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handoutMasterIdLst>
    <p:handoutMasterId r:id="rId55"/>
  </p:handoutMasterIdLst>
  <p:sldIdLst>
    <p:sldId id="329" r:id="rId2"/>
    <p:sldId id="330" r:id="rId3"/>
    <p:sldId id="331" r:id="rId4"/>
    <p:sldId id="332" r:id="rId5"/>
    <p:sldId id="268" r:id="rId6"/>
    <p:sldId id="259" r:id="rId7"/>
    <p:sldId id="272" r:id="rId8"/>
    <p:sldId id="270" r:id="rId9"/>
    <p:sldId id="271" r:id="rId10"/>
    <p:sldId id="273" r:id="rId11"/>
    <p:sldId id="274" r:id="rId12"/>
    <p:sldId id="263" r:id="rId13"/>
    <p:sldId id="277" r:id="rId14"/>
    <p:sldId id="278" r:id="rId15"/>
    <p:sldId id="333" r:id="rId16"/>
    <p:sldId id="276" r:id="rId17"/>
    <p:sldId id="280" r:id="rId18"/>
    <p:sldId id="279" r:id="rId19"/>
    <p:sldId id="338" r:id="rId20"/>
    <p:sldId id="275" r:id="rId21"/>
    <p:sldId id="285" r:id="rId22"/>
    <p:sldId id="281" r:id="rId23"/>
    <p:sldId id="335" r:id="rId24"/>
    <p:sldId id="336" r:id="rId25"/>
    <p:sldId id="320" r:id="rId26"/>
    <p:sldId id="284" r:id="rId27"/>
    <p:sldId id="321" r:id="rId28"/>
    <p:sldId id="337" r:id="rId29"/>
    <p:sldId id="283" r:id="rId30"/>
    <p:sldId id="282" r:id="rId31"/>
    <p:sldId id="286" r:id="rId32"/>
    <p:sldId id="287" r:id="rId33"/>
    <p:sldId id="288" r:id="rId34"/>
    <p:sldId id="290" r:id="rId35"/>
    <p:sldId id="291" r:id="rId36"/>
    <p:sldId id="326" r:id="rId37"/>
    <p:sldId id="319" r:id="rId38"/>
    <p:sldId id="322" r:id="rId39"/>
    <p:sldId id="323" r:id="rId40"/>
    <p:sldId id="295" r:id="rId41"/>
    <p:sldId id="301" r:id="rId42"/>
    <p:sldId id="305" r:id="rId43"/>
    <p:sldId id="304" r:id="rId44"/>
    <p:sldId id="306" r:id="rId45"/>
    <p:sldId id="303" r:id="rId46"/>
    <p:sldId id="324" r:id="rId47"/>
    <p:sldId id="308" r:id="rId48"/>
    <p:sldId id="307" r:id="rId49"/>
    <p:sldId id="310" r:id="rId50"/>
    <p:sldId id="311" r:id="rId51"/>
    <p:sldId id="309" r:id="rId52"/>
    <p:sldId id="313" r:id="rId53"/>
    <p:sldId id="327" r:id="rId5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84" d="100"/>
          <a:sy n="84" d="100"/>
        </p:scale>
        <p:origin x="-114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AACFEB-0EFB-499F-9F61-292EB6A9178C}" type="doc">
      <dgm:prSet loTypeId="urn:microsoft.com/office/officeart/2005/8/layout/cycle5" loCatId="cycle" qsTypeId="urn:microsoft.com/office/officeart/2005/8/quickstyle/simple1" qsCatId="simple" csTypeId="urn:microsoft.com/office/officeart/2005/8/colors/accent1_2" csCatId="accent1" phldr="1"/>
      <dgm:spPr/>
      <dgm:t>
        <a:bodyPr/>
        <a:lstStyle/>
        <a:p>
          <a:pPr rtl="1"/>
          <a:endParaRPr lang="ar-SA"/>
        </a:p>
      </dgm:t>
    </dgm:pt>
    <dgm:pt modelId="{B9925F96-311C-4775-8729-A338D8BAE3A5}">
      <dgm:prSet phldrT="[نص]"/>
      <dgm:spPr>
        <a:gradFill rotWithShape="0">
          <a:gsLst>
            <a:gs pos="0">
              <a:srgbClr val="03D4A8"/>
            </a:gs>
            <a:gs pos="25000">
              <a:srgbClr val="21D6E0"/>
            </a:gs>
            <a:gs pos="75000">
              <a:srgbClr val="0087E6"/>
            </a:gs>
            <a:gs pos="100000">
              <a:srgbClr val="005CBF"/>
            </a:gs>
          </a:gsLst>
          <a:lin ang="5400000" scaled="0"/>
        </a:gradFill>
      </dgm:spPr>
      <dgm:t>
        <a:bodyPr/>
        <a:lstStyle/>
        <a:p>
          <a:pPr rtl="1"/>
          <a:r>
            <a:rPr lang="ar-SA" dirty="0" smtClean="0">
              <a:solidFill>
                <a:schemeClr val="tx1"/>
              </a:solidFill>
            </a:rPr>
            <a:t>1-السببية النسبية </a:t>
          </a:r>
          <a:endParaRPr lang="ar-SA" dirty="0">
            <a:solidFill>
              <a:schemeClr val="tx1"/>
            </a:solidFill>
          </a:endParaRPr>
        </a:p>
      </dgm:t>
    </dgm:pt>
    <dgm:pt modelId="{B6117088-043D-4BC4-872B-D1C69F43A078}" type="parTrans" cxnId="{715011F2-97E0-4050-BB2C-44D1618B4706}">
      <dgm:prSet/>
      <dgm:spPr/>
      <dgm:t>
        <a:bodyPr/>
        <a:lstStyle/>
        <a:p>
          <a:pPr rtl="1"/>
          <a:endParaRPr lang="ar-SA"/>
        </a:p>
      </dgm:t>
    </dgm:pt>
    <dgm:pt modelId="{216CDC18-93D8-4DBE-A9D3-6F3093F0334E}" type="sibTrans" cxnId="{715011F2-97E0-4050-BB2C-44D1618B4706}">
      <dgm:prSet/>
      <dgm:spPr/>
      <dgm:t>
        <a:bodyPr/>
        <a:lstStyle/>
        <a:p>
          <a:pPr rtl="1"/>
          <a:endParaRPr lang="ar-SA"/>
        </a:p>
      </dgm:t>
    </dgm:pt>
    <dgm:pt modelId="{7A57C6B1-22D9-4BD6-847C-428919DEE086}">
      <dgm:prSet phldrT="[نص]"/>
      <dgm:spPr>
        <a:gradFill rotWithShape="0">
          <a:gsLst>
            <a:gs pos="0">
              <a:srgbClr val="03D4A8"/>
            </a:gs>
            <a:gs pos="25000">
              <a:srgbClr val="21D6E0"/>
            </a:gs>
            <a:gs pos="75000">
              <a:srgbClr val="0087E6"/>
            </a:gs>
            <a:gs pos="100000">
              <a:srgbClr val="005CBF"/>
            </a:gs>
          </a:gsLst>
          <a:lin ang="5400000" scaled="0"/>
        </a:gradFill>
      </dgm:spPr>
      <dgm:t>
        <a:bodyPr/>
        <a:lstStyle/>
        <a:p>
          <a:pPr rtl="1"/>
          <a:r>
            <a:rPr lang="ar-SA" dirty="0" smtClean="0">
              <a:solidFill>
                <a:schemeClr val="tx1"/>
              </a:solidFill>
            </a:rPr>
            <a:t>2- العلاقة الجبرية </a:t>
          </a:r>
          <a:endParaRPr lang="ar-SA" dirty="0">
            <a:solidFill>
              <a:schemeClr val="tx1"/>
            </a:solidFill>
          </a:endParaRPr>
        </a:p>
      </dgm:t>
    </dgm:pt>
    <dgm:pt modelId="{72CF3CB8-2069-40D7-9FE1-B55CD24DB5A6}" type="parTrans" cxnId="{FEFB8F7C-C625-4188-BE33-9F1C73794378}">
      <dgm:prSet/>
      <dgm:spPr/>
      <dgm:t>
        <a:bodyPr/>
        <a:lstStyle/>
        <a:p>
          <a:pPr rtl="1"/>
          <a:endParaRPr lang="ar-SA"/>
        </a:p>
      </dgm:t>
    </dgm:pt>
    <dgm:pt modelId="{F9B6CE4A-D27E-4D11-B739-58E93DE4A3A4}" type="sibTrans" cxnId="{FEFB8F7C-C625-4188-BE33-9F1C73794378}">
      <dgm:prSet/>
      <dgm:spPr/>
      <dgm:t>
        <a:bodyPr/>
        <a:lstStyle/>
        <a:p>
          <a:pPr rtl="1"/>
          <a:endParaRPr lang="ar-SA"/>
        </a:p>
      </dgm:t>
    </dgm:pt>
    <dgm:pt modelId="{50A6CBF4-0295-4887-A751-AE9A00025221}">
      <dgm:prSet phldrT="[نص]"/>
      <dgm:spPr>
        <a:gradFill rotWithShape="0">
          <a:gsLst>
            <a:gs pos="0">
              <a:srgbClr val="03D4A8"/>
            </a:gs>
            <a:gs pos="25000">
              <a:srgbClr val="21D6E0"/>
            </a:gs>
            <a:gs pos="75000">
              <a:srgbClr val="0087E6"/>
            </a:gs>
            <a:gs pos="100000">
              <a:srgbClr val="005CBF"/>
            </a:gs>
          </a:gsLst>
          <a:lin ang="5400000" scaled="0"/>
        </a:gradFill>
      </dgm:spPr>
      <dgm:t>
        <a:bodyPr/>
        <a:lstStyle/>
        <a:p>
          <a:pPr rtl="1"/>
          <a:r>
            <a:rPr lang="ar-SA" dirty="0" smtClean="0">
              <a:solidFill>
                <a:schemeClr val="tx1"/>
              </a:solidFill>
            </a:rPr>
            <a:t>3- المذهب العقلي </a:t>
          </a:r>
          <a:endParaRPr lang="ar-SA" dirty="0">
            <a:solidFill>
              <a:schemeClr val="tx1"/>
            </a:solidFill>
          </a:endParaRPr>
        </a:p>
      </dgm:t>
    </dgm:pt>
    <dgm:pt modelId="{8780E1D0-1FC9-4290-98C7-1A01E2BC6CF2}" type="parTrans" cxnId="{0D3B507D-7A79-4B37-869B-79817E9652BB}">
      <dgm:prSet/>
      <dgm:spPr/>
      <dgm:t>
        <a:bodyPr/>
        <a:lstStyle/>
        <a:p>
          <a:pPr rtl="1"/>
          <a:endParaRPr lang="ar-SA"/>
        </a:p>
      </dgm:t>
    </dgm:pt>
    <dgm:pt modelId="{5FC774B3-5110-471C-9A78-E012C31A1B8B}" type="sibTrans" cxnId="{0D3B507D-7A79-4B37-869B-79817E9652BB}">
      <dgm:prSet/>
      <dgm:spPr/>
      <dgm:t>
        <a:bodyPr/>
        <a:lstStyle/>
        <a:p>
          <a:pPr rtl="1"/>
          <a:endParaRPr lang="ar-SA"/>
        </a:p>
      </dgm:t>
    </dgm:pt>
    <dgm:pt modelId="{CAE21E02-95E1-4ECF-827E-85411E86DDB1}">
      <dgm:prSet phldrT="[نص]"/>
      <dgm:spPr>
        <a:gradFill rotWithShape="0">
          <a:gsLst>
            <a:gs pos="0">
              <a:srgbClr val="03D4A8"/>
            </a:gs>
            <a:gs pos="25000">
              <a:srgbClr val="21D6E0"/>
            </a:gs>
            <a:gs pos="75000">
              <a:srgbClr val="0087E6"/>
            </a:gs>
            <a:gs pos="100000">
              <a:srgbClr val="005CBF"/>
            </a:gs>
          </a:gsLst>
          <a:lin ang="5400000" scaled="0"/>
        </a:gradFill>
      </dgm:spPr>
      <dgm:t>
        <a:bodyPr/>
        <a:lstStyle/>
        <a:p>
          <a:pPr rtl="1"/>
          <a:r>
            <a:rPr lang="ar-SA" dirty="0" smtClean="0">
              <a:solidFill>
                <a:schemeClr val="tx1"/>
              </a:solidFill>
            </a:rPr>
            <a:t>-4 المنهج البراجمانى </a:t>
          </a:r>
          <a:endParaRPr lang="ar-SA" dirty="0">
            <a:solidFill>
              <a:schemeClr val="tx1"/>
            </a:solidFill>
          </a:endParaRPr>
        </a:p>
      </dgm:t>
    </dgm:pt>
    <dgm:pt modelId="{E1DF8A25-7853-48DE-A5F9-A2186C1F98C8}" type="parTrans" cxnId="{31E41003-5A9D-4675-82D4-F4A4D8D5E53B}">
      <dgm:prSet/>
      <dgm:spPr/>
      <dgm:t>
        <a:bodyPr/>
        <a:lstStyle/>
        <a:p>
          <a:pPr rtl="1"/>
          <a:endParaRPr lang="ar-SA"/>
        </a:p>
      </dgm:t>
    </dgm:pt>
    <dgm:pt modelId="{6857C8EF-FCCE-49CC-920B-C7DAD1B2E404}" type="sibTrans" cxnId="{31E41003-5A9D-4675-82D4-F4A4D8D5E53B}">
      <dgm:prSet/>
      <dgm:spPr/>
      <dgm:t>
        <a:bodyPr/>
        <a:lstStyle/>
        <a:p>
          <a:pPr rtl="1"/>
          <a:endParaRPr lang="ar-SA"/>
        </a:p>
      </dgm:t>
    </dgm:pt>
    <dgm:pt modelId="{B1A7A3FF-F527-41E7-8A80-80496E088150}">
      <dgm:prSet phldrT="[نص]" custT="1"/>
      <dgm:spPr>
        <a:gradFill rotWithShape="0">
          <a:gsLst>
            <a:gs pos="0">
              <a:srgbClr val="03D4A8"/>
            </a:gs>
            <a:gs pos="25000">
              <a:srgbClr val="21D6E0"/>
            </a:gs>
            <a:gs pos="75000">
              <a:srgbClr val="0087E6"/>
            </a:gs>
            <a:gs pos="100000">
              <a:srgbClr val="005CBF"/>
            </a:gs>
          </a:gsLst>
          <a:lin ang="5400000" scaled="0"/>
        </a:gradFill>
      </dgm:spPr>
      <dgm:t>
        <a:bodyPr/>
        <a:lstStyle/>
        <a:p>
          <a:pPr rtl="1"/>
          <a:r>
            <a:rPr lang="ar-SA" sz="2400" dirty="0" smtClean="0">
              <a:solidFill>
                <a:schemeClr val="tx1"/>
              </a:solidFill>
            </a:rPr>
            <a:t>5- قوانين الاحتمالات أو القياس الأحصائى </a:t>
          </a:r>
          <a:endParaRPr lang="ar-SA" sz="2400" dirty="0">
            <a:solidFill>
              <a:schemeClr val="tx1"/>
            </a:solidFill>
          </a:endParaRPr>
        </a:p>
      </dgm:t>
    </dgm:pt>
    <dgm:pt modelId="{FDB3B87A-E41E-4AC0-9A2E-223CE1A72DC8}" type="parTrans" cxnId="{76C511FB-75FC-4D7D-AD95-9CD06705E925}">
      <dgm:prSet/>
      <dgm:spPr/>
      <dgm:t>
        <a:bodyPr/>
        <a:lstStyle/>
        <a:p>
          <a:pPr rtl="1"/>
          <a:endParaRPr lang="ar-SA"/>
        </a:p>
      </dgm:t>
    </dgm:pt>
    <dgm:pt modelId="{CD053741-1C00-48A3-91FD-41223AB4F5A8}" type="sibTrans" cxnId="{76C511FB-75FC-4D7D-AD95-9CD06705E925}">
      <dgm:prSet/>
      <dgm:spPr/>
      <dgm:t>
        <a:bodyPr/>
        <a:lstStyle/>
        <a:p>
          <a:pPr rtl="1"/>
          <a:endParaRPr lang="ar-SA"/>
        </a:p>
      </dgm:t>
    </dgm:pt>
    <dgm:pt modelId="{2FAC38EC-0C77-47A5-88EA-3E9FDB229887}" type="pres">
      <dgm:prSet presAssocID="{ABAACFEB-0EFB-499F-9F61-292EB6A9178C}" presName="cycle" presStyleCnt="0">
        <dgm:presLayoutVars>
          <dgm:dir/>
          <dgm:resizeHandles val="exact"/>
        </dgm:presLayoutVars>
      </dgm:prSet>
      <dgm:spPr/>
      <dgm:t>
        <a:bodyPr/>
        <a:lstStyle/>
        <a:p>
          <a:pPr rtl="1"/>
          <a:endParaRPr lang="ar-SA"/>
        </a:p>
      </dgm:t>
    </dgm:pt>
    <dgm:pt modelId="{5DD6CE82-F3E5-405C-BBB7-8E4890B5F0B1}" type="pres">
      <dgm:prSet presAssocID="{B9925F96-311C-4775-8729-A338D8BAE3A5}" presName="node" presStyleLbl="node1" presStyleIdx="0" presStyleCnt="5" custScaleX="150921" custRadScaleRad="43629" custRadScaleInc="25471">
        <dgm:presLayoutVars>
          <dgm:bulletEnabled val="1"/>
        </dgm:presLayoutVars>
      </dgm:prSet>
      <dgm:spPr/>
      <dgm:t>
        <a:bodyPr/>
        <a:lstStyle/>
        <a:p>
          <a:pPr rtl="1"/>
          <a:endParaRPr lang="ar-SA"/>
        </a:p>
      </dgm:t>
    </dgm:pt>
    <dgm:pt modelId="{4B3F0B45-8730-4B13-AB85-7FBE1BF8C009}" type="pres">
      <dgm:prSet presAssocID="{B9925F96-311C-4775-8729-A338D8BAE3A5}" presName="spNode" presStyleCnt="0"/>
      <dgm:spPr/>
    </dgm:pt>
    <dgm:pt modelId="{100BACFA-E66C-4696-95C8-B64C8DE5415C}" type="pres">
      <dgm:prSet presAssocID="{216CDC18-93D8-4DBE-A9D3-6F3093F0334E}" presName="sibTrans" presStyleLbl="sibTrans1D1" presStyleIdx="0" presStyleCnt="5"/>
      <dgm:spPr/>
      <dgm:t>
        <a:bodyPr/>
        <a:lstStyle/>
        <a:p>
          <a:pPr rtl="1"/>
          <a:endParaRPr lang="ar-SA"/>
        </a:p>
      </dgm:t>
    </dgm:pt>
    <dgm:pt modelId="{877485DC-9C8F-4C2E-9C96-6484625E96FD}" type="pres">
      <dgm:prSet presAssocID="{7A57C6B1-22D9-4BD6-847C-428919DEE086}" presName="node" presStyleLbl="node1" presStyleIdx="1" presStyleCnt="5" custScaleX="133318" custRadScaleRad="110302" custRadScaleInc="103976">
        <dgm:presLayoutVars>
          <dgm:bulletEnabled val="1"/>
        </dgm:presLayoutVars>
      </dgm:prSet>
      <dgm:spPr/>
      <dgm:t>
        <a:bodyPr/>
        <a:lstStyle/>
        <a:p>
          <a:pPr rtl="1"/>
          <a:endParaRPr lang="ar-SA"/>
        </a:p>
      </dgm:t>
    </dgm:pt>
    <dgm:pt modelId="{F48C57F2-3FA3-4567-B40E-9DFAC83A0FDA}" type="pres">
      <dgm:prSet presAssocID="{7A57C6B1-22D9-4BD6-847C-428919DEE086}" presName="spNode" presStyleCnt="0"/>
      <dgm:spPr/>
    </dgm:pt>
    <dgm:pt modelId="{FA50F4B3-3D2F-4DB9-AADC-0F855ADB78F2}" type="pres">
      <dgm:prSet presAssocID="{F9B6CE4A-D27E-4D11-B739-58E93DE4A3A4}" presName="sibTrans" presStyleLbl="sibTrans1D1" presStyleIdx="1" presStyleCnt="5"/>
      <dgm:spPr/>
      <dgm:t>
        <a:bodyPr/>
        <a:lstStyle/>
        <a:p>
          <a:pPr rtl="1"/>
          <a:endParaRPr lang="ar-SA"/>
        </a:p>
      </dgm:t>
    </dgm:pt>
    <dgm:pt modelId="{322003C8-7606-484F-B0E9-952535C9A7F1}" type="pres">
      <dgm:prSet presAssocID="{50A6CBF4-0295-4887-A751-AE9A00025221}" presName="node" presStyleLbl="node1" presStyleIdx="2" presStyleCnt="5" custScaleX="132788" custRadScaleRad="108836" custRadScaleInc="-10176">
        <dgm:presLayoutVars>
          <dgm:bulletEnabled val="1"/>
        </dgm:presLayoutVars>
      </dgm:prSet>
      <dgm:spPr/>
      <dgm:t>
        <a:bodyPr/>
        <a:lstStyle/>
        <a:p>
          <a:pPr rtl="1"/>
          <a:endParaRPr lang="ar-SA"/>
        </a:p>
      </dgm:t>
    </dgm:pt>
    <dgm:pt modelId="{12CB6297-383C-4789-A184-9EAB51992A8F}" type="pres">
      <dgm:prSet presAssocID="{50A6CBF4-0295-4887-A751-AE9A00025221}" presName="spNode" presStyleCnt="0"/>
      <dgm:spPr/>
    </dgm:pt>
    <dgm:pt modelId="{19E78774-DB81-474D-8FA6-E81699BDB5B9}" type="pres">
      <dgm:prSet presAssocID="{5FC774B3-5110-471C-9A78-E012C31A1B8B}" presName="sibTrans" presStyleLbl="sibTrans1D1" presStyleIdx="2" presStyleCnt="5"/>
      <dgm:spPr/>
      <dgm:t>
        <a:bodyPr/>
        <a:lstStyle/>
        <a:p>
          <a:pPr rtl="1"/>
          <a:endParaRPr lang="ar-SA"/>
        </a:p>
      </dgm:t>
    </dgm:pt>
    <dgm:pt modelId="{AD3F4619-E4C8-4D5A-AC66-F37DF8EB49FA}" type="pres">
      <dgm:prSet presAssocID="{CAE21E02-95E1-4ECF-827E-85411E86DDB1}" presName="node" presStyleLbl="node1" presStyleIdx="3" presStyleCnt="5" custScaleX="135777" custRadScaleRad="113299" custRadScaleInc="33453">
        <dgm:presLayoutVars>
          <dgm:bulletEnabled val="1"/>
        </dgm:presLayoutVars>
      </dgm:prSet>
      <dgm:spPr/>
      <dgm:t>
        <a:bodyPr/>
        <a:lstStyle/>
        <a:p>
          <a:pPr rtl="1"/>
          <a:endParaRPr lang="ar-SA"/>
        </a:p>
      </dgm:t>
    </dgm:pt>
    <dgm:pt modelId="{9CB9F2B6-EC4F-4A65-AD23-9D43BA200822}" type="pres">
      <dgm:prSet presAssocID="{CAE21E02-95E1-4ECF-827E-85411E86DDB1}" presName="spNode" presStyleCnt="0"/>
      <dgm:spPr/>
    </dgm:pt>
    <dgm:pt modelId="{4A5E1E68-AFD5-4D57-9390-75A6582EA94E}" type="pres">
      <dgm:prSet presAssocID="{6857C8EF-FCCE-49CC-920B-C7DAD1B2E404}" presName="sibTrans" presStyleLbl="sibTrans1D1" presStyleIdx="3" presStyleCnt="5"/>
      <dgm:spPr/>
      <dgm:t>
        <a:bodyPr/>
        <a:lstStyle/>
        <a:p>
          <a:pPr rtl="1"/>
          <a:endParaRPr lang="ar-SA"/>
        </a:p>
      </dgm:t>
    </dgm:pt>
    <dgm:pt modelId="{5EF5577A-6E35-4A8A-A27D-A4E56E982E20}" type="pres">
      <dgm:prSet presAssocID="{B1A7A3FF-F527-41E7-8A80-80496E088150}" presName="node" presStyleLbl="node1" presStyleIdx="4" presStyleCnt="5" custScaleX="139295" custScaleY="130229" custRadScaleRad="107342" custRadScaleInc="-104780">
        <dgm:presLayoutVars>
          <dgm:bulletEnabled val="1"/>
        </dgm:presLayoutVars>
      </dgm:prSet>
      <dgm:spPr/>
      <dgm:t>
        <a:bodyPr/>
        <a:lstStyle/>
        <a:p>
          <a:pPr rtl="1"/>
          <a:endParaRPr lang="ar-SA"/>
        </a:p>
      </dgm:t>
    </dgm:pt>
    <dgm:pt modelId="{0258C4D7-289C-46B0-8A47-605C2DACAAD2}" type="pres">
      <dgm:prSet presAssocID="{B1A7A3FF-F527-41E7-8A80-80496E088150}" presName="spNode" presStyleCnt="0"/>
      <dgm:spPr/>
    </dgm:pt>
    <dgm:pt modelId="{CB884725-CF5B-47A0-B800-750C5243CF57}" type="pres">
      <dgm:prSet presAssocID="{CD053741-1C00-48A3-91FD-41223AB4F5A8}" presName="sibTrans" presStyleLbl="sibTrans1D1" presStyleIdx="4" presStyleCnt="5"/>
      <dgm:spPr/>
      <dgm:t>
        <a:bodyPr/>
        <a:lstStyle/>
        <a:p>
          <a:pPr rtl="1"/>
          <a:endParaRPr lang="ar-SA"/>
        </a:p>
      </dgm:t>
    </dgm:pt>
  </dgm:ptLst>
  <dgm:cxnLst>
    <dgm:cxn modelId="{BE85349E-34CE-4674-B7FA-6A55406B0C48}" type="presOf" srcId="{5FC774B3-5110-471C-9A78-E012C31A1B8B}" destId="{19E78774-DB81-474D-8FA6-E81699BDB5B9}" srcOrd="0" destOrd="0" presId="urn:microsoft.com/office/officeart/2005/8/layout/cycle5"/>
    <dgm:cxn modelId="{49F2A038-4951-4A50-AE57-35B9B2995353}" type="presOf" srcId="{216CDC18-93D8-4DBE-A9D3-6F3093F0334E}" destId="{100BACFA-E66C-4696-95C8-B64C8DE5415C}" srcOrd="0" destOrd="0" presId="urn:microsoft.com/office/officeart/2005/8/layout/cycle5"/>
    <dgm:cxn modelId="{8074FC73-9871-49C4-9621-4D440477211E}" type="presOf" srcId="{B9925F96-311C-4775-8729-A338D8BAE3A5}" destId="{5DD6CE82-F3E5-405C-BBB7-8E4890B5F0B1}" srcOrd="0" destOrd="0" presId="urn:microsoft.com/office/officeart/2005/8/layout/cycle5"/>
    <dgm:cxn modelId="{FD0A2835-4EE4-41EF-A374-09B679FAC5AA}" type="presOf" srcId="{7A57C6B1-22D9-4BD6-847C-428919DEE086}" destId="{877485DC-9C8F-4C2E-9C96-6484625E96FD}" srcOrd="0" destOrd="0" presId="urn:microsoft.com/office/officeart/2005/8/layout/cycle5"/>
    <dgm:cxn modelId="{31E41003-5A9D-4675-82D4-F4A4D8D5E53B}" srcId="{ABAACFEB-0EFB-499F-9F61-292EB6A9178C}" destId="{CAE21E02-95E1-4ECF-827E-85411E86DDB1}" srcOrd="3" destOrd="0" parTransId="{E1DF8A25-7853-48DE-A5F9-A2186C1F98C8}" sibTransId="{6857C8EF-FCCE-49CC-920B-C7DAD1B2E404}"/>
    <dgm:cxn modelId="{FEFB8F7C-C625-4188-BE33-9F1C73794378}" srcId="{ABAACFEB-0EFB-499F-9F61-292EB6A9178C}" destId="{7A57C6B1-22D9-4BD6-847C-428919DEE086}" srcOrd="1" destOrd="0" parTransId="{72CF3CB8-2069-40D7-9FE1-B55CD24DB5A6}" sibTransId="{F9B6CE4A-D27E-4D11-B739-58E93DE4A3A4}"/>
    <dgm:cxn modelId="{715011F2-97E0-4050-BB2C-44D1618B4706}" srcId="{ABAACFEB-0EFB-499F-9F61-292EB6A9178C}" destId="{B9925F96-311C-4775-8729-A338D8BAE3A5}" srcOrd="0" destOrd="0" parTransId="{B6117088-043D-4BC4-872B-D1C69F43A078}" sibTransId="{216CDC18-93D8-4DBE-A9D3-6F3093F0334E}"/>
    <dgm:cxn modelId="{D5F28FD4-9E5A-4BC8-B689-0E8DD81F57C7}" type="presOf" srcId="{6857C8EF-FCCE-49CC-920B-C7DAD1B2E404}" destId="{4A5E1E68-AFD5-4D57-9390-75A6582EA94E}" srcOrd="0" destOrd="0" presId="urn:microsoft.com/office/officeart/2005/8/layout/cycle5"/>
    <dgm:cxn modelId="{EDB267EA-D3CB-46FF-B82D-C32D9B0EF823}" type="presOf" srcId="{CAE21E02-95E1-4ECF-827E-85411E86DDB1}" destId="{AD3F4619-E4C8-4D5A-AC66-F37DF8EB49FA}" srcOrd="0" destOrd="0" presId="urn:microsoft.com/office/officeart/2005/8/layout/cycle5"/>
    <dgm:cxn modelId="{0D3B507D-7A79-4B37-869B-79817E9652BB}" srcId="{ABAACFEB-0EFB-499F-9F61-292EB6A9178C}" destId="{50A6CBF4-0295-4887-A751-AE9A00025221}" srcOrd="2" destOrd="0" parTransId="{8780E1D0-1FC9-4290-98C7-1A01E2BC6CF2}" sibTransId="{5FC774B3-5110-471C-9A78-E012C31A1B8B}"/>
    <dgm:cxn modelId="{34C93932-B4F2-4B4E-8808-9FED70A71F23}" type="presOf" srcId="{ABAACFEB-0EFB-499F-9F61-292EB6A9178C}" destId="{2FAC38EC-0C77-47A5-88EA-3E9FDB229887}" srcOrd="0" destOrd="0" presId="urn:microsoft.com/office/officeart/2005/8/layout/cycle5"/>
    <dgm:cxn modelId="{EDD80414-AFD5-49CC-A472-D3924BCD9CD4}" type="presOf" srcId="{50A6CBF4-0295-4887-A751-AE9A00025221}" destId="{322003C8-7606-484F-B0E9-952535C9A7F1}" srcOrd="0" destOrd="0" presId="urn:microsoft.com/office/officeart/2005/8/layout/cycle5"/>
    <dgm:cxn modelId="{76C511FB-75FC-4D7D-AD95-9CD06705E925}" srcId="{ABAACFEB-0EFB-499F-9F61-292EB6A9178C}" destId="{B1A7A3FF-F527-41E7-8A80-80496E088150}" srcOrd="4" destOrd="0" parTransId="{FDB3B87A-E41E-4AC0-9A2E-223CE1A72DC8}" sibTransId="{CD053741-1C00-48A3-91FD-41223AB4F5A8}"/>
    <dgm:cxn modelId="{B66A651A-A1A7-47B5-AB0D-71777B8A1BBE}" type="presOf" srcId="{B1A7A3FF-F527-41E7-8A80-80496E088150}" destId="{5EF5577A-6E35-4A8A-A27D-A4E56E982E20}" srcOrd="0" destOrd="0" presId="urn:microsoft.com/office/officeart/2005/8/layout/cycle5"/>
    <dgm:cxn modelId="{9C207B4F-01D7-4F1D-B72F-08D2C2F3FAA9}" type="presOf" srcId="{CD053741-1C00-48A3-91FD-41223AB4F5A8}" destId="{CB884725-CF5B-47A0-B800-750C5243CF57}" srcOrd="0" destOrd="0" presId="urn:microsoft.com/office/officeart/2005/8/layout/cycle5"/>
    <dgm:cxn modelId="{F167D0F0-D976-40DC-911D-938D847C470F}" type="presOf" srcId="{F9B6CE4A-D27E-4D11-B739-58E93DE4A3A4}" destId="{FA50F4B3-3D2F-4DB9-AADC-0F855ADB78F2}" srcOrd="0" destOrd="0" presId="urn:microsoft.com/office/officeart/2005/8/layout/cycle5"/>
    <dgm:cxn modelId="{3C24F3C6-8487-43BC-A46A-509225BE0A70}" type="presParOf" srcId="{2FAC38EC-0C77-47A5-88EA-3E9FDB229887}" destId="{5DD6CE82-F3E5-405C-BBB7-8E4890B5F0B1}" srcOrd="0" destOrd="0" presId="urn:microsoft.com/office/officeart/2005/8/layout/cycle5"/>
    <dgm:cxn modelId="{1EB9ED26-3BA9-4D55-A8F0-67D53FA98EAE}" type="presParOf" srcId="{2FAC38EC-0C77-47A5-88EA-3E9FDB229887}" destId="{4B3F0B45-8730-4B13-AB85-7FBE1BF8C009}" srcOrd="1" destOrd="0" presId="urn:microsoft.com/office/officeart/2005/8/layout/cycle5"/>
    <dgm:cxn modelId="{41447552-F788-454B-91F2-F9267E7E61B6}" type="presParOf" srcId="{2FAC38EC-0C77-47A5-88EA-3E9FDB229887}" destId="{100BACFA-E66C-4696-95C8-B64C8DE5415C}" srcOrd="2" destOrd="0" presId="urn:microsoft.com/office/officeart/2005/8/layout/cycle5"/>
    <dgm:cxn modelId="{EF149DC4-9861-488F-A056-6B9D396C61FB}" type="presParOf" srcId="{2FAC38EC-0C77-47A5-88EA-3E9FDB229887}" destId="{877485DC-9C8F-4C2E-9C96-6484625E96FD}" srcOrd="3" destOrd="0" presId="urn:microsoft.com/office/officeart/2005/8/layout/cycle5"/>
    <dgm:cxn modelId="{7806B7F8-B831-4E3B-96DE-4025734914F2}" type="presParOf" srcId="{2FAC38EC-0C77-47A5-88EA-3E9FDB229887}" destId="{F48C57F2-3FA3-4567-B40E-9DFAC83A0FDA}" srcOrd="4" destOrd="0" presId="urn:microsoft.com/office/officeart/2005/8/layout/cycle5"/>
    <dgm:cxn modelId="{114C8A12-A2BB-48E3-B0DF-8CE1D37CFB81}" type="presParOf" srcId="{2FAC38EC-0C77-47A5-88EA-3E9FDB229887}" destId="{FA50F4B3-3D2F-4DB9-AADC-0F855ADB78F2}" srcOrd="5" destOrd="0" presId="urn:microsoft.com/office/officeart/2005/8/layout/cycle5"/>
    <dgm:cxn modelId="{A40303C0-900F-416A-B465-346E20615E99}" type="presParOf" srcId="{2FAC38EC-0C77-47A5-88EA-3E9FDB229887}" destId="{322003C8-7606-484F-B0E9-952535C9A7F1}" srcOrd="6" destOrd="0" presId="urn:microsoft.com/office/officeart/2005/8/layout/cycle5"/>
    <dgm:cxn modelId="{F809664C-290E-467F-9FE9-23439661261B}" type="presParOf" srcId="{2FAC38EC-0C77-47A5-88EA-3E9FDB229887}" destId="{12CB6297-383C-4789-A184-9EAB51992A8F}" srcOrd="7" destOrd="0" presId="urn:microsoft.com/office/officeart/2005/8/layout/cycle5"/>
    <dgm:cxn modelId="{7C9406A2-750E-4D64-A18C-CAE1B41125B9}" type="presParOf" srcId="{2FAC38EC-0C77-47A5-88EA-3E9FDB229887}" destId="{19E78774-DB81-474D-8FA6-E81699BDB5B9}" srcOrd="8" destOrd="0" presId="urn:microsoft.com/office/officeart/2005/8/layout/cycle5"/>
    <dgm:cxn modelId="{FCAAADAD-2A73-4E4E-B4D7-86B81A5AB044}" type="presParOf" srcId="{2FAC38EC-0C77-47A5-88EA-3E9FDB229887}" destId="{AD3F4619-E4C8-4D5A-AC66-F37DF8EB49FA}" srcOrd="9" destOrd="0" presId="urn:microsoft.com/office/officeart/2005/8/layout/cycle5"/>
    <dgm:cxn modelId="{BA5F2308-0B65-49D7-8674-64D51FA89E00}" type="presParOf" srcId="{2FAC38EC-0C77-47A5-88EA-3E9FDB229887}" destId="{9CB9F2B6-EC4F-4A65-AD23-9D43BA200822}" srcOrd="10" destOrd="0" presId="urn:microsoft.com/office/officeart/2005/8/layout/cycle5"/>
    <dgm:cxn modelId="{C916103D-1431-49DA-A60B-D6E93BA2CFA3}" type="presParOf" srcId="{2FAC38EC-0C77-47A5-88EA-3E9FDB229887}" destId="{4A5E1E68-AFD5-4D57-9390-75A6582EA94E}" srcOrd="11" destOrd="0" presId="urn:microsoft.com/office/officeart/2005/8/layout/cycle5"/>
    <dgm:cxn modelId="{B961050A-0CB4-4317-AD34-4DBC34AA145B}" type="presParOf" srcId="{2FAC38EC-0C77-47A5-88EA-3E9FDB229887}" destId="{5EF5577A-6E35-4A8A-A27D-A4E56E982E20}" srcOrd="12" destOrd="0" presId="urn:microsoft.com/office/officeart/2005/8/layout/cycle5"/>
    <dgm:cxn modelId="{2A2BEF18-B030-4B00-B02F-9E39AEA77062}" type="presParOf" srcId="{2FAC38EC-0C77-47A5-88EA-3E9FDB229887}" destId="{0258C4D7-289C-46B0-8A47-605C2DACAAD2}" srcOrd="13" destOrd="0" presId="urn:microsoft.com/office/officeart/2005/8/layout/cycle5"/>
    <dgm:cxn modelId="{FD87C24A-568E-4CF2-82DB-680B48A3A4BC}" type="presParOf" srcId="{2FAC38EC-0C77-47A5-88EA-3E9FDB229887}" destId="{CB884725-CF5B-47A0-B800-750C5243CF57}" srcOrd="14" destOrd="0" presId="urn:microsoft.com/office/officeart/2005/8/layout/cycle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DD6CE82-F3E5-405C-BBB7-8E4890B5F0B1}">
      <dsp:nvSpPr>
        <dsp:cNvPr id="0" name=""/>
        <dsp:cNvSpPr/>
      </dsp:nvSpPr>
      <dsp:spPr>
        <a:xfrm>
          <a:off x="2232248" y="1080113"/>
          <a:ext cx="2212273" cy="952801"/>
        </a:xfrm>
        <a:prstGeom prst="roundRect">
          <a:avLst/>
        </a:prstGeom>
        <a:gradFill rotWithShape="0">
          <a:gsLst>
            <a:gs pos="0">
              <a:srgbClr val="03D4A8"/>
            </a:gs>
            <a:gs pos="25000">
              <a:srgbClr val="21D6E0"/>
            </a:gs>
            <a:gs pos="75000">
              <a:srgbClr val="0087E6"/>
            </a:gs>
            <a:gs pos="100000">
              <a:srgbClr val="005CBF"/>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ar-SA" sz="2500" kern="1200" dirty="0" smtClean="0">
              <a:solidFill>
                <a:schemeClr val="tx1"/>
              </a:solidFill>
            </a:rPr>
            <a:t>1-السببية النسبية </a:t>
          </a:r>
          <a:endParaRPr lang="ar-SA" sz="2500" kern="1200" dirty="0">
            <a:solidFill>
              <a:schemeClr val="tx1"/>
            </a:solidFill>
          </a:endParaRPr>
        </a:p>
      </dsp:txBody>
      <dsp:txXfrm>
        <a:off x="2232248" y="1080113"/>
        <a:ext cx="2212273" cy="952801"/>
      </dsp:txXfrm>
    </dsp:sp>
    <dsp:sp modelId="{100BACFA-E66C-4696-95C8-B64C8DE5415C}">
      <dsp:nvSpPr>
        <dsp:cNvPr id="0" name=""/>
        <dsp:cNvSpPr/>
      </dsp:nvSpPr>
      <dsp:spPr>
        <a:xfrm>
          <a:off x="1528560" y="1863036"/>
          <a:ext cx="3808048" cy="3808048"/>
        </a:xfrm>
        <a:custGeom>
          <a:avLst/>
          <a:gdLst/>
          <a:ahLst/>
          <a:cxnLst/>
          <a:rect l="0" t="0" r="0" b="0"/>
          <a:pathLst>
            <a:path>
              <a:moveTo>
                <a:pt x="2738652" y="192678"/>
              </a:moveTo>
              <a:arcTo wR="1904024" hR="1904024" stAng="17759919" swAng="290533"/>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877485DC-9C8F-4C2E-9C96-6484625E96FD}">
      <dsp:nvSpPr>
        <dsp:cNvPr id="0" name=""/>
        <dsp:cNvSpPr/>
      </dsp:nvSpPr>
      <dsp:spPr>
        <a:xfrm>
          <a:off x="4357529" y="2160378"/>
          <a:ext cx="1954240" cy="952801"/>
        </a:xfrm>
        <a:prstGeom prst="roundRect">
          <a:avLst/>
        </a:prstGeom>
        <a:gradFill rotWithShape="0">
          <a:gsLst>
            <a:gs pos="0">
              <a:srgbClr val="03D4A8"/>
            </a:gs>
            <a:gs pos="25000">
              <a:srgbClr val="21D6E0"/>
            </a:gs>
            <a:gs pos="75000">
              <a:srgbClr val="0087E6"/>
            </a:gs>
            <a:gs pos="100000">
              <a:srgbClr val="005CBF"/>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ar-SA" sz="2500" kern="1200" dirty="0" smtClean="0">
              <a:solidFill>
                <a:schemeClr val="tx1"/>
              </a:solidFill>
            </a:rPr>
            <a:t>2- العلاقة الجبرية </a:t>
          </a:r>
          <a:endParaRPr lang="ar-SA" sz="2500" kern="1200" dirty="0">
            <a:solidFill>
              <a:schemeClr val="tx1"/>
            </a:solidFill>
          </a:endParaRPr>
        </a:p>
      </dsp:txBody>
      <dsp:txXfrm>
        <a:off x="4357529" y="2160378"/>
        <a:ext cx="1954240" cy="952801"/>
      </dsp:txXfrm>
    </dsp:sp>
    <dsp:sp modelId="{FA50F4B3-3D2F-4DB9-AADC-0F855ADB78F2}">
      <dsp:nvSpPr>
        <dsp:cNvPr id="0" name=""/>
        <dsp:cNvSpPr/>
      </dsp:nvSpPr>
      <dsp:spPr>
        <a:xfrm>
          <a:off x="1586235" y="410951"/>
          <a:ext cx="3808048" cy="3808048"/>
        </a:xfrm>
        <a:custGeom>
          <a:avLst/>
          <a:gdLst/>
          <a:ahLst/>
          <a:cxnLst/>
          <a:rect l="0" t="0" r="0" b="0"/>
          <a:pathLst>
            <a:path>
              <a:moveTo>
                <a:pt x="3591233" y="2786425"/>
              </a:moveTo>
              <a:arcTo wR="1904024" hR="1904024" stAng="1656558" swAng="510469"/>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22003C8-7606-484F-B0E9-952535C9A7F1}">
      <dsp:nvSpPr>
        <dsp:cNvPr id="0" name=""/>
        <dsp:cNvSpPr/>
      </dsp:nvSpPr>
      <dsp:spPr>
        <a:xfrm>
          <a:off x="3565066" y="3511694"/>
          <a:ext cx="1946471" cy="952801"/>
        </a:xfrm>
        <a:prstGeom prst="roundRect">
          <a:avLst/>
        </a:prstGeom>
        <a:gradFill rotWithShape="0">
          <a:gsLst>
            <a:gs pos="0">
              <a:srgbClr val="03D4A8"/>
            </a:gs>
            <a:gs pos="25000">
              <a:srgbClr val="21D6E0"/>
            </a:gs>
            <a:gs pos="75000">
              <a:srgbClr val="0087E6"/>
            </a:gs>
            <a:gs pos="100000">
              <a:srgbClr val="005CBF"/>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ar-SA" sz="2500" kern="1200" dirty="0" smtClean="0">
              <a:solidFill>
                <a:schemeClr val="tx1"/>
              </a:solidFill>
            </a:rPr>
            <a:t>3- المذهب العقلي </a:t>
          </a:r>
          <a:endParaRPr lang="ar-SA" sz="2500" kern="1200" dirty="0">
            <a:solidFill>
              <a:schemeClr val="tx1"/>
            </a:solidFill>
          </a:endParaRPr>
        </a:p>
      </dsp:txBody>
      <dsp:txXfrm>
        <a:off x="3565066" y="3511694"/>
        <a:ext cx="1946471" cy="952801"/>
      </dsp:txXfrm>
    </dsp:sp>
    <dsp:sp modelId="{19E78774-DB81-474D-8FA6-E81699BDB5B9}">
      <dsp:nvSpPr>
        <dsp:cNvPr id="0" name=""/>
        <dsp:cNvSpPr/>
      </dsp:nvSpPr>
      <dsp:spPr>
        <a:xfrm>
          <a:off x="1146974" y="679501"/>
          <a:ext cx="3808048" cy="3808048"/>
        </a:xfrm>
        <a:custGeom>
          <a:avLst/>
          <a:gdLst/>
          <a:ahLst/>
          <a:cxnLst/>
          <a:rect l="0" t="0" r="0" b="0"/>
          <a:pathLst>
            <a:path>
              <a:moveTo>
                <a:pt x="2212748" y="3782852"/>
              </a:moveTo>
              <a:arcTo wR="1904024" hR="1904024" stAng="4840122" swAng="1164871"/>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D3F4619-E4C8-4D5A-AC66-F37DF8EB49FA}">
      <dsp:nvSpPr>
        <dsp:cNvPr id="0" name=""/>
        <dsp:cNvSpPr/>
      </dsp:nvSpPr>
      <dsp:spPr>
        <a:xfrm>
          <a:off x="755457" y="3457134"/>
          <a:ext cx="1990285" cy="952801"/>
        </a:xfrm>
        <a:prstGeom prst="roundRect">
          <a:avLst/>
        </a:prstGeom>
        <a:gradFill rotWithShape="0">
          <a:gsLst>
            <a:gs pos="0">
              <a:srgbClr val="03D4A8"/>
            </a:gs>
            <a:gs pos="25000">
              <a:srgbClr val="21D6E0"/>
            </a:gs>
            <a:gs pos="75000">
              <a:srgbClr val="0087E6"/>
            </a:gs>
            <a:gs pos="100000">
              <a:srgbClr val="005CBF"/>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1">
            <a:lnSpc>
              <a:spcPct val="90000"/>
            </a:lnSpc>
            <a:spcBef>
              <a:spcPct val="0"/>
            </a:spcBef>
            <a:spcAft>
              <a:spcPct val="35000"/>
            </a:spcAft>
          </a:pPr>
          <a:r>
            <a:rPr lang="ar-SA" sz="2500" kern="1200" dirty="0" smtClean="0">
              <a:solidFill>
                <a:schemeClr val="tx1"/>
              </a:solidFill>
            </a:rPr>
            <a:t>-4 المنهج البراجمانى </a:t>
          </a:r>
          <a:endParaRPr lang="ar-SA" sz="2500" kern="1200" dirty="0">
            <a:solidFill>
              <a:schemeClr val="tx1"/>
            </a:solidFill>
          </a:endParaRPr>
        </a:p>
      </dsp:txBody>
      <dsp:txXfrm>
        <a:off x="755457" y="3457134"/>
        <a:ext cx="1990285" cy="952801"/>
      </dsp:txXfrm>
    </dsp:sp>
    <dsp:sp modelId="{4A5E1E68-AFD5-4D57-9390-75A6582EA94E}">
      <dsp:nvSpPr>
        <dsp:cNvPr id="0" name=""/>
        <dsp:cNvSpPr/>
      </dsp:nvSpPr>
      <dsp:spPr>
        <a:xfrm>
          <a:off x="1375590" y="1673565"/>
          <a:ext cx="3808048" cy="3808048"/>
        </a:xfrm>
        <a:custGeom>
          <a:avLst/>
          <a:gdLst/>
          <a:ahLst/>
          <a:cxnLst/>
          <a:rect l="0" t="0" r="0" b="0"/>
          <a:pathLst>
            <a:path>
              <a:moveTo>
                <a:pt x="6785" y="1743421"/>
              </a:moveTo>
              <a:arcTo wR="1904024" hR="1904024" stAng="11090316" swAng="218231"/>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EF5577A-6E35-4A8A-A27D-A4E56E982E20}">
      <dsp:nvSpPr>
        <dsp:cNvPr id="0" name=""/>
        <dsp:cNvSpPr/>
      </dsp:nvSpPr>
      <dsp:spPr>
        <a:xfrm>
          <a:off x="201059" y="2016374"/>
          <a:ext cx="2041854" cy="1240824"/>
        </a:xfrm>
        <a:prstGeom prst="roundRect">
          <a:avLst/>
        </a:prstGeom>
        <a:gradFill rotWithShape="0">
          <a:gsLst>
            <a:gs pos="0">
              <a:srgbClr val="03D4A8"/>
            </a:gs>
            <a:gs pos="25000">
              <a:srgbClr val="21D6E0"/>
            </a:gs>
            <a:gs pos="75000">
              <a:srgbClr val="0087E6"/>
            </a:gs>
            <a:gs pos="100000">
              <a:srgbClr val="005CBF"/>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solidFill>
                <a:schemeClr val="tx1"/>
              </a:solidFill>
            </a:rPr>
            <a:t>5- قوانين الاحتمالات أو القياس الأحصائى </a:t>
          </a:r>
          <a:endParaRPr lang="ar-SA" sz="2400" kern="1200" dirty="0">
            <a:solidFill>
              <a:schemeClr val="tx1"/>
            </a:solidFill>
          </a:endParaRPr>
        </a:p>
      </dsp:txBody>
      <dsp:txXfrm>
        <a:off x="201059" y="2016374"/>
        <a:ext cx="2041854" cy="1240824"/>
      </dsp:txXfrm>
    </dsp:sp>
    <dsp:sp modelId="{CB884725-CF5B-47A0-B800-750C5243CF57}">
      <dsp:nvSpPr>
        <dsp:cNvPr id="0" name=""/>
        <dsp:cNvSpPr/>
      </dsp:nvSpPr>
      <dsp:spPr>
        <a:xfrm>
          <a:off x="1284595" y="1864209"/>
          <a:ext cx="3808048" cy="3808048"/>
        </a:xfrm>
        <a:custGeom>
          <a:avLst/>
          <a:gdLst/>
          <a:ahLst/>
          <a:cxnLst/>
          <a:rect l="0" t="0" r="0" b="0"/>
          <a:pathLst>
            <a:path>
              <a:moveTo>
                <a:pt x="990088" y="233685"/>
              </a:moveTo>
              <a:arcTo wR="1904024" hR="1904024" stAng="14478868" swAng="197330"/>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69E238E3-E2AF-4E63-B67A-B8627AAC8AA6}" type="datetimeFigureOut">
              <a:rPr lang="ar-SA" smtClean="0"/>
              <a:pPr/>
              <a:t>25/12/34</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C727E127-063F-4A98-8001-D760BC6D7BC1}"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عنوان 28"/>
          <p:cNvSpPr>
            <a:spLocks noGrp="1"/>
          </p:cNvSpPr>
          <p:nvPr>
            <p:ph type="ctrTitle"/>
          </p:nvPr>
        </p:nvSpPr>
        <p:spPr>
          <a:xfrm>
            <a:off x="381000" y="4853411"/>
            <a:ext cx="8458200" cy="1222375"/>
          </a:xfrm>
        </p:spPr>
        <p:txBody>
          <a:bodyPr anchor="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16" name="عنصر نائب للتاريخ 15"/>
          <p:cNvSpPr>
            <a:spLocks noGrp="1"/>
          </p:cNvSpPr>
          <p:nvPr>
            <p:ph type="dt" sz="half" idx="10"/>
          </p:nvPr>
        </p:nvSpPr>
        <p:spPr/>
        <p:txBody>
          <a:bodyPr/>
          <a:lstStyle/>
          <a:p>
            <a:fld id="{79818EE0-80A8-4B13-A7E3-C0939CD7E46C}" type="datetimeFigureOut">
              <a:rPr lang="ar-SA" smtClean="0"/>
              <a:pPr/>
              <a:t>25/12/34</a:t>
            </a:fld>
            <a:endParaRPr lang="ar-SA"/>
          </a:p>
        </p:txBody>
      </p:sp>
      <p:sp>
        <p:nvSpPr>
          <p:cNvPr id="2" name="عنصر نائب للتذييل 1"/>
          <p:cNvSpPr>
            <a:spLocks noGrp="1"/>
          </p:cNvSpPr>
          <p:nvPr>
            <p:ph type="ftr" sz="quarter" idx="11"/>
          </p:nvPr>
        </p:nvSpPr>
        <p:spPr/>
        <p:txBody>
          <a:bodyPr/>
          <a:lstStyle/>
          <a:p>
            <a:endParaRPr lang="ar-SA"/>
          </a:p>
        </p:txBody>
      </p:sp>
      <p:sp>
        <p:nvSpPr>
          <p:cNvPr id="15" name="عنصر نائب لرقم الشريحة 14"/>
          <p:cNvSpPr>
            <a:spLocks noGrp="1"/>
          </p:cNvSpPr>
          <p:nvPr>
            <p:ph type="sldNum" sz="quarter" idx="12"/>
          </p:nvPr>
        </p:nvSpPr>
        <p:spPr>
          <a:xfrm>
            <a:off x="8229600" y="6473952"/>
            <a:ext cx="758952" cy="246888"/>
          </a:xfrm>
        </p:spPr>
        <p:txBody>
          <a:bodyPr/>
          <a:lstStyle/>
          <a:p>
            <a:fld id="{20793126-DFFC-475B-8E7A-4FE28F7BF482}"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9818EE0-80A8-4B13-A7E3-C0939CD7E46C}" type="datetimeFigureOut">
              <a:rPr lang="ar-SA" smtClean="0"/>
              <a:pPr/>
              <a:t>25/12/34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0793126-DFFC-475B-8E7A-4FE28F7BF48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549276"/>
            <a:ext cx="18288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549276"/>
            <a:ext cx="6248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9818EE0-80A8-4B13-A7E3-C0939CD7E46C}" type="datetimeFigureOut">
              <a:rPr lang="ar-SA" smtClean="0"/>
              <a:pPr/>
              <a:t>25/12/34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0793126-DFFC-475B-8E7A-4FE28F7BF482}"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عنوان 21"/>
          <p:cNvSpPr>
            <a:spLocks noGrp="1"/>
          </p:cNvSpPr>
          <p:nvPr>
            <p:ph type="title"/>
          </p:nvPr>
        </p:nvSpPr>
        <p:spPr/>
        <p:txBody>
          <a:bodyPr/>
          <a:lstStyle/>
          <a:p>
            <a:r>
              <a:rPr kumimoji="0" lang="ar-SA" smtClean="0"/>
              <a:t>انقر لتحرير نمط العنوان الرئيسي</a:t>
            </a:r>
            <a:endParaRPr kumimoji="0" lang="en-US"/>
          </a:p>
        </p:txBody>
      </p:sp>
      <p:sp>
        <p:nvSpPr>
          <p:cNvPr id="27" name="عنصر نائب للمحتوى 26"/>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79818EE0-80A8-4B13-A7E3-C0939CD7E46C}" type="datetimeFigureOut">
              <a:rPr lang="ar-SA" smtClean="0"/>
              <a:pPr/>
              <a:t>25/12/34</a:t>
            </a:fld>
            <a:endParaRPr lang="ar-SA"/>
          </a:p>
        </p:txBody>
      </p:sp>
      <p:sp>
        <p:nvSpPr>
          <p:cNvPr id="19" name="عنصر نائب للتذييل 18"/>
          <p:cNvSpPr>
            <a:spLocks noGrp="1"/>
          </p:cNvSpPr>
          <p:nvPr>
            <p:ph type="ftr" sz="quarter" idx="11"/>
          </p:nvPr>
        </p:nvSpPr>
        <p:spPr>
          <a:xfrm>
            <a:off x="3581400" y="76200"/>
            <a:ext cx="2895600" cy="288925"/>
          </a:xfrm>
        </p:spPr>
        <p:txBody>
          <a:bodyPr/>
          <a:lstStyle/>
          <a:p>
            <a:endParaRPr lang="ar-SA"/>
          </a:p>
        </p:txBody>
      </p:sp>
      <p:sp>
        <p:nvSpPr>
          <p:cNvPr id="16" name="عنصر نائب لرقم الشريحة 15"/>
          <p:cNvSpPr>
            <a:spLocks noGrp="1"/>
          </p:cNvSpPr>
          <p:nvPr>
            <p:ph type="sldNum" sz="quarter" idx="12"/>
          </p:nvPr>
        </p:nvSpPr>
        <p:spPr>
          <a:xfrm>
            <a:off x="8229600" y="6473952"/>
            <a:ext cx="758952" cy="246888"/>
          </a:xfrm>
        </p:spPr>
        <p:txBody>
          <a:bodyPr/>
          <a:lstStyle/>
          <a:p>
            <a:fld id="{20793126-DFFC-475B-8E7A-4FE28F7BF482}"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لنص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9" name="عنصر نائب للتاريخ 18"/>
          <p:cNvSpPr>
            <a:spLocks noGrp="1"/>
          </p:cNvSpPr>
          <p:nvPr>
            <p:ph type="dt" sz="half" idx="10"/>
          </p:nvPr>
        </p:nvSpPr>
        <p:spPr/>
        <p:txBody>
          <a:bodyPr/>
          <a:lstStyle/>
          <a:p>
            <a:fld id="{79818EE0-80A8-4B13-A7E3-C0939CD7E46C}" type="datetimeFigureOut">
              <a:rPr lang="ar-SA" smtClean="0"/>
              <a:pPr/>
              <a:t>25/12/34</a:t>
            </a:fld>
            <a:endParaRPr lang="ar-SA"/>
          </a:p>
        </p:txBody>
      </p:sp>
      <p:sp>
        <p:nvSpPr>
          <p:cNvPr id="11" name="عنصر نائب للتذييل 10"/>
          <p:cNvSpPr>
            <a:spLocks noGrp="1"/>
          </p:cNvSpPr>
          <p:nvPr>
            <p:ph type="ftr" sz="quarter" idx="11"/>
          </p:nvPr>
        </p:nvSpPr>
        <p:spPr/>
        <p:txBody>
          <a:bodyPr/>
          <a:lstStyle/>
          <a:p>
            <a:endParaRPr lang="ar-SA"/>
          </a:p>
        </p:txBody>
      </p:sp>
      <p:sp>
        <p:nvSpPr>
          <p:cNvPr id="16" name="عنصر نائب لرقم الشريحة 15"/>
          <p:cNvSpPr>
            <a:spLocks noGrp="1"/>
          </p:cNvSpPr>
          <p:nvPr>
            <p:ph type="sldNum" sz="quarter" idx="12"/>
          </p:nvPr>
        </p:nvSpPr>
        <p:spPr/>
        <p:txBody>
          <a:bodyPr/>
          <a:lstStyle/>
          <a:p>
            <a:fld id="{20793126-DFFC-475B-8E7A-4FE28F7BF482}" type="slidenum">
              <a:rPr lang="ar-SA" smtClean="0"/>
              <a:pPr/>
              <a:t>‹#›</a:t>
            </a:fld>
            <a:endParaRPr lang="ar-SA"/>
          </a:p>
        </p:txBody>
      </p:sp>
      <p:sp>
        <p:nvSpPr>
          <p:cNvPr id="8" name="عنوان 7"/>
          <p:cNvSpPr>
            <a:spLocks noGrp="1"/>
          </p:cNvSpPr>
          <p:nvPr>
            <p:ph type="title"/>
          </p:nvPr>
        </p:nvSpPr>
        <p:spPr>
          <a:xfrm>
            <a:off x="180475" y="2947085"/>
            <a:ext cx="8686800" cy="1184825"/>
          </a:xfrm>
        </p:spPr>
        <p:txBody>
          <a:bodyPr rtlCol="0" anchor="t"/>
          <a:lstStyle>
            <a:lvl1pPr algn="r">
              <a:defRPr/>
            </a:lvl1pPr>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عنوان 1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4" name="عنصر نائب للمحتوى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0"/>
          </p:nvPr>
        </p:nvSpPr>
        <p:spPr/>
        <p:txBody>
          <a:bodyPr/>
          <a:lstStyle/>
          <a:p>
            <a:fld id="{79818EE0-80A8-4B13-A7E3-C0939CD7E46C}" type="datetimeFigureOut">
              <a:rPr lang="ar-SA" smtClean="0"/>
              <a:pPr/>
              <a:t>25/12/34</a:t>
            </a:fld>
            <a:endParaRPr lang="ar-SA"/>
          </a:p>
        </p:txBody>
      </p:sp>
      <p:sp>
        <p:nvSpPr>
          <p:cNvPr id="10" name="عنصر نائب للتذييل 9"/>
          <p:cNvSpPr>
            <a:spLocks noGrp="1"/>
          </p:cNvSpPr>
          <p:nvPr>
            <p:ph type="ftr" sz="quarter" idx="11"/>
          </p:nvPr>
        </p:nvSpPr>
        <p:spPr/>
        <p:txBody>
          <a:bodyPr/>
          <a:lstStyle/>
          <a:p>
            <a:endParaRPr lang="ar-SA"/>
          </a:p>
        </p:txBody>
      </p:sp>
      <p:sp>
        <p:nvSpPr>
          <p:cNvPr id="31" name="عنصر نائب لرقم الشريحة 30"/>
          <p:cNvSpPr>
            <a:spLocks noGrp="1"/>
          </p:cNvSpPr>
          <p:nvPr>
            <p:ph type="sldNum" sz="quarter" idx="12"/>
          </p:nvPr>
        </p:nvSpPr>
        <p:spPr/>
        <p:txBody>
          <a:bodyPr/>
          <a:lstStyle/>
          <a:p>
            <a:fld id="{20793126-DFFC-475B-8E7A-4FE28F7BF482}"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9" name="عنوان 28"/>
          <p:cNvSpPr>
            <a:spLocks noGrp="1"/>
          </p:cNvSpPr>
          <p:nvPr>
            <p:ph type="title"/>
          </p:nvPr>
        </p:nvSpPr>
        <p:spPr>
          <a:xfrm>
            <a:off x="304800" y="5410200"/>
            <a:ext cx="8610600" cy="882650"/>
          </a:xfrm>
        </p:spPr>
        <p:txBody>
          <a:bodyPr anchor="ctr"/>
          <a:lstStyle>
            <a:lvl1pPr>
              <a:defRPr/>
            </a:lvl1p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25" name="عنصر نائب للنص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8" name="عنصر نائب للمحتوى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0"/>
          </p:nvPr>
        </p:nvSpPr>
        <p:spPr/>
        <p:txBody>
          <a:bodyPr/>
          <a:lstStyle/>
          <a:p>
            <a:fld id="{79818EE0-80A8-4B13-A7E3-C0939CD7E46C}" type="datetimeFigureOut">
              <a:rPr lang="ar-SA" smtClean="0"/>
              <a:pPr/>
              <a:t>25/12/34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229600" y="6477000"/>
            <a:ext cx="762000" cy="246888"/>
          </a:xfrm>
        </p:spPr>
        <p:txBody>
          <a:bodyPr/>
          <a:lstStyle/>
          <a:p>
            <a:fld id="{20793126-DFFC-475B-8E7A-4FE28F7BF482}" type="slidenum">
              <a:rPr lang="ar-SA" smtClean="0"/>
              <a:pPr/>
              <a:t>‹#›</a:t>
            </a:fld>
            <a:endParaRPr lang="ar-SA"/>
          </a:p>
        </p:txBody>
      </p:sp>
      <p:sp>
        <p:nvSpPr>
          <p:cNvPr id="11" name="رابط مستقيم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عنوان 2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79818EE0-80A8-4B13-A7E3-C0939CD7E46C}" type="datetimeFigureOut">
              <a:rPr lang="ar-SA" smtClean="0"/>
              <a:pPr/>
              <a:t>25/12/34</a:t>
            </a:fld>
            <a:endParaRPr lang="ar-SA"/>
          </a:p>
        </p:txBody>
      </p:sp>
      <p:sp>
        <p:nvSpPr>
          <p:cNvPr id="21" name="عنصر نائب للتذييل 20"/>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0793126-DFFC-475B-8E7A-4FE28F7BF482}"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79818EE0-80A8-4B13-A7E3-C0939CD7E46C}" type="datetimeFigureOut">
              <a:rPr lang="ar-SA" smtClean="0"/>
              <a:pPr/>
              <a:t>25/12/34</a:t>
            </a:fld>
            <a:endParaRPr lang="ar-SA"/>
          </a:p>
        </p:txBody>
      </p:sp>
      <p:sp>
        <p:nvSpPr>
          <p:cNvPr id="24" name="عنصر نائب للتذييل 23"/>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0793126-DFFC-475B-8E7A-4FE28F7BF482}"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رابط مستقيم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عنوان 11"/>
          <p:cNvSpPr>
            <a:spLocks noGrp="1"/>
          </p:cNvSpPr>
          <p:nvPr>
            <p:ph type="title"/>
          </p:nvPr>
        </p:nvSpPr>
        <p:spPr>
          <a:xfrm>
            <a:off x="457200" y="5486400"/>
            <a:ext cx="8458200" cy="520700"/>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14" name="عنصر نائب للمحتوى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79818EE0-80A8-4B13-A7E3-C0939CD7E46C}" type="datetimeFigureOut">
              <a:rPr lang="ar-SA" smtClean="0"/>
              <a:pPr/>
              <a:t>25/12/34</a:t>
            </a:fld>
            <a:endParaRPr lang="ar-SA"/>
          </a:p>
        </p:txBody>
      </p:sp>
      <p:sp>
        <p:nvSpPr>
          <p:cNvPr id="29" name="عنصر نائب للتذييل 28"/>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0793126-DFFC-475B-8E7A-4FE28F7BF482}"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3" name="عنصر نائب للصورة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ar-SA" smtClean="0"/>
              <a:t>انقر فوق الرمز لإضافة صورة</a:t>
            </a:r>
            <a:endParaRPr kumimoji="0" lang="en-US" dirty="0"/>
          </a:p>
        </p:txBody>
      </p:sp>
      <p:sp>
        <p:nvSpPr>
          <p:cNvPr id="7" name="عنصر نائب للتاريخ 6"/>
          <p:cNvSpPr>
            <a:spLocks noGrp="1"/>
          </p:cNvSpPr>
          <p:nvPr>
            <p:ph type="dt" sz="half" idx="10"/>
          </p:nvPr>
        </p:nvSpPr>
        <p:spPr/>
        <p:txBody>
          <a:bodyPr/>
          <a:lstStyle/>
          <a:p>
            <a:fld id="{79818EE0-80A8-4B13-A7E3-C0939CD7E46C}" type="datetimeFigureOut">
              <a:rPr lang="ar-SA" smtClean="0"/>
              <a:pPr/>
              <a:t>25/12/34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31" name="عنصر نائب لرقم الشريحة 30"/>
          <p:cNvSpPr>
            <a:spLocks noGrp="1"/>
          </p:cNvSpPr>
          <p:nvPr>
            <p:ph type="sldNum" sz="quarter" idx="12"/>
          </p:nvPr>
        </p:nvSpPr>
        <p:spPr/>
        <p:txBody>
          <a:bodyPr/>
          <a:lstStyle/>
          <a:p>
            <a:fld id="{20793126-DFFC-475B-8E7A-4FE28F7BF482}" type="slidenum">
              <a:rPr lang="ar-SA" smtClean="0"/>
              <a:pPr/>
              <a:t>‹#›</a:t>
            </a:fld>
            <a:endParaRPr lang="ar-SA"/>
          </a:p>
        </p:txBody>
      </p:sp>
      <p:sp>
        <p:nvSpPr>
          <p:cNvPr id="17" name="عنوان 16"/>
          <p:cNvSpPr>
            <a:spLocks noGrp="1"/>
          </p:cNvSpPr>
          <p:nvPr>
            <p:ph type="title"/>
          </p:nvPr>
        </p:nvSpPr>
        <p:spPr>
          <a:xfrm>
            <a:off x="381000" y="4993760"/>
            <a:ext cx="5867400" cy="522288"/>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عنصر نائب للنص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1" name="عنصر نائب للتاريخ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79818EE0-80A8-4B13-A7E3-C0939CD7E46C}" type="datetimeFigureOut">
              <a:rPr lang="ar-SA" smtClean="0"/>
              <a:pPr/>
              <a:t>25/12/34</a:t>
            </a:fld>
            <a:endParaRPr lang="ar-SA"/>
          </a:p>
        </p:txBody>
      </p:sp>
      <p:sp>
        <p:nvSpPr>
          <p:cNvPr id="28" name="عنصر نائب للتذييل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ar-SA"/>
          </a:p>
        </p:txBody>
      </p:sp>
      <p:sp>
        <p:nvSpPr>
          <p:cNvPr id="5" name="عنصر نائب لرقم الشريحة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20793126-DFFC-475B-8E7A-4FE28F7BF482}" type="slidenum">
              <a:rPr lang="ar-SA" smtClean="0"/>
              <a:pPr/>
              <a:t>‹#›</a:t>
            </a:fld>
            <a:endParaRPr lang="ar-SA"/>
          </a:p>
        </p:txBody>
      </p:sp>
      <p:sp>
        <p:nvSpPr>
          <p:cNvPr id="10" name="عنصر نائب للعنوان 9"/>
          <p:cNvSpPr>
            <a:spLocks noGrp="1"/>
          </p:cNvSpPr>
          <p:nvPr>
            <p:ph type="title"/>
          </p:nvPr>
        </p:nvSpPr>
        <p:spPr>
          <a:xfrm>
            <a:off x="304800" y="457200"/>
            <a:ext cx="8686800" cy="8382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9" name="رابط مستقيم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رابط مستقيم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على شكل سحابة 3"/>
          <p:cNvSpPr/>
          <p:nvPr/>
        </p:nvSpPr>
        <p:spPr>
          <a:xfrm>
            <a:off x="1187624" y="1340768"/>
            <a:ext cx="6624736" cy="3659868"/>
          </a:xfrm>
          <a:prstGeom prst="cloudCallout">
            <a:avLst>
              <a:gd name="adj1" fmla="val -17193"/>
              <a:gd name="adj2" fmla="val 89021"/>
            </a:avLst>
          </a:prstGeom>
        </p:spPr>
        <p:style>
          <a:lnRef idx="2">
            <a:schemeClr val="dk1"/>
          </a:lnRef>
          <a:fillRef idx="1">
            <a:schemeClr val="lt1"/>
          </a:fillRef>
          <a:effectRef idx="0">
            <a:schemeClr val="dk1"/>
          </a:effectRef>
          <a:fontRef idx="minor">
            <a:schemeClr val="dk1"/>
          </a:fontRef>
        </p:style>
        <p:txBody>
          <a:bodyPr rtlCol="1" anchor="ctr"/>
          <a:lstStyle/>
          <a:p>
            <a:r>
              <a:rPr lang="ar-SA" sz="3200" b="1" dirty="0" smtClean="0">
                <a:solidFill>
                  <a:srgbClr val="FF0000"/>
                </a:solidFill>
                <a:latin typeface="Arial Unicode MS" pitchFamily="34" charset="-128"/>
                <a:ea typeface="Arial Unicode MS" pitchFamily="34" charset="-128"/>
                <a:cs typeface="Arial Unicode MS" pitchFamily="34" charset="-128"/>
              </a:rPr>
              <a:t>المحاضرة السادسة </a:t>
            </a:r>
          </a:p>
          <a:p>
            <a:r>
              <a:rPr lang="ar-SA" sz="3200" b="1" dirty="0">
                <a:solidFill>
                  <a:srgbClr val="FF0000"/>
                </a:solidFill>
                <a:latin typeface="Arial Unicode MS" pitchFamily="34" charset="-128"/>
                <a:ea typeface="Arial Unicode MS" pitchFamily="34" charset="-128"/>
                <a:cs typeface="Arial Unicode MS" pitchFamily="34" charset="-128"/>
              </a:rPr>
              <a:t> </a:t>
            </a:r>
            <a:r>
              <a:rPr lang="ar-SA" sz="3200" b="1" dirty="0" smtClean="0">
                <a:solidFill>
                  <a:srgbClr val="FF0000"/>
                </a:solidFill>
                <a:latin typeface="Arial Unicode MS" pitchFamily="34" charset="-128"/>
                <a:ea typeface="Arial Unicode MS" pitchFamily="34" charset="-128"/>
                <a:cs typeface="Arial Unicode MS" pitchFamily="34" charset="-128"/>
              </a:rPr>
              <a:t> استكمال المقابلة</a:t>
            </a:r>
          </a:p>
          <a:p>
            <a:r>
              <a:rPr lang="ar-SA" sz="3200" b="1" dirty="0" smtClean="0">
                <a:solidFill>
                  <a:srgbClr val="FF0000"/>
                </a:solidFill>
                <a:latin typeface="Arial Unicode MS" pitchFamily="34" charset="-128"/>
                <a:ea typeface="Arial Unicode MS" pitchFamily="34" charset="-128"/>
                <a:cs typeface="Arial Unicode MS" pitchFamily="34" charset="-128"/>
              </a:rPr>
              <a:t>  التشخيص الأجتماعى</a:t>
            </a:r>
          </a:p>
          <a:p>
            <a:r>
              <a:rPr lang="ar-SA" sz="3200" b="1" dirty="0" smtClean="0">
                <a:solidFill>
                  <a:srgbClr val="FF0000"/>
                </a:solidFill>
                <a:latin typeface="Arial Unicode MS" pitchFamily="34" charset="-128"/>
                <a:ea typeface="Arial Unicode MS" pitchFamily="34" charset="-128"/>
                <a:cs typeface="Arial Unicode MS" pitchFamily="34" charset="-128"/>
              </a:rPr>
              <a:t>25/ </a:t>
            </a:r>
            <a:r>
              <a:rPr lang="ar-SA" sz="3200" b="1" dirty="0" smtClean="0">
                <a:solidFill>
                  <a:srgbClr val="FF0000"/>
                </a:solidFill>
                <a:latin typeface="Arial Unicode MS" pitchFamily="34" charset="-128"/>
                <a:ea typeface="Arial Unicode MS" pitchFamily="34" charset="-128"/>
                <a:cs typeface="Arial Unicode MS" pitchFamily="34" charset="-128"/>
              </a:rPr>
              <a:t>12 /</a:t>
            </a:r>
            <a:r>
              <a:rPr lang="ar-SA" sz="3200" b="1" dirty="0" smtClean="0">
                <a:solidFill>
                  <a:srgbClr val="FF0000"/>
                </a:solidFill>
                <a:latin typeface="Arial Unicode MS" pitchFamily="34" charset="-128"/>
                <a:ea typeface="Arial Unicode MS" pitchFamily="34" charset="-128"/>
                <a:cs typeface="Arial Unicode MS" pitchFamily="34" charset="-128"/>
              </a:rPr>
              <a:t>1434هـ</a:t>
            </a:r>
            <a:endParaRPr lang="ar-SA" sz="3200" b="1" dirty="0" smtClean="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4" name="مربع نص 3"/>
          <p:cNvSpPr txBox="1"/>
          <p:nvPr/>
        </p:nvSpPr>
        <p:spPr>
          <a:xfrm>
            <a:off x="428596" y="1285860"/>
            <a:ext cx="8352928" cy="440120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lgn="ctr"/>
            <a:r>
              <a:rPr lang="ar-SA" sz="2800" u="sng" dirty="0" smtClean="0">
                <a:latin typeface="Arial Unicode MS" pitchFamily="34" charset="-128"/>
                <a:ea typeface="Arial Unicode MS" pitchFamily="34" charset="-128"/>
                <a:cs typeface="Arial Unicode MS" pitchFamily="34" charset="-128"/>
              </a:rPr>
              <a:t>نميز بين ثلاثة أنواع من هذه المقابلات وهى </a:t>
            </a:r>
            <a:r>
              <a:rPr lang="ar-SA" sz="2800" u="sng" dirty="0" smtClean="0"/>
              <a:t>: </a:t>
            </a:r>
          </a:p>
          <a:p>
            <a:endParaRPr lang="ar-SA" sz="2800" u="sng" dirty="0" smtClean="0"/>
          </a:p>
          <a:p>
            <a:endParaRPr lang="ar-SA" sz="2800" u="sng" dirty="0" smtClean="0"/>
          </a:p>
          <a:p>
            <a:endParaRPr lang="ar-SA" sz="2800" u="sng" dirty="0" smtClean="0"/>
          </a:p>
          <a:p>
            <a:endParaRPr lang="ar-SA" sz="2800" u="sng" dirty="0" smtClean="0"/>
          </a:p>
          <a:p>
            <a:endParaRPr lang="ar-SA" sz="2800" u="sng" dirty="0" smtClean="0"/>
          </a:p>
          <a:p>
            <a:endParaRPr lang="ar-SA" sz="2800" u="sng" dirty="0" smtClean="0"/>
          </a:p>
          <a:p>
            <a:endParaRPr lang="ar-SA" sz="2800" u="sng" dirty="0" smtClean="0"/>
          </a:p>
          <a:p>
            <a:endParaRPr lang="ar-SA" sz="2800" u="sng" dirty="0" smtClean="0"/>
          </a:p>
          <a:p>
            <a:r>
              <a:rPr lang="ar-SA" sz="2800" u="sng" dirty="0" smtClean="0"/>
              <a:t> </a:t>
            </a:r>
            <a:endParaRPr lang="ar-SA" sz="2800" u="sng" dirty="0"/>
          </a:p>
        </p:txBody>
      </p:sp>
      <p:sp>
        <p:nvSpPr>
          <p:cNvPr id="7" name="سهم للأسفل 6"/>
          <p:cNvSpPr/>
          <p:nvPr/>
        </p:nvSpPr>
        <p:spPr>
          <a:xfrm>
            <a:off x="6929454" y="1785926"/>
            <a:ext cx="216024" cy="5760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4" name="مربع نص 13"/>
          <p:cNvSpPr txBox="1"/>
          <p:nvPr/>
        </p:nvSpPr>
        <p:spPr>
          <a:xfrm>
            <a:off x="4714876" y="2357430"/>
            <a:ext cx="2808312" cy="461665"/>
          </a:xfrm>
          <a:prstGeom prst="rect">
            <a:avLst/>
          </a:prstGeom>
          <a:noFill/>
        </p:spPr>
        <p:txBody>
          <a:bodyPr wrap="square" rtlCol="1">
            <a:spAutoFit/>
          </a:bodyPr>
          <a:lstStyle/>
          <a:p>
            <a:pPr algn="ctr"/>
            <a:r>
              <a:rPr lang="ar-SA" sz="2400" b="1" dirty="0" smtClean="0">
                <a:solidFill>
                  <a:srgbClr val="FF0000"/>
                </a:solidFill>
                <a:latin typeface="Arial Unicode MS" pitchFamily="34" charset="-128"/>
                <a:ea typeface="Arial Unicode MS" pitchFamily="34" charset="-128"/>
                <a:cs typeface="Arial Unicode MS" pitchFamily="34" charset="-128"/>
              </a:rPr>
              <a:t>3- المقابلة الجماعية </a:t>
            </a:r>
            <a:endParaRPr lang="ar-SA" sz="2400" b="1" dirty="0">
              <a:solidFill>
                <a:srgbClr val="FF0000"/>
              </a:solidFill>
              <a:latin typeface="Arial Unicode MS" pitchFamily="34" charset="-128"/>
              <a:ea typeface="Arial Unicode MS" pitchFamily="34" charset="-128"/>
              <a:cs typeface="Arial Unicode MS" pitchFamily="34" charset="-128"/>
            </a:endParaRPr>
          </a:p>
        </p:txBody>
      </p:sp>
      <p:sp>
        <p:nvSpPr>
          <p:cNvPr id="17" name="تمرير عمودي 16"/>
          <p:cNvSpPr/>
          <p:nvPr/>
        </p:nvSpPr>
        <p:spPr>
          <a:xfrm>
            <a:off x="1071538" y="2857496"/>
            <a:ext cx="7100862" cy="3307808"/>
          </a:xfrm>
          <a:prstGeom prst="verticalScroll">
            <a:avLst/>
          </a:prstGeom>
        </p:spPr>
        <p:style>
          <a:lnRef idx="2">
            <a:schemeClr val="accent6"/>
          </a:lnRef>
          <a:fillRef idx="1">
            <a:schemeClr val="lt1"/>
          </a:fillRef>
          <a:effectRef idx="0">
            <a:schemeClr val="accent6"/>
          </a:effectRef>
          <a:fontRef idx="minor">
            <a:schemeClr val="dk1"/>
          </a:fontRef>
        </p:style>
        <p:txBody>
          <a:bodyPr rtlCol="1" anchor="ctr"/>
          <a:lstStyle/>
          <a:p>
            <a:endParaRPr lang="ar-SA" sz="2400" u="sng" dirty="0" smtClean="0">
              <a:solidFill>
                <a:srgbClr val="FF0000"/>
              </a:solidFill>
              <a:latin typeface="Arial Unicode MS" pitchFamily="34" charset="-128"/>
              <a:ea typeface="Arial Unicode MS" pitchFamily="34" charset="-128"/>
              <a:cs typeface="Arial Unicode MS" pitchFamily="34" charset="-128"/>
            </a:endParaRP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r>
              <a:rPr lang="ar-SA" sz="2400" u="sng" dirty="0" smtClean="0">
                <a:solidFill>
                  <a:srgbClr val="FF0000"/>
                </a:solidFill>
                <a:latin typeface="Arial Unicode MS" pitchFamily="34" charset="-128"/>
                <a:ea typeface="Arial Unicode MS" pitchFamily="34" charset="-128"/>
                <a:cs typeface="Arial Unicode MS" pitchFamily="34" charset="-128"/>
              </a:rPr>
              <a:t>: </a:t>
            </a: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تفيد هذه المقابلات في توفير الجهد والوقت الضائع في تكرار شرح خدمات المؤسسة وشروطها لكل عميل على حده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تساعد بعض العملاء الذين يتهيبون المقابلة الفردية مع الآخصائ الأجتماعى حيث تجعله اقل مقاومة لمقابلته بنفسه حيث أصبح شخصاً مألوفاً لدية 0 </a:t>
            </a: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endParaRPr lang="ar-SA" sz="2400" dirty="0" smtClean="0">
              <a:solidFill>
                <a:schemeClr val="tx1"/>
              </a:solidFill>
              <a:latin typeface="Arial Unicode MS" pitchFamily="34" charset="-128"/>
              <a:ea typeface="Arial Unicode MS" pitchFamily="34" charset="-128"/>
              <a:cs typeface="Arial Unicode MS" pitchFamily="34" charset="-128"/>
            </a:endParaRP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r>
              <a:rPr lang="ar-SA" sz="2400" u="sng" dirty="0" smtClean="0">
                <a:solidFill>
                  <a:srgbClr val="FF0000"/>
                </a:solidFill>
                <a:latin typeface="Arial Unicode MS" pitchFamily="34" charset="-128"/>
                <a:ea typeface="Arial Unicode MS" pitchFamily="34" charset="-128"/>
                <a:cs typeface="Arial Unicode MS" pitchFamily="34" charset="-128"/>
              </a:rPr>
              <a:t> </a:t>
            </a:r>
          </a:p>
          <a:p>
            <a:endParaRPr lang="ar-SA" sz="2400" u="sng"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5724128" y="404664"/>
            <a:ext cx="2952328" cy="1440160"/>
          </a:xfrm>
          <a:prstGeom prst="wedgeEllipseCallout">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800" dirty="0" smtClean="0">
                <a:solidFill>
                  <a:srgbClr val="FF0000"/>
                </a:solidFill>
                <a:latin typeface="Arial Unicode MS" pitchFamily="34" charset="-128"/>
                <a:ea typeface="Arial Unicode MS" pitchFamily="34" charset="-128"/>
                <a:cs typeface="Arial Unicode MS" pitchFamily="34" charset="-128"/>
              </a:rPr>
              <a:t>2- تقسيم المقابلة من حيث التوقيت</a:t>
            </a:r>
            <a:r>
              <a:rPr lang="ar-SA" sz="2800" dirty="0" smtClean="0">
                <a:solidFill>
                  <a:schemeClr val="tx1"/>
                </a:solidFill>
              </a:rPr>
              <a:t>  </a:t>
            </a:r>
            <a:endParaRPr lang="ar-SA" sz="2800" dirty="0">
              <a:solidFill>
                <a:schemeClr val="tx1"/>
              </a:solidFill>
            </a:endParaRPr>
          </a:p>
        </p:txBody>
      </p:sp>
      <p:sp>
        <p:nvSpPr>
          <p:cNvPr id="4" name="مربع نص 3"/>
          <p:cNvSpPr txBox="1"/>
          <p:nvPr/>
        </p:nvSpPr>
        <p:spPr>
          <a:xfrm>
            <a:off x="395536" y="2060848"/>
            <a:ext cx="8352928" cy="3600986"/>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lgn="ctr"/>
            <a:r>
              <a:rPr lang="ar-SA" sz="3200" u="sng" dirty="0" smtClean="0">
                <a:latin typeface="Arial Unicode MS" pitchFamily="34" charset="-128"/>
                <a:ea typeface="Arial Unicode MS" pitchFamily="34" charset="-128"/>
                <a:cs typeface="Arial Unicode MS" pitchFamily="34" charset="-128"/>
              </a:rPr>
              <a:t>تنقسم المقابلة من حيث توقيتها إلى : </a:t>
            </a:r>
          </a:p>
          <a:p>
            <a:endParaRPr lang="ar-SA" sz="2800" u="sng" dirty="0" smtClean="0"/>
          </a:p>
          <a:p>
            <a:endParaRPr lang="ar-SA" sz="2800" u="sng" dirty="0" smtClean="0"/>
          </a:p>
          <a:p>
            <a:endParaRPr lang="ar-SA" sz="2800" u="sng" dirty="0" smtClean="0"/>
          </a:p>
          <a:p>
            <a:endParaRPr lang="ar-SA" sz="2800" u="sng" dirty="0" smtClean="0"/>
          </a:p>
          <a:p>
            <a:endParaRPr lang="ar-SA" sz="2800" u="sng" dirty="0" smtClean="0"/>
          </a:p>
          <a:p>
            <a:endParaRPr lang="ar-SA" sz="2800" u="sng" dirty="0" smtClean="0"/>
          </a:p>
          <a:p>
            <a:r>
              <a:rPr lang="ar-SA" sz="2800" u="sng" dirty="0" smtClean="0"/>
              <a:t> </a:t>
            </a:r>
            <a:endParaRPr lang="ar-SA" sz="2800" u="sng" dirty="0"/>
          </a:p>
        </p:txBody>
      </p:sp>
      <p:sp>
        <p:nvSpPr>
          <p:cNvPr id="5" name="سهم للأسفل 4"/>
          <p:cNvSpPr/>
          <p:nvPr/>
        </p:nvSpPr>
        <p:spPr>
          <a:xfrm>
            <a:off x="7020272" y="2564904"/>
            <a:ext cx="144016" cy="864096"/>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سهم للأسفل 5"/>
          <p:cNvSpPr/>
          <p:nvPr/>
        </p:nvSpPr>
        <p:spPr>
          <a:xfrm>
            <a:off x="3275856" y="2564904"/>
            <a:ext cx="216024" cy="97840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7" name="سهم للأسفل 6"/>
          <p:cNvSpPr/>
          <p:nvPr/>
        </p:nvSpPr>
        <p:spPr>
          <a:xfrm>
            <a:off x="4932040" y="2564904"/>
            <a:ext cx="216024" cy="93610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2" name="مربع نص 11"/>
          <p:cNvSpPr txBox="1"/>
          <p:nvPr/>
        </p:nvSpPr>
        <p:spPr>
          <a:xfrm>
            <a:off x="6444208" y="3501008"/>
            <a:ext cx="1368152" cy="1569660"/>
          </a:xfrm>
          <a:prstGeom prst="rect">
            <a:avLst/>
          </a:prstGeom>
          <a:noFill/>
        </p:spPr>
        <p:txBody>
          <a:bodyPr wrap="square" rtlCol="1">
            <a:spAutoFit/>
          </a:bodyPr>
          <a:lstStyle/>
          <a:p>
            <a:pPr algn="ctr"/>
            <a:r>
              <a:rPr lang="ar-SA" sz="2400" b="1" dirty="0" smtClean="0">
                <a:solidFill>
                  <a:srgbClr val="FF0000"/>
                </a:solidFill>
                <a:latin typeface="Arial Unicode MS" pitchFamily="34" charset="-128"/>
                <a:ea typeface="Arial Unicode MS" pitchFamily="34" charset="-128"/>
                <a:cs typeface="Arial Unicode MS" pitchFamily="34" charset="-128"/>
              </a:rPr>
              <a:t>1-مقابلة أولى </a:t>
            </a:r>
          </a:p>
          <a:p>
            <a:pPr algn="ctr"/>
            <a:endParaRPr lang="ar-SA" sz="2400" b="1" dirty="0" smtClean="0">
              <a:solidFill>
                <a:srgbClr val="FF0000"/>
              </a:solidFill>
              <a:latin typeface="Arial Unicode MS" pitchFamily="34" charset="-128"/>
              <a:ea typeface="Arial Unicode MS" pitchFamily="34" charset="-128"/>
              <a:cs typeface="Arial Unicode MS" pitchFamily="34" charset="-128"/>
            </a:endParaRPr>
          </a:p>
          <a:p>
            <a:pPr algn="ctr"/>
            <a:r>
              <a:rPr lang="ar-SA" sz="2400" b="1" dirty="0" smtClean="0">
                <a:solidFill>
                  <a:srgbClr val="FF0000"/>
                </a:solidFill>
                <a:latin typeface="Arial Unicode MS" pitchFamily="34" charset="-128"/>
                <a:ea typeface="Arial Unicode MS" pitchFamily="34" charset="-128"/>
                <a:cs typeface="Arial Unicode MS" pitchFamily="34" charset="-128"/>
              </a:rPr>
              <a:t>هذه فقط</a:t>
            </a:r>
            <a:r>
              <a:rPr lang="ar-SA" sz="2400" b="1" dirty="0" smtClean="0">
                <a:latin typeface="Arial Unicode MS" pitchFamily="34" charset="-128"/>
                <a:ea typeface="Arial Unicode MS" pitchFamily="34" charset="-128"/>
                <a:cs typeface="Arial Unicode MS" pitchFamily="34" charset="-128"/>
              </a:rPr>
              <a:t> </a:t>
            </a:r>
            <a:endParaRPr lang="ar-SA" sz="2400" b="1" dirty="0">
              <a:latin typeface="Arial Unicode MS" pitchFamily="34" charset="-128"/>
              <a:ea typeface="Arial Unicode MS" pitchFamily="34" charset="-128"/>
              <a:cs typeface="Arial Unicode MS" pitchFamily="34" charset="-128"/>
            </a:endParaRPr>
          </a:p>
        </p:txBody>
      </p:sp>
      <p:sp>
        <p:nvSpPr>
          <p:cNvPr id="11" name="سهم للأسفل 10"/>
          <p:cNvSpPr/>
          <p:nvPr/>
        </p:nvSpPr>
        <p:spPr>
          <a:xfrm>
            <a:off x="1619672" y="2564904"/>
            <a:ext cx="216024" cy="1440160"/>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5" name="مربع نص 14"/>
          <p:cNvSpPr txBox="1"/>
          <p:nvPr/>
        </p:nvSpPr>
        <p:spPr>
          <a:xfrm>
            <a:off x="4355976" y="3501008"/>
            <a:ext cx="1368152" cy="830997"/>
          </a:xfrm>
          <a:prstGeom prst="rect">
            <a:avLst/>
          </a:prstGeom>
          <a:noFill/>
        </p:spPr>
        <p:txBody>
          <a:bodyPr wrap="square" rtlCol="1">
            <a:spAutoFit/>
          </a:bodyPr>
          <a:lstStyle/>
          <a:p>
            <a:pPr algn="ctr"/>
            <a:r>
              <a:rPr lang="ar-SA" sz="2400" b="1" dirty="0" smtClean="0">
                <a:latin typeface="Arial Unicode MS" pitchFamily="34" charset="-128"/>
                <a:ea typeface="Arial Unicode MS" pitchFamily="34" charset="-128"/>
                <a:cs typeface="Arial Unicode MS" pitchFamily="34" charset="-128"/>
              </a:rPr>
              <a:t>2- مقابلة تالية </a:t>
            </a:r>
            <a:endParaRPr lang="ar-SA" sz="2400" b="1" dirty="0">
              <a:latin typeface="Arial Unicode MS" pitchFamily="34" charset="-128"/>
              <a:ea typeface="Arial Unicode MS" pitchFamily="34" charset="-128"/>
              <a:cs typeface="Arial Unicode MS" pitchFamily="34" charset="-128"/>
            </a:endParaRPr>
          </a:p>
        </p:txBody>
      </p:sp>
      <p:sp>
        <p:nvSpPr>
          <p:cNvPr id="17" name="مربع نص 16"/>
          <p:cNvSpPr txBox="1"/>
          <p:nvPr/>
        </p:nvSpPr>
        <p:spPr>
          <a:xfrm>
            <a:off x="2627784" y="3573016"/>
            <a:ext cx="1368152" cy="830997"/>
          </a:xfrm>
          <a:prstGeom prst="rect">
            <a:avLst/>
          </a:prstGeom>
          <a:noFill/>
        </p:spPr>
        <p:txBody>
          <a:bodyPr wrap="square" rtlCol="1">
            <a:spAutoFit/>
          </a:bodyPr>
          <a:lstStyle/>
          <a:p>
            <a:pPr algn="ctr"/>
            <a:r>
              <a:rPr lang="ar-SA" b="1" dirty="0" smtClean="0">
                <a:latin typeface="Arial Unicode MS" pitchFamily="34" charset="-128"/>
                <a:ea typeface="Arial Unicode MS" pitchFamily="34" charset="-128"/>
                <a:cs typeface="Arial Unicode MS" pitchFamily="34" charset="-128"/>
              </a:rPr>
              <a:t>3</a:t>
            </a:r>
            <a:r>
              <a:rPr lang="ar-SA" sz="2400" b="1" dirty="0" smtClean="0">
                <a:latin typeface="Arial Unicode MS" pitchFamily="34" charset="-128"/>
                <a:ea typeface="Arial Unicode MS" pitchFamily="34" charset="-128"/>
                <a:cs typeface="Arial Unicode MS" pitchFamily="34" charset="-128"/>
              </a:rPr>
              <a:t>- مقابلة ختامية </a:t>
            </a:r>
            <a:endParaRPr lang="ar-SA" sz="2400" b="1" dirty="0">
              <a:latin typeface="Arial Unicode MS" pitchFamily="34" charset="-128"/>
              <a:ea typeface="Arial Unicode MS" pitchFamily="34" charset="-128"/>
              <a:cs typeface="Arial Unicode MS" pitchFamily="34" charset="-128"/>
            </a:endParaRPr>
          </a:p>
        </p:txBody>
      </p:sp>
      <p:sp>
        <p:nvSpPr>
          <p:cNvPr id="18" name="مربع نص 17"/>
          <p:cNvSpPr txBox="1"/>
          <p:nvPr/>
        </p:nvSpPr>
        <p:spPr>
          <a:xfrm>
            <a:off x="899592" y="4005064"/>
            <a:ext cx="1368152" cy="830997"/>
          </a:xfrm>
          <a:prstGeom prst="rect">
            <a:avLst/>
          </a:prstGeom>
          <a:noFill/>
        </p:spPr>
        <p:txBody>
          <a:bodyPr wrap="square" rtlCol="1">
            <a:spAutoFit/>
          </a:bodyPr>
          <a:lstStyle/>
          <a:p>
            <a:pPr algn="ctr"/>
            <a:r>
              <a:rPr lang="ar-SA" b="1" dirty="0" smtClean="0">
                <a:latin typeface="Arial Unicode MS" pitchFamily="34" charset="-128"/>
                <a:ea typeface="Arial Unicode MS" pitchFamily="34" charset="-128"/>
                <a:cs typeface="Arial Unicode MS" pitchFamily="34" charset="-128"/>
              </a:rPr>
              <a:t>4</a:t>
            </a:r>
            <a:r>
              <a:rPr lang="ar-SA" sz="2400" b="1" dirty="0" smtClean="0">
                <a:latin typeface="Arial Unicode MS" pitchFamily="34" charset="-128"/>
                <a:ea typeface="Arial Unicode MS" pitchFamily="34" charset="-128"/>
                <a:cs typeface="Arial Unicode MS" pitchFamily="34" charset="-128"/>
              </a:rPr>
              <a:t>- مقابلة </a:t>
            </a:r>
            <a:r>
              <a:rPr lang="ar-SA" sz="2400" b="1" dirty="0" err="1" smtClean="0">
                <a:latin typeface="Arial Unicode MS" pitchFamily="34" charset="-128"/>
                <a:ea typeface="Arial Unicode MS" pitchFamily="34" charset="-128"/>
                <a:cs typeface="Arial Unicode MS" pitchFamily="34" charset="-128"/>
              </a:rPr>
              <a:t>تتبعية</a:t>
            </a:r>
            <a:r>
              <a:rPr lang="ar-SA" sz="2400" b="1" dirty="0" smtClean="0">
                <a:latin typeface="Arial Unicode MS" pitchFamily="34" charset="-128"/>
                <a:ea typeface="Arial Unicode MS" pitchFamily="34" charset="-128"/>
                <a:cs typeface="Arial Unicode MS" pitchFamily="34" charset="-128"/>
              </a:rPr>
              <a:t> </a:t>
            </a:r>
            <a:endParaRPr lang="ar-SA" sz="2400" b="1"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4932040" y="332656"/>
            <a:ext cx="3240360" cy="1152128"/>
          </a:xfrm>
          <a:prstGeom prst="wedgeEllipse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chemeClr val="tx1"/>
                </a:solidFill>
              </a:rPr>
              <a:t>1</a:t>
            </a:r>
            <a:r>
              <a:rPr lang="ar-SA" sz="2800" dirty="0" smtClean="0">
                <a:solidFill>
                  <a:srgbClr val="FF0000"/>
                </a:solidFill>
              </a:rPr>
              <a:t>- المقابلة الأولى </a:t>
            </a:r>
            <a:endParaRPr lang="ar-SA" sz="2800" dirty="0">
              <a:solidFill>
                <a:srgbClr val="FF0000"/>
              </a:solidFill>
            </a:endParaRPr>
          </a:p>
        </p:txBody>
      </p:sp>
      <p:sp>
        <p:nvSpPr>
          <p:cNvPr id="3" name="مربع نص 2"/>
          <p:cNvSpPr txBox="1"/>
          <p:nvPr/>
        </p:nvSpPr>
        <p:spPr>
          <a:xfrm>
            <a:off x="467544" y="1700808"/>
            <a:ext cx="8136904" cy="440120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هي أول لقاء مهني بين الاخصائى والعميل سواء بميعاد سابق أو بدونه لتمثل البداية الحقيقة لعملية المساعدة وهى على ثلاثة أنواع : </a:t>
            </a:r>
          </a:p>
          <a:p>
            <a:r>
              <a:rPr lang="ar-SA" sz="2800" dirty="0" smtClean="0">
                <a:latin typeface="Arial Unicode MS" pitchFamily="34" charset="-128"/>
                <a:ea typeface="Arial Unicode MS" pitchFamily="34" charset="-128"/>
                <a:cs typeface="Arial Unicode MS" pitchFamily="34" charset="-128"/>
              </a:rPr>
              <a:t>     1- مقابلة الاستقبال </a:t>
            </a:r>
          </a:p>
          <a:p>
            <a:r>
              <a:rPr lang="ar-SA" sz="2800" dirty="0" smtClean="0">
                <a:latin typeface="Arial Unicode MS" pitchFamily="34" charset="-128"/>
                <a:ea typeface="Arial Unicode MS" pitchFamily="34" charset="-128"/>
                <a:cs typeface="Arial Unicode MS" pitchFamily="34" charset="-128"/>
              </a:rPr>
              <a:t>     2- المقابلة الأولى </a:t>
            </a:r>
          </a:p>
          <a:p>
            <a:r>
              <a:rPr lang="ar-SA" sz="2800" dirty="0" smtClean="0">
                <a:latin typeface="Arial Unicode MS" pitchFamily="34" charset="-128"/>
                <a:ea typeface="Arial Unicode MS" pitchFamily="34" charset="-128"/>
                <a:cs typeface="Arial Unicode MS" pitchFamily="34" charset="-128"/>
              </a:rPr>
              <a:t>     3 -مقابلات الصدفة </a:t>
            </a:r>
          </a:p>
          <a:p>
            <a:r>
              <a:rPr lang="ar-SA" sz="2800" dirty="0" smtClean="0">
                <a:latin typeface="Arial Unicode MS" pitchFamily="34" charset="-128"/>
                <a:ea typeface="Arial Unicode MS" pitchFamily="34" charset="-128"/>
                <a:cs typeface="Arial Unicode MS" pitchFamily="34" charset="-128"/>
              </a:rPr>
              <a:t> وتعتبر هذه المقابلات هي لقاءات أولى للعميل مع الاخصائى ولكل مقابلة خصائص تميزها عن الأخرى نوضحها على النحو التالي : </a:t>
            </a:r>
          </a:p>
          <a:p>
            <a:r>
              <a:rPr lang="ar-SA" sz="2800" dirty="0" smtClean="0">
                <a:latin typeface="Arial Unicode MS" pitchFamily="34" charset="-128"/>
                <a:ea typeface="Arial Unicode MS" pitchFamily="34" charset="-128"/>
                <a:cs typeface="Arial Unicode MS" pitchFamily="34" charset="-128"/>
              </a:rPr>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5076056" y="188640"/>
            <a:ext cx="3240360" cy="1152128"/>
          </a:xfrm>
          <a:prstGeom prst="wedgeEllipse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chemeClr val="tx1"/>
                </a:solidFill>
              </a:rPr>
              <a:t>1</a:t>
            </a:r>
            <a:r>
              <a:rPr lang="ar-SA" sz="2800" dirty="0" smtClean="0">
                <a:solidFill>
                  <a:srgbClr val="FF0000"/>
                </a:solidFill>
              </a:rPr>
              <a:t>- المقابلة الأولى </a:t>
            </a:r>
            <a:endParaRPr lang="ar-SA" sz="2800" dirty="0">
              <a:solidFill>
                <a:srgbClr val="FF0000"/>
              </a:solidFill>
            </a:endParaRPr>
          </a:p>
        </p:txBody>
      </p:sp>
      <p:sp>
        <p:nvSpPr>
          <p:cNvPr id="3" name="مربع نص 2"/>
          <p:cNvSpPr txBox="1"/>
          <p:nvPr/>
        </p:nvSpPr>
        <p:spPr>
          <a:xfrm>
            <a:off x="395536" y="1556792"/>
            <a:ext cx="8136904" cy="483209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u="sng" dirty="0" smtClean="0">
                <a:solidFill>
                  <a:srgbClr val="FF0000"/>
                </a:solidFill>
                <a:latin typeface="Arial Unicode MS" pitchFamily="34" charset="-128"/>
                <a:ea typeface="Arial Unicode MS" pitchFamily="34" charset="-128"/>
                <a:cs typeface="Arial Unicode MS" pitchFamily="34" charset="-128"/>
              </a:rPr>
              <a:t>أولا : مقابلة الاستقبال : </a:t>
            </a:r>
          </a:p>
          <a:p>
            <a:r>
              <a:rPr lang="ar-SA" sz="2800" dirty="0" smtClean="0">
                <a:latin typeface="Arial Unicode MS" pitchFamily="34" charset="-128"/>
                <a:ea typeface="Arial Unicode MS" pitchFamily="34" charset="-128"/>
                <a:cs typeface="Arial Unicode MS" pitchFamily="34" charset="-128"/>
              </a:rPr>
              <a:t> هى مقابلة أولية يقوم بها اخصائى متخصص لاستقبال الحالات والبت فيها ،وهى مرتبطة بهدف محدد تنتهي بانتهاء البت في الحالات أما بقبولها بالمؤسسة أو بتحويلها إلى مؤسسة آخري 0 و</a:t>
            </a:r>
            <a:r>
              <a:rPr lang="ar-SA" sz="2800" u="sng" dirty="0" smtClean="0">
                <a:solidFill>
                  <a:srgbClr val="FF0000"/>
                </a:solidFill>
                <a:latin typeface="Arial Unicode MS" pitchFamily="34" charset="-128"/>
                <a:ea typeface="Arial Unicode MS" pitchFamily="34" charset="-128"/>
                <a:cs typeface="Arial Unicode MS" pitchFamily="34" charset="-128"/>
              </a:rPr>
              <a:t>من أهم خصائص مقابلة الاستقبال </a:t>
            </a:r>
            <a:r>
              <a:rPr lang="ar-SA" sz="2800" dirty="0" smtClean="0">
                <a:latin typeface="Arial Unicode MS" pitchFamily="34" charset="-128"/>
                <a:ea typeface="Arial Unicode MS" pitchFamily="34" charset="-128"/>
                <a:cs typeface="Arial Unicode MS" pitchFamily="34" charset="-128"/>
              </a:rPr>
              <a:t>: </a:t>
            </a:r>
          </a:p>
          <a:p>
            <a:r>
              <a:rPr lang="ar-SA" sz="2800" dirty="0" smtClean="0">
                <a:latin typeface="Arial Unicode MS" pitchFamily="34" charset="-128"/>
                <a:ea typeface="Arial Unicode MS" pitchFamily="34" charset="-128"/>
                <a:cs typeface="Arial Unicode MS" pitchFamily="34" charset="-128"/>
              </a:rPr>
              <a:t>  1- وحدة متكاملة في ذاتها وليست حلقة مرحلية ممهدة لحلقات تالية 0 </a:t>
            </a:r>
          </a:p>
          <a:p>
            <a:r>
              <a:rPr lang="ar-SA" sz="2800" dirty="0" smtClean="0">
                <a:latin typeface="Arial Unicode MS" pitchFamily="34" charset="-128"/>
                <a:ea typeface="Arial Unicode MS" pitchFamily="34" charset="-128"/>
                <a:cs typeface="Arial Unicode MS" pitchFamily="34" charset="-128"/>
              </a:rPr>
              <a:t> 2- تمارس فيها كافة عمليات خدمة الفرد الثلاثة 0 </a:t>
            </a:r>
          </a:p>
          <a:p>
            <a:r>
              <a:rPr lang="ar-SA" sz="2800" dirty="0" smtClean="0">
                <a:latin typeface="Arial Unicode MS" pitchFamily="34" charset="-128"/>
                <a:ea typeface="Arial Unicode MS" pitchFamily="34" charset="-128"/>
                <a:cs typeface="Arial Unicode MS" pitchFamily="34" charset="-128"/>
              </a:rPr>
              <a:t> 3- الدراسة هي دراسة استطلاعية عامة ،كما يقوم التشخيص على مجرد فروض وانطباعات ليكون العلاج في النهاية إما بقبول الحالة أو تحويلها لمؤسسات آخري 0</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3" name="مربع نص 2"/>
          <p:cNvSpPr txBox="1"/>
          <p:nvPr/>
        </p:nvSpPr>
        <p:spPr>
          <a:xfrm>
            <a:off x="500034" y="1500174"/>
            <a:ext cx="8280920" cy="452431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4- العلاقة المهنية هنا هي علاقة مؤقتة محدودة بانتهاء المقابلة وبالتالي لا تتطلب عمقا كبيرا 0 </a:t>
            </a:r>
          </a:p>
          <a:p>
            <a:r>
              <a:rPr lang="ar-SA" sz="2800" dirty="0" smtClean="0">
                <a:latin typeface="Arial Unicode MS" pitchFamily="34" charset="-128"/>
                <a:ea typeface="Arial Unicode MS" pitchFamily="34" charset="-128"/>
                <a:cs typeface="Arial Unicode MS" pitchFamily="34" charset="-128"/>
              </a:rPr>
              <a:t> 5- يقوم بها اخصائى اجتماعي ذو خبرة طويلة متمكن يستطيع في مقابلة واحدة كسب ثقة العميل والقيام بالعمليات الثلاث لخدمة الفرد 0 </a:t>
            </a:r>
          </a:p>
          <a:p>
            <a:r>
              <a:rPr lang="ar-SA" sz="2800" dirty="0" smtClean="0">
                <a:latin typeface="Arial Unicode MS" pitchFamily="34" charset="-128"/>
                <a:ea typeface="Arial Unicode MS" pitchFamily="34" charset="-128"/>
                <a:cs typeface="Arial Unicode MS" pitchFamily="34" charset="-128"/>
              </a:rPr>
              <a:t>6- البت في الحالة أما بقبول الحالة لتوفر الشروط المطلوبة ثم يتم تحويل الحالة إلى أخصائي آخر لاستكمال الإجراءات بالمؤسسة أو بتحويل الحالة إلى مؤسسات آخري أو آن تكون ألمشكله غير قابلة للحل </a:t>
            </a:r>
            <a:r>
              <a:rPr lang="ar-SA" sz="3200" dirty="0" smtClean="0">
                <a:latin typeface="Arial Unicode MS" pitchFamily="34" charset="-128"/>
                <a:ea typeface="Arial Unicode MS" pitchFamily="34" charset="-128"/>
                <a:cs typeface="Arial Unicode MS" pitchFamily="34" charset="-128"/>
              </a:rPr>
              <a:t>0 </a:t>
            </a:r>
          </a:p>
          <a:p>
            <a:r>
              <a:rPr lang="ar-SA" sz="3200" dirty="0" smtClean="0">
                <a:latin typeface="Arial Unicode MS" pitchFamily="34" charset="-128"/>
                <a:ea typeface="Arial Unicode MS" pitchFamily="34" charset="-128"/>
                <a:cs typeface="Arial Unicode MS" pitchFamily="34" charset="-128"/>
              </a:rPr>
              <a:t>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3" name="مربع نص 2"/>
          <p:cNvSpPr txBox="1"/>
          <p:nvPr/>
        </p:nvSpPr>
        <p:spPr>
          <a:xfrm>
            <a:off x="467544" y="357166"/>
            <a:ext cx="8280920" cy="5816977"/>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6- البت في الحالة أما بقبول الحالة لتوفر الشروط المطلوبة ثم يتم تحويل الحالة إلى أخصائي آخر لاستكمال الإجراءات بالمؤسسة أو بتحويل الحالة إلى مؤسسات آخري أو آن تكون ألمشكله غير قابلة للحل </a:t>
            </a:r>
            <a:r>
              <a:rPr lang="ar-SA" sz="3200" dirty="0" smtClean="0">
                <a:latin typeface="Arial Unicode MS" pitchFamily="34" charset="-128"/>
                <a:ea typeface="Arial Unicode MS" pitchFamily="34" charset="-128"/>
                <a:cs typeface="Arial Unicode MS" pitchFamily="34" charset="-128"/>
              </a:rPr>
              <a:t>0 </a:t>
            </a:r>
          </a:p>
          <a:p>
            <a:r>
              <a:rPr lang="ar-SA" sz="3200" dirty="0" smtClean="0">
                <a:latin typeface="Arial Unicode MS" pitchFamily="34" charset="-128"/>
                <a:ea typeface="Arial Unicode MS" pitchFamily="34" charset="-128"/>
                <a:cs typeface="Arial Unicode MS" pitchFamily="34" charset="-128"/>
              </a:rPr>
              <a:t> وهذا النظام ( مقابلات الاستقبال ) لا تأخذ به         سوى بعض المؤسسات مثل الإحداث والضمان الأجتماعى ومؤسسات المعوقين ولهذه المقابلات </a:t>
            </a:r>
            <a:r>
              <a:rPr lang="ar-SA" sz="3200" u="sng" dirty="0" smtClean="0">
                <a:solidFill>
                  <a:srgbClr val="FF0000"/>
                </a:solidFill>
                <a:latin typeface="Arial Unicode MS" pitchFamily="34" charset="-128"/>
                <a:ea typeface="Arial Unicode MS" pitchFamily="34" charset="-128"/>
                <a:cs typeface="Arial Unicode MS" pitchFamily="34" charset="-128"/>
              </a:rPr>
              <a:t>ايجابيات منها : </a:t>
            </a:r>
          </a:p>
          <a:p>
            <a:pPr>
              <a:buFontTx/>
              <a:buChar char="-"/>
            </a:pPr>
            <a:r>
              <a:rPr lang="ar-SA" sz="3200" dirty="0" smtClean="0">
                <a:latin typeface="Arial Unicode MS" pitchFamily="34" charset="-128"/>
                <a:ea typeface="Arial Unicode MS" pitchFamily="34" charset="-128"/>
                <a:cs typeface="Arial Unicode MS" pitchFamily="34" charset="-128"/>
              </a:rPr>
              <a:t>تجنب العملاء مواقف الانتظار المؤلمة عند المؤسسات </a:t>
            </a:r>
          </a:p>
          <a:p>
            <a:pPr>
              <a:buFontTx/>
              <a:buChar char="-"/>
            </a:pPr>
            <a:r>
              <a:rPr lang="ar-SA" sz="3200" dirty="0" smtClean="0">
                <a:latin typeface="Arial Unicode MS" pitchFamily="34" charset="-128"/>
                <a:ea typeface="Arial Unicode MS" pitchFamily="34" charset="-128"/>
                <a:cs typeface="Arial Unicode MS" pitchFamily="34" charset="-128"/>
              </a:rPr>
              <a:t>كما يسهل الإجراءات الإدارية التي تعانى من إجراء الضغط المتزايد عليها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5508104" y="260648"/>
            <a:ext cx="3240360" cy="1224136"/>
          </a:xfrm>
          <a:prstGeom prst="wedgeEllipse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FF0000"/>
                </a:solidFill>
              </a:rPr>
              <a:t>2- المقابلة الأولى </a:t>
            </a:r>
            <a:endParaRPr lang="ar-SA" sz="2800" dirty="0">
              <a:solidFill>
                <a:srgbClr val="FF0000"/>
              </a:solidFill>
            </a:endParaRPr>
          </a:p>
        </p:txBody>
      </p:sp>
      <p:sp>
        <p:nvSpPr>
          <p:cNvPr id="3" name="مربع نص 2"/>
          <p:cNvSpPr txBox="1"/>
          <p:nvPr/>
        </p:nvSpPr>
        <p:spPr>
          <a:xfrm>
            <a:off x="323528" y="1700808"/>
            <a:ext cx="8424936" cy="4893647"/>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هي أول مقابله يقوم بها الاخصائى الأجتماعى الذي حولت آلية الحالة سواء عن طريق اخصائى الاستقبال أو عن طريق آخر 0 </a:t>
            </a:r>
          </a:p>
          <a:p>
            <a:r>
              <a:rPr lang="ar-SA" sz="2800" dirty="0" smtClean="0">
                <a:solidFill>
                  <a:srgbClr val="FF0000"/>
                </a:solidFill>
                <a:latin typeface="Arial Unicode MS" pitchFamily="34" charset="-128"/>
                <a:ea typeface="Arial Unicode MS" pitchFamily="34" charset="-128"/>
                <a:cs typeface="Arial Unicode MS" pitchFamily="34" charset="-128"/>
              </a:rPr>
              <a:t> </a:t>
            </a:r>
            <a:r>
              <a:rPr lang="ar-SA" sz="3200" u="sng" dirty="0" smtClean="0">
                <a:solidFill>
                  <a:srgbClr val="FF0000"/>
                </a:solidFill>
                <a:latin typeface="Arial Unicode MS" pitchFamily="34" charset="-128"/>
                <a:ea typeface="Arial Unicode MS" pitchFamily="34" charset="-128"/>
                <a:cs typeface="Arial Unicode MS" pitchFamily="34" charset="-128"/>
              </a:rPr>
              <a:t>وتتميز المقابلة الأولى :</a:t>
            </a:r>
          </a:p>
          <a:p>
            <a:r>
              <a:rPr lang="ar-SA" sz="3200" dirty="0" smtClean="0">
                <a:solidFill>
                  <a:schemeClr val="tx1"/>
                </a:solidFill>
                <a:latin typeface="Arial Unicode MS" pitchFamily="34" charset="-128"/>
                <a:ea typeface="Arial Unicode MS" pitchFamily="34" charset="-128"/>
                <a:cs typeface="Arial Unicode MS" pitchFamily="34" charset="-128"/>
              </a:rPr>
              <a:t>1- ليست وحدة مستقلة وإنما هي مرحلة من مراحل عملية المساعدة وتمهيد للقاءات تالية وخطوات متعاقبة</a:t>
            </a:r>
          </a:p>
          <a:p>
            <a:r>
              <a:rPr lang="ar-SA" sz="3200" dirty="0" smtClean="0">
                <a:solidFill>
                  <a:schemeClr val="tx1"/>
                </a:solidFill>
                <a:latin typeface="Arial Unicode MS" pitchFamily="34" charset="-128"/>
                <a:ea typeface="Arial Unicode MS" pitchFamily="34" charset="-128"/>
                <a:cs typeface="Arial Unicode MS" pitchFamily="34" charset="-128"/>
              </a:rPr>
              <a:t>2-رغم شمولها على عمليات خدمة الفرد الثلاثة إلا أنة قد يغلب عليها الطابع الدراسي والاستطلاعي لحقائق المشكلة 0 </a:t>
            </a:r>
          </a:p>
          <a:p>
            <a:r>
              <a:rPr lang="ar-SA" sz="3200" dirty="0" smtClean="0">
                <a:solidFill>
                  <a:schemeClr val="tx1"/>
                </a:solidFill>
                <a:latin typeface="Arial Unicode MS" pitchFamily="34" charset="-128"/>
                <a:ea typeface="Arial Unicode MS" pitchFamily="34" charset="-128"/>
                <a:cs typeface="Arial Unicode MS" pitchFamily="34" charset="-128"/>
              </a:rPr>
              <a:t> 3- تعتبر بداية لنمو العلاقة المهنية بكل ما تتطلبه من عمق وايجابية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3" name="مربع نص 2"/>
          <p:cNvSpPr txBox="1"/>
          <p:nvPr/>
        </p:nvSpPr>
        <p:spPr>
          <a:xfrm>
            <a:off x="395536" y="1268760"/>
            <a:ext cx="8424936" cy="390876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endParaRPr lang="ar-SA" sz="2800" u="sng" dirty="0" smtClean="0">
              <a:solidFill>
                <a:srgbClr val="FF0000"/>
              </a:solidFill>
              <a:latin typeface="Arial Unicode MS" pitchFamily="34" charset="-128"/>
              <a:ea typeface="Arial Unicode MS" pitchFamily="34" charset="-128"/>
              <a:cs typeface="Arial Unicode MS" pitchFamily="34" charset="-128"/>
            </a:endParaRPr>
          </a:p>
          <a:p>
            <a:r>
              <a:rPr lang="ar-SA" sz="3200" dirty="0" smtClean="0">
                <a:solidFill>
                  <a:schemeClr val="tx1"/>
                </a:solidFill>
                <a:latin typeface="Arial Unicode MS" pitchFamily="34" charset="-128"/>
                <a:ea typeface="Arial Unicode MS" pitchFamily="34" charset="-128"/>
                <a:cs typeface="Arial Unicode MS" pitchFamily="34" charset="-128"/>
              </a:rPr>
              <a:t>4- قد تظهر فيها مشكله التحويل من أخصائي إلى آخر وخاصة </a:t>
            </a:r>
          </a:p>
          <a:p>
            <a:r>
              <a:rPr lang="ar-SA" sz="3200" dirty="0" smtClean="0">
                <a:solidFill>
                  <a:schemeClr val="tx1"/>
                </a:solidFill>
                <a:latin typeface="Arial Unicode MS" pitchFamily="34" charset="-128"/>
                <a:ea typeface="Arial Unicode MS" pitchFamily="34" charset="-128"/>
                <a:cs typeface="Arial Unicode MS" pitchFamily="34" charset="-128"/>
              </a:rPr>
              <a:t>إذا كانت الحالة محولة من أخصائي الاستقبال واثر هذا التحويل على علاقة العميل بالأخصائي الجديد 0 </a:t>
            </a:r>
          </a:p>
          <a:p>
            <a:r>
              <a:rPr lang="ar-SA" sz="3200" dirty="0" smtClean="0">
                <a:solidFill>
                  <a:schemeClr val="tx1"/>
                </a:solidFill>
                <a:latin typeface="Arial Unicode MS" pitchFamily="34" charset="-128"/>
                <a:ea typeface="Arial Unicode MS" pitchFamily="34" charset="-128"/>
                <a:cs typeface="Arial Unicode MS" pitchFamily="34" charset="-128"/>
              </a:rPr>
              <a:t>5- تتحمل هذه المقابلة مسئولية كبرى في التخطيط لاتجاهات عملية المساعدة بل ونجاحها 0 </a:t>
            </a:r>
          </a:p>
          <a:p>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5004048" y="188640"/>
            <a:ext cx="3240360" cy="1008112"/>
          </a:xfrm>
          <a:prstGeom prst="wedgeEllipse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FF0000"/>
                </a:solidFill>
              </a:rPr>
              <a:t>3- مقابلة الصدفة </a:t>
            </a:r>
            <a:endParaRPr lang="ar-SA" sz="2800" dirty="0">
              <a:solidFill>
                <a:srgbClr val="FF0000"/>
              </a:solidFill>
            </a:endParaRPr>
          </a:p>
        </p:txBody>
      </p:sp>
      <p:sp>
        <p:nvSpPr>
          <p:cNvPr id="3" name="مربع نص 2"/>
          <p:cNvSpPr txBox="1"/>
          <p:nvPr/>
        </p:nvSpPr>
        <p:spPr>
          <a:xfrm>
            <a:off x="395536" y="1412776"/>
            <a:ext cx="8136904" cy="193899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dirty="0" smtClean="0">
                <a:latin typeface="Arial Unicode MS" pitchFamily="34" charset="-128"/>
                <a:ea typeface="Arial Unicode MS" pitchFamily="34" charset="-128"/>
                <a:cs typeface="Arial Unicode MS" pitchFamily="34" charset="-128"/>
              </a:rPr>
              <a:t>هي نموذج ثالث من المقابلات الأولى ألا أنها تتميز بعنصر المفاجأة حيث تتم دون ميعاد سابق أو التزام بالإجراءات الإدارية وهى شائعة في مؤسسات الايداع والمدارس والمستشفيات حيث يوجد العملاء على مقربة من الاخصائى الأجتماعى 0 </a:t>
            </a:r>
          </a:p>
          <a:p>
            <a:r>
              <a:rPr lang="ar-SA" sz="2400" dirty="0" smtClean="0">
                <a:solidFill>
                  <a:srgbClr val="FF0000"/>
                </a:solidFill>
                <a:latin typeface="Arial Unicode MS" pitchFamily="34" charset="-128"/>
                <a:ea typeface="Arial Unicode MS" pitchFamily="34" charset="-128"/>
                <a:cs typeface="Arial Unicode MS" pitchFamily="34" charset="-128"/>
              </a:rPr>
              <a:t>  </a:t>
            </a:r>
            <a:r>
              <a:rPr lang="ar-SA" sz="2400" dirty="0" smtClean="0">
                <a:latin typeface="Arial Unicode MS" pitchFamily="34" charset="-128"/>
                <a:ea typeface="Arial Unicode MS" pitchFamily="34" charset="-128"/>
                <a:cs typeface="Arial Unicode MS" pitchFamily="34" charset="-128"/>
              </a:rPr>
              <a:t>     </a:t>
            </a:r>
            <a:r>
              <a:rPr lang="ar-SA" sz="2400" dirty="0" smtClean="0">
                <a:solidFill>
                  <a:srgbClr val="FF0000"/>
                </a:solidFill>
                <a:latin typeface="Arial Unicode MS" pitchFamily="34" charset="-128"/>
                <a:ea typeface="Arial Unicode MS" pitchFamily="34" charset="-128"/>
                <a:cs typeface="Arial Unicode MS" pitchFamily="34" charset="-128"/>
              </a:rPr>
              <a:t> </a:t>
            </a:r>
            <a:endParaRPr lang="ar-SA" sz="2400"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5004048" y="188640"/>
            <a:ext cx="3240360" cy="1008112"/>
          </a:xfrm>
          <a:prstGeom prst="wedgeEllipse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FF0000"/>
                </a:solidFill>
              </a:rPr>
              <a:t>3- مقابلة الصدفة </a:t>
            </a:r>
            <a:endParaRPr lang="ar-SA" sz="2800" dirty="0">
              <a:solidFill>
                <a:srgbClr val="FF0000"/>
              </a:solidFill>
            </a:endParaRPr>
          </a:p>
        </p:txBody>
      </p:sp>
      <p:sp>
        <p:nvSpPr>
          <p:cNvPr id="3" name="مربع نص 2"/>
          <p:cNvSpPr txBox="1"/>
          <p:nvPr/>
        </p:nvSpPr>
        <p:spPr>
          <a:xfrm>
            <a:off x="395536" y="1412776"/>
            <a:ext cx="8136904" cy="378565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400" dirty="0" smtClean="0">
                <a:solidFill>
                  <a:srgbClr val="FF0000"/>
                </a:solidFill>
                <a:latin typeface="Arial Unicode MS" pitchFamily="34" charset="-128"/>
                <a:ea typeface="Arial Unicode MS" pitchFamily="34" charset="-128"/>
                <a:cs typeface="Arial Unicode MS" pitchFamily="34" charset="-128"/>
              </a:rPr>
              <a:t>س</a:t>
            </a:r>
            <a:r>
              <a:rPr lang="ar-SA" sz="2400" dirty="0" smtClean="0">
                <a:solidFill>
                  <a:srgbClr val="FF0000"/>
                </a:solidFill>
                <a:latin typeface="Arial Unicode MS" pitchFamily="34" charset="-128"/>
                <a:ea typeface="Arial Unicode MS" pitchFamily="34" charset="-128"/>
                <a:cs typeface="Arial Unicode MS" pitchFamily="34" charset="-128"/>
              </a:rPr>
              <a:t>/ ماهى الخصائص العامة المشتركة في المقابلات الأولى </a:t>
            </a:r>
            <a:endParaRPr lang="ar-SA" sz="2400" dirty="0" smtClean="0">
              <a:solidFill>
                <a:srgbClr val="FF0000"/>
              </a:solidFill>
              <a:latin typeface="Arial Unicode MS" pitchFamily="34" charset="-128"/>
              <a:ea typeface="Arial Unicode MS" pitchFamily="34" charset="-128"/>
              <a:cs typeface="Arial Unicode MS" pitchFamily="34" charset="-128"/>
            </a:endParaRPr>
          </a:p>
          <a:p>
            <a:r>
              <a:rPr lang="ar-SA" sz="2400" dirty="0" smtClean="0">
                <a:solidFill>
                  <a:srgbClr val="FF0000"/>
                </a:solidFill>
                <a:latin typeface="Arial Unicode MS" pitchFamily="34" charset="-128"/>
                <a:ea typeface="Arial Unicode MS" pitchFamily="34" charset="-128"/>
                <a:cs typeface="Arial Unicode MS" pitchFamily="34" charset="-128"/>
              </a:rPr>
              <a:t> </a:t>
            </a:r>
            <a:r>
              <a:rPr lang="ar-SA" sz="2400" dirty="0" smtClean="0">
                <a:solidFill>
                  <a:schemeClr val="tx1"/>
                </a:solidFill>
                <a:latin typeface="Arial Unicode MS" pitchFamily="34" charset="-128"/>
                <a:ea typeface="Arial Unicode MS" pitchFamily="34" charset="-128"/>
                <a:cs typeface="Arial Unicode MS" pitchFamily="34" charset="-128"/>
              </a:rPr>
              <a:t>الخصائص العامة المشتركة في المقابلات الأولى: </a:t>
            </a:r>
          </a:p>
          <a:p>
            <a:r>
              <a:rPr lang="ar-SA" sz="2400" dirty="0" smtClean="0">
                <a:solidFill>
                  <a:schemeClr val="tx1"/>
                </a:solidFill>
                <a:latin typeface="Arial Unicode MS" pitchFamily="34" charset="-128"/>
                <a:ea typeface="Arial Unicode MS" pitchFamily="34" charset="-128"/>
                <a:cs typeface="Arial Unicode MS" pitchFamily="34" charset="-128"/>
              </a:rPr>
              <a:t> </a:t>
            </a:r>
            <a:r>
              <a:rPr lang="ar-SA" sz="2400" dirty="0" smtClean="0">
                <a:solidFill>
                  <a:schemeClr val="tx1"/>
                </a:solidFill>
                <a:latin typeface="Arial Unicode MS" pitchFamily="34" charset="-128"/>
                <a:ea typeface="Arial Unicode MS" pitchFamily="34" charset="-128"/>
                <a:cs typeface="Arial Unicode MS" pitchFamily="34" charset="-128"/>
              </a:rPr>
              <a:t>سواء كانت مقابله استقبال أمقابله أولى أو صدفه فهناك خصائص مشتركه بينهما تميز طبيعة هذه المقابلات وديناميكيه التفاعل المهني ،كما أن هناك أهداف محدده يجب تحقيقها وطرق خاصة يمارسها الاخصائى للوصول إلى هذه الأهداف </a:t>
            </a:r>
            <a:r>
              <a:rPr lang="ar-SA" sz="2400" dirty="0" smtClean="0">
                <a:solidFill>
                  <a:schemeClr val="tx1"/>
                </a:solidFill>
                <a:latin typeface="Arial Unicode MS" pitchFamily="34" charset="-128"/>
                <a:ea typeface="Arial Unicode MS" pitchFamily="34" charset="-128"/>
                <a:cs typeface="Arial Unicode MS" pitchFamily="34" charset="-128"/>
              </a:rPr>
              <a:t>من </a:t>
            </a:r>
            <a:r>
              <a:rPr lang="ar-SA" sz="2400" dirty="0" smtClean="0">
                <a:latin typeface="Arial Unicode MS" pitchFamily="34" charset="-128"/>
                <a:ea typeface="Arial Unicode MS" pitchFamily="34" charset="-128"/>
                <a:cs typeface="Arial Unicode MS" pitchFamily="34" charset="-128"/>
              </a:rPr>
              <a:t>أهمها </a:t>
            </a:r>
            <a:r>
              <a:rPr lang="ar-SA" sz="2400" dirty="0" smtClean="0">
                <a:latin typeface="Arial Unicode MS" pitchFamily="34" charset="-128"/>
                <a:ea typeface="Arial Unicode MS" pitchFamily="34" charset="-128"/>
                <a:cs typeface="Arial Unicode MS" pitchFamily="34" charset="-128"/>
              </a:rPr>
              <a:t>: </a:t>
            </a:r>
          </a:p>
          <a:p>
            <a:r>
              <a:rPr lang="ar-SA" sz="2400" dirty="0" smtClean="0">
                <a:latin typeface="Arial Unicode MS" pitchFamily="34" charset="-128"/>
                <a:ea typeface="Arial Unicode MS" pitchFamily="34" charset="-128"/>
                <a:cs typeface="Arial Unicode MS" pitchFamily="34" charset="-128"/>
              </a:rPr>
              <a:t>  1- تحديد الطبيعة العامة للمشكلة 0 </a:t>
            </a:r>
            <a:r>
              <a:rPr lang="ar-SA" sz="2400" dirty="0" smtClean="0">
                <a:solidFill>
                  <a:srgbClr val="FF0000"/>
                </a:solidFill>
                <a:latin typeface="Arial Unicode MS" pitchFamily="34" charset="-128"/>
                <a:ea typeface="Arial Unicode MS" pitchFamily="34" charset="-128"/>
                <a:cs typeface="Arial Unicode MS" pitchFamily="34" charset="-128"/>
              </a:rPr>
              <a:t>( فقط )</a:t>
            </a:r>
          </a:p>
          <a:p>
            <a:r>
              <a:rPr lang="ar-SA" sz="2400" dirty="0" smtClean="0">
                <a:latin typeface="Arial Unicode MS" pitchFamily="34" charset="-128"/>
                <a:ea typeface="Arial Unicode MS" pitchFamily="34" charset="-128"/>
                <a:cs typeface="Arial Unicode MS" pitchFamily="34" charset="-128"/>
              </a:rPr>
              <a:t>  2- تقرير إمكانية المساعدة في حدود أمكانية المؤسسة 0 </a:t>
            </a:r>
          </a:p>
          <a:p>
            <a:r>
              <a:rPr lang="ar-SA" sz="2400" dirty="0" smtClean="0">
                <a:latin typeface="Arial Unicode MS" pitchFamily="34" charset="-128"/>
                <a:ea typeface="Arial Unicode MS" pitchFamily="34" charset="-128"/>
                <a:cs typeface="Arial Unicode MS" pitchFamily="34" charset="-128"/>
              </a:rPr>
              <a:t>  3- تحديد الخطوط العريضة لعملية المساعدة 0 </a:t>
            </a:r>
          </a:p>
          <a:p>
            <a:r>
              <a:rPr lang="ar-SA" sz="2400" dirty="0" smtClean="0">
                <a:latin typeface="Arial Unicode MS" pitchFamily="34" charset="-128"/>
                <a:ea typeface="Arial Unicode MS" pitchFamily="34" charset="-128"/>
                <a:cs typeface="Arial Unicode MS" pitchFamily="34" charset="-128"/>
              </a:rPr>
              <a:t>     </a:t>
            </a:r>
            <a:r>
              <a:rPr lang="ar-SA" sz="2400" dirty="0" smtClean="0">
                <a:solidFill>
                  <a:srgbClr val="FF0000"/>
                </a:solidFill>
                <a:latin typeface="Arial Unicode MS" pitchFamily="34" charset="-128"/>
                <a:ea typeface="Arial Unicode MS" pitchFamily="34" charset="-128"/>
                <a:cs typeface="Arial Unicode MS" pitchFamily="34" charset="-128"/>
              </a:rPr>
              <a:t> </a:t>
            </a:r>
            <a:endParaRPr lang="ar-SA" sz="2400"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428596" y="714356"/>
            <a:ext cx="8215370" cy="4031873"/>
          </a:xfrm>
          <a:prstGeom prst="rect">
            <a:avLst/>
          </a:prstGeom>
          <a:noFill/>
        </p:spPr>
        <p:txBody>
          <a:bodyPr wrap="square" rtlCol="1">
            <a:spAutoFit/>
          </a:bodyPr>
          <a:lstStyle/>
          <a:p>
            <a:r>
              <a:rPr lang="ar-SA" sz="3200" u="sng" dirty="0" smtClean="0">
                <a:latin typeface="Arial Unicode MS" pitchFamily="34" charset="-128"/>
                <a:ea typeface="Arial Unicode MS" pitchFamily="34" charset="-128"/>
                <a:cs typeface="Arial Unicode MS" pitchFamily="34" charset="-128"/>
              </a:rPr>
              <a:t>عناصر الحاضرة : </a:t>
            </a:r>
          </a:p>
          <a:p>
            <a:r>
              <a:rPr lang="ar-SA" sz="3200" dirty="0" smtClean="0">
                <a:latin typeface="Arial Unicode MS" pitchFamily="34" charset="-128"/>
                <a:ea typeface="Arial Unicode MS" pitchFamily="34" charset="-128"/>
                <a:cs typeface="Arial Unicode MS" pitchFamily="34" charset="-128"/>
              </a:rPr>
              <a:t>ب- ألمقابله أنواع متعددة 0 </a:t>
            </a:r>
          </a:p>
          <a:p>
            <a:r>
              <a:rPr lang="ar-SA" sz="3200" dirty="0" smtClean="0">
                <a:latin typeface="Arial Unicode MS" pitchFamily="34" charset="-128"/>
                <a:ea typeface="Arial Unicode MS" pitchFamily="34" charset="-128"/>
                <a:cs typeface="Arial Unicode MS" pitchFamily="34" charset="-128"/>
              </a:rPr>
              <a:t> ج- عوامل نجاح ألمقابله  </a:t>
            </a:r>
          </a:p>
          <a:p>
            <a:r>
              <a:rPr lang="ar-SA" sz="3200" dirty="0" smtClean="0">
                <a:latin typeface="Arial Unicode MS" pitchFamily="34" charset="-128"/>
                <a:ea typeface="Arial Unicode MS" pitchFamily="34" charset="-128"/>
                <a:cs typeface="Arial Unicode MS" pitchFamily="34" charset="-128"/>
              </a:rPr>
              <a:t> </a:t>
            </a:r>
            <a:r>
              <a:rPr lang="ar-SA" sz="3200" dirty="0" smtClean="0">
                <a:solidFill>
                  <a:srgbClr val="FF0000"/>
                </a:solidFill>
                <a:latin typeface="Arial Unicode MS" pitchFamily="34" charset="-128"/>
                <a:ea typeface="Arial Unicode MS" pitchFamily="34" charset="-128"/>
                <a:cs typeface="Arial Unicode MS" pitchFamily="34" charset="-128"/>
              </a:rPr>
              <a:t>2- الزيارة المنزلية وتشمل : </a:t>
            </a:r>
          </a:p>
          <a:p>
            <a:r>
              <a:rPr lang="ar-SA" sz="3200" dirty="0" smtClean="0">
                <a:solidFill>
                  <a:srgbClr val="FF0000"/>
                </a:solidFill>
                <a:latin typeface="Arial Unicode MS" pitchFamily="34" charset="-128"/>
                <a:ea typeface="Arial Unicode MS" pitchFamily="34" charset="-128"/>
                <a:cs typeface="Arial Unicode MS" pitchFamily="34" charset="-128"/>
              </a:rPr>
              <a:t>  </a:t>
            </a:r>
            <a:r>
              <a:rPr lang="ar-SA" sz="3200" dirty="0" smtClean="0">
                <a:latin typeface="Arial Unicode MS" pitchFamily="34" charset="-128"/>
                <a:ea typeface="Arial Unicode MS" pitchFamily="34" charset="-128"/>
                <a:cs typeface="Arial Unicode MS" pitchFamily="34" charset="-128"/>
              </a:rPr>
              <a:t>أ- الجوانب الايجابية   ب- الجوانب السلبية </a:t>
            </a:r>
          </a:p>
          <a:p>
            <a:r>
              <a:rPr lang="ar-SA" sz="3200" dirty="0" smtClean="0">
                <a:latin typeface="Arial Unicode MS" pitchFamily="34" charset="-128"/>
                <a:ea typeface="Arial Unicode MS" pitchFamily="34" charset="-128"/>
                <a:cs typeface="Arial Unicode MS" pitchFamily="34" charset="-128"/>
              </a:rPr>
              <a:t>  ج- خصائص وأسس الزيارة المنزلية </a:t>
            </a:r>
          </a:p>
          <a:p>
            <a:r>
              <a:rPr lang="ar-SA" sz="3200" dirty="0" smtClean="0">
                <a:solidFill>
                  <a:srgbClr val="FF0000"/>
                </a:solidFill>
                <a:latin typeface="Arial Unicode MS" pitchFamily="34" charset="-128"/>
                <a:ea typeface="Arial Unicode MS" pitchFamily="34" charset="-128"/>
                <a:cs typeface="Arial Unicode MS" pitchFamily="34" charset="-128"/>
              </a:rPr>
              <a:t> 3- وسائل آخر للدراسة الاجتماعية : استمارة البحث الأجتماعى </a:t>
            </a:r>
            <a:endParaRPr lang="ar-SA" sz="3200"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3" name="مربع نص 2"/>
          <p:cNvSpPr txBox="1"/>
          <p:nvPr/>
        </p:nvSpPr>
        <p:spPr>
          <a:xfrm>
            <a:off x="611560" y="836712"/>
            <a:ext cx="8136904" cy="5632311"/>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3200" u="sng" dirty="0" smtClean="0">
                <a:solidFill>
                  <a:srgbClr val="FF0000"/>
                </a:solidFill>
                <a:latin typeface="Arial Unicode MS" pitchFamily="34" charset="-128"/>
                <a:ea typeface="Arial Unicode MS" pitchFamily="34" charset="-128"/>
                <a:cs typeface="Arial Unicode MS" pitchFamily="34" charset="-128"/>
              </a:rPr>
              <a:t>1- لتحديد الطبيعة العامة للمشكلة يجب أن يميز </a:t>
            </a:r>
            <a:r>
              <a:rPr lang="ar-SA" sz="3200" dirty="0" smtClean="0">
                <a:latin typeface="Arial Unicode MS" pitchFamily="34" charset="-128"/>
                <a:ea typeface="Arial Unicode MS" pitchFamily="34" charset="-128"/>
                <a:cs typeface="Arial Unicode MS" pitchFamily="34" charset="-128"/>
              </a:rPr>
              <a:t>الأخصائي بين المشكلة من حيث</a:t>
            </a:r>
          </a:p>
          <a:p>
            <a:r>
              <a:rPr lang="ar-SA" sz="3200" dirty="0" smtClean="0">
                <a:latin typeface="Arial Unicode MS" pitchFamily="34" charset="-128"/>
                <a:ea typeface="Arial Unicode MS" pitchFamily="34" charset="-128"/>
                <a:cs typeface="Arial Unicode MS" pitchFamily="34" charset="-128"/>
              </a:rPr>
              <a:t> </a:t>
            </a:r>
            <a:r>
              <a:rPr lang="ar-SA" sz="3200" dirty="0" smtClean="0">
                <a:solidFill>
                  <a:srgbClr val="FF0000"/>
                </a:solidFill>
                <a:latin typeface="Arial Unicode MS" pitchFamily="34" charset="-128"/>
                <a:ea typeface="Arial Unicode MS" pitchFamily="34" charset="-128"/>
                <a:cs typeface="Arial Unicode MS" pitchFamily="34" charset="-128"/>
              </a:rPr>
              <a:t>أ- المشكلة كما يراها العميل 0 </a:t>
            </a:r>
          </a:p>
          <a:p>
            <a:r>
              <a:rPr lang="ar-SA" sz="3200" dirty="0" smtClean="0">
                <a:solidFill>
                  <a:srgbClr val="FF0000"/>
                </a:solidFill>
                <a:latin typeface="Arial Unicode MS" pitchFamily="34" charset="-128"/>
                <a:ea typeface="Arial Unicode MS" pitchFamily="34" charset="-128"/>
                <a:cs typeface="Arial Unicode MS" pitchFamily="34" charset="-128"/>
              </a:rPr>
              <a:t> ب- المشكلة كما هي في الواقع 0</a:t>
            </a:r>
          </a:p>
          <a:p>
            <a:r>
              <a:rPr lang="ar-SA" sz="3200" dirty="0" smtClean="0">
                <a:latin typeface="Arial Unicode MS" pitchFamily="34" charset="-128"/>
                <a:ea typeface="Arial Unicode MS" pitchFamily="34" charset="-128"/>
                <a:cs typeface="Arial Unicode MS" pitchFamily="34" charset="-128"/>
              </a:rPr>
              <a:t> </a:t>
            </a:r>
            <a:r>
              <a:rPr lang="ar-SA" sz="3200" u="sng" dirty="0" smtClean="0">
                <a:latin typeface="Arial Unicode MS" pitchFamily="34" charset="-128"/>
                <a:ea typeface="Arial Unicode MS" pitchFamily="34" charset="-128"/>
                <a:cs typeface="Arial Unicode MS" pitchFamily="34" charset="-128"/>
              </a:rPr>
              <a:t>أ- المشكلة كما يراها العميل : </a:t>
            </a:r>
          </a:p>
          <a:p>
            <a:r>
              <a:rPr lang="ar-SA" sz="3200" dirty="0" smtClean="0">
                <a:latin typeface="Arial Unicode MS" pitchFamily="34" charset="-128"/>
                <a:ea typeface="Arial Unicode MS" pitchFamily="34" charset="-128"/>
                <a:cs typeface="Arial Unicode MS" pitchFamily="34" charset="-128"/>
              </a:rPr>
              <a:t> 1</a:t>
            </a:r>
            <a:r>
              <a:rPr lang="ar-SA" sz="2800" dirty="0" smtClean="0">
                <a:latin typeface="Arial Unicode MS" pitchFamily="34" charset="-128"/>
                <a:ea typeface="Arial Unicode MS" pitchFamily="34" charset="-128"/>
                <a:cs typeface="Arial Unicode MS" pitchFamily="34" charset="-128"/>
              </a:rPr>
              <a:t>- العميل يعرض المشكلة من خلال تصوراته لها متأثرا بنظرته الذاتية لجوانبها المختلفة إما لجهلة بالحقائق الموضوعية في تفهم إبعادها وإما لتأثره انفعاليًا بالموقف ذاته 0 </a:t>
            </a:r>
          </a:p>
          <a:p>
            <a:r>
              <a:rPr lang="ar-SA" sz="2800" dirty="0" smtClean="0">
                <a:latin typeface="Arial Unicode MS" pitchFamily="34" charset="-128"/>
                <a:ea typeface="Arial Unicode MS" pitchFamily="34" charset="-128"/>
                <a:cs typeface="Arial Unicode MS" pitchFamily="34" charset="-128"/>
              </a:rPr>
              <a:t> 2- يجب على الاخصائى إن يحدد في المقابلة الأولى الطبيعة الموضوعية للمشكلة بصرف النظر عن رأى العميل الخاص 0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3" name="مربع نص 2"/>
          <p:cNvSpPr txBox="1"/>
          <p:nvPr/>
        </p:nvSpPr>
        <p:spPr>
          <a:xfrm>
            <a:off x="642910" y="1285860"/>
            <a:ext cx="8136904" cy="3046988"/>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3</a:t>
            </a:r>
            <a:r>
              <a:rPr lang="ar-SA" sz="3200" dirty="0" smtClean="0">
                <a:latin typeface="Arial Unicode MS" pitchFamily="34" charset="-128"/>
                <a:ea typeface="Arial Unicode MS" pitchFamily="34" charset="-128"/>
                <a:cs typeface="Arial Unicode MS" pitchFamily="34" charset="-128"/>
              </a:rPr>
              <a:t>-من خلال تعبير العميل عن موقفة الاشكالى يقوم الأخصائي باختبار الحقائق الواردة في قصة العميل ويقيسها بمعيار دقيق موضوعي بما له من خبرة وعلم 0حيث يتوقف على تحديده الموضوعي لطبيعة المشكلة كافه الخطوات التالية والتي منها بالضرورة إمكانية مساعدته من عدمه</a:t>
            </a:r>
            <a:r>
              <a:rPr lang="ar-SA" sz="2800" dirty="0" smtClean="0">
                <a:latin typeface="Arial Unicode MS" pitchFamily="34" charset="-128"/>
                <a:ea typeface="Arial Unicode MS" pitchFamily="34" charset="-128"/>
                <a:cs typeface="Arial Unicode MS" pitchFamily="34" charset="-128"/>
              </a:rPr>
              <a:t> 0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3" name="مربع نص 2"/>
          <p:cNvSpPr txBox="1"/>
          <p:nvPr/>
        </p:nvSpPr>
        <p:spPr>
          <a:xfrm>
            <a:off x="500034" y="785794"/>
            <a:ext cx="8136904" cy="544764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3200" u="sng" dirty="0" smtClean="0">
                <a:solidFill>
                  <a:srgbClr val="FF0000"/>
                </a:solidFill>
                <a:latin typeface="Arial Unicode MS" pitchFamily="34" charset="-128"/>
                <a:ea typeface="Arial Unicode MS" pitchFamily="34" charset="-128"/>
                <a:cs typeface="Arial Unicode MS" pitchFamily="34" charset="-128"/>
              </a:rPr>
              <a:t>ب- المشكلة كما هي في الواقع </a:t>
            </a:r>
            <a:r>
              <a:rPr lang="ar-SA" sz="3200" dirty="0" smtClean="0">
                <a:solidFill>
                  <a:srgbClr val="FF0000"/>
                </a:solidFill>
                <a:latin typeface="Arial Unicode MS" pitchFamily="34" charset="-128"/>
                <a:ea typeface="Arial Unicode MS" pitchFamily="34" charset="-128"/>
                <a:cs typeface="Arial Unicode MS" pitchFamily="34" charset="-128"/>
              </a:rPr>
              <a:t>: </a:t>
            </a:r>
          </a:p>
          <a:p>
            <a:r>
              <a:rPr lang="ar-SA" sz="3200" dirty="0" smtClean="0">
                <a:latin typeface="Arial Unicode MS" pitchFamily="34" charset="-128"/>
                <a:ea typeface="Arial Unicode MS" pitchFamily="34" charset="-128"/>
                <a:cs typeface="Arial Unicode MS" pitchFamily="34" charset="-128"/>
              </a:rPr>
              <a:t> 1- المشكلة هي موقف تتفاعل فيه شخصية العميل مع ظروفه المحيطة 0</a:t>
            </a:r>
          </a:p>
          <a:p>
            <a:r>
              <a:rPr lang="ar-SA" sz="3200" dirty="0" smtClean="0">
                <a:latin typeface="Arial Unicode MS" pitchFamily="34" charset="-128"/>
                <a:ea typeface="Arial Unicode MS" pitchFamily="34" charset="-128"/>
                <a:cs typeface="Arial Unicode MS" pitchFamily="34" charset="-128"/>
              </a:rPr>
              <a:t>فأن تحديد طبيعة المشكلة لابد أن يتبعه بالضرورة تحديداً واضحا للدور الذي تلعبه كل من شخصية العميل والظروف المحيطة في </a:t>
            </a:r>
            <a:r>
              <a:rPr lang="ar-SA" sz="3200" dirty="0" err="1" smtClean="0">
                <a:latin typeface="Arial Unicode MS" pitchFamily="34" charset="-128"/>
                <a:ea typeface="Arial Unicode MS" pitchFamily="34" charset="-128"/>
                <a:cs typeface="Arial Unicode MS" pitchFamily="34" charset="-128"/>
              </a:rPr>
              <a:t>إ</a:t>
            </a:r>
            <a:r>
              <a:rPr lang="ar-SA" sz="3200" dirty="0" smtClean="0">
                <a:latin typeface="Arial Unicode MS" pitchFamily="34" charset="-128"/>
                <a:ea typeface="Arial Unicode MS" pitchFamily="34" charset="-128"/>
                <a:cs typeface="Arial Unicode MS" pitchFamily="34" charset="-128"/>
              </a:rPr>
              <a:t> المشكلة 0 </a:t>
            </a:r>
          </a:p>
          <a:p>
            <a:r>
              <a:rPr lang="ar-SA" sz="3200" dirty="0" smtClean="0">
                <a:latin typeface="Arial Unicode MS" pitchFamily="34" charset="-128"/>
                <a:ea typeface="Arial Unicode MS" pitchFamily="34" charset="-128"/>
                <a:cs typeface="Arial Unicode MS" pitchFamily="34" charset="-128"/>
              </a:rPr>
              <a:t> 2- على الاخصائى أن يكشف من خلال المقابلة عن الظروف البيئية </a:t>
            </a:r>
            <a:r>
              <a:rPr lang="ar-SA" sz="3200" dirty="0" smtClean="0">
                <a:latin typeface="Arial Unicode MS" pitchFamily="34" charset="-128"/>
                <a:ea typeface="Arial Unicode MS" pitchFamily="34" charset="-128"/>
                <a:cs typeface="Arial Unicode MS" pitchFamily="34" charset="-128"/>
              </a:rPr>
              <a:t>وعن </a:t>
            </a:r>
            <a:r>
              <a:rPr lang="ar-SA" sz="3200" dirty="0" smtClean="0">
                <a:latin typeface="Arial Unicode MS" pitchFamily="34" charset="-128"/>
                <a:ea typeface="Arial Unicode MS" pitchFamily="34" charset="-128"/>
                <a:cs typeface="Arial Unicode MS" pitchFamily="34" charset="-128"/>
              </a:rPr>
              <a:t>طبيعة الضغوط الخارجية أسرية كانت أو اقتصادية أو نفسية أو ثقافية 000 والتي لها دور واضح في أحداث المشكلة 0 </a:t>
            </a:r>
          </a:p>
          <a:p>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3" name="مربع نص 2"/>
          <p:cNvSpPr txBox="1"/>
          <p:nvPr/>
        </p:nvSpPr>
        <p:spPr>
          <a:xfrm>
            <a:off x="642910" y="857232"/>
            <a:ext cx="8136904" cy="483209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u="sng" dirty="0" smtClean="0">
                <a:solidFill>
                  <a:srgbClr val="FF0000"/>
                </a:solidFill>
                <a:latin typeface="Arial Unicode MS" pitchFamily="34" charset="-128"/>
                <a:ea typeface="Arial Unicode MS" pitchFamily="34" charset="-128"/>
                <a:cs typeface="Arial Unicode MS" pitchFamily="34" charset="-128"/>
              </a:rPr>
              <a:t>2- تقرير أمكانيه المساعدة : </a:t>
            </a:r>
          </a:p>
          <a:p>
            <a:r>
              <a:rPr lang="ar-SA" sz="2800" dirty="0" smtClean="0">
                <a:latin typeface="Arial Unicode MS" pitchFamily="34" charset="-128"/>
                <a:ea typeface="Arial Unicode MS" pitchFamily="34" charset="-128"/>
                <a:cs typeface="Arial Unicode MS" pitchFamily="34" charset="-128"/>
              </a:rPr>
              <a:t> من خلال المقابلة الأولى يتم تحديد أمكانيه مساعده العميل بعد أن يتعرف الأخصائي على طبيعة المشكلة لذا فعليه إن يقرر واحد من الأمور التالية : </a:t>
            </a:r>
          </a:p>
          <a:p>
            <a:r>
              <a:rPr lang="ar-SA" sz="2800" dirty="0" smtClean="0">
                <a:latin typeface="Arial Unicode MS" pitchFamily="34" charset="-128"/>
                <a:ea typeface="Arial Unicode MS" pitchFamily="34" charset="-128"/>
                <a:cs typeface="Arial Unicode MS" pitchFamily="34" charset="-128"/>
              </a:rPr>
              <a:t> 1- أن مشكله العميل يمكن حلها داخل المؤسسة أو حل جزء منها0 </a:t>
            </a:r>
          </a:p>
          <a:p>
            <a:r>
              <a:rPr lang="ar-SA" sz="2800" dirty="0" smtClean="0">
                <a:latin typeface="Arial Unicode MS" pitchFamily="34" charset="-128"/>
                <a:ea typeface="Arial Unicode MS" pitchFamily="34" charset="-128"/>
                <a:cs typeface="Arial Unicode MS" pitchFamily="34" charset="-128"/>
              </a:rPr>
              <a:t> 2- أن هناك مؤسسات يمكن مساعدته بطريقه أفضل واشمل 0</a:t>
            </a:r>
          </a:p>
          <a:p>
            <a:r>
              <a:rPr lang="ar-SA" sz="2800" dirty="0" smtClean="0">
                <a:latin typeface="Arial Unicode MS" pitchFamily="34" charset="-128"/>
                <a:ea typeface="Arial Unicode MS" pitchFamily="34" charset="-128"/>
                <a:cs typeface="Arial Unicode MS" pitchFamily="34" charset="-128"/>
              </a:rPr>
              <a:t>3- توجد مؤسسات متخصصة بهذا النوع من المشكلات </a:t>
            </a:r>
          </a:p>
          <a:p>
            <a:r>
              <a:rPr lang="ar-SA" sz="2800" dirty="0" smtClean="0">
                <a:latin typeface="Arial Unicode MS" pitchFamily="34" charset="-128"/>
                <a:ea typeface="Arial Unicode MS" pitchFamily="34" charset="-128"/>
                <a:cs typeface="Arial Unicode MS" pitchFamily="34" charset="-128"/>
              </a:rPr>
              <a:t>4- أن المشكلة خارج نطاق المؤسسة واى مؤسسه آخري  وعلى العميل إن يتكيف مع مشكلته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3" name="مربع نص 2"/>
          <p:cNvSpPr txBox="1"/>
          <p:nvPr/>
        </p:nvSpPr>
        <p:spPr>
          <a:xfrm>
            <a:off x="642910" y="1214422"/>
            <a:ext cx="8136904" cy="181588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3- </a:t>
            </a:r>
            <a:r>
              <a:rPr lang="ar-SA" sz="2800" u="sng" dirty="0" smtClean="0">
                <a:solidFill>
                  <a:srgbClr val="FF0000"/>
                </a:solidFill>
                <a:latin typeface="Arial Unicode MS" pitchFamily="34" charset="-128"/>
                <a:ea typeface="Arial Unicode MS" pitchFamily="34" charset="-128"/>
                <a:cs typeface="Arial Unicode MS" pitchFamily="34" charset="-128"/>
              </a:rPr>
              <a:t>تحديد الخطوات العريضة لعمليه المساعدة </a:t>
            </a:r>
            <a:r>
              <a:rPr lang="ar-SA" sz="2800" dirty="0" smtClean="0">
                <a:latin typeface="Arial Unicode MS" pitchFamily="34" charset="-128"/>
                <a:ea typeface="Arial Unicode MS" pitchFamily="34" charset="-128"/>
                <a:cs typeface="Arial Unicode MS" pitchFamily="34" charset="-128"/>
              </a:rPr>
              <a:t>:</a:t>
            </a:r>
          </a:p>
          <a:p>
            <a:r>
              <a:rPr lang="ar-SA" sz="2800" dirty="0" smtClean="0">
                <a:latin typeface="Arial Unicode MS" pitchFamily="34" charset="-128"/>
                <a:ea typeface="Arial Unicode MS" pitchFamily="34" charset="-128"/>
                <a:cs typeface="Arial Unicode MS" pitchFamily="34" charset="-128"/>
              </a:rPr>
              <a:t> عندما يتم قبول الحالة بالمؤسسة لا بد وان يتم خلال المقابلة تحديد عام لاتجاهات عملية المساعدة </a:t>
            </a:r>
            <a:r>
              <a:rPr lang="ar-SA" sz="2800" dirty="0" smtClean="0">
                <a:latin typeface="Arial Unicode MS" pitchFamily="34" charset="-128"/>
                <a:ea typeface="Arial Unicode MS" pitchFamily="34" charset="-128"/>
                <a:cs typeface="Arial Unicode MS" pitchFamily="34" charset="-128"/>
              </a:rPr>
              <a:t>في خطوات ثلاث :</a:t>
            </a:r>
            <a:r>
              <a:rPr lang="ar-SA" sz="2800" dirty="0" smtClean="0">
                <a:latin typeface="Arial Unicode MS" pitchFamily="34" charset="-128"/>
                <a:ea typeface="Arial Unicode MS" pitchFamily="34" charset="-128"/>
                <a:cs typeface="Arial Unicode MS" pitchFamily="34" charset="-128"/>
              </a:rPr>
              <a:t>الدراسة ، التشخيص ، العلاج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1285852" y="142852"/>
            <a:ext cx="7174580" cy="1214446"/>
          </a:xfrm>
          <a:prstGeom prst="wedgeEllipse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من أهم الجوانب الواجب استيفائها خلال ألمقابله الأولى هى :</a:t>
            </a:r>
            <a:endParaRPr lang="ar-SA" sz="2800" dirty="0">
              <a:solidFill>
                <a:srgbClr val="FF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214282" y="1500174"/>
            <a:ext cx="8643998" cy="4770537"/>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1- طبيعة ألمشكله ومجالها الرئيسي أسرية أو اقتصاديه 0</a:t>
            </a:r>
          </a:p>
          <a:p>
            <a:r>
              <a:rPr lang="ar-SA" sz="2800" dirty="0" smtClean="0">
                <a:latin typeface="Arial Unicode MS" pitchFamily="34" charset="-128"/>
                <a:ea typeface="Arial Unicode MS" pitchFamily="34" charset="-128"/>
                <a:cs typeface="Arial Unicode MS" pitchFamily="34" charset="-128"/>
              </a:rPr>
              <a:t>2- مدى جديتها وخطورتها على العميل أو أسرته </a:t>
            </a:r>
            <a:r>
              <a:rPr lang="ar-SA" sz="2800" dirty="0" err="1" smtClean="0">
                <a:latin typeface="Arial Unicode MS" pitchFamily="34" charset="-128"/>
                <a:ea typeface="Arial Unicode MS" pitchFamily="34" charset="-128"/>
                <a:cs typeface="Arial Unicode MS" pitchFamily="34" charset="-128"/>
              </a:rPr>
              <a:t>او</a:t>
            </a:r>
            <a:r>
              <a:rPr lang="ar-SA" sz="2800" dirty="0" smtClean="0">
                <a:latin typeface="Arial Unicode MS" pitchFamily="34" charset="-128"/>
                <a:ea typeface="Arial Unicode MS" pitchFamily="34" charset="-128"/>
                <a:cs typeface="Arial Unicode MS" pitchFamily="34" charset="-128"/>
              </a:rPr>
              <a:t> على المجتمع </a:t>
            </a:r>
          </a:p>
          <a:p>
            <a:r>
              <a:rPr lang="ar-SA" sz="2800" dirty="0" smtClean="0">
                <a:latin typeface="Arial Unicode MS" pitchFamily="34" charset="-128"/>
                <a:ea typeface="Arial Unicode MS" pitchFamily="34" charset="-128"/>
                <a:cs typeface="Arial Unicode MS" pitchFamily="34" charset="-128"/>
              </a:rPr>
              <a:t>3- كيفيه تفسير العميل لأسبابها أو كيفية تشخيصه للمشكلة من وجهة نظرة الخاصة 0 </a:t>
            </a:r>
          </a:p>
          <a:p>
            <a:r>
              <a:rPr lang="ar-SA" sz="2400" dirty="0" smtClean="0">
                <a:latin typeface="Arial Unicode MS" pitchFamily="34" charset="-128"/>
                <a:ea typeface="Arial Unicode MS" pitchFamily="34" charset="-128"/>
                <a:cs typeface="Arial Unicode MS" pitchFamily="34" charset="-128"/>
              </a:rPr>
              <a:t>4- ما هى الجهود السابقة التي بذلها لحل المشكلة ولماذا لم تحل ؟ </a:t>
            </a:r>
          </a:p>
          <a:p>
            <a:r>
              <a:rPr lang="ar-SA" sz="2800" dirty="0" smtClean="0">
                <a:latin typeface="Arial Unicode MS" pitchFamily="34" charset="-128"/>
                <a:ea typeface="Arial Unicode MS" pitchFamily="34" charset="-128"/>
                <a:cs typeface="Arial Unicode MS" pitchFamily="34" charset="-128"/>
              </a:rPr>
              <a:t>5- ماذا يطلب العميل من المؤسسة أو بمعي آخر ما هى خطة التي وضعها للعلاج 0</a:t>
            </a:r>
          </a:p>
          <a:p>
            <a:r>
              <a:rPr lang="ar-SA" sz="2800" dirty="0" smtClean="0">
                <a:latin typeface="Arial Unicode MS" pitchFamily="34" charset="-128"/>
                <a:ea typeface="Arial Unicode MS" pitchFamily="34" charset="-128"/>
                <a:cs typeface="Arial Unicode MS" pitchFamily="34" charset="-128"/>
              </a:rPr>
              <a:t>6- ما هو النمط  العام الشخصية للعميل وماهى السمات الشخصية الأكثر ارتباطا بطبيعة المشكلة 0</a:t>
            </a:r>
          </a:p>
          <a:p>
            <a:r>
              <a:rPr lang="ar-SA" sz="2800" dirty="0" smtClean="0">
                <a:latin typeface="Arial Unicode MS" pitchFamily="34" charset="-128"/>
                <a:ea typeface="Arial Unicode MS" pitchFamily="34" charset="-128"/>
                <a:cs typeface="Arial Unicode MS" pitchFamily="34" charset="-128"/>
              </a:rPr>
              <a:t>7- ما هى المصادر الهامة الواجب الرجوع إليها 0</a:t>
            </a:r>
          </a:p>
          <a:p>
            <a:r>
              <a:rPr lang="ar-SA" sz="2800" dirty="0" smtClean="0">
                <a:latin typeface="Arial Unicode MS" pitchFamily="34" charset="-128"/>
                <a:ea typeface="Arial Unicode MS" pitchFamily="34" charset="-128"/>
                <a:cs typeface="Arial Unicode MS" pitchFamily="34" charset="-128"/>
              </a:rPr>
              <a:t>8- مدى فاعليه العميل واستعداده لحل مشكلته 0</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3995936" y="260648"/>
            <a:ext cx="4464496" cy="1152128"/>
          </a:xfrm>
          <a:prstGeom prst="wedgeEllipse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عوامل نجاح المقابلة الأولى : ومنها : </a:t>
            </a:r>
            <a:endParaRPr lang="ar-SA" sz="2800" dirty="0">
              <a:solidFill>
                <a:srgbClr val="FF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395536" y="1772816"/>
            <a:ext cx="8136904" cy="440120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1- العمل على تحطيم دفاعيان العميل أو التقليل من مقاومته قدر الإمكان ومهارة الاخصائى في ذلك هو في ممارسة أساليب المقابلة ومفاهيم العلاقة المهنية في توقيتها ومكانها الصحيح 0 </a:t>
            </a:r>
          </a:p>
          <a:p>
            <a:r>
              <a:rPr lang="ar-SA" sz="2800" dirty="0" smtClean="0">
                <a:latin typeface="Arial Unicode MS" pitchFamily="34" charset="-128"/>
                <a:ea typeface="Arial Unicode MS" pitchFamily="34" charset="-128"/>
                <a:cs typeface="Arial Unicode MS" pitchFamily="34" charset="-128"/>
              </a:rPr>
              <a:t> 2- البدء من بؤرة اهتمام العميل : بمعنى البدء من مشكلته التى يعرضها بل من جانبها الخاص الذى يشغل تفكيره 0 </a:t>
            </a:r>
          </a:p>
          <a:p>
            <a:r>
              <a:rPr lang="ar-SA" sz="2800" dirty="0" smtClean="0">
                <a:latin typeface="Arial Unicode MS" pitchFamily="34" charset="-128"/>
                <a:ea typeface="Arial Unicode MS" pitchFamily="34" charset="-128"/>
                <a:cs typeface="Arial Unicode MS" pitchFamily="34" charset="-128"/>
              </a:rPr>
              <a:t> 3- منح العميل كل الفرص للتعبير عن مشاعره 0 </a:t>
            </a:r>
          </a:p>
          <a:p>
            <a:r>
              <a:rPr lang="ar-SA" sz="2800" dirty="0" smtClean="0">
                <a:latin typeface="Arial Unicode MS" pitchFamily="34" charset="-128"/>
                <a:ea typeface="Arial Unicode MS" pitchFamily="34" charset="-128"/>
                <a:cs typeface="Arial Unicode MS" pitchFamily="34" charset="-128"/>
              </a:rPr>
              <a:t> 4- التناغم العقلي والعاطفي : ونقصد بة هذا التجاوب الرحب المتعاطف الذى يمثل النواة الحقيقية لنمو العلاقة المهنية 0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3995936" y="260648"/>
            <a:ext cx="4464496" cy="1152128"/>
          </a:xfrm>
          <a:prstGeom prst="wedgeEllipse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عوامل نجاح المقابلة الأولى : ومنها : </a:t>
            </a:r>
            <a:endParaRPr lang="ar-SA" sz="2800" dirty="0">
              <a:solidFill>
                <a:srgbClr val="FF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428596" y="1571612"/>
            <a:ext cx="8136904" cy="440120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 5- الانتقاء والتخصص : ولا يعنى تركنا العميل حراً للتعبير عن مشكلته أو أحاسيسه ، ان الاخصائى يقف موقفا سلبيا خلال ألمقابله الأولى بل هو يمارس عمليات انتقائية وقياسيه ليحدد دقائق المشكلة وجوانبها الهامة 0</a:t>
            </a:r>
          </a:p>
          <a:p>
            <a:r>
              <a:rPr lang="ar-SA" sz="2800" dirty="0" smtClean="0">
                <a:latin typeface="Arial Unicode MS" pitchFamily="34" charset="-128"/>
                <a:ea typeface="Arial Unicode MS" pitchFamily="34" charset="-128"/>
                <a:cs typeface="Arial Unicode MS" pitchFamily="34" charset="-128"/>
              </a:rPr>
              <a:t>6- مراعاة الأسس الفنية للمقابلة وقواعدها التنظيمية </a:t>
            </a:r>
          </a:p>
          <a:p>
            <a:r>
              <a:rPr lang="ar-SA" sz="2800" dirty="0" smtClean="0">
                <a:latin typeface="Arial Unicode MS" pitchFamily="34" charset="-128"/>
                <a:ea typeface="Arial Unicode MS" pitchFamily="34" charset="-128"/>
                <a:cs typeface="Arial Unicode MS" pitchFamily="34" charset="-128"/>
              </a:rPr>
              <a:t>7- أشراك العميل في التخطيط للعمليات سواء في تحديد المصادر الواجب الرجوع إليها أو تحديد ميعاد اللقاء التالي أو المهام التي سيقوم بها الأخصائي فهذه علامات تكسبه الطمأنينة وتحفزه لانجاز المسؤوليات التي كلف بها 0 </a:t>
            </a:r>
          </a:p>
          <a:p>
            <a:r>
              <a:rPr lang="ar-SA" sz="2800" dirty="0" smtClean="0">
                <a:latin typeface="Arial Unicode MS" pitchFamily="34" charset="-128"/>
                <a:ea typeface="Arial Unicode MS" pitchFamily="34" charset="-128"/>
                <a:cs typeface="Arial Unicode MS" pitchFamily="34" charset="-128"/>
              </a:rPr>
              <a:t>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3995936" y="260648"/>
            <a:ext cx="4464496" cy="1152128"/>
          </a:xfrm>
          <a:prstGeom prst="wedgeEllipse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ثانيا الزيارة المنزلية </a:t>
            </a:r>
            <a:endParaRPr lang="ar-SA" sz="2800" dirty="0">
              <a:solidFill>
                <a:srgbClr val="FF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251520" y="1628800"/>
            <a:ext cx="8640960" cy="3539430"/>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الزيارة المنزلية هي نوع من المقابلات المهنية مع العميل أو أسرته تتم في بيئاتهم الطبيعية أو في اى مكان يقيم فيه لتحقيق أهداف مهنية تتحقق من خلالها 0  </a:t>
            </a:r>
          </a:p>
          <a:p>
            <a:endParaRPr lang="ar-SA" sz="2800" dirty="0" smtClean="0">
              <a:latin typeface="Arial Unicode MS" pitchFamily="34" charset="-128"/>
              <a:ea typeface="Arial Unicode MS" pitchFamily="34" charset="-128"/>
              <a:cs typeface="Arial Unicode MS" pitchFamily="34" charset="-128"/>
            </a:endParaRPr>
          </a:p>
          <a:p>
            <a:pPr>
              <a:buFontTx/>
              <a:buChar char="-"/>
            </a:pPr>
            <a:r>
              <a:rPr lang="ar-SA" sz="2800" dirty="0" smtClean="0">
                <a:latin typeface="Arial Unicode MS" pitchFamily="34" charset="-128"/>
                <a:ea typeface="Arial Unicode MS" pitchFamily="34" charset="-128"/>
                <a:cs typeface="Arial Unicode MS" pitchFamily="34" charset="-128"/>
              </a:rPr>
              <a:t>كما أنها عمليه مهنيه يمارس فيها كافه المبادئ والمفاهيم </a:t>
            </a:r>
          </a:p>
          <a:p>
            <a:pPr>
              <a:buFontTx/>
              <a:buChar char="-"/>
            </a:pPr>
            <a:r>
              <a:rPr lang="ar-SA" sz="2800" dirty="0" smtClean="0">
                <a:latin typeface="Arial Unicode MS" pitchFamily="34" charset="-128"/>
                <a:ea typeface="Arial Unicode MS" pitchFamily="34" charset="-128"/>
                <a:cs typeface="Arial Unicode MS" pitchFamily="34" charset="-128"/>
              </a:rPr>
              <a:t>- والزيارة المنزلية أسلوب مهني أرتبط بخدمه الفرد عند نشأتها حينما كانت تغلب على مشكلات العملاء الطبيعة الأسرية والمادية 0</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3995936" y="260648"/>
            <a:ext cx="4464496" cy="1152128"/>
          </a:xfrm>
          <a:prstGeom prst="wedgeEllipse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ثانيا الزيارة المنزلية </a:t>
            </a:r>
            <a:endParaRPr lang="ar-SA" sz="2800" dirty="0">
              <a:solidFill>
                <a:srgbClr val="FF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251520" y="1628800"/>
            <a:ext cx="8640960" cy="483209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800" u="sng" dirty="0" smtClean="0">
                <a:solidFill>
                  <a:srgbClr val="FF0000"/>
                </a:solidFill>
                <a:latin typeface="Arial Unicode MS" pitchFamily="34" charset="-128"/>
                <a:ea typeface="Arial Unicode MS" pitchFamily="34" charset="-128"/>
                <a:cs typeface="Arial Unicode MS" pitchFamily="34" charset="-128"/>
              </a:rPr>
              <a:t>الجوانب الايجابية لزيارة المنزلية : </a:t>
            </a:r>
          </a:p>
          <a:p>
            <a:pPr>
              <a:buFontTx/>
              <a:buChar char="-"/>
            </a:pPr>
            <a:r>
              <a:rPr lang="ar-SA" sz="2800" dirty="0" smtClean="0">
                <a:latin typeface="Arial Unicode MS" pitchFamily="34" charset="-128"/>
                <a:ea typeface="Arial Unicode MS" pitchFamily="34" charset="-128"/>
                <a:cs typeface="Arial Unicode MS" pitchFamily="34" charset="-128"/>
              </a:rPr>
              <a:t> 1- لها أهمية خاصة في حالات الشيخوخة والمرض والعجز الجسمي والعقلي والحالات التي تعوق قدرة العميل على التردد على المؤسسة  0</a:t>
            </a:r>
          </a:p>
          <a:p>
            <a:pPr>
              <a:buFontTx/>
              <a:buChar char="-"/>
            </a:pPr>
            <a:r>
              <a:rPr lang="ar-SA" sz="2800" dirty="0" smtClean="0">
                <a:latin typeface="Arial Unicode MS" pitchFamily="34" charset="-128"/>
                <a:ea typeface="Arial Unicode MS" pitchFamily="34" charset="-128"/>
                <a:cs typeface="Arial Unicode MS" pitchFamily="34" charset="-128"/>
              </a:rPr>
              <a:t>2- لها أهمية في التعرف على الظروف التي أدت إلى أنحرف الأحداث ومدى صلاحية بيئاتهم الطبيعية ووضع الخطط المناسبة لتقويمهم 0 </a:t>
            </a:r>
          </a:p>
          <a:p>
            <a:pPr>
              <a:buFontTx/>
              <a:buChar char="-"/>
            </a:pPr>
            <a:r>
              <a:rPr lang="ar-SA" sz="2800" dirty="0" smtClean="0">
                <a:latin typeface="Arial Unicode MS" pitchFamily="34" charset="-128"/>
                <a:ea typeface="Arial Unicode MS" pitchFamily="34" charset="-128"/>
                <a:cs typeface="Arial Unicode MS" pitchFamily="34" charset="-128"/>
              </a:rPr>
              <a:t>3- لها أهداف حيوية في متابعة حالات الأطفال وخاصة المودعين في الآسر البديلة 0 </a:t>
            </a:r>
          </a:p>
          <a:p>
            <a:pPr>
              <a:buFontTx/>
              <a:buChar char="-"/>
            </a:pPr>
            <a:r>
              <a:rPr lang="ar-SA" sz="2800" dirty="0" smtClean="0">
                <a:latin typeface="Arial Unicode MS" pitchFamily="34" charset="-128"/>
                <a:ea typeface="Arial Unicode MS" pitchFamily="34" charset="-128"/>
                <a:cs typeface="Arial Unicode MS" pitchFamily="34" charset="-128"/>
              </a:rPr>
              <a:t>4- الزيارة المنزلية من أنسب الفرص لإتمام المقابلات المشتركة بين أفراد الأسرة وخاصة في حالات المنازعات </a:t>
            </a:r>
            <a:r>
              <a:rPr lang="ar-SA" sz="2800" dirty="0" err="1" smtClean="0">
                <a:latin typeface="Arial Unicode MS" pitchFamily="34" charset="-128"/>
                <a:ea typeface="Arial Unicode MS" pitchFamily="34" charset="-128"/>
                <a:cs typeface="Arial Unicode MS" pitchFamily="34" charset="-128"/>
              </a:rPr>
              <a:t>الأسريه</a:t>
            </a:r>
            <a:r>
              <a:rPr lang="ar-SA" sz="2800" dirty="0" smtClean="0">
                <a:latin typeface="Arial Unicode MS" pitchFamily="34" charset="-128"/>
                <a:ea typeface="Arial Unicode MS" pitchFamily="34" charset="-128"/>
                <a:cs typeface="Arial Unicode MS" pitchFamily="34" charset="-128"/>
              </a:rPr>
              <a:t>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000496" y="142852"/>
            <a:ext cx="3929090" cy="1000108"/>
          </a:xfrm>
        </p:spPr>
        <p:txBody>
          <a:bodyPr>
            <a:normAutofit/>
            <a:scene3d>
              <a:camera prst="orthographicFront">
                <a:rot lat="1475686" lon="360570" rev="277759"/>
              </a:camera>
              <a:lightRig rig="threePt" dir="t"/>
            </a:scene3d>
          </a:bodyPr>
          <a:lstStyle/>
          <a:p>
            <a:r>
              <a:rPr lang="ar-SA" sz="3200" dirty="0" smtClean="0">
                <a:solidFill>
                  <a:schemeClr val="accent1"/>
                </a:solidFill>
              </a:rPr>
              <a:t>فوائد الزنجبيل</a:t>
            </a:r>
            <a:endParaRPr lang="ar-SA" sz="3200" dirty="0">
              <a:solidFill>
                <a:schemeClr val="accent1"/>
              </a:solidFill>
            </a:endParaRPr>
          </a:p>
        </p:txBody>
      </p:sp>
      <p:pic>
        <p:nvPicPr>
          <p:cNvPr id="4" name="عنصر نائب للمحتوى 3" descr="images.jpg"/>
          <p:cNvPicPr>
            <a:picLocks noChangeAspect="1"/>
          </p:cNvPicPr>
          <p:nvPr/>
        </p:nvPicPr>
        <p:blipFill>
          <a:blip r:embed="rId2" cstate="print">
            <a:lum bright="-6000"/>
          </a:blip>
          <a:stretch>
            <a:fillRect/>
          </a:stretch>
        </p:blipFill>
        <p:spPr>
          <a:xfrm>
            <a:off x="357159" y="1285860"/>
            <a:ext cx="2714644" cy="2582236"/>
          </a:xfrm>
          <a:prstGeom prst="rect">
            <a:avLst/>
          </a:prstGeom>
          <a:effectLst>
            <a:innerShdw blurRad="254000" dist="50800" dir="8100000">
              <a:prstClr val="black">
                <a:alpha val="50000"/>
              </a:prstClr>
            </a:innerShdw>
          </a:effectLst>
          <a:scene3d>
            <a:camera prst="orthographicFront">
              <a:rot lat="0" lon="20999997" rev="0"/>
            </a:camera>
            <a:lightRig rig="threePt" dir="t"/>
          </a:scene3d>
          <a:sp3d prstMaterial="metal">
            <a:bevelT w="12700" prst="relaxedInset"/>
            <a:bevelB w="139700" h="139700" prst="divot"/>
          </a:sp3d>
        </p:spPr>
      </p:pic>
      <p:pic>
        <p:nvPicPr>
          <p:cNvPr id="5" name="صورة 4" descr="images (6).jpg"/>
          <p:cNvPicPr>
            <a:picLocks noChangeAspect="1"/>
          </p:cNvPicPr>
          <p:nvPr/>
        </p:nvPicPr>
        <p:blipFill>
          <a:blip r:embed="rId3" cstate="print"/>
          <a:stretch>
            <a:fillRect/>
          </a:stretch>
        </p:blipFill>
        <p:spPr>
          <a:xfrm>
            <a:off x="428596" y="4286256"/>
            <a:ext cx="2500330" cy="2428892"/>
          </a:xfrm>
          <a:prstGeom prst="rect">
            <a:avLst/>
          </a:prstGeom>
          <a:scene3d>
            <a:camera prst="orthographicFront"/>
            <a:lightRig rig="threePt" dir="t"/>
          </a:scene3d>
          <a:sp3d prstMaterial="matte">
            <a:bevelT prst="relaxedInset"/>
            <a:bevelB w="165100" prst="coolSlant"/>
          </a:sp3d>
        </p:spPr>
      </p:pic>
      <p:sp>
        <p:nvSpPr>
          <p:cNvPr id="6" name="مستطيل 5"/>
          <p:cNvSpPr/>
          <p:nvPr/>
        </p:nvSpPr>
        <p:spPr>
          <a:xfrm>
            <a:off x="2214546" y="357166"/>
            <a:ext cx="4714908"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chemeClr val="tx1"/>
                </a:solidFill>
                <a:latin typeface="Arial Unicode MS" pitchFamily="34" charset="-128"/>
                <a:ea typeface="Arial Unicode MS" pitchFamily="34" charset="-128"/>
                <a:cs typeface="Arial Unicode MS" pitchFamily="34" charset="-128"/>
              </a:rPr>
              <a:t>الفائدة السادسة</a:t>
            </a:r>
            <a:endParaRPr lang="ar-SA" sz="2800" dirty="0">
              <a:solidFill>
                <a:schemeClr val="tx1"/>
              </a:solidFill>
              <a:latin typeface="Arial Unicode MS" pitchFamily="34" charset="-128"/>
              <a:ea typeface="Arial Unicode MS" pitchFamily="34" charset="-128"/>
              <a:cs typeface="Arial Unicode MS" pitchFamily="34" charset="-128"/>
            </a:endParaRPr>
          </a:p>
        </p:txBody>
      </p:sp>
      <p:sp>
        <p:nvSpPr>
          <p:cNvPr id="8" name="مربع نص 7"/>
          <p:cNvSpPr txBox="1"/>
          <p:nvPr/>
        </p:nvSpPr>
        <p:spPr>
          <a:xfrm>
            <a:off x="3500430" y="1285860"/>
            <a:ext cx="5286412" cy="4708981"/>
          </a:xfrm>
          <a:prstGeom prst="rect">
            <a:avLst/>
          </a:prstGeom>
          <a:noFill/>
        </p:spPr>
        <p:txBody>
          <a:bodyPr wrap="square" rtlCol="1">
            <a:spAutoFit/>
          </a:bodyPr>
          <a:lstStyle/>
          <a:p>
            <a:r>
              <a:rPr lang="ar-SA" sz="2000" dirty="0" smtClean="0">
                <a:latin typeface="Arial Unicode MS" pitchFamily="34" charset="-128"/>
                <a:ea typeface="Arial Unicode MS" pitchFamily="34" charset="-128"/>
                <a:cs typeface="Arial Unicode MS" pitchFamily="34" charset="-128"/>
              </a:rPr>
              <a:t>أكدت الأبحاث فائدة الزنجبيل في </a:t>
            </a:r>
            <a:r>
              <a:rPr lang="ar-SA" sz="2000" dirty="0" err="1" smtClean="0">
                <a:latin typeface="Arial Unicode MS" pitchFamily="34" charset="-128"/>
                <a:ea typeface="Arial Unicode MS" pitchFamily="34" charset="-128"/>
                <a:cs typeface="Arial Unicode MS" pitchFamily="34" charset="-128"/>
              </a:rPr>
              <a:t>انة</a:t>
            </a:r>
            <a:r>
              <a:rPr lang="ar-SA" sz="2000" dirty="0" smtClean="0">
                <a:latin typeface="Arial Unicode MS" pitchFamily="34" charset="-128"/>
                <a:ea typeface="Arial Unicode MS" pitchFamily="34" charset="-128"/>
                <a:cs typeface="Arial Unicode MS" pitchFamily="34" charset="-128"/>
              </a:rPr>
              <a:t> طارد للغازات ويدخل في تركيب </a:t>
            </a:r>
          </a:p>
          <a:p>
            <a:r>
              <a:rPr lang="ar-SA" sz="2000" dirty="0" smtClean="0">
                <a:latin typeface="Arial Unicode MS" pitchFamily="34" charset="-128"/>
                <a:ea typeface="Arial Unicode MS" pitchFamily="34" charset="-128"/>
                <a:cs typeface="Arial Unicode MS" pitchFamily="34" charset="-128"/>
              </a:rPr>
              <a:t> أدويه توسيع الأوعية الدموية 0 </a:t>
            </a:r>
          </a:p>
          <a:p>
            <a:r>
              <a:rPr lang="ar-SA" sz="2000" dirty="0" smtClean="0">
                <a:latin typeface="Arial Unicode MS" pitchFamily="34" charset="-128"/>
                <a:ea typeface="Arial Unicode MS" pitchFamily="34" charset="-128"/>
                <a:cs typeface="Arial Unicode MS" pitchFamily="34" charset="-128"/>
              </a:rPr>
              <a:t> - وهو ملطف  للحرارة وعلاج الأم الحيض والشقيق والقلق  والتوتر النفسي والقولون العصبي والإمساك والنزلات الشعبية وأزمات الربو ولسعات الحشرات 0</a:t>
            </a:r>
          </a:p>
          <a:p>
            <a:pPr>
              <a:buFontTx/>
              <a:buChar char="-"/>
            </a:pPr>
            <a:r>
              <a:rPr lang="ar-SA" sz="2000" dirty="0" smtClean="0">
                <a:latin typeface="Arial Unicode MS" pitchFamily="34" charset="-128"/>
                <a:ea typeface="Arial Unicode MS" pitchFamily="34" charset="-128"/>
                <a:cs typeface="Arial Unicode MS" pitchFamily="34" charset="-128"/>
              </a:rPr>
              <a:t>وهو مفيد لأمراض القلب والكلى والكبد وتصلب المفاصل والزكام ويكون أكثر فاعلية عند خلطة بأغذية أو أعشاب 0 </a:t>
            </a:r>
          </a:p>
          <a:p>
            <a:pPr>
              <a:buFontTx/>
              <a:buChar char="-"/>
            </a:pPr>
            <a:r>
              <a:rPr lang="ar-SA" sz="2000" dirty="0" smtClean="0">
                <a:latin typeface="Arial Unicode MS" pitchFamily="34" charset="-128"/>
                <a:ea typeface="Arial Unicode MS" pitchFamily="34" charset="-128"/>
                <a:cs typeface="Arial Unicode MS" pitchFamily="34" charset="-128"/>
              </a:rPr>
              <a:t>الزنجبيل لتقوية الذاكرة وللحفظ وعدم النسيان : </a:t>
            </a:r>
          </a:p>
          <a:p>
            <a:pPr>
              <a:buFontTx/>
              <a:buChar char="-"/>
            </a:pPr>
            <a:r>
              <a:rPr lang="ar-SA" sz="2000" dirty="0" smtClean="0">
                <a:latin typeface="Arial Unicode MS" pitchFamily="34" charset="-128"/>
                <a:ea typeface="Arial Unicode MS" pitchFamily="34" charset="-128"/>
                <a:cs typeface="Arial Unicode MS" pitchFamily="34" charset="-128"/>
              </a:rPr>
              <a:t> يؤخذ من الزنجبيل المطحون مقدار 55 جرام ومن اللبان الذكر 50 جرام ومن الحبة السوداء 50 جرام يخلط معا وتعجن في كيلو من العسل النحل الطبيعي ، ويؤخذ منة ملعقة صغيرة على الريق مع صنوبر وزبيب يوميا 0</a:t>
            </a:r>
            <a:r>
              <a:rPr lang="ar-SA" dirty="0" smtClean="0">
                <a:latin typeface="Arial Unicode MS" pitchFamily="34" charset="-128"/>
                <a:ea typeface="Arial Unicode MS" pitchFamily="34" charset="-128"/>
                <a:cs typeface="Arial Unicode MS" pitchFamily="34" charset="-128"/>
              </a:rPr>
              <a:t> </a:t>
            </a:r>
            <a:endParaRPr lang="ar-SA" dirty="0">
              <a:latin typeface="Arial Unicode MS" pitchFamily="34" charset="-128"/>
              <a:ea typeface="Arial Unicode MS" pitchFamily="34" charset="-128"/>
              <a:cs typeface="Arial Unicode MS" pitchFamily="34" charset="-128"/>
            </a:endParaRPr>
          </a:p>
        </p:txBody>
      </p:sp>
    </p:spTree>
  </p:cSld>
  <p:clrMapOvr>
    <a:masterClrMapping/>
  </p:clrMapOvr>
  <p:transition spd="med">
    <p:cover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3" name="مربع نص 2"/>
          <p:cNvSpPr txBox="1"/>
          <p:nvPr/>
        </p:nvSpPr>
        <p:spPr>
          <a:xfrm>
            <a:off x="571472" y="785794"/>
            <a:ext cx="8136904" cy="5262979"/>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800" u="sng" dirty="0" smtClean="0">
                <a:solidFill>
                  <a:srgbClr val="FF0000"/>
                </a:solidFill>
                <a:latin typeface="Arial Unicode MS" pitchFamily="34" charset="-128"/>
                <a:ea typeface="Arial Unicode MS" pitchFamily="34" charset="-128"/>
                <a:cs typeface="Arial Unicode MS" pitchFamily="34" charset="-128"/>
              </a:rPr>
              <a:t>الجوانب السلبية لزيارة المنزلية : </a:t>
            </a:r>
          </a:p>
          <a:p>
            <a:pPr>
              <a:buFontTx/>
              <a:buChar char="-"/>
            </a:pPr>
            <a:r>
              <a:rPr lang="ar-SA" sz="2800" u="sng" dirty="0" smtClean="0">
                <a:solidFill>
                  <a:srgbClr val="FF0000"/>
                </a:solidFill>
                <a:latin typeface="Arial Unicode MS" pitchFamily="34" charset="-128"/>
                <a:ea typeface="Arial Unicode MS" pitchFamily="34" charset="-128"/>
                <a:cs typeface="Arial Unicode MS" pitchFamily="34" charset="-128"/>
              </a:rPr>
              <a:t>1</a:t>
            </a:r>
            <a:r>
              <a:rPr lang="ar-SA" sz="2800" dirty="0" smtClean="0">
                <a:solidFill>
                  <a:schemeClr val="tx1"/>
                </a:solidFill>
                <a:latin typeface="Arial Unicode MS" pitchFamily="34" charset="-128"/>
                <a:ea typeface="Arial Unicode MS" pitchFamily="34" charset="-128"/>
                <a:cs typeface="Arial Unicode MS" pitchFamily="34" charset="-128"/>
              </a:rPr>
              <a:t>- تشكل الزيارة المنزلية في بلادنا أعباء نفسية على العميل أيا كان مستواه المعيشي والثقافي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2- قد تثير الزيارة المنزلية لدى كثير من الأخصائيين الاجتماعيين حساسية قد تصل إلى حد التهيب والرهبة بل والخوف أحيانا مما يعوق قيادتهم السليمة للمقابلة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3- الزيارة المنزلية باهظة التكاليف سواء في الجهد أو الوقت لدرجة أن يوم عمل بأكمله قد يضيع في زيارة منزلية واحدة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4- قد يعتبر العميل إن الزيارة المنزلية تشكيك في صحة ما ذكره للأخصائي عند المقبلة وخاصة في حالات الإعانات إلاقتصاديه والمشاكل الأسرية 0</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3995936" y="260648"/>
            <a:ext cx="4464496" cy="1152128"/>
          </a:xfrm>
          <a:prstGeom prst="wedgeEllipse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خصائص وأسس الزيارة المنزلية </a:t>
            </a:r>
            <a:endParaRPr lang="ar-SA" sz="2800" dirty="0">
              <a:solidFill>
                <a:srgbClr val="FF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395536" y="1772816"/>
            <a:ext cx="8136904" cy="440120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solidFill>
                  <a:schemeClr val="tx1"/>
                </a:solidFill>
                <a:latin typeface="Arial Unicode MS" pitchFamily="34" charset="-128"/>
                <a:ea typeface="Arial Unicode MS" pitchFamily="34" charset="-128"/>
                <a:cs typeface="Arial Unicode MS" pitchFamily="34" charset="-128"/>
              </a:rPr>
              <a:t> 1- الزيارة المنزلية بصفة عامة ليست لازمة حتما لعمليات خدمة الفرد 0 </a:t>
            </a:r>
          </a:p>
          <a:p>
            <a:r>
              <a:rPr lang="ar-SA" sz="2800" dirty="0" smtClean="0">
                <a:solidFill>
                  <a:schemeClr val="tx1"/>
                </a:solidFill>
                <a:latin typeface="Arial Unicode MS" pitchFamily="34" charset="-128"/>
                <a:ea typeface="Arial Unicode MS" pitchFamily="34" charset="-128"/>
                <a:cs typeface="Arial Unicode MS" pitchFamily="34" charset="-128"/>
              </a:rPr>
              <a:t> 2- المقابلة في المؤسسة في أغلب الأحيان يمكن أن تغنى عن الزيارة المنزلية إذا ما توفرت الكفاية المهنية الواجبة للأخصائي الأجتماعى 0 </a:t>
            </a:r>
          </a:p>
          <a:p>
            <a:r>
              <a:rPr lang="ar-SA" sz="2800" dirty="0" smtClean="0">
                <a:solidFill>
                  <a:schemeClr val="tx1"/>
                </a:solidFill>
                <a:latin typeface="Arial Unicode MS" pitchFamily="34" charset="-128"/>
                <a:ea typeface="Arial Unicode MS" pitchFamily="34" charset="-128"/>
                <a:cs typeface="Arial Unicode MS" pitchFamily="34" charset="-128"/>
              </a:rPr>
              <a:t>3-الزيارة المنزلية لأتخرج في النهاية عن كونها إما مقابله فردية أومقابلة مشتركة تشتمل على كافة المفاهيم المهنية 0 </a:t>
            </a:r>
          </a:p>
          <a:p>
            <a:r>
              <a:rPr lang="ar-SA" sz="2800" dirty="0" smtClean="0">
                <a:solidFill>
                  <a:schemeClr val="tx1"/>
                </a:solidFill>
                <a:latin typeface="Arial Unicode MS" pitchFamily="34" charset="-128"/>
                <a:ea typeface="Arial Unicode MS" pitchFamily="34" charset="-128"/>
                <a:cs typeface="Arial Unicode MS" pitchFamily="34" charset="-128"/>
              </a:rPr>
              <a:t>4- في بعض الحالات يجب التأكد من أن الزيارة المنزلية هي الأسلوب الوحيد الذي يحقق الأهداف المرجوة وان لا سبيل إلى مساعدة العميل إلا بزيارة  المنزل 0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3995936" y="260648"/>
            <a:ext cx="4464496" cy="1152128"/>
          </a:xfrm>
          <a:prstGeom prst="wedgeEllipse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ثالثاً : وسائل أخرى للدراسة الاجتماعية </a:t>
            </a:r>
            <a:endParaRPr lang="ar-SA" sz="2800" dirty="0">
              <a:solidFill>
                <a:srgbClr val="FF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395536" y="1772816"/>
            <a:ext cx="8136904" cy="452431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3200" dirty="0" smtClean="0">
                <a:solidFill>
                  <a:schemeClr val="tx1"/>
                </a:solidFill>
                <a:latin typeface="Arial Unicode MS" pitchFamily="34" charset="-128"/>
                <a:ea typeface="Arial Unicode MS" pitchFamily="34" charset="-128"/>
                <a:cs typeface="Arial Unicode MS" pitchFamily="34" charset="-128"/>
              </a:rPr>
              <a:t>1- مقابلة خبراء أو أخصائيين : الطبيب المعلاج ، المدرس ، رئيس العمل </a:t>
            </a:r>
          </a:p>
          <a:p>
            <a:r>
              <a:rPr lang="ar-SA" sz="3200" dirty="0" smtClean="0">
                <a:solidFill>
                  <a:schemeClr val="tx1"/>
                </a:solidFill>
                <a:latin typeface="Arial Unicode MS" pitchFamily="34" charset="-128"/>
                <a:ea typeface="Arial Unicode MS" pitchFamily="34" charset="-128"/>
                <a:cs typeface="Arial Unicode MS" pitchFamily="34" charset="-128"/>
              </a:rPr>
              <a:t>2- الإطلاع  على السجلات والمستندات: البطاقات المدرسية، التقارير الطبية ، تقارير المحكمة 0000 </a:t>
            </a:r>
          </a:p>
          <a:p>
            <a:r>
              <a:rPr lang="ar-SA" sz="3200" dirty="0" smtClean="0">
                <a:solidFill>
                  <a:schemeClr val="tx1"/>
                </a:solidFill>
                <a:latin typeface="Arial Unicode MS" pitchFamily="34" charset="-128"/>
                <a:ea typeface="Arial Unicode MS" pitchFamily="34" charset="-128"/>
                <a:cs typeface="Arial Unicode MS" pitchFamily="34" charset="-128"/>
              </a:rPr>
              <a:t>3- المكاتبات والمراسلات: في الحالات التي تكون الجهة المطلوبة بيانات منها بعيدة عن المدرسة 0 </a:t>
            </a:r>
          </a:p>
          <a:p>
            <a:r>
              <a:rPr lang="ar-SA" sz="3200" dirty="0" smtClean="0">
                <a:solidFill>
                  <a:schemeClr val="tx1"/>
                </a:solidFill>
                <a:latin typeface="Arial Unicode MS" pitchFamily="34" charset="-128"/>
                <a:ea typeface="Arial Unicode MS" pitchFamily="34" charset="-128"/>
                <a:cs typeface="Arial Unicode MS" pitchFamily="34" charset="-128"/>
              </a:rPr>
              <a:t>4- المكالمات التليفونية  : وسيلة آخرى للحصول على البيانات من مصادرها الاصلية والتى تتطلب اجراءات سريعة </a:t>
            </a:r>
            <a:r>
              <a:rPr lang="ar-SA" sz="2800" dirty="0" smtClean="0">
                <a:solidFill>
                  <a:schemeClr val="tx1"/>
                </a:solidFill>
                <a:latin typeface="Arial Unicode MS" pitchFamily="34" charset="-128"/>
                <a:ea typeface="Arial Unicode MS" pitchFamily="34" charset="-128"/>
                <a:cs typeface="Arial Unicode MS" pitchFamily="34" charset="-128"/>
              </a:rPr>
              <a:t>0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3995936" y="260648"/>
            <a:ext cx="4464496" cy="1152128"/>
          </a:xfrm>
          <a:prstGeom prst="wedgeEllipse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رابعا : استمارة البحث الاجتماعى </a:t>
            </a:r>
            <a:endParaRPr lang="ar-SA" sz="2800" dirty="0">
              <a:solidFill>
                <a:srgbClr val="FF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83568" y="1628800"/>
            <a:ext cx="8136904" cy="483209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solidFill>
                  <a:schemeClr val="tx1"/>
                </a:solidFill>
                <a:latin typeface="Arial Unicode MS" pitchFamily="34" charset="-128"/>
                <a:ea typeface="Arial Unicode MS" pitchFamily="34" charset="-128"/>
                <a:cs typeface="Arial Unicode MS" pitchFamily="34" charset="-128"/>
              </a:rPr>
              <a:t>تنتهي عمليات الدراسة بالاستقرار على مجموعة من الحقائق سواء خاصة بالعميل أو بظروفه الخارجية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توضع هذه الحقائق في استمارة خاصة تصممها المؤسسة وفقا لفلسفتها الخاصة يطلق عليها ” استمارة البحث الاجتماعى ”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رغم اختلاف المؤسسات في تحديد رؤوس الموضوعات التي تتضمنها الاستمارة إلا إن هناك موضوعات لها أهميتها </a:t>
            </a:r>
            <a:r>
              <a:rPr lang="ar-SA" sz="2800" u="sng" dirty="0" smtClean="0">
                <a:solidFill>
                  <a:srgbClr val="FF0000"/>
                </a:solidFill>
                <a:latin typeface="Arial Unicode MS" pitchFamily="34" charset="-128"/>
                <a:ea typeface="Arial Unicode MS" pitchFamily="34" charset="-128"/>
                <a:cs typeface="Arial Unicode MS" pitchFamily="34" charset="-128"/>
              </a:rPr>
              <a:t>في غالبية المؤسسات الاجتماعية  وهى </a:t>
            </a:r>
            <a:r>
              <a:rPr lang="ar-SA" sz="2800" dirty="0" smtClean="0">
                <a:solidFill>
                  <a:schemeClr val="tx1"/>
                </a:solidFill>
                <a:latin typeface="Arial Unicode MS" pitchFamily="34" charset="-128"/>
                <a:ea typeface="Arial Unicode MS" pitchFamily="34" charset="-128"/>
                <a:cs typeface="Arial Unicode MS" pitchFamily="34" charset="-128"/>
              </a:rPr>
              <a:t>: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1- </a:t>
            </a:r>
            <a:r>
              <a:rPr lang="ar-SA" sz="2800" dirty="0" smtClean="0">
                <a:solidFill>
                  <a:srgbClr val="FF0000"/>
                </a:solidFill>
                <a:latin typeface="Arial Unicode MS" pitchFamily="34" charset="-128"/>
                <a:ea typeface="Arial Unicode MS" pitchFamily="34" charset="-128"/>
                <a:cs typeface="Arial Unicode MS" pitchFamily="34" charset="-128"/>
              </a:rPr>
              <a:t>بيانات أولية </a:t>
            </a:r>
            <a:r>
              <a:rPr lang="ar-SA" sz="2800" dirty="0" smtClean="0">
                <a:solidFill>
                  <a:schemeClr val="tx1"/>
                </a:solidFill>
                <a:latin typeface="Arial Unicode MS" pitchFamily="34" charset="-128"/>
                <a:ea typeface="Arial Unicode MS" pitchFamily="34" charset="-128"/>
                <a:cs typeface="Arial Unicode MS" pitchFamily="34" charset="-128"/>
              </a:rPr>
              <a:t>: وتشمل الاسم والجنس والعنوان والمدرسة او العمل والفرقةاو المهنة والحالة الاجتماعية والوطن والديانة ونوع المرض او العجز 0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3" name="مربع نص 2"/>
          <p:cNvSpPr txBox="1"/>
          <p:nvPr/>
        </p:nvSpPr>
        <p:spPr>
          <a:xfrm>
            <a:off x="611560" y="620688"/>
            <a:ext cx="8136904" cy="5693866"/>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solidFill>
                  <a:schemeClr val="tx1"/>
                </a:solidFill>
                <a:latin typeface="Arial Unicode MS" pitchFamily="34" charset="-128"/>
                <a:ea typeface="Arial Unicode MS" pitchFamily="34" charset="-128"/>
                <a:cs typeface="Arial Unicode MS" pitchFamily="34" charset="-128"/>
              </a:rPr>
              <a:t>2- المشكلة كما تقدم بها العميل أو نوع الخدمات التي يريدها  </a:t>
            </a:r>
          </a:p>
          <a:p>
            <a:r>
              <a:rPr lang="ar-SA" sz="2800" dirty="0" smtClean="0">
                <a:solidFill>
                  <a:schemeClr val="tx1"/>
                </a:solidFill>
                <a:latin typeface="Arial Unicode MS" pitchFamily="34" charset="-128"/>
                <a:ea typeface="Arial Unicode MS" pitchFamily="34" charset="-128"/>
                <a:cs typeface="Arial Unicode MS" pitchFamily="34" charset="-128"/>
              </a:rPr>
              <a:t>3- تكوين الأسرة : يفضل عمل جدول يشمل اعضاء الاسرة والسن وصلة القرابة والمستوى التعليمي والعمل0</a:t>
            </a:r>
          </a:p>
          <a:p>
            <a:r>
              <a:rPr lang="ar-SA" sz="2800" dirty="0" smtClean="0">
                <a:solidFill>
                  <a:schemeClr val="tx1"/>
                </a:solidFill>
                <a:latin typeface="Arial Unicode MS" pitchFamily="34" charset="-128"/>
                <a:ea typeface="Arial Unicode MS" pitchFamily="34" charset="-128"/>
                <a:cs typeface="Arial Unicode MS" pitchFamily="34" charset="-128"/>
              </a:rPr>
              <a:t>4-  المسكن والحي : نوع المسكن والأثاث والحي والجيرة </a:t>
            </a:r>
          </a:p>
          <a:p>
            <a:r>
              <a:rPr lang="ar-SA" sz="2800" dirty="0" smtClean="0">
                <a:solidFill>
                  <a:schemeClr val="tx1"/>
                </a:solidFill>
                <a:latin typeface="Arial Unicode MS" pitchFamily="34" charset="-128"/>
                <a:ea typeface="Arial Unicode MS" pitchFamily="34" charset="-128"/>
                <a:cs typeface="Arial Unicode MS" pitchFamily="34" charset="-128"/>
              </a:rPr>
              <a:t>5- السمات الشخصية للعميل : حوانب القوة والضعف وسمات اشخاض آخرين كالأب والام او الاقارب وخاصة في مشكلات المنازعات الاسرية واضطرابات الاطفال 0 </a:t>
            </a:r>
          </a:p>
          <a:p>
            <a:r>
              <a:rPr lang="ar-SA" sz="2800" dirty="0" smtClean="0">
                <a:solidFill>
                  <a:schemeClr val="tx1"/>
                </a:solidFill>
                <a:latin typeface="Arial Unicode MS" pitchFamily="34" charset="-128"/>
                <a:ea typeface="Arial Unicode MS" pitchFamily="34" charset="-128"/>
                <a:cs typeface="Arial Unicode MS" pitchFamily="34" charset="-128"/>
              </a:rPr>
              <a:t>6- الميزانية الشهرية 0</a:t>
            </a:r>
          </a:p>
          <a:p>
            <a:r>
              <a:rPr lang="ar-SA" sz="2800" dirty="0" smtClean="0">
                <a:solidFill>
                  <a:schemeClr val="tx1"/>
                </a:solidFill>
                <a:latin typeface="Arial Unicode MS" pitchFamily="34" charset="-128"/>
                <a:ea typeface="Arial Unicode MS" pitchFamily="34" charset="-128"/>
                <a:cs typeface="Arial Unicode MS" pitchFamily="34" charset="-128"/>
              </a:rPr>
              <a:t>7- تاريخ المشكلة والجهود السابقة لمعالجتها ( التاريخ التطوري للمشكلة والمرضى والتاريخ الأجتماعى )</a:t>
            </a:r>
          </a:p>
          <a:p>
            <a:r>
              <a:rPr lang="ar-SA" sz="2800" dirty="0" smtClean="0">
                <a:solidFill>
                  <a:schemeClr val="tx1"/>
                </a:solidFill>
                <a:latin typeface="Arial Unicode MS" pitchFamily="34" charset="-128"/>
                <a:ea typeface="Arial Unicode MS" pitchFamily="34" charset="-128"/>
                <a:cs typeface="Arial Unicode MS" pitchFamily="34" charset="-128"/>
              </a:rPr>
              <a:t>8- العبارة التشخيصية : توضيح طبيعة المشكلة والعوامل المتداخلة لاحداثها 0</a:t>
            </a:r>
          </a:p>
          <a:p>
            <a:r>
              <a:rPr lang="ar-SA" sz="2800" dirty="0" smtClean="0">
                <a:solidFill>
                  <a:schemeClr val="tx1"/>
                </a:solidFill>
                <a:latin typeface="Arial Unicode MS" pitchFamily="34" charset="-128"/>
                <a:ea typeface="Arial Unicode MS" pitchFamily="34" charset="-128"/>
                <a:cs typeface="Arial Unicode MS" pitchFamily="34" charset="-128"/>
              </a:rPr>
              <a:t> 9- الخطة العلاجية (علاج ذاتي وبيئي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571472" y="714356"/>
            <a:ext cx="8143932" cy="3643338"/>
          </a:xfrm>
          <a:prstGeom prst="wedgeEllipseCallout">
            <a:avLst>
              <a:gd name="adj1" fmla="val -19447"/>
              <a:gd name="adj2" fmla="val 68647"/>
            </a:avLst>
          </a:prstGeom>
        </p:spPr>
        <p:style>
          <a:lnRef idx="2">
            <a:schemeClr val="dk1"/>
          </a:lnRef>
          <a:fillRef idx="1">
            <a:schemeClr val="lt1"/>
          </a:fillRef>
          <a:effectRef idx="0">
            <a:schemeClr val="dk1"/>
          </a:effectRef>
          <a:fontRef idx="minor">
            <a:schemeClr val="dk1"/>
          </a:fontRef>
        </p:style>
        <p:txBody>
          <a:bodyPr rtlCol="1" anchor="ctr"/>
          <a:lstStyle/>
          <a:p>
            <a:r>
              <a:rPr lang="ar-SA" sz="4400" b="1" dirty="0" smtClean="0">
                <a:solidFill>
                  <a:schemeClr val="tx1"/>
                </a:solidFill>
                <a:latin typeface="Arial Unicode MS" pitchFamily="34" charset="-128"/>
                <a:ea typeface="Arial Unicode MS" pitchFamily="34" charset="-128"/>
                <a:cs typeface="Arial Unicode MS" pitchFamily="34" charset="-128"/>
              </a:rPr>
              <a:t>ثانياً: التشخيص الأجتماعى  </a:t>
            </a:r>
            <a:endParaRPr lang="ar-SA" sz="4400" b="1"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3" name="مربع نص 2"/>
          <p:cNvSpPr txBox="1"/>
          <p:nvPr/>
        </p:nvSpPr>
        <p:spPr>
          <a:xfrm>
            <a:off x="539552" y="764704"/>
            <a:ext cx="8215370" cy="5509200"/>
          </a:xfrm>
          <a:prstGeom prst="rect">
            <a:avLst/>
          </a:prstGeom>
          <a:noFill/>
        </p:spPr>
        <p:txBody>
          <a:bodyPr wrap="square" rtlCol="1">
            <a:spAutoFit/>
          </a:bodyPr>
          <a:lstStyle/>
          <a:p>
            <a:endParaRPr lang="ar-SA" sz="2800" u="sng" dirty="0" smtClean="0">
              <a:solidFill>
                <a:srgbClr val="FF0000"/>
              </a:solidFill>
              <a:latin typeface="Arial Unicode MS" pitchFamily="34" charset="-128"/>
              <a:ea typeface="Arial Unicode MS" pitchFamily="34" charset="-128"/>
              <a:cs typeface="Arial Unicode MS" pitchFamily="34" charset="-128"/>
            </a:endParaRPr>
          </a:p>
          <a:p>
            <a:r>
              <a:rPr lang="ar-SA" sz="2800" u="sng" dirty="0" smtClean="0">
                <a:solidFill>
                  <a:srgbClr val="FF0000"/>
                </a:solidFill>
                <a:latin typeface="Arial Unicode MS" pitchFamily="34" charset="-128"/>
                <a:ea typeface="Arial Unicode MS" pitchFamily="34" charset="-128"/>
                <a:cs typeface="Arial Unicode MS" pitchFamily="34" charset="-128"/>
              </a:rPr>
              <a:t>  </a:t>
            </a:r>
            <a:r>
              <a:rPr lang="ar-SA" sz="3600" u="sng" dirty="0" smtClean="0">
                <a:solidFill>
                  <a:srgbClr val="FF0000"/>
                </a:solidFill>
                <a:latin typeface="Arial Unicode MS" pitchFamily="34" charset="-128"/>
                <a:ea typeface="Arial Unicode MS" pitchFamily="34" charset="-128"/>
                <a:cs typeface="Arial Unicode MS" pitchFamily="34" charset="-128"/>
              </a:rPr>
              <a:t>عناصر الحاضرة :</a:t>
            </a:r>
          </a:p>
          <a:p>
            <a:r>
              <a:rPr lang="ar-SA" sz="3600" u="sng" dirty="0" smtClean="0">
                <a:latin typeface="Arial Unicode MS" pitchFamily="34" charset="-128"/>
                <a:ea typeface="Arial Unicode MS" pitchFamily="34" charset="-128"/>
                <a:cs typeface="Arial Unicode MS" pitchFamily="34" charset="-128"/>
              </a:rPr>
              <a:t> </a:t>
            </a:r>
            <a:r>
              <a:rPr lang="ar-SA" sz="3600" dirty="0" smtClean="0">
                <a:latin typeface="Arial Unicode MS" pitchFamily="34" charset="-128"/>
                <a:ea typeface="Arial Unicode MS" pitchFamily="34" charset="-128"/>
                <a:cs typeface="Arial Unicode MS" pitchFamily="34" charset="-128"/>
              </a:rPr>
              <a:t>1- معنى ومفهوم التشخيص </a:t>
            </a:r>
          </a:p>
          <a:p>
            <a:r>
              <a:rPr lang="ar-SA" sz="3600" dirty="0" smtClean="0">
                <a:latin typeface="Arial Unicode MS" pitchFamily="34" charset="-128"/>
                <a:ea typeface="Arial Unicode MS" pitchFamily="34" charset="-128"/>
                <a:cs typeface="Arial Unicode MS" pitchFamily="34" charset="-128"/>
              </a:rPr>
              <a:t> 2-القواعد العلمية التي ترتكز عليه عمليه التشخيص وتتضمن :</a:t>
            </a:r>
          </a:p>
          <a:p>
            <a:r>
              <a:rPr lang="ar-SA" sz="3600" dirty="0" smtClean="0">
                <a:latin typeface="Arial Unicode MS" pitchFamily="34" charset="-128"/>
                <a:ea typeface="Arial Unicode MS" pitchFamily="34" charset="-128"/>
                <a:cs typeface="Arial Unicode MS" pitchFamily="34" charset="-128"/>
              </a:rPr>
              <a:t>   1- ألسببيه النسبية </a:t>
            </a:r>
          </a:p>
          <a:p>
            <a:r>
              <a:rPr lang="ar-SA" sz="3600" dirty="0" smtClean="0">
                <a:latin typeface="Arial Unicode MS" pitchFamily="34" charset="-128"/>
                <a:ea typeface="Arial Unicode MS" pitchFamily="34" charset="-128"/>
                <a:cs typeface="Arial Unicode MS" pitchFamily="34" charset="-128"/>
              </a:rPr>
              <a:t>    2- العلاقة الجبرية </a:t>
            </a:r>
          </a:p>
          <a:p>
            <a:r>
              <a:rPr lang="ar-SA" sz="3600" dirty="0" smtClean="0">
                <a:latin typeface="Arial Unicode MS" pitchFamily="34" charset="-128"/>
                <a:ea typeface="Arial Unicode MS" pitchFamily="34" charset="-128"/>
                <a:cs typeface="Arial Unicode MS" pitchFamily="34" charset="-128"/>
              </a:rPr>
              <a:t>    3- المذهب العقلي </a:t>
            </a:r>
          </a:p>
          <a:p>
            <a:r>
              <a:rPr lang="ar-SA" sz="3600" dirty="0" smtClean="0">
                <a:latin typeface="Arial Unicode MS" pitchFamily="34" charset="-128"/>
                <a:ea typeface="Arial Unicode MS" pitchFamily="34" charset="-128"/>
                <a:cs typeface="Arial Unicode MS" pitchFamily="34" charset="-128"/>
              </a:rPr>
              <a:t>     4- المنهج البرجمانى </a:t>
            </a:r>
          </a:p>
          <a:p>
            <a:r>
              <a:rPr lang="ar-SA" sz="3600" dirty="0" smtClean="0">
                <a:latin typeface="Arial Unicode MS" pitchFamily="34" charset="-128"/>
                <a:ea typeface="Arial Unicode MS" pitchFamily="34" charset="-128"/>
                <a:cs typeface="Arial Unicode MS" pitchFamily="34" charset="-128"/>
              </a:rPr>
              <a:t>     5- قوانين الاحتمالات أو القياس الاحصائى  </a:t>
            </a:r>
            <a:endParaRPr lang="ar-SA" sz="36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5148064" y="260648"/>
            <a:ext cx="3312368" cy="1152128"/>
          </a:xfrm>
          <a:prstGeom prst="wedgeEllipse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ثانياً: التشخيص </a:t>
            </a:r>
            <a:endParaRPr lang="ar-SA" sz="2800" dirty="0">
              <a:solidFill>
                <a:srgbClr val="FF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83568" y="1628800"/>
            <a:ext cx="8136904" cy="4708981"/>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u="sng" dirty="0" smtClean="0">
                <a:solidFill>
                  <a:srgbClr val="FF0000"/>
                </a:solidFill>
                <a:latin typeface="Arial Unicode MS" pitchFamily="34" charset="-128"/>
                <a:ea typeface="Arial Unicode MS" pitchFamily="34" charset="-128"/>
                <a:cs typeface="Arial Unicode MS" pitchFamily="34" charset="-128"/>
              </a:rPr>
              <a:t>معنى التشخيص </a:t>
            </a:r>
            <a:r>
              <a:rPr lang="ar-SA" sz="2800" u="sng" dirty="0" smtClean="0">
                <a:solidFill>
                  <a:schemeClr val="tx1"/>
                </a:solidFill>
                <a:latin typeface="Arial Unicode MS" pitchFamily="34" charset="-128"/>
                <a:ea typeface="Arial Unicode MS" pitchFamily="34" charset="-128"/>
                <a:cs typeface="Arial Unicode MS" pitchFamily="34" charset="-128"/>
              </a:rPr>
              <a:t>: 0 </a:t>
            </a:r>
          </a:p>
          <a:p>
            <a:pPr>
              <a:buFontTx/>
              <a:buChar char="-"/>
            </a:pPr>
            <a:r>
              <a:rPr lang="ar-SA" sz="2400" b="1" dirty="0" smtClean="0">
                <a:solidFill>
                  <a:schemeClr val="tx1"/>
                </a:solidFill>
                <a:latin typeface="Arial Unicode MS" pitchFamily="34" charset="-128"/>
                <a:ea typeface="Arial Unicode MS" pitchFamily="34" charset="-128"/>
                <a:cs typeface="Arial Unicode MS" pitchFamily="34" charset="-128"/>
              </a:rPr>
              <a:t>أن السلوك الانسانى هو سلوك مركب بالغ التعقيد والظاهرة الإنسانية الواحدة تحتمل العديد من الاحتمالات في تفسيرها بل أن هذه الاحتمالات نفسها متداخلة مع بعضها البعض بصورة معقدة وغامضة 0 </a:t>
            </a:r>
          </a:p>
          <a:p>
            <a:r>
              <a:rPr lang="ar-SA" sz="2400" b="1" dirty="0" smtClean="0">
                <a:solidFill>
                  <a:schemeClr val="tx1"/>
                </a:solidFill>
                <a:latin typeface="Arial Unicode MS" pitchFamily="34" charset="-128"/>
                <a:ea typeface="Arial Unicode MS" pitchFamily="34" charset="-128"/>
                <a:cs typeface="Arial Unicode MS" pitchFamily="34" charset="-128"/>
              </a:rPr>
              <a:t> </a:t>
            </a:r>
            <a:r>
              <a:rPr lang="ar-SA" sz="2400" b="1" u="sng" dirty="0" smtClean="0">
                <a:solidFill>
                  <a:srgbClr val="FF0000"/>
                </a:solidFill>
                <a:latin typeface="Arial Unicode MS" pitchFamily="34" charset="-128"/>
                <a:ea typeface="Arial Unicode MS" pitchFamily="34" charset="-128"/>
                <a:cs typeface="Arial Unicode MS" pitchFamily="34" charset="-128"/>
              </a:rPr>
              <a:t>إما تعريف التشخيص فهو : </a:t>
            </a:r>
          </a:p>
          <a:p>
            <a:r>
              <a:rPr lang="ar-SA" sz="2400" b="1" dirty="0" smtClean="0">
                <a:solidFill>
                  <a:schemeClr val="tx1"/>
                </a:solidFill>
                <a:latin typeface="Arial Unicode MS" pitchFamily="34" charset="-128"/>
                <a:ea typeface="Arial Unicode MS" pitchFamily="34" charset="-128"/>
                <a:cs typeface="Arial Unicode MS" pitchFamily="34" charset="-128"/>
              </a:rPr>
              <a:t> </a:t>
            </a:r>
            <a:r>
              <a:rPr lang="ar-SA" sz="2400" b="1" u="sng" dirty="0" smtClean="0">
                <a:solidFill>
                  <a:srgbClr val="FF0000"/>
                </a:solidFill>
                <a:latin typeface="Arial Unicode MS" pitchFamily="34" charset="-128"/>
                <a:ea typeface="Arial Unicode MS" pitchFamily="34" charset="-128"/>
                <a:cs typeface="Arial Unicode MS" pitchFamily="34" charset="-128"/>
              </a:rPr>
              <a:t>1- تعريف مارى ريشموند بقولها </a:t>
            </a:r>
            <a:r>
              <a:rPr lang="ar-SA" sz="2400" b="1" dirty="0" smtClean="0">
                <a:solidFill>
                  <a:schemeClr val="tx1"/>
                </a:solidFill>
                <a:latin typeface="Arial Unicode MS" pitchFamily="34" charset="-128"/>
                <a:ea typeface="Arial Unicode MS" pitchFamily="34" charset="-128"/>
                <a:cs typeface="Arial Unicode MS" pitchFamily="34" charset="-128"/>
              </a:rPr>
              <a:t>: هو محاوله الوصول إلى التحديد الدقيق بقدر الإمكان للموقف الأجتماعى وتشخيص مشكله العميل 0</a:t>
            </a:r>
          </a:p>
          <a:p>
            <a:r>
              <a:rPr lang="ar-SA" sz="2400" b="1" dirty="0" smtClean="0">
                <a:solidFill>
                  <a:schemeClr val="tx1"/>
                </a:solidFill>
                <a:latin typeface="Arial Unicode MS" pitchFamily="34" charset="-128"/>
                <a:ea typeface="Arial Unicode MS" pitchFamily="34" charset="-128"/>
                <a:cs typeface="Arial Unicode MS" pitchFamily="34" charset="-128"/>
              </a:rPr>
              <a:t> </a:t>
            </a:r>
            <a:r>
              <a:rPr lang="ar-SA" sz="2400" b="1" u="sng" dirty="0" smtClean="0">
                <a:solidFill>
                  <a:srgbClr val="FF0000"/>
                </a:solidFill>
                <a:latin typeface="Arial Unicode MS" pitchFamily="34" charset="-128"/>
                <a:ea typeface="Arial Unicode MS" pitchFamily="34" charset="-128"/>
                <a:cs typeface="Arial Unicode MS" pitchFamily="34" charset="-128"/>
              </a:rPr>
              <a:t>تعريف احمد السنهوري : </a:t>
            </a:r>
          </a:p>
          <a:p>
            <a:r>
              <a:rPr lang="ar-SA" sz="2400" b="1" dirty="0" smtClean="0">
                <a:solidFill>
                  <a:schemeClr val="tx1"/>
                </a:solidFill>
                <a:latin typeface="Arial Unicode MS" pitchFamily="34" charset="-128"/>
                <a:ea typeface="Arial Unicode MS" pitchFamily="34" charset="-128"/>
                <a:cs typeface="Arial Unicode MS" pitchFamily="34" charset="-128"/>
              </a:rPr>
              <a:t> عمليه تفسيريه توضح تفاعل العوامل التي تداخلت في الموقف وتفاعلت مع شخصيه العميل حتى وصل الأمر إلى الموقف الحالي </a:t>
            </a:r>
          </a:p>
          <a:p>
            <a:endParaRPr lang="ar-SA" sz="2800" dirty="0" smtClean="0">
              <a:solidFill>
                <a:schemeClr val="tx1"/>
              </a:solidFill>
              <a:latin typeface="Arial Unicode MS" pitchFamily="34" charset="-128"/>
              <a:ea typeface="Arial Unicode MS" pitchFamily="34" charset="-128"/>
              <a:cs typeface="Arial Unicode MS" pitchFamily="34" charset="-128"/>
            </a:endParaRPr>
          </a:p>
          <a:p>
            <a:pPr algn="ctr"/>
            <a:r>
              <a:rPr lang="ar-SA" sz="2800" dirty="0" smtClean="0">
                <a:solidFill>
                  <a:schemeClr val="tx1"/>
                </a:solidFill>
                <a:latin typeface="Arial Unicode MS" pitchFamily="34" charset="-128"/>
                <a:ea typeface="Arial Unicode MS" pitchFamily="34" charset="-128"/>
                <a:cs typeface="Arial Unicode MS" pitchFamily="34" charset="-128"/>
              </a:rPr>
              <a:t>  </a:t>
            </a:r>
            <a:endParaRPr lang="ar-SA" sz="5400" dirty="0" smtClean="0">
              <a:solidFill>
                <a:srgbClr val="FF0000"/>
              </a:solidFill>
              <a:latin typeface="Arial Unicode MS" pitchFamily="34" charset="-128"/>
              <a:ea typeface="Arial Unicode MS" pitchFamily="34" charset="-128"/>
              <a:cs typeface="Arial Unicode MS" pitchFamily="34" charset="-128"/>
            </a:endParaRPr>
          </a:p>
        </p:txBody>
      </p:sp>
      <p:sp>
        <p:nvSpPr>
          <p:cNvPr id="4" name="وسيلة شرح مستطيلة مستديرة الزوايا 3"/>
          <p:cNvSpPr/>
          <p:nvPr/>
        </p:nvSpPr>
        <p:spPr>
          <a:xfrm>
            <a:off x="395536" y="0"/>
            <a:ext cx="4032448" cy="1412776"/>
          </a:xfrm>
          <a:prstGeom prst="wedgeRoundRectCallou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400" dirty="0" smtClean="0">
                <a:solidFill>
                  <a:srgbClr val="FF0000"/>
                </a:solidFill>
                <a:latin typeface="Arial Unicode MS" pitchFamily="34" charset="-128"/>
                <a:ea typeface="Arial Unicode MS" pitchFamily="34" charset="-128"/>
                <a:cs typeface="Arial Unicode MS" pitchFamily="34" charset="-128"/>
              </a:rPr>
              <a:t>اختلاف أراء العلماء حول العلاقة السببية </a:t>
            </a:r>
            <a:r>
              <a:rPr lang="ar-SA" sz="2400" dirty="0" err="1" smtClean="0">
                <a:solidFill>
                  <a:srgbClr val="FF0000"/>
                </a:solidFill>
                <a:latin typeface="Arial Unicode MS" pitchFamily="34" charset="-128"/>
                <a:ea typeface="Arial Unicode MS" pitchFamily="34" charset="-128"/>
                <a:cs typeface="Arial Unicode MS" pitchFamily="34" charset="-128"/>
              </a:rPr>
              <a:t>ص</a:t>
            </a:r>
            <a:r>
              <a:rPr lang="ar-SA" sz="2400" dirty="0" smtClean="0">
                <a:solidFill>
                  <a:srgbClr val="FF0000"/>
                </a:solidFill>
                <a:latin typeface="Arial Unicode MS" pitchFamily="34" charset="-128"/>
                <a:ea typeface="Arial Unicode MS" pitchFamily="34" charset="-128"/>
                <a:cs typeface="Arial Unicode MS" pitchFamily="34" charset="-128"/>
              </a:rPr>
              <a:t> 211-213</a:t>
            </a:r>
          </a:p>
          <a:p>
            <a:pPr algn="ctr"/>
            <a:r>
              <a:rPr lang="ar-SA" sz="2400" dirty="0" smtClean="0">
                <a:solidFill>
                  <a:srgbClr val="FF0000"/>
                </a:solidFill>
                <a:latin typeface="Arial Unicode MS" pitchFamily="34" charset="-128"/>
                <a:ea typeface="Arial Unicode MS" pitchFamily="34" charset="-128"/>
                <a:cs typeface="Arial Unicode MS" pitchFamily="34" charset="-128"/>
              </a:rPr>
              <a:t>محذوف </a:t>
            </a:r>
            <a:endParaRPr lang="ar-SA" sz="2400"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3" name="مربع نص 2"/>
          <p:cNvSpPr txBox="1"/>
          <p:nvPr/>
        </p:nvSpPr>
        <p:spPr>
          <a:xfrm>
            <a:off x="611560" y="1052736"/>
            <a:ext cx="8136904" cy="5509200"/>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solidFill>
                  <a:schemeClr val="tx1"/>
                </a:solidFill>
                <a:latin typeface="Arial Unicode MS" pitchFamily="34" charset="-128"/>
                <a:ea typeface="Arial Unicode MS" pitchFamily="34" charset="-128"/>
                <a:cs typeface="Arial Unicode MS" pitchFamily="34" charset="-128"/>
              </a:rPr>
              <a:t>2</a:t>
            </a:r>
            <a:r>
              <a:rPr lang="ar-SA" sz="3200" u="sng" dirty="0" smtClean="0">
                <a:solidFill>
                  <a:srgbClr val="FF0000"/>
                </a:solidFill>
                <a:latin typeface="Arial Unicode MS" pitchFamily="34" charset="-128"/>
                <a:ea typeface="Arial Unicode MS" pitchFamily="34" charset="-128"/>
                <a:cs typeface="Arial Unicode MS" pitchFamily="34" charset="-128"/>
              </a:rPr>
              <a:t>- تعريف فاطمة الحار ونى </a:t>
            </a:r>
            <a:r>
              <a:rPr lang="ar-SA" sz="3200" dirty="0" smtClean="0">
                <a:solidFill>
                  <a:schemeClr val="tx1"/>
                </a:solidFill>
                <a:latin typeface="Arial Unicode MS" pitchFamily="34" charset="-128"/>
                <a:ea typeface="Arial Unicode MS" pitchFamily="34" charset="-128"/>
                <a:cs typeface="Arial Unicode MS" pitchFamily="34" charset="-128"/>
              </a:rPr>
              <a:t>: هو إيجاد العلاقة ألسببيه بين  واقع العميل داخليا وخارجيا وبين إعراض سوء التكيف من اجل العلاج 0 </a:t>
            </a:r>
          </a:p>
          <a:p>
            <a:r>
              <a:rPr lang="ar-SA" sz="3200" dirty="0" smtClean="0">
                <a:solidFill>
                  <a:schemeClr val="tx1"/>
                </a:solidFill>
                <a:latin typeface="Arial Unicode MS" pitchFamily="34" charset="-128"/>
                <a:ea typeface="Arial Unicode MS" pitchFamily="34" charset="-128"/>
                <a:cs typeface="Arial Unicode MS" pitchFamily="34" charset="-128"/>
              </a:rPr>
              <a:t> </a:t>
            </a:r>
            <a:r>
              <a:rPr lang="ar-SA" sz="3200" u="sng" dirty="0" smtClean="0">
                <a:solidFill>
                  <a:srgbClr val="FF0000"/>
                </a:solidFill>
                <a:latin typeface="Arial Unicode MS" pitchFamily="34" charset="-128"/>
                <a:ea typeface="Arial Unicode MS" pitchFamily="34" charset="-128"/>
                <a:cs typeface="Arial Unicode MS" pitchFamily="34" charset="-128"/>
              </a:rPr>
              <a:t>3- تعريف عبد الفتاح عثمان </a:t>
            </a:r>
            <a:r>
              <a:rPr lang="ar-SA" sz="3200" dirty="0" smtClean="0">
                <a:solidFill>
                  <a:schemeClr val="tx1"/>
                </a:solidFill>
                <a:latin typeface="Arial Unicode MS" pitchFamily="34" charset="-128"/>
                <a:ea typeface="Arial Unicode MS" pitchFamily="34" charset="-128"/>
                <a:cs typeface="Arial Unicode MS" pitchFamily="34" charset="-128"/>
              </a:rPr>
              <a:t>: </a:t>
            </a:r>
          </a:p>
          <a:p>
            <a:r>
              <a:rPr lang="ar-SA" sz="3200" dirty="0" smtClean="0">
                <a:solidFill>
                  <a:schemeClr val="tx1"/>
                </a:solidFill>
                <a:latin typeface="Arial Unicode MS" pitchFamily="34" charset="-128"/>
                <a:ea typeface="Arial Unicode MS" pitchFamily="34" charset="-128"/>
                <a:cs typeface="Arial Unicode MS" pitchFamily="34" charset="-128"/>
              </a:rPr>
              <a:t>  التشخيص المتكامل هو تحديد طبيعة المشكلة ونوعيتها الخاصة مع محاوله علمية لتفسير أسبابها بصورة توضح أكثر العوامل طواعية للعلاج </a:t>
            </a:r>
          </a:p>
          <a:p>
            <a:r>
              <a:rPr lang="ar-SA" sz="3200" u="sng" dirty="0" smtClean="0">
                <a:solidFill>
                  <a:srgbClr val="FF0000"/>
                </a:solidFill>
                <a:latin typeface="Arial Unicode MS" pitchFamily="34" charset="-128"/>
                <a:ea typeface="Arial Unicode MS" pitchFamily="34" charset="-128"/>
                <a:cs typeface="Arial Unicode MS" pitchFamily="34" charset="-128"/>
              </a:rPr>
              <a:t> 4- تعريف فلورنس هوليس </a:t>
            </a:r>
            <a:r>
              <a:rPr lang="ar-SA" sz="3200" dirty="0" smtClean="0">
                <a:solidFill>
                  <a:schemeClr val="tx1"/>
                </a:solidFill>
                <a:latin typeface="Arial Unicode MS" pitchFamily="34" charset="-128"/>
                <a:ea typeface="Arial Unicode MS" pitchFamily="34" charset="-128"/>
                <a:cs typeface="Arial Unicode MS" pitchFamily="34" charset="-128"/>
              </a:rPr>
              <a:t>: </a:t>
            </a:r>
          </a:p>
          <a:p>
            <a:r>
              <a:rPr lang="ar-SA" sz="3200" dirty="0" smtClean="0">
                <a:solidFill>
                  <a:schemeClr val="tx1"/>
                </a:solidFill>
                <a:latin typeface="Arial Unicode MS" pitchFamily="34" charset="-128"/>
                <a:ea typeface="Arial Unicode MS" pitchFamily="34" charset="-128"/>
                <a:cs typeface="Arial Unicode MS" pitchFamily="34" charset="-128"/>
              </a:rPr>
              <a:t>هو تحديد طبيعة ألمشكله والعوامل المسببة لها واتجاهات شخصيه العميل نحوها بهدف وضع خطة علاجية </a:t>
            </a:r>
            <a:r>
              <a:rPr lang="ar-SA" sz="2800" dirty="0" smtClean="0">
                <a:solidFill>
                  <a:schemeClr val="tx1"/>
                </a:solidFill>
                <a:latin typeface="Arial Unicode MS" pitchFamily="34" charset="-128"/>
                <a:ea typeface="Arial Unicode MS" pitchFamily="34" charset="-128"/>
                <a:cs typeface="Arial Unicode MS" pitchFamily="34" charset="-128"/>
              </a:rPr>
              <a:t>0</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5148064" y="260648"/>
            <a:ext cx="3312368" cy="1152128"/>
          </a:xfrm>
          <a:prstGeom prst="wedgeEllipse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ثانياً: التشخيص </a:t>
            </a:r>
            <a:endParaRPr lang="ar-SA" sz="2800" dirty="0">
              <a:solidFill>
                <a:srgbClr val="FF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83568" y="1628800"/>
            <a:ext cx="8136904" cy="483209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solidFill>
                  <a:schemeClr val="tx1"/>
                </a:solidFill>
                <a:latin typeface="Arial Unicode MS" pitchFamily="34" charset="-128"/>
                <a:ea typeface="Arial Unicode MS" pitchFamily="34" charset="-128"/>
                <a:cs typeface="Arial Unicode MS" pitchFamily="34" charset="-128"/>
              </a:rPr>
              <a:t> </a:t>
            </a:r>
            <a:r>
              <a:rPr lang="ar-SA" sz="2800" u="sng" dirty="0" smtClean="0">
                <a:solidFill>
                  <a:srgbClr val="FF0000"/>
                </a:solidFill>
                <a:latin typeface="Arial Unicode MS" pitchFamily="34" charset="-128"/>
                <a:ea typeface="Arial Unicode MS" pitchFamily="34" charset="-128"/>
                <a:cs typeface="Arial Unicode MS" pitchFamily="34" charset="-128"/>
              </a:rPr>
              <a:t>ماهي الاسس العلمية للتشخيص </a:t>
            </a:r>
            <a:r>
              <a:rPr lang="ar-SA" sz="2800" dirty="0" smtClean="0">
                <a:solidFill>
                  <a:srgbClr val="FF0000"/>
                </a:solidFill>
                <a:latin typeface="Arial Unicode MS" pitchFamily="34" charset="-128"/>
                <a:ea typeface="Arial Unicode MS" pitchFamily="34" charset="-128"/>
                <a:cs typeface="Arial Unicode MS" pitchFamily="34" charset="-128"/>
              </a:rPr>
              <a:t>؟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ارتبط التشخيص دائما بالعلاقة السببية كأسس علمي يضفي عليها صفة الموضوعية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كما أن للمشكلة أسباب فإذا عرفت الأسباب وأزيلت اختفت المشكلة ولم يعد لها وجود وهذا هو القانون الذي يقبله العقل 0 </a:t>
            </a:r>
          </a:p>
          <a:p>
            <a:pPr>
              <a:buFontTx/>
              <a:buChar char="-"/>
            </a:pPr>
            <a:r>
              <a:rPr lang="ar-SA" sz="2800" u="sng" dirty="0" smtClean="0">
                <a:solidFill>
                  <a:schemeClr val="tx1"/>
                </a:solidFill>
                <a:latin typeface="Arial Unicode MS" pitchFamily="34" charset="-128"/>
                <a:ea typeface="Arial Unicode MS" pitchFamily="34" charset="-128"/>
                <a:cs typeface="Arial Unicode MS" pitchFamily="34" charset="-128"/>
              </a:rPr>
              <a:t>العلاقة ألسببيه :  </a:t>
            </a:r>
            <a:r>
              <a:rPr lang="ar-SA" sz="2800" dirty="0" smtClean="0">
                <a:solidFill>
                  <a:schemeClr val="tx1"/>
                </a:solidFill>
                <a:latin typeface="Arial Unicode MS" pitchFamily="34" charset="-128"/>
                <a:ea typeface="Arial Unicode MS" pitchFamily="34" charset="-128"/>
                <a:cs typeface="Arial Unicode MS" pitchFamily="34" charset="-128"/>
              </a:rPr>
              <a:t>مفهوم علمي نادي به ( نيوتن ) منذ عدة قرون حينما وضع قاعدته الشهيرة : لكل فعل رد فعل مسا وله في الدرجة ومضاد له في الاتجاه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اقتصر بادئ الأمر على الظواهر الطبيعية إلا أنها امتدت كذلك لتشمل الظواهر الإنسانية 0 </a:t>
            </a:r>
          </a:p>
        </p:txBody>
      </p:sp>
      <p:sp>
        <p:nvSpPr>
          <p:cNvPr id="4" name="وسيلة شرح مستطيلة مستديرة الزوايا 3"/>
          <p:cNvSpPr/>
          <p:nvPr/>
        </p:nvSpPr>
        <p:spPr>
          <a:xfrm>
            <a:off x="395536" y="0"/>
            <a:ext cx="4032448" cy="1412776"/>
          </a:xfrm>
          <a:prstGeom prst="wedgeRoundRectCallou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400" dirty="0" smtClean="0">
                <a:solidFill>
                  <a:srgbClr val="FF0000"/>
                </a:solidFill>
                <a:latin typeface="Arial Unicode MS" pitchFamily="34" charset="-128"/>
                <a:ea typeface="Arial Unicode MS" pitchFamily="34" charset="-128"/>
                <a:cs typeface="Arial Unicode MS" pitchFamily="34" charset="-128"/>
              </a:rPr>
              <a:t>اختلاف أراء العلماء حول العلاقة السببية </a:t>
            </a:r>
            <a:r>
              <a:rPr lang="ar-SA" sz="2400" dirty="0" err="1" smtClean="0">
                <a:solidFill>
                  <a:srgbClr val="FF0000"/>
                </a:solidFill>
                <a:latin typeface="Arial Unicode MS" pitchFamily="34" charset="-128"/>
                <a:ea typeface="Arial Unicode MS" pitchFamily="34" charset="-128"/>
                <a:cs typeface="Arial Unicode MS" pitchFamily="34" charset="-128"/>
              </a:rPr>
              <a:t>ص</a:t>
            </a:r>
            <a:r>
              <a:rPr lang="ar-SA" sz="2400" dirty="0" smtClean="0">
                <a:solidFill>
                  <a:srgbClr val="FF0000"/>
                </a:solidFill>
                <a:latin typeface="Arial Unicode MS" pitchFamily="34" charset="-128"/>
                <a:ea typeface="Arial Unicode MS" pitchFamily="34" charset="-128"/>
                <a:cs typeface="Arial Unicode MS" pitchFamily="34" charset="-128"/>
              </a:rPr>
              <a:t> 211-213</a:t>
            </a:r>
          </a:p>
          <a:p>
            <a:pPr algn="ctr"/>
            <a:r>
              <a:rPr lang="ar-SA" sz="2400" dirty="0" smtClean="0">
                <a:solidFill>
                  <a:srgbClr val="FF0000"/>
                </a:solidFill>
                <a:latin typeface="Arial Unicode MS" pitchFamily="34" charset="-128"/>
                <a:ea typeface="Arial Unicode MS" pitchFamily="34" charset="-128"/>
                <a:cs typeface="Arial Unicode MS" pitchFamily="34" charset="-128"/>
              </a:rPr>
              <a:t>محذوف </a:t>
            </a:r>
            <a:endParaRPr lang="ar-SA" sz="2400"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وسيلة شرح على شكل سحابة 2"/>
          <p:cNvSpPr/>
          <p:nvPr/>
        </p:nvSpPr>
        <p:spPr>
          <a:xfrm>
            <a:off x="1907704" y="260648"/>
            <a:ext cx="6624736" cy="1296144"/>
          </a:xfrm>
          <a:prstGeom prst="cloudCallout">
            <a:avLst>
              <a:gd name="adj1" fmla="val -17193"/>
              <a:gd name="adj2" fmla="val 89021"/>
            </a:avLst>
          </a:prstGeom>
        </p:spPr>
        <p:style>
          <a:lnRef idx="1">
            <a:schemeClr val="accent4"/>
          </a:lnRef>
          <a:fillRef idx="2">
            <a:schemeClr val="accent4"/>
          </a:fillRef>
          <a:effectRef idx="1">
            <a:schemeClr val="accent4"/>
          </a:effectRef>
          <a:fontRef idx="minor">
            <a:schemeClr val="dk1"/>
          </a:fontRef>
        </p:style>
        <p:txBody>
          <a:bodyPr rtlCol="1" anchor="ctr"/>
          <a:lstStyle/>
          <a:p>
            <a:r>
              <a:rPr lang="ar-SA" sz="3200" u="sng" dirty="0" smtClean="0">
                <a:solidFill>
                  <a:srgbClr val="FF0000"/>
                </a:solidFill>
                <a:latin typeface="Arial Unicode MS" pitchFamily="34" charset="-128"/>
                <a:ea typeface="Arial Unicode MS" pitchFamily="34" charset="-128"/>
                <a:cs typeface="Arial Unicode MS" pitchFamily="34" charset="-128"/>
              </a:rPr>
              <a:t>س/ ماهي الخصائص الرئيسية للمقابلة ؟ </a:t>
            </a:r>
            <a:endParaRPr lang="ar-SA" sz="3200" b="1" u="sng" dirty="0" smtClean="0">
              <a:solidFill>
                <a:srgbClr val="FF0000"/>
              </a:solidFill>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539552" y="1628800"/>
            <a:ext cx="8064896" cy="4524315"/>
          </a:xfrm>
          <a:prstGeom prst="rect">
            <a:avLst/>
          </a:prstGeom>
          <a:noFill/>
        </p:spPr>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1</a:t>
            </a:r>
            <a:r>
              <a:rPr lang="ar-SA" sz="3200" dirty="0" smtClean="0">
                <a:latin typeface="Arial Unicode MS" pitchFamily="34" charset="-128"/>
                <a:ea typeface="Arial Unicode MS" pitchFamily="34" charset="-128"/>
                <a:cs typeface="Arial Unicode MS" pitchFamily="34" charset="-128"/>
              </a:rPr>
              <a:t>- تحقق المقابلة أهدافاً هامة في عملية المساعدة</a:t>
            </a:r>
          </a:p>
          <a:p>
            <a:r>
              <a:rPr lang="ar-SA" sz="3200" dirty="0" smtClean="0">
                <a:latin typeface="Arial Unicode MS" pitchFamily="34" charset="-128"/>
                <a:ea typeface="Arial Unicode MS" pitchFamily="34" charset="-128"/>
                <a:cs typeface="Arial Unicode MS" pitchFamily="34" charset="-128"/>
              </a:rPr>
              <a:t>2- تعتمد المقابلة على المهارة والاستعداد والعلم 0</a:t>
            </a:r>
          </a:p>
          <a:p>
            <a:r>
              <a:rPr lang="ar-SA" sz="3200" dirty="0" smtClean="0">
                <a:latin typeface="Arial Unicode MS" pitchFamily="34" charset="-128"/>
                <a:ea typeface="Arial Unicode MS" pitchFamily="34" charset="-128"/>
                <a:cs typeface="Arial Unicode MS" pitchFamily="34" charset="-128"/>
              </a:rPr>
              <a:t>3- ليس للمقابلة قوالب جامدة عامة فلكل أسلوبه الخاص0</a:t>
            </a:r>
          </a:p>
          <a:p>
            <a:r>
              <a:rPr lang="ar-SA" sz="3200" dirty="0" smtClean="0">
                <a:latin typeface="Arial Unicode MS" pitchFamily="34" charset="-128"/>
                <a:ea typeface="Arial Unicode MS" pitchFamily="34" charset="-128"/>
                <a:cs typeface="Arial Unicode MS" pitchFamily="34" charset="-128"/>
              </a:rPr>
              <a:t>4- للمقابلة أساليب مهنية خاصة 0(5أساليب ) </a:t>
            </a:r>
          </a:p>
          <a:p>
            <a:r>
              <a:rPr lang="ar-SA" sz="3200" dirty="0" smtClean="0">
                <a:latin typeface="Arial Unicode MS" pitchFamily="34" charset="-128"/>
                <a:ea typeface="Arial Unicode MS" pitchFamily="34" charset="-128"/>
                <a:cs typeface="Arial Unicode MS" pitchFamily="34" charset="-128"/>
              </a:rPr>
              <a:t>5- للمقابلة قواعد إجرائية عامة 0 </a:t>
            </a:r>
          </a:p>
          <a:p>
            <a:r>
              <a:rPr lang="ar-SA" sz="3200" dirty="0" smtClean="0">
                <a:latin typeface="Arial Unicode MS" pitchFamily="34" charset="-128"/>
                <a:ea typeface="Arial Unicode MS" pitchFamily="34" charset="-128"/>
                <a:cs typeface="Arial Unicode MS" pitchFamily="34" charset="-128"/>
              </a:rPr>
              <a:t>6- المقابلة كأي ارتباط لها بداية ووسط ونهاية 0 </a:t>
            </a:r>
          </a:p>
          <a:p>
            <a:r>
              <a:rPr lang="ar-SA" sz="3200" dirty="0" smtClean="0">
                <a:latin typeface="Arial Unicode MS" pitchFamily="34" charset="-128"/>
                <a:ea typeface="Arial Unicode MS" pitchFamily="34" charset="-128"/>
                <a:cs typeface="Arial Unicode MS" pitchFamily="34" charset="-128"/>
              </a:rPr>
              <a:t>7- للمقابلة أنواع متعددة من حيث العدد وشخصية المقابل والتوقيت 0 </a:t>
            </a:r>
            <a:endParaRPr lang="ar-SA" sz="32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5220072" y="260648"/>
            <a:ext cx="3240360" cy="1152128"/>
          </a:xfrm>
          <a:prstGeom prst="wedgeEllipse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رأى وتعقيب</a:t>
            </a:r>
            <a:endParaRPr lang="ar-SA" sz="2800" dirty="0">
              <a:solidFill>
                <a:srgbClr val="FF0000"/>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83568" y="1628800"/>
            <a:ext cx="8136904" cy="483209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أذن يستمد التشخيص قاعدة العلمية على أسس أكثر اعتدال من العلاقة السببية بشكلها الحتمي وان ارتكزت عليها وهى : </a:t>
            </a: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p:txBody>
      </p:sp>
      <p:graphicFrame>
        <p:nvGraphicFramePr>
          <p:cNvPr id="4" name="رسم تخطيطي 3"/>
          <p:cNvGraphicFramePr/>
          <p:nvPr/>
        </p:nvGraphicFramePr>
        <p:xfrm>
          <a:off x="1115616" y="1628800"/>
          <a:ext cx="6456040"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4788024" y="260648"/>
            <a:ext cx="3672408" cy="1152128"/>
          </a:xfrm>
          <a:prstGeom prst="wedgeEllipseCallout">
            <a:avLst/>
          </a:prstGeom>
          <a:gradFill>
            <a:gsLst>
              <a:gs pos="0">
                <a:srgbClr val="03D4A8"/>
              </a:gs>
              <a:gs pos="25000">
                <a:srgbClr val="21D6E0"/>
              </a:gs>
              <a:gs pos="75000">
                <a:srgbClr val="0087E6"/>
              </a:gs>
              <a:gs pos="100000">
                <a:srgbClr val="005CBF"/>
              </a:gs>
            </a:gsLst>
            <a:lin ang="5400000" scaled="0"/>
          </a:gradFill>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1</a:t>
            </a:r>
            <a:r>
              <a:rPr lang="ar-SA" sz="2800" dirty="0" smtClean="0">
                <a:solidFill>
                  <a:schemeClr val="tx1"/>
                </a:solidFill>
                <a:latin typeface="Arial Unicode MS" pitchFamily="34" charset="-128"/>
                <a:ea typeface="Arial Unicode MS" pitchFamily="34" charset="-128"/>
                <a:cs typeface="Arial Unicode MS" pitchFamily="34" charset="-128"/>
              </a:rPr>
              <a:t>- </a:t>
            </a:r>
            <a:r>
              <a:rPr lang="ar-SA" sz="2800" dirty="0" err="1" smtClean="0">
                <a:solidFill>
                  <a:schemeClr val="tx1"/>
                </a:solidFill>
                <a:latin typeface="Arial Unicode MS" pitchFamily="34" charset="-128"/>
                <a:ea typeface="Arial Unicode MS" pitchFamily="34" charset="-128"/>
                <a:cs typeface="Arial Unicode MS" pitchFamily="34" charset="-128"/>
              </a:rPr>
              <a:t>السببيه</a:t>
            </a:r>
            <a:r>
              <a:rPr lang="ar-SA" sz="2800" dirty="0" smtClean="0">
                <a:solidFill>
                  <a:schemeClr val="tx1"/>
                </a:solidFill>
                <a:latin typeface="Arial Unicode MS" pitchFamily="34" charset="-128"/>
                <a:ea typeface="Arial Unicode MS" pitchFamily="34" charset="-128"/>
                <a:cs typeface="Arial Unicode MS" pitchFamily="34" charset="-128"/>
              </a:rPr>
              <a:t> النسبية </a:t>
            </a:r>
            <a:endParaRPr lang="ar-SA" sz="2800" dirty="0">
              <a:solidFill>
                <a:schemeClr val="tx1"/>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395536" y="1628800"/>
            <a:ext cx="8136904" cy="440120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هى منهج حديث نادى بها ”مل ” يقوم على أساس العلاقة النسبية للظواهر الانسانية ويمكن توضيحها على النحو التالى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1- لايمكن الجزم بأن العوامل (أ) ، (ب) هى علل للظاهرة (ن) ولكن يمكن التسليم بأن العوامل (أ) ، (ب) + عوامل مجهولة هى علل للظاهرة (ن)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2- يمكن اعتبار العوامل (أ) ، (ب) هى علل نسبية للظاهرة (ن)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3- يمكن القول بأن كل من هذه العوامل مرتبطة بالمشكلة بعلاقة متزامنة أو متوافقة أو متبادلة ومن هذا الأساس نستنبط القاعدة العلمية الأولى وهى :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5004048" y="908720"/>
            <a:ext cx="3672408" cy="1152128"/>
          </a:xfrm>
          <a:prstGeom prst="wedgeEllipseCallout">
            <a:avLst/>
          </a:prstGeom>
          <a:gradFill>
            <a:gsLst>
              <a:gs pos="0">
                <a:srgbClr val="03D4A8"/>
              </a:gs>
              <a:gs pos="25000">
                <a:srgbClr val="21D6E0"/>
              </a:gs>
              <a:gs pos="75000">
                <a:srgbClr val="0087E6"/>
              </a:gs>
              <a:gs pos="100000">
                <a:srgbClr val="005CBF"/>
              </a:gs>
            </a:gsLst>
            <a:lin ang="5400000" scaled="0"/>
          </a:gradFill>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1</a:t>
            </a:r>
            <a:r>
              <a:rPr lang="ar-SA" sz="2800" dirty="0" smtClean="0">
                <a:solidFill>
                  <a:schemeClr val="tx1"/>
                </a:solidFill>
                <a:latin typeface="Arial Unicode MS" pitchFamily="34" charset="-128"/>
                <a:ea typeface="Arial Unicode MS" pitchFamily="34" charset="-128"/>
                <a:cs typeface="Arial Unicode MS" pitchFamily="34" charset="-128"/>
              </a:rPr>
              <a:t>- العلاقة النسبية </a:t>
            </a:r>
            <a:endParaRPr lang="ar-SA" sz="2800" dirty="0">
              <a:solidFill>
                <a:schemeClr val="tx1"/>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4499992" y="2348880"/>
            <a:ext cx="3168352" cy="1200329"/>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400" b="1" dirty="0" smtClean="0">
                <a:solidFill>
                  <a:schemeClr val="tx1"/>
                </a:solidFill>
                <a:latin typeface="Arial Unicode MS" pitchFamily="34" charset="-128"/>
                <a:ea typeface="Arial Unicode MS" pitchFamily="34" charset="-128"/>
                <a:cs typeface="Arial Unicode MS" pitchFamily="34" charset="-128"/>
              </a:rPr>
              <a:t>نستنبط القاعدة العلمية الأولى وهى </a:t>
            </a:r>
          </a:p>
          <a:p>
            <a:pPr>
              <a:buFontTx/>
              <a:buChar char="-"/>
            </a:pPr>
            <a:endParaRPr lang="ar-SA" sz="2400" dirty="0" smtClean="0">
              <a:solidFill>
                <a:schemeClr val="tx1"/>
              </a:solidFill>
              <a:latin typeface="Arial Unicode MS" pitchFamily="34" charset="-128"/>
              <a:ea typeface="Arial Unicode MS" pitchFamily="34" charset="-128"/>
              <a:cs typeface="Arial Unicode MS" pitchFamily="34" charset="-128"/>
            </a:endParaRPr>
          </a:p>
        </p:txBody>
      </p:sp>
      <p:sp>
        <p:nvSpPr>
          <p:cNvPr id="4" name="تمرير عمودي 3"/>
          <p:cNvSpPr/>
          <p:nvPr/>
        </p:nvSpPr>
        <p:spPr>
          <a:xfrm>
            <a:off x="0" y="620688"/>
            <a:ext cx="4608512" cy="6048672"/>
          </a:xfrm>
          <a:prstGeom prst="verticalScroll">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3600" dirty="0" smtClean="0">
                <a:latin typeface="Arial Unicode MS" pitchFamily="34" charset="-128"/>
                <a:ea typeface="Arial Unicode MS" pitchFamily="34" charset="-128"/>
                <a:cs typeface="Arial Unicode MS" pitchFamily="34" charset="-128"/>
              </a:rPr>
              <a:t>لايعنى التشخيص بالكشف عن العلل الاولى للمشكلة ، وانما يعنى تحديدا لبعض العوامل الظاهرة الأكثر ارتباطا بالمشكلة من عوامل اخرى متعددة </a:t>
            </a:r>
            <a:endParaRPr lang="ar-SA" sz="3600" dirty="0">
              <a:latin typeface="Arial Unicode MS" pitchFamily="34" charset="-128"/>
              <a:ea typeface="Arial Unicode MS" pitchFamily="34" charset="-128"/>
              <a:cs typeface="Arial Unicode MS" pitchFamily="34" charset="-128"/>
            </a:endParaRPr>
          </a:p>
        </p:txBody>
      </p:sp>
      <p:sp>
        <p:nvSpPr>
          <p:cNvPr id="5" name="سهم إلى اليسار 4"/>
          <p:cNvSpPr/>
          <p:nvPr/>
        </p:nvSpPr>
        <p:spPr>
          <a:xfrm>
            <a:off x="4067944" y="2924944"/>
            <a:ext cx="1440160" cy="288032"/>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4788024" y="260648"/>
            <a:ext cx="3672408" cy="864096"/>
          </a:xfrm>
          <a:prstGeom prst="wedgeEllipseCallout">
            <a:avLst/>
          </a:prstGeom>
          <a:gradFill>
            <a:gsLst>
              <a:gs pos="0">
                <a:srgbClr val="03D4A8"/>
              </a:gs>
              <a:gs pos="25000">
                <a:srgbClr val="21D6E0"/>
              </a:gs>
              <a:gs pos="75000">
                <a:srgbClr val="0087E6"/>
              </a:gs>
              <a:gs pos="100000">
                <a:srgbClr val="005CBF"/>
              </a:gs>
            </a:gsLst>
            <a:lin ang="5400000" scaled="0"/>
          </a:gradFill>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1</a:t>
            </a:r>
            <a:r>
              <a:rPr lang="ar-SA" sz="2800" dirty="0" smtClean="0">
                <a:solidFill>
                  <a:schemeClr val="tx1"/>
                </a:solidFill>
                <a:latin typeface="Arial Unicode MS" pitchFamily="34" charset="-128"/>
                <a:ea typeface="Arial Unicode MS" pitchFamily="34" charset="-128"/>
                <a:cs typeface="Arial Unicode MS" pitchFamily="34" charset="-128"/>
              </a:rPr>
              <a:t>- العلاقة الجبرية </a:t>
            </a:r>
            <a:endParaRPr lang="ar-SA" sz="2800" dirty="0">
              <a:solidFill>
                <a:schemeClr val="tx1"/>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683568" y="1340768"/>
            <a:ext cx="8136904" cy="4154984"/>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400" dirty="0" smtClean="0">
                <a:solidFill>
                  <a:schemeClr val="tx1"/>
                </a:solidFill>
                <a:latin typeface="Arial Unicode MS" pitchFamily="34" charset="-128"/>
                <a:ea typeface="Arial Unicode MS" pitchFamily="34" charset="-128"/>
                <a:cs typeface="Arial Unicode MS" pitchFamily="34" charset="-128"/>
              </a:rPr>
              <a:t>هي قياسي علمي يستمد منطقة من منطق المعادلات الجبرية المعروفة ، وعلية يمكن أن نرجح صدق القضية التالية : </a:t>
            </a:r>
          </a:p>
          <a:p>
            <a:pPr>
              <a:buFontTx/>
              <a:buChar char="-"/>
            </a:pPr>
            <a:r>
              <a:rPr lang="ar-SA" sz="2400" dirty="0" smtClean="0">
                <a:solidFill>
                  <a:schemeClr val="tx1"/>
                </a:solidFill>
                <a:latin typeface="Arial Unicode MS" pitchFamily="34" charset="-128"/>
                <a:ea typeface="Arial Unicode MS" pitchFamily="34" charset="-128"/>
                <a:cs typeface="Arial Unicode MS" pitchFamily="34" charset="-128"/>
              </a:rPr>
              <a:t>  ” تلعب العوامل السلبية في الموقف دورا أكبر من العوامل الايجابية لتفسير أسباب المشكلة بوصفها بالضرورة موقفا سلبيا 0 </a:t>
            </a:r>
          </a:p>
          <a:p>
            <a:pPr>
              <a:buFontTx/>
              <a:buChar char="-"/>
            </a:pPr>
            <a:r>
              <a:rPr lang="ar-SA" sz="2400" dirty="0" smtClean="0">
                <a:solidFill>
                  <a:schemeClr val="tx1"/>
                </a:solidFill>
                <a:latin typeface="Arial Unicode MS" pitchFamily="34" charset="-128"/>
                <a:ea typeface="Arial Unicode MS" pitchFamily="34" charset="-128"/>
                <a:cs typeface="Arial Unicode MS" pitchFamily="34" charset="-128"/>
              </a:rPr>
              <a:t>حيث أن العوامل السلبية هي تلك التي تنحرف سالبا عن المتوسط العادي لهذه العوامل نفسها في الموقف المعين 0 </a:t>
            </a:r>
          </a:p>
          <a:p>
            <a:pPr>
              <a:buFontTx/>
              <a:buChar char="-"/>
            </a:pPr>
            <a:r>
              <a:rPr lang="ar-SA" sz="2400" dirty="0" smtClean="0">
                <a:solidFill>
                  <a:schemeClr val="tx1"/>
                </a:solidFill>
                <a:latin typeface="Arial Unicode MS" pitchFamily="34" charset="-128"/>
                <a:ea typeface="Arial Unicode MS" pitchFamily="34" charset="-128"/>
                <a:cs typeface="Arial Unicode MS" pitchFamily="34" charset="-128"/>
              </a:rPr>
              <a:t> فمثلا التفكك الأسرى صفة منحرفة للاستقرار الأسرى ، والاضطراب الانفعالى صفة منحرفة للاستقرار الانفعالي</a:t>
            </a:r>
          </a:p>
          <a:p>
            <a:pPr>
              <a:buFontTx/>
              <a:buChar char="-"/>
            </a:pPr>
            <a:r>
              <a:rPr lang="ar-SA" sz="2400" dirty="0" smtClean="0">
                <a:solidFill>
                  <a:schemeClr val="tx1"/>
                </a:solidFill>
                <a:latin typeface="Arial Unicode MS" pitchFamily="34" charset="-128"/>
                <a:ea typeface="Arial Unicode MS" pitchFamily="34" charset="-128"/>
                <a:cs typeface="Arial Unicode MS" pitchFamily="34" charset="-128"/>
              </a:rPr>
              <a:t> وقسوة الوالدين صفه منحرفة لما يجب إن يكون علية الوالدين ، فهي صفات تمثل بالضرورة موقفا سلبيا إلى المواقف العادية من حيث أنها أشكالا أو اضطرابا في وظائف الفرد الأجتماعيه 0</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5004048" y="908720"/>
            <a:ext cx="3672408" cy="1152128"/>
          </a:xfrm>
          <a:prstGeom prst="wedgeEllipseCallout">
            <a:avLst/>
          </a:prstGeom>
          <a:gradFill>
            <a:gsLst>
              <a:gs pos="0">
                <a:srgbClr val="03D4A8"/>
              </a:gs>
              <a:gs pos="25000">
                <a:srgbClr val="21D6E0"/>
              </a:gs>
              <a:gs pos="75000">
                <a:srgbClr val="0087E6"/>
              </a:gs>
              <a:gs pos="100000">
                <a:srgbClr val="005CBF"/>
              </a:gs>
            </a:gsLst>
            <a:lin ang="5400000" scaled="0"/>
          </a:gradFill>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chemeClr val="tx1"/>
                </a:solidFill>
                <a:latin typeface="Arial Unicode MS" pitchFamily="34" charset="-128"/>
                <a:ea typeface="Arial Unicode MS" pitchFamily="34" charset="-128"/>
                <a:cs typeface="Arial Unicode MS" pitchFamily="34" charset="-128"/>
              </a:rPr>
              <a:t>2- العلاقة الجبرية </a:t>
            </a:r>
            <a:endParaRPr lang="ar-SA" sz="2800" dirty="0">
              <a:solidFill>
                <a:schemeClr val="tx1"/>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5292080" y="2276872"/>
            <a:ext cx="3168352" cy="1200329"/>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400" b="1" dirty="0" smtClean="0">
                <a:solidFill>
                  <a:schemeClr val="tx1"/>
                </a:solidFill>
                <a:latin typeface="Arial Unicode MS" pitchFamily="34" charset="-128"/>
                <a:ea typeface="Arial Unicode MS" pitchFamily="34" charset="-128"/>
                <a:cs typeface="Arial Unicode MS" pitchFamily="34" charset="-128"/>
              </a:rPr>
              <a:t>نستنبط القاعدة العلمية الثانية  وهى </a:t>
            </a:r>
          </a:p>
          <a:p>
            <a:pPr>
              <a:buFontTx/>
              <a:buChar char="-"/>
            </a:pPr>
            <a:endParaRPr lang="ar-SA" sz="2400" dirty="0" smtClean="0">
              <a:solidFill>
                <a:schemeClr val="tx1"/>
              </a:solidFill>
              <a:latin typeface="Arial Unicode MS" pitchFamily="34" charset="-128"/>
              <a:ea typeface="Arial Unicode MS" pitchFamily="34" charset="-128"/>
              <a:cs typeface="Arial Unicode MS" pitchFamily="34" charset="-128"/>
            </a:endParaRPr>
          </a:p>
        </p:txBody>
      </p:sp>
      <p:sp>
        <p:nvSpPr>
          <p:cNvPr id="4" name="تمرير عمودي 3"/>
          <p:cNvSpPr/>
          <p:nvPr/>
        </p:nvSpPr>
        <p:spPr>
          <a:xfrm>
            <a:off x="500034" y="836712"/>
            <a:ext cx="4504014" cy="5306932"/>
          </a:xfrm>
          <a:prstGeom prst="verticalScroll">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r>
              <a:rPr lang="ar-SA" sz="2800" dirty="0" smtClean="0">
                <a:latin typeface="Arial Unicode MS" pitchFamily="34" charset="-128"/>
                <a:ea typeface="Arial Unicode MS" pitchFamily="34" charset="-128"/>
                <a:cs typeface="Arial Unicode MS" pitchFamily="34" charset="-128"/>
              </a:rPr>
              <a:t>يستند التشخيص على العلاقة الجبرية بين الظواهر التي تقوم على الأثر الحتمي للعوامل السلبية في الموقف على نشوء المشكلة ذاتها 0فهى كموقف سلبي لا بد وان ترتبط بالضرورة بكل عامل سلبي في الموقف </a:t>
            </a: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r>
              <a:rPr lang="ar-SA" sz="2800" dirty="0" smtClean="0">
                <a:latin typeface="Arial Unicode MS" pitchFamily="34" charset="-128"/>
                <a:ea typeface="Arial Unicode MS" pitchFamily="34" charset="-128"/>
                <a:cs typeface="Arial Unicode MS" pitchFamily="34" charset="-128"/>
              </a:rPr>
              <a:t>0</a:t>
            </a:r>
            <a:endParaRPr lang="ar-SA" sz="2800" dirty="0">
              <a:latin typeface="Arial Unicode MS" pitchFamily="34" charset="-128"/>
              <a:ea typeface="Arial Unicode MS" pitchFamily="34" charset="-128"/>
              <a:cs typeface="Arial Unicode MS" pitchFamily="34" charset="-128"/>
            </a:endParaRPr>
          </a:p>
        </p:txBody>
      </p:sp>
      <p:sp>
        <p:nvSpPr>
          <p:cNvPr id="5" name="سهم إلى اليسار 4"/>
          <p:cNvSpPr/>
          <p:nvPr/>
        </p:nvSpPr>
        <p:spPr>
          <a:xfrm>
            <a:off x="4788024" y="2852936"/>
            <a:ext cx="1440160" cy="288032"/>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4211960" y="260648"/>
            <a:ext cx="4248472" cy="1152128"/>
          </a:xfrm>
          <a:prstGeom prst="wedgeEllipseCallout">
            <a:avLst/>
          </a:prstGeom>
          <a:gradFill>
            <a:gsLst>
              <a:gs pos="0">
                <a:srgbClr val="03D4A8"/>
              </a:gs>
              <a:gs pos="25000">
                <a:srgbClr val="21D6E0"/>
              </a:gs>
              <a:gs pos="75000">
                <a:srgbClr val="0087E6"/>
              </a:gs>
              <a:gs pos="100000">
                <a:srgbClr val="005CBF"/>
              </a:gs>
            </a:gsLst>
            <a:lin ang="5400000" scaled="0"/>
          </a:gradFill>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chemeClr val="tx1"/>
                </a:solidFill>
                <a:latin typeface="Arial Unicode MS" pitchFamily="34" charset="-128"/>
                <a:ea typeface="Arial Unicode MS" pitchFamily="34" charset="-128"/>
                <a:cs typeface="Arial Unicode MS" pitchFamily="34" charset="-128"/>
              </a:rPr>
              <a:t>3- المذهب العقلي </a:t>
            </a:r>
            <a:endParaRPr lang="ar-SA" sz="2800" dirty="0">
              <a:solidFill>
                <a:schemeClr val="tx1"/>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755576" y="1844824"/>
            <a:ext cx="8136904" cy="440120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يستند المذهب على الاعتقاد المطلق في قوانين العقل بما يملكه من قدرة على التفكير المجرد في صياغة بديهية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العقل البشرى في قدرته على الاستدلال والاستنتاج يضفي على التشخيص صبغة علمية إذا ما التزم بالاسلوب السليم في ممارسة عملياته الرئيسة وهى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التفكير  والتذكر والترابط والتخيل والحكم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a:t>
            </a:r>
            <a:r>
              <a:rPr lang="ar-SA" sz="2800" u="sng" dirty="0" smtClean="0">
                <a:solidFill>
                  <a:srgbClr val="FF0000"/>
                </a:solidFill>
                <a:latin typeface="Arial Unicode MS" pitchFamily="34" charset="-128"/>
                <a:ea typeface="Arial Unicode MS" pitchFamily="34" charset="-128"/>
                <a:cs typeface="Arial Unicode MS" pitchFamily="34" charset="-128"/>
              </a:rPr>
              <a:t>فالتفكير :</a:t>
            </a:r>
            <a:r>
              <a:rPr lang="ar-SA" sz="2800" dirty="0" smtClean="0">
                <a:solidFill>
                  <a:schemeClr val="tx1"/>
                </a:solidFill>
                <a:latin typeface="Arial Unicode MS" pitchFamily="34" charset="-128"/>
                <a:ea typeface="Arial Unicode MS" pitchFamily="34" charset="-128"/>
                <a:cs typeface="Arial Unicode MS" pitchFamily="34" charset="-128"/>
              </a:rPr>
              <a:t> هو العملية العقلية التى ينظم بها العقل خبراتة السابقة بطريقة جديدة لمواجهة المشكلة ويحدد ( جون ديوي أسلوب التفكير السليم في خمس خطوات أساسيه هى:</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4211960" y="260648"/>
            <a:ext cx="4248472" cy="1152128"/>
          </a:xfrm>
          <a:prstGeom prst="wedgeEllipseCallout">
            <a:avLst/>
          </a:prstGeom>
          <a:gradFill>
            <a:gsLst>
              <a:gs pos="0">
                <a:srgbClr val="03D4A8"/>
              </a:gs>
              <a:gs pos="25000">
                <a:srgbClr val="21D6E0"/>
              </a:gs>
              <a:gs pos="75000">
                <a:srgbClr val="0087E6"/>
              </a:gs>
              <a:gs pos="100000">
                <a:srgbClr val="005CBF"/>
              </a:gs>
            </a:gsLst>
            <a:lin ang="5400000" scaled="0"/>
          </a:gradFill>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chemeClr val="tx1"/>
                </a:solidFill>
                <a:latin typeface="Arial Unicode MS" pitchFamily="34" charset="-128"/>
                <a:ea typeface="Arial Unicode MS" pitchFamily="34" charset="-128"/>
                <a:cs typeface="Arial Unicode MS" pitchFamily="34" charset="-128"/>
              </a:rPr>
              <a:t>3- المذهب العقلي </a:t>
            </a:r>
            <a:endParaRPr lang="ar-SA" sz="2800" dirty="0">
              <a:solidFill>
                <a:schemeClr val="tx1"/>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755576" y="1844824"/>
            <a:ext cx="8136904" cy="3970318"/>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1- الإدراك الكلى للموقف</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2- التحديد النوعي له</a:t>
            </a:r>
          </a:p>
          <a:p>
            <a:r>
              <a:rPr lang="ar-SA" sz="2800" dirty="0" smtClean="0">
                <a:solidFill>
                  <a:schemeClr val="tx1"/>
                </a:solidFill>
                <a:latin typeface="Arial Unicode MS" pitchFamily="34" charset="-128"/>
                <a:ea typeface="Arial Unicode MS" pitchFamily="34" charset="-128"/>
                <a:cs typeface="Arial Unicode MS" pitchFamily="34" charset="-128"/>
              </a:rPr>
              <a:t>3- وضع الاحتمالات أو الفروض 0</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4- اختبار هذه الاحتمالات 0</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5- تحقيق الفروض عمليا 0</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ا</a:t>
            </a:r>
            <a:r>
              <a:rPr lang="ar-SA" sz="2800" u="sng" dirty="0" smtClean="0">
                <a:solidFill>
                  <a:srgbClr val="FF0000"/>
                </a:solidFill>
                <a:latin typeface="Arial Unicode MS" pitchFamily="34" charset="-128"/>
                <a:ea typeface="Arial Unicode MS" pitchFamily="34" charset="-128"/>
                <a:cs typeface="Arial Unicode MS" pitchFamily="34" charset="-128"/>
              </a:rPr>
              <a:t>لتذكر </a:t>
            </a:r>
            <a:r>
              <a:rPr lang="ar-SA" sz="2800" dirty="0" smtClean="0">
                <a:solidFill>
                  <a:schemeClr val="tx1"/>
                </a:solidFill>
                <a:latin typeface="Arial Unicode MS" pitchFamily="34" charset="-128"/>
                <a:ea typeface="Arial Unicode MS" pitchFamily="34" charset="-128"/>
                <a:cs typeface="Arial Unicode MS" pitchFamily="34" charset="-128"/>
              </a:rPr>
              <a:t>: هو استدعاء الخبرات الماضية استدعاءا مطابقا دون تحريف ، واهميتة عند التشخيص هو في استشمار الحقائق العلمية والخبرة السابقة المختزنة واستدعائها لتفسير الموقف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4211960" y="260648"/>
            <a:ext cx="4248472" cy="1152128"/>
          </a:xfrm>
          <a:prstGeom prst="wedgeEllipseCallout">
            <a:avLst/>
          </a:prstGeom>
          <a:gradFill>
            <a:gsLst>
              <a:gs pos="0">
                <a:srgbClr val="03D4A8"/>
              </a:gs>
              <a:gs pos="25000">
                <a:srgbClr val="21D6E0"/>
              </a:gs>
              <a:gs pos="75000">
                <a:srgbClr val="0087E6"/>
              </a:gs>
              <a:gs pos="100000">
                <a:srgbClr val="005CBF"/>
              </a:gs>
            </a:gsLst>
            <a:lin ang="5400000" scaled="0"/>
          </a:gradFill>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chemeClr val="tx1"/>
                </a:solidFill>
                <a:latin typeface="Arial Unicode MS" pitchFamily="34" charset="-128"/>
                <a:ea typeface="Arial Unicode MS" pitchFamily="34" charset="-128"/>
                <a:cs typeface="Arial Unicode MS" pitchFamily="34" charset="-128"/>
              </a:rPr>
              <a:t>3- المذهب العقلي </a:t>
            </a:r>
            <a:endParaRPr lang="ar-SA" sz="2800" dirty="0">
              <a:solidFill>
                <a:schemeClr val="tx1"/>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755576" y="1844824"/>
            <a:ext cx="8136904" cy="483209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800" u="sng" dirty="0" smtClean="0">
                <a:solidFill>
                  <a:srgbClr val="FF0000"/>
                </a:solidFill>
                <a:latin typeface="Arial Unicode MS" pitchFamily="34" charset="-128"/>
                <a:ea typeface="Arial Unicode MS" pitchFamily="34" charset="-128"/>
                <a:cs typeface="Arial Unicode MS" pitchFamily="34" charset="-128"/>
              </a:rPr>
              <a:t>الترابط :</a:t>
            </a:r>
            <a:r>
              <a:rPr lang="ar-SA" sz="2800" dirty="0" smtClean="0">
                <a:solidFill>
                  <a:srgbClr val="FF0000"/>
                </a:solidFill>
                <a:latin typeface="Arial Unicode MS" pitchFamily="34" charset="-128"/>
                <a:ea typeface="Arial Unicode MS" pitchFamily="34" charset="-128"/>
                <a:cs typeface="Arial Unicode MS" pitchFamily="34" charset="-128"/>
              </a:rPr>
              <a:t> </a:t>
            </a:r>
            <a:r>
              <a:rPr lang="ar-SA" sz="2800" dirty="0" smtClean="0">
                <a:solidFill>
                  <a:schemeClr val="tx1"/>
                </a:solidFill>
                <a:latin typeface="Arial Unicode MS" pitchFamily="34" charset="-128"/>
                <a:ea typeface="Arial Unicode MS" pitchFamily="34" charset="-128"/>
                <a:cs typeface="Arial Unicode MS" pitchFamily="34" charset="-128"/>
              </a:rPr>
              <a:t>فهو ارقي عمليات العقل التى بها تستدعى الصور الذهنية صورا اخرى ارتبطت بها في الماضى لتقيم بيتها علاقة في كل جديد ،وهو في التشخيص عملية تكوين العلاقات النسبية الخاصة بين العوامل وما يرتبط بها من انتقاء وتقويم لكل منها ،ورغم ان الذكاء العام عنصر هام في قيادة هذة العملية الاانها بدورها قابلة للتدريب والتمرين </a:t>
            </a:r>
          </a:p>
          <a:p>
            <a:pPr>
              <a:buFontTx/>
              <a:buChar char="-"/>
            </a:pPr>
            <a:r>
              <a:rPr lang="ar-SA" sz="2800" dirty="0" smtClean="0">
                <a:solidFill>
                  <a:srgbClr val="FF0000"/>
                </a:solidFill>
                <a:latin typeface="Arial Unicode MS" pitchFamily="34" charset="-128"/>
                <a:ea typeface="Arial Unicode MS" pitchFamily="34" charset="-128"/>
                <a:cs typeface="Arial Unicode MS" pitchFamily="34" charset="-128"/>
              </a:rPr>
              <a:t>ا</a:t>
            </a:r>
            <a:r>
              <a:rPr lang="ar-SA" sz="2800" u="sng" dirty="0" smtClean="0">
                <a:solidFill>
                  <a:srgbClr val="FF0000"/>
                </a:solidFill>
                <a:latin typeface="Arial Unicode MS" pitchFamily="34" charset="-128"/>
                <a:ea typeface="Arial Unicode MS" pitchFamily="34" charset="-128"/>
                <a:cs typeface="Arial Unicode MS" pitchFamily="34" charset="-128"/>
              </a:rPr>
              <a:t>لتخيل </a:t>
            </a:r>
            <a:r>
              <a:rPr lang="ar-SA" sz="2800" dirty="0" smtClean="0">
                <a:solidFill>
                  <a:srgbClr val="FF0000"/>
                </a:solidFill>
                <a:latin typeface="Arial Unicode MS" pitchFamily="34" charset="-128"/>
                <a:ea typeface="Arial Unicode MS" pitchFamily="34" charset="-128"/>
                <a:cs typeface="Arial Unicode MS" pitchFamily="34" charset="-128"/>
              </a:rPr>
              <a:t>:</a:t>
            </a:r>
            <a:r>
              <a:rPr lang="ar-SA" sz="2800" dirty="0" smtClean="0">
                <a:solidFill>
                  <a:schemeClr val="tx1"/>
                </a:solidFill>
                <a:latin typeface="Arial Unicode MS" pitchFamily="34" charset="-128"/>
                <a:ea typeface="Arial Unicode MS" pitchFamily="34" charset="-128"/>
                <a:cs typeface="Arial Unicode MS" pitchFamily="34" charset="-128"/>
              </a:rPr>
              <a:t> فهو استدعاء الخبرات السابقة في صورة جديدة0 </a:t>
            </a:r>
          </a:p>
          <a:p>
            <a:pPr>
              <a:buFontTx/>
              <a:buChar char="-"/>
            </a:pPr>
            <a:r>
              <a:rPr lang="ar-SA" sz="2800" dirty="0" smtClean="0">
                <a:solidFill>
                  <a:srgbClr val="FF0000"/>
                </a:solidFill>
                <a:latin typeface="Arial Unicode MS" pitchFamily="34" charset="-128"/>
                <a:ea typeface="Arial Unicode MS" pitchFamily="34" charset="-128"/>
                <a:cs typeface="Arial Unicode MS" pitchFamily="34" charset="-128"/>
              </a:rPr>
              <a:t> </a:t>
            </a:r>
            <a:r>
              <a:rPr lang="ar-SA" sz="2800" u="sng" dirty="0" smtClean="0">
                <a:solidFill>
                  <a:srgbClr val="FF0000"/>
                </a:solidFill>
                <a:latin typeface="Arial Unicode MS" pitchFamily="34" charset="-128"/>
                <a:ea typeface="Arial Unicode MS" pitchFamily="34" charset="-128"/>
                <a:cs typeface="Arial Unicode MS" pitchFamily="34" charset="-128"/>
              </a:rPr>
              <a:t>الحكم :</a:t>
            </a:r>
            <a:r>
              <a:rPr lang="ar-SA" sz="2800" dirty="0" smtClean="0">
                <a:solidFill>
                  <a:srgbClr val="FF0000"/>
                </a:solidFill>
                <a:latin typeface="Arial Unicode MS" pitchFamily="34" charset="-128"/>
                <a:ea typeface="Arial Unicode MS" pitchFamily="34" charset="-128"/>
                <a:cs typeface="Arial Unicode MS" pitchFamily="34" charset="-128"/>
              </a:rPr>
              <a:t> </a:t>
            </a:r>
            <a:r>
              <a:rPr lang="ar-SA" sz="2800" dirty="0" smtClean="0">
                <a:solidFill>
                  <a:schemeClr val="tx1"/>
                </a:solidFill>
                <a:latin typeface="Arial Unicode MS" pitchFamily="34" charset="-128"/>
                <a:ea typeface="Arial Unicode MS" pitchFamily="34" charset="-128"/>
                <a:cs typeface="Arial Unicode MS" pitchFamily="34" charset="-128"/>
              </a:rPr>
              <a:t>اى وضع الخبرات المدركة بصورة اعم وهى بدورها عملية هامة لتحويل جزئيات الموقف الى وحدة كلية تيسر طريق العلاج سواء اكانت حكما عاما على افراد او مواقف  </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5220072" y="188640"/>
            <a:ext cx="3024336" cy="1152128"/>
          </a:xfrm>
          <a:prstGeom prst="wedgeEllipseCallout">
            <a:avLst/>
          </a:prstGeom>
          <a:gradFill>
            <a:gsLst>
              <a:gs pos="0">
                <a:srgbClr val="03D4A8"/>
              </a:gs>
              <a:gs pos="25000">
                <a:srgbClr val="21D6E0"/>
              </a:gs>
              <a:gs pos="75000">
                <a:srgbClr val="0087E6"/>
              </a:gs>
              <a:gs pos="100000">
                <a:srgbClr val="005CBF"/>
              </a:gs>
            </a:gsLst>
            <a:lin ang="5400000" scaled="0"/>
          </a:gradFill>
        </p:spPr>
        <p:style>
          <a:lnRef idx="2">
            <a:schemeClr val="dk1"/>
          </a:lnRef>
          <a:fillRef idx="1">
            <a:schemeClr val="lt1"/>
          </a:fillRef>
          <a:effectRef idx="0">
            <a:schemeClr val="dk1"/>
          </a:effectRef>
          <a:fontRef idx="minor">
            <a:schemeClr val="dk1"/>
          </a:fontRef>
        </p:style>
        <p:txBody>
          <a:bodyPr rtlCol="1" anchor="ctr"/>
          <a:lstStyle/>
          <a:p>
            <a:r>
              <a:rPr lang="ar-SA" sz="2400" dirty="0" smtClean="0">
                <a:solidFill>
                  <a:schemeClr val="tx1"/>
                </a:solidFill>
                <a:latin typeface="Arial Unicode MS" pitchFamily="34" charset="-128"/>
                <a:ea typeface="Arial Unicode MS" pitchFamily="34" charset="-128"/>
                <a:cs typeface="Arial Unicode MS" pitchFamily="34" charset="-128"/>
              </a:rPr>
              <a:t>3- المذهب العقلي </a:t>
            </a:r>
            <a:endParaRPr lang="ar-SA" sz="2400" dirty="0">
              <a:solidFill>
                <a:schemeClr val="tx1"/>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5292080" y="2276872"/>
            <a:ext cx="3168352" cy="1200329"/>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400" b="1" dirty="0" smtClean="0">
                <a:solidFill>
                  <a:schemeClr val="tx1"/>
                </a:solidFill>
                <a:latin typeface="Arial Unicode MS" pitchFamily="34" charset="-128"/>
                <a:ea typeface="Arial Unicode MS" pitchFamily="34" charset="-128"/>
                <a:cs typeface="Arial Unicode MS" pitchFamily="34" charset="-128"/>
              </a:rPr>
              <a:t>نستنبط القاعدة العلمية الثالثة وهى </a:t>
            </a:r>
          </a:p>
          <a:p>
            <a:pPr>
              <a:buFontTx/>
              <a:buChar char="-"/>
            </a:pPr>
            <a:endParaRPr lang="ar-SA" sz="2400" dirty="0" smtClean="0">
              <a:solidFill>
                <a:schemeClr val="tx1"/>
              </a:solidFill>
              <a:latin typeface="Arial Unicode MS" pitchFamily="34" charset="-128"/>
              <a:ea typeface="Arial Unicode MS" pitchFamily="34" charset="-128"/>
              <a:cs typeface="Arial Unicode MS" pitchFamily="34" charset="-128"/>
            </a:endParaRPr>
          </a:p>
        </p:txBody>
      </p:sp>
      <p:sp>
        <p:nvSpPr>
          <p:cNvPr id="4" name="تمرير عمودي 3"/>
          <p:cNvSpPr/>
          <p:nvPr/>
        </p:nvSpPr>
        <p:spPr>
          <a:xfrm>
            <a:off x="611560" y="1340768"/>
            <a:ext cx="4176464" cy="4680520"/>
          </a:xfrm>
          <a:prstGeom prst="verticalScroll">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r>
              <a:rPr lang="ar-SA" sz="3200" b="1" dirty="0" smtClean="0">
                <a:latin typeface="Arial Unicode MS" pitchFamily="34" charset="-128"/>
                <a:ea typeface="Arial Unicode MS" pitchFamily="34" charset="-128"/>
                <a:cs typeface="Arial Unicode MS" pitchFamily="34" charset="-128"/>
              </a:rPr>
              <a:t>يعتمد التشخيص على قدرة العقل البشرى للوصول إلى الحقائق الموضوعية بشرط ممارسته لعملياته بأسلوب منطقي سليم </a:t>
            </a: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p:txBody>
      </p:sp>
      <p:sp>
        <p:nvSpPr>
          <p:cNvPr id="5" name="سهم إلى اليسار 4"/>
          <p:cNvSpPr/>
          <p:nvPr/>
        </p:nvSpPr>
        <p:spPr>
          <a:xfrm>
            <a:off x="4788024" y="2852936"/>
            <a:ext cx="1440160" cy="288032"/>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3" name="مربع نص 2"/>
          <p:cNvSpPr txBox="1"/>
          <p:nvPr/>
        </p:nvSpPr>
        <p:spPr>
          <a:xfrm>
            <a:off x="642910" y="1500174"/>
            <a:ext cx="8136904" cy="3970318"/>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p:txBody>
      </p:sp>
      <p:sp>
        <p:nvSpPr>
          <p:cNvPr id="4" name="وسيلة شرح بيضاوية 3"/>
          <p:cNvSpPr/>
          <p:nvPr/>
        </p:nvSpPr>
        <p:spPr>
          <a:xfrm>
            <a:off x="5220072" y="188640"/>
            <a:ext cx="3024336" cy="1152128"/>
          </a:xfrm>
          <a:prstGeom prst="wedgeEllipseCallout">
            <a:avLst/>
          </a:prstGeom>
          <a:gradFill>
            <a:gsLst>
              <a:gs pos="0">
                <a:srgbClr val="03D4A8"/>
              </a:gs>
              <a:gs pos="25000">
                <a:srgbClr val="21D6E0"/>
              </a:gs>
              <a:gs pos="75000">
                <a:srgbClr val="0087E6"/>
              </a:gs>
              <a:gs pos="100000">
                <a:srgbClr val="005CBF"/>
              </a:gs>
            </a:gsLst>
            <a:lin ang="5400000" scaled="0"/>
          </a:gradFill>
        </p:spPr>
        <p:style>
          <a:lnRef idx="2">
            <a:schemeClr val="dk1"/>
          </a:lnRef>
          <a:fillRef idx="1">
            <a:schemeClr val="lt1"/>
          </a:fillRef>
          <a:effectRef idx="0">
            <a:schemeClr val="dk1"/>
          </a:effectRef>
          <a:fontRef idx="minor">
            <a:schemeClr val="dk1"/>
          </a:fontRef>
        </p:style>
        <p:txBody>
          <a:bodyPr rtlCol="1" anchor="ctr"/>
          <a:lstStyle/>
          <a:p>
            <a:r>
              <a:rPr lang="ar-SA" sz="2400" dirty="0" smtClean="0">
                <a:solidFill>
                  <a:schemeClr val="tx1"/>
                </a:solidFill>
                <a:latin typeface="Arial Unicode MS" pitchFamily="34" charset="-128"/>
                <a:ea typeface="Arial Unicode MS" pitchFamily="34" charset="-128"/>
                <a:cs typeface="Arial Unicode MS" pitchFamily="34" charset="-128"/>
              </a:rPr>
              <a:t>4- رابعا المنهج البراجمانى </a:t>
            </a:r>
            <a:endParaRPr lang="ar-SA" sz="2400" dirty="0">
              <a:solidFill>
                <a:schemeClr val="tx1"/>
              </a:solidFill>
              <a:latin typeface="Arial Unicode MS" pitchFamily="34" charset="-128"/>
              <a:ea typeface="Arial Unicode MS" pitchFamily="34" charset="-128"/>
              <a:cs typeface="Arial Unicode MS" pitchFamily="34" charset="-128"/>
            </a:endParaRPr>
          </a:p>
        </p:txBody>
      </p:sp>
      <p:sp>
        <p:nvSpPr>
          <p:cNvPr id="5" name="مستطيل 4"/>
          <p:cNvSpPr/>
          <p:nvPr/>
        </p:nvSpPr>
        <p:spPr>
          <a:xfrm>
            <a:off x="971600" y="2060848"/>
            <a:ext cx="7740352" cy="2246769"/>
          </a:xfrm>
          <a:prstGeom prst="rect">
            <a:avLst/>
          </a:prstGeom>
        </p:spPr>
        <p:txBody>
          <a:bodyPr wrap="square">
            <a:spAutoFit/>
          </a:bodyPr>
          <a:lstStyle/>
          <a:p>
            <a:r>
              <a:rPr lang="ar-SA" sz="2800" dirty="0" smtClean="0">
                <a:latin typeface="Arial Unicode MS" pitchFamily="34" charset="-128"/>
                <a:ea typeface="Arial Unicode MS" pitchFamily="34" charset="-128"/>
                <a:cs typeface="Arial Unicode MS" pitchFamily="34" charset="-128"/>
              </a:rPr>
              <a:t>منهج علمي وضعة ” وليم جيمس ” في نظريتة القائلة : بأن العمل العلمى هو ما يحقق نفعاً واضحاً فالعلم هو المنفعة العملية وليس النظر والفكر المجرد وميعاد صدق اى عمل هو بمقدار ما يحققة من نفع وفائدة في نطاق التجربة 0</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على شكل سحابة 1"/>
          <p:cNvSpPr/>
          <p:nvPr/>
        </p:nvSpPr>
        <p:spPr>
          <a:xfrm>
            <a:off x="2195736" y="260648"/>
            <a:ext cx="6624736" cy="1368152"/>
          </a:xfrm>
          <a:prstGeom prst="cloudCallout">
            <a:avLst>
              <a:gd name="adj1" fmla="val -17193"/>
              <a:gd name="adj2" fmla="val 89021"/>
            </a:avLst>
          </a:prstGeom>
        </p:spPr>
        <p:style>
          <a:lnRef idx="2">
            <a:schemeClr val="dk1"/>
          </a:lnRef>
          <a:fillRef idx="1">
            <a:schemeClr val="lt1"/>
          </a:fillRef>
          <a:effectRef idx="0">
            <a:schemeClr val="dk1"/>
          </a:effectRef>
          <a:fontRef idx="minor">
            <a:schemeClr val="dk1"/>
          </a:fontRef>
        </p:style>
        <p:txBody>
          <a:bodyPr rtlCol="1" anchor="ctr"/>
          <a:lstStyle/>
          <a:p>
            <a:r>
              <a:rPr lang="ar-SA" sz="2800" b="1" dirty="0" smtClean="0">
                <a:solidFill>
                  <a:srgbClr val="FF0000"/>
                </a:solidFill>
                <a:latin typeface="Arial Unicode MS" pitchFamily="34" charset="-128"/>
                <a:ea typeface="Arial Unicode MS" pitchFamily="34" charset="-128"/>
                <a:cs typeface="Arial Unicode MS" pitchFamily="34" charset="-128"/>
              </a:rPr>
              <a:t>سابعا : للمقابله انواع متعددة </a:t>
            </a:r>
          </a:p>
        </p:txBody>
      </p:sp>
      <p:sp>
        <p:nvSpPr>
          <p:cNvPr id="3" name="مربع نص 2"/>
          <p:cNvSpPr txBox="1"/>
          <p:nvPr/>
        </p:nvSpPr>
        <p:spPr>
          <a:xfrm>
            <a:off x="467544" y="2060848"/>
            <a:ext cx="8280920" cy="440120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  المقابلة في خدمة الفرد هي بصفة عامة مقابلة علاجية سواء استهدفت التأثير في ذاته أو التأثير في المحيطين بة أو أنها على الأقل خطوة نحو علاج المشكلة 0 </a:t>
            </a:r>
          </a:p>
          <a:p>
            <a:r>
              <a:rPr lang="ar-SA" sz="2800" dirty="0" smtClean="0">
                <a:latin typeface="Arial Unicode MS" pitchFamily="34" charset="-128"/>
                <a:ea typeface="Arial Unicode MS" pitchFamily="34" charset="-128"/>
                <a:cs typeface="Arial Unicode MS" pitchFamily="34" charset="-128"/>
              </a:rPr>
              <a:t>   - لذا يمكن التميز بين أنواع منها حسب توقيتها على النحو التالي : </a:t>
            </a: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a:latin typeface="Arial Unicode MS" pitchFamily="34" charset="-128"/>
              <a:ea typeface="Arial Unicode MS" pitchFamily="34" charset="-128"/>
              <a:cs typeface="Arial Unicode MS" pitchFamily="34" charset="-128"/>
            </a:endParaRPr>
          </a:p>
        </p:txBody>
      </p:sp>
      <p:sp>
        <p:nvSpPr>
          <p:cNvPr id="5" name="وسيلة شرح بيضاوية 4"/>
          <p:cNvSpPr/>
          <p:nvPr/>
        </p:nvSpPr>
        <p:spPr>
          <a:xfrm>
            <a:off x="5292080" y="4077072"/>
            <a:ext cx="3137572" cy="1637944"/>
          </a:xfrm>
          <a:prstGeom prst="wedgeEllipseCallout">
            <a:avLst/>
          </a:prstGeom>
          <a:gradFill>
            <a:gsLst>
              <a:gs pos="0">
                <a:srgbClr val="FFEFD1"/>
              </a:gs>
              <a:gs pos="64999">
                <a:srgbClr val="F0EBD5"/>
              </a:gs>
              <a:gs pos="100000">
                <a:srgbClr val="D1C39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FF0000"/>
                </a:solidFill>
              </a:rPr>
              <a:t>1</a:t>
            </a:r>
            <a:r>
              <a:rPr lang="ar-SA" sz="2800" dirty="0" smtClean="0">
                <a:solidFill>
                  <a:srgbClr val="FF0000"/>
                </a:solidFill>
                <a:latin typeface="Arial Unicode MS" pitchFamily="34" charset="-128"/>
                <a:ea typeface="Arial Unicode MS" pitchFamily="34" charset="-128"/>
                <a:cs typeface="Arial Unicode MS" pitchFamily="34" charset="-128"/>
              </a:rPr>
              <a:t>- تقسيم المقابلات حسب طبيعة العملاء</a:t>
            </a:r>
            <a:endParaRPr lang="ar-SA" sz="2800" dirty="0">
              <a:solidFill>
                <a:srgbClr val="FF0000"/>
              </a:solidFill>
              <a:latin typeface="Arial Unicode MS" pitchFamily="34" charset="-128"/>
              <a:ea typeface="Arial Unicode MS" pitchFamily="34" charset="-128"/>
              <a:cs typeface="Arial Unicode MS" pitchFamily="34" charset="-128"/>
            </a:endParaRPr>
          </a:p>
        </p:txBody>
      </p:sp>
      <p:sp>
        <p:nvSpPr>
          <p:cNvPr id="6" name="وسيلة شرح بيضاوية 5"/>
          <p:cNvSpPr/>
          <p:nvPr/>
        </p:nvSpPr>
        <p:spPr>
          <a:xfrm>
            <a:off x="1403648" y="4005064"/>
            <a:ext cx="3456384" cy="1656184"/>
          </a:xfrm>
          <a:prstGeom prst="wedgeEllipseCallout">
            <a:avLst/>
          </a:prstGeom>
          <a:gradFill>
            <a:gsLst>
              <a:gs pos="0">
                <a:srgbClr val="FFEFD1"/>
              </a:gs>
              <a:gs pos="64999">
                <a:srgbClr val="F0EBD5"/>
              </a:gs>
              <a:gs pos="100000">
                <a:srgbClr val="D1C39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chemeClr val="tx1"/>
                </a:solidFill>
                <a:latin typeface="Arial Unicode MS" pitchFamily="34" charset="-128"/>
                <a:ea typeface="Arial Unicode MS" pitchFamily="34" charset="-128"/>
                <a:cs typeface="Arial Unicode MS" pitchFamily="34" charset="-128"/>
              </a:rPr>
              <a:t>2</a:t>
            </a:r>
            <a:r>
              <a:rPr lang="ar-SA" sz="2800" dirty="0" smtClean="0">
                <a:solidFill>
                  <a:srgbClr val="FF0000"/>
                </a:solidFill>
                <a:latin typeface="Arial Unicode MS" pitchFamily="34" charset="-128"/>
                <a:ea typeface="Arial Unicode MS" pitchFamily="34" charset="-128"/>
                <a:cs typeface="Arial Unicode MS" pitchFamily="34" charset="-128"/>
              </a:rPr>
              <a:t>-تقسيم المقابلة من حيث التوقيت   </a:t>
            </a:r>
            <a:endParaRPr lang="ar-SA" sz="2800"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5220072" y="188640"/>
            <a:ext cx="3024336" cy="1152128"/>
          </a:xfrm>
          <a:prstGeom prst="wedgeEllipseCallout">
            <a:avLst/>
          </a:prstGeom>
          <a:gradFill>
            <a:gsLst>
              <a:gs pos="0">
                <a:srgbClr val="03D4A8"/>
              </a:gs>
              <a:gs pos="25000">
                <a:srgbClr val="21D6E0"/>
              </a:gs>
              <a:gs pos="75000">
                <a:srgbClr val="0087E6"/>
              </a:gs>
              <a:gs pos="100000">
                <a:srgbClr val="005CBF"/>
              </a:gs>
            </a:gsLst>
            <a:lin ang="5400000" scaled="0"/>
          </a:gradFill>
        </p:spPr>
        <p:style>
          <a:lnRef idx="2">
            <a:schemeClr val="dk1"/>
          </a:lnRef>
          <a:fillRef idx="1">
            <a:schemeClr val="lt1"/>
          </a:fillRef>
          <a:effectRef idx="0">
            <a:schemeClr val="dk1"/>
          </a:effectRef>
          <a:fontRef idx="minor">
            <a:schemeClr val="dk1"/>
          </a:fontRef>
        </p:style>
        <p:txBody>
          <a:bodyPr rtlCol="1" anchor="ctr"/>
          <a:lstStyle/>
          <a:p>
            <a:r>
              <a:rPr lang="ar-SA" sz="2400" dirty="0" smtClean="0">
                <a:solidFill>
                  <a:schemeClr val="tx1"/>
                </a:solidFill>
                <a:latin typeface="Arial Unicode MS" pitchFamily="34" charset="-128"/>
                <a:ea typeface="Arial Unicode MS" pitchFamily="34" charset="-128"/>
                <a:cs typeface="Arial Unicode MS" pitchFamily="34" charset="-128"/>
              </a:rPr>
              <a:t>4- رابعا المنهج البراجمانى </a:t>
            </a:r>
            <a:endParaRPr lang="ar-SA" sz="2400" dirty="0">
              <a:solidFill>
                <a:schemeClr val="tx1"/>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5292080" y="2276872"/>
            <a:ext cx="3168352" cy="1200329"/>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400" b="1" dirty="0" smtClean="0">
                <a:solidFill>
                  <a:schemeClr val="tx1"/>
                </a:solidFill>
                <a:latin typeface="Arial Unicode MS" pitchFamily="34" charset="-128"/>
                <a:ea typeface="Arial Unicode MS" pitchFamily="34" charset="-128"/>
                <a:cs typeface="Arial Unicode MS" pitchFamily="34" charset="-128"/>
              </a:rPr>
              <a:t>نستنبط القاعدة العلمية الرابعة وهى </a:t>
            </a:r>
          </a:p>
          <a:p>
            <a:pPr>
              <a:buFontTx/>
              <a:buChar char="-"/>
            </a:pPr>
            <a:endParaRPr lang="ar-SA" sz="2400" dirty="0" smtClean="0">
              <a:solidFill>
                <a:schemeClr val="tx1"/>
              </a:solidFill>
              <a:latin typeface="Arial Unicode MS" pitchFamily="34" charset="-128"/>
              <a:ea typeface="Arial Unicode MS" pitchFamily="34" charset="-128"/>
              <a:cs typeface="Arial Unicode MS" pitchFamily="34" charset="-128"/>
            </a:endParaRPr>
          </a:p>
        </p:txBody>
      </p:sp>
      <p:sp>
        <p:nvSpPr>
          <p:cNvPr id="4" name="تمرير عمودي 3"/>
          <p:cNvSpPr/>
          <p:nvPr/>
        </p:nvSpPr>
        <p:spPr>
          <a:xfrm>
            <a:off x="467544" y="476672"/>
            <a:ext cx="4320480" cy="5040560"/>
          </a:xfrm>
          <a:prstGeom prst="verticalScroll">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r>
              <a:rPr lang="ar-SA" sz="2800" dirty="0" smtClean="0">
                <a:latin typeface="Arial Unicode MS" pitchFamily="34" charset="-128"/>
                <a:ea typeface="Arial Unicode MS" pitchFamily="34" charset="-128"/>
                <a:cs typeface="Arial Unicode MS" pitchFamily="34" charset="-128"/>
              </a:rPr>
              <a:t>التشخيص ليس بحثاً فلسفياً مجردا وراء العلل، وإنما بحثاً في كيفية علاج المشكلة عملياً ، ومعيار صدقه هو فيما يؤدية فعلا من نفع حقيقى لعلاج المشكله  </a:t>
            </a: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a:p>
            <a:pPr algn="ctr"/>
            <a:endParaRPr lang="ar-SA" sz="2800" dirty="0" smtClean="0">
              <a:latin typeface="Arial Unicode MS" pitchFamily="34" charset="-128"/>
              <a:ea typeface="Arial Unicode MS" pitchFamily="34" charset="-128"/>
              <a:cs typeface="Arial Unicode MS" pitchFamily="34" charset="-128"/>
            </a:endParaRPr>
          </a:p>
        </p:txBody>
      </p:sp>
      <p:sp>
        <p:nvSpPr>
          <p:cNvPr id="5" name="سهم إلى اليسار 4"/>
          <p:cNvSpPr/>
          <p:nvPr/>
        </p:nvSpPr>
        <p:spPr>
          <a:xfrm>
            <a:off x="4788024" y="2852936"/>
            <a:ext cx="1440160" cy="288032"/>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4211960" y="260648"/>
            <a:ext cx="4248472" cy="1152128"/>
          </a:xfrm>
          <a:prstGeom prst="wedgeEllipseCallout">
            <a:avLst/>
          </a:prstGeom>
          <a:gradFill>
            <a:gsLst>
              <a:gs pos="0">
                <a:srgbClr val="03D4A8"/>
              </a:gs>
              <a:gs pos="25000">
                <a:srgbClr val="21D6E0"/>
              </a:gs>
              <a:gs pos="75000">
                <a:srgbClr val="0087E6"/>
              </a:gs>
              <a:gs pos="100000">
                <a:srgbClr val="005CBF"/>
              </a:gs>
            </a:gsLst>
            <a:lin ang="5400000" scaled="0"/>
          </a:gradFill>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chemeClr val="tx1"/>
                </a:solidFill>
                <a:latin typeface="Arial Unicode MS" pitchFamily="34" charset="-128"/>
                <a:ea typeface="Arial Unicode MS" pitchFamily="34" charset="-128"/>
                <a:cs typeface="Arial Unicode MS" pitchFamily="34" charset="-128"/>
              </a:rPr>
              <a:t>5- قوانين الاحتمالات أو القياس </a:t>
            </a:r>
            <a:endParaRPr lang="ar-SA" sz="2800" dirty="0">
              <a:solidFill>
                <a:schemeClr val="tx1"/>
              </a:solidFill>
              <a:latin typeface="Arial Unicode MS" pitchFamily="34" charset="-128"/>
              <a:ea typeface="Arial Unicode MS" pitchFamily="34" charset="-128"/>
              <a:cs typeface="Arial Unicode MS" pitchFamily="34" charset="-128"/>
            </a:endParaRPr>
          </a:p>
        </p:txBody>
      </p:sp>
      <p:sp>
        <p:nvSpPr>
          <p:cNvPr id="3" name="مربع نص 2"/>
          <p:cNvSpPr txBox="1"/>
          <p:nvPr/>
        </p:nvSpPr>
        <p:spPr>
          <a:xfrm>
            <a:off x="1259632" y="1844824"/>
            <a:ext cx="6912768" cy="452431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3600" dirty="0" smtClean="0">
                <a:solidFill>
                  <a:schemeClr val="tx1"/>
                </a:solidFill>
                <a:latin typeface="Arial Unicode MS" pitchFamily="34" charset="-128"/>
                <a:ea typeface="Arial Unicode MS" pitchFamily="34" charset="-128"/>
                <a:cs typeface="Arial Unicode MS" pitchFamily="34" charset="-128"/>
              </a:rPr>
              <a:t>ونقصد بها تلك القاعدة العلمية إلى تحتم عنصر الصدفة والخطأ في كل قضية علمية 0 ويقول ” برونسكى ” أن قانون الاحتمالات اصبح قانون العصر فأذا كانت الصدفة قدرها ” لازير ينى ” بأنها محتمله الحدوث بنسبة 3,14 % في العلوم الطبيعية فانها يجب ان تتضاعف في الظواهر الانسانية 0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3" name="مربع نص 2"/>
          <p:cNvSpPr txBox="1"/>
          <p:nvPr/>
        </p:nvSpPr>
        <p:spPr>
          <a:xfrm>
            <a:off x="5292080" y="2276872"/>
            <a:ext cx="3168352" cy="1200329"/>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400" b="1" dirty="0" smtClean="0">
                <a:solidFill>
                  <a:schemeClr val="tx1"/>
                </a:solidFill>
                <a:latin typeface="Arial Unicode MS" pitchFamily="34" charset="-128"/>
                <a:ea typeface="Arial Unicode MS" pitchFamily="34" charset="-128"/>
                <a:cs typeface="Arial Unicode MS" pitchFamily="34" charset="-128"/>
              </a:rPr>
              <a:t>نستنبط القاعدة العلمية الخامسة وهى </a:t>
            </a:r>
          </a:p>
          <a:p>
            <a:pPr>
              <a:buFontTx/>
              <a:buChar char="-"/>
            </a:pPr>
            <a:endParaRPr lang="ar-SA" sz="2400" dirty="0" smtClean="0">
              <a:solidFill>
                <a:schemeClr val="tx1"/>
              </a:solidFill>
              <a:latin typeface="Arial Unicode MS" pitchFamily="34" charset="-128"/>
              <a:ea typeface="Arial Unicode MS" pitchFamily="34" charset="-128"/>
              <a:cs typeface="Arial Unicode MS" pitchFamily="34" charset="-128"/>
            </a:endParaRPr>
          </a:p>
        </p:txBody>
      </p:sp>
      <p:sp>
        <p:nvSpPr>
          <p:cNvPr id="4" name="تمرير عمودي 3"/>
          <p:cNvSpPr/>
          <p:nvPr/>
        </p:nvSpPr>
        <p:spPr>
          <a:xfrm>
            <a:off x="0" y="1124744"/>
            <a:ext cx="4788024" cy="4968552"/>
          </a:xfrm>
          <a:prstGeom prst="verticalScroll">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800" dirty="0" smtClean="0">
                <a:latin typeface="Arial Unicode MS" pitchFamily="34" charset="-128"/>
                <a:ea typeface="Arial Unicode MS" pitchFamily="34" charset="-128"/>
                <a:cs typeface="Arial Unicode MS" pitchFamily="34" charset="-128"/>
              </a:rPr>
              <a:t>سواء اعتقدنا في السببية النسبية أو العلاقة الجبرية أو المنهج العقلي أو المنهج العلمي فلابد وان نضع إمامنا دائما احتمالات الخطأ والصدفة 0</a:t>
            </a:r>
          </a:p>
          <a:p>
            <a:r>
              <a:rPr lang="ar-SA" sz="2800" dirty="0" smtClean="0">
                <a:latin typeface="Arial Unicode MS" pitchFamily="34" charset="-128"/>
                <a:ea typeface="Arial Unicode MS" pitchFamily="34" charset="-128"/>
                <a:cs typeface="Arial Unicode MS" pitchFamily="34" charset="-128"/>
              </a:rPr>
              <a:t>من ثم فالتشخيص هو دائما احتمالي وليس يقيني 0</a:t>
            </a:r>
          </a:p>
          <a:p>
            <a:r>
              <a:rPr lang="ar-SA" sz="2800" dirty="0" smtClean="0">
                <a:latin typeface="Arial Unicode MS" pitchFamily="34" charset="-128"/>
                <a:ea typeface="Arial Unicode MS" pitchFamily="34" charset="-128"/>
                <a:cs typeface="Arial Unicode MS" pitchFamily="34" charset="-128"/>
              </a:rPr>
              <a:t> </a:t>
            </a:r>
          </a:p>
        </p:txBody>
      </p:sp>
      <p:sp>
        <p:nvSpPr>
          <p:cNvPr id="5" name="سهم إلى اليسار 4"/>
          <p:cNvSpPr/>
          <p:nvPr/>
        </p:nvSpPr>
        <p:spPr>
          <a:xfrm>
            <a:off x="4716016" y="2852936"/>
            <a:ext cx="1440160" cy="288032"/>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وسيلة شرح بيضاوية 5"/>
          <p:cNvSpPr/>
          <p:nvPr/>
        </p:nvSpPr>
        <p:spPr>
          <a:xfrm>
            <a:off x="5004048" y="260648"/>
            <a:ext cx="3888432" cy="1296144"/>
          </a:xfrm>
          <a:prstGeom prst="wedgeEllipseCallout">
            <a:avLst/>
          </a:prstGeom>
          <a:gradFill>
            <a:gsLst>
              <a:gs pos="0">
                <a:srgbClr val="03D4A8"/>
              </a:gs>
              <a:gs pos="25000">
                <a:srgbClr val="21D6E0"/>
              </a:gs>
              <a:gs pos="75000">
                <a:srgbClr val="0087E6"/>
              </a:gs>
              <a:gs pos="100000">
                <a:srgbClr val="005CBF"/>
              </a:gs>
            </a:gsLst>
            <a:lin ang="5400000" scaled="0"/>
          </a:gradFill>
        </p:spPr>
        <p:style>
          <a:lnRef idx="2">
            <a:schemeClr val="dk1"/>
          </a:lnRef>
          <a:fillRef idx="1">
            <a:schemeClr val="lt1"/>
          </a:fillRef>
          <a:effectRef idx="0">
            <a:schemeClr val="dk1"/>
          </a:effectRef>
          <a:fontRef idx="minor">
            <a:schemeClr val="dk1"/>
          </a:fontRef>
        </p:style>
        <p:txBody>
          <a:bodyPr rtlCol="1" anchor="ctr"/>
          <a:lstStyle/>
          <a:p>
            <a:r>
              <a:rPr lang="ar-SA" sz="2400" dirty="0" smtClean="0">
                <a:solidFill>
                  <a:schemeClr val="tx1"/>
                </a:solidFill>
                <a:latin typeface="Arial Unicode MS" pitchFamily="34" charset="-128"/>
                <a:ea typeface="Arial Unicode MS" pitchFamily="34" charset="-128"/>
                <a:cs typeface="Arial Unicode MS" pitchFamily="34" charset="-128"/>
              </a:rPr>
              <a:t>5- قوانين الاحتمالات أو القياس </a:t>
            </a:r>
            <a:endParaRPr lang="ar-SA" sz="24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7" name="مربع نص 6"/>
          <p:cNvSpPr txBox="1"/>
          <p:nvPr/>
        </p:nvSpPr>
        <p:spPr>
          <a:xfrm>
            <a:off x="323528" y="836712"/>
            <a:ext cx="8496944" cy="4893647"/>
          </a:xfrm>
          <a:prstGeom prst="rect">
            <a:avLst/>
          </a:prstGeom>
          <a:noFill/>
        </p:spPr>
        <p:txBody>
          <a:bodyPr wrap="square" rtlCol="1">
            <a:spAutoFit/>
          </a:bodyPr>
          <a:lstStyle/>
          <a:p>
            <a:r>
              <a:rPr lang="ar-SA" sz="4000" u="sng" dirty="0" smtClean="0">
                <a:solidFill>
                  <a:srgbClr val="FF0000"/>
                </a:solidFill>
                <a:latin typeface="Arial Unicode MS" pitchFamily="34" charset="-128"/>
                <a:ea typeface="Arial Unicode MS" pitchFamily="34" charset="-128"/>
                <a:cs typeface="Arial Unicode MS" pitchFamily="34" charset="-128"/>
              </a:rPr>
              <a:t>الأجزاء المحذوف</a:t>
            </a:r>
            <a:r>
              <a:rPr lang="ar-SA" sz="4000" dirty="0" smtClean="0">
                <a:solidFill>
                  <a:srgbClr val="FF0000"/>
                </a:solidFill>
                <a:latin typeface="Arial Unicode MS" pitchFamily="34" charset="-128"/>
                <a:ea typeface="Arial Unicode MS" pitchFamily="34" charset="-128"/>
                <a:cs typeface="Arial Unicode MS" pitchFamily="34" charset="-128"/>
              </a:rPr>
              <a:t>ة : </a:t>
            </a:r>
          </a:p>
          <a:p>
            <a:r>
              <a:rPr lang="ar-SA" sz="4000" dirty="0" smtClean="0">
                <a:solidFill>
                  <a:srgbClr val="FF0000"/>
                </a:solidFill>
                <a:latin typeface="Arial Unicode MS" pitchFamily="34" charset="-128"/>
                <a:ea typeface="Arial Unicode MS" pitchFamily="34" charset="-128"/>
                <a:cs typeface="Arial Unicode MS" pitchFamily="34" charset="-128"/>
              </a:rPr>
              <a:t> ص: 171-183 بعد الانصات الواعي والجمود</a:t>
            </a:r>
          </a:p>
          <a:p>
            <a:r>
              <a:rPr lang="ar-SA" sz="4000" dirty="0" smtClean="0">
                <a:solidFill>
                  <a:srgbClr val="FF0000"/>
                </a:solidFill>
                <a:latin typeface="Arial Unicode MS" pitchFamily="34" charset="-128"/>
                <a:ea typeface="Arial Unicode MS" pitchFamily="34" charset="-128"/>
                <a:cs typeface="Arial Unicode MS" pitchFamily="34" charset="-128"/>
              </a:rPr>
              <a:t> - ص196-197 </a:t>
            </a:r>
          </a:p>
          <a:p>
            <a:r>
              <a:rPr lang="ar-SA" sz="4000" dirty="0" smtClean="0">
                <a:solidFill>
                  <a:srgbClr val="FF0000"/>
                </a:solidFill>
                <a:latin typeface="Arial Unicode MS" pitchFamily="34" charset="-128"/>
                <a:ea typeface="Arial Unicode MS" pitchFamily="34" charset="-128"/>
                <a:cs typeface="Arial Unicode MS" pitchFamily="34" charset="-128"/>
              </a:rPr>
              <a:t> ص199- 202 </a:t>
            </a:r>
          </a:p>
          <a:p>
            <a:r>
              <a:rPr lang="ar-SA" sz="4000" dirty="0" smtClean="0">
                <a:solidFill>
                  <a:srgbClr val="FF0000"/>
                </a:solidFill>
                <a:latin typeface="Arial Unicode MS" pitchFamily="34" charset="-128"/>
                <a:ea typeface="Arial Unicode MS" pitchFamily="34" charset="-128"/>
                <a:cs typeface="Arial Unicode MS" pitchFamily="34" charset="-128"/>
              </a:rPr>
              <a:t> ص- 206-207 </a:t>
            </a:r>
          </a:p>
          <a:p>
            <a:r>
              <a:rPr lang="ar-SA" sz="4000" dirty="0" smtClean="0">
                <a:solidFill>
                  <a:srgbClr val="FF0000"/>
                </a:solidFill>
                <a:latin typeface="Arial Unicode MS" pitchFamily="34" charset="-128"/>
                <a:ea typeface="Arial Unicode MS" pitchFamily="34" charset="-128"/>
                <a:cs typeface="Arial Unicode MS" pitchFamily="34" charset="-128"/>
              </a:rPr>
              <a:t> ص 186-187</a:t>
            </a:r>
          </a:p>
          <a:p>
            <a:r>
              <a:rPr lang="ar-SA" sz="3600" dirty="0" smtClean="0">
                <a:solidFill>
                  <a:srgbClr val="FF0000"/>
                </a:solidFill>
                <a:latin typeface="Arial Unicode MS" pitchFamily="34" charset="-128"/>
                <a:ea typeface="Arial Unicode MS" pitchFamily="34" charset="-128"/>
                <a:cs typeface="Arial Unicode MS" pitchFamily="34" charset="-128"/>
              </a:rPr>
              <a:t>  </a:t>
            </a:r>
          </a:p>
          <a:p>
            <a:endParaRPr lang="ar-SA" sz="3600"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5724128" y="404664"/>
            <a:ext cx="2952328" cy="1440160"/>
          </a:xfrm>
          <a:prstGeom prst="wedgeEllipseCallout">
            <a:avLst/>
          </a:prstGeom>
          <a:gradFill>
            <a:gsLst>
              <a:gs pos="0">
                <a:srgbClr val="FFEFD1"/>
              </a:gs>
              <a:gs pos="64999">
                <a:srgbClr val="F0EBD5"/>
              </a:gs>
              <a:gs pos="100000">
                <a:srgbClr val="D1C39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chemeClr val="tx1"/>
                </a:solidFill>
                <a:latin typeface="Arial Unicode MS" pitchFamily="34" charset="-128"/>
                <a:ea typeface="Arial Unicode MS" pitchFamily="34" charset="-128"/>
                <a:cs typeface="Arial Unicode MS" pitchFamily="34" charset="-128"/>
              </a:rPr>
              <a:t>1- تقسيم المقابلات حسب طبيعة العملاء</a:t>
            </a:r>
            <a:endParaRPr lang="ar-SA" sz="2800" dirty="0">
              <a:solidFill>
                <a:schemeClr val="tx1"/>
              </a:solidFill>
              <a:latin typeface="Arial Unicode MS" pitchFamily="34" charset="-128"/>
              <a:ea typeface="Arial Unicode MS" pitchFamily="34" charset="-128"/>
              <a:cs typeface="Arial Unicode MS" pitchFamily="34" charset="-128"/>
            </a:endParaRPr>
          </a:p>
        </p:txBody>
      </p:sp>
      <p:sp>
        <p:nvSpPr>
          <p:cNvPr id="4" name="مربع نص 3"/>
          <p:cNvSpPr txBox="1"/>
          <p:nvPr/>
        </p:nvSpPr>
        <p:spPr>
          <a:xfrm>
            <a:off x="395536" y="2060848"/>
            <a:ext cx="8352928" cy="440120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lgn="ctr"/>
            <a:r>
              <a:rPr lang="ar-SA" sz="2800" u="sng" dirty="0" smtClean="0">
                <a:latin typeface="Arial Unicode MS" pitchFamily="34" charset="-128"/>
                <a:ea typeface="Arial Unicode MS" pitchFamily="34" charset="-128"/>
                <a:cs typeface="Arial Unicode MS" pitchFamily="34" charset="-128"/>
              </a:rPr>
              <a:t>نميز بين ثلاثة أنواع من هذه المقابلات وهى </a:t>
            </a:r>
            <a:r>
              <a:rPr lang="ar-SA" sz="2800" u="sng" dirty="0" smtClean="0"/>
              <a:t>: </a:t>
            </a:r>
          </a:p>
          <a:p>
            <a:endParaRPr lang="ar-SA" sz="2800" u="sng" dirty="0" smtClean="0"/>
          </a:p>
          <a:p>
            <a:endParaRPr lang="ar-SA" sz="2800" u="sng" dirty="0" smtClean="0"/>
          </a:p>
          <a:p>
            <a:endParaRPr lang="ar-SA" sz="2800" u="sng" dirty="0" smtClean="0"/>
          </a:p>
          <a:p>
            <a:endParaRPr lang="ar-SA" sz="2800" u="sng" dirty="0" smtClean="0"/>
          </a:p>
          <a:p>
            <a:endParaRPr lang="ar-SA" sz="2800" u="sng" dirty="0" smtClean="0"/>
          </a:p>
          <a:p>
            <a:endParaRPr lang="ar-SA" sz="2800" u="sng" dirty="0" smtClean="0"/>
          </a:p>
          <a:p>
            <a:endParaRPr lang="ar-SA" sz="2800" u="sng" dirty="0" smtClean="0"/>
          </a:p>
          <a:p>
            <a:endParaRPr lang="ar-SA" sz="2800" u="sng" dirty="0" smtClean="0"/>
          </a:p>
          <a:p>
            <a:r>
              <a:rPr lang="ar-SA" sz="2800" u="sng" dirty="0" smtClean="0"/>
              <a:t> </a:t>
            </a:r>
            <a:endParaRPr lang="ar-SA" sz="2800" u="sng" dirty="0"/>
          </a:p>
        </p:txBody>
      </p:sp>
      <p:sp>
        <p:nvSpPr>
          <p:cNvPr id="5" name="سهم للأسفل 4"/>
          <p:cNvSpPr/>
          <p:nvPr/>
        </p:nvSpPr>
        <p:spPr>
          <a:xfrm>
            <a:off x="7020272" y="2564904"/>
            <a:ext cx="216024" cy="97840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سهم للأسفل 5"/>
          <p:cNvSpPr/>
          <p:nvPr/>
        </p:nvSpPr>
        <p:spPr>
          <a:xfrm>
            <a:off x="1907704" y="2492896"/>
            <a:ext cx="216024" cy="97840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7" name="سهم للأسفل 6"/>
          <p:cNvSpPr/>
          <p:nvPr/>
        </p:nvSpPr>
        <p:spPr>
          <a:xfrm>
            <a:off x="4427984" y="2564904"/>
            <a:ext cx="216024" cy="97840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2" name="مربع نص 11"/>
          <p:cNvSpPr txBox="1"/>
          <p:nvPr/>
        </p:nvSpPr>
        <p:spPr>
          <a:xfrm>
            <a:off x="5580112" y="2924944"/>
            <a:ext cx="1368152" cy="646331"/>
          </a:xfrm>
          <a:prstGeom prst="rect">
            <a:avLst/>
          </a:prstGeom>
          <a:noFill/>
        </p:spPr>
        <p:txBody>
          <a:bodyPr wrap="square" rtlCol="1">
            <a:spAutoFit/>
          </a:bodyPr>
          <a:lstStyle/>
          <a:p>
            <a:pPr algn="ctr"/>
            <a:r>
              <a:rPr lang="ar-SA" b="1" dirty="0" smtClean="0">
                <a:latin typeface="Arial Unicode MS" pitchFamily="34" charset="-128"/>
                <a:ea typeface="Arial Unicode MS" pitchFamily="34" charset="-128"/>
                <a:cs typeface="Arial Unicode MS" pitchFamily="34" charset="-128"/>
              </a:rPr>
              <a:t>1- المقابلة الفردية </a:t>
            </a:r>
            <a:endParaRPr lang="ar-SA" b="1" dirty="0">
              <a:latin typeface="Arial Unicode MS" pitchFamily="34" charset="-128"/>
              <a:ea typeface="Arial Unicode MS" pitchFamily="34" charset="-128"/>
              <a:cs typeface="Arial Unicode MS" pitchFamily="34" charset="-128"/>
            </a:endParaRPr>
          </a:p>
        </p:txBody>
      </p:sp>
      <p:sp>
        <p:nvSpPr>
          <p:cNvPr id="13" name="مربع نص 12"/>
          <p:cNvSpPr txBox="1"/>
          <p:nvPr/>
        </p:nvSpPr>
        <p:spPr>
          <a:xfrm>
            <a:off x="2987824" y="2708920"/>
            <a:ext cx="1368152" cy="646331"/>
          </a:xfrm>
          <a:prstGeom prst="rect">
            <a:avLst/>
          </a:prstGeom>
          <a:noFill/>
        </p:spPr>
        <p:txBody>
          <a:bodyPr wrap="square" rtlCol="1">
            <a:spAutoFit/>
          </a:bodyPr>
          <a:lstStyle/>
          <a:p>
            <a:pPr algn="ctr"/>
            <a:r>
              <a:rPr lang="ar-SA" b="1" dirty="0" smtClean="0">
                <a:latin typeface="Arial Unicode MS" pitchFamily="34" charset="-128"/>
                <a:ea typeface="Arial Unicode MS" pitchFamily="34" charset="-128"/>
                <a:cs typeface="Arial Unicode MS" pitchFamily="34" charset="-128"/>
              </a:rPr>
              <a:t>2- المقابلة المشتركة </a:t>
            </a:r>
            <a:endParaRPr lang="ar-SA" b="1" dirty="0">
              <a:latin typeface="Arial Unicode MS" pitchFamily="34" charset="-128"/>
              <a:ea typeface="Arial Unicode MS" pitchFamily="34" charset="-128"/>
              <a:cs typeface="Arial Unicode MS" pitchFamily="34" charset="-128"/>
            </a:endParaRPr>
          </a:p>
        </p:txBody>
      </p:sp>
      <p:sp>
        <p:nvSpPr>
          <p:cNvPr id="14" name="مربع نص 13"/>
          <p:cNvSpPr txBox="1"/>
          <p:nvPr/>
        </p:nvSpPr>
        <p:spPr>
          <a:xfrm>
            <a:off x="467544" y="2852936"/>
            <a:ext cx="1224136" cy="646331"/>
          </a:xfrm>
          <a:prstGeom prst="rect">
            <a:avLst/>
          </a:prstGeom>
          <a:noFill/>
        </p:spPr>
        <p:txBody>
          <a:bodyPr wrap="square" rtlCol="1">
            <a:spAutoFit/>
          </a:bodyPr>
          <a:lstStyle/>
          <a:p>
            <a:pPr algn="ctr"/>
            <a:r>
              <a:rPr lang="ar-SA" b="1" dirty="0" smtClean="0">
                <a:latin typeface="Arial Unicode MS" pitchFamily="34" charset="-128"/>
                <a:ea typeface="Arial Unicode MS" pitchFamily="34" charset="-128"/>
                <a:cs typeface="Arial Unicode MS" pitchFamily="34" charset="-128"/>
              </a:rPr>
              <a:t>3- المقابلة الجماعية </a:t>
            </a:r>
            <a:endParaRPr lang="ar-SA" b="1" dirty="0">
              <a:latin typeface="Arial Unicode MS" pitchFamily="34" charset="-128"/>
              <a:ea typeface="Arial Unicode MS" pitchFamily="34" charset="-128"/>
              <a:cs typeface="Arial Unicode MS" pitchFamily="34" charset="-128"/>
            </a:endParaRPr>
          </a:p>
        </p:txBody>
      </p:sp>
      <p:sp>
        <p:nvSpPr>
          <p:cNvPr id="16" name="تمرير عمودي 15"/>
          <p:cNvSpPr/>
          <p:nvPr/>
        </p:nvSpPr>
        <p:spPr>
          <a:xfrm>
            <a:off x="1142976" y="3500438"/>
            <a:ext cx="7051084" cy="2808312"/>
          </a:xfrm>
          <a:prstGeom prst="verticalScroll">
            <a:avLst/>
          </a:prstGeom>
        </p:spPr>
        <p:style>
          <a:lnRef idx="2">
            <a:schemeClr val="accent6"/>
          </a:lnRef>
          <a:fillRef idx="1">
            <a:schemeClr val="lt1"/>
          </a:fillRef>
          <a:effectRef idx="0">
            <a:schemeClr val="accent6"/>
          </a:effectRef>
          <a:fontRef idx="minor">
            <a:schemeClr val="dk1"/>
          </a:fontRef>
        </p:style>
        <p:txBody>
          <a:bodyPr rtlCol="1" anchor="ctr"/>
          <a:lstStyle/>
          <a:p>
            <a:endParaRPr lang="ar-SA" b="1" dirty="0" smtClean="0">
              <a:latin typeface="Arial Unicode MS" pitchFamily="34" charset="-128"/>
              <a:ea typeface="Arial Unicode MS" pitchFamily="34" charset="-128"/>
              <a:cs typeface="Arial Unicode MS" pitchFamily="34" charset="-128"/>
            </a:endParaRPr>
          </a:p>
          <a:p>
            <a:r>
              <a:rPr lang="ar-SA" b="1" dirty="0" smtClean="0">
                <a:latin typeface="Arial Unicode MS" pitchFamily="34" charset="-128"/>
                <a:ea typeface="Arial Unicode MS" pitchFamily="34" charset="-128"/>
                <a:cs typeface="Arial Unicode MS" pitchFamily="34" charset="-128"/>
              </a:rPr>
              <a:t>-</a:t>
            </a:r>
          </a:p>
          <a:p>
            <a:endParaRPr lang="ar-SA" sz="2400" b="1" dirty="0" smtClean="0">
              <a:solidFill>
                <a:srgbClr val="FF0000"/>
              </a:solidFill>
              <a:latin typeface="Arial Unicode MS" pitchFamily="34" charset="-128"/>
              <a:ea typeface="Arial Unicode MS" pitchFamily="34" charset="-128"/>
              <a:cs typeface="Arial Unicode MS" pitchFamily="34" charset="-128"/>
            </a:endParaRPr>
          </a:p>
          <a:p>
            <a:r>
              <a:rPr lang="ar-SA" sz="2400" b="1" dirty="0" smtClean="0">
                <a:solidFill>
                  <a:srgbClr val="FF0000"/>
                </a:solidFill>
                <a:latin typeface="Arial Unicode MS" pitchFamily="34" charset="-128"/>
                <a:ea typeface="Arial Unicode MS" pitchFamily="34" charset="-128"/>
                <a:cs typeface="Arial Unicode MS" pitchFamily="34" charset="-128"/>
              </a:rPr>
              <a:t>1- المقابلة الفردية</a:t>
            </a:r>
          </a:p>
          <a:p>
            <a:endParaRPr lang="ar-SA" b="1" dirty="0" smtClean="0">
              <a:latin typeface="Arial Unicode MS" pitchFamily="34" charset="-128"/>
              <a:ea typeface="Arial Unicode MS" pitchFamily="34" charset="-128"/>
              <a:cs typeface="Arial Unicode MS" pitchFamily="34" charset="-128"/>
            </a:endParaRPr>
          </a:p>
          <a:p>
            <a:r>
              <a:rPr lang="ar-SA" b="1" dirty="0" smtClean="0">
                <a:latin typeface="Arial Unicode MS" pitchFamily="34" charset="-128"/>
                <a:ea typeface="Arial Unicode MS" pitchFamily="34" charset="-128"/>
                <a:cs typeface="Arial Unicode MS" pitchFamily="34" charset="-128"/>
              </a:rPr>
              <a:t> </a:t>
            </a:r>
            <a:r>
              <a:rPr lang="ar-SA" sz="2400" dirty="0" smtClean="0">
                <a:latin typeface="Arial Unicode MS" pitchFamily="34" charset="-128"/>
                <a:ea typeface="Arial Unicode MS" pitchFamily="34" charset="-128"/>
                <a:cs typeface="Arial Unicode MS" pitchFamily="34" charset="-128"/>
              </a:rPr>
              <a:t>هي المقابلة الشائعة التي تتم بين الأخصائي والعميل نفسه وبمفردة سواء بالمؤسسة أو بالمنزل أو في اى مكان آخر 0 ويمارس فيها جميع أساليب ألمقابله وخصائصها كما تعتبر الوسيلة  الوحيدة لنمو العلاقة المهنية 0 </a:t>
            </a:r>
          </a:p>
          <a:p>
            <a:endParaRPr lang="ar-SA" b="1" dirty="0" smtClean="0">
              <a:latin typeface="Arial Unicode MS" pitchFamily="34" charset="-128"/>
              <a:ea typeface="Arial Unicode MS" pitchFamily="34" charset="-128"/>
              <a:cs typeface="Arial Unicode MS" pitchFamily="34" charset="-128"/>
            </a:endParaRPr>
          </a:p>
          <a:p>
            <a:endParaRPr lang="ar-SA" b="1" dirty="0" smtClean="0">
              <a:latin typeface="Arial Unicode MS" pitchFamily="34" charset="-128"/>
              <a:ea typeface="Arial Unicode MS" pitchFamily="34" charset="-128"/>
              <a:cs typeface="Arial Unicode MS" pitchFamily="34" charset="-128"/>
            </a:endParaRPr>
          </a:p>
          <a:p>
            <a:endParaRPr lang="ar-SA" b="1" dirty="0" smtClean="0">
              <a:latin typeface="Arial Unicode MS" pitchFamily="34" charset="-128"/>
              <a:ea typeface="Arial Unicode MS" pitchFamily="34" charset="-128"/>
              <a:cs typeface="Arial Unicode MS" pitchFamily="34" charset="-128"/>
            </a:endParaRPr>
          </a:p>
          <a:p>
            <a:endParaRPr lang="ar-SA" b="1" dirty="0" smtClean="0">
              <a:latin typeface="Arial Unicode MS" pitchFamily="34" charset="-128"/>
              <a:ea typeface="Arial Unicode MS" pitchFamily="34" charset="-128"/>
              <a:cs typeface="Arial Unicode MS" pitchFamily="34" charset="-128"/>
            </a:endParaRPr>
          </a:p>
          <a:p>
            <a:endParaRPr lang="ar-SA" b="1" dirty="0" smtClean="0">
              <a:latin typeface="Arial Unicode MS" pitchFamily="34" charset="-128"/>
              <a:ea typeface="Arial Unicode MS" pitchFamily="34" charset="-128"/>
              <a:cs typeface="Arial Unicode MS" pitchFamily="34" charset="-128"/>
            </a:endParaRPr>
          </a:p>
          <a:p>
            <a:r>
              <a:rPr lang="ar-SA" b="1" dirty="0" smtClean="0">
                <a:latin typeface="Arial Unicode MS" pitchFamily="34" charset="-128"/>
                <a:ea typeface="Arial Unicode MS" pitchFamily="34" charset="-128"/>
                <a:cs typeface="Arial Unicode MS" pitchFamily="34" charset="-128"/>
              </a:rPr>
              <a:t> </a:t>
            </a:r>
            <a:endParaRPr lang="ar-SA" b="1"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5724128" y="404664"/>
            <a:ext cx="2952328" cy="1440160"/>
          </a:xfrm>
          <a:prstGeom prst="wedgeEllipseCallout">
            <a:avLst/>
          </a:prstGeom>
          <a:gradFill>
            <a:gsLst>
              <a:gs pos="0">
                <a:srgbClr val="FFEFD1"/>
              </a:gs>
              <a:gs pos="64999">
                <a:srgbClr val="F0EBD5"/>
              </a:gs>
              <a:gs pos="100000">
                <a:srgbClr val="D1C39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smtClean="0">
                <a:solidFill>
                  <a:schemeClr val="tx1"/>
                </a:solidFill>
                <a:latin typeface="Arial Unicode MS" pitchFamily="34" charset="-128"/>
                <a:ea typeface="Arial Unicode MS" pitchFamily="34" charset="-128"/>
                <a:cs typeface="Arial Unicode MS" pitchFamily="34" charset="-128"/>
              </a:rPr>
              <a:t>1- تقسيم المقابلات حسب طبيعة العملاء</a:t>
            </a:r>
            <a:endParaRPr lang="ar-SA" sz="2400" dirty="0">
              <a:solidFill>
                <a:schemeClr val="tx1"/>
              </a:solidFill>
              <a:latin typeface="Arial Unicode MS" pitchFamily="34" charset="-128"/>
              <a:ea typeface="Arial Unicode MS" pitchFamily="34" charset="-128"/>
              <a:cs typeface="Arial Unicode MS" pitchFamily="34" charset="-128"/>
            </a:endParaRPr>
          </a:p>
        </p:txBody>
      </p:sp>
      <p:sp>
        <p:nvSpPr>
          <p:cNvPr id="4" name="مربع نص 3"/>
          <p:cNvSpPr txBox="1"/>
          <p:nvPr/>
        </p:nvSpPr>
        <p:spPr>
          <a:xfrm>
            <a:off x="395536" y="2060848"/>
            <a:ext cx="8352928" cy="440120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lgn="ctr"/>
            <a:r>
              <a:rPr lang="ar-SA" sz="2800" u="sng" dirty="0" smtClean="0">
                <a:latin typeface="Arial Unicode MS" pitchFamily="34" charset="-128"/>
                <a:ea typeface="Arial Unicode MS" pitchFamily="34" charset="-128"/>
                <a:cs typeface="Arial Unicode MS" pitchFamily="34" charset="-128"/>
              </a:rPr>
              <a:t>نميز بين ثلاثة أنواع من هذه المقابلات وهى </a:t>
            </a:r>
            <a:r>
              <a:rPr lang="ar-SA" sz="2800" u="sng" dirty="0" smtClean="0"/>
              <a:t>: </a:t>
            </a:r>
          </a:p>
          <a:p>
            <a:endParaRPr lang="ar-SA" sz="2800" u="sng" dirty="0" smtClean="0"/>
          </a:p>
          <a:p>
            <a:endParaRPr lang="ar-SA" sz="2800" u="sng" dirty="0" smtClean="0"/>
          </a:p>
          <a:p>
            <a:endParaRPr lang="ar-SA" sz="2800" u="sng" dirty="0" smtClean="0"/>
          </a:p>
          <a:p>
            <a:endParaRPr lang="ar-SA" sz="2800" u="sng" dirty="0" smtClean="0"/>
          </a:p>
          <a:p>
            <a:endParaRPr lang="ar-SA" sz="2800" u="sng" dirty="0" smtClean="0"/>
          </a:p>
          <a:p>
            <a:endParaRPr lang="ar-SA" sz="2800" u="sng" dirty="0" smtClean="0"/>
          </a:p>
          <a:p>
            <a:endParaRPr lang="ar-SA" sz="2800" u="sng" dirty="0" smtClean="0"/>
          </a:p>
          <a:p>
            <a:endParaRPr lang="ar-SA" sz="2800" u="sng" dirty="0" smtClean="0"/>
          </a:p>
          <a:p>
            <a:r>
              <a:rPr lang="ar-SA" sz="2800" u="sng" dirty="0" smtClean="0"/>
              <a:t> </a:t>
            </a:r>
            <a:endParaRPr lang="ar-SA" sz="2800" u="sng" dirty="0"/>
          </a:p>
        </p:txBody>
      </p:sp>
      <p:sp>
        <p:nvSpPr>
          <p:cNvPr id="6" name="سهم للأسفل 5"/>
          <p:cNvSpPr/>
          <p:nvPr/>
        </p:nvSpPr>
        <p:spPr>
          <a:xfrm>
            <a:off x="1907704" y="2492896"/>
            <a:ext cx="216024" cy="97840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7" name="سهم للأسفل 6"/>
          <p:cNvSpPr/>
          <p:nvPr/>
        </p:nvSpPr>
        <p:spPr>
          <a:xfrm>
            <a:off x="6876256" y="2492896"/>
            <a:ext cx="216024" cy="64807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3" name="مربع نص 12"/>
          <p:cNvSpPr txBox="1"/>
          <p:nvPr/>
        </p:nvSpPr>
        <p:spPr>
          <a:xfrm>
            <a:off x="3851920" y="2636912"/>
            <a:ext cx="3024336" cy="461665"/>
          </a:xfrm>
          <a:prstGeom prst="rect">
            <a:avLst/>
          </a:prstGeom>
          <a:noFill/>
        </p:spPr>
        <p:txBody>
          <a:bodyPr wrap="square" rtlCol="1">
            <a:spAutoFit/>
          </a:bodyPr>
          <a:lstStyle/>
          <a:p>
            <a:pPr algn="ctr"/>
            <a:r>
              <a:rPr lang="ar-SA" sz="2400" b="1" dirty="0" smtClean="0">
                <a:solidFill>
                  <a:srgbClr val="FF0000"/>
                </a:solidFill>
                <a:latin typeface="Arial Unicode MS" pitchFamily="34" charset="-128"/>
                <a:ea typeface="Arial Unicode MS" pitchFamily="34" charset="-128"/>
                <a:cs typeface="Arial Unicode MS" pitchFamily="34" charset="-128"/>
              </a:rPr>
              <a:t>2- المقابلة المشتركة </a:t>
            </a:r>
            <a:endParaRPr lang="ar-SA" sz="2400" b="1" dirty="0">
              <a:solidFill>
                <a:srgbClr val="FF0000"/>
              </a:solidFill>
              <a:latin typeface="Arial Unicode MS" pitchFamily="34" charset="-128"/>
              <a:ea typeface="Arial Unicode MS" pitchFamily="34" charset="-128"/>
              <a:cs typeface="Arial Unicode MS" pitchFamily="34" charset="-128"/>
            </a:endParaRPr>
          </a:p>
        </p:txBody>
      </p:sp>
      <p:sp>
        <p:nvSpPr>
          <p:cNvPr id="14" name="مربع نص 13"/>
          <p:cNvSpPr txBox="1"/>
          <p:nvPr/>
        </p:nvSpPr>
        <p:spPr>
          <a:xfrm>
            <a:off x="467544" y="2852936"/>
            <a:ext cx="1224136" cy="646331"/>
          </a:xfrm>
          <a:prstGeom prst="rect">
            <a:avLst/>
          </a:prstGeom>
          <a:noFill/>
        </p:spPr>
        <p:txBody>
          <a:bodyPr wrap="square" rtlCol="1">
            <a:spAutoFit/>
          </a:bodyPr>
          <a:lstStyle/>
          <a:p>
            <a:pPr algn="ctr"/>
            <a:r>
              <a:rPr lang="ar-SA" b="1" dirty="0" smtClean="0">
                <a:latin typeface="Arial Unicode MS" pitchFamily="34" charset="-128"/>
                <a:ea typeface="Arial Unicode MS" pitchFamily="34" charset="-128"/>
                <a:cs typeface="Arial Unicode MS" pitchFamily="34" charset="-128"/>
              </a:rPr>
              <a:t>3- المقابلة الجماعية </a:t>
            </a:r>
            <a:endParaRPr lang="ar-SA" b="1" dirty="0">
              <a:latin typeface="Arial Unicode MS" pitchFamily="34" charset="-128"/>
              <a:ea typeface="Arial Unicode MS" pitchFamily="34" charset="-128"/>
              <a:cs typeface="Arial Unicode MS" pitchFamily="34" charset="-128"/>
            </a:endParaRPr>
          </a:p>
        </p:txBody>
      </p:sp>
      <p:sp>
        <p:nvSpPr>
          <p:cNvPr id="17" name="تمرير عمودي 16"/>
          <p:cNvSpPr/>
          <p:nvPr/>
        </p:nvSpPr>
        <p:spPr>
          <a:xfrm>
            <a:off x="1691680" y="3212976"/>
            <a:ext cx="6840760" cy="3096344"/>
          </a:xfrm>
          <a:prstGeom prst="verticalScroll">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400" dirty="0" smtClean="0">
                <a:latin typeface="Arial Unicode MS" pitchFamily="34" charset="-128"/>
                <a:ea typeface="Arial Unicode MS" pitchFamily="34" charset="-128"/>
                <a:cs typeface="Arial Unicode MS" pitchFamily="34" charset="-128"/>
              </a:rPr>
              <a:t>ويشترك مع العميل فيها جميع أفراد الآسرة أو أفراد معينين منهم حسبما يقتضيه الموقف 0 </a:t>
            </a:r>
          </a:p>
          <a:p>
            <a:pPr>
              <a:buFontTx/>
              <a:buChar char="-"/>
            </a:pPr>
            <a:r>
              <a:rPr lang="ar-SA" sz="2400" dirty="0" smtClean="0">
                <a:latin typeface="Arial Unicode MS" pitchFamily="34" charset="-128"/>
                <a:ea typeface="Arial Unicode MS" pitchFamily="34" charset="-128"/>
                <a:cs typeface="Arial Unicode MS" pitchFamily="34" charset="-128"/>
              </a:rPr>
              <a:t>وهى مقابلات تستخدم عادة في المشكلات العائلية أو اضطراب العلاقات بين أفراد الأسرة وفي الآسر البديلة وفي بعض حالات الضعف العقل التي يكون من المفيد وجود الأب أو الأقارب خلال المقابلة 0 </a:t>
            </a:r>
            <a:endParaRPr lang="ar-SA" sz="24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4" name="مربع نص 3"/>
          <p:cNvSpPr txBox="1"/>
          <p:nvPr/>
        </p:nvSpPr>
        <p:spPr>
          <a:xfrm>
            <a:off x="428596" y="1000108"/>
            <a:ext cx="8352928" cy="440120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lgn="ctr"/>
            <a:r>
              <a:rPr lang="ar-SA" sz="2800" u="sng" dirty="0" smtClean="0"/>
              <a:t>نميز بين ثلاثة أنواع من هذه المقابلات وهى : </a:t>
            </a:r>
          </a:p>
          <a:p>
            <a:endParaRPr lang="ar-SA" sz="2800" u="sng" dirty="0" smtClean="0"/>
          </a:p>
          <a:p>
            <a:endParaRPr lang="ar-SA" sz="2800" u="sng" dirty="0" smtClean="0"/>
          </a:p>
          <a:p>
            <a:endParaRPr lang="ar-SA" sz="2800" u="sng" dirty="0" smtClean="0"/>
          </a:p>
          <a:p>
            <a:endParaRPr lang="ar-SA" sz="2800" u="sng" dirty="0" smtClean="0"/>
          </a:p>
          <a:p>
            <a:endParaRPr lang="ar-SA" sz="2800" u="sng" dirty="0" smtClean="0"/>
          </a:p>
          <a:p>
            <a:endParaRPr lang="ar-SA" sz="2800" u="sng" dirty="0" smtClean="0"/>
          </a:p>
          <a:p>
            <a:endParaRPr lang="ar-SA" sz="2800" u="sng" dirty="0" smtClean="0"/>
          </a:p>
          <a:p>
            <a:endParaRPr lang="ar-SA" sz="2800" u="sng" dirty="0" smtClean="0"/>
          </a:p>
          <a:p>
            <a:r>
              <a:rPr lang="ar-SA" sz="2800" u="sng" dirty="0" smtClean="0"/>
              <a:t> </a:t>
            </a:r>
            <a:endParaRPr lang="ar-SA" sz="2800" u="sng" dirty="0"/>
          </a:p>
        </p:txBody>
      </p:sp>
      <p:sp>
        <p:nvSpPr>
          <p:cNvPr id="6" name="سهم للأسفل 5"/>
          <p:cNvSpPr/>
          <p:nvPr/>
        </p:nvSpPr>
        <p:spPr>
          <a:xfrm>
            <a:off x="2071670" y="1428736"/>
            <a:ext cx="216024" cy="97840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7" name="سهم للأسفل 6"/>
          <p:cNvSpPr/>
          <p:nvPr/>
        </p:nvSpPr>
        <p:spPr>
          <a:xfrm>
            <a:off x="6929454" y="1428736"/>
            <a:ext cx="216024" cy="64807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3" name="مربع نص 12"/>
          <p:cNvSpPr txBox="1"/>
          <p:nvPr/>
        </p:nvSpPr>
        <p:spPr>
          <a:xfrm>
            <a:off x="4283968" y="1844824"/>
            <a:ext cx="3240360" cy="523220"/>
          </a:xfrm>
          <a:prstGeom prst="rect">
            <a:avLst/>
          </a:prstGeom>
          <a:noFill/>
        </p:spPr>
        <p:txBody>
          <a:bodyPr wrap="square" rtlCol="1">
            <a:spAutoFit/>
          </a:bodyPr>
          <a:lstStyle/>
          <a:p>
            <a:pPr algn="ctr"/>
            <a:r>
              <a:rPr lang="ar-SA" sz="2800" b="1" dirty="0" smtClean="0">
                <a:solidFill>
                  <a:srgbClr val="FF0000"/>
                </a:solidFill>
                <a:latin typeface="Arial Unicode MS" pitchFamily="34" charset="-128"/>
                <a:ea typeface="Arial Unicode MS" pitchFamily="34" charset="-128"/>
                <a:cs typeface="Arial Unicode MS" pitchFamily="34" charset="-128"/>
              </a:rPr>
              <a:t>2</a:t>
            </a:r>
            <a:r>
              <a:rPr lang="ar-SA" sz="2800" b="1" u="sng" dirty="0" smtClean="0">
                <a:solidFill>
                  <a:srgbClr val="FF0000"/>
                </a:solidFill>
                <a:latin typeface="Arial Unicode MS" pitchFamily="34" charset="-128"/>
                <a:ea typeface="Arial Unicode MS" pitchFamily="34" charset="-128"/>
                <a:cs typeface="Arial Unicode MS" pitchFamily="34" charset="-128"/>
              </a:rPr>
              <a:t>- المقابلة المشتركة </a:t>
            </a:r>
            <a:endParaRPr lang="ar-SA" sz="2800" b="1" u="sng" dirty="0">
              <a:solidFill>
                <a:srgbClr val="FF0000"/>
              </a:solidFill>
              <a:latin typeface="Arial Unicode MS" pitchFamily="34" charset="-128"/>
              <a:ea typeface="Arial Unicode MS" pitchFamily="34" charset="-128"/>
              <a:cs typeface="Arial Unicode MS" pitchFamily="34" charset="-128"/>
            </a:endParaRPr>
          </a:p>
        </p:txBody>
      </p:sp>
      <p:sp>
        <p:nvSpPr>
          <p:cNvPr id="14" name="مربع نص 13"/>
          <p:cNvSpPr txBox="1"/>
          <p:nvPr/>
        </p:nvSpPr>
        <p:spPr>
          <a:xfrm>
            <a:off x="785786" y="1500174"/>
            <a:ext cx="1224136" cy="646331"/>
          </a:xfrm>
          <a:prstGeom prst="rect">
            <a:avLst/>
          </a:prstGeom>
          <a:noFill/>
        </p:spPr>
        <p:txBody>
          <a:bodyPr wrap="square" rtlCol="1">
            <a:spAutoFit/>
          </a:bodyPr>
          <a:lstStyle/>
          <a:p>
            <a:pPr algn="ctr"/>
            <a:r>
              <a:rPr lang="ar-SA" b="1" dirty="0" smtClean="0">
                <a:latin typeface="Arial Unicode MS" pitchFamily="34" charset="-128"/>
                <a:ea typeface="Arial Unicode MS" pitchFamily="34" charset="-128"/>
                <a:cs typeface="Arial Unicode MS" pitchFamily="34" charset="-128"/>
              </a:rPr>
              <a:t>3- المقابلة الجماعية </a:t>
            </a:r>
            <a:endParaRPr lang="ar-SA" b="1" dirty="0">
              <a:latin typeface="Arial Unicode MS" pitchFamily="34" charset="-128"/>
              <a:ea typeface="Arial Unicode MS" pitchFamily="34" charset="-128"/>
              <a:cs typeface="Arial Unicode MS" pitchFamily="34" charset="-128"/>
            </a:endParaRPr>
          </a:p>
        </p:txBody>
      </p:sp>
      <p:sp>
        <p:nvSpPr>
          <p:cNvPr id="17" name="تمرير عمودي 16"/>
          <p:cNvSpPr/>
          <p:nvPr/>
        </p:nvSpPr>
        <p:spPr>
          <a:xfrm>
            <a:off x="1071538" y="2357430"/>
            <a:ext cx="7643866" cy="4000528"/>
          </a:xfrm>
          <a:prstGeom prst="verticalScroll">
            <a:avLst/>
          </a:prstGeom>
        </p:spPr>
        <p:style>
          <a:lnRef idx="2">
            <a:schemeClr val="accent6"/>
          </a:lnRef>
          <a:fillRef idx="1">
            <a:schemeClr val="lt1"/>
          </a:fillRef>
          <a:effectRef idx="0">
            <a:schemeClr val="accent6"/>
          </a:effectRef>
          <a:fontRef idx="minor">
            <a:schemeClr val="dk1"/>
          </a:fontRef>
        </p:style>
        <p:txBody>
          <a:bodyPr rtlCol="1" anchor="ctr"/>
          <a:lstStyle/>
          <a:p>
            <a:pPr>
              <a:buFontTx/>
              <a:buChar char="-"/>
            </a:pPr>
            <a:r>
              <a:rPr lang="ar-SA" sz="2400" dirty="0" smtClean="0">
                <a:latin typeface="Arial Unicode MS" pitchFamily="34" charset="-128"/>
                <a:ea typeface="Arial Unicode MS" pitchFamily="34" charset="-128"/>
                <a:cs typeface="Arial Unicode MS" pitchFamily="34" charset="-128"/>
              </a:rPr>
              <a:t>وتتم هذه المقابلات بعد أن يقوم الاخصائى بمقابلات فردية مع العميل نفسه ثم  مع الأطراف المعنيين بالمشكلة من أفراد الأسرة ليجد من المفيد في نهاية تنظيم مقابله مشتركة بينهم 0 </a:t>
            </a:r>
          </a:p>
          <a:p>
            <a:pPr>
              <a:buFontTx/>
              <a:buChar char="-"/>
            </a:pPr>
            <a:r>
              <a:rPr lang="ar-SA" sz="2400" dirty="0" smtClean="0">
                <a:latin typeface="Arial Unicode MS" pitchFamily="34" charset="-128"/>
                <a:ea typeface="Arial Unicode MS" pitchFamily="34" charset="-128"/>
                <a:cs typeface="Arial Unicode MS" pitchFamily="34" charset="-128"/>
              </a:rPr>
              <a:t> تتطلب المقابلة مهارات خاصة من الاخصائى الذي يجب أن يتسم باللباقة ودقة الملاحظة وعدم التهيب من مواجهة الانفعالات المتصارعة والمهارة في قيادة التفاعل وتوجيه المناقشة 0 </a:t>
            </a:r>
            <a:endParaRPr lang="ar-SA" sz="24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وسيلة شرح بيضاوية 1"/>
          <p:cNvSpPr/>
          <p:nvPr/>
        </p:nvSpPr>
        <p:spPr>
          <a:xfrm>
            <a:off x="5724128" y="404664"/>
            <a:ext cx="2952328" cy="1440160"/>
          </a:xfrm>
          <a:prstGeom prst="wedgeEllipseCallout">
            <a:avLst/>
          </a:prstGeom>
          <a:gradFill>
            <a:gsLst>
              <a:gs pos="0">
                <a:srgbClr val="FFEFD1"/>
              </a:gs>
              <a:gs pos="64999">
                <a:srgbClr val="F0EBD5"/>
              </a:gs>
              <a:gs pos="100000">
                <a:srgbClr val="D1C39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smtClean="0">
                <a:solidFill>
                  <a:schemeClr val="tx1"/>
                </a:solidFill>
                <a:latin typeface="Arial Unicode MS" pitchFamily="34" charset="-128"/>
                <a:ea typeface="Arial Unicode MS" pitchFamily="34" charset="-128"/>
                <a:cs typeface="Arial Unicode MS" pitchFamily="34" charset="-128"/>
              </a:rPr>
              <a:t>1- تقسيم المقابلات حسب طبيعة العملاء</a:t>
            </a:r>
            <a:endParaRPr lang="ar-SA" sz="2400" dirty="0">
              <a:solidFill>
                <a:schemeClr val="tx1"/>
              </a:solidFill>
              <a:latin typeface="Arial Unicode MS" pitchFamily="34" charset="-128"/>
              <a:ea typeface="Arial Unicode MS" pitchFamily="34" charset="-128"/>
              <a:cs typeface="Arial Unicode MS" pitchFamily="34" charset="-128"/>
            </a:endParaRPr>
          </a:p>
        </p:txBody>
      </p:sp>
      <p:sp>
        <p:nvSpPr>
          <p:cNvPr id="4" name="مربع نص 3"/>
          <p:cNvSpPr txBox="1"/>
          <p:nvPr/>
        </p:nvSpPr>
        <p:spPr>
          <a:xfrm>
            <a:off x="395536" y="2060848"/>
            <a:ext cx="8352928" cy="440120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lgn="ctr"/>
            <a:r>
              <a:rPr lang="ar-SA" sz="2800" u="sng" dirty="0" smtClean="0"/>
              <a:t>نميز بين ثلاثة أنواع من هذه المقابلات وهى : </a:t>
            </a:r>
          </a:p>
          <a:p>
            <a:endParaRPr lang="ar-SA" sz="2800" u="sng" dirty="0" smtClean="0"/>
          </a:p>
          <a:p>
            <a:endParaRPr lang="ar-SA" sz="2800" u="sng" dirty="0" smtClean="0"/>
          </a:p>
          <a:p>
            <a:endParaRPr lang="ar-SA" sz="2800" u="sng" dirty="0" smtClean="0"/>
          </a:p>
          <a:p>
            <a:endParaRPr lang="ar-SA" sz="2800" u="sng" dirty="0" smtClean="0"/>
          </a:p>
          <a:p>
            <a:endParaRPr lang="ar-SA" sz="2800" u="sng" dirty="0" smtClean="0"/>
          </a:p>
          <a:p>
            <a:endParaRPr lang="ar-SA" sz="2800" u="sng" dirty="0" smtClean="0"/>
          </a:p>
          <a:p>
            <a:endParaRPr lang="ar-SA" sz="2800" u="sng" dirty="0" smtClean="0"/>
          </a:p>
          <a:p>
            <a:endParaRPr lang="ar-SA" sz="2800" u="sng" dirty="0" smtClean="0"/>
          </a:p>
          <a:p>
            <a:r>
              <a:rPr lang="ar-SA" sz="2800" u="sng" dirty="0" smtClean="0"/>
              <a:t> </a:t>
            </a:r>
            <a:endParaRPr lang="ar-SA" sz="2800" u="sng" dirty="0"/>
          </a:p>
        </p:txBody>
      </p:sp>
      <p:sp>
        <p:nvSpPr>
          <p:cNvPr id="7" name="سهم للأسفل 6"/>
          <p:cNvSpPr/>
          <p:nvPr/>
        </p:nvSpPr>
        <p:spPr>
          <a:xfrm>
            <a:off x="6948264" y="2492896"/>
            <a:ext cx="216024" cy="5760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4" name="مربع نص 13"/>
          <p:cNvSpPr txBox="1"/>
          <p:nvPr/>
        </p:nvSpPr>
        <p:spPr>
          <a:xfrm>
            <a:off x="5436096" y="2564904"/>
            <a:ext cx="1224136" cy="646331"/>
          </a:xfrm>
          <a:prstGeom prst="rect">
            <a:avLst/>
          </a:prstGeom>
          <a:noFill/>
        </p:spPr>
        <p:txBody>
          <a:bodyPr wrap="square" rtlCol="1">
            <a:spAutoFit/>
          </a:bodyPr>
          <a:lstStyle/>
          <a:p>
            <a:pPr algn="ctr"/>
            <a:r>
              <a:rPr lang="ar-SA" b="1" dirty="0" smtClean="0">
                <a:latin typeface="Arial Unicode MS" pitchFamily="34" charset="-128"/>
                <a:ea typeface="Arial Unicode MS" pitchFamily="34" charset="-128"/>
                <a:cs typeface="Arial Unicode MS" pitchFamily="34" charset="-128"/>
              </a:rPr>
              <a:t>3- المقابلة الجماعية </a:t>
            </a:r>
            <a:endParaRPr lang="ar-SA" b="1" dirty="0">
              <a:latin typeface="Arial Unicode MS" pitchFamily="34" charset="-128"/>
              <a:ea typeface="Arial Unicode MS" pitchFamily="34" charset="-128"/>
              <a:cs typeface="Arial Unicode MS" pitchFamily="34" charset="-128"/>
            </a:endParaRPr>
          </a:p>
        </p:txBody>
      </p:sp>
      <p:sp>
        <p:nvSpPr>
          <p:cNvPr id="17" name="تمرير عمودي 16"/>
          <p:cNvSpPr/>
          <p:nvPr/>
        </p:nvSpPr>
        <p:spPr>
          <a:xfrm>
            <a:off x="467544" y="3140968"/>
            <a:ext cx="7992888" cy="2952328"/>
          </a:xfrm>
          <a:prstGeom prst="verticalScroll">
            <a:avLst/>
          </a:prstGeom>
        </p:spPr>
        <p:style>
          <a:lnRef idx="2">
            <a:schemeClr val="accent6"/>
          </a:lnRef>
          <a:fillRef idx="1">
            <a:schemeClr val="lt1"/>
          </a:fillRef>
          <a:effectRef idx="0">
            <a:schemeClr val="accent6"/>
          </a:effectRef>
          <a:fontRef idx="minor">
            <a:schemeClr val="dk1"/>
          </a:fontRef>
        </p:style>
        <p:txBody>
          <a:bodyPr rtlCol="1" anchor="ctr"/>
          <a:lstStyle/>
          <a:p>
            <a:endParaRPr lang="ar-SA" sz="2400" u="sng" dirty="0" smtClean="0">
              <a:solidFill>
                <a:srgbClr val="FF0000"/>
              </a:solidFill>
              <a:latin typeface="Arial Unicode MS" pitchFamily="34" charset="-128"/>
              <a:ea typeface="Arial Unicode MS" pitchFamily="34" charset="-128"/>
              <a:cs typeface="Arial Unicode MS" pitchFamily="34" charset="-128"/>
            </a:endParaRP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r>
              <a:rPr lang="ar-SA" sz="2400" u="sng" dirty="0" smtClean="0">
                <a:solidFill>
                  <a:srgbClr val="FF0000"/>
                </a:solidFill>
                <a:latin typeface="Arial Unicode MS" pitchFamily="34" charset="-128"/>
                <a:ea typeface="Arial Unicode MS" pitchFamily="34" charset="-128"/>
                <a:cs typeface="Arial Unicode MS" pitchFamily="34" charset="-128"/>
              </a:rPr>
              <a:t>3- لمقابله الجماعية :</a:t>
            </a:r>
          </a:p>
          <a:p>
            <a:r>
              <a:rPr lang="ar-SA" sz="2400" dirty="0" smtClean="0">
                <a:solidFill>
                  <a:schemeClr val="tx1"/>
                </a:solidFill>
                <a:latin typeface="Arial Unicode MS" pitchFamily="34" charset="-128"/>
                <a:ea typeface="Arial Unicode MS" pitchFamily="34" charset="-128"/>
                <a:cs typeface="Arial Unicode MS" pitchFamily="34" charset="-128"/>
              </a:rPr>
              <a:t>هى تلك المقابلات التي يقابل فيها الاخصائى الاجتماعي مجموعة من العملاء ذوى الظروف المتشابهة أو الحاجات المتجانسة ليشرح لهم فلسفه المؤسسة أو شروطها أو تفسير برامج جديدة 0 </a:t>
            </a:r>
          </a:p>
          <a:p>
            <a:r>
              <a:rPr lang="ar-SA" sz="2400" dirty="0" smtClean="0">
                <a:solidFill>
                  <a:schemeClr val="tx1"/>
                </a:solidFill>
                <a:latin typeface="Arial Unicode MS" pitchFamily="34" charset="-128"/>
                <a:ea typeface="Arial Unicode MS" pitchFamily="34" charset="-128"/>
                <a:cs typeface="Arial Unicode MS" pitchFamily="34" charset="-128"/>
              </a:rPr>
              <a:t> - تمنح هذه المقابلات العملاء فرصة للتعبير عن آرائهم حول موضوعات معينة تفيد في توجيه خدمات المؤسسة 0 </a:t>
            </a: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endParaRPr lang="ar-SA" sz="2400" u="sng" dirty="0" smtClean="0">
              <a:solidFill>
                <a:srgbClr val="FF0000"/>
              </a:solidFill>
              <a:latin typeface="Arial Unicode MS" pitchFamily="34" charset="-128"/>
              <a:ea typeface="Arial Unicode MS" pitchFamily="34" charset="-128"/>
              <a:cs typeface="Arial Unicode MS" pitchFamily="34" charset="-128"/>
            </a:endParaRPr>
          </a:p>
          <a:p>
            <a:r>
              <a:rPr lang="ar-SA" sz="2400" u="sng" dirty="0" smtClean="0">
                <a:solidFill>
                  <a:srgbClr val="FF0000"/>
                </a:solidFill>
                <a:latin typeface="Arial Unicode MS" pitchFamily="34" charset="-128"/>
                <a:ea typeface="Arial Unicode MS" pitchFamily="34" charset="-128"/>
                <a:cs typeface="Arial Unicode MS" pitchFamily="34" charset="-128"/>
              </a:rPr>
              <a:t> </a:t>
            </a:r>
          </a:p>
          <a:p>
            <a:endParaRPr lang="ar-SA" sz="2400" u="sng"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رحلة">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رحلة">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رحلة">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1358</TotalTime>
  <Words>3456</Words>
  <Application>Microsoft Office PowerPoint</Application>
  <PresentationFormat>عرض على الشاشة (3:4)‏</PresentationFormat>
  <Paragraphs>405</Paragraphs>
  <Slides>53</Slides>
  <Notes>0</Notes>
  <HiddenSlides>0</HiddenSlides>
  <MMClips>0</MMClips>
  <ScaleCrop>false</ScaleCrop>
  <HeadingPairs>
    <vt:vector size="4" baseType="variant">
      <vt:variant>
        <vt:lpstr>سمة</vt:lpstr>
      </vt:variant>
      <vt:variant>
        <vt:i4>1</vt:i4>
      </vt:variant>
      <vt:variant>
        <vt:lpstr>عناوين الشرائح</vt:lpstr>
      </vt:variant>
      <vt:variant>
        <vt:i4>53</vt:i4>
      </vt:variant>
    </vt:vector>
  </HeadingPairs>
  <TitlesOfParts>
    <vt:vector size="54" baseType="lpstr">
      <vt:lpstr>رحلة</vt:lpstr>
      <vt:lpstr>الشريحة 1</vt:lpstr>
      <vt:lpstr>الشريحة 2</vt:lpstr>
      <vt:lpstr>فوائد الزنجبيل</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د. موزه الكعبي</dc:creator>
  <cp:lastModifiedBy>hp</cp:lastModifiedBy>
  <cp:revision>118</cp:revision>
  <dcterms:created xsi:type="dcterms:W3CDTF">2011-07-23T08:36:41Z</dcterms:created>
  <dcterms:modified xsi:type="dcterms:W3CDTF">2013-10-29T20:29:29Z</dcterms:modified>
</cp:coreProperties>
</file>