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handoutMasterIdLst>
    <p:handoutMasterId r:id="rId47"/>
  </p:handoutMasterIdLst>
  <p:sldIdLst>
    <p:sldId id="299" r:id="rId2"/>
    <p:sldId id="300" r:id="rId3"/>
    <p:sldId id="301" r:id="rId4"/>
    <p:sldId id="258" r:id="rId5"/>
    <p:sldId id="266" r:id="rId6"/>
    <p:sldId id="264" r:id="rId7"/>
    <p:sldId id="263" r:id="rId8"/>
    <p:sldId id="304" r:id="rId9"/>
    <p:sldId id="267" r:id="rId10"/>
    <p:sldId id="269" r:id="rId11"/>
    <p:sldId id="261" r:id="rId12"/>
    <p:sldId id="265" r:id="rId13"/>
    <p:sldId id="270" r:id="rId14"/>
    <p:sldId id="271" r:id="rId15"/>
    <p:sldId id="305" r:id="rId16"/>
    <p:sldId id="306" r:id="rId17"/>
    <p:sldId id="260" r:id="rId18"/>
    <p:sldId id="275" r:id="rId19"/>
    <p:sldId id="276" r:id="rId20"/>
    <p:sldId id="307" r:id="rId21"/>
    <p:sldId id="308" r:id="rId22"/>
    <p:sldId id="279" r:id="rId23"/>
    <p:sldId id="280" r:id="rId24"/>
    <p:sldId id="278" r:id="rId25"/>
    <p:sldId id="281" r:id="rId26"/>
    <p:sldId id="282" r:id="rId27"/>
    <p:sldId id="283" r:id="rId28"/>
    <p:sldId id="277" r:id="rId29"/>
    <p:sldId id="309"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303"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97" d="100"/>
          <a:sy n="97" d="100"/>
        </p:scale>
        <p:origin x="-7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E4C8D60A-AD4B-4636-B9BD-4D41E0A1EA3B}" type="datetimeFigureOut">
              <a:rPr lang="ar-SA" smtClean="0"/>
              <a:pPr/>
              <a:t>23/01/35</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70F6E58-9E98-4B8A-A579-2AF7576E0EB5}"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A1E46D25-EA0A-49E3-9528-37CEDB87AC53}" type="datetimeFigureOut">
              <a:rPr lang="ar-SA" smtClean="0"/>
              <a:pPr/>
              <a:t>23/01/35</a:t>
            </a:fld>
            <a:endParaRPr lang="ar-SA"/>
          </a:p>
        </p:txBody>
      </p:sp>
      <p:sp>
        <p:nvSpPr>
          <p:cNvPr id="2" name="عنصر نائب للتذييل 1"/>
          <p:cNvSpPr>
            <a:spLocks noGrp="1"/>
          </p:cNvSpPr>
          <p:nvPr>
            <p:ph type="ftr" sz="quarter" idx="11"/>
          </p:nvPr>
        </p:nvSpPr>
        <p:spPr/>
        <p:txBody>
          <a:bodyPr/>
          <a:lstStyle/>
          <a:p>
            <a:endParaRPr lang="ar-SA"/>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7D5767C2-1591-483A-B317-0527880A6C8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1E46D25-EA0A-49E3-9528-37CEDB87AC53}" type="datetimeFigureOut">
              <a:rPr lang="ar-SA" smtClean="0"/>
              <a:pPr/>
              <a:t>23/01/35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1E46D25-EA0A-49E3-9528-37CEDB87AC53}" type="datetimeFigureOut">
              <a:rPr lang="ar-SA" smtClean="0"/>
              <a:pPr/>
              <a:t>23/01/35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A1E46D25-EA0A-49E3-9528-37CEDB87AC53}" type="datetimeFigureOut">
              <a:rPr lang="ar-SA" smtClean="0"/>
              <a:pPr/>
              <a:t>23/01/35</a:t>
            </a:fld>
            <a:endParaRPr lang="ar-SA"/>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7D5767C2-1591-483A-B317-0527880A6C8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A1E46D25-EA0A-49E3-9528-37CEDB87AC53}" type="datetimeFigureOut">
              <a:rPr lang="ar-SA" smtClean="0"/>
              <a:pPr/>
              <a:t>23/01/35</a:t>
            </a:fld>
            <a:endParaRPr lang="ar-SA"/>
          </a:p>
        </p:txBody>
      </p:sp>
      <p:sp>
        <p:nvSpPr>
          <p:cNvPr id="11" name="عنصر نائب للتذييل 10"/>
          <p:cNvSpPr>
            <a:spLocks noGrp="1"/>
          </p:cNvSpPr>
          <p:nvPr>
            <p:ph type="ftr" sz="quarter" idx="11"/>
          </p:nvPr>
        </p:nvSpPr>
        <p:spPr/>
        <p:txBody>
          <a:bodyPr/>
          <a:lstStyle/>
          <a:p>
            <a:endParaRPr lang="ar-SA"/>
          </a:p>
        </p:txBody>
      </p:sp>
      <p:sp>
        <p:nvSpPr>
          <p:cNvPr id="16" name="عنصر نائب لرقم الشريحة 15"/>
          <p:cNvSpPr>
            <a:spLocks noGrp="1"/>
          </p:cNvSpPr>
          <p:nvPr>
            <p:ph type="sldNum" sz="quarter" idx="12"/>
          </p:nvPr>
        </p:nvSpPr>
        <p:spPr/>
        <p:txBody>
          <a:bodyPr/>
          <a:lstStyle/>
          <a:p>
            <a:fld id="{7D5767C2-1591-483A-B317-0527880A6C82}" type="slidenum">
              <a:rPr lang="ar-SA" smtClean="0"/>
              <a:pPr/>
              <a:t>‹#›</a:t>
            </a:fld>
            <a:endParaRPr lang="ar-SA"/>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A1E46D25-EA0A-49E3-9528-37CEDB87AC53}" type="datetimeFigureOut">
              <a:rPr lang="ar-SA" smtClean="0"/>
              <a:pPr/>
              <a:t>23/01/35</a:t>
            </a:fld>
            <a:endParaRPr lang="ar-SA"/>
          </a:p>
        </p:txBody>
      </p:sp>
      <p:sp>
        <p:nvSpPr>
          <p:cNvPr id="10" name="عنصر نائب للتذييل 9"/>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A1E46D25-EA0A-49E3-9528-37CEDB87AC53}" type="datetimeFigureOut">
              <a:rPr lang="ar-SA" smtClean="0"/>
              <a:pPr/>
              <a:t>23/01/35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229600" y="6477000"/>
            <a:ext cx="762000" cy="246888"/>
          </a:xfrm>
        </p:spPr>
        <p:txBody>
          <a:bodyPr/>
          <a:lstStyle/>
          <a:p>
            <a:fld id="{7D5767C2-1591-483A-B317-0527880A6C82}" type="slidenum">
              <a:rPr lang="ar-SA" smtClean="0"/>
              <a:pPr/>
              <a:t>‹#›</a:t>
            </a:fld>
            <a:endParaRPr lang="ar-SA"/>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A1E46D25-EA0A-49E3-9528-37CEDB87AC53}" type="datetimeFigureOut">
              <a:rPr lang="ar-SA" smtClean="0"/>
              <a:pPr/>
              <a:t>23/01/35</a:t>
            </a:fld>
            <a:endParaRPr lang="ar-SA"/>
          </a:p>
        </p:txBody>
      </p:sp>
      <p:sp>
        <p:nvSpPr>
          <p:cNvPr id="21" name="عنصر نائب للتذييل 20"/>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A1E46D25-EA0A-49E3-9528-37CEDB87AC53}" type="datetimeFigureOut">
              <a:rPr lang="ar-SA" smtClean="0"/>
              <a:pPr/>
              <a:t>23/01/35</a:t>
            </a:fld>
            <a:endParaRPr lang="ar-SA"/>
          </a:p>
        </p:txBody>
      </p:sp>
      <p:sp>
        <p:nvSpPr>
          <p:cNvPr id="24" name="عنصر نائب للتذييل 23"/>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A1E46D25-EA0A-49E3-9528-37CEDB87AC53}" type="datetimeFigureOut">
              <a:rPr lang="ar-SA" smtClean="0"/>
              <a:pPr/>
              <a:t>23/01/35</a:t>
            </a:fld>
            <a:endParaRPr lang="ar-SA"/>
          </a:p>
        </p:txBody>
      </p:sp>
      <p:sp>
        <p:nvSpPr>
          <p:cNvPr id="29" name="عنصر نائب للتذييل 28"/>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D5767C2-1591-483A-B317-0527880A6C8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A1E46D25-EA0A-49E3-9528-37CEDB87AC53}" type="datetimeFigureOut">
              <a:rPr lang="ar-SA" smtClean="0"/>
              <a:pPr/>
              <a:t>23/01/35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31" name="عنصر نائب لرقم الشريحة 30"/>
          <p:cNvSpPr>
            <a:spLocks noGrp="1"/>
          </p:cNvSpPr>
          <p:nvPr>
            <p:ph type="sldNum" sz="quarter" idx="12"/>
          </p:nvPr>
        </p:nvSpPr>
        <p:spPr/>
        <p:txBody>
          <a:bodyPr/>
          <a:lstStyle/>
          <a:p>
            <a:fld id="{7D5767C2-1591-483A-B317-0527880A6C82}" type="slidenum">
              <a:rPr lang="ar-SA" smtClean="0"/>
              <a:pPr/>
              <a:t>‹#›</a:t>
            </a:fld>
            <a:endParaRPr lang="ar-SA"/>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1E46D25-EA0A-49E3-9528-37CEDB87AC53}" type="datetimeFigureOut">
              <a:rPr lang="ar-SA" smtClean="0"/>
              <a:pPr/>
              <a:t>23/01/35</a:t>
            </a:fld>
            <a:endParaRPr lang="ar-SA"/>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D5767C2-1591-483A-B317-0527880A6C82}" type="slidenum">
              <a:rPr lang="ar-SA" smtClean="0"/>
              <a:pPr/>
              <a:t>‹#›</a:t>
            </a:fld>
            <a:endParaRPr lang="ar-SA"/>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ريط إلى الأسفل 3"/>
          <p:cNvSpPr/>
          <p:nvPr/>
        </p:nvSpPr>
        <p:spPr>
          <a:xfrm>
            <a:off x="357158" y="1340768"/>
            <a:ext cx="8031266" cy="3096344"/>
          </a:xfrm>
          <a:prstGeom prst="ribbon">
            <a:avLst>
              <a:gd name="adj1" fmla="val 4283"/>
              <a:gd name="adj2" fmla="val 50000"/>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latin typeface="Arial Unicode MS" pitchFamily="34" charset="-128"/>
                <a:ea typeface="Arial Unicode MS" pitchFamily="34" charset="-128"/>
                <a:cs typeface="Arial Unicode MS" pitchFamily="34" charset="-128"/>
              </a:rPr>
              <a:t>المحاضرةالعاشره </a:t>
            </a:r>
          </a:p>
          <a:p>
            <a:pPr algn="ctr"/>
            <a:r>
              <a:rPr lang="ar-SA" sz="3200" b="1" dirty="0" smtClean="0">
                <a:latin typeface="Arial Unicode MS" pitchFamily="34" charset="-128"/>
                <a:ea typeface="Arial Unicode MS" pitchFamily="34" charset="-128"/>
                <a:cs typeface="Arial Unicode MS" pitchFamily="34" charset="-128"/>
              </a:rPr>
              <a:t>خدمة الجماعة </a:t>
            </a:r>
          </a:p>
          <a:p>
            <a:pPr algn="ctr"/>
            <a:r>
              <a:rPr lang="ar-SA" sz="3200" b="1" dirty="0" smtClean="0">
                <a:latin typeface="Arial Unicode MS" pitchFamily="34" charset="-128"/>
                <a:ea typeface="Arial Unicode MS" pitchFamily="34" charset="-128"/>
                <a:cs typeface="Arial Unicode MS" pitchFamily="34" charset="-128"/>
              </a:rPr>
              <a:t>24/ 1/ 1435هـ</a:t>
            </a:r>
            <a:endParaRPr lang="ar-SA" sz="3200" b="1"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285720" y="500042"/>
            <a:ext cx="8496944" cy="4832092"/>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لذلك ظهرت الحاجة إلى الشعور بروح الجيرة وتحسين الأحوال الصحية للطبقات الفقيرة من المهاجرين وتقديم المشورة والتوجيه في الحالات المختلفة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وقد كان لنشاط محله توينبى في لندن دافعا للأمريكان في تبنى الفكرة حتى تكونت أول محله اجتماعية في مدينة نيويورك عام م1887 وقد أدى نجاحها إلى انتشارها في الولايات المتحدة  </a:t>
            </a:r>
          </a:p>
          <a:p>
            <a:r>
              <a:rPr lang="ar-SA" sz="2800" dirty="0" smtClean="0">
                <a:solidFill>
                  <a:schemeClr val="tx1"/>
                </a:solidFill>
                <a:latin typeface="Arial Unicode MS" pitchFamily="34" charset="-128"/>
                <a:ea typeface="Arial Unicode MS" pitchFamily="34" charset="-128"/>
                <a:cs typeface="Arial Unicode MS" pitchFamily="34" charset="-128"/>
              </a:rPr>
              <a:t>- كان لنشاط المحلات الاجتماعية نحو تنمية الشعور باحترام الذات ،وتكوين العلاقات الجماعية ،والإيمان بالقيم الديمقراطية والمساواة والكرامة الإنسانية أن وضعت أسس ومبادئي لطريقة خدمة الجماعة 0 </a:t>
            </a:r>
          </a:p>
          <a:p>
            <a:pPr>
              <a:buFontTx/>
              <a:buChar char="-"/>
            </a:pP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3"/>
          <p:cNvSpPr/>
          <p:nvPr/>
        </p:nvSpPr>
        <p:spPr>
          <a:xfrm>
            <a:off x="5580112" y="404664"/>
            <a:ext cx="3096344" cy="864096"/>
          </a:xfrm>
          <a:prstGeom prst="wedgeRectCallout">
            <a:avLst>
              <a:gd name="adj1" fmla="val -21325"/>
              <a:gd name="adj2" fmla="val 78373"/>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تعار يف طريقة العمل مع الجماعات </a:t>
            </a:r>
            <a:endParaRPr lang="ar-SA" sz="24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683568" y="1628800"/>
            <a:ext cx="8136904" cy="4893647"/>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r>
              <a:rPr lang="ar-SA" sz="2400" u="sng" dirty="0" smtClean="0">
                <a:solidFill>
                  <a:srgbClr val="C00000"/>
                </a:solidFill>
                <a:latin typeface="Arial Unicode MS" pitchFamily="34" charset="-128"/>
                <a:ea typeface="Arial Unicode MS" pitchFamily="34" charset="-128"/>
                <a:cs typeface="Arial Unicode MS" pitchFamily="34" charset="-128"/>
              </a:rPr>
              <a:t>سوف نستعرض بعض من التعاريف </a:t>
            </a:r>
            <a:r>
              <a:rPr lang="ar-SA" sz="2400" dirty="0" smtClean="0">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a:t>
            </a: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a:p>
            <a:endParaRPr lang="ar-SA" sz="2400" dirty="0" smtClean="0">
              <a:latin typeface="Arial Unicode MS" pitchFamily="34" charset="-128"/>
              <a:ea typeface="Arial Unicode MS" pitchFamily="34" charset="-128"/>
              <a:cs typeface="Arial Unicode MS" pitchFamily="34" charset="-128"/>
            </a:endParaRPr>
          </a:p>
        </p:txBody>
      </p:sp>
      <p:cxnSp>
        <p:nvCxnSpPr>
          <p:cNvPr id="7" name="رابط مستقيم 6"/>
          <p:cNvCxnSpPr/>
          <p:nvPr/>
        </p:nvCxnSpPr>
        <p:spPr>
          <a:xfrm rot="10800000">
            <a:off x="1475656" y="2204864"/>
            <a:ext cx="6696744" cy="0"/>
          </a:xfrm>
          <a:prstGeom prst="line">
            <a:avLst/>
          </a:prstGeom>
        </p:spPr>
        <p:style>
          <a:lnRef idx="2">
            <a:schemeClr val="dk1"/>
          </a:lnRef>
          <a:fillRef idx="0">
            <a:schemeClr val="dk1"/>
          </a:fillRef>
          <a:effectRef idx="1">
            <a:schemeClr val="dk1"/>
          </a:effectRef>
          <a:fontRef idx="minor">
            <a:schemeClr val="tx1"/>
          </a:fontRef>
        </p:style>
      </p:cxnSp>
      <p:sp>
        <p:nvSpPr>
          <p:cNvPr id="9" name="سهم للأسفل 8"/>
          <p:cNvSpPr/>
          <p:nvPr/>
        </p:nvSpPr>
        <p:spPr>
          <a:xfrm>
            <a:off x="8028384" y="2276872"/>
            <a:ext cx="144016"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0" name="سهم للأسفل 9"/>
          <p:cNvSpPr/>
          <p:nvPr/>
        </p:nvSpPr>
        <p:spPr>
          <a:xfrm>
            <a:off x="6660232" y="2204864"/>
            <a:ext cx="144016" cy="936104"/>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1" name="سهم للأسفل 10"/>
          <p:cNvSpPr/>
          <p:nvPr/>
        </p:nvSpPr>
        <p:spPr>
          <a:xfrm>
            <a:off x="4932040" y="2204864"/>
            <a:ext cx="72008" cy="115212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2" name="سهم للأسفل 11"/>
          <p:cNvSpPr/>
          <p:nvPr/>
        </p:nvSpPr>
        <p:spPr>
          <a:xfrm>
            <a:off x="3419872" y="2204864"/>
            <a:ext cx="144016"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3" name="سهم للأسفل 12"/>
          <p:cNvSpPr/>
          <p:nvPr/>
        </p:nvSpPr>
        <p:spPr>
          <a:xfrm>
            <a:off x="1475656" y="2276872"/>
            <a:ext cx="144016"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14" name="وسيلة شرح مستطيلة مستديرة الزوايا 13"/>
          <p:cNvSpPr/>
          <p:nvPr/>
        </p:nvSpPr>
        <p:spPr>
          <a:xfrm>
            <a:off x="7524328" y="2924944"/>
            <a:ext cx="1152128" cy="792088"/>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جريس كويل </a:t>
            </a:r>
            <a:endParaRPr lang="ar-SA" sz="2400" dirty="0">
              <a:latin typeface="Arial Unicode MS" pitchFamily="34" charset="-128"/>
              <a:ea typeface="Arial Unicode MS" pitchFamily="34" charset="-128"/>
              <a:cs typeface="Arial Unicode MS" pitchFamily="34" charset="-128"/>
            </a:endParaRPr>
          </a:p>
        </p:txBody>
      </p:sp>
      <p:sp>
        <p:nvSpPr>
          <p:cNvPr id="15" name="وسيلة شرح مستطيلة مستديرة الزوايا 14"/>
          <p:cNvSpPr/>
          <p:nvPr/>
        </p:nvSpPr>
        <p:spPr>
          <a:xfrm>
            <a:off x="6084168" y="3140968"/>
            <a:ext cx="12241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buFont typeface="Wingdings" pitchFamily="2" charset="2"/>
              <a:buChar char="ü"/>
            </a:pPr>
            <a:r>
              <a:rPr lang="ar-SA" sz="2000" b="1" dirty="0" smtClean="0">
                <a:solidFill>
                  <a:srgbClr val="FF0000"/>
                </a:solidFill>
                <a:latin typeface="Arial Unicode MS" pitchFamily="34" charset="-128"/>
                <a:ea typeface="Arial Unicode MS" pitchFamily="34" charset="-128"/>
                <a:cs typeface="Arial Unicode MS" pitchFamily="34" charset="-128"/>
              </a:rPr>
              <a:t>ألن كلين </a:t>
            </a:r>
            <a:endParaRPr lang="ar-SA" sz="2000" b="1" dirty="0">
              <a:solidFill>
                <a:srgbClr val="FF0000"/>
              </a:solidFill>
              <a:latin typeface="Arial Unicode MS" pitchFamily="34" charset="-128"/>
              <a:ea typeface="Arial Unicode MS" pitchFamily="34" charset="-128"/>
              <a:cs typeface="Arial Unicode MS" pitchFamily="34" charset="-128"/>
            </a:endParaRPr>
          </a:p>
        </p:txBody>
      </p:sp>
      <p:sp>
        <p:nvSpPr>
          <p:cNvPr id="16" name="وسيلة شرح مستطيلة مستديرة الزوايا 15"/>
          <p:cNvSpPr/>
          <p:nvPr/>
        </p:nvSpPr>
        <p:spPr>
          <a:xfrm>
            <a:off x="4355976" y="3429000"/>
            <a:ext cx="1440160" cy="792088"/>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000" b="1" dirty="0" smtClean="0">
                <a:latin typeface="Arial Unicode MS" pitchFamily="34" charset="-128"/>
                <a:ea typeface="Arial Unicode MS" pitchFamily="34" charset="-128"/>
                <a:cs typeface="Arial Unicode MS" pitchFamily="34" charset="-128"/>
              </a:rPr>
              <a:t>تريكر </a:t>
            </a:r>
            <a:endParaRPr lang="ar-SA" sz="2000" b="1" dirty="0">
              <a:latin typeface="Arial Unicode MS" pitchFamily="34" charset="-128"/>
              <a:ea typeface="Arial Unicode MS" pitchFamily="34" charset="-128"/>
              <a:cs typeface="Arial Unicode MS" pitchFamily="34" charset="-128"/>
            </a:endParaRPr>
          </a:p>
        </p:txBody>
      </p:sp>
      <p:sp>
        <p:nvSpPr>
          <p:cNvPr id="17" name="وسيلة شرح مستطيلة مستديرة الزوايا 16"/>
          <p:cNvSpPr/>
          <p:nvPr/>
        </p:nvSpPr>
        <p:spPr>
          <a:xfrm>
            <a:off x="2843808" y="2852936"/>
            <a:ext cx="1368152" cy="936104"/>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b="1" dirty="0" smtClean="0">
                <a:latin typeface="Arial Unicode MS" pitchFamily="34" charset="-128"/>
                <a:ea typeface="Arial Unicode MS" pitchFamily="34" charset="-128"/>
                <a:cs typeface="Arial Unicode MS" pitchFamily="34" charset="-128"/>
              </a:rPr>
              <a:t>ولسن وريلاند </a:t>
            </a:r>
            <a:endParaRPr lang="ar-SA" b="1" dirty="0">
              <a:latin typeface="Arial Unicode MS" pitchFamily="34" charset="-128"/>
              <a:ea typeface="Arial Unicode MS" pitchFamily="34" charset="-128"/>
              <a:cs typeface="Arial Unicode MS" pitchFamily="34" charset="-128"/>
            </a:endParaRPr>
          </a:p>
        </p:txBody>
      </p:sp>
      <p:sp>
        <p:nvSpPr>
          <p:cNvPr id="18" name="وسيلة شرح مستطيلة مستديرة الزوايا 17"/>
          <p:cNvSpPr/>
          <p:nvPr/>
        </p:nvSpPr>
        <p:spPr>
          <a:xfrm>
            <a:off x="899592" y="2924944"/>
            <a:ext cx="1152128" cy="792088"/>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جيزيلا كونيكا </a:t>
            </a:r>
            <a:endParaRPr lang="ar-SA" sz="2400" dirty="0">
              <a:latin typeface="Arial Unicode MS" pitchFamily="34" charset="-128"/>
              <a:ea typeface="Arial Unicode MS" pitchFamily="34" charset="-128"/>
              <a:cs typeface="Arial Unicode MS" pitchFamily="34" charset="-128"/>
            </a:endParaRPr>
          </a:p>
        </p:txBody>
      </p:sp>
      <p:sp>
        <p:nvSpPr>
          <p:cNvPr id="19" name="سهم للأسفل 18"/>
          <p:cNvSpPr/>
          <p:nvPr/>
        </p:nvSpPr>
        <p:spPr>
          <a:xfrm>
            <a:off x="8100392" y="3789040"/>
            <a:ext cx="144016"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1" name="وسيلة شرح مستطيلة مستديرة الزوايا 20"/>
          <p:cNvSpPr/>
          <p:nvPr/>
        </p:nvSpPr>
        <p:spPr>
          <a:xfrm>
            <a:off x="5868144" y="4437112"/>
            <a:ext cx="2304256" cy="792088"/>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buFont typeface="Wingdings" pitchFamily="2" charset="2"/>
              <a:buChar char="ü"/>
            </a:pPr>
            <a:r>
              <a:rPr lang="ar-SA" sz="2400" dirty="0" smtClean="0">
                <a:solidFill>
                  <a:srgbClr val="FF0000"/>
                </a:solidFill>
                <a:latin typeface="Arial Unicode MS" pitchFamily="34" charset="-128"/>
                <a:ea typeface="Arial Unicode MS" pitchFamily="34" charset="-128"/>
                <a:cs typeface="Arial Unicode MS" pitchFamily="34" charset="-128"/>
              </a:rPr>
              <a:t>محمد شمس الدين أحمد </a:t>
            </a:r>
            <a:endParaRPr lang="ar-SA" sz="2400" dirty="0">
              <a:solidFill>
                <a:srgbClr val="FF0000"/>
              </a:solidFill>
              <a:latin typeface="Arial Unicode MS" pitchFamily="34" charset="-128"/>
              <a:ea typeface="Arial Unicode MS" pitchFamily="34" charset="-128"/>
              <a:cs typeface="Arial Unicode MS" pitchFamily="34" charset="-128"/>
            </a:endParaRPr>
          </a:p>
        </p:txBody>
      </p:sp>
      <p:sp>
        <p:nvSpPr>
          <p:cNvPr id="22" name="سهم للأسفل 21"/>
          <p:cNvSpPr/>
          <p:nvPr/>
        </p:nvSpPr>
        <p:spPr>
          <a:xfrm>
            <a:off x="6156176" y="5229200"/>
            <a:ext cx="144016" cy="648072"/>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23" name="وسيلة شرح مستطيلة مستديرة الزوايا 22"/>
          <p:cNvSpPr/>
          <p:nvPr/>
        </p:nvSpPr>
        <p:spPr>
          <a:xfrm>
            <a:off x="3779912" y="5589240"/>
            <a:ext cx="2304256" cy="792088"/>
          </a:xfrm>
          <a:prstGeom prst="wedgeRoundRectCallout">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dirty="0" smtClean="0">
                <a:latin typeface="Arial Unicode MS" pitchFamily="34" charset="-128"/>
                <a:ea typeface="Arial Unicode MS" pitchFamily="34" charset="-128"/>
                <a:cs typeface="Arial Unicode MS" pitchFamily="34" charset="-128"/>
              </a:rPr>
              <a:t>محمد سيد فهمي </a:t>
            </a: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5724128" y="332656"/>
            <a:ext cx="30243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latin typeface="Arial Unicode MS" pitchFamily="34" charset="-128"/>
                <a:ea typeface="Arial Unicode MS" pitchFamily="34" charset="-128"/>
                <a:cs typeface="Arial Unicode MS" pitchFamily="34" charset="-128"/>
              </a:rPr>
              <a:t>1</a:t>
            </a:r>
            <a:r>
              <a:rPr lang="ar-SA" sz="2800" b="1" dirty="0" smtClean="0">
                <a:solidFill>
                  <a:srgbClr val="FF0000"/>
                </a:solidFill>
                <a:latin typeface="Arial Unicode MS" pitchFamily="34" charset="-128"/>
                <a:ea typeface="Arial Unicode MS" pitchFamily="34" charset="-128"/>
                <a:cs typeface="Arial Unicode MS" pitchFamily="34" charset="-128"/>
              </a:rPr>
              <a:t>- تعريف ألن كلين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412776"/>
            <a:ext cx="8280920" cy="5262979"/>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 لايوجد تعريف محدد ومتفق علية في خدمة الجماعة بل أنها محاولات واجتهادات تعبر عن منظور صاحبها تجاه هذه الطريقة بسبب حداثة هذه الطريقة وتطورها السريع </a:t>
            </a:r>
          </a:p>
          <a:p>
            <a:r>
              <a:rPr lang="ar-SA" sz="2800" dirty="0" smtClean="0">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خدمة الجماعة هي طريقة تستخدم لمساعدة الناس عن طريق الخبرة الجماعية كي يتحقق نموهم كأشخاص ، ولكى </a:t>
            </a:r>
          </a:p>
          <a:p>
            <a:r>
              <a:rPr lang="ar-SA" sz="2800" dirty="0" smtClean="0">
                <a:solidFill>
                  <a:srgbClr val="FF0000"/>
                </a:solidFill>
                <a:latin typeface="Arial Unicode MS" pitchFamily="34" charset="-128"/>
                <a:ea typeface="Arial Unicode MS" pitchFamily="34" charset="-128"/>
                <a:cs typeface="Arial Unicode MS" pitchFamily="34" charset="-128"/>
              </a:rPr>
              <a:t>يستطيعوا الإسهام بطريقة مثمرة في أثراء حياة المجتمع ” </a:t>
            </a:r>
          </a:p>
          <a:p>
            <a:r>
              <a:rPr lang="ar-SA" sz="2800" dirty="0" smtClean="0">
                <a:solidFill>
                  <a:srgbClr val="FF0000"/>
                </a:solidFill>
                <a:latin typeface="Arial Unicode MS" pitchFamily="34" charset="-128"/>
                <a:ea typeface="Arial Unicode MS" pitchFamily="34" charset="-128"/>
                <a:cs typeface="Arial Unicode MS" pitchFamily="34" charset="-128"/>
              </a:rPr>
              <a:t> ويتضح من التعريف أن : </a:t>
            </a:r>
          </a:p>
          <a:p>
            <a:r>
              <a:rPr lang="ar-SA" sz="2800" dirty="0" smtClean="0">
                <a:latin typeface="Arial Unicode MS" pitchFamily="34" charset="-128"/>
                <a:ea typeface="Arial Unicode MS" pitchFamily="34" charset="-128"/>
                <a:cs typeface="Arial Unicode MS" pitchFamily="34" charset="-128"/>
              </a:rPr>
              <a:t> 1- أن خدمة الجماعة طريقة 0 </a:t>
            </a:r>
          </a:p>
          <a:p>
            <a:r>
              <a:rPr lang="ar-SA" sz="2800" dirty="0" smtClean="0">
                <a:latin typeface="Arial Unicode MS" pitchFamily="34" charset="-128"/>
                <a:ea typeface="Arial Unicode MS" pitchFamily="34" charset="-128"/>
                <a:cs typeface="Arial Unicode MS" pitchFamily="34" charset="-128"/>
              </a:rPr>
              <a:t> 2- تستخدم هذه الطريقة الخبرة الجماعية في مساعدة الأفراد 0 </a:t>
            </a:r>
          </a:p>
          <a:p>
            <a:r>
              <a:rPr lang="ar-SA" sz="2800" dirty="0" smtClean="0">
                <a:latin typeface="Arial Unicode MS" pitchFamily="34" charset="-128"/>
                <a:ea typeface="Arial Unicode MS" pitchFamily="34" charset="-128"/>
                <a:cs typeface="Arial Unicode MS" pitchFamily="34" charset="-128"/>
              </a:rPr>
              <a:t> 3- تهدف إلى تحقيق النمو الشخصي الذي ينعكس بدورة على نمو المجتمع 0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5724128" y="332656"/>
            <a:ext cx="30243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rgbClr val="FF0000"/>
                </a:solidFill>
                <a:latin typeface="Arial Unicode MS" pitchFamily="34" charset="-128"/>
                <a:ea typeface="Arial Unicode MS" pitchFamily="34" charset="-128"/>
                <a:cs typeface="Arial Unicode MS" pitchFamily="34" charset="-128"/>
              </a:rPr>
              <a:t>2- تعريف محمد شمس الدين أحمد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412776"/>
            <a:ext cx="8280920" cy="4832092"/>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”طريقة يتضمن استخدامها عملية بواسطتها يساعد الأخصائي الأفراد أثناء ممارستهم لأوجه نشاط البرنامج في الأنواع المتعددة من الجماعات في المؤسسات المختلفة لينموا كأفراد وكجماعات ويسهموا في تغيير المجتمع في حدود أهداف المجتمع وثقافته 0  </a:t>
            </a:r>
          </a:p>
          <a:p>
            <a:r>
              <a:rPr lang="ar-SA" sz="2800" dirty="0" smtClean="0">
                <a:latin typeface="Arial Unicode MS" pitchFamily="34" charset="-128"/>
                <a:ea typeface="Arial Unicode MS" pitchFamily="34" charset="-128"/>
                <a:cs typeface="Arial Unicode MS" pitchFamily="34" charset="-128"/>
              </a:rPr>
              <a:t> - </a:t>
            </a:r>
            <a:r>
              <a:rPr lang="ar-SA" sz="2800" u="sng" dirty="0" smtClean="0">
                <a:solidFill>
                  <a:srgbClr val="FF0000"/>
                </a:solidFill>
                <a:latin typeface="Arial Unicode MS" pitchFamily="34" charset="-128"/>
                <a:ea typeface="Arial Unicode MS" pitchFamily="34" charset="-128"/>
                <a:cs typeface="Arial Unicode MS" pitchFamily="34" charset="-128"/>
              </a:rPr>
              <a:t>ويتضمن التعريف النواحي التالية : </a:t>
            </a:r>
          </a:p>
          <a:p>
            <a:r>
              <a:rPr lang="ar-SA" sz="2800" dirty="0" smtClean="0">
                <a:latin typeface="Arial Unicode MS" pitchFamily="34" charset="-128"/>
                <a:ea typeface="Arial Unicode MS" pitchFamily="34" charset="-128"/>
                <a:cs typeface="Arial Unicode MS" pitchFamily="34" charset="-128"/>
              </a:rPr>
              <a:t> 1- أن استخدام الطريقة يتضمن استخدام العملية في ذات الوقت 0 </a:t>
            </a:r>
          </a:p>
          <a:p>
            <a:r>
              <a:rPr lang="ar-SA" sz="2800" dirty="0" smtClean="0">
                <a:latin typeface="Arial Unicode MS" pitchFamily="34" charset="-128"/>
                <a:ea typeface="Arial Unicode MS" pitchFamily="34" charset="-128"/>
                <a:cs typeface="Arial Unicode MS" pitchFamily="34" charset="-128"/>
              </a:rPr>
              <a:t> 2- أن المساعدة التي يقدمها الأخصائي للأفراد في الجماعة تتم داخل مؤسسات الترويح وشغل وقت الفراغ أو يغلب عليها الطابع الترويحي 0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5724128" y="332656"/>
            <a:ext cx="30243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rgbClr val="FF0000"/>
                </a:solidFill>
                <a:latin typeface="Arial Unicode MS" pitchFamily="34" charset="-128"/>
                <a:ea typeface="Arial Unicode MS" pitchFamily="34" charset="-128"/>
                <a:cs typeface="Arial Unicode MS" pitchFamily="34" charset="-128"/>
              </a:rPr>
              <a:t>2- تعريف محمد شمس الدين أحمد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412776"/>
            <a:ext cx="8280920" cy="3970318"/>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ar-SA" sz="2800" dirty="0" smtClean="0">
                <a:latin typeface="Arial Unicode MS" pitchFamily="34" charset="-128"/>
                <a:ea typeface="Arial Unicode MS" pitchFamily="34" charset="-128"/>
                <a:cs typeface="Arial Unicode MS" pitchFamily="34" charset="-128"/>
              </a:rPr>
              <a:t>3- أن الهدف من المساعدة هو نمو الفرد والجماعة حتى يمكن تحقيق الأهداف الاجتماعية المرغوبة بشرط أن تتلائم هذه الأهداف مع المجتمع وثقافته 0 </a:t>
            </a:r>
          </a:p>
          <a:p>
            <a:r>
              <a:rPr lang="ar-SA" sz="2800" dirty="0" smtClean="0">
                <a:latin typeface="Arial Unicode MS" pitchFamily="34" charset="-128"/>
                <a:ea typeface="Arial Unicode MS" pitchFamily="34" charset="-128"/>
                <a:cs typeface="Arial Unicode MS" pitchFamily="34" charset="-128"/>
              </a:rPr>
              <a:t> </a:t>
            </a:r>
          </a:p>
          <a:p>
            <a:r>
              <a:rPr lang="ar-SA" sz="2800" dirty="0" smtClean="0">
                <a:latin typeface="Arial Unicode MS" pitchFamily="34" charset="-128"/>
                <a:ea typeface="Arial Unicode MS" pitchFamily="34" charset="-128"/>
                <a:cs typeface="Arial Unicode MS" pitchFamily="34" charset="-128"/>
              </a:rPr>
              <a:t>4- عندما تستخدم خدمة الجماعة في مؤسسات أخرى غير المؤسسات الخاصة بها فأنها ترتبط بأهداف تلك المؤسسات وتساعد على تحقيقها من خلال مساعدة الأفراد والجماعة للوصول إلى الأهداف الاجتماعية المطلوبة 0 </a:t>
            </a:r>
          </a:p>
          <a:p>
            <a:r>
              <a:rPr lang="ar-SA" sz="2800" dirty="0" smtClean="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5724128" y="332656"/>
            <a:ext cx="30243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rgbClr val="FF0000"/>
                </a:solidFill>
                <a:latin typeface="Arial Unicode MS" pitchFamily="34" charset="-128"/>
                <a:ea typeface="Arial Unicode MS" pitchFamily="34" charset="-128"/>
                <a:cs typeface="Arial Unicode MS" pitchFamily="34" charset="-128"/>
              </a:rPr>
              <a:t>الممارسة في خدمة </a:t>
            </a:r>
            <a:r>
              <a:rPr lang="ar-SA" sz="2800" b="1" dirty="0" err="1" smtClean="0">
                <a:solidFill>
                  <a:srgbClr val="FF0000"/>
                </a:solidFill>
                <a:latin typeface="Arial Unicode MS" pitchFamily="34" charset="-128"/>
                <a:ea typeface="Arial Unicode MS" pitchFamily="34" charset="-128"/>
                <a:cs typeface="Arial Unicode MS" pitchFamily="34" charset="-128"/>
              </a:rPr>
              <a:t>الجماعه</a:t>
            </a:r>
            <a:r>
              <a:rPr lang="ar-SA" sz="2800" b="1" dirty="0" smtClean="0">
                <a:solidFill>
                  <a:srgbClr val="FF0000"/>
                </a:solidFill>
                <a:latin typeface="Arial Unicode MS" pitchFamily="34" charset="-128"/>
                <a:ea typeface="Arial Unicode MS" pitchFamily="34" charset="-128"/>
                <a:cs typeface="Arial Unicode MS" pitchFamily="34" charset="-128"/>
              </a:rPr>
              <a:t>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412776"/>
            <a:ext cx="8280920" cy="4770537"/>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a:t>
            </a:r>
            <a:r>
              <a:rPr lang="ar-SA" sz="2800" dirty="0" smtClean="0">
                <a:latin typeface="Arial Unicode MS" pitchFamily="34" charset="-128"/>
                <a:ea typeface="Arial Unicode MS" pitchFamily="34" charset="-128"/>
                <a:cs typeface="Arial Unicode MS" pitchFamily="34" charset="-128"/>
              </a:rPr>
              <a:t>يتحدد أسلوب ممارسه خدمه الجماعة في ضوء طبيعة المؤسسة الأجتماعيه التي تؤدى هذه الخدمة وما تنوى لتحقيقه من أهداف بجانب الاحتياجات الاساسيه للجماعة 0 وهناك أربع مستويات مختلفة للأنشطة التي يمارسها اخصائى خدمه الجماعة هى : </a:t>
            </a:r>
          </a:p>
          <a:p>
            <a:r>
              <a:rPr lang="ar-SA" sz="2800" dirty="0" smtClean="0">
                <a:latin typeface="Arial Unicode MS" pitchFamily="34" charset="-128"/>
                <a:ea typeface="Arial Unicode MS" pitchFamily="34" charset="-128"/>
                <a:cs typeface="Arial Unicode MS" pitchFamily="34" charset="-128"/>
              </a:rPr>
              <a:t> 1- المستوى الاساسى والأول وهو العمل مع جماعات أوليه مثل جماعات الأطفال والبالغين وأنديه الكبار وجماعات النشاط الرياضي أو الترويحي 0 </a:t>
            </a:r>
          </a:p>
          <a:p>
            <a:r>
              <a:rPr lang="ar-SA" sz="2800" dirty="0" smtClean="0">
                <a:latin typeface="Arial Unicode MS" pitchFamily="34" charset="-128"/>
                <a:ea typeface="Arial Unicode MS" pitchFamily="34" charset="-128"/>
                <a:cs typeface="Arial Unicode MS" pitchFamily="34" charset="-128"/>
              </a:rPr>
              <a:t>2- مستوى ” الأشراف ” على غيره من أخصائيين في خدمه الجماعة موظفين كانوا أو متطوعين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5724128" y="332656"/>
            <a:ext cx="3024336" cy="792088"/>
          </a:xfrm>
          <a:prstGeom prst="wedgeRoundRect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rgbClr val="FF0000"/>
                </a:solidFill>
                <a:latin typeface="Arial Unicode MS" pitchFamily="34" charset="-128"/>
                <a:ea typeface="Arial Unicode MS" pitchFamily="34" charset="-128"/>
                <a:cs typeface="Arial Unicode MS" pitchFamily="34" charset="-128"/>
              </a:rPr>
              <a:t>الممارسة في خدمة الجماعة </a:t>
            </a:r>
            <a:endParaRPr lang="ar-SA" sz="2800" b="1"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539552" y="1412776"/>
            <a:ext cx="8280920" cy="4154984"/>
          </a:xfrm>
          <a:prstGeom prst="rect">
            <a:avLst/>
          </a:prstGeom>
        </p:spPr>
        <p:style>
          <a:lnRef idx="2">
            <a:schemeClr val="accent3"/>
          </a:lnRef>
          <a:fillRef idx="1">
            <a:schemeClr val="lt1"/>
          </a:fillRef>
          <a:effectRef idx="0">
            <a:schemeClr val="accent3"/>
          </a:effectRef>
          <a:fontRef idx="minor">
            <a:schemeClr val="dk1"/>
          </a:fontRef>
        </p:style>
        <p:txBody>
          <a:bodyPr wrap="square" rtlCol="1">
            <a:spAutoFit/>
          </a:bodyPr>
          <a:lstStyle/>
          <a:p>
            <a:r>
              <a:rPr lang="ar-SA" sz="2400" dirty="0" smtClean="0">
                <a:latin typeface="Arial Unicode MS" pitchFamily="34" charset="-128"/>
                <a:ea typeface="Arial Unicode MS" pitchFamily="34" charset="-128"/>
                <a:cs typeface="Arial Unicode MS" pitchFamily="34" charset="-128"/>
              </a:rPr>
              <a:t> </a:t>
            </a:r>
          </a:p>
          <a:p>
            <a:r>
              <a:rPr lang="ar-SA" sz="2400" dirty="0" smtClean="0">
                <a:latin typeface="Arial Unicode MS" pitchFamily="34" charset="-128"/>
                <a:ea typeface="Arial Unicode MS" pitchFamily="34" charset="-128"/>
                <a:cs typeface="Arial Unicode MS" pitchFamily="34" charset="-128"/>
              </a:rPr>
              <a:t> 3- مستوى ” تنظيم أدارى ” وهى مؤسسات العمل مع الجماعات أو مؤسسات تقدم هذه الخدمة من خلال الانشطه الأخرى لها </a:t>
            </a:r>
          </a:p>
          <a:p>
            <a:endParaRPr lang="ar-SA" sz="2400" dirty="0" smtClean="0">
              <a:latin typeface="Arial Unicode MS" pitchFamily="34" charset="-128"/>
              <a:ea typeface="Arial Unicode MS" pitchFamily="34" charset="-128"/>
              <a:cs typeface="Arial Unicode MS" pitchFamily="34" charset="-128"/>
            </a:endParaRPr>
          </a:p>
          <a:p>
            <a:r>
              <a:rPr lang="ar-SA" sz="2400" dirty="0" smtClean="0">
                <a:latin typeface="Arial Unicode MS" pitchFamily="34" charset="-128"/>
                <a:ea typeface="Arial Unicode MS" pitchFamily="34" charset="-128"/>
                <a:cs typeface="Arial Unicode MS" pitchFamily="34" charset="-128"/>
              </a:rPr>
              <a:t>4- مستوى ” تنظيم المجتمع ” وذلك من حلال التخطيط والتنسيق بين مختلف أنشطه الجماعات في المجتمع 0</a:t>
            </a:r>
          </a:p>
          <a:p>
            <a:endParaRPr lang="ar-SA" sz="2400" dirty="0" smtClean="0">
              <a:latin typeface="Arial Unicode MS" pitchFamily="34" charset="-128"/>
              <a:ea typeface="Arial Unicode MS" pitchFamily="34" charset="-128"/>
              <a:cs typeface="Arial Unicode MS" pitchFamily="34" charset="-128"/>
            </a:endParaRPr>
          </a:p>
          <a:p>
            <a:r>
              <a:rPr lang="ar-SA" sz="2400" dirty="0" smtClean="0">
                <a:latin typeface="Arial Unicode MS" pitchFamily="34" charset="-128"/>
                <a:ea typeface="Arial Unicode MS" pitchFamily="34" charset="-128"/>
                <a:cs typeface="Arial Unicode MS" pitchFamily="34" charset="-128"/>
              </a:rPr>
              <a:t>- وتهدف طريقه خدمه الجماعة  إلى تحقيق هدف أساسي وهو أثارة </a:t>
            </a:r>
            <a:r>
              <a:rPr lang="ar-SA" sz="2400" dirty="0" err="1" smtClean="0">
                <a:latin typeface="Arial Unicode MS" pitchFamily="34" charset="-128"/>
                <a:ea typeface="Arial Unicode MS" pitchFamily="34" charset="-128"/>
                <a:cs typeface="Arial Unicode MS" pitchFamily="34" charset="-128"/>
              </a:rPr>
              <a:t>الأحساس</a:t>
            </a:r>
            <a:r>
              <a:rPr lang="ar-SA" sz="2400" dirty="0" smtClean="0">
                <a:latin typeface="Arial Unicode MS" pitchFamily="34" charset="-128"/>
                <a:ea typeface="Arial Unicode MS" pitchFamily="34" charset="-128"/>
                <a:cs typeface="Arial Unicode MS" pitchFamily="34" charset="-128"/>
              </a:rPr>
              <a:t> بأهمية المبادرة والإدراك الجماعي والقدرة على التصرف الذاتي في الجماعة وعلى ذلك فإن اخصائى خدمه الجماعة لا يقدم المبادرة ولكن يوجه الجماعة والقوى الموجودة بها نحو هذا العمل 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أهمية طريقة العمل مع الجماعات في المجتمع المعاصر :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611560" y="1772816"/>
            <a:ext cx="8208912" cy="427809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ومن أهم العوامل التي تجعل لطريقة العمل مع الجماعات أهمية كبرى ما يلى : </a:t>
            </a:r>
          </a:p>
          <a:p>
            <a:r>
              <a:rPr lang="ar-SA" sz="2400" dirty="0" smtClean="0">
                <a:solidFill>
                  <a:schemeClr val="tx1"/>
                </a:solidFill>
                <a:latin typeface="Arial Unicode MS" pitchFamily="34" charset="-128"/>
                <a:ea typeface="Arial Unicode MS" pitchFamily="34" charset="-128"/>
                <a:cs typeface="Arial Unicode MS" pitchFamily="34" charset="-128"/>
              </a:rPr>
              <a:t>1- أن الآسرة كجماعة أولية قد تغيرت حجماً وتنظيماً ووظيفة، </a:t>
            </a:r>
            <a:r>
              <a:rPr lang="ar-SA" sz="2400" dirty="0" err="1" smtClean="0">
                <a:solidFill>
                  <a:schemeClr val="tx1"/>
                </a:solidFill>
                <a:latin typeface="Arial Unicode MS" pitchFamily="34" charset="-128"/>
                <a:ea typeface="Arial Unicode MS" pitchFamily="34" charset="-128"/>
                <a:cs typeface="Arial Unicode MS" pitchFamily="34" charset="-128"/>
              </a:rPr>
              <a:t>ولايمكن</a:t>
            </a:r>
            <a:r>
              <a:rPr lang="ar-SA" sz="2400" dirty="0" smtClean="0">
                <a:solidFill>
                  <a:schemeClr val="tx1"/>
                </a:solidFill>
                <a:latin typeface="Arial Unicode MS" pitchFamily="34" charset="-128"/>
                <a:ea typeface="Arial Unicode MS" pitchFamily="34" charset="-128"/>
                <a:cs typeface="Arial Unicode MS" pitchFamily="34" charset="-128"/>
              </a:rPr>
              <a:t> لطريقة العمل مع الجماعات أن تحل محل الأسرة ولكنها تستطيع أن تعاونها بعض الشئ بما تقدمة للناس من خبرات كانت من قبل وفقا على الحياة الأسرية 0 </a:t>
            </a:r>
          </a:p>
          <a:p>
            <a:r>
              <a:rPr lang="ar-SA" sz="2400" dirty="0" smtClean="0">
                <a:solidFill>
                  <a:schemeClr val="tx1"/>
                </a:solidFill>
                <a:latin typeface="Arial Unicode MS" pitchFamily="34" charset="-128"/>
                <a:ea typeface="Arial Unicode MS" pitchFamily="34" charset="-128"/>
                <a:cs typeface="Arial Unicode MS" pitchFamily="34" charset="-128"/>
              </a:rPr>
              <a:t>2- أن الاندفاع والتطور الذي تتميز بة حياتنا اليوم يجعل الاطمئنان عسيرا على الناس ، ويقلل من فرص الابتكار الاجتماعى ومما لاشك فية أن طريقة العمل مع الجماعات بما تتيحة من فرص وخبرات فأنها تساعد على زيادة فرص الابتكار الاجتماعى ، كما انها تساعد على توافر عامل الامن للافراد </a:t>
            </a:r>
            <a:r>
              <a:rPr lang="ar-SA" sz="2400" dirty="0" err="1" smtClean="0">
                <a:solidFill>
                  <a:schemeClr val="tx1"/>
                </a:solidFill>
                <a:latin typeface="Arial Unicode MS" pitchFamily="34" charset="-128"/>
                <a:ea typeface="Arial Unicode MS" pitchFamily="34" charset="-128"/>
                <a:cs typeface="Arial Unicode MS" pitchFamily="34" charset="-128"/>
              </a:rPr>
              <a:t>بأنضمامهم</a:t>
            </a:r>
            <a:r>
              <a:rPr lang="ar-SA" sz="2400" dirty="0" smtClean="0">
                <a:solidFill>
                  <a:schemeClr val="tx1"/>
                </a:solidFill>
                <a:latin typeface="Arial Unicode MS" pitchFamily="34" charset="-128"/>
                <a:ea typeface="Arial Unicode MS" pitchFamily="34" charset="-128"/>
                <a:cs typeface="Arial Unicode MS" pitchFamily="34" charset="-128"/>
              </a:rPr>
              <a:t> إلى الجماعة 0 </a:t>
            </a:r>
            <a:endParaRPr lang="ar-SA" sz="24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أهمية طريقة العمل مع الجماعات في المجتمع المعاصر :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72816"/>
            <a:ext cx="8496944"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solidFill>
                  <a:schemeClr val="tx1"/>
                </a:solidFill>
                <a:latin typeface="Arial Unicode MS" pitchFamily="34" charset="-128"/>
                <a:ea typeface="Arial Unicode MS" pitchFamily="34" charset="-128"/>
                <a:cs typeface="Arial Unicode MS" pitchFamily="34" charset="-128"/>
              </a:rPr>
              <a:t>3- أن التقدم التكنولوجي قد ساعد على امتداد وقت الفراغ للأفراد وعلى الرغم من ذلك فنجد أنهم عاجزين  عن استقلال هذا الوقت فيما يعود عليهم بالمصلحة العامة ، وطريقة العمل مع الجماعات قادرة على جعل الافراد يقضون وقتا ممتعا يعود عليهم بالنفع والاستفادة بما توفرة لهم من برامج ومناشط اجتماعية وثقافية وترويحية موجهة 0 </a:t>
            </a:r>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1071538" y="1142984"/>
            <a:ext cx="7401434" cy="4071966"/>
          </a:xfrm>
          <a:prstGeom prst="wedgeRoundRectCallout">
            <a:avLst>
              <a:gd name="adj1" fmla="val -20770"/>
              <a:gd name="adj2" fmla="val 49587"/>
              <a:gd name="adj3" fmla="val 16667"/>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u="sng" dirty="0" smtClean="0">
                <a:solidFill>
                  <a:srgbClr val="FF0000"/>
                </a:solidFill>
                <a:latin typeface="Arial Unicode MS" pitchFamily="34" charset="-128"/>
                <a:ea typeface="Arial Unicode MS" pitchFamily="34" charset="-128"/>
                <a:cs typeface="Arial Unicode MS" pitchFamily="34" charset="-128"/>
              </a:rPr>
              <a:t> </a:t>
            </a: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endParaRPr lang="ar-SA" sz="2800" u="sng" dirty="0" smtClean="0">
              <a:solidFill>
                <a:srgbClr val="FF0000"/>
              </a:solidFill>
              <a:latin typeface="Arial Unicode MS" pitchFamily="34" charset="-128"/>
              <a:ea typeface="Arial Unicode MS" pitchFamily="34" charset="-128"/>
              <a:cs typeface="Arial Unicode MS" pitchFamily="34" charset="-128"/>
            </a:endParaRPr>
          </a:p>
          <a:p>
            <a:r>
              <a:rPr lang="ar-SA" sz="2800" u="sng" dirty="0" smtClean="0">
                <a:solidFill>
                  <a:srgbClr val="FF0000"/>
                </a:solidFill>
                <a:latin typeface="Arial Unicode MS" pitchFamily="34" charset="-128"/>
                <a:ea typeface="Arial Unicode MS" pitchFamily="34" charset="-128"/>
                <a:cs typeface="Arial Unicode MS" pitchFamily="34" charset="-128"/>
              </a:rPr>
              <a:t>أهداف طريقة العمل مع الجماعات</a:t>
            </a:r>
          </a:p>
          <a:p>
            <a:pPr algn="ctr"/>
            <a:r>
              <a:rPr lang="ar-SA" sz="2400" dirty="0" smtClean="0">
                <a:latin typeface="Arial Unicode MS" pitchFamily="34" charset="-128"/>
                <a:ea typeface="Arial Unicode MS" pitchFamily="34" charset="-128"/>
                <a:cs typeface="Arial Unicode MS" pitchFamily="34" charset="-128"/>
              </a:rPr>
              <a:t>الهدف العام : تحقيق النمو الأجتماعى للفرد والجماعة </a:t>
            </a:r>
          </a:p>
          <a:p>
            <a:pPr algn="ctr"/>
            <a:r>
              <a:rPr lang="ar-SA" sz="2400" dirty="0" smtClean="0">
                <a:latin typeface="Arial Unicode MS" pitchFamily="34" charset="-128"/>
                <a:ea typeface="Arial Unicode MS" pitchFamily="34" charset="-128"/>
                <a:cs typeface="Arial Unicode MS" pitchFamily="34" charset="-128"/>
              </a:rPr>
              <a:t> </a:t>
            </a:r>
          </a:p>
          <a:p>
            <a:pPr algn="ctr"/>
            <a:r>
              <a:rPr lang="ar-SA" sz="2400" dirty="0" smtClean="0">
                <a:latin typeface="Arial Unicode MS" pitchFamily="34" charset="-128"/>
                <a:ea typeface="Arial Unicode MS" pitchFamily="34" charset="-128"/>
                <a:cs typeface="Arial Unicode MS" pitchFamily="34" charset="-128"/>
              </a:rPr>
              <a:t>-وهذا يعنى أن النمو الإجتماعى للفرد والجماعة الذي تهدف إليه خدمه الجماعة هو : </a:t>
            </a:r>
          </a:p>
          <a:p>
            <a:pPr algn="ctr"/>
            <a:r>
              <a:rPr lang="ar-SA" sz="2400" dirty="0" smtClean="0">
                <a:latin typeface="Arial Unicode MS" pitchFamily="34" charset="-128"/>
                <a:ea typeface="Arial Unicode MS" pitchFamily="34" charset="-128"/>
                <a:cs typeface="Arial Unicode MS" pitchFamily="34" charset="-128"/>
              </a:rPr>
              <a:t>تهيئه فرص النمو السليم للأفراد والجماعات التي ينتمون إليها وتيسير اشتراكهم في تفاعل جماعي موجه يكتسبون خلاله الخصائص والمميزات التي تكون منهم مواطنين صالحين للمجتمع الذي </a:t>
            </a:r>
          </a:p>
          <a:p>
            <a:pPr algn="ctr"/>
            <a:r>
              <a:rPr lang="ar-SA" sz="2400" dirty="0" smtClean="0">
                <a:latin typeface="Arial Unicode MS" pitchFamily="34" charset="-128"/>
                <a:ea typeface="Arial Unicode MS" pitchFamily="34" charset="-128"/>
                <a:cs typeface="Arial Unicode MS" pitchFamily="34" charset="-128"/>
              </a:rPr>
              <a:t> يعيشون فيه من خلال مجموعه من الأهداف هى : </a:t>
            </a: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r>
              <a:rPr lang="ar-SA" sz="2400" dirty="0" smtClean="0">
                <a:latin typeface="Arial Unicode MS" pitchFamily="34" charset="-128"/>
                <a:ea typeface="Arial Unicode MS" pitchFamily="34" charset="-128"/>
                <a:cs typeface="Arial Unicode MS" pitchFamily="34" charset="-128"/>
              </a:rPr>
              <a:t> </a:t>
            </a: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smtClean="0">
              <a:latin typeface="Arial Unicode MS" pitchFamily="34" charset="-128"/>
              <a:ea typeface="Arial Unicode MS" pitchFamily="34" charset="-128"/>
              <a:cs typeface="Arial Unicode MS" pitchFamily="34" charset="-128"/>
            </a:endParaRPr>
          </a:p>
          <a:p>
            <a:pPr algn="ctr"/>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1"/>
            <a:ext cx="3214678" cy="1077218"/>
          </a:xfrm>
          <a:prstGeom prst="rect">
            <a:avLst/>
          </a:prstGeom>
          <a:noFill/>
        </p:spPr>
        <p:txBody>
          <a:bodyPr wrap="square" rtlCol="1">
            <a:spAutoFit/>
          </a:bodyPr>
          <a:lstStyle/>
          <a:p>
            <a:pPr algn="l"/>
            <a:r>
              <a:rPr lang="ar-SA" sz="2800" dirty="0" smtClean="0">
                <a:latin typeface="Arial Unicode MS" pitchFamily="34" charset="-128"/>
                <a:ea typeface="Arial Unicode MS" pitchFamily="34" charset="-128"/>
                <a:cs typeface="Arial Unicode MS" pitchFamily="34" charset="-128"/>
              </a:rPr>
              <a:t>		</a:t>
            </a:r>
            <a:r>
              <a:rPr lang="ar-SA" sz="3200" dirty="0" smtClean="0">
                <a:latin typeface="Arial Unicode MS" pitchFamily="34" charset="-128"/>
                <a:ea typeface="Arial Unicode MS" pitchFamily="34" charset="-128"/>
                <a:cs typeface="Arial Unicode MS" pitchFamily="34" charset="-128"/>
              </a:rPr>
              <a:t>الفائدة </a:t>
            </a:r>
            <a:r>
              <a:rPr lang="ar-SA" sz="3200" dirty="0" err="1" smtClean="0">
                <a:latin typeface="Arial Unicode MS" pitchFamily="34" charset="-128"/>
                <a:ea typeface="Arial Unicode MS" pitchFamily="34" charset="-128"/>
                <a:cs typeface="Arial Unicode MS" pitchFamily="34" charset="-128"/>
              </a:rPr>
              <a:t>العاشره</a:t>
            </a:r>
            <a:r>
              <a:rPr lang="ar-SA" sz="3200" dirty="0" smtClean="0">
                <a:latin typeface="Arial Unicode MS" pitchFamily="34" charset="-128"/>
                <a:ea typeface="Arial Unicode MS" pitchFamily="34" charset="-128"/>
                <a:cs typeface="Arial Unicode MS" pitchFamily="34" charset="-128"/>
              </a:rPr>
              <a:t> </a:t>
            </a:r>
            <a:endParaRPr lang="ar-SA" sz="3200" dirty="0">
              <a:latin typeface="Arial Unicode MS" pitchFamily="34" charset="-128"/>
              <a:ea typeface="Arial Unicode MS" pitchFamily="34" charset="-128"/>
              <a:cs typeface="Arial Unicode MS" pitchFamily="34" charset="-128"/>
            </a:endParaRPr>
          </a:p>
        </p:txBody>
      </p:sp>
      <p:pic>
        <p:nvPicPr>
          <p:cNvPr id="1026" name="Picture 2" descr="200px-Cinnamon_verum2-spice"/>
          <p:cNvPicPr>
            <a:picLocks noChangeAspect="1" noChangeArrowheads="1"/>
          </p:cNvPicPr>
          <p:nvPr/>
        </p:nvPicPr>
        <p:blipFill>
          <a:blip r:embed="rId2"/>
          <a:srcRect/>
          <a:stretch>
            <a:fillRect/>
          </a:stretch>
        </p:blipFill>
        <p:spPr bwMode="auto">
          <a:xfrm rot="17996532">
            <a:off x="1643739" y="212225"/>
            <a:ext cx="1623051" cy="1104654"/>
          </a:xfrm>
          <a:prstGeom prst="rect">
            <a:avLst/>
          </a:prstGeom>
          <a:noFill/>
          <a:ln w="9525">
            <a:noFill/>
            <a:miter lim="800000"/>
            <a:headEnd/>
            <a:tailEnd/>
          </a:ln>
        </p:spPr>
      </p:pic>
      <p:pic>
        <p:nvPicPr>
          <p:cNvPr id="1027" name="Picture 3" descr="القرفة Cinnamon"/>
          <p:cNvPicPr>
            <a:picLocks noChangeAspect="1" noChangeArrowheads="1"/>
          </p:cNvPicPr>
          <p:nvPr/>
        </p:nvPicPr>
        <p:blipFill>
          <a:blip r:embed="rId3"/>
          <a:srcRect/>
          <a:stretch>
            <a:fillRect/>
          </a:stretch>
        </p:blipFill>
        <p:spPr bwMode="auto">
          <a:xfrm>
            <a:off x="0" y="1285860"/>
            <a:ext cx="2928957" cy="5572140"/>
          </a:xfrm>
          <a:prstGeom prst="rect">
            <a:avLst/>
          </a:prstGeom>
          <a:noFill/>
          <a:ln w="9525">
            <a:noFill/>
            <a:miter lim="800000"/>
            <a:headEnd/>
            <a:tailEnd/>
          </a:ln>
        </p:spPr>
      </p:pic>
      <p:sp>
        <p:nvSpPr>
          <p:cNvPr id="5" name="مستطيل 4"/>
          <p:cNvSpPr/>
          <p:nvPr/>
        </p:nvSpPr>
        <p:spPr>
          <a:xfrm>
            <a:off x="4071934" y="785794"/>
            <a:ext cx="4572000" cy="2554545"/>
          </a:xfrm>
          <a:prstGeom prst="rect">
            <a:avLst/>
          </a:prstGeom>
        </p:spPr>
        <p:txBody>
          <a:bodyPr wrap="square">
            <a:spAutoFit/>
          </a:bodyPr>
          <a:lstStyle/>
          <a:p>
            <a:r>
              <a:rPr lang="ar-SA" sz="1400" b="1" dirty="0" smtClean="0">
                <a:latin typeface="Arial Unicode MS" pitchFamily="34" charset="-128"/>
                <a:ea typeface="Arial Unicode MS" pitchFamily="34" charset="-128"/>
                <a:cs typeface="Arial Unicode MS" pitchFamily="34" charset="-128"/>
              </a:rPr>
              <a:t>القرفة واحدة من أقدم النباتات الطبية الموجودة في العالم،</a:t>
            </a:r>
            <a:r>
              <a:rPr lang="en-US" sz="1400" b="1" dirty="0" smtClean="0">
                <a:latin typeface="Arial Unicode MS" pitchFamily="34" charset="-128"/>
                <a:ea typeface="Arial Unicode MS" pitchFamily="34" charset="-128"/>
                <a:cs typeface="Arial Unicode MS" pitchFamily="34" charset="-128"/>
              </a:rPr>
              <a:t/>
            </a:r>
            <a:br>
              <a:rPr lang="en-US" sz="1400" b="1" dirty="0" smtClean="0">
                <a:latin typeface="Arial Unicode MS" pitchFamily="34" charset="-128"/>
                <a:ea typeface="Arial Unicode MS" pitchFamily="34" charset="-128"/>
                <a:cs typeface="Arial Unicode MS" pitchFamily="34" charset="-128"/>
              </a:rPr>
            </a:br>
            <a:r>
              <a:rPr lang="ar-SA" sz="1400" b="1" dirty="0" smtClean="0">
                <a:latin typeface="Arial Unicode MS" pitchFamily="34" charset="-128"/>
                <a:ea typeface="Arial Unicode MS" pitchFamily="34" charset="-128"/>
                <a:cs typeface="Arial Unicode MS" pitchFamily="34" charset="-128"/>
              </a:rPr>
              <a:t>وقد أيد العلم الحديث مزاياها العلاجية المتعددة</a:t>
            </a:r>
            <a:r>
              <a:rPr lang="en-US" sz="1400" b="1" dirty="0" smtClean="0">
                <a:latin typeface="Arial Unicode MS" pitchFamily="34" charset="-128"/>
                <a:ea typeface="Arial Unicode MS" pitchFamily="34" charset="-128"/>
                <a:cs typeface="Arial Unicode MS" pitchFamily="34" charset="-128"/>
              </a:rPr>
              <a:t/>
            </a:r>
            <a:br>
              <a:rPr lang="en-US" sz="1400" b="1" dirty="0" smtClean="0">
                <a:latin typeface="Arial Unicode MS" pitchFamily="34" charset="-128"/>
                <a:ea typeface="Arial Unicode MS" pitchFamily="34" charset="-128"/>
                <a:cs typeface="Arial Unicode MS" pitchFamily="34" charset="-128"/>
              </a:rPr>
            </a:br>
            <a:r>
              <a:rPr lang="ar-SA" sz="1400" b="1" dirty="0" smtClean="0">
                <a:latin typeface="Arial Unicode MS" pitchFamily="34" charset="-128"/>
                <a:ea typeface="Arial Unicode MS" pitchFamily="34" charset="-128"/>
                <a:cs typeface="Arial Unicode MS" pitchFamily="34" charset="-128"/>
              </a:rPr>
              <a:t>-استخدمها الصينيون القدماء لإيقاف الحمى والإسهال وآلام الدورة الشهرية،</a:t>
            </a:r>
            <a:r>
              <a:rPr lang="en-US" sz="1400" b="1" dirty="0" smtClean="0">
                <a:latin typeface="Arial Unicode MS" pitchFamily="34" charset="-128"/>
                <a:ea typeface="Arial Unicode MS" pitchFamily="34" charset="-128"/>
                <a:cs typeface="Arial Unicode MS" pitchFamily="34" charset="-128"/>
              </a:rPr>
              <a:t> </a:t>
            </a:r>
            <a:br>
              <a:rPr lang="en-US" sz="1400" b="1" dirty="0" smtClean="0">
                <a:latin typeface="Arial Unicode MS" pitchFamily="34" charset="-128"/>
                <a:ea typeface="Arial Unicode MS" pitchFamily="34" charset="-128"/>
                <a:cs typeface="Arial Unicode MS" pitchFamily="34" charset="-128"/>
              </a:rPr>
            </a:br>
            <a:r>
              <a:rPr lang="ar-SA" sz="1400" b="1" dirty="0" smtClean="0">
                <a:latin typeface="Arial Unicode MS" pitchFamily="34" charset="-128"/>
                <a:ea typeface="Arial Unicode MS" pitchFamily="34" charset="-128"/>
                <a:cs typeface="Arial Unicode MS" pitchFamily="34" charset="-128"/>
              </a:rPr>
              <a:t>-وفي مصر أضافها الفراعنة إلى المواد التي كانوا يستعملونها في التحنيط</a:t>
            </a:r>
            <a:r>
              <a:rPr lang="en-US" sz="1400" b="1" dirty="0" smtClean="0">
                <a:latin typeface="Arial Unicode MS" pitchFamily="34" charset="-128"/>
                <a:ea typeface="Arial Unicode MS" pitchFamily="34" charset="-128"/>
                <a:cs typeface="Arial Unicode MS" pitchFamily="34" charset="-128"/>
              </a:rPr>
              <a:t>. </a:t>
            </a:r>
            <a:br>
              <a:rPr lang="en-US" sz="1400" b="1" dirty="0" smtClean="0">
                <a:latin typeface="Arial Unicode MS" pitchFamily="34" charset="-128"/>
                <a:ea typeface="Arial Unicode MS" pitchFamily="34" charset="-128"/>
                <a:cs typeface="Arial Unicode MS" pitchFamily="34" charset="-128"/>
              </a:rPr>
            </a:br>
            <a:r>
              <a:rPr lang="ar-SA" sz="1400" b="1" dirty="0" smtClean="0">
                <a:latin typeface="Arial Unicode MS" pitchFamily="34" charset="-128"/>
                <a:ea typeface="Arial Unicode MS" pitchFamily="34" charset="-128"/>
                <a:cs typeface="Arial Unicode MS" pitchFamily="34" charset="-128"/>
              </a:rPr>
              <a:t>-أما في أوروبا استخدمتها الراهبة وعالمة النبات الألمانية هيلدرجارد وبنجان وجعلتها النبات الطبي المفضل لعلاج </a:t>
            </a:r>
            <a:r>
              <a:rPr lang="en-US" sz="1400" b="1" dirty="0" smtClean="0">
                <a:latin typeface="Arial Unicode MS" pitchFamily="34" charset="-128"/>
                <a:ea typeface="Arial Unicode MS" pitchFamily="34" charset="-128"/>
                <a:cs typeface="Arial Unicode MS" pitchFamily="34" charset="-128"/>
              </a:rPr>
              <a:t/>
            </a:r>
            <a:br>
              <a:rPr lang="en-US" sz="1400" b="1" dirty="0" smtClean="0">
                <a:latin typeface="Arial Unicode MS" pitchFamily="34" charset="-128"/>
                <a:ea typeface="Arial Unicode MS" pitchFamily="34" charset="-128"/>
                <a:cs typeface="Arial Unicode MS" pitchFamily="34" charset="-128"/>
              </a:rPr>
            </a:br>
            <a:r>
              <a:rPr lang="ar-SA" sz="1400" b="1" dirty="0" smtClean="0">
                <a:latin typeface="Arial Unicode MS" pitchFamily="34" charset="-128"/>
                <a:ea typeface="Arial Unicode MS" pitchFamily="34" charset="-128"/>
                <a:cs typeface="Arial Unicode MS" pitchFamily="34" charset="-128"/>
              </a:rPr>
              <a:t>، لعلاج مشاكل الجيوب الأنفية والرشح ونزلات البرد،</a:t>
            </a:r>
            <a:endParaRPr lang="en-US" sz="1400" b="1" dirty="0" smtClean="0">
              <a:latin typeface="Arial Unicode MS" pitchFamily="34" charset="-128"/>
              <a:ea typeface="Arial Unicode MS" pitchFamily="34" charset="-128"/>
              <a:cs typeface="Arial Unicode MS" pitchFamily="34" charset="-128"/>
            </a:endParaRPr>
          </a:p>
          <a:p>
            <a:r>
              <a:rPr lang="ar-SA" sz="1400" b="1" dirty="0" smtClean="0">
                <a:latin typeface="Arial Unicode MS" pitchFamily="34" charset="-128"/>
                <a:ea typeface="Arial Unicode MS" pitchFamily="34" charset="-128"/>
                <a:cs typeface="Arial Unicode MS" pitchFamily="34" charset="-128"/>
              </a:rPr>
              <a:t>وله عدة استخدامات منها : </a:t>
            </a:r>
            <a:r>
              <a:rPr lang="en-US" sz="1400" b="1" dirty="0" smtClean="0">
                <a:latin typeface="Arial Unicode MS" pitchFamily="34" charset="-128"/>
                <a:ea typeface="Arial Unicode MS" pitchFamily="34" charset="-128"/>
                <a:cs typeface="Arial Unicode MS" pitchFamily="34" charset="-128"/>
              </a:rPr>
              <a:t/>
            </a:r>
            <a:br>
              <a:rPr lang="en-US" sz="1400" b="1" dirty="0" smtClean="0">
                <a:latin typeface="Arial Unicode MS" pitchFamily="34" charset="-128"/>
                <a:ea typeface="Arial Unicode MS" pitchFamily="34" charset="-128"/>
                <a:cs typeface="Arial Unicode MS" pitchFamily="34" charset="-128"/>
              </a:rPr>
            </a:br>
            <a:endParaRPr lang="ar-SA" sz="1400" b="1" dirty="0">
              <a:latin typeface="Arial Unicode MS" pitchFamily="34" charset="-128"/>
              <a:ea typeface="Arial Unicode MS" pitchFamily="34" charset="-128"/>
              <a:cs typeface="Arial Unicode MS" pitchFamily="34" charset="-128"/>
            </a:endParaRPr>
          </a:p>
        </p:txBody>
      </p:sp>
      <p:sp>
        <p:nvSpPr>
          <p:cNvPr id="8" name="مستطيل 7"/>
          <p:cNvSpPr/>
          <p:nvPr/>
        </p:nvSpPr>
        <p:spPr>
          <a:xfrm>
            <a:off x="3357554" y="3429000"/>
            <a:ext cx="5429288" cy="3046988"/>
          </a:xfrm>
          <a:prstGeom prst="rect">
            <a:avLst/>
          </a:prstGeom>
        </p:spPr>
        <p:txBody>
          <a:bodyPr wrap="square">
            <a:spAutoFit/>
          </a:bodyPr>
          <a:lstStyle/>
          <a:p>
            <a:r>
              <a:rPr lang="ar-SA" sz="1200" b="1" dirty="0" smtClean="0"/>
              <a:t>1- يستخدم زيت القرفة دهاناً موضعياً لعلاج الكلف والنمش والصداع والزكام وآلام الأذن</a:t>
            </a:r>
            <a:r>
              <a:rPr lang="en-US" sz="1200" b="1" dirty="0" smtClean="0"/>
              <a:t>.</a:t>
            </a:r>
            <a:br>
              <a:rPr lang="en-US" sz="1200" b="1" dirty="0" smtClean="0"/>
            </a:br>
            <a:r>
              <a:rPr lang="en-US" sz="1200" b="1" dirty="0" smtClean="0"/>
              <a:t/>
            </a:r>
            <a:br>
              <a:rPr lang="en-US" sz="1200" b="1" dirty="0" smtClean="0"/>
            </a:br>
            <a:r>
              <a:rPr lang="ar-SA" sz="1200" b="1" dirty="0" smtClean="0"/>
              <a:t>2-يستخدم زيت القرفة مع الخل دهاناً لعلاج القروح والبثور</a:t>
            </a:r>
            <a:r>
              <a:rPr lang="en-US" sz="1200" b="1" dirty="0" smtClean="0"/>
              <a:t>.</a:t>
            </a:r>
            <a:br>
              <a:rPr lang="en-US" sz="1200" b="1" dirty="0" smtClean="0"/>
            </a:br>
            <a:r>
              <a:rPr lang="en-US" sz="1200" b="1" dirty="0" smtClean="0"/>
              <a:t/>
            </a:r>
            <a:br>
              <a:rPr lang="en-US" sz="1200" b="1" dirty="0" smtClean="0"/>
            </a:br>
            <a:r>
              <a:rPr lang="ar-SA" sz="1200" b="1" dirty="0" smtClean="0"/>
              <a:t>3- أخرجت مصانع الأودية حديثاً مرهماً من مسحوق القرفة لعلاج الحروق والجروح</a:t>
            </a:r>
            <a:r>
              <a:rPr lang="en-US" sz="1200" b="1" dirty="0" smtClean="0"/>
              <a:t>.</a:t>
            </a:r>
            <a:br>
              <a:rPr lang="en-US" sz="1200" b="1" dirty="0" smtClean="0"/>
            </a:br>
            <a:r>
              <a:rPr lang="en-US" sz="1200" b="1" dirty="0" smtClean="0"/>
              <a:t/>
            </a:r>
            <a:br>
              <a:rPr lang="en-US" sz="1200" b="1" dirty="0" smtClean="0"/>
            </a:br>
            <a:r>
              <a:rPr lang="en-US" sz="1200" b="1" dirty="0" smtClean="0"/>
              <a:t>4-  </a:t>
            </a:r>
            <a:r>
              <a:rPr lang="ar-SA" sz="1200" b="1" dirty="0" smtClean="0"/>
              <a:t>يستخدم مسحوق القرفة ممزوجة مع الملح والبصل على هيئة لبخات لعلاج سقوط الشعر</a:t>
            </a:r>
            <a:r>
              <a:rPr lang="en-US" sz="1200" b="1" dirty="0" smtClean="0"/>
              <a:t>.</a:t>
            </a:r>
            <a:br>
              <a:rPr lang="en-US" sz="1200" b="1" dirty="0" smtClean="0"/>
            </a:br>
            <a:r>
              <a:rPr lang="en-US" sz="1200" b="1" dirty="0" smtClean="0"/>
              <a:t/>
            </a:r>
            <a:br>
              <a:rPr lang="en-US" sz="1200" b="1" dirty="0" smtClean="0"/>
            </a:br>
            <a:r>
              <a:rPr lang="en-US" sz="1200" b="1" dirty="0" smtClean="0"/>
              <a:t>5-  </a:t>
            </a:r>
            <a:r>
              <a:rPr lang="ar-SA" sz="1200" b="1" dirty="0" smtClean="0"/>
              <a:t>يستخدم مسحوق القرفة ممزوجاً مع التين على هيئة ضمادات لعلاج لسع العقارب</a:t>
            </a:r>
            <a:r>
              <a:rPr lang="en-US" sz="1200" b="1" dirty="0" smtClean="0"/>
              <a:t>.</a:t>
            </a:r>
            <a:br>
              <a:rPr lang="en-US" sz="1200" b="1" dirty="0" smtClean="0"/>
            </a:br>
            <a:r>
              <a:rPr lang="en-US" sz="1200" b="1" dirty="0" smtClean="0"/>
              <a:t/>
            </a:r>
            <a:br>
              <a:rPr lang="en-US" sz="1200" b="1" dirty="0" smtClean="0"/>
            </a:br>
            <a:r>
              <a:rPr lang="ar-SA" sz="1200" b="1" dirty="0" smtClean="0"/>
              <a:t>6-  </a:t>
            </a:r>
            <a:r>
              <a:rPr lang="en-US" sz="1200" b="1" dirty="0" smtClean="0"/>
              <a:t> </a:t>
            </a:r>
            <a:r>
              <a:rPr lang="ar-SA" sz="1200" b="1" dirty="0" smtClean="0"/>
              <a:t>تدخل القرفة في صناعة معاجين الأسنان والعلك</a:t>
            </a:r>
            <a:r>
              <a:rPr lang="en-US" sz="1200" b="1" dirty="0" smtClean="0"/>
              <a:t>.</a:t>
            </a:r>
            <a:br>
              <a:rPr lang="en-US" sz="1200" b="1" dirty="0" smtClean="0"/>
            </a:br>
            <a:endParaRPr lang="ar-SA"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57158" y="1142984"/>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1- تنمية القدرة على التفكير الواقعي الموضوعي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2- تنمية القدرة على المشاركة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3- تنمية القدرة على التعاون مع الغير 0 </a:t>
            </a:r>
          </a:p>
          <a:p>
            <a:r>
              <a:rPr lang="ar-SA" sz="2800" dirty="0" smtClean="0">
                <a:solidFill>
                  <a:schemeClr val="tx1"/>
                </a:solidFill>
                <a:latin typeface="Arial Unicode MS" pitchFamily="34" charset="-128"/>
                <a:ea typeface="Arial Unicode MS" pitchFamily="34" charset="-128"/>
                <a:cs typeface="Arial Unicode MS" pitchFamily="34" charset="-128"/>
              </a:rPr>
              <a:t> 4- تنمية القدرة على القيادة والتبعية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5- ضبط سلوك الأعضاء 0 </a:t>
            </a:r>
          </a:p>
          <a:p>
            <a:r>
              <a:rPr lang="ar-SA" sz="2800" dirty="0" smtClean="0">
                <a:solidFill>
                  <a:schemeClr val="tx1"/>
                </a:solidFill>
                <a:latin typeface="Arial Unicode MS" pitchFamily="34" charset="-128"/>
                <a:ea typeface="Arial Unicode MS" pitchFamily="34" charset="-128"/>
                <a:cs typeface="Arial Unicode MS" pitchFamily="34" charset="-128"/>
              </a:rPr>
              <a:t> 6- تنمية ودعم قيمة العمل 0 </a:t>
            </a:r>
          </a:p>
          <a:p>
            <a:r>
              <a:rPr lang="ar-SA" sz="2800" dirty="0" smtClean="0">
                <a:solidFill>
                  <a:schemeClr val="tx1"/>
                </a:solidFill>
                <a:latin typeface="Arial Unicode MS" pitchFamily="34" charset="-128"/>
                <a:ea typeface="Arial Unicode MS" pitchFamily="34" charset="-128"/>
                <a:cs typeface="Arial Unicode MS" pitchFamily="34" charset="-128"/>
              </a:rPr>
              <a:t> 7- تنمية ودعم الحياة الديمقراطية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8- تنمية ودعم القيم الاجتماعية والأخلاقية 0 </a:t>
            </a:r>
          </a:p>
          <a:p>
            <a:r>
              <a:rPr lang="ar-SA" sz="2800" dirty="0" smtClean="0">
                <a:solidFill>
                  <a:schemeClr val="tx1"/>
                </a:solidFill>
                <a:latin typeface="Arial Unicode MS" pitchFamily="34" charset="-128"/>
                <a:ea typeface="Arial Unicode MS" pitchFamily="34" charset="-128"/>
                <a:cs typeface="Arial Unicode MS" pitchFamily="34" charset="-128"/>
              </a:rPr>
              <a:t> 9- توظيف قدرات الأعضاء وتنمية مهارتهم 0 </a:t>
            </a:r>
          </a:p>
          <a:p>
            <a:r>
              <a:rPr lang="ar-SA" sz="2800" dirty="0" smtClean="0">
                <a:solidFill>
                  <a:schemeClr val="tx1"/>
                </a:solidFill>
                <a:latin typeface="Arial Unicode MS" pitchFamily="34" charset="-128"/>
                <a:ea typeface="Arial Unicode MS" pitchFamily="34" charset="-128"/>
                <a:cs typeface="Arial Unicode MS" pitchFamily="34" charset="-128"/>
              </a:rPr>
              <a:t> 10 تنمية ودعم الجماعة كوحدة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57158" y="1142984"/>
            <a:ext cx="8496944" cy="3108543"/>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rgbClr val="FF0000"/>
                </a:solidFill>
                <a:latin typeface="Arial Unicode MS" pitchFamily="34" charset="-128"/>
                <a:ea typeface="Arial Unicode MS" pitchFamily="34" charset="-128"/>
                <a:cs typeface="Arial Unicode MS" pitchFamily="34" charset="-128"/>
              </a:rPr>
              <a:t> كما لخص كلين أغراض خدمه الجماعة في المفاهيم </a:t>
            </a:r>
            <a:r>
              <a:rPr lang="ar-SA" sz="2800" dirty="0" err="1" smtClean="0">
                <a:solidFill>
                  <a:srgbClr val="FF0000"/>
                </a:solidFill>
                <a:latin typeface="Arial Unicode MS" pitchFamily="34" charset="-128"/>
                <a:ea typeface="Arial Unicode MS" pitchFamily="34" charset="-128"/>
                <a:cs typeface="Arial Unicode MS" pitchFamily="34" charset="-128"/>
              </a:rPr>
              <a:t>التاليه</a:t>
            </a:r>
            <a:r>
              <a:rPr lang="ar-SA" sz="2800" dirty="0" smtClean="0">
                <a:solidFill>
                  <a:srgbClr val="FF0000"/>
                </a:solidFill>
                <a:latin typeface="Arial Unicode MS" pitchFamily="34" charset="-128"/>
                <a:ea typeface="Arial Unicode MS" pitchFamily="34" charset="-128"/>
                <a:cs typeface="Arial Unicode MS" pitchFamily="34" charset="-128"/>
              </a:rPr>
              <a:t> : </a:t>
            </a:r>
          </a:p>
          <a:p>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1- التأهيل           2- الأعداد للحياة </a:t>
            </a:r>
          </a:p>
          <a:p>
            <a:r>
              <a:rPr lang="ar-SA" sz="2800" dirty="0" smtClean="0">
                <a:solidFill>
                  <a:schemeClr val="tx1"/>
                </a:solidFill>
                <a:latin typeface="Arial Unicode MS" pitchFamily="34" charset="-128"/>
                <a:ea typeface="Arial Unicode MS" pitchFamily="34" charset="-128"/>
                <a:cs typeface="Arial Unicode MS" pitchFamily="34" charset="-128"/>
              </a:rPr>
              <a:t>  3- الإصلاح          4- الوقاية </a:t>
            </a:r>
          </a:p>
          <a:p>
            <a:r>
              <a:rPr lang="ar-SA" sz="2800" dirty="0" smtClean="0">
                <a:solidFill>
                  <a:schemeClr val="tx1"/>
                </a:solidFill>
                <a:latin typeface="Arial Unicode MS" pitchFamily="34" charset="-128"/>
                <a:ea typeface="Arial Unicode MS" pitchFamily="34" charset="-128"/>
                <a:cs typeface="Arial Unicode MS" pitchFamily="34" charset="-128"/>
              </a:rPr>
              <a:t>   5- العمل الأجتماعى    </a:t>
            </a:r>
          </a:p>
          <a:p>
            <a:r>
              <a:rPr lang="ar-SA" sz="2800" dirty="0" smtClean="0">
                <a:solidFill>
                  <a:schemeClr val="tx1"/>
                </a:solidFill>
                <a:latin typeface="Arial Unicode MS" pitchFamily="34" charset="-128"/>
                <a:ea typeface="Arial Unicode MS" pitchFamily="34" charset="-128"/>
                <a:cs typeface="Arial Unicode MS" pitchFamily="34" charset="-128"/>
              </a:rPr>
              <a:t>   6- حل المشكلات </a:t>
            </a:r>
          </a:p>
          <a:p>
            <a:r>
              <a:rPr lang="ar-SA" sz="2800" dirty="0" smtClean="0">
                <a:solidFill>
                  <a:schemeClr val="tx1"/>
                </a:solidFill>
                <a:latin typeface="Arial Unicode MS" pitchFamily="34" charset="-128"/>
                <a:ea typeface="Arial Unicode MS" pitchFamily="34" charset="-128"/>
                <a:cs typeface="Arial Unicode MS" pitchFamily="34" charset="-128"/>
              </a:rPr>
              <a:t> 7- التنشئة ألاجتماعيه </a:t>
            </a:r>
          </a:p>
          <a:p>
            <a:r>
              <a:rPr lang="ar-SA" sz="2800" dirty="0" smtClean="0">
                <a:solidFill>
                  <a:schemeClr val="tx1"/>
                </a:solidFill>
                <a:latin typeface="Arial Unicode MS" pitchFamily="34" charset="-128"/>
                <a:ea typeface="Arial Unicode MS" pitchFamily="34" charset="-128"/>
                <a:cs typeface="Arial Unicode MS" pitchFamily="34" charset="-128"/>
              </a:rPr>
              <a:t>  8- القيم ألاجتماعيه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أهداف طريقة العمل مع الجماعات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00808"/>
            <a:ext cx="849694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1</a:t>
            </a:r>
            <a:r>
              <a:rPr lang="ar-SA" sz="2800" u="sng" dirty="0" smtClean="0">
                <a:solidFill>
                  <a:srgbClr val="C00000"/>
                </a:solidFill>
                <a:latin typeface="Arial Unicode MS" pitchFamily="34" charset="-128"/>
                <a:ea typeface="Arial Unicode MS" pitchFamily="34" charset="-128"/>
                <a:cs typeface="Arial Unicode MS" pitchFamily="34" charset="-128"/>
              </a:rPr>
              <a:t>- تنمية القدرة على التفكير الواقعي الموضوعي 0 </a:t>
            </a:r>
          </a:p>
          <a:p>
            <a:r>
              <a:rPr lang="ar-SA" sz="2800" dirty="0" smtClean="0">
                <a:solidFill>
                  <a:schemeClr val="tx1"/>
                </a:solidFill>
                <a:latin typeface="Arial Unicode MS" pitchFamily="34" charset="-128"/>
                <a:ea typeface="Arial Unicode MS" pitchFamily="34" charset="-128"/>
                <a:cs typeface="Arial Unicode MS" pitchFamily="34" charset="-128"/>
              </a:rPr>
              <a:t> -من أهم ما يميز المجتمعات المتقدمة قدرة مواطنيها على التفكير الواقعي العلمي المدرك لحقائق الأمور في المواقف الهامة التي تصادفهم في حياتهم الاجتماعية 0 </a:t>
            </a:r>
          </a:p>
          <a:p>
            <a:r>
              <a:rPr lang="ar-SA" sz="2800" dirty="0" smtClean="0">
                <a:solidFill>
                  <a:schemeClr val="tx1"/>
                </a:solidFill>
                <a:latin typeface="Arial Unicode MS" pitchFamily="34" charset="-128"/>
                <a:ea typeface="Arial Unicode MS" pitchFamily="34" charset="-128"/>
                <a:cs typeface="Arial Unicode MS" pitchFamily="34" charset="-128"/>
              </a:rPr>
              <a:t> - لذلك تهدف خدمة الجماعة كطريقة تربوية مقصودة إلى تدريب المواطن منذ الصغر على مواجهة المواقف المختلفة والتفكير فيها واقعيا وامدادة بالحقائق التي تساعدهم  على اتخاذ القرارات ووضع الخطط  السليمة 0 </a:t>
            </a:r>
          </a:p>
          <a:p>
            <a:r>
              <a:rPr lang="ar-SA" sz="2800" dirty="0" smtClean="0">
                <a:solidFill>
                  <a:schemeClr val="tx1"/>
                </a:solidFill>
                <a:latin typeface="Arial Unicode MS" pitchFamily="34" charset="-128"/>
                <a:ea typeface="Arial Unicode MS" pitchFamily="34" charset="-128"/>
                <a:cs typeface="Arial Unicode MS" pitchFamily="34" charset="-128"/>
              </a:rPr>
              <a:t>- أن الغرض الاساسى هو غرس الاتجاه نحو الواقعية في التفكير والعمل والتخلص من النزعة الاتكاليه أو الارتجالية التي سادت تصرفات الناس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188640"/>
            <a:ext cx="5472608" cy="792088"/>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 أهداف طريقة العمل مع الجماعات</a:t>
            </a:r>
          </a:p>
          <a:p>
            <a:r>
              <a:rPr lang="ar-SA" sz="2800" dirty="0" smtClean="0">
                <a:latin typeface="Arial Unicode MS" pitchFamily="34" charset="-128"/>
                <a:ea typeface="Arial Unicode MS" pitchFamily="34" charset="-128"/>
                <a:cs typeface="Arial Unicode MS" pitchFamily="34" charset="-128"/>
              </a:rPr>
              <a:t>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124744"/>
            <a:ext cx="8496944" cy="526297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C00000"/>
                </a:solidFill>
                <a:latin typeface="Arial Unicode MS" pitchFamily="34" charset="-128"/>
                <a:ea typeface="Arial Unicode MS" pitchFamily="34" charset="-128"/>
                <a:cs typeface="Arial Unicode MS" pitchFamily="34" charset="-128"/>
              </a:rPr>
              <a:t>2- تنمية القدرة على المشاركة 0 </a:t>
            </a:r>
          </a:p>
          <a:p>
            <a:r>
              <a:rPr lang="ar-SA" sz="2800" dirty="0" smtClean="0">
                <a:solidFill>
                  <a:schemeClr val="tx1"/>
                </a:solidFill>
                <a:latin typeface="Arial Unicode MS" pitchFamily="34" charset="-128"/>
                <a:ea typeface="Arial Unicode MS" pitchFamily="34" charset="-128"/>
                <a:cs typeface="Arial Unicode MS" pitchFamily="34" charset="-128"/>
              </a:rPr>
              <a:t> لايمكن لمجتمع أن ينهض ويتقدم ما لم يشارك المواطنين في تحقيق اهدافة العامة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أن  الإيمان بالأهداف العامة ومشاركة المواطنين في تحقيقها يمثل اتجاها يمكن تنمية خلال الحياة الجماعية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ينمو هذا الاتجاه مع الزمن ومن خلال الانتماء إلى جماعات لها أهدافا عامة مشتركة يعمل كل فرد فيها على المشاركة والإسهام  في تحقيقها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من خلال ذلك تبرز أهمية خدمة الجماعة كطريقة تساعد الأفراد والجماعات على تبنى أهدافا عامة يشترك الأفراد في تحقيقها وصولا إلى تنمية اتجاهات المشاركة في حياة المجتمع وتحقيق اهدافة العامة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642918"/>
            <a:ext cx="8143932"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u="sng" dirty="0" smtClean="0">
                <a:solidFill>
                  <a:srgbClr val="C00000"/>
                </a:solidFill>
                <a:latin typeface="Arial Unicode MS" pitchFamily="34" charset="-128"/>
                <a:ea typeface="Arial Unicode MS" pitchFamily="34" charset="-128"/>
                <a:cs typeface="Arial Unicode MS" pitchFamily="34" charset="-128"/>
              </a:rPr>
              <a:t>3- تنمية القدرة على التعاون مع الغير :</a:t>
            </a:r>
          </a:p>
          <a:p>
            <a:r>
              <a:rPr lang="ar-SA" sz="2800" dirty="0" smtClean="0">
                <a:solidFill>
                  <a:schemeClr val="tx1"/>
                </a:solidFill>
                <a:latin typeface="Arial Unicode MS" pitchFamily="34" charset="-128"/>
                <a:ea typeface="Arial Unicode MS" pitchFamily="34" charset="-128"/>
                <a:cs typeface="Arial Unicode MS" pitchFamily="34" charset="-128"/>
              </a:rPr>
              <a:t>يعتبر التعاون من أهم الدعامات إلى يمكن أن ينهض عليها المجتمع ، ولا يمكن أن يكتسب  الفرد لسلوك التعاونى بمجرد الارشاد بالتوجية والوعظ او الدعوة للتعاون ، وانما لابد ان يدرب المواطن منذ الصغر على الاندماج مع غيرة في انواع متعددة من النشاط الجماعي 0حتى يشبع ميوله وحاجاته  </a:t>
            </a:r>
          </a:p>
          <a:p>
            <a:r>
              <a:rPr lang="ar-SA" sz="2800" dirty="0" smtClean="0">
                <a:solidFill>
                  <a:schemeClr val="tx1"/>
                </a:solidFill>
                <a:latin typeface="Arial Unicode MS" pitchFamily="34" charset="-128"/>
                <a:ea typeface="Arial Unicode MS" pitchFamily="34" charset="-128"/>
                <a:cs typeface="Arial Unicode MS" pitchFamily="34" charset="-128"/>
              </a:rPr>
              <a:t>- ومن خلال التدرج والتدريب المستمر في الجامعة يصبح السلوك التعاوني للفرد اتجاها أصيلا في شخصية اكتسبه عن طريق الممارسة ، وبذلك يصبح التعاون ميلا طبيعيا للفرد دون ضغط او أكراة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 أهداف طريقة العمل مع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00808"/>
            <a:ext cx="8496944" cy="3539430"/>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solidFill>
                  <a:srgbClr val="FF0000"/>
                </a:solidFill>
                <a:latin typeface="Arial Unicode MS" pitchFamily="34" charset="-128"/>
                <a:ea typeface="Arial Unicode MS" pitchFamily="34" charset="-128"/>
                <a:cs typeface="Arial Unicode MS" pitchFamily="34" charset="-128"/>
              </a:rPr>
              <a:t>4</a:t>
            </a:r>
            <a:r>
              <a:rPr lang="ar-SA" sz="3200" u="sng" dirty="0" smtClean="0">
                <a:solidFill>
                  <a:srgbClr val="FF0000"/>
                </a:solidFill>
                <a:latin typeface="Arial Unicode MS" pitchFamily="34" charset="-128"/>
                <a:ea typeface="Arial Unicode MS" pitchFamily="34" charset="-128"/>
                <a:cs typeface="Arial Unicode MS" pitchFamily="34" charset="-128"/>
              </a:rPr>
              <a:t>- تنمية ودعم القيم الاجتماعية والاخلاقية :</a:t>
            </a:r>
          </a:p>
          <a:p>
            <a:r>
              <a:rPr lang="ar-SA" sz="3200" dirty="0" smtClean="0">
                <a:solidFill>
                  <a:schemeClr val="tx1"/>
                </a:solidFill>
                <a:latin typeface="Arial Unicode MS" pitchFamily="34" charset="-128"/>
                <a:ea typeface="Arial Unicode MS" pitchFamily="34" charset="-128"/>
                <a:cs typeface="Arial Unicode MS" pitchFamily="34" charset="-128"/>
              </a:rPr>
              <a:t>- يساعد الاخصائى الجماعة خلال ممارسه الجماعة </a:t>
            </a:r>
            <a:r>
              <a:rPr lang="ar-SA" sz="3200" dirty="0" err="1" smtClean="0">
                <a:solidFill>
                  <a:schemeClr val="tx1"/>
                </a:solidFill>
                <a:latin typeface="Arial Unicode MS" pitchFamily="34" charset="-128"/>
                <a:ea typeface="Arial Unicode MS" pitchFamily="34" charset="-128"/>
                <a:cs typeface="Arial Unicode MS" pitchFamily="34" charset="-128"/>
              </a:rPr>
              <a:t>لااوجة</a:t>
            </a:r>
            <a:r>
              <a:rPr lang="ar-SA" sz="3200" dirty="0" smtClean="0">
                <a:solidFill>
                  <a:schemeClr val="tx1"/>
                </a:solidFill>
                <a:latin typeface="Arial Unicode MS" pitchFamily="34" charset="-128"/>
                <a:ea typeface="Arial Unicode MS" pitchFamily="34" charset="-128"/>
                <a:cs typeface="Arial Unicode MS" pitchFamily="34" charset="-128"/>
              </a:rPr>
              <a:t> نشاط البرنامج بالتركيز على القيم الاجتماعية كالصدق والأمانة والشجاعة في إبداء الراى والعدل وحب الخير وغيرها من القيم وذلك من خلال الممارسة الفعلية لتلك القيم حتى يتكيفون مع المجتمع ويجب على الاخصائى الأجتماعى أن يكون قدوة ومثالا لهم 0 </a:t>
            </a:r>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 أهداف طريقة العمل مع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00808"/>
            <a:ext cx="8496944" cy="501675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3200" dirty="0" smtClean="0">
                <a:solidFill>
                  <a:srgbClr val="FF0000"/>
                </a:solidFill>
                <a:latin typeface="Arial Unicode MS" pitchFamily="34" charset="-128"/>
                <a:ea typeface="Arial Unicode MS" pitchFamily="34" charset="-128"/>
                <a:cs typeface="Arial Unicode MS" pitchFamily="34" charset="-128"/>
              </a:rPr>
              <a:t>5</a:t>
            </a:r>
            <a:r>
              <a:rPr lang="ar-SA" sz="3200" u="sng" dirty="0" smtClean="0">
                <a:solidFill>
                  <a:srgbClr val="FF0000"/>
                </a:solidFill>
                <a:latin typeface="Arial Unicode MS" pitchFamily="34" charset="-128"/>
                <a:ea typeface="Arial Unicode MS" pitchFamily="34" charset="-128"/>
                <a:cs typeface="Arial Unicode MS" pitchFamily="34" charset="-128"/>
              </a:rPr>
              <a:t>- ضبط سلوك الأعضاء </a:t>
            </a:r>
            <a:r>
              <a:rPr lang="ar-SA" sz="3200" dirty="0" smtClean="0">
                <a:solidFill>
                  <a:srgbClr val="FF0000"/>
                </a:solidFill>
                <a:latin typeface="Arial Unicode MS" pitchFamily="34" charset="-128"/>
                <a:ea typeface="Arial Unicode MS" pitchFamily="34" charset="-128"/>
                <a:cs typeface="Arial Unicode MS" pitchFamily="34" charset="-128"/>
              </a:rPr>
              <a:t>:</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لايوجد مجتمع مهما كان موقعة بالنسبة لسلم التقدم لايملك وسائل للضبط الاجتماعي ممثله في النظم العامة والقواعد والقوانين والأعراف التي تحدد علاقات المواطنين بعضهم ببعض وتنظم العلاقات العامة 0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الضبط الأجتماعى يمثل وظيفة حيوية للمجتمع ويهدف إلى ضمان سلامة وأمن وحقوق وواجبات المواطنين في علاقاتهم  المجتمعية 0</a:t>
            </a:r>
          </a:p>
          <a:p>
            <a:pPr>
              <a:buFontTx/>
              <a:buChar char="-"/>
            </a:pPr>
            <a:endParaRPr lang="ar-SA" sz="3200" dirty="0" smtClean="0">
              <a:solidFill>
                <a:schemeClr val="tx1"/>
              </a:solidFill>
              <a:latin typeface="Arial Unicode MS" pitchFamily="34" charset="-128"/>
              <a:ea typeface="Arial Unicode MS" pitchFamily="34" charset="-128"/>
              <a:cs typeface="Arial Unicode MS" pitchFamily="34" charset="-128"/>
            </a:endParaRPr>
          </a:p>
          <a:p>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أهداف طريقة العمل مع الجماعات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00808"/>
            <a:ext cx="8496944" cy="366254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endParaRPr lang="ar-SA" sz="3200" dirty="0" smtClean="0">
              <a:solidFill>
                <a:srgbClr val="FF0000"/>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أن الاحترام والتزام المواطن بالضوابط الاجتماعية يمثل عاملا هاماً من عوامل الاستقرار والأمن الأجتماعى فالتزام المواطن بالقوانين والنظم العامة يمثل واجباَ قومياً وفي الحقيقة لا يوجد مكان يمكن أن تطمئن إلية في تدريب المواطنين على احترام النظم العامة وإتباع القواعد والقوانين كمجال الجماعات الموجهة 0 </a:t>
            </a:r>
          </a:p>
          <a:p>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b="1" u="sng" dirty="0" smtClean="0">
                <a:solidFill>
                  <a:srgbClr val="C00000"/>
                </a:solidFill>
                <a:latin typeface="Arial Unicode MS" pitchFamily="34" charset="-128"/>
                <a:ea typeface="Arial Unicode MS" pitchFamily="34" charset="-128"/>
                <a:cs typeface="Arial Unicode MS" pitchFamily="34" charset="-128"/>
              </a:rPr>
              <a:t>مبادئ طريقة العمل مع الجماعات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72816"/>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تتميز طريقه العمل مع الجماعات شأنها شأن الطرق الأخرى للخدمة إلاجتماعيه بالسير وفقا لمبادئ أساسيه نبعت من التجارب العديدة التي أجريت في مختلف الظروف والأحوال 0 </a:t>
            </a: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أن هذه المبادئ حصيلة ملاحظات عمليه سجلت في مواقف عديدة منوعه ومرت بجماعات منظمه يعمل معها أخصائيون اجتماعيون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أن هذه المبادئ أصبحت في صوره تجعلها صالحه للتطبيق العام في جميع الأحوال والمواقف وتحت مختلف الظروف التي قد تمر بها الجماعات المختلفة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57158" y="1142984"/>
            <a:ext cx="8496944" cy="397031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تستند المبادئ المهنية لطريقة العمل مع الجماعات شأنها شأن طرق الخدمة الاجتماعية الأخرى على فلسفة واحدة مستمدة من </a:t>
            </a:r>
            <a:r>
              <a:rPr lang="ar-SA" sz="2800" dirty="0" smtClean="0">
                <a:solidFill>
                  <a:srgbClr val="C00000"/>
                </a:solidFill>
                <a:latin typeface="Arial Unicode MS" pitchFamily="34" charset="-128"/>
                <a:ea typeface="Arial Unicode MS" pitchFamily="34" charset="-128"/>
                <a:cs typeface="Arial Unicode MS" pitchFamily="34" charset="-128"/>
              </a:rPr>
              <a:t>فلسفة المهنة الأم وهى مهنة الخدمة الاجتماعية وتتلخص هذه الفلسفة في : </a:t>
            </a:r>
          </a:p>
          <a:p>
            <a:r>
              <a:rPr lang="ar-SA" sz="2800" dirty="0" smtClean="0">
                <a:solidFill>
                  <a:schemeClr val="tx1"/>
                </a:solidFill>
                <a:latin typeface="Arial Unicode MS" pitchFamily="34" charset="-128"/>
                <a:ea typeface="Arial Unicode MS" pitchFamily="34" charset="-128"/>
                <a:cs typeface="Arial Unicode MS" pitchFamily="34" charset="-128"/>
              </a:rPr>
              <a:t> 1- الإيمان بمسئولية المجتمع نحو إشباع احتياجات أفراده وحل مشاكلهم 0 </a:t>
            </a:r>
          </a:p>
          <a:p>
            <a:r>
              <a:rPr lang="ar-SA" sz="2800" dirty="0" smtClean="0">
                <a:solidFill>
                  <a:schemeClr val="tx1"/>
                </a:solidFill>
                <a:latin typeface="Arial Unicode MS" pitchFamily="34" charset="-128"/>
                <a:ea typeface="Arial Unicode MS" pitchFamily="34" charset="-128"/>
                <a:cs typeface="Arial Unicode MS" pitchFamily="34" charset="-128"/>
              </a:rPr>
              <a:t> 2- قيام هؤلاء الأفراد بتأدية أدوارهم الاجتماعية بكفاءة لتوفير الإمكانات اللازمة ، بمعنى الأيمان بالمسؤولية الاجتماعية المتبادلة بين المجتمع والافراد والجماعات التي تكونت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214546" y="1428736"/>
            <a:ext cx="6286544" cy="2862322"/>
          </a:xfrm>
          <a:prstGeom prst="rect">
            <a:avLst/>
          </a:prstGeom>
          <a:noFill/>
        </p:spPr>
        <p:txBody>
          <a:bodyPr wrap="square" rtlCol="1">
            <a:spAutoFit/>
          </a:bodyPr>
          <a:lstStyle/>
          <a:p>
            <a:r>
              <a:rPr lang="ar-SA" sz="4000" u="sng" dirty="0" smtClean="0">
                <a:solidFill>
                  <a:srgbClr val="FF0000"/>
                </a:solidFill>
                <a:latin typeface="Arial Unicode MS" pitchFamily="34" charset="-128"/>
                <a:ea typeface="Arial Unicode MS" pitchFamily="34" charset="-128"/>
                <a:cs typeface="Arial Unicode MS" pitchFamily="34" charset="-128"/>
              </a:rPr>
              <a:t>عناصر المحاضرة وتتضمن : </a:t>
            </a:r>
          </a:p>
          <a:p>
            <a:pPr algn="ctr"/>
            <a:r>
              <a:rPr lang="ar-SA" sz="2800" dirty="0" smtClean="0">
                <a:latin typeface="Arial Unicode MS" pitchFamily="34" charset="-128"/>
                <a:ea typeface="Arial Unicode MS" pitchFamily="34" charset="-128"/>
                <a:cs typeface="Arial Unicode MS" pitchFamily="34" charset="-128"/>
              </a:rPr>
              <a:t>     1- تطور خدمة الجماعة </a:t>
            </a:r>
          </a:p>
          <a:p>
            <a:pPr algn="ctr"/>
            <a:r>
              <a:rPr lang="ar-SA" sz="2800" dirty="0" smtClean="0">
                <a:latin typeface="Arial Unicode MS" pitchFamily="34" charset="-128"/>
                <a:ea typeface="Arial Unicode MS" pitchFamily="34" charset="-128"/>
                <a:cs typeface="Arial Unicode MS" pitchFamily="34" charset="-128"/>
              </a:rPr>
              <a:t>     2- مفهوم خدمة الجماعة </a:t>
            </a:r>
          </a:p>
          <a:p>
            <a:pPr algn="ctr"/>
            <a:r>
              <a:rPr lang="ar-SA" sz="2800" dirty="0" smtClean="0">
                <a:latin typeface="Arial Unicode MS" pitchFamily="34" charset="-128"/>
                <a:ea typeface="Arial Unicode MS" pitchFamily="34" charset="-128"/>
                <a:cs typeface="Arial Unicode MS" pitchFamily="34" charset="-128"/>
              </a:rPr>
              <a:t>      3- أهمية خدمة الجماعة </a:t>
            </a:r>
          </a:p>
          <a:p>
            <a:pPr algn="ctr"/>
            <a:r>
              <a:rPr lang="ar-SA" sz="2800" dirty="0" smtClean="0">
                <a:latin typeface="Arial Unicode MS" pitchFamily="34" charset="-128"/>
                <a:ea typeface="Arial Unicode MS" pitchFamily="34" charset="-128"/>
                <a:cs typeface="Arial Unicode MS" pitchFamily="34" charset="-128"/>
              </a:rPr>
              <a:t>      4- أهداف خدمة الجماعة </a:t>
            </a:r>
          </a:p>
          <a:p>
            <a:pPr algn="ctr"/>
            <a:r>
              <a:rPr lang="ar-SA" sz="2800" dirty="0" smtClean="0">
                <a:latin typeface="Arial Unicode MS" pitchFamily="34" charset="-128"/>
                <a:ea typeface="Arial Unicode MS" pitchFamily="34" charset="-128"/>
                <a:cs typeface="Arial Unicode MS" pitchFamily="34" charset="-128"/>
              </a:rPr>
              <a:t>      5- مبادئي خدمة الجماعة </a:t>
            </a: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500034" y="571480"/>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3- مساعدة الفرد على تنمية قدراته وتأدية أدوارة الاجتماعية بكفاءة لكي يقوم بدورة كقوة منتجة غي المجتمع 0</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rgbClr val="C00000"/>
                </a:solidFill>
                <a:latin typeface="Arial Unicode MS" pitchFamily="34" charset="-128"/>
                <a:ea typeface="Arial Unicode MS" pitchFamily="34" charset="-128"/>
                <a:cs typeface="Arial Unicode MS" pitchFamily="34" charset="-128"/>
              </a:rPr>
              <a:t>س/ هل هناك فرق بين المبدأ  والأسلوب ؟  </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المبدأ : </a:t>
            </a:r>
          </a:p>
          <a:p>
            <a:r>
              <a:rPr lang="ar-SA" sz="2800" dirty="0" smtClean="0">
                <a:solidFill>
                  <a:schemeClr val="tx1"/>
                </a:solidFill>
                <a:latin typeface="Arial Unicode MS" pitchFamily="34" charset="-128"/>
                <a:ea typeface="Arial Unicode MS" pitchFamily="34" charset="-128"/>
                <a:cs typeface="Arial Unicode MS" pitchFamily="34" charset="-128"/>
              </a:rPr>
              <a:t> يعرف معجم /ويبستر المبدأ بأنة حقيقة أساسية وقانون شامل يصدر عدة قوانين ذات قاعدة ثابتة للعمل 0 </a:t>
            </a:r>
          </a:p>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أما الأسلوب : </a:t>
            </a:r>
            <a:r>
              <a:rPr lang="ar-SA" sz="2800" dirty="0" smtClean="0">
                <a:solidFill>
                  <a:schemeClr val="tx1"/>
                </a:solidFill>
                <a:latin typeface="Arial Unicode MS" pitchFamily="34" charset="-128"/>
                <a:ea typeface="Arial Unicode MS" pitchFamily="34" charset="-128"/>
                <a:cs typeface="Arial Unicode MS" pitchFamily="34" charset="-128"/>
              </a:rPr>
              <a:t>هو الطريقة التي يمكن بها تطبيق المبدأ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u="sng" dirty="0" smtClean="0">
                <a:solidFill>
                  <a:srgbClr val="FF0000"/>
                </a:solidFill>
                <a:latin typeface="Arial Unicode MS" pitchFamily="34" charset="-128"/>
                <a:ea typeface="Arial Unicode MS" pitchFamily="34" charset="-128"/>
                <a:cs typeface="Arial Unicode MS" pitchFamily="34" charset="-128"/>
              </a:rPr>
              <a:t>ويعرف المبدأ في : </a:t>
            </a:r>
            <a:r>
              <a:rPr lang="ar-SA" sz="2800" dirty="0" smtClean="0">
                <a:solidFill>
                  <a:schemeClr val="tx1"/>
                </a:solidFill>
                <a:latin typeface="Arial Unicode MS" pitchFamily="34" charset="-128"/>
                <a:ea typeface="Arial Unicode MS" pitchFamily="34" charset="-128"/>
                <a:cs typeface="Arial Unicode MS" pitchFamily="34" charset="-128"/>
              </a:rPr>
              <a:t>طريقة العمل مع الجماعات بأنة قاعدة سلوكية تتضمن أرشادا وتوجيها لسلوك الأخصائي الاحتماعى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ومن أهم مبادئ طريق العمل مع الجماعات هى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b="1" u="sng" dirty="0" smtClean="0">
                <a:solidFill>
                  <a:srgbClr val="C00000"/>
                </a:solidFill>
                <a:latin typeface="Arial Unicode MS" pitchFamily="34" charset="-128"/>
                <a:ea typeface="Arial Unicode MS" pitchFamily="34" charset="-128"/>
                <a:cs typeface="Arial Unicode MS" pitchFamily="34" charset="-128"/>
              </a:rPr>
              <a:t>مبادئ طريقة العمل مع الجماعات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1- مبدأ التخطيط في تكوين الجماعة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2- مبدأ الأهداف المحددة 0 </a:t>
            </a:r>
          </a:p>
          <a:p>
            <a:r>
              <a:rPr lang="ar-SA" sz="2800" dirty="0" smtClean="0">
                <a:solidFill>
                  <a:schemeClr val="tx1"/>
                </a:solidFill>
                <a:latin typeface="Arial Unicode MS" pitchFamily="34" charset="-128"/>
                <a:ea typeface="Arial Unicode MS" pitchFamily="34" charset="-128"/>
                <a:cs typeface="Arial Unicode MS" pitchFamily="34" charset="-128"/>
              </a:rPr>
              <a:t> 3- مبدأ التنظيم الوظيفي المرن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4- مبدأ تكوين العلاقة المهنية بين الاخصائى والجماعة </a:t>
            </a:r>
          </a:p>
          <a:p>
            <a:r>
              <a:rPr lang="ar-SA" sz="2800" dirty="0" smtClean="0">
                <a:solidFill>
                  <a:schemeClr val="tx1"/>
                </a:solidFill>
                <a:latin typeface="Arial Unicode MS" pitchFamily="34" charset="-128"/>
                <a:ea typeface="Arial Unicode MS" pitchFamily="34" charset="-128"/>
                <a:cs typeface="Arial Unicode MS" pitchFamily="34" charset="-128"/>
              </a:rPr>
              <a:t> 5- مبدأ الديمقراطية وحق تقرير المصير 0 </a:t>
            </a:r>
          </a:p>
          <a:p>
            <a:r>
              <a:rPr lang="ar-SA" sz="2800" dirty="0" smtClean="0">
                <a:solidFill>
                  <a:schemeClr val="tx1"/>
                </a:solidFill>
                <a:latin typeface="Arial Unicode MS" pitchFamily="34" charset="-128"/>
                <a:ea typeface="Arial Unicode MS" pitchFamily="34" charset="-128"/>
                <a:cs typeface="Arial Unicode MS" pitchFamily="34" charset="-128"/>
              </a:rPr>
              <a:t> 6- مبدأ التفريد المستمر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7- مبدأ  التفاعل الاحتماعى الموجة 0 </a:t>
            </a:r>
          </a:p>
          <a:p>
            <a:r>
              <a:rPr lang="ar-SA" sz="2800" dirty="0" smtClean="0">
                <a:solidFill>
                  <a:schemeClr val="tx1"/>
                </a:solidFill>
                <a:latin typeface="Arial Unicode MS" pitchFamily="34" charset="-128"/>
                <a:ea typeface="Arial Unicode MS" pitchFamily="34" charset="-128"/>
                <a:cs typeface="Arial Unicode MS" pitchFamily="34" charset="-128"/>
              </a:rPr>
              <a:t> 8- مبدأ التدرج في خبرات البرنامج 0 </a:t>
            </a:r>
          </a:p>
          <a:p>
            <a:r>
              <a:rPr lang="ar-SA" sz="2800" dirty="0" smtClean="0">
                <a:solidFill>
                  <a:schemeClr val="tx1"/>
                </a:solidFill>
                <a:latin typeface="Arial Unicode MS" pitchFamily="34" charset="-128"/>
                <a:ea typeface="Arial Unicode MS" pitchFamily="34" charset="-128"/>
                <a:cs typeface="Arial Unicode MS" pitchFamily="34" charset="-128"/>
              </a:rPr>
              <a:t> 9- مبدأ استغلال الموارد المتاحة 0 </a:t>
            </a:r>
          </a:p>
          <a:p>
            <a:pPr>
              <a:buFont typeface="Wingdings" pitchFamily="2" charset="2"/>
              <a:buChar char="ü"/>
            </a:pPr>
            <a:r>
              <a:rPr lang="ar-SA" sz="2800" dirty="0" smtClean="0">
                <a:solidFill>
                  <a:srgbClr val="FF0000"/>
                </a:solidFill>
                <a:latin typeface="Arial Unicode MS" pitchFamily="34" charset="-128"/>
                <a:ea typeface="Arial Unicode MS" pitchFamily="34" charset="-128"/>
                <a:cs typeface="Arial Unicode MS" pitchFamily="34" charset="-128"/>
              </a:rPr>
              <a:t> 10 –مبدأ التقويم 0</a:t>
            </a: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1</a:t>
            </a:r>
            <a:r>
              <a:rPr lang="ar-SA" sz="2800" dirty="0" smtClean="0">
                <a:solidFill>
                  <a:srgbClr val="FF0000"/>
                </a:solidFill>
                <a:latin typeface="Arial Unicode MS" pitchFamily="34" charset="-128"/>
                <a:ea typeface="Arial Unicode MS" pitchFamily="34" charset="-128"/>
                <a:cs typeface="Arial Unicode MS" pitchFamily="34" charset="-128"/>
              </a:rPr>
              <a:t>- مبدأ التخطيط في تكوين الجماعة </a:t>
            </a:r>
            <a:r>
              <a:rPr lang="ar-SA" sz="2800" dirty="0" smtClean="0">
                <a:solidFill>
                  <a:schemeClr val="tx1"/>
                </a:solidFill>
                <a:latin typeface="Arial Unicode MS" pitchFamily="34" charset="-128"/>
                <a:ea typeface="Arial Unicode MS" pitchFamily="34" charset="-128"/>
                <a:cs typeface="Arial Unicode MS" pitchFamily="34" charset="-128"/>
              </a:rPr>
              <a:t>0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526297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يطلق على هذا المبدأ تكوين الجماعة على أساس مرسوم ويعنى هذا أن تكون الجماعة ونشأتها من العمليات الإنشائية والبنائية في طريقة العمل مع الجماعات على اعتبار إن الجماعة هي العامل الاساسى في تحقيق عملية المساعدة والوحدة الأولية والهدف الأساسي للخدمات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ومن خلال ذلك تتضمن مبادئ طريقة العمل مع الجماعات أحد المبادئ الهامة الذي يؤكد على ضرورة تكوين الجماعة على أساس مرسوم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وهذا يعنى مراعاة التخطيط أثناء تكوين الجماعة على إن تكون على قدر من التجانس بين أعضائها مما يساعد على تحقيق الأهداف والأغراض التي تسعى إليها طريقه العمل مع الجماعات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85786" y="857232"/>
            <a:ext cx="7715304" cy="489364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نادى </a:t>
            </a:r>
            <a:r>
              <a:rPr lang="ar-SA" sz="2800" dirty="0" smtClean="0">
                <a:solidFill>
                  <a:srgbClr val="FF0000"/>
                </a:solidFill>
                <a:latin typeface="Arial Unicode MS" pitchFamily="34" charset="-128"/>
                <a:ea typeface="Arial Unicode MS" pitchFamily="34" charset="-128"/>
                <a:cs typeface="Arial Unicode MS" pitchFamily="34" charset="-128"/>
              </a:rPr>
              <a:t>”ريدل </a:t>
            </a:r>
            <a:r>
              <a:rPr lang="ar-SA" sz="2800" dirty="0" smtClean="0">
                <a:solidFill>
                  <a:schemeClr val="tx1"/>
                </a:solidFill>
                <a:latin typeface="Arial Unicode MS" pitchFamily="34" charset="-128"/>
                <a:ea typeface="Arial Unicode MS" pitchFamily="34" charset="-128"/>
                <a:cs typeface="Arial Unicode MS" pitchFamily="34" charset="-128"/>
              </a:rPr>
              <a:t>”بضرورة مراعاة أن تكون الجماعة على قدر من التجانس لتضمن استقرارها وبقاءها وقدر من الاختلاف لنضمن حيويتها ، ولكن يهمنا أن نعرف بالتحديد مجموعة المعاير التي إذا راعينا تجانسها نضمن تحقيق أهدافنا وهذه المعايير هى :</a:t>
            </a:r>
          </a:p>
          <a:p>
            <a:r>
              <a:rPr lang="ar-SA" sz="2800" dirty="0" smtClean="0">
                <a:solidFill>
                  <a:schemeClr val="tx1"/>
                </a:solidFill>
                <a:latin typeface="Arial Unicode MS" pitchFamily="34" charset="-128"/>
                <a:ea typeface="Arial Unicode MS" pitchFamily="34" charset="-128"/>
                <a:cs typeface="Arial Unicode MS" pitchFamily="34" charset="-128"/>
              </a:rPr>
              <a:t>1- مراعاة العمر الزمني والعقلي والتحصيلى للأعضاء 0 </a:t>
            </a:r>
          </a:p>
          <a:p>
            <a:r>
              <a:rPr lang="ar-SA" sz="2800" dirty="0" smtClean="0">
                <a:solidFill>
                  <a:schemeClr val="tx1"/>
                </a:solidFill>
                <a:latin typeface="Arial Unicode MS" pitchFamily="34" charset="-128"/>
                <a:ea typeface="Arial Unicode MS" pitchFamily="34" charset="-128"/>
                <a:cs typeface="Arial Unicode MS" pitchFamily="34" charset="-128"/>
              </a:rPr>
              <a:t>2- مراعاة المستوى الاقتصادي للأعضاء 0 </a:t>
            </a:r>
          </a:p>
          <a:p>
            <a:r>
              <a:rPr lang="ar-SA" sz="2800" dirty="0" smtClean="0">
                <a:solidFill>
                  <a:schemeClr val="tx1"/>
                </a:solidFill>
                <a:latin typeface="Arial Unicode MS" pitchFamily="34" charset="-128"/>
                <a:ea typeface="Arial Unicode MS" pitchFamily="34" charset="-128"/>
                <a:cs typeface="Arial Unicode MS" pitchFamily="34" charset="-128"/>
              </a:rPr>
              <a:t> 3- مراعاة المستوى الصحي للأعضاء </a:t>
            </a:r>
          </a:p>
          <a:p>
            <a:r>
              <a:rPr lang="ar-SA" sz="2800" dirty="0" smtClean="0">
                <a:solidFill>
                  <a:schemeClr val="tx1"/>
                </a:solidFill>
                <a:latin typeface="Arial Unicode MS" pitchFamily="34" charset="-128"/>
                <a:ea typeface="Arial Unicode MS" pitchFamily="34" charset="-128"/>
                <a:cs typeface="Arial Unicode MS" pitchFamily="34" charset="-128"/>
              </a:rPr>
              <a:t> 4- مراعاة المستوى الأجتماعى للأعضاء 0</a:t>
            </a:r>
          </a:p>
          <a:p>
            <a:r>
              <a:rPr lang="ar-SA" sz="2800" dirty="0" smtClean="0">
                <a:solidFill>
                  <a:schemeClr val="tx1"/>
                </a:solidFill>
                <a:latin typeface="Arial Unicode MS" pitchFamily="34" charset="-128"/>
                <a:ea typeface="Arial Unicode MS" pitchFamily="34" charset="-128"/>
                <a:cs typeface="Arial Unicode MS" pitchFamily="34" charset="-128"/>
              </a:rPr>
              <a:t> 5- مراعاة العادات والتقاليد والحاجات والرغبات الخاصة بالأعضاء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chemeClr val="tx1"/>
                </a:solidFill>
                <a:latin typeface="Arial Unicode MS" pitchFamily="34" charset="-128"/>
                <a:ea typeface="Arial Unicode MS" pitchFamily="34" charset="-128"/>
                <a:cs typeface="Arial Unicode MS" pitchFamily="34" charset="-128"/>
              </a:rPr>
              <a:t>1</a:t>
            </a:r>
            <a:r>
              <a:rPr lang="ar-SA" sz="2800" dirty="0" smtClean="0">
                <a:solidFill>
                  <a:srgbClr val="FF0000"/>
                </a:solidFill>
                <a:latin typeface="Arial Unicode MS" pitchFamily="34" charset="-128"/>
                <a:ea typeface="Arial Unicode MS" pitchFamily="34" charset="-128"/>
                <a:cs typeface="Arial Unicode MS" pitchFamily="34" charset="-128"/>
              </a:rPr>
              <a:t>- مبدأ التخطيط في تكوين الجماعة </a:t>
            </a:r>
            <a:r>
              <a:rPr lang="ar-SA" sz="2800" dirty="0" smtClean="0">
                <a:solidFill>
                  <a:schemeClr val="tx1"/>
                </a:solidFill>
                <a:latin typeface="Arial Unicode MS" pitchFamily="34" charset="-128"/>
                <a:ea typeface="Arial Unicode MS" pitchFamily="34" charset="-128"/>
                <a:cs typeface="Arial Unicode MS" pitchFamily="34" charset="-128"/>
              </a:rPr>
              <a:t>0 </a:t>
            </a:r>
            <a:endParaRPr lang="ar-SA" sz="2800" b="1" u="sng" dirty="0">
              <a:solidFill>
                <a:srgbClr val="C0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يقال أن مراعاة التجانس التي سبق الإشارة إليها تسبب عزلة الأفراد والجماعات وتؤدى إلى وجود النظام الطبقي 0 ولكن هذا غير صحيح لأن أخصائي الجماعة يقوم بمساعدة الأفراد والجماعات على النمو والتقدم وتحقيق الأهداف الديمقراطية 0</a:t>
            </a:r>
          </a:p>
          <a:p>
            <a:pPr>
              <a:buFontTx/>
              <a:buChar char="-"/>
            </a:pPr>
            <a:endParaRPr lang="ar-SA" sz="2800" dirty="0" smtClean="0">
              <a:solidFill>
                <a:schemeClr val="tx1"/>
              </a:solidFill>
              <a:latin typeface="Arial Unicode MS" pitchFamily="34" charset="-128"/>
              <a:ea typeface="Arial Unicode MS" pitchFamily="34" charset="-128"/>
              <a:cs typeface="Arial Unicode MS" pitchFamily="34" charset="-128"/>
            </a:endParaRP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يتسائل البعض ما الذي يفعله الاخصائى عندما يجد الجماعات قد كونت فعلا دون مراعاة التخطيط في تكوينها ، علية ان يتجة لمساعدتها على النمو وتحقيق أهدافها فى حدود أمكانياتهم وفى حدود امكانيات المؤسسة والمجتمع المحلى مع العمل</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على تدعيم العلاقات الاجتماعية بين أعضائها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2</a:t>
            </a:r>
            <a:r>
              <a:rPr lang="ar-SA" sz="2800" u="sng" dirty="0" smtClean="0">
                <a:solidFill>
                  <a:srgbClr val="FF0000"/>
                </a:solidFill>
                <a:latin typeface="Arial Unicode MS" pitchFamily="34" charset="-128"/>
                <a:ea typeface="Arial Unicode MS" pitchFamily="34" charset="-128"/>
                <a:cs typeface="Arial Unicode MS" pitchFamily="34" charset="-128"/>
              </a:rPr>
              <a:t>- مبدأ الأهداف المحددة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تؤمن طريقة العمل مع الجماعات بأن الأهداف الخاصة لنمو الفرد يجب أن تكون واضحة بالنسبة للأخصائي ، وتتوافق مع آمال ورغبات الاعضاء وذلك في نطاق وظيفة المؤسسة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يجب على الأخصائي أن يقوم بالدراسة العملية للحاجات الخاصة بالإفراد من أجل تحديدها والعمل على مساعدتهم على إشباع هذه الحاجات فالأفراد على اختلافاتهم يشتركون في جماعات متنوعة في أوقات مختلفة ويحصلون على نتائج متباينة من الخبرات التي تمر بهم في المواقف المختلفة0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ويجب على الأخصائي الاهتمام بما يرغب في تحقيقه الاعضاء من حاجات حتى تصبح ألجماعه أداة جذب للأعضاء 0</a:t>
            </a:r>
            <a:endParaRPr lang="ar-SA" sz="40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3- مبدأ  تكوين العلاقة المهنية بين الأخصائي والجماعة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تؤمن طريقة العمل مع الجماعات بأهمية وجود علاقة مهنية بين الأحصائى وبين الجماعة وتقوم هذه العلاقة على تقبل الأخصائي لأعضاء الجماعة وعلى تقبل الجماعة للمساعدة المقدمة من الأخصائي على أساس ثقتهم فيه وفى المؤسسة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وتتضمن هذه العلاقة أساليب عمل ومن أهم أساليب هذه العلاقة ثلاث : </a:t>
            </a:r>
          </a:p>
          <a:p>
            <a:r>
              <a:rPr lang="ar-SA" sz="28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rgbClr val="FF0000"/>
                </a:solidFill>
                <a:latin typeface="Arial Unicode MS" pitchFamily="34" charset="-128"/>
                <a:ea typeface="Arial Unicode MS" pitchFamily="34" charset="-128"/>
                <a:cs typeface="Arial Unicode MS" pitchFamily="34" charset="-128"/>
              </a:rPr>
              <a:t>1- تقبل كل عضو في الجماعة كما هو لا كما يجب أن يكون علية : </a:t>
            </a:r>
          </a:p>
          <a:p>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 فتقبل الأخصائي لأعضاء الجماعة الذين يعمل معهم شرط ضروري لنجاحه في هذا العمل ، ولكن ليس معنى تقبل اعضاء الجماعة كما هم أن تتركهم كما هم ولكن لكى يساعدهم</a:t>
            </a:r>
            <a:endParaRPr lang="ar-SA" sz="40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571480"/>
            <a:ext cx="8496944" cy="526297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الأخصائي على التعبير والنمو لابد أولا أن يتقبلهم كما هم علية كنقطة بداية ، </a:t>
            </a:r>
            <a:r>
              <a:rPr lang="ar-SA" sz="2800" dirty="0" err="1" smtClean="0">
                <a:solidFill>
                  <a:schemeClr val="tx1"/>
                </a:solidFill>
                <a:latin typeface="Arial Unicode MS" pitchFamily="34" charset="-128"/>
                <a:ea typeface="Arial Unicode MS" pitchFamily="34" charset="-128"/>
                <a:cs typeface="Arial Unicode MS" pitchFamily="34" charset="-128"/>
              </a:rPr>
              <a:t>و</a:t>
            </a:r>
            <a:r>
              <a:rPr lang="ar-SA" sz="2800" dirty="0" smtClean="0">
                <a:solidFill>
                  <a:schemeClr val="tx1"/>
                </a:solidFill>
                <a:latin typeface="Arial Unicode MS" pitchFamily="34" charset="-128"/>
                <a:ea typeface="Arial Unicode MS" pitchFamily="34" charset="-128"/>
                <a:cs typeface="Arial Unicode MS" pitchFamily="34" charset="-128"/>
              </a:rPr>
              <a:t> اذا لم يفعل ذلك فأنة يجد في نفوسهم مقاومة لكل ما يواجة اليهم والتقبل عملية تتطلب من الأخصائى</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إدراكا للأسباب التي تدفع أعضاء الجماعة إلى المقاومة  التي يسلكونها 0</a:t>
            </a:r>
          </a:p>
          <a:p>
            <a:r>
              <a:rPr lang="ar-SA" sz="2800" u="sng" dirty="0" smtClean="0">
                <a:solidFill>
                  <a:srgbClr val="FF0000"/>
                </a:solidFill>
                <a:latin typeface="Arial Unicode MS" pitchFamily="34" charset="-128"/>
                <a:ea typeface="Arial Unicode MS" pitchFamily="34" charset="-128"/>
                <a:cs typeface="Arial Unicode MS" pitchFamily="34" charset="-128"/>
              </a:rPr>
              <a:t>2- مشاركة الأخصائي أعضاء الجماعة مشاعرهم : </a:t>
            </a:r>
          </a:p>
          <a:p>
            <a:r>
              <a:rPr lang="ar-SA" sz="2800" dirty="0" smtClean="0">
                <a:solidFill>
                  <a:srgbClr val="FF0000"/>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ليس معنى مشاركة الاخصائى لأعضاء الجماعة في مشاعرهم أن ينساق وراء مشاعره وينفعل للمواقف انفعالا مماثلا لانفعالاتهم ، وانما معناة أن يضع الأخصائى نفسة في مكان اعضاء الجماعة ليدرك حقيقة مشاعرهم في المواقف المختلفة حتى يمكنة مساعدتهم ومعاونتهم من الاستفادة بالتجربة التى يمرون بها والمشاعر التى يحسونها 0</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57158" y="1071546"/>
            <a:ext cx="8496944" cy="458587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u="sng" dirty="0" smtClean="0">
                <a:solidFill>
                  <a:srgbClr val="FF0000"/>
                </a:solidFill>
                <a:latin typeface="Arial Unicode MS" pitchFamily="34" charset="-128"/>
                <a:ea typeface="Arial Unicode MS" pitchFamily="34" charset="-128"/>
                <a:cs typeface="Arial Unicode MS" pitchFamily="34" charset="-128"/>
              </a:rPr>
              <a:t>3- استخدام السلطة لحماية الجماعة </a:t>
            </a:r>
            <a:r>
              <a:rPr lang="ar-SA" sz="2400" dirty="0" smtClean="0">
                <a:solidFill>
                  <a:schemeClr val="tx1"/>
                </a:solidFill>
                <a:latin typeface="Arial Unicode MS" pitchFamily="34" charset="-128"/>
                <a:ea typeface="Arial Unicode MS" pitchFamily="34" charset="-128"/>
                <a:cs typeface="Arial Unicode MS" pitchFamily="34" charset="-128"/>
              </a:rPr>
              <a:t>: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أن يستخدم الأخصائي السلطة لحماية الجماعة وأفرادها في المواقف التي تتعرض فيها الجماعة أو أفرادها للخطر سواء كان الخطر على الصحة أو الحياة  أو مشاكل مختلفة فدور الاخصائى هو تهيئة فرص النمو السليم لأعضاء الجماعة 0 </a:t>
            </a:r>
          </a:p>
          <a:p>
            <a:pPr>
              <a:buFontTx/>
              <a:buChar char="-"/>
            </a:pPr>
            <a:r>
              <a:rPr lang="ar-SA" sz="2400" dirty="0" smtClean="0">
                <a:solidFill>
                  <a:schemeClr val="tx1"/>
                </a:solidFill>
                <a:latin typeface="Arial Unicode MS" pitchFamily="34" charset="-128"/>
                <a:ea typeface="Arial Unicode MS" pitchFamily="34" charset="-128"/>
                <a:cs typeface="Arial Unicode MS" pitchFamily="34" charset="-128"/>
              </a:rPr>
              <a:t> </a:t>
            </a:r>
            <a:r>
              <a:rPr lang="ar-SA" sz="2800" dirty="0" smtClean="0">
                <a:solidFill>
                  <a:schemeClr val="tx1"/>
                </a:solidFill>
                <a:latin typeface="Arial Unicode MS" pitchFamily="34" charset="-128"/>
                <a:ea typeface="Arial Unicode MS" pitchFamily="34" charset="-128"/>
                <a:cs typeface="Arial Unicode MS" pitchFamily="34" charset="-128"/>
              </a:rPr>
              <a:t>أن دور الأخصائي هو تمكين الجماعة من ممارسة نشاطها تحت هذه الظروف الملائمة ، أما اذا تعرضت الجماعة لما يهددها او أذا انحرفت لسبب عن الأوضاع المقبولة فأن على الأخصائى التدخل وممارسة سلطتة الوظيفية لحمايتها من العوامل المهددة لها سواء نبعت هذة العوامل من الجماعة نفسها او كانت وليدة ظروف خارجية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1080120"/>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4- مبدأ التفاعل الأجتماعى الموجة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628800"/>
            <a:ext cx="8496944" cy="3970318"/>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يعتبر التفاعل الجماعي هو المصدر الأول الاساسى للطاقة والحيوية في طريقة العمل مع الجماعات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تعمل طريقة العمل مع الجماعات على تحويل العمليات الاجتماعية التي تحدث داخل الجماعة إلى عمليات طريقة العمل مع الجماعات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ويقع عاتق هذه العملية على اخصائى الجماعة الذي يؤثر على التفاعل عن طريق كيفية ومقدار مساهمته فيه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يجب على اخصائى الجماعة العمل على زيادة التفاعل الجماعي بدلا من تقليله وان يعمل على توجيهه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وجة 3"/>
          <p:cNvSpPr/>
          <p:nvPr/>
        </p:nvSpPr>
        <p:spPr>
          <a:xfrm>
            <a:off x="3707904" y="260648"/>
            <a:ext cx="5256584" cy="1296144"/>
          </a:xfrm>
          <a:prstGeom prst="wav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dirty="0" smtClean="0">
                <a:solidFill>
                  <a:srgbClr val="FF0000"/>
                </a:solidFill>
                <a:latin typeface="Arial Unicode MS" pitchFamily="34" charset="-128"/>
                <a:ea typeface="Arial Unicode MS" pitchFamily="34" charset="-128"/>
                <a:cs typeface="Arial Unicode MS" pitchFamily="34" charset="-128"/>
              </a:rPr>
              <a:t>رؤية تاريخية لتطور طريقة العمل مع الجماعات </a:t>
            </a:r>
            <a:endParaRPr lang="ar-SA" sz="2800"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683568" y="1700809"/>
            <a:ext cx="8064896" cy="440120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a:buFontTx/>
              <a:buChar char="-"/>
            </a:pPr>
            <a:r>
              <a:rPr lang="ar-SA" sz="2800" dirty="0" smtClean="0">
                <a:latin typeface="Arial Unicode MS" pitchFamily="34" charset="-128"/>
                <a:ea typeface="Arial Unicode MS" pitchFamily="34" charset="-128"/>
                <a:cs typeface="Arial Unicode MS" pitchFamily="34" charset="-128"/>
              </a:rPr>
              <a:t>ظهرت خدمة الجماعة كطريقة عملية ثانية من طرق مهنة الخدمة الاجتماعية بعد ظهور طريقة خدمة الفرد باعتبارها أولى طرق المهنة 0 </a:t>
            </a:r>
          </a:p>
          <a:p>
            <a:pPr>
              <a:buFontTx/>
              <a:buChar char="-"/>
            </a:pPr>
            <a:r>
              <a:rPr lang="ar-SA" sz="2800" dirty="0" smtClean="0">
                <a:latin typeface="Arial Unicode MS" pitchFamily="34" charset="-128"/>
                <a:ea typeface="Arial Unicode MS" pitchFamily="34" charset="-128"/>
                <a:cs typeface="Arial Unicode MS" pitchFamily="34" charset="-128"/>
              </a:rPr>
              <a:t> كانت تمارس في البدايات الأولى كجزء من نشاط الهيئات التي ارتبطت بحركة خدمة المجتمع ، الا أن أكتسابها لصفات الخصوصية لم تتبلور الا في منتصف القرن العشرين 0 </a:t>
            </a:r>
          </a:p>
          <a:p>
            <a:pPr>
              <a:buFontTx/>
              <a:buChar char="-"/>
            </a:pPr>
            <a:r>
              <a:rPr lang="ar-SA" sz="2800" dirty="0" smtClean="0">
                <a:latin typeface="Arial Unicode MS" pitchFamily="34" charset="-128"/>
                <a:ea typeface="Arial Unicode MS" pitchFamily="34" charset="-128"/>
                <a:cs typeface="Arial Unicode MS" pitchFamily="34" charset="-128"/>
              </a:rPr>
              <a:t> كانت تستخدم في البداية أثناء النشاط الترويحي وخلال مناقشات الجماعة وأثناء المباريات الرياضية والألعاب الجماعية والمهرجانات 0 </a:t>
            </a:r>
          </a:p>
          <a:p>
            <a:pPr>
              <a:buFontTx/>
              <a:buChar char="-"/>
            </a:pP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428604"/>
            <a:ext cx="8496944" cy="6124754"/>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واستخدامه بطريقة بناءة وان يكون واعيا لأهمية الأساسية في المساعدة في نمو الجماعة وأعضائها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يتم ذلك عن طريق مناقشات الجماعات الصغيرة والتي يمكن تعريفها على: أنها تبادل الأفكار والآراء وجها لوجه بين أعضاء جماعة نسبيا ومن خصائصها : </a:t>
            </a:r>
          </a:p>
          <a:p>
            <a:r>
              <a:rPr lang="ar-SA" sz="2800" dirty="0" smtClean="0">
                <a:solidFill>
                  <a:schemeClr val="tx1"/>
                </a:solidFill>
                <a:latin typeface="Arial Unicode MS" pitchFamily="34" charset="-128"/>
                <a:ea typeface="Arial Unicode MS" pitchFamily="34" charset="-128"/>
                <a:cs typeface="Arial Unicode MS" pitchFamily="34" charset="-128"/>
              </a:rPr>
              <a:t>1- أنها تتيح الحد الاقصى من التفاعل والتخصيص المتبادل بين الأعضاء 0 </a:t>
            </a:r>
          </a:p>
          <a:p>
            <a:r>
              <a:rPr lang="ar-SA" sz="2800" dirty="0" smtClean="0">
                <a:solidFill>
                  <a:schemeClr val="tx1"/>
                </a:solidFill>
                <a:latin typeface="Arial Unicode MS" pitchFamily="34" charset="-128"/>
                <a:ea typeface="Arial Unicode MS" pitchFamily="34" charset="-128"/>
                <a:cs typeface="Arial Unicode MS" pitchFamily="34" charset="-128"/>
              </a:rPr>
              <a:t> 2- يمكنها أن تضع المسؤولية على عاتق جميع الأعضاء للاشتراك والإسهام بالحقائق والأفكار 0 </a:t>
            </a:r>
          </a:p>
          <a:p>
            <a:r>
              <a:rPr lang="ar-SA" sz="2800" dirty="0" smtClean="0">
                <a:solidFill>
                  <a:schemeClr val="tx1"/>
                </a:solidFill>
                <a:latin typeface="Arial Unicode MS" pitchFamily="34" charset="-128"/>
                <a:ea typeface="Arial Unicode MS" pitchFamily="34" charset="-128"/>
                <a:cs typeface="Arial Unicode MS" pitchFamily="34" charset="-128"/>
              </a:rPr>
              <a:t> 3- كفيلة بأن توسع وجهات نظر جميع أعضاء0 </a:t>
            </a:r>
          </a:p>
          <a:p>
            <a:r>
              <a:rPr lang="ar-SA" sz="2800" dirty="0" smtClean="0">
                <a:solidFill>
                  <a:schemeClr val="tx1"/>
                </a:solidFill>
                <a:latin typeface="Arial Unicode MS" pitchFamily="34" charset="-128"/>
                <a:ea typeface="Arial Unicode MS" pitchFamily="34" charset="-128"/>
                <a:cs typeface="Arial Unicode MS" pitchFamily="34" charset="-128"/>
              </a:rPr>
              <a:t> 4-  </a:t>
            </a:r>
            <a:r>
              <a:rPr lang="ar-SA" sz="2800" dirty="0" smtClean="0">
                <a:latin typeface="Arial Unicode MS" pitchFamily="34" charset="-128"/>
                <a:ea typeface="Arial Unicode MS" pitchFamily="34" charset="-128"/>
                <a:cs typeface="Arial Unicode MS" pitchFamily="34" charset="-128"/>
              </a:rPr>
              <a:t>تنشئ مواقف وأوضاعا تنبثق منها القيادة 0</a:t>
            </a:r>
          </a:p>
          <a:p>
            <a:r>
              <a:rPr lang="ar-SA" sz="2800" dirty="0" smtClean="0">
                <a:latin typeface="Arial Unicode MS" pitchFamily="34" charset="-128"/>
                <a:ea typeface="Arial Unicode MS" pitchFamily="34" charset="-128"/>
                <a:cs typeface="Arial Unicode MS" pitchFamily="34" charset="-128"/>
              </a:rPr>
              <a:t>5- تتيح المشاركة والإسهام في تحمل مسئولية القيادة من جانب كل الذين يساهمون في الجماعة 0 </a:t>
            </a:r>
            <a:endParaRPr lang="ar-SA" sz="2800" dirty="0" smtClean="0"/>
          </a:p>
          <a:p>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357158" y="1071546"/>
            <a:ext cx="849694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smtClean="0">
                <a:solidFill>
                  <a:schemeClr val="tx1"/>
                </a:solidFill>
                <a:latin typeface="Arial Unicode MS" pitchFamily="34" charset="-128"/>
                <a:ea typeface="Arial Unicode MS" pitchFamily="34" charset="-128"/>
                <a:cs typeface="Arial Unicode MS" pitchFamily="34" charset="-128"/>
              </a:rPr>
              <a:t>  ويصادف </a:t>
            </a:r>
            <a:r>
              <a:rPr lang="ar-SA" sz="2800" dirty="0" smtClean="0">
                <a:solidFill>
                  <a:schemeClr val="tx1"/>
                </a:solidFill>
                <a:latin typeface="Arial Unicode MS" pitchFamily="34" charset="-128"/>
                <a:ea typeface="Arial Unicode MS" pitchFamily="34" charset="-128"/>
                <a:cs typeface="Arial Unicode MS" pitchFamily="34" charset="-128"/>
              </a:rPr>
              <a:t>الجماعة </a:t>
            </a:r>
            <a:r>
              <a:rPr lang="ar-SA" sz="2800" dirty="0" err="1" smtClean="0">
                <a:solidFill>
                  <a:schemeClr val="tx1"/>
                </a:solidFill>
                <a:latin typeface="Arial Unicode MS" pitchFamily="34" charset="-128"/>
                <a:ea typeface="Arial Unicode MS" pitchFamily="34" charset="-128"/>
                <a:cs typeface="Arial Unicode MS" pitchFamily="34" charset="-128"/>
              </a:rPr>
              <a:t>اثناء</a:t>
            </a:r>
            <a:r>
              <a:rPr lang="ar-SA" sz="2800" dirty="0" smtClean="0">
                <a:solidFill>
                  <a:schemeClr val="tx1"/>
                </a:solidFill>
                <a:latin typeface="Arial Unicode MS" pitchFamily="34" charset="-128"/>
                <a:ea typeface="Arial Unicode MS" pitchFamily="34" charset="-128"/>
                <a:cs typeface="Arial Unicode MS" pitchFamily="34" charset="-128"/>
              </a:rPr>
              <a:t> المناقشات الجماعية كثير من المشكلات </a:t>
            </a:r>
          </a:p>
          <a:p>
            <a:r>
              <a:rPr lang="ar-SA" sz="2800" dirty="0" smtClean="0">
                <a:solidFill>
                  <a:schemeClr val="tx1"/>
                </a:solidFill>
                <a:latin typeface="Arial Unicode MS" pitchFamily="34" charset="-128"/>
                <a:ea typeface="Arial Unicode MS" pitchFamily="34" charset="-128"/>
                <a:cs typeface="Arial Unicode MS" pitchFamily="34" charset="-128"/>
              </a:rPr>
              <a:t>وعلى اخصائى الجماعة الاستعانة بمنهج ” جون ديوى ” اثناء هذة المناقشات </a:t>
            </a:r>
            <a:r>
              <a:rPr lang="ar-SA" sz="2800" u="sng" dirty="0" smtClean="0">
                <a:solidFill>
                  <a:srgbClr val="FF0000"/>
                </a:solidFill>
                <a:latin typeface="Arial Unicode MS" pitchFamily="34" charset="-128"/>
                <a:ea typeface="Arial Unicode MS" pitchFamily="34" charset="-128"/>
                <a:cs typeface="Arial Unicode MS" pitchFamily="34" charset="-128"/>
              </a:rPr>
              <a:t>فيعمل على القيادة بعدة خطوات هى : </a:t>
            </a:r>
          </a:p>
          <a:p>
            <a:r>
              <a:rPr lang="ar-SA" sz="2800" dirty="0" smtClean="0">
                <a:solidFill>
                  <a:schemeClr val="tx1"/>
                </a:solidFill>
                <a:latin typeface="Arial Unicode MS" pitchFamily="34" charset="-128"/>
                <a:ea typeface="Arial Unicode MS" pitchFamily="34" charset="-128"/>
                <a:cs typeface="Arial Unicode MS" pitchFamily="34" charset="-128"/>
              </a:rPr>
              <a:t> 1- مساعدة الجماعة على تحليل المشكلة 0 </a:t>
            </a:r>
          </a:p>
          <a:p>
            <a:r>
              <a:rPr lang="ar-SA" sz="2800" dirty="0" smtClean="0">
                <a:solidFill>
                  <a:schemeClr val="tx1"/>
                </a:solidFill>
                <a:latin typeface="Arial Unicode MS" pitchFamily="34" charset="-128"/>
                <a:ea typeface="Arial Unicode MS" pitchFamily="34" charset="-128"/>
                <a:cs typeface="Arial Unicode MS" pitchFamily="34" charset="-128"/>
              </a:rPr>
              <a:t> 2- مساعدة الجماعة للتعبير عن الحلول الممكنة 0 </a:t>
            </a:r>
          </a:p>
          <a:p>
            <a:r>
              <a:rPr lang="ar-SA" sz="2800" dirty="0" smtClean="0">
                <a:solidFill>
                  <a:schemeClr val="tx1"/>
                </a:solidFill>
                <a:latin typeface="Arial Unicode MS" pitchFamily="34" charset="-128"/>
                <a:ea typeface="Arial Unicode MS" pitchFamily="34" charset="-128"/>
                <a:cs typeface="Arial Unicode MS" pitchFamily="34" charset="-128"/>
              </a:rPr>
              <a:t> 3- مساعدة الجماعة على وزن هذه الحلول 0 </a:t>
            </a:r>
          </a:p>
          <a:p>
            <a:r>
              <a:rPr lang="ar-SA" sz="2800" dirty="0" smtClean="0">
                <a:solidFill>
                  <a:schemeClr val="tx1"/>
                </a:solidFill>
                <a:latin typeface="Arial Unicode MS" pitchFamily="34" charset="-128"/>
                <a:ea typeface="Arial Unicode MS" pitchFamily="34" charset="-128"/>
                <a:cs typeface="Arial Unicode MS" pitchFamily="34" charset="-128"/>
              </a:rPr>
              <a:t> 4- مساعدة الجماعة على اختبار أفضل هذه الحلول 0 </a:t>
            </a:r>
          </a:p>
          <a:p>
            <a:r>
              <a:rPr lang="ar-SA" sz="2800" dirty="0" smtClean="0">
                <a:solidFill>
                  <a:schemeClr val="tx1"/>
                </a:solidFill>
                <a:latin typeface="Arial Unicode MS" pitchFamily="34" charset="-128"/>
                <a:ea typeface="Arial Unicode MS" pitchFamily="34" charset="-128"/>
                <a:cs typeface="Arial Unicode MS" pitchFamily="34" charset="-128"/>
              </a:rPr>
              <a:t> أضاف المؤلف خطوتين هما : </a:t>
            </a:r>
          </a:p>
          <a:p>
            <a:r>
              <a:rPr lang="ar-SA" sz="2800" dirty="0" smtClean="0">
                <a:solidFill>
                  <a:schemeClr val="tx1"/>
                </a:solidFill>
                <a:latin typeface="Arial Unicode MS" pitchFamily="34" charset="-128"/>
                <a:ea typeface="Arial Unicode MS" pitchFamily="34" charset="-128"/>
                <a:cs typeface="Arial Unicode MS" pitchFamily="34" charset="-128"/>
              </a:rPr>
              <a:t> 5- تحديد وتعرف المصطلحات المستخدمة في </a:t>
            </a:r>
            <a:r>
              <a:rPr lang="ar-SA" sz="2800" dirty="0" err="1" smtClean="0">
                <a:solidFill>
                  <a:schemeClr val="tx1"/>
                </a:solidFill>
                <a:latin typeface="Arial Unicode MS" pitchFamily="34" charset="-128"/>
                <a:ea typeface="Arial Unicode MS" pitchFamily="34" charset="-128"/>
                <a:cs typeface="Arial Unicode MS" pitchFamily="34" charset="-128"/>
              </a:rPr>
              <a:t>المشكله</a:t>
            </a:r>
            <a:r>
              <a:rPr lang="ar-SA" sz="2800" dirty="0" smtClean="0">
                <a:solidFill>
                  <a:schemeClr val="tx1"/>
                </a:solidFill>
                <a:latin typeface="Arial Unicode MS" pitchFamily="34" charset="-128"/>
                <a:ea typeface="Arial Unicode MS" pitchFamily="34" charset="-128"/>
                <a:cs typeface="Arial Unicode MS" pitchFamily="34" charset="-128"/>
              </a:rPr>
              <a:t> </a:t>
            </a:r>
          </a:p>
          <a:p>
            <a:r>
              <a:rPr lang="ar-SA" sz="2800" dirty="0" smtClean="0">
                <a:solidFill>
                  <a:schemeClr val="tx1"/>
                </a:solidFill>
                <a:latin typeface="Arial Unicode MS" pitchFamily="34" charset="-128"/>
                <a:ea typeface="Arial Unicode MS" pitchFamily="34" charset="-128"/>
                <a:cs typeface="Arial Unicode MS" pitchFamily="34" charset="-128"/>
              </a:rPr>
              <a:t> 6- تحديد أهداف الجماعة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864096"/>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5- مبدأ التقويم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251520" y="1340768"/>
            <a:ext cx="8496944" cy="4401205"/>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 يعتبر التقويم المستمر للعمليات والبرامج التي تقوم بها طريقة العمل مع الجماعات من الاموار الهامة من أجل التوصل إلى النتائج النهائية التي تصاحب الجهود المبذولة 0 </a:t>
            </a:r>
          </a:p>
          <a:p>
            <a:r>
              <a:rPr lang="ar-SA" sz="2800" dirty="0" smtClean="0">
                <a:solidFill>
                  <a:schemeClr val="tx1"/>
                </a:solidFill>
                <a:latin typeface="Arial Unicode MS" pitchFamily="34" charset="-128"/>
                <a:ea typeface="Arial Unicode MS" pitchFamily="34" charset="-128"/>
                <a:cs typeface="Arial Unicode MS" pitchFamily="34" charset="-128"/>
              </a:rPr>
              <a:t> - يشارك في التقييم كل من الاخصائى والجماعة والمؤسسة ولا يعتبر التقويم في طريقة العمل مع الجماعات من الاموار الممكنة والمرغوبة بل وهام جدا حتى نستطيع الوقوف على نقاط القوة لتدعيمها ونقاط الضعف لتلافيها 0 </a:t>
            </a:r>
          </a:p>
          <a:p>
            <a:r>
              <a:rPr lang="ar-SA" sz="2800" dirty="0" smtClean="0">
                <a:solidFill>
                  <a:schemeClr val="tx1"/>
                </a:solidFill>
                <a:latin typeface="Arial Unicode MS" pitchFamily="34" charset="-128"/>
                <a:ea typeface="Arial Unicode MS" pitchFamily="34" charset="-128"/>
                <a:cs typeface="Arial Unicode MS" pitchFamily="34" charset="-128"/>
              </a:rPr>
              <a:t> يوضح التقويم أهمية التسجيل الذي يقوم بة الاخصائى فلا بد أن يدون كل ما تقوم بة الجماعة من أنشطة وبرامج تسجيلا دقيقا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864096"/>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5- مبدأ التقويم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251520" y="1340768"/>
            <a:ext cx="8496944" cy="4832092"/>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هناك بعض الملاحظات يجب على اخصائى الجماعةان يلتزم بها إثناء عملة مع الجماعة : </a:t>
            </a:r>
          </a:p>
          <a:p>
            <a:r>
              <a:rPr lang="ar-SA" sz="2800" dirty="0" smtClean="0">
                <a:solidFill>
                  <a:schemeClr val="tx1"/>
                </a:solidFill>
                <a:latin typeface="Arial Unicode MS" pitchFamily="34" charset="-128"/>
                <a:ea typeface="Arial Unicode MS" pitchFamily="34" charset="-128"/>
                <a:cs typeface="Arial Unicode MS" pitchFamily="34" charset="-128"/>
              </a:rPr>
              <a:t> 1- يجب استخدام جميع المبادئ كوحدة متكاملة وذلك عند ممارسة الطريقة لأن استخدام بعض المبادئ دون الآخر لايحقق الهدف من استخدامها 0 </a:t>
            </a:r>
          </a:p>
          <a:p>
            <a:r>
              <a:rPr lang="ar-SA" sz="2800" dirty="0" smtClean="0">
                <a:solidFill>
                  <a:schemeClr val="tx1"/>
                </a:solidFill>
                <a:latin typeface="Arial Unicode MS" pitchFamily="34" charset="-128"/>
                <a:ea typeface="Arial Unicode MS" pitchFamily="34" charset="-128"/>
                <a:cs typeface="Arial Unicode MS" pitchFamily="34" charset="-128"/>
              </a:rPr>
              <a:t> 2- أن معرفة المبادئ لا يكفي لاكتساب المهارة في العمل مع الجماعات ، ولكن المهارة في استخدامها هى أهم شئ بالنسبة للأخصائى الذى يكتسبها عن طريق أستخدامة لنفسة استخداما ايجابيا وكذلك من خلال استخدامة للمبادئى نفسها خلال ممارستة للعمل مع الجماعة 0 </a:t>
            </a:r>
          </a:p>
          <a:p>
            <a:r>
              <a:rPr lang="ar-SA" sz="2800" dirty="0" smtClean="0">
                <a:solidFill>
                  <a:schemeClr val="tx1"/>
                </a:solidFill>
                <a:latin typeface="Arial Unicode MS" pitchFamily="34" charset="-128"/>
                <a:ea typeface="Arial Unicode MS" pitchFamily="34" charset="-128"/>
                <a:cs typeface="Arial Unicode MS" pitchFamily="34" charset="-128"/>
              </a:rPr>
              <a:t>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3203848" y="332656"/>
            <a:ext cx="5472608" cy="864096"/>
          </a:xfrm>
          <a:prstGeom prst="wedgeRoundRectCallou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dirty="0" smtClean="0">
                <a:solidFill>
                  <a:srgbClr val="FF0000"/>
                </a:solidFill>
                <a:latin typeface="Arial Unicode MS" pitchFamily="34" charset="-128"/>
                <a:ea typeface="Arial Unicode MS" pitchFamily="34" charset="-128"/>
                <a:cs typeface="Arial Unicode MS" pitchFamily="34" charset="-128"/>
              </a:rPr>
              <a:t>5- مبدأ التقويم : </a:t>
            </a:r>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251520" y="1340768"/>
            <a:ext cx="8496944" cy="2246769"/>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r>
              <a:rPr lang="ar-SA" sz="2800" dirty="0" smtClean="0">
                <a:solidFill>
                  <a:schemeClr val="tx1"/>
                </a:solidFill>
                <a:latin typeface="Arial Unicode MS" pitchFamily="34" charset="-128"/>
                <a:ea typeface="Arial Unicode MS" pitchFamily="34" charset="-128"/>
                <a:cs typeface="Arial Unicode MS" pitchFamily="34" charset="-128"/>
              </a:rPr>
              <a:t>  هناك بعض الملاحظات يجب على اخصائى الجماعة </a:t>
            </a:r>
            <a:r>
              <a:rPr lang="ar-SA" sz="2800" dirty="0" err="1" smtClean="0">
                <a:solidFill>
                  <a:schemeClr val="tx1"/>
                </a:solidFill>
                <a:latin typeface="Arial Unicode MS" pitchFamily="34" charset="-128"/>
                <a:ea typeface="Arial Unicode MS" pitchFamily="34" charset="-128"/>
                <a:cs typeface="Arial Unicode MS" pitchFamily="34" charset="-128"/>
              </a:rPr>
              <a:t>ان</a:t>
            </a:r>
            <a:r>
              <a:rPr lang="ar-SA" sz="2800" dirty="0" smtClean="0">
                <a:solidFill>
                  <a:schemeClr val="tx1"/>
                </a:solidFill>
                <a:latin typeface="Arial Unicode MS" pitchFamily="34" charset="-128"/>
                <a:ea typeface="Arial Unicode MS" pitchFamily="34" charset="-128"/>
                <a:cs typeface="Arial Unicode MS" pitchFamily="34" charset="-128"/>
              </a:rPr>
              <a:t> يلتزم بها إثناء عملة مع الجماعة : </a:t>
            </a:r>
          </a:p>
          <a:p>
            <a:r>
              <a:rPr lang="ar-SA" sz="2800" dirty="0" smtClean="0">
                <a:solidFill>
                  <a:schemeClr val="tx1"/>
                </a:solidFill>
                <a:latin typeface="Arial Unicode MS" pitchFamily="34" charset="-128"/>
                <a:ea typeface="Arial Unicode MS" pitchFamily="34" charset="-128"/>
                <a:cs typeface="Arial Unicode MS" pitchFamily="34" charset="-128"/>
              </a:rPr>
              <a:t> 3- أن استخدام مبادئي طريقة العمل مع الجماعات بطريقة صحيحة وبمهارة كافية يحققان الأهداف المرجوة من طريقة العمل مع الجماعات والأخصائي هو المسئول الأول عن ذلك 0   </a:t>
            </a:r>
            <a:endParaRPr lang="ar-SA" sz="28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مستطيلة مستديرة الزوايا 3"/>
          <p:cNvSpPr/>
          <p:nvPr/>
        </p:nvSpPr>
        <p:spPr>
          <a:xfrm>
            <a:off x="1928794" y="1000108"/>
            <a:ext cx="6286544" cy="4286280"/>
          </a:xfrm>
          <a:prstGeom prst="wedgeRoundRectCallout">
            <a:avLst>
              <a:gd name="adj1" fmla="val -21658"/>
              <a:gd name="adj2" fmla="val 67322"/>
              <a:gd name="adj3" fmla="val 16667"/>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800" b="1" u="sng" dirty="0" smtClean="0">
                <a:solidFill>
                  <a:srgbClr val="FF0000"/>
                </a:solidFill>
                <a:latin typeface="Arial Unicode MS" pitchFamily="34" charset="-128"/>
                <a:ea typeface="Arial Unicode MS" pitchFamily="34" charset="-128"/>
                <a:cs typeface="Arial Unicode MS" pitchFamily="34" charset="-128"/>
              </a:rPr>
              <a:t>الصفحات المحذوفة : </a:t>
            </a:r>
          </a:p>
          <a:p>
            <a:r>
              <a:rPr lang="ar-SA" sz="2800" b="1" dirty="0" smtClean="0">
                <a:solidFill>
                  <a:srgbClr val="FF0000"/>
                </a:solidFill>
                <a:latin typeface="Arial Unicode MS" pitchFamily="34" charset="-128"/>
                <a:ea typeface="Arial Unicode MS" pitchFamily="34" charset="-128"/>
                <a:cs typeface="Arial Unicode MS" pitchFamily="34" charset="-128"/>
              </a:rPr>
              <a:t>25-26 ، 28-  ، 47، 51 ، 55 ،59 ، 62</a:t>
            </a:r>
          </a:p>
          <a:p>
            <a:r>
              <a:rPr lang="ar-SA" sz="2800" b="1" dirty="0" smtClean="0">
                <a:solidFill>
                  <a:srgbClr val="FF0000"/>
                </a:solidFill>
                <a:latin typeface="Arial Unicode MS" pitchFamily="34" charset="-128"/>
                <a:ea typeface="Arial Unicode MS" pitchFamily="34" charset="-128"/>
                <a:cs typeface="Arial Unicode MS" pitchFamily="34" charset="-128"/>
              </a:rPr>
              <a:t>63 ، 66، </a:t>
            </a:r>
          </a:p>
          <a:p>
            <a:r>
              <a:rPr lang="ar-SA" sz="2800" b="1" dirty="0" smtClean="0">
                <a:solidFill>
                  <a:srgbClr val="FF0000"/>
                </a:solidFill>
                <a:latin typeface="Arial Unicode MS" pitchFamily="34" charset="-128"/>
                <a:ea typeface="Arial Unicode MS" pitchFamily="34" charset="-128"/>
                <a:cs typeface="Arial Unicode MS" pitchFamily="34" charset="-128"/>
              </a:rPr>
              <a:t> اسم الكتاب </a:t>
            </a:r>
          </a:p>
          <a:p>
            <a:r>
              <a:rPr lang="ar-SA" sz="2800" b="1" dirty="0" smtClean="0">
                <a:solidFill>
                  <a:srgbClr val="FF0000"/>
                </a:solidFill>
                <a:latin typeface="Arial Unicode MS" pitchFamily="34" charset="-128"/>
                <a:ea typeface="Arial Unicode MS" pitchFamily="34" charset="-128"/>
                <a:cs typeface="Arial Unicode MS" pitchFamily="34" charset="-128"/>
              </a:rPr>
              <a:t>طريقه العمل مع الجماعات بين النظريه والتطبيق </a:t>
            </a:r>
          </a:p>
          <a:p>
            <a:pPr algn="ctr"/>
            <a:r>
              <a:rPr lang="ar-SA" sz="2800" b="1" dirty="0" smtClean="0">
                <a:solidFill>
                  <a:srgbClr val="FF0000"/>
                </a:solidFill>
                <a:latin typeface="Arial Unicode MS" pitchFamily="34" charset="-128"/>
                <a:ea typeface="Arial Unicode MS" pitchFamily="34" charset="-128"/>
                <a:cs typeface="Arial Unicode MS" pitchFamily="34" charset="-128"/>
              </a:rPr>
              <a:t> الجزء الأول </a:t>
            </a:r>
          </a:p>
          <a:p>
            <a:pPr algn="ctr"/>
            <a:r>
              <a:rPr lang="ar-SA" sz="2800" b="1" dirty="0" smtClean="0">
                <a:solidFill>
                  <a:srgbClr val="FF0000"/>
                </a:solidFill>
                <a:latin typeface="Arial Unicode MS" pitchFamily="34" charset="-128"/>
                <a:ea typeface="Arial Unicode MS" pitchFamily="34" charset="-128"/>
                <a:cs typeface="Arial Unicode MS" pitchFamily="34" charset="-128"/>
              </a:rPr>
              <a:t> د/ محمد سيد فهمي </a:t>
            </a:r>
          </a:p>
          <a:p>
            <a:r>
              <a:rPr lang="ar-SA" sz="2800" b="1" dirty="0" smtClean="0">
                <a:solidFill>
                  <a:srgbClr val="FF0000"/>
                </a:solidFill>
                <a:latin typeface="Arial Unicode MS" pitchFamily="34" charset="-128"/>
                <a:ea typeface="Arial Unicode MS" pitchFamily="34" charset="-128"/>
                <a:cs typeface="Arial Unicode MS" pitchFamily="34" charset="-128"/>
              </a:rPr>
              <a:t>   </a:t>
            </a:r>
          </a:p>
          <a:p>
            <a:endParaRPr lang="ar-SA" sz="2800" b="1" u="sng"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785786" y="1071546"/>
            <a:ext cx="8064896" cy="5386090"/>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pPr>
              <a:buFontTx/>
              <a:buChar char="-"/>
            </a:pPr>
            <a:r>
              <a:rPr lang="ar-SA" sz="2400" dirty="0" smtClean="0">
                <a:latin typeface="Arial Unicode MS" pitchFamily="34" charset="-128"/>
                <a:ea typeface="Arial Unicode MS" pitchFamily="34" charset="-128"/>
                <a:cs typeface="Arial Unicode MS" pitchFamily="34" charset="-128"/>
              </a:rPr>
              <a:t> كما ارتبطت في البلاد الغربية بالخدمات الدينية التي أنشأتها الكنائس ، ثم انتقلت هذة الطريقة بفضل جهود المحلات الاجتماعية الى فصول تعليم   الكبار ، وممارسة الفنون ، وتشريعات العمل ، وخلال ممارسة الدروس العملية في الأشغال اليدوية والهوايات واستخدمها مع صغار الاطفال فيى دور الحضانة ورياض الاطفال 0 </a:t>
            </a:r>
          </a:p>
          <a:p>
            <a:pPr>
              <a:buFontTx/>
              <a:buChar char="-"/>
            </a:pPr>
            <a:r>
              <a:rPr lang="ar-SA" sz="2400" dirty="0" smtClean="0">
                <a:latin typeface="Arial Unicode MS" pitchFamily="34" charset="-128"/>
                <a:ea typeface="Arial Unicode MS" pitchFamily="34" charset="-128"/>
                <a:cs typeface="Arial Unicode MS" pitchFamily="34" charset="-128"/>
              </a:rPr>
              <a:t> </a:t>
            </a:r>
            <a:r>
              <a:rPr lang="ar-SA" sz="2400" u="sng" dirty="0" smtClean="0">
                <a:solidFill>
                  <a:srgbClr val="FF0000"/>
                </a:solidFill>
                <a:latin typeface="Arial Unicode MS" pitchFamily="34" charset="-128"/>
                <a:ea typeface="Arial Unicode MS" pitchFamily="34" charset="-128"/>
                <a:cs typeface="Arial Unicode MS" pitchFamily="34" charset="-128"/>
              </a:rPr>
              <a:t>لعبت بعض المؤسسات الاجتماعية في الولايات المتحدة الأمريكية وأوربا دورا هاماً منها : </a:t>
            </a:r>
          </a:p>
          <a:p>
            <a:pPr>
              <a:buFont typeface="Wingdings" pitchFamily="2" charset="2"/>
              <a:buChar char="ü"/>
            </a:pPr>
            <a:r>
              <a:rPr lang="ar-SA" sz="2400" dirty="0" smtClean="0">
                <a:latin typeface="Arial Unicode MS" pitchFamily="34" charset="-128"/>
                <a:ea typeface="Arial Unicode MS" pitchFamily="34" charset="-128"/>
                <a:cs typeface="Arial Unicode MS" pitchFamily="34" charset="-128"/>
              </a:rPr>
              <a:t> 1- جمعية الشباب المسيحية       </a:t>
            </a:r>
          </a:p>
          <a:p>
            <a:pPr>
              <a:buFont typeface="Wingdings" pitchFamily="2" charset="2"/>
              <a:buChar char="ü"/>
            </a:pPr>
            <a:r>
              <a:rPr lang="ar-SA" sz="2400" dirty="0" smtClean="0">
                <a:latin typeface="Arial Unicode MS" pitchFamily="34" charset="-128"/>
                <a:ea typeface="Arial Unicode MS" pitchFamily="34" charset="-128"/>
                <a:cs typeface="Arial Unicode MS" pitchFamily="34" charset="-128"/>
              </a:rPr>
              <a:t>- 2 -أندية الصبيان </a:t>
            </a:r>
          </a:p>
          <a:p>
            <a:pPr>
              <a:buFont typeface="Wingdings" pitchFamily="2" charset="2"/>
              <a:buChar char="ü"/>
            </a:pPr>
            <a:r>
              <a:rPr lang="ar-SA" sz="2400" dirty="0" smtClean="0">
                <a:latin typeface="Arial Unicode MS" pitchFamily="34" charset="-128"/>
                <a:ea typeface="Arial Unicode MS" pitchFamily="34" charset="-128"/>
                <a:cs typeface="Arial Unicode MS" pitchFamily="34" charset="-128"/>
              </a:rPr>
              <a:t>  3- حركة المحلات الاجتماعية </a:t>
            </a:r>
          </a:p>
          <a:p>
            <a:r>
              <a:rPr lang="ar-SA" sz="2400" dirty="0" smtClean="0">
                <a:latin typeface="Arial Unicode MS" pitchFamily="34" charset="-128"/>
                <a:ea typeface="Arial Unicode MS" pitchFamily="34" charset="-128"/>
                <a:cs typeface="Arial Unicode MS" pitchFamily="34" charset="-128"/>
              </a:rPr>
              <a:t>-   4- جمعية الشابات المسيحية       </a:t>
            </a:r>
          </a:p>
          <a:p>
            <a:pPr>
              <a:buFontTx/>
              <a:buChar char="-"/>
            </a:pPr>
            <a:r>
              <a:rPr lang="ar-SA" sz="2400" dirty="0" smtClean="0">
                <a:latin typeface="Arial Unicode MS" pitchFamily="34" charset="-128"/>
                <a:ea typeface="Arial Unicode MS" pitchFamily="34" charset="-128"/>
                <a:cs typeface="Arial Unicode MS" pitchFamily="34" charset="-128"/>
              </a:rPr>
              <a:t> 5- حركة الكشافة والمعسكرات </a:t>
            </a:r>
          </a:p>
          <a:p>
            <a:pPr>
              <a:buFontTx/>
              <a:buChar char="-"/>
            </a:pPr>
            <a:endParaRPr lang="ar-SA" sz="2800" dirty="0" smtClean="0">
              <a:latin typeface="Arial Unicode MS" pitchFamily="34" charset="-128"/>
              <a:ea typeface="Arial Unicode MS" pitchFamily="34" charset="-128"/>
              <a:cs typeface="Arial Unicode MS" pitchFamily="34" charset="-128"/>
            </a:endParaRPr>
          </a:p>
          <a:p>
            <a:pPr>
              <a:buFontTx/>
              <a:buChar char="-"/>
            </a:pPr>
            <a:endParaRPr lang="ar-SA" sz="28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وجة 3"/>
          <p:cNvSpPr/>
          <p:nvPr/>
        </p:nvSpPr>
        <p:spPr>
          <a:xfrm>
            <a:off x="3707904" y="260648"/>
            <a:ext cx="5256584" cy="1296144"/>
          </a:xfrm>
          <a:prstGeom prst="wav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رؤية تاريخية لتطور طريقة العمل مع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323528" y="1700808"/>
            <a:ext cx="8568952" cy="4154984"/>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r>
              <a:rPr lang="ar-SA" sz="2400" u="sng" dirty="0" smtClean="0">
                <a:solidFill>
                  <a:srgbClr val="FF0000"/>
                </a:solidFill>
                <a:latin typeface="Arial Unicode MS" pitchFamily="34" charset="-128"/>
                <a:ea typeface="Arial Unicode MS" pitchFamily="34" charset="-128"/>
                <a:cs typeface="Arial Unicode MS" pitchFamily="34" charset="-128"/>
              </a:rPr>
              <a:t>1- جمعية الشباب المسيحية : </a:t>
            </a:r>
          </a:p>
          <a:p>
            <a:r>
              <a:rPr lang="ar-SA" sz="2400" dirty="0" smtClean="0">
                <a:latin typeface="Arial Unicode MS" pitchFamily="34" charset="-128"/>
                <a:ea typeface="Arial Unicode MS" pitchFamily="34" charset="-128"/>
                <a:cs typeface="Arial Unicode MS" pitchFamily="34" charset="-128"/>
              </a:rPr>
              <a:t> -بدأ العمل مع الجماعات في المحلات والأندية الاجتماعية بفضل جهود الهيئات الدينية لحماية الأعضاء من التدهور في الانحرافات الأخلاقية 0 </a:t>
            </a:r>
          </a:p>
          <a:p>
            <a:pPr>
              <a:buFontTx/>
              <a:buChar char="-"/>
            </a:pPr>
            <a:r>
              <a:rPr lang="ar-SA" sz="2400" dirty="0" smtClean="0">
                <a:latin typeface="Arial Unicode MS" pitchFamily="34" charset="-128"/>
                <a:ea typeface="Arial Unicode MS" pitchFamily="34" charset="-128"/>
                <a:cs typeface="Arial Unicode MS" pitchFamily="34" charset="-128"/>
              </a:rPr>
              <a:t>وأول جمعية من هذا النوع كانت جمعية الشبان المسيحية عام 1844 </a:t>
            </a:r>
            <a:r>
              <a:rPr lang="ar-SA" sz="2400" dirty="0" err="1" smtClean="0">
                <a:latin typeface="Arial Unicode MS" pitchFamily="34" charset="-128"/>
                <a:ea typeface="Arial Unicode MS" pitchFamily="34" charset="-128"/>
                <a:cs typeface="Arial Unicode MS" pitchFamily="34" charset="-128"/>
              </a:rPr>
              <a:t>م</a:t>
            </a:r>
            <a:endParaRPr lang="ar-SA" sz="2400" dirty="0" smtClean="0">
              <a:latin typeface="Arial Unicode MS" pitchFamily="34" charset="-128"/>
              <a:ea typeface="Arial Unicode MS" pitchFamily="34" charset="-128"/>
              <a:cs typeface="Arial Unicode MS" pitchFamily="34" charset="-128"/>
            </a:endParaRPr>
          </a:p>
          <a:p>
            <a:pPr>
              <a:buFontTx/>
              <a:buChar char="-"/>
            </a:pPr>
            <a:r>
              <a:rPr lang="ar-SA" sz="2400" dirty="0" smtClean="0">
                <a:latin typeface="Arial Unicode MS" pitchFamily="34" charset="-128"/>
                <a:ea typeface="Arial Unicode MS" pitchFamily="34" charset="-128"/>
                <a:cs typeface="Arial Unicode MS" pitchFamily="34" charset="-128"/>
              </a:rPr>
              <a:t>برئاسة جورج ويليام 0 </a:t>
            </a:r>
          </a:p>
          <a:p>
            <a:pPr>
              <a:buFontTx/>
              <a:buChar char="-"/>
            </a:pPr>
            <a:r>
              <a:rPr lang="ar-SA" sz="2400" dirty="0" smtClean="0">
                <a:latin typeface="Arial Unicode MS" pitchFamily="34" charset="-128"/>
                <a:ea typeface="Arial Unicode MS" pitchFamily="34" charset="-128"/>
                <a:cs typeface="Arial Unicode MS" pitchFamily="34" charset="-128"/>
              </a:rPr>
              <a:t> اثأر نجاحها في لندن اهتمام الدعاة حتى أنشئت أول جمعية للشباب المسيحيين في الولايات المتحدة في مدينة بوسطن 0عام 1851  </a:t>
            </a:r>
          </a:p>
          <a:p>
            <a:pPr>
              <a:buFontTx/>
              <a:buChar char="-"/>
            </a:pPr>
            <a:r>
              <a:rPr lang="ar-SA" sz="2400" dirty="0" smtClean="0">
                <a:latin typeface="Arial Unicode MS" pitchFamily="34" charset="-128"/>
                <a:ea typeface="Arial Unicode MS" pitchFamily="34" charset="-128"/>
                <a:cs typeface="Arial Unicode MS" pitchFamily="34" charset="-128"/>
              </a:rPr>
              <a:t> انتشرت بعد ذلك الفكرة إلى كل الولايات المتحدة للعمل مع الشباب الذي ينتقل إلى المدن الكبرى سعيا وراء العمل واقامتة في وحدات سكنية زهيدة الإيجار 0</a:t>
            </a:r>
          </a:p>
          <a:p>
            <a:endParaRPr lang="ar-SA" sz="24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وجة 3"/>
          <p:cNvSpPr/>
          <p:nvPr/>
        </p:nvSpPr>
        <p:spPr>
          <a:xfrm>
            <a:off x="3707904" y="260648"/>
            <a:ext cx="5256584" cy="1296144"/>
          </a:xfrm>
          <a:prstGeom prst="wav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رؤية تاريخية لتطور طريقة العمل مع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467544" y="1700808"/>
            <a:ext cx="8496944" cy="452431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r>
              <a:rPr lang="ar-SA" sz="3200" dirty="0" smtClean="0">
                <a:solidFill>
                  <a:srgbClr val="FF0000"/>
                </a:solidFill>
                <a:latin typeface="Arial Unicode MS" pitchFamily="34" charset="-128"/>
                <a:ea typeface="Arial Unicode MS" pitchFamily="34" charset="-128"/>
                <a:cs typeface="Arial Unicode MS" pitchFamily="34" charset="-128"/>
              </a:rPr>
              <a:t>2</a:t>
            </a:r>
            <a:r>
              <a:rPr lang="ar-SA" sz="3200" u="sng" dirty="0" smtClean="0">
                <a:solidFill>
                  <a:srgbClr val="FF0000"/>
                </a:solidFill>
                <a:latin typeface="Arial Unicode MS" pitchFamily="34" charset="-128"/>
                <a:ea typeface="Arial Unicode MS" pitchFamily="34" charset="-128"/>
                <a:cs typeface="Arial Unicode MS" pitchFamily="34" charset="-128"/>
              </a:rPr>
              <a:t>- أندية الصبيان :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أنشئ أول نادى للصبيان في مدينة هارتفورد بالولايات المتحدة عام 1860 0 </a:t>
            </a:r>
          </a:p>
          <a:p>
            <a:pPr>
              <a:buFontTx/>
              <a:buChar char="-"/>
            </a:pPr>
            <a:r>
              <a:rPr lang="ar-SA" sz="3200" dirty="0" smtClean="0">
                <a:solidFill>
                  <a:schemeClr val="tx1"/>
                </a:solidFill>
                <a:latin typeface="Arial Unicode MS" pitchFamily="34" charset="-128"/>
                <a:ea typeface="Arial Unicode MS" pitchFamily="34" charset="-128"/>
                <a:cs typeface="Arial Unicode MS" pitchFamily="34" charset="-128"/>
              </a:rPr>
              <a:t>هدف النادي إلى توفير فرص النشاط لصغار الأطفال وممارسة الألعاب والمباريات المختلفة والإشغال اليدوية لحمايتهم من شرور المدينة وتنشئتهم بطريقة سليمة ثم انتشرت هذه الفكرة بعد ذلك في سائر أرجاء الولايات المتحدة 0</a:t>
            </a:r>
          </a:p>
          <a:p>
            <a:r>
              <a:rPr lang="ar-SA" sz="3200" dirty="0" smtClean="0">
                <a:solidFill>
                  <a:srgbClr val="FF0000"/>
                </a:solidFill>
                <a:latin typeface="Arial Unicode MS" pitchFamily="34" charset="-128"/>
                <a:ea typeface="Arial Unicode MS" pitchFamily="34" charset="-128"/>
                <a:cs typeface="Arial Unicode MS" pitchFamily="34" charset="-128"/>
              </a:rPr>
              <a:t>  </a:t>
            </a:r>
            <a:endParaRPr lang="ar-SA" sz="32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وجة 3"/>
          <p:cNvSpPr/>
          <p:nvPr/>
        </p:nvSpPr>
        <p:spPr>
          <a:xfrm>
            <a:off x="3707904" y="260648"/>
            <a:ext cx="5256584" cy="1296144"/>
          </a:xfrm>
          <a:prstGeom prst="wav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dirty="0" smtClean="0">
                <a:latin typeface="Arial Unicode MS" pitchFamily="34" charset="-128"/>
                <a:ea typeface="Arial Unicode MS" pitchFamily="34" charset="-128"/>
                <a:cs typeface="Arial Unicode MS" pitchFamily="34" charset="-128"/>
              </a:rPr>
              <a:t>رؤية تاريخية لتطور طريقة العمل مع الجماعات </a:t>
            </a:r>
            <a:endParaRPr lang="ar-SA" sz="2800" dirty="0">
              <a:latin typeface="Arial Unicode MS" pitchFamily="34" charset="-128"/>
              <a:ea typeface="Arial Unicode MS" pitchFamily="34" charset="-128"/>
              <a:cs typeface="Arial Unicode MS" pitchFamily="34" charset="-128"/>
            </a:endParaRPr>
          </a:p>
        </p:txBody>
      </p:sp>
      <p:sp>
        <p:nvSpPr>
          <p:cNvPr id="5" name="مربع نص 4"/>
          <p:cNvSpPr txBox="1"/>
          <p:nvPr/>
        </p:nvSpPr>
        <p:spPr>
          <a:xfrm>
            <a:off x="467544" y="1700808"/>
            <a:ext cx="8496944" cy="2554545"/>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r>
              <a:rPr lang="ar-SA" sz="3200" dirty="0" smtClean="0">
                <a:solidFill>
                  <a:srgbClr val="FF0000"/>
                </a:solidFill>
                <a:latin typeface="Arial Unicode MS" pitchFamily="34" charset="-128"/>
                <a:ea typeface="Arial Unicode MS" pitchFamily="34" charset="-128"/>
                <a:cs typeface="Arial Unicode MS" pitchFamily="34" charset="-128"/>
              </a:rPr>
              <a:t>3</a:t>
            </a:r>
            <a:r>
              <a:rPr lang="ar-SA" sz="3200" u="sng" dirty="0" smtClean="0">
                <a:solidFill>
                  <a:srgbClr val="FF0000"/>
                </a:solidFill>
                <a:latin typeface="Arial Unicode MS" pitchFamily="34" charset="-128"/>
                <a:ea typeface="Arial Unicode MS" pitchFamily="34" charset="-128"/>
                <a:cs typeface="Arial Unicode MS" pitchFamily="34" charset="-128"/>
              </a:rPr>
              <a:t>- جمعيه الشابات المسيحية : </a:t>
            </a:r>
          </a:p>
          <a:p>
            <a:r>
              <a:rPr lang="ar-SA" sz="3200" dirty="0" smtClean="0">
                <a:solidFill>
                  <a:srgbClr val="FF0000"/>
                </a:solidFill>
                <a:latin typeface="Arial Unicode MS" pitchFamily="34" charset="-128"/>
                <a:ea typeface="Arial Unicode MS" pitchFamily="34" charset="-128"/>
                <a:cs typeface="Arial Unicode MS" pitchFamily="34" charset="-128"/>
              </a:rPr>
              <a:t> </a:t>
            </a:r>
            <a:r>
              <a:rPr lang="ar-SA" sz="3200" dirty="0" smtClean="0">
                <a:solidFill>
                  <a:schemeClr val="tx1"/>
                </a:solidFill>
                <a:latin typeface="Arial Unicode MS" pitchFamily="34" charset="-128"/>
                <a:ea typeface="Arial Unicode MS" pitchFamily="34" charset="-128"/>
                <a:cs typeface="Arial Unicode MS" pitchFamily="34" charset="-128"/>
              </a:rPr>
              <a:t>- تكونت أول جمعيه للشابات المسيحية في مدينه بوسطن عام 1866م التي أنشئت المراكز الثقافية للفتيات القادمات إلى المدينة للعمل في المؤسسات الصناعية والتجارية المختلفة 0</a:t>
            </a:r>
            <a:endParaRPr lang="ar-SA" sz="3200"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428596" y="428604"/>
            <a:ext cx="8496944" cy="5693866"/>
          </a:xfrm>
          <a:prstGeom prst="rect">
            <a:avLst/>
          </a:prstGeom>
        </p:spPr>
        <p:style>
          <a:lnRef idx="2">
            <a:schemeClr val="accent5"/>
          </a:lnRef>
          <a:fillRef idx="1">
            <a:schemeClr val="lt1"/>
          </a:fillRef>
          <a:effectRef idx="0">
            <a:schemeClr val="accent5"/>
          </a:effectRef>
          <a:fontRef idx="minor">
            <a:schemeClr val="dk1"/>
          </a:fontRef>
        </p:style>
        <p:txBody>
          <a:bodyPr wrap="square" rtlCol="1">
            <a:spAutoFit/>
          </a:bodyPr>
          <a:lstStyle/>
          <a:p>
            <a:r>
              <a:rPr lang="ar-SA" sz="2800" u="sng" dirty="0" smtClean="0">
                <a:solidFill>
                  <a:srgbClr val="FF0000"/>
                </a:solidFill>
                <a:latin typeface="Arial Unicode MS" pitchFamily="34" charset="-128"/>
                <a:ea typeface="Arial Unicode MS" pitchFamily="34" charset="-128"/>
                <a:cs typeface="Arial Unicode MS" pitchFamily="34" charset="-128"/>
              </a:rPr>
              <a:t>4- حركة المحلات الاجتماعية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هي من المظاهر الهامة في تطور الخدمة الاجتماعية بصفة هامة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كان من آثار الصناعات  الحديثة أن هاجر جماعات كبيرة من العمال وأسرهم إلى المدن الكبرى وعاشوا في أحياء مزدحمة وفقيرة 0</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كما أن الأعداد الكبيرة التي هاجرت إلى الولايات المتحدة أكثر بؤسا وشتاتا فعاشوا في الخرائب والأكواخ وحظائر الماشية 0 </a:t>
            </a:r>
          </a:p>
          <a:p>
            <a:pPr>
              <a:buFontTx/>
              <a:buChar char="-"/>
            </a:pPr>
            <a:r>
              <a:rPr lang="ar-SA" sz="2800" dirty="0" smtClean="0">
                <a:solidFill>
                  <a:schemeClr val="tx1"/>
                </a:solidFill>
                <a:latin typeface="Arial Unicode MS" pitchFamily="34" charset="-128"/>
                <a:ea typeface="Arial Unicode MS" pitchFamily="34" charset="-128"/>
                <a:cs typeface="Arial Unicode MS" pitchFamily="34" charset="-128"/>
              </a:rPr>
              <a:t> في ظل هذا المستوى انتشر الفقر والجهل والمرض وتدنت القيم التربوية والثقافية ، وكان التفاهم ضعيفا بين هذة الجماعات التى تنحدر من أصول قومية ودينية مختلفة ولغات مختلفة 0 </a:t>
            </a:r>
          </a:p>
          <a:p>
            <a:pPr>
              <a:buFontTx/>
              <a:buChar char="-"/>
            </a:pPr>
            <a:endParaRPr lang="ar-SA" sz="2800" dirty="0">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714</TotalTime>
  <Words>3330</Words>
  <Application>Microsoft Office PowerPoint</Application>
  <PresentationFormat>عرض على الشاشة (3:4)‏</PresentationFormat>
  <Paragraphs>295</Paragraphs>
  <Slides>45</Slides>
  <Notes>0</Notes>
  <HiddenSlides>0</HiddenSlides>
  <MMClips>0</MMClips>
  <ScaleCrop>false</ScaleCrop>
  <HeadingPairs>
    <vt:vector size="4" baseType="variant">
      <vt:variant>
        <vt:lpstr>سمة</vt:lpstr>
      </vt:variant>
      <vt:variant>
        <vt:i4>1</vt:i4>
      </vt:variant>
      <vt:variant>
        <vt:lpstr>عناوين الشرائح</vt:lpstr>
      </vt:variant>
      <vt:variant>
        <vt:i4>45</vt:i4>
      </vt:variant>
    </vt:vector>
  </HeadingPairs>
  <TitlesOfParts>
    <vt:vector size="46" baseType="lpstr">
      <vt:lpstr>رحلة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د. موزه الكعبي</dc:creator>
  <cp:lastModifiedBy>hp</cp:lastModifiedBy>
  <cp:revision>81</cp:revision>
  <dcterms:created xsi:type="dcterms:W3CDTF">2011-08-05T11:26:25Z</dcterms:created>
  <dcterms:modified xsi:type="dcterms:W3CDTF">2013-11-26T16:33:34Z</dcterms:modified>
</cp:coreProperties>
</file>