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9"/>
  </p:notesMasterIdLst>
  <p:handoutMasterIdLst>
    <p:handoutMasterId r:id="rId50"/>
  </p:handoutMasterIdLst>
  <p:sldIdLst>
    <p:sldId id="257" r:id="rId2"/>
    <p:sldId id="358" r:id="rId3"/>
    <p:sldId id="355" r:id="rId4"/>
    <p:sldId id="304" r:id="rId5"/>
    <p:sldId id="306" r:id="rId6"/>
    <p:sldId id="308" r:id="rId7"/>
    <p:sldId id="309" r:id="rId8"/>
    <p:sldId id="312" r:id="rId9"/>
    <p:sldId id="311" r:id="rId10"/>
    <p:sldId id="313" r:id="rId11"/>
    <p:sldId id="314" r:id="rId12"/>
    <p:sldId id="317" r:id="rId13"/>
    <p:sldId id="346" r:id="rId14"/>
    <p:sldId id="347" r:id="rId15"/>
    <p:sldId id="315" r:id="rId16"/>
    <p:sldId id="319" r:id="rId17"/>
    <p:sldId id="320" r:id="rId18"/>
    <p:sldId id="321" r:id="rId19"/>
    <p:sldId id="322" r:id="rId20"/>
    <p:sldId id="323" r:id="rId21"/>
    <p:sldId id="318" r:id="rId22"/>
    <p:sldId id="348" r:id="rId23"/>
    <p:sldId id="324" r:id="rId24"/>
    <p:sldId id="349" r:id="rId25"/>
    <p:sldId id="350" r:id="rId26"/>
    <p:sldId id="351" r:id="rId27"/>
    <p:sldId id="326" r:id="rId28"/>
    <p:sldId id="325" r:id="rId29"/>
    <p:sldId id="328" r:id="rId30"/>
    <p:sldId id="352" r:id="rId31"/>
    <p:sldId id="310" r:id="rId32"/>
    <p:sldId id="353" r:id="rId33"/>
    <p:sldId id="354" r:id="rId34"/>
    <p:sldId id="329" r:id="rId35"/>
    <p:sldId id="330" r:id="rId36"/>
    <p:sldId id="337" r:id="rId37"/>
    <p:sldId id="338" r:id="rId38"/>
    <p:sldId id="341" r:id="rId39"/>
    <p:sldId id="343" r:id="rId40"/>
    <p:sldId id="344" r:id="rId41"/>
    <p:sldId id="342" r:id="rId42"/>
    <p:sldId id="331" r:id="rId43"/>
    <p:sldId id="332" r:id="rId44"/>
    <p:sldId id="333" r:id="rId45"/>
    <p:sldId id="334" r:id="rId46"/>
    <p:sldId id="335" r:id="rId47"/>
    <p:sldId id="302"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12" autoAdjust="0"/>
    <p:restoredTop sz="94607" autoAdjust="0"/>
  </p:normalViewPr>
  <p:slideViewPr>
    <p:cSldViewPr>
      <p:cViewPr>
        <p:scale>
          <a:sx n="100" d="100"/>
          <a:sy n="100" d="100"/>
        </p:scale>
        <p:origin x="-702"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67A2FA-A073-438B-8019-68B49A76AE58}"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F426396F-6A7E-45A9-A50A-874E3278C43E}">
      <dgm:prSet phldrT="[نص]" custT="1"/>
      <dgm:spPr>
        <a:solidFill>
          <a:schemeClr val="bg2"/>
        </a:solidFill>
      </dgm:spPr>
      <dgm:t>
        <a:bodyPr/>
        <a:lstStyle/>
        <a:p>
          <a:pPr rtl="1"/>
          <a:r>
            <a:rPr lang="ar-SA" sz="2000" dirty="0" smtClean="0">
              <a:solidFill>
                <a:schemeClr val="tx1"/>
              </a:solidFill>
              <a:latin typeface="Arial Unicode MS" pitchFamily="34" charset="-128"/>
              <a:ea typeface="Arial Unicode MS" pitchFamily="34" charset="-128"/>
              <a:cs typeface="Arial Unicode MS" pitchFamily="34" charset="-128"/>
            </a:rPr>
            <a:t>1- </a:t>
          </a:r>
          <a:r>
            <a:rPr lang="ar-SA" sz="2000" b="1" dirty="0" smtClean="0">
              <a:solidFill>
                <a:schemeClr val="tx1"/>
              </a:solidFill>
              <a:latin typeface="Arial Unicode MS" pitchFamily="34" charset="-128"/>
              <a:ea typeface="Arial Unicode MS" pitchFamily="34" charset="-128"/>
              <a:cs typeface="Arial Unicode MS" pitchFamily="34" charset="-128"/>
            </a:rPr>
            <a:t>المعونة النفسية </a:t>
          </a:r>
        </a:p>
        <a:p>
          <a:pPr rtl="1"/>
          <a:r>
            <a:rPr lang="ar-SA" sz="2000" b="1" dirty="0" err="1" smtClean="0">
              <a:solidFill>
                <a:schemeClr val="tx1"/>
              </a:solidFill>
              <a:latin typeface="Arial Unicode MS" pitchFamily="34" charset="-128"/>
              <a:ea typeface="Arial Unicode MS" pitchFamily="34" charset="-128"/>
              <a:cs typeface="Arial Unicode MS" pitchFamily="34" charset="-128"/>
            </a:rPr>
            <a:t>-</a:t>
          </a:r>
          <a:r>
            <a:rPr lang="ar-SA" sz="2000" b="1" dirty="0" smtClean="0">
              <a:solidFill>
                <a:schemeClr val="tx1"/>
              </a:solidFill>
              <a:latin typeface="Arial Unicode MS" pitchFamily="34" charset="-128"/>
              <a:ea typeface="Arial Unicode MS" pitchFamily="34" charset="-128"/>
              <a:cs typeface="Arial Unicode MS" pitchFamily="34" charset="-128"/>
            </a:rPr>
            <a:t> </a:t>
          </a:r>
          <a:endParaRPr lang="ar-SA" sz="2000" b="1" dirty="0">
            <a:solidFill>
              <a:schemeClr val="tx1"/>
            </a:solidFill>
            <a:latin typeface="Arial Unicode MS" pitchFamily="34" charset="-128"/>
            <a:ea typeface="Arial Unicode MS" pitchFamily="34" charset="-128"/>
            <a:cs typeface="Arial Unicode MS" pitchFamily="34" charset="-128"/>
          </a:endParaRPr>
        </a:p>
      </dgm:t>
    </dgm:pt>
    <dgm:pt modelId="{CD8FF74C-62AF-4FD3-97F4-63D1E1724E28}" type="parTrans" cxnId="{C34B08CC-6BD3-45A3-8F25-FDFEC1555A5B}">
      <dgm:prSet/>
      <dgm:spPr/>
      <dgm:t>
        <a:bodyPr/>
        <a:lstStyle/>
        <a:p>
          <a:pPr rtl="1"/>
          <a:endParaRPr lang="ar-SA"/>
        </a:p>
      </dgm:t>
    </dgm:pt>
    <dgm:pt modelId="{92D1F838-F2B1-4B20-8F9B-3ACE212CE08F}" type="sibTrans" cxnId="{C34B08CC-6BD3-45A3-8F25-FDFEC1555A5B}">
      <dgm:prSet/>
      <dgm:spPr/>
      <dgm:t>
        <a:bodyPr/>
        <a:lstStyle/>
        <a:p>
          <a:pPr rtl="1"/>
          <a:endParaRPr lang="ar-SA"/>
        </a:p>
      </dgm:t>
    </dgm:pt>
    <dgm:pt modelId="{72C1E8D3-FFC5-4F3E-BF08-88F3B1A1B485}">
      <dgm:prSet phldrT="[نص]" custT="1"/>
      <dgm:spPr/>
      <dgm:t>
        <a:bodyPr/>
        <a:lstStyle/>
        <a:p>
          <a:pPr rtl="1"/>
          <a:r>
            <a:rPr lang="ar-SA" sz="2000" dirty="0" smtClean="0">
              <a:solidFill>
                <a:schemeClr val="tx1"/>
              </a:solidFill>
              <a:latin typeface="Arial Unicode MS" pitchFamily="34" charset="-128"/>
              <a:ea typeface="Arial Unicode MS" pitchFamily="34" charset="-128"/>
              <a:cs typeface="Arial Unicode MS" pitchFamily="34" charset="-128"/>
            </a:rPr>
            <a:t>وأساليبها  : العلاقة المهنية : التأكيد ، التعاطف ، المبادرة ، الإفراغ الوجداني </a:t>
          </a:r>
          <a:endParaRPr lang="ar-SA" sz="2000" dirty="0">
            <a:solidFill>
              <a:schemeClr val="tx1"/>
            </a:solidFill>
            <a:latin typeface="Arial Unicode MS" pitchFamily="34" charset="-128"/>
            <a:ea typeface="Arial Unicode MS" pitchFamily="34" charset="-128"/>
            <a:cs typeface="Arial Unicode MS" pitchFamily="34" charset="-128"/>
          </a:endParaRPr>
        </a:p>
      </dgm:t>
    </dgm:pt>
    <dgm:pt modelId="{7D92F6C0-60D5-45B8-8DE8-ED0E8F10954C}" type="parTrans" cxnId="{C6D50ED5-1EA8-40FC-B489-8CC1AB5E312E}">
      <dgm:prSet/>
      <dgm:spPr/>
      <dgm:t>
        <a:bodyPr/>
        <a:lstStyle/>
        <a:p>
          <a:pPr rtl="1"/>
          <a:endParaRPr lang="ar-SA"/>
        </a:p>
      </dgm:t>
    </dgm:pt>
    <dgm:pt modelId="{73E4411B-856A-4C87-8C60-A5D54C18EE6D}" type="sibTrans" cxnId="{C6D50ED5-1EA8-40FC-B489-8CC1AB5E312E}">
      <dgm:prSet/>
      <dgm:spPr/>
      <dgm:t>
        <a:bodyPr/>
        <a:lstStyle/>
        <a:p>
          <a:pPr rtl="1"/>
          <a:endParaRPr lang="ar-SA"/>
        </a:p>
      </dgm:t>
    </dgm:pt>
    <dgm:pt modelId="{B678CDF9-5EC2-43E6-BBE2-7B4CD894FB89}">
      <dgm:prSet phldrT="[نص]" phldr="1"/>
      <dgm:spPr/>
      <dgm:t>
        <a:bodyPr/>
        <a:lstStyle/>
        <a:p>
          <a:pPr rtl="1"/>
          <a:endParaRPr lang="ar-SA" sz="1500" dirty="0">
            <a:solidFill>
              <a:schemeClr val="tx1"/>
            </a:solidFill>
          </a:endParaRPr>
        </a:p>
      </dgm:t>
    </dgm:pt>
    <dgm:pt modelId="{A34ED76B-DFF1-48A0-BA30-3C1557CBD414}" type="parTrans" cxnId="{BF36ADAE-F020-4A14-8FCA-1A8A4AB9A119}">
      <dgm:prSet/>
      <dgm:spPr/>
      <dgm:t>
        <a:bodyPr/>
        <a:lstStyle/>
        <a:p>
          <a:pPr rtl="1"/>
          <a:endParaRPr lang="ar-SA"/>
        </a:p>
      </dgm:t>
    </dgm:pt>
    <dgm:pt modelId="{22DAB265-9D1C-41F4-9848-11D5EDB956AF}" type="sibTrans" cxnId="{BF36ADAE-F020-4A14-8FCA-1A8A4AB9A119}">
      <dgm:prSet/>
      <dgm:spPr/>
      <dgm:t>
        <a:bodyPr/>
        <a:lstStyle/>
        <a:p>
          <a:pPr rtl="1"/>
          <a:endParaRPr lang="ar-SA"/>
        </a:p>
      </dgm:t>
    </dgm:pt>
    <dgm:pt modelId="{F7C53F35-DA5D-41D6-B214-51D1C45CF14A}">
      <dgm:prSet phldrT="[نص]" custT="1"/>
      <dgm:spPr>
        <a:solidFill>
          <a:schemeClr val="bg2"/>
        </a:solidFill>
      </dgm:spPr>
      <dgm:t>
        <a:bodyPr/>
        <a:lstStyle/>
        <a:p>
          <a:pPr rtl="1"/>
          <a:r>
            <a:rPr lang="ar-SA" sz="2400" dirty="0" smtClean="0">
              <a:solidFill>
                <a:schemeClr val="tx1"/>
              </a:solidFill>
            </a:rPr>
            <a:t>2</a:t>
          </a:r>
          <a:r>
            <a:rPr lang="ar-SA" sz="2000" b="1" dirty="0" smtClean="0">
              <a:solidFill>
                <a:schemeClr val="tx1"/>
              </a:solidFill>
              <a:latin typeface="Arial Unicode MS" pitchFamily="34" charset="-128"/>
              <a:ea typeface="Arial Unicode MS" pitchFamily="34" charset="-128"/>
              <a:cs typeface="Arial Unicode MS" pitchFamily="34" charset="-128"/>
            </a:rPr>
            <a:t>- تعديل الاستجابات </a:t>
          </a:r>
          <a:endParaRPr lang="ar-SA" sz="2000" b="1" dirty="0">
            <a:solidFill>
              <a:schemeClr val="tx1"/>
            </a:solidFill>
            <a:latin typeface="Arial Unicode MS" pitchFamily="34" charset="-128"/>
            <a:ea typeface="Arial Unicode MS" pitchFamily="34" charset="-128"/>
            <a:cs typeface="Arial Unicode MS" pitchFamily="34" charset="-128"/>
          </a:endParaRPr>
        </a:p>
      </dgm:t>
    </dgm:pt>
    <dgm:pt modelId="{F14A76C9-3665-41C2-9B12-AEF4E286A902}" type="parTrans" cxnId="{06B5A451-1CE7-4A7E-AE09-861D6128EE62}">
      <dgm:prSet/>
      <dgm:spPr/>
      <dgm:t>
        <a:bodyPr/>
        <a:lstStyle/>
        <a:p>
          <a:pPr rtl="1"/>
          <a:endParaRPr lang="ar-SA"/>
        </a:p>
      </dgm:t>
    </dgm:pt>
    <dgm:pt modelId="{7BC71932-8BBB-485F-85C7-C06ED3EBC5EE}" type="sibTrans" cxnId="{06B5A451-1CE7-4A7E-AE09-861D6128EE62}">
      <dgm:prSet/>
      <dgm:spPr/>
      <dgm:t>
        <a:bodyPr/>
        <a:lstStyle/>
        <a:p>
          <a:pPr rtl="1"/>
          <a:endParaRPr lang="ar-SA"/>
        </a:p>
      </dgm:t>
    </dgm:pt>
    <dgm:pt modelId="{409A8140-9B53-4A3C-BC79-5296F5541A2A}">
      <dgm:prSet phldrT="[نص]" custT="1"/>
      <dgm:spPr/>
      <dgm:t>
        <a:bodyPr/>
        <a:lstStyle/>
        <a:p>
          <a:pPr rtl="1"/>
          <a:r>
            <a:rPr lang="ar-SA" sz="2000" dirty="0" smtClean="0">
              <a:latin typeface="Arial Unicode MS" pitchFamily="34" charset="-128"/>
              <a:ea typeface="Arial Unicode MS" pitchFamily="34" charset="-128"/>
              <a:cs typeface="Arial Unicode MS" pitchFamily="34" charset="-128"/>
            </a:rPr>
            <a:t>وأساليبها   : الإيحاء ، النصح ، التسلط ، التحويل ، التقمص</a:t>
          </a:r>
          <a:endParaRPr lang="ar-SA" sz="2000" dirty="0">
            <a:latin typeface="Arial Unicode MS" pitchFamily="34" charset="-128"/>
            <a:ea typeface="Arial Unicode MS" pitchFamily="34" charset="-128"/>
            <a:cs typeface="Arial Unicode MS" pitchFamily="34" charset="-128"/>
          </a:endParaRPr>
        </a:p>
      </dgm:t>
    </dgm:pt>
    <dgm:pt modelId="{970DF706-4327-4E05-97B1-88ED3628F8D4}" type="parTrans" cxnId="{8308E97C-D4D4-4A25-AB7D-7D20AD3384DE}">
      <dgm:prSet/>
      <dgm:spPr/>
      <dgm:t>
        <a:bodyPr/>
        <a:lstStyle/>
        <a:p>
          <a:pPr rtl="1"/>
          <a:endParaRPr lang="ar-SA"/>
        </a:p>
      </dgm:t>
    </dgm:pt>
    <dgm:pt modelId="{31FDDDA0-E64C-401C-9766-B69AF684692A}" type="sibTrans" cxnId="{8308E97C-D4D4-4A25-AB7D-7D20AD3384DE}">
      <dgm:prSet/>
      <dgm:spPr/>
      <dgm:t>
        <a:bodyPr/>
        <a:lstStyle/>
        <a:p>
          <a:pPr rtl="1"/>
          <a:endParaRPr lang="ar-SA"/>
        </a:p>
      </dgm:t>
    </dgm:pt>
    <dgm:pt modelId="{05A25D3A-0CCC-40E3-BDD6-976704FBDEF7}">
      <dgm:prSet phldrT="[نص]" custT="1"/>
      <dgm:spPr>
        <a:solidFill>
          <a:schemeClr val="bg2"/>
        </a:solidFill>
      </dgm:spPr>
      <dgm:t>
        <a:bodyPr/>
        <a:lstStyle/>
        <a:p>
          <a:pPr rtl="1"/>
          <a:r>
            <a:rPr lang="ar-SA" sz="2000" dirty="0" smtClean="0">
              <a:solidFill>
                <a:schemeClr val="tx1"/>
              </a:solidFill>
              <a:latin typeface="Arial Unicode MS" pitchFamily="34" charset="-128"/>
              <a:ea typeface="Arial Unicode MS" pitchFamily="34" charset="-128"/>
              <a:cs typeface="Arial Unicode MS" pitchFamily="34" charset="-128"/>
            </a:rPr>
            <a:t>3</a:t>
          </a:r>
          <a:r>
            <a:rPr lang="ar-SA" sz="2000" b="1" dirty="0" smtClean="0">
              <a:solidFill>
                <a:schemeClr val="tx1"/>
              </a:solidFill>
              <a:latin typeface="Arial Unicode MS" pitchFamily="34" charset="-128"/>
              <a:ea typeface="Arial Unicode MS" pitchFamily="34" charset="-128"/>
              <a:cs typeface="Arial Unicode MS" pitchFamily="34" charset="-128"/>
            </a:rPr>
            <a:t>- تعديل السمات</a:t>
          </a:r>
          <a:endParaRPr lang="ar-SA" sz="2000" b="1" dirty="0">
            <a:solidFill>
              <a:schemeClr val="tx1"/>
            </a:solidFill>
            <a:latin typeface="Arial Unicode MS" pitchFamily="34" charset="-128"/>
            <a:ea typeface="Arial Unicode MS" pitchFamily="34" charset="-128"/>
            <a:cs typeface="Arial Unicode MS" pitchFamily="34" charset="-128"/>
          </a:endParaRPr>
        </a:p>
      </dgm:t>
    </dgm:pt>
    <dgm:pt modelId="{61ED811F-CD6C-4A9D-890A-D612A596FC44}" type="parTrans" cxnId="{96869DE7-5BF6-44AD-9C89-261FC3950E8E}">
      <dgm:prSet/>
      <dgm:spPr/>
      <dgm:t>
        <a:bodyPr/>
        <a:lstStyle/>
        <a:p>
          <a:pPr rtl="1"/>
          <a:endParaRPr lang="ar-SA"/>
        </a:p>
      </dgm:t>
    </dgm:pt>
    <dgm:pt modelId="{7ACFBB18-1C3F-49DC-B465-B70725004871}" type="sibTrans" cxnId="{96869DE7-5BF6-44AD-9C89-261FC3950E8E}">
      <dgm:prSet/>
      <dgm:spPr/>
      <dgm:t>
        <a:bodyPr/>
        <a:lstStyle/>
        <a:p>
          <a:pPr rtl="1"/>
          <a:endParaRPr lang="ar-SA"/>
        </a:p>
      </dgm:t>
    </dgm:pt>
    <dgm:pt modelId="{131FF1C3-4180-47C0-AD84-D34F0E194CE6}">
      <dgm:prSet phldrT="[نص]"/>
      <dgm:spPr/>
      <dgm:t>
        <a:bodyPr/>
        <a:lstStyle/>
        <a:p>
          <a:pPr rtl="1"/>
          <a:r>
            <a:rPr lang="ar-SA" dirty="0" smtClean="0">
              <a:latin typeface="Arial Unicode MS" pitchFamily="34" charset="-128"/>
              <a:ea typeface="Arial Unicode MS" pitchFamily="34" charset="-128"/>
              <a:cs typeface="Arial Unicode MS" pitchFamily="34" charset="-128"/>
            </a:rPr>
            <a:t>واساليبها   : اتجاه استبصاري ، اتجاه تعليم</a:t>
          </a:r>
          <a:r>
            <a:rPr lang="ar-SA" dirty="0" smtClean="0"/>
            <a:t>ي </a:t>
          </a:r>
          <a:endParaRPr lang="ar-SA" dirty="0"/>
        </a:p>
      </dgm:t>
    </dgm:pt>
    <dgm:pt modelId="{E307EFCC-5616-4A57-9E53-989CC147BD36}" type="parTrans" cxnId="{A699B567-E3B0-4C64-BF2A-79606B6272FA}">
      <dgm:prSet/>
      <dgm:spPr/>
      <dgm:t>
        <a:bodyPr/>
        <a:lstStyle/>
        <a:p>
          <a:pPr rtl="1"/>
          <a:endParaRPr lang="ar-SA"/>
        </a:p>
      </dgm:t>
    </dgm:pt>
    <dgm:pt modelId="{110D5960-6CE4-4AB5-8CA3-AAB4FD2A9720}" type="sibTrans" cxnId="{A699B567-E3B0-4C64-BF2A-79606B6272FA}">
      <dgm:prSet/>
      <dgm:spPr/>
      <dgm:t>
        <a:bodyPr/>
        <a:lstStyle/>
        <a:p>
          <a:pPr rtl="1"/>
          <a:endParaRPr lang="ar-SA"/>
        </a:p>
      </dgm:t>
    </dgm:pt>
    <dgm:pt modelId="{5D8AF460-83A1-4EA9-B950-AC8A5F5BE046}">
      <dgm:prSet phldrT="[نص]" phldr="1"/>
      <dgm:spPr/>
      <dgm:t>
        <a:bodyPr/>
        <a:lstStyle/>
        <a:p>
          <a:pPr rtl="1"/>
          <a:endParaRPr lang="ar-SA" dirty="0"/>
        </a:p>
      </dgm:t>
    </dgm:pt>
    <dgm:pt modelId="{4F9B00FB-F5C5-441C-ABDD-7D3729FB0199}" type="parTrans" cxnId="{203CA43E-3B7B-40AA-9F0C-B56F55B72D9B}">
      <dgm:prSet/>
      <dgm:spPr/>
      <dgm:t>
        <a:bodyPr/>
        <a:lstStyle/>
        <a:p>
          <a:pPr rtl="1"/>
          <a:endParaRPr lang="ar-SA"/>
        </a:p>
      </dgm:t>
    </dgm:pt>
    <dgm:pt modelId="{5F71FAA8-9F30-4B0B-B675-6041C1F83B71}" type="sibTrans" cxnId="{203CA43E-3B7B-40AA-9F0C-B56F55B72D9B}">
      <dgm:prSet/>
      <dgm:spPr/>
      <dgm:t>
        <a:bodyPr/>
        <a:lstStyle/>
        <a:p>
          <a:pPr rtl="1"/>
          <a:endParaRPr lang="ar-SA"/>
        </a:p>
      </dgm:t>
    </dgm:pt>
    <dgm:pt modelId="{C74E9579-444F-4FFC-B375-8CF9BF50DE9D}">
      <dgm:prSet phldrT="[نص]" custT="1"/>
      <dgm:spPr/>
      <dgm:t>
        <a:bodyPr/>
        <a:lstStyle/>
        <a:p>
          <a:pPr rtl="1"/>
          <a:endParaRPr lang="ar-SA" sz="2000" dirty="0">
            <a:latin typeface="Arial Unicode MS" pitchFamily="34" charset="-128"/>
            <a:ea typeface="Arial Unicode MS" pitchFamily="34" charset="-128"/>
            <a:cs typeface="Arial Unicode MS" pitchFamily="34" charset="-128"/>
          </a:endParaRPr>
        </a:p>
      </dgm:t>
    </dgm:pt>
    <dgm:pt modelId="{D017A56A-87F2-4CBF-989C-860E7E405A15}" type="parTrans" cxnId="{97CECACA-08C8-4E12-9B82-3BEDDC59C6F8}">
      <dgm:prSet/>
      <dgm:spPr/>
      <dgm:t>
        <a:bodyPr/>
        <a:lstStyle/>
        <a:p>
          <a:pPr rtl="1"/>
          <a:endParaRPr lang="ar-SA"/>
        </a:p>
      </dgm:t>
    </dgm:pt>
    <dgm:pt modelId="{C2DE6FC9-9D97-436A-88B8-C72CBE70D7FD}" type="sibTrans" cxnId="{97CECACA-08C8-4E12-9B82-3BEDDC59C6F8}">
      <dgm:prSet/>
      <dgm:spPr/>
      <dgm:t>
        <a:bodyPr/>
        <a:lstStyle/>
        <a:p>
          <a:pPr rtl="1"/>
          <a:endParaRPr lang="ar-SA"/>
        </a:p>
      </dgm:t>
    </dgm:pt>
    <dgm:pt modelId="{ED1A5A0D-3FA1-4A6D-837A-00683F3BD4A1}">
      <dgm:prSet phldrT="[نص]" custT="1"/>
      <dgm:spPr/>
      <dgm:t>
        <a:bodyPr/>
        <a:lstStyle/>
        <a:p>
          <a:pPr rtl="1"/>
          <a:endParaRPr lang="ar-SA" sz="2000" dirty="0">
            <a:solidFill>
              <a:schemeClr val="tx1"/>
            </a:solidFill>
            <a:latin typeface="Arial Unicode MS" pitchFamily="34" charset="-128"/>
            <a:ea typeface="Arial Unicode MS" pitchFamily="34" charset="-128"/>
            <a:cs typeface="Arial Unicode MS" pitchFamily="34" charset="-128"/>
          </a:endParaRPr>
        </a:p>
      </dgm:t>
    </dgm:pt>
    <dgm:pt modelId="{C087A84E-D3A2-4B85-8C3F-A20159314F0C}" type="parTrans" cxnId="{29AD34F2-2691-47EC-9478-9CAFC90EFA34}">
      <dgm:prSet/>
      <dgm:spPr/>
      <dgm:t>
        <a:bodyPr/>
        <a:lstStyle/>
        <a:p>
          <a:pPr rtl="1"/>
          <a:endParaRPr lang="ar-SA"/>
        </a:p>
      </dgm:t>
    </dgm:pt>
    <dgm:pt modelId="{A644C577-C27D-4FAD-983E-D7915D95A48D}" type="sibTrans" cxnId="{29AD34F2-2691-47EC-9478-9CAFC90EFA34}">
      <dgm:prSet/>
      <dgm:spPr/>
      <dgm:t>
        <a:bodyPr/>
        <a:lstStyle/>
        <a:p>
          <a:pPr rtl="1"/>
          <a:endParaRPr lang="ar-SA"/>
        </a:p>
      </dgm:t>
    </dgm:pt>
    <dgm:pt modelId="{B4F6224B-3985-4AF1-A294-CC8D99DDE0A9}" type="pres">
      <dgm:prSet presAssocID="{0367A2FA-A073-438B-8019-68B49A76AE58}" presName="linearFlow" presStyleCnt="0">
        <dgm:presLayoutVars>
          <dgm:dir/>
          <dgm:animLvl val="lvl"/>
          <dgm:resizeHandles val="exact"/>
        </dgm:presLayoutVars>
      </dgm:prSet>
      <dgm:spPr/>
      <dgm:t>
        <a:bodyPr/>
        <a:lstStyle/>
        <a:p>
          <a:pPr rtl="1"/>
          <a:endParaRPr lang="ar-SA"/>
        </a:p>
      </dgm:t>
    </dgm:pt>
    <dgm:pt modelId="{A6FC19F5-7E8F-4A6D-BFD6-4621E685894D}" type="pres">
      <dgm:prSet presAssocID="{F426396F-6A7E-45A9-A50A-874E3278C43E}" presName="composite" presStyleCnt="0"/>
      <dgm:spPr/>
    </dgm:pt>
    <dgm:pt modelId="{0538245F-76B5-4E0D-8AEF-7F98702C3F40}" type="pres">
      <dgm:prSet presAssocID="{F426396F-6A7E-45A9-A50A-874E3278C43E}" presName="parentText" presStyleLbl="alignNode1" presStyleIdx="0" presStyleCnt="3">
        <dgm:presLayoutVars>
          <dgm:chMax val="1"/>
          <dgm:bulletEnabled val="1"/>
        </dgm:presLayoutVars>
      </dgm:prSet>
      <dgm:spPr/>
      <dgm:t>
        <a:bodyPr/>
        <a:lstStyle/>
        <a:p>
          <a:pPr rtl="1"/>
          <a:endParaRPr lang="ar-SA"/>
        </a:p>
      </dgm:t>
    </dgm:pt>
    <dgm:pt modelId="{6B23648C-7BD3-4472-82FD-E07B7AAC1603}" type="pres">
      <dgm:prSet presAssocID="{F426396F-6A7E-45A9-A50A-874E3278C43E}" presName="descendantText" presStyleLbl="alignAcc1" presStyleIdx="0" presStyleCnt="3">
        <dgm:presLayoutVars>
          <dgm:bulletEnabled val="1"/>
        </dgm:presLayoutVars>
      </dgm:prSet>
      <dgm:spPr/>
      <dgm:t>
        <a:bodyPr/>
        <a:lstStyle/>
        <a:p>
          <a:pPr rtl="1"/>
          <a:endParaRPr lang="ar-SA"/>
        </a:p>
      </dgm:t>
    </dgm:pt>
    <dgm:pt modelId="{AE25ACFC-A301-41ED-90DA-75824F974BE3}" type="pres">
      <dgm:prSet presAssocID="{92D1F838-F2B1-4B20-8F9B-3ACE212CE08F}" presName="sp" presStyleCnt="0"/>
      <dgm:spPr/>
    </dgm:pt>
    <dgm:pt modelId="{64520C02-9204-48B9-AD13-FB372EBA9BB6}" type="pres">
      <dgm:prSet presAssocID="{F7C53F35-DA5D-41D6-B214-51D1C45CF14A}" presName="composite" presStyleCnt="0"/>
      <dgm:spPr/>
    </dgm:pt>
    <dgm:pt modelId="{FFFFA65F-89C2-4869-83E5-F639BB2D7796}" type="pres">
      <dgm:prSet presAssocID="{F7C53F35-DA5D-41D6-B214-51D1C45CF14A}" presName="parentText" presStyleLbl="alignNode1" presStyleIdx="1" presStyleCnt="3" custScaleX="129404">
        <dgm:presLayoutVars>
          <dgm:chMax val="1"/>
          <dgm:bulletEnabled val="1"/>
        </dgm:presLayoutVars>
      </dgm:prSet>
      <dgm:spPr/>
      <dgm:t>
        <a:bodyPr/>
        <a:lstStyle/>
        <a:p>
          <a:pPr rtl="1"/>
          <a:endParaRPr lang="ar-SA"/>
        </a:p>
      </dgm:t>
    </dgm:pt>
    <dgm:pt modelId="{82809D55-0EED-4604-8FC5-6373B52E1E64}" type="pres">
      <dgm:prSet presAssocID="{F7C53F35-DA5D-41D6-B214-51D1C45CF14A}" presName="descendantText" presStyleLbl="alignAcc1" presStyleIdx="1" presStyleCnt="3" custScaleY="132828">
        <dgm:presLayoutVars>
          <dgm:bulletEnabled val="1"/>
        </dgm:presLayoutVars>
      </dgm:prSet>
      <dgm:spPr/>
      <dgm:t>
        <a:bodyPr/>
        <a:lstStyle/>
        <a:p>
          <a:pPr rtl="1"/>
          <a:endParaRPr lang="ar-SA"/>
        </a:p>
      </dgm:t>
    </dgm:pt>
    <dgm:pt modelId="{E54E1C4D-1E18-410B-9EEA-3FC61971B892}" type="pres">
      <dgm:prSet presAssocID="{7BC71932-8BBB-485F-85C7-C06ED3EBC5EE}" presName="sp" presStyleCnt="0"/>
      <dgm:spPr/>
    </dgm:pt>
    <dgm:pt modelId="{9A11FAEC-A43A-40CA-B36F-DE85C515414C}" type="pres">
      <dgm:prSet presAssocID="{05A25D3A-0CCC-40E3-BDD6-976704FBDEF7}" presName="composite" presStyleCnt="0"/>
      <dgm:spPr/>
    </dgm:pt>
    <dgm:pt modelId="{633E01AB-3BA3-4663-9220-826C9BE7C458}" type="pres">
      <dgm:prSet presAssocID="{05A25D3A-0CCC-40E3-BDD6-976704FBDEF7}" presName="parentText" presStyleLbl="alignNode1" presStyleIdx="2" presStyleCnt="3">
        <dgm:presLayoutVars>
          <dgm:chMax val="1"/>
          <dgm:bulletEnabled val="1"/>
        </dgm:presLayoutVars>
      </dgm:prSet>
      <dgm:spPr/>
      <dgm:t>
        <a:bodyPr/>
        <a:lstStyle/>
        <a:p>
          <a:pPr rtl="1"/>
          <a:endParaRPr lang="ar-SA"/>
        </a:p>
      </dgm:t>
    </dgm:pt>
    <dgm:pt modelId="{EB62D2D0-AEF6-492A-B7C5-741928D6132B}" type="pres">
      <dgm:prSet presAssocID="{05A25D3A-0CCC-40E3-BDD6-976704FBDEF7}" presName="descendantText" presStyleLbl="alignAcc1" presStyleIdx="2" presStyleCnt="3" custScaleY="129153">
        <dgm:presLayoutVars>
          <dgm:bulletEnabled val="1"/>
        </dgm:presLayoutVars>
      </dgm:prSet>
      <dgm:spPr/>
      <dgm:t>
        <a:bodyPr/>
        <a:lstStyle/>
        <a:p>
          <a:pPr rtl="1"/>
          <a:endParaRPr lang="ar-SA"/>
        </a:p>
      </dgm:t>
    </dgm:pt>
  </dgm:ptLst>
  <dgm:cxnLst>
    <dgm:cxn modelId="{3DC899F9-DA6B-4E80-B293-45577F239197}" type="presOf" srcId="{05A25D3A-0CCC-40E3-BDD6-976704FBDEF7}" destId="{633E01AB-3BA3-4663-9220-826C9BE7C458}" srcOrd="0" destOrd="0" presId="urn:microsoft.com/office/officeart/2005/8/layout/chevron2"/>
    <dgm:cxn modelId="{96869DE7-5BF6-44AD-9C89-261FC3950E8E}" srcId="{0367A2FA-A073-438B-8019-68B49A76AE58}" destId="{05A25D3A-0CCC-40E3-BDD6-976704FBDEF7}" srcOrd="2" destOrd="0" parTransId="{61ED811F-CD6C-4A9D-890A-D612A596FC44}" sibTransId="{7ACFBB18-1C3F-49DC-B465-B70725004871}"/>
    <dgm:cxn modelId="{203CA43E-3B7B-40AA-9F0C-B56F55B72D9B}" srcId="{05A25D3A-0CCC-40E3-BDD6-976704FBDEF7}" destId="{5D8AF460-83A1-4EA9-B950-AC8A5F5BE046}" srcOrd="1" destOrd="0" parTransId="{4F9B00FB-F5C5-441C-ABDD-7D3729FB0199}" sibTransId="{5F71FAA8-9F30-4B0B-B675-6041C1F83B71}"/>
    <dgm:cxn modelId="{C6D50ED5-1EA8-40FC-B489-8CC1AB5E312E}" srcId="{F426396F-6A7E-45A9-A50A-874E3278C43E}" destId="{72C1E8D3-FFC5-4F3E-BF08-88F3B1A1B485}" srcOrd="1" destOrd="0" parTransId="{7D92F6C0-60D5-45B8-8DE8-ED0E8F10954C}" sibTransId="{73E4411B-856A-4C87-8C60-A5D54C18EE6D}"/>
    <dgm:cxn modelId="{49936B5E-C244-4AEA-BCCD-07F20FB2FAE5}" type="presOf" srcId="{5D8AF460-83A1-4EA9-B950-AC8A5F5BE046}" destId="{EB62D2D0-AEF6-492A-B7C5-741928D6132B}" srcOrd="0" destOrd="1" presId="urn:microsoft.com/office/officeart/2005/8/layout/chevron2"/>
    <dgm:cxn modelId="{8308E97C-D4D4-4A25-AB7D-7D20AD3384DE}" srcId="{F7C53F35-DA5D-41D6-B214-51D1C45CF14A}" destId="{409A8140-9B53-4A3C-BC79-5296F5541A2A}" srcOrd="1" destOrd="0" parTransId="{970DF706-4327-4E05-97B1-88ED3628F8D4}" sibTransId="{31FDDDA0-E64C-401C-9766-B69AF684692A}"/>
    <dgm:cxn modelId="{0EF09605-238A-42F6-AF41-A6C102AFCF08}" type="presOf" srcId="{131FF1C3-4180-47C0-AD84-D34F0E194CE6}" destId="{EB62D2D0-AEF6-492A-B7C5-741928D6132B}" srcOrd="0" destOrd="0" presId="urn:microsoft.com/office/officeart/2005/8/layout/chevron2"/>
    <dgm:cxn modelId="{29AD34F2-2691-47EC-9478-9CAFC90EFA34}" srcId="{F426396F-6A7E-45A9-A50A-874E3278C43E}" destId="{ED1A5A0D-3FA1-4A6D-837A-00683F3BD4A1}" srcOrd="0" destOrd="0" parTransId="{C087A84E-D3A2-4B85-8C3F-A20159314F0C}" sibTransId="{A644C577-C27D-4FAD-983E-D7915D95A48D}"/>
    <dgm:cxn modelId="{97CECACA-08C8-4E12-9B82-3BEDDC59C6F8}" srcId="{F7C53F35-DA5D-41D6-B214-51D1C45CF14A}" destId="{C74E9579-444F-4FFC-B375-8CF9BF50DE9D}" srcOrd="0" destOrd="0" parTransId="{D017A56A-87F2-4CBF-989C-860E7E405A15}" sibTransId="{C2DE6FC9-9D97-436A-88B8-C72CBE70D7FD}"/>
    <dgm:cxn modelId="{A699B567-E3B0-4C64-BF2A-79606B6272FA}" srcId="{05A25D3A-0CCC-40E3-BDD6-976704FBDEF7}" destId="{131FF1C3-4180-47C0-AD84-D34F0E194CE6}" srcOrd="0" destOrd="0" parTransId="{E307EFCC-5616-4A57-9E53-989CC147BD36}" sibTransId="{110D5960-6CE4-4AB5-8CA3-AAB4FD2A9720}"/>
    <dgm:cxn modelId="{A2C691A8-D3AB-42B0-A5E9-5824C652AD74}" type="presOf" srcId="{F426396F-6A7E-45A9-A50A-874E3278C43E}" destId="{0538245F-76B5-4E0D-8AEF-7F98702C3F40}" srcOrd="0" destOrd="0" presId="urn:microsoft.com/office/officeart/2005/8/layout/chevron2"/>
    <dgm:cxn modelId="{12E300A4-E981-4843-9B87-BBAAE937EA80}" type="presOf" srcId="{F7C53F35-DA5D-41D6-B214-51D1C45CF14A}" destId="{FFFFA65F-89C2-4869-83E5-F639BB2D7796}" srcOrd="0" destOrd="0" presId="urn:microsoft.com/office/officeart/2005/8/layout/chevron2"/>
    <dgm:cxn modelId="{BF36ADAE-F020-4A14-8FCA-1A8A4AB9A119}" srcId="{F426396F-6A7E-45A9-A50A-874E3278C43E}" destId="{B678CDF9-5EC2-43E6-BBE2-7B4CD894FB89}" srcOrd="2" destOrd="0" parTransId="{A34ED76B-DFF1-48A0-BA30-3C1557CBD414}" sibTransId="{22DAB265-9D1C-41F4-9848-11D5EDB956AF}"/>
    <dgm:cxn modelId="{3944A419-7FA9-471B-9AB0-29DF63730E07}" type="presOf" srcId="{B678CDF9-5EC2-43E6-BBE2-7B4CD894FB89}" destId="{6B23648C-7BD3-4472-82FD-E07B7AAC1603}" srcOrd="0" destOrd="2" presId="urn:microsoft.com/office/officeart/2005/8/layout/chevron2"/>
    <dgm:cxn modelId="{E44527A1-E0A6-4322-BAF6-F32D4C20C145}" type="presOf" srcId="{C74E9579-444F-4FFC-B375-8CF9BF50DE9D}" destId="{82809D55-0EED-4604-8FC5-6373B52E1E64}" srcOrd="0" destOrd="0" presId="urn:microsoft.com/office/officeart/2005/8/layout/chevron2"/>
    <dgm:cxn modelId="{06B5A451-1CE7-4A7E-AE09-861D6128EE62}" srcId="{0367A2FA-A073-438B-8019-68B49A76AE58}" destId="{F7C53F35-DA5D-41D6-B214-51D1C45CF14A}" srcOrd="1" destOrd="0" parTransId="{F14A76C9-3665-41C2-9B12-AEF4E286A902}" sibTransId="{7BC71932-8BBB-485F-85C7-C06ED3EBC5EE}"/>
    <dgm:cxn modelId="{6DA9B008-BC69-42A5-8698-74393A0BF846}" type="presOf" srcId="{ED1A5A0D-3FA1-4A6D-837A-00683F3BD4A1}" destId="{6B23648C-7BD3-4472-82FD-E07B7AAC1603}" srcOrd="0" destOrd="0" presId="urn:microsoft.com/office/officeart/2005/8/layout/chevron2"/>
    <dgm:cxn modelId="{2EFF245C-A312-4206-8D7D-39221CB64B36}" type="presOf" srcId="{72C1E8D3-FFC5-4F3E-BF08-88F3B1A1B485}" destId="{6B23648C-7BD3-4472-82FD-E07B7AAC1603}" srcOrd="0" destOrd="1" presId="urn:microsoft.com/office/officeart/2005/8/layout/chevron2"/>
    <dgm:cxn modelId="{D2115C2D-4FB0-4930-A5BC-AC42BCC7A8FC}" type="presOf" srcId="{409A8140-9B53-4A3C-BC79-5296F5541A2A}" destId="{82809D55-0EED-4604-8FC5-6373B52E1E64}" srcOrd="0" destOrd="1" presId="urn:microsoft.com/office/officeart/2005/8/layout/chevron2"/>
    <dgm:cxn modelId="{C34B08CC-6BD3-45A3-8F25-FDFEC1555A5B}" srcId="{0367A2FA-A073-438B-8019-68B49A76AE58}" destId="{F426396F-6A7E-45A9-A50A-874E3278C43E}" srcOrd="0" destOrd="0" parTransId="{CD8FF74C-62AF-4FD3-97F4-63D1E1724E28}" sibTransId="{92D1F838-F2B1-4B20-8F9B-3ACE212CE08F}"/>
    <dgm:cxn modelId="{B845E5A5-8435-4818-BA11-E5A39DC52738}" type="presOf" srcId="{0367A2FA-A073-438B-8019-68B49A76AE58}" destId="{B4F6224B-3985-4AF1-A294-CC8D99DDE0A9}" srcOrd="0" destOrd="0" presId="urn:microsoft.com/office/officeart/2005/8/layout/chevron2"/>
    <dgm:cxn modelId="{853BF07E-F87F-4659-9541-B2442D5D0436}" type="presParOf" srcId="{B4F6224B-3985-4AF1-A294-CC8D99DDE0A9}" destId="{A6FC19F5-7E8F-4A6D-BFD6-4621E685894D}" srcOrd="0" destOrd="0" presId="urn:microsoft.com/office/officeart/2005/8/layout/chevron2"/>
    <dgm:cxn modelId="{572B7E9D-34AF-41A0-AB52-01A04CA1A753}" type="presParOf" srcId="{A6FC19F5-7E8F-4A6D-BFD6-4621E685894D}" destId="{0538245F-76B5-4E0D-8AEF-7F98702C3F40}" srcOrd="0" destOrd="0" presId="urn:microsoft.com/office/officeart/2005/8/layout/chevron2"/>
    <dgm:cxn modelId="{9A308415-3E68-460D-AD59-E582D26DF88B}" type="presParOf" srcId="{A6FC19F5-7E8F-4A6D-BFD6-4621E685894D}" destId="{6B23648C-7BD3-4472-82FD-E07B7AAC1603}" srcOrd="1" destOrd="0" presId="urn:microsoft.com/office/officeart/2005/8/layout/chevron2"/>
    <dgm:cxn modelId="{E549A13C-37CD-4D1F-AFC0-82D75FBA55E3}" type="presParOf" srcId="{B4F6224B-3985-4AF1-A294-CC8D99DDE0A9}" destId="{AE25ACFC-A301-41ED-90DA-75824F974BE3}" srcOrd="1" destOrd="0" presId="urn:microsoft.com/office/officeart/2005/8/layout/chevron2"/>
    <dgm:cxn modelId="{C5D83801-DE26-4057-8154-C4C6356E6247}" type="presParOf" srcId="{B4F6224B-3985-4AF1-A294-CC8D99DDE0A9}" destId="{64520C02-9204-48B9-AD13-FB372EBA9BB6}" srcOrd="2" destOrd="0" presId="urn:microsoft.com/office/officeart/2005/8/layout/chevron2"/>
    <dgm:cxn modelId="{350A7555-2AB0-4BE8-A068-583C589807CC}" type="presParOf" srcId="{64520C02-9204-48B9-AD13-FB372EBA9BB6}" destId="{FFFFA65F-89C2-4869-83E5-F639BB2D7796}" srcOrd="0" destOrd="0" presId="urn:microsoft.com/office/officeart/2005/8/layout/chevron2"/>
    <dgm:cxn modelId="{005855C7-FDE5-4BD4-998F-DB04F33D55BA}" type="presParOf" srcId="{64520C02-9204-48B9-AD13-FB372EBA9BB6}" destId="{82809D55-0EED-4604-8FC5-6373B52E1E64}" srcOrd="1" destOrd="0" presId="urn:microsoft.com/office/officeart/2005/8/layout/chevron2"/>
    <dgm:cxn modelId="{92912323-ACAC-4237-85D6-18046D69DA52}" type="presParOf" srcId="{B4F6224B-3985-4AF1-A294-CC8D99DDE0A9}" destId="{E54E1C4D-1E18-410B-9EEA-3FC61971B892}" srcOrd="3" destOrd="0" presId="urn:microsoft.com/office/officeart/2005/8/layout/chevron2"/>
    <dgm:cxn modelId="{C723B814-9C1B-4126-867E-AF7370B89922}" type="presParOf" srcId="{B4F6224B-3985-4AF1-A294-CC8D99DDE0A9}" destId="{9A11FAEC-A43A-40CA-B36F-DE85C515414C}" srcOrd="4" destOrd="0" presId="urn:microsoft.com/office/officeart/2005/8/layout/chevron2"/>
    <dgm:cxn modelId="{3BF1894F-4B7A-4853-B84D-60EA45E755EF}" type="presParOf" srcId="{9A11FAEC-A43A-40CA-B36F-DE85C515414C}" destId="{633E01AB-3BA3-4663-9220-826C9BE7C458}" srcOrd="0" destOrd="0" presId="urn:microsoft.com/office/officeart/2005/8/layout/chevron2"/>
    <dgm:cxn modelId="{4EFE87E5-CF82-44BA-8EB4-FBAB1CE7DE3C}" type="presParOf" srcId="{9A11FAEC-A43A-40CA-B36F-DE85C515414C}" destId="{EB62D2D0-AEF6-492A-B7C5-741928D6132B}"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D7280C-6628-4E55-BD39-545564C3BA55}"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EF1426F4-DEC1-471D-8D2E-8711994BDB73}">
      <dgm:prSet phldrT="[نص]"/>
      <dgm:spPr>
        <a:solidFill>
          <a:schemeClr val="accent2"/>
        </a:solidFill>
      </dgm:spPr>
      <dgm:t>
        <a:bodyPr/>
        <a:lstStyle/>
        <a:p>
          <a:pPr rtl="1"/>
          <a:r>
            <a:rPr lang="ar-SA" dirty="0" smtClean="0">
              <a:solidFill>
                <a:schemeClr val="tx1"/>
              </a:solidFill>
            </a:rPr>
            <a:t>2</a:t>
          </a:r>
          <a:r>
            <a:rPr lang="ar-SA" dirty="0" smtClean="0">
              <a:solidFill>
                <a:schemeClr val="tx1"/>
              </a:solidFill>
              <a:latin typeface="Arial Unicode MS" pitchFamily="34" charset="-128"/>
              <a:ea typeface="Arial Unicode MS" pitchFamily="34" charset="-128"/>
              <a:cs typeface="Arial Unicode MS" pitchFamily="34" charset="-128"/>
            </a:rPr>
            <a:t>- التوضيح </a:t>
          </a:r>
          <a:endParaRPr lang="ar-SA" dirty="0">
            <a:solidFill>
              <a:schemeClr val="tx1"/>
            </a:solidFill>
            <a:latin typeface="Arial Unicode MS" pitchFamily="34" charset="-128"/>
            <a:ea typeface="Arial Unicode MS" pitchFamily="34" charset="-128"/>
            <a:cs typeface="Arial Unicode MS" pitchFamily="34" charset="-128"/>
          </a:endParaRPr>
        </a:p>
      </dgm:t>
    </dgm:pt>
    <dgm:pt modelId="{2D8FCA3F-EEC3-45C6-B47F-932ED23D983E}" type="parTrans" cxnId="{9FC41BF6-D2DC-469F-935D-E969906DCDB8}">
      <dgm:prSet/>
      <dgm:spPr/>
      <dgm:t>
        <a:bodyPr/>
        <a:lstStyle/>
        <a:p>
          <a:pPr rtl="1"/>
          <a:endParaRPr lang="ar-SA"/>
        </a:p>
      </dgm:t>
    </dgm:pt>
    <dgm:pt modelId="{11BC751E-9616-4220-9E85-ECB313F55FE5}" type="sibTrans" cxnId="{9FC41BF6-D2DC-469F-935D-E969906DCDB8}">
      <dgm:prSet/>
      <dgm:spPr/>
      <dgm:t>
        <a:bodyPr/>
        <a:lstStyle/>
        <a:p>
          <a:pPr rtl="1"/>
          <a:endParaRPr lang="ar-SA"/>
        </a:p>
      </dgm:t>
    </dgm:pt>
    <dgm:pt modelId="{611E8A2E-0C4C-416A-BA52-FF92ED4AE059}">
      <dgm:prSet phldrT="[نص]"/>
      <dgm:spPr>
        <a:solidFill>
          <a:schemeClr val="accent2"/>
        </a:solidFill>
      </dgm:spPr>
      <dgm:t>
        <a:bodyPr/>
        <a:lstStyle/>
        <a:p>
          <a:pPr rtl="1"/>
          <a:r>
            <a:rPr lang="ar-SA" dirty="0" smtClean="0">
              <a:solidFill>
                <a:schemeClr val="tx1"/>
              </a:solidFill>
              <a:latin typeface="Arial Unicode MS" pitchFamily="34" charset="-128"/>
              <a:ea typeface="Arial Unicode MS" pitchFamily="34" charset="-128"/>
              <a:cs typeface="Arial Unicode MS" pitchFamily="34" charset="-128"/>
            </a:rPr>
            <a:t>1- التنبيه </a:t>
          </a:r>
          <a:endParaRPr lang="ar-SA" dirty="0">
            <a:solidFill>
              <a:schemeClr val="tx1"/>
            </a:solidFill>
            <a:latin typeface="Arial Unicode MS" pitchFamily="34" charset="-128"/>
            <a:ea typeface="Arial Unicode MS" pitchFamily="34" charset="-128"/>
            <a:cs typeface="Arial Unicode MS" pitchFamily="34" charset="-128"/>
          </a:endParaRPr>
        </a:p>
      </dgm:t>
    </dgm:pt>
    <dgm:pt modelId="{4D516900-9A2C-41D5-8018-029CDC465953}" type="parTrans" cxnId="{12911E0A-5BC9-49C1-9E63-405C0B597157}">
      <dgm:prSet/>
      <dgm:spPr/>
      <dgm:t>
        <a:bodyPr/>
        <a:lstStyle/>
        <a:p>
          <a:pPr rtl="1"/>
          <a:endParaRPr lang="ar-SA"/>
        </a:p>
      </dgm:t>
    </dgm:pt>
    <dgm:pt modelId="{F0F063F5-E7EC-4085-B37C-37D27A9FCC6B}" type="sibTrans" cxnId="{12911E0A-5BC9-49C1-9E63-405C0B597157}">
      <dgm:prSet/>
      <dgm:spPr/>
      <dgm:t>
        <a:bodyPr/>
        <a:lstStyle/>
        <a:p>
          <a:pPr rtl="1"/>
          <a:endParaRPr lang="ar-SA"/>
        </a:p>
      </dgm:t>
    </dgm:pt>
    <dgm:pt modelId="{E0A3F0A7-2F4B-471D-8AEA-F84556CCB015}">
      <dgm:prSet phldrT="[نص]"/>
      <dgm:spPr>
        <a:solidFill>
          <a:schemeClr val="accent2"/>
        </a:solidFill>
      </dgm:spPr>
      <dgm:t>
        <a:bodyPr/>
        <a:lstStyle/>
        <a:p>
          <a:pPr rtl="1"/>
          <a:r>
            <a:rPr lang="ar-SA" dirty="0" smtClean="0">
              <a:solidFill>
                <a:schemeClr val="tx1"/>
              </a:solidFill>
            </a:rPr>
            <a:t>4</a:t>
          </a:r>
          <a:r>
            <a:rPr lang="ar-SA" dirty="0" smtClean="0">
              <a:solidFill>
                <a:schemeClr val="tx1"/>
              </a:solidFill>
              <a:latin typeface="Arial Unicode MS" pitchFamily="34" charset="-128"/>
              <a:ea typeface="Arial Unicode MS" pitchFamily="34" charset="-128"/>
              <a:cs typeface="Arial Unicode MS" pitchFamily="34" charset="-128"/>
            </a:rPr>
            <a:t>- التدعيم</a:t>
          </a:r>
          <a:endParaRPr lang="ar-SA" dirty="0">
            <a:solidFill>
              <a:schemeClr val="tx1"/>
            </a:solidFill>
            <a:latin typeface="Arial Unicode MS" pitchFamily="34" charset="-128"/>
            <a:ea typeface="Arial Unicode MS" pitchFamily="34" charset="-128"/>
            <a:cs typeface="Arial Unicode MS" pitchFamily="34" charset="-128"/>
          </a:endParaRPr>
        </a:p>
      </dgm:t>
    </dgm:pt>
    <dgm:pt modelId="{2327BCC4-DCCF-4550-B2FF-657CE11D196A}" type="parTrans" cxnId="{EF6A9F08-4353-429F-B6B9-AA0A5702427D}">
      <dgm:prSet/>
      <dgm:spPr/>
      <dgm:t>
        <a:bodyPr/>
        <a:lstStyle/>
        <a:p>
          <a:pPr rtl="1"/>
          <a:endParaRPr lang="ar-SA"/>
        </a:p>
      </dgm:t>
    </dgm:pt>
    <dgm:pt modelId="{FC8FFCCA-6C98-449B-89D9-A37748B769AA}" type="sibTrans" cxnId="{EF6A9F08-4353-429F-B6B9-AA0A5702427D}">
      <dgm:prSet/>
      <dgm:spPr/>
      <dgm:t>
        <a:bodyPr/>
        <a:lstStyle/>
        <a:p>
          <a:pPr rtl="1"/>
          <a:endParaRPr lang="ar-SA"/>
        </a:p>
      </dgm:t>
    </dgm:pt>
    <dgm:pt modelId="{26C6A748-7218-47C2-B50D-DB11987F0481}">
      <dgm:prSet phldrT="[نص]"/>
      <dgm:spPr>
        <a:solidFill>
          <a:schemeClr val="accent2"/>
        </a:solidFill>
      </dgm:spPr>
      <dgm:t>
        <a:bodyPr/>
        <a:lstStyle/>
        <a:p>
          <a:pPr rtl="1"/>
          <a:r>
            <a:rPr lang="ar-SA" dirty="0" smtClean="0">
              <a:solidFill>
                <a:schemeClr val="tx1"/>
              </a:solidFill>
            </a:rPr>
            <a:t>3</a:t>
          </a:r>
          <a:r>
            <a:rPr lang="ar-SA" dirty="0" smtClean="0">
              <a:solidFill>
                <a:schemeClr val="tx1"/>
              </a:solidFill>
              <a:latin typeface="Arial Unicode MS" pitchFamily="34" charset="-128"/>
              <a:ea typeface="Arial Unicode MS" pitchFamily="34" charset="-128"/>
              <a:cs typeface="Arial Unicode MS" pitchFamily="34" charset="-128"/>
            </a:rPr>
            <a:t>- الإقناع </a:t>
          </a:r>
          <a:endParaRPr lang="ar-SA" dirty="0">
            <a:solidFill>
              <a:schemeClr val="tx1"/>
            </a:solidFill>
            <a:latin typeface="Arial Unicode MS" pitchFamily="34" charset="-128"/>
            <a:ea typeface="Arial Unicode MS" pitchFamily="34" charset="-128"/>
            <a:cs typeface="Arial Unicode MS" pitchFamily="34" charset="-128"/>
          </a:endParaRPr>
        </a:p>
      </dgm:t>
    </dgm:pt>
    <dgm:pt modelId="{B1C0FC07-513F-459B-B560-28F6BD4DDD10}" type="parTrans" cxnId="{23B2A3DC-1B2D-4787-8ECA-1BC6AE7D0F54}">
      <dgm:prSet/>
      <dgm:spPr/>
      <dgm:t>
        <a:bodyPr/>
        <a:lstStyle/>
        <a:p>
          <a:pPr rtl="1"/>
          <a:endParaRPr lang="ar-SA"/>
        </a:p>
      </dgm:t>
    </dgm:pt>
    <dgm:pt modelId="{670EE5BC-7351-43AF-B81B-5A285594088A}" type="sibTrans" cxnId="{23B2A3DC-1B2D-4787-8ECA-1BC6AE7D0F54}">
      <dgm:prSet/>
      <dgm:spPr/>
      <dgm:t>
        <a:bodyPr/>
        <a:lstStyle/>
        <a:p>
          <a:pPr rtl="1"/>
          <a:endParaRPr lang="ar-SA"/>
        </a:p>
      </dgm:t>
    </dgm:pt>
    <dgm:pt modelId="{F28DB6A0-90B3-4165-B6AA-D958EE11DC51}">
      <dgm:prSet phldrT="[نص]"/>
      <dgm:spPr>
        <a:solidFill>
          <a:schemeClr val="accent2"/>
        </a:solidFill>
      </dgm:spPr>
      <dgm:t>
        <a:bodyPr/>
        <a:lstStyle/>
        <a:p>
          <a:pPr rtl="1"/>
          <a:r>
            <a:rPr lang="ar-SA" dirty="0" smtClean="0">
              <a:solidFill>
                <a:schemeClr val="tx1"/>
              </a:solidFill>
              <a:latin typeface="Arial Unicode MS" pitchFamily="34" charset="-128"/>
              <a:ea typeface="Arial Unicode MS" pitchFamily="34" charset="-128"/>
              <a:cs typeface="Arial Unicode MS" pitchFamily="34" charset="-128"/>
            </a:rPr>
            <a:t>5</a:t>
          </a:r>
          <a:r>
            <a:rPr lang="ar-SA" b="1" dirty="0" smtClean="0">
              <a:solidFill>
                <a:schemeClr val="tx1"/>
              </a:solidFill>
              <a:latin typeface="Arial Unicode MS" pitchFamily="34" charset="-128"/>
              <a:ea typeface="Arial Unicode MS" pitchFamily="34" charset="-128"/>
              <a:cs typeface="Arial Unicode MS" pitchFamily="34" charset="-128"/>
            </a:rPr>
            <a:t>- التقييم </a:t>
          </a:r>
          <a:endParaRPr lang="ar-SA" b="1" dirty="0">
            <a:solidFill>
              <a:schemeClr val="tx1"/>
            </a:solidFill>
            <a:latin typeface="Arial Unicode MS" pitchFamily="34" charset="-128"/>
            <a:ea typeface="Arial Unicode MS" pitchFamily="34" charset="-128"/>
            <a:cs typeface="Arial Unicode MS" pitchFamily="34" charset="-128"/>
          </a:endParaRPr>
        </a:p>
      </dgm:t>
    </dgm:pt>
    <dgm:pt modelId="{0C7B3C59-7D1A-4B53-A1F9-CFE6ED991E32}" type="parTrans" cxnId="{BB5AA26B-0C0A-4E23-8A65-3AD2DAAAAA9E}">
      <dgm:prSet/>
      <dgm:spPr/>
      <dgm:t>
        <a:bodyPr/>
        <a:lstStyle/>
        <a:p>
          <a:pPr rtl="1"/>
          <a:endParaRPr lang="ar-SA"/>
        </a:p>
      </dgm:t>
    </dgm:pt>
    <dgm:pt modelId="{1E88B5F1-1D1A-407E-A66C-E70317CAA5E3}" type="sibTrans" cxnId="{BB5AA26B-0C0A-4E23-8A65-3AD2DAAAAA9E}">
      <dgm:prSet/>
      <dgm:spPr/>
      <dgm:t>
        <a:bodyPr/>
        <a:lstStyle/>
        <a:p>
          <a:pPr rtl="1"/>
          <a:endParaRPr lang="ar-SA"/>
        </a:p>
      </dgm:t>
    </dgm:pt>
    <dgm:pt modelId="{4797D45E-35E3-4A22-B929-DFA7B7CC5AFE}" type="pres">
      <dgm:prSet presAssocID="{14D7280C-6628-4E55-BD39-545564C3BA55}" presName="diagram" presStyleCnt="0">
        <dgm:presLayoutVars>
          <dgm:dir/>
          <dgm:resizeHandles val="exact"/>
        </dgm:presLayoutVars>
      </dgm:prSet>
      <dgm:spPr/>
      <dgm:t>
        <a:bodyPr/>
        <a:lstStyle/>
        <a:p>
          <a:pPr rtl="1"/>
          <a:endParaRPr lang="ar-SA"/>
        </a:p>
      </dgm:t>
    </dgm:pt>
    <dgm:pt modelId="{C8DB4BDF-3348-4E86-95EC-EB2C78B2A6F1}" type="pres">
      <dgm:prSet presAssocID="{EF1426F4-DEC1-471D-8D2E-8711994BDB73}" presName="node" presStyleLbl="node1" presStyleIdx="0" presStyleCnt="5">
        <dgm:presLayoutVars>
          <dgm:bulletEnabled val="1"/>
        </dgm:presLayoutVars>
      </dgm:prSet>
      <dgm:spPr/>
      <dgm:t>
        <a:bodyPr/>
        <a:lstStyle/>
        <a:p>
          <a:pPr rtl="1"/>
          <a:endParaRPr lang="ar-SA"/>
        </a:p>
      </dgm:t>
    </dgm:pt>
    <dgm:pt modelId="{E7E8768E-8CC2-4431-AF0F-8B8544473B3F}" type="pres">
      <dgm:prSet presAssocID="{11BC751E-9616-4220-9E85-ECB313F55FE5}" presName="sibTrans" presStyleCnt="0"/>
      <dgm:spPr/>
    </dgm:pt>
    <dgm:pt modelId="{8494C525-E6FE-4A96-99BC-F1854ACACFE8}" type="pres">
      <dgm:prSet presAssocID="{611E8A2E-0C4C-416A-BA52-FF92ED4AE059}" presName="node" presStyleLbl="node1" presStyleIdx="1" presStyleCnt="5">
        <dgm:presLayoutVars>
          <dgm:bulletEnabled val="1"/>
        </dgm:presLayoutVars>
      </dgm:prSet>
      <dgm:spPr/>
      <dgm:t>
        <a:bodyPr/>
        <a:lstStyle/>
        <a:p>
          <a:pPr rtl="1"/>
          <a:endParaRPr lang="ar-SA"/>
        </a:p>
      </dgm:t>
    </dgm:pt>
    <dgm:pt modelId="{3D284AE2-03AD-4C9E-A42B-7D03ADA78E8A}" type="pres">
      <dgm:prSet presAssocID="{F0F063F5-E7EC-4085-B37C-37D27A9FCC6B}" presName="sibTrans" presStyleCnt="0"/>
      <dgm:spPr/>
    </dgm:pt>
    <dgm:pt modelId="{665D4B1F-8960-40E8-B48E-3119C6986248}" type="pres">
      <dgm:prSet presAssocID="{E0A3F0A7-2F4B-471D-8AEA-F84556CCB015}" presName="node" presStyleLbl="node1" presStyleIdx="2" presStyleCnt="5">
        <dgm:presLayoutVars>
          <dgm:bulletEnabled val="1"/>
        </dgm:presLayoutVars>
      </dgm:prSet>
      <dgm:spPr/>
      <dgm:t>
        <a:bodyPr/>
        <a:lstStyle/>
        <a:p>
          <a:pPr rtl="1"/>
          <a:endParaRPr lang="ar-SA"/>
        </a:p>
      </dgm:t>
    </dgm:pt>
    <dgm:pt modelId="{8557E2D6-3C6C-476F-8458-693B30E202BB}" type="pres">
      <dgm:prSet presAssocID="{FC8FFCCA-6C98-449B-89D9-A37748B769AA}" presName="sibTrans" presStyleCnt="0"/>
      <dgm:spPr/>
    </dgm:pt>
    <dgm:pt modelId="{78A97408-D38D-4413-8A7E-FCAE91CA3E79}" type="pres">
      <dgm:prSet presAssocID="{26C6A748-7218-47C2-B50D-DB11987F0481}" presName="node" presStyleLbl="node1" presStyleIdx="3" presStyleCnt="5">
        <dgm:presLayoutVars>
          <dgm:bulletEnabled val="1"/>
        </dgm:presLayoutVars>
      </dgm:prSet>
      <dgm:spPr/>
      <dgm:t>
        <a:bodyPr/>
        <a:lstStyle/>
        <a:p>
          <a:pPr rtl="1"/>
          <a:endParaRPr lang="ar-SA"/>
        </a:p>
      </dgm:t>
    </dgm:pt>
    <dgm:pt modelId="{D8697677-3B1B-4D13-9D7A-72EEBB223DED}" type="pres">
      <dgm:prSet presAssocID="{670EE5BC-7351-43AF-B81B-5A285594088A}" presName="sibTrans" presStyleCnt="0"/>
      <dgm:spPr/>
    </dgm:pt>
    <dgm:pt modelId="{DAF8BC9F-EF5C-43C0-966F-7AC800B875AE}" type="pres">
      <dgm:prSet presAssocID="{F28DB6A0-90B3-4165-B6AA-D958EE11DC51}" presName="node" presStyleLbl="node1" presStyleIdx="4" presStyleCnt="5">
        <dgm:presLayoutVars>
          <dgm:bulletEnabled val="1"/>
        </dgm:presLayoutVars>
      </dgm:prSet>
      <dgm:spPr/>
      <dgm:t>
        <a:bodyPr/>
        <a:lstStyle/>
        <a:p>
          <a:pPr rtl="1"/>
          <a:endParaRPr lang="ar-SA"/>
        </a:p>
      </dgm:t>
    </dgm:pt>
  </dgm:ptLst>
  <dgm:cxnLst>
    <dgm:cxn modelId="{9F7AFEDA-6C8B-45F4-99DF-5E47C1766FB9}" type="presOf" srcId="{26C6A748-7218-47C2-B50D-DB11987F0481}" destId="{78A97408-D38D-4413-8A7E-FCAE91CA3E79}" srcOrd="0" destOrd="0" presId="urn:microsoft.com/office/officeart/2005/8/layout/default"/>
    <dgm:cxn modelId="{EF6A9F08-4353-429F-B6B9-AA0A5702427D}" srcId="{14D7280C-6628-4E55-BD39-545564C3BA55}" destId="{E0A3F0A7-2F4B-471D-8AEA-F84556CCB015}" srcOrd="2" destOrd="0" parTransId="{2327BCC4-DCCF-4550-B2FF-657CE11D196A}" sibTransId="{FC8FFCCA-6C98-449B-89D9-A37748B769AA}"/>
    <dgm:cxn modelId="{12911E0A-5BC9-49C1-9E63-405C0B597157}" srcId="{14D7280C-6628-4E55-BD39-545564C3BA55}" destId="{611E8A2E-0C4C-416A-BA52-FF92ED4AE059}" srcOrd="1" destOrd="0" parTransId="{4D516900-9A2C-41D5-8018-029CDC465953}" sibTransId="{F0F063F5-E7EC-4085-B37C-37D27A9FCC6B}"/>
    <dgm:cxn modelId="{C796BC67-DC4A-45D1-8675-194FB1CB9704}" type="presOf" srcId="{EF1426F4-DEC1-471D-8D2E-8711994BDB73}" destId="{C8DB4BDF-3348-4E86-95EC-EB2C78B2A6F1}" srcOrd="0" destOrd="0" presId="urn:microsoft.com/office/officeart/2005/8/layout/default"/>
    <dgm:cxn modelId="{ED1ADAAE-98B0-4F62-A88F-27D6ABDBF09D}" type="presOf" srcId="{611E8A2E-0C4C-416A-BA52-FF92ED4AE059}" destId="{8494C525-E6FE-4A96-99BC-F1854ACACFE8}" srcOrd="0" destOrd="0" presId="urn:microsoft.com/office/officeart/2005/8/layout/default"/>
    <dgm:cxn modelId="{68DBF84C-D718-4842-A8B5-00B3E7C85BF1}" type="presOf" srcId="{14D7280C-6628-4E55-BD39-545564C3BA55}" destId="{4797D45E-35E3-4A22-B929-DFA7B7CC5AFE}" srcOrd="0" destOrd="0" presId="urn:microsoft.com/office/officeart/2005/8/layout/default"/>
    <dgm:cxn modelId="{79FB0803-056B-4B7E-96AB-085DCD761843}" type="presOf" srcId="{F28DB6A0-90B3-4165-B6AA-D958EE11DC51}" destId="{DAF8BC9F-EF5C-43C0-966F-7AC800B875AE}" srcOrd="0" destOrd="0" presId="urn:microsoft.com/office/officeart/2005/8/layout/default"/>
    <dgm:cxn modelId="{BB5AA26B-0C0A-4E23-8A65-3AD2DAAAAA9E}" srcId="{14D7280C-6628-4E55-BD39-545564C3BA55}" destId="{F28DB6A0-90B3-4165-B6AA-D958EE11DC51}" srcOrd="4" destOrd="0" parTransId="{0C7B3C59-7D1A-4B53-A1F9-CFE6ED991E32}" sibTransId="{1E88B5F1-1D1A-407E-A66C-E70317CAA5E3}"/>
    <dgm:cxn modelId="{338DFFEB-B29C-43DC-81EA-9066C86B628B}" type="presOf" srcId="{E0A3F0A7-2F4B-471D-8AEA-F84556CCB015}" destId="{665D4B1F-8960-40E8-B48E-3119C6986248}" srcOrd="0" destOrd="0" presId="urn:microsoft.com/office/officeart/2005/8/layout/default"/>
    <dgm:cxn modelId="{9FC41BF6-D2DC-469F-935D-E969906DCDB8}" srcId="{14D7280C-6628-4E55-BD39-545564C3BA55}" destId="{EF1426F4-DEC1-471D-8D2E-8711994BDB73}" srcOrd="0" destOrd="0" parTransId="{2D8FCA3F-EEC3-45C6-B47F-932ED23D983E}" sibTransId="{11BC751E-9616-4220-9E85-ECB313F55FE5}"/>
    <dgm:cxn modelId="{23B2A3DC-1B2D-4787-8ECA-1BC6AE7D0F54}" srcId="{14D7280C-6628-4E55-BD39-545564C3BA55}" destId="{26C6A748-7218-47C2-B50D-DB11987F0481}" srcOrd="3" destOrd="0" parTransId="{B1C0FC07-513F-459B-B560-28F6BD4DDD10}" sibTransId="{670EE5BC-7351-43AF-B81B-5A285594088A}"/>
    <dgm:cxn modelId="{8524FD97-9FA5-40D5-A8E5-5AC44BEDB477}" type="presParOf" srcId="{4797D45E-35E3-4A22-B929-DFA7B7CC5AFE}" destId="{C8DB4BDF-3348-4E86-95EC-EB2C78B2A6F1}" srcOrd="0" destOrd="0" presId="urn:microsoft.com/office/officeart/2005/8/layout/default"/>
    <dgm:cxn modelId="{4F7DC1F4-9715-42C1-AA57-964933D129AE}" type="presParOf" srcId="{4797D45E-35E3-4A22-B929-DFA7B7CC5AFE}" destId="{E7E8768E-8CC2-4431-AF0F-8B8544473B3F}" srcOrd="1" destOrd="0" presId="urn:microsoft.com/office/officeart/2005/8/layout/default"/>
    <dgm:cxn modelId="{1621A1AE-C684-4773-99F6-FD1748528C93}" type="presParOf" srcId="{4797D45E-35E3-4A22-B929-DFA7B7CC5AFE}" destId="{8494C525-E6FE-4A96-99BC-F1854ACACFE8}" srcOrd="2" destOrd="0" presId="urn:microsoft.com/office/officeart/2005/8/layout/default"/>
    <dgm:cxn modelId="{53439095-0771-4F78-B714-299073F38C8D}" type="presParOf" srcId="{4797D45E-35E3-4A22-B929-DFA7B7CC5AFE}" destId="{3D284AE2-03AD-4C9E-A42B-7D03ADA78E8A}" srcOrd="3" destOrd="0" presId="urn:microsoft.com/office/officeart/2005/8/layout/default"/>
    <dgm:cxn modelId="{48DA78FC-55CF-4C24-9BB5-46DBDB21CDBF}" type="presParOf" srcId="{4797D45E-35E3-4A22-B929-DFA7B7CC5AFE}" destId="{665D4B1F-8960-40E8-B48E-3119C6986248}" srcOrd="4" destOrd="0" presId="urn:microsoft.com/office/officeart/2005/8/layout/default"/>
    <dgm:cxn modelId="{6BEF4D2D-BB54-47F7-8211-56245182B7AC}" type="presParOf" srcId="{4797D45E-35E3-4A22-B929-DFA7B7CC5AFE}" destId="{8557E2D6-3C6C-476F-8458-693B30E202BB}" srcOrd="5" destOrd="0" presId="urn:microsoft.com/office/officeart/2005/8/layout/default"/>
    <dgm:cxn modelId="{56F316E0-DDE8-4F07-A373-B9D46C324050}" type="presParOf" srcId="{4797D45E-35E3-4A22-B929-DFA7B7CC5AFE}" destId="{78A97408-D38D-4413-8A7E-FCAE91CA3E79}" srcOrd="6" destOrd="0" presId="urn:microsoft.com/office/officeart/2005/8/layout/default"/>
    <dgm:cxn modelId="{A55F3331-D9CB-4410-8F82-CC572B88B762}" type="presParOf" srcId="{4797D45E-35E3-4A22-B929-DFA7B7CC5AFE}" destId="{D8697677-3B1B-4D13-9D7A-72EEBB223DED}" srcOrd="7" destOrd="0" presId="urn:microsoft.com/office/officeart/2005/8/layout/default"/>
    <dgm:cxn modelId="{403C581A-B5A9-4C24-AA27-59B74FA5CE9A}" type="presParOf" srcId="{4797D45E-35E3-4A22-B929-DFA7B7CC5AFE}" destId="{DAF8BC9F-EF5C-43C0-966F-7AC800B875AE}" srcOrd="8" destOrd="0" presId="urn:microsoft.com/office/officeart/2005/8/layout/defaul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F52FD8-CCCF-40ED-8C5D-2E937025D87D}"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C815E503-6A3E-4F4A-B0D1-6868E0858F9E}">
      <dgm:prSet phldrT="[نص]" custT="1"/>
      <dgm:spPr>
        <a:solidFill>
          <a:schemeClr val="bg2"/>
        </a:solidFill>
      </dgm:spPr>
      <dgm:t>
        <a:bodyPr/>
        <a:lstStyle/>
        <a:p>
          <a:pPr rtl="1"/>
          <a:r>
            <a:rPr lang="ar-SA" sz="2000" b="1" dirty="0" smtClean="0">
              <a:solidFill>
                <a:schemeClr val="tx1"/>
              </a:solidFill>
              <a:latin typeface="Arial Unicode MS" pitchFamily="34" charset="-128"/>
              <a:ea typeface="Arial Unicode MS" pitchFamily="34" charset="-128"/>
              <a:cs typeface="Arial Unicode MS" pitchFamily="34" charset="-128"/>
            </a:rPr>
            <a:t>2- العلاج بالعون النفسي </a:t>
          </a:r>
          <a:endParaRPr lang="ar-SA" sz="2000" b="1" dirty="0">
            <a:solidFill>
              <a:schemeClr val="tx1"/>
            </a:solidFill>
            <a:latin typeface="Arial Unicode MS" pitchFamily="34" charset="-128"/>
            <a:ea typeface="Arial Unicode MS" pitchFamily="34" charset="-128"/>
            <a:cs typeface="Arial Unicode MS" pitchFamily="34" charset="-128"/>
          </a:endParaRPr>
        </a:p>
      </dgm:t>
    </dgm:pt>
    <dgm:pt modelId="{01B287E0-8769-4D01-BBB4-797EBD23D0DC}" type="parTrans" cxnId="{149961ED-66E4-4915-9E55-8AF072F8AF52}">
      <dgm:prSet/>
      <dgm:spPr/>
      <dgm:t>
        <a:bodyPr/>
        <a:lstStyle/>
        <a:p>
          <a:pPr rtl="1"/>
          <a:endParaRPr lang="ar-SA"/>
        </a:p>
      </dgm:t>
    </dgm:pt>
    <dgm:pt modelId="{74DB45BE-3A04-4195-BF2A-54C0F8069536}" type="sibTrans" cxnId="{149961ED-66E4-4915-9E55-8AF072F8AF52}">
      <dgm:prSet/>
      <dgm:spPr/>
      <dgm:t>
        <a:bodyPr/>
        <a:lstStyle/>
        <a:p>
          <a:pPr rtl="1"/>
          <a:endParaRPr lang="ar-SA"/>
        </a:p>
      </dgm:t>
    </dgm:pt>
    <dgm:pt modelId="{72F4A701-C81D-49A4-848A-66FAE9C79BE6}">
      <dgm:prSet phldrT="[نص]" custT="1"/>
      <dgm:spPr>
        <a:solidFill>
          <a:schemeClr val="bg2"/>
        </a:solidFill>
      </dgm:spPr>
      <dgm:t>
        <a:bodyPr/>
        <a:lstStyle/>
        <a:p>
          <a:pPr rtl="1"/>
          <a:r>
            <a:rPr lang="ar-SA" sz="2000" dirty="0" smtClean="0">
              <a:solidFill>
                <a:schemeClr val="tx1"/>
              </a:solidFill>
            </a:rPr>
            <a:t>1</a:t>
          </a:r>
          <a:r>
            <a:rPr lang="ar-SA" sz="2000" b="1" dirty="0" smtClean="0">
              <a:solidFill>
                <a:schemeClr val="tx1"/>
              </a:solidFill>
              <a:latin typeface="Arial Unicode MS" pitchFamily="34" charset="-128"/>
              <a:ea typeface="Arial Unicode MS" pitchFamily="34" charset="-128"/>
              <a:cs typeface="Arial Unicode MS" pitchFamily="34" charset="-128"/>
            </a:rPr>
            <a:t>-العلاج بالاستبصار </a:t>
          </a:r>
          <a:endParaRPr lang="ar-SA" sz="2000" b="1" dirty="0">
            <a:solidFill>
              <a:schemeClr val="tx1"/>
            </a:solidFill>
            <a:latin typeface="Arial Unicode MS" pitchFamily="34" charset="-128"/>
            <a:ea typeface="Arial Unicode MS" pitchFamily="34" charset="-128"/>
            <a:cs typeface="Arial Unicode MS" pitchFamily="34" charset="-128"/>
          </a:endParaRPr>
        </a:p>
      </dgm:t>
    </dgm:pt>
    <dgm:pt modelId="{F7A46BD1-A665-40E2-8E63-940A53FCE7DF}" type="parTrans" cxnId="{A9D7F7AE-4023-419F-A76E-69325758E32D}">
      <dgm:prSet/>
      <dgm:spPr/>
      <dgm:t>
        <a:bodyPr/>
        <a:lstStyle/>
        <a:p>
          <a:pPr rtl="1"/>
          <a:endParaRPr lang="ar-SA"/>
        </a:p>
      </dgm:t>
    </dgm:pt>
    <dgm:pt modelId="{ECAECD20-BFAD-4DF7-91CE-E4BA1B837B64}" type="sibTrans" cxnId="{A9D7F7AE-4023-419F-A76E-69325758E32D}">
      <dgm:prSet/>
      <dgm:spPr/>
      <dgm:t>
        <a:bodyPr/>
        <a:lstStyle/>
        <a:p>
          <a:pPr rtl="1"/>
          <a:endParaRPr lang="ar-SA"/>
        </a:p>
      </dgm:t>
    </dgm:pt>
    <dgm:pt modelId="{AE86D92B-D70B-485C-B1C0-8FA2A89F2754}">
      <dgm:prSet phldrT="[نص]" custT="1"/>
      <dgm:spPr>
        <a:solidFill>
          <a:schemeClr val="bg2"/>
        </a:solidFill>
      </dgm:spPr>
      <dgm:t>
        <a:bodyPr/>
        <a:lstStyle/>
        <a:p>
          <a:pPr rtl="1"/>
          <a:r>
            <a:rPr lang="ar-SA" sz="2000" dirty="0" smtClean="0">
              <a:solidFill>
                <a:schemeClr val="tx1"/>
              </a:solidFill>
              <a:latin typeface="Arial Unicode MS" pitchFamily="34" charset="-128"/>
              <a:ea typeface="Arial Unicode MS" pitchFamily="34" charset="-128"/>
              <a:cs typeface="Arial Unicode MS" pitchFamily="34" charset="-128"/>
            </a:rPr>
            <a:t>4</a:t>
          </a:r>
          <a:r>
            <a:rPr lang="ar-SA" sz="2000" b="1" dirty="0" smtClean="0">
              <a:solidFill>
                <a:schemeClr val="tx1"/>
              </a:solidFill>
              <a:latin typeface="Arial Unicode MS" pitchFamily="34" charset="-128"/>
              <a:ea typeface="Arial Unicode MS" pitchFamily="34" charset="-128"/>
              <a:cs typeface="Arial Unicode MS" pitchFamily="34" charset="-128"/>
            </a:rPr>
            <a:t>- العلاج بالتعلم </a:t>
          </a:r>
          <a:endParaRPr lang="ar-SA" sz="2000" b="1" dirty="0">
            <a:solidFill>
              <a:schemeClr val="tx1"/>
            </a:solidFill>
            <a:latin typeface="Arial Unicode MS" pitchFamily="34" charset="-128"/>
            <a:ea typeface="Arial Unicode MS" pitchFamily="34" charset="-128"/>
            <a:cs typeface="Arial Unicode MS" pitchFamily="34" charset="-128"/>
          </a:endParaRPr>
        </a:p>
      </dgm:t>
    </dgm:pt>
    <dgm:pt modelId="{5FABA975-C341-4FA5-B1E3-C60917DA43F0}" type="parTrans" cxnId="{24829B2E-7D92-4DBB-91CB-23CE17FA7E9E}">
      <dgm:prSet/>
      <dgm:spPr/>
      <dgm:t>
        <a:bodyPr/>
        <a:lstStyle/>
        <a:p>
          <a:pPr rtl="1"/>
          <a:endParaRPr lang="ar-SA"/>
        </a:p>
      </dgm:t>
    </dgm:pt>
    <dgm:pt modelId="{99869C75-78CB-42A1-9750-676149252BC0}" type="sibTrans" cxnId="{24829B2E-7D92-4DBB-91CB-23CE17FA7E9E}">
      <dgm:prSet/>
      <dgm:spPr/>
      <dgm:t>
        <a:bodyPr/>
        <a:lstStyle/>
        <a:p>
          <a:pPr rtl="1"/>
          <a:endParaRPr lang="ar-SA"/>
        </a:p>
      </dgm:t>
    </dgm:pt>
    <dgm:pt modelId="{F8C3CD58-7257-4E9F-8CA2-9782B90B802B}">
      <dgm:prSet phldrT="[نص]" custT="1"/>
      <dgm:spPr>
        <a:solidFill>
          <a:schemeClr val="bg2"/>
        </a:solidFill>
      </dgm:spPr>
      <dgm:t>
        <a:bodyPr/>
        <a:lstStyle/>
        <a:p>
          <a:pPr rtl="1"/>
          <a:r>
            <a:rPr lang="ar-SA" sz="2000" b="1" dirty="0" smtClean="0">
              <a:solidFill>
                <a:schemeClr val="tx1"/>
              </a:solidFill>
            </a:rPr>
            <a:t>3- العلاج بالواقعية</a:t>
          </a:r>
          <a:endParaRPr lang="ar-SA" sz="2000" b="1" dirty="0">
            <a:solidFill>
              <a:schemeClr val="tx1"/>
            </a:solidFill>
          </a:endParaRPr>
        </a:p>
      </dgm:t>
    </dgm:pt>
    <dgm:pt modelId="{25AB9493-E6AC-4A7A-ABD7-7D4510CD38AF}" type="parTrans" cxnId="{7CF2BF46-9D5F-4FB2-A1CF-E08ADABC5F39}">
      <dgm:prSet/>
      <dgm:spPr/>
      <dgm:t>
        <a:bodyPr/>
        <a:lstStyle/>
        <a:p>
          <a:pPr rtl="1"/>
          <a:endParaRPr lang="ar-SA"/>
        </a:p>
      </dgm:t>
    </dgm:pt>
    <dgm:pt modelId="{0C5227DC-BD43-44B5-A359-E807B42670AD}" type="sibTrans" cxnId="{7CF2BF46-9D5F-4FB2-A1CF-E08ADABC5F39}">
      <dgm:prSet/>
      <dgm:spPr/>
      <dgm:t>
        <a:bodyPr/>
        <a:lstStyle/>
        <a:p>
          <a:pPr rtl="1"/>
          <a:endParaRPr lang="ar-SA"/>
        </a:p>
      </dgm:t>
    </dgm:pt>
    <dgm:pt modelId="{A9159346-D519-46D1-8DA8-8C143A7AE88E}">
      <dgm:prSet phldrT="[نص]" custT="1"/>
      <dgm:spPr>
        <a:solidFill>
          <a:schemeClr val="bg2"/>
        </a:solidFill>
      </dgm:spPr>
      <dgm:t>
        <a:bodyPr/>
        <a:lstStyle/>
        <a:p>
          <a:pPr rtl="1"/>
          <a:r>
            <a:rPr lang="ar-SA" sz="2000" b="1" dirty="0" smtClean="0">
              <a:solidFill>
                <a:schemeClr val="tx1"/>
              </a:solidFill>
              <a:latin typeface="Arial Unicode MS" pitchFamily="34" charset="-128"/>
              <a:ea typeface="Arial Unicode MS" pitchFamily="34" charset="-128"/>
              <a:cs typeface="Arial Unicode MS" pitchFamily="34" charset="-128"/>
            </a:rPr>
            <a:t>5- العلاج بالتحويل </a:t>
          </a:r>
          <a:endParaRPr lang="ar-SA" sz="2000" b="1" dirty="0">
            <a:solidFill>
              <a:schemeClr val="tx1"/>
            </a:solidFill>
            <a:latin typeface="Arial Unicode MS" pitchFamily="34" charset="-128"/>
            <a:ea typeface="Arial Unicode MS" pitchFamily="34" charset="-128"/>
            <a:cs typeface="Arial Unicode MS" pitchFamily="34" charset="-128"/>
          </a:endParaRPr>
        </a:p>
      </dgm:t>
    </dgm:pt>
    <dgm:pt modelId="{0C687AAA-EBAA-4F95-8753-F1F5CD50C505}" type="parTrans" cxnId="{91ACB8CA-45E2-4556-8FAF-D272F2FCDE8C}">
      <dgm:prSet/>
      <dgm:spPr/>
      <dgm:t>
        <a:bodyPr/>
        <a:lstStyle/>
        <a:p>
          <a:pPr rtl="1"/>
          <a:endParaRPr lang="ar-SA"/>
        </a:p>
      </dgm:t>
    </dgm:pt>
    <dgm:pt modelId="{471DB75E-5C49-4FBD-AFAD-EF5FB4DAC3AF}" type="sibTrans" cxnId="{91ACB8CA-45E2-4556-8FAF-D272F2FCDE8C}">
      <dgm:prSet/>
      <dgm:spPr/>
      <dgm:t>
        <a:bodyPr/>
        <a:lstStyle/>
        <a:p>
          <a:pPr rtl="1"/>
          <a:endParaRPr lang="ar-SA"/>
        </a:p>
      </dgm:t>
    </dgm:pt>
    <dgm:pt modelId="{FBD1B60F-DE6D-44C0-A371-F06F02FFA07A}" type="pres">
      <dgm:prSet presAssocID="{06F52FD8-CCCF-40ED-8C5D-2E937025D87D}" presName="diagram" presStyleCnt="0">
        <dgm:presLayoutVars>
          <dgm:dir/>
          <dgm:resizeHandles val="exact"/>
        </dgm:presLayoutVars>
      </dgm:prSet>
      <dgm:spPr/>
      <dgm:t>
        <a:bodyPr/>
        <a:lstStyle/>
        <a:p>
          <a:pPr rtl="1"/>
          <a:endParaRPr lang="ar-SA"/>
        </a:p>
      </dgm:t>
    </dgm:pt>
    <dgm:pt modelId="{BDDC14D9-326A-4987-8E01-14B17E4256EC}" type="pres">
      <dgm:prSet presAssocID="{C815E503-6A3E-4F4A-B0D1-6868E0858F9E}" presName="node" presStyleLbl="node1" presStyleIdx="0" presStyleCnt="5">
        <dgm:presLayoutVars>
          <dgm:bulletEnabled val="1"/>
        </dgm:presLayoutVars>
      </dgm:prSet>
      <dgm:spPr/>
      <dgm:t>
        <a:bodyPr/>
        <a:lstStyle/>
        <a:p>
          <a:pPr rtl="1"/>
          <a:endParaRPr lang="ar-SA"/>
        </a:p>
      </dgm:t>
    </dgm:pt>
    <dgm:pt modelId="{635D324B-0201-4CC6-909E-EDA4215632AB}" type="pres">
      <dgm:prSet presAssocID="{74DB45BE-3A04-4195-BF2A-54C0F8069536}" presName="sibTrans" presStyleCnt="0"/>
      <dgm:spPr/>
    </dgm:pt>
    <dgm:pt modelId="{D93CF810-B128-4F45-86D5-85612B1E775B}" type="pres">
      <dgm:prSet presAssocID="{72F4A701-C81D-49A4-848A-66FAE9C79BE6}" presName="node" presStyleLbl="node1" presStyleIdx="1" presStyleCnt="5" custLinFactNeighborX="929" custLinFactNeighborY="-163">
        <dgm:presLayoutVars>
          <dgm:bulletEnabled val="1"/>
        </dgm:presLayoutVars>
      </dgm:prSet>
      <dgm:spPr/>
      <dgm:t>
        <a:bodyPr/>
        <a:lstStyle/>
        <a:p>
          <a:pPr rtl="1"/>
          <a:endParaRPr lang="ar-SA"/>
        </a:p>
      </dgm:t>
    </dgm:pt>
    <dgm:pt modelId="{700229CF-44ED-4367-9F32-FE62A023457F}" type="pres">
      <dgm:prSet presAssocID="{ECAECD20-BFAD-4DF7-91CE-E4BA1B837B64}" presName="sibTrans" presStyleCnt="0"/>
      <dgm:spPr/>
    </dgm:pt>
    <dgm:pt modelId="{ECF46237-247F-44B2-9A1A-25620465D356}" type="pres">
      <dgm:prSet presAssocID="{AE86D92B-D70B-485C-B1C0-8FA2A89F2754}" presName="node" presStyleLbl="node1" presStyleIdx="2" presStyleCnt="5" custLinFactNeighborX="967" custLinFactNeighborY="1409">
        <dgm:presLayoutVars>
          <dgm:bulletEnabled val="1"/>
        </dgm:presLayoutVars>
      </dgm:prSet>
      <dgm:spPr/>
      <dgm:t>
        <a:bodyPr/>
        <a:lstStyle/>
        <a:p>
          <a:pPr rtl="1"/>
          <a:endParaRPr lang="ar-SA"/>
        </a:p>
      </dgm:t>
    </dgm:pt>
    <dgm:pt modelId="{1765785F-58B2-4C3D-8DA5-5A823FA3CD5A}" type="pres">
      <dgm:prSet presAssocID="{99869C75-78CB-42A1-9750-676149252BC0}" presName="sibTrans" presStyleCnt="0"/>
      <dgm:spPr/>
    </dgm:pt>
    <dgm:pt modelId="{78143852-709E-40A7-B2ED-2414724E8133}" type="pres">
      <dgm:prSet presAssocID="{F8C3CD58-7257-4E9F-8CA2-9782B90B802B}" presName="node" presStyleLbl="node1" presStyleIdx="3" presStyleCnt="5" custLinFactNeighborX="4476" custLinFactNeighborY="1409">
        <dgm:presLayoutVars>
          <dgm:bulletEnabled val="1"/>
        </dgm:presLayoutVars>
      </dgm:prSet>
      <dgm:spPr/>
      <dgm:t>
        <a:bodyPr/>
        <a:lstStyle/>
        <a:p>
          <a:pPr rtl="1"/>
          <a:endParaRPr lang="ar-SA"/>
        </a:p>
      </dgm:t>
    </dgm:pt>
    <dgm:pt modelId="{FAF7C06E-EB11-446C-AAD6-432C2892DE37}" type="pres">
      <dgm:prSet presAssocID="{0C5227DC-BD43-44B5-A359-E807B42670AD}" presName="sibTrans" presStyleCnt="0"/>
      <dgm:spPr/>
    </dgm:pt>
    <dgm:pt modelId="{CE92147E-A370-495B-AA55-A8E78143527A}" type="pres">
      <dgm:prSet presAssocID="{A9159346-D519-46D1-8DA8-8C143A7AE88E}" presName="node" presStyleLbl="node1" presStyleIdx="4" presStyleCnt="5">
        <dgm:presLayoutVars>
          <dgm:bulletEnabled val="1"/>
        </dgm:presLayoutVars>
      </dgm:prSet>
      <dgm:spPr/>
      <dgm:t>
        <a:bodyPr/>
        <a:lstStyle/>
        <a:p>
          <a:pPr rtl="1"/>
          <a:endParaRPr lang="ar-SA"/>
        </a:p>
      </dgm:t>
    </dgm:pt>
  </dgm:ptLst>
  <dgm:cxnLst>
    <dgm:cxn modelId="{09D77B94-4CBD-4F58-A0D6-6F1F9FA93BE2}" type="presOf" srcId="{AE86D92B-D70B-485C-B1C0-8FA2A89F2754}" destId="{ECF46237-247F-44B2-9A1A-25620465D356}" srcOrd="0" destOrd="0" presId="urn:microsoft.com/office/officeart/2005/8/layout/default"/>
    <dgm:cxn modelId="{7CF2BF46-9D5F-4FB2-A1CF-E08ADABC5F39}" srcId="{06F52FD8-CCCF-40ED-8C5D-2E937025D87D}" destId="{F8C3CD58-7257-4E9F-8CA2-9782B90B802B}" srcOrd="3" destOrd="0" parTransId="{25AB9493-E6AC-4A7A-ABD7-7D4510CD38AF}" sibTransId="{0C5227DC-BD43-44B5-A359-E807B42670AD}"/>
    <dgm:cxn modelId="{A9D7F7AE-4023-419F-A76E-69325758E32D}" srcId="{06F52FD8-CCCF-40ED-8C5D-2E937025D87D}" destId="{72F4A701-C81D-49A4-848A-66FAE9C79BE6}" srcOrd="1" destOrd="0" parTransId="{F7A46BD1-A665-40E2-8E63-940A53FCE7DF}" sibTransId="{ECAECD20-BFAD-4DF7-91CE-E4BA1B837B64}"/>
    <dgm:cxn modelId="{149961ED-66E4-4915-9E55-8AF072F8AF52}" srcId="{06F52FD8-CCCF-40ED-8C5D-2E937025D87D}" destId="{C815E503-6A3E-4F4A-B0D1-6868E0858F9E}" srcOrd="0" destOrd="0" parTransId="{01B287E0-8769-4D01-BBB4-797EBD23D0DC}" sibTransId="{74DB45BE-3A04-4195-BF2A-54C0F8069536}"/>
    <dgm:cxn modelId="{91ACB8CA-45E2-4556-8FAF-D272F2FCDE8C}" srcId="{06F52FD8-CCCF-40ED-8C5D-2E937025D87D}" destId="{A9159346-D519-46D1-8DA8-8C143A7AE88E}" srcOrd="4" destOrd="0" parTransId="{0C687AAA-EBAA-4F95-8753-F1F5CD50C505}" sibTransId="{471DB75E-5C49-4FBD-AFAD-EF5FB4DAC3AF}"/>
    <dgm:cxn modelId="{07307575-77F9-4B12-BE22-65E4ADD31D53}" type="presOf" srcId="{F8C3CD58-7257-4E9F-8CA2-9782B90B802B}" destId="{78143852-709E-40A7-B2ED-2414724E8133}" srcOrd="0" destOrd="0" presId="urn:microsoft.com/office/officeart/2005/8/layout/default"/>
    <dgm:cxn modelId="{24829B2E-7D92-4DBB-91CB-23CE17FA7E9E}" srcId="{06F52FD8-CCCF-40ED-8C5D-2E937025D87D}" destId="{AE86D92B-D70B-485C-B1C0-8FA2A89F2754}" srcOrd="2" destOrd="0" parTransId="{5FABA975-C341-4FA5-B1E3-C60917DA43F0}" sibTransId="{99869C75-78CB-42A1-9750-676149252BC0}"/>
    <dgm:cxn modelId="{C5A6B2FC-B4D3-4973-AFD3-08C348B8B873}" type="presOf" srcId="{06F52FD8-CCCF-40ED-8C5D-2E937025D87D}" destId="{FBD1B60F-DE6D-44C0-A371-F06F02FFA07A}" srcOrd="0" destOrd="0" presId="urn:microsoft.com/office/officeart/2005/8/layout/default"/>
    <dgm:cxn modelId="{92756CF1-8061-4536-855A-7B6208C02A7A}" type="presOf" srcId="{72F4A701-C81D-49A4-848A-66FAE9C79BE6}" destId="{D93CF810-B128-4F45-86D5-85612B1E775B}" srcOrd="0" destOrd="0" presId="urn:microsoft.com/office/officeart/2005/8/layout/default"/>
    <dgm:cxn modelId="{989CE9FC-A706-4930-B0E9-3DB59A4BD755}" type="presOf" srcId="{C815E503-6A3E-4F4A-B0D1-6868E0858F9E}" destId="{BDDC14D9-326A-4987-8E01-14B17E4256EC}" srcOrd="0" destOrd="0" presId="urn:microsoft.com/office/officeart/2005/8/layout/default"/>
    <dgm:cxn modelId="{1F6C904E-9C3D-4E30-8EBF-EB0A9C478255}" type="presOf" srcId="{A9159346-D519-46D1-8DA8-8C143A7AE88E}" destId="{CE92147E-A370-495B-AA55-A8E78143527A}" srcOrd="0" destOrd="0" presId="urn:microsoft.com/office/officeart/2005/8/layout/default"/>
    <dgm:cxn modelId="{75AA4473-C0FD-453D-99C3-BC5458FF8E29}" type="presParOf" srcId="{FBD1B60F-DE6D-44C0-A371-F06F02FFA07A}" destId="{BDDC14D9-326A-4987-8E01-14B17E4256EC}" srcOrd="0" destOrd="0" presId="urn:microsoft.com/office/officeart/2005/8/layout/default"/>
    <dgm:cxn modelId="{EEC19059-20C1-45D8-8E52-CF3953EA62B9}" type="presParOf" srcId="{FBD1B60F-DE6D-44C0-A371-F06F02FFA07A}" destId="{635D324B-0201-4CC6-909E-EDA4215632AB}" srcOrd="1" destOrd="0" presId="urn:microsoft.com/office/officeart/2005/8/layout/default"/>
    <dgm:cxn modelId="{614607A4-306D-4876-A37E-D544EE60663B}" type="presParOf" srcId="{FBD1B60F-DE6D-44C0-A371-F06F02FFA07A}" destId="{D93CF810-B128-4F45-86D5-85612B1E775B}" srcOrd="2" destOrd="0" presId="urn:microsoft.com/office/officeart/2005/8/layout/default"/>
    <dgm:cxn modelId="{0DC5C99E-0AF9-4E88-A297-1817A3B6676B}" type="presParOf" srcId="{FBD1B60F-DE6D-44C0-A371-F06F02FFA07A}" destId="{700229CF-44ED-4367-9F32-FE62A023457F}" srcOrd="3" destOrd="0" presId="urn:microsoft.com/office/officeart/2005/8/layout/default"/>
    <dgm:cxn modelId="{E5A478F9-A511-422C-BAC9-D63AFE3DDF48}" type="presParOf" srcId="{FBD1B60F-DE6D-44C0-A371-F06F02FFA07A}" destId="{ECF46237-247F-44B2-9A1A-25620465D356}" srcOrd="4" destOrd="0" presId="urn:microsoft.com/office/officeart/2005/8/layout/default"/>
    <dgm:cxn modelId="{B16CA2F6-62FC-4284-BFAE-63C8AF27C65D}" type="presParOf" srcId="{FBD1B60F-DE6D-44C0-A371-F06F02FFA07A}" destId="{1765785F-58B2-4C3D-8DA5-5A823FA3CD5A}" srcOrd="5" destOrd="0" presId="urn:microsoft.com/office/officeart/2005/8/layout/default"/>
    <dgm:cxn modelId="{BD29A166-46CD-4BDE-BBE8-69E694761329}" type="presParOf" srcId="{FBD1B60F-DE6D-44C0-A371-F06F02FFA07A}" destId="{78143852-709E-40A7-B2ED-2414724E8133}" srcOrd="6" destOrd="0" presId="urn:microsoft.com/office/officeart/2005/8/layout/default"/>
    <dgm:cxn modelId="{40056E48-CD51-4133-BC89-2E1EBDBC7A74}" type="presParOf" srcId="{FBD1B60F-DE6D-44C0-A371-F06F02FFA07A}" destId="{FAF7C06E-EB11-446C-AAD6-432C2892DE37}" srcOrd="7" destOrd="0" presId="urn:microsoft.com/office/officeart/2005/8/layout/default"/>
    <dgm:cxn modelId="{51768D62-86B3-4DE6-9DA7-DD1D72BADD37}" type="presParOf" srcId="{FBD1B60F-DE6D-44C0-A371-F06F02FFA07A}" destId="{CE92147E-A370-495B-AA55-A8E78143527A}" srcOrd="8" destOrd="0" presId="urn:microsoft.com/office/officeart/2005/8/layout/default"/>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38245F-76B5-4E0D-8AEF-7F98702C3F40}">
      <dsp:nvSpPr>
        <dsp:cNvPr id="0" name=""/>
        <dsp:cNvSpPr/>
      </dsp:nvSpPr>
      <dsp:spPr>
        <a:xfrm rot="5400000">
          <a:off x="-276767" y="220045"/>
          <a:ext cx="1373828" cy="961680"/>
        </a:xfrm>
        <a:prstGeom prst="chevron">
          <a:avLst/>
        </a:prstGeom>
        <a:solidFill>
          <a:schemeClr val="bg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Arial Unicode MS" pitchFamily="34" charset="-128"/>
              <a:ea typeface="Arial Unicode MS" pitchFamily="34" charset="-128"/>
              <a:cs typeface="Arial Unicode MS" pitchFamily="34" charset="-128"/>
            </a:rPr>
            <a:t>1- </a:t>
          </a:r>
          <a:r>
            <a:rPr lang="ar-SA" sz="2000" b="1" kern="1200" dirty="0" smtClean="0">
              <a:solidFill>
                <a:schemeClr val="tx1"/>
              </a:solidFill>
              <a:latin typeface="Arial Unicode MS" pitchFamily="34" charset="-128"/>
              <a:ea typeface="Arial Unicode MS" pitchFamily="34" charset="-128"/>
              <a:cs typeface="Arial Unicode MS" pitchFamily="34" charset="-128"/>
            </a:rPr>
            <a:t>المعونة النفسية </a:t>
          </a:r>
          <a:endParaRPr lang="ar-SA" sz="2000" b="1" kern="1200" dirty="0" smtClean="0">
            <a:solidFill>
              <a:schemeClr val="tx1"/>
            </a:solidFill>
            <a:latin typeface="Arial Unicode MS" pitchFamily="34" charset="-128"/>
            <a:ea typeface="Arial Unicode MS" pitchFamily="34" charset="-128"/>
            <a:cs typeface="Arial Unicode MS" pitchFamily="34" charset="-128"/>
          </a:endParaRPr>
        </a:p>
        <a:p>
          <a:pPr lvl="0" algn="ctr" defTabSz="889000" rtl="1">
            <a:lnSpc>
              <a:spcPct val="90000"/>
            </a:lnSpc>
            <a:spcBef>
              <a:spcPct val="0"/>
            </a:spcBef>
            <a:spcAft>
              <a:spcPct val="35000"/>
            </a:spcAft>
          </a:pPr>
          <a:r>
            <a:rPr lang="ar-SA" sz="2000" b="1" kern="1200" dirty="0" err="1" smtClean="0">
              <a:solidFill>
                <a:schemeClr val="tx1"/>
              </a:solidFill>
              <a:latin typeface="Arial Unicode MS" pitchFamily="34" charset="-128"/>
              <a:ea typeface="Arial Unicode MS" pitchFamily="34" charset="-128"/>
              <a:cs typeface="Arial Unicode MS" pitchFamily="34" charset="-128"/>
            </a:rPr>
            <a:t>-</a:t>
          </a:r>
          <a:r>
            <a:rPr lang="ar-SA" sz="2000" b="1" kern="1200" dirty="0" smtClean="0">
              <a:solidFill>
                <a:schemeClr val="tx1"/>
              </a:solidFill>
              <a:latin typeface="Arial Unicode MS" pitchFamily="34" charset="-128"/>
              <a:ea typeface="Arial Unicode MS" pitchFamily="34" charset="-128"/>
              <a:cs typeface="Arial Unicode MS" pitchFamily="34" charset="-128"/>
            </a:rPr>
            <a:t> </a:t>
          </a:r>
          <a:endParaRPr lang="ar-SA" sz="2000" b="1" kern="1200" dirty="0">
            <a:solidFill>
              <a:schemeClr val="tx1"/>
            </a:solidFill>
            <a:latin typeface="Arial Unicode MS" pitchFamily="34" charset="-128"/>
            <a:ea typeface="Arial Unicode MS" pitchFamily="34" charset="-128"/>
            <a:cs typeface="Arial Unicode MS" pitchFamily="34" charset="-128"/>
          </a:endParaRPr>
        </a:p>
      </dsp:txBody>
      <dsp:txXfrm rot="5400000">
        <a:off x="-276767" y="220045"/>
        <a:ext cx="1373828" cy="961680"/>
      </dsp:txXfrm>
    </dsp:sp>
    <dsp:sp modelId="{6B23648C-7BD3-4472-82FD-E07B7AAC1603}">
      <dsp:nvSpPr>
        <dsp:cNvPr id="0" name=""/>
        <dsp:cNvSpPr/>
      </dsp:nvSpPr>
      <dsp:spPr>
        <a:xfrm rot="5400000">
          <a:off x="3011417" y="-2106459"/>
          <a:ext cx="893458" cy="51343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r" defTabSz="889000" rtl="1">
            <a:lnSpc>
              <a:spcPct val="90000"/>
            </a:lnSpc>
            <a:spcBef>
              <a:spcPct val="0"/>
            </a:spcBef>
            <a:spcAft>
              <a:spcPct val="15000"/>
            </a:spcAft>
            <a:buChar char="••"/>
          </a:pPr>
          <a:endParaRPr lang="ar-SA" sz="2000" kern="1200" dirty="0">
            <a:solidFill>
              <a:schemeClr val="tx1"/>
            </a:solidFill>
            <a:latin typeface="Arial Unicode MS" pitchFamily="34" charset="-128"/>
            <a:ea typeface="Arial Unicode MS" pitchFamily="34" charset="-128"/>
            <a:cs typeface="Arial Unicode MS" pitchFamily="34" charset="-128"/>
          </a:endParaRPr>
        </a:p>
        <a:p>
          <a:pPr marL="228600" lvl="1" indent="-228600" algn="r" defTabSz="889000" rtl="1">
            <a:lnSpc>
              <a:spcPct val="90000"/>
            </a:lnSpc>
            <a:spcBef>
              <a:spcPct val="0"/>
            </a:spcBef>
            <a:spcAft>
              <a:spcPct val="15000"/>
            </a:spcAft>
            <a:buChar char="••"/>
          </a:pPr>
          <a:r>
            <a:rPr lang="ar-SA" sz="2000" kern="1200" dirty="0" smtClean="0">
              <a:solidFill>
                <a:schemeClr val="tx1"/>
              </a:solidFill>
              <a:latin typeface="Arial Unicode MS" pitchFamily="34" charset="-128"/>
              <a:ea typeface="Arial Unicode MS" pitchFamily="34" charset="-128"/>
              <a:cs typeface="Arial Unicode MS" pitchFamily="34" charset="-128"/>
            </a:rPr>
            <a:t>وأساليبها  </a:t>
          </a:r>
          <a:r>
            <a:rPr lang="ar-SA" sz="2000" kern="1200" dirty="0" smtClean="0">
              <a:solidFill>
                <a:schemeClr val="tx1"/>
              </a:solidFill>
              <a:latin typeface="Arial Unicode MS" pitchFamily="34" charset="-128"/>
              <a:ea typeface="Arial Unicode MS" pitchFamily="34" charset="-128"/>
              <a:cs typeface="Arial Unicode MS" pitchFamily="34" charset="-128"/>
            </a:rPr>
            <a:t>: العلاقة المهنية : التأكيد ، التعاطف ، المبادرة ، الإفراغ الوجداني </a:t>
          </a:r>
          <a:endParaRPr lang="ar-SA" sz="2000" kern="1200" dirty="0">
            <a:solidFill>
              <a:schemeClr val="tx1"/>
            </a:solidFill>
            <a:latin typeface="Arial Unicode MS" pitchFamily="34" charset="-128"/>
            <a:ea typeface="Arial Unicode MS" pitchFamily="34" charset="-128"/>
            <a:cs typeface="Arial Unicode MS" pitchFamily="34" charset="-128"/>
          </a:endParaRPr>
        </a:p>
        <a:p>
          <a:pPr marL="114300" lvl="1" indent="-114300" algn="r" defTabSz="666750" rtl="1">
            <a:lnSpc>
              <a:spcPct val="90000"/>
            </a:lnSpc>
            <a:spcBef>
              <a:spcPct val="0"/>
            </a:spcBef>
            <a:spcAft>
              <a:spcPct val="15000"/>
            </a:spcAft>
            <a:buChar char="••"/>
          </a:pPr>
          <a:endParaRPr lang="ar-SA" sz="1500" kern="1200" dirty="0">
            <a:solidFill>
              <a:schemeClr val="tx1"/>
            </a:solidFill>
          </a:endParaRPr>
        </a:p>
      </dsp:txBody>
      <dsp:txXfrm rot="5400000">
        <a:off x="3011417" y="-2106459"/>
        <a:ext cx="893458" cy="5134319"/>
      </dsp:txXfrm>
    </dsp:sp>
    <dsp:sp modelId="{FFFFA65F-89C2-4869-83E5-F639BB2D7796}">
      <dsp:nvSpPr>
        <dsp:cNvPr id="0" name=""/>
        <dsp:cNvSpPr/>
      </dsp:nvSpPr>
      <dsp:spPr>
        <a:xfrm rot="5400000">
          <a:off x="-135381" y="1417977"/>
          <a:ext cx="1373828" cy="1244452"/>
        </a:xfrm>
        <a:prstGeom prst="chevron">
          <a:avLst/>
        </a:prstGeom>
        <a:solidFill>
          <a:schemeClr val="bg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solidFill>
            </a:rPr>
            <a:t>2</a:t>
          </a:r>
          <a:r>
            <a:rPr lang="ar-SA" sz="2000" b="1" kern="1200" dirty="0" smtClean="0">
              <a:solidFill>
                <a:schemeClr val="tx1"/>
              </a:solidFill>
              <a:latin typeface="Arial Unicode MS" pitchFamily="34" charset="-128"/>
              <a:ea typeface="Arial Unicode MS" pitchFamily="34" charset="-128"/>
              <a:cs typeface="Arial Unicode MS" pitchFamily="34" charset="-128"/>
            </a:rPr>
            <a:t>- تعديل الاستجابات </a:t>
          </a:r>
          <a:endParaRPr lang="ar-SA" sz="2000" b="1" kern="1200" dirty="0">
            <a:solidFill>
              <a:schemeClr val="tx1"/>
            </a:solidFill>
            <a:latin typeface="Arial Unicode MS" pitchFamily="34" charset="-128"/>
            <a:ea typeface="Arial Unicode MS" pitchFamily="34" charset="-128"/>
            <a:cs typeface="Arial Unicode MS" pitchFamily="34" charset="-128"/>
          </a:endParaRPr>
        </a:p>
      </dsp:txBody>
      <dsp:txXfrm rot="5400000">
        <a:off x="-135381" y="1417977"/>
        <a:ext cx="1373828" cy="1244452"/>
      </dsp:txXfrm>
    </dsp:sp>
    <dsp:sp modelId="{82809D55-0EED-4604-8FC5-6373B52E1E64}">
      <dsp:nvSpPr>
        <dsp:cNvPr id="0" name=""/>
        <dsp:cNvSpPr/>
      </dsp:nvSpPr>
      <dsp:spPr>
        <a:xfrm rot="5400000">
          <a:off x="3006463" y="-767375"/>
          <a:ext cx="1186139" cy="51343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r" defTabSz="889000" rtl="1">
            <a:lnSpc>
              <a:spcPct val="90000"/>
            </a:lnSpc>
            <a:spcBef>
              <a:spcPct val="0"/>
            </a:spcBef>
            <a:spcAft>
              <a:spcPct val="15000"/>
            </a:spcAft>
            <a:buChar char="••"/>
          </a:pPr>
          <a:endParaRPr lang="ar-SA" sz="2000" kern="1200" dirty="0">
            <a:latin typeface="Arial Unicode MS" pitchFamily="34" charset="-128"/>
            <a:ea typeface="Arial Unicode MS" pitchFamily="34" charset="-128"/>
            <a:cs typeface="Arial Unicode MS" pitchFamily="34" charset="-128"/>
          </a:endParaRPr>
        </a:p>
        <a:p>
          <a:pPr marL="228600" lvl="1" indent="-228600" algn="r" defTabSz="889000" rtl="1">
            <a:lnSpc>
              <a:spcPct val="90000"/>
            </a:lnSpc>
            <a:spcBef>
              <a:spcPct val="0"/>
            </a:spcBef>
            <a:spcAft>
              <a:spcPct val="15000"/>
            </a:spcAft>
            <a:buChar char="••"/>
          </a:pPr>
          <a:r>
            <a:rPr lang="ar-SA" sz="2000" kern="1200" dirty="0" smtClean="0">
              <a:latin typeface="Arial Unicode MS" pitchFamily="34" charset="-128"/>
              <a:ea typeface="Arial Unicode MS" pitchFamily="34" charset="-128"/>
              <a:cs typeface="Arial Unicode MS" pitchFamily="34" charset="-128"/>
            </a:rPr>
            <a:t>وأساليبها   </a:t>
          </a:r>
          <a:r>
            <a:rPr lang="ar-SA" sz="2000" kern="1200" dirty="0" smtClean="0">
              <a:latin typeface="Arial Unicode MS" pitchFamily="34" charset="-128"/>
              <a:ea typeface="Arial Unicode MS" pitchFamily="34" charset="-128"/>
              <a:cs typeface="Arial Unicode MS" pitchFamily="34" charset="-128"/>
            </a:rPr>
            <a:t>: الإيحاء ، النصح ، التسلط ، التحويل ، التقمص</a:t>
          </a:r>
          <a:endParaRPr lang="ar-SA" sz="2000" kern="1200" dirty="0">
            <a:latin typeface="Arial Unicode MS" pitchFamily="34" charset="-128"/>
            <a:ea typeface="Arial Unicode MS" pitchFamily="34" charset="-128"/>
            <a:cs typeface="Arial Unicode MS" pitchFamily="34" charset="-128"/>
          </a:endParaRPr>
        </a:p>
      </dsp:txBody>
      <dsp:txXfrm rot="5400000">
        <a:off x="3006463" y="-767375"/>
        <a:ext cx="1186139" cy="5134319"/>
      </dsp:txXfrm>
    </dsp:sp>
    <dsp:sp modelId="{633E01AB-3BA3-4663-9220-826C9BE7C458}">
      <dsp:nvSpPr>
        <dsp:cNvPr id="0" name=""/>
        <dsp:cNvSpPr/>
      </dsp:nvSpPr>
      <dsp:spPr>
        <a:xfrm rot="5400000">
          <a:off x="-276767" y="2882273"/>
          <a:ext cx="1373828" cy="961680"/>
        </a:xfrm>
        <a:prstGeom prst="chevron">
          <a:avLst/>
        </a:prstGeom>
        <a:solidFill>
          <a:schemeClr val="bg2"/>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Arial Unicode MS" pitchFamily="34" charset="-128"/>
              <a:ea typeface="Arial Unicode MS" pitchFamily="34" charset="-128"/>
              <a:cs typeface="Arial Unicode MS" pitchFamily="34" charset="-128"/>
            </a:rPr>
            <a:t>3</a:t>
          </a:r>
          <a:r>
            <a:rPr lang="ar-SA" sz="2000" b="1" kern="1200" dirty="0" smtClean="0">
              <a:solidFill>
                <a:schemeClr val="tx1"/>
              </a:solidFill>
              <a:latin typeface="Arial Unicode MS" pitchFamily="34" charset="-128"/>
              <a:ea typeface="Arial Unicode MS" pitchFamily="34" charset="-128"/>
              <a:cs typeface="Arial Unicode MS" pitchFamily="34" charset="-128"/>
            </a:rPr>
            <a:t>- تعديل السمات</a:t>
          </a:r>
          <a:endParaRPr lang="ar-SA" sz="2000" b="1" kern="1200" dirty="0">
            <a:solidFill>
              <a:schemeClr val="tx1"/>
            </a:solidFill>
            <a:latin typeface="Arial Unicode MS" pitchFamily="34" charset="-128"/>
            <a:ea typeface="Arial Unicode MS" pitchFamily="34" charset="-128"/>
            <a:cs typeface="Arial Unicode MS" pitchFamily="34" charset="-128"/>
          </a:endParaRPr>
        </a:p>
      </dsp:txBody>
      <dsp:txXfrm rot="5400000">
        <a:off x="-276767" y="2882273"/>
        <a:ext cx="1373828" cy="961680"/>
      </dsp:txXfrm>
    </dsp:sp>
    <dsp:sp modelId="{EB62D2D0-AEF6-492A-B7C5-741928D6132B}">
      <dsp:nvSpPr>
        <dsp:cNvPr id="0" name=""/>
        <dsp:cNvSpPr/>
      </dsp:nvSpPr>
      <dsp:spPr>
        <a:xfrm rot="5400000">
          <a:off x="2881486" y="555534"/>
          <a:ext cx="1153321" cy="51343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r" defTabSz="933450" rtl="1">
            <a:lnSpc>
              <a:spcPct val="90000"/>
            </a:lnSpc>
            <a:spcBef>
              <a:spcPct val="0"/>
            </a:spcBef>
            <a:spcAft>
              <a:spcPct val="15000"/>
            </a:spcAft>
            <a:buChar char="••"/>
          </a:pPr>
          <a:r>
            <a:rPr lang="ar-SA" sz="2100" kern="1200" dirty="0" smtClean="0">
              <a:latin typeface="Arial Unicode MS" pitchFamily="34" charset="-128"/>
              <a:ea typeface="Arial Unicode MS" pitchFamily="34" charset="-128"/>
              <a:cs typeface="Arial Unicode MS" pitchFamily="34" charset="-128"/>
            </a:rPr>
            <a:t>واساليبها   </a:t>
          </a:r>
          <a:r>
            <a:rPr lang="ar-SA" sz="2100" kern="1200" dirty="0" smtClean="0">
              <a:latin typeface="Arial Unicode MS" pitchFamily="34" charset="-128"/>
              <a:ea typeface="Arial Unicode MS" pitchFamily="34" charset="-128"/>
              <a:cs typeface="Arial Unicode MS" pitchFamily="34" charset="-128"/>
            </a:rPr>
            <a:t>: اتجاه استبصاري ، اتجاه تعليم</a:t>
          </a:r>
          <a:r>
            <a:rPr lang="ar-SA" sz="2100" kern="1200" dirty="0" smtClean="0"/>
            <a:t>ي </a:t>
          </a:r>
          <a:endParaRPr lang="ar-SA" sz="2100" kern="1200" dirty="0"/>
        </a:p>
        <a:p>
          <a:pPr marL="228600" lvl="1" indent="-228600" algn="r" defTabSz="933450" rtl="1">
            <a:lnSpc>
              <a:spcPct val="90000"/>
            </a:lnSpc>
            <a:spcBef>
              <a:spcPct val="0"/>
            </a:spcBef>
            <a:spcAft>
              <a:spcPct val="15000"/>
            </a:spcAft>
            <a:buChar char="••"/>
          </a:pPr>
          <a:endParaRPr lang="ar-SA" sz="2100" kern="1200" dirty="0"/>
        </a:p>
      </dsp:txBody>
      <dsp:txXfrm rot="5400000">
        <a:off x="2881486" y="555534"/>
        <a:ext cx="1153321" cy="513431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DB4BDF-3348-4E86-95EC-EB2C78B2A6F1}">
      <dsp:nvSpPr>
        <dsp:cNvPr id="0" name=""/>
        <dsp:cNvSpPr/>
      </dsp:nvSpPr>
      <dsp:spPr>
        <a:xfrm>
          <a:off x="916483" y="1984"/>
          <a:ext cx="2030015" cy="1218009"/>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solidFill>
                <a:schemeClr val="tx1"/>
              </a:solidFill>
            </a:rPr>
            <a:t>2</a:t>
          </a:r>
          <a:r>
            <a:rPr lang="ar-SA" sz="3400" kern="1200" dirty="0" smtClean="0">
              <a:solidFill>
                <a:schemeClr val="tx1"/>
              </a:solidFill>
              <a:latin typeface="Arial Unicode MS" pitchFamily="34" charset="-128"/>
              <a:ea typeface="Arial Unicode MS" pitchFamily="34" charset="-128"/>
              <a:cs typeface="Arial Unicode MS" pitchFamily="34" charset="-128"/>
            </a:rPr>
            <a:t>- التوضيح </a:t>
          </a:r>
          <a:endParaRPr lang="ar-SA" sz="3400" kern="1200" dirty="0">
            <a:solidFill>
              <a:schemeClr val="tx1"/>
            </a:solidFill>
            <a:latin typeface="Arial Unicode MS" pitchFamily="34" charset="-128"/>
            <a:ea typeface="Arial Unicode MS" pitchFamily="34" charset="-128"/>
            <a:cs typeface="Arial Unicode MS" pitchFamily="34" charset="-128"/>
          </a:endParaRPr>
        </a:p>
      </dsp:txBody>
      <dsp:txXfrm>
        <a:off x="916483" y="1984"/>
        <a:ext cx="2030015" cy="1218009"/>
      </dsp:txXfrm>
    </dsp:sp>
    <dsp:sp modelId="{8494C525-E6FE-4A96-99BC-F1854ACACFE8}">
      <dsp:nvSpPr>
        <dsp:cNvPr id="0" name=""/>
        <dsp:cNvSpPr/>
      </dsp:nvSpPr>
      <dsp:spPr>
        <a:xfrm>
          <a:off x="3149500" y="1984"/>
          <a:ext cx="2030015" cy="1218009"/>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solidFill>
                <a:schemeClr val="tx1"/>
              </a:solidFill>
              <a:latin typeface="Arial Unicode MS" pitchFamily="34" charset="-128"/>
              <a:ea typeface="Arial Unicode MS" pitchFamily="34" charset="-128"/>
              <a:cs typeface="Arial Unicode MS" pitchFamily="34" charset="-128"/>
            </a:rPr>
            <a:t>1- التنبيه </a:t>
          </a:r>
          <a:endParaRPr lang="ar-SA" sz="3400" kern="1200" dirty="0">
            <a:solidFill>
              <a:schemeClr val="tx1"/>
            </a:solidFill>
            <a:latin typeface="Arial Unicode MS" pitchFamily="34" charset="-128"/>
            <a:ea typeface="Arial Unicode MS" pitchFamily="34" charset="-128"/>
            <a:cs typeface="Arial Unicode MS" pitchFamily="34" charset="-128"/>
          </a:endParaRPr>
        </a:p>
      </dsp:txBody>
      <dsp:txXfrm>
        <a:off x="3149500" y="1984"/>
        <a:ext cx="2030015" cy="1218009"/>
      </dsp:txXfrm>
    </dsp:sp>
    <dsp:sp modelId="{665D4B1F-8960-40E8-B48E-3119C6986248}">
      <dsp:nvSpPr>
        <dsp:cNvPr id="0" name=""/>
        <dsp:cNvSpPr/>
      </dsp:nvSpPr>
      <dsp:spPr>
        <a:xfrm>
          <a:off x="916483" y="1422995"/>
          <a:ext cx="2030015" cy="1218009"/>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solidFill>
                <a:schemeClr val="tx1"/>
              </a:solidFill>
            </a:rPr>
            <a:t>4</a:t>
          </a:r>
          <a:r>
            <a:rPr lang="ar-SA" sz="3400" kern="1200" dirty="0" smtClean="0">
              <a:solidFill>
                <a:schemeClr val="tx1"/>
              </a:solidFill>
              <a:latin typeface="Arial Unicode MS" pitchFamily="34" charset="-128"/>
              <a:ea typeface="Arial Unicode MS" pitchFamily="34" charset="-128"/>
              <a:cs typeface="Arial Unicode MS" pitchFamily="34" charset="-128"/>
            </a:rPr>
            <a:t>- التدعيم</a:t>
          </a:r>
          <a:endParaRPr lang="ar-SA" sz="3400" kern="1200" dirty="0">
            <a:solidFill>
              <a:schemeClr val="tx1"/>
            </a:solidFill>
            <a:latin typeface="Arial Unicode MS" pitchFamily="34" charset="-128"/>
            <a:ea typeface="Arial Unicode MS" pitchFamily="34" charset="-128"/>
            <a:cs typeface="Arial Unicode MS" pitchFamily="34" charset="-128"/>
          </a:endParaRPr>
        </a:p>
      </dsp:txBody>
      <dsp:txXfrm>
        <a:off x="916483" y="1422995"/>
        <a:ext cx="2030015" cy="1218009"/>
      </dsp:txXfrm>
    </dsp:sp>
    <dsp:sp modelId="{78A97408-D38D-4413-8A7E-FCAE91CA3E79}">
      <dsp:nvSpPr>
        <dsp:cNvPr id="0" name=""/>
        <dsp:cNvSpPr/>
      </dsp:nvSpPr>
      <dsp:spPr>
        <a:xfrm>
          <a:off x="3149500" y="1422995"/>
          <a:ext cx="2030015" cy="1218009"/>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solidFill>
                <a:schemeClr val="tx1"/>
              </a:solidFill>
            </a:rPr>
            <a:t>3</a:t>
          </a:r>
          <a:r>
            <a:rPr lang="ar-SA" sz="3400" kern="1200" dirty="0" smtClean="0">
              <a:solidFill>
                <a:schemeClr val="tx1"/>
              </a:solidFill>
              <a:latin typeface="Arial Unicode MS" pitchFamily="34" charset="-128"/>
              <a:ea typeface="Arial Unicode MS" pitchFamily="34" charset="-128"/>
              <a:cs typeface="Arial Unicode MS" pitchFamily="34" charset="-128"/>
            </a:rPr>
            <a:t>- الإقناع </a:t>
          </a:r>
          <a:endParaRPr lang="ar-SA" sz="3400" kern="1200" dirty="0">
            <a:solidFill>
              <a:schemeClr val="tx1"/>
            </a:solidFill>
            <a:latin typeface="Arial Unicode MS" pitchFamily="34" charset="-128"/>
            <a:ea typeface="Arial Unicode MS" pitchFamily="34" charset="-128"/>
            <a:cs typeface="Arial Unicode MS" pitchFamily="34" charset="-128"/>
          </a:endParaRPr>
        </a:p>
      </dsp:txBody>
      <dsp:txXfrm>
        <a:off x="3149500" y="1422995"/>
        <a:ext cx="2030015" cy="1218009"/>
      </dsp:txXfrm>
    </dsp:sp>
    <dsp:sp modelId="{DAF8BC9F-EF5C-43C0-966F-7AC800B875AE}">
      <dsp:nvSpPr>
        <dsp:cNvPr id="0" name=""/>
        <dsp:cNvSpPr/>
      </dsp:nvSpPr>
      <dsp:spPr>
        <a:xfrm>
          <a:off x="2032992" y="2844006"/>
          <a:ext cx="2030015" cy="1218009"/>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solidFill>
                <a:schemeClr val="tx1"/>
              </a:solidFill>
              <a:latin typeface="Arial Unicode MS" pitchFamily="34" charset="-128"/>
              <a:ea typeface="Arial Unicode MS" pitchFamily="34" charset="-128"/>
              <a:cs typeface="Arial Unicode MS" pitchFamily="34" charset="-128"/>
            </a:rPr>
            <a:t>5</a:t>
          </a:r>
          <a:r>
            <a:rPr lang="ar-SA" sz="3400" b="1" kern="1200" dirty="0" smtClean="0">
              <a:solidFill>
                <a:schemeClr val="tx1"/>
              </a:solidFill>
              <a:latin typeface="Arial Unicode MS" pitchFamily="34" charset="-128"/>
              <a:ea typeface="Arial Unicode MS" pitchFamily="34" charset="-128"/>
              <a:cs typeface="Arial Unicode MS" pitchFamily="34" charset="-128"/>
            </a:rPr>
            <a:t>- التقييم </a:t>
          </a:r>
          <a:endParaRPr lang="ar-SA" sz="3400" b="1" kern="1200" dirty="0">
            <a:solidFill>
              <a:schemeClr val="tx1"/>
            </a:solidFill>
            <a:latin typeface="Arial Unicode MS" pitchFamily="34" charset="-128"/>
            <a:ea typeface="Arial Unicode MS" pitchFamily="34" charset="-128"/>
            <a:cs typeface="Arial Unicode MS" pitchFamily="34" charset="-128"/>
          </a:endParaRPr>
        </a:p>
      </dsp:txBody>
      <dsp:txXfrm>
        <a:off x="2032992" y="2844006"/>
        <a:ext cx="2030015" cy="121800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DC14D9-326A-4987-8E01-14B17E4256EC}">
      <dsp:nvSpPr>
        <dsp:cNvPr id="0" name=""/>
        <dsp:cNvSpPr/>
      </dsp:nvSpPr>
      <dsp:spPr>
        <a:xfrm>
          <a:off x="916483" y="1984"/>
          <a:ext cx="2030015" cy="1218009"/>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latin typeface="Arial Unicode MS" pitchFamily="34" charset="-128"/>
              <a:ea typeface="Arial Unicode MS" pitchFamily="34" charset="-128"/>
              <a:cs typeface="Arial Unicode MS" pitchFamily="34" charset="-128"/>
            </a:rPr>
            <a:t>2- العلاج بالعون النفسي </a:t>
          </a:r>
          <a:endParaRPr lang="ar-SA" sz="2000" b="1" kern="1200" dirty="0">
            <a:solidFill>
              <a:schemeClr val="tx1"/>
            </a:solidFill>
            <a:latin typeface="Arial Unicode MS" pitchFamily="34" charset="-128"/>
            <a:ea typeface="Arial Unicode MS" pitchFamily="34" charset="-128"/>
            <a:cs typeface="Arial Unicode MS" pitchFamily="34" charset="-128"/>
          </a:endParaRPr>
        </a:p>
      </dsp:txBody>
      <dsp:txXfrm>
        <a:off x="916483" y="1984"/>
        <a:ext cx="2030015" cy="1218009"/>
      </dsp:txXfrm>
    </dsp:sp>
    <dsp:sp modelId="{D93CF810-B128-4F45-86D5-85612B1E775B}">
      <dsp:nvSpPr>
        <dsp:cNvPr id="0" name=""/>
        <dsp:cNvSpPr/>
      </dsp:nvSpPr>
      <dsp:spPr>
        <a:xfrm>
          <a:off x="3168359" y="0"/>
          <a:ext cx="2030015" cy="1218009"/>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rPr>
            <a:t>1</a:t>
          </a:r>
          <a:r>
            <a:rPr lang="ar-SA" sz="2000" b="1" kern="1200" dirty="0" smtClean="0">
              <a:solidFill>
                <a:schemeClr val="tx1"/>
              </a:solidFill>
              <a:latin typeface="Arial Unicode MS" pitchFamily="34" charset="-128"/>
              <a:ea typeface="Arial Unicode MS" pitchFamily="34" charset="-128"/>
              <a:cs typeface="Arial Unicode MS" pitchFamily="34" charset="-128"/>
            </a:rPr>
            <a:t>-العلاج بالاستبصار </a:t>
          </a:r>
          <a:endParaRPr lang="ar-SA" sz="2000" b="1" kern="1200" dirty="0">
            <a:solidFill>
              <a:schemeClr val="tx1"/>
            </a:solidFill>
            <a:latin typeface="Arial Unicode MS" pitchFamily="34" charset="-128"/>
            <a:ea typeface="Arial Unicode MS" pitchFamily="34" charset="-128"/>
            <a:cs typeface="Arial Unicode MS" pitchFamily="34" charset="-128"/>
          </a:endParaRPr>
        </a:p>
      </dsp:txBody>
      <dsp:txXfrm>
        <a:off x="3168359" y="0"/>
        <a:ext cx="2030015" cy="1218009"/>
      </dsp:txXfrm>
    </dsp:sp>
    <dsp:sp modelId="{ECF46237-247F-44B2-9A1A-25620465D356}">
      <dsp:nvSpPr>
        <dsp:cNvPr id="0" name=""/>
        <dsp:cNvSpPr/>
      </dsp:nvSpPr>
      <dsp:spPr>
        <a:xfrm>
          <a:off x="936113" y="1440157"/>
          <a:ext cx="2030015" cy="1218009"/>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Arial Unicode MS" pitchFamily="34" charset="-128"/>
              <a:ea typeface="Arial Unicode MS" pitchFamily="34" charset="-128"/>
              <a:cs typeface="Arial Unicode MS" pitchFamily="34" charset="-128"/>
            </a:rPr>
            <a:t>4</a:t>
          </a:r>
          <a:r>
            <a:rPr lang="ar-SA" sz="2000" b="1" kern="1200" dirty="0" smtClean="0">
              <a:solidFill>
                <a:schemeClr val="tx1"/>
              </a:solidFill>
              <a:latin typeface="Arial Unicode MS" pitchFamily="34" charset="-128"/>
              <a:ea typeface="Arial Unicode MS" pitchFamily="34" charset="-128"/>
              <a:cs typeface="Arial Unicode MS" pitchFamily="34" charset="-128"/>
            </a:rPr>
            <a:t>- العلاج بالتعلم </a:t>
          </a:r>
          <a:endParaRPr lang="ar-SA" sz="2000" b="1" kern="1200" dirty="0">
            <a:solidFill>
              <a:schemeClr val="tx1"/>
            </a:solidFill>
            <a:latin typeface="Arial Unicode MS" pitchFamily="34" charset="-128"/>
            <a:ea typeface="Arial Unicode MS" pitchFamily="34" charset="-128"/>
            <a:cs typeface="Arial Unicode MS" pitchFamily="34" charset="-128"/>
          </a:endParaRPr>
        </a:p>
      </dsp:txBody>
      <dsp:txXfrm>
        <a:off x="936113" y="1440157"/>
        <a:ext cx="2030015" cy="1218009"/>
      </dsp:txXfrm>
    </dsp:sp>
    <dsp:sp modelId="{78143852-709E-40A7-B2ED-2414724E8133}">
      <dsp:nvSpPr>
        <dsp:cNvPr id="0" name=""/>
        <dsp:cNvSpPr/>
      </dsp:nvSpPr>
      <dsp:spPr>
        <a:xfrm>
          <a:off x="3240364" y="1440157"/>
          <a:ext cx="2030015" cy="1218009"/>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3- العلاج بالواقعية</a:t>
          </a:r>
          <a:endParaRPr lang="ar-SA" sz="2000" b="1" kern="1200" dirty="0">
            <a:solidFill>
              <a:schemeClr val="tx1"/>
            </a:solidFill>
          </a:endParaRPr>
        </a:p>
      </dsp:txBody>
      <dsp:txXfrm>
        <a:off x="3240364" y="1440157"/>
        <a:ext cx="2030015" cy="1218009"/>
      </dsp:txXfrm>
    </dsp:sp>
    <dsp:sp modelId="{CE92147E-A370-495B-AA55-A8E78143527A}">
      <dsp:nvSpPr>
        <dsp:cNvPr id="0" name=""/>
        <dsp:cNvSpPr/>
      </dsp:nvSpPr>
      <dsp:spPr>
        <a:xfrm>
          <a:off x="2032992" y="2844006"/>
          <a:ext cx="2030015" cy="1218009"/>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latin typeface="Arial Unicode MS" pitchFamily="34" charset="-128"/>
              <a:ea typeface="Arial Unicode MS" pitchFamily="34" charset="-128"/>
              <a:cs typeface="Arial Unicode MS" pitchFamily="34" charset="-128"/>
            </a:rPr>
            <a:t>5- العلاج بالتحويل </a:t>
          </a:r>
          <a:endParaRPr lang="ar-SA" sz="2000" b="1" kern="1200" dirty="0">
            <a:solidFill>
              <a:schemeClr val="tx1"/>
            </a:solidFill>
            <a:latin typeface="Arial Unicode MS" pitchFamily="34" charset="-128"/>
            <a:ea typeface="Arial Unicode MS" pitchFamily="34" charset="-128"/>
            <a:cs typeface="Arial Unicode MS" pitchFamily="34" charset="-128"/>
          </a:endParaRPr>
        </a:p>
      </dsp:txBody>
      <dsp:txXfrm>
        <a:off x="2032992" y="2844006"/>
        <a:ext cx="2030015" cy="121800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A6FF0AFB-E054-408C-83B6-833D7CE48D63}" type="datetimeFigureOut">
              <a:rPr lang="ar-SA" smtClean="0"/>
              <a:pPr/>
              <a:t>10/01/35</a:t>
            </a:fld>
            <a:endParaRPr lang="ar-SA" dirty="0"/>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DD8E714-0BA8-4AA5-B4D1-58B263E10067}" type="slidenum">
              <a:rPr lang="ar-SA" smtClean="0"/>
              <a:pPr/>
              <a:t>‹#›</a:t>
            </a:fld>
            <a:endParaRPr lang="ar-SA"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9F25333-F5CC-497C-999F-BD1BC6786891}" type="datetimeFigureOut">
              <a:rPr lang="ar-SA" smtClean="0"/>
              <a:pPr/>
              <a:t>10/01/35</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14A1C8C-E2ED-45A2-9759-337D0F3C3A0C}"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عنوان، وقصاصة فنية، ونص">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ar-SA"/>
          </a:p>
        </p:txBody>
      </p:sp>
      <p:sp>
        <p:nvSpPr>
          <p:cNvPr id="3" name="عنصر نائب للقصاصة الفنية 2"/>
          <p:cNvSpPr>
            <a:spLocks noGrp="1"/>
          </p:cNvSpPr>
          <p:nvPr>
            <p:ph type="clipArt" sz="half" idx="1"/>
          </p:nvPr>
        </p:nvSpPr>
        <p:spPr>
          <a:xfrm>
            <a:off x="457200" y="1600200"/>
            <a:ext cx="4038600" cy="4525963"/>
          </a:xfrm>
        </p:spPr>
        <p:txBody>
          <a:bodyPr/>
          <a:lstStyle/>
          <a:p>
            <a:pPr lvl="0"/>
            <a:endParaRPr lang="ar-SA" noProof="0" dirty="0" smtClean="0"/>
          </a:p>
        </p:txBody>
      </p:sp>
      <p:sp>
        <p:nvSpPr>
          <p:cNvPr id="4" name="عنصر نائب للنص 3"/>
          <p:cNvSpPr>
            <a:spLocks noGrp="1"/>
          </p:cNvSpPr>
          <p:nvPr>
            <p:ph type="body" sz="half" idx="2"/>
          </p:nvPr>
        </p:nvSpPr>
        <p:spPr>
          <a:xfrm>
            <a:off x="4648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C4DF328-27E6-43F6-B14B-B3837EFF7EAB}" type="slidenum">
              <a:rPr lang="ar-SA"/>
              <a:pPr>
                <a:defRPr/>
              </a:pPr>
              <a:t>‹#›</a:t>
            </a:fld>
            <a:endParaRPr lang="en-US" dirty="0"/>
          </a:p>
        </p:txBody>
      </p:sp>
    </p:spTree>
  </p:cSld>
  <p:clrMapOvr>
    <a:masterClrMapping/>
  </p:clrMapOvr>
  <p:transition spd="slow">
    <p:spli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A1D0E4-E9CE-4A35-BD53-BF181A06786A}" type="datetimeFigureOut">
              <a:rPr lang="ar-SA" smtClean="0"/>
              <a:pPr/>
              <a:t>10/01/35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92A2484B-256F-496A-9CB2-E8A3C22B316E}"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8A1D0E4-E9CE-4A35-BD53-BF181A06786A}" type="datetimeFigureOut">
              <a:rPr lang="ar-SA" smtClean="0"/>
              <a:pPr/>
              <a:t>10/01/35</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2A2484B-256F-496A-9CB2-E8A3C22B316E}"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خطط انسيابي: شريط مثقب 3"/>
          <p:cNvSpPr/>
          <p:nvPr/>
        </p:nvSpPr>
        <p:spPr>
          <a:xfrm rot="20275290">
            <a:off x="1433460" y="2057172"/>
            <a:ext cx="5976664" cy="3240360"/>
          </a:xfrm>
          <a:prstGeom prst="flowChartPunchedTape">
            <a:avLst/>
          </a:prstGeom>
          <a:solidFill>
            <a:schemeClr val="bg2">
              <a:lumMod val="90000"/>
            </a:schemeClr>
          </a:solidFill>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3600" dirty="0" smtClean="0">
                <a:latin typeface="Arial Unicode MS" pitchFamily="34" charset="-128"/>
                <a:ea typeface="Arial Unicode MS" pitchFamily="34" charset="-128"/>
                <a:cs typeface="Arial Unicode MS" pitchFamily="34" charset="-128"/>
              </a:rPr>
              <a:t> </a:t>
            </a:r>
            <a:r>
              <a:rPr lang="ar-SA" sz="3600" b="1" dirty="0" smtClean="0">
                <a:latin typeface="Arial Unicode MS" pitchFamily="34" charset="-128"/>
                <a:ea typeface="Arial Unicode MS" pitchFamily="34" charset="-128"/>
                <a:cs typeface="Arial Unicode MS" pitchFamily="34" charset="-128"/>
              </a:rPr>
              <a:t>المحاضرة الثامنة </a:t>
            </a:r>
          </a:p>
          <a:p>
            <a:pPr algn="ctr"/>
            <a:r>
              <a:rPr lang="ar-SA" sz="3600" b="1" dirty="0" smtClean="0">
                <a:latin typeface="Arial Unicode MS" pitchFamily="34" charset="-128"/>
                <a:ea typeface="Arial Unicode MS" pitchFamily="34" charset="-128"/>
                <a:cs typeface="Arial Unicode MS" pitchFamily="34" charset="-128"/>
              </a:rPr>
              <a:t>العلاج الأجتماعى</a:t>
            </a:r>
          </a:p>
          <a:p>
            <a:pPr algn="ctr"/>
            <a:r>
              <a:rPr lang="ar-SA" sz="3600" b="1" dirty="0" smtClean="0">
                <a:latin typeface="Arial Unicode MS" pitchFamily="34" charset="-128"/>
                <a:ea typeface="Arial Unicode MS" pitchFamily="34" charset="-128"/>
                <a:cs typeface="Arial Unicode MS" pitchFamily="34" charset="-128"/>
              </a:rPr>
              <a:t>10 </a:t>
            </a:r>
            <a:r>
              <a:rPr lang="ar-SA" sz="3600" b="1" dirty="0" err="1" smtClean="0">
                <a:latin typeface="Arial Unicode MS" pitchFamily="34" charset="-128"/>
                <a:ea typeface="Arial Unicode MS" pitchFamily="34" charset="-128"/>
                <a:cs typeface="Arial Unicode MS" pitchFamily="34" charset="-128"/>
              </a:rPr>
              <a:t>/1 </a:t>
            </a:r>
            <a:r>
              <a:rPr lang="ar-SA" sz="3600" b="1" dirty="0" smtClean="0">
                <a:latin typeface="Arial Unicode MS" pitchFamily="34" charset="-128"/>
                <a:ea typeface="Arial Unicode MS" pitchFamily="34" charset="-128"/>
                <a:cs typeface="Arial Unicode MS" pitchFamily="34" charset="-128"/>
              </a:rPr>
              <a:t>/1435 هـ </a:t>
            </a:r>
            <a:endParaRPr lang="ar-SA" sz="3600" b="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ثالثا: الاتجاه العربي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412777"/>
            <a:ext cx="8064896" cy="397031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رغم تأثر الكتاب العرب بالمفاهيم الأمريكية ألا إن ثمة اجتهادات خرجت بها بعض المؤلفات لتصنف أساليب جديدة أو تبتكر أساليب أخرى </a:t>
            </a:r>
            <a:r>
              <a:rPr lang="ar-SA" sz="2800" dirty="0" err="1" smtClean="0">
                <a:latin typeface="Arial Unicode MS" pitchFamily="34" charset="-128"/>
                <a:ea typeface="Arial Unicode MS" pitchFamily="34" charset="-128"/>
                <a:cs typeface="Arial Unicode MS" pitchFamily="34" charset="-128"/>
              </a:rPr>
              <a:t>الا</a:t>
            </a:r>
            <a:r>
              <a:rPr lang="ar-SA" sz="2800" dirty="0" smtClean="0">
                <a:latin typeface="Arial Unicode MS" pitchFamily="34" charset="-128"/>
                <a:ea typeface="Arial Unicode MS" pitchFamily="34" charset="-128"/>
                <a:cs typeface="Arial Unicode MS" pitchFamily="34" charset="-128"/>
              </a:rPr>
              <a:t> أنها في النهاية التزمت بما نادت بة المدرسة الأمريكية وخاصة ربشموند وهاملتون 0 </a:t>
            </a:r>
          </a:p>
          <a:p>
            <a:pPr>
              <a:buFontTx/>
              <a:buChar char="-"/>
            </a:pPr>
            <a:r>
              <a:rPr lang="ar-SA" sz="2800" dirty="0" smtClean="0">
                <a:latin typeface="Arial Unicode MS" pitchFamily="34" charset="-128"/>
                <a:ea typeface="Arial Unicode MS" pitchFamily="34" charset="-128"/>
                <a:cs typeface="Arial Unicode MS" pitchFamily="34" charset="-128"/>
              </a:rPr>
              <a:t> في تصور المؤلف إننا في حاجة إلى توحيد مصلحاتنا العلمية لأساليب العلاج والتمييز بينها وبين الأهداف 0 </a:t>
            </a:r>
          </a:p>
          <a:p>
            <a:pPr>
              <a:buFontTx/>
              <a:buChar char="-"/>
            </a:pPr>
            <a:r>
              <a:rPr lang="ar-SA" sz="2800" dirty="0" smtClean="0">
                <a:latin typeface="Arial Unicode MS" pitchFamily="34" charset="-128"/>
                <a:ea typeface="Arial Unicode MS" pitchFamily="34" charset="-128"/>
                <a:cs typeface="Arial Unicode MS" pitchFamily="34" charset="-128"/>
              </a:rPr>
              <a:t>كما نحن في حاجة الى أن تنفرد أساليبنا الخاصة لتناسب أوضاعنا المحلية دون التقييد بمنهج محدد امريكى او انجليزا 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 العلاج الذاتي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484784"/>
            <a:ext cx="8064896"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C00000"/>
                </a:solidFill>
                <a:latin typeface="Arial Unicode MS" pitchFamily="34" charset="-128"/>
                <a:ea typeface="Arial Unicode MS" pitchFamily="34" charset="-128"/>
                <a:cs typeface="Arial Unicode MS" pitchFamily="34" charset="-128"/>
              </a:rPr>
              <a:t>1- العلاج </a:t>
            </a:r>
            <a:r>
              <a:rPr lang="ar-SA" sz="2800" u="sng" dirty="0" err="1" smtClean="0">
                <a:solidFill>
                  <a:srgbClr val="C00000"/>
                </a:solidFill>
                <a:latin typeface="Arial Unicode MS" pitchFamily="34" charset="-128"/>
                <a:ea typeface="Arial Unicode MS" pitchFamily="34" charset="-128"/>
                <a:cs typeface="Arial Unicode MS" pitchFamily="34" charset="-128"/>
              </a:rPr>
              <a:t>الذاتي </a:t>
            </a:r>
            <a:r>
              <a:rPr lang="ar-SA" sz="2800" dirty="0" err="1" smtClean="0">
                <a:latin typeface="Arial Unicode MS" pitchFamily="34" charset="-128"/>
                <a:ea typeface="Arial Unicode MS" pitchFamily="34" charset="-128"/>
                <a:cs typeface="Arial Unicode MS" pitchFamily="34" charset="-128"/>
              </a:rPr>
              <a:t>:</a:t>
            </a:r>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هو العمليات التأثيرية التي تهدف الى أحداث تعديل ايجابي في شخصيه العميل سواء في مجال العادات الاساسيه ( الانفعالية ، العقلية ، السلوكية ) أو في مجال الاستجابات لمواقف الأعراض 0</a:t>
            </a:r>
          </a:p>
          <a:p>
            <a:r>
              <a:rPr lang="ar-SA" sz="2800" dirty="0" smtClean="0">
                <a:latin typeface="Arial Unicode MS" pitchFamily="34" charset="-128"/>
                <a:ea typeface="Arial Unicode MS" pitchFamily="34" charset="-128"/>
                <a:cs typeface="Arial Unicode MS" pitchFamily="34" charset="-128"/>
              </a:rPr>
              <a:t>- إذن العلاج أما أحداث تعديل جذري في بناء الشخصية أو نسبى في بعض جوانبها العارضة 0</a:t>
            </a:r>
          </a:p>
          <a:p>
            <a:r>
              <a:rPr lang="ar-SA" sz="2800" dirty="0" smtClean="0">
                <a:latin typeface="Arial Unicode MS" pitchFamily="34" charset="-128"/>
                <a:ea typeface="Arial Unicode MS" pitchFamily="34" charset="-128"/>
                <a:cs typeface="Arial Unicode MS" pitchFamily="34" charset="-128"/>
              </a:rPr>
              <a:t> - يمكن إن نميز بين ثلاث وحدات مختلفة لأساليب العلاج تحقق أهدافا مميزة قدر الإمكان وهذه الأهداف هي : </a:t>
            </a:r>
          </a:p>
          <a:p>
            <a:r>
              <a:rPr lang="ar-SA" sz="2800" dirty="0" smtClean="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أساليب العلاج الذاتي : </a:t>
            </a:r>
          </a:p>
        </p:txBody>
      </p:sp>
      <p:sp>
        <p:nvSpPr>
          <p:cNvPr id="3" name="مربع نص 2"/>
          <p:cNvSpPr txBox="1"/>
          <p:nvPr/>
        </p:nvSpPr>
        <p:spPr>
          <a:xfrm>
            <a:off x="395536" y="1484784"/>
            <a:ext cx="8064896"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يمكن إن نميز بين ثلاث وحدات مختلفة لأساليب العلاج تحقق أهدافا مميزة قدر الإمكان وهذه الأهداف هي :</a:t>
            </a:r>
          </a:p>
          <a:p>
            <a:pPr>
              <a:buFontTx/>
              <a:buChar char="-"/>
            </a:pPr>
            <a:r>
              <a:rPr lang="ar-SA" sz="2800" dirty="0" smtClean="0">
                <a:latin typeface="Arial Unicode MS" pitchFamily="34" charset="-128"/>
                <a:ea typeface="Arial Unicode MS" pitchFamily="34" charset="-128"/>
                <a:cs typeface="Arial Unicode MS" pitchFamily="34" charset="-128"/>
              </a:rPr>
              <a:t> 1- المعونة النفسية </a:t>
            </a:r>
          </a:p>
          <a:p>
            <a:pPr>
              <a:buFontTx/>
              <a:buChar char="-"/>
            </a:pPr>
            <a:r>
              <a:rPr lang="ar-SA" sz="2800" dirty="0" smtClean="0">
                <a:latin typeface="Arial Unicode MS" pitchFamily="34" charset="-128"/>
                <a:ea typeface="Arial Unicode MS" pitchFamily="34" charset="-128"/>
                <a:cs typeface="Arial Unicode MS" pitchFamily="34" charset="-128"/>
              </a:rPr>
              <a:t>2- تعديل الاستجابات </a:t>
            </a:r>
          </a:p>
          <a:p>
            <a:pPr>
              <a:buFontTx/>
              <a:buChar char="-"/>
            </a:pPr>
            <a:r>
              <a:rPr lang="ar-SA" sz="2800" dirty="0" smtClean="0">
                <a:latin typeface="Arial Unicode MS" pitchFamily="34" charset="-128"/>
                <a:ea typeface="Arial Unicode MS" pitchFamily="34" charset="-128"/>
                <a:cs typeface="Arial Unicode MS" pitchFamily="34" charset="-128"/>
              </a:rPr>
              <a:t>3- تعديل السمات</a:t>
            </a:r>
          </a:p>
          <a:p>
            <a:pPr>
              <a:buFontTx/>
              <a:buChar char="-"/>
            </a:pPr>
            <a:r>
              <a:rPr lang="ar-SA" sz="2800" dirty="0" smtClean="0">
                <a:latin typeface="Arial Unicode MS" pitchFamily="34" charset="-128"/>
                <a:ea typeface="Arial Unicode MS" pitchFamily="34" charset="-128"/>
                <a:cs typeface="Arial Unicode MS" pitchFamily="34" charset="-128"/>
              </a:rPr>
              <a:t> لابد من أزاله المشاعر السلبية التي ارتبطت بحدوث الموقف الاشكالى ذاته كالقلق والغضب والألم والذنب ولا بد من التخلص منها ومن آثارها أولا حتى يستجيب العميل للعمليات العلاجية التعديليه وأساليب العلاج الذاتى </a:t>
            </a:r>
            <a:r>
              <a:rPr lang="ar-SA" sz="2800" dirty="0" err="1" smtClean="0">
                <a:latin typeface="Arial Unicode MS" pitchFamily="34" charset="-128"/>
                <a:ea typeface="Arial Unicode MS" pitchFamily="34" charset="-128"/>
                <a:cs typeface="Arial Unicode MS" pitchFamily="34" charset="-128"/>
              </a:rPr>
              <a:t>وهى </a:t>
            </a:r>
            <a:r>
              <a:rPr lang="ar-SA" sz="2800" dirty="0" smtClean="0">
                <a:latin typeface="Arial Unicode MS" pitchFamily="34" charset="-128"/>
                <a:ea typeface="Arial Unicode MS" pitchFamily="34" charset="-128"/>
                <a:cs typeface="Arial Unicode MS" pitchFamily="34" charset="-128"/>
              </a:rPr>
              <a:t>:  </a:t>
            </a:r>
          </a:p>
          <a:p>
            <a:r>
              <a:rPr lang="ar-SA" sz="2800" dirty="0" smtClean="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أساليب العلاج الذاتي : </a:t>
            </a:r>
          </a:p>
        </p:txBody>
      </p:sp>
      <p:graphicFrame>
        <p:nvGraphicFramePr>
          <p:cNvPr id="6" name="رسم تخطيطي 5"/>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427984" y="260648"/>
            <a:ext cx="4464496"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b="1" dirty="0" smtClean="0">
                <a:solidFill>
                  <a:schemeClr val="tx1"/>
                </a:solidFill>
                <a:latin typeface="Arial Unicode MS" pitchFamily="34" charset="-128"/>
                <a:ea typeface="Arial Unicode MS" pitchFamily="34" charset="-128"/>
                <a:cs typeface="Arial Unicode MS" pitchFamily="34" charset="-128"/>
              </a:rPr>
              <a:t>1- المعونة النفسيه</a:t>
            </a:r>
            <a:r>
              <a:rPr lang="ar-SA" sz="2800" dirty="0" smtClean="0">
                <a:solidFill>
                  <a:srgbClr val="C00000"/>
                </a:solidFill>
                <a:latin typeface="Arial Unicode MS" pitchFamily="34" charset="-128"/>
                <a:ea typeface="Arial Unicode MS" pitchFamily="34" charset="-128"/>
                <a:cs typeface="Arial Unicode MS" pitchFamily="34" charset="-128"/>
              </a:rPr>
              <a:t> </a:t>
            </a:r>
          </a:p>
        </p:txBody>
      </p:sp>
      <p:sp>
        <p:nvSpPr>
          <p:cNvPr id="3" name="مربع نص 2"/>
          <p:cNvSpPr txBox="1"/>
          <p:nvPr/>
        </p:nvSpPr>
        <p:spPr>
          <a:xfrm>
            <a:off x="395536" y="1484784"/>
            <a:ext cx="8064896"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هي وسيلة لتخفيف حده المشاعر المصاحبة للمشكلة آو إزالتها ولكنها ليست مواجهة متعمدة لاى مشاعر عصابة أو شبة عصابية 0 </a:t>
            </a:r>
          </a:p>
          <a:p>
            <a:pPr>
              <a:buFontTx/>
              <a:buChar char="-"/>
            </a:pPr>
            <a:r>
              <a:rPr lang="ar-SA" sz="2800" dirty="0" smtClean="0">
                <a:latin typeface="Arial Unicode MS" pitchFamily="34" charset="-128"/>
                <a:ea typeface="Arial Unicode MS" pitchFamily="34" charset="-128"/>
                <a:cs typeface="Arial Unicode MS" pitchFamily="34" charset="-128"/>
              </a:rPr>
              <a:t> المعونة النفسية واساليبها ليست بلازمة في جميع الحالات دون تمييز ولكن تمارس فقط عندما تتطلبها الحاجة 0</a:t>
            </a:r>
          </a:p>
          <a:p>
            <a:pPr>
              <a:buFontTx/>
              <a:buChar char="-"/>
            </a:pPr>
            <a:r>
              <a:rPr lang="ar-SA" sz="2800" dirty="0" smtClean="0">
                <a:latin typeface="Arial Unicode MS" pitchFamily="34" charset="-128"/>
                <a:ea typeface="Arial Unicode MS" pitchFamily="34" charset="-128"/>
                <a:cs typeface="Arial Unicode MS" pitchFamily="34" charset="-128"/>
              </a:rPr>
              <a:t>وهى بهذا المعنى اساليب تزيل أو تخفف حده القلق أو الذنب أو الغضب الواضحة او المكظومة والتى نشأت نتيجة المشكله فأفقدت مؤقتاً قدرات الذات على التماسك والاستقرار ، وبإزالتها تعود الذات الى استقرارها ومباشرة وظائفها كما كانت من قبل 0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8028384" y="2132856"/>
            <a:ext cx="216024" cy="162648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0" name="سهم للأسفل 9"/>
          <p:cNvSpPr/>
          <p:nvPr/>
        </p:nvSpPr>
        <p:spPr>
          <a:xfrm>
            <a:off x="680424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سهم للأسفل 10"/>
          <p:cNvSpPr/>
          <p:nvPr/>
        </p:nvSpPr>
        <p:spPr>
          <a:xfrm>
            <a:off x="4860032"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5" name="وجه ضاحك 14"/>
          <p:cNvSpPr/>
          <p:nvPr/>
        </p:nvSpPr>
        <p:spPr>
          <a:xfrm>
            <a:off x="467544" y="260648"/>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مربع نص 15"/>
          <p:cNvSpPr txBox="1"/>
          <p:nvPr/>
        </p:nvSpPr>
        <p:spPr>
          <a:xfrm>
            <a:off x="3779912" y="3861048"/>
            <a:ext cx="4608512" cy="2616101"/>
          </a:xfrm>
          <a:prstGeom prst="rect">
            <a:avLst/>
          </a:prstGeom>
          <a:noFill/>
        </p:spPr>
        <p:txBody>
          <a:bodyPr wrap="square" rtlCol="1">
            <a:spAutoFit/>
          </a:bodyPr>
          <a:lstStyle/>
          <a:p>
            <a:r>
              <a:rPr lang="ar-SA" sz="2400" u="sng" dirty="0" smtClean="0">
                <a:solidFill>
                  <a:srgbClr val="FF0000"/>
                </a:solidFill>
              </a:rPr>
              <a:t>1</a:t>
            </a:r>
            <a:r>
              <a:rPr lang="ar-SA" sz="2400" u="sng" dirty="0" smtClean="0">
                <a:solidFill>
                  <a:srgbClr val="FF0000"/>
                </a:solidFill>
                <a:latin typeface="Arial Unicode MS" pitchFamily="34" charset="-128"/>
                <a:ea typeface="Arial Unicode MS" pitchFamily="34" charset="-128"/>
                <a:cs typeface="Arial Unicode MS" pitchFamily="34" charset="-128"/>
              </a:rPr>
              <a:t>- العلاقة المهنية :</a:t>
            </a:r>
          </a:p>
          <a:p>
            <a:r>
              <a:rPr lang="ar-SA" sz="2800" dirty="0" smtClean="0">
                <a:latin typeface="Arial Unicode MS" pitchFamily="34" charset="-128"/>
                <a:ea typeface="Arial Unicode MS" pitchFamily="34" charset="-128"/>
                <a:cs typeface="Arial Unicode MS" pitchFamily="34" charset="-128"/>
              </a:rPr>
              <a:t>هي الشريان لكافة أساليب العلاج ويتحقق من نموها تدعيمًا لذات العميل وتخفيفاً لتوتراته لما توفره من عوامل أمن وثقة واستقرار 0</a:t>
            </a:r>
          </a:p>
          <a:p>
            <a:r>
              <a:rPr lang="ar-SA" sz="2800" b="1" dirty="0" smtClean="0">
                <a:latin typeface="Arial Unicode MS" pitchFamily="34" charset="-128"/>
                <a:ea typeface="Arial Unicode MS" pitchFamily="34" charset="-128"/>
                <a:cs typeface="Arial Unicode MS" pitchFamily="34" charset="-128"/>
              </a:rPr>
              <a:t>  </a:t>
            </a:r>
            <a:endParaRPr lang="ar-SA" sz="28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6156176" y="3068960"/>
            <a:ext cx="1152128" cy="461665"/>
          </a:xfrm>
          <a:prstGeom prst="rect">
            <a:avLst/>
          </a:prstGeom>
          <a:noFill/>
        </p:spPr>
        <p:txBody>
          <a:bodyPr wrap="square" rtlCol="1">
            <a:spAutoFit/>
          </a:bodyPr>
          <a:lstStyle/>
          <a:p>
            <a:pPr algn="ctr"/>
            <a:r>
              <a:rPr lang="ar-SA" sz="2400" b="1" dirty="0" smtClean="0"/>
              <a:t>2- التأكيد </a:t>
            </a:r>
            <a:endParaRPr lang="ar-SA" sz="2400" b="1" dirty="0"/>
          </a:p>
        </p:txBody>
      </p:sp>
      <p:sp>
        <p:nvSpPr>
          <p:cNvPr id="18" name="مربع نص 17"/>
          <p:cNvSpPr txBox="1"/>
          <p:nvPr/>
        </p:nvSpPr>
        <p:spPr>
          <a:xfrm>
            <a:off x="4572000" y="3140968"/>
            <a:ext cx="1152128" cy="400110"/>
          </a:xfrm>
          <a:prstGeom prst="rect">
            <a:avLst/>
          </a:prstGeom>
          <a:noFill/>
        </p:spPr>
        <p:txBody>
          <a:bodyPr wrap="square" rtlCol="1">
            <a:spAutoFit/>
          </a:bodyPr>
          <a:lstStyle/>
          <a:p>
            <a:pPr algn="ctr"/>
            <a:r>
              <a:rPr lang="ar-SA" sz="2000" b="1" dirty="0" smtClean="0"/>
              <a:t>3- التعاطف </a:t>
            </a:r>
            <a:endParaRPr lang="ar-SA" sz="2000" b="1" dirty="0"/>
          </a:p>
        </p:txBody>
      </p:sp>
      <p:sp>
        <p:nvSpPr>
          <p:cNvPr id="19" name="مربع نص 18"/>
          <p:cNvSpPr txBox="1"/>
          <p:nvPr/>
        </p:nvSpPr>
        <p:spPr>
          <a:xfrm>
            <a:off x="3059832"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683568" y="3068960"/>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8028384" y="2132856"/>
            <a:ext cx="216024" cy="79208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0" name="سهم للأسفل 9"/>
          <p:cNvSpPr/>
          <p:nvPr/>
        </p:nvSpPr>
        <p:spPr>
          <a:xfrm>
            <a:off x="6444208" y="2204864"/>
            <a:ext cx="288032" cy="179564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سهم للأسفل 10"/>
          <p:cNvSpPr/>
          <p:nvPr/>
        </p:nvSpPr>
        <p:spPr>
          <a:xfrm>
            <a:off x="4860032"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مربع نص 15"/>
          <p:cNvSpPr txBox="1"/>
          <p:nvPr/>
        </p:nvSpPr>
        <p:spPr>
          <a:xfrm>
            <a:off x="7308304" y="2924944"/>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1619672" y="3811012"/>
            <a:ext cx="6768752" cy="3046988"/>
          </a:xfrm>
          <a:prstGeom prst="rect">
            <a:avLst/>
          </a:prstGeom>
          <a:noFill/>
        </p:spPr>
        <p:txBody>
          <a:bodyPr wrap="square" rtlCol="1">
            <a:spAutoFit/>
          </a:bodyPr>
          <a:lstStyle/>
          <a:p>
            <a:r>
              <a:rPr lang="ar-SA" sz="2400" b="1" dirty="0" smtClean="0"/>
              <a:t>2</a:t>
            </a:r>
            <a:r>
              <a:rPr lang="ar-SA" sz="2400" b="1" u="sng" dirty="0" smtClean="0">
                <a:solidFill>
                  <a:srgbClr val="C00000"/>
                </a:solidFill>
              </a:rPr>
              <a:t>- التأكيد: </a:t>
            </a:r>
          </a:p>
          <a:p>
            <a:r>
              <a:rPr lang="ar-SA" sz="2400" b="1" u="sng" dirty="0" smtClean="0">
                <a:solidFill>
                  <a:srgbClr val="C00000"/>
                </a:solidFill>
              </a:rPr>
              <a:t> </a:t>
            </a:r>
            <a:r>
              <a:rPr lang="ar-SA" sz="2800" dirty="0" smtClean="0">
                <a:latin typeface="Arial Unicode MS" pitchFamily="34" charset="-128"/>
                <a:ea typeface="Arial Unicode MS" pitchFamily="34" charset="-128"/>
                <a:cs typeface="Arial Unicode MS" pitchFamily="34" charset="-128"/>
              </a:rPr>
              <a:t>هو أسلوب ظهر في بعض حالات خاصة تنتاب العميل فيها مشاعر حادة من القلق أو الألم أو الكآبة والتأكيد هو موقف الاخصائى من عميله مثال في حالة الأم التي جزعت حال معرفتها بالقبض على ابنها أو أصابت ابنتها بمرض خطير ويشترط لممارسته </a:t>
            </a:r>
            <a:r>
              <a:rPr lang="ar-SA" sz="2800" b="1" u="sng" dirty="0" smtClean="0">
                <a:solidFill>
                  <a:srgbClr val="C00000"/>
                </a:solidFill>
                <a:latin typeface="Arial Unicode MS" pitchFamily="34" charset="-128"/>
                <a:ea typeface="Arial Unicode MS" pitchFamily="34" charset="-128"/>
                <a:cs typeface="Arial Unicode MS" pitchFamily="34" charset="-128"/>
              </a:rPr>
              <a:t>:  </a:t>
            </a:r>
            <a:endParaRPr lang="ar-SA" sz="2800" b="1" u="sng" dirty="0">
              <a:solidFill>
                <a:srgbClr val="C00000"/>
              </a:solidFill>
              <a:latin typeface="Arial Unicode MS" pitchFamily="34" charset="-128"/>
              <a:ea typeface="Arial Unicode MS" pitchFamily="34" charset="-128"/>
              <a:cs typeface="Arial Unicode MS" pitchFamily="34" charset="-128"/>
            </a:endParaRPr>
          </a:p>
        </p:txBody>
      </p:sp>
      <p:sp>
        <p:nvSpPr>
          <p:cNvPr id="18" name="مربع نص 17"/>
          <p:cNvSpPr txBox="1"/>
          <p:nvPr/>
        </p:nvSpPr>
        <p:spPr>
          <a:xfrm>
            <a:off x="4572000" y="3140968"/>
            <a:ext cx="1152128" cy="400110"/>
          </a:xfrm>
          <a:prstGeom prst="rect">
            <a:avLst/>
          </a:prstGeom>
          <a:noFill/>
        </p:spPr>
        <p:txBody>
          <a:bodyPr wrap="square" rtlCol="1">
            <a:spAutoFit/>
          </a:bodyPr>
          <a:lstStyle/>
          <a:p>
            <a:pPr algn="ctr"/>
            <a:r>
              <a:rPr lang="ar-SA" sz="2000" b="1" dirty="0" smtClean="0"/>
              <a:t>3- التعاطف </a:t>
            </a:r>
            <a:endParaRPr lang="ar-SA" sz="2000" b="1" dirty="0"/>
          </a:p>
        </p:txBody>
      </p:sp>
      <p:sp>
        <p:nvSpPr>
          <p:cNvPr id="19" name="مربع نص 18"/>
          <p:cNvSpPr txBox="1"/>
          <p:nvPr/>
        </p:nvSpPr>
        <p:spPr>
          <a:xfrm>
            <a:off x="3059832"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683568" y="3068960"/>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280920"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8028384" y="2132856"/>
            <a:ext cx="216024" cy="79208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0" name="سهم للأسفل 9"/>
          <p:cNvSpPr/>
          <p:nvPr/>
        </p:nvSpPr>
        <p:spPr>
          <a:xfrm>
            <a:off x="6444208" y="2060848"/>
            <a:ext cx="216024" cy="18002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سهم للأسفل 10"/>
          <p:cNvSpPr/>
          <p:nvPr/>
        </p:nvSpPr>
        <p:spPr>
          <a:xfrm>
            <a:off x="4860032"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مربع نص 15"/>
          <p:cNvSpPr txBox="1"/>
          <p:nvPr/>
        </p:nvSpPr>
        <p:spPr>
          <a:xfrm>
            <a:off x="7308304" y="2924944"/>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827584" y="3861048"/>
            <a:ext cx="7776864" cy="2677656"/>
          </a:xfrm>
          <a:prstGeom prst="rect">
            <a:avLst/>
          </a:prstGeom>
          <a:noFill/>
        </p:spPr>
        <p:txBody>
          <a:bodyPr wrap="square" rtlCol="1">
            <a:spAutoFit/>
          </a:bodyPr>
          <a:lstStyle/>
          <a:p>
            <a:r>
              <a:rPr lang="ar-SA" sz="2400" b="1" dirty="0" smtClean="0"/>
              <a:t>2</a:t>
            </a:r>
            <a:r>
              <a:rPr lang="ar-SA" sz="2400" b="1" u="sng" dirty="0" smtClean="0">
                <a:solidFill>
                  <a:srgbClr val="C00000"/>
                </a:solidFill>
              </a:rPr>
              <a:t>- التأكيد:       </a:t>
            </a:r>
            <a:r>
              <a:rPr lang="ar-SA" sz="2400" dirty="0" smtClean="0">
                <a:latin typeface="Arial Unicode MS" pitchFamily="34" charset="-128"/>
                <a:ea typeface="Arial Unicode MS" pitchFamily="34" charset="-128"/>
                <a:cs typeface="Arial Unicode MS" pitchFamily="34" charset="-128"/>
              </a:rPr>
              <a:t>ويشترط لممارسته </a:t>
            </a:r>
            <a:r>
              <a:rPr lang="ar-SA" sz="2400" b="1" u="sng" dirty="0" smtClean="0">
                <a:solidFill>
                  <a:srgbClr val="C00000"/>
                </a:solidFill>
              </a:rPr>
              <a:t>: </a:t>
            </a:r>
          </a:p>
          <a:p>
            <a:r>
              <a:rPr lang="ar-SA" sz="2400" dirty="0" smtClean="0">
                <a:latin typeface="Arial Unicode MS" pitchFamily="34" charset="-128"/>
                <a:ea typeface="Arial Unicode MS" pitchFamily="34" charset="-128"/>
                <a:cs typeface="Arial Unicode MS" pitchFamily="34" charset="-128"/>
              </a:rPr>
              <a:t>1- أن يكون موضوعيا وليس خياليا0يمنح الأمل ولا ينكر الخطورة </a:t>
            </a:r>
          </a:p>
          <a:p>
            <a:r>
              <a:rPr lang="ar-SA" sz="2400" dirty="0" smtClean="0">
                <a:latin typeface="Arial Unicode MS" pitchFamily="34" charset="-128"/>
                <a:ea typeface="Arial Unicode MS" pitchFamily="34" charset="-128"/>
                <a:cs typeface="Arial Unicode MS" pitchFamily="34" charset="-128"/>
              </a:rPr>
              <a:t>2- أن يمارس في الحالات الحادة من لفزع والانهيار والقلق الشديد</a:t>
            </a:r>
          </a:p>
          <a:p>
            <a:r>
              <a:rPr lang="ar-SA" sz="2400" dirty="0" smtClean="0">
                <a:latin typeface="Arial Unicode MS" pitchFamily="34" charset="-128"/>
                <a:ea typeface="Arial Unicode MS" pitchFamily="34" charset="-128"/>
                <a:cs typeface="Arial Unicode MS" pitchFamily="34" charset="-128"/>
              </a:rPr>
              <a:t>3- الايتكرر دواما مع نفس العميل بمناسبة وغير مناسبة 0 </a:t>
            </a:r>
          </a:p>
          <a:p>
            <a:r>
              <a:rPr lang="ar-SA" sz="2400" dirty="0" smtClean="0">
                <a:latin typeface="Arial Unicode MS" pitchFamily="34" charset="-128"/>
                <a:ea typeface="Arial Unicode MS" pitchFamily="34" charset="-128"/>
                <a:cs typeface="Arial Unicode MS" pitchFamily="34" charset="-128"/>
              </a:rPr>
              <a:t>4- الايمارس مع العملاء الذين يبالغون في إبداء مشاعر القلق واستدرار العطف 0</a:t>
            </a:r>
          </a:p>
          <a:p>
            <a:r>
              <a:rPr lang="ar-SA" sz="2400" dirty="0" smtClean="0">
                <a:latin typeface="Arial Unicode MS" pitchFamily="34" charset="-128"/>
                <a:ea typeface="Arial Unicode MS" pitchFamily="34" charset="-128"/>
                <a:cs typeface="Arial Unicode MS" pitchFamily="34" charset="-128"/>
              </a:rPr>
              <a:t>5- الايمارس مع حالا الذنب المرضية أو العصابية والذهانية 0  </a:t>
            </a:r>
          </a:p>
        </p:txBody>
      </p:sp>
      <p:sp>
        <p:nvSpPr>
          <p:cNvPr id="18" name="مربع نص 17"/>
          <p:cNvSpPr txBox="1"/>
          <p:nvPr/>
        </p:nvSpPr>
        <p:spPr>
          <a:xfrm>
            <a:off x="4572000" y="3140968"/>
            <a:ext cx="1152128" cy="400110"/>
          </a:xfrm>
          <a:prstGeom prst="rect">
            <a:avLst/>
          </a:prstGeom>
          <a:noFill/>
        </p:spPr>
        <p:txBody>
          <a:bodyPr wrap="square" rtlCol="1">
            <a:spAutoFit/>
          </a:bodyPr>
          <a:lstStyle/>
          <a:p>
            <a:pPr algn="ctr"/>
            <a:r>
              <a:rPr lang="ar-SA" sz="2000" b="1" dirty="0" smtClean="0"/>
              <a:t>3- التعاطف </a:t>
            </a:r>
            <a:endParaRPr lang="ar-SA" sz="2000" b="1" dirty="0"/>
          </a:p>
        </p:txBody>
      </p:sp>
      <p:sp>
        <p:nvSpPr>
          <p:cNvPr id="19" name="مربع نص 18"/>
          <p:cNvSpPr txBox="1"/>
          <p:nvPr/>
        </p:nvSpPr>
        <p:spPr>
          <a:xfrm>
            <a:off x="3059832"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683568" y="3068960"/>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7956376" y="2132856"/>
            <a:ext cx="216024" cy="15121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0" name="سهم للأسفل 9"/>
          <p:cNvSpPr/>
          <p:nvPr/>
        </p:nvSpPr>
        <p:spPr>
          <a:xfrm>
            <a:off x="6444208" y="2204864"/>
            <a:ext cx="288032" cy="86409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سهم للأسفل 10"/>
          <p:cNvSpPr/>
          <p:nvPr/>
        </p:nvSpPr>
        <p:spPr>
          <a:xfrm>
            <a:off x="4860032" y="2132856"/>
            <a:ext cx="360040" cy="108012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مربع نص 15"/>
          <p:cNvSpPr txBox="1"/>
          <p:nvPr/>
        </p:nvSpPr>
        <p:spPr>
          <a:xfrm>
            <a:off x="683568" y="3140968"/>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627784" y="3140968"/>
            <a:ext cx="1368152" cy="830997"/>
          </a:xfrm>
          <a:prstGeom prst="rect">
            <a:avLst/>
          </a:prstGeom>
          <a:noFill/>
        </p:spPr>
        <p:txBody>
          <a:bodyPr wrap="square" rtlCol="1">
            <a:spAutoFit/>
          </a:bodyPr>
          <a:lstStyle/>
          <a:p>
            <a:r>
              <a:rPr lang="ar-SA" sz="2400" b="1" dirty="0" smtClean="0"/>
              <a:t>2- التأكيد</a:t>
            </a:r>
          </a:p>
          <a:p>
            <a:r>
              <a:rPr lang="ar-SA" sz="2400" b="1" u="sng" dirty="0" smtClean="0">
                <a:solidFill>
                  <a:srgbClr val="C00000"/>
                </a:solidFill>
              </a:rPr>
              <a:t> </a:t>
            </a:r>
            <a:endParaRPr lang="ar-SA" sz="2400" b="1" u="sng" dirty="0">
              <a:solidFill>
                <a:srgbClr val="C00000"/>
              </a:solidFill>
            </a:endParaRPr>
          </a:p>
        </p:txBody>
      </p:sp>
      <p:sp>
        <p:nvSpPr>
          <p:cNvPr id="18" name="مربع نص 17"/>
          <p:cNvSpPr txBox="1"/>
          <p:nvPr/>
        </p:nvSpPr>
        <p:spPr>
          <a:xfrm>
            <a:off x="683568" y="3717032"/>
            <a:ext cx="7704856" cy="2985433"/>
          </a:xfrm>
          <a:prstGeom prst="rect">
            <a:avLst/>
          </a:prstGeom>
          <a:noFill/>
        </p:spPr>
        <p:txBody>
          <a:bodyPr wrap="square" rtlCol="1">
            <a:spAutoFit/>
          </a:bodyPr>
          <a:lstStyle/>
          <a:p>
            <a:r>
              <a:rPr lang="ar-SA" sz="2000" b="1" dirty="0" smtClean="0">
                <a:latin typeface="Arial Unicode MS" pitchFamily="34" charset="-128"/>
                <a:ea typeface="Arial Unicode MS" pitchFamily="34" charset="-128"/>
                <a:cs typeface="Arial Unicode MS" pitchFamily="34" charset="-128"/>
              </a:rPr>
              <a:t>3</a:t>
            </a:r>
            <a:r>
              <a:rPr lang="ar-SA" sz="2000" u="sng" dirty="0" smtClean="0">
                <a:solidFill>
                  <a:srgbClr val="C00000"/>
                </a:solidFill>
                <a:latin typeface="Arial Unicode MS" pitchFamily="34" charset="-128"/>
                <a:ea typeface="Arial Unicode MS" pitchFamily="34" charset="-128"/>
                <a:cs typeface="Arial Unicode MS" pitchFamily="34" charset="-128"/>
              </a:rPr>
              <a:t>- التعاطف: </a:t>
            </a:r>
          </a:p>
          <a:p>
            <a:r>
              <a:rPr lang="ar-SA" sz="2400" dirty="0" smtClean="0">
                <a:latin typeface="Arial Unicode MS" pitchFamily="34" charset="-128"/>
                <a:ea typeface="Arial Unicode MS" pitchFamily="34" charset="-128"/>
                <a:cs typeface="Arial Unicode MS" pitchFamily="34" charset="-128"/>
              </a:rPr>
              <a:t>هو اتجاة وجداني يمارس بتركيز خاص في مواقف معينة يعانى العميل فيها موقفا أليما قد يدعوه الى البكاء الشديد وخاصة عند الفواجع الطارئة 0 </a:t>
            </a:r>
          </a:p>
          <a:p>
            <a:r>
              <a:rPr lang="ar-SA" sz="2400" dirty="0" smtClean="0">
                <a:latin typeface="Arial Unicode MS" pitchFamily="34" charset="-128"/>
                <a:ea typeface="Arial Unicode MS" pitchFamily="34" charset="-128"/>
                <a:cs typeface="Arial Unicode MS" pitchFamily="34" charset="-128"/>
              </a:rPr>
              <a:t> وهو أسلوب سلبي للعلاج ألا أنة يهيئ للعميل استعدادا للاستجابة له ويخفف من شده الصدمة التي يعانى منها العميل مثال : الزوجة التي فقدت زوجها نتيجة للمرض الخطير ثم بعد شهر فقدت ابنتها في حادث </a:t>
            </a:r>
            <a:r>
              <a:rPr lang="ar-SA" sz="2400" dirty="0" err="1" smtClean="0">
                <a:latin typeface="Arial Unicode MS" pitchFamily="34" charset="-128"/>
                <a:ea typeface="Arial Unicode MS" pitchFamily="34" charset="-128"/>
                <a:cs typeface="Arial Unicode MS" pitchFamily="34" charset="-128"/>
              </a:rPr>
              <a:t>سياره</a:t>
            </a:r>
            <a:r>
              <a:rPr lang="ar-SA" sz="2400" dirty="0" smtClean="0">
                <a:latin typeface="Arial Unicode MS" pitchFamily="34" charset="-128"/>
                <a:ea typeface="Arial Unicode MS" pitchFamily="34" charset="-128"/>
                <a:cs typeface="Arial Unicode MS" pitchFamily="34" charset="-128"/>
              </a:rPr>
              <a:t> </a:t>
            </a:r>
            <a:endParaRPr lang="ar-SA" sz="2400" dirty="0">
              <a:latin typeface="Arial Unicode MS" pitchFamily="34" charset="-128"/>
              <a:ea typeface="Arial Unicode MS" pitchFamily="34" charset="-128"/>
              <a:cs typeface="Arial Unicode MS" pitchFamily="34" charset="-128"/>
            </a:endParaRPr>
          </a:p>
        </p:txBody>
      </p:sp>
      <p:sp>
        <p:nvSpPr>
          <p:cNvPr id="19" name="مربع نص 18"/>
          <p:cNvSpPr txBox="1"/>
          <p:nvPr/>
        </p:nvSpPr>
        <p:spPr>
          <a:xfrm>
            <a:off x="4427984"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5724128" y="2996952"/>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7956376" y="2132856"/>
            <a:ext cx="216024" cy="15121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444208" y="2204864"/>
            <a:ext cx="288032" cy="86409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132856"/>
            <a:ext cx="360040" cy="108012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683568" y="3140968"/>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627784" y="3140968"/>
            <a:ext cx="1368152" cy="830997"/>
          </a:xfrm>
          <a:prstGeom prst="rect">
            <a:avLst/>
          </a:prstGeom>
          <a:noFill/>
        </p:spPr>
        <p:txBody>
          <a:bodyPr wrap="square" rtlCol="1">
            <a:spAutoFit/>
          </a:bodyPr>
          <a:lstStyle/>
          <a:p>
            <a:r>
              <a:rPr lang="ar-SA" sz="2400" b="1" dirty="0" smtClean="0"/>
              <a:t>2- التأكيد</a:t>
            </a:r>
          </a:p>
          <a:p>
            <a:r>
              <a:rPr lang="ar-SA" sz="2400" b="1" u="sng" dirty="0" smtClean="0">
                <a:solidFill>
                  <a:srgbClr val="C00000"/>
                </a:solidFill>
              </a:rPr>
              <a:t> </a:t>
            </a:r>
            <a:endParaRPr lang="ar-SA" sz="2400" b="1" u="sng" dirty="0">
              <a:solidFill>
                <a:srgbClr val="C00000"/>
              </a:solidFill>
            </a:endParaRPr>
          </a:p>
        </p:txBody>
      </p:sp>
      <p:sp>
        <p:nvSpPr>
          <p:cNvPr id="19" name="مربع نص 18"/>
          <p:cNvSpPr txBox="1"/>
          <p:nvPr/>
        </p:nvSpPr>
        <p:spPr>
          <a:xfrm>
            <a:off x="1043608" y="3717032"/>
            <a:ext cx="7344816" cy="2616101"/>
          </a:xfrm>
          <a:prstGeom prst="rect">
            <a:avLst/>
          </a:prstGeom>
          <a:noFill/>
        </p:spPr>
        <p:txBody>
          <a:bodyPr wrap="square" rtlCol="1">
            <a:spAutoFit/>
          </a:bodyPr>
          <a:lstStyle/>
          <a:p>
            <a:r>
              <a:rPr lang="ar-SA" sz="2400" b="1" u="sng" dirty="0" smtClean="0">
                <a:solidFill>
                  <a:srgbClr val="C00000"/>
                </a:solidFill>
              </a:rPr>
              <a:t>4- المبادرة  </a:t>
            </a:r>
          </a:p>
          <a:p>
            <a:r>
              <a:rPr lang="ar-SA" sz="2800" dirty="0" smtClean="0">
                <a:latin typeface="Arial Unicode MS" pitchFamily="34" charset="-128"/>
                <a:ea typeface="Arial Unicode MS" pitchFamily="34" charset="-128"/>
                <a:cs typeface="Arial Unicode MS" pitchFamily="34" charset="-128"/>
              </a:rPr>
              <a:t>أسلوب يمارس مع العملاء النافرين أو المتباعدين أو  الخائفين من الارتباط بالغير حيث يقوم الاخصائى بجهود خاصة لجذب العميل إلى طلب المساعدة أو الاستمرار في طلبها وعادة تمارس مع الأطفال أو الأنماط الخائفة أو العدوانية فاقدة الثقة في الآخرين 0</a:t>
            </a:r>
            <a:endParaRPr lang="ar-SA" sz="2800" dirty="0">
              <a:latin typeface="Arial Unicode MS" pitchFamily="34" charset="-128"/>
              <a:ea typeface="Arial Unicode MS" pitchFamily="34" charset="-128"/>
              <a:cs typeface="Arial Unicode MS" pitchFamily="34" charset="-128"/>
            </a:endParaRPr>
          </a:p>
        </p:txBody>
      </p:sp>
      <p:sp>
        <p:nvSpPr>
          <p:cNvPr id="20" name="مربع نص 19"/>
          <p:cNvSpPr txBox="1"/>
          <p:nvPr/>
        </p:nvSpPr>
        <p:spPr>
          <a:xfrm>
            <a:off x="5724128" y="2996952"/>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
        <p:nvSpPr>
          <p:cNvPr id="21" name="مربع نص 20"/>
          <p:cNvSpPr txBox="1"/>
          <p:nvPr/>
        </p:nvSpPr>
        <p:spPr>
          <a:xfrm>
            <a:off x="4211960" y="3212976"/>
            <a:ext cx="1296144" cy="400110"/>
          </a:xfrm>
          <a:prstGeom prst="rect">
            <a:avLst/>
          </a:prstGeom>
          <a:noFill/>
        </p:spPr>
        <p:txBody>
          <a:bodyPr wrap="square" rtlCol="1">
            <a:spAutoFit/>
          </a:bodyPr>
          <a:lstStyle/>
          <a:p>
            <a:r>
              <a:rPr lang="ar-SA" dirty="0" smtClean="0"/>
              <a:t>3</a:t>
            </a:r>
            <a:r>
              <a:rPr lang="ar-SA" sz="2000" dirty="0" smtClean="0">
                <a:latin typeface="Arial Unicode MS" pitchFamily="34" charset="-128"/>
                <a:ea typeface="Arial Unicode MS" pitchFamily="34" charset="-128"/>
                <a:cs typeface="Arial Unicode MS" pitchFamily="34" charset="-128"/>
              </a:rPr>
              <a:t>- التعاطف </a:t>
            </a:r>
            <a:endParaRPr lang="ar-SA" sz="20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Rot="1" noChangeArrowheads="1"/>
          </p:cNvSpPr>
          <p:nvPr>
            <p:ph type="title"/>
          </p:nvPr>
        </p:nvSpPr>
        <p:spPr/>
        <p:txBody>
          <a:bodyPr/>
          <a:lstStyle/>
          <a:p>
            <a:pPr algn="ctr" eaLnBrk="1" hangingPunct="1">
              <a:defRPr/>
            </a:pPr>
            <a:r>
              <a:rPr lang="ar-SA" sz="5400" b="1" u="sng" dirty="0" smtClean="0">
                <a:solidFill>
                  <a:srgbClr val="C00000"/>
                </a:solidFill>
                <a:latin typeface="Arial Unicode MS" pitchFamily="34" charset="-128"/>
                <a:ea typeface="Arial Unicode MS" pitchFamily="34" charset="-128"/>
                <a:cs typeface="Arial Unicode MS" pitchFamily="34" charset="-128"/>
              </a:rPr>
              <a:t>الوصيةالثامنه </a:t>
            </a:r>
            <a:endParaRPr lang="en-US" sz="5400" b="1" u="sng" dirty="0" smtClean="0">
              <a:solidFill>
                <a:srgbClr val="C00000"/>
              </a:solidFill>
              <a:latin typeface="Arial Unicode MS" pitchFamily="34" charset="-128"/>
              <a:ea typeface="Arial Unicode MS" pitchFamily="34" charset="-128"/>
              <a:cs typeface="Arial Unicode MS" pitchFamily="34" charset="-128"/>
            </a:endParaRPr>
          </a:p>
        </p:txBody>
      </p:sp>
      <p:sp>
        <p:nvSpPr>
          <p:cNvPr id="50182" name="Rectangle 6"/>
          <p:cNvSpPr>
            <a:spLocks noGrp="1" noChangeArrowheads="1"/>
          </p:cNvSpPr>
          <p:nvPr>
            <p:ph type="body" sz="half" idx="2"/>
          </p:nvPr>
        </p:nvSpPr>
        <p:spPr>
          <a:xfrm>
            <a:off x="4067944" y="1295400"/>
            <a:ext cx="5076056" cy="5302250"/>
          </a:xfrm>
        </p:spPr>
        <p:txBody>
          <a:bodyPr>
            <a:normAutofit/>
          </a:bodyPr>
          <a:lstStyle/>
          <a:p>
            <a:pPr algn="ctr" eaLnBrk="1" hangingPunct="1">
              <a:buFont typeface="Wingdings" pitchFamily="2" charset="2"/>
              <a:buNone/>
              <a:defRPr/>
            </a:pPr>
            <a:r>
              <a:rPr lang="ar-EG" altLang="zh-CN" sz="2800" dirty="0" smtClean="0"/>
              <a:t>   </a:t>
            </a:r>
            <a:r>
              <a:rPr lang="ar-SA" altLang="zh-CN" sz="4000" b="1" dirty="0" smtClean="0"/>
              <a:t>اعتبر كل فشل يصادفك إحدى تجارب الحياة التي تسبق كل نجاح وانتصار فالليل مهما طال فلا بد من بزوغ الفجر</a:t>
            </a:r>
            <a:r>
              <a:rPr lang="ar-EG" altLang="zh-CN" sz="4000" b="1" dirty="0" smtClean="0"/>
              <a:t> </a:t>
            </a:r>
            <a:r>
              <a:rPr lang="ar-SA" altLang="zh-CN" sz="4000" b="1" dirty="0" smtClean="0"/>
              <a:t>قال أحدهم </a:t>
            </a:r>
            <a:r>
              <a:rPr lang="ar-EG" altLang="zh-CN" sz="4000" b="1" dirty="0" smtClean="0"/>
              <a:t>: </a:t>
            </a:r>
            <a:r>
              <a:rPr lang="ar-SA" altLang="zh-CN" sz="4000" b="1" dirty="0" smtClean="0"/>
              <a:t>النجاح سلالم لا تستطيع أن ترتقيها ويداك في جيبك</a:t>
            </a:r>
            <a:r>
              <a:rPr lang="ar-EG" altLang="zh-CN" sz="4000" b="1" dirty="0" smtClean="0"/>
              <a:t> </a:t>
            </a:r>
            <a:r>
              <a:rPr lang="ar-SA" altLang="zh-CN" sz="4000" b="1" dirty="0" smtClean="0"/>
              <a:t>!! </a:t>
            </a:r>
            <a:endParaRPr lang="en-US" sz="4000" b="1" dirty="0" smtClean="0"/>
          </a:p>
        </p:txBody>
      </p:sp>
      <p:pic>
        <p:nvPicPr>
          <p:cNvPr id="50185" name="Picture 9" descr="j0293844"/>
          <p:cNvPicPr>
            <a:picLocks noGrp="1" noChangeAspect="1" noChangeArrowheads="1"/>
          </p:cNvPicPr>
          <p:nvPr>
            <p:ph type="clipArt" sz="half" idx="1"/>
          </p:nvPr>
        </p:nvPicPr>
        <p:blipFill>
          <a:blip r:embed="rId2" cstate="print"/>
          <a:srcRect/>
          <a:stretch>
            <a:fillRect/>
          </a:stretch>
        </p:blipFill>
        <p:spPr>
          <a:xfrm>
            <a:off x="395288" y="1773238"/>
            <a:ext cx="3357562" cy="3529012"/>
          </a:xfrm>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0180"/>
                                        </p:tgtEl>
                                        <p:attrNameLst>
                                          <p:attrName>style.visibility</p:attrName>
                                        </p:attrNameLst>
                                      </p:cBhvr>
                                      <p:to>
                                        <p:strVal val="visible"/>
                                      </p:to>
                                    </p:set>
                                    <p:animEffect transition="in" filter="fade">
                                      <p:cBhvr>
                                        <p:cTn id="7" dur="2000"/>
                                        <p:tgtEl>
                                          <p:spTgt spid="50180"/>
                                        </p:tgtEl>
                                      </p:cBhvr>
                                    </p:animEffect>
                                    <p:anim calcmode="lin" valueType="num">
                                      <p:cBhvr>
                                        <p:cTn id="8" dur="2000" fill="hold"/>
                                        <p:tgtEl>
                                          <p:spTgt spid="50180"/>
                                        </p:tgtEl>
                                        <p:attrNameLst>
                                          <p:attrName>style.rotation</p:attrName>
                                        </p:attrNameLst>
                                      </p:cBhvr>
                                      <p:tavLst>
                                        <p:tav tm="0">
                                          <p:val>
                                            <p:fltVal val="720"/>
                                          </p:val>
                                        </p:tav>
                                        <p:tav tm="100000">
                                          <p:val>
                                            <p:fltVal val="0"/>
                                          </p:val>
                                        </p:tav>
                                      </p:tavLst>
                                    </p:anim>
                                    <p:anim calcmode="lin" valueType="num">
                                      <p:cBhvr>
                                        <p:cTn id="9" dur="2000" fill="hold"/>
                                        <p:tgtEl>
                                          <p:spTgt spid="50180"/>
                                        </p:tgtEl>
                                        <p:attrNameLst>
                                          <p:attrName>ppt_h</p:attrName>
                                        </p:attrNameLst>
                                      </p:cBhvr>
                                      <p:tavLst>
                                        <p:tav tm="0">
                                          <p:val>
                                            <p:fltVal val="0"/>
                                          </p:val>
                                        </p:tav>
                                        <p:tav tm="100000">
                                          <p:val>
                                            <p:strVal val="#ppt_h"/>
                                          </p:val>
                                        </p:tav>
                                      </p:tavLst>
                                    </p:anim>
                                    <p:anim calcmode="lin" valueType="num">
                                      <p:cBhvr>
                                        <p:cTn id="10" dur="2000" fill="hold"/>
                                        <p:tgtEl>
                                          <p:spTgt spid="5018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50182">
                                            <p:txEl>
                                              <p:pRg st="0" end="0"/>
                                            </p:txEl>
                                          </p:spTgt>
                                        </p:tgtEl>
                                        <p:attrNameLst>
                                          <p:attrName>style.visibility</p:attrName>
                                        </p:attrNameLst>
                                      </p:cBhvr>
                                      <p:to>
                                        <p:strVal val="visible"/>
                                      </p:to>
                                    </p:set>
                                    <p:anim calcmode="lin" valueType="num">
                                      <p:cBhvr>
                                        <p:cTn id="15" dur="1000" fill="hold"/>
                                        <p:tgtEl>
                                          <p:spTgt spid="50182">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50182">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50182">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5018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nodeType="clickEffect">
                                  <p:stCondLst>
                                    <p:cond delay="0"/>
                                  </p:stCondLst>
                                  <p:childTnLst>
                                    <p:animMotion origin="layout" path="M 0.40782 0.00532 L -0.25 -2.04808E-6 " pathEditMode="relative" rAng="0" ptsTypes="AA">
                                      <p:cBhvr>
                                        <p:cTn id="22" dur="2000" spd="-100000" fill="hold"/>
                                        <p:tgtEl>
                                          <p:spTgt spid="50185"/>
                                        </p:tgtEl>
                                        <p:attrNameLst>
                                          <p:attrName>ppt_x</p:attrName>
                                          <p:attrName>ppt_y</p:attrName>
                                        </p:attrNameLst>
                                      </p:cBhvr>
                                      <p:rCtr x="-329" y="-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p:bldP spid="50182"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7956376" y="2132856"/>
            <a:ext cx="216024" cy="15121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444208" y="2204864"/>
            <a:ext cx="288032" cy="86409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132856"/>
            <a:ext cx="360040" cy="108012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683568" y="3140968"/>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627784" y="3140968"/>
            <a:ext cx="1368152" cy="830997"/>
          </a:xfrm>
          <a:prstGeom prst="rect">
            <a:avLst/>
          </a:prstGeom>
          <a:noFill/>
        </p:spPr>
        <p:txBody>
          <a:bodyPr wrap="square" rtlCol="1">
            <a:spAutoFit/>
          </a:bodyPr>
          <a:lstStyle/>
          <a:p>
            <a:r>
              <a:rPr lang="ar-SA" sz="2400" b="1" dirty="0" smtClean="0"/>
              <a:t>2- التأكيد</a:t>
            </a:r>
          </a:p>
          <a:p>
            <a:r>
              <a:rPr lang="ar-SA" sz="2400" b="1" u="sng" dirty="0" smtClean="0">
                <a:solidFill>
                  <a:srgbClr val="C00000"/>
                </a:solidFill>
              </a:rPr>
              <a:t> </a:t>
            </a:r>
            <a:endParaRPr lang="ar-SA" sz="2400" b="1" u="sng" dirty="0">
              <a:solidFill>
                <a:srgbClr val="C00000"/>
              </a:solidFill>
            </a:endParaRPr>
          </a:p>
        </p:txBody>
      </p:sp>
      <p:sp>
        <p:nvSpPr>
          <p:cNvPr id="20" name="مربع نص 19"/>
          <p:cNvSpPr txBox="1"/>
          <p:nvPr/>
        </p:nvSpPr>
        <p:spPr>
          <a:xfrm>
            <a:off x="971600" y="3645024"/>
            <a:ext cx="7344816" cy="2616101"/>
          </a:xfrm>
          <a:prstGeom prst="rect">
            <a:avLst/>
          </a:prstGeom>
          <a:noFill/>
        </p:spPr>
        <p:txBody>
          <a:bodyPr wrap="square" rtlCol="1">
            <a:spAutoFit/>
          </a:bodyPr>
          <a:lstStyle/>
          <a:p>
            <a:r>
              <a:rPr lang="ar-SA" sz="2400" b="1" u="sng" dirty="0" smtClean="0">
                <a:solidFill>
                  <a:srgbClr val="C00000"/>
                </a:solidFill>
                <a:latin typeface="Arial Unicode MS" pitchFamily="34" charset="-128"/>
                <a:ea typeface="Arial Unicode MS" pitchFamily="34" charset="-128"/>
                <a:cs typeface="Arial Unicode MS" pitchFamily="34" charset="-128"/>
              </a:rPr>
              <a:t>5- الإفراغ الوجداني  : </a:t>
            </a:r>
          </a:p>
          <a:p>
            <a:r>
              <a:rPr lang="ar-SA" sz="2400" b="1" u="sng" dirty="0" smtClean="0">
                <a:solidFill>
                  <a:srgbClr val="C00000"/>
                </a:solidFill>
                <a:latin typeface="Arial Unicode MS" pitchFamily="34" charset="-128"/>
                <a:ea typeface="Arial Unicode MS" pitchFamily="34" charset="-128"/>
                <a:cs typeface="Arial Unicode MS" pitchFamily="34" charset="-128"/>
              </a:rPr>
              <a:t> </a:t>
            </a:r>
            <a:r>
              <a:rPr lang="ar-SA" sz="2800" dirty="0" smtClean="0">
                <a:latin typeface="Arial Unicode MS" pitchFamily="34" charset="-128"/>
                <a:ea typeface="Arial Unicode MS" pitchFamily="34" charset="-128"/>
                <a:cs typeface="Arial Unicode MS" pitchFamily="34" charset="-128"/>
              </a:rPr>
              <a:t>هي العمليات التي تساعد العميل على التعبير الحر عن مشاعره التي يكظمها – ولا يقمعها او يكتبها فهو رغم أنة لايظهرها إلا انة يعيش في مجالها النفسي ، وتعتمد هذة العملية على ثلاث وسائل </a:t>
            </a:r>
            <a:r>
              <a:rPr lang="ar-SA" sz="2800" dirty="0" err="1" smtClean="0">
                <a:latin typeface="Arial Unicode MS" pitchFamily="34" charset="-128"/>
                <a:ea typeface="Arial Unicode MS" pitchFamily="34" charset="-128"/>
                <a:cs typeface="Arial Unicode MS" pitchFamily="34" charset="-128"/>
              </a:rPr>
              <a:t>هى :</a:t>
            </a:r>
            <a:endParaRPr lang="ar-SA" sz="2800" dirty="0" smtClean="0">
              <a:latin typeface="Arial Unicode MS" pitchFamily="34" charset="-128"/>
              <a:ea typeface="Arial Unicode MS" pitchFamily="34" charset="-128"/>
              <a:cs typeface="Arial Unicode MS" pitchFamily="34" charset="-128"/>
            </a:endParaRPr>
          </a:p>
          <a:p>
            <a:r>
              <a:rPr lang="ar-SA" sz="2800" dirty="0" err="1" smtClean="0">
                <a:latin typeface="Arial Unicode MS" pitchFamily="34" charset="-128"/>
                <a:ea typeface="Arial Unicode MS" pitchFamily="34" charset="-128"/>
                <a:cs typeface="Arial Unicode MS" pitchFamily="34" charset="-128"/>
              </a:rPr>
              <a:t>الاستشارة </a:t>
            </a:r>
            <a:r>
              <a:rPr lang="ar-SA" sz="2800" dirty="0" smtClean="0">
                <a:latin typeface="Arial Unicode MS" pitchFamily="34" charset="-128"/>
                <a:ea typeface="Arial Unicode MS" pitchFamily="34" charset="-128"/>
                <a:cs typeface="Arial Unicode MS" pitchFamily="34" charset="-128"/>
              </a:rPr>
              <a:t>+ التشجيع + التوظيف 0 </a:t>
            </a:r>
            <a:endParaRPr lang="ar-SA" sz="2800" b="1" u="sng" dirty="0">
              <a:solidFill>
                <a:srgbClr val="C00000"/>
              </a:solidFill>
              <a:latin typeface="Arial Unicode MS" pitchFamily="34" charset="-128"/>
              <a:ea typeface="Arial Unicode MS" pitchFamily="34" charset="-128"/>
              <a:cs typeface="Arial Unicode MS" pitchFamily="34" charset="-128"/>
            </a:endParaRPr>
          </a:p>
        </p:txBody>
      </p:sp>
      <p:sp>
        <p:nvSpPr>
          <p:cNvPr id="21" name="مربع نص 20"/>
          <p:cNvSpPr txBox="1"/>
          <p:nvPr/>
        </p:nvSpPr>
        <p:spPr>
          <a:xfrm>
            <a:off x="4211960" y="3212976"/>
            <a:ext cx="1296144" cy="400110"/>
          </a:xfrm>
          <a:prstGeom prst="rect">
            <a:avLst/>
          </a:prstGeom>
          <a:noFill/>
        </p:spPr>
        <p:txBody>
          <a:bodyPr wrap="square" rtlCol="1">
            <a:spAutoFit/>
          </a:bodyPr>
          <a:lstStyle/>
          <a:p>
            <a:r>
              <a:rPr lang="ar-SA" dirty="0" smtClean="0"/>
              <a:t>3</a:t>
            </a:r>
            <a:r>
              <a:rPr lang="ar-SA" sz="2000" dirty="0" smtClean="0">
                <a:latin typeface="Arial Unicode MS" pitchFamily="34" charset="-128"/>
                <a:ea typeface="Arial Unicode MS" pitchFamily="34" charset="-128"/>
                <a:cs typeface="Arial Unicode MS" pitchFamily="34" charset="-128"/>
              </a:rPr>
              <a:t>- التعاطف </a:t>
            </a:r>
            <a:endParaRPr lang="ar-SA" sz="2000" dirty="0">
              <a:latin typeface="Arial Unicode MS" pitchFamily="34" charset="-128"/>
              <a:ea typeface="Arial Unicode MS" pitchFamily="34" charset="-128"/>
              <a:cs typeface="Arial Unicode MS" pitchFamily="34" charset="-128"/>
            </a:endParaRPr>
          </a:p>
        </p:txBody>
      </p:sp>
      <p:sp>
        <p:nvSpPr>
          <p:cNvPr id="18" name="مربع نص 17"/>
          <p:cNvSpPr txBox="1"/>
          <p:nvPr/>
        </p:nvSpPr>
        <p:spPr>
          <a:xfrm>
            <a:off x="5940152" y="3068960"/>
            <a:ext cx="1224136" cy="400110"/>
          </a:xfrm>
          <a:prstGeom prst="rect">
            <a:avLst/>
          </a:prstGeom>
          <a:noFill/>
        </p:spPr>
        <p:txBody>
          <a:bodyPr wrap="square" rtlCol="1">
            <a:spAutoFit/>
          </a:bodyPr>
          <a:lstStyle/>
          <a:p>
            <a:r>
              <a:rPr lang="ar-SA" sz="2000" dirty="0" smtClean="0"/>
              <a:t>4</a:t>
            </a:r>
            <a:r>
              <a:rPr lang="ar-SA" sz="2000" dirty="0" smtClean="0">
                <a:latin typeface="Arial Unicode MS" pitchFamily="34" charset="-128"/>
                <a:ea typeface="Arial Unicode MS" pitchFamily="34" charset="-128"/>
                <a:cs typeface="Arial Unicode MS" pitchFamily="34" charset="-128"/>
              </a:rPr>
              <a:t>- المبادرة </a:t>
            </a:r>
            <a:endParaRPr lang="ar-SA" sz="20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ربع نص 2"/>
          <p:cNvSpPr txBox="1"/>
          <p:nvPr/>
        </p:nvSpPr>
        <p:spPr>
          <a:xfrm>
            <a:off x="714348" y="642918"/>
            <a:ext cx="8064896" cy="538609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1</a:t>
            </a:r>
            <a:r>
              <a:rPr lang="ar-SA" sz="2800" u="sng" dirty="0" smtClean="0">
                <a:solidFill>
                  <a:srgbClr val="FF0000"/>
                </a:solidFill>
                <a:latin typeface="Arial Unicode MS" pitchFamily="34" charset="-128"/>
                <a:ea typeface="Arial Unicode MS" pitchFamily="34" charset="-128"/>
                <a:cs typeface="Arial Unicode MS" pitchFamily="34" charset="-128"/>
              </a:rPr>
              <a:t>- الاستشارة </a:t>
            </a:r>
            <a:r>
              <a:rPr lang="ar-SA" sz="2800" dirty="0" smtClean="0">
                <a:solidFill>
                  <a:srgbClr val="FF0000"/>
                </a:solidFill>
                <a:latin typeface="Arial Unicode MS" pitchFamily="34" charset="-128"/>
                <a:ea typeface="Arial Unicode MS" pitchFamily="34" charset="-128"/>
                <a:cs typeface="Arial Unicode MS" pitchFamily="34" charset="-128"/>
              </a:rPr>
              <a:t>:</a:t>
            </a:r>
          </a:p>
          <a:p>
            <a:r>
              <a:rPr lang="ar-SA" sz="2800" dirty="0" smtClean="0">
                <a:latin typeface="Arial Unicode MS" pitchFamily="34" charset="-128"/>
                <a:ea typeface="Arial Unicode MS" pitchFamily="34" charset="-128"/>
                <a:cs typeface="Arial Unicode MS" pitchFamily="34" charset="-128"/>
              </a:rPr>
              <a:t> </a:t>
            </a:r>
            <a:r>
              <a:rPr lang="ar-SA" sz="2400" dirty="0" smtClean="0">
                <a:latin typeface="Arial Unicode MS" pitchFamily="34" charset="-128"/>
                <a:ea typeface="Arial Unicode MS" pitchFamily="34" charset="-128"/>
                <a:cs typeface="Arial Unicode MS" pitchFamily="34" charset="-128"/>
              </a:rPr>
              <a:t>هو اسلوب تنبيهي يسلط الأضواء على جوانب معينه يستشف الاخصائى من خلالها أحاسيس وجدانيه حبيسة في الشعور وقد تكون الاستشارة بالاستماع أو بالتعليق أو بالاستفهام 0</a:t>
            </a:r>
          </a:p>
          <a:p>
            <a:endParaRPr lang="ar-SA" sz="2400" dirty="0" smtClean="0">
              <a:latin typeface="Arial Unicode MS" pitchFamily="34" charset="-128"/>
              <a:ea typeface="Arial Unicode MS" pitchFamily="34" charset="-128"/>
              <a:cs typeface="Arial Unicode MS" pitchFamily="34" charset="-128"/>
            </a:endParaRPr>
          </a:p>
          <a:p>
            <a:r>
              <a:rPr lang="ar-SA" sz="2400" u="sng" dirty="0" smtClean="0">
                <a:latin typeface="Arial Unicode MS" pitchFamily="34" charset="-128"/>
                <a:ea typeface="Arial Unicode MS" pitchFamily="34" charset="-128"/>
                <a:cs typeface="Arial Unicode MS" pitchFamily="34" charset="-128"/>
              </a:rPr>
              <a:t>2</a:t>
            </a:r>
            <a:r>
              <a:rPr lang="ar-SA" sz="2400" u="sng" dirty="0" smtClean="0">
                <a:solidFill>
                  <a:srgbClr val="FF0000"/>
                </a:solidFill>
                <a:latin typeface="Arial Unicode MS" pitchFamily="34" charset="-128"/>
                <a:ea typeface="Arial Unicode MS" pitchFamily="34" charset="-128"/>
                <a:cs typeface="Arial Unicode MS" pitchFamily="34" charset="-128"/>
              </a:rPr>
              <a:t>- التشجيع </a:t>
            </a:r>
            <a:r>
              <a:rPr lang="ar-SA" sz="2400" dirty="0" smtClean="0">
                <a:solidFill>
                  <a:srgbClr val="FF0000"/>
                </a:solidFill>
                <a:latin typeface="Arial Unicode MS" pitchFamily="34" charset="-128"/>
                <a:ea typeface="Arial Unicode MS" pitchFamily="34" charset="-128"/>
                <a:cs typeface="Arial Unicode MS" pitchFamily="34" charset="-128"/>
              </a:rPr>
              <a:t>: </a:t>
            </a:r>
          </a:p>
          <a:p>
            <a:r>
              <a:rPr lang="ar-SA" sz="2400" dirty="0" smtClean="0">
                <a:latin typeface="Arial Unicode MS" pitchFamily="34" charset="-128"/>
                <a:ea typeface="Arial Unicode MS" pitchFamily="34" charset="-128"/>
                <a:cs typeface="Arial Unicode MS" pitchFamily="34" charset="-128"/>
              </a:rPr>
              <a:t> هو تعزيز لاستشاره لضمان استمرار العميل في التعبير عن مشاعره كأن يشجع الاخصائى عميله المعوق على الاستمرار في إطلاق مشاعره </a:t>
            </a:r>
            <a:r>
              <a:rPr lang="ar-SA" sz="2400" dirty="0" err="1" smtClean="0">
                <a:latin typeface="Arial Unicode MS" pitchFamily="34" charset="-128"/>
                <a:ea typeface="Arial Unicode MS" pitchFamily="34" charset="-128"/>
                <a:cs typeface="Arial Unicode MS" pitchFamily="34" charset="-128"/>
              </a:rPr>
              <a:t>بالقول </a:t>
            </a:r>
            <a:r>
              <a:rPr lang="ar-SA" sz="2400" dirty="0" smtClean="0">
                <a:latin typeface="Arial Unicode MS" pitchFamily="34" charset="-128"/>
                <a:ea typeface="Arial Unicode MS" pitchFamily="34" charset="-128"/>
                <a:cs typeface="Arial Unicode MS" pitchFamily="34" charset="-128"/>
              </a:rPr>
              <a:t>:شئ طبيعي انك متضايق 0 </a:t>
            </a:r>
          </a:p>
          <a:p>
            <a:endParaRPr lang="ar-SA" sz="2400" dirty="0" smtClean="0">
              <a:latin typeface="Arial Unicode MS" pitchFamily="34" charset="-128"/>
              <a:ea typeface="Arial Unicode MS" pitchFamily="34" charset="-128"/>
              <a:cs typeface="Arial Unicode MS" pitchFamily="34" charset="-128"/>
            </a:endParaRPr>
          </a:p>
          <a:p>
            <a:r>
              <a:rPr lang="ar-SA" sz="2400" u="sng" dirty="0" smtClean="0">
                <a:latin typeface="Arial Unicode MS" pitchFamily="34" charset="-128"/>
                <a:ea typeface="Arial Unicode MS" pitchFamily="34" charset="-128"/>
                <a:cs typeface="Arial Unicode MS" pitchFamily="34" charset="-128"/>
              </a:rPr>
              <a:t>3- التوظيف : </a:t>
            </a:r>
          </a:p>
          <a:p>
            <a:r>
              <a:rPr lang="ar-SA" sz="2400" dirty="0" smtClean="0">
                <a:latin typeface="Arial Unicode MS" pitchFamily="34" charset="-128"/>
                <a:ea typeface="Arial Unicode MS" pitchFamily="34" charset="-128"/>
                <a:cs typeface="Arial Unicode MS" pitchFamily="34" charset="-128"/>
              </a:rPr>
              <a:t> هو محاوله استثمار هذه المشاعر وتوجيهها لنواحي آخرى ويتم ذلك من خلال أسلوبين هما  : </a:t>
            </a:r>
          </a:p>
          <a:p>
            <a:r>
              <a:rPr lang="ar-SA" sz="2400" dirty="0" smtClean="0">
                <a:latin typeface="Arial Unicode MS" pitchFamily="34" charset="-128"/>
                <a:ea typeface="Arial Unicode MS" pitchFamily="34" charset="-128"/>
                <a:cs typeface="Arial Unicode MS" pitchFamily="34" charset="-128"/>
              </a:rPr>
              <a:t> 1- الإبدال                        2- الواقعية </a:t>
            </a: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b="1" dirty="0" smtClean="0">
                <a:solidFill>
                  <a:srgbClr val="FF0000"/>
                </a:solidFill>
                <a:latin typeface="Arial Unicode MS" pitchFamily="34" charset="-128"/>
                <a:ea typeface="Arial Unicode MS" pitchFamily="34" charset="-128"/>
                <a:cs typeface="Arial Unicode MS" pitchFamily="34" charset="-128"/>
              </a:rPr>
              <a:t>ثانيا : تعديل الاستجابات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pPr>
              <a:buFontTx/>
              <a:buChar char="-"/>
            </a:pPr>
            <a:r>
              <a:rPr lang="ar-SA" sz="2800" dirty="0" smtClean="0">
                <a:latin typeface="Arial Unicode MS" pitchFamily="34" charset="-128"/>
                <a:ea typeface="Arial Unicode MS" pitchFamily="34" charset="-128"/>
                <a:cs typeface="Arial Unicode MS" pitchFamily="34" charset="-128"/>
              </a:rPr>
              <a:t>من العسير ان نتصور إننا في جميع الحالات نستهدف تعديلا جوهريا في سمات الشخصية من خلال مقابلات محددة ولكن الذي نعنيه بتعديل الاستجابات تعديل الإعراض فالغضب نفسه قد لايمنعة أو مشاعر الكراهية قد لا نزيلها من جذورها ، ولكن يمكن ان نعدل من اسلوب التعبير عن هذا الغضب او الكراهية وان نقلل من فرص حدوثها قدر الامكان ووسائل ذلك هى : </a:t>
            </a:r>
          </a:p>
          <a:p>
            <a:pPr>
              <a:buFontTx/>
              <a:buChar char="-"/>
            </a:pPr>
            <a:r>
              <a:rPr lang="ar-SA" sz="2800" dirty="0" smtClean="0">
                <a:latin typeface="Arial Unicode MS" pitchFamily="34" charset="-128"/>
                <a:ea typeface="Arial Unicode MS" pitchFamily="34" charset="-128"/>
                <a:cs typeface="Arial Unicode MS" pitchFamily="34" charset="-128"/>
              </a:rPr>
              <a:t> الإيحاء + النصح + التشديد ( السلطة )+التحويل + التقمص</a:t>
            </a:r>
          </a:p>
          <a:p>
            <a:pPr>
              <a:buFontTx/>
              <a:buChar char="-"/>
            </a:pPr>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وسائل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397031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1</a:t>
            </a:r>
            <a:r>
              <a:rPr lang="ar-SA" sz="2800" u="sng" dirty="0" smtClean="0">
                <a:solidFill>
                  <a:srgbClr val="FF0000"/>
                </a:solidFill>
                <a:latin typeface="Arial Unicode MS" pitchFamily="34" charset="-128"/>
                <a:ea typeface="Arial Unicode MS" pitchFamily="34" charset="-128"/>
                <a:cs typeface="Arial Unicode MS" pitchFamily="34" charset="-128"/>
              </a:rPr>
              <a:t>- الإيحاء : </a:t>
            </a:r>
            <a:r>
              <a:rPr lang="ar-SA" sz="2800" dirty="0" smtClean="0">
                <a:latin typeface="Arial Unicode MS" pitchFamily="34" charset="-128"/>
                <a:ea typeface="Arial Unicode MS" pitchFamily="34" charset="-128"/>
                <a:cs typeface="Arial Unicode MS" pitchFamily="34" charset="-128"/>
              </a:rPr>
              <a:t>هو بث بعض الآراء والافكار بصورة غير مباشرة في ذهن العميل وارادتة يتأثر بها دون مقاومة وكأنها صادرة من نفسة 0 </a:t>
            </a:r>
          </a:p>
          <a:p>
            <a:r>
              <a:rPr lang="ar-SA" sz="2800" dirty="0" smtClean="0">
                <a:latin typeface="Arial Unicode MS" pitchFamily="34" charset="-128"/>
                <a:ea typeface="Arial Unicode MS" pitchFamily="34" charset="-128"/>
                <a:cs typeface="Arial Unicode MS" pitchFamily="34" charset="-128"/>
              </a:rPr>
              <a:t> </a:t>
            </a:r>
            <a:r>
              <a:rPr lang="ar-SA" sz="2800" u="sng" dirty="0" smtClean="0">
                <a:latin typeface="Arial Unicode MS" pitchFamily="34" charset="-128"/>
                <a:ea typeface="Arial Unicode MS" pitchFamily="34" charset="-128"/>
                <a:cs typeface="Arial Unicode MS" pitchFamily="34" charset="-128"/>
              </a:rPr>
              <a:t>ويستخدم في الحالات  التالية : </a:t>
            </a:r>
          </a:p>
          <a:p>
            <a:r>
              <a:rPr lang="ar-SA" sz="2800" dirty="0" smtClean="0">
                <a:latin typeface="Arial Unicode MS" pitchFamily="34" charset="-128"/>
                <a:ea typeface="Arial Unicode MS" pitchFamily="34" charset="-128"/>
                <a:cs typeface="Arial Unicode MS" pitchFamily="34" charset="-128"/>
              </a:rPr>
              <a:t> 1- حالات الحيرة الشديدة كالاختيار بين أمرين </a:t>
            </a:r>
          </a:p>
          <a:p>
            <a:r>
              <a:rPr lang="ar-SA" sz="2800" dirty="0" smtClean="0">
                <a:latin typeface="Arial Unicode MS" pitchFamily="34" charset="-128"/>
                <a:ea typeface="Arial Unicode MS" pitchFamily="34" charset="-128"/>
                <a:cs typeface="Arial Unicode MS" pitchFamily="34" charset="-128"/>
              </a:rPr>
              <a:t>2- الحالات المتقدمة من الضعف العقلي </a:t>
            </a:r>
          </a:p>
          <a:p>
            <a:r>
              <a:rPr lang="ar-SA" sz="2800" dirty="0" smtClean="0">
                <a:latin typeface="Arial Unicode MS" pitchFamily="34" charset="-128"/>
                <a:ea typeface="Arial Unicode MS" pitchFamily="34" charset="-128"/>
                <a:cs typeface="Arial Unicode MS" pitchFamily="34" charset="-128"/>
              </a:rPr>
              <a:t>3- حالات الأطفال والأنماط الاعتمادية المسرفة </a:t>
            </a:r>
          </a:p>
          <a:p>
            <a:r>
              <a:rPr lang="ar-SA" sz="2800" dirty="0" smtClean="0">
                <a:latin typeface="Arial Unicode MS" pitchFamily="34" charset="-128"/>
                <a:ea typeface="Arial Unicode MS" pitchFamily="34" charset="-128"/>
                <a:cs typeface="Arial Unicode MS" pitchFamily="34" charset="-128"/>
              </a:rPr>
              <a:t>4- حالات الأزمات النفسية الشديدة – الغير مرضيه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وسائل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353943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2</a:t>
            </a:r>
            <a:r>
              <a:rPr lang="ar-SA" sz="2800" u="sng" dirty="0" smtClean="0">
                <a:solidFill>
                  <a:srgbClr val="FF0000"/>
                </a:solidFill>
                <a:latin typeface="Arial Unicode MS" pitchFamily="34" charset="-128"/>
                <a:ea typeface="Arial Unicode MS" pitchFamily="34" charset="-128"/>
                <a:cs typeface="Arial Unicode MS" pitchFamily="34" charset="-128"/>
              </a:rPr>
              <a:t>- النصح : </a:t>
            </a:r>
            <a:r>
              <a:rPr lang="ar-SA" sz="2800" dirty="0" smtClean="0">
                <a:latin typeface="Arial Unicode MS" pitchFamily="34" charset="-128"/>
                <a:ea typeface="Arial Unicode MS" pitchFamily="34" charset="-128"/>
                <a:cs typeface="Arial Unicode MS" pitchFamily="34" charset="-128"/>
              </a:rPr>
              <a:t>اسلوب لتعديل الاستجابات يمارس في حالتين: </a:t>
            </a:r>
          </a:p>
          <a:p>
            <a:r>
              <a:rPr lang="ar-SA" sz="2800" dirty="0" smtClean="0">
                <a:latin typeface="Arial Unicode MS" pitchFamily="34" charset="-128"/>
                <a:ea typeface="Arial Unicode MS" pitchFamily="34" charset="-128"/>
                <a:cs typeface="Arial Unicode MS" pitchFamily="34" charset="-128"/>
              </a:rPr>
              <a:t>       1- عدم استجابة العميل للإيحاء ويتطلب الأمر سرعة اتخاذ قرار 0 </a:t>
            </a:r>
          </a:p>
          <a:p>
            <a:r>
              <a:rPr lang="ar-SA" sz="2800" dirty="0" smtClean="0">
                <a:latin typeface="Arial Unicode MS" pitchFamily="34" charset="-128"/>
                <a:ea typeface="Arial Unicode MS" pitchFamily="34" charset="-128"/>
                <a:cs typeface="Arial Unicode MS" pitchFamily="34" charset="-128"/>
              </a:rPr>
              <a:t>       2- عند طلب العميل نفسه المشورة 0</a:t>
            </a:r>
          </a:p>
          <a:p>
            <a:pPr>
              <a:buFontTx/>
              <a:buChar char="-"/>
            </a:pPr>
            <a:r>
              <a:rPr lang="ar-SA" sz="2800" dirty="0" smtClean="0">
                <a:latin typeface="Arial Unicode MS" pitchFamily="34" charset="-128"/>
                <a:ea typeface="Arial Unicode MS" pitchFamily="34" charset="-128"/>
                <a:cs typeface="Arial Unicode MS" pitchFamily="34" charset="-128"/>
              </a:rPr>
              <a:t>يختلف النصح عن الإيحاء بالوضوح والراى المباشر </a:t>
            </a:r>
          </a:p>
          <a:p>
            <a:pPr>
              <a:buFontTx/>
              <a:buChar char="-"/>
            </a:pPr>
            <a:r>
              <a:rPr lang="ar-SA" sz="2800" dirty="0" smtClean="0">
                <a:latin typeface="Arial Unicode MS" pitchFamily="34" charset="-128"/>
                <a:ea typeface="Arial Unicode MS" pitchFamily="34" charset="-128"/>
                <a:cs typeface="Arial Unicode MS" pitchFamily="34" charset="-128"/>
              </a:rPr>
              <a:t> اذكري مثال على ذلك ؟ </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وسائل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4278094"/>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latin typeface="Arial Unicode MS" pitchFamily="34" charset="-128"/>
                <a:ea typeface="Arial Unicode MS" pitchFamily="34" charset="-128"/>
                <a:cs typeface="Arial Unicode MS" pitchFamily="34" charset="-128"/>
              </a:rPr>
              <a:t>ولنصيحة شروط هى : </a:t>
            </a:r>
          </a:p>
          <a:p>
            <a:r>
              <a:rPr lang="ar-SA" sz="2800" dirty="0" smtClean="0">
                <a:latin typeface="Arial Unicode MS" pitchFamily="34" charset="-128"/>
                <a:ea typeface="Arial Unicode MS" pitchFamily="34" charset="-128"/>
                <a:cs typeface="Arial Unicode MS" pitchFamily="34" charset="-128"/>
              </a:rPr>
              <a:t> </a:t>
            </a:r>
            <a:r>
              <a:rPr lang="ar-SA" sz="2400" dirty="0" smtClean="0">
                <a:latin typeface="Arial Unicode MS" pitchFamily="34" charset="-128"/>
                <a:ea typeface="Arial Unicode MS" pitchFamily="34" charset="-128"/>
                <a:cs typeface="Arial Unicode MS" pitchFamily="34" charset="-128"/>
              </a:rPr>
              <a:t>1- أن يطلبها العميل شفاهة أو تلميح </a:t>
            </a:r>
          </a:p>
          <a:p>
            <a:r>
              <a:rPr lang="ar-SA" sz="2400" dirty="0" smtClean="0">
                <a:latin typeface="Arial Unicode MS" pitchFamily="34" charset="-128"/>
                <a:ea typeface="Arial Unicode MS" pitchFamily="34" charset="-128"/>
                <a:cs typeface="Arial Unicode MS" pitchFamily="34" charset="-128"/>
              </a:rPr>
              <a:t>2- التأكد من موضوعيتها وفائدتها العمليه </a:t>
            </a:r>
          </a:p>
          <a:p>
            <a:r>
              <a:rPr lang="ar-SA" sz="2400" dirty="0" smtClean="0">
                <a:latin typeface="Arial Unicode MS" pitchFamily="34" charset="-128"/>
                <a:ea typeface="Arial Unicode MS" pitchFamily="34" charset="-128"/>
                <a:cs typeface="Arial Unicode MS" pitchFamily="34" charset="-128"/>
              </a:rPr>
              <a:t>3- التأكد من العميل يطلبها وليس من باب المجاملة </a:t>
            </a:r>
          </a:p>
          <a:p>
            <a:r>
              <a:rPr lang="ar-SA" sz="2400" dirty="0" smtClean="0">
                <a:latin typeface="Arial Unicode MS" pitchFamily="34" charset="-128"/>
                <a:ea typeface="Arial Unicode MS" pitchFamily="34" charset="-128"/>
                <a:cs typeface="Arial Unicode MS" pitchFamily="34" charset="-128"/>
              </a:rPr>
              <a:t>4- لا تقدم النصيحة بعد وقوع الخطاء </a:t>
            </a:r>
          </a:p>
          <a:p>
            <a:r>
              <a:rPr lang="ar-SA" sz="2400" dirty="0" smtClean="0">
                <a:latin typeface="Arial Unicode MS" pitchFamily="34" charset="-128"/>
                <a:ea typeface="Arial Unicode MS" pitchFamily="34" charset="-128"/>
                <a:cs typeface="Arial Unicode MS" pitchFamily="34" charset="-128"/>
              </a:rPr>
              <a:t> 5- أن تتحمل النصيحة دائما عنصر الاحتمال والحركة لمنح العميل فرصه الاختيار والتفكير </a:t>
            </a:r>
          </a:p>
          <a:p>
            <a:r>
              <a:rPr lang="ar-SA" sz="2400" dirty="0" smtClean="0">
                <a:latin typeface="Arial Unicode MS" pitchFamily="34" charset="-128"/>
                <a:ea typeface="Arial Unicode MS" pitchFamily="34" charset="-128"/>
                <a:cs typeface="Arial Unicode MS" pitchFamily="34" charset="-128"/>
              </a:rPr>
              <a:t> </a:t>
            </a:r>
            <a:r>
              <a:rPr lang="ar-SA" sz="2400" u="sng" dirty="0" smtClean="0">
                <a:solidFill>
                  <a:srgbClr val="FF0000"/>
                </a:solidFill>
                <a:latin typeface="Arial Unicode MS" pitchFamily="34" charset="-128"/>
                <a:ea typeface="Arial Unicode MS" pitchFamily="34" charset="-128"/>
                <a:cs typeface="Arial Unicode MS" pitchFamily="34" charset="-128"/>
              </a:rPr>
              <a:t>وهناك نوعين من النصيحة هما : </a:t>
            </a:r>
          </a:p>
          <a:p>
            <a:r>
              <a:rPr lang="ar-SA" sz="2400" dirty="0" smtClean="0">
                <a:latin typeface="Arial Unicode MS" pitchFamily="34" charset="-128"/>
                <a:ea typeface="Arial Unicode MS" pitchFamily="34" charset="-128"/>
                <a:cs typeface="Arial Unicode MS" pitchFamily="34" charset="-128"/>
              </a:rPr>
              <a:t> - جهل العميل ببعض الحقائق وهى نصيحة موضوعيه محددة </a:t>
            </a:r>
          </a:p>
          <a:p>
            <a:r>
              <a:rPr lang="ar-SA" sz="2400" dirty="0" smtClean="0">
                <a:latin typeface="Arial Unicode MS" pitchFamily="34" charset="-128"/>
                <a:ea typeface="Arial Unicode MS" pitchFamily="34" charset="-128"/>
                <a:cs typeface="Arial Unicode MS" pitchFamily="34" charset="-128"/>
              </a:rPr>
              <a:t>- طلب رأى الأخصائي في أمر محدد وهى غير محدده تحتمل الخطأ والصواب 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وسائل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u="sng" dirty="0" smtClean="0">
                <a:solidFill>
                  <a:srgbClr val="FF0000"/>
                </a:solidFill>
                <a:latin typeface="Arial Unicode MS" pitchFamily="34" charset="-128"/>
                <a:ea typeface="Arial Unicode MS" pitchFamily="34" charset="-128"/>
                <a:cs typeface="Arial Unicode MS" pitchFamily="34" charset="-128"/>
              </a:rPr>
              <a:t>3- السلطة والأوامر </a:t>
            </a:r>
            <a:r>
              <a:rPr lang="ar-SA" sz="2800" u="sng" dirty="0" err="1" smtClean="0">
                <a:solidFill>
                  <a:srgbClr val="FF0000"/>
                </a:solidFill>
                <a:latin typeface="Arial Unicode MS" pitchFamily="34" charset="-128"/>
                <a:ea typeface="Arial Unicode MS" pitchFamily="34" charset="-128"/>
                <a:cs typeface="Arial Unicode MS" pitchFamily="34" charset="-128"/>
              </a:rPr>
              <a:t>:</a:t>
            </a:r>
            <a:r>
              <a:rPr lang="ar-SA" sz="2800" u="sng" dirty="0" smtClean="0">
                <a:solidFill>
                  <a:srgbClr val="FF0000"/>
                </a:solidFill>
                <a:latin typeface="Arial Unicode MS" pitchFamily="34" charset="-128"/>
                <a:ea typeface="Arial Unicode MS" pitchFamily="34" charset="-128"/>
                <a:cs typeface="Arial Unicode MS" pitchFamily="34" charset="-128"/>
              </a:rPr>
              <a:t> </a:t>
            </a:r>
          </a:p>
          <a:p>
            <a:r>
              <a:rPr lang="ar-SA" sz="2800" u="sng" dirty="0" smtClean="0">
                <a:solidFill>
                  <a:srgbClr val="FF0000"/>
                </a:solidFill>
                <a:latin typeface="Arial Unicode MS" pitchFamily="34" charset="-128"/>
                <a:ea typeface="Arial Unicode MS" pitchFamily="34" charset="-128"/>
                <a:cs typeface="Arial Unicode MS" pitchFamily="34" charset="-128"/>
              </a:rPr>
              <a:t> </a:t>
            </a:r>
            <a:r>
              <a:rPr lang="ar-SA" sz="2800" dirty="0" smtClean="0">
                <a:latin typeface="Arial Unicode MS" pitchFamily="34" charset="-128"/>
                <a:ea typeface="Arial Unicode MS" pitchFamily="34" charset="-128"/>
                <a:cs typeface="Arial Unicode MS" pitchFamily="34" charset="-128"/>
              </a:rPr>
              <a:t>ونعنى بها قيادة والدية تقع في مكان ما بين النصيحة والتعسف فهى نصيحة ضاغطة تجمع بين الرغبة والعقل والارغام 0 </a:t>
            </a:r>
          </a:p>
          <a:p>
            <a:r>
              <a:rPr lang="ar-SA" sz="2800" u="sng" dirty="0" smtClean="0">
                <a:solidFill>
                  <a:srgbClr val="FF0000"/>
                </a:solidFill>
                <a:latin typeface="Arial Unicode MS" pitchFamily="34" charset="-128"/>
                <a:ea typeface="Arial Unicode MS" pitchFamily="34" charset="-128"/>
                <a:cs typeface="Arial Unicode MS" pitchFamily="34" charset="-128"/>
              </a:rPr>
              <a:t>ولممارسة السلطة شروط واعتبارات منها : </a:t>
            </a:r>
          </a:p>
          <a:p>
            <a:r>
              <a:rPr lang="ar-SA" sz="2800" dirty="0" smtClean="0">
                <a:latin typeface="Arial Unicode MS" pitchFamily="34" charset="-128"/>
                <a:ea typeface="Arial Unicode MS" pitchFamily="34" charset="-128"/>
                <a:cs typeface="Arial Unicode MS" pitchFamily="34" charset="-128"/>
              </a:rPr>
              <a:t> 1- وضوح الخطورة من تصرفات معينة 0 </a:t>
            </a:r>
          </a:p>
          <a:p>
            <a:r>
              <a:rPr lang="ar-SA" sz="2800" dirty="0" smtClean="0">
                <a:latin typeface="Arial Unicode MS" pitchFamily="34" charset="-128"/>
                <a:ea typeface="Arial Unicode MS" pitchFamily="34" charset="-128"/>
                <a:cs typeface="Arial Unicode MS" pitchFamily="34" charset="-128"/>
              </a:rPr>
              <a:t>  2- في حالات الأطفال والأنماط الاعتمادية كأسلوب تربوي</a:t>
            </a:r>
          </a:p>
          <a:p>
            <a:r>
              <a:rPr lang="ar-SA" sz="2800" dirty="0" smtClean="0">
                <a:latin typeface="Arial Unicode MS" pitchFamily="34" charset="-128"/>
                <a:ea typeface="Arial Unicode MS" pitchFamily="34" charset="-128"/>
                <a:cs typeface="Arial Unicode MS" pitchFamily="34" charset="-128"/>
              </a:rPr>
              <a:t>  3- يفضل عدم اللجوء إلية إلا بعد نمو العلاقة المهنية ألا عند الضرورة الملحة 0</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720080"/>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dirty="0" smtClean="0">
                <a:solidFill>
                  <a:srgbClr val="C00000"/>
                </a:solidFill>
                <a:latin typeface="Arial Unicode MS" pitchFamily="34" charset="-128"/>
                <a:ea typeface="Arial Unicode MS" pitchFamily="34" charset="-128"/>
                <a:cs typeface="Arial Unicode MS" pitchFamily="34" charset="-128"/>
              </a:rPr>
              <a:t>وسائل تعديل الاستجابات </a:t>
            </a:r>
            <a:endParaRPr lang="ar-SA" sz="24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251520" y="1196752"/>
            <a:ext cx="8640960" cy="452431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400" dirty="0" smtClean="0">
                <a:latin typeface="Arial Unicode MS" pitchFamily="34" charset="-128"/>
                <a:ea typeface="Arial Unicode MS" pitchFamily="34" charset="-128"/>
                <a:cs typeface="Arial Unicode MS" pitchFamily="34" charset="-128"/>
              </a:rPr>
              <a:t>4</a:t>
            </a:r>
            <a:r>
              <a:rPr lang="ar-SA" sz="2400" u="sng" dirty="0" smtClean="0">
                <a:solidFill>
                  <a:srgbClr val="FF0000"/>
                </a:solidFill>
                <a:latin typeface="Arial Unicode MS" pitchFamily="34" charset="-128"/>
                <a:ea typeface="Arial Unicode MS" pitchFamily="34" charset="-128"/>
                <a:cs typeface="Arial Unicode MS" pitchFamily="34" charset="-128"/>
              </a:rPr>
              <a:t>- التحويل </a:t>
            </a:r>
            <a:r>
              <a:rPr lang="ar-SA" sz="2400" dirty="0" smtClean="0">
                <a:latin typeface="Arial Unicode MS" pitchFamily="34" charset="-128"/>
                <a:ea typeface="Arial Unicode MS" pitchFamily="34" charset="-128"/>
                <a:cs typeface="Arial Unicode MS" pitchFamily="34" charset="-128"/>
              </a:rPr>
              <a:t>: </a:t>
            </a:r>
          </a:p>
          <a:p>
            <a:r>
              <a:rPr lang="ar-SA" sz="2400" dirty="0" smtClean="0">
                <a:latin typeface="Arial Unicode MS" pitchFamily="34" charset="-128"/>
                <a:ea typeface="Arial Unicode MS" pitchFamily="34" charset="-128"/>
                <a:cs typeface="Arial Unicode MS" pitchFamily="34" charset="-128"/>
              </a:rPr>
              <a:t> ذكر معجم مصطلحات العلوم ألاجتماعيه أن التحويل يعنى بوجه عام ” نقل ايه خبرة نفسيه أو رغبات من شخص الى آخر أو تحويل الدوافع أو الرغبه من الموضوع الاصلى  إلى موضوع بديل  كما في حاله العدوان أو الكراهية أو الحب </a:t>
            </a:r>
          </a:p>
          <a:p>
            <a:r>
              <a:rPr lang="ar-SA" sz="2400" dirty="0" smtClean="0">
                <a:latin typeface="Arial Unicode MS" pitchFamily="34" charset="-128"/>
                <a:ea typeface="Arial Unicode MS" pitchFamily="34" charset="-128"/>
                <a:cs typeface="Arial Unicode MS" pitchFamily="34" charset="-128"/>
              </a:rPr>
              <a:t> </a:t>
            </a:r>
            <a:r>
              <a:rPr lang="ar-SA" sz="2400" u="sng" dirty="0" smtClean="0">
                <a:solidFill>
                  <a:srgbClr val="FF0000"/>
                </a:solidFill>
                <a:latin typeface="Arial Unicode MS" pitchFamily="34" charset="-128"/>
                <a:ea typeface="Arial Unicode MS" pitchFamily="34" charset="-128"/>
                <a:cs typeface="Arial Unicode MS" pitchFamily="34" charset="-128"/>
              </a:rPr>
              <a:t>ويستثمر التحويل بأسلوب علاجي في حالتين : </a:t>
            </a:r>
          </a:p>
          <a:p>
            <a:r>
              <a:rPr lang="ar-SA" sz="2400" dirty="0" smtClean="0">
                <a:latin typeface="Arial Unicode MS" pitchFamily="34" charset="-128"/>
                <a:ea typeface="Arial Unicode MS" pitchFamily="34" charset="-128"/>
                <a:cs typeface="Arial Unicode MS" pitchFamily="34" charset="-128"/>
              </a:rPr>
              <a:t> 1- إذا ما تم التحويل تلقائيا فيستثمر لتعديل اتجاهاته 0 </a:t>
            </a:r>
          </a:p>
          <a:p>
            <a:r>
              <a:rPr lang="ar-SA" sz="2400" dirty="0" smtClean="0">
                <a:latin typeface="Arial Unicode MS" pitchFamily="34" charset="-128"/>
                <a:ea typeface="Arial Unicode MS" pitchFamily="34" charset="-128"/>
                <a:cs typeface="Arial Unicode MS" pitchFamily="34" charset="-128"/>
              </a:rPr>
              <a:t>  2- أو أن يتعمد الأخصائى القيام بدور معين ليتم التحويل وتبدءا معه عمليات العلاج 0</a:t>
            </a:r>
          </a:p>
          <a:p>
            <a:r>
              <a:rPr lang="ar-SA" sz="2400" dirty="0" smtClean="0">
                <a:latin typeface="Arial Unicode MS" pitchFamily="34" charset="-128"/>
                <a:ea typeface="Arial Unicode MS" pitchFamily="34" charset="-128"/>
                <a:cs typeface="Arial Unicode MS" pitchFamily="34" charset="-128"/>
              </a:rPr>
              <a:t> والتحويل قد يكون سلبيا ( الكراهية ) او ايجابيا ( حب) حسب خبرة العميل وطبيعة الرمز الذى يمثلة الأخصائى ، وهو من معوقات نمو العلاقة في صورتها المهنية 0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ثانيا : وسائل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3108543"/>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5</a:t>
            </a:r>
            <a:r>
              <a:rPr lang="ar-SA" sz="2800" u="sng" dirty="0" smtClean="0">
                <a:solidFill>
                  <a:srgbClr val="FF0000"/>
                </a:solidFill>
                <a:latin typeface="Arial Unicode MS" pitchFamily="34" charset="-128"/>
                <a:ea typeface="Arial Unicode MS" pitchFamily="34" charset="-128"/>
                <a:cs typeface="Arial Unicode MS" pitchFamily="34" charset="-128"/>
              </a:rPr>
              <a:t>- التقمص : </a:t>
            </a:r>
          </a:p>
          <a:p>
            <a:r>
              <a:rPr lang="ar-SA" sz="2800" dirty="0" smtClean="0">
                <a:latin typeface="Arial Unicode MS" pitchFamily="34" charset="-128"/>
                <a:ea typeface="Arial Unicode MS" pitchFamily="34" charset="-128"/>
                <a:cs typeface="Arial Unicode MS" pitchFamily="34" charset="-128"/>
              </a:rPr>
              <a:t>يؤكد  العالم فرتز الكسندر بأن التقمص يلعب أهم الأدوار في نمو الإنسان بما يتيحه من تقليد للسلوك وامتصاص للاتجاهات ،فمن خلال نمو العلاقة المهنية قد يحدث ان يتقمص او يتحد العميل مع الاخصائى كفرد يعيش مشكلتة ويحس معه بها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ثالثا : تعديل السمات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pPr>
              <a:buFontTx/>
              <a:buChar char="-"/>
            </a:pPr>
            <a:r>
              <a:rPr lang="ar-SA" sz="2800" dirty="0" smtClean="0">
                <a:latin typeface="Arial Unicode MS" pitchFamily="34" charset="-128"/>
                <a:ea typeface="Arial Unicode MS" pitchFamily="34" charset="-128"/>
                <a:cs typeface="Arial Unicode MS" pitchFamily="34" charset="-128"/>
              </a:rPr>
              <a:t>أن تعديل نمط الشخصية الدائم ضرورة تستوجبها بعض الحالات التي تلعب شخصية العميل دورا أساسيا في المشكلة 0</a:t>
            </a:r>
          </a:p>
          <a:p>
            <a:pPr>
              <a:buFontTx/>
              <a:buChar char="-"/>
            </a:pPr>
            <a:r>
              <a:rPr lang="ar-SA" sz="2800" dirty="0" smtClean="0">
                <a:latin typeface="Arial Unicode MS" pitchFamily="34" charset="-128"/>
                <a:ea typeface="Arial Unicode MS" pitchFamily="34" charset="-128"/>
                <a:cs typeface="Arial Unicode MS" pitchFamily="34" charset="-128"/>
              </a:rPr>
              <a:t> ونعنى بذلك فئات الشبة عصا بيين ونمحرفى الذات العليا وضعاف العقول ومن يعانون قصورا واضحا في الإدراك أو الإحساس أو التفكير أو الانجاز حيث لايمكن حل الموقف إلا بتعديل جذري في الشخصية ذاتها والسبيل إلى ذلك اتجاهين رئيسيين هما : </a:t>
            </a:r>
          </a:p>
          <a:p>
            <a:pPr>
              <a:buFontTx/>
              <a:buChar char="-"/>
            </a:pPr>
            <a:r>
              <a:rPr lang="ar-SA" sz="2800" dirty="0" smtClean="0">
                <a:latin typeface="Arial Unicode MS" pitchFamily="34" charset="-128"/>
                <a:ea typeface="Arial Unicode MS" pitchFamily="34" charset="-128"/>
                <a:cs typeface="Arial Unicode MS" pitchFamily="34" charset="-128"/>
              </a:rPr>
              <a:t> 1- اتجاه استبصار ى(تكوين البصيرة ) </a:t>
            </a:r>
          </a:p>
          <a:p>
            <a:pPr>
              <a:buFontTx/>
              <a:buChar char="-"/>
            </a:pPr>
            <a:r>
              <a:rPr lang="ar-SA" sz="2800" dirty="0" smtClean="0">
                <a:latin typeface="Arial Unicode MS" pitchFamily="34" charset="-128"/>
                <a:ea typeface="Arial Unicode MS" pitchFamily="34" charset="-128"/>
                <a:cs typeface="Arial Unicode MS" pitchFamily="34" charset="-128"/>
              </a:rPr>
              <a:t> 2- اتجاه تعلمي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ستطيل مستدير الزوايا 2"/>
          <p:cNvSpPr/>
          <p:nvPr/>
        </p:nvSpPr>
        <p:spPr>
          <a:xfrm>
            <a:off x="755576" y="692696"/>
            <a:ext cx="7272808" cy="5256584"/>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r>
              <a:rPr lang="ar-SA" sz="2400" u="sng" dirty="0" smtClean="0">
                <a:solidFill>
                  <a:schemeClr val="tx1"/>
                </a:solidFill>
                <a:latin typeface="Arial Unicode MS" pitchFamily="34" charset="-128"/>
                <a:ea typeface="Arial Unicode MS" pitchFamily="34" charset="-128"/>
                <a:cs typeface="Arial Unicode MS" pitchFamily="34" charset="-128"/>
              </a:rPr>
              <a:t>عناصر المحاضرة </a:t>
            </a:r>
            <a:r>
              <a:rPr lang="ar-SA" sz="2400" u="sng" dirty="0" err="1" smtClean="0">
                <a:solidFill>
                  <a:schemeClr val="tx1"/>
                </a:solidFill>
                <a:latin typeface="Arial Unicode MS" pitchFamily="34" charset="-128"/>
                <a:ea typeface="Arial Unicode MS" pitchFamily="34" charset="-128"/>
                <a:cs typeface="Arial Unicode MS" pitchFamily="34" charset="-128"/>
              </a:rPr>
              <a:t>وتتضمن :</a:t>
            </a:r>
            <a:r>
              <a:rPr lang="ar-SA" sz="2400" u="sng" dirty="0" smtClean="0">
                <a:solidFill>
                  <a:schemeClr val="tx1"/>
                </a:solidFill>
                <a:latin typeface="Arial Unicode MS" pitchFamily="34" charset="-128"/>
                <a:ea typeface="Arial Unicode MS" pitchFamily="34" charset="-128"/>
                <a:cs typeface="Arial Unicode MS" pitchFamily="34" charset="-128"/>
              </a:rPr>
              <a:t> </a:t>
            </a:r>
          </a:p>
          <a:p>
            <a:r>
              <a:rPr lang="ar-SA" sz="2400" dirty="0" smtClean="0">
                <a:solidFill>
                  <a:schemeClr val="tx1"/>
                </a:solidFill>
                <a:latin typeface="Arial Unicode MS" pitchFamily="34" charset="-128"/>
                <a:ea typeface="Arial Unicode MS" pitchFamily="34" charset="-128"/>
                <a:cs typeface="Arial Unicode MS" pitchFamily="34" charset="-128"/>
              </a:rPr>
              <a:t>1- مفهوم العلاج الاجتماعى النفسى وأهدافه وأساليبه واتجاهاته  0</a:t>
            </a:r>
          </a:p>
          <a:p>
            <a:r>
              <a:rPr lang="ar-SA" sz="2400" dirty="0" smtClean="0">
                <a:solidFill>
                  <a:schemeClr val="tx1"/>
                </a:solidFill>
                <a:latin typeface="Arial Unicode MS" pitchFamily="34" charset="-128"/>
                <a:ea typeface="Arial Unicode MS" pitchFamily="34" charset="-128"/>
                <a:cs typeface="Arial Unicode MS" pitchFamily="34" charset="-128"/>
              </a:rPr>
              <a:t>2-انواع </a:t>
            </a:r>
            <a:r>
              <a:rPr lang="ar-SA" sz="2400" dirty="0" err="1" smtClean="0">
                <a:solidFill>
                  <a:schemeClr val="tx1"/>
                </a:solidFill>
                <a:latin typeface="Arial Unicode MS" pitchFamily="34" charset="-128"/>
                <a:ea typeface="Arial Unicode MS" pitchFamily="34" charset="-128"/>
                <a:cs typeface="Arial Unicode MS" pitchFamily="34" charset="-128"/>
              </a:rPr>
              <a:t>العلاج  :</a:t>
            </a:r>
            <a:r>
              <a:rPr lang="ar-SA" sz="2400" dirty="0" smtClean="0">
                <a:solidFill>
                  <a:schemeClr val="tx1"/>
                </a:solidFill>
                <a:latin typeface="Arial Unicode MS" pitchFamily="34" charset="-128"/>
                <a:ea typeface="Arial Unicode MS" pitchFamily="34" charset="-128"/>
                <a:cs typeface="Arial Unicode MS" pitchFamily="34" charset="-128"/>
              </a:rPr>
              <a:t> </a:t>
            </a:r>
          </a:p>
          <a:p>
            <a:r>
              <a:rPr lang="ar-SA" sz="2400" dirty="0" smtClean="0">
                <a:solidFill>
                  <a:schemeClr val="tx1"/>
                </a:solidFill>
                <a:latin typeface="Arial Unicode MS" pitchFamily="34" charset="-128"/>
                <a:ea typeface="Arial Unicode MS" pitchFamily="34" charset="-128"/>
                <a:cs typeface="Arial Unicode MS" pitchFamily="34" charset="-128"/>
              </a:rPr>
              <a:t>1-العلاج الذاتى ويشمل: الاساليب والوسائل</a:t>
            </a:r>
          </a:p>
          <a:p>
            <a:r>
              <a:rPr lang="ar-SA" sz="2400" dirty="0" smtClean="0">
                <a:solidFill>
                  <a:schemeClr val="tx1"/>
                </a:solidFill>
                <a:latin typeface="Arial Unicode MS" pitchFamily="34" charset="-128"/>
                <a:ea typeface="Arial Unicode MS" pitchFamily="34" charset="-128"/>
                <a:cs typeface="Arial Unicode MS" pitchFamily="34" charset="-128"/>
              </a:rPr>
              <a:t>2- العلاج البيئى </a:t>
            </a:r>
            <a:r>
              <a:rPr lang="ar-SA" sz="2400" dirty="0" err="1" smtClean="0">
                <a:solidFill>
                  <a:schemeClr val="tx1"/>
                </a:solidFill>
                <a:latin typeface="Arial Unicode MS" pitchFamily="34" charset="-128"/>
                <a:ea typeface="Arial Unicode MS" pitchFamily="34" charset="-128"/>
                <a:cs typeface="Arial Unicode MS" pitchFamily="34" charset="-128"/>
              </a:rPr>
              <a:t>ويشمل </a:t>
            </a:r>
            <a:r>
              <a:rPr lang="ar-SA" sz="2400" dirty="0" smtClean="0">
                <a:solidFill>
                  <a:schemeClr val="tx1"/>
                </a:solidFill>
                <a:latin typeface="Arial Unicode MS" pitchFamily="34" charset="-128"/>
                <a:ea typeface="Arial Unicode MS" pitchFamily="34" charset="-128"/>
                <a:cs typeface="Arial Unicode MS" pitchFamily="34" charset="-128"/>
              </a:rPr>
              <a:t>: خدمات مباشرة وخدمات غير مباشرة </a:t>
            </a:r>
          </a:p>
          <a:p>
            <a:r>
              <a:rPr lang="ar-SA" sz="2400" dirty="0" smtClean="0">
                <a:solidFill>
                  <a:schemeClr val="tx1"/>
                </a:solidFill>
                <a:latin typeface="Arial Unicode MS" pitchFamily="34" charset="-128"/>
                <a:ea typeface="Arial Unicode MS" pitchFamily="34" charset="-128"/>
                <a:cs typeface="Arial Unicode MS" pitchFamily="34" charset="-128"/>
              </a:rPr>
              <a:t>3- نماذج الاتجاهات العامه لأساليب العلاج الذاتى </a:t>
            </a:r>
          </a:p>
          <a:p>
            <a:r>
              <a:rPr lang="ar-SA" sz="2400" dirty="0" smtClean="0">
                <a:solidFill>
                  <a:schemeClr val="tx1"/>
                </a:solidFill>
                <a:latin typeface="Arial Unicode MS" pitchFamily="34" charset="-128"/>
                <a:ea typeface="Arial Unicode MS" pitchFamily="34" charset="-128"/>
                <a:cs typeface="Arial Unicode MS" pitchFamily="34" charset="-128"/>
              </a:rPr>
              <a:t>4- الاستراتيجيات الخاصة لبعض الانماط العصابية للعلاج</a:t>
            </a:r>
          </a:p>
          <a:p>
            <a:r>
              <a:rPr lang="ar-SA" sz="2400" dirty="0" smtClean="0">
                <a:solidFill>
                  <a:schemeClr val="tx1"/>
                </a:solidFill>
                <a:latin typeface="Arial Unicode MS" pitchFamily="34" charset="-128"/>
                <a:ea typeface="Arial Unicode MS" pitchFamily="34" charset="-128"/>
                <a:cs typeface="Arial Unicode MS" pitchFamily="34" charset="-128"/>
              </a:rPr>
              <a:t>5- الخصائص الرئيسه للعلاج الاجتماعى النفسي  </a:t>
            </a:r>
          </a:p>
          <a:p>
            <a:r>
              <a:rPr lang="ar-SA" sz="2400" dirty="0" smtClean="0">
                <a:solidFill>
                  <a:schemeClr val="tx1"/>
                </a:solidFill>
                <a:latin typeface="Arial Unicode MS" pitchFamily="34" charset="-128"/>
                <a:ea typeface="Arial Unicode MS" pitchFamily="34" charset="-128"/>
                <a:cs typeface="Arial Unicode MS" pitchFamily="34" charset="-128"/>
              </a:rPr>
              <a:t>  </a:t>
            </a:r>
          </a:p>
          <a:p>
            <a:endParaRPr lang="ar-SA" sz="2400" dirty="0" smtClean="0">
              <a:solidFill>
                <a:schemeClr val="tx1"/>
              </a:solidFill>
              <a:latin typeface="Arial Unicode MS" pitchFamily="34" charset="-128"/>
              <a:ea typeface="Arial Unicode MS" pitchFamily="34" charset="-128"/>
              <a:cs typeface="Arial Unicode MS" pitchFamily="34" charset="-128"/>
            </a:endParaRPr>
          </a:p>
          <a:p>
            <a:endParaRPr lang="ar-SA" sz="2800" b="1" u="sng" dirty="0" smtClean="0">
              <a:solidFill>
                <a:schemeClr val="tx1"/>
              </a:solidFill>
              <a:latin typeface="Arial Unicode MS" pitchFamily="34" charset="-128"/>
              <a:ea typeface="Arial Unicode MS" pitchFamily="34" charset="-128"/>
              <a:cs typeface="Arial Unicode MS" pitchFamily="34" charset="-128"/>
            </a:endParaRPr>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ربع نص 2"/>
          <p:cNvSpPr txBox="1"/>
          <p:nvPr/>
        </p:nvSpPr>
        <p:spPr>
          <a:xfrm>
            <a:off x="467544" y="620688"/>
            <a:ext cx="8064896"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1- الاستبصار (تكوين البصيرة ): </a:t>
            </a:r>
          </a:p>
          <a:p>
            <a:r>
              <a:rPr lang="ar-SA" sz="2800" dirty="0" smtClean="0">
                <a:latin typeface="Arial Unicode MS" pitchFamily="34" charset="-128"/>
                <a:ea typeface="Arial Unicode MS" pitchFamily="34" charset="-128"/>
                <a:cs typeface="Arial Unicode MS" pitchFamily="34" charset="-128"/>
              </a:rPr>
              <a:t> هو حالة من الفهم أو الإشراق التلقائي يدرك العميل عندها حقيقة ذاته وما بها من اضطراب أو بمعنى آخر يصل إلى حالة من الوعي يدرك عندها حقيقة نفسه 0 </a:t>
            </a:r>
          </a:p>
          <a:p>
            <a:r>
              <a:rPr lang="ar-SA" sz="2800" dirty="0" smtClean="0">
                <a:latin typeface="Arial Unicode MS" pitchFamily="34" charset="-128"/>
                <a:ea typeface="Arial Unicode MS" pitchFamily="34" charset="-128"/>
                <a:cs typeface="Arial Unicode MS" pitchFamily="34" charset="-128"/>
              </a:rPr>
              <a:t> ولماذا لم يتحمل نقد صاحب العمل له أو لماذا يكره كل الناس 0000</a:t>
            </a:r>
          </a:p>
          <a:p>
            <a:r>
              <a:rPr lang="ar-SA" sz="2800" dirty="0" smtClean="0">
                <a:latin typeface="Arial Unicode MS" pitchFamily="34" charset="-128"/>
                <a:ea typeface="Arial Unicode MS" pitchFamily="34" charset="-128"/>
                <a:cs typeface="Arial Unicode MS" pitchFamily="34" charset="-128"/>
              </a:rPr>
              <a:t> ويتم الاستبصار في ثلاث خطوات هي : </a:t>
            </a:r>
          </a:p>
          <a:p>
            <a:r>
              <a:rPr lang="ar-SA" sz="2800" dirty="0" smtClean="0">
                <a:latin typeface="Arial Unicode MS" pitchFamily="34" charset="-128"/>
                <a:ea typeface="Arial Unicode MS" pitchFamily="34" charset="-128"/>
                <a:cs typeface="Arial Unicode MS" pitchFamily="34" charset="-128"/>
              </a:rPr>
              <a:t>    1- الاستدعاء ( الاستييطان ) </a:t>
            </a:r>
          </a:p>
          <a:p>
            <a:r>
              <a:rPr lang="ar-SA" sz="2800" dirty="0" smtClean="0">
                <a:latin typeface="Arial Unicode MS" pitchFamily="34" charset="-128"/>
                <a:ea typeface="Arial Unicode MS" pitchFamily="34" charset="-128"/>
                <a:cs typeface="Arial Unicode MS" pitchFamily="34" charset="-128"/>
              </a:rPr>
              <a:t>     2-التفسير </a:t>
            </a:r>
          </a:p>
          <a:p>
            <a:r>
              <a:rPr lang="ar-SA" sz="2800" dirty="0" smtClean="0">
                <a:latin typeface="Arial Unicode MS" pitchFamily="34" charset="-128"/>
                <a:ea typeface="Arial Unicode MS" pitchFamily="34" charset="-128"/>
                <a:cs typeface="Arial Unicode MS" pitchFamily="34" charset="-128"/>
              </a:rPr>
              <a:t>      3- تكوين البصيرة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ربع نص 2"/>
          <p:cNvSpPr txBox="1"/>
          <p:nvPr/>
        </p:nvSpPr>
        <p:spPr>
          <a:xfrm>
            <a:off x="714348" y="1857364"/>
            <a:ext cx="8064896" cy="378565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400" dirty="0" smtClean="0">
                <a:latin typeface="Arial Unicode MS" pitchFamily="34" charset="-128"/>
                <a:ea typeface="Arial Unicode MS" pitchFamily="34" charset="-128"/>
                <a:cs typeface="Arial Unicode MS" pitchFamily="34" charset="-128"/>
              </a:rPr>
              <a:t>هو مساعده العميل على استيطان نفسه دون تأويل لكي تشاهد الذات الواعية </a:t>
            </a:r>
            <a:r>
              <a:rPr lang="ar-SA" sz="2400" dirty="0" err="1" smtClean="0">
                <a:latin typeface="Arial Unicode MS" pitchFamily="34" charset="-128"/>
                <a:ea typeface="Arial Unicode MS" pitchFamily="34" charset="-128"/>
                <a:cs typeface="Arial Unicode MS" pitchFamily="34" charset="-128"/>
              </a:rPr>
              <a:t>مايحويه</a:t>
            </a:r>
            <a:r>
              <a:rPr lang="ar-SA" sz="2400" dirty="0" smtClean="0">
                <a:latin typeface="Arial Unicode MS" pitchFamily="34" charset="-128"/>
                <a:ea typeface="Arial Unicode MS" pitchFamily="34" charset="-128"/>
                <a:cs typeface="Arial Unicode MS" pitchFamily="34" charset="-128"/>
              </a:rPr>
              <a:t> الذهن من الخبرات والمشاعر وتذكر الأحداث والخبرات المختزنة في الماضي القريب والبعيد </a:t>
            </a:r>
          </a:p>
          <a:p>
            <a:r>
              <a:rPr lang="ar-SA" sz="2400" dirty="0" smtClean="0">
                <a:latin typeface="Arial Unicode MS" pitchFamily="34" charset="-128"/>
                <a:ea typeface="Arial Unicode MS" pitchFamily="34" charset="-128"/>
                <a:cs typeface="Arial Unicode MS" pitchFamily="34" charset="-128"/>
              </a:rPr>
              <a:t> - نجد أن هذه الخبرات المستدعاة هى بالضرورة جوانب حساسة في حياه العميل الماضية فأنه قد يلجأ إلى مختلف أساليب المقاومة مالم تتوفر العلاقة المهنية في أفضل مستوى لها 0 </a:t>
            </a:r>
          </a:p>
          <a:p>
            <a:r>
              <a:rPr lang="ar-SA" sz="2400" dirty="0" smtClean="0">
                <a:latin typeface="Arial Unicode MS" pitchFamily="34" charset="-128"/>
                <a:ea typeface="Arial Unicode MS" pitchFamily="34" charset="-128"/>
                <a:cs typeface="Arial Unicode MS" pitchFamily="34" charset="-128"/>
              </a:rPr>
              <a:t> -يعتمد الاستدعاء على انطلاق العميل الحر والتأمل الذاتي والتذكر دون مقاطعه لتيار تفكيره </a:t>
            </a:r>
          </a:p>
          <a:p>
            <a:r>
              <a:rPr lang="ar-SA" sz="2400" dirty="0" smtClean="0">
                <a:latin typeface="Arial Unicode MS" pitchFamily="34" charset="-128"/>
                <a:ea typeface="Arial Unicode MS" pitchFamily="34" charset="-128"/>
                <a:cs typeface="Arial Unicode MS" pitchFamily="34" charset="-128"/>
              </a:rPr>
              <a:t>- أن استدعاء الخبرة الماضية بمصاحبتها الوجدانيه هو شرط أساسي للعلاج التحليلي إما في خدمة الفرد فقد يعوق العملية العلاجية </a:t>
            </a:r>
            <a:endParaRPr lang="ar-SA" sz="24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6143636" y="571480"/>
            <a:ext cx="2357454" cy="928694"/>
          </a:xfrm>
          <a:prstGeom prst="wedgeRoundRectCallout">
            <a:avLst>
              <a:gd name="adj1" fmla="val -18813"/>
              <a:gd name="adj2" fmla="val 87115"/>
              <a:gd name="adj3" fmla="val 16667"/>
            </a:avLst>
          </a:prstGeom>
          <a:solidFill>
            <a:schemeClr val="accent2">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ما المقصود بالاستدعاء ؟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ربع نص 2"/>
          <p:cNvSpPr txBox="1"/>
          <p:nvPr/>
        </p:nvSpPr>
        <p:spPr>
          <a:xfrm>
            <a:off x="714348" y="1857364"/>
            <a:ext cx="8064896" cy="267765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400" dirty="0" smtClean="0">
                <a:latin typeface="Arial Unicode MS" pitchFamily="34" charset="-128"/>
                <a:ea typeface="Arial Unicode MS" pitchFamily="34" charset="-128"/>
                <a:cs typeface="Arial Unicode MS" pitchFamily="34" charset="-128"/>
              </a:rPr>
              <a:t>-هو الترجمة العملية لهذه الخبرات المستدعاة وتفسير أثرها على سلوك العميل </a:t>
            </a:r>
          </a:p>
          <a:p>
            <a:r>
              <a:rPr lang="ar-SA" sz="2400" dirty="0" smtClean="0">
                <a:latin typeface="Arial Unicode MS" pitchFamily="34" charset="-128"/>
                <a:ea typeface="Arial Unicode MS" pitchFamily="34" charset="-128"/>
                <a:cs typeface="Arial Unicode MS" pitchFamily="34" charset="-128"/>
              </a:rPr>
              <a:t> -وهى عمليه يمارسها الأخصائي عاده مع العميل بعد استدعاء خبراته لتتكشف له حقيقة نفسه وما وراء سلوكه وهو بهذا المعنى يشمل : </a:t>
            </a:r>
          </a:p>
          <a:p>
            <a:r>
              <a:rPr lang="ar-SA" sz="2400" dirty="0" smtClean="0">
                <a:latin typeface="Arial Unicode MS" pitchFamily="34" charset="-128"/>
                <a:ea typeface="Arial Unicode MS" pitchFamily="34" charset="-128"/>
                <a:cs typeface="Arial Unicode MS" pitchFamily="34" charset="-128"/>
              </a:rPr>
              <a:t> - تفسير منطقي لعلاقة هذه الخبرات بالسلوك الحالي بغرض جهل العميل بها </a:t>
            </a:r>
          </a:p>
          <a:p>
            <a:r>
              <a:rPr lang="ar-SA" sz="2400" dirty="0" smtClean="0">
                <a:latin typeface="Arial Unicode MS" pitchFamily="34" charset="-128"/>
                <a:ea typeface="Arial Unicode MS" pitchFamily="34" charset="-128"/>
                <a:cs typeface="Arial Unicode MS" pitchFamily="34" charset="-128"/>
              </a:rPr>
              <a:t> - تصحيح أفكار العميل الخاطئة عن طريق هذا السلوك </a:t>
            </a:r>
            <a:endParaRPr lang="ar-SA" sz="24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6143636" y="571480"/>
            <a:ext cx="2357454" cy="928694"/>
          </a:xfrm>
          <a:prstGeom prst="wedgeRoundRectCallout">
            <a:avLst>
              <a:gd name="adj1" fmla="val -17197"/>
              <a:gd name="adj2" fmla="val 87115"/>
              <a:gd name="adj3" fmla="val 16667"/>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ما المقصود بالتفسير ؟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ربع نص 2"/>
          <p:cNvSpPr txBox="1"/>
          <p:nvPr/>
        </p:nvSpPr>
        <p:spPr>
          <a:xfrm>
            <a:off x="714348" y="1857364"/>
            <a:ext cx="8064896"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400" dirty="0" smtClean="0">
                <a:latin typeface="Arial Unicode MS" pitchFamily="34" charset="-128"/>
                <a:ea typeface="Arial Unicode MS" pitchFamily="34" charset="-128"/>
                <a:cs typeface="Arial Unicode MS" pitchFamily="34" charset="-128"/>
              </a:rPr>
              <a:t>-هو النتيجة النهائية للعمليتين ( الاستدعاء والتفسير ) حيث ينمو عند العميل ليكون قوة دافعه ليسعى ( تلقائيا ) لتعديل اتجاهاته بعد إن ( أستبصر ) بأنها خاطئة 0</a:t>
            </a:r>
            <a:endParaRPr lang="ar-SA" sz="24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5857884" y="571480"/>
            <a:ext cx="2643206" cy="928694"/>
          </a:xfrm>
          <a:prstGeom prst="wedgeRoundRectCallout">
            <a:avLst>
              <a:gd name="adj1" fmla="val -17950"/>
              <a:gd name="adj2" fmla="val 84038"/>
              <a:gd name="adj3" fmla="val 16667"/>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ما المقصود بتكوين البصيرة ؟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ربع نص 2"/>
          <p:cNvSpPr txBox="1"/>
          <p:nvPr/>
        </p:nvSpPr>
        <p:spPr>
          <a:xfrm>
            <a:off x="755576" y="404664"/>
            <a:ext cx="8064896" cy="501675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2- اتجاة تعلمي ( المتعلم والتربية )</a:t>
            </a:r>
          </a:p>
          <a:p>
            <a:r>
              <a:rPr lang="ar-SA" sz="2800" dirty="0" smtClean="0">
                <a:latin typeface="Arial Unicode MS" pitchFamily="34" charset="-128"/>
                <a:ea typeface="Arial Unicode MS" pitchFamily="34" charset="-128"/>
                <a:cs typeface="Arial Unicode MS" pitchFamily="34" charset="-128"/>
              </a:rPr>
              <a:t>  إذا كان الاستبصار </a:t>
            </a:r>
            <a:r>
              <a:rPr lang="ar-SA" sz="2400" dirty="0" smtClean="0">
                <a:latin typeface="Arial Unicode MS" pitchFamily="34" charset="-128"/>
                <a:ea typeface="Arial Unicode MS" pitchFamily="34" charset="-128"/>
                <a:cs typeface="Arial Unicode MS" pitchFamily="34" charset="-128"/>
              </a:rPr>
              <a:t>هو تعديل السلوك بمراجعه وتقييم الخبرات الماضية ،فأن التعلم على النقيض من ذلك هو تعديل السلوك نتيجة الخبرات الجديدة</a:t>
            </a:r>
          </a:p>
          <a:p>
            <a:r>
              <a:rPr lang="ar-SA" sz="2400" dirty="0" smtClean="0">
                <a:latin typeface="Arial Unicode MS" pitchFamily="34" charset="-128"/>
                <a:ea typeface="Arial Unicode MS" pitchFamily="34" charset="-128"/>
                <a:cs typeface="Arial Unicode MS" pitchFamily="34" charset="-128"/>
              </a:rPr>
              <a:t> ويمارس الاخصائى عمليات تعليمية وتربوية طالما يتعامل مع أنماط متباينة من العملاء في مختلف المجالات 0  لذا فأن أساليب التعلم هامة لأساليب العلاج إذا أردنا تعديلا أساسيا في السلوك بتزويده                                                                                                     بتزويده بالخبرة والممارسة وتنقسم هذه الخبرات إلى : </a:t>
            </a:r>
          </a:p>
          <a:p>
            <a:r>
              <a:rPr lang="ar-SA" sz="2400" dirty="0" smtClean="0">
                <a:latin typeface="Arial Unicode MS" pitchFamily="34" charset="-128"/>
                <a:ea typeface="Arial Unicode MS" pitchFamily="34" charset="-128"/>
                <a:cs typeface="Arial Unicode MS" pitchFamily="34" charset="-128"/>
              </a:rPr>
              <a:t> 1- خبرات يزود بها خاصة بالموقف نفسه خارج الفرد وأثرة على سلوكه الحالي </a:t>
            </a:r>
          </a:p>
          <a:p>
            <a:r>
              <a:rPr lang="ar-SA" sz="2400" dirty="0" smtClean="0">
                <a:latin typeface="Arial Unicode MS" pitchFamily="34" charset="-128"/>
                <a:ea typeface="Arial Unicode MS" pitchFamily="34" charset="-128"/>
                <a:cs typeface="Arial Unicode MS" pitchFamily="34" charset="-128"/>
              </a:rPr>
              <a:t> 2- خبرات خاصة بالمؤسسة وأهدافها ودور الاخصائى الأجتماعى فيها</a:t>
            </a:r>
          </a:p>
          <a:p>
            <a:r>
              <a:rPr lang="ar-SA" sz="2400" dirty="0" smtClean="0">
                <a:latin typeface="Arial Unicode MS" pitchFamily="34" charset="-128"/>
                <a:ea typeface="Arial Unicode MS" pitchFamily="34" charset="-128"/>
                <a:cs typeface="Arial Unicode MS" pitchFamily="34" charset="-128"/>
              </a:rPr>
              <a:t> 3- خبرات خاصة بما يجب أن يقوم بة العميل لمواجهة الموقف الحالي 0 </a:t>
            </a: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مربع نص 2"/>
          <p:cNvSpPr txBox="1"/>
          <p:nvPr/>
        </p:nvSpPr>
        <p:spPr>
          <a:xfrm>
            <a:off x="755576" y="1124744"/>
            <a:ext cx="8064896" cy="267765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2- اتجاة تعلمي ( المتعلم والتربية )</a:t>
            </a:r>
          </a:p>
          <a:p>
            <a:r>
              <a:rPr lang="ar-SA" sz="2800" dirty="0" smtClean="0">
                <a:latin typeface="Arial Unicode MS" pitchFamily="34" charset="-128"/>
                <a:ea typeface="Arial Unicode MS" pitchFamily="34" charset="-128"/>
                <a:cs typeface="Arial Unicode MS" pitchFamily="34" charset="-128"/>
              </a:rPr>
              <a:t> 4- خبرات عامة مرتبطة بالتنشئة الاجتماعية وتدعيم المسئولية الاجتماعية للعميل 0 ويمكن تزويد العميل بتلك الخبرات من خلال الأساليب التالية : </a:t>
            </a:r>
          </a:p>
          <a:p>
            <a:r>
              <a:rPr lang="ar-SA" sz="2800" dirty="0" smtClean="0">
                <a:latin typeface="Arial Unicode MS" pitchFamily="34" charset="-128"/>
                <a:ea typeface="Arial Unicode MS" pitchFamily="34" charset="-128"/>
                <a:cs typeface="Arial Unicode MS" pitchFamily="34" charset="-128"/>
              </a:rPr>
              <a:t> التنبيه + التوضيح + الاقناع + التدعيم + التعمييم </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رسم تخطيطي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وسيلة شرح على شكل سحابة 4"/>
          <p:cNvSpPr/>
          <p:nvPr/>
        </p:nvSpPr>
        <p:spPr>
          <a:xfrm>
            <a:off x="6660232" y="116632"/>
            <a:ext cx="2051720" cy="1476744"/>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وسائل الخبرات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مخطط انسيابي: شريط مثقب 8"/>
          <p:cNvSpPr/>
          <p:nvPr/>
        </p:nvSpPr>
        <p:spPr>
          <a:xfrm>
            <a:off x="785786" y="1928802"/>
            <a:ext cx="7715304" cy="4357718"/>
          </a:xfrm>
          <a:prstGeom prst="flowChartPunchedTap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هو الأسلوب الذي يمارسه الاخصائى لإيجاد الدافع للتعلم</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يتم التنبيه بوسائل مختلفة أهمها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توضيح فوائد التعلم ، توضيح أخطار عدم التعلم ، أتاحه فرصه التعلم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تتم هذه العمليات تصريحا أو تلميحاً حسب درجه نضج العميل ودرجه فاعليته 0 مثال : الطفل الضعيف العقل يحتاج إلى تعلم آداب المائدة أو تناول الطعام 0 </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8" name="وسيلة شرح على شكل سحابة 7"/>
          <p:cNvSpPr/>
          <p:nvPr/>
        </p:nvSpPr>
        <p:spPr>
          <a:xfrm>
            <a:off x="6372200" y="692696"/>
            <a:ext cx="2051720" cy="1476744"/>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1- التنبيه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مخطط انسيابي: شريط مثقب 7"/>
          <p:cNvSpPr/>
          <p:nvPr/>
        </p:nvSpPr>
        <p:spPr>
          <a:xfrm>
            <a:off x="571472" y="1428736"/>
            <a:ext cx="8032976" cy="4572032"/>
          </a:xfrm>
          <a:prstGeom prst="flowChartPunchedTap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chemeClr val="tx1"/>
                </a:solidFill>
                <a:latin typeface="Arial Unicode MS" pitchFamily="34" charset="-128"/>
                <a:ea typeface="Arial Unicode MS" pitchFamily="34" charset="-128"/>
                <a:cs typeface="Arial Unicode MS" pitchFamily="34" charset="-128"/>
              </a:rPr>
              <a:t>التوضيح يلي التنبيه حيث يتطلع العميل إلى الخبرة المعرفية تلقائيا سواء كانت خبرة خاصة بالمؤسسة أو الاخصائى أو بالموقف أو بجوانب عامه مرتبطة بالتنشئة إلاجتماعيه وللتوضيح ثلاثة مناطق رئيسه هى :</a:t>
            </a:r>
          </a:p>
          <a:p>
            <a:pPr algn="ctr"/>
            <a:r>
              <a:rPr lang="ar-SA" sz="2400" dirty="0" smtClean="0">
                <a:solidFill>
                  <a:schemeClr val="tx1"/>
                </a:solidFill>
                <a:latin typeface="Arial Unicode MS" pitchFamily="34" charset="-128"/>
                <a:ea typeface="Arial Unicode MS" pitchFamily="34" charset="-128"/>
                <a:cs typeface="Arial Unicode MS" pitchFamily="34" charset="-128"/>
              </a:rPr>
              <a:t>1-تزويد العميل بمعلومات جديدة </a:t>
            </a:r>
          </a:p>
          <a:p>
            <a:pPr algn="ctr"/>
            <a:r>
              <a:rPr lang="ar-SA" sz="2400" dirty="0" smtClean="0">
                <a:solidFill>
                  <a:schemeClr val="tx1"/>
                </a:solidFill>
                <a:latin typeface="Arial Unicode MS" pitchFamily="34" charset="-128"/>
                <a:ea typeface="Arial Unicode MS" pitchFamily="34" charset="-128"/>
                <a:cs typeface="Arial Unicode MS" pitchFamily="34" charset="-128"/>
              </a:rPr>
              <a:t>2- تفسير الأسباب حسب الموقف </a:t>
            </a:r>
          </a:p>
          <a:p>
            <a:pPr algn="ctr"/>
            <a:r>
              <a:rPr lang="ar-SA" sz="2400" dirty="0" smtClean="0">
                <a:solidFill>
                  <a:schemeClr val="tx1"/>
                </a:solidFill>
                <a:latin typeface="Arial Unicode MS" pitchFamily="34" charset="-128"/>
                <a:ea typeface="Arial Unicode MS" pitchFamily="34" charset="-128"/>
                <a:cs typeface="Arial Unicode MS" pitchFamily="34" charset="-128"/>
              </a:rPr>
              <a:t>3- تصحيح معلومات خاطئة لدى العميل  </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9" name="وسيلة شرح على شكل سحابة 8"/>
          <p:cNvSpPr/>
          <p:nvPr/>
        </p:nvSpPr>
        <p:spPr>
          <a:xfrm>
            <a:off x="2411760" y="476672"/>
            <a:ext cx="2051720" cy="1476744"/>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2- التوضيح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مخطط انسيابي: شريط مثقب 7"/>
          <p:cNvSpPr/>
          <p:nvPr/>
        </p:nvSpPr>
        <p:spPr>
          <a:xfrm>
            <a:off x="571472" y="1857364"/>
            <a:ext cx="7858180" cy="4643470"/>
          </a:xfrm>
          <a:prstGeom prst="flowChartPunchedTap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هو تأثير عقل على آخر يمارس عندما تلقي الخبرة المعرفية مقاومه من العميل وهو تأثير يعتمد على المنطق والواقعية وحسن التقدير 0</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يتطلب من الاخصائى رحابه الصدر واللباقة في مناقشه العميل في المعتقدات الخاطئة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يمارس مع العميل الذي يتمتع بقدر مناسب من الذكاء وتكامل في الذات 0</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مثال : فقد يرفض الأب تحويل ابنه إلى العيادات النفسية أو يعارض الزوج فى ان تعمل الزوجة            </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9" name="وسيلة شرح على شكل سحابة 8"/>
          <p:cNvSpPr/>
          <p:nvPr/>
        </p:nvSpPr>
        <p:spPr>
          <a:xfrm>
            <a:off x="2411760" y="476672"/>
            <a:ext cx="2376264" cy="1476744"/>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3- الإقناع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5148064" y="188640"/>
            <a:ext cx="3744416" cy="136815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smtClean="0">
                <a:solidFill>
                  <a:schemeClr val="tx1"/>
                </a:solidFill>
                <a:latin typeface="Arial Unicode MS" pitchFamily="34" charset="-128"/>
                <a:ea typeface="Arial Unicode MS" pitchFamily="34" charset="-128"/>
                <a:cs typeface="Arial Unicode MS" pitchFamily="34" charset="-128"/>
              </a:rPr>
              <a:t>تعريف العلاج الأجتماعى النفسي </a:t>
            </a:r>
            <a:endParaRPr lang="ar-SA" sz="2400" b="1"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988840"/>
            <a:ext cx="7560840" cy="255454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3200" dirty="0" smtClean="0">
                <a:latin typeface="Arial Unicode MS" pitchFamily="34" charset="-128"/>
                <a:ea typeface="Arial Unicode MS" pitchFamily="34" charset="-128"/>
                <a:cs typeface="Arial Unicode MS" pitchFamily="34" charset="-128"/>
              </a:rPr>
              <a:t>هو التأثير الايجابي في شخصية العميل أو ظروف المحيطة لتحقيق أفضل أداء ممكن لوظيفته الاجتماعية ،أو لتحقيق أفضل استقرار ممكن لاوضاعة الاجتماعية في حدود إمكانيات المؤسسة </a:t>
            </a:r>
            <a:r>
              <a:rPr lang="ar-SA" sz="2800" dirty="0" smtClean="0">
                <a:latin typeface="Arial Unicode MS" pitchFamily="34" charset="-128"/>
                <a:ea typeface="Arial Unicode MS" pitchFamily="34" charset="-128"/>
                <a:cs typeface="Arial Unicode MS" pitchFamily="34" charset="-128"/>
              </a:rPr>
              <a:t>0</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مخطط انسيابي: شريط مثقب 7"/>
          <p:cNvSpPr/>
          <p:nvPr/>
        </p:nvSpPr>
        <p:spPr>
          <a:xfrm>
            <a:off x="571472" y="1857364"/>
            <a:ext cx="8001056" cy="4500594"/>
          </a:xfrm>
          <a:prstGeom prst="flowChartPunchedTap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أن استجابة العميل لأساليب التوضيح والإقناع يتحدد بناء على ما يعقبهما من تدعيم أو ما يعقبهما من تثبيط 0</a:t>
            </a:r>
          </a:p>
          <a:p>
            <a:r>
              <a:rPr lang="ar-SA" sz="2400" dirty="0" smtClean="0">
                <a:solidFill>
                  <a:schemeClr val="tx1"/>
                </a:solidFill>
                <a:latin typeface="Arial Unicode MS" pitchFamily="34" charset="-128"/>
                <a:ea typeface="Arial Unicode MS" pitchFamily="34" charset="-128"/>
                <a:cs typeface="Arial Unicode MS" pitchFamily="34" charset="-128"/>
              </a:rPr>
              <a:t> المقصود بالتدعيم هو مكافأة الفعل أو الثواب الذي يعقب الاستجابة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تختلف أساليب التدعيم تبعا لنضج العميل وطبيعة الاستجابة 0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مثال : الطفل ضعيف العقل الذي استجابة لنظام تناول الطعام يحتاج الى كلمه ثناء مشجعه  0</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9" name="وسيلة شرح على شكل سحابة 8"/>
          <p:cNvSpPr/>
          <p:nvPr/>
        </p:nvSpPr>
        <p:spPr>
          <a:xfrm>
            <a:off x="2411760" y="476672"/>
            <a:ext cx="2376264" cy="1476744"/>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4- التدعييم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مخطط انسيابي: شريط مثقب 7"/>
          <p:cNvSpPr/>
          <p:nvPr/>
        </p:nvSpPr>
        <p:spPr>
          <a:xfrm>
            <a:off x="1500166" y="1857364"/>
            <a:ext cx="6572296" cy="3714776"/>
          </a:xfrm>
          <a:prstGeom prst="flowChartPunchedTap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هى العملية النفسيه المسئولة عن نقل ما اكتسبه العميل من عادات جديدة في موقف معين إلى غيرة من المواقف المتشابهة 0</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9" name="وسيلة شرح على شكل سحابة 8"/>
          <p:cNvSpPr/>
          <p:nvPr/>
        </p:nvSpPr>
        <p:spPr>
          <a:xfrm>
            <a:off x="2411760" y="476672"/>
            <a:ext cx="2376264" cy="1476744"/>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5- التقييم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مربع نص 4"/>
          <p:cNvSpPr txBox="1"/>
          <p:nvPr/>
        </p:nvSpPr>
        <p:spPr>
          <a:xfrm>
            <a:off x="395288" y="1341438"/>
            <a:ext cx="8497887" cy="5693866"/>
          </a:xfrm>
          <a:prstGeom prst="rect">
            <a:avLst/>
          </a:prstGeom>
        </p:spPr>
        <p:style>
          <a:lnRef idx="2">
            <a:schemeClr val="accent2"/>
          </a:lnRef>
          <a:fillRef idx="1">
            <a:schemeClr val="lt1"/>
          </a:fillRef>
          <a:effectRef idx="0">
            <a:schemeClr val="accent2"/>
          </a:effectRef>
          <a:fontRef idx="minor">
            <a:schemeClr val="dk1"/>
          </a:fontRef>
        </p:style>
        <p:txBody>
          <a:bodyPr rtlCol="1">
            <a:spAutoFit/>
          </a:bodyPr>
          <a:lstStyle/>
          <a:p>
            <a:pPr>
              <a:defRPr/>
            </a:pPr>
            <a:endParaRPr lang="ar-SA" sz="2800" dirty="0" smtClean="0">
              <a:latin typeface="Arial Unicode MS" pitchFamily="34" charset="-128"/>
              <a:ea typeface="Arial Unicode MS" pitchFamily="34" charset="-128"/>
              <a:cs typeface="Arial Unicode MS" pitchFamily="34" charset="-128"/>
            </a:endParaRPr>
          </a:p>
          <a:p>
            <a:pPr>
              <a:defRPr/>
            </a:pPr>
            <a:r>
              <a:rPr lang="ar-SA" sz="2800" dirty="0" smtClean="0">
                <a:latin typeface="Arial Unicode MS" pitchFamily="34" charset="-128"/>
                <a:ea typeface="Arial Unicode MS" pitchFamily="34" charset="-128"/>
                <a:cs typeface="Arial Unicode MS" pitchFamily="34" charset="-128"/>
              </a:rPr>
              <a:t>1- </a:t>
            </a:r>
            <a:r>
              <a:rPr lang="ar-SA" sz="2800" dirty="0">
                <a:latin typeface="Arial Unicode MS" pitchFamily="34" charset="-128"/>
                <a:ea typeface="Arial Unicode MS" pitchFamily="34" charset="-128"/>
                <a:cs typeface="Arial Unicode MS" pitchFamily="34" charset="-128"/>
              </a:rPr>
              <a:t>حالات عجز الإدراك العام (الضعف العام ) 0 </a:t>
            </a:r>
          </a:p>
          <a:p>
            <a:pPr>
              <a:defRPr/>
            </a:pPr>
            <a:r>
              <a:rPr lang="ar-SA" sz="2800" dirty="0">
                <a:latin typeface="Arial Unicode MS" pitchFamily="34" charset="-128"/>
                <a:ea typeface="Arial Unicode MS" pitchFamily="34" charset="-128"/>
                <a:cs typeface="Arial Unicode MS" pitchFamily="34" charset="-128"/>
              </a:rPr>
              <a:t>2- في حالات القلق والندم والغضب تمارس المعونة النفسية والتعديل البيئي 0 </a:t>
            </a:r>
          </a:p>
          <a:p>
            <a:pPr>
              <a:defRPr/>
            </a:pPr>
            <a:r>
              <a:rPr lang="ar-SA" sz="2800" dirty="0">
                <a:latin typeface="Arial Unicode MS" pitchFamily="34" charset="-128"/>
                <a:ea typeface="Arial Unicode MS" pitchFamily="34" charset="-128"/>
                <a:cs typeface="Arial Unicode MS" pitchFamily="34" charset="-128"/>
              </a:rPr>
              <a:t> 3- في حالات الإحساس بالذنب أو خوف </a:t>
            </a:r>
            <a:r>
              <a:rPr lang="ar-SA" sz="2800" dirty="0" smtClean="0">
                <a:latin typeface="Arial Unicode MS" pitchFamily="34" charset="-128"/>
                <a:ea typeface="Arial Unicode MS" pitchFamily="34" charset="-128"/>
                <a:cs typeface="Arial Unicode MS" pitchFamily="34" charset="-128"/>
              </a:rPr>
              <a:t>الذات </a:t>
            </a:r>
            <a:r>
              <a:rPr lang="ar-SA" sz="2800" dirty="0">
                <a:latin typeface="Arial Unicode MS" pitchFamily="34" charset="-128"/>
                <a:ea typeface="Arial Unicode MS" pitchFamily="34" charset="-128"/>
                <a:cs typeface="Arial Unicode MS" pitchFamily="34" charset="-128"/>
              </a:rPr>
              <a:t>الزائد من الذات العليا يمارس التنفيس الوجداني وتعديل الاستجابات ( الإيحاء او النصح والتحويل والتأكيد ) </a:t>
            </a:r>
          </a:p>
          <a:p>
            <a:pPr>
              <a:defRPr/>
            </a:pPr>
            <a:r>
              <a:rPr lang="ar-SA" sz="2800" dirty="0">
                <a:latin typeface="Arial Unicode MS" pitchFamily="34" charset="-128"/>
                <a:ea typeface="Arial Unicode MS" pitchFamily="34" charset="-128"/>
                <a:cs typeface="Arial Unicode MS" pitchFamily="34" charset="-128"/>
              </a:rPr>
              <a:t> 4- السلوك الدفاعي الشعوري والشبة شعورية : الاستبصار بأساليبة 0 </a:t>
            </a:r>
          </a:p>
          <a:p>
            <a:pPr>
              <a:defRPr/>
            </a:pPr>
            <a:r>
              <a:rPr lang="ar-SA" sz="2800" dirty="0">
                <a:latin typeface="Arial Unicode MS" pitchFamily="34" charset="-128"/>
                <a:ea typeface="Arial Unicode MS" pitchFamily="34" charset="-128"/>
                <a:cs typeface="Arial Unicode MS" pitchFamily="34" charset="-128"/>
              </a:rPr>
              <a:t> 5- النقص في الحكم لخطأ المعتقدات : التوضيح والاقناع </a:t>
            </a:r>
          </a:p>
          <a:p>
            <a:pPr>
              <a:defRPr/>
            </a:pPr>
            <a:r>
              <a:rPr lang="ar-SA" sz="2800" dirty="0">
                <a:latin typeface="Arial Unicode MS" pitchFamily="34" charset="-128"/>
                <a:ea typeface="Arial Unicode MS" pitchFamily="34" charset="-128"/>
                <a:cs typeface="Arial Unicode MS" pitchFamily="34" charset="-128"/>
              </a:rPr>
              <a:t> 6- عدم اعتبار الذات : الاستبصار والتعلم وتدعيم التعلم </a:t>
            </a:r>
          </a:p>
          <a:p>
            <a:pPr>
              <a:defRPr/>
            </a:pPr>
            <a:r>
              <a:rPr lang="ar-SA" sz="2800" dirty="0">
                <a:latin typeface="Arial Unicode MS" pitchFamily="34" charset="-128"/>
                <a:ea typeface="Arial Unicode MS" pitchFamily="34" charset="-128"/>
                <a:cs typeface="Arial Unicode MS" pitchFamily="34" charset="-128"/>
              </a:rPr>
              <a:t> </a:t>
            </a:r>
          </a:p>
          <a:p>
            <a:pPr>
              <a:defRPr/>
            </a:pPr>
            <a:endParaRPr lang="ar-SA" sz="28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699792" y="116632"/>
            <a:ext cx="5760640" cy="1476744"/>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نماذج للاتجاهات العامه لأساليب العلاج الذاتى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ستطيل 3"/>
          <p:cNvSpPr/>
          <p:nvPr/>
        </p:nvSpPr>
        <p:spPr>
          <a:xfrm>
            <a:off x="539750" y="1341438"/>
            <a:ext cx="8208963" cy="440055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defRPr/>
            </a:pPr>
            <a:r>
              <a:rPr lang="ar-SA" sz="2800" dirty="0">
                <a:latin typeface="Arial Unicode MS" pitchFamily="34" charset="-128"/>
                <a:ea typeface="Arial Unicode MS" pitchFamily="34" charset="-128"/>
                <a:cs typeface="Arial Unicode MS" pitchFamily="34" charset="-128"/>
              </a:rPr>
              <a:t>7- عدم القدرة على التحكم في الدوافع : النصح والسلطة والاستبصار 0 </a:t>
            </a:r>
          </a:p>
          <a:p>
            <a:pPr>
              <a:defRPr/>
            </a:pPr>
            <a:r>
              <a:rPr lang="ar-SA" sz="2800" dirty="0">
                <a:latin typeface="Arial Unicode MS" pitchFamily="34" charset="-128"/>
                <a:ea typeface="Arial Unicode MS" pitchFamily="34" charset="-128"/>
                <a:cs typeface="Arial Unicode MS" pitchFamily="34" charset="-128"/>
              </a:rPr>
              <a:t> 8- تزمت الذات العليا : المعونة النفسية ، الاقناع ، التوضيح </a:t>
            </a:r>
          </a:p>
          <a:p>
            <a:pPr>
              <a:defRPr/>
            </a:pPr>
            <a:r>
              <a:rPr lang="ar-SA" sz="2800" dirty="0">
                <a:latin typeface="Arial Unicode MS" pitchFamily="34" charset="-128"/>
                <a:ea typeface="Arial Unicode MS" pitchFamily="34" charset="-128"/>
                <a:cs typeface="Arial Unicode MS" pitchFamily="34" charset="-128"/>
              </a:rPr>
              <a:t> 9- تأرجح الذات العليا : الاقناع ، السلطة ، النصح ، العلم </a:t>
            </a:r>
          </a:p>
          <a:p>
            <a:pPr>
              <a:defRPr/>
            </a:pPr>
            <a:r>
              <a:rPr lang="ar-SA" sz="2800" dirty="0">
                <a:latin typeface="Arial Unicode MS" pitchFamily="34" charset="-128"/>
                <a:ea typeface="Arial Unicode MS" pitchFamily="34" charset="-128"/>
                <a:cs typeface="Arial Unicode MS" pitchFamily="34" charset="-128"/>
              </a:rPr>
              <a:t>  10- خمول الإرادة : الاستثارة ، الاقناع ، السلطة </a:t>
            </a:r>
          </a:p>
          <a:p>
            <a:pPr>
              <a:defRPr/>
            </a:pPr>
            <a:r>
              <a:rPr lang="ar-SA" sz="2800" dirty="0">
                <a:latin typeface="Arial Unicode MS" pitchFamily="34" charset="-128"/>
                <a:ea typeface="Arial Unicode MS" pitchFamily="34" charset="-128"/>
                <a:cs typeface="Arial Unicode MS" pitchFamily="34" charset="-128"/>
              </a:rPr>
              <a:t>  11- الرواسب الطفيلية ( الانانية ) وتفيد معها  أساليب التعلم </a:t>
            </a:r>
            <a:r>
              <a:rPr lang="ar-SA" sz="2800" dirty="0" smtClean="0">
                <a:latin typeface="Arial Unicode MS" pitchFamily="34" charset="-128"/>
                <a:ea typeface="Arial Unicode MS" pitchFamily="34" charset="-128"/>
                <a:cs typeface="Arial Unicode MS" pitchFamily="34" charset="-128"/>
              </a:rPr>
              <a:t>كتوضيح </a:t>
            </a:r>
            <a:r>
              <a:rPr lang="ar-SA" sz="2800" dirty="0">
                <a:latin typeface="Arial Unicode MS" pitchFamily="34" charset="-128"/>
                <a:ea typeface="Arial Unicode MS" pitchFamily="34" charset="-128"/>
                <a:cs typeface="Arial Unicode MS" pitchFamily="34" charset="-128"/>
              </a:rPr>
              <a:t>آثارها الضارة ، والاتكالية وتفيد معها الايحاء والنصح والسلطة والتقمص والتحويل والعدوان ، والعدوان ويفيد معه التنفيس الوجدانى والاستبصار والانحرافات الجنسية وتفيد معها الاستبصار والتنفيس الوجدانى 0 </a:t>
            </a:r>
            <a:endParaRPr lang="ar-SA" sz="2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موجة 3"/>
          <p:cNvSpPr/>
          <p:nvPr/>
        </p:nvSpPr>
        <p:spPr>
          <a:xfrm>
            <a:off x="1331913" y="260350"/>
            <a:ext cx="7416800" cy="1439863"/>
          </a:xfrm>
          <a:prstGeom prst="wave">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r>
              <a:rPr lang="ar-SA" sz="2800" dirty="0">
                <a:latin typeface="Arial Unicode MS" pitchFamily="34" charset="-128"/>
                <a:ea typeface="Arial Unicode MS" pitchFamily="34" charset="-128"/>
                <a:cs typeface="Arial Unicode MS" pitchFamily="34" charset="-128"/>
              </a:rPr>
              <a:t>وقد وضع بعض العلماء استراتيجيات علاجية لبعض الأنماط العصابية وحصرها تيرنر في : </a:t>
            </a:r>
          </a:p>
        </p:txBody>
      </p:sp>
      <p:graphicFrame>
        <p:nvGraphicFramePr>
          <p:cNvPr id="5" name="رسم تخطيطي 4"/>
          <p:cNvGraphicFramePr/>
          <p:nvPr/>
        </p:nvGraphicFramePr>
        <p:xfrm>
          <a:off x="1907704" y="20608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مربع نص 4"/>
          <p:cNvSpPr txBox="1"/>
          <p:nvPr/>
        </p:nvSpPr>
        <p:spPr>
          <a:xfrm>
            <a:off x="395288" y="1557338"/>
            <a:ext cx="8280400" cy="4400550"/>
          </a:xfrm>
          <a:prstGeom prst="rect">
            <a:avLst/>
          </a:prstGeom>
        </p:spPr>
        <p:style>
          <a:lnRef idx="2">
            <a:schemeClr val="accent2"/>
          </a:lnRef>
          <a:fillRef idx="1">
            <a:schemeClr val="lt1"/>
          </a:fillRef>
          <a:effectRef idx="0">
            <a:schemeClr val="accent2"/>
          </a:effectRef>
          <a:fontRef idx="minor">
            <a:schemeClr val="dk1"/>
          </a:fontRef>
        </p:style>
        <p:txBody>
          <a:bodyPr rtlCol="1">
            <a:spAutoFit/>
          </a:bodyPr>
          <a:lstStyle/>
          <a:p>
            <a:pPr>
              <a:defRPr/>
            </a:pPr>
            <a:r>
              <a:rPr lang="ar-SA" sz="2800" u="sng" dirty="0">
                <a:solidFill>
                  <a:srgbClr val="C00000"/>
                </a:solidFill>
                <a:latin typeface="Arial Unicode MS" pitchFamily="34" charset="-128"/>
                <a:ea typeface="Arial Unicode MS" pitchFamily="34" charset="-128"/>
                <a:cs typeface="Arial Unicode MS" pitchFamily="34" charset="-128"/>
              </a:rPr>
              <a:t>العلاج البيئي : </a:t>
            </a:r>
          </a:p>
          <a:p>
            <a:pPr>
              <a:defRPr/>
            </a:pPr>
            <a:r>
              <a:rPr lang="ar-SA" sz="2800" dirty="0">
                <a:latin typeface="Arial Unicode MS" pitchFamily="34" charset="-128"/>
                <a:ea typeface="Arial Unicode MS" pitchFamily="34" charset="-128"/>
                <a:cs typeface="Arial Unicode MS" pitchFamily="34" charset="-128"/>
              </a:rPr>
              <a:t> هو </a:t>
            </a:r>
            <a:r>
              <a:rPr lang="ar-SA" sz="2800" dirty="0" smtClean="0">
                <a:latin typeface="Arial Unicode MS" pitchFamily="34" charset="-128"/>
                <a:ea typeface="Arial Unicode MS" pitchFamily="34" charset="-128"/>
                <a:cs typeface="Arial Unicode MS" pitchFamily="34" charset="-128"/>
              </a:rPr>
              <a:t>الجهود </a:t>
            </a:r>
            <a:r>
              <a:rPr lang="ar-SA" sz="2800" dirty="0">
                <a:latin typeface="Arial Unicode MS" pitchFamily="34" charset="-128"/>
                <a:ea typeface="Arial Unicode MS" pitchFamily="34" charset="-128"/>
                <a:cs typeface="Arial Unicode MS" pitchFamily="34" charset="-128"/>
              </a:rPr>
              <a:t>والخدمات الموجهة نحو الأفراد أو الظروف المحيطة بالعميل أو ما يمكن إن نطلق علية بإيجاد البيئة العلاجية وينقسم العلاج البيئي إلى قسمين هما : </a:t>
            </a:r>
          </a:p>
          <a:p>
            <a:pPr>
              <a:defRPr/>
            </a:pPr>
            <a:r>
              <a:rPr lang="ar-SA" sz="2800" dirty="0">
                <a:latin typeface="Arial Unicode MS" pitchFamily="34" charset="-128"/>
                <a:ea typeface="Arial Unicode MS" pitchFamily="34" charset="-128"/>
                <a:cs typeface="Arial Unicode MS" pitchFamily="34" charset="-128"/>
              </a:rPr>
              <a:t>    1- خدمات مباشرة        2- خدمات غير مباشرة </a:t>
            </a:r>
          </a:p>
          <a:p>
            <a:pPr>
              <a:defRPr/>
            </a:pPr>
            <a:r>
              <a:rPr lang="ar-SA" sz="2800" dirty="0">
                <a:latin typeface="Arial Unicode MS" pitchFamily="34" charset="-128"/>
                <a:ea typeface="Arial Unicode MS" pitchFamily="34" charset="-128"/>
                <a:cs typeface="Arial Unicode MS" pitchFamily="34" charset="-128"/>
              </a:rPr>
              <a:t> </a:t>
            </a:r>
            <a:r>
              <a:rPr lang="ar-SA" sz="2800" u="sng" dirty="0">
                <a:latin typeface="Arial Unicode MS" pitchFamily="34" charset="-128"/>
                <a:ea typeface="Arial Unicode MS" pitchFamily="34" charset="-128"/>
                <a:cs typeface="Arial Unicode MS" pitchFamily="34" charset="-128"/>
              </a:rPr>
              <a:t>الخدمات المباشرة </a:t>
            </a:r>
            <a:r>
              <a:rPr lang="ar-SA" sz="2800" dirty="0">
                <a:latin typeface="Arial Unicode MS" pitchFamily="34" charset="-128"/>
                <a:ea typeface="Arial Unicode MS" pitchFamily="34" charset="-128"/>
                <a:cs typeface="Arial Unicode MS" pitchFamily="34" charset="-128"/>
              </a:rPr>
              <a:t>: </a:t>
            </a:r>
          </a:p>
          <a:p>
            <a:pPr>
              <a:defRPr/>
            </a:pPr>
            <a:r>
              <a:rPr lang="ar-SA" sz="2800" dirty="0">
                <a:latin typeface="Arial Unicode MS" pitchFamily="34" charset="-128"/>
                <a:ea typeface="Arial Unicode MS" pitchFamily="34" charset="-128"/>
                <a:cs typeface="Arial Unicode MS" pitchFamily="34" charset="-128"/>
              </a:rPr>
              <a:t> وهى الخدمات العملية التي تقدم للعميل مباشرة سواء من المؤسسة أو موارد البيئة ويدخل في نطاقها الإعانات المالية و التشغيلية أو التأهيلية أو الطبية أو السكنية مما يكون له اثر ايجابي في مواجهة المشكلة 0  </a:t>
            </a:r>
          </a:p>
        </p:txBody>
      </p:sp>
      <p:sp>
        <p:nvSpPr>
          <p:cNvPr id="4" name="وسيلة شرح على شكل سحابة 3"/>
          <p:cNvSpPr/>
          <p:nvPr/>
        </p:nvSpPr>
        <p:spPr>
          <a:xfrm>
            <a:off x="5148064" y="260648"/>
            <a:ext cx="3384376" cy="1224136"/>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العلاج البيئى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مربع نص 4"/>
          <p:cNvSpPr txBox="1"/>
          <p:nvPr/>
        </p:nvSpPr>
        <p:spPr>
          <a:xfrm>
            <a:off x="395288" y="1700213"/>
            <a:ext cx="8280400" cy="4524375"/>
          </a:xfrm>
          <a:prstGeom prst="rect">
            <a:avLst/>
          </a:prstGeom>
        </p:spPr>
        <p:style>
          <a:lnRef idx="2">
            <a:schemeClr val="accent2"/>
          </a:lnRef>
          <a:fillRef idx="1">
            <a:schemeClr val="lt1"/>
          </a:fillRef>
          <a:effectRef idx="0">
            <a:schemeClr val="accent2"/>
          </a:effectRef>
          <a:fontRef idx="minor">
            <a:schemeClr val="dk1"/>
          </a:fontRef>
        </p:style>
        <p:txBody>
          <a:bodyPr rtlCol="1">
            <a:spAutoFit/>
          </a:bodyPr>
          <a:lstStyle/>
          <a:p>
            <a:pPr>
              <a:defRPr/>
            </a:pPr>
            <a:r>
              <a:rPr lang="ar-SA" sz="3200" u="sng" dirty="0">
                <a:solidFill>
                  <a:srgbClr val="FF0000"/>
                </a:solidFill>
                <a:latin typeface="Arial Unicode MS" pitchFamily="34" charset="-128"/>
                <a:ea typeface="Arial Unicode MS" pitchFamily="34" charset="-128"/>
                <a:cs typeface="Arial Unicode MS" pitchFamily="34" charset="-128"/>
              </a:rPr>
              <a:t>2- الخدمات الغير مباشرة : </a:t>
            </a:r>
          </a:p>
          <a:p>
            <a:pPr>
              <a:defRPr/>
            </a:pPr>
            <a:r>
              <a:rPr lang="ar-SA" sz="3200" dirty="0">
                <a:latin typeface="Arial Unicode MS" pitchFamily="34" charset="-128"/>
                <a:ea typeface="Arial Unicode MS" pitchFamily="34" charset="-128"/>
                <a:cs typeface="Arial Unicode MS" pitchFamily="34" charset="-128"/>
              </a:rPr>
              <a:t> وهى جهود تستهدف تعديل اتجاهات الأفراد المحيطين بالعميل سواء كان ذلك تخفيفا لضغوطهم الخارجية علية أو كان لزيادة فاعليتهم لمساعدة العميل 0</a:t>
            </a:r>
          </a:p>
          <a:p>
            <a:pPr>
              <a:defRPr/>
            </a:pPr>
            <a:r>
              <a:rPr lang="ar-SA" sz="3200" dirty="0">
                <a:latin typeface="Arial Unicode MS" pitchFamily="34" charset="-128"/>
                <a:ea typeface="Arial Unicode MS" pitchFamily="34" charset="-128"/>
                <a:cs typeface="Arial Unicode MS" pitchFamily="34" charset="-128"/>
              </a:rPr>
              <a:t> ويمارس جميع ما ذكرنه من أساليب العلاج الذاتي وبصفة خاصة : التعلم باساليبة المختلفة ، تعديل الاستجابات ، المعونة النفسية ، طلما كانت البيئة هى اشخاص يجب تعديل اتجاهاتهم بطريقة او بأخرى 0 </a:t>
            </a:r>
          </a:p>
        </p:txBody>
      </p:sp>
      <p:sp>
        <p:nvSpPr>
          <p:cNvPr id="4" name="وسيلة شرح على شكل سحابة 3"/>
          <p:cNvSpPr/>
          <p:nvPr/>
        </p:nvSpPr>
        <p:spPr>
          <a:xfrm>
            <a:off x="5148064" y="260648"/>
            <a:ext cx="3384376" cy="1224136"/>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العلاج البيئى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وسيلة شرح على شكل سحابة 1"/>
          <p:cNvSpPr/>
          <p:nvPr/>
        </p:nvSpPr>
        <p:spPr>
          <a:xfrm>
            <a:off x="2987824" y="260648"/>
            <a:ext cx="5256584" cy="1224136"/>
          </a:xfrm>
          <a:prstGeom prst="cloud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الخصائص الرئيسه للعلاج الاجتماعى والنفسي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
        <p:nvSpPr>
          <p:cNvPr id="3" name="مستطيل 2"/>
          <p:cNvSpPr/>
          <p:nvPr/>
        </p:nvSpPr>
        <p:spPr>
          <a:xfrm>
            <a:off x="467544" y="1700808"/>
            <a:ext cx="8352928" cy="3785652"/>
          </a:xfrm>
          <a:prstGeom prst="rect">
            <a:avLst/>
          </a:prstGeom>
        </p:spPr>
        <p:txBody>
          <a:bodyPr wrap="square">
            <a:spAutoFit/>
          </a:bodyPr>
          <a:lstStyle/>
          <a:p>
            <a:pPr>
              <a:defRPr/>
            </a:pPr>
            <a:r>
              <a:rPr lang="ar-SA" dirty="0" smtClean="0">
                <a:latin typeface="Arial Unicode MS" pitchFamily="34" charset="-128"/>
                <a:ea typeface="Arial Unicode MS" pitchFamily="34" charset="-128"/>
                <a:cs typeface="Arial Unicode MS" pitchFamily="34" charset="-128"/>
              </a:rPr>
              <a:t>1</a:t>
            </a:r>
            <a:r>
              <a:rPr lang="ar-SA" sz="2400" dirty="0" smtClean="0">
                <a:latin typeface="Arial Unicode MS" pitchFamily="34" charset="-128"/>
                <a:ea typeface="Arial Unicode MS" pitchFamily="34" charset="-128"/>
                <a:cs typeface="Arial Unicode MS" pitchFamily="34" charset="-128"/>
              </a:rPr>
              <a:t>- يعتمد العلاج بالضرورة على التشخيص النهائي</a:t>
            </a:r>
          </a:p>
          <a:p>
            <a:pPr>
              <a:defRPr/>
            </a:pPr>
            <a:r>
              <a:rPr lang="ar-SA" sz="2400" dirty="0" smtClean="0">
                <a:latin typeface="Arial Unicode MS" pitchFamily="34" charset="-128"/>
                <a:ea typeface="Arial Unicode MS" pitchFamily="34" charset="-128"/>
                <a:cs typeface="Arial Unicode MS" pitchFamily="34" charset="-128"/>
              </a:rPr>
              <a:t>2-للعلاج خطة منسقة ومتكاملة رغم تنوع اتجاهات العلاج اهدافة الفرعية فهو يستهدف غاية كلية محددة هي مواجهة المشكلة 0 </a:t>
            </a:r>
          </a:p>
          <a:p>
            <a:pPr>
              <a:defRPr/>
            </a:pPr>
            <a:r>
              <a:rPr lang="ar-SA" sz="2400" dirty="0" smtClean="0">
                <a:latin typeface="Arial Unicode MS" pitchFamily="34" charset="-128"/>
                <a:ea typeface="Arial Unicode MS" pitchFamily="34" charset="-128"/>
                <a:cs typeface="Arial Unicode MS" pitchFamily="34" charset="-128"/>
              </a:rPr>
              <a:t> 3-تتناسب  الخطة العلاجية  مع طبيعة المشكلة وإمكانيات المؤسسة 0 </a:t>
            </a:r>
          </a:p>
          <a:p>
            <a:pPr>
              <a:defRPr/>
            </a:pPr>
            <a:r>
              <a:rPr lang="ar-SA" sz="2400" dirty="0" smtClean="0">
                <a:latin typeface="Arial Unicode MS" pitchFamily="34" charset="-128"/>
                <a:ea typeface="Arial Unicode MS" pitchFamily="34" charset="-128"/>
                <a:cs typeface="Arial Unicode MS" pitchFamily="34" charset="-128"/>
              </a:rPr>
              <a:t> 4- العلاج لابد إن يتفق وأيديولوجية المجتمع وقيمة الاجتماعية </a:t>
            </a:r>
          </a:p>
          <a:p>
            <a:pPr>
              <a:defRPr/>
            </a:pPr>
            <a:r>
              <a:rPr lang="ar-SA" sz="2400" dirty="0" smtClean="0">
                <a:latin typeface="Arial Unicode MS" pitchFamily="34" charset="-128"/>
                <a:ea typeface="Arial Unicode MS" pitchFamily="34" charset="-128"/>
                <a:cs typeface="Arial Unicode MS" pitchFamily="34" charset="-128"/>
              </a:rPr>
              <a:t> 5- العلاج يعتمد على قاعدة عريضة من الاساليب النفسية والتعليمية والتصحيحية 0 </a:t>
            </a:r>
          </a:p>
          <a:p>
            <a:pPr>
              <a:defRPr/>
            </a:pPr>
            <a:r>
              <a:rPr lang="ar-SA" sz="2400" dirty="0" smtClean="0">
                <a:latin typeface="Arial Unicode MS" pitchFamily="34" charset="-128"/>
                <a:ea typeface="Arial Unicode MS" pitchFamily="34" charset="-128"/>
                <a:cs typeface="Arial Unicode MS" pitchFamily="34" charset="-128"/>
              </a:rPr>
              <a:t> 6- العلاج كجميع عمليات خدمة الفرد لابد وان يتفق مع المعاني الانسانيه للخدمة الاجتماعية ومفاهيمها ومفاهيم خدمة الفرد بصفة خاصة 0   </a:t>
            </a: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أهداف العلاج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179512" y="1196752"/>
            <a:ext cx="8064896"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أن أهداف العلاج هي ذاتها أهداف خدمة الفرد التي سبق وذكرنها وهى خمس مستويات 000000</a:t>
            </a:r>
          </a:p>
          <a:p>
            <a:r>
              <a:rPr lang="ar-SA" sz="2800" dirty="0" smtClean="0">
                <a:latin typeface="Arial Unicode MS" pitchFamily="34" charset="-128"/>
                <a:ea typeface="Arial Unicode MS" pitchFamily="34" charset="-128"/>
                <a:cs typeface="Arial Unicode MS" pitchFamily="34" charset="-128"/>
              </a:rPr>
              <a:t>- المستوى الأول  : تعديل أساس فى شخصيه العميل وظروفة البيئية 0 </a:t>
            </a:r>
          </a:p>
          <a:p>
            <a:r>
              <a:rPr lang="ar-SA" sz="2800" dirty="0" smtClean="0">
                <a:latin typeface="Arial Unicode MS" pitchFamily="34" charset="-128"/>
                <a:ea typeface="Arial Unicode MS" pitchFamily="34" charset="-128"/>
                <a:cs typeface="Arial Unicode MS" pitchFamily="34" charset="-128"/>
              </a:rPr>
              <a:t>2- المستوى الثاني : تعديل نسبي في شخصية العميل وظروفة البيئية 0 </a:t>
            </a:r>
          </a:p>
          <a:p>
            <a:r>
              <a:rPr lang="ar-SA" sz="2800" dirty="0" smtClean="0">
                <a:latin typeface="Arial Unicode MS" pitchFamily="34" charset="-128"/>
                <a:ea typeface="Arial Unicode MS" pitchFamily="34" charset="-128"/>
                <a:cs typeface="Arial Unicode MS" pitchFamily="34" charset="-128"/>
              </a:rPr>
              <a:t>3- المستوى الثالث : تعديل كلى أو نسبي في شخصية العميل 0 </a:t>
            </a:r>
          </a:p>
          <a:p>
            <a:r>
              <a:rPr lang="ar-SA" sz="2800" dirty="0" smtClean="0">
                <a:latin typeface="Arial Unicode MS" pitchFamily="34" charset="-128"/>
                <a:ea typeface="Arial Unicode MS" pitchFamily="34" charset="-128"/>
                <a:cs typeface="Arial Unicode MS" pitchFamily="34" charset="-128"/>
              </a:rPr>
              <a:t>4- المستوى الرابع : تعديل كلى أو نسبي للظروف البيئية </a:t>
            </a:r>
          </a:p>
          <a:p>
            <a:r>
              <a:rPr lang="ar-SA" sz="2800" dirty="0" smtClean="0">
                <a:latin typeface="Arial Unicode MS" pitchFamily="34" charset="-128"/>
                <a:ea typeface="Arial Unicode MS" pitchFamily="34" charset="-128"/>
                <a:cs typeface="Arial Unicode MS" pitchFamily="34" charset="-128"/>
              </a:rPr>
              <a:t>5- المستوى الخامس : تثبيت الموقف تجنباً لحدوث مشكلات جديدة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أساليب العلاج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412776"/>
            <a:ext cx="8280920"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هناك اتجاهين رئيسيين للعلاج هما : </a:t>
            </a:r>
          </a:p>
          <a:p>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1- العلاج الذاتي </a:t>
            </a:r>
            <a:r>
              <a:rPr lang="ar-SA" sz="2800" dirty="0" smtClean="0">
                <a:latin typeface="Arial Unicode MS" pitchFamily="34" charset="-128"/>
                <a:ea typeface="Arial Unicode MS" pitchFamily="34" charset="-128"/>
                <a:cs typeface="Arial Unicode MS" pitchFamily="34" charset="-128"/>
              </a:rPr>
              <a:t>: ويقصد بة التأثير المقصود في سمات العميل الشخصية لمواجهة مواطن العجز في شخصية وتدعيم مواطن القوة فيها 0 </a:t>
            </a:r>
          </a:p>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2- العلاج البيئي </a:t>
            </a:r>
            <a:r>
              <a:rPr lang="ar-SA" sz="2800" dirty="0" err="1" smtClean="0">
                <a:latin typeface="Arial Unicode MS" pitchFamily="34" charset="-128"/>
                <a:ea typeface="Arial Unicode MS" pitchFamily="34" charset="-128"/>
                <a:cs typeface="Arial Unicode MS" pitchFamily="34" charset="-128"/>
              </a:rPr>
              <a:t>:</a:t>
            </a:r>
            <a:r>
              <a:rPr lang="ar-SA" sz="2800" dirty="0" smtClean="0">
                <a:latin typeface="Arial Unicode MS" pitchFamily="34" charset="-128"/>
                <a:ea typeface="Arial Unicode MS" pitchFamily="34" charset="-128"/>
                <a:cs typeface="Arial Unicode MS" pitchFamily="34" charset="-128"/>
              </a:rPr>
              <a:t> </a:t>
            </a:r>
          </a:p>
          <a:p>
            <a:r>
              <a:rPr lang="ar-SA" sz="2800" dirty="0" smtClean="0">
                <a:latin typeface="Arial Unicode MS" pitchFamily="34" charset="-128"/>
                <a:ea typeface="Arial Unicode MS" pitchFamily="34" charset="-128"/>
                <a:cs typeface="Arial Unicode MS" pitchFamily="34" charset="-128"/>
              </a:rPr>
              <a:t> هو الجهود التى تبذل لتخفيف الضغوط الخارجية والخدمات العملية التى تقدم الى العميل سواء من المؤسسة او من مصادر البيئة المختلفة0</a:t>
            </a:r>
          </a:p>
          <a:p>
            <a:r>
              <a:rPr lang="ar-SA" sz="2800" dirty="0" smtClean="0">
                <a:latin typeface="Arial Unicode MS" pitchFamily="34" charset="-128"/>
                <a:ea typeface="Arial Unicode MS" pitchFamily="34" charset="-128"/>
                <a:cs typeface="Arial Unicode MS" pitchFamily="34" charset="-128"/>
              </a:rPr>
              <a:t>- رغم الاتفاق التام بين أساليب العلاج البيئي بين مختلف الكتاب إلا إن هناك وجهات نظر اختلفت حول أساليب العلاج الذاتي من هذه الأساليب الاتجاه الامريكى والأتجاة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أساليب العلاج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412777"/>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الانجليزي والأتجاة العربي 0 </a:t>
            </a:r>
          </a:p>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أولا :  الاتجاة الامريكى : </a:t>
            </a:r>
          </a:p>
          <a:p>
            <a:r>
              <a:rPr lang="ar-SA" sz="2800" dirty="0" smtClean="0">
                <a:solidFill>
                  <a:schemeClr val="tx1"/>
                </a:solidFill>
                <a:latin typeface="Arial Unicode MS" pitchFamily="34" charset="-128"/>
                <a:ea typeface="Arial Unicode MS" pitchFamily="34" charset="-128"/>
                <a:cs typeface="Arial Unicode MS" pitchFamily="34" charset="-128"/>
              </a:rPr>
              <a:t>تعكس أساليب العلاج في خدمة الفرد وتطورها في المجتمع الامريكى ما تميز بة المجتمع من خصائص ومنها : </a:t>
            </a:r>
          </a:p>
          <a:p>
            <a:r>
              <a:rPr lang="ar-SA" sz="2800" dirty="0" smtClean="0">
                <a:solidFill>
                  <a:schemeClr val="tx1"/>
                </a:solidFill>
                <a:latin typeface="Arial Unicode MS" pitchFamily="34" charset="-128"/>
                <a:ea typeface="Arial Unicode MS" pitchFamily="34" charset="-128"/>
                <a:cs typeface="Arial Unicode MS" pitchFamily="34" charset="-128"/>
              </a:rPr>
              <a:t>  1- التغيير الدائم          2- التحرر الشبة المطلق </a:t>
            </a:r>
          </a:p>
          <a:p>
            <a:r>
              <a:rPr lang="ar-SA" sz="2800" dirty="0" smtClean="0">
                <a:solidFill>
                  <a:schemeClr val="tx1"/>
                </a:solidFill>
                <a:latin typeface="Arial Unicode MS" pitchFamily="34" charset="-128"/>
                <a:ea typeface="Arial Unicode MS" pitchFamily="34" charset="-128"/>
                <a:cs typeface="Arial Unicode MS" pitchFamily="34" charset="-128"/>
              </a:rPr>
              <a:t>  3- الفردية والعواطف الفاترة  4- الإمكانيات الواسعة </a:t>
            </a:r>
          </a:p>
          <a:p>
            <a:r>
              <a:rPr lang="ar-SA" sz="2800" dirty="0" smtClean="0">
                <a:solidFill>
                  <a:schemeClr val="tx1"/>
                </a:solidFill>
                <a:latin typeface="Arial Unicode MS" pitchFamily="34" charset="-128"/>
                <a:ea typeface="Arial Unicode MS" pitchFamily="34" charset="-128"/>
                <a:cs typeface="Arial Unicode MS" pitchFamily="34" charset="-128"/>
              </a:rPr>
              <a:t>  5-زيادة نسبة العصاب ومضطربي الشخصية </a:t>
            </a:r>
          </a:p>
          <a:p>
            <a:r>
              <a:rPr lang="ar-SA" sz="2800" dirty="0" smtClean="0">
                <a:solidFill>
                  <a:schemeClr val="tx1"/>
                </a:solidFill>
                <a:latin typeface="Arial Unicode MS" pitchFamily="34" charset="-128"/>
                <a:ea typeface="Arial Unicode MS" pitchFamily="34" charset="-128"/>
                <a:cs typeface="Arial Unicode MS" pitchFamily="34" charset="-128"/>
              </a:rPr>
              <a:t>6 - انتشار الجريمة والادمان الكحولى  - 7-  القلق </a:t>
            </a:r>
          </a:p>
          <a:p>
            <a:r>
              <a:rPr lang="ar-SA" sz="2800" dirty="0" smtClean="0">
                <a:solidFill>
                  <a:schemeClr val="tx1"/>
                </a:solidFill>
                <a:latin typeface="Arial Unicode MS" pitchFamily="34" charset="-128"/>
                <a:ea typeface="Arial Unicode MS" pitchFamily="34" charset="-128"/>
                <a:cs typeface="Arial Unicode MS" pitchFamily="34" charset="-128"/>
              </a:rPr>
              <a:t>  8- انتشار وتنوع المؤسسات الاجتماعية </a:t>
            </a:r>
          </a:p>
          <a:p>
            <a:r>
              <a:rPr lang="ar-SA" sz="2800" dirty="0" smtClean="0">
                <a:solidFill>
                  <a:schemeClr val="tx1"/>
                </a:solidFill>
                <a:latin typeface="Arial Unicode MS" pitchFamily="34" charset="-128"/>
                <a:ea typeface="Arial Unicode MS" pitchFamily="34" charset="-128"/>
                <a:cs typeface="Arial Unicode MS" pitchFamily="34" charset="-128"/>
              </a:rPr>
              <a:t>  9- الحروب المتوالية وما خلفته من آثار </a:t>
            </a:r>
          </a:p>
          <a:p>
            <a:r>
              <a:rPr lang="ar-SA" sz="2800" dirty="0" smtClean="0">
                <a:solidFill>
                  <a:schemeClr val="tx1"/>
                </a:solidFill>
                <a:latin typeface="Arial Unicode MS" pitchFamily="34" charset="-128"/>
                <a:ea typeface="Arial Unicode MS" pitchFamily="34" charset="-128"/>
                <a:cs typeface="Arial Unicode MS" pitchFamily="34" charset="-128"/>
              </a:rPr>
              <a:t> 10 – الهزات الاقتصادية العنيفة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5220072" y="764704"/>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تابع الاتجاه الامريكى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2204864"/>
            <a:ext cx="8064896" cy="452431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a:t>
            </a:r>
            <a:r>
              <a:rPr lang="ar-SA" sz="3200" dirty="0" smtClean="0">
                <a:solidFill>
                  <a:schemeClr val="tx1"/>
                </a:solidFill>
                <a:latin typeface="Arial Unicode MS" pitchFamily="34" charset="-128"/>
                <a:ea typeface="Arial Unicode MS" pitchFamily="34" charset="-128"/>
                <a:cs typeface="Arial Unicode MS" pitchFamily="34" charset="-128"/>
              </a:rPr>
              <a:t>وقد انعكس ذلك على أساليب العلاج لتطابق أساليب العلاج النفسي وتتطور مع تطوره متخيرة منها ما يناسب التحرر النسبي الذي اعتاده الامريكى الذي يفتقد لاى السنن الاجتماعية والتقاليد الأسرية 0 </a:t>
            </a:r>
          </a:p>
          <a:p>
            <a:r>
              <a:rPr lang="ar-SA" sz="3200" u="sng" dirty="0" smtClean="0">
                <a:solidFill>
                  <a:schemeClr val="tx1"/>
                </a:solidFill>
                <a:latin typeface="Arial Unicode MS" pitchFamily="34" charset="-128"/>
                <a:ea typeface="Arial Unicode MS" pitchFamily="34" charset="-128"/>
                <a:cs typeface="Arial Unicode MS" pitchFamily="34" charset="-128"/>
              </a:rPr>
              <a:t> </a:t>
            </a:r>
            <a:r>
              <a:rPr lang="ar-SA" sz="3200" dirty="0" smtClean="0">
                <a:solidFill>
                  <a:schemeClr val="tx1"/>
                </a:solidFill>
                <a:latin typeface="Arial Unicode MS" pitchFamily="34" charset="-128"/>
                <a:ea typeface="Arial Unicode MS" pitchFamily="34" charset="-128"/>
                <a:cs typeface="Arial Unicode MS" pitchFamily="34" charset="-128"/>
              </a:rPr>
              <a:t>- أدت التحولات السريعة ونزوع الشعب الامريكى إلى التجديد والتغيير إلى العديد من التغيرات التى  طرأت على أساليب العلاج خلال  السبعين عاما الماضية حسب التغيرات الاجتماعية وتقدم النظريات العلمية 0</a:t>
            </a:r>
            <a:r>
              <a:rPr lang="ar-SA" sz="3200" dirty="0" smtClean="0">
                <a:solidFill>
                  <a:srgbClr val="C00000"/>
                </a:solidFill>
                <a:latin typeface="Arial Unicode MS" pitchFamily="34" charset="-128"/>
                <a:ea typeface="Arial Unicode MS" pitchFamily="34" charset="-128"/>
                <a:cs typeface="Arial Unicode MS" pitchFamily="34" charset="-128"/>
              </a:rPr>
              <a:t>  </a:t>
            </a:r>
            <a:endParaRPr lang="ar-SA" sz="32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ثانيا : الاتجاة الانجليزى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412777"/>
            <a:ext cx="8280920"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pPr>
              <a:buFontTx/>
              <a:buChar char="-"/>
            </a:pPr>
            <a:r>
              <a:rPr lang="ar-SA" sz="2800" dirty="0" smtClean="0">
                <a:latin typeface="Arial Unicode MS" pitchFamily="34" charset="-128"/>
                <a:ea typeface="Arial Unicode MS" pitchFamily="34" charset="-128"/>
                <a:cs typeface="Arial Unicode MS" pitchFamily="34" charset="-128"/>
              </a:rPr>
              <a:t>رغم أن خدمة الفرد هي الطريقة التي امتصها الانجليز من المجتمع الامريكى لتمارس في العيادات النفسية ومؤسسات الجانحين والنزاع الأسرى ، الا انهم لم يرحبوا بأسلوبهم التحررى والذى اتسم بطول فترة العلاج 0 </a:t>
            </a:r>
          </a:p>
          <a:p>
            <a:pPr>
              <a:buFontTx/>
              <a:buChar char="-"/>
            </a:pPr>
            <a:r>
              <a:rPr lang="ar-SA" sz="2800" dirty="0" smtClean="0">
                <a:latin typeface="Arial Unicode MS" pitchFamily="34" charset="-128"/>
                <a:ea typeface="Arial Unicode MS" pitchFamily="34" charset="-128"/>
                <a:cs typeface="Arial Unicode MS" pitchFamily="34" charset="-128"/>
              </a:rPr>
              <a:t> لذا خرج الأخصائيون الانجليز لينادوا بالأسلوب التقليدي وخاصة مع العملاء الجانحين أو المنحرفين 0 </a:t>
            </a:r>
          </a:p>
          <a:p>
            <a:pPr>
              <a:buFontTx/>
              <a:buChar char="-"/>
            </a:pPr>
            <a:r>
              <a:rPr lang="ar-SA" sz="2800" dirty="0" smtClean="0">
                <a:latin typeface="Arial Unicode MS" pitchFamily="34" charset="-128"/>
                <a:ea typeface="Arial Unicode MS" pitchFamily="34" charset="-128"/>
                <a:cs typeface="Arial Unicode MS" pitchFamily="34" charset="-128"/>
              </a:rPr>
              <a:t> تصف ” هالمس“ اساليب لعلاج الامريكية بأنها ”حب اكثر منها مهارة ” كما يرى بعض الاخصائيين الانجليز بأستثناء النفسيين منهم – الى أن الاسلوب الامريكى المتحرر لايناسب المجتمع الانجليزى الذى يدين لتقاليد راسخة من السنن الاجتماعية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theme/theme1.xml><?xml version="1.0" encoding="utf-8"?>
<a:theme xmlns:a="http://schemas.openxmlformats.org/drawingml/2006/main" name="سمة Office">
  <a:themeElements>
    <a:clrScheme name="مخصص 2">
      <a:dk1>
        <a:sysClr val="windowText" lastClr="000000"/>
      </a:dk1>
      <a:lt1>
        <a:sysClr val="window" lastClr="FFFFFF"/>
      </a:lt1>
      <a:dk2>
        <a:srgbClr val="FFFFFF"/>
      </a:dk2>
      <a:lt2>
        <a:srgbClr val="F4E7ED"/>
      </a:lt2>
      <a:accent1>
        <a:srgbClr val="B83D68"/>
      </a:accent1>
      <a:accent2>
        <a:srgbClr val="FFFFFF"/>
      </a:accent2>
      <a:accent3>
        <a:srgbClr val="DE6C36"/>
      </a:accent3>
      <a:accent4>
        <a:srgbClr val="F9B639"/>
      </a:accent4>
      <a:accent5>
        <a:srgbClr val="CF6DA4"/>
      </a:accent5>
      <a:accent6>
        <a:srgbClr val="FA8D3D"/>
      </a:accent6>
      <a:hlink>
        <a:srgbClr val="FFDE66"/>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1026</TotalTime>
  <Words>3011</Words>
  <Application>Microsoft Office PowerPoint</Application>
  <PresentationFormat>عرض على الشاشة (3:4)‏</PresentationFormat>
  <Paragraphs>367</Paragraphs>
  <Slides>47</Slides>
  <Notes>2</Notes>
  <HiddenSlides>0</HiddenSlides>
  <MMClips>0</MMClips>
  <ScaleCrop>false</ScaleCrop>
  <HeadingPairs>
    <vt:vector size="4" baseType="variant">
      <vt:variant>
        <vt:lpstr>سمة</vt:lpstr>
      </vt:variant>
      <vt:variant>
        <vt:i4>1</vt:i4>
      </vt:variant>
      <vt:variant>
        <vt:lpstr>عناوين الشرائح</vt:lpstr>
      </vt:variant>
      <vt:variant>
        <vt:i4>47</vt:i4>
      </vt:variant>
    </vt:vector>
  </HeadingPairs>
  <TitlesOfParts>
    <vt:vector size="48" baseType="lpstr">
      <vt:lpstr>سمة Office</vt:lpstr>
      <vt:lpstr>الشريحة 1</vt:lpstr>
      <vt:lpstr>الوصيةالثامنه </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د. موزه الكعبي</dc:creator>
  <cp:lastModifiedBy>hp</cp:lastModifiedBy>
  <cp:revision>109</cp:revision>
  <dcterms:created xsi:type="dcterms:W3CDTF">2011-07-28T10:09:01Z</dcterms:created>
  <dcterms:modified xsi:type="dcterms:W3CDTF">2013-11-13T15:04:33Z</dcterms:modified>
</cp:coreProperties>
</file>