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handoutMasterIdLst>
    <p:handoutMasterId r:id="rId53"/>
  </p:handoutMasterIdLst>
  <p:sldIdLst>
    <p:sldId id="259" r:id="rId2"/>
    <p:sldId id="258" r:id="rId3"/>
    <p:sldId id="294" r:id="rId4"/>
    <p:sldId id="261" r:id="rId5"/>
    <p:sldId id="260" r:id="rId6"/>
    <p:sldId id="262" r:id="rId7"/>
    <p:sldId id="263" r:id="rId8"/>
    <p:sldId id="264" r:id="rId9"/>
    <p:sldId id="265" r:id="rId10"/>
    <p:sldId id="266" r:id="rId11"/>
    <p:sldId id="267" r:id="rId12"/>
    <p:sldId id="268" r:id="rId13"/>
    <p:sldId id="269" r:id="rId14"/>
    <p:sldId id="270" r:id="rId15"/>
    <p:sldId id="295" r:id="rId16"/>
    <p:sldId id="257" r:id="rId17"/>
    <p:sldId id="274" r:id="rId18"/>
    <p:sldId id="275" r:id="rId19"/>
    <p:sldId id="273" r:id="rId20"/>
    <p:sldId id="280" r:id="rId21"/>
    <p:sldId id="281" r:id="rId22"/>
    <p:sldId id="296" r:id="rId23"/>
    <p:sldId id="276" r:id="rId24"/>
    <p:sldId id="279" r:id="rId25"/>
    <p:sldId id="278" r:id="rId26"/>
    <p:sldId id="277" r:id="rId27"/>
    <p:sldId id="283" r:id="rId28"/>
    <p:sldId id="284" r:id="rId29"/>
    <p:sldId id="285" r:id="rId30"/>
    <p:sldId id="286" r:id="rId31"/>
    <p:sldId id="297" r:id="rId32"/>
    <p:sldId id="287" r:id="rId33"/>
    <p:sldId id="288" r:id="rId34"/>
    <p:sldId id="289" r:id="rId35"/>
    <p:sldId id="290" r:id="rId36"/>
    <p:sldId id="291" r:id="rId37"/>
    <p:sldId id="292" r:id="rId38"/>
    <p:sldId id="293" r:id="rId39"/>
    <p:sldId id="300" r:id="rId40"/>
    <p:sldId id="302" r:id="rId41"/>
    <p:sldId id="303" r:id="rId42"/>
    <p:sldId id="301" r:id="rId43"/>
    <p:sldId id="305" r:id="rId44"/>
    <p:sldId id="304" r:id="rId45"/>
    <p:sldId id="307" r:id="rId46"/>
    <p:sldId id="306" r:id="rId47"/>
    <p:sldId id="310" r:id="rId48"/>
    <p:sldId id="309" r:id="rId49"/>
    <p:sldId id="308" r:id="rId50"/>
    <p:sldId id="311" r:id="rId51"/>
    <p:sldId id="299" r:id="rId5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87" d="100"/>
          <a:sy n="87" d="100"/>
        </p:scale>
        <p:origin x="-1062" y="-29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42A37F6C-DFD8-4027-8E75-82C6D4736782}" type="datetimeFigureOut">
              <a:rPr lang="ar-SA" smtClean="0"/>
              <a:pPr/>
              <a:t>26/01/35</a:t>
            </a:fld>
            <a:endParaRPr lang="ar-SA" dirty="0"/>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BBAD73B0-6315-42D8-A6AB-CEC1AF283741}" type="slidenum">
              <a:rPr lang="ar-SA" smtClean="0"/>
              <a:pPr/>
              <a:t>‹#›</a:t>
            </a:fld>
            <a:endParaRPr lang="ar-SA" dirty="0"/>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CBBE41E2-6C9A-4088-89AB-50F3CA33848A}" type="datetimeFigureOut">
              <a:rPr lang="ar-SA" smtClean="0"/>
              <a:pPr/>
              <a:t>26/01/35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B721F92A-5D5E-428A-86EE-FF69FD6A453F}"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BBE41E2-6C9A-4088-89AB-50F3CA33848A}" type="datetimeFigureOut">
              <a:rPr lang="ar-SA" smtClean="0"/>
              <a:pPr/>
              <a:t>26/01/35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B721F92A-5D5E-428A-86EE-FF69FD6A453F}"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BBE41E2-6C9A-4088-89AB-50F3CA33848A}" type="datetimeFigureOut">
              <a:rPr lang="ar-SA" smtClean="0"/>
              <a:pPr/>
              <a:t>26/01/35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B721F92A-5D5E-428A-86EE-FF69FD6A453F}"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BBE41E2-6C9A-4088-89AB-50F3CA33848A}" type="datetimeFigureOut">
              <a:rPr lang="ar-SA" smtClean="0"/>
              <a:pPr/>
              <a:t>26/01/35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B721F92A-5D5E-428A-86EE-FF69FD6A453F}"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BBE41E2-6C9A-4088-89AB-50F3CA33848A}" type="datetimeFigureOut">
              <a:rPr lang="ar-SA" smtClean="0"/>
              <a:pPr/>
              <a:t>26/01/35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B721F92A-5D5E-428A-86EE-FF69FD6A453F}"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CBBE41E2-6C9A-4088-89AB-50F3CA33848A}" type="datetimeFigureOut">
              <a:rPr lang="ar-SA" smtClean="0"/>
              <a:pPr/>
              <a:t>26/01/35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B721F92A-5D5E-428A-86EE-FF69FD6A453F}"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CBBE41E2-6C9A-4088-89AB-50F3CA33848A}" type="datetimeFigureOut">
              <a:rPr lang="ar-SA" smtClean="0"/>
              <a:pPr/>
              <a:t>26/01/35</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B721F92A-5D5E-428A-86EE-FF69FD6A453F}"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CBBE41E2-6C9A-4088-89AB-50F3CA33848A}" type="datetimeFigureOut">
              <a:rPr lang="ar-SA" smtClean="0"/>
              <a:pPr/>
              <a:t>26/01/35</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B721F92A-5D5E-428A-86EE-FF69FD6A453F}"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BBE41E2-6C9A-4088-89AB-50F3CA33848A}" type="datetimeFigureOut">
              <a:rPr lang="ar-SA" smtClean="0"/>
              <a:pPr/>
              <a:t>26/01/35</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B721F92A-5D5E-428A-86EE-FF69FD6A453F}"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BBE41E2-6C9A-4088-89AB-50F3CA33848A}" type="datetimeFigureOut">
              <a:rPr lang="ar-SA" smtClean="0"/>
              <a:pPr/>
              <a:t>26/01/35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B721F92A-5D5E-428A-86EE-FF69FD6A453F}"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BBE41E2-6C9A-4088-89AB-50F3CA33848A}" type="datetimeFigureOut">
              <a:rPr lang="ar-SA" smtClean="0"/>
              <a:pPr/>
              <a:t>26/01/35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B721F92A-5D5E-428A-86EE-FF69FD6A453F}"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5400000" scaled="0"/>
          <a:tileRect/>
        </a:gra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BBE41E2-6C9A-4088-89AB-50F3CA33848A}" type="datetimeFigureOut">
              <a:rPr lang="ar-SA" smtClean="0"/>
              <a:pPr/>
              <a:t>26/01/35</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721F92A-5D5E-428A-86EE-FF69FD6A453F}"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980728"/>
            <a:ext cx="7772400" cy="3888432"/>
          </a:xfrm>
        </p:spPr>
        <p:txBody>
          <a:bodyPr>
            <a:normAutofit/>
          </a:bodyPr>
          <a:lstStyle/>
          <a:p>
            <a:r>
              <a:rPr lang="ar-SA" sz="6000" dirty="0" smtClean="0">
                <a:latin typeface="Arial Unicode MS" pitchFamily="34" charset="-128"/>
                <a:ea typeface="Arial Unicode MS" pitchFamily="34" charset="-128"/>
                <a:cs typeface="Arial Unicode MS" pitchFamily="34" charset="-128"/>
              </a:rPr>
              <a:t>المحاضرة الثانية</a:t>
            </a:r>
            <a:br>
              <a:rPr lang="ar-SA" sz="6000" dirty="0" smtClean="0">
                <a:latin typeface="Arial Unicode MS" pitchFamily="34" charset="-128"/>
                <a:ea typeface="Arial Unicode MS" pitchFamily="34" charset="-128"/>
                <a:cs typeface="Arial Unicode MS" pitchFamily="34" charset="-128"/>
              </a:rPr>
            </a:br>
            <a:r>
              <a:rPr lang="ar-SA" sz="6000" dirty="0" smtClean="0">
                <a:latin typeface="Arial Unicode MS" pitchFamily="34" charset="-128"/>
                <a:ea typeface="Arial Unicode MS" pitchFamily="34" charset="-128"/>
                <a:cs typeface="Arial Unicode MS" pitchFamily="34" charset="-128"/>
              </a:rPr>
              <a:t>الجماعات في </a:t>
            </a:r>
            <a:br>
              <a:rPr lang="ar-SA" sz="6000" dirty="0" smtClean="0">
                <a:latin typeface="Arial Unicode MS" pitchFamily="34" charset="-128"/>
                <a:ea typeface="Arial Unicode MS" pitchFamily="34" charset="-128"/>
                <a:cs typeface="Arial Unicode MS" pitchFamily="34" charset="-128"/>
              </a:rPr>
            </a:br>
            <a:r>
              <a:rPr lang="ar-SA" sz="6000" dirty="0" smtClean="0">
                <a:latin typeface="Arial Unicode MS" pitchFamily="34" charset="-128"/>
                <a:ea typeface="Arial Unicode MS" pitchFamily="34" charset="-128"/>
                <a:cs typeface="Arial Unicode MS" pitchFamily="34" charset="-128"/>
              </a:rPr>
              <a:t>الخدمة الاجتماعية</a:t>
            </a:r>
            <a:br>
              <a:rPr lang="ar-SA" sz="6000" dirty="0" smtClean="0">
                <a:latin typeface="Arial Unicode MS" pitchFamily="34" charset="-128"/>
                <a:ea typeface="Arial Unicode MS" pitchFamily="34" charset="-128"/>
                <a:cs typeface="Arial Unicode MS" pitchFamily="34" charset="-128"/>
              </a:rPr>
            </a:br>
            <a:r>
              <a:rPr lang="ar-SA" sz="6000" dirty="0" smtClean="0">
                <a:latin typeface="Arial Unicode MS" pitchFamily="34" charset="-128"/>
                <a:ea typeface="Arial Unicode MS" pitchFamily="34" charset="-128"/>
                <a:cs typeface="Arial Unicode MS" pitchFamily="34" charset="-128"/>
              </a:rPr>
              <a:t>1 /2</a:t>
            </a:r>
            <a:endParaRPr lang="ar-SA" sz="60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خطط انسيابي: شريط مثقب 4"/>
          <p:cNvSpPr/>
          <p:nvPr/>
        </p:nvSpPr>
        <p:spPr>
          <a:xfrm>
            <a:off x="1619672" y="332656"/>
            <a:ext cx="6696744" cy="1296144"/>
          </a:xfrm>
          <a:prstGeom prst="flowChartPunchedTape">
            <a:avLst/>
          </a:prstGeom>
        </p:spPr>
        <p:style>
          <a:lnRef idx="2">
            <a:schemeClr val="accent1"/>
          </a:lnRef>
          <a:fillRef idx="1">
            <a:schemeClr val="lt1"/>
          </a:fillRef>
          <a:effectRef idx="0">
            <a:schemeClr val="accent1"/>
          </a:effectRef>
          <a:fontRef idx="minor">
            <a:schemeClr val="dk1"/>
          </a:fontRef>
        </p:style>
        <p:txBody>
          <a:bodyPr rtlCol="1" anchor="ctr"/>
          <a:lstStyle/>
          <a:p>
            <a:r>
              <a:rPr lang="ar-SA" sz="2800" b="1" dirty="0" smtClean="0">
                <a:latin typeface="Arial Unicode MS" pitchFamily="34" charset="-128"/>
                <a:ea typeface="Arial Unicode MS" pitchFamily="34" charset="-128"/>
                <a:cs typeface="Arial Unicode MS" pitchFamily="34" charset="-128"/>
              </a:rPr>
              <a:t>3- تقسيم الجماعات من حيث قوة تأثيرها في شخصية الفرد </a:t>
            </a:r>
            <a:endParaRPr lang="ar-SA" sz="2800" b="1" dirty="0">
              <a:latin typeface="Arial Unicode MS" pitchFamily="34" charset="-128"/>
              <a:ea typeface="Arial Unicode MS" pitchFamily="34" charset="-128"/>
              <a:cs typeface="Arial Unicode MS" pitchFamily="34" charset="-128"/>
            </a:endParaRPr>
          </a:p>
        </p:txBody>
      </p:sp>
      <p:sp>
        <p:nvSpPr>
          <p:cNvPr id="7" name="مربع نص 6"/>
          <p:cNvSpPr txBox="1"/>
          <p:nvPr/>
        </p:nvSpPr>
        <p:spPr>
          <a:xfrm>
            <a:off x="323528" y="1916832"/>
            <a:ext cx="8568952" cy="4031873"/>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3200" dirty="0" smtClean="0">
                <a:solidFill>
                  <a:schemeClr val="tx1"/>
                </a:solidFill>
                <a:latin typeface="Arial Unicode MS" pitchFamily="34" charset="-128"/>
                <a:ea typeface="Arial Unicode MS" pitchFamily="34" charset="-128"/>
                <a:cs typeface="Arial Unicode MS" pitchFamily="34" charset="-128"/>
              </a:rPr>
              <a:t>3- التفاعل والعلاقات بين أعضاء الجماعات الأولية تكون مباشرة 0 </a:t>
            </a:r>
          </a:p>
          <a:p>
            <a:r>
              <a:rPr lang="ar-SA" sz="3200" dirty="0" smtClean="0">
                <a:solidFill>
                  <a:schemeClr val="tx1"/>
                </a:solidFill>
                <a:latin typeface="Arial Unicode MS" pitchFamily="34" charset="-128"/>
                <a:ea typeface="Arial Unicode MS" pitchFamily="34" charset="-128"/>
                <a:cs typeface="Arial Unicode MS" pitchFamily="34" charset="-128"/>
              </a:rPr>
              <a:t> 4- التفاعل الأجتماعى في الجماعة الأولية له طابع عاطفي فنجد أن الأفراد يتأثرون ببغضهم تأثيرا عميقا في سلوكهم 0 </a:t>
            </a:r>
          </a:p>
          <a:p>
            <a:r>
              <a:rPr lang="ar-SA" sz="3200" dirty="0" smtClean="0">
                <a:solidFill>
                  <a:schemeClr val="tx1"/>
                </a:solidFill>
                <a:latin typeface="Arial Unicode MS" pitchFamily="34" charset="-128"/>
                <a:ea typeface="Arial Unicode MS" pitchFamily="34" charset="-128"/>
                <a:cs typeface="Arial Unicode MS" pitchFamily="34" charset="-128"/>
              </a:rPr>
              <a:t> 5- للجماعات الأولية تقاليد ونظم وقيم وعادات خاصة بها تحكم إفرادها ونشاطها وتحدد مسؤولية كل عضو فيها والأعمال التي توكل إلية 0 </a:t>
            </a:r>
            <a:endParaRPr lang="ar-SA" sz="32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642910" y="428604"/>
            <a:ext cx="8211794" cy="5262979"/>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800" u="sng" dirty="0" smtClean="0">
                <a:solidFill>
                  <a:srgbClr val="FF0000"/>
                </a:solidFill>
                <a:latin typeface="Arial Unicode MS" pitchFamily="34" charset="-128"/>
                <a:ea typeface="Arial Unicode MS" pitchFamily="34" charset="-128"/>
                <a:cs typeface="Arial Unicode MS" pitchFamily="34" charset="-128"/>
              </a:rPr>
              <a:t>2- الجماعات الثانوية : </a:t>
            </a:r>
          </a:p>
          <a:p>
            <a:r>
              <a:rPr lang="ar-SA" sz="2800" dirty="0" smtClean="0">
                <a:solidFill>
                  <a:schemeClr val="tx1"/>
                </a:solidFill>
                <a:latin typeface="Arial Unicode MS" pitchFamily="34" charset="-128"/>
                <a:ea typeface="Arial Unicode MS" pitchFamily="34" charset="-128"/>
                <a:cs typeface="Arial Unicode MS" pitchFamily="34" charset="-128"/>
              </a:rPr>
              <a:t>هذا النوع من الجماعات وان كان يتيح للفرد خبرات عديدة ضرورية للفرد ولنموه الأجتماعى ، الا ان دور هذه الجماعات دور ثانوى بالمقارنة بالجماعات الأولية ، ومن امثلة الجماعات الثانوية الجماعات السياسية والدينية والمهنية والمجتمع المدرسي والنقابات 0 </a:t>
            </a:r>
          </a:p>
          <a:p>
            <a:r>
              <a:rPr lang="ar-SA" sz="2800" dirty="0" smtClean="0">
                <a:solidFill>
                  <a:schemeClr val="tx1"/>
                </a:solidFill>
                <a:latin typeface="Arial Unicode MS" pitchFamily="34" charset="-128"/>
                <a:ea typeface="Arial Unicode MS" pitchFamily="34" charset="-128"/>
                <a:cs typeface="Arial Unicode MS" pitchFamily="34" charset="-128"/>
              </a:rPr>
              <a:t> </a:t>
            </a:r>
            <a:r>
              <a:rPr lang="ar-SA" sz="2800" u="sng" dirty="0" smtClean="0">
                <a:solidFill>
                  <a:srgbClr val="C00000"/>
                </a:solidFill>
                <a:latin typeface="Arial Unicode MS" pitchFamily="34" charset="-128"/>
                <a:ea typeface="Arial Unicode MS" pitchFamily="34" charset="-128"/>
                <a:cs typeface="Arial Unicode MS" pitchFamily="34" charset="-128"/>
              </a:rPr>
              <a:t>وتتميز هذت الجماعات : </a:t>
            </a:r>
          </a:p>
          <a:p>
            <a:r>
              <a:rPr lang="ar-SA" sz="2800" dirty="0" smtClean="0">
                <a:solidFill>
                  <a:schemeClr val="tx1"/>
                </a:solidFill>
                <a:latin typeface="Arial Unicode MS" pitchFamily="34" charset="-128"/>
                <a:ea typeface="Arial Unicode MS" pitchFamily="34" charset="-128"/>
                <a:cs typeface="Arial Unicode MS" pitchFamily="34" charset="-128"/>
              </a:rPr>
              <a:t> 1- تتكون الجماعات الثانوية من عدد كبير من الأفراد وقد لايعرف الأعضاء بعضهم البعض 0</a:t>
            </a:r>
          </a:p>
          <a:p>
            <a:r>
              <a:rPr lang="ar-SA" sz="2800" dirty="0" smtClean="0">
                <a:solidFill>
                  <a:schemeClr val="tx1"/>
                </a:solidFill>
                <a:latin typeface="Arial Unicode MS" pitchFamily="34" charset="-128"/>
                <a:ea typeface="Arial Unicode MS" pitchFamily="34" charset="-128"/>
                <a:cs typeface="Arial Unicode MS" pitchFamily="34" charset="-128"/>
              </a:rPr>
              <a:t> 2- العلاقات الاجتماعية والعاطفية والولاء للجماعة والشعور الجماعي ودرجة التماسك في الجماعة الثانوية اقل بالنسبة للجماعة الأولية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539552" y="571480"/>
            <a:ext cx="8029400" cy="5693866"/>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endParaRPr lang="ar-SA" sz="2800" dirty="0" smtClean="0">
              <a:solidFill>
                <a:schemeClr val="tx1"/>
              </a:solidFill>
              <a:latin typeface="Arial Unicode MS" pitchFamily="34" charset="-128"/>
              <a:ea typeface="Arial Unicode MS" pitchFamily="34" charset="-128"/>
              <a:cs typeface="Arial Unicode MS" pitchFamily="34" charset="-128"/>
            </a:endParaRPr>
          </a:p>
          <a:p>
            <a:r>
              <a:rPr lang="ar-SA" sz="2800" dirty="0" smtClean="0">
                <a:solidFill>
                  <a:schemeClr val="tx1"/>
                </a:solidFill>
                <a:latin typeface="Arial Unicode MS" pitchFamily="34" charset="-128"/>
                <a:ea typeface="Arial Unicode MS" pitchFamily="34" charset="-128"/>
                <a:cs typeface="Arial Unicode MS" pitchFamily="34" charset="-128"/>
              </a:rPr>
              <a:t>3- هذه الجماعات قصيرة البقاء فقد ينمى الفرد إلى الجماعة الثانوية ويتركها لجماعة اخرى بعد فترة وجيزة 0 </a:t>
            </a:r>
          </a:p>
          <a:p>
            <a:endParaRPr lang="ar-SA" sz="2800" dirty="0" smtClean="0">
              <a:solidFill>
                <a:schemeClr val="tx1"/>
              </a:solidFill>
              <a:latin typeface="Arial Unicode MS" pitchFamily="34" charset="-128"/>
              <a:ea typeface="Arial Unicode MS" pitchFamily="34" charset="-128"/>
              <a:cs typeface="Arial Unicode MS" pitchFamily="34" charset="-128"/>
            </a:endParaRPr>
          </a:p>
          <a:p>
            <a:endParaRPr lang="ar-SA" sz="2800" dirty="0" smtClean="0">
              <a:solidFill>
                <a:schemeClr val="tx1"/>
              </a:solidFill>
              <a:latin typeface="Arial Unicode MS" pitchFamily="34" charset="-128"/>
              <a:ea typeface="Arial Unicode MS" pitchFamily="34" charset="-128"/>
              <a:cs typeface="Arial Unicode MS" pitchFamily="34" charset="-128"/>
            </a:endParaRPr>
          </a:p>
          <a:p>
            <a:endParaRPr lang="ar-SA" sz="2800" dirty="0" smtClean="0">
              <a:solidFill>
                <a:schemeClr val="tx1"/>
              </a:solidFill>
              <a:latin typeface="Arial Unicode MS" pitchFamily="34" charset="-128"/>
              <a:ea typeface="Arial Unicode MS" pitchFamily="34" charset="-128"/>
              <a:cs typeface="Arial Unicode MS" pitchFamily="34" charset="-128"/>
            </a:endParaRPr>
          </a:p>
          <a:p>
            <a:endParaRPr lang="ar-SA" sz="2800" dirty="0" smtClean="0">
              <a:solidFill>
                <a:schemeClr val="tx1"/>
              </a:solidFill>
              <a:latin typeface="Arial Unicode MS" pitchFamily="34" charset="-128"/>
              <a:ea typeface="Arial Unicode MS" pitchFamily="34" charset="-128"/>
              <a:cs typeface="Arial Unicode MS" pitchFamily="34" charset="-128"/>
            </a:endParaRPr>
          </a:p>
          <a:p>
            <a:endParaRPr lang="ar-SA" sz="2800" dirty="0" smtClean="0">
              <a:solidFill>
                <a:schemeClr val="tx1"/>
              </a:solidFill>
              <a:latin typeface="Arial Unicode MS" pitchFamily="34" charset="-128"/>
              <a:ea typeface="Arial Unicode MS" pitchFamily="34" charset="-128"/>
              <a:cs typeface="Arial Unicode MS" pitchFamily="34" charset="-128"/>
            </a:endParaRPr>
          </a:p>
          <a:p>
            <a:endParaRPr lang="ar-SA" sz="2800" dirty="0" smtClean="0">
              <a:solidFill>
                <a:schemeClr val="tx1"/>
              </a:solidFill>
              <a:latin typeface="Arial Unicode MS" pitchFamily="34" charset="-128"/>
              <a:ea typeface="Arial Unicode MS" pitchFamily="34" charset="-128"/>
              <a:cs typeface="Arial Unicode MS" pitchFamily="34" charset="-128"/>
            </a:endParaRPr>
          </a:p>
          <a:p>
            <a:endParaRPr lang="ar-SA" sz="2800" dirty="0" smtClean="0">
              <a:solidFill>
                <a:schemeClr val="tx1"/>
              </a:solidFill>
              <a:latin typeface="Arial Unicode MS" pitchFamily="34" charset="-128"/>
              <a:ea typeface="Arial Unicode MS" pitchFamily="34" charset="-128"/>
              <a:cs typeface="Arial Unicode MS" pitchFamily="34" charset="-128"/>
            </a:endParaRPr>
          </a:p>
          <a:p>
            <a:endParaRPr lang="ar-SA" sz="2800" dirty="0" smtClean="0">
              <a:solidFill>
                <a:schemeClr val="tx1"/>
              </a:solidFill>
              <a:latin typeface="Arial Unicode MS" pitchFamily="34" charset="-128"/>
              <a:ea typeface="Arial Unicode MS" pitchFamily="34" charset="-128"/>
              <a:cs typeface="Arial Unicode MS" pitchFamily="34" charset="-128"/>
            </a:endParaRPr>
          </a:p>
          <a:p>
            <a:endParaRPr lang="ar-SA" sz="2800" dirty="0" smtClean="0">
              <a:solidFill>
                <a:schemeClr val="tx1"/>
              </a:solidFill>
              <a:latin typeface="Arial Unicode MS" pitchFamily="34" charset="-128"/>
              <a:ea typeface="Arial Unicode MS" pitchFamily="34" charset="-128"/>
              <a:cs typeface="Arial Unicode MS" pitchFamily="34" charset="-128"/>
            </a:endParaRPr>
          </a:p>
          <a:p>
            <a:endParaRPr lang="ar-SA" sz="2800" dirty="0">
              <a:solidFill>
                <a:schemeClr val="tx1"/>
              </a:solidFill>
              <a:latin typeface="Arial Unicode MS" pitchFamily="34" charset="-128"/>
              <a:ea typeface="Arial Unicode MS" pitchFamily="34" charset="-128"/>
              <a:cs typeface="Arial Unicode MS" pitchFamily="34" charset="-128"/>
            </a:endParaRPr>
          </a:p>
        </p:txBody>
      </p:sp>
      <p:sp>
        <p:nvSpPr>
          <p:cNvPr id="6" name="مربع نص 5"/>
          <p:cNvSpPr txBox="1"/>
          <p:nvPr/>
        </p:nvSpPr>
        <p:spPr>
          <a:xfrm>
            <a:off x="642910" y="3786190"/>
            <a:ext cx="7429552" cy="369332"/>
          </a:xfrm>
          <a:prstGeom prst="rect">
            <a:avLst/>
          </a:prstGeom>
          <a:noFill/>
        </p:spPr>
        <p:txBody>
          <a:bodyPr wrap="square" rtlCol="1">
            <a:spAutoFit/>
          </a:bodyPr>
          <a:lstStyle/>
          <a:p>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خطط انسيابي: شريط مثقب 4"/>
          <p:cNvSpPr/>
          <p:nvPr/>
        </p:nvSpPr>
        <p:spPr>
          <a:xfrm>
            <a:off x="1619672" y="332656"/>
            <a:ext cx="6696744" cy="1296144"/>
          </a:xfrm>
          <a:prstGeom prst="flowChartPunchedTape">
            <a:avLst/>
          </a:prstGeom>
        </p:spPr>
        <p:style>
          <a:lnRef idx="2">
            <a:schemeClr val="accent1"/>
          </a:lnRef>
          <a:fillRef idx="1">
            <a:schemeClr val="lt1"/>
          </a:fillRef>
          <a:effectRef idx="0">
            <a:schemeClr val="accent1"/>
          </a:effectRef>
          <a:fontRef idx="minor">
            <a:schemeClr val="dk1"/>
          </a:fontRef>
        </p:style>
        <p:txBody>
          <a:bodyPr rtlCol="1" anchor="ctr"/>
          <a:lstStyle/>
          <a:p>
            <a:r>
              <a:rPr lang="ar-SA" sz="2800" b="1" dirty="0" smtClean="0">
                <a:latin typeface="Arial Unicode MS" pitchFamily="34" charset="-128"/>
                <a:ea typeface="Arial Unicode MS" pitchFamily="34" charset="-128"/>
                <a:cs typeface="Arial Unicode MS" pitchFamily="34" charset="-128"/>
              </a:rPr>
              <a:t>4- تقسيم الجماعات من حيث الرابطة التي تجمع بين أعضائها : </a:t>
            </a:r>
            <a:endParaRPr lang="ar-SA" sz="2800" b="1" dirty="0">
              <a:latin typeface="Arial Unicode MS" pitchFamily="34" charset="-128"/>
              <a:ea typeface="Arial Unicode MS" pitchFamily="34" charset="-128"/>
              <a:cs typeface="Arial Unicode MS" pitchFamily="34" charset="-128"/>
            </a:endParaRPr>
          </a:p>
        </p:txBody>
      </p:sp>
      <p:sp>
        <p:nvSpPr>
          <p:cNvPr id="7" name="مربع نص 6"/>
          <p:cNvSpPr txBox="1"/>
          <p:nvPr/>
        </p:nvSpPr>
        <p:spPr>
          <a:xfrm>
            <a:off x="323528" y="1916832"/>
            <a:ext cx="8568952" cy="452431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3200" b="1" dirty="0" smtClean="0">
                <a:solidFill>
                  <a:schemeClr val="tx1"/>
                </a:solidFill>
                <a:latin typeface="Arial Unicode MS" pitchFamily="34" charset="-128"/>
                <a:ea typeface="Arial Unicode MS" pitchFamily="34" charset="-128"/>
                <a:cs typeface="Arial Unicode MS" pitchFamily="34" charset="-128"/>
              </a:rPr>
              <a:t>تقسم الجماعات من حيث الرابطة التي تجمع بين أعضائها إلى نوعين جماعات إجبارية وجماعات اختيارية</a:t>
            </a:r>
          </a:p>
          <a:p>
            <a:r>
              <a:rPr lang="ar-SA" sz="3200" b="1" u="sng" dirty="0" smtClean="0">
                <a:solidFill>
                  <a:srgbClr val="C00000"/>
                </a:solidFill>
                <a:latin typeface="Arial Unicode MS" pitchFamily="34" charset="-128"/>
                <a:ea typeface="Arial Unicode MS" pitchFamily="34" charset="-128"/>
                <a:cs typeface="Arial Unicode MS" pitchFamily="34" charset="-128"/>
              </a:rPr>
              <a:t>1- الجماعات الإجبارية : </a:t>
            </a:r>
          </a:p>
          <a:p>
            <a:r>
              <a:rPr lang="ar-SA" sz="3200" b="1" dirty="0" smtClean="0">
                <a:solidFill>
                  <a:schemeClr val="tx1"/>
                </a:solidFill>
                <a:latin typeface="Arial Unicode MS" pitchFamily="34" charset="-128"/>
                <a:ea typeface="Arial Unicode MS" pitchFamily="34" charset="-128"/>
                <a:cs typeface="Arial Unicode MS" pitchFamily="34" charset="-128"/>
              </a:rPr>
              <a:t>وهى الجماعات التي ينتمي إليها الفرد ولا يكون له دخل أو اختيار أو رغبة في تحديد انتمائه إليها ، ومن الامثله على هذا النوع من الجماعات : الاسرة  - الفصل الدراسي ، الجماعات    المهنية كنقابة المعلمين او نقابة المهن الهندسية 0  </a:t>
            </a:r>
          </a:p>
          <a:p>
            <a:endParaRPr lang="ar-SA" sz="32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خطط انسيابي: شريط مثقب 4"/>
          <p:cNvSpPr/>
          <p:nvPr/>
        </p:nvSpPr>
        <p:spPr>
          <a:xfrm>
            <a:off x="1619672" y="332656"/>
            <a:ext cx="6696744" cy="1296144"/>
          </a:xfrm>
          <a:prstGeom prst="flowChartPunchedTape">
            <a:avLst/>
          </a:prstGeom>
        </p:spPr>
        <p:style>
          <a:lnRef idx="2">
            <a:schemeClr val="accent1"/>
          </a:lnRef>
          <a:fillRef idx="1">
            <a:schemeClr val="lt1"/>
          </a:fillRef>
          <a:effectRef idx="0">
            <a:schemeClr val="accent1"/>
          </a:effectRef>
          <a:fontRef idx="minor">
            <a:schemeClr val="dk1"/>
          </a:fontRef>
        </p:style>
        <p:txBody>
          <a:bodyPr rtlCol="1" anchor="ctr"/>
          <a:lstStyle/>
          <a:p>
            <a:r>
              <a:rPr lang="ar-SA" sz="2800" b="1" dirty="0" smtClean="0">
                <a:latin typeface="Arial Unicode MS" pitchFamily="34" charset="-128"/>
                <a:ea typeface="Arial Unicode MS" pitchFamily="34" charset="-128"/>
                <a:cs typeface="Arial Unicode MS" pitchFamily="34" charset="-128"/>
              </a:rPr>
              <a:t>4- تقسيم الجماعات من حيث الرابطة التى تجمع بين أعضائها : </a:t>
            </a:r>
            <a:endParaRPr lang="ar-SA" sz="2800" b="1" dirty="0">
              <a:latin typeface="Arial Unicode MS" pitchFamily="34" charset="-128"/>
              <a:ea typeface="Arial Unicode MS" pitchFamily="34" charset="-128"/>
              <a:cs typeface="Arial Unicode MS" pitchFamily="34" charset="-128"/>
            </a:endParaRPr>
          </a:p>
        </p:txBody>
      </p:sp>
      <p:sp>
        <p:nvSpPr>
          <p:cNvPr id="7" name="مربع نص 6"/>
          <p:cNvSpPr txBox="1"/>
          <p:nvPr/>
        </p:nvSpPr>
        <p:spPr>
          <a:xfrm>
            <a:off x="323528" y="1916832"/>
            <a:ext cx="8568952" cy="397031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3600" b="1" u="sng" dirty="0" smtClean="0">
                <a:solidFill>
                  <a:srgbClr val="FF0000"/>
                </a:solidFill>
                <a:latin typeface="Arial Unicode MS" pitchFamily="34" charset="-128"/>
                <a:ea typeface="Arial Unicode MS" pitchFamily="34" charset="-128"/>
                <a:cs typeface="Arial Unicode MS" pitchFamily="34" charset="-128"/>
              </a:rPr>
              <a:t>2- الجماعات الاختيارية : </a:t>
            </a:r>
          </a:p>
          <a:p>
            <a:r>
              <a:rPr lang="ar-SA" sz="3600" b="1" dirty="0" smtClean="0">
                <a:solidFill>
                  <a:schemeClr val="tx1"/>
                </a:solidFill>
                <a:latin typeface="Arial Unicode MS" pitchFamily="34" charset="-128"/>
                <a:ea typeface="Arial Unicode MS" pitchFamily="34" charset="-128"/>
                <a:cs typeface="Arial Unicode MS" pitchFamily="34" charset="-128"/>
              </a:rPr>
              <a:t>وهى جماعات ينتمي إليها الفرد بمحض اختياره واراتة وهو  الذي يقرر استمرار عضويته فيها أو الانسحاب منها ويتمثل ذلك في جماعات الهوايات ، الجماعات السياسية ، جماعات الاصدقاء الجمعيات التعاونية 0 </a:t>
            </a:r>
          </a:p>
          <a:p>
            <a:endParaRPr lang="ar-SA" sz="36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251520" y="548680"/>
            <a:ext cx="8568952" cy="440120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4000" dirty="0" smtClean="0">
                <a:solidFill>
                  <a:schemeClr val="tx1"/>
                </a:solidFill>
                <a:latin typeface="Arial Unicode MS" pitchFamily="34" charset="-128"/>
                <a:ea typeface="Arial Unicode MS" pitchFamily="34" charset="-128"/>
                <a:cs typeface="Arial Unicode MS" pitchFamily="34" charset="-128"/>
              </a:rPr>
              <a:t>يتضح لنا من خلال العرض السابق أنواع الجماعات كما يراها علماء النفس الاجتماعى وبعض علماء الاجتماع والتى تساعد الأخصائيين الاجتماعيين الذين يعملون مع الجماعات على فهم طبيعة الجماعات التى يعملون معها وبذلك يصبحون اقدر على مساعدتها على النمو </a:t>
            </a:r>
            <a:r>
              <a:rPr lang="ar-SA" sz="4000" dirty="0" err="1" smtClean="0">
                <a:solidFill>
                  <a:schemeClr val="tx1"/>
                </a:solidFill>
                <a:latin typeface="Arial Unicode MS" pitchFamily="34" charset="-128"/>
                <a:ea typeface="Arial Unicode MS" pitchFamily="34" charset="-128"/>
                <a:cs typeface="Arial Unicode MS" pitchFamily="34" charset="-128"/>
              </a:rPr>
              <a:t>والتغيير0</a:t>
            </a:r>
            <a:endParaRPr lang="ar-SA" sz="40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971600" y="404664"/>
            <a:ext cx="7128792" cy="1008112"/>
          </a:xfrm>
          <a:prstGeom prst="wedgeRoundRectCallout">
            <a:avLst>
              <a:gd name="adj1" fmla="val -20833"/>
              <a:gd name="adj2" fmla="val 83664"/>
              <a:gd name="adj3" fmla="val 16667"/>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800" dirty="0" smtClean="0">
                <a:latin typeface="Arial Unicode MS" pitchFamily="34" charset="-128"/>
                <a:ea typeface="Arial Unicode MS" pitchFamily="34" charset="-128"/>
                <a:cs typeface="Arial Unicode MS" pitchFamily="34" charset="-128"/>
              </a:rPr>
              <a:t>2-مراحل النمو  الأجتماعى للجماعة </a:t>
            </a:r>
            <a:endParaRPr lang="ar-SA" sz="2800" dirty="0">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395536" y="1772816"/>
            <a:ext cx="8424936" cy="4832092"/>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buFontTx/>
              <a:buChar char="-"/>
            </a:pPr>
            <a:r>
              <a:rPr lang="ar-SA" sz="2800" dirty="0" smtClean="0">
                <a:latin typeface="Arial Unicode MS" pitchFamily="34" charset="-128"/>
                <a:ea typeface="Arial Unicode MS" pitchFamily="34" charset="-128"/>
                <a:cs typeface="Arial Unicode MS" pitchFamily="34" charset="-128"/>
              </a:rPr>
              <a:t>تتطلب عملية المساعدة من اخصائى الجماعة ضرورة إدراكه للمرحلة التي تمر بها الجماعة في خدمة الجماعة وان اختلفت الآراء حول تقسيم تلك المراحل ويقترح </a:t>
            </a:r>
            <a:r>
              <a:rPr lang="ar-SA" sz="2800" u="sng" dirty="0" smtClean="0">
                <a:solidFill>
                  <a:srgbClr val="FF0000"/>
                </a:solidFill>
                <a:latin typeface="Arial Unicode MS" pitchFamily="34" charset="-128"/>
                <a:ea typeface="Arial Unicode MS" pitchFamily="34" charset="-128"/>
                <a:cs typeface="Arial Unicode MS" pitchFamily="34" charset="-128"/>
              </a:rPr>
              <a:t>جارلاند وجونز </a:t>
            </a:r>
            <a:r>
              <a:rPr lang="ar-SA" sz="2800" dirty="0" smtClean="0">
                <a:latin typeface="Arial Unicode MS" pitchFamily="34" charset="-128"/>
                <a:ea typeface="Arial Unicode MS" pitchFamily="34" charset="-128"/>
                <a:cs typeface="Arial Unicode MS" pitchFamily="34" charset="-128"/>
              </a:rPr>
              <a:t>خمس مراحل أساسية ها : </a:t>
            </a:r>
          </a:p>
          <a:p>
            <a:pPr>
              <a:buFontTx/>
              <a:buChar char="-"/>
            </a:pPr>
            <a:r>
              <a:rPr lang="ar-SA" sz="2800" dirty="0" smtClean="0">
                <a:latin typeface="Arial Unicode MS" pitchFamily="34" charset="-128"/>
                <a:ea typeface="Arial Unicode MS" pitchFamily="34" charset="-128"/>
                <a:cs typeface="Arial Unicode MS" pitchFamily="34" charset="-128"/>
              </a:rPr>
              <a:t> 1 ماقبل الانتماء              2- القوة والضبط </a:t>
            </a:r>
          </a:p>
          <a:p>
            <a:pPr>
              <a:buFontTx/>
              <a:buChar char="-"/>
            </a:pPr>
            <a:r>
              <a:rPr lang="ar-SA" sz="2800" dirty="0" smtClean="0">
                <a:latin typeface="Arial Unicode MS" pitchFamily="34" charset="-128"/>
                <a:ea typeface="Arial Unicode MS" pitchFamily="34" charset="-128"/>
                <a:cs typeface="Arial Unicode MS" pitchFamily="34" charset="-128"/>
              </a:rPr>
              <a:t> 3- التآلف                       4- التمايز </a:t>
            </a:r>
          </a:p>
          <a:p>
            <a:pPr>
              <a:buFontTx/>
              <a:buChar char="-"/>
            </a:pPr>
            <a:r>
              <a:rPr lang="ar-SA" sz="2800" dirty="0" smtClean="0">
                <a:latin typeface="Arial Unicode MS" pitchFamily="34" charset="-128"/>
                <a:ea typeface="Arial Unicode MS" pitchFamily="34" charset="-128"/>
                <a:cs typeface="Arial Unicode MS" pitchFamily="34" charset="-128"/>
              </a:rPr>
              <a:t> 5- الانفصال </a:t>
            </a:r>
          </a:p>
          <a:p>
            <a:pPr>
              <a:buFontTx/>
              <a:buChar char="-"/>
            </a:pPr>
            <a:r>
              <a:rPr lang="ar-SA" sz="2800" dirty="0" smtClean="0">
                <a:latin typeface="Arial Unicode MS" pitchFamily="34" charset="-128"/>
                <a:ea typeface="Arial Unicode MS" pitchFamily="34" charset="-128"/>
                <a:cs typeface="Arial Unicode MS" pitchFamily="34" charset="-128"/>
              </a:rPr>
              <a:t> </a:t>
            </a:r>
            <a:r>
              <a:rPr lang="ar-SA" sz="2800" dirty="0" smtClean="0">
                <a:solidFill>
                  <a:srgbClr val="FF0000"/>
                </a:solidFill>
                <a:latin typeface="Arial Unicode MS" pitchFamily="34" charset="-128"/>
                <a:ea typeface="Arial Unicode MS" pitchFamily="34" charset="-128"/>
                <a:cs typeface="Arial Unicode MS" pitchFamily="34" charset="-128"/>
              </a:rPr>
              <a:t>كما وضع نورثين نموذجا من خمس مراحل </a:t>
            </a:r>
            <a:r>
              <a:rPr lang="ar-SA" sz="2800" dirty="0" smtClean="0">
                <a:latin typeface="Arial Unicode MS" pitchFamily="34" charset="-128"/>
                <a:ea typeface="Arial Unicode MS" pitchFamily="34" charset="-128"/>
                <a:cs typeface="Arial Unicode MS" pitchFamily="34" charset="-128"/>
              </a:rPr>
              <a:t>: </a:t>
            </a:r>
          </a:p>
          <a:p>
            <a:pPr>
              <a:buFontTx/>
              <a:buChar char="-"/>
            </a:pPr>
            <a:r>
              <a:rPr lang="ar-SA" sz="2800" dirty="0" smtClean="0">
                <a:latin typeface="Arial Unicode MS" pitchFamily="34" charset="-128"/>
                <a:ea typeface="Arial Unicode MS" pitchFamily="34" charset="-128"/>
                <a:cs typeface="Arial Unicode MS" pitchFamily="34" charset="-128"/>
              </a:rPr>
              <a:t>1- المرحلة الاعدادية      2- التوجيه الأول </a:t>
            </a:r>
          </a:p>
          <a:p>
            <a:pPr>
              <a:buFontTx/>
              <a:buChar char="-"/>
            </a:pPr>
            <a:r>
              <a:rPr lang="ar-SA" sz="2800" dirty="0" smtClean="0">
                <a:latin typeface="Arial Unicode MS" pitchFamily="34" charset="-128"/>
                <a:ea typeface="Arial Unicode MS" pitchFamily="34" charset="-128"/>
                <a:cs typeface="Arial Unicode MS" pitchFamily="34" charset="-128"/>
              </a:rPr>
              <a:t>3- اكتشاف واختيار الجماعة    4- الاستقرار وحل المشكلات </a:t>
            </a:r>
          </a:p>
          <a:p>
            <a:pPr>
              <a:buFontTx/>
              <a:buChar char="-"/>
            </a:pPr>
            <a:r>
              <a:rPr lang="ar-SA" sz="2800" dirty="0" smtClean="0">
                <a:latin typeface="Arial Unicode MS" pitchFamily="34" charset="-128"/>
                <a:ea typeface="Arial Unicode MS" pitchFamily="34" charset="-128"/>
                <a:cs typeface="Arial Unicode MS" pitchFamily="34" charset="-128"/>
              </a:rPr>
              <a:t> 5-الانتهاء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971600" y="404664"/>
            <a:ext cx="7128792" cy="1008112"/>
          </a:xfrm>
          <a:prstGeom prst="wedgeRoundRectCallout">
            <a:avLst>
              <a:gd name="adj1" fmla="val -20833"/>
              <a:gd name="adj2" fmla="val 83664"/>
              <a:gd name="adj3" fmla="val 16667"/>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800" b="1" dirty="0" smtClean="0">
                <a:latin typeface="Arial Unicode MS" pitchFamily="34" charset="-128"/>
                <a:ea typeface="Arial Unicode MS" pitchFamily="34" charset="-128"/>
                <a:cs typeface="Arial Unicode MS" pitchFamily="34" charset="-128"/>
              </a:rPr>
              <a:t>2-مراحل النمو  الأجتماعى للجماعة </a:t>
            </a:r>
            <a:endParaRPr lang="ar-SA" sz="2800" b="1" dirty="0">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395536" y="1772816"/>
            <a:ext cx="8424936" cy="397031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buFontTx/>
              <a:buChar char="-"/>
            </a:pPr>
            <a:r>
              <a:rPr lang="ar-SA" sz="2800" b="1" dirty="0" smtClean="0">
                <a:latin typeface="Arial Unicode MS" pitchFamily="34" charset="-128"/>
                <a:ea typeface="Arial Unicode MS" pitchFamily="34" charset="-128"/>
                <a:cs typeface="Arial Unicode MS" pitchFamily="34" charset="-128"/>
              </a:rPr>
              <a:t>ويعرض تريكر في كتابة خدمة الجماعة ستة مراحل تمر بالجماعة هي : </a:t>
            </a:r>
          </a:p>
          <a:p>
            <a:r>
              <a:rPr lang="ar-SA" sz="2800" b="1" dirty="0" smtClean="0">
                <a:latin typeface="Arial Unicode MS" pitchFamily="34" charset="-128"/>
                <a:ea typeface="Arial Unicode MS" pitchFamily="34" charset="-128"/>
                <a:cs typeface="Arial Unicode MS" pitchFamily="34" charset="-128"/>
              </a:rPr>
              <a:t>1- مرحلة البداية حيث يتجمع الأفراد لأول مرة 0 </a:t>
            </a:r>
          </a:p>
          <a:p>
            <a:r>
              <a:rPr lang="ar-SA" sz="2800" b="1" dirty="0" smtClean="0">
                <a:latin typeface="Arial Unicode MS" pitchFamily="34" charset="-128"/>
                <a:ea typeface="Arial Unicode MS" pitchFamily="34" charset="-128"/>
                <a:cs typeface="Arial Unicode MS" pitchFamily="34" charset="-128"/>
              </a:rPr>
              <a:t>2- ظهور بعض مشاعر الجماعة والتنظيم والبرامج 0 </a:t>
            </a:r>
          </a:p>
          <a:p>
            <a:r>
              <a:rPr lang="ar-SA" sz="2800" b="1" dirty="0" smtClean="0">
                <a:latin typeface="Arial Unicode MS" pitchFamily="34" charset="-128"/>
                <a:ea typeface="Arial Unicode MS" pitchFamily="34" charset="-128"/>
                <a:cs typeface="Arial Unicode MS" pitchFamily="34" charset="-128"/>
              </a:rPr>
              <a:t>3- نمو الروابط والغرض والتماسك 0 </a:t>
            </a:r>
          </a:p>
          <a:p>
            <a:r>
              <a:rPr lang="ar-SA" sz="2800" b="1" dirty="0" smtClean="0">
                <a:latin typeface="Arial Unicode MS" pitchFamily="34" charset="-128"/>
                <a:ea typeface="Arial Unicode MS" pitchFamily="34" charset="-128"/>
                <a:cs typeface="Arial Unicode MS" pitchFamily="34" charset="-128"/>
              </a:rPr>
              <a:t> 4- قوة مشاعر الجماعة وتحقيق الهدف 0 </a:t>
            </a:r>
          </a:p>
          <a:p>
            <a:r>
              <a:rPr lang="ar-SA" sz="2800" b="1" dirty="0" smtClean="0">
                <a:latin typeface="Arial Unicode MS" pitchFamily="34" charset="-128"/>
                <a:ea typeface="Arial Unicode MS" pitchFamily="34" charset="-128"/>
                <a:cs typeface="Arial Unicode MS" pitchFamily="34" charset="-128"/>
              </a:rPr>
              <a:t> 5-ضعف الاهتمام ومشاعر الجماعة 0 </a:t>
            </a:r>
          </a:p>
          <a:p>
            <a:r>
              <a:rPr lang="ar-SA" sz="2800" b="1" dirty="0" smtClean="0">
                <a:latin typeface="Arial Unicode MS" pitchFamily="34" charset="-128"/>
                <a:ea typeface="Arial Unicode MS" pitchFamily="34" charset="-128"/>
                <a:cs typeface="Arial Unicode MS" pitchFamily="34" charset="-128"/>
              </a:rPr>
              <a:t> 6- مرحلة النهاية وقرار عدم استمرار الجماعة 0</a:t>
            </a:r>
          </a:p>
          <a:p>
            <a:r>
              <a:rPr lang="ar-SA" sz="2800" b="1" dirty="0" smtClean="0">
                <a:latin typeface="Arial Unicode MS" pitchFamily="34" charset="-128"/>
                <a:ea typeface="Arial Unicode MS" pitchFamily="34" charset="-128"/>
                <a:cs typeface="Arial Unicode MS" pitchFamily="34" charset="-128"/>
              </a:rPr>
              <a:t> ثم يحدد  أربع مراحل رئيسية  لنمو الأجتماعى للجماعة هي </a:t>
            </a:r>
            <a:r>
              <a:rPr lang="ar-SA" sz="2800" dirty="0" smtClean="0">
                <a:latin typeface="Arial Unicode MS" pitchFamily="34" charset="-128"/>
                <a:ea typeface="Arial Unicode MS" pitchFamily="34" charset="-128"/>
                <a:cs typeface="Arial Unicode MS" pitchFamily="34" charset="-128"/>
              </a:rPr>
              <a:t>: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971600" y="404664"/>
            <a:ext cx="7128792" cy="1008112"/>
          </a:xfrm>
          <a:prstGeom prst="wedgeRoundRectCallout">
            <a:avLst>
              <a:gd name="adj1" fmla="val -20833"/>
              <a:gd name="adj2" fmla="val 83664"/>
              <a:gd name="adj3" fmla="val 16667"/>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800" dirty="0" smtClean="0">
                <a:latin typeface="Arial Unicode MS" pitchFamily="34" charset="-128"/>
                <a:ea typeface="Arial Unicode MS" pitchFamily="34" charset="-128"/>
                <a:cs typeface="Arial Unicode MS" pitchFamily="34" charset="-128"/>
              </a:rPr>
              <a:t>2-مراحل النمو  الأجتماعى للجماعة </a:t>
            </a:r>
            <a:endParaRPr lang="ar-SA" sz="2800" dirty="0">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428596" y="1785926"/>
            <a:ext cx="8429684" cy="4832092"/>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buFontTx/>
              <a:buChar char="-"/>
            </a:pPr>
            <a:r>
              <a:rPr lang="ar-SA" sz="2800" dirty="0" smtClean="0">
                <a:latin typeface="Arial Unicode MS" pitchFamily="34" charset="-128"/>
                <a:ea typeface="Arial Unicode MS" pitchFamily="34" charset="-128"/>
                <a:cs typeface="Arial Unicode MS" pitchFamily="34" charset="-128"/>
              </a:rPr>
              <a:t>ثم يتحدث عن أربع مراحل رئيسية هي :</a:t>
            </a:r>
          </a:p>
          <a:p>
            <a:pPr>
              <a:buFontTx/>
              <a:buChar char="-"/>
            </a:pPr>
            <a:endParaRPr lang="ar-SA" sz="2800" dirty="0" smtClean="0">
              <a:latin typeface="Arial Unicode MS" pitchFamily="34" charset="-128"/>
              <a:ea typeface="Arial Unicode MS" pitchFamily="34" charset="-128"/>
              <a:cs typeface="Arial Unicode MS" pitchFamily="34" charset="-128"/>
            </a:endParaRPr>
          </a:p>
          <a:p>
            <a:pPr>
              <a:buFontTx/>
              <a:buChar char="-"/>
            </a:pPr>
            <a:endParaRPr lang="ar-SA" sz="2800" dirty="0" smtClean="0">
              <a:latin typeface="Arial Unicode MS" pitchFamily="34" charset="-128"/>
              <a:ea typeface="Arial Unicode MS" pitchFamily="34" charset="-128"/>
              <a:cs typeface="Arial Unicode MS" pitchFamily="34" charset="-128"/>
            </a:endParaRPr>
          </a:p>
          <a:p>
            <a:pPr>
              <a:buFontTx/>
              <a:buChar char="-"/>
            </a:pPr>
            <a:endParaRPr lang="ar-SA" sz="2800" dirty="0" smtClean="0">
              <a:latin typeface="Arial Unicode MS" pitchFamily="34" charset="-128"/>
              <a:ea typeface="Arial Unicode MS" pitchFamily="34" charset="-128"/>
              <a:cs typeface="Arial Unicode MS" pitchFamily="34" charset="-128"/>
            </a:endParaRPr>
          </a:p>
          <a:p>
            <a:pPr>
              <a:buFontTx/>
              <a:buChar char="-"/>
            </a:pPr>
            <a:endParaRPr lang="ar-SA" sz="2800" dirty="0" smtClean="0">
              <a:latin typeface="Arial Unicode MS" pitchFamily="34" charset="-128"/>
              <a:ea typeface="Arial Unicode MS" pitchFamily="34" charset="-128"/>
              <a:cs typeface="Arial Unicode MS" pitchFamily="34" charset="-128"/>
            </a:endParaRPr>
          </a:p>
          <a:p>
            <a:pPr>
              <a:buFontTx/>
              <a:buChar char="-"/>
            </a:pPr>
            <a:endParaRPr lang="ar-SA" sz="2800" dirty="0" smtClean="0">
              <a:latin typeface="Arial Unicode MS" pitchFamily="34" charset="-128"/>
              <a:ea typeface="Arial Unicode MS" pitchFamily="34" charset="-128"/>
              <a:cs typeface="Arial Unicode MS" pitchFamily="34" charset="-128"/>
            </a:endParaRPr>
          </a:p>
          <a:p>
            <a:pPr>
              <a:buFontTx/>
              <a:buChar char="-"/>
            </a:pPr>
            <a:endParaRPr lang="ar-SA" sz="2800" dirty="0" smtClean="0">
              <a:latin typeface="Arial Unicode MS" pitchFamily="34" charset="-128"/>
              <a:ea typeface="Arial Unicode MS" pitchFamily="34" charset="-128"/>
              <a:cs typeface="Arial Unicode MS" pitchFamily="34" charset="-128"/>
            </a:endParaRPr>
          </a:p>
          <a:p>
            <a:pPr>
              <a:buFontTx/>
              <a:buChar char="-"/>
            </a:pPr>
            <a:endParaRPr lang="ar-SA" sz="2800" dirty="0" smtClean="0">
              <a:latin typeface="Arial Unicode MS" pitchFamily="34" charset="-128"/>
              <a:ea typeface="Arial Unicode MS" pitchFamily="34" charset="-128"/>
              <a:cs typeface="Arial Unicode MS" pitchFamily="34" charset="-128"/>
            </a:endParaRPr>
          </a:p>
          <a:p>
            <a:pPr>
              <a:buFontTx/>
              <a:buChar char="-"/>
            </a:pPr>
            <a:endParaRPr lang="ar-SA" sz="2800" dirty="0" smtClean="0">
              <a:latin typeface="Arial Unicode MS" pitchFamily="34" charset="-128"/>
              <a:ea typeface="Arial Unicode MS" pitchFamily="34" charset="-128"/>
              <a:cs typeface="Arial Unicode MS" pitchFamily="34" charset="-128"/>
            </a:endParaRPr>
          </a:p>
          <a:p>
            <a:pPr>
              <a:buFontTx/>
              <a:buChar char="-"/>
            </a:pPr>
            <a:endParaRPr lang="ar-SA" sz="2800" dirty="0" smtClean="0">
              <a:latin typeface="Arial Unicode MS" pitchFamily="34" charset="-128"/>
              <a:ea typeface="Arial Unicode MS" pitchFamily="34" charset="-128"/>
              <a:cs typeface="Arial Unicode MS" pitchFamily="34" charset="-128"/>
            </a:endParaRPr>
          </a:p>
          <a:p>
            <a:pPr>
              <a:buFontTx/>
              <a:buChar char="-"/>
            </a:pPr>
            <a:endParaRPr lang="ar-SA" sz="2800" dirty="0" smtClean="0">
              <a:latin typeface="Arial Unicode MS" pitchFamily="34" charset="-128"/>
              <a:ea typeface="Arial Unicode MS" pitchFamily="34" charset="-128"/>
              <a:cs typeface="Arial Unicode MS" pitchFamily="34" charset="-128"/>
            </a:endParaRPr>
          </a:p>
        </p:txBody>
      </p:sp>
      <p:cxnSp>
        <p:nvCxnSpPr>
          <p:cNvPr id="8" name="رابط مستقيم 7"/>
          <p:cNvCxnSpPr/>
          <p:nvPr/>
        </p:nvCxnSpPr>
        <p:spPr>
          <a:xfrm rot="10800000">
            <a:off x="1979712" y="2636912"/>
            <a:ext cx="5904656" cy="0"/>
          </a:xfrm>
          <a:prstGeom prst="line">
            <a:avLst/>
          </a:prstGeom>
        </p:spPr>
        <p:style>
          <a:lnRef idx="3">
            <a:schemeClr val="dk1"/>
          </a:lnRef>
          <a:fillRef idx="0">
            <a:schemeClr val="dk1"/>
          </a:fillRef>
          <a:effectRef idx="2">
            <a:schemeClr val="dk1"/>
          </a:effectRef>
          <a:fontRef idx="minor">
            <a:schemeClr val="tx1"/>
          </a:fontRef>
        </p:style>
      </p:cxnSp>
      <p:sp>
        <p:nvSpPr>
          <p:cNvPr id="10" name="سهم للأسفل 9"/>
          <p:cNvSpPr/>
          <p:nvPr/>
        </p:nvSpPr>
        <p:spPr>
          <a:xfrm>
            <a:off x="7668344" y="2636912"/>
            <a:ext cx="216024" cy="43204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1" name="سهم للأسفل 10"/>
          <p:cNvSpPr/>
          <p:nvPr/>
        </p:nvSpPr>
        <p:spPr>
          <a:xfrm>
            <a:off x="6084168" y="2636912"/>
            <a:ext cx="144016" cy="93610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2" name="سهم للأسفل 11"/>
          <p:cNvSpPr/>
          <p:nvPr/>
        </p:nvSpPr>
        <p:spPr>
          <a:xfrm>
            <a:off x="2051720" y="2636912"/>
            <a:ext cx="216024" cy="23762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3" name="سهم للأسفل 12"/>
          <p:cNvSpPr/>
          <p:nvPr/>
        </p:nvSpPr>
        <p:spPr>
          <a:xfrm>
            <a:off x="3923928" y="2636912"/>
            <a:ext cx="144016" cy="136815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5" name="وسيلة شرح بيضاوية 14"/>
          <p:cNvSpPr/>
          <p:nvPr/>
        </p:nvSpPr>
        <p:spPr>
          <a:xfrm>
            <a:off x="6876256" y="2996952"/>
            <a:ext cx="1944216" cy="1008112"/>
          </a:xfrm>
          <a:prstGeom prst="wedgeEllipseCallout">
            <a:avLst>
              <a:gd name="adj1" fmla="val -20833"/>
              <a:gd name="adj2" fmla="val 83664"/>
            </a:avLst>
          </a:prstGeom>
          <a:solidFill>
            <a:schemeClr val="bg1"/>
          </a:solidFill>
        </p:spPr>
        <p:style>
          <a:lnRef idx="2">
            <a:schemeClr val="accent1"/>
          </a:lnRef>
          <a:fillRef idx="1">
            <a:schemeClr val="lt1"/>
          </a:fillRef>
          <a:effectRef idx="0">
            <a:schemeClr val="accent1"/>
          </a:effectRef>
          <a:fontRef idx="minor">
            <a:schemeClr val="dk1"/>
          </a:fontRef>
        </p:style>
        <p:txBody>
          <a:bodyPr rtlCol="1" anchor="ctr"/>
          <a:lstStyle/>
          <a:p>
            <a:pPr algn="ctr"/>
            <a:r>
              <a:rPr lang="ar-SA" sz="2400" b="1" dirty="0" smtClean="0">
                <a:latin typeface="Arial Unicode MS" pitchFamily="34" charset="-128"/>
                <a:ea typeface="Arial Unicode MS" pitchFamily="34" charset="-128"/>
                <a:cs typeface="Arial Unicode MS" pitchFamily="34" charset="-128"/>
              </a:rPr>
              <a:t>1- مرحلة ما قبل الجماعة </a:t>
            </a:r>
            <a:endParaRPr lang="ar-SA" sz="2400" b="1" dirty="0">
              <a:latin typeface="Arial Unicode MS" pitchFamily="34" charset="-128"/>
              <a:ea typeface="Arial Unicode MS" pitchFamily="34" charset="-128"/>
              <a:cs typeface="Arial Unicode MS" pitchFamily="34" charset="-128"/>
            </a:endParaRPr>
          </a:p>
        </p:txBody>
      </p:sp>
      <p:sp>
        <p:nvSpPr>
          <p:cNvPr id="16" name="وسيلة شرح بيضاوية 15"/>
          <p:cNvSpPr/>
          <p:nvPr/>
        </p:nvSpPr>
        <p:spPr>
          <a:xfrm>
            <a:off x="5004048" y="3573016"/>
            <a:ext cx="1944216" cy="1008112"/>
          </a:xfrm>
          <a:prstGeom prst="wedgeEllipseCallout">
            <a:avLst>
              <a:gd name="adj1" fmla="val -20833"/>
              <a:gd name="adj2" fmla="val 83664"/>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400" b="1" dirty="0" smtClean="0">
                <a:latin typeface="Arial Unicode MS" pitchFamily="34" charset="-128"/>
                <a:ea typeface="Arial Unicode MS" pitchFamily="34" charset="-128"/>
                <a:cs typeface="Arial Unicode MS" pitchFamily="34" charset="-128"/>
              </a:rPr>
              <a:t>2- مرحلة التحول  </a:t>
            </a:r>
            <a:endParaRPr lang="ar-SA" sz="2400" b="1" dirty="0">
              <a:latin typeface="Arial Unicode MS" pitchFamily="34" charset="-128"/>
              <a:ea typeface="Arial Unicode MS" pitchFamily="34" charset="-128"/>
              <a:cs typeface="Arial Unicode MS" pitchFamily="34" charset="-128"/>
            </a:endParaRPr>
          </a:p>
        </p:txBody>
      </p:sp>
      <p:sp>
        <p:nvSpPr>
          <p:cNvPr id="17" name="وسيلة شرح بيضاوية 16"/>
          <p:cNvSpPr/>
          <p:nvPr/>
        </p:nvSpPr>
        <p:spPr>
          <a:xfrm>
            <a:off x="2699792" y="4005064"/>
            <a:ext cx="1944216" cy="1008112"/>
          </a:xfrm>
          <a:prstGeom prst="wedgeEllipseCallout">
            <a:avLst>
              <a:gd name="adj1" fmla="val -20833"/>
              <a:gd name="adj2" fmla="val 83664"/>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400" b="1" dirty="0" smtClean="0">
                <a:latin typeface="Arial Unicode MS" pitchFamily="34" charset="-128"/>
                <a:ea typeface="Arial Unicode MS" pitchFamily="34" charset="-128"/>
                <a:cs typeface="Arial Unicode MS" pitchFamily="34" charset="-128"/>
              </a:rPr>
              <a:t>3- مرحلة النضج </a:t>
            </a:r>
            <a:endParaRPr lang="ar-SA" sz="2400" b="1" dirty="0">
              <a:latin typeface="Arial Unicode MS" pitchFamily="34" charset="-128"/>
              <a:ea typeface="Arial Unicode MS" pitchFamily="34" charset="-128"/>
              <a:cs typeface="Arial Unicode MS" pitchFamily="34" charset="-128"/>
            </a:endParaRPr>
          </a:p>
        </p:txBody>
      </p:sp>
      <p:sp>
        <p:nvSpPr>
          <p:cNvPr id="18" name="وسيلة شرح بيضاوية 17"/>
          <p:cNvSpPr/>
          <p:nvPr/>
        </p:nvSpPr>
        <p:spPr>
          <a:xfrm>
            <a:off x="395536" y="5013176"/>
            <a:ext cx="1944216" cy="1008112"/>
          </a:xfrm>
          <a:prstGeom prst="wedgeEllipseCallout">
            <a:avLst>
              <a:gd name="adj1" fmla="val -20833"/>
              <a:gd name="adj2" fmla="val 83664"/>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400" dirty="0" smtClean="0">
                <a:latin typeface="Arial Unicode MS" pitchFamily="34" charset="-128"/>
                <a:ea typeface="Arial Unicode MS" pitchFamily="34" charset="-128"/>
                <a:cs typeface="Arial Unicode MS" pitchFamily="34" charset="-128"/>
              </a:rPr>
              <a:t>4</a:t>
            </a:r>
            <a:r>
              <a:rPr lang="ar-SA" sz="2400" b="1" dirty="0" smtClean="0">
                <a:latin typeface="Arial Unicode MS" pitchFamily="34" charset="-128"/>
                <a:ea typeface="Arial Unicode MS" pitchFamily="34" charset="-128"/>
                <a:cs typeface="Arial Unicode MS" pitchFamily="34" charset="-128"/>
              </a:rPr>
              <a:t>- مرحلة ما بعد النضج </a:t>
            </a:r>
            <a:endParaRPr lang="ar-SA" sz="2400" b="1"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وسيلة شرح بيضاوية 2"/>
          <p:cNvSpPr/>
          <p:nvPr/>
        </p:nvSpPr>
        <p:spPr>
          <a:xfrm>
            <a:off x="3635896" y="188640"/>
            <a:ext cx="5184576" cy="1008112"/>
          </a:xfrm>
          <a:prstGeom prst="wedgeEllipseCallout">
            <a:avLst>
              <a:gd name="adj1" fmla="val -20833"/>
              <a:gd name="adj2" fmla="val 83664"/>
            </a:avLst>
          </a:prstGeom>
        </p:spPr>
        <p:style>
          <a:lnRef idx="2">
            <a:schemeClr val="accent1"/>
          </a:lnRef>
          <a:fillRef idx="1">
            <a:schemeClr val="lt1"/>
          </a:fillRef>
          <a:effectRef idx="0">
            <a:schemeClr val="accent1"/>
          </a:effectRef>
          <a:fontRef idx="minor">
            <a:schemeClr val="dk1"/>
          </a:fontRef>
        </p:style>
        <p:txBody>
          <a:bodyPr rtlCol="1" anchor="ctr"/>
          <a:lstStyle/>
          <a:p>
            <a:r>
              <a:rPr lang="ar-SA" sz="2800" b="1" dirty="0" smtClean="0">
                <a:latin typeface="Arial Unicode MS" pitchFamily="34" charset="-128"/>
                <a:ea typeface="Arial Unicode MS" pitchFamily="34" charset="-128"/>
                <a:cs typeface="Arial Unicode MS" pitchFamily="34" charset="-128"/>
              </a:rPr>
              <a:t>1- مرحلة ما قبل الجماعة </a:t>
            </a:r>
            <a:endParaRPr lang="ar-SA" sz="2800" b="1" dirty="0">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539552" y="1340768"/>
            <a:ext cx="7992888" cy="5262979"/>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وتظهرا لجماعة في شكل تجمع من الأفراد أكثر من كونها جماعة بالمعنى المعروف أما خصائص ذلك التجمع في البداية يبدو كما يلى : </a:t>
            </a:r>
          </a:p>
          <a:p>
            <a:r>
              <a:rPr lang="ar-SA" sz="2800" dirty="0" smtClean="0">
                <a:latin typeface="Arial Unicode MS" pitchFamily="34" charset="-128"/>
                <a:ea typeface="Arial Unicode MS" pitchFamily="34" charset="-128"/>
                <a:cs typeface="Arial Unicode MS" pitchFamily="34" charset="-128"/>
              </a:rPr>
              <a:t> 1- نقل المشاركة والحماس بين الأفراد 0 </a:t>
            </a:r>
          </a:p>
          <a:p>
            <a:r>
              <a:rPr lang="ar-SA" sz="2800" dirty="0" smtClean="0">
                <a:latin typeface="Arial Unicode MS" pitchFamily="34" charset="-128"/>
                <a:ea typeface="Arial Unicode MS" pitchFamily="34" charset="-128"/>
                <a:cs typeface="Arial Unicode MS" pitchFamily="34" charset="-128"/>
              </a:rPr>
              <a:t> 2- يظهر عجز الأعضاء عند اتخاذ قرار بالنسبة للأهداف </a:t>
            </a:r>
            <a:r>
              <a:rPr lang="ar-SA" sz="2800" dirty="0" err="1" smtClean="0">
                <a:latin typeface="Arial Unicode MS" pitchFamily="34" charset="-128"/>
                <a:ea typeface="Arial Unicode MS" pitchFamily="34" charset="-128"/>
                <a:cs typeface="Arial Unicode MS" pitchFamily="34" charset="-128"/>
              </a:rPr>
              <a:t>او</a:t>
            </a:r>
            <a:r>
              <a:rPr lang="ar-SA" sz="2800" dirty="0" smtClean="0">
                <a:latin typeface="Arial Unicode MS" pitchFamily="34" charset="-128"/>
                <a:ea typeface="Arial Unicode MS" pitchFamily="34" charset="-128"/>
                <a:cs typeface="Arial Unicode MS" pitchFamily="34" charset="-128"/>
              </a:rPr>
              <a:t> البرامج 0 </a:t>
            </a:r>
          </a:p>
          <a:p>
            <a:r>
              <a:rPr lang="ar-SA" sz="2800" dirty="0" smtClean="0">
                <a:latin typeface="Arial Unicode MS" pitchFamily="34" charset="-128"/>
                <a:ea typeface="Arial Unicode MS" pitchFamily="34" charset="-128"/>
                <a:cs typeface="Arial Unicode MS" pitchFamily="34" charset="-128"/>
              </a:rPr>
              <a:t> 3- لايعرف الأعضاء بعضهم البعض </a:t>
            </a:r>
          </a:p>
          <a:p>
            <a:r>
              <a:rPr lang="ar-SA" sz="2800" dirty="0" smtClean="0">
                <a:latin typeface="Arial Unicode MS" pitchFamily="34" charset="-128"/>
                <a:ea typeface="Arial Unicode MS" pitchFamily="34" charset="-128"/>
                <a:cs typeface="Arial Unicode MS" pitchFamily="34" charset="-128"/>
              </a:rPr>
              <a:t> 4- يتوقع  البعض أن يتحمل الاخصائى جميع المسؤوليات نيابة عنها </a:t>
            </a:r>
          </a:p>
          <a:p>
            <a:r>
              <a:rPr lang="ar-SA" sz="2800" dirty="0" smtClean="0">
                <a:latin typeface="Arial Unicode MS" pitchFamily="34" charset="-128"/>
                <a:ea typeface="Arial Unicode MS" pitchFamily="34" charset="-128"/>
                <a:cs typeface="Arial Unicode MS" pitchFamily="34" charset="-128"/>
              </a:rPr>
              <a:t> 5- يعبر الاعضاء عن القلق والتوتر خاصة إذا كانت تمثل الجماعة بالنسبة لهم خبرة جديدة 0</a:t>
            </a:r>
          </a:p>
          <a:p>
            <a:r>
              <a:rPr lang="ar-SA" sz="2800" dirty="0" smtClean="0">
                <a:latin typeface="Arial Unicode MS" pitchFamily="34" charset="-128"/>
                <a:ea typeface="Arial Unicode MS" pitchFamily="34" charset="-128"/>
                <a:cs typeface="Arial Unicode MS" pitchFamily="34" charset="-128"/>
              </a:rPr>
              <a:t>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467544" y="836712"/>
            <a:ext cx="8136904" cy="4154984"/>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4400" u="sng" dirty="0" smtClean="0">
                <a:latin typeface="Arial Unicode MS" pitchFamily="34" charset="-128"/>
                <a:ea typeface="Arial Unicode MS" pitchFamily="34" charset="-128"/>
                <a:cs typeface="Arial Unicode MS" pitchFamily="34" charset="-128"/>
              </a:rPr>
              <a:t>عناصر المحاضرة </a:t>
            </a:r>
          </a:p>
          <a:p>
            <a:r>
              <a:rPr lang="ar-SA" sz="4400" dirty="0" smtClean="0">
                <a:latin typeface="Arial Unicode MS" pitchFamily="34" charset="-128"/>
                <a:ea typeface="Arial Unicode MS" pitchFamily="34" charset="-128"/>
                <a:cs typeface="Arial Unicode MS" pitchFamily="34" charset="-128"/>
              </a:rPr>
              <a:t>1- أشكال الجماعات في خدمة الجماعة 0 </a:t>
            </a:r>
          </a:p>
          <a:p>
            <a:r>
              <a:rPr lang="ar-SA" sz="4400" dirty="0" smtClean="0">
                <a:latin typeface="Arial Unicode MS" pitchFamily="34" charset="-128"/>
                <a:ea typeface="Arial Unicode MS" pitchFamily="34" charset="-128"/>
                <a:cs typeface="Arial Unicode MS" pitchFamily="34" charset="-128"/>
              </a:rPr>
              <a:t> 2- مراحل النمو للجماعة 0</a:t>
            </a:r>
          </a:p>
          <a:p>
            <a:r>
              <a:rPr lang="ar-SA" sz="4400" dirty="0" smtClean="0">
                <a:latin typeface="Arial Unicode MS" pitchFamily="34" charset="-128"/>
                <a:ea typeface="Arial Unicode MS" pitchFamily="34" charset="-128"/>
                <a:cs typeface="Arial Unicode MS" pitchFamily="34" charset="-128"/>
              </a:rPr>
              <a:t> 3- مشكلات الجماعات </a:t>
            </a:r>
            <a:r>
              <a:rPr lang="ar-SA" sz="4400" dirty="0" smtClean="0">
                <a:latin typeface="Arial Unicode MS" pitchFamily="34" charset="-128"/>
                <a:ea typeface="Arial Unicode MS" pitchFamily="34" charset="-128"/>
                <a:cs typeface="Arial Unicode MS" pitchFamily="34" charset="-128"/>
              </a:rPr>
              <a:t>وأنواعها</a:t>
            </a:r>
          </a:p>
          <a:p>
            <a:r>
              <a:rPr lang="ar-SA" sz="4400" dirty="0" smtClean="0">
                <a:latin typeface="Arial Unicode MS" pitchFamily="34" charset="-128"/>
                <a:ea typeface="Arial Unicode MS" pitchFamily="34" charset="-128"/>
                <a:cs typeface="Arial Unicode MS" pitchFamily="34" charset="-128"/>
              </a:rPr>
              <a:t> </a:t>
            </a:r>
            <a:r>
              <a:rPr lang="ar-SA" sz="4400" dirty="0" smtClean="0">
                <a:latin typeface="Arial Unicode MS" pitchFamily="34" charset="-128"/>
                <a:ea typeface="Arial Unicode MS" pitchFamily="34" charset="-128"/>
                <a:cs typeface="Arial Unicode MS" pitchFamily="34" charset="-128"/>
              </a:rPr>
              <a:t>4- علاج مشكلات الجماعة </a:t>
            </a:r>
            <a:r>
              <a:rPr lang="ar-SA" sz="4400" dirty="0" smtClean="0">
                <a:latin typeface="Arial Unicode MS" pitchFamily="34" charset="-128"/>
                <a:ea typeface="Arial Unicode MS" pitchFamily="34" charset="-128"/>
                <a:cs typeface="Arial Unicode MS" pitchFamily="34" charset="-128"/>
              </a:rPr>
              <a:t> </a:t>
            </a:r>
            <a:endParaRPr lang="ar-SA" sz="44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وسيلة شرح بيضاوية 2"/>
          <p:cNvSpPr/>
          <p:nvPr/>
        </p:nvSpPr>
        <p:spPr>
          <a:xfrm>
            <a:off x="3635896" y="188640"/>
            <a:ext cx="5184576" cy="1008112"/>
          </a:xfrm>
          <a:prstGeom prst="wedgeEllipseCallout">
            <a:avLst>
              <a:gd name="adj1" fmla="val -20833"/>
              <a:gd name="adj2" fmla="val 83664"/>
            </a:avLst>
          </a:prstGeom>
        </p:spPr>
        <p:style>
          <a:lnRef idx="2">
            <a:schemeClr val="accent1"/>
          </a:lnRef>
          <a:fillRef idx="1">
            <a:schemeClr val="lt1"/>
          </a:fillRef>
          <a:effectRef idx="0">
            <a:schemeClr val="accent1"/>
          </a:effectRef>
          <a:fontRef idx="minor">
            <a:schemeClr val="dk1"/>
          </a:fontRef>
        </p:style>
        <p:txBody>
          <a:bodyPr rtlCol="1" anchor="ctr"/>
          <a:lstStyle/>
          <a:p>
            <a:r>
              <a:rPr lang="ar-SA" sz="2800" dirty="0" smtClean="0">
                <a:latin typeface="Arial Unicode MS" pitchFamily="34" charset="-128"/>
                <a:ea typeface="Arial Unicode MS" pitchFamily="34" charset="-128"/>
                <a:cs typeface="Arial Unicode MS" pitchFamily="34" charset="-128"/>
              </a:rPr>
              <a:t>1- مرحلة ما قبل الجماعة </a:t>
            </a:r>
            <a:endParaRPr lang="ar-SA" sz="2800" dirty="0">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539552" y="1340768"/>
            <a:ext cx="7992888" cy="5262979"/>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6-يعبر البعض عن رغبته في التعرف على المؤسسة والاخصائى 0 </a:t>
            </a:r>
          </a:p>
          <a:p>
            <a:r>
              <a:rPr lang="ar-SA" sz="2800" dirty="0" smtClean="0">
                <a:latin typeface="Arial Unicode MS" pitchFamily="34" charset="-128"/>
                <a:ea typeface="Arial Unicode MS" pitchFamily="34" charset="-128"/>
                <a:cs typeface="Arial Unicode MS" pitchFamily="34" charset="-128"/>
              </a:rPr>
              <a:t> 7- يسيطر من حين لآخر فرد أو أكثر على الجماعة في مراحلها المبكرة </a:t>
            </a:r>
          </a:p>
          <a:p>
            <a:r>
              <a:rPr lang="ar-SA" sz="2800" dirty="0" smtClean="0">
                <a:latin typeface="Arial Unicode MS" pitchFamily="34" charset="-128"/>
                <a:ea typeface="Arial Unicode MS" pitchFamily="34" charset="-128"/>
                <a:cs typeface="Arial Unicode MS" pitchFamily="34" charset="-128"/>
              </a:rPr>
              <a:t> 8- كما يعيش بعض الأفراد على هامش الجماعة </a:t>
            </a:r>
          </a:p>
          <a:p>
            <a:r>
              <a:rPr lang="ar-SA" sz="2800" dirty="0" smtClean="0">
                <a:latin typeface="Arial Unicode MS" pitchFamily="34" charset="-128"/>
                <a:ea typeface="Arial Unicode MS" pitchFamily="34" charset="-128"/>
                <a:cs typeface="Arial Unicode MS" pitchFamily="34" charset="-128"/>
              </a:rPr>
              <a:t> 9- في بعض الأحيان يتناقش بعض الإفراد للحصول على الانتباه </a:t>
            </a:r>
          </a:p>
          <a:p>
            <a:r>
              <a:rPr lang="ar-SA" sz="2800" dirty="0" smtClean="0">
                <a:latin typeface="Arial Unicode MS" pitchFamily="34" charset="-128"/>
                <a:ea typeface="Arial Unicode MS" pitchFamily="34" charset="-128"/>
                <a:cs typeface="Arial Unicode MS" pitchFamily="34" charset="-128"/>
              </a:rPr>
              <a:t> - </a:t>
            </a:r>
            <a:r>
              <a:rPr lang="ar-SA" sz="2800" u="sng" dirty="0" smtClean="0">
                <a:solidFill>
                  <a:srgbClr val="FF0000"/>
                </a:solidFill>
                <a:latin typeface="Arial Unicode MS" pitchFamily="34" charset="-128"/>
                <a:ea typeface="Arial Unicode MS" pitchFamily="34" charset="-128"/>
                <a:cs typeface="Arial Unicode MS" pitchFamily="34" charset="-128"/>
              </a:rPr>
              <a:t>دور الاخصائى قي هذه المرحلة : </a:t>
            </a:r>
          </a:p>
          <a:p>
            <a:r>
              <a:rPr lang="ar-SA" sz="2800" dirty="0" smtClean="0">
                <a:latin typeface="Arial Unicode MS" pitchFamily="34" charset="-128"/>
                <a:ea typeface="Arial Unicode MS" pitchFamily="34" charset="-128"/>
                <a:cs typeface="Arial Unicode MS" pitchFamily="34" charset="-128"/>
              </a:rPr>
              <a:t> 1- يحاول مساعدة الاعضاء بالإجابة على استفساراتهم لشعورهم بالاطمئنان </a:t>
            </a:r>
          </a:p>
          <a:p>
            <a:r>
              <a:rPr lang="ar-SA" sz="2800" dirty="0" smtClean="0">
                <a:latin typeface="Arial Unicode MS" pitchFamily="34" charset="-128"/>
                <a:ea typeface="Arial Unicode MS" pitchFamily="34" charset="-128"/>
                <a:cs typeface="Arial Unicode MS" pitchFamily="34" charset="-128"/>
              </a:rPr>
              <a:t> 2- يتحمل مسئوليات اكبر في اقتراح البرامج </a:t>
            </a:r>
          </a:p>
          <a:p>
            <a:r>
              <a:rPr lang="ar-SA" sz="2800" dirty="0" smtClean="0">
                <a:latin typeface="Arial Unicode MS" pitchFamily="34" charset="-128"/>
                <a:ea typeface="Arial Unicode MS" pitchFamily="34" charset="-128"/>
                <a:cs typeface="Arial Unicode MS" pitchFamily="34" charset="-128"/>
              </a:rPr>
              <a:t>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وسيلة شرح بيضاوية 2"/>
          <p:cNvSpPr/>
          <p:nvPr/>
        </p:nvSpPr>
        <p:spPr>
          <a:xfrm>
            <a:off x="3635896" y="188640"/>
            <a:ext cx="5184576" cy="1008112"/>
          </a:xfrm>
          <a:prstGeom prst="wedgeEllipseCallout">
            <a:avLst>
              <a:gd name="adj1" fmla="val -20833"/>
              <a:gd name="adj2" fmla="val 83664"/>
            </a:avLst>
          </a:prstGeom>
        </p:spPr>
        <p:style>
          <a:lnRef idx="2">
            <a:schemeClr val="accent1"/>
          </a:lnRef>
          <a:fillRef idx="1">
            <a:schemeClr val="lt1"/>
          </a:fillRef>
          <a:effectRef idx="0">
            <a:schemeClr val="accent1"/>
          </a:effectRef>
          <a:fontRef idx="minor">
            <a:schemeClr val="dk1"/>
          </a:fontRef>
        </p:style>
        <p:txBody>
          <a:bodyPr rtlCol="1" anchor="ctr"/>
          <a:lstStyle/>
          <a:p>
            <a:r>
              <a:rPr lang="ar-SA" sz="2800" dirty="0" smtClean="0">
                <a:latin typeface="Arial Unicode MS" pitchFamily="34" charset="-128"/>
                <a:ea typeface="Arial Unicode MS" pitchFamily="34" charset="-128"/>
                <a:cs typeface="Arial Unicode MS" pitchFamily="34" charset="-128"/>
              </a:rPr>
              <a:t>1- مرحلة ما قبل الجماعة </a:t>
            </a:r>
            <a:endParaRPr lang="ar-SA" sz="2800" dirty="0">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539552" y="1628800"/>
            <a:ext cx="7992888" cy="1815882"/>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3- يحاول تعريف الاعضاء بعضهم ببعض ويعمل على تشجيع المشاركة 0</a:t>
            </a:r>
          </a:p>
          <a:p>
            <a:r>
              <a:rPr lang="ar-SA" sz="2800" dirty="0" smtClean="0">
                <a:latin typeface="Arial Unicode MS" pitchFamily="34" charset="-128"/>
                <a:ea typeface="Arial Unicode MS" pitchFamily="34" charset="-128"/>
                <a:cs typeface="Arial Unicode MS" pitchFamily="34" charset="-128"/>
              </a:rPr>
              <a:t> 4- يعرف الأعضاء بإمكانيات المؤسسة وكيفيه الاستفادة منها 0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وسيلة شرح بيضاوية 2"/>
          <p:cNvSpPr/>
          <p:nvPr/>
        </p:nvSpPr>
        <p:spPr>
          <a:xfrm>
            <a:off x="4499992" y="188640"/>
            <a:ext cx="4392488" cy="1008112"/>
          </a:xfrm>
          <a:prstGeom prst="wedgeEllipseCallout">
            <a:avLst>
              <a:gd name="adj1" fmla="val -20833"/>
              <a:gd name="adj2" fmla="val 83664"/>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400" dirty="0" smtClean="0">
                <a:latin typeface="Arial Unicode MS" pitchFamily="34" charset="-128"/>
                <a:ea typeface="Arial Unicode MS" pitchFamily="34" charset="-128"/>
                <a:cs typeface="Arial Unicode MS" pitchFamily="34" charset="-128"/>
              </a:rPr>
              <a:t>2</a:t>
            </a:r>
            <a:r>
              <a:rPr lang="ar-SA" sz="2800" b="1" dirty="0" smtClean="0">
                <a:latin typeface="Arial Unicode MS" pitchFamily="34" charset="-128"/>
                <a:ea typeface="Arial Unicode MS" pitchFamily="34" charset="-128"/>
                <a:cs typeface="Arial Unicode MS" pitchFamily="34" charset="-128"/>
              </a:rPr>
              <a:t>- مرحلة التحول </a:t>
            </a:r>
            <a:endParaRPr lang="ar-SA" sz="2800" b="1" dirty="0">
              <a:latin typeface="Arial Unicode MS" pitchFamily="34" charset="-128"/>
              <a:ea typeface="Arial Unicode MS" pitchFamily="34" charset="-128"/>
              <a:cs typeface="Arial Unicode MS" pitchFamily="34" charset="-128"/>
            </a:endParaRPr>
          </a:p>
        </p:txBody>
      </p:sp>
      <p:sp>
        <p:nvSpPr>
          <p:cNvPr id="4" name="مربع نص 3"/>
          <p:cNvSpPr txBox="1"/>
          <p:nvPr/>
        </p:nvSpPr>
        <p:spPr>
          <a:xfrm>
            <a:off x="467544" y="1556792"/>
            <a:ext cx="8424936" cy="397031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800" u="sng" dirty="0" smtClean="0">
                <a:solidFill>
                  <a:srgbClr val="FF0000"/>
                </a:solidFill>
                <a:latin typeface="Arial Unicode MS" pitchFamily="34" charset="-128"/>
                <a:ea typeface="Arial Unicode MS" pitchFamily="34" charset="-128"/>
                <a:cs typeface="Arial Unicode MS" pitchFamily="34" charset="-128"/>
              </a:rPr>
              <a:t>ومن خصائص او مؤشرات هذه المرحلة : </a:t>
            </a:r>
          </a:p>
          <a:p>
            <a:r>
              <a:rPr lang="ar-SA" sz="2800" dirty="0" smtClean="0"/>
              <a:t> </a:t>
            </a:r>
            <a:r>
              <a:rPr lang="ar-SA" sz="2800" dirty="0" smtClean="0">
                <a:latin typeface="Arial Unicode MS" pitchFamily="34" charset="-128"/>
                <a:ea typeface="Arial Unicode MS" pitchFamily="34" charset="-128"/>
                <a:cs typeface="Arial Unicode MS" pitchFamily="34" charset="-128"/>
              </a:rPr>
              <a:t>1- ارتفاع نسبة حضور الاعضاء </a:t>
            </a:r>
          </a:p>
          <a:p>
            <a:r>
              <a:rPr lang="ar-SA" sz="2800" dirty="0" smtClean="0">
                <a:latin typeface="Arial Unicode MS" pitchFamily="34" charset="-128"/>
                <a:ea typeface="Arial Unicode MS" pitchFamily="34" charset="-128"/>
                <a:cs typeface="Arial Unicode MS" pitchFamily="34" charset="-128"/>
              </a:rPr>
              <a:t> 2- يتحمل الأعضاء مسئوليه  القيام ببعض الأعمال التي تتطلبها الحياة الجماعية 0 </a:t>
            </a:r>
          </a:p>
          <a:p>
            <a:r>
              <a:rPr lang="ar-SA" sz="2800" dirty="0" smtClean="0">
                <a:latin typeface="Arial Unicode MS" pitchFamily="34" charset="-128"/>
                <a:ea typeface="Arial Unicode MS" pitchFamily="34" charset="-128"/>
                <a:cs typeface="Arial Unicode MS" pitchFamily="34" charset="-128"/>
              </a:rPr>
              <a:t> 3- استخدام صيغة الجمع في اتصالهم بعضهم البعض </a:t>
            </a:r>
          </a:p>
          <a:p>
            <a:r>
              <a:rPr lang="ar-SA" sz="2800" dirty="0" smtClean="0">
                <a:latin typeface="Arial Unicode MS" pitchFamily="34" charset="-128"/>
                <a:ea typeface="Arial Unicode MS" pitchFamily="34" charset="-128"/>
                <a:cs typeface="Arial Unicode MS" pitchFamily="34" charset="-128"/>
              </a:rPr>
              <a:t> 4- ينخفض القلق ومشاعر عدم الامن </a:t>
            </a:r>
          </a:p>
          <a:p>
            <a:r>
              <a:rPr lang="ar-SA" sz="2800" dirty="0" smtClean="0">
                <a:latin typeface="Arial Unicode MS" pitchFamily="34" charset="-128"/>
                <a:ea typeface="Arial Unicode MS" pitchFamily="34" charset="-128"/>
                <a:cs typeface="Arial Unicode MS" pitchFamily="34" charset="-128"/>
              </a:rPr>
              <a:t> 5- يزداد الارتباط واتصال الاعضاء بعضهم البعض </a:t>
            </a:r>
          </a:p>
          <a:p>
            <a:r>
              <a:rPr lang="ar-SA" sz="2800" dirty="0" smtClean="0">
                <a:latin typeface="Arial Unicode MS" pitchFamily="34" charset="-128"/>
                <a:ea typeface="Arial Unicode MS" pitchFamily="34" charset="-128"/>
                <a:cs typeface="Arial Unicode MS" pitchFamily="34" charset="-128"/>
              </a:rPr>
              <a:t> 6- يظهرون الرغبة في تنظيم الجماعة وتتمايز الادوار والمكانان لحد ما 0 ( 10- 6 )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وسيلة شرح بيضاوية 2"/>
          <p:cNvSpPr/>
          <p:nvPr/>
        </p:nvSpPr>
        <p:spPr>
          <a:xfrm>
            <a:off x="4499992" y="188640"/>
            <a:ext cx="4392488" cy="1008112"/>
          </a:xfrm>
          <a:prstGeom prst="wedgeEllipseCallout">
            <a:avLst>
              <a:gd name="adj1" fmla="val -20833"/>
              <a:gd name="adj2" fmla="val 83664"/>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400" dirty="0" smtClean="0">
                <a:latin typeface="Arial Unicode MS" pitchFamily="34" charset="-128"/>
                <a:ea typeface="Arial Unicode MS" pitchFamily="34" charset="-128"/>
                <a:cs typeface="Arial Unicode MS" pitchFamily="34" charset="-128"/>
              </a:rPr>
              <a:t>2</a:t>
            </a:r>
            <a:r>
              <a:rPr lang="ar-SA" sz="2800" b="1" dirty="0" smtClean="0">
                <a:latin typeface="Arial Unicode MS" pitchFamily="34" charset="-128"/>
                <a:ea typeface="Arial Unicode MS" pitchFamily="34" charset="-128"/>
                <a:cs typeface="Arial Unicode MS" pitchFamily="34" charset="-128"/>
              </a:rPr>
              <a:t>- مرحلة التحول </a:t>
            </a:r>
            <a:endParaRPr lang="ar-SA" sz="2800" b="1" dirty="0">
              <a:latin typeface="Arial Unicode MS" pitchFamily="34" charset="-128"/>
              <a:ea typeface="Arial Unicode MS" pitchFamily="34" charset="-128"/>
              <a:cs typeface="Arial Unicode MS" pitchFamily="34" charset="-128"/>
            </a:endParaRPr>
          </a:p>
        </p:txBody>
      </p:sp>
      <p:sp>
        <p:nvSpPr>
          <p:cNvPr id="4" name="مربع نص 3"/>
          <p:cNvSpPr txBox="1"/>
          <p:nvPr/>
        </p:nvSpPr>
        <p:spPr>
          <a:xfrm>
            <a:off x="467544" y="1556792"/>
            <a:ext cx="8424936" cy="353943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800" u="sng" dirty="0" smtClean="0">
                <a:solidFill>
                  <a:srgbClr val="FF0000"/>
                </a:solidFill>
                <a:latin typeface="Arial Unicode MS" pitchFamily="34" charset="-128"/>
                <a:ea typeface="Arial Unicode MS" pitchFamily="34" charset="-128"/>
                <a:cs typeface="Arial Unicode MS" pitchFamily="34" charset="-128"/>
              </a:rPr>
              <a:t>ومن خصائص او مؤشرات هذه المرحلة : </a:t>
            </a:r>
          </a:p>
          <a:p>
            <a:r>
              <a:rPr lang="ar-SA" sz="2800" dirty="0" smtClean="0"/>
              <a:t> 7</a:t>
            </a:r>
            <a:r>
              <a:rPr lang="ar-SA" sz="2800" dirty="0" smtClean="0">
                <a:latin typeface="Arial Unicode MS" pitchFamily="34" charset="-128"/>
                <a:ea typeface="Arial Unicode MS" pitchFamily="34" charset="-128"/>
                <a:cs typeface="Arial Unicode MS" pitchFamily="34" charset="-128"/>
              </a:rPr>
              <a:t>- ترغب الجماعه في ممارسه برامج اكثر تقدما وذات خبرات متنوعة </a:t>
            </a:r>
          </a:p>
          <a:p>
            <a:r>
              <a:rPr lang="ar-SA" sz="2800" dirty="0" smtClean="0">
                <a:latin typeface="Arial Unicode MS" pitchFamily="34" charset="-128"/>
                <a:ea typeface="Arial Unicode MS" pitchFamily="34" charset="-128"/>
                <a:cs typeface="Arial Unicode MS" pitchFamily="34" charset="-128"/>
              </a:rPr>
              <a:t> 8- تظهر المذاهب الفردية لبعض الاعضاء </a:t>
            </a:r>
          </a:p>
          <a:p>
            <a:r>
              <a:rPr lang="ar-SA" sz="2800" dirty="0" smtClean="0">
                <a:latin typeface="Arial Unicode MS" pitchFamily="34" charset="-128"/>
                <a:ea typeface="Arial Unicode MS" pitchFamily="34" charset="-128"/>
                <a:cs typeface="Arial Unicode MS" pitchFamily="34" charset="-128"/>
              </a:rPr>
              <a:t> 9- تبدأ الجماعه في توثيق علاقاتها بالجماعات الآخرى في المؤسسه 0</a:t>
            </a:r>
          </a:p>
          <a:p>
            <a:r>
              <a:rPr lang="ar-SA" sz="2800" dirty="0" smtClean="0">
                <a:latin typeface="Arial Unicode MS" pitchFamily="34" charset="-128"/>
                <a:ea typeface="Arial Unicode MS" pitchFamily="34" charset="-128"/>
                <a:cs typeface="Arial Unicode MS" pitchFamily="34" charset="-128"/>
              </a:rPr>
              <a:t> 10 تظهر القيادات القادرة على تحمل المسئوليات التى تتطلبها حياه الجماعه 0</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وسيلة شرح بيضاوية 2"/>
          <p:cNvSpPr/>
          <p:nvPr/>
        </p:nvSpPr>
        <p:spPr>
          <a:xfrm>
            <a:off x="2267744" y="548680"/>
            <a:ext cx="6048672" cy="1008112"/>
          </a:xfrm>
          <a:prstGeom prst="wedgeEllipseCallout">
            <a:avLst>
              <a:gd name="adj1" fmla="val -20833"/>
              <a:gd name="adj2" fmla="val 83664"/>
            </a:avLst>
          </a:prstGeom>
        </p:spPr>
        <p:style>
          <a:lnRef idx="2">
            <a:schemeClr val="accent1"/>
          </a:lnRef>
          <a:fillRef idx="1">
            <a:schemeClr val="lt1"/>
          </a:fillRef>
          <a:effectRef idx="0">
            <a:schemeClr val="accent1"/>
          </a:effectRef>
          <a:fontRef idx="minor">
            <a:schemeClr val="dk1"/>
          </a:fontRef>
        </p:style>
        <p:txBody>
          <a:bodyPr rtlCol="1" anchor="ctr"/>
          <a:lstStyle/>
          <a:p>
            <a:r>
              <a:rPr lang="ar-SA" sz="2800" b="1" dirty="0" smtClean="0">
                <a:latin typeface="Arial Unicode MS" pitchFamily="34" charset="-128"/>
                <a:ea typeface="Arial Unicode MS" pitchFamily="34" charset="-128"/>
                <a:cs typeface="Arial Unicode MS" pitchFamily="34" charset="-128"/>
              </a:rPr>
              <a:t>دور الاخصائى في هذه المرحلة </a:t>
            </a:r>
            <a:endParaRPr lang="ar-SA" sz="2800" b="1" dirty="0">
              <a:latin typeface="Arial Unicode MS" pitchFamily="34" charset="-128"/>
              <a:ea typeface="Arial Unicode MS" pitchFamily="34" charset="-128"/>
              <a:cs typeface="Arial Unicode MS" pitchFamily="34" charset="-128"/>
            </a:endParaRPr>
          </a:p>
        </p:txBody>
      </p:sp>
      <p:sp>
        <p:nvSpPr>
          <p:cNvPr id="4" name="مربع نص 3"/>
          <p:cNvSpPr txBox="1"/>
          <p:nvPr/>
        </p:nvSpPr>
        <p:spPr>
          <a:xfrm>
            <a:off x="899592" y="2060848"/>
            <a:ext cx="7776864" cy="304698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3200" dirty="0" smtClean="0">
                <a:latin typeface="Arial Unicode MS" pitchFamily="34" charset="-128"/>
                <a:ea typeface="Arial Unicode MS" pitchFamily="34" charset="-128"/>
                <a:cs typeface="Arial Unicode MS" pitchFamily="34" charset="-128"/>
              </a:rPr>
              <a:t>1- يعمل على تشجيع الأعضاء على القيام بالمسئوليات المختلفة 0 </a:t>
            </a:r>
          </a:p>
          <a:p>
            <a:r>
              <a:rPr lang="ar-SA" sz="3200" dirty="0" smtClean="0">
                <a:latin typeface="Arial Unicode MS" pitchFamily="34" charset="-128"/>
                <a:ea typeface="Arial Unicode MS" pitchFamily="34" charset="-128"/>
                <a:cs typeface="Arial Unicode MS" pitchFamily="34" charset="-128"/>
              </a:rPr>
              <a:t> 2- يحمى الاعضاء من التحمس الزائد والرغبة في التقدم السريع 0 </a:t>
            </a:r>
          </a:p>
          <a:p>
            <a:r>
              <a:rPr lang="ar-SA" sz="3200" dirty="0" smtClean="0">
                <a:latin typeface="Arial Unicode MS" pitchFamily="34" charset="-128"/>
                <a:ea typeface="Arial Unicode MS" pitchFamily="34" charset="-128"/>
                <a:cs typeface="Arial Unicode MS" pitchFamily="34" charset="-128"/>
              </a:rPr>
              <a:t> 3- يهتم أساسا بتنمية القيادات في الجماعة </a:t>
            </a:r>
          </a:p>
          <a:p>
            <a:r>
              <a:rPr lang="ar-SA" sz="3200" dirty="0" smtClean="0">
                <a:latin typeface="Arial Unicode MS" pitchFamily="34" charset="-128"/>
                <a:ea typeface="Arial Unicode MS" pitchFamily="34" charset="-128"/>
                <a:cs typeface="Arial Unicode MS" pitchFamily="34" charset="-128"/>
              </a:rPr>
              <a:t> 4- يزيد من مشاركة الاعضاء في برامج الجماعة 0 </a:t>
            </a:r>
            <a:endParaRPr lang="ar-SA" sz="32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وسيلة شرح بيضاوية 2"/>
          <p:cNvSpPr/>
          <p:nvPr/>
        </p:nvSpPr>
        <p:spPr>
          <a:xfrm>
            <a:off x="4572000" y="188640"/>
            <a:ext cx="4176464" cy="1008112"/>
          </a:xfrm>
          <a:prstGeom prst="wedgeEllipseCallout">
            <a:avLst>
              <a:gd name="adj1" fmla="val -20833"/>
              <a:gd name="adj2" fmla="val 83664"/>
            </a:avLst>
          </a:prstGeom>
        </p:spPr>
        <p:style>
          <a:lnRef idx="2">
            <a:schemeClr val="accent1"/>
          </a:lnRef>
          <a:fillRef idx="1">
            <a:schemeClr val="lt1"/>
          </a:fillRef>
          <a:effectRef idx="0">
            <a:schemeClr val="accent1"/>
          </a:effectRef>
          <a:fontRef idx="minor">
            <a:schemeClr val="dk1"/>
          </a:fontRef>
        </p:style>
        <p:txBody>
          <a:bodyPr rtlCol="1" anchor="ctr"/>
          <a:lstStyle/>
          <a:p>
            <a:r>
              <a:rPr lang="ar-SA" sz="2400" dirty="0" smtClean="0">
                <a:latin typeface="Arial Unicode MS" pitchFamily="34" charset="-128"/>
                <a:ea typeface="Arial Unicode MS" pitchFamily="34" charset="-128"/>
                <a:cs typeface="Arial Unicode MS" pitchFamily="34" charset="-128"/>
              </a:rPr>
              <a:t>3</a:t>
            </a:r>
            <a:r>
              <a:rPr lang="ar-SA" sz="3200" b="1" dirty="0" smtClean="0">
                <a:latin typeface="Arial Unicode MS" pitchFamily="34" charset="-128"/>
                <a:ea typeface="Arial Unicode MS" pitchFamily="34" charset="-128"/>
                <a:cs typeface="Arial Unicode MS" pitchFamily="34" charset="-128"/>
              </a:rPr>
              <a:t>- مرحلة النضج </a:t>
            </a:r>
            <a:endParaRPr lang="ar-SA" sz="3200" b="1" dirty="0">
              <a:latin typeface="Arial Unicode MS" pitchFamily="34" charset="-128"/>
              <a:ea typeface="Arial Unicode MS" pitchFamily="34" charset="-128"/>
              <a:cs typeface="Arial Unicode MS" pitchFamily="34" charset="-128"/>
            </a:endParaRPr>
          </a:p>
        </p:txBody>
      </p:sp>
      <p:sp>
        <p:nvSpPr>
          <p:cNvPr id="4" name="مربع نص 3"/>
          <p:cNvSpPr txBox="1"/>
          <p:nvPr/>
        </p:nvSpPr>
        <p:spPr>
          <a:xfrm>
            <a:off x="755576" y="1556792"/>
            <a:ext cx="7776864" cy="397031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وهى مرحلة تصل فيها الجماعة إلى الاستقرار والنضج </a:t>
            </a:r>
          </a:p>
          <a:p>
            <a:r>
              <a:rPr lang="ar-SA" sz="2800" dirty="0" smtClean="0">
                <a:latin typeface="Arial Unicode MS" pitchFamily="34" charset="-128"/>
                <a:ea typeface="Arial Unicode MS" pitchFamily="34" charset="-128"/>
                <a:cs typeface="Arial Unicode MS" pitchFamily="34" charset="-128"/>
              </a:rPr>
              <a:t> </a:t>
            </a:r>
            <a:r>
              <a:rPr lang="ar-SA" sz="2800" u="sng" dirty="0" smtClean="0">
                <a:solidFill>
                  <a:srgbClr val="FF0000"/>
                </a:solidFill>
                <a:latin typeface="Arial Unicode MS" pitchFamily="34" charset="-128"/>
                <a:ea typeface="Arial Unicode MS" pitchFamily="34" charset="-128"/>
                <a:cs typeface="Arial Unicode MS" pitchFamily="34" charset="-128"/>
              </a:rPr>
              <a:t>ومن خصائص الجماعة في هذه المرحلة : </a:t>
            </a:r>
          </a:p>
          <a:p>
            <a:r>
              <a:rPr lang="ar-SA" sz="2800" dirty="0" smtClean="0">
                <a:latin typeface="Arial Unicode MS" pitchFamily="34" charset="-128"/>
                <a:ea typeface="Arial Unicode MS" pitchFamily="34" charset="-128"/>
                <a:cs typeface="Arial Unicode MS" pitchFamily="34" charset="-128"/>
              </a:rPr>
              <a:t> 1- محافظة الاعضاء على المواعيد والمواظبة عليها 0 </a:t>
            </a:r>
          </a:p>
          <a:p>
            <a:r>
              <a:rPr lang="ar-SA" sz="2800" dirty="0" smtClean="0">
                <a:latin typeface="Arial Unicode MS" pitchFamily="34" charset="-128"/>
                <a:ea typeface="Arial Unicode MS" pitchFamily="34" charset="-128"/>
                <a:cs typeface="Arial Unicode MS" pitchFamily="34" charset="-128"/>
              </a:rPr>
              <a:t> 2- تصل الجماعة إلى تحديد الحجم الأمثل للعمل الذي يسمح لها بتحقيق إغراضها </a:t>
            </a:r>
          </a:p>
          <a:p>
            <a:r>
              <a:rPr lang="ar-SA" sz="2800" dirty="0" smtClean="0">
                <a:latin typeface="Arial Unicode MS" pitchFamily="34" charset="-128"/>
                <a:ea typeface="Arial Unicode MS" pitchFamily="34" charset="-128"/>
                <a:cs typeface="Arial Unicode MS" pitchFamily="34" charset="-128"/>
              </a:rPr>
              <a:t> 3- تبدو المشاركة والتعاون بين الاعضاء لتحقيق الهداف المشتركة 0 </a:t>
            </a:r>
          </a:p>
          <a:p>
            <a:r>
              <a:rPr lang="ar-SA" sz="2800" dirty="0" smtClean="0">
                <a:latin typeface="Arial Unicode MS" pitchFamily="34" charset="-128"/>
                <a:ea typeface="Arial Unicode MS" pitchFamily="34" charset="-128"/>
                <a:cs typeface="Arial Unicode MS" pitchFamily="34" charset="-128"/>
              </a:rPr>
              <a:t> 4- تستطيع  الجماعة آن تتحمل مسئوليات اكبر فتقوم بتحديد هدافها وتطوير برامجها 0</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وسيلة شرح بيضاوية 2"/>
          <p:cNvSpPr/>
          <p:nvPr/>
        </p:nvSpPr>
        <p:spPr>
          <a:xfrm>
            <a:off x="3707904" y="260648"/>
            <a:ext cx="5184576" cy="1008112"/>
          </a:xfrm>
          <a:prstGeom prst="wedgeEllipseCallout">
            <a:avLst>
              <a:gd name="adj1" fmla="val -20833"/>
              <a:gd name="adj2" fmla="val 83664"/>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800" dirty="0" smtClean="0">
                <a:latin typeface="Arial Unicode MS" pitchFamily="34" charset="-128"/>
                <a:ea typeface="Arial Unicode MS" pitchFamily="34" charset="-128"/>
                <a:cs typeface="Arial Unicode MS" pitchFamily="34" charset="-128"/>
              </a:rPr>
              <a:t>4- مرحلة ما بعد النضج </a:t>
            </a:r>
            <a:endParaRPr lang="ar-SA" sz="2800" dirty="0">
              <a:latin typeface="Arial Unicode MS" pitchFamily="34" charset="-128"/>
              <a:ea typeface="Arial Unicode MS" pitchFamily="34" charset="-128"/>
              <a:cs typeface="Arial Unicode MS" pitchFamily="34" charset="-128"/>
            </a:endParaRPr>
          </a:p>
        </p:txBody>
      </p:sp>
      <p:sp>
        <p:nvSpPr>
          <p:cNvPr id="4" name="مربع نص 3"/>
          <p:cNvSpPr txBox="1"/>
          <p:nvPr/>
        </p:nvSpPr>
        <p:spPr>
          <a:xfrm>
            <a:off x="467544" y="1628800"/>
            <a:ext cx="8424936" cy="353943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بعد أن تصل الجماعات إلى تحقيق أهدافها وتصل  إلى مرحلة النمو السابقة تظهر مؤشرات في بنائها ووظائفها منها : </a:t>
            </a:r>
          </a:p>
          <a:p>
            <a:r>
              <a:rPr lang="ar-SA" sz="2800" dirty="0" smtClean="0">
                <a:latin typeface="Arial Unicode MS" pitchFamily="34" charset="-128"/>
                <a:ea typeface="Arial Unicode MS" pitchFamily="34" charset="-128"/>
                <a:cs typeface="Arial Unicode MS" pitchFamily="34" charset="-128"/>
              </a:rPr>
              <a:t> 1- انسحاب بعض الاعضاء ورغبتهم في الانضمام لجماعات اخرى </a:t>
            </a:r>
          </a:p>
          <a:p>
            <a:r>
              <a:rPr lang="ar-SA" sz="2800" dirty="0" smtClean="0">
                <a:latin typeface="Arial Unicode MS" pitchFamily="34" charset="-128"/>
                <a:ea typeface="Arial Unicode MS" pitchFamily="34" charset="-128"/>
                <a:cs typeface="Arial Unicode MS" pitchFamily="34" charset="-128"/>
              </a:rPr>
              <a:t> 2- تمسك البعض بالجماعة ورغبتهم في استمرارها </a:t>
            </a:r>
          </a:p>
          <a:p>
            <a:r>
              <a:rPr lang="ar-SA" sz="2800" dirty="0" smtClean="0">
                <a:latin typeface="Arial Unicode MS" pitchFamily="34" charset="-128"/>
                <a:ea typeface="Arial Unicode MS" pitchFamily="34" charset="-128"/>
                <a:cs typeface="Arial Unicode MS" pitchFamily="34" charset="-128"/>
              </a:rPr>
              <a:t> 3- تضاؤل حماس الاعضاء ومدى مشاركتهم في الحياة الجماعية </a:t>
            </a:r>
          </a:p>
          <a:p>
            <a:r>
              <a:rPr lang="ar-SA" sz="2800" dirty="0" smtClean="0">
                <a:latin typeface="Arial Unicode MS" pitchFamily="34" charset="-128"/>
                <a:ea typeface="Arial Unicode MS" pitchFamily="34" charset="-128"/>
                <a:cs typeface="Arial Unicode MS" pitchFamily="34" charset="-128"/>
              </a:rPr>
              <a:t> 4- انخفاض نسبة تردد الاعضاء على الجماعة 0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وسيلة شرح بيضاوية 2"/>
          <p:cNvSpPr/>
          <p:nvPr/>
        </p:nvSpPr>
        <p:spPr>
          <a:xfrm>
            <a:off x="2339752" y="332656"/>
            <a:ext cx="6048672" cy="1008112"/>
          </a:xfrm>
          <a:prstGeom prst="wedgeEllipseCallout">
            <a:avLst>
              <a:gd name="adj1" fmla="val -20833"/>
              <a:gd name="adj2" fmla="val 83664"/>
            </a:avLst>
          </a:prstGeom>
        </p:spPr>
        <p:style>
          <a:lnRef idx="2">
            <a:schemeClr val="accent1"/>
          </a:lnRef>
          <a:fillRef idx="1">
            <a:schemeClr val="lt1"/>
          </a:fillRef>
          <a:effectRef idx="0">
            <a:schemeClr val="accent1"/>
          </a:effectRef>
          <a:fontRef idx="minor">
            <a:schemeClr val="dk1"/>
          </a:fontRef>
        </p:style>
        <p:txBody>
          <a:bodyPr rtlCol="1" anchor="ctr"/>
          <a:lstStyle/>
          <a:p>
            <a:r>
              <a:rPr lang="ar-SA" sz="2800" b="1" dirty="0" smtClean="0">
                <a:latin typeface="Arial Unicode MS" pitchFamily="34" charset="-128"/>
                <a:ea typeface="Arial Unicode MS" pitchFamily="34" charset="-128"/>
                <a:cs typeface="Arial Unicode MS" pitchFamily="34" charset="-128"/>
              </a:rPr>
              <a:t>دور الاخصائى في هذه المرحلة </a:t>
            </a:r>
            <a:endParaRPr lang="ar-SA" sz="2800" b="1" dirty="0">
              <a:latin typeface="Arial Unicode MS" pitchFamily="34" charset="-128"/>
              <a:ea typeface="Arial Unicode MS" pitchFamily="34" charset="-128"/>
              <a:cs typeface="Arial Unicode MS" pitchFamily="34" charset="-128"/>
            </a:endParaRPr>
          </a:p>
        </p:txBody>
      </p:sp>
      <p:sp>
        <p:nvSpPr>
          <p:cNvPr id="4" name="مربع نص 3"/>
          <p:cNvSpPr txBox="1"/>
          <p:nvPr/>
        </p:nvSpPr>
        <p:spPr>
          <a:xfrm>
            <a:off x="395536" y="1700808"/>
            <a:ext cx="7776864" cy="353943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1- مساعدة الاعضاء الذين يرغبون في استمرار الجماعة على تكوين جماعة جديدة ومساعدة  الاعضاء الآخرين على الانضمام إلى الجماعات الأخرى في المؤسسة </a:t>
            </a:r>
          </a:p>
          <a:p>
            <a:r>
              <a:rPr lang="ar-SA" sz="2800" dirty="0" smtClean="0">
                <a:latin typeface="Arial Unicode MS" pitchFamily="34" charset="-128"/>
                <a:ea typeface="Arial Unicode MS" pitchFamily="34" charset="-128"/>
                <a:cs typeface="Arial Unicode MS" pitchFamily="34" charset="-128"/>
              </a:rPr>
              <a:t> 2- أن يعرض الخبرات  الناجحة للجماعات تمهداً لعمليات الانضمام لجماعات اخرى بصورة لايؤدى إلى صعوبات في عمليات الانتماء والانفصال التي يتعرض أليها الاعضاء خلال حياتهم في المستقبل 0</a:t>
            </a:r>
          </a:p>
          <a:p>
            <a:r>
              <a:rPr lang="ar-SA" sz="2800" dirty="0" smtClean="0">
                <a:latin typeface="Arial Unicode MS" pitchFamily="34" charset="-128"/>
                <a:ea typeface="Arial Unicode MS" pitchFamily="34" charset="-128"/>
                <a:cs typeface="Arial Unicode MS" pitchFamily="34" charset="-128"/>
              </a:rPr>
              <a:t>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وسيلة شرح بيضاوية 2"/>
          <p:cNvSpPr/>
          <p:nvPr/>
        </p:nvSpPr>
        <p:spPr>
          <a:xfrm>
            <a:off x="2267744" y="548680"/>
            <a:ext cx="6048672" cy="1008112"/>
          </a:xfrm>
          <a:prstGeom prst="wedgeEllipseCallout">
            <a:avLst>
              <a:gd name="adj1" fmla="val -20833"/>
              <a:gd name="adj2" fmla="val 83664"/>
            </a:avLst>
          </a:prstGeom>
        </p:spPr>
        <p:style>
          <a:lnRef idx="2">
            <a:schemeClr val="accent1"/>
          </a:lnRef>
          <a:fillRef idx="1">
            <a:schemeClr val="lt1"/>
          </a:fillRef>
          <a:effectRef idx="0">
            <a:schemeClr val="accent1"/>
          </a:effectRef>
          <a:fontRef idx="minor">
            <a:schemeClr val="dk1"/>
          </a:fontRef>
        </p:style>
        <p:txBody>
          <a:bodyPr rtlCol="1" anchor="ctr"/>
          <a:lstStyle/>
          <a:p>
            <a:r>
              <a:rPr lang="ar-SA" sz="2800" b="1" dirty="0" smtClean="0">
                <a:latin typeface="Arial Unicode MS" pitchFamily="34" charset="-128"/>
                <a:ea typeface="Arial Unicode MS" pitchFamily="34" charset="-128"/>
                <a:cs typeface="Arial Unicode MS" pitchFamily="34" charset="-128"/>
              </a:rPr>
              <a:t>دور الاخصائى في هذه المرحلة </a:t>
            </a:r>
            <a:endParaRPr lang="ar-SA" sz="2800" b="1" dirty="0">
              <a:latin typeface="Arial Unicode MS" pitchFamily="34" charset="-128"/>
              <a:ea typeface="Arial Unicode MS" pitchFamily="34" charset="-128"/>
              <a:cs typeface="Arial Unicode MS" pitchFamily="34" charset="-128"/>
            </a:endParaRPr>
          </a:p>
        </p:txBody>
      </p:sp>
      <p:sp>
        <p:nvSpPr>
          <p:cNvPr id="4" name="مربع نص 3"/>
          <p:cNvSpPr txBox="1"/>
          <p:nvPr/>
        </p:nvSpPr>
        <p:spPr>
          <a:xfrm>
            <a:off x="827584" y="1988840"/>
            <a:ext cx="7776864" cy="3970318"/>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3</a:t>
            </a:r>
            <a:r>
              <a:rPr lang="ar-SA" sz="3600" dirty="0" smtClean="0">
                <a:latin typeface="Arial Unicode MS" pitchFamily="34" charset="-128"/>
                <a:ea typeface="Arial Unicode MS" pitchFamily="34" charset="-128"/>
                <a:cs typeface="Arial Unicode MS" pitchFamily="34" charset="-128"/>
              </a:rPr>
              <a:t>- يمكن تحويل بعض الاعضاء إلى أنواع من الأنشطة الخاصة الموجودة في المؤسسة أو في المجتمع المحلى </a:t>
            </a:r>
          </a:p>
          <a:p>
            <a:r>
              <a:rPr lang="ar-SA" sz="3600" dirty="0" smtClean="0">
                <a:latin typeface="Arial Unicode MS" pitchFamily="34" charset="-128"/>
                <a:ea typeface="Arial Unicode MS" pitchFamily="34" charset="-128"/>
                <a:cs typeface="Arial Unicode MS" pitchFamily="34" charset="-128"/>
              </a:rPr>
              <a:t> 4- أن يقوم الاخصائى بتفسير التطورات التي تحدث في الجماعة للأعضاء حتى لايؤثر الموقف السلبى للجماعة في ترك بصمات سلبية في حياة الاعضاء </a:t>
            </a:r>
            <a:endParaRPr lang="ar-SA" sz="36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2267744" y="332656"/>
            <a:ext cx="6120680" cy="936104"/>
          </a:xfrm>
          <a:prstGeom prst="wedgeRoundRectCallout">
            <a:avLst>
              <a:gd name="adj1" fmla="val -20335"/>
              <a:gd name="adj2" fmla="val 67384"/>
              <a:gd name="adj3" fmla="val 16667"/>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800" dirty="0" smtClean="0">
                <a:latin typeface="Arial Unicode MS" pitchFamily="34" charset="-128"/>
                <a:ea typeface="Arial Unicode MS" pitchFamily="34" charset="-128"/>
                <a:cs typeface="Arial Unicode MS" pitchFamily="34" charset="-128"/>
              </a:rPr>
              <a:t>أنواع مشكلات الجماعات </a:t>
            </a:r>
            <a:endParaRPr lang="ar-SA" sz="2800" dirty="0">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467544" y="1628800"/>
            <a:ext cx="8136904" cy="483209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lgn="ctr"/>
            <a:r>
              <a:rPr lang="ar-SA" sz="2800" dirty="0" smtClean="0">
                <a:latin typeface="Arial Unicode MS" pitchFamily="34" charset="-128"/>
                <a:ea typeface="Arial Unicode MS" pitchFamily="34" charset="-128"/>
                <a:cs typeface="Arial Unicode MS" pitchFamily="34" charset="-128"/>
              </a:rPr>
              <a:t>يمكن تصنيف أنواع المشكلات وحصرها في ثلاثة أنواع </a:t>
            </a:r>
            <a:r>
              <a:rPr lang="ar-SA" sz="2800" dirty="0" smtClean="0"/>
              <a:t>: </a:t>
            </a:r>
          </a:p>
          <a:p>
            <a:endParaRPr lang="ar-SA" sz="2800" dirty="0" smtClean="0"/>
          </a:p>
          <a:p>
            <a:endParaRPr lang="ar-SA" sz="2800" dirty="0" smtClean="0"/>
          </a:p>
          <a:p>
            <a:endParaRPr lang="ar-SA" sz="2800" dirty="0" smtClean="0"/>
          </a:p>
          <a:p>
            <a:endParaRPr lang="ar-SA" sz="2800" dirty="0" smtClean="0"/>
          </a:p>
          <a:p>
            <a:endParaRPr lang="ar-SA" sz="2800" dirty="0" smtClean="0"/>
          </a:p>
          <a:p>
            <a:endParaRPr lang="ar-SA" sz="2800" dirty="0" smtClean="0"/>
          </a:p>
          <a:p>
            <a:endParaRPr lang="ar-SA" sz="2800" dirty="0" smtClean="0"/>
          </a:p>
          <a:p>
            <a:endParaRPr lang="ar-SA" sz="2800" dirty="0" smtClean="0"/>
          </a:p>
          <a:p>
            <a:endParaRPr lang="ar-SA" sz="2800" dirty="0" smtClean="0"/>
          </a:p>
          <a:p>
            <a:r>
              <a:rPr lang="ar-SA" sz="2800" dirty="0" smtClean="0"/>
              <a:t> </a:t>
            </a:r>
            <a:endParaRPr lang="ar-SA" sz="2800" dirty="0"/>
          </a:p>
        </p:txBody>
      </p:sp>
      <p:cxnSp>
        <p:nvCxnSpPr>
          <p:cNvPr id="7" name="رابط مستقيم 6"/>
          <p:cNvCxnSpPr/>
          <p:nvPr/>
        </p:nvCxnSpPr>
        <p:spPr>
          <a:xfrm rot="10800000" flipV="1">
            <a:off x="1763688" y="2564904"/>
            <a:ext cx="5832648" cy="72008"/>
          </a:xfrm>
          <a:prstGeom prst="line">
            <a:avLst/>
          </a:prstGeom>
        </p:spPr>
        <p:style>
          <a:lnRef idx="3">
            <a:schemeClr val="dk1"/>
          </a:lnRef>
          <a:fillRef idx="0">
            <a:schemeClr val="dk1"/>
          </a:fillRef>
          <a:effectRef idx="2">
            <a:schemeClr val="dk1"/>
          </a:effectRef>
          <a:fontRef idx="minor">
            <a:schemeClr val="tx1"/>
          </a:fontRef>
        </p:style>
      </p:cxnSp>
      <p:sp>
        <p:nvSpPr>
          <p:cNvPr id="8" name="سهم للأسفل 7"/>
          <p:cNvSpPr/>
          <p:nvPr/>
        </p:nvSpPr>
        <p:spPr>
          <a:xfrm>
            <a:off x="7524328" y="2636912"/>
            <a:ext cx="216024" cy="57606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dirty="0"/>
          </a:p>
        </p:txBody>
      </p:sp>
      <p:sp>
        <p:nvSpPr>
          <p:cNvPr id="9" name="سهم للأسفل 8"/>
          <p:cNvSpPr/>
          <p:nvPr/>
        </p:nvSpPr>
        <p:spPr>
          <a:xfrm>
            <a:off x="1979712" y="2636912"/>
            <a:ext cx="216024" cy="151216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dirty="0"/>
          </a:p>
        </p:txBody>
      </p:sp>
      <p:sp>
        <p:nvSpPr>
          <p:cNvPr id="10" name="سهم للأسفل 9"/>
          <p:cNvSpPr/>
          <p:nvPr/>
        </p:nvSpPr>
        <p:spPr>
          <a:xfrm>
            <a:off x="4932040" y="2636912"/>
            <a:ext cx="216024" cy="1080120"/>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dirty="0"/>
          </a:p>
        </p:txBody>
      </p:sp>
      <p:sp>
        <p:nvSpPr>
          <p:cNvPr id="11" name="وسيلة شرح على شكل سحابة 10"/>
          <p:cNvSpPr/>
          <p:nvPr/>
        </p:nvSpPr>
        <p:spPr>
          <a:xfrm>
            <a:off x="5940152" y="3140968"/>
            <a:ext cx="2592288" cy="1944216"/>
          </a:xfrm>
          <a:prstGeom prst="cloudCallout">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400" b="1" dirty="0" smtClean="0">
                <a:latin typeface="Arial Unicode MS" pitchFamily="34" charset="-128"/>
                <a:ea typeface="Arial Unicode MS" pitchFamily="34" charset="-128"/>
                <a:cs typeface="Arial Unicode MS" pitchFamily="34" charset="-128"/>
              </a:rPr>
              <a:t>1</a:t>
            </a:r>
            <a:r>
              <a:rPr lang="ar-SA" sz="2400" b="1" dirty="0" smtClean="0">
                <a:solidFill>
                  <a:schemeClr val="tx1"/>
                </a:solidFill>
                <a:latin typeface="Arial Unicode MS" pitchFamily="34" charset="-128"/>
                <a:ea typeface="Arial Unicode MS" pitchFamily="34" charset="-128"/>
                <a:cs typeface="Arial Unicode MS" pitchFamily="34" charset="-128"/>
              </a:rPr>
              <a:t>- مشكلات السلوك والعلاقات الشخصية </a:t>
            </a:r>
            <a:endParaRPr lang="ar-SA" sz="2400" b="1" dirty="0">
              <a:solidFill>
                <a:schemeClr val="tx1"/>
              </a:solidFill>
              <a:latin typeface="Arial Unicode MS" pitchFamily="34" charset="-128"/>
              <a:ea typeface="Arial Unicode MS" pitchFamily="34" charset="-128"/>
              <a:cs typeface="Arial Unicode MS" pitchFamily="34" charset="-128"/>
            </a:endParaRPr>
          </a:p>
        </p:txBody>
      </p:sp>
      <p:sp>
        <p:nvSpPr>
          <p:cNvPr id="12" name="وسيلة شرح على شكل سحابة 11"/>
          <p:cNvSpPr/>
          <p:nvPr/>
        </p:nvSpPr>
        <p:spPr>
          <a:xfrm>
            <a:off x="3275856" y="3717032"/>
            <a:ext cx="2520280" cy="1944216"/>
          </a:xfrm>
          <a:prstGeom prst="cloudCallout">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800" dirty="0" smtClean="0">
                <a:latin typeface="Arial Unicode MS" pitchFamily="34" charset="-128"/>
                <a:ea typeface="Arial Unicode MS" pitchFamily="34" charset="-128"/>
                <a:cs typeface="Arial Unicode MS" pitchFamily="34" charset="-128"/>
              </a:rPr>
              <a:t>2</a:t>
            </a:r>
            <a:r>
              <a:rPr lang="ar-SA" sz="2800" dirty="0" smtClean="0">
                <a:solidFill>
                  <a:srgbClr val="C00000"/>
                </a:solidFill>
                <a:latin typeface="Arial Unicode MS" pitchFamily="34" charset="-128"/>
                <a:ea typeface="Arial Unicode MS" pitchFamily="34" charset="-128"/>
                <a:cs typeface="Arial Unicode MS" pitchFamily="34" charset="-128"/>
              </a:rPr>
              <a:t>- </a:t>
            </a:r>
            <a:r>
              <a:rPr lang="ar-SA" sz="2800" dirty="0" smtClean="0">
                <a:solidFill>
                  <a:schemeClr val="tx1"/>
                </a:solidFill>
                <a:latin typeface="Arial Unicode MS" pitchFamily="34" charset="-128"/>
                <a:ea typeface="Arial Unicode MS" pitchFamily="34" charset="-128"/>
                <a:cs typeface="Arial Unicode MS" pitchFamily="34" charset="-128"/>
              </a:rPr>
              <a:t>المشكلات الوظيفية </a:t>
            </a:r>
            <a:endParaRPr lang="ar-SA" sz="2800" dirty="0">
              <a:solidFill>
                <a:schemeClr val="tx1"/>
              </a:solidFill>
              <a:latin typeface="Arial Unicode MS" pitchFamily="34" charset="-128"/>
              <a:ea typeface="Arial Unicode MS" pitchFamily="34" charset="-128"/>
              <a:cs typeface="Arial Unicode MS" pitchFamily="34" charset="-128"/>
            </a:endParaRPr>
          </a:p>
        </p:txBody>
      </p:sp>
      <p:sp>
        <p:nvSpPr>
          <p:cNvPr id="13" name="وسيلة شرح على شكل سحابة 12"/>
          <p:cNvSpPr/>
          <p:nvPr/>
        </p:nvSpPr>
        <p:spPr>
          <a:xfrm>
            <a:off x="467544" y="4005064"/>
            <a:ext cx="2592288" cy="2232248"/>
          </a:xfrm>
          <a:prstGeom prst="cloudCallout">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400" b="1" dirty="0" smtClean="0">
                <a:solidFill>
                  <a:srgbClr val="C00000"/>
                </a:solidFill>
                <a:latin typeface="Arial Unicode MS" pitchFamily="34" charset="-128"/>
                <a:ea typeface="Arial Unicode MS" pitchFamily="34" charset="-128"/>
                <a:cs typeface="Arial Unicode MS" pitchFamily="34" charset="-128"/>
              </a:rPr>
              <a:t>3</a:t>
            </a:r>
            <a:r>
              <a:rPr lang="ar-SA" sz="2400" b="1" dirty="0" smtClean="0">
                <a:solidFill>
                  <a:schemeClr val="tx1"/>
                </a:solidFill>
                <a:latin typeface="Arial Unicode MS" pitchFamily="34" charset="-128"/>
                <a:ea typeface="Arial Unicode MS" pitchFamily="34" charset="-128"/>
                <a:cs typeface="Arial Unicode MS" pitchFamily="34" charset="-128"/>
              </a:rPr>
              <a:t>- المشكلات التي تقوم بين الجماعات </a:t>
            </a:r>
            <a:endParaRPr lang="ar-SA" sz="2400" b="1"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000364" y="214290"/>
            <a:ext cx="5675522" cy="6524863"/>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pPr algn="ctr"/>
            <a:r>
              <a:rPr lang="ar-SA" sz="2800" u="sng" dirty="0" smtClean="0">
                <a:solidFill>
                  <a:srgbClr val="FF0000"/>
                </a:solidFill>
                <a:latin typeface="Arial Unicode MS" pitchFamily="34" charset="-128"/>
                <a:ea typeface="Arial Unicode MS" pitchFamily="34" charset="-128"/>
                <a:cs typeface="Arial Unicode MS" pitchFamily="34" charset="-128"/>
              </a:rPr>
              <a:t>الفائدة العاشرة </a:t>
            </a:r>
          </a:p>
          <a:p>
            <a:r>
              <a:rPr lang="ar-SA" sz="2400" dirty="0" smtClean="0">
                <a:latin typeface="Arial Unicode MS" pitchFamily="34" charset="-128"/>
                <a:ea typeface="Arial Unicode MS" pitchFamily="34" charset="-128"/>
                <a:cs typeface="Arial Unicode MS" pitchFamily="34" charset="-128"/>
              </a:rPr>
              <a:t>  </a:t>
            </a:r>
            <a:r>
              <a:rPr lang="ar-SA" sz="2000" b="1" dirty="0" smtClean="0">
                <a:latin typeface="Arial Unicode MS" pitchFamily="34" charset="-128"/>
                <a:ea typeface="Arial Unicode MS" pitchFamily="34" charset="-128"/>
                <a:cs typeface="Arial Unicode MS" pitchFamily="34" charset="-128"/>
              </a:rPr>
              <a:t>فوائد الأناناس ومضاره</a:t>
            </a:r>
            <a:r>
              <a:rPr lang="en-US" sz="2400" dirty="0" smtClean="0"/>
              <a:t/>
            </a:r>
            <a:br>
              <a:rPr lang="en-US" sz="2400" dirty="0" smtClean="0"/>
            </a:br>
            <a:r>
              <a:rPr lang="ar-SA" sz="2000" dirty="0" smtClean="0">
                <a:latin typeface="Arial Unicode MS" pitchFamily="34" charset="-128"/>
                <a:ea typeface="Arial Unicode MS" pitchFamily="34" charset="-128"/>
                <a:cs typeface="Arial Unicode MS" pitchFamily="34" charset="-128"/>
              </a:rPr>
              <a:t>لا يختلف اثنان على الفوائد الغذائية الصحية لتناول الأناناس، لما يحويه من عناصر يحتاج إليها جسم الإنسان لإتمام عملياته الحيوية</a:t>
            </a:r>
            <a:r>
              <a:rPr lang="en-US" sz="2000" dirty="0" smtClean="0">
                <a:latin typeface="Arial Unicode MS" pitchFamily="34" charset="-128"/>
                <a:ea typeface="Arial Unicode MS" pitchFamily="34" charset="-128"/>
                <a:cs typeface="Arial Unicode MS" pitchFamily="34" charset="-128"/>
              </a:rPr>
              <a:t>.</a:t>
            </a:r>
            <a:br>
              <a:rPr lang="en-US" sz="2000" dirty="0" smtClean="0">
                <a:latin typeface="Arial Unicode MS" pitchFamily="34" charset="-128"/>
                <a:ea typeface="Arial Unicode MS" pitchFamily="34" charset="-128"/>
                <a:cs typeface="Arial Unicode MS" pitchFamily="34" charset="-128"/>
              </a:rPr>
            </a:br>
            <a:r>
              <a:rPr lang="ar-SA" sz="2000" dirty="0" smtClean="0">
                <a:latin typeface="Arial Unicode MS" pitchFamily="34" charset="-128"/>
                <a:ea typeface="Arial Unicode MS" pitchFamily="34" charset="-128"/>
                <a:cs typeface="Arial Unicode MS" pitchFamily="34" charset="-128"/>
              </a:rPr>
              <a:t>الأناناس فاكهة ذات قيمة غذائية عالية. غني بفيتامينات</a:t>
            </a:r>
            <a:r>
              <a:rPr lang="en-US" sz="2000" dirty="0" smtClean="0">
                <a:latin typeface="Arial Unicode MS" pitchFamily="34" charset="-128"/>
                <a:ea typeface="Arial Unicode MS" pitchFamily="34" charset="-128"/>
                <a:cs typeface="Arial Unicode MS" pitchFamily="34" charset="-128"/>
              </a:rPr>
              <a:t> a </a:t>
            </a:r>
            <a:r>
              <a:rPr lang="ar-SA" sz="2000" dirty="0" smtClean="0">
                <a:latin typeface="Arial Unicode MS" pitchFamily="34" charset="-128"/>
                <a:ea typeface="Arial Unicode MS" pitchFamily="34" charset="-128"/>
                <a:cs typeface="Arial Unicode MS" pitchFamily="34" charset="-128"/>
              </a:rPr>
              <a:t>، </a:t>
            </a:r>
            <a:r>
              <a:rPr lang="en-US" sz="2000" dirty="0" smtClean="0">
                <a:latin typeface="Arial Unicode MS" pitchFamily="34" charset="-128"/>
                <a:ea typeface="Arial Unicode MS" pitchFamily="34" charset="-128"/>
                <a:cs typeface="Arial Unicode MS" pitchFamily="34" charset="-128"/>
              </a:rPr>
              <a:t>b </a:t>
            </a:r>
            <a:r>
              <a:rPr lang="ar-SA" sz="2000" dirty="0" smtClean="0">
                <a:latin typeface="Arial Unicode MS" pitchFamily="34" charset="-128"/>
                <a:ea typeface="Arial Unicode MS" pitchFamily="34" charset="-128"/>
                <a:cs typeface="Arial Unicode MS" pitchFamily="34" charset="-128"/>
              </a:rPr>
              <a:t>، </a:t>
            </a:r>
            <a:r>
              <a:rPr lang="en-US" sz="2000" dirty="0" smtClean="0">
                <a:latin typeface="Arial Unicode MS" pitchFamily="34" charset="-128"/>
                <a:ea typeface="Arial Unicode MS" pitchFamily="34" charset="-128"/>
                <a:cs typeface="Arial Unicode MS" pitchFamily="34" charset="-128"/>
              </a:rPr>
              <a:t>c </a:t>
            </a:r>
            <a:r>
              <a:rPr lang="ar-SA" sz="2000" dirty="0" smtClean="0">
                <a:latin typeface="Arial Unicode MS" pitchFamily="34" charset="-128"/>
                <a:ea typeface="Arial Unicode MS" pitchFamily="34" charset="-128"/>
                <a:cs typeface="Arial Unicode MS" pitchFamily="34" charset="-128"/>
              </a:rPr>
              <a:t>ويحتوي على عدد من المعادن مثل المنغنيز البوتاسيوم واليود والكالسيوم الفوسفور والكبريت والحديد والأناناس غذاء جيد، سهل الهضم، مدر للبول ومكافح للسموم . يفيد في حالات قرحة المعدة ويفتت الحصى ويهدئ الالتهابات ويوصف في حالات كثيرة مثل فقر الدم وعسر الهضم والتهاب المفاصل وتصلّب الشرايين، لكنه غير مفيد للمصابين بمرض السكري</a:t>
            </a:r>
            <a:r>
              <a:rPr lang="en-US" sz="2000" dirty="0" smtClean="0">
                <a:latin typeface="Arial Unicode MS" pitchFamily="34" charset="-128"/>
                <a:ea typeface="Arial Unicode MS" pitchFamily="34" charset="-128"/>
                <a:cs typeface="Arial Unicode MS" pitchFamily="34" charset="-128"/>
              </a:rPr>
              <a:t>.</a:t>
            </a:r>
          </a:p>
          <a:p>
            <a:r>
              <a:rPr lang="en-US" sz="2000" dirty="0" smtClean="0">
                <a:latin typeface="Arial Unicode MS" pitchFamily="34" charset="-128"/>
                <a:ea typeface="Arial Unicode MS" pitchFamily="34" charset="-128"/>
                <a:cs typeface="Arial Unicode MS" pitchFamily="34" charset="-128"/>
              </a:rPr>
              <a:t> </a:t>
            </a:r>
            <a:r>
              <a:rPr lang="ar-SA" sz="2000" dirty="0" smtClean="0">
                <a:latin typeface="Arial Unicode MS" pitchFamily="34" charset="-128"/>
                <a:ea typeface="Arial Unicode MS" pitchFamily="34" charset="-128"/>
                <a:cs typeface="Arial Unicode MS" pitchFamily="34" charset="-128"/>
              </a:rPr>
              <a:t>يكافح الرشح وعوارضه لاحتوائه على الفيتامينات وخاصة فيتامين</a:t>
            </a:r>
            <a:r>
              <a:rPr lang="en-US" sz="2000" dirty="0" smtClean="0">
                <a:latin typeface="Arial Unicode MS" pitchFamily="34" charset="-128"/>
                <a:ea typeface="Arial Unicode MS" pitchFamily="34" charset="-128"/>
                <a:cs typeface="Arial Unicode MS" pitchFamily="34" charset="-128"/>
              </a:rPr>
              <a:t> c.</a:t>
            </a:r>
            <a:br>
              <a:rPr lang="en-US" sz="2000" dirty="0" smtClean="0">
                <a:latin typeface="Arial Unicode MS" pitchFamily="34" charset="-128"/>
                <a:ea typeface="Arial Unicode MS" pitchFamily="34" charset="-128"/>
                <a:cs typeface="Arial Unicode MS" pitchFamily="34" charset="-128"/>
              </a:rPr>
            </a:br>
            <a:r>
              <a:rPr lang="en-US" sz="2000" dirty="0" smtClean="0">
                <a:latin typeface="Arial Unicode MS" pitchFamily="34" charset="-128"/>
                <a:ea typeface="Arial Unicode MS" pitchFamily="34" charset="-128"/>
                <a:cs typeface="Arial Unicode MS" pitchFamily="34" charset="-128"/>
              </a:rPr>
              <a:t>- </a:t>
            </a:r>
            <a:r>
              <a:rPr lang="ar-SA" sz="2000" dirty="0" smtClean="0">
                <a:latin typeface="Arial Unicode MS" pitchFamily="34" charset="-128"/>
                <a:ea typeface="Arial Unicode MS" pitchFamily="34" charset="-128"/>
                <a:cs typeface="Arial Unicode MS" pitchFamily="34" charset="-128"/>
              </a:rPr>
              <a:t>يكسر العطش والحر صيفاً ويمنع ضربات </a:t>
            </a:r>
            <a:r>
              <a:rPr lang="ar-SA" dirty="0" smtClean="0">
                <a:latin typeface="Arial Unicode MS" pitchFamily="34" charset="-128"/>
                <a:ea typeface="Arial Unicode MS" pitchFamily="34" charset="-128"/>
                <a:cs typeface="Arial Unicode MS" pitchFamily="34" charset="-128"/>
              </a:rPr>
              <a:t>الشمس</a:t>
            </a:r>
          </a:p>
          <a:p>
            <a:r>
              <a:rPr lang="ar-SA" dirty="0" smtClean="0">
                <a:latin typeface="Arial Unicode MS" pitchFamily="34" charset="-128"/>
                <a:ea typeface="Arial Unicode MS" pitchFamily="34" charset="-128"/>
                <a:cs typeface="Arial Unicode MS" pitchFamily="34" charset="-128"/>
              </a:rPr>
              <a:t>يمنع تشكل الرمل والحصى في الكلى والمثانة والمجاري البولية</a:t>
            </a:r>
            <a:r>
              <a:rPr lang="en-US" b="1" dirty="0" smtClean="0">
                <a:latin typeface="Arial Unicode MS" pitchFamily="34" charset="-128"/>
                <a:ea typeface="Arial Unicode MS" pitchFamily="34" charset="-128"/>
                <a:cs typeface="Arial Unicode MS" pitchFamily="34" charset="-128"/>
              </a:rPr>
              <a:t>.</a:t>
            </a:r>
            <a:br>
              <a:rPr lang="en-US" b="1" dirty="0" smtClean="0">
                <a:latin typeface="Arial Unicode MS" pitchFamily="34" charset="-128"/>
                <a:ea typeface="Arial Unicode MS" pitchFamily="34" charset="-128"/>
                <a:cs typeface="Arial Unicode MS" pitchFamily="34" charset="-128"/>
              </a:rPr>
            </a:br>
            <a:r>
              <a:rPr lang="en-US" sz="2000" dirty="0" smtClean="0">
                <a:latin typeface="Arial Unicode MS" pitchFamily="34" charset="-128"/>
                <a:ea typeface="Arial Unicode MS" pitchFamily="34" charset="-128"/>
                <a:cs typeface="Arial Unicode MS" pitchFamily="34" charset="-128"/>
              </a:rPr>
              <a:t/>
            </a:r>
            <a:br>
              <a:rPr lang="en-US" sz="2000" dirty="0" smtClean="0">
                <a:latin typeface="Arial Unicode MS" pitchFamily="34" charset="-128"/>
                <a:ea typeface="Arial Unicode MS" pitchFamily="34" charset="-128"/>
                <a:cs typeface="Arial Unicode MS" pitchFamily="34" charset="-128"/>
              </a:rPr>
            </a:br>
            <a:r>
              <a:rPr lang="en-US" sz="2400" b="1" dirty="0" smtClean="0"/>
              <a:t/>
            </a:r>
            <a:br>
              <a:rPr lang="en-US" sz="2400" b="1" dirty="0" smtClean="0"/>
            </a:br>
            <a:endParaRPr lang="ar-SA" sz="2400" dirty="0">
              <a:latin typeface="Arial Unicode MS" pitchFamily="34" charset="-128"/>
              <a:ea typeface="Arial Unicode MS" pitchFamily="34" charset="-128"/>
              <a:cs typeface="Arial Unicode MS" pitchFamily="34" charset="-128"/>
            </a:endParaRPr>
          </a:p>
        </p:txBody>
      </p:sp>
      <p:pic>
        <p:nvPicPr>
          <p:cNvPr id="1026" name="Picture 2" descr="البوم الأناناس   "/>
          <p:cNvPicPr>
            <a:picLocks noChangeAspect="1" noChangeArrowheads="1"/>
          </p:cNvPicPr>
          <p:nvPr/>
        </p:nvPicPr>
        <p:blipFill>
          <a:blip r:embed="rId2" cstate="print"/>
          <a:srcRect/>
          <a:stretch>
            <a:fillRect/>
          </a:stretch>
        </p:blipFill>
        <p:spPr bwMode="auto">
          <a:xfrm>
            <a:off x="285720" y="142852"/>
            <a:ext cx="2354264" cy="2854325"/>
          </a:xfrm>
          <a:prstGeom prst="rect">
            <a:avLst/>
          </a:prstGeom>
          <a:noFill/>
          <a:ln w="9525">
            <a:noFill/>
            <a:miter lim="800000"/>
            <a:headEnd/>
            <a:tailEnd/>
          </a:ln>
        </p:spPr>
      </p:pic>
      <p:pic>
        <p:nvPicPr>
          <p:cNvPr id="1027" name="Picture 3" descr="البوم الأناناس   "/>
          <p:cNvPicPr>
            <a:picLocks noChangeAspect="1" noChangeArrowheads="1"/>
          </p:cNvPicPr>
          <p:nvPr/>
        </p:nvPicPr>
        <p:blipFill>
          <a:blip r:embed="rId3" cstate="print"/>
          <a:srcRect/>
          <a:stretch>
            <a:fillRect/>
          </a:stretch>
        </p:blipFill>
        <p:spPr bwMode="auto">
          <a:xfrm>
            <a:off x="214282" y="3214686"/>
            <a:ext cx="2500330" cy="2662238"/>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500034" y="1500174"/>
            <a:ext cx="8136904" cy="3416320"/>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3600" dirty="0" smtClean="0">
                <a:solidFill>
                  <a:schemeClr val="tx1"/>
                </a:solidFill>
                <a:latin typeface="Arial Unicode MS" pitchFamily="34" charset="-128"/>
                <a:ea typeface="Arial Unicode MS" pitchFamily="34" charset="-128"/>
                <a:cs typeface="Arial Unicode MS" pitchFamily="34" charset="-128"/>
              </a:rPr>
              <a:t>مما لا اختلاف فيه أن الجماعات لا تسير في خط مستقيم ، بل تواجه بعض المشكلات في أثناء قيامها بالعمل المكلفه به ومحاولتها الوصول الى أهدافها ، وهذا أمر طبيعى لان الجماعات تتكون من أفراد وللإفراد مشكلاتهم الخاصة </a:t>
            </a:r>
            <a:endParaRPr lang="ar-SA" sz="3600" dirty="0">
              <a:solidFill>
                <a:schemeClr val="tx1"/>
              </a:solidFill>
              <a:latin typeface="Arial Unicode MS" pitchFamily="34" charset="-128"/>
              <a:ea typeface="Arial Unicode MS" pitchFamily="34" charset="-128"/>
              <a:cs typeface="Arial Unicode MS" pitchFamily="34" charset="-128"/>
            </a:endParaRPr>
          </a:p>
        </p:txBody>
      </p:sp>
      <p:sp>
        <p:nvSpPr>
          <p:cNvPr id="4" name="شريط منحني إلى الأعلى 3"/>
          <p:cNvSpPr/>
          <p:nvPr/>
        </p:nvSpPr>
        <p:spPr>
          <a:xfrm>
            <a:off x="2214546" y="214290"/>
            <a:ext cx="6143668" cy="1214446"/>
          </a:xfrm>
          <a:prstGeom prst="ellipseRibbon2">
            <a:avLst/>
          </a:prstGeom>
          <a:gradFill>
            <a:gsLst>
              <a:gs pos="0">
                <a:srgbClr val="DDEBCF"/>
              </a:gs>
              <a:gs pos="50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smtClean="0">
                <a:solidFill>
                  <a:srgbClr val="FF0000"/>
                </a:solidFill>
                <a:latin typeface="Arial Unicode MS" pitchFamily="34" charset="-128"/>
                <a:ea typeface="Arial Unicode MS" pitchFamily="34" charset="-128"/>
                <a:cs typeface="Arial Unicode MS" pitchFamily="34" charset="-128"/>
              </a:rPr>
              <a:t>1- مشكلات السلوك والعلاقات الشخصية </a:t>
            </a:r>
            <a:endParaRPr lang="ar-SA" sz="2400"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500034" y="1500174"/>
            <a:ext cx="8136904" cy="483209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يختلف سلوك الأفراد بالنسبة لبعضهم ، ومن المرغوب فيه أن يتصف سلوكهم بالاتزان الذى يقرة المجتمع الذى يعيشون فية ولاسباب تتعلق بالافراد وبينهم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بعض الناس يحاولون استخدام الجماعة لحل مشكلاتهم أو إشباع رغباتهم الشخصية التي تضايق الجماعة وإفرادها ويصبحون عوامل هدم وتفكك بدلا من البناء والتماسك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الشخص السلبي الذي يشكو دائما بضعف الروح المعنوية للجماعة قد يشتت أعضاءها ، والشخص الذى لا يتحمل المسئولية ويماطل ولا يؤدى العمل الذى يطلب منة ، والشخص الذى يتدخل فيما لا يعنية والشخص الانانئ الذى لايتعاون مع باقى افراد الجماعة 0</a:t>
            </a:r>
            <a:endParaRPr lang="ar-SA" sz="2800" dirty="0">
              <a:solidFill>
                <a:schemeClr val="tx1"/>
              </a:solidFill>
              <a:latin typeface="Arial Unicode MS" pitchFamily="34" charset="-128"/>
              <a:ea typeface="Arial Unicode MS" pitchFamily="34" charset="-128"/>
              <a:cs typeface="Arial Unicode MS" pitchFamily="34" charset="-128"/>
            </a:endParaRPr>
          </a:p>
        </p:txBody>
      </p:sp>
      <p:sp>
        <p:nvSpPr>
          <p:cNvPr id="4" name="شريط منحني إلى الأعلى 3"/>
          <p:cNvSpPr/>
          <p:nvPr/>
        </p:nvSpPr>
        <p:spPr>
          <a:xfrm>
            <a:off x="2214546" y="214290"/>
            <a:ext cx="6143668" cy="1214446"/>
          </a:xfrm>
          <a:prstGeom prst="ellipseRibbon2">
            <a:avLst/>
          </a:prstGeom>
          <a:gradFill>
            <a:gsLst>
              <a:gs pos="0">
                <a:srgbClr val="DDEBCF"/>
              </a:gs>
              <a:gs pos="50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smtClean="0">
                <a:solidFill>
                  <a:srgbClr val="FF0000"/>
                </a:solidFill>
                <a:latin typeface="Arial Unicode MS" pitchFamily="34" charset="-128"/>
                <a:ea typeface="Arial Unicode MS" pitchFamily="34" charset="-128"/>
                <a:cs typeface="Arial Unicode MS" pitchFamily="34" charset="-128"/>
              </a:rPr>
              <a:t>1- مشكلات السلوك والعلاقات الشخصية </a:t>
            </a:r>
            <a:endParaRPr lang="ar-SA" sz="2400"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571472" y="857232"/>
            <a:ext cx="8136904" cy="378565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3200" dirty="0" smtClean="0">
                <a:solidFill>
                  <a:schemeClr val="tx1"/>
                </a:solidFill>
                <a:latin typeface="Arial Unicode MS" pitchFamily="34" charset="-128"/>
                <a:ea typeface="Arial Unicode MS" pitchFamily="34" charset="-128"/>
                <a:cs typeface="Arial Unicode MS" pitchFamily="34" charset="-128"/>
              </a:rPr>
              <a:t>- </a:t>
            </a:r>
            <a:r>
              <a:rPr lang="ar-SA" sz="4000" dirty="0" smtClean="0">
                <a:solidFill>
                  <a:schemeClr val="tx1"/>
                </a:solidFill>
                <a:latin typeface="Arial Unicode MS" pitchFamily="34" charset="-128"/>
                <a:ea typeface="Arial Unicode MS" pitchFamily="34" charset="-128"/>
                <a:cs typeface="Arial Unicode MS" pitchFamily="34" charset="-128"/>
              </a:rPr>
              <a:t>كل هؤلاء يسببون مشكلات في الجماعة تدعو إلى تعطيلها وعدم تقديمها التقدم المرغوب فيه نحو تحقيق أهدافها المرجوة والواجب هو إننا نعمل على مساعدة هؤلاء الأشخاص ليتكيفوا مع الجماعة ويصبحوا أعضاء صالحين فيها 0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755576" y="2060848"/>
            <a:ext cx="8136904" cy="3539430"/>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المقصود بالمشكلات الوظيفية المشكلات التى تتعلق بقيام الجماعة بوظيفتها كجماعة تعمل على تحقيق اهدافها ، ويمكن تلخيص المشكلات الوظيفية للجماعة في الاتى : </a:t>
            </a:r>
          </a:p>
          <a:p>
            <a:r>
              <a:rPr lang="ar-SA" sz="2800" dirty="0" smtClean="0">
                <a:latin typeface="Arial Unicode MS" pitchFamily="34" charset="-128"/>
                <a:ea typeface="Arial Unicode MS" pitchFamily="34" charset="-128"/>
                <a:cs typeface="Arial Unicode MS" pitchFamily="34" charset="-128"/>
              </a:rPr>
              <a:t> 1- عدم فهم أهداف وإغراض الجماعة 0 </a:t>
            </a:r>
          </a:p>
          <a:p>
            <a:r>
              <a:rPr lang="ar-SA" sz="2800" dirty="0" smtClean="0">
                <a:latin typeface="Arial Unicode MS" pitchFamily="34" charset="-128"/>
                <a:ea typeface="Arial Unicode MS" pitchFamily="34" charset="-128"/>
                <a:cs typeface="Arial Unicode MS" pitchFamily="34" charset="-128"/>
              </a:rPr>
              <a:t> 2- عدم تنمية صفات القيادة بين الجماعة 0 </a:t>
            </a:r>
          </a:p>
          <a:p>
            <a:r>
              <a:rPr lang="ar-SA" sz="2800" dirty="0" smtClean="0">
                <a:latin typeface="Arial Unicode MS" pitchFamily="34" charset="-128"/>
                <a:ea typeface="Arial Unicode MS" pitchFamily="34" charset="-128"/>
                <a:cs typeface="Arial Unicode MS" pitchFamily="34" charset="-128"/>
              </a:rPr>
              <a:t>3- وجود العشيرات في الجماعة </a:t>
            </a:r>
          </a:p>
          <a:p>
            <a:r>
              <a:rPr lang="ar-SA" sz="2800" dirty="0" smtClean="0">
                <a:latin typeface="Arial Unicode MS" pitchFamily="34" charset="-128"/>
                <a:ea typeface="Arial Unicode MS" pitchFamily="34" charset="-128"/>
                <a:cs typeface="Arial Unicode MS" pitchFamily="34" charset="-128"/>
              </a:rPr>
              <a:t> 4- وجود المنازعات في الجماعة </a:t>
            </a:r>
          </a:p>
          <a:p>
            <a:r>
              <a:rPr lang="ar-SA" sz="2800" dirty="0" smtClean="0">
                <a:latin typeface="Arial Unicode MS" pitchFamily="34" charset="-128"/>
                <a:ea typeface="Arial Unicode MS" pitchFamily="34" charset="-128"/>
                <a:cs typeface="Arial Unicode MS" pitchFamily="34" charset="-128"/>
              </a:rPr>
              <a:t> 5- مشكلات الروتين والتنظيم </a:t>
            </a:r>
            <a:endParaRPr lang="ar-SA" sz="2800" dirty="0">
              <a:latin typeface="Arial Unicode MS" pitchFamily="34" charset="-128"/>
              <a:ea typeface="Arial Unicode MS" pitchFamily="34" charset="-128"/>
              <a:cs typeface="Arial Unicode MS" pitchFamily="34" charset="-128"/>
            </a:endParaRPr>
          </a:p>
        </p:txBody>
      </p:sp>
      <p:sp>
        <p:nvSpPr>
          <p:cNvPr id="6" name="وسيلة شرح على شكل سحابة 5"/>
          <p:cNvSpPr/>
          <p:nvPr/>
        </p:nvSpPr>
        <p:spPr>
          <a:xfrm>
            <a:off x="5220072" y="188640"/>
            <a:ext cx="3672408" cy="1440160"/>
          </a:xfrm>
          <a:prstGeom prst="cloud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latin typeface="Arial Unicode MS" pitchFamily="34" charset="-128"/>
                <a:ea typeface="Arial Unicode MS" pitchFamily="34" charset="-128"/>
                <a:cs typeface="Arial Unicode MS" pitchFamily="34" charset="-128"/>
              </a:rPr>
              <a:t>2</a:t>
            </a:r>
            <a:r>
              <a:rPr lang="ar-SA" sz="2800" dirty="0" smtClean="0">
                <a:solidFill>
                  <a:srgbClr val="C00000"/>
                </a:solidFill>
                <a:latin typeface="Arial Unicode MS" pitchFamily="34" charset="-128"/>
                <a:ea typeface="Arial Unicode MS" pitchFamily="34" charset="-128"/>
                <a:cs typeface="Arial Unicode MS" pitchFamily="34" charset="-128"/>
              </a:rPr>
              <a:t>- المشكلات الوظيفية </a:t>
            </a:r>
            <a:endParaRPr lang="ar-SA" sz="2800" dirty="0">
              <a:solidFill>
                <a:srgbClr val="C0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755576" y="1916832"/>
            <a:ext cx="8136904" cy="255454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3200" dirty="0" smtClean="0">
                <a:latin typeface="Arial Unicode MS" pitchFamily="34" charset="-128"/>
                <a:ea typeface="Arial Unicode MS" pitchFamily="34" charset="-128"/>
                <a:cs typeface="Arial Unicode MS" pitchFamily="34" charset="-128"/>
              </a:rPr>
              <a:t>- أن اكبر مشكلة تعترض الجماعة وتقف حجر عثرة إمام تماسكها والاحتفاظ بروح  معنوية عالية بين إفرادها ووضع برنامج شامل يحقق حاجاتهم ورغباتهم هو عدم فهم الأعضاء وكذلك الاخصائى لأهداف وأغراض الجماعة بوضوح 0</a:t>
            </a:r>
            <a:endParaRPr lang="ar-SA" sz="3200" dirty="0">
              <a:latin typeface="Arial Unicode MS" pitchFamily="34" charset="-128"/>
              <a:ea typeface="Arial Unicode MS" pitchFamily="34" charset="-128"/>
              <a:cs typeface="Arial Unicode MS" pitchFamily="34" charset="-128"/>
            </a:endParaRPr>
          </a:p>
        </p:txBody>
      </p:sp>
      <p:sp>
        <p:nvSpPr>
          <p:cNvPr id="6" name="وسيلة شرح على شكل سحابة 5"/>
          <p:cNvSpPr/>
          <p:nvPr/>
        </p:nvSpPr>
        <p:spPr>
          <a:xfrm>
            <a:off x="3707904" y="188640"/>
            <a:ext cx="5184576" cy="1224136"/>
          </a:xfrm>
          <a:prstGeom prst="cloud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2- عدم فهم أهداف وأعراض الجماعة </a:t>
            </a:r>
            <a:endParaRPr lang="ar-SA" sz="2800"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323528" y="2132856"/>
            <a:ext cx="8496944" cy="4031873"/>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3200" dirty="0" smtClean="0">
                <a:latin typeface="Arial Unicode MS" pitchFamily="34" charset="-128"/>
                <a:ea typeface="Arial Unicode MS" pitchFamily="34" charset="-128"/>
                <a:cs typeface="Arial Unicode MS" pitchFamily="34" charset="-128"/>
              </a:rPr>
              <a:t>يجب على اخصائى الجماعة أن يعمل جهد  استطاعته في أن ينمى صفات القيادة والاستفادة من ذلك ايجابيا</a:t>
            </a:r>
          </a:p>
          <a:p>
            <a:pPr>
              <a:buFontTx/>
              <a:buChar char="-"/>
            </a:pPr>
            <a:r>
              <a:rPr lang="ar-SA" sz="3200" dirty="0" smtClean="0">
                <a:latin typeface="Arial Unicode MS" pitchFamily="34" charset="-128"/>
                <a:ea typeface="Arial Unicode MS" pitchFamily="34" charset="-128"/>
                <a:cs typeface="Arial Unicode MS" pitchFamily="34" charset="-128"/>
              </a:rPr>
              <a:t> يجب أن لا يقوم أعضاء معينون بالأعمال الخاصة بالجماعة دائما ، بل يجب أن تتاح الفرصة لجميع الاعضاء لآداء هذة الاعمال بالتناوب على قدر المستطاع وان يدرب كل شخص في الجماعة على تحمل المسئولية والقيام بالعمل الذى يوكل الية في حدود طاقتة ومساعدة الاخصائى له 0</a:t>
            </a:r>
            <a:endParaRPr lang="ar-SA" sz="3200" dirty="0">
              <a:latin typeface="Arial Unicode MS" pitchFamily="34" charset="-128"/>
              <a:ea typeface="Arial Unicode MS" pitchFamily="34" charset="-128"/>
              <a:cs typeface="Arial Unicode MS" pitchFamily="34" charset="-128"/>
            </a:endParaRPr>
          </a:p>
        </p:txBody>
      </p:sp>
      <p:sp>
        <p:nvSpPr>
          <p:cNvPr id="6" name="وسيلة شرح على شكل سحابة 5"/>
          <p:cNvSpPr/>
          <p:nvPr/>
        </p:nvSpPr>
        <p:spPr>
          <a:xfrm>
            <a:off x="1619672" y="260648"/>
            <a:ext cx="6768752" cy="1440160"/>
          </a:xfrm>
          <a:prstGeom prst="cloudCallout">
            <a:avLst/>
          </a:prstGeom>
        </p:spPr>
        <p:style>
          <a:lnRef idx="2">
            <a:schemeClr val="dk1"/>
          </a:lnRef>
          <a:fillRef idx="1">
            <a:schemeClr val="lt1"/>
          </a:fillRef>
          <a:effectRef idx="0">
            <a:schemeClr val="dk1"/>
          </a:effectRef>
          <a:fontRef idx="minor">
            <a:schemeClr val="dk1"/>
          </a:fontRef>
        </p:style>
        <p:txBody>
          <a:bodyPr rtlCol="1" anchor="ctr"/>
          <a:lstStyle/>
          <a:p>
            <a:r>
              <a:rPr lang="ar-SA" sz="3200" dirty="0" smtClean="0">
                <a:solidFill>
                  <a:srgbClr val="C00000"/>
                </a:solidFill>
                <a:latin typeface="Arial Unicode MS" pitchFamily="34" charset="-128"/>
                <a:ea typeface="Arial Unicode MS" pitchFamily="34" charset="-128"/>
                <a:cs typeface="Arial Unicode MS" pitchFamily="34" charset="-128"/>
              </a:rPr>
              <a:t>2- عدم تنمية صفات القيادة بين أعضاء الجماعة </a:t>
            </a:r>
            <a:endParaRPr lang="ar-SA" sz="3200" dirty="0">
              <a:solidFill>
                <a:srgbClr val="C0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323528" y="1484784"/>
            <a:ext cx="8496944" cy="5016758"/>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3200" dirty="0" smtClean="0">
                <a:latin typeface="Arial Unicode MS" pitchFamily="34" charset="-128"/>
                <a:ea typeface="Arial Unicode MS" pitchFamily="34" charset="-128"/>
                <a:cs typeface="Arial Unicode MS" pitchFamily="34" charset="-128"/>
              </a:rPr>
              <a:t>أن وجود العشيرات في الجماعة الكبيرة الحجم غالباً يكون سبباً في تفكك الجماعة والقضاء على تماسكها خاصة إذا ما أرادت العشيرة أن تقوم بتأدية أعمال الجماعة دون السماح لبقية أعضائها بالاشتراك في ذلك</a:t>
            </a:r>
          </a:p>
          <a:p>
            <a:pPr>
              <a:buFontTx/>
              <a:buChar char="-"/>
            </a:pPr>
            <a:r>
              <a:rPr lang="ar-SA" sz="3200" dirty="0" smtClean="0">
                <a:latin typeface="Arial Unicode MS" pitchFamily="34" charset="-128"/>
                <a:ea typeface="Arial Unicode MS" pitchFamily="34" charset="-128"/>
                <a:cs typeface="Arial Unicode MS" pitchFamily="34" charset="-128"/>
              </a:rPr>
              <a:t> أو أن تعمل العشيرة على تحقيق اغراضها الذاتية بغض النظر عن برامج الجماعة الموضوعة لصالح بقية الأعضاء والجماعة 0 </a:t>
            </a:r>
          </a:p>
          <a:p>
            <a:pPr>
              <a:buFontTx/>
              <a:buChar char="-"/>
            </a:pPr>
            <a:r>
              <a:rPr lang="ar-SA" sz="3200" dirty="0" smtClean="0">
                <a:latin typeface="Arial Unicode MS" pitchFamily="34" charset="-128"/>
                <a:ea typeface="Arial Unicode MS" pitchFamily="34" charset="-128"/>
                <a:cs typeface="Arial Unicode MS" pitchFamily="34" charset="-128"/>
              </a:rPr>
              <a:t> أن وجود العشيرات في الجماعة ذات الحجم الكبير كثيرا ما يكون سببا في المشكلات والمتاعب التي تعوق</a:t>
            </a:r>
          </a:p>
          <a:p>
            <a:pPr>
              <a:buFontTx/>
              <a:buChar char="-"/>
            </a:pPr>
            <a:r>
              <a:rPr lang="ar-SA" sz="3200" dirty="0" smtClean="0">
                <a:latin typeface="Arial Unicode MS" pitchFamily="34" charset="-128"/>
                <a:ea typeface="Arial Unicode MS" pitchFamily="34" charset="-128"/>
                <a:cs typeface="Arial Unicode MS" pitchFamily="34" charset="-128"/>
              </a:rPr>
              <a:t> الأعضاء والجماعات على النمو والتقدم 0 </a:t>
            </a:r>
            <a:endParaRPr lang="ar-SA" sz="3200" dirty="0">
              <a:latin typeface="Arial Unicode MS" pitchFamily="34" charset="-128"/>
              <a:ea typeface="Arial Unicode MS" pitchFamily="34" charset="-128"/>
              <a:cs typeface="Arial Unicode MS" pitchFamily="34" charset="-128"/>
            </a:endParaRPr>
          </a:p>
        </p:txBody>
      </p:sp>
      <p:sp>
        <p:nvSpPr>
          <p:cNvPr id="6" name="وسيلة شرح على شكل سحابة 5"/>
          <p:cNvSpPr/>
          <p:nvPr/>
        </p:nvSpPr>
        <p:spPr>
          <a:xfrm>
            <a:off x="1619672" y="188640"/>
            <a:ext cx="6768752" cy="1152128"/>
          </a:xfrm>
          <a:prstGeom prst="cloudCallout">
            <a:avLst/>
          </a:prstGeom>
        </p:spPr>
        <p:style>
          <a:lnRef idx="2">
            <a:schemeClr val="dk1"/>
          </a:lnRef>
          <a:fillRef idx="1">
            <a:schemeClr val="lt1"/>
          </a:fillRef>
          <a:effectRef idx="0">
            <a:schemeClr val="dk1"/>
          </a:effectRef>
          <a:fontRef idx="minor">
            <a:schemeClr val="dk1"/>
          </a:fontRef>
        </p:style>
        <p:txBody>
          <a:bodyPr rtlCol="1" anchor="ctr"/>
          <a:lstStyle/>
          <a:p>
            <a:r>
              <a:rPr lang="ar-SA" sz="3200" dirty="0" smtClean="0">
                <a:solidFill>
                  <a:srgbClr val="C00000"/>
                </a:solidFill>
                <a:latin typeface="Arial Unicode MS" pitchFamily="34" charset="-128"/>
                <a:ea typeface="Arial Unicode MS" pitchFamily="34" charset="-128"/>
                <a:cs typeface="Arial Unicode MS" pitchFamily="34" charset="-128"/>
              </a:rPr>
              <a:t>3</a:t>
            </a:r>
            <a:r>
              <a:rPr lang="ar-SA" sz="2800" dirty="0" smtClean="0">
                <a:solidFill>
                  <a:srgbClr val="C00000"/>
                </a:solidFill>
                <a:latin typeface="Arial Unicode MS" pitchFamily="34" charset="-128"/>
                <a:ea typeface="Arial Unicode MS" pitchFamily="34" charset="-128"/>
                <a:cs typeface="Arial Unicode MS" pitchFamily="34" charset="-128"/>
              </a:rPr>
              <a:t>- وجود العشيرات في الجماعة </a:t>
            </a:r>
            <a:endParaRPr lang="ar-SA" sz="2800" dirty="0">
              <a:solidFill>
                <a:srgbClr val="C0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539552" y="1556792"/>
            <a:ext cx="8136904" cy="4031873"/>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t>- </a:t>
            </a:r>
            <a:r>
              <a:rPr lang="ar-SA" sz="3200" dirty="0" smtClean="0">
                <a:latin typeface="Arial Unicode MS" pitchFamily="34" charset="-128"/>
                <a:ea typeface="Arial Unicode MS" pitchFamily="34" charset="-128"/>
                <a:cs typeface="Arial Unicode MS" pitchFamily="34" charset="-128"/>
              </a:rPr>
              <a:t>أن المنازعات داخل الجماعة دائما ما تعوقها عن التقدم وتحقق أهدافها خاصة إذا ما استفحل أمرها ، فهي قد تكون السبب في انقسام الجماعة الى احزاب تعكر صفو الحياة وتعمل على تفككها لذلك 0 </a:t>
            </a:r>
          </a:p>
          <a:p>
            <a:r>
              <a:rPr lang="ar-SA" sz="3200" dirty="0" smtClean="0">
                <a:latin typeface="Arial Unicode MS" pitchFamily="34" charset="-128"/>
                <a:ea typeface="Arial Unicode MS" pitchFamily="34" charset="-128"/>
                <a:cs typeface="Arial Unicode MS" pitchFamily="34" charset="-128"/>
              </a:rPr>
              <a:t> - يجب معالجة الخلافات والمنازعات التي تظهر في الجماعة في مراحلها الأولى لكي لاتحتاج إلى الوقت الطويل والمجهود الكبير من اخصائى الجماعة كي يعمل على فضها وإزالة أسبابها 0</a:t>
            </a:r>
            <a:endParaRPr lang="ar-SA" sz="3200" dirty="0">
              <a:latin typeface="Arial Unicode MS" pitchFamily="34" charset="-128"/>
              <a:ea typeface="Arial Unicode MS" pitchFamily="34" charset="-128"/>
              <a:cs typeface="Arial Unicode MS" pitchFamily="34" charset="-128"/>
            </a:endParaRPr>
          </a:p>
        </p:txBody>
      </p:sp>
      <p:sp>
        <p:nvSpPr>
          <p:cNvPr id="6" name="وسيلة شرح على شكل سحابة 5"/>
          <p:cNvSpPr/>
          <p:nvPr/>
        </p:nvSpPr>
        <p:spPr>
          <a:xfrm>
            <a:off x="1619672" y="188640"/>
            <a:ext cx="6768752" cy="1152128"/>
          </a:xfrm>
          <a:prstGeom prst="cloud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4- وجود المنازعات في الجماعة </a:t>
            </a:r>
            <a:endParaRPr lang="ar-SA" sz="2800" dirty="0">
              <a:solidFill>
                <a:srgbClr val="C0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539552" y="1556792"/>
            <a:ext cx="8136904" cy="5016758"/>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t>-</a:t>
            </a:r>
            <a:r>
              <a:rPr lang="ar-SA" sz="3200" dirty="0" smtClean="0">
                <a:latin typeface="Arial Unicode MS" pitchFamily="34" charset="-128"/>
                <a:ea typeface="Arial Unicode MS" pitchFamily="34" charset="-128"/>
                <a:cs typeface="Arial Unicode MS" pitchFamily="34" charset="-128"/>
              </a:rPr>
              <a:t>أن تعقد الروتين والتنظيم الزائد عن الحد في الجماعة يسبب الكثير من المتاعب التي تعوق الأعضاء وخاصة القادة منهم عن سرعة البت في الاموار وأخذ القرارات وتوزيع المسئوليات والاستمتاع ببرامج الجماعة 0 </a:t>
            </a:r>
          </a:p>
          <a:p>
            <a:r>
              <a:rPr lang="ar-SA" sz="3200" dirty="0" smtClean="0">
                <a:latin typeface="Arial Unicode MS" pitchFamily="34" charset="-128"/>
                <a:ea typeface="Arial Unicode MS" pitchFamily="34" charset="-128"/>
                <a:cs typeface="Arial Unicode MS" pitchFamily="34" charset="-128"/>
              </a:rPr>
              <a:t> - فأن التنظيم الوظيفي الزائد عن الحد الذي يشمل اللجان المتعددة وكثرة القواعد والتعليمات تستنفذ الوقت الطويل من القادة والأعضاء والذي كان من الصالح استخدامه في وضع ومناقشة وتنفيذ الخطط والبرامج المتعلقة بالجماعة </a:t>
            </a:r>
            <a:r>
              <a:rPr lang="ar-SA" sz="2800" dirty="0" smtClean="0">
                <a:latin typeface="Arial Unicode MS" pitchFamily="34" charset="-128"/>
                <a:ea typeface="Arial Unicode MS" pitchFamily="34" charset="-128"/>
                <a:cs typeface="Arial Unicode MS" pitchFamily="34" charset="-128"/>
              </a:rPr>
              <a:t>0 </a:t>
            </a:r>
            <a:endParaRPr lang="ar-SA" sz="3200" dirty="0">
              <a:latin typeface="Arial Unicode MS" pitchFamily="34" charset="-128"/>
              <a:ea typeface="Arial Unicode MS" pitchFamily="34" charset="-128"/>
              <a:cs typeface="Arial Unicode MS" pitchFamily="34" charset="-128"/>
            </a:endParaRPr>
          </a:p>
        </p:txBody>
      </p:sp>
      <p:sp>
        <p:nvSpPr>
          <p:cNvPr id="6" name="وسيلة شرح على شكل سحابة 5"/>
          <p:cNvSpPr/>
          <p:nvPr/>
        </p:nvSpPr>
        <p:spPr>
          <a:xfrm>
            <a:off x="1619672" y="188640"/>
            <a:ext cx="6768752" cy="1152128"/>
          </a:xfrm>
          <a:prstGeom prst="cloud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5- مشكلات الروتين والتنظيم </a:t>
            </a:r>
            <a:endParaRPr lang="ar-SA" sz="2800" dirty="0">
              <a:solidFill>
                <a:srgbClr val="C0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539552" y="1556792"/>
            <a:ext cx="8136904" cy="452431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t>-</a:t>
            </a:r>
            <a:r>
              <a:rPr lang="ar-SA" sz="3200" dirty="0" smtClean="0">
                <a:latin typeface="Arial Unicode MS" pitchFamily="34" charset="-128"/>
                <a:ea typeface="Arial Unicode MS" pitchFamily="34" charset="-128"/>
                <a:cs typeface="Arial Unicode MS" pitchFamily="34" charset="-128"/>
              </a:rPr>
              <a:t>تعددت اسباب المشكلات التى تواجه الجماعه ومنها </a:t>
            </a:r>
          </a:p>
          <a:p>
            <a:r>
              <a:rPr lang="ar-SA" sz="3200" dirty="0">
                <a:latin typeface="Arial Unicode MS" pitchFamily="34" charset="-128"/>
                <a:ea typeface="Arial Unicode MS" pitchFamily="34" charset="-128"/>
                <a:cs typeface="Arial Unicode MS" pitchFamily="34" charset="-128"/>
              </a:rPr>
              <a:t> </a:t>
            </a:r>
            <a:r>
              <a:rPr lang="ar-SA" sz="3200" dirty="0" smtClean="0">
                <a:latin typeface="Arial Unicode MS" pitchFamily="34" charset="-128"/>
                <a:ea typeface="Arial Unicode MS" pitchFamily="34" charset="-128"/>
                <a:cs typeface="Arial Unicode MS" pitchFamily="34" charset="-128"/>
              </a:rPr>
              <a:t>1- اسباب تتعلق بالفرد </a:t>
            </a:r>
          </a:p>
          <a:p>
            <a:r>
              <a:rPr lang="ar-SA" sz="3200" dirty="0" smtClean="0">
                <a:latin typeface="Arial Unicode MS" pitchFamily="34" charset="-128"/>
                <a:ea typeface="Arial Unicode MS" pitchFamily="34" charset="-128"/>
                <a:cs typeface="Arial Unicode MS" pitchFamily="34" charset="-128"/>
              </a:rPr>
              <a:t>  2- عدم المبادرة الى علاج المشكلات الصغيرة </a:t>
            </a:r>
          </a:p>
          <a:p>
            <a:r>
              <a:rPr lang="ar-SA" sz="3200" dirty="0" smtClean="0">
                <a:latin typeface="Arial Unicode MS" pitchFamily="34" charset="-128"/>
                <a:ea typeface="Arial Unicode MS" pitchFamily="34" charset="-128"/>
                <a:cs typeface="Arial Unicode MS" pitchFamily="34" charset="-128"/>
              </a:rPr>
              <a:t>  3- التنظيم الخطأ أو المغالاة في تنظيم </a:t>
            </a:r>
          </a:p>
          <a:p>
            <a:r>
              <a:rPr lang="ar-SA" sz="3200" dirty="0" smtClean="0">
                <a:latin typeface="Arial Unicode MS" pitchFamily="34" charset="-128"/>
                <a:ea typeface="Arial Unicode MS" pitchFamily="34" charset="-128"/>
                <a:cs typeface="Arial Unicode MS" pitchFamily="34" charset="-128"/>
              </a:rPr>
              <a:t>  4- عدم وضوح اغراض الجماعه </a:t>
            </a:r>
          </a:p>
          <a:p>
            <a:r>
              <a:rPr lang="ar-SA" sz="3200" dirty="0" smtClean="0">
                <a:latin typeface="Arial Unicode MS" pitchFamily="34" charset="-128"/>
                <a:ea typeface="Arial Unicode MS" pitchFamily="34" charset="-128"/>
                <a:cs typeface="Arial Unicode MS" pitchFamily="34" charset="-128"/>
              </a:rPr>
              <a:t>  5- زيادة حجم الجماعه </a:t>
            </a:r>
          </a:p>
          <a:p>
            <a:r>
              <a:rPr lang="ar-SA" sz="3200" dirty="0" smtClean="0">
                <a:latin typeface="Arial Unicode MS" pitchFamily="34" charset="-128"/>
                <a:ea typeface="Arial Unicode MS" pitchFamily="34" charset="-128"/>
                <a:cs typeface="Arial Unicode MS" pitchFamily="34" charset="-128"/>
              </a:rPr>
              <a:t>   6- قيام الجماعه بأعمالها بسرعة زائدة </a:t>
            </a:r>
          </a:p>
          <a:p>
            <a:r>
              <a:rPr lang="ar-SA" sz="3200" dirty="0" smtClean="0">
                <a:latin typeface="Arial Unicode MS" pitchFamily="34" charset="-128"/>
                <a:ea typeface="Arial Unicode MS" pitchFamily="34" charset="-128"/>
                <a:cs typeface="Arial Unicode MS" pitchFamily="34" charset="-128"/>
              </a:rPr>
              <a:t>   7- كثرة العمل والإجهاد </a:t>
            </a:r>
          </a:p>
          <a:p>
            <a:r>
              <a:rPr lang="ar-SA" sz="3200" dirty="0" smtClean="0">
                <a:latin typeface="Arial Unicode MS" pitchFamily="34" charset="-128"/>
                <a:ea typeface="Arial Unicode MS" pitchFamily="34" charset="-128"/>
                <a:cs typeface="Arial Unicode MS" pitchFamily="34" charset="-128"/>
              </a:rPr>
              <a:t>   </a:t>
            </a:r>
          </a:p>
        </p:txBody>
      </p:sp>
      <p:sp>
        <p:nvSpPr>
          <p:cNvPr id="6" name="وسيلة شرح على شكل سحابة 5"/>
          <p:cNvSpPr/>
          <p:nvPr/>
        </p:nvSpPr>
        <p:spPr>
          <a:xfrm>
            <a:off x="1619672" y="188640"/>
            <a:ext cx="6768752" cy="1152128"/>
          </a:xfrm>
          <a:prstGeom prst="cloud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أسباب حدوث المشكلات في الجماعه </a:t>
            </a:r>
            <a:endParaRPr lang="ar-SA" sz="2800" dirty="0">
              <a:solidFill>
                <a:srgbClr val="C0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وسيلة شرح مستطيلة مستديرة الزوايا 4"/>
          <p:cNvSpPr/>
          <p:nvPr/>
        </p:nvSpPr>
        <p:spPr>
          <a:xfrm>
            <a:off x="1763688" y="620688"/>
            <a:ext cx="6768752" cy="648072"/>
          </a:xfrm>
          <a:prstGeom prst="wedgeRoundRectCallout">
            <a:avLst>
              <a:gd name="adj1" fmla="val -20833"/>
              <a:gd name="adj2" fmla="val 104829"/>
              <a:gd name="adj3" fmla="val 16667"/>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800" dirty="0" smtClean="0">
                <a:latin typeface="Arial Narrow" pitchFamily="34" charset="0"/>
                <a:ea typeface="Arial Unicode MS" pitchFamily="34" charset="-128"/>
                <a:cs typeface="Arial Unicode MS" pitchFamily="34" charset="-128"/>
              </a:rPr>
              <a:t>أشكال الجماعات في خدمة الجماعة 0 </a:t>
            </a:r>
            <a:endParaRPr lang="ar-SA" sz="2800" dirty="0">
              <a:latin typeface="Arial Narrow" pitchFamily="34" charset="0"/>
            </a:endParaRPr>
          </a:p>
        </p:txBody>
      </p:sp>
      <p:sp>
        <p:nvSpPr>
          <p:cNvPr id="6" name="مربع نص 5"/>
          <p:cNvSpPr txBox="1"/>
          <p:nvPr/>
        </p:nvSpPr>
        <p:spPr>
          <a:xfrm>
            <a:off x="611560" y="1700808"/>
            <a:ext cx="8136904" cy="4832092"/>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توجد أنواع عديدة من الجماعات وان كانت تبدو منفصلة في تقسيمها من الناحية النظرية ألا أنها متداخلة من الناحية العلمية وقد تم تصنيف هذه الجماعات من وجهة نظر الدارسين إلى تقسيمات عديدة منها : </a:t>
            </a: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smtClean="0">
              <a:latin typeface="Arial Unicode MS" pitchFamily="34" charset="-128"/>
              <a:ea typeface="Arial Unicode MS" pitchFamily="34" charset="-128"/>
              <a:cs typeface="Arial Unicode MS" pitchFamily="34" charset="-128"/>
            </a:endParaRPr>
          </a:p>
          <a:p>
            <a:endParaRPr lang="ar-SA" sz="2800" dirty="0">
              <a:latin typeface="Arial Unicode MS" pitchFamily="34" charset="-128"/>
              <a:ea typeface="Arial Unicode MS" pitchFamily="34" charset="-128"/>
              <a:cs typeface="Arial Unicode MS" pitchFamily="34" charset="-128"/>
            </a:endParaRPr>
          </a:p>
        </p:txBody>
      </p:sp>
      <p:cxnSp>
        <p:nvCxnSpPr>
          <p:cNvPr id="8" name="رابط مستقيم 7"/>
          <p:cNvCxnSpPr/>
          <p:nvPr/>
        </p:nvCxnSpPr>
        <p:spPr>
          <a:xfrm rot="10800000">
            <a:off x="1979712" y="3789040"/>
            <a:ext cx="5616624" cy="0"/>
          </a:xfrm>
          <a:prstGeom prst="line">
            <a:avLst/>
          </a:prstGeom>
        </p:spPr>
        <p:style>
          <a:lnRef idx="3">
            <a:schemeClr val="dk1"/>
          </a:lnRef>
          <a:fillRef idx="0">
            <a:schemeClr val="dk1"/>
          </a:fillRef>
          <a:effectRef idx="2">
            <a:schemeClr val="dk1"/>
          </a:effectRef>
          <a:fontRef idx="minor">
            <a:schemeClr val="tx1"/>
          </a:fontRef>
        </p:style>
      </p:cxnSp>
      <p:sp>
        <p:nvSpPr>
          <p:cNvPr id="9" name="سهم للأسفل 8"/>
          <p:cNvSpPr/>
          <p:nvPr/>
        </p:nvSpPr>
        <p:spPr>
          <a:xfrm flipH="1">
            <a:off x="7452320" y="3789040"/>
            <a:ext cx="144016" cy="504056"/>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dirty="0"/>
          </a:p>
        </p:txBody>
      </p:sp>
      <p:sp>
        <p:nvSpPr>
          <p:cNvPr id="10" name="سهم للأسفل 9"/>
          <p:cNvSpPr/>
          <p:nvPr/>
        </p:nvSpPr>
        <p:spPr>
          <a:xfrm flipH="1">
            <a:off x="5724128" y="3789040"/>
            <a:ext cx="144016" cy="504056"/>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dirty="0"/>
          </a:p>
        </p:txBody>
      </p:sp>
      <p:sp>
        <p:nvSpPr>
          <p:cNvPr id="11" name="سهم للأسفل 10"/>
          <p:cNvSpPr/>
          <p:nvPr/>
        </p:nvSpPr>
        <p:spPr>
          <a:xfrm flipH="1">
            <a:off x="4139952" y="3789040"/>
            <a:ext cx="144016" cy="504056"/>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dirty="0"/>
          </a:p>
        </p:txBody>
      </p:sp>
      <p:sp>
        <p:nvSpPr>
          <p:cNvPr id="12" name="سهم للأسفل 11"/>
          <p:cNvSpPr/>
          <p:nvPr/>
        </p:nvSpPr>
        <p:spPr>
          <a:xfrm>
            <a:off x="2051720" y="3789040"/>
            <a:ext cx="152399" cy="504056"/>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dirty="0"/>
          </a:p>
        </p:txBody>
      </p:sp>
      <p:sp>
        <p:nvSpPr>
          <p:cNvPr id="15" name="مربع نص 14"/>
          <p:cNvSpPr txBox="1"/>
          <p:nvPr/>
        </p:nvSpPr>
        <p:spPr>
          <a:xfrm>
            <a:off x="6516216" y="4365104"/>
            <a:ext cx="1440160" cy="1938992"/>
          </a:xfrm>
          <a:prstGeom prst="rect">
            <a:avLst/>
          </a:prstGeom>
          <a:noFill/>
        </p:spPr>
        <p:txBody>
          <a:bodyPr wrap="square" rtlCol="1">
            <a:spAutoFit/>
          </a:bodyPr>
          <a:lstStyle/>
          <a:p>
            <a:r>
              <a:rPr lang="ar-SA" sz="2000" b="1" dirty="0" smtClean="0">
                <a:latin typeface="Arial Unicode MS" pitchFamily="34" charset="-128"/>
                <a:ea typeface="Arial Unicode MS" pitchFamily="34" charset="-128"/>
                <a:cs typeface="Arial Unicode MS" pitchFamily="34" charset="-128"/>
              </a:rPr>
              <a:t>تقسيم الجماعات من حيث دوافع الانتماء إليها </a:t>
            </a:r>
          </a:p>
          <a:p>
            <a:r>
              <a:rPr lang="ar-SA" sz="2000" b="1" dirty="0" smtClean="0">
                <a:latin typeface="Arial Unicode MS" pitchFamily="34" charset="-128"/>
                <a:ea typeface="Arial Unicode MS" pitchFamily="34" charset="-128"/>
                <a:cs typeface="Arial Unicode MS" pitchFamily="34" charset="-128"/>
              </a:rPr>
              <a:t>  2 </a:t>
            </a:r>
            <a:endParaRPr lang="ar-SA" sz="2000" b="1" dirty="0">
              <a:latin typeface="Arial Unicode MS" pitchFamily="34" charset="-128"/>
              <a:ea typeface="Arial Unicode MS" pitchFamily="34" charset="-128"/>
              <a:cs typeface="Arial Unicode MS" pitchFamily="34" charset="-128"/>
            </a:endParaRPr>
          </a:p>
        </p:txBody>
      </p:sp>
      <p:sp>
        <p:nvSpPr>
          <p:cNvPr id="16" name="مربع نص 15"/>
          <p:cNvSpPr txBox="1"/>
          <p:nvPr/>
        </p:nvSpPr>
        <p:spPr>
          <a:xfrm>
            <a:off x="4860032" y="4365104"/>
            <a:ext cx="1440160" cy="1938992"/>
          </a:xfrm>
          <a:prstGeom prst="rect">
            <a:avLst/>
          </a:prstGeom>
          <a:noFill/>
        </p:spPr>
        <p:txBody>
          <a:bodyPr wrap="square" rtlCol="1">
            <a:spAutoFit/>
          </a:bodyPr>
          <a:lstStyle/>
          <a:p>
            <a:r>
              <a:rPr lang="ar-SA" sz="2000" b="1" dirty="0" smtClean="0">
                <a:latin typeface="Arial Unicode MS" pitchFamily="34" charset="-128"/>
                <a:ea typeface="Arial Unicode MS" pitchFamily="34" charset="-128"/>
                <a:cs typeface="Arial Unicode MS" pitchFamily="34" charset="-128"/>
              </a:rPr>
              <a:t>تقسيم الجماعات من حيث طبيعة تكوينها </a:t>
            </a:r>
          </a:p>
          <a:p>
            <a:r>
              <a:rPr lang="ar-SA" sz="2000" b="1" dirty="0" smtClean="0">
                <a:latin typeface="Arial Unicode MS" pitchFamily="34" charset="-128"/>
                <a:ea typeface="Arial Unicode MS" pitchFamily="34" charset="-128"/>
                <a:cs typeface="Arial Unicode MS" pitchFamily="34" charset="-128"/>
              </a:rPr>
              <a:t>  2</a:t>
            </a:r>
            <a:endParaRPr lang="ar-SA" sz="2000" b="1" dirty="0">
              <a:latin typeface="Arial Unicode MS" pitchFamily="34" charset="-128"/>
              <a:ea typeface="Arial Unicode MS" pitchFamily="34" charset="-128"/>
              <a:cs typeface="Arial Unicode MS" pitchFamily="34" charset="-128"/>
            </a:endParaRPr>
          </a:p>
        </p:txBody>
      </p:sp>
      <p:sp>
        <p:nvSpPr>
          <p:cNvPr id="17" name="مربع نص 16"/>
          <p:cNvSpPr txBox="1"/>
          <p:nvPr/>
        </p:nvSpPr>
        <p:spPr>
          <a:xfrm>
            <a:off x="3357554" y="4286256"/>
            <a:ext cx="1440160" cy="2246769"/>
          </a:xfrm>
          <a:prstGeom prst="rect">
            <a:avLst/>
          </a:prstGeom>
          <a:noFill/>
        </p:spPr>
        <p:txBody>
          <a:bodyPr wrap="square" rtlCol="1">
            <a:spAutoFit/>
          </a:bodyPr>
          <a:lstStyle/>
          <a:p>
            <a:r>
              <a:rPr lang="ar-SA" sz="2000" b="1" dirty="0" smtClean="0">
                <a:latin typeface="Arial Unicode MS" pitchFamily="34" charset="-128"/>
                <a:ea typeface="Arial Unicode MS" pitchFamily="34" charset="-128"/>
                <a:cs typeface="Arial Unicode MS" pitchFamily="34" charset="-128"/>
              </a:rPr>
              <a:t>تقسيم الجماعات من حيث</a:t>
            </a:r>
          </a:p>
          <a:p>
            <a:r>
              <a:rPr lang="ar-SA" sz="2000" b="1" dirty="0" smtClean="0">
                <a:latin typeface="Arial Unicode MS" pitchFamily="34" charset="-128"/>
                <a:ea typeface="Arial Unicode MS" pitchFamily="34" charset="-128"/>
                <a:cs typeface="Arial Unicode MS" pitchFamily="34" charset="-128"/>
              </a:rPr>
              <a:t> قوة تأثيرها</a:t>
            </a:r>
          </a:p>
          <a:p>
            <a:r>
              <a:rPr lang="ar-SA" sz="2000" b="1" dirty="0" smtClean="0">
                <a:latin typeface="Arial Unicode MS" pitchFamily="34" charset="-128"/>
                <a:ea typeface="Arial Unicode MS" pitchFamily="34" charset="-128"/>
                <a:cs typeface="Arial Unicode MS" pitchFamily="34" charset="-128"/>
              </a:rPr>
              <a:t>في شخصية الفرد</a:t>
            </a:r>
          </a:p>
          <a:p>
            <a:r>
              <a:rPr lang="ar-SA" sz="2000" b="1" dirty="0" smtClean="0">
                <a:latin typeface="Arial Unicode MS" pitchFamily="34" charset="-128"/>
                <a:ea typeface="Arial Unicode MS" pitchFamily="34" charset="-128"/>
                <a:cs typeface="Arial Unicode MS" pitchFamily="34" charset="-128"/>
              </a:rPr>
              <a:t> 2</a:t>
            </a:r>
            <a:endParaRPr lang="ar-SA" sz="2000" b="1" dirty="0">
              <a:latin typeface="Arial Unicode MS" pitchFamily="34" charset="-128"/>
              <a:ea typeface="Arial Unicode MS" pitchFamily="34" charset="-128"/>
              <a:cs typeface="Arial Unicode MS" pitchFamily="34" charset="-128"/>
            </a:endParaRPr>
          </a:p>
        </p:txBody>
      </p:sp>
      <p:sp>
        <p:nvSpPr>
          <p:cNvPr id="18" name="مربع نص 17"/>
          <p:cNvSpPr txBox="1"/>
          <p:nvPr/>
        </p:nvSpPr>
        <p:spPr>
          <a:xfrm>
            <a:off x="1259632" y="4293096"/>
            <a:ext cx="1440160" cy="2246769"/>
          </a:xfrm>
          <a:prstGeom prst="rect">
            <a:avLst/>
          </a:prstGeom>
          <a:noFill/>
        </p:spPr>
        <p:txBody>
          <a:bodyPr wrap="square" rtlCol="1">
            <a:spAutoFit/>
          </a:bodyPr>
          <a:lstStyle/>
          <a:p>
            <a:r>
              <a:rPr lang="ar-SA" sz="2000" b="1" dirty="0" smtClean="0">
                <a:latin typeface="Arial Unicode MS" pitchFamily="34" charset="-128"/>
                <a:ea typeface="Arial Unicode MS" pitchFamily="34" charset="-128"/>
                <a:cs typeface="Arial Unicode MS" pitchFamily="34" charset="-128"/>
              </a:rPr>
              <a:t>تقسيم الجماعات من حيث</a:t>
            </a:r>
          </a:p>
          <a:p>
            <a:r>
              <a:rPr lang="ar-SA" sz="2000" b="1" dirty="0" smtClean="0">
                <a:latin typeface="Arial Unicode MS" pitchFamily="34" charset="-128"/>
                <a:ea typeface="Arial Unicode MS" pitchFamily="34" charset="-128"/>
                <a:cs typeface="Arial Unicode MS" pitchFamily="34" charset="-128"/>
              </a:rPr>
              <a:t> الرابطة التي تجمع بين أعضائها </a:t>
            </a:r>
          </a:p>
          <a:p>
            <a:r>
              <a:rPr lang="ar-SA" sz="2000" b="1" dirty="0" smtClean="0">
                <a:latin typeface="Arial Unicode MS" pitchFamily="34" charset="-128"/>
                <a:ea typeface="Arial Unicode MS" pitchFamily="34" charset="-128"/>
                <a:cs typeface="Arial Unicode MS" pitchFamily="34" charset="-128"/>
              </a:rPr>
              <a:t> 2</a:t>
            </a:r>
            <a:endParaRPr lang="ar-SA" sz="2000" b="1"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611560" y="2060848"/>
            <a:ext cx="8136904" cy="2062103"/>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3200" dirty="0" smtClean="0">
                <a:latin typeface="Arial Unicode MS" pitchFamily="34" charset="-128"/>
                <a:ea typeface="Arial Unicode MS" pitchFamily="34" charset="-128"/>
                <a:cs typeface="Arial Unicode MS" pitchFamily="34" charset="-128"/>
              </a:rPr>
              <a:t>8- سوء توزيع العمل على الاشخاص</a:t>
            </a:r>
          </a:p>
          <a:p>
            <a:r>
              <a:rPr lang="ar-SA" sz="3200" dirty="0" smtClean="0">
                <a:latin typeface="Arial Unicode MS" pitchFamily="34" charset="-128"/>
                <a:ea typeface="Arial Unicode MS" pitchFamily="34" charset="-128"/>
                <a:cs typeface="Arial Unicode MS" pitchFamily="34" charset="-128"/>
              </a:rPr>
              <a:t>9- عدم الامانه في تقويم أعمال الجماعه </a:t>
            </a:r>
          </a:p>
          <a:p>
            <a:r>
              <a:rPr lang="ar-SA" sz="3200" dirty="0" smtClean="0">
                <a:latin typeface="Arial Unicode MS" pitchFamily="34" charset="-128"/>
                <a:ea typeface="Arial Unicode MS" pitchFamily="34" charset="-128"/>
                <a:cs typeface="Arial Unicode MS" pitchFamily="34" charset="-128"/>
              </a:rPr>
              <a:t> 10- عدم اشتراك الجماعه في حل مشكلاتها </a:t>
            </a:r>
          </a:p>
          <a:p>
            <a:r>
              <a:rPr lang="ar-SA" sz="3200" dirty="0" smtClean="0">
                <a:latin typeface="Arial Unicode MS" pitchFamily="34" charset="-128"/>
                <a:ea typeface="Arial Unicode MS" pitchFamily="34" charset="-128"/>
                <a:cs typeface="Arial Unicode MS" pitchFamily="34" charset="-128"/>
              </a:rPr>
              <a:t>  11- عدم فهم الاعضاء لقانون ولائحة الجماعه </a:t>
            </a:r>
            <a:endParaRPr lang="ar-SA" sz="3200" dirty="0">
              <a:latin typeface="Arial Unicode MS" pitchFamily="34" charset="-128"/>
              <a:ea typeface="Arial Unicode MS" pitchFamily="34" charset="-128"/>
              <a:cs typeface="Arial Unicode MS" pitchFamily="34" charset="-128"/>
            </a:endParaRPr>
          </a:p>
        </p:txBody>
      </p:sp>
      <p:sp>
        <p:nvSpPr>
          <p:cNvPr id="6" name="وسيلة شرح على شكل سحابة 5"/>
          <p:cNvSpPr/>
          <p:nvPr/>
        </p:nvSpPr>
        <p:spPr>
          <a:xfrm>
            <a:off x="1475656" y="620688"/>
            <a:ext cx="6768752" cy="1152128"/>
          </a:xfrm>
          <a:prstGeom prst="cloud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أسباب حدوث المشكلات في الجماعه </a:t>
            </a:r>
            <a:endParaRPr lang="ar-SA" sz="2800" dirty="0">
              <a:solidFill>
                <a:srgbClr val="C0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539552" y="2060848"/>
            <a:ext cx="8136904" cy="3539430"/>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t> </a:t>
            </a:r>
            <a:r>
              <a:rPr lang="ar-SA" sz="3200" dirty="0" smtClean="0">
                <a:latin typeface="Arial Unicode MS" pitchFamily="34" charset="-128"/>
                <a:ea typeface="Arial Unicode MS" pitchFamily="34" charset="-128"/>
                <a:cs typeface="Arial Unicode MS" pitchFamily="34" charset="-128"/>
              </a:rPr>
              <a:t>عندما  يكون للفرد أو للجماعة مشكله فإنها توجد عن طريق الناس اى انها من صنع الانسان ، وان شخصا ما هو المسئول عنها ، وربما يكون اخصائى الجماعه الذى يجب عليه ان ينظر الى سلوكه في الجماعه وطريقه عمله فيها كما يجب عليه ان يتقصى ليعرف الشخص الحقيقى المسبب </a:t>
            </a:r>
            <a:r>
              <a:rPr lang="ar-SA" sz="3200" dirty="0" err="1" smtClean="0">
                <a:latin typeface="Arial Unicode MS" pitchFamily="34" charset="-128"/>
                <a:ea typeface="Arial Unicode MS" pitchFamily="34" charset="-128"/>
                <a:cs typeface="Arial Unicode MS" pitchFamily="34" charset="-128"/>
              </a:rPr>
              <a:t>للمشكلة </a:t>
            </a:r>
            <a:r>
              <a:rPr lang="ar-SA" sz="3200" dirty="0" smtClean="0">
                <a:latin typeface="Arial Unicode MS" pitchFamily="34" charset="-128"/>
                <a:ea typeface="Arial Unicode MS" pitchFamily="34" charset="-128"/>
                <a:cs typeface="Arial Unicode MS" pitchFamily="34" charset="-128"/>
              </a:rPr>
              <a:t>، وهذا يساعد كثيرا على حلها 0 </a:t>
            </a:r>
            <a:endParaRPr lang="ar-SA" sz="3200" dirty="0">
              <a:latin typeface="Arial Unicode MS" pitchFamily="34" charset="-128"/>
              <a:ea typeface="Arial Unicode MS" pitchFamily="34" charset="-128"/>
              <a:cs typeface="Arial Unicode MS" pitchFamily="34" charset="-128"/>
            </a:endParaRPr>
          </a:p>
        </p:txBody>
      </p:sp>
      <p:sp>
        <p:nvSpPr>
          <p:cNvPr id="6" name="وسيلة شرح على شكل سحابة 5"/>
          <p:cNvSpPr/>
          <p:nvPr/>
        </p:nvSpPr>
        <p:spPr>
          <a:xfrm>
            <a:off x="4067944" y="404664"/>
            <a:ext cx="4536504" cy="1368152"/>
          </a:xfrm>
          <a:prstGeom prst="cloudCallout">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800" dirty="0" smtClean="0">
                <a:solidFill>
                  <a:srgbClr val="C00000"/>
                </a:solidFill>
                <a:latin typeface="Arial Unicode MS" pitchFamily="34" charset="-128"/>
                <a:ea typeface="Arial Unicode MS" pitchFamily="34" charset="-128"/>
                <a:cs typeface="Arial Unicode MS" pitchFamily="34" charset="-128"/>
              </a:rPr>
              <a:t>1- اسباب تتعلق بالفرد </a:t>
            </a:r>
            <a:endParaRPr lang="ar-SA" sz="2800" dirty="0">
              <a:solidFill>
                <a:srgbClr val="C0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539552" y="2060848"/>
            <a:ext cx="8136904" cy="2062103"/>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3200" dirty="0" smtClean="0">
                <a:latin typeface="Arial Unicode MS" pitchFamily="34" charset="-128"/>
                <a:ea typeface="Arial Unicode MS" pitchFamily="34" charset="-128"/>
                <a:cs typeface="Arial Unicode MS" pitchFamily="34" charset="-128"/>
              </a:rPr>
              <a:t> - ان المشكلات الصغيره غالبا ما تنمو وتزداد تعقيدا اذا لم تنجح في مواجهتها في اولى مراحلها ، ويجب الانعتمد على الخرافه القديمه التى </a:t>
            </a:r>
            <a:r>
              <a:rPr lang="ar-SA" sz="3200" dirty="0" err="1" smtClean="0">
                <a:latin typeface="Arial Unicode MS" pitchFamily="34" charset="-128"/>
                <a:ea typeface="Arial Unicode MS" pitchFamily="34" charset="-128"/>
                <a:cs typeface="Arial Unicode MS" pitchFamily="34" charset="-128"/>
              </a:rPr>
              <a:t>تقول </a:t>
            </a:r>
            <a:r>
              <a:rPr lang="ar-SA" sz="3200" dirty="0" smtClean="0">
                <a:latin typeface="Arial Unicode MS" pitchFamily="34" charset="-128"/>
                <a:ea typeface="Arial Unicode MS" pitchFamily="34" charset="-128"/>
                <a:cs typeface="Arial Unicode MS" pitchFamily="34" charset="-128"/>
              </a:rPr>
              <a:t>”ان الزمن سيحل هذه المشكلات البسيطة“ 0 </a:t>
            </a:r>
            <a:endParaRPr lang="ar-SA" sz="3200" dirty="0">
              <a:latin typeface="Arial Unicode MS" pitchFamily="34" charset="-128"/>
              <a:ea typeface="Arial Unicode MS" pitchFamily="34" charset="-128"/>
              <a:cs typeface="Arial Unicode MS" pitchFamily="34" charset="-128"/>
            </a:endParaRPr>
          </a:p>
        </p:txBody>
      </p:sp>
      <p:sp>
        <p:nvSpPr>
          <p:cNvPr id="6" name="وسيلة شرح على شكل سحابة 5"/>
          <p:cNvSpPr/>
          <p:nvPr/>
        </p:nvSpPr>
        <p:spPr>
          <a:xfrm>
            <a:off x="2483768" y="548680"/>
            <a:ext cx="5904656" cy="1152128"/>
          </a:xfrm>
          <a:prstGeom prst="cloud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2- عدم المبادرة الى علاج المشكلات الصغيره </a:t>
            </a:r>
            <a:endParaRPr lang="ar-SA" sz="2800" dirty="0">
              <a:solidFill>
                <a:srgbClr val="C0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539552" y="1556792"/>
            <a:ext cx="8136904" cy="3416320"/>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t>-</a:t>
            </a:r>
            <a:r>
              <a:rPr lang="ar-SA" sz="3600" dirty="0" smtClean="0">
                <a:latin typeface="Arial Unicode MS" pitchFamily="34" charset="-128"/>
                <a:ea typeface="Arial Unicode MS" pitchFamily="34" charset="-128"/>
                <a:cs typeface="Arial Unicode MS" pitchFamily="34" charset="-128"/>
              </a:rPr>
              <a:t>كلما زاد عدد أعضاء الجماعه عن الحد المعقول كلما اصبحت العلاقات بين الافراد علاقات ثانوية وشعروا بشي من الحرمان وعدم شعورهم بأهميتهم ، هذا الشعور الذى قد يكون سببا في ايجاد المشكلات المتعددة التى تنتج عن مقاومه الافراد لتلك الاوضاع </a:t>
            </a:r>
            <a:r>
              <a:rPr lang="ar-SA" sz="2800" dirty="0" smtClean="0">
                <a:latin typeface="Arial Unicode MS" pitchFamily="34" charset="-128"/>
                <a:ea typeface="Arial Unicode MS" pitchFamily="34" charset="-128"/>
                <a:cs typeface="Arial Unicode MS" pitchFamily="34" charset="-128"/>
              </a:rPr>
              <a:t>0 </a:t>
            </a:r>
            <a:endParaRPr lang="ar-SA" sz="3200" dirty="0">
              <a:latin typeface="Arial Unicode MS" pitchFamily="34" charset="-128"/>
              <a:ea typeface="Arial Unicode MS" pitchFamily="34" charset="-128"/>
              <a:cs typeface="Arial Unicode MS" pitchFamily="34" charset="-128"/>
            </a:endParaRPr>
          </a:p>
        </p:txBody>
      </p:sp>
      <p:sp>
        <p:nvSpPr>
          <p:cNvPr id="6" name="وسيلة شرح على شكل سحابة 5"/>
          <p:cNvSpPr/>
          <p:nvPr/>
        </p:nvSpPr>
        <p:spPr>
          <a:xfrm>
            <a:off x="1619672" y="188640"/>
            <a:ext cx="6768752" cy="1152128"/>
          </a:xfrm>
          <a:prstGeom prst="cloudCallout">
            <a:avLst/>
          </a:prstGeom>
        </p:spPr>
        <p:style>
          <a:lnRef idx="2">
            <a:schemeClr val="dk1"/>
          </a:lnRef>
          <a:fillRef idx="1">
            <a:schemeClr val="lt1"/>
          </a:fillRef>
          <a:effectRef idx="0">
            <a:schemeClr val="dk1"/>
          </a:effectRef>
          <a:fontRef idx="minor">
            <a:schemeClr val="dk1"/>
          </a:fontRef>
        </p:style>
        <p:txBody>
          <a:bodyPr rtlCol="1" anchor="ctr"/>
          <a:lstStyle/>
          <a:p>
            <a:r>
              <a:rPr lang="ar-SA" sz="3600" dirty="0" smtClean="0">
                <a:solidFill>
                  <a:srgbClr val="C00000"/>
                </a:solidFill>
                <a:latin typeface="Arial Unicode MS" pitchFamily="34" charset="-128"/>
                <a:ea typeface="Arial Unicode MS" pitchFamily="34" charset="-128"/>
                <a:cs typeface="Arial Unicode MS" pitchFamily="34" charset="-128"/>
              </a:rPr>
              <a:t>3- زيادة حجم الجماعه </a:t>
            </a:r>
            <a:endParaRPr lang="ar-SA" sz="3600" dirty="0">
              <a:solidFill>
                <a:srgbClr val="C0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467544" y="1628800"/>
            <a:ext cx="8136904" cy="3046988"/>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t>-</a:t>
            </a:r>
            <a:r>
              <a:rPr lang="ar-SA" sz="3200" dirty="0" smtClean="0">
                <a:latin typeface="Arial Unicode MS" pitchFamily="34" charset="-128"/>
                <a:ea typeface="Arial Unicode MS" pitchFamily="34" charset="-128"/>
                <a:cs typeface="Arial Unicode MS" pitchFamily="34" charset="-128"/>
              </a:rPr>
              <a:t>قد تظهر المشكلات في الجماعه نتيجة لسوء توزيع العمل بين الاعضاء بالنسبة الى قدراتهم وكفايتهم ، ولذلك يجب ان تلائم بين الناس والوظائف ويتم ذلك عن طريق معرفه مؤهلات الاشخاص وقدراتهم ومهاراتهم وكذلك المعلومات والمهارات اللازمة لانجاز الاعمال المطلوبة 0</a:t>
            </a:r>
            <a:endParaRPr lang="ar-SA" sz="3200" dirty="0">
              <a:latin typeface="Arial Unicode MS" pitchFamily="34" charset="-128"/>
              <a:ea typeface="Arial Unicode MS" pitchFamily="34" charset="-128"/>
              <a:cs typeface="Arial Unicode MS" pitchFamily="34" charset="-128"/>
            </a:endParaRPr>
          </a:p>
        </p:txBody>
      </p:sp>
      <p:sp>
        <p:nvSpPr>
          <p:cNvPr id="6" name="وسيلة شرح على شكل سحابة 5"/>
          <p:cNvSpPr/>
          <p:nvPr/>
        </p:nvSpPr>
        <p:spPr>
          <a:xfrm>
            <a:off x="1619672" y="188640"/>
            <a:ext cx="6768752" cy="1152128"/>
          </a:xfrm>
          <a:prstGeom prst="cloud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4- سوء توزيع العمل على الاشخاص </a:t>
            </a:r>
            <a:endParaRPr lang="ar-SA" sz="2800" dirty="0">
              <a:solidFill>
                <a:srgbClr val="C0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539552" y="1556792"/>
            <a:ext cx="8136904" cy="4031873"/>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3200" dirty="0" smtClean="0">
                <a:latin typeface="Arial Unicode MS" pitchFamily="34" charset="-128"/>
                <a:ea typeface="Arial Unicode MS" pitchFamily="34" charset="-128"/>
                <a:cs typeface="Arial Unicode MS" pitchFamily="34" charset="-128"/>
              </a:rPr>
              <a:t>ليس من المتوقع معالجه كل المشكلات التى تصادفنا خلال العمل مع الجماعات وسوف نهتم بمعالجه مشكلتين من أهم المشكلات التى تتعرض لها الجماعات وهما </a:t>
            </a:r>
            <a:r>
              <a:rPr lang="ar-SA" sz="3200" dirty="0" err="1" smtClean="0">
                <a:latin typeface="Arial Unicode MS" pitchFamily="34" charset="-128"/>
                <a:ea typeface="Arial Unicode MS" pitchFamily="34" charset="-128"/>
                <a:cs typeface="Arial Unicode MS" pitchFamily="34" charset="-128"/>
              </a:rPr>
              <a:t>:</a:t>
            </a:r>
            <a:r>
              <a:rPr lang="ar-SA" sz="3200" dirty="0" smtClean="0">
                <a:latin typeface="Arial Unicode MS" pitchFamily="34" charset="-128"/>
                <a:ea typeface="Arial Unicode MS" pitchFamily="34" charset="-128"/>
                <a:cs typeface="Arial Unicode MS" pitchFamily="34" charset="-128"/>
              </a:rPr>
              <a:t> </a:t>
            </a:r>
          </a:p>
          <a:p>
            <a:r>
              <a:rPr lang="ar-SA" sz="3200" dirty="0" smtClean="0">
                <a:latin typeface="Arial Unicode MS" pitchFamily="34" charset="-128"/>
                <a:ea typeface="Arial Unicode MS" pitchFamily="34" charset="-128"/>
                <a:cs typeface="Arial Unicode MS" pitchFamily="34" charset="-128"/>
              </a:rPr>
              <a:t>  1- مشكله قيام عدد قليل من اعضاء الجماعه بأعمال الجماعه على الدوام </a:t>
            </a:r>
          </a:p>
          <a:p>
            <a:r>
              <a:rPr lang="ar-SA" sz="3200" dirty="0" smtClean="0">
                <a:latin typeface="Arial Unicode MS" pitchFamily="34" charset="-128"/>
                <a:ea typeface="Arial Unicode MS" pitchFamily="34" charset="-128"/>
                <a:cs typeface="Arial Unicode MS" pitchFamily="34" charset="-128"/>
              </a:rPr>
              <a:t>  2- مشكله المنازعات الداخليه واختلاف الاراء بين اعضاء الجماعه 0</a:t>
            </a:r>
            <a:endParaRPr lang="ar-SA" sz="3200" dirty="0">
              <a:latin typeface="Arial Unicode MS" pitchFamily="34" charset="-128"/>
              <a:ea typeface="Arial Unicode MS" pitchFamily="34" charset="-128"/>
              <a:cs typeface="Arial Unicode MS" pitchFamily="34" charset="-128"/>
            </a:endParaRPr>
          </a:p>
        </p:txBody>
      </p:sp>
      <p:sp>
        <p:nvSpPr>
          <p:cNvPr id="6" name="وسيلة شرح على شكل سحابة 5"/>
          <p:cNvSpPr/>
          <p:nvPr/>
        </p:nvSpPr>
        <p:spPr>
          <a:xfrm>
            <a:off x="2843808" y="188640"/>
            <a:ext cx="5544616" cy="1152128"/>
          </a:xfrm>
          <a:prstGeom prst="cloud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dirty="0" smtClean="0">
                <a:solidFill>
                  <a:srgbClr val="C00000"/>
                </a:solidFill>
                <a:latin typeface="Arial Unicode MS" pitchFamily="34" charset="-128"/>
                <a:ea typeface="Arial Unicode MS" pitchFamily="34" charset="-128"/>
                <a:cs typeface="Arial Unicode MS" pitchFamily="34" charset="-128"/>
              </a:rPr>
              <a:t>كيف يتم معالجه مشكلات الجماعه </a:t>
            </a:r>
            <a:r>
              <a:rPr lang="ar-SA" sz="2800" dirty="0" err="1" smtClean="0">
                <a:solidFill>
                  <a:srgbClr val="C00000"/>
                </a:solidFill>
                <a:latin typeface="Arial Unicode MS" pitchFamily="34" charset="-128"/>
                <a:ea typeface="Arial Unicode MS" pitchFamily="34" charset="-128"/>
                <a:cs typeface="Arial Unicode MS" pitchFamily="34" charset="-128"/>
              </a:rPr>
              <a:t>؟</a:t>
            </a:r>
            <a:r>
              <a:rPr lang="ar-SA" sz="2800" dirty="0" smtClean="0">
                <a:solidFill>
                  <a:srgbClr val="C00000"/>
                </a:solidFill>
                <a:latin typeface="Arial Unicode MS" pitchFamily="34" charset="-128"/>
                <a:ea typeface="Arial Unicode MS" pitchFamily="34" charset="-128"/>
                <a:cs typeface="Arial Unicode MS" pitchFamily="34" charset="-128"/>
              </a:rPr>
              <a:t> </a:t>
            </a:r>
            <a:endParaRPr lang="ar-SA" sz="2800" dirty="0">
              <a:solidFill>
                <a:srgbClr val="C0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683568" y="2204864"/>
            <a:ext cx="8136904" cy="4093428"/>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فأذى ظهرت هذه المشكله في احدى الجماعات يجب على الأخصائى الذى يعمل معها ان يتخذا لخطوات الأتيه للتصرف </a:t>
            </a:r>
            <a:r>
              <a:rPr lang="ar-SA" sz="2800" dirty="0" err="1" smtClean="0">
                <a:latin typeface="Arial Unicode MS" pitchFamily="34" charset="-128"/>
                <a:ea typeface="Arial Unicode MS" pitchFamily="34" charset="-128"/>
                <a:cs typeface="Arial Unicode MS" pitchFamily="34" charset="-128"/>
              </a:rPr>
              <a:t>فيها </a:t>
            </a:r>
            <a:r>
              <a:rPr lang="ar-SA" sz="3200" dirty="0" err="1" smtClean="0">
                <a:latin typeface="Arial Unicode MS" pitchFamily="34" charset="-128"/>
                <a:ea typeface="Arial Unicode MS" pitchFamily="34" charset="-128"/>
                <a:cs typeface="Arial Unicode MS" pitchFamily="34" charset="-128"/>
              </a:rPr>
              <a:t>:</a:t>
            </a:r>
            <a:r>
              <a:rPr lang="ar-SA" sz="3200" dirty="0" smtClean="0">
                <a:latin typeface="Arial Unicode MS" pitchFamily="34" charset="-128"/>
                <a:ea typeface="Arial Unicode MS" pitchFamily="34" charset="-128"/>
                <a:cs typeface="Arial Unicode MS" pitchFamily="34" charset="-128"/>
              </a:rPr>
              <a:t> </a:t>
            </a:r>
          </a:p>
          <a:p>
            <a:pPr>
              <a:buFont typeface="Wingdings" pitchFamily="2" charset="2"/>
              <a:buChar char="v"/>
            </a:pPr>
            <a:r>
              <a:rPr lang="ar-SA" sz="3200" dirty="0" smtClean="0">
                <a:latin typeface="Arial Unicode MS" pitchFamily="34" charset="-128"/>
                <a:ea typeface="Arial Unicode MS" pitchFamily="34" charset="-128"/>
                <a:cs typeface="Arial Unicode MS" pitchFamily="34" charset="-128"/>
              </a:rPr>
              <a:t>- </a:t>
            </a:r>
            <a:r>
              <a:rPr lang="ar-SA" sz="2800" dirty="0" smtClean="0">
                <a:latin typeface="Arial Unicode MS" pitchFamily="34" charset="-128"/>
                <a:ea typeface="Arial Unicode MS" pitchFamily="34" charset="-128"/>
                <a:cs typeface="Arial Unicode MS" pitchFamily="34" charset="-128"/>
              </a:rPr>
              <a:t>دراسة المشكله بصفه عامة  ، ليعرف سبب وجودها في الجماعه ومده وجودها ، وهل ينظر اليها بعض الاعضاء او كلهم على أنها مشكله ، وكذلك شعورها نحوها ولا شك ان دراسه المشكله مع الجماعه نفسها سيدفع بعض اعضائها ان لم يكن كلهم الى الاشتراك في وضع حل عملى لها 0 </a:t>
            </a:r>
          </a:p>
          <a:p>
            <a:r>
              <a:rPr lang="ar-SA" sz="2800" dirty="0" smtClean="0">
                <a:latin typeface="Arial Unicode MS" pitchFamily="34" charset="-128"/>
                <a:ea typeface="Arial Unicode MS" pitchFamily="34" charset="-128"/>
                <a:cs typeface="Arial Unicode MS" pitchFamily="34" charset="-128"/>
              </a:rPr>
              <a:t> </a:t>
            </a:r>
            <a:endParaRPr lang="ar-SA" sz="2800" dirty="0">
              <a:latin typeface="Arial Unicode MS" pitchFamily="34" charset="-128"/>
              <a:ea typeface="Arial Unicode MS" pitchFamily="34" charset="-128"/>
              <a:cs typeface="Arial Unicode MS" pitchFamily="34" charset="-128"/>
            </a:endParaRPr>
          </a:p>
        </p:txBody>
      </p:sp>
      <p:sp>
        <p:nvSpPr>
          <p:cNvPr id="6" name="وسيلة شرح على شكل سحابة 5"/>
          <p:cNvSpPr/>
          <p:nvPr/>
        </p:nvSpPr>
        <p:spPr>
          <a:xfrm>
            <a:off x="2699792" y="332656"/>
            <a:ext cx="6192688" cy="1584176"/>
          </a:xfrm>
          <a:prstGeom prst="cloud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b="1" dirty="0" smtClean="0">
                <a:solidFill>
                  <a:srgbClr val="FF0000"/>
                </a:solidFill>
                <a:latin typeface="Arial Unicode MS" pitchFamily="34" charset="-128"/>
                <a:ea typeface="Arial Unicode MS" pitchFamily="34" charset="-128"/>
                <a:cs typeface="Arial Unicode MS" pitchFamily="34" charset="-128"/>
              </a:rPr>
              <a:t>1- مشكله قيام عدد قليل من اعضاء الجماعه بأعمال الجماعه على الدوام </a:t>
            </a:r>
            <a:endParaRPr lang="ar-SA" sz="2800" b="1"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683568" y="2204864"/>
            <a:ext cx="8136904" cy="3539430"/>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t>-</a:t>
            </a:r>
            <a:r>
              <a:rPr lang="ar-SA" sz="2800" dirty="0" smtClean="0">
                <a:latin typeface="Arial Unicode MS" pitchFamily="34" charset="-128"/>
                <a:ea typeface="Arial Unicode MS" pitchFamily="34" charset="-128"/>
                <a:cs typeface="Arial Unicode MS" pitchFamily="34" charset="-128"/>
              </a:rPr>
              <a:t>اذا ظهرت هذه المشكله في احدى الجماعات يجب على الاخصائى الذى يعمل معها ان يتخذ الخطوات الاتيه للتصرف </a:t>
            </a:r>
            <a:r>
              <a:rPr lang="ar-SA" sz="2800" dirty="0" err="1" smtClean="0">
                <a:latin typeface="Arial Unicode MS" pitchFamily="34" charset="-128"/>
                <a:ea typeface="Arial Unicode MS" pitchFamily="34" charset="-128"/>
                <a:cs typeface="Arial Unicode MS" pitchFamily="34" charset="-128"/>
              </a:rPr>
              <a:t>فيها :</a:t>
            </a:r>
            <a:r>
              <a:rPr lang="ar-SA" sz="2800" dirty="0" smtClean="0">
                <a:latin typeface="Arial Unicode MS" pitchFamily="34" charset="-128"/>
                <a:ea typeface="Arial Unicode MS" pitchFamily="34" charset="-128"/>
                <a:cs typeface="Arial Unicode MS" pitchFamily="34" charset="-128"/>
              </a:rPr>
              <a:t> </a:t>
            </a:r>
          </a:p>
          <a:p>
            <a:r>
              <a:rPr lang="ar-SA" sz="2800" dirty="0" smtClean="0">
                <a:latin typeface="Arial Unicode MS" pitchFamily="34" charset="-128"/>
                <a:ea typeface="Arial Unicode MS" pitchFamily="34" charset="-128"/>
                <a:cs typeface="Arial Unicode MS" pitchFamily="34" charset="-128"/>
              </a:rPr>
              <a:t> 1- دراسة المشكله بصفه عامه ليعرف سبب وجودها ومدتها ، وهل ينظر اليها بعض الاعضاء او كلهم على انها مشكله وكذلك شعورهم نحوها ، ولا شك ان دراسه المشكله مع الجماعه نفسها سيدفع بعض اعضائها  ان لم يكن كلهم الى الاشتراك في وضع حل عملى لها 0</a:t>
            </a:r>
            <a:endParaRPr lang="ar-SA" sz="3200" dirty="0">
              <a:latin typeface="Arial Unicode MS" pitchFamily="34" charset="-128"/>
              <a:ea typeface="Arial Unicode MS" pitchFamily="34" charset="-128"/>
              <a:cs typeface="Arial Unicode MS" pitchFamily="34" charset="-128"/>
            </a:endParaRPr>
          </a:p>
        </p:txBody>
      </p:sp>
      <p:sp>
        <p:nvSpPr>
          <p:cNvPr id="6" name="وسيلة شرح على شكل سحابة 5"/>
          <p:cNvSpPr/>
          <p:nvPr/>
        </p:nvSpPr>
        <p:spPr>
          <a:xfrm>
            <a:off x="2699792" y="332656"/>
            <a:ext cx="6192688" cy="1584176"/>
          </a:xfrm>
          <a:prstGeom prst="cloud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b="1" dirty="0" smtClean="0">
                <a:solidFill>
                  <a:srgbClr val="FF0000"/>
                </a:solidFill>
                <a:latin typeface="Arial Unicode MS" pitchFamily="34" charset="-128"/>
                <a:ea typeface="Arial Unicode MS" pitchFamily="34" charset="-128"/>
                <a:cs typeface="Arial Unicode MS" pitchFamily="34" charset="-128"/>
              </a:rPr>
              <a:t>1- مشكله قيام عدد قليل من اعضاء الجماعه بأعمال الجماعه على الدوام </a:t>
            </a:r>
            <a:endParaRPr lang="ar-SA" sz="2800" b="1"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683568" y="2204864"/>
            <a:ext cx="8136904" cy="5693866"/>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 typeface="Wingdings" pitchFamily="2" charset="2"/>
              <a:buChar char="v"/>
            </a:pPr>
            <a:r>
              <a:rPr lang="ar-SA" sz="2800" dirty="0" smtClean="0"/>
              <a:t>-</a:t>
            </a:r>
            <a:r>
              <a:rPr lang="ar-SA" sz="2800" dirty="0" smtClean="0">
                <a:latin typeface="Arial Unicode MS" pitchFamily="34" charset="-128"/>
                <a:ea typeface="Arial Unicode MS" pitchFamily="34" charset="-128"/>
                <a:cs typeface="Arial Unicode MS" pitchFamily="34" charset="-128"/>
              </a:rPr>
              <a:t>على الاخصائى ان ينظر الى نواحى مختلفة ، فيجب ان ينظر الى نفسه ، فقد يكون هو السبب الرئيسى للمشكله ، لأنه لا يريد ان يتعب نفسه بتدريب اعضاء آخرين للقيام بالعمل ، فيعتمد على تلك الجماعه لنجاح برامجه وهناك جانب آخر يجب ان يهتم به ، وهو جانب اعضاء الجماعه انفسهم ، فيصبح ان القاده الذين يقومون بكل العمل ويحصلون على الرضاء هم الذين يسيطرون على الجماعه ،ولا يريد من اعطاء الفرصه لغيرهم ، ويمكن للاخصائى  ان يحل هذه المشكله بايجاد اعمال ومسئوليات اخرى على مستوى اعلى في المؤسسه او المجتمع المحلى اما الاعضاء الآخرين الذين ليس لهم دور فيجب على الاخصائى تشجيعهم ومنحهم الفرصه للتدريب 0  </a:t>
            </a:r>
          </a:p>
          <a:p>
            <a:r>
              <a:rPr lang="ar-SA" sz="2800" dirty="0" smtClean="0">
                <a:latin typeface="Arial Unicode MS" pitchFamily="34" charset="-128"/>
                <a:ea typeface="Arial Unicode MS" pitchFamily="34" charset="-128"/>
                <a:cs typeface="Arial Unicode MS" pitchFamily="34" charset="-128"/>
              </a:rPr>
              <a:t> </a:t>
            </a:r>
            <a:endParaRPr lang="ar-SA" sz="3200" dirty="0">
              <a:latin typeface="Arial Unicode MS" pitchFamily="34" charset="-128"/>
              <a:ea typeface="Arial Unicode MS" pitchFamily="34" charset="-128"/>
              <a:cs typeface="Arial Unicode MS" pitchFamily="34" charset="-128"/>
            </a:endParaRPr>
          </a:p>
        </p:txBody>
      </p:sp>
      <p:sp>
        <p:nvSpPr>
          <p:cNvPr id="6" name="وسيلة شرح على شكل سحابة 5"/>
          <p:cNvSpPr/>
          <p:nvPr/>
        </p:nvSpPr>
        <p:spPr>
          <a:xfrm>
            <a:off x="2699792" y="332656"/>
            <a:ext cx="6192688" cy="1584176"/>
          </a:xfrm>
          <a:prstGeom prst="cloud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b="1" dirty="0" smtClean="0">
                <a:solidFill>
                  <a:srgbClr val="FF0000"/>
                </a:solidFill>
                <a:latin typeface="Arial Unicode MS" pitchFamily="34" charset="-128"/>
                <a:ea typeface="Arial Unicode MS" pitchFamily="34" charset="-128"/>
                <a:cs typeface="Arial Unicode MS" pitchFamily="34" charset="-128"/>
              </a:rPr>
              <a:t>1- مشكله قيام عدد قليل من اعضاء الجماعه بأعمال الجماعه على الدوام </a:t>
            </a:r>
            <a:endParaRPr lang="ar-SA" sz="2800" b="1"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683568" y="2204864"/>
            <a:ext cx="8136904" cy="4031873"/>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 typeface="Wingdings" pitchFamily="2" charset="2"/>
              <a:buChar char="v"/>
            </a:pPr>
            <a:r>
              <a:rPr lang="ar-SA" sz="2800" dirty="0" smtClean="0"/>
              <a:t>-</a:t>
            </a:r>
            <a:r>
              <a:rPr lang="ar-SA" sz="3200" dirty="0" smtClean="0">
                <a:latin typeface="Arial Unicode MS" pitchFamily="34" charset="-128"/>
                <a:ea typeface="Arial Unicode MS" pitchFamily="34" charset="-128"/>
                <a:cs typeface="Arial Unicode MS" pitchFamily="34" charset="-128"/>
              </a:rPr>
              <a:t>وبمواجه الأخصائى للمشكلة ، ودراستها من جميع وجودها يمكنه ان يضع الخطه اللازمة لحلها ، وان يعمل قائم لحصر جميع الوظائف التى يجب على الجماعه ان تقوم بها والأشخاص القائمين بها وكذلك الاشخاص الذين لم يقوموا بتحميل ايه مسئوليات للجماعة تسهل امامه عمليه اشتراك جميع اعضاء الجماعه في الاعمال المختلفة بطريقه دوريه ومنظمه 0</a:t>
            </a:r>
            <a:endParaRPr lang="ar-SA" sz="3200" dirty="0">
              <a:latin typeface="Arial Unicode MS" pitchFamily="34" charset="-128"/>
              <a:ea typeface="Arial Unicode MS" pitchFamily="34" charset="-128"/>
              <a:cs typeface="Arial Unicode MS" pitchFamily="34" charset="-128"/>
            </a:endParaRPr>
          </a:p>
        </p:txBody>
      </p:sp>
      <p:sp>
        <p:nvSpPr>
          <p:cNvPr id="6" name="وسيلة شرح على شكل سحابة 5"/>
          <p:cNvSpPr/>
          <p:nvPr/>
        </p:nvSpPr>
        <p:spPr>
          <a:xfrm>
            <a:off x="2699792" y="332656"/>
            <a:ext cx="6192688" cy="1584176"/>
          </a:xfrm>
          <a:prstGeom prst="cloud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b="1" dirty="0" smtClean="0">
                <a:solidFill>
                  <a:srgbClr val="FF0000"/>
                </a:solidFill>
                <a:latin typeface="Arial Unicode MS" pitchFamily="34" charset="-128"/>
                <a:ea typeface="Arial Unicode MS" pitchFamily="34" charset="-128"/>
                <a:cs typeface="Arial Unicode MS" pitchFamily="34" charset="-128"/>
              </a:rPr>
              <a:t>1- مشكله قيام عدد قليل من اعضاء الجماعه بأعمال الجماعه على الدوام </a:t>
            </a:r>
            <a:endParaRPr lang="ar-SA" sz="2800" b="1"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خطط انسيابي: شريط مثقب 4"/>
          <p:cNvSpPr/>
          <p:nvPr/>
        </p:nvSpPr>
        <p:spPr>
          <a:xfrm>
            <a:off x="1547664" y="476672"/>
            <a:ext cx="6696744" cy="1080120"/>
          </a:xfrm>
          <a:prstGeom prst="flowChartPunchedTape">
            <a:avLst/>
          </a:prstGeom>
        </p:spPr>
        <p:style>
          <a:lnRef idx="2">
            <a:schemeClr val="accent1"/>
          </a:lnRef>
          <a:fillRef idx="1">
            <a:schemeClr val="lt1"/>
          </a:fillRef>
          <a:effectRef idx="0">
            <a:schemeClr val="accent1"/>
          </a:effectRef>
          <a:fontRef idx="minor">
            <a:schemeClr val="dk1"/>
          </a:fontRef>
        </p:style>
        <p:txBody>
          <a:bodyPr rtlCol="1" anchor="ctr"/>
          <a:lstStyle/>
          <a:p>
            <a:r>
              <a:rPr lang="ar-SA" sz="2800" b="1" dirty="0" smtClean="0">
                <a:latin typeface="Arial Unicode MS" pitchFamily="34" charset="-128"/>
                <a:ea typeface="Arial Unicode MS" pitchFamily="34" charset="-128"/>
                <a:cs typeface="Arial Unicode MS" pitchFamily="34" charset="-128"/>
              </a:rPr>
              <a:t>1- تقسيم الجماعات من حيث دوافع الانتماء إليها </a:t>
            </a:r>
            <a:endParaRPr lang="ar-SA" sz="2800" b="1" dirty="0">
              <a:latin typeface="Arial Unicode MS" pitchFamily="34" charset="-128"/>
              <a:ea typeface="Arial Unicode MS" pitchFamily="34" charset="-128"/>
              <a:cs typeface="Arial Unicode MS" pitchFamily="34" charset="-128"/>
            </a:endParaRPr>
          </a:p>
        </p:txBody>
      </p:sp>
      <p:sp>
        <p:nvSpPr>
          <p:cNvPr id="7" name="مربع نص 6"/>
          <p:cNvSpPr txBox="1"/>
          <p:nvPr/>
        </p:nvSpPr>
        <p:spPr>
          <a:xfrm>
            <a:off x="539552" y="1700808"/>
            <a:ext cx="8280920" cy="4832092"/>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تقسم  الجماعات بالنسبة للدوافع التي تدفع الإنسان إلى الانتماء للجماعة إلى نوعين : </a:t>
            </a:r>
          </a:p>
          <a:p>
            <a:r>
              <a:rPr lang="ar-SA" sz="2800" dirty="0" smtClean="0">
                <a:latin typeface="Arial Unicode MS" pitchFamily="34" charset="-128"/>
                <a:ea typeface="Arial Unicode MS" pitchFamily="34" charset="-128"/>
                <a:cs typeface="Arial Unicode MS" pitchFamily="34" charset="-128"/>
              </a:rPr>
              <a:t> 1</a:t>
            </a:r>
            <a:r>
              <a:rPr lang="ar-SA" sz="2800" u="sng" dirty="0" smtClean="0">
                <a:solidFill>
                  <a:srgbClr val="FF0000"/>
                </a:solidFill>
                <a:latin typeface="Arial Unicode MS" pitchFamily="34" charset="-128"/>
                <a:ea typeface="Arial Unicode MS" pitchFamily="34" charset="-128"/>
                <a:cs typeface="Arial Unicode MS" pitchFamily="34" charset="-128"/>
              </a:rPr>
              <a:t>- جماعات الدوافع الذاتية ( الشخصية ) : </a:t>
            </a:r>
          </a:p>
          <a:p>
            <a:r>
              <a:rPr lang="ar-SA" sz="2800" dirty="0" smtClean="0">
                <a:latin typeface="Arial Unicode MS" pitchFamily="34" charset="-128"/>
                <a:ea typeface="Arial Unicode MS" pitchFamily="34" charset="-128"/>
                <a:cs typeface="Arial Unicode MS" pitchFamily="34" charset="-128"/>
              </a:rPr>
              <a:t> قد ينتمي الفرد إلى جماعة بدوافع شخصية ورغبات ذاتية لمقابلة احتياجات في ذات الفرد وتكون العلاقة بين أعضاء الجماعة قائمة على علاقات شخصية بحتة، وقد تكون هذه الدوافع الشخصية غير واضحة بل مختفية خلف أغراض آخري ظاهرية </a:t>
            </a:r>
          </a:p>
          <a:p>
            <a:r>
              <a:rPr lang="ar-SA" sz="2800" dirty="0" smtClean="0">
                <a:latin typeface="Arial Unicode MS" pitchFamily="34" charset="-128"/>
                <a:ea typeface="Arial Unicode MS" pitchFamily="34" charset="-128"/>
                <a:cs typeface="Arial Unicode MS" pitchFamily="34" charset="-128"/>
              </a:rPr>
              <a:t> ومن أمثلة هذه الجماعات جماعات الأصدقاء جماعات الأندية الخاصة ، جماعة هواية معينة مثل التمثيل او الموسيقى او جمع الطوابع 0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683568" y="2204864"/>
            <a:ext cx="8136904" cy="532453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800" dirty="0" smtClean="0">
                <a:latin typeface="Arial Unicode MS" pitchFamily="34" charset="-128"/>
                <a:ea typeface="Arial Unicode MS" pitchFamily="34" charset="-128"/>
                <a:cs typeface="Arial Unicode MS" pitchFamily="34" charset="-128"/>
              </a:rPr>
              <a:t>ومن التجارب التى مرت بمن يعملون مع الجماعات أمكن حصر حصر بعض القواعد التى تساعد على حسن التصرف في مواقف المنازعات والاختلافات في الجماعه ويمكن تلخيصها في </a:t>
            </a:r>
            <a:r>
              <a:rPr lang="ar-SA" sz="2800" dirty="0" err="1" smtClean="0">
                <a:latin typeface="Arial Unicode MS" pitchFamily="34" charset="-128"/>
                <a:ea typeface="Arial Unicode MS" pitchFamily="34" charset="-128"/>
                <a:cs typeface="Arial Unicode MS" pitchFamily="34" charset="-128"/>
              </a:rPr>
              <a:t>الاتى :</a:t>
            </a:r>
            <a:r>
              <a:rPr lang="ar-SA" sz="2800" dirty="0" smtClean="0">
                <a:latin typeface="Arial Unicode MS" pitchFamily="34" charset="-128"/>
                <a:ea typeface="Arial Unicode MS" pitchFamily="34" charset="-128"/>
                <a:cs typeface="Arial Unicode MS" pitchFamily="34" charset="-128"/>
              </a:rPr>
              <a:t> </a:t>
            </a:r>
          </a:p>
          <a:p>
            <a:pPr>
              <a:buFontTx/>
              <a:buChar char="-"/>
            </a:pPr>
            <a:r>
              <a:rPr lang="ar-SA" sz="2800" dirty="0" smtClean="0">
                <a:latin typeface="Arial Unicode MS" pitchFamily="34" charset="-128"/>
                <a:ea typeface="Arial Unicode MS" pitchFamily="34" charset="-128"/>
                <a:cs typeface="Arial Unicode MS" pitchFamily="34" charset="-128"/>
              </a:rPr>
              <a:t> 1- يجب على الاخصائى ان يذكر موضوع الخلاف بصراحة للجماعة 0 </a:t>
            </a:r>
          </a:p>
          <a:p>
            <a:r>
              <a:rPr lang="ar-SA" sz="2800" dirty="0" smtClean="0">
                <a:latin typeface="Arial Unicode MS" pitchFamily="34" charset="-128"/>
                <a:ea typeface="Arial Unicode MS" pitchFamily="34" charset="-128"/>
                <a:cs typeface="Arial Unicode MS" pitchFamily="34" charset="-128"/>
              </a:rPr>
              <a:t>2- يجب على الاخصائى ان يحدد  ويركز اهتمامه بالمشكلة وليس بالأشخاص اصحاب المشكله لأنه اذ تدخل فى امر الشخصيات فقد يزيد الموقف حده كما انه قد يفقد السيطرة على الموقف 0</a:t>
            </a:r>
          </a:p>
          <a:p>
            <a:pPr>
              <a:buFontTx/>
              <a:buChar char="-"/>
            </a:pPr>
            <a:endParaRPr lang="ar-SA" sz="2800" dirty="0" smtClean="0">
              <a:latin typeface="Arial Unicode MS" pitchFamily="34" charset="-128"/>
              <a:ea typeface="Arial Unicode MS" pitchFamily="34" charset="-128"/>
              <a:cs typeface="Arial Unicode MS" pitchFamily="34" charset="-128"/>
            </a:endParaRPr>
          </a:p>
          <a:p>
            <a:pPr>
              <a:buFontTx/>
              <a:buChar char="-"/>
            </a:pPr>
            <a:endParaRPr lang="ar-SA" sz="3200" dirty="0">
              <a:latin typeface="Arial Unicode MS" pitchFamily="34" charset="-128"/>
              <a:ea typeface="Arial Unicode MS" pitchFamily="34" charset="-128"/>
              <a:cs typeface="Arial Unicode MS" pitchFamily="34" charset="-128"/>
            </a:endParaRPr>
          </a:p>
        </p:txBody>
      </p:sp>
      <p:sp>
        <p:nvSpPr>
          <p:cNvPr id="6" name="وسيلة شرح على شكل سحابة 5"/>
          <p:cNvSpPr/>
          <p:nvPr/>
        </p:nvSpPr>
        <p:spPr>
          <a:xfrm>
            <a:off x="2699792" y="332656"/>
            <a:ext cx="6192688" cy="1584176"/>
          </a:xfrm>
          <a:prstGeom prst="cloudCallout">
            <a:avLst/>
          </a:prstGeom>
        </p:spPr>
        <p:style>
          <a:lnRef idx="2">
            <a:schemeClr val="dk1"/>
          </a:lnRef>
          <a:fillRef idx="1">
            <a:schemeClr val="lt1"/>
          </a:fillRef>
          <a:effectRef idx="0">
            <a:schemeClr val="dk1"/>
          </a:effectRef>
          <a:fontRef idx="minor">
            <a:schemeClr val="dk1"/>
          </a:fontRef>
        </p:style>
        <p:txBody>
          <a:bodyPr rtlCol="1" anchor="ctr"/>
          <a:lstStyle/>
          <a:p>
            <a:r>
              <a:rPr lang="ar-SA" sz="2800" b="1" dirty="0" smtClean="0">
                <a:solidFill>
                  <a:srgbClr val="FF0000"/>
                </a:solidFill>
                <a:latin typeface="Arial Unicode MS" pitchFamily="34" charset="-128"/>
                <a:ea typeface="Arial Unicode MS" pitchFamily="34" charset="-128"/>
                <a:cs typeface="Arial Unicode MS" pitchFamily="34" charset="-128"/>
              </a:rPr>
              <a:t>1- المنازعات واختلاف الاراء داخل الجماعه </a:t>
            </a:r>
            <a:endParaRPr lang="ar-SA" sz="2800" b="1"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1043608" y="1412776"/>
            <a:ext cx="7488832" cy="4832092"/>
          </a:xfrm>
          <a:prstGeom prst="rect">
            <a:avLst/>
          </a:prstGeom>
          <a:solidFill>
            <a:schemeClr val="bg1"/>
          </a:solidFill>
        </p:spPr>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3- يجب على الاخصائى ان يهتم بالبحث عن الاسباب الحقيقة للاختلاف كما يجب عليه ان يبحث ايضا عن النقط  البسيطة التى يتفق عليها الطرفان لأنها هى اصلح ماده يمكن استخدامها للتوفيق والتقريب بين وجهات النظر 0 </a:t>
            </a:r>
          </a:p>
          <a:p>
            <a:endParaRPr lang="ar-SA" sz="2800" dirty="0" smtClean="0">
              <a:latin typeface="Arial Unicode MS" pitchFamily="34" charset="-128"/>
              <a:ea typeface="Arial Unicode MS" pitchFamily="34" charset="-128"/>
              <a:cs typeface="Arial Unicode MS" pitchFamily="34" charset="-128"/>
            </a:endParaRPr>
          </a:p>
          <a:p>
            <a:r>
              <a:rPr lang="ar-SA" sz="2800" dirty="0" smtClean="0">
                <a:latin typeface="Arial Unicode MS" pitchFamily="34" charset="-128"/>
                <a:ea typeface="Arial Unicode MS" pitchFamily="34" charset="-128"/>
                <a:cs typeface="Arial Unicode MS" pitchFamily="34" charset="-128"/>
              </a:rPr>
              <a:t>4- يجب على الاخصائى ألا يتحيز الى فريق </a:t>
            </a:r>
          </a:p>
          <a:p>
            <a:r>
              <a:rPr lang="ar-SA" sz="2800" dirty="0" smtClean="0">
                <a:latin typeface="Arial Unicode MS" pitchFamily="34" charset="-128"/>
                <a:ea typeface="Arial Unicode MS" pitchFamily="34" charset="-128"/>
                <a:cs typeface="Arial Unicode MS" pitchFamily="34" charset="-128"/>
              </a:rPr>
              <a:t> 5- يجب على الاخصائى ألا يكثر من التحدث عن المشكله او النقطه المثار حملها الخلاف اذا مل وصلت الجماعه الى حل لها بل عليه ان يسرع الى القيام بأى عمل آخر 0</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571472" y="642918"/>
            <a:ext cx="8280920" cy="544764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endParaRPr lang="ar-SA" sz="2800" dirty="0" smtClean="0">
              <a:latin typeface="Arial Unicode MS" pitchFamily="34" charset="-128"/>
              <a:ea typeface="Arial Unicode MS" pitchFamily="34" charset="-128"/>
              <a:cs typeface="Arial Unicode MS" pitchFamily="34" charset="-128"/>
            </a:endParaRPr>
          </a:p>
          <a:p>
            <a:r>
              <a:rPr lang="ar-SA" sz="2800" dirty="0" smtClean="0">
                <a:latin typeface="Arial Unicode MS" pitchFamily="34" charset="-128"/>
                <a:ea typeface="Arial Unicode MS" pitchFamily="34" charset="-128"/>
                <a:cs typeface="Arial Unicode MS" pitchFamily="34" charset="-128"/>
              </a:rPr>
              <a:t>: </a:t>
            </a:r>
            <a:r>
              <a:rPr lang="ar-SA" sz="3200" b="1" u="sng" dirty="0" smtClean="0">
                <a:solidFill>
                  <a:srgbClr val="FF0000"/>
                </a:solidFill>
                <a:latin typeface="Arial Unicode MS" pitchFamily="34" charset="-128"/>
                <a:ea typeface="Arial Unicode MS" pitchFamily="34" charset="-128"/>
                <a:cs typeface="Arial Unicode MS" pitchFamily="34" charset="-128"/>
              </a:rPr>
              <a:t>2- جماعات الدوافع الاجتماعية : </a:t>
            </a:r>
          </a:p>
          <a:p>
            <a:r>
              <a:rPr lang="ar-SA" sz="3200" b="1" dirty="0" smtClean="0">
                <a:latin typeface="Arial Unicode MS" pitchFamily="34" charset="-128"/>
                <a:ea typeface="Arial Unicode MS" pitchFamily="34" charset="-128"/>
                <a:cs typeface="Arial Unicode MS" pitchFamily="34" charset="-128"/>
              </a:rPr>
              <a:t>  تضم بعض الجماعات أفراد تجمعهم أغراض اجتماعية معينة كأداء خدمات عامة أو خدمات اجتماعية معينة للمجتمع</a:t>
            </a:r>
          </a:p>
          <a:p>
            <a:r>
              <a:rPr lang="ar-SA" sz="3200" b="1" dirty="0" smtClean="0">
                <a:latin typeface="Arial Unicode MS" pitchFamily="34" charset="-128"/>
                <a:ea typeface="Arial Unicode MS" pitchFamily="34" charset="-128"/>
                <a:cs typeface="Arial Unicode MS" pitchFamily="34" charset="-128"/>
              </a:rPr>
              <a:t>بغض النظر عن الفوائد المباشرة التي تعود عليهم من عضويتهم لمثل هذه الجماعات ، ومن الامثلة لهذة الجماعات</a:t>
            </a:r>
          </a:p>
          <a:p>
            <a:r>
              <a:rPr lang="ar-SA" sz="3200" b="1" dirty="0" smtClean="0">
                <a:latin typeface="Arial Unicode MS" pitchFamily="34" charset="-128"/>
                <a:ea typeface="Arial Unicode MS" pitchFamily="34" charset="-128"/>
                <a:cs typeface="Arial Unicode MS" pitchFamily="34" charset="-128"/>
              </a:rPr>
              <a:t>الجمعيات الخيرية التي تخدم فئات معينة مثل المرضى بالدرن الرئوي ، وملاجئ الأيتام ، ومؤسسات العجزة والشيوخ والمكفوفين والمراكز الاجتماعية 0 </a:t>
            </a:r>
            <a:endParaRPr lang="ar-SA" sz="3200" b="1"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خطط انسيابي: شريط مثقب 4"/>
          <p:cNvSpPr/>
          <p:nvPr/>
        </p:nvSpPr>
        <p:spPr>
          <a:xfrm>
            <a:off x="1547664" y="476672"/>
            <a:ext cx="6696744" cy="1080120"/>
          </a:xfrm>
          <a:prstGeom prst="flowChartPunchedTape">
            <a:avLst/>
          </a:prstGeom>
        </p:spPr>
        <p:style>
          <a:lnRef idx="2">
            <a:schemeClr val="accent1"/>
          </a:lnRef>
          <a:fillRef idx="1">
            <a:schemeClr val="lt1"/>
          </a:fillRef>
          <a:effectRef idx="0">
            <a:schemeClr val="accent1"/>
          </a:effectRef>
          <a:fontRef idx="minor">
            <a:schemeClr val="dk1"/>
          </a:fontRef>
        </p:style>
        <p:txBody>
          <a:bodyPr rtlCol="1" anchor="ctr"/>
          <a:lstStyle/>
          <a:p>
            <a:r>
              <a:rPr lang="ar-SA" sz="2800" b="1" dirty="0" smtClean="0">
                <a:latin typeface="Arial Unicode MS" pitchFamily="34" charset="-128"/>
                <a:ea typeface="Arial Unicode MS" pitchFamily="34" charset="-128"/>
                <a:cs typeface="Arial Unicode MS" pitchFamily="34" charset="-128"/>
              </a:rPr>
              <a:t>2- تقسيم الجماعات من حيث طبيعة تكوينها :</a:t>
            </a:r>
            <a:endParaRPr lang="ar-SA" sz="2800" b="1" dirty="0">
              <a:latin typeface="Arial Unicode MS" pitchFamily="34" charset="-128"/>
              <a:ea typeface="Arial Unicode MS" pitchFamily="34" charset="-128"/>
              <a:cs typeface="Arial Unicode MS" pitchFamily="34" charset="-128"/>
            </a:endParaRPr>
          </a:p>
        </p:txBody>
      </p:sp>
      <p:sp>
        <p:nvSpPr>
          <p:cNvPr id="7" name="مربع نص 6"/>
          <p:cNvSpPr txBox="1"/>
          <p:nvPr/>
        </p:nvSpPr>
        <p:spPr>
          <a:xfrm>
            <a:off x="0" y="1700808"/>
            <a:ext cx="8820472" cy="4832092"/>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800" b="1" dirty="0" smtClean="0">
                <a:latin typeface="Arial Unicode MS" pitchFamily="34" charset="-128"/>
                <a:ea typeface="Arial Unicode MS" pitchFamily="34" charset="-128"/>
                <a:cs typeface="Arial Unicode MS" pitchFamily="34" charset="-128"/>
              </a:rPr>
              <a:t>تقسم  الجماعات  إلى نوعين هما : </a:t>
            </a:r>
          </a:p>
          <a:p>
            <a:r>
              <a:rPr lang="ar-SA" sz="2800" b="1" u="sng" dirty="0" smtClean="0">
                <a:solidFill>
                  <a:srgbClr val="FF0000"/>
                </a:solidFill>
                <a:latin typeface="Arial Unicode MS" pitchFamily="34" charset="-128"/>
                <a:ea typeface="Arial Unicode MS" pitchFamily="34" charset="-128"/>
                <a:cs typeface="Arial Unicode MS" pitchFamily="34" charset="-128"/>
              </a:rPr>
              <a:t>1- جماعات طبيعية أو تلقائية : </a:t>
            </a:r>
          </a:p>
          <a:p>
            <a:r>
              <a:rPr lang="ar-SA" sz="2800" b="1" dirty="0" smtClean="0">
                <a:solidFill>
                  <a:schemeClr val="tx1"/>
                </a:solidFill>
                <a:latin typeface="Arial Unicode MS" pitchFamily="34" charset="-128"/>
                <a:ea typeface="Arial Unicode MS" pitchFamily="34" charset="-128"/>
                <a:cs typeface="Arial Unicode MS" pitchFamily="34" charset="-128"/>
              </a:rPr>
              <a:t>وهذه الجماعات تتكون طبيعيا أو تلقائيا بسب نزوع الفرد وميله الطبيعي للتجمع مع أفراد آخرين وحاجته للاستقرار والأمن ويتمثل ذلك في الأصدقاء وجماعات اللعب والجماعات الدينية أو السياسية 0 </a:t>
            </a:r>
          </a:p>
          <a:p>
            <a:r>
              <a:rPr lang="ar-SA" sz="2800" b="1" dirty="0" smtClean="0">
                <a:solidFill>
                  <a:schemeClr val="tx1"/>
                </a:solidFill>
                <a:latin typeface="Arial Unicode MS" pitchFamily="34" charset="-128"/>
                <a:ea typeface="Arial Unicode MS" pitchFamily="34" charset="-128"/>
                <a:cs typeface="Arial Unicode MS" pitchFamily="34" charset="-128"/>
              </a:rPr>
              <a:t> </a:t>
            </a:r>
            <a:r>
              <a:rPr lang="ar-SA" sz="2800" b="1" u="sng" dirty="0" smtClean="0">
                <a:solidFill>
                  <a:srgbClr val="C00000"/>
                </a:solidFill>
                <a:latin typeface="Arial Unicode MS" pitchFamily="34" charset="-128"/>
                <a:ea typeface="Arial Unicode MS" pitchFamily="34" charset="-128"/>
                <a:cs typeface="Arial Unicode MS" pitchFamily="34" charset="-128"/>
              </a:rPr>
              <a:t>2- جماعات مكونة : </a:t>
            </a:r>
          </a:p>
          <a:p>
            <a:r>
              <a:rPr lang="ar-SA" sz="2800" b="1" dirty="0" smtClean="0">
                <a:solidFill>
                  <a:schemeClr val="tx1"/>
                </a:solidFill>
                <a:latin typeface="Arial Unicode MS" pitchFamily="34" charset="-128"/>
                <a:ea typeface="Arial Unicode MS" pitchFamily="34" charset="-128"/>
                <a:cs typeface="Arial Unicode MS" pitchFamily="34" charset="-128"/>
              </a:rPr>
              <a:t> يتكون هذا النوع من الجماعات وفق أهداف وشروط معينة تختلف باختلاف الجماعات ، ولابد ان تتوفر شروط في الاعضاء حتى يتحقق التوافق والانسجام بين الاعضاء فيشترط في بعض الجماعات مستوى معين من الاعمار او التعلم او الجنس او</a:t>
            </a:r>
            <a:endParaRPr lang="ar-SA" sz="2800" b="1"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خطط انسيابي: شريط مثقب 4"/>
          <p:cNvSpPr/>
          <p:nvPr/>
        </p:nvSpPr>
        <p:spPr>
          <a:xfrm>
            <a:off x="1547664" y="476672"/>
            <a:ext cx="6696744" cy="1080120"/>
          </a:xfrm>
          <a:prstGeom prst="flowChartPunchedTape">
            <a:avLst/>
          </a:prstGeom>
        </p:spPr>
        <p:style>
          <a:lnRef idx="2">
            <a:schemeClr val="accent1"/>
          </a:lnRef>
          <a:fillRef idx="1">
            <a:schemeClr val="lt1"/>
          </a:fillRef>
          <a:effectRef idx="0">
            <a:schemeClr val="accent1"/>
          </a:effectRef>
          <a:fontRef idx="minor">
            <a:schemeClr val="dk1"/>
          </a:fontRef>
        </p:style>
        <p:txBody>
          <a:bodyPr rtlCol="1" anchor="ctr"/>
          <a:lstStyle/>
          <a:p>
            <a:r>
              <a:rPr lang="ar-SA" sz="2800" b="1" dirty="0" smtClean="0">
                <a:latin typeface="Arial Unicode MS" pitchFamily="34" charset="-128"/>
                <a:ea typeface="Arial Unicode MS" pitchFamily="34" charset="-128"/>
                <a:cs typeface="Arial Unicode MS" pitchFamily="34" charset="-128"/>
              </a:rPr>
              <a:t>2- تقسيم الجماعات من حيث طبيعة تكوينها :</a:t>
            </a:r>
            <a:endParaRPr lang="ar-SA" sz="2800" b="1" dirty="0">
              <a:latin typeface="Arial Unicode MS" pitchFamily="34" charset="-128"/>
              <a:ea typeface="Arial Unicode MS" pitchFamily="34" charset="-128"/>
              <a:cs typeface="Arial Unicode MS" pitchFamily="34" charset="-128"/>
            </a:endParaRPr>
          </a:p>
        </p:txBody>
      </p:sp>
      <p:sp>
        <p:nvSpPr>
          <p:cNvPr id="7" name="مربع نص 6"/>
          <p:cNvSpPr txBox="1"/>
          <p:nvPr/>
        </p:nvSpPr>
        <p:spPr>
          <a:xfrm>
            <a:off x="323528" y="1916832"/>
            <a:ext cx="8568952" cy="3539430"/>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800" dirty="0" smtClean="0">
                <a:solidFill>
                  <a:schemeClr val="tx1"/>
                </a:solidFill>
                <a:latin typeface="Arial Unicode MS" pitchFamily="34" charset="-128"/>
                <a:ea typeface="Arial Unicode MS" pitchFamily="34" charset="-128"/>
                <a:cs typeface="Arial Unicode MS" pitchFamily="34" charset="-128"/>
              </a:rPr>
              <a:t>أو </a:t>
            </a:r>
            <a:r>
              <a:rPr lang="ar-SA" sz="3200" b="1" dirty="0" smtClean="0">
                <a:solidFill>
                  <a:schemeClr val="tx1"/>
                </a:solidFill>
                <a:latin typeface="Arial Unicode MS" pitchFamily="34" charset="-128"/>
                <a:ea typeface="Arial Unicode MS" pitchFamily="34" charset="-128"/>
                <a:cs typeface="Arial Unicode MS" pitchFamily="34" charset="-128"/>
              </a:rPr>
              <a:t>الظروف الاجتماعية أو الاقتصادية ، حتى يمكن للعضو ان ينضم الى هذة الجماعات- </a:t>
            </a:r>
          </a:p>
          <a:p>
            <a:r>
              <a:rPr lang="ar-SA" sz="3200" b="1" dirty="0" smtClean="0">
                <a:solidFill>
                  <a:schemeClr val="tx1"/>
                </a:solidFill>
                <a:latin typeface="Arial Unicode MS" pitchFamily="34" charset="-128"/>
                <a:ea typeface="Arial Unicode MS" pitchFamily="34" charset="-128"/>
                <a:cs typeface="Arial Unicode MS" pitchFamily="34" charset="-128"/>
              </a:rPr>
              <a:t> وقد يكون تكوين هذه الجماعات إجباريا مثل جماعة الفصل الواحد التي يجب أن تتوفر فيها شروط معينة كالمستوى التعليمي والتقارب في مستوى الأعمار ، وجماعة الاسرة الواحدة او جماعات معينة داخل نادى او مؤسسة اجتماعية او فرق عسكرية 0  </a:t>
            </a:r>
            <a:endParaRPr lang="ar-SA" sz="3200" b="1"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خطط انسيابي: شريط مثقب 4"/>
          <p:cNvSpPr/>
          <p:nvPr/>
        </p:nvSpPr>
        <p:spPr>
          <a:xfrm>
            <a:off x="1619672" y="332656"/>
            <a:ext cx="6696744" cy="1296144"/>
          </a:xfrm>
          <a:prstGeom prst="flowChartPunchedTape">
            <a:avLst/>
          </a:prstGeom>
        </p:spPr>
        <p:style>
          <a:lnRef idx="2">
            <a:schemeClr val="accent1"/>
          </a:lnRef>
          <a:fillRef idx="1">
            <a:schemeClr val="lt1"/>
          </a:fillRef>
          <a:effectRef idx="0">
            <a:schemeClr val="accent1"/>
          </a:effectRef>
          <a:fontRef idx="minor">
            <a:schemeClr val="dk1"/>
          </a:fontRef>
        </p:style>
        <p:txBody>
          <a:bodyPr rtlCol="1" anchor="ctr"/>
          <a:lstStyle/>
          <a:p>
            <a:r>
              <a:rPr lang="ar-SA" sz="2800" b="1" dirty="0" smtClean="0">
                <a:latin typeface="Arial Unicode MS" pitchFamily="34" charset="-128"/>
                <a:ea typeface="Arial Unicode MS" pitchFamily="34" charset="-128"/>
                <a:cs typeface="Arial Unicode MS" pitchFamily="34" charset="-128"/>
              </a:rPr>
              <a:t>3- تقسيم الجماعات من حيث قوة تأثيرها في شخصية الفرد </a:t>
            </a:r>
            <a:endParaRPr lang="ar-SA" sz="2800" b="1" dirty="0">
              <a:latin typeface="Arial Unicode MS" pitchFamily="34" charset="-128"/>
              <a:ea typeface="Arial Unicode MS" pitchFamily="34" charset="-128"/>
              <a:cs typeface="Arial Unicode MS" pitchFamily="34" charset="-128"/>
            </a:endParaRPr>
          </a:p>
        </p:txBody>
      </p:sp>
      <p:sp>
        <p:nvSpPr>
          <p:cNvPr id="7" name="مربع نص 6"/>
          <p:cNvSpPr txBox="1"/>
          <p:nvPr/>
        </p:nvSpPr>
        <p:spPr>
          <a:xfrm>
            <a:off x="323528" y="1916832"/>
            <a:ext cx="8568952" cy="4401205"/>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ar-SA" sz="2800" b="1" dirty="0" smtClean="0">
                <a:solidFill>
                  <a:schemeClr val="tx1"/>
                </a:solidFill>
                <a:latin typeface="Arial Unicode MS" pitchFamily="34" charset="-128"/>
                <a:ea typeface="Arial Unicode MS" pitchFamily="34" charset="-128"/>
                <a:cs typeface="Arial Unicode MS" pitchFamily="34" charset="-128"/>
              </a:rPr>
              <a:t>تنقسم الجماعات من حيث مدى تأثيرها في الفرد إلى نوعين هما : </a:t>
            </a:r>
          </a:p>
          <a:p>
            <a:r>
              <a:rPr lang="ar-SA" sz="2800" b="1" dirty="0" smtClean="0">
                <a:solidFill>
                  <a:schemeClr val="tx1"/>
                </a:solidFill>
                <a:latin typeface="Arial Unicode MS" pitchFamily="34" charset="-128"/>
                <a:ea typeface="Arial Unicode MS" pitchFamily="34" charset="-128"/>
                <a:cs typeface="Arial Unicode MS" pitchFamily="34" charset="-128"/>
              </a:rPr>
              <a:t> 1</a:t>
            </a:r>
            <a:r>
              <a:rPr lang="ar-SA" sz="2800" b="1" u="sng" dirty="0" smtClean="0">
                <a:solidFill>
                  <a:srgbClr val="FF0000"/>
                </a:solidFill>
                <a:latin typeface="Arial Unicode MS" pitchFamily="34" charset="-128"/>
                <a:ea typeface="Arial Unicode MS" pitchFamily="34" charset="-128"/>
                <a:cs typeface="Arial Unicode MS" pitchFamily="34" charset="-128"/>
              </a:rPr>
              <a:t>- الجماعات الأولية : </a:t>
            </a:r>
          </a:p>
          <a:p>
            <a:r>
              <a:rPr lang="ar-SA" sz="2800" b="1" dirty="0" smtClean="0">
                <a:solidFill>
                  <a:schemeClr val="tx1"/>
                </a:solidFill>
                <a:latin typeface="Arial Unicode MS" pitchFamily="34" charset="-128"/>
                <a:ea typeface="Arial Unicode MS" pitchFamily="34" charset="-128"/>
                <a:cs typeface="Arial Unicode MS" pitchFamily="34" charset="-128"/>
              </a:rPr>
              <a:t> وهى الجماعات التي لها الأولوية أو الأهمية في تكوين شخصية الفرد والتأثير فيها تأثيرا عميقا مثل جماعة الأسرة واللعب وجماعات الأندية ويتميز هذا النوع من الجماعات بما يلى : </a:t>
            </a:r>
          </a:p>
          <a:p>
            <a:r>
              <a:rPr lang="ar-SA" sz="2800" b="1" dirty="0" smtClean="0">
                <a:solidFill>
                  <a:schemeClr val="tx1"/>
                </a:solidFill>
                <a:latin typeface="Arial Unicode MS" pitchFamily="34" charset="-128"/>
                <a:ea typeface="Arial Unicode MS" pitchFamily="34" charset="-128"/>
                <a:cs typeface="Arial Unicode MS" pitchFamily="34" charset="-128"/>
              </a:rPr>
              <a:t> 1- تتميز بطول البقاء والاستمرار وبعضها قد يلازم الفرد طوال حياته مثل جماعة الأسرة 0 </a:t>
            </a:r>
          </a:p>
          <a:p>
            <a:r>
              <a:rPr lang="ar-SA" sz="2800" b="1" dirty="0" smtClean="0">
                <a:solidFill>
                  <a:schemeClr val="tx1"/>
                </a:solidFill>
                <a:latin typeface="Arial Unicode MS" pitchFamily="34" charset="-128"/>
                <a:ea typeface="Arial Unicode MS" pitchFamily="34" charset="-128"/>
                <a:cs typeface="Arial Unicode MS" pitchFamily="34" charset="-128"/>
              </a:rPr>
              <a:t> 2- تتميز يقله عدد أعضائها بدرجة تسمح للفرد آن يكون علاقاته</a:t>
            </a:r>
          </a:p>
          <a:p>
            <a:r>
              <a:rPr lang="ar-SA" sz="2800" b="1" dirty="0" smtClean="0">
                <a:solidFill>
                  <a:schemeClr val="tx1"/>
                </a:solidFill>
                <a:latin typeface="Arial Unicode MS" pitchFamily="34" charset="-128"/>
                <a:ea typeface="Arial Unicode MS" pitchFamily="34" charset="-128"/>
                <a:cs typeface="Arial Unicode MS" pitchFamily="34" charset="-128"/>
              </a:rPr>
              <a:t> مع أفراد الجماعة علاقة قوية وثيقة 0 </a:t>
            </a:r>
            <a:endParaRPr lang="ar-SA" sz="2800" b="1"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theme/theme1.xml><?xml version="1.0" encoding="utf-8"?>
<a:theme xmlns:a="http://schemas.openxmlformats.org/drawingml/2006/main" name="سمة Office">
  <a:themeElements>
    <a:clrScheme name="مخصص 1">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526</TotalTime>
  <Words>3046</Words>
  <Application>Microsoft Office PowerPoint</Application>
  <PresentationFormat>عرض على الشاشة (3:4)‏</PresentationFormat>
  <Paragraphs>264</Paragraphs>
  <Slides>51</Slides>
  <Notes>0</Notes>
  <HiddenSlides>0</HiddenSlides>
  <MMClips>0</MMClips>
  <ScaleCrop>false</ScaleCrop>
  <HeadingPairs>
    <vt:vector size="4" baseType="variant">
      <vt:variant>
        <vt:lpstr>سمة</vt:lpstr>
      </vt:variant>
      <vt:variant>
        <vt:i4>1</vt:i4>
      </vt:variant>
      <vt:variant>
        <vt:lpstr>عناوين الشرائح</vt:lpstr>
      </vt:variant>
      <vt:variant>
        <vt:i4>51</vt:i4>
      </vt:variant>
    </vt:vector>
  </HeadingPairs>
  <TitlesOfParts>
    <vt:vector size="52" baseType="lpstr">
      <vt:lpstr>سمة Office</vt:lpstr>
      <vt:lpstr>المحاضرة الثانية الجماعات في  الخدمة الاجتماعية 1 /2</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د. موزه الكعبي</dc:creator>
  <cp:lastModifiedBy>hp</cp:lastModifiedBy>
  <cp:revision>61</cp:revision>
  <dcterms:created xsi:type="dcterms:W3CDTF">2011-08-05T11:29:25Z</dcterms:created>
  <dcterms:modified xsi:type="dcterms:W3CDTF">2013-11-29T09:12:42Z</dcterms:modified>
</cp:coreProperties>
</file>