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72"/>
  </p:notesMasterIdLst>
  <p:handoutMasterIdLst>
    <p:handoutMasterId r:id="rId73"/>
  </p:handoutMasterIdLst>
  <p:sldIdLst>
    <p:sldId id="257" r:id="rId2"/>
    <p:sldId id="336" r:id="rId3"/>
    <p:sldId id="275" r:id="rId4"/>
    <p:sldId id="357" r:id="rId5"/>
    <p:sldId id="280" r:id="rId6"/>
    <p:sldId id="331" r:id="rId7"/>
    <p:sldId id="279" r:id="rId8"/>
    <p:sldId id="274" r:id="rId9"/>
    <p:sldId id="342" r:id="rId10"/>
    <p:sldId id="343" r:id="rId11"/>
    <p:sldId id="346" r:id="rId12"/>
    <p:sldId id="344" r:id="rId13"/>
    <p:sldId id="337" r:id="rId14"/>
    <p:sldId id="281" r:id="rId15"/>
    <p:sldId id="282" r:id="rId16"/>
    <p:sldId id="283" r:id="rId17"/>
    <p:sldId id="347" r:id="rId18"/>
    <p:sldId id="348" r:id="rId19"/>
    <p:sldId id="349" r:id="rId20"/>
    <p:sldId id="350" r:id="rId21"/>
    <p:sldId id="284" r:id="rId22"/>
    <p:sldId id="286" r:id="rId23"/>
    <p:sldId id="333" r:id="rId24"/>
    <p:sldId id="287" r:id="rId25"/>
    <p:sldId id="288" r:id="rId26"/>
    <p:sldId id="351" r:id="rId27"/>
    <p:sldId id="289" r:id="rId28"/>
    <p:sldId id="290" r:id="rId29"/>
    <p:sldId id="272" r:id="rId30"/>
    <p:sldId id="352" r:id="rId31"/>
    <p:sldId id="292" r:id="rId32"/>
    <p:sldId id="271" r:id="rId33"/>
    <p:sldId id="353" r:id="rId34"/>
    <p:sldId id="295" r:id="rId35"/>
    <p:sldId id="294" r:id="rId36"/>
    <p:sldId id="334" r:id="rId37"/>
    <p:sldId id="354" r:id="rId38"/>
    <p:sldId id="296" r:id="rId39"/>
    <p:sldId id="293" r:id="rId40"/>
    <p:sldId id="297" r:id="rId41"/>
    <p:sldId id="298" r:id="rId42"/>
    <p:sldId id="299" r:id="rId43"/>
    <p:sldId id="300" r:id="rId44"/>
    <p:sldId id="305" r:id="rId45"/>
    <p:sldId id="304" r:id="rId46"/>
    <p:sldId id="306" r:id="rId47"/>
    <p:sldId id="308" r:id="rId48"/>
    <p:sldId id="309" r:id="rId49"/>
    <p:sldId id="312" r:id="rId50"/>
    <p:sldId id="311" r:id="rId51"/>
    <p:sldId id="358" r:id="rId52"/>
    <p:sldId id="313" r:id="rId53"/>
    <p:sldId id="355" r:id="rId54"/>
    <p:sldId id="335" r:id="rId55"/>
    <p:sldId id="317" r:id="rId56"/>
    <p:sldId id="315" r:id="rId57"/>
    <p:sldId id="319" r:id="rId58"/>
    <p:sldId id="320" r:id="rId59"/>
    <p:sldId id="321" r:id="rId60"/>
    <p:sldId id="322" r:id="rId61"/>
    <p:sldId id="323" r:id="rId62"/>
    <p:sldId id="318" r:id="rId63"/>
    <p:sldId id="324" r:id="rId64"/>
    <p:sldId id="326" r:id="rId65"/>
    <p:sldId id="325" r:id="rId66"/>
    <p:sldId id="328" r:id="rId67"/>
    <p:sldId id="310" r:id="rId68"/>
    <p:sldId id="329" r:id="rId69"/>
    <p:sldId id="330" r:id="rId70"/>
    <p:sldId id="302" r:id="rId7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412" autoAdjust="0"/>
    <p:restoredTop sz="94607" autoAdjust="0"/>
  </p:normalViewPr>
  <p:slideViewPr>
    <p:cSldViewPr>
      <p:cViewPr>
        <p:scale>
          <a:sx n="89" d="100"/>
          <a:sy n="89" d="100"/>
        </p:scale>
        <p:origin x="-1020"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8D711C-C651-4A3F-B89C-801FDEF901D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4E88392C-439A-4CB5-870F-5A8FDF68ABEB}">
      <dgm:prSet phldrT="[نص]" custT="1"/>
      <dgm:spPr>
        <a:solidFill>
          <a:schemeClr val="accent5"/>
        </a:solidFill>
      </dgm:spPr>
      <dgm:t>
        <a:bodyPr/>
        <a:lstStyle/>
        <a:p>
          <a:pPr rtl="1"/>
          <a:r>
            <a:rPr lang="ar-SA" sz="2400" dirty="0" smtClean="0">
              <a:solidFill>
                <a:schemeClr val="tx1"/>
              </a:solidFill>
              <a:latin typeface="Arial Unicode MS" pitchFamily="34" charset="-128"/>
              <a:ea typeface="Arial Unicode MS" pitchFamily="34" charset="-128"/>
              <a:cs typeface="Arial Unicode MS" pitchFamily="34" charset="-128"/>
            </a:rPr>
            <a:t>1- الأفكار التشخيصية </a:t>
          </a:r>
          <a:endParaRPr lang="ar-SA" sz="2400" dirty="0">
            <a:solidFill>
              <a:schemeClr val="tx1"/>
            </a:solidFill>
            <a:latin typeface="Arial Unicode MS" pitchFamily="34" charset="-128"/>
            <a:ea typeface="Arial Unicode MS" pitchFamily="34" charset="-128"/>
            <a:cs typeface="Arial Unicode MS" pitchFamily="34" charset="-128"/>
          </a:endParaRPr>
        </a:p>
      </dgm:t>
    </dgm:pt>
    <dgm:pt modelId="{B9D64A31-4D2D-43E2-A59A-389EC45039E1}" type="parTrans" cxnId="{35319568-3D14-42F5-A6A3-C282866F2BC6}">
      <dgm:prSet/>
      <dgm:spPr/>
      <dgm:t>
        <a:bodyPr/>
        <a:lstStyle/>
        <a:p>
          <a:pPr rtl="1"/>
          <a:endParaRPr lang="ar-SA"/>
        </a:p>
      </dgm:t>
    </dgm:pt>
    <dgm:pt modelId="{B652AA80-2578-4F4B-8F5E-B38011B67AB9}" type="sibTrans" cxnId="{35319568-3D14-42F5-A6A3-C282866F2BC6}">
      <dgm:prSet/>
      <dgm:spPr/>
      <dgm:t>
        <a:bodyPr/>
        <a:lstStyle/>
        <a:p>
          <a:pPr rtl="1"/>
          <a:endParaRPr lang="ar-SA"/>
        </a:p>
      </dgm:t>
    </dgm:pt>
    <dgm:pt modelId="{23939ECB-0CBF-44F6-AD0E-E8F314B7C858}" type="asst">
      <dgm:prSet phldrT="[نص]" custT="1"/>
      <dgm:spPr>
        <a:solidFill>
          <a:schemeClr val="accent5"/>
        </a:solidFill>
      </dgm:spPr>
      <dgm:t>
        <a:bodyPr/>
        <a:lstStyle/>
        <a:p>
          <a:pPr rtl="1"/>
          <a:r>
            <a:rPr lang="ar-SA" sz="2400" dirty="0" smtClean="0"/>
            <a:t> </a:t>
          </a:r>
          <a:r>
            <a:rPr lang="ar-SA" sz="2400" dirty="0" smtClean="0">
              <a:solidFill>
                <a:schemeClr val="tx1"/>
              </a:solidFill>
              <a:latin typeface="Arial Unicode MS" pitchFamily="34" charset="-128"/>
              <a:ea typeface="Arial Unicode MS" pitchFamily="34" charset="-128"/>
              <a:cs typeface="Arial Unicode MS" pitchFamily="34" charset="-128"/>
            </a:rPr>
            <a:t>2- التشخيص الاكلينيكى </a:t>
          </a:r>
          <a:endParaRPr lang="ar-SA" sz="2400" dirty="0">
            <a:solidFill>
              <a:schemeClr val="tx1"/>
            </a:solidFill>
            <a:latin typeface="Arial Unicode MS" pitchFamily="34" charset="-128"/>
            <a:ea typeface="Arial Unicode MS" pitchFamily="34" charset="-128"/>
            <a:cs typeface="Arial Unicode MS" pitchFamily="34" charset="-128"/>
          </a:endParaRPr>
        </a:p>
      </dgm:t>
    </dgm:pt>
    <dgm:pt modelId="{04C5138B-9500-4239-BE11-536C8E6F0CE4}" type="parTrans" cxnId="{FEA0AA03-348C-43AE-BBFD-363211ED97A4}">
      <dgm:prSet/>
      <dgm:spPr/>
      <dgm:t>
        <a:bodyPr/>
        <a:lstStyle/>
        <a:p>
          <a:pPr rtl="1"/>
          <a:endParaRPr lang="ar-SA" dirty="0"/>
        </a:p>
      </dgm:t>
    </dgm:pt>
    <dgm:pt modelId="{F76B36F6-B533-47C4-8ACE-B4EFA14C5499}" type="sibTrans" cxnId="{FEA0AA03-348C-43AE-BBFD-363211ED97A4}">
      <dgm:prSet/>
      <dgm:spPr/>
      <dgm:t>
        <a:bodyPr/>
        <a:lstStyle/>
        <a:p>
          <a:pPr rtl="1"/>
          <a:endParaRPr lang="ar-SA"/>
        </a:p>
      </dgm:t>
    </dgm:pt>
    <dgm:pt modelId="{FBEFDFB8-6DA2-4ED0-B7F4-919AFC4B0CE7}">
      <dgm:prSet phldrT="[نص]" custT="1">
        <dgm:style>
          <a:lnRef idx="2">
            <a:schemeClr val="accent4"/>
          </a:lnRef>
          <a:fillRef idx="1">
            <a:schemeClr val="lt1"/>
          </a:fillRef>
          <a:effectRef idx="0">
            <a:schemeClr val="accent4"/>
          </a:effectRef>
          <a:fontRef idx="minor">
            <a:schemeClr val="dk1"/>
          </a:fontRef>
        </dgm:style>
      </dgm:prSet>
      <dgm:spPr/>
      <dgm:t>
        <a:bodyPr/>
        <a:lstStyle/>
        <a:p>
          <a:pPr rtl="1"/>
          <a:r>
            <a:rPr lang="ar-SA" sz="2800" dirty="0" smtClean="0">
              <a:solidFill>
                <a:srgbClr val="C00000"/>
              </a:solidFill>
            </a:rPr>
            <a:t>5</a:t>
          </a:r>
          <a:r>
            <a:rPr lang="ar-SA" sz="2800" dirty="0" smtClean="0">
              <a:solidFill>
                <a:srgbClr val="C00000"/>
              </a:solidFill>
              <a:latin typeface="Arial Unicode MS" pitchFamily="34" charset="-128"/>
              <a:ea typeface="Arial Unicode MS" pitchFamily="34" charset="-128"/>
              <a:cs typeface="Arial Unicode MS" pitchFamily="34" charset="-128"/>
            </a:rPr>
            <a:t>- التشخيص الكامل </a:t>
          </a:r>
          <a:endParaRPr lang="ar-SA" sz="2800" dirty="0">
            <a:solidFill>
              <a:srgbClr val="C00000"/>
            </a:solidFill>
            <a:latin typeface="Arial Unicode MS" pitchFamily="34" charset="-128"/>
            <a:ea typeface="Arial Unicode MS" pitchFamily="34" charset="-128"/>
            <a:cs typeface="Arial Unicode MS" pitchFamily="34" charset="-128"/>
          </a:endParaRPr>
        </a:p>
      </dgm:t>
    </dgm:pt>
    <dgm:pt modelId="{C55BEC19-1C61-4F84-A725-2C5079EBA783}" type="parTrans" cxnId="{19DA3CBC-0FF3-48C4-8B06-FCF3C6B659FD}">
      <dgm:prSet/>
      <dgm:spPr/>
      <dgm:t>
        <a:bodyPr/>
        <a:lstStyle/>
        <a:p>
          <a:pPr rtl="1"/>
          <a:endParaRPr lang="ar-SA" dirty="0"/>
        </a:p>
      </dgm:t>
    </dgm:pt>
    <dgm:pt modelId="{5F75BBCA-CDE7-4478-B10F-FAC064DFD9CF}" type="sibTrans" cxnId="{19DA3CBC-0FF3-48C4-8B06-FCF3C6B659FD}">
      <dgm:prSet/>
      <dgm:spPr/>
      <dgm:t>
        <a:bodyPr/>
        <a:lstStyle/>
        <a:p>
          <a:pPr rtl="1"/>
          <a:endParaRPr lang="ar-SA"/>
        </a:p>
      </dgm:t>
    </dgm:pt>
    <dgm:pt modelId="{5EBF9270-E354-4F57-A1DD-43F305B3BFA0}">
      <dgm:prSet phldrT="[نص]" custT="1"/>
      <dgm:spPr>
        <a:solidFill>
          <a:schemeClr val="accent5"/>
        </a:solidFill>
      </dgm:spPr>
      <dgm:t>
        <a:bodyPr/>
        <a:lstStyle/>
        <a:p>
          <a:pPr rtl="1"/>
          <a:r>
            <a:rPr lang="ar-SA" sz="2400" dirty="0" smtClean="0">
              <a:solidFill>
                <a:schemeClr val="tx1"/>
              </a:solidFill>
              <a:latin typeface="Arial Unicode MS" pitchFamily="34" charset="-128"/>
              <a:ea typeface="Arial Unicode MS" pitchFamily="34" charset="-128"/>
              <a:cs typeface="Arial Unicode MS" pitchFamily="34" charset="-128"/>
            </a:rPr>
            <a:t>4- التشخيص الدينامى الوصفي </a:t>
          </a:r>
          <a:endParaRPr lang="ar-SA" sz="2400" dirty="0">
            <a:solidFill>
              <a:schemeClr val="tx1"/>
            </a:solidFill>
            <a:latin typeface="Arial Unicode MS" pitchFamily="34" charset="-128"/>
            <a:ea typeface="Arial Unicode MS" pitchFamily="34" charset="-128"/>
            <a:cs typeface="Arial Unicode MS" pitchFamily="34" charset="-128"/>
          </a:endParaRPr>
        </a:p>
      </dgm:t>
    </dgm:pt>
    <dgm:pt modelId="{EEAC0058-7EF0-4560-BA36-91A32AFFAEA2}" type="parTrans" cxnId="{33818C3F-6315-47C2-86AE-8C72D476689D}">
      <dgm:prSet/>
      <dgm:spPr/>
      <dgm:t>
        <a:bodyPr/>
        <a:lstStyle/>
        <a:p>
          <a:pPr rtl="1"/>
          <a:endParaRPr lang="ar-SA" dirty="0"/>
        </a:p>
      </dgm:t>
    </dgm:pt>
    <dgm:pt modelId="{EEA1EE6B-9DB4-4996-A0B5-5B4B0994293E}" type="sibTrans" cxnId="{33818C3F-6315-47C2-86AE-8C72D476689D}">
      <dgm:prSet/>
      <dgm:spPr/>
      <dgm:t>
        <a:bodyPr/>
        <a:lstStyle/>
        <a:p>
          <a:pPr rtl="1"/>
          <a:endParaRPr lang="ar-SA"/>
        </a:p>
      </dgm:t>
    </dgm:pt>
    <dgm:pt modelId="{9DC8A60D-FB14-4D0F-BF62-E21BD078A8C5}">
      <dgm:prSet phldrT="[نص]" custT="1"/>
      <dgm:spPr>
        <a:solidFill>
          <a:schemeClr val="accent5"/>
        </a:solidFill>
      </dgm:spPr>
      <dgm:t>
        <a:bodyPr/>
        <a:lstStyle/>
        <a:p>
          <a:pPr rtl="1"/>
          <a:r>
            <a:rPr lang="ar-SA" sz="2000" b="1" dirty="0" smtClean="0">
              <a:solidFill>
                <a:schemeClr val="tx1"/>
              </a:solidFill>
            </a:rPr>
            <a:t>3</a:t>
          </a:r>
          <a:r>
            <a:rPr lang="ar-SA" sz="2400" b="1" dirty="0" smtClean="0">
              <a:solidFill>
                <a:schemeClr val="tx1"/>
              </a:solidFill>
              <a:latin typeface="Arial Unicode MS" pitchFamily="34" charset="-128"/>
              <a:ea typeface="Arial Unicode MS" pitchFamily="34" charset="-128"/>
              <a:cs typeface="Arial Unicode MS" pitchFamily="34" charset="-128"/>
            </a:rPr>
            <a:t>-</a:t>
          </a:r>
          <a:r>
            <a:rPr lang="ar-SA" sz="2400" dirty="0" smtClean="0">
              <a:solidFill>
                <a:schemeClr val="tx1"/>
              </a:solidFill>
              <a:latin typeface="Arial Unicode MS" pitchFamily="34" charset="-128"/>
              <a:ea typeface="Arial Unicode MS" pitchFamily="34" charset="-128"/>
              <a:cs typeface="Arial Unicode MS" pitchFamily="34" charset="-128"/>
            </a:rPr>
            <a:t> التشخيص السببى </a:t>
          </a:r>
          <a:endParaRPr lang="ar-SA" sz="2400" dirty="0">
            <a:solidFill>
              <a:schemeClr val="tx1"/>
            </a:solidFill>
            <a:latin typeface="Arial Unicode MS" pitchFamily="34" charset="-128"/>
            <a:ea typeface="Arial Unicode MS" pitchFamily="34" charset="-128"/>
            <a:cs typeface="Arial Unicode MS" pitchFamily="34" charset="-128"/>
          </a:endParaRPr>
        </a:p>
      </dgm:t>
    </dgm:pt>
    <dgm:pt modelId="{5EC621B9-1614-4E76-A85A-F724800A3454}" type="sibTrans" cxnId="{9A574194-5BCB-45B9-ADC1-69E16DD9ACB9}">
      <dgm:prSet/>
      <dgm:spPr/>
      <dgm:t>
        <a:bodyPr/>
        <a:lstStyle/>
        <a:p>
          <a:pPr rtl="1"/>
          <a:endParaRPr lang="ar-SA"/>
        </a:p>
      </dgm:t>
    </dgm:pt>
    <dgm:pt modelId="{6E41E02B-FE75-4940-9CCD-8CE407E4F9B1}" type="parTrans" cxnId="{9A574194-5BCB-45B9-ADC1-69E16DD9ACB9}">
      <dgm:prSet/>
      <dgm:spPr/>
      <dgm:t>
        <a:bodyPr/>
        <a:lstStyle/>
        <a:p>
          <a:pPr rtl="1"/>
          <a:endParaRPr lang="ar-SA" dirty="0"/>
        </a:p>
      </dgm:t>
    </dgm:pt>
    <dgm:pt modelId="{D9210637-8D03-4E92-B0A8-4B833E039E44}" type="pres">
      <dgm:prSet presAssocID="{268D711C-C651-4A3F-B89C-801FDEF901D1}" presName="hierChild1" presStyleCnt="0">
        <dgm:presLayoutVars>
          <dgm:orgChart val="1"/>
          <dgm:chPref val="1"/>
          <dgm:dir/>
          <dgm:animOne val="branch"/>
          <dgm:animLvl val="lvl"/>
          <dgm:resizeHandles/>
        </dgm:presLayoutVars>
      </dgm:prSet>
      <dgm:spPr/>
      <dgm:t>
        <a:bodyPr/>
        <a:lstStyle/>
        <a:p>
          <a:pPr rtl="1"/>
          <a:endParaRPr lang="ar-SA"/>
        </a:p>
      </dgm:t>
    </dgm:pt>
    <dgm:pt modelId="{6BD4CEA6-7393-433C-B999-A325C367A356}" type="pres">
      <dgm:prSet presAssocID="{4E88392C-439A-4CB5-870F-5A8FDF68ABEB}" presName="hierRoot1" presStyleCnt="0">
        <dgm:presLayoutVars>
          <dgm:hierBranch val="init"/>
        </dgm:presLayoutVars>
      </dgm:prSet>
      <dgm:spPr/>
    </dgm:pt>
    <dgm:pt modelId="{653E6D4D-3457-4843-A291-92A52B1A9043}" type="pres">
      <dgm:prSet presAssocID="{4E88392C-439A-4CB5-870F-5A8FDF68ABEB}" presName="rootComposite1" presStyleCnt="0"/>
      <dgm:spPr/>
    </dgm:pt>
    <dgm:pt modelId="{0452CDC0-AB73-49CA-8DFF-43CAD670BC5A}" type="pres">
      <dgm:prSet presAssocID="{4E88392C-439A-4CB5-870F-5A8FDF68ABEB}" presName="rootText1" presStyleLbl="node0" presStyleIdx="0" presStyleCnt="1" custScaleX="138449" custScaleY="111009" custLinFactY="27354" custLinFactNeighborX="70202" custLinFactNeighborY="100000">
        <dgm:presLayoutVars>
          <dgm:chPref val="3"/>
        </dgm:presLayoutVars>
      </dgm:prSet>
      <dgm:spPr/>
      <dgm:t>
        <a:bodyPr/>
        <a:lstStyle/>
        <a:p>
          <a:pPr rtl="1"/>
          <a:endParaRPr lang="ar-SA"/>
        </a:p>
      </dgm:t>
    </dgm:pt>
    <dgm:pt modelId="{DA769CEC-4020-4436-BE04-99E208838E41}" type="pres">
      <dgm:prSet presAssocID="{4E88392C-439A-4CB5-870F-5A8FDF68ABEB}" presName="rootConnector1" presStyleLbl="node1" presStyleIdx="0" presStyleCnt="0"/>
      <dgm:spPr/>
      <dgm:t>
        <a:bodyPr/>
        <a:lstStyle/>
        <a:p>
          <a:pPr rtl="1"/>
          <a:endParaRPr lang="ar-SA"/>
        </a:p>
      </dgm:t>
    </dgm:pt>
    <dgm:pt modelId="{20532728-5B4B-4C8B-ACC1-A5B8FC216132}" type="pres">
      <dgm:prSet presAssocID="{4E88392C-439A-4CB5-870F-5A8FDF68ABEB}" presName="hierChild2" presStyleCnt="0"/>
      <dgm:spPr/>
    </dgm:pt>
    <dgm:pt modelId="{4C62930D-3CC4-4C0C-9D3F-A9AF5D101408}" type="pres">
      <dgm:prSet presAssocID="{C55BEC19-1C61-4F84-A725-2C5079EBA783}" presName="Name37" presStyleLbl="parChTrans1D2" presStyleIdx="0" presStyleCnt="4"/>
      <dgm:spPr/>
      <dgm:t>
        <a:bodyPr/>
        <a:lstStyle/>
        <a:p>
          <a:pPr rtl="1"/>
          <a:endParaRPr lang="ar-SA"/>
        </a:p>
      </dgm:t>
    </dgm:pt>
    <dgm:pt modelId="{A5EA6942-971F-4766-8FD2-092A266ADC9C}" type="pres">
      <dgm:prSet presAssocID="{FBEFDFB8-6DA2-4ED0-B7F4-919AFC4B0CE7}" presName="hierRoot2" presStyleCnt="0">
        <dgm:presLayoutVars>
          <dgm:hierBranch val="init"/>
        </dgm:presLayoutVars>
      </dgm:prSet>
      <dgm:spPr/>
    </dgm:pt>
    <dgm:pt modelId="{CC425ED8-90B4-45BD-A98B-66E398285281}" type="pres">
      <dgm:prSet presAssocID="{FBEFDFB8-6DA2-4ED0-B7F4-919AFC4B0CE7}" presName="rootComposite" presStyleCnt="0"/>
      <dgm:spPr/>
    </dgm:pt>
    <dgm:pt modelId="{DE5FA95C-625C-47E2-A9B9-C4028D003705}" type="pres">
      <dgm:prSet presAssocID="{FBEFDFB8-6DA2-4ED0-B7F4-919AFC4B0CE7}" presName="rootText" presStyleLbl="node2" presStyleIdx="0" presStyleCnt="3" custScaleY="187056" custLinFactNeighborX="-21489" custLinFactNeighborY="20067">
        <dgm:presLayoutVars>
          <dgm:chPref val="3"/>
        </dgm:presLayoutVars>
      </dgm:prSet>
      <dgm:spPr/>
      <dgm:t>
        <a:bodyPr/>
        <a:lstStyle/>
        <a:p>
          <a:pPr rtl="1"/>
          <a:endParaRPr lang="ar-SA"/>
        </a:p>
      </dgm:t>
    </dgm:pt>
    <dgm:pt modelId="{8AECBBBF-ACEA-48D0-A0AE-32C4488261FE}" type="pres">
      <dgm:prSet presAssocID="{FBEFDFB8-6DA2-4ED0-B7F4-919AFC4B0CE7}" presName="rootConnector" presStyleLbl="node2" presStyleIdx="0" presStyleCnt="3"/>
      <dgm:spPr/>
      <dgm:t>
        <a:bodyPr/>
        <a:lstStyle/>
        <a:p>
          <a:pPr rtl="1"/>
          <a:endParaRPr lang="ar-SA"/>
        </a:p>
      </dgm:t>
    </dgm:pt>
    <dgm:pt modelId="{B3E6B2B1-A265-4353-8217-180C32A1B7BB}" type="pres">
      <dgm:prSet presAssocID="{FBEFDFB8-6DA2-4ED0-B7F4-919AFC4B0CE7}" presName="hierChild4" presStyleCnt="0"/>
      <dgm:spPr/>
    </dgm:pt>
    <dgm:pt modelId="{8D4FF538-31D5-4BEF-9680-CD58F559AF70}" type="pres">
      <dgm:prSet presAssocID="{FBEFDFB8-6DA2-4ED0-B7F4-919AFC4B0CE7}" presName="hierChild5" presStyleCnt="0"/>
      <dgm:spPr/>
    </dgm:pt>
    <dgm:pt modelId="{EB5C489E-4E55-4369-AD49-A3C2017F447A}" type="pres">
      <dgm:prSet presAssocID="{EEAC0058-7EF0-4560-BA36-91A32AFFAEA2}" presName="Name37" presStyleLbl="parChTrans1D2" presStyleIdx="1" presStyleCnt="4"/>
      <dgm:spPr/>
      <dgm:t>
        <a:bodyPr/>
        <a:lstStyle/>
        <a:p>
          <a:pPr rtl="1"/>
          <a:endParaRPr lang="ar-SA"/>
        </a:p>
      </dgm:t>
    </dgm:pt>
    <dgm:pt modelId="{4BCF6E9F-A240-4C20-999C-C74D3190BC94}" type="pres">
      <dgm:prSet presAssocID="{5EBF9270-E354-4F57-A1DD-43F305B3BFA0}" presName="hierRoot2" presStyleCnt="0">
        <dgm:presLayoutVars>
          <dgm:hierBranch val="init"/>
        </dgm:presLayoutVars>
      </dgm:prSet>
      <dgm:spPr/>
    </dgm:pt>
    <dgm:pt modelId="{38472356-EBB7-4856-8DAC-32D392B01C18}" type="pres">
      <dgm:prSet presAssocID="{5EBF9270-E354-4F57-A1DD-43F305B3BFA0}" presName="rootComposite" presStyleCnt="0"/>
      <dgm:spPr/>
    </dgm:pt>
    <dgm:pt modelId="{8CFF45D4-22DC-47FB-96CD-D4A628D21943}" type="pres">
      <dgm:prSet presAssocID="{5EBF9270-E354-4F57-A1DD-43F305B3BFA0}" presName="rootText" presStyleLbl="node2" presStyleIdx="1" presStyleCnt="3" custScaleX="137544" custLinFactNeighborX="2608" custLinFactNeighborY="11532">
        <dgm:presLayoutVars>
          <dgm:chPref val="3"/>
        </dgm:presLayoutVars>
      </dgm:prSet>
      <dgm:spPr/>
      <dgm:t>
        <a:bodyPr/>
        <a:lstStyle/>
        <a:p>
          <a:pPr rtl="1"/>
          <a:endParaRPr lang="ar-SA"/>
        </a:p>
      </dgm:t>
    </dgm:pt>
    <dgm:pt modelId="{1799E8CC-85D3-42D2-A9AE-9847C7347B89}" type="pres">
      <dgm:prSet presAssocID="{5EBF9270-E354-4F57-A1DD-43F305B3BFA0}" presName="rootConnector" presStyleLbl="node2" presStyleIdx="1" presStyleCnt="3"/>
      <dgm:spPr/>
      <dgm:t>
        <a:bodyPr/>
        <a:lstStyle/>
        <a:p>
          <a:pPr rtl="1"/>
          <a:endParaRPr lang="ar-SA"/>
        </a:p>
      </dgm:t>
    </dgm:pt>
    <dgm:pt modelId="{52689CB1-837F-4783-9090-47EDBC3A17DE}" type="pres">
      <dgm:prSet presAssocID="{5EBF9270-E354-4F57-A1DD-43F305B3BFA0}" presName="hierChild4" presStyleCnt="0"/>
      <dgm:spPr/>
    </dgm:pt>
    <dgm:pt modelId="{43C3ED5E-C257-49A0-A7B6-E1ACC7381735}" type="pres">
      <dgm:prSet presAssocID="{5EBF9270-E354-4F57-A1DD-43F305B3BFA0}" presName="hierChild5" presStyleCnt="0"/>
      <dgm:spPr/>
    </dgm:pt>
    <dgm:pt modelId="{FFC3DEB6-B210-44D1-A3FD-6284D29C29F1}" type="pres">
      <dgm:prSet presAssocID="{6E41E02B-FE75-4940-9CCD-8CE407E4F9B1}" presName="Name37" presStyleLbl="parChTrans1D2" presStyleIdx="2" presStyleCnt="4"/>
      <dgm:spPr/>
      <dgm:t>
        <a:bodyPr/>
        <a:lstStyle/>
        <a:p>
          <a:pPr rtl="1"/>
          <a:endParaRPr lang="ar-SA"/>
        </a:p>
      </dgm:t>
    </dgm:pt>
    <dgm:pt modelId="{CF693ECA-7CE5-476C-89D0-3B3D8CB8C8B0}" type="pres">
      <dgm:prSet presAssocID="{9DC8A60D-FB14-4D0F-BF62-E21BD078A8C5}" presName="hierRoot2" presStyleCnt="0">
        <dgm:presLayoutVars>
          <dgm:hierBranch val="init"/>
        </dgm:presLayoutVars>
      </dgm:prSet>
      <dgm:spPr/>
    </dgm:pt>
    <dgm:pt modelId="{4A01F9C4-CD11-4F8C-98BC-FD753A09B923}" type="pres">
      <dgm:prSet presAssocID="{9DC8A60D-FB14-4D0F-BF62-E21BD078A8C5}" presName="rootComposite" presStyleCnt="0"/>
      <dgm:spPr/>
    </dgm:pt>
    <dgm:pt modelId="{541966BB-8106-40BF-9564-1D93C56DC39D}" type="pres">
      <dgm:prSet presAssocID="{9DC8A60D-FB14-4D0F-BF62-E21BD078A8C5}" presName="rootText" presStyleLbl="node2" presStyleIdx="2" presStyleCnt="3" custScaleX="118977" custLinFactNeighborX="22437" custLinFactNeighborY="11532">
        <dgm:presLayoutVars>
          <dgm:chPref val="3"/>
        </dgm:presLayoutVars>
      </dgm:prSet>
      <dgm:spPr/>
      <dgm:t>
        <a:bodyPr/>
        <a:lstStyle/>
        <a:p>
          <a:pPr rtl="1"/>
          <a:endParaRPr lang="ar-SA"/>
        </a:p>
      </dgm:t>
    </dgm:pt>
    <dgm:pt modelId="{B9BC6302-4962-499D-96A6-C5B161E24472}" type="pres">
      <dgm:prSet presAssocID="{9DC8A60D-FB14-4D0F-BF62-E21BD078A8C5}" presName="rootConnector" presStyleLbl="node2" presStyleIdx="2" presStyleCnt="3"/>
      <dgm:spPr/>
      <dgm:t>
        <a:bodyPr/>
        <a:lstStyle/>
        <a:p>
          <a:pPr rtl="1"/>
          <a:endParaRPr lang="ar-SA"/>
        </a:p>
      </dgm:t>
    </dgm:pt>
    <dgm:pt modelId="{973F0845-E8F2-4CF3-9947-0884E422C24B}" type="pres">
      <dgm:prSet presAssocID="{9DC8A60D-FB14-4D0F-BF62-E21BD078A8C5}" presName="hierChild4" presStyleCnt="0"/>
      <dgm:spPr/>
    </dgm:pt>
    <dgm:pt modelId="{D65DEC84-DB1C-4946-9DE5-FDE99A9D7117}" type="pres">
      <dgm:prSet presAssocID="{9DC8A60D-FB14-4D0F-BF62-E21BD078A8C5}" presName="hierChild5" presStyleCnt="0"/>
      <dgm:spPr/>
    </dgm:pt>
    <dgm:pt modelId="{7B3E62B2-991E-4E10-84FC-EEE19D647353}" type="pres">
      <dgm:prSet presAssocID="{4E88392C-439A-4CB5-870F-5A8FDF68ABEB}" presName="hierChild3" presStyleCnt="0"/>
      <dgm:spPr/>
    </dgm:pt>
    <dgm:pt modelId="{20851626-255C-43C3-AAE9-F3C762CFABCD}" type="pres">
      <dgm:prSet presAssocID="{04C5138B-9500-4239-BE11-536C8E6F0CE4}" presName="Name111" presStyleLbl="parChTrans1D2" presStyleIdx="3" presStyleCnt="4"/>
      <dgm:spPr/>
      <dgm:t>
        <a:bodyPr/>
        <a:lstStyle/>
        <a:p>
          <a:pPr rtl="1"/>
          <a:endParaRPr lang="ar-SA"/>
        </a:p>
      </dgm:t>
    </dgm:pt>
    <dgm:pt modelId="{75DC81FA-477F-442E-8E20-E77436F59B27}" type="pres">
      <dgm:prSet presAssocID="{23939ECB-0CBF-44F6-AD0E-E8F314B7C858}" presName="hierRoot3" presStyleCnt="0">
        <dgm:presLayoutVars>
          <dgm:hierBranch val="init"/>
        </dgm:presLayoutVars>
      </dgm:prSet>
      <dgm:spPr/>
    </dgm:pt>
    <dgm:pt modelId="{DF45F07D-97A8-41A3-993F-9A693B81B36B}" type="pres">
      <dgm:prSet presAssocID="{23939ECB-0CBF-44F6-AD0E-E8F314B7C858}" presName="rootComposite3" presStyleCnt="0"/>
      <dgm:spPr/>
    </dgm:pt>
    <dgm:pt modelId="{3026BFFF-35A3-44AF-B3EE-50DC02AFB955}" type="pres">
      <dgm:prSet presAssocID="{23939ECB-0CBF-44F6-AD0E-E8F314B7C858}" presName="rootText3" presStyleLbl="asst1" presStyleIdx="0" presStyleCnt="1" custScaleX="137583" custScaleY="117170" custLinFactNeighborX="1584" custLinFactNeighborY="-31819">
        <dgm:presLayoutVars>
          <dgm:chPref val="3"/>
        </dgm:presLayoutVars>
      </dgm:prSet>
      <dgm:spPr/>
      <dgm:t>
        <a:bodyPr/>
        <a:lstStyle/>
        <a:p>
          <a:pPr rtl="1"/>
          <a:endParaRPr lang="ar-SA"/>
        </a:p>
      </dgm:t>
    </dgm:pt>
    <dgm:pt modelId="{D3774CF7-818F-4842-A843-B8CA183428E8}" type="pres">
      <dgm:prSet presAssocID="{23939ECB-0CBF-44F6-AD0E-E8F314B7C858}" presName="rootConnector3" presStyleLbl="asst1" presStyleIdx="0" presStyleCnt="1"/>
      <dgm:spPr/>
      <dgm:t>
        <a:bodyPr/>
        <a:lstStyle/>
        <a:p>
          <a:pPr rtl="1"/>
          <a:endParaRPr lang="ar-SA"/>
        </a:p>
      </dgm:t>
    </dgm:pt>
    <dgm:pt modelId="{E2401DC5-1F8A-4363-B582-003418D1370E}" type="pres">
      <dgm:prSet presAssocID="{23939ECB-0CBF-44F6-AD0E-E8F314B7C858}" presName="hierChild6" presStyleCnt="0"/>
      <dgm:spPr/>
    </dgm:pt>
    <dgm:pt modelId="{B12A691F-2745-49AE-BF56-720DC557B754}" type="pres">
      <dgm:prSet presAssocID="{23939ECB-0CBF-44F6-AD0E-E8F314B7C858}" presName="hierChild7" presStyleCnt="0"/>
      <dgm:spPr/>
    </dgm:pt>
  </dgm:ptLst>
  <dgm:cxnLst>
    <dgm:cxn modelId="{E30D1DC7-F726-4626-AAA4-5ED4A2EA14BA}" type="presOf" srcId="{268D711C-C651-4A3F-B89C-801FDEF901D1}" destId="{D9210637-8D03-4E92-B0A8-4B833E039E44}" srcOrd="0" destOrd="0" presId="urn:microsoft.com/office/officeart/2005/8/layout/orgChart1"/>
    <dgm:cxn modelId="{6BB565C0-61D4-4396-8C5D-9608D6A45AC3}" type="presOf" srcId="{EEAC0058-7EF0-4560-BA36-91A32AFFAEA2}" destId="{EB5C489E-4E55-4369-AD49-A3C2017F447A}" srcOrd="0" destOrd="0" presId="urn:microsoft.com/office/officeart/2005/8/layout/orgChart1"/>
    <dgm:cxn modelId="{FEA0AA03-348C-43AE-BBFD-363211ED97A4}" srcId="{4E88392C-439A-4CB5-870F-5A8FDF68ABEB}" destId="{23939ECB-0CBF-44F6-AD0E-E8F314B7C858}" srcOrd="0" destOrd="0" parTransId="{04C5138B-9500-4239-BE11-536C8E6F0CE4}" sibTransId="{F76B36F6-B533-47C4-8ACE-B4EFA14C5499}"/>
    <dgm:cxn modelId="{0F812DCC-1A5D-498C-A557-BF4885BF155E}" type="presOf" srcId="{9DC8A60D-FB14-4D0F-BF62-E21BD078A8C5}" destId="{B9BC6302-4962-499D-96A6-C5B161E24472}" srcOrd="1" destOrd="0" presId="urn:microsoft.com/office/officeart/2005/8/layout/orgChart1"/>
    <dgm:cxn modelId="{19DA3CBC-0FF3-48C4-8B06-FCF3C6B659FD}" srcId="{4E88392C-439A-4CB5-870F-5A8FDF68ABEB}" destId="{FBEFDFB8-6DA2-4ED0-B7F4-919AFC4B0CE7}" srcOrd="1" destOrd="0" parTransId="{C55BEC19-1C61-4F84-A725-2C5079EBA783}" sibTransId="{5F75BBCA-CDE7-4478-B10F-FAC064DFD9CF}"/>
    <dgm:cxn modelId="{33818C3F-6315-47C2-86AE-8C72D476689D}" srcId="{4E88392C-439A-4CB5-870F-5A8FDF68ABEB}" destId="{5EBF9270-E354-4F57-A1DD-43F305B3BFA0}" srcOrd="2" destOrd="0" parTransId="{EEAC0058-7EF0-4560-BA36-91A32AFFAEA2}" sibTransId="{EEA1EE6B-9DB4-4996-A0B5-5B4B0994293E}"/>
    <dgm:cxn modelId="{8D2A9642-12DE-4045-9B13-8EB7C4034855}" type="presOf" srcId="{5EBF9270-E354-4F57-A1DD-43F305B3BFA0}" destId="{8CFF45D4-22DC-47FB-96CD-D4A628D21943}" srcOrd="0" destOrd="0" presId="urn:microsoft.com/office/officeart/2005/8/layout/orgChart1"/>
    <dgm:cxn modelId="{0B2C74FE-7853-442F-B13C-CD7142B38B09}" type="presOf" srcId="{6E41E02B-FE75-4940-9CCD-8CE407E4F9B1}" destId="{FFC3DEB6-B210-44D1-A3FD-6284D29C29F1}" srcOrd="0" destOrd="0" presId="urn:microsoft.com/office/officeart/2005/8/layout/orgChart1"/>
    <dgm:cxn modelId="{D806E9A2-7760-4229-82CE-CC3FE6F40265}" type="presOf" srcId="{C55BEC19-1C61-4F84-A725-2C5079EBA783}" destId="{4C62930D-3CC4-4C0C-9D3F-A9AF5D101408}" srcOrd="0" destOrd="0" presId="urn:microsoft.com/office/officeart/2005/8/layout/orgChart1"/>
    <dgm:cxn modelId="{5189F5D8-F499-4DDD-8D85-D5DF11023F66}" type="presOf" srcId="{23939ECB-0CBF-44F6-AD0E-E8F314B7C858}" destId="{3026BFFF-35A3-44AF-B3EE-50DC02AFB955}" srcOrd="0" destOrd="0" presId="urn:microsoft.com/office/officeart/2005/8/layout/orgChart1"/>
    <dgm:cxn modelId="{38FC6228-2127-4C25-BD3E-3760ECB6716F}" type="presOf" srcId="{FBEFDFB8-6DA2-4ED0-B7F4-919AFC4B0CE7}" destId="{8AECBBBF-ACEA-48D0-A0AE-32C4488261FE}" srcOrd="1" destOrd="0" presId="urn:microsoft.com/office/officeart/2005/8/layout/orgChart1"/>
    <dgm:cxn modelId="{B0D664CD-9E54-42E6-8096-0F363186A3FE}" type="presOf" srcId="{4E88392C-439A-4CB5-870F-5A8FDF68ABEB}" destId="{0452CDC0-AB73-49CA-8DFF-43CAD670BC5A}" srcOrd="0" destOrd="0" presId="urn:microsoft.com/office/officeart/2005/8/layout/orgChart1"/>
    <dgm:cxn modelId="{26B7C13D-4509-4C26-903D-01294FBA9307}" type="presOf" srcId="{9DC8A60D-FB14-4D0F-BF62-E21BD078A8C5}" destId="{541966BB-8106-40BF-9564-1D93C56DC39D}" srcOrd="0" destOrd="0" presId="urn:microsoft.com/office/officeart/2005/8/layout/orgChart1"/>
    <dgm:cxn modelId="{9A574194-5BCB-45B9-ADC1-69E16DD9ACB9}" srcId="{4E88392C-439A-4CB5-870F-5A8FDF68ABEB}" destId="{9DC8A60D-FB14-4D0F-BF62-E21BD078A8C5}" srcOrd="3" destOrd="0" parTransId="{6E41E02B-FE75-4940-9CCD-8CE407E4F9B1}" sibTransId="{5EC621B9-1614-4E76-A85A-F724800A3454}"/>
    <dgm:cxn modelId="{F9DD2FA4-5747-4F40-8E1A-7A53AC718C6D}" type="presOf" srcId="{23939ECB-0CBF-44F6-AD0E-E8F314B7C858}" destId="{D3774CF7-818F-4842-A843-B8CA183428E8}" srcOrd="1" destOrd="0" presId="urn:microsoft.com/office/officeart/2005/8/layout/orgChart1"/>
    <dgm:cxn modelId="{639976A4-F354-4991-9B32-D1A4B8009706}" type="presOf" srcId="{4E88392C-439A-4CB5-870F-5A8FDF68ABEB}" destId="{DA769CEC-4020-4436-BE04-99E208838E41}" srcOrd="1" destOrd="0" presId="urn:microsoft.com/office/officeart/2005/8/layout/orgChart1"/>
    <dgm:cxn modelId="{BD1BE415-9E4E-4433-A1DA-FA62D2D94A60}" type="presOf" srcId="{5EBF9270-E354-4F57-A1DD-43F305B3BFA0}" destId="{1799E8CC-85D3-42D2-A9AE-9847C7347B89}" srcOrd="1" destOrd="0" presId="urn:microsoft.com/office/officeart/2005/8/layout/orgChart1"/>
    <dgm:cxn modelId="{35319568-3D14-42F5-A6A3-C282866F2BC6}" srcId="{268D711C-C651-4A3F-B89C-801FDEF901D1}" destId="{4E88392C-439A-4CB5-870F-5A8FDF68ABEB}" srcOrd="0" destOrd="0" parTransId="{B9D64A31-4D2D-43E2-A59A-389EC45039E1}" sibTransId="{B652AA80-2578-4F4B-8F5E-B38011B67AB9}"/>
    <dgm:cxn modelId="{303FE13E-5ECF-4724-8D53-5F902BEF0CBD}" type="presOf" srcId="{FBEFDFB8-6DA2-4ED0-B7F4-919AFC4B0CE7}" destId="{DE5FA95C-625C-47E2-A9B9-C4028D003705}" srcOrd="0" destOrd="0" presId="urn:microsoft.com/office/officeart/2005/8/layout/orgChart1"/>
    <dgm:cxn modelId="{101C9DC9-8D30-4023-9E22-AE233C575C84}" type="presOf" srcId="{04C5138B-9500-4239-BE11-536C8E6F0CE4}" destId="{20851626-255C-43C3-AAE9-F3C762CFABCD}" srcOrd="0" destOrd="0" presId="urn:microsoft.com/office/officeart/2005/8/layout/orgChart1"/>
    <dgm:cxn modelId="{FBDB1F98-D5A1-4ECE-BF69-6C29B1ECAD01}" type="presParOf" srcId="{D9210637-8D03-4E92-B0A8-4B833E039E44}" destId="{6BD4CEA6-7393-433C-B999-A325C367A356}" srcOrd="0" destOrd="0" presId="urn:microsoft.com/office/officeart/2005/8/layout/orgChart1"/>
    <dgm:cxn modelId="{A716FB26-0B30-46B5-B550-6CA3360D32C4}" type="presParOf" srcId="{6BD4CEA6-7393-433C-B999-A325C367A356}" destId="{653E6D4D-3457-4843-A291-92A52B1A9043}" srcOrd="0" destOrd="0" presId="urn:microsoft.com/office/officeart/2005/8/layout/orgChart1"/>
    <dgm:cxn modelId="{82A6A90F-5CCB-4007-8E6F-F36816B89FB6}" type="presParOf" srcId="{653E6D4D-3457-4843-A291-92A52B1A9043}" destId="{0452CDC0-AB73-49CA-8DFF-43CAD670BC5A}" srcOrd="0" destOrd="0" presId="urn:microsoft.com/office/officeart/2005/8/layout/orgChart1"/>
    <dgm:cxn modelId="{C995BD64-0BC4-497B-9D8F-C6869BA2A791}" type="presParOf" srcId="{653E6D4D-3457-4843-A291-92A52B1A9043}" destId="{DA769CEC-4020-4436-BE04-99E208838E41}" srcOrd="1" destOrd="0" presId="urn:microsoft.com/office/officeart/2005/8/layout/orgChart1"/>
    <dgm:cxn modelId="{A918C514-DC0F-4D86-A87A-6F3A38771374}" type="presParOf" srcId="{6BD4CEA6-7393-433C-B999-A325C367A356}" destId="{20532728-5B4B-4C8B-ACC1-A5B8FC216132}" srcOrd="1" destOrd="0" presId="urn:microsoft.com/office/officeart/2005/8/layout/orgChart1"/>
    <dgm:cxn modelId="{04A9BE26-E60C-45E8-91EE-4808A7493D25}" type="presParOf" srcId="{20532728-5B4B-4C8B-ACC1-A5B8FC216132}" destId="{4C62930D-3CC4-4C0C-9D3F-A9AF5D101408}" srcOrd="0" destOrd="0" presId="urn:microsoft.com/office/officeart/2005/8/layout/orgChart1"/>
    <dgm:cxn modelId="{34C9D425-53CD-4CBB-ABAC-B17F7B4263C8}" type="presParOf" srcId="{20532728-5B4B-4C8B-ACC1-A5B8FC216132}" destId="{A5EA6942-971F-4766-8FD2-092A266ADC9C}" srcOrd="1" destOrd="0" presId="urn:microsoft.com/office/officeart/2005/8/layout/orgChart1"/>
    <dgm:cxn modelId="{03BD503A-1792-47E3-9874-E4F9EC1602A2}" type="presParOf" srcId="{A5EA6942-971F-4766-8FD2-092A266ADC9C}" destId="{CC425ED8-90B4-45BD-A98B-66E398285281}" srcOrd="0" destOrd="0" presId="urn:microsoft.com/office/officeart/2005/8/layout/orgChart1"/>
    <dgm:cxn modelId="{311EF1E5-C531-4C81-8594-CADD4B13DBDB}" type="presParOf" srcId="{CC425ED8-90B4-45BD-A98B-66E398285281}" destId="{DE5FA95C-625C-47E2-A9B9-C4028D003705}" srcOrd="0" destOrd="0" presId="urn:microsoft.com/office/officeart/2005/8/layout/orgChart1"/>
    <dgm:cxn modelId="{7DD5A714-C91E-47D8-B1FC-9A1DF39C7133}" type="presParOf" srcId="{CC425ED8-90B4-45BD-A98B-66E398285281}" destId="{8AECBBBF-ACEA-48D0-A0AE-32C4488261FE}" srcOrd="1" destOrd="0" presId="urn:microsoft.com/office/officeart/2005/8/layout/orgChart1"/>
    <dgm:cxn modelId="{3495D726-D95C-4C81-936B-AC46360FF218}" type="presParOf" srcId="{A5EA6942-971F-4766-8FD2-092A266ADC9C}" destId="{B3E6B2B1-A265-4353-8217-180C32A1B7BB}" srcOrd="1" destOrd="0" presId="urn:microsoft.com/office/officeart/2005/8/layout/orgChart1"/>
    <dgm:cxn modelId="{C6D24DAD-A488-4657-A8F6-D80050BEB1A3}" type="presParOf" srcId="{A5EA6942-971F-4766-8FD2-092A266ADC9C}" destId="{8D4FF538-31D5-4BEF-9680-CD58F559AF70}" srcOrd="2" destOrd="0" presId="urn:microsoft.com/office/officeart/2005/8/layout/orgChart1"/>
    <dgm:cxn modelId="{FC9B3EB9-3AC8-4F49-8E3C-582FEE7CEB06}" type="presParOf" srcId="{20532728-5B4B-4C8B-ACC1-A5B8FC216132}" destId="{EB5C489E-4E55-4369-AD49-A3C2017F447A}" srcOrd="2" destOrd="0" presId="urn:microsoft.com/office/officeart/2005/8/layout/orgChart1"/>
    <dgm:cxn modelId="{F925540D-0C58-4440-BC41-E4AB76BF8B2C}" type="presParOf" srcId="{20532728-5B4B-4C8B-ACC1-A5B8FC216132}" destId="{4BCF6E9F-A240-4C20-999C-C74D3190BC94}" srcOrd="3" destOrd="0" presId="urn:microsoft.com/office/officeart/2005/8/layout/orgChart1"/>
    <dgm:cxn modelId="{360A9488-2A12-4530-8868-8A872420309A}" type="presParOf" srcId="{4BCF6E9F-A240-4C20-999C-C74D3190BC94}" destId="{38472356-EBB7-4856-8DAC-32D392B01C18}" srcOrd="0" destOrd="0" presId="urn:microsoft.com/office/officeart/2005/8/layout/orgChart1"/>
    <dgm:cxn modelId="{404159DE-DFA4-4A7C-95DB-D567217EFFB8}" type="presParOf" srcId="{38472356-EBB7-4856-8DAC-32D392B01C18}" destId="{8CFF45D4-22DC-47FB-96CD-D4A628D21943}" srcOrd="0" destOrd="0" presId="urn:microsoft.com/office/officeart/2005/8/layout/orgChart1"/>
    <dgm:cxn modelId="{16C208EC-43DE-433C-8758-4DEA5E019C16}" type="presParOf" srcId="{38472356-EBB7-4856-8DAC-32D392B01C18}" destId="{1799E8CC-85D3-42D2-A9AE-9847C7347B89}" srcOrd="1" destOrd="0" presId="urn:microsoft.com/office/officeart/2005/8/layout/orgChart1"/>
    <dgm:cxn modelId="{76942F9D-CAED-419B-AA04-A0CC58B599FD}" type="presParOf" srcId="{4BCF6E9F-A240-4C20-999C-C74D3190BC94}" destId="{52689CB1-837F-4783-9090-47EDBC3A17DE}" srcOrd="1" destOrd="0" presId="urn:microsoft.com/office/officeart/2005/8/layout/orgChart1"/>
    <dgm:cxn modelId="{EA74A6A8-3EB8-4984-8E02-F68ADF24974B}" type="presParOf" srcId="{4BCF6E9F-A240-4C20-999C-C74D3190BC94}" destId="{43C3ED5E-C257-49A0-A7B6-E1ACC7381735}" srcOrd="2" destOrd="0" presId="urn:microsoft.com/office/officeart/2005/8/layout/orgChart1"/>
    <dgm:cxn modelId="{34C04170-D7C2-4544-ADC8-B8789F7D2141}" type="presParOf" srcId="{20532728-5B4B-4C8B-ACC1-A5B8FC216132}" destId="{FFC3DEB6-B210-44D1-A3FD-6284D29C29F1}" srcOrd="4" destOrd="0" presId="urn:microsoft.com/office/officeart/2005/8/layout/orgChart1"/>
    <dgm:cxn modelId="{76F463A5-2872-4C90-8F48-EBC2C5286836}" type="presParOf" srcId="{20532728-5B4B-4C8B-ACC1-A5B8FC216132}" destId="{CF693ECA-7CE5-476C-89D0-3B3D8CB8C8B0}" srcOrd="5" destOrd="0" presId="urn:microsoft.com/office/officeart/2005/8/layout/orgChart1"/>
    <dgm:cxn modelId="{39DDD1FF-637E-4C96-9BF6-85EC3EAF354C}" type="presParOf" srcId="{CF693ECA-7CE5-476C-89D0-3B3D8CB8C8B0}" destId="{4A01F9C4-CD11-4F8C-98BC-FD753A09B923}" srcOrd="0" destOrd="0" presId="urn:microsoft.com/office/officeart/2005/8/layout/orgChart1"/>
    <dgm:cxn modelId="{E445AA12-275B-4821-9065-9C328734E7E2}" type="presParOf" srcId="{4A01F9C4-CD11-4F8C-98BC-FD753A09B923}" destId="{541966BB-8106-40BF-9564-1D93C56DC39D}" srcOrd="0" destOrd="0" presId="urn:microsoft.com/office/officeart/2005/8/layout/orgChart1"/>
    <dgm:cxn modelId="{11190A0B-E57C-476B-B166-EBA14CF608D3}" type="presParOf" srcId="{4A01F9C4-CD11-4F8C-98BC-FD753A09B923}" destId="{B9BC6302-4962-499D-96A6-C5B161E24472}" srcOrd="1" destOrd="0" presId="urn:microsoft.com/office/officeart/2005/8/layout/orgChart1"/>
    <dgm:cxn modelId="{F76B70BA-0347-4955-8AC2-6D62CD9F4957}" type="presParOf" srcId="{CF693ECA-7CE5-476C-89D0-3B3D8CB8C8B0}" destId="{973F0845-E8F2-4CF3-9947-0884E422C24B}" srcOrd="1" destOrd="0" presId="urn:microsoft.com/office/officeart/2005/8/layout/orgChart1"/>
    <dgm:cxn modelId="{28E569E6-2C73-420D-8673-B5C537EF619E}" type="presParOf" srcId="{CF693ECA-7CE5-476C-89D0-3B3D8CB8C8B0}" destId="{D65DEC84-DB1C-4946-9DE5-FDE99A9D7117}" srcOrd="2" destOrd="0" presId="urn:microsoft.com/office/officeart/2005/8/layout/orgChart1"/>
    <dgm:cxn modelId="{D46B1F94-0A75-47F9-937C-7AE27BAF5265}" type="presParOf" srcId="{6BD4CEA6-7393-433C-B999-A325C367A356}" destId="{7B3E62B2-991E-4E10-84FC-EEE19D647353}" srcOrd="2" destOrd="0" presId="urn:microsoft.com/office/officeart/2005/8/layout/orgChart1"/>
    <dgm:cxn modelId="{070D4A06-8776-4063-BBAF-52877B52A395}" type="presParOf" srcId="{7B3E62B2-991E-4E10-84FC-EEE19D647353}" destId="{20851626-255C-43C3-AAE9-F3C762CFABCD}" srcOrd="0" destOrd="0" presId="urn:microsoft.com/office/officeart/2005/8/layout/orgChart1"/>
    <dgm:cxn modelId="{D3FD12C7-617E-4BC4-9CA4-B644613B3ADB}" type="presParOf" srcId="{7B3E62B2-991E-4E10-84FC-EEE19D647353}" destId="{75DC81FA-477F-442E-8E20-E77436F59B27}" srcOrd="1" destOrd="0" presId="urn:microsoft.com/office/officeart/2005/8/layout/orgChart1"/>
    <dgm:cxn modelId="{922C6716-5AA7-428E-B7D4-C669E54F74B7}" type="presParOf" srcId="{75DC81FA-477F-442E-8E20-E77436F59B27}" destId="{DF45F07D-97A8-41A3-993F-9A693B81B36B}" srcOrd="0" destOrd="0" presId="urn:microsoft.com/office/officeart/2005/8/layout/orgChart1"/>
    <dgm:cxn modelId="{72A4E2DE-707F-4517-8066-CF1564177413}" type="presParOf" srcId="{DF45F07D-97A8-41A3-993F-9A693B81B36B}" destId="{3026BFFF-35A3-44AF-B3EE-50DC02AFB955}" srcOrd="0" destOrd="0" presId="urn:microsoft.com/office/officeart/2005/8/layout/orgChart1"/>
    <dgm:cxn modelId="{5C5EC76A-3077-46AE-8F42-E73E59699EA6}" type="presParOf" srcId="{DF45F07D-97A8-41A3-993F-9A693B81B36B}" destId="{D3774CF7-818F-4842-A843-B8CA183428E8}" srcOrd="1" destOrd="0" presId="urn:microsoft.com/office/officeart/2005/8/layout/orgChart1"/>
    <dgm:cxn modelId="{BB897EFB-1DC8-40E5-A968-0233312FE003}" type="presParOf" srcId="{75DC81FA-477F-442E-8E20-E77436F59B27}" destId="{E2401DC5-1F8A-4363-B582-003418D1370E}" srcOrd="1" destOrd="0" presId="urn:microsoft.com/office/officeart/2005/8/layout/orgChart1"/>
    <dgm:cxn modelId="{CF76B015-9C9F-40F9-A80B-2CE8C1314B21}" type="presParOf" srcId="{75DC81FA-477F-442E-8E20-E77436F59B27}" destId="{B12A691F-2745-49AE-BF56-720DC557B754}" srcOrd="2" destOrd="0" presId="urn:microsoft.com/office/officeart/2005/8/layout/orgChart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0851626-255C-43C3-AAE9-F3C762CFABCD}">
      <dsp:nvSpPr>
        <dsp:cNvPr id="0" name=""/>
        <dsp:cNvSpPr/>
      </dsp:nvSpPr>
      <dsp:spPr>
        <a:xfrm>
          <a:off x="2911655" y="1830798"/>
          <a:ext cx="1209879" cy="447966"/>
        </a:xfrm>
        <a:custGeom>
          <a:avLst/>
          <a:gdLst/>
          <a:ahLst/>
          <a:cxnLst/>
          <a:rect l="0" t="0" r="0" b="0"/>
          <a:pathLst>
            <a:path>
              <a:moveTo>
                <a:pt x="1209879" y="447966"/>
              </a:moveTo>
              <a:lnTo>
                <a:pt x="0"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C3DEB6-B210-44D1-A3FD-6284D29C29F1}">
      <dsp:nvSpPr>
        <dsp:cNvPr id="0" name=""/>
        <dsp:cNvSpPr/>
      </dsp:nvSpPr>
      <dsp:spPr>
        <a:xfrm>
          <a:off x="4121535" y="2278764"/>
          <a:ext cx="1064761" cy="652574"/>
        </a:xfrm>
        <a:custGeom>
          <a:avLst/>
          <a:gdLst/>
          <a:ahLst/>
          <a:cxnLst/>
          <a:rect l="0" t="0" r="0" b="0"/>
          <a:pathLst>
            <a:path>
              <a:moveTo>
                <a:pt x="0" y="0"/>
              </a:moveTo>
              <a:lnTo>
                <a:pt x="0" y="492007"/>
              </a:lnTo>
              <a:lnTo>
                <a:pt x="1064761" y="492007"/>
              </a:lnTo>
              <a:lnTo>
                <a:pt x="1064761" y="65257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5C489E-4E55-4369-AD49-A3C2017F447A}">
      <dsp:nvSpPr>
        <dsp:cNvPr id="0" name=""/>
        <dsp:cNvSpPr/>
      </dsp:nvSpPr>
      <dsp:spPr>
        <a:xfrm>
          <a:off x="2942782" y="2278764"/>
          <a:ext cx="1178752" cy="652574"/>
        </a:xfrm>
        <a:custGeom>
          <a:avLst/>
          <a:gdLst/>
          <a:ahLst/>
          <a:cxnLst/>
          <a:rect l="0" t="0" r="0" b="0"/>
          <a:pathLst>
            <a:path>
              <a:moveTo>
                <a:pt x="1178752" y="0"/>
              </a:moveTo>
              <a:lnTo>
                <a:pt x="1178752" y="492007"/>
              </a:lnTo>
              <a:lnTo>
                <a:pt x="0" y="492007"/>
              </a:lnTo>
              <a:lnTo>
                <a:pt x="0" y="65257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62930D-3CC4-4C0C-9D3F-A9AF5D101408}">
      <dsp:nvSpPr>
        <dsp:cNvPr id="0" name=""/>
        <dsp:cNvSpPr/>
      </dsp:nvSpPr>
      <dsp:spPr>
        <a:xfrm>
          <a:off x="764604" y="2278764"/>
          <a:ext cx="3356930" cy="717833"/>
        </a:xfrm>
        <a:custGeom>
          <a:avLst/>
          <a:gdLst/>
          <a:ahLst/>
          <a:cxnLst/>
          <a:rect l="0" t="0" r="0" b="0"/>
          <a:pathLst>
            <a:path>
              <a:moveTo>
                <a:pt x="3356930" y="0"/>
              </a:moveTo>
              <a:lnTo>
                <a:pt x="3356930" y="557266"/>
              </a:lnTo>
              <a:lnTo>
                <a:pt x="0" y="557266"/>
              </a:lnTo>
              <a:lnTo>
                <a:pt x="0" y="7178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52CDC0-AB73-49CA-8DFF-43CAD670BC5A}">
      <dsp:nvSpPr>
        <dsp:cNvPr id="0" name=""/>
        <dsp:cNvSpPr/>
      </dsp:nvSpPr>
      <dsp:spPr>
        <a:xfrm>
          <a:off x="3062948" y="1429984"/>
          <a:ext cx="2117174" cy="848779"/>
        </a:xfrm>
        <a:prstGeom prst="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solidFill>
                <a:schemeClr val="tx1"/>
              </a:solidFill>
              <a:latin typeface="Arial Unicode MS" pitchFamily="34" charset="-128"/>
              <a:ea typeface="Arial Unicode MS" pitchFamily="34" charset="-128"/>
              <a:cs typeface="Arial Unicode MS" pitchFamily="34" charset="-128"/>
            </a:rPr>
            <a:t>1- الأفكار التشخيصية </a:t>
          </a:r>
          <a:endParaRPr lang="ar-SA" sz="2400" kern="1200" dirty="0">
            <a:solidFill>
              <a:schemeClr val="tx1"/>
            </a:solidFill>
            <a:latin typeface="Arial Unicode MS" pitchFamily="34" charset="-128"/>
            <a:ea typeface="Arial Unicode MS" pitchFamily="34" charset="-128"/>
            <a:cs typeface="Arial Unicode MS" pitchFamily="34" charset="-128"/>
          </a:endParaRPr>
        </a:p>
      </dsp:txBody>
      <dsp:txXfrm>
        <a:off x="3062948" y="1429984"/>
        <a:ext cx="2117174" cy="848779"/>
      </dsp:txXfrm>
    </dsp:sp>
    <dsp:sp modelId="{DE5FA95C-625C-47E2-A9B9-C4028D003705}">
      <dsp:nvSpPr>
        <dsp:cNvPr id="0" name=""/>
        <dsp:cNvSpPr/>
      </dsp:nvSpPr>
      <dsp:spPr>
        <a:xfrm>
          <a:off x="0" y="2996598"/>
          <a:ext cx="1529208" cy="764604"/>
        </a:xfrm>
        <a:prstGeom prst="rect">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kern="1200" dirty="0" smtClean="0">
              <a:solidFill>
                <a:srgbClr val="C00000"/>
              </a:solidFill>
            </a:rPr>
            <a:t>5</a:t>
          </a:r>
          <a:r>
            <a:rPr lang="ar-SA" sz="1900" kern="1200" dirty="0" smtClean="0">
              <a:solidFill>
                <a:srgbClr val="C00000"/>
              </a:solidFill>
              <a:latin typeface="Arial Unicode MS" pitchFamily="34" charset="-128"/>
              <a:ea typeface="Arial Unicode MS" pitchFamily="34" charset="-128"/>
              <a:cs typeface="Arial Unicode MS" pitchFamily="34" charset="-128"/>
            </a:rPr>
            <a:t>- التشخيص الكامل </a:t>
          </a:r>
          <a:endParaRPr lang="ar-SA" sz="1900" kern="1200" dirty="0">
            <a:solidFill>
              <a:srgbClr val="C00000"/>
            </a:solidFill>
            <a:latin typeface="Arial Unicode MS" pitchFamily="34" charset="-128"/>
            <a:ea typeface="Arial Unicode MS" pitchFamily="34" charset="-128"/>
            <a:cs typeface="Arial Unicode MS" pitchFamily="34" charset="-128"/>
          </a:endParaRPr>
        </a:p>
      </dsp:txBody>
      <dsp:txXfrm>
        <a:off x="0" y="2996598"/>
        <a:ext cx="1529208" cy="764604"/>
      </dsp:txXfrm>
    </dsp:sp>
    <dsp:sp modelId="{8CFF45D4-22DC-47FB-96CD-D4A628D21943}">
      <dsp:nvSpPr>
        <dsp:cNvPr id="0" name=""/>
        <dsp:cNvSpPr/>
      </dsp:nvSpPr>
      <dsp:spPr>
        <a:xfrm>
          <a:off x="1891115" y="2931339"/>
          <a:ext cx="2103335" cy="764604"/>
        </a:xfrm>
        <a:prstGeom prst="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solidFill>
                <a:schemeClr val="tx1"/>
              </a:solidFill>
              <a:latin typeface="Arial Unicode MS" pitchFamily="34" charset="-128"/>
              <a:ea typeface="Arial Unicode MS" pitchFamily="34" charset="-128"/>
              <a:cs typeface="Arial Unicode MS" pitchFamily="34" charset="-128"/>
            </a:rPr>
            <a:t>4- التشخيص الدينامى الوصفي </a:t>
          </a:r>
          <a:endParaRPr lang="ar-SA" sz="2400" kern="1200" dirty="0">
            <a:solidFill>
              <a:schemeClr val="tx1"/>
            </a:solidFill>
            <a:latin typeface="Arial Unicode MS" pitchFamily="34" charset="-128"/>
            <a:ea typeface="Arial Unicode MS" pitchFamily="34" charset="-128"/>
            <a:cs typeface="Arial Unicode MS" pitchFamily="34" charset="-128"/>
          </a:endParaRPr>
        </a:p>
      </dsp:txBody>
      <dsp:txXfrm>
        <a:off x="1891115" y="2931339"/>
        <a:ext cx="2103335" cy="764604"/>
      </dsp:txXfrm>
    </dsp:sp>
    <dsp:sp modelId="{541966BB-8106-40BF-9564-1D93C56DC39D}">
      <dsp:nvSpPr>
        <dsp:cNvPr id="0" name=""/>
        <dsp:cNvSpPr/>
      </dsp:nvSpPr>
      <dsp:spPr>
        <a:xfrm>
          <a:off x="4276593" y="2931339"/>
          <a:ext cx="1819406" cy="764604"/>
        </a:xfrm>
        <a:prstGeom prst="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3</a:t>
          </a:r>
          <a:r>
            <a:rPr lang="ar-SA" sz="2400" kern="1200" dirty="0" smtClean="0">
              <a:solidFill>
                <a:schemeClr val="tx1"/>
              </a:solidFill>
              <a:latin typeface="Arial Unicode MS" pitchFamily="34" charset="-128"/>
              <a:ea typeface="Arial Unicode MS" pitchFamily="34" charset="-128"/>
              <a:cs typeface="Arial Unicode MS" pitchFamily="34" charset="-128"/>
            </a:rPr>
            <a:t>- التشخيص السببى </a:t>
          </a:r>
          <a:endParaRPr lang="ar-SA" sz="2400" kern="1200" dirty="0">
            <a:solidFill>
              <a:schemeClr val="tx1"/>
            </a:solidFill>
            <a:latin typeface="Arial Unicode MS" pitchFamily="34" charset="-128"/>
            <a:ea typeface="Arial Unicode MS" pitchFamily="34" charset="-128"/>
            <a:cs typeface="Arial Unicode MS" pitchFamily="34" charset="-128"/>
          </a:endParaRPr>
        </a:p>
      </dsp:txBody>
      <dsp:txXfrm>
        <a:off x="4276593" y="2931339"/>
        <a:ext cx="1819406" cy="764604"/>
      </dsp:txXfrm>
    </dsp:sp>
    <dsp:sp modelId="{3026BFFF-35A3-44AF-B3EE-50DC02AFB955}">
      <dsp:nvSpPr>
        <dsp:cNvPr id="0" name=""/>
        <dsp:cNvSpPr/>
      </dsp:nvSpPr>
      <dsp:spPr>
        <a:xfrm>
          <a:off x="807724" y="1382854"/>
          <a:ext cx="2103931" cy="895887"/>
        </a:xfrm>
        <a:prstGeom prst="rect">
          <a:avLst/>
        </a:prstGeom>
        <a:solidFill>
          <a:schemeClr val="accent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kern="1200" dirty="0" smtClean="0"/>
            <a:t> </a:t>
          </a:r>
          <a:r>
            <a:rPr lang="ar-SA" sz="2400" kern="1200" dirty="0" smtClean="0">
              <a:solidFill>
                <a:schemeClr val="tx1"/>
              </a:solidFill>
              <a:latin typeface="Arial Unicode MS" pitchFamily="34" charset="-128"/>
              <a:ea typeface="Arial Unicode MS" pitchFamily="34" charset="-128"/>
              <a:cs typeface="Arial Unicode MS" pitchFamily="34" charset="-128"/>
            </a:rPr>
            <a:t>2- التشخيص الاكلينيكى </a:t>
          </a:r>
          <a:endParaRPr lang="ar-SA" sz="2400" kern="1200" dirty="0">
            <a:solidFill>
              <a:schemeClr val="tx1"/>
            </a:solidFill>
            <a:latin typeface="Arial Unicode MS" pitchFamily="34" charset="-128"/>
            <a:ea typeface="Arial Unicode MS" pitchFamily="34" charset="-128"/>
            <a:cs typeface="Arial Unicode MS" pitchFamily="34" charset="-128"/>
          </a:endParaRPr>
        </a:p>
      </dsp:txBody>
      <dsp:txXfrm>
        <a:off x="807724" y="1382854"/>
        <a:ext cx="2103931" cy="89588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5619AF40-B7BB-407C-943D-67211A0A967A}" type="datetimeFigureOut">
              <a:rPr lang="ar-SA" smtClean="0"/>
              <a:pPr/>
              <a:t>02/01/35</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6E2B06D5-E9A9-4A5B-ACE2-5F0F901412D9}"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9F25333-F5CC-497C-999F-BD1BC6786891}" type="datetimeFigureOut">
              <a:rPr lang="ar-SA" smtClean="0"/>
              <a:pPr/>
              <a:t>02/01/35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14A1C8C-E2ED-45A2-9759-337D0F3C3A0C}"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1</a:t>
            </a:fld>
            <a:endParaRPr lang="ar-SA"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10</a:t>
            </a:fld>
            <a:endParaRPr lang="ar-SA"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11</a:t>
            </a:fld>
            <a:endParaRPr lang="ar-SA"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12</a:t>
            </a:fld>
            <a:endParaRPr lang="ar-SA"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13</a:t>
            </a:fld>
            <a:endParaRPr lang="ar-SA"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14</a:t>
            </a:fld>
            <a:endParaRPr lang="ar-SA"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15</a:t>
            </a:fld>
            <a:endParaRPr lang="ar-SA"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16</a:t>
            </a:fld>
            <a:endParaRPr lang="ar-S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17</a:t>
            </a:fld>
            <a:endParaRPr lang="ar-S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18</a:t>
            </a:fld>
            <a:endParaRPr lang="ar-S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19</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2</a:t>
            </a:fld>
            <a:endParaRPr lang="ar-SA"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20</a:t>
            </a:fld>
            <a:endParaRPr lang="ar-S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21</a:t>
            </a:fld>
            <a:endParaRPr lang="ar-S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22</a:t>
            </a:fld>
            <a:endParaRPr lang="ar-S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23</a:t>
            </a:fld>
            <a:endParaRPr lang="ar-S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24</a:t>
            </a:fld>
            <a:endParaRPr lang="ar-S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25</a:t>
            </a:fld>
            <a:endParaRPr lang="ar-S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26</a:t>
            </a:fld>
            <a:endParaRPr lang="ar-S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27</a:t>
            </a:fld>
            <a:endParaRPr lang="ar-S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28</a:t>
            </a:fld>
            <a:endParaRPr lang="ar-S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29</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3</a:t>
            </a:fld>
            <a:endParaRPr lang="ar-SA"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30</a:t>
            </a:fld>
            <a:endParaRPr lang="ar-S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31</a:t>
            </a:fld>
            <a:endParaRPr lang="ar-S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32</a:t>
            </a:fld>
            <a:endParaRPr lang="ar-SA"/>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33</a:t>
            </a:fld>
            <a:endParaRPr lang="ar-SA"/>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34</a:t>
            </a:fld>
            <a:endParaRPr lang="ar-SA"/>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35</a:t>
            </a:fld>
            <a:endParaRPr lang="ar-SA"/>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36</a:t>
            </a:fld>
            <a:endParaRPr lang="ar-SA"/>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37</a:t>
            </a:fld>
            <a:endParaRPr lang="ar-SA"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38</a:t>
            </a:fld>
            <a:endParaRPr lang="ar-SA"/>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39</a:t>
            </a:fld>
            <a:endParaRPr lang="ar-S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4</a:t>
            </a:fld>
            <a:endParaRPr lang="ar-SA"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40</a:t>
            </a:fld>
            <a:endParaRPr lang="ar-SA"/>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41</a:t>
            </a:fld>
            <a:endParaRPr lang="ar-SA"/>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42</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5</a:t>
            </a:fld>
            <a:endParaRPr lang="ar-S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6</a:t>
            </a:fld>
            <a:endParaRPr lang="ar-SA"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7</a:t>
            </a:fld>
            <a:endParaRPr lang="ar-SA"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8</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14A1C8C-E2ED-45A2-9759-337D0F3C3A0C}" type="slidenum">
              <a:rPr lang="ar-SA" smtClean="0"/>
              <a:pPr/>
              <a:t>9</a:t>
            </a:fld>
            <a:endParaRPr lang="ar-S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8A1D0E4-E9CE-4A35-BD53-BF181A06786A}" type="datetimeFigureOut">
              <a:rPr lang="ar-SA" smtClean="0"/>
              <a:pPr/>
              <a:t>02/01/35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2A2484B-256F-496A-9CB2-E8A3C22B316E}"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8A1D0E4-E9CE-4A35-BD53-BF181A06786A}" type="datetimeFigureOut">
              <a:rPr lang="ar-SA" smtClean="0"/>
              <a:pPr/>
              <a:t>02/01/35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2A2484B-256F-496A-9CB2-E8A3C22B316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8A1D0E4-E9CE-4A35-BD53-BF181A06786A}" type="datetimeFigureOut">
              <a:rPr lang="ar-SA" smtClean="0"/>
              <a:pPr/>
              <a:t>02/01/35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2A2484B-256F-496A-9CB2-E8A3C22B316E}"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8A1D0E4-E9CE-4A35-BD53-BF181A06786A}" type="datetimeFigureOut">
              <a:rPr lang="ar-SA" smtClean="0"/>
              <a:pPr/>
              <a:t>02/01/35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2A2484B-256F-496A-9CB2-E8A3C22B316E}"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8A1D0E4-E9CE-4A35-BD53-BF181A06786A}" type="datetimeFigureOut">
              <a:rPr lang="ar-SA" smtClean="0"/>
              <a:pPr/>
              <a:t>02/01/35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2A2484B-256F-496A-9CB2-E8A3C22B316E}"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8A1D0E4-E9CE-4A35-BD53-BF181A06786A}" type="datetimeFigureOut">
              <a:rPr lang="ar-SA" smtClean="0"/>
              <a:pPr/>
              <a:t>02/01/35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2A2484B-256F-496A-9CB2-E8A3C22B316E}"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8A1D0E4-E9CE-4A35-BD53-BF181A06786A}" type="datetimeFigureOut">
              <a:rPr lang="ar-SA" smtClean="0"/>
              <a:pPr/>
              <a:t>02/01/35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2A2484B-256F-496A-9CB2-E8A3C22B316E}"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8A1D0E4-E9CE-4A35-BD53-BF181A06786A}" type="datetimeFigureOut">
              <a:rPr lang="ar-SA" smtClean="0"/>
              <a:pPr/>
              <a:t>02/01/35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92A2484B-256F-496A-9CB2-E8A3C22B316E}"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8A1D0E4-E9CE-4A35-BD53-BF181A06786A}" type="datetimeFigureOut">
              <a:rPr lang="ar-SA" smtClean="0"/>
              <a:pPr/>
              <a:t>02/01/35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2A2484B-256F-496A-9CB2-E8A3C22B316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8A1D0E4-E9CE-4A35-BD53-BF181A06786A}" type="datetimeFigureOut">
              <a:rPr lang="ar-SA" smtClean="0"/>
              <a:pPr/>
              <a:t>02/01/35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2A2484B-256F-496A-9CB2-E8A3C22B316E}"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8A1D0E4-E9CE-4A35-BD53-BF181A06786A}" type="datetimeFigureOut">
              <a:rPr lang="ar-SA" smtClean="0"/>
              <a:pPr/>
              <a:t>02/01/35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2A2484B-256F-496A-9CB2-E8A3C22B316E}"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8A1D0E4-E9CE-4A35-BD53-BF181A06786A}" type="datetimeFigureOut">
              <a:rPr lang="ar-SA" smtClean="0"/>
              <a:pPr/>
              <a:t>02/01/35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2A2484B-256F-496A-9CB2-E8A3C22B316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4" name="مخطط انسيابي: شريط مثقب 3"/>
          <p:cNvSpPr/>
          <p:nvPr/>
        </p:nvSpPr>
        <p:spPr>
          <a:xfrm rot="20275290">
            <a:off x="1675704" y="1575916"/>
            <a:ext cx="5976664" cy="3240360"/>
          </a:xfrm>
          <a:prstGeom prst="flowChartPunchedTape">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4000" dirty="0" smtClean="0">
                <a:latin typeface="Arial Unicode MS" pitchFamily="34" charset="-128"/>
                <a:ea typeface="Arial Unicode MS" pitchFamily="34" charset="-128"/>
                <a:cs typeface="Arial Unicode MS" pitchFamily="34" charset="-128"/>
              </a:rPr>
              <a:t>المحاضرة السابعة</a:t>
            </a:r>
          </a:p>
          <a:p>
            <a:pPr algn="ctr"/>
            <a:r>
              <a:rPr lang="ar-SA" sz="4000" dirty="0" smtClean="0">
                <a:latin typeface="Arial Unicode MS" pitchFamily="34" charset="-128"/>
                <a:ea typeface="Arial Unicode MS" pitchFamily="34" charset="-128"/>
                <a:cs typeface="Arial Unicode MS" pitchFamily="34" charset="-128"/>
              </a:rPr>
              <a:t>استكمال التشخيص ثم العلاج</a:t>
            </a:r>
          </a:p>
          <a:p>
            <a:pPr algn="ctr"/>
            <a:r>
              <a:rPr lang="ar-SA" sz="4000" dirty="0" smtClean="0">
                <a:latin typeface="Arial Unicode MS" pitchFamily="34" charset="-128"/>
                <a:ea typeface="Arial Unicode MS" pitchFamily="34" charset="-128"/>
                <a:cs typeface="Arial Unicode MS" pitchFamily="34" charset="-128"/>
              </a:rPr>
              <a:t>21 /12   </a:t>
            </a:r>
            <a:endParaRPr lang="ar-SA" sz="40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285720" y="214290"/>
            <a:ext cx="6929486" cy="5693866"/>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2800" dirty="0" smtClean="0">
                <a:solidFill>
                  <a:srgbClr val="FF0000"/>
                </a:solidFill>
                <a:latin typeface="Arial Unicode MS" pitchFamily="34" charset="-128"/>
                <a:ea typeface="Arial Unicode MS" pitchFamily="34" charset="-128"/>
                <a:cs typeface="Arial Unicode MS" pitchFamily="34" charset="-128"/>
              </a:rPr>
              <a:t>وهو يشبه التشخيص الاكلينيكى إلا أنة يضيف على طبيعةالمشكله طائفتها الخاصة أو نوعيتها المميزة عن الطوائف الآخر الواقعه داخل التصنيف العام </a:t>
            </a:r>
            <a:r>
              <a:rPr lang="ar-SA" sz="2800" dirty="0" smtClean="0">
                <a:solidFill>
                  <a:srgbClr val="C00000"/>
                </a:solidFill>
                <a:latin typeface="Arial Unicode MS" pitchFamily="34" charset="-128"/>
                <a:ea typeface="Arial Unicode MS" pitchFamily="34" charset="-128"/>
                <a:cs typeface="Arial Unicode MS" pitchFamily="34" charset="-128"/>
              </a:rPr>
              <a:t>مثال : </a:t>
            </a:r>
          </a:p>
          <a:p>
            <a:r>
              <a:rPr lang="ar-SA" sz="2800" dirty="0" smtClean="0">
                <a:solidFill>
                  <a:srgbClr val="C00000"/>
                </a:solidFill>
                <a:latin typeface="Arial Unicode MS" pitchFamily="34" charset="-128"/>
                <a:ea typeface="Arial Unicode MS" pitchFamily="34" charset="-128"/>
                <a:cs typeface="Arial Unicode MS" pitchFamily="34" charset="-128"/>
              </a:rPr>
              <a:t> المشكله هى اضطراب نفسي وهو التصنيف الاكلينيكى عام ، إما أضافه الطائفة الخاصة لهذا الاضطراب كالانطواء أو القلق هو تصنيف طائفي أو تشخيص سببي 0</a:t>
            </a:r>
          </a:p>
          <a:p>
            <a:r>
              <a:rPr lang="ar-SA" sz="2800" dirty="0" smtClean="0">
                <a:solidFill>
                  <a:srgbClr val="C00000"/>
                </a:solidFill>
                <a:latin typeface="Arial Unicode MS" pitchFamily="34" charset="-128"/>
                <a:ea typeface="Arial Unicode MS" pitchFamily="34" charset="-128"/>
                <a:cs typeface="Arial Unicode MS" pitchFamily="34" charset="-128"/>
              </a:rPr>
              <a:t> - يطلق على هذا النوع اسم التشخيص الجاليلى نسبه إلى منهج جاليليو في توضيح الحقائق 0</a:t>
            </a:r>
          </a:p>
          <a:p>
            <a:r>
              <a:rPr lang="ar-SA" sz="2800" dirty="0" smtClean="0">
                <a:solidFill>
                  <a:srgbClr val="C00000"/>
                </a:solidFill>
                <a:latin typeface="Arial Unicode MS" pitchFamily="34" charset="-128"/>
                <a:ea typeface="Arial Unicode MS" pitchFamily="34" charset="-128"/>
                <a:cs typeface="Arial Unicode MS" pitchFamily="34" charset="-128"/>
              </a:rPr>
              <a:t> - له نفس مزايا التشخيص الاكلينيكى وان احتوى على مزيد من التفسيرات لطبيعة المشكلة وان كان لا يوضح طبيعة ألمشكله 0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5" name="وسيلة شرح مستطيلة مستديرة الزوايا 4"/>
          <p:cNvSpPr/>
          <p:nvPr/>
        </p:nvSpPr>
        <p:spPr>
          <a:xfrm rot="5400000">
            <a:off x="6250793" y="2464587"/>
            <a:ext cx="3857652" cy="1500198"/>
          </a:xfrm>
          <a:prstGeom prst="wedgeRoundRectCallout">
            <a:avLst>
              <a:gd name="adj1" fmla="val -18575"/>
              <a:gd name="adj2" fmla="val 80859"/>
              <a:gd name="adj3" fmla="val 16667"/>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horz" rtlCol="1" anchor="ctr"/>
          <a:lstStyle/>
          <a:p>
            <a:pPr algn="ctr"/>
            <a:r>
              <a:rPr lang="ar-SA" sz="3200" dirty="0" smtClean="0">
                <a:solidFill>
                  <a:schemeClr val="tx1"/>
                </a:solidFill>
              </a:rPr>
              <a:t>3- التشخيص السببى  </a:t>
            </a:r>
            <a:endParaRPr lang="ar-SA"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428596" y="214290"/>
            <a:ext cx="6929486" cy="5324535"/>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3200" dirty="0" smtClean="0">
                <a:solidFill>
                  <a:srgbClr val="C00000"/>
                </a:solidFill>
                <a:latin typeface="Arial Unicode MS" pitchFamily="34" charset="-128"/>
                <a:ea typeface="Arial Unicode MS" pitchFamily="34" charset="-128"/>
                <a:cs typeface="Arial Unicode MS" pitchFamily="34" charset="-128"/>
              </a:rPr>
              <a:t> </a:t>
            </a:r>
            <a:r>
              <a:rPr lang="ar-SA" sz="2800" dirty="0" smtClean="0">
                <a:solidFill>
                  <a:srgbClr val="C00000"/>
                </a:solidFill>
                <a:latin typeface="Arial Unicode MS" pitchFamily="34" charset="-128"/>
                <a:ea typeface="Arial Unicode MS" pitchFamily="34" charset="-128"/>
                <a:cs typeface="Arial Unicode MS" pitchFamily="34" charset="-128"/>
              </a:rPr>
              <a:t>وهو التشخيص الوصفي الذي يوضح تفاعل العوامل الذاتية والبيئية ( رأسيا أو أفقيا ) </a:t>
            </a:r>
            <a:r>
              <a:rPr lang="ar-SA" sz="2800" dirty="0" err="1" smtClean="0">
                <a:solidFill>
                  <a:srgbClr val="C00000"/>
                </a:solidFill>
                <a:latin typeface="Arial Unicode MS" pitchFamily="34" charset="-128"/>
                <a:ea typeface="Arial Unicode MS" pitchFamily="34" charset="-128"/>
                <a:cs typeface="Arial Unicode MS" pitchFamily="34" charset="-128"/>
              </a:rPr>
              <a:t>والتى</a:t>
            </a:r>
            <a:r>
              <a:rPr lang="ar-SA" sz="2800" dirty="0" smtClean="0">
                <a:solidFill>
                  <a:srgbClr val="C00000"/>
                </a:solidFill>
                <a:latin typeface="Arial Unicode MS" pitchFamily="34" charset="-128"/>
                <a:ea typeface="Arial Unicode MS" pitchFamily="34" charset="-128"/>
                <a:cs typeface="Arial Unicode MS" pitchFamily="34" charset="-128"/>
              </a:rPr>
              <a:t> أدت للموقف الاشكالى 0 </a:t>
            </a:r>
          </a:p>
          <a:p>
            <a:r>
              <a:rPr lang="ar-SA" sz="2800" dirty="0" smtClean="0">
                <a:solidFill>
                  <a:srgbClr val="C00000"/>
                </a:solidFill>
                <a:latin typeface="Arial Unicode MS" pitchFamily="34" charset="-128"/>
                <a:ea typeface="Arial Unicode MS" pitchFamily="34" charset="-128"/>
                <a:cs typeface="Arial Unicode MS" pitchFamily="34" charset="-128"/>
              </a:rPr>
              <a:t> - ينتشر بين المؤسسات التي تتناول المشكلات الأسرية والانحراف وعدم التكييف 0</a:t>
            </a:r>
          </a:p>
          <a:p>
            <a:pPr>
              <a:buFontTx/>
              <a:buChar char="-"/>
            </a:pPr>
            <a:r>
              <a:rPr lang="ar-SA" sz="2800" dirty="0" smtClean="0">
                <a:solidFill>
                  <a:srgbClr val="C00000"/>
                </a:solidFill>
                <a:latin typeface="Arial Unicode MS" pitchFamily="34" charset="-128"/>
                <a:ea typeface="Arial Unicode MS" pitchFamily="34" charset="-128"/>
                <a:cs typeface="Arial Unicode MS" pitchFamily="34" charset="-128"/>
              </a:rPr>
              <a:t>ارتبطت به خدمه الفرد منذ نشأتها كأنسب أسلوب لتفسير المشكلات الفردية  0 </a:t>
            </a:r>
          </a:p>
          <a:p>
            <a:pPr>
              <a:buFontTx/>
              <a:buChar char="-"/>
            </a:pPr>
            <a:r>
              <a:rPr lang="ar-SA" sz="2800" dirty="0" smtClean="0">
                <a:solidFill>
                  <a:srgbClr val="C00000"/>
                </a:solidFill>
                <a:latin typeface="Arial Unicode MS" pitchFamily="34" charset="-128"/>
                <a:ea typeface="Arial Unicode MS" pitchFamily="34" charset="-128"/>
                <a:cs typeface="Arial Unicode MS" pitchFamily="34" charset="-128"/>
              </a:rPr>
              <a:t> ويمتاز بمناسبته للطبيعة الفردية الخاصة لكل من العميل وظروفه المحيطة وطبيعة التفاعل بيتهما حيث لا يمكن تفسيره إلا من خلال صياغة وصفيه ولا يخضع لاى لون من ألوان التصنيف 0 </a:t>
            </a:r>
          </a:p>
          <a:p>
            <a:pPr>
              <a:buFontTx/>
              <a:buChar char="-"/>
            </a:pPr>
            <a:r>
              <a:rPr lang="ar-SA" sz="2800" dirty="0" smtClean="0">
                <a:solidFill>
                  <a:srgbClr val="C00000"/>
                </a:solidFill>
                <a:latin typeface="Arial Unicode MS" pitchFamily="34" charset="-128"/>
                <a:ea typeface="Arial Unicode MS" pitchFamily="34" charset="-128"/>
                <a:cs typeface="Arial Unicode MS" pitchFamily="34" charset="-128"/>
              </a:rPr>
              <a:t> </a:t>
            </a:r>
            <a:endParaRPr lang="ar-SA" sz="2400" dirty="0">
              <a:solidFill>
                <a:srgbClr val="C00000"/>
              </a:solidFill>
              <a:latin typeface="Arial Unicode MS" pitchFamily="34" charset="-128"/>
              <a:ea typeface="Arial Unicode MS" pitchFamily="34" charset="-128"/>
              <a:cs typeface="Arial Unicode MS" pitchFamily="34" charset="-128"/>
            </a:endParaRPr>
          </a:p>
        </p:txBody>
      </p:sp>
      <p:sp>
        <p:nvSpPr>
          <p:cNvPr id="5" name="وسيلة شرح مستطيلة مستديرة الزوايا 4"/>
          <p:cNvSpPr/>
          <p:nvPr/>
        </p:nvSpPr>
        <p:spPr>
          <a:xfrm rot="5400000">
            <a:off x="6322215" y="2536009"/>
            <a:ext cx="3857652" cy="1214478"/>
          </a:xfrm>
          <a:prstGeom prst="wedgeRoundRectCallout">
            <a:avLst>
              <a:gd name="adj1" fmla="val -18575"/>
              <a:gd name="adj2" fmla="val 80859"/>
              <a:gd name="adj3" fmla="val 16667"/>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horz" rtlCol="1" anchor="ctr"/>
          <a:lstStyle/>
          <a:p>
            <a:pPr algn="ctr"/>
            <a:r>
              <a:rPr lang="ar-SA" sz="2800" dirty="0" smtClean="0">
                <a:solidFill>
                  <a:schemeClr val="tx1"/>
                </a:solidFill>
              </a:rPr>
              <a:t>4- التشخيص الدينمى الوصفي </a:t>
            </a:r>
            <a:endParaRPr lang="ar-SA"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500034" y="1214422"/>
            <a:ext cx="6429452" cy="3108543"/>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2800" dirty="0" smtClean="0">
                <a:solidFill>
                  <a:srgbClr val="C00000"/>
                </a:solidFill>
                <a:latin typeface="Arial Unicode MS" pitchFamily="34" charset="-128"/>
                <a:ea typeface="Arial Unicode MS" pitchFamily="34" charset="-128"/>
                <a:cs typeface="Arial Unicode MS" pitchFamily="34" charset="-128"/>
              </a:rPr>
              <a:t>ويؤخذ عليه انه يشكل أمام الممارسين صعوبة بالغه في صياغته لدرجه جعلت بعض المؤسسات تقارن بين الجهد الواجب بذله لصياغته وبين القيمة الفعلية التي يحققها لتقييم لها ألوانا متباينة من الصيغ التشخيصية :كما أن هذه الصياغة وقفت عائقا أمام استثمارها في الأبحاث العلمية والإحصاءات ألعامه 0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5" name="وسيلة شرح مستطيلة مستديرة الزوايا 4"/>
          <p:cNvSpPr/>
          <p:nvPr/>
        </p:nvSpPr>
        <p:spPr>
          <a:xfrm rot="5400000">
            <a:off x="6250793" y="2464587"/>
            <a:ext cx="3857652" cy="1500198"/>
          </a:xfrm>
          <a:prstGeom prst="wedgeRoundRectCallout">
            <a:avLst>
              <a:gd name="adj1" fmla="val -18575"/>
              <a:gd name="adj2" fmla="val 80859"/>
              <a:gd name="adj3" fmla="val 16667"/>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horz" rtlCol="1" anchor="ctr"/>
          <a:lstStyle/>
          <a:p>
            <a:pPr algn="ctr"/>
            <a:r>
              <a:rPr lang="ar-SA" sz="2800" dirty="0" smtClean="0">
                <a:solidFill>
                  <a:schemeClr val="tx1"/>
                </a:solidFill>
              </a:rPr>
              <a:t>4- التشخيص الدينمى الوصفي </a:t>
            </a:r>
            <a:endParaRPr lang="ar-SA"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642910" y="214290"/>
            <a:ext cx="6461910" cy="5878532"/>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3200" u="sng" dirty="0" smtClean="0">
                <a:solidFill>
                  <a:srgbClr val="C00000"/>
                </a:solidFill>
                <a:latin typeface="Arial Unicode MS" pitchFamily="34" charset="-128"/>
                <a:ea typeface="Arial Unicode MS" pitchFamily="34" charset="-128"/>
                <a:cs typeface="Arial Unicode MS" pitchFamily="34" charset="-128"/>
              </a:rPr>
              <a:t>  </a:t>
            </a:r>
            <a:r>
              <a:rPr lang="ar-SA" sz="2800" u="sng" dirty="0" smtClean="0">
                <a:solidFill>
                  <a:srgbClr val="C00000"/>
                </a:solidFill>
                <a:latin typeface="Arial Unicode MS" pitchFamily="34" charset="-128"/>
                <a:ea typeface="Arial Unicode MS" pitchFamily="34" charset="-128"/>
                <a:cs typeface="Arial Unicode MS" pitchFamily="34" charset="-128"/>
              </a:rPr>
              <a:t>ويعرف بأنة : </a:t>
            </a:r>
          </a:p>
          <a:p>
            <a:r>
              <a:rPr lang="ar-SA" sz="2800" dirty="0" smtClean="0">
                <a:latin typeface="Arial Unicode MS" pitchFamily="34" charset="-128"/>
                <a:ea typeface="Arial Unicode MS" pitchFamily="34" charset="-128"/>
                <a:cs typeface="Arial Unicode MS" pitchFamily="34" charset="-128"/>
              </a:rPr>
              <a:t> -  </a:t>
            </a:r>
            <a:r>
              <a:rPr lang="ar-SA" sz="2800" dirty="0" smtClean="0">
                <a:solidFill>
                  <a:srgbClr val="FF0000"/>
                </a:solidFill>
                <a:latin typeface="Arial Unicode MS" pitchFamily="34" charset="-128"/>
                <a:ea typeface="Arial Unicode MS" pitchFamily="34" charset="-128"/>
                <a:cs typeface="Arial Unicode MS" pitchFamily="34" charset="-128"/>
              </a:rPr>
              <a:t>هو تحديد لطبيعة المشكلة ونوعيتها الخاصة مع محاولة علمية لتفسير أسبابها بصورة توضح أكثر العوامل طواعية للعلاج 0 </a:t>
            </a:r>
          </a:p>
          <a:p>
            <a:r>
              <a:rPr lang="ar-SA" sz="2800" u="sng" dirty="0" smtClean="0">
                <a:solidFill>
                  <a:srgbClr val="C00000"/>
                </a:solidFill>
                <a:latin typeface="Arial Unicode MS" pitchFamily="34" charset="-128"/>
                <a:ea typeface="Arial Unicode MS" pitchFamily="34" charset="-128"/>
                <a:cs typeface="Arial Unicode MS" pitchFamily="34" charset="-128"/>
              </a:rPr>
              <a:t>س/ ما الخصائص الرئيسة للتشخيص المتكامل ؟ </a:t>
            </a:r>
          </a:p>
          <a:p>
            <a:r>
              <a:rPr lang="ar-SA" sz="2800" dirty="0" smtClean="0">
                <a:solidFill>
                  <a:srgbClr val="C00000"/>
                </a:solidFill>
                <a:latin typeface="Arial Unicode MS" pitchFamily="34" charset="-128"/>
                <a:ea typeface="Arial Unicode MS" pitchFamily="34" charset="-128"/>
                <a:cs typeface="Arial Unicode MS" pitchFamily="34" charset="-128"/>
              </a:rPr>
              <a:t> </a:t>
            </a:r>
            <a:r>
              <a:rPr lang="ar-SA" sz="2800" dirty="0" smtClean="0">
                <a:solidFill>
                  <a:schemeClr val="tx1"/>
                </a:solidFill>
                <a:latin typeface="Arial Unicode MS" pitchFamily="34" charset="-128"/>
                <a:ea typeface="Arial Unicode MS" pitchFamily="34" charset="-128"/>
                <a:cs typeface="Arial Unicode MS" pitchFamily="34" charset="-128"/>
              </a:rPr>
              <a:t>1- يجمع بين التصنيف العام والفردية الخاصة 0 </a:t>
            </a:r>
          </a:p>
          <a:p>
            <a:r>
              <a:rPr lang="ar-SA" sz="2800" dirty="0" smtClean="0">
                <a:solidFill>
                  <a:schemeClr val="tx1"/>
                </a:solidFill>
                <a:latin typeface="Arial Unicode MS" pitchFamily="34" charset="-128"/>
                <a:ea typeface="Arial Unicode MS" pitchFamily="34" charset="-128"/>
                <a:cs typeface="Arial Unicode MS" pitchFamily="34" charset="-128"/>
              </a:rPr>
              <a:t> 2- يركز على أسس وقواعد علمية 0 </a:t>
            </a:r>
          </a:p>
          <a:p>
            <a:r>
              <a:rPr lang="ar-SA" sz="2800" dirty="0" smtClean="0">
                <a:solidFill>
                  <a:schemeClr val="tx1"/>
                </a:solidFill>
                <a:latin typeface="Arial Unicode MS" pitchFamily="34" charset="-128"/>
                <a:ea typeface="Arial Unicode MS" pitchFamily="34" charset="-128"/>
                <a:cs typeface="Arial Unicode MS" pitchFamily="34" charset="-128"/>
              </a:rPr>
              <a:t> 3- قابل دائما للتغير والتعديل بظهور حقائق جديدة 0 </a:t>
            </a:r>
          </a:p>
          <a:p>
            <a:r>
              <a:rPr lang="ar-SA" sz="2800" dirty="0" smtClean="0">
                <a:solidFill>
                  <a:schemeClr val="tx1"/>
                </a:solidFill>
                <a:latin typeface="Arial Unicode MS" pitchFamily="34" charset="-128"/>
                <a:ea typeface="Arial Unicode MS" pitchFamily="34" charset="-128"/>
                <a:cs typeface="Arial Unicode MS" pitchFamily="34" charset="-128"/>
              </a:rPr>
              <a:t>4- هو افتراض علمي لأقرب الاحتمالا</a:t>
            </a:r>
            <a:r>
              <a:rPr lang="ar-SA" sz="3200" dirty="0" smtClean="0">
                <a:solidFill>
                  <a:schemeClr val="tx1"/>
                </a:solidFill>
                <a:latin typeface="Arial Unicode MS" pitchFamily="34" charset="-128"/>
                <a:ea typeface="Arial Unicode MS" pitchFamily="34" charset="-128"/>
                <a:cs typeface="Arial Unicode MS" pitchFamily="34" charset="-128"/>
              </a:rPr>
              <a:t>ت 0 </a:t>
            </a:r>
          </a:p>
          <a:p>
            <a:r>
              <a:rPr lang="ar-SA" sz="3200" dirty="0" smtClean="0">
                <a:solidFill>
                  <a:schemeClr val="tx1"/>
                </a:solidFill>
                <a:latin typeface="Arial Unicode MS" pitchFamily="34" charset="-128"/>
                <a:ea typeface="Arial Unicode MS" pitchFamily="34" charset="-128"/>
                <a:cs typeface="Arial Unicode MS" pitchFamily="34" charset="-128"/>
              </a:rPr>
              <a:t> </a:t>
            </a:r>
            <a:endParaRPr lang="ar-SA" sz="3200" dirty="0" smtClean="0">
              <a:solidFill>
                <a:srgbClr val="C00000"/>
              </a:solidFill>
              <a:latin typeface="Arial Unicode MS" pitchFamily="34" charset="-128"/>
              <a:ea typeface="Arial Unicode MS" pitchFamily="34" charset="-128"/>
              <a:cs typeface="Arial Unicode MS" pitchFamily="34" charset="-128"/>
            </a:endParaRPr>
          </a:p>
          <a:p>
            <a:r>
              <a:rPr lang="ar-SA" sz="2800" dirty="0" smtClean="0">
                <a:solidFill>
                  <a:srgbClr val="C00000"/>
                </a:solidFill>
                <a:latin typeface="Arial Unicode MS" pitchFamily="34" charset="-128"/>
                <a:ea typeface="Arial Unicode MS" pitchFamily="34" charset="-128"/>
                <a:cs typeface="Arial Unicode MS" pitchFamily="34" charset="-128"/>
              </a:rPr>
              <a:t>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4" name="وسيلة شرح بيضاوية 3"/>
          <p:cNvSpPr/>
          <p:nvPr/>
        </p:nvSpPr>
        <p:spPr>
          <a:xfrm rot="5400000">
            <a:off x="6219919" y="1781081"/>
            <a:ext cx="3929090" cy="1224136"/>
          </a:xfrm>
          <a:prstGeom prst="wedgeEllipseCallout">
            <a:avLst>
              <a:gd name="adj1" fmla="val -21488"/>
              <a:gd name="adj2" fmla="val 95015"/>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3200" dirty="0" smtClean="0">
                <a:latin typeface="Arial Unicode MS" pitchFamily="34" charset="-128"/>
                <a:ea typeface="Arial Unicode MS" pitchFamily="34" charset="-128"/>
                <a:cs typeface="Arial Unicode MS" pitchFamily="34" charset="-128"/>
              </a:rPr>
              <a:t>5- التشخيص المتكامل </a:t>
            </a:r>
            <a:endParaRPr lang="ar-SA" sz="32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500034" y="500042"/>
            <a:ext cx="8352928" cy="4031873"/>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3200" dirty="0" smtClean="0">
                <a:solidFill>
                  <a:schemeClr val="tx1"/>
                </a:solidFill>
                <a:latin typeface="Arial Unicode MS" pitchFamily="34" charset="-128"/>
                <a:ea typeface="Arial Unicode MS" pitchFamily="34" charset="-128"/>
                <a:cs typeface="Arial Unicode MS" pitchFamily="34" charset="-128"/>
              </a:rPr>
              <a:t>5- التشخيص عملية مشتركة بين الاخصائى والعميل في كل عمليات خدمة الفرد 0 </a:t>
            </a:r>
          </a:p>
          <a:p>
            <a:r>
              <a:rPr lang="ar-SA" sz="3200" dirty="0" smtClean="0">
                <a:solidFill>
                  <a:schemeClr val="tx1"/>
                </a:solidFill>
                <a:latin typeface="Arial Unicode MS" pitchFamily="34" charset="-128"/>
                <a:ea typeface="Arial Unicode MS" pitchFamily="34" charset="-128"/>
                <a:cs typeface="Arial Unicode MS" pitchFamily="34" charset="-128"/>
              </a:rPr>
              <a:t>6- صياغة التشخيص ومضمونة مرتبط بالضرورة بأهداف المؤسسة وفلسفتها 0  </a:t>
            </a:r>
          </a:p>
          <a:p>
            <a:r>
              <a:rPr lang="ar-SA" sz="3200" dirty="0" smtClean="0">
                <a:latin typeface="Arial Unicode MS" pitchFamily="34" charset="-128"/>
                <a:ea typeface="Arial Unicode MS" pitchFamily="34" charset="-128"/>
                <a:cs typeface="Arial Unicode MS" pitchFamily="34" charset="-128"/>
              </a:rPr>
              <a:t>7- أسلوب عملي لتحديد العلاج وليس بحثاً مطلقًا وراء العل</a:t>
            </a:r>
            <a:r>
              <a:rPr lang="ar-SA" sz="3200" dirty="0" smtClean="0">
                <a:solidFill>
                  <a:srgbClr val="C00000"/>
                </a:solidFill>
                <a:latin typeface="Arial Unicode MS" pitchFamily="34" charset="-128"/>
                <a:ea typeface="Arial Unicode MS" pitchFamily="34" charset="-128"/>
                <a:cs typeface="Arial Unicode MS" pitchFamily="34" charset="-128"/>
              </a:rPr>
              <a:t>ل0</a:t>
            </a:r>
            <a:endParaRPr lang="ar-SA" sz="3200" dirty="0" smtClean="0">
              <a:solidFill>
                <a:schemeClr val="tx1"/>
              </a:solidFill>
              <a:latin typeface="Arial Unicode MS" pitchFamily="34" charset="-128"/>
              <a:ea typeface="Arial Unicode MS" pitchFamily="34" charset="-128"/>
              <a:cs typeface="Arial Unicode MS" pitchFamily="34" charset="-128"/>
            </a:endParaRPr>
          </a:p>
          <a:p>
            <a:r>
              <a:rPr lang="ar-SA" sz="3200" dirty="0" smtClean="0">
                <a:solidFill>
                  <a:schemeClr val="tx1"/>
                </a:solidFill>
                <a:latin typeface="Arial Unicode MS" pitchFamily="34" charset="-128"/>
                <a:ea typeface="Arial Unicode MS" pitchFamily="34" charset="-128"/>
                <a:cs typeface="Arial Unicode MS" pitchFamily="34" charset="-128"/>
              </a:rPr>
              <a:t>- وسوف نتناول بعض من تلك الخصائص بالشرح على النحو التالي : المطلوب 1،2،3،6</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323528" y="836712"/>
            <a:ext cx="8568952" cy="5324535"/>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يجب إن يشمل التشخيص </a:t>
            </a:r>
            <a:r>
              <a:rPr lang="ar-SA" sz="3200" dirty="0" smtClean="0">
                <a:solidFill>
                  <a:schemeClr val="tx1"/>
                </a:solidFill>
                <a:latin typeface="Arial Unicode MS" pitchFamily="34" charset="-128"/>
                <a:ea typeface="Arial Unicode MS" pitchFamily="34" charset="-128"/>
                <a:cs typeface="Arial Unicode MS" pitchFamily="34" charset="-128"/>
              </a:rPr>
              <a:t>تصنيفاً عاماً </a:t>
            </a:r>
            <a:r>
              <a:rPr lang="ar-SA" sz="3200" dirty="0" smtClean="0">
                <a:solidFill>
                  <a:schemeClr val="tx1"/>
                </a:solidFill>
                <a:latin typeface="Arial Unicode MS" pitchFamily="34" charset="-128"/>
                <a:ea typeface="Arial Unicode MS" pitchFamily="34" charset="-128"/>
                <a:cs typeface="Arial Unicode MS" pitchFamily="34" charset="-128"/>
              </a:rPr>
              <a:t>للمشكلة وآخر لطائفتها أو نوعيتها ،بل وما يمكن تصنيفه من العوامل الآخر على إن تقتصر الصياغة الوصفية على توضيح التفاعل بين عواملها المختلفة 0 مثال : زوجه تشتكى قسوة الزوج </a:t>
            </a:r>
          </a:p>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 مشكله أسرية التصنيف العام / طلاق التصنيف الطائفي</a:t>
            </a:r>
          </a:p>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 مشكله اضطراب نفسي التصنيف العام / قلق اكتئاب التصنيف الطائفي للمشكلة  </a:t>
            </a:r>
            <a:r>
              <a:rPr lang="ar-SA" sz="3200" dirty="0" smtClean="0">
                <a:solidFill>
                  <a:schemeClr val="tx1"/>
                </a:solidFill>
                <a:latin typeface="Arial Unicode MS" pitchFamily="34" charset="-128"/>
                <a:ea typeface="Arial Unicode MS" pitchFamily="34" charset="-128"/>
                <a:cs typeface="Arial Unicode MS" pitchFamily="34" charset="-128"/>
              </a:rPr>
              <a:t>0</a:t>
            </a: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وسيلة شرح بيضاوية 3"/>
          <p:cNvSpPr/>
          <p:nvPr/>
        </p:nvSpPr>
        <p:spPr>
          <a:xfrm>
            <a:off x="3643306" y="214290"/>
            <a:ext cx="4747398" cy="1224136"/>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1- يجمع بين التصنيف العام والفردية الخاصة </a:t>
            </a:r>
            <a:endParaRPr lang="ar-SA" sz="28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857224" y="1285860"/>
            <a:ext cx="6500858" cy="4955203"/>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 </a:t>
            </a:r>
          </a:p>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ذكرنا سابقا الأسس العلمية التي يمكن الاعتماد عليها في التشخيص وهى  : </a:t>
            </a:r>
          </a:p>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1- السببية النسبية0     2- العلاقة الجبرية </a:t>
            </a:r>
          </a:p>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3- المنهج العقلي              4- المنهج العملي </a:t>
            </a:r>
          </a:p>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5- قاعدة الاحتمالات 0</a:t>
            </a:r>
          </a:p>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 اقرئي المثال كما ورد في الكتاب ثم طبقي القواعد والأسس التي ارتكز عليها التشخيص ؟ </a:t>
            </a:r>
          </a:p>
        </p:txBody>
      </p:sp>
      <p:sp>
        <p:nvSpPr>
          <p:cNvPr id="4" name="وسيلة شرح بيضاوية 3"/>
          <p:cNvSpPr/>
          <p:nvPr/>
        </p:nvSpPr>
        <p:spPr>
          <a:xfrm rot="423936">
            <a:off x="3788511" y="8706"/>
            <a:ext cx="3714776" cy="1428736"/>
          </a:xfrm>
          <a:prstGeom prst="wedgeEllipseCallout">
            <a:avLst>
              <a:gd name="adj1" fmla="val -26335"/>
              <a:gd name="adj2" fmla="val 79331"/>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2</a:t>
            </a:r>
            <a:r>
              <a:rPr lang="ar-SA" sz="2800" dirty="0" smtClean="0">
                <a:solidFill>
                  <a:srgbClr val="FF0000"/>
                </a:solidFill>
                <a:latin typeface="Arial Unicode MS" pitchFamily="34" charset="-128"/>
                <a:ea typeface="Arial Unicode MS" pitchFamily="34" charset="-128"/>
                <a:cs typeface="Arial Unicode MS" pitchFamily="34" charset="-128"/>
              </a:rPr>
              <a:t>- التشخيص يركز على أسس وقواعد علمية </a:t>
            </a:r>
            <a:endParaRPr lang="ar-SA" sz="28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571472" y="1500174"/>
            <a:ext cx="8286808" cy="4832092"/>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  حدث سارق يتسم سلوكه بالاندفاع وعدم الاستقرار الانفعال ، ذكى ويتمتع بصحة جيده ويعيش مع أبيه وزوجه أبيه وأولادها منذ وفاه أمه يشكو من قسوة أبيه وسوء معامله زوجته له  ، تكرر هروبه من المنزل والمدرسه 0 </a:t>
            </a:r>
          </a:p>
          <a:p>
            <a:r>
              <a:rPr lang="ar-SA" sz="2800" dirty="0" smtClean="0">
                <a:solidFill>
                  <a:schemeClr val="tx1"/>
                </a:solidFill>
                <a:latin typeface="Arial Unicode MS" pitchFamily="34" charset="-128"/>
                <a:ea typeface="Arial Unicode MS" pitchFamily="34" charset="-128"/>
                <a:cs typeface="Arial Unicode MS" pitchFamily="34" charset="-128"/>
              </a:rPr>
              <a:t> ما هي العمليات أو الحقائق التي يمكن تشخيصها للحالة ؟</a:t>
            </a:r>
          </a:p>
          <a:p>
            <a:r>
              <a:rPr lang="ar-SA" sz="2800" dirty="0" smtClean="0">
                <a:solidFill>
                  <a:schemeClr val="tx1"/>
                </a:solidFill>
                <a:latin typeface="Arial Unicode MS" pitchFamily="34" charset="-128"/>
                <a:ea typeface="Arial Unicode MS" pitchFamily="34" charset="-128"/>
                <a:cs typeface="Arial Unicode MS" pitchFamily="34" charset="-128"/>
              </a:rPr>
              <a:t> - السرقة سوف تجذب انتباهنا لتستدعى خبرات مختزنه في الذهن حول علاقات علميه عامه بين السرقة وبين العوامل الشخصية </a:t>
            </a:r>
            <a:r>
              <a:rPr lang="ar-SA" sz="2800" dirty="0" smtClean="0">
                <a:solidFill>
                  <a:schemeClr val="tx1"/>
                </a:solidFill>
                <a:latin typeface="Arial Unicode MS" pitchFamily="34" charset="-128"/>
                <a:ea typeface="Arial Unicode MS" pitchFamily="34" charset="-128"/>
                <a:cs typeface="Arial Unicode MS" pitchFamily="34" charset="-128"/>
              </a:rPr>
              <a:t>والاجتماعية </a:t>
            </a:r>
            <a:r>
              <a:rPr lang="ar-SA" sz="2800" dirty="0" smtClean="0">
                <a:solidFill>
                  <a:schemeClr val="tx1"/>
                </a:solidFill>
                <a:latin typeface="Arial Unicode MS" pitchFamily="34" charset="-128"/>
                <a:ea typeface="Arial Unicode MS" pitchFamily="34" charset="-128"/>
                <a:cs typeface="Arial Unicode MS" pitchFamily="34" charset="-128"/>
              </a:rPr>
              <a:t>0 </a:t>
            </a:r>
          </a:p>
          <a:p>
            <a:r>
              <a:rPr lang="ar-SA" sz="2800" dirty="0" smtClean="0">
                <a:solidFill>
                  <a:schemeClr val="tx1"/>
                </a:solidFill>
                <a:latin typeface="Arial Unicode MS" pitchFamily="34" charset="-128"/>
                <a:ea typeface="Arial Unicode MS" pitchFamily="34" charset="-128"/>
                <a:cs typeface="Arial Unicode MS" pitchFamily="34" charset="-128"/>
              </a:rPr>
              <a:t> محاوله عقليه لتطويع هذه الحقائق العام لتناسب هذه السرقة </a:t>
            </a:r>
            <a:r>
              <a:rPr lang="ar-SA" sz="2800" dirty="0" err="1" smtClean="0">
                <a:solidFill>
                  <a:schemeClr val="tx1"/>
                </a:solidFill>
                <a:latin typeface="Arial Unicode MS" pitchFamily="34" charset="-128"/>
                <a:ea typeface="Arial Unicode MS" pitchFamily="34" charset="-128"/>
                <a:cs typeface="Arial Unicode MS" pitchFamily="34" charset="-128"/>
              </a:rPr>
              <a:t>لايجاد</a:t>
            </a:r>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2800" dirty="0" smtClean="0">
                <a:solidFill>
                  <a:schemeClr val="tx1"/>
                </a:solidFill>
                <a:latin typeface="Arial Unicode MS" pitchFamily="34" charset="-128"/>
                <a:ea typeface="Arial Unicode MS" pitchFamily="34" charset="-128"/>
                <a:cs typeface="Arial Unicode MS" pitchFamily="34" charset="-128"/>
              </a:rPr>
              <a:t>علاقات نسبيه بين حقائقها 0</a:t>
            </a:r>
          </a:p>
          <a:p>
            <a:r>
              <a:rPr lang="ar-SA" sz="2800" dirty="0" smtClean="0">
                <a:solidFill>
                  <a:schemeClr val="tx1"/>
                </a:solidFill>
                <a:latin typeface="Arial Unicode MS" pitchFamily="34" charset="-128"/>
                <a:ea typeface="Arial Unicode MS" pitchFamily="34" charset="-128"/>
                <a:cs typeface="Arial Unicode MS" pitchFamily="34" charset="-128"/>
              </a:rPr>
              <a:t>-</a:t>
            </a:r>
          </a:p>
        </p:txBody>
      </p:sp>
      <p:sp>
        <p:nvSpPr>
          <p:cNvPr id="4" name="وسيلة شرح بيضاوية 3"/>
          <p:cNvSpPr/>
          <p:nvPr/>
        </p:nvSpPr>
        <p:spPr>
          <a:xfrm rot="423936">
            <a:off x="4136969" y="-4791"/>
            <a:ext cx="2800074" cy="1428736"/>
          </a:xfrm>
          <a:prstGeom prst="wedgeEllipseCallout">
            <a:avLst>
              <a:gd name="adj1" fmla="val -36603"/>
              <a:gd name="adj2" fmla="val 66054"/>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مثال </a:t>
            </a:r>
            <a:endParaRPr lang="ar-SA" sz="28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571472" y="1500174"/>
            <a:ext cx="8286808" cy="4401205"/>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يتضح لنا من سمات الحدث عدم استقراره الانفعالي واندفاعيته وهروبه المتكرر ومن ظروف البيئة قسوة </a:t>
            </a:r>
            <a:r>
              <a:rPr lang="ar-SA" sz="2800" dirty="0" smtClean="0">
                <a:solidFill>
                  <a:schemeClr val="tx1"/>
                </a:solidFill>
                <a:latin typeface="Arial Unicode MS" pitchFamily="34" charset="-128"/>
                <a:ea typeface="Arial Unicode MS" pitchFamily="34" charset="-128"/>
                <a:cs typeface="Arial Unicode MS" pitchFamily="34" charset="-128"/>
              </a:rPr>
              <a:t>الأب </a:t>
            </a:r>
            <a:r>
              <a:rPr lang="ar-SA" sz="2800" dirty="0" smtClean="0">
                <a:solidFill>
                  <a:schemeClr val="tx1"/>
                </a:solidFill>
                <a:latin typeface="Arial Unicode MS" pitchFamily="34" charset="-128"/>
                <a:ea typeface="Arial Unicode MS" pitchFamily="34" charset="-128"/>
                <a:cs typeface="Arial Unicode MS" pitchFamily="34" charset="-128"/>
              </a:rPr>
              <a:t>ووفاه الأم وسوء معامله زوجه الأب وهى جميعها من العوامل السالبة وان لم تجذبنا بنفس درجه ذكاء الحدث وصحته </a:t>
            </a:r>
            <a:r>
              <a:rPr lang="ar-SA" sz="2800" dirty="0" smtClean="0">
                <a:solidFill>
                  <a:schemeClr val="tx1"/>
                </a:solidFill>
                <a:latin typeface="Arial Unicode MS" pitchFamily="34" charset="-128"/>
                <a:ea typeface="Arial Unicode MS" pitchFamily="34" charset="-128"/>
                <a:cs typeface="Arial Unicode MS" pitchFamily="34" charset="-128"/>
              </a:rPr>
              <a:t>الجيدة0</a:t>
            </a: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سوف نقوم بدراسة أفقيه وآخري رأسيه للموقف ، اى دراسة تفاعل الجوانب القائمة في الوقت الحاضر وارتباطها بالمشكلة (كدراسة أفقيه ) ودراسة تفاعل حقائق في الماضي وانتهت إلى الوضع الحالي كالتاريخ التطوري ( كدراسة رأسيه )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a:t>
            </a:r>
          </a:p>
        </p:txBody>
      </p:sp>
      <p:sp>
        <p:nvSpPr>
          <p:cNvPr id="4" name="وسيلة شرح بيضاوية 3"/>
          <p:cNvSpPr/>
          <p:nvPr/>
        </p:nvSpPr>
        <p:spPr>
          <a:xfrm rot="423936">
            <a:off x="4136969" y="-4791"/>
            <a:ext cx="2800074" cy="1428736"/>
          </a:xfrm>
          <a:prstGeom prst="wedgeEllipseCallout">
            <a:avLst>
              <a:gd name="adj1" fmla="val -36603"/>
              <a:gd name="adj2" fmla="val 66054"/>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مثال </a:t>
            </a:r>
            <a:endParaRPr lang="ar-SA" sz="28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571472" y="1500174"/>
            <a:ext cx="8286808" cy="4832092"/>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أذا اتضح لنا أن دور شخصيه العميل في المشكلة مرتبطة </a:t>
            </a:r>
            <a:r>
              <a:rPr lang="ar-SA" sz="2800" dirty="0" smtClean="0">
                <a:solidFill>
                  <a:schemeClr val="tx1"/>
                </a:solidFill>
                <a:latin typeface="Arial Unicode MS" pitchFamily="34" charset="-128"/>
                <a:ea typeface="Arial Unicode MS" pitchFamily="34" charset="-128"/>
                <a:cs typeface="Arial Unicode MS" pitchFamily="34" charset="-128"/>
              </a:rPr>
              <a:t>باضطراب </a:t>
            </a:r>
            <a:r>
              <a:rPr lang="ar-SA" sz="2800" dirty="0" err="1" smtClean="0">
                <a:solidFill>
                  <a:schemeClr val="tx1"/>
                </a:solidFill>
                <a:latin typeface="Arial Unicode MS" pitchFamily="34" charset="-128"/>
                <a:ea typeface="Arial Unicode MS" pitchFamily="34" charset="-128"/>
                <a:cs typeface="Arial Unicode MS" pitchFamily="34" charset="-128"/>
              </a:rPr>
              <a:t>اساسي</a:t>
            </a:r>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2800" dirty="0" smtClean="0">
                <a:solidFill>
                  <a:schemeClr val="tx1"/>
                </a:solidFill>
                <a:latin typeface="Arial Unicode MS" pitchFamily="34" charset="-128"/>
                <a:ea typeface="Arial Unicode MS" pitchFamily="34" charset="-128"/>
                <a:cs typeface="Arial Unicode MS" pitchFamily="34" charset="-128"/>
              </a:rPr>
              <a:t>في النمط النفسي للحدث دل علية تكرار اضطرابه في الماضي ( الهروب المتكرر ) وهذا يرشدنا إلى عمليات آخري لتحديد نوعيه هذا الاضطراب ، فهل اضطرابه النفسي هو استجابة تكيفيه كجذب الانتباه أو وقائية لتجنب </a:t>
            </a:r>
            <a:r>
              <a:rPr lang="ar-SA" sz="2800" dirty="0" smtClean="0">
                <a:solidFill>
                  <a:schemeClr val="tx1"/>
                </a:solidFill>
                <a:latin typeface="Arial Unicode MS" pitchFamily="34" charset="-128"/>
                <a:ea typeface="Arial Unicode MS" pitchFamily="34" charset="-128"/>
                <a:cs typeface="Arial Unicode MS" pitchFamily="34" charset="-128"/>
              </a:rPr>
              <a:t>الألم </a:t>
            </a:r>
            <a:r>
              <a:rPr lang="ar-SA" sz="2800" dirty="0" smtClean="0">
                <a:solidFill>
                  <a:schemeClr val="tx1"/>
                </a:solidFill>
                <a:latin typeface="Arial Unicode MS" pitchFamily="34" charset="-128"/>
                <a:ea typeface="Arial Unicode MS" pitchFamily="34" charset="-128"/>
                <a:cs typeface="Arial Unicode MS" pitchFamily="34" charset="-128"/>
              </a:rPr>
              <a:t>أو مرضيه ( لاشعوري )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أما أذا استقر الوضع على احتمال تفاعل عوامل مختلفة في الماضي كوفاة الأم ثم زواج الأب لتفسير اضطراب الحدث الانفعالي وان سلوكه كان </a:t>
            </a:r>
            <a:r>
              <a:rPr lang="ar-SA" sz="2800" dirty="0" smtClean="0">
                <a:solidFill>
                  <a:schemeClr val="tx1"/>
                </a:solidFill>
                <a:latin typeface="Arial Unicode MS" pitchFamily="34" charset="-128"/>
                <a:ea typeface="Arial Unicode MS" pitchFamily="34" charset="-128"/>
                <a:cs typeface="Arial Unicode MS" pitchFamily="34" charset="-128"/>
              </a:rPr>
              <a:t>هروبًا </a:t>
            </a:r>
            <a:r>
              <a:rPr lang="ar-SA" sz="2800" dirty="0" smtClean="0">
                <a:solidFill>
                  <a:schemeClr val="tx1"/>
                </a:solidFill>
                <a:latin typeface="Arial Unicode MS" pitchFamily="34" charset="-128"/>
                <a:ea typeface="Arial Unicode MS" pitchFamily="34" charset="-128"/>
                <a:cs typeface="Arial Unicode MS" pitchFamily="34" charset="-128"/>
              </a:rPr>
              <a:t>كاستجابة وقائية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وإذا افترضنا أن هذه السمة المضطربة تفاعلت مع ظروف قائمه حاليا في البيئة كقسوة الأب ثم معامله زوجه الأب </a:t>
            </a:r>
          </a:p>
        </p:txBody>
      </p:sp>
      <p:sp>
        <p:nvSpPr>
          <p:cNvPr id="4" name="وسيلة شرح بيضاوية 3"/>
          <p:cNvSpPr/>
          <p:nvPr/>
        </p:nvSpPr>
        <p:spPr>
          <a:xfrm rot="423936">
            <a:off x="4136969" y="-4791"/>
            <a:ext cx="2800074" cy="1428736"/>
          </a:xfrm>
          <a:prstGeom prst="wedgeEllipseCallout">
            <a:avLst>
              <a:gd name="adj1" fmla="val -36603"/>
              <a:gd name="adj2" fmla="val 66054"/>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مثال </a:t>
            </a:r>
            <a:endParaRPr lang="ar-SA" sz="28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pic>
        <p:nvPicPr>
          <p:cNvPr id="3" name="صورة 2" descr="images (20).jpg"/>
          <p:cNvPicPr>
            <a:picLocks noChangeAspect="1"/>
          </p:cNvPicPr>
          <p:nvPr/>
        </p:nvPicPr>
        <p:blipFill>
          <a:blip r:embed="rId3"/>
          <a:stretch>
            <a:fillRect/>
          </a:stretch>
        </p:blipFill>
        <p:spPr>
          <a:xfrm>
            <a:off x="642910" y="214290"/>
            <a:ext cx="2000264" cy="2571768"/>
          </a:xfrm>
          <a:prstGeom prst="rect">
            <a:avLst/>
          </a:prstGeom>
          <a:scene3d>
            <a:camera prst="orthographicFront"/>
            <a:lightRig rig="threePt" dir="t"/>
          </a:scene3d>
          <a:sp3d>
            <a:bevelT prst="relaxedInset"/>
          </a:sp3d>
        </p:spPr>
      </p:pic>
      <p:pic>
        <p:nvPicPr>
          <p:cNvPr id="6" name="عنصر نائب للمحتوى 3" descr="images (18).jpg"/>
          <p:cNvPicPr>
            <a:picLocks noChangeAspect="1"/>
          </p:cNvPicPr>
          <p:nvPr/>
        </p:nvPicPr>
        <p:blipFill>
          <a:blip r:embed="rId4"/>
          <a:stretch>
            <a:fillRect/>
          </a:stretch>
        </p:blipFill>
        <p:spPr>
          <a:xfrm>
            <a:off x="357158" y="2928934"/>
            <a:ext cx="2286016" cy="3500462"/>
          </a:xfrm>
          <a:prstGeom prst="rect">
            <a:avLst/>
          </a:prstGeom>
          <a:scene3d>
            <a:camera prst="orthographicFront"/>
            <a:lightRig rig="threePt" dir="t"/>
          </a:scene3d>
          <a:sp3d>
            <a:bevelT prst="relaxedInset"/>
          </a:sp3d>
        </p:spPr>
      </p:pic>
      <p:sp>
        <p:nvSpPr>
          <p:cNvPr id="7" name="مستطيل 6"/>
          <p:cNvSpPr/>
          <p:nvPr/>
        </p:nvSpPr>
        <p:spPr>
          <a:xfrm>
            <a:off x="3286116" y="785794"/>
            <a:ext cx="5500726" cy="637097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ar-SA" sz="2400" dirty="0" smtClean="0">
                <a:latin typeface="Arial Unicode MS" pitchFamily="34" charset="-128"/>
                <a:ea typeface="Arial Unicode MS" pitchFamily="34" charset="-128"/>
                <a:cs typeface="Arial Unicode MS" pitchFamily="34" charset="-128"/>
              </a:rPr>
              <a:t>1- أنه مادة غذائية عالية القيمة يستخدم غذاءٍ للأطفال والكبار على السواء فهو لا يمكث في المعدة طويلاً إذ أنه سريع الهضم كما يمتص بسرعة داخل الجهاز اللمفاوي ليصل إلى الدم.</a:t>
            </a:r>
          </a:p>
          <a:p>
            <a:r>
              <a:rPr lang="ar-SA" sz="2400" dirty="0" smtClean="0">
                <a:latin typeface="Arial Unicode MS" pitchFamily="34" charset="-128"/>
                <a:ea typeface="Arial Unicode MS" pitchFamily="34" charset="-128"/>
                <a:cs typeface="Arial Unicode MS" pitchFamily="34" charset="-128"/>
              </a:rPr>
              <a:t>2) يقوم العسل بتعويض السكريات المستهلكة بسبب المجهود الجسماني أو الذهني الذي يبذله الشخص.</a:t>
            </a:r>
          </a:p>
          <a:p>
            <a:r>
              <a:rPr lang="ar-SA" sz="2400" dirty="0" smtClean="0">
                <a:latin typeface="Arial Unicode MS" pitchFamily="34" charset="-128"/>
                <a:ea typeface="Arial Unicode MS" pitchFamily="34" charset="-128"/>
                <a:cs typeface="Arial Unicode MS" pitchFamily="34" charset="-128"/>
              </a:rPr>
              <a:t>3) ثبت أن العسل يعمل على تقوية القلب حيث إن للجلوكوز تأثيره الواضح على عضلات القلب فهو يعوض ما تفقده بسبب عملها الدائم فيزيدها قوةً واستمراراً.</a:t>
            </a:r>
          </a:p>
          <a:p>
            <a:r>
              <a:rPr lang="ar-SA" sz="2400" dirty="0" smtClean="0">
                <a:latin typeface="Arial Unicode MS" pitchFamily="34" charset="-128"/>
                <a:ea typeface="Arial Unicode MS" pitchFamily="34" charset="-128"/>
                <a:cs typeface="Arial Unicode MS" pitchFamily="34" charset="-128"/>
              </a:rPr>
              <a:t>4)للعسل دور فعَّال في تنظيم ضغط الدم وزيادة نسبة الهيموجلوبين في الدم.</a:t>
            </a:r>
          </a:p>
          <a:p>
            <a:r>
              <a:rPr lang="ar-SA" sz="2400" dirty="0" smtClean="0">
                <a:latin typeface="Arial Unicode MS" pitchFamily="34" charset="-128"/>
                <a:ea typeface="Arial Unicode MS" pitchFamily="34" charset="-128"/>
                <a:cs typeface="Arial Unicode MS" pitchFamily="34" charset="-128"/>
              </a:rPr>
              <a:t>6) العسل غذاء مثالي لزيادة القوة والطاقة عند ممارسة الألعاب الرياضية والاستحمام، لذلك ينصح بتناول العسل للرياضيين لفوائده العديدة.</a:t>
            </a:r>
          </a:p>
        </p:txBody>
      </p:sp>
      <p:sp>
        <p:nvSpPr>
          <p:cNvPr id="8" name="مربع نص 7"/>
          <p:cNvSpPr txBox="1"/>
          <p:nvPr/>
        </p:nvSpPr>
        <p:spPr>
          <a:xfrm>
            <a:off x="3500430" y="214290"/>
            <a:ext cx="5000660" cy="523220"/>
          </a:xfrm>
          <a:prstGeom prst="rect">
            <a:avLst/>
          </a:prstGeom>
          <a:noFill/>
        </p:spPr>
        <p:txBody>
          <a:bodyPr wrap="square" rtlCol="1">
            <a:spAutoFit/>
          </a:bodyPr>
          <a:lstStyle/>
          <a:p>
            <a:pPr algn="ctr"/>
            <a:r>
              <a:rPr lang="ar-SA" sz="2800" dirty="0" smtClean="0">
                <a:latin typeface="Arial Unicode MS" pitchFamily="34" charset="-128"/>
                <a:ea typeface="Arial Unicode MS" pitchFamily="34" charset="-128"/>
                <a:cs typeface="Arial Unicode MS" pitchFamily="34" charset="-128"/>
              </a:rPr>
              <a:t>  الفائدة السابعة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428596" y="1643050"/>
            <a:ext cx="8286808" cy="3108543"/>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وإذا افترضنا أن هذه السمة المضطربة تفاعلت مع ظروف قائمه حاليا في البيئة كقسوة الأب ثم معامله زوجه الأب لتفسير حادث ( السرقة ) وبناء على المنهج البراجمانى يجب التركيز على العوامل التي يمكن لنا التأثير فيها أو معالجتها وهو قسوة الأب ومعامله زوجه الأب كعوامل قابله للعلاج وان هناك وقائع غير قابله للتغير منها وفاه والدته وزواج والده رغم </a:t>
            </a:r>
            <a:r>
              <a:rPr lang="ar-SA" sz="2800" dirty="0" err="1" smtClean="0">
                <a:solidFill>
                  <a:schemeClr val="tx1"/>
                </a:solidFill>
                <a:latin typeface="Arial Unicode MS" pitchFamily="34" charset="-128"/>
                <a:ea typeface="Arial Unicode MS" pitchFamily="34" charset="-128"/>
                <a:cs typeface="Arial Unicode MS" pitchFamily="34" charset="-128"/>
              </a:rPr>
              <a:t>انها</a:t>
            </a:r>
            <a:r>
              <a:rPr lang="ar-SA" sz="2800" dirty="0" smtClean="0">
                <a:solidFill>
                  <a:schemeClr val="tx1"/>
                </a:solidFill>
                <a:latin typeface="Arial Unicode MS" pitchFamily="34" charset="-128"/>
                <a:ea typeface="Arial Unicode MS" pitchFamily="34" charset="-128"/>
                <a:cs typeface="Arial Unicode MS" pitchFamily="34" charset="-128"/>
              </a:rPr>
              <a:t> ساعدت على اضطراب الحدث 0   </a:t>
            </a:r>
          </a:p>
        </p:txBody>
      </p:sp>
      <p:sp>
        <p:nvSpPr>
          <p:cNvPr id="4" name="وسيلة شرح بيضاوية 3"/>
          <p:cNvSpPr/>
          <p:nvPr/>
        </p:nvSpPr>
        <p:spPr>
          <a:xfrm rot="423936">
            <a:off x="4136969" y="-4791"/>
            <a:ext cx="2800074" cy="1428736"/>
          </a:xfrm>
          <a:prstGeom prst="wedgeEllipseCallout">
            <a:avLst>
              <a:gd name="adj1" fmla="val -36603"/>
              <a:gd name="adj2" fmla="val 66054"/>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مثال </a:t>
            </a:r>
            <a:endParaRPr lang="ar-SA" sz="28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323528" y="1772816"/>
            <a:ext cx="8568952" cy="4031873"/>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3200" dirty="0" smtClean="0">
                <a:solidFill>
                  <a:schemeClr val="tx1"/>
                </a:solidFill>
                <a:latin typeface="Arial Unicode MS" pitchFamily="34" charset="-128"/>
                <a:ea typeface="Arial Unicode MS" pitchFamily="34" charset="-128"/>
                <a:cs typeface="Arial Unicode MS" pitchFamily="34" charset="-128"/>
              </a:rPr>
              <a:t>التشخيص في اى مرحلة من مراحله ليس نهائيا وإنما هو عرضة للتغير مع ظهور حقائق كانت خافية ، </a:t>
            </a:r>
          </a:p>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يجب التسليم بأنة لا يمكننا </a:t>
            </a:r>
            <a:r>
              <a:rPr lang="ar-SA" sz="3200" dirty="0" smtClean="0">
                <a:solidFill>
                  <a:schemeClr val="tx1"/>
                </a:solidFill>
                <a:latin typeface="Arial Unicode MS" pitchFamily="34" charset="-128"/>
                <a:ea typeface="Arial Unicode MS" pitchFamily="34" charset="-128"/>
                <a:cs typeface="Arial Unicode MS" pitchFamily="34" charset="-128"/>
              </a:rPr>
              <a:t>علميًا </a:t>
            </a:r>
            <a:r>
              <a:rPr lang="ar-SA" sz="3200" dirty="0" smtClean="0">
                <a:solidFill>
                  <a:schemeClr val="tx1"/>
                </a:solidFill>
                <a:latin typeface="Arial Unicode MS" pitchFamily="34" charset="-128"/>
                <a:ea typeface="Arial Unicode MS" pitchFamily="34" charset="-128"/>
                <a:cs typeface="Arial Unicode MS" pitchFamily="34" charset="-128"/>
              </a:rPr>
              <a:t>الحصول  على كافة حقائق المشكلة الهامة للتشخيص 0 </a:t>
            </a:r>
          </a:p>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التشخيص قابل للتغير مع كل جديد يظهر في الموقف حتى بعد البدء في تنفيذ خطة العلاج 0 </a:t>
            </a:r>
          </a:p>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 أن العميل كانسان – هو  كائن متغير بتغير الزمن ذاتة فهو لايعرف الثبوت او الجمود 0 </a:t>
            </a:r>
          </a:p>
        </p:txBody>
      </p:sp>
      <p:sp>
        <p:nvSpPr>
          <p:cNvPr id="4" name="وسيلة شرح بيضاوية 3"/>
          <p:cNvSpPr/>
          <p:nvPr/>
        </p:nvSpPr>
        <p:spPr>
          <a:xfrm>
            <a:off x="3929058" y="260648"/>
            <a:ext cx="4747398" cy="1440160"/>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3- التشخيص قابل للتغير مع ظهور حقائق جديدة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251520" y="1772816"/>
            <a:ext cx="8568952" cy="4955203"/>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3200" dirty="0" smtClean="0">
                <a:solidFill>
                  <a:schemeClr val="tx1"/>
                </a:solidFill>
                <a:latin typeface="Arial Unicode MS" pitchFamily="34" charset="-128"/>
                <a:ea typeface="Arial Unicode MS" pitchFamily="34" charset="-128"/>
                <a:cs typeface="Arial Unicode MS" pitchFamily="34" charset="-128"/>
              </a:rPr>
              <a:t>أن التشخيص النهائي هو مسؤولية الاخصائى المهنية الذي يمثل راية المهني في الموقف ، فأن العملية التشخيصية يجب إن تكون عملية مشتركه مستمرة لا ينفرد بها الأخصائي وحدة 0 </a:t>
            </a:r>
          </a:p>
          <a:p>
            <a:r>
              <a:rPr lang="ar-SA" sz="3200" dirty="0" smtClean="0">
                <a:solidFill>
                  <a:schemeClr val="tx1"/>
                </a:solidFill>
                <a:latin typeface="Arial Unicode MS" pitchFamily="34" charset="-128"/>
                <a:ea typeface="Arial Unicode MS" pitchFamily="34" charset="-128"/>
                <a:cs typeface="Arial Unicode MS" pitchFamily="34" charset="-128"/>
              </a:rPr>
              <a:t>- أن اشتراك العميل في تشخيص مشكلته هو أسلوب تربوي وخطوة هامة في سبيل علاج الموقف 0 ويتضح ذلك من خلال </a:t>
            </a:r>
          </a:p>
          <a:p>
            <a:r>
              <a:rPr lang="ar-SA" sz="3200" dirty="0" smtClean="0">
                <a:solidFill>
                  <a:schemeClr val="tx1"/>
                </a:solidFill>
                <a:latin typeface="Arial Unicode MS" pitchFamily="34" charset="-128"/>
                <a:ea typeface="Arial Unicode MS" pitchFamily="34" charset="-128"/>
                <a:cs typeface="Arial Unicode MS" pitchFamily="34" charset="-128"/>
              </a:rPr>
              <a:t> 1- تكتسب شخصية العميل قدرة على التفكير السليم وتدريبا على تحمل المسئولية 0 </a:t>
            </a:r>
          </a:p>
          <a:p>
            <a:r>
              <a:rPr lang="ar-SA" sz="2800" dirty="0" smtClean="0">
                <a:solidFill>
                  <a:schemeClr val="tx1"/>
                </a:solidFill>
                <a:latin typeface="Arial Unicode MS" pitchFamily="34" charset="-128"/>
                <a:ea typeface="Arial Unicode MS" pitchFamily="34" charset="-128"/>
                <a:cs typeface="Arial Unicode MS" pitchFamily="34" charset="-128"/>
              </a:rPr>
              <a:t> </a:t>
            </a:r>
          </a:p>
        </p:txBody>
      </p:sp>
      <p:sp>
        <p:nvSpPr>
          <p:cNvPr id="4" name="وسيلة شرح بيضاوية 3"/>
          <p:cNvSpPr/>
          <p:nvPr/>
        </p:nvSpPr>
        <p:spPr>
          <a:xfrm>
            <a:off x="3143240" y="188640"/>
            <a:ext cx="5101168" cy="1440160"/>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4-التشخيص عملية مشتركة بين الاخصائى والعميل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357158" y="1164134"/>
            <a:ext cx="8568952" cy="5693866"/>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2-يختلف أسلوب الاخصائى في أشراك العميل في التشخيص بل وفي درجه هذا الاشتراك حسب فرديه العميل وفردية المشكلة ذاتها0 </a:t>
            </a:r>
          </a:p>
          <a:p>
            <a:r>
              <a:rPr lang="ar-SA" sz="2800" dirty="0" smtClean="0">
                <a:solidFill>
                  <a:schemeClr val="tx1"/>
                </a:solidFill>
                <a:latin typeface="Arial Unicode MS" pitchFamily="34" charset="-128"/>
                <a:ea typeface="Arial Unicode MS" pitchFamily="34" charset="-128"/>
                <a:cs typeface="Arial Unicode MS" pitchFamily="34" charset="-128"/>
              </a:rPr>
              <a:t>3- يضفى اشتراكه فئ التشخيص موضوعية واقعية ، أذا ما افترضنا أنة اعرف الناس بدقائق حياته وأكثرهم أحساسا بمشكلته 0</a:t>
            </a:r>
          </a:p>
          <a:p>
            <a:r>
              <a:rPr lang="ar-SA" sz="2800" dirty="0" smtClean="0">
                <a:solidFill>
                  <a:schemeClr val="tx1"/>
                </a:solidFill>
                <a:latin typeface="Arial Unicode MS" pitchFamily="34" charset="-128"/>
                <a:ea typeface="Arial Unicode MS" pitchFamily="34" charset="-128"/>
                <a:cs typeface="Arial Unicode MS" pitchFamily="34" charset="-128"/>
              </a:rPr>
              <a:t>4- يزيد اشتراكه عنصر الثقة بينهما حيث يشعر العميل بتقدير الاخصائى لقدرته واهتمامه بالمشكلة</a:t>
            </a:r>
          </a:p>
          <a:p>
            <a:r>
              <a:rPr lang="ar-SA" sz="2800" dirty="0" smtClean="0">
                <a:solidFill>
                  <a:schemeClr val="tx1"/>
                </a:solidFill>
                <a:latin typeface="Arial Unicode MS" pitchFamily="34" charset="-128"/>
                <a:ea typeface="Arial Unicode MS" pitchFamily="34" charset="-128"/>
                <a:cs typeface="Arial Unicode MS" pitchFamily="34" charset="-128"/>
              </a:rPr>
              <a:t>5- تكشف مشاركته اسلوبة الخاص في التفكير ومدى واقعيته وثقافته وهذه حقائق دراسية تزيد من وضوح الموقف </a:t>
            </a:r>
            <a:r>
              <a:rPr lang="ar-SA" sz="2800" dirty="0" smtClean="0">
                <a:solidFill>
                  <a:schemeClr val="tx1"/>
                </a:solidFill>
                <a:latin typeface="Arial Unicode MS" pitchFamily="34" charset="-128"/>
                <a:ea typeface="Arial Unicode MS" pitchFamily="34" charset="-128"/>
                <a:cs typeface="Arial Unicode MS" pitchFamily="34" charset="-128"/>
              </a:rPr>
              <a:t>للاخصائى  </a:t>
            </a:r>
            <a:endParaRPr lang="ar-SA" sz="2800" dirty="0" smtClean="0">
              <a:solidFill>
                <a:schemeClr val="tx1"/>
              </a:solidFill>
              <a:latin typeface="Arial Unicode MS" pitchFamily="34" charset="-128"/>
              <a:ea typeface="Arial Unicode MS" pitchFamily="34" charset="-128"/>
              <a:cs typeface="Arial Unicode MS" pitchFamily="34" charset="-128"/>
            </a:endParaRPr>
          </a:p>
          <a:p>
            <a:endParaRPr lang="ar-SA" sz="2800" dirty="0" smtClean="0">
              <a:solidFill>
                <a:schemeClr val="tx1"/>
              </a:solidFill>
              <a:latin typeface="Arial Unicode MS" pitchFamily="34" charset="-128"/>
              <a:ea typeface="Arial Unicode MS" pitchFamily="34" charset="-128"/>
              <a:cs typeface="Arial Unicode MS" pitchFamily="34" charset="-128"/>
            </a:endParaRPr>
          </a:p>
          <a:p>
            <a:endParaRPr lang="ar-SA"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وسيلة شرح بيضاوية 3"/>
          <p:cNvSpPr/>
          <p:nvPr/>
        </p:nvSpPr>
        <p:spPr>
          <a:xfrm>
            <a:off x="2143108" y="0"/>
            <a:ext cx="5072098" cy="1142984"/>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2400" dirty="0" smtClean="0">
                <a:latin typeface="Arial Unicode MS" pitchFamily="34" charset="-128"/>
                <a:ea typeface="Arial Unicode MS" pitchFamily="34" charset="-128"/>
                <a:cs typeface="Arial Unicode MS" pitchFamily="34" charset="-128"/>
              </a:rPr>
              <a:t>4-التشخيص عملية مشتركة بين الاخصائى والعميل </a:t>
            </a:r>
            <a:endParaRPr lang="ar-SA" sz="24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285720" y="1643050"/>
            <a:ext cx="8568952" cy="4031873"/>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 هناك خمس  مكونات رئيسه يجب إن يحتويها التشخيص المتكامل هى : </a:t>
            </a:r>
            <a:endParaRPr lang="ar-SA" sz="2800" u="sng" dirty="0" smtClean="0">
              <a:solidFill>
                <a:schemeClr val="tx1"/>
              </a:solidFill>
              <a:latin typeface="Arial Unicode MS" pitchFamily="34" charset="-128"/>
              <a:ea typeface="Arial Unicode MS" pitchFamily="34" charset="-128"/>
              <a:cs typeface="Arial Unicode MS" pitchFamily="34" charset="-128"/>
            </a:endParaRPr>
          </a:p>
          <a:p>
            <a:r>
              <a:rPr lang="ar-SA" sz="3200" u="sng" dirty="0" smtClean="0">
                <a:solidFill>
                  <a:schemeClr val="tx1"/>
                </a:solidFill>
                <a:latin typeface="Arial Unicode MS" pitchFamily="34" charset="-128"/>
                <a:ea typeface="Arial Unicode MS" pitchFamily="34" charset="-128"/>
                <a:cs typeface="Arial Unicode MS" pitchFamily="34" charset="-128"/>
              </a:rPr>
              <a:t>-</a:t>
            </a:r>
            <a:r>
              <a:rPr lang="ar-SA" sz="2800" u="sng" dirty="0" smtClean="0">
                <a:solidFill>
                  <a:schemeClr val="tx1"/>
                </a:solidFill>
                <a:latin typeface="Arial Unicode MS" pitchFamily="34" charset="-128"/>
                <a:ea typeface="Arial Unicode MS" pitchFamily="34" charset="-128"/>
                <a:cs typeface="Arial Unicode MS" pitchFamily="34" charset="-128"/>
              </a:rPr>
              <a:t>وهذه الجوانب هي : </a:t>
            </a:r>
          </a:p>
          <a:p>
            <a:r>
              <a:rPr lang="ar-SA" sz="2800" dirty="0" smtClean="0">
                <a:solidFill>
                  <a:schemeClr val="tx1"/>
                </a:solidFill>
                <a:latin typeface="Arial Unicode MS" pitchFamily="34" charset="-128"/>
                <a:ea typeface="Arial Unicode MS" pitchFamily="34" charset="-128"/>
                <a:cs typeface="Arial Unicode MS" pitchFamily="34" charset="-128"/>
              </a:rPr>
              <a:t>    1- التصنيف العام لطبيعة المشكلة ( تحديد مجالها العام ) </a:t>
            </a:r>
          </a:p>
          <a:p>
            <a:r>
              <a:rPr lang="ar-SA" sz="2800" dirty="0" smtClean="0">
                <a:solidFill>
                  <a:schemeClr val="tx1"/>
                </a:solidFill>
                <a:latin typeface="Arial Unicode MS" pitchFamily="34" charset="-128"/>
                <a:ea typeface="Arial Unicode MS" pitchFamily="34" charset="-128"/>
                <a:cs typeface="Arial Unicode MS" pitchFamily="34" charset="-128"/>
              </a:rPr>
              <a:t>    2- التصنيف الطائفي </a:t>
            </a:r>
            <a:r>
              <a:rPr lang="ar-SA" sz="2800" dirty="0" smtClean="0">
                <a:solidFill>
                  <a:schemeClr val="tx1"/>
                </a:solidFill>
                <a:latin typeface="Arial Unicode MS" pitchFamily="34" charset="-128"/>
                <a:ea typeface="Arial Unicode MS" pitchFamily="34" charset="-128"/>
                <a:cs typeface="Arial Unicode MS" pitchFamily="34" charset="-128"/>
              </a:rPr>
              <a:t>الذي </a:t>
            </a:r>
            <a:r>
              <a:rPr lang="ar-SA" sz="2800" dirty="0" smtClean="0">
                <a:solidFill>
                  <a:schemeClr val="tx1"/>
                </a:solidFill>
                <a:latin typeface="Arial Unicode MS" pitchFamily="34" charset="-128"/>
                <a:ea typeface="Arial Unicode MS" pitchFamily="34" charset="-128"/>
                <a:cs typeface="Arial Unicode MS" pitchFamily="34" charset="-128"/>
              </a:rPr>
              <a:t>يحدد الطائفة التي تنتمي إليها المشكلة ضمن مجالها العام </a:t>
            </a:r>
          </a:p>
          <a:p>
            <a:r>
              <a:rPr lang="ar-SA" sz="2800" dirty="0" smtClean="0">
                <a:solidFill>
                  <a:schemeClr val="tx1"/>
                </a:solidFill>
                <a:latin typeface="Arial Unicode MS" pitchFamily="34" charset="-128"/>
                <a:ea typeface="Arial Unicode MS" pitchFamily="34" charset="-128"/>
                <a:cs typeface="Arial Unicode MS" pitchFamily="34" charset="-128"/>
              </a:rPr>
              <a:t>   3- تصنيف نوعى يحدد نوعيتها الخاصة داخل الطائفة </a:t>
            </a:r>
          </a:p>
          <a:p>
            <a:r>
              <a:rPr lang="ar-SA" sz="2800" dirty="0" smtClean="0">
                <a:solidFill>
                  <a:schemeClr val="tx1"/>
                </a:solidFill>
                <a:latin typeface="Arial Unicode MS" pitchFamily="34" charset="-128"/>
                <a:ea typeface="Arial Unicode MS" pitchFamily="34" charset="-128"/>
                <a:cs typeface="Arial Unicode MS" pitchFamily="34" charset="-128"/>
              </a:rPr>
              <a:t>   4- تفسير خاص لتفاعل العوامل المختلفة التي أدت إليها </a:t>
            </a:r>
          </a:p>
          <a:p>
            <a:r>
              <a:rPr lang="ar-SA" sz="2800" dirty="0" smtClean="0">
                <a:solidFill>
                  <a:schemeClr val="tx1"/>
                </a:solidFill>
                <a:latin typeface="Arial Unicode MS" pitchFamily="34" charset="-128"/>
                <a:ea typeface="Arial Unicode MS" pitchFamily="34" charset="-128"/>
                <a:cs typeface="Arial Unicode MS" pitchFamily="34" charset="-128"/>
              </a:rPr>
              <a:t>   5- تحديد مناطق العلاج الممكنة في حدود الإمكانيات المتاحة </a:t>
            </a:r>
          </a:p>
        </p:txBody>
      </p:sp>
      <p:sp>
        <p:nvSpPr>
          <p:cNvPr id="4" name="وسيلة شرح بيضاوية 3"/>
          <p:cNvSpPr/>
          <p:nvPr/>
        </p:nvSpPr>
        <p:spPr>
          <a:xfrm>
            <a:off x="2857488" y="142852"/>
            <a:ext cx="5429288" cy="1224136"/>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3200" b="1" dirty="0" smtClean="0">
                <a:latin typeface="Arial Unicode MS" pitchFamily="34" charset="-128"/>
                <a:ea typeface="Arial Unicode MS" pitchFamily="34" charset="-128"/>
                <a:cs typeface="Arial Unicode MS" pitchFamily="34" charset="-128"/>
              </a:rPr>
              <a:t>مكونات التشخيص </a:t>
            </a:r>
            <a:endParaRPr lang="ar-SA" sz="3200" b="1"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214282" y="1571612"/>
            <a:ext cx="8568952" cy="5016758"/>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هو تحديد المجال العام للمشكلة ، أسرية أو مدرسية ، نفسية أو عقلية، ويجب ان يوضع في مقدمة العبارة التشخيصية ليحدد طبيعة المشكلة الرئيسية لتتوالى بعدها الجوانب التفصيلية 0 </a:t>
            </a:r>
          </a:p>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 يعتمد هذا التصنيف على الراى المهني للأخصائي الأجتماعى الذي علية أن يميز </a:t>
            </a:r>
            <a:r>
              <a:rPr lang="ar-SA" sz="3200" dirty="0" smtClean="0">
                <a:solidFill>
                  <a:schemeClr val="tx1"/>
                </a:solidFill>
                <a:latin typeface="Arial Unicode MS" pitchFamily="34" charset="-128"/>
                <a:ea typeface="Arial Unicode MS" pitchFamily="34" charset="-128"/>
                <a:cs typeface="Arial Unicode MS" pitchFamily="34" charset="-128"/>
              </a:rPr>
              <a:t>أصل </a:t>
            </a:r>
            <a:r>
              <a:rPr lang="ar-SA" sz="3200" dirty="0" smtClean="0">
                <a:solidFill>
                  <a:schemeClr val="tx1"/>
                </a:solidFill>
                <a:latin typeface="Arial Unicode MS" pitchFamily="34" charset="-128"/>
                <a:ea typeface="Arial Unicode MS" pitchFamily="34" charset="-128"/>
                <a:cs typeface="Arial Unicode MS" pitchFamily="34" charset="-128"/>
              </a:rPr>
              <a:t>المشكلة عن فروعها ،وجذورها عن أعرضها الفرعية في ارتباطها بخدمات المؤسسة </a:t>
            </a:r>
            <a:r>
              <a:rPr lang="ar-SA" sz="2800" dirty="0" smtClean="0">
                <a:solidFill>
                  <a:schemeClr val="tx1"/>
                </a:solidFill>
                <a:latin typeface="Arial Unicode MS" pitchFamily="34" charset="-128"/>
                <a:ea typeface="Arial Unicode MS" pitchFamily="34" charset="-128"/>
                <a:cs typeface="Arial Unicode MS" pitchFamily="34" charset="-128"/>
              </a:rPr>
              <a:t>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3200" dirty="0" smtClean="0">
                <a:solidFill>
                  <a:schemeClr val="tx1"/>
                </a:solidFill>
                <a:latin typeface="Arial Unicode MS" pitchFamily="34" charset="-128"/>
                <a:ea typeface="Arial Unicode MS" pitchFamily="34" charset="-128"/>
                <a:cs typeface="Arial Unicode MS" pitchFamily="34" charset="-128"/>
              </a:rPr>
              <a:t>يفضل أن يكون التصنيف العام </a:t>
            </a:r>
            <a:r>
              <a:rPr lang="ar-SA" sz="3200" dirty="0" smtClean="0">
                <a:solidFill>
                  <a:schemeClr val="tx1"/>
                </a:solidFill>
                <a:latin typeface="Arial Unicode MS" pitchFamily="34" charset="-128"/>
                <a:ea typeface="Arial Unicode MS" pitchFamily="34" charset="-128"/>
                <a:cs typeface="Arial Unicode MS" pitchFamily="34" charset="-128"/>
              </a:rPr>
              <a:t>مرتبطاً </a:t>
            </a:r>
            <a:r>
              <a:rPr lang="ar-SA" sz="3200" dirty="0" smtClean="0">
                <a:solidFill>
                  <a:schemeClr val="tx1"/>
                </a:solidFill>
                <a:latin typeface="Arial Unicode MS" pitchFamily="34" charset="-128"/>
                <a:ea typeface="Arial Unicode MS" pitchFamily="34" charset="-128"/>
                <a:cs typeface="Arial Unicode MS" pitchFamily="34" charset="-128"/>
              </a:rPr>
              <a:t>بنوعية ألمؤسسه ذاتها والمجال الذي تخدمه 0</a:t>
            </a:r>
          </a:p>
        </p:txBody>
      </p:sp>
      <p:sp>
        <p:nvSpPr>
          <p:cNvPr id="4" name="وسيلة شرح بيضاوية 3"/>
          <p:cNvSpPr/>
          <p:nvPr/>
        </p:nvSpPr>
        <p:spPr>
          <a:xfrm>
            <a:off x="4429124" y="214290"/>
            <a:ext cx="4032448" cy="1009846"/>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2800" b="1" dirty="0" smtClean="0">
                <a:latin typeface="Arial Unicode MS" pitchFamily="34" charset="-128"/>
                <a:ea typeface="Arial Unicode MS" pitchFamily="34" charset="-128"/>
                <a:cs typeface="Arial Unicode MS" pitchFamily="34" charset="-128"/>
              </a:rPr>
              <a:t>1- التصنيف العام </a:t>
            </a:r>
            <a:endParaRPr lang="ar-SA" sz="2800" b="1"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214282" y="1571612"/>
            <a:ext cx="8568952" cy="5016758"/>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فمشكله تلميذ بأحد المدارس هي مشكله مدرسيه فقط إذا ارتبطت بالتحصيل المدرسي أو عدم التكيف المدرسي ولكنها يمكن إن تكون مشكله اقتصاديه أو سلوكيه إذا كان العامل الاقتصادي أو الانحرافى هما العوامل الرئيسة والأكثر </a:t>
            </a:r>
            <a:r>
              <a:rPr lang="ar-SA" sz="3200" dirty="0" smtClean="0">
                <a:solidFill>
                  <a:schemeClr val="tx1"/>
                </a:solidFill>
                <a:latin typeface="Arial Unicode MS" pitchFamily="34" charset="-128"/>
                <a:ea typeface="Arial Unicode MS" pitchFamily="34" charset="-128"/>
                <a:cs typeface="Arial Unicode MS" pitchFamily="34" charset="-128"/>
              </a:rPr>
              <a:t>وضوحاً </a:t>
            </a:r>
            <a:r>
              <a:rPr lang="ar-SA" sz="3200" dirty="0" smtClean="0">
                <a:solidFill>
                  <a:schemeClr val="tx1"/>
                </a:solidFill>
                <a:latin typeface="Arial Unicode MS" pitchFamily="34" charset="-128"/>
                <a:ea typeface="Arial Unicode MS" pitchFamily="34" charset="-128"/>
                <a:cs typeface="Arial Unicode MS" pitchFamily="34" charset="-128"/>
              </a:rPr>
              <a:t>، كما يمكن </a:t>
            </a:r>
            <a:r>
              <a:rPr lang="ar-SA" sz="3200" dirty="0" err="1" smtClean="0">
                <a:solidFill>
                  <a:schemeClr val="tx1"/>
                </a:solidFill>
                <a:latin typeface="Arial Unicode MS" pitchFamily="34" charset="-128"/>
                <a:ea typeface="Arial Unicode MS" pitchFamily="34" charset="-128"/>
                <a:cs typeface="Arial Unicode MS" pitchFamily="34" charset="-128"/>
              </a:rPr>
              <a:t>ان</a:t>
            </a:r>
            <a:r>
              <a:rPr lang="ar-SA" sz="3200" dirty="0" smtClean="0">
                <a:solidFill>
                  <a:schemeClr val="tx1"/>
                </a:solidFill>
                <a:latin typeface="Arial Unicode MS" pitchFamily="34" charset="-128"/>
                <a:ea typeface="Arial Unicode MS" pitchFamily="34" charset="-128"/>
                <a:cs typeface="Arial Unicode MS" pitchFamily="34" charset="-128"/>
              </a:rPr>
              <a:t> يراها الأخصائى مشكله أسريه رغم أن التلميذ تقدم بها على أساس أنها اقتصاديه ، إذا تبين له إن الجو الأسرى كان وراء حاجه التلميذ لاى المساعدة ويفضل بصفه عامة أن يكون التصنيف العام مرتبطا بنوعيه المؤسسة ذاتها والمجال الذي تخدمه 0</a:t>
            </a:r>
          </a:p>
        </p:txBody>
      </p:sp>
      <p:sp>
        <p:nvSpPr>
          <p:cNvPr id="4" name="وسيلة شرح بيضاوية 3"/>
          <p:cNvSpPr/>
          <p:nvPr/>
        </p:nvSpPr>
        <p:spPr>
          <a:xfrm>
            <a:off x="5857884" y="214290"/>
            <a:ext cx="2603688" cy="1009846"/>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مثال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214282" y="1643050"/>
            <a:ext cx="8568952" cy="4401205"/>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ويقصد به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هو تحديد الطائفة التي تنتمي إليها المشكلة داخل مجالها العام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تحديد طائفة المشكلة تختلف حسب مجالها العام وحسب خدمات المؤسسة 0</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مثلا إذا كان التصنيف العام هو ضعف عقلي تكون الطائفة احد مراتب الضعف العقلي ( عتة او ابلة او مورون )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وإذا كان التصنيف العام هو جناح أحداث يكون التصنيف الطائفي  هو ( تشرد او انحراف )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هذا التصنيف أكثر دقة ويكسب التشخيص موضوعية وتنظيما وله قيمة إحصائية و علمية 0</a:t>
            </a:r>
          </a:p>
        </p:txBody>
      </p:sp>
      <p:sp>
        <p:nvSpPr>
          <p:cNvPr id="4" name="وسيلة شرح بيضاوية 3"/>
          <p:cNvSpPr/>
          <p:nvPr/>
        </p:nvSpPr>
        <p:spPr>
          <a:xfrm>
            <a:off x="4714876" y="214290"/>
            <a:ext cx="4032448" cy="1224136"/>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2- التصنيف الطائفي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357158" y="1714488"/>
            <a:ext cx="8568952" cy="4401205"/>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وسيلة شرح بيضاوية 3"/>
          <p:cNvSpPr/>
          <p:nvPr/>
        </p:nvSpPr>
        <p:spPr>
          <a:xfrm>
            <a:off x="500034" y="0"/>
            <a:ext cx="8318696" cy="1500198"/>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3- التصنيف النوعي </a:t>
            </a:r>
          </a:p>
          <a:p>
            <a:r>
              <a:rPr lang="ar-SA" sz="2800" dirty="0" smtClean="0">
                <a:latin typeface="Arial Unicode MS" pitchFamily="34" charset="-128"/>
                <a:ea typeface="Arial Unicode MS" pitchFamily="34" charset="-128"/>
                <a:cs typeface="Arial Unicode MS" pitchFamily="34" charset="-128"/>
              </a:rPr>
              <a:t>ويقصد به تحديد العوامل التي أدت إلى المشكلة وغالبا تكون على النحو التالي:</a:t>
            </a:r>
            <a:endParaRPr lang="ar-SA" sz="2800" dirty="0">
              <a:latin typeface="Arial Unicode MS" pitchFamily="34" charset="-128"/>
              <a:ea typeface="Arial Unicode MS" pitchFamily="34" charset="-128"/>
              <a:cs typeface="Arial Unicode MS" pitchFamily="34" charset="-128"/>
            </a:endParaRPr>
          </a:p>
        </p:txBody>
      </p:sp>
      <p:cxnSp>
        <p:nvCxnSpPr>
          <p:cNvPr id="6" name="رابط مستقيم 5"/>
          <p:cNvCxnSpPr/>
          <p:nvPr/>
        </p:nvCxnSpPr>
        <p:spPr>
          <a:xfrm rot="10800000">
            <a:off x="1785918" y="2071678"/>
            <a:ext cx="6120680" cy="0"/>
          </a:xfrm>
          <a:prstGeom prst="line">
            <a:avLst/>
          </a:prstGeom>
        </p:spPr>
        <p:style>
          <a:lnRef idx="2">
            <a:schemeClr val="dk1"/>
          </a:lnRef>
          <a:fillRef idx="0">
            <a:schemeClr val="dk1"/>
          </a:fillRef>
          <a:effectRef idx="1">
            <a:schemeClr val="dk1"/>
          </a:effectRef>
          <a:fontRef idx="minor">
            <a:schemeClr val="tx1"/>
          </a:fontRef>
        </p:style>
      </p:cxnSp>
      <p:sp>
        <p:nvSpPr>
          <p:cNvPr id="8" name="سهم للأسفل 7"/>
          <p:cNvSpPr/>
          <p:nvPr/>
        </p:nvSpPr>
        <p:spPr>
          <a:xfrm flipH="1">
            <a:off x="7786710" y="2071678"/>
            <a:ext cx="98297" cy="5760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9" name="سهم للأسفل 8"/>
          <p:cNvSpPr/>
          <p:nvPr/>
        </p:nvSpPr>
        <p:spPr>
          <a:xfrm flipH="1">
            <a:off x="2000232" y="2071678"/>
            <a:ext cx="98297" cy="5760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0" name="سهم للأسفل 9"/>
          <p:cNvSpPr/>
          <p:nvPr/>
        </p:nvSpPr>
        <p:spPr>
          <a:xfrm flipH="1">
            <a:off x="4929190" y="2071678"/>
            <a:ext cx="146679" cy="5760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2" name="وسيلة شرح مستطيلة مستديرة الزوايا 11"/>
          <p:cNvSpPr/>
          <p:nvPr/>
        </p:nvSpPr>
        <p:spPr>
          <a:xfrm>
            <a:off x="7143768" y="2643182"/>
            <a:ext cx="1440160" cy="648072"/>
          </a:xfrm>
          <a:prstGeom prst="wedgeRoundRectCallou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latin typeface="Arial Unicode MS" pitchFamily="34" charset="-128"/>
                <a:ea typeface="Arial Unicode MS" pitchFamily="34" charset="-128"/>
                <a:cs typeface="Arial Unicode MS" pitchFamily="34" charset="-128"/>
              </a:rPr>
              <a:t>1-عوامل شخصية </a:t>
            </a:r>
            <a:endParaRPr lang="ar-SA" sz="2000" dirty="0">
              <a:solidFill>
                <a:schemeClr val="tx1"/>
              </a:solidFill>
              <a:latin typeface="Arial Unicode MS" pitchFamily="34" charset="-128"/>
              <a:ea typeface="Arial Unicode MS" pitchFamily="34" charset="-128"/>
              <a:cs typeface="Arial Unicode MS" pitchFamily="34" charset="-128"/>
            </a:endParaRPr>
          </a:p>
        </p:txBody>
      </p:sp>
      <p:sp>
        <p:nvSpPr>
          <p:cNvPr id="13" name="وسيلة شرح مستطيلة مستديرة الزوايا 12"/>
          <p:cNvSpPr/>
          <p:nvPr/>
        </p:nvSpPr>
        <p:spPr>
          <a:xfrm>
            <a:off x="4286248" y="2714620"/>
            <a:ext cx="1440160" cy="648072"/>
          </a:xfrm>
          <a:prstGeom prst="wedgeRoundRectCallou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latin typeface="Arial Unicode MS" pitchFamily="34" charset="-128"/>
                <a:ea typeface="Arial Unicode MS" pitchFamily="34" charset="-128"/>
                <a:cs typeface="Arial Unicode MS" pitchFamily="34" charset="-128"/>
              </a:rPr>
              <a:t>2- عوامل اجتماعية </a:t>
            </a:r>
            <a:endParaRPr lang="ar-SA" sz="2000" dirty="0">
              <a:solidFill>
                <a:schemeClr val="tx1"/>
              </a:solidFill>
              <a:latin typeface="Arial Unicode MS" pitchFamily="34" charset="-128"/>
              <a:ea typeface="Arial Unicode MS" pitchFamily="34" charset="-128"/>
              <a:cs typeface="Arial Unicode MS" pitchFamily="34" charset="-128"/>
            </a:endParaRPr>
          </a:p>
        </p:txBody>
      </p:sp>
      <p:sp>
        <p:nvSpPr>
          <p:cNvPr id="14" name="وسيلة شرح مستطيلة مستديرة الزوايا 13"/>
          <p:cNvSpPr/>
          <p:nvPr/>
        </p:nvSpPr>
        <p:spPr>
          <a:xfrm>
            <a:off x="928662" y="2643182"/>
            <a:ext cx="2016224" cy="792088"/>
          </a:xfrm>
          <a:prstGeom prst="wedgeRoundRectCallou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latin typeface="Arial Unicode MS" pitchFamily="34" charset="-128"/>
                <a:ea typeface="Arial Unicode MS" pitchFamily="34" charset="-128"/>
                <a:cs typeface="Arial Unicode MS" pitchFamily="34" charset="-128"/>
              </a:rPr>
              <a:t>3- عوامل شخصية واجتماعية </a:t>
            </a:r>
            <a:endParaRPr lang="ar-SA" sz="2000" dirty="0">
              <a:solidFill>
                <a:schemeClr val="tx1"/>
              </a:solidFill>
              <a:latin typeface="Arial Unicode MS" pitchFamily="34" charset="-128"/>
              <a:ea typeface="Arial Unicode MS" pitchFamily="34" charset="-128"/>
              <a:cs typeface="Arial Unicode MS" pitchFamily="34" charset="-128"/>
            </a:endParaRPr>
          </a:p>
        </p:txBody>
      </p:sp>
      <p:sp>
        <p:nvSpPr>
          <p:cNvPr id="15" name="وسيلة شرح مستطيلة مستديرة الزوايا 14"/>
          <p:cNvSpPr/>
          <p:nvPr/>
        </p:nvSpPr>
        <p:spPr>
          <a:xfrm>
            <a:off x="6929454" y="3857628"/>
            <a:ext cx="1872208" cy="1928826"/>
          </a:xfrm>
          <a:prstGeom prst="wedgeRoundRectCallou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1- عوامل نفسية</a:t>
            </a:r>
          </a:p>
          <a:p>
            <a:pPr algn="ctr"/>
            <a:r>
              <a:rPr lang="ar-SA" b="1" dirty="0" smtClean="0">
                <a:solidFill>
                  <a:schemeClr val="tx1"/>
                </a:solidFill>
              </a:rPr>
              <a:t>2- عوامل جسمية </a:t>
            </a:r>
          </a:p>
          <a:p>
            <a:pPr algn="ctr"/>
            <a:r>
              <a:rPr lang="ar-SA" b="1" dirty="0" smtClean="0">
                <a:solidFill>
                  <a:schemeClr val="tx1"/>
                </a:solidFill>
              </a:rPr>
              <a:t>3- عوامل عقلية </a:t>
            </a:r>
          </a:p>
          <a:p>
            <a:pPr algn="ctr"/>
            <a:r>
              <a:rPr lang="ar-SA" b="1" dirty="0" smtClean="0">
                <a:solidFill>
                  <a:schemeClr val="tx1"/>
                </a:solidFill>
              </a:rPr>
              <a:t>4- عوامل خلقية </a:t>
            </a:r>
          </a:p>
          <a:p>
            <a:pPr algn="ctr"/>
            <a:endParaRPr lang="ar-SA" b="1" dirty="0" smtClean="0">
              <a:solidFill>
                <a:schemeClr val="tx1"/>
              </a:solidFill>
            </a:endParaRPr>
          </a:p>
          <a:p>
            <a:pPr algn="ctr"/>
            <a:r>
              <a:rPr lang="ar-SA" b="1" dirty="0" smtClean="0">
                <a:solidFill>
                  <a:schemeClr val="tx1"/>
                </a:solidFill>
              </a:rPr>
              <a:t> </a:t>
            </a:r>
            <a:endParaRPr lang="ar-SA" b="1" dirty="0">
              <a:solidFill>
                <a:schemeClr val="tx1"/>
              </a:solidFill>
            </a:endParaRPr>
          </a:p>
        </p:txBody>
      </p:sp>
      <p:sp>
        <p:nvSpPr>
          <p:cNvPr id="16" name="سهم للأسفل 15"/>
          <p:cNvSpPr/>
          <p:nvPr/>
        </p:nvSpPr>
        <p:spPr>
          <a:xfrm flipH="1">
            <a:off x="7858148" y="3286124"/>
            <a:ext cx="163448" cy="504056"/>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7" name="سهم للأسفل 16"/>
          <p:cNvSpPr/>
          <p:nvPr/>
        </p:nvSpPr>
        <p:spPr>
          <a:xfrm rot="16200000" flipH="1">
            <a:off x="6575684" y="3639895"/>
            <a:ext cx="216023" cy="1080118"/>
          </a:xfrm>
          <a:prstGeom prst="downArrow">
            <a:avLst>
              <a:gd name="adj1" fmla="val 50000"/>
              <a:gd name="adj2" fmla="val 44121"/>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8" name="وسيلة شرح مستطيلة مستديرة الزوايا 17"/>
          <p:cNvSpPr/>
          <p:nvPr/>
        </p:nvSpPr>
        <p:spPr>
          <a:xfrm>
            <a:off x="4357686" y="4572008"/>
            <a:ext cx="1800200" cy="1008112"/>
          </a:xfrm>
          <a:prstGeom prst="wedgeRoundRectCallout">
            <a:avLst>
              <a:gd name="adj1" fmla="val -20833"/>
              <a:gd name="adj2" fmla="val 78877"/>
              <a:gd name="adj3" fmla="val 16667"/>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latin typeface="Arial Unicode MS" pitchFamily="34" charset="-128"/>
                <a:ea typeface="Arial Unicode MS" pitchFamily="34" charset="-128"/>
                <a:cs typeface="Arial Unicode MS" pitchFamily="34" charset="-128"/>
              </a:rPr>
              <a:t>1- شعورية </a:t>
            </a:r>
          </a:p>
          <a:p>
            <a:pPr algn="ctr"/>
            <a:r>
              <a:rPr lang="ar-SA" sz="2000" dirty="0" smtClean="0">
                <a:solidFill>
                  <a:schemeClr val="tx1"/>
                </a:solidFill>
                <a:latin typeface="Arial Unicode MS" pitchFamily="34" charset="-128"/>
                <a:ea typeface="Arial Unicode MS" pitchFamily="34" charset="-128"/>
                <a:cs typeface="Arial Unicode MS" pitchFamily="34" charset="-128"/>
              </a:rPr>
              <a:t>2- شبة شعورية </a:t>
            </a:r>
            <a:endParaRPr lang="ar-SA" sz="2000" dirty="0">
              <a:solidFill>
                <a:schemeClr val="tx1"/>
              </a:solidFill>
              <a:latin typeface="Arial Unicode MS" pitchFamily="34" charset="-128"/>
              <a:ea typeface="Arial Unicode MS" pitchFamily="34" charset="-128"/>
              <a:cs typeface="Arial Unicode MS" pitchFamily="34" charset="-128"/>
            </a:endParaRPr>
          </a:p>
        </p:txBody>
      </p:sp>
      <p:sp>
        <p:nvSpPr>
          <p:cNvPr id="19" name="سهم للأسفل 18"/>
          <p:cNvSpPr/>
          <p:nvPr/>
        </p:nvSpPr>
        <p:spPr>
          <a:xfrm flipH="1">
            <a:off x="6000760" y="4214818"/>
            <a:ext cx="146679" cy="43204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357158" y="1714488"/>
            <a:ext cx="8208912" cy="3970318"/>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r>
              <a:rPr lang="ar-SA" sz="2800" dirty="0" smtClean="0">
                <a:latin typeface="Arial Unicode MS" pitchFamily="34" charset="-128"/>
                <a:ea typeface="Arial Unicode MS" pitchFamily="34" charset="-128"/>
                <a:cs typeface="Arial Unicode MS" pitchFamily="34" charset="-128"/>
              </a:rPr>
              <a:t>هو التفسير الذي يوضح تفاعل العوامل المختلفة التي أدت إلى الموقف الاشكالى لتميز فرديه المشكلة وظروفها الخاصة  </a:t>
            </a:r>
          </a:p>
          <a:p>
            <a:pPr>
              <a:buFontTx/>
              <a:buChar char="-"/>
            </a:pPr>
            <a:r>
              <a:rPr lang="ar-SA" sz="2800" dirty="0" smtClean="0">
                <a:latin typeface="Arial Unicode MS" pitchFamily="34" charset="-128"/>
                <a:ea typeface="Arial Unicode MS" pitchFamily="34" charset="-128"/>
                <a:cs typeface="Arial Unicode MS" pitchFamily="34" charset="-128"/>
              </a:rPr>
              <a:t> يجب أن يكون التفسير وحده عقليه متكاملة متتابعة في تسلسل منطقي وتتابع زمني ليصور تفاعل كل من شخصيه العميل مع ظروفه المحيطة </a:t>
            </a:r>
          </a:p>
          <a:p>
            <a:pPr>
              <a:buFontTx/>
              <a:buChar char="-"/>
            </a:pPr>
            <a:r>
              <a:rPr lang="ar-SA" sz="2800" dirty="0" smtClean="0">
                <a:latin typeface="Arial Unicode MS" pitchFamily="34" charset="-128"/>
                <a:ea typeface="Arial Unicode MS" pitchFamily="34" charset="-128"/>
                <a:cs typeface="Arial Unicode MS" pitchFamily="34" charset="-128"/>
              </a:rPr>
              <a:t> قد يتضمن تفسيراً رأسيا لتفاعل الظروف المختلفة في الماضي عند تحليل السمات الشخصية للعميل كما في حالات الأحداث أو المضطربين نفسيا ، أو أفقيا لتفاعل السمات الحالية مع الظروف الحاضرة 0</a:t>
            </a:r>
            <a:endParaRPr lang="ar-SA" sz="2800" dirty="0">
              <a:latin typeface="Arial Unicode MS" pitchFamily="34" charset="-128"/>
              <a:ea typeface="Arial Unicode MS" pitchFamily="34" charset="-128"/>
              <a:cs typeface="Arial Unicode MS" pitchFamily="34" charset="-128"/>
            </a:endParaRPr>
          </a:p>
        </p:txBody>
      </p:sp>
      <p:sp>
        <p:nvSpPr>
          <p:cNvPr id="4" name="وسيلة شرح بيضاوية 3"/>
          <p:cNvSpPr/>
          <p:nvPr/>
        </p:nvSpPr>
        <p:spPr>
          <a:xfrm>
            <a:off x="4143372" y="214290"/>
            <a:ext cx="4032448" cy="1224136"/>
          </a:xfrm>
          <a:prstGeom prst="wedgeEllipseCallout">
            <a:avLst>
              <a:gd name="adj1" fmla="val -21531"/>
              <a:gd name="adj2" fmla="val 77440"/>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2800" b="1" dirty="0" smtClean="0">
                <a:latin typeface="Arial Unicode MS" pitchFamily="34" charset="-128"/>
                <a:ea typeface="Arial Unicode MS" pitchFamily="34" charset="-128"/>
                <a:cs typeface="Arial Unicode MS" pitchFamily="34" charset="-128"/>
              </a:rPr>
              <a:t>4-التفسير الوصفي </a:t>
            </a:r>
            <a:endParaRPr lang="ar-SA" sz="2800" b="1"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357158" y="571480"/>
            <a:ext cx="8501122" cy="6247864"/>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4000" u="sng" dirty="0" smtClean="0">
                <a:solidFill>
                  <a:srgbClr val="FF0000"/>
                </a:solidFill>
                <a:latin typeface="Arial Unicode MS" pitchFamily="34" charset="-128"/>
                <a:ea typeface="Arial Unicode MS" pitchFamily="34" charset="-128"/>
                <a:cs typeface="Arial Unicode MS" pitchFamily="34" charset="-128"/>
              </a:rPr>
              <a:t>عناصر الحاضرة :التشخيص </a:t>
            </a:r>
            <a:r>
              <a:rPr lang="ar-SA" sz="4000" u="sng" dirty="0" err="1" smtClean="0">
                <a:solidFill>
                  <a:srgbClr val="FF0000"/>
                </a:solidFill>
                <a:latin typeface="Arial Unicode MS" pitchFamily="34" charset="-128"/>
                <a:ea typeface="Arial Unicode MS" pitchFamily="34" charset="-128"/>
                <a:cs typeface="Arial Unicode MS" pitchFamily="34" charset="-128"/>
              </a:rPr>
              <a:t>الاجتماعى</a:t>
            </a:r>
            <a:r>
              <a:rPr lang="ar-SA" sz="4000" u="sng" dirty="0" smtClean="0">
                <a:solidFill>
                  <a:srgbClr val="FF0000"/>
                </a:solidFill>
                <a:latin typeface="Arial Unicode MS" pitchFamily="34" charset="-128"/>
                <a:ea typeface="Arial Unicode MS" pitchFamily="34" charset="-128"/>
                <a:cs typeface="Arial Unicode MS" pitchFamily="34" charset="-128"/>
              </a:rPr>
              <a:t> </a:t>
            </a:r>
          </a:p>
          <a:p>
            <a:r>
              <a:rPr lang="ar-SA" sz="4000" u="sng" dirty="0" smtClean="0">
                <a:latin typeface="Arial Unicode MS" pitchFamily="34" charset="-128"/>
                <a:ea typeface="Arial Unicode MS" pitchFamily="34" charset="-128"/>
                <a:cs typeface="Arial Unicode MS" pitchFamily="34" charset="-128"/>
              </a:rPr>
              <a:t> </a:t>
            </a:r>
            <a:r>
              <a:rPr lang="ar-SA" sz="4000" dirty="0" smtClean="0">
                <a:latin typeface="Arial Unicode MS" pitchFamily="34" charset="-128"/>
                <a:ea typeface="Arial Unicode MS" pitchFamily="34" charset="-128"/>
                <a:cs typeface="Arial Unicode MS" pitchFamily="34" charset="-128"/>
              </a:rPr>
              <a:t>1- معنى ومفهوم التشخيص </a:t>
            </a:r>
          </a:p>
          <a:p>
            <a:r>
              <a:rPr lang="ar-SA" sz="4000" dirty="0" smtClean="0">
                <a:latin typeface="Arial Unicode MS" pitchFamily="34" charset="-128"/>
                <a:ea typeface="Arial Unicode MS" pitchFamily="34" charset="-128"/>
                <a:cs typeface="Arial Unicode MS" pitchFamily="34" charset="-128"/>
              </a:rPr>
              <a:t> 2-القواعد العلمية التي ترتكز عليه عمليه التشخيص :</a:t>
            </a:r>
          </a:p>
          <a:p>
            <a:r>
              <a:rPr lang="ar-SA" sz="4000" dirty="0" smtClean="0">
                <a:latin typeface="Arial Unicode MS" pitchFamily="34" charset="-128"/>
                <a:ea typeface="Arial Unicode MS" pitchFamily="34" charset="-128"/>
                <a:cs typeface="Arial Unicode MS" pitchFamily="34" charset="-128"/>
              </a:rPr>
              <a:t>   1- ألسببيه النسبي </a:t>
            </a:r>
          </a:p>
          <a:p>
            <a:r>
              <a:rPr lang="ar-SA" sz="4000" dirty="0" smtClean="0">
                <a:latin typeface="Arial Unicode MS" pitchFamily="34" charset="-128"/>
                <a:ea typeface="Arial Unicode MS" pitchFamily="34" charset="-128"/>
                <a:cs typeface="Arial Unicode MS" pitchFamily="34" charset="-128"/>
              </a:rPr>
              <a:t>    2- العلاقة الجبرية </a:t>
            </a:r>
          </a:p>
          <a:p>
            <a:r>
              <a:rPr lang="ar-SA" sz="4000" dirty="0" smtClean="0">
                <a:latin typeface="Arial Unicode MS" pitchFamily="34" charset="-128"/>
                <a:ea typeface="Arial Unicode MS" pitchFamily="34" charset="-128"/>
                <a:cs typeface="Arial Unicode MS" pitchFamily="34" charset="-128"/>
              </a:rPr>
              <a:t>    3- المذهب العقلي </a:t>
            </a:r>
          </a:p>
          <a:p>
            <a:r>
              <a:rPr lang="ar-SA" sz="4000" dirty="0" smtClean="0">
                <a:latin typeface="Arial Unicode MS" pitchFamily="34" charset="-128"/>
                <a:ea typeface="Arial Unicode MS" pitchFamily="34" charset="-128"/>
                <a:cs typeface="Arial Unicode MS" pitchFamily="34" charset="-128"/>
              </a:rPr>
              <a:t>     4- المنهج البراجمانى </a:t>
            </a:r>
          </a:p>
          <a:p>
            <a:r>
              <a:rPr lang="ar-SA" sz="4000" dirty="0" smtClean="0">
                <a:latin typeface="Arial Unicode MS" pitchFamily="34" charset="-128"/>
                <a:ea typeface="Arial Unicode MS" pitchFamily="34" charset="-128"/>
                <a:cs typeface="Arial Unicode MS" pitchFamily="34" charset="-128"/>
              </a:rPr>
              <a:t>     5- قوانين الاحتمالات أو القياس </a:t>
            </a:r>
            <a:r>
              <a:rPr lang="ar-SA" sz="4000" dirty="0" err="1" smtClean="0">
                <a:latin typeface="Arial Unicode MS" pitchFamily="34" charset="-128"/>
                <a:ea typeface="Arial Unicode MS" pitchFamily="34" charset="-128"/>
                <a:cs typeface="Arial Unicode MS" pitchFamily="34" charset="-128"/>
              </a:rPr>
              <a:t>الاجتماعى</a:t>
            </a:r>
            <a:r>
              <a:rPr lang="ar-SA" sz="4000" dirty="0" smtClean="0">
                <a:latin typeface="Arial Unicode MS" pitchFamily="34" charset="-128"/>
                <a:ea typeface="Arial Unicode MS" pitchFamily="34" charset="-128"/>
                <a:cs typeface="Arial Unicode MS" pitchFamily="34" charset="-128"/>
              </a:rPr>
              <a:t> </a:t>
            </a:r>
            <a:endParaRPr lang="ar-SA" sz="36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357158" y="1714488"/>
            <a:ext cx="8208912" cy="4401205"/>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ويفضل إلا يقتصر على مجرد رسم الخطوط العريضة للعلاج ولكن يجب أن يكون تحديدا دقيقا للجوانب الواجب علاجها أو التأثير فيها وتشمل اتجاهات العلاج على : </a:t>
            </a:r>
          </a:p>
          <a:p>
            <a:r>
              <a:rPr lang="ar-SA" sz="2800" u="sng" dirty="0" smtClean="0">
                <a:latin typeface="Arial Unicode MS" pitchFamily="34" charset="-128"/>
                <a:ea typeface="Arial Unicode MS" pitchFamily="34" charset="-128"/>
                <a:cs typeface="Arial Unicode MS" pitchFamily="34" charset="-128"/>
              </a:rPr>
              <a:t>اتجاهات العلاج وتشمل : </a:t>
            </a:r>
          </a:p>
          <a:p>
            <a:r>
              <a:rPr lang="ar-SA" sz="2800" dirty="0" smtClean="0">
                <a:latin typeface="Arial Unicode MS" pitchFamily="34" charset="-128"/>
                <a:ea typeface="Arial Unicode MS" pitchFamily="34" charset="-128"/>
                <a:cs typeface="Arial Unicode MS" pitchFamily="34" charset="-128"/>
              </a:rPr>
              <a:t>1- </a:t>
            </a:r>
            <a:r>
              <a:rPr lang="ar-SA" sz="2800" dirty="0" smtClean="0">
                <a:solidFill>
                  <a:srgbClr val="FF0000"/>
                </a:solidFill>
                <a:latin typeface="Arial Unicode MS" pitchFamily="34" charset="-128"/>
                <a:ea typeface="Arial Unicode MS" pitchFamily="34" charset="-128"/>
                <a:cs typeface="Arial Unicode MS" pitchFamily="34" charset="-128"/>
              </a:rPr>
              <a:t>مناطق الضعف  </a:t>
            </a:r>
            <a:r>
              <a:rPr lang="ar-SA" sz="2800" dirty="0" smtClean="0">
                <a:latin typeface="Arial Unicode MS" pitchFamily="34" charset="-128"/>
                <a:ea typeface="Arial Unicode MS" pitchFamily="34" charset="-128"/>
                <a:cs typeface="Arial Unicode MS" pitchFamily="34" charset="-128"/>
              </a:rPr>
              <a:t>: سواء في العميل او في الظروف المحيطة والتي لها  ارتباط واضح بالمشكلة وفي نفس الوقت يمكن علاجها في حدود امكانيات المؤسسة 0 </a:t>
            </a:r>
          </a:p>
          <a:p>
            <a:r>
              <a:rPr lang="ar-SA" sz="2800" dirty="0" smtClean="0">
                <a:latin typeface="Arial Unicode MS" pitchFamily="34" charset="-128"/>
                <a:ea typeface="Arial Unicode MS" pitchFamily="34" charset="-128"/>
                <a:cs typeface="Arial Unicode MS" pitchFamily="34" charset="-128"/>
              </a:rPr>
              <a:t>2- </a:t>
            </a:r>
            <a:r>
              <a:rPr lang="ar-SA" sz="2800" dirty="0" smtClean="0">
                <a:solidFill>
                  <a:srgbClr val="FF0000"/>
                </a:solidFill>
                <a:latin typeface="Arial Unicode MS" pitchFamily="34" charset="-128"/>
                <a:ea typeface="Arial Unicode MS" pitchFamily="34" charset="-128"/>
                <a:cs typeface="Arial Unicode MS" pitchFamily="34" charset="-128"/>
              </a:rPr>
              <a:t>مناطق القوة </a:t>
            </a:r>
            <a:r>
              <a:rPr lang="ar-SA" sz="2800" dirty="0" smtClean="0">
                <a:latin typeface="Arial Unicode MS" pitchFamily="34" charset="-128"/>
                <a:ea typeface="Arial Unicode MS" pitchFamily="34" charset="-128"/>
                <a:cs typeface="Arial Unicode MS" pitchFamily="34" charset="-128"/>
              </a:rPr>
              <a:t>:  الامكانيات القائمة في الموقف ويمكن استشمارها في العلاج سواء كانت افراد او امكانيات معطلة لم تستشمر بصورة مناسبة 0  </a:t>
            </a:r>
            <a:endParaRPr lang="ar-SA" sz="2800" dirty="0">
              <a:latin typeface="Arial Unicode MS" pitchFamily="34" charset="-128"/>
              <a:ea typeface="Arial Unicode MS" pitchFamily="34" charset="-128"/>
              <a:cs typeface="Arial Unicode MS" pitchFamily="34" charset="-128"/>
            </a:endParaRPr>
          </a:p>
        </p:txBody>
      </p:sp>
      <p:sp>
        <p:nvSpPr>
          <p:cNvPr id="4" name="وسيلة شرح بيضاوية 3"/>
          <p:cNvSpPr/>
          <p:nvPr/>
        </p:nvSpPr>
        <p:spPr>
          <a:xfrm>
            <a:off x="4143372" y="214290"/>
            <a:ext cx="4032448" cy="1224136"/>
          </a:xfrm>
          <a:prstGeom prst="wedgeEllipseCallout">
            <a:avLst>
              <a:gd name="adj1" fmla="val -21531"/>
              <a:gd name="adj2" fmla="val 77440"/>
            </a:avLst>
          </a:prstGeom>
        </p:spPr>
        <p:style>
          <a:lnRef idx="1">
            <a:schemeClr val="accent5"/>
          </a:lnRef>
          <a:fillRef idx="2">
            <a:schemeClr val="accent5"/>
          </a:fillRef>
          <a:effectRef idx="1">
            <a:schemeClr val="accent5"/>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5- تحديد مناطق العلاج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428596" y="2143116"/>
            <a:ext cx="8424936" cy="4401205"/>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وسيلة شرح بيضاوية 3"/>
          <p:cNvSpPr/>
          <p:nvPr/>
        </p:nvSpPr>
        <p:spPr>
          <a:xfrm>
            <a:off x="2000232" y="142852"/>
            <a:ext cx="6572296" cy="2000264"/>
          </a:xfrm>
          <a:prstGeom prst="wedgeEllipseCallout">
            <a:avLst>
              <a:gd name="adj1" fmla="val -18707"/>
              <a:gd name="adj2" fmla="val 69491"/>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u="sng" dirty="0" smtClean="0">
                <a:solidFill>
                  <a:srgbClr val="FF0000"/>
                </a:solidFill>
                <a:latin typeface="Arial Unicode MS" pitchFamily="34" charset="-128"/>
                <a:ea typeface="Arial Unicode MS" pitchFamily="34" charset="-128"/>
                <a:cs typeface="Arial Unicode MS" pitchFamily="34" charset="-128"/>
              </a:rPr>
              <a:t>خطوات التشخيص</a:t>
            </a:r>
          </a:p>
          <a:p>
            <a:pPr algn="ctr"/>
            <a:r>
              <a:rPr lang="ar-SA" sz="2800" dirty="0" smtClean="0">
                <a:latin typeface="Arial Unicode MS" pitchFamily="34" charset="-128"/>
                <a:ea typeface="Arial Unicode MS" pitchFamily="34" charset="-128"/>
                <a:cs typeface="Arial Unicode MS" pitchFamily="34" charset="-128"/>
              </a:rPr>
              <a:t> للوصول إلى التشخيص المهائى للمشكلة فهناك خطوات رئيسيه يجب إتباعها :  </a:t>
            </a:r>
            <a:endParaRPr lang="ar-SA" sz="2800" dirty="0">
              <a:latin typeface="Arial Unicode MS" pitchFamily="34" charset="-128"/>
              <a:ea typeface="Arial Unicode MS" pitchFamily="34" charset="-128"/>
              <a:cs typeface="Arial Unicode MS" pitchFamily="34" charset="-128"/>
            </a:endParaRPr>
          </a:p>
        </p:txBody>
      </p:sp>
      <p:cxnSp>
        <p:nvCxnSpPr>
          <p:cNvPr id="6" name="رابط مستقيم 5"/>
          <p:cNvCxnSpPr/>
          <p:nvPr/>
        </p:nvCxnSpPr>
        <p:spPr>
          <a:xfrm rot="10800000">
            <a:off x="1714480" y="2786058"/>
            <a:ext cx="6120680" cy="0"/>
          </a:xfrm>
          <a:prstGeom prst="line">
            <a:avLst/>
          </a:prstGeom>
        </p:spPr>
        <p:style>
          <a:lnRef idx="2">
            <a:schemeClr val="dk1"/>
          </a:lnRef>
          <a:fillRef idx="0">
            <a:schemeClr val="dk1"/>
          </a:fillRef>
          <a:effectRef idx="1">
            <a:schemeClr val="dk1"/>
          </a:effectRef>
          <a:fontRef idx="minor">
            <a:schemeClr val="tx1"/>
          </a:fontRef>
        </p:style>
      </p:cxnSp>
      <p:sp>
        <p:nvSpPr>
          <p:cNvPr id="8" name="سهم للأسفل 7"/>
          <p:cNvSpPr/>
          <p:nvPr/>
        </p:nvSpPr>
        <p:spPr>
          <a:xfrm>
            <a:off x="7812428" y="2857496"/>
            <a:ext cx="117158" cy="12824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9" name="سهم للأسفل 8"/>
          <p:cNvSpPr/>
          <p:nvPr/>
        </p:nvSpPr>
        <p:spPr>
          <a:xfrm flipH="1">
            <a:off x="1714480" y="2857496"/>
            <a:ext cx="71438" cy="64750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0" name="سهم للأسفل 9"/>
          <p:cNvSpPr/>
          <p:nvPr/>
        </p:nvSpPr>
        <p:spPr>
          <a:xfrm flipH="1">
            <a:off x="5500694" y="2857496"/>
            <a:ext cx="142877" cy="100013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2" name="وسيلة شرح مستطيلة مستديرة الزوايا 11"/>
          <p:cNvSpPr/>
          <p:nvPr/>
        </p:nvSpPr>
        <p:spPr>
          <a:xfrm>
            <a:off x="7072330" y="4071942"/>
            <a:ext cx="1643074" cy="1008112"/>
          </a:xfrm>
          <a:prstGeom prst="wedgeRoundRectCallou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latin typeface="Arial Unicode MS" pitchFamily="34" charset="-128"/>
                <a:ea typeface="Arial Unicode MS" pitchFamily="34" charset="-128"/>
                <a:cs typeface="Arial Unicode MS" pitchFamily="34" charset="-128"/>
              </a:rPr>
              <a:t>1- أدراك مبدئي لحقائق المشكلة </a:t>
            </a:r>
            <a:endParaRPr lang="ar-SA" sz="2000" dirty="0">
              <a:solidFill>
                <a:schemeClr val="tx1"/>
              </a:solidFill>
              <a:latin typeface="Arial Unicode MS" pitchFamily="34" charset="-128"/>
              <a:ea typeface="Arial Unicode MS" pitchFamily="34" charset="-128"/>
              <a:cs typeface="Arial Unicode MS" pitchFamily="34" charset="-128"/>
            </a:endParaRPr>
          </a:p>
        </p:txBody>
      </p:sp>
      <p:sp>
        <p:nvSpPr>
          <p:cNvPr id="13" name="وسيلة شرح مستطيلة مستديرة الزوايا 12"/>
          <p:cNvSpPr/>
          <p:nvPr/>
        </p:nvSpPr>
        <p:spPr>
          <a:xfrm>
            <a:off x="4786314" y="3857628"/>
            <a:ext cx="1584176" cy="936104"/>
          </a:xfrm>
          <a:prstGeom prst="wedgeRoundRectCallou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latin typeface="Arial Unicode MS" pitchFamily="34" charset="-128"/>
                <a:ea typeface="Arial Unicode MS" pitchFamily="34" charset="-128"/>
                <a:cs typeface="Arial Unicode MS" pitchFamily="34" charset="-128"/>
              </a:rPr>
              <a:t>3- تقييم هذه الحقائق </a:t>
            </a:r>
            <a:endParaRPr lang="ar-SA" sz="2000" dirty="0">
              <a:solidFill>
                <a:schemeClr val="tx1"/>
              </a:solidFill>
              <a:latin typeface="Arial Unicode MS" pitchFamily="34" charset="-128"/>
              <a:ea typeface="Arial Unicode MS" pitchFamily="34" charset="-128"/>
              <a:cs typeface="Arial Unicode MS" pitchFamily="34" charset="-128"/>
            </a:endParaRPr>
          </a:p>
        </p:txBody>
      </p:sp>
      <p:sp>
        <p:nvSpPr>
          <p:cNvPr id="14" name="وسيلة شرح مستطيلة مستديرة الزوايا 13"/>
          <p:cNvSpPr/>
          <p:nvPr/>
        </p:nvSpPr>
        <p:spPr>
          <a:xfrm>
            <a:off x="714348" y="3500438"/>
            <a:ext cx="2016224" cy="928694"/>
          </a:xfrm>
          <a:prstGeom prst="wedgeRoundRectCallou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latin typeface="Arial Unicode MS" pitchFamily="34" charset="-128"/>
                <a:ea typeface="Arial Unicode MS" pitchFamily="34" charset="-128"/>
                <a:cs typeface="Arial Unicode MS" pitchFamily="34" charset="-128"/>
              </a:rPr>
              <a:t>6- الصياغة النهائية للتشخيص </a:t>
            </a:r>
            <a:endParaRPr lang="ar-SA" sz="2000" dirty="0">
              <a:solidFill>
                <a:schemeClr val="tx1"/>
              </a:solidFill>
              <a:latin typeface="Arial Unicode MS" pitchFamily="34" charset="-128"/>
              <a:ea typeface="Arial Unicode MS" pitchFamily="34" charset="-128"/>
              <a:cs typeface="Arial Unicode MS" pitchFamily="34" charset="-128"/>
            </a:endParaRPr>
          </a:p>
        </p:txBody>
      </p:sp>
      <p:sp>
        <p:nvSpPr>
          <p:cNvPr id="15" name="وسيلة شرح مستطيلة مستديرة الزوايا 14"/>
          <p:cNvSpPr/>
          <p:nvPr/>
        </p:nvSpPr>
        <p:spPr>
          <a:xfrm>
            <a:off x="5786446" y="5357826"/>
            <a:ext cx="1656184" cy="792088"/>
          </a:xfrm>
          <a:prstGeom prst="wedgeRoundRectCallou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smtClean="0">
              <a:solidFill>
                <a:schemeClr val="tx1"/>
              </a:solidFill>
            </a:endParaRPr>
          </a:p>
          <a:p>
            <a:pPr algn="ctr"/>
            <a:r>
              <a:rPr lang="ar-SA" b="1" dirty="0" smtClean="0">
                <a:solidFill>
                  <a:schemeClr val="tx1"/>
                </a:solidFill>
              </a:rPr>
              <a:t> 2</a:t>
            </a:r>
            <a:r>
              <a:rPr lang="ar-SA" sz="2000" dirty="0" smtClean="0">
                <a:solidFill>
                  <a:schemeClr val="tx1"/>
                </a:solidFill>
                <a:latin typeface="Arial Unicode MS" pitchFamily="34" charset="-128"/>
                <a:ea typeface="Arial Unicode MS" pitchFamily="34" charset="-128"/>
                <a:cs typeface="Arial Unicode MS" pitchFamily="34" charset="-128"/>
              </a:rPr>
              <a:t>- حصر هذه الحقائق </a:t>
            </a:r>
          </a:p>
          <a:p>
            <a:pPr algn="ctr"/>
            <a:endParaRPr lang="ar-SA" b="1" dirty="0" smtClean="0">
              <a:solidFill>
                <a:schemeClr val="tx1"/>
              </a:solidFill>
            </a:endParaRPr>
          </a:p>
          <a:p>
            <a:pPr algn="ctr"/>
            <a:endParaRPr lang="ar-SA" b="1" dirty="0">
              <a:solidFill>
                <a:schemeClr val="tx1"/>
              </a:solidFill>
            </a:endParaRPr>
          </a:p>
        </p:txBody>
      </p:sp>
      <p:sp>
        <p:nvSpPr>
          <p:cNvPr id="16" name="سهم للأسفل 15"/>
          <p:cNvSpPr/>
          <p:nvPr/>
        </p:nvSpPr>
        <p:spPr>
          <a:xfrm flipH="1">
            <a:off x="6643702" y="2786058"/>
            <a:ext cx="144586" cy="257176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8" name="وسيلة شرح مستطيلة مستديرة الزوايا 17"/>
          <p:cNvSpPr/>
          <p:nvPr/>
        </p:nvSpPr>
        <p:spPr>
          <a:xfrm>
            <a:off x="3071802" y="5000636"/>
            <a:ext cx="2160240" cy="1296144"/>
          </a:xfrm>
          <a:prstGeom prst="wedgeRoundRectCallout">
            <a:avLst>
              <a:gd name="adj1" fmla="val -20833"/>
              <a:gd name="adj2" fmla="val 78877"/>
              <a:gd name="adj3" fmla="val 16667"/>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latin typeface="Arial Unicode MS" pitchFamily="34" charset="-128"/>
                <a:ea typeface="Arial Unicode MS" pitchFamily="34" charset="-128"/>
                <a:cs typeface="Arial Unicode MS" pitchFamily="34" charset="-128"/>
              </a:rPr>
              <a:t>4- صياغة هذه الحقائق في علاقتها بالمشكلة </a:t>
            </a:r>
            <a:endParaRPr lang="ar-SA" sz="2000" dirty="0">
              <a:solidFill>
                <a:schemeClr val="tx1"/>
              </a:solidFill>
              <a:latin typeface="Arial Unicode MS" pitchFamily="34" charset="-128"/>
              <a:ea typeface="Arial Unicode MS" pitchFamily="34" charset="-128"/>
              <a:cs typeface="Arial Unicode MS" pitchFamily="34" charset="-128"/>
            </a:endParaRPr>
          </a:p>
        </p:txBody>
      </p:sp>
      <p:sp>
        <p:nvSpPr>
          <p:cNvPr id="19" name="سهم للأسفل 18"/>
          <p:cNvSpPr/>
          <p:nvPr/>
        </p:nvSpPr>
        <p:spPr>
          <a:xfrm flipH="1">
            <a:off x="2857488" y="2714620"/>
            <a:ext cx="142876" cy="242889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20" name="سهم للأسفل 19"/>
          <p:cNvSpPr/>
          <p:nvPr/>
        </p:nvSpPr>
        <p:spPr>
          <a:xfrm flipH="1">
            <a:off x="4071934" y="2786058"/>
            <a:ext cx="216024" cy="2304256"/>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21" name="وسيلة شرح مستطيلة مستديرة الزوايا 20"/>
          <p:cNvSpPr/>
          <p:nvPr/>
        </p:nvSpPr>
        <p:spPr>
          <a:xfrm>
            <a:off x="928662" y="5143512"/>
            <a:ext cx="2016224" cy="1000132"/>
          </a:xfrm>
          <a:prstGeom prst="wedgeRoundRectCallou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dirty="0" smtClean="0">
                <a:solidFill>
                  <a:schemeClr val="tx1"/>
                </a:solidFill>
                <a:latin typeface="Arial Unicode MS" pitchFamily="34" charset="-128"/>
                <a:ea typeface="Arial Unicode MS" pitchFamily="34" charset="-128"/>
                <a:cs typeface="Arial Unicode MS" pitchFamily="34" charset="-128"/>
              </a:rPr>
              <a:t>5- تحديد مناطق العلاج واتجاهاته </a:t>
            </a:r>
            <a:endParaRPr lang="ar-SA" sz="20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214282" y="1643050"/>
            <a:ext cx="8712968" cy="4401205"/>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r>
              <a:rPr lang="ar-SA" sz="2800" dirty="0" smtClean="0">
                <a:latin typeface="Arial Unicode MS" pitchFamily="34" charset="-128"/>
                <a:ea typeface="Arial Unicode MS" pitchFamily="34" charset="-128"/>
                <a:cs typeface="Arial Unicode MS" pitchFamily="34" charset="-128"/>
              </a:rPr>
              <a:t>أول خطوات التشخيص هي النظرة الكلية العامة إلى المشكلة وأبعادها المختلفة دون التعمق في تفاصيلها وجزئياتها 0 </a:t>
            </a:r>
          </a:p>
          <a:p>
            <a:pPr>
              <a:buFontTx/>
              <a:buChar char="-"/>
            </a:pPr>
            <a:r>
              <a:rPr lang="ar-SA" sz="2800" u="sng" dirty="0" smtClean="0">
                <a:solidFill>
                  <a:srgbClr val="FF0000"/>
                </a:solidFill>
                <a:latin typeface="Arial Unicode MS" pitchFamily="34" charset="-128"/>
                <a:ea typeface="Arial Unicode MS" pitchFamily="34" charset="-128"/>
                <a:cs typeface="Arial Unicode MS" pitchFamily="34" charset="-128"/>
              </a:rPr>
              <a:t>وتتم هذه </a:t>
            </a:r>
            <a:r>
              <a:rPr lang="ar-SA" sz="2800" u="sng" dirty="0" smtClean="0">
                <a:solidFill>
                  <a:srgbClr val="FF0000"/>
                </a:solidFill>
                <a:latin typeface="Arial Unicode MS" pitchFamily="34" charset="-128"/>
                <a:ea typeface="Arial Unicode MS" pitchFamily="34" charset="-128"/>
                <a:cs typeface="Arial Unicode MS" pitchFamily="34" charset="-128"/>
              </a:rPr>
              <a:t>الخطوة </a:t>
            </a:r>
            <a:r>
              <a:rPr lang="ar-SA" sz="2800" u="sng" dirty="0" smtClean="0">
                <a:solidFill>
                  <a:srgbClr val="FF0000"/>
                </a:solidFill>
                <a:latin typeface="Arial Unicode MS" pitchFamily="34" charset="-128"/>
                <a:ea typeface="Arial Unicode MS" pitchFamily="34" charset="-128"/>
                <a:cs typeface="Arial Unicode MS" pitchFamily="34" charset="-128"/>
              </a:rPr>
              <a:t>عن طريق : </a:t>
            </a:r>
          </a:p>
          <a:p>
            <a:pPr>
              <a:buFontTx/>
              <a:buChar char="-"/>
            </a:pPr>
            <a:r>
              <a:rPr lang="ar-SA" sz="2800" dirty="0" smtClean="0">
                <a:latin typeface="Arial Unicode MS" pitchFamily="34" charset="-128"/>
                <a:ea typeface="Arial Unicode MS" pitchFamily="34" charset="-128"/>
                <a:cs typeface="Arial Unicode MS" pitchFamily="34" charset="-128"/>
              </a:rPr>
              <a:t> 1- قراءه البيانات التي اشتملت عليها استمارة البحث الأجتماعى </a:t>
            </a:r>
          </a:p>
          <a:p>
            <a:pPr>
              <a:buFontTx/>
              <a:buChar char="-"/>
            </a:pPr>
            <a:r>
              <a:rPr lang="ar-SA" sz="2800" dirty="0" smtClean="0">
                <a:latin typeface="Arial Unicode MS" pitchFamily="34" charset="-128"/>
                <a:ea typeface="Arial Unicode MS" pitchFamily="34" charset="-128"/>
                <a:cs typeface="Arial Unicode MS" pitchFamily="34" charset="-128"/>
              </a:rPr>
              <a:t> 2- مراجعه التشخيص الطبي أو النفسي أو قد تمتد إلى الإطلاع على الانطباعات التشخيصية المسجلة عند كل مقابله 0</a:t>
            </a:r>
          </a:p>
          <a:p>
            <a:pPr>
              <a:buFontTx/>
              <a:buChar char="-"/>
            </a:pPr>
            <a:r>
              <a:rPr lang="ar-SA" sz="2800" dirty="0" smtClean="0">
                <a:latin typeface="Arial Unicode MS" pitchFamily="34" charset="-128"/>
                <a:ea typeface="Arial Unicode MS" pitchFamily="34" charset="-128"/>
                <a:cs typeface="Arial Unicode MS" pitchFamily="34" charset="-128"/>
              </a:rPr>
              <a:t> </a:t>
            </a:r>
            <a:r>
              <a:rPr lang="ar-SA" sz="2800" u="sng" dirty="0" smtClean="0">
                <a:solidFill>
                  <a:srgbClr val="FF0000"/>
                </a:solidFill>
                <a:latin typeface="Arial Unicode MS" pitchFamily="34" charset="-128"/>
                <a:ea typeface="Arial Unicode MS" pitchFamily="34" charset="-128"/>
                <a:cs typeface="Arial Unicode MS" pitchFamily="34" charset="-128"/>
              </a:rPr>
              <a:t>وهذه النظرة العامة تحقق فوائد من أهمها : </a:t>
            </a:r>
          </a:p>
          <a:p>
            <a:pPr>
              <a:buFontTx/>
              <a:buChar char="-"/>
            </a:pPr>
            <a:r>
              <a:rPr lang="ar-SA" sz="2800" dirty="0" smtClean="0">
                <a:latin typeface="Arial Unicode MS" pitchFamily="34" charset="-128"/>
                <a:ea typeface="Arial Unicode MS" pitchFamily="34" charset="-128"/>
                <a:cs typeface="Arial Unicode MS" pitchFamily="34" charset="-128"/>
              </a:rPr>
              <a:t>1- تكوين الانطباع الكلى عن طبيعة المشكلة وأبعادها الكلية </a:t>
            </a:r>
          </a:p>
          <a:p>
            <a:pPr>
              <a:buFontTx/>
              <a:buChar char="-"/>
            </a:pPr>
            <a:r>
              <a:rPr lang="ar-SA" sz="2800" dirty="0" smtClean="0">
                <a:latin typeface="Arial Unicode MS" pitchFamily="34" charset="-128"/>
                <a:ea typeface="Arial Unicode MS" pitchFamily="34" charset="-128"/>
                <a:cs typeface="Arial Unicode MS" pitchFamily="34" charset="-128"/>
              </a:rPr>
              <a:t>2- يحدد  هذا الانطباع مجال التفكير ويركزه في دائرة خاصة مرتبطة بالمشكلة  0</a:t>
            </a:r>
          </a:p>
        </p:txBody>
      </p:sp>
      <p:sp>
        <p:nvSpPr>
          <p:cNvPr id="4" name="وسيلة شرح مستطيلة مستديرة الزوايا 3"/>
          <p:cNvSpPr/>
          <p:nvPr/>
        </p:nvSpPr>
        <p:spPr>
          <a:xfrm>
            <a:off x="2000232" y="285728"/>
            <a:ext cx="6457350" cy="1008112"/>
          </a:xfrm>
          <a:prstGeom prst="wedgeRoundRectCallout">
            <a:avLst>
              <a:gd name="adj1" fmla="val -21172"/>
              <a:gd name="adj2" fmla="val 81397"/>
              <a:gd name="adj3" fmla="val 16667"/>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b="1" dirty="0" smtClean="0">
                <a:solidFill>
                  <a:schemeClr val="tx1"/>
                </a:solidFill>
                <a:latin typeface="Arial Unicode MS" pitchFamily="34" charset="-128"/>
                <a:ea typeface="Arial Unicode MS" pitchFamily="34" charset="-128"/>
                <a:cs typeface="Arial Unicode MS" pitchFamily="34" charset="-128"/>
              </a:rPr>
              <a:t>1- أدراك مبدئي لحقائق المشكلة </a:t>
            </a:r>
            <a:endParaRPr lang="ar-SA" sz="28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1071538" y="1643050"/>
            <a:ext cx="7643866" cy="1815882"/>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r>
              <a:rPr lang="ar-SA" sz="2800" dirty="0" smtClean="0">
                <a:latin typeface="Arial Unicode MS" pitchFamily="34" charset="-128"/>
                <a:ea typeface="Arial Unicode MS" pitchFamily="34" charset="-128"/>
                <a:cs typeface="Arial Unicode MS" pitchFamily="34" charset="-128"/>
              </a:rPr>
              <a:t>3- يستدعى تحديد مجال التفكير أفكار مختزنة في الذهن ( نظريات ) علمية وخبرات سابقه لتفسير المشكلة </a:t>
            </a:r>
            <a:r>
              <a:rPr lang="ar-SA" sz="2800" dirty="0" smtClean="0">
                <a:latin typeface="Arial Unicode MS" pitchFamily="34" charset="-128"/>
                <a:ea typeface="Arial Unicode MS" pitchFamily="34" charset="-128"/>
                <a:cs typeface="Arial Unicode MS" pitchFamily="34" charset="-128"/>
              </a:rPr>
              <a:t> </a:t>
            </a:r>
            <a:endParaRPr lang="ar-SA" sz="2800" dirty="0" smtClean="0">
              <a:latin typeface="Arial Unicode MS" pitchFamily="34" charset="-128"/>
              <a:ea typeface="Arial Unicode MS" pitchFamily="34" charset="-128"/>
              <a:cs typeface="Arial Unicode MS" pitchFamily="34" charset="-128"/>
            </a:endParaRPr>
          </a:p>
          <a:p>
            <a:pPr>
              <a:buFontTx/>
              <a:buChar char="-"/>
            </a:pPr>
            <a:r>
              <a:rPr lang="ar-SA" sz="2800" dirty="0" smtClean="0">
                <a:latin typeface="Arial Unicode MS" pitchFamily="34" charset="-128"/>
                <a:ea typeface="Arial Unicode MS" pitchFamily="34" charset="-128"/>
                <a:cs typeface="Arial Unicode MS" pitchFamily="34" charset="-128"/>
              </a:rPr>
              <a:t>4- تعد هذه الخطوات استشعار الأخصائي لجوانب المشكلة عقلا وحسا أو ما يسمى بتقمص المشكلة 0</a:t>
            </a:r>
            <a:endParaRPr lang="ar-SA" sz="2800" dirty="0">
              <a:latin typeface="Arial Unicode MS" pitchFamily="34" charset="-128"/>
              <a:ea typeface="Arial Unicode MS" pitchFamily="34" charset="-128"/>
              <a:cs typeface="Arial Unicode MS" pitchFamily="34" charset="-128"/>
            </a:endParaRPr>
          </a:p>
        </p:txBody>
      </p:sp>
      <p:sp>
        <p:nvSpPr>
          <p:cNvPr id="4" name="وسيلة شرح مستطيلة مستديرة الزوايا 3"/>
          <p:cNvSpPr/>
          <p:nvPr/>
        </p:nvSpPr>
        <p:spPr>
          <a:xfrm>
            <a:off x="2000232" y="285728"/>
            <a:ext cx="6457350" cy="1008112"/>
          </a:xfrm>
          <a:prstGeom prst="wedgeRoundRectCallout">
            <a:avLst>
              <a:gd name="adj1" fmla="val -21172"/>
              <a:gd name="adj2" fmla="val 81397"/>
              <a:gd name="adj3" fmla="val 16667"/>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b="1" dirty="0" smtClean="0">
                <a:solidFill>
                  <a:schemeClr val="tx1"/>
                </a:solidFill>
                <a:latin typeface="Arial Unicode MS" pitchFamily="34" charset="-128"/>
                <a:ea typeface="Arial Unicode MS" pitchFamily="34" charset="-128"/>
                <a:cs typeface="Arial Unicode MS" pitchFamily="34" charset="-128"/>
              </a:rPr>
              <a:t>1- أدراك مبدئي لحقائق المشكلة </a:t>
            </a:r>
            <a:endParaRPr lang="ar-SA" sz="28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428596" y="1643050"/>
            <a:ext cx="8280920" cy="3970318"/>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وتتضمن : </a:t>
            </a:r>
          </a:p>
          <a:p>
            <a:pPr>
              <a:buFontTx/>
              <a:buChar char="-"/>
            </a:pPr>
            <a:r>
              <a:rPr lang="ar-SA" sz="2800" dirty="0" smtClean="0">
                <a:latin typeface="Arial Unicode MS" pitchFamily="34" charset="-128"/>
                <a:ea typeface="Arial Unicode MS" pitchFamily="34" charset="-128"/>
                <a:cs typeface="Arial Unicode MS" pitchFamily="34" charset="-128"/>
              </a:rPr>
              <a:t>حصر حقائق المشكلة كل على حده حيث توضع كل وحدة من وحدات الدراسة في مكانها بين التصنيفات الثلاث _ العميل ، الظروف البيئية ، الخبرات الماضية ) ليجتمع لنا وحدتان رئيسيات هما :</a:t>
            </a:r>
          </a:p>
          <a:p>
            <a:pPr>
              <a:buFontTx/>
              <a:buChar char="-"/>
            </a:pPr>
            <a:r>
              <a:rPr lang="ar-SA" sz="2800" dirty="0" smtClean="0">
                <a:latin typeface="Arial Unicode MS" pitchFamily="34" charset="-128"/>
                <a:ea typeface="Arial Unicode MS" pitchFamily="34" charset="-128"/>
                <a:cs typeface="Arial Unicode MS" pitchFamily="34" charset="-128"/>
              </a:rPr>
              <a:t>1- السمة الشخصية للعميل – لتمثل الضغوط الداخلية للمشكلة 0 </a:t>
            </a:r>
          </a:p>
          <a:p>
            <a:pPr>
              <a:buFontTx/>
              <a:buChar char="-"/>
            </a:pPr>
            <a:r>
              <a:rPr lang="ar-SA" sz="2800" dirty="0" smtClean="0">
                <a:latin typeface="Arial Unicode MS" pitchFamily="34" charset="-128"/>
                <a:ea typeface="Arial Unicode MS" pitchFamily="34" charset="-128"/>
                <a:cs typeface="Arial Unicode MS" pitchFamily="34" charset="-128"/>
              </a:rPr>
              <a:t>الأوضاع البيئية ( ظروف او افراد ) لتمثل الضفوط الخارجية للمشكلة ) </a:t>
            </a:r>
            <a:endParaRPr lang="ar-SA" sz="2800" dirty="0">
              <a:latin typeface="Arial Unicode MS" pitchFamily="34" charset="-128"/>
              <a:ea typeface="Arial Unicode MS" pitchFamily="34" charset="-128"/>
              <a:cs typeface="Arial Unicode MS" pitchFamily="34" charset="-128"/>
            </a:endParaRPr>
          </a:p>
        </p:txBody>
      </p:sp>
      <p:sp>
        <p:nvSpPr>
          <p:cNvPr id="5" name="وسيلة شرح مستطيلة مستديرة الزوايا 4"/>
          <p:cNvSpPr/>
          <p:nvPr/>
        </p:nvSpPr>
        <p:spPr>
          <a:xfrm>
            <a:off x="4000496" y="214290"/>
            <a:ext cx="4032448" cy="1152128"/>
          </a:xfrm>
          <a:prstGeom prst="wedgeRoundRectCallout">
            <a:avLst>
              <a:gd name="adj1" fmla="val -21148"/>
              <a:gd name="adj2" fmla="val 75728"/>
              <a:gd name="adj3" fmla="val 16667"/>
            </a:avLst>
          </a:prstGeom>
        </p:spPr>
        <p:style>
          <a:lnRef idx="1">
            <a:schemeClr val="accent5"/>
          </a:lnRef>
          <a:fillRef idx="2">
            <a:schemeClr val="accent5"/>
          </a:fillRef>
          <a:effectRef idx="1">
            <a:schemeClr val="accent5"/>
          </a:effectRef>
          <a:fontRef idx="minor">
            <a:schemeClr val="dk1"/>
          </a:fontRef>
        </p:style>
        <p:txBody>
          <a:bodyPr rtlCol="1" anchor="ctr"/>
          <a:lstStyle/>
          <a:p>
            <a:pPr algn="ctr"/>
            <a:endParaRPr lang="ar-SA" b="1" dirty="0" smtClean="0">
              <a:solidFill>
                <a:schemeClr val="tx1"/>
              </a:solidFill>
            </a:endParaRPr>
          </a:p>
          <a:p>
            <a:pPr algn="ctr"/>
            <a:r>
              <a:rPr lang="ar-SA" sz="2800" b="1" dirty="0" smtClean="0">
                <a:solidFill>
                  <a:schemeClr val="tx1"/>
                </a:solidFill>
              </a:rPr>
              <a:t> 2</a:t>
            </a:r>
            <a:r>
              <a:rPr lang="ar-SA" sz="2800" b="1" dirty="0" smtClean="0">
                <a:solidFill>
                  <a:schemeClr val="tx1"/>
                </a:solidFill>
                <a:latin typeface="Arial Unicode MS" pitchFamily="34" charset="-128"/>
                <a:ea typeface="Arial Unicode MS" pitchFamily="34" charset="-128"/>
                <a:cs typeface="Arial Unicode MS" pitchFamily="34" charset="-128"/>
              </a:rPr>
              <a:t>- حصر هذه الحقائق </a:t>
            </a:r>
          </a:p>
          <a:p>
            <a:pPr algn="ctr"/>
            <a:endParaRPr lang="ar-SA" b="1" dirty="0" smtClean="0">
              <a:solidFill>
                <a:schemeClr val="tx1"/>
              </a:solidFill>
            </a:endParaRPr>
          </a:p>
          <a:p>
            <a:pPr algn="ctr"/>
            <a:endParaRPr lang="ar-SA" b="1" dirty="0">
              <a:solidFill>
                <a:schemeClr val="tx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323528" y="1484784"/>
            <a:ext cx="8280920" cy="6124754"/>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إذا تجمع لنا الخطوات السابقة تكون الخطوة الحالية هى تقييم كل منهما تقيما  محددا يقيس مدى انحراف كل سمة عن المتوسط العام ، اى قياس ماهو كائن وما يجب ان يكون ولقياس سمات العميل هناك أسلوبين هما : </a:t>
            </a:r>
          </a:p>
          <a:p>
            <a:r>
              <a:rPr lang="ar-SA" sz="2800" u="sng" dirty="0" smtClean="0">
                <a:solidFill>
                  <a:srgbClr val="FF0000"/>
                </a:solidFill>
                <a:latin typeface="Arial Unicode MS" pitchFamily="34" charset="-128"/>
                <a:ea typeface="Arial Unicode MS" pitchFamily="34" charset="-128"/>
                <a:cs typeface="Arial Unicode MS" pitchFamily="34" charset="-128"/>
              </a:rPr>
              <a:t>1-قياس الشخصية </a:t>
            </a:r>
            <a:r>
              <a:rPr lang="ar-SA" sz="2800" dirty="0" smtClean="0">
                <a:latin typeface="Arial Unicode MS" pitchFamily="34" charset="-128"/>
                <a:ea typeface="Arial Unicode MS" pitchFamily="34" charset="-128"/>
                <a:cs typeface="Arial Unicode MS" pitchFamily="34" charset="-128"/>
              </a:rPr>
              <a:t>في جوانبها الجسمية والعقلية والنفسية والاجتماعية قياس تحليلي لكل جانب على حده لتقويم مدى كفاية هذه العناصر أو ضعفها 0 </a:t>
            </a:r>
          </a:p>
          <a:p>
            <a:r>
              <a:rPr lang="ar-SA" sz="2800" dirty="0" smtClean="0">
                <a:latin typeface="Arial Unicode MS" pitchFamily="34" charset="-128"/>
                <a:ea typeface="Arial Unicode MS" pitchFamily="34" charset="-128"/>
                <a:cs typeface="Arial Unicode MS" pitchFamily="34" charset="-128"/>
              </a:rPr>
              <a:t>2- </a:t>
            </a:r>
            <a:r>
              <a:rPr lang="ar-SA" sz="2800" u="sng" dirty="0" smtClean="0">
                <a:solidFill>
                  <a:srgbClr val="FF0000"/>
                </a:solidFill>
                <a:latin typeface="Arial Unicode MS" pitchFamily="34" charset="-128"/>
                <a:ea typeface="Arial Unicode MS" pitchFamily="34" charset="-128"/>
                <a:cs typeface="Arial Unicode MS" pitchFamily="34" charset="-128"/>
              </a:rPr>
              <a:t>قياس الشخصية </a:t>
            </a:r>
            <a:r>
              <a:rPr lang="ar-SA" sz="2800" dirty="0" smtClean="0">
                <a:latin typeface="Arial Unicode MS" pitchFamily="34" charset="-128"/>
                <a:ea typeface="Arial Unicode MS" pitchFamily="34" charset="-128"/>
                <a:cs typeface="Arial Unicode MS" pitchFamily="34" charset="-128"/>
              </a:rPr>
              <a:t>ككل كما يصدر عنها من وظائف خارجية قياساً وظيفيًا يوضح تفاعل جوانبها الأربعة في حركتها وليس ثبوتها 0 </a:t>
            </a:r>
          </a:p>
          <a:p>
            <a:r>
              <a:rPr lang="ar-SA" sz="2800" dirty="0" smtClean="0">
                <a:latin typeface="Arial Unicode MS" pitchFamily="34" charset="-128"/>
                <a:ea typeface="Arial Unicode MS" pitchFamily="34" charset="-128"/>
                <a:cs typeface="Arial Unicode MS" pitchFamily="34" charset="-128"/>
              </a:rPr>
              <a:t> لذا فأن هذا القياس هو الأكثر مناسبة لقياس سمات العميل في التشخيص 0</a:t>
            </a:r>
          </a:p>
          <a:p>
            <a:endParaRPr lang="ar-SA" sz="2800" dirty="0" smtClean="0">
              <a:latin typeface="Arial Unicode MS" pitchFamily="34" charset="-128"/>
              <a:ea typeface="Arial Unicode MS" pitchFamily="34" charset="-128"/>
              <a:cs typeface="Arial Unicode MS" pitchFamily="34" charset="-128"/>
            </a:endParaRPr>
          </a:p>
          <a:p>
            <a:r>
              <a:rPr lang="ar-SA" sz="2800" dirty="0" smtClean="0">
                <a:latin typeface="Arial Unicode MS" pitchFamily="34" charset="-128"/>
                <a:ea typeface="Arial Unicode MS" pitchFamily="34" charset="-128"/>
                <a:cs typeface="Arial Unicode MS" pitchFamily="34" charset="-128"/>
              </a:rPr>
              <a:t> </a:t>
            </a:r>
            <a:endParaRPr lang="ar-SA" sz="2800" dirty="0">
              <a:latin typeface="Arial Unicode MS" pitchFamily="34" charset="-128"/>
              <a:ea typeface="Arial Unicode MS" pitchFamily="34" charset="-128"/>
              <a:cs typeface="Arial Unicode MS" pitchFamily="34" charset="-128"/>
            </a:endParaRPr>
          </a:p>
        </p:txBody>
      </p:sp>
      <p:sp>
        <p:nvSpPr>
          <p:cNvPr id="4" name="وسيلة شرح مستطيلة مستديرة الزوايا 3"/>
          <p:cNvSpPr/>
          <p:nvPr/>
        </p:nvSpPr>
        <p:spPr>
          <a:xfrm>
            <a:off x="4643438" y="188640"/>
            <a:ext cx="3528962" cy="1008112"/>
          </a:xfrm>
          <a:prstGeom prst="wedgeRoundRectCallout">
            <a:avLst>
              <a:gd name="adj1" fmla="val -21172"/>
              <a:gd name="adj2" fmla="val 81397"/>
              <a:gd name="adj3" fmla="val 16667"/>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dirty="0" smtClean="0">
                <a:solidFill>
                  <a:schemeClr val="tx1"/>
                </a:solidFill>
                <a:latin typeface="Arial Unicode MS" pitchFamily="34" charset="-128"/>
                <a:ea typeface="Arial Unicode MS" pitchFamily="34" charset="-128"/>
                <a:cs typeface="Arial Unicode MS" pitchFamily="34" charset="-128"/>
              </a:rPr>
              <a:t>3- تقييم الحقائق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500034" y="1142984"/>
            <a:ext cx="8280920" cy="4832092"/>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 أن الذات هي العنصر العام في قيادة الشخصية التي تعيش الواقع وتوائم بين متطلباته والدوافع الداخلية للإنسان 0 </a:t>
            </a:r>
          </a:p>
          <a:p>
            <a:r>
              <a:rPr lang="ar-SA" sz="2800" dirty="0" smtClean="0">
                <a:solidFill>
                  <a:schemeClr val="tx1"/>
                </a:solidFill>
                <a:latin typeface="Arial Unicode MS" pitchFamily="34" charset="-128"/>
                <a:ea typeface="Arial Unicode MS" pitchFamily="34" charset="-128"/>
                <a:cs typeface="Arial Unicode MS" pitchFamily="34" charset="-128"/>
              </a:rPr>
              <a:t> هي محور عمليات العلاج بدلا من الاتجاهات العلاجية السابقة التي كانت تضع ثقلها  على اللاشعور 0</a:t>
            </a:r>
          </a:p>
          <a:p>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2800" u="sng" dirty="0" smtClean="0">
                <a:solidFill>
                  <a:srgbClr val="FF0000"/>
                </a:solidFill>
                <a:latin typeface="Arial Unicode MS" pitchFamily="34" charset="-128"/>
                <a:ea typeface="Arial Unicode MS" pitchFamily="34" charset="-128"/>
                <a:cs typeface="Arial Unicode MS" pitchFamily="34" charset="-128"/>
              </a:rPr>
              <a:t>لتقييم الذات علينا تقويم وظائفها الأربعة وهى </a:t>
            </a:r>
            <a:r>
              <a:rPr lang="ar-SA" sz="2800" dirty="0" smtClean="0">
                <a:solidFill>
                  <a:schemeClr val="tx1"/>
                </a:solidFill>
                <a:latin typeface="Arial Unicode MS" pitchFamily="34" charset="-128"/>
                <a:ea typeface="Arial Unicode MS" pitchFamily="34" charset="-128"/>
                <a:cs typeface="Arial Unicode MS" pitchFamily="34" charset="-128"/>
              </a:rPr>
              <a:t>: </a:t>
            </a:r>
          </a:p>
          <a:p>
            <a:r>
              <a:rPr lang="ar-SA" sz="2800" dirty="0" smtClean="0">
                <a:solidFill>
                  <a:schemeClr val="tx1"/>
                </a:solidFill>
                <a:latin typeface="Arial Unicode MS" pitchFamily="34" charset="-128"/>
                <a:ea typeface="Arial Unicode MS" pitchFamily="34" charset="-128"/>
                <a:cs typeface="Arial Unicode MS" pitchFamily="34" charset="-128"/>
              </a:rPr>
              <a:t> القدرة على الإدراك + القدرة على الاحساس+ القدرة على التفكير + القدرة على الانجاز 0</a:t>
            </a:r>
          </a:p>
          <a:p>
            <a:r>
              <a:rPr lang="ar-SA" sz="2800" dirty="0" smtClean="0">
                <a:solidFill>
                  <a:schemeClr val="tx1"/>
                </a:solidFill>
                <a:latin typeface="Arial Unicode MS" pitchFamily="34" charset="-128"/>
                <a:ea typeface="Arial Unicode MS" pitchFamily="34" charset="-128"/>
                <a:cs typeface="Arial Unicode MS" pitchFamily="34" charset="-128"/>
              </a:rPr>
              <a:t> - </a:t>
            </a:r>
            <a:r>
              <a:rPr lang="ar-SA" sz="2800" dirty="0" smtClean="0">
                <a:solidFill>
                  <a:srgbClr val="FF0000"/>
                </a:solidFill>
                <a:latin typeface="Arial Unicode MS" pitchFamily="34" charset="-128"/>
                <a:ea typeface="Arial Unicode MS" pitchFamily="34" charset="-128"/>
                <a:cs typeface="Arial Unicode MS" pitchFamily="34" charset="-128"/>
              </a:rPr>
              <a:t>القدرة على الإدراك </a:t>
            </a:r>
            <a:r>
              <a:rPr lang="ar-SA" sz="2800" dirty="0" smtClean="0">
                <a:solidFill>
                  <a:schemeClr val="tx1"/>
                </a:solidFill>
                <a:latin typeface="Arial Unicode MS" pitchFamily="34" charset="-128"/>
                <a:ea typeface="Arial Unicode MS" pitchFamily="34" charset="-128"/>
                <a:cs typeface="Arial Unicode MS" pitchFamily="34" charset="-128"/>
              </a:rPr>
              <a:t>: وتتضمن قياس سلامه الحس ( البصر والسمع والشم ) وسلامه الفهم والانتباه كعمليات مرتبطة بدرجه الذكاء أو الإدراك العام 0</a:t>
            </a:r>
          </a:p>
          <a:p>
            <a:r>
              <a:rPr lang="ar-SA" sz="2800" dirty="0" smtClean="0">
                <a:solidFill>
                  <a:schemeClr val="tx1"/>
                </a:solidFill>
                <a:latin typeface="Arial Unicode MS" pitchFamily="34" charset="-128"/>
                <a:ea typeface="Arial Unicode MS" pitchFamily="34" charset="-128"/>
                <a:cs typeface="Arial Unicode MS" pitchFamily="34" charset="-128"/>
              </a:rPr>
              <a:t>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500034" y="857232"/>
            <a:ext cx="8280920" cy="5693866"/>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r>
              <a:rPr lang="ar-SA" sz="2800" dirty="0" smtClean="0">
                <a:solidFill>
                  <a:srgbClr val="FF0000"/>
                </a:solidFill>
                <a:latin typeface="Arial Unicode MS" pitchFamily="34" charset="-128"/>
                <a:ea typeface="Arial Unicode MS" pitchFamily="34" charset="-128"/>
                <a:cs typeface="Arial Unicode MS" pitchFamily="34" charset="-128"/>
              </a:rPr>
              <a:t>القدرة على الإدراك </a:t>
            </a:r>
            <a:r>
              <a:rPr lang="ar-SA" sz="2800" dirty="0" smtClean="0">
                <a:solidFill>
                  <a:schemeClr val="tx1"/>
                </a:solidFill>
                <a:latin typeface="Arial Unicode MS" pitchFamily="34" charset="-128"/>
                <a:ea typeface="Arial Unicode MS" pitchFamily="34" charset="-128"/>
                <a:cs typeface="Arial Unicode MS" pitchFamily="34" charset="-128"/>
              </a:rPr>
              <a:t>: وتتضمن قياس سلامه الحس ( البصر والسمع والشم ) وسلامه الفهم والانتباه كعمليات مرتبطة بدرجه الذكاء أو الإدراك العام 0</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2800" dirty="0" smtClean="0">
                <a:solidFill>
                  <a:srgbClr val="FF0000"/>
                </a:solidFill>
                <a:latin typeface="Arial Unicode MS" pitchFamily="34" charset="-128"/>
                <a:ea typeface="Arial Unicode MS" pitchFamily="34" charset="-128"/>
                <a:cs typeface="Arial Unicode MS" pitchFamily="34" charset="-128"/>
              </a:rPr>
              <a:t>القدر على الإحساس </a:t>
            </a:r>
            <a:r>
              <a:rPr lang="ar-SA" sz="2800" dirty="0" smtClean="0">
                <a:solidFill>
                  <a:schemeClr val="tx1"/>
                </a:solidFill>
                <a:latin typeface="Arial Unicode MS" pitchFamily="34" charset="-128"/>
                <a:ea typeface="Arial Unicode MS" pitchFamily="34" charset="-128"/>
                <a:cs typeface="Arial Unicode MS" pitchFamily="34" charset="-128"/>
              </a:rPr>
              <a:t>: وتتضمن قياس سلامه الانفعال العام وشدته أو بلادته – كما يشمل العمليات النفسية الخاصة كالإحساس بالنبذ والتقمص والقلق واعتبار الذات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2800" dirty="0" smtClean="0">
                <a:solidFill>
                  <a:srgbClr val="FF0000"/>
                </a:solidFill>
                <a:latin typeface="Arial Unicode MS" pitchFamily="34" charset="-128"/>
                <a:ea typeface="Arial Unicode MS" pitchFamily="34" charset="-128"/>
                <a:cs typeface="Arial Unicode MS" pitchFamily="34" charset="-128"/>
              </a:rPr>
              <a:t>القدرة على التفكير </a:t>
            </a:r>
            <a:r>
              <a:rPr lang="ar-SA" sz="2800" dirty="0" smtClean="0">
                <a:solidFill>
                  <a:schemeClr val="tx1"/>
                </a:solidFill>
                <a:latin typeface="Arial Unicode MS" pitchFamily="34" charset="-128"/>
                <a:ea typeface="Arial Unicode MS" pitchFamily="34" charset="-128"/>
                <a:cs typeface="Arial Unicode MS" pitchFamily="34" charset="-128"/>
              </a:rPr>
              <a:t>: وتتضمن قياس أسلوب التفكير السليم والقدرات التفكيرية الخاصة كالتخيل والترابط والتذكر والحكم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2800" dirty="0" smtClean="0">
                <a:solidFill>
                  <a:srgbClr val="FF0000"/>
                </a:solidFill>
                <a:latin typeface="Arial Unicode MS" pitchFamily="34" charset="-128"/>
                <a:ea typeface="Arial Unicode MS" pitchFamily="34" charset="-128"/>
                <a:cs typeface="Arial Unicode MS" pitchFamily="34" charset="-128"/>
              </a:rPr>
              <a:t>القدرة على الانجاز : </a:t>
            </a:r>
            <a:r>
              <a:rPr lang="ar-SA" sz="2800" dirty="0" smtClean="0">
                <a:solidFill>
                  <a:schemeClr val="tx1"/>
                </a:solidFill>
                <a:latin typeface="Arial Unicode MS" pitchFamily="34" charset="-128"/>
                <a:ea typeface="Arial Unicode MS" pitchFamily="34" charset="-128"/>
                <a:cs typeface="Arial Unicode MS" pitchFamily="34" charset="-128"/>
              </a:rPr>
              <a:t>ويتضمن قياس قوة الاراده والنقص والقلق واعتبار الذات 0</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حذف من </a:t>
            </a:r>
            <a:r>
              <a:rPr lang="ar-SA" sz="2800" dirty="0" err="1" smtClean="0">
                <a:solidFill>
                  <a:schemeClr val="tx1"/>
                </a:solidFill>
                <a:latin typeface="Arial Unicode MS" pitchFamily="34" charset="-128"/>
                <a:ea typeface="Arial Unicode MS" pitchFamily="34" charset="-128"/>
                <a:cs typeface="Arial Unicode MS" pitchFamily="34" charset="-128"/>
              </a:rPr>
              <a:t>ص</a:t>
            </a:r>
            <a:r>
              <a:rPr lang="ar-SA" sz="2800" dirty="0" smtClean="0">
                <a:solidFill>
                  <a:schemeClr val="tx1"/>
                </a:solidFill>
                <a:latin typeface="Arial Unicode MS" pitchFamily="34" charset="-128"/>
                <a:ea typeface="Arial Unicode MS" pitchFamily="34" charset="-128"/>
                <a:cs typeface="Arial Unicode MS" pitchFamily="34" charset="-128"/>
              </a:rPr>
              <a:t> 232-236 ) نهاية عن متوسطها العام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a:t>
            </a:r>
          </a:p>
          <a:p>
            <a:r>
              <a:rPr lang="ar-SA" sz="2800" dirty="0" smtClean="0">
                <a:solidFill>
                  <a:schemeClr val="tx1"/>
                </a:solidFill>
                <a:latin typeface="Arial Unicode MS" pitchFamily="34" charset="-128"/>
                <a:ea typeface="Arial Unicode MS" pitchFamily="34" charset="-128"/>
                <a:cs typeface="Arial Unicode MS" pitchFamily="34" charset="-128"/>
              </a:rPr>
              <a:t>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571472" y="428604"/>
            <a:ext cx="8280920" cy="5693866"/>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وترى هوليس وموفيت ان قياس سلوك العميل يعتمد على تقييم مراكز القوى في الشخصية وهى : </a:t>
            </a:r>
          </a:p>
          <a:p>
            <a:r>
              <a:rPr lang="ar-SA" sz="2800" dirty="0" smtClean="0">
                <a:latin typeface="Arial Unicode MS" pitchFamily="34" charset="-128"/>
                <a:ea typeface="Arial Unicode MS" pitchFamily="34" charset="-128"/>
                <a:cs typeface="Arial Unicode MS" pitchFamily="34" charset="-128"/>
              </a:rPr>
              <a:t> </a:t>
            </a:r>
            <a:r>
              <a:rPr lang="ar-SA" sz="2800" dirty="0" smtClean="0">
                <a:solidFill>
                  <a:schemeClr val="tx1"/>
                </a:solidFill>
                <a:latin typeface="Arial Unicode MS" pitchFamily="34" charset="-128"/>
                <a:ea typeface="Arial Unicode MS" pitchFamily="34" charset="-128"/>
                <a:cs typeface="Arial Unicode MS" pitchFamily="34" charset="-128"/>
              </a:rPr>
              <a:t>1- قياس قوة الذات            </a:t>
            </a:r>
            <a:r>
              <a:rPr lang="ar-SA" sz="2800" dirty="0" smtClean="0">
                <a:latin typeface="Arial Unicode MS" pitchFamily="34" charset="-128"/>
                <a:ea typeface="Arial Unicode MS" pitchFamily="34" charset="-128"/>
                <a:cs typeface="Arial Unicode MS" pitchFamily="34" charset="-128"/>
              </a:rPr>
              <a:t>2- السمات المرضية </a:t>
            </a:r>
          </a:p>
          <a:p>
            <a:r>
              <a:rPr lang="ar-SA" sz="2800" dirty="0" smtClean="0">
                <a:latin typeface="Arial Unicode MS" pitchFamily="34" charset="-128"/>
                <a:ea typeface="Arial Unicode MS" pitchFamily="34" charset="-128"/>
                <a:cs typeface="Arial Unicode MS" pitchFamily="34" charset="-128"/>
              </a:rPr>
              <a:t> 3- قياس الذات العليا قوتها ومضمونها 0</a:t>
            </a:r>
          </a:p>
          <a:p>
            <a:r>
              <a:rPr lang="ar-SA" sz="2800" dirty="0" smtClean="0">
                <a:latin typeface="Arial Unicode MS" pitchFamily="34" charset="-128"/>
                <a:ea typeface="Arial Unicode MS" pitchFamily="34" charset="-128"/>
                <a:cs typeface="Arial Unicode MS" pitchFamily="34" charset="-128"/>
              </a:rPr>
              <a:t> </a:t>
            </a:r>
            <a:r>
              <a:rPr lang="ar-SA" sz="2800" u="sng" dirty="0" smtClean="0">
                <a:solidFill>
                  <a:srgbClr val="FF0000"/>
                </a:solidFill>
                <a:latin typeface="Arial Unicode MS" pitchFamily="34" charset="-128"/>
                <a:ea typeface="Arial Unicode MS" pitchFamily="34" charset="-128"/>
                <a:cs typeface="Arial Unicode MS" pitchFamily="34" charset="-128"/>
              </a:rPr>
              <a:t>1- قياس قوة الذات : </a:t>
            </a:r>
          </a:p>
          <a:p>
            <a:r>
              <a:rPr lang="ar-SA" sz="2800" dirty="0" smtClean="0">
                <a:solidFill>
                  <a:schemeClr val="tx1"/>
                </a:solidFill>
                <a:latin typeface="Arial Unicode MS" pitchFamily="34" charset="-128"/>
                <a:ea typeface="Arial Unicode MS" pitchFamily="34" charset="-128"/>
                <a:cs typeface="Arial Unicode MS" pitchFamily="34" charset="-128"/>
              </a:rPr>
              <a:t> ولحساب قوة الذات أو ضعفها علينا مراعاة ما يلي : </a:t>
            </a:r>
          </a:p>
          <a:p>
            <a:r>
              <a:rPr lang="ar-SA" sz="2800" dirty="0" smtClean="0">
                <a:solidFill>
                  <a:schemeClr val="tx1"/>
                </a:solidFill>
                <a:latin typeface="Arial Unicode MS" pitchFamily="34" charset="-128"/>
                <a:ea typeface="Arial Unicode MS" pitchFamily="34" charset="-128"/>
                <a:cs typeface="Arial Unicode MS" pitchFamily="34" charset="-128"/>
              </a:rPr>
              <a:t>  1- تقدير موضوعي لدرجة أداء الذات لأي وظيفة من وظيفتها 0 </a:t>
            </a:r>
          </a:p>
          <a:p>
            <a:r>
              <a:rPr lang="ar-SA" sz="2800" dirty="0" smtClean="0">
                <a:solidFill>
                  <a:schemeClr val="tx1"/>
                </a:solidFill>
                <a:latin typeface="Arial Unicode MS" pitchFamily="34" charset="-128"/>
                <a:ea typeface="Arial Unicode MS" pitchFamily="34" charset="-128"/>
                <a:cs typeface="Arial Unicode MS" pitchFamily="34" charset="-128"/>
              </a:rPr>
              <a:t> 2- حساب أو تصور ما يجب أن تكون عليه هذه الوظيفة بالنظر إلى : </a:t>
            </a:r>
          </a:p>
          <a:p>
            <a:r>
              <a:rPr lang="ar-SA" sz="2800" dirty="0" smtClean="0">
                <a:solidFill>
                  <a:schemeClr val="tx1"/>
                </a:solidFill>
                <a:latin typeface="Arial Unicode MS" pitchFamily="34" charset="-128"/>
                <a:ea typeface="Arial Unicode MS" pitchFamily="34" charset="-128"/>
                <a:cs typeface="Arial Unicode MS" pitchFamily="34" charset="-128"/>
              </a:rPr>
              <a:t> أ- الدور الأجتماعى للعميل 0 </a:t>
            </a:r>
          </a:p>
          <a:p>
            <a:r>
              <a:rPr lang="ar-SA" sz="2800" dirty="0" smtClean="0">
                <a:solidFill>
                  <a:schemeClr val="tx1"/>
                </a:solidFill>
                <a:latin typeface="Arial Unicode MS" pitchFamily="34" charset="-128"/>
                <a:ea typeface="Arial Unicode MS" pitchFamily="34" charset="-128"/>
                <a:cs typeface="Arial Unicode MS" pitchFamily="34" charset="-128"/>
              </a:rPr>
              <a:t> ب- السن ومستوى النضج العام 0 </a:t>
            </a:r>
          </a:p>
          <a:p>
            <a:r>
              <a:rPr lang="ar-SA" sz="2800" dirty="0" smtClean="0">
                <a:solidFill>
                  <a:schemeClr val="tx1"/>
                </a:solidFill>
                <a:latin typeface="Arial Unicode MS" pitchFamily="34" charset="-128"/>
                <a:ea typeface="Arial Unicode MS" pitchFamily="34" charset="-128"/>
                <a:cs typeface="Arial Unicode MS" pitchFamily="34" charset="-128"/>
              </a:rPr>
              <a:t> ج- القيم الحضارية والمعايير الثقافية التي يرتبط بها 0</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395536" y="1628800"/>
            <a:ext cx="8424936" cy="4401205"/>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r>
              <a:rPr lang="ar-SA" sz="2800" dirty="0" smtClean="0">
                <a:latin typeface="Arial Unicode MS" pitchFamily="34" charset="-128"/>
                <a:ea typeface="Arial Unicode MS" pitchFamily="34" charset="-128"/>
                <a:cs typeface="Arial Unicode MS" pitchFamily="34" charset="-128"/>
              </a:rPr>
              <a:t>بعد الحصول على الحقائق الخاصة بالعميل وظروفه المحيطة – تكون الخطوة التالية :</a:t>
            </a:r>
          </a:p>
          <a:p>
            <a:pPr>
              <a:buFontTx/>
              <a:buChar char="-"/>
            </a:pPr>
            <a:r>
              <a:rPr lang="ar-SA" sz="2800" dirty="0" smtClean="0">
                <a:latin typeface="Arial Unicode MS" pitchFamily="34" charset="-128"/>
                <a:ea typeface="Arial Unicode MS" pitchFamily="34" charset="-128"/>
                <a:cs typeface="Arial Unicode MS" pitchFamily="34" charset="-128"/>
              </a:rPr>
              <a:t> هى البحث عن الكيفية التى تفاعلت بها هذة الحقائق وادت الى الموقف الاشكالى 0 </a:t>
            </a:r>
          </a:p>
          <a:p>
            <a:pPr>
              <a:buFontTx/>
              <a:buChar char="-"/>
            </a:pPr>
            <a:r>
              <a:rPr lang="ar-SA" sz="2800" dirty="0" smtClean="0">
                <a:latin typeface="Arial Unicode MS" pitchFamily="34" charset="-128"/>
                <a:ea typeface="Arial Unicode MS" pitchFamily="34" charset="-128"/>
                <a:cs typeface="Arial Unicode MS" pitchFamily="34" charset="-128"/>
              </a:rPr>
              <a:t> وهناك أسلوبين لتحديد طبيعة هذا التفاعل وهما : </a:t>
            </a:r>
          </a:p>
          <a:p>
            <a:pPr>
              <a:buFontTx/>
              <a:buChar char="-"/>
            </a:pPr>
            <a:r>
              <a:rPr lang="ar-SA" sz="2800" dirty="0" smtClean="0">
                <a:latin typeface="Arial Unicode MS" pitchFamily="34" charset="-128"/>
                <a:ea typeface="Arial Unicode MS" pitchFamily="34" charset="-128"/>
                <a:cs typeface="Arial Unicode MS" pitchFamily="34" charset="-128"/>
              </a:rPr>
              <a:t> </a:t>
            </a:r>
            <a:r>
              <a:rPr lang="ar-SA" sz="2800" u="sng" dirty="0" smtClean="0">
                <a:solidFill>
                  <a:srgbClr val="C00000"/>
                </a:solidFill>
                <a:latin typeface="Arial Unicode MS" pitchFamily="34" charset="-128"/>
                <a:ea typeface="Arial Unicode MS" pitchFamily="34" charset="-128"/>
                <a:cs typeface="Arial Unicode MS" pitchFamily="34" charset="-128"/>
              </a:rPr>
              <a:t>1- تفاعل أفقي : </a:t>
            </a:r>
          </a:p>
          <a:p>
            <a:pPr>
              <a:buFontTx/>
              <a:buChar char="-"/>
            </a:pPr>
            <a:r>
              <a:rPr lang="ar-SA" sz="2800" dirty="0" smtClean="0">
                <a:latin typeface="Arial Unicode MS" pitchFamily="34" charset="-128"/>
                <a:ea typeface="Arial Unicode MS" pitchFamily="34" charset="-128"/>
                <a:cs typeface="Arial Unicode MS" pitchFamily="34" charset="-128"/>
              </a:rPr>
              <a:t> ويقصد بة هذا التفاعل الذي حدث بين العوامل الحاضرة في وضعها الراهن وأدت مباشرة إلى المشكلة دون الحاجة إلى البحث في الماضي عن أسباب نشوء هذه العوامل الحالية نفسها 0                </a:t>
            </a:r>
            <a:endParaRPr lang="ar-SA" sz="2800" dirty="0">
              <a:latin typeface="Arial Unicode MS" pitchFamily="34" charset="-128"/>
              <a:ea typeface="Arial Unicode MS" pitchFamily="34" charset="-128"/>
              <a:cs typeface="Arial Unicode MS" pitchFamily="34" charset="-128"/>
            </a:endParaRPr>
          </a:p>
        </p:txBody>
      </p:sp>
      <p:sp>
        <p:nvSpPr>
          <p:cNvPr id="4" name="وسيلة شرح مستطيلة مستديرة الزوايا 3"/>
          <p:cNvSpPr/>
          <p:nvPr/>
        </p:nvSpPr>
        <p:spPr>
          <a:xfrm>
            <a:off x="3643306" y="332656"/>
            <a:ext cx="4673110" cy="1008112"/>
          </a:xfrm>
          <a:prstGeom prst="wedgeRoundRectCallout">
            <a:avLst>
              <a:gd name="adj1" fmla="val -21172"/>
              <a:gd name="adj2" fmla="val 81397"/>
              <a:gd name="adj3" fmla="val 16667"/>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b="1" dirty="0" smtClean="0">
                <a:solidFill>
                  <a:schemeClr val="tx1"/>
                </a:solidFill>
                <a:latin typeface="Arial Unicode MS" pitchFamily="34" charset="-128"/>
                <a:ea typeface="Arial Unicode MS" pitchFamily="34" charset="-128"/>
                <a:cs typeface="Arial Unicode MS" pitchFamily="34" charset="-128"/>
              </a:rPr>
              <a:t>4- صياغة الحقائق في علاقتها بالمشكلة </a:t>
            </a:r>
            <a:endParaRPr lang="ar-SA" sz="28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357158" y="571480"/>
            <a:ext cx="8501122" cy="5570756"/>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4000" u="sng" dirty="0" smtClean="0">
                <a:solidFill>
                  <a:srgbClr val="FF0000"/>
                </a:solidFill>
                <a:latin typeface="Arial Unicode MS" pitchFamily="34" charset="-128"/>
                <a:ea typeface="Arial Unicode MS" pitchFamily="34" charset="-128"/>
                <a:cs typeface="Arial Unicode MS" pitchFamily="34" charset="-128"/>
              </a:rPr>
              <a:t>عناصر المحاضرة : </a:t>
            </a:r>
          </a:p>
          <a:p>
            <a:r>
              <a:rPr lang="ar-SA" sz="4000" dirty="0" smtClean="0">
                <a:latin typeface="Arial Unicode MS" pitchFamily="34" charset="-128"/>
                <a:ea typeface="Arial Unicode MS" pitchFamily="34" charset="-128"/>
                <a:cs typeface="Arial Unicode MS" pitchFamily="34" charset="-128"/>
              </a:rPr>
              <a:t> 1- استكمال التشخيص من خلال : </a:t>
            </a:r>
          </a:p>
          <a:p>
            <a:r>
              <a:rPr lang="ar-SA" sz="4000" dirty="0" smtClean="0">
                <a:latin typeface="Arial Unicode MS" pitchFamily="34" charset="-128"/>
                <a:ea typeface="Arial Unicode MS" pitchFamily="34" charset="-128"/>
                <a:cs typeface="Arial Unicode MS" pitchFamily="34" charset="-128"/>
              </a:rPr>
              <a:t>    - أوجه ألتشابه بين التشخيص في خدمة    الفرد ولتشخيص الطبي العقلي 0 </a:t>
            </a:r>
          </a:p>
          <a:p>
            <a:r>
              <a:rPr lang="ar-SA" sz="4000" dirty="0" smtClean="0">
                <a:latin typeface="Arial Unicode MS" pitchFamily="34" charset="-128"/>
                <a:ea typeface="Arial Unicode MS" pitchFamily="34" charset="-128"/>
                <a:cs typeface="Arial Unicode MS" pitchFamily="34" charset="-128"/>
              </a:rPr>
              <a:t>    -أنواع ومستويات التشخيص ( خمس مستويات )</a:t>
            </a:r>
          </a:p>
          <a:p>
            <a:r>
              <a:rPr lang="ar-SA" sz="4000" dirty="0" smtClean="0">
                <a:latin typeface="Arial Unicode MS" pitchFamily="34" charset="-128"/>
                <a:ea typeface="Arial Unicode MS" pitchFamily="34" charset="-128"/>
                <a:cs typeface="Arial Unicode MS" pitchFamily="34" charset="-128"/>
              </a:rPr>
              <a:t>  - مكونات التشخيص 0( خمس مكونات )</a:t>
            </a:r>
          </a:p>
          <a:p>
            <a:r>
              <a:rPr lang="ar-SA" sz="4000" dirty="0" smtClean="0">
                <a:latin typeface="Arial Unicode MS" pitchFamily="34" charset="-128"/>
                <a:ea typeface="Arial Unicode MS" pitchFamily="34" charset="-128"/>
                <a:cs typeface="Arial Unicode MS" pitchFamily="34" charset="-128"/>
              </a:rPr>
              <a:t>   - خطوات التشخيص ( خمس خطوات )</a:t>
            </a:r>
          </a:p>
          <a:p>
            <a:r>
              <a:rPr lang="ar-SA" sz="3600" dirty="0" smtClean="0">
                <a:latin typeface="Arial Unicode MS" pitchFamily="34" charset="-128"/>
                <a:ea typeface="Arial Unicode MS" pitchFamily="34" charset="-128"/>
                <a:cs typeface="Arial Unicode MS" pitchFamily="34" charset="-128"/>
              </a:rPr>
              <a:t>  </a:t>
            </a:r>
            <a:endParaRPr lang="ar-SA" sz="36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357158" y="928670"/>
            <a:ext cx="8424936" cy="3970318"/>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r>
              <a:rPr lang="ar-SA" sz="2800" u="sng" dirty="0" smtClean="0">
                <a:solidFill>
                  <a:srgbClr val="C00000"/>
                </a:solidFill>
                <a:latin typeface="Arial Unicode MS" pitchFamily="34" charset="-128"/>
                <a:ea typeface="Arial Unicode MS" pitchFamily="34" charset="-128"/>
                <a:cs typeface="Arial Unicode MS" pitchFamily="34" charset="-128"/>
              </a:rPr>
              <a:t>2- التفاعل الراسي </a:t>
            </a:r>
            <a:r>
              <a:rPr lang="ar-SA" sz="2800" dirty="0" smtClean="0">
                <a:latin typeface="Arial Unicode MS" pitchFamily="34" charset="-128"/>
                <a:ea typeface="Arial Unicode MS" pitchFamily="34" charset="-128"/>
                <a:cs typeface="Arial Unicode MS" pitchFamily="34" charset="-128"/>
              </a:rPr>
              <a:t>: </a:t>
            </a:r>
          </a:p>
          <a:p>
            <a:pPr>
              <a:buFontTx/>
              <a:buChar char="-"/>
            </a:pPr>
            <a:r>
              <a:rPr lang="ar-SA" sz="2800" dirty="0" smtClean="0">
                <a:latin typeface="Arial Unicode MS" pitchFamily="34" charset="-128"/>
                <a:ea typeface="Arial Unicode MS" pitchFamily="34" charset="-128"/>
                <a:cs typeface="Arial Unicode MS" pitchFamily="34" charset="-128"/>
              </a:rPr>
              <a:t> ويقصد به :</a:t>
            </a:r>
          </a:p>
          <a:p>
            <a:r>
              <a:rPr lang="ar-SA" sz="2800" dirty="0" smtClean="0">
                <a:latin typeface="Arial Unicode MS" pitchFamily="34" charset="-128"/>
                <a:ea typeface="Arial Unicode MS" pitchFamily="34" charset="-128"/>
                <a:cs typeface="Arial Unicode MS" pitchFamily="34" charset="-128"/>
              </a:rPr>
              <a:t>  هذا التفاعل الذي يوضح كيفية تفاعل عوامل سابقة في الماضي والتي أدت إلى نشوء العوامل الحالية نفسها 0</a:t>
            </a:r>
          </a:p>
          <a:p>
            <a:pPr>
              <a:buFontTx/>
              <a:buChar char="-"/>
            </a:pPr>
            <a:r>
              <a:rPr lang="ar-SA" sz="2800" u="sng" dirty="0" smtClean="0">
                <a:solidFill>
                  <a:srgbClr val="C00000"/>
                </a:solidFill>
                <a:latin typeface="Arial Unicode MS" pitchFamily="34" charset="-128"/>
                <a:ea typeface="Arial Unicode MS" pitchFamily="34" charset="-128"/>
                <a:cs typeface="Arial Unicode MS" pitchFamily="34" charset="-128"/>
              </a:rPr>
              <a:t>كيفية صياغة التفاعل : </a:t>
            </a:r>
          </a:p>
          <a:p>
            <a:pPr>
              <a:buFontTx/>
              <a:buChar char="-"/>
            </a:pPr>
            <a:r>
              <a:rPr lang="ar-SA" sz="2800" dirty="0" smtClean="0">
                <a:latin typeface="Arial Unicode MS" pitchFamily="34" charset="-128"/>
                <a:ea typeface="Arial Unicode MS" pitchFamily="34" charset="-128"/>
                <a:cs typeface="Arial Unicode MS" pitchFamily="34" charset="-128"/>
              </a:rPr>
              <a:t> وهناك خطوتان يجب القيام بها  : </a:t>
            </a:r>
          </a:p>
          <a:p>
            <a:r>
              <a:rPr lang="ar-SA" sz="2800" dirty="0" smtClean="0">
                <a:latin typeface="Arial Unicode MS" pitchFamily="34" charset="-128"/>
                <a:ea typeface="Arial Unicode MS" pitchFamily="34" charset="-128"/>
                <a:cs typeface="Arial Unicode MS" pitchFamily="34" charset="-128"/>
              </a:rPr>
              <a:t>  1- انتقاء العوامل ذاتها 0   </a:t>
            </a:r>
          </a:p>
          <a:p>
            <a:r>
              <a:rPr lang="ar-SA" sz="2800" dirty="0" smtClean="0">
                <a:latin typeface="Arial Unicode MS" pitchFamily="34" charset="-128"/>
                <a:ea typeface="Arial Unicode MS" pitchFamily="34" charset="-128"/>
                <a:cs typeface="Arial Unicode MS" pitchFamily="34" charset="-128"/>
              </a:rPr>
              <a:t>2- كيفية تفاعل هذه العوامل 0  </a:t>
            </a:r>
          </a:p>
          <a:p>
            <a:r>
              <a:rPr lang="ar-SA" sz="2800" dirty="0" smtClean="0">
                <a:latin typeface="Arial Unicode MS" pitchFamily="34" charset="-128"/>
                <a:ea typeface="Arial Unicode MS" pitchFamily="34" charset="-128"/>
                <a:cs typeface="Arial Unicode MS" pitchFamily="34" charset="-128"/>
              </a:rPr>
              <a:t>  ( محذوف ص238 بداية النسبية إلى ص 241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500034" y="1844824"/>
            <a:ext cx="8286808" cy="3847207"/>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r>
              <a:rPr lang="ar-SA" sz="3200" dirty="0" smtClean="0">
                <a:latin typeface="Arial Unicode MS" pitchFamily="34" charset="-128"/>
                <a:ea typeface="Arial Unicode MS" pitchFamily="34" charset="-128"/>
                <a:cs typeface="Arial Unicode MS" pitchFamily="34" charset="-128"/>
              </a:rPr>
              <a:t>هي تحديد الخطوط العريضة لاتجاهات العلاج على ضوء ماكشفة التفسير الدينامي للمشكلة0</a:t>
            </a:r>
          </a:p>
          <a:p>
            <a:pPr>
              <a:buFontTx/>
              <a:buChar char="-"/>
            </a:pPr>
            <a:r>
              <a:rPr lang="ar-SA" sz="3200" dirty="0" smtClean="0">
                <a:latin typeface="Arial Unicode MS" pitchFamily="34" charset="-128"/>
                <a:ea typeface="Arial Unicode MS" pitchFamily="34" charset="-128"/>
                <a:cs typeface="Arial Unicode MS" pitchFamily="34" charset="-128"/>
              </a:rPr>
              <a:t> ومن المهم أن تظهر في هذه الاتجاهات مناطق القوة الواجب استثمارها ومناطق الضعف التي يتعين مواجهتها في حدود إمكانيات المؤسسة </a:t>
            </a:r>
            <a:r>
              <a:rPr lang="ar-SA" sz="2800" dirty="0" smtClean="0">
                <a:latin typeface="Arial Unicode MS" pitchFamily="34" charset="-128"/>
                <a:ea typeface="Arial Unicode MS" pitchFamily="34" charset="-128"/>
                <a:cs typeface="Arial Unicode MS" pitchFamily="34" charset="-128"/>
              </a:rPr>
              <a:t>0</a:t>
            </a:r>
          </a:p>
          <a:p>
            <a:pPr>
              <a:buFontTx/>
              <a:buChar char="-"/>
            </a:pPr>
            <a:r>
              <a:rPr lang="ar-SA" sz="2800" dirty="0" smtClean="0">
                <a:latin typeface="Arial Unicode MS" pitchFamily="34" charset="-128"/>
                <a:ea typeface="Arial Unicode MS" pitchFamily="34" charset="-128"/>
                <a:cs typeface="Arial Unicode MS" pitchFamily="34" charset="-128"/>
              </a:rPr>
              <a:t>- كما يجب إن نوضح مدى الخطورة في الموقف والتي تتطلب أجراء عاجلا كإيداع الطفل أو صرف أعانه ماليه </a:t>
            </a:r>
          </a:p>
          <a:p>
            <a:pPr>
              <a:buFontTx/>
              <a:buChar char="-"/>
            </a:pPr>
            <a:r>
              <a:rPr lang="ar-SA" sz="2800" dirty="0" smtClean="0">
                <a:latin typeface="Arial Unicode MS" pitchFamily="34" charset="-128"/>
                <a:ea typeface="Arial Unicode MS" pitchFamily="34" charset="-128"/>
                <a:cs typeface="Arial Unicode MS" pitchFamily="34" charset="-128"/>
              </a:rPr>
              <a:t> </a:t>
            </a:r>
            <a:r>
              <a:rPr lang="ar-SA" sz="2800" dirty="0" smtClean="0">
                <a:latin typeface="Arial Unicode MS" pitchFamily="34" charset="-128"/>
                <a:ea typeface="Arial Unicode MS" pitchFamily="34" charset="-128"/>
                <a:cs typeface="Arial Unicode MS" pitchFamily="34" charset="-128"/>
              </a:rPr>
              <a:t>أضافه إلى الاتجاهات العلاجية البعيدة المدى 0 </a:t>
            </a:r>
            <a:endParaRPr lang="ar-SA" sz="2800" dirty="0">
              <a:latin typeface="Arial Unicode MS" pitchFamily="34" charset="-128"/>
              <a:ea typeface="Arial Unicode MS" pitchFamily="34" charset="-128"/>
              <a:cs typeface="Arial Unicode MS" pitchFamily="34" charset="-128"/>
            </a:endParaRPr>
          </a:p>
        </p:txBody>
      </p:sp>
      <p:sp>
        <p:nvSpPr>
          <p:cNvPr id="4" name="وسيلة شرح مستطيلة مستديرة الزوايا 3"/>
          <p:cNvSpPr/>
          <p:nvPr/>
        </p:nvSpPr>
        <p:spPr>
          <a:xfrm>
            <a:off x="3786182" y="332656"/>
            <a:ext cx="4530234" cy="1008112"/>
          </a:xfrm>
          <a:prstGeom prst="wedgeRoundRectCallout">
            <a:avLst>
              <a:gd name="adj1" fmla="val -21172"/>
              <a:gd name="adj2" fmla="val 81397"/>
              <a:gd name="adj3" fmla="val 16667"/>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b="1" dirty="0" smtClean="0">
                <a:solidFill>
                  <a:schemeClr val="tx1"/>
                </a:solidFill>
                <a:latin typeface="Arial Unicode MS" pitchFamily="34" charset="-128"/>
                <a:ea typeface="Arial Unicode MS" pitchFamily="34" charset="-128"/>
                <a:cs typeface="Arial Unicode MS" pitchFamily="34" charset="-128"/>
              </a:rPr>
              <a:t>5- تحديد مناطق العلاج واتجاهاته </a:t>
            </a:r>
            <a:endParaRPr lang="ar-SA" sz="28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179512" y="1556792"/>
            <a:ext cx="8640960" cy="5632311"/>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buFontTx/>
              <a:buChar char="-"/>
            </a:pPr>
            <a:r>
              <a:rPr lang="ar-SA" sz="2800" dirty="0" smtClean="0">
                <a:latin typeface="Arial Unicode MS" pitchFamily="34" charset="-128"/>
                <a:ea typeface="Arial Unicode MS" pitchFamily="34" charset="-128"/>
                <a:cs typeface="Arial Unicode MS" pitchFamily="34" charset="-128"/>
              </a:rPr>
              <a:t>وهى المرحلة الأخيرة لوضع العبارة التشخيصية ويجب إن </a:t>
            </a:r>
            <a:r>
              <a:rPr lang="ar-SA" sz="2400" dirty="0" smtClean="0">
                <a:latin typeface="Arial Unicode MS" pitchFamily="34" charset="-128"/>
                <a:ea typeface="Arial Unicode MS" pitchFamily="34" charset="-128"/>
                <a:cs typeface="Arial Unicode MS" pitchFamily="34" charset="-128"/>
              </a:rPr>
              <a:t>يراعى فيها :</a:t>
            </a:r>
          </a:p>
          <a:p>
            <a:r>
              <a:rPr lang="ar-SA" sz="2400" dirty="0" smtClean="0">
                <a:latin typeface="Arial Unicode MS" pitchFamily="34" charset="-128"/>
                <a:ea typeface="Arial Unicode MS" pitchFamily="34" charset="-128"/>
                <a:cs typeface="Arial Unicode MS" pitchFamily="34" charset="-128"/>
              </a:rPr>
              <a:t>  </a:t>
            </a:r>
            <a:r>
              <a:rPr lang="ar-SA" sz="2800" dirty="0" smtClean="0">
                <a:latin typeface="Arial Unicode MS" pitchFamily="34" charset="-128"/>
                <a:ea typeface="Arial Unicode MS" pitchFamily="34" charset="-128"/>
                <a:cs typeface="Arial Unicode MS" pitchFamily="34" charset="-128"/>
              </a:rPr>
              <a:t>1- أن تتضمن مكونات التشخيص السابقة ما يتناسب مع الخدمات الفعلية للمؤسسة 0 فقد يكون صياغة إكلينيكية أو سببية أو ديناميكية أو متكاملة حسب فلسفة المؤسسة ذاتها 0 </a:t>
            </a:r>
          </a:p>
          <a:p>
            <a:r>
              <a:rPr lang="ar-SA" sz="2800" dirty="0" smtClean="0">
                <a:latin typeface="Arial Unicode MS" pitchFamily="34" charset="-128"/>
                <a:ea typeface="Arial Unicode MS" pitchFamily="34" charset="-128"/>
                <a:cs typeface="Arial Unicode MS" pitchFamily="34" charset="-128"/>
              </a:rPr>
              <a:t> 2- أن تكون الصياغة واضحة المعاني محددة المعالم بسيطة الأسلوب </a:t>
            </a:r>
          </a:p>
          <a:p>
            <a:r>
              <a:rPr lang="ar-SA" sz="2800" dirty="0" smtClean="0">
                <a:latin typeface="Arial Unicode MS" pitchFamily="34" charset="-128"/>
                <a:ea typeface="Arial Unicode MS" pitchFamily="34" charset="-128"/>
                <a:cs typeface="Arial Unicode MS" pitchFamily="34" charset="-128"/>
              </a:rPr>
              <a:t> 3- آن تكون وحدة عقلية مترابطة وليس سردا متناثرا أو مجرد تكرار للتاريخ الأجتماعى 0 </a:t>
            </a:r>
          </a:p>
          <a:p>
            <a:r>
              <a:rPr lang="ar-SA" sz="2800" dirty="0" smtClean="0">
                <a:latin typeface="Arial Unicode MS" pitchFamily="34" charset="-128"/>
                <a:ea typeface="Arial Unicode MS" pitchFamily="34" charset="-128"/>
                <a:cs typeface="Arial Unicode MS" pitchFamily="34" charset="-128"/>
              </a:rPr>
              <a:t> 4- أن الإ تتسم بالعمومية والتجريد ولكنها صياغة تحدد فردية الحالة بظروفها الخاصة </a:t>
            </a:r>
          </a:p>
          <a:p>
            <a:r>
              <a:rPr lang="ar-SA" sz="2800" dirty="0" smtClean="0">
                <a:latin typeface="Arial Unicode MS" pitchFamily="34" charset="-128"/>
                <a:ea typeface="Arial Unicode MS" pitchFamily="34" charset="-128"/>
                <a:cs typeface="Arial Unicode MS" pitchFamily="34" charset="-128"/>
              </a:rPr>
              <a:t> 5- يستحسن أن يصاغ التفسير الدينامى للمشكلة صياغة </a:t>
            </a:r>
            <a:r>
              <a:rPr lang="ar-SA" sz="2800" dirty="0" smtClean="0">
                <a:latin typeface="Arial Unicode MS" pitchFamily="34" charset="-128"/>
                <a:ea typeface="Arial Unicode MS" pitchFamily="34" charset="-128"/>
                <a:cs typeface="Arial Unicode MS" pitchFamily="34" charset="-128"/>
              </a:rPr>
              <a:t>احتمالية0</a:t>
            </a:r>
            <a:endParaRPr lang="ar-SA" sz="2800" dirty="0">
              <a:latin typeface="Arial Unicode MS" pitchFamily="34" charset="-128"/>
              <a:ea typeface="Arial Unicode MS" pitchFamily="34" charset="-128"/>
              <a:cs typeface="Arial Unicode MS" pitchFamily="34" charset="-128"/>
            </a:endParaRPr>
          </a:p>
        </p:txBody>
      </p:sp>
      <p:sp>
        <p:nvSpPr>
          <p:cNvPr id="4" name="وسيلة شرح مستطيلة مستديرة الزوايا 3"/>
          <p:cNvSpPr/>
          <p:nvPr/>
        </p:nvSpPr>
        <p:spPr>
          <a:xfrm>
            <a:off x="3786182" y="332656"/>
            <a:ext cx="4530234" cy="1008112"/>
          </a:xfrm>
          <a:prstGeom prst="wedgeRoundRectCallout">
            <a:avLst>
              <a:gd name="adj1" fmla="val -21172"/>
              <a:gd name="adj2" fmla="val 81397"/>
              <a:gd name="adj3" fmla="val 16667"/>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dirty="0" smtClean="0">
                <a:solidFill>
                  <a:schemeClr val="tx1"/>
                </a:solidFill>
                <a:latin typeface="Arial Unicode MS" pitchFamily="34" charset="-128"/>
                <a:ea typeface="Arial Unicode MS" pitchFamily="34" charset="-128"/>
                <a:cs typeface="Arial Unicode MS" pitchFamily="34" charset="-128"/>
              </a:rPr>
              <a:t>6- الصياغة النهائية للتشخيص</a:t>
            </a:r>
          </a:p>
          <a:p>
            <a:pPr algn="ctr"/>
            <a:r>
              <a:rPr lang="ar-SA" sz="2800" dirty="0" smtClean="0">
                <a:solidFill>
                  <a:schemeClr val="tx1"/>
                </a:solidFill>
                <a:latin typeface="Arial Unicode MS" pitchFamily="34" charset="-128"/>
                <a:ea typeface="Arial Unicode MS" pitchFamily="34" charset="-128"/>
                <a:cs typeface="Arial Unicode MS" pitchFamily="34" charset="-128"/>
              </a:rPr>
              <a:t>محذوف  238- 241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755576" y="1052736"/>
            <a:ext cx="7560840" cy="3816424"/>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5400" dirty="0" smtClean="0">
                <a:solidFill>
                  <a:schemeClr val="tx1"/>
                </a:solidFill>
                <a:latin typeface="Arial Unicode MS" pitchFamily="34" charset="-128"/>
                <a:ea typeface="Arial Unicode MS" pitchFamily="34" charset="-128"/>
                <a:cs typeface="Arial Unicode MS" pitchFamily="34" charset="-128"/>
              </a:rPr>
              <a:t>العلاج الأجتماعى النفسي </a:t>
            </a:r>
            <a:endParaRPr lang="ar-SA" sz="54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3" name="تمرير عمودي 2"/>
          <p:cNvSpPr/>
          <p:nvPr/>
        </p:nvSpPr>
        <p:spPr>
          <a:xfrm>
            <a:off x="1428728" y="785794"/>
            <a:ext cx="6572296" cy="4786346"/>
          </a:xfrm>
          <a:prstGeom prst="verticalScroll">
            <a:avLst/>
          </a:prstGeom>
        </p:spPr>
        <p:style>
          <a:lnRef idx="1">
            <a:schemeClr val="accent5"/>
          </a:lnRef>
          <a:fillRef idx="2">
            <a:schemeClr val="accent5"/>
          </a:fillRef>
          <a:effectRef idx="1">
            <a:schemeClr val="accent5"/>
          </a:effectRef>
          <a:fontRef idx="minor">
            <a:schemeClr val="dk1"/>
          </a:fontRef>
        </p:style>
        <p:txBody>
          <a:bodyPr rtlCol="1" anchor="ctr"/>
          <a:lstStyle/>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r>
              <a:rPr lang="ar-SA" sz="3200" u="sng" dirty="0" smtClean="0">
                <a:solidFill>
                  <a:srgbClr val="FF0000"/>
                </a:solidFill>
                <a:latin typeface="Arial Unicode MS" pitchFamily="34" charset="-128"/>
                <a:ea typeface="Arial Unicode MS" pitchFamily="34" charset="-128"/>
                <a:cs typeface="Arial Unicode MS" pitchFamily="34" charset="-128"/>
              </a:rPr>
              <a:t>عناصر المحاضرة </a:t>
            </a:r>
            <a:r>
              <a:rPr lang="ar-SA" sz="3200" dirty="0" smtClean="0">
                <a:latin typeface="Arial Unicode MS" pitchFamily="34" charset="-128"/>
                <a:ea typeface="Arial Unicode MS" pitchFamily="34" charset="-128"/>
                <a:cs typeface="Arial Unicode MS" pitchFamily="34" charset="-128"/>
              </a:rPr>
              <a:t>: </a:t>
            </a:r>
          </a:p>
          <a:p>
            <a:pPr algn="ctr"/>
            <a:r>
              <a:rPr lang="ar-SA" sz="3200" dirty="0" smtClean="0">
                <a:latin typeface="Arial Unicode MS" pitchFamily="34" charset="-128"/>
                <a:ea typeface="Arial Unicode MS" pitchFamily="34" charset="-128"/>
                <a:cs typeface="Arial Unicode MS" pitchFamily="34" charset="-128"/>
              </a:rPr>
              <a:t> </a:t>
            </a:r>
          </a:p>
          <a:p>
            <a:r>
              <a:rPr lang="ar-SA" sz="3200" dirty="0" smtClean="0">
                <a:latin typeface="Arial Unicode MS" pitchFamily="34" charset="-128"/>
                <a:ea typeface="Arial Unicode MS" pitchFamily="34" charset="-128"/>
                <a:cs typeface="Arial Unicode MS" pitchFamily="34" charset="-128"/>
              </a:rPr>
              <a:t>- مفهوم العلاج النفسي الأجتماعى </a:t>
            </a:r>
          </a:p>
          <a:p>
            <a:r>
              <a:rPr lang="ar-SA" sz="3200" dirty="0" smtClean="0">
                <a:latin typeface="Arial Unicode MS" pitchFamily="34" charset="-128"/>
                <a:ea typeface="Arial Unicode MS" pitchFamily="34" charset="-128"/>
                <a:cs typeface="Arial Unicode MS" pitchFamily="34" charset="-128"/>
              </a:rPr>
              <a:t> - أهداف العلاج </a:t>
            </a:r>
          </a:p>
          <a:p>
            <a:r>
              <a:rPr lang="ar-SA" sz="3200" dirty="0" smtClean="0">
                <a:latin typeface="Arial Unicode MS" pitchFamily="34" charset="-128"/>
                <a:ea typeface="Arial Unicode MS" pitchFamily="34" charset="-128"/>
                <a:cs typeface="Arial Unicode MS" pitchFamily="34" charset="-128"/>
              </a:rPr>
              <a:t> - اتجاهات العلاج </a:t>
            </a:r>
          </a:p>
          <a:p>
            <a:r>
              <a:rPr lang="ar-SA" sz="3200" dirty="0" smtClean="0">
                <a:latin typeface="Arial Unicode MS" pitchFamily="34" charset="-128"/>
                <a:ea typeface="Arial Unicode MS" pitchFamily="34" charset="-128"/>
                <a:cs typeface="Arial Unicode MS" pitchFamily="34" charset="-128"/>
              </a:rPr>
              <a:t> -أنواع العلاج </a:t>
            </a:r>
          </a:p>
          <a:p>
            <a:pPr algn="ctr"/>
            <a:r>
              <a:rPr lang="ar-SA" sz="3200" dirty="0" smtClean="0"/>
              <a:t>  </a:t>
            </a:r>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3286116" y="188640"/>
            <a:ext cx="5606364" cy="136815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chemeClr val="tx1"/>
                </a:solidFill>
                <a:latin typeface="Arial Unicode MS" pitchFamily="34" charset="-128"/>
                <a:ea typeface="Arial Unicode MS" pitchFamily="34" charset="-128"/>
                <a:cs typeface="Arial Unicode MS" pitchFamily="34" charset="-128"/>
              </a:rPr>
              <a:t>1- تعريف العلاج الأجتماعى النفسي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988840"/>
            <a:ext cx="8208912" cy="2062103"/>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3200" dirty="0" smtClean="0">
                <a:latin typeface="Arial Unicode MS" pitchFamily="34" charset="-128"/>
                <a:ea typeface="Arial Unicode MS" pitchFamily="34" charset="-128"/>
                <a:cs typeface="Arial Unicode MS" pitchFamily="34" charset="-128"/>
              </a:rPr>
              <a:t>هو التأثير الايجابي في شخصية العميل أو ظروفه المحيطة لتحقيق أفضل أداء ممكن لوظيفته الاجتماعية أو لتحقيق أفضل استقرار ممكن لاوضاعة الاجتماعية في حدود إمكانيات المؤسسة 0</a:t>
            </a:r>
            <a:endParaRPr lang="ar-SA" sz="32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5292080" y="188640"/>
            <a:ext cx="3600400" cy="100811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chemeClr val="tx1"/>
                </a:solidFill>
                <a:latin typeface="Arial Unicode MS" pitchFamily="34" charset="-128"/>
                <a:ea typeface="Arial Unicode MS" pitchFamily="34" charset="-128"/>
                <a:cs typeface="Arial Unicode MS" pitchFamily="34" charset="-128"/>
              </a:rPr>
              <a:t>2- أهداف العلاج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179512" y="1196752"/>
            <a:ext cx="8064896" cy="5262979"/>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r>
              <a:rPr lang="ar-SA" sz="2800" dirty="0" smtClean="0">
                <a:latin typeface="Arial Unicode MS" pitchFamily="34" charset="-128"/>
                <a:ea typeface="Arial Unicode MS" pitchFamily="34" charset="-128"/>
                <a:cs typeface="Arial Unicode MS" pitchFamily="34" charset="-128"/>
              </a:rPr>
              <a:t>أن أهداف العلاج هي ذاتها أهداف خدمة الفرد التي سبق وذكرنها وهى خمس مستويات 000000</a:t>
            </a:r>
          </a:p>
          <a:p>
            <a:r>
              <a:rPr lang="ar-SA" sz="2800" dirty="0" smtClean="0">
                <a:latin typeface="Arial Unicode MS" pitchFamily="34" charset="-128"/>
                <a:ea typeface="Arial Unicode MS" pitchFamily="34" charset="-128"/>
                <a:cs typeface="Arial Unicode MS" pitchFamily="34" charset="-128"/>
              </a:rPr>
              <a:t>- المستوى الأول  : تعديل أساس فى شخصيه العميل وظروفة البيئية 0 </a:t>
            </a:r>
          </a:p>
          <a:p>
            <a:r>
              <a:rPr lang="ar-SA" sz="2800" dirty="0" smtClean="0">
                <a:latin typeface="Arial Unicode MS" pitchFamily="34" charset="-128"/>
                <a:ea typeface="Arial Unicode MS" pitchFamily="34" charset="-128"/>
                <a:cs typeface="Arial Unicode MS" pitchFamily="34" charset="-128"/>
              </a:rPr>
              <a:t>2- المستوى الثاني : تعديل نسبي في شخصية العميل وظروفة البيئية 0 </a:t>
            </a:r>
          </a:p>
          <a:p>
            <a:r>
              <a:rPr lang="ar-SA" sz="2800" dirty="0" smtClean="0">
                <a:latin typeface="Arial Unicode MS" pitchFamily="34" charset="-128"/>
                <a:ea typeface="Arial Unicode MS" pitchFamily="34" charset="-128"/>
                <a:cs typeface="Arial Unicode MS" pitchFamily="34" charset="-128"/>
              </a:rPr>
              <a:t>3- المستوى الثالث : تعديل كلى أو نسبي في شخصية العميل 0 </a:t>
            </a:r>
          </a:p>
          <a:p>
            <a:r>
              <a:rPr lang="ar-SA" sz="2800" dirty="0" smtClean="0">
                <a:latin typeface="Arial Unicode MS" pitchFamily="34" charset="-128"/>
                <a:ea typeface="Arial Unicode MS" pitchFamily="34" charset="-128"/>
                <a:cs typeface="Arial Unicode MS" pitchFamily="34" charset="-128"/>
              </a:rPr>
              <a:t>4- المستوى الرابع : تعديل كلى أو نسبي للظروف البيئية </a:t>
            </a:r>
          </a:p>
          <a:p>
            <a:r>
              <a:rPr lang="ar-SA" sz="2800" dirty="0" smtClean="0">
                <a:latin typeface="Arial Unicode MS" pitchFamily="34" charset="-128"/>
                <a:ea typeface="Arial Unicode MS" pitchFamily="34" charset="-128"/>
                <a:cs typeface="Arial Unicode MS" pitchFamily="34" charset="-128"/>
              </a:rPr>
              <a:t>5- المستوى الخامس : تثبيت الموقف تجنباً لحدوث مشكلات جديدة 0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786314" y="188640"/>
            <a:ext cx="4106166" cy="100811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chemeClr val="tx1"/>
                </a:solidFill>
                <a:latin typeface="Arial Unicode MS" pitchFamily="34" charset="-128"/>
                <a:ea typeface="Arial Unicode MS" pitchFamily="34" charset="-128"/>
                <a:cs typeface="Arial Unicode MS" pitchFamily="34" charset="-128"/>
              </a:rPr>
              <a:t>3- أساليب العلاج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39552" y="1412776"/>
            <a:ext cx="8280920"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هناك اتجاهين رئيسيين للعلاج هما : </a:t>
            </a:r>
          </a:p>
          <a:p>
            <a:r>
              <a:rPr lang="ar-SA" sz="2800" dirty="0" smtClean="0">
                <a:latin typeface="Arial Unicode MS" pitchFamily="34" charset="-128"/>
                <a:ea typeface="Arial Unicode MS" pitchFamily="34" charset="-128"/>
                <a:cs typeface="Arial Unicode MS" pitchFamily="34" charset="-128"/>
              </a:rPr>
              <a:t>  </a:t>
            </a:r>
            <a:r>
              <a:rPr lang="ar-SA" sz="2800" u="sng" dirty="0" smtClean="0">
                <a:solidFill>
                  <a:srgbClr val="C00000"/>
                </a:solidFill>
                <a:latin typeface="Arial Unicode MS" pitchFamily="34" charset="-128"/>
                <a:ea typeface="Arial Unicode MS" pitchFamily="34" charset="-128"/>
                <a:cs typeface="Arial Unicode MS" pitchFamily="34" charset="-128"/>
              </a:rPr>
              <a:t>1- العلاج الذاتي </a:t>
            </a:r>
            <a:r>
              <a:rPr lang="ar-SA" sz="2800" dirty="0" smtClean="0">
                <a:latin typeface="Arial Unicode MS" pitchFamily="34" charset="-128"/>
                <a:ea typeface="Arial Unicode MS" pitchFamily="34" charset="-128"/>
                <a:cs typeface="Arial Unicode MS" pitchFamily="34" charset="-128"/>
              </a:rPr>
              <a:t>: ويقصد بة التأثير المقصود في سمات العميل الشخصية لمواجهة مواطن العجز في شخصية وتدعيم مواطن القوة فيها 0 </a:t>
            </a:r>
          </a:p>
          <a:p>
            <a:r>
              <a:rPr lang="ar-SA" sz="2800" dirty="0" smtClean="0">
                <a:latin typeface="Arial Unicode MS" pitchFamily="34" charset="-128"/>
                <a:ea typeface="Arial Unicode MS" pitchFamily="34" charset="-128"/>
                <a:cs typeface="Arial Unicode MS" pitchFamily="34" charset="-128"/>
              </a:rPr>
              <a:t> </a:t>
            </a:r>
            <a:r>
              <a:rPr lang="ar-SA" sz="2800" u="sng" dirty="0" smtClean="0">
                <a:solidFill>
                  <a:srgbClr val="C00000"/>
                </a:solidFill>
                <a:latin typeface="Arial Unicode MS" pitchFamily="34" charset="-128"/>
                <a:ea typeface="Arial Unicode MS" pitchFamily="34" charset="-128"/>
                <a:cs typeface="Arial Unicode MS" pitchFamily="34" charset="-128"/>
              </a:rPr>
              <a:t>2- العلاج البيئي </a:t>
            </a:r>
            <a:r>
              <a:rPr lang="ar-SA" sz="2800" dirty="0" smtClean="0">
                <a:latin typeface="Arial Unicode MS" pitchFamily="34" charset="-128"/>
                <a:ea typeface="Arial Unicode MS" pitchFamily="34" charset="-128"/>
                <a:cs typeface="Arial Unicode MS" pitchFamily="34" charset="-128"/>
              </a:rPr>
              <a:t>: هو الجهود التى تبذل لتخفيف الضغوط الخارجية والخدمات العملية التى تقدم الى العميل سواء من المؤسسة او من مصادر البيئة المختلفة0</a:t>
            </a:r>
          </a:p>
          <a:p>
            <a:r>
              <a:rPr lang="ar-SA" sz="2800" dirty="0" smtClean="0">
                <a:latin typeface="Arial Unicode MS" pitchFamily="34" charset="-128"/>
                <a:ea typeface="Arial Unicode MS" pitchFamily="34" charset="-128"/>
                <a:cs typeface="Arial Unicode MS" pitchFamily="34" charset="-128"/>
              </a:rPr>
              <a:t>- رغم الاتفاق التام بين أساليب العلاج البيئي بين مختلف الكتاب إلا إن هناك وجهات نظر اختلفت حول أساليب العلاج الذاتي من هذه الأساليب الاتجاه الامريكى و الأتجاة  الانجليزي والاتجاه العربي 0</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5292080" y="188640"/>
            <a:ext cx="3600400" cy="100811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chemeClr val="tx1"/>
                </a:solidFill>
                <a:latin typeface="Arial Unicode MS" pitchFamily="34" charset="-128"/>
                <a:ea typeface="Arial Unicode MS" pitchFamily="34" charset="-128"/>
                <a:cs typeface="Arial Unicode MS" pitchFamily="34" charset="-128"/>
              </a:rPr>
              <a:t>اتجاهات العلاج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412777"/>
            <a:ext cx="8064896"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u="sng" dirty="0" smtClean="0">
                <a:solidFill>
                  <a:srgbClr val="C00000"/>
                </a:solidFill>
                <a:latin typeface="Arial Unicode MS" pitchFamily="34" charset="-128"/>
                <a:ea typeface="Arial Unicode MS" pitchFamily="34" charset="-128"/>
                <a:cs typeface="Arial Unicode MS" pitchFamily="34" charset="-128"/>
              </a:rPr>
              <a:t> </a:t>
            </a:r>
            <a:r>
              <a:rPr lang="ar-SA" sz="2800" dirty="0" smtClean="0">
                <a:solidFill>
                  <a:srgbClr val="C00000"/>
                </a:solidFill>
                <a:latin typeface="Arial Unicode MS" pitchFamily="34" charset="-128"/>
                <a:ea typeface="Arial Unicode MS" pitchFamily="34" charset="-128"/>
                <a:cs typeface="Arial Unicode MS" pitchFamily="34" charset="-128"/>
              </a:rPr>
              <a:t>وهناك ثلاث اتجاهات متباينة حول أساليب العلاج الذاتي هى </a:t>
            </a:r>
            <a:r>
              <a:rPr lang="ar-SA" sz="2800" u="sng" dirty="0" smtClean="0">
                <a:solidFill>
                  <a:srgbClr val="C00000"/>
                </a:solidFill>
                <a:latin typeface="Arial Unicode MS" pitchFamily="34" charset="-128"/>
                <a:ea typeface="Arial Unicode MS" pitchFamily="34" charset="-128"/>
                <a:cs typeface="Arial Unicode MS" pitchFamily="34" charset="-128"/>
              </a:rPr>
              <a:t>: أولا :  الاتجاة الامريكى : </a:t>
            </a:r>
          </a:p>
          <a:p>
            <a:r>
              <a:rPr lang="ar-SA" sz="2800" dirty="0" smtClean="0">
                <a:solidFill>
                  <a:schemeClr val="tx1"/>
                </a:solidFill>
                <a:latin typeface="Arial Unicode MS" pitchFamily="34" charset="-128"/>
                <a:ea typeface="Arial Unicode MS" pitchFamily="34" charset="-128"/>
                <a:cs typeface="Arial Unicode MS" pitchFamily="34" charset="-128"/>
              </a:rPr>
              <a:t>تعكس أساليب العلاج في خدمة الفرد وتطورها في المجتمع الامريكى ما تميز بة المجتمع من خصائص ومنها : </a:t>
            </a:r>
          </a:p>
          <a:p>
            <a:r>
              <a:rPr lang="ar-SA" sz="2800" dirty="0" smtClean="0">
                <a:solidFill>
                  <a:schemeClr val="tx1"/>
                </a:solidFill>
                <a:latin typeface="Arial Unicode MS" pitchFamily="34" charset="-128"/>
                <a:ea typeface="Arial Unicode MS" pitchFamily="34" charset="-128"/>
                <a:cs typeface="Arial Unicode MS" pitchFamily="34" charset="-128"/>
              </a:rPr>
              <a:t>  1- التغيير الدائم          2- التحرر الشبة المطلق </a:t>
            </a:r>
          </a:p>
          <a:p>
            <a:r>
              <a:rPr lang="ar-SA" sz="2800" dirty="0" smtClean="0">
                <a:solidFill>
                  <a:schemeClr val="tx1"/>
                </a:solidFill>
                <a:latin typeface="Arial Unicode MS" pitchFamily="34" charset="-128"/>
                <a:ea typeface="Arial Unicode MS" pitchFamily="34" charset="-128"/>
                <a:cs typeface="Arial Unicode MS" pitchFamily="34" charset="-128"/>
              </a:rPr>
              <a:t>  3- الفردية والعواطف الفاترة  4- الإمكانيات الواسعة </a:t>
            </a:r>
          </a:p>
          <a:p>
            <a:r>
              <a:rPr lang="ar-SA" sz="2800" dirty="0" smtClean="0">
                <a:solidFill>
                  <a:schemeClr val="tx1"/>
                </a:solidFill>
                <a:latin typeface="Arial Unicode MS" pitchFamily="34" charset="-128"/>
                <a:ea typeface="Arial Unicode MS" pitchFamily="34" charset="-128"/>
                <a:cs typeface="Arial Unicode MS" pitchFamily="34" charset="-128"/>
              </a:rPr>
              <a:t>  5-زيادة نسبة العصاب ومضطربي الشخصية </a:t>
            </a:r>
          </a:p>
          <a:p>
            <a:r>
              <a:rPr lang="ar-SA" sz="2800" dirty="0" smtClean="0">
                <a:solidFill>
                  <a:schemeClr val="tx1"/>
                </a:solidFill>
                <a:latin typeface="Arial Unicode MS" pitchFamily="34" charset="-128"/>
                <a:ea typeface="Arial Unicode MS" pitchFamily="34" charset="-128"/>
                <a:cs typeface="Arial Unicode MS" pitchFamily="34" charset="-128"/>
              </a:rPr>
              <a:t>6 - انتشار الجريمة والادمان الكحولى  - 7-  القلق </a:t>
            </a:r>
          </a:p>
          <a:p>
            <a:r>
              <a:rPr lang="ar-SA" sz="2800" dirty="0" smtClean="0">
                <a:solidFill>
                  <a:schemeClr val="tx1"/>
                </a:solidFill>
                <a:latin typeface="Arial Unicode MS" pitchFamily="34" charset="-128"/>
                <a:ea typeface="Arial Unicode MS" pitchFamily="34" charset="-128"/>
                <a:cs typeface="Arial Unicode MS" pitchFamily="34" charset="-128"/>
              </a:rPr>
              <a:t>  8- انتشار وتنوع المؤسسات الاجتماعية </a:t>
            </a:r>
          </a:p>
          <a:p>
            <a:r>
              <a:rPr lang="ar-SA" sz="2800" dirty="0" smtClean="0">
                <a:solidFill>
                  <a:schemeClr val="tx1"/>
                </a:solidFill>
                <a:latin typeface="Arial Unicode MS" pitchFamily="34" charset="-128"/>
                <a:ea typeface="Arial Unicode MS" pitchFamily="34" charset="-128"/>
                <a:cs typeface="Arial Unicode MS" pitchFamily="34" charset="-128"/>
              </a:rPr>
              <a:t>  9- الحروب المتوالية وما خلفته من آثار </a:t>
            </a:r>
          </a:p>
          <a:p>
            <a:r>
              <a:rPr lang="ar-SA" sz="2800" dirty="0" smtClean="0">
                <a:solidFill>
                  <a:schemeClr val="tx1"/>
                </a:solidFill>
                <a:latin typeface="Arial Unicode MS" pitchFamily="34" charset="-128"/>
                <a:ea typeface="Arial Unicode MS" pitchFamily="34" charset="-128"/>
                <a:cs typeface="Arial Unicode MS" pitchFamily="34" charset="-128"/>
              </a:rPr>
              <a:t> 10 – الهزات الاقتصادية العنيفة 0</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786314" y="285728"/>
            <a:ext cx="3600400" cy="100811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chemeClr val="tx1"/>
                </a:solidFill>
                <a:latin typeface="Arial Unicode MS" pitchFamily="34" charset="-128"/>
                <a:ea typeface="Arial Unicode MS" pitchFamily="34" charset="-128"/>
                <a:cs typeface="Arial Unicode MS" pitchFamily="34" charset="-128"/>
              </a:rPr>
              <a:t>تابع الاتجاه الامريكى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428596" y="1643050"/>
            <a:ext cx="8064896" cy="4524315"/>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a:t>
            </a:r>
            <a:r>
              <a:rPr lang="ar-SA" sz="3200" dirty="0" smtClean="0">
                <a:solidFill>
                  <a:schemeClr val="tx1"/>
                </a:solidFill>
                <a:latin typeface="Arial Unicode MS" pitchFamily="34" charset="-128"/>
                <a:ea typeface="Arial Unicode MS" pitchFamily="34" charset="-128"/>
                <a:cs typeface="Arial Unicode MS" pitchFamily="34" charset="-128"/>
              </a:rPr>
              <a:t>وقد انعكس ذلك على أساليب العلاج لتطابق أساليب العلاج النفسي ،وتتطور مع تطوره متخيرة منها ما يناسب التحرر النسبي الذي اعتاده الامريكى الذي يفتقد للسنن الاجتماعية والتقاليد الأسرية 0 </a:t>
            </a:r>
          </a:p>
          <a:p>
            <a:r>
              <a:rPr lang="ar-SA" sz="3200" u="sng" dirty="0" smtClean="0">
                <a:solidFill>
                  <a:schemeClr val="tx1"/>
                </a:solidFill>
                <a:latin typeface="Arial Unicode MS" pitchFamily="34" charset="-128"/>
                <a:ea typeface="Arial Unicode MS" pitchFamily="34" charset="-128"/>
                <a:cs typeface="Arial Unicode MS" pitchFamily="34" charset="-128"/>
              </a:rPr>
              <a:t> </a:t>
            </a:r>
            <a:r>
              <a:rPr lang="ar-SA" sz="3200" dirty="0" smtClean="0">
                <a:solidFill>
                  <a:schemeClr val="tx1"/>
                </a:solidFill>
                <a:latin typeface="Arial Unicode MS" pitchFamily="34" charset="-128"/>
                <a:ea typeface="Arial Unicode MS" pitchFamily="34" charset="-128"/>
                <a:cs typeface="Arial Unicode MS" pitchFamily="34" charset="-128"/>
              </a:rPr>
              <a:t>- كما أدت التحولات السريعة ونزوع الشعب الامريكى إلى التجديد والتغيير إلى أن تطرأ على أساليب العلاج خلال  السبعين عاما الماضية العديد من التغيرات حسب التغيرات الاجتماعية وتقدم النظريات العلمية 0</a:t>
            </a:r>
            <a:r>
              <a:rPr lang="ar-SA" sz="3200" dirty="0" smtClean="0">
                <a:solidFill>
                  <a:srgbClr val="C00000"/>
                </a:solidFill>
                <a:latin typeface="Arial Unicode MS" pitchFamily="34" charset="-128"/>
                <a:ea typeface="Arial Unicode MS" pitchFamily="34" charset="-128"/>
                <a:cs typeface="Arial Unicode MS" pitchFamily="34" charset="-128"/>
              </a:rPr>
              <a:t>  </a:t>
            </a:r>
            <a:endParaRPr lang="ar-SA" sz="3200" dirty="0">
              <a:solidFill>
                <a:srgbClr val="C0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428596" y="1500174"/>
            <a:ext cx="8496944" cy="5016758"/>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3200" u="sng" dirty="0" smtClean="0">
                <a:solidFill>
                  <a:srgbClr val="FF0000"/>
                </a:solidFill>
                <a:latin typeface="Arial Unicode MS" pitchFamily="34" charset="-128"/>
                <a:ea typeface="Arial Unicode MS" pitchFamily="34" charset="-128"/>
                <a:cs typeface="Arial Unicode MS" pitchFamily="34" charset="-128"/>
              </a:rPr>
              <a:t>يتضح ألتشابه في النقاط التالية : ( 7 نقاط ) </a:t>
            </a:r>
          </a:p>
          <a:p>
            <a:r>
              <a:rPr lang="ar-SA" sz="3200" dirty="0" smtClean="0">
                <a:latin typeface="Arial Unicode MS" pitchFamily="34" charset="-128"/>
                <a:ea typeface="Arial Unicode MS" pitchFamily="34" charset="-128"/>
                <a:cs typeface="Arial Unicode MS" pitchFamily="34" charset="-128"/>
              </a:rPr>
              <a:t>1- التشخيص في كل منهما هو تميز لحقائق معينة بين حقائق أخرى متعددة 0</a:t>
            </a:r>
          </a:p>
          <a:p>
            <a:r>
              <a:rPr lang="ar-SA" sz="3200" dirty="0" smtClean="0">
                <a:latin typeface="Arial Unicode MS" pitchFamily="34" charset="-128"/>
                <a:ea typeface="Arial Unicode MS" pitchFamily="34" charset="-128"/>
                <a:cs typeface="Arial Unicode MS" pitchFamily="34" charset="-128"/>
              </a:rPr>
              <a:t>2- يكشف التشخيص عن  أقوى العوامل اثر في المشكلة أو ( المرض ) بل ان التشخيص الطبى ذاتة ما هو إلا أنقاء هادف  لعامل معين وهو الميكروب مع استبعاد العوامل الاخرى كالاستعداد الفطرى او نقص المناعة 0 </a:t>
            </a:r>
          </a:p>
          <a:p>
            <a:r>
              <a:rPr lang="ar-SA" sz="3200" dirty="0" smtClean="0">
                <a:latin typeface="Arial Unicode MS" pitchFamily="34" charset="-128"/>
                <a:ea typeface="Arial Unicode MS" pitchFamily="34" charset="-128"/>
                <a:cs typeface="Arial Unicode MS" pitchFamily="34" charset="-128"/>
              </a:rPr>
              <a:t>3- ينظر كلا منهما إلى الإنسان على أنة فرد متكامل لايمكن تجزئته وان تركز الاهتمام في منطقة معينة </a:t>
            </a:r>
            <a:r>
              <a:rPr lang="ar-SA" sz="2800" dirty="0" smtClean="0">
                <a:latin typeface="Arial Unicode MS" pitchFamily="34" charset="-128"/>
                <a:ea typeface="Arial Unicode MS" pitchFamily="34" charset="-128"/>
                <a:cs typeface="Arial Unicode MS" pitchFamily="34" charset="-128"/>
              </a:rPr>
              <a:t>0 </a:t>
            </a:r>
          </a:p>
        </p:txBody>
      </p:sp>
      <p:sp>
        <p:nvSpPr>
          <p:cNvPr id="4" name="وسيلة شرح مستطيلة مستديرة الزوايا 3"/>
          <p:cNvSpPr/>
          <p:nvPr/>
        </p:nvSpPr>
        <p:spPr>
          <a:xfrm>
            <a:off x="928662" y="214290"/>
            <a:ext cx="7704856" cy="1008112"/>
          </a:xfrm>
          <a:prstGeom prst="wedgeRoundRectCallout">
            <a:avLst>
              <a:gd name="adj1" fmla="val -21364"/>
              <a:gd name="adj2" fmla="val 86868"/>
              <a:gd name="adj3" fmla="val 16667"/>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dirty="0" smtClean="0">
                <a:latin typeface="Arial Unicode MS" pitchFamily="34" charset="-128"/>
                <a:ea typeface="Arial Unicode MS" pitchFamily="34" charset="-128"/>
                <a:cs typeface="Arial Unicode MS" pitchFamily="34" charset="-128"/>
              </a:rPr>
              <a:t>س /ما أوجهة ألتشابه بين التشخيص في خدمة الفرد والتشخيص الطبي والعقلي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357686" y="188640"/>
            <a:ext cx="4534794" cy="100811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ثانيا : الاتجاة الانجليزى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395536" y="1412777"/>
            <a:ext cx="8280920" cy="4401205"/>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-رغم أن خدمة الفرد هي الطريقة التي امتصها الانجليز من المجتمع الامريكى لتمارس في العيادات النفسية ومؤسسات الجانحين والنزاع الأسرى ، الا انهم لم يرحبوا بأسلوبهم التحررى والذى اتسم بطول فترة العلاج 0 </a:t>
            </a:r>
          </a:p>
          <a:p>
            <a:pPr>
              <a:buFontTx/>
              <a:buChar char="-"/>
            </a:pPr>
            <a:r>
              <a:rPr lang="ar-SA" sz="2800" dirty="0" smtClean="0">
                <a:latin typeface="Arial Unicode MS" pitchFamily="34" charset="-128"/>
                <a:ea typeface="Arial Unicode MS" pitchFamily="34" charset="-128"/>
                <a:cs typeface="Arial Unicode MS" pitchFamily="34" charset="-128"/>
              </a:rPr>
              <a:t> خرج بعض الأخصائيون الانجليز لينادوا بالأسلوب التقليدي وخاصة مع العملاء الجانحين أو المنحرفين 0</a:t>
            </a:r>
          </a:p>
          <a:p>
            <a:pPr>
              <a:buFontTx/>
              <a:buChar char="-"/>
            </a:pPr>
            <a:r>
              <a:rPr lang="ar-SA" sz="2800" dirty="0" smtClean="0">
                <a:latin typeface="Arial Unicode MS" pitchFamily="34" charset="-128"/>
                <a:ea typeface="Arial Unicode MS" pitchFamily="34" charset="-128"/>
                <a:cs typeface="Arial Unicode MS" pitchFamily="34" charset="-128"/>
              </a:rPr>
              <a:t>وجهه كثير من العلماء الانجليز انتقادات إلى المفاهيم الامريكيه وذهبوا إلى القول بأن العلاج في خدمه الفرد يجب أن يجمع بين الحرية والقيود في نفس الوقت ، ويقول ( </a:t>
            </a:r>
            <a:r>
              <a:rPr lang="ar-SA" sz="2800" dirty="0" err="1" smtClean="0">
                <a:latin typeface="Arial Unicode MS" pitchFamily="34" charset="-128"/>
                <a:ea typeface="Arial Unicode MS" pitchFamily="34" charset="-128"/>
                <a:cs typeface="Arial Unicode MS" pitchFamily="34" charset="-128"/>
              </a:rPr>
              <a:t>ابشيبى</a:t>
            </a:r>
            <a:r>
              <a:rPr lang="ar-SA" sz="2800" dirty="0" smtClean="0">
                <a:latin typeface="Arial Unicode MS" pitchFamily="34" charset="-128"/>
                <a:ea typeface="Arial Unicode MS" pitchFamily="34" charset="-128"/>
                <a:cs typeface="Arial Unicode MS" pitchFamily="34" charset="-128"/>
              </a:rPr>
              <a:t> ) </a:t>
            </a:r>
            <a:r>
              <a:rPr lang="ar-SA" sz="2800" dirty="0" err="1" smtClean="0">
                <a:latin typeface="Arial Unicode MS" pitchFamily="34" charset="-128"/>
                <a:ea typeface="Arial Unicode MS" pitchFamily="34" charset="-128"/>
                <a:cs typeface="Arial Unicode MS" pitchFamily="34" charset="-128"/>
              </a:rPr>
              <a:t>بأمساعدة</a:t>
            </a:r>
            <a:r>
              <a:rPr lang="ar-SA" sz="2800" dirty="0" smtClean="0">
                <a:latin typeface="Arial Unicode MS" pitchFamily="34" charset="-128"/>
                <a:ea typeface="Arial Unicode MS" pitchFamily="34" charset="-128"/>
                <a:cs typeface="Arial Unicode MS" pitchFamily="34" charset="-128"/>
              </a:rPr>
              <a:t> العميل ممكنه بالحب والعقاب ويقول (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357686" y="188640"/>
            <a:ext cx="4534794" cy="100811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ثانيا : الاتجاة الانجليزى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428596" y="1428736"/>
            <a:ext cx="8280920" cy="3539430"/>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r>
              <a:rPr lang="ar-SA" sz="2800" dirty="0" smtClean="0">
                <a:latin typeface="Arial Unicode MS" pitchFamily="34" charset="-128"/>
                <a:ea typeface="Arial Unicode MS" pitchFamily="34" charset="-128"/>
                <a:cs typeface="Arial Unicode MS" pitchFamily="34" charset="-128"/>
              </a:rPr>
              <a:t> ويقول ( ايشبى ) بأن مساعده العميل ممكنه بالحب والعقاب كما يضيف ( موفيت ) أن الأوامر والإرغام إلى جانب القبول والتعاطف </a:t>
            </a:r>
          </a:p>
          <a:p>
            <a:r>
              <a:rPr lang="ar-SA" sz="2800" dirty="0" smtClean="0">
                <a:latin typeface="Arial Unicode MS" pitchFamily="34" charset="-128"/>
                <a:ea typeface="Arial Unicode MS" pitchFamily="34" charset="-128"/>
                <a:cs typeface="Arial Unicode MS" pitchFamily="34" charset="-128"/>
              </a:rPr>
              <a:t>تصف ” هالموس“ أساليب لعلاج الأمريكية بأنها ”حب أكثر منها مهارة ” كما يرى بعض الأخصائيين الانجليز باستثناء النفسيين منهم – إلى أن الأسلوب الامريكى المتحرر لاينا سب المجتمع الانجليزي الذي يدين لتقاليد راسخة من السنن الاجتماعية 0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5292080" y="188640"/>
            <a:ext cx="3600400" cy="100811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ثالثا: الاتجاه العربي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412777"/>
            <a:ext cx="8064896" cy="3970318"/>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buFontTx/>
              <a:buChar char="-"/>
            </a:pPr>
            <a:r>
              <a:rPr lang="ar-SA" sz="2800" dirty="0" smtClean="0">
                <a:latin typeface="Arial Unicode MS" pitchFamily="34" charset="-128"/>
                <a:ea typeface="Arial Unicode MS" pitchFamily="34" charset="-128"/>
                <a:cs typeface="Arial Unicode MS" pitchFamily="34" charset="-128"/>
              </a:rPr>
              <a:t>رغم تأثر الكتاب العرب بالمفاهيم الأمريكية ألا إن ثمة اجتهادات خرجت بها بعض المؤلفات لتضيف أساليب جديدة أو تبتكر أساليب أخرى الإ أنها في النهاية التزمت بما نادت بة المدرسة الأمريكية وخاصة ربشموند وهاملتون 0 </a:t>
            </a:r>
          </a:p>
          <a:p>
            <a:pPr>
              <a:buFontTx/>
              <a:buChar char="-"/>
            </a:pPr>
            <a:r>
              <a:rPr lang="ar-SA" sz="2800" dirty="0" smtClean="0">
                <a:latin typeface="Arial Unicode MS" pitchFamily="34" charset="-128"/>
                <a:ea typeface="Arial Unicode MS" pitchFamily="34" charset="-128"/>
                <a:cs typeface="Arial Unicode MS" pitchFamily="34" charset="-128"/>
              </a:rPr>
              <a:t> في تصور المؤلف إننا في حاجة إلى توحيد مصلحاتنا العلمية لأساليب العلاج والتمييز بينها وبين الأهداف 0 </a:t>
            </a:r>
          </a:p>
          <a:p>
            <a:pPr>
              <a:buFontTx/>
              <a:buChar char="-"/>
            </a:pPr>
            <a:r>
              <a:rPr lang="ar-SA" sz="2800" dirty="0" smtClean="0">
                <a:latin typeface="Arial Unicode MS" pitchFamily="34" charset="-128"/>
                <a:ea typeface="Arial Unicode MS" pitchFamily="34" charset="-128"/>
                <a:cs typeface="Arial Unicode MS" pitchFamily="34" charset="-128"/>
              </a:rPr>
              <a:t>كما نحن في حاجة إلا أن تنفرد أساليبنا الخاصة لتناسب أوضاعنا المحلية دون التقييد بمنهج محدد امريكى أو انجليزا </a:t>
            </a:r>
          </a:p>
          <a:p>
            <a:pPr>
              <a:buFontTx/>
              <a:buChar char="-"/>
            </a:pPr>
            <a:r>
              <a:rPr lang="ar-SA" sz="2800" dirty="0" smtClean="0">
                <a:latin typeface="Arial Unicode MS" pitchFamily="34" charset="-128"/>
                <a:ea typeface="Arial Unicode MS" pitchFamily="34" charset="-128"/>
                <a:cs typeface="Arial Unicode MS" pitchFamily="34" charset="-128"/>
              </a:rPr>
              <a:t>    ( محذوف : 262- 264 )وجهه نظر وتعقيب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3" name="تمرير عمودي 2"/>
          <p:cNvSpPr/>
          <p:nvPr/>
        </p:nvSpPr>
        <p:spPr>
          <a:xfrm>
            <a:off x="1285852" y="1285860"/>
            <a:ext cx="6215106" cy="4786346"/>
          </a:xfrm>
          <a:prstGeom prst="verticalScroll">
            <a:avLst/>
          </a:prstGeom>
        </p:spPr>
        <p:style>
          <a:lnRef idx="1">
            <a:schemeClr val="accent5"/>
          </a:lnRef>
          <a:fillRef idx="2">
            <a:schemeClr val="accent5"/>
          </a:fillRef>
          <a:effectRef idx="1">
            <a:schemeClr val="accent5"/>
          </a:effectRef>
          <a:fontRef idx="minor">
            <a:schemeClr val="dk1"/>
          </a:fontRef>
        </p:style>
        <p:txBody>
          <a:bodyPr rtlCol="1" anchor="ctr"/>
          <a:lstStyle/>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r>
              <a:rPr lang="ar-SA" sz="3200" u="sng" dirty="0" smtClean="0">
                <a:solidFill>
                  <a:srgbClr val="FF0000"/>
                </a:solidFill>
                <a:latin typeface="Arial Unicode MS" pitchFamily="34" charset="-128"/>
                <a:ea typeface="Arial Unicode MS" pitchFamily="34" charset="-128"/>
                <a:cs typeface="Arial Unicode MS" pitchFamily="34" charset="-128"/>
              </a:rPr>
              <a:t>عناصر المحاضرة </a:t>
            </a:r>
            <a:r>
              <a:rPr lang="ar-SA" sz="3200" dirty="0" smtClean="0">
                <a:latin typeface="Arial Unicode MS" pitchFamily="34" charset="-128"/>
                <a:ea typeface="Arial Unicode MS" pitchFamily="34" charset="-128"/>
                <a:cs typeface="Arial Unicode MS" pitchFamily="34" charset="-128"/>
              </a:rPr>
              <a:t>: </a:t>
            </a:r>
          </a:p>
          <a:p>
            <a:pPr algn="ctr"/>
            <a:r>
              <a:rPr lang="ar-SA" sz="3200" dirty="0" smtClean="0">
                <a:latin typeface="Arial Unicode MS" pitchFamily="34" charset="-128"/>
                <a:ea typeface="Arial Unicode MS" pitchFamily="34" charset="-128"/>
                <a:cs typeface="Arial Unicode MS" pitchFamily="34" charset="-128"/>
              </a:rPr>
              <a:t> </a:t>
            </a:r>
          </a:p>
          <a:p>
            <a:r>
              <a:rPr lang="ar-SA" sz="3200" dirty="0" smtClean="0">
                <a:latin typeface="Arial Unicode MS" pitchFamily="34" charset="-128"/>
                <a:ea typeface="Arial Unicode MS" pitchFamily="34" charset="-128"/>
                <a:cs typeface="Arial Unicode MS" pitchFamily="34" charset="-128"/>
              </a:rPr>
              <a:t>- مفهوم العلاج النفسي الأجتماعى </a:t>
            </a:r>
          </a:p>
          <a:p>
            <a:r>
              <a:rPr lang="ar-SA" sz="3200" dirty="0" smtClean="0">
                <a:latin typeface="Arial Unicode MS" pitchFamily="34" charset="-128"/>
                <a:ea typeface="Arial Unicode MS" pitchFamily="34" charset="-128"/>
                <a:cs typeface="Arial Unicode MS" pitchFamily="34" charset="-128"/>
              </a:rPr>
              <a:t> - أهداف العلاج </a:t>
            </a:r>
          </a:p>
          <a:p>
            <a:r>
              <a:rPr lang="ar-SA" sz="3200" dirty="0" smtClean="0">
                <a:latin typeface="Arial Unicode MS" pitchFamily="34" charset="-128"/>
                <a:ea typeface="Arial Unicode MS" pitchFamily="34" charset="-128"/>
                <a:cs typeface="Arial Unicode MS" pitchFamily="34" charset="-128"/>
              </a:rPr>
              <a:t> - اتجاهات العلاج </a:t>
            </a:r>
          </a:p>
          <a:p>
            <a:r>
              <a:rPr lang="ar-SA" sz="3200" dirty="0" smtClean="0">
                <a:latin typeface="Arial Unicode MS" pitchFamily="34" charset="-128"/>
                <a:ea typeface="Arial Unicode MS" pitchFamily="34" charset="-128"/>
                <a:cs typeface="Arial Unicode MS" pitchFamily="34" charset="-128"/>
              </a:rPr>
              <a:t> -أنواع العلاج </a:t>
            </a:r>
          </a:p>
          <a:p>
            <a:pPr algn="ctr"/>
            <a:r>
              <a:rPr lang="ar-SA" sz="3200" dirty="0" smtClean="0"/>
              <a:t>  </a:t>
            </a:r>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اساليبة العلاج: </a:t>
            </a:r>
          </a:p>
          <a:p>
            <a:r>
              <a:rPr lang="ar-SA" sz="2800" dirty="0" smtClean="0">
                <a:solidFill>
                  <a:srgbClr val="C00000"/>
                </a:solidFill>
                <a:latin typeface="Arial Unicode MS" pitchFamily="34" charset="-128"/>
                <a:ea typeface="Arial Unicode MS" pitchFamily="34" charset="-128"/>
                <a:cs typeface="Arial Unicode MS" pitchFamily="34" charset="-128"/>
              </a:rPr>
              <a:t>ا- </a:t>
            </a:r>
            <a:r>
              <a:rPr lang="ar-SA" sz="2800" dirty="0" err="1" smtClean="0">
                <a:solidFill>
                  <a:srgbClr val="C00000"/>
                </a:solidFill>
                <a:latin typeface="Arial Unicode MS" pitchFamily="34" charset="-128"/>
                <a:ea typeface="Arial Unicode MS" pitchFamily="34" charset="-128"/>
                <a:cs typeface="Arial Unicode MS" pitchFamily="34" charset="-128"/>
              </a:rPr>
              <a:t>ا</a:t>
            </a:r>
            <a:r>
              <a:rPr lang="ar-SA" sz="2800" dirty="0" smtClean="0">
                <a:solidFill>
                  <a:srgbClr val="C00000"/>
                </a:solidFill>
                <a:latin typeface="Arial Unicode MS" pitchFamily="34" charset="-128"/>
                <a:ea typeface="Arial Unicode MS" pitchFamily="34" charset="-128"/>
                <a:cs typeface="Arial Unicode MS" pitchFamily="34" charset="-128"/>
              </a:rPr>
              <a:t>لعلاج الذاتي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395536" y="1484784"/>
            <a:ext cx="8064896" cy="3539430"/>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u="sng" dirty="0" smtClean="0">
                <a:solidFill>
                  <a:srgbClr val="C00000"/>
                </a:solidFill>
                <a:latin typeface="Arial Unicode MS" pitchFamily="34" charset="-128"/>
                <a:ea typeface="Arial Unicode MS" pitchFamily="34" charset="-128"/>
                <a:cs typeface="Arial Unicode MS" pitchFamily="34" charset="-128"/>
              </a:rPr>
              <a:t>1- العلاج الذاتي </a:t>
            </a:r>
            <a:r>
              <a:rPr lang="ar-SA" sz="2800" dirty="0" smtClean="0">
                <a:latin typeface="Arial Unicode MS" pitchFamily="34" charset="-128"/>
                <a:ea typeface="Arial Unicode MS" pitchFamily="34" charset="-128"/>
                <a:cs typeface="Arial Unicode MS" pitchFamily="34" charset="-128"/>
              </a:rPr>
              <a:t>: ويقصد بة التأثير المقصود في سمات العميل الشخصية لمواجهة مواطن العجز في شخصية وتدعيم مواطن القوة فيها 0 </a:t>
            </a:r>
          </a:p>
          <a:p>
            <a:r>
              <a:rPr lang="ar-SA" sz="2800" dirty="0" smtClean="0">
                <a:latin typeface="Arial Unicode MS" pitchFamily="34" charset="-128"/>
                <a:ea typeface="Arial Unicode MS" pitchFamily="34" charset="-128"/>
                <a:cs typeface="Arial Unicode MS" pitchFamily="34" charset="-128"/>
              </a:rPr>
              <a:t> - يمكن إن نميز بين ثلاث وحدات مختلفة لأساليب العلاج تحقق أهدافا مميزة قدر الإمكان وهذه الأهداف هي : </a:t>
            </a:r>
          </a:p>
          <a:p>
            <a:r>
              <a:rPr lang="ar-SA" sz="2800" dirty="0" smtClean="0">
                <a:latin typeface="Arial Unicode MS" pitchFamily="34" charset="-128"/>
                <a:ea typeface="Arial Unicode MS" pitchFamily="34" charset="-128"/>
                <a:cs typeface="Arial Unicode MS" pitchFamily="34" charset="-128"/>
              </a:rPr>
              <a:t> </a:t>
            </a:r>
            <a:r>
              <a:rPr lang="ar-SA" sz="2800" dirty="0" smtClean="0">
                <a:solidFill>
                  <a:srgbClr val="FF0000"/>
                </a:solidFill>
                <a:latin typeface="Arial Unicode MS" pitchFamily="34" charset="-128"/>
                <a:ea typeface="Arial Unicode MS" pitchFamily="34" charset="-128"/>
                <a:cs typeface="Arial Unicode MS" pitchFamily="34" charset="-128"/>
              </a:rPr>
              <a:t>1- المعونة النفسية </a:t>
            </a:r>
          </a:p>
          <a:p>
            <a:r>
              <a:rPr lang="ar-SA" sz="2800" dirty="0" smtClean="0">
                <a:solidFill>
                  <a:srgbClr val="FF0000"/>
                </a:solidFill>
                <a:latin typeface="Arial Unicode MS" pitchFamily="34" charset="-128"/>
                <a:ea typeface="Arial Unicode MS" pitchFamily="34" charset="-128"/>
                <a:cs typeface="Arial Unicode MS" pitchFamily="34" charset="-128"/>
              </a:rPr>
              <a:t>  2- تعديل الاستجابات </a:t>
            </a:r>
          </a:p>
          <a:p>
            <a:r>
              <a:rPr lang="ar-SA" sz="2800" dirty="0" smtClean="0">
                <a:solidFill>
                  <a:srgbClr val="FF0000"/>
                </a:solidFill>
                <a:latin typeface="Arial Unicode MS" pitchFamily="34" charset="-128"/>
                <a:ea typeface="Arial Unicode MS" pitchFamily="34" charset="-128"/>
                <a:cs typeface="Arial Unicode MS" pitchFamily="34" charset="-128"/>
              </a:rPr>
              <a:t>  3- تعديل السمات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اساليبة العلاج: </a:t>
            </a:r>
          </a:p>
          <a:p>
            <a:r>
              <a:rPr lang="ar-SA" sz="2800" dirty="0" smtClean="0">
                <a:solidFill>
                  <a:srgbClr val="C00000"/>
                </a:solidFill>
                <a:latin typeface="Arial Unicode MS" pitchFamily="34" charset="-128"/>
                <a:ea typeface="Arial Unicode MS" pitchFamily="34" charset="-128"/>
                <a:cs typeface="Arial Unicode MS" pitchFamily="34" charset="-128"/>
              </a:rPr>
              <a:t>ا- </a:t>
            </a:r>
            <a:r>
              <a:rPr lang="ar-SA" sz="2800" dirty="0" err="1" smtClean="0">
                <a:solidFill>
                  <a:srgbClr val="C00000"/>
                </a:solidFill>
                <a:latin typeface="Arial Unicode MS" pitchFamily="34" charset="-128"/>
                <a:ea typeface="Arial Unicode MS" pitchFamily="34" charset="-128"/>
                <a:cs typeface="Arial Unicode MS" pitchFamily="34" charset="-128"/>
              </a:rPr>
              <a:t>ا</a:t>
            </a:r>
            <a:r>
              <a:rPr lang="ar-SA" sz="2800" dirty="0" smtClean="0">
                <a:solidFill>
                  <a:srgbClr val="C00000"/>
                </a:solidFill>
                <a:latin typeface="Arial Unicode MS" pitchFamily="34" charset="-128"/>
                <a:ea typeface="Arial Unicode MS" pitchFamily="34" charset="-128"/>
                <a:cs typeface="Arial Unicode MS" pitchFamily="34" charset="-128"/>
              </a:rPr>
              <a:t>لعرج الذاتي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395536" y="1484784"/>
            <a:ext cx="8064896" cy="3970318"/>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u="sng" dirty="0" smtClean="0">
                <a:solidFill>
                  <a:srgbClr val="FF0000"/>
                </a:solidFill>
                <a:latin typeface="Arial Unicode MS" pitchFamily="34" charset="-128"/>
                <a:ea typeface="Arial Unicode MS" pitchFamily="34" charset="-128"/>
                <a:cs typeface="Arial Unicode MS" pitchFamily="34" charset="-128"/>
              </a:rPr>
              <a:t>1- المعونة النفسية : </a:t>
            </a:r>
          </a:p>
          <a:p>
            <a:pPr>
              <a:buFontTx/>
              <a:buChar char="-"/>
            </a:pPr>
            <a:r>
              <a:rPr lang="ar-SA" sz="2800" dirty="0" smtClean="0">
                <a:latin typeface="Arial Unicode MS" pitchFamily="34" charset="-128"/>
                <a:ea typeface="Arial Unicode MS" pitchFamily="34" charset="-128"/>
                <a:cs typeface="Arial Unicode MS" pitchFamily="34" charset="-128"/>
              </a:rPr>
              <a:t>هي وسيلة لتخفيف حده المشاعر المصاحبة للمشكلة آو إزالتها ولكنها ليست مواجهة متعمدة لاى مشاعر عصابة أو شبة عصابية 0 </a:t>
            </a:r>
          </a:p>
          <a:p>
            <a:pPr>
              <a:buFontTx/>
              <a:buChar char="-"/>
            </a:pPr>
            <a:r>
              <a:rPr lang="ar-SA" sz="2800" dirty="0" smtClean="0">
                <a:latin typeface="Arial Unicode MS" pitchFamily="34" charset="-128"/>
                <a:ea typeface="Arial Unicode MS" pitchFamily="34" charset="-128"/>
                <a:cs typeface="Arial Unicode MS" pitchFamily="34" charset="-128"/>
              </a:rPr>
              <a:t> المعونة النفسية واساليبها ليست بلازمة في جميع الحالات دون تمييز ولكن تمارس فقط عندما تتطلبها الحاجة 0 </a:t>
            </a:r>
          </a:p>
          <a:p>
            <a:pPr>
              <a:buFontTx/>
              <a:buChar char="-"/>
            </a:pPr>
            <a:r>
              <a:rPr lang="ar-SA" sz="2800" dirty="0" smtClean="0">
                <a:latin typeface="Arial Unicode MS" pitchFamily="34" charset="-128"/>
                <a:ea typeface="Arial Unicode MS" pitchFamily="34" charset="-128"/>
                <a:cs typeface="Arial Unicode MS" pitchFamily="34" charset="-128"/>
              </a:rPr>
              <a:t> بمعنى أنها أساليب تزيل أو تخفف حده القلق أو الذنب أو الغضب والتي نشأت نتيجة المشكلة فأفقدت مؤقتا قدرات الذات على التماسك والاستقرار 0</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واهم وسائل المعونة النفسية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39552" y="1772816"/>
            <a:ext cx="8064896"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a:latin typeface="Arial Unicode MS" pitchFamily="34" charset="-128"/>
              <a:ea typeface="Arial Unicode MS" pitchFamily="34" charset="-128"/>
              <a:cs typeface="Arial Unicode MS" pitchFamily="34" charset="-128"/>
            </a:endParaRPr>
          </a:p>
        </p:txBody>
      </p:sp>
      <p:cxnSp>
        <p:nvCxnSpPr>
          <p:cNvPr id="6" name="رابط مستقيم 5"/>
          <p:cNvCxnSpPr/>
          <p:nvPr/>
        </p:nvCxnSpPr>
        <p:spPr>
          <a:xfrm rot="10800000">
            <a:off x="1043608" y="2132856"/>
            <a:ext cx="7128792" cy="0"/>
          </a:xfrm>
          <a:prstGeom prst="line">
            <a:avLst/>
          </a:prstGeom>
        </p:spPr>
        <p:style>
          <a:lnRef idx="3">
            <a:schemeClr val="dk1"/>
          </a:lnRef>
          <a:fillRef idx="0">
            <a:schemeClr val="dk1"/>
          </a:fillRef>
          <a:effectRef idx="2">
            <a:schemeClr val="dk1"/>
          </a:effectRef>
          <a:fontRef idx="minor">
            <a:schemeClr val="tx1"/>
          </a:fontRef>
        </p:style>
      </p:cxnSp>
      <p:sp>
        <p:nvSpPr>
          <p:cNvPr id="9" name="سهم للأسفل 8"/>
          <p:cNvSpPr/>
          <p:nvPr/>
        </p:nvSpPr>
        <p:spPr>
          <a:xfrm>
            <a:off x="8028384" y="2132856"/>
            <a:ext cx="216024" cy="162648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سهم للأسفل 9"/>
          <p:cNvSpPr/>
          <p:nvPr/>
        </p:nvSpPr>
        <p:spPr>
          <a:xfrm>
            <a:off x="6804248" y="2132856"/>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سهم للأسفل 10"/>
          <p:cNvSpPr/>
          <p:nvPr/>
        </p:nvSpPr>
        <p:spPr>
          <a:xfrm>
            <a:off x="4860032"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سهم للأسفل 11"/>
          <p:cNvSpPr/>
          <p:nvPr/>
        </p:nvSpPr>
        <p:spPr>
          <a:xfrm>
            <a:off x="3275856"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سهم للأسفل 12"/>
          <p:cNvSpPr/>
          <p:nvPr/>
        </p:nvSpPr>
        <p:spPr>
          <a:xfrm>
            <a:off x="1043608" y="2132856"/>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وجه ضاحك 14"/>
          <p:cNvSpPr/>
          <p:nvPr/>
        </p:nvSpPr>
        <p:spPr>
          <a:xfrm>
            <a:off x="467544" y="260648"/>
            <a:ext cx="1584176" cy="144016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مربع نص 15"/>
          <p:cNvSpPr txBox="1"/>
          <p:nvPr/>
        </p:nvSpPr>
        <p:spPr>
          <a:xfrm>
            <a:off x="2928926" y="3861048"/>
            <a:ext cx="5459498" cy="2308324"/>
          </a:xfrm>
          <a:prstGeom prst="rect">
            <a:avLst/>
          </a:prstGeom>
          <a:noFill/>
        </p:spPr>
        <p:txBody>
          <a:bodyPr wrap="square" rtlCol="1">
            <a:spAutoFit/>
          </a:bodyPr>
          <a:lstStyle/>
          <a:p>
            <a:r>
              <a:rPr lang="ar-SA" sz="2400" u="sng" dirty="0" smtClean="0">
                <a:solidFill>
                  <a:srgbClr val="FF0000"/>
                </a:solidFill>
              </a:rPr>
              <a:t>1</a:t>
            </a:r>
            <a:r>
              <a:rPr lang="ar-SA" sz="2400" u="sng" dirty="0" smtClean="0">
                <a:solidFill>
                  <a:srgbClr val="FF0000"/>
                </a:solidFill>
                <a:latin typeface="Arial Unicode MS" pitchFamily="34" charset="-128"/>
                <a:ea typeface="Arial Unicode MS" pitchFamily="34" charset="-128"/>
                <a:cs typeface="Arial Unicode MS" pitchFamily="34" charset="-128"/>
              </a:rPr>
              <a:t>- العلاقة المهنية :</a:t>
            </a:r>
          </a:p>
          <a:p>
            <a:r>
              <a:rPr lang="ar-SA" sz="2400" dirty="0" smtClean="0">
                <a:latin typeface="Arial Unicode MS" pitchFamily="34" charset="-128"/>
                <a:ea typeface="Arial Unicode MS" pitchFamily="34" charset="-128"/>
                <a:cs typeface="Arial Unicode MS" pitchFamily="34" charset="-128"/>
              </a:rPr>
              <a:t>هي الشريان لكافة أساليب العلاج ويتحقق من  خلال نموها تدعيما لذات العميل وتخفيفا لتوتراته لما توفره من عوامل أمن وثقة واستقرار 0</a:t>
            </a:r>
          </a:p>
          <a:p>
            <a:r>
              <a:rPr lang="ar-SA" sz="2400" b="1" dirty="0" smtClean="0">
                <a:latin typeface="Arial Unicode MS" pitchFamily="34" charset="-128"/>
                <a:ea typeface="Arial Unicode MS" pitchFamily="34" charset="-128"/>
                <a:cs typeface="Arial Unicode MS" pitchFamily="34" charset="-128"/>
              </a:rPr>
              <a:t>  </a:t>
            </a:r>
            <a:endParaRPr lang="ar-SA" sz="2400" b="1" dirty="0">
              <a:latin typeface="Arial Unicode MS" pitchFamily="34" charset="-128"/>
              <a:ea typeface="Arial Unicode MS" pitchFamily="34" charset="-128"/>
              <a:cs typeface="Arial Unicode MS" pitchFamily="34" charset="-128"/>
            </a:endParaRPr>
          </a:p>
        </p:txBody>
      </p:sp>
      <p:sp>
        <p:nvSpPr>
          <p:cNvPr id="17" name="مربع نص 16"/>
          <p:cNvSpPr txBox="1"/>
          <p:nvPr/>
        </p:nvSpPr>
        <p:spPr>
          <a:xfrm>
            <a:off x="6156176" y="3068960"/>
            <a:ext cx="1152128" cy="461665"/>
          </a:xfrm>
          <a:prstGeom prst="rect">
            <a:avLst/>
          </a:prstGeom>
          <a:noFill/>
        </p:spPr>
        <p:txBody>
          <a:bodyPr wrap="square" rtlCol="1">
            <a:spAutoFit/>
          </a:bodyPr>
          <a:lstStyle/>
          <a:p>
            <a:pPr algn="ctr"/>
            <a:r>
              <a:rPr lang="ar-SA" sz="2400" b="1" dirty="0" smtClean="0"/>
              <a:t>2- التأكيد </a:t>
            </a:r>
            <a:endParaRPr lang="ar-SA" sz="2400" b="1" dirty="0"/>
          </a:p>
        </p:txBody>
      </p:sp>
      <p:sp>
        <p:nvSpPr>
          <p:cNvPr id="18" name="مربع نص 17"/>
          <p:cNvSpPr txBox="1"/>
          <p:nvPr/>
        </p:nvSpPr>
        <p:spPr>
          <a:xfrm>
            <a:off x="4572000" y="3140968"/>
            <a:ext cx="1152128" cy="400110"/>
          </a:xfrm>
          <a:prstGeom prst="rect">
            <a:avLst/>
          </a:prstGeom>
          <a:noFill/>
        </p:spPr>
        <p:txBody>
          <a:bodyPr wrap="square" rtlCol="1">
            <a:spAutoFit/>
          </a:bodyPr>
          <a:lstStyle/>
          <a:p>
            <a:pPr algn="ctr"/>
            <a:r>
              <a:rPr lang="ar-SA" sz="2000" b="1" dirty="0" smtClean="0"/>
              <a:t>3- التعاطف </a:t>
            </a:r>
            <a:endParaRPr lang="ar-SA" sz="2000" b="1" dirty="0"/>
          </a:p>
        </p:txBody>
      </p:sp>
      <p:sp>
        <p:nvSpPr>
          <p:cNvPr id="19" name="مربع نص 18"/>
          <p:cNvSpPr txBox="1"/>
          <p:nvPr/>
        </p:nvSpPr>
        <p:spPr>
          <a:xfrm>
            <a:off x="3059832" y="3140968"/>
            <a:ext cx="1008112" cy="830997"/>
          </a:xfrm>
          <a:prstGeom prst="rect">
            <a:avLst/>
          </a:prstGeom>
          <a:noFill/>
        </p:spPr>
        <p:txBody>
          <a:bodyPr wrap="square" rtlCol="1">
            <a:spAutoFit/>
          </a:bodyPr>
          <a:lstStyle/>
          <a:p>
            <a:pPr algn="ctr"/>
            <a:r>
              <a:rPr lang="ar-SA" sz="2400" b="1" dirty="0" smtClean="0"/>
              <a:t>4- المبادرة </a:t>
            </a:r>
            <a:endParaRPr lang="ar-SA" sz="2400" b="1" dirty="0"/>
          </a:p>
        </p:txBody>
      </p:sp>
      <p:sp>
        <p:nvSpPr>
          <p:cNvPr id="20" name="مربع نص 19"/>
          <p:cNvSpPr txBox="1"/>
          <p:nvPr/>
        </p:nvSpPr>
        <p:spPr>
          <a:xfrm>
            <a:off x="683568" y="3068960"/>
            <a:ext cx="1512168" cy="830997"/>
          </a:xfrm>
          <a:prstGeom prst="rect">
            <a:avLst/>
          </a:prstGeom>
          <a:noFill/>
        </p:spPr>
        <p:txBody>
          <a:bodyPr wrap="square" rtlCol="1">
            <a:spAutoFit/>
          </a:bodyPr>
          <a:lstStyle/>
          <a:p>
            <a:pPr algn="ctr"/>
            <a:r>
              <a:rPr lang="ar-SA" sz="2400" b="1" dirty="0" smtClean="0"/>
              <a:t>5- الإفراغ الوجداني </a:t>
            </a:r>
            <a:endParaRPr lang="ar-SA" sz="2400" b="1"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واهم وسائل المعونة النفسية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39552" y="1772816"/>
            <a:ext cx="8064896"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a:latin typeface="Arial Unicode MS" pitchFamily="34" charset="-128"/>
              <a:ea typeface="Arial Unicode MS" pitchFamily="34" charset="-128"/>
              <a:cs typeface="Arial Unicode MS" pitchFamily="34" charset="-128"/>
            </a:endParaRPr>
          </a:p>
        </p:txBody>
      </p:sp>
      <p:cxnSp>
        <p:nvCxnSpPr>
          <p:cNvPr id="6" name="رابط مستقيم 5"/>
          <p:cNvCxnSpPr/>
          <p:nvPr/>
        </p:nvCxnSpPr>
        <p:spPr>
          <a:xfrm rot="10800000">
            <a:off x="1043608" y="2132856"/>
            <a:ext cx="7128792" cy="0"/>
          </a:xfrm>
          <a:prstGeom prst="line">
            <a:avLst/>
          </a:prstGeom>
        </p:spPr>
        <p:style>
          <a:lnRef idx="3">
            <a:schemeClr val="dk1"/>
          </a:lnRef>
          <a:fillRef idx="0">
            <a:schemeClr val="dk1"/>
          </a:fillRef>
          <a:effectRef idx="2">
            <a:schemeClr val="dk1"/>
          </a:effectRef>
          <a:fontRef idx="minor">
            <a:schemeClr val="tx1"/>
          </a:fontRef>
        </p:style>
      </p:cxnSp>
      <p:sp>
        <p:nvSpPr>
          <p:cNvPr id="9" name="سهم للأسفل 8"/>
          <p:cNvSpPr/>
          <p:nvPr/>
        </p:nvSpPr>
        <p:spPr>
          <a:xfrm>
            <a:off x="8028384" y="2132856"/>
            <a:ext cx="216024" cy="79208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سهم للأسفل 9"/>
          <p:cNvSpPr/>
          <p:nvPr/>
        </p:nvSpPr>
        <p:spPr>
          <a:xfrm>
            <a:off x="6500826" y="1857364"/>
            <a:ext cx="288032" cy="223224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سهم للأسفل 10"/>
          <p:cNvSpPr/>
          <p:nvPr/>
        </p:nvSpPr>
        <p:spPr>
          <a:xfrm>
            <a:off x="4860032"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سهم للأسفل 11"/>
          <p:cNvSpPr/>
          <p:nvPr/>
        </p:nvSpPr>
        <p:spPr>
          <a:xfrm>
            <a:off x="3275856"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سهم للأسفل 12"/>
          <p:cNvSpPr/>
          <p:nvPr/>
        </p:nvSpPr>
        <p:spPr>
          <a:xfrm>
            <a:off x="1043608" y="2132856"/>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وجه ضاحك 14"/>
          <p:cNvSpPr/>
          <p:nvPr/>
        </p:nvSpPr>
        <p:spPr>
          <a:xfrm>
            <a:off x="2483768" y="332656"/>
            <a:ext cx="1584176" cy="144016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مربع نص 15"/>
          <p:cNvSpPr txBox="1"/>
          <p:nvPr/>
        </p:nvSpPr>
        <p:spPr>
          <a:xfrm>
            <a:off x="7308304" y="2924944"/>
            <a:ext cx="1224136" cy="1077218"/>
          </a:xfrm>
          <a:prstGeom prst="rect">
            <a:avLst/>
          </a:prstGeom>
          <a:noFill/>
        </p:spPr>
        <p:txBody>
          <a:bodyPr wrap="square" rtlCol="1">
            <a:spAutoFit/>
          </a:bodyPr>
          <a:lstStyle/>
          <a:p>
            <a:r>
              <a:rPr lang="ar-SA" sz="2000" dirty="0" smtClean="0"/>
              <a:t>1</a:t>
            </a:r>
            <a:r>
              <a:rPr lang="ar-SA" sz="2000" dirty="0" smtClean="0">
                <a:latin typeface="Arial Unicode MS" pitchFamily="34" charset="-128"/>
                <a:ea typeface="Arial Unicode MS" pitchFamily="34" charset="-128"/>
                <a:cs typeface="Arial Unicode MS" pitchFamily="34" charset="-128"/>
              </a:rPr>
              <a:t>- العلاقة المهنية</a:t>
            </a:r>
          </a:p>
          <a:p>
            <a:endParaRPr lang="ar-SA" sz="2400" b="1" dirty="0">
              <a:latin typeface="Arial Unicode MS" pitchFamily="34" charset="-128"/>
              <a:ea typeface="Arial Unicode MS" pitchFamily="34" charset="-128"/>
              <a:cs typeface="Arial Unicode MS" pitchFamily="34" charset="-128"/>
            </a:endParaRPr>
          </a:p>
        </p:txBody>
      </p:sp>
      <p:sp>
        <p:nvSpPr>
          <p:cNvPr id="17" name="مربع نص 16"/>
          <p:cNvSpPr txBox="1"/>
          <p:nvPr/>
        </p:nvSpPr>
        <p:spPr>
          <a:xfrm>
            <a:off x="2357422" y="3811012"/>
            <a:ext cx="6102440" cy="2616101"/>
          </a:xfrm>
          <a:prstGeom prst="rect">
            <a:avLst/>
          </a:prstGeom>
          <a:noFill/>
        </p:spPr>
        <p:txBody>
          <a:bodyPr wrap="square" rtlCol="1">
            <a:spAutoFit/>
          </a:bodyPr>
          <a:lstStyle/>
          <a:p>
            <a:r>
              <a:rPr lang="ar-SA" sz="2400" b="1" dirty="0" smtClean="0"/>
              <a:t>2</a:t>
            </a:r>
            <a:r>
              <a:rPr lang="ar-SA" sz="2400" b="1" u="sng" dirty="0" smtClean="0">
                <a:solidFill>
                  <a:srgbClr val="C00000"/>
                </a:solidFill>
              </a:rPr>
              <a:t>- التأكيد: </a:t>
            </a:r>
          </a:p>
          <a:p>
            <a:r>
              <a:rPr lang="ar-SA" sz="2400" b="1" u="sng" dirty="0" smtClean="0">
                <a:solidFill>
                  <a:srgbClr val="C00000"/>
                </a:solidFill>
              </a:rPr>
              <a:t> </a:t>
            </a:r>
            <a:r>
              <a:rPr lang="ar-SA" sz="2800" dirty="0" smtClean="0">
                <a:latin typeface="Arial Unicode MS" pitchFamily="34" charset="-128"/>
                <a:ea typeface="Arial Unicode MS" pitchFamily="34" charset="-128"/>
                <a:cs typeface="Arial Unicode MS" pitchFamily="34" charset="-128"/>
              </a:rPr>
              <a:t>هو أسلوب ظهر في بعض الحالات خاصة  التي ينتاب العميل فيها مشاعر حادة من القلق أو الألم أو الكآبة 0</a:t>
            </a:r>
          </a:p>
          <a:p>
            <a:r>
              <a:rPr lang="ar-SA" sz="2800" dirty="0" smtClean="0">
                <a:latin typeface="Arial Unicode MS" pitchFamily="34" charset="-128"/>
                <a:ea typeface="Arial Unicode MS" pitchFamily="34" charset="-128"/>
                <a:cs typeface="Arial Unicode MS" pitchFamily="34" charset="-128"/>
              </a:rPr>
              <a:t> مثال: حالة الأم التي جزعت حال معرفتها بالقبض على ابنها 0</a:t>
            </a:r>
          </a:p>
        </p:txBody>
      </p:sp>
      <p:sp>
        <p:nvSpPr>
          <p:cNvPr id="18" name="مربع نص 17"/>
          <p:cNvSpPr txBox="1"/>
          <p:nvPr/>
        </p:nvSpPr>
        <p:spPr>
          <a:xfrm>
            <a:off x="4572000" y="3140968"/>
            <a:ext cx="1152128" cy="400110"/>
          </a:xfrm>
          <a:prstGeom prst="rect">
            <a:avLst/>
          </a:prstGeom>
          <a:noFill/>
        </p:spPr>
        <p:txBody>
          <a:bodyPr wrap="square" rtlCol="1">
            <a:spAutoFit/>
          </a:bodyPr>
          <a:lstStyle/>
          <a:p>
            <a:pPr algn="ctr"/>
            <a:r>
              <a:rPr lang="ar-SA" sz="2000" b="1" dirty="0" smtClean="0"/>
              <a:t>3- التعاطف </a:t>
            </a:r>
            <a:endParaRPr lang="ar-SA" sz="2000" b="1" dirty="0"/>
          </a:p>
        </p:txBody>
      </p:sp>
      <p:sp>
        <p:nvSpPr>
          <p:cNvPr id="19" name="مربع نص 18"/>
          <p:cNvSpPr txBox="1"/>
          <p:nvPr/>
        </p:nvSpPr>
        <p:spPr>
          <a:xfrm>
            <a:off x="3059832" y="3140968"/>
            <a:ext cx="1008112" cy="830997"/>
          </a:xfrm>
          <a:prstGeom prst="rect">
            <a:avLst/>
          </a:prstGeom>
          <a:noFill/>
        </p:spPr>
        <p:txBody>
          <a:bodyPr wrap="square" rtlCol="1">
            <a:spAutoFit/>
          </a:bodyPr>
          <a:lstStyle/>
          <a:p>
            <a:pPr algn="ctr"/>
            <a:r>
              <a:rPr lang="ar-SA" sz="2400" b="1" dirty="0" smtClean="0"/>
              <a:t>4- المبادرة </a:t>
            </a:r>
            <a:endParaRPr lang="ar-SA" sz="2400" b="1" dirty="0"/>
          </a:p>
        </p:txBody>
      </p:sp>
      <p:sp>
        <p:nvSpPr>
          <p:cNvPr id="20" name="مربع نص 19"/>
          <p:cNvSpPr txBox="1"/>
          <p:nvPr/>
        </p:nvSpPr>
        <p:spPr>
          <a:xfrm>
            <a:off x="683568" y="3068960"/>
            <a:ext cx="1512168" cy="830997"/>
          </a:xfrm>
          <a:prstGeom prst="rect">
            <a:avLst/>
          </a:prstGeom>
          <a:noFill/>
        </p:spPr>
        <p:txBody>
          <a:bodyPr wrap="square" rtlCol="1">
            <a:spAutoFit/>
          </a:bodyPr>
          <a:lstStyle/>
          <a:p>
            <a:pPr algn="ctr"/>
            <a:r>
              <a:rPr lang="ar-SA" sz="2400" b="1" dirty="0" smtClean="0"/>
              <a:t>5- الإفراغ الوجداني </a:t>
            </a:r>
            <a:endParaRPr lang="ar-SA" sz="2400" b="1"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واهم وسائل المعونة النفسية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39552" y="1772816"/>
            <a:ext cx="8280920"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a:latin typeface="Arial Unicode MS" pitchFamily="34" charset="-128"/>
              <a:ea typeface="Arial Unicode MS" pitchFamily="34" charset="-128"/>
              <a:cs typeface="Arial Unicode MS" pitchFamily="34" charset="-128"/>
            </a:endParaRPr>
          </a:p>
        </p:txBody>
      </p:sp>
      <p:cxnSp>
        <p:nvCxnSpPr>
          <p:cNvPr id="6" name="رابط مستقيم 5"/>
          <p:cNvCxnSpPr/>
          <p:nvPr/>
        </p:nvCxnSpPr>
        <p:spPr>
          <a:xfrm rot="10800000">
            <a:off x="1043608" y="2132856"/>
            <a:ext cx="7128792" cy="0"/>
          </a:xfrm>
          <a:prstGeom prst="line">
            <a:avLst/>
          </a:prstGeom>
        </p:spPr>
        <p:style>
          <a:lnRef idx="3">
            <a:schemeClr val="dk1"/>
          </a:lnRef>
          <a:fillRef idx="0">
            <a:schemeClr val="dk1"/>
          </a:fillRef>
          <a:effectRef idx="2">
            <a:schemeClr val="dk1"/>
          </a:effectRef>
          <a:fontRef idx="minor">
            <a:schemeClr val="tx1"/>
          </a:fontRef>
        </p:style>
      </p:cxnSp>
      <p:sp>
        <p:nvSpPr>
          <p:cNvPr id="9" name="سهم للأسفل 8"/>
          <p:cNvSpPr/>
          <p:nvPr/>
        </p:nvSpPr>
        <p:spPr>
          <a:xfrm>
            <a:off x="8028384" y="2132856"/>
            <a:ext cx="216024" cy="79208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سهم للأسفل 9"/>
          <p:cNvSpPr/>
          <p:nvPr/>
        </p:nvSpPr>
        <p:spPr>
          <a:xfrm>
            <a:off x="6444208" y="2060848"/>
            <a:ext cx="216024" cy="180020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سهم للأسفل 10"/>
          <p:cNvSpPr/>
          <p:nvPr/>
        </p:nvSpPr>
        <p:spPr>
          <a:xfrm>
            <a:off x="4860032"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سهم للأسفل 11"/>
          <p:cNvSpPr/>
          <p:nvPr/>
        </p:nvSpPr>
        <p:spPr>
          <a:xfrm>
            <a:off x="3275856"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سهم للأسفل 12"/>
          <p:cNvSpPr/>
          <p:nvPr/>
        </p:nvSpPr>
        <p:spPr>
          <a:xfrm>
            <a:off x="1043608" y="2132856"/>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وجه ضاحك 14"/>
          <p:cNvSpPr/>
          <p:nvPr/>
        </p:nvSpPr>
        <p:spPr>
          <a:xfrm>
            <a:off x="2483768" y="332656"/>
            <a:ext cx="1584176" cy="144016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مربع نص 15"/>
          <p:cNvSpPr txBox="1"/>
          <p:nvPr/>
        </p:nvSpPr>
        <p:spPr>
          <a:xfrm>
            <a:off x="7308304" y="2924944"/>
            <a:ext cx="1224136" cy="1077218"/>
          </a:xfrm>
          <a:prstGeom prst="rect">
            <a:avLst/>
          </a:prstGeom>
          <a:noFill/>
        </p:spPr>
        <p:txBody>
          <a:bodyPr wrap="square" rtlCol="1">
            <a:spAutoFit/>
          </a:bodyPr>
          <a:lstStyle/>
          <a:p>
            <a:r>
              <a:rPr lang="ar-SA" sz="2000" dirty="0" smtClean="0"/>
              <a:t>1</a:t>
            </a:r>
            <a:r>
              <a:rPr lang="ar-SA" sz="2000" dirty="0" smtClean="0">
                <a:latin typeface="Arial Unicode MS" pitchFamily="34" charset="-128"/>
                <a:ea typeface="Arial Unicode MS" pitchFamily="34" charset="-128"/>
                <a:cs typeface="Arial Unicode MS" pitchFamily="34" charset="-128"/>
              </a:rPr>
              <a:t>- العلاقة المهنية</a:t>
            </a:r>
          </a:p>
          <a:p>
            <a:endParaRPr lang="ar-SA" sz="2400" b="1" dirty="0">
              <a:latin typeface="Arial Unicode MS" pitchFamily="34" charset="-128"/>
              <a:ea typeface="Arial Unicode MS" pitchFamily="34" charset="-128"/>
              <a:cs typeface="Arial Unicode MS" pitchFamily="34" charset="-128"/>
            </a:endParaRPr>
          </a:p>
        </p:txBody>
      </p:sp>
      <p:sp>
        <p:nvSpPr>
          <p:cNvPr id="17" name="مربع نص 16"/>
          <p:cNvSpPr txBox="1"/>
          <p:nvPr/>
        </p:nvSpPr>
        <p:spPr>
          <a:xfrm>
            <a:off x="827584" y="3861048"/>
            <a:ext cx="7776864" cy="3046988"/>
          </a:xfrm>
          <a:prstGeom prst="rect">
            <a:avLst/>
          </a:prstGeom>
          <a:noFill/>
        </p:spPr>
        <p:txBody>
          <a:bodyPr wrap="square" rtlCol="1">
            <a:spAutoFit/>
          </a:bodyPr>
          <a:lstStyle/>
          <a:p>
            <a:r>
              <a:rPr lang="ar-SA" sz="2400" u="sng" dirty="0" smtClean="0">
                <a:latin typeface="Arial Unicode MS" pitchFamily="34" charset="-128"/>
                <a:ea typeface="Arial Unicode MS" pitchFamily="34" charset="-128"/>
                <a:cs typeface="Arial Unicode MS" pitchFamily="34" charset="-128"/>
              </a:rPr>
              <a:t>ويشترط لممارسته </a:t>
            </a:r>
            <a:r>
              <a:rPr lang="ar-SA" sz="2400" b="1" u="sng" dirty="0" smtClean="0">
                <a:solidFill>
                  <a:srgbClr val="C00000"/>
                </a:solidFill>
              </a:rPr>
              <a:t>: </a:t>
            </a:r>
          </a:p>
          <a:p>
            <a:r>
              <a:rPr lang="ar-SA" sz="2400" dirty="0" smtClean="0">
                <a:latin typeface="Arial Unicode MS" pitchFamily="34" charset="-128"/>
                <a:ea typeface="Arial Unicode MS" pitchFamily="34" charset="-128"/>
                <a:cs typeface="Arial Unicode MS" pitchFamily="34" charset="-128"/>
              </a:rPr>
              <a:t>1- أن يكون موضوعيا وليس خياليا0</a:t>
            </a:r>
          </a:p>
          <a:p>
            <a:r>
              <a:rPr lang="ar-SA" sz="2400" dirty="0" smtClean="0">
                <a:latin typeface="Arial Unicode MS" pitchFamily="34" charset="-128"/>
                <a:ea typeface="Arial Unicode MS" pitchFamily="34" charset="-128"/>
                <a:cs typeface="Arial Unicode MS" pitchFamily="34" charset="-128"/>
              </a:rPr>
              <a:t>2- أن يمارس في الحالات الحادة من لفزع والانهيار والقلق الشديد</a:t>
            </a:r>
          </a:p>
          <a:p>
            <a:r>
              <a:rPr lang="ar-SA" sz="2400" dirty="0" smtClean="0">
                <a:latin typeface="Arial Unicode MS" pitchFamily="34" charset="-128"/>
                <a:ea typeface="Arial Unicode MS" pitchFamily="34" charset="-128"/>
                <a:cs typeface="Arial Unicode MS" pitchFamily="34" charset="-128"/>
              </a:rPr>
              <a:t>3- لا يتكرر دواما مع نفس العميل بمناسبة وغير مناسبة 0 </a:t>
            </a:r>
          </a:p>
          <a:p>
            <a:r>
              <a:rPr lang="ar-SA" sz="2400" dirty="0" smtClean="0">
                <a:latin typeface="Arial Unicode MS" pitchFamily="34" charset="-128"/>
                <a:ea typeface="Arial Unicode MS" pitchFamily="34" charset="-128"/>
                <a:cs typeface="Arial Unicode MS" pitchFamily="34" charset="-128"/>
              </a:rPr>
              <a:t>4- لا يمارس مع العملاء الذين يبالغون في إبداء مشاعر القلق واستدرار العطف 0</a:t>
            </a:r>
          </a:p>
          <a:p>
            <a:r>
              <a:rPr lang="ar-SA" sz="2400" dirty="0" smtClean="0">
                <a:latin typeface="Arial Unicode MS" pitchFamily="34" charset="-128"/>
                <a:ea typeface="Arial Unicode MS" pitchFamily="34" charset="-128"/>
                <a:cs typeface="Arial Unicode MS" pitchFamily="34" charset="-128"/>
              </a:rPr>
              <a:t>5- لا يمارس مع حالا  الخوف آو القلق أو الذنب أو  الأمراض </a:t>
            </a:r>
            <a:r>
              <a:rPr lang="ar-SA" sz="2400" dirty="0" err="1" smtClean="0">
                <a:latin typeface="Arial Unicode MS" pitchFamily="34" charset="-128"/>
                <a:ea typeface="Arial Unicode MS" pitchFamily="34" charset="-128"/>
                <a:cs typeface="Arial Unicode MS" pitchFamily="34" charset="-128"/>
              </a:rPr>
              <a:t>العصابية</a:t>
            </a:r>
            <a:r>
              <a:rPr lang="ar-SA" sz="2400" dirty="0" smtClean="0">
                <a:latin typeface="Arial Unicode MS" pitchFamily="34" charset="-128"/>
                <a:ea typeface="Arial Unicode MS" pitchFamily="34" charset="-128"/>
                <a:cs typeface="Arial Unicode MS" pitchFamily="34" charset="-128"/>
              </a:rPr>
              <a:t> والذهانية 0  </a:t>
            </a:r>
          </a:p>
        </p:txBody>
      </p:sp>
      <p:sp>
        <p:nvSpPr>
          <p:cNvPr id="18" name="مربع نص 17"/>
          <p:cNvSpPr txBox="1"/>
          <p:nvPr/>
        </p:nvSpPr>
        <p:spPr>
          <a:xfrm>
            <a:off x="4572000" y="3140968"/>
            <a:ext cx="1152128" cy="400110"/>
          </a:xfrm>
          <a:prstGeom prst="rect">
            <a:avLst/>
          </a:prstGeom>
          <a:noFill/>
        </p:spPr>
        <p:txBody>
          <a:bodyPr wrap="square" rtlCol="1">
            <a:spAutoFit/>
          </a:bodyPr>
          <a:lstStyle/>
          <a:p>
            <a:pPr algn="ctr"/>
            <a:r>
              <a:rPr lang="ar-SA" sz="2000" b="1" dirty="0" smtClean="0"/>
              <a:t>3- التعاطف </a:t>
            </a:r>
            <a:endParaRPr lang="ar-SA" sz="2000" b="1" dirty="0"/>
          </a:p>
        </p:txBody>
      </p:sp>
      <p:sp>
        <p:nvSpPr>
          <p:cNvPr id="19" name="مربع نص 18"/>
          <p:cNvSpPr txBox="1"/>
          <p:nvPr/>
        </p:nvSpPr>
        <p:spPr>
          <a:xfrm>
            <a:off x="3059832" y="3140968"/>
            <a:ext cx="1008112" cy="830997"/>
          </a:xfrm>
          <a:prstGeom prst="rect">
            <a:avLst/>
          </a:prstGeom>
          <a:noFill/>
        </p:spPr>
        <p:txBody>
          <a:bodyPr wrap="square" rtlCol="1">
            <a:spAutoFit/>
          </a:bodyPr>
          <a:lstStyle/>
          <a:p>
            <a:pPr algn="ctr"/>
            <a:r>
              <a:rPr lang="ar-SA" sz="2400" b="1" dirty="0" smtClean="0"/>
              <a:t>4- المبادرة </a:t>
            </a:r>
            <a:endParaRPr lang="ar-SA" sz="2400" b="1" dirty="0"/>
          </a:p>
        </p:txBody>
      </p:sp>
      <p:sp>
        <p:nvSpPr>
          <p:cNvPr id="20" name="مربع نص 19"/>
          <p:cNvSpPr txBox="1"/>
          <p:nvPr/>
        </p:nvSpPr>
        <p:spPr>
          <a:xfrm>
            <a:off x="683568" y="3068960"/>
            <a:ext cx="1512168" cy="830997"/>
          </a:xfrm>
          <a:prstGeom prst="rect">
            <a:avLst/>
          </a:prstGeom>
          <a:noFill/>
        </p:spPr>
        <p:txBody>
          <a:bodyPr wrap="square" rtlCol="1">
            <a:spAutoFit/>
          </a:bodyPr>
          <a:lstStyle/>
          <a:p>
            <a:pPr algn="ctr"/>
            <a:r>
              <a:rPr lang="ar-SA" sz="2400" b="1" dirty="0" smtClean="0"/>
              <a:t>5- الإفراغ الوجداني </a:t>
            </a:r>
            <a:endParaRPr lang="ar-SA" sz="2400" b="1"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واهم وسائل المعونة النفسية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39552" y="1772816"/>
            <a:ext cx="8064896"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a:latin typeface="Arial Unicode MS" pitchFamily="34" charset="-128"/>
              <a:ea typeface="Arial Unicode MS" pitchFamily="34" charset="-128"/>
              <a:cs typeface="Arial Unicode MS" pitchFamily="34" charset="-128"/>
            </a:endParaRPr>
          </a:p>
        </p:txBody>
      </p:sp>
      <p:cxnSp>
        <p:nvCxnSpPr>
          <p:cNvPr id="6" name="رابط مستقيم 5"/>
          <p:cNvCxnSpPr/>
          <p:nvPr/>
        </p:nvCxnSpPr>
        <p:spPr>
          <a:xfrm rot="10800000">
            <a:off x="1043608" y="2132856"/>
            <a:ext cx="7128792" cy="0"/>
          </a:xfrm>
          <a:prstGeom prst="line">
            <a:avLst/>
          </a:prstGeom>
        </p:spPr>
        <p:style>
          <a:lnRef idx="3">
            <a:schemeClr val="dk1"/>
          </a:lnRef>
          <a:fillRef idx="0">
            <a:schemeClr val="dk1"/>
          </a:fillRef>
          <a:effectRef idx="2">
            <a:schemeClr val="dk1"/>
          </a:effectRef>
          <a:fontRef idx="minor">
            <a:schemeClr val="tx1"/>
          </a:fontRef>
        </p:style>
      </p:cxnSp>
      <p:sp>
        <p:nvSpPr>
          <p:cNvPr id="9" name="سهم للأسفل 8"/>
          <p:cNvSpPr/>
          <p:nvPr/>
        </p:nvSpPr>
        <p:spPr>
          <a:xfrm>
            <a:off x="7956376" y="2132856"/>
            <a:ext cx="216024" cy="151216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سهم للأسفل 9"/>
          <p:cNvSpPr/>
          <p:nvPr/>
        </p:nvSpPr>
        <p:spPr>
          <a:xfrm>
            <a:off x="6444208" y="2204864"/>
            <a:ext cx="288032" cy="864096"/>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سهم للأسفل 10"/>
          <p:cNvSpPr/>
          <p:nvPr/>
        </p:nvSpPr>
        <p:spPr>
          <a:xfrm>
            <a:off x="4860032" y="2132856"/>
            <a:ext cx="360040" cy="108012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سهم للأسفل 11"/>
          <p:cNvSpPr/>
          <p:nvPr/>
        </p:nvSpPr>
        <p:spPr>
          <a:xfrm>
            <a:off x="3275856"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سهم للأسفل 12"/>
          <p:cNvSpPr/>
          <p:nvPr/>
        </p:nvSpPr>
        <p:spPr>
          <a:xfrm>
            <a:off x="1043608" y="2132856"/>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وجه ضاحك 14"/>
          <p:cNvSpPr/>
          <p:nvPr/>
        </p:nvSpPr>
        <p:spPr>
          <a:xfrm>
            <a:off x="2483768" y="332656"/>
            <a:ext cx="1584176" cy="144016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مربع نص 15"/>
          <p:cNvSpPr txBox="1"/>
          <p:nvPr/>
        </p:nvSpPr>
        <p:spPr>
          <a:xfrm>
            <a:off x="683568" y="3140968"/>
            <a:ext cx="1224136" cy="1077218"/>
          </a:xfrm>
          <a:prstGeom prst="rect">
            <a:avLst/>
          </a:prstGeom>
          <a:noFill/>
        </p:spPr>
        <p:txBody>
          <a:bodyPr wrap="square" rtlCol="1">
            <a:spAutoFit/>
          </a:bodyPr>
          <a:lstStyle/>
          <a:p>
            <a:r>
              <a:rPr lang="ar-SA" sz="2000" dirty="0" smtClean="0"/>
              <a:t>1</a:t>
            </a:r>
            <a:r>
              <a:rPr lang="ar-SA" sz="2000" dirty="0" smtClean="0">
                <a:latin typeface="Arial Unicode MS" pitchFamily="34" charset="-128"/>
                <a:ea typeface="Arial Unicode MS" pitchFamily="34" charset="-128"/>
                <a:cs typeface="Arial Unicode MS" pitchFamily="34" charset="-128"/>
              </a:rPr>
              <a:t>- العلاقة المهنية</a:t>
            </a:r>
          </a:p>
          <a:p>
            <a:endParaRPr lang="ar-SA" sz="2400" b="1" dirty="0">
              <a:latin typeface="Arial Unicode MS" pitchFamily="34" charset="-128"/>
              <a:ea typeface="Arial Unicode MS" pitchFamily="34" charset="-128"/>
              <a:cs typeface="Arial Unicode MS" pitchFamily="34" charset="-128"/>
            </a:endParaRPr>
          </a:p>
        </p:txBody>
      </p:sp>
      <p:sp>
        <p:nvSpPr>
          <p:cNvPr id="17" name="مربع نص 16"/>
          <p:cNvSpPr txBox="1"/>
          <p:nvPr/>
        </p:nvSpPr>
        <p:spPr>
          <a:xfrm>
            <a:off x="2627784" y="3140968"/>
            <a:ext cx="1368152" cy="830997"/>
          </a:xfrm>
          <a:prstGeom prst="rect">
            <a:avLst/>
          </a:prstGeom>
          <a:noFill/>
        </p:spPr>
        <p:txBody>
          <a:bodyPr wrap="square" rtlCol="1">
            <a:spAutoFit/>
          </a:bodyPr>
          <a:lstStyle/>
          <a:p>
            <a:r>
              <a:rPr lang="ar-SA" sz="2400" b="1" dirty="0" smtClean="0"/>
              <a:t>2- التأكيد</a:t>
            </a:r>
          </a:p>
          <a:p>
            <a:r>
              <a:rPr lang="ar-SA" sz="2400" b="1" u="sng" dirty="0" smtClean="0">
                <a:solidFill>
                  <a:srgbClr val="C00000"/>
                </a:solidFill>
              </a:rPr>
              <a:t> </a:t>
            </a:r>
            <a:endParaRPr lang="ar-SA" sz="2400" b="1" u="sng" dirty="0">
              <a:solidFill>
                <a:srgbClr val="C00000"/>
              </a:solidFill>
            </a:endParaRPr>
          </a:p>
        </p:txBody>
      </p:sp>
      <p:sp>
        <p:nvSpPr>
          <p:cNvPr id="18" name="مربع نص 17"/>
          <p:cNvSpPr txBox="1"/>
          <p:nvPr/>
        </p:nvSpPr>
        <p:spPr>
          <a:xfrm>
            <a:off x="1403648" y="3717032"/>
            <a:ext cx="6984776" cy="2677656"/>
          </a:xfrm>
          <a:prstGeom prst="rect">
            <a:avLst/>
          </a:prstGeom>
          <a:noFill/>
        </p:spPr>
        <p:txBody>
          <a:bodyPr wrap="square" rtlCol="1">
            <a:spAutoFit/>
          </a:bodyPr>
          <a:lstStyle/>
          <a:p>
            <a:r>
              <a:rPr lang="ar-SA" sz="2000" b="1" dirty="0" smtClean="0"/>
              <a:t>3</a:t>
            </a:r>
            <a:r>
              <a:rPr lang="ar-SA" sz="2400" u="sng" dirty="0" smtClean="0">
                <a:solidFill>
                  <a:srgbClr val="C00000"/>
                </a:solidFill>
                <a:latin typeface="Arial Unicode MS" pitchFamily="34" charset="-128"/>
                <a:ea typeface="Arial Unicode MS" pitchFamily="34" charset="-128"/>
                <a:cs typeface="Arial Unicode MS" pitchFamily="34" charset="-128"/>
              </a:rPr>
              <a:t>- التعاطف: </a:t>
            </a:r>
          </a:p>
          <a:p>
            <a:r>
              <a:rPr lang="ar-SA" sz="2400" dirty="0" smtClean="0">
                <a:latin typeface="Arial Unicode MS" pitchFamily="34" charset="-128"/>
                <a:ea typeface="Arial Unicode MS" pitchFamily="34" charset="-128"/>
                <a:cs typeface="Arial Unicode MS" pitchFamily="34" charset="-128"/>
              </a:rPr>
              <a:t>هو اتجاة وجداني يمارس بتركيز خاص في مواقف معينة يعانى العميل فيها موقفا مؤلما قد يدعوه إلى البكاء الشديد وخاصة عند الفواجع الطارئة 0 </a:t>
            </a:r>
          </a:p>
          <a:p>
            <a:r>
              <a:rPr lang="ar-SA" sz="2400" dirty="0" smtClean="0">
                <a:latin typeface="Arial Unicode MS" pitchFamily="34" charset="-128"/>
                <a:ea typeface="Arial Unicode MS" pitchFamily="34" charset="-128"/>
                <a:cs typeface="Arial Unicode MS" pitchFamily="34" charset="-128"/>
              </a:rPr>
              <a:t> وهو أسلوب سلبي للعلاج ألا أنة يهيئ للعميل استعدادا للاستجابة له 0 ويخفف من شده لصدمه التي يعانى منها العميل 0   </a:t>
            </a:r>
            <a:endParaRPr lang="ar-SA" sz="2400" dirty="0">
              <a:latin typeface="Arial Unicode MS" pitchFamily="34" charset="-128"/>
              <a:ea typeface="Arial Unicode MS" pitchFamily="34" charset="-128"/>
              <a:cs typeface="Arial Unicode MS" pitchFamily="34" charset="-128"/>
            </a:endParaRPr>
          </a:p>
        </p:txBody>
      </p:sp>
      <p:sp>
        <p:nvSpPr>
          <p:cNvPr id="19" name="مربع نص 18"/>
          <p:cNvSpPr txBox="1"/>
          <p:nvPr/>
        </p:nvSpPr>
        <p:spPr>
          <a:xfrm>
            <a:off x="4427984" y="3140968"/>
            <a:ext cx="1008112" cy="830997"/>
          </a:xfrm>
          <a:prstGeom prst="rect">
            <a:avLst/>
          </a:prstGeom>
          <a:noFill/>
        </p:spPr>
        <p:txBody>
          <a:bodyPr wrap="square" rtlCol="1">
            <a:spAutoFit/>
          </a:bodyPr>
          <a:lstStyle/>
          <a:p>
            <a:pPr algn="ctr"/>
            <a:r>
              <a:rPr lang="ar-SA" sz="2400" b="1" dirty="0" smtClean="0"/>
              <a:t>4- المبادرة </a:t>
            </a:r>
            <a:endParaRPr lang="ar-SA" sz="2400" b="1" dirty="0"/>
          </a:p>
        </p:txBody>
      </p:sp>
      <p:sp>
        <p:nvSpPr>
          <p:cNvPr id="20" name="مربع نص 19"/>
          <p:cNvSpPr txBox="1"/>
          <p:nvPr/>
        </p:nvSpPr>
        <p:spPr>
          <a:xfrm>
            <a:off x="5724128" y="2996952"/>
            <a:ext cx="1512168" cy="830997"/>
          </a:xfrm>
          <a:prstGeom prst="rect">
            <a:avLst/>
          </a:prstGeom>
          <a:noFill/>
        </p:spPr>
        <p:txBody>
          <a:bodyPr wrap="square" rtlCol="1">
            <a:spAutoFit/>
          </a:bodyPr>
          <a:lstStyle/>
          <a:p>
            <a:pPr algn="ctr"/>
            <a:r>
              <a:rPr lang="ar-SA" sz="2400" b="1" dirty="0" smtClean="0"/>
              <a:t>5- الإفراغ الوجداني </a:t>
            </a:r>
            <a:endParaRPr lang="ar-SA" sz="24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428596" y="1500174"/>
            <a:ext cx="8496944" cy="4524315"/>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2800" u="sng" dirty="0" smtClean="0">
                <a:solidFill>
                  <a:srgbClr val="FF0000"/>
                </a:solidFill>
                <a:latin typeface="Arial Unicode MS" pitchFamily="34" charset="-128"/>
                <a:ea typeface="Arial Unicode MS" pitchFamily="34" charset="-128"/>
                <a:cs typeface="Arial Unicode MS" pitchFamily="34" charset="-128"/>
              </a:rPr>
              <a:t> </a:t>
            </a:r>
          </a:p>
          <a:p>
            <a:r>
              <a:rPr lang="ar-SA" sz="3200" dirty="0" smtClean="0">
                <a:latin typeface="Arial Unicode MS" pitchFamily="34" charset="-128"/>
                <a:ea typeface="Arial Unicode MS" pitchFamily="34" charset="-128"/>
                <a:cs typeface="Arial Unicode MS" pitchFamily="34" charset="-128"/>
              </a:rPr>
              <a:t>3- ينظر كلا منهما إلى الإنسان على أنة فرد  متكامل لايمكن تجزئته وان تركز الاهتمام في منطقة معينة 0 </a:t>
            </a:r>
          </a:p>
          <a:p>
            <a:r>
              <a:rPr lang="ar-SA" sz="3200" dirty="0" smtClean="0">
                <a:latin typeface="Arial Unicode MS" pitchFamily="34" charset="-128"/>
                <a:ea typeface="Arial Unicode MS" pitchFamily="34" charset="-128"/>
                <a:cs typeface="Arial Unicode MS" pitchFamily="34" charset="-128"/>
              </a:rPr>
              <a:t>4- يعتبر التشخيص وسيله للعلاج وليس بحثاً لا نهائيًا وراء العلل0 </a:t>
            </a:r>
          </a:p>
          <a:p>
            <a:r>
              <a:rPr lang="ar-SA" sz="3200" dirty="0" smtClean="0">
                <a:latin typeface="Arial Unicode MS" pitchFamily="34" charset="-128"/>
                <a:ea typeface="Arial Unicode MS" pitchFamily="34" charset="-128"/>
                <a:cs typeface="Arial Unicode MS" pitchFamily="34" charset="-128"/>
              </a:rPr>
              <a:t>5- التشخيص في  أي منهما قابل للتغير والتعديل بظهور حقائق جديدة 0  </a:t>
            </a:r>
          </a:p>
          <a:p>
            <a:endParaRPr lang="ar-SA" sz="3200" dirty="0" smtClean="0">
              <a:latin typeface="Arial Unicode MS" pitchFamily="34" charset="-128"/>
              <a:ea typeface="Arial Unicode MS" pitchFamily="34" charset="-128"/>
              <a:cs typeface="Arial Unicode MS" pitchFamily="34" charset="-128"/>
            </a:endParaRPr>
          </a:p>
          <a:p>
            <a:pPr algn="ctr"/>
            <a:r>
              <a:rPr lang="ar-SA" sz="3200" dirty="0" smtClean="0">
                <a:latin typeface="Arial Unicode MS" pitchFamily="34" charset="-128"/>
                <a:ea typeface="Arial Unicode MS" pitchFamily="34" charset="-128"/>
                <a:cs typeface="Arial Unicode MS" pitchFamily="34" charset="-128"/>
              </a:rPr>
              <a:t>       </a:t>
            </a:r>
            <a:r>
              <a:rPr lang="ar-SA" sz="3600" dirty="0" smtClean="0">
                <a:solidFill>
                  <a:srgbClr val="FF0000"/>
                </a:solidFill>
                <a:latin typeface="Arial Unicode MS" pitchFamily="34" charset="-128"/>
                <a:ea typeface="Arial Unicode MS" pitchFamily="34" charset="-128"/>
                <a:cs typeface="Arial Unicode MS" pitchFamily="34" charset="-128"/>
              </a:rPr>
              <a:t>( حفظ من 1-5 )</a:t>
            </a:r>
            <a:endParaRPr lang="ar-SA" sz="3600" dirty="0">
              <a:solidFill>
                <a:srgbClr val="FF0000"/>
              </a:solidFill>
              <a:latin typeface="Arial Unicode MS" pitchFamily="34" charset="-128"/>
              <a:ea typeface="Arial Unicode MS" pitchFamily="34" charset="-128"/>
              <a:cs typeface="Arial Unicode MS" pitchFamily="34" charset="-128"/>
            </a:endParaRPr>
          </a:p>
        </p:txBody>
      </p:sp>
      <p:sp>
        <p:nvSpPr>
          <p:cNvPr id="4" name="وسيلة شرح مستطيلة مستديرة الزوايا 3"/>
          <p:cNvSpPr/>
          <p:nvPr/>
        </p:nvSpPr>
        <p:spPr>
          <a:xfrm>
            <a:off x="928662" y="214290"/>
            <a:ext cx="7704856" cy="1008112"/>
          </a:xfrm>
          <a:prstGeom prst="wedgeRoundRectCallout">
            <a:avLst>
              <a:gd name="adj1" fmla="val -21364"/>
              <a:gd name="adj2" fmla="val 86868"/>
              <a:gd name="adj3" fmla="val 16667"/>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dirty="0" smtClean="0">
                <a:latin typeface="Arial Unicode MS" pitchFamily="34" charset="-128"/>
                <a:ea typeface="Arial Unicode MS" pitchFamily="34" charset="-128"/>
                <a:cs typeface="Arial Unicode MS" pitchFamily="34" charset="-128"/>
              </a:rPr>
              <a:t>س /ما أوجهة التشابه بين التشخيص في خدمة الفرد والتشخيص الطبي والعقلي؟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واهم وسائل المعونة النفسية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39552" y="1772816"/>
            <a:ext cx="8064896"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a:latin typeface="Arial Unicode MS" pitchFamily="34" charset="-128"/>
              <a:ea typeface="Arial Unicode MS" pitchFamily="34" charset="-128"/>
              <a:cs typeface="Arial Unicode MS" pitchFamily="34" charset="-128"/>
            </a:endParaRPr>
          </a:p>
        </p:txBody>
      </p:sp>
      <p:cxnSp>
        <p:nvCxnSpPr>
          <p:cNvPr id="6" name="رابط مستقيم 5"/>
          <p:cNvCxnSpPr/>
          <p:nvPr/>
        </p:nvCxnSpPr>
        <p:spPr>
          <a:xfrm rot="10800000">
            <a:off x="1043608" y="2132856"/>
            <a:ext cx="7128792" cy="0"/>
          </a:xfrm>
          <a:prstGeom prst="line">
            <a:avLst/>
          </a:prstGeom>
        </p:spPr>
        <p:style>
          <a:lnRef idx="3">
            <a:schemeClr val="dk1"/>
          </a:lnRef>
          <a:fillRef idx="0">
            <a:schemeClr val="dk1"/>
          </a:fillRef>
          <a:effectRef idx="2">
            <a:schemeClr val="dk1"/>
          </a:effectRef>
          <a:fontRef idx="minor">
            <a:schemeClr val="tx1"/>
          </a:fontRef>
        </p:style>
      </p:cxnSp>
      <p:sp>
        <p:nvSpPr>
          <p:cNvPr id="9" name="سهم للأسفل 8"/>
          <p:cNvSpPr/>
          <p:nvPr/>
        </p:nvSpPr>
        <p:spPr>
          <a:xfrm>
            <a:off x="7956376" y="2132856"/>
            <a:ext cx="216024" cy="151216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سهم للأسفل 9"/>
          <p:cNvSpPr/>
          <p:nvPr/>
        </p:nvSpPr>
        <p:spPr>
          <a:xfrm>
            <a:off x="6444208" y="2204864"/>
            <a:ext cx="288032" cy="864096"/>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سهم للأسفل 10"/>
          <p:cNvSpPr/>
          <p:nvPr/>
        </p:nvSpPr>
        <p:spPr>
          <a:xfrm>
            <a:off x="4860032" y="2132856"/>
            <a:ext cx="360040" cy="108012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2" name="سهم للأسفل 11"/>
          <p:cNvSpPr/>
          <p:nvPr/>
        </p:nvSpPr>
        <p:spPr>
          <a:xfrm>
            <a:off x="3275856"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سهم للأسفل 12"/>
          <p:cNvSpPr/>
          <p:nvPr/>
        </p:nvSpPr>
        <p:spPr>
          <a:xfrm>
            <a:off x="1043608" y="2132856"/>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وجه ضاحك 14"/>
          <p:cNvSpPr/>
          <p:nvPr/>
        </p:nvSpPr>
        <p:spPr>
          <a:xfrm>
            <a:off x="2483768" y="332656"/>
            <a:ext cx="1584176" cy="1440160"/>
          </a:xfrm>
          <a:prstGeom prst="smileyFac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مربع نص 15"/>
          <p:cNvSpPr txBox="1"/>
          <p:nvPr/>
        </p:nvSpPr>
        <p:spPr>
          <a:xfrm>
            <a:off x="683568" y="3140968"/>
            <a:ext cx="1224136" cy="1077218"/>
          </a:xfrm>
          <a:prstGeom prst="rect">
            <a:avLst/>
          </a:prstGeom>
          <a:noFill/>
        </p:spPr>
        <p:txBody>
          <a:bodyPr wrap="square" rtlCol="1">
            <a:spAutoFit/>
          </a:bodyPr>
          <a:lstStyle/>
          <a:p>
            <a:r>
              <a:rPr lang="ar-SA" sz="2000" dirty="0" smtClean="0"/>
              <a:t>1</a:t>
            </a:r>
            <a:r>
              <a:rPr lang="ar-SA" sz="2000" dirty="0" smtClean="0">
                <a:latin typeface="Arial Unicode MS" pitchFamily="34" charset="-128"/>
                <a:ea typeface="Arial Unicode MS" pitchFamily="34" charset="-128"/>
                <a:cs typeface="Arial Unicode MS" pitchFamily="34" charset="-128"/>
              </a:rPr>
              <a:t>- العلاقة المهنية</a:t>
            </a:r>
          </a:p>
          <a:p>
            <a:endParaRPr lang="ar-SA" sz="2400" b="1" dirty="0">
              <a:latin typeface="Arial Unicode MS" pitchFamily="34" charset="-128"/>
              <a:ea typeface="Arial Unicode MS" pitchFamily="34" charset="-128"/>
              <a:cs typeface="Arial Unicode MS" pitchFamily="34" charset="-128"/>
            </a:endParaRPr>
          </a:p>
        </p:txBody>
      </p:sp>
      <p:sp>
        <p:nvSpPr>
          <p:cNvPr id="17" name="مربع نص 16"/>
          <p:cNvSpPr txBox="1"/>
          <p:nvPr/>
        </p:nvSpPr>
        <p:spPr>
          <a:xfrm>
            <a:off x="2627784" y="3140968"/>
            <a:ext cx="1368152" cy="830997"/>
          </a:xfrm>
          <a:prstGeom prst="rect">
            <a:avLst/>
          </a:prstGeom>
          <a:noFill/>
        </p:spPr>
        <p:txBody>
          <a:bodyPr wrap="square" rtlCol="1">
            <a:spAutoFit/>
          </a:bodyPr>
          <a:lstStyle/>
          <a:p>
            <a:r>
              <a:rPr lang="ar-SA" sz="2400" b="1" dirty="0" smtClean="0"/>
              <a:t>2- التأكيد</a:t>
            </a:r>
          </a:p>
          <a:p>
            <a:r>
              <a:rPr lang="ar-SA" sz="2400" b="1" u="sng" dirty="0" smtClean="0">
                <a:solidFill>
                  <a:srgbClr val="C00000"/>
                </a:solidFill>
              </a:rPr>
              <a:t> </a:t>
            </a:r>
            <a:endParaRPr lang="ar-SA" sz="2400" b="1" u="sng" dirty="0">
              <a:solidFill>
                <a:srgbClr val="C00000"/>
              </a:solidFill>
            </a:endParaRPr>
          </a:p>
        </p:txBody>
      </p:sp>
      <p:sp>
        <p:nvSpPr>
          <p:cNvPr id="19" name="مربع نص 18"/>
          <p:cNvSpPr txBox="1"/>
          <p:nvPr/>
        </p:nvSpPr>
        <p:spPr>
          <a:xfrm>
            <a:off x="1835696" y="3717032"/>
            <a:ext cx="6552728" cy="2308324"/>
          </a:xfrm>
          <a:prstGeom prst="rect">
            <a:avLst/>
          </a:prstGeom>
          <a:noFill/>
        </p:spPr>
        <p:txBody>
          <a:bodyPr wrap="square" rtlCol="1">
            <a:spAutoFit/>
          </a:bodyPr>
          <a:lstStyle/>
          <a:p>
            <a:r>
              <a:rPr lang="ar-SA" sz="2400" b="1" u="sng" dirty="0" smtClean="0">
                <a:solidFill>
                  <a:srgbClr val="C00000"/>
                </a:solidFill>
              </a:rPr>
              <a:t>4- المبادرة  </a:t>
            </a:r>
          </a:p>
          <a:p>
            <a:r>
              <a:rPr lang="ar-SA" sz="2400" dirty="0" smtClean="0">
                <a:latin typeface="Arial Unicode MS" pitchFamily="34" charset="-128"/>
                <a:ea typeface="Arial Unicode MS" pitchFamily="34" charset="-128"/>
                <a:cs typeface="Arial Unicode MS" pitchFamily="34" charset="-128"/>
              </a:rPr>
              <a:t>أسلوب يمارس مع العملاء النافرين أو المتباعدين أو  الخائفين من الارتباط بالغير حيث يقوم الاخصائى بجهود خاصة لجذب العميل إلى طلب المساعدة أو الاستمرار في طلبها وعادة تمارس مع الأطفال أو الأنماط الخائفة أو العدوانية فاقدة الثقة في الآخرين 0</a:t>
            </a:r>
            <a:endParaRPr lang="ar-SA" sz="2400" dirty="0">
              <a:latin typeface="Arial Unicode MS" pitchFamily="34" charset="-128"/>
              <a:ea typeface="Arial Unicode MS" pitchFamily="34" charset="-128"/>
              <a:cs typeface="Arial Unicode MS" pitchFamily="34" charset="-128"/>
            </a:endParaRPr>
          </a:p>
        </p:txBody>
      </p:sp>
      <p:sp>
        <p:nvSpPr>
          <p:cNvPr id="20" name="مربع نص 19"/>
          <p:cNvSpPr txBox="1"/>
          <p:nvPr/>
        </p:nvSpPr>
        <p:spPr>
          <a:xfrm>
            <a:off x="5724128" y="2996952"/>
            <a:ext cx="1512168" cy="830997"/>
          </a:xfrm>
          <a:prstGeom prst="rect">
            <a:avLst/>
          </a:prstGeom>
          <a:noFill/>
        </p:spPr>
        <p:txBody>
          <a:bodyPr wrap="square" rtlCol="1">
            <a:spAutoFit/>
          </a:bodyPr>
          <a:lstStyle/>
          <a:p>
            <a:pPr algn="ctr"/>
            <a:r>
              <a:rPr lang="ar-SA" sz="2400" b="1" dirty="0" smtClean="0"/>
              <a:t>5- الإفراغ الوجداني </a:t>
            </a:r>
            <a:endParaRPr lang="ar-SA" sz="2400" b="1" dirty="0"/>
          </a:p>
        </p:txBody>
      </p:sp>
      <p:sp>
        <p:nvSpPr>
          <p:cNvPr id="21" name="مربع نص 20"/>
          <p:cNvSpPr txBox="1"/>
          <p:nvPr/>
        </p:nvSpPr>
        <p:spPr>
          <a:xfrm>
            <a:off x="4211960" y="3212976"/>
            <a:ext cx="1296144" cy="400110"/>
          </a:xfrm>
          <a:prstGeom prst="rect">
            <a:avLst/>
          </a:prstGeom>
          <a:noFill/>
        </p:spPr>
        <p:txBody>
          <a:bodyPr wrap="square" rtlCol="1">
            <a:spAutoFit/>
          </a:bodyPr>
          <a:lstStyle/>
          <a:p>
            <a:r>
              <a:rPr lang="ar-SA" dirty="0" smtClean="0"/>
              <a:t>3</a:t>
            </a:r>
            <a:r>
              <a:rPr lang="ar-SA" sz="2000" dirty="0" smtClean="0">
                <a:latin typeface="Arial Unicode MS" pitchFamily="34" charset="-128"/>
                <a:ea typeface="Arial Unicode MS" pitchFamily="34" charset="-128"/>
                <a:cs typeface="Arial Unicode MS" pitchFamily="34" charset="-128"/>
              </a:rPr>
              <a:t>- التعاطف </a:t>
            </a:r>
            <a:endParaRPr lang="ar-SA" sz="20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واهم وسائل المعونة النفسية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39552" y="1772816"/>
            <a:ext cx="8064896"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a:latin typeface="Arial Unicode MS" pitchFamily="34" charset="-128"/>
              <a:ea typeface="Arial Unicode MS" pitchFamily="34" charset="-128"/>
              <a:cs typeface="Arial Unicode MS" pitchFamily="34" charset="-128"/>
            </a:endParaRPr>
          </a:p>
        </p:txBody>
      </p:sp>
      <p:cxnSp>
        <p:nvCxnSpPr>
          <p:cNvPr id="6" name="رابط مستقيم 5"/>
          <p:cNvCxnSpPr/>
          <p:nvPr/>
        </p:nvCxnSpPr>
        <p:spPr>
          <a:xfrm rot="10800000">
            <a:off x="1043608" y="2132856"/>
            <a:ext cx="7128792" cy="0"/>
          </a:xfrm>
          <a:prstGeom prst="line">
            <a:avLst/>
          </a:prstGeom>
        </p:spPr>
        <p:style>
          <a:lnRef idx="3">
            <a:schemeClr val="dk1"/>
          </a:lnRef>
          <a:fillRef idx="0">
            <a:schemeClr val="dk1"/>
          </a:fillRef>
          <a:effectRef idx="2">
            <a:schemeClr val="dk1"/>
          </a:effectRef>
          <a:fontRef idx="minor">
            <a:schemeClr val="tx1"/>
          </a:fontRef>
        </p:style>
      </p:cxnSp>
      <p:sp>
        <p:nvSpPr>
          <p:cNvPr id="9" name="سهم للأسفل 8"/>
          <p:cNvSpPr/>
          <p:nvPr/>
        </p:nvSpPr>
        <p:spPr>
          <a:xfrm>
            <a:off x="7956376" y="2132856"/>
            <a:ext cx="216024" cy="151216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سهم للأسفل 9"/>
          <p:cNvSpPr/>
          <p:nvPr/>
        </p:nvSpPr>
        <p:spPr>
          <a:xfrm>
            <a:off x="6444208" y="2204864"/>
            <a:ext cx="288032" cy="864096"/>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سهم للأسفل 10"/>
          <p:cNvSpPr/>
          <p:nvPr/>
        </p:nvSpPr>
        <p:spPr>
          <a:xfrm>
            <a:off x="4860032" y="2132856"/>
            <a:ext cx="360040" cy="1080120"/>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2" name="سهم للأسفل 11"/>
          <p:cNvSpPr/>
          <p:nvPr/>
        </p:nvSpPr>
        <p:spPr>
          <a:xfrm>
            <a:off x="3275856" y="2204864"/>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سهم للأسفل 12"/>
          <p:cNvSpPr/>
          <p:nvPr/>
        </p:nvSpPr>
        <p:spPr>
          <a:xfrm>
            <a:off x="1043608" y="2132856"/>
            <a:ext cx="288032" cy="978408"/>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مربع نص 15"/>
          <p:cNvSpPr txBox="1"/>
          <p:nvPr/>
        </p:nvSpPr>
        <p:spPr>
          <a:xfrm>
            <a:off x="683568" y="3140968"/>
            <a:ext cx="1224136" cy="1077218"/>
          </a:xfrm>
          <a:prstGeom prst="rect">
            <a:avLst/>
          </a:prstGeom>
          <a:noFill/>
        </p:spPr>
        <p:txBody>
          <a:bodyPr wrap="square" rtlCol="1">
            <a:spAutoFit/>
          </a:bodyPr>
          <a:lstStyle/>
          <a:p>
            <a:r>
              <a:rPr lang="ar-SA" sz="2000" dirty="0" smtClean="0"/>
              <a:t>1</a:t>
            </a:r>
            <a:r>
              <a:rPr lang="ar-SA" sz="2000" dirty="0" smtClean="0">
                <a:latin typeface="Arial Unicode MS" pitchFamily="34" charset="-128"/>
                <a:ea typeface="Arial Unicode MS" pitchFamily="34" charset="-128"/>
                <a:cs typeface="Arial Unicode MS" pitchFamily="34" charset="-128"/>
              </a:rPr>
              <a:t>- العلاقة المهنية</a:t>
            </a:r>
          </a:p>
          <a:p>
            <a:endParaRPr lang="ar-SA" sz="2400" b="1" dirty="0">
              <a:latin typeface="Arial Unicode MS" pitchFamily="34" charset="-128"/>
              <a:ea typeface="Arial Unicode MS" pitchFamily="34" charset="-128"/>
              <a:cs typeface="Arial Unicode MS" pitchFamily="34" charset="-128"/>
            </a:endParaRPr>
          </a:p>
        </p:txBody>
      </p:sp>
      <p:sp>
        <p:nvSpPr>
          <p:cNvPr id="17" name="مربع نص 16"/>
          <p:cNvSpPr txBox="1"/>
          <p:nvPr/>
        </p:nvSpPr>
        <p:spPr>
          <a:xfrm>
            <a:off x="2627784" y="3140968"/>
            <a:ext cx="1368152" cy="830997"/>
          </a:xfrm>
          <a:prstGeom prst="rect">
            <a:avLst/>
          </a:prstGeom>
          <a:noFill/>
        </p:spPr>
        <p:txBody>
          <a:bodyPr wrap="square" rtlCol="1">
            <a:spAutoFit/>
          </a:bodyPr>
          <a:lstStyle/>
          <a:p>
            <a:r>
              <a:rPr lang="ar-SA" sz="2400" b="1" dirty="0" smtClean="0"/>
              <a:t>2- التأكيد</a:t>
            </a:r>
          </a:p>
          <a:p>
            <a:r>
              <a:rPr lang="ar-SA" sz="2400" b="1" u="sng" dirty="0" smtClean="0">
                <a:solidFill>
                  <a:srgbClr val="C00000"/>
                </a:solidFill>
              </a:rPr>
              <a:t> </a:t>
            </a:r>
            <a:endParaRPr lang="ar-SA" sz="2400" b="1" u="sng" dirty="0">
              <a:solidFill>
                <a:srgbClr val="C00000"/>
              </a:solidFill>
            </a:endParaRPr>
          </a:p>
        </p:txBody>
      </p:sp>
      <p:sp>
        <p:nvSpPr>
          <p:cNvPr id="20" name="مربع نص 19"/>
          <p:cNvSpPr txBox="1"/>
          <p:nvPr/>
        </p:nvSpPr>
        <p:spPr>
          <a:xfrm>
            <a:off x="1115616" y="3645024"/>
            <a:ext cx="7200800" cy="2616101"/>
          </a:xfrm>
          <a:prstGeom prst="rect">
            <a:avLst/>
          </a:prstGeom>
          <a:noFill/>
        </p:spPr>
        <p:txBody>
          <a:bodyPr wrap="square" rtlCol="1">
            <a:spAutoFit/>
          </a:bodyPr>
          <a:lstStyle/>
          <a:p>
            <a:r>
              <a:rPr lang="ar-SA" sz="2400" b="1" u="sng" dirty="0" smtClean="0">
                <a:solidFill>
                  <a:srgbClr val="C00000"/>
                </a:solidFill>
                <a:latin typeface="Arial Unicode MS" pitchFamily="34" charset="-128"/>
                <a:ea typeface="Arial Unicode MS" pitchFamily="34" charset="-128"/>
                <a:cs typeface="Arial Unicode MS" pitchFamily="34" charset="-128"/>
              </a:rPr>
              <a:t>5- الإفراغ الوجداني  : </a:t>
            </a:r>
          </a:p>
          <a:p>
            <a:r>
              <a:rPr lang="ar-SA" sz="2400" b="1" u="sng" dirty="0" smtClean="0">
                <a:solidFill>
                  <a:srgbClr val="C00000"/>
                </a:solidFill>
                <a:latin typeface="Arial Unicode MS" pitchFamily="34" charset="-128"/>
                <a:ea typeface="Arial Unicode MS" pitchFamily="34" charset="-128"/>
                <a:cs typeface="Arial Unicode MS" pitchFamily="34" charset="-128"/>
              </a:rPr>
              <a:t> </a:t>
            </a:r>
            <a:r>
              <a:rPr lang="ar-SA" sz="2800" dirty="0" smtClean="0">
                <a:latin typeface="Arial Unicode MS" pitchFamily="34" charset="-128"/>
                <a:ea typeface="Arial Unicode MS" pitchFamily="34" charset="-128"/>
                <a:cs typeface="Arial Unicode MS" pitchFamily="34" charset="-128"/>
              </a:rPr>
              <a:t>هي العمليات التي تساعد العميل على التعبير الحر عن </a:t>
            </a:r>
            <a:r>
              <a:rPr lang="ar-SA" sz="2800" dirty="0" err="1" smtClean="0">
                <a:latin typeface="Arial Unicode MS" pitchFamily="34" charset="-128"/>
                <a:ea typeface="Arial Unicode MS" pitchFamily="34" charset="-128"/>
                <a:cs typeface="Arial Unicode MS" pitchFamily="34" charset="-128"/>
              </a:rPr>
              <a:t>مشاعرة</a:t>
            </a:r>
            <a:r>
              <a:rPr lang="ar-SA" sz="2800" dirty="0" smtClean="0">
                <a:latin typeface="Arial Unicode MS" pitchFamily="34" charset="-128"/>
                <a:ea typeface="Arial Unicode MS" pitchFamily="34" charset="-128"/>
                <a:cs typeface="Arial Unicode MS" pitchFamily="34" charset="-128"/>
              </a:rPr>
              <a:t> التي يكظمها أو يكبتها – فهو رغم أنة لا يظهرها إلا انة يعيش في مجالها النفسي ، وتعتمد هذة العملية على ثلاث وسائل هى :الاستشارة + التشجيع + التوظيف 0 </a:t>
            </a:r>
            <a:endParaRPr lang="ar-SA" sz="2800" b="1" u="sng" dirty="0">
              <a:solidFill>
                <a:srgbClr val="C00000"/>
              </a:solidFill>
              <a:latin typeface="Arial Unicode MS" pitchFamily="34" charset="-128"/>
              <a:ea typeface="Arial Unicode MS" pitchFamily="34" charset="-128"/>
              <a:cs typeface="Arial Unicode MS" pitchFamily="34" charset="-128"/>
            </a:endParaRPr>
          </a:p>
        </p:txBody>
      </p:sp>
      <p:sp>
        <p:nvSpPr>
          <p:cNvPr id="21" name="مربع نص 20"/>
          <p:cNvSpPr txBox="1"/>
          <p:nvPr/>
        </p:nvSpPr>
        <p:spPr>
          <a:xfrm>
            <a:off x="4211960" y="3212976"/>
            <a:ext cx="1296144" cy="400110"/>
          </a:xfrm>
          <a:prstGeom prst="rect">
            <a:avLst/>
          </a:prstGeom>
          <a:noFill/>
        </p:spPr>
        <p:txBody>
          <a:bodyPr wrap="square" rtlCol="1">
            <a:spAutoFit/>
          </a:bodyPr>
          <a:lstStyle/>
          <a:p>
            <a:r>
              <a:rPr lang="ar-SA" dirty="0" smtClean="0"/>
              <a:t>3</a:t>
            </a:r>
            <a:r>
              <a:rPr lang="ar-SA" sz="2000" dirty="0" smtClean="0">
                <a:latin typeface="Arial Unicode MS" pitchFamily="34" charset="-128"/>
                <a:ea typeface="Arial Unicode MS" pitchFamily="34" charset="-128"/>
                <a:cs typeface="Arial Unicode MS" pitchFamily="34" charset="-128"/>
              </a:rPr>
              <a:t>- التعاطف </a:t>
            </a:r>
            <a:endParaRPr lang="ar-SA" sz="2000" dirty="0">
              <a:latin typeface="Arial Unicode MS" pitchFamily="34" charset="-128"/>
              <a:ea typeface="Arial Unicode MS" pitchFamily="34" charset="-128"/>
              <a:cs typeface="Arial Unicode MS" pitchFamily="34" charset="-128"/>
            </a:endParaRPr>
          </a:p>
        </p:txBody>
      </p:sp>
      <p:sp>
        <p:nvSpPr>
          <p:cNvPr id="18" name="مربع نص 17"/>
          <p:cNvSpPr txBox="1"/>
          <p:nvPr/>
        </p:nvSpPr>
        <p:spPr>
          <a:xfrm>
            <a:off x="5940152" y="3068960"/>
            <a:ext cx="1224136" cy="400110"/>
          </a:xfrm>
          <a:prstGeom prst="rect">
            <a:avLst/>
          </a:prstGeom>
          <a:noFill/>
        </p:spPr>
        <p:txBody>
          <a:bodyPr wrap="square" rtlCol="1">
            <a:spAutoFit/>
          </a:bodyPr>
          <a:lstStyle/>
          <a:p>
            <a:r>
              <a:rPr lang="ar-SA" sz="2000" dirty="0" smtClean="0"/>
              <a:t>4</a:t>
            </a:r>
            <a:r>
              <a:rPr lang="ar-SA" sz="2000" dirty="0" smtClean="0">
                <a:latin typeface="Arial Unicode MS" pitchFamily="34" charset="-128"/>
                <a:ea typeface="Arial Unicode MS" pitchFamily="34" charset="-128"/>
                <a:cs typeface="Arial Unicode MS" pitchFamily="34" charset="-128"/>
              </a:rPr>
              <a:t>- المبادرة </a:t>
            </a:r>
            <a:endParaRPr lang="ar-SA" sz="20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ثانيا : تعديل الاستجابات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700808"/>
            <a:ext cx="8064896" cy="4401205"/>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pPr>
              <a:buFontTx/>
              <a:buChar char="-"/>
            </a:pPr>
            <a:r>
              <a:rPr lang="ar-SA" sz="2800" dirty="0" smtClean="0">
                <a:latin typeface="Arial Unicode MS" pitchFamily="34" charset="-128"/>
                <a:ea typeface="Arial Unicode MS" pitchFamily="34" charset="-128"/>
                <a:cs typeface="Arial Unicode MS" pitchFamily="34" charset="-128"/>
              </a:rPr>
              <a:t>من العسيران نتصور إننا في جميع الحالات نستهدف تعديلا جوهريا في سمات الشخصية من خلال مقابلات محددة ولكن الذي نعنيه بتعديل الاستجابات تعديل الإعراض فالغضب نفسه قد لايمنعة أو مشاعر الكراهية قد لا نزيلها من جذورها ، ولكن يمكن ان نعدل من اسلوب التعبير عن هذا الغضب او الكراهية وان نقلل من فرص حدوثها قدر الامكان ووسائل ذلك هى : </a:t>
            </a:r>
          </a:p>
          <a:p>
            <a:pPr>
              <a:buFontTx/>
              <a:buChar char="-"/>
            </a:pPr>
            <a:r>
              <a:rPr lang="ar-SA" sz="2800" dirty="0" smtClean="0">
                <a:latin typeface="Arial Unicode MS" pitchFamily="34" charset="-128"/>
                <a:ea typeface="Arial Unicode MS" pitchFamily="34" charset="-128"/>
                <a:cs typeface="Arial Unicode MS" pitchFamily="34" charset="-128"/>
              </a:rPr>
              <a:t> الإيحاء + النصح + التشديد ( السلطة )+التحويل + التقمص</a:t>
            </a:r>
          </a:p>
          <a:p>
            <a:pPr>
              <a:buFontTx/>
              <a:buChar char="-"/>
            </a:pPr>
            <a:r>
              <a:rPr lang="ar-SA" sz="2800" dirty="0" smtClean="0">
                <a:latin typeface="Arial Unicode MS" pitchFamily="34" charset="-128"/>
                <a:ea typeface="Arial Unicode MS" pitchFamily="34" charset="-128"/>
                <a:cs typeface="Arial Unicode MS" pitchFamily="34" charset="-128"/>
              </a:rPr>
              <a:t>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وسائل تعديل الاستجابات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700808"/>
            <a:ext cx="8064896"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r>
              <a:rPr lang="ar-SA" sz="2800" dirty="0" smtClean="0">
                <a:latin typeface="Arial Unicode MS" pitchFamily="34" charset="-128"/>
                <a:ea typeface="Arial Unicode MS" pitchFamily="34" charset="-128"/>
                <a:cs typeface="Arial Unicode MS" pitchFamily="34" charset="-128"/>
              </a:rPr>
              <a:t>1</a:t>
            </a:r>
            <a:r>
              <a:rPr lang="ar-SA" sz="2800" u="sng" dirty="0" smtClean="0">
                <a:solidFill>
                  <a:srgbClr val="FF0000"/>
                </a:solidFill>
                <a:latin typeface="Arial Unicode MS" pitchFamily="34" charset="-128"/>
                <a:ea typeface="Arial Unicode MS" pitchFamily="34" charset="-128"/>
                <a:cs typeface="Arial Unicode MS" pitchFamily="34" charset="-128"/>
              </a:rPr>
              <a:t>- الإيحاء : </a:t>
            </a:r>
            <a:r>
              <a:rPr lang="ar-SA" sz="2800" dirty="0" smtClean="0">
                <a:latin typeface="Arial Unicode MS" pitchFamily="34" charset="-128"/>
                <a:ea typeface="Arial Unicode MS" pitchFamily="34" charset="-128"/>
                <a:cs typeface="Arial Unicode MS" pitchFamily="34" charset="-128"/>
              </a:rPr>
              <a:t>هو بث بعض الآراء والافكار بصورة غير مباشرة في ذهن العميل وارادتة يتأثر بها دون مقاومة وكأنها صادرة من نفسة 0 </a:t>
            </a:r>
          </a:p>
          <a:p>
            <a:r>
              <a:rPr lang="ar-SA" sz="2800" dirty="0" smtClean="0">
                <a:latin typeface="Arial Unicode MS" pitchFamily="34" charset="-128"/>
                <a:ea typeface="Arial Unicode MS" pitchFamily="34" charset="-128"/>
                <a:cs typeface="Arial Unicode MS" pitchFamily="34" charset="-128"/>
              </a:rPr>
              <a:t> 2</a:t>
            </a:r>
            <a:r>
              <a:rPr lang="ar-SA" sz="2800" u="sng" dirty="0" smtClean="0">
                <a:solidFill>
                  <a:srgbClr val="FF0000"/>
                </a:solidFill>
                <a:latin typeface="Arial Unicode MS" pitchFamily="34" charset="-128"/>
                <a:ea typeface="Arial Unicode MS" pitchFamily="34" charset="-128"/>
                <a:cs typeface="Arial Unicode MS" pitchFamily="34" charset="-128"/>
              </a:rPr>
              <a:t>- النصح : </a:t>
            </a:r>
            <a:r>
              <a:rPr lang="ar-SA" sz="2800" dirty="0" smtClean="0">
                <a:latin typeface="Arial Unicode MS" pitchFamily="34" charset="-128"/>
                <a:ea typeface="Arial Unicode MS" pitchFamily="34" charset="-128"/>
                <a:cs typeface="Arial Unicode MS" pitchFamily="34" charset="-128"/>
              </a:rPr>
              <a:t>اسلوب لتعديل الاستجابات يمارس في حالتين: </a:t>
            </a:r>
          </a:p>
          <a:p>
            <a:r>
              <a:rPr lang="ar-SA" sz="2800" dirty="0" smtClean="0">
                <a:latin typeface="Arial Unicode MS" pitchFamily="34" charset="-128"/>
                <a:ea typeface="Arial Unicode MS" pitchFamily="34" charset="-128"/>
                <a:cs typeface="Arial Unicode MS" pitchFamily="34" charset="-128"/>
              </a:rPr>
              <a:t>       1- عدم استجابة العميل للإيحاء ويتطلب الأمر سرعة اتخاذ قرار 0 </a:t>
            </a:r>
          </a:p>
          <a:p>
            <a:r>
              <a:rPr lang="ar-SA" sz="2800" dirty="0" smtClean="0">
                <a:latin typeface="Arial Unicode MS" pitchFamily="34" charset="-128"/>
                <a:ea typeface="Arial Unicode MS" pitchFamily="34" charset="-128"/>
                <a:cs typeface="Arial Unicode MS" pitchFamily="34" charset="-128"/>
              </a:rPr>
              <a:t>       2- عند طلب العميل نفسه المشورة 0</a:t>
            </a:r>
          </a:p>
          <a:p>
            <a:r>
              <a:rPr lang="ar-SA" sz="2800" dirty="0" smtClean="0">
                <a:latin typeface="Arial Unicode MS" pitchFamily="34" charset="-128"/>
                <a:ea typeface="Arial Unicode MS" pitchFamily="34" charset="-128"/>
                <a:cs typeface="Arial Unicode MS" pitchFamily="34" charset="-128"/>
              </a:rPr>
              <a:t> </a:t>
            </a:r>
            <a:r>
              <a:rPr lang="ar-SA" sz="2800" u="sng" dirty="0" smtClean="0">
                <a:solidFill>
                  <a:srgbClr val="FF0000"/>
                </a:solidFill>
                <a:latin typeface="Arial Unicode MS" pitchFamily="34" charset="-128"/>
                <a:ea typeface="Arial Unicode MS" pitchFamily="34" charset="-128"/>
                <a:cs typeface="Arial Unicode MS" pitchFamily="34" charset="-128"/>
              </a:rPr>
              <a:t>3- السلطة والأوامر : </a:t>
            </a:r>
            <a:r>
              <a:rPr lang="ar-SA" sz="2800" dirty="0" smtClean="0">
                <a:latin typeface="Arial Unicode MS" pitchFamily="34" charset="-128"/>
                <a:ea typeface="Arial Unicode MS" pitchFamily="34" charset="-128"/>
                <a:cs typeface="Arial Unicode MS" pitchFamily="34" charset="-128"/>
              </a:rPr>
              <a:t>ونعنى بها قيادة والدية تقع في مكان ما بين النصيحة والتعسف فهى نصيحة ضاغطة تجمع بين الرغبة والعقل والارغام 0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720080"/>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400" dirty="0" smtClean="0">
                <a:solidFill>
                  <a:srgbClr val="C00000"/>
                </a:solidFill>
                <a:latin typeface="Arial Unicode MS" pitchFamily="34" charset="-128"/>
                <a:ea typeface="Arial Unicode MS" pitchFamily="34" charset="-128"/>
                <a:cs typeface="Arial Unicode MS" pitchFamily="34" charset="-128"/>
              </a:rPr>
              <a:t>وسائل تعديل الاستجابات </a:t>
            </a:r>
            <a:endParaRPr lang="ar-SA" sz="24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251520" y="1196752"/>
            <a:ext cx="8640960" cy="5262979"/>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400" u="sng" dirty="0" smtClean="0">
                <a:solidFill>
                  <a:srgbClr val="FF0000"/>
                </a:solidFill>
                <a:latin typeface="Arial Unicode MS" pitchFamily="34" charset="-128"/>
                <a:ea typeface="Arial Unicode MS" pitchFamily="34" charset="-128"/>
                <a:cs typeface="Arial Unicode MS" pitchFamily="34" charset="-128"/>
              </a:rPr>
              <a:t>ولممارسة السلطة شروط واعتبارات منها : </a:t>
            </a:r>
          </a:p>
          <a:p>
            <a:r>
              <a:rPr lang="ar-SA" sz="2400" dirty="0" smtClean="0">
                <a:latin typeface="Arial Unicode MS" pitchFamily="34" charset="-128"/>
                <a:ea typeface="Arial Unicode MS" pitchFamily="34" charset="-128"/>
                <a:cs typeface="Arial Unicode MS" pitchFamily="34" charset="-128"/>
              </a:rPr>
              <a:t> 1- وضوح الخطورة من تصرفات معينة 0 </a:t>
            </a:r>
          </a:p>
          <a:p>
            <a:r>
              <a:rPr lang="ar-SA" sz="2400" dirty="0" smtClean="0">
                <a:latin typeface="Arial Unicode MS" pitchFamily="34" charset="-128"/>
                <a:ea typeface="Arial Unicode MS" pitchFamily="34" charset="-128"/>
                <a:cs typeface="Arial Unicode MS" pitchFamily="34" charset="-128"/>
              </a:rPr>
              <a:t>  2- في حالات الأطفال والأنماط الاعتمادية كأسلوب تربوي 0 </a:t>
            </a:r>
          </a:p>
          <a:p>
            <a:r>
              <a:rPr lang="ar-SA" sz="2400" dirty="0" smtClean="0">
                <a:latin typeface="Arial Unicode MS" pitchFamily="34" charset="-128"/>
                <a:ea typeface="Arial Unicode MS" pitchFamily="34" charset="-128"/>
                <a:cs typeface="Arial Unicode MS" pitchFamily="34" charset="-128"/>
              </a:rPr>
              <a:t>  3- يفضل عدم اللجوء إلية إلا بعد نمو العلاقة المهنية ألا عند الضرورة الملحة 0</a:t>
            </a:r>
          </a:p>
          <a:p>
            <a:r>
              <a:rPr lang="ar-SA" sz="2400" dirty="0" smtClean="0">
                <a:latin typeface="Arial Unicode MS" pitchFamily="34" charset="-128"/>
                <a:ea typeface="Arial Unicode MS" pitchFamily="34" charset="-128"/>
                <a:cs typeface="Arial Unicode MS" pitchFamily="34" charset="-128"/>
              </a:rPr>
              <a:t> 4</a:t>
            </a:r>
            <a:r>
              <a:rPr lang="ar-SA" sz="2400" u="sng" dirty="0" smtClean="0">
                <a:solidFill>
                  <a:srgbClr val="FF0000"/>
                </a:solidFill>
                <a:latin typeface="Arial Unicode MS" pitchFamily="34" charset="-128"/>
                <a:ea typeface="Arial Unicode MS" pitchFamily="34" charset="-128"/>
                <a:cs typeface="Arial Unicode MS" pitchFamily="34" charset="-128"/>
              </a:rPr>
              <a:t>- التحويل </a:t>
            </a:r>
            <a:r>
              <a:rPr lang="ar-SA" sz="2400" dirty="0" smtClean="0">
                <a:latin typeface="Arial Unicode MS" pitchFamily="34" charset="-128"/>
                <a:ea typeface="Arial Unicode MS" pitchFamily="34" charset="-128"/>
                <a:cs typeface="Arial Unicode MS" pitchFamily="34" charset="-128"/>
              </a:rPr>
              <a:t>: عملية عرفها اليونان قديما لعلاج المرضى خلال نومهم في احتفالات ”ابيدوراس ” ثم استثمرها فرويد لعمليات الايحاء والتأثير 0 </a:t>
            </a:r>
          </a:p>
          <a:p>
            <a:r>
              <a:rPr lang="ar-SA" sz="2400" dirty="0" smtClean="0">
                <a:latin typeface="Arial Unicode MS" pitchFamily="34" charset="-128"/>
                <a:ea typeface="Arial Unicode MS" pitchFamily="34" charset="-128"/>
                <a:cs typeface="Arial Unicode MS" pitchFamily="34" charset="-128"/>
              </a:rPr>
              <a:t> ويستثمر التحويل بأسلوب علاجي في حالتين : </a:t>
            </a:r>
          </a:p>
          <a:p>
            <a:r>
              <a:rPr lang="ar-SA" sz="2400" dirty="0" smtClean="0">
                <a:latin typeface="Arial Unicode MS" pitchFamily="34" charset="-128"/>
                <a:ea typeface="Arial Unicode MS" pitchFamily="34" charset="-128"/>
                <a:cs typeface="Arial Unicode MS" pitchFamily="34" charset="-128"/>
              </a:rPr>
              <a:t> 1- إذا ما تم التحويل تلقائيا فيستثمر لتعديل اتجاهاته 0 </a:t>
            </a:r>
          </a:p>
          <a:p>
            <a:r>
              <a:rPr lang="ar-SA" sz="2400" dirty="0" smtClean="0">
                <a:latin typeface="Arial Unicode MS" pitchFamily="34" charset="-128"/>
                <a:ea typeface="Arial Unicode MS" pitchFamily="34" charset="-128"/>
                <a:cs typeface="Arial Unicode MS" pitchFamily="34" charset="-128"/>
              </a:rPr>
              <a:t>  2- أو أن يتعمد الأحصائى القيام بدور معين ليتم التحويل وتبدءا معه عمليات العلاج 0</a:t>
            </a:r>
          </a:p>
          <a:p>
            <a:r>
              <a:rPr lang="ar-SA" sz="2400" dirty="0" smtClean="0">
                <a:latin typeface="Arial Unicode MS" pitchFamily="34" charset="-128"/>
                <a:ea typeface="Arial Unicode MS" pitchFamily="34" charset="-128"/>
                <a:cs typeface="Arial Unicode MS" pitchFamily="34" charset="-128"/>
              </a:rPr>
              <a:t> والتحويل قد يكون سلبيا ( الكراهية ) او ايجابيا ( حب) حسب خبرة العميل وطبيعة الرمز الذى يمثلة الأخصائى ، وهو من معوقات نمو العلاقة في صورتها المهنية 0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ثانيا : وسائل تعديل الاستجابات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700808"/>
            <a:ext cx="8064896" cy="3108543"/>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r>
              <a:rPr lang="ar-SA" sz="2800" dirty="0" smtClean="0">
                <a:latin typeface="Arial Unicode MS" pitchFamily="34" charset="-128"/>
                <a:ea typeface="Arial Unicode MS" pitchFamily="34" charset="-128"/>
                <a:cs typeface="Arial Unicode MS" pitchFamily="34" charset="-128"/>
              </a:rPr>
              <a:t>5</a:t>
            </a:r>
            <a:r>
              <a:rPr lang="ar-SA" sz="2800" u="sng" dirty="0" smtClean="0">
                <a:solidFill>
                  <a:srgbClr val="FF0000"/>
                </a:solidFill>
                <a:latin typeface="Arial Unicode MS" pitchFamily="34" charset="-128"/>
                <a:ea typeface="Arial Unicode MS" pitchFamily="34" charset="-128"/>
                <a:cs typeface="Arial Unicode MS" pitchFamily="34" charset="-128"/>
              </a:rPr>
              <a:t>- التقمص : </a:t>
            </a:r>
          </a:p>
          <a:p>
            <a:r>
              <a:rPr lang="ar-SA" sz="2800" dirty="0" smtClean="0">
                <a:latin typeface="Arial Unicode MS" pitchFamily="34" charset="-128"/>
                <a:ea typeface="Arial Unicode MS" pitchFamily="34" charset="-128"/>
                <a:cs typeface="Arial Unicode MS" pitchFamily="34" charset="-128"/>
              </a:rPr>
              <a:t>يقول العالم فرتز الكسندر بالتقمص يلعب أهم الأدوار في نمو الإنسان بما يتيحه من تقليد للسلوك وامتصاص للاتجاهات ،فمن خلال نمو العلاقة المهنية قد يحدث ان يتقمص او يتحد العميل مع الاخصائى كفرد يعيش مشكلتة ويحس معه بها 0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وسيلة شرح على شكل سحابة 3"/>
          <p:cNvSpPr/>
          <p:nvPr/>
        </p:nvSpPr>
        <p:spPr>
          <a:xfrm>
            <a:off x="4932040" y="260648"/>
            <a:ext cx="3960440" cy="122413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ثالثا : تعديل السمات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11560" y="1700808"/>
            <a:ext cx="8064896" cy="4832092"/>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pPr>
              <a:buFontTx/>
              <a:buChar char="-"/>
            </a:pPr>
            <a:r>
              <a:rPr lang="ar-SA" sz="2800" dirty="0" smtClean="0">
                <a:latin typeface="Arial Unicode MS" pitchFamily="34" charset="-128"/>
                <a:ea typeface="Arial Unicode MS" pitchFamily="34" charset="-128"/>
                <a:cs typeface="Arial Unicode MS" pitchFamily="34" charset="-128"/>
              </a:rPr>
              <a:t>أن تعديل نمط الشخصية الدائم ضرورة تستوجبها بعض الحالات التي تلعب شخصية العميل دورا أساسيا في المشكلة 0</a:t>
            </a:r>
          </a:p>
          <a:p>
            <a:pPr>
              <a:buFontTx/>
              <a:buChar char="-"/>
            </a:pPr>
            <a:r>
              <a:rPr lang="ar-SA" sz="2800" dirty="0" smtClean="0">
                <a:latin typeface="Arial Unicode MS" pitchFamily="34" charset="-128"/>
                <a:ea typeface="Arial Unicode MS" pitchFamily="34" charset="-128"/>
                <a:cs typeface="Arial Unicode MS" pitchFamily="34" charset="-128"/>
              </a:rPr>
              <a:t> ونعنى بذلك فئات الشبة عصا بيين ونمحرفى الذات العليا وضعاف العقول ومن يعانون قصورا واضحا في الإدراك أو الإحساس أو التفكير أو الانجاز حيث لايمكن حل الموقف إلا بتعديل جذري في الشخصية ذاتها والسبيل إلى ذلك اتجاهين رئيسيين هما : </a:t>
            </a:r>
          </a:p>
          <a:p>
            <a:pPr>
              <a:buFontTx/>
              <a:buChar char="-"/>
            </a:pPr>
            <a:r>
              <a:rPr lang="ar-SA" sz="2800" dirty="0" smtClean="0">
                <a:latin typeface="Arial Unicode MS" pitchFamily="34" charset="-128"/>
                <a:ea typeface="Arial Unicode MS" pitchFamily="34" charset="-128"/>
                <a:cs typeface="Arial Unicode MS" pitchFamily="34" charset="-128"/>
              </a:rPr>
              <a:t> 1- الاستبصار (تكوين البصيرة ) </a:t>
            </a:r>
          </a:p>
          <a:p>
            <a:pPr>
              <a:buFontTx/>
              <a:buChar char="-"/>
            </a:pPr>
            <a:r>
              <a:rPr lang="ar-SA" sz="2800" dirty="0" smtClean="0">
                <a:latin typeface="Arial Unicode MS" pitchFamily="34" charset="-128"/>
                <a:ea typeface="Arial Unicode MS" pitchFamily="34" charset="-128"/>
                <a:cs typeface="Arial Unicode MS" pitchFamily="34" charset="-128"/>
              </a:rPr>
              <a:t> 2- اتجاه تعلمي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755576" y="1268760"/>
            <a:ext cx="8064896" cy="4401205"/>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u="sng" dirty="0" smtClean="0">
                <a:solidFill>
                  <a:srgbClr val="FF0000"/>
                </a:solidFill>
                <a:latin typeface="Arial Unicode MS" pitchFamily="34" charset="-128"/>
                <a:ea typeface="Arial Unicode MS" pitchFamily="34" charset="-128"/>
                <a:cs typeface="Arial Unicode MS" pitchFamily="34" charset="-128"/>
              </a:rPr>
              <a:t>1- الاستبصار (تكوين البصيرة ): </a:t>
            </a:r>
          </a:p>
          <a:p>
            <a:r>
              <a:rPr lang="ar-SA" sz="2800" dirty="0" smtClean="0">
                <a:latin typeface="Arial Unicode MS" pitchFamily="34" charset="-128"/>
                <a:ea typeface="Arial Unicode MS" pitchFamily="34" charset="-128"/>
                <a:cs typeface="Arial Unicode MS" pitchFamily="34" charset="-128"/>
              </a:rPr>
              <a:t> هو حالة من الفهم أو الإشراق التلقائي يدرك العميل عندها حقيقة ذاته وما بها من اضطراب أو بمعنى آخر يصل إلى حالة من الوعي يدرك عندها حقيقة نفسه 0 </a:t>
            </a:r>
          </a:p>
          <a:p>
            <a:r>
              <a:rPr lang="ar-SA" sz="2800" dirty="0" smtClean="0">
                <a:latin typeface="Arial Unicode MS" pitchFamily="34" charset="-128"/>
                <a:ea typeface="Arial Unicode MS" pitchFamily="34" charset="-128"/>
                <a:cs typeface="Arial Unicode MS" pitchFamily="34" charset="-128"/>
              </a:rPr>
              <a:t> ولماذا لم يتحمل نقد صاحب العمل له أو لماذا يكره كل الناس 0000</a:t>
            </a:r>
          </a:p>
          <a:p>
            <a:r>
              <a:rPr lang="ar-SA" sz="2800" dirty="0" smtClean="0">
                <a:latin typeface="Arial Unicode MS" pitchFamily="34" charset="-128"/>
                <a:ea typeface="Arial Unicode MS" pitchFamily="34" charset="-128"/>
                <a:cs typeface="Arial Unicode MS" pitchFamily="34" charset="-128"/>
              </a:rPr>
              <a:t> ويتم الاستبصار في ثلاث خطوات هي : </a:t>
            </a:r>
          </a:p>
          <a:p>
            <a:r>
              <a:rPr lang="ar-SA" sz="2800" dirty="0" smtClean="0">
                <a:latin typeface="Arial Unicode MS" pitchFamily="34" charset="-128"/>
                <a:ea typeface="Arial Unicode MS" pitchFamily="34" charset="-128"/>
                <a:cs typeface="Arial Unicode MS" pitchFamily="34" charset="-128"/>
              </a:rPr>
              <a:t>    1- الاستدعاء ( الاستييطان ) </a:t>
            </a:r>
          </a:p>
          <a:p>
            <a:r>
              <a:rPr lang="ar-SA" sz="2800" dirty="0" smtClean="0">
                <a:latin typeface="Arial Unicode MS" pitchFamily="34" charset="-128"/>
                <a:ea typeface="Arial Unicode MS" pitchFamily="34" charset="-128"/>
                <a:cs typeface="Arial Unicode MS" pitchFamily="34" charset="-128"/>
              </a:rPr>
              <a:t>     2-التفسير </a:t>
            </a:r>
          </a:p>
          <a:p>
            <a:r>
              <a:rPr lang="ar-SA" sz="2800" dirty="0" smtClean="0">
                <a:latin typeface="Arial Unicode MS" pitchFamily="34" charset="-128"/>
                <a:ea typeface="Arial Unicode MS" pitchFamily="34" charset="-128"/>
                <a:cs typeface="Arial Unicode MS" pitchFamily="34" charset="-128"/>
              </a:rPr>
              <a:t>      3- تكوين البصيرة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755576" y="404664"/>
            <a:ext cx="8064896" cy="5693866"/>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u="sng" dirty="0" smtClean="0">
                <a:solidFill>
                  <a:srgbClr val="FF0000"/>
                </a:solidFill>
                <a:latin typeface="Arial Unicode MS" pitchFamily="34" charset="-128"/>
                <a:ea typeface="Arial Unicode MS" pitchFamily="34" charset="-128"/>
                <a:cs typeface="Arial Unicode MS" pitchFamily="34" charset="-128"/>
              </a:rPr>
              <a:t>2- اتجاة تعلمي ( المتعلم والتربية )</a:t>
            </a:r>
          </a:p>
          <a:p>
            <a:r>
              <a:rPr lang="ar-SA" sz="2800" dirty="0" smtClean="0">
                <a:latin typeface="Arial Unicode MS" pitchFamily="34" charset="-128"/>
                <a:ea typeface="Arial Unicode MS" pitchFamily="34" charset="-128"/>
                <a:cs typeface="Arial Unicode MS" pitchFamily="34" charset="-128"/>
              </a:rPr>
              <a:t> هو تعديل السلوك نتيجة الخبرات الجديدة 0 </a:t>
            </a:r>
          </a:p>
          <a:p>
            <a:r>
              <a:rPr lang="ar-SA" sz="2800" dirty="0" smtClean="0">
                <a:latin typeface="Arial Unicode MS" pitchFamily="34" charset="-128"/>
                <a:ea typeface="Arial Unicode MS" pitchFamily="34" charset="-128"/>
                <a:cs typeface="Arial Unicode MS" pitchFamily="34" charset="-128"/>
              </a:rPr>
              <a:t> ويمارس الاخصائى عمليات تعليمية وتربوية طالما يتعامل مع أنماط متباينة من العملاء في مختلف المجالات 0 ون ثم كانت أساليب التعلم هامة لأساليب العلاج إذا أردنا تعديلا                                                                                                    أساسيا في السلوك بتزويده بالخبرة والممارسة وتنقسم هذه الخبرات إلى : </a:t>
            </a:r>
          </a:p>
          <a:p>
            <a:r>
              <a:rPr lang="ar-SA" sz="2800" dirty="0" smtClean="0">
                <a:latin typeface="Arial Unicode MS" pitchFamily="34" charset="-128"/>
                <a:ea typeface="Arial Unicode MS" pitchFamily="34" charset="-128"/>
                <a:cs typeface="Arial Unicode MS" pitchFamily="34" charset="-128"/>
              </a:rPr>
              <a:t> 1- خبرات يزود بها خاصة بالموقف نفسه خارج الفرد وأثرة على سلوكه الحالي </a:t>
            </a:r>
          </a:p>
          <a:p>
            <a:r>
              <a:rPr lang="ar-SA" sz="2800" dirty="0" smtClean="0">
                <a:latin typeface="Arial Unicode MS" pitchFamily="34" charset="-128"/>
                <a:ea typeface="Arial Unicode MS" pitchFamily="34" charset="-128"/>
                <a:cs typeface="Arial Unicode MS" pitchFamily="34" charset="-128"/>
              </a:rPr>
              <a:t> 2- خبرات خاصة بالمؤسسة وأهدافها ودور الاخصائى الأجتماعى فيها 0</a:t>
            </a:r>
          </a:p>
          <a:p>
            <a:r>
              <a:rPr lang="ar-SA" sz="2800" dirty="0" smtClean="0">
                <a:latin typeface="Arial Unicode MS" pitchFamily="34" charset="-128"/>
                <a:ea typeface="Arial Unicode MS" pitchFamily="34" charset="-128"/>
                <a:cs typeface="Arial Unicode MS" pitchFamily="34" charset="-128"/>
              </a:rPr>
              <a:t> 3- خبرات خاصة بما يجب أن يقوم بة العميل لمواجهة الموقف الحالي 0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755576" y="1124744"/>
            <a:ext cx="8064896" cy="2677656"/>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r>
              <a:rPr lang="ar-SA" sz="2800" u="sng" dirty="0" smtClean="0">
                <a:solidFill>
                  <a:srgbClr val="FF0000"/>
                </a:solidFill>
                <a:latin typeface="Arial Unicode MS" pitchFamily="34" charset="-128"/>
                <a:ea typeface="Arial Unicode MS" pitchFamily="34" charset="-128"/>
                <a:cs typeface="Arial Unicode MS" pitchFamily="34" charset="-128"/>
              </a:rPr>
              <a:t>2- اتجاة تعلمي ( المتعلم والتربية )</a:t>
            </a:r>
          </a:p>
          <a:p>
            <a:r>
              <a:rPr lang="ar-SA" sz="2800" dirty="0" smtClean="0">
                <a:latin typeface="Arial Unicode MS" pitchFamily="34" charset="-128"/>
                <a:ea typeface="Arial Unicode MS" pitchFamily="34" charset="-128"/>
                <a:cs typeface="Arial Unicode MS" pitchFamily="34" charset="-128"/>
              </a:rPr>
              <a:t> 4- خبرات عامة مرتبطة بالتنشئة الاجتماعية وتدعيم المسئولية الاجتماعية للعميل 0 ويمكن تزويد العميل بتلك الخبرات من خلال الأساليب التالية : </a:t>
            </a:r>
          </a:p>
          <a:p>
            <a:r>
              <a:rPr lang="ar-SA" sz="2800" dirty="0" smtClean="0">
                <a:latin typeface="Arial Unicode MS" pitchFamily="34" charset="-128"/>
                <a:ea typeface="Arial Unicode MS" pitchFamily="34" charset="-128"/>
                <a:cs typeface="Arial Unicode MS" pitchFamily="34" charset="-128"/>
              </a:rPr>
              <a:t> التنبيه + التوضيح + الاقناع + التدعيم + التعمييم </a:t>
            </a:r>
          </a:p>
          <a:p>
            <a:r>
              <a:rPr lang="ar-SA" sz="2800" dirty="0" smtClean="0">
                <a:latin typeface="Arial Unicode MS" pitchFamily="34" charset="-128"/>
                <a:ea typeface="Arial Unicode MS" pitchFamily="34" charset="-128"/>
                <a:cs typeface="Arial Unicode MS" pitchFamily="34" charset="-128"/>
              </a:rPr>
              <a:t>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1403648" y="1484784"/>
            <a:ext cx="7056784" cy="4401205"/>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pPr algn="ctr"/>
            <a:r>
              <a:rPr lang="ar-SA" sz="2400" dirty="0" smtClean="0"/>
              <a:t> </a:t>
            </a:r>
            <a:r>
              <a:rPr lang="ar-SA" sz="2800" u="sng" dirty="0" smtClean="0"/>
              <a:t>للتشخيص مستويات وأشكال مختلفة  تميز كل منها: </a:t>
            </a:r>
          </a:p>
          <a:p>
            <a:r>
              <a:rPr lang="ar-SA" sz="2800" dirty="0" smtClean="0"/>
              <a:t> </a:t>
            </a:r>
          </a:p>
          <a:p>
            <a:endParaRPr lang="ar-SA" sz="2800" dirty="0" smtClean="0"/>
          </a:p>
          <a:p>
            <a:endParaRPr lang="ar-SA" sz="2800" dirty="0" smtClean="0"/>
          </a:p>
          <a:p>
            <a:endParaRPr lang="ar-SA" sz="2800" dirty="0" smtClean="0"/>
          </a:p>
          <a:p>
            <a:endParaRPr lang="ar-SA" sz="2800" dirty="0" smtClean="0"/>
          </a:p>
          <a:p>
            <a:endParaRPr lang="ar-SA" sz="2800" dirty="0" smtClean="0"/>
          </a:p>
          <a:p>
            <a:endParaRPr lang="ar-SA" sz="2800" dirty="0" smtClean="0"/>
          </a:p>
          <a:p>
            <a:endParaRPr lang="ar-SA" sz="2800" dirty="0" smtClean="0"/>
          </a:p>
          <a:p>
            <a:endParaRPr lang="ar-SA" sz="2800" dirty="0"/>
          </a:p>
        </p:txBody>
      </p:sp>
      <p:sp>
        <p:nvSpPr>
          <p:cNvPr id="4" name="وسيلة شرح مستطيلة مستديرة الزوايا 3"/>
          <p:cNvSpPr/>
          <p:nvPr/>
        </p:nvSpPr>
        <p:spPr>
          <a:xfrm>
            <a:off x="3635896" y="332656"/>
            <a:ext cx="4968552" cy="1008112"/>
          </a:xfrm>
          <a:prstGeom prst="wedgeRoundRectCallou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dirty="0" smtClean="0">
                <a:solidFill>
                  <a:srgbClr val="C00000"/>
                </a:solidFill>
                <a:latin typeface="Arial Unicode MS" pitchFamily="34" charset="-128"/>
                <a:ea typeface="Arial Unicode MS" pitchFamily="34" charset="-128"/>
                <a:cs typeface="Arial Unicode MS" pitchFamily="34" charset="-128"/>
              </a:rPr>
              <a:t>س/ ما أنواع ومستويات التشخيص؟ </a:t>
            </a:r>
            <a:endParaRPr lang="ar-SA" sz="2800" dirty="0">
              <a:solidFill>
                <a:srgbClr val="C00000"/>
              </a:solidFill>
              <a:latin typeface="Arial Unicode MS" pitchFamily="34" charset="-128"/>
              <a:ea typeface="Arial Unicode MS" pitchFamily="34" charset="-128"/>
              <a:cs typeface="Arial Unicode MS" pitchFamily="34" charset="-128"/>
            </a:endParaRPr>
          </a:p>
        </p:txBody>
      </p:sp>
      <p:graphicFrame>
        <p:nvGraphicFramePr>
          <p:cNvPr id="5" name="رسم تخطيطي 4"/>
          <p:cNvGraphicFramePr/>
          <p:nvPr/>
        </p:nvGraphicFramePr>
        <p:xfrm>
          <a:off x="1571604" y="1643050"/>
          <a:ext cx="6524628"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7" name="رابط كسهم مستقيم 6"/>
          <p:cNvCxnSpPr/>
          <p:nvPr/>
        </p:nvCxnSpPr>
        <p:spPr>
          <a:xfrm rot="5400000">
            <a:off x="5076056" y="2420888"/>
            <a:ext cx="864096"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 name="رابط كسهم مستقيم 7"/>
          <p:cNvCxnSpPr/>
          <p:nvPr/>
        </p:nvCxnSpPr>
        <p:spPr>
          <a:xfrm rot="5400000">
            <a:off x="3132634" y="2348086"/>
            <a:ext cx="864096"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 name="رابط كسهم مستقيم 8"/>
          <p:cNvCxnSpPr/>
          <p:nvPr/>
        </p:nvCxnSpPr>
        <p:spPr>
          <a:xfrm rot="5400000">
            <a:off x="3741282" y="3188148"/>
            <a:ext cx="252028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 name="مربع نص 11"/>
          <p:cNvSpPr txBox="1"/>
          <p:nvPr/>
        </p:nvSpPr>
        <p:spPr>
          <a:xfrm>
            <a:off x="214282" y="4857760"/>
            <a:ext cx="1214446"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1">
            <a:spAutoFit/>
          </a:bodyPr>
          <a:lstStyle/>
          <a:p>
            <a:pPr>
              <a:buFontTx/>
              <a:buChar char="-"/>
            </a:pPr>
            <a:r>
              <a:rPr lang="ar-SA" dirty="0" smtClean="0"/>
              <a:t>مفهومة </a:t>
            </a:r>
          </a:p>
          <a:p>
            <a:pPr>
              <a:buFontTx/>
              <a:buChar char="-"/>
            </a:pPr>
            <a:r>
              <a:rPr lang="ar-SA" dirty="0" smtClean="0"/>
              <a:t> خصائصه –</a:t>
            </a:r>
          </a:p>
          <a:p>
            <a:pPr>
              <a:buFontTx/>
              <a:buChar char="-"/>
            </a:pPr>
            <a:r>
              <a:rPr lang="ar-SA" dirty="0" smtClean="0"/>
              <a:t>- مكوناته </a:t>
            </a:r>
            <a:endParaRPr lang="ar-SA" dirty="0"/>
          </a:p>
        </p:txBody>
      </p:sp>
      <p:cxnSp>
        <p:nvCxnSpPr>
          <p:cNvPr id="13" name="رابط كسهم مستقيم 12"/>
          <p:cNvCxnSpPr/>
          <p:nvPr/>
        </p:nvCxnSpPr>
        <p:spPr>
          <a:xfrm rot="10800000" flipV="1">
            <a:off x="938186" y="4500570"/>
            <a:ext cx="990608" cy="22383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285720" y="214290"/>
            <a:ext cx="6929486" cy="5816977"/>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3200" dirty="0" smtClean="0">
                <a:solidFill>
                  <a:srgbClr val="C00000"/>
                </a:solidFill>
                <a:latin typeface="Arial Unicode MS" pitchFamily="34" charset="-128"/>
                <a:ea typeface="Arial Unicode MS" pitchFamily="34" charset="-128"/>
                <a:cs typeface="Arial Unicode MS" pitchFamily="34" charset="-128"/>
              </a:rPr>
              <a:t>   </a:t>
            </a:r>
            <a:r>
              <a:rPr lang="ar-SA" sz="2800" u="sng" dirty="0" smtClean="0">
                <a:solidFill>
                  <a:srgbClr val="FF0000"/>
                </a:solidFill>
                <a:latin typeface="Arial Unicode MS" pitchFamily="34" charset="-128"/>
                <a:ea typeface="Arial Unicode MS" pitchFamily="34" charset="-128"/>
                <a:cs typeface="Arial Unicode MS" pitchFamily="34" charset="-128"/>
              </a:rPr>
              <a:t>هي لون من الانطباعات تتميز بأنها :</a:t>
            </a:r>
          </a:p>
          <a:p>
            <a:r>
              <a:rPr lang="ar-SA" sz="2800" dirty="0" smtClean="0">
                <a:solidFill>
                  <a:schemeClr val="tx1"/>
                </a:solidFill>
                <a:latin typeface="Arial Unicode MS" pitchFamily="34" charset="-128"/>
                <a:ea typeface="Arial Unicode MS" pitchFamily="34" charset="-128"/>
                <a:cs typeface="Arial Unicode MS" pitchFamily="34" charset="-128"/>
              </a:rPr>
              <a:t>1- غير يقينية وغير مؤكده وان ارتكزت على شواهد وقرائن معينه </a:t>
            </a:r>
          </a:p>
          <a:p>
            <a:r>
              <a:rPr lang="ar-SA" sz="2800" dirty="0" smtClean="0">
                <a:solidFill>
                  <a:schemeClr val="tx1"/>
                </a:solidFill>
                <a:latin typeface="Arial Unicode MS" pitchFamily="34" charset="-128"/>
                <a:ea typeface="Arial Unicode MS" pitchFamily="34" charset="-128"/>
                <a:cs typeface="Arial Unicode MS" pitchFamily="34" charset="-128"/>
              </a:rPr>
              <a:t>2- تتسم بالكلية والعمومية دون تفصيلات جزئيه فهي انطباعات عامه عامله </a:t>
            </a:r>
          </a:p>
          <a:p>
            <a:r>
              <a:rPr lang="ar-SA" sz="2800" dirty="0" smtClean="0">
                <a:solidFill>
                  <a:schemeClr val="tx1"/>
                </a:solidFill>
                <a:latin typeface="Arial Unicode MS" pitchFamily="34" charset="-128"/>
                <a:ea typeface="Arial Unicode MS" pitchFamily="34" charset="-128"/>
                <a:cs typeface="Arial Unicode MS" pitchFamily="34" charset="-128"/>
              </a:rPr>
              <a:t> 3- تعتمد عليها مقابلات الاستقبال في توجيه الحالات </a:t>
            </a:r>
            <a:r>
              <a:rPr lang="ar-SA" sz="2800" dirty="0" smtClean="0">
                <a:solidFill>
                  <a:schemeClr val="tx1"/>
                </a:solidFill>
                <a:latin typeface="Arial Unicode MS" pitchFamily="34" charset="-128"/>
                <a:ea typeface="Arial Unicode MS" pitchFamily="34" charset="-128"/>
                <a:cs typeface="Arial Unicode MS" pitchFamily="34" charset="-128"/>
              </a:rPr>
              <a:t>أو </a:t>
            </a:r>
            <a:r>
              <a:rPr lang="ar-SA" sz="2800" dirty="0" smtClean="0">
                <a:solidFill>
                  <a:schemeClr val="tx1"/>
                </a:solidFill>
                <a:latin typeface="Arial Unicode MS" pitchFamily="34" charset="-128"/>
                <a:ea typeface="Arial Unicode MS" pitchFamily="34" charset="-128"/>
                <a:cs typeface="Arial Unicode MS" pitchFamily="34" charset="-128"/>
              </a:rPr>
              <a:t>تحويلها </a:t>
            </a:r>
          </a:p>
          <a:p>
            <a:r>
              <a:rPr lang="ar-SA" sz="2800" dirty="0" smtClean="0">
                <a:solidFill>
                  <a:schemeClr val="tx1"/>
                </a:solidFill>
                <a:latin typeface="Arial Unicode MS" pitchFamily="34" charset="-128"/>
                <a:ea typeface="Arial Unicode MS" pitchFamily="34" charset="-128"/>
                <a:cs typeface="Arial Unicode MS" pitchFamily="34" charset="-128"/>
              </a:rPr>
              <a:t> 4- تعتبر وسائل للتشخيص النهائي أو فروض يتعين تحقيقها </a:t>
            </a:r>
          </a:p>
          <a:p>
            <a:r>
              <a:rPr lang="ar-SA" sz="2800" dirty="0" smtClean="0">
                <a:solidFill>
                  <a:schemeClr val="tx1"/>
                </a:solidFill>
                <a:latin typeface="Arial Unicode MS" pitchFamily="34" charset="-128"/>
                <a:ea typeface="Arial Unicode MS" pitchFamily="34" charset="-128"/>
                <a:cs typeface="Arial Unicode MS" pitchFamily="34" charset="-128"/>
              </a:rPr>
              <a:t> لذا من المفيد تسجيل هذه الانطباعات بعد كل مقابله حتى نستطيع رسم الخطوات التالية 0</a:t>
            </a:r>
          </a:p>
          <a:p>
            <a:r>
              <a:rPr lang="ar-SA" sz="2800" u="sng" dirty="0" smtClean="0">
                <a:solidFill>
                  <a:srgbClr val="C00000"/>
                </a:solidFill>
                <a:latin typeface="Arial Unicode MS" pitchFamily="34" charset="-128"/>
                <a:ea typeface="Arial Unicode MS" pitchFamily="34" charset="-128"/>
                <a:cs typeface="Arial Unicode MS" pitchFamily="34" charset="-128"/>
              </a:rPr>
              <a:t> </a:t>
            </a:r>
          </a:p>
          <a:p>
            <a:r>
              <a:rPr lang="ar-SA" sz="3200" u="sng" dirty="0" smtClean="0">
                <a:solidFill>
                  <a:srgbClr val="C00000"/>
                </a:solidFill>
                <a:latin typeface="Arial Unicode MS" pitchFamily="34" charset="-128"/>
                <a:ea typeface="Arial Unicode MS" pitchFamily="34" charset="-128"/>
                <a:cs typeface="Arial Unicode MS" pitchFamily="34" charset="-128"/>
              </a:rPr>
              <a:t> </a:t>
            </a:r>
            <a:endParaRPr lang="ar-SA" sz="2800" dirty="0">
              <a:solidFill>
                <a:srgbClr val="C00000"/>
              </a:solidFill>
              <a:latin typeface="Arial Unicode MS" pitchFamily="34" charset="-128"/>
              <a:ea typeface="Arial Unicode MS" pitchFamily="34" charset="-128"/>
              <a:cs typeface="Arial Unicode MS" pitchFamily="34" charset="-128"/>
            </a:endParaRPr>
          </a:p>
        </p:txBody>
      </p:sp>
      <p:sp>
        <p:nvSpPr>
          <p:cNvPr id="5" name="وسيلة شرح مستطيلة مستديرة الزوايا 4"/>
          <p:cNvSpPr/>
          <p:nvPr/>
        </p:nvSpPr>
        <p:spPr>
          <a:xfrm rot="5400000">
            <a:off x="6250793" y="2464587"/>
            <a:ext cx="3857652" cy="1500198"/>
          </a:xfrm>
          <a:prstGeom prst="wedgeRoundRectCallout">
            <a:avLst>
              <a:gd name="adj1" fmla="val -18575"/>
              <a:gd name="adj2" fmla="val 80859"/>
              <a:gd name="adj3" fmla="val 16667"/>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horz" rtlCol="1" anchor="ctr"/>
          <a:lstStyle/>
          <a:p>
            <a:pPr algn="ctr"/>
            <a:r>
              <a:rPr lang="ar-SA" sz="2800" dirty="0" smtClean="0">
                <a:solidFill>
                  <a:schemeClr val="tx1"/>
                </a:solidFill>
              </a:rPr>
              <a:t>الأفكار التشخيصية</a:t>
            </a:r>
            <a:r>
              <a:rPr lang="ar-SA" sz="2800" dirty="0" smtClean="0"/>
              <a:t> </a:t>
            </a:r>
            <a:endParaRPr lang="ar-SA"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285720" y="214290"/>
            <a:ext cx="7072362" cy="5816977"/>
          </a:xfrm>
          <a:prstGeom prst="rect">
            <a:avLst/>
          </a:prstGeom>
        </p:spPr>
        <p:style>
          <a:lnRef idx="1">
            <a:schemeClr val="accent5"/>
          </a:lnRef>
          <a:fillRef idx="2">
            <a:schemeClr val="accent5"/>
          </a:fillRef>
          <a:effectRef idx="1">
            <a:schemeClr val="accent5"/>
          </a:effectRef>
          <a:fontRef idx="minor">
            <a:schemeClr val="dk1"/>
          </a:fontRef>
        </p:style>
        <p:txBody>
          <a:bodyPr wrap="square" rtlCol="1">
            <a:spAutoFit/>
          </a:bodyPr>
          <a:lstStyle/>
          <a:p>
            <a:r>
              <a:rPr lang="ar-SA" sz="2800" dirty="0" smtClean="0">
                <a:solidFill>
                  <a:srgbClr val="FF0000"/>
                </a:solidFill>
                <a:latin typeface="Arial Unicode MS" pitchFamily="34" charset="-128"/>
                <a:ea typeface="Arial Unicode MS" pitchFamily="34" charset="-128"/>
                <a:cs typeface="Arial Unicode MS" pitchFamily="34" charset="-128"/>
              </a:rPr>
              <a:t>هو تشخيص يقتصر على تصنيف المشكلة أو المرض أو العاهة دون أي ذكر للعوامل المسببة لها</a:t>
            </a:r>
          </a:p>
          <a:p>
            <a:r>
              <a:rPr lang="ar-SA" sz="2800" dirty="0" smtClean="0">
                <a:solidFill>
                  <a:schemeClr val="tx1"/>
                </a:solidFill>
                <a:latin typeface="Arial Unicode MS" pitchFamily="34" charset="-128"/>
                <a:ea typeface="Arial Unicode MS" pitchFamily="34" charset="-128"/>
                <a:cs typeface="Arial Unicode MS" pitchFamily="34" charset="-128"/>
              </a:rPr>
              <a:t> - يطلق على هذا النوع بالتشخيص الارسطى نسبه إلى قياس أرسطو الشهير القائل بأن ” المقدمات تتضمن النتائج وتغنى عن الجزئيات ) </a:t>
            </a:r>
          </a:p>
          <a:p>
            <a:r>
              <a:rPr lang="ar-SA" sz="2800" dirty="0" smtClean="0">
                <a:solidFill>
                  <a:schemeClr val="tx1"/>
                </a:solidFill>
                <a:latin typeface="Arial Unicode MS" pitchFamily="34" charset="-128"/>
                <a:ea typeface="Arial Unicode MS" pitchFamily="34" charset="-128"/>
                <a:cs typeface="Arial Unicode MS" pitchFamily="34" charset="-128"/>
              </a:rPr>
              <a:t> - يمارس هذا النوع من التشخيص في المستشفيات ومؤسسات المعوقين والعيادات النفسية والسجون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يكتفي </a:t>
            </a:r>
            <a:r>
              <a:rPr lang="ar-SA" sz="2800" dirty="0" smtClean="0">
                <a:solidFill>
                  <a:schemeClr val="tx1"/>
                </a:solidFill>
                <a:latin typeface="Arial Unicode MS" pitchFamily="34" charset="-128"/>
                <a:ea typeface="Arial Unicode MS" pitchFamily="34" charset="-128"/>
                <a:cs typeface="Arial Unicode MS" pitchFamily="34" charset="-128"/>
              </a:rPr>
              <a:t>هذا النوع من التشخيص بتحديد تبيعه المرض أو نوع العاهة آو درجه الذكاء </a:t>
            </a:r>
          </a:p>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 يمتاز هذا التشخيص بالبساطة والتركيز وتجنب الصياغات ألوصفيه كما تعتبر مصدرا هاما للبيانات الأحصائيه والابحاث العلميه0 </a:t>
            </a:r>
          </a:p>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  من الانتقادات الموجه له عدم توضيحه للظروف الفردية الخاصة لكل مشكله والعوامل التي آدت إليها 0</a:t>
            </a:r>
            <a:endParaRPr lang="ar-SA" sz="2400" dirty="0">
              <a:solidFill>
                <a:schemeClr val="tx1"/>
              </a:solidFill>
              <a:latin typeface="Arial Unicode MS" pitchFamily="34" charset="-128"/>
              <a:ea typeface="Arial Unicode MS" pitchFamily="34" charset="-128"/>
              <a:cs typeface="Arial Unicode MS" pitchFamily="34" charset="-128"/>
            </a:endParaRPr>
          </a:p>
        </p:txBody>
      </p:sp>
      <p:sp>
        <p:nvSpPr>
          <p:cNvPr id="5" name="وسيلة شرح مستطيلة مستديرة الزوايا 4"/>
          <p:cNvSpPr/>
          <p:nvPr/>
        </p:nvSpPr>
        <p:spPr>
          <a:xfrm rot="5400000">
            <a:off x="5750727" y="2321711"/>
            <a:ext cx="5072098" cy="1285884"/>
          </a:xfrm>
          <a:prstGeom prst="wedgeRoundRectCallout">
            <a:avLst>
              <a:gd name="adj1" fmla="val -18575"/>
              <a:gd name="adj2" fmla="val 80859"/>
              <a:gd name="adj3" fmla="val 16667"/>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horz" rtlCol="1" anchor="ctr"/>
          <a:lstStyle/>
          <a:p>
            <a:pPr algn="ctr"/>
            <a:r>
              <a:rPr lang="ar-SA" sz="2800" dirty="0" smtClean="0">
                <a:solidFill>
                  <a:schemeClr val="tx1"/>
                </a:solidFill>
              </a:rPr>
              <a:t>2- التشخيص الاكلينيكى (التصنيفي ) </a:t>
            </a:r>
            <a:endParaRPr lang="ar-SA"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2617</TotalTime>
  <Words>4815</Words>
  <Application>Microsoft Office PowerPoint</Application>
  <PresentationFormat>عرض على الشاشة (3:4)‏</PresentationFormat>
  <Paragraphs>598</Paragraphs>
  <Slides>70</Slides>
  <Notes>42</Notes>
  <HiddenSlides>0</HiddenSlides>
  <MMClips>0</MMClips>
  <ScaleCrop>false</ScaleCrop>
  <HeadingPairs>
    <vt:vector size="4" baseType="variant">
      <vt:variant>
        <vt:lpstr>سمة</vt:lpstr>
      </vt:variant>
      <vt:variant>
        <vt:i4>1</vt:i4>
      </vt:variant>
      <vt:variant>
        <vt:lpstr>عناوين الشرائح</vt:lpstr>
      </vt:variant>
      <vt:variant>
        <vt:i4>70</vt:i4>
      </vt:variant>
    </vt:vector>
  </HeadingPairs>
  <TitlesOfParts>
    <vt:vector size="71"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lpstr>الشريحة 64</vt:lpstr>
      <vt:lpstr>الشريحة 65</vt:lpstr>
      <vt:lpstr>الشريحة 66</vt:lpstr>
      <vt:lpstr>الشريحة 67</vt:lpstr>
      <vt:lpstr>الشريحة 68</vt:lpstr>
      <vt:lpstr>الشريحة 69</vt:lpstr>
      <vt:lpstr>الشريحة 70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د. موزه الكعبي</dc:creator>
  <cp:lastModifiedBy>hp</cp:lastModifiedBy>
  <cp:revision>137</cp:revision>
  <dcterms:created xsi:type="dcterms:W3CDTF">2011-07-28T10:09:01Z</dcterms:created>
  <dcterms:modified xsi:type="dcterms:W3CDTF">2013-11-05T05:40:19Z</dcterms:modified>
</cp:coreProperties>
</file>