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  <p:sldId id="274" r:id="rId17"/>
    <p:sldId id="272" r:id="rId18"/>
    <p:sldId id="273" r:id="rId19"/>
    <p:sldId id="271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CC00"/>
    <a:srgbClr val="0066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36E0F-9D21-43B6-9938-B0266C99F0BC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wedding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467544" y="764704"/>
            <a:ext cx="5976664" cy="36317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1500" b="1" i="1" dirty="0" smtClean="0">
                <a:solidFill>
                  <a:srgbClr val="CC0066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Good morning</a:t>
            </a:r>
            <a:endParaRPr lang="ar-SA" sz="11500" b="1" i="1" dirty="0">
              <a:solidFill>
                <a:srgbClr val="CC0066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496" y="5787261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611560" y="766445"/>
            <a:ext cx="252028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i="1" u="sng" dirty="0" smtClean="0">
                <a:solidFill>
                  <a:srgbClr val="FF0066"/>
                </a:solidFill>
              </a:rPr>
              <a:t>Examples:</a:t>
            </a:r>
            <a:endParaRPr lang="ar-SA" sz="3600" i="1" u="sng" dirty="0">
              <a:solidFill>
                <a:srgbClr val="FF0066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23528" y="1934830"/>
            <a:ext cx="8460432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Courier New" pitchFamily="49" charset="0"/>
              <a:buChar char="o"/>
            </a:pPr>
            <a:r>
              <a:rPr lang="en-US" sz="3600" b="1" dirty="0" err="1" smtClean="0">
                <a:solidFill>
                  <a:srgbClr val="0070C0"/>
                </a:solidFill>
                <a:latin typeface="Candara" pitchFamily="34" charset="0"/>
              </a:rPr>
              <a:t>Tharyd</a:t>
            </a:r>
            <a:r>
              <a:rPr lang="en-US" sz="3600" b="1" dirty="0" smtClean="0">
                <a:solidFill>
                  <a:srgbClr val="0070C0"/>
                </a:solidFill>
                <a:latin typeface="Candara" pitchFamily="34" charset="0"/>
              </a:rPr>
              <a:t> 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is a traditional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Eid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ul-fitr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meal. </a:t>
            </a:r>
            <a:r>
              <a:rPr lang="en-US" sz="3600" b="1" i="1" u="sng" dirty="0" err="1" smtClean="0">
                <a:solidFill>
                  <a:srgbClr val="0070C0"/>
                </a:solidFill>
                <a:latin typeface="Candara" pitchFamily="34" charset="0"/>
              </a:rPr>
              <a:t>Tharyd</a:t>
            </a:r>
            <a:r>
              <a:rPr lang="en-US" sz="3600" b="1" i="1" u="sng" dirty="0" smtClean="0">
                <a:solidFill>
                  <a:srgbClr val="0070C0"/>
                </a:solidFill>
                <a:latin typeface="Candara" pitchFamily="34" charset="0"/>
              </a:rPr>
              <a:t> is </a:t>
            </a:r>
            <a:r>
              <a:rPr lang="en-US" sz="3600" b="1" dirty="0" smtClean="0">
                <a:solidFill>
                  <a:srgbClr val="0070C0"/>
                </a:solidFill>
                <a:latin typeface="Candara" pitchFamily="34" charset="0"/>
              </a:rPr>
              <a:t>a stew with meat and potatoes.</a:t>
            </a:r>
          </a:p>
          <a:p>
            <a:pPr algn="l" rtl="0"/>
            <a:endParaRPr lang="en-US" sz="3600" b="1" dirty="0" smtClean="0">
              <a:solidFill>
                <a:srgbClr val="A50021"/>
              </a:solidFill>
              <a:latin typeface="Candara" pitchFamily="34" charset="0"/>
            </a:endParaRPr>
          </a:p>
          <a:p>
            <a:pPr algn="l" rtl="0"/>
            <a:r>
              <a:rPr lang="en-US" sz="3600" b="1" dirty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 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Tharyd</a:t>
            </a:r>
            <a:r>
              <a:rPr lang="en-US" sz="3600" b="1" dirty="0" smtClean="0">
                <a:solidFill>
                  <a:srgbClr val="0070C0"/>
                </a:solidFill>
                <a:latin typeface="Candara" pitchFamily="34" charset="0"/>
              </a:rPr>
              <a:t>, a stew with meat and potatoes, 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is a traditional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Eid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ul-fitr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meal.</a:t>
            </a:r>
            <a:endParaRPr lang="ar-SA" sz="3600" b="1" dirty="0">
              <a:solidFill>
                <a:srgbClr val="0066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323528" y="1934830"/>
            <a:ext cx="8460432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Courier New" pitchFamily="49" charset="0"/>
              <a:buChar char="o"/>
            </a:pPr>
            <a:r>
              <a:rPr lang="en-US" sz="3600" b="1" dirty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We cook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Kabsa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. </a:t>
            </a:r>
            <a:r>
              <a:rPr lang="en-US" sz="3600" b="1" i="1" u="sng" dirty="0" err="1" smtClean="0">
                <a:solidFill>
                  <a:srgbClr val="0070C0"/>
                </a:solidFill>
                <a:latin typeface="Candara" pitchFamily="34" charset="0"/>
              </a:rPr>
              <a:t>Kabsa</a:t>
            </a:r>
            <a:r>
              <a:rPr lang="en-US" sz="3600" b="1" i="1" u="sng" dirty="0" smtClean="0">
                <a:solidFill>
                  <a:srgbClr val="0070C0"/>
                </a:solidFill>
                <a:latin typeface="Candara" pitchFamily="34" charset="0"/>
              </a:rPr>
              <a:t>  is </a:t>
            </a:r>
            <a:r>
              <a:rPr lang="en-US" sz="3600" b="1" dirty="0" smtClean="0">
                <a:solidFill>
                  <a:srgbClr val="0070C0"/>
                </a:solidFill>
                <a:latin typeface="Candara" pitchFamily="34" charset="0"/>
              </a:rPr>
              <a:t>a mixture of rice, meat and vegetables.</a:t>
            </a:r>
          </a:p>
          <a:p>
            <a:pPr algn="l" rtl="0"/>
            <a:endParaRPr lang="en-US" sz="3600" b="1" dirty="0" smtClean="0">
              <a:solidFill>
                <a:srgbClr val="A50021"/>
              </a:solidFill>
              <a:latin typeface="Candara" pitchFamily="34" charset="0"/>
            </a:endParaRPr>
          </a:p>
          <a:p>
            <a:pPr algn="l" rtl="0"/>
            <a:r>
              <a:rPr lang="en-US" sz="3600" b="1" dirty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  We cook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Kabsa</a:t>
            </a:r>
            <a:r>
              <a:rPr lang="en-US" sz="3600" b="1" dirty="0" smtClean="0">
                <a:solidFill>
                  <a:srgbClr val="0070C0"/>
                </a:solidFill>
                <a:latin typeface="Candara" pitchFamily="34" charset="0"/>
              </a:rPr>
              <a:t>, a mixture of rice, meat and vegetables.</a:t>
            </a:r>
            <a:endParaRPr lang="ar-SA" sz="3600" b="1" dirty="0">
              <a:solidFill>
                <a:srgbClr val="0066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sCAJVQN3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892" y="0"/>
            <a:ext cx="9149892" cy="6857999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123728" y="2996952"/>
            <a:ext cx="6048672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Edit the paragraph on p. 52</a:t>
            </a:r>
            <a:endParaRPr lang="ar-SA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683568" y="377369"/>
            <a:ext cx="626469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7200" u="sng" dirty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c</a:t>
            </a:r>
            <a:r>
              <a:rPr lang="en-US" sz="7200" u="sng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ommas in list:</a:t>
            </a:r>
            <a:endParaRPr lang="ar-SA" sz="7200" u="sng" dirty="0">
              <a:solidFill>
                <a:srgbClr val="FF0066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971600" y="1844824"/>
            <a:ext cx="7416824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ommas are used to separate three or more items in a list. The items may be nouns verbs, adjectives or phrases</a:t>
            </a:r>
            <a:endParaRPr lang="ar-SA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683568" y="404664"/>
            <a:ext cx="252028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i="1" u="sng" dirty="0" smtClean="0">
                <a:solidFill>
                  <a:srgbClr val="FF0066"/>
                </a:solidFill>
              </a:rPr>
              <a:t>Examples:</a:t>
            </a:r>
            <a:endParaRPr lang="ar-SA" sz="3600" i="1" u="sng" dirty="0">
              <a:solidFill>
                <a:srgbClr val="FF0066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23528" y="1124744"/>
            <a:ext cx="8460432" cy="44627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The fruits that I like are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orange</a:t>
            </a:r>
            <a:r>
              <a:rPr lang="en-US" sz="4800" b="1" dirty="0" smtClean="0">
                <a:solidFill>
                  <a:srgbClr val="FF0000"/>
                </a:solidFill>
                <a:latin typeface="Candara" pitchFamily="34" charset="0"/>
              </a:rPr>
              <a:t>,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apple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and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strawberry</a:t>
            </a:r>
            <a:r>
              <a:rPr lang="en-US" sz="3600" b="1" dirty="0" smtClean="0">
                <a:solidFill>
                  <a:srgbClr val="0070C0"/>
                </a:solidFill>
                <a:latin typeface="Candara" pitchFamily="34" charset="0"/>
              </a:rPr>
              <a:t>.</a:t>
            </a:r>
          </a:p>
          <a:p>
            <a:pPr algn="l" rtl="0"/>
            <a:endParaRPr lang="en-US" sz="3600" b="1" dirty="0" smtClean="0">
              <a:solidFill>
                <a:srgbClr val="A50021"/>
              </a:solidFill>
              <a:latin typeface="Candara" pitchFamily="34" charset="0"/>
            </a:endParaRPr>
          </a:p>
          <a:p>
            <a:pPr algn="l" rtl="0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I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got up</a:t>
            </a:r>
            <a:r>
              <a:rPr lang="en-US" sz="4400" b="1" dirty="0" smtClean="0">
                <a:solidFill>
                  <a:srgbClr val="FF0000"/>
                </a:solidFill>
                <a:latin typeface="Candara" pitchFamily="34" charset="0"/>
              </a:rPr>
              <a:t>,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got dressed 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and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started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cooking.</a:t>
            </a:r>
          </a:p>
          <a:p>
            <a:pPr algn="l" rtl="0"/>
            <a:endParaRPr lang="en-US" sz="3600" b="1" dirty="0">
              <a:solidFill>
                <a:srgbClr val="A50021"/>
              </a:solidFill>
              <a:latin typeface="Candara" pitchFamily="34" charset="0"/>
            </a:endParaRPr>
          </a:p>
          <a:p>
            <a:pPr algn="l" rtl="0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I like the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cloudy</a:t>
            </a:r>
            <a:r>
              <a:rPr lang="en-US" sz="4800" b="1" dirty="0" smtClean="0">
                <a:solidFill>
                  <a:srgbClr val="FF0000"/>
                </a:solidFill>
                <a:latin typeface="Candara" pitchFamily="34" charset="0"/>
              </a:rPr>
              <a:t>,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rainy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and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cold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weather.</a:t>
            </a:r>
            <a:endParaRPr lang="ar-SA" sz="3600" b="1" dirty="0">
              <a:solidFill>
                <a:srgbClr val="0066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683568" y="472604"/>
            <a:ext cx="7632848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7200" u="sng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Adding ‘s’ to nouns &amp; verbs:</a:t>
            </a:r>
            <a:endParaRPr lang="ar-SA" sz="7200" u="sng" dirty="0">
              <a:solidFill>
                <a:srgbClr val="FF0066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331640" y="3284984"/>
            <a:ext cx="619268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Go to appendix (1) p.181 </a:t>
            </a:r>
            <a:endParaRPr lang="ar-SA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1259632" y="1412776"/>
            <a:ext cx="6264696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8800" u="sng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Your assignment:</a:t>
            </a:r>
            <a:endParaRPr lang="ar-SA" sz="8800" u="sng" dirty="0">
              <a:solidFill>
                <a:srgbClr val="FF0066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251520" y="153208"/>
            <a:ext cx="8784976" cy="62478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           (</a:t>
            </a:r>
            <a:r>
              <a:rPr lang="en-US" sz="4000" b="1" dirty="0" smtClean="0">
                <a:solidFill>
                  <a:srgbClr val="FF0000"/>
                </a:solidFill>
              </a:rPr>
              <a:t>Summer Wind, by John Mark </a:t>
            </a:r>
            <a:r>
              <a:rPr lang="en-US" sz="4000" b="1" dirty="0" err="1" smtClean="0">
                <a:solidFill>
                  <a:srgbClr val="FF0000"/>
                </a:solidFill>
              </a:rPr>
              <a:t>Shasha</a:t>
            </a:r>
            <a:r>
              <a:rPr lang="en-US" sz="4000" b="1" dirty="0" smtClean="0">
                <a:solidFill>
                  <a:srgbClr val="FF0000"/>
                </a:solidFill>
              </a:rPr>
              <a:t> , shows a nice picnic. </a:t>
            </a:r>
            <a:r>
              <a:rPr lang="en-US" sz="4000" b="1" dirty="0" smtClean="0">
                <a:solidFill>
                  <a:srgbClr val="00B050"/>
                </a:solidFill>
              </a:rPr>
              <a:t>It was painted in 2000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r>
              <a:rPr lang="en-US" sz="4000" b="1" dirty="0" smtClean="0">
                <a:solidFill>
                  <a:srgbClr val="00B050"/>
                </a:solidFill>
              </a:rPr>
              <a:t>.</a:t>
            </a:r>
            <a:r>
              <a:rPr lang="en-US" sz="4000" b="1" dirty="0" smtClean="0"/>
              <a:t> 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It is a calm and peaceful scene. The weather is windy and the day is sunny . At the middle of this painting, there are tow fair ladies. They are dressed in beautiful summer clothes . They are enjoying the beauty of the view and looking at two boats in the sea. </a:t>
            </a:r>
            <a:endParaRPr lang="ar-SA" sz="4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323528" y="548680"/>
            <a:ext cx="882047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In the background, There are green trees which add a lovely touch to the painting. </a:t>
            </a:r>
            <a:r>
              <a:rPr lang="en-US" sz="4400" b="1" dirty="0" smtClean="0">
                <a:solidFill>
                  <a:srgbClr val="0000FF"/>
                </a:solidFill>
              </a:rPr>
              <a:t>This picture is an excellent reflection </a:t>
            </a:r>
            <a:r>
              <a:rPr lang="en-US" sz="4400" b="1" dirty="0" smtClean="0">
                <a:solidFill>
                  <a:srgbClr val="0000FF"/>
                </a:solidFill>
              </a:rPr>
              <a:t>of the beauty of </a:t>
            </a:r>
            <a:r>
              <a:rPr lang="en-US" sz="4400" b="1" dirty="0" smtClean="0">
                <a:solidFill>
                  <a:srgbClr val="0000FF"/>
                </a:solidFill>
              </a:rPr>
              <a:t>nature . I do truly like it.</a:t>
            </a:r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wedding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51520" y="1196752"/>
            <a:ext cx="7344816" cy="18620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1500" b="1" i="1" dirty="0" smtClean="0">
                <a:solidFill>
                  <a:srgbClr val="CC0066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Good bye!!</a:t>
            </a:r>
            <a:endParaRPr lang="ar-SA" sz="11500" b="1" i="1" dirty="0">
              <a:solidFill>
                <a:srgbClr val="CC0066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496" y="5787261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wedding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467544" y="764704"/>
            <a:ext cx="5976664" cy="36317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1500" b="1" i="1" dirty="0" smtClean="0">
                <a:solidFill>
                  <a:srgbClr val="CC0066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U: 3</a:t>
            </a:r>
          </a:p>
          <a:p>
            <a:pPr algn="ctr"/>
            <a:r>
              <a:rPr lang="en-US" sz="11500" b="1" i="1" dirty="0" smtClean="0">
                <a:solidFill>
                  <a:srgbClr val="CC0066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Part: 2+3</a:t>
            </a:r>
            <a:endParaRPr lang="ar-SA" sz="11500" b="1" i="1" dirty="0">
              <a:solidFill>
                <a:srgbClr val="CC0066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wedding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79512" y="260648"/>
            <a:ext cx="7992888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In this lesson we will know about:</a:t>
            </a:r>
            <a:endParaRPr lang="ar-SA" sz="4800" b="1" dirty="0">
              <a:solidFill>
                <a:srgbClr val="C0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67544" y="1805915"/>
            <a:ext cx="734481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 smtClean="0">
                <a:solidFill>
                  <a:srgbClr val="006600"/>
                </a:solidFill>
                <a:latin typeface="Candara" pitchFamily="34" charset="0"/>
              </a:rPr>
              <a:t>1) Count &amp; </a:t>
            </a:r>
            <a:r>
              <a:rPr lang="en-US" sz="4800" dirty="0" err="1" smtClean="0">
                <a:solidFill>
                  <a:srgbClr val="006600"/>
                </a:solidFill>
                <a:latin typeface="Candara" pitchFamily="34" charset="0"/>
              </a:rPr>
              <a:t>noncount</a:t>
            </a:r>
            <a:r>
              <a:rPr lang="en-US" sz="4800" dirty="0" smtClean="0">
                <a:solidFill>
                  <a:srgbClr val="006600"/>
                </a:solidFill>
                <a:latin typeface="Candara" pitchFamily="34" charset="0"/>
              </a:rPr>
              <a:t> nouns</a:t>
            </a:r>
            <a:endParaRPr lang="ar-SA" sz="4800" dirty="0">
              <a:solidFill>
                <a:srgbClr val="006600"/>
              </a:solidFill>
              <a:latin typeface="Candara" pitchFamily="34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67544" y="2867452"/>
            <a:ext cx="734481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>
                <a:solidFill>
                  <a:srgbClr val="006600"/>
                </a:solidFill>
                <a:latin typeface="Candara" pitchFamily="34" charset="0"/>
              </a:rPr>
              <a:t>2</a:t>
            </a:r>
            <a:r>
              <a:rPr lang="en-US" sz="4800" dirty="0" smtClean="0">
                <a:solidFill>
                  <a:srgbClr val="006600"/>
                </a:solidFill>
                <a:latin typeface="Candara" pitchFamily="34" charset="0"/>
              </a:rPr>
              <a:t>) Giving examples with </a:t>
            </a:r>
            <a:r>
              <a:rPr lang="en-US" sz="4800" i="1" u="sng" dirty="0" smtClean="0">
                <a:solidFill>
                  <a:srgbClr val="FF0000"/>
                </a:solidFill>
                <a:latin typeface="Candara" pitchFamily="34" charset="0"/>
              </a:rPr>
              <a:t>such as</a:t>
            </a:r>
            <a:endParaRPr lang="ar-SA" sz="4800" i="1" u="sng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67544" y="4451628"/>
            <a:ext cx="734481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>
                <a:solidFill>
                  <a:srgbClr val="006600"/>
                </a:solidFill>
                <a:latin typeface="Candara" pitchFamily="34" charset="0"/>
              </a:rPr>
              <a:t>3</a:t>
            </a:r>
            <a:r>
              <a:rPr lang="en-US" sz="4800" dirty="0" smtClean="0">
                <a:solidFill>
                  <a:srgbClr val="006600"/>
                </a:solidFill>
                <a:latin typeface="Candara" pitchFamily="34" charset="0"/>
              </a:rPr>
              <a:t>) Combining sentences with appositives</a:t>
            </a:r>
            <a:endParaRPr lang="ar-SA" sz="4800" dirty="0">
              <a:solidFill>
                <a:srgbClr val="0066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wedding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79512" y="260648"/>
            <a:ext cx="7992888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In this lesson we will know about:</a:t>
            </a:r>
            <a:endParaRPr lang="ar-SA" sz="4800" b="1" dirty="0">
              <a:solidFill>
                <a:srgbClr val="C0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07504" y="1949931"/>
            <a:ext cx="734481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>
                <a:solidFill>
                  <a:srgbClr val="006600"/>
                </a:solidFill>
                <a:latin typeface="Candara" pitchFamily="34" charset="0"/>
              </a:rPr>
              <a:t>4</a:t>
            </a:r>
            <a:r>
              <a:rPr lang="en-US" sz="4800" dirty="0" smtClean="0">
                <a:solidFill>
                  <a:srgbClr val="006600"/>
                </a:solidFill>
                <a:latin typeface="Candara" pitchFamily="34" charset="0"/>
              </a:rPr>
              <a:t>) Using commas in lists</a:t>
            </a:r>
            <a:endParaRPr lang="ar-SA" sz="4800" dirty="0">
              <a:solidFill>
                <a:srgbClr val="006600"/>
              </a:solidFill>
              <a:latin typeface="Candara" pitchFamily="34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07504" y="3136900"/>
            <a:ext cx="734481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>
                <a:solidFill>
                  <a:srgbClr val="006600"/>
                </a:solidFill>
                <a:latin typeface="Candara" pitchFamily="34" charset="0"/>
              </a:rPr>
              <a:t>5</a:t>
            </a:r>
            <a:r>
              <a:rPr lang="en-US" sz="4800" dirty="0" smtClean="0">
                <a:solidFill>
                  <a:srgbClr val="006600"/>
                </a:solidFill>
                <a:latin typeface="Candara" pitchFamily="34" charset="0"/>
              </a:rPr>
              <a:t>) Adding </a:t>
            </a:r>
            <a:r>
              <a:rPr lang="en-US" sz="4800" u="sng" dirty="0" smtClean="0">
                <a:solidFill>
                  <a:srgbClr val="FF0000"/>
                </a:solidFill>
                <a:latin typeface="Candara" pitchFamily="34" charset="0"/>
              </a:rPr>
              <a:t>‘s’</a:t>
            </a:r>
            <a:r>
              <a:rPr lang="en-US" sz="4800" dirty="0" smtClean="0">
                <a:solidFill>
                  <a:srgbClr val="006600"/>
                </a:solidFill>
                <a:latin typeface="Candara" pitchFamily="34" charset="0"/>
              </a:rPr>
              <a:t> to make plural nouns and third-person singular verbs</a:t>
            </a:r>
            <a:endParaRPr lang="ar-SA" sz="4800" i="1" u="sng" dirty="0">
              <a:solidFill>
                <a:srgbClr val="FF00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web-design-beach-twitter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339752" y="974338"/>
            <a:ext cx="4320480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NOUNS</a:t>
            </a:r>
            <a:endParaRPr lang="ar-SA" sz="8800" b="1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467544" y="2886035"/>
            <a:ext cx="3240360" cy="83099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1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CC0066"/>
                </a:solidFill>
              </a:rPr>
              <a:t>Countable</a:t>
            </a:r>
            <a:endParaRPr lang="ar-SA" sz="4800" b="1" dirty="0">
              <a:solidFill>
                <a:srgbClr val="CC0066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112568" y="2886035"/>
            <a:ext cx="3851920" cy="83099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1">
            <a:spAutoFit/>
          </a:bodyPr>
          <a:lstStyle/>
          <a:p>
            <a:pPr algn="ctr"/>
            <a:r>
              <a:rPr lang="en-US" sz="4800" b="1" dirty="0" err="1" smtClean="0">
                <a:solidFill>
                  <a:srgbClr val="CC0066"/>
                </a:solidFill>
              </a:rPr>
              <a:t>noncountable</a:t>
            </a:r>
            <a:endParaRPr lang="ar-SA" sz="4800" b="1" dirty="0">
              <a:solidFill>
                <a:srgbClr val="CC0066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35496" y="3898791"/>
            <a:ext cx="468052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1) Things </a:t>
            </a:r>
            <a:r>
              <a:rPr lang="en-US" sz="3200" b="1" dirty="0" smtClean="0">
                <a:solidFill>
                  <a:srgbClr val="FF0000"/>
                </a:solidFill>
              </a:rPr>
              <a:t>we can count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   2)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separate &amp; distinct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units                                     3) have </a:t>
            </a:r>
            <a:r>
              <a:rPr lang="en-US" sz="3200" b="1" dirty="0" smtClean="0">
                <a:solidFill>
                  <a:srgbClr val="7030A0"/>
                </a:solidFill>
              </a:rPr>
              <a:t>a singular &amp; a plural form 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( dish- dish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ar-SA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4860032" y="4005064"/>
            <a:ext cx="468052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1) Things </a:t>
            </a:r>
            <a:r>
              <a:rPr lang="en-US" sz="3200" b="1" dirty="0" smtClean="0">
                <a:solidFill>
                  <a:srgbClr val="FF0000"/>
                </a:solidFill>
              </a:rPr>
              <a:t>we can't count   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2)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can’t be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separated          3) have </a:t>
            </a:r>
            <a:r>
              <a:rPr lang="en-US" sz="3200" b="1" dirty="0" smtClean="0">
                <a:solidFill>
                  <a:srgbClr val="7030A0"/>
                </a:solidFill>
              </a:rPr>
              <a:t>only a singular form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( rice – rice)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endParaRPr lang="ar-SA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سهم منحني إلى اليمين 15"/>
          <p:cNvSpPr/>
          <p:nvPr/>
        </p:nvSpPr>
        <p:spPr>
          <a:xfrm>
            <a:off x="1763688" y="1628800"/>
            <a:ext cx="792088" cy="1152128"/>
          </a:xfrm>
          <a:prstGeom prst="curvedRightArrow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7" name="سهم منحني إلى اليسار 16"/>
          <p:cNvSpPr/>
          <p:nvPr/>
        </p:nvSpPr>
        <p:spPr>
          <a:xfrm>
            <a:off x="6444208" y="1628800"/>
            <a:ext cx="864096" cy="1152128"/>
          </a:xfrm>
          <a:prstGeom prst="curvedLeftArrow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web-design-beach-twitter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411760" y="902330"/>
            <a:ext cx="4320480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NOUNS</a:t>
            </a:r>
            <a:endParaRPr lang="ar-SA" sz="8800" b="1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95536" y="2814027"/>
            <a:ext cx="3240360" cy="83099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1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CC0066"/>
                </a:solidFill>
              </a:rPr>
              <a:t>Countable</a:t>
            </a:r>
            <a:endParaRPr lang="ar-SA" sz="4800" b="1" dirty="0">
              <a:solidFill>
                <a:srgbClr val="CC0066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184576" y="2886035"/>
            <a:ext cx="3851920" cy="83099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1">
            <a:spAutoFit/>
          </a:bodyPr>
          <a:lstStyle/>
          <a:p>
            <a:pPr algn="ctr"/>
            <a:r>
              <a:rPr lang="en-US" sz="4800" b="1" dirty="0" err="1" smtClean="0">
                <a:solidFill>
                  <a:srgbClr val="CC0066"/>
                </a:solidFill>
              </a:rPr>
              <a:t>noncountable</a:t>
            </a:r>
            <a:endParaRPr lang="ar-SA" sz="4800" b="1" dirty="0">
              <a:solidFill>
                <a:srgbClr val="CC0066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35496" y="3717032"/>
            <a:ext cx="46805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4) singular count nouns often have </a:t>
            </a:r>
            <a:r>
              <a:rPr lang="en-US" sz="3200" b="1" dirty="0" smtClean="0">
                <a:solidFill>
                  <a:srgbClr val="FF0000"/>
                </a:solidFill>
              </a:rPr>
              <a:t>(a-an-one)  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4860032" y="3789040"/>
            <a:ext cx="4283968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4) you can use some expressions of quantity before </a:t>
            </a:r>
            <a:r>
              <a:rPr lang="en-US" sz="3200" b="1" dirty="0" err="1" smtClean="0">
                <a:solidFill>
                  <a:schemeClr val="accent3">
                    <a:lumMod val="50000"/>
                  </a:schemeClr>
                </a:solidFill>
              </a:rPr>
              <a:t>noncoun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nouns but you </a:t>
            </a:r>
            <a:r>
              <a:rPr lang="en-US" sz="3200" b="1" u="sng" dirty="0" smtClean="0">
                <a:solidFill>
                  <a:srgbClr val="FF0000"/>
                </a:solidFill>
              </a:rPr>
              <a:t>can’t use a or an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ar-SA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سهم منحني إلى اليمين 15"/>
          <p:cNvSpPr/>
          <p:nvPr/>
        </p:nvSpPr>
        <p:spPr>
          <a:xfrm>
            <a:off x="1763688" y="1556792"/>
            <a:ext cx="792088" cy="1152128"/>
          </a:xfrm>
          <a:prstGeom prst="curvedRightArrow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7" name="سهم منحني إلى اليسار 16"/>
          <p:cNvSpPr/>
          <p:nvPr/>
        </p:nvSpPr>
        <p:spPr>
          <a:xfrm>
            <a:off x="6804248" y="1556792"/>
            <a:ext cx="864096" cy="1152128"/>
          </a:xfrm>
          <a:prstGeom prst="curvedLeftArrow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35496" y="4725144"/>
            <a:ext cx="468052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5) plural count nouns often have </a:t>
            </a:r>
            <a:r>
              <a:rPr lang="en-US" sz="3200" b="1" dirty="0" smtClean="0">
                <a:solidFill>
                  <a:srgbClr val="FF0000"/>
                </a:solidFill>
              </a:rPr>
              <a:t>numbers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or </a:t>
            </a:r>
            <a:r>
              <a:rPr lang="en-US" sz="3200" b="1" dirty="0" smtClean="0">
                <a:solidFill>
                  <a:srgbClr val="FF0000"/>
                </a:solidFill>
              </a:rPr>
              <a:t>other expressions of quantity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endParaRPr lang="ar-SA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web-design-beach-twitter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مربع نص 10"/>
          <p:cNvSpPr txBox="1"/>
          <p:nvPr/>
        </p:nvSpPr>
        <p:spPr>
          <a:xfrm>
            <a:off x="395536" y="1484784"/>
            <a:ext cx="3240360" cy="83099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1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CC0066"/>
                </a:solidFill>
              </a:rPr>
              <a:t>Countable</a:t>
            </a:r>
            <a:endParaRPr lang="ar-SA" sz="4800" b="1" dirty="0">
              <a:solidFill>
                <a:srgbClr val="CC0066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184576" y="1517883"/>
            <a:ext cx="3851920" cy="83099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1">
            <a:spAutoFit/>
          </a:bodyPr>
          <a:lstStyle/>
          <a:p>
            <a:pPr algn="ctr"/>
            <a:r>
              <a:rPr lang="en-US" sz="4800" b="1" dirty="0" err="1" smtClean="0">
                <a:solidFill>
                  <a:srgbClr val="CC0066"/>
                </a:solidFill>
              </a:rPr>
              <a:t>noncountable</a:t>
            </a:r>
            <a:endParaRPr lang="ar-SA" sz="4800" b="1" dirty="0">
              <a:solidFill>
                <a:srgbClr val="CC0066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107504" y="2420888"/>
            <a:ext cx="468052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/>
              <a:t>There </a:t>
            </a:r>
            <a:r>
              <a:rPr lang="en-US" sz="3200" b="1" dirty="0" smtClean="0">
                <a:solidFill>
                  <a:srgbClr val="0070C0"/>
                </a:solidFill>
              </a:rPr>
              <a:t>is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an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apple </a:t>
            </a:r>
            <a:r>
              <a:rPr lang="en-US" sz="3200" b="1" dirty="0" smtClean="0"/>
              <a:t>in the box.</a:t>
            </a:r>
          </a:p>
          <a:p>
            <a:pPr algn="l" rtl="0"/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US" sz="3200" b="1" dirty="0" smtClean="0"/>
              <a:t>There </a:t>
            </a:r>
            <a:r>
              <a:rPr lang="en-US" sz="3200" b="1" dirty="0" smtClean="0">
                <a:solidFill>
                  <a:srgbClr val="0070C0"/>
                </a:solidFill>
              </a:rPr>
              <a:t>are</a:t>
            </a:r>
            <a:r>
              <a:rPr lang="en-US" sz="3200" b="1" dirty="0" smtClean="0"/>
              <a:t> many  </a:t>
            </a:r>
            <a:r>
              <a:rPr lang="en-US" sz="3200" b="1" dirty="0" smtClean="0">
                <a:solidFill>
                  <a:srgbClr val="FF0000"/>
                </a:solidFill>
              </a:rPr>
              <a:t>apple</a:t>
            </a:r>
            <a:r>
              <a:rPr lang="en-US" sz="3200" b="1" dirty="0" smtClean="0">
                <a:solidFill>
                  <a:srgbClr val="0070C0"/>
                </a:solidFill>
              </a:rPr>
              <a:t>s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/>
              <a:t> in the box.</a:t>
            </a:r>
            <a:endParaRPr lang="ar-SA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07504" y="4365104"/>
            <a:ext cx="468052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One potato </a:t>
            </a:r>
            <a:r>
              <a:rPr lang="en-US" sz="3200" b="1" dirty="0" smtClean="0">
                <a:solidFill>
                  <a:srgbClr val="0070C0"/>
                </a:solidFill>
              </a:rPr>
              <a:t>is </a:t>
            </a:r>
            <a:r>
              <a:rPr lang="en-US" sz="3200" b="1" dirty="0" smtClean="0"/>
              <a:t>not enough to make this salad. </a:t>
            </a:r>
          </a:p>
          <a:p>
            <a:pPr algn="l" rtl="0"/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en-US" sz="3200" b="1" dirty="0" smtClean="0">
                <a:solidFill>
                  <a:srgbClr val="FF0000"/>
                </a:solidFill>
              </a:rPr>
              <a:t>Two potatoe</a:t>
            </a:r>
            <a:r>
              <a:rPr lang="en-US" sz="3200" b="1" dirty="0" smtClean="0">
                <a:solidFill>
                  <a:srgbClr val="0070C0"/>
                </a:solidFill>
              </a:rPr>
              <a:t>s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0070C0"/>
                </a:solidFill>
              </a:rPr>
              <a:t>are </a:t>
            </a:r>
            <a:r>
              <a:rPr lang="en-US" sz="3200" b="1" dirty="0" smtClean="0"/>
              <a:t>enough to make the salad.</a:t>
            </a:r>
            <a:endParaRPr lang="ar-SA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5076056" y="2420888"/>
            <a:ext cx="432048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/>
              <a:t>Don’t forget to add </a:t>
            </a:r>
            <a:r>
              <a:rPr lang="en-US" sz="3200" b="1" dirty="0" smtClean="0">
                <a:solidFill>
                  <a:srgbClr val="FF0000"/>
                </a:solidFill>
              </a:rPr>
              <a:t>sugar</a:t>
            </a:r>
            <a:r>
              <a:rPr lang="en-US" sz="3200" b="1" dirty="0" smtClean="0"/>
              <a:t>.</a:t>
            </a:r>
          </a:p>
          <a:p>
            <a:pPr algn="l" rtl="0"/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Sugar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is</a:t>
            </a:r>
            <a:r>
              <a:rPr lang="en-US" sz="3200" b="1" dirty="0" smtClean="0"/>
              <a:t> important for  the dish.</a:t>
            </a:r>
            <a:endParaRPr lang="ar-SA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076056" y="4535249"/>
            <a:ext cx="468052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/>
              <a:t>The </a:t>
            </a:r>
            <a:r>
              <a:rPr lang="en-US" sz="3200" b="1" dirty="0" smtClean="0">
                <a:solidFill>
                  <a:srgbClr val="FF0000"/>
                </a:solidFill>
              </a:rPr>
              <a:t>rice</a:t>
            </a:r>
            <a:r>
              <a:rPr lang="en-US" sz="3200" b="1" dirty="0" smtClean="0"/>
              <a:t> here </a:t>
            </a:r>
            <a:r>
              <a:rPr lang="en-US" sz="3200" b="1" dirty="0" smtClean="0">
                <a:solidFill>
                  <a:srgbClr val="FF0000"/>
                </a:solidFill>
              </a:rPr>
              <a:t>is</a:t>
            </a:r>
            <a:r>
              <a:rPr lang="en-US" sz="3200" b="1" dirty="0" smtClean="0"/>
              <a:t> delicious.</a:t>
            </a:r>
          </a:p>
          <a:p>
            <a:pPr algn="l" rtl="0"/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US" sz="3200" b="1" dirty="0" smtClean="0"/>
              <a:t>There  </a:t>
            </a:r>
            <a:r>
              <a:rPr lang="en-US" sz="3200" b="1" dirty="0" smtClean="0">
                <a:solidFill>
                  <a:srgbClr val="FF0000"/>
                </a:solidFill>
              </a:rPr>
              <a:t>is </a:t>
            </a:r>
            <a:r>
              <a:rPr lang="en-US" sz="3200" b="1" dirty="0" smtClean="0"/>
              <a:t> a lot of        </a:t>
            </a:r>
            <a:r>
              <a:rPr lang="en-US" sz="3200" b="1" dirty="0" smtClean="0">
                <a:solidFill>
                  <a:srgbClr val="FF0000"/>
                </a:solidFill>
              </a:rPr>
              <a:t>rice</a:t>
            </a:r>
            <a:r>
              <a:rPr lang="en-US" sz="3200" b="1" dirty="0" smtClean="0"/>
              <a:t> on the table.</a:t>
            </a:r>
            <a:endParaRPr lang="ar-SA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683568" y="377369"/>
            <a:ext cx="446449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8000" u="sng" dirty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s</a:t>
            </a:r>
            <a:r>
              <a:rPr lang="en-US" sz="8000" u="sng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uch as:</a:t>
            </a:r>
            <a:endParaRPr lang="ar-SA" sz="8000" u="sng" dirty="0">
              <a:solidFill>
                <a:srgbClr val="FF0066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259632" y="1844824"/>
            <a:ext cx="7416824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</a:t>
            </a:r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 used to introduce examples</a:t>
            </a:r>
            <a:endParaRPr lang="ar-SA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95536" y="2780928"/>
            <a:ext cx="252028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i="1" u="sng" dirty="0" smtClean="0">
                <a:solidFill>
                  <a:srgbClr val="FF0066"/>
                </a:solidFill>
              </a:rPr>
              <a:t>Example:</a:t>
            </a:r>
            <a:endParaRPr lang="ar-SA" sz="3600" i="1" u="sng" dirty="0">
              <a:solidFill>
                <a:srgbClr val="FF0066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467544" y="3501008"/>
            <a:ext cx="846043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On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Eid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ul-fitr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, we eat many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traditinal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foods. 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We eat </a:t>
            </a:r>
            <a:r>
              <a:rPr lang="en-US" sz="3600" b="1" dirty="0" err="1" smtClean="0">
                <a:solidFill>
                  <a:srgbClr val="006600"/>
                </a:solidFill>
                <a:latin typeface="Candara" pitchFamily="34" charset="0"/>
              </a:rPr>
              <a:t>Kbsa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, </a:t>
            </a:r>
            <a:r>
              <a:rPr lang="en-US" sz="3600" b="1" dirty="0" err="1" smtClean="0">
                <a:solidFill>
                  <a:srgbClr val="006600"/>
                </a:solidFill>
                <a:latin typeface="Candara" pitchFamily="34" charset="0"/>
              </a:rPr>
              <a:t>Fakhtha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 </a:t>
            </a:r>
            <a:r>
              <a:rPr lang="en-US" sz="3600" b="1" dirty="0" err="1" smtClean="0">
                <a:solidFill>
                  <a:srgbClr val="006600"/>
                </a:solidFill>
                <a:latin typeface="Candara" pitchFamily="34" charset="0"/>
              </a:rPr>
              <a:t>bel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 </a:t>
            </a:r>
            <a:r>
              <a:rPr lang="en-US" sz="3600" b="1" dirty="0" err="1" smtClean="0">
                <a:solidFill>
                  <a:srgbClr val="006600"/>
                </a:solidFill>
                <a:latin typeface="Candara" pitchFamily="34" charset="0"/>
              </a:rPr>
              <a:t>Lban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.</a:t>
            </a:r>
            <a:endParaRPr lang="ar-SA" sz="3600" b="1" dirty="0">
              <a:solidFill>
                <a:srgbClr val="006600"/>
              </a:solidFill>
              <a:latin typeface="Candara" pitchFamily="34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67544" y="4892967"/>
            <a:ext cx="846043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On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Eid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ul-fitr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, we eat many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traditinal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foods </a:t>
            </a:r>
            <a:r>
              <a:rPr lang="en-US" sz="3600" b="1" i="1" u="sng" dirty="0" smtClean="0">
                <a:solidFill>
                  <a:srgbClr val="FF0000"/>
                </a:solidFill>
                <a:latin typeface="Candara" pitchFamily="34" charset="0"/>
              </a:rPr>
              <a:t>such as </a:t>
            </a:r>
            <a:r>
              <a:rPr lang="en-US" sz="3600" b="1" dirty="0" err="1" smtClean="0">
                <a:solidFill>
                  <a:srgbClr val="006600"/>
                </a:solidFill>
                <a:latin typeface="Candara" pitchFamily="34" charset="0"/>
              </a:rPr>
              <a:t>Kabsa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, </a:t>
            </a:r>
            <a:r>
              <a:rPr lang="en-US" sz="3600" b="1" dirty="0" err="1" smtClean="0">
                <a:solidFill>
                  <a:srgbClr val="006600"/>
                </a:solidFill>
                <a:latin typeface="Candara" pitchFamily="34" charset="0"/>
              </a:rPr>
              <a:t>Fakhtha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 </a:t>
            </a:r>
            <a:r>
              <a:rPr lang="en-US" sz="3600" b="1" dirty="0" err="1" smtClean="0">
                <a:solidFill>
                  <a:srgbClr val="006600"/>
                </a:solidFill>
                <a:latin typeface="Candara" pitchFamily="34" charset="0"/>
              </a:rPr>
              <a:t>bel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 </a:t>
            </a:r>
            <a:r>
              <a:rPr lang="en-US" sz="3600" b="1" dirty="0" err="1" smtClean="0">
                <a:solidFill>
                  <a:srgbClr val="006600"/>
                </a:solidFill>
                <a:latin typeface="Candara" pitchFamily="34" charset="0"/>
              </a:rPr>
              <a:t>Lban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.</a:t>
            </a:r>
            <a:endParaRPr lang="ar-SA" sz="3600" b="1" dirty="0">
              <a:solidFill>
                <a:srgbClr val="0066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611560" y="188640"/>
            <a:ext cx="518457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8000" u="sng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appositives:</a:t>
            </a:r>
            <a:endParaRPr lang="ar-SA" sz="8000" u="sng" dirty="0">
              <a:solidFill>
                <a:srgbClr val="FF0066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23528" y="1484784"/>
            <a:ext cx="8604448" cy="21236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</a:t>
            </a:r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 a ward or phrase that modifies (explains) a noun or a noun phrase &amp; follows it immediately</a:t>
            </a:r>
            <a:endParaRPr lang="ar-SA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23528" y="3501008"/>
            <a:ext cx="8604448" cy="160043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</a:t>
            </a:r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 separated from the rest of the sentence by comma </a:t>
            </a:r>
            <a:r>
              <a:rPr lang="en-US" sz="5400" b="1" dirty="0" smtClean="0">
                <a:solidFill>
                  <a:srgbClr val="FF0000"/>
                </a:solidFill>
              </a:rPr>
              <a:t>,</a:t>
            </a:r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ar-SA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360040" y="4934778"/>
            <a:ext cx="860444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</a:t>
            </a:r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 used when you want to explain what some dishes are</a:t>
            </a:r>
            <a:endParaRPr lang="ar-SA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609</Words>
  <Application>Microsoft Office PowerPoint</Application>
  <PresentationFormat>عرض على الشاشة (3:4)‏</PresentationFormat>
  <Paragraphs>66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24</cp:revision>
  <dcterms:created xsi:type="dcterms:W3CDTF">2011-04-16T11:09:13Z</dcterms:created>
  <dcterms:modified xsi:type="dcterms:W3CDTF">2011-09-24T13:41:17Z</dcterms:modified>
</cp:coreProperties>
</file>