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5" r:id="rId8"/>
    <p:sldId id="261" r:id="rId9"/>
    <p:sldId id="267" r:id="rId10"/>
    <p:sldId id="262" r:id="rId11"/>
    <p:sldId id="268" r:id="rId12"/>
    <p:sldId id="263" r:id="rId13"/>
    <p:sldId id="269" r:id="rId14"/>
    <p:sldId id="270" r:id="rId15"/>
    <p:sldId id="271" r:id="rId16"/>
    <p:sldId id="272" r:id="rId17"/>
    <p:sldId id="274" r:id="rId18"/>
    <p:sldId id="266" r:id="rId19"/>
    <p:sldId id="273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D60093"/>
    <a:srgbClr val="FF6600"/>
    <a:srgbClr val="605936"/>
    <a:srgbClr val="333300"/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924FA-034A-4FF3-BF27-E649A43C59C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6EA0F-7FEE-48FF-B672-39CE043798C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 descr="pink-floral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24"/>
            <a:ext cx="9144000" cy="6813376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مربع نص 8"/>
          <p:cNvSpPr txBox="1"/>
          <p:nvPr/>
        </p:nvSpPr>
        <p:spPr>
          <a:xfrm>
            <a:off x="1380660" y="1204297"/>
            <a:ext cx="6647724" cy="36317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1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afternoon</a:t>
            </a:r>
            <a:endParaRPr lang="ar-SA" sz="11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292080" y="5445224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1102_gray_pigeon_carrying_a_letter_in_an_envelo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2564904"/>
            <a:ext cx="3960440" cy="425512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995936" y="419180"/>
            <a:ext cx="475252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Part: 2</a:t>
            </a:r>
            <a:endParaRPr lang="ar-SA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139952" y="2060848"/>
            <a:ext cx="4536504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Developing writing skills</a:t>
            </a:r>
            <a:endParaRPr lang="ar-SA" sz="6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lan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95536" y="548680"/>
            <a:ext cx="554461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 Using the correct verb tense:</a:t>
            </a:r>
            <a:endParaRPr lang="ar-SA" sz="54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lan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216024" y="332656"/>
          <a:ext cx="8748464" cy="631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734680"/>
                <a:gridCol w="3013784"/>
              </a:tblGrid>
              <a:tr h="672349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Notes &amp; examples</a:t>
                      </a:r>
                      <a:endParaRPr lang="ar-SA" sz="32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The tense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2229368">
                <a:tc>
                  <a:txBody>
                    <a:bodyPr/>
                    <a:lstStyle/>
                    <a:p>
                      <a:pPr algn="l" rtl="0"/>
                      <a:r>
                        <a:rPr lang="en-US" sz="2800" i="1" u="sng" dirty="0" smtClean="0"/>
                        <a:t>A repeated or habitual activities in the present:</a:t>
                      </a:r>
                    </a:p>
                    <a:p>
                      <a:pPr algn="l" rtl="0"/>
                      <a:r>
                        <a:rPr lang="en-US" sz="2800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Example: </a:t>
                      </a:r>
                      <a:r>
                        <a:rPr lang="en-US" sz="28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                                           </a:t>
                      </a:r>
                      <a:r>
                        <a:rPr lang="en-US" sz="3200" dirty="0" smtClean="0">
                          <a:solidFill>
                            <a:srgbClr val="D60093"/>
                          </a:solidFill>
                        </a:rPr>
                        <a:t>We </a:t>
                      </a:r>
                      <a:r>
                        <a:rPr lang="en-US" sz="3200" u="sng" dirty="0" smtClean="0">
                          <a:solidFill>
                            <a:srgbClr val="FF0000"/>
                          </a:solidFill>
                        </a:rPr>
                        <a:t>go</a:t>
                      </a:r>
                      <a:r>
                        <a:rPr lang="en-US" sz="3200" dirty="0" smtClean="0">
                          <a:solidFill>
                            <a:srgbClr val="D60093"/>
                          </a:solidFill>
                        </a:rPr>
                        <a:t> to the beach every weekend.</a:t>
                      </a:r>
                      <a:endParaRPr lang="ar-SA" dirty="0">
                        <a:solidFill>
                          <a:srgbClr val="D6009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1" i="1" dirty="0" smtClean="0"/>
                        <a:t>Simple present</a:t>
                      </a:r>
                      <a:endParaRPr lang="ar-SA" sz="3200" b="1" i="1" dirty="0"/>
                    </a:p>
                  </a:txBody>
                  <a:tcPr/>
                </a:tc>
              </a:tr>
              <a:tr h="3290971">
                <a:tc>
                  <a:txBody>
                    <a:bodyPr/>
                    <a:lstStyle/>
                    <a:p>
                      <a:pPr algn="l" rtl="1"/>
                      <a:r>
                        <a:rPr lang="en-US" sz="2800" i="1" u="sng" dirty="0" smtClean="0"/>
                        <a:t>A planned event:</a:t>
                      </a:r>
                    </a:p>
                    <a:p>
                      <a:pPr algn="l" rtl="1"/>
                      <a:r>
                        <a:rPr lang="en-US" sz="3200" dirty="0" smtClean="0">
                          <a:solidFill>
                            <a:srgbClr val="D60093"/>
                          </a:solidFill>
                        </a:rPr>
                        <a:t>We 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are going to have a party </a:t>
                      </a:r>
                      <a:r>
                        <a:rPr lang="en-US" sz="3200" dirty="0" smtClean="0">
                          <a:solidFill>
                            <a:srgbClr val="D60093"/>
                          </a:solidFill>
                        </a:rPr>
                        <a:t>next month.</a:t>
                      </a:r>
                    </a:p>
                    <a:p>
                      <a:pPr algn="l" rtl="1"/>
                      <a:r>
                        <a:rPr lang="en-US" sz="2800" i="1" u="sng" dirty="0" smtClean="0"/>
                        <a:t>A prediction ( </a:t>
                      </a:r>
                      <a:r>
                        <a:rPr lang="en-US" sz="2800" i="1" u="sng" dirty="0" err="1" smtClean="0"/>
                        <a:t>sth</a:t>
                      </a:r>
                      <a:r>
                        <a:rPr lang="en-US" sz="2800" i="1" u="sng" dirty="0" smtClean="0"/>
                        <a:t> you aren’t</a:t>
                      </a:r>
                      <a:r>
                        <a:rPr lang="en-US" sz="2800" i="1" u="sng" baseline="0" dirty="0" smtClean="0"/>
                        <a:t> sure </a:t>
                      </a:r>
                      <a:r>
                        <a:rPr lang="ar-SA" sz="2800" i="1" u="sng" baseline="0" dirty="0" smtClean="0"/>
                        <a:t>:</a:t>
                      </a:r>
                      <a:r>
                        <a:rPr lang="en-US" sz="2800" i="1" u="sng" baseline="0" dirty="0" smtClean="0"/>
                        <a:t>about)</a:t>
                      </a:r>
                    </a:p>
                    <a:p>
                      <a:pPr algn="l" rtl="1"/>
                      <a:r>
                        <a:rPr lang="en-US" sz="3200" baseline="0" dirty="0" smtClean="0">
                          <a:solidFill>
                            <a:srgbClr val="D60093"/>
                          </a:solidFill>
                        </a:rPr>
                        <a:t>I </a:t>
                      </a:r>
                      <a:r>
                        <a:rPr lang="en-US" sz="3200" baseline="0" dirty="0" smtClean="0">
                          <a:solidFill>
                            <a:srgbClr val="FF0000"/>
                          </a:solidFill>
                        </a:rPr>
                        <a:t>am going to make </a:t>
                      </a:r>
                      <a:r>
                        <a:rPr lang="en-US" sz="3200" baseline="0" dirty="0" smtClean="0">
                          <a:solidFill>
                            <a:srgbClr val="D60093"/>
                          </a:solidFill>
                        </a:rPr>
                        <a:t>barbeque. </a:t>
                      </a:r>
                      <a:endParaRPr lang="ar-SA" sz="3200" dirty="0">
                        <a:solidFill>
                          <a:srgbClr val="D6009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200" b="1" i="1" dirty="0" smtClean="0"/>
                        <a:t>Future                    </a:t>
                      </a:r>
                      <a:r>
                        <a:rPr lang="en-US" sz="3200" b="1" i="1" dirty="0" smtClean="0">
                          <a:solidFill>
                            <a:srgbClr val="FF0000"/>
                          </a:solidFill>
                        </a:rPr>
                        <a:t>( be</a:t>
                      </a:r>
                      <a:r>
                        <a:rPr lang="en-US" sz="3200" b="1" i="1" baseline="0" dirty="0" smtClean="0">
                          <a:solidFill>
                            <a:srgbClr val="FF0000"/>
                          </a:solidFill>
                        </a:rPr>
                        <a:t> + going to + verb )</a:t>
                      </a:r>
                      <a:endParaRPr lang="ar-SA" sz="32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lan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95536" y="548680"/>
            <a:ext cx="554461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 Using prepositions:</a:t>
            </a:r>
            <a:endParaRPr lang="ar-SA" sz="54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83568" y="2780928"/>
            <a:ext cx="590465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dirty="0" smtClean="0">
                <a:solidFill>
                  <a:srgbClr val="0070C0"/>
                </a:solidFill>
              </a:rPr>
              <a:t>to show </a:t>
            </a:r>
            <a:r>
              <a:rPr lang="en-US" sz="6000" u="sng" dirty="0" smtClean="0">
                <a:solidFill>
                  <a:srgbClr val="0070C0"/>
                </a:solidFill>
              </a:rPr>
              <a:t>locations, direction</a:t>
            </a:r>
            <a:r>
              <a:rPr lang="en-US" sz="6000" dirty="0" smtClean="0">
                <a:solidFill>
                  <a:srgbClr val="0070C0"/>
                </a:solidFill>
              </a:rPr>
              <a:t>, </a:t>
            </a:r>
            <a:r>
              <a:rPr lang="en-US" sz="6000" u="sng" dirty="0" smtClean="0">
                <a:solidFill>
                  <a:srgbClr val="0070C0"/>
                </a:solidFill>
              </a:rPr>
              <a:t>distance</a:t>
            </a:r>
            <a:endParaRPr lang="ar-SA" sz="6000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lan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216024" y="332656"/>
          <a:ext cx="8748464" cy="417754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08222"/>
                <a:gridCol w="3349126"/>
                <a:gridCol w="2791116"/>
              </a:tblGrid>
              <a:tr h="672349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Distance</a:t>
                      </a:r>
                      <a:endParaRPr lang="ar-SA" sz="32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Direction</a:t>
                      </a:r>
                      <a:endParaRPr lang="ar-SA" sz="32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place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22293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i="1" u="sng" dirty="0" smtClean="0">
                          <a:solidFill>
                            <a:srgbClr val="FF0000"/>
                          </a:solidFill>
                        </a:rPr>
                        <a:t>Example:</a:t>
                      </a:r>
                      <a:endParaRPr lang="en-US" sz="3200" b="0" i="0" u="none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r>
                        <a:rPr lang="en-US" sz="3200" b="0" i="0" u="none" baseline="0" dirty="0" smtClean="0">
                          <a:solidFill>
                            <a:schemeClr val="tx1"/>
                          </a:solidFill>
                        </a:rPr>
                        <a:t>1) Go straight </a:t>
                      </a:r>
                      <a:r>
                        <a:rPr lang="en-US" sz="3200" b="1" i="0" u="sng" baseline="0" dirty="0" smtClean="0">
                          <a:solidFill>
                            <a:srgbClr val="FF0000"/>
                          </a:solidFill>
                        </a:rPr>
                        <a:t>for</a:t>
                      </a:r>
                      <a:r>
                        <a:rPr lang="en-US" sz="3200" b="0" i="0" u="none" baseline="0" dirty="0" smtClean="0">
                          <a:solidFill>
                            <a:schemeClr val="tx1"/>
                          </a:solidFill>
                        </a:rPr>
                        <a:t> two blocks.</a:t>
                      </a:r>
                      <a:endParaRPr lang="en-US" sz="3200" b="0" i="1" u="sng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 rtl="0"/>
                      <a:endParaRPr lang="ar-SA" dirty="0">
                        <a:solidFill>
                          <a:srgbClr val="D6009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i="1" u="sng" dirty="0" smtClean="0">
                          <a:solidFill>
                            <a:srgbClr val="FF0000"/>
                          </a:solidFill>
                        </a:rPr>
                        <a:t>Example:</a:t>
                      </a:r>
                    </a:p>
                    <a:p>
                      <a:pPr algn="l" rtl="0"/>
                      <a:r>
                        <a:rPr lang="en-US" sz="3200" b="0" i="0" u="none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r>
                        <a:rPr lang="en-US" sz="3200" b="0" i="0" u="none" baseline="0" dirty="0" smtClean="0">
                          <a:solidFill>
                            <a:schemeClr val="tx1"/>
                          </a:solidFill>
                        </a:rPr>
                        <a:t> Take highway 6 </a:t>
                      </a:r>
                      <a:r>
                        <a:rPr lang="en-US" sz="3200" b="1" i="0" u="sng" baseline="0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en-US" sz="3200" b="0" i="0" u="none" baseline="0" dirty="0" smtClean="0">
                          <a:solidFill>
                            <a:schemeClr val="tx1"/>
                          </a:solidFill>
                        </a:rPr>
                        <a:t> Exit 9.</a:t>
                      </a:r>
                    </a:p>
                    <a:p>
                      <a:pPr algn="l" rtl="0"/>
                      <a:r>
                        <a:rPr lang="en-US" sz="3200" b="0" i="0" u="none" baseline="0" dirty="0" smtClean="0">
                          <a:solidFill>
                            <a:schemeClr val="tx1"/>
                          </a:solidFill>
                        </a:rPr>
                        <a:t>2) Turn right </a:t>
                      </a:r>
                      <a:r>
                        <a:rPr lang="en-US" sz="3200" b="1" i="0" u="sng" baseline="0" dirty="0" smtClean="0">
                          <a:solidFill>
                            <a:srgbClr val="FF0000"/>
                          </a:solidFill>
                        </a:rPr>
                        <a:t>onto </a:t>
                      </a:r>
                      <a:r>
                        <a:rPr lang="en-US" sz="3200" b="0" i="0" u="none" baseline="0" dirty="0" smtClean="0">
                          <a:solidFill>
                            <a:schemeClr val="tx1"/>
                          </a:solidFill>
                        </a:rPr>
                        <a:t>Apple Avenue</a:t>
                      </a:r>
                      <a:r>
                        <a:rPr lang="en-US" sz="1800" b="0" i="0" u="none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algn="l" rtl="0"/>
                      <a:endParaRPr lang="ar-SA" dirty="0">
                        <a:solidFill>
                          <a:srgbClr val="D6009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i="1" u="sng" dirty="0" smtClean="0">
                          <a:solidFill>
                            <a:srgbClr val="FF0000"/>
                          </a:solidFill>
                        </a:rPr>
                        <a:t>Example:</a:t>
                      </a:r>
                    </a:p>
                    <a:p>
                      <a:pPr algn="l" rtl="0"/>
                      <a:r>
                        <a:rPr lang="en-US" sz="3200" b="0" i="0" u="none" dirty="0" smtClean="0">
                          <a:solidFill>
                            <a:schemeClr val="tx1"/>
                          </a:solidFill>
                        </a:rPr>
                        <a:t>1) The</a:t>
                      </a:r>
                      <a:r>
                        <a:rPr lang="en-US" sz="3200" b="0" i="0" u="none" baseline="0" dirty="0" smtClean="0">
                          <a:solidFill>
                            <a:schemeClr val="tx1"/>
                          </a:solidFill>
                        </a:rPr>
                        <a:t> shoe store is </a:t>
                      </a:r>
                      <a:r>
                        <a:rPr lang="en-US" sz="3200" b="1" i="0" u="sng" baseline="0" dirty="0" smtClean="0">
                          <a:solidFill>
                            <a:srgbClr val="FF0000"/>
                          </a:solidFill>
                        </a:rPr>
                        <a:t>in</a:t>
                      </a:r>
                      <a:r>
                        <a:rPr lang="en-US" sz="3200" b="0" i="0" u="none" baseline="0" dirty="0" smtClean="0">
                          <a:solidFill>
                            <a:schemeClr val="tx1"/>
                          </a:solidFill>
                        </a:rPr>
                        <a:t> the mall.</a:t>
                      </a:r>
                    </a:p>
                    <a:p>
                      <a:pPr algn="l" rtl="0"/>
                      <a:r>
                        <a:rPr lang="en-US" sz="3200" b="0" i="0" u="none" baseline="0" dirty="0" smtClean="0">
                          <a:solidFill>
                            <a:schemeClr val="tx1"/>
                          </a:solidFill>
                        </a:rPr>
                        <a:t>2) My home is </a:t>
                      </a:r>
                      <a:r>
                        <a:rPr lang="en-US" sz="3200" b="1" i="0" u="sng" baseline="0" dirty="0" smtClean="0">
                          <a:solidFill>
                            <a:srgbClr val="FF0000"/>
                          </a:solidFill>
                        </a:rPr>
                        <a:t>behind</a:t>
                      </a:r>
                      <a:r>
                        <a:rPr lang="en-US" sz="3200" b="0" i="0" u="none" baseline="0" dirty="0" smtClean="0">
                          <a:solidFill>
                            <a:schemeClr val="tx1"/>
                          </a:solidFill>
                        </a:rPr>
                        <a:t> the school.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lan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23528" y="44624"/>
            <a:ext cx="554461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3) Using There:</a:t>
            </a:r>
            <a:endParaRPr lang="ar-SA" sz="54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51520" y="980728"/>
          <a:ext cx="8748464" cy="55054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08222"/>
                <a:gridCol w="3349126"/>
                <a:gridCol w="2791116"/>
              </a:tblGrid>
              <a:tr h="720080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There</a:t>
                      </a:r>
                      <a:r>
                        <a:rPr lang="en-US" sz="3200" baseline="0" dirty="0" smtClean="0">
                          <a:solidFill>
                            <a:srgbClr val="FFFF00"/>
                          </a:solidFill>
                        </a:rPr>
                        <a:t> + be (is – are)</a:t>
                      </a:r>
                      <a:endParaRPr lang="ar-SA" sz="32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/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/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6656">
                <a:tc>
                  <a:txBody>
                    <a:bodyPr/>
                    <a:lstStyle/>
                    <a:p>
                      <a:pPr algn="ctr" rtl="0"/>
                      <a:r>
                        <a:rPr lang="en-US" sz="2800" i="1" dirty="0" smtClean="0">
                          <a:solidFill>
                            <a:schemeClr val="tx1"/>
                          </a:solidFill>
                        </a:rPr>
                        <a:t>Can be used both</a:t>
                      </a:r>
                      <a:r>
                        <a:rPr lang="en-US" sz="2800" i="1" baseline="0" dirty="0" smtClean="0">
                          <a:solidFill>
                            <a:schemeClr val="tx1"/>
                          </a:solidFill>
                        </a:rPr>
                        <a:t> ways in one sentence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u="sng" baseline="0" dirty="0" smtClean="0">
                          <a:solidFill>
                            <a:srgbClr val="FF3399"/>
                          </a:solidFill>
                        </a:rPr>
                        <a:t>Example: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2800" i="0" dirty="0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2800" i="0" baseline="0" dirty="0" smtClean="0">
                          <a:solidFill>
                            <a:schemeClr val="tx1"/>
                          </a:solidFill>
                        </a:rPr>
                        <a:t> like AL-Rashid mall. </a:t>
                      </a:r>
                      <a:r>
                        <a:rPr lang="en-US" sz="2800" i="0" u="sng" baseline="0" dirty="0" smtClean="0">
                          <a:solidFill>
                            <a:srgbClr val="FF0000"/>
                          </a:solidFill>
                        </a:rPr>
                        <a:t>There are </a:t>
                      </a:r>
                      <a:r>
                        <a:rPr lang="en-US" sz="2800" i="0" baseline="0" dirty="0" smtClean="0">
                          <a:solidFill>
                            <a:schemeClr val="tx1"/>
                          </a:solidFill>
                        </a:rPr>
                        <a:t>a lots of malls </a:t>
                      </a:r>
                      <a:r>
                        <a:rPr lang="en-US" sz="2800" i="0" u="sng" baseline="0" dirty="0" smtClean="0">
                          <a:solidFill>
                            <a:srgbClr val="FF0000"/>
                          </a:solidFill>
                        </a:rPr>
                        <a:t>there.</a:t>
                      </a:r>
                      <a:endParaRPr lang="ar-SA" sz="2800" i="0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1" dirty="0" smtClean="0"/>
                        <a:t>To</a:t>
                      </a:r>
                      <a:r>
                        <a:rPr lang="en-US" sz="2800" b="0" i="1" baseline="0" dirty="0" smtClean="0"/>
                        <a:t> refer to a specific place</a:t>
                      </a:r>
                      <a:endParaRPr lang="ar-SA" sz="2800" b="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u="sng" baseline="0" dirty="0" smtClean="0">
                          <a:solidFill>
                            <a:srgbClr val="FF3399"/>
                          </a:solidFill>
                        </a:rPr>
                        <a:t>Example: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800" b="0" i="0" u="none" baseline="0" dirty="0" smtClean="0">
                          <a:solidFill>
                            <a:schemeClr val="tx1"/>
                          </a:solidFill>
                        </a:rPr>
                        <a:t>I like AL-Rashid mall. I go </a:t>
                      </a:r>
                      <a:r>
                        <a:rPr lang="en-US" sz="2800" b="0" i="0" u="sng" baseline="0" dirty="0" smtClean="0">
                          <a:solidFill>
                            <a:srgbClr val="FF0000"/>
                          </a:solidFill>
                        </a:rPr>
                        <a:t>there</a:t>
                      </a:r>
                      <a:r>
                        <a:rPr lang="en-US" sz="2800" b="0" i="0" u="none" baseline="0" dirty="0" smtClean="0">
                          <a:solidFill>
                            <a:schemeClr val="tx1"/>
                          </a:solidFill>
                        </a:rPr>
                        <a:t> every month.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800" b="0" i="0" u="none" baseline="0" dirty="0" smtClean="0">
                          <a:solidFill>
                            <a:schemeClr val="tx1"/>
                          </a:solidFill>
                        </a:rPr>
                        <a:t> You will see a supermarket on the corner. Turn right </a:t>
                      </a:r>
                      <a:r>
                        <a:rPr lang="en-US" sz="2800" b="0" i="0" u="sng" baseline="0" dirty="0" smtClean="0">
                          <a:solidFill>
                            <a:srgbClr val="FF0000"/>
                          </a:solidFill>
                        </a:rPr>
                        <a:t>there</a:t>
                      </a:r>
                      <a:r>
                        <a:rPr lang="en-US" sz="2800" b="0" i="0" u="none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</a:p>
                    <a:p>
                      <a:pPr algn="l" rtl="0"/>
                      <a:endParaRPr lang="ar-SA" dirty="0">
                        <a:solidFill>
                          <a:srgbClr val="D6009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0" i="1" dirty="0" smtClean="0"/>
                        <a:t>To</a:t>
                      </a:r>
                      <a:r>
                        <a:rPr lang="en-US" sz="2800" b="0" i="1" baseline="0" dirty="0" smtClean="0"/>
                        <a:t> say that something exists in a certain location</a:t>
                      </a:r>
                    </a:p>
                    <a:p>
                      <a:pPr algn="l" rtl="0"/>
                      <a:r>
                        <a:rPr lang="en-US" sz="2800" b="1" i="1" u="sng" baseline="0" dirty="0" smtClean="0">
                          <a:solidFill>
                            <a:srgbClr val="FF3399"/>
                          </a:solidFill>
                        </a:rPr>
                        <a:t>Example: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2800" b="0" i="0" u="sng" baseline="0" dirty="0" smtClean="0">
                          <a:solidFill>
                            <a:srgbClr val="FF0000"/>
                          </a:solidFill>
                        </a:rPr>
                        <a:t>There is </a:t>
                      </a:r>
                      <a:r>
                        <a:rPr lang="en-US" sz="2800" b="0" i="0" u="none" baseline="0" dirty="0" smtClean="0">
                          <a:solidFill>
                            <a:schemeClr val="tx1"/>
                          </a:solidFill>
                        </a:rPr>
                        <a:t>a hotel near my house.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2800" b="0" i="0" u="sng" baseline="0" dirty="0" smtClean="0">
                          <a:solidFill>
                            <a:srgbClr val="FF0000"/>
                          </a:solidFill>
                        </a:rPr>
                        <a:t>There aren’t </a:t>
                      </a:r>
                      <a:r>
                        <a:rPr lang="en-US" sz="2800" b="0" i="0" u="none" baseline="0" dirty="0" smtClean="0">
                          <a:solidFill>
                            <a:schemeClr val="tx1"/>
                          </a:solidFill>
                        </a:rPr>
                        <a:t> many places to park on my street. </a:t>
                      </a:r>
                      <a:endParaRPr lang="ar-SA" sz="2800" b="0" i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lan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539552" y="1776576"/>
          <a:ext cx="8064896" cy="3596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59582"/>
                <a:gridCol w="4305314"/>
              </a:tblGrid>
              <a:tr h="672349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They/</a:t>
                      </a:r>
                      <a:r>
                        <a:rPr lang="en-US" sz="3200" baseline="0" dirty="0" smtClean="0">
                          <a:solidFill>
                            <a:srgbClr val="FFFF00"/>
                          </a:solidFill>
                        </a:rPr>
                        <a:t> It (pronoun)</a:t>
                      </a:r>
                      <a:endParaRPr lang="ar-SA" sz="32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It (to describe weather or situation)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2229368">
                <a:tc>
                  <a:txBody>
                    <a:bodyPr/>
                    <a:lstStyle/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D60093"/>
                          </a:solidFill>
                        </a:rPr>
                        <a:t>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I live in 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AL-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Khobar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200" b="1" u="sng" baseline="0" dirty="0" smtClean="0">
                          <a:solidFill>
                            <a:srgbClr val="FF0000"/>
                          </a:solidFill>
                        </a:rPr>
                        <a:t>It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is a very nice city.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I like my </a:t>
                      </a:r>
                      <a:r>
                        <a:rPr lang="en-US" sz="3200" baseline="0" dirty="0" smtClean="0">
                          <a:solidFill>
                            <a:srgbClr val="FF0000"/>
                          </a:solidFill>
                        </a:rPr>
                        <a:t>friends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3200" b="1" u="sng" baseline="0" dirty="0" smtClean="0">
                          <a:solidFill>
                            <a:srgbClr val="FF0000"/>
                          </a:solidFill>
                        </a:rPr>
                        <a:t>They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are very helpful.</a:t>
                      </a:r>
                      <a:endParaRPr lang="ar-SA" dirty="0">
                        <a:solidFill>
                          <a:srgbClr val="D6009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i="0" u="sng" dirty="0" smtClean="0">
                          <a:solidFill>
                            <a:srgbClr val="FF0000"/>
                          </a:solidFill>
                        </a:rPr>
                        <a:t>It</a:t>
                      </a:r>
                      <a:r>
                        <a:rPr lang="en-US" sz="3200" b="0" i="0" u="sng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3200" b="0" i="0" baseline="0" dirty="0" smtClean="0"/>
                        <a:t>is rainy today.</a:t>
                      </a:r>
                    </a:p>
                    <a:p>
                      <a:pPr algn="l" rtl="0"/>
                      <a:r>
                        <a:rPr lang="en-US" sz="3200" b="0" i="0" u="sng" baseline="0" dirty="0" smtClean="0">
                          <a:solidFill>
                            <a:srgbClr val="FF0000"/>
                          </a:solidFill>
                        </a:rPr>
                        <a:t>It</a:t>
                      </a:r>
                      <a:r>
                        <a:rPr lang="en-US" sz="3200" b="0" i="0" baseline="0" dirty="0" smtClean="0"/>
                        <a:t>’s not difficult to fin my house.</a:t>
                      </a:r>
                      <a:endParaRPr lang="ar-SA" sz="3200" b="0" i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395536" y="548680"/>
            <a:ext cx="554461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3) Using It &amp; They:</a:t>
            </a:r>
            <a:endParaRPr lang="ar-SA" sz="54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461661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-27384"/>
            <a:ext cx="972108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763688" y="1534140"/>
            <a:ext cx="5544616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9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9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 letter form </a:t>
            </a:r>
            <a:r>
              <a:rPr lang="en-US" sz="9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ar-SA" sz="96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461661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0"/>
            <a:ext cx="972108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79512" y="548680"/>
            <a:ext cx="374441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600" b="1" dirty="0" smtClean="0">
                <a:solidFill>
                  <a:schemeClr val="accent1">
                    <a:lumMod val="50000"/>
                  </a:schemeClr>
                </a:solidFill>
                <a:latin typeface="Gabriola" pitchFamily="82" charset="0"/>
              </a:rPr>
              <a:t>Dear ………..... : </a:t>
            </a:r>
            <a:endParaRPr lang="ar-SA" sz="5600" b="1" dirty="0">
              <a:solidFill>
                <a:schemeClr val="accent1">
                  <a:lumMod val="50000"/>
                </a:schemeClr>
              </a:solidFill>
              <a:latin typeface="Gabriola" pitchFamily="8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5496" y="1340768"/>
            <a:ext cx="9073008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600" b="1" dirty="0" smtClean="0">
                <a:solidFill>
                  <a:srgbClr val="00B050"/>
                </a:solidFill>
                <a:latin typeface="Gabriola" pitchFamily="82" charset="0"/>
              </a:rPr>
              <a:t>     1)say hello + discuss the visit + describe some of the activities that you can do </a:t>
            </a:r>
            <a:endParaRPr lang="ar-SA" sz="5600" b="1" dirty="0">
              <a:solidFill>
                <a:srgbClr val="00B050"/>
              </a:solidFill>
              <a:latin typeface="Gabriola" pitchFamily="82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44016" y="3068960"/>
            <a:ext cx="867645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600" b="1" dirty="0" smtClean="0">
                <a:solidFill>
                  <a:srgbClr val="FF3399"/>
                </a:solidFill>
                <a:latin typeface="Gabriola" pitchFamily="82" charset="0"/>
              </a:rPr>
              <a:t>     2) give direction to your home </a:t>
            </a:r>
            <a:endParaRPr lang="ar-SA" sz="5600" b="1" dirty="0">
              <a:solidFill>
                <a:srgbClr val="FF3399"/>
              </a:solidFill>
              <a:latin typeface="Gabriola" pitchFamily="82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07504" y="4077072"/>
            <a:ext cx="867645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600" b="1" dirty="0" smtClean="0">
                <a:solidFill>
                  <a:srgbClr val="7030A0"/>
                </a:solidFill>
                <a:latin typeface="Gabriola" pitchFamily="82" charset="0"/>
              </a:rPr>
              <a:t>     3) say good bye &amp; end the letter </a:t>
            </a:r>
            <a:endParaRPr lang="ar-SA" sz="5600" b="1" dirty="0">
              <a:solidFill>
                <a:srgbClr val="7030A0"/>
              </a:solidFill>
              <a:latin typeface="Gabriola" pitchFamily="82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7452320" y="44624"/>
            <a:ext cx="1368152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600" b="1" dirty="0" smtClean="0">
                <a:solidFill>
                  <a:srgbClr val="FF0000"/>
                </a:solidFill>
                <a:latin typeface="Gabriola" pitchFamily="82" charset="0"/>
              </a:rPr>
              <a:t>Date </a:t>
            </a:r>
            <a:endParaRPr lang="ar-SA" sz="5600" b="1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195736" y="5013176"/>
            <a:ext cx="237626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FF6600"/>
                </a:solidFill>
                <a:latin typeface="Gabriola" pitchFamily="82" charset="0"/>
              </a:rPr>
              <a:t>Sincerely,          your name </a:t>
            </a:r>
            <a:endParaRPr lang="ar-SA" sz="4800" b="1" dirty="0">
              <a:solidFill>
                <a:srgbClr val="FF660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102_gray_pigeon_carrying_a_letter_in_an_envelo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76672"/>
            <a:ext cx="1944216" cy="237626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صورة 2" descr="1102_gray_pigeon_carrying_a_letter_in_an_envelo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548680"/>
            <a:ext cx="1944216" cy="237626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مربع نص 3"/>
          <p:cNvSpPr txBox="1"/>
          <p:nvPr/>
        </p:nvSpPr>
        <p:spPr>
          <a:xfrm>
            <a:off x="3275856" y="764704"/>
            <a:ext cx="237626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2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bye</a:t>
            </a:r>
            <a:endParaRPr lang="ar-SA" sz="72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123728" y="3356992"/>
            <a:ext cx="4752528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7200" dirty="0" smtClean="0">
                <a:solidFill>
                  <a:srgbClr val="002060"/>
                </a:solidFill>
                <a:latin typeface="Gabriola" pitchFamily="82" charset="0"/>
              </a:rPr>
              <a:t>I’m waiting for your letters!!</a:t>
            </a:r>
            <a:endParaRPr lang="ar-SA" sz="7200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220072" y="5787261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pink-floral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24"/>
            <a:ext cx="9144000" cy="6813376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مربع نص 8"/>
          <p:cNvSpPr txBox="1"/>
          <p:nvPr/>
        </p:nvSpPr>
        <p:spPr>
          <a:xfrm>
            <a:off x="1115616" y="1772816"/>
            <a:ext cx="614366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U: </a:t>
            </a:r>
            <a:r>
              <a:rPr lang="en-US" sz="8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  <a:p>
            <a:pPr algn="ctr"/>
            <a:r>
              <a:rPr lang="en-US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Part: </a:t>
            </a:r>
            <a:r>
              <a:rPr lang="en-US" sz="8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1+2</a:t>
            </a:r>
            <a:endParaRPr lang="ar-SA" sz="8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letter_wri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132856"/>
            <a:ext cx="4992216" cy="4752528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683568" y="404664"/>
            <a:ext cx="763284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000" b="1" dirty="0" smtClean="0">
                <a:solidFill>
                  <a:srgbClr val="33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this chapter we will learn:</a:t>
            </a:r>
            <a:endParaRPr lang="ar-SA" sz="4000" b="1" dirty="0">
              <a:solidFill>
                <a:srgbClr val="3333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043608" y="1628800"/>
            <a:ext cx="2520280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b="1" dirty="0">
                <a:solidFill>
                  <a:srgbClr val="605936"/>
                </a:solidFill>
                <a:latin typeface="Kristen ITC" pitchFamily="66" charset="0"/>
              </a:rPr>
              <a:t>h</a:t>
            </a:r>
            <a:r>
              <a:rPr lang="en-US" sz="4400" b="1" dirty="0" smtClean="0">
                <a:solidFill>
                  <a:srgbClr val="605936"/>
                </a:solidFill>
                <a:latin typeface="Kristen ITC" pitchFamily="66" charset="0"/>
              </a:rPr>
              <a:t>ow    to write an informal letter to a friend</a:t>
            </a:r>
            <a:endParaRPr lang="ar-SA" sz="4400" b="1" dirty="0">
              <a:solidFill>
                <a:srgbClr val="605936"/>
              </a:solidFill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blan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395536" y="345430"/>
            <a:ext cx="655272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>
                <a:solidFill>
                  <a:srgbClr val="0070C0"/>
                </a:solidFill>
              </a:rPr>
              <a:t>A</a:t>
            </a:r>
            <a:r>
              <a:rPr lang="en-US" sz="5400" b="1" u="sng" dirty="0" smtClean="0">
                <a:solidFill>
                  <a:srgbClr val="0070C0"/>
                </a:solidFill>
              </a:rPr>
              <a:t>) Before you write:</a:t>
            </a:r>
            <a:endParaRPr lang="ar-SA" sz="5400" b="1" u="sng" dirty="0">
              <a:solidFill>
                <a:srgbClr val="0070C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3528" y="1877923"/>
            <a:ext cx="633670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FF0000"/>
                </a:solidFill>
                <a:latin typeface="Constantia" pitchFamily="18" charset="0"/>
              </a:rPr>
              <a:t>1) Set your main idea!</a:t>
            </a:r>
            <a:endParaRPr lang="ar-SA" sz="4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123728" y="28674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Farsi Simple Outline" pitchFamily="2" charset="-78"/>
              </a:rPr>
              <a:t>inviting my friend to my house</a:t>
            </a:r>
            <a:endParaRPr lang="ar-SA" sz="4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Farsi Simple Outline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lan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95536" y="692696"/>
            <a:ext cx="633670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FF0000"/>
                </a:solidFill>
                <a:latin typeface="Constantia" pitchFamily="18" charset="0"/>
              </a:rPr>
              <a:t>2</a:t>
            </a:r>
            <a:r>
              <a:rPr lang="en-US" sz="4800" b="1" dirty="0" smtClean="0">
                <a:solidFill>
                  <a:srgbClr val="FF0000"/>
                </a:solidFill>
                <a:latin typeface="Constantia" pitchFamily="18" charset="0"/>
              </a:rPr>
              <a:t>) Explore your ideas!</a:t>
            </a:r>
            <a:endParaRPr lang="ar-SA" sz="4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23528" y="1988840"/>
            <a:ext cx="6696744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  <a:latin typeface="Candara" pitchFamily="34" charset="0"/>
              </a:rPr>
              <a:t>In 3 minutes, write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  <a:latin typeface="Candara" pitchFamily="34" charset="0"/>
              </a:rPr>
              <a:t>about your city:                                                                             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0070C0"/>
                </a:solidFill>
                <a:latin typeface="Narkisim" pitchFamily="34" charset="-79"/>
                <a:cs typeface="Narkisim" pitchFamily="34" charset="-79"/>
              </a:rPr>
              <a:t>What do you like about it ?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0070C0"/>
                </a:solidFill>
                <a:latin typeface="Narkisim" pitchFamily="34" charset="-79"/>
                <a:cs typeface="Narkisim" pitchFamily="34" charset="-79"/>
              </a:rPr>
              <a:t>What is there to see or to do?</a:t>
            </a:r>
            <a:endParaRPr lang="ar-SA" sz="4400" dirty="0">
              <a:solidFill>
                <a:srgbClr val="0070C0"/>
              </a:solidFill>
              <a:latin typeface="Narkisim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lan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467544" y="548680"/>
            <a:ext cx="432048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FF0000"/>
                </a:solidFill>
                <a:latin typeface="Constantia" pitchFamily="18" charset="0"/>
              </a:rPr>
              <a:t>3) Build your vocabulary!</a:t>
            </a:r>
            <a:endParaRPr lang="ar-SA" sz="4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lan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51520" y="347172"/>
            <a:ext cx="669674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FF0000"/>
                </a:solidFill>
                <a:latin typeface="Constantia" pitchFamily="18" charset="0"/>
              </a:rPr>
              <a:t>4</a:t>
            </a:r>
            <a:r>
              <a:rPr lang="en-US" sz="4800" b="1" dirty="0" smtClean="0">
                <a:solidFill>
                  <a:srgbClr val="FF0000"/>
                </a:solidFill>
                <a:latin typeface="Constantia" pitchFamily="18" charset="0"/>
              </a:rPr>
              <a:t>) Organize your ideas!</a:t>
            </a:r>
            <a:endParaRPr lang="ar-SA" sz="4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11560" y="1988840"/>
            <a:ext cx="662473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 smtClean="0">
                <a:solidFill>
                  <a:srgbClr val="00B0F0"/>
                </a:solidFill>
              </a:rPr>
              <a:t>Q1/How many paragraphs should a letter have?</a:t>
            </a:r>
            <a:endParaRPr lang="ar-SA" sz="4400" dirty="0">
              <a:solidFill>
                <a:srgbClr val="00B0F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915816" y="3523655"/>
            <a:ext cx="33123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  <a:latin typeface="Candara" pitchFamily="34" charset="0"/>
                <a:cs typeface="Farsi Simple Outline" pitchFamily="2" charset="-78"/>
              </a:rPr>
              <a:t>3 paragraphs</a:t>
            </a:r>
            <a:endParaRPr lang="ar-SA" sz="4400" b="1" dirty="0">
              <a:solidFill>
                <a:schemeClr val="accent1">
                  <a:lumMod val="50000"/>
                </a:schemeClr>
              </a:solidFill>
              <a:latin typeface="Candara" pitchFamily="34" charset="0"/>
              <a:cs typeface="Farsi Simple Outline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83568" y="4358714"/>
            <a:ext cx="6976392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 smtClean="0">
                <a:solidFill>
                  <a:srgbClr val="00B0F0"/>
                </a:solidFill>
              </a:rPr>
              <a:t>Q2/What should they contain and how can I organize them?</a:t>
            </a:r>
            <a:endParaRPr lang="ar-SA" sz="4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461661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0"/>
            <a:ext cx="972108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51520" y="310004"/>
            <a:ext cx="8640960" cy="304698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00B050"/>
                </a:solidFill>
                <a:latin typeface="Cambria" pitchFamily="18" charset="0"/>
              </a:rPr>
              <a:t>     </a:t>
            </a:r>
            <a:r>
              <a:rPr lang="en-US" sz="4800" b="1" u="sng" dirty="0" smtClean="0">
                <a:solidFill>
                  <a:srgbClr val="00B050"/>
                </a:solidFill>
                <a:latin typeface="Cambria" pitchFamily="18" charset="0"/>
              </a:rPr>
              <a:t>Paragraph 1:</a:t>
            </a:r>
            <a:r>
              <a:rPr lang="en-US" sz="4800" b="1" dirty="0" smtClean="0">
                <a:solidFill>
                  <a:srgbClr val="00B050"/>
                </a:solidFill>
                <a:latin typeface="Cambria" pitchFamily="18" charset="0"/>
              </a:rPr>
              <a:t> say hello </a:t>
            </a:r>
            <a:r>
              <a:rPr lang="en-US" sz="4800" b="1" dirty="0" smtClean="0">
                <a:solidFill>
                  <a:srgbClr val="FF0000"/>
                </a:solidFill>
                <a:latin typeface="Cambria" pitchFamily="18" charset="0"/>
              </a:rPr>
              <a:t>+</a:t>
            </a:r>
            <a:r>
              <a:rPr lang="en-US" sz="4800" b="1" dirty="0" smtClean="0">
                <a:solidFill>
                  <a:srgbClr val="00B050"/>
                </a:solidFill>
                <a:latin typeface="Cambria" pitchFamily="18" charset="0"/>
              </a:rPr>
              <a:t> discuss the visit </a:t>
            </a:r>
            <a:r>
              <a:rPr lang="en-US" sz="4800" b="1" dirty="0" smtClean="0">
                <a:solidFill>
                  <a:srgbClr val="FF0000"/>
                </a:solidFill>
                <a:latin typeface="Cambria" pitchFamily="18" charset="0"/>
              </a:rPr>
              <a:t>+</a:t>
            </a:r>
            <a:r>
              <a:rPr lang="en-US" sz="4800" b="1" dirty="0" smtClean="0">
                <a:solidFill>
                  <a:srgbClr val="00B050"/>
                </a:solidFill>
                <a:latin typeface="Cambria" pitchFamily="18" charset="0"/>
              </a:rPr>
              <a:t> describe some of the activities that you can do </a:t>
            </a:r>
            <a:endParaRPr lang="ar-SA" sz="4800" b="1" dirty="0">
              <a:solidFill>
                <a:srgbClr val="00B050"/>
              </a:solidFill>
              <a:latin typeface="Cambria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16024" y="3429000"/>
            <a:ext cx="8676456" cy="1569660"/>
          </a:xfrm>
          <a:prstGeom prst="rect">
            <a:avLst/>
          </a:prstGeom>
          <a:noFill/>
          <a:ln w="38100">
            <a:solidFill>
              <a:srgbClr val="FF3399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FF3399"/>
                </a:solidFill>
                <a:latin typeface="Cambria" pitchFamily="18" charset="0"/>
              </a:rPr>
              <a:t>     </a:t>
            </a:r>
            <a:r>
              <a:rPr lang="en-US" sz="4800" b="1" u="sng" dirty="0" smtClean="0">
                <a:solidFill>
                  <a:srgbClr val="FF3399"/>
                </a:solidFill>
                <a:latin typeface="Cambria" pitchFamily="18" charset="0"/>
              </a:rPr>
              <a:t>Paragraph 2:</a:t>
            </a:r>
            <a:r>
              <a:rPr lang="en-US" sz="4800" b="1" dirty="0" smtClean="0">
                <a:solidFill>
                  <a:srgbClr val="FF3399"/>
                </a:solidFill>
                <a:latin typeface="Cambria" pitchFamily="18" charset="0"/>
              </a:rPr>
              <a:t> give direction to your home </a:t>
            </a:r>
            <a:endParaRPr lang="ar-SA" sz="4800" b="1" dirty="0">
              <a:solidFill>
                <a:srgbClr val="FF3399"/>
              </a:solidFill>
              <a:latin typeface="Cambria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9512" y="5099700"/>
            <a:ext cx="8676456" cy="156966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7030A0"/>
                </a:solidFill>
                <a:latin typeface="Cambria" pitchFamily="18" charset="0"/>
              </a:rPr>
              <a:t>     </a:t>
            </a:r>
            <a:r>
              <a:rPr lang="en-US" sz="4800" b="1" u="sng" dirty="0" smtClean="0">
                <a:solidFill>
                  <a:srgbClr val="7030A0"/>
                </a:solidFill>
                <a:latin typeface="Cambria" pitchFamily="18" charset="0"/>
              </a:rPr>
              <a:t>Paragraph 3:</a:t>
            </a:r>
            <a:r>
              <a:rPr lang="en-US" sz="4800" b="1" dirty="0" smtClean="0">
                <a:solidFill>
                  <a:srgbClr val="7030A0"/>
                </a:solidFill>
                <a:latin typeface="Cambria" pitchFamily="18" charset="0"/>
              </a:rPr>
              <a:t> say good bye &amp; end the letter </a:t>
            </a:r>
            <a:endParaRPr lang="ar-SA" sz="4800" b="1" dirty="0">
              <a:solidFill>
                <a:srgbClr val="7030A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lan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467544" y="548680"/>
            <a:ext cx="554461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FF0000"/>
                </a:solidFill>
                <a:latin typeface="Constantia" pitchFamily="18" charset="0"/>
              </a:rPr>
              <a:t>5</a:t>
            </a:r>
            <a:r>
              <a:rPr lang="en-US" sz="4800" b="1" dirty="0" smtClean="0">
                <a:solidFill>
                  <a:srgbClr val="FF0000"/>
                </a:solidFill>
                <a:latin typeface="Constantia" pitchFamily="18" charset="0"/>
              </a:rPr>
              <a:t>) Use graphic organizer! ( why?)</a:t>
            </a:r>
            <a:endParaRPr lang="ar-SA" sz="4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115616" y="2276872"/>
            <a:ext cx="590465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dirty="0">
                <a:solidFill>
                  <a:srgbClr val="0070C0"/>
                </a:solidFill>
              </a:rPr>
              <a:t>t</a:t>
            </a:r>
            <a:r>
              <a:rPr lang="en-US" sz="6000" dirty="0" smtClean="0">
                <a:solidFill>
                  <a:srgbClr val="0070C0"/>
                </a:solidFill>
              </a:rPr>
              <a:t>o give directions</a:t>
            </a:r>
          </a:p>
          <a:p>
            <a:pPr algn="ctr"/>
            <a:r>
              <a:rPr lang="en-US" sz="6000" dirty="0" smtClean="0">
                <a:solidFill>
                  <a:srgbClr val="0070C0"/>
                </a:solidFill>
              </a:rPr>
              <a:t>See p. 63</a:t>
            </a:r>
            <a:endParaRPr lang="ar-SA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534</Words>
  <Application>Microsoft Office PowerPoint</Application>
  <PresentationFormat>عرض على الشاشة (3:4)‏</PresentationFormat>
  <Paragraphs>82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41</cp:revision>
  <dcterms:created xsi:type="dcterms:W3CDTF">2011-04-22T19:22:26Z</dcterms:created>
  <dcterms:modified xsi:type="dcterms:W3CDTF">2011-09-24T12:21:11Z</dcterms:modified>
</cp:coreProperties>
</file>