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8" r:id="rId13"/>
    <p:sldId id="267" r:id="rId14"/>
    <p:sldId id="269" r:id="rId15"/>
    <p:sldId id="271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48F0A-A889-416C-8DAE-1487C69FEDC0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D56D-D3E1-4E7E-9C50-2CF750063AC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332656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morning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5733256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548680"/>
            <a:ext cx="6143668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Part: 2</a:t>
            </a:r>
            <a:endParaRPr lang="ar-SA" sz="11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h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5093459"/>
            <a:ext cx="2699792" cy="179192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95536" y="548680"/>
            <a:ext cx="741682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Using the past tense: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5496" y="44624"/>
            <a:ext cx="842493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Combining sentences with </a:t>
            </a:r>
            <a:r>
              <a:rPr lang="en-US" sz="5400" b="1" u="sng" dirty="0" smtClean="0">
                <a:solidFill>
                  <a:srgbClr val="00CC00"/>
                </a:solidFill>
                <a:latin typeface="Calibri" pitchFamily="34" charset="0"/>
                <a:cs typeface="Calibri" pitchFamily="34" charset="0"/>
              </a:rPr>
              <a:t>time words 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and </a:t>
            </a:r>
            <a:r>
              <a:rPr lang="en-US" sz="5400" b="1" u="sng" dirty="0" smtClean="0">
                <a:solidFill>
                  <a:srgbClr val="00CC00"/>
                </a:solidFill>
                <a:latin typeface="Calibri" pitchFamily="34" charset="0"/>
                <a:cs typeface="Calibri" pitchFamily="34" charset="0"/>
              </a:rPr>
              <a:t>Because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4016" y="1903432"/>
          <a:ext cx="8748464" cy="469392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276374"/>
                <a:gridCol w="4472090"/>
              </a:tblGrid>
              <a:tr h="720080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</a:t>
                      </a:r>
                      <a:r>
                        <a:rPr lang="en-US" sz="3200" baseline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show cause &amp; effect</a:t>
                      </a:r>
                      <a:endParaRPr lang="ar-SA" sz="3200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Time</a:t>
                      </a:r>
                      <a:r>
                        <a:rPr lang="en-US" sz="3200" baseline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Words ( to indicate time)</a:t>
                      </a:r>
                      <a:endParaRPr lang="ar-SA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983592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D60093"/>
                          </a:solidFill>
                        </a:rPr>
                        <a:t> </a:t>
                      </a:r>
                      <a:r>
                        <a:rPr lang="en-US" sz="3200" b="1" i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Because</a:t>
                      </a:r>
                    </a:p>
                    <a:p>
                      <a:pPr algn="l" rtl="0"/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  <a:effectLst/>
                        </a:rPr>
                        <a:t>Example: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Because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it was rainy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4000" b="1" i="0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we didn’t go out.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 didn’t go out 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because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it was rainy.</a:t>
                      </a:r>
                      <a:endParaRPr lang="ar-SA" sz="2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/>
                      <a:endParaRPr lang="ar-SA" sz="3200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b="1" i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Before</a:t>
                      </a:r>
                      <a:r>
                        <a:rPr lang="en-US" sz="3200" b="1" i="0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, After </a:t>
                      </a:r>
                    </a:p>
                    <a:p>
                      <a:pPr algn="ctr" rtl="0"/>
                      <a:r>
                        <a:rPr lang="en-US" sz="3200" b="1" i="0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When , as soon as</a:t>
                      </a:r>
                    </a:p>
                    <a:p>
                      <a:pPr algn="l" rtl="0"/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  <a:effectLst/>
                        </a:rPr>
                        <a:t>Example: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Before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 started school </a:t>
                      </a:r>
                      <a:r>
                        <a:rPr lang="en-US" sz="4000" b="1" i="0" baseline="0" dirty="0" smtClean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 was very happy.</a:t>
                      </a:r>
                    </a:p>
                    <a:p>
                      <a:pPr algn="l" rtl="0">
                        <a:buFont typeface="Wingdings" pitchFamily="2" charset="2"/>
                        <a:buChar char="§"/>
                      </a:pP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 was very happy </a:t>
                      </a:r>
                      <a:r>
                        <a:rPr lang="en-US" sz="3200" b="1" i="0" u="sng" baseline="0" dirty="0" smtClean="0">
                          <a:solidFill>
                            <a:srgbClr val="00CC00"/>
                          </a:solidFill>
                          <a:effectLst/>
                        </a:rPr>
                        <a:t>before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i="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ai</a:t>
                      </a:r>
                      <a:r>
                        <a:rPr lang="en-US" sz="3200" b="1" i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started school.</a:t>
                      </a:r>
                      <a:endParaRPr lang="ar-SA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496" y="44624"/>
            <a:ext cx="871296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3) Dependant &amp; independent clauses: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55576" y="1772816"/>
            <a:ext cx="410445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000" b="1" dirty="0" smtClean="0"/>
              <a:t>It was rainy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000" b="1" dirty="0" smtClean="0"/>
              <a:t>We didn’t go out</a:t>
            </a:r>
            <a:endParaRPr lang="ar-SA" sz="4000" b="1" dirty="0"/>
          </a:p>
        </p:txBody>
      </p:sp>
      <p:sp>
        <p:nvSpPr>
          <p:cNvPr id="4" name="قوس كبير أيمن 3"/>
          <p:cNvSpPr/>
          <p:nvPr/>
        </p:nvSpPr>
        <p:spPr>
          <a:xfrm>
            <a:off x="4788024" y="1700808"/>
            <a:ext cx="576064" cy="1224136"/>
          </a:xfrm>
          <a:prstGeom prst="rightBrace">
            <a:avLst/>
          </a:prstGeom>
          <a:ln>
            <a:solidFill>
              <a:srgbClr val="00CC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5508104" y="1484784"/>
            <a:ext cx="3419872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independent clauses Each sentence has a full meaning ,so they can stand alone</a:t>
            </a:r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23528" y="3935958"/>
            <a:ext cx="410445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dirty="0" smtClean="0">
                <a:solidFill>
                  <a:srgbClr val="FF0000"/>
                </a:solidFill>
              </a:rPr>
              <a:t>Combine them using because!</a:t>
            </a:r>
          </a:p>
        </p:txBody>
      </p:sp>
      <p:sp>
        <p:nvSpPr>
          <p:cNvPr id="7" name="سهم للأسفل 6"/>
          <p:cNvSpPr/>
          <p:nvPr/>
        </p:nvSpPr>
        <p:spPr>
          <a:xfrm>
            <a:off x="2051720" y="3140968"/>
            <a:ext cx="504056" cy="720080"/>
          </a:xfrm>
          <a:prstGeom prst="down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منحني إلى الأعلى 7"/>
          <p:cNvSpPr/>
          <p:nvPr/>
        </p:nvSpPr>
        <p:spPr>
          <a:xfrm rot="5400000">
            <a:off x="2015716" y="5193196"/>
            <a:ext cx="1008112" cy="792088"/>
          </a:xfrm>
          <a:prstGeom prst="bentUpArrow">
            <a:avLst>
              <a:gd name="adj1" fmla="val 25000"/>
              <a:gd name="adj2" fmla="val 28402"/>
              <a:gd name="adj3" fmla="val 25000"/>
            </a:avLst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4355976" y="4802376"/>
            <a:ext cx="41044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u="sng" dirty="0" smtClean="0">
                <a:solidFill>
                  <a:srgbClr val="0070C0"/>
                </a:solidFill>
              </a:rPr>
              <a:t>Because</a:t>
            </a:r>
            <a:r>
              <a:rPr lang="en-US" sz="4000" b="1" dirty="0" smtClean="0"/>
              <a:t> it was rainy, we didn’t go 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 animBg="1"/>
      <p:bldP spid="5" grpId="0"/>
      <p:bldP spid="6" grpId="0"/>
      <p:bldP spid="7" grpId="0" animBg="1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11760" y="1124744"/>
            <a:ext cx="41044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u="sng" dirty="0" smtClean="0">
                <a:solidFill>
                  <a:srgbClr val="0070C0"/>
                </a:solidFill>
              </a:rPr>
              <a:t>Because</a:t>
            </a:r>
            <a:r>
              <a:rPr lang="en-US" sz="4000" b="1" dirty="0" smtClean="0"/>
              <a:t> it was rainy, </a:t>
            </a:r>
            <a:r>
              <a:rPr lang="en-US" sz="4000" b="1" dirty="0" smtClean="0">
                <a:solidFill>
                  <a:srgbClr val="FF0000"/>
                </a:solidFill>
              </a:rPr>
              <a:t>we didn’t go out.</a:t>
            </a:r>
          </a:p>
        </p:txBody>
      </p:sp>
      <p:sp>
        <p:nvSpPr>
          <p:cNvPr id="3" name="سهم للأسفل 2"/>
          <p:cNvSpPr/>
          <p:nvPr/>
        </p:nvSpPr>
        <p:spPr>
          <a:xfrm>
            <a:off x="4067944" y="260648"/>
            <a:ext cx="576064" cy="864096"/>
          </a:xfrm>
          <a:prstGeom prst="down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رابط كسهم مستقيم 14"/>
          <p:cNvCxnSpPr/>
          <p:nvPr/>
        </p:nvCxnSpPr>
        <p:spPr>
          <a:xfrm rot="5400000">
            <a:off x="2663788" y="3176972"/>
            <a:ext cx="792088" cy="720080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rot="16200000" flipH="1">
            <a:off x="5652120" y="3140969"/>
            <a:ext cx="792088" cy="648072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ستطيل 20"/>
          <p:cNvSpPr/>
          <p:nvPr/>
        </p:nvSpPr>
        <p:spPr>
          <a:xfrm>
            <a:off x="199264" y="3861048"/>
            <a:ext cx="43007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rgbClr val="0070C0"/>
                </a:solidFill>
              </a:rPr>
              <a:t>Because</a:t>
            </a:r>
            <a:r>
              <a:rPr lang="en-US" sz="3600" b="1" dirty="0" smtClean="0"/>
              <a:t> it was rainy</a:t>
            </a:r>
            <a:r>
              <a:rPr lang="en-US" sz="4400" b="1" dirty="0" smtClean="0">
                <a:solidFill>
                  <a:srgbClr val="00CC00"/>
                </a:solidFill>
              </a:rPr>
              <a:t>,</a:t>
            </a:r>
            <a:r>
              <a:rPr lang="en-US" sz="3600" b="1" dirty="0" smtClean="0"/>
              <a:t> </a:t>
            </a:r>
            <a:endParaRPr lang="ar-SA" sz="3600" dirty="0"/>
          </a:p>
        </p:txBody>
      </p:sp>
      <p:sp>
        <p:nvSpPr>
          <p:cNvPr id="22" name="مستطيل 21"/>
          <p:cNvSpPr/>
          <p:nvPr/>
        </p:nvSpPr>
        <p:spPr>
          <a:xfrm>
            <a:off x="5004048" y="3933056"/>
            <a:ext cx="3453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we didn’t go out.</a:t>
            </a:r>
          </a:p>
        </p:txBody>
      </p:sp>
      <p:cxnSp>
        <p:nvCxnSpPr>
          <p:cNvPr id="23" name="رابط كسهم مستقيم 22"/>
          <p:cNvCxnSpPr/>
          <p:nvPr/>
        </p:nvCxnSpPr>
        <p:spPr>
          <a:xfrm rot="5400000">
            <a:off x="1907704" y="4932784"/>
            <a:ext cx="711696" cy="8384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35496" y="5373216"/>
            <a:ext cx="4608512" cy="1384995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independent clause =</a:t>
            </a:r>
            <a:r>
              <a:rPr lang="en-US" sz="2800" b="1" dirty="0" smtClean="0">
                <a:solidFill>
                  <a:srgbClr val="0070C0"/>
                </a:solidFill>
              </a:rPr>
              <a:t> doesn’t have meaning </a:t>
            </a:r>
            <a:r>
              <a:rPr lang="en-US" sz="2800" b="1" dirty="0" smtClean="0">
                <a:solidFill>
                  <a:srgbClr val="00CC00"/>
                </a:solidFill>
              </a:rPr>
              <a:t>(fragment) </a:t>
            </a:r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r>
              <a:rPr lang="en-US" sz="2800" b="1" dirty="0" smtClean="0">
                <a:solidFill>
                  <a:srgbClr val="0070C0"/>
                </a:solidFill>
              </a:rPr>
              <a:t>  it can’t stand alone</a:t>
            </a:r>
            <a:endParaRPr lang="ar-SA" sz="2800" b="1" dirty="0">
              <a:solidFill>
                <a:srgbClr val="0070C0"/>
              </a:solidFill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 rot="5400000">
            <a:off x="6524600" y="5004792"/>
            <a:ext cx="711696" cy="8384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4932040" y="5373216"/>
            <a:ext cx="3888432" cy="1384995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dependent clause =</a:t>
            </a:r>
            <a:r>
              <a:rPr lang="en-US" sz="2800" b="1" dirty="0" smtClean="0">
                <a:solidFill>
                  <a:srgbClr val="0070C0"/>
                </a:solidFill>
              </a:rPr>
              <a:t> it has meaning  </a:t>
            </a:r>
            <a:r>
              <a:rPr lang="en-US" sz="2800" b="1" dirty="0" smtClean="0">
                <a:solidFill>
                  <a:srgbClr val="FF0000"/>
                </a:solidFill>
              </a:rPr>
              <a:t>= </a:t>
            </a:r>
            <a:r>
              <a:rPr lang="en-US" sz="2800" b="1" dirty="0" smtClean="0">
                <a:solidFill>
                  <a:srgbClr val="0070C0"/>
                </a:solidFill>
              </a:rPr>
              <a:t>  it can  stand alone</a:t>
            </a:r>
            <a:endParaRPr lang="ar-SA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1" grpId="0"/>
      <p:bldP spid="22" grpId="0"/>
      <p:bldP spid="25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260648"/>
            <a:ext cx="614366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bye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5733256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home_inspection_magnifying_hg_wh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1269" y="1906141"/>
            <a:ext cx="4907235" cy="490723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6524" y="260648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Home</a:t>
            </a:r>
          </a:p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Part: 1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83568" y="404664"/>
            <a:ext cx="76328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this chapter we will learn:</a:t>
            </a:r>
            <a:endParaRPr lang="ar-SA" sz="4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484784"/>
            <a:ext cx="2952328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risten ITC" pitchFamily="66" charset="0"/>
              </a:rPr>
              <a:t>how to write a paragraph about an important time in your life</a:t>
            </a:r>
            <a:endParaRPr lang="ar-SA" sz="4400" b="1" dirty="0">
              <a:solidFill>
                <a:schemeClr val="tx2">
                  <a:lumMod val="60000"/>
                  <a:lumOff val="40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2050" name="Picture 2" descr="http://dir.coolclips.com/Education/School/Classroom/Students/cartoon_children_with_globe_CoolClips_cart0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8556" y="2943572"/>
            <a:ext cx="4075932" cy="3797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2.bp.blogspot.com/_lj_y7Z_fw94/S7gMvcqKoMI/AAAAAAAAAzM/8kGLVboGzCk/s1600/Free%25252525252525252BWedding%25252525252525252BClip%25252525252525252BArt%25252525252525252BBorders%25252525252525252B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1" y="44624"/>
            <a:ext cx="9205913" cy="6778501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1115616" y="705470"/>
            <a:ext cx="65527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5400" b="1" u="sng" dirty="0" smtClean="0">
                <a:solidFill>
                  <a:schemeClr val="accent6">
                    <a:lumMod val="50000"/>
                  </a:schemeClr>
                </a:solidFill>
              </a:rPr>
              <a:t>) Before you write:</a:t>
            </a:r>
            <a:endParaRPr lang="ar-SA" sz="54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339752" y="2073622"/>
            <a:ext cx="554461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Make a lifeline</a:t>
            </a:r>
            <a:endParaRPr lang="ar-SA" sz="6000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63888" y="3369766"/>
            <a:ext cx="230425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How?</a:t>
            </a:r>
            <a:endParaRPr lang="ar-SA" sz="5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2.bp.blogspot.com/_lj_y7Z_fw94/S7gMvcqKoMI/AAAAAAAAAzM/8kGLVboGzCk/s1600/Free%25252525252525252BWedding%25252525252525252BClip%25252525252525252BArt%25252525252525252BBorders%25252525252525252B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1" y="44624"/>
            <a:ext cx="9205913" cy="6778501"/>
          </a:xfrm>
          <a:prstGeom prst="rect">
            <a:avLst/>
          </a:prstGeom>
          <a:noFill/>
        </p:spPr>
      </p:pic>
      <p:cxnSp>
        <p:nvCxnSpPr>
          <p:cNvPr id="4" name="رابط مستقيم 3"/>
          <p:cNvCxnSpPr/>
          <p:nvPr/>
        </p:nvCxnSpPr>
        <p:spPr>
          <a:xfrm rot="5400000">
            <a:off x="1943708" y="3392996"/>
            <a:ext cx="54006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1763688" y="620688"/>
            <a:ext cx="151216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Events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796136" y="548680"/>
            <a:ext cx="18722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feelings</a:t>
            </a:r>
            <a:endParaRPr lang="ar-SA" sz="3600" b="1" dirty="0">
              <a:solidFill>
                <a:srgbClr val="FF0000"/>
              </a:solidFill>
            </a:endParaRPr>
          </a:p>
        </p:txBody>
      </p:sp>
      <p:cxnSp>
        <p:nvCxnSpPr>
          <p:cNvPr id="9" name="رابط مستقيم 8"/>
          <p:cNvCxnSpPr/>
          <p:nvPr/>
        </p:nvCxnSpPr>
        <p:spPr>
          <a:xfrm rot="10800000">
            <a:off x="4427984" y="1628800"/>
            <a:ext cx="21602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0800000">
            <a:off x="4427984" y="2492895"/>
            <a:ext cx="21602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10800000">
            <a:off x="4427985" y="5373215"/>
            <a:ext cx="21602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10800000">
            <a:off x="4427985" y="4365103"/>
            <a:ext cx="21602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10800000">
            <a:off x="4427984" y="3428999"/>
            <a:ext cx="216024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4716016" y="1268760"/>
            <a:ext cx="3600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716016" y="2196153"/>
            <a:ext cx="3600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4644008" y="3060249"/>
            <a:ext cx="64807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716016" y="4005064"/>
            <a:ext cx="64807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4716016" y="5076473"/>
            <a:ext cx="64807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1187624" y="1984772"/>
            <a:ext cx="273630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List the events in chronological order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5364088" y="2056780"/>
            <a:ext cx="273630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Write just points (not full sentences)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2.bp.blogspot.com/_lj_y7Z_fw94/S7gMvcqKoMI/AAAAAAAAAzM/8kGLVboGzCk/s1600/Free%25252525252525252BWedding%25252525252525252BClip%25252525252525252BArt%25252525252525252BBorders%25252525252525252B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875"/>
            <a:ext cx="9205913" cy="6778501"/>
          </a:xfrm>
          <a:prstGeom prst="rect">
            <a:avLst/>
          </a:prstGeom>
          <a:noFill/>
        </p:spPr>
      </p:pic>
      <p:sp>
        <p:nvSpPr>
          <p:cNvPr id="2" name="مربع نص 1"/>
          <p:cNvSpPr txBox="1"/>
          <p:nvPr/>
        </p:nvSpPr>
        <p:spPr>
          <a:xfrm>
            <a:off x="1187624" y="836712"/>
            <a:ext cx="6336704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1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) Set your main idea!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( choose the most interesting time) </a:t>
            </a:r>
            <a:endParaRPr lang="ar-SA" sz="48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627784" y="2492896"/>
            <a:ext cx="3600400" cy="352839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2771800" y="3140968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Writing about my childhood</a:t>
            </a:r>
            <a:endParaRPr lang="ar-SA" sz="4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Farsi Simple Outline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2.bp.blogspot.com/_lj_y7Z_fw94/S7gMvcqKoMI/AAAAAAAAAzM/8kGLVboGzCk/s1600/Free%25252525252525252BWedding%25252525252525252BClip%25252525252525252BArt%25252525252525252BBorders%25252525252525252B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875"/>
            <a:ext cx="9205913" cy="6778501"/>
          </a:xfrm>
          <a:prstGeom prst="rect">
            <a:avLst/>
          </a:prstGeom>
          <a:noFill/>
        </p:spPr>
      </p:pic>
      <p:sp>
        <p:nvSpPr>
          <p:cNvPr id="2" name="مربع نص 1"/>
          <p:cNvSpPr txBox="1"/>
          <p:nvPr/>
        </p:nvSpPr>
        <p:spPr>
          <a:xfrm>
            <a:off x="1259632" y="1052736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2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) 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Explore ideas!</a:t>
            </a:r>
            <a:endParaRPr lang="ar-SA" sz="48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2.bp.blogspot.com/_lj_y7Z_fw94/S7gMvcqKoMI/AAAAAAAAAzM/8kGLVboGzCk/s1600/Free%25252525252525252BWedding%25252525252525252BClip%25252525252525252BArt%25252525252525252BBorders%25252525252525252B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875"/>
            <a:ext cx="9205913" cy="6778501"/>
          </a:xfrm>
          <a:prstGeom prst="rect">
            <a:avLst/>
          </a:prstGeom>
          <a:noFill/>
        </p:spPr>
      </p:pic>
      <p:sp>
        <p:nvSpPr>
          <p:cNvPr id="2" name="مربع نص 1"/>
          <p:cNvSpPr txBox="1"/>
          <p:nvPr/>
        </p:nvSpPr>
        <p:spPr>
          <a:xfrm>
            <a:off x="1547664" y="980728"/>
            <a:ext cx="453650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3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) 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Build your vocabulary!</a:t>
            </a:r>
            <a:endParaRPr lang="ar-SA" sz="48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2.bp.blogspot.com/_lj_y7Z_fw94/S7gMvcqKoMI/AAAAAAAAAzM/8kGLVboGzCk/s1600/Free%25252525252525252BWedding%25252525252525252BClip%25252525252525252BArt%25252525252525252BBorders%25252525252525252B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875"/>
            <a:ext cx="9205913" cy="6778501"/>
          </a:xfrm>
          <a:prstGeom prst="rect">
            <a:avLst/>
          </a:prstGeom>
          <a:noFill/>
        </p:spPr>
      </p:pic>
      <p:sp>
        <p:nvSpPr>
          <p:cNvPr id="2" name="مربع نص 1"/>
          <p:cNvSpPr txBox="1"/>
          <p:nvPr/>
        </p:nvSpPr>
        <p:spPr>
          <a:xfrm>
            <a:off x="1259632" y="1052736"/>
            <a:ext cx="633670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4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) 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Organize your ideas!</a:t>
            </a:r>
            <a:endParaRPr lang="ar-SA" sz="48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691680" y="2564904"/>
            <a:ext cx="56521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List the events that happened at that time </a:t>
            </a: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and </a:t>
            </a: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write your </a:t>
            </a: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feelings</a:t>
            </a:r>
          </a:p>
          <a:p>
            <a:pPr algn="ctr" rtl="0"/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(chronological order)</a:t>
            </a:r>
            <a:endParaRPr lang="ar-SA" sz="4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Farsi Simple Outline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298</Words>
  <Application>Microsoft Office PowerPoint</Application>
  <PresentationFormat>عرض على الشاشة (3:4)‏</PresentationFormat>
  <Paragraphs>54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31</cp:revision>
  <dcterms:created xsi:type="dcterms:W3CDTF">2011-05-08T18:33:37Z</dcterms:created>
  <dcterms:modified xsi:type="dcterms:W3CDTF">2011-09-24T12:23:27Z</dcterms:modified>
</cp:coreProperties>
</file>