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8BBD6-2AB1-49D4-9516-E4468616666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25615-52DB-43C0-8874-0D5BC1B3CD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332656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morning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5733256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260648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Home</a:t>
            </a:r>
          </a:p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Part: 2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5093459"/>
            <a:ext cx="2699792" cy="17919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95536" y="548680"/>
            <a:ext cx="741682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Using the past tense: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5496" y="44624"/>
            <a:ext cx="842493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Combining sentences with </a:t>
            </a:r>
            <a:r>
              <a:rPr lang="en-US" sz="5400" b="1" u="sng" dirty="0" smtClean="0">
                <a:solidFill>
                  <a:srgbClr val="00CC00"/>
                </a:solidFill>
                <a:latin typeface="Calibri" pitchFamily="34" charset="0"/>
                <a:cs typeface="Calibri" pitchFamily="34" charset="0"/>
              </a:rPr>
              <a:t>time words 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and </a:t>
            </a:r>
            <a:r>
              <a:rPr lang="en-US" sz="5400" b="1" u="sng" dirty="0" smtClean="0">
                <a:solidFill>
                  <a:srgbClr val="00CC00"/>
                </a:solidFill>
                <a:latin typeface="Calibri" pitchFamily="34" charset="0"/>
                <a:cs typeface="Calibri" pitchFamily="34" charset="0"/>
              </a:rPr>
              <a:t>Because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4016" y="1903432"/>
          <a:ext cx="8748464" cy="469392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276374"/>
                <a:gridCol w="4472090"/>
              </a:tblGrid>
              <a:tr h="720080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  <a:r>
                        <a:rPr lang="en-US" sz="3200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show cause &amp; effect</a:t>
                      </a:r>
                      <a:endParaRPr lang="ar-SA" sz="3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Time</a:t>
                      </a:r>
                      <a:r>
                        <a:rPr lang="en-US" sz="3200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Words ( to indicate time)</a:t>
                      </a:r>
                      <a:endParaRPr lang="ar-SA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983592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 </a:t>
                      </a:r>
                      <a:r>
                        <a:rPr lang="en-US" sz="3200" b="1" i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Because</a:t>
                      </a:r>
                    </a:p>
                    <a:p>
                      <a:pPr algn="l" rtl="0"/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  <a:effectLst/>
                        </a:rPr>
                        <a:t>Example: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Because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it was rainy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4000" b="1" i="0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we didn’t go out.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 didn’t go out 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because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it was rainy.</a:t>
                      </a:r>
                      <a:endParaRPr lang="ar-SA" sz="2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/>
                      <a:endParaRPr lang="ar-SA" sz="3200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i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Before</a:t>
                      </a:r>
                      <a:r>
                        <a:rPr lang="en-US" sz="3200" b="1" i="0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, After </a:t>
                      </a:r>
                    </a:p>
                    <a:p>
                      <a:pPr algn="ctr" rtl="0"/>
                      <a:r>
                        <a:rPr lang="en-US" sz="3200" b="1" i="0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When , as soon as</a:t>
                      </a:r>
                    </a:p>
                    <a:p>
                      <a:pPr algn="l" rtl="0"/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  <a:effectLst/>
                        </a:rPr>
                        <a:t>Example: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Before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 started school </a:t>
                      </a:r>
                      <a:r>
                        <a:rPr lang="en-US" sz="4000" b="1" i="0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 was very happy.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 was very happy 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before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ai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started school.</a:t>
                      </a:r>
                      <a:endParaRPr lang="ar-SA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496" y="44624"/>
            <a:ext cx="871296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3) Dependant &amp; independent clauses: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55576" y="1772816"/>
            <a:ext cx="41044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000" b="1" dirty="0" smtClean="0"/>
              <a:t>It was rainy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000" b="1" dirty="0" smtClean="0"/>
              <a:t>We didn’t go out</a:t>
            </a:r>
            <a:endParaRPr lang="ar-SA" sz="4000" b="1" dirty="0"/>
          </a:p>
        </p:txBody>
      </p:sp>
      <p:sp>
        <p:nvSpPr>
          <p:cNvPr id="4" name="قوس كبير أيمن 3"/>
          <p:cNvSpPr/>
          <p:nvPr/>
        </p:nvSpPr>
        <p:spPr>
          <a:xfrm>
            <a:off x="4788024" y="1700808"/>
            <a:ext cx="576064" cy="1224136"/>
          </a:xfrm>
          <a:prstGeom prst="rightBrace">
            <a:avLst/>
          </a:prstGeom>
          <a:ln>
            <a:solidFill>
              <a:srgbClr val="00CC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5508104" y="1484784"/>
            <a:ext cx="3419872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Separate sentences. Each one of them has a full meaning . They can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23528" y="3935958"/>
            <a:ext cx="410445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dirty="0" smtClean="0">
                <a:solidFill>
                  <a:srgbClr val="FF0000"/>
                </a:solidFill>
              </a:rPr>
              <a:t>Combine them using because!</a:t>
            </a:r>
          </a:p>
        </p:txBody>
      </p:sp>
      <p:sp>
        <p:nvSpPr>
          <p:cNvPr id="7" name="سهم للأسفل 6"/>
          <p:cNvSpPr/>
          <p:nvPr/>
        </p:nvSpPr>
        <p:spPr>
          <a:xfrm>
            <a:off x="2051720" y="3140968"/>
            <a:ext cx="504056" cy="720080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منحني إلى الأعلى 7"/>
          <p:cNvSpPr/>
          <p:nvPr/>
        </p:nvSpPr>
        <p:spPr>
          <a:xfrm rot="5400000">
            <a:off x="2015716" y="5193196"/>
            <a:ext cx="1008112" cy="792088"/>
          </a:xfrm>
          <a:prstGeom prst="bentUpArrow">
            <a:avLst>
              <a:gd name="adj1" fmla="val 25000"/>
              <a:gd name="adj2" fmla="val 28402"/>
              <a:gd name="adj3" fmla="val 25000"/>
            </a:avLst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4355976" y="4802376"/>
            <a:ext cx="41044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0070C0"/>
                </a:solidFill>
              </a:rPr>
              <a:t>Because</a:t>
            </a:r>
            <a:r>
              <a:rPr lang="en-US" sz="4000" b="1" dirty="0" smtClean="0"/>
              <a:t> it was rainy, we didn’t go 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 animBg="1"/>
      <p:bldP spid="5" grpId="0"/>
      <p:bldP spid="6" grpId="0"/>
      <p:bldP spid="7" grpId="0" animBg="1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95736" y="1057960"/>
            <a:ext cx="4104456" cy="1938992"/>
          </a:xfrm>
          <a:prstGeom prst="rect">
            <a:avLst/>
          </a:prstGeom>
          <a:noFill/>
          <a:ln w="28575">
            <a:solidFill>
              <a:srgbClr val="33CC33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0070C0"/>
                </a:solidFill>
              </a:rPr>
              <a:t>Because</a:t>
            </a:r>
            <a:r>
              <a:rPr lang="en-US" sz="4000" b="1" dirty="0" smtClean="0"/>
              <a:t> it was rainy, </a:t>
            </a:r>
            <a:r>
              <a:rPr lang="en-US" sz="4000" b="1" dirty="0" smtClean="0">
                <a:solidFill>
                  <a:srgbClr val="FF0000"/>
                </a:solidFill>
              </a:rPr>
              <a:t>we didn’t go out.</a:t>
            </a:r>
          </a:p>
        </p:txBody>
      </p:sp>
      <p:sp>
        <p:nvSpPr>
          <p:cNvPr id="3" name="سهم للأسفل 2"/>
          <p:cNvSpPr/>
          <p:nvPr/>
        </p:nvSpPr>
        <p:spPr>
          <a:xfrm>
            <a:off x="4067944" y="116632"/>
            <a:ext cx="576064" cy="864096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رابط كسهم مستقيم 14"/>
          <p:cNvCxnSpPr/>
          <p:nvPr/>
        </p:nvCxnSpPr>
        <p:spPr>
          <a:xfrm rot="5400000">
            <a:off x="2663788" y="3176972"/>
            <a:ext cx="792088" cy="720080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rot="16200000" flipH="1">
            <a:off x="5652120" y="3140969"/>
            <a:ext cx="792088" cy="648072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199264" y="3861048"/>
            <a:ext cx="43007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</a:rPr>
              <a:t>Because</a:t>
            </a:r>
            <a:r>
              <a:rPr lang="en-US" sz="3600" b="1" dirty="0" smtClean="0"/>
              <a:t> it was rainy</a:t>
            </a:r>
            <a:r>
              <a:rPr lang="en-US" sz="4400" b="1" dirty="0" smtClean="0">
                <a:solidFill>
                  <a:srgbClr val="00CC00"/>
                </a:solidFill>
              </a:rPr>
              <a:t>,</a:t>
            </a:r>
            <a:r>
              <a:rPr lang="en-US" sz="3600" b="1" dirty="0" smtClean="0"/>
              <a:t> </a:t>
            </a:r>
            <a:endParaRPr lang="ar-SA" sz="3600" dirty="0"/>
          </a:p>
        </p:txBody>
      </p:sp>
      <p:sp>
        <p:nvSpPr>
          <p:cNvPr id="22" name="مستطيل 21"/>
          <p:cNvSpPr/>
          <p:nvPr/>
        </p:nvSpPr>
        <p:spPr>
          <a:xfrm>
            <a:off x="5004048" y="3933056"/>
            <a:ext cx="3453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we didn’t go out.</a:t>
            </a:r>
          </a:p>
        </p:txBody>
      </p:sp>
      <p:cxnSp>
        <p:nvCxnSpPr>
          <p:cNvPr id="23" name="رابط كسهم مستقيم 22"/>
          <p:cNvCxnSpPr/>
          <p:nvPr/>
        </p:nvCxnSpPr>
        <p:spPr>
          <a:xfrm rot="5400000">
            <a:off x="1907704" y="4932784"/>
            <a:ext cx="711696" cy="83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35496" y="5373216"/>
            <a:ext cx="4608512" cy="1384995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dependent </a:t>
            </a:r>
            <a:r>
              <a:rPr lang="en-US" sz="2800" b="1" dirty="0" smtClean="0">
                <a:solidFill>
                  <a:srgbClr val="FF0000"/>
                </a:solidFill>
              </a:rPr>
              <a:t>clause =</a:t>
            </a:r>
            <a:r>
              <a:rPr lang="en-US" sz="2800" b="1" dirty="0" smtClean="0">
                <a:solidFill>
                  <a:srgbClr val="0070C0"/>
                </a:solidFill>
              </a:rPr>
              <a:t> doesn’t have meaning </a:t>
            </a:r>
            <a:r>
              <a:rPr lang="en-US" sz="2800" b="1" dirty="0" smtClean="0">
                <a:solidFill>
                  <a:srgbClr val="00CC00"/>
                </a:solidFill>
              </a:rPr>
              <a:t>(fragment) 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en-US" sz="2800" b="1" dirty="0" smtClean="0">
                <a:solidFill>
                  <a:srgbClr val="0070C0"/>
                </a:solidFill>
              </a:rPr>
              <a:t>  it can’t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6524600" y="5004792"/>
            <a:ext cx="711696" cy="83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4932040" y="5373216"/>
            <a:ext cx="3888432" cy="1384995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independent </a:t>
            </a:r>
            <a:r>
              <a:rPr lang="en-US" sz="2800" b="1" dirty="0" smtClean="0">
                <a:solidFill>
                  <a:srgbClr val="FF0000"/>
                </a:solidFill>
              </a:rPr>
              <a:t>clause =</a:t>
            </a:r>
            <a:r>
              <a:rPr lang="en-US" sz="2800" b="1" dirty="0" smtClean="0">
                <a:solidFill>
                  <a:srgbClr val="0070C0"/>
                </a:solidFill>
              </a:rPr>
              <a:t> it has meaning  </a:t>
            </a:r>
            <a:r>
              <a:rPr lang="en-US" sz="2800" b="1" dirty="0" smtClean="0">
                <a:solidFill>
                  <a:srgbClr val="FF0000"/>
                </a:solidFill>
              </a:rPr>
              <a:t>= </a:t>
            </a:r>
            <a:r>
              <a:rPr lang="en-US" sz="2800" b="1" dirty="0" smtClean="0">
                <a:solidFill>
                  <a:srgbClr val="0070C0"/>
                </a:solidFill>
              </a:rPr>
              <a:t>  it can 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12" name="قوس كبير أيمن 11"/>
          <p:cNvSpPr/>
          <p:nvPr/>
        </p:nvSpPr>
        <p:spPr>
          <a:xfrm>
            <a:off x="6516216" y="1412776"/>
            <a:ext cx="576064" cy="1224136"/>
          </a:xfrm>
          <a:prstGeom prst="rightBrace">
            <a:avLst/>
          </a:prstGeom>
          <a:ln>
            <a:solidFill>
              <a:srgbClr val="00CC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7092280" y="980728"/>
            <a:ext cx="18002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solidFill>
                  <a:srgbClr val="0070C0"/>
                </a:solidFill>
              </a:rPr>
              <a:t>Now, they become two clauses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1" grpId="0"/>
      <p:bldP spid="22" grpId="0"/>
      <p:bldP spid="25" grpId="0" animBg="1"/>
      <p:bldP spid="27" grpId="0" animBg="1"/>
      <p:bldP spid="12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260648"/>
            <a:ext cx="614366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5733256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201</Words>
  <Application>Microsoft Office PowerPoint</Application>
  <PresentationFormat>عرض على الشاشة (3:4)‏</PresentationFormat>
  <Paragraphs>33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</cp:revision>
  <dcterms:created xsi:type="dcterms:W3CDTF">2011-05-23T18:51:51Z</dcterms:created>
  <dcterms:modified xsi:type="dcterms:W3CDTF">2011-09-24T12:00:35Z</dcterms:modified>
</cp:coreProperties>
</file>