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6" r:id="rId6"/>
    <p:sldId id="260" r:id="rId7"/>
    <p:sldId id="261" r:id="rId8"/>
    <p:sldId id="262" r:id="rId9"/>
    <p:sldId id="265" r:id="rId10"/>
    <p:sldId id="264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77227-892C-46D6-B895-92729822474F}" type="datetimeFigureOut">
              <a:rPr lang="ar-SA" smtClean="0"/>
              <a:pPr/>
              <a:t>23/04/32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636912"/>
            <a:ext cx="5580112" cy="42210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-900608" y="116632"/>
            <a:ext cx="6948264" cy="280076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Good afternoon</a:t>
            </a:r>
            <a:endParaRPr lang="ar-SA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9512" y="5643245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496" y="116632"/>
            <a:ext cx="903649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rgbClr val="0070C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5)Write the topic sentence: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375023"/>
            <a:ext cx="9217024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1)It tells the main idea.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2) Every sentence in the paragraph relates to it.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3) It should not be too general or too specific.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4) It should not use phrases as </a:t>
            </a:r>
            <a:r>
              <a:rPr lang="en-US" sz="3600" b="1" i="1" dirty="0" smtClean="0">
                <a:solidFill>
                  <a:srgbClr val="FF0000"/>
                </a:solidFill>
              </a:rPr>
              <a:t>I am going to write about………</a:t>
            </a: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 or </a:t>
            </a:r>
            <a:r>
              <a:rPr lang="en-US" sz="3600" b="1" i="1" dirty="0" smtClean="0">
                <a:solidFill>
                  <a:srgbClr val="FF0000"/>
                </a:solidFill>
              </a:rPr>
              <a:t>This paragraph is about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5) It is the most general statement in the paragraph.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6)It is often the first sentence but it may come later.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4976" y="2808312"/>
            <a:ext cx="5353528" cy="40496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55576" y="188640"/>
            <a:ext cx="6264696" cy="4154984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Good bye      &amp;                   </a:t>
            </a:r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take care</a:t>
            </a:r>
            <a:endParaRPr lang="en-US" sz="8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9512" y="5643245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636912"/>
            <a:ext cx="5580112" cy="42210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-900608" y="116632"/>
            <a:ext cx="6948264" cy="280076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U: 3</a:t>
            </a:r>
          </a:p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Part: 1</a:t>
            </a:r>
            <a:endParaRPr lang="ar-SA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upcak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5056" y="3789040"/>
            <a:ext cx="2593448" cy="3047216"/>
          </a:xfrm>
          <a:prstGeom prst="rect">
            <a:avLst/>
          </a:prstGeom>
        </p:spPr>
      </p:pic>
      <p:pic>
        <p:nvPicPr>
          <p:cNvPr id="3" name="صورة 2" descr="food-fas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-27384"/>
            <a:ext cx="2933700" cy="2952750"/>
          </a:xfrm>
          <a:prstGeom prst="rect">
            <a:avLst/>
          </a:prstGeom>
        </p:spPr>
      </p:pic>
      <p:pic>
        <p:nvPicPr>
          <p:cNvPr id="5" name="صورة 4" descr="food_group_imag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9261" y="4077072"/>
            <a:ext cx="3876675" cy="258127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419872" y="433695"/>
            <a:ext cx="5040560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Living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to </a:t>
            </a:r>
            <a:r>
              <a:rPr lang="en-US" sz="70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Eat </a:t>
            </a:r>
            <a:r>
              <a:rPr lang="en-US" sz="70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or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70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Eating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to </a:t>
            </a:r>
            <a:r>
              <a:rPr lang="en-US" sz="7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Live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?</a:t>
            </a:r>
            <a:endParaRPr lang="ar-SA" sz="7000" b="1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179512" y="144016"/>
            <a:ext cx="8964488" cy="3789040"/>
          </a:xfrm>
          <a:prstGeom prst="stripedRightArrow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Before you write:</a:t>
            </a:r>
            <a:endParaRPr lang="ar-SA" sz="8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332656"/>
            <a:ext cx="756084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1)Set your main idea</a:t>
            </a:r>
          </a:p>
        </p:txBody>
      </p:sp>
      <p:sp>
        <p:nvSpPr>
          <p:cNvPr id="3" name="مخطط انسيابي: رابط 2"/>
          <p:cNvSpPr/>
          <p:nvPr/>
        </p:nvSpPr>
        <p:spPr>
          <a:xfrm>
            <a:off x="2267744" y="1916832"/>
            <a:ext cx="4536504" cy="4104456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Eid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ul-Fitr</a:t>
            </a:r>
            <a:endParaRPr lang="en-US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foods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39552" y="692696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)Explore your ideas: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483768" y="2564904"/>
            <a:ext cx="417646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Look at the picture on p.42</a:t>
            </a:r>
            <a:endParaRPr lang="ar-SA" sz="7200" b="1" dirty="0">
              <a:solidFill>
                <a:srgbClr val="FF0000"/>
              </a:solidFill>
              <a:latin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4016" y="44624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3)Build vocabulary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07504" y="1169248"/>
          <a:ext cx="8856984" cy="5212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14246"/>
                <a:gridCol w="2214246"/>
                <a:gridCol w="2214246"/>
                <a:gridCol w="2214246"/>
              </a:tblGrid>
              <a:tr h="379984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Adverbs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adjectives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verbs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nouns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traditionally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special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celebrate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mixture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especially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Traditional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Mix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specialty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algn="ctr" rtl="0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Sweet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Boil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Vegetable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algn="ctr" rtl="0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sour</a:t>
                      </a:r>
                      <a:endParaRPr lang="ar-SA" sz="3200" dirty="0" smtClean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Cook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Fruit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algn="ctr" rtl="0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Spicy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Fry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Sauce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Crunchy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Grill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Meat/</a:t>
                      </a:r>
                      <a:r>
                        <a:rPr lang="en-US" sz="3200" baseline="0" dirty="0" smtClean="0">
                          <a:solidFill>
                            <a:srgbClr val="FF0000"/>
                          </a:solidFill>
                        </a:rPr>
                        <a:t> Beef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Salty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Roast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Pan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261"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Blend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pot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116632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)Organize your ideas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979712" y="1484784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General statement </a:t>
            </a:r>
            <a:r>
              <a:rPr lang="en-US" sz="4800" b="1" i="1" u="sng" dirty="0" smtClean="0"/>
              <a:t>(Topic sentence)</a:t>
            </a:r>
            <a:endParaRPr lang="ar-SA" sz="4800" b="1" i="1" u="sng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40138" y="3429000"/>
            <a:ext cx="1939574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Second</a:t>
            </a:r>
            <a:endParaRPr lang="ar-SA" sz="36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051720" y="3227492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Specific sentences                 </a:t>
            </a:r>
            <a:r>
              <a:rPr lang="en-US" sz="4800" b="1" i="1" u="sng" dirty="0" smtClean="0"/>
              <a:t>( details)</a:t>
            </a:r>
            <a:endParaRPr lang="ar-SA" sz="4800" b="1" i="1" u="sng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979712" y="5013176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Conclusion </a:t>
            </a:r>
            <a:r>
              <a:rPr lang="en-US" sz="4800" b="1" i="1" u="sng" dirty="0" smtClean="0"/>
              <a:t>(personal opinion)</a:t>
            </a:r>
            <a:endParaRPr lang="ar-SA" sz="4800" b="1" i="1" u="sng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179512" y="1772816"/>
            <a:ext cx="1728192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First</a:t>
            </a:r>
            <a:endParaRPr lang="ar-SA" sz="3600" b="1" i="1" dirty="0"/>
          </a:p>
        </p:txBody>
      </p:sp>
      <p:sp>
        <p:nvSpPr>
          <p:cNvPr id="8" name="سهم إلى اليمين 7"/>
          <p:cNvSpPr/>
          <p:nvPr/>
        </p:nvSpPr>
        <p:spPr>
          <a:xfrm>
            <a:off x="72008" y="5157192"/>
            <a:ext cx="1835696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Third</a:t>
            </a:r>
            <a:endParaRPr lang="ar-SA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692696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      </a:t>
            </a:r>
            <a:r>
              <a:rPr lang="en-US" sz="3600" b="1" dirty="0" err="1" smtClean="0">
                <a:solidFill>
                  <a:srgbClr val="FF0000"/>
                </a:solidFill>
              </a:rPr>
              <a:t>Eid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ul-Fitr</a:t>
            </a:r>
            <a:r>
              <a:rPr lang="en-US" sz="3600" b="1" dirty="0" smtClean="0">
                <a:solidFill>
                  <a:srgbClr val="FF0000"/>
                </a:solidFill>
              </a:rPr>
              <a:t> is a family celebration to mark the end of Ramadan. </a:t>
            </a:r>
            <a:r>
              <a:rPr lang="en-US" sz="3600" b="1" dirty="0" smtClean="0">
                <a:solidFill>
                  <a:srgbClr val="7030A0"/>
                </a:solidFill>
              </a:rPr>
              <a:t>Muslims eat many traditional foods on </a:t>
            </a:r>
            <a:r>
              <a:rPr lang="en-US" sz="3600" b="1" dirty="0" err="1" smtClean="0">
                <a:solidFill>
                  <a:srgbClr val="7030A0"/>
                </a:solidFill>
              </a:rPr>
              <a:t>Eid</a:t>
            </a:r>
            <a:r>
              <a:rPr lang="en-US" sz="3600" b="1" dirty="0" smtClean="0">
                <a:solidFill>
                  <a:srgbClr val="7030A0"/>
                </a:solidFill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</a:rPr>
              <a:t>ul-Fitr</a:t>
            </a:r>
            <a:r>
              <a:rPr lang="en-US" sz="3600" b="1" dirty="0" smtClean="0">
                <a:solidFill>
                  <a:srgbClr val="7030A0"/>
                </a:solidFill>
              </a:rPr>
              <a:t>. </a:t>
            </a:r>
            <a:r>
              <a:rPr lang="en-US" sz="3600" b="1" dirty="0" smtClean="0">
                <a:solidFill>
                  <a:srgbClr val="00B050"/>
                </a:solidFill>
              </a:rPr>
              <a:t>Some Typical </a:t>
            </a:r>
            <a:r>
              <a:rPr lang="en-US" sz="3600" b="1" dirty="0" err="1" smtClean="0">
                <a:solidFill>
                  <a:srgbClr val="00B050"/>
                </a:solidFill>
              </a:rPr>
              <a:t>Eid</a:t>
            </a:r>
            <a:r>
              <a:rPr lang="en-US" sz="3600" b="1" dirty="0" smtClean="0">
                <a:solidFill>
                  <a:srgbClr val="00B050"/>
                </a:solidFill>
              </a:rPr>
              <a:t> </a:t>
            </a:r>
            <a:r>
              <a:rPr lang="en-US" sz="3600" b="1" dirty="0" err="1" smtClean="0">
                <a:solidFill>
                  <a:srgbClr val="00B050"/>
                </a:solidFill>
              </a:rPr>
              <a:t>ul-Fitr</a:t>
            </a:r>
            <a:r>
              <a:rPr lang="en-US" sz="3600" b="1" dirty="0" smtClean="0">
                <a:solidFill>
                  <a:srgbClr val="00B050"/>
                </a:solidFill>
              </a:rPr>
              <a:t> foods are </a:t>
            </a:r>
            <a:r>
              <a:rPr lang="en-US" sz="3600" b="1" dirty="0" err="1" smtClean="0">
                <a:solidFill>
                  <a:srgbClr val="00B050"/>
                </a:solidFill>
              </a:rPr>
              <a:t>Kabsa</a:t>
            </a:r>
            <a:r>
              <a:rPr lang="en-US" sz="3600" b="1" dirty="0" smtClean="0">
                <a:solidFill>
                  <a:srgbClr val="00B050"/>
                </a:solidFill>
              </a:rPr>
              <a:t> (rise, chicken and vegetables, </a:t>
            </a:r>
            <a:r>
              <a:rPr lang="en-US" sz="3600" b="1" dirty="0" err="1" smtClean="0">
                <a:solidFill>
                  <a:srgbClr val="00B050"/>
                </a:solidFill>
              </a:rPr>
              <a:t>Tharyd</a:t>
            </a:r>
            <a:r>
              <a:rPr lang="en-US" sz="3600" b="1" dirty="0" smtClean="0">
                <a:solidFill>
                  <a:srgbClr val="00B050"/>
                </a:solidFill>
              </a:rPr>
              <a:t> (meat and potato stew), homemade cakes and biscuits.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People eat more than usual on </a:t>
            </a:r>
            <a:r>
              <a:rPr lang="en-US" sz="3600" b="1" dirty="0" err="1" smtClean="0">
                <a:solidFill>
                  <a:srgbClr val="0070C0"/>
                </a:solidFill>
              </a:rPr>
              <a:t>Eid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</a:rPr>
              <a:t>ul-Fitr</a:t>
            </a:r>
            <a:r>
              <a:rPr lang="en-US" sz="3600" b="1" dirty="0" smtClean="0">
                <a:solidFill>
                  <a:srgbClr val="0070C0"/>
                </a:solidFill>
              </a:rPr>
              <a:t>, but they feel full happy.</a:t>
            </a:r>
            <a:endParaRPr lang="ar-SA" sz="3600" dirty="0"/>
          </a:p>
        </p:txBody>
      </p:sp>
      <p:sp>
        <p:nvSpPr>
          <p:cNvPr id="9" name="سهم منحني إلى الأسفل 8"/>
          <p:cNvSpPr/>
          <p:nvPr/>
        </p:nvSpPr>
        <p:spPr>
          <a:xfrm>
            <a:off x="6948264" y="188640"/>
            <a:ext cx="1728192" cy="64807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956376" y="980728"/>
            <a:ext cx="1187624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Topic</a:t>
            </a:r>
          </a:p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most general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1" name="سهم منحني 10"/>
          <p:cNvSpPr/>
          <p:nvPr/>
        </p:nvSpPr>
        <p:spPr>
          <a:xfrm>
            <a:off x="395536" y="2060848"/>
            <a:ext cx="576064" cy="1152128"/>
          </a:xfrm>
          <a:prstGeom prst="ben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 rot="16200000">
            <a:off x="-351546" y="3744035"/>
            <a:ext cx="1872209" cy="95410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More specific</a:t>
            </a:r>
            <a:endParaRPr lang="ar-SA" sz="2800" b="1" dirty="0">
              <a:solidFill>
                <a:srgbClr val="7030A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rot="16200000" flipH="1">
            <a:off x="7740352" y="2996952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 rot="16200000">
            <a:off x="7680846" y="4687382"/>
            <a:ext cx="1815911" cy="707886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details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18" name="وسيلة شرح مع سهم إلى الأعلى 17"/>
          <p:cNvSpPr/>
          <p:nvPr/>
        </p:nvSpPr>
        <p:spPr>
          <a:xfrm>
            <a:off x="3707904" y="5733256"/>
            <a:ext cx="2448272" cy="1052736"/>
          </a:xfrm>
          <a:prstGeom prst="upArrowCallout">
            <a:avLst>
              <a:gd name="adj1" fmla="val 25000"/>
              <a:gd name="adj2" fmla="val 23403"/>
              <a:gd name="adj3" fmla="val 25000"/>
              <a:gd name="adj4" fmla="val 64977"/>
            </a:avLst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conclusion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2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260</Words>
  <Application>Microsoft Office PowerPoint</Application>
  <PresentationFormat>عرض على الشاشة (3:4)‏</PresentationFormat>
  <Paragraphs>65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24</cp:revision>
  <dcterms:created xsi:type="dcterms:W3CDTF">2011-03-27T16:06:04Z</dcterms:created>
  <dcterms:modified xsi:type="dcterms:W3CDTF">2011-03-28T18:54:10Z</dcterms:modified>
</cp:coreProperties>
</file>