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D29367-8854-4ADE-9808-E63C6BE7113B}" type="datetimeFigureOut">
              <a:rPr lang="ar-SA" smtClean="0"/>
              <a:pPr/>
              <a:t>08/01/35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CAF26D-CF6F-4AC7-A825-68611D41EDC3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600" dirty="0" smtClean="0">
                <a:solidFill>
                  <a:srgbClr val="FF0000"/>
                </a:solidFill>
              </a:rPr>
              <a:t>( قصيدة </a:t>
            </a:r>
            <a:r>
              <a:rPr lang="ar-SA" sz="3600" dirty="0" smtClean="0">
                <a:solidFill>
                  <a:srgbClr val="FF0000"/>
                </a:solidFill>
              </a:rPr>
              <a:t>غرناطة لنزار </a:t>
            </a:r>
            <a:r>
              <a:rPr lang="ar-SA" sz="3600" dirty="0" smtClean="0">
                <a:solidFill>
                  <a:srgbClr val="FF0000"/>
                </a:solidFill>
              </a:rPr>
              <a:t>قباني )</a:t>
            </a:r>
            <a:endParaRPr lang="ar-SA" sz="3600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400" u="sng" dirty="0" smtClean="0">
                <a:solidFill>
                  <a:srgbClr val="FF0000"/>
                </a:solidFill>
              </a:rPr>
              <a:t>مدخل لدراسة النص : </a:t>
            </a:r>
            <a:r>
              <a:rPr lang="ar-SA" sz="2400" dirty="0" smtClean="0"/>
              <a:t>النص قد تفجر ينبوعه من موقف معين عاشه الشاعر ، وهو مقابلته فتاه أول دخوله قصر الحمراء بمدينة </a:t>
            </a:r>
            <a:r>
              <a:rPr lang="ar-SA" sz="2400" dirty="0" smtClean="0"/>
              <a:t>غرناط</a:t>
            </a:r>
            <a:r>
              <a:rPr lang="ar-SA" sz="2400" dirty="0" smtClean="0"/>
              <a:t>ة </a:t>
            </a:r>
            <a:r>
              <a:rPr lang="ar-SA" sz="2400" dirty="0" smtClean="0"/>
              <a:t>بالأندلس </a:t>
            </a:r>
            <a:r>
              <a:rPr lang="ar-SA" sz="2400" dirty="0" smtClean="0"/>
              <a:t>( أسبانيا ) ؛ ذلك القصر الذي يجمع إلي حسنه وهيبته وإبداع عمارته عبق التاريخ </a:t>
            </a:r>
            <a:r>
              <a:rPr lang="ar-SA" sz="2000" dirty="0" smtClean="0"/>
              <a:t>، </a:t>
            </a:r>
            <a:r>
              <a:rPr lang="ar-SA" sz="2400" dirty="0" smtClean="0"/>
              <a:t>وروعة الحضارة العربية والإسلامية .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جماليات النص : </a:t>
            </a:r>
          </a:p>
          <a:p>
            <a:r>
              <a:rPr lang="ar-SA" sz="2400" dirty="0" smtClean="0"/>
              <a:t>اللغة والأسلوب : جمعت هذه القصيدة بين أسلوبين قد يبدو من العسير الجمع بينهما وخاصة في الشعر الحديث ، هما الخطابية والشعرية ، الخطابية في نبراتها المنبرية </a:t>
            </a:r>
            <a:r>
              <a:rPr lang="ar-SA" sz="2400" dirty="0" err="1" smtClean="0"/>
              <a:t>و</a:t>
            </a:r>
            <a:r>
              <a:rPr lang="ar-SA" sz="2400" dirty="0" smtClean="0"/>
              <a:t> </a:t>
            </a:r>
            <a:r>
              <a:rPr lang="ar-SA" sz="2400" dirty="0" err="1" smtClean="0"/>
              <a:t>جهارة</a:t>
            </a:r>
            <a:r>
              <a:rPr lang="ar-SA" sz="2400" dirty="0" smtClean="0"/>
              <a:t> أصواتها وإيقاعاتها </a:t>
            </a:r>
            <a:r>
              <a:rPr lang="ar-SA" sz="2400" dirty="0" smtClean="0">
                <a:solidFill>
                  <a:srgbClr val="FF0000"/>
                </a:solidFill>
              </a:rPr>
              <a:t>، ومقياس </a:t>
            </a:r>
            <a:r>
              <a:rPr lang="ar-SA" sz="2400" dirty="0" smtClean="0">
                <a:solidFill>
                  <a:srgbClr val="FF0000"/>
                </a:solidFill>
              </a:rPr>
              <a:t>جمال </a:t>
            </a:r>
            <a:r>
              <a:rPr lang="ar-SA" sz="2400" dirty="0" smtClean="0">
                <a:solidFill>
                  <a:srgbClr val="FF0000"/>
                </a:solidFill>
              </a:rPr>
              <a:t>هذا الطابع في </a:t>
            </a:r>
            <a:r>
              <a:rPr lang="ar-SA" sz="2400" dirty="0" smtClean="0">
                <a:solidFill>
                  <a:srgbClr val="FF0000"/>
                </a:solidFill>
              </a:rPr>
              <a:t>الشعر: </a:t>
            </a:r>
            <a:r>
              <a:rPr lang="ar-SA" sz="2400" dirty="0" err="1" smtClean="0"/>
              <a:t>ملاء</a:t>
            </a:r>
            <a:r>
              <a:rPr lang="ar-SA" sz="2400" dirty="0" smtClean="0"/>
              <a:t> </a:t>
            </a:r>
            <a:r>
              <a:rPr lang="ar-SA" sz="2400" dirty="0" err="1" smtClean="0"/>
              <a:t>مته</a:t>
            </a:r>
            <a:r>
              <a:rPr lang="ar-SA" sz="2400" dirty="0" smtClean="0"/>
              <a:t> للإلقاء والإنشاد والغناء ؛ حيث تتوهج بإلقائها ، ولا ريب أن هذه الأبيات نظمت على بحر الكامل ؛ </a:t>
            </a:r>
            <a:r>
              <a:rPr lang="ar-SA" sz="2400" dirty="0" err="1" smtClean="0"/>
              <a:t>لتلائم</a:t>
            </a:r>
            <a:r>
              <a:rPr lang="ar-SA" sz="2400" dirty="0" smtClean="0"/>
              <a:t> الإلقاء الجماهيري .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أما الشعرية فمقياسها تذوق القراء وخاصة النقاد .</a:t>
            </a:r>
          </a:p>
          <a:p>
            <a:endParaRPr lang="ar-SA" sz="28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ar-SA" sz="2400" dirty="0" smtClean="0"/>
              <a:t>ويكون ذلك بتأمل الأدوات الفنية في النص الشعري  ، وتشوفهم إلى مدى توفيق الشاعر أو إخفاقه في توظيف أدواته الفنية </a:t>
            </a:r>
            <a:r>
              <a:rPr lang="ar-SA" sz="2400" dirty="0" smtClean="0">
                <a:solidFill>
                  <a:srgbClr val="FF0000"/>
                </a:solidFill>
              </a:rPr>
              <a:t>( كالصورة والرمز </a:t>
            </a:r>
            <a:r>
              <a:rPr lang="ar-SA" sz="2400" dirty="0" err="1" smtClean="0">
                <a:solidFill>
                  <a:srgbClr val="FF0000"/>
                </a:solidFill>
              </a:rPr>
              <a:t>و</a:t>
            </a:r>
            <a:r>
              <a:rPr lang="ar-SA" sz="2400" dirty="0" smtClean="0">
                <a:solidFill>
                  <a:srgbClr val="FF0000"/>
                </a:solidFill>
              </a:rPr>
              <a:t> سائر الأساليب البلاغية ) .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وإذا كان مما قد يعيب </a:t>
            </a:r>
            <a:r>
              <a:rPr lang="ar-SA" sz="2400" u="sng" dirty="0" smtClean="0">
                <a:solidFill>
                  <a:srgbClr val="FF0000"/>
                </a:solidFill>
              </a:rPr>
              <a:t>الشعر: </a:t>
            </a:r>
            <a:r>
              <a:rPr lang="ar-SA" sz="2400" dirty="0" smtClean="0"/>
              <a:t>أنه </a:t>
            </a:r>
            <a:r>
              <a:rPr lang="ar-SA" sz="2400" dirty="0" smtClean="0"/>
              <a:t>لا ينهض إلا على عمود الخطابة ؛ لأنه يتحول ساعتها إلى </a:t>
            </a:r>
            <a:r>
              <a:rPr lang="ar-SA" sz="2400" dirty="0" smtClean="0">
                <a:solidFill>
                  <a:srgbClr val="FF0000"/>
                </a:solidFill>
              </a:rPr>
              <a:t>( نص </a:t>
            </a:r>
            <a:r>
              <a:rPr lang="ar-SA" sz="2400" dirty="0" smtClean="0">
                <a:solidFill>
                  <a:srgbClr val="FF0000"/>
                </a:solidFill>
              </a:rPr>
              <a:t>نثري أو تقريري </a:t>
            </a:r>
            <a:r>
              <a:rPr lang="ar-SA" sz="2400" dirty="0" smtClean="0"/>
              <a:t>) يتكئ </a:t>
            </a:r>
            <a:r>
              <a:rPr lang="ar-SA" sz="2400" dirty="0" smtClean="0"/>
              <a:t>على </a:t>
            </a:r>
            <a:r>
              <a:rPr lang="ar-SA" sz="2400" dirty="0" smtClean="0"/>
              <a:t>(</a:t>
            </a:r>
            <a:r>
              <a:rPr lang="ar-SA" sz="2400" dirty="0" smtClean="0">
                <a:solidFill>
                  <a:srgbClr val="FF0000"/>
                </a:solidFill>
              </a:rPr>
              <a:t>التصويت </a:t>
            </a:r>
            <a:r>
              <a:rPr lang="ar-SA" sz="2400" dirty="0" err="1" smtClean="0">
                <a:solidFill>
                  <a:srgbClr val="FF0000"/>
                </a:solidFill>
              </a:rPr>
              <a:t>والجهارة</a:t>
            </a:r>
            <a:r>
              <a:rPr lang="ar-SA" sz="2400" dirty="0" smtClean="0">
                <a:solidFill>
                  <a:srgbClr val="FF0000"/>
                </a:solidFill>
              </a:rPr>
              <a:t> اللفظية) </a:t>
            </a:r>
            <a:r>
              <a:rPr lang="ar-SA" sz="2400" dirty="0" smtClean="0"/>
              <a:t>أكثر </a:t>
            </a:r>
            <a:r>
              <a:rPr lang="ar-SA" sz="2400" dirty="0" smtClean="0"/>
              <a:t>من </a:t>
            </a:r>
            <a:r>
              <a:rPr lang="ar-SA" sz="2400" dirty="0" err="1" smtClean="0"/>
              <a:t>اتكائه</a:t>
            </a:r>
            <a:r>
              <a:rPr lang="ar-SA" sz="2400" dirty="0" smtClean="0"/>
              <a:t> على </a:t>
            </a:r>
            <a:r>
              <a:rPr lang="ar-SA" sz="2400" dirty="0" smtClean="0"/>
              <a:t>الفن </a:t>
            </a:r>
            <a:r>
              <a:rPr lang="ar-SA" sz="2400" dirty="0" smtClean="0"/>
              <a:t>وكيميائه ، </a:t>
            </a:r>
            <a:r>
              <a:rPr lang="ar-SA" sz="2400" dirty="0" smtClean="0"/>
              <a:t>(</a:t>
            </a:r>
            <a:r>
              <a:rPr lang="ar-SA" sz="2400" dirty="0" smtClean="0">
                <a:solidFill>
                  <a:srgbClr val="FF0000"/>
                </a:solidFill>
              </a:rPr>
              <a:t>فإن </a:t>
            </a:r>
            <a:r>
              <a:rPr lang="ar-SA" sz="2400" dirty="0" smtClean="0">
                <a:solidFill>
                  <a:srgbClr val="FF0000"/>
                </a:solidFill>
              </a:rPr>
              <a:t>هذا النص لم تفسده خطابيته </a:t>
            </a:r>
            <a:r>
              <a:rPr lang="ar-SA" sz="2400" dirty="0" smtClean="0">
                <a:solidFill>
                  <a:srgbClr val="FF0000"/>
                </a:solidFill>
              </a:rPr>
              <a:t>)</a:t>
            </a:r>
            <a:r>
              <a:rPr lang="ar-SA" sz="2400" dirty="0" smtClean="0"/>
              <a:t>؛ </a:t>
            </a:r>
            <a:r>
              <a:rPr lang="ar-SA" sz="2400" dirty="0" smtClean="0"/>
              <a:t>لأن القارئ المتذوق والدارس المتخصص سوف يجدان فيه ما يعزوه إلى الحقيقة فن الشعر ؛ </a:t>
            </a:r>
            <a:r>
              <a:rPr lang="ar-SA" sz="2400" dirty="0" smtClean="0">
                <a:solidFill>
                  <a:srgbClr val="FF0000"/>
                </a:solidFill>
              </a:rPr>
              <a:t>لعل أبرز الأساليب التي أدار الشاعر عليها تجربته </a:t>
            </a:r>
            <a:r>
              <a:rPr lang="ar-SA" sz="2400" dirty="0" smtClean="0">
                <a:solidFill>
                  <a:srgbClr val="FF0000"/>
                </a:solidFill>
              </a:rPr>
              <a:t>هو: </a:t>
            </a:r>
            <a:r>
              <a:rPr lang="ar-SA" sz="2400" dirty="0" smtClean="0"/>
              <a:t>ما يشعر </a:t>
            </a:r>
            <a:r>
              <a:rPr lang="ar-SA" sz="2400" dirty="0" smtClean="0">
                <a:solidFill>
                  <a:srgbClr val="FF0000"/>
                </a:solidFill>
              </a:rPr>
              <a:t>(</a:t>
            </a:r>
            <a:r>
              <a:rPr lang="ar-SA" sz="2400" dirty="0" err="1" smtClean="0">
                <a:solidFill>
                  <a:srgbClr val="FF0000"/>
                </a:solidFill>
              </a:rPr>
              <a:t>بالفجاءة</a:t>
            </a:r>
            <a:r>
              <a:rPr lang="ar-SA" sz="2400" dirty="0" smtClean="0">
                <a:solidFill>
                  <a:srgbClr val="FF0000"/>
                </a:solidFill>
              </a:rPr>
              <a:t> </a:t>
            </a:r>
            <a:r>
              <a:rPr lang="ar-SA" sz="2400" dirty="0" smtClean="0">
                <a:solidFill>
                  <a:srgbClr val="FF0000"/>
                </a:solidFill>
              </a:rPr>
              <a:t>والدهشة </a:t>
            </a:r>
            <a:r>
              <a:rPr lang="ar-SA" sz="2400" dirty="0" smtClean="0">
                <a:solidFill>
                  <a:srgbClr val="FF0000"/>
                </a:solidFill>
              </a:rPr>
              <a:t>)، </a:t>
            </a:r>
            <a:r>
              <a:rPr lang="ar-SA" sz="2400" dirty="0" smtClean="0"/>
              <a:t>فقد اتخذ من عنصر الاندهاش والتعجب </a:t>
            </a:r>
            <a:r>
              <a:rPr lang="ar-SA" sz="2400" dirty="0" err="1" smtClean="0"/>
              <a:t>والتفاجؤ</a:t>
            </a:r>
            <a:r>
              <a:rPr lang="ar-SA" sz="2400" dirty="0" smtClean="0"/>
              <a:t> محوراً أدار عليه أبياته كلها تقريبا ، وسارت التجربة في ركب هذا الإحساس المندهش ، </a:t>
            </a:r>
            <a:r>
              <a:rPr lang="ar-SA" sz="2400" dirty="0" smtClean="0">
                <a:solidFill>
                  <a:srgbClr val="FF0000"/>
                </a:solidFill>
              </a:rPr>
              <a:t>وكأن القصيدة تحولت إلى مجموعة مفاجآت </a:t>
            </a:r>
            <a:r>
              <a:rPr lang="ar-SA" sz="2400" dirty="0" smtClean="0"/>
              <a:t>، ينتقل فيها الشاعر من  مشهد إلى مشهد ؛ لينقل لقارئه إحساسه بالتعجب والاندهاش ، فكان أن استعان بمثل هذه الأساليب :</a:t>
            </a:r>
          </a:p>
          <a:p>
            <a:r>
              <a:rPr lang="ar-SA" sz="2400" dirty="0" smtClean="0"/>
              <a:t>افتتاح القصيدة </a:t>
            </a:r>
            <a:r>
              <a:rPr lang="ar-SA" sz="2400" dirty="0" smtClean="0">
                <a:solidFill>
                  <a:srgbClr val="FF0000"/>
                </a:solidFill>
              </a:rPr>
              <a:t>دون مقدمات لهذا اللقاء ، وإنما هو اللقاء نفسه ومفاجأة </a:t>
            </a:r>
            <a:r>
              <a:rPr lang="ar-SA" sz="2400" dirty="0" smtClean="0">
                <a:solidFill>
                  <a:srgbClr val="FF0000"/>
                </a:solidFill>
              </a:rPr>
              <a:t>القارئ </a:t>
            </a:r>
            <a:r>
              <a:rPr lang="ar-SA" sz="2400" dirty="0" err="1" smtClean="0">
                <a:solidFill>
                  <a:srgbClr val="FF0000"/>
                </a:solidFill>
              </a:rPr>
              <a:t>به</a:t>
            </a:r>
            <a:r>
              <a:rPr lang="ar-SA" sz="2400" dirty="0" smtClean="0">
                <a:solidFill>
                  <a:srgbClr val="FF0000"/>
                </a:solidFill>
              </a:rPr>
              <a:t> ، </a:t>
            </a:r>
            <a:endParaRPr lang="ar-SA" sz="24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400" dirty="0" smtClean="0"/>
              <a:t>إنه </a:t>
            </a:r>
            <a:r>
              <a:rPr lang="ar-SA" sz="2400" dirty="0" smtClean="0"/>
              <a:t>لقاء بلا موعد ، وهذا أول شاهد نصي على ذلك </a:t>
            </a:r>
            <a:r>
              <a:rPr lang="ar-SA" sz="2400" dirty="0" smtClean="0"/>
              <a:t>.</a:t>
            </a:r>
            <a:endParaRPr lang="ar-SA" sz="2400" dirty="0" smtClean="0"/>
          </a:p>
          <a:p>
            <a:r>
              <a:rPr lang="ar-SA" sz="2400" dirty="0" smtClean="0">
                <a:solidFill>
                  <a:srgbClr val="FF0000"/>
                </a:solidFill>
              </a:rPr>
              <a:t>في مدخل الحمراء كان لقاؤنا **** ما أطيب </a:t>
            </a:r>
            <a:r>
              <a:rPr lang="ar-SA" sz="2400" dirty="0" err="1" smtClean="0">
                <a:solidFill>
                  <a:srgbClr val="FF0000"/>
                </a:solidFill>
              </a:rPr>
              <a:t>اللقيا</a:t>
            </a:r>
            <a:r>
              <a:rPr lang="ar-SA" sz="2400" dirty="0" smtClean="0">
                <a:solidFill>
                  <a:srgbClr val="FF0000"/>
                </a:solidFill>
              </a:rPr>
              <a:t> بلا ميعاد 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ثم يستعين بأسلوب الحذف في مواضع عدة </a:t>
            </a:r>
            <a:r>
              <a:rPr lang="ar-SA" sz="2400" dirty="0" smtClean="0"/>
              <a:t>، فلم يصرح </a:t>
            </a:r>
            <a:r>
              <a:rPr lang="ar-SA" sz="2400" dirty="0" smtClean="0">
                <a:solidFill>
                  <a:srgbClr val="FF0000"/>
                </a:solidFill>
              </a:rPr>
              <a:t>بامتلاكها عينين سوداوين</a:t>
            </a:r>
            <a:r>
              <a:rPr lang="ar-SA" sz="2400" dirty="0" smtClean="0"/>
              <a:t> ، أو يقل : </a:t>
            </a:r>
            <a:r>
              <a:rPr lang="ar-SA" sz="2400" dirty="0" smtClean="0">
                <a:solidFill>
                  <a:srgbClr val="FF0000"/>
                </a:solidFill>
              </a:rPr>
              <a:t>لهما</a:t>
            </a:r>
            <a:r>
              <a:rPr lang="ar-SA" sz="2400" dirty="0" smtClean="0"/>
              <a:t> ، وإنما قال مباشرة : </a:t>
            </a:r>
            <a:r>
              <a:rPr lang="ar-SA" sz="2400" dirty="0" smtClean="0">
                <a:solidFill>
                  <a:srgbClr val="FF0000"/>
                </a:solidFill>
              </a:rPr>
              <a:t>عينان سوداوان</a:t>
            </a:r>
            <a:r>
              <a:rPr lang="ar-SA" sz="2400" dirty="0" smtClean="0"/>
              <a:t> ؛ ليدهش المتلقي بهاتين العينين فيقف أمامهما مبهوراً بجمالهما وعروبتهما .</a:t>
            </a:r>
          </a:p>
          <a:p>
            <a:r>
              <a:rPr lang="ar-SA" sz="2400" dirty="0" smtClean="0"/>
              <a:t>كما </a:t>
            </a:r>
            <a:r>
              <a:rPr lang="ar-SA" sz="2400" u="sng" dirty="0" smtClean="0">
                <a:solidFill>
                  <a:srgbClr val="FF0000"/>
                </a:solidFill>
              </a:rPr>
              <a:t>حذف مادة القول واستعاض عنها بالتساؤل ليشعر بأنه حوار وتفاعل </a:t>
            </a:r>
            <a:r>
              <a:rPr lang="ar-SA" sz="2400" dirty="0" smtClean="0"/>
              <a:t>، فللتساؤل دلالة لا تقوم </a:t>
            </a:r>
            <a:r>
              <a:rPr lang="ar-SA" sz="2400" dirty="0" err="1" smtClean="0"/>
              <a:t>بها</a:t>
            </a:r>
            <a:r>
              <a:rPr lang="ar-SA" sz="2400" dirty="0" smtClean="0"/>
              <a:t> مادة القول ، ويتبين الفرق فيما لو قال : قلت لها : هل أنت أسبانية ؟ ، فيتحول إلى أسلوب نثري فاتر ، ولكنه قال : 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هل أنت إسبانية ؟ ساءلتها **** قالت : وفي غرناطة ميلادي 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ونلحظ في قوله حكاية عنها : </a:t>
            </a:r>
            <a:r>
              <a:rPr lang="ar-SA" sz="2400" dirty="0" smtClean="0"/>
              <a:t>( وفي غرناطة ميلادي ) أنه استعان بحرف العطف دون ذكر </a:t>
            </a:r>
            <a:r>
              <a:rPr lang="ar-SA" sz="2400" dirty="0" err="1" smtClean="0"/>
              <a:t>معطوف</a:t>
            </a:r>
            <a:r>
              <a:rPr lang="ar-SA" sz="2400" dirty="0" smtClean="0"/>
              <a:t> عليه ، ويدل هذا الأسلوب على أن ثمة </a:t>
            </a:r>
            <a:r>
              <a:rPr lang="ar-SA" sz="2400" dirty="0" err="1" smtClean="0"/>
              <a:t>معطوفاً</a:t>
            </a:r>
            <a:r>
              <a:rPr lang="ar-SA" sz="2400" dirty="0" smtClean="0"/>
              <a:t> محذوفاً عطفت </a:t>
            </a:r>
            <a:endParaRPr lang="ar-SA" sz="2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400" dirty="0" smtClean="0">
                <a:solidFill>
                  <a:srgbClr val="FF0000"/>
                </a:solidFill>
              </a:rPr>
              <a:t>عليه هذه الجملة يمكن تقديره : </a:t>
            </a:r>
            <a:r>
              <a:rPr lang="ar-SA" sz="2400" dirty="0" smtClean="0"/>
              <a:t>أجابت : نعم ، وفي غرناطة ..، </a:t>
            </a:r>
            <a:r>
              <a:rPr lang="ar-SA" sz="2400" dirty="0" smtClean="0">
                <a:solidFill>
                  <a:srgbClr val="FF0000"/>
                </a:solidFill>
              </a:rPr>
              <a:t>وفي تقديمه الجار والمجرور</a:t>
            </a:r>
            <a:r>
              <a:rPr lang="ar-SA" sz="2400" dirty="0" smtClean="0"/>
              <a:t> ( وفي غرناطة ) </a:t>
            </a:r>
            <a:r>
              <a:rPr lang="ar-SA" sz="2400" dirty="0" smtClean="0">
                <a:solidFill>
                  <a:srgbClr val="FF0000"/>
                </a:solidFill>
              </a:rPr>
              <a:t>على المبتدأ </a:t>
            </a:r>
            <a:r>
              <a:rPr lang="ar-SA" sz="2400" dirty="0" smtClean="0"/>
              <a:t>( ميلادي ) تأكد أنها ولدت في هذه </a:t>
            </a:r>
            <a:r>
              <a:rPr lang="ar-SA" sz="2400" u="sng" dirty="0" smtClean="0">
                <a:solidFill>
                  <a:srgbClr val="FF0000"/>
                </a:solidFill>
              </a:rPr>
              <a:t>والقيمة </a:t>
            </a:r>
            <a:r>
              <a:rPr lang="ar-SA" sz="2400" u="sng" dirty="0" smtClean="0">
                <a:solidFill>
                  <a:srgbClr val="FF0000"/>
                </a:solidFill>
              </a:rPr>
              <a:t>البلاغية لهذا </a:t>
            </a:r>
            <a:r>
              <a:rPr lang="ar-SA" sz="2400" u="sng" dirty="0" smtClean="0">
                <a:solidFill>
                  <a:srgbClr val="FF0000"/>
                </a:solidFill>
              </a:rPr>
              <a:t>التأكيد </a:t>
            </a:r>
            <a:r>
              <a:rPr lang="ar-SA" sz="2400" u="sng" dirty="0" smtClean="0">
                <a:solidFill>
                  <a:srgbClr val="FF0000"/>
                </a:solidFill>
              </a:rPr>
              <a:t>: </a:t>
            </a:r>
            <a:r>
              <a:rPr lang="ar-SA" sz="2400" dirty="0" smtClean="0"/>
              <a:t>تذكير الشاعر بغفلتها عن أصولها العربية ؛ مما يضعف وجعه </a:t>
            </a:r>
            <a:r>
              <a:rPr lang="ar-SA" sz="2400" dirty="0" smtClean="0"/>
              <a:t>النفسي </a:t>
            </a:r>
            <a:r>
              <a:rPr lang="ar-SA" sz="2400" dirty="0" smtClean="0"/>
              <a:t>من هذه الغفلة والنسيان .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 </a:t>
            </a:r>
            <a:r>
              <a:rPr lang="ar-SA" sz="2400" u="sng" dirty="0" smtClean="0">
                <a:solidFill>
                  <a:srgbClr val="FF0000"/>
                </a:solidFill>
              </a:rPr>
              <a:t>تكرار هذا الأسلوب </a:t>
            </a:r>
            <a:r>
              <a:rPr lang="ar-SA" sz="2400" dirty="0"/>
              <a:t>:</a:t>
            </a:r>
            <a:r>
              <a:rPr lang="ar-SA" sz="2400" dirty="0" smtClean="0"/>
              <a:t> ( حذف </a:t>
            </a:r>
            <a:r>
              <a:rPr lang="ar-SA" sz="2400" dirty="0" err="1" smtClean="0"/>
              <a:t>المعطوف</a:t>
            </a:r>
            <a:r>
              <a:rPr lang="ar-SA" sz="2400" dirty="0" smtClean="0"/>
              <a:t> عليه مع إبقاء حرف العطف ) في مواضع متعددة ، منها في قوله : ( وصحت قرون سبعة ) ، </a:t>
            </a:r>
            <a:r>
              <a:rPr lang="ar-SA" sz="2400" dirty="0" smtClean="0">
                <a:solidFill>
                  <a:srgbClr val="FF0000"/>
                </a:solidFill>
              </a:rPr>
              <a:t>فإن هذا الأسلوب حمل الجملة معاني لا يمكنها أن تقوم </a:t>
            </a:r>
            <a:r>
              <a:rPr lang="ar-SA" sz="2400" dirty="0" err="1" smtClean="0">
                <a:solidFill>
                  <a:srgbClr val="FF0000"/>
                </a:solidFill>
              </a:rPr>
              <a:t>بها</a:t>
            </a:r>
            <a:r>
              <a:rPr lang="ar-SA" sz="2400" dirty="0" smtClean="0">
                <a:solidFill>
                  <a:srgbClr val="FF0000"/>
                </a:solidFill>
              </a:rPr>
              <a:t> دونه ، فكأنه يقول : لقد تذكرت كذا وكذا </a:t>
            </a:r>
            <a:r>
              <a:rPr lang="ar-SA" sz="2400" dirty="0" smtClean="0"/>
              <a:t>واستيقظت ذاكرتي على أحداث </a:t>
            </a:r>
            <a:r>
              <a:rPr lang="ar-SA" sz="2400" dirty="0" err="1" smtClean="0"/>
              <a:t>جلى</a:t>
            </a:r>
            <a:r>
              <a:rPr lang="ar-SA" sz="2400" dirty="0" smtClean="0"/>
              <a:t> ومواقف عظمى ، </a:t>
            </a:r>
            <a:r>
              <a:rPr lang="ar-SA" sz="2400" dirty="0" smtClean="0">
                <a:solidFill>
                  <a:srgbClr val="FF0000"/>
                </a:solidFill>
              </a:rPr>
              <a:t>حيث لا يتسع المقام للتفاصيل </a:t>
            </a:r>
            <a:r>
              <a:rPr lang="ar-SA" sz="2400" dirty="0" smtClean="0"/>
              <a:t>، ومن الفضول في الشعر الرشيق والمنظوم البليغ أن لا يُذكر كل شيء ، وخاصة ما يمكن القارئ أن يستشفه بنفسه ؛ </a:t>
            </a:r>
            <a:r>
              <a:rPr lang="ar-SA" sz="2400" dirty="0" smtClean="0">
                <a:solidFill>
                  <a:srgbClr val="FF0000"/>
                </a:solidFill>
              </a:rPr>
              <a:t>ومن هنا عول الشاعر على تذوق القارئ وتفطنه لتلك المحذوفات </a:t>
            </a:r>
            <a:r>
              <a:rPr lang="ar-SA" sz="2400" dirty="0" smtClean="0"/>
              <a:t>.</a:t>
            </a:r>
            <a:endParaRPr lang="ar-SA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2800" dirty="0" smtClean="0">
                <a:solidFill>
                  <a:srgbClr val="FF0000"/>
                </a:solidFill>
              </a:rPr>
              <a:t>الصور الفنية </a:t>
            </a:r>
            <a:endParaRPr lang="ar-SA" sz="2800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400" dirty="0" smtClean="0">
                <a:solidFill>
                  <a:srgbClr val="FF0000"/>
                </a:solidFill>
              </a:rPr>
              <a:t>حفلت القصيدة بعدد من الصور والرموز الفنية ، دون أن تقع في تيه ظلمات الإيهام </a:t>
            </a:r>
            <a:r>
              <a:rPr lang="ar-SA" sz="2400" dirty="0" smtClean="0"/>
              <a:t>، أو تقع فيما يقع فيه كثير من الشعر الحديث – من غموض شديد – حين يوظف الرموز التاريخية وغيرها ، 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الصور في القصيدة ذات بعدين : </a:t>
            </a:r>
            <a:r>
              <a:rPr lang="ar-SA" sz="2400" u="sng" dirty="0" smtClean="0"/>
              <a:t> (</a:t>
            </a:r>
            <a:r>
              <a:rPr lang="ar-SA" sz="2400" dirty="0" smtClean="0"/>
              <a:t>جمالي </a:t>
            </a:r>
            <a:r>
              <a:rPr lang="ar-SA" sz="2400" dirty="0" smtClean="0"/>
              <a:t>فني ، ومعنوي نفسي </a:t>
            </a:r>
            <a:r>
              <a:rPr lang="ar-SA" sz="2400" dirty="0" smtClean="0"/>
              <a:t>)</a:t>
            </a:r>
            <a:r>
              <a:rPr lang="ar-SA" sz="2400" dirty="0" smtClean="0"/>
              <a:t>؛ </a:t>
            </a:r>
            <a:r>
              <a:rPr lang="ar-SA" sz="2400" dirty="0" smtClean="0"/>
              <a:t>فتلك فتاة ذات عينين سوداوين ، وفي نعتهما بالسواد </a:t>
            </a:r>
            <a:r>
              <a:rPr lang="ar-SA" sz="2400" dirty="0" smtClean="0">
                <a:solidFill>
                  <a:srgbClr val="FF0000"/>
                </a:solidFill>
              </a:rPr>
              <a:t>إيماءُ إلى أصولها العربية الجميلة ، والتي توحي بكل جميل </a:t>
            </a:r>
            <a:r>
              <a:rPr lang="ar-SA" sz="2400" dirty="0" smtClean="0"/>
              <a:t>، وفي وصف (</a:t>
            </a:r>
            <a:r>
              <a:rPr lang="ar-SA" sz="2400" dirty="0" smtClean="0">
                <a:solidFill>
                  <a:srgbClr val="FF0000"/>
                </a:solidFill>
              </a:rPr>
              <a:t>شعرها بأنه لاهث دائب العدو وراءها ) </a:t>
            </a:r>
            <a:r>
              <a:rPr lang="ar-SA" sz="2400" dirty="0" err="1" smtClean="0"/>
              <a:t>و</a:t>
            </a:r>
            <a:r>
              <a:rPr lang="ar-SA" sz="2400" dirty="0" smtClean="0"/>
              <a:t> (</a:t>
            </a:r>
            <a:r>
              <a:rPr lang="ar-SA" sz="2400" dirty="0" smtClean="0">
                <a:solidFill>
                  <a:srgbClr val="FF0000"/>
                </a:solidFill>
              </a:rPr>
              <a:t>تشبيه </a:t>
            </a:r>
            <a:r>
              <a:rPr lang="ar-SA" sz="2400" dirty="0" smtClean="0">
                <a:solidFill>
                  <a:srgbClr val="FF0000"/>
                </a:solidFill>
              </a:rPr>
              <a:t>خصلات الشعر بالسنابل غير المحصودة )</a:t>
            </a:r>
            <a:r>
              <a:rPr lang="ar-SA" sz="2400" dirty="0" smtClean="0"/>
              <a:t> أي المحملة بالحبوب – مع عدم التطابق التام بين الطرفين تطابقاً تاماً – ففيه إيحاء بالعطاء والوعد بالنعيم </a:t>
            </a:r>
            <a:r>
              <a:rPr lang="ar-SA" sz="2400" dirty="0" smtClean="0">
                <a:solidFill>
                  <a:srgbClr val="FF0000"/>
                </a:solidFill>
              </a:rPr>
              <a:t>.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وفي تشبيهه ( قرطها بالشموع ليلة الميلاد – تشبيه حسي – إشاعة لأجواء البهجة والتألق </a:t>
            </a:r>
            <a:r>
              <a:rPr lang="ar-SA" sz="2400" dirty="0" smtClean="0">
                <a:solidFill>
                  <a:srgbClr val="FF0000"/>
                </a:solidFill>
              </a:rPr>
              <a:t>والسرور) </a:t>
            </a:r>
            <a:r>
              <a:rPr lang="ar-SA" sz="2400" dirty="0" smtClean="0"/>
              <a:t>.</a:t>
            </a:r>
          </a:p>
          <a:p>
            <a:r>
              <a:rPr lang="ar-SA" sz="2400" dirty="0" smtClean="0"/>
              <a:t>وقد منح الشاعر فتاته بعدة نعوت منها :</a:t>
            </a:r>
            <a:endParaRPr lang="ar-SA" sz="24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400" dirty="0" smtClean="0">
                <a:solidFill>
                  <a:srgbClr val="FF0000"/>
                </a:solidFill>
              </a:rPr>
              <a:t>حفيدة سمراء : </a:t>
            </a:r>
            <a:r>
              <a:rPr lang="ar-SA" sz="2400" dirty="0" smtClean="0"/>
              <a:t>ما أغرب التاريخ كيف أعادني *** لحفيدةٍ سمراء من أحفادي 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وجه دمشقي : </a:t>
            </a:r>
            <a:r>
              <a:rPr lang="ar-SA" sz="2400" dirty="0" smtClean="0"/>
              <a:t>وجه دمشقي رأيت خلاله      *** أجفان بلقيس وجيد سعاد </a:t>
            </a:r>
          </a:p>
          <a:p>
            <a:r>
              <a:rPr lang="ar-SA" sz="2400" dirty="0" err="1" smtClean="0">
                <a:solidFill>
                  <a:srgbClr val="FF0000"/>
                </a:solidFill>
              </a:rPr>
              <a:t>دليلتي</a:t>
            </a:r>
            <a:r>
              <a:rPr lang="ar-SA" sz="2400" dirty="0" smtClean="0">
                <a:solidFill>
                  <a:srgbClr val="FF0000"/>
                </a:solidFill>
              </a:rPr>
              <a:t> : </a:t>
            </a:r>
            <a:r>
              <a:rPr lang="ar-SA" sz="2400" dirty="0" smtClean="0"/>
              <a:t>ومشيت مثل الطفل خلف </a:t>
            </a:r>
            <a:r>
              <a:rPr lang="ar-SA" sz="2400" dirty="0" err="1" smtClean="0"/>
              <a:t>دليلتي</a:t>
            </a:r>
            <a:r>
              <a:rPr lang="ar-SA" sz="2400" dirty="0" smtClean="0"/>
              <a:t>.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وارثتي : </a:t>
            </a:r>
            <a:r>
              <a:rPr lang="ar-SA" sz="2400" dirty="0" err="1" smtClean="0"/>
              <a:t>ياليت</a:t>
            </a:r>
            <a:r>
              <a:rPr lang="ar-SA" sz="2400" dirty="0" smtClean="0"/>
              <a:t> وارثتي الجميلة أدركت ***  أن الذين عنتهم أجدادي </a:t>
            </a:r>
          </a:p>
          <a:p>
            <a:r>
              <a:rPr lang="ar-SA" sz="2400" dirty="0" smtClean="0"/>
              <a:t>كل وصف من هذه الأوصاف يستهدف رسم بُعْدٍ معين لهذه الشخصية الأسبانية العربية ؛ فالحفيدة - قد جعلها واحدة </a:t>
            </a:r>
            <a:r>
              <a:rPr lang="ar-SA" sz="2400" dirty="0" err="1" smtClean="0"/>
              <a:t>ً</a:t>
            </a:r>
            <a:r>
              <a:rPr lang="ar-SA" sz="2400" dirty="0" smtClean="0"/>
              <a:t> من أحفاده – ليمعن في في الاندماج في التاريخ العربي ، وأن هذه الفتاة ليست إلا جزءاً من تاريخه ، </a:t>
            </a:r>
            <a:r>
              <a:rPr lang="ar-SA" sz="2400" dirty="0" smtClean="0">
                <a:solidFill>
                  <a:srgbClr val="FF0000"/>
                </a:solidFill>
              </a:rPr>
              <a:t>أما وصفها </a:t>
            </a:r>
            <a:r>
              <a:rPr lang="ar-SA" sz="2400" dirty="0" err="1" smtClean="0">
                <a:solidFill>
                  <a:srgbClr val="FF0000"/>
                </a:solidFill>
              </a:rPr>
              <a:t>بالدليلة</a:t>
            </a:r>
            <a:r>
              <a:rPr lang="ar-SA" sz="2400" dirty="0" smtClean="0">
                <a:solidFill>
                  <a:srgbClr val="FF0000"/>
                </a:solidFill>
              </a:rPr>
              <a:t> </a:t>
            </a:r>
            <a:r>
              <a:rPr lang="ar-SA" sz="2400" dirty="0" smtClean="0"/>
              <a:t>–</a:t>
            </a:r>
            <a:r>
              <a:rPr lang="ar-SA" sz="2400" dirty="0" smtClean="0">
                <a:solidFill>
                  <a:srgbClr val="FF0000"/>
                </a:solidFill>
              </a:rPr>
              <a:t>مضافة إلى ياء المتكلم - ، </a:t>
            </a:r>
            <a:r>
              <a:rPr lang="ar-SA" sz="2400" dirty="0" smtClean="0"/>
              <a:t>وفي </a:t>
            </a:r>
            <a:r>
              <a:rPr lang="ar-SA" sz="2400" dirty="0" smtClean="0">
                <a:solidFill>
                  <a:srgbClr val="FF0000"/>
                </a:solidFill>
              </a:rPr>
              <a:t>التعبير بالوارثة – مضافة إلى ياء المتكلم أيضا </a:t>
            </a:r>
          </a:p>
          <a:p>
            <a:r>
              <a:rPr lang="ar-SA" sz="2400" dirty="0" smtClean="0"/>
              <a:t>مقصود في موضعه ؛ لأنه أوجز بهذا </a:t>
            </a:r>
            <a:r>
              <a:rPr lang="ar-SA" sz="2400" dirty="0" smtClean="0"/>
              <a:t>التعبير: </a:t>
            </a:r>
            <a:r>
              <a:rPr lang="ar-SA" sz="2400" dirty="0" smtClean="0">
                <a:solidFill>
                  <a:srgbClr val="FF0000"/>
                </a:solidFill>
              </a:rPr>
              <a:t>إفادته أنها من أصول عربية </a:t>
            </a:r>
            <a:r>
              <a:rPr lang="ar-SA" sz="2400" dirty="0" smtClean="0"/>
              <a:t>، 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أما قوله : </a:t>
            </a:r>
            <a:r>
              <a:rPr lang="ar-SA" sz="2400" dirty="0" smtClean="0"/>
              <a:t>غرناطة ؟ وصحت قرون سبعة *** في تينك العينين بعد رقاد </a:t>
            </a:r>
            <a:endParaRPr lang="ar-SA" sz="24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400" u="sng" dirty="0" smtClean="0">
                <a:solidFill>
                  <a:srgbClr val="FF0000"/>
                </a:solidFill>
              </a:rPr>
              <a:t>فقد دمجت حضور الزمان والمكان والإنسان بامتياز، بل في أقطار القصيدة </a:t>
            </a:r>
            <a:r>
              <a:rPr lang="ar-SA" sz="2400" dirty="0" smtClean="0"/>
              <a:t>كلها </a:t>
            </a:r>
            <a:r>
              <a:rPr lang="ar-SA" sz="2400" dirty="0" smtClean="0"/>
              <a:t>يتداخل </a:t>
            </a:r>
            <a:r>
              <a:rPr lang="ar-SA" sz="2400" dirty="0" smtClean="0"/>
              <a:t>الوله إلى لزمان والمكان والإنسان ، فيتم اختزالها وتكثيفها في تشخيص </a:t>
            </a:r>
            <a:r>
              <a:rPr lang="ar-SA" sz="2400" dirty="0" smtClean="0">
                <a:solidFill>
                  <a:srgbClr val="FF0000"/>
                </a:solidFill>
              </a:rPr>
              <a:t>تتحد فيه الأبعاد الثلاث </a:t>
            </a:r>
            <a:r>
              <a:rPr lang="ar-SA" sz="2400" dirty="0" smtClean="0"/>
              <a:t>.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1- معايشة الشاعر أحداثاً تاريخية دارسة </a:t>
            </a:r>
            <a:r>
              <a:rPr lang="ar-SA" sz="2400" u="sng" dirty="0" smtClean="0">
                <a:solidFill>
                  <a:srgbClr val="FF0000"/>
                </a:solidFill>
              </a:rPr>
              <a:t>: </a:t>
            </a:r>
            <a:r>
              <a:rPr lang="ar-SA" sz="2400" dirty="0" smtClean="0"/>
              <a:t>( </a:t>
            </a:r>
            <a:r>
              <a:rPr lang="ar-SA" sz="2400" dirty="0" smtClean="0"/>
              <a:t>وأمية راياتها .. ، وصحت قرون سبعة ) .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2- </a:t>
            </a:r>
            <a:r>
              <a:rPr lang="ar-SA" sz="2400" u="sng" dirty="0" err="1" smtClean="0">
                <a:solidFill>
                  <a:srgbClr val="FF0000"/>
                </a:solidFill>
              </a:rPr>
              <a:t>تشخصت</a:t>
            </a:r>
            <a:r>
              <a:rPr lang="ar-SA" sz="2400" u="sng" dirty="0" smtClean="0">
                <a:solidFill>
                  <a:srgbClr val="FF0000"/>
                </a:solidFill>
              </a:rPr>
              <a:t> </a:t>
            </a:r>
            <a:r>
              <a:rPr lang="ar-SA" sz="2400" u="sng" dirty="0" smtClean="0">
                <a:solidFill>
                  <a:srgbClr val="FF0000"/>
                </a:solidFill>
              </a:rPr>
              <a:t>أمام عينيه في أبعاد ذلك المكان : </a:t>
            </a:r>
            <a:r>
              <a:rPr lang="ar-SA" sz="2400" dirty="0" smtClean="0"/>
              <a:t>( </a:t>
            </a:r>
            <a:r>
              <a:rPr lang="ar-SA" sz="2400" dirty="0" smtClean="0"/>
              <a:t>الأندلس ، قصر الحمراء ، دمشق ، جنات العريف ، منزلنا القديم ) .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3- في جمال الإنسان وعواطفه ووشائجه مع الإنسان الآخر وتأثيره فيه : </a:t>
            </a:r>
            <a:r>
              <a:rPr lang="ar-SA" sz="2400" dirty="0" smtClean="0"/>
              <a:t>( في تينك العينين ، كانت </a:t>
            </a:r>
            <a:r>
              <a:rPr lang="ar-SA" sz="2400" dirty="0" err="1" smtClean="0"/>
              <a:t>بها</a:t>
            </a:r>
            <a:r>
              <a:rPr lang="ar-SA" sz="2400" dirty="0" smtClean="0"/>
              <a:t> أمي ، ومشيت مثل الطفل خلف </a:t>
            </a:r>
            <a:r>
              <a:rPr lang="ar-SA" sz="2400" dirty="0" err="1" smtClean="0"/>
              <a:t>دليلتي</a:t>
            </a:r>
            <a:r>
              <a:rPr lang="ar-SA" sz="2400" dirty="0" smtClean="0"/>
              <a:t> ، ترينها في شعرك المنساب ) ، </a:t>
            </a:r>
            <a:endParaRPr lang="ar-SA" sz="24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sz="2400" dirty="0" smtClean="0"/>
              <a:t>لم يكن نزار الشاعر الأول الذي عزف على هذا الوتر الحزين ، غير أن بكاءه على انفراط هذا المجد القديم لم يكن من قبيل الرثاء التقليدي ، إنه نوع من الرثاء الذي يتواءم مع عصره .</a:t>
            </a:r>
          </a:p>
          <a:p>
            <a:r>
              <a:rPr lang="ar-SA" sz="2400" u="sng" dirty="0" smtClean="0">
                <a:solidFill>
                  <a:srgbClr val="FF0000"/>
                </a:solidFill>
              </a:rPr>
              <a:t>ولكن ما يمنح هذه القصيدة سمة الجدة والجاذبية </a:t>
            </a:r>
            <a:r>
              <a:rPr lang="ar-SA" sz="2400" u="sng" dirty="0" smtClean="0">
                <a:solidFill>
                  <a:srgbClr val="FF0000"/>
                </a:solidFill>
              </a:rPr>
              <a:t>:</a:t>
            </a:r>
            <a:r>
              <a:rPr lang="ar-SA" sz="2400" u="sng" dirty="0" smtClean="0"/>
              <a:t> </a:t>
            </a:r>
            <a:r>
              <a:rPr lang="ar-SA" sz="2400" dirty="0" smtClean="0"/>
              <a:t>أنها </a:t>
            </a:r>
            <a:r>
              <a:rPr lang="ar-SA" sz="2400" dirty="0" smtClean="0"/>
              <a:t>دمجت التجربة الشخصية بالشعور الإنساني والقومي والديني والتاريخي ؛ فتخلصت </a:t>
            </a:r>
            <a:r>
              <a:rPr lang="ar-SA" sz="2400" dirty="0" err="1" smtClean="0"/>
              <a:t>أوتخففت</a:t>
            </a:r>
            <a:r>
              <a:rPr lang="ar-SA" sz="2400" dirty="0" smtClean="0"/>
              <a:t> من كونها قضية خاصة إلى كونها مأساةً عامة ، تعني كل من يقف على هذه الأبيات فيتأثر </a:t>
            </a:r>
            <a:r>
              <a:rPr lang="ar-SA" sz="2400" dirty="0" err="1" smtClean="0"/>
              <a:t>بها</a:t>
            </a:r>
            <a:r>
              <a:rPr lang="ar-SA" sz="2400" dirty="0" smtClean="0"/>
              <a:t> .</a:t>
            </a:r>
          </a:p>
          <a:p>
            <a:r>
              <a:rPr lang="ar-SA" sz="2400" dirty="0" smtClean="0">
                <a:solidFill>
                  <a:srgbClr val="FF0000"/>
                </a:solidFill>
              </a:rPr>
              <a:t>وفي قوله : عانقت فيها عندما ودعتها *** رجلاً يسمى طارق بن زياد </a:t>
            </a:r>
          </a:p>
          <a:p>
            <a:r>
              <a:rPr lang="ar-SA" sz="2400" dirty="0" smtClean="0"/>
              <a:t>قيمة هذه الصورة وجمالها الفني كامن في أمرين </a:t>
            </a:r>
            <a:r>
              <a:rPr lang="ar-SA" sz="2400" u="sng" dirty="0" smtClean="0">
                <a:solidFill>
                  <a:srgbClr val="FF0000"/>
                </a:solidFill>
              </a:rPr>
              <a:t>: ( </a:t>
            </a:r>
            <a:r>
              <a:rPr lang="ar-SA" sz="2400" u="sng" dirty="0" smtClean="0">
                <a:solidFill>
                  <a:srgbClr val="FF0000"/>
                </a:solidFill>
              </a:rPr>
              <a:t>أولهما </a:t>
            </a:r>
            <a:r>
              <a:rPr lang="ar-SA" sz="2400" u="sng" dirty="0" smtClean="0">
                <a:solidFill>
                  <a:srgbClr val="FF0000"/>
                </a:solidFill>
              </a:rPr>
              <a:t>) :</a:t>
            </a:r>
            <a:r>
              <a:rPr lang="ar-SA" sz="2400" u="sng" dirty="0" smtClean="0"/>
              <a:t> </a:t>
            </a:r>
            <a:r>
              <a:rPr lang="ar-SA" sz="2400" dirty="0" smtClean="0"/>
              <a:t>أنها نسجت في أسلوب بلاغي ( التجريد ) ؛ حيث جرد من شخصها شخصاً آخر دون أدنى ركاكة أو سماجة ، </a:t>
            </a:r>
            <a:r>
              <a:rPr lang="ar-SA" sz="2400" u="sng" dirty="0" err="1" smtClean="0">
                <a:solidFill>
                  <a:srgbClr val="FF0000"/>
                </a:solidFill>
              </a:rPr>
              <a:t>و</a:t>
            </a:r>
            <a:r>
              <a:rPr lang="ar-SA" sz="2400" u="sng" dirty="0" smtClean="0">
                <a:solidFill>
                  <a:srgbClr val="FF0000"/>
                </a:solidFill>
              </a:rPr>
              <a:t>( ثانيهما ): </a:t>
            </a:r>
            <a:r>
              <a:rPr lang="ar-SA" sz="2400" dirty="0" smtClean="0"/>
              <a:t>في رمزيتها ؛ حيث </a:t>
            </a:r>
            <a:r>
              <a:rPr lang="ar-SA" sz="2400" dirty="0" smtClean="0"/>
              <a:t>جعل من توديع الفتاة ( عناقاً لرمز </a:t>
            </a:r>
            <a:r>
              <a:rPr lang="ar-SA" sz="2400" dirty="0" smtClean="0"/>
              <a:t>تاريخي بُطولي ) </a:t>
            </a:r>
            <a:r>
              <a:rPr lang="ar-SA" sz="2400" dirty="0" smtClean="0"/>
              <a:t>.</a:t>
            </a:r>
            <a:endParaRPr lang="ar-SA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168</TotalTime>
  <Words>1098</Words>
  <Application>Microsoft Office PowerPoint</Application>
  <PresentationFormat>عرض على الشاشة (3:4)‏</PresentationFormat>
  <Paragraphs>36</Paragraphs>
  <Slides>8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8</vt:i4>
      </vt:variant>
    </vt:vector>
  </HeadingPairs>
  <TitlesOfParts>
    <vt:vector size="9" baseType="lpstr">
      <vt:lpstr>سمة Office</vt:lpstr>
      <vt:lpstr>( قصيدة غرناطة لنزار قباني )</vt:lpstr>
      <vt:lpstr>الشريحة 2</vt:lpstr>
      <vt:lpstr>الشريحة 3</vt:lpstr>
      <vt:lpstr>الشريحة 4</vt:lpstr>
      <vt:lpstr>الصور الفنية </vt:lpstr>
      <vt:lpstr>الشريحة 6</vt:lpstr>
      <vt:lpstr>الشريحة 7</vt:lpstr>
      <vt:lpstr>الشريحة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قصيدة غرناطة لنزار قباني</dc:title>
  <dc:creator>Compaq</dc:creator>
  <cp:lastModifiedBy>Compaq</cp:lastModifiedBy>
  <cp:revision>18</cp:revision>
  <dcterms:created xsi:type="dcterms:W3CDTF">2013-11-11T17:15:06Z</dcterms:created>
  <dcterms:modified xsi:type="dcterms:W3CDTF">2013-11-11T20:29:30Z</dcterms:modified>
</cp:coreProperties>
</file>

<file path=docProps/thumbnail.jpeg>
</file>