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Layouts/slideLayout1.xml" ContentType="application/vnd.openxmlformats-officedocument.presentationml.slideLayout+xml"/>
  <Override PartName="/ppt/theme/themeOverride1.xml" ContentType="application/vnd.openxmlformats-officedocument.themeOverride+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Lst>
  <p:sldSz cx="9144000" cy="6858000" type="screen4x3"/>
  <p:notesSz cx="6858000" cy="9144000"/>
  <p:defaultTextStyle>
    <a:defPPr>
      <a:defRPr lang="ar-SA"/>
    </a:defPPr>
    <a:lvl1pPr algn="r" rtl="1" fontAlgn="base">
      <a:spcBef>
        <a:spcPct val="0"/>
      </a:spcBef>
      <a:spcAft>
        <a:spcPct val="0"/>
      </a:spcAft>
      <a:defRPr kern="1200">
        <a:solidFill>
          <a:schemeClr val="tx1"/>
        </a:solidFill>
        <a:latin typeface="Arial" pitchFamily="34" charset="0"/>
        <a:ea typeface="+mn-ea"/>
        <a:cs typeface="Arial" pitchFamily="34" charset="0"/>
      </a:defRPr>
    </a:lvl1pPr>
    <a:lvl2pPr marL="457200" algn="r" rtl="1" fontAlgn="base">
      <a:spcBef>
        <a:spcPct val="0"/>
      </a:spcBef>
      <a:spcAft>
        <a:spcPct val="0"/>
      </a:spcAft>
      <a:defRPr kern="1200">
        <a:solidFill>
          <a:schemeClr val="tx1"/>
        </a:solidFill>
        <a:latin typeface="Arial" pitchFamily="34" charset="0"/>
        <a:ea typeface="+mn-ea"/>
        <a:cs typeface="Arial" pitchFamily="34" charset="0"/>
      </a:defRPr>
    </a:lvl2pPr>
    <a:lvl3pPr marL="914400" algn="r" rtl="1" fontAlgn="base">
      <a:spcBef>
        <a:spcPct val="0"/>
      </a:spcBef>
      <a:spcAft>
        <a:spcPct val="0"/>
      </a:spcAft>
      <a:defRPr kern="1200">
        <a:solidFill>
          <a:schemeClr val="tx1"/>
        </a:solidFill>
        <a:latin typeface="Arial" pitchFamily="34" charset="0"/>
        <a:ea typeface="+mn-ea"/>
        <a:cs typeface="Arial" pitchFamily="34" charset="0"/>
      </a:defRPr>
    </a:lvl3pPr>
    <a:lvl4pPr marL="1371600" algn="r" rtl="1" fontAlgn="base">
      <a:spcBef>
        <a:spcPct val="0"/>
      </a:spcBef>
      <a:spcAft>
        <a:spcPct val="0"/>
      </a:spcAft>
      <a:defRPr kern="1200">
        <a:solidFill>
          <a:schemeClr val="tx1"/>
        </a:solidFill>
        <a:latin typeface="Arial" pitchFamily="34" charset="0"/>
        <a:ea typeface="+mn-ea"/>
        <a:cs typeface="Arial" pitchFamily="34" charset="0"/>
      </a:defRPr>
    </a:lvl4pPr>
    <a:lvl5pPr marL="1828800" algn="r" rtl="1" fontAlgn="base">
      <a:spcBef>
        <a:spcPct val="0"/>
      </a:spcBef>
      <a:spcAft>
        <a:spcPct val="0"/>
      </a:spcAft>
      <a:defRPr kern="1200">
        <a:solidFill>
          <a:schemeClr val="tx1"/>
        </a:solidFill>
        <a:latin typeface="Arial" pitchFamily="34" charset="0"/>
        <a:ea typeface="+mn-ea"/>
        <a:cs typeface="Arial" pitchFamily="34" charset="0"/>
      </a:defRPr>
    </a:lvl5pPr>
    <a:lvl6pPr marL="2286000" algn="r" defTabSz="914400" rtl="1" eaLnBrk="1" latinLnBrk="0" hangingPunct="1">
      <a:defRPr kern="1200">
        <a:solidFill>
          <a:schemeClr val="tx1"/>
        </a:solidFill>
        <a:latin typeface="Arial" pitchFamily="34" charset="0"/>
        <a:ea typeface="+mn-ea"/>
        <a:cs typeface="Arial" pitchFamily="34" charset="0"/>
      </a:defRPr>
    </a:lvl6pPr>
    <a:lvl7pPr marL="2743200" algn="r" defTabSz="914400" rtl="1" eaLnBrk="1" latinLnBrk="0" hangingPunct="1">
      <a:defRPr kern="1200">
        <a:solidFill>
          <a:schemeClr val="tx1"/>
        </a:solidFill>
        <a:latin typeface="Arial" pitchFamily="34" charset="0"/>
        <a:ea typeface="+mn-ea"/>
        <a:cs typeface="Arial" pitchFamily="34" charset="0"/>
      </a:defRPr>
    </a:lvl7pPr>
    <a:lvl8pPr marL="3200400" algn="r" defTabSz="914400" rtl="1" eaLnBrk="1" latinLnBrk="0" hangingPunct="1">
      <a:defRPr kern="1200">
        <a:solidFill>
          <a:schemeClr val="tx1"/>
        </a:solidFill>
        <a:latin typeface="Arial" pitchFamily="34" charset="0"/>
        <a:ea typeface="+mn-ea"/>
        <a:cs typeface="Arial" pitchFamily="34" charset="0"/>
      </a:defRPr>
    </a:lvl8pPr>
    <a:lvl9pPr marL="3657600" algn="r" defTabSz="914400" rtl="1" eaLnBrk="1" latinLnBrk="0" hangingPunct="1">
      <a:defRPr kern="1200">
        <a:solidFill>
          <a:schemeClr val="tx1"/>
        </a:solidFill>
        <a:latin typeface="Arial" pitchFamily="34" charset="0"/>
        <a:ea typeface="+mn-ea"/>
        <a:cs typeface="Arial" pitchFamily="34"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50" d="100"/>
          <a:sy n="50" d="100"/>
        </p:scale>
        <p:origin x="-1267" y="-67"/>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4" name="Rectangle 9"/>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5" name="Rectangle 11"/>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6" name="Rectangle 13"/>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7" name="Rectangle 18"/>
          <p:cNvSpPr/>
          <p:nvPr/>
        </p:nvSpPr>
        <p:spPr bwMode="auto">
          <a:xfrm>
            <a:off x="1141413" y="0"/>
            <a:ext cx="230187"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10" name="Straight Connector 10"/>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1" name="Straight Connector 17"/>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2" name="Straight Connector 19"/>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3" name="Straight Connector 15"/>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4" name="Straight Connector 14"/>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5" name="Straight Connector 21"/>
          <p:cNvSpPr>
            <a:spLocks noChangeShapeType="1"/>
          </p:cNvSpPr>
          <p:nvPr/>
        </p:nvSpPr>
        <p:spPr bwMode="auto">
          <a:xfrm>
            <a:off x="9113838"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6" name="Rectangle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17" name="Oval 20"/>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18" name="Oval 22"/>
          <p:cNvSpPr/>
          <p:nvPr/>
        </p:nvSpPr>
        <p:spPr bwMode="auto">
          <a:xfrm>
            <a:off x="1309688" y="4867275"/>
            <a:ext cx="641350"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19" name="Oval 23"/>
          <p:cNvSpPr/>
          <p:nvPr/>
        </p:nvSpPr>
        <p:spPr bwMode="auto">
          <a:xfrm>
            <a:off x="1090613" y="5500688"/>
            <a:ext cx="138112"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20" name="Oval 25"/>
          <p:cNvSpPr/>
          <p:nvPr/>
        </p:nvSpPr>
        <p:spPr bwMode="auto">
          <a:xfrm>
            <a:off x="1663700" y="5788025"/>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21" name="Oval 24"/>
          <p:cNvSpPr/>
          <p:nvPr/>
        </p:nvSpPr>
        <p:spPr>
          <a:xfrm>
            <a:off x="1905000" y="4495800"/>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8" name="Title 7"/>
          <p:cNvSpPr>
            <a:spLocks noGrp="1"/>
          </p:cNvSpPr>
          <p:nvPr>
            <p:ph type="ctrTitle"/>
          </p:nvPr>
        </p:nvSpPr>
        <p:spPr>
          <a:xfrm>
            <a:off x="2286000" y="3124200"/>
            <a:ext cx="6172200" cy="1894362"/>
          </a:xfrm>
        </p:spPr>
        <p:txBody>
          <a:bodyPr/>
          <a:lstStyle>
            <a:lvl1pPr>
              <a:defRPr b="1"/>
            </a:lvl1pPr>
          </a:lstStyle>
          <a:p>
            <a:r>
              <a:rPr lang="ar-SA" smtClean="0"/>
              <a:t>انقر لتحرير نمط العنوان الرئيسي</a:t>
            </a:r>
            <a:endParaRPr lang="en-US"/>
          </a:p>
        </p:txBody>
      </p:sp>
      <p:sp>
        <p:nvSpPr>
          <p:cNvPr id="9" name="Subtitle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ar-SA" smtClean="0"/>
              <a:t>انقر لتحرير نمط العنوان الثانوي الرئيسي</a:t>
            </a:r>
            <a:endParaRPr lang="en-US"/>
          </a:p>
        </p:txBody>
      </p:sp>
      <p:sp>
        <p:nvSpPr>
          <p:cNvPr id="22" name="Date Placeholder 27"/>
          <p:cNvSpPr>
            <a:spLocks noGrp="1"/>
          </p:cNvSpPr>
          <p:nvPr>
            <p:ph type="dt" sz="half" idx="10"/>
          </p:nvPr>
        </p:nvSpPr>
        <p:spPr bwMode="auto">
          <a:xfrm rot="5400000">
            <a:off x="7764463" y="1174750"/>
            <a:ext cx="2286000" cy="381000"/>
          </a:xfrm>
        </p:spPr>
        <p:txBody>
          <a:bodyPr/>
          <a:lstStyle>
            <a:lvl1pPr>
              <a:defRPr/>
            </a:lvl1pPr>
          </a:lstStyle>
          <a:p>
            <a:pPr>
              <a:defRPr/>
            </a:pPr>
            <a:fld id="{30C772D9-A42E-442B-960E-A5BF4DA5B8A2}" type="datetimeFigureOut">
              <a:rPr lang="ar-SA"/>
              <a:pPr>
                <a:defRPr/>
              </a:pPr>
              <a:t>14/04/33</a:t>
            </a:fld>
            <a:endParaRPr lang="ar-SA"/>
          </a:p>
        </p:txBody>
      </p:sp>
      <p:sp>
        <p:nvSpPr>
          <p:cNvPr id="23" name="Footer Placeholder 16"/>
          <p:cNvSpPr>
            <a:spLocks noGrp="1"/>
          </p:cNvSpPr>
          <p:nvPr>
            <p:ph type="ftr" sz="quarter" idx="11"/>
          </p:nvPr>
        </p:nvSpPr>
        <p:spPr bwMode="auto">
          <a:xfrm rot="5400000">
            <a:off x="7077076" y="4181475"/>
            <a:ext cx="3657600" cy="384175"/>
          </a:xfrm>
        </p:spPr>
        <p:txBody>
          <a:bodyPr/>
          <a:lstStyle>
            <a:lvl1pPr>
              <a:defRPr/>
            </a:lvl1pPr>
          </a:lstStyle>
          <a:p>
            <a:pPr>
              <a:defRPr/>
            </a:pPr>
            <a:endParaRPr lang="ar-SA"/>
          </a:p>
        </p:txBody>
      </p:sp>
      <p:sp>
        <p:nvSpPr>
          <p:cNvPr id="24" name="Slide Number Placeholder 28"/>
          <p:cNvSpPr>
            <a:spLocks noGrp="1"/>
          </p:cNvSpPr>
          <p:nvPr>
            <p:ph type="sldNum" sz="quarter" idx="12"/>
          </p:nvPr>
        </p:nvSpPr>
        <p:spPr bwMode="auto">
          <a:xfrm>
            <a:off x="1325563" y="4929188"/>
            <a:ext cx="609600" cy="517525"/>
          </a:xfrm>
        </p:spPr>
        <p:txBody>
          <a:bodyPr/>
          <a:lstStyle>
            <a:lvl1pPr>
              <a:defRPr/>
            </a:lvl1pPr>
          </a:lstStyle>
          <a:p>
            <a:pPr>
              <a:defRPr/>
            </a:pPr>
            <a:fld id="{0FA2CEAE-1EAC-43A3-AD0B-5412C0445588}" type="slidenum">
              <a:rPr lang="ar-SA"/>
              <a:pPr>
                <a:defRPr/>
              </a:pPr>
              <a:t>‹#›</a:t>
            </a:fld>
            <a:endParaRPr lang="ar-SA"/>
          </a:p>
        </p:txBody>
      </p:sp>
    </p:spTree>
  </p:cSld>
  <p:clrMapOvr>
    <a:overrideClrMapping bg1="lt1" tx1="dk1" bg2="lt2" tx2="dk2" accent1="accent1" accent2="accent2" accent3="accent3" accent4="accent4" accent5="accent5" accent6="accent6" hlink="hlink" folHlink="folHlink"/>
  </p:clrMapOvr>
  <p:transition spd="slow">
    <p:push dir="u"/>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13"/>
          <p:cNvSpPr>
            <a:spLocks noGrp="1"/>
          </p:cNvSpPr>
          <p:nvPr>
            <p:ph type="dt" sz="half" idx="10"/>
          </p:nvPr>
        </p:nvSpPr>
        <p:spPr/>
        <p:txBody>
          <a:bodyPr/>
          <a:lstStyle>
            <a:lvl1pPr>
              <a:defRPr/>
            </a:lvl1pPr>
          </a:lstStyle>
          <a:p>
            <a:pPr>
              <a:defRPr/>
            </a:pPr>
            <a:fld id="{8938C91E-8653-4DEA-AF8B-68FC4EFF2DB0}" type="datetimeFigureOut">
              <a:rPr lang="ar-SA"/>
              <a:pPr>
                <a:defRPr/>
              </a:pPr>
              <a:t>14/04/33</a:t>
            </a:fld>
            <a:endParaRPr lang="ar-SA"/>
          </a:p>
        </p:txBody>
      </p:sp>
      <p:sp>
        <p:nvSpPr>
          <p:cNvPr id="5" name="Footer Placeholder 2"/>
          <p:cNvSpPr>
            <a:spLocks noGrp="1"/>
          </p:cNvSpPr>
          <p:nvPr>
            <p:ph type="ftr" sz="quarter" idx="11"/>
          </p:nvPr>
        </p:nvSpPr>
        <p:spPr/>
        <p:txBody>
          <a:bodyPr/>
          <a:lstStyle>
            <a:lvl1pPr>
              <a:defRPr/>
            </a:lvl1pPr>
          </a:lstStyle>
          <a:p>
            <a:pPr>
              <a:defRPr/>
            </a:pPr>
            <a:endParaRPr lang="ar-SA"/>
          </a:p>
        </p:txBody>
      </p:sp>
      <p:sp>
        <p:nvSpPr>
          <p:cNvPr id="6" name="Slide Number Placeholder 22"/>
          <p:cNvSpPr>
            <a:spLocks noGrp="1"/>
          </p:cNvSpPr>
          <p:nvPr>
            <p:ph type="sldNum" sz="quarter" idx="12"/>
          </p:nvPr>
        </p:nvSpPr>
        <p:spPr/>
        <p:txBody>
          <a:bodyPr/>
          <a:lstStyle>
            <a:lvl1pPr>
              <a:defRPr/>
            </a:lvl1pPr>
          </a:lstStyle>
          <a:p>
            <a:pPr>
              <a:defRPr/>
            </a:pPr>
            <a:fld id="{827FF8DE-21E1-4D8E-B3F7-D5010732CDD7}" type="slidenum">
              <a:rPr lang="ar-SA"/>
              <a:pPr>
                <a:defRPr/>
              </a:pPr>
              <a:t>‹#›</a:t>
            </a:fld>
            <a:endParaRPr lang="ar-SA"/>
          </a:p>
        </p:txBody>
      </p:sp>
    </p:spTree>
  </p:cSld>
  <p:clrMapOvr>
    <a:masterClrMapping/>
  </p:clrMapOvr>
  <p:transition spd="slow">
    <p:push dir="u"/>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9"/>
            <a:ext cx="1676400" cy="5851525"/>
          </a:xfrm>
        </p:spPr>
        <p:txBody>
          <a:bodyPr vert="eaVert"/>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13"/>
          <p:cNvSpPr>
            <a:spLocks noGrp="1"/>
          </p:cNvSpPr>
          <p:nvPr>
            <p:ph type="dt" sz="half" idx="10"/>
          </p:nvPr>
        </p:nvSpPr>
        <p:spPr/>
        <p:txBody>
          <a:bodyPr/>
          <a:lstStyle>
            <a:lvl1pPr>
              <a:defRPr/>
            </a:lvl1pPr>
          </a:lstStyle>
          <a:p>
            <a:pPr>
              <a:defRPr/>
            </a:pPr>
            <a:fld id="{3DD7FCE4-880C-49D5-88A8-5527525F29D7}" type="datetimeFigureOut">
              <a:rPr lang="ar-SA"/>
              <a:pPr>
                <a:defRPr/>
              </a:pPr>
              <a:t>14/04/33</a:t>
            </a:fld>
            <a:endParaRPr lang="ar-SA"/>
          </a:p>
        </p:txBody>
      </p:sp>
      <p:sp>
        <p:nvSpPr>
          <p:cNvPr id="5" name="Footer Placeholder 2"/>
          <p:cNvSpPr>
            <a:spLocks noGrp="1"/>
          </p:cNvSpPr>
          <p:nvPr>
            <p:ph type="ftr" sz="quarter" idx="11"/>
          </p:nvPr>
        </p:nvSpPr>
        <p:spPr/>
        <p:txBody>
          <a:bodyPr/>
          <a:lstStyle>
            <a:lvl1pPr>
              <a:defRPr/>
            </a:lvl1pPr>
          </a:lstStyle>
          <a:p>
            <a:pPr>
              <a:defRPr/>
            </a:pPr>
            <a:endParaRPr lang="ar-SA"/>
          </a:p>
        </p:txBody>
      </p:sp>
      <p:sp>
        <p:nvSpPr>
          <p:cNvPr id="6" name="Slide Number Placeholder 22"/>
          <p:cNvSpPr>
            <a:spLocks noGrp="1"/>
          </p:cNvSpPr>
          <p:nvPr>
            <p:ph type="sldNum" sz="quarter" idx="12"/>
          </p:nvPr>
        </p:nvSpPr>
        <p:spPr/>
        <p:txBody>
          <a:bodyPr/>
          <a:lstStyle>
            <a:lvl1pPr>
              <a:defRPr/>
            </a:lvl1pPr>
          </a:lstStyle>
          <a:p>
            <a:pPr>
              <a:defRPr/>
            </a:pPr>
            <a:fld id="{838299AB-7E77-4AE2-9C7D-21E5839D44D6}" type="slidenum">
              <a:rPr lang="ar-SA"/>
              <a:pPr>
                <a:defRPr/>
              </a:pPr>
              <a:t>‹#›</a:t>
            </a:fld>
            <a:endParaRPr lang="ar-SA"/>
          </a:p>
        </p:txBody>
      </p:sp>
    </p:spTree>
  </p:cSld>
  <p:clrMapOvr>
    <a:masterClrMapping/>
  </p:clrMapOvr>
  <p:transition spd="slow">
    <p:push dir="u"/>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8" name="Content Placeholder 7"/>
          <p:cNvSpPr>
            <a:spLocks noGrp="1"/>
          </p:cNvSpPr>
          <p:nvPr>
            <p:ph sz="quarter" idx="1"/>
          </p:nvPr>
        </p:nvSpPr>
        <p:spPr>
          <a:xfrm>
            <a:off x="457200" y="1600200"/>
            <a:ext cx="7467600" cy="4873752"/>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6"/>
          <p:cNvSpPr>
            <a:spLocks noGrp="1"/>
          </p:cNvSpPr>
          <p:nvPr>
            <p:ph type="dt" sz="half" idx="10"/>
          </p:nvPr>
        </p:nvSpPr>
        <p:spPr/>
        <p:txBody>
          <a:bodyPr rtlCol="0"/>
          <a:lstStyle>
            <a:lvl1pPr>
              <a:defRPr/>
            </a:lvl1pPr>
          </a:lstStyle>
          <a:p>
            <a:pPr>
              <a:defRPr/>
            </a:pPr>
            <a:fld id="{5E99BBE9-4636-46AB-9FEB-628DBAB7B304}" type="datetimeFigureOut">
              <a:rPr lang="ar-SA"/>
              <a:pPr>
                <a:defRPr/>
              </a:pPr>
              <a:t>14/04/33</a:t>
            </a:fld>
            <a:endParaRPr lang="ar-SA"/>
          </a:p>
        </p:txBody>
      </p:sp>
      <p:sp>
        <p:nvSpPr>
          <p:cNvPr id="5" name="Slide Number Placeholder 8"/>
          <p:cNvSpPr>
            <a:spLocks noGrp="1"/>
          </p:cNvSpPr>
          <p:nvPr>
            <p:ph type="sldNum" sz="quarter" idx="11"/>
          </p:nvPr>
        </p:nvSpPr>
        <p:spPr/>
        <p:txBody>
          <a:bodyPr rtlCol="0"/>
          <a:lstStyle>
            <a:lvl1pPr>
              <a:defRPr/>
            </a:lvl1pPr>
          </a:lstStyle>
          <a:p>
            <a:pPr>
              <a:defRPr/>
            </a:pPr>
            <a:fld id="{874466D2-F1D2-496C-B896-AC563130C809}" type="slidenum">
              <a:rPr lang="ar-SA"/>
              <a:pPr>
                <a:defRPr/>
              </a:pPr>
              <a:t>‹#›</a:t>
            </a:fld>
            <a:endParaRPr lang="ar-SA"/>
          </a:p>
        </p:txBody>
      </p:sp>
      <p:sp>
        <p:nvSpPr>
          <p:cNvPr id="6" name="Footer Placeholder 9"/>
          <p:cNvSpPr>
            <a:spLocks noGrp="1"/>
          </p:cNvSpPr>
          <p:nvPr>
            <p:ph type="ftr" sz="quarter" idx="12"/>
          </p:nvPr>
        </p:nvSpPr>
        <p:spPr/>
        <p:txBody>
          <a:bodyPr rtlCol="0"/>
          <a:lstStyle>
            <a:lvl1pPr>
              <a:defRPr/>
            </a:lvl1pPr>
          </a:lstStyle>
          <a:p>
            <a:pPr>
              <a:defRPr/>
            </a:pPr>
            <a:endParaRPr lang="ar-SA"/>
          </a:p>
        </p:txBody>
      </p:sp>
    </p:spTree>
  </p:cSld>
  <p:clrMapOvr>
    <a:masterClrMapping/>
  </p:clrMapOvr>
  <p:transition spd="slow">
    <p:push dir="u"/>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bg>
      <p:bgRef idx="1001">
        <a:schemeClr val="bg2"/>
      </p:bgRef>
    </p:bg>
    <p:spTree>
      <p:nvGrpSpPr>
        <p:cNvPr id="1" name=""/>
        <p:cNvGrpSpPr/>
        <p:nvPr/>
      </p:nvGrpSpPr>
      <p:grpSpPr>
        <a:xfrm>
          <a:off x="0" y="0"/>
          <a:ext cx="0" cy="0"/>
          <a:chOff x="0" y="0"/>
          <a:chExt cx="0" cy="0"/>
        </a:xfrm>
      </p:grpSpPr>
      <p:sp>
        <p:nvSpPr>
          <p:cNvPr id="4" name="Rectangle 8"/>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5" name="Rectangle 9"/>
          <p:cNvSpPr/>
          <p:nvPr/>
        </p:nvSpPr>
        <p:spPr bwMode="auto">
          <a:xfrm>
            <a:off x="276225" y="0"/>
            <a:ext cx="104775"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6" name="Rectangle 10"/>
          <p:cNvSpPr/>
          <p:nvPr/>
        </p:nvSpPr>
        <p:spPr bwMode="auto">
          <a:xfrm>
            <a:off x="990600" y="0"/>
            <a:ext cx="182563"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7" name="Rectangle 11"/>
          <p:cNvSpPr/>
          <p:nvPr/>
        </p:nvSpPr>
        <p:spPr bwMode="auto">
          <a:xfrm>
            <a:off x="1141413" y="0"/>
            <a:ext cx="230187"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8" name="Straight Connector 12"/>
          <p:cNvSpPr>
            <a:spLocks noChangeShapeType="1"/>
          </p:cNvSpPr>
          <p:nvPr/>
        </p:nvSpPr>
        <p:spPr bwMode="auto">
          <a:xfrm>
            <a:off x="106363"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9" name="Straight Connector 13"/>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0" name="Straight Connector 14"/>
          <p:cNvSpPr>
            <a:spLocks noChangeShapeType="1"/>
          </p:cNvSpPr>
          <p:nvPr/>
        </p:nvSpPr>
        <p:spPr bwMode="auto">
          <a:xfrm>
            <a:off x="854075"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1" name="Straight Connector 15"/>
          <p:cNvSpPr>
            <a:spLocks noChangeShapeType="1"/>
          </p:cNvSpPr>
          <p:nvPr/>
        </p:nvSpPr>
        <p:spPr bwMode="auto">
          <a:xfrm>
            <a:off x="172720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2" name="Straight Connector 16"/>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3" name="Rectangle 1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14" name="Oval 18"/>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15" name="Oval 19"/>
          <p:cNvSpPr/>
          <p:nvPr/>
        </p:nvSpPr>
        <p:spPr bwMode="auto">
          <a:xfrm>
            <a:off x="1323975" y="4867275"/>
            <a:ext cx="642938" cy="64135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16" name="Oval 20"/>
          <p:cNvSpPr/>
          <p:nvPr/>
        </p:nvSpPr>
        <p:spPr bwMode="auto">
          <a:xfrm>
            <a:off x="1090613" y="5500688"/>
            <a:ext cx="138112" cy="136525"/>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17" name="Oval 21"/>
          <p:cNvSpPr/>
          <p:nvPr/>
        </p:nvSpPr>
        <p:spPr bwMode="auto">
          <a:xfrm>
            <a:off x="1663700" y="5791200"/>
            <a:ext cx="274638" cy="274638"/>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18" name="Oval 22"/>
          <p:cNvSpPr/>
          <p:nvPr/>
        </p:nvSpPr>
        <p:spPr bwMode="auto">
          <a:xfrm>
            <a:off x="1879600" y="4479925"/>
            <a:ext cx="365125" cy="365125"/>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19" name="Straight Connector 25"/>
          <p:cNvSpPr>
            <a:spLocks noChangeShapeType="1"/>
          </p:cNvSpPr>
          <p:nvPr/>
        </p:nvSpPr>
        <p:spPr bwMode="auto">
          <a:xfrm>
            <a:off x="9097963"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2" name="Title 1"/>
          <p:cNvSpPr>
            <a:spLocks noGrp="1"/>
          </p:cNvSpPr>
          <p:nvPr>
            <p:ph type="title"/>
          </p:nvPr>
        </p:nvSpPr>
        <p:spPr>
          <a:xfrm>
            <a:off x="2286000" y="2895600"/>
            <a:ext cx="6172200" cy="2053590"/>
          </a:xfrm>
        </p:spPr>
        <p:txBody>
          <a:bodyPr/>
          <a:lstStyle>
            <a:lvl1pPr algn="l">
              <a:buNone/>
              <a:defRPr sz="3000" b="1" cap="small" baseline="0"/>
            </a:lvl1pPr>
          </a:lstStyle>
          <a:p>
            <a:r>
              <a:rPr lang="ar-SA" smtClean="0"/>
              <a:t>انقر لتحرير نمط العنوان الرئيسي</a:t>
            </a:r>
            <a:endParaRPr lang="en-US"/>
          </a:p>
        </p:txBody>
      </p:sp>
      <p:sp>
        <p:nvSpPr>
          <p:cNvPr id="3" name="Text Placeholder 2"/>
          <p:cNvSpPr>
            <a:spLocks noGrp="1"/>
          </p:cNvSpPr>
          <p:nvPr>
            <p:ph type="body" idx="1"/>
          </p:nvPr>
        </p:nvSpPr>
        <p:spPr>
          <a:xfrm>
            <a:off x="2286000" y="5010150"/>
            <a:ext cx="6172200" cy="1371600"/>
          </a:xfrm>
        </p:spPr>
        <p:txBody>
          <a:bodyPr/>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ar-SA" smtClean="0"/>
              <a:t>انقر لتحرير أنماط النص الرئيسي</a:t>
            </a:r>
          </a:p>
        </p:txBody>
      </p:sp>
      <p:sp>
        <p:nvSpPr>
          <p:cNvPr id="20" name="Date Placeholder 3"/>
          <p:cNvSpPr>
            <a:spLocks noGrp="1"/>
          </p:cNvSpPr>
          <p:nvPr>
            <p:ph type="dt" sz="half" idx="10"/>
          </p:nvPr>
        </p:nvSpPr>
        <p:spPr bwMode="auto">
          <a:xfrm rot="5400000">
            <a:off x="7762875" y="1169988"/>
            <a:ext cx="2286000" cy="381000"/>
          </a:xfrm>
        </p:spPr>
        <p:txBody>
          <a:bodyPr/>
          <a:lstStyle>
            <a:lvl1pPr>
              <a:defRPr/>
            </a:lvl1pPr>
          </a:lstStyle>
          <a:p>
            <a:pPr>
              <a:defRPr/>
            </a:pPr>
            <a:fld id="{D6628130-44BA-484E-98E5-00CF04662656}" type="datetimeFigureOut">
              <a:rPr lang="ar-SA"/>
              <a:pPr>
                <a:defRPr/>
              </a:pPr>
              <a:t>14/04/33</a:t>
            </a:fld>
            <a:endParaRPr lang="ar-SA"/>
          </a:p>
        </p:txBody>
      </p:sp>
      <p:sp>
        <p:nvSpPr>
          <p:cNvPr id="21" name="Footer Placeholder 4"/>
          <p:cNvSpPr>
            <a:spLocks noGrp="1"/>
          </p:cNvSpPr>
          <p:nvPr>
            <p:ph type="ftr" sz="quarter" idx="11"/>
          </p:nvPr>
        </p:nvSpPr>
        <p:spPr bwMode="auto">
          <a:xfrm rot="5400000">
            <a:off x="7077076" y="4178300"/>
            <a:ext cx="3657600" cy="384175"/>
          </a:xfrm>
        </p:spPr>
        <p:txBody>
          <a:bodyPr/>
          <a:lstStyle>
            <a:lvl1pPr>
              <a:defRPr/>
            </a:lvl1pPr>
          </a:lstStyle>
          <a:p>
            <a:pPr>
              <a:defRPr/>
            </a:pPr>
            <a:endParaRPr lang="ar-SA"/>
          </a:p>
        </p:txBody>
      </p:sp>
      <p:sp>
        <p:nvSpPr>
          <p:cNvPr id="22" name="Slide Number Placeholder 5"/>
          <p:cNvSpPr>
            <a:spLocks noGrp="1"/>
          </p:cNvSpPr>
          <p:nvPr>
            <p:ph type="sldNum" sz="quarter" idx="12"/>
          </p:nvPr>
        </p:nvSpPr>
        <p:spPr bwMode="auto">
          <a:xfrm>
            <a:off x="1339850" y="4929188"/>
            <a:ext cx="609600" cy="517525"/>
          </a:xfrm>
        </p:spPr>
        <p:txBody>
          <a:bodyPr/>
          <a:lstStyle>
            <a:lvl1pPr>
              <a:defRPr/>
            </a:lvl1pPr>
          </a:lstStyle>
          <a:p>
            <a:pPr>
              <a:defRPr/>
            </a:pPr>
            <a:fld id="{6D3C6418-0511-4587-9067-019D3439C1C6}" type="slidenum">
              <a:rPr lang="ar-SA"/>
              <a:pPr>
                <a:defRPr/>
              </a:pPr>
              <a:t>‹#›</a:t>
            </a:fld>
            <a:endParaRPr lang="ar-SA"/>
          </a:p>
        </p:txBody>
      </p:sp>
    </p:spTree>
  </p:cSld>
  <p:clrMapOvr>
    <a:overrideClrMapping bg1="dk1" tx1="lt1" bg2="dk2" tx2="lt2" accent1="accent1" accent2="accent2" accent3="accent3" accent4="accent4" accent5="accent5" accent6="accent6" hlink="hlink" folHlink="folHlink"/>
  </p:clrMapOvr>
  <p:transition spd="slow">
    <p:push dir="u"/>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9" name="Content Placeholder 8"/>
          <p:cNvSpPr>
            <a:spLocks noGrp="1"/>
          </p:cNvSpPr>
          <p:nvPr>
            <p:ph sz="quarter" idx="1"/>
          </p:nvPr>
        </p:nvSpPr>
        <p:spPr>
          <a:xfrm>
            <a:off x="457200" y="1600200"/>
            <a:ext cx="3657600" cy="45720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1" name="Content Placeholder 10"/>
          <p:cNvSpPr>
            <a:spLocks noGrp="1"/>
          </p:cNvSpPr>
          <p:nvPr>
            <p:ph sz="quarter" idx="2"/>
          </p:nvPr>
        </p:nvSpPr>
        <p:spPr>
          <a:xfrm>
            <a:off x="4270248" y="1600200"/>
            <a:ext cx="3657600" cy="45720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5" name="Date Placeholder 13"/>
          <p:cNvSpPr>
            <a:spLocks noGrp="1"/>
          </p:cNvSpPr>
          <p:nvPr>
            <p:ph type="dt" sz="half" idx="10"/>
          </p:nvPr>
        </p:nvSpPr>
        <p:spPr/>
        <p:txBody>
          <a:bodyPr/>
          <a:lstStyle>
            <a:lvl1pPr>
              <a:defRPr/>
            </a:lvl1pPr>
          </a:lstStyle>
          <a:p>
            <a:pPr>
              <a:defRPr/>
            </a:pPr>
            <a:fld id="{939D9D6D-5229-4DD2-9264-D2C7BB555F00}" type="datetimeFigureOut">
              <a:rPr lang="ar-SA"/>
              <a:pPr>
                <a:defRPr/>
              </a:pPr>
              <a:t>14/04/33</a:t>
            </a:fld>
            <a:endParaRPr lang="ar-SA"/>
          </a:p>
        </p:txBody>
      </p:sp>
      <p:sp>
        <p:nvSpPr>
          <p:cNvPr id="6" name="Footer Placeholder 2"/>
          <p:cNvSpPr>
            <a:spLocks noGrp="1"/>
          </p:cNvSpPr>
          <p:nvPr>
            <p:ph type="ftr" sz="quarter" idx="11"/>
          </p:nvPr>
        </p:nvSpPr>
        <p:spPr/>
        <p:txBody>
          <a:bodyPr/>
          <a:lstStyle>
            <a:lvl1pPr>
              <a:defRPr/>
            </a:lvl1pPr>
          </a:lstStyle>
          <a:p>
            <a:pPr>
              <a:defRPr/>
            </a:pPr>
            <a:endParaRPr lang="ar-SA"/>
          </a:p>
        </p:txBody>
      </p:sp>
      <p:sp>
        <p:nvSpPr>
          <p:cNvPr id="7" name="Slide Number Placeholder 22"/>
          <p:cNvSpPr>
            <a:spLocks noGrp="1"/>
          </p:cNvSpPr>
          <p:nvPr>
            <p:ph type="sldNum" sz="quarter" idx="12"/>
          </p:nvPr>
        </p:nvSpPr>
        <p:spPr/>
        <p:txBody>
          <a:bodyPr/>
          <a:lstStyle>
            <a:lvl1pPr>
              <a:defRPr/>
            </a:lvl1pPr>
          </a:lstStyle>
          <a:p>
            <a:pPr>
              <a:defRPr/>
            </a:pPr>
            <a:fld id="{E21D2256-5309-4684-B8D9-D320D968861E}" type="slidenum">
              <a:rPr lang="ar-SA"/>
              <a:pPr>
                <a:defRPr/>
              </a:pPr>
              <a:t>‹#›</a:t>
            </a:fld>
            <a:endParaRPr lang="ar-SA"/>
          </a:p>
        </p:txBody>
      </p:sp>
    </p:spTree>
  </p:cSld>
  <p:clrMapOvr>
    <a:masterClrMapping/>
  </p:clrMapOvr>
  <p:transition spd="slow">
    <p:push dir="u"/>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7543800" cy="1143000"/>
          </a:xfrm>
        </p:spPr>
        <p:txBody>
          <a:bodyPr/>
          <a:lstStyle>
            <a:lvl1pPr>
              <a:defRPr/>
            </a:lvl1pPr>
          </a:lstStyle>
          <a:p>
            <a:r>
              <a:rPr lang="ar-SA" smtClean="0"/>
              <a:t>انقر لتحرير نمط العنوان الرئيسي</a:t>
            </a:r>
            <a:endParaRPr lang="en-US"/>
          </a:p>
        </p:txBody>
      </p:sp>
      <p:sp>
        <p:nvSpPr>
          <p:cNvPr id="11" name="Content Placeholder 10"/>
          <p:cNvSpPr>
            <a:spLocks noGrp="1"/>
          </p:cNvSpPr>
          <p:nvPr>
            <p:ph sz="quarter" idx="2"/>
          </p:nvPr>
        </p:nvSpPr>
        <p:spPr>
          <a:xfrm>
            <a:off x="457200" y="2362200"/>
            <a:ext cx="3657600" cy="38862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3" name="Content Placeholder 12"/>
          <p:cNvSpPr>
            <a:spLocks noGrp="1"/>
          </p:cNvSpPr>
          <p:nvPr>
            <p:ph sz="quarter" idx="4"/>
          </p:nvPr>
        </p:nvSpPr>
        <p:spPr>
          <a:xfrm>
            <a:off x="4371975" y="2362200"/>
            <a:ext cx="3657600" cy="388620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2" name="Text Placeholder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a:r>
              <a:rPr lang="ar-SA" smtClean="0"/>
              <a:t>انقر لتحرير أنماط النص الرئيسي</a:t>
            </a:r>
          </a:p>
        </p:txBody>
      </p:sp>
      <p:sp>
        <p:nvSpPr>
          <p:cNvPr id="14" name="Text Placeholder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a:r>
              <a:rPr lang="ar-SA" smtClean="0"/>
              <a:t>انقر لتحرير أنماط النص الرئيسي</a:t>
            </a:r>
          </a:p>
        </p:txBody>
      </p:sp>
      <p:sp>
        <p:nvSpPr>
          <p:cNvPr id="7" name="Date Placeholder 13"/>
          <p:cNvSpPr>
            <a:spLocks noGrp="1"/>
          </p:cNvSpPr>
          <p:nvPr>
            <p:ph type="dt" sz="half" idx="10"/>
          </p:nvPr>
        </p:nvSpPr>
        <p:spPr/>
        <p:txBody>
          <a:bodyPr/>
          <a:lstStyle>
            <a:lvl1pPr>
              <a:defRPr/>
            </a:lvl1pPr>
          </a:lstStyle>
          <a:p>
            <a:pPr>
              <a:defRPr/>
            </a:pPr>
            <a:fld id="{A7801D6B-EF4F-4661-9B12-6BB72D43CCDC}" type="datetimeFigureOut">
              <a:rPr lang="ar-SA"/>
              <a:pPr>
                <a:defRPr/>
              </a:pPr>
              <a:t>14/04/33</a:t>
            </a:fld>
            <a:endParaRPr lang="ar-SA"/>
          </a:p>
        </p:txBody>
      </p:sp>
      <p:sp>
        <p:nvSpPr>
          <p:cNvPr id="8" name="Footer Placeholder 2"/>
          <p:cNvSpPr>
            <a:spLocks noGrp="1"/>
          </p:cNvSpPr>
          <p:nvPr>
            <p:ph type="ftr" sz="quarter" idx="11"/>
          </p:nvPr>
        </p:nvSpPr>
        <p:spPr/>
        <p:txBody>
          <a:bodyPr/>
          <a:lstStyle>
            <a:lvl1pPr>
              <a:defRPr/>
            </a:lvl1pPr>
          </a:lstStyle>
          <a:p>
            <a:pPr>
              <a:defRPr/>
            </a:pPr>
            <a:endParaRPr lang="ar-SA"/>
          </a:p>
        </p:txBody>
      </p:sp>
      <p:sp>
        <p:nvSpPr>
          <p:cNvPr id="9" name="Slide Number Placeholder 22"/>
          <p:cNvSpPr>
            <a:spLocks noGrp="1"/>
          </p:cNvSpPr>
          <p:nvPr>
            <p:ph type="sldNum" sz="quarter" idx="12"/>
          </p:nvPr>
        </p:nvSpPr>
        <p:spPr/>
        <p:txBody>
          <a:bodyPr/>
          <a:lstStyle>
            <a:lvl1pPr>
              <a:defRPr/>
            </a:lvl1pPr>
          </a:lstStyle>
          <a:p>
            <a:pPr>
              <a:defRPr/>
            </a:pPr>
            <a:fld id="{FAE9BB92-914A-4C83-8EAB-4FDA59B3C1C0}" type="slidenum">
              <a:rPr lang="ar-SA"/>
              <a:pPr>
                <a:defRPr/>
              </a:pPr>
              <a:t>‹#›</a:t>
            </a:fld>
            <a:endParaRPr lang="ar-SA"/>
          </a:p>
        </p:txBody>
      </p:sp>
    </p:spTree>
  </p:cSld>
  <p:clrMapOvr>
    <a:masterClrMapping/>
  </p:clrMapOvr>
  <p:transition spd="slow">
    <p:push dir="u"/>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Date Placeholder 5"/>
          <p:cNvSpPr>
            <a:spLocks noGrp="1"/>
          </p:cNvSpPr>
          <p:nvPr>
            <p:ph type="dt" sz="half" idx="10"/>
          </p:nvPr>
        </p:nvSpPr>
        <p:spPr/>
        <p:txBody>
          <a:bodyPr rtlCol="0"/>
          <a:lstStyle>
            <a:lvl1pPr>
              <a:defRPr/>
            </a:lvl1pPr>
          </a:lstStyle>
          <a:p>
            <a:pPr>
              <a:defRPr/>
            </a:pPr>
            <a:fld id="{E510CB01-E2A1-4061-9B99-16AACD3CE7D6}" type="datetimeFigureOut">
              <a:rPr lang="ar-SA"/>
              <a:pPr>
                <a:defRPr/>
              </a:pPr>
              <a:t>14/04/33</a:t>
            </a:fld>
            <a:endParaRPr lang="ar-SA"/>
          </a:p>
        </p:txBody>
      </p:sp>
      <p:sp>
        <p:nvSpPr>
          <p:cNvPr id="4" name="Slide Number Placeholder 6"/>
          <p:cNvSpPr>
            <a:spLocks noGrp="1"/>
          </p:cNvSpPr>
          <p:nvPr>
            <p:ph type="sldNum" sz="quarter" idx="11"/>
          </p:nvPr>
        </p:nvSpPr>
        <p:spPr/>
        <p:txBody>
          <a:bodyPr rtlCol="0"/>
          <a:lstStyle>
            <a:lvl1pPr>
              <a:defRPr/>
            </a:lvl1pPr>
          </a:lstStyle>
          <a:p>
            <a:pPr>
              <a:defRPr/>
            </a:pPr>
            <a:fld id="{703CE517-0FB3-466F-B7A4-842E65F69B18}" type="slidenum">
              <a:rPr lang="ar-SA"/>
              <a:pPr>
                <a:defRPr/>
              </a:pPr>
              <a:t>‹#›</a:t>
            </a:fld>
            <a:endParaRPr lang="ar-SA"/>
          </a:p>
        </p:txBody>
      </p:sp>
      <p:sp>
        <p:nvSpPr>
          <p:cNvPr id="5" name="Footer Placeholder 7"/>
          <p:cNvSpPr>
            <a:spLocks noGrp="1"/>
          </p:cNvSpPr>
          <p:nvPr>
            <p:ph type="ftr" sz="quarter" idx="12"/>
          </p:nvPr>
        </p:nvSpPr>
        <p:spPr/>
        <p:txBody>
          <a:bodyPr rtlCol="0"/>
          <a:lstStyle>
            <a:lvl1pPr>
              <a:defRPr/>
            </a:lvl1pPr>
          </a:lstStyle>
          <a:p>
            <a:pPr>
              <a:defRPr/>
            </a:pPr>
            <a:endParaRPr lang="ar-SA"/>
          </a:p>
        </p:txBody>
      </p:sp>
    </p:spTree>
  </p:cSld>
  <p:clrMapOvr>
    <a:masterClrMapping/>
  </p:clrMapOvr>
  <p:transition spd="slow">
    <p:push dir="u"/>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3"/>
          <p:cNvSpPr>
            <a:spLocks noGrp="1"/>
          </p:cNvSpPr>
          <p:nvPr>
            <p:ph type="dt" sz="half" idx="10"/>
          </p:nvPr>
        </p:nvSpPr>
        <p:spPr/>
        <p:txBody>
          <a:bodyPr/>
          <a:lstStyle>
            <a:lvl1pPr>
              <a:defRPr/>
            </a:lvl1pPr>
          </a:lstStyle>
          <a:p>
            <a:pPr>
              <a:defRPr/>
            </a:pPr>
            <a:fld id="{C4F8A26E-F852-4E8A-B059-6AB1D6A3189F}" type="datetimeFigureOut">
              <a:rPr lang="ar-SA"/>
              <a:pPr>
                <a:defRPr/>
              </a:pPr>
              <a:t>14/04/33</a:t>
            </a:fld>
            <a:endParaRPr lang="ar-SA"/>
          </a:p>
        </p:txBody>
      </p:sp>
      <p:sp>
        <p:nvSpPr>
          <p:cNvPr id="3" name="Footer Placeholder 2"/>
          <p:cNvSpPr>
            <a:spLocks noGrp="1"/>
          </p:cNvSpPr>
          <p:nvPr>
            <p:ph type="ftr" sz="quarter" idx="11"/>
          </p:nvPr>
        </p:nvSpPr>
        <p:spPr/>
        <p:txBody>
          <a:bodyPr/>
          <a:lstStyle>
            <a:lvl1pPr>
              <a:defRPr/>
            </a:lvl1pPr>
          </a:lstStyle>
          <a:p>
            <a:pPr>
              <a:defRPr/>
            </a:pPr>
            <a:endParaRPr lang="ar-SA"/>
          </a:p>
        </p:txBody>
      </p:sp>
      <p:sp>
        <p:nvSpPr>
          <p:cNvPr id="4" name="Slide Number Placeholder 22"/>
          <p:cNvSpPr>
            <a:spLocks noGrp="1"/>
          </p:cNvSpPr>
          <p:nvPr>
            <p:ph type="sldNum" sz="quarter" idx="12"/>
          </p:nvPr>
        </p:nvSpPr>
        <p:spPr/>
        <p:txBody>
          <a:bodyPr/>
          <a:lstStyle>
            <a:lvl1pPr>
              <a:defRPr/>
            </a:lvl1pPr>
          </a:lstStyle>
          <a:p>
            <a:pPr>
              <a:defRPr/>
            </a:pPr>
            <a:fld id="{516DB6B3-E45D-429B-BBA0-1003E4228514}" type="slidenum">
              <a:rPr lang="ar-SA"/>
              <a:pPr>
                <a:defRPr/>
              </a:pPr>
              <a:t>‹#›</a:t>
            </a:fld>
            <a:endParaRPr lang="ar-SA"/>
          </a:p>
        </p:txBody>
      </p:sp>
    </p:spTree>
  </p:cSld>
  <p:clrMapOvr>
    <a:masterClrMapping/>
  </p:clrMapOvr>
  <p:transition spd="slow">
    <p:push dir="u"/>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محتوى ذو تسمية توضيحية">
    <p:spTree>
      <p:nvGrpSpPr>
        <p:cNvPr id="1" name=""/>
        <p:cNvGrpSpPr/>
        <p:nvPr/>
      </p:nvGrpSpPr>
      <p:grpSpPr>
        <a:xfrm>
          <a:off x="0" y="0"/>
          <a:ext cx="0" cy="0"/>
          <a:chOff x="0" y="0"/>
          <a:chExt cx="0" cy="0"/>
        </a:xfrm>
      </p:grpSpPr>
      <p:sp>
        <p:nvSpPr>
          <p:cNvPr id="5" name="Straight Connector 9"/>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dirty="0">
              <a:latin typeface="+mn-lt"/>
              <a:cs typeface="+mn-cs"/>
            </a:endParaRPr>
          </a:p>
        </p:txBody>
      </p:sp>
      <p:sp>
        <p:nvSpPr>
          <p:cNvPr id="6" name="Straight Connector 7"/>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dirty="0">
              <a:latin typeface="+mn-lt"/>
              <a:cs typeface="+mn-cs"/>
            </a:endParaRPr>
          </a:p>
        </p:txBody>
      </p:sp>
      <p:sp>
        <p:nvSpPr>
          <p:cNvPr id="7" name="Straight Connector 8"/>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a:lstStyle/>
          <a:p>
            <a:pPr algn="l" rtl="0" fontAlgn="auto">
              <a:spcBef>
                <a:spcPts val="0"/>
              </a:spcBef>
              <a:spcAft>
                <a:spcPts val="0"/>
              </a:spcAft>
              <a:defRPr/>
            </a:pPr>
            <a:endParaRPr lang="en-US" dirty="0">
              <a:latin typeface="+mn-lt"/>
              <a:cs typeface="+mn-cs"/>
            </a:endParaRPr>
          </a:p>
        </p:txBody>
      </p:sp>
      <p:sp>
        <p:nvSpPr>
          <p:cNvPr id="8" name="Straight Connector 10"/>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9" name="Rectangle 11"/>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10" name="Straight Connector 12"/>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1" name="Oval 13"/>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2" name="Title 1"/>
          <p:cNvSpPr>
            <a:spLocks noGrp="1"/>
          </p:cNvSpPr>
          <p:nvPr>
            <p:ph type="title"/>
          </p:nvPr>
        </p:nvSpPr>
        <p:spPr>
          <a:xfrm rot="5400000">
            <a:off x="3371850" y="3200400"/>
            <a:ext cx="6309360" cy="457200"/>
          </a:xfrm>
        </p:spPr>
        <p:txBody>
          <a:bodyPr/>
          <a:lstStyle>
            <a:lvl1pPr algn="l">
              <a:buNone/>
              <a:defRPr sz="2000" b="1" cap="small" baseline="0"/>
            </a:lvl1pPr>
          </a:lstStyle>
          <a:p>
            <a:r>
              <a:rPr lang="ar-SA" smtClean="0"/>
              <a:t>انقر لتحرير نمط العنوان الرئيسي</a:t>
            </a:r>
            <a:endParaRPr lang="en-US"/>
          </a:p>
        </p:txBody>
      </p:sp>
      <p:sp>
        <p:nvSpPr>
          <p:cNvPr id="3" name="Text Placeholder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a:r>
              <a:rPr lang="ar-SA" smtClean="0"/>
              <a:t>انقر لتحرير أنماط النص الرئيسي</a:t>
            </a:r>
          </a:p>
        </p:txBody>
      </p:sp>
      <p:sp>
        <p:nvSpPr>
          <p:cNvPr id="18" name="Content Placeholder 17"/>
          <p:cNvSpPr>
            <a:spLocks noGrp="1"/>
          </p:cNvSpPr>
          <p:nvPr>
            <p:ph sz="quarter" idx="1"/>
          </p:nvPr>
        </p:nvSpPr>
        <p:spPr>
          <a:xfrm>
            <a:off x="304800" y="274320"/>
            <a:ext cx="5638800" cy="6327648"/>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2" name="Date Placeholder 20"/>
          <p:cNvSpPr>
            <a:spLocks noGrp="1"/>
          </p:cNvSpPr>
          <p:nvPr>
            <p:ph type="dt" sz="half" idx="10"/>
          </p:nvPr>
        </p:nvSpPr>
        <p:spPr/>
        <p:txBody>
          <a:bodyPr rtlCol="0"/>
          <a:lstStyle>
            <a:lvl1pPr>
              <a:defRPr/>
            </a:lvl1pPr>
          </a:lstStyle>
          <a:p>
            <a:pPr>
              <a:defRPr/>
            </a:pPr>
            <a:fld id="{9B3C127E-F8DF-435F-9B9B-A1795F331D89}" type="datetimeFigureOut">
              <a:rPr lang="ar-SA"/>
              <a:pPr>
                <a:defRPr/>
              </a:pPr>
              <a:t>14/04/33</a:t>
            </a:fld>
            <a:endParaRPr lang="ar-SA"/>
          </a:p>
        </p:txBody>
      </p:sp>
      <p:sp>
        <p:nvSpPr>
          <p:cNvPr id="13" name="Slide Number Placeholder 21"/>
          <p:cNvSpPr>
            <a:spLocks noGrp="1"/>
          </p:cNvSpPr>
          <p:nvPr>
            <p:ph type="sldNum" sz="quarter" idx="11"/>
          </p:nvPr>
        </p:nvSpPr>
        <p:spPr/>
        <p:txBody>
          <a:bodyPr rtlCol="0"/>
          <a:lstStyle>
            <a:lvl1pPr>
              <a:defRPr/>
            </a:lvl1pPr>
          </a:lstStyle>
          <a:p>
            <a:pPr>
              <a:defRPr/>
            </a:pPr>
            <a:fld id="{853C44BA-6D55-4F2D-8A4A-B0ACB92D1E7C}" type="slidenum">
              <a:rPr lang="ar-SA"/>
              <a:pPr>
                <a:defRPr/>
              </a:pPr>
              <a:t>‹#›</a:t>
            </a:fld>
            <a:endParaRPr lang="ar-SA"/>
          </a:p>
        </p:txBody>
      </p:sp>
      <p:sp>
        <p:nvSpPr>
          <p:cNvPr id="14" name="Footer Placeholder 22"/>
          <p:cNvSpPr>
            <a:spLocks noGrp="1"/>
          </p:cNvSpPr>
          <p:nvPr>
            <p:ph type="ftr" sz="quarter" idx="12"/>
          </p:nvPr>
        </p:nvSpPr>
        <p:spPr/>
        <p:txBody>
          <a:bodyPr rtlCol="0"/>
          <a:lstStyle>
            <a:lvl1pPr>
              <a:defRPr/>
            </a:lvl1pPr>
          </a:lstStyle>
          <a:p>
            <a:pPr>
              <a:defRPr/>
            </a:pPr>
            <a:endParaRPr lang="ar-SA"/>
          </a:p>
        </p:txBody>
      </p:sp>
    </p:spTree>
  </p:cSld>
  <p:clrMapOvr>
    <a:overrideClrMapping bg1="lt1" tx1="dk1" bg2="lt2" tx2="dk2" accent1="accent1" accent2="accent2" accent3="accent3" accent4="accent4" accent5="accent5" accent6="accent6" hlink="hlink" folHlink="folHlink"/>
  </p:clrMapOvr>
  <p:transition spd="slow">
    <p:push dir="u"/>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5" name="Straight Connector 8"/>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6" name="Oval 12"/>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7" name="Straight Connector 9"/>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8" name="Rectangle 10"/>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9" name="Straight Connector 11"/>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0" name="Straight Connector 18"/>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dirty="0">
              <a:latin typeface="+mn-lt"/>
              <a:cs typeface="+mn-cs"/>
            </a:endParaRPr>
          </a:p>
        </p:txBody>
      </p:sp>
      <p:sp>
        <p:nvSpPr>
          <p:cNvPr id="11" name="Straight Connector 19"/>
          <p:cNvSpPr>
            <a:spLocks noChangeShapeType="1"/>
          </p:cNvSpPr>
          <p:nvPr/>
        </p:nvSpPr>
        <p:spPr bwMode="auto">
          <a:xfrm>
            <a:off x="6192838" y="0"/>
            <a:ext cx="0" cy="6858000"/>
          </a:xfrm>
          <a:prstGeom prst="line">
            <a:avLst/>
          </a:prstGeom>
          <a:noFill/>
          <a:ln w="12700" cap="flat" cmpd="sng" algn="ctr">
            <a:solidFill>
              <a:schemeClr val="accent1"/>
            </a:solidFill>
            <a:prstDash val="solid"/>
            <a:round/>
            <a:headEnd type="none" w="med" len="med"/>
            <a:tailEnd type="none" w="med" len="med"/>
          </a:ln>
          <a:effectLst/>
        </p:spPr>
        <p:txBody>
          <a:bodyPr/>
          <a:lstStyle/>
          <a:p>
            <a:pPr algn="l" rtl="0" fontAlgn="auto">
              <a:spcBef>
                <a:spcPts val="0"/>
              </a:spcBef>
              <a:spcAft>
                <a:spcPts val="0"/>
              </a:spcAft>
              <a:defRPr/>
            </a:pPr>
            <a:endParaRPr lang="en-US" dirty="0">
              <a:latin typeface="+mn-lt"/>
              <a:cs typeface="+mn-cs"/>
            </a:endParaRPr>
          </a:p>
        </p:txBody>
      </p:sp>
      <p:sp>
        <p:nvSpPr>
          <p:cNvPr id="2" name="Title 1"/>
          <p:cNvSpPr>
            <a:spLocks noGrp="1"/>
          </p:cNvSpPr>
          <p:nvPr>
            <p:ph type="title"/>
          </p:nvPr>
        </p:nvSpPr>
        <p:spPr>
          <a:xfrm rot="5400000">
            <a:off x="3350133" y="3200400"/>
            <a:ext cx="6309360" cy="457200"/>
          </a:xfrm>
        </p:spPr>
        <p:txBody>
          <a:bodyPr/>
          <a:lstStyle>
            <a:lvl1pPr algn="l">
              <a:buNone/>
              <a:defRPr sz="2000" b="1"/>
            </a:lvl1pPr>
          </a:lstStyle>
          <a:p>
            <a:r>
              <a:rPr lang="ar-SA" smtClean="0"/>
              <a:t>انقر لتحرير نمط العنوان الرئيسي</a:t>
            </a:r>
            <a:endParaRPr lang="en-US"/>
          </a:p>
        </p:txBody>
      </p:sp>
      <p:sp>
        <p:nvSpPr>
          <p:cNvPr id="3" name="Picture Placeholder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ormAutofit/>
          </a:bodyPr>
          <a:lstStyle>
            <a:lvl1pPr marL="0" indent="0">
              <a:buNone/>
              <a:defRPr sz="3200"/>
            </a:lvl1pPr>
          </a:lstStyle>
          <a:p>
            <a:pPr lvl="0"/>
            <a:r>
              <a:rPr lang="ar-SA" noProof="0" smtClean="0"/>
              <a:t>انقر فوق الرمز لإضافة صورة</a:t>
            </a:r>
            <a:endParaRPr lang="en-US" noProof="0" dirty="0"/>
          </a:p>
        </p:txBody>
      </p:sp>
      <p:sp>
        <p:nvSpPr>
          <p:cNvPr id="4" name="Text Placeholder 3"/>
          <p:cNvSpPr>
            <a:spLocks noGrp="1"/>
          </p:cNvSpPr>
          <p:nvPr>
            <p:ph type="body" sz="half" idx="2"/>
          </p:nvPr>
        </p:nvSpPr>
        <p:spPr>
          <a:xfrm>
            <a:off x="6765798" y="264795"/>
            <a:ext cx="1524000" cy="4956048"/>
          </a:xfrm>
        </p:spPr>
        <p:txBody>
          <a:bodyPr rot="0" spcFirstLastPara="0" vertOverflow="overflow" horzOverflow="overflow" spcCol="274320" rtlCol="0" fromWordArt="0" forceAA="0">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a:r>
              <a:rPr lang="ar-SA" smtClean="0"/>
              <a:t>انقر لتحرير أنماط النص الرئيسي</a:t>
            </a:r>
          </a:p>
        </p:txBody>
      </p:sp>
      <p:sp>
        <p:nvSpPr>
          <p:cNvPr id="12" name="Date Placeholder 16"/>
          <p:cNvSpPr>
            <a:spLocks noGrp="1"/>
          </p:cNvSpPr>
          <p:nvPr>
            <p:ph type="dt" sz="half" idx="10"/>
          </p:nvPr>
        </p:nvSpPr>
        <p:spPr/>
        <p:txBody>
          <a:bodyPr rtlCol="0"/>
          <a:lstStyle>
            <a:lvl1pPr>
              <a:defRPr/>
            </a:lvl1pPr>
          </a:lstStyle>
          <a:p>
            <a:pPr>
              <a:defRPr/>
            </a:pPr>
            <a:fld id="{9EE29C07-3F48-4794-A6B0-43256C7CFF94}" type="datetimeFigureOut">
              <a:rPr lang="ar-SA"/>
              <a:pPr>
                <a:defRPr/>
              </a:pPr>
              <a:t>14/04/33</a:t>
            </a:fld>
            <a:endParaRPr lang="ar-SA"/>
          </a:p>
        </p:txBody>
      </p:sp>
      <p:sp>
        <p:nvSpPr>
          <p:cNvPr id="13" name="Slide Number Placeholder 17"/>
          <p:cNvSpPr>
            <a:spLocks noGrp="1"/>
          </p:cNvSpPr>
          <p:nvPr>
            <p:ph type="sldNum" sz="quarter" idx="11"/>
          </p:nvPr>
        </p:nvSpPr>
        <p:spPr/>
        <p:txBody>
          <a:bodyPr rtlCol="0"/>
          <a:lstStyle>
            <a:lvl1pPr>
              <a:defRPr/>
            </a:lvl1pPr>
          </a:lstStyle>
          <a:p>
            <a:pPr>
              <a:defRPr/>
            </a:pPr>
            <a:fld id="{F57B948C-A247-4A94-BEBB-1D56EAF41007}" type="slidenum">
              <a:rPr lang="ar-SA"/>
              <a:pPr>
                <a:defRPr/>
              </a:pPr>
              <a:t>‹#›</a:t>
            </a:fld>
            <a:endParaRPr lang="ar-SA"/>
          </a:p>
        </p:txBody>
      </p:sp>
      <p:sp>
        <p:nvSpPr>
          <p:cNvPr id="14" name="Footer Placeholder 20"/>
          <p:cNvSpPr>
            <a:spLocks noGrp="1"/>
          </p:cNvSpPr>
          <p:nvPr>
            <p:ph type="ftr" sz="quarter" idx="12"/>
          </p:nvPr>
        </p:nvSpPr>
        <p:spPr/>
        <p:txBody>
          <a:bodyPr rtlCol="0"/>
          <a:lstStyle>
            <a:lvl1pPr>
              <a:defRPr/>
            </a:lvl1pPr>
          </a:lstStyle>
          <a:p>
            <a:pPr>
              <a:defRPr/>
            </a:pPr>
            <a:endParaRPr lang="ar-SA"/>
          </a:p>
        </p:txBody>
      </p:sp>
    </p:spTree>
  </p:cSld>
  <p:clrMapOvr>
    <a:masterClrMapping/>
  </p:clrMapOvr>
  <p:transition spd="slow">
    <p:push dir="u"/>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 name="Straight Connector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dirty="0">
              <a:latin typeface="+mn-lt"/>
              <a:cs typeface="+mn-cs"/>
            </a:endParaRPr>
          </a:p>
        </p:txBody>
      </p:sp>
      <p:sp>
        <p:nvSpPr>
          <p:cNvPr id="22" name="Title Placeholder 21"/>
          <p:cNvSpPr>
            <a:spLocks noGrp="1"/>
          </p:cNvSpPr>
          <p:nvPr>
            <p:ph type="title"/>
          </p:nvPr>
        </p:nvSpPr>
        <p:spPr>
          <a:xfrm>
            <a:off x="457200" y="274638"/>
            <a:ext cx="7467600" cy="1143000"/>
          </a:xfrm>
          <a:prstGeom prst="rect">
            <a:avLst/>
          </a:prstGeom>
        </p:spPr>
        <p:txBody>
          <a:bodyPr vert="horz" wrap="square" lIns="91440" tIns="45720" rIns="91440" bIns="45720" numCol="1" anchor="b" anchorCtr="0" compatLnSpc="1">
            <a:prstTxWarp prst="textNoShape">
              <a:avLst/>
            </a:prstTxWarp>
            <a:normAutofit/>
          </a:bodyPr>
          <a:lstStyle/>
          <a:p>
            <a:pPr lvl="0"/>
            <a:r>
              <a:rPr lang="ar-SA" smtClean="0"/>
              <a:t>انقر لتحرير نمط العنوان الرئيسي</a:t>
            </a:r>
          </a:p>
        </p:txBody>
      </p:sp>
      <p:sp>
        <p:nvSpPr>
          <p:cNvPr id="1028" name="Text Placeholder 12"/>
          <p:cNvSpPr>
            <a:spLocks noGrp="1"/>
          </p:cNvSpPr>
          <p:nvPr>
            <p:ph type="body" idx="1"/>
          </p:nvPr>
        </p:nvSpPr>
        <p:spPr bwMode="auto">
          <a:xfrm>
            <a:off x="457200" y="1600200"/>
            <a:ext cx="7467600" cy="4873625"/>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p>
        </p:txBody>
      </p:sp>
      <p:sp>
        <p:nvSpPr>
          <p:cNvPr id="14" name="Date Placeholder 13"/>
          <p:cNvSpPr>
            <a:spLocks noGrp="1"/>
          </p:cNvSpPr>
          <p:nvPr>
            <p:ph type="dt" sz="half" idx="2"/>
          </p:nvPr>
        </p:nvSpPr>
        <p:spPr>
          <a:xfrm rot="5400000">
            <a:off x="7589045" y="1081881"/>
            <a:ext cx="2011362" cy="384175"/>
          </a:xfrm>
          <a:prstGeom prst="rect">
            <a:avLst/>
          </a:prstGeom>
        </p:spPr>
        <p:txBody>
          <a:bodyPr vert="horz" anchor="ctr" anchorCtr="0"/>
          <a:lstStyle>
            <a:lvl1pPr algn="r" rtl="0" eaLnBrk="1" fontAlgn="auto" latinLnBrk="0" hangingPunct="1">
              <a:spcBef>
                <a:spcPts val="0"/>
              </a:spcBef>
              <a:spcAft>
                <a:spcPts val="0"/>
              </a:spcAft>
              <a:defRPr kumimoji="0" sz="1200">
                <a:solidFill>
                  <a:schemeClr val="tx2"/>
                </a:solidFill>
                <a:latin typeface="+mn-lt"/>
                <a:cs typeface="+mn-cs"/>
              </a:defRPr>
            </a:lvl1pPr>
          </a:lstStyle>
          <a:p>
            <a:pPr>
              <a:defRPr/>
            </a:pPr>
            <a:fld id="{819A4063-6D6F-454C-8498-2578B42FCC09}" type="datetimeFigureOut">
              <a:rPr lang="ar-SA"/>
              <a:pPr>
                <a:defRPr/>
              </a:pPr>
              <a:t>14/04/33</a:t>
            </a:fld>
            <a:endParaRPr lang="ar-SA"/>
          </a:p>
        </p:txBody>
      </p:sp>
      <p:sp>
        <p:nvSpPr>
          <p:cNvPr id="3" name="Footer Placeholder 2"/>
          <p:cNvSpPr>
            <a:spLocks noGrp="1"/>
          </p:cNvSpPr>
          <p:nvPr>
            <p:ph type="ftr" sz="quarter" idx="3"/>
          </p:nvPr>
        </p:nvSpPr>
        <p:spPr>
          <a:xfrm rot="5400000">
            <a:off x="6989763" y="3736975"/>
            <a:ext cx="3200400" cy="365125"/>
          </a:xfrm>
          <a:prstGeom prst="rect">
            <a:avLst/>
          </a:prstGeom>
        </p:spPr>
        <p:txBody>
          <a:bodyPr vert="horz" anchor="ctr" anchorCtr="0"/>
          <a:lstStyle>
            <a:lvl1pPr algn="l" rtl="0" eaLnBrk="1" fontAlgn="auto" latinLnBrk="0" hangingPunct="1">
              <a:spcBef>
                <a:spcPts val="0"/>
              </a:spcBef>
              <a:spcAft>
                <a:spcPts val="0"/>
              </a:spcAft>
              <a:defRPr kumimoji="0" sz="1200">
                <a:solidFill>
                  <a:schemeClr val="tx2"/>
                </a:solidFill>
                <a:latin typeface="+mn-lt"/>
                <a:cs typeface="+mn-cs"/>
              </a:defRPr>
            </a:lvl1pPr>
          </a:lstStyle>
          <a:p>
            <a:pPr>
              <a:defRPr/>
            </a:pPr>
            <a:endParaRPr lang="ar-SA"/>
          </a:p>
        </p:txBody>
      </p:sp>
      <p:sp>
        <p:nvSpPr>
          <p:cNvPr id="7" name="Straight Connector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9" name="Straight Connector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0" name="Rectangle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a:p>
        </p:txBody>
      </p:sp>
      <p:sp>
        <p:nvSpPr>
          <p:cNvPr id="11" name="Straight Connector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a:lstStyle/>
          <a:p>
            <a:pPr algn="l" rtl="0" fontAlgn="auto">
              <a:spcBef>
                <a:spcPts val="0"/>
              </a:spcBef>
              <a:spcAft>
                <a:spcPts val="0"/>
              </a:spcAft>
              <a:defRPr/>
            </a:pPr>
            <a:endParaRPr lang="en-US">
              <a:latin typeface="+mn-lt"/>
              <a:cs typeface="+mn-cs"/>
            </a:endParaRPr>
          </a:p>
        </p:txBody>
      </p:sp>
      <p:sp>
        <p:nvSpPr>
          <p:cNvPr id="12" name="Oval 11"/>
          <p:cNvSpPr/>
          <p:nvPr/>
        </p:nvSpPr>
        <p:spPr>
          <a:xfrm>
            <a:off x="8156575" y="5715000"/>
            <a:ext cx="549275" cy="549275"/>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rtl="0" fontAlgn="auto">
              <a:spcBef>
                <a:spcPts val="0"/>
              </a:spcBef>
              <a:spcAft>
                <a:spcPts val="0"/>
              </a:spcAft>
              <a:defRPr/>
            </a:pPr>
            <a:endParaRPr lang="en-US" dirty="0"/>
          </a:p>
        </p:txBody>
      </p:sp>
      <p:sp>
        <p:nvSpPr>
          <p:cNvPr id="23" name="Slide Number Placeholder 22"/>
          <p:cNvSpPr>
            <a:spLocks noGrp="1"/>
          </p:cNvSpPr>
          <p:nvPr>
            <p:ph type="sldNum" sz="quarter" idx="4"/>
          </p:nvPr>
        </p:nvSpPr>
        <p:spPr>
          <a:xfrm>
            <a:off x="8129588" y="5734050"/>
            <a:ext cx="609600" cy="520700"/>
          </a:xfrm>
          <a:prstGeom prst="rect">
            <a:avLst/>
          </a:prstGeom>
        </p:spPr>
        <p:txBody>
          <a:bodyPr vert="horz" anchor="ctr"/>
          <a:lstStyle>
            <a:lvl1pPr algn="ctr" rtl="0" eaLnBrk="1" fontAlgn="auto" latinLnBrk="0" hangingPunct="1">
              <a:spcBef>
                <a:spcPts val="0"/>
              </a:spcBef>
              <a:spcAft>
                <a:spcPts val="0"/>
              </a:spcAft>
              <a:defRPr kumimoji="0" sz="1400" b="1">
                <a:solidFill>
                  <a:srgbClr val="FFFFFF"/>
                </a:solidFill>
                <a:latin typeface="+mn-lt"/>
                <a:cs typeface="+mn-cs"/>
              </a:defRPr>
            </a:lvl1pPr>
          </a:lstStyle>
          <a:p>
            <a:pPr>
              <a:defRPr/>
            </a:pPr>
            <a:fld id="{087DF1B8-77BA-48E6-B83F-05CAEA49CCB0}" type="slidenum">
              <a:rPr lang="ar-SA"/>
              <a:pPr>
                <a:defRPr/>
              </a:pPr>
              <a:t>‹#›</a:t>
            </a:fld>
            <a:endParaRPr lang="ar-SA"/>
          </a:p>
        </p:txBody>
      </p:sp>
    </p:spTree>
  </p:cSld>
  <p:clrMap bg1="lt1" tx1="dk1" bg2="lt2" tx2="dk2" accent1="accent1" accent2="accent2" accent3="accent3" accent4="accent4" accent5="accent5" accent6="accent6" hlink="hlink" folHlink="folHlink"/>
  <p:sldLayoutIdLst>
    <p:sldLayoutId id="2147483700" r:id="rId1"/>
    <p:sldLayoutId id="2147483701" r:id="rId2"/>
    <p:sldLayoutId id="2147483702" r:id="rId3"/>
    <p:sldLayoutId id="2147483695" r:id="rId4"/>
    <p:sldLayoutId id="2147483696" r:id="rId5"/>
    <p:sldLayoutId id="2147483703" r:id="rId6"/>
    <p:sldLayoutId id="2147483697" r:id="rId7"/>
    <p:sldLayoutId id="2147483704" r:id="rId8"/>
    <p:sldLayoutId id="2147483705" r:id="rId9"/>
    <p:sldLayoutId id="2147483698" r:id="rId10"/>
    <p:sldLayoutId id="2147483699" r:id="rId11"/>
  </p:sldLayoutIdLst>
  <p:transition spd="slow">
    <p:push dir="u"/>
  </p:transition>
  <p:txStyles>
    <p:titleStyle>
      <a:lvl1pPr algn="l" rtl="1" eaLnBrk="0" fontAlgn="base" hangingPunct="0">
        <a:spcBef>
          <a:spcPct val="0"/>
        </a:spcBef>
        <a:spcAft>
          <a:spcPct val="0"/>
        </a:spcAft>
        <a:defRPr sz="3000" kern="1200" cap="small">
          <a:solidFill>
            <a:schemeClr val="tx2"/>
          </a:solidFill>
          <a:latin typeface="+mj-lt"/>
          <a:ea typeface="+mj-ea"/>
          <a:cs typeface="+mj-cs"/>
        </a:defRPr>
      </a:lvl1pPr>
      <a:lvl2pPr algn="l" rtl="1" eaLnBrk="0" fontAlgn="base" hangingPunct="0">
        <a:spcBef>
          <a:spcPct val="0"/>
        </a:spcBef>
        <a:spcAft>
          <a:spcPct val="0"/>
        </a:spcAft>
        <a:defRPr sz="3000">
          <a:solidFill>
            <a:schemeClr val="tx2"/>
          </a:solidFill>
          <a:latin typeface="Century Schoolbook" pitchFamily="18" charset="0"/>
          <a:cs typeface="Times New Roman" pitchFamily="18" charset="0"/>
        </a:defRPr>
      </a:lvl2pPr>
      <a:lvl3pPr algn="l" rtl="1" eaLnBrk="0" fontAlgn="base" hangingPunct="0">
        <a:spcBef>
          <a:spcPct val="0"/>
        </a:spcBef>
        <a:spcAft>
          <a:spcPct val="0"/>
        </a:spcAft>
        <a:defRPr sz="3000">
          <a:solidFill>
            <a:schemeClr val="tx2"/>
          </a:solidFill>
          <a:latin typeface="Century Schoolbook" pitchFamily="18" charset="0"/>
          <a:cs typeface="Times New Roman" pitchFamily="18" charset="0"/>
        </a:defRPr>
      </a:lvl3pPr>
      <a:lvl4pPr algn="l" rtl="1" eaLnBrk="0" fontAlgn="base" hangingPunct="0">
        <a:spcBef>
          <a:spcPct val="0"/>
        </a:spcBef>
        <a:spcAft>
          <a:spcPct val="0"/>
        </a:spcAft>
        <a:defRPr sz="3000">
          <a:solidFill>
            <a:schemeClr val="tx2"/>
          </a:solidFill>
          <a:latin typeface="Century Schoolbook" pitchFamily="18" charset="0"/>
          <a:cs typeface="Times New Roman" pitchFamily="18" charset="0"/>
        </a:defRPr>
      </a:lvl4pPr>
      <a:lvl5pPr algn="l" rtl="1" eaLnBrk="0" fontAlgn="base" hangingPunct="0">
        <a:spcBef>
          <a:spcPct val="0"/>
        </a:spcBef>
        <a:spcAft>
          <a:spcPct val="0"/>
        </a:spcAft>
        <a:defRPr sz="3000">
          <a:solidFill>
            <a:schemeClr val="tx2"/>
          </a:solidFill>
          <a:latin typeface="Century Schoolbook" pitchFamily="18" charset="0"/>
          <a:cs typeface="Times New Roman" pitchFamily="18" charset="0"/>
        </a:defRPr>
      </a:lvl5pPr>
      <a:lvl6pPr marL="457200" algn="l" rtl="1" eaLnBrk="1" fontAlgn="base" hangingPunct="1">
        <a:spcBef>
          <a:spcPct val="0"/>
        </a:spcBef>
        <a:spcAft>
          <a:spcPct val="0"/>
        </a:spcAft>
        <a:defRPr sz="3000">
          <a:solidFill>
            <a:schemeClr val="tx2"/>
          </a:solidFill>
          <a:latin typeface="Century Schoolbook" pitchFamily="18" charset="0"/>
        </a:defRPr>
      </a:lvl6pPr>
      <a:lvl7pPr marL="914400" algn="l" rtl="1" eaLnBrk="1" fontAlgn="base" hangingPunct="1">
        <a:spcBef>
          <a:spcPct val="0"/>
        </a:spcBef>
        <a:spcAft>
          <a:spcPct val="0"/>
        </a:spcAft>
        <a:defRPr sz="3000">
          <a:solidFill>
            <a:schemeClr val="tx2"/>
          </a:solidFill>
          <a:latin typeface="Century Schoolbook" pitchFamily="18" charset="0"/>
        </a:defRPr>
      </a:lvl7pPr>
      <a:lvl8pPr marL="1371600" algn="l" rtl="1" eaLnBrk="1" fontAlgn="base" hangingPunct="1">
        <a:spcBef>
          <a:spcPct val="0"/>
        </a:spcBef>
        <a:spcAft>
          <a:spcPct val="0"/>
        </a:spcAft>
        <a:defRPr sz="3000">
          <a:solidFill>
            <a:schemeClr val="tx2"/>
          </a:solidFill>
          <a:latin typeface="Century Schoolbook" pitchFamily="18" charset="0"/>
        </a:defRPr>
      </a:lvl8pPr>
      <a:lvl9pPr marL="1828800" algn="l" rtl="1" eaLnBrk="1" fontAlgn="base" hangingPunct="1">
        <a:spcBef>
          <a:spcPct val="0"/>
        </a:spcBef>
        <a:spcAft>
          <a:spcPct val="0"/>
        </a:spcAft>
        <a:defRPr sz="3000">
          <a:solidFill>
            <a:schemeClr val="tx2"/>
          </a:solidFill>
          <a:latin typeface="Century Schoolbook" pitchFamily="18" charset="0"/>
        </a:defRPr>
      </a:lvl9pPr>
    </p:titleStyle>
    <p:bodyStyle>
      <a:lvl1pPr marL="273050" indent="-273050" algn="r" rtl="1" eaLnBrk="0" fontAlgn="base" hangingPunct="0">
        <a:spcBef>
          <a:spcPts val="600"/>
        </a:spcBef>
        <a:spcAft>
          <a:spcPct val="0"/>
        </a:spcAft>
        <a:buClr>
          <a:schemeClr val="accent1"/>
        </a:buClr>
        <a:buSzPct val="70000"/>
        <a:buFont typeface="Wingdings" pitchFamily="2" charset="2"/>
        <a:buChar char=""/>
        <a:defRPr sz="2400" kern="1200">
          <a:solidFill>
            <a:schemeClr val="tx1"/>
          </a:solidFill>
          <a:latin typeface="+mn-lt"/>
          <a:ea typeface="+mn-ea"/>
          <a:cs typeface="+mn-cs"/>
        </a:defRPr>
      </a:lvl1pPr>
      <a:lvl2pPr marL="639763" indent="-273050" algn="r" rtl="1" eaLnBrk="0" fontAlgn="base" hangingPunct="0">
        <a:spcBef>
          <a:spcPct val="20000"/>
        </a:spcBef>
        <a:spcAft>
          <a:spcPct val="0"/>
        </a:spcAft>
        <a:buClr>
          <a:schemeClr val="accent1"/>
        </a:buClr>
        <a:buSzPct val="80000"/>
        <a:buFont typeface="Wingdings 2" pitchFamily="18" charset="2"/>
        <a:buChar char=""/>
        <a:defRPr sz="2100" kern="1200">
          <a:solidFill>
            <a:schemeClr val="tx1"/>
          </a:solidFill>
          <a:latin typeface="+mn-lt"/>
          <a:ea typeface="+mn-ea"/>
          <a:cs typeface="+mn-cs"/>
        </a:defRPr>
      </a:lvl2pPr>
      <a:lvl3pPr marL="914400" indent="-182563" algn="r" rtl="1" eaLnBrk="0" fontAlgn="base" hangingPunct="0">
        <a:spcBef>
          <a:spcPct val="20000"/>
        </a:spcBef>
        <a:spcAft>
          <a:spcPct val="0"/>
        </a:spcAft>
        <a:buClr>
          <a:srgbClr val="E0752F"/>
        </a:buClr>
        <a:buSzPct val="60000"/>
        <a:buFont typeface="Wingdings" pitchFamily="2" charset="2"/>
        <a:buChar char=""/>
        <a:defRPr kern="1200">
          <a:solidFill>
            <a:schemeClr val="tx1"/>
          </a:solidFill>
          <a:latin typeface="+mn-lt"/>
          <a:ea typeface="+mn-ea"/>
          <a:cs typeface="+mn-cs"/>
        </a:defRPr>
      </a:lvl3pPr>
      <a:lvl4pPr marL="1187450" indent="-182563" algn="r" rtl="1" eaLnBrk="0" fontAlgn="base" hangingPunct="0">
        <a:spcBef>
          <a:spcPct val="20000"/>
        </a:spcBef>
        <a:spcAft>
          <a:spcPct val="0"/>
        </a:spcAft>
        <a:buClr>
          <a:srgbClr val="FEC3AE"/>
        </a:buClr>
        <a:buSzPct val="60000"/>
        <a:buFont typeface="Wingdings" pitchFamily="2" charset="2"/>
        <a:buChar char=""/>
        <a:defRPr kern="1200">
          <a:solidFill>
            <a:schemeClr val="tx1"/>
          </a:solidFill>
          <a:latin typeface="+mn-lt"/>
          <a:ea typeface="+mn-ea"/>
          <a:cs typeface="+mn-cs"/>
        </a:defRPr>
      </a:lvl4pPr>
      <a:lvl5pPr marL="1462088" indent="-182563" algn="r" rtl="1" eaLnBrk="0" fontAlgn="base" hangingPunct="0">
        <a:spcBef>
          <a:spcPct val="20000"/>
        </a:spcBef>
        <a:spcAft>
          <a:spcPct val="0"/>
        </a:spcAft>
        <a:buClr>
          <a:srgbClr val="BDCAE9"/>
        </a:buClr>
        <a:buSzPct val="68000"/>
        <a:buFont typeface="Wingdings 2" pitchFamily="18" charset="2"/>
        <a:buChar char=""/>
        <a:defRPr sz="1600" kern="1200">
          <a:solidFill>
            <a:schemeClr val="tx1"/>
          </a:solidFill>
          <a:latin typeface="+mn-lt"/>
          <a:ea typeface="+mn-ea"/>
          <a:cs typeface="+mn-cs"/>
        </a:defRPr>
      </a:lvl5pPr>
      <a:lvl6pPr marL="1737360" indent="-182880" algn="r" rtl="1"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r" rtl="1"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r" rtl="1"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r" rtl="1"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1"/>
          <p:cNvSpPr>
            <a:spLocks noGrp="1"/>
          </p:cNvSpPr>
          <p:nvPr>
            <p:ph type="ctrTitle"/>
          </p:nvPr>
        </p:nvSpPr>
        <p:spPr>
          <a:xfrm>
            <a:off x="1908175" y="2205038"/>
            <a:ext cx="6767513" cy="1893887"/>
          </a:xfrm>
        </p:spPr>
        <p:txBody>
          <a:bodyPr/>
          <a:lstStyle/>
          <a:p>
            <a:pPr eaLnBrk="1" hangingPunct="1">
              <a:defRPr/>
            </a:pPr>
            <a:r>
              <a:rPr lang="ar-SA" dirty="0" smtClean="0"/>
              <a:t>موازنة بين سينية البحتري ومعارضة أحمد شوقي لها </a:t>
            </a:r>
            <a:r>
              <a:rPr lang="en-US" dirty="0" smtClean="0"/>
              <a:t/>
            </a:r>
            <a:br>
              <a:rPr lang="en-US" dirty="0" smtClean="0"/>
            </a:br>
            <a:endParaRPr lang="ar-SA" dirty="0"/>
          </a:p>
        </p:txBody>
      </p:sp>
      <p:sp>
        <p:nvSpPr>
          <p:cNvPr id="8195" name="مربع نص 4"/>
          <p:cNvSpPr txBox="1">
            <a:spLocks noChangeArrowheads="1"/>
          </p:cNvSpPr>
          <p:nvPr/>
        </p:nvSpPr>
        <p:spPr bwMode="auto">
          <a:xfrm>
            <a:off x="2339975" y="4068763"/>
            <a:ext cx="6491288" cy="1016000"/>
          </a:xfrm>
          <a:prstGeom prst="rect">
            <a:avLst/>
          </a:prstGeom>
          <a:noFill/>
          <a:ln w="9525">
            <a:noFill/>
            <a:miter lim="800000"/>
            <a:headEnd/>
            <a:tailEnd/>
          </a:ln>
        </p:spPr>
        <p:txBody>
          <a:bodyPr wrap="none">
            <a:spAutoFit/>
          </a:bodyPr>
          <a:lstStyle/>
          <a:p>
            <a:r>
              <a:rPr lang="ar-SA" sz="6000">
                <a:solidFill>
                  <a:schemeClr val="accent1"/>
                </a:solidFill>
                <a:latin typeface="Century Schoolbook" pitchFamily="18" charset="0"/>
                <a:cs typeface="Times New Roman" pitchFamily="18" charset="0"/>
              </a:rPr>
              <a:t>المحاضرة السابعة والثامنة</a:t>
            </a:r>
          </a:p>
        </p:txBody>
      </p:sp>
      <p:pic>
        <p:nvPicPr>
          <p:cNvPr id="6" name="صورة 5" descr="DU.jpg"/>
          <p:cNvPicPr>
            <a:picLocks noChangeAspect="1"/>
          </p:cNvPicPr>
          <p:nvPr/>
        </p:nvPicPr>
        <p:blipFill>
          <a:blip r:embed="rId2" cstate="print">
            <a:duotone>
              <a:schemeClr val="accent2">
                <a:shade val="45000"/>
                <a:satMod val="135000"/>
              </a:schemeClr>
              <a:prstClr val="white"/>
            </a:duotone>
          </a:blip>
          <a:stretch>
            <a:fillRect/>
          </a:stretch>
        </p:blipFill>
        <p:spPr>
          <a:xfrm>
            <a:off x="6768752" y="0"/>
            <a:ext cx="2339752" cy="1365565"/>
          </a:xfrm>
          <a:prstGeom prst="rect">
            <a:avLst/>
          </a:prstGeom>
          <a:noFill/>
          <a:effectLst>
            <a:outerShdw blurRad="50800" dist="50800" dir="5400000" algn="ctr" rotWithShape="0">
              <a:srgbClr val="000000">
                <a:alpha val="0"/>
              </a:srgbClr>
            </a:outerShdw>
          </a:effectLst>
        </p:spPr>
      </p:pic>
      <p:sp>
        <p:nvSpPr>
          <p:cNvPr id="5" name="مستطيل 4"/>
          <p:cNvSpPr/>
          <p:nvPr/>
        </p:nvSpPr>
        <p:spPr>
          <a:xfrm>
            <a:off x="3419475" y="1916113"/>
            <a:ext cx="2592388" cy="43180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defPPr>
              <a:defRPr lang="ar-SA"/>
            </a:defPPr>
            <a:lvl1pPr algn="r" rtl="1" fontAlgn="base">
              <a:spcBef>
                <a:spcPct val="0"/>
              </a:spcBef>
              <a:spcAft>
                <a:spcPct val="0"/>
              </a:spcAft>
              <a:defRPr kern="1200">
                <a:solidFill>
                  <a:schemeClr val="lt1"/>
                </a:solidFill>
                <a:latin typeface="+mn-lt"/>
                <a:ea typeface="+mn-ea"/>
                <a:cs typeface="+mn-cs"/>
              </a:defRPr>
            </a:lvl1pPr>
            <a:lvl2pPr marL="457200" algn="r" rtl="1" fontAlgn="base">
              <a:spcBef>
                <a:spcPct val="0"/>
              </a:spcBef>
              <a:spcAft>
                <a:spcPct val="0"/>
              </a:spcAft>
              <a:defRPr kern="1200">
                <a:solidFill>
                  <a:schemeClr val="lt1"/>
                </a:solidFill>
                <a:latin typeface="+mn-lt"/>
                <a:ea typeface="+mn-ea"/>
                <a:cs typeface="+mn-cs"/>
              </a:defRPr>
            </a:lvl2pPr>
            <a:lvl3pPr marL="914400" algn="r" rtl="1" fontAlgn="base">
              <a:spcBef>
                <a:spcPct val="0"/>
              </a:spcBef>
              <a:spcAft>
                <a:spcPct val="0"/>
              </a:spcAft>
              <a:defRPr kern="1200">
                <a:solidFill>
                  <a:schemeClr val="lt1"/>
                </a:solidFill>
                <a:latin typeface="+mn-lt"/>
                <a:ea typeface="+mn-ea"/>
                <a:cs typeface="+mn-cs"/>
              </a:defRPr>
            </a:lvl3pPr>
            <a:lvl4pPr marL="1371600" algn="r" rtl="1" fontAlgn="base">
              <a:spcBef>
                <a:spcPct val="0"/>
              </a:spcBef>
              <a:spcAft>
                <a:spcPct val="0"/>
              </a:spcAft>
              <a:defRPr kern="1200">
                <a:solidFill>
                  <a:schemeClr val="lt1"/>
                </a:solidFill>
                <a:latin typeface="+mn-lt"/>
                <a:ea typeface="+mn-ea"/>
                <a:cs typeface="+mn-cs"/>
              </a:defRPr>
            </a:lvl4pPr>
            <a:lvl5pPr marL="1828800" algn="r" rtl="1" fontAlgn="base">
              <a:spcBef>
                <a:spcPct val="0"/>
              </a:spcBef>
              <a:spcAft>
                <a:spcPct val="0"/>
              </a:spcAft>
              <a:defRPr kern="1200">
                <a:solidFill>
                  <a:schemeClr val="lt1"/>
                </a:solidFill>
                <a:latin typeface="+mn-lt"/>
                <a:ea typeface="+mn-ea"/>
                <a:cs typeface="+mn-cs"/>
              </a:defRPr>
            </a:lvl5pPr>
            <a:lvl6pPr marL="2286000" algn="r" defTabSz="914400" rtl="1" eaLnBrk="1" latinLnBrk="0" hangingPunct="1">
              <a:defRPr kern="1200">
                <a:solidFill>
                  <a:schemeClr val="lt1"/>
                </a:solidFill>
                <a:latin typeface="+mn-lt"/>
                <a:ea typeface="+mn-ea"/>
                <a:cs typeface="+mn-cs"/>
              </a:defRPr>
            </a:lvl6pPr>
            <a:lvl7pPr marL="2743200" algn="r" defTabSz="914400" rtl="1" eaLnBrk="1" latinLnBrk="0" hangingPunct="1">
              <a:defRPr kern="1200">
                <a:solidFill>
                  <a:schemeClr val="lt1"/>
                </a:solidFill>
                <a:latin typeface="+mn-lt"/>
                <a:ea typeface="+mn-ea"/>
                <a:cs typeface="+mn-cs"/>
              </a:defRPr>
            </a:lvl7pPr>
            <a:lvl8pPr marL="3200400" algn="r" defTabSz="914400" rtl="1" eaLnBrk="1" latinLnBrk="0" hangingPunct="1">
              <a:defRPr kern="1200">
                <a:solidFill>
                  <a:schemeClr val="lt1"/>
                </a:solidFill>
                <a:latin typeface="+mn-lt"/>
                <a:ea typeface="+mn-ea"/>
                <a:cs typeface="+mn-cs"/>
              </a:defRPr>
            </a:lvl8pPr>
            <a:lvl9pPr marL="3657600" algn="r" defTabSz="914400" rtl="1" eaLnBrk="1" latinLnBrk="0" hangingPunct="1">
              <a:defRPr kern="1200">
                <a:solidFill>
                  <a:schemeClr val="lt1"/>
                </a:solidFill>
                <a:latin typeface="+mn-lt"/>
                <a:ea typeface="+mn-ea"/>
                <a:cs typeface="+mn-cs"/>
              </a:defRPr>
            </a:lvl9pPr>
          </a:lstStyle>
          <a:p>
            <a:pPr algn="ctr" fontAlgn="auto">
              <a:spcBef>
                <a:spcPts val="0"/>
              </a:spcBef>
              <a:spcAft>
                <a:spcPts val="0"/>
              </a:spcAft>
              <a:defRPr/>
            </a:pPr>
            <a:r>
              <a:rPr lang="ar-SA" sz="2800" b="1" dirty="0">
                <a:solidFill>
                  <a:schemeClr val="accent6">
                    <a:lumMod val="75000"/>
                  </a:schemeClr>
                </a:solidFill>
                <a:latin typeface="Adobe Arabic" pitchFamily="18" charset="-78"/>
                <a:cs typeface="Adobe Arabic" pitchFamily="18" charset="-78"/>
              </a:rPr>
              <a:t>مقرر التذوق الأدبي</a:t>
            </a:r>
          </a:p>
          <a:p>
            <a:pPr algn="ctr" fontAlgn="auto">
              <a:spcBef>
                <a:spcPts val="0"/>
              </a:spcBef>
              <a:spcAft>
                <a:spcPts val="0"/>
              </a:spcAft>
              <a:defRPr/>
            </a:pPr>
            <a:r>
              <a:rPr lang="ar-SA" sz="2800" b="1" dirty="0">
                <a:solidFill>
                  <a:schemeClr val="accent6">
                    <a:lumMod val="75000"/>
                  </a:schemeClr>
                </a:solidFill>
                <a:latin typeface="Adobe Arabic" pitchFamily="18" charset="-78"/>
                <a:cs typeface="Adobe Arabic" pitchFamily="18" charset="-78"/>
              </a:rPr>
              <a:t>من الشعر العربي الحديث</a:t>
            </a:r>
          </a:p>
        </p:txBody>
      </p:sp>
    </p:spTree>
  </p:cSld>
  <p:clrMapOvr>
    <a:masterClrMapping/>
  </p:clrMapOvr>
  <p:transition spd="slow">
    <p:push dir="u"/>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عنصر نائب للمحتوى 2"/>
          <p:cNvSpPr>
            <a:spLocks noGrp="1"/>
          </p:cNvSpPr>
          <p:nvPr>
            <p:ph sz="quarter" idx="1"/>
          </p:nvPr>
        </p:nvSpPr>
        <p:spPr>
          <a:xfrm>
            <a:off x="776288" y="620713"/>
            <a:ext cx="7467600" cy="4873625"/>
          </a:xfrm>
        </p:spPr>
        <p:txBody>
          <a:bodyPr/>
          <a:lstStyle/>
          <a:p>
            <a:pPr eaLnBrk="1" hangingPunct="1">
              <a:buFont typeface="Wingdings" pitchFamily="2" charset="2"/>
              <a:buNone/>
            </a:pPr>
            <a:r>
              <a:rPr lang="ar-SA" b="1" u="sng" smtClean="0"/>
              <a:t> الأبيات من 5-10 وصف لإيوان كسرى :</a:t>
            </a:r>
          </a:p>
          <a:p>
            <a:pPr eaLnBrk="1" hangingPunct="1">
              <a:buFont typeface="Wingdings" pitchFamily="2" charset="2"/>
              <a:buNone/>
            </a:pPr>
            <a:endParaRPr lang="en-US" smtClean="0">
              <a:cs typeface="Times New Roman" pitchFamily="18" charset="0"/>
            </a:endParaRPr>
          </a:p>
          <a:p>
            <a:pPr eaLnBrk="1" hangingPunct="1"/>
            <a:r>
              <a:rPr lang="ar-SA" b="1" smtClean="0"/>
              <a:t>5- يصف الشاعر إيوان كسرى الذي من يراه يوقن بأن الأيام والليالي قد جعلت الحزن سمة له بعد أن كانت لا تفارقه الأفراح</a:t>
            </a:r>
            <a:r>
              <a:rPr lang="en-US" b="1" smtClean="0">
                <a:cs typeface="Times New Roman" pitchFamily="18" charset="0"/>
              </a:rPr>
              <a:t>. </a:t>
            </a:r>
            <a:endParaRPr lang="ar-SA" b="1" smtClean="0"/>
          </a:p>
          <a:p>
            <a:pPr eaLnBrk="1" hangingPunct="1"/>
            <a:r>
              <a:rPr lang="en-US" b="1" smtClean="0">
                <a:cs typeface="Times New Roman" pitchFamily="18" charset="0"/>
              </a:rPr>
              <a:t/>
            </a:r>
            <a:br>
              <a:rPr lang="en-US" b="1" smtClean="0">
                <a:cs typeface="Times New Roman" pitchFamily="18" charset="0"/>
              </a:rPr>
            </a:br>
            <a:r>
              <a:rPr lang="ar-SA" b="1" smtClean="0"/>
              <a:t>6- وقد امتلأ القصر باللوحات الجدارية الجميلة التي تصور حروب ومعارك الفرس مع الروم وقد شد انتباه الشاعر مشهدا على جدار القصر يمثل معركة دائرة بين الروم والفرس ويصفها وصفا دقيقا</a:t>
            </a:r>
            <a:r>
              <a:rPr lang="en-US" b="1" smtClean="0">
                <a:cs typeface="Times New Roman" pitchFamily="18" charset="0"/>
              </a:rPr>
              <a:t>. </a:t>
            </a:r>
            <a:endParaRPr lang="ar-SA" b="1" smtClean="0"/>
          </a:p>
          <a:p>
            <a:pPr eaLnBrk="1" hangingPunct="1"/>
            <a:r>
              <a:rPr lang="en-US" b="1" smtClean="0">
                <a:cs typeface="Times New Roman" pitchFamily="18" charset="0"/>
              </a:rPr>
              <a:t/>
            </a:r>
            <a:br>
              <a:rPr lang="en-US" b="1" smtClean="0">
                <a:cs typeface="Times New Roman" pitchFamily="18" charset="0"/>
              </a:rPr>
            </a:br>
            <a:r>
              <a:rPr lang="ar-SA" b="1" smtClean="0"/>
              <a:t>7-وقد شُخِص فيها الموت وعنف اللقاء ، ويظهر فيها أنوشروان وهو يوجه جنوده ويدفعهم تحت رايته</a:t>
            </a:r>
            <a:r>
              <a:rPr lang="en-US" b="1" smtClean="0">
                <a:cs typeface="Times New Roman" pitchFamily="18" charset="0"/>
              </a:rPr>
              <a:t> . </a:t>
            </a:r>
            <a:endParaRPr lang="ar-SA" b="1" smtClean="0"/>
          </a:p>
          <a:p>
            <a:pPr eaLnBrk="1" hangingPunct="1"/>
            <a:r>
              <a:rPr lang="en-US" b="1" smtClean="0">
                <a:cs typeface="Times New Roman" pitchFamily="18" charset="0"/>
              </a:rPr>
              <a:t/>
            </a:r>
            <a:br>
              <a:rPr lang="en-US" b="1" smtClean="0">
                <a:cs typeface="Times New Roman" pitchFamily="18" charset="0"/>
              </a:rPr>
            </a:br>
            <a:r>
              <a:rPr lang="ar-SA" b="1" smtClean="0"/>
              <a:t>8- وتدور رحى المعركة بين المقاتلين في سكون وهدوء وصوت خفي ، يكاد الشاعر يسمع صوت جرسا خافتا مبهما لا وضوح فيه من شدة إتقان الصورة</a:t>
            </a:r>
            <a:r>
              <a:rPr lang="en-US" b="1" smtClean="0">
                <a:cs typeface="Times New Roman" pitchFamily="18" charset="0"/>
              </a:rPr>
              <a:t>.</a:t>
            </a:r>
            <a:br>
              <a:rPr lang="en-US" b="1" smtClean="0">
                <a:cs typeface="Times New Roman" pitchFamily="18" charset="0"/>
              </a:rPr>
            </a:br>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18435" name="عنصر نائب للمحتوى 2"/>
          <p:cNvSpPr>
            <a:spLocks noGrp="1"/>
          </p:cNvSpPr>
          <p:nvPr>
            <p:ph sz="quarter" idx="1"/>
          </p:nvPr>
        </p:nvSpPr>
        <p:spPr>
          <a:xfrm>
            <a:off x="457200" y="1600200"/>
            <a:ext cx="7467600" cy="4873625"/>
          </a:xfrm>
        </p:spPr>
        <p:txBody>
          <a:bodyPr/>
          <a:lstStyle/>
          <a:p>
            <a:pPr eaLnBrk="1" hangingPunct="1"/>
            <a:r>
              <a:rPr lang="ar-SA" sz="2800" b="1" smtClean="0"/>
              <a:t>9- فالعين بكل ما تراه من حركة تكاد تقر أنهم أحياء ولكنهم يستعملون بينهم لغة الإشارة</a:t>
            </a:r>
            <a:r>
              <a:rPr lang="en-US" sz="2800" b="1" smtClean="0">
                <a:cs typeface="Times New Roman" pitchFamily="18" charset="0"/>
              </a:rPr>
              <a:t>. </a:t>
            </a:r>
          </a:p>
          <a:p>
            <a:pPr eaLnBrk="1" hangingPunct="1">
              <a:buFont typeface="Wingdings" pitchFamily="2" charset="2"/>
              <a:buNone/>
            </a:pPr>
            <a:r>
              <a:rPr lang="en-US" sz="2800" b="1" smtClean="0">
                <a:cs typeface="Times New Roman" pitchFamily="18" charset="0"/>
              </a:rPr>
              <a:t/>
            </a:r>
            <a:br>
              <a:rPr lang="en-US" sz="2800" b="1" smtClean="0">
                <a:cs typeface="Times New Roman" pitchFamily="18" charset="0"/>
              </a:rPr>
            </a:br>
            <a:r>
              <a:rPr lang="ar-SA" sz="2800" b="1" smtClean="0"/>
              <a:t>10- تعاظم شكي في هذه اللوحة حتى ظننت أنهم أحياء بالفعل ، مما دفعني إلى لمسهم بيدي حتى أتأكد من كونها صورة لا حقيقة</a:t>
            </a:r>
            <a:r>
              <a:rPr lang="en-US" sz="2800" b="1" smtClean="0">
                <a:cs typeface="Times New Roman" pitchFamily="18" charset="0"/>
              </a:rPr>
              <a:t>. </a:t>
            </a:r>
            <a:endParaRPr lang="en-US" sz="2800" smtClean="0">
              <a:cs typeface="Times New Roman" pitchFamily="18" charset="0"/>
            </a:endParaRPr>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987675" y="260350"/>
            <a:ext cx="4937125" cy="711200"/>
          </a:xfrm>
        </p:spPr>
        <p:txBody>
          <a:bodyPr/>
          <a:lstStyle/>
          <a:p>
            <a:pPr eaLnBrk="1" hangingPunct="1">
              <a:defRPr/>
            </a:pPr>
            <a:r>
              <a:rPr lang="ar-SA" b="1" dirty="0" smtClean="0"/>
              <a:t>شوقي يعارض سينية البحتري</a:t>
            </a:r>
            <a:endParaRPr lang="ar-SA" dirty="0"/>
          </a:p>
        </p:txBody>
      </p:sp>
      <p:sp>
        <p:nvSpPr>
          <p:cNvPr id="19459" name="عنصر نائب للمحتوى 2"/>
          <p:cNvSpPr>
            <a:spLocks noGrp="1"/>
          </p:cNvSpPr>
          <p:nvPr>
            <p:ph sz="quarter" idx="1"/>
          </p:nvPr>
        </p:nvSpPr>
        <p:spPr>
          <a:xfrm>
            <a:off x="457200" y="1341438"/>
            <a:ext cx="7467600" cy="4873625"/>
          </a:xfrm>
        </p:spPr>
        <p:txBody>
          <a:bodyPr/>
          <a:lstStyle/>
          <a:p>
            <a:pPr eaLnBrk="1" hangingPunct="1">
              <a:buFont typeface="Wingdings" pitchFamily="2" charset="2"/>
              <a:buNone/>
            </a:pPr>
            <a:r>
              <a:rPr lang="en-US" sz="2800" b="1" smtClean="0">
                <a:cs typeface="Times New Roman" pitchFamily="18" charset="0"/>
              </a:rPr>
              <a:t/>
            </a:r>
            <a:br>
              <a:rPr lang="en-US" sz="2800" b="1" smtClean="0">
                <a:cs typeface="Times New Roman" pitchFamily="18" charset="0"/>
              </a:rPr>
            </a:br>
            <a:r>
              <a:rPr lang="ar-SA" sz="2800" b="1" smtClean="0"/>
              <a:t>التعريف بالشاعر</a:t>
            </a:r>
            <a:r>
              <a:rPr lang="en-US" sz="2800" b="1" smtClean="0">
                <a:cs typeface="Times New Roman" pitchFamily="18" charset="0"/>
              </a:rPr>
              <a:t> : </a:t>
            </a:r>
            <a:endParaRPr lang="ar-SA" sz="2800" b="1" smtClean="0"/>
          </a:p>
          <a:p>
            <a:pPr eaLnBrk="1" hangingPunct="1">
              <a:buFont typeface="Wingdings" pitchFamily="2" charset="2"/>
              <a:buNone/>
            </a:pPr>
            <a:r>
              <a:rPr lang="en-US" sz="2800" b="1" smtClean="0">
                <a:cs typeface="Times New Roman" pitchFamily="18" charset="0"/>
              </a:rPr>
              <a:t/>
            </a:r>
            <a:br>
              <a:rPr lang="en-US" sz="2800" b="1" smtClean="0">
                <a:cs typeface="Times New Roman" pitchFamily="18" charset="0"/>
              </a:rPr>
            </a:br>
            <a:r>
              <a:rPr lang="ar-SA" sz="2800" b="1" smtClean="0"/>
              <a:t>شاعر مصري عربي ، جركسي الأصل ، تعلم تعليمه الثانوي بالقاهرة ودرس الحقوق في فرنسا أعجب بالشعر الأموي والعباسي وتمثل أشعار البحتري وعارض الكثير من القصائد على نهج الإحيائيين</a:t>
            </a:r>
            <a:r>
              <a:rPr lang="en-US" sz="2800" b="1" smtClean="0">
                <a:cs typeface="Times New Roman" pitchFamily="18" charset="0"/>
              </a:rPr>
              <a:t> .. </a:t>
            </a:r>
            <a:br>
              <a:rPr lang="en-US" sz="2800" b="1" smtClean="0">
                <a:cs typeface="Times New Roman" pitchFamily="18" charset="0"/>
              </a:rPr>
            </a:br>
            <a:r>
              <a:rPr lang="ar-SA" sz="2800" b="1" smtClean="0"/>
              <a:t>نفي لإسبانيا ( برشلونة ) وعاد لمصر وقد اتسعت جوانب ثقافته ما بين العربية والتركية والفرنسية ، وفي عام 1927 بويع أميرا لشعراء العرب</a:t>
            </a:r>
            <a:r>
              <a:rPr lang="en-US" sz="2800" b="1" smtClean="0">
                <a:cs typeface="Times New Roman" pitchFamily="18" charset="0"/>
              </a:rPr>
              <a:t>. </a:t>
            </a:r>
            <a:br>
              <a:rPr lang="en-US" sz="2800" b="1" smtClean="0">
                <a:cs typeface="Times New Roman" pitchFamily="18" charset="0"/>
              </a:rPr>
            </a:br>
            <a:r>
              <a:rPr lang="ar-SA" sz="2800" b="1" smtClean="0"/>
              <a:t>وقد نظم شوقي في معظم الأغراض الشعرية القديمة كما برع في الشعر الوطني والديني والاجتماعي</a:t>
            </a:r>
            <a:r>
              <a:rPr lang="en-US" sz="2800" b="1" smtClean="0">
                <a:cs typeface="Times New Roman" pitchFamily="18" charset="0"/>
              </a:rPr>
              <a:t> .</a:t>
            </a:r>
            <a:endParaRPr lang="en-US" sz="2800" smtClean="0">
              <a:cs typeface="Times New Roman" pitchFamily="18" charset="0"/>
            </a:endParaRPr>
          </a:p>
          <a:p>
            <a:pPr eaLnBrk="1" hangingPunct="1"/>
            <a:endParaRPr lang="ar-SA" sz="28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20483" name="عنصر نائب للمحتوى 2"/>
          <p:cNvSpPr>
            <a:spLocks noGrp="1"/>
          </p:cNvSpPr>
          <p:nvPr>
            <p:ph sz="quarter" idx="1"/>
          </p:nvPr>
        </p:nvSpPr>
        <p:spPr>
          <a:xfrm>
            <a:off x="457200" y="1600200"/>
            <a:ext cx="7467600" cy="4873625"/>
          </a:xfrm>
        </p:spPr>
        <p:txBody>
          <a:bodyPr/>
          <a:lstStyle/>
          <a:p>
            <a:pPr eaLnBrk="1" hangingPunct="1">
              <a:buFont typeface="Wingdings" pitchFamily="2" charset="2"/>
              <a:buNone/>
            </a:pPr>
            <a:endParaRPr lang="en-US" sz="2800" smtClean="0">
              <a:cs typeface="Times New Roman" pitchFamily="18" charset="0"/>
            </a:endParaRPr>
          </a:p>
          <a:p>
            <a:pPr eaLnBrk="1" hangingPunct="1"/>
            <a:r>
              <a:rPr lang="ar-SA" sz="2800" b="1" smtClean="0"/>
              <a:t>جو القصيدة</a:t>
            </a:r>
            <a:r>
              <a:rPr lang="en-US" sz="2800" b="1" smtClean="0">
                <a:cs typeface="Times New Roman" pitchFamily="18" charset="0"/>
              </a:rPr>
              <a:t> : </a:t>
            </a:r>
            <a:endParaRPr lang="ar-SA" sz="2800" b="1" smtClean="0"/>
          </a:p>
          <a:p>
            <a:pPr eaLnBrk="1" hangingPunct="1">
              <a:buFont typeface="Wingdings" pitchFamily="2" charset="2"/>
              <a:buNone/>
            </a:pPr>
            <a:r>
              <a:rPr lang="en-US" sz="2800" b="1" smtClean="0">
                <a:cs typeface="Times New Roman" pitchFamily="18" charset="0"/>
              </a:rPr>
              <a:t/>
            </a:r>
            <a:br>
              <a:rPr lang="en-US" sz="2800" b="1" smtClean="0">
                <a:cs typeface="Times New Roman" pitchFamily="18" charset="0"/>
              </a:rPr>
            </a:br>
            <a:r>
              <a:rPr lang="ar-SA" sz="2800" b="1" smtClean="0"/>
              <a:t>نفي أحمد شوقي إلى الأندلس ومر بقصر الحمراء فهاجت الذكرى في نفسه فكتب هذه القصيدة</a:t>
            </a:r>
            <a:r>
              <a:rPr lang="en-US" sz="2800" b="1" smtClean="0">
                <a:cs typeface="Times New Roman" pitchFamily="18" charset="0"/>
              </a:rPr>
              <a:t> </a:t>
            </a:r>
            <a:br>
              <a:rPr lang="en-US" sz="2800" b="1" smtClean="0">
                <a:cs typeface="Times New Roman" pitchFamily="18" charset="0"/>
              </a:rPr>
            </a:br>
            <a:r>
              <a:rPr lang="ar-SA" sz="2800" b="1" smtClean="0"/>
              <a:t>وقد بلغت قصيدة شوقي (110) أبيات تحدّث فيها عن مصر ومعالمها، وبثَّ حنينه وشوقه إلى رؤيتها، كما تناول الأندلس وآثارها الخالدة وزوال دول المسلمين بها مستوحيا قصيدته هذه من سينية البحتري</a:t>
            </a:r>
            <a:endParaRPr lang="en-US" sz="2800" smtClean="0">
              <a:cs typeface="Times New Roman" pitchFamily="18" charset="0"/>
            </a:endParaRPr>
          </a:p>
          <a:p>
            <a:pPr eaLnBrk="1" hangingPunct="1"/>
            <a:endParaRPr lang="ar-SA" sz="28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عنصر نائب للمحتوى 2"/>
          <p:cNvSpPr>
            <a:spLocks noGrp="1"/>
          </p:cNvSpPr>
          <p:nvPr>
            <p:ph sz="quarter" idx="1"/>
          </p:nvPr>
        </p:nvSpPr>
        <p:spPr>
          <a:xfrm>
            <a:off x="250825" y="1125538"/>
            <a:ext cx="8605838" cy="7272337"/>
          </a:xfrm>
        </p:spPr>
        <p:txBody>
          <a:bodyPr/>
          <a:lstStyle/>
          <a:p>
            <a:pPr eaLnBrk="1" hangingPunct="1">
              <a:buFont typeface="Wingdings" pitchFamily="2" charset="2"/>
              <a:buNone/>
            </a:pPr>
            <a:endParaRPr lang="en-US" sz="2500" smtClean="0">
              <a:cs typeface="Times New Roman" pitchFamily="18" charset="0"/>
            </a:endParaRPr>
          </a:p>
          <a:p>
            <a:pPr eaLnBrk="1" hangingPunct="1">
              <a:buFont typeface="Wingdings" pitchFamily="2" charset="2"/>
              <a:buNone/>
            </a:pPr>
            <a:r>
              <a:rPr lang="ar-SA" sz="2500" b="1" smtClean="0"/>
              <a:t>    1- اختلاف النهار والليل ينسي 		اذكرا لي الصبا وأيام أنسي</a:t>
            </a:r>
            <a:r>
              <a:rPr lang="en-US" sz="2500" b="1" smtClean="0">
                <a:cs typeface="Times New Roman" pitchFamily="18" charset="0"/>
              </a:rPr>
              <a:t> </a:t>
            </a:r>
            <a:br>
              <a:rPr lang="en-US" sz="2500" b="1" smtClean="0">
                <a:cs typeface="Times New Roman" pitchFamily="18" charset="0"/>
              </a:rPr>
            </a:br>
            <a:r>
              <a:rPr lang="ar-SA" sz="2500" b="1" smtClean="0"/>
              <a:t>2- وسلا مصر هل سلا القلب عنها 	أو أسا جرحها الزمان المؤسي</a:t>
            </a:r>
            <a:r>
              <a:rPr lang="en-US" sz="2500" b="1" smtClean="0">
                <a:cs typeface="Times New Roman" pitchFamily="18" charset="0"/>
              </a:rPr>
              <a:t> </a:t>
            </a:r>
            <a:br>
              <a:rPr lang="en-US" sz="2500" b="1" smtClean="0">
                <a:cs typeface="Times New Roman" pitchFamily="18" charset="0"/>
              </a:rPr>
            </a:br>
            <a:r>
              <a:rPr lang="ar-SA" sz="2500" b="1" smtClean="0"/>
              <a:t>3- أحرام على بلابله الدوح حلال		 للطير من كل جنس</a:t>
            </a:r>
            <a:r>
              <a:rPr lang="en-US" sz="2500" b="1" smtClean="0">
                <a:cs typeface="Times New Roman" pitchFamily="18" charset="0"/>
              </a:rPr>
              <a:t> </a:t>
            </a:r>
            <a:br>
              <a:rPr lang="en-US" sz="2500" b="1" smtClean="0">
                <a:cs typeface="Times New Roman" pitchFamily="18" charset="0"/>
              </a:rPr>
            </a:br>
            <a:r>
              <a:rPr lang="ar-SA" sz="2500" b="1" smtClean="0"/>
              <a:t>4- وعظَ البحتريَ إيوانُ كسرى 		وشَفَّتْنِي القصورُ من عبدِ شمسِ</a:t>
            </a:r>
            <a:r>
              <a:rPr lang="en-US" sz="2500" b="1" smtClean="0">
                <a:cs typeface="Times New Roman" pitchFamily="18" charset="0"/>
              </a:rPr>
              <a:t> </a:t>
            </a:r>
            <a:br>
              <a:rPr lang="en-US" sz="2500" b="1" smtClean="0">
                <a:cs typeface="Times New Roman" pitchFamily="18" charset="0"/>
              </a:rPr>
            </a:br>
            <a:r>
              <a:rPr lang="ar-SA" sz="2500" b="1" smtClean="0"/>
              <a:t>5- لم يَرُعني سوى ثَرى قُرْطبي		 لمَسَتْ فيه عبرةَ الدَّهرِ خمسي</a:t>
            </a:r>
            <a:endParaRPr lang="en-US" sz="2500" smtClean="0">
              <a:cs typeface="Times New Roman" pitchFamily="18" charset="0"/>
            </a:endParaRPr>
          </a:p>
          <a:p>
            <a:pPr eaLnBrk="1" hangingPunct="1">
              <a:buFont typeface="Wingdings" pitchFamily="2" charset="2"/>
              <a:buNone/>
            </a:pPr>
            <a:r>
              <a:rPr lang="ar-SA" sz="2500" b="1" smtClean="0"/>
              <a:t>   6- وإذا الدار ما بها من أنيسٍ		 وإذا القوم ما لهم من مُحِّس</a:t>
            </a:r>
            <a:r>
              <a:rPr lang="en-US" sz="2500" b="1" smtClean="0">
                <a:cs typeface="Times New Roman" pitchFamily="18" charset="0"/>
              </a:rPr>
              <a:t> </a:t>
            </a:r>
            <a:br>
              <a:rPr lang="en-US" sz="2500" b="1" smtClean="0">
                <a:cs typeface="Times New Roman" pitchFamily="18" charset="0"/>
              </a:rPr>
            </a:br>
            <a:r>
              <a:rPr lang="ar-SA" sz="2500" b="1" smtClean="0"/>
              <a:t>7- مشت الحادثاتُ في غرف الحمـ	ـراء مشي النّعي في دار عُرسِ</a:t>
            </a:r>
            <a:r>
              <a:rPr lang="en-US" sz="2500" b="1" smtClean="0">
                <a:cs typeface="Times New Roman" pitchFamily="18" charset="0"/>
              </a:rPr>
              <a:t> </a:t>
            </a:r>
            <a:br>
              <a:rPr lang="en-US" sz="2500" b="1" smtClean="0">
                <a:cs typeface="Times New Roman" pitchFamily="18" charset="0"/>
              </a:rPr>
            </a:br>
            <a:r>
              <a:rPr lang="ar-SA" sz="2500" b="1" smtClean="0"/>
              <a:t>8- مرمرٌ قامت الأسودُ عليه 		كلَّةُ الظُّفر ليّنات المجسّ </a:t>
            </a:r>
            <a:endParaRPr lang="en-US" sz="2500" smtClean="0">
              <a:cs typeface="Times New Roman" pitchFamily="18" charset="0"/>
            </a:endParaRPr>
          </a:p>
          <a:p>
            <a:pPr eaLnBrk="1" hangingPunct="1">
              <a:buFont typeface="Wingdings" pitchFamily="2" charset="2"/>
              <a:buNone/>
            </a:pPr>
            <a:r>
              <a:rPr lang="ar-SA" sz="2500" b="1" smtClean="0"/>
              <a:t>   9- خرج القوم في كتائبَ صُمٍّ عن		 حفاظ كموكب الدّفن خرس</a:t>
            </a:r>
            <a:r>
              <a:rPr lang="en-US" sz="2500" b="1" smtClean="0">
                <a:cs typeface="Times New Roman" pitchFamily="18" charset="0"/>
              </a:rPr>
              <a:t> </a:t>
            </a:r>
            <a:br>
              <a:rPr lang="en-US" sz="2500" b="1" smtClean="0">
                <a:cs typeface="Times New Roman" pitchFamily="18" charset="0"/>
              </a:rPr>
            </a:br>
            <a:r>
              <a:rPr lang="ar-SA" sz="2500" b="1" smtClean="0"/>
              <a:t>10-  ركبوا بالبحار نعشاً وكانت		 تحت إبائهم هي العرش أمسِ</a:t>
            </a:r>
            <a:r>
              <a:rPr lang="en-US" sz="2500" b="1" smtClean="0">
                <a:cs typeface="Times New Roman" pitchFamily="18" charset="0"/>
              </a:rPr>
              <a:t> </a:t>
            </a:r>
            <a:br>
              <a:rPr lang="en-US" sz="2500" b="1" smtClean="0">
                <a:cs typeface="Times New Roman" pitchFamily="18" charset="0"/>
              </a:rPr>
            </a:br>
            <a:r>
              <a:rPr lang="ar-SA" sz="2500" b="1" smtClean="0"/>
              <a:t>11- وإذا ما فاتك التفاتٌ إلى الماضي	 فقد غاب عنك وجه التأسّي </a:t>
            </a:r>
            <a:endParaRPr lang="en-US" sz="2500" smtClean="0">
              <a:cs typeface="Times New Roman" pitchFamily="18" charset="0"/>
            </a:endParaRPr>
          </a:p>
          <a:p>
            <a:pPr eaLnBrk="1" hangingPunct="1"/>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219700" y="274638"/>
            <a:ext cx="2705100" cy="1143000"/>
          </a:xfrm>
        </p:spPr>
        <p:txBody>
          <a:bodyPr/>
          <a:lstStyle/>
          <a:p>
            <a:pPr eaLnBrk="1" hangingPunct="1">
              <a:defRPr/>
            </a:pPr>
            <a:r>
              <a:rPr lang="ar-SA" b="1" dirty="0" smtClean="0"/>
              <a:t>المفردات</a:t>
            </a:r>
            <a:r>
              <a:rPr lang="en-US" b="1" dirty="0" smtClean="0"/>
              <a:t> : </a:t>
            </a:r>
            <a:endParaRPr lang="ar-SA" dirty="0"/>
          </a:p>
        </p:txBody>
      </p:sp>
      <p:sp>
        <p:nvSpPr>
          <p:cNvPr id="22531" name="عنصر نائب للمحتوى 2"/>
          <p:cNvSpPr>
            <a:spLocks noGrp="1"/>
          </p:cNvSpPr>
          <p:nvPr>
            <p:ph sz="quarter" idx="1"/>
          </p:nvPr>
        </p:nvSpPr>
        <p:spPr>
          <a:xfrm>
            <a:off x="457200" y="1600200"/>
            <a:ext cx="7467600" cy="4873625"/>
          </a:xfrm>
        </p:spPr>
        <p:txBody>
          <a:bodyPr/>
          <a:lstStyle/>
          <a:p>
            <a:pPr eaLnBrk="1" hangingPunct="1"/>
            <a:r>
              <a:rPr lang="en-US" b="1" smtClean="0">
                <a:cs typeface="Times New Roman" pitchFamily="18" charset="0"/>
              </a:rPr>
              <a:t/>
            </a:r>
            <a:br>
              <a:rPr lang="en-US" b="1" smtClean="0">
                <a:cs typeface="Times New Roman" pitchFamily="18" charset="0"/>
              </a:rPr>
            </a:br>
            <a:r>
              <a:rPr lang="ar-SA" b="1" smtClean="0"/>
              <a:t>1-اختلاف : تعاقب وتتابع ، اذكرا : يخاطب الشاعر صاحبيه على عادة القدامى ، الصِّبا : عهد الحداثة وصغر السن ، أنسي : سعادتي وفرحتي</a:t>
            </a:r>
            <a:r>
              <a:rPr lang="en-US" b="1" smtClean="0">
                <a:cs typeface="Times New Roman" pitchFamily="18" charset="0"/>
              </a:rPr>
              <a:t>. </a:t>
            </a:r>
            <a:br>
              <a:rPr lang="en-US" b="1" smtClean="0">
                <a:cs typeface="Times New Roman" pitchFamily="18" charset="0"/>
              </a:rPr>
            </a:br>
            <a:endParaRPr lang="ar-SA" b="1" smtClean="0"/>
          </a:p>
          <a:p>
            <a:pPr eaLnBrk="1" hangingPunct="1"/>
            <a:r>
              <a:rPr lang="ar-SA" b="1" smtClean="0"/>
              <a:t>2- سلا : اسألا، والخطاب لصاحبيه ، سلا : نسى ، أسا</a:t>
            </a:r>
            <a:r>
              <a:rPr lang="en-US" b="1" smtClean="0">
                <a:cs typeface="Times New Roman" pitchFamily="18" charset="0"/>
              </a:rPr>
              <a:t> : </a:t>
            </a:r>
            <a:r>
              <a:rPr lang="ar-SA" b="1" smtClean="0"/>
              <a:t>عالج وداوى ، المؤسي : المعالج ، وهي اسم فاعل فعله أسا.</a:t>
            </a:r>
            <a:r>
              <a:rPr lang="en-US" b="1" smtClean="0">
                <a:cs typeface="Times New Roman" pitchFamily="18" charset="0"/>
              </a:rPr>
              <a:t/>
            </a:r>
            <a:br>
              <a:rPr lang="en-US" b="1" smtClean="0">
                <a:cs typeface="Times New Roman" pitchFamily="18" charset="0"/>
              </a:rPr>
            </a:br>
            <a:endParaRPr lang="ar-SA" b="1" smtClean="0"/>
          </a:p>
          <a:p>
            <a:pPr eaLnBrk="1" hangingPunct="1"/>
            <a:r>
              <a:rPr lang="ar-SA" b="1" smtClean="0"/>
              <a:t>3- الدوح : الشجر العظيم ممتد الفروع المتشابك الأغصان ومفردها ( دوحة ) ويقصد الوطن ، بلابله : جمع (بلبل ) ويقصد بالبلابل ( المصريين )، الطير : يقصد به المستعمرين</a:t>
            </a:r>
            <a:r>
              <a:rPr lang="en-US" b="1" smtClean="0">
                <a:cs typeface="Times New Roman" pitchFamily="18" charset="0"/>
              </a:rPr>
              <a:t>. </a:t>
            </a:r>
            <a:br>
              <a:rPr lang="en-US" b="1" smtClean="0">
                <a:cs typeface="Times New Roman" pitchFamily="18" charset="0"/>
              </a:rPr>
            </a:br>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23555" name="عنصر نائب للمحتوى 2"/>
          <p:cNvSpPr>
            <a:spLocks noGrp="1"/>
          </p:cNvSpPr>
          <p:nvPr>
            <p:ph sz="quarter" idx="1"/>
          </p:nvPr>
        </p:nvSpPr>
        <p:spPr>
          <a:xfrm>
            <a:off x="468313" y="1196975"/>
            <a:ext cx="7467600" cy="5060950"/>
          </a:xfrm>
        </p:spPr>
        <p:txBody>
          <a:bodyPr/>
          <a:lstStyle/>
          <a:p>
            <a:pPr eaLnBrk="1" hangingPunct="1"/>
            <a:r>
              <a:rPr lang="ar-SA" smtClean="0"/>
              <a:t> </a:t>
            </a:r>
            <a:endParaRPr lang="en-US" smtClean="0">
              <a:cs typeface="Times New Roman" pitchFamily="18" charset="0"/>
            </a:endParaRPr>
          </a:p>
          <a:p>
            <a:pPr eaLnBrk="1" hangingPunct="1"/>
            <a:r>
              <a:rPr lang="ar-SA" b="1" smtClean="0"/>
              <a:t>4- وعظ : نصح ، إيوان كسرى : قصر كسرى ، شفتني : وعظتني ، عبد شمس</a:t>
            </a:r>
            <a:r>
              <a:rPr lang="en-US" b="1" smtClean="0">
                <a:cs typeface="Times New Roman" pitchFamily="18" charset="0"/>
              </a:rPr>
              <a:t> : </a:t>
            </a:r>
            <a:br>
              <a:rPr lang="en-US" b="1" smtClean="0">
                <a:cs typeface="Times New Roman" pitchFamily="18" charset="0"/>
              </a:rPr>
            </a:br>
            <a:endParaRPr lang="ar-SA" b="1" smtClean="0"/>
          </a:p>
          <a:p>
            <a:pPr eaLnBrk="1" hangingPunct="1"/>
            <a:r>
              <a:rPr lang="ar-SA" b="1" smtClean="0"/>
              <a:t>5-يرعني ( روع ) : يفزعني ، ثرى : التراب الندي ، قرطبي : نسبة إلى قرطبة ، لمست : أحسست وشعرت ، عبرة : جمعها ( عبرات) وهي العظة</a:t>
            </a:r>
            <a:r>
              <a:rPr lang="en-US" b="1" smtClean="0">
                <a:cs typeface="Times New Roman" pitchFamily="18" charset="0"/>
              </a:rPr>
              <a:t>.</a:t>
            </a:r>
            <a:br>
              <a:rPr lang="en-US" b="1" smtClean="0">
                <a:cs typeface="Times New Roman" pitchFamily="18" charset="0"/>
              </a:rPr>
            </a:br>
            <a:endParaRPr lang="ar-SA" b="1" smtClean="0"/>
          </a:p>
          <a:p>
            <a:pPr eaLnBrk="1" hangingPunct="1"/>
            <a:r>
              <a:rPr lang="ar-SA" b="1" smtClean="0"/>
              <a:t>6-أنيس : المُؤانِسُ، وكلُّ ما يُؤْنَسُ به. وما بالدار أَنيسٌ، أي أحد ، محس : من يحسّ بالحياة</a:t>
            </a:r>
            <a:r>
              <a:rPr lang="en-US" b="1" smtClean="0">
                <a:cs typeface="Times New Roman" pitchFamily="18" charset="0"/>
              </a:rPr>
              <a:t> .. </a:t>
            </a:r>
            <a:br>
              <a:rPr lang="en-US" b="1" smtClean="0">
                <a:cs typeface="Times New Roman" pitchFamily="18" charset="0"/>
              </a:rPr>
            </a:br>
            <a:endParaRPr lang="ar-SA" b="1" smtClean="0"/>
          </a:p>
          <a:p>
            <a:pPr eaLnBrk="1" hangingPunct="1"/>
            <a:r>
              <a:rPr lang="ar-SA" b="1" smtClean="0"/>
              <a:t>7- الحادثات : مفردها</a:t>
            </a:r>
            <a:r>
              <a:rPr lang="en-US" b="1" smtClean="0">
                <a:cs typeface="Times New Roman" pitchFamily="18" charset="0"/>
              </a:rPr>
              <a:t>  </a:t>
            </a:r>
            <a:r>
              <a:rPr lang="ar-SA" b="1" smtClean="0"/>
              <a:t>حادثة  وهي الأمور العظيمة أو المصائب ، النّعي ( نعي ) : الناعي، وهو الذي يأتي بخبر الموت ، عرس : الزفاف للتزويج</a:t>
            </a:r>
            <a:r>
              <a:rPr lang="en-US" b="1" smtClean="0">
                <a:cs typeface="Times New Roman" pitchFamily="18" charset="0"/>
              </a:rPr>
              <a:t> .. </a:t>
            </a:r>
            <a:br>
              <a:rPr lang="en-US" b="1" smtClean="0">
                <a:cs typeface="Times New Roman" pitchFamily="18" charset="0"/>
              </a:rPr>
            </a:br>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24579" name="عنصر نائب للمحتوى 2"/>
          <p:cNvSpPr>
            <a:spLocks noGrp="1"/>
          </p:cNvSpPr>
          <p:nvPr>
            <p:ph sz="quarter" idx="1"/>
          </p:nvPr>
        </p:nvSpPr>
        <p:spPr>
          <a:xfrm>
            <a:off x="457200" y="1600200"/>
            <a:ext cx="7467600" cy="4873625"/>
          </a:xfrm>
        </p:spPr>
        <p:txBody>
          <a:bodyPr/>
          <a:lstStyle/>
          <a:p>
            <a:pPr eaLnBrk="1" hangingPunct="1"/>
            <a:r>
              <a:rPr lang="ar-SA" b="1" smtClean="0"/>
              <a:t>8-مرمر : الرُخامُ ، كلّةُ : غير حادة ، لينات : اللين ضد الخشونة وهو الناعم الأملس ، المجس : موضع اللمس.</a:t>
            </a:r>
            <a:endParaRPr lang="en-US" smtClean="0">
              <a:cs typeface="Times New Roman" pitchFamily="18" charset="0"/>
            </a:endParaRPr>
          </a:p>
          <a:p>
            <a:pPr eaLnBrk="1" hangingPunct="1"/>
            <a:endParaRPr lang="ar-SA" b="1" smtClean="0"/>
          </a:p>
          <a:p>
            <a:pPr eaLnBrk="1" hangingPunct="1"/>
            <a:r>
              <a:rPr lang="ar-SA" b="1" smtClean="0"/>
              <a:t>9-كتائب : مفردها كتيبة وهي الجيش ، صم : لا يسمعون ، حفاظ : الدفاع عن المحارم ، موكب الدفن : الجنازة ، خرس : لا يتكلمون</a:t>
            </a:r>
            <a:r>
              <a:rPr lang="en-US" b="1" smtClean="0">
                <a:cs typeface="Times New Roman" pitchFamily="18" charset="0"/>
              </a:rPr>
              <a:t> .. </a:t>
            </a:r>
            <a:br>
              <a:rPr lang="en-US" b="1" smtClean="0">
                <a:cs typeface="Times New Roman" pitchFamily="18" charset="0"/>
              </a:rPr>
            </a:br>
            <a:endParaRPr lang="ar-SA" b="1" smtClean="0"/>
          </a:p>
          <a:p>
            <a:pPr eaLnBrk="1" hangingPunct="1"/>
            <a:r>
              <a:rPr lang="ar-SA" b="1" smtClean="0"/>
              <a:t>10- نعشا : : سرير الميِّت، سمِّي بذلك لارتفاعه. فإذا لم يكنْ عليه ميّت فهو سرير، والمراد السفن ، العرش : سريرُ الملك</a:t>
            </a:r>
            <a:r>
              <a:rPr lang="en-US" b="1" smtClean="0">
                <a:cs typeface="Times New Roman" pitchFamily="18" charset="0"/>
              </a:rPr>
              <a:t> .. </a:t>
            </a:r>
            <a:br>
              <a:rPr lang="en-US" b="1" smtClean="0">
                <a:cs typeface="Times New Roman" pitchFamily="18" charset="0"/>
              </a:rPr>
            </a:br>
            <a:endParaRPr lang="ar-SA" b="1" smtClean="0"/>
          </a:p>
          <a:p>
            <a:pPr eaLnBrk="1" hangingPunct="1"/>
            <a:r>
              <a:rPr lang="ar-SA" b="1" smtClean="0"/>
              <a:t>11- فاتك</a:t>
            </a:r>
            <a:r>
              <a:rPr lang="en-US" b="1" smtClean="0">
                <a:cs typeface="Times New Roman" pitchFamily="18" charset="0"/>
              </a:rPr>
              <a:t> ( </a:t>
            </a:r>
            <a:r>
              <a:rPr lang="ar-SA" b="1" smtClean="0"/>
              <a:t>فوت) : الفوات والترك عن جهل ، التفات : الإكثار من التلفت ، التأسي (أسي</a:t>
            </a:r>
            <a:r>
              <a:rPr lang="en-US" b="1" smtClean="0">
                <a:cs typeface="Times New Roman" pitchFamily="18" charset="0"/>
              </a:rPr>
              <a:t> ) : </a:t>
            </a:r>
            <a:r>
              <a:rPr lang="ar-SA" b="1" smtClean="0"/>
              <a:t>التجمّل والتصبّر</a:t>
            </a:r>
            <a:r>
              <a:rPr lang="en-US" b="1" smtClean="0">
                <a:cs typeface="Times New Roman" pitchFamily="18" charset="0"/>
              </a:rPr>
              <a:t> .. </a:t>
            </a:r>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916238" y="274638"/>
            <a:ext cx="5008562" cy="1143000"/>
          </a:xfrm>
        </p:spPr>
        <p:txBody>
          <a:bodyPr/>
          <a:lstStyle/>
          <a:p>
            <a:pPr eaLnBrk="1" hangingPunct="1">
              <a:defRPr/>
            </a:pPr>
            <a:r>
              <a:rPr lang="ar-SA" b="1" dirty="0" smtClean="0"/>
              <a:t>شرح الأبيات والأفكار الرئيسة </a:t>
            </a:r>
            <a:r>
              <a:rPr lang="ar-SA" b="1" dirty="0" err="1" smtClean="0"/>
              <a:t>للنص :</a:t>
            </a:r>
            <a:r>
              <a:rPr lang="en-US" dirty="0" smtClean="0"/>
              <a:t/>
            </a:r>
            <a:br>
              <a:rPr lang="en-US" dirty="0" smtClean="0"/>
            </a:br>
            <a:endParaRPr lang="ar-SA" dirty="0"/>
          </a:p>
        </p:txBody>
      </p:sp>
      <p:sp>
        <p:nvSpPr>
          <p:cNvPr id="25603" name="عنصر نائب للمحتوى 2"/>
          <p:cNvSpPr>
            <a:spLocks noGrp="1"/>
          </p:cNvSpPr>
          <p:nvPr>
            <p:ph sz="quarter" idx="1"/>
          </p:nvPr>
        </p:nvSpPr>
        <p:spPr>
          <a:xfrm>
            <a:off x="250825" y="1196975"/>
            <a:ext cx="8353425" cy="4873625"/>
          </a:xfrm>
        </p:spPr>
        <p:txBody>
          <a:bodyPr/>
          <a:lstStyle/>
          <a:p>
            <a:pPr eaLnBrk="1" hangingPunct="1"/>
            <a:r>
              <a:rPr lang="ar-SA" b="1" smtClean="0"/>
              <a:t>1-الأبيات من 1-3 الحنين والشوق للوطن :</a:t>
            </a:r>
            <a:r>
              <a:rPr lang="en-US" b="1" smtClean="0">
                <a:cs typeface="Times New Roman" pitchFamily="18" charset="0"/>
              </a:rPr>
              <a:t> </a:t>
            </a:r>
            <a:endParaRPr lang="ar-SA" b="1" smtClean="0"/>
          </a:p>
          <a:p>
            <a:pPr eaLnBrk="1" hangingPunct="1">
              <a:buFont typeface="Wingdings" pitchFamily="2" charset="2"/>
              <a:buNone/>
            </a:pPr>
            <a:r>
              <a:rPr lang="en-US" b="1" smtClean="0">
                <a:cs typeface="Times New Roman" pitchFamily="18" charset="0"/>
              </a:rPr>
              <a:t/>
            </a:r>
            <a:br>
              <a:rPr lang="en-US" b="1" smtClean="0">
                <a:cs typeface="Times New Roman" pitchFamily="18" charset="0"/>
              </a:rPr>
            </a:br>
            <a:r>
              <a:rPr lang="ar-SA" b="1" smtClean="0"/>
              <a:t>1- إن مرور الأيام وتعاقب الليل والنهار يجعل الإنسان ينسى ما تقادم عهده من أحداث ، فأرجو منكما يا رفيقي أن تذكراني بأيام الصبا الجميلة ، وما كنت أشعر به من سعادة وسرور ، وأنا أمرح بأرض مصر الحبيبة</a:t>
            </a:r>
            <a:r>
              <a:rPr lang="en-US" b="1" smtClean="0">
                <a:cs typeface="Times New Roman" pitchFamily="18" charset="0"/>
              </a:rPr>
              <a:t> .. </a:t>
            </a:r>
          </a:p>
          <a:p>
            <a:pPr eaLnBrk="1" hangingPunct="1">
              <a:buFont typeface="Wingdings" pitchFamily="2" charset="2"/>
              <a:buNone/>
            </a:pPr>
            <a:r>
              <a:rPr lang="en-US" b="1" smtClean="0">
                <a:cs typeface="Times New Roman" pitchFamily="18" charset="0"/>
              </a:rPr>
              <a:t/>
            </a:r>
            <a:br>
              <a:rPr lang="en-US" b="1" smtClean="0">
                <a:cs typeface="Times New Roman" pitchFamily="18" charset="0"/>
              </a:rPr>
            </a:br>
            <a:r>
              <a:rPr lang="ar-SA" b="1" smtClean="0"/>
              <a:t>2-وأرجو منكما يا صديقيّ أن تسألا مصر الحبيبة الغالية ، هل نسيها الفؤاد أو غابت صورتها لحظة عن الوجدان ، أو تمكن الزمان من علاج ذلك القلب الذي جدّ به الشوق إليها ، فاندمل الجرح وشفي ذلك القلب ؟</a:t>
            </a:r>
            <a:r>
              <a:rPr lang="en-US" b="1" smtClean="0">
                <a:cs typeface="Times New Roman" pitchFamily="18" charset="0"/>
              </a:rPr>
              <a:t> </a:t>
            </a:r>
          </a:p>
          <a:p>
            <a:pPr eaLnBrk="1" hangingPunct="1">
              <a:buFont typeface="Wingdings" pitchFamily="2" charset="2"/>
              <a:buNone/>
            </a:pPr>
            <a:r>
              <a:rPr lang="en-US" b="1" smtClean="0">
                <a:cs typeface="Times New Roman" pitchFamily="18" charset="0"/>
              </a:rPr>
              <a:t/>
            </a:r>
            <a:br>
              <a:rPr lang="en-US" b="1" smtClean="0">
                <a:cs typeface="Times New Roman" pitchFamily="18" charset="0"/>
              </a:rPr>
            </a:br>
            <a:r>
              <a:rPr lang="ar-SA" b="1" smtClean="0"/>
              <a:t>3- ومما يدعو إلى العجب أن يحرمنا الاستعمار الإقامة بأرضنا ، والتمتع بخيراتها ، ويحتلها هو ومن جاء معه من جنود الغرب ، وكأننا بلابل حرمت من أشجارها التي تربت ونشأت فيها ، ولتتمتع بها طيور غريبة مختلفة الأنواع والأجناس</a:t>
            </a:r>
            <a:r>
              <a:rPr lang="en-US" b="1" smtClean="0">
                <a:cs typeface="Times New Roman" pitchFamily="18" charset="0"/>
              </a:rPr>
              <a:t> ..</a:t>
            </a:r>
            <a:br>
              <a:rPr lang="en-US" b="1" smtClean="0">
                <a:cs typeface="Times New Roman" pitchFamily="18" charset="0"/>
              </a:rPr>
            </a:br>
            <a:endParaRPr lang="en-US" smtClean="0">
              <a:cs typeface="Times New Roman" pitchFamily="18" charset="0"/>
            </a:endParaRPr>
          </a:p>
          <a:p>
            <a:pPr eaLnBrk="1" hangingPunct="1"/>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26627" name="عنصر نائب للمحتوى 2"/>
          <p:cNvSpPr>
            <a:spLocks noGrp="1"/>
          </p:cNvSpPr>
          <p:nvPr>
            <p:ph sz="quarter" idx="1"/>
          </p:nvPr>
        </p:nvSpPr>
        <p:spPr>
          <a:xfrm>
            <a:off x="457200" y="1600200"/>
            <a:ext cx="7467600" cy="4873625"/>
          </a:xfrm>
        </p:spPr>
        <p:txBody>
          <a:bodyPr/>
          <a:lstStyle/>
          <a:p>
            <a:pPr eaLnBrk="1" hangingPunct="1"/>
            <a:r>
              <a:rPr lang="ar-SA" b="1" smtClean="0"/>
              <a:t>2- الأبيات من 4-5 (قصر الحمراء أثار في نفسه الأشجان</a:t>
            </a:r>
            <a:r>
              <a:rPr lang="en-US" b="1" smtClean="0">
                <a:cs typeface="Times New Roman" pitchFamily="18" charset="0"/>
              </a:rPr>
              <a:t>( </a:t>
            </a:r>
            <a:br>
              <a:rPr lang="en-US" b="1" smtClean="0">
                <a:cs typeface="Times New Roman" pitchFamily="18" charset="0"/>
              </a:rPr>
            </a:br>
            <a:r>
              <a:rPr lang="en-US" b="1" smtClean="0">
                <a:cs typeface="Times New Roman" pitchFamily="18" charset="0"/>
              </a:rPr>
              <a:t/>
            </a:r>
            <a:br>
              <a:rPr lang="en-US" b="1" smtClean="0">
                <a:cs typeface="Times New Roman" pitchFamily="18" charset="0"/>
              </a:rPr>
            </a:br>
            <a:r>
              <a:rPr lang="ar-SA" b="1" smtClean="0"/>
              <a:t>-التمس البحتري العبرة والعظة في إيوان كسرى ، وشاعرنا مثله وعظته قصور الأندلس التي أقامها العرب المسلمين من القدم</a:t>
            </a:r>
            <a:r>
              <a:rPr lang="en-US" b="1" smtClean="0">
                <a:cs typeface="Times New Roman" pitchFamily="18" charset="0"/>
              </a:rPr>
              <a:t> .. </a:t>
            </a:r>
            <a:endParaRPr lang="ar-SA" b="1" smtClean="0"/>
          </a:p>
          <a:p>
            <a:pPr eaLnBrk="1" hangingPunct="1"/>
            <a:r>
              <a:rPr lang="en-US" b="1" smtClean="0">
                <a:cs typeface="Times New Roman" pitchFamily="18" charset="0"/>
              </a:rPr>
              <a:t/>
            </a:r>
            <a:br>
              <a:rPr lang="en-US" b="1" smtClean="0">
                <a:cs typeface="Times New Roman" pitchFamily="18" charset="0"/>
              </a:rPr>
            </a:br>
            <a:r>
              <a:rPr lang="en-US" b="1" smtClean="0">
                <a:cs typeface="Times New Roman" pitchFamily="18" charset="0"/>
              </a:rPr>
              <a:t>- </a:t>
            </a:r>
            <a:r>
              <a:rPr lang="ar-SA" b="1" smtClean="0"/>
              <a:t>لم يفزعه فيما رأى بقرطبة سوى الحال الذي كانت عليه والواضح من خلال القصور والحدائق والبساتين وما آل إليه العرب فيها مما أكسبه العظات الكثيرة</a:t>
            </a:r>
            <a:endParaRPr lang="en-US" smtClean="0">
              <a:cs typeface="Times New Roman" pitchFamily="18" charset="0"/>
            </a:endParaRPr>
          </a:p>
          <a:p>
            <a:pPr eaLnBrk="1" hangingPunct="1"/>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عنصر نائب للمحتوى 2"/>
          <p:cNvSpPr>
            <a:spLocks noGrp="1"/>
          </p:cNvSpPr>
          <p:nvPr>
            <p:ph sz="quarter" idx="1"/>
          </p:nvPr>
        </p:nvSpPr>
        <p:spPr>
          <a:xfrm>
            <a:off x="457200" y="1600200"/>
            <a:ext cx="7467600" cy="4873625"/>
          </a:xfrm>
        </p:spPr>
        <p:txBody>
          <a:bodyPr/>
          <a:lstStyle/>
          <a:p>
            <a:pPr eaLnBrk="1" hangingPunct="1">
              <a:buFont typeface="Wingdings" pitchFamily="2" charset="2"/>
              <a:buNone/>
            </a:pPr>
            <a:r>
              <a:rPr lang="ar-SA" sz="2800" b="1" u="sng" smtClean="0"/>
              <a:t>  مفهوم المعارضة </a:t>
            </a:r>
            <a:endParaRPr lang="en-US" sz="2800" smtClean="0">
              <a:cs typeface="Times New Roman" pitchFamily="18" charset="0"/>
            </a:endParaRPr>
          </a:p>
          <a:p>
            <a:pPr eaLnBrk="1" hangingPunct="1">
              <a:buFont typeface="Wingdings" pitchFamily="2" charset="2"/>
              <a:buNone/>
            </a:pPr>
            <a:r>
              <a:rPr lang="ar-SA" sz="2800" b="1" smtClean="0"/>
              <a:t>  المعارضة هى فن شعرى يحاكى فيه الشاعر شاعرا آخر فى إحدى قصائده ويلتزم وزنه وقافيته ويتتبع معانيه</a:t>
            </a:r>
            <a:r>
              <a:rPr lang="ar-SA" sz="2800" smtClean="0"/>
              <a:t>.وقد عارض شوقي قصيدة البحتري التي مطلعها :</a:t>
            </a:r>
            <a:endParaRPr lang="en-US" sz="2800" smtClean="0">
              <a:cs typeface="Times New Roman" pitchFamily="18" charset="0"/>
            </a:endParaRPr>
          </a:p>
          <a:p>
            <a:pPr eaLnBrk="1" hangingPunct="1">
              <a:buFont typeface="Wingdings" pitchFamily="2" charset="2"/>
              <a:buNone/>
            </a:pPr>
            <a:r>
              <a:rPr lang="ar-SA" sz="2800" smtClean="0"/>
              <a:t>  صنت نفسي عما يدنس نفسي</a:t>
            </a:r>
          </a:p>
          <a:p>
            <a:pPr eaLnBrk="1" hangingPunct="1">
              <a:buFont typeface="Wingdings" pitchFamily="2" charset="2"/>
              <a:buNone/>
            </a:pPr>
            <a:r>
              <a:rPr lang="ar-SA" sz="2800" smtClean="0"/>
              <a:t>-وشوقي في معارضته يثبت أن المتذوق للعمل الأدبي بطول صحبته لأعمال الأدباء الكبار ينتقل من التقدير إلى الاستمتاع حتى يصل إلى المحاكاة حينما تتوفر دواعي الإلهام والموهبة .</a:t>
            </a:r>
          </a:p>
        </p:txBody>
      </p:sp>
      <p:pic>
        <p:nvPicPr>
          <p:cNvPr id="5" name="صورة 4"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27651" name="عنصر نائب للمحتوى 2"/>
          <p:cNvSpPr>
            <a:spLocks noGrp="1"/>
          </p:cNvSpPr>
          <p:nvPr>
            <p:ph sz="quarter" idx="1"/>
          </p:nvPr>
        </p:nvSpPr>
        <p:spPr>
          <a:xfrm>
            <a:off x="457200" y="1600200"/>
            <a:ext cx="7467600" cy="4873625"/>
          </a:xfrm>
        </p:spPr>
        <p:txBody>
          <a:bodyPr/>
          <a:lstStyle/>
          <a:p>
            <a:pPr eaLnBrk="1" hangingPunct="1"/>
            <a:r>
              <a:rPr lang="ar-SA" b="1" smtClean="0"/>
              <a:t>3- الأبيات 6-8 (وصف حال قصر الحمراء)</a:t>
            </a:r>
          </a:p>
          <a:p>
            <a:pPr eaLnBrk="1" hangingPunct="1"/>
            <a:endParaRPr lang="en-US" smtClean="0">
              <a:cs typeface="Times New Roman" pitchFamily="18" charset="0"/>
            </a:endParaRPr>
          </a:p>
          <a:p>
            <a:pPr eaLnBrk="1" hangingPunct="1">
              <a:buFont typeface="Wingdings" pitchFamily="2" charset="2"/>
              <a:buNone/>
            </a:pPr>
            <a:r>
              <a:rPr lang="ar-SA" b="1" smtClean="0"/>
              <a:t>   6-يتحسر الشاعر على مجد العرب الذي اندثر، فيرى قصر الحمراء لم يعد به إنسان ، ولا يستشعر لأصحابه حياة فيه</a:t>
            </a:r>
            <a:r>
              <a:rPr lang="en-US" b="1" smtClean="0">
                <a:cs typeface="Times New Roman" pitchFamily="18" charset="0"/>
              </a:rPr>
              <a:t> .. </a:t>
            </a:r>
            <a:endParaRPr lang="ar-SA" b="1" smtClean="0"/>
          </a:p>
          <a:p>
            <a:pPr eaLnBrk="1" hangingPunct="1">
              <a:buFont typeface="Wingdings" pitchFamily="2" charset="2"/>
              <a:buNone/>
            </a:pPr>
            <a:r>
              <a:rPr lang="en-US" b="1" smtClean="0">
                <a:cs typeface="Times New Roman" pitchFamily="18" charset="0"/>
              </a:rPr>
              <a:t/>
            </a:r>
            <a:br>
              <a:rPr lang="en-US" b="1" smtClean="0">
                <a:cs typeface="Times New Roman" pitchFamily="18" charset="0"/>
              </a:rPr>
            </a:br>
            <a:r>
              <a:rPr lang="ar-SA" b="1" smtClean="0"/>
              <a:t>7- فقد أتت المصائب المتوالية عليه ومشت في أرجائه وكأنها تحمل خبر وفاة مجد العرب فيها بعد أن كانوا يحيون فيها</a:t>
            </a:r>
            <a:r>
              <a:rPr lang="en-US" b="1" smtClean="0">
                <a:cs typeface="Times New Roman" pitchFamily="18" charset="0"/>
              </a:rPr>
              <a:t> .. </a:t>
            </a:r>
            <a:br>
              <a:rPr lang="en-US" b="1" smtClean="0">
                <a:cs typeface="Times New Roman" pitchFamily="18" charset="0"/>
              </a:rPr>
            </a:br>
            <a:endParaRPr lang="ar-SA" b="1" smtClean="0"/>
          </a:p>
          <a:p>
            <a:pPr eaLnBrk="1" hangingPunct="1">
              <a:buFont typeface="Wingdings" pitchFamily="2" charset="2"/>
              <a:buNone/>
            </a:pPr>
            <a:r>
              <a:rPr lang="ar-SA" b="1" smtClean="0"/>
              <a:t>8- فترى في القصر كتل من الرخام وقد مثلت عليها الأسود لكن أظافرها أصبحت غير حادة وصار ملمسها ناعم من بعد الخشونة</a:t>
            </a:r>
            <a:r>
              <a:rPr lang="en-US" b="1" smtClean="0">
                <a:cs typeface="Times New Roman" pitchFamily="18" charset="0"/>
              </a:rPr>
              <a:t> .. </a:t>
            </a:r>
            <a:endParaRPr lang="en-US" smtClean="0">
              <a:cs typeface="Times New Roman" pitchFamily="18" charset="0"/>
            </a:endParaRPr>
          </a:p>
          <a:p>
            <a:pPr eaLnBrk="1" hangingPunct="1"/>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28675" name="عنصر نائب للمحتوى 2"/>
          <p:cNvSpPr>
            <a:spLocks noGrp="1"/>
          </p:cNvSpPr>
          <p:nvPr>
            <p:ph sz="quarter" idx="1"/>
          </p:nvPr>
        </p:nvSpPr>
        <p:spPr>
          <a:xfrm>
            <a:off x="457200" y="1600200"/>
            <a:ext cx="7467600" cy="4873625"/>
          </a:xfrm>
        </p:spPr>
        <p:txBody>
          <a:bodyPr/>
          <a:lstStyle/>
          <a:p>
            <a:pPr eaLnBrk="1" hangingPunct="1"/>
            <a:r>
              <a:rPr lang="ar-SA" b="1" smtClean="0"/>
              <a:t>4- الأبيات 9-11 وصف خروج العرب من الأندلس</a:t>
            </a:r>
            <a:r>
              <a:rPr lang="en-US" b="1" smtClean="0">
                <a:cs typeface="Times New Roman" pitchFamily="18" charset="0"/>
              </a:rPr>
              <a:t> </a:t>
            </a:r>
            <a:endParaRPr lang="ar-SA" b="1" smtClean="0"/>
          </a:p>
          <a:p>
            <a:pPr eaLnBrk="1" hangingPunct="1"/>
            <a:r>
              <a:rPr lang="en-US" b="1" smtClean="0">
                <a:cs typeface="Times New Roman" pitchFamily="18" charset="0"/>
              </a:rPr>
              <a:t/>
            </a:r>
            <a:br>
              <a:rPr lang="en-US" b="1" smtClean="0">
                <a:cs typeface="Times New Roman" pitchFamily="18" charset="0"/>
              </a:rPr>
            </a:br>
            <a:r>
              <a:rPr lang="ar-SA" b="1" smtClean="0"/>
              <a:t>9-فقد خرج المسلمون منها تاركين حضارتهم لا يملكون فعل شيء للدفاع عن محارمهم وكأنهم يسيرون في جنازة ساكتين صامتين</a:t>
            </a:r>
            <a:r>
              <a:rPr lang="en-US" b="1" smtClean="0">
                <a:cs typeface="Times New Roman" pitchFamily="18" charset="0"/>
              </a:rPr>
              <a:t> .. </a:t>
            </a:r>
            <a:br>
              <a:rPr lang="en-US" b="1" smtClean="0">
                <a:cs typeface="Times New Roman" pitchFamily="18" charset="0"/>
              </a:rPr>
            </a:br>
            <a:endParaRPr lang="ar-SA" b="1" smtClean="0"/>
          </a:p>
          <a:p>
            <a:pPr eaLnBrk="1" hangingPunct="1"/>
            <a:r>
              <a:rPr lang="ar-SA" b="1" smtClean="0"/>
              <a:t>10- خرجوا منها مستقلين السفن وكأنها نعوشهم والتي كانت في عهد آبائهم تستخدم في إقرار الحكم لهم وإبراز قوتهم</a:t>
            </a:r>
            <a:r>
              <a:rPr lang="en-US" b="1" smtClean="0">
                <a:cs typeface="Times New Roman" pitchFamily="18" charset="0"/>
              </a:rPr>
              <a:t> .. </a:t>
            </a:r>
            <a:br>
              <a:rPr lang="en-US" b="1" smtClean="0">
                <a:cs typeface="Times New Roman" pitchFamily="18" charset="0"/>
              </a:rPr>
            </a:br>
            <a:endParaRPr lang="ar-SA" b="1" smtClean="0"/>
          </a:p>
          <a:p>
            <a:pPr eaLnBrk="1" hangingPunct="1"/>
            <a:r>
              <a:rPr lang="ar-SA" b="1" smtClean="0"/>
              <a:t>11- فإذا فات الإنسان عن جهل أن يعود ويتأمل ماضيه فلن يجد ما يعينه على التجمل والتصبر على ما يصيبه</a:t>
            </a:r>
            <a:r>
              <a:rPr lang="en-US" b="1" smtClean="0">
                <a:cs typeface="Times New Roman" pitchFamily="18" charset="0"/>
              </a:rPr>
              <a:t> .. </a:t>
            </a:r>
            <a:br>
              <a:rPr lang="en-US" b="1" smtClean="0">
                <a:cs typeface="Times New Roman" pitchFamily="18" charset="0"/>
              </a:rPr>
            </a:br>
            <a:r>
              <a:rPr lang="en-US" b="1" smtClean="0">
                <a:cs typeface="Times New Roman" pitchFamily="18" charset="0"/>
              </a:rPr>
              <a:t/>
            </a:r>
            <a:br>
              <a:rPr lang="en-US" b="1" smtClean="0">
                <a:cs typeface="Times New Roman" pitchFamily="18" charset="0"/>
              </a:rPr>
            </a:br>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29699" name="عنصر نائب للمحتوى 2"/>
          <p:cNvSpPr>
            <a:spLocks noGrp="1"/>
          </p:cNvSpPr>
          <p:nvPr>
            <p:ph sz="quarter" idx="1"/>
          </p:nvPr>
        </p:nvSpPr>
        <p:spPr>
          <a:xfrm>
            <a:off x="457200" y="1268413"/>
            <a:ext cx="7467600" cy="5205412"/>
          </a:xfrm>
        </p:spPr>
        <p:txBody>
          <a:bodyPr/>
          <a:lstStyle/>
          <a:p>
            <a:pPr eaLnBrk="1" hangingPunct="1">
              <a:buFont typeface="Wingdings" pitchFamily="2" charset="2"/>
              <a:buNone/>
            </a:pPr>
            <a:endParaRPr lang="en-US" smtClean="0">
              <a:cs typeface="Times New Roman" pitchFamily="18" charset="0"/>
            </a:endParaRPr>
          </a:p>
          <a:p>
            <a:pPr eaLnBrk="1" hangingPunct="1"/>
            <a:r>
              <a:rPr lang="ar-SA" sz="2800" b="1" smtClean="0"/>
              <a:t>حين نوازن بين هاتين القصيدتين ، فإننا نوازن بين القديم والجديد ، فنجد أن البحتري يفخر بنفسه ويعبر عن ذاته ويستحضر العبرة والعظة مما آل إليه الفرس ، بينما نجد شوقي يمزج بين الذاتية والتجربة العامة ، وهو يستلهم التراث ، ويتذكر ويقول الحكمة التي تنم عن فكر عميق وتأمل دقيق ؛ لذا تفوق شوقي على البحتري</a:t>
            </a:r>
            <a:r>
              <a:rPr lang="en-US" sz="2800" b="1" smtClean="0">
                <a:cs typeface="Times New Roman" pitchFamily="18" charset="0"/>
              </a:rPr>
              <a:t> .. </a:t>
            </a:r>
            <a:br>
              <a:rPr lang="en-US" sz="2800" b="1" smtClean="0">
                <a:cs typeface="Times New Roman" pitchFamily="18" charset="0"/>
              </a:rPr>
            </a:br>
            <a:r>
              <a:rPr lang="ar-SA" sz="2800" b="1" smtClean="0"/>
              <a:t>اتفق الشاعران في إحساسهما بالألم ؛ فشوقي يتألم لضياع مجد العرب وتراثهم في الأندلس ، والبحتري يتألم لضياع إيوان كسرى ، إلا أن عاطفة شوقي وإحساسه بالمرارة أكثر وأشد إيلاما وعمقا</a:t>
            </a:r>
            <a:r>
              <a:rPr lang="en-US" sz="2800" b="1" smtClean="0">
                <a:cs typeface="Times New Roman" pitchFamily="18" charset="0"/>
              </a:rPr>
              <a:t> .. </a:t>
            </a:r>
            <a:br>
              <a:rPr lang="en-US" sz="2800" b="1" smtClean="0">
                <a:cs typeface="Times New Roman" pitchFamily="18" charset="0"/>
              </a:rPr>
            </a:br>
            <a:r>
              <a:rPr lang="ar-SA" sz="2800" b="1" smtClean="0"/>
              <a:t>كلاهما أجاد في التعبير ، وكذلك أجادا في التصوير</a:t>
            </a:r>
            <a:r>
              <a:rPr lang="en-US" sz="2800" b="1" smtClean="0">
                <a:cs typeface="Times New Roman" pitchFamily="18" charset="0"/>
              </a:rPr>
              <a:t> .. </a:t>
            </a:r>
            <a:br>
              <a:rPr lang="en-US" sz="2800" b="1" smtClean="0">
                <a:cs typeface="Times New Roman" pitchFamily="18" charset="0"/>
              </a:rPr>
            </a:br>
            <a:endParaRPr lang="ar-SA" sz="28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211638" y="274638"/>
            <a:ext cx="3713162" cy="1143000"/>
          </a:xfrm>
        </p:spPr>
        <p:txBody>
          <a:bodyPr/>
          <a:lstStyle/>
          <a:p>
            <a:pPr eaLnBrk="1" hangingPunct="1">
              <a:defRPr/>
            </a:pPr>
            <a:r>
              <a:rPr lang="ar-SA" b="1" dirty="0" smtClean="0"/>
              <a:t>الأفكار بين القصيدتين</a:t>
            </a:r>
            <a:r>
              <a:rPr lang="en-US" b="1" dirty="0" smtClean="0"/>
              <a:t> : </a:t>
            </a:r>
            <a:endParaRPr lang="ar-SA" dirty="0"/>
          </a:p>
        </p:txBody>
      </p:sp>
      <p:sp>
        <p:nvSpPr>
          <p:cNvPr id="30723" name="عنصر نائب للمحتوى 2"/>
          <p:cNvSpPr>
            <a:spLocks noGrp="1"/>
          </p:cNvSpPr>
          <p:nvPr>
            <p:ph sz="quarter" idx="1"/>
          </p:nvPr>
        </p:nvSpPr>
        <p:spPr>
          <a:xfrm>
            <a:off x="250825" y="1268413"/>
            <a:ext cx="8075613" cy="4873625"/>
          </a:xfrm>
        </p:spPr>
        <p:txBody>
          <a:bodyPr/>
          <a:lstStyle/>
          <a:p>
            <a:pPr eaLnBrk="1" hangingPunct="1"/>
            <a:r>
              <a:rPr lang="en-US" sz="2800" b="1" smtClean="0">
                <a:cs typeface="Times New Roman" pitchFamily="18" charset="0"/>
              </a:rPr>
              <a:t/>
            </a:r>
            <a:br>
              <a:rPr lang="en-US" sz="2800" b="1" smtClean="0">
                <a:cs typeface="Times New Roman" pitchFamily="18" charset="0"/>
              </a:rPr>
            </a:br>
            <a:r>
              <a:rPr lang="ar-SA" sz="2800" b="1" smtClean="0"/>
              <a:t>نرى البحتري يبين سبب الألم والحزن الذي أصابه ، ثم ذهابه للمدائن للتسري ، ووصفه إيوان كسرى الذي يدل على مصير الفرس وأخذ العبرة من كل ذلك . كما رأينا شوقي يبدأ قصيدته بالحنين للوطن ، ثم تعرض للتاريخ وعبره واصفا قصر الحمراء والذي يدل على المصير الذي لحق بالمسلمين وخروجهم من الأندلس مطرودين</a:t>
            </a:r>
            <a:r>
              <a:rPr lang="en-US" sz="2800" b="1" smtClean="0">
                <a:cs typeface="Times New Roman" pitchFamily="18" charset="0"/>
              </a:rPr>
              <a:t> .. </a:t>
            </a:r>
            <a:br>
              <a:rPr lang="en-US" sz="2800" b="1" smtClean="0">
                <a:cs typeface="Times New Roman" pitchFamily="18" charset="0"/>
              </a:rPr>
            </a:br>
            <a:r>
              <a:rPr lang="ar-SA" sz="2800" b="1" smtClean="0"/>
              <a:t>فنجد الأفكار عند كليهما فيها ترابط وعمق ، واضحة لا تعقيد فيها ولا غموض ، وقد مال الشاعران إلى التحليل والتعليل ، وبالرغم من تعدد الأفكار عندهما إلا أن أفكار البحتري يربطها خيط واحد وهو أخذ العبرة والعظة من أثار السابقين ، بينما أفكار شوقي يربطها رابط واحد وهو الحنين إلى الوطن والأمل في العودة إليه</a:t>
            </a:r>
            <a:r>
              <a:rPr lang="en-US" sz="2800" b="1" smtClean="0">
                <a:cs typeface="Times New Roman" pitchFamily="18" charset="0"/>
              </a:rPr>
              <a:t> .. </a:t>
            </a:r>
            <a:br>
              <a:rPr lang="en-US" sz="2800" b="1" smtClean="0">
                <a:cs typeface="Times New Roman" pitchFamily="18" charset="0"/>
              </a:rPr>
            </a:br>
            <a:endParaRPr lang="ar-SA" sz="28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140200" y="260350"/>
            <a:ext cx="3640138" cy="1143000"/>
          </a:xfrm>
        </p:spPr>
        <p:txBody>
          <a:bodyPr/>
          <a:lstStyle/>
          <a:p>
            <a:pPr eaLnBrk="1" hangingPunct="1">
              <a:defRPr/>
            </a:pPr>
            <a:r>
              <a:rPr lang="ar-SA" b="1" dirty="0" smtClean="0"/>
              <a:t>العاطفة في القصيدتين</a:t>
            </a:r>
            <a:r>
              <a:rPr lang="en-US" b="1" dirty="0" smtClean="0"/>
              <a:t> : </a:t>
            </a:r>
            <a:endParaRPr lang="ar-SA" dirty="0"/>
          </a:p>
        </p:txBody>
      </p:sp>
      <p:sp>
        <p:nvSpPr>
          <p:cNvPr id="31747" name="عنصر نائب للمحتوى 2"/>
          <p:cNvSpPr>
            <a:spLocks noGrp="1"/>
          </p:cNvSpPr>
          <p:nvPr>
            <p:ph sz="quarter" idx="1"/>
          </p:nvPr>
        </p:nvSpPr>
        <p:spPr>
          <a:xfrm>
            <a:off x="457200" y="1600200"/>
            <a:ext cx="7467600" cy="4873625"/>
          </a:xfrm>
        </p:spPr>
        <p:txBody>
          <a:bodyPr/>
          <a:lstStyle/>
          <a:p>
            <a:pPr eaLnBrk="1" hangingPunct="1"/>
            <a:r>
              <a:rPr lang="en-US" sz="3200" smtClean="0">
                <a:cs typeface="Times New Roman" pitchFamily="18" charset="0"/>
              </a:rPr>
              <a:t/>
            </a:r>
            <a:br>
              <a:rPr lang="en-US" sz="3200" smtClean="0">
                <a:cs typeface="Times New Roman" pitchFamily="18" charset="0"/>
              </a:rPr>
            </a:br>
            <a:r>
              <a:rPr lang="ar-SA" sz="3200" smtClean="0"/>
              <a:t>سيطر على كلا الشاعرين عاطفة الحزن والألم ؛ فشوقي يتألم لضياع مجد العرب وتراثهم في الأندلس ، والبحتري يتألم لضياع إيوان كسرى ، إلا أن عاطفة شوقي وإحساسه بالمرارة أكثر وأشد إيلاما وعمقا .. وقد كان لهذه العاطفة أثرها في التعبير والتصوير</a:t>
            </a:r>
            <a:r>
              <a:rPr lang="en-US" sz="3200" smtClean="0">
                <a:cs typeface="Times New Roman" pitchFamily="18" charset="0"/>
              </a:rPr>
              <a:t> .. </a:t>
            </a:r>
            <a:br>
              <a:rPr lang="en-US" sz="3200" smtClean="0">
                <a:cs typeface="Times New Roman" pitchFamily="18" charset="0"/>
              </a:rPr>
            </a:br>
            <a:endParaRPr lang="ar-SA" sz="32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859338" y="-242888"/>
            <a:ext cx="3065462" cy="1143001"/>
          </a:xfrm>
        </p:spPr>
        <p:txBody>
          <a:bodyPr/>
          <a:lstStyle/>
          <a:p>
            <a:pPr eaLnBrk="1" hangingPunct="1">
              <a:defRPr/>
            </a:pPr>
            <a:r>
              <a:rPr lang="ar-SA" b="1" dirty="0" smtClean="0"/>
              <a:t>الصور والأخيلة</a:t>
            </a:r>
            <a:r>
              <a:rPr lang="en-US" b="1" dirty="0" smtClean="0"/>
              <a:t> : </a:t>
            </a:r>
            <a:endParaRPr lang="ar-SA" dirty="0"/>
          </a:p>
        </p:txBody>
      </p:sp>
      <p:sp>
        <p:nvSpPr>
          <p:cNvPr id="32771" name="عنصر نائب للمحتوى 2"/>
          <p:cNvSpPr>
            <a:spLocks noGrp="1"/>
          </p:cNvSpPr>
          <p:nvPr>
            <p:ph sz="quarter" idx="1"/>
          </p:nvPr>
        </p:nvSpPr>
        <p:spPr>
          <a:xfrm>
            <a:off x="250825" y="1196975"/>
            <a:ext cx="8353425" cy="5492750"/>
          </a:xfrm>
        </p:spPr>
        <p:txBody>
          <a:bodyPr/>
          <a:lstStyle/>
          <a:p>
            <a:pPr eaLnBrk="1" hangingPunct="1">
              <a:buFont typeface="Wingdings" pitchFamily="2" charset="2"/>
              <a:buNone/>
            </a:pPr>
            <a:r>
              <a:rPr lang="en-US" sz="2600" b="1" smtClean="0">
                <a:cs typeface="Times New Roman" pitchFamily="18" charset="0"/>
              </a:rPr>
              <a:t/>
            </a:r>
            <a:br>
              <a:rPr lang="en-US" sz="2600" b="1" smtClean="0">
                <a:cs typeface="Times New Roman" pitchFamily="18" charset="0"/>
              </a:rPr>
            </a:br>
            <a:r>
              <a:rPr lang="ar-SA" sz="2600" b="1" smtClean="0"/>
              <a:t>لقد عبر الشاعران عن عواطفهما بصورة دالة جميلة معبرة كان للبحتري الفضل في ابتكارها فنجد البحتري يصف تبدل حال الإيوان ( لو تراه علمت أن الليالي جعلت فيه مأتما من بعد عرس ) ويقلده شوقي في الصورة ( مشت الحادثات في القصر مشي النعي في دار عرس </a:t>
            </a:r>
            <a:r>
              <a:rPr lang="en-US" sz="2600" b="1" smtClean="0">
                <a:cs typeface="Times New Roman" pitchFamily="18" charset="0"/>
              </a:rPr>
              <a:t>(</a:t>
            </a:r>
            <a:br>
              <a:rPr lang="en-US" sz="2600" b="1" smtClean="0">
                <a:cs typeface="Times New Roman" pitchFamily="18" charset="0"/>
              </a:rPr>
            </a:br>
            <a:r>
              <a:rPr lang="ar-SA" sz="2600" b="1" smtClean="0"/>
              <a:t>ونجد الصور عندهما جزئية جاءت لتوضيح الفكرة وإبراز العاطفة ويميل الشاعران فيها إلى التشخيص  والنصان مليآن بالاستعارات والتشبيهات</a:t>
            </a:r>
            <a:r>
              <a:rPr lang="en-US" sz="2600" b="1" smtClean="0">
                <a:cs typeface="Times New Roman" pitchFamily="18" charset="0"/>
              </a:rPr>
              <a:t> .</a:t>
            </a:r>
            <a:r>
              <a:rPr lang="ar-SA" sz="2600" b="1" smtClean="0"/>
              <a:t>كقول البحتري :( الليالي جعلت فيه مأتما ) استعارة مكنية شبه الليالي بالإنسان وحذف المشبه به وأتى بشيء من لوازمه وهو ( جعلت )</a:t>
            </a:r>
            <a:r>
              <a:rPr lang="en-US" sz="2600" b="1" smtClean="0">
                <a:cs typeface="Times New Roman" pitchFamily="18" charset="0"/>
              </a:rPr>
              <a:t> ..</a:t>
            </a:r>
            <a:r>
              <a:rPr lang="ar-SA" sz="2600" b="1" smtClean="0"/>
              <a:t>وقوله :( المنايا مواثل ) استعارة مكنية شبه المنايا بالإنسان وحذف المشبه به وأتى بما يدل عليه</a:t>
            </a:r>
            <a:r>
              <a:rPr lang="en-US" sz="2600" b="1" smtClean="0">
                <a:cs typeface="Times New Roman" pitchFamily="18" charset="0"/>
              </a:rPr>
              <a:t> ( </a:t>
            </a:r>
            <a:r>
              <a:rPr lang="ar-SA" sz="2600" b="1" smtClean="0"/>
              <a:t>مواثل</a:t>
            </a:r>
            <a:r>
              <a:rPr lang="en-US" sz="2600" b="1" smtClean="0">
                <a:cs typeface="Times New Roman" pitchFamily="18" charset="0"/>
              </a:rPr>
              <a:t> </a:t>
            </a:r>
            <a:br>
              <a:rPr lang="en-US" sz="2600" b="1" smtClean="0">
                <a:cs typeface="Times New Roman" pitchFamily="18" charset="0"/>
              </a:rPr>
            </a:br>
            <a:r>
              <a:rPr lang="ar-SA" sz="2600" b="1" smtClean="0"/>
              <a:t>وسر جمالها التشخيص ، وهي تدل على الرعب الذي أضفته الصورة في نفس الشاعر</a:t>
            </a:r>
            <a:endParaRPr lang="en-US" sz="2600" b="1" smtClean="0">
              <a:cs typeface="Times New Roman" pitchFamily="18" charset="0"/>
            </a:endParaRPr>
          </a:p>
          <a:p>
            <a:pPr eaLnBrk="1" hangingPunct="1"/>
            <a:endParaRPr lang="ar-SA" sz="2600" b="1"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33795" name="عنصر نائب للمحتوى 2"/>
          <p:cNvSpPr>
            <a:spLocks noGrp="1"/>
          </p:cNvSpPr>
          <p:nvPr>
            <p:ph sz="quarter" idx="1"/>
          </p:nvPr>
        </p:nvSpPr>
        <p:spPr>
          <a:xfrm>
            <a:off x="457200" y="1600200"/>
            <a:ext cx="7467600" cy="4873625"/>
          </a:xfrm>
        </p:spPr>
        <p:txBody>
          <a:bodyPr/>
          <a:lstStyle/>
          <a:p>
            <a:pPr eaLnBrk="1" hangingPunct="1"/>
            <a:r>
              <a:rPr lang="ar-SA" b="1" smtClean="0"/>
              <a:t>وكانت أبيات شوقي لا تقل ثراء عن أبيات البحتري من حيث الصور الجزئية أو الاستعارات كقوله :</a:t>
            </a:r>
          </a:p>
          <a:p>
            <a:pPr eaLnBrk="1" hangingPunct="1"/>
            <a:endParaRPr lang="en-US" smtClean="0">
              <a:cs typeface="Times New Roman" pitchFamily="18" charset="0"/>
            </a:endParaRPr>
          </a:p>
          <a:p>
            <a:pPr eaLnBrk="1" hangingPunct="1"/>
            <a:r>
              <a:rPr lang="ar-SA" b="1" smtClean="0"/>
              <a:t>وعظ البحتري إيوان كسرى</a:t>
            </a:r>
            <a:r>
              <a:rPr lang="en-US" b="1" smtClean="0">
                <a:cs typeface="Times New Roman" pitchFamily="18" charset="0"/>
              </a:rPr>
              <a:t>) : </a:t>
            </a:r>
            <a:r>
              <a:rPr lang="ar-SA" b="1" smtClean="0"/>
              <a:t>استعارة مكنية حيث شبه الإيوان بالواعظ الناصح وحذف المشبه به وأتى بما يدل عليه </a:t>
            </a:r>
            <a:r>
              <a:rPr lang="en-US" b="1" smtClean="0">
                <a:cs typeface="Times New Roman" pitchFamily="18" charset="0"/>
              </a:rPr>
              <a:t>) </a:t>
            </a:r>
            <a:r>
              <a:rPr lang="ar-SA" b="1" smtClean="0"/>
              <a:t>وعظ</a:t>
            </a:r>
            <a:r>
              <a:rPr lang="en-US" b="1" smtClean="0">
                <a:cs typeface="Times New Roman" pitchFamily="18" charset="0"/>
              </a:rPr>
              <a:t>(. </a:t>
            </a:r>
            <a:br>
              <a:rPr lang="en-US" b="1" smtClean="0">
                <a:cs typeface="Times New Roman" pitchFamily="18" charset="0"/>
              </a:rPr>
            </a:br>
            <a:r>
              <a:rPr lang="en-US" b="1" smtClean="0">
                <a:cs typeface="Times New Roman" pitchFamily="18" charset="0"/>
              </a:rPr>
              <a:t>)</a:t>
            </a:r>
            <a:r>
              <a:rPr lang="ar-SA" b="1" smtClean="0"/>
              <a:t>شفتني القصور) : استعارة مكنية حيث شبه القصور بالواعظ الناصح وحذف المشبه به وأتى بما يدل عليه شفتني</a:t>
            </a:r>
          </a:p>
          <a:p>
            <a:pPr eaLnBrk="1" hangingPunct="1"/>
            <a:endParaRPr lang="en-US" smtClean="0">
              <a:cs typeface="Times New Roman" pitchFamily="18" charset="0"/>
            </a:endParaRPr>
          </a:p>
          <a:p>
            <a:pPr eaLnBrk="1" hangingPunct="1"/>
            <a:r>
              <a:rPr lang="en-US" b="1" smtClean="0">
                <a:cs typeface="Times New Roman" pitchFamily="18" charset="0"/>
              </a:rPr>
              <a:t>  </a:t>
            </a:r>
            <a:r>
              <a:rPr lang="ar-SA" b="1" smtClean="0"/>
              <a:t>(خرج القوم في كتائب صم عن حفاظ كموكب الدفن خرس ) تشبيه تمثيلي حيث شبه خروج المسلمين من الأندلس لا يستطيعون عمل شيء لأنفسهم ، بالذين يسيرون في جنازة صامتين لا يستطيعون تقديم شيء لأنفسهم</a:t>
            </a:r>
            <a:r>
              <a:rPr lang="en-US" b="1" smtClean="0">
                <a:cs typeface="Times New Roman" pitchFamily="18" charset="0"/>
              </a:rPr>
              <a:t> ..</a:t>
            </a:r>
            <a:br>
              <a:rPr lang="en-US" b="1" smtClean="0">
                <a:cs typeface="Times New Roman" pitchFamily="18" charset="0"/>
              </a:rPr>
            </a:br>
            <a:r>
              <a:rPr lang="en-US" b="1" smtClean="0">
                <a:cs typeface="Times New Roman" pitchFamily="18" charset="0"/>
              </a:rPr>
              <a:t> </a:t>
            </a:r>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3348038" y="274638"/>
            <a:ext cx="4576762" cy="1143000"/>
          </a:xfrm>
        </p:spPr>
        <p:txBody>
          <a:bodyPr/>
          <a:lstStyle/>
          <a:p>
            <a:pPr eaLnBrk="1" hangingPunct="1">
              <a:defRPr/>
            </a:pPr>
            <a:r>
              <a:rPr lang="ar-SA" b="1" dirty="0" smtClean="0"/>
              <a:t>الألفاظ  والأساليب بين القصيدتين</a:t>
            </a:r>
            <a:r>
              <a:rPr lang="en-US" b="1" dirty="0" smtClean="0"/>
              <a:t> : </a:t>
            </a:r>
            <a:endParaRPr lang="ar-SA" dirty="0"/>
          </a:p>
        </p:txBody>
      </p:sp>
      <p:sp>
        <p:nvSpPr>
          <p:cNvPr id="34819" name="عنصر نائب للمحتوى 2"/>
          <p:cNvSpPr>
            <a:spLocks noGrp="1"/>
          </p:cNvSpPr>
          <p:nvPr>
            <p:ph sz="quarter" idx="1"/>
          </p:nvPr>
        </p:nvSpPr>
        <p:spPr>
          <a:xfrm>
            <a:off x="457200" y="1600200"/>
            <a:ext cx="7467600" cy="4873625"/>
          </a:xfrm>
        </p:spPr>
        <p:txBody>
          <a:bodyPr/>
          <a:lstStyle/>
          <a:p>
            <a:pPr eaLnBrk="1" hangingPunct="1"/>
            <a:r>
              <a:rPr lang="en-US" sz="2800" b="1" smtClean="0">
                <a:cs typeface="Times New Roman" pitchFamily="18" charset="0"/>
              </a:rPr>
              <a:t/>
            </a:r>
            <a:br>
              <a:rPr lang="en-US" sz="2800" b="1" smtClean="0">
                <a:cs typeface="Times New Roman" pitchFamily="18" charset="0"/>
              </a:rPr>
            </a:br>
            <a:r>
              <a:rPr lang="ar-SA" sz="2800" b="1" smtClean="0"/>
              <a:t>لغة الشاعرين جزلة فخمة ، وقد أحسن الشاعران في اختيار الألفاظ التي تعبر عن المعاني ، فقد استخدما ألفاظا متجانسة مع بعضها كقول البحتري (جبس) فغرابة الكلمة جعلتنا ندرك ترفعه عما حوته من معنى الدناءة وما تضمنته من بخل ولؤم ، وهي أشد وقعا من غيرها لتصوير العواطف وإيجاد التوازن الموسيقي ، فالألفاظ بصفة عامة سهلة موحية ملائمة للجو النفسي كما أن العبارات جاءت محكمة عندهما</a:t>
            </a:r>
            <a:r>
              <a:rPr lang="en-US" sz="2800" b="1" smtClean="0">
                <a:cs typeface="Times New Roman" pitchFamily="18" charset="0"/>
              </a:rPr>
              <a:t> .</a:t>
            </a:r>
            <a:r>
              <a:rPr lang="ar-SA" sz="2800" b="1" smtClean="0"/>
              <a:t>وقد تفنن شوقي في انتقاء ألفاظه كاختياره لفظة (اختلاف) لفظة دقيقة تدل على التعاقب باستمرار ، وهي أجمل من انقضاء التي تدل على الانتهاء</a:t>
            </a:r>
            <a:r>
              <a:rPr lang="en-US" sz="2800" b="1" smtClean="0">
                <a:cs typeface="Times New Roman" pitchFamily="18" charset="0"/>
              </a:rPr>
              <a:t>. </a:t>
            </a:r>
            <a:br>
              <a:rPr lang="en-US" sz="2800" b="1" smtClean="0">
                <a:cs typeface="Times New Roman" pitchFamily="18" charset="0"/>
              </a:rPr>
            </a:br>
            <a:endParaRPr lang="ar-SA" sz="28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867400" y="274638"/>
            <a:ext cx="2057400" cy="1143000"/>
          </a:xfrm>
        </p:spPr>
        <p:txBody>
          <a:bodyPr/>
          <a:lstStyle/>
          <a:p>
            <a:pPr eaLnBrk="1" hangingPunct="1">
              <a:defRPr/>
            </a:pPr>
            <a:r>
              <a:rPr lang="ar-SA" b="1" dirty="0" smtClean="0"/>
              <a:t>أما الأساليب </a:t>
            </a:r>
            <a:endParaRPr lang="ar-SA" dirty="0"/>
          </a:p>
        </p:txBody>
      </p:sp>
      <p:sp>
        <p:nvSpPr>
          <p:cNvPr id="35843" name="عنصر نائب للمحتوى 2"/>
          <p:cNvSpPr>
            <a:spLocks noGrp="1"/>
          </p:cNvSpPr>
          <p:nvPr>
            <p:ph sz="quarter" idx="1"/>
          </p:nvPr>
        </p:nvSpPr>
        <p:spPr>
          <a:xfrm>
            <a:off x="457200" y="1600200"/>
            <a:ext cx="7467600" cy="4873625"/>
          </a:xfrm>
        </p:spPr>
        <p:txBody>
          <a:bodyPr/>
          <a:lstStyle/>
          <a:p>
            <a:pPr eaLnBrk="1" hangingPunct="1">
              <a:lnSpc>
                <a:spcPct val="150000"/>
              </a:lnSpc>
            </a:pPr>
            <a:r>
              <a:rPr lang="ar-SA" b="1" smtClean="0"/>
              <a:t>بالنسبة للقصيدتين : نوّع الشاعران فيهما بين الأساليب الخبرية التي توحي بالحزن كقول البحتري (حضرت رحلي الهموم)*و كقول البحتري (( صُنْتُ نَفسي عَمَّا يُدَنِسُ نَفْسي ) أسلوب خبري الغرض منه التقرير ، وكذلك في (وتَرَفَّعْتُ عن جَدا كل جِبْسِ ) ، وهو يجري مجرى الحكمة</a:t>
            </a:r>
            <a:r>
              <a:rPr lang="en-US" b="1" smtClean="0">
                <a:cs typeface="Times New Roman" pitchFamily="18" charset="0"/>
              </a:rPr>
              <a:t> ..</a:t>
            </a:r>
            <a:r>
              <a:rPr lang="ar-SA" b="1" smtClean="0"/>
              <a:t>) وقد استخدم شوقي هذه الأساليب الخبرية للأغراض نفسها فقد ورد لديه أسلوب خبري يفيد استمراره في الحزن كقوله (مشت الحادثات ) وكقوله : (شفتني القصور من عبد شمس ) ولم يخلُ أيضا أسلوب شوقي من الخبرية التقريرية كقوله :(  وإذا الدار ما بها أنيس ) ، ( وإذا القوم ما لهم من محس ) أسلوب خبري الغرض منه التقرير</a:t>
            </a:r>
            <a:r>
              <a:rPr lang="en-US" b="1" smtClean="0">
                <a:cs typeface="Times New Roman" pitchFamily="18" charset="0"/>
              </a:rPr>
              <a:t> .. </a:t>
            </a:r>
            <a:br>
              <a:rPr lang="en-US" b="1" smtClean="0">
                <a:cs typeface="Times New Roman" pitchFamily="18" charset="0"/>
              </a:rPr>
            </a:br>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36867" name="عنصر نائب للمحتوى 2"/>
          <p:cNvSpPr>
            <a:spLocks noGrp="1"/>
          </p:cNvSpPr>
          <p:nvPr>
            <p:ph sz="quarter" idx="1"/>
          </p:nvPr>
        </p:nvSpPr>
        <p:spPr>
          <a:xfrm>
            <a:off x="457200" y="1600200"/>
            <a:ext cx="7467600" cy="4873625"/>
          </a:xfrm>
        </p:spPr>
        <p:txBody>
          <a:bodyPr/>
          <a:lstStyle/>
          <a:p>
            <a:pPr eaLnBrk="1" hangingPunct="1">
              <a:lnSpc>
                <a:spcPct val="150000"/>
              </a:lnSpc>
            </a:pPr>
            <a:r>
              <a:rPr lang="en-US" sz="2800" b="1" smtClean="0">
                <a:cs typeface="Akhbar MT" pitchFamily="2" charset="-78"/>
              </a:rPr>
              <a:t> </a:t>
            </a:r>
            <a:r>
              <a:rPr lang="ar-SA" sz="2800" b="1" smtClean="0">
                <a:cs typeface="Akhbar MT" pitchFamily="2" charset="-78"/>
              </a:rPr>
              <a:t>و قد وجدت أيضا الأساليب الإنشائية التي تثير الذهن وتحرك المشاعر وتشرك السامع والقارئ مع الشاعر في أفكاره ومشاعره كقول شوقي : (اذكرا لي عهد الصبا وأيام أنسي ) إنشائي أمر الغرض منه الالتماس </a:t>
            </a:r>
            <a:endParaRPr lang="en-US" sz="2800" smtClean="0">
              <a:cs typeface="Akhbar MT" pitchFamily="2" charset="-78"/>
            </a:endParaRPr>
          </a:p>
          <a:p>
            <a:pPr eaLnBrk="1" hangingPunct="1">
              <a:lnSpc>
                <a:spcPct val="150000"/>
              </a:lnSpc>
            </a:pPr>
            <a:r>
              <a:rPr lang="ar-SA" sz="2800" b="1" smtClean="0">
                <a:cs typeface="Akhbar MT" pitchFamily="2" charset="-78"/>
              </a:rPr>
              <a:t>وكقوله : (الأسلوب في (وسلا مصر) أمر الغرض منه الالتماس</a:t>
            </a:r>
            <a:r>
              <a:rPr lang="en-US" sz="2800" b="1" smtClean="0">
                <a:cs typeface="Akhbar MT" pitchFamily="2" charset="-78"/>
              </a:rPr>
              <a:t> </a:t>
            </a:r>
            <a:br>
              <a:rPr lang="en-US" sz="2800" b="1" smtClean="0">
                <a:cs typeface="Akhbar MT" pitchFamily="2" charset="-78"/>
              </a:rPr>
            </a:br>
            <a:r>
              <a:rPr lang="ar-SA" sz="2800" b="1" smtClean="0">
                <a:cs typeface="Akhbar MT" pitchFamily="2" charset="-78"/>
              </a:rPr>
              <a:t>وفي قوله : ( هل سلا القلب عنها ) إنشائي استفهام الغرض منه النفي</a:t>
            </a:r>
            <a:r>
              <a:rPr lang="en-US" sz="2800" b="1" smtClean="0">
                <a:cs typeface="Akhbar MT" pitchFamily="2" charset="-78"/>
              </a:rPr>
              <a:t>. </a:t>
            </a:r>
            <a:r>
              <a:rPr lang="ar-SA" sz="2800" b="1" smtClean="0">
                <a:cs typeface="Akhbar MT" pitchFamily="2" charset="-78"/>
              </a:rPr>
              <a:t> وقوله : (أحرام على بلابله الدوح ) أسلوب إنشائي, استفهام , الغرض منه الإنكار ،</a:t>
            </a:r>
            <a:endParaRPr lang="ar-SA" sz="2800" smtClean="0">
              <a:cs typeface="Akhbar MT" pitchFamily="2" charset="-78"/>
            </a:endParaRPr>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chor="ctr">
            <a:noAutofit/>
          </a:bodyPr>
          <a:lstStyle/>
          <a:p>
            <a:pPr algn="ctr" eaLnBrk="1" hangingPunct="1">
              <a:defRPr/>
            </a:pPr>
            <a:r>
              <a:rPr lang="ar-SA" sz="4400" b="1" dirty="0" smtClean="0"/>
              <a:t>سينية </a:t>
            </a:r>
            <a:r>
              <a:rPr lang="ar-SA" sz="4400" b="1" dirty="0" err="1" smtClean="0"/>
              <a:t>البُحتري :</a:t>
            </a:r>
            <a:r>
              <a:rPr lang="en-US" sz="4400" b="1" dirty="0" smtClean="0"/>
              <a:t/>
            </a:r>
            <a:br>
              <a:rPr lang="en-US" sz="4400" b="1" dirty="0" smtClean="0"/>
            </a:br>
            <a:endParaRPr lang="ar-SA" sz="4400" b="1" dirty="0"/>
          </a:p>
        </p:txBody>
      </p:sp>
      <p:sp>
        <p:nvSpPr>
          <p:cNvPr id="10243" name="عنصر نائب للمحتوى 2"/>
          <p:cNvSpPr>
            <a:spLocks noGrp="1"/>
          </p:cNvSpPr>
          <p:nvPr>
            <p:ph sz="quarter" idx="1"/>
          </p:nvPr>
        </p:nvSpPr>
        <p:spPr>
          <a:xfrm>
            <a:off x="457200" y="1484313"/>
            <a:ext cx="7467600" cy="4873625"/>
          </a:xfrm>
        </p:spPr>
        <p:txBody>
          <a:bodyPr/>
          <a:lstStyle/>
          <a:p>
            <a:pPr eaLnBrk="1" hangingPunct="1">
              <a:buFont typeface="Wingdings" pitchFamily="2" charset="2"/>
              <a:buNone/>
            </a:pPr>
            <a:endParaRPr lang="ar-SA" sz="2800" smtClean="0"/>
          </a:p>
          <a:p>
            <a:pPr eaLnBrk="1" hangingPunct="1">
              <a:buFont typeface="Wingdings" pitchFamily="2" charset="2"/>
              <a:buNone/>
            </a:pPr>
            <a:r>
              <a:rPr lang="ar-SA" sz="2800" b="1" smtClean="0"/>
              <a:t>البحتري يصف إيوان كسرى</a:t>
            </a:r>
            <a:r>
              <a:rPr lang="en-US" sz="2800" b="1" smtClean="0">
                <a:cs typeface="Times New Roman" pitchFamily="18" charset="0"/>
              </a:rPr>
              <a:t> </a:t>
            </a:r>
            <a:br>
              <a:rPr lang="en-US" sz="2800" b="1" smtClean="0">
                <a:cs typeface="Times New Roman" pitchFamily="18" charset="0"/>
              </a:rPr>
            </a:br>
            <a:r>
              <a:rPr lang="ar-SA" sz="2800" b="1" smtClean="0"/>
              <a:t>التعريف بالشاعر</a:t>
            </a:r>
            <a:r>
              <a:rPr lang="en-US" sz="2800" b="1" smtClean="0">
                <a:cs typeface="Times New Roman" pitchFamily="18" charset="0"/>
              </a:rPr>
              <a:t> : </a:t>
            </a:r>
            <a:br>
              <a:rPr lang="en-US" sz="2800" b="1" smtClean="0">
                <a:cs typeface="Times New Roman" pitchFamily="18" charset="0"/>
              </a:rPr>
            </a:br>
            <a:r>
              <a:rPr lang="ar-SA" sz="2800" b="1" smtClean="0"/>
              <a:t>هو أبو عبادة ، الوليد بن عبيد ، والبحتري لقب عرف به الشاعر نسبة إلى أحد أجداده " بحتر " ، ولد بمنبج قرب حلب بسوريا عام 204هـ ، اتصل بأبي تمام فتأثر به وأكتسب منه فصاحة اللسان وجمال الأسلوب ، ذهب إلى بغداد واتصل بالخلفاء والوزراء ومدحهم وخاصة الخليفة المتوكل ووزيره الفتح بن خاقان ، وتوفي عام 284هـ ، برع البحتري في الوصف والغزل</a:t>
            </a:r>
            <a:r>
              <a:rPr lang="en-US" sz="2800" b="1" smtClean="0">
                <a:cs typeface="Times New Roman" pitchFamily="18" charset="0"/>
              </a:rPr>
              <a:t> .. </a:t>
            </a:r>
            <a:br>
              <a:rPr lang="en-US" sz="2800" b="1" smtClean="0">
                <a:cs typeface="Times New Roman" pitchFamily="18" charset="0"/>
              </a:rPr>
            </a:br>
            <a:endParaRPr lang="ar-SA" sz="28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37891" name="عنصر نائب للمحتوى 2"/>
          <p:cNvSpPr>
            <a:spLocks noGrp="1"/>
          </p:cNvSpPr>
          <p:nvPr>
            <p:ph sz="quarter" idx="1"/>
          </p:nvPr>
        </p:nvSpPr>
        <p:spPr>
          <a:xfrm>
            <a:off x="457200" y="1600200"/>
            <a:ext cx="7467600" cy="4873625"/>
          </a:xfrm>
        </p:spPr>
        <p:txBody>
          <a:bodyPr/>
          <a:lstStyle/>
          <a:p>
            <a:pPr eaLnBrk="1" hangingPunct="1"/>
            <a:r>
              <a:rPr lang="ar-SA" sz="3600" b="1" smtClean="0">
                <a:cs typeface="Akhbar MT" pitchFamily="2" charset="-78"/>
              </a:rPr>
              <a:t>والبيت يجري مجرى المثل وكما يلاحظ القارئ شوقي في هذه الأبيات المختارة أكثر من الأساليب الإنشائية لأن الواقعة على النفس أشد حيث نفي من وطنه مكرها ورأى في البلد الذي نفي إليه أثار إخوته المسلمين وقد نفوا مكرهين كذلك فناسب ذلك تنوع الأساليب الإنشائية التي تساهم في تلوين التجربة ونقلها للقارئ بعكس الأساليب الخبرية التي تسير في رتابة أكثر من الإنشائية وي الأنسب للبحتري في نقل التأسي على تجربة لا ينتمي إليها حقيقة كشوقيٍ </a:t>
            </a:r>
            <a:r>
              <a:rPr lang="en-US" sz="3600" b="1" smtClean="0">
                <a:cs typeface="Akhbar MT" pitchFamily="2" charset="-78"/>
              </a:rPr>
              <a:t> ..</a:t>
            </a:r>
            <a:endParaRPr lang="en-US" sz="3600" smtClean="0">
              <a:cs typeface="Akhbar MT" pitchFamily="2" charset="-78"/>
            </a:endParaRPr>
          </a:p>
          <a:p>
            <a:pPr eaLnBrk="1" hangingPunct="1"/>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724525" y="274638"/>
            <a:ext cx="2200275" cy="1143000"/>
          </a:xfrm>
        </p:spPr>
        <p:txBody>
          <a:bodyPr>
            <a:noAutofit/>
          </a:bodyPr>
          <a:lstStyle/>
          <a:p>
            <a:pPr eaLnBrk="1" hangingPunct="1">
              <a:defRPr/>
            </a:pPr>
            <a:r>
              <a:rPr lang="ar-SA" sz="5400" b="1" dirty="0" smtClean="0">
                <a:cs typeface="Akhbar MT" pitchFamily="2" charset="-78"/>
              </a:rPr>
              <a:t>الموسيقى</a:t>
            </a:r>
            <a:r>
              <a:rPr lang="en-US" sz="5400" b="1" dirty="0" smtClean="0">
                <a:cs typeface="Akhbar MT" pitchFamily="2" charset="-78"/>
              </a:rPr>
              <a:t> : </a:t>
            </a:r>
            <a:endParaRPr lang="ar-SA" sz="5400" dirty="0">
              <a:cs typeface="Akhbar MT" pitchFamily="2" charset="-78"/>
            </a:endParaRPr>
          </a:p>
        </p:txBody>
      </p:sp>
      <p:sp>
        <p:nvSpPr>
          <p:cNvPr id="38915" name="عنصر نائب للمحتوى 2"/>
          <p:cNvSpPr>
            <a:spLocks noGrp="1"/>
          </p:cNvSpPr>
          <p:nvPr>
            <p:ph sz="quarter" idx="1"/>
          </p:nvPr>
        </p:nvSpPr>
        <p:spPr>
          <a:xfrm>
            <a:off x="457200" y="1600200"/>
            <a:ext cx="7467600" cy="4873625"/>
          </a:xfrm>
        </p:spPr>
        <p:txBody>
          <a:bodyPr/>
          <a:lstStyle/>
          <a:p>
            <a:pPr eaLnBrk="1" hangingPunct="1">
              <a:buFont typeface="Wingdings" pitchFamily="2" charset="2"/>
              <a:buNone/>
            </a:pPr>
            <a:endParaRPr lang="ar-SA" b="1" smtClean="0"/>
          </a:p>
          <a:p>
            <a:pPr eaLnBrk="1" hangingPunct="1">
              <a:buFont typeface="Wingdings" pitchFamily="2" charset="2"/>
              <a:buNone/>
            </a:pPr>
            <a:r>
              <a:rPr lang="ar-SA" b="1" smtClean="0"/>
              <a:t>تأثر شوقي بالبحتري في هذا الجانب على عادة شعر المعارضات حيث التزم شوقي بموسيقى البحتري الخارجية والداخلية المتمثلة في</a:t>
            </a:r>
            <a:r>
              <a:rPr lang="en-US" b="1" smtClean="0">
                <a:cs typeface="Times New Roman" pitchFamily="18" charset="0"/>
              </a:rPr>
              <a:t> : </a:t>
            </a:r>
            <a:br>
              <a:rPr lang="en-US" b="1" smtClean="0">
                <a:cs typeface="Times New Roman" pitchFamily="18" charset="0"/>
              </a:rPr>
            </a:br>
            <a:r>
              <a:rPr lang="ar-SA" b="1" smtClean="0"/>
              <a:t>الموسيقى الخارجية</a:t>
            </a:r>
            <a:r>
              <a:rPr lang="en-US" b="1" smtClean="0">
                <a:cs typeface="Times New Roman" pitchFamily="18" charset="0"/>
              </a:rPr>
              <a:t> : </a:t>
            </a:r>
            <a:endParaRPr lang="ar-SA" b="1" smtClean="0"/>
          </a:p>
          <a:p>
            <a:pPr eaLnBrk="1" hangingPunct="1">
              <a:buFont typeface="Wingdings" pitchFamily="2" charset="2"/>
              <a:buNone/>
            </a:pPr>
            <a:r>
              <a:rPr lang="en-US" b="1" smtClean="0">
                <a:cs typeface="Times New Roman" pitchFamily="18" charset="0"/>
              </a:rPr>
              <a:t/>
            </a:r>
            <a:br>
              <a:rPr lang="en-US" b="1" smtClean="0">
                <a:cs typeface="Times New Roman" pitchFamily="18" charset="0"/>
              </a:rPr>
            </a:br>
            <a:r>
              <a:rPr lang="ar-SA" b="1" smtClean="0"/>
              <a:t>أ- الوزن الواحد وزن بحر الخفيف ، والقافية الموحدة</a:t>
            </a:r>
            <a:r>
              <a:rPr lang="en-US" b="1" smtClean="0">
                <a:cs typeface="Times New Roman" pitchFamily="18" charset="0"/>
              </a:rPr>
              <a:t> .. </a:t>
            </a:r>
          </a:p>
          <a:p>
            <a:pPr eaLnBrk="1" hangingPunct="1">
              <a:buFont typeface="Wingdings" pitchFamily="2" charset="2"/>
              <a:buNone/>
            </a:pPr>
            <a:r>
              <a:rPr lang="en-US" b="1" smtClean="0">
                <a:cs typeface="Times New Roman" pitchFamily="18" charset="0"/>
              </a:rPr>
              <a:t/>
            </a:r>
            <a:br>
              <a:rPr lang="en-US" b="1" smtClean="0">
                <a:cs typeface="Times New Roman" pitchFamily="18" charset="0"/>
              </a:rPr>
            </a:br>
            <a:r>
              <a:rPr lang="ar-SA" b="1" smtClean="0"/>
              <a:t>ب- التصريع في مطلع القصيدة</a:t>
            </a:r>
            <a:r>
              <a:rPr lang="en-US" b="1" smtClean="0">
                <a:cs typeface="Times New Roman" pitchFamily="18" charset="0"/>
              </a:rPr>
              <a:t> .. </a:t>
            </a:r>
            <a:endParaRPr lang="ar-SA" b="1" smtClean="0"/>
          </a:p>
          <a:p>
            <a:pPr eaLnBrk="1" hangingPunct="1">
              <a:buFont typeface="Wingdings" pitchFamily="2" charset="2"/>
              <a:buNone/>
            </a:pPr>
            <a:r>
              <a:rPr lang="en-US" b="1" smtClean="0">
                <a:cs typeface="Times New Roman" pitchFamily="18" charset="0"/>
              </a:rPr>
              <a:t/>
            </a:r>
            <a:br>
              <a:rPr lang="en-US" b="1" smtClean="0">
                <a:cs typeface="Times New Roman" pitchFamily="18" charset="0"/>
              </a:rPr>
            </a:br>
            <a:r>
              <a:rPr lang="ar-SA" b="1" smtClean="0"/>
              <a:t>ج- الميل إلى استخدام حرف السين المكسور في القافية والذي يتلائم مع الصوت الحزين الهادئ</a:t>
            </a:r>
            <a:endParaRPr lang="en-US" smtClean="0">
              <a:cs typeface="Times New Roman" pitchFamily="18" charset="0"/>
            </a:endParaRPr>
          </a:p>
          <a:p>
            <a:pPr eaLnBrk="1" hangingPunct="1"/>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عنصر نائب للمحتوى 2"/>
          <p:cNvSpPr>
            <a:spLocks noGrp="1"/>
          </p:cNvSpPr>
          <p:nvPr>
            <p:ph sz="quarter" idx="1"/>
          </p:nvPr>
        </p:nvSpPr>
        <p:spPr>
          <a:xfrm>
            <a:off x="488950" y="765175"/>
            <a:ext cx="7467600" cy="4873625"/>
          </a:xfrm>
        </p:spPr>
        <p:txBody>
          <a:bodyPr anchor="ctr"/>
          <a:lstStyle/>
          <a:p>
            <a:pPr eaLnBrk="1" hangingPunct="1">
              <a:buFont typeface="Wingdings" pitchFamily="2" charset="2"/>
              <a:buNone/>
            </a:pPr>
            <a:r>
              <a:rPr lang="ar-SA" sz="8800" smtClean="0"/>
              <a:t>    تمّـت بحمد الله ..</a:t>
            </a:r>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عنصر نائب للمحتوى 2"/>
          <p:cNvSpPr>
            <a:spLocks noGrp="1"/>
          </p:cNvSpPr>
          <p:nvPr>
            <p:ph sz="quarter" idx="1"/>
          </p:nvPr>
        </p:nvSpPr>
        <p:spPr>
          <a:xfrm>
            <a:off x="488950" y="2371725"/>
            <a:ext cx="7467600" cy="3217863"/>
          </a:xfrm>
        </p:spPr>
        <p:txBody>
          <a:bodyPr/>
          <a:lstStyle/>
          <a:p>
            <a:pPr eaLnBrk="1" hangingPunct="1"/>
            <a:r>
              <a:rPr lang="ar-SA" sz="3200" b="1" smtClean="0"/>
              <a:t>مناسبة النص</a:t>
            </a:r>
            <a:r>
              <a:rPr lang="en-US" sz="3200" b="1" smtClean="0">
                <a:cs typeface="Times New Roman" pitchFamily="18" charset="0"/>
              </a:rPr>
              <a:t> : </a:t>
            </a:r>
            <a:br>
              <a:rPr lang="en-US" sz="3200" b="1" smtClean="0">
                <a:cs typeface="Times New Roman" pitchFamily="18" charset="0"/>
              </a:rPr>
            </a:br>
            <a:r>
              <a:rPr lang="ar-SA" sz="3200" b="1" smtClean="0"/>
              <a:t>زار البحتري إيوان كسرى ، وهو قصر الأكاسرة بالمدائن جنوب بغداد إثر مقتل الخليفة المتوكل ، فأعجب به أشد الإعجاب ، واستلهم من بنائه الضخم ، ومن الرسوم الرائعة على جدرانه سينيته هذه والتي اشتكى فيها من ضيقه وهمومه وتصبر بآثار كسرى والفرس</a:t>
            </a:r>
            <a:endParaRPr lang="en-US" sz="3200" smtClean="0">
              <a:cs typeface="Times New Roman" pitchFamily="18" charset="0"/>
            </a:endParaRPr>
          </a:p>
          <a:p>
            <a:pPr eaLnBrk="1" hangingPunct="1"/>
            <a:endParaRPr lang="ar-SA" sz="32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875463" y="260350"/>
            <a:ext cx="1728787" cy="647700"/>
          </a:xfrm>
        </p:spPr>
        <p:txBody>
          <a:bodyPr>
            <a:noAutofit/>
          </a:bodyPr>
          <a:lstStyle/>
          <a:p>
            <a:pPr eaLnBrk="1" hangingPunct="1">
              <a:defRPr/>
            </a:pPr>
            <a:r>
              <a:rPr lang="ar-SA" sz="4800" dirty="0" err="1" smtClean="0"/>
              <a:t>النص :</a:t>
            </a:r>
            <a:endParaRPr lang="ar-SA" sz="4800" dirty="0"/>
          </a:p>
        </p:txBody>
      </p:sp>
      <p:sp>
        <p:nvSpPr>
          <p:cNvPr id="12291" name="عنصر نائب للمحتوى 2"/>
          <p:cNvSpPr>
            <a:spLocks noGrp="1"/>
          </p:cNvSpPr>
          <p:nvPr>
            <p:ph sz="quarter" idx="1"/>
          </p:nvPr>
        </p:nvSpPr>
        <p:spPr>
          <a:xfrm>
            <a:off x="395288" y="549275"/>
            <a:ext cx="8362950" cy="6237288"/>
          </a:xfrm>
        </p:spPr>
        <p:txBody>
          <a:bodyPr/>
          <a:lstStyle/>
          <a:p>
            <a:pPr eaLnBrk="1" hangingPunct="1">
              <a:lnSpc>
                <a:spcPct val="150000"/>
              </a:lnSpc>
              <a:buFont typeface="Wingdings" pitchFamily="2" charset="2"/>
              <a:buNone/>
            </a:pPr>
            <a:r>
              <a:rPr lang="en-US" b="1" smtClean="0">
                <a:cs typeface="Times New Roman" pitchFamily="18" charset="0"/>
              </a:rPr>
              <a:t/>
            </a:r>
            <a:br>
              <a:rPr lang="en-US" b="1" smtClean="0">
                <a:cs typeface="Times New Roman" pitchFamily="18" charset="0"/>
              </a:rPr>
            </a:br>
            <a:r>
              <a:rPr lang="ar-SA" b="1" smtClean="0"/>
              <a:t>1-</a:t>
            </a:r>
            <a:r>
              <a:rPr lang="en-US" b="1" smtClean="0">
                <a:cs typeface="Times New Roman" pitchFamily="18" charset="0"/>
              </a:rPr>
              <a:t>- </a:t>
            </a:r>
            <a:r>
              <a:rPr lang="ar-SA" b="1" smtClean="0"/>
              <a:t>صُنْتُ نَفسي عَمَّا يُدَنِسُ نَفْسي 		 وتَرَفَّعْتُ عن جَدا كل جِبْسِ</a:t>
            </a:r>
            <a:r>
              <a:rPr lang="en-US" b="1" smtClean="0">
                <a:cs typeface="Times New Roman" pitchFamily="18" charset="0"/>
              </a:rPr>
              <a:t> </a:t>
            </a:r>
            <a:br>
              <a:rPr lang="en-US" b="1" smtClean="0">
                <a:cs typeface="Times New Roman" pitchFamily="18" charset="0"/>
              </a:rPr>
            </a:br>
            <a:r>
              <a:rPr lang="ar-SA" b="1" smtClean="0"/>
              <a:t>2-وتماسَكتُ حينَ زَعزَعني الدَّهـ		ـرُ التماساً منه لتَعْسِي ونَكْسي</a:t>
            </a:r>
            <a:r>
              <a:rPr lang="en-US" b="1" smtClean="0">
                <a:cs typeface="Times New Roman" pitchFamily="18" charset="0"/>
              </a:rPr>
              <a:t> </a:t>
            </a:r>
            <a:br>
              <a:rPr lang="en-US" b="1" smtClean="0">
                <a:cs typeface="Times New Roman" pitchFamily="18" charset="0"/>
              </a:rPr>
            </a:br>
            <a:r>
              <a:rPr lang="ar-SA" b="1" smtClean="0"/>
              <a:t>3-حَضَرَتْ رَحْلِيَ الهُمومُ فوجَّـ		ـهتُ إلى أبيضِ المدائنِ عَنْسي</a:t>
            </a:r>
            <a:r>
              <a:rPr lang="en-US" b="1" smtClean="0">
                <a:cs typeface="Times New Roman" pitchFamily="18" charset="0"/>
              </a:rPr>
              <a:t> </a:t>
            </a:r>
            <a:br>
              <a:rPr lang="en-US" b="1" smtClean="0">
                <a:cs typeface="Times New Roman" pitchFamily="18" charset="0"/>
              </a:rPr>
            </a:br>
            <a:r>
              <a:rPr lang="ar-SA" b="1" smtClean="0"/>
              <a:t>4- ذَكَّرتْنيِهُمُ الخُطوبُ التّوالي 		ولقد تُذْكِرُ الخطوبُ وتُنْسي</a:t>
            </a:r>
            <a:r>
              <a:rPr lang="en-US" b="1" smtClean="0">
                <a:cs typeface="Times New Roman" pitchFamily="18" charset="0"/>
              </a:rPr>
              <a:t> </a:t>
            </a:r>
            <a:br>
              <a:rPr lang="en-US" b="1" smtClean="0">
                <a:cs typeface="Times New Roman" pitchFamily="18" charset="0"/>
              </a:rPr>
            </a:br>
            <a:r>
              <a:rPr lang="ar-SA" b="1" smtClean="0"/>
              <a:t>5- لو تراهُ عَلِمْتَ أنّ اللّيالي 		جَعَلَتْ فيهِ مأتماً بعدَ عُرْسِ</a:t>
            </a:r>
            <a:r>
              <a:rPr lang="en-US" b="1" smtClean="0">
                <a:cs typeface="Times New Roman" pitchFamily="18" charset="0"/>
              </a:rPr>
              <a:t> </a:t>
            </a:r>
            <a:br>
              <a:rPr lang="en-US" b="1" smtClean="0">
                <a:cs typeface="Times New Roman" pitchFamily="18" charset="0"/>
              </a:rPr>
            </a:br>
            <a:r>
              <a:rPr lang="ar-SA" b="1" smtClean="0"/>
              <a:t>6-فإذا ما رأيتَ صورةَ أنطاكِيّـ		ـةَ ارتَعْتَ بينَ رومٍ وفُرْسِ</a:t>
            </a:r>
            <a:r>
              <a:rPr lang="en-US" b="1" smtClean="0">
                <a:cs typeface="Times New Roman" pitchFamily="18" charset="0"/>
              </a:rPr>
              <a:t> </a:t>
            </a:r>
            <a:br>
              <a:rPr lang="en-US" b="1" smtClean="0">
                <a:cs typeface="Times New Roman" pitchFamily="18" charset="0"/>
              </a:rPr>
            </a:br>
            <a:r>
              <a:rPr lang="ar-SA" b="1" smtClean="0"/>
              <a:t>7- والمنايا مواثِلٌ وأنوشِرْ وانَ 		يُزجي الصّفوفَ تحت الدِّرَفْسِ</a:t>
            </a:r>
            <a:r>
              <a:rPr lang="en-US" b="1" smtClean="0">
                <a:cs typeface="Times New Roman" pitchFamily="18" charset="0"/>
              </a:rPr>
              <a:t> </a:t>
            </a:r>
            <a:br>
              <a:rPr lang="en-US" b="1" smtClean="0">
                <a:cs typeface="Times New Roman" pitchFamily="18" charset="0"/>
              </a:rPr>
            </a:br>
            <a:r>
              <a:rPr lang="ar-SA" b="1" smtClean="0"/>
              <a:t>8-وعراكُ الرِّجالِ بينَ يَدَيْهِ فـي		 خُفوتٍ مِنْهُم وإغماضِ جَرسِ</a:t>
            </a:r>
            <a:r>
              <a:rPr lang="en-US" b="1" smtClean="0">
                <a:cs typeface="Times New Roman" pitchFamily="18" charset="0"/>
              </a:rPr>
              <a:t> </a:t>
            </a:r>
            <a:br>
              <a:rPr lang="en-US" b="1" smtClean="0">
                <a:cs typeface="Times New Roman" pitchFamily="18" charset="0"/>
              </a:rPr>
            </a:br>
            <a:r>
              <a:rPr lang="ar-SA" b="1" smtClean="0"/>
              <a:t>9- تَصِفُ العينُ أَنَّهم جِدُّ أحياءِ 		لَهُم بَيْنَهُمُ إشارةُ خُرْسِ</a:t>
            </a:r>
            <a:r>
              <a:rPr lang="en-US" b="1" smtClean="0">
                <a:cs typeface="Times New Roman" pitchFamily="18" charset="0"/>
              </a:rPr>
              <a:t> </a:t>
            </a:r>
            <a:br>
              <a:rPr lang="en-US" b="1" smtClean="0">
                <a:cs typeface="Times New Roman" pitchFamily="18" charset="0"/>
              </a:rPr>
            </a:br>
            <a:r>
              <a:rPr lang="ar-SA" b="1" smtClean="0"/>
              <a:t>10-يَغْتلي فيهمُ ارتيابيَ حتّى 		تَتَقَرَّاهُمُ يَدايَ بِلَمْسِ</a:t>
            </a:r>
            <a:endParaRPr lang="en-US" smtClean="0">
              <a:cs typeface="Times New Roman" pitchFamily="18" charset="0"/>
            </a:endParaRPr>
          </a:p>
          <a:p>
            <a:pPr eaLnBrk="1" hangingPunct="1">
              <a:lnSpc>
                <a:spcPct val="150000"/>
              </a:lnSpc>
            </a:pPr>
            <a:endParaRPr lang="ar-SA"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292725" y="274638"/>
            <a:ext cx="2632075" cy="1143000"/>
          </a:xfrm>
        </p:spPr>
        <p:txBody>
          <a:bodyPr/>
          <a:lstStyle/>
          <a:p>
            <a:pPr eaLnBrk="1" hangingPunct="1">
              <a:defRPr/>
            </a:pPr>
            <a:r>
              <a:rPr lang="ar-SA" sz="5400" b="1" dirty="0" smtClean="0"/>
              <a:t>المفردات</a:t>
            </a:r>
            <a:r>
              <a:rPr lang="en-US" sz="5400" b="1" dirty="0" smtClean="0"/>
              <a:t> : </a:t>
            </a:r>
            <a:endParaRPr lang="ar-SA" sz="4800" dirty="0"/>
          </a:p>
        </p:txBody>
      </p:sp>
      <p:sp>
        <p:nvSpPr>
          <p:cNvPr id="13315" name="عنصر نائب للمحتوى 2"/>
          <p:cNvSpPr>
            <a:spLocks noGrp="1"/>
          </p:cNvSpPr>
          <p:nvPr>
            <p:ph sz="quarter" idx="1"/>
          </p:nvPr>
        </p:nvSpPr>
        <p:spPr>
          <a:xfrm>
            <a:off x="323850" y="1484313"/>
            <a:ext cx="8064500" cy="5040312"/>
          </a:xfrm>
        </p:spPr>
        <p:txBody>
          <a:bodyPr/>
          <a:lstStyle/>
          <a:p>
            <a:pPr eaLnBrk="1" hangingPunct="1"/>
            <a:r>
              <a:rPr lang="ar-SA" sz="2800" b="1" smtClean="0"/>
              <a:t>1- صنت</a:t>
            </a:r>
            <a:r>
              <a:rPr lang="en-US" sz="2800" b="1" smtClean="0">
                <a:cs typeface="Times New Roman" pitchFamily="18" charset="0"/>
              </a:rPr>
              <a:t> : </a:t>
            </a:r>
            <a:r>
              <a:rPr lang="ar-SA" sz="2800" b="1" smtClean="0"/>
              <a:t>حفظت ، يدنس : يوسخ ، جدا ( جدو ) : العطاء ، جبس : اللئيم الجبان</a:t>
            </a:r>
            <a:r>
              <a:rPr lang="en-US" sz="2800" b="1" smtClean="0">
                <a:cs typeface="Times New Roman" pitchFamily="18" charset="0"/>
              </a:rPr>
              <a:t>..</a:t>
            </a:r>
            <a:endParaRPr lang="ar-SA" sz="2800" b="1" smtClean="0"/>
          </a:p>
          <a:p>
            <a:pPr eaLnBrk="1" hangingPunct="1"/>
            <a:endParaRPr lang="en-US" sz="2800" b="1" smtClean="0">
              <a:cs typeface="Times New Roman" pitchFamily="18" charset="0"/>
            </a:endParaRPr>
          </a:p>
          <a:p>
            <a:pPr eaLnBrk="1" hangingPunct="1"/>
            <a:r>
              <a:rPr lang="en-US" sz="2800" b="1" smtClean="0">
                <a:cs typeface="Times New Roman" pitchFamily="18" charset="0"/>
              </a:rPr>
              <a:t> </a:t>
            </a:r>
            <a:r>
              <a:rPr lang="ar-SA" sz="2800" b="1" smtClean="0"/>
              <a:t>2- زعزعني</a:t>
            </a:r>
            <a:r>
              <a:rPr lang="en-US" sz="2800" b="1" smtClean="0">
                <a:cs typeface="Times New Roman" pitchFamily="18" charset="0"/>
              </a:rPr>
              <a:t> : </a:t>
            </a:r>
            <a:r>
              <a:rPr lang="ar-SA" sz="2800" b="1" smtClean="0"/>
              <a:t>حركني بشدة ، نكسي : إذلالي</a:t>
            </a:r>
          </a:p>
          <a:p>
            <a:pPr eaLnBrk="1" hangingPunct="1"/>
            <a:endParaRPr lang="en-US" sz="2800" smtClean="0">
              <a:cs typeface="Times New Roman" pitchFamily="18" charset="0"/>
            </a:endParaRPr>
          </a:p>
          <a:p>
            <a:pPr eaLnBrk="1" hangingPunct="1"/>
            <a:r>
              <a:rPr lang="ar-SA" sz="2800" b="1" smtClean="0"/>
              <a:t>3- (رحلي</a:t>
            </a:r>
            <a:r>
              <a:rPr lang="en-US" sz="2800" b="1" smtClean="0">
                <a:cs typeface="Times New Roman" pitchFamily="18" charset="0"/>
              </a:rPr>
              <a:t> : (</a:t>
            </a:r>
            <a:r>
              <a:rPr lang="ar-SA" sz="2800" b="1" smtClean="0"/>
              <a:t>الرَّحْلُ : كل شيء يعد للرحيل من وعاء للمتاع وغيره ، الهموم : الأحزان ، أبيض المدائن : المراد عاصمة الفرس وهي تتألف من مدائن عدة ، عنسي : ناقتي</a:t>
            </a:r>
            <a:r>
              <a:rPr lang="en-US" sz="2800" b="1" smtClean="0">
                <a:cs typeface="Times New Roman" pitchFamily="18" charset="0"/>
              </a:rPr>
              <a:t> .. </a:t>
            </a:r>
            <a:endParaRPr lang="ar-SA" sz="2800" b="1" smtClean="0"/>
          </a:p>
          <a:p>
            <a:pPr eaLnBrk="1" hangingPunct="1"/>
            <a:r>
              <a:rPr lang="en-US" sz="2800" b="1" smtClean="0">
                <a:cs typeface="Times New Roman" pitchFamily="18" charset="0"/>
              </a:rPr>
              <a:t/>
            </a:r>
            <a:br>
              <a:rPr lang="en-US" sz="2800" b="1" smtClean="0">
                <a:cs typeface="Times New Roman" pitchFamily="18" charset="0"/>
              </a:rPr>
            </a:br>
            <a:r>
              <a:rPr lang="ar-SA" sz="2800" b="1" smtClean="0"/>
              <a:t>4-الخطوب : مفردها الخَطْبُ وهو الحال والشأن والأمر الشديد ، </a:t>
            </a:r>
          </a:p>
          <a:p>
            <a:pPr eaLnBrk="1" hangingPunct="1"/>
            <a:r>
              <a:rPr lang="ar-SA" sz="2800" b="1" smtClean="0"/>
              <a:t>التوالي</a:t>
            </a:r>
            <a:r>
              <a:rPr lang="en-US" sz="2800" b="1" smtClean="0">
                <a:cs typeface="Times New Roman" pitchFamily="18" charset="0"/>
              </a:rPr>
              <a:t>: </a:t>
            </a:r>
            <a:r>
              <a:rPr lang="ar-SA" sz="2800" b="1" smtClean="0"/>
              <a:t>المتتابعة</a:t>
            </a:r>
            <a:endParaRPr lang="en-US" sz="2800" smtClean="0">
              <a:cs typeface="Times New Roman" pitchFamily="18" charset="0"/>
            </a:endParaRPr>
          </a:p>
          <a:p>
            <a:pPr eaLnBrk="1" hangingPunct="1"/>
            <a:endParaRPr lang="ar-SA" sz="28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
        <p:nvSpPr>
          <p:cNvPr id="14339" name="عنصر نائب للمحتوى 2"/>
          <p:cNvSpPr>
            <a:spLocks noGrp="1"/>
          </p:cNvSpPr>
          <p:nvPr>
            <p:ph sz="quarter" idx="1"/>
          </p:nvPr>
        </p:nvSpPr>
        <p:spPr>
          <a:xfrm>
            <a:off x="179388" y="404813"/>
            <a:ext cx="8496300" cy="6453187"/>
          </a:xfrm>
        </p:spPr>
        <p:txBody>
          <a:bodyPr/>
          <a:lstStyle/>
          <a:p>
            <a:pPr eaLnBrk="1" hangingPunct="1"/>
            <a:r>
              <a:rPr lang="ar-SA" b="1" smtClean="0"/>
              <a:t>5- مأتماً ( أَتَمَ ) : الجماعة من الناس في حزن ..جمع مَآتِم ، عرس : الزفاف والتزويج ..جمع أعراس</a:t>
            </a:r>
            <a:r>
              <a:rPr lang="en-US" b="1" smtClean="0">
                <a:cs typeface="Times New Roman" pitchFamily="18" charset="0"/>
              </a:rPr>
              <a:t> .. </a:t>
            </a:r>
          </a:p>
          <a:p>
            <a:pPr eaLnBrk="1" hangingPunct="1"/>
            <a:r>
              <a:rPr lang="en-US" b="1" smtClean="0">
                <a:cs typeface="Times New Roman" pitchFamily="18" charset="0"/>
              </a:rPr>
              <a:t/>
            </a:r>
            <a:br>
              <a:rPr lang="en-US" b="1" smtClean="0">
                <a:cs typeface="Times New Roman" pitchFamily="18" charset="0"/>
              </a:rPr>
            </a:br>
            <a:r>
              <a:rPr lang="ar-SA" b="1" smtClean="0"/>
              <a:t>6-أنطاكية : أنطاكية مدينة عريقة وكبيرة تقع في جنوب تركيا  وتبعد عن الحدود السورية بنحو 30 كيلومترا ، ارتعت :فزعت</a:t>
            </a:r>
            <a:r>
              <a:rPr lang="en-US" b="1" smtClean="0">
                <a:cs typeface="Times New Roman" pitchFamily="18" charset="0"/>
              </a:rPr>
              <a:t> </a:t>
            </a:r>
          </a:p>
          <a:p>
            <a:pPr eaLnBrk="1" hangingPunct="1"/>
            <a:r>
              <a:rPr lang="en-US" b="1" smtClean="0">
                <a:cs typeface="Times New Roman" pitchFamily="18" charset="0"/>
              </a:rPr>
              <a:t/>
            </a:r>
            <a:br>
              <a:rPr lang="en-US" b="1" smtClean="0">
                <a:cs typeface="Times New Roman" pitchFamily="18" charset="0"/>
              </a:rPr>
            </a:br>
            <a:r>
              <a:rPr lang="ar-SA" b="1" smtClean="0"/>
              <a:t>7- المنايا: مفردها المنيّة وهي الموت ، مواثِلٌ :ماثلة وشاخصة وقائمة ، أنو شِروان : من أشهر ملوك الفرس ، يزجي :يرسل ويوجه ، الدّرفس : العلم أو الراية</a:t>
            </a:r>
            <a:r>
              <a:rPr lang="en-US" b="1" smtClean="0">
                <a:cs typeface="Times New Roman" pitchFamily="18" charset="0"/>
              </a:rPr>
              <a:t> .. </a:t>
            </a:r>
            <a:endParaRPr lang="ar-SA" b="1" smtClean="0"/>
          </a:p>
          <a:p>
            <a:pPr eaLnBrk="1" hangingPunct="1"/>
            <a:r>
              <a:rPr lang="en-US" b="1" smtClean="0">
                <a:cs typeface="Times New Roman" pitchFamily="18" charset="0"/>
              </a:rPr>
              <a:t/>
            </a:r>
            <a:br>
              <a:rPr lang="en-US" b="1" smtClean="0">
                <a:cs typeface="Times New Roman" pitchFamily="18" charset="0"/>
              </a:rPr>
            </a:br>
            <a:r>
              <a:rPr lang="ar-SA" b="1" smtClean="0"/>
              <a:t>8-عراك : قتال ، خفوت : هدوء وسكون ، إغماض : خفاء ، جرس : الخفي من الصوت</a:t>
            </a:r>
            <a:r>
              <a:rPr lang="en-US" b="1" smtClean="0">
                <a:cs typeface="Times New Roman" pitchFamily="18" charset="0"/>
              </a:rPr>
              <a:t> .. </a:t>
            </a:r>
            <a:endParaRPr lang="ar-SA" b="1" smtClean="0"/>
          </a:p>
          <a:p>
            <a:pPr eaLnBrk="1" hangingPunct="1"/>
            <a:r>
              <a:rPr lang="en-US" b="1" smtClean="0">
                <a:cs typeface="Times New Roman" pitchFamily="18" charset="0"/>
              </a:rPr>
              <a:t/>
            </a:r>
            <a:br>
              <a:rPr lang="en-US" b="1" smtClean="0">
                <a:cs typeface="Times New Roman" pitchFamily="18" charset="0"/>
              </a:rPr>
            </a:br>
            <a:r>
              <a:rPr lang="ar-SA" b="1" smtClean="0"/>
              <a:t>9-</a:t>
            </a:r>
            <a:r>
              <a:rPr lang="en-US" b="1" smtClean="0">
                <a:cs typeface="Times New Roman" pitchFamily="18" charset="0"/>
              </a:rPr>
              <a:t>- </a:t>
            </a:r>
            <a:r>
              <a:rPr lang="ar-SA" b="1" smtClean="0"/>
              <a:t>جِدّ : لم يهزل ، خرس : مفردها أخرس وهو من انعقد لسانه عن الكلام</a:t>
            </a:r>
            <a:endParaRPr lang="en-US" b="1" smtClean="0">
              <a:cs typeface="Times New Roman" pitchFamily="18" charset="0"/>
            </a:endParaRPr>
          </a:p>
          <a:p>
            <a:pPr eaLnBrk="1" hangingPunct="1"/>
            <a:r>
              <a:rPr lang="en-US" b="1" smtClean="0">
                <a:cs typeface="Times New Roman" pitchFamily="18" charset="0"/>
              </a:rPr>
              <a:t> .. </a:t>
            </a:r>
            <a:br>
              <a:rPr lang="en-US" b="1" smtClean="0">
                <a:cs typeface="Times New Roman" pitchFamily="18" charset="0"/>
              </a:rPr>
            </a:br>
            <a:r>
              <a:rPr lang="ar-SA" b="1" smtClean="0"/>
              <a:t>10- يغتلي ( غلو ) : يتعاظم ، ارتيابي  ريب</a:t>
            </a:r>
            <a:r>
              <a:rPr lang="en-US" b="1" smtClean="0">
                <a:cs typeface="Times New Roman" pitchFamily="18" charset="0"/>
              </a:rPr>
              <a:t>: </a:t>
            </a:r>
            <a:r>
              <a:rPr lang="ar-SA" b="1" smtClean="0"/>
              <a:t>الشك ، تتقرّاهم: تتّبعه لتتحقق منه</a:t>
            </a:r>
            <a:r>
              <a:rPr lang="en-US" b="1" smtClean="0">
                <a:cs typeface="Times New Roman" pitchFamily="18" charset="0"/>
              </a:rPr>
              <a:t> ..</a:t>
            </a:r>
            <a:endParaRPr lang="en-US" smtClean="0">
              <a:cs typeface="Times New Roman" pitchFamily="18" charset="0"/>
            </a:endParaRPr>
          </a:p>
          <a:p>
            <a:pPr eaLnBrk="1" hangingPunct="1"/>
            <a:endParaRPr lang="ar-SA" smtClean="0"/>
          </a:p>
        </p:txBody>
      </p:sp>
    </p:spTree>
  </p:cSld>
  <p:clrMapOvr>
    <a:masterClrMapping/>
  </p:clrMapOvr>
  <p:transition spd="slow">
    <p:push dir="u"/>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3163888" y="274638"/>
            <a:ext cx="5080000" cy="1143000"/>
          </a:xfrm>
        </p:spPr>
        <p:txBody>
          <a:bodyPr>
            <a:noAutofit/>
          </a:bodyPr>
          <a:lstStyle/>
          <a:p>
            <a:pPr eaLnBrk="1" hangingPunct="1">
              <a:defRPr/>
            </a:pPr>
            <a:r>
              <a:rPr lang="ar-SA" sz="2400" b="1" i="1" dirty="0" smtClean="0"/>
              <a:t>شرح الأبيات و الأفكار الرئيسة في </a:t>
            </a:r>
            <a:r>
              <a:rPr lang="ar-SA" sz="2400" b="1" i="1" dirty="0" err="1" smtClean="0"/>
              <a:t>القصيدة :</a:t>
            </a:r>
            <a:r>
              <a:rPr lang="en-US" sz="2400" b="1" dirty="0" smtClean="0"/>
              <a:t/>
            </a:r>
            <a:br>
              <a:rPr lang="en-US" sz="2400" b="1" dirty="0" smtClean="0"/>
            </a:br>
            <a:endParaRPr lang="ar-SA" sz="2400" b="1" dirty="0"/>
          </a:p>
        </p:txBody>
      </p:sp>
      <p:sp>
        <p:nvSpPr>
          <p:cNvPr id="15363" name="عنصر نائب للمحتوى 2"/>
          <p:cNvSpPr>
            <a:spLocks noGrp="1"/>
          </p:cNvSpPr>
          <p:nvPr>
            <p:ph sz="quarter" idx="1"/>
          </p:nvPr>
        </p:nvSpPr>
        <p:spPr>
          <a:xfrm>
            <a:off x="457200" y="1600200"/>
            <a:ext cx="7467600" cy="4873625"/>
          </a:xfrm>
        </p:spPr>
        <p:txBody>
          <a:bodyPr/>
          <a:lstStyle/>
          <a:p>
            <a:pPr eaLnBrk="1" hangingPunct="1">
              <a:buFont typeface="Wingdings" pitchFamily="2" charset="2"/>
              <a:buNone/>
            </a:pPr>
            <a:r>
              <a:rPr lang="ar-SA" sz="2800" b="1" u="sng" smtClean="0"/>
              <a:t>- في البيتين 1-2 الفخر بالنفس </a:t>
            </a:r>
          </a:p>
          <a:p>
            <a:pPr eaLnBrk="1" hangingPunct="1"/>
            <a:endParaRPr lang="en-US" sz="2800" smtClean="0">
              <a:cs typeface="Times New Roman" pitchFamily="18" charset="0"/>
            </a:endParaRPr>
          </a:p>
          <a:p>
            <a:pPr eaLnBrk="1" hangingPunct="1"/>
            <a:r>
              <a:rPr lang="ar-SA" sz="2800" b="1" smtClean="0"/>
              <a:t>1- يفتخر الشاعر بنفسه حيث أنه حفظ نفسه من كل ما يسيء إليه ويلوث سمعته ، فقد ترفع عن طلب العطاء من الجبان اللئيم</a:t>
            </a:r>
            <a:r>
              <a:rPr lang="en-US" sz="2800" b="1" smtClean="0">
                <a:cs typeface="Times New Roman" pitchFamily="18" charset="0"/>
              </a:rPr>
              <a:t> .. </a:t>
            </a:r>
            <a:br>
              <a:rPr lang="en-US" sz="2800" b="1" smtClean="0">
                <a:cs typeface="Times New Roman" pitchFamily="18" charset="0"/>
              </a:rPr>
            </a:br>
            <a:r>
              <a:rPr lang="ar-SA" sz="2800" b="1" smtClean="0"/>
              <a:t>2- وقد أراد الدهر أن يذله ويقهره لكننه تماسك أمام عوادي الدهر وقابلها بخلق قوي وعزم راسخ</a:t>
            </a:r>
            <a:r>
              <a:rPr lang="en-US" sz="2800" b="1" smtClean="0">
                <a:cs typeface="Times New Roman" pitchFamily="18" charset="0"/>
              </a:rPr>
              <a:t> ..</a:t>
            </a:r>
            <a:endParaRPr lang="en-US" sz="2800" smtClean="0">
              <a:cs typeface="Times New Roman" pitchFamily="18" charset="0"/>
            </a:endParaRPr>
          </a:p>
          <a:p>
            <a:pPr eaLnBrk="1" hangingPunct="1"/>
            <a:endParaRPr lang="ar-SA" sz="28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eaLnBrk="1" hangingPunct="1">
              <a:defRPr/>
            </a:pPr>
            <a:endParaRPr lang="ar-SA"/>
          </a:p>
        </p:txBody>
      </p:sp>
      <p:sp>
        <p:nvSpPr>
          <p:cNvPr id="16387" name="عنصر نائب للمحتوى 2"/>
          <p:cNvSpPr>
            <a:spLocks noGrp="1"/>
          </p:cNvSpPr>
          <p:nvPr>
            <p:ph sz="quarter" idx="1"/>
          </p:nvPr>
        </p:nvSpPr>
        <p:spPr>
          <a:xfrm>
            <a:off x="457200" y="1600200"/>
            <a:ext cx="7467600" cy="4873625"/>
          </a:xfrm>
        </p:spPr>
        <p:txBody>
          <a:bodyPr/>
          <a:lstStyle/>
          <a:p>
            <a:pPr eaLnBrk="1" hangingPunct="1">
              <a:buFont typeface="Wingdings" pitchFamily="2" charset="2"/>
              <a:buNone/>
            </a:pPr>
            <a:r>
              <a:rPr lang="ar-SA" sz="2800" b="1" u="sng" smtClean="0"/>
              <a:t>- في البيتين 3-4 سبب رحيل الشاعر للمدائن</a:t>
            </a:r>
          </a:p>
          <a:p>
            <a:pPr eaLnBrk="1" hangingPunct="1"/>
            <a:endParaRPr lang="en-US" sz="2800" smtClean="0">
              <a:cs typeface="Times New Roman" pitchFamily="18" charset="0"/>
            </a:endParaRPr>
          </a:p>
          <a:p>
            <a:pPr eaLnBrk="1" hangingPunct="1"/>
            <a:r>
              <a:rPr lang="ar-SA" sz="2800" b="1" smtClean="0"/>
              <a:t>3-يبين الشاعر سبب رحيله حيث كثرت الهموم عليه وكثرت أحزانه لمقتل الخليفة المتوكل ووزيره مما جعله في ضيق من العيش ؛ فدفعه ذلك إلى توجيه ناقته للمدينة البيضاء ليسرِّي عن نفسه بعض ما فيها من الأحزان</a:t>
            </a:r>
            <a:r>
              <a:rPr lang="en-US" sz="2800" b="1" smtClean="0">
                <a:cs typeface="Times New Roman" pitchFamily="18" charset="0"/>
              </a:rPr>
              <a:t> .. </a:t>
            </a:r>
            <a:br>
              <a:rPr lang="en-US" sz="2800" b="1" smtClean="0">
                <a:cs typeface="Times New Roman" pitchFamily="18" charset="0"/>
              </a:rPr>
            </a:br>
            <a:endParaRPr lang="ar-SA" sz="2800" b="1" smtClean="0"/>
          </a:p>
          <a:p>
            <a:pPr eaLnBrk="1" hangingPunct="1"/>
            <a:r>
              <a:rPr lang="ar-SA" sz="2800" b="1" smtClean="0"/>
              <a:t>4- وإن أحداث الدهر والمعاناة التي يعانيها الشاعر في معيشته ومقتل المتوكل ووزيره دفعته لتذكر مصير هؤلاء القوم ، فلا عجب فإن المصائب منها ما يذكرك ومنها ما ينسيك</a:t>
            </a:r>
            <a:endParaRPr lang="en-US" sz="2800" smtClean="0">
              <a:cs typeface="Times New Roman" pitchFamily="18" charset="0"/>
            </a:endParaRPr>
          </a:p>
          <a:p>
            <a:pPr eaLnBrk="1" hangingPunct="1"/>
            <a:endParaRPr lang="ar-SA" sz="2800" smtClean="0"/>
          </a:p>
        </p:txBody>
      </p:sp>
      <p:pic>
        <p:nvPicPr>
          <p:cNvPr id="4" name="صورة 3" descr="DU.jpg"/>
          <p:cNvPicPr>
            <a:picLocks noChangeAspect="1"/>
          </p:cNvPicPr>
          <p:nvPr/>
        </p:nvPicPr>
        <p:blipFill>
          <a:blip r:embed="rId2" cstate="print">
            <a:duotone>
              <a:schemeClr val="accent2">
                <a:shade val="45000"/>
                <a:satMod val="135000"/>
              </a:schemeClr>
              <a:prstClr val="white"/>
            </a:duotone>
          </a:blip>
          <a:stretch>
            <a:fillRect/>
          </a:stretch>
        </p:blipFill>
        <p:spPr>
          <a:xfrm>
            <a:off x="22448" y="0"/>
            <a:ext cx="2339752" cy="1365565"/>
          </a:xfrm>
          <a:prstGeom prst="rect">
            <a:avLst/>
          </a:prstGeom>
          <a:noFill/>
          <a:effectLst>
            <a:outerShdw blurRad="50800" dist="50800" dir="5400000" algn="ctr" rotWithShape="0">
              <a:srgbClr val="000000">
                <a:alpha val="0"/>
              </a:srgbClr>
            </a:outerShdw>
          </a:effectLst>
        </p:spPr>
      </p:pic>
    </p:spTree>
  </p:cSld>
  <p:clrMapOvr>
    <a:masterClrMapping/>
  </p:clrMapOvr>
  <p:transition spd="slow">
    <p:push dir="u"/>
  </p:transition>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سمة1">
  <a:themeElements>
    <a:clrScheme name="مشربية">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مشربية">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مشربية">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ppt/theme/themeOverride1.xml><?xml version="1.0" encoding="utf-8"?>
<a:themeOverride xmlns:a="http://schemas.openxmlformats.org/drawingml/2006/main">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themeOverride>
</file>

<file path=docProps/app.xml><?xml version="1.0" encoding="utf-8"?>
<Properties xmlns="http://schemas.openxmlformats.org/officeDocument/2006/extended-properties" xmlns:vt="http://schemas.openxmlformats.org/officeDocument/2006/docPropsVTypes">
  <Template>سمة1</Template>
  <TotalTime>69</TotalTime>
  <Words>829</Words>
  <Application>Microsoft Office PowerPoint</Application>
  <PresentationFormat>عرض على الشاشة (3:4)‏</PresentationFormat>
  <Paragraphs>111</Paragraphs>
  <Slides>32</Slides>
  <Notes>0</Notes>
  <HiddenSlides>0</HiddenSlides>
  <MMClips>0</MMClips>
  <ScaleCrop>false</ScaleCrop>
  <HeadingPairs>
    <vt:vector size="6" baseType="variant">
      <vt:variant>
        <vt:lpstr>الخطوط المستخدمة</vt:lpstr>
      </vt:variant>
      <vt:variant>
        <vt:i4>8</vt:i4>
      </vt:variant>
      <vt:variant>
        <vt:lpstr>سمة</vt:lpstr>
      </vt:variant>
      <vt:variant>
        <vt:i4>1</vt:i4>
      </vt:variant>
      <vt:variant>
        <vt:lpstr>عناوين الشرائح</vt:lpstr>
      </vt:variant>
      <vt:variant>
        <vt:i4>32</vt:i4>
      </vt:variant>
    </vt:vector>
  </HeadingPairs>
  <TitlesOfParts>
    <vt:vector size="41" baseType="lpstr">
      <vt:lpstr>Arial</vt:lpstr>
      <vt:lpstr>Century Schoolbook</vt:lpstr>
      <vt:lpstr>Times New Roman</vt:lpstr>
      <vt:lpstr>Wingdings</vt:lpstr>
      <vt:lpstr>Wingdings 2</vt:lpstr>
      <vt:lpstr>Calibri</vt:lpstr>
      <vt:lpstr>Adobe Arabic</vt:lpstr>
      <vt:lpstr>Akhbar MT</vt:lpstr>
      <vt:lpstr>سمة1</vt:lpstr>
      <vt:lpstr>موازنة بين سينية البحتري ومعارضة أحمد شوقي لها  </vt:lpstr>
      <vt:lpstr>الشريحة 2</vt:lpstr>
      <vt:lpstr>سينية البُحتري : </vt:lpstr>
      <vt:lpstr>الشريحة 4</vt:lpstr>
      <vt:lpstr>النص :</vt:lpstr>
      <vt:lpstr>المفردات : </vt:lpstr>
      <vt:lpstr>الشريحة 7</vt:lpstr>
      <vt:lpstr>شرح الأبيات و الأفكار الرئيسة في القصيدة : </vt:lpstr>
      <vt:lpstr>الشريحة 9</vt:lpstr>
      <vt:lpstr>الشريحة 10</vt:lpstr>
      <vt:lpstr>الشريحة 11</vt:lpstr>
      <vt:lpstr>شوقي يعارض سينية البحتري</vt:lpstr>
      <vt:lpstr>الشريحة 13</vt:lpstr>
      <vt:lpstr>الشريحة 14</vt:lpstr>
      <vt:lpstr>المفردات : </vt:lpstr>
      <vt:lpstr>الشريحة 16</vt:lpstr>
      <vt:lpstr>الشريحة 17</vt:lpstr>
      <vt:lpstr>شرح الأبيات والأفكار الرئيسة للنص : </vt:lpstr>
      <vt:lpstr>الشريحة 19</vt:lpstr>
      <vt:lpstr>الشريحة 20</vt:lpstr>
      <vt:lpstr>الشريحة 21</vt:lpstr>
      <vt:lpstr>الشريحة 22</vt:lpstr>
      <vt:lpstr>الأفكار بين القصيدتين : </vt:lpstr>
      <vt:lpstr>العاطفة في القصيدتين : </vt:lpstr>
      <vt:lpstr>الصور والأخيلة : </vt:lpstr>
      <vt:lpstr>الشريحة 26</vt:lpstr>
      <vt:lpstr>الألفاظ  والأساليب بين القصيدتين : </vt:lpstr>
      <vt:lpstr>أما الأساليب </vt:lpstr>
      <vt:lpstr>الشريحة 29</vt:lpstr>
      <vt:lpstr>الشريحة 30</vt:lpstr>
      <vt:lpstr>الموسيقى : </vt:lpstr>
      <vt:lpstr>الشريحة 32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موازنة بين سينية البحتري ومعارضة أحمد شوقي لها</dc:title>
  <dc:creator>Tosh</dc:creator>
  <cp:lastModifiedBy>Tosh</cp:lastModifiedBy>
  <cp:revision>9</cp:revision>
  <dcterms:created xsi:type="dcterms:W3CDTF">2012-03-06T20:07:10Z</dcterms:created>
  <dcterms:modified xsi:type="dcterms:W3CDTF">2012-03-07T18:52:41Z</dcterms:modified>
</cp:coreProperties>
</file>

<file path=docProps/thumbnail.jpeg>
</file>