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CC0066"/>
    <a:srgbClr val="99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6C6E7-A7D2-4C3F-BEB2-1D9E73DA80FD}" type="datetimeFigureOut">
              <a:rPr lang="ar-SA" smtClean="0"/>
              <a:pPr/>
              <a:t>21/01/35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676CF-F64F-41DB-9C0C-67E96086AB1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6C6E7-A7D2-4C3F-BEB2-1D9E73DA80FD}" type="datetimeFigureOut">
              <a:rPr lang="ar-SA" smtClean="0"/>
              <a:pPr/>
              <a:t>21/01/35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676CF-F64F-41DB-9C0C-67E96086AB1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6C6E7-A7D2-4C3F-BEB2-1D9E73DA80FD}" type="datetimeFigureOut">
              <a:rPr lang="ar-SA" smtClean="0"/>
              <a:pPr/>
              <a:t>21/01/35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676CF-F64F-41DB-9C0C-67E96086AB1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6C6E7-A7D2-4C3F-BEB2-1D9E73DA80FD}" type="datetimeFigureOut">
              <a:rPr lang="ar-SA" smtClean="0"/>
              <a:pPr/>
              <a:t>21/01/35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676CF-F64F-41DB-9C0C-67E96086AB1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6C6E7-A7D2-4C3F-BEB2-1D9E73DA80FD}" type="datetimeFigureOut">
              <a:rPr lang="ar-SA" smtClean="0"/>
              <a:pPr/>
              <a:t>21/01/35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676CF-F64F-41DB-9C0C-67E96086AB1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6C6E7-A7D2-4C3F-BEB2-1D9E73DA80FD}" type="datetimeFigureOut">
              <a:rPr lang="ar-SA" smtClean="0"/>
              <a:pPr/>
              <a:t>21/01/35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676CF-F64F-41DB-9C0C-67E96086AB1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6C6E7-A7D2-4C3F-BEB2-1D9E73DA80FD}" type="datetimeFigureOut">
              <a:rPr lang="ar-SA" smtClean="0"/>
              <a:pPr/>
              <a:t>21/01/35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676CF-F64F-41DB-9C0C-67E96086AB1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6C6E7-A7D2-4C3F-BEB2-1D9E73DA80FD}" type="datetimeFigureOut">
              <a:rPr lang="ar-SA" smtClean="0"/>
              <a:pPr/>
              <a:t>21/01/35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676CF-F64F-41DB-9C0C-67E96086AB1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6C6E7-A7D2-4C3F-BEB2-1D9E73DA80FD}" type="datetimeFigureOut">
              <a:rPr lang="ar-SA" smtClean="0"/>
              <a:pPr/>
              <a:t>21/01/35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676CF-F64F-41DB-9C0C-67E96086AB1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6C6E7-A7D2-4C3F-BEB2-1D9E73DA80FD}" type="datetimeFigureOut">
              <a:rPr lang="ar-SA" smtClean="0"/>
              <a:pPr/>
              <a:t>21/01/35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676CF-F64F-41DB-9C0C-67E96086AB1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6C6E7-A7D2-4C3F-BEB2-1D9E73DA80FD}" type="datetimeFigureOut">
              <a:rPr lang="ar-SA" smtClean="0"/>
              <a:pPr/>
              <a:t>21/01/35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676CF-F64F-41DB-9C0C-67E96086AB1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D6C6E7-A7D2-4C3F-BEB2-1D9E73DA80FD}" type="datetimeFigureOut">
              <a:rPr lang="ar-SA" smtClean="0"/>
              <a:pPr/>
              <a:t>21/01/35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C676CF-F64F-41DB-9C0C-67E96086AB1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sz="2800" dirty="0"/>
              <a:t> </a:t>
            </a:r>
            <a:r>
              <a:rPr lang="ar-SA" sz="2800" dirty="0" smtClean="0"/>
              <a:t>            ( المقامة البغدادية لبديع الزمان </a:t>
            </a:r>
            <a:r>
              <a:rPr lang="ar-SA" sz="2800" dirty="0" err="1" smtClean="0"/>
              <a:t>الهمذاني</a:t>
            </a:r>
            <a:r>
              <a:rPr lang="ar-SA" sz="2800" dirty="0" smtClean="0"/>
              <a:t> )</a:t>
            </a:r>
            <a:endParaRPr lang="ar-SA" sz="2800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ar-SA" sz="2400" dirty="0" smtClean="0">
                <a:solidFill>
                  <a:schemeClr val="tx1"/>
                </a:solidFill>
              </a:rPr>
              <a:t>**</a:t>
            </a:r>
            <a:r>
              <a:rPr lang="ar-SA" sz="2400" dirty="0" smtClean="0">
                <a:solidFill>
                  <a:srgbClr val="FF00FF"/>
                </a:solidFill>
              </a:rPr>
              <a:t>التعريف بهذا الفن الأدبي ونشأته واكتماله في العصر العباسي </a:t>
            </a:r>
            <a:r>
              <a:rPr lang="ar-SA" sz="2400" dirty="0" smtClean="0">
                <a:solidFill>
                  <a:schemeClr val="tx1"/>
                </a:solidFill>
              </a:rPr>
              <a:t>.</a:t>
            </a:r>
          </a:p>
          <a:p>
            <a:pPr algn="r">
              <a:buFontTx/>
              <a:buChar char="-"/>
            </a:pPr>
            <a:r>
              <a:rPr lang="ar-SA" sz="2400" dirty="0" smtClean="0">
                <a:solidFill>
                  <a:schemeClr val="tx1"/>
                </a:solidFill>
              </a:rPr>
              <a:t>المقامة كلمة مشتقة من الفعل </a:t>
            </a:r>
            <a:r>
              <a:rPr lang="ar-SA" sz="2400" dirty="0" smtClean="0">
                <a:solidFill>
                  <a:srgbClr val="FF00FF"/>
                </a:solidFill>
              </a:rPr>
              <a:t>( قَوَمَ ) </a:t>
            </a:r>
            <a:r>
              <a:rPr lang="ar-SA" sz="2400" dirty="0" smtClean="0">
                <a:solidFill>
                  <a:schemeClr val="tx1"/>
                </a:solidFill>
              </a:rPr>
              <a:t>، وهي تدل على القيام والإقامة ، وقد وجدناها في</a:t>
            </a:r>
            <a:r>
              <a:rPr lang="ar-SA" sz="2400" dirty="0" smtClean="0">
                <a:solidFill>
                  <a:srgbClr val="FF00FF"/>
                </a:solidFill>
              </a:rPr>
              <a:t> (العصر الجاهلي) </a:t>
            </a:r>
            <a:r>
              <a:rPr lang="ar-SA" sz="2400" dirty="0" smtClean="0">
                <a:solidFill>
                  <a:schemeClr val="tx1"/>
                </a:solidFill>
              </a:rPr>
              <a:t>تُستعمل</a:t>
            </a:r>
            <a:r>
              <a:rPr lang="ar-SA" sz="2400" dirty="0" smtClean="0">
                <a:solidFill>
                  <a:srgbClr val="FF0000"/>
                </a:solidFill>
              </a:rPr>
              <a:t> </a:t>
            </a:r>
            <a:r>
              <a:rPr lang="ar-SA" sz="2400" dirty="0" smtClean="0">
                <a:solidFill>
                  <a:schemeClr val="tx1"/>
                </a:solidFill>
              </a:rPr>
              <a:t>بمعنى مجلس القبيلة أو ناديها .</a:t>
            </a:r>
          </a:p>
          <a:p>
            <a:pPr algn="r">
              <a:buFontTx/>
              <a:buChar char="-"/>
            </a:pPr>
            <a:endParaRPr lang="ar-SA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2400" u="sng" dirty="0" smtClean="0">
                <a:solidFill>
                  <a:srgbClr val="0070C0"/>
                </a:solidFill>
              </a:rPr>
              <a:t>- في العصر الإسلامي : </a:t>
            </a:r>
            <a:r>
              <a:rPr lang="ar-SA" sz="2400" dirty="0" smtClean="0"/>
              <a:t>صارت تحمل معنىً دينياً ، حيث يقف شخصُ في مجلسٍ ويتحدث واعظاً ، حتى إذا جاء العصر العباسي استقر معناها الاصطلاحي عند بديع الزمان </a:t>
            </a:r>
            <a:r>
              <a:rPr lang="ar-SA" sz="2400" dirty="0" err="1" smtClean="0"/>
              <a:t>الهمذاني</a:t>
            </a:r>
            <a:r>
              <a:rPr lang="ar-SA" sz="2400" dirty="0" smtClean="0"/>
              <a:t> الذي عبر بهذا الاسم عن أحاديثه التي كان يصوغها في</a:t>
            </a:r>
          </a:p>
          <a:p>
            <a:r>
              <a:rPr lang="ar-SA" sz="2400" dirty="0" smtClean="0"/>
              <a:t>شكل قصصٍ قصيرةٍ </a:t>
            </a:r>
            <a:r>
              <a:rPr lang="ar-SA" sz="2400" u="sng" dirty="0" smtClean="0"/>
              <a:t>، </a:t>
            </a:r>
            <a:r>
              <a:rPr lang="ar-SA" sz="2400" u="sng" dirty="0" smtClean="0">
                <a:solidFill>
                  <a:srgbClr val="FF00FF"/>
                </a:solidFill>
              </a:rPr>
              <a:t>(غايتها لغوية أدبية ترفيهية )،</a:t>
            </a:r>
            <a:r>
              <a:rPr lang="ar-SA" sz="2400" u="sng" dirty="0" smtClean="0"/>
              <a:t> </a:t>
            </a:r>
            <a:r>
              <a:rPr lang="ar-SA" sz="2400" u="sng" dirty="0" smtClean="0">
                <a:solidFill>
                  <a:srgbClr val="0070C0"/>
                </a:solidFill>
              </a:rPr>
              <a:t>( سماتها الفنية ) </a:t>
            </a:r>
            <a:r>
              <a:rPr lang="ar-SA" sz="2400" dirty="0" smtClean="0"/>
              <a:t>يسودها السجع ، وألوان البديع المختلفة .</a:t>
            </a:r>
          </a:p>
          <a:p>
            <a:r>
              <a:rPr lang="ar-SA" sz="2400" u="sng" dirty="0" smtClean="0">
                <a:solidFill>
                  <a:srgbClr val="FF00FF"/>
                </a:solidFill>
              </a:rPr>
              <a:t>لها راوٍ هو: </a:t>
            </a:r>
            <a:r>
              <a:rPr lang="ar-SA" sz="2400" dirty="0" smtClean="0">
                <a:solidFill>
                  <a:srgbClr val="FF00FF"/>
                </a:solidFill>
              </a:rPr>
              <a:t>( عيسى بن هشام ) ، </a:t>
            </a:r>
            <a:r>
              <a:rPr lang="ar-SA" sz="2400" u="sng" dirty="0" smtClean="0">
                <a:solidFill>
                  <a:srgbClr val="0070C0"/>
                </a:solidFill>
              </a:rPr>
              <a:t>وبطل هو : </a:t>
            </a:r>
            <a:r>
              <a:rPr lang="ar-SA" sz="2400" dirty="0" smtClean="0">
                <a:solidFill>
                  <a:srgbClr val="FF00FF"/>
                </a:solidFill>
              </a:rPr>
              <a:t>( أبو الفتح </a:t>
            </a:r>
            <a:r>
              <a:rPr lang="ar-SA" sz="2400" dirty="0" err="1" smtClean="0">
                <a:solidFill>
                  <a:srgbClr val="FF00FF"/>
                </a:solidFill>
              </a:rPr>
              <a:t>الإسكندري</a:t>
            </a:r>
            <a:r>
              <a:rPr lang="ar-SA" sz="2400" dirty="0" smtClean="0">
                <a:solidFill>
                  <a:srgbClr val="FF00FF"/>
                </a:solidFill>
              </a:rPr>
              <a:t> ) </a:t>
            </a:r>
            <a:r>
              <a:rPr lang="ar-SA" sz="2400" dirty="0" smtClean="0"/>
              <a:t> </a:t>
            </a:r>
          </a:p>
          <a:p>
            <a:r>
              <a:rPr lang="ar-SA" sz="2400" dirty="0" smtClean="0"/>
              <a:t>الذي عُرف بالدهاء ، واشتهر بالتخيُل للحصول على رزقه ، مستعيناً على ذلك بما أوتيَ من ( فصاحةٍ ومكرٍ ودهاءٍ ) .</a:t>
            </a:r>
          </a:p>
          <a:p>
            <a:r>
              <a:rPr lang="ar-SA" sz="2400" u="sng" dirty="0" smtClean="0">
                <a:solidFill>
                  <a:srgbClr val="0070C0"/>
                </a:solidFill>
              </a:rPr>
              <a:t>تعريف المقامة : </a:t>
            </a:r>
            <a:r>
              <a:rPr lang="ar-SA" sz="2400" dirty="0" smtClean="0">
                <a:solidFill>
                  <a:srgbClr val="FF00FF"/>
                </a:solidFill>
              </a:rPr>
              <a:t> فنٌ نثريٌ أخذ من القصة أحداثه وشخوصها ، ومن المسرح حواره وجمهوره ، ومن الشعر صوره وإيقاعاته ، لكنه بقي متفرداً ، يتبوأ مكانته </a:t>
            </a:r>
          </a:p>
          <a:p>
            <a:r>
              <a:rPr lang="ar-SA" sz="2400" dirty="0" smtClean="0">
                <a:solidFill>
                  <a:srgbClr val="FF00FF"/>
                </a:solidFill>
              </a:rPr>
              <a:t>كجنسٍ أدبي متميزٍ بخواصه المختلفة عن سائر أجناس الأدب الأخرى .</a:t>
            </a:r>
            <a:endParaRPr lang="ar-SA" sz="2400" dirty="0">
              <a:solidFill>
                <a:srgbClr val="FF00FF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ar-SA" sz="2400" u="sng" dirty="0" smtClean="0">
                <a:solidFill>
                  <a:srgbClr val="0070C0"/>
                </a:solidFill>
              </a:rPr>
              <a:t>صاحب المقامة البغدادية : </a:t>
            </a:r>
            <a:r>
              <a:rPr lang="ar-SA" sz="2400" dirty="0" smtClean="0"/>
              <a:t>هو أبو الفضل أحمد بن الحسين ، كاتب </a:t>
            </a:r>
            <a:r>
              <a:rPr lang="ar-SA" sz="2400" dirty="0" err="1" smtClean="0"/>
              <a:t>ُ</a:t>
            </a:r>
            <a:r>
              <a:rPr lang="ar-SA" sz="2400" dirty="0" smtClean="0"/>
              <a:t> وأديبٌ بارعُ </a:t>
            </a:r>
          </a:p>
          <a:p>
            <a:r>
              <a:rPr lang="ar-SA" sz="2400" dirty="0" smtClean="0"/>
              <a:t>ينتمي إلى أسرة عربية استوطنت </a:t>
            </a:r>
            <a:r>
              <a:rPr lang="ar-SA" sz="2400" dirty="0" err="1" smtClean="0"/>
              <a:t>همذان</a:t>
            </a:r>
            <a:r>
              <a:rPr lang="ar-SA" sz="2400" dirty="0" smtClean="0"/>
              <a:t> ، التي وُلد </a:t>
            </a:r>
            <a:r>
              <a:rPr lang="ar-SA" sz="2400" dirty="0" err="1" smtClean="0"/>
              <a:t>بها</a:t>
            </a:r>
            <a:r>
              <a:rPr lang="ar-SA" sz="2400" dirty="0" smtClean="0"/>
              <a:t> ونُسب إليها ، أما (</a:t>
            </a:r>
            <a:r>
              <a:rPr lang="ar-SA" sz="2400" dirty="0" smtClean="0">
                <a:solidFill>
                  <a:srgbClr val="FF00FF"/>
                </a:solidFill>
              </a:rPr>
              <a:t> بديع الزمان فكنية أُلحقت </a:t>
            </a:r>
            <a:r>
              <a:rPr lang="ar-SA" sz="2400" dirty="0" err="1" smtClean="0">
                <a:solidFill>
                  <a:srgbClr val="FF00FF"/>
                </a:solidFill>
              </a:rPr>
              <a:t>به</a:t>
            </a:r>
            <a:r>
              <a:rPr lang="ar-SA" sz="2400" dirty="0" smtClean="0">
                <a:solidFill>
                  <a:srgbClr val="FF00FF"/>
                </a:solidFill>
              </a:rPr>
              <a:t> لنبوغه وتفوقه في كتابة المقامات )، </a:t>
            </a:r>
            <a:r>
              <a:rPr lang="ar-SA" sz="2400" dirty="0" smtClean="0"/>
              <a:t>بفضل نسبه العربي وموطنه الفارسي ، أجاد اللغتين (</a:t>
            </a:r>
            <a:r>
              <a:rPr lang="ar-SA" sz="2400" dirty="0" smtClean="0">
                <a:solidFill>
                  <a:srgbClr val="FF00FF"/>
                </a:solidFill>
              </a:rPr>
              <a:t>العربية والفارسية</a:t>
            </a:r>
            <a:r>
              <a:rPr lang="ar-SA" sz="2400" dirty="0" smtClean="0"/>
              <a:t>) ، وهضم أدبهما ، وأتقن الكثير من علومهما . عاش في النصف الثاني من القرن الرابع الهجري (358- 395هـ)</a:t>
            </a:r>
          </a:p>
          <a:p>
            <a:r>
              <a:rPr lang="ar-SA" sz="2400" dirty="0" smtClean="0">
                <a:solidFill>
                  <a:srgbClr val="FF00FF"/>
                </a:solidFill>
              </a:rPr>
              <a:t>ذلك العصر الذي  ” قَلًت فيه خطوة الأدباء ” وأخذت مكانتهم في التدهور ، خاصة عند أمراء الدويلات غير العرب</a:t>
            </a:r>
            <a:r>
              <a:rPr lang="ar-SA" sz="2400" dirty="0" smtClean="0"/>
              <a:t> ، الذين لم يقدرون الأدب وعبقريته وسيلة للإيقاع بالآخرين ، وانتزاع لقمة العيش منهم ، وقد يشد بعضهم عصا  </a:t>
            </a:r>
            <a:r>
              <a:rPr lang="ar-SA" sz="2400" dirty="0" err="1" smtClean="0"/>
              <a:t>ترحاله</a:t>
            </a:r>
            <a:r>
              <a:rPr lang="ar-SA" sz="2400" dirty="0" smtClean="0"/>
              <a:t> باحثاً عن حياة </a:t>
            </a:r>
            <a:r>
              <a:rPr lang="ar-SA" sz="2400" dirty="0" err="1" smtClean="0"/>
              <a:t>ٍ</a:t>
            </a:r>
            <a:r>
              <a:rPr lang="ar-SA" sz="2400" dirty="0" smtClean="0"/>
              <a:t> كريمةٍ ، لعله يجدها عند بعض الأمراء ، وأهل الجاه ، كما هو الحال عند </a:t>
            </a:r>
            <a:r>
              <a:rPr lang="ar-SA" sz="2400" dirty="0" err="1" smtClean="0"/>
              <a:t>الهمذاني</a:t>
            </a:r>
            <a:r>
              <a:rPr lang="ar-SA" sz="2400" dirty="0" smtClean="0"/>
              <a:t> ، </a:t>
            </a:r>
            <a:r>
              <a:rPr lang="ar-SA" sz="2400" dirty="0" smtClean="0">
                <a:solidFill>
                  <a:srgbClr val="FF00FF"/>
                </a:solidFill>
              </a:rPr>
              <a:t>الذي خرج من بلدته وهو في الثانية والعشرين من عمره ، وظل متنقلاً في الدويلات والحواضر الإسلامية إلى أن وافته المنية ” بهرات </a:t>
            </a:r>
            <a:r>
              <a:rPr lang="ar-SA" sz="2400" dirty="0" smtClean="0"/>
              <a:t>” </a:t>
            </a:r>
          </a:p>
          <a:p>
            <a:endParaRPr lang="ar-SA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2400" dirty="0" smtClean="0"/>
              <a:t>ولم يبلغ الأربعين من عمره . </a:t>
            </a:r>
          </a:p>
          <a:p>
            <a:r>
              <a:rPr lang="ar-SA" sz="2400" dirty="0" smtClean="0"/>
              <a:t>في ظل هذا الواقع المضطرب ، كتب بديع الزمان مقاماته ، فجاءت </a:t>
            </a:r>
            <a:r>
              <a:rPr lang="ar-SA" sz="2400" dirty="0" smtClean="0">
                <a:solidFill>
                  <a:srgbClr val="FF00FF"/>
                </a:solidFill>
              </a:rPr>
              <a:t>تصور جانباً من حياة مجتمعه ، وحياة هؤلاء الأدباء التعساء الذين لم تسعفهم عبقرياتهم في نيل ما يحفظ ماء وجوههم ، ويبعد عنهم الفقر ، وشظف العيش . </a:t>
            </a:r>
          </a:p>
          <a:p>
            <a:r>
              <a:rPr lang="ar-SA" sz="2400" u="sng" dirty="0" smtClean="0">
                <a:solidFill>
                  <a:srgbClr val="0070C0"/>
                </a:solidFill>
              </a:rPr>
              <a:t>**عـــددها    : </a:t>
            </a:r>
            <a:r>
              <a:rPr lang="ar-SA" sz="2400" dirty="0" smtClean="0"/>
              <a:t>بلغت مقامات </a:t>
            </a:r>
            <a:r>
              <a:rPr lang="ar-SA" sz="2400" dirty="0" err="1" smtClean="0"/>
              <a:t>الهمذاني</a:t>
            </a:r>
            <a:r>
              <a:rPr lang="ar-SA" sz="2400" dirty="0" smtClean="0"/>
              <a:t> ما يربو على الأربعمائة ، لم يبق منها غير اثنتين وخمسين ، منها المقامة البغدادية التي تعدُ واحدة </a:t>
            </a:r>
            <a:r>
              <a:rPr lang="ar-SA" sz="2400" dirty="0" err="1" smtClean="0"/>
              <a:t>ً</a:t>
            </a:r>
            <a:r>
              <a:rPr lang="ar-SA" sz="2400" dirty="0" smtClean="0"/>
              <a:t> من أطرف هذه </a:t>
            </a:r>
            <a:r>
              <a:rPr lang="ar-SA" sz="2400" dirty="0" smtClean="0"/>
              <a:t>المقامات </a:t>
            </a:r>
            <a:r>
              <a:rPr lang="ar-SA" sz="2400" dirty="0" smtClean="0"/>
              <a:t>وأملحها .</a:t>
            </a:r>
          </a:p>
          <a:p>
            <a:r>
              <a:rPr lang="ar-SA" sz="2400" u="sng" dirty="0" smtClean="0">
                <a:solidFill>
                  <a:srgbClr val="0070C0"/>
                </a:solidFill>
              </a:rPr>
              <a:t>المعنى الإجمالي للنص : </a:t>
            </a:r>
          </a:p>
          <a:p>
            <a:r>
              <a:rPr lang="ar-SA" sz="2400" dirty="0" smtClean="0"/>
              <a:t>يتلخص في أن عيسى بن هشام الذي يمثل في هذه المقامة ( </a:t>
            </a:r>
            <a:r>
              <a:rPr lang="ar-SA" sz="2400" dirty="0" smtClean="0">
                <a:solidFill>
                  <a:srgbClr val="FF00FF"/>
                </a:solidFill>
              </a:rPr>
              <a:t>دور الراوي والبطل معاً ) </a:t>
            </a:r>
            <a:r>
              <a:rPr lang="ar-SA" sz="2400" dirty="0" smtClean="0"/>
              <a:t>اشتهى طعاماً ، ولم يكن بحوزته شيءُ من المال ، فخرج يبحث عنه في ناحية </a:t>
            </a:r>
            <a:r>
              <a:rPr lang="ar-SA" sz="2400" dirty="0" err="1" smtClean="0"/>
              <a:t>الكرخ</a:t>
            </a:r>
            <a:r>
              <a:rPr lang="ar-SA" sz="2400" dirty="0" smtClean="0"/>
              <a:t> ، ليظفر بصيدٍ ثمينٍ ، يتمثل في ذلك الرجل </a:t>
            </a:r>
            <a:r>
              <a:rPr lang="ar-SA" sz="2400" dirty="0" err="1" smtClean="0"/>
              <a:t>السوادي</a:t>
            </a:r>
            <a:r>
              <a:rPr lang="ar-SA" sz="2400" dirty="0" smtClean="0"/>
              <a:t> البسيط ، الذي  </a:t>
            </a:r>
            <a:endParaRPr lang="ar-SA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ar-SA" sz="2400" dirty="0" smtClean="0"/>
              <a:t>يحتال عليه ويُوقع </a:t>
            </a:r>
            <a:r>
              <a:rPr lang="ar-SA" sz="2400" dirty="0" err="1" smtClean="0"/>
              <a:t>به</a:t>
            </a:r>
            <a:r>
              <a:rPr lang="ar-SA" sz="2400" dirty="0" smtClean="0"/>
              <a:t> ، وذلك بادعاء معرفته له ، حين يسلم عليه ، ويسأله عن والده ، ويدعوه لتناول الغذاء معه في المنزل ، ثم يقترح عليه بدل الذهاب إلى المنزل ، الانعطاف نحو السوق ؛ لأن طعامه أطيب ، فتنطلي الحيلة على </a:t>
            </a:r>
            <a:r>
              <a:rPr lang="ar-SA" sz="2400" dirty="0" err="1" smtClean="0"/>
              <a:t>السوادي</a:t>
            </a:r>
            <a:r>
              <a:rPr lang="ar-SA" sz="2400" dirty="0" smtClean="0"/>
              <a:t> ، ويقع في الفخ ، ويستسلم للرجل المحتال استسلاماً تاماً ، ويجعل زمام أمره بيد صياده ، الذي يبرع في انتقاء ألوان الطعام والشراب ، حتى إذا حانت لحظة الحقيقة ( دفع ثمن الطعام ) ينسحب الرجل ، ويترك </a:t>
            </a:r>
            <a:r>
              <a:rPr lang="ar-SA" sz="2400" dirty="0" err="1" smtClean="0"/>
              <a:t>السوادي</a:t>
            </a:r>
            <a:r>
              <a:rPr lang="ar-SA" sz="2400" dirty="0" smtClean="0"/>
              <a:t> يواجه مصيره مع صاحب الطعام ، فيوسعه لكماً ولطماً ، ثم يستخلص منه النقود ، رغم بكائه وتوسلاته التي لم تُجدِ نفعاً .</a:t>
            </a:r>
          </a:p>
          <a:p>
            <a:r>
              <a:rPr lang="ar-SA" sz="2400" u="sng" dirty="0" smtClean="0">
                <a:solidFill>
                  <a:srgbClr val="FF00FF"/>
                </a:solidFill>
              </a:rPr>
              <a:t>_** النص :   </a:t>
            </a:r>
            <a:r>
              <a:rPr lang="ar-SA" sz="2400" dirty="0" smtClean="0"/>
              <a:t>يشتمل على بنيتان هما </a:t>
            </a:r>
            <a:r>
              <a:rPr lang="ar-SA" sz="2400" dirty="0" smtClean="0">
                <a:solidFill>
                  <a:srgbClr val="FF00FF"/>
                </a:solidFill>
              </a:rPr>
              <a:t>( البنية السطحية --- البنية العميقة ) </a:t>
            </a:r>
            <a:r>
              <a:rPr lang="ar-SA" sz="2400" dirty="0" smtClean="0"/>
              <a:t>.</a:t>
            </a:r>
          </a:p>
          <a:p>
            <a:r>
              <a:rPr lang="ar-SA" sz="2400" u="sng" dirty="0" smtClean="0">
                <a:solidFill>
                  <a:srgbClr val="FF00FF"/>
                </a:solidFill>
              </a:rPr>
              <a:t>** السطحية : </a:t>
            </a:r>
            <a:r>
              <a:rPr lang="ar-SA" sz="2400" dirty="0" smtClean="0"/>
              <a:t>التي سقناها في المعنى الساذج البسيط من خلا </a:t>
            </a:r>
            <a:r>
              <a:rPr lang="ar-SA" sz="2400" dirty="0" err="1" smtClean="0"/>
              <a:t>ل</a:t>
            </a:r>
            <a:r>
              <a:rPr lang="ar-SA" sz="2400" dirty="0" smtClean="0"/>
              <a:t> الأسطر الماضية .</a:t>
            </a:r>
          </a:p>
          <a:p>
            <a:r>
              <a:rPr lang="ar-SA" sz="2400" u="sng" dirty="0" smtClean="0">
                <a:solidFill>
                  <a:srgbClr val="FF00FF"/>
                </a:solidFill>
              </a:rPr>
              <a:t>** العميقة : </a:t>
            </a:r>
            <a:r>
              <a:rPr lang="ar-SA" sz="2400" dirty="0" smtClean="0"/>
              <a:t>هي العمق في دلالات النص ورموزه ، وأبعاده التي تفضح الواقع الاجتماعي المأزوم الذي أُنتج فيه ، وتكشف عن مدى انقلاب القيم ، وحجم الغُبن الذي عانته بغض فئات المجتمع ، وخاصة الأدباء وأصحاب المواهب الذين دفعت بعضهم الحاجة كعيسى بن هشام إلى خداع البسطاء والسذج ، ليظفر بوجبة غذاءٍ ذات قيمة .</a:t>
            </a:r>
          </a:p>
          <a:p>
            <a:endParaRPr lang="ar-SA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2400" dirty="0" smtClean="0">
                <a:solidFill>
                  <a:srgbClr val="FF00FF"/>
                </a:solidFill>
              </a:rPr>
              <a:t>- اللغة والأسلوب : </a:t>
            </a:r>
            <a:r>
              <a:rPr lang="ar-SA" sz="2400" dirty="0" smtClean="0">
                <a:solidFill>
                  <a:srgbClr val="FF0000"/>
                </a:solidFill>
              </a:rPr>
              <a:t>المقامة اشتملت على لغة غنية وفخمة ، وألفاظ منتقاةٍ ، </a:t>
            </a:r>
            <a:r>
              <a:rPr lang="ar-SA" sz="2400" dirty="0" err="1" smtClean="0">
                <a:solidFill>
                  <a:srgbClr val="FF00FF"/>
                </a:solidFill>
              </a:rPr>
              <a:t>و</a:t>
            </a:r>
            <a:r>
              <a:rPr lang="ar-SA" sz="2400" dirty="0" smtClean="0">
                <a:solidFill>
                  <a:srgbClr val="FF00FF"/>
                </a:solidFill>
              </a:rPr>
              <a:t> </a:t>
            </a:r>
            <a:r>
              <a:rPr lang="ar-SA" sz="2400" dirty="0" smtClean="0">
                <a:solidFill>
                  <a:srgbClr val="FF0000"/>
                </a:solidFill>
              </a:rPr>
              <a:t>أسلوب مترف يمتاز بقدر كبير من التنويع الذي يجمع في طياته بين </a:t>
            </a:r>
            <a:r>
              <a:rPr lang="ar-SA" sz="2400" dirty="0" smtClean="0">
                <a:solidFill>
                  <a:srgbClr val="0070C0"/>
                </a:solidFill>
              </a:rPr>
              <a:t>( السرد والوصف والحوار ) </a:t>
            </a:r>
            <a:r>
              <a:rPr lang="ar-SA" sz="2400" dirty="0" smtClean="0"/>
              <a:t>. </a:t>
            </a:r>
          </a:p>
          <a:p>
            <a:r>
              <a:rPr lang="ar-SA" sz="2400" u="sng" dirty="0" smtClean="0">
                <a:solidFill>
                  <a:srgbClr val="FF00FF"/>
                </a:solidFill>
              </a:rPr>
              <a:t>- أهم الظواهر اللغوية والأسلوبية : </a:t>
            </a:r>
          </a:p>
          <a:p>
            <a:r>
              <a:rPr lang="ar-SA" sz="2400" u="sng" dirty="0" smtClean="0"/>
              <a:t>- </a:t>
            </a:r>
            <a:r>
              <a:rPr lang="ar-SA" sz="2400" u="sng" dirty="0" smtClean="0">
                <a:solidFill>
                  <a:srgbClr val="FF00FF"/>
                </a:solidFill>
              </a:rPr>
              <a:t>الإكثار من البديع ، </a:t>
            </a:r>
            <a:r>
              <a:rPr lang="ar-SA" sz="2400" dirty="0" smtClean="0"/>
              <a:t>والاحتفال بفنونه المختلفة ، التي تكاد تنتظم النص من أوله إلى آخره مثل ( السجع – الجناس – المقابلة ..... الخ ) وليس </a:t>
            </a:r>
            <a:r>
              <a:rPr lang="ar-SA" sz="2400" dirty="0" smtClean="0"/>
              <a:t>الغرض </a:t>
            </a:r>
            <a:r>
              <a:rPr lang="ar-SA" sz="2400" dirty="0" smtClean="0"/>
              <a:t>هو إحداث الإيقاع الموسيقي فحسب </a:t>
            </a:r>
            <a:r>
              <a:rPr lang="ar-SA" sz="2400" dirty="0" err="1" smtClean="0"/>
              <a:t>و</a:t>
            </a:r>
            <a:r>
              <a:rPr lang="ar-SA" sz="2400" dirty="0" smtClean="0"/>
              <a:t> إنما هدفها الأعمق </a:t>
            </a:r>
            <a:r>
              <a:rPr lang="ar-SA" sz="2400" dirty="0" smtClean="0"/>
              <a:t>هو: </a:t>
            </a:r>
            <a:r>
              <a:rPr lang="ar-SA" sz="2400" dirty="0" smtClean="0"/>
              <a:t>( إبراز المقدرة البيانية ، </a:t>
            </a:r>
            <a:r>
              <a:rPr lang="ar-SA" sz="2400" dirty="0" err="1" smtClean="0"/>
              <a:t>و</a:t>
            </a:r>
            <a:r>
              <a:rPr lang="ar-SA" sz="2400" dirty="0" smtClean="0"/>
              <a:t> إظهار الموهبة الفذة </a:t>
            </a:r>
            <a:r>
              <a:rPr lang="ar-SA" sz="2400" dirty="0" err="1" smtClean="0"/>
              <a:t>للهمذاني</a:t>
            </a:r>
            <a:r>
              <a:rPr lang="ar-SA" sz="2400" dirty="0" smtClean="0"/>
              <a:t> )، هذه الموهبة التي لم تجد التقدير اللائق </a:t>
            </a:r>
            <a:r>
              <a:rPr lang="ar-SA" sz="2400" dirty="0" err="1" smtClean="0"/>
              <a:t>بها</a:t>
            </a:r>
            <a:r>
              <a:rPr lang="ar-SA" sz="2400" dirty="0" smtClean="0"/>
              <a:t> في مجتمعه </a:t>
            </a:r>
            <a:endParaRPr lang="ar-SA" sz="2400" u="sng" dirty="0" smtClean="0">
              <a:solidFill>
                <a:srgbClr val="FF00FF"/>
              </a:solidFill>
            </a:endParaRPr>
          </a:p>
          <a:p>
            <a:r>
              <a:rPr lang="ar-SA" sz="2400" u="sng" dirty="0" smtClean="0">
                <a:solidFill>
                  <a:srgbClr val="FF00FF"/>
                </a:solidFill>
              </a:rPr>
              <a:t>- انتقاء الألفاظ ذات القدرة الكبيرة على التعبير </a:t>
            </a:r>
            <a:r>
              <a:rPr lang="ar-SA" sz="2400" u="sng" dirty="0" err="1" smtClean="0">
                <a:solidFill>
                  <a:srgbClr val="FF00FF"/>
                </a:solidFill>
              </a:rPr>
              <a:t>و</a:t>
            </a:r>
            <a:r>
              <a:rPr lang="ar-SA" sz="2400" u="sng" dirty="0" smtClean="0">
                <a:solidFill>
                  <a:srgbClr val="FF00FF"/>
                </a:solidFill>
              </a:rPr>
              <a:t> الإيحاء </a:t>
            </a:r>
            <a:r>
              <a:rPr lang="ar-SA" sz="2400" u="sng" dirty="0" smtClean="0">
                <a:solidFill>
                  <a:srgbClr val="FF00FF"/>
                </a:solidFill>
              </a:rPr>
              <a:t>:</a:t>
            </a:r>
            <a:r>
              <a:rPr lang="ar-SA" sz="2400" dirty="0" smtClean="0"/>
              <a:t>نحو </a:t>
            </a:r>
            <a:r>
              <a:rPr lang="ar-SA" sz="2400" dirty="0" smtClean="0"/>
              <a:t>( اشتهيت – النهم – انتهز – </a:t>
            </a:r>
            <a:r>
              <a:rPr lang="ar-SA" sz="2400" dirty="0" err="1" smtClean="0"/>
              <a:t>وعطفته</a:t>
            </a:r>
            <a:r>
              <a:rPr lang="ar-SA" sz="2400" dirty="0" smtClean="0"/>
              <a:t> عاطفة اللقم ) </a:t>
            </a:r>
          </a:p>
          <a:p>
            <a:endParaRPr lang="ar-SA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ar-SA" dirty="0" smtClean="0"/>
              <a:t>- </a:t>
            </a:r>
            <a:r>
              <a:rPr lang="ar-SA" sz="2400" u="sng" dirty="0" smtClean="0">
                <a:solidFill>
                  <a:srgbClr val="FF00FF"/>
                </a:solidFill>
              </a:rPr>
              <a:t>لإضفاء مزيد من </a:t>
            </a:r>
            <a:r>
              <a:rPr lang="ar-SA" sz="2400" u="sng" dirty="0" err="1" smtClean="0">
                <a:solidFill>
                  <a:srgbClr val="FF00FF"/>
                </a:solidFill>
              </a:rPr>
              <a:t>الغرائبية</a:t>
            </a:r>
            <a:r>
              <a:rPr lang="ar-SA" sz="2400" u="sng" dirty="0" smtClean="0">
                <a:solidFill>
                  <a:srgbClr val="FF00FF"/>
                </a:solidFill>
              </a:rPr>
              <a:t> </a:t>
            </a:r>
            <a:r>
              <a:rPr lang="ar-SA" sz="2400" dirty="0" smtClean="0"/>
              <a:t>، حيث يبدأ الكاتب مقامته بجملة ( حدثنا عيسى بن هشام ) هذه العبارة السردية التقليدية تُحيل القارئ على المجهول ، وتشبع نهمه في المتابعة ومحاولة الكشف .</a:t>
            </a:r>
          </a:p>
          <a:p>
            <a:r>
              <a:rPr lang="ar-SA" sz="2400" dirty="0" smtClean="0">
                <a:solidFill>
                  <a:srgbClr val="FF00FF"/>
                </a:solidFill>
              </a:rPr>
              <a:t>- لجأ الكاتب إلى</a:t>
            </a:r>
            <a:r>
              <a:rPr lang="ar-SA" sz="2400" u="sng" dirty="0" smtClean="0">
                <a:solidFill>
                  <a:srgbClr val="FF00FF"/>
                </a:solidFill>
              </a:rPr>
              <a:t>( أسلوب الوصف )</a:t>
            </a:r>
            <a:r>
              <a:rPr lang="ar-SA" sz="2400" dirty="0" smtClean="0">
                <a:solidFill>
                  <a:srgbClr val="FF00FF"/>
                </a:solidFill>
              </a:rPr>
              <a:t>الذي ساعد المتابع والقارئ في التعرف على شخوص المقامة ، كما ساعد الوصف في رسم </a:t>
            </a:r>
            <a:r>
              <a:rPr lang="ar-SA" sz="2400" dirty="0" err="1" smtClean="0">
                <a:solidFill>
                  <a:srgbClr val="FF00FF"/>
                </a:solidFill>
              </a:rPr>
              <a:t>الصورالمشهدية</a:t>
            </a:r>
            <a:r>
              <a:rPr lang="ar-SA" sz="2400" dirty="0" smtClean="0">
                <a:solidFill>
                  <a:srgbClr val="FF00FF"/>
                </a:solidFill>
              </a:rPr>
              <a:t> </a:t>
            </a:r>
            <a:r>
              <a:rPr lang="ar-SA" sz="2400" dirty="0" smtClean="0">
                <a:solidFill>
                  <a:srgbClr val="FF00FF"/>
                </a:solidFill>
              </a:rPr>
              <a:t>للبيئة المكانية للنص .</a:t>
            </a:r>
          </a:p>
          <a:p>
            <a:r>
              <a:rPr lang="ar-SA" sz="2400" dirty="0" smtClean="0"/>
              <a:t>- </a:t>
            </a:r>
            <a:r>
              <a:rPr lang="ar-SA" sz="2400" dirty="0" smtClean="0">
                <a:solidFill>
                  <a:srgbClr val="FF00FF"/>
                </a:solidFill>
              </a:rPr>
              <a:t>استثمر </a:t>
            </a:r>
            <a:r>
              <a:rPr lang="ar-SA" sz="2400" u="sng" dirty="0" smtClean="0">
                <a:solidFill>
                  <a:srgbClr val="FF00FF"/>
                </a:solidFill>
              </a:rPr>
              <a:t>الكاتب أسلوب الحوار </a:t>
            </a:r>
            <a:r>
              <a:rPr lang="ar-SA" sz="2400" dirty="0" smtClean="0">
                <a:solidFill>
                  <a:srgbClr val="FF00FF"/>
                </a:solidFill>
              </a:rPr>
              <a:t>الذي أداره بين شخوص النص الثلاثة </a:t>
            </a:r>
            <a:r>
              <a:rPr lang="ar-SA" sz="2400" dirty="0" smtClean="0"/>
              <a:t>( البطل المحتال عيسى بن هشام – والبدوي البسيط </a:t>
            </a:r>
            <a:r>
              <a:rPr lang="ar-SA" sz="2400" dirty="0" err="1" smtClean="0"/>
              <a:t>السوادي</a:t>
            </a:r>
            <a:r>
              <a:rPr lang="ar-SA" sz="2400" dirty="0" smtClean="0"/>
              <a:t> – والشواء ) </a:t>
            </a:r>
          </a:p>
          <a:p>
            <a:r>
              <a:rPr lang="ar-SA" sz="2400" dirty="0" smtClean="0"/>
              <a:t>- </a:t>
            </a:r>
            <a:r>
              <a:rPr lang="ar-SA" sz="2400" dirty="0" smtClean="0">
                <a:solidFill>
                  <a:srgbClr val="FF00FF"/>
                </a:solidFill>
              </a:rPr>
              <a:t>الحديث عن الحوار يلفت نظرنا إلى البعد المسرحي والدرامي في هذا النص ، </a:t>
            </a:r>
            <a:r>
              <a:rPr lang="ar-SA" sz="2400" dirty="0" smtClean="0">
                <a:solidFill>
                  <a:srgbClr val="FF00FF"/>
                </a:solidFill>
              </a:rPr>
              <a:t>( فالحوار) : </a:t>
            </a:r>
            <a:r>
              <a:rPr lang="ar-SA" sz="2400" dirty="0" smtClean="0"/>
              <a:t>يعد من أبرز الأدوات التي يستخدمها المبدعون في الأعمال المسرحية بالإضافة إلى شكل التمثيل الجسدي ، والصراع الحركي بين الشخصيات </a:t>
            </a:r>
          </a:p>
          <a:p>
            <a:endParaRPr lang="ar-SA" sz="2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2400" dirty="0" smtClean="0"/>
              <a:t>- </a:t>
            </a:r>
            <a:r>
              <a:rPr lang="ar-SA" sz="2400" dirty="0" smtClean="0">
                <a:solidFill>
                  <a:srgbClr val="FF00FF"/>
                </a:solidFill>
              </a:rPr>
              <a:t>واستحضار (</a:t>
            </a:r>
            <a:r>
              <a:rPr lang="ar-SA" sz="2400" u="sng" dirty="0" smtClean="0">
                <a:solidFill>
                  <a:srgbClr val="FF00FF"/>
                </a:solidFill>
              </a:rPr>
              <a:t>صورة الجمهور</a:t>
            </a:r>
            <a:r>
              <a:rPr lang="ar-SA" sz="2400" dirty="0" smtClean="0">
                <a:solidFill>
                  <a:srgbClr val="FF00FF"/>
                </a:solidFill>
              </a:rPr>
              <a:t>) الذي عادة ما يكون حاضراً في مجالس إلقاء المقامات </a:t>
            </a:r>
          </a:p>
          <a:p>
            <a:r>
              <a:rPr lang="ar-SA" sz="2400" u="sng" dirty="0" smtClean="0">
                <a:solidFill>
                  <a:srgbClr val="0070C0"/>
                </a:solidFill>
              </a:rPr>
              <a:t>- الخيال والتصوير : </a:t>
            </a:r>
          </a:p>
          <a:p>
            <a:r>
              <a:rPr lang="ar-SA" sz="2400" dirty="0" smtClean="0"/>
              <a:t>- </a:t>
            </a:r>
            <a:r>
              <a:rPr lang="ar-SA" sz="2400" dirty="0" smtClean="0">
                <a:solidFill>
                  <a:srgbClr val="FF0000"/>
                </a:solidFill>
              </a:rPr>
              <a:t>فكرة خيالية أنتجتها عبقرية كاتب نظر في الواقع فاستفزته علاقاته الاجتماعية </a:t>
            </a:r>
            <a:r>
              <a:rPr lang="ar-SA" sz="2400" dirty="0" smtClean="0"/>
              <a:t>، </a:t>
            </a:r>
            <a:r>
              <a:rPr lang="ar-SA" sz="2400" dirty="0" smtClean="0">
                <a:solidFill>
                  <a:srgbClr val="FF0000"/>
                </a:solidFill>
              </a:rPr>
              <a:t>ومستوياته الطبقية فأبدع النص ؛ كشكل من أشكال التعبير الساخط والنقد الساخر </a:t>
            </a:r>
            <a:r>
              <a:rPr lang="ar-SA" sz="2400" dirty="0" smtClean="0"/>
              <a:t>بالإضافة  إلى صور النص (</a:t>
            </a:r>
            <a:r>
              <a:rPr lang="ar-SA" sz="2400" u="sng" dirty="0" smtClean="0">
                <a:solidFill>
                  <a:srgbClr val="0070C0"/>
                </a:solidFill>
              </a:rPr>
              <a:t>الجزئية )</a:t>
            </a:r>
            <a:r>
              <a:rPr lang="ar-SA" sz="2400" dirty="0" smtClean="0"/>
              <a:t>التي حوت الألوان البلاغية المتنوعة نحو (ليس معي عقد على نقد – مددت يد </a:t>
            </a:r>
            <a:r>
              <a:rPr lang="ar-SA" sz="2400" dirty="0" err="1" smtClean="0"/>
              <a:t>البِدار</a:t>
            </a:r>
            <a:r>
              <a:rPr lang="ar-SA" sz="2400" dirty="0" smtClean="0"/>
              <a:t> إلى </a:t>
            </a:r>
            <a:r>
              <a:rPr lang="ar-SA" sz="2400" dirty="0" err="1" smtClean="0"/>
              <a:t>الصِدار</a:t>
            </a:r>
            <a:r>
              <a:rPr lang="ar-SA" sz="2400" dirty="0" smtClean="0"/>
              <a:t> – أجرى في العروق </a:t>
            </a:r>
            <a:r>
              <a:rPr lang="ar-SA" sz="2400" dirty="0" err="1" smtClean="0"/>
              <a:t>و</a:t>
            </a:r>
            <a:r>
              <a:rPr lang="ar-SA" sz="2400" dirty="0" smtClean="0"/>
              <a:t> أمضى في الحلوق – فجعلها كالكحل سحقاً وكالطحن دقا – يذوب كالصمغ قبل </a:t>
            </a:r>
            <a:r>
              <a:rPr lang="ar-SA" sz="2400" smtClean="0"/>
              <a:t>المضغ </a:t>
            </a:r>
            <a:r>
              <a:rPr lang="ar-SA" sz="2400" smtClean="0"/>
              <a:t>) . </a:t>
            </a:r>
            <a:endParaRPr lang="ar-SA" sz="2400" dirty="0" smtClean="0"/>
          </a:p>
          <a:p>
            <a:r>
              <a:rPr lang="ar-SA" sz="2400" u="sng" dirty="0" smtClean="0">
                <a:solidFill>
                  <a:srgbClr val="0070C0"/>
                </a:solidFill>
              </a:rPr>
              <a:t>- الموسيقى : </a:t>
            </a:r>
            <a:r>
              <a:rPr lang="ar-SA" sz="2400" dirty="0" smtClean="0"/>
              <a:t>داخلية معتمدة على ألوان البديع من سجع </a:t>
            </a:r>
            <a:r>
              <a:rPr lang="ar-SA" sz="2400" dirty="0" err="1" smtClean="0"/>
              <a:t>و</a:t>
            </a:r>
            <a:r>
              <a:rPr lang="ar-SA" sz="2400" dirty="0" smtClean="0"/>
              <a:t> جناس </a:t>
            </a:r>
            <a:r>
              <a:rPr lang="ar-SA" sz="2400" dirty="0" err="1" smtClean="0"/>
              <a:t>و</a:t>
            </a:r>
            <a:r>
              <a:rPr lang="ar-SA" sz="2400" dirty="0" smtClean="0"/>
              <a:t> طباق ومقابلة </a:t>
            </a:r>
            <a:r>
              <a:rPr lang="ar-SA" sz="2400" dirty="0" err="1" smtClean="0"/>
              <a:t>و</a:t>
            </a:r>
            <a:r>
              <a:rPr lang="ar-SA" sz="2400" dirty="0" smtClean="0"/>
              <a:t> ازدواج حتى تقترب بالنص من عتبات الشعر . </a:t>
            </a:r>
          </a:p>
          <a:p>
            <a:endParaRPr lang="ar-SA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</TotalTime>
  <Words>1027</Words>
  <Application>Microsoft Office PowerPoint</Application>
  <PresentationFormat>عرض على الشاشة (3:4)‏</PresentationFormat>
  <Paragraphs>33</Paragraphs>
  <Slides>8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8</vt:i4>
      </vt:variant>
    </vt:vector>
  </HeadingPairs>
  <TitlesOfParts>
    <vt:vector size="9" baseType="lpstr">
      <vt:lpstr>سمة Office</vt:lpstr>
      <vt:lpstr>             ( المقامة البغدادية لبديع الزمان الهمذاني )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المقامة البغدادية لبديع الزمان الهمذاني</dc:title>
  <dc:creator>Compaq</dc:creator>
  <cp:lastModifiedBy>Compaq</cp:lastModifiedBy>
  <cp:revision>22</cp:revision>
  <dcterms:created xsi:type="dcterms:W3CDTF">2013-11-18T15:40:18Z</dcterms:created>
  <dcterms:modified xsi:type="dcterms:W3CDTF">2013-11-24T18:22:47Z</dcterms:modified>
</cp:coreProperties>
</file>