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5.xml" ContentType="application/vnd.openxmlformats-officedocument.themeOverride+xml"/>
  <Override PartName="/ppt/theme/themeOverride6.xml" ContentType="application/vnd.openxmlformats-officedocument.themeOverride+xml"/>
  <Override PartName="/ppt/theme/themeOverride10.xml" ContentType="application/vnd.openxmlformats-officedocument.themeOverrid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Override9.xml" ContentType="application/vnd.openxmlformats-officedocument.themeOverr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theme/themeOverride8.xml" ContentType="application/vnd.openxmlformats-officedocument.themeOverr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401" r:id="rId2"/>
    <p:sldId id="411" r:id="rId3"/>
    <p:sldId id="403" r:id="rId4"/>
    <p:sldId id="402" r:id="rId5"/>
    <p:sldId id="413" r:id="rId6"/>
    <p:sldId id="412" r:id="rId7"/>
    <p:sldId id="404" r:id="rId8"/>
    <p:sldId id="416" r:id="rId9"/>
    <p:sldId id="405" r:id="rId10"/>
    <p:sldId id="414" r:id="rId11"/>
    <p:sldId id="40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996600"/>
    <a:srgbClr val="CCFF66"/>
    <a:srgbClr val="3399FF"/>
    <a:srgbClr val="FF6F0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733" autoAdjust="0"/>
    <p:restoredTop sz="92063" autoAdjust="0"/>
  </p:normalViewPr>
  <p:slideViewPr>
    <p:cSldViewPr>
      <p:cViewPr>
        <p:scale>
          <a:sx n="90" d="100"/>
          <a:sy n="90" d="100"/>
        </p:scale>
        <p:origin x="-804" y="3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AE927473-169E-4C99-8B2D-CB6B5821255D}" type="datetimeFigureOut">
              <a:rPr lang="ar-SA" smtClean="0"/>
              <a:pPr/>
              <a:t>21/01/32</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B77B9A3B-3C19-4F5F-AD2E-58B6035C62D4}"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50FF5A-C6CB-4991-9CAB-93ABE8793763}" type="datetimeFigureOut">
              <a:rPr lang="en-US" smtClean="0"/>
              <a:pPr/>
              <a:t>12/27/2010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CF7C97-E82F-4322-8359-0D95D1EEE95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عنوان، وقصاصة فنية، ونص">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smtClean="0"/>
              <a:t>انقر لتحرير نمط العنوان الرئيسي</a:t>
            </a:r>
            <a:endParaRPr lang="ar-SA"/>
          </a:p>
        </p:txBody>
      </p:sp>
      <p:sp>
        <p:nvSpPr>
          <p:cNvPr id="3" name="عنصر نائب للقصاصة الفنية 2"/>
          <p:cNvSpPr>
            <a:spLocks noGrp="1"/>
          </p:cNvSpPr>
          <p:nvPr>
            <p:ph type="clipArt" sz="half" idx="1"/>
          </p:nvPr>
        </p:nvSpPr>
        <p:spPr>
          <a:xfrm>
            <a:off x="457200" y="1600200"/>
            <a:ext cx="4038600" cy="4525963"/>
          </a:xfrm>
        </p:spPr>
        <p:txBody>
          <a:bodyPr/>
          <a:lstStyle/>
          <a:p>
            <a:pPr lvl="0"/>
            <a:endParaRPr lang="ar-SA" noProof="0" smtClean="0"/>
          </a:p>
        </p:txBody>
      </p:sp>
      <p:sp>
        <p:nvSpPr>
          <p:cNvPr id="4" name="عنصر نائب للنص 3"/>
          <p:cNvSpPr>
            <a:spLocks noGrp="1"/>
          </p:cNvSpPr>
          <p:nvPr>
            <p:ph type="body" sz="half" idx="2"/>
          </p:nvPr>
        </p:nvSpPr>
        <p:spPr>
          <a:xfrm>
            <a:off x="4648200" y="1600200"/>
            <a:ext cx="4038600" cy="452596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89ACBBA4-39C6-4B12-AE78-9513F62166CE}" type="slidenum">
              <a:rPr lang="ar-SA"/>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spd="slow">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12/27/2010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12/27/2010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12/27/2010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12/27/2010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12/27/2010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Lst>
  <p:transition spd="slow">
    <p:cove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457200" y="457200"/>
            <a:ext cx="57912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0" algn="ctr" fontAlgn="base">
              <a:spcBef>
                <a:spcPct val="0"/>
              </a:spcBef>
              <a:spcAft>
                <a:spcPct val="0"/>
              </a:spcAft>
            </a:pPr>
            <a:endParaRPr kumimoji="0" lang="ar-SA" sz="32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p:txBody>
      </p:sp>
      <p:sp>
        <p:nvSpPr>
          <p:cNvPr id="17" name="مستطيل 16"/>
          <p:cNvSpPr/>
          <p:nvPr/>
        </p:nvSpPr>
        <p:spPr>
          <a:xfrm rot="19536715">
            <a:off x="1251080" y="1936631"/>
            <a:ext cx="5626125" cy="2123658"/>
          </a:xfrm>
          <a:prstGeom prst="rect">
            <a:avLst/>
          </a:prstGeom>
          <a:noFill/>
        </p:spPr>
        <p:txBody>
          <a:bodyPr wrap="square" lIns="91440" tIns="45720" rIns="91440" bIns="45720">
            <a:spAutoFit/>
          </a:bodyPr>
          <a:lstStyle/>
          <a:p>
            <a:pPr algn="ctr"/>
            <a:r>
              <a:rPr lang="ar-SA" sz="4400" b="1" cap="none" spc="0" dirty="0" smtClean="0">
                <a:ln w="1905"/>
                <a:effectLst>
                  <a:innerShdw blurRad="69850" dist="43180" dir="5400000">
                    <a:srgbClr val="000000">
                      <a:alpha val="65000"/>
                    </a:srgbClr>
                  </a:innerShdw>
                </a:effectLst>
              </a:rPr>
              <a:t>الروح المعنوية </a:t>
            </a:r>
          </a:p>
          <a:p>
            <a:pPr algn="ctr"/>
            <a:r>
              <a:rPr lang="ar-SA" sz="4400" b="1" dirty="0" smtClean="0">
                <a:ln w="1905"/>
                <a:effectLst>
                  <a:innerShdw blurRad="69850" dist="43180" dir="5400000">
                    <a:srgbClr val="000000">
                      <a:alpha val="65000"/>
                    </a:srgbClr>
                  </a:innerShdw>
                </a:effectLst>
              </a:rPr>
              <a:t>المحاضرة </a:t>
            </a:r>
            <a:r>
              <a:rPr lang="ar-SA" sz="4400" b="1" dirty="0" smtClean="0">
                <a:ln w="1905"/>
                <a:effectLst>
                  <a:innerShdw blurRad="69850" dist="43180" dir="5400000">
                    <a:srgbClr val="000000">
                      <a:alpha val="65000"/>
                    </a:srgbClr>
                  </a:innerShdw>
                </a:effectLst>
              </a:rPr>
              <a:t>الحادية </a:t>
            </a:r>
          </a:p>
          <a:p>
            <a:pPr algn="ctr"/>
            <a:r>
              <a:rPr lang="ar-SA" sz="4400" b="1" dirty="0" smtClean="0">
                <a:ln w="1905"/>
                <a:effectLst>
                  <a:innerShdw blurRad="69850" dist="43180" dir="5400000">
                    <a:srgbClr val="000000">
                      <a:alpha val="65000"/>
                    </a:srgbClr>
                  </a:innerShdw>
                </a:effectLst>
              </a:rPr>
              <a:t>1432</a:t>
            </a:r>
            <a:endParaRPr lang="ar-SA" sz="4400" b="1" dirty="0" smtClean="0">
              <a:ln w="1905"/>
              <a:effectLst>
                <a:innerShdw blurRad="69850" dist="43180" dir="5400000">
                  <a:srgbClr val="000000">
                    <a:alpha val="65000"/>
                  </a:srgbClr>
                </a:innerShdw>
              </a:effectLs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nodePh="1">
                                  <p:stCondLst>
                                    <p:cond delay="0"/>
                                  </p:stCondLst>
                                  <p:endCondLst>
                                    <p:cond evt="begin" delay="0">
                                      <p:tn val="5"/>
                                    </p:cond>
                                  </p:endCondLst>
                                  <p:childTnLst>
                                    <p:set>
                                      <p:cBhvr>
                                        <p:cTn id="6" dur="1" fill="hold">
                                          <p:stCondLst>
                                            <p:cond delay="0"/>
                                          </p:stCondLst>
                                        </p:cTn>
                                        <p:tgtEl>
                                          <p:spTgt spid="50177"/>
                                        </p:tgtEl>
                                        <p:attrNameLst>
                                          <p:attrName>style.visibility</p:attrName>
                                        </p:attrNameLst>
                                      </p:cBhvr>
                                      <p:to>
                                        <p:strVal val="visible"/>
                                      </p:to>
                                    </p:set>
                                    <p:animEffect transition="in" filter="wipe(down)">
                                      <p:cBhvr>
                                        <p:cTn id="7" dur="580">
                                          <p:stCondLst>
                                            <p:cond delay="0"/>
                                          </p:stCondLst>
                                        </p:cTn>
                                        <p:tgtEl>
                                          <p:spTgt spid="50177"/>
                                        </p:tgtEl>
                                      </p:cBhvr>
                                    </p:animEffect>
                                    <p:anim calcmode="lin" valueType="num">
                                      <p:cBhvr>
                                        <p:cTn id="8" dur="1822" tmFilter="0,0; 0.14,0.36; 0.43,0.73; 0.71,0.91; 1.0,1.0">
                                          <p:stCondLst>
                                            <p:cond delay="0"/>
                                          </p:stCondLst>
                                        </p:cTn>
                                        <p:tgtEl>
                                          <p:spTgt spid="5017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017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017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017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0177"/>
                                        </p:tgtEl>
                                        <p:attrNameLst>
                                          <p:attrName>ppt_y</p:attrName>
                                        </p:attrNameLst>
                                      </p:cBhvr>
                                      <p:tavLst>
                                        <p:tav tm="0" fmla="#ppt_y-sin(pi*$)/81">
                                          <p:val>
                                            <p:fltVal val="0"/>
                                          </p:val>
                                        </p:tav>
                                        <p:tav tm="100000">
                                          <p:val>
                                            <p:fltVal val="1"/>
                                          </p:val>
                                        </p:tav>
                                      </p:tavLst>
                                    </p:anim>
                                    <p:animScale>
                                      <p:cBhvr>
                                        <p:cTn id="13" dur="26">
                                          <p:stCondLst>
                                            <p:cond delay="650"/>
                                          </p:stCondLst>
                                        </p:cTn>
                                        <p:tgtEl>
                                          <p:spTgt spid="50177"/>
                                        </p:tgtEl>
                                      </p:cBhvr>
                                      <p:to x="100000" y="60000"/>
                                    </p:animScale>
                                    <p:animScale>
                                      <p:cBhvr>
                                        <p:cTn id="14" dur="166" decel="50000">
                                          <p:stCondLst>
                                            <p:cond delay="676"/>
                                          </p:stCondLst>
                                        </p:cTn>
                                        <p:tgtEl>
                                          <p:spTgt spid="50177"/>
                                        </p:tgtEl>
                                      </p:cBhvr>
                                      <p:to x="100000" y="100000"/>
                                    </p:animScale>
                                    <p:animScale>
                                      <p:cBhvr>
                                        <p:cTn id="15" dur="26">
                                          <p:stCondLst>
                                            <p:cond delay="1312"/>
                                          </p:stCondLst>
                                        </p:cTn>
                                        <p:tgtEl>
                                          <p:spTgt spid="50177"/>
                                        </p:tgtEl>
                                      </p:cBhvr>
                                      <p:to x="100000" y="80000"/>
                                    </p:animScale>
                                    <p:animScale>
                                      <p:cBhvr>
                                        <p:cTn id="16" dur="166" decel="50000">
                                          <p:stCondLst>
                                            <p:cond delay="1338"/>
                                          </p:stCondLst>
                                        </p:cTn>
                                        <p:tgtEl>
                                          <p:spTgt spid="50177"/>
                                        </p:tgtEl>
                                      </p:cBhvr>
                                      <p:to x="100000" y="100000"/>
                                    </p:animScale>
                                    <p:animScale>
                                      <p:cBhvr>
                                        <p:cTn id="17" dur="26">
                                          <p:stCondLst>
                                            <p:cond delay="1642"/>
                                          </p:stCondLst>
                                        </p:cTn>
                                        <p:tgtEl>
                                          <p:spTgt spid="50177"/>
                                        </p:tgtEl>
                                      </p:cBhvr>
                                      <p:to x="100000" y="90000"/>
                                    </p:animScale>
                                    <p:animScale>
                                      <p:cBhvr>
                                        <p:cTn id="18" dur="166" decel="50000">
                                          <p:stCondLst>
                                            <p:cond delay="1668"/>
                                          </p:stCondLst>
                                        </p:cTn>
                                        <p:tgtEl>
                                          <p:spTgt spid="50177"/>
                                        </p:tgtEl>
                                      </p:cBhvr>
                                      <p:to x="100000" y="100000"/>
                                    </p:animScale>
                                    <p:animScale>
                                      <p:cBhvr>
                                        <p:cTn id="19" dur="26">
                                          <p:stCondLst>
                                            <p:cond delay="1808"/>
                                          </p:stCondLst>
                                        </p:cTn>
                                        <p:tgtEl>
                                          <p:spTgt spid="50177"/>
                                        </p:tgtEl>
                                      </p:cBhvr>
                                      <p:to x="100000" y="95000"/>
                                    </p:animScale>
                                    <p:animScale>
                                      <p:cBhvr>
                                        <p:cTn id="20" dur="166" decel="50000">
                                          <p:stCondLst>
                                            <p:cond delay="1834"/>
                                          </p:stCondLst>
                                        </p:cTn>
                                        <p:tgtEl>
                                          <p:spTgt spid="5017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457200" y="457200"/>
            <a:ext cx="57912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0" algn="ctr" fontAlgn="base">
              <a:spcBef>
                <a:spcPct val="0"/>
              </a:spcBef>
              <a:spcAft>
                <a:spcPct val="0"/>
              </a:spcAft>
            </a:pPr>
            <a:endParaRPr kumimoji="0" lang="ar-SA" sz="32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p:txBody>
      </p:sp>
      <p:sp>
        <p:nvSpPr>
          <p:cNvPr id="3" name="مستطيل 2"/>
          <p:cNvSpPr/>
          <p:nvPr/>
        </p:nvSpPr>
        <p:spPr>
          <a:xfrm>
            <a:off x="990600" y="304800"/>
            <a:ext cx="7239001" cy="6063198"/>
          </a:xfrm>
          <a:prstGeom prst="rect">
            <a:avLst/>
          </a:prstGeom>
          <a:noFill/>
        </p:spPr>
        <p:txBody>
          <a:bodyPr wrap="square" lIns="91440" tIns="45720" rIns="91440" bIns="45720">
            <a:spAutoFit/>
          </a:bodyPr>
          <a:lstStyle/>
          <a:p>
            <a:pPr algn="ctr"/>
            <a:r>
              <a:rPr lang="ar-SA" sz="4000" b="1" u="sng" dirty="0" smtClean="0">
                <a:ln w="1905"/>
                <a:solidFill>
                  <a:srgbClr val="FF0000"/>
                </a:solidFill>
                <a:effectLst>
                  <a:innerShdw blurRad="69850" dist="43180" dir="5400000">
                    <a:srgbClr val="000000">
                      <a:alpha val="65000"/>
                    </a:srgbClr>
                  </a:innerShdw>
                </a:effectLst>
              </a:rPr>
              <a:t>ما</a:t>
            </a:r>
            <a:r>
              <a:rPr lang="ar-SA" sz="4000" b="1" u="sng" cap="none" spc="0" dirty="0" smtClean="0">
                <a:ln w="1905"/>
                <a:solidFill>
                  <a:srgbClr val="FF0000"/>
                </a:solidFill>
                <a:effectLst>
                  <a:innerShdw blurRad="69850" dist="43180" dir="5400000">
                    <a:srgbClr val="000000">
                      <a:alpha val="65000"/>
                    </a:srgbClr>
                  </a:innerShdw>
                </a:effectLst>
              </a:rPr>
              <a:t> هي معايير الروح المعنوية ؟ </a:t>
            </a:r>
          </a:p>
          <a:p>
            <a:pPr algn="r"/>
            <a:r>
              <a:rPr lang="ar-SA" sz="2800" b="1" dirty="0" smtClean="0">
                <a:ln w="1905"/>
                <a:effectLst>
                  <a:innerShdw blurRad="69850" dist="43180" dir="5400000">
                    <a:srgbClr val="000000">
                      <a:alpha val="65000"/>
                    </a:srgbClr>
                  </a:innerShdw>
                </a:effectLst>
              </a:rPr>
              <a:t>1- وجود أهداف إيجابية تسعى الى تحقيقها الجماعة وتوجه إليها أنظار الجماعة 0  </a:t>
            </a:r>
          </a:p>
          <a:p>
            <a:pPr algn="r"/>
            <a:r>
              <a:rPr lang="ar-SA" sz="2800" b="1" dirty="0" smtClean="0">
                <a:ln w="1905"/>
                <a:effectLst>
                  <a:innerShdw blurRad="69850" dist="43180" dir="5400000">
                    <a:srgbClr val="000000">
                      <a:alpha val="65000"/>
                    </a:srgbClr>
                  </a:innerShdw>
                </a:effectLst>
              </a:rPr>
              <a:t> 2- إشباع حاجات الأفراد مثل الحاجة الى التعبير عن الذات ، الحصول على المكانة الاجتماعية ، الاعتراف والقبول الأجتماعى والانتماء للجماعة 0 </a:t>
            </a:r>
          </a:p>
          <a:p>
            <a:pPr algn="r"/>
            <a:r>
              <a:rPr lang="ar-SA" sz="2800" b="1" dirty="0" smtClean="0">
                <a:ln w="1905"/>
                <a:effectLst>
                  <a:innerShdw blurRad="69850" dist="43180" dir="5400000">
                    <a:srgbClr val="000000">
                      <a:alpha val="65000"/>
                    </a:srgbClr>
                  </a:innerShdw>
                </a:effectLst>
              </a:rPr>
              <a:t>3- شعور الجماعة بتقدم حركتها نحو أهدافها 0 </a:t>
            </a:r>
          </a:p>
          <a:p>
            <a:pPr algn="r"/>
            <a:r>
              <a:rPr lang="ar-SA" sz="2800" b="1" dirty="0" smtClean="0">
                <a:ln w="1905"/>
                <a:effectLst>
                  <a:innerShdw blurRad="69850" dist="43180" dir="5400000">
                    <a:srgbClr val="000000">
                      <a:alpha val="65000"/>
                    </a:srgbClr>
                  </a:innerShdw>
                </a:effectLst>
              </a:rPr>
              <a:t> 4- النجاح يقود للنجاح ويشجع الأفراد على بذل مزيد من الجهد 0 </a:t>
            </a:r>
          </a:p>
          <a:p>
            <a:pPr algn="r"/>
            <a:r>
              <a:rPr lang="ar-SA" sz="2800" b="1" dirty="0" smtClean="0">
                <a:ln w="1905"/>
                <a:effectLst>
                  <a:innerShdw blurRad="69850" dist="43180" dir="5400000">
                    <a:srgbClr val="000000">
                      <a:alpha val="65000"/>
                    </a:srgbClr>
                  </a:innerShdw>
                </a:effectLst>
              </a:rPr>
              <a:t> 5- اتفاق مستوى الطموح مع مستوى قدرة الجماعة 0 </a:t>
            </a:r>
          </a:p>
          <a:p>
            <a:pPr algn="r"/>
            <a:r>
              <a:rPr lang="ar-SA" sz="2800" b="1" dirty="0" smtClean="0">
                <a:ln w="1905"/>
                <a:effectLst>
                  <a:innerShdw blurRad="69850" dist="43180" dir="5400000">
                    <a:srgbClr val="000000">
                      <a:alpha val="65000"/>
                    </a:srgbClr>
                  </a:innerShdw>
                </a:effectLst>
              </a:rPr>
              <a:t> 6- المساواة بين الأعضاء في المكاسب وفي التضحيات 0 </a:t>
            </a:r>
          </a:p>
          <a:p>
            <a:pPr algn="r"/>
            <a:r>
              <a:rPr lang="ar-SA" sz="2800" b="1" dirty="0" smtClean="0">
                <a:ln w="1905"/>
                <a:effectLst>
                  <a:innerShdw blurRad="69850" dist="43180" dir="5400000">
                    <a:srgbClr val="000000">
                      <a:alpha val="65000"/>
                    </a:srgbClr>
                  </a:innerShdw>
                </a:effectLst>
              </a:rPr>
              <a:t>7- الشعور بالوحدة والتوحد والشعور بالجماعة 0 </a:t>
            </a:r>
          </a:p>
          <a:p>
            <a:pPr algn="r"/>
            <a:r>
              <a:rPr lang="ar-SA" sz="2800" b="1" dirty="0" smtClean="0">
                <a:ln w="1905"/>
                <a:effectLst>
                  <a:innerShdw blurRad="69850" dist="43180" dir="5400000">
                    <a:srgbClr val="000000">
                      <a:alpha val="65000"/>
                    </a:srgbClr>
                  </a:innerShdw>
                </a:effectLst>
              </a:rPr>
              <a:t> </a:t>
            </a:r>
            <a:r>
              <a:rPr lang="ar-SA" sz="4000" b="1" dirty="0" smtClean="0">
                <a:ln w="1905"/>
                <a:solidFill>
                  <a:srgbClr val="FF0000"/>
                </a:solidFill>
                <a:effectLst>
                  <a:innerShdw blurRad="69850" dist="43180" dir="5400000">
                    <a:srgbClr val="000000">
                      <a:alpha val="65000"/>
                    </a:srgbClr>
                  </a:innerShdw>
                </a:effectLst>
              </a:rPr>
              <a:t> </a:t>
            </a:r>
            <a:r>
              <a:rPr lang="ar-SA" sz="4000" b="1" cap="none" spc="0" dirty="0" smtClean="0">
                <a:ln w="1905"/>
                <a:solidFill>
                  <a:srgbClr val="FF0000"/>
                </a:solidFill>
                <a:effectLst>
                  <a:innerShdw blurRad="69850" dist="43180" dir="5400000">
                    <a:srgbClr val="000000">
                      <a:alpha val="65000"/>
                    </a:srgbClr>
                  </a:innerShdw>
                </a:effectLst>
              </a:rPr>
              <a:t>   </a:t>
            </a:r>
            <a:endParaRPr lang="ar-SA" sz="4000" b="1" cap="none" spc="0" dirty="0">
              <a:ln w="1905"/>
              <a:solidFill>
                <a:srgbClr val="FF0000"/>
              </a:solidFill>
              <a:effectLst>
                <a:innerShdw blurRad="69850" dist="43180" dir="5400000">
                  <a:srgbClr val="000000">
                    <a:alpha val="65000"/>
                  </a:srgbClr>
                </a:innerShdw>
              </a:effectLs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nodePh="1">
                                  <p:stCondLst>
                                    <p:cond delay="0"/>
                                  </p:stCondLst>
                                  <p:endCondLst>
                                    <p:cond evt="begin" delay="0">
                                      <p:tn val="5"/>
                                    </p:cond>
                                  </p:endCondLst>
                                  <p:childTnLst>
                                    <p:set>
                                      <p:cBhvr>
                                        <p:cTn id="6" dur="1" fill="hold">
                                          <p:stCondLst>
                                            <p:cond delay="0"/>
                                          </p:stCondLst>
                                        </p:cTn>
                                        <p:tgtEl>
                                          <p:spTgt spid="50177"/>
                                        </p:tgtEl>
                                        <p:attrNameLst>
                                          <p:attrName>style.visibility</p:attrName>
                                        </p:attrNameLst>
                                      </p:cBhvr>
                                      <p:to>
                                        <p:strVal val="visible"/>
                                      </p:to>
                                    </p:set>
                                    <p:animEffect transition="in" filter="wipe(down)">
                                      <p:cBhvr>
                                        <p:cTn id="7" dur="580">
                                          <p:stCondLst>
                                            <p:cond delay="0"/>
                                          </p:stCondLst>
                                        </p:cTn>
                                        <p:tgtEl>
                                          <p:spTgt spid="50177"/>
                                        </p:tgtEl>
                                      </p:cBhvr>
                                    </p:animEffect>
                                    <p:anim calcmode="lin" valueType="num">
                                      <p:cBhvr>
                                        <p:cTn id="8" dur="1822" tmFilter="0,0; 0.14,0.36; 0.43,0.73; 0.71,0.91; 1.0,1.0">
                                          <p:stCondLst>
                                            <p:cond delay="0"/>
                                          </p:stCondLst>
                                        </p:cTn>
                                        <p:tgtEl>
                                          <p:spTgt spid="5017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017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017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017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0177"/>
                                        </p:tgtEl>
                                        <p:attrNameLst>
                                          <p:attrName>ppt_y</p:attrName>
                                        </p:attrNameLst>
                                      </p:cBhvr>
                                      <p:tavLst>
                                        <p:tav tm="0" fmla="#ppt_y-sin(pi*$)/81">
                                          <p:val>
                                            <p:fltVal val="0"/>
                                          </p:val>
                                        </p:tav>
                                        <p:tav tm="100000">
                                          <p:val>
                                            <p:fltVal val="1"/>
                                          </p:val>
                                        </p:tav>
                                      </p:tavLst>
                                    </p:anim>
                                    <p:animScale>
                                      <p:cBhvr>
                                        <p:cTn id="13" dur="26">
                                          <p:stCondLst>
                                            <p:cond delay="650"/>
                                          </p:stCondLst>
                                        </p:cTn>
                                        <p:tgtEl>
                                          <p:spTgt spid="50177"/>
                                        </p:tgtEl>
                                      </p:cBhvr>
                                      <p:to x="100000" y="60000"/>
                                    </p:animScale>
                                    <p:animScale>
                                      <p:cBhvr>
                                        <p:cTn id="14" dur="166" decel="50000">
                                          <p:stCondLst>
                                            <p:cond delay="676"/>
                                          </p:stCondLst>
                                        </p:cTn>
                                        <p:tgtEl>
                                          <p:spTgt spid="50177"/>
                                        </p:tgtEl>
                                      </p:cBhvr>
                                      <p:to x="100000" y="100000"/>
                                    </p:animScale>
                                    <p:animScale>
                                      <p:cBhvr>
                                        <p:cTn id="15" dur="26">
                                          <p:stCondLst>
                                            <p:cond delay="1312"/>
                                          </p:stCondLst>
                                        </p:cTn>
                                        <p:tgtEl>
                                          <p:spTgt spid="50177"/>
                                        </p:tgtEl>
                                      </p:cBhvr>
                                      <p:to x="100000" y="80000"/>
                                    </p:animScale>
                                    <p:animScale>
                                      <p:cBhvr>
                                        <p:cTn id="16" dur="166" decel="50000">
                                          <p:stCondLst>
                                            <p:cond delay="1338"/>
                                          </p:stCondLst>
                                        </p:cTn>
                                        <p:tgtEl>
                                          <p:spTgt spid="50177"/>
                                        </p:tgtEl>
                                      </p:cBhvr>
                                      <p:to x="100000" y="100000"/>
                                    </p:animScale>
                                    <p:animScale>
                                      <p:cBhvr>
                                        <p:cTn id="17" dur="26">
                                          <p:stCondLst>
                                            <p:cond delay="1642"/>
                                          </p:stCondLst>
                                        </p:cTn>
                                        <p:tgtEl>
                                          <p:spTgt spid="50177"/>
                                        </p:tgtEl>
                                      </p:cBhvr>
                                      <p:to x="100000" y="90000"/>
                                    </p:animScale>
                                    <p:animScale>
                                      <p:cBhvr>
                                        <p:cTn id="18" dur="166" decel="50000">
                                          <p:stCondLst>
                                            <p:cond delay="1668"/>
                                          </p:stCondLst>
                                        </p:cTn>
                                        <p:tgtEl>
                                          <p:spTgt spid="50177"/>
                                        </p:tgtEl>
                                      </p:cBhvr>
                                      <p:to x="100000" y="100000"/>
                                    </p:animScale>
                                    <p:animScale>
                                      <p:cBhvr>
                                        <p:cTn id="19" dur="26">
                                          <p:stCondLst>
                                            <p:cond delay="1808"/>
                                          </p:stCondLst>
                                        </p:cTn>
                                        <p:tgtEl>
                                          <p:spTgt spid="50177"/>
                                        </p:tgtEl>
                                      </p:cBhvr>
                                      <p:to x="100000" y="95000"/>
                                    </p:animScale>
                                    <p:animScale>
                                      <p:cBhvr>
                                        <p:cTn id="20" dur="166" decel="50000">
                                          <p:stCondLst>
                                            <p:cond delay="1834"/>
                                          </p:stCondLst>
                                        </p:cTn>
                                        <p:tgtEl>
                                          <p:spTgt spid="5017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457200" y="457200"/>
            <a:ext cx="57912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0" algn="ctr" fontAlgn="base">
              <a:spcBef>
                <a:spcPct val="0"/>
              </a:spcBef>
              <a:spcAft>
                <a:spcPct val="0"/>
              </a:spcAft>
            </a:pPr>
            <a:endParaRPr kumimoji="0" lang="ar-SA" sz="32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p:txBody>
      </p:sp>
      <p:sp>
        <p:nvSpPr>
          <p:cNvPr id="3" name="مستطيل 2"/>
          <p:cNvSpPr/>
          <p:nvPr/>
        </p:nvSpPr>
        <p:spPr>
          <a:xfrm rot="20041401">
            <a:off x="1148149" y="2225112"/>
            <a:ext cx="6581234" cy="2585323"/>
          </a:xfrm>
          <a:prstGeom prst="rect">
            <a:avLst/>
          </a:prstGeom>
          <a:noFill/>
        </p:spPr>
        <p:txBody>
          <a:bodyPr wrap="square" lIns="91440" tIns="45720" rIns="91440" bIns="45720">
            <a:spAutoFit/>
          </a:bodyPr>
          <a:lstStyle/>
          <a:p>
            <a:pPr algn="ctr"/>
            <a:r>
              <a:rPr lang="ar-SA" sz="5400" b="1" cap="none" spc="0" dirty="0" smtClean="0">
                <a:ln w="1905"/>
                <a:solidFill>
                  <a:srgbClr val="FF0000"/>
                </a:solidFill>
                <a:effectLst>
                  <a:innerShdw blurRad="69850" dist="43180" dir="5400000">
                    <a:srgbClr val="000000">
                      <a:alpha val="65000"/>
                    </a:srgbClr>
                  </a:innerShdw>
                </a:effectLst>
              </a:rPr>
              <a:t>وأخر دعوانا أن الحمد لله رب العالمين </a:t>
            </a:r>
          </a:p>
          <a:p>
            <a:pPr algn="ctr"/>
            <a:r>
              <a:rPr lang="ar-SA" sz="5400" b="1" dirty="0" smtClean="0">
                <a:ln w="1905"/>
                <a:solidFill>
                  <a:srgbClr val="FF0000"/>
                </a:solidFill>
                <a:effectLst>
                  <a:innerShdw blurRad="69850" dist="43180" dir="5400000">
                    <a:srgbClr val="000000">
                      <a:alpha val="65000"/>
                    </a:srgbClr>
                  </a:innerShdw>
                </a:effectLst>
              </a:rPr>
              <a:t>اللهم أنى بلغت الرسالة </a:t>
            </a:r>
            <a:r>
              <a:rPr lang="ar-SA" sz="5400" b="1" cap="none" spc="0" dirty="0" smtClean="0">
                <a:ln w="1905"/>
                <a:solidFill>
                  <a:srgbClr val="FF0000"/>
                </a:solidFill>
                <a:effectLst>
                  <a:innerShdw blurRad="69850" dist="43180" dir="5400000">
                    <a:srgbClr val="000000">
                      <a:alpha val="65000"/>
                    </a:srgbClr>
                  </a:innerShdw>
                </a:effectLst>
              </a:rPr>
              <a:t> </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nodePh="1">
                                  <p:stCondLst>
                                    <p:cond delay="0"/>
                                  </p:stCondLst>
                                  <p:endCondLst>
                                    <p:cond evt="begin" delay="0">
                                      <p:tn val="5"/>
                                    </p:cond>
                                  </p:endCondLst>
                                  <p:childTnLst>
                                    <p:set>
                                      <p:cBhvr>
                                        <p:cTn id="6" dur="1" fill="hold">
                                          <p:stCondLst>
                                            <p:cond delay="0"/>
                                          </p:stCondLst>
                                        </p:cTn>
                                        <p:tgtEl>
                                          <p:spTgt spid="50177"/>
                                        </p:tgtEl>
                                        <p:attrNameLst>
                                          <p:attrName>style.visibility</p:attrName>
                                        </p:attrNameLst>
                                      </p:cBhvr>
                                      <p:to>
                                        <p:strVal val="visible"/>
                                      </p:to>
                                    </p:set>
                                    <p:animEffect transition="in" filter="wipe(down)">
                                      <p:cBhvr>
                                        <p:cTn id="7" dur="580">
                                          <p:stCondLst>
                                            <p:cond delay="0"/>
                                          </p:stCondLst>
                                        </p:cTn>
                                        <p:tgtEl>
                                          <p:spTgt spid="50177"/>
                                        </p:tgtEl>
                                      </p:cBhvr>
                                    </p:animEffect>
                                    <p:anim calcmode="lin" valueType="num">
                                      <p:cBhvr>
                                        <p:cTn id="8" dur="1822" tmFilter="0,0; 0.14,0.36; 0.43,0.73; 0.71,0.91; 1.0,1.0">
                                          <p:stCondLst>
                                            <p:cond delay="0"/>
                                          </p:stCondLst>
                                        </p:cTn>
                                        <p:tgtEl>
                                          <p:spTgt spid="5017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017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017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017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0177"/>
                                        </p:tgtEl>
                                        <p:attrNameLst>
                                          <p:attrName>ppt_y</p:attrName>
                                        </p:attrNameLst>
                                      </p:cBhvr>
                                      <p:tavLst>
                                        <p:tav tm="0" fmla="#ppt_y-sin(pi*$)/81">
                                          <p:val>
                                            <p:fltVal val="0"/>
                                          </p:val>
                                        </p:tav>
                                        <p:tav tm="100000">
                                          <p:val>
                                            <p:fltVal val="1"/>
                                          </p:val>
                                        </p:tav>
                                      </p:tavLst>
                                    </p:anim>
                                    <p:animScale>
                                      <p:cBhvr>
                                        <p:cTn id="13" dur="26">
                                          <p:stCondLst>
                                            <p:cond delay="650"/>
                                          </p:stCondLst>
                                        </p:cTn>
                                        <p:tgtEl>
                                          <p:spTgt spid="50177"/>
                                        </p:tgtEl>
                                      </p:cBhvr>
                                      <p:to x="100000" y="60000"/>
                                    </p:animScale>
                                    <p:animScale>
                                      <p:cBhvr>
                                        <p:cTn id="14" dur="166" decel="50000">
                                          <p:stCondLst>
                                            <p:cond delay="676"/>
                                          </p:stCondLst>
                                        </p:cTn>
                                        <p:tgtEl>
                                          <p:spTgt spid="50177"/>
                                        </p:tgtEl>
                                      </p:cBhvr>
                                      <p:to x="100000" y="100000"/>
                                    </p:animScale>
                                    <p:animScale>
                                      <p:cBhvr>
                                        <p:cTn id="15" dur="26">
                                          <p:stCondLst>
                                            <p:cond delay="1312"/>
                                          </p:stCondLst>
                                        </p:cTn>
                                        <p:tgtEl>
                                          <p:spTgt spid="50177"/>
                                        </p:tgtEl>
                                      </p:cBhvr>
                                      <p:to x="100000" y="80000"/>
                                    </p:animScale>
                                    <p:animScale>
                                      <p:cBhvr>
                                        <p:cTn id="16" dur="166" decel="50000">
                                          <p:stCondLst>
                                            <p:cond delay="1338"/>
                                          </p:stCondLst>
                                        </p:cTn>
                                        <p:tgtEl>
                                          <p:spTgt spid="50177"/>
                                        </p:tgtEl>
                                      </p:cBhvr>
                                      <p:to x="100000" y="100000"/>
                                    </p:animScale>
                                    <p:animScale>
                                      <p:cBhvr>
                                        <p:cTn id="17" dur="26">
                                          <p:stCondLst>
                                            <p:cond delay="1642"/>
                                          </p:stCondLst>
                                        </p:cTn>
                                        <p:tgtEl>
                                          <p:spTgt spid="50177"/>
                                        </p:tgtEl>
                                      </p:cBhvr>
                                      <p:to x="100000" y="90000"/>
                                    </p:animScale>
                                    <p:animScale>
                                      <p:cBhvr>
                                        <p:cTn id="18" dur="166" decel="50000">
                                          <p:stCondLst>
                                            <p:cond delay="1668"/>
                                          </p:stCondLst>
                                        </p:cTn>
                                        <p:tgtEl>
                                          <p:spTgt spid="50177"/>
                                        </p:tgtEl>
                                      </p:cBhvr>
                                      <p:to x="100000" y="100000"/>
                                    </p:animScale>
                                    <p:animScale>
                                      <p:cBhvr>
                                        <p:cTn id="19" dur="26">
                                          <p:stCondLst>
                                            <p:cond delay="1808"/>
                                          </p:stCondLst>
                                        </p:cTn>
                                        <p:tgtEl>
                                          <p:spTgt spid="50177"/>
                                        </p:tgtEl>
                                      </p:cBhvr>
                                      <p:to x="100000" y="95000"/>
                                    </p:animScale>
                                    <p:animScale>
                                      <p:cBhvr>
                                        <p:cTn id="20" dur="166" decel="50000">
                                          <p:stCondLst>
                                            <p:cond delay="1834"/>
                                          </p:stCondLst>
                                        </p:cTn>
                                        <p:tgtEl>
                                          <p:spTgt spid="5017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4"/>
          <p:cNvSpPr>
            <a:spLocks noGrp="1" noRot="1" noChangeArrowheads="1"/>
          </p:cNvSpPr>
          <p:nvPr>
            <p:ph type="title"/>
          </p:nvPr>
        </p:nvSpPr>
        <p:spPr>
          <a:xfrm>
            <a:off x="1981200" y="274638"/>
            <a:ext cx="5181600" cy="1143000"/>
          </a:xfrm>
        </p:spPr>
        <p:txBody>
          <a:bodyPr>
            <a:normAutofit/>
          </a:bodyPr>
          <a:lstStyle/>
          <a:p>
            <a:pPr algn="r" eaLnBrk="1" hangingPunct="1">
              <a:defRPr/>
            </a:pPr>
            <a:r>
              <a:rPr lang="ar-SA" dirty="0" smtClean="0"/>
              <a:t>ا</a:t>
            </a:r>
            <a:r>
              <a:rPr lang="ar-SA" sz="4800" u="sng" dirty="0" smtClean="0">
                <a:solidFill>
                  <a:srgbClr val="FF0000"/>
                </a:solidFill>
                <a:cs typeface="+mn-cs"/>
              </a:rPr>
              <a:t>لوصية  الحادية عشرا</a:t>
            </a:r>
            <a:endParaRPr lang="en-US" sz="4800" u="sng" dirty="0" smtClean="0">
              <a:solidFill>
                <a:srgbClr val="FF0000"/>
              </a:solidFill>
              <a:cs typeface="+mn-cs"/>
            </a:endParaRPr>
          </a:p>
        </p:txBody>
      </p:sp>
      <p:sp>
        <p:nvSpPr>
          <p:cNvPr id="53254" name="Rectangle 6"/>
          <p:cNvSpPr>
            <a:spLocks noGrp="1" noChangeArrowheads="1"/>
          </p:cNvSpPr>
          <p:nvPr>
            <p:ph type="body" sz="half" idx="2"/>
          </p:nvPr>
        </p:nvSpPr>
        <p:spPr>
          <a:xfrm>
            <a:off x="3352800" y="1627188"/>
            <a:ext cx="4648200" cy="4897437"/>
          </a:xfrm>
        </p:spPr>
        <p:txBody>
          <a:bodyPr>
            <a:normAutofit fontScale="92500"/>
          </a:bodyPr>
          <a:lstStyle/>
          <a:p>
            <a:pPr algn="ctr" eaLnBrk="1" hangingPunct="1">
              <a:buFont typeface="Wingdings" pitchFamily="2" charset="2"/>
              <a:buNone/>
              <a:defRPr/>
            </a:pPr>
            <a:r>
              <a:rPr lang="ar-EG" altLang="zh-CN" sz="2400" b="1" dirty="0" smtClean="0"/>
              <a:t>    </a:t>
            </a:r>
            <a:r>
              <a:rPr lang="ar-SA" altLang="zh-CN" sz="2600" b="1" dirty="0" smtClean="0"/>
              <a:t>اسأل الله تعالى علماً نافعاً ورزقاً واسعاً فالعلم هو الخزانة التي لا يتسلل إليها اللصوص وألف دينار في يد الجاهل تصبح حفنة من التراب وحفنة من التراب في يد متعلم تتحول إلى ألف دينار قال علي بن أبي طالب</a:t>
            </a:r>
            <a:r>
              <a:rPr lang="ar-EG" altLang="zh-CN" sz="2600" b="1" dirty="0" smtClean="0"/>
              <a:t> </a:t>
            </a:r>
            <a:r>
              <a:rPr lang="ar-SA" altLang="zh-CN" sz="2600" b="1" dirty="0" smtClean="0"/>
              <a:t>كرم الله وجهه لرجل من أصحابه: "</a:t>
            </a:r>
            <a:r>
              <a:rPr lang="ar-EG" altLang="zh-CN" sz="2600" b="1" dirty="0" smtClean="0"/>
              <a:t> </a:t>
            </a:r>
            <a:r>
              <a:rPr lang="ar-SA" altLang="zh-CN" sz="2600" b="1" dirty="0" smtClean="0"/>
              <a:t>يا عميل العلم خير من المال العلم يحرسك وأنت تحرس المال</a:t>
            </a:r>
            <a:r>
              <a:rPr lang="ar-EG" altLang="zh-CN" sz="2600" b="1" dirty="0" smtClean="0"/>
              <a:t> </a:t>
            </a:r>
            <a:r>
              <a:rPr lang="ar-SA" altLang="zh-CN" sz="2600" b="1" dirty="0" smtClean="0"/>
              <a:t>والعلم حاكم والمال محكوم عليه والمال تنقصه النفقة والعلم يزكوا بالإنفاق" والعلم يحطم الغرور</a:t>
            </a:r>
            <a:r>
              <a:rPr lang="ar-EG" altLang="zh-CN" sz="2600" b="1" dirty="0" smtClean="0"/>
              <a:t> </a:t>
            </a:r>
            <a:r>
              <a:rPr lang="ar-SA" altLang="zh-CN" sz="2600" b="1" dirty="0" smtClean="0"/>
              <a:t>والغرور هو قشرة الموز التي تتزحلق عليها وأنت تتسلق حبل النجاح</a:t>
            </a:r>
            <a:r>
              <a:rPr lang="ar-EG" altLang="zh-CN" sz="2600" b="1" dirty="0" smtClean="0"/>
              <a:t> .</a:t>
            </a:r>
            <a:endParaRPr lang="en-US" sz="2600" b="1" dirty="0" smtClean="0"/>
          </a:p>
        </p:txBody>
      </p:sp>
      <p:pic>
        <p:nvPicPr>
          <p:cNvPr id="53261" name="Picture 13" descr="j0305257"/>
          <p:cNvPicPr>
            <a:picLocks noGrp="1" noChangeAspect="1" noChangeArrowheads="1"/>
          </p:cNvPicPr>
          <p:nvPr>
            <p:ph type="clipArt" sz="half" idx="1"/>
          </p:nvPr>
        </p:nvPicPr>
        <p:blipFill>
          <a:blip r:embed="rId2"/>
          <a:srcRect/>
          <a:stretch>
            <a:fillRect/>
          </a:stretch>
        </p:blipFill>
        <p:spPr>
          <a:xfrm>
            <a:off x="0" y="1828800"/>
            <a:ext cx="2509837" cy="4033838"/>
          </a:xfrm>
        </p:spPr>
      </p:pic>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fade">
                                      <p:cBhvr>
                                        <p:cTn id="7" dur="2000"/>
                                        <p:tgtEl>
                                          <p:spTgt spid="53252"/>
                                        </p:tgtEl>
                                      </p:cBhvr>
                                    </p:animEffect>
                                    <p:anim calcmode="lin" valueType="num">
                                      <p:cBhvr>
                                        <p:cTn id="8" dur="2000" fill="hold"/>
                                        <p:tgtEl>
                                          <p:spTgt spid="53252"/>
                                        </p:tgtEl>
                                        <p:attrNameLst>
                                          <p:attrName>style.rotation</p:attrName>
                                        </p:attrNameLst>
                                      </p:cBhvr>
                                      <p:tavLst>
                                        <p:tav tm="0">
                                          <p:val>
                                            <p:fltVal val="720"/>
                                          </p:val>
                                        </p:tav>
                                        <p:tav tm="100000">
                                          <p:val>
                                            <p:fltVal val="0"/>
                                          </p:val>
                                        </p:tav>
                                      </p:tavLst>
                                    </p:anim>
                                    <p:anim calcmode="lin" valueType="num">
                                      <p:cBhvr>
                                        <p:cTn id="9" dur="2000" fill="hold"/>
                                        <p:tgtEl>
                                          <p:spTgt spid="53252"/>
                                        </p:tgtEl>
                                        <p:attrNameLst>
                                          <p:attrName>ppt_h</p:attrName>
                                        </p:attrNameLst>
                                      </p:cBhvr>
                                      <p:tavLst>
                                        <p:tav tm="0">
                                          <p:val>
                                            <p:fltVal val="0"/>
                                          </p:val>
                                        </p:tav>
                                        <p:tav tm="100000">
                                          <p:val>
                                            <p:strVal val="#ppt_h"/>
                                          </p:val>
                                        </p:tav>
                                      </p:tavLst>
                                    </p:anim>
                                    <p:anim calcmode="lin" valueType="num">
                                      <p:cBhvr>
                                        <p:cTn id="10" dur="2000" fill="hold"/>
                                        <p:tgtEl>
                                          <p:spTgt spid="5325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grpId="0" nodeType="clickEffect">
                                  <p:stCondLst>
                                    <p:cond delay="0"/>
                                  </p:stCondLst>
                                  <p:childTnLst>
                                    <p:set>
                                      <p:cBhvr>
                                        <p:cTn id="14" dur="1" fill="hold">
                                          <p:stCondLst>
                                            <p:cond delay="0"/>
                                          </p:stCondLst>
                                        </p:cTn>
                                        <p:tgtEl>
                                          <p:spTgt spid="53254">
                                            <p:txEl>
                                              <p:pRg st="0" end="0"/>
                                            </p:txEl>
                                          </p:spTgt>
                                        </p:tgtEl>
                                        <p:attrNameLst>
                                          <p:attrName>style.visibility</p:attrName>
                                        </p:attrNameLst>
                                      </p:cBhvr>
                                      <p:to>
                                        <p:strVal val="visible"/>
                                      </p:to>
                                    </p:set>
                                    <p:anim calcmode="lin" valueType="num">
                                      <p:cBhvr>
                                        <p:cTn id="15" dur="1000" decel="50000" fill="hold">
                                          <p:stCondLst>
                                            <p:cond delay="0"/>
                                          </p:stCondLst>
                                        </p:cTn>
                                        <p:tgtEl>
                                          <p:spTgt spid="53254">
                                            <p:txEl>
                                              <p:pRg st="0" end="0"/>
                                            </p:txEl>
                                          </p:spTgt>
                                        </p:tgtEl>
                                        <p:attrNameLst>
                                          <p:attrName>style.rotation</p:attrName>
                                        </p:attrNameLst>
                                      </p:cBhvr>
                                      <p:tavLst>
                                        <p:tav tm="0">
                                          <p:val>
                                            <p:fltVal val="-90"/>
                                          </p:val>
                                        </p:tav>
                                        <p:tav tm="100000">
                                          <p:val>
                                            <p:fltVal val="0"/>
                                          </p:val>
                                        </p:tav>
                                      </p:tavLst>
                                    </p:anim>
                                    <p:anim calcmode="lin" valueType="num">
                                      <p:cBhvr>
                                        <p:cTn id="16" dur="1000" decel="50000" fill="hold">
                                          <p:stCondLst>
                                            <p:cond delay="0"/>
                                          </p:stCondLst>
                                        </p:cTn>
                                        <p:tgtEl>
                                          <p:spTgt spid="53254">
                                            <p:txEl>
                                              <p:pRg st="0" end="0"/>
                                            </p:txEl>
                                          </p:spTgt>
                                        </p:tgtEl>
                                        <p:attrNameLst>
                                          <p:attrName>ppt_w</p:attrName>
                                        </p:attrNameLst>
                                      </p:cBhvr>
                                      <p:tavLst>
                                        <p:tav tm="0">
                                          <p:val>
                                            <p:strVal val="#ppt_w"/>
                                          </p:val>
                                        </p:tav>
                                        <p:tav tm="100000">
                                          <p:val>
                                            <p:strVal val="#ppt_w*.05"/>
                                          </p:val>
                                        </p:tav>
                                      </p:tavLst>
                                    </p:anim>
                                    <p:anim calcmode="lin" valueType="num">
                                      <p:cBhvr>
                                        <p:cTn id="17" dur="1000" accel="50000" fill="hold">
                                          <p:stCondLst>
                                            <p:cond delay="1000"/>
                                          </p:stCondLst>
                                        </p:cTn>
                                        <p:tgtEl>
                                          <p:spTgt spid="53254">
                                            <p:txEl>
                                              <p:pRg st="0" end="0"/>
                                            </p:txEl>
                                          </p:spTgt>
                                        </p:tgtEl>
                                        <p:attrNameLst>
                                          <p:attrName>ppt_w</p:attrName>
                                        </p:attrNameLst>
                                      </p:cBhvr>
                                      <p:tavLst>
                                        <p:tav tm="0">
                                          <p:val>
                                            <p:strVal val="#ppt_w*.05"/>
                                          </p:val>
                                        </p:tav>
                                        <p:tav tm="100000">
                                          <p:val>
                                            <p:strVal val="#ppt_w"/>
                                          </p:val>
                                        </p:tav>
                                      </p:tavLst>
                                    </p:anim>
                                    <p:anim calcmode="lin" valueType="num">
                                      <p:cBhvr>
                                        <p:cTn id="18" dur="2000" fill="hold"/>
                                        <p:tgtEl>
                                          <p:spTgt spid="53254">
                                            <p:txEl>
                                              <p:pRg st="0" end="0"/>
                                            </p:txEl>
                                          </p:spTgt>
                                        </p:tgtEl>
                                        <p:attrNameLst>
                                          <p:attrName>ppt_h</p:attrName>
                                        </p:attrNameLst>
                                      </p:cBhvr>
                                      <p:tavLst>
                                        <p:tav tm="0">
                                          <p:val>
                                            <p:strVal val="#ppt_h"/>
                                          </p:val>
                                        </p:tav>
                                        <p:tav tm="100000">
                                          <p:val>
                                            <p:strVal val="#ppt_h"/>
                                          </p:val>
                                        </p:tav>
                                      </p:tavLst>
                                    </p:anim>
                                    <p:anim calcmode="lin" valueType="num">
                                      <p:cBhvr>
                                        <p:cTn id="19" dur="1000" decel="50000" fill="hold">
                                          <p:stCondLst>
                                            <p:cond delay="0"/>
                                          </p:stCondLst>
                                        </p:cTn>
                                        <p:tgtEl>
                                          <p:spTgt spid="53254">
                                            <p:txEl>
                                              <p:pRg st="0" end="0"/>
                                            </p:txEl>
                                          </p:spTgt>
                                        </p:tgtEl>
                                        <p:attrNameLst>
                                          <p:attrName>ppt_x</p:attrName>
                                        </p:attrNameLst>
                                      </p:cBhvr>
                                      <p:tavLst>
                                        <p:tav tm="0">
                                          <p:val>
                                            <p:strVal val="#ppt_x+.4"/>
                                          </p:val>
                                        </p:tav>
                                        <p:tav tm="100000">
                                          <p:val>
                                            <p:strVal val="#ppt_x"/>
                                          </p:val>
                                        </p:tav>
                                      </p:tavLst>
                                    </p:anim>
                                    <p:anim calcmode="lin" valueType="num">
                                      <p:cBhvr>
                                        <p:cTn id="20" dur="1000" decel="50000" fill="hold">
                                          <p:stCondLst>
                                            <p:cond delay="0"/>
                                          </p:stCondLst>
                                        </p:cTn>
                                        <p:tgtEl>
                                          <p:spTgt spid="53254">
                                            <p:txEl>
                                              <p:pRg st="0" end="0"/>
                                            </p:txEl>
                                          </p:spTgt>
                                        </p:tgtEl>
                                        <p:attrNameLst>
                                          <p:attrName>ppt_y</p:attrName>
                                        </p:attrNameLst>
                                      </p:cBhvr>
                                      <p:tavLst>
                                        <p:tav tm="0">
                                          <p:val>
                                            <p:strVal val="#ppt_y-.2"/>
                                          </p:val>
                                        </p:tav>
                                        <p:tav tm="100000">
                                          <p:val>
                                            <p:strVal val="#ppt_y+.1"/>
                                          </p:val>
                                        </p:tav>
                                      </p:tavLst>
                                    </p:anim>
                                    <p:anim calcmode="lin" valueType="num">
                                      <p:cBhvr>
                                        <p:cTn id="21" dur="1000" accel="50000" fill="hold">
                                          <p:stCondLst>
                                            <p:cond delay="1000"/>
                                          </p:stCondLst>
                                        </p:cTn>
                                        <p:tgtEl>
                                          <p:spTgt spid="53254">
                                            <p:txEl>
                                              <p:pRg st="0" end="0"/>
                                            </p:txEl>
                                          </p:spTgt>
                                        </p:tgtEl>
                                        <p:attrNameLst>
                                          <p:attrName>ppt_y</p:attrName>
                                        </p:attrNameLst>
                                      </p:cBhvr>
                                      <p:tavLst>
                                        <p:tav tm="0">
                                          <p:val>
                                            <p:strVal val="#ppt_y+.1"/>
                                          </p:val>
                                        </p:tav>
                                        <p:tav tm="100000">
                                          <p:val>
                                            <p:strVal val="#ppt_y"/>
                                          </p:val>
                                        </p:tav>
                                      </p:tavLst>
                                    </p:anim>
                                    <p:animEffect transition="in" filter="fade">
                                      <p:cBhvr>
                                        <p:cTn id="22" dur="2000" decel="50000">
                                          <p:stCondLst>
                                            <p:cond delay="0"/>
                                          </p:stCondLst>
                                        </p:cTn>
                                        <p:tgtEl>
                                          <p:spTgt spid="5325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53261"/>
                                        </p:tgtEl>
                                        <p:attrNameLst>
                                          <p:attrName>style.visibility</p:attrName>
                                        </p:attrNameLst>
                                      </p:cBhvr>
                                      <p:to>
                                        <p:strVal val="visible"/>
                                      </p:to>
                                    </p:set>
                                    <p:animEffect transition="in" filter="randombar(horizontal)">
                                      <p:cBhvr>
                                        <p:cTn id="27" dur="1000"/>
                                        <p:tgtEl>
                                          <p:spTgt spid="532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2" grpId="0"/>
      <p:bldP spid="5325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457200" y="457200"/>
            <a:ext cx="57912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0" algn="ctr" fontAlgn="base">
              <a:spcBef>
                <a:spcPct val="0"/>
              </a:spcBef>
              <a:spcAft>
                <a:spcPct val="0"/>
              </a:spcAft>
            </a:pPr>
            <a:endParaRPr kumimoji="0" lang="ar-SA" sz="32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p:txBody>
      </p:sp>
      <p:sp>
        <p:nvSpPr>
          <p:cNvPr id="3" name="مستطيل 2"/>
          <p:cNvSpPr/>
          <p:nvPr/>
        </p:nvSpPr>
        <p:spPr>
          <a:xfrm>
            <a:off x="457200" y="1371600"/>
            <a:ext cx="6553199" cy="3877985"/>
          </a:xfrm>
          <a:prstGeom prst="rect">
            <a:avLst/>
          </a:prstGeom>
          <a:noFill/>
        </p:spPr>
        <p:txBody>
          <a:bodyPr wrap="square" lIns="91440" tIns="45720" rIns="91440" bIns="45720">
            <a:spAutoFit/>
          </a:bodyPr>
          <a:lstStyle/>
          <a:p>
            <a:pPr algn="ctr"/>
            <a:r>
              <a:rPr lang="ar-SA" sz="5400" b="1" u="sng" cap="none" spc="0" dirty="0" smtClean="0">
                <a:ln w="1905"/>
                <a:effectLst>
                  <a:innerShdw blurRad="69850" dist="43180" dir="5400000">
                    <a:srgbClr val="000000">
                      <a:alpha val="65000"/>
                    </a:srgbClr>
                  </a:innerShdw>
                </a:effectLst>
              </a:rPr>
              <a:t>محاور المحاضرة : </a:t>
            </a:r>
          </a:p>
          <a:p>
            <a:pPr algn="r"/>
            <a:r>
              <a:rPr lang="ar-SA" sz="2800" b="1" dirty="0" smtClean="0">
                <a:ln w="1905"/>
                <a:effectLst>
                  <a:innerShdw blurRad="69850" dist="43180" dir="5400000">
                    <a:srgbClr val="000000">
                      <a:alpha val="65000"/>
                    </a:srgbClr>
                  </a:innerShdw>
                </a:effectLst>
              </a:rPr>
              <a:t>- </a:t>
            </a:r>
            <a:r>
              <a:rPr lang="ar-SA" sz="3200" b="1" dirty="0" smtClean="0">
                <a:ln w="1905"/>
                <a:effectLst>
                  <a:innerShdw blurRad="69850" dist="43180" dir="5400000">
                    <a:srgbClr val="000000">
                      <a:alpha val="65000"/>
                    </a:srgbClr>
                  </a:innerShdw>
                </a:effectLst>
              </a:rPr>
              <a:t>تعريف الروح المعنوية  0</a:t>
            </a:r>
          </a:p>
          <a:p>
            <a:pPr algn="r"/>
            <a:r>
              <a:rPr lang="ar-SA" sz="3200" b="1" cap="none" spc="0" dirty="0" smtClean="0">
                <a:ln w="1905"/>
                <a:effectLst>
                  <a:innerShdw blurRad="69850" dist="43180" dir="5400000">
                    <a:srgbClr val="000000">
                      <a:alpha val="65000"/>
                    </a:srgbClr>
                  </a:innerShdw>
                </a:effectLst>
              </a:rPr>
              <a:t> - مكونات الروح المعنوية 0 </a:t>
            </a:r>
          </a:p>
          <a:p>
            <a:pPr algn="r"/>
            <a:r>
              <a:rPr lang="ar-SA" sz="3200" b="1" dirty="0" smtClean="0">
                <a:ln w="1905"/>
                <a:effectLst>
                  <a:innerShdw blurRad="69850" dist="43180" dir="5400000">
                    <a:srgbClr val="000000">
                      <a:alpha val="65000"/>
                    </a:srgbClr>
                  </a:innerShdw>
                </a:effectLst>
              </a:rPr>
              <a:t>- دلالات الروح المعنوية 0</a:t>
            </a:r>
          </a:p>
          <a:p>
            <a:pPr algn="r"/>
            <a:r>
              <a:rPr lang="ar-SA" sz="3200" b="1" cap="none" spc="0" dirty="0" smtClean="0">
                <a:ln w="1905"/>
                <a:effectLst>
                  <a:innerShdw blurRad="69850" dist="43180" dir="5400000">
                    <a:srgbClr val="000000">
                      <a:alpha val="65000"/>
                    </a:srgbClr>
                  </a:innerShdw>
                </a:effectLst>
              </a:rPr>
              <a:t> - </a:t>
            </a:r>
            <a:r>
              <a:rPr lang="ar-SA" sz="3200" b="1" dirty="0" smtClean="0">
                <a:ln w="1905"/>
                <a:effectLst>
                  <a:innerShdw blurRad="69850" dist="43180" dir="5400000">
                    <a:srgbClr val="000000">
                      <a:alpha val="65000"/>
                    </a:srgbClr>
                  </a:innerShdw>
                </a:effectLst>
              </a:rPr>
              <a:t>ألأسباب التي تؤدى الى ارتفاع الروح المعنوية عند العمال 0  </a:t>
            </a:r>
          </a:p>
          <a:p>
            <a:pPr algn="r"/>
            <a:r>
              <a:rPr lang="ar-SA" sz="3200" b="1" cap="none" spc="0" dirty="0" smtClean="0">
                <a:ln w="1905"/>
                <a:effectLst>
                  <a:innerShdw blurRad="69850" dist="43180" dir="5400000">
                    <a:srgbClr val="000000">
                      <a:alpha val="65000"/>
                    </a:srgbClr>
                  </a:innerShdw>
                </a:effectLst>
              </a:rPr>
              <a:t>معايير الروح المعنوية 0  </a:t>
            </a:r>
            <a:endParaRPr lang="ar-SA" sz="3200" b="1" cap="none" spc="0" dirty="0">
              <a:ln w="1905"/>
              <a:effectLst>
                <a:innerShdw blurRad="69850" dist="43180" dir="5400000">
                  <a:srgbClr val="000000">
                    <a:alpha val="65000"/>
                  </a:srgbClr>
                </a:innerShdw>
              </a:effectLs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nodePh="1">
                                  <p:stCondLst>
                                    <p:cond delay="0"/>
                                  </p:stCondLst>
                                  <p:endCondLst>
                                    <p:cond evt="begin" delay="0">
                                      <p:tn val="5"/>
                                    </p:cond>
                                  </p:endCondLst>
                                  <p:childTnLst>
                                    <p:set>
                                      <p:cBhvr>
                                        <p:cTn id="6" dur="1" fill="hold">
                                          <p:stCondLst>
                                            <p:cond delay="0"/>
                                          </p:stCondLst>
                                        </p:cTn>
                                        <p:tgtEl>
                                          <p:spTgt spid="50177"/>
                                        </p:tgtEl>
                                        <p:attrNameLst>
                                          <p:attrName>style.visibility</p:attrName>
                                        </p:attrNameLst>
                                      </p:cBhvr>
                                      <p:to>
                                        <p:strVal val="visible"/>
                                      </p:to>
                                    </p:set>
                                    <p:animEffect transition="in" filter="wipe(down)">
                                      <p:cBhvr>
                                        <p:cTn id="7" dur="580">
                                          <p:stCondLst>
                                            <p:cond delay="0"/>
                                          </p:stCondLst>
                                        </p:cTn>
                                        <p:tgtEl>
                                          <p:spTgt spid="50177"/>
                                        </p:tgtEl>
                                      </p:cBhvr>
                                    </p:animEffect>
                                    <p:anim calcmode="lin" valueType="num">
                                      <p:cBhvr>
                                        <p:cTn id="8" dur="1822" tmFilter="0,0; 0.14,0.36; 0.43,0.73; 0.71,0.91; 1.0,1.0">
                                          <p:stCondLst>
                                            <p:cond delay="0"/>
                                          </p:stCondLst>
                                        </p:cTn>
                                        <p:tgtEl>
                                          <p:spTgt spid="5017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017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017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017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0177"/>
                                        </p:tgtEl>
                                        <p:attrNameLst>
                                          <p:attrName>ppt_y</p:attrName>
                                        </p:attrNameLst>
                                      </p:cBhvr>
                                      <p:tavLst>
                                        <p:tav tm="0" fmla="#ppt_y-sin(pi*$)/81">
                                          <p:val>
                                            <p:fltVal val="0"/>
                                          </p:val>
                                        </p:tav>
                                        <p:tav tm="100000">
                                          <p:val>
                                            <p:fltVal val="1"/>
                                          </p:val>
                                        </p:tav>
                                      </p:tavLst>
                                    </p:anim>
                                    <p:animScale>
                                      <p:cBhvr>
                                        <p:cTn id="13" dur="26">
                                          <p:stCondLst>
                                            <p:cond delay="650"/>
                                          </p:stCondLst>
                                        </p:cTn>
                                        <p:tgtEl>
                                          <p:spTgt spid="50177"/>
                                        </p:tgtEl>
                                      </p:cBhvr>
                                      <p:to x="100000" y="60000"/>
                                    </p:animScale>
                                    <p:animScale>
                                      <p:cBhvr>
                                        <p:cTn id="14" dur="166" decel="50000">
                                          <p:stCondLst>
                                            <p:cond delay="676"/>
                                          </p:stCondLst>
                                        </p:cTn>
                                        <p:tgtEl>
                                          <p:spTgt spid="50177"/>
                                        </p:tgtEl>
                                      </p:cBhvr>
                                      <p:to x="100000" y="100000"/>
                                    </p:animScale>
                                    <p:animScale>
                                      <p:cBhvr>
                                        <p:cTn id="15" dur="26">
                                          <p:stCondLst>
                                            <p:cond delay="1312"/>
                                          </p:stCondLst>
                                        </p:cTn>
                                        <p:tgtEl>
                                          <p:spTgt spid="50177"/>
                                        </p:tgtEl>
                                      </p:cBhvr>
                                      <p:to x="100000" y="80000"/>
                                    </p:animScale>
                                    <p:animScale>
                                      <p:cBhvr>
                                        <p:cTn id="16" dur="166" decel="50000">
                                          <p:stCondLst>
                                            <p:cond delay="1338"/>
                                          </p:stCondLst>
                                        </p:cTn>
                                        <p:tgtEl>
                                          <p:spTgt spid="50177"/>
                                        </p:tgtEl>
                                      </p:cBhvr>
                                      <p:to x="100000" y="100000"/>
                                    </p:animScale>
                                    <p:animScale>
                                      <p:cBhvr>
                                        <p:cTn id="17" dur="26">
                                          <p:stCondLst>
                                            <p:cond delay="1642"/>
                                          </p:stCondLst>
                                        </p:cTn>
                                        <p:tgtEl>
                                          <p:spTgt spid="50177"/>
                                        </p:tgtEl>
                                      </p:cBhvr>
                                      <p:to x="100000" y="90000"/>
                                    </p:animScale>
                                    <p:animScale>
                                      <p:cBhvr>
                                        <p:cTn id="18" dur="166" decel="50000">
                                          <p:stCondLst>
                                            <p:cond delay="1668"/>
                                          </p:stCondLst>
                                        </p:cTn>
                                        <p:tgtEl>
                                          <p:spTgt spid="50177"/>
                                        </p:tgtEl>
                                      </p:cBhvr>
                                      <p:to x="100000" y="100000"/>
                                    </p:animScale>
                                    <p:animScale>
                                      <p:cBhvr>
                                        <p:cTn id="19" dur="26">
                                          <p:stCondLst>
                                            <p:cond delay="1808"/>
                                          </p:stCondLst>
                                        </p:cTn>
                                        <p:tgtEl>
                                          <p:spTgt spid="50177"/>
                                        </p:tgtEl>
                                      </p:cBhvr>
                                      <p:to x="100000" y="95000"/>
                                    </p:animScale>
                                    <p:animScale>
                                      <p:cBhvr>
                                        <p:cTn id="20" dur="166" decel="50000">
                                          <p:stCondLst>
                                            <p:cond delay="1834"/>
                                          </p:stCondLst>
                                        </p:cTn>
                                        <p:tgtEl>
                                          <p:spTgt spid="5017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457200" y="457200"/>
            <a:ext cx="57912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0" algn="ctr" fontAlgn="base">
              <a:spcBef>
                <a:spcPct val="0"/>
              </a:spcBef>
              <a:spcAft>
                <a:spcPct val="0"/>
              </a:spcAft>
            </a:pPr>
            <a:endParaRPr kumimoji="0" lang="ar-SA" sz="32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p:txBody>
      </p:sp>
      <p:sp>
        <p:nvSpPr>
          <p:cNvPr id="3" name="مستطيل 2"/>
          <p:cNvSpPr/>
          <p:nvPr/>
        </p:nvSpPr>
        <p:spPr>
          <a:xfrm>
            <a:off x="685800" y="914400"/>
            <a:ext cx="7924800" cy="4647426"/>
          </a:xfrm>
          <a:prstGeom prst="rect">
            <a:avLst/>
          </a:prstGeom>
          <a:noFill/>
        </p:spPr>
        <p:txBody>
          <a:bodyPr wrap="square" lIns="91440" tIns="45720" rIns="91440" bIns="45720">
            <a:spAutoFit/>
          </a:bodyPr>
          <a:lstStyle/>
          <a:p>
            <a:pPr algn="r"/>
            <a:r>
              <a:rPr lang="ar-SA" sz="4400" b="1" u="sng" cap="none" spc="0" dirty="0" smtClean="0">
                <a:ln w="1905"/>
                <a:solidFill>
                  <a:srgbClr val="FF0000"/>
                </a:solidFill>
                <a:effectLst>
                  <a:innerShdw blurRad="69850" dist="43180" dir="5400000">
                    <a:srgbClr val="000000">
                      <a:alpha val="65000"/>
                    </a:srgbClr>
                  </a:innerShdw>
                </a:effectLst>
              </a:rPr>
              <a:t>تعريف الروح المعنوية : </a:t>
            </a:r>
          </a:p>
          <a:p>
            <a:pPr algn="r"/>
            <a:r>
              <a:rPr lang="ar-SA"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ar-SA" sz="3600" b="1" dirty="0" smtClean="0">
                <a:ln w="1905"/>
                <a:effectLst>
                  <a:innerShdw blurRad="69850" dist="43180" dir="5400000">
                    <a:srgbClr val="000000">
                      <a:alpha val="65000"/>
                    </a:srgbClr>
                  </a:innerShdw>
                </a:effectLst>
              </a:rPr>
              <a:t>تعريف وارين : </a:t>
            </a:r>
          </a:p>
          <a:p>
            <a:pPr algn="r"/>
            <a:r>
              <a:rPr lang="ar-SA" sz="3600" b="1" cap="none" spc="0" dirty="0" smtClean="0">
                <a:ln w="1905"/>
                <a:effectLst>
                  <a:innerShdw blurRad="69850" dist="43180" dir="5400000">
                    <a:srgbClr val="000000">
                      <a:alpha val="65000"/>
                    </a:srgbClr>
                  </a:innerShdw>
                </a:effectLst>
              </a:rPr>
              <a:t>  </a:t>
            </a:r>
            <a:r>
              <a:rPr lang="ar-SA" sz="3600" b="1" cap="none" spc="0" dirty="0" err="1" smtClean="0">
                <a:ln w="1905"/>
                <a:effectLst>
                  <a:innerShdw blurRad="69850" dist="43180" dir="5400000">
                    <a:srgbClr val="000000">
                      <a:alpha val="65000"/>
                    </a:srgbClr>
                  </a:innerShdw>
                </a:effectLst>
              </a:rPr>
              <a:t>أتجاة</a:t>
            </a:r>
            <a:r>
              <a:rPr lang="ar-SA" sz="3600" b="1" cap="none" spc="0" dirty="0" smtClean="0">
                <a:ln w="1905"/>
                <a:effectLst>
                  <a:innerShdw blurRad="69850" dist="43180" dir="5400000">
                    <a:srgbClr val="000000">
                      <a:alpha val="65000"/>
                    </a:srgbClr>
                  </a:innerShdw>
                </a:effectLst>
              </a:rPr>
              <a:t> أساسة الثقة والمثابرة في العمل والتمسك </a:t>
            </a:r>
          </a:p>
          <a:p>
            <a:pPr algn="r"/>
            <a:r>
              <a:rPr lang="ar-SA"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ar-SA" sz="3600" b="1" dirty="0" smtClean="0">
                <a:ln w="1905"/>
                <a:effectLst>
                  <a:innerShdw blurRad="69850" dist="43180" dir="5400000">
                    <a:srgbClr val="000000">
                      <a:alpha val="65000"/>
                    </a:srgbClr>
                  </a:innerShdw>
                </a:effectLst>
              </a:rPr>
              <a:t>بمثل الجماعة 0   </a:t>
            </a:r>
          </a:p>
          <a:p>
            <a:pPr algn="r"/>
            <a:r>
              <a:rPr lang="ar-SA" sz="3600" b="1" dirty="0" smtClean="0">
                <a:ln w="1905"/>
                <a:effectLst>
                  <a:innerShdw blurRad="69850" dist="43180" dir="5400000">
                    <a:srgbClr val="000000">
                      <a:alpha val="65000"/>
                    </a:srgbClr>
                  </a:innerShdw>
                </a:effectLst>
              </a:rPr>
              <a:t>  </a:t>
            </a:r>
            <a:r>
              <a:rPr lang="ar-SA" sz="3600" b="1" dirty="0" smtClean="0">
                <a:ln w="1905"/>
                <a:solidFill>
                  <a:srgbClr val="FF0000"/>
                </a:solidFill>
                <a:effectLst>
                  <a:innerShdw blurRad="69850" dist="43180" dir="5400000">
                    <a:srgbClr val="000000">
                      <a:alpha val="65000"/>
                    </a:srgbClr>
                  </a:innerShdw>
                </a:effectLst>
              </a:rPr>
              <a:t>س / ما مكونات الروح المعنوية ؟</a:t>
            </a:r>
            <a:r>
              <a:rPr lang="ar-SA" sz="3600" b="1" dirty="0" smtClean="0">
                <a:ln w="1905"/>
                <a:effectLst>
                  <a:innerShdw blurRad="69850" dist="43180" dir="5400000">
                    <a:srgbClr val="000000">
                      <a:alpha val="65000"/>
                    </a:srgbClr>
                  </a:innerShdw>
                </a:effectLst>
              </a:rPr>
              <a:t>   </a:t>
            </a:r>
          </a:p>
          <a:p>
            <a:pPr algn="r"/>
            <a:r>
              <a:rPr lang="ar-SA" sz="3600" b="1" cap="none" spc="0" dirty="0" smtClean="0">
                <a:ln w="1905"/>
                <a:effectLst>
                  <a:innerShdw blurRad="69850" dist="43180" dir="5400000">
                    <a:srgbClr val="000000">
                      <a:alpha val="65000"/>
                    </a:srgbClr>
                  </a:innerShdw>
                </a:effectLst>
              </a:rPr>
              <a:t>   - تتكون الروح المعنوية للجماعة من الروح المعنوية لمجموعة أفراد الجماعة 0 </a:t>
            </a:r>
            <a:r>
              <a:rPr lang="ar-SA" sz="5400" b="1" cap="none" spc="0" dirty="0" smtClean="0">
                <a:ln w="1905"/>
                <a:effectLst>
                  <a:innerShdw blurRad="69850" dist="43180" dir="5400000">
                    <a:srgbClr val="000000">
                      <a:alpha val="65000"/>
                    </a:srgbClr>
                  </a:innerShdw>
                </a:effectLst>
              </a:rPr>
              <a:t> </a:t>
            </a:r>
            <a:endParaRPr lang="ar-SA" sz="5400" b="1" cap="none" spc="0" dirty="0">
              <a:ln w="1905"/>
              <a:effectLst>
                <a:innerShdw blurRad="69850" dist="43180" dir="5400000">
                  <a:srgbClr val="000000">
                    <a:alpha val="65000"/>
                  </a:srgbClr>
                </a:innerShdw>
              </a:effectLs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nodePh="1">
                                  <p:stCondLst>
                                    <p:cond delay="0"/>
                                  </p:stCondLst>
                                  <p:endCondLst>
                                    <p:cond evt="begin" delay="0">
                                      <p:tn val="5"/>
                                    </p:cond>
                                  </p:endCondLst>
                                  <p:childTnLst>
                                    <p:set>
                                      <p:cBhvr>
                                        <p:cTn id="6" dur="1" fill="hold">
                                          <p:stCondLst>
                                            <p:cond delay="0"/>
                                          </p:stCondLst>
                                        </p:cTn>
                                        <p:tgtEl>
                                          <p:spTgt spid="50177"/>
                                        </p:tgtEl>
                                        <p:attrNameLst>
                                          <p:attrName>style.visibility</p:attrName>
                                        </p:attrNameLst>
                                      </p:cBhvr>
                                      <p:to>
                                        <p:strVal val="visible"/>
                                      </p:to>
                                    </p:set>
                                    <p:animEffect transition="in" filter="wipe(down)">
                                      <p:cBhvr>
                                        <p:cTn id="7" dur="580">
                                          <p:stCondLst>
                                            <p:cond delay="0"/>
                                          </p:stCondLst>
                                        </p:cTn>
                                        <p:tgtEl>
                                          <p:spTgt spid="50177"/>
                                        </p:tgtEl>
                                      </p:cBhvr>
                                    </p:animEffect>
                                    <p:anim calcmode="lin" valueType="num">
                                      <p:cBhvr>
                                        <p:cTn id="8" dur="1822" tmFilter="0,0; 0.14,0.36; 0.43,0.73; 0.71,0.91; 1.0,1.0">
                                          <p:stCondLst>
                                            <p:cond delay="0"/>
                                          </p:stCondLst>
                                        </p:cTn>
                                        <p:tgtEl>
                                          <p:spTgt spid="5017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017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017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017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0177"/>
                                        </p:tgtEl>
                                        <p:attrNameLst>
                                          <p:attrName>ppt_y</p:attrName>
                                        </p:attrNameLst>
                                      </p:cBhvr>
                                      <p:tavLst>
                                        <p:tav tm="0" fmla="#ppt_y-sin(pi*$)/81">
                                          <p:val>
                                            <p:fltVal val="0"/>
                                          </p:val>
                                        </p:tav>
                                        <p:tav tm="100000">
                                          <p:val>
                                            <p:fltVal val="1"/>
                                          </p:val>
                                        </p:tav>
                                      </p:tavLst>
                                    </p:anim>
                                    <p:animScale>
                                      <p:cBhvr>
                                        <p:cTn id="13" dur="26">
                                          <p:stCondLst>
                                            <p:cond delay="650"/>
                                          </p:stCondLst>
                                        </p:cTn>
                                        <p:tgtEl>
                                          <p:spTgt spid="50177"/>
                                        </p:tgtEl>
                                      </p:cBhvr>
                                      <p:to x="100000" y="60000"/>
                                    </p:animScale>
                                    <p:animScale>
                                      <p:cBhvr>
                                        <p:cTn id="14" dur="166" decel="50000">
                                          <p:stCondLst>
                                            <p:cond delay="676"/>
                                          </p:stCondLst>
                                        </p:cTn>
                                        <p:tgtEl>
                                          <p:spTgt spid="50177"/>
                                        </p:tgtEl>
                                      </p:cBhvr>
                                      <p:to x="100000" y="100000"/>
                                    </p:animScale>
                                    <p:animScale>
                                      <p:cBhvr>
                                        <p:cTn id="15" dur="26">
                                          <p:stCondLst>
                                            <p:cond delay="1312"/>
                                          </p:stCondLst>
                                        </p:cTn>
                                        <p:tgtEl>
                                          <p:spTgt spid="50177"/>
                                        </p:tgtEl>
                                      </p:cBhvr>
                                      <p:to x="100000" y="80000"/>
                                    </p:animScale>
                                    <p:animScale>
                                      <p:cBhvr>
                                        <p:cTn id="16" dur="166" decel="50000">
                                          <p:stCondLst>
                                            <p:cond delay="1338"/>
                                          </p:stCondLst>
                                        </p:cTn>
                                        <p:tgtEl>
                                          <p:spTgt spid="50177"/>
                                        </p:tgtEl>
                                      </p:cBhvr>
                                      <p:to x="100000" y="100000"/>
                                    </p:animScale>
                                    <p:animScale>
                                      <p:cBhvr>
                                        <p:cTn id="17" dur="26">
                                          <p:stCondLst>
                                            <p:cond delay="1642"/>
                                          </p:stCondLst>
                                        </p:cTn>
                                        <p:tgtEl>
                                          <p:spTgt spid="50177"/>
                                        </p:tgtEl>
                                      </p:cBhvr>
                                      <p:to x="100000" y="90000"/>
                                    </p:animScale>
                                    <p:animScale>
                                      <p:cBhvr>
                                        <p:cTn id="18" dur="166" decel="50000">
                                          <p:stCondLst>
                                            <p:cond delay="1668"/>
                                          </p:stCondLst>
                                        </p:cTn>
                                        <p:tgtEl>
                                          <p:spTgt spid="50177"/>
                                        </p:tgtEl>
                                      </p:cBhvr>
                                      <p:to x="100000" y="100000"/>
                                    </p:animScale>
                                    <p:animScale>
                                      <p:cBhvr>
                                        <p:cTn id="19" dur="26">
                                          <p:stCondLst>
                                            <p:cond delay="1808"/>
                                          </p:stCondLst>
                                        </p:cTn>
                                        <p:tgtEl>
                                          <p:spTgt spid="50177"/>
                                        </p:tgtEl>
                                      </p:cBhvr>
                                      <p:to x="100000" y="95000"/>
                                    </p:animScale>
                                    <p:animScale>
                                      <p:cBhvr>
                                        <p:cTn id="20" dur="166" decel="50000">
                                          <p:stCondLst>
                                            <p:cond delay="1834"/>
                                          </p:stCondLst>
                                        </p:cTn>
                                        <p:tgtEl>
                                          <p:spTgt spid="5017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7"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457200" y="457200"/>
            <a:ext cx="57912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0" algn="ctr" fontAlgn="base">
              <a:spcBef>
                <a:spcPct val="0"/>
              </a:spcBef>
              <a:spcAft>
                <a:spcPct val="0"/>
              </a:spcAft>
            </a:pPr>
            <a:endParaRPr kumimoji="0" lang="ar-SA" sz="32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p:txBody>
      </p:sp>
      <p:sp>
        <p:nvSpPr>
          <p:cNvPr id="3" name="مستطيل 2"/>
          <p:cNvSpPr/>
          <p:nvPr/>
        </p:nvSpPr>
        <p:spPr>
          <a:xfrm>
            <a:off x="1066800" y="533400"/>
            <a:ext cx="7785648" cy="8309967"/>
          </a:xfrm>
          <a:prstGeom prst="rect">
            <a:avLst/>
          </a:prstGeom>
          <a:noFill/>
        </p:spPr>
        <p:txBody>
          <a:bodyPr wrap="square" lIns="91440" tIns="45720" rIns="91440" bIns="45720">
            <a:spAutoFit/>
          </a:bodyPr>
          <a:lstStyle/>
          <a:p>
            <a:pPr algn="ctr"/>
            <a:r>
              <a:rPr lang="ar-SA" sz="3600" b="1" u="sng" cap="none" spc="0" dirty="0" smtClean="0">
                <a:ln w="1905"/>
                <a:solidFill>
                  <a:srgbClr val="FF0000"/>
                </a:solidFill>
                <a:effectLst>
                  <a:innerShdw blurRad="69850" dist="43180" dir="5400000">
                    <a:srgbClr val="000000">
                      <a:alpha val="65000"/>
                    </a:srgbClr>
                  </a:innerShdw>
                </a:effectLst>
              </a:rPr>
              <a:t>ما هي الدلالات التي تشير إليها الروح المعنوية ؟</a:t>
            </a:r>
            <a:r>
              <a:rPr lang="ar-SA" sz="5400" b="1" u="sng" cap="none" spc="0" dirty="0" smtClean="0">
                <a:ln w="1905"/>
                <a:solidFill>
                  <a:srgbClr val="FF0000"/>
                </a:solidFill>
                <a:effectLst>
                  <a:innerShdw blurRad="69850" dist="43180" dir="5400000">
                    <a:srgbClr val="000000">
                      <a:alpha val="65000"/>
                    </a:srgbClr>
                  </a:innerShdw>
                </a:effectLst>
              </a:rPr>
              <a:t> </a:t>
            </a:r>
          </a:p>
          <a:p>
            <a:pPr algn="r"/>
            <a:r>
              <a:rPr lang="ar-SA" sz="4000" b="1" dirty="0" smtClean="0">
                <a:ln w="1905"/>
                <a:effectLst>
                  <a:innerShdw blurRad="69850" dist="43180" dir="5400000">
                    <a:srgbClr val="000000">
                      <a:alpha val="65000"/>
                    </a:srgbClr>
                  </a:innerShdw>
                </a:effectLst>
              </a:rPr>
              <a:t>   تشير الروح المعنوية الى الدلالات التالية  : </a:t>
            </a:r>
          </a:p>
          <a:p>
            <a:pPr algn="r"/>
            <a:r>
              <a:rPr lang="ar-SA" sz="4000" b="1" dirty="0" smtClean="0">
                <a:ln w="1905"/>
                <a:effectLst>
                  <a:innerShdw blurRad="69850" dist="43180" dir="5400000">
                    <a:srgbClr val="000000">
                      <a:alpha val="65000"/>
                    </a:srgbClr>
                  </a:innerShdw>
                </a:effectLst>
              </a:rPr>
              <a:t>  - وظيفة الجماعة ووحدتها وتماسكها 0 </a:t>
            </a:r>
          </a:p>
          <a:p>
            <a:pPr algn="r"/>
            <a:r>
              <a:rPr lang="en-US" sz="4000" b="1" dirty="0" smtClean="0">
                <a:ln w="1905"/>
                <a:effectLst>
                  <a:innerShdw blurRad="69850" dist="43180" dir="5400000">
                    <a:srgbClr val="000000">
                      <a:alpha val="65000"/>
                    </a:srgbClr>
                  </a:innerShdw>
                </a:effectLst>
              </a:rPr>
              <a:t>  </a:t>
            </a:r>
            <a:r>
              <a:rPr lang="ar-SA" sz="4000" b="1" dirty="0" smtClean="0">
                <a:ln w="1905"/>
                <a:effectLst>
                  <a:innerShdw blurRad="69850" dist="43180" dir="5400000">
                    <a:srgbClr val="000000">
                      <a:alpha val="65000"/>
                    </a:srgbClr>
                  </a:innerShdw>
                </a:effectLst>
              </a:rPr>
              <a:t>الإنسانية بين أفراد الجماعة 0 </a:t>
            </a:r>
            <a:r>
              <a:rPr lang="en-US" sz="4000" b="1" dirty="0" smtClean="0">
                <a:ln w="1905"/>
                <a:effectLst>
                  <a:innerShdw blurRad="69850" dist="43180" dir="5400000">
                    <a:srgbClr val="000000">
                      <a:alpha val="65000"/>
                    </a:srgbClr>
                  </a:innerShdw>
                </a:effectLst>
              </a:rPr>
              <a:t> </a:t>
            </a:r>
            <a:r>
              <a:rPr lang="ar-SA" sz="4000" b="1" dirty="0" smtClean="0">
                <a:ln w="1905"/>
                <a:effectLst>
                  <a:innerShdw blurRad="69850" dist="43180" dir="5400000">
                    <a:srgbClr val="000000">
                      <a:alpha val="65000"/>
                    </a:srgbClr>
                  </a:innerShdw>
                </a:effectLst>
              </a:rPr>
              <a:t>   - العلاقات</a:t>
            </a:r>
          </a:p>
          <a:p>
            <a:pPr algn="r"/>
            <a:r>
              <a:rPr lang="ar-SA" sz="4000" b="1" dirty="0" smtClean="0">
                <a:ln w="1905"/>
                <a:effectLst>
                  <a:innerShdw blurRad="69850" dist="43180" dir="5400000">
                    <a:srgbClr val="000000">
                      <a:alpha val="65000"/>
                    </a:srgbClr>
                  </a:innerShdw>
                </a:effectLst>
              </a:rPr>
              <a:t>  - علاقة الأفراد بالقادة 0  </a:t>
            </a:r>
          </a:p>
          <a:p>
            <a:pPr algn="r"/>
            <a:r>
              <a:rPr lang="ar-SA" sz="4000" b="1" dirty="0" smtClean="0">
                <a:ln w="1905"/>
                <a:effectLst>
                  <a:innerShdw blurRad="69850" dist="43180" dir="5400000">
                    <a:srgbClr val="000000">
                      <a:alpha val="65000"/>
                    </a:srgbClr>
                  </a:innerShdw>
                </a:effectLst>
              </a:rPr>
              <a:t>   - إحساس العامل بالرضا عن نفسه وعن عملة 0 </a:t>
            </a:r>
          </a:p>
          <a:p>
            <a:pPr algn="r"/>
            <a:endParaRPr lang="ar-SA" sz="4000" b="1" dirty="0" smtClean="0">
              <a:ln w="1905"/>
              <a:effectLst>
                <a:innerShdw blurRad="69850" dist="43180" dir="5400000">
                  <a:srgbClr val="000000">
                    <a:alpha val="65000"/>
                  </a:srgbClr>
                </a:innerShdw>
              </a:effectLst>
            </a:endParaRPr>
          </a:p>
          <a:p>
            <a:pPr algn="r"/>
            <a:endParaRPr lang="ar-SA" sz="4000" b="1" dirty="0" smtClean="0">
              <a:ln w="1905"/>
              <a:effectLst>
                <a:innerShdw blurRad="69850" dist="43180" dir="5400000">
                  <a:srgbClr val="000000">
                    <a:alpha val="65000"/>
                  </a:srgbClr>
                </a:innerShdw>
              </a:effectLst>
            </a:endParaRPr>
          </a:p>
          <a:p>
            <a:pPr algn="r"/>
            <a:endParaRPr lang="ar-SA" sz="4000" b="1" dirty="0" smtClean="0">
              <a:ln w="1905"/>
              <a:effectLst>
                <a:innerShdw blurRad="69850" dist="43180" dir="5400000">
                  <a:srgbClr val="000000">
                    <a:alpha val="65000"/>
                  </a:srgbClr>
                </a:innerShdw>
              </a:effectLst>
            </a:endParaRPr>
          </a:p>
          <a:p>
            <a:pPr algn="r"/>
            <a:endParaRPr lang="ar-SA" sz="4000" b="1" dirty="0" smtClean="0">
              <a:ln w="1905"/>
              <a:effectLst>
                <a:innerShdw blurRad="69850" dist="43180" dir="5400000">
                  <a:srgbClr val="000000">
                    <a:alpha val="65000"/>
                  </a:srgbClr>
                </a:innerShdw>
              </a:effectLst>
            </a:endParaRPr>
          </a:p>
          <a:p>
            <a:pPr algn="r"/>
            <a:endParaRPr lang="ar-SA" sz="4000" b="1" dirty="0" smtClean="0">
              <a:ln w="1905"/>
              <a:effectLst>
                <a:innerShdw blurRad="69850" dist="43180" dir="5400000">
                  <a:srgbClr val="000000">
                    <a:alpha val="65000"/>
                  </a:srgbClr>
                </a:innerShdw>
              </a:effectLst>
            </a:endParaRPr>
          </a:p>
          <a:p>
            <a:pPr algn="r"/>
            <a:r>
              <a:rPr lang="ar-SA" sz="4000" b="1" dirty="0" smtClean="0">
                <a:ln w="1905"/>
                <a:effectLst>
                  <a:innerShdw blurRad="69850" dist="43180" dir="5400000">
                    <a:srgbClr val="000000">
                      <a:alpha val="65000"/>
                    </a:srgbClr>
                  </a:innerShdw>
                </a:effectLst>
              </a:rPr>
              <a:t> </a:t>
            </a:r>
            <a:endParaRPr lang="ar-SA" sz="4000" b="1" cap="none" spc="0" dirty="0">
              <a:ln w="1905"/>
              <a:effectLst>
                <a:innerShdw blurRad="69850" dist="43180" dir="5400000">
                  <a:srgbClr val="000000">
                    <a:alpha val="65000"/>
                  </a:srgbClr>
                </a:innerShdw>
              </a:effectLs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nodePh="1">
                                  <p:stCondLst>
                                    <p:cond delay="0"/>
                                  </p:stCondLst>
                                  <p:endCondLst>
                                    <p:cond evt="begin" delay="0">
                                      <p:tn val="5"/>
                                    </p:cond>
                                  </p:endCondLst>
                                  <p:childTnLst>
                                    <p:set>
                                      <p:cBhvr>
                                        <p:cTn id="6" dur="1" fill="hold">
                                          <p:stCondLst>
                                            <p:cond delay="0"/>
                                          </p:stCondLst>
                                        </p:cTn>
                                        <p:tgtEl>
                                          <p:spTgt spid="50177"/>
                                        </p:tgtEl>
                                        <p:attrNameLst>
                                          <p:attrName>style.visibility</p:attrName>
                                        </p:attrNameLst>
                                      </p:cBhvr>
                                      <p:to>
                                        <p:strVal val="visible"/>
                                      </p:to>
                                    </p:set>
                                    <p:animEffect transition="in" filter="wipe(down)">
                                      <p:cBhvr>
                                        <p:cTn id="7" dur="580">
                                          <p:stCondLst>
                                            <p:cond delay="0"/>
                                          </p:stCondLst>
                                        </p:cTn>
                                        <p:tgtEl>
                                          <p:spTgt spid="50177"/>
                                        </p:tgtEl>
                                      </p:cBhvr>
                                    </p:animEffect>
                                    <p:anim calcmode="lin" valueType="num">
                                      <p:cBhvr>
                                        <p:cTn id="8" dur="1822" tmFilter="0,0; 0.14,0.36; 0.43,0.73; 0.71,0.91; 1.0,1.0">
                                          <p:stCondLst>
                                            <p:cond delay="0"/>
                                          </p:stCondLst>
                                        </p:cTn>
                                        <p:tgtEl>
                                          <p:spTgt spid="5017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017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017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017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0177"/>
                                        </p:tgtEl>
                                        <p:attrNameLst>
                                          <p:attrName>ppt_y</p:attrName>
                                        </p:attrNameLst>
                                      </p:cBhvr>
                                      <p:tavLst>
                                        <p:tav tm="0" fmla="#ppt_y-sin(pi*$)/81">
                                          <p:val>
                                            <p:fltVal val="0"/>
                                          </p:val>
                                        </p:tav>
                                        <p:tav tm="100000">
                                          <p:val>
                                            <p:fltVal val="1"/>
                                          </p:val>
                                        </p:tav>
                                      </p:tavLst>
                                    </p:anim>
                                    <p:animScale>
                                      <p:cBhvr>
                                        <p:cTn id="13" dur="26">
                                          <p:stCondLst>
                                            <p:cond delay="650"/>
                                          </p:stCondLst>
                                        </p:cTn>
                                        <p:tgtEl>
                                          <p:spTgt spid="50177"/>
                                        </p:tgtEl>
                                      </p:cBhvr>
                                      <p:to x="100000" y="60000"/>
                                    </p:animScale>
                                    <p:animScale>
                                      <p:cBhvr>
                                        <p:cTn id="14" dur="166" decel="50000">
                                          <p:stCondLst>
                                            <p:cond delay="676"/>
                                          </p:stCondLst>
                                        </p:cTn>
                                        <p:tgtEl>
                                          <p:spTgt spid="50177"/>
                                        </p:tgtEl>
                                      </p:cBhvr>
                                      <p:to x="100000" y="100000"/>
                                    </p:animScale>
                                    <p:animScale>
                                      <p:cBhvr>
                                        <p:cTn id="15" dur="26">
                                          <p:stCondLst>
                                            <p:cond delay="1312"/>
                                          </p:stCondLst>
                                        </p:cTn>
                                        <p:tgtEl>
                                          <p:spTgt spid="50177"/>
                                        </p:tgtEl>
                                      </p:cBhvr>
                                      <p:to x="100000" y="80000"/>
                                    </p:animScale>
                                    <p:animScale>
                                      <p:cBhvr>
                                        <p:cTn id="16" dur="166" decel="50000">
                                          <p:stCondLst>
                                            <p:cond delay="1338"/>
                                          </p:stCondLst>
                                        </p:cTn>
                                        <p:tgtEl>
                                          <p:spTgt spid="50177"/>
                                        </p:tgtEl>
                                      </p:cBhvr>
                                      <p:to x="100000" y="100000"/>
                                    </p:animScale>
                                    <p:animScale>
                                      <p:cBhvr>
                                        <p:cTn id="17" dur="26">
                                          <p:stCondLst>
                                            <p:cond delay="1642"/>
                                          </p:stCondLst>
                                        </p:cTn>
                                        <p:tgtEl>
                                          <p:spTgt spid="50177"/>
                                        </p:tgtEl>
                                      </p:cBhvr>
                                      <p:to x="100000" y="90000"/>
                                    </p:animScale>
                                    <p:animScale>
                                      <p:cBhvr>
                                        <p:cTn id="18" dur="166" decel="50000">
                                          <p:stCondLst>
                                            <p:cond delay="1668"/>
                                          </p:stCondLst>
                                        </p:cTn>
                                        <p:tgtEl>
                                          <p:spTgt spid="50177"/>
                                        </p:tgtEl>
                                      </p:cBhvr>
                                      <p:to x="100000" y="100000"/>
                                    </p:animScale>
                                    <p:animScale>
                                      <p:cBhvr>
                                        <p:cTn id="19" dur="26">
                                          <p:stCondLst>
                                            <p:cond delay="1808"/>
                                          </p:stCondLst>
                                        </p:cTn>
                                        <p:tgtEl>
                                          <p:spTgt spid="50177"/>
                                        </p:tgtEl>
                                      </p:cBhvr>
                                      <p:to x="100000" y="95000"/>
                                    </p:animScale>
                                    <p:animScale>
                                      <p:cBhvr>
                                        <p:cTn id="20" dur="166" decel="50000">
                                          <p:stCondLst>
                                            <p:cond delay="1834"/>
                                          </p:stCondLst>
                                        </p:cTn>
                                        <p:tgtEl>
                                          <p:spTgt spid="5017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457200" y="457200"/>
            <a:ext cx="57912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0" algn="ctr" fontAlgn="base">
              <a:spcBef>
                <a:spcPct val="0"/>
              </a:spcBef>
              <a:spcAft>
                <a:spcPct val="0"/>
              </a:spcAft>
            </a:pPr>
            <a:endParaRPr kumimoji="0" lang="ar-SA" sz="32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p:txBody>
      </p:sp>
      <p:sp>
        <p:nvSpPr>
          <p:cNvPr id="3" name="مستطيل 2"/>
          <p:cNvSpPr/>
          <p:nvPr/>
        </p:nvSpPr>
        <p:spPr>
          <a:xfrm>
            <a:off x="990600" y="1752600"/>
            <a:ext cx="7467600" cy="2800767"/>
          </a:xfrm>
          <a:prstGeom prst="rect">
            <a:avLst/>
          </a:prstGeom>
          <a:noFill/>
        </p:spPr>
        <p:txBody>
          <a:bodyPr wrap="square" lIns="91440" tIns="45720" rIns="91440" bIns="45720">
            <a:spAutoFit/>
          </a:bodyPr>
          <a:lstStyle/>
          <a:p>
            <a:pPr algn="ctr"/>
            <a:r>
              <a:rPr lang="ar-SA" sz="4000" b="1" cap="none" spc="0" dirty="0" smtClean="0">
                <a:ln w="1905"/>
                <a:solidFill>
                  <a:srgbClr val="FF0000"/>
                </a:solidFill>
                <a:effectLst>
                  <a:innerShdw blurRad="69850" dist="43180" dir="5400000">
                    <a:srgbClr val="000000">
                      <a:alpha val="65000"/>
                    </a:srgbClr>
                  </a:innerShdw>
                </a:effectLst>
              </a:rPr>
              <a:t>س / هل الروح المعنوية تقتصر على الناحية المادية دون المعنوية ؟   </a:t>
            </a:r>
          </a:p>
          <a:p>
            <a:pPr algn="r">
              <a:buFontTx/>
              <a:buChar char="-"/>
            </a:pPr>
            <a:r>
              <a:rPr lang="ar-SA" sz="3200" b="1" dirty="0" smtClean="0">
                <a:ln w="1905"/>
                <a:effectLst>
                  <a:innerShdw blurRad="69850" dist="43180" dir="5400000">
                    <a:srgbClr val="000000">
                      <a:alpha val="65000"/>
                    </a:srgbClr>
                  </a:innerShdw>
                </a:effectLst>
              </a:rPr>
              <a:t>الروح تحتاج لدعم الناحيتين معاً المادية والمعنوية 0 </a:t>
            </a:r>
          </a:p>
          <a:p>
            <a:pPr algn="r"/>
            <a:r>
              <a:rPr lang="ar-SA" sz="3200" b="1" cap="none" spc="0" dirty="0" smtClean="0">
                <a:ln w="1905"/>
                <a:effectLst>
                  <a:innerShdw blurRad="69850" dist="43180" dir="5400000">
                    <a:srgbClr val="000000">
                      <a:alpha val="65000"/>
                    </a:srgbClr>
                  </a:innerShdw>
                </a:effectLst>
              </a:rPr>
              <a:t>  - دلت التجارب العلمية أنة كثير ما ترتفع </a:t>
            </a:r>
          </a:p>
          <a:p>
            <a:pPr algn="r"/>
            <a:r>
              <a:rPr lang="ar-SA" sz="3200" b="1" dirty="0" smtClean="0">
                <a:ln w="1905"/>
                <a:effectLst>
                  <a:innerShdw blurRad="69850" dist="43180" dir="5400000">
                    <a:srgbClr val="000000">
                      <a:alpha val="65000"/>
                    </a:srgbClr>
                  </a:innerShdw>
                </a:effectLst>
              </a:rPr>
              <a:t>أجوار العمال ومع ذلك يستمر شكواهم من العمل 0 </a:t>
            </a:r>
            <a:r>
              <a:rPr lang="ar-SA" sz="3200" b="1" cap="none" spc="0" dirty="0" smtClean="0">
                <a:ln w="1905"/>
                <a:effectLst>
                  <a:innerShdw blurRad="69850" dist="43180" dir="5400000">
                    <a:srgbClr val="000000">
                      <a:alpha val="65000"/>
                    </a:srgbClr>
                  </a:innerShdw>
                </a:effectLst>
              </a:rPr>
              <a:t> </a:t>
            </a:r>
            <a:endParaRPr lang="ar-SA" sz="3200" b="1" cap="none" spc="0" dirty="0">
              <a:ln w="1905"/>
              <a:effectLst>
                <a:innerShdw blurRad="69850" dist="43180" dir="5400000">
                  <a:srgbClr val="000000">
                    <a:alpha val="65000"/>
                  </a:srgbClr>
                </a:innerShdw>
              </a:effectLs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nodePh="1">
                                  <p:stCondLst>
                                    <p:cond delay="0"/>
                                  </p:stCondLst>
                                  <p:endCondLst>
                                    <p:cond evt="begin" delay="0">
                                      <p:tn val="5"/>
                                    </p:cond>
                                  </p:endCondLst>
                                  <p:childTnLst>
                                    <p:set>
                                      <p:cBhvr>
                                        <p:cTn id="6" dur="1" fill="hold">
                                          <p:stCondLst>
                                            <p:cond delay="0"/>
                                          </p:stCondLst>
                                        </p:cTn>
                                        <p:tgtEl>
                                          <p:spTgt spid="50177"/>
                                        </p:tgtEl>
                                        <p:attrNameLst>
                                          <p:attrName>style.visibility</p:attrName>
                                        </p:attrNameLst>
                                      </p:cBhvr>
                                      <p:to>
                                        <p:strVal val="visible"/>
                                      </p:to>
                                    </p:set>
                                    <p:animEffect transition="in" filter="wipe(down)">
                                      <p:cBhvr>
                                        <p:cTn id="7" dur="580">
                                          <p:stCondLst>
                                            <p:cond delay="0"/>
                                          </p:stCondLst>
                                        </p:cTn>
                                        <p:tgtEl>
                                          <p:spTgt spid="50177"/>
                                        </p:tgtEl>
                                      </p:cBhvr>
                                    </p:animEffect>
                                    <p:anim calcmode="lin" valueType="num">
                                      <p:cBhvr>
                                        <p:cTn id="8" dur="1822" tmFilter="0,0; 0.14,0.36; 0.43,0.73; 0.71,0.91; 1.0,1.0">
                                          <p:stCondLst>
                                            <p:cond delay="0"/>
                                          </p:stCondLst>
                                        </p:cTn>
                                        <p:tgtEl>
                                          <p:spTgt spid="5017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017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017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017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0177"/>
                                        </p:tgtEl>
                                        <p:attrNameLst>
                                          <p:attrName>ppt_y</p:attrName>
                                        </p:attrNameLst>
                                      </p:cBhvr>
                                      <p:tavLst>
                                        <p:tav tm="0" fmla="#ppt_y-sin(pi*$)/81">
                                          <p:val>
                                            <p:fltVal val="0"/>
                                          </p:val>
                                        </p:tav>
                                        <p:tav tm="100000">
                                          <p:val>
                                            <p:fltVal val="1"/>
                                          </p:val>
                                        </p:tav>
                                      </p:tavLst>
                                    </p:anim>
                                    <p:animScale>
                                      <p:cBhvr>
                                        <p:cTn id="13" dur="26">
                                          <p:stCondLst>
                                            <p:cond delay="650"/>
                                          </p:stCondLst>
                                        </p:cTn>
                                        <p:tgtEl>
                                          <p:spTgt spid="50177"/>
                                        </p:tgtEl>
                                      </p:cBhvr>
                                      <p:to x="100000" y="60000"/>
                                    </p:animScale>
                                    <p:animScale>
                                      <p:cBhvr>
                                        <p:cTn id="14" dur="166" decel="50000">
                                          <p:stCondLst>
                                            <p:cond delay="676"/>
                                          </p:stCondLst>
                                        </p:cTn>
                                        <p:tgtEl>
                                          <p:spTgt spid="50177"/>
                                        </p:tgtEl>
                                      </p:cBhvr>
                                      <p:to x="100000" y="100000"/>
                                    </p:animScale>
                                    <p:animScale>
                                      <p:cBhvr>
                                        <p:cTn id="15" dur="26">
                                          <p:stCondLst>
                                            <p:cond delay="1312"/>
                                          </p:stCondLst>
                                        </p:cTn>
                                        <p:tgtEl>
                                          <p:spTgt spid="50177"/>
                                        </p:tgtEl>
                                      </p:cBhvr>
                                      <p:to x="100000" y="80000"/>
                                    </p:animScale>
                                    <p:animScale>
                                      <p:cBhvr>
                                        <p:cTn id="16" dur="166" decel="50000">
                                          <p:stCondLst>
                                            <p:cond delay="1338"/>
                                          </p:stCondLst>
                                        </p:cTn>
                                        <p:tgtEl>
                                          <p:spTgt spid="50177"/>
                                        </p:tgtEl>
                                      </p:cBhvr>
                                      <p:to x="100000" y="100000"/>
                                    </p:animScale>
                                    <p:animScale>
                                      <p:cBhvr>
                                        <p:cTn id="17" dur="26">
                                          <p:stCondLst>
                                            <p:cond delay="1642"/>
                                          </p:stCondLst>
                                        </p:cTn>
                                        <p:tgtEl>
                                          <p:spTgt spid="50177"/>
                                        </p:tgtEl>
                                      </p:cBhvr>
                                      <p:to x="100000" y="90000"/>
                                    </p:animScale>
                                    <p:animScale>
                                      <p:cBhvr>
                                        <p:cTn id="18" dur="166" decel="50000">
                                          <p:stCondLst>
                                            <p:cond delay="1668"/>
                                          </p:stCondLst>
                                        </p:cTn>
                                        <p:tgtEl>
                                          <p:spTgt spid="50177"/>
                                        </p:tgtEl>
                                      </p:cBhvr>
                                      <p:to x="100000" y="100000"/>
                                    </p:animScale>
                                    <p:animScale>
                                      <p:cBhvr>
                                        <p:cTn id="19" dur="26">
                                          <p:stCondLst>
                                            <p:cond delay="1808"/>
                                          </p:stCondLst>
                                        </p:cTn>
                                        <p:tgtEl>
                                          <p:spTgt spid="50177"/>
                                        </p:tgtEl>
                                      </p:cBhvr>
                                      <p:to x="100000" y="95000"/>
                                    </p:animScale>
                                    <p:animScale>
                                      <p:cBhvr>
                                        <p:cTn id="20" dur="166" decel="50000">
                                          <p:stCondLst>
                                            <p:cond delay="1834"/>
                                          </p:stCondLst>
                                        </p:cTn>
                                        <p:tgtEl>
                                          <p:spTgt spid="5017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457200" y="457200"/>
            <a:ext cx="57912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0" algn="ctr" fontAlgn="base">
              <a:spcBef>
                <a:spcPct val="0"/>
              </a:spcBef>
              <a:spcAft>
                <a:spcPct val="0"/>
              </a:spcAft>
            </a:pPr>
            <a:endParaRPr kumimoji="0" lang="ar-SA" sz="32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p:txBody>
      </p:sp>
      <p:sp>
        <p:nvSpPr>
          <p:cNvPr id="3" name="مستطيل 2"/>
          <p:cNvSpPr/>
          <p:nvPr/>
        </p:nvSpPr>
        <p:spPr>
          <a:xfrm>
            <a:off x="457200" y="457200"/>
            <a:ext cx="7957007" cy="1323439"/>
          </a:xfrm>
          <a:prstGeom prst="rect">
            <a:avLst/>
          </a:prstGeom>
          <a:noFill/>
        </p:spPr>
        <p:txBody>
          <a:bodyPr wrap="square" lIns="91440" tIns="45720" rIns="91440" bIns="45720">
            <a:spAutoFit/>
          </a:bodyPr>
          <a:lstStyle/>
          <a:p>
            <a:pPr algn="r"/>
            <a:r>
              <a:rPr lang="ar-SA" sz="4000" b="1" cap="none" spc="0" dirty="0" smtClean="0">
                <a:ln w="1905"/>
                <a:solidFill>
                  <a:srgbClr val="FF0000"/>
                </a:solidFill>
                <a:effectLst>
                  <a:innerShdw blurRad="69850" dist="43180" dir="5400000">
                    <a:srgbClr val="000000">
                      <a:alpha val="65000"/>
                    </a:srgbClr>
                  </a:innerShdw>
                </a:effectLst>
              </a:rPr>
              <a:t>ما هي  الأسباب التي تؤدى الى ارتفاع الروح </a:t>
            </a:r>
            <a:r>
              <a:rPr lang="en-US" sz="4000" b="1" cap="none" spc="0" dirty="0" smtClean="0">
                <a:ln w="1905"/>
                <a:solidFill>
                  <a:srgbClr val="FF0000"/>
                </a:solidFill>
                <a:effectLst>
                  <a:innerShdw blurRad="69850" dist="43180" dir="5400000">
                    <a:srgbClr val="000000">
                      <a:alpha val="65000"/>
                    </a:srgbClr>
                  </a:innerShdw>
                </a:effectLst>
              </a:rPr>
              <a:t>  </a:t>
            </a:r>
            <a:r>
              <a:rPr lang="ar-SA" sz="4000" b="1" cap="none" spc="0" dirty="0" smtClean="0">
                <a:ln w="1905"/>
                <a:solidFill>
                  <a:srgbClr val="FF0000"/>
                </a:solidFill>
                <a:effectLst>
                  <a:innerShdw blurRad="69850" dist="43180" dir="5400000">
                    <a:srgbClr val="000000">
                      <a:alpha val="65000"/>
                    </a:srgbClr>
                  </a:innerShdw>
                </a:effectLst>
              </a:rPr>
              <a:t> </a:t>
            </a:r>
            <a:endParaRPr lang="en-US" sz="4000" b="1" cap="none" spc="0" dirty="0" smtClean="0">
              <a:ln w="1905"/>
              <a:solidFill>
                <a:srgbClr val="FF0000"/>
              </a:solidFill>
              <a:effectLst>
                <a:innerShdw blurRad="69850" dist="43180" dir="5400000">
                  <a:srgbClr val="000000">
                    <a:alpha val="65000"/>
                  </a:srgbClr>
                </a:innerShdw>
              </a:effectLst>
            </a:endParaRPr>
          </a:p>
          <a:p>
            <a:pPr algn="r"/>
            <a:r>
              <a:rPr lang="en-US" sz="4000" b="1" cap="none" spc="0" dirty="0" smtClean="0">
                <a:ln w="1905"/>
                <a:solidFill>
                  <a:srgbClr val="FF0000"/>
                </a:solidFill>
                <a:effectLst>
                  <a:innerShdw blurRad="69850" dist="43180" dir="5400000">
                    <a:srgbClr val="000000">
                      <a:alpha val="65000"/>
                    </a:srgbClr>
                  </a:innerShdw>
                </a:effectLst>
              </a:rPr>
              <a:t>      </a:t>
            </a:r>
            <a:r>
              <a:rPr lang="ar-SA" sz="4000" b="1" cap="none" spc="0" dirty="0" smtClean="0">
                <a:ln w="1905"/>
                <a:solidFill>
                  <a:srgbClr val="FF0000"/>
                </a:solidFill>
                <a:effectLst>
                  <a:innerShdw blurRad="69850" dist="43180" dir="5400000">
                    <a:srgbClr val="000000">
                      <a:alpha val="65000"/>
                    </a:srgbClr>
                  </a:innerShdw>
                </a:effectLst>
              </a:rPr>
              <a:t> المعنوية عند العمال ؟</a:t>
            </a:r>
            <a:endParaRPr lang="ar-SA" sz="4000" b="1" cap="none" spc="0" dirty="0">
              <a:ln w="1905"/>
              <a:solidFill>
                <a:srgbClr val="FF0000"/>
              </a:solidFill>
              <a:effectLst>
                <a:innerShdw blurRad="69850" dist="43180" dir="5400000">
                  <a:srgbClr val="000000">
                    <a:alpha val="65000"/>
                  </a:srgbClr>
                </a:innerShdw>
              </a:effectLst>
            </a:endParaRPr>
          </a:p>
        </p:txBody>
      </p:sp>
      <p:sp>
        <p:nvSpPr>
          <p:cNvPr id="4" name="مستطيل 3"/>
          <p:cNvSpPr/>
          <p:nvPr/>
        </p:nvSpPr>
        <p:spPr>
          <a:xfrm>
            <a:off x="457200" y="1752600"/>
            <a:ext cx="8153400" cy="4585871"/>
          </a:xfrm>
          <a:prstGeom prst="rect">
            <a:avLst/>
          </a:prstGeom>
          <a:noFill/>
        </p:spPr>
        <p:txBody>
          <a:bodyPr wrap="square" lIns="91440" tIns="45720" rIns="91440" bIns="45720">
            <a:spAutoFit/>
          </a:bodyPr>
          <a:lstStyle/>
          <a:p>
            <a:pPr algn="r"/>
            <a:r>
              <a:rPr lang="ar-SA" sz="3600" b="1" cap="none" spc="0" dirty="0" smtClean="0">
                <a:ln w="1905"/>
                <a:effectLst>
                  <a:innerShdw blurRad="69850" dist="43180" dir="5400000">
                    <a:srgbClr val="000000">
                      <a:alpha val="65000"/>
                    </a:srgbClr>
                  </a:innerShdw>
                </a:effectLst>
              </a:rPr>
              <a:t> </a:t>
            </a:r>
            <a:r>
              <a:rPr lang="ar-SA" sz="3200" b="1" cap="none" spc="0" dirty="0" smtClean="0">
                <a:ln w="1905"/>
                <a:effectLst>
                  <a:innerShdw blurRad="69850" dist="43180" dir="5400000">
                    <a:srgbClr val="000000">
                      <a:alpha val="65000"/>
                    </a:srgbClr>
                  </a:innerShdw>
                </a:effectLst>
              </a:rPr>
              <a:t>من خلال التجربة التي قام بها هاوزر في احد المؤسسات التجارية للتعرف على الأمور التي يرغب فيها العمال اتضح ما يلي : </a:t>
            </a:r>
          </a:p>
          <a:p>
            <a:pPr algn="r"/>
            <a:r>
              <a:rPr lang="ar-SA" sz="3200" b="1" dirty="0" smtClean="0">
                <a:ln w="1905"/>
                <a:effectLst>
                  <a:innerShdw blurRad="69850" dist="43180" dir="5400000">
                    <a:srgbClr val="000000">
                      <a:alpha val="65000"/>
                    </a:srgbClr>
                  </a:innerShdw>
                </a:effectLst>
              </a:rPr>
              <a:t>  1- الحصول على المساعدات التي تمكن من تحقيق أهداف المؤسسة 0 </a:t>
            </a:r>
          </a:p>
          <a:p>
            <a:pPr algn="r"/>
            <a:r>
              <a:rPr lang="ar-SA" sz="3200" b="1" cap="none" spc="0" dirty="0" smtClean="0">
                <a:ln w="1905"/>
                <a:effectLst>
                  <a:innerShdw blurRad="69850" dist="43180" dir="5400000">
                    <a:srgbClr val="000000">
                      <a:alpha val="65000"/>
                    </a:srgbClr>
                  </a:innerShdw>
                </a:effectLst>
              </a:rPr>
              <a:t>  2- أخذا رأى العامل في تحسين أحوال المؤسسة 0 </a:t>
            </a:r>
          </a:p>
          <a:p>
            <a:pPr algn="r"/>
            <a:r>
              <a:rPr lang="ar-SA" sz="3200" b="1" dirty="0" smtClean="0">
                <a:ln w="1905"/>
                <a:effectLst>
                  <a:innerShdw blurRad="69850" dist="43180" dir="5400000">
                    <a:srgbClr val="000000">
                      <a:alpha val="65000"/>
                    </a:srgbClr>
                  </a:innerShdw>
                </a:effectLst>
              </a:rPr>
              <a:t>   3- إطلاع العامل على سير العمل بالمؤسسة 0 </a:t>
            </a:r>
          </a:p>
          <a:p>
            <a:pPr algn="r"/>
            <a:r>
              <a:rPr lang="ar-SA" sz="3200" b="1" cap="none" spc="0" dirty="0" smtClean="0">
                <a:ln w="1905"/>
                <a:effectLst>
                  <a:innerShdw blurRad="69850" dist="43180" dir="5400000">
                    <a:srgbClr val="000000">
                      <a:alpha val="65000"/>
                    </a:srgbClr>
                  </a:innerShdw>
                </a:effectLst>
              </a:rPr>
              <a:t>   4- الاستماع الى شكوى العامل والعمل على انصافة0  </a:t>
            </a:r>
          </a:p>
          <a:p>
            <a:pPr algn="r"/>
            <a:r>
              <a:rPr lang="ar-SA" sz="3200" b="1" dirty="0" smtClean="0">
                <a:ln w="1905"/>
                <a:effectLst>
                  <a:innerShdw blurRad="69850" dist="43180" dir="5400000">
                    <a:srgbClr val="000000">
                      <a:alpha val="65000"/>
                    </a:srgbClr>
                  </a:innerShdw>
                </a:effectLst>
              </a:rPr>
              <a:t>    5- الترقية لمن يستحقها 0 </a:t>
            </a:r>
            <a:r>
              <a:rPr lang="ar-SA" sz="3200" b="1" cap="none" spc="0" dirty="0" smtClean="0">
                <a:ln w="1905"/>
                <a:effectLst>
                  <a:innerShdw blurRad="69850" dist="43180" dir="5400000">
                    <a:srgbClr val="000000">
                      <a:alpha val="65000"/>
                    </a:srgbClr>
                  </a:innerShdw>
                </a:effectLst>
              </a:rPr>
              <a:t> </a:t>
            </a:r>
            <a:endParaRPr lang="ar-SA" sz="3200" b="1" cap="none" spc="0" dirty="0">
              <a:ln w="1905"/>
              <a:effectLst>
                <a:innerShdw blurRad="69850" dist="43180" dir="5400000">
                  <a:srgbClr val="000000">
                    <a:alpha val="65000"/>
                  </a:srgbClr>
                </a:innerShdw>
              </a:effectLs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nodePh="1">
                                  <p:stCondLst>
                                    <p:cond delay="0"/>
                                  </p:stCondLst>
                                  <p:endCondLst>
                                    <p:cond evt="begin" delay="0">
                                      <p:tn val="5"/>
                                    </p:cond>
                                  </p:endCondLst>
                                  <p:childTnLst>
                                    <p:set>
                                      <p:cBhvr>
                                        <p:cTn id="6" dur="1" fill="hold">
                                          <p:stCondLst>
                                            <p:cond delay="0"/>
                                          </p:stCondLst>
                                        </p:cTn>
                                        <p:tgtEl>
                                          <p:spTgt spid="50177"/>
                                        </p:tgtEl>
                                        <p:attrNameLst>
                                          <p:attrName>style.visibility</p:attrName>
                                        </p:attrNameLst>
                                      </p:cBhvr>
                                      <p:to>
                                        <p:strVal val="visible"/>
                                      </p:to>
                                    </p:set>
                                    <p:animEffect transition="in" filter="wipe(down)">
                                      <p:cBhvr>
                                        <p:cTn id="7" dur="580">
                                          <p:stCondLst>
                                            <p:cond delay="0"/>
                                          </p:stCondLst>
                                        </p:cTn>
                                        <p:tgtEl>
                                          <p:spTgt spid="50177"/>
                                        </p:tgtEl>
                                      </p:cBhvr>
                                    </p:animEffect>
                                    <p:anim calcmode="lin" valueType="num">
                                      <p:cBhvr>
                                        <p:cTn id="8" dur="1822" tmFilter="0,0; 0.14,0.36; 0.43,0.73; 0.71,0.91; 1.0,1.0">
                                          <p:stCondLst>
                                            <p:cond delay="0"/>
                                          </p:stCondLst>
                                        </p:cTn>
                                        <p:tgtEl>
                                          <p:spTgt spid="5017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017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017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017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0177"/>
                                        </p:tgtEl>
                                        <p:attrNameLst>
                                          <p:attrName>ppt_y</p:attrName>
                                        </p:attrNameLst>
                                      </p:cBhvr>
                                      <p:tavLst>
                                        <p:tav tm="0" fmla="#ppt_y-sin(pi*$)/81">
                                          <p:val>
                                            <p:fltVal val="0"/>
                                          </p:val>
                                        </p:tav>
                                        <p:tav tm="100000">
                                          <p:val>
                                            <p:fltVal val="1"/>
                                          </p:val>
                                        </p:tav>
                                      </p:tavLst>
                                    </p:anim>
                                    <p:animScale>
                                      <p:cBhvr>
                                        <p:cTn id="13" dur="26">
                                          <p:stCondLst>
                                            <p:cond delay="650"/>
                                          </p:stCondLst>
                                        </p:cTn>
                                        <p:tgtEl>
                                          <p:spTgt spid="50177"/>
                                        </p:tgtEl>
                                      </p:cBhvr>
                                      <p:to x="100000" y="60000"/>
                                    </p:animScale>
                                    <p:animScale>
                                      <p:cBhvr>
                                        <p:cTn id="14" dur="166" decel="50000">
                                          <p:stCondLst>
                                            <p:cond delay="676"/>
                                          </p:stCondLst>
                                        </p:cTn>
                                        <p:tgtEl>
                                          <p:spTgt spid="50177"/>
                                        </p:tgtEl>
                                      </p:cBhvr>
                                      <p:to x="100000" y="100000"/>
                                    </p:animScale>
                                    <p:animScale>
                                      <p:cBhvr>
                                        <p:cTn id="15" dur="26">
                                          <p:stCondLst>
                                            <p:cond delay="1312"/>
                                          </p:stCondLst>
                                        </p:cTn>
                                        <p:tgtEl>
                                          <p:spTgt spid="50177"/>
                                        </p:tgtEl>
                                      </p:cBhvr>
                                      <p:to x="100000" y="80000"/>
                                    </p:animScale>
                                    <p:animScale>
                                      <p:cBhvr>
                                        <p:cTn id="16" dur="166" decel="50000">
                                          <p:stCondLst>
                                            <p:cond delay="1338"/>
                                          </p:stCondLst>
                                        </p:cTn>
                                        <p:tgtEl>
                                          <p:spTgt spid="50177"/>
                                        </p:tgtEl>
                                      </p:cBhvr>
                                      <p:to x="100000" y="100000"/>
                                    </p:animScale>
                                    <p:animScale>
                                      <p:cBhvr>
                                        <p:cTn id="17" dur="26">
                                          <p:stCondLst>
                                            <p:cond delay="1642"/>
                                          </p:stCondLst>
                                        </p:cTn>
                                        <p:tgtEl>
                                          <p:spTgt spid="50177"/>
                                        </p:tgtEl>
                                      </p:cBhvr>
                                      <p:to x="100000" y="90000"/>
                                    </p:animScale>
                                    <p:animScale>
                                      <p:cBhvr>
                                        <p:cTn id="18" dur="166" decel="50000">
                                          <p:stCondLst>
                                            <p:cond delay="1668"/>
                                          </p:stCondLst>
                                        </p:cTn>
                                        <p:tgtEl>
                                          <p:spTgt spid="50177"/>
                                        </p:tgtEl>
                                      </p:cBhvr>
                                      <p:to x="100000" y="100000"/>
                                    </p:animScale>
                                    <p:animScale>
                                      <p:cBhvr>
                                        <p:cTn id="19" dur="26">
                                          <p:stCondLst>
                                            <p:cond delay="1808"/>
                                          </p:stCondLst>
                                        </p:cTn>
                                        <p:tgtEl>
                                          <p:spTgt spid="50177"/>
                                        </p:tgtEl>
                                      </p:cBhvr>
                                      <p:to x="100000" y="95000"/>
                                    </p:animScale>
                                    <p:animScale>
                                      <p:cBhvr>
                                        <p:cTn id="20" dur="166" decel="50000">
                                          <p:stCondLst>
                                            <p:cond delay="1834"/>
                                          </p:stCondLst>
                                        </p:cTn>
                                        <p:tgtEl>
                                          <p:spTgt spid="5017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457200" y="457200"/>
            <a:ext cx="57912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0" algn="ctr" fontAlgn="base">
              <a:spcBef>
                <a:spcPct val="0"/>
              </a:spcBef>
              <a:spcAft>
                <a:spcPct val="0"/>
              </a:spcAft>
            </a:pPr>
            <a:endParaRPr kumimoji="0" lang="ar-SA" sz="32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p:txBody>
      </p:sp>
      <p:sp>
        <p:nvSpPr>
          <p:cNvPr id="3" name="مستطيل 2"/>
          <p:cNvSpPr/>
          <p:nvPr/>
        </p:nvSpPr>
        <p:spPr>
          <a:xfrm>
            <a:off x="457201" y="457200"/>
            <a:ext cx="7467600" cy="769441"/>
          </a:xfrm>
          <a:prstGeom prst="rect">
            <a:avLst/>
          </a:prstGeom>
          <a:noFill/>
        </p:spPr>
        <p:txBody>
          <a:bodyPr wrap="square" lIns="91440" tIns="45720" rIns="91440" bIns="45720">
            <a:spAutoFit/>
          </a:bodyPr>
          <a:lstStyle/>
          <a:p>
            <a:pPr algn="r"/>
            <a:r>
              <a:rPr lang="ar-SA" sz="4400" b="1" u="sng" cap="none" spc="0" dirty="0" smtClean="0">
                <a:ln w="1905"/>
                <a:solidFill>
                  <a:srgbClr val="FF0000"/>
                </a:solidFill>
                <a:effectLst>
                  <a:innerShdw blurRad="69850" dist="43180" dir="5400000">
                    <a:srgbClr val="000000">
                      <a:alpha val="65000"/>
                    </a:srgbClr>
                  </a:innerShdw>
                </a:effectLst>
              </a:rPr>
              <a:t>تابع الأسباب</a:t>
            </a:r>
            <a:endParaRPr lang="ar-SA" sz="4400" b="1" u="sng" cap="none" spc="0" dirty="0">
              <a:ln w="1905"/>
              <a:solidFill>
                <a:srgbClr val="FF0000"/>
              </a:solidFill>
              <a:effectLst>
                <a:innerShdw blurRad="69850" dist="43180" dir="5400000">
                  <a:srgbClr val="000000">
                    <a:alpha val="65000"/>
                  </a:srgbClr>
                </a:innerShdw>
              </a:effectLst>
            </a:endParaRPr>
          </a:p>
        </p:txBody>
      </p:sp>
      <p:sp>
        <p:nvSpPr>
          <p:cNvPr id="4" name="مستطيل 3"/>
          <p:cNvSpPr/>
          <p:nvPr/>
        </p:nvSpPr>
        <p:spPr>
          <a:xfrm>
            <a:off x="457200" y="1752600"/>
            <a:ext cx="8153400" cy="3416320"/>
          </a:xfrm>
          <a:prstGeom prst="rect">
            <a:avLst/>
          </a:prstGeom>
          <a:noFill/>
        </p:spPr>
        <p:txBody>
          <a:bodyPr wrap="square" lIns="91440" tIns="45720" rIns="91440" bIns="45720">
            <a:spAutoFit/>
          </a:bodyPr>
          <a:lstStyle/>
          <a:p>
            <a:pPr algn="r"/>
            <a:r>
              <a:rPr lang="ar-SA" sz="3600" b="1" cap="none" spc="0" dirty="0" smtClean="0">
                <a:ln w="1905"/>
                <a:effectLst>
                  <a:innerShdw blurRad="69850" dist="43180" dir="5400000">
                    <a:srgbClr val="000000">
                      <a:alpha val="65000"/>
                    </a:srgbClr>
                  </a:innerShdw>
                </a:effectLst>
              </a:rPr>
              <a:t> 6- عدم تدخل الرؤساء في عمل العامل 0 </a:t>
            </a:r>
          </a:p>
          <a:p>
            <a:pPr algn="r"/>
            <a:r>
              <a:rPr lang="ar-SA" sz="3600" b="1" dirty="0" smtClean="0">
                <a:ln w="1905"/>
                <a:effectLst>
                  <a:innerShdw blurRad="69850" dist="43180" dir="5400000">
                    <a:srgbClr val="000000">
                      <a:alpha val="65000"/>
                    </a:srgbClr>
                  </a:innerShdw>
                </a:effectLst>
              </a:rPr>
              <a:t> 7- معرفة أسباب التغير في العمل أذا كانت هناك حاجة إليها 0 </a:t>
            </a:r>
          </a:p>
          <a:p>
            <a:pPr algn="r"/>
            <a:r>
              <a:rPr lang="ar-SA" sz="3600" b="1" dirty="0" smtClean="0">
                <a:ln w="1905"/>
                <a:effectLst>
                  <a:innerShdw blurRad="69850" dist="43180" dir="5400000">
                    <a:srgbClr val="000000">
                      <a:alpha val="65000"/>
                    </a:srgbClr>
                  </a:innerShdw>
                </a:effectLst>
              </a:rPr>
              <a:t> 8- عدم تعارض الأوامر التي يتلقاها العامل 0 </a:t>
            </a:r>
          </a:p>
          <a:p>
            <a:pPr algn="r"/>
            <a:r>
              <a:rPr lang="ar-SA" sz="3600" b="1" dirty="0" smtClean="0">
                <a:ln w="1905"/>
                <a:effectLst>
                  <a:innerShdw blurRad="69850" dist="43180" dir="5400000">
                    <a:srgbClr val="000000">
                      <a:alpha val="65000"/>
                    </a:srgbClr>
                  </a:innerShdw>
                </a:effectLst>
              </a:rPr>
              <a:t>  9- منح العلاوات لمن يستحقها0  </a:t>
            </a:r>
          </a:p>
          <a:p>
            <a:pPr algn="r"/>
            <a:r>
              <a:rPr lang="ar-SA" sz="3600" b="1" dirty="0" smtClean="0">
                <a:ln w="1905"/>
                <a:effectLst>
                  <a:innerShdw blurRad="69850" dist="43180" dir="5400000">
                    <a:srgbClr val="000000">
                      <a:alpha val="65000"/>
                    </a:srgbClr>
                  </a:innerShdw>
                </a:effectLst>
              </a:rPr>
              <a:t>  10 – عدم تعدد الرئاسات 0 </a:t>
            </a:r>
            <a:r>
              <a:rPr lang="ar-SA" sz="3200" b="1" dirty="0" smtClean="0">
                <a:ln w="1905"/>
                <a:effectLst>
                  <a:innerShdw blurRad="69850" dist="43180" dir="5400000">
                    <a:srgbClr val="000000">
                      <a:alpha val="65000"/>
                    </a:srgbClr>
                  </a:innerShdw>
                </a:effectLst>
              </a:rPr>
              <a:t> </a:t>
            </a:r>
            <a:r>
              <a:rPr lang="ar-SA" sz="3200" b="1" cap="none" spc="0" dirty="0" smtClean="0">
                <a:ln w="1905"/>
                <a:effectLst>
                  <a:innerShdw blurRad="69850" dist="43180" dir="5400000">
                    <a:srgbClr val="000000">
                      <a:alpha val="65000"/>
                    </a:srgbClr>
                  </a:innerShdw>
                </a:effectLst>
              </a:rPr>
              <a:t> </a:t>
            </a:r>
            <a:endParaRPr lang="ar-SA" sz="3200" b="1" cap="none" spc="0" dirty="0">
              <a:ln w="1905"/>
              <a:effectLst>
                <a:innerShdw blurRad="69850" dist="43180" dir="5400000">
                  <a:srgbClr val="000000">
                    <a:alpha val="65000"/>
                  </a:srgbClr>
                </a:innerShdw>
              </a:effectLs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nodePh="1">
                                  <p:stCondLst>
                                    <p:cond delay="0"/>
                                  </p:stCondLst>
                                  <p:endCondLst>
                                    <p:cond evt="begin" delay="0">
                                      <p:tn val="5"/>
                                    </p:cond>
                                  </p:endCondLst>
                                  <p:childTnLst>
                                    <p:set>
                                      <p:cBhvr>
                                        <p:cTn id="6" dur="1" fill="hold">
                                          <p:stCondLst>
                                            <p:cond delay="0"/>
                                          </p:stCondLst>
                                        </p:cTn>
                                        <p:tgtEl>
                                          <p:spTgt spid="50177"/>
                                        </p:tgtEl>
                                        <p:attrNameLst>
                                          <p:attrName>style.visibility</p:attrName>
                                        </p:attrNameLst>
                                      </p:cBhvr>
                                      <p:to>
                                        <p:strVal val="visible"/>
                                      </p:to>
                                    </p:set>
                                    <p:animEffect transition="in" filter="wipe(down)">
                                      <p:cBhvr>
                                        <p:cTn id="7" dur="580">
                                          <p:stCondLst>
                                            <p:cond delay="0"/>
                                          </p:stCondLst>
                                        </p:cTn>
                                        <p:tgtEl>
                                          <p:spTgt spid="50177"/>
                                        </p:tgtEl>
                                      </p:cBhvr>
                                    </p:animEffect>
                                    <p:anim calcmode="lin" valueType="num">
                                      <p:cBhvr>
                                        <p:cTn id="8" dur="1822" tmFilter="0,0; 0.14,0.36; 0.43,0.73; 0.71,0.91; 1.0,1.0">
                                          <p:stCondLst>
                                            <p:cond delay="0"/>
                                          </p:stCondLst>
                                        </p:cTn>
                                        <p:tgtEl>
                                          <p:spTgt spid="5017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017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017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017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0177"/>
                                        </p:tgtEl>
                                        <p:attrNameLst>
                                          <p:attrName>ppt_y</p:attrName>
                                        </p:attrNameLst>
                                      </p:cBhvr>
                                      <p:tavLst>
                                        <p:tav tm="0" fmla="#ppt_y-sin(pi*$)/81">
                                          <p:val>
                                            <p:fltVal val="0"/>
                                          </p:val>
                                        </p:tav>
                                        <p:tav tm="100000">
                                          <p:val>
                                            <p:fltVal val="1"/>
                                          </p:val>
                                        </p:tav>
                                      </p:tavLst>
                                    </p:anim>
                                    <p:animScale>
                                      <p:cBhvr>
                                        <p:cTn id="13" dur="26">
                                          <p:stCondLst>
                                            <p:cond delay="650"/>
                                          </p:stCondLst>
                                        </p:cTn>
                                        <p:tgtEl>
                                          <p:spTgt spid="50177"/>
                                        </p:tgtEl>
                                      </p:cBhvr>
                                      <p:to x="100000" y="60000"/>
                                    </p:animScale>
                                    <p:animScale>
                                      <p:cBhvr>
                                        <p:cTn id="14" dur="166" decel="50000">
                                          <p:stCondLst>
                                            <p:cond delay="676"/>
                                          </p:stCondLst>
                                        </p:cTn>
                                        <p:tgtEl>
                                          <p:spTgt spid="50177"/>
                                        </p:tgtEl>
                                      </p:cBhvr>
                                      <p:to x="100000" y="100000"/>
                                    </p:animScale>
                                    <p:animScale>
                                      <p:cBhvr>
                                        <p:cTn id="15" dur="26">
                                          <p:stCondLst>
                                            <p:cond delay="1312"/>
                                          </p:stCondLst>
                                        </p:cTn>
                                        <p:tgtEl>
                                          <p:spTgt spid="50177"/>
                                        </p:tgtEl>
                                      </p:cBhvr>
                                      <p:to x="100000" y="80000"/>
                                    </p:animScale>
                                    <p:animScale>
                                      <p:cBhvr>
                                        <p:cTn id="16" dur="166" decel="50000">
                                          <p:stCondLst>
                                            <p:cond delay="1338"/>
                                          </p:stCondLst>
                                        </p:cTn>
                                        <p:tgtEl>
                                          <p:spTgt spid="50177"/>
                                        </p:tgtEl>
                                      </p:cBhvr>
                                      <p:to x="100000" y="100000"/>
                                    </p:animScale>
                                    <p:animScale>
                                      <p:cBhvr>
                                        <p:cTn id="17" dur="26">
                                          <p:stCondLst>
                                            <p:cond delay="1642"/>
                                          </p:stCondLst>
                                        </p:cTn>
                                        <p:tgtEl>
                                          <p:spTgt spid="50177"/>
                                        </p:tgtEl>
                                      </p:cBhvr>
                                      <p:to x="100000" y="90000"/>
                                    </p:animScale>
                                    <p:animScale>
                                      <p:cBhvr>
                                        <p:cTn id="18" dur="166" decel="50000">
                                          <p:stCondLst>
                                            <p:cond delay="1668"/>
                                          </p:stCondLst>
                                        </p:cTn>
                                        <p:tgtEl>
                                          <p:spTgt spid="50177"/>
                                        </p:tgtEl>
                                      </p:cBhvr>
                                      <p:to x="100000" y="100000"/>
                                    </p:animScale>
                                    <p:animScale>
                                      <p:cBhvr>
                                        <p:cTn id="19" dur="26">
                                          <p:stCondLst>
                                            <p:cond delay="1808"/>
                                          </p:stCondLst>
                                        </p:cTn>
                                        <p:tgtEl>
                                          <p:spTgt spid="50177"/>
                                        </p:tgtEl>
                                      </p:cBhvr>
                                      <p:to x="100000" y="95000"/>
                                    </p:animScale>
                                    <p:animScale>
                                      <p:cBhvr>
                                        <p:cTn id="20" dur="166" decel="50000">
                                          <p:stCondLst>
                                            <p:cond delay="1834"/>
                                          </p:stCondLst>
                                        </p:cTn>
                                        <p:tgtEl>
                                          <p:spTgt spid="5017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457200" y="457200"/>
            <a:ext cx="57912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0" algn="ctr" fontAlgn="base">
              <a:spcBef>
                <a:spcPct val="0"/>
              </a:spcBef>
              <a:spcAft>
                <a:spcPct val="0"/>
              </a:spcAft>
            </a:pPr>
            <a:endParaRPr kumimoji="0" lang="ar-SA" sz="32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p:txBody>
      </p:sp>
      <p:sp>
        <p:nvSpPr>
          <p:cNvPr id="3" name="مستطيل 2"/>
          <p:cNvSpPr/>
          <p:nvPr/>
        </p:nvSpPr>
        <p:spPr>
          <a:xfrm>
            <a:off x="762000" y="1066800"/>
            <a:ext cx="7720277" cy="5201424"/>
          </a:xfrm>
          <a:prstGeom prst="rect">
            <a:avLst/>
          </a:prstGeom>
          <a:noFill/>
        </p:spPr>
        <p:txBody>
          <a:bodyPr wrap="square" lIns="91440" tIns="45720" rIns="91440" bIns="45720">
            <a:spAutoFit/>
          </a:bodyPr>
          <a:lstStyle/>
          <a:p>
            <a:pPr algn="r"/>
            <a:r>
              <a:rPr lang="ar-SA" sz="4000" b="1" u="sng" cap="none" spc="0" dirty="0" smtClean="0">
                <a:ln w="1905"/>
                <a:solidFill>
                  <a:srgbClr val="FF0000"/>
                </a:solidFill>
                <a:effectLst>
                  <a:innerShdw blurRad="69850" dist="43180" dir="5400000">
                    <a:srgbClr val="000000">
                      <a:alpha val="65000"/>
                    </a:srgbClr>
                  </a:innerShdw>
                </a:effectLst>
              </a:rPr>
              <a:t>أشارت دراسة آخر الى </a:t>
            </a:r>
            <a:r>
              <a:rPr lang="ar-SA" sz="4000" b="1" cap="none" spc="0" dirty="0" smtClean="0">
                <a:ln w="1905"/>
                <a:solidFill>
                  <a:srgbClr val="FF0000"/>
                </a:solidFill>
                <a:effectLst>
                  <a:innerShdw blurRad="69850" dist="43180" dir="5400000">
                    <a:srgbClr val="000000">
                      <a:alpha val="65000"/>
                    </a:srgbClr>
                  </a:innerShdw>
                </a:effectLst>
              </a:rPr>
              <a:t>: </a:t>
            </a:r>
          </a:p>
          <a:p>
            <a:pPr algn="r"/>
            <a:r>
              <a:rPr lang="ar-SA" sz="4000" b="1" cap="none" spc="0" dirty="0" smtClean="0">
                <a:ln w="1905"/>
                <a:solidFill>
                  <a:srgbClr val="FF0000"/>
                </a:solidFill>
                <a:effectLst>
                  <a:innerShdw blurRad="69850" dist="43180" dir="5400000">
                    <a:srgbClr val="000000">
                      <a:alpha val="65000"/>
                    </a:srgbClr>
                  </a:innerShdw>
                </a:effectLst>
              </a:rPr>
              <a:t>1</a:t>
            </a:r>
            <a:r>
              <a:rPr lang="ar-SA" sz="3600" b="1" cap="none" spc="0" dirty="0" smtClean="0">
                <a:ln w="1905"/>
                <a:effectLst>
                  <a:innerShdw blurRad="69850" dist="43180" dir="5400000">
                    <a:srgbClr val="000000">
                      <a:alpha val="65000"/>
                    </a:srgbClr>
                  </a:innerShdw>
                </a:effectLst>
              </a:rPr>
              <a:t>- يشعر العامل بالسعادة في عملة إذا توفر له </a:t>
            </a:r>
            <a:r>
              <a:rPr lang="en-US" sz="3600" b="1" cap="none" spc="0" dirty="0" smtClean="0">
                <a:ln w="1905"/>
                <a:effectLst>
                  <a:innerShdw blurRad="69850" dist="43180" dir="5400000">
                    <a:srgbClr val="000000">
                      <a:alpha val="65000"/>
                    </a:srgbClr>
                  </a:innerShdw>
                </a:effectLst>
              </a:rPr>
              <a:t>      </a:t>
            </a:r>
            <a:endParaRPr lang="ar-SA" sz="3600" b="1" cap="none" spc="0" dirty="0" smtClean="0">
              <a:ln w="1905"/>
              <a:effectLst>
                <a:innerShdw blurRad="69850" dist="43180" dir="5400000">
                  <a:srgbClr val="000000">
                    <a:alpha val="65000"/>
                  </a:srgbClr>
                </a:innerShdw>
              </a:effectLst>
            </a:endParaRPr>
          </a:p>
          <a:p>
            <a:pPr algn="r"/>
            <a:r>
              <a:rPr lang="ar-SA" sz="3600" b="1" cap="none" spc="0" dirty="0" smtClean="0">
                <a:ln w="1905"/>
                <a:effectLst>
                  <a:innerShdw blurRad="69850" dist="43180" dir="5400000">
                    <a:srgbClr val="000000">
                      <a:alpha val="65000"/>
                    </a:srgbClr>
                  </a:innerShdw>
                </a:effectLst>
              </a:rPr>
              <a:t>الأجر وساعات العمل المناسب </a:t>
            </a:r>
          </a:p>
          <a:p>
            <a:pPr algn="r"/>
            <a:r>
              <a:rPr lang="ar-SA" sz="3600" b="1" dirty="0" smtClean="0">
                <a:ln w="1905"/>
                <a:effectLst>
                  <a:innerShdw blurRad="69850" dist="43180" dir="5400000">
                    <a:srgbClr val="000000">
                      <a:alpha val="65000"/>
                    </a:srgbClr>
                  </a:innerShdw>
                </a:effectLst>
              </a:rPr>
              <a:t>2- ظروف العمل وطبيعته 0  </a:t>
            </a:r>
          </a:p>
          <a:p>
            <a:pPr algn="r"/>
            <a:r>
              <a:rPr lang="ar-SA" sz="3600" b="1" cap="none" spc="0" dirty="0" smtClean="0">
                <a:ln w="1905"/>
                <a:effectLst>
                  <a:innerShdw blurRad="69850" dist="43180" dir="5400000">
                    <a:srgbClr val="000000">
                      <a:alpha val="65000"/>
                    </a:srgbClr>
                  </a:innerShdw>
                </a:effectLst>
              </a:rPr>
              <a:t> 3- فرص الترقية والتحرر من الأشراف المباشر 0 </a:t>
            </a:r>
          </a:p>
          <a:p>
            <a:pPr algn="r"/>
            <a:r>
              <a:rPr lang="ar-SA" sz="3600" b="1" dirty="0" smtClean="0">
                <a:ln w="1905"/>
                <a:effectLst>
                  <a:innerShdw blurRad="69850" dist="43180" dir="5400000">
                    <a:srgbClr val="000000">
                      <a:alpha val="65000"/>
                    </a:srgbClr>
                  </a:innerShdw>
                </a:effectLst>
              </a:rPr>
              <a:t>  4- أعطاء العامل قدراً من المسئؤلية 0  </a:t>
            </a:r>
          </a:p>
          <a:p>
            <a:pPr algn="r"/>
            <a:r>
              <a:rPr lang="ar-SA" sz="3600" b="1" cap="none" spc="0" dirty="0" smtClean="0">
                <a:ln w="1905"/>
                <a:effectLst>
                  <a:innerShdw blurRad="69850" dist="43180" dir="5400000">
                    <a:srgbClr val="000000">
                      <a:alpha val="65000"/>
                    </a:srgbClr>
                  </a:innerShdw>
                </a:effectLst>
              </a:rPr>
              <a:t>   5- إتاحة فرص الترقية والتحرر من الأشراف المباشر 0 </a:t>
            </a:r>
          </a:p>
          <a:p>
            <a:pPr algn="r"/>
            <a:endParaRPr lang="ar-SA" sz="3600" b="1" cap="none" spc="0" dirty="0">
              <a:ln w="1905"/>
              <a:effectLst>
                <a:innerShdw blurRad="69850" dist="43180" dir="5400000">
                  <a:srgbClr val="000000">
                    <a:alpha val="65000"/>
                  </a:srgbClr>
                </a:innerShdw>
              </a:effectLs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nodePh="1">
                                  <p:stCondLst>
                                    <p:cond delay="0"/>
                                  </p:stCondLst>
                                  <p:endCondLst>
                                    <p:cond evt="begin" delay="0">
                                      <p:tn val="5"/>
                                    </p:cond>
                                  </p:endCondLst>
                                  <p:childTnLst>
                                    <p:set>
                                      <p:cBhvr>
                                        <p:cTn id="6" dur="1" fill="hold">
                                          <p:stCondLst>
                                            <p:cond delay="0"/>
                                          </p:stCondLst>
                                        </p:cTn>
                                        <p:tgtEl>
                                          <p:spTgt spid="50177"/>
                                        </p:tgtEl>
                                        <p:attrNameLst>
                                          <p:attrName>style.visibility</p:attrName>
                                        </p:attrNameLst>
                                      </p:cBhvr>
                                      <p:to>
                                        <p:strVal val="visible"/>
                                      </p:to>
                                    </p:set>
                                    <p:animEffect transition="in" filter="wipe(down)">
                                      <p:cBhvr>
                                        <p:cTn id="7" dur="580">
                                          <p:stCondLst>
                                            <p:cond delay="0"/>
                                          </p:stCondLst>
                                        </p:cTn>
                                        <p:tgtEl>
                                          <p:spTgt spid="50177"/>
                                        </p:tgtEl>
                                      </p:cBhvr>
                                    </p:animEffect>
                                    <p:anim calcmode="lin" valueType="num">
                                      <p:cBhvr>
                                        <p:cTn id="8" dur="1822" tmFilter="0,0; 0.14,0.36; 0.43,0.73; 0.71,0.91; 1.0,1.0">
                                          <p:stCondLst>
                                            <p:cond delay="0"/>
                                          </p:stCondLst>
                                        </p:cTn>
                                        <p:tgtEl>
                                          <p:spTgt spid="5017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017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017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017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0177"/>
                                        </p:tgtEl>
                                        <p:attrNameLst>
                                          <p:attrName>ppt_y</p:attrName>
                                        </p:attrNameLst>
                                      </p:cBhvr>
                                      <p:tavLst>
                                        <p:tav tm="0" fmla="#ppt_y-sin(pi*$)/81">
                                          <p:val>
                                            <p:fltVal val="0"/>
                                          </p:val>
                                        </p:tav>
                                        <p:tav tm="100000">
                                          <p:val>
                                            <p:fltVal val="1"/>
                                          </p:val>
                                        </p:tav>
                                      </p:tavLst>
                                    </p:anim>
                                    <p:animScale>
                                      <p:cBhvr>
                                        <p:cTn id="13" dur="26">
                                          <p:stCondLst>
                                            <p:cond delay="650"/>
                                          </p:stCondLst>
                                        </p:cTn>
                                        <p:tgtEl>
                                          <p:spTgt spid="50177"/>
                                        </p:tgtEl>
                                      </p:cBhvr>
                                      <p:to x="100000" y="60000"/>
                                    </p:animScale>
                                    <p:animScale>
                                      <p:cBhvr>
                                        <p:cTn id="14" dur="166" decel="50000">
                                          <p:stCondLst>
                                            <p:cond delay="676"/>
                                          </p:stCondLst>
                                        </p:cTn>
                                        <p:tgtEl>
                                          <p:spTgt spid="50177"/>
                                        </p:tgtEl>
                                      </p:cBhvr>
                                      <p:to x="100000" y="100000"/>
                                    </p:animScale>
                                    <p:animScale>
                                      <p:cBhvr>
                                        <p:cTn id="15" dur="26">
                                          <p:stCondLst>
                                            <p:cond delay="1312"/>
                                          </p:stCondLst>
                                        </p:cTn>
                                        <p:tgtEl>
                                          <p:spTgt spid="50177"/>
                                        </p:tgtEl>
                                      </p:cBhvr>
                                      <p:to x="100000" y="80000"/>
                                    </p:animScale>
                                    <p:animScale>
                                      <p:cBhvr>
                                        <p:cTn id="16" dur="166" decel="50000">
                                          <p:stCondLst>
                                            <p:cond delay="1338"/>
                                          </p:stCondLst>
                                        </p:cTn>
                                        <p:tgtEl>
                                          <p:spTgt spid="50177"/>
                                        </p:tgtEl>
                                      </p:cBhvr>
                                      <p:to x="100000" y="100000"/>
                                    </p:animScale>
                                    <p:animScale>
                                      <p:cBhvr>
                                        <p:cTn id="17" dur="26">
                                          <p:stCondLst>
                                            <p:cond delay="1642"/>
                                          </p:stCondLst>
                                        </p:cTn>
                                        <p:tgtEl>
                                          <p:spTgt spid="50177"/>
                                        </p:tgtEl>
                                      </p:cBhvr>
                                      <p:to x="100000" y="90000"/>
                                    </p:animScale>
                                    <p:animScale>
                                      <p:cBhvr>
                                        <p:cTn id="18" dur="166" decel="50000">
                                          <p:stCondLst>
                                            <p:cond delay="1668"/>
                                          </p:stCondLst>
                                        </p:cTn>
                                        <p:tgtEl>
                                          <p:spTgt spid="50177"/>
                                        </p:tgtEl>
                                      </p:cBhvr>
                                      <p:to x="100000" y="100000"/>
                                    </p:animScale>
                                    <p:animScale>
                                      <p:cBhvr>
                                        <p:cTn id="19" dur="26">
                                          <p:stCondLst>
                                            <p:cond delay="1808"/>
                                          </p:stCondLst>
                                        </p:cTn>
                                        <p:tgtEl>
                                          <p:spTgt spid="50177"/>
                                        </p:tgtEl>
                                      </p:cBhvr>
                                      <p:to x="100000" y="95000"/>
                                    </p:animScale>
                                    <p:animScale>
                                      <p:cBhvr>
                                        <p:cTn id="20" dur="166" decel="50000">
                                          <p:stCondLst>
                                            <p:cond delay="1834"/>
                                          </p:stCondLst>
                                        </p:cTn>
                                        <p:tgtEl>
                                          <p:spTgt spid="5017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0.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5.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6.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7.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8.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9.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2984</TotalTime>
  <Words>537</Words>
  <Application>Microsoft Office PowerPoint</Application>
  <PresentationFormat>عرض على الشاشة (3:4)‏</PresentationFormat>
  <Paragraphs>65</Paragraphs>
  <Slides>11</Slides>
  <Notes>0</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Office Theme</vt:lpstr>
      <vt:lpstr>الشريحة 1</vt:lpstr>
      <vt:lpstr>الوصية  الحادية عشرا</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minshahe</dc:creator>
  <cp:lastModifiedBy>user</cp:lastModifiedBy>
  <cp:revision>297</cp:revision>
  <dcterms:created xsi:type="dcterms:W3CDTF">2006-08-16T00:00:00Z</dcterms:created>
  <dcterms:modified xsi:type="dcterms:W3CDTF">2010-12-27T14:40:12Z</dcterms:modified>
</cp:coreProperties>
</file>