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41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89A2-9890-4397-8AD5-BE35B7484F40}" type="datetimeFigureOut">
              <a:rPr lang="ar-SA" smtClean="0"/>
              <a:t>13/12/34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532A-4BB8-4BE5-BBEC-B052B6137D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89A2-9890-4397-8AD5-BE35B7484F40}" type="datetimeFigureOut">
              <a:rPr lang="ar-SA" smtClean="0"/>
              <a:t>13/12/34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532A-4BB8-4BE5-BBEC-B052B6137D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89A2-9890-4397-8AD5-BE35B7484F40}" type="datetimeFigureOut">
              <a:rPr lang="ar-SA" smtClean="0"/>
              <a:t>13/12/34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532A-4BB8-4BE5-BBEC-B052B6137D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89A2-9890-4397-8AD5-BE35B7484F40}" type="datetimeFigureOut">
              <a:rPr lang="ar-SA" smtClean="0"/>
              <a:t>13/12/34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532A-4BB8-4BE5-BBEC-B052B6137D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89A2-9890-4397-8AD5-BE35B7484F40}" type="datetimeFigureOut">
              <a:rPr lang="ar-SA" smtClean="0"/>
              <a:t>13/12/34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532A-4BB8-4BE5-BBEC-B052B6137D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89A2-9890-4397-8AD5-BE35B7484F40}" type="datetimeFigureOut">
              <a:rPr lang="ar-SA" smtClean="0"/>
              <a:t>13/12/34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532A-4BB8-4BE5-BBEC-B052B6137D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89A2-9890-4397-8AD5-BE35B7484F40}" type="datetimeFigureOut">
              <a:rPr lang="ar-SA" smtClean="0"/>
              <a:t>13/12/34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532A-4BB8-4BE5-BBEC-B052B6137D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89A2-9890-4397-8AD5-BE35B7484F40}" type="datetimeFigureOut">
              <a:rPr lang="ar-SA" smtClean="0"/>
              <a:t>13/12/34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532A-4BB8-4BE5-BBEC-B052B6137D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89A2-9890-4397-8AD5-BE35B7484F40}" type="datetimeFigureOut">
              <a:rPr lang="ar-SA" smtClean="0"/>
              <a:t>13/12/34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532A-4BB8-4BE5-BBEC-B052B6137D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89A2-9890-4397-8AD5-BE35B7484F40}" type="datetimeFigureOut">
              <a:rPr lang="ar-SA" smtClean="0"/>
              <a:t>13/12/34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532A-4BB8-4BE5-BBEC-B052B6137D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89A2-9890-4397-8AD5-BE35B7484F40}" type="datetimeFigureOut">
              <a:rPr lang="ar-SA" smtClean="0"/>
              <a:t>13/12/34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3532A-4BB8-4BE5-BBEC-B052B6137DA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389A2-9890-4397-8AD5-BE35B7484F40}" type="datetimeFigureOut">
              <a:rPr lang="ar-SA" smtClean="0"/>
              <a:t>13/12/34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3532A-4BB8-4BE5-BBEC-B052B6137DA0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فخر وعتاب </a:t>
            </a:r>
            <a:br>
              <a:rPr lang="ar-SA" dirty="0" smtClean="0"/>
            </a:br>
            <a:r>
              <a:rPr lang="ar-SA" dirty="0" smtClean="0"/>
              <a:t>لأبي الطيب المتنبي 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err="1" smtClean="0"/>
              <a:t>واحــر</a:t>
            </a:r>
            <a:r>
              <a:rPr lang="ar-SA" sz="2400" dirty="0" smtClean="0"/>
              <a:t> قلــباه مــمـــن  قلـــبه  شـــبم  ****   ومن بجسمي وحالي عنده سقم </a:t>
            </a:r>
          </a:p>
          <a:p>
            <a:r>
              <a:rPr lang="ar-SA" sz="2400" dirty="0" smtClean="0"/>
              <a:t>مالــي أكتم  حباً قد بــرى   جســـدي ****    وتدعي حب سيف الدولة الأمم </a:t>
            </a:r>
          </a:p>
          <a:p>
            <a:r>
              <a:rPr lang="ar-SA" sz="2400" dirty="0" smtClean="0"/>
              <a:t>إن كـــان  يـــجمعنا  حــب   لـــغرته ****    فليت أنا بقدر الحب نقتسم </a:t>
            </a:r>
          </a:p>
          <a:p>
            <a:r>
              <a:rPr lang="ar-SA" sz="2400" dirty="0" smtClean="0"/>
              <a:t>قـــد </a:t>
            </a:r>
            <a:r>
              <a:rPr lang="ar-SA" sz="2400" dirty="0" err="1" smtClean="0"/>
              <a:t>زررته</a:t>
            </a:r>
            <a:r>
              <a:rPr lang="ar-SA" sz="2400" dirty="0" smtClean="0"/>
              <a:t> وسيوف الـــهند مـــغمدة  ****   وقد نظرت إليه والسيوف دم </a:t>
            </a:r>
          </a:p>
          <a:p>
            <a:r>
              <a:rPr lang="ar-SA" sz="2400" dirty="0" smtClean="0"/>
              <a:t>فكـان أحســن خــلق اللــه كلــــــــهم  ****   وكان أحسن ما في الأحسن الشيم </a:t>
            </a:r>
          </a:p>
          <a:p>
            <a:r>
              <a:rPr lang="ar-SA" sz="2400" dirty="0" smtClean="0"/>
              <a:t>فــوت العـــدو الـــذي  </a:t>
            </a:r>
            <a:r>
              <a:rPr lang="ar-SA" sz="2400" dirty="0" err="1" smtClean="0"/>
              <a:t>يممــته</a:t>
            </a:r>
            <a:r>
              <a:rPr lang="ar-SA" sz="2400" dirty="0" smtClean="0"/>
              <a:t>  ظـــفر ****   فـي طيه أسف في  طيه  نعم </a:t>
            </a:r>
          </a:p>
          <a:p>
            <a:r>
              <a:rPr lang="ar-SA" sz="2400" dirty="0" smtClean="0"/>
              <a:t>قد ناب عنك شديد الخوف واصطنعت ****    </a:t>
            </a:r>
            <a:r>
              <a:rPr lang="ar-SA" sz="2400" dirty="0" err="1" smtClean="0"/>
              <a:t>لك</a:t>
            </a:r>
            <a:r>
              <a:rPr lang="ar-SA" sz="2400" dirty="0" smtClean="0"/>
              <a:t> المهابة ما لا تصنع </a:t>
            </a:r>
            <a:r>
              <a:rPr lang="ar-SA" sz="2400" dirty="0" err="1" smtClean="0"/>
              <a:t>البهم</a:t>
            </a:r>
            <a:r>
              <a:rPr lang="ar-SA" sz="2400" dirty="0" smtClean="0"/>
              <a:t> </a:t>
            </a:r>
          </a:p>
          <a:p>
            <a:r>
              <a:rPr lang="ar-SA" sz="2400" dirty="0" smtClean="0"/>
              <a:t>ألزمـــت نفســـك شياً ليـــس يلزمــها  ****   ألا يــواريهم أرض ولا عــلم </a:t>
            </a:r>
          </a:p>
          <a:p>
            <a:r>
              <a:rPr lang="ar-SA" sz="2400" dirty="0" smtClean="0"/>
              <a:t>أكلمـا رمـــت جيشــاً فانثنــى هـــرباً  ****    تصــرفت بـك في آثاره الهم </a:t>
            </a:r>
          </a:p>
          <a:p>
            <a:r>
              <a:rPr lang="ar-SA" sz="2400" dirty="0" smtClean="0"/>
              <a:t>عـــليك هزمـــهم فـــي كــل معـترك  ****  وما عليك بهم عار إذا انهزموا </a:t>
            </a:r>
            <a:endParaRPr lang="ar-SA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أما ترى ظفراً حلواً سوى  ظفر **** تصــافحت فيه  بيض  الهند </a:t>
            </a:r>
            <a:r>
              <a:rPr lang="ar-SA" sz="2400" dirty="0" err="1" smtClean="0"/>
              <a:t>واللمم</a:t>
            </a:r>
            <a:r>
              <a:rPr lang="ar-SA" sz="2400" dirty="0" smtClean="0"/>
              <a:t> </a:t>
            </a:r>
          </a:p>
          <a:p>
            <a:r>
              <a:rPr lang="ar-SA" sz="2400" dirty="0" smtClean="0"/>
              <a:t>يا  أعدل الناس إلا في معاملتي **** فيك الخصام وأنت الخصم  والحكم </a:t>
            </a:r>
          </a:p>
          <a:p>
            <a:r>
              <a:rPr lang="ar-SA" sz="2400" dirty="0" smtClean="0"/>
              <a:t>أعيدك نظرات مــنك صـــادقة  **** أن تحسب الشحم فيمن شحمه ورم </a:t>
            </a:r>
          </a:p>
          <a:p>
            <a:r>
              <a:rPr lang="ar-SA" sz="2400" dirty="0" smtClean="0"/>
              <a:t>وما انتفاع أخي الدنيا  بناظــره **** إذا اســتوت عنده الأنوار والـــظلم  </a:t>
            </a:r>
          </a:p>
          <a:p>
            <a:r>
              <a:rPr lang="ar-SA" sz="2400" dirty="0" smtClean="0"/>
              <a:t>أنا الذي نظر الأعمى إلى أدبي **** </a:t>
            </a:r>
            <a:r>
              <a:rPr lang="ar-SA" sz="2400" dirty="0" err="1" smtClean="0"/>
              <a:t>و</a:t>
            </a:r>
            <a:r>
              <a:rPr lang="ar-SA" sz="2400" dirty="0" smtClean="0"/>
              <a:t> أسمــعت كلماتي مــن </a:t>
            </a:r>
            <a:r>
              <a:rPr lang="ar-SA" sz="2400" dirty="0" err="1" smtClean="0"/>
              <a:t>به</a:t>
            </a:r>
            <a:r>
              <a:rPr lang="ar-SA" sz="2400" dirty="0" smtClean="0"/>
              <a:t>  صمم </a:t>
            </a:r>
            <a:endParaRPr lang="ar-SA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ترجمة عن الشاعر </a:t>
            </a:r>
            <a:endParaRPr lang="ar-SA" sz="2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sz="2400" dirty="0" smtClean="0"/>
              <a:t>هو أحمد بن الحسين بن الحسن بن عبد الصمد </a:t>
            </a:r>
            <a:r>
              <a:rPr lang="ar-SA" sz="2400" dirty="0" err="1" smtClean="0"/>
              <a:t>الجعفي</a:t>
            </a:r>
            <a:r>
              <a:rPr lang="ar-SA" sz="2400" dirty="0" smtClean="0"/>
              <a:t> الكوفي ، وكنيته أبو الطيب ، ولقبه المتنبئ ، تنقل ما بين العراق والشام ومصر وبلاد فارس</a:t>
            </a:r>
            <a:r>
              <a:rPr lang="ar-SA" sz="2800" dirty="0" smtClean="0"/>
              <a:t> </a:t>
            </a:r>
            <a:r>
              <a:rPr lang="ar-SA" sz="2400" dirty="0" smtClean="0"/>
              <a:t>ومدح أمراء تلك البلدان ووزراءها ، ولكنه اختص بسيف الدولة الحمداني أمير حلب وبقى معه زمناً توثقت فيه محبة الشاعر للأمير الحمداني ، ولكن الوشاة نجحوا في تعكير صفو العلاقة فغادره غاضباً إلى مصر ومدح أميرها كافور الإخشيدي ،</a:t>
            </a:r>
          </a:p>
          <a:p>
            <a:r>
              <a:rPr lang="ar-SA" sz="2400" dirty="0" smtClean="0"/>
              <a:t>وظل كافور يمنيه ويماطله ، وحينما أيقن أن وعوده كاذبة غادر مصر متخفياً في ليلة عيد الأضحى تاركاً على فراشه قصيدة هجائية لكافور ودولته ، وقصد بلاد فارس ومدح الوزير عضد الدولة بن </a:t>
            </a:r>
            <a:r>
              <a:rPr lang="ar-SA" sz="2400" dirty="0" err="1" smtClean="0"/>
              <a:t>بويه</a:t>
            </a:r>
            <a:r>
              <a:rPr lang="ar-SA" sz="2400" dirty="0" smtClean="0"/>
              <a:t> وفي طريق عودته إلى </a:t>
            </a:r>
            <a:r>
              <a:rPr lang="ar-SA" sz="2400" dirty="0" err="1" smtClean="0"/>
              <a:t>الكوفه</a:t>
            </a:r>
            <a:r>
              <a:rPr lang="ar-SA" sz="2400" dirty="0" smtClean="0"/>
              <a:t> من بلاد فارس قتل على يد فاتك </a:t>
            </a:r>
            <a:r>
              <a:rPr lang="ar-SA" sz="2400" dirty="0" err="1" smtClean="0"/>
              <a:t>الأسدي</a:t>
            </a:r>
            <a:r>
              <a:rPr lang="ar-SA" sz="2400" dirty="0"/>
              <a:t> </a:t>
            </a:r>
            <a:r>
              <a:rPr lang="ar-SA" sz="2400" dirty="0" smtClean="0"/>
              <a:t>.</a:t>
            </a:r>
          </a:p>
          <a:p>
            <a:r>
              <a:rPr lang="ar-SA" sz="2400" dirty="0" smtClean="0">
                <a:solidFill>
                  <a:srgbClr val="FF0000"/>
                </a:solidFill>
              </a:rPr>
              <a:t>مميزات شعره : </a:t>
            </a:r>
          </a:p>
          <a:p>
            <a:r>
              <a:rPr lang="ar-SA" sz="2400" dirty="0" smtClean="0">
                <a:solidFill>
                  <a:srgbClr val="FF0000"/>
                </a:solidFill>
              </a:rPr>
              <a:t>- الارتباط الوثيق بين شعره وشخصيته </a:t>
            </a:r>
            <a:r>
              <a:rPr lang="ar-SA" sz="2400" dirty="0" smtClean="0"/>
              <a:t>، وهذه القصيدة أشد مواءمة لطبيعة الشاعر ونفسيته .</a:t>
            </a:r>
          </a:p>
          <a:p>
            <a:endParaRPr lang="ar-SA" sz="2400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800" b="1" dirty="0" smtClean="0"/>
              <a:t>المحاضرة السادسة ( قصيدة المتنبي )</a:t>
            </a:r>
            <a:endParaRPr lang="ar-SA" sz="28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جماليات النص أو مقومات التذوق  : </a:t>
            </a:r>
          </a:p>
          <a:p>
            <a:r>
              <a:rPr lang="ar-SA" sz="2400" b="1" dirty="0" smtClean="0"/>
              <a:t>- شخصية الشاعر</a:t>
            </a:r>
            <a:r>
              <a:rPr lang="ar-SA" sz="2400" dirty="0" smtClean="0"/>
              <a:t> كانت حاضرة بكل خصائصها في النص الذي أعده الشاعر قاصمة لخصومه ورداً قويا على انتقاص الأمير لقدره .</a:t>
            </a:r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- اللغة والأسلوب : </a:t>
            </a:r>
          </a:p>
          <a:p>
            <a:r>
              <a:rPr lang="ar-SA" sz="2400" dirty="0" smtClean="0">
                <a:solidFill>
                  <a:srgbClr val="FF0000"/>
                </a:solidFill>
              </a:rPr>
              <a:t>- </a:t>
            </a:r>
            <a:r>
              <a:rPr lang="ar-SA" sz="2400" b="1" dirty="0" smtClean="0">
                <a:solidFill>
                  <a:srgbClr val="FF0000"/>
                </a:solidFill>
              </a:rPr>
              <a:t>ألفاظ القصيدة ومعانيها وعاطفتها قوية </a:t>
            </a:r>
            <a:r>
              <a:rPr lang="ar-SA" sz="2400" b="1" smtClean="0">
                <a:solidFill>
                  <a:srgbClr val="FF0000"/>
                </a:solidFill>
              </a:rPr>
              <a:t>:</a:t>
            </a:r>
            <a:r>
              <a:rPr lang="ar-SA" sz="2400" smtClean="0"/>
              <a:t> كما غلب </a:t>
            </a:r>
            <a:r>
              <a:rPr lang="ar-SA" sz="2400" dirty="0" smtClean="0"/>
              <a:t>على ألفاظ الشاعر السهولة والبعد</a:t>
            </a:r>
          </a:p>
          <a:p>
            <a:r>
              <a:rPr lang="ar-SA" sz="2400" dirty="0" smtClean="0"/>
              <a:t>عن الغريب ، وقد خلت من </a:t>
            </a:r>
            <a:r>
              <a:rPr lang="ar-SA" sz="2400" dirty="0" err="1" smtClean="0"/>
              <a:t>المعاظلة</a:t>
            </a:r>
            <a:r>
              <a:rPr lang="ar-SA" sz="2400" dirty="0" smtClean="0"/>
              <a:t> والتعقيد إلا في قليل من أبياتها ، والسبب في ذلك هو أن فؤاد الشاعر كان يهدر غيظاً فلا يتمهل ليراجع بعض أبياتها من فرط إلحاح عاطفته في مثل قوله :</a:t>
            </a:r>
          </a:p>
          <a:p>
            <a:r>
              <a:rPr lang="ar-SA" sz="2400" dirty="0" smtClean="0"/>
              <a:t>ومهجةٍ مُهْجَتي من هَمِ صاحِبِهَا ***** أدركتهُا بجوادٍ ظَهْرُهُ حَرَمُ</a:t>
            </a:r>
          </a:p>
          <a:p>
            <a:r>
              <a:rPr lang="ar-SA" sz="2400" b="1" dirty="0" smtClean="0">
                <a:solidFill>
                  <a:srgbClr val="FF0000"/>
                </a:solidFill>
              </a:rPr>
              <a:t>ومع ذلك فالأكثر عند الشاعر السهولة والوضوح ودقة التعبير مع جودة السبك وحلاوة </a:t>
            </a:r>
            <a:r>
              <a:rPr lang="ar-SA" sz="2400" b="1" dirty="0" smtClean="0"/>
              <a:t> </a:t>
            </a:r>
            <a:r>
              <a:rPr lang="ar-SA" sz="2400" b="1" dirty="0" smtClean="0">
                <a:solidFill>
                  <a:srgbClr val="FF0000"/>
                </a:solidFill>
              </a:rPr>
              <a:t>جمالاً ( ثوب الحكمة والمثل السائر) .</a:t>
            </a:r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- الحكمة : </a:t>
            </a:r>
            <a:r>
              <a:rPr lang="ar-SA" sz="2400" dirty="0" smtClean="0"/>
              <a:t>التي عُرف </a:t>
            </a:r>
            <a:r>
              <a:rPr lang="ar-SA" sz="2400" dirty="0" err="1" smtClean="0"/>
              <a:t>بها</a:t>
            </a:r>
            <a:r>
              <a:rPr lang="ar-SA" sz="2400" dirty="0" smtClean="0"/>
              <a:t> الشاعر خففت من حدة أسلوبه خاصة في مواضيع العتاب والنيل من الحاضرين ، فقد كان حريصاً ألا يصرح بهجاء الأمير ، وربما لمحبة في النفس باقية لأخت الأمير ( </a:t>
            </a:r>
            <a:r>
              <a:rPr lang="ar-SA" sz="2400" dirty="0" err="1" smtClean="0"/>
              <a:t>خولة</a:t>
            </a:r>
            <a:r>
              <a:rPr lang="ar-SA" sz="2400" dirty="0" smtClean="0"/>
              <a:t> ) .</a:t>
            </a:r>
          </a:p>
          <a:p>
            <a:endParaRPr lang="ar-SA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المحاضرة السادسة </a:t>
            </a:r>
            <a:endParaRPr lang="ar-SA" sz="2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b="1" u="sng" dirty="0" smtClean="0">
                <a:solidFill>
                  <a:srgbClr val="FF0000"/>
                </a:solidFill>
              </a:rPr>
              <a:t>- اشتمل النص على عددٍ من الأبيات السائرة </a:t>
            </a:r>
            <a:r>
              <a:rPr lang="ar-SA" sz="2400" dirty="0" smtClean="0"/>
              <a:t>:  إما لقوتها في مقام الفخر أو لعمق معناها وما انطوت عليه من الحكمة مثل ( الخيل والليل ...،وما أبعد العيب والنقصان عن شرفي ....، أنا الذي نظر الأعمى إلى أدبي ....، وإذا رأيت </a:t>
            </a:r>
            <a:r>
              <a:rPr lang="ar-SA" sz="2400" dirty="0" err="1" smtClean="0"/>
              <a:t>نيوب</a:t>
            </a:r>
            <a:r>
              <a:rPr lang="ar-SA" sz="2400" dirty="0" smtClean="0"/>
              <a:t> الليث بارزة فلا تحسبن الليث يبتسم .. ،وإذا ترحلت عن قوم ... ، وشر ما يكسب الإنسان ما يصمُ ) .</a:t>
            </a:r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- البديع : </a:t>
            </a:r>
            <a:r>
              <a:rPr lang="ar-SA" sz="2400" dirty="0" smtClean="0"/>
              <a:t>أحسن الشاعر في استخدامه بلا تكلف أو تصنع  ، وقد تمثل في الطباق والمقابلة في المعاني نحو ( حار وشبم ، صدق المحبة وادعائها ، حالي السلم والحرب التي عبر عنها بالسيوف المغمدة والسيوف التي تقطر دماً ، والعدل والظلم ، وأنام ويسهر ، والبزاة </a:t>
            </a:r>
            <a:r>
              <a:rPr lang="ar-SA" sz="2400" dirty="0" err="1" smtClean="0"/>
              <a:t>و</a:t>
            </a:r>
            <a:r>
              <a:rPr lang="ar-SA" sz="2400" dirty="0" smtClean="0"/>
              <a:t> </a:t>
            </a:r>
            <a:r>
              <a:rPr lang="ar-SA" sz="2400" dirty="0" err="1" smtClean="0"/>
              <a:t>الرخم</a:t>
            </a:r>
            <a:r>
              <a:rPr lang="ar-SA" sz="2400" dirty="0" smtClean="0"/>
              <a:t> ) .</a:t>
            </a:r>
          </a:p>
          <a:p>
            <a:r>
              <a:rPr lang="ar-SA" sz="2400" dirty="0" smtClean="0"/>
              <a:t>-</a:t>
            </a:r>
            <a:r>
              <a:rPr lang="ar-SA" sz="2400" b="1" u="sng" dirty="0" smtClean="0">
                <a:solidFill>
                  <a:srgbClr val="FF0000"/>
                </a:solidFill>
              </a:rPr>
              <a:t> الجناس </a:t>
            </a:r>
            <a:r>
              <a:rPr lang="ar-SA" sz="2400" dirty="0" smtClean="0"/>
              <a:t>: كثرة الجناس الاشتقاقي مثل ( أحسن والأحسن – هزمهم وانهزموا ، جاهل وجهله ، ومعرفة ومعارف ، وترحلت والراحلون ، وقنصته وقنص ) .</a:t>
            </a:r>
          </a:p>
          <a:p>
            <a:endParaRPr lang="ar-SA" sz="2400" dirty="0" smtClean="0"/>
          </a:p>
          <a:p>
            <a:endParaRPr lang="ar-SA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- ومن صور البديع رد العجز على الصدر </a:t>
            </a:r>
            <a:r>
              <a:rPr lang="ar-SA" sz="2400" dirty="0" smtClean="0"/>
              <a:t>: فكان أحسن خلق الله كلهم *****</a:t>
            </a:r>
          </a:p>
          <a:p>
            <a:r>
              <a:rPr lang="ar-SA" sz="2400" dirty="0" smtClean="0"/>
              <a:t>وكان أحسن ما في الأحسن الشيم .</a:t>
            </a:r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الصورة الفنية ( الخيال ) : </a:t>
            </a:r>
            <a:r>
              <a:rPr lang="ar-SA" sz="2400" dirty="0" smtClean="0"/>
              <a:t>تنوعت الأساليب الخبرية في مواضع الفخر والتهديد ، أما أساليب الإنشاء : فقد انبسطت في النص ، وإن كانت في معاني ( العتاب – والهجاء ) مثل الندبة والنداء في ( </a:t>
            </a:r>
            <a:r>
              <a:rPr lang="ar-SA" sz="2400" dirty="0" err="1" smtClean="0"/>
              <a:t>واحر</a:t>
            </a:r>
            <a:r>
              <a:rPr lang="ar-SA" sz="2400" dirty="0" smtClean="0"/>
              <a:t> قلباه ، ويا أعدل الناس ، </a:t>
            </a:r>
            <a:r>
              <a:rPr lang="ar-SA" sz="2400" dirty="0" err="1" smtClean="0"/>
              <a:t>ويامن</a:t>
            </a:r>
            <a:r>
              <a:rPr lang="ar-SA" sz="2400" dirty="0" smtClean="0"/>
              <a:t> يعز علينا ) .</a:t>
            </a:r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الموسيقى : </a:t>
            </a:r>
          </a:p>
          <a:p>
            <a:r>
              <a:rPr lang="ar-SA" sz="2400" dirty="0" smtClean="0"/>
              <a:t>- </a:t>
            </a:r>
            <a:r>
              <a:rPr lang="ar-SA" sz="2400" b="1" dirty="0" smtClean="0">
                <a:solidFill>
                  <a:srgbClr val="FF0000"/>
                </a:solidFill>
              </a:rPr>
              <a:t>الإيقاع الخارجي : </a:t>
            </a:r>
            <a:r>
              <a:rPr lang="ar-SA" sz="2400" dirty="0" smtClean="0"/>
              <a:t>المتمثل في إيقاع تفعيلات بحر البسيط الذي مكن الشاعر بامتداده ومطاوعته من التعبير عن خلجات نفسه المضطربة ، إلى جانب قافية الميم ( المضمونة ) .</a:t>
            </a:r>
          </a:p>
          <a:p>
            <a:r>
              <a:rPr lang="ar-SA" sz="2400" b="1" dirty="0" smtClean="0">
                <a:solidFill>
                  <a:srgbClr val="FF0000"/>
                </a:solidFill>
              </a:rPr>
              <a:t>- الإيقاع الداخلي : </a:t>
            </a:r>
            <a:r>
              <a:rPr lang="ar-SA" sz="2400" dirty="0" smtClean="0"/>
              <a:t>المتمثل في ( الطباق – الجناس – التقسيم – تكرار الألفاظ ) .</a:t>
            </a:r>
          </a:p>
          <a:p>
            <a:endParaRPr lang="ar-SA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736</Words>
  <Application>Microsoft Office PowerPoint</Application>
  <PresentationFormat>عرض على الشاشة (3:4)‏</PresentationFormat>
  <Paragraphs>40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فخر وعتاب  لأبي الطيب المتنبي  </vt:lpstr>
      <vt:lpstr>الشريحة 2</vt:lpstr>
      <vt:lpstr>ترجمة عن الشاعر </vt:lpstr>
      <vt:lpstr>المحاضرة السادسة ( قصيدة المتنبي )</vt:lpstr>
      <vt:lpstr>المحاضرة السادسة </vt:lpstr>
      <vt:lpstr>الشريحة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Compaq</dc:creator>
  <cp:lastModifiedBy>Compaq</cp:lastModifiedBy>
  <cp:revision>15</cp:revision>
  <dcterms:created xsi:type="dcterms:W3CDTF">2013-10-17T15:09:09Z</dcterms:created>
  <dcterms:modified xsi:type="dcterms:W3CDTF">2013-10-17T17:29:28Z</dcterms:modified>
</cp:coreProperties>
</file>