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412" autoAdjust="0"/>
    <p:restoredTop sz="94624" autoAdjust="0"/>
  </p:normalViewPr>
  <p:slideViewPr>
    <p:cSldViewPr>
      <p:cViewPr varScale="1">
        <p:scale>
          <a:sx n="69" d="100"/>
          <a:sy n="69" d="100"/>
        </p:scale>
        <p:origin x="-146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0BBC46-A00B-47EA-A807-9CB4A9E352B8}" type="datetimeFigureOut">
              <a:rPr lang="ar-SA" smtClean="0"/>
              <a:pPr/>
              <a:t>30/11/34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07DB12-FD07-4CCD-A7D6-6DF353CFA508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928662" y="2143116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ar-SA" sz="2800" u="sng" dirty="0" smtClean="0"/>
              <a:t/>
            </a:r>
            <a:br>
              <a:rPr lang="ar-SA" sz="2800" u="sng" dirty="0" smtClean="0"/>
            </a:br>
            <a:r>
              <a:rPr lang="ar-SA" sz="2800" u="sng" dirty="0" smtClean="0"/>
              <a:t/>
            </a:r>
            <a:br>
              <a:rPr lang="ar-SA" sz="2800" u="sng" dirty="0" smtClean="0"/>
            </a:br>
            <a:r>
              <a:rPr lang="ar-SA" sz="2800" u="sng" dirty="0" smtClean="0"/>
              <a:t/>
            </a:r>
            <a:br>
              <a:rPr lang="ar-SA" sz="2800" u="sng" dirty="0" smtClean="0"/>
            </a:br>
            <a:r>
              <a:rPr lang="ar-SA" sz="2800" u="sng" dirty="0" smtClean="0"/>
              <a:t/>
            </a:r>
            <a:br>
              <a:rPr lang="ar-SA" sz="2800" u="sng" dirty="0" smtClean="0"/>
            </a:br>
            <a:r>
              <a:rPr lang="ar-SA" sz="3100" u="sng" dirty="0" smtClean="0">
                <a:solidFill>
                  <a:srgbClr val="FF0000"/>
                </a:solidFill>
              </a:rPr>
              <a:t>المحاضرة الأولى </a:t>
            </a:r>
            <a:r>
              <a:rPr lang="ar-SA" sz="3100" u="sng" dirty="0" smtClean="0">
                <a:solidFill>
                  <a:srgbClr val="FF0000"/>
                </a:solidFill>
              </a:rPr>
              <a:t>: ( </a:t>
            </a:r>
            <a:r>
              <a:rPr lang="ar-SA" sz="3100" u="sng" dirty="0" smtClean="0">
                <a:solidFill>
                  <a:srgbClr val="FF0000"/>
                </a:solidFill>
              </a:rPr>
              <a:t>التذوق الأدبي – المصطلح والمفهوم )</a:t>
            </a:r>
            <a:r>
              <a:rPr lang="ar-SA" sz="2800" dirty="0" smtClean="0"/>
              <a:t/>
            </a:r>
            <a:br>
              <a:rPr lang="ar-SA" sz="2800" dirty="0" smtClean="0"/>
            </a:br>
            <a:r>
              <a:rPr lang="ar-SA" sz="2800" dirty="0" smtClean="0"/>
              <a:t>الذوق حاسة من الحواس المعروفة التي يباشر </a:t>
            </a:r>
            <a:r>
              <a:rPr lang="ar-SA" sz="2800" dirty="0" err="1" smtClean="0"/>
              <a:t>بها</a:t>
            </a:r>
            <a:r>
              <a:rPr lang="ar-SA" sz="2800" dirty="0" smtClean="0"/>
              <a:t> الإنسان </a:t>
            </a:r>
            <a:r>
              <a:rPr lang="ar-SA" sz="2800" dirty="0" err="1" smtClean="0"/>
              <a:t>المطعومات</a:t>
            </a:r>
            <a:r>
              <a:rPr lang="ar-SA" sz="2800" dirty="0" smtClean="0"/>
              <a:t> والمشروبات ، فيعرف طعمها ، ويتذوقها ويميز جيدها من </a:t>
            </a:r>
            <a:r>
              <a:rPr lang="ar-SA" sz="2800" dirty="0" err="1" smtClean="0"/>
              <a:t>رديئها</a:t>
            </a:r>
            <a:r>
              <a:rPr lang="ar-SA" sz="2800" dirty="0" smtClean="0"/>
              <a:t> ، ومن هنا انتقلت هذه الكلمة إلى ما يتناوله العقل أو العاطفة من </a:t>
            </a:r>
            <a:r>
              <a:rPr lang="ar-SA" sz="2800" dirty="0" err="1" smtClean="0"/>
              <a:t>المعقولات</a:t>
            </a:r>
            <a:r>
              <a:rPr lang="ar-SA" sz="2800" dirty="0" smtClean="0"/>
              <a:t> </a:t>
            </a:r>
            <a:r>
              <a:rPr lang="ar-SA" sz="2800" dirty="0" smtClean="0"/>
              <a:t> </a:t>
            </a:r>
            <a:r>
              <a:rPr lang="ar-SA" sz="2800" dirty="0" err="1" smtClean="0"/>
              <a:t>والوجدانات</a:t>
            </a:r>
            <a:r>
              <a:rPr lang="ar-SA" sz="2800" dirty="0" smtClean="0"/>
              <a:t> </a:t>
            </a:r>
            <a:r>
              <a:rPr lang="ar-SA" sz="2800" dirty="0" smtClean="0"/>
              <a:t>إذا اتصل </a:t>
            </a:r>
            <a:r>
              <a:rPr lang="ar-SA" sz="2800" dirty="0" err="1" smtClean="0"/>
              <a:t>بها</a:t>
            </a:r>
            <a:r>
              <a:rPr lang="ar-SA" sz="2800" dirty="0" smtClean="0"/>
              <a:t> مباشرا وقريبا وتفاعلت مع ما يمس فكر الإنسان ووجدانه .   </a:t>
            </a:r>
            <a:r>
              <a:rPr lang="ar-SA" sz="2800" dirty="0" smtClean="0">
                <a:solidFill>
                  <a:srgbClr val="FF0000"/>
                </a:solidFill>
              </a:rPr>
              <a:t>العلاقة بين الذوق والتذوُقٌ </a:t>
            </a:r>
            <a:r>
              <a:rPr lang="ar-SA" sz="2800" dirty="0" smtClean="0"/>
              <a:t/>
            </a:r>
            <a:br>
              <a:rPr lang="ar-SA" sz="2800" dirty="0" smtClean="0"/>
            </a:br>
            <a:r>
              <a:rPr lang="ar-SA" sz="2800" dirty="0" smtClean="0">
                <a:solidFill>
                  <a:srgbClr val="FF0000"/>
                </a:solidFill>
              </a:rPr>
              <a:t>العلاقة بينهما </a:t>
            </a:r>
            <a:r>
              <a:rPr lang="ar-SA" sz="2800" dirty="0" smtClean="0"/>
              <a:t>: تدل </a:t>
            </a:r>
            <a:r>
              <a:rPr lang="ar-SA" sz="2800" dirty="0" smtClean="0"/>
              <a:t>على أن للمتذوق إرادةً مقصودة </a:t>
            </a:r>
            <a:r>
              <a:rPr lang="ar-SA" sz="2800" dirty="0" err="1" smtClean="0"/>
              <a:t>ً</a:t>
            </a:r>
            <a:r>
              <a:rPr lang="ar-SA" sz="2800" dirty="0" smtClean="0"/>
              <a:t> في تحسٌسه وتتٌبعه لما يقع تحت ذائقته ، وأنه يتعهد ذوقه بتدريبه على الإحساس بالجمال ، ويتلمس ما في مشاعره من توق إلى هذا الشيء بأنه جميل أو محبوب فحتى يذوق لابد أن يتذوق وكما ورد : ( إنما العلم بالتعلٌم والحلم </a:t>
            </a:r>
            <a:r>
              <a:rPr lang="ar-SA" sz="2800" dirty="0" smtClean="0"/>
              <a:t> </a:t>
            </a:r>
            <a:r>
              <a:rPr lang="ar-SA" sz="2800" dirty="0" err="1" smtClean="0"/>
              <a:t>بالتحلٌم</a:t>
            </a:r>
            <a:r>
              <a:rPr lang="ar-SA" sz="2800" dirty="0" smtClean="0"/>
              <a:t> </a:t>
            </a:r>
            <a:r>
              <a:rPr lang="ar-SA" sz="2800" dirty="0" smtClean="0"/>
              <a:t>) ويُلحظ أن ا</a:t>
            </a:r>
            <a:r>
              <a:rPr lang="ar-SA" sz="2800" dirty="0" smtClean="0">
                <a:solidFill>
                  <a:srgbClr val="FF0000"/>
                </a:solidFill>
              </a:rPr>
              <a:t>لدراسات</a:t>
            </a:r>
            <a:r>
              <a:rPr lang="ar-SA" sz="2800" dirty="0" smtClean="0"/>
              <a:t> </a:t>
            </a:r>
            <a:r>
              <a:rPr lang="ar-SA" sz="2800" dirty="0" smtClean="0">
                <a:solidFill>
                  <a:srgbClr val="FF0000"/>
                </a:solidFill>
              </a:rPr>
              <a:t>الأدبية </a:t>
            </a:r>
            <a:r>
              <a:rPr lang="ar-SA" sz="2800" dirty="0" smtClean="0">
                <a:solidFill>
                  <a:srgbClr val="FF0000"/>
                </a:solidFill>
              </a:rPr>
              <a:t>القديمة : </a:t>
            </a:r>
            <a:r>
              <a:rPr lang="ar-SA" sz="2800" dirty="0" smtClean="0"/>
              <a:t>في التراث العربي كانت أميل إلى استخدام</a:t>
            </a:r>
            <a:r>
              <a:rPr lang="ar-SA" sz="2800" dirty="0" smtClean="0">
                <a:solidFill>
                  <a:srgbClr val="FF0000"/>
                </a:solidFill>
              </a:rPr>
              <a:t> </a:t>
            </a:r>
            <a:r>
              <a:rPr lang="ar-SA" sz="2800" dirty="0" smtClean="0">
                <a:solidFill>
                  <a:srgbClr val="FF0000"/>
                </a:solidFill>
              </a:rPr>
              <a:t>(مصطلح الذوق </a:t>
            </a:r>
            <a:r>
              <a:rPr lang="ar-SA" sz="2800" dirty="0" smtClean="0">
                <a:solidFill>
                  <a:srgbClr val="FF0000"/>
                </a:solidFill>
              </a:rPr>
              <a:t>)</a:t>
            </a:r>
            <a:r>
              <a:rPr lang="ar-SA" sz="2800" dirty="0" smtClean="0"/>
              <a:t> ، بينما </a:t>
            </a:r>
            <a:r>
              <a:rPr lang="ar-SA" sz="2800" dirty="0" smtClean="0">
                <a:solidFill>
                  <a:srgbClr val="FF0000"/>
                </a:solidFill>
              </a:rPr>
              <a:t>الدراسات </a:t>
            </a:r>
            <a:r>
              <a:rPr lang="ar-SA" sz="2800" dirty="0" smtClean="0">
                <a:solidFill>
                  <a:srgbClr val="FF0000"/>
                </a:solidFill>
              </a:rPr>
              <a:t>الحديثة : </a:t>
            </a:r>
            <a:r>
              <a:rPr lang="ar-SA" sz="2800" dirty="0" smtClean="0"/>
              <a:t>تميل إلى استخدام </a:t>
            </a:r>
            <a:r>
              <a:rPr lang="ar-SA" sz="2800" dirty="0" smtClean="0">
                <a:solidFill>
                  <a:srgbClr val="FF0000"/>
                </a:solidFill>
              </a:rPr>
              <a:t>مصطلح ( التًذوق ) يقول </a:t>
            </a:r>
            <a:r>
              <a:rPr lang="ar-SA" sz="2800" dirty="0" smtClean="0">
                <a:solidFill>
                  <a:srgbClr val="FF0000"/>
                </a:solidFill>
              </a:rPr>
              <a:t>:عبد </a:t>
            </a:r>
            <a:r>
              <a:rPr lang="ar-SA" sz="2800" dirty="0" smtClean="0">
                <a:solidFill>
                  <a:srgbClr val="FF0000"/>
                </a:solidFill>
              </a:rPr>
              <a:t>القاهر الجرجاني : </a:t>
            </a:r>
            <a:r>
              <a:rPr lang="ar-SA" sz="2800" dirty="0" smtClean="0"/>
              <a:t>موضحا كيف يشعر المتلقي باللذة ساعة الاستجابة النفسية الناتجة عن تذوق الكلام البليغ أو اللفظ الجميل : (( عندما نقول ألفاظ محمد كالعسل في الحلاوة فنجد اللفظ يشارك العسل في الحلاوة لا من حيث جنسها ، بل من جهة حكمٍ وأمرٍ يقتضيه ، وهو ما يجده الذائق في نفسه من اللًذًة ، والحالة التي تحصل في النفس إذا صادفت بحاسة </a:t>
            </a:r>
            <a:r>
              <a:rPr lang="ar-SA" sz="2800" dirty="0" smtClean="0"/>
              <a:t>الذوق .</a:t>
            </a:r>
            <a:r>
              <a:rPr lang="ar-SA" sz="2800" dirty="0" smtClean="0"/>
              <a:t/>
            </a:r>
            <a:br>
              <a:rPr lang="ar-SA" sz="2800" dirty="0" smtClean="0"/>
            </a:br>
            <a:endParaRPr lang="ar-SA" sz="2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0</Words>
  <Application>Microsoft Office PowerPoint</Application>
  <PresentationFormat>عرض على الشاشة (3:4)‏</PresentationFormat>
  <Paragraphs>1</Paragraphs>
  <Slides>1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</vt:i4>
      </vt:variant>
    </vt:vector>
  </HeadingPairs>
  <TitlesOfParts>
    <vt:vector size="2" baseType="lpstr">
      <vt:lpstr>سمة Office</vt:lpstr>
      <vt:lpstr>    المحاضرة الأولى : ( التذوق الأدبي – المصطلح والمفهوم ) الذوق حاسة من الحواس المعروفة التي يباشر بها الإنسان المطعومات والمشروبات ، فيعرف طعمها ، ويتذوقها ويميز جيدها من رديئها ، ومن هنا انتقلت هذه الكلمة إلى ما يتناوله العقل أو العاطفة من المعقولات  والوجدانات إذا اتصل بها مباشرا وقريبا وتفاعلت مع ما يمس فكر الإنسان ووجدانه .   العلاقة بين الذوق والتذوُقٌ  العلاقة بينهما : تدل على أن للمتذوق إرادةً مقصودة ً في تحسٌسه وتتٌبعه لما يقع تحت ذائقته ، وأنه يتعهد ذوقه بتدريبه على الإحساس بالجمال ، ويتلمس ما في مشاعره من توق إلى هذا الشيء بأنه جميل أو محبوب فحتى يذوق لابد أن يتذوق وكما ورد : ( إنما العلم بالتعلٌم والحلم  بالتحلٌم ) ويُلحظ أن الدراسات الأدبية القديمة : في التراث العربي كانت أميل إلى استخدام (مصطلح الذوق ) ، بينما الدراسات الحديثة : تميل إلى استخدام مصطلح ( التًذوق ) يقول :عبد القاهر الجرجاني : موضحا كيف يشعر المتلقي باللذة ساعة الاستجابة النفسية الناتجة عن تذوق الكلام البليغ أو اللفظ الجميل : (( عندما نقول ألفاظ محمد كالعسل في الحلاوة فنجد اللفظ يشارك العسل في الحلاوة لا من حيث جنسها ، بل من جهة حكمٍ وأمرٍ يقتضيه ، وهو ما يجده الذائق في نفسه من اللًذًة ، والحالة التي تحصل في النفس إذا صادفت بحاسة الذوق .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المحاضرة الأولى ( التذوق الأدبي – المصطلح والمفهوم ) الذوق حاسة من الحواس المعروفة التي يباشر بها الإنسان المطعومات والمشروبات ، فيعرف طعمها ، ويتذوقها ويميز جيدها من رديئها ، ومن هنا انتقلت هذه الكلمة إلى ما يتناوله العقل أو العاطفة من المعقولات والوجدانات إذا اتصل بها مباشرا وقريبا وتفاعلت مع ما يمس فكر الإنسان ووجدانه</dc:title>
  <dc:creator>Compaq</dc:creator>
  <cp:lastModifiedBy>Compaq</cp:lastModifiedBy>
  <cp:revision>7</cp:revision>
  <dcterms:created xsi:type="dcterms:W3CDTF">2013-10-04T09:19:22Z</dcterms:created>
  <dcterms:modified xsi:type="dcterms:W3CDTF">2013-10-04T12:46:57Z</dcterms:modified>
</cp:coreProperties>
</file>

<file path=docProps/thumbnail.jpeg>
</file>