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4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4119C9-A7DD-493B-995A-75DE2597E0DA}" type="datetimeFigureOut">
              <a:rPr lang="ar-EG" smtClean="0"/>
              <a:pPr/>
              <a:t>25/11/1434</a:t>
            </a:fld>
            <a:endParaRPr lang="ar-EG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7274D9-3E2E-42D4-885C-FE0C4AE2FACE}" type="slidenum">
              <a:rPr lang="ar-EG" smtClean="0"/>
              <a:pPr/>
              <a:t>‹#›</a:t>
            </a:fld>
            <a:endParaRPr lang="ar-EG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EG" dirty="0" smtClean="0"/>
              <a:t>الذئب البحتري </a:t>
            </a:r>
            <a:endParaRPr lang="ar-E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ar-EG" sz="2400" dirty="0" smtClean="0"/>
              <a:t>1- سلام </a:t>
            </a:r>
            <a:r>
              <a:rPr lang="ar-EG" sz="2400" dirty="0" err="1" smtClean="0"/>
              <a:t>عليكم </a:t>
            </a:r>
            <a:r>
              <a:rPr lang="ar-EG" sz="2400" dirty="0" smtClean="0"/>
              <a:t>، لا وفــاء ولا </a:t>
            </a:r>
            <a:r>
              <a:rPr lang="ar-EG" sz="2400" dirty="0" err="1" smtClean="0"/>
              <a:t>عـــهد   </a:t>
            </a:r>
            <a:r>
              <a:rPr lang="ar-EG" sz="2400" dirty="0" smtClean="0"/>
              <a:t>*** أما لكـــم من هــجر أحبابكم بــــد </a:t>
            </a:r>
          </a:p>
          <a:p>
            <a:pPr>
              <a:buNone/>
            </a:pPr>
            <a:r>
              <a:rPr lang="ar-EG" sz="2400" dirty="0" smtClean="0"/>
              <a:t>2- </a:t>
            </a:r>
            <a:r>
              <a:rPr lang="ar-EG" sz="2400" dirty="0" err="1" smtClean="0"/>
              <a:t>أأحببابنا</a:t>
            </a:r>
            <a:r>
              <a:rPr lang="ar-EG" sz="2400" dirty="0" smtClean="0"/>
              <a:t> قد أنـجز البــين </a:t>
            </a:r>
            <a:r>
              <a:rPr lang="ar-EG" sz="2400" dirty="0" err="1" smtClean="0"/>
              <a:t>وعــــده   </a:t>
            </a:r>
            <a:r>
              <a:rPr lang="ar-EG" sz="2400" dirty="0" smtClean="0"/>
              <a:t>***  </a:t>
            </a:r>
            <a:r>
              <a:rPr lang="ar-EG" sz="2400" dirty="0" err="1" smtClean="0"/>
              <a:t>وشيكاً </a:t>
            </a:r>
            <a:r>
              <a:rPr lang="ar-EG" sz="2400" dirty="0" smtClean="0"/>
              <a:t>، ولـــم ينجز لنا منكم وعد </a:t>
            </a:r>
          </a:p>
          <a:p>
            <a:pPr>
              <a:buNone/>
            </a:pPr>
            <a:r>
              <a:rPr lang="ar-EG" sz="2400" dirty="0" smtClean="0"/>
              <a:t>3- أأطـــلال دار العامرية </a:t>
            </a:r>
            <a:r>
              <a:rPr lang="ar-EG" sz="2400" dirty="0" err="1" smtClean="0"/>
              <a:t>باللـــوى</a:t>
            </a:r>
            <a:r>
              <a:rPr lang="ar-EG" sz="2400" dirty="0" smtClean="0"/>
              <a:t>   ***  سقت ربعك </a:t>
            </a:r>
            <a:r>
              <a:rPr lang="ar-EG" sz="2400" dirty="0" err="1" smtClean="0"/>
              <a:t>الأنواء </a:t>
            </a:r>
            <a:r>
              <a:rPr lang="ar-EG" sz="2400" dirty="0" smtClean="0"/>
              <a:t>، ما فعلت هند </a:t>
            </a:r>
          </a:p>
          <a:p>
            <a:pPr>
              <a:buNone/>
            </a:pPr>
            <a:r>
              <a:rPr lang="ar-EG" sz="2400" dirty="0" smtClean="0"/>
              <a:t>4- أدار </a:t>
            </a:r>
            <a:r>
              <a:rPr lang="ar-EG" sz="2400" dirty="0" err="1" smtClean="0"/>
              <a:t>اللوى</a:t>
            </a:r>
            <a:r>
              <a:rPr lang="ar-EG" sz="2400" dirty="0" smtClean="0"/>
              <a:t> بين </a:t>
            </a:r>
            <a:r>
              <a:rPr lang="ar-EG" sz="2400" dirty="0" err="1" smtClean="0"/>
              <a:t>الصريمة</a:t>
            </a:r>
            <a:r>
              <a:rPr lang="ar-EG" sz="2400" dirty="0" smtClean="0"/>
              <a:t> </a:t>
            </a:r>
            <a:r>
              <a:rPr lang="ar-EG" sz="2400" dirty="0" err="1" smtClean="0"/>
              <a:t>والحمى  </a:t>
            </a:r>
            <a:r>
              <a:rPr lang="ar-EG" sz="2400" dirty="0" smtClean="0"/>
              <a:t>***  أما للهوى إلا </a:t>
            </a:r>
            <a:r>
              <a:rPr lang="ar-EG" sz="2400" dirty="0" err="1" smtClean="0"/>
              <a:t>رسيس</a:t>
            </a:r>
            <a:r>
              <a:rPr lang="ar-EG" sz="2400" dirty="0" smtClean="0"/>
              <a:t> الجوى قصد </a:t>
            </a:r>
          </a:p>
          <a:p>
            <a:pPr>
              <a:buNone/>
            </a:pPr>
            <a:r>
              <a:rPr lang="ar-EG" sz="2400" dirty="0" smtClean="0"/>
              <a:t>5- بنفسي من عذبت نفسي </a:t>
            </a:r>
            <a:r>
              <a:rPr lang="ar-EG" sz="2400" dirty="0" err="1" smtClean="0"/>
              <a:t>بحـــبه      </a:t>
            </a:r>
            <a:r>
              <a:rPr lang="ar-EG" sz="2400" dirty="0" smtClean="0"/>
              <a:t>***   وإن لم يكن منه </a:t>
            </a:r>
            <a:r>
              <a:rPr lang="ar-EG" sz="2400" dirty="0" err="1" smtClean="0"/>
              <a:t>وصال </a:t>
            </a:r>
            <a:r>
              <a:rPr lang="ar-EG" sz="2400" dirty="0" smtClean="0"/>
              <a:t>، ولا ود </a:t>
            </a:r>
          </a:p>
          <a:p>
            <a:pPr>
              <a:buNone/>
            </a:pPr>
            <a:r>
              <a:rPr lang="ar-EG" sz="2400" dirty="0" smtClean="0"/>
              <a:t>6- حبيب من الأحباب شطت </a:t>
            </a:r>
            <a:r>
              <a:rPr lang="ar-EG" sz="2400" dirty="0" err="1" smtClean="0"/>
              <a:t>به</a:t>
            </a:r>
            <a:r>
              <a:rPr lang="ar-EG" sz="2400" dirty="0" smtClean="0"/>
              <a:t> </a:t>
            </a:r>
            <a:r>
              <a:rPr lang="ar-EG" sz="2400" dirty="0" err="1" smtClean="0"/>
              <a:t>النوى  </a:t>
            </a:r>
            <a:r>
              <a:rPr lang="ar-EG" sz="2400" dirty="0" smtClean="0"/>
              <a:t>***  وأي حبيـــب مــا أتى دونه العبد </a:t>
            </a:r>
          </a:p>
          <a:p>
            <a:pPr>
              <a:buNone/>
            </a:pPr>
            <a:r>
              <a:rPr lang="ar-EG" sz="2400" dirty="0" smtClean="0"/>
              <a:t>7- إذا جزت صحراء </a:t>
            </a:r>
            <a:r>
              <a:rPr lang="ar-EG" sz="2400" dirty="0" err="1" smtClean="0"/>
              <a:t>الغوير</a:t>
            </a:r>
            <a:r>
              <a:rPr lang="ar-EG" sz="2400" dirty="0" smtClean="0"/>
              <a:t> </a:t>
            </a:r>
            <a:r>
              <a:rPr lang="ar-EG" sz="2400" dirty="0" err="1" smtClean="0"/>
              <a:t>مغرباً </a:t>
            </a:r>
            <a:r>
              <a:rPr lang="ar-EG" sz="2400" dirty="0" smtClean="0"/>
              <a:t>*** وجازتك بطحاء </a:t>
            </a:r>
            <a:r>
              <a:rPr lang="ar-EG" sz="2400" dirty="0" err="1" smtClean="0"/>
              <a:t>السواجير</a:t>
            </a:r>
            <a:r>
              <a:rPr lang="ar-EG" sz="2400" dirty="0" smtClean="0"/>
              <a:t> </a:t>
            </a:r>
            <a:r>
              <a:rPr lang="ar-EG" sz="2400" dirty="0" err="1" smtClean="0"/>
              <a:t>يا </a:t>
            </a:r>
            <a:r>
              <a:rPr lang="ar-EG" sz="2400" dirty="0" smtClean="0"/>
              <a:t>” </a:t>
            </a:r>
            <a:r>
              <a:rPr lang="ar-EG" sz="2400" dirty="0" err="1" smtClean="0"/>
              <a:t>سعد ”</a:t>
            </a:r>
            <a:r>
              <a:rPr lang="ar-EG" sz="2400" dirty="0" smtClean="0"/>
              <a:t> </a:t>
            </a:r>
          </a:p>
          <a:p>
            <a:pPr>
              <a:buNone/>
            </a:pPr>
            <a:r>
              <a:rPr lang="ar-EG" sz="2400" dirty="0" smtClean="0"/>
              <a:t>8- فقل لبني </a:t>
            </a:r>
            <a:r>
              <a:rPr lang="ar-EG" sz="2400" dirty="0" err="1" smtClean="0"/>
              <a:t>الضحاك </a:t>
            </a:r>
            <a:r>
              <a:rPr lang="ar-EG" sz="2400" dirty="0" smtClean="0"/>
              <a:t>: </a:t>
            </a:r>
            <a:r>
              <a:rPr lang="ar-EG" sz="2400" dirty="0" err="1" smtClean="0"/>
              <a:t>مهلاً </a:t>
            </a:r>
            <a:r>
              <a:rPr lang="ar-EG" sz="2400" dirty="0" smtClean="0"/>
              <a:t>، فإني </a:t>
            </a:r>
            <a:r>
              <a:rPr lang="ar-EG" sz="2400" dirty="0" err="1" smtClean="0"/>
              <a:t>أنا    </a:t>
            </a:r>
            <a:r>
              <a:rPr lang="ar-EG" sz="2400" dirty="0" smtClean="0"/>
              <a:t>*** </a:t>
            </a:r>
            <a:r>
              <a:rPr lang="ar-EG" sz="2400" dirty="0" err="1" smtClean="0"/>
              <a:t>الأفعوان</a:t>
            </a:r>
            <a:r>
              <a:rPr lang="ar-EG" sz="2400" dirty="0" smtClean="0"/>
              <a:t> </a:t>
            </a:r>
            <a:r>
              <a:rPr lang="ar-EG" sz="2400" dirty="0" err="1" smtClean="0"/>
              <a:t>الصل</a:t>
            </a:r>
            <a:r>
              <a:rPr lang="ar-EG" sz="2400" dirty="0" smtClean="0"/>
              <a:t> </a:t>
            </a:r>
            <a:r>
              <a:rPr lang="ar-EG" sz="2400" dirty="0" err="1" smtClean="0"/>
              <a:t>والضيغم</a:t>
            </a:r>
            <a:r>
              <a:rPr lang="ar-EG" sz="2400" dirty="0" smtClean="0"/>
              <a:t> الورد </a:t>
            </a:r>
          </a:p>
          <a:p>
            <a:pPr>
              <a:buNone/>
            </a:pPr>
            <a:r>
              <a:rPr lang="ar-EG" sz="2400" dirty="0" smtClean="0"/>
              <a:t>9- بني واصل مهــــلاً فإن ابن </a:t>
            </a:r>
            <a:r>
              <a:rPr lang="ar-EG" sz="2400" dirty="0" err="1" smtClean="0"/>
              <a:t>أختكــــم    </a:t>
            </a:r>
            <a:r>
              <a:rPr lang="ar-EG" sz="2400" dirty="0" smtClean="0"/>
              <a:t>***   له </a:t>
            </a:r>
            <a:r>
              <a:rPr lang="ar-EG" sz="2400" dirty="0" err="1" smtClean="0"/>
              <a:t>عزمات</a:t>
            </a:r>
            <a:r>
              <a:rPr lang="ar-EG" sz="2400" dirty="0" smtClean="0"/>
              <a:t> هزل آرائــها جد </a:t>
            </a:r>
          </a:p>
          <a:p>
            <a:pPr>
              <a:buNone/>
            </a:pPr>
            <a:r>
              <a:rPr lang="ar-EG" sz="2400" dirty="0" smtClean="0"/>
              <a:t>10- متى </a:t>
            </a:r>
            <a:r>
              <a:rPr lang="ar-EG" sz="2400" dirty="0" err="1" smtClean="0"/>
              <a:t>هجمتموه</a:t>
            </a:r>
            <a:r>
              <a:rPr lang="ar-EG" sz="2400" dirty="0" smtClean="0"/>
              <a:t> لا تهيجوا سوى </a:t>
            </a:r>
            <a:r>
              <a:rPr lang="ar-EG" sz="2400" dirty="0" err="1" smtClean="0"/>
              <a:t>الردى </a:t>
            </a:r>
            <a:r>
              <a:rPr lang="ar-EG" sz="2400" dirty="0" smtClean="0"/>
              <a:t>*** وإن كان خرقاً ما يحل له عقد </a:t>
            </a:r>
          </a:p>
          <a:p>
            <a:pPr>
              <a:buNone/>
            </a:pPr>
            <a:endParaRPr lang="ar-EG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>
            <a:normAutofit fontScale="92500"/>
          </a:bodyPr>
          <a:lstStyle/>
          <a:p>
            <a:pPr algn="just">
              <a:buNone/>
            </a:pPr>
            <a:r>
              <a:rPr lang="ar-EG" sz="2400" dirty="0" smtClean="0"/>
              <a:t>11- مهيباً كنصل الســيف لو قذفــت </a:t>
            </a:r>
            <a:r>
              <a:rPr lang="ar-EG" sz="2400" dirty="0" err="1" smtClean="0"/>
              <a:t>به</a:t>
            </a:r>
            <a:r>
              <a:rPr lang="ar-EG" sz="2400" dirty="0" smtClean="0"/>
              <a:t> *** </a:t>
            </a:r>
            <a:r>
              <a:rPr lang="ar-EG" sz="2400" dirty="0" err="1" smtClean="0"/>
              <a:t>ذرى </a:t>
            </a:r>
            <a:r>
              <a:rPr lang="ar-EG" sz="2400" dirty="0" smtClean="0"/>
              <a:t>” </a:t>
            </a:r>
            <a:r>
              <a:rPr lang="ar-EG" sz="2400" dirty="0" err="1" smtClean="0"/>
              <a:t>أجــإ</a:t>
            </a:r>
            <a:r>
              <a:rPr lang="ar-EG" sz="2400" dirty="0" smtClean="0"/>
              <a:t> ” ظلــت وأعلامه وهد </a:t>
            </a:r>
          </a:p>
          <a:p>
            <a:pPr algn="just">
              <a:buNone/>
            </a:pPr>
            <a:r>
              <a:rPr lang="ar-EG" sz="2400" dirty="0" smtClean="0"/>
              <a:t>12- يود رجال أنني كنت بعـــض </a:t>
            </a:r>
            <a:r>
              <a:rPr lang="ar-EG" sz="2400" dirty="0" err="1" smtClean="0"/>
              <a:t>من  </a:t>
            </a:r>
            <a:r>
              <a:rPr lang="ar-EG" sz="2400" dirty="0" smtClean="0"/>
              <a:t>***  طوته </a:t>
            </a:r>
            <a:r>
              <a:rPr lang="ar-EG" sz="2400" dirty="0" err="1" smtClean="0"/>
              <a:t>المنايا </a:t>
            </a:r>
            <a:r>
              <a:rPr lang="ar-EG" sz="2400" dirty="0" smtClean="0"/>
              <a:t>، لا أروح ولا أغــــدو </a:t>
            </a:r>
          </a:p>
          <a:p>
            <a:pPr algn="just">
              <a:buNone/>
            </a:pPr>
            <a:r>
              <a:rPr lang="ar-EG" sz="2400" dirty="0" smtClean="0"/>
              <a:t>13- ولولا احتمالـــي ثقل كـــل </a:t>
            </a:r>
            <a:r>
              <a:rPr lang="ar-EG" sz="2400" dirty="0" err="1" smtClean="0"/>
              <a:t>ملمــــة </a:t>
            </a:r>
            <a:r>
              <a:rPr lang="ar-EG" sz="2400" dirty="0" smtClean="0"/>
              <a:t>*** تسوء </a:t>
            </a:r>
            <a:r>
              <a:rPr lang="ar-EG" sz="2400" dirty="0" err="1" smtClean="0"/>
              <a:t>الأعادي </a:t>
            </a:r>
            <a:r>
              <a:rPr lang="ar-EG" sz="2400" dirty="0" smtClean="0"/>
              <a:t>، لم يودوا الذي ودوا </a:t>
            </a:r>
          </a:p>
          <a:p>
            <a:pPr algn="just">
              <a:buNone/>
            </a:pPr>
            <a:r>
              <a:rPr lang="ar-EG" sz="2400" dirty="0" smtClean="0"/>
              <a:t>14- ذريني </a:t>
            </a:r>
            <a:r>
              <a:rPr lang="ar-EG" sz="2400" dirty="0" err="1" smtClean="0"/>
              <a:t>وإياهم </a:t>
            </a:r>
            <a:r>
              <a:rPr lang="ar-EG" sz="2400" dirty="0" smtClean="0"/>
              <a:t>، فحســبي </a:t>
            </a:r>
            <a:r>
              <a:rPr lang="ar-EG" sz="2400" dirty="0" err="1" smtClean="0"/>
              <a:t>صــريمتـــي</a:t>
            </a:r>
            <a:r>
              <a:rPr lang="ar-EG" sz="2400" dirty="0" smtClean="0"/>
              <a:t> *** إذا الحرب لم يقدح </a:t>
            </a:r>
            <a:r>
              <a:rPr lang="ar-EG" sz="2400" dirty="0" err="1" smtClean="0"/>
              <a:t>لمخمدها</a:t>
            </a:r>
            <a:r>
              <a:rPr lang="ar-EG" sz="2400" dirty="0" smtClean="0"/>
              <a:t> زند </a:t>
            </a:r>
          </a:p>
          <a:p>
            <a:pPr algn="just">
              <a:buNone/>
            </a:pPr>
            <a:r>
              <a:rPr lang="ar-EG" sz="2400" dirty="0" smtClean="0"/>
              <a:t>15- ولي صاحب </a:t>
            </a:r>
            <a:r>
              <a:rPr lang="ar-EG" sz="2400" dirty="0" err="1" smtClean="0"/>
              <a:t>عضب</a:t>
            </a:r>
            <a:r>
              <a:rPr lang="ar-EG" sz="2400" dirty="0" smtClean="0"/>
              <a:t> المضارب </a:t>
            </a:r>
            <a:r>
              <a:rPr lang="ar-EG" sz="2400" dirty="0" err="1" smtClean="0"/>
              <a:t>صارم </a:t>
            </a:r>
            <a:r>
              <a:rPr lang="ar-EG" sz="2400" dirty="0" smtClean="0"/>
              <a:t>*** طــويل </a:t>
            </a:r>
            <a:r>
              <a:rPr lang="ar-EG" sz="2400" dirty="0" err="1" smtClean="0"/>
              <a:t>النجاد </a:t>
            </a:r>
            <a:r>
              <a:rPr lang="ar-EG" sz="2400" dirty="0" smtClean="0"/>
              <a:t>، ما يفل له حـــد</a:t>
            </a:r>
          </a:p>
          <a:p>
            <a:pPr algn="just">
              <a:buFont typeface="Arial" pitchFamily="34" charset="0"/>
              <a:buChar char="•"/>
            </a:pPr>
            <a:r>
              <a:rPr lang="ar-EG" sz="2400" u="sng" dirty="0" smtClean="0"/>
              <a:t>ترجمة عن  </a:t>
            </a:r>
            <a:r>
              <a:rPr lang="ar-EG" sz="2400" u="sng" dirty="0" err="1" smtClean="0"/>
              <a:t>الشاعر *</a:t>
            </a:r>
            <a:r>
              <a:rPr lang="ar-EG" sz="2400" u="sng" dirty="0" smtClean="0"/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ar-EG" sz="2400" dirty="0" smtClean="0"/>
              <a:t>البحتري هو أبو عبادة الوليد بن عبيد </a:t>
            </a:r>
            <a:r>
              <a:rPr lang="ar-EG" sz="2400" dirty="0" err="1" smtClean="0"/>
              <a:t>الطائي </a:t>
            </a:r>
            <a:r>
              <a:rPr lang="ar-EG" sz="2400" dirty="0" smtClean="0"/>
              <a:t>، ومعنى البحتري القصير </a:t>
            </a:r>
            <a:r>
              <a:rPr lang="ar-EG" sz="2400" dirty="0" err="1" smtClean="0"/>
              <a:t>القامة ،</a:t>
            </a:r>
            <a:endParaRPr lang="ar-EG" sz="2400" dirty="0" smtClean="0"/>
          </a:p>
          <a:p>
            <a:pPr algn="just">
              <a:buFont typeface="Arial" pitchFamily="34" charset="0"/>
              <a:buChar char="•"/>
            </a:pPr>
            <a:r>
              <a:rPr lang="ar-EG" sz="2400" dirty="0" smtClean="0"/>
              <a:t>ولد في  </a:t>
            </a:r>
            <a:r>
              <a:rPr lang="ar-EG" sz="2400" dirty="0" err="1" smtClean="0"/>
              <a:t>منبج</a:t>
            </a:r>
            <a:r>
              <a:rPr lang="ar-EG" sz="2400" dirty="0" smtClean="0"/>
              <a:t> إلى الشمال الشرقي من حلب انتقل إلى </a:t>
            </a:r>
            <a:r>
              <a:rPr lang="ar-EG" sz="2400" dirty="0" err="1" smtClean="0"/>
              <a:t>حمص </a:t>
            </a:r>
            <a:r>
              <a:rPr lang="ar-EG" sz="2400" dirty="0" smtClean="0"/>
              <a:t>؛ ليعرض شعره على أبي </a:t>
            </a:r>
            <a:r>
              <a:rPr lang="ar-EG" sz="2400" dirty="0" err="1" smtClean="0"/>
              <a:t>تمام </a:t>
            </a:r>
            <a:r>
              <a:rPr lang="ar-EG" sz="2400" dirty="0" smtClean="0"/>
              <a:t>، الذي وجهه وأرشده إلى ما يجب أن يتبعه في </a:t>
            </a:r>
            <a:r>
              <a:rPr lang="ar-EG" sz="2400" dirty="0" err="1" smtClean="0"/>
              <a:t>شعره </a:t>
            </a:r>
            <a:r>
              <a:rPr lang="ar-EG" sz="2400" dirty="0" smtClean="0"/>
              <a:t>، كان شاعراً في بلاط أربعة </a:t>
            </a:r>
            <a:r>
              <a:rPr lang="ar-EG" sz="2400" dirty="0" err="1" smtClean="0"/>
              <a:t>خلفاء </a:t>
            </a:r>
            <a:r>
              <a:rPr lang="ar-EG" sz="2400" dirty="0" smtClean="0"/>
              <a:t>: </a:t>
            </a:r>
            <a:r>
              <a:rPr lang="ar-EG" sz="2400" dirty="0" err="1" smtClean="0"/>
              <a:t>المتوكل </a:t>
            </a:r>
            <a:r>
              <a:rPr lang="ar-EG" sz="2400" dirty="0" smtClean="0"/>
              <a:t>، </a:t>
            </a:r>
            <a:r>
              <a:rPr lang="ar-EG" sz="2400" dirty="0" err="1" smtClean="0"/>
              <a:t>والمنتصر </a:t>
            </a:r>
            <a:r>
              <a:rPr lang="ar-EG" sz="2400" dirty="0" smtClean="0"/>
              <a:t>، </a:t>
            </a:r>
            <a:r>
              <a:rPr lang="ar-EG" sz="2400" dirty="0" err="1" smtClean="0"/>
              <a:t>والمستعين </a:t>
            </a:r>
            <a:r>
              <a:rPr lang="ar-EG" sz="2400" dirty="0" smtClean="0"/>
              <a:t>، والمعتز وهو أحد الشعراء الثلاثة الذين برزوا في العصر </a:t>
            </a:r>
            <a:r>
              <a:rPr lang="ar-EG" sz="2400" dirty="0" err="1" smtClean="0"/>
              <a:t>العباسي </a:t>
            </a:r>
            <a:r>
              <a:rPr lang="ar-EG" sz="2400" dirty="0" smtClean="0"/>
              <a:t>، المتنبي وأبو تمام </a:t>
            </a:r>
            <a:r>
              <a:rPr lang="ar-EG" sz="2400" dirty="0" err="1" smtClean="0"/>
              <a:t>والبحتري ،</a:t>
            </a:r>
            <a:endParaRPr lang="ar-EG" sz="2400" dirty="0" smtClean="0"/>
          </a:p>
          <a:p>
            <a:pPr algn="just">
              <a:buFont typeface="Arial" pitchFamily="34" charset="0"/>
              <a:buChar char="•"/>
            </a:pPr>
            <a:endParaRPr lang="ar-EG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EG" dirty="0" smtClean="0"/>
              <a:t>وقيل لأبي العلاء </a:t>
            </a:r>
            <a:r>
              <a:rPr lang="ar-EG" dirty="0" err="1" smtClean="0"/>
              <a:t>المعري </a:t>
            </a:r>
            <a:r>
              <a:rPr lang="ar-EG" dirty="0" smtClean="0"/>
              <a:t>: أي الثلاثة </a:t>
            </a:r>
            <a:r>
              <a:rPr lang="ar-EG" dirty="0" err="1" smtClean="0"/>
              <a:t>أشعر ؟</a:t>
            </a:r>
            <a:r>
              <a:rPr lang="ar-EG" dirty="0" smtClean="0"/>
              <a:t> فقال: المتنبي </a:t>
            </a:r>
            <a:r>
              <a:rPr lang="ar-EG" dirty="0" err="1" smtClean="0"/>
              <a:t>وأبوتمام</a:t>
            </a:r>
            <a:r>
              <a:rPr lang="ar-EG" dirty="0" smtClean="0"/>
              <a:t> حكيمان إنما الشاعر </a:t>
            </a:r>
            <a:r>
              <a:rPr lang="ar-EG" dirty="0" err="1" smtClean="0"/>
              <a:t>البحتري .</a:t>
            </a:r>
            <a:r>
              <a:rPr lang="ar-EG" dirty="0" smtClean="0"/>
              <a:t> يقال لشعره سلاسل </a:t>
            </a:r>
            <a:r>
              <a:rPr lang="ar-EG" dirty="0" err="1" smtClean="0"/>
              <a:t>الذهب ،</a:t>
            </a:r>
            <a:r>
              <a:rPr lang="ar-EG" dirty="0" smtClean="0"/>
              <a:t> </a:t>
            </a:r>
          </a:p>
          <a:p>
            <a:r>
              <a:rPr lang="ar-EG" u="sng" dirty="0" smtClean="0"/>
              <a:t>* المعنى الإجمالي </a:t>
            </a:r>
            <a:r>
              <a:rPr lang="ar-EG" u="sng" dirty="0" err="1" smtClean="0"/>
              <a:t>للنص *</a:t>
            </a:r>
            <a:endParaRPr lang="ar-EG" u="sng" dirty="0" smtClean="0"/>
          </a:p>
          <a:p>
            <a:r>
              <a:rPr lang="ar-EG" dirty="0" smtClean="0"/>
              <a:t>تصف القصيدة صراعاً بين البحتري وذئب في صحراء مقفرة في أربع لوحات </a:t>
            </a:r>
            <a:r>
              <a:rPr lang="ar-EG" dirty="0" err="1" smtClean="0"/>
              <a:t>فنية </a:t>
            </a:r>
            <a:r>
              <a:rPr lang="ar-EG" dirty="0" smtClean="0"/>
              <a:t>، </a:t>
            </a:r>
            <a:r>
              <a:rPr lang="ar-EG" dirty="0" err="1" smtClean="0"/>
              <a:t>الأولى </a:t>
            </a:r>
            <a:r>
              <a:rPr lang="ar-EG" dirty="0" smtClean="0"/>
              <a:t>: لوحة الأطلال وذكر المحبوبة من البيت الأول وحتى </a:t>
            </a:r>
            <a:r>
              <a:rPr lang="ar-EG" dirty="0" err="1" smtClean="0"/>
              <a:t>السابع </a:t>
            </a:r>
            <a:r>
              <a:rPr lang="ar-EG" dirty="0" smtClean="0"/>
              <a:t>، </a:t>
            </a:r>
            <a:r>
              <a:rPr lang="ar-EG" dirty="0" err="1" smtClean="0"/>
              <a:t>والثاني </a:t>
            </a:r>
            <a:r>
              <a:rPr lang="ar-EG" dirty="0" smtClean="0"/>
              <a:t>: لوحة الفخر بالنفس من الثامن وحتى الثامن </a:t>
            </a:r>
            <a:r>
              <a:rPr lang="ar-EG" dirty="0" err="1" smtClean="0"/>
              <a:t>عشر </a:t>
            </a:r>
            <a:r>
              <a:rPr lang="ar-EG" dirty="0" smtClean="0"/>
              <a:t>، </a:t>
            </a:r>
            <a:r>
              <a:rPr lang="ar-EG" dirty="0" err="1" smtClean="0"/>
              <a:t>والثالث </a:t>
            </a:r>
            <a:r>
              <a:rPr lang="ar-EG" dirty="0" smtClean="0"/>
              <a:t>: لوحة صراعه مع الذئب من البيت التاسع عشر وحتى الرابع </a:t>
            </a:r>
            <a:r>
              <a:rPr lang="ar-EG" dirty="0" err="1" smtClean="0"/>
              <a:t>والثلاثين .</a:t>
            </a:r>
            <a:endParaRPr lang="ar-EG" dirty="0" smtClean="0"/>
          </a:p>
          <a:p>
            <a:r>
              <a:rPr lang="ar-EG" u="sng" dirty="0" smtClean="0"/>
              <a:t>* البنية العميقة </a:t>
            </a:r>
            <a:r>
              <a:rPr lang="ar-EG" u="sng" dirty="0" err="1" smtClean="0"/>
              <a:t>للقصيدة :</a:t>
            </a:r>
            <a:endParaRPr lang="ar-EG" u="sng" dirty="0" smtClean="0"/>
          </a:p>
          <a:p>
            <a:r>
              <a:rPr lang="ar-EG" dirty="0" smtClean="0"/>
              <a:t>يريد البحتري تصوير حياة التوحش المأساوية التي </a:t>
            </a:r>
            <a:r>
              <a:rPr lang="ar-EG" dirty="0" err="1" smtClean="0"/>
              <a:t>يعيشها </a:t>
            </a:r>
            <a:r>
              <a:rPr lang="ar-EG" dirty="0" smtClean="0"/>
              <a:t>، بدءاً من خصومته مع بني </a:t>
            </a:r>
            <a:r>
              <a:rPr lang="ar-EG" dirty="0" err="1" smtClean="0"/>
              <a:t>الضحاك ...............</a:t>
            </a:r>
            <a:r>
              <a:rPr lang="ar-EG" dirty="0" smtClean="0"/>
              <a:t> الخ حين نستذكر أنه عاش في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بلاط أربعة </a:t>
            </a:r>
            <a:r>
              <a:rPr lang="ar-EG" dirty="0" err="1" smtClean="0"/>
              <a:t>خلفاء </a:t>
            </a:r>
            <a:r>
              <a:rPr lang="ar-EG" dirty="0" smtClean="0"/>
              <a:t>، فموقف الشاعر ليس إلا ردة </a:t>
            </a:r>
            <a:r>
              <a:rPr lang="ar-EG" dirty="0" err="1" smtClean="0"/>
              <a:t>فعل </a:t>
            </a:r>
            <a:r>
              <a:rPr lang="ar-EG" dirty="0" smtClean="0"/>
              <a:t>، يرفض الصمت إزاءها ويأتي استدعاء </a:t>
            </a:r>
            <a:r>
              <a:rPr lang="ar-EG" dirty="0" err="1" smtClean="0"/>
              <a:t>المكان </a:t>
            </a:r>
            <a:r>
              <a:rPr lang="ar-EG" dirty="0" smtClean="0"/>
              <a:t>( </a:t>
            </a:r>
            <a:r>
              <a:rPr lang="ar-EG" dirty="0" err="1" smtClean="0"/>
              <a:t>ببيداء </a:t>
            </a:r>
            <a:r>
              <a:rPr lang="ar-EG" dirty="0" smtClean="0"/>
              <a:t>) بكل ما وصفت </a:t>
            </a:r>
            <a:r>
              <a:rPr lang="ar-EG" dirty="0" err="1" smtClean="0"/>
              <a:t>به</a:t>
            </a:r>
            <a:r>
              <a:rPr lang="ar-EG" dirty="0" smtClean="0"/>
              <a:t> من جفاف أزلي ووحشة وهذا ما تكشف عنه الجملة </a:t>
            </a:r>
            <a:r>
              <a:rPr lang="ar-EG" dirty="0" err="1" smtClean="0"/>
              <a:t>المنفية : </a:t>
            </a:r>
            <a:r>
              <a:rPr lang="ar-EG" dirty="0" smtClean="0"/>
              <a:t>( لم تحسس </a:t>
            </a:r>
            <a:r>
              <a:rPr lang="ar-EG" dirty="0" err="1" smtClean="0"/>
              <a:t>به</a:t>
            </a:r>
            <a:r>
              <a:rPr lang="ar-EG" dirty="0" smtClean="0"/>
              <a:t> عشية </a:t>
            </a:r>
            <a:r>
              <a:rPr lang="ar-EG" dirty="0" err="1" smtClean="0"/>
              <a:t>رغد </a:t>
            </a:r>
            <a:r>
              <a:rPr lang="ar-EG" dirty="0" smtClean="0"/>
              <a:t>) حيث الواقع المأساوي لطرفي </a:t>
            </a:r>
            <a:r>
              <a:rPr lang="ar-EG" dirty="0" err="1" smtClean="0"/>
              <a:t>المواجهة </a:t>
            </a:r>
            <a:r>
              <a:rPr lang="ar-EG" dirty="0" smtClean="0"/>
              <a:t>، أحالهما إلى كائنين </a:t>
            </a:r>
            <a:r>
              <a:rPr lang="ar-EG" dirty="0" err="1" smtClean="0"/>
              <a:t>متشابهين </a:t>
            </a:r>
            <a:r>
              <a:rPr lang="ar-EG" dirty="0" smtClean="0"/>
              <a:t>( كلانا </a:t>
            </a:r>
            <a:r>
              <a:rPr lang="ar-EG" dirty="0" err="1" smtClean="0"/>
              <a:t>بها</a:t>
            </a:r>
            <a:r>
              <a:rPr lang="ar-EG" dirty="0" smtClean="0"/>
              <a:t> ذئب يحدث </a:t>
            </a:r>
            <a:r>
              <a:rPr lang="ar-EG" dirty="0" err="1" smtClean="0"/>
              <a:t>نفسه </a:t>
            </a:r>
            <a:r>
              <a:rPr lang="ar-EG" dirty="0" smtClean="0"/>
              <a:t>) لقد ابتعد الشاعر عن إنسانيته من حيث تقمصه السلوك المتوحش فنحن </a:t>
            </a:r>
            <a:r>
              <a:rPr lang="ar-EG" dirty="0" err="1" smtClean="0"/>
              <a:t>بإراء</a:t>
            </a:r>
            <a:r>
              <a:rPr lang="ar-EG" dirty="0" smtClean="0"/>
              <a:t> ذئبين كاسرين تحركهما رغبة كل منهما في القضاء على </a:t>
            </a:r>
            <a:r>
              <a:rPr lang="ar-EG" dirty="0" err="1" smtClean="0"/>
              <a:t>الآخر .</a:t>
            </a:r>
            <a:r>
              <a:rPr lang="ar-EG" dirty="0" smtClean="0"/>
              <a:t> ومن هنا يتحول النص إلى سرد تفصيلي يوضح المواجهة بين الشاعر </a:t>
            </a:r>
            <a:r>
              <a:rPr lang="ar-EG" dirty="0" err="1" smtClean="0"/>
              <a:t>والذئب .</a:t>
            </a:r>
            <a:endParaRPr lang="ar-EG" dirty="0" smtClean="0"/>
          </a:p>
          <a:p>
            <a:r>
              <a:rPr lang="ar-EG" u="sng" dirty="0" smtClean="0"/>
              <a:t>* جما </a:t>
            </a:r>
            <a:r>
              <a:rPr lang="ar-EG" u="sng" dirty="0" err="1" smtClean="0"/>
              <a:t>ليات</a:t>
            </a:r>
            <a:r>
              <a:rPr lang="ar-EG" u="sng" dirty="0" smtClean="0"/>
              <a:t> </a:t>
            </a:r>
            <a:r>
              <a:rPr lang="ar-EG" u="sng" dirty="0" err="1" smtClean="0"/>
              <a:t>النص </a:t>
            </a:r>
            <a:r>
              <a:rPr lang="ar-EG" dirty="0" err="1" smtClean="0"/>
              <a:t>*    </a:t>
            </a:r>
            <a:r>
              <a:rPr lang="ar-EG" dirty="0" smtClean="0"/>
              <a:t>( </a:t>
            </a:r>
            <a:r>
              <a:rPr lang="ar-EG" dirty="0" err="1" smtClean="0"/>
              <a:t>اللغة ) </a:t>
            </a:r>
            <a:r>
              <a:rPr lang="ar-EG" dirty="0" smtClean="0"/>
              <a:t>: تفوق البحتري في استحضار </a:t>
            </a:r>
            <a:r>
              <a:rPr lang="ar-EG" dirty="0" err="1" smtClean="0"/>
              <a:t>توافقات</a:t>
            </a:r>
            <a:r>
              <a:rPr lang="ar-EG" dirty="0" smtClean="0"/>
              <a:t> عجيبة بين الصوت والمعنى مثل </a:t>
            </a:r>
            <a:r>
              <a:rPr lang="ar-EG" dirty="0" err="1" smtClean="0"/>
              <a:t>قوله :</a:t>
            </a:r>
            <a:endParaRPr lang="ar-E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EG" dirty="0" err="1" smtClean="0"/>
              <a:t>يقضقض</a:t>
            </a:r>
            <a:r>
              <a:rPr lang="ar-EG" dirty="0" smtClean="0"/>
              <a:t> </a:t>
            </a:r>
            <a:r>
              <a:rPr lang="ar-EG" dirty="0" err="1" smtClean="0"/>
              <a:t>عصلاً</a:t>
            </a:r>
            <a:r>
              <a:rPr lang="ar-EG" dirty="0" smtClean="0"/>
              <a:t> في أسرتها </a:t>
            </a:r>
            <a:r>
              <a:rPr lang="ar-EG" dirty="0" err="1" smtClean="0"/>
              <a:t>الردى </a:t>
            </a:r>
            <a:r>
              <a:rPr lang="ar-EG" dirty="0" smtClean="0"/>
              <a:t>**  </a:t>
            </a:r>
            <a:r>
              <a:rPr lang="ar-EG" dirty="0" err="1" smtClean="0"/>
              <a:t>كقضقضة</a:t>
            </a:r>
            <a:r>
              <a:rPr lang="ar-EG" dirty="0" smtClean="0"/>
              <a:t> المقرور </a:t>
            </a:r>
            <a:r>
              <a:rPr lang="ar-EG" dirty="0" err="1" smtClean="0"/>
              <a:t>أرعده</a:t>
            </a:r>
            <a:r>
              <a:rPr lang="ar-EG" dirty="0" smtClean="0"/>
              <a:t> البرد</a:t>
            </a:r>
          </a:p>
          <a:p>
            <a:r>
              <a:rPr lang="ar-EG" dirty="0" err="1" smtClean="0"/>
              <a:t>وقوله :</a:t>
            </a:r>
            <a:endParaRPr lang="ar-EG" dirty="0" smtClean="0"/>
          </a:p>
          <a:p>
            <a:r>
              <a:rPr lang="ar-EG" dirty="0" smtClean="0"/>
              <a:t>عوى ثم </a:t>
            </a:r>
            <a:r>
              <a:rPr lang="ar-EG" dirty="0" err="1" smtClean="0"/>
              <a:t>أقعى</a:t>
            </a:r>
            <a:r>
              <a:rPr lang="ar-EG" dirty="0" smtClean="0"/>
              <a:t> و </a:t>
            </a:r>
            <a:r>
              <a:rPr lang="ar-EG" dirty="0" err="1" smtClean="0"/>
              <a:t>ارتجزت </a:t>
            </a:r>
            <a:r>
              <a:rPr lang="ar-EG" dirty="0" smtClean="0"/>
              <a:t>، </a:t>
            </a:r>
            <a:r>
              <a:rPr lang="ar-EG" dirty="0" err="1" smtClean="0"/>
              <a:t>فهجته  </a:t>
            </a:r>
            <a:r>
              <a:rPr lang="ar-EG" dirty="0" smtClean="0"/>
              <a:t>**  فأقبل مثل البرق يتبعه الرعد</a:t>
            </a:r>
          </a:p>
          <a:p>
            <a:r>
              <a:rPr lang="ar-EG" dirty="0" smtClean="0"/>
              <a:t>وصف البحتري بأنه شاعر سار على نهج </a:t>
            </a:r>
            <a:r>
              <a:rPr lang="ar-EG" dirty="0" err="1" smtClean="0"/>
              <a:t>القدماء </a:t>
            </a:r>
            <a:r>
              <a:rPr lang="ar-EG" dirty="0" smtClean="0"/>
              <a:t>، فنراه يميل إلى المفردات </a:t>
            </a:r>
            <a:r>
              <a:rPr lang="ar-EG" dirty="0" err="1" smtClean="0"/>
              <a:t>التقليدية </a:t>
            </a:r>
            <a:r>
              <a:rPr lang="ar-EG" dirty="0" smtClean="0"/>
              <a:t>، التي تشم منها رائحة القوة </a:t>
            </a:r>
            <a:r>
              <a:rPr lang="ar-EG" dirty="0" err="1" smtClean="0"/>
              <a:t>والجزالة ، </a:t>
            </a:r>
            <a:r>
              <a:rPr lang="ar-EG" dirty="0" smtClean="0"/>
              <a:t>( </a:t>
            </a:r>
            <a:r>
              <a:rPr lang="ar-EG" dirty="0" err="1" smtClean="0"/>
              <a:t>مُنأد</a:t>
            </a:r>
            <a:r>
              <a:rPr lang="ar-EG" dirty="0" smtClean="0"/>
              <a:t> – </a:t>
            </a:r>
            <a:r>
              <a:rPr lang="ar-EG" dirty="0" err="1" smtClean="0"/>
              <a:t>الصل</a:t>
            </a:r>
            <a:r>
              <a:rPr lang="ar-EG" dirty="0" smtClean="0"/>
              <a:t> – </a:t>
            </a:r>
            <a:r>
              <a:rPr lang="ar-EG" dirty="0" err="1" smtClean="0"/>
              <a:t>وهد </a:t>
            </a:r>
            <a:r>
              <a:rPr lang="ar-EG" dirty="0" smtClean="0"/>
              <a:t>– </a:t>
            </a:r>
            <a:r>
              <a:rPr lang="ar-EG" dirty="0" err="1" smtClean="0"/>
              <a:t>عضب</a:t>
            </a:r>
            <a:r>
              <a:rPr lang="ar-EG" dirty="0" smtClean="0"/>
              <a:t> – </a:t>
            </a:r>
            <a:r>
              <a:rPr lang="ar-EG" dirty="0" err="1" smtClean="0"/>
              <a:t>قعدد</a:t>
            </a:r>
            <a:r>
              <a:rPr lang="ar-EG" dirty="0" smtClean="0"/>
              <a:t> ) استثمر البحتري ما أتاحته له اللغة من إمكانات من مثل ما </a:t>
            </a:r>
            <a:r>
              <a:rPr lang="ar-EG" dirty="0" err="1" smtClean="0"/>
              <a:t>يدعى </a:t>
            </a:r>
            <a:r>
              <a:rPr lang="ar-EG" dirty="0" smtClean="0"/>
              <a:t>( </a:t>
            </a:r>
            <a:r>
              <a:rPr lang="ar-EG" dirty="0" err="1" smtClean="0"/>
              <a:t>المثلثات </a:t>
            </a:r>
            <a:r>
              <a:rPr lang="ar-EG" dirty="0" smtClean="0"/>
              <a:t>) وهي أن يجوز في المفردة الكسر والفتح </a:t>
            </a:r>
            <a:r>
              <a:rPr lang="ar-EG" dirty="0" err="1" smtClean="0"/>
              <a:t>والضم </a:t>
            </a:r>
            <a:r>
              <a:rPr lang="ar-EG" dirty="0" smtClean="0"/>
              <a:t>، فتعطى في كل حالة معنى مغايراً  </a:t>
            </a:r>
            <a:r>
              <a:rPr lang="ar-EG" dirty="0" err="1" smtClean="0"/>
              <a:t>نحو </a:t>
            </a:r>
            <a:r>
              <a:rPr lang="ar-EG" dirty="0" smtClean="0"/>
              <a:t>( </a:t>
            </a:r>
            <a:r>
              <a:rPr lang="ar-EG" dirty="0" err="1" smtClean="0"/>
              <a:t>الجِد </a:t>
            </a:r>
            <a:r>
              <a:rPr lang="ar-EG" dirty="0" smtClean="0"/>
              <a:t>– </a:t>
            </a:r>
            <a:r>
              <a:rPr lang="ar-EG" dirty="0" err="1" smtClean="0"/>
              <a:t>الجَد –الجُد ) .</a:t>
            </a:r>
            <a:r>
              <a:rPr lang="ar-EG" dirty="0" smtClean="0"/>
              <a:t>  </a:t>
            </a:r>
            <a:r>
              <a:rPr lang="ar-EG" u="sng" dirty="0" err="1" smtClean="0"/>
              <a:t>**الأسلوب **</a:t>
            </a:r>
            <a:endParaRPr lang="ar-EG" u="sng" dirty="0" smtClean="0"/>
          </a:p>
          <a:p>
            <a:r>
              <a:rPr lang="ar-EG" dirty="0" smtClean="0"/>
              <a:t>سار على نهج القدماء في بناء </a:t>
            </a:r>
            <a:r>
              <a:rPr lang="ar-EG" dirty="0" err="1" smtClean="0"/>
              <a:t>قصيدته .</a:t>
            </a:r>
            <a:endParaRPr lang="ar-E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EG" dirty="0" smtClean="0"/>
              <a:t>من الوقوف على </a:t>
            </a:r>
            <a:r>
              <a:rPr lang="ar-EG" dirty="0" err="1" smtClean="0"/>
              <a:t>الأطلال </a:t>
            </a:r>
            <a:r>
              <a:rPr lang="ar-EG" dirty="0" smtClean="0"/>
              <a:t>، وصف </a:t>
            </a:r>
            <a:r>
              <a:rPr lang="ar-EG" dirty="0" err="1" smtClean="0"/>
              <a:t>الرحلة </a:t>
            </a:r>
            <a:r>
              <a:rPr lang="ar-EG" dirty="0" smtClean="0"/>
              <a:t>، ثم الولوج في الغرض الرئيسي وهو وصف صراعه مع </a:t>
            </a:r>
            <a:r>
              <a:rPr lang="ar-EG" dirty="0" err="1" smtClean="0"/>
              <a:t>الذئب .</a:t>
            </a:r>
            <a:endParaRPr lang="ar-EG" dirty="0" smtClean="0"/>
          </a:p>
          <a:p>
            <a:r>
              <a:rPr lang="ar-EG" dirty="0" smtClean="0"/>
              <a:t>* أسلوب </a:t>
            </a:r>
            <a:r>
              <a:rPr lang="ar-EG" dirty="0" err="1" smtClean="0"/>
              <a:t>تقليدي </a:t>
            </a:r>
            <a:r>
              <a:rPr lang="ar-EG" dirty="0" smtClean="0"/>
              <a:t>، </a:t>
            </a:r>
            <a:r>
              <a:rPr lang="ar-EG" dirty="0" err="1" smtClean="0"/>
              <a:t>انطباعي </a:t>
            </a:r>
            <a:r>
              <a:rPr lang="ar-EG" dirty="0" smtClean="0"/>
              <a:t>، </a:t>
            </a:r>
            <a:r>
              <a:rPr lang="ar-EG" dirty="0" err="1" smtClean="0"/>
              <a:t>سهل </a:t>
            </a:r>
            <a:r>
              <a:rPr lang="ar-EG" dirty="0" smtClean="0"/>
              <a:t>، </a:t>
            </a:r>
            <a:r>
              <a:rPr lang="ar-EG" dirty="0" err="1" smtClean="0"/>
              <a:t>عفوي </a:t>
            </a:r>
            <a:r>
              <a:rPr lang="ar-EG" dirty="0" smtClean="0"/>
              <a:t>،حيث بدا فيه بدوي </a:t>
            </a:r>
            <a:r>
              <a:rPr lang="ar-EG" dirty="0" err="1" smtClean="0"/>
              <a:t>النزعة </a:t>
            </a:r>
            <a:r>
              <a:rPr lang="ar-EG" dirty="0" smtClean="0"/>
              <a:t>*لم يتأثر إلا بالصبغة الخارجية من الحضارة </a:t>
            </a:r>
            <a:r>
              <a:rPr lang="ar-EG" dirty="0" err="1" smtClean="0"/>
              <a:t>الجديدة .</a:t>
            </a:r>
            <a:endParaRPr lang="ar-EG" dirty="0" smtClean="0"/>
          </a:p>
          <a:p>
            <a:r>
              <a:rPr lang="ar-EG" dirty="0" smtClean="0"/>
              <a:t>أكثر من المفردات </a:t>
            </a:r>
            <a:r>
              <a:rPr lang="ar-EG" dirty="0" err="1" smtClean="0"/>
              <a:t>القديمة </a:t>
            </a:r>
            <a:r>
              <a:rPr lang="ar-EG" dirty="0" smtClean="0"/>
              <a:t>، والتزم بعمود </a:t>
            </a:r>
            <a:r>
              <a:rPr lang="ar-EG" dirty="0" err="1" smtClean="0"/>
              <a:t>الشعر .</a:t>
            </a:r>
            <a:endParaRPr lang="ar-EG" dirty="0" smtClean="0"/>
          </a:p>
          <a:p>
            <a:r>
              <a:rPr lang="ar-EG" dirty="0" smtClean="0"/>
              <a:t>ابتدع طريقة خاصة تقوم على الغوص في التفاصيل المحسوسة لتأليف لوحات </a:t>
            </a:r>
            <a:r>
              <a:rPr lang="ar-EG" dirty="0" err="1" smtClean="0"/>
              <a:t>متناسقة .</a:t>
            </a:r>
            <a:endParaRPr lang="ar-EG" dirty="0" smtClean="0"/>
          </a:p>
          <a:p>
            <a:r>
              <a:rPr lang="ar-EG" u="sng" dirty="0" smtClean="0"/>
              <a:t>*الخيال أو </a:t>
            </a:r>
            <a:r>
              <a:rPr lang="ar-EG" u="sng" dirty="0" err="1" smtClean="0"/>
              <a:t>التصويرالفني</a:t>
            </a:r>
            <a:r>
              <a:rPr lang="ar-EG" u="sng" dirty="0" smtClean="0"/>
              <a:t> </a:t>
            </a:r>
            <a:endParaRPr lang="ar-EG" dirty="0" smtClean="0"/>
          </a:p>
          <a:p>
            <a:r>
              <a:rPr lang="ar-EG" dirty="0" smtClean="0"/>
              <a:t>* نوع الخيال </a:t>
            </a:r>
            <a:r>
              <a:rPr lang="ar-EG" dirty="0" err="1" smtClean="0"/>
              <a:t>تأليفي ،</a:t>
            </a:r>
            <a:r>
              <a:rPr lang="ar-EG" dirty="0" smtClean="0"/>
              <a:t> </a:t>
            </a:r>
            <a:endParaRPr lang="ar-E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EG" dirty="0" smtClean="0"/>
              <a:t>رسم الشاعر صورة كلية </a:t>
            </a:r>
            <a:r>
              <a:rPr lang="ar-EG" dirty="0" err="1" smtClean="0"/>
              <a:t>مفرداتها : </a:t>
            </a:r>
            <a:r>
              <a:rPr lang="ar-EG" dirty="0" smtClean="0"/>
              <a:t>( </a:t>
            </a:r>
            <a:r>
              <a:rPr lang="ar-EG" dirty="0" err="1" smtClean="0"/>
              <a:t>الصوت </a:t>
            </a:r>
            <a:r>
              <a:rPr lang="ar-EG" dirty="0" smtClean="0"/>
              <a:t>– </a:t>
            </a:r>
            <a:r>
              <a:rPr lang="ar-EG" dirty="0" err="1" smtClean="0"/>
              <a:t>اللون </a:t>
            </a:r>
            <a:r>
              <a:rPr lang="ar-EG" dirty="0" smtClean="0"/>
              <a:t>– </a:t>
            </a:r>
            <a:r>
              <a:rPr lang="ar-EG" dirty="0" err="1" smtClean="0"/>
              <a:t>الحركة </a:t>
            </a:r>
            <a:r>
              <a:rPr lang="ar-EG" dirty="0" smtClean="0"/>
              <a:t>) وصورة جزئية </a:t>
            </a:r>
            <a:r>
              <a:rPr lang="ar-EG" dirty="0" err="1" smtClean="0"/>
              <a:t>مفرداتها : (الكناية </a:t>
            </a:r>
            <a:r>
              <a:rPr lang="ar-EG" dirty="0" smtClean="0"/>
              <a:t>– </a:t>
            </a:r>
            <a:r>
              <a:rPr lang="ar-EG" dirty="0" err="1" smtClean="0"/>
              <a:t>الاستعارة </a:t>
            </a:r>
            <a:r>
              <a:rPr lang="ar-EG" dirty="0" smtClean="0"/>
              <a:t>– </a:t>
            </a:r>
            <a:r>
              <a:rPr lang="ar-EG" dirty="0" err="1" smtClean="0"/>
              <a:t>التشبيه </a:t>
            </a:r>
            <a:r>
              <a:rPr lang="ar-EG" dirty="0" smtClean="0"/>
              <a:t>) الكناية نحو</a:t>
            </a:r>
          </a:p>
          <a:p>
            <a:r>
              <a:rPr lang="ar-EG" dirty="0" smtClean="0"/>
              <a:t>بنات </a:t>
            </a:r>
            <a:r>
              <a:rPr lang="ar-EG" dirty="0" err="1" smtClean="0"/>
              <a:t>الدهر </a:t>
            </a:r>
            <a:r>
              <a:rPr lang="ar-EG" dirty="0" smtClean="0"/>
              <a:t>، وأطلس ملء </a:t>
            </a:r>
            <a:r>
              <a:rPr lang="ar-EG" dirty="0" err="1" smtClean="0"/>
              <a:t>العين </a:t>
            </a:r>
            <a:r>
              <a:rPr lang="ar-EG" dirty="0" smtClean="0"/>
              <a:t>– بحيث يكون اللب والرعب </a:t>
            </a:r>
            <a:r>
              <a:rPr lang="ar-EG" dirty="0" err="1" smtClean="0"/>
              <a:t>والحقد –</a:t>
            </a:r>
            <a:endParaRPr lang="ar-EG" dirty="0" smtClean="0"/>
          </a:p>
          <a:p>
            <a:r>
              <a:rPr lang="ar-EG" dirty="0" smtClean="0"/>
              <a:t>بعين بن </a:t>
            </a:r>
            <a:r>
              <a:rPr lang="ar-EG" dirty="0" err="1" smtClean="0"/>
              <a:t>ليل </a:t>
            </a:r>
            <a:r>
              <a:rPr lang="ar-EG" dirty="0" smtClean="0"/>
              <a:t>.تعد الكناية أبسط أنواع المجاز لذا تلجأ المجتمعات البسيطة </a:t>
            </a:r>
            <a:r>
              <a:rPr lang="ar-EG" dirty="0" err="1" smtClean="0"/>
              <a:t>إليها </a:t>
            </a:r>
            <a:r>
              <a:rPr lang="ar-EG" dirty="0" smtClean="0"/>
              <a:t>، في حين تلجأ المجتمعات المتطورة والمركبة إلى التعقيد كما ظهر عند معظم شعراء العصر </a:t>
            </a:r>
            <a:r>
              <a:rPr lang="ar-EG" dirty="0" err="1" smtClean="0"/>
              <a:t>العباسي </a:t>
            </a:r>
            <a:r>
              <a:rPr lang="ar-EG" dirty="0" smtClean="0"/>
              <a:t>؛ لذا نلحظ ميلاً شديداً إلى الكناية وابتعاد عن </a:t>
            </a:r>
            <a:r>
              <a:rPr lang="ar-EG" dirty="0" err="1" smtClean="0"/>
              <a:t>الاستعارة .</a:t>
            </a:r>
            <a:endParaRPr lang="ar-EG" dirty="0" smtClean="0"/>
          </a:p>
          <a:p>
            <a:r>
              <a:rPr lang="ar-EG" dirty="0" smtClean="0"/>
              <a:t>* </a:t>
            </a:r>
            <a:r>
              <a:rPr lang="ar-EG" u="sng" dirty="0" err="1" smtClean="0"/>
              <a:t>الموسيقى *</a:t>
            </a:r>
            <a:r>
              <a:rPr lang="ar-EG" u="sng" dirty="0" smtClean="0"/>
              <a:t> </a:t>
            </a:r>
            <a:r>
              <a:rPr lang="ar-EG" dirty="0" smtClean="0"/>
              <a:t> </a:t>
            </a:r>
          </a:p>
          <a:p>
            <a:r>
              <a:rPr lang="ar-EG" dirty="0" smtClean="0"/>
              <a:t>صراع البحتري مع الذئب يرقى لأن يدعي معركة بما تحمله من عنف وقوة </a:t>
            </a:r>
            <a:r>
              <a:rPr lang="ar-EG" dirty="0" err="1" smtClean="0"/>
              <a:t>وحركة </a:t>
            </a:r>
            <a:r>
              <a:rPr lang="ar-EG" dirty="0" smtClean="0"/>
              <a:t>، احتاج إلى تقفية يمكن لها أن تحمل هذه القوة والحركة فكان روي الدال بشدته وجهره وعاء مناسباً كما نظم الشاعر قصيدته على البحر الطويل</a:t>
            </a:r>
          </a:p>
          <a:p>
            <a:endParaRPr lang="ar-EG" dirty="0" smtClean="0"/>
          </a:p>
          <a:p>
            <a:endParaRPr lang="ar-EG" dirty="0" smtClean="0"/>
          </a:p>
          <a:p>
            <a:endParaRPr lang="ar-EG" dirty="0" smtClean="0"/>
          </a:p>
          <a:p>
            <a:endParaRPr lang="ar-EG" dirty="0" smtClean="0"/>
          </a:p>
          <a:p>
            <a:endParaRPr lang="ar-EG" dirty="0" smtClean="0"/>
          </a:p>
          <a:p>
            <a:endParaRPr lang="ar-E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816</Words>
  <Application>Microsoft Office PowerPoint</Application>
  <PresentationFormat>عرض على الشاشة (3:4)‏</PresentationFormat>
  <Paragraphs>46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تدفق</vt:lpstr>
      <vt:lpstr>الذئب البحتري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الذئب البحتري</dc:title>
  <dc:creator>prof_hanan</dc:creator>
  <cp:lastModifiedBy>prof_hanan</cp:lastModifiedBy>
  <cp:revision>18</cp:revision>
  <dcterms:created xsi:type="dcterms:W3CDTF">2013-09-28T18:17:04Z</dcterms:created>
  <dcterms:modified xsi:type="dcterms:W3CDTF">2013-09-29T17:01:59Z</dcterms:modified>
</cp:coreProperties>
</file>