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B493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34609" autoAdjust="0"/>
    <p:restoredTop sz="86434" autoAdjust="0"/>
  </p:normalViewPr>
  <p:slideViewPr>
    <p:cSldViewPr>
      <p:cViewPr>
        <p:scale>
          <a:sx n="50" d="100"/>
          <a:sy n="50" d="100"/>
        </p:scale>
        <p:origin x="-1464" y="-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7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AB04C1-0D16-427A-BF44-456713407A6E}" type="datetimeFigureOut">
              <a:rPr lang="ar-SA"/>
              <a:pPr>
                <a:defRPr/>
              </a:pPr>
              <a:t>18/10/1433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999B03D-0744-481A-9A0C-B6309F40AB5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 smtClean="0"/>
            </a:lvl1pPr>
          </a:lstStyle>
          <a:p>
            <a:pPr>
              <a:defRPr/>
            </a:pPr>
            <a:fld id="{85BD613F-AA3E-4ACC-B0E1-A4B768292EFB}" type="datetimeFigureOut">
              <a:rPr lang="ar-SA"/>
              <a:pPr>
                <a:defRPr/>
              </a:pPr>
              <a:t>18/10/1433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 smtClean="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 smtClean="0"/>
            </a:lvl1pPr>
          </a:lstStyle>
          <a:p>
            <a:pPr>
              <a:defRPr/>
            </a:pPr>
            <a:fld id="{0E74A73F-B0A0-4F86-AFB6-31B9E8E0F4A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482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A3749D-21D1-4984-8D8F-0B9CCAAC537F}" type="slidenum">
              <a:rPr lang="ar-SA"/>
              <a:pPr/>
              <a:t>25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EA6430-05AC-4430-8B73-CF2A59057345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8E04DB-A756-4E1C-B426-7AA77A4B0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E7994-6355-4991-914D-5468A2FFC1E6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605D5-7C07-4E3A-80A5-2887F3602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60E1F-DC7E-4804-8374-71DEDEF5411D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2E08C-183B-49BF-A5F6-24DF34C60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8F59E7D4-1778-4C85-8263-1FFC7C81104C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704C826B-A353-44C8-BD0C-6F62687CF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704926-AC98-4EEF-BE12-043F6D91EFC9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68BCFF-9882-4714-ACB8-D59011A72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10CB7-EF5B-4F06-BEA4-469EAC4BA821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ADC29-7208-4E8F-8371-FF5A0209A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3D62A-A09C-4E16-B2FA-F14BBCF75ED6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4C56D-FEF9-4468-B237-B46F4E415C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A9C80269-6310-440C-81D6-10D9E12A20FE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7255D604-501D-4D1E-8ABE-9051BF872D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36982-FF5B-4DA7-A824-111B510C1857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2B4B9-E49B-4C66-95E2-5D75F7BB9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1309A68D-CD09-4D5F-875D-7E813D7BBA72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A83CA293-5EE4-4579-BCAD-A96148F9A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B207AF72-EA4A-4D56-A13B-FEEBF5F68F02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mtClean="0"/>
            </a:lvl1pPr>
          </a:lstStyle>
          <a:p>
            <a:pPr>
              <a:defRPr/>
            </a:pPr>
            <a:fld id="{3334C500-B2EC-4BE0-B065-8857C3040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9FA65E-4541-491F-89AA-F24DDE083767}" type="datetimeFigureOut">
              <a:rPr lang="en-US"/>
              <a:pPr>
                <a:defRPr/>
              </a:pPr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1324A3-3875-4418-AF46-16E78C8BE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07" r:id="rId4"/>
    <p:sldLayoutId id="2147483708" r:id="rId5"/>
    <p:sldLayoutId id="2147483715" r:id="rId6"/>
    <p:sldLayoutId id="2147483709" r:id="rId7"/>
    <p:sldLayoutId id="2147483716" r:id="rId8"/>
    <p:sldLayoutId id="2147483717" r:id="rId9"/>
    <p:sldLayoutId id="2147483710" r:id="rId10"/>
    <p:sldLayoutId id="2147483711" r:id="rId11"/>
  </p:sldLayoutIdLst>
  <p:transition spd="slow">
    <p:push dir="r"/>
  </p:transition>
  <p:txStyles>
    <p:titleStyle>
      <a:lvl1pPr algn="l" rtl="1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Arial" pitchFamily="34" charset="0"/>
        </a:defRPr>
      </a:lvl2pPr>
      <a:lvl3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Arial" pitchFamily="34" charset="0"/>
        </a:defRPr>
      </a:lvl3pPr>
      <a:lvl4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Arial" pitchFamily="34" charset="0"/>
        </a:defRPr>
      </a:lvl4pPr>
      <a:lvl5pPr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r" rtl="1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639763" indent="-273050" algn="r" rtl="1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448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8195" name="مربع نص 6"/>
          <p:cNvSpPr txBox="1">
            <a:spLocks noChangeArrowheads="1"/>
          </p:cNvSpPr>
          <p:nvPr/>
        </p:nvSpPr>
        <p:spPr bwMode="auto">
          <a:xfrm>
            <a:off x="2057400" y="2667000"/>
            <a:ext cx="613982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-SA" sz="6600" dirty="0">
                <a:solidFill>
                  <a:schemeClr val="accent1"/>
                </a:solidFill>
              </a:rPr>
              <a:t>المحاضرة الثانية </a:t>
            </a:r>
            <a:r>
              <a:rPr lang="ar-SA" sz="6600" dirty="0" smtClean="0">
                <a:solidFill>
                  <a:schemeClr val="accent1"/>
                </a:solidFill>
              </a:rPr>
              <a:t>عشر</a:t>
            </a:r>
            <a:endParaRPr lang="ar-SA" sz="6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139825"/>
            <a:ext cx="8534400" cy="5108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5400" b="1" u="sng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قراءة في النص</a:t>
            </a:r>
            <a:endParaRPr lang="ar-SA" sz="5400" b="1" dirty="0">
              <a:solidFill>
                <a:srgbClr val="C0000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8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 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تبدأ المقامة </a:t>
            </a:r>
            <a:r>
              <a:rPr lang="ar-SA" sz="44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المضيرية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لبديع الزمان </a:t>
            </a:r>
            <a:r>
              <a:rPr lang="ar-SA" sz="44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الهمذاني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بضمير المتكلم يتبناه راوٍ هو ( الأنا ) الثانية لبديع الزمان </a:t>
            </a:r>
            <a:r>
              <a:rPr lang="ar-SA" sz="44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الهمذاني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، وتبدأ نقطة القص بالفعل (حدثنا) ، ثم يتولى السرد راوٍ آخر هو “عيسى بن هشام“ فيعلمنا عما حدث في بيت أحد التجار عندما قُدِمت لهم المضيرة ، إذ صرخ أبو الفتح </a:t>
            </a:r>
            <a:r>
              <a:rPr lang="ar-SA" sz="44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الإسكندري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لاعنًا المضيرة ، </a:t>
            </a:r>
            <a:r>
              <a:rPr lang="ar-SA" sz="4800" b="1" dirty="0">
                <a:solidFill>
                  <a:srgbClr val="C00000"/>
                </a:solidFill>
                <a:latin typeface="Traditional Arabic" pitchFamily="2" charset="-78"/>
                <a:cs typeface="Traditional Arabic" pitchFamily="2" charset="-78"/>
              </a:rPr>
              <a:t>   </a:t>
            </a:r>
            <a:endParaRPr lang="en-US" sz="3600" b="1" dirty="0">
              <a:solidFill>
                <a:srgbClr val="C0000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1447800"/>
            <a:ext cx="8534400" cy="483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ومعلنًا كرهه لها ولصاحبها وآكلها ، فيُرفع الطعام ليستمع الجماعة إلى حكايته مع المضيرة ، وهنا يتسلم زمام القص راوٍ ثالث هو أبو الفتح </a:t>
            </a:r>
            <a:r>
              <a:rPr lang="ar-SA" sz="44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الإسكندري</a:t>
            </a: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ـ نلاحظ أن القصّ ابتدأ بزمن الحاضر ، ثم انتقل إلى زمن الماضي . ويسمى هذا في القص الحديث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(الاسترجاع ) ثم انتقل المكان من البصرة المكان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 المركزي إلى بغداد المكان الثانوي ، </a:t>
            </a:r>
            <a:endParaRPr lang="en-US" sz="3200" b="1" dirty="0">
              <a:solidFill>
                <a:srgbClr val="C0000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24000"/>
            <a:ext cx="8382000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وهنا تظهر شخصية أخرى هي شخصية التاجر ، الذي دعا أبا الفتح إلى تناول المضيرة في بيته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ونتعرف من خلال ثرثرة الرجل غناه الفاحش ، وعدم تقديره زوجته ، وعدم محافظته على سمعتها وكرامتها ، إنه يتحدث عنها وكأنها بعض المتاع الذي يفتخر بحيازته فهي حاذقة في صنع الطعام ، ووجهها جميل وخدها صقيل ... الخ . </a:t>
            </a:r>
            <a:endParaRPr lang="en-US" sz="3200" b="1" dirty="0">
              <a:solidFill>
                <a:srgbClr val="0070C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57200" y="1073150"/>
            <a:ext cx="8001000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ونملُ منه كما ملَّ أبو الفتح ، وهو يمضى في وصف المحلة التي يقطنها .... الخ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rgbClr val="B49308"/>
                </a:solidFill>
                <a:latin typeface="Traditional Arabic" pitchFamily="2" charset="-78"/>
                <a:cs typeface="Traditional Arabic" pitchFamily="2" charset="-78"/>
              </a:rPr>
              <a:t>ويلاحظ أن طريقة بناء المقامة تقترب من بنية القصة القصيرة :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4000" b="1" dirty="0">
                <a:solidFill>
                  <a:srgbClr val="B49308"/>
                </a:solidFill>
                <a:latin typeface="Traditional Arabic" pitchFamily="2" charset="-78"/>
                <a:cs typeface="Traditional Arabic" pitchFamily="2" charset="-78"/>
              </a:rPr>
              <a:t>فهي تعتمد على </a:t>
            </a: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: ضيق الحيز </a:t>
            </a:r>
            <a:r>
              <a:rPr lang="ar-SA" sz="4000" b="1" dirty="0" err="1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الزماني</a:t>
            </a: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، فالفترة الزمنية للأحداث قصيرة لا تتجاوز مدّة قراءة المقامة ، وكذلك على تحديد المكان وهو بيت في البصرة ، ثم هذه النهاية التي تحمل فكرة المقامة فيما يسمى في القصة القصيرة الحديثة ( لخطة التنوير ) . </a:t>
            </a:r>
            <a:r>
              <a:rPr lang="ar-SA" sz="4000" b="1" dirty="0">
                <a:solidFill>
                  <a:srgbClr val="B493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2" charset="-78"/>
                <a:cs typeface="Traditional Arabic" pitchFamily="2" charset="-78"/>
              </a:rPr>
              <a:t>والفكرة</a:t>
            </a: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تتمثل في </a:t>
            </a:r>
            <a:r>
              <a:rPr lang="ar-SA" sz="2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52400" y="747713"/>
            <a:ext cx="8534400" cy="6186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إدانة الثراء الفاحش الذي يأتي من طرق غير سليمة . ثم هنالك العرض الشائق للأحداث ، والشخصيات ، ثم الأساليب القصصيّة التي استخدمت كالحوار المباشر ، والمناجاة ، وتعدد الرواة ، والرجوع بالأحداث والجمل القصيرة التي تقربها من نبرة الحياة اليومية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6600"/>
                </a:solidFill>
                <a:latin typeface="Traditional Arabic" pitchFamily="2" charset="-78"/>
                <a:cs typeface="Traditional Arabic" pitchFamily="2" charset="-78"/>
              </a:rPr>
              <a:t>وتبدو العناصر غير القصصية متمثلة في العناية بالسجع وأنواع البديع الأخرى مثل الطباق والجناس ، وكثرة الكلمات المترادفة والغريبة ، وموازنة الجمل المتوالية وقصرها ,</a:t>
            </a:r>
            <a:r>
              <a:rPr lang="ar-SA" sz="44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 </a:t>
            </a:r>
            <a:r>
              <a:rPr lang="ar-SA" sz="28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609725"/>
            <a:ext cx="8382000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6600"/>
                </a:solidFill>
                <a:latin typeface="Traditional Arabic" pitchFamily="2" charset="-78"/>
                <a:cs typeface="Traditional Arabic" pitchFamily="2" charset="-78"/>
              </a:rPr>
              <a:t>واستخدام الصور البيانية من تشبيه وكناية ...الخ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وأخيرًا نقول إن َّ الاهتمام الزائد بالصياغة اللغوية هو الذي أضرّ بالمقامات وأساء إلى فنّيتها . </a:t>
            </a:r>
            <a:r>
              <a:rPr lang="ar-SA" sz="4400" b="1" dirty="0">
                <a:solidFill>
                  <a:srgbClr val="00660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endParaRPr lang="ar-SA" sz="2800" b="1" dirty="0">
              <a:solidFill>
                <a:schemeClr val="accent6">
                  <a:lumMod val="7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914400" y="1295400"/>
            <a:ext cx="7467600" cy="304698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ثانيًا :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6600" b="1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من النثر الحديث 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/>
                <a:cs typeface="Arabic Typesetting"/>
              </a:rPr>
              <a:t>“ </a:t>
            </a:r>
            <a:r>
              <a:rPr lang="ar-SA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الخاطرة </a:t>
            </a:r>
            <a:r>
              <a:rPr lang="ar-SA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/>
                <a:cs typeface="Arabic Typesetting"/>
              </a:rPr>
              <a:t>”</a:t>
            </a:r>
            <a:r>
              <a:rPr lang="ar-SA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168275"/>
            <a:ext cx="8763000" cy="6308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الخاطرة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كلمة الخاطرة :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مؤنث الخاطر ، والخاطر في اللغة القلب أو النفس ، فيقال مر بالخاطر ، أي حال بالنفس أو القلب ويقال عن طيب خاطر ، أي براحة بال ، كما تعني الكلمة . ما يمر بالذهن من الآراء والأفكار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36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وانطلاقًا من هذا المعنى اللُّغوي يمكن أن نعرف الخاطرة بأنها هي: </a:t>
            </a: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نص أدبي من الأنواع النثرية الحديثة يُقَدِّم اعتمادًا على الانفعال الوجداني والتدفق العاطفي لمحة ذهنية عن موضوع ما اجتماعي ، أو إنساني ، أو نفسي ، بأسلوب جدّيّ أو هزليّ.   </a:t>
            </a: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2400" y="1120775"/>
            <a:ext cx="8610600" cy="55086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من خلال هذا التعريف يمكن أن </a:t>
            </a:r>
            <a:r>
              <a:rPr lang="ar-SA" sz="4000" b="1" dirty="0" err="1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نتبين</a:t>
            </a: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صفات الخاطرة بأنـها: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2400" b="1" dirty="0">
              <a:solidFill>
                <a:srgbClr val="0070C0"/>
              </a:solidFill>
              <a:latin typeface="Traditional Arabic" pitchFamily="2" charset="-78"/>
              <a:cs typeface="Traditional Arabic" pitchFamily="2" charset="-78"/>
            </a:endParaRP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- تقترب من القصيدة الوجدانية ، ولا تحتاج إلى إعداد مسبق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- لا تتطلب أدلة وبراهين على صحّتها ، لأنها وليدة فكرة عارضة,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   لا تحتمل الاتفاق أو الاختلاف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- سهلة الفهم ، صغيرة الحجم ، ليس لها في الغالب عنوان خاص ،    فتظهر تحت عنوان ثابت في الصّحيفة أو المجلة ،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u="sng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مثل</a:t>
            </a: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:-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rgbClr val="C00000"/>
                </a:solidFill>
                <a:latin typeface="Traditional Arabic" pitchFamily="2" charset="-78"/>
                <a:cs typeface="Traditional Arabic" pitchFamily="2" charset="-78"/>
              </a:rPr>
              <a:t> ( ما قل َّ ودل َّ) ، ( فكرة ) ، ( شعاع من نور ) ، ( أفق ) ... الخ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rgbClr val="C0000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endParaRPr lang="en-US" sz="3600" b="1" dirty="0">
              <a:solidFill>
                <a:srgbClr val="C00000"/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-76200" y="1239838"/>
            <a:ext cx="8763000" cy="56943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استنادًا إلى هذه الصفات فإن </a:t>
            </a:r>
            <a:r>
              <a:rPr lang="ar-SA" sz="4000" b="1" dirty="0" err="1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ّ</a:t>
            </a:r>
            <a:r>
              <a:rPr lang="ar-SA" sz="40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الخاطرة الناجحة تتميز بما يلي: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1- الوضوح في الأسلوب حيث تكون الكلمات موحية ، وليست          عاميّة نابية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2- تسلسل الأفكار وتماسكها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3- استخدام الخيال وبخاصة التشبيهات والرموز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4- التناسق بين الأجزاء فلا تطغى المقدمة على العرض مثلاً أو تبتعد      الخاتمة عن المقدمة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5- الوصف الدقيق الذي يبعث الحياة في المشهد أو الموقف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6- تجنب الاستطراد والتكرار والتركيز على فكرة معيّنة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7- الموضوع المناسب .  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447800" y="1524000"/>
            <a:ext cx="72390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المقامة :</a:t>
            </a:r>
          </a:p>
          <a:p>
            <a:pPr rtl="0"/>
            <a:r>
              <a:rPr lang="ar-SA" sz="3600" b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هي حديث يتخذ شكل حكاية عربية أصيلة تتضمن مغامرات يقوم بها بطل معين ، ويسردها راو ٍ بطريقة أدبية بليغة ، وتختم بموعظة أو ملحة . 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نشأتها :</a:t>
            </a:r>
          </a:p>
          <a:p>
            <a:pPr rtl="0"/>
            <a:r>
              <a:rPr lang="ar-SA" sz="3600" b="1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نشأت في أواسط الدولة العباسية على يد بديع الزمان الهمذاني . ثم جاء بعده الحريري (516هـ) وكتب خمسين مقامة .   </a:t>
            </a:r>
            <a:endParaRPr lang="en-US" sz="3600" b="1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990600" y="152400"/>
            <a:ext cx="7391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800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فن المقامة :</a:t>
            </a:r>
          </a:p>
        </p:txBody>
      </p:sp>
      <p:pic>
        <p:nvPicPr>
          <p:cNvPr id="6" name="صورة 5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448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6200" y="1484313"/>
            <a:ext cx="8382000" cy="4154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6600" b="1" dirty="0">
                <a:solidFill>
                  <a:srgbClr val="006600"/>
                </a:solidFill>
                <a:latin typeface="Traditional Arabic" pitchFamily="2" charset="-78"/>
                <a:cs typeface="Traditional Arabic" pitchFamily="2" charset="-78"/>
              </a:rPr>
              <a:t>وهذا نموذجًا للخاطرة من .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66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  “ كتاب السحاب الأحمر ”    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66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6600" b="1" dirty="0">
                <a:solidFill>
                  <a:srgbClr val="0070C0"/>
                </a:solidFill>
                <a:latin typeface="Traditional Arabic" pitchFamily="2" charset="-78"/>
                <a:cs typeface="Traditional Arabic" pitchFamily="2" charset="-78"/>
              </a:rPr>
              <a:t>     لمصطفى صادق الرافعي.</a:t>
            </a:r>
            <a:endParaRPr lang="ar-SA" sz="4400" b="1" dirty="0">
              <a:solidFill>
                <a:schemeClr val="accent6">
                  <a:lumMod val="7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5800" y="152400"/>
            <a:ext cx="7391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7200" b="1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خاطرة 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28600" y="1339850"/>
            <a:ext cx="83820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4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“ تجاوزت شجرة من الحسك ، وشجرة من الورد ، فزهت الوردة زهوًا عاطرًا بطبيعة العطر الذي في مادتها فقالت لها الحسكة : ويحك إما هذا الزَّهو الذي أفسدتِ به محلّك من نفسي ؟ قالت الوردة في كلام هو عصر آخر :</a:t>
            </a:r>
          </a:p>
          <a:p>
            <a:pPr rtl="0"/>
            <a:r>
              <a:rPr lang="ar-SA" sz="44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لا تتعبي نفسك في تحقيري فلستُ أفهم لغة الشّوك إلا إذا كان يُنبتُ الورد ! ” </a:t>
            </a:r>
          </a:p>
        </p:txBody>
      </p:sp>
      <p:pic>
        <p:nvPicPr>
          <p:cNvPr id="6" name="صورة 5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6200" y="152400"/>
            <a:ext cx="8534400" cy="54784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54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5400" b="1" u="sng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قراءة في النص</a:t>
            </a:r>
          </a:p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200" b="1" u="sng" dirty="0">
              <a:solidFill>
                <a:schemeClr val="accent2">
                  <a:lumMod val="7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4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يقوم النص على حوارٍ ين شجرتين متجاورتين : هما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36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( شجرة من الشّوك ) </a:t>
            </a: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والأخرى من </a:t>
            </a:r>
            <a:r>
              <a:rPr lang="ar-SA" sz="36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( الورد ) </a:t>
            </a: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تبدأ شجرة الشوك الحوار باستفهام إنكاري عن سبب زهو شجرة الورد بعطرها ، فتفصح </a:t>
            </a:r>
            <a:r>
              <a:rPr lang="ar-SA" sz="3600" b="1" dirty="0" err="1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ُ</a:t>
            </a:r>
            <a:r>
              <a:rPr lang="ar-SA" sz="36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لها سبب شجرة الورد عن حقيقة تغيب عنها وهي أنّ اللغة: التي تحتقر الآخرين وتنتقص من أعمالهم هي لغة لا قيمة لها ، وبخاصة إذا صدرت عمل لا يملك القدرة على العطاء والعمل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b="1" dirty="0">
              <a:solidFill>
                <a:schemeClr val="accent6">
                  <a:lumMod val="7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6200" y="152400"/>
            <a:ext cx="8686800" cy="624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يُلاحَظُ أنَّ النص ينبني على مشهد حواريّ . يلجأ فيه الكاتب إلى تجسيد الأشجار ، وجعلها تتكلم وتزهو ، وتظهر ذاتيته في امتداح ما تقوله شجرة الورد وتشبيهه بالعطر ، وذم شجرة الشوك . </a:t>
            </a:r>
          </a:p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2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 </a:t>
            </a: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وفي هذا فائدة لمعرفة رأي الكاتب كما تبدو الأفكار متسلسلة ، فهناك حديث عن تجاور الشجرتين ، ثم زهوِّ شجرة الورد ، ثم تقديم الحوار بينهما وينتهي النص في الجملة الأخيرة التي تشكل خاتمه الخاطرة ، وفيها يتركز هدف الكاتب الأخلاقي، ويتمثل في إدانة اللغة الشائكة التي تجرح الآخرين وتقلل من شأنهم .    </a:t>
            </a:r>
            <a:endParaRPr lang="ar-SA" sz="4000" b="1" u="sng" dirty="0">
              <a:solidFill>
                <a:schemeClr val="accent6">
                  <a:lumMod val="75000"/>
                </a:schemeClr>
              </a:solidFill>
              <a:latin typeface="Traditional Arabic" pitchFamily="2" charset="-78"/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6035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8600" y="1076325"/>
            <a:ext cx="83820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إنها مثيرة للعجب تلك اللغة التي تصدر عن شجرة الشوك إنها لغة شائكة كما يوحى اسمها .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8600" y="228600"/>
            <a:ext cx="8382000" cy="624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4000" b="1" dirty="0">
                <a:solidFill>
                  <a:schemeClr val="accent6">
                    <a:lumMod val="75000"/>
                  </a:schemeClr>
                </a:solidFill>
                <a:latin typeface="Traditional Arabic" pitchFamily="2" charset="-78"/>
                <a:cs typeface="Traditional Arabic" pitchFamily="2" charset="-78"/>
              </a:rPr>
              <a:t>وتُلاحَظُ عناية الكاتب الواضحة بالخاتمة ؛ ففيها ظهرت خبرته في الحياة , واهتمامه بالأخلاق الحميدة , بضرورة الابتعاد عن تحقير الآخرين , والتقليل من شأن أعمالهم الخيرة وتتجلى في هذا النص صفات الخاطرة التي تتمثل في الأسلوب الأدبي المشرق الواضح, وجمال الألفاظ ورقتها , والهدف الإنساني النبيل , والصور البيانية الواضحة , وتجسيد الأشجار وكأنها مخلوقات إنسانية تدب فيها الحياة . وهي على قصرها تبرز ثقافة الكاتب الإسلامية, وحرصه على الأخلاق الفاضلة , وقدرته على تقديم المعاني الكثيرة في ألفاظ قليلة . 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76400" y="152400"/>
            <a:ext cx="7391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8000">
                <a:solidFill>
                  <a:srgbClr val="7030A0"/>
                </a:solidFill>
                <a:latin typeface="Traditional Arabic" pitchFamily="18" charset="-78"/>
                <a:cs typeface="Traditional Arabic" pitchFamily="18" charset="-78"/>
              </a:rPr>
              <a:t>الهدف من كتابة المقامة :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4800" y="1371600"/>
            <a:ext cx="838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لم يكن قصد الهمذاني من كتابة المقامات إظهار جمال القص َّ ، أو حسن الوعظ ، أو تقديم الفائدة العلمية ، وإنما كان قصده إثارة الإعجاب واللذة لدى المتلقي ، وذلك بجمع الألفاظ الغريبة ونوادر التراكيب في أسلوب مسجوع أنيق وتقوم المقامة على شخصيتين رئيستين هما </a:t>
            </a:r>
            <a:r>
              <a:rPr lang="ar-SA" sz="4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(الراوية ، والبطل ).</a:t>
            </a:r>
            <a:endParaRPr lang="en-US" sz="3600" b="1">
              <a:solidFill>
                <a:srgbClr val="0066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4800" y="334963"/>
            <a:ext cx="8382000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والراوية في مقامات الهمذاني عيسى بن هشام وهو عالم وأديب .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والبطل : أبو الفتح الإسكندري . </a:t>
            </a:r>
          </a:p>
          <a:p>
            <a:pPr rtl="0"/>
            <a:endParaRPr lang="ar-SA" sz="24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4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مثال : ” المقامة المضيرية “ 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حدثنا عيسى بن هشام قال : كنت بالبصرة ومعي أبو الفتح الإسكندري رجل الفصاحة يدعوها فتجيبه . والبلاغة يأمرها فتطيعهُ وحضرنا معه </a:t>
            </a:r>
            <a:endParaRPr lang="en-US" sz="48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دعوة بعض التجار فقدمت إلينا مضيرة </a:t>
            </a:r>
            <a:r>
              <a:rPr lang="ar-SA" sz="20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(1) 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endParaRPr lang="en-US" sz="36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0" y="1270000"/>
            <a:ext cx="8382000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تتثنى على الحضارة وتترجرج في الغضارة</a:t>
            </a:r>
            <a:r>
              <a:rPr lang="ar-SA" sz="4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0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(1)</a:t>
            </a:r>
            <a:r>
              <a:rPr lang="ar-SA" sz="20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وتؤذن بالسلامة . وتشهد لمعاوية رحمه الله بالإمامة في قصعة ٍ يزل عنها الطَّرفُ ، ويموج فيها الظّرفُ</a:t>
            </a:r>
            <a:r>
              <a:rPr lang="ar-SA" sz="36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,</a:t>
            </a:r>
          </a:p>
          <a:p>
            <a:pPr rtl="0"/>
            <a:endParaRPr lang="ar-SA" sz="36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(1) </a:t>
            </a:r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المضيرة : لحم يطبخ باللبن المضير ( الحامض ) . </a:t>
            </a:r>
          </a:p>
          <a:p>
            <a:pPr rtl="0"/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(2) </a:t>
            </a:r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الغضارة : القطعة الكبيرة – الظرف : الوعاء .</a:t>
            </a:r>
            <a:endParaRPr lang="ar-SA" sz="36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endParaRPr lang="ar-SA" sz="24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4114800" y="4572000"/>
            <a:ext cx="441960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" name="صورة 4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" y="1447800"/>
            <a:ext cx="84582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فلما أخذت من الخوان </a:t>
            </a:r>
            <a:r>
              <a:rPr lang="ar-SA" sz="24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(1)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مكانها . ومن القلوب أوطانها . قام أبو الفتح الإسكندري يلعنُها وصَاحِبَهَا ويَمقُتُها ، وآكِلَهَا وَيَثْلِبُها</a:t>
            </a:r>
            <a:r>
              <a:rPr lang="ar-SA" sz="4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4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(2)</a:t>
            </a:r>
            <a:r>
              <a:rPr lang="ar-SA" sz="24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، وطَابِخَهَا، وظنناهُ يمزح فإذا الأمر بالضِّدِّ ، وإذا المزاح عين </a:t>
            </a:r>
            <a:endParaRPr lang="en-US" sz="48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الجد وتنحى عن الخوان .</a:t>
            </a:r>
          </a:p>
          <a:p>
            <a:pPr rtl="0"/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pPr rtl="0"/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      </a:t>
            </a:r>
            <a:r>
              <a:rPr lang="ar-SA" sz="24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(1)</a:t>
            </a:r>
            <a:r>
              <a:rPr lang="ar-SA" sz="32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الخوان : </a:t>
            </a:r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ما يوضع عليه الطعام .</a:t>
            </a:r>
          </a:p>
          <a:p>
            <a:pPr rtl="0"/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        </a:t>
            </a:r>
            <a:r>
              <a:rPr lang="ar-SA" sz="24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(2)</a:t>
            </a:r>
            <a:r>
              <a:rPr lang="ar-SA" sz="32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يثلبها : </a:t>
            </a:r>
            <a:r>
              <a:rPr lang="ar-SA" sz="32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ثلبه يثلبه ثلبًا : عابه وشتمه .   </a:t>
            </a: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3962400" y="5562600"/>
            <a:ext cx="441960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" name="صورة 5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" y="120650"/>
            <a:ext cx="84582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وترك مساعدة الإخوان .ولكنَّا ساعدناه على هجرها . وسألناه عن أمرها.</a:t>
            </a:r>
          </a:p>
          <a:p>
            <a:pPr rtl="0"/>
            <a:r>
              <a:rPr lang="ar-SA" sz="4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فقال : قصتي معها أطول من مصيبتي فيها 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.  </a:t>
            </a:r>
            <a:r>
              <a:rPr lang="ar-SA" sz="24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      </a:t>
            </a:r>
            <a:endParaRPr lang="ar-SA" sz="48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ولو حدثتكم بها لم آمن المقت ، وإضاعة الوقت . قلنا هات . قال : دعاني بعض التجار إلى مضيرة  وأنا ببغداد ، ولزمني ملازمة الغريم </a:t>
            </a:r>
            <a:r>
              <a:rPr lang="ar-SA" sz="24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(1)، 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والكلب 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لأصحاب الرقيم </a:t>
            </a:r>
            <a:r>
              <a:rPr lang="ar-SA" sz="2800" b="1">
                <a:solidFill>
                  <a:srgbClr val="006600"/>
                </a:solidFill>
                <a:latin typeface="Traditional Arabic" pitchFamily="18" charset="-78"/>
                <a:cs typeface="Traditional Arabic" pitchFamily="18" charset="-78"/>
              </a:rPr>
              <a:t>(2)</a:t>
            </a:r>
          </a:p>
          <a:p>
            <a:pPr rtl="0"/>
            <a:r>
              <a:rPr lang="ar-SA" sz="44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إلى أن اجبته إليها وقمنا ، فجعل طول الطريق يُثني على زوجته .</a:t>
            </a:r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endParaRPr lang="ar-SA" sz="24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" y="1752600"/>
            <a:ext cx="8382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ويُفديها بمهجته . ويصف حِذْقَهَا في صنعتها . وتأنقها في طبخها ويقول : يا مولاي ! لو رأيتها والخرقة في وسطها ، وهي تدور في الدُّورِ ، من التنور إلى القُدُورِ . ومن القُدُورِ إلى التنُورِ . تنفث بفيها النار ، وتدق بيدها الأبزار ولو رأيت الدخان</a:t>
            </a:r>
            <a:endParaRPr lang="en-US" sz="36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4800" y="1447800"/>
            <a:ext cx="838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وقد غبر في ذلك الوجه الجميل وأثَّرَ في ذلك الخَدِّ الصَّقيل ِ. لرأيت منظرًا تحار فيه العُيُونُ.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وَ صَدَعِني بصفات زوجته . حتى انتهينا إلى مَحَلَّتِه. </a:t>
            </a:r>
          </a:p>
          <a:p>
            <a:pPr rtl="0"/>
            <a:r>
              <a:rPr lang="ar-SA" sz="4800" b="1">
                <a:solidFill>
                  <a:srgbClr val="C00000"/>
                </a:solidFill>
                <a:latin typeface="Traditional Arabic" pitchFamily="18" charset="-78"/>
                <a:cs typeface="Traditional Arabic" pitchFamily="18" charset="-78"/>
              </a:rPr>
              <a:t>ثم قال : يا مولاي . ترى هذه الَمَحلَّة ؟ هي أشرف محال بغداد .   </a:t>
            </a:r>
            <a:endParaRPr lang="en-US" sz="3600" b="1">
              <a:solidFill>
                <a:srgbClr val="C0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سمة1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1412</Words>
  <Application>Microsoft Office PowerPoint</Application>
  <PresentationFormat>عرض على الشاشة (3:4)‏</PresentationFormat>
  <Paragraphs>89</Paragraphs>
  <Slides>25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سمة1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الشريحة 22</vt:lpstr>
      <vt:lpstr>الشريحة 23</vt:lpstr>
      <vt:lpstr>الشريحة 24</vt:lpstr>
      <vt:lpstr>الشريحة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amal</dc:creator>
  <cp:lastModifiedBy>bialessa</cp:lastModifiedBy>
  <cp:revision>124</cp:revision>
  <dcterms:created xsi:type="dcterms:W3CDTF">2006-08-16T00:00:00Z</dcterms:created>
  <dcterms:modified xsi:type="dcterms:W3CDTF">2012-09-04T05:51:04Z</dcterms:modified>
</cp:coreProperties>
</file>