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70" r:id="rId1"/>
  </p:sldMasterIdLst>
  <p:notesMasterIdLst>
    <p:notesMasterId r:id="rId46"/>
  </p:notesMasterIdLst>
  <p:sldIdLst>
    <p:sldId id="274" r:id="rId2"/>
    <p:sldId id="275" r:id="rId3"/>
    <p:sldId id="276" r:id="rId4"/>
    <p:sldId id="277" r:id="rId5"/>
    <p:sldId id="258" r:id="rId6"/>
    <p:sldId id="259" r:id="rId7"/>
    <p:sldId id="260" r:id="rId8"/>
    <p:sldId id="278" r:id="rId9"/>
    <p:sldId id="279" r:id="rId10"/>
    <p:sldId id="261" r:id="rId11"/>
    <p:sldId id="280" r:id="rId12"/>
    <p:sldId id="262" r:id="rId13"/>
    <p:sldId id="281" r:id="rId14"/>
    <p:sldId id="282" r:id="rId15"/>
    <p:sldId id="263" r:id="rId16"/>
    <p:sldId id="283" r:id="rId17"/>
    <p:sldId id="284" r:id="rId18"/>
    <p:sldId id="264" r:id="rId19"/>
    <p:sldId id="285" r:id="rId20"/>
    <p:sldId id="286" r:id="rId21"/>
    <p:sldId id="265" r:id="rId22"/>
    <p:sldId id="287" r:id="rId23"/>
    <p:sldId id="288" r:id="rId24"/>
    <p:sldId id="266" r:id="rId25"/>
    <p:sldId id="289" r:id="rId26"/>
    <p:sldId id="290" r:id="rId27"/>
    <p:sldId id="291" r:id="rId28"/>
    <p:sldId id="292" r:id="rId29"/>
    <p:sldId id="293" r:id="rId30"/>
    <p:sldId id="294" r:id="rId31"/>
    <p:sldId id="295" r:id="rId32"/>
    <p:sldId id="296" r:id="rId33"/>
    <p:sldId id="269" r:id="rId34"/>
    <p:sldId id="298" r:id="rId35"/>
    <p:sldId id="299" r:id="rId36"/>
    <p:sldId id="300" r:id="rId37"/>
    <p:sldId id="301" r:id="rId38"/>
    <p:sldId id="270" r:id="rId39"/>
    <p:sldId id="303" r:id="rId40"/>
    <p:sldId id="302" r:id="rId41"/>
    <p:sldId id="272" r:id="rId42"/>
    <p:sldId id="273" r:id="rId43"/>
    <p:sldId id="304" r:id="rId44"/>
    <p:sldId id="306" r:id="rId45"/>
  </p:sldIdLst>
  <p:sldSz cx="9144000" cy="6858000" type="screen4x3"/>
  <p:notesSz cx="6877050" cy="9656763"/>
  <p:defaultTextStyle>
    <a:defPPr>
      <a:defRPr lang="en-US"/>
    </a:defPPr>
    <a:lvl1pPr algn="l" rtl="0" fontAlgn="base">
      <a:spcBef>
        <a:spcPct val="0"/>
      </a:spcBef>
      <a:spcAft>
        <a:spcPct val="0"/>
      </a:spcAft>
      <a:defRPr kern="1200">
        <a:solidFill>
          <a:schemeClr val="tx1"/>
        </a:solidFill>
        <a:latin typeface="Palatino Linotype" pitchFamily="18" charset="0"/>
        <a:ea typeface="+mn-ea"/>
        <a:cs typeface="Arial" pitchFamily="34" charset="0"/>
      </a:defRPr>
    </a:lvl1pPr>
    <a:lvl2pPr marL="457200" algn="l" rtl="0" fontAlgn="base">
      <a:spcBef>
        <a:spcPct val="0"/>
      </a:spcBef>
      <a:spcAft>
        <a:spcPct val="0"/>
      </a:spcAft>
      <a:defRPr kern="1200">
        <a:solidFill>
          <a:schemeClr val="tx1"/>
        </a:solidFill>
        <a:latin typeface="Palatino Linotype" pitchFamily="18" charset="0"/>
        <a:ea typeface="+mn-ea"/>
        <a:cs typeface="Arial" pitchFamily="34" charset="0"/>
      </a:defRPr>
    </a:lvl2pPr>
    <a:lvl3pPr marL="914400" algn="l" rtl="0" fontAlgn="base">
      <a:spcBef>
        <a:spcPct val="0"/>
      </a:spcBef>
      <a:spcAft>
        <a:spcPct val="0"/>
      </a:spcAft>
      <a:defRPr kern="1200">
        <a:solidFill>
          <a:schemeClr val="tx1"/>
        </a:solidFill>
        <a:latin typeface="Palatino Linotype" pitchFamily="18" charset="0"/>
        <a:ea typeface="+mn-ea"/>
        <a:cs typeface="Arial" pitchFamily="34" charset="0"/>
      </a:defRPr>
    </a:lvl3pPr>
    <a:lvl4pPr marL="1371600" algn="l" rtl="0" fontAlgn="base">
      <a:spcBef>
        <a:spcPct val="0"/>
      </a:spcBef>
      <a:spcAft>
        <a:spcPct val="0"/>
      </a:spcAft>
      <a:defRPr kern="1200">
        <a:solidFill>
          <a:schemeClr val="tx1"/>
        </a:solidFill>
        <a:latin typeface="Palatino Linotype" pitchFamily="18" charset="0"/>
        <a:ea typeface="+mn-ea"/>
        <a:cs typeface="Arial" pitchFamily="34" charset="0"/>
      </a:defRPr>
    </a:lvl4pPr>
    <a:lvl5pPr marL="1828800" algn="l" rtl="0" fontAlgn="base">
      <a:spcBef>
        <a:spcPct val="0"/>
      </a:spcBef>
      <a:spcAft>
        <a:spcPct val="0"/>
      </a:spcAft>
      <a:defRPr kern="1200">
        <a:solidFill>
          <a:schemeClr val="tx1"/>
        </a:solidFill>
        <a:latin typeface="Palatino Linotype" pitchFamily="18" charset="0"/>
        <a:ea typeface="+mn-ea"/>
        <a:cs typeface="Arial" pitchFamily="34" charset="0"/>
      </a:defRPr>
    </a:lvl5pPr>
    <a:lvl6pPr marL="2286000" algn="r" defTabSz="914400" rtl="1" eaLnBrk="1" latinLnBrk="0" hangingPunct="1">
      <a:defRPr kern="1200">
        <a:solidFill>
          <a:schemeClr val="tx1"/>
        </a:solidFill>
        <a:latin typeface="Palatino Linotype" pitchFamily="18" charset="0"/>
        <a:ea typeface="+mn-ea"/>
        <a:cs typeface="Arial" pitchFamily="34" charset="0"/>
      </a:defRPr>
    </a:lvl6pPr>
    <a:lvl7pPr marL="2743200" algn="r" defTabSz="914400" rtl="1" eaLnBrk="1" latinLnBrk="0" hangingPunct="1">
      <a:defRPr kern="1200">
        <a:solidFill>
          <a:schemeClr val="tx1"/>
        </a:solidFill>
        <a:latin typeface="Palatino Linotype" pitchFamily="18" charset="0"/>
        <a:ea typeface="+mn-ea"/>
        <a:cs typeface="Arial" pitchFamily="34" charset="0"/>
      </a:defRPr>
    </a:lvl7pPr>
    <a:lvl8pPr marL="3200400" algn="r" defTabSz="914400" rtl="1" eaLnBrk="1" latinLnBrk="0" hangingPunct="1">
      <a:defRPr kern="1200">
        <a:solidFill>
          <a:schemeClr val="tx1"/>
        </a:solidFill>
        <a:latin typeface="Palatino Linotype" pitchFamily="18" charset="0"/>
        <a:ea typeface="+mn-ea"/>
        <a:cs typeface="Arial" pitchFamily="34" charset="0"/>
      </a:defRPr>
    </a:lvl8pPr>
    <a:lvl9pPr marL="3657600" algn="r" defTabSz="914400" rtl="1" eaLnBrk="1" latinLnBrk="0" hangingPunct="1">
      <a:defRPr kern="1200">
        <a:solidFill>
          <a:schemeClr val="tx1"/>
        </a:solidFill>
        <a:latin typeface="Palatino Linotype" pitchFamily="18"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80"/>
    <a:srgbClr val="0033CC"/>
    <a:srgbClr val="990099"/>
    <a:srgbClr val="00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1" d="100"/>
          <a:sy n="71" d="100"/>
        </p:scale>
        <p:origin x="-1134" y="-10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9738" cy="482600"/>
          </a:xfrm>
          <a:prstGeom prst="rect">
            <a:avLst/>
          </a:prstGeom>
        </p:spPr>
        <p:txBody>
          <a:bodyPr vert="horz" lIns="94476" tIns="47238" rIns="94476" bIns="47238" rtlCol="0"/>
          <a:lstStyle>
            <a:lvl1pPr algn="l">
              <a:defRPr sz="1200">
                <a:cs typeface="Arial" charset="0"/>
              </a:defRPr>
            </a:lvl1pPr>
          </a:lstStyle>
          <a:p>
            <a:pPr>
              <a:defRPr/>
            </a:pPr>
            <a:endParaRPr lang="en-US"/>
          </a:p>
        </p:txBody>
      </p:sp>
      <p:sp>
        <p:nvSpPr>
          <p:cNvPr id="3" name="Date Placeholder 2"/>
          <p:cNvSpPr>
            <a:spLocks noGrp="1"/>
          </p:cNvSpPr>
          <p:nvPr>
            <p:ph type="dt" idx="1"/>
          </p:nvPr>
        </p:nvSpPr>
        <p:spPr>
          <a:xfrm>
            <a:off x="3895725" y="0"/>
            <a:ext cx="2979738" cy="482600"/>
          </a:xfrm>
          <a:prstGeom prst="rect">
            <a:avLst/>
          </a:prstGeom>
        </p:spPr>
        <p:txBody>
          <a:bodyPr vert="horz" lIns="94476" tIns="47238" rIns="94476" bIns="47238" rtlCol="0"/>
          <a:lstStyle>
            <a:lvl1pPr algn="r">
              <a:defRPr sz="1200">
                <a:cs typeface="Arial" charset="0"/>
              </a:defRPr>
            </a:lvl1pPr>
          </a:lstStyle>
          <a:p>
            <a:pPr>
              <a:defRPr/>
            </a:pPr>
            <a:fld id="{DE7609F3-F2BD-4B12-8666-96AA74D81AF4}" type="datetimeFigureOut">
              <a:rPr lang="en-US"/>
              <a:pPr>
                <a:defRPr/>
              </a:pPr>
              <a:t>9/4/2012</a:t>
            </a:fld>
            <a:endParaRPr lang="en-US"/>
          </a:p>
        </p:txBody>
      </p:sp>
      <p:sp>
        <p:nvSpPr>
          <p:cNvPr id="4" name="Slide Image Placeholder 3"/>
          <p:cNvSpPr>
            <a:spLocks noGrp="1" noRot="1" noChangeAspect="1"/>
          </p:cNvSpPr>
          <p:nvPr>
            <p:ph type="sldImg" idx="2"/>
          </p:nvPr>
        </p:nvSpPr>
        <p:spPr>
          <a:xfrm>
            <a:off x="1025525" y="723900"/>
            <a:ext cx="4826000" cy="3621088"/>
          </a:xfrm>
          <a:prstGeom prst="rect">
            <a:avLst/>
          </a:prstGeom>
          <a:noFill/>
          <a:ln w="12700">
            <a:solidFill>
              <a:prstClr val="black"/>
            </a:solidFill>
          </a:ln>
        </p:spPr>
        <p:txBody>
          <a:bodyPr vert="horz" lIns="94476" tIns="47238" rIns="94476" bIns="47238" rtlCol="0" anchor="ctr"/>
          <a:lstStyle/>
          <a:p>
            <a:pPr lvl="0"/>
            <a:endParaRPr lang="en-US" noProof="0" smtClean="0"/>
          </a:p>
        </p:txBody>
      </p:sp>
      <p:sp>
        <p:nvSpPr>
          <p:cNvPr id="5" name="Notes Placeholder 4"/>
          <p:cNvSpPr>
            <a:spLocks noGrp="1"/>
          </p:cNvSpPr>
          <p:nvPr>
            <p:ph type="body" sz="quarter" idx="3"/>
          </p:nvPr>
        </p:nvSpPr>
        <p:spPr>
          <a:xfrm>
            <a:off x="687388" y="4586288"/>
            <a:ext cx="5502275" cy="4346575"/>
          </a:xfrm>
          <a:prstGeom prst="rect">
            <a:avLst/>
          </a:prstGeom>
        </p:spPr>
        <p:txBody>
          <a:bodyPr vert="horz" lIns="94476" tIns="47238" rIns="94476" bIns="47238"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172575"/>
            <a:ext cx="2979738" cy="482600"/>
          </a:xfrm>
          <a:prstGeom prst="rect">
            <a:avLst/>
          </a:prstGeom>
        </p:spPr>
        <p:txBody>
          <a:bodyPr vert="horz" lIns="94476" tIns="47238" rIns="94476" bIns="47238" rtlCol="0" anchor="b"/>
          <a:lstStyle>
            <a:lvl1pPr algn="l">
              <a:defRPr sz="1200">
                <a:cs typeface="Arial" charset="0"/>
              </a:defRPr>
            </a:lvl1pPr>
          </a:lstStyle>
          <a:p>
            <a:pPr>
              <a:defRPr/>
            </a:pPr>
            <a:endParaRPr lang="en-US"/>
          </a:p>
        </p:txBody>
      </p:sp>
      <p:sp>
        <p:nvSpPr>
          <p:cNvPr id="7" name="Slide Number Placeholder 6"/>
          <p:cNvSpPr>
            <a:spLocks noGrp="1"/>
          </p:cNvSpPr>
          <p:nvPr>
            <p:ph type="sldNum" sz="quarter" idx="5"/>
          </p:nvPr>
        </p:nvSpPr>
        <p:spPr>
          <a:xfrm>
            <a:off x="3895725" y="9172575"/>
            <a:ext cx="2979738" cy="482600"/>
          </a:xfrm>
          <a:prstGeom prst="rect">
            <a:avLst/>
          </a:prstGeom>
        </p:spPr>
        <p:txBody>
          <a:bodyPr vert="horz" lIns="94476" tIns="47238" rIns="94476" bIns="47238" rtlCol="0" anchor="b"/>
          <a:lstStyle>
            <a:lvl1pPr algn="r">
              <a:defRPr sz="1200">
                <a:cs typeface="Arial" charset="0"/>
              </a:defRPr>
            </a:lvl1pPr>
          </a:lstStyle>
          <a:p>
            <a:pPr>
              <a:defRPr/>
            </a:pPr>
            <a:fld id="{A59256AB-4B90-4F76-BB0B-60A0F8028F6D}"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57347"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endParaRPr lang="ar-SA" smtClean="0"/>
          </a:p>
        </p:txBody>
      </p:sp>
      <p:sp>
        <p:nvSpPr>
          <p:cNvPr id="57348"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E4E7382-1832-407B-9EAA-5EEDF48D6425}" type="slidenum">
              <a:rPr lang="en-US" smtClean="0">
                <a:cs typeface="Arial" pitchFamily="34" charset="0"/>
              </a:rPr>
              <a:pPr/>
              <a:t>43</a:t>
            </a:fld>
            <a:endParaRPr lang="en-US" smtClean="0">
              <a:cs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1"/>
      </p:bgRef>
    </p:bg>
    <p:spTree>
      <p:nvGrpSpPr>
        <p:cNvPr id="1" name=""/>
        <p:cNvGrpSpPr/>
        <p:nvPr/>
      </p:nvGrpSpPr>
      <p:grpSpPr>
        <a:xfrm>
          <a:off x="0" y="0"/>
          <a:ext cx="0" cy="0"/>
          <a:chOff x="0" y="0"/>
          <a:chExt cx="0" cy="0"/>
        </a:xfrm>
      </p:grpSpPr>
      <p:sp>
        <p:nvSpPr>
          <p:cNvPr id="8" name="عنوان 7"/>
          <p:cNvSpPr>
            <a:spLocks noGrp="1"/>
          </p:cNvSpPr>
          <p:nvPr>
            <p:ph type="ctrTitle"/>
          </p:nvPr>
        </p:nvSpPr>
        <p:spPr>
          <a:xfrm>
            <a:off x="2286000" y="3124200"/>
            <a:ext cx="6172200" cy="1894362"/>
          </a:xfrm>
        </p:spPr>
        <p:txBody>
          <a:bodyPr/>
          <a:lstStyle>
            <a:lvl1pPr>
              <a:defRPr b="1"/>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bwMode="auto">
          <a:xfrm rot="5400000">
            <a:off x="7764621" y="1174097"/>
            <a:ext cx="2286000" cy="381000"/>
          </a:xfrm>
        </p:spPr>
        <p:txBody>
          <a:bodyPr/>
          <a:lstStyle/>
          <a:p>
            <a:pPr>
              <a:defRPr/>
            </a:pPr>
            <a:fld id="{B16766E7-3E6F-4C81-8E98-9B4CBC9D6A2E}" type="datetime1">
              <a:rPr lang="en-US" smtClean="0"/>
              <a:pPr>
                <a:defRPr/>
              </a:pPr>
              <a:t>9/4/2012</a:t>
            </a:fld>
            <a:endParaRPr lang="en-US"/>
          </a:p>
        </p:txBody>
      </p:sp>
      <p:sp>
        <p:nvSpPr>
          <p:cNvPr id="17" name="عنصر نائب للتذييل 16"/>
          <p:cNvSpPr>
            <a:spLocks noGrp="1"/>
          </p:cNvSpPr>
          <p:nvPr>
            <p:ph type="ftr" sz="quarter" idx="11"/>
          </p:nvPr>
        </p:nvSpPr>
        <p:spPr bwMode="auto">
          <a:xfrm rot="5400000">
            <a:off x="7077269" y="4181669"/>
            <a:ext cx="3657600" cy="384048"/>
          </a:xfrm>
        </p:spPr>
        <p:txBody>
          <a:bodyPr/>
          <a:lstStyle/>
          <a:p>
            <a:pPr>
              <a:defRPr/>
            </a:pPr>
            <a:endParaRPr lang="en-US"/>
          </a:p>
        </p:txBody>
      </p:sp>
      <p:sp>
        <p:nvSpPr>
          <p:cNvPr id="10" name="مستطيل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مستطيل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رابط مستقيم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رابط مستقيم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رابط مستقيم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مستطيل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شكل بيضاوي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شكل بيضاوي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شكل بيضاوي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عنصر نائب لرقم الشريحة 28"/>
          <p:cNvSpPr>
            <a:spLocks noGrp="1"/>
          </p:cNvSpPr>
          <p:nvPr>
            <p:ph type="sldNum" sz="quarter" idx="12"/>
          </p:nvPr>
        </p:nvSpPr>
        <p:spPr bwMode="auto">
          <a:xfrm>
            <a:off x="1325544" y="4928702"/>
            <a:ext cx="609600" cy="517524"/>
          </a:xfrm>
        </p:spPr>
        <p:txBody>
          <a:bodyPr/>
          <a:lstStyle/>
          <a:p>
            <a:pPr>
              <a:defRPr/>
            </a:pPr>
            <a:fld id="{B3959EEB-A51A-4A00-BE55-B6DB28B1B4DD}" type="slidenum">
              <a:rPr lang="en-US" smtClean="0"/>
              <a:pPr>
                <a:defRPr/>
              </a:pPr>
              <a:t>‹#›</a:t>
            </a:fld>
            <a:endParaRPr lang="en-US"/>
          </a:p>
        </p:txBody>
      </p:sp>
    </p:spTree>
  </p:cSld>
  <p:clrMapOvr>
    <a:overrideClrMapping bg1="lt1" tx1="dk1" bg2="lt2" tx2="dk2" accent1="accent1" accent2="accent2" accent3="accent3" accent4="accent4" accent5="accent5" accent6="accent6" hlink="hlink" folHlink="folHlink"/>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pPr>
              <a:defRPr/>
            </a:pPr>
            <a:fld id="{B16766E7-3E6F-4C81-8E98-9B4CBC9D6A2E}" type="datetime1">
              <a:rPr lang="en-US" smtClean="0"/>
              <a:pPr>
                <a:defRPr/>
              </a:pPr>
              <a:t>9/4/2012</a:t>
            </a:fld>
            <a:endParaRPr lang="en-US"/>
          </a:p>
        </p:txBody>
      </p:sp>
      <p:sp>
        <p:nvSpPr>
          <p:cNvPr id="5" name="عنصر نائب للتذييل 4"/>
          <p:cNvSpPr>
            <a:spLocks noGrp="1"/>
          </p:cNvSpPr>
          <p:nvPr>
            <p:ph type="ftr" sz="quarter" idx="11"/>
          </p:nvPr>
        </p:nvSpPr>
        <p:spPr/>
        <p:txBody>
          <a:bodyPr/>
          <a:lstStyle/>
          <a:p>
            <a:pPr>
              <a:defRPr/>
            </a:pPr>
            <a:endParaRPr lang="en-US"/>
          </a:p>
        </p:txBody>
      </p:sp>
      <p:sp>
        <p:nvSpPr>
          <p:cNvPr id="6" name="عنصر نائب لرقم الشريحة 5"/>
          <p:cNvSpPr>
            <a:spLocks noGrp="1"/>
          </p:cNvSpPr>
          <p:nvPr>
            <p:ph type="sldNum" sz="quarter" idx="12"/>
          </p:nvPr>
        </p:nvSpPr>
        <p:spPr/>
        <p:txBody>
          <a:bodyPr/>
          <a:lstStyle/>
          <a:p>
            <a:pPr>
              <a:defRPr/>
            </a:pPr>
            <a:fld id="{B3959EEB-A51A-4A00-BE55-B6DB28B1B4DD}" type="slidenum">
              <a:rPr lang="en-US" smtClean="0"/>
              <a:pPr>
                <a:defRPr/>
              </a:pPr>
              <a:t>‹#›</a:t>
            </a:fld>
            <a:endParaRPr lang="en-US"/>
          </a:p>
        </p:txBody>
      </p:sp>
    </p:spTree>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pPr>
              <a:defRPr/>
            </a:pPr>
            <a:fld id="{B16766E7-3E6F-4C81-8E98-9B4CBC9D6A2E}" type="datetime1">
              <a:rPr lang="en-US" smtClean="0"/>
              <a:pPr>
                <a:defRPr/>
              </a:pPr>
              <a:t>9/4/2012</a:t>
            </a:fld>
            <a:endParaRPr lang="en-US"/>
          </a:p>
        </p:txBody>
      </p:sp>
      <p:sp>
        <p:nvSpPr>
          <p:cNvPr id="5" name="عنصر نائب للتذييل 4"/>
          <p:cNvSpPr>
            <a:spLocks noGrp="1"/>
          </p:cNvSpPr>
          <p:nvPr>
            <p:ph type="ftr" sz="quarter" idx="11"/>
          </p:nvPr>
        </p:nvSpPr>
        <p:spPr/>
        <p:txBody>
          <a:bodyPr/>
          <a:lstStyle/>
          <a:p>
            <a:pPr>
              <a:defRPr/>
            </a:pPr>
            <a:endParaRPr lang="en-US"/>
          </a:p>
        </p:txBody>
      </p:sp>
      <p:sp>
        <p:nvSpPr>
          <p:cNvPr id="6" name="عنصر نائب لرقم الشريحة 5"/>
          <p:cNvSpPr>
            <a:spLocks noGrp="1"/>
          </p:cNvSpPr>
          <p:nvPr>
            <p:ph type="sldNum" sz="quarter" idx="12"/>
          </p:nvPr>
        </p:nvSpPr>
        <p:spPr/>
        <p:txBody>
          <a:bodyPr/>
          <a:lstStyle/>
          <a:p>
            <a:pPr>
              <a:defRPr/>
            </a:pPr>
            <a:fld id="{B3959EEB-A51A-4A00-BE55-B6DB28B1B4DD}" type="slidenum">
              <a:rPr lang="en-US" smtClean="0"/>
              <a:pPr>
                <a:defRPr/>
              </a:pPr>
              <a:t>‹#›</a:t>
            </a:fld>
            <a:endParaRPr lang="en-US"/>
          </a:p>
        </p:txBody>
      </p:sp>
    </p:spTree>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8" name="عنصر نائب للمحتوى 7"/>
          <p:cNvSpPr>
            <a:spLocks noGrp="1"/>
          </p:cNvSpPr>
          <p:nvPr>
            <p:ph sz="quarter" idx="1"/>
          </p:nvPr>
        </p:nvSpPr>
        <p:spPr>
          <a:xfrm>
            <a:off x="457200" y="1600200"/>
            <a:ext cx="7467600" cy="487375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4"/>
          </p:nvPr>
        </p:nvSpPr>
        <p:spPr/>
        <p:txBody>
          <a:bodyPr rtlCol="0"/>
          <a:lstStyle/>
          <a:p>
            <a:pPr>
              <a:defRPr/>
            </a:pPr>
            <a:fld id="{B16766E7-3E6F-4C81-8E98-9B4CBC9D6A2E}" type="datetime1">
              <a:rPr lang="en-US" smtClean="0"/>
              <a:pPr>
                <a:defRPr/>
              </a:pPr>
              <a:t>9/4/2012</a:t>
            </a:fld>
            <a:endParaRPr lang="en-US"/>
          </a:p>
        </p:txBody>
      </p:sp>
      <p:sp>
        <p:nvSpPr>
          <p:cNvPr id="9" name="عنصر نائب لرقم الشريحة 8"/>
          <p:cNvSpPr>
            <a:spLocks noGrp="1"/>
          </p:cNvSpPr>
          <p:nvPr>
            <p:ph type="sldNum" sz="quarter" idx="15"/>
          </p:nvPr>
        </p:nvSpPr>
        <p:spPr/>
        <p:txBody>
          <a:bodyPr rtlCol="0"/>
          <a:lstStyle/>
          <a:p>
            <a:pPr>
              <a:defRPr/>
            </a:pPr>
            <a:fld id="{B3959EEB-A51A-4A00-BE55-B6DB28B1B4DD}" type="slidenum">
              <a:rPr lang="en-US" smtClean="0"/>
              <a:pPr>
                <a:defRPr/>
              </a:pPr>
              <a:t>‹#›</a:t>
            </a:fld>
            <a:endParaRPr lang="en-US"/>
          </a:p>
        </p:txBody>
      </p:sp>
      <p:sp>
        <p:nvSpPr>
          <p:cNvPr id="10" name="عنصر نائب للتذييل 9"/>
          <p:cNvSpPr>
            <a:spLocks noGrp="1"/>
          </p:cNvSpPr>
          <p:nvPr>
            <p:ph type="ftr" sz="quarter" idx="16"/>
          </p:nvPr>
        </p:nvSpPr>
        <p:spPr/>
        <p:txBody>
          <a:bodyPr rtlCol="0"/>
          <a:lstStyle/>
          <a:p>
            <a:pPr>
              <a:defRPr/>
            </a:pPr>
            <a:endParaRPr lang="en-US"/>
          </a:p>
        </p:txBody>
      </p:sp>
    </p:spTree>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bwMode="auto">
          <a:xfrm rot="5400000">
            <a:off x="7763256" y="1170432"/>
            <a:ext cx="2286000" cy="381000"/>
          </a:xfrm>
        </p:spPr>
        <p:txBody>
          <a:bodyPr/>
          <a:lstStyle/>
          <a:p>
            <a:pPr>
              <a:defRPr/>
            </a:pPr>
            <a:fld id="{B16766E7-3E6F-4C81-8E98-9B4CBC9D6A2E}" type="datetime1">
              <a:rPr lang="en-US" smtClean="0"/>
              <a:pPr>
                <a:defRPr/>
              </a:pPr>
              <a:t>9/4/2012</a:t>
            </a:fld>
            <a:endParaRPr lang="en-US"/>
          </a:p>
        </p:txBody>
      </p:sp>
      <p:sp>
        <p:nvSpPr>
          <p:cNvPr id="5" name="عنصر نائب للتذييل 4"/>
          <p:cNvSpPr>
            <a:spLocks noGrp="1"/>
          </p:cNvSpPr>
          <p:nvPr>
            <p:ph type="ftr" sz="quarter" idx="11"/>
          </p:nvPr>
        </p:nvSpPr>
        <p:spPr bwMode="auto">
          <a:xfrm rot="5400000">
            <a:off x="7077456" y="4178808"/>
            <a:ext cx="3657600" cy="384048"/>
          </a:xfrm>
        </p:spPr>
        <p:txBody>
          <a:bodyPr/>
          <a:lstStyle/>
          <a:p>
            <a:pPr>
              <a:defRPr/>
            </a:pPr>
            <a:endParaRPr lang="en-US"/>
          </a:p>
        </p:txBody>
      </p:sp>
      <p:sp>
        <p:nvSpPr>
          <p:cNvPr id="9" name="مستطيل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رابط مستقيم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رابط مستقيم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مستطيل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شكل بيضاوي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شكل بيضاوي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شكل بيضاوي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رابط مستقيم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رقم الشريحة 5"/>
          <p:cNvSpPr>
            <a:spLocks noGrp="1"/>
          </p:cNvSpPr>
          <p:nvPr>
            <p:ph type="sldNum" sz="quarter" idx="12"/>
          </p:nvPr>
        </p:nvSpPr>
        <p:spPr bwMode="auto">
          <a:xfrm>
            <a:off x="1340616" y="4928702"/>
            <a:ext cx="609600" cy="517524"/>
          </a:xfrm>
        </p:spPr>
        <p:txBody>
          <a:bodyPr/>
          <a:lstStyle/>
          <a:p>
            <a:pPr>
              <a:defRPr/>
            </a:pPr>
            <a:fld id="{B3959EEB-A51A-4A00-BE55-B6DB28B1B4DD}"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pPr>
              <a:defRPr/>
            </a:pPr>
            <a:fld id="{B16766E7-3E6F-4C81-8E98-9B4CBC9D6A2E}" type="datetime1">
              <a:rPr lang="en-US" smtClean="0"/>
              <a:pPr>
                <a:defRPr/>
              </a:pPr>
              <a:t>9/4/2012</a:t>
            </a:fld>
            <a:endParaRPr lang="en-US"/>
          </a:p>
        </p:txBody>
      </p:sp>
      <p:sp>
        <p:nvSpPr>
          <p:cNvPr id="6" name="عنصر نائب للتذييل 5"/>
          <p:cNvSpPr>
            <a:spLocks noGrp="1"/>
          </p:cNvSpPr>
          <p:nvPr>
            <p:ph type="ftr" sz="quarter" idx="11"/>
          </p:nvPr>
        </p:nvSpPr>
        <p:spPr/>
        <p:txBody>
          <a:bodyPr/>
          <a:lstStyle/>
          <a:p>
            <a:pPr>
              <a:defRPr/>
            </a:pPr>
            <a:endParaRPr lang="en-US"/>
          </a:p>
        </p:txBody>
      </p:sp>
      <p:sp>
        <p:nvSpPr>
          <p:cNvPr id="7" name="عنصر نائب لرقم الشريحة 6"/>
          <p:cNvSpPr>
            <a:spLocks noGrp="1"/>
          </p:cNvSpPr>
          <p:nvPr>
            <p:ph type="sldNum" sz="quarter" idx="12"/>
          </p:nvPr>
        </p:nvSpPr>
        <p:spPr/>
        <p:txBody>
          <a:bodyPr/>
          <a:lstStyle/>
          <a:p>
            <a:pPr>
              <a:defRPr/>
            </a:pPr>
            <a:fld id="{B3959EEB-A51A-4A00-BE55-B6DB28B1B4DD}" type="slidenum">
              <a:rPr lang="en-US" smtClean="0"/>
              <a:pPr>
                <a:defRPr/>
              </a:pPr>
              <a:t>‹#›</a:t>
            </a:fld>
            <a:endParaRPr lang="en-US"/>
          </a:p>
        </p:txBody>
      </p:sp>
      <p:sp>
        <p:nvSpPr>
          <p:cNvPr id="9" name="عنصر نائب للمحتوى 8"/>
          <p:cNvSpPr>
            <a:spLocks noGrp="1"/>
          </p:cNvSpPr>
          <p:nvPr>
            <p:ph sz="quarter" idx="1"/>
          </p:nvPr>
        </p:nvSpPr>
        <p:spPr>
          <a:xfrm>
            <a:off x="457200"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270248"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nchor="b"/>
          <a:lstStyle>
            <a:lvl1pPr>
              <a:defRPr/>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pPr>
              <a:defRPr/>
            </a:pPr>
            <a:fld id="{B16766E7-3E6F-4C81-8E98-9B4CBC9D6A2E}" type="datetime1">
              <a:rPr lang="en-US" smtClean="0"/>
              <a:pPr>
                <a:defRPr/>
              </a:pPr>
              <a:t>9/4/2012</a:t>
            </a:fld>
            <a:endParaRPr lang="en-US"/>
          </a:p>
        </p:txBody>
      </p:sp>
      <p:sp>
        <p:nvSpPr>
          <p:cNvPr id="8" name="عنصر نائب للتذييل 7"/>
          <p:cNvSpPr>
            <a:spLocks noGrp="1"/>
          </p:cNvSpPr>
          <p:nvPr>
            <p:ph type="ftr" sz="quarter" idx="11"/>
          </p:nvPr>
        </p:nvSpPr>
        <p:spPr/>
        <p:txBody>
          <a:bodyPr/>
          <a:lstStyle/>
          <a:p>
            <a:pPr>
              <a:defRPr/>
            </a:pPr>
            <a:endParaRPr lang="en-US"/>
          </a:p>
        </p:txBody>
      </p:sp>
      <p:sp>
        <p:nvSpPr>
          <p:cNvPr id="9" name="عنصر نائب لرقم الشريحة 8"/>
          <p:cNvSpPr>
            <a:spLocks noGrp="1"/>
          </p:cNvSpPr>
          <p:nvPr>
            <p:ph type="sldNum" sz="quarter" idx="12"/>
          </p:nvPr>
        </p:nvSpPr>
        <p:spPr/>
        <p:txBody>
          <a:bodyPr/>
          <a:lstStyle/>
          <a:p>
            <a:pPr>
              <a:defRPr/>
            </a:pPr>
            <a:fld id="{B3959EEB-A51A-4A00-BE55-B6DB28B1B4DD}" type="slidenum">
              <a:rPr lang="en-US" smtClean="0"/>
              <a:pPr>
                <a:defRPr/>
              </a:pPr>
              <a:t>‹#›</a:t>
            </a:fld>
            <a:endParaRPr lang="en-US"/>
          </a:p>
        </p:txBody>
      </p:sp>
      <p:sp>
        <p:nvSpPr>
          <p:cNvPr id="11" name="عنصر نائب للمحتوى 10"/>
          <p:cNvSpPr>
            <a:spLocks noGrp="1"/>
          </p:cNvSpPr>
          <p:nvPr>
            <p:ph sz="quarter" idx="2"/>
          </p:nvPr>
        </p:nvSpPr>
        <p:spPr>
          <a:xfrm>
            <a:off x="457200"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371975"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6" name="عنصر نائب للتاريخ 5"/>
          <p:cNvSpPr>
            <a:spLocks noGrp="1"/>
          </p:cNvSpPr>
          <p:nvPr>
            <p:ph type="dt" sz="half" idx="10"/>
          </p:nvPr>
        </p:nvSpPr>
        <p:spPr/>
        <p:txBody>
          <a:bodyPr rtlCol="0"/>
          <a:lstStyle/>
          <a:p>
            <a:pPr>
              <a:defRPr/>
            </a:pPr>
            <a:fld id="{B16766E7-3E6F-4C81-8E98-9B4CBC9D6A2E}" type="datetime1">
              <a:rPr lang="en-US" smtClean="0"/>
              <a:pPr>
                <a:defRPr/>
              </a:pPr>
              <a:t>9/4/2012</a:t>
            </a:fld>
            <a:endParaRPr lang="en-US"/>
          </a:p>
        </p:txBody>
      </p:sp>
      <p:sp>
        <p:nvSpPr>
          <p:cNvPr id="7" name="عنصر نائب لرقم الشريحة 6"/>
          <p:cNvSpPr>
            <a:spLocks noGrp="1"/>
          </p:cNvSpPr>
          <p:nvPr>
            <p:ph type="sldNum" sz="quarter" idx="11"/>
          </p:nvPr>
        </p:nvSpPr>
        <p:spPr/>
        <p:txBody>
          <a:bodyPr rtlCol="0"/>
          <a:lstStyle/>
          <a:p>
            <a:pPr>
              <a:defRPr/>
            </a:pPr>
            <a:fld id="{B3959EEB-A51A-4A00-BE55-B6DB28B1B4DD}" type="slidenum">
              <a:rPr lang="en-US" smtClean="0"/>
              <a:pPr>
                <a:defRPr/>
              </a:pPr>
              <a:t>‹#›</a:t>
            </a:fld>
            <a:endParaRPr lang="en-US"/>
          </a:p>
        </p:txBody>
      </p:sp>
      <p:sp>
        <p:nvSpPr>
          <p:cNvPr id="8" name="عنصر نائب للتذييل 7"/>
          <p:cNvSpPr>
            <a:spLocks noGrp="1"/>
          </p:cNvSpPr>
          <p:nvPr>
            <p:ph type="ftr" sz="quarter" idx="12"/>
          </p:nvPr>
        </p:nvSpPr>
        <p:spPr/>
        <p:txBody>
          <a:bodyPr rtlCol="0"/>
          <a:lstStyle/>
          <a:p>
            <a:pPr>
              <a:defRPr/>
            </a:pPr>
            <a:endParaRPr lang="en-US"/>
          </a:p>
        </p:txBody>
      </p:sp>
    </p:spTree>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pPr>
              <a:defRPr/>
            </a:pPr>
            <a:fld id="{B16766E7-3E6F-4C81-8E98-9B4CBC9D6A2E}" type="datetime1">
              <a:rPr lang="en-US" smtClean="0"/>
              <a:pPr>
                <a:defRPr/>
              </a:pPr>
              <a:t>9/4/2012</a:t>
            </a:fld>
            <a:endParaRPr lang="en-US"/>
          </a:p>
        </p:txBody>
      </p:sp>
      <p:sp>
        <p:nvSpPr>
          <p:cNvPr id="3" name="عنصر نائب للتذييل 2"/>
          <p:cNvSpPr>
            <a:spLocks noGrp="1"/>
          </p:cNvSpPr>
          <p:nvPr>
            <p:ph type="ftr" sz="quarter" idx="11"/>
          </p:nvPr>
        </p:nvSpPr>
        <p:spPr/>
        <p:txBody>
          <a:bodyPr/>
          <a:lstStyle/>
          <a:p>
            <a:pPr>
              <a:defRPr/>
            </a:pPr>
            <a:endParaRPr lang="en-US"/>
          </a:p>
        </p:txBody>
      </p:sp>
      <p:sp>
        <p:nvSpPr>
          <p:cNvPr id="4" name="عنصر نائب لرقم الشريحة 3"/>
          <p:cNvSpPr>
            <a:spLocks noGrp="1"/>
          </p:cNvSpPr>
          <p:nvPr>
            <p:ph type="sldNum" sz="quarter" idx="12"/>
          </p:nvPr>
        </p:nvSpPr>
        <p:spPr/>
        <p:txBody>
          <a:bodyPr/>
          <a:lstStyle/>
          <a:p>
            <a:pPr>
              <a:defRPr/>
            </a:pPr>
            <a:fld id="{B3959EEB-A51A-4A00-BE55-B6DB28B1B4DD}" type="slidenum">
              <a:rPr lang="en-US" smtClean="0"/>
              <a:pPr>
                <a:defRPr/>
              </a:pPr>
              <a:t>‹#›</a:t>
            </a:fld>
            <a:endParaRPr lang="en-US"/>
          </a:p>
        </p:txBody>
      </p:sp>
    </p:spTree>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عنوان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رابط مستقيم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رابط مستقيم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مستطيل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شكل بيضاوي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عنصر نائب للمحتوى 17"/>
          <p:cNvSpPr>
            <a:spLocks noGrp="1"/>
          </p:cNvSpPr>
          <p:nvPr>
            <p:ph sz="quarter" idx="1"/>
          </p:nvPr>
        </p:nvSpPr>
        <p:spPr>
          <a:xfrm>
            <a:off x="304800" y="274320"/>
            <a:ext cx="5638800" cy="6327648"/>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4"/>
          </p:nvPr>
        </p:nvSpPr>
        <p:spPr/>
        <p:txBody>
          <a:bodyPr rtlCol="0"/>
          <a:lstStyle/>
          <a:p>
            <a:pPr>
              <a:defRPr/>
            </a:pPr>
            <a:fld id="{B16766E7-3E6F-4C81-8E98-9B4CBC9D6A2E}" type="datetime1">
              <a:rPr lang="en-US" smtClean="0"/>
              <a:pPr>
                <a:defRPr/>
              </a:pPr>
              <a:t>9/4/2012</a:t>
            </a:fld>
            <a:endParaRPr lang="en-US"/>
          </a:p>
        </p:txBody>
      </p:sp>
      <p:sp>
        <p:nvSpPr>
          <p:cNvPr id="22" name="عنصر نائب لرقم الشريحة 21"/>
          <p:cNvSpPr>
            <a:spLocks noGrp="1"/>
          </p:cNvSpPr>
          <p:nvPr>
            <p:ph type="sldNum" sz="quarter" idx="15"/>
          </p:nvPr>
        </p:nvSpPr>
        <p:spPr/>
        <p:txBody>
          <a:bodyPr rtlCol="0"/>
          <a:lstStyle/>
          <a:p>
            <a:pPr>
              <a:defRPr/>
            </a:pPr>
            <a:fld id="{B3959EEB-A51A-4A00-BE55-B6DB28B1B4DD}" type="slidenum">
              <a:rPr lang="en-US" smtClean="0"/>
              <a:pPr>
                <a:defRPr/>
              </a:pPr>
              <a:t>‹#›</a:t>
            </a:fld>
            <a:endParaRPr lang="en-US"/>
          </a:p>
        </p:txBody>
      </p:sp>
      <p:sp>
        <p:nvSpPr>
          <p:cNvPr id="23" name="عنصر نائب للتذييل 22"/>
          <p:cNvSpPr>
            <a:spLocks noGrp="1"/>
          </p:cNvSpPr>
          <p:nvPr>
            <p:ph type="ftr" sz="quarter" idx="16"/>
          </p:nvPr>
        </p:nvSpPr>
        <p:spPr/>
        <p:txBody>
          <a:bodyPr rtlCol="0"/>
          <a:lstStyle/>
          <a:p>
            <a:pPr>
              <a:defRPr/>
            </a:pPr>
            <a:endParaRPr lang="en-US"/>
          </a:p>
        </p:txBody>
      </p:sp>
    </p:spTree>
  </p:cSld>
  <p:clrMapOvr>
    <a:overrideClrMapping bg1="lt1" tx1="dk1" bg2="lt2" tx2="dk2" accent1="accent1" accent2="accent2" accent3="accent3" accent4="accent4" accent5="accent5" accent6="accent6" hlink="hlink" folHlink="folHlink"/>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رابط مستقيم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بيضاوي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عنوان 1"/>
          <p:cNvSpPr>
            <a:spLocks noGrp="1"/>
          </p:cNvSpPr>
          <p:nvPr>
            <p:ph type="title"/>
          </p:nvPr>
        </p:nvSpPr>
        <p:spPr>
          <a:xfrm rot="5400000">
            <a:off x="3350133" y="3200400"/>
            <a:ext cx="6309360" cy="457200"/>
          </a:xfrm>
        </p:spPr>
        <p:txBody>
          <a:bodyPr anchor="b"/>
          <a:lstStyle>
            <a:lvl1pPr algn="l">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10" name="رابط مستقيم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مستطيل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رابط مستقيم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رابط مستقيم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عنصر نائب للتاريخ 16"/>
          <p:cNvSpPr>
            <a:spLocks noGrp="1"/>
          </p:cNvSpPr>
          <p:nvPr>
            <p:ph type="dt" sz="half" idx="10"/>
          </p:nvPr>
        </p:nvSpPr>
        <p:spPr/>
        <p:txBody>
          <a:bodyPr rtlCol="0"/>
          <a:lstStyle/>
          <a:p>
            <a:pPr>
              <a:defRPr/>
            </a:pPr>
            <a:fld id="{B16766E7-3E6F-4C81-8E98-9B4CBC9D6A2E}" type="datetime1">
              <a:rPr lang="en-US" smtClean="0"/>
              <a:pPr>
                <a:defRPr/>
              </a:pPr>
              <a:t>9/4/2012</a:t>
            </a:fld>
            <a:endParaRPr lang="en-US"/>
          </a:p>
        </p:txBody>
      </p:sp>
      <p:sp>
        <p:nvSpPr>
          <p:cNvPr id="18" name="عنصر نائب لرقم الشريحة 17"/>
          <p:cNvSpPr>
            <a:spLocks noGrp="1"/>
          </p:cNvSpPr>
          <p:nvPr>
            <p:ph type="sldNum" sz="quarter" idx="11"/>
          </p:nvPr>
        </p:nvSpPr>
        <p:spPr/>
        <p:txBody>
          <a:bodyPr rtlCol="0"/>
          <a:lstStyle/>
          <a:p>
            <a:pPr>
              <a:defRPr/>
            </a:pPr>
            <a:fld id="{B3959EEB-A51A-4A00-BE55-B6DB28B1B4DD}" type="slidenum">
              <a:rPr lang="en-US" smtClean="0"/>
              <a:pPr>
                <a:defRPr/>
              </a:pPr>
              <a:t>‹#›</a:t>
            </a:fld>
            <a:endParaRPr lang="en-US"/>
          </a:p>
        </p:txBody>
      </p:sp>
      <p:sp>
        <p:nvSpPr>
          <p:cNvPr id="21" name="عنصر نائب للتذييل 20"/>
          <p:cNvSpPr>
            <a:spLocks noGrp="1"/>
          </p:cNvSpPr>
          <p:nvPr>
            <p:ph type="ftr" sz="quarter" idx="12"/>
          </p:nvPr>
        </p:nvSpPr>
        <p:spPr/>
        <p:txBody>
          <a:bodyPr rtlCol="0"/>
          <a:lstStyle/>
          <a:p>
            <a:pPr>
              <a:defRPr/>
            </a:pPr>
            <a:endParaRPr lang="en-US"/>
          </a:p>
        </p:txBody>
      </p:sp>
    </p:spTree>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عنصر نائب للعنوان 21"/>
          <p:cNvSpPr>
            <a:spLocks noGrp="1"/>
          </p:cNvSpPr>
          <p:nvPr>
            <p:ph type="title"/>
          </p:nvPr>
        </p:nvSpPr>
        <p:spPr>
          <a:xfrm>
            <a:off x="457200" y="274638"/>
            <a:ext cx="7467600" cy="1143000"/>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pPr>
              <a:defRPr/>
            </a:pPr>
            <a:fld id="{1262CE70-6715-4835-A17C-883BCC96CFE9}" type="datetime1">
              <a:rPr lang="en-US" smtClean="0"/>
              <a:pPr>
                <a:defRPr/>
              </a:pPr>
              <a:t>9/4/2012</a:t>
            </a:fld>
            <a:endParaRPr lang="en-US"/>
          </a:p>
        </p:txBody>
      </p:sp>
      <p:sp>
        <p:nvSpPr>
          <p:cNvPr id="3" name="عنصر نائب للتذييل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pPr>
              <a:defRPr/>
            </a:pPr>
            <a:endParaRPr lang="en-US"/>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شكل بيضاوي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عنصر نائب لرقم الشريحة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pPr>
              <a:defRPr/>
            </a:pPr>
            <a:fld id="{76A9DDFA-7FF5-46C6-8B79-8EF523012976}"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4171" r:id="rId1"/>
    <p:sldLayoutId id="2147484172" r:id="rId2"/>
    <p:sldLayoutId id="2147484173" r:id="rId3"/>
    <p:sldLayoutId id="2147484174" r:id="rId4"/>
    <p:sldLayoutId id="2147484175" r:id="rId5"/>
    <p:sldLayoutId id="2147484176" r:id="rId6"/>
    <p:sldLayoutId id="2147484177" r:id="rId7"/>
    <p:sldLayoutId id="2147484178" r:id="rId8"/>
    <p:sldLayoutId id="2147484179" r:id="rId9"/>
    <p:sldLayoutId id="2147484180" r:id="rId10"/>
    <p:sldLayoutId id="2147484181" r:id="rId11"/>
  </p:sldLayoutIdLst>
  <p:hf hdr="0" ftr="0" dt="0"/>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www.damasgate.com/vb/t211560/" TargetMode="External"/><Relationship Id="rId2" Type="http://schemas.openxmlformats.org/officeDocument/2006/relationships/hyperlink" Target="http://www.damasgate.com/vb/t181618/" TargetMode="External"/><Relationship Id="rId1" Type="http://schemas.openxmlformats.org/officeDocument/2006/relationships/slideLayout" Target="../slideLayouts/slideLayout7.xml"/><Relationship Id="rId4" Type="http://schemas.openxmlformats.org/officeDocument/2006/relationships/hyperlink" Target="http://www.damasgate.com/vb/t233798/" TargetMode="External"/></Relationships>
</file>

<file path=ppt/slides/_rels/slide41.xml.rels><?xml version="1.0" encoding="UTF-8" standalone="yes"?>
<Relationships xmlns="http://schemas.openxmlformats.org/package/2006/relationships"><Relationship Id="rId3" Type="http://schemas.openxmlformats.org/officeDocument/2006/relationships/hyperlink" Target="http://www.damasgate.com/vb/t221083/" TargetMode="External"/><Relationship Id="rId2" Type="http://schemas.openxmlformats.org/officeDocument/2006/relationships/hyperlink" Target="http://www.damasgate.com/vb/t181618/" TargetMode="Externa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3"/>
          <p:cNvSpPr txBox="1">
            <a:spLocks noChangeArrowheads="1"/>
          </p:cNvSpPr>
          <p:nvPr/>
        </p:nvSpPr>
        <p:spPr bwMode="auto">
          <a:xfrm>
            <a:off x="179388" y="333375"/>
            <a:ext cx="8713787" cy="5795963"/>
          </a:xfrm>
          <a:prstGeom prst="rect">
            <a:avLst/>
          </a:prstGeom>
          <a:noFill/>
          <a:ln w="9525">
            <a:noFill/>
            <a:miter lim="800000"/>
            <a:headEnd/>
            <a:tailEnd/>
          </a:ln>
        </p:spPr>
        <p:txBody>
          <a:bodyPr>
            <a:spAutoFit/>
          </a:bodyPr>
          <a:lstStyle/>
          <a:p>
            <a:pPr algn="ctr"/>
            <a:r>
              <a:rPr lang="ar-SA" sz="4400" b="1" dirty="0">
                <a:solidFill>
                  <a:srgbClr val="C00000"/>
                </a:solidFill>
                <a:latin typeface="Traditional Arabic" pitchFamily="18" charset="-78"/>
                <a:cs typeface="Traditional Arabic" pitchFamily="18" charset="-78"/>
              </a:rPr>
              <a:t>قصيدة كعب بن زهير</a:t>
            </a:r>
            <a:endParaRPr lang="en-US" sz="4400" b="1" dirty="0">
              <a:solidFill>
                <a:srgbClr val="C00000"/>
              </a:solidFill>
              <a:latin typeface="Traditional Arabic" pitchFamily="18" charset="-78"/>
              <a:cs typeface="Traditional Arabic" pitchFamily="18" charset="-78"/>
            </a:endParaRPr>
          </a:p>
          <a:p>
            <a:pPr algn="ctr"/>
            <a:r>
              <a:rPr lang="ar-SA" sz="4400" b="1" dirty="0">
                <a:solidFill>
                  <a:srgbClr val="800080"/>
                </a:solidFill>
                <a:latin typeface="Traditional Arabic" pitchFamily="18" charset="-78"/>
                <a:cs typeface="Traditional Arabic" pitchFamily="18" charset="-78"/>
              </a:rPr>
              <a:t>( بانت سعاد )</a:t>
            </a:r>
          </a:p>
          <a:p>
            <a:pPr algn="ctr"/>
            <a:endParaRPr lang="ar-SA" sz="4000" b="1" dirty="0">
              <a:latin typeface="Traditional Arabic" pitchFamily="18" charset="-78"/>
              <a:cs typeface="Traditional Arabic" pitchFamily="18" charset="-78"/>
            </a:endParaRPr>
          </a:p>
          <a:p>
            <a:pPr algn="ctr"/>
            <a:r>
              <a:rPr lang="ar-SA" sz="4000" b="1" dirty="0">
                <a:latin typeface="Traditional Arabic" pitchFamily="18" charset="-78"/>
                <a:cs typeface="Traditional Arabic" pitchFamily="18" charset="-78"/>
              </a:rPr>
              <a:t>هو كعب بن زهير بن أبي سلمى بن ربيعة بن </a:t>
            </a:r>
            <a:r>
              <a:rPr lang="ar-SA" sz="4000" b="1" dirty="0" err="1">
                <a:latin typeface="Traditional Arabic" pitchFamily="18" charset="-78"/>
                <a:cs typeface="Traditional Arabic" pitchFamily="18" charset="-78"/>
              </a:rPr>
              <a:t>رباح</a:t>
            </a:r>
            <a:r>
              <a:rPr lang="ar-SA" sz="4000" b="1" dirty="0">
                <a:latin typeface="Traditional Arabic" pitchFamily="18" charset="-78"/>
                <a:cs typeface="Traditional Arabic" pitchFamily="18" charset="-78"/>
              </a:rPr>
              <a:t> المزني </a:t>
            </a:r>
            <a:r>
              <a:rPr lang="ar-SA" sz="4000" b="1" dirty="0" smtClean="0">
                <a:latin typeface="Traditional Arabic" pitchFamily="18" charset="-78"/>
                <a:cs typeface="Traditional Arabic" pitchFamily="18" charset="-78"/>
              </a:rPr>
              <a:t> -</a:t>
            </a:r>
            <a:r>
              <a:rPr lang="ar-SA" sz="4000" b="1" dirty="0">
                <a:latin typeface="Traditional Arabic" pitchFamily="18" charset="-78"/>
                <a:cs typeface="Traditional Arabic" pitchFamily="18" charset="-78"/>
              </a:rPr>
              <a:t>شاعر مخضرم - كان أبوه من فحول الشعراء في الجاهلية،  تلقى كعب الشعر عن أبيه ، مثله في ذلك مثل أخيه بجير ومثل الحطيئة </a:t>
            </a:r>
            <a:r>
              <a:rPr lang="ar-SA" sz="3200" b="1" baseline="30000" dirty="0">
                <a:latin typeface="Traditional Arabic" pitchFamily="18" charset="-78"/>
                <a:cs typeface="Traditional Arabic" pitchFamily="18" charset="-78"/>
              </a:rPr>
              <a:t>(</a:t>
            </a:r>
            <a:r>
              <a:rPr lang="ar-SA" sz="2800" b="1" baseline="30000" dirty="0">
                <a:latin typeface="Traditional Arabic" pitchFamily="18" charset="-78"/>
                <a:cs typeface="Traditional Arabic" pitchFamily="18" charset="-78"/>
              </a:rPr>
              <a:t>1</a:t>
            </a:r>
            <a:r>
              <a:rPr lang="ar-SA" sz="3200" b="1" baseline="30000" dirty="0">
                <a:latin typeface="Traditional Arabic" pitchFamily="18" charset="-78"/>
                <a:cs typeface="Traditional Arabic" pitchFamily="18" charset="-78"/>
              </a:rPr>
              <a:t>)</a:t>
            </a:r>
            <a:endParaRPr lang="ar-SA" sz="4400" b="1" baseline="30000" dirty="0">
              <a:latin typeface="Traditional Arabic" pitchFamily="18" charset="-78"/>
              <a:cs typeface="Traditional Arabic" pitchFamily="18" charset="-78"/>
            </a:endParaRPr>
          </a:p>
          <a:p>
            <a:pPr algn="ctr"/>
            <a:endParaRPr lang="ar-SA" sz="2000" b="1" dirty="0">
              <a:latin typeface="Traditional Arabic" pitchFamily="18" charset="-78"/>
              <a:cs typeface="Traditional Arabic" pitchFamily="18" charset="-78"/>
            </a:endParaRPr>
          </a:p>
          <a:p>
            <a:pPr algn="ctr"/>
            <a:endParaRPr lang="ar-SA" sz="3200" b="1" baseline="30000" dirty="0">
              <a:latin typeface="Traditional Arabic" pitchFamily="18" charset="-78"/>
              <a:cs typeface="Traditional Arabic" pitchFamily="18" charset="-78"/>
            </a:endParaRPr>
          </a:p>
          <a:p>
            <a:pPr algn="r"/>
            <a:r>
              <a:rPr lang="ar-SA" sz="3200" b="1" baseline="30000" dirty="0">
                <a:latin typeface="Traditional Arabic" pitchFamily="18" charset="-78"/>
                <a:cs typeface="Traditional Arabic" pitchFamily="18" charset="-78"/>
              </a:rPr>
              <a:t> </a:t>
            </a:r>
            <a:r>
              <a:rPr lang="ar-SA" sz="2000" b="1" dirty="0">
                <a:latin typeface="Traditional Arabic" pitchFamily="18" charset="-78"/>
                <a:cs typeface="Traditional Arabic" pitchFamily="18" charset="-78"/>
              </a:rPr>
              <a:t>(1) شرح ديوان كعب بن زهير ( المقدمة ص – ز ) ، طبعة دار الكتب المصرية ( د.ت ) ، وراجع الشعر والشعراء ، </a:t>
            </a:r>
          </a:p>
          <a:p>
            <a:pPr algn="r"/>
            <a:r>
              <a:rPr lang="ar-SA" sz="2000" b="1" dirty="0">
                <a:latin typeface="Traditional Arabic" pitchFamily="18" charset="-78"/>
                <a:cs typeface="Traditional Arabic" pitchFamily="18" charset="-78"/>
              </a:rPr>
              <a:t>      لابن </a:t>
            </a:r>
            <a:r>
              <a:rPr lang="ar-SA" sz="2000" b="1" dirty="0" err="1">
                <a:latin typeface="Traditional Arabic" pitchFamily="18" charset="-78"/>
                <a:cs typeface="Traditional Arabic" pitchFamily="18" charset="-78"/>
              </a:rPr>
              <a:t>قتيبة</a:t>
            </a:r>
            <a:r>
              <a:rPr lang="ar-SA" sz="2000" b="1" dirty="0">
                <a:latin typeface="Traditional Arabic" pitchFamily="18" charset="-78"/>
                <a:cs typeface="Traditional Arabic" pitchFamily="18" charset="-78"/>
              </a:rPr>
              <a:t> ، </a:t>
            </a:r>
            <a:r>
              <a:rPr lang="ar-SA" sz="2000" b="1" dirty="0" err="1">
                <a:latin typeface="Traditional Arabic" pitchFamily="18" charset="-78"/>
                <a:cs typeface="Traditional Arabic" pitchFamily="18" charset="-78"/>
              </a:rPr>
              <a:t>ت</a:t>
            </a:r>
            <a:r>
              <a:rPr lang="ar-SA" sz="2000" b="1" dirty="0">
                <a:latin typeface="Traditional Arabic" pitchFamily="18" charset="-78"/>
                <a:cs typeface="Traditional Arabic" pitchFamily="18" charset="-78"/>
              </a:rPr>
              <a:t> : أحمد محمد شاكر ،1/ 154، دار المعارف ( ت ) . </a:t>
            </a:r>
            <a:endParaRPr lang="en-US" sz="4400" dirty="0">
              <a:solidFill>
                <a:srgbClr val="C00000"/>
              </a:solidFill>
              <a:latin typeface="Traditional Arabic" pitchFamily="18" charset="-78"/>
              <a:cs typeface="Traditional Arabic" pitchFamily="18" charset="-78"/>
            </a:endParaRPr>
          </a:p>
        </p:txBody>
      </p:sp>
      <p:cxnSp>
        <p:nvCxnSpPr>
          <p:cNvPr id="6" name="Straight Connector 5"/>
          <p:cNvCxnSpPr/>
          <p:nvPr/>
        </p:nvCxnSpPr>
        <p:spPr>
          <a:xfrm flipH="1">
            <a:off x="3779838" y="5157788"/>
            <a:ext cx="4608512" cy="0"/>
          </a:xfrm>
          <a:prstGeom prst="line">
            <a:avLst/>
          </a:prstGeom>
        </p:spPr>
        <p:style>
          <a:lnRef idx="1">
            <a:schemeClr val="dk1"/>
          </a:lnRef>
          <a:fillRef idx="0">
            <a:schemeClr val="dk1"/>
          </a:fillRef>
          <a:effectRef idx="0">
            <a:schemeClr val="dk1"/>
          </a:effectRef>
          <a:fontRef idx="minor">
            <a:schemeClr val="tx1"/>
          </a:fontRef>
        </p:style>
      </p:cxnSp>
      <p:sp>
        <p:nvSpPr>
          <p:cNvPr id="4" name="مستطيل 3"/>
          <p:cNvSpPr/>
          <p:nvPr/>
        </p:nvSpPr>
        <p:spPr>
          <a:xfrm>
            <a:off x="5929313" y="1500188"/>
            <a:ext cx="2286000" cy="642937"/>
          </a:xfrm>
          <a:prstGeom prst="rect">
            <a:avLst/>
          </a:prstGeom>
          <a:ln>
            <a:noFill/>
          </a:ln>
        </p:spPr>
        <p:style>
          <a:lnRef idx="1">
            <a:schemeClr val="dk1"/>
          </a:lnRef>
          <a:fillRef idx="2">
            <a:schemeClr val="dk1"/>
          </a:fillRef>
          <a:effectRef idx="1">
            <a:schemeClr val="dk1"/>
          </a:effectRef>
          <a:fontRef idx="minor">
            <a:schemeClr val="dk1"/>
          </a:fontRef>
        </p:style>
        <p:txBody>
          <a:bodyPr rtlCol="1" anchor="ctr"/>
          <a:lstStyle/>
          <a:p>
            <a:pPr algn="ctr">
              <a:defRPr/>
            </a:pPr>
            <a:r>
              <a:rPr lang="ar-SA" sz="2800" b="1" dirty="0">
                <a:latin typeface="Traditional Arabic" pitchFamily="18" charset="-78"/>
                <a:cs typeface="Traditional Arabic" pitchFamily="18" charset="-78"/>
              </a:rPr>
              <a:t>التعريف بالشاعر .</a:t>
            </a:r>
          </a:p>
        </p:txBody>
      </p:sp>
      <p:sp>
        <p:nvSpPr>
          <p:cNvPr id="11269" name="عنصر نائب لرقم الشريحة 6"/>
          <p:cNvSpPr>
            <a:spLocks noGrp="1"/>
          </p:cNvSpPr>
          <p:nvPr>
            <p:ph type="sldNum" sz="quarter" idx="15"/>
          </p:nvPr>
        </p:nvSpPr>
        <p:spPr bwMode="auto">
          <a:noFill/>
          <a:ln>
            <a:miter lim="800000"/>
            <a:headEnd/>
            <a:tailEnd/>
          </a:ln>
        </p:spPr>
        <p:txBody>
          <a:bodyPr wrap="square" lIns="91440" tIns="45720" rIns="91440" bIns="45720" numCol="1" anchorCtr="0" compatLnSpc="1">
            <a:prstTxWarp prst="textNoShape">
              <a:avLst/>
            </a:prstTxWarp>
          </a:bodyPr>
          <a:lstStyle/>
          <a:p>
            <a:fld id="{17138B95-5B40-4304-8F71-398EADB75B65}" type="slidenum">
              <a:rPr lang="en-US" smtClean="0">
                <a:cs typeface="Arial" pitchFamily="34" charset="0"/>
              </a:rPr>
              <a:pPr/>
              <a:t>1</a:t>
            </a:fld>
            <a:endParaRPr lang="en-US" smtClean="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1266"/>
                                        </p:tgtEl>
                                        <p:attrNameLst>
                                          <p:attrName>style.visibility</p:attrName>
                                        </p:attrNameLst>
                                      </p:cBhvr>
                                      <p:to>
                                        <p:strVal val="visible"/>
                                      </p:to>
                                    </p:set>
                                    <p:animEffect transition="in" filter="diamond(in)">
                                      <p:cBhvr>
                                        <p:cTn id="7" dur="2000"/>
                                        <p:tgtEl>
                                          <p:spTgt spid="112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107950" y="560388"/>
            <a:ext cx="9144000" cy="4130675"/>
          </a:xfrm>
          <a:prstGeom prst="rect">
            <a:avLst/>
          </a:prstGeom>
          <a:noFill/>
          <a:ln w="9525">
            <a:noFill/>
            <a:miter lim="800000"/>
            <a:headEnd/>
            <a:tailEnd/>
          </a:ln>
        </p:spPr>
        <p:txBody>
          <a:bodyPr>
            <a:spAutoFit/>
          </a:bodyPr>
          <a:lstStyle/>
          <a:p>
            <a:pPr algn="ctr" rtl="1">
              <a:lnSpc>
                <a:spcPct val="115000"/>
              </a:lnSpc>
              <a:spcAft>
                <a:spcPts val="1000"/>
              </a:spcAft>
              <a:defRPr/>
            </a:pPr>
            <a:r>
              <a:rPr lang="ar-SA" sz="2800" b="1" dirty="0">
                <a:solidFill>
                  <a:srgbClr val="C00000"/>
                </a:solidFill>
                <a:latin typeface="Calibri" pitchFamily="34" charset="0"/>
                <a:ea typeface="Calibri" pitchFamily="34" charset="0"/>
                <a:cs typeface="Traditional Arabic" pitchFamily="2" charset="-78"/>
              </a:rPr>
              <a:t>(ب)</a:t>
            </a:r>
            <a:endParaRPr lang="en-US" sz="2800" dirty="0">
              <a:solidFill>
                <a:srgbClr val="C00000"/>
              </a:solidFill>
              <a:latin typeface="Calibri" pitchFamily="34" charset="0"/>
              <a:ea typeface="Calibri" pitchFamily="34" charset="0"/>
              <a:cs typeface="Traditional Arabic" pitchFamily="2" charset="-78"/>
            </a:endParaRPr>
          </a:p>
          <a:p>
            <a:pPr algn="ctr">
              <a:lnSpc>
                <a:spcPct val="115000"/>
              </a:lnSpc>
              <a:spcAft>
                <a:spcPts val="1000"/>
              </a:spcAft>
              <a:defRPr/>
            </a:pPr>
            <a:r>
              <a:rPr lang="ar-SA" sz="5400" b="1" dirty="0">
                <a:solidFill>
                  <a:srgbClr val="C00000"/>
                </a:solidFill>
                <a:latin typeface="Calibri" pitchFamily="34" charset="0"/>
                <a:ea typeface="Calibri" pitchFamily="34" charset="0"/>
                <a:cs typeface="Traditional Arabic" pitchFamily="2" charset="-78"/>
              </a:rPr>
              <a:t>تجلّد</a:t>
            </a:r>
          </a:p>
          <a:p>
            <a:pPr algn="ctr">
              <a:lnSpc>
                <a:spcPct val="115000"/>
              </a:lnSpc>
              <a:spcAft>
                <a:spcPts val="1000"/>
              </a:spcAft>
              <a:defRPr/>
            </a:pPr>
            <a:endParaRPr lang="ar-SA" sz="900" dirty="0">
              <a:solidFill>
                <a:srgbClr val="C00000"/>
              </a:solidFill>
              <a:latin typeface="Calibri" pitchFamily="34" charset="0"/>
            </a:endParaRPr>
          </a:p>
          <a:p>
            <a:pPr algn="ctr">
              <a:lnSpc>
                <a:spcPct val="115000"/>
              </a:lnSpc>
              <a:spcAft>
                <a:spcPts val="1000"/>
              </a:spcAft>
              <a:defRPr/>
            </a:pPr>
            <a:r>
              <a:rPr lang="ar-SA" sz="3200" b="1" dirty="0">
                <a:solidFill>
                  <a:schemeClr val="accent6">
                    <a:lumMod val="75000"/>
                  </a:schemeClr>
                </a:solidFill>
                <a:latin typeface="Calibri" pitchFamily="34" charset="0"/>
                <a:cs typeface="Traditional Arabic" pitchFamily="2" charset="-78"/>
              </a:rPr>
              <a:t>   يَسْعَى  الوشاةُ    بِجَنْبَيْها    وقولُهُم         إنك   يا بنَ   أبي  سُلْمى   لَمقتولُ </a:t>
            </a:r>
            <a:endParaRPr lang="en-US" sz="3200" b="1" dirty="0">
              <a:solidFill>
                <a:schemeClr val="accent6">
                  <a:lumMod val="75000"/>
                </a:schemeClr>
              </a:solidFill>
              <a:latin typeface="Calibri" pitchFamily="34" charset="0"/>
            </a:endParaRPr>
          </a:p>
          <a:p>
            <a:pPr algn="ctr">
              <a:lnSpc>
                <a:spcPct val="115000"/>
              </a:lnSpc>
              <a:spcAft>
                <a:spcPts val="1000"/>
              </a:spcAft>
              <a:defRPr/>
            </a:pPr>
            <a:r>
              <a:rPr lang="ar-SA" sz="3200" b="1" dirty="0">
                <a:solidFill>
                  <a:schemeClr val="accent6">
                    <a:lumMod val="75000"/>
                  </a:schemeClr>
                </a:solidFill>
                <a:latin typeface="Calibri" pitchFamily="34" charset="0"/>
                <a:cs typeface="Traditional Arabic" pitchFamily="2" charset="-78"/>
              </a:rPr>
              <a:t>   فقلتُ   خلّوا  طَريقي   لا  أبا  لكمُ        فكلُّ    ما قدّرَ   الرحمنُ    مَفعولُ</a:t>
            </a:r>
            <a:endParaRPr lang="en-US" sz="3200" b="1" dirty="0">
              <a:solidFill>
                <a:schemeClr val="accent6">
                  <a:lumMod val="75000"/>
                </a:schemeClr>
              </a:solidFill>
              <a:latin typeface="Calibri" pitchFamily="34" charset="0"/>
            </a:endParaRPr>
          </a:p>
          <a:p>
            <a:pPr algn="ctr">
              <a:lnSpc>
                <a:spcPct val="115000"/>
              </a:lnSpc>
              <a:spcAft>
                <a:spcPts val="1000"/>
              </a:spcAft>
              <a:defRPr/>
            </a:pPr>
            <a:r>
              <a:rPr lang="ar-SA" sz="3200" b="1" dirty="0">
                <a:solidFill>
                  <a:schemeClr val="accent6">
                    <a:lumMod val="75000"/>
                  </a:schemeClr>
                </a:solidFill>
                <a:latin typeface="Calibri" pitchFamily="34" charset="0"/>
                <a:cs typeface="Traditional Arabic" pitchFamily="2" charset="-78"/>
              </a:rPr>
              <a:t>  كل  ابنِ أُنثى   وإن  طالَت  سلامَتُهُ         يوماً  على   آلةٍ   حدباءَ   مَحمولُ</a:t>
            </a:r>
            <a:endParaRPr lang="en-US" sz="3200" b="1" dirty="0">
              <a:solidFill>
                <a:schemeClr val="accent6">
                  <a:lumMod val="75000"/>
                </a:schemeClr>
              </a:solidFill>
              <a:latin typeface="Calibri" pitchFamily="34" charset="0"/>
            </a:endParaRPr>
          </a:p>
        </p:txBody>
      </p:sp>
      <p:sp>
        <p:nvSpPr>
          <p:cNvPr id="4" name="عنصر نائب لرقم الشريحة 3"/>
          <p:cNvSpPr>
            <a:spLocks noGrp="1"/>
          </p:cNvSpPr>
          <p:nvPr>
            <p:ph type="sldNum" sz="quarter" idx="12"/>
          </p:nvPr>
        </p:nvSpPr>
        <p:spPr/>
        <p:txBody>
          <a:bodyPr/>
          <a:lstStyle/>
          <a:p>
            <a:pPr>
              <a:defRPr/>
            </a:pPr>
            <a:fld id="{58220F14-47A7-46F5-876C-7B581891F578}" type="slidenum">
              <a:rPr lang="en-US" smtClean="0"/>
              <a:pPr>
                <a:defRPr/>
              </a:pPr>
              <a:t>10</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5" presetClass="entr" presetSubtype="0" fill="hold" grpId="0" nodeType="clickEffect">
                                  <p:stCondLst>
                                    <p:cond delay="0"/>
                                  </p:stCondLst>
                                  <p:iterate type="lt">
                                    <p:tmPct val="10000"/>
                                  </p:iterate>
                                  <p:childTnLst>
                                    <p:set>
                                      <p:cBhvr>
                                        <p:cTn id="6" dur="1" fill="hold">
                                          <p:stCondLst>
                                            <p:cond delay="0"/>
                                          </p:stCondLst>
                                        </p:cTn>
                                        <p:tgtEl>
                                          <p:spTgt spid="20482"/>
                                        </p:tgtEl>
                                        <p:attrNameLst>
                                          <p:attrName>style.visibility</p:attrName>
                                        </p:attrNameLst>
                                      </p:cBhvr>
                                      <p:to>
                                        <p:strVal val="visible"/>
                                      </p:to>
                                    </p:set>
                                    <p:animEffect transition="in" filter="fade">
                                      <p:cBhvr>
                                        <p:cTn id="7" dur="1000"/>
                                        <p:tgtEl>
                                          <p:spTgt spid="20482"/>
                                        </p:tgtEl>
                                      </p:cBhvr>
                                    </p:animEffect>
                                    <p:anim calcmode="lin" valueType="num">
                                      <p:cBhvr>
                                        <p:cTn id="8" dur="1000" fill="hold"/>
                                        <p:tgtEl>
                                          <p:spTgt spid="20482"/>
                                        </p:tgtEl>
                                        <p:attrNameLst>
                                          <p:attrName>ppt_w</p:attrName>
                                        </p:attrNameLst>
                                      </p:cBhvr>
                                      <p:tavLst>
                                        <p:tav tm="0" fmla="#ppt_w*sin(2.5*pi*$)">
                                          <p:val>
                                            <p:fltVal val="0"/>
                                          </p:val>
                                        </p:tav>
                                        <p:tav tm="100000">
                                          <p:val>
                                            <p:fltVal val="1"/>
                                          </p:val>
                                        </p:tav>
                                      </p:tavLst>
                                    </p:anim>
                                    <p:anim calcmode="lin" valueType="num">
                                      <p:cBhvr>
                                        <p:cTn id="9" dur="1000" fill="hold"/>
                                        <p:tgtEl>
                                          <p:spTgt spid="2048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Box 1"/>
          <p:cNvSpPr txBox="1">
            <a:spLocks noChangeArrowheads="1"/>
          </p:cNvSpPr>
          <p:nvPr/>
        </p:nvSpPr>
        <p:spPr bwMode="auto">
          <a:xfrm>
            <a:off x="250825" y="155575"/>
            <a:ext cx="8569325" cy="6062663"/>
          </a:xfrm>
          <a:prstGeom prst="rect">
            <a:avLst/>
          </a:prstGeom>
          <a:noFill/>
          <a:ln w="9525">
            <a:noFill/>
            <a:miter lim="800000"/>
            <a:headEnd/>
            <a:tailEnd/>
          </a:ln>
        </p:spPr>
        <p:txBody>
          <a:bodyPr>
            <a:spAutoFit/>
          </a:bodyPr>
          <a:lstStyle/>
          <a:p>
            <a:pPr algn="r">
              <a:defRPr/>
            </a:pPr>
            <a:r>
              <a:rPr lang="ar-SA" sz="3200" dirty="0">
                <a:solidFill>
                  <a:srgbClr val="C00000"/>
                </a:solidFill>
                <a:latin typeface="Calibri" pitchFamily="34" charset="0"/>
                <a:ea typeface="Calibri" pitchFamily="34" charset="0"/>
                <a:cs typeface="Traditional Arabic" pitchFamily="2" charset="-78"/>
              </a:rPr>
              <a:t> </a:t>
            </a:r>
            <a:r>
              <a:rPr lang="ar-SA" sz="3600" b="1" dirty="0">
                <a:solidFill>
                  <a:srgbClr val="C00000"/>
                </a:solidFill>
                <a:latin typeface="Calibri" pitchFamily="34" charset="0"/>
                <a:ea typeface="Calibri" pitchFamily="34" charset="0"/>
                <a:cs typeface="Traditional Arabic" pitchFamily="2" charset="-78"/>
              </a:rPr>
              <a:t>اللغة :</a:t>
            </a:r>
          </a:p>
          <a:p>
            <a:pPr algn="r">
              <a:defRPr/>
            </a:pPr>
            <a:r>
              <a:rPr lang="ar-SA" sz="3200" dirty="0">
                <a:latin typeface="Traditional Arabic" pitchFamily="2" charset="-78"/>
                <a:ea typeface="Calibri" pitchFamily="34" charset="0"/>
                <a:cs typeface="Traditional Arabic" pitchFamily="2" charset="-78"/>
              </a:rPr>
              <a:t> </a:t>
            </a:r>
            <a:r>
              <a:rPr lang="ar-SA" sz="3200" dirty="0">
                <a:solidFill>
                  <a:schemeClr val="accent6">
                    <a:lumMod val="75000"/>
                  </a:schemeClr>
                </a:solidFill>
                <a:latin typeface="Traditional Arabic" pitchFamily="2" charset="-78"/>
                <a:ea typeface="Calibri" pitchFamily="34" charset="0"/>
                <a:cs typeface="Traditional Arabic" pitchFamily="2" charset="-78"/>
              </a:rPr>
              <a:t>- </a:t>
            </a:r>
            <a:r>
              <a:rPr lang="ar-SA" sz="3200" b="1" dirty="0">
                <a:solidFill>
                  <a:schemeClr val="accent6">
                    <a:lumMod val="75000"/>
                  </a:schemeClr>
                </a:solidFill>
                <a:latin typeface="Traditional Arabic" pitchFamily="2" charset="-78"/>
                <a:ea typeface="Calibri" pitchFamily="34" charset="0"/>
                <a:cs typeface="Traditional Arabic" pitchFamily="2" charset="-78"/>
              </a:rPr>
              <a:t>تسعى</a:t>
            </a:r>
            <a:r>
              <a:rPr lang="ar-SA" sz="3200" dirty="0">
                <a:solidFill>
                  <a:schemeClr val="accent6">
                    <a:lumMod val="75000"/>
                  </a:schemeClr>
                </a:solidFill>
                <a:latin typeface="Traditional Arabic" pitchFamily="2" charset="-78"/>
                <a:ea typeface="Calibri" pitchFamily="34" charset="0"/>
                <a:cs typeface="Traditional Arabic" pitchFamily="2" charset="-78"/>
              </a:rPr>
              <a:t> : تشي به ، </a:t>
            </a:r>
            <a:r>
              <a:rPr lang="ar-SA" sz="3200" b="1" dirty="0">
                <a:solidFill>
                  <a:schemeClr val="accent6">
                    <a:lumMod val="75000"/>
                  </a:schemeClr>
                </a:solidFill>
                <a:latin typeface="Traditional Arabic" pitchFamily="2" charset="-78"/>
                <a:ea typeface="Calibri" pitchFamily="34" charset="0"/>
                <a:cs typeface="Traditional Arabic" pitchFamily="2" charset="-78"/>
              </a:rPr>
              <a:t>جنابيها</a:t>
            </a:r>
            <a:r>
              <a:rPr lang="ar-SA" sz="3200" dirty="0">
                <a:solidFill>
                  <a:schemeClr val="accent6">
                    <a:lumMod val="75000"/>
                  </a:schemeClr>
                </a:solidFill>
                <a:latin typeface="Traditional Arabic" pitchFamily="2" charset="-78"/>
                <a:ea typeface="Calibri" pitchFamily="34" charset="0"/>
                <a:cs typeface="Traditional Arabic" pitchFamily="2" charset="-78"/>
              </a:rPr>
              <a:t> : حواليها فالضمير عائد إلى سعاد                  - </a:t>
            </a:r>
            <a:r>
              <a:rPr lang="ar-SA" sz="3200" b="1" dirty="0">
                <a:solidFill>
                  <a:schemeClr val="accent6">
                    <a:lumMod val="75000"/>
                  </a:schemeClr>
                </a:solidFill>
                <a:latin typeface="Traditional Arabic" pitchFamily="2" charset="-78"/>
                <a:ea typeface="Calibri" pitchFamily="34" charset="0"/>
                <a:cs typeface="Traditional Arabic" pitchFamily="2" charset="-78"/>
              </a:rPr>
              <a:t>أبي سلمى </a:t>
            </a:r>
            <a:r>
              <a:rPr lang="ar-SA" sz="3200" dirty="0">
                <a:solidFill>
                  <a:schemeClr val="accent6">
                    <a:lumMod val="75000"/>
                  </a:schemeClr>
                </a:solidFill>
                <a:latin typeface="Traditional Arabic" pitchFamily="2" charset="-78"/>
                <a:ea typeface="Calibri" pitchFamily="34" charset="0"/>
                <a:cs typeface="Traditional Arabic" pitchFamily="2" charset="-78"/>
              </a:rPr>
              <a:t>: جده  .                                                           - </a:t>
            </a:r>
            <a:r>
              <a:rPr lang="ar-SA" sz="3200" b="1" dirty="0">
                <a:solidFill>
                  <a:schemeClr val="accent6">
                    <a:lumMod val="75000"/>
                  </a:schemeClr>
                </a:solidFill>
                <a:latin typeface="Traditional Arabic" pitchFamily="2" charset="-78"/>
                <a:ea typeface="Calibri" pitchFamily="34" charset="0"/>
                <a:cs typeface="Traditional Arabic" pitchFamily="2" charset="-78"/>
              </a:rPr>
              <a:t>قدَّر</a:t>
            </a:r>
            <a:r>
              <a:rPr lang="ar-SA" sz="3200" dirty="0">
                <a:solidFill>
                  <a:schemeClr val="accent6">
                    <a:lumMod val="75000"/>
                  </a:schemeClr>
                </a:solidFill>
                <a:latin typeface="Traditional Arabic" pitchFamily="2" charset="-78"/>
                <a:ea typeface="Calibri" pitchFamily="34" charset="0"/>
                <a:cs typeface="Traditional Arabic" pitchFamily="2" charset="-78"/>
              </a:rPr>
              <a:t> : حكم به                                                     </a:t>
            </a:r>
          </a:p>
          <a:p>
            <a:pPr algn="r">
              <a:defRPr/>
            </a:pPr>
            <a:r>
              <a:rPr lang="ar-SA" sz="3200" dirty="0">
                <a:solidFill>
                  <a:schemeClr val="accent6">
                    <a:lumMod val="75000"/>
                  </a:schemeClr>
                </a:solidFill>
                <a:latin typeface="Traditional Arabic" pitchFamily="2" charset="-78"/>
                <a:ea typeface="Calibri" pitchFamily="34" charset="0"/>
                <a:cs typeface="Traditional Arabic" pitchFamily="2" charset="-78"/>
              </a:rPr>
              <a:t> - </a:t>
            </a:r>
            <a:r>
              <a:rPr lang="ar-SA" sz="3200" b="1" dirty="0">
                <a:solidFill>
                  <a:schemeClr val="accent6">
                    <a:lumMod val="75000"/>
                  </a:schemeClr>
                </a:solidFill>
                <a:latin typeface="Traditional Arabic" pitchFamily="2" charset="-78"/>
                <a:ea typeface="Calibri" pitchFamily="34" charset="0"/>
                <a:cs typeface="Traditional Arabic" pitchFamily="2" charset="-78"/>
              </a:rPr>
              <a:t>الآلة الحدباء </a:t>
            </a:r>
            <a:r>
              <a:rPr lang="ar-SA" sz="3200" dirty="0">
                <a:solidFill>
                  <a:schemeClr val="accent6">
                    <a:lumMod val="75000"/>
                  </a:schemeClr>
                </a:solidFill>
                <a:latin typeface="Traditional Arabic" pitchFamily="2" charset="-78"/>
                <a:ea typeface="Calibri" pitchFamily="34" charset="0"/>
                <a:cs typeface="Traditional Arabic" pitchFamily="2" charset="-78"/>
              </a:rPr>
              <a:t>: النعش .</a:t>
            </a:r>
          </a:p>
          <a:p>
            <a:pPr algn="ctr">
              <a:defRPr/>
            </a:pPr>
            <a:r>
              <a:rPr lang="ar-SA" sz="3200" b="1" dirty="0">
                <a:solidFill>
                  <a:srgbClr val="C00000"/>
                </a:solidFill>
                <a:latin typeface="Traditional Arabic" pitchFamily="2" charset="-78"/>
                <a:ea typeface="Calibri" pitchFamily="34" charset="0"/>
                <a:cs typeface="Traditional Arabic" pitchFamily="2" charset="-78"/>
              </a:rPr>
              <a:t>المعنى :</a:t>
            </a:r>
          </a:p>
          <a:p>
            <a:pPr algn="r">
              <a:defRPr/>
            </a:pPr>
            <a:r>
              <a:rPr lang="ar-SA" sz="3200" b="1" dirty="0">
                <a:solidFill>
                  <a:schemeClr val="accent6">
                    <a:lumMod val="75000"/>
                  </a:schemeClr>
                </a:solidFill>
                <a:latin typeface="Calibri" pitchFamily="34" charset="0"/>
                <a:ea typeface="Calibri" pitchFamily="34" charset="0"/>
                <a:cs typeface="Traditional Arabic" pitchFamily="2" charset="-78"/>
              </a:rPr>
              <a:t>إن أعداء </a:t>
            </a:r>
            <a:r>
              <a:rPr lang="ar-SA" sz="3200" b="1" dirty="0" err="1">
                <a:solidFill>
                  <a:schemeClr val="accent6">
                    <a:lumMod val="75000"/>
                  </a:schemeClr>
                </a:solidFill>
                <a:latin typeface="Calibri" pitchFamily="34" charset="0"/>
                <a:ea typeface="Calibri" pitchFamily="34" charset="0"/>
                <a:cs typeface="Traditional Arabic" pitchFamily="2" charset="-78"/>
              </a:rPr>
              <a:t>َ</a:t>
            </a:r>
            <a:r>
              <a:rPr lang="ar-SA" sz="3200" b="1" dirty="0">
                <a:solidFill>
                  <a:schemeClr val="accent6">
                    <a:lumMod val="75000"/>
                  </a:schemeClr>
                </a:solidFill>
                <a:latin typeface="Calibri" pitchFamily="34" charset="0"/>
                <a:ea typeface="Calibri" pitchFamily="34" charset="0"/>
                <a:cs typeface="Traditional Arabic" pitchFamily="2" charset="-78"/>
              </a:rPr>
              <a:t> كعب </a:t>
            </a:r>
            <a:r>
              <a:rPr lang="ar-SA" sz="3200" b="1" dirty="0" err="1">
                <a:solidFill>
                  <a:schemeClr val="accent6">
                    <a:lumMod val="75000"/>
                  </a:schemeClr>
                </a:solidFill>
                <a:latin typeface="Calibri" pitchFamily="34" charset="0"/>
                <a:ea typeface="Calibri" pitchFamily="34" charset="0"/>
                <a:cs typeface="Traditional Arabic" pitchFamily="2" charset="-78"/>
              </a:rPr>
              <a:t>و</a:t>
            </a:r>
            <a:r>
              <a:rPr lang="ar-SA" sz="3200" b="1" dirty="0">
                <a:solidFill>
                  <a:schemeClr val="accent6">
                    <a:lumMod val="75000"/>
                  </a:schemeClr>
                </a:solidFill>
                <a:latin typeface="Calibri" pitchFamily="34" charset="0"/>
                <a:ea typeface="Calibri" pitchFamily="34" charset="0"/>
                <a:cs typeface="Traditional Arabic" pitchFamily="2" charset="-78"/>
              </a:rPr>
              <a:t> الواشين </a:t>
            </a:r>
            <a:r>
              <a:rPr lang="ar-SA" sz="3200" b="1" dirty="0" err="1">
                <a:solidFill>
                  <a:schemeClr val="accent6">
                    <a:lumMod val="75000"/>
                  </a:schemeClr>
                </a:solidFill>
                <a:latin typeface="Calibri" pitchFamily="34" charset="0"/>
                <a:ea typeface="Calibri" pitchFamily="34" charset="0"/>
                <a:cs typeface="Traditional Arabic" pitchFamily="2" charset="-78"/>
              </a:rPr>
              <a:t>به</a:t>
            </a:r>
            <a:r>
              <a:rPr lang="ar-SA" sz="3200" b="1" dirty="0">
                <a:solidFill>
                  <a:schemeClr val="accent6">
                    <a:lumMod val="75000"/>
                  </a:schemeClr>
                </a:solidFill>
                <a:latin typeface="Calibri" pitchFamily="34" charset="0"/>
                <a:ea typeface="Calibri" pitchFamily="34" charset="0"/>
                <a:cs typeface="Traditional Arabic" pitchFamily="2" charset="-78"/>
              </a:rPr>
              <a:t> يحملون إلى حبيبته سعاد الأنباء المروعة والمستقبل المظلم  لكعب فقد توعدّه رسول الله بالقتل ، فقال لهم : اتركوني أذهب إلى رسول الله صلى الله عليه وسلم وليكن بعد ذلك ما يكون فما قدر يكون ولن يغير ذهابي إلى رسول الله صلى الله عليه وسلم شيئًا مما كتبه الله </a:t>
            </a:r>
            <a:r>
              <a:rPr lang="ar-SA" sz="3200" b="1" dirty="0" smtClean="0">
                <a:solidFill>
                  <a:schemeClr val="accent6">
                    <a:lumMod val="75000"/>
                  </a:schemeClr>
                </a:solidFill>
                <a:latin typeface="Calibri" pitchFamily="34" charset="0"/>
                <a:ea typeface="Calibri" pitchFamily="34" charset="0"/>
                <a:cs typeface="Traditional Arabic" pitchFamily="2" charset="-78"/>
              </a:rPr>
              <a:t>علي </a:t>
            </a:r>
            <a:r>
              <a:rPr lang="ar-SA" sz="3200" b="1" dirty="0">
                <a:solidFill>
                  <a:schemeClr val="accent6">
                    <a:lumMod val="75000"/>
                  </a:schemeClr>
                </a:solidFill>
                <a:latin typeface="Calibri" pitchFamily="34" charset="0"/>
                <a:ea typeface="Calibri" pitchFamily="34" charset="0"/>
                <a:cs typeface="Traditional Arabic" pitchFamily="2" charset="-78"/>
              </a:rPr>
              <a:t>فكل من ولدته أنثى وإن عاش سالماً من النوائب لا بد له من الموت مهما يطل عمره فمم الجزع يا </a:t>
            </a:r>
            <a:r>
              <a:rPr lang="ar-SA" sz="3200" b="1" dirty="0" smtClean="0">
                <a:solidFill>
                  <a:schemeClr val="accent6">
                    <a:lumMod val="75000"/>
                  </a:schemeClr>
                </a:solidFill>
                <a:latin typeface="Calibri" pitchFamily="34" charset="0"/>
                <a:ea typeface="Calibri" pitchFamily="34" charset="0"/>
                <a:cs typeface="Traditional Arabic" pitchFamily="2" charset="-78"/>
              </a:rPr>
              <a:t>نفسىي ولم </a:t>
            </a:r>
            <a:r>
              <a:rPr lang="ar-SA" sz="3200" b="1" dirty="0">
                <a:solidFill>
                  <a:schemeClr val="accent6">
                    <a:lumMod val="75000"/>
                  </a:schemeClr>
                </a:solidFill>
                <a:latin typeface="Calibri" pitchFamily="34" charset="0"/>
                <a:ea typeface="Calibri" pitchFamily="34" charset="0"/>
                <a:cs typeface="Traditional Arabic" pitchFamily="2" charset="-78"/>
              </a:rPr>
              <a:t>تفرحون أيها الشامتون ؟ </a:t>
            </a:r>
            <a:endParaRPr lang="en-US" sz="1600" dirty="0">
              <a:solidFill>
                <a:srgbClr val="C00000"/>
              </a:solidFill>
              <a:latin typeface="Calibri" pitchFamily="34" charset="0"/>
              <a:ea typeface="Calibri" pitchFamily="34" charset="0"/>
              <a:cs typeface="Traditional Arabic" pitchFamily="2" charset="-78"/>
            </a:endParaRPr>
          </a:p>
        </p:txBody>
      </p:sp>
      <p:sp>
        <p:nvSpPr>
          <p:cNvPr id="4" name="عنصر نائب لرقم الشريحة 3"/>
          <p:cNvSpPr>
            <a:spLocks noGrp="1"/>
          </p:cNvSpPr>
          <p:nvPr>
            <p:ph type="sldNum" sz="quarter" idx="12"/>
          </p:nvPr>
        </p:nvSpPr>
        <p:spPr/>
        <p:txBody>
          <a:bodyPr/>
          <a:lstStyle/>
          <a:p>
            <a:pPr>
              <a:defRPr/>
            </a:pPr>
            <a:fld id="{0F29830A-98F9-4BA7-8B74-A706DBE99B59}" type="slidenum">
              <a:rPr lang="en-US" smtClean="0"/>
              <a:pPr>
                <a:defRPr/>
              </a:pPr>
              <a:t>11</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1506"/>
                                        </p:tgtEl>
                                        <p:attrNameLst>
                                          <p:attrName>style.visibility</p:attrName>
                                        </p:attrNameLst>
                                      </p:cBhvr>
                                      <p:to>
                                        <p:strVal val="visible"/>
                                      </p:to>
                                    </p:set>
                                    <p:animEffect transition="in" filter="randombar(horizontal)">
                                      <p:cBhvr>
                                        <p:cTn id="7" dur="2000"/>
                                        <p:tgtEl>
                                          <p:spTgt spid="215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
          <p:cNvSpPr>
            <a:spLocks noChangeArrowheads="1"/>
          </p:cNvSpPr>
          <p:nvPr/>
        </p:nvSpPr>
        <p:spPr bwMode="auto">
          <a:xfrm>
            <a:off x="0" y="404813"/>
            <a:ext cx="9144000" cy="4895850"/>
          </a:xfrm>
          <a:prstGeom prst="rect">
            <a:avLst/>
          </a:prstGeom>
          <a:noFill/>
          <a:ln w="9525">
            <a:noFill/>
            <a:miter lim="800000"/>
            <a:headEnd/>
            <a:tailEnd/>
          </a:ln>
        </p:spPr>
        <p:txBody>
          <a:bodyPr>
            <a:spAutoFit/>
          </a:bodyPr>
          <a:lstStyle/>
          <a:p>
            <a:pPr algn="ctr" rtl="1">
              <a:lnSpc>
                <a:spcPct val="115000"/>
              </a:lnSpc>
              <a:spcAft>
                <a:spcPts val="1000"/>
              </a:spcAft>
              <a:tabLst>
                <a:tab pos="2854325" algn="l"/>
              </a:tabLst>
              <a:defRPr/>
            </a:pPr>
            <a:r>
              <a:rPr lang="ar-SA" sz="3600" b="1" dirty="0">
                <a:solidFill>
                  <a:srgbClr val="C00000"/>
                </a:solidFill>
                <a:latin typeface="Calibri" pitchFamily="34" charset="0"/>
                <a:ea typeface="Calibri" pitchFamily="34" charset="0"/>
                <a:cs typeface="Traditional Arabic" pitchFamily="2" charset="-78"/>
              </a:rPr>
              <a:t> (</a:t>
            </a:r>
            <a:r>
              <a:rPr lang="ar-SA" sz="3600" b="1" dirty="0" err="1">
                <a:solidFill>
                  <a:srgbClr val="C00000"/>
                </a:solidFill>
                <a:latin typeface="Calibri" pitchFamily="34" charset="0"/>
                <a:ea typeface="Calibri" pitchFamily="34" charset="0"/>
                <a:cs typeface="Traditional Arabic" pitchFamily="2" charset="-78"/>
              </a:rPr>
              <a:t>جـ</a:t>
            </a:r>
            <a:r>
              <a:rPr lang="ar-SA" sz="3600" b="1" dirty="0">
                <a:solidFill>
                  <a:srgbClr val="C00000"/>
                </a:solidFill>
                <a:latin typeface="Calibri" pitchFamily="34" charset="0"/>
                <a:ea typeface="Calibri" pitchFamily="34" charset="0"/>
                <a:cs typeface="Traditional Arabic" pitchFamily="2" charset="-78"/>
              </a:rPr>
              <a:t>)</a:t>
            </a:r>
            <a:endParaRPr lang="en-US" sz="3600" dirty="0">
              <a:solidFill>
                <a:srgbClr val="C00000"/>
              </a:solidFill>
              <a:latin typeface="Calibri" pitchFamily="34" charset="0"/>
              <a:ea typeface="Calibri" pitchFamily="34" charset="0"/>
              <a:cs typeface="Traditional Arabic" pitchFamily="2" charset="-78"/>
            </a:endParaRPr>
          </a:p>
          <a:p>
            <a:pPr algn="ctr">
              <a:lnSpc>
                <a:spcPct val="115000"/>
              </a:lnSpc>
              <a:spcAft>
                <a:spcPts val="1000"/>
              </a:spcAft>
              <a:tabLst>
                <a:tab pos="2854325" algn="l"/>
              </a:tabLst>
              <a:defRPr/>
            </a:pPr>
            <a:r>
              <a:rPr lang="en-US" sz="4800" b="1" dirty="0">
                <a:solidFill>
                  <a:srgbClr val="C00000"/>
                </a:solidFill>
                <a:latin typeface="Calibri" pitchFamily="34" charset="0"/>
                <a:ea typeface="Calibri" pitchFamily="34" charset="0"/>
                <a:cs typeface="Traditional Arabic" pitchFamily="2" charset="-78"/>
              </a:rPr>
              <a:t> </a:t>
            </a:r>
            <a:r>
              <a:rPr lang="ar-SA" sz="4800" b="1" dirty="0">
                <a:solidFill>
                  <a:srgbClr val="C00000"/>
                </a:solidFill>
                <a:latin typeface="Calibri" pitchFamily="34" charset="0"/>
                <a:ea typeface="Calibri" pitchFamily="34" charset="0"/>
                <a:cs typeface="Traditional Arabic" pitchFamily="2" charset="-78"/>
              </a:rPr>
              <a:t>مدح واعتذار</a:t>
            </a:r>
          </a:p>
          <a:p>
            <a:pPr algn="r">
              <a:tabLst>
                <a:tab pos="2854325" algn="l"/>
              </a:tabLst>
              <a:defRPr/>
            </a:pPr>
            <a:r>
              <a:rPr lang="ar-SA" sz="3200" b="1" dirty="0">
                <a:solidFill>
                  <a:schemeClr val="accent6">
                    <a:lumMod val="75000"/>
                  </a:schemeClr>
                </a:solidFill>
                <a:latin typeface="Calibri" pitchFamily="34" charset="0"/>
                <a:ea typeface="Calibri" pitchFamily="34" charset="0"/>
                <a:cs typeface="Traditional Arabic" pitchFamily="2" charset="-78"/>
              </a:rPr>
              <a:t>    </a:t>
            </a:r>
            <a:r>
              <a:rPr lang="ar-SA" sz="3200" b="1" dirty="0">
                <a:solidFill>
                  <a:schemeClr val="accent6">
                    <a:lumMod val="75000"/>
                  </a:schemeClr>
                </a:solidFill>
                <a:latin typeface="Traditional Arabic" pitchFamily="2" charset="-78"/>
                <a:cs typeface="Traditional Arabic" pitchFamily="2" charset="-78"/>
              </a:rPr>
              <a:t>أُنبئت   أن  رسولَ   الله   أوعدني         والعفُو   عند  رسولِ الله  مَأمولُ  </a:t>
            </a:r>
            <a:endParaRPr lang="en-US" sz="3200" b="1" dirty="0">
              <a:solidFill>
                <a:schemeClr val="accent6">
                  <a:lumMod val="75000"/>
                </a:schemeClr>
              </a:solidFill>
              <a:latin typeface="Traditional Arabic" pitchFamily="2" charset="-78"/>
              <a:cs typeface="Traditional Arabic" pitchFamily="2" charset="-78"/>
            </a:endParaRPr>
          </a:p>
          <a:p>
            <a:pPr algn="r">
              <a:tabLst>
                <a:tab pos="2854325" algn="l"/>
              </a:tabLst>
              <a:defRPr/>
            </a:pPr>
            <a:r>
              <a:rPr lang="ar-SA" sz="3200" b="1" dirty="0">
                <a:solidFill>
                  <a:schemeClr val="accent6">
                    <a:lumMod val="75000"/>
                  </a:schemeClr>
                </a:solidFill>
                <a:latin typeface="Traditional Arabic" pitchFamily="2" charset="-78"/>
                <a:cs typeface="Traditional Arabic" pitchFamily="2" charset="-78"/>
              </a:rPr>
              <a:t>    مهلاً هداكَ الذي أعطاكَ نافلةَ </a:t>
            </a:r>
            <a:r>
              <a:rPr lang="ar-SA" sz="3200" b="1" dirty="0" err="1">
                <a:solidFill>
                  <a:schemeClr val="accent6">
                    <a:lumMod val="75000"/>
                  </a:schemeClr>
                </a:solidFill>
                <a:latin typeface="Traditional Arabic" pitchFamily="2" charset="-78"/>
                <a:cs typeface="Traditional Arabic" pitchFamily="2" charset="-78"/>
              </a:rPr>
              <a:t>الـ</a:t>
            </a:r>
            <a:r>
              <a:rPr lang="ar-SA" sz="3200" b="1" dirty="0">
                <a:solidFill>
                  <a:schemeClr val="accent6">
                    <a:lumMod val="75000"/>
                  </a:schemeClr>
                </a:solidFill>
                <a:latin typeface="Traditional Arabic" pitchFamily="2" charset="-78"/>
                <a:cs typeface="Traditional Arabic" pitchFamily="2" charset="-78"/>
              </a:rPr>
              <a:t>       </a:t>
            </a:r>
            <a:r>
              <a:rPr lang="ar-SA" sz="3200" b="1" dirty="0" smtClean="0">
                <a:solidFill>
                  <a:schemeClr val="accent6">
                    <a:lumMod val="75000"/>
                  </a:schemeClr>
                </a:solidFill>
                <a:latin typeface="Traditional Arabic" pitchFamily="2" charset="-78"/>
                <a:cs typeface="Traditional Arabic" pitchFamily="2" charset="-78"/>
              </a:rPr>
              <a:t>    </a:t>
            </a:r>
            <a:r>
              <a:rPr lang="ar-SA" sz="3200" b="1" dirty="0">
                <a:solidFill>
                  <a:schemeClr val="accent6">
                    <a:lumMod val="75000"/>
                  </a:schemeClr>
                </a:solidFill>
                <a:latin typeface="Traditional Arabic" pitchFamily="2" charset="-78"/>
                <a:cs typeface="Traditional Arabic" pitchFamily="2" charset="-78"/>
              </a:rPr>
              <a:t>ـقرآنِ   فيها  </a:t>
            </a:r>
            <a:r>
              <a:rPr lang="ar-SA" sz="3200" b="1" dirty="0" err="1">
                <a:solidFill>
                  <a:schemeClr val="accent6">
                    <a:lumMod val="75000"/>
                  </a:schemeClr>
                </a:solidFill>
                <a:latin typeface="Traditional Arabic" pitchFamily="2" charset="-78"/>
                <a:cs typeface="Traditional Arabic" pitchFamily="2" charset="-78"/>
              </a:rPr>
              <a:t>مواعيظٌ</a:t>
            </a:r>
            <a:r>
              <a:rPr lang="ar-SA" sz="3200" b="1" dirty="0">
                <a:solidFill>
                  <a:schemeClr val="accent6">
                    <a:lumMod val="75000"/>
                  </a:schemeClr>
                </a:solidFill>
                <a:latin typeface="Traditional Arabic" pitchFamily="2" charset="-78"/>
                <a:cs typeface="Traditional Arabic" pitchFamily="2" charset="-78"/>
              </a:rPr>
              <a:t>  وتَفْصِيلُ</a:t>
            </a:r>
          </a:p>
          <a:p>
            <a:pPr algn="r">
              <a:tabLst>
                <a:tab pos="2854325" algn="l"/>
              </a:tabLst>
              <a:defRPr/>
            </a:pPr>
            <a:r>
              <a:rPr lang="ar-SA" sz="3200" b="1" dirty="0">
                <a:solidFill>
                  <a:schemeClr val="accent6">
                    <a:lumMod val="75000"/>
                  </a:schemeClr>
                </a:solidFill>
                <a:latin typeface="Traditional Arabic" pitchFamily="2" charset="-78"/>
                <a:cs typeface="Traditional Arabic" pitchFamily="2" charset="-78"/>
              </a:rPr>
              <a:t>    لا  </a:t>
            </a:r>
            <a:r>
              <a:rPr lang="ar-SA" sz="3200" b="1" dirty="0" err="1">
                <a:solidFill>
                  <a:schemeClr val="accent6">
                    <a:lumMod val="75000"/>
                  </a:schemeClr>
                </a:solidFill>
                <a:latin typeface="Traditional Arabic" pitchFamily="2" charset="-78"/>
                <a:cs typeface="Traditional Arabic" pitchFamily="2" charset="-78"/>
              </a:rPr>
              <a:t>تأخُذَنّي</a:t>
            </a:r>
            <a:r>
              <a:rPr lang="ar-SA" sz="3200" b="1" dirty="0">
                <a:solidFill>
                  <a:schemeClr val="accent6">
                    <a:lumMod val="75000"/>
                  </a:schemeClr>
                </a:solidFill>
                <a:latin typeface="Traditional Arabic" pitchFamily="2" charset="-78"/>
                <a:cs typeface="Traditional Arabic" pitchFamily="2" charset="-78"/>
              </a:rPr>
              <a:t>  </a:t>
            </a:r>
            <a:r>
              <a:rPr lang="ar-SA" sz="3200" b="1" dirty="0" smtClean="0">
                <a:solidFill>
                  <a:schemeClr val="accent6">
                    <a:lumMod val="75000"/>
                  </a:schemeClr>
                </a:solidFill>
                <a:latin typeface="Traditional Arabic" pitchFamily="2" charset="-78"/>
                <a:cs typeface="Traditional Arabic" pitchFamily="2" charset="-78"/>
              </a:rPr>
              <a:t>بأقوالِ   </a:t>
            </a:r>
            <a:r>
              <a:rPr lang="ar-SA" sz="3200" b="1" dirty="0">
                <a:solidFill>
                  <a:schemeClr val="accent6">
                    <a:lumMod val="75000"/>
                  </a:schemeClr>
                </a:solidFill>
                <a:latin typeface="Traditional Arabic" pitchFamily="2" charset="-78"/>
                <a:cs typeface="Traditional Arabic" pitchFamily="2" charset="-78"/>
              </a:rPr>
              <a:t>الوُشاةِ  ولم          أُذْنِب  ولو  كَثُرَتْ  عنّي الأَقاويلُ</a:t>
            </a:r>
            <a:endParaRPr lang="en-US" sz="3200" dirty="0">
              <a:solidFill>
                <a:schemeClr val="accent6">
                  <a:lumMod val="75000"/>
                </a:schemeClr>
              </a:solidFill>
              <a:latin typeface="Calibri" pitchFamily="34" charset="0"/>
              <a:cs typeface="Traditional Arabic" pitchFamily="2" charset="-78"/>
            </a:endParaRPr>
          </a:p>
          <a:p>
            <a:pPr algn="ctr">
              <a:lnSpc>
                <a:spcPct val="115000"/>
              </a:lnSpc>
              <a:spcAft>
                <a:spcPts val="1000"/>
              </a:spcAft>
              <a:tabLst>
                <a:tab pos="2854325" algn="l"/>
              </a:tabLst>
              <a:defRPr/>
            </a:pPr>
            <a:r>
              <a:rPr lang="ar-SA" sz="3200" b="1" dirty="0">
                <a:solidFill>
                  <a:schemeClr val="accent6">
                    <a:lumMod val="75000"/>
                  </a:schemeClr>
                </a:solidFill>
                <a:latin typeface="Calibri" pitchFamily="34" charset="0"/>
                <a:cs typeface="Traditional Arabic" pitchFamily="2" charset="-78"/>
              </a:rPr>
              <a:t>حتى  وضعت   يميني  لا   أنازِعُهُ          في كفِّ ذي  </a:t>
            </a:r>
            <a:r>
              <a:rPr lang="ar-SA" sz="3200" b="1" dirty="0" err="1">
                <a:solidFill>
                  <a:schemeClr val="accent6">
                    <a:lumMod val="75000"/>
                  </a:schemeClr>
                </a:solidFill>
                <a:latin typeface="Calibri" pitchFamily="34" charset="0"/>
                <a:cs typeface="Traditional Arabic" pitchFamily="2" charset="-78"/>
              </a:rPr>
              <a:t>نَقِماتٍ</a:t>
            </a:r>
            <a:r>
              <a:rPr lang="ar-SA" sz="3200" b="1" dirty="0">
                <a:solidFill>
                  <a:schemeClr val="accent6">
                    <a:lumMod val="75000"/>
                  </a:schemeClr>
                </a:solidFill>
                <a:latin typeface="Calibri" pitchFamily="34" charset="0"/>
                <a:cs typeface="Traditional Arabic" pitchFamily="2" charset="-78"/>
              </a:rPr>
              <a:t>  </a:t>
            </a:r>
            <a:r>
              <a:rPr lang="ar-SA" sz="3200" b="1" dirty="0" err="1">
                <a:solidFill>
                  <a:schemeClr val="accent6">
                    <a:lumMod val="75000"/>
                  </a:schemeClr>
                </a:solidFill>
                <a:latin typeface="Calibri" pitchFamily="34" charset="0"/>
                <a:cs typeface="Traditional Arabic" pitchFamily="2" charset="-78"/>
              </a:rPr>
              <a:t>قِيلُهُ</a:t>
            </a:r>
            <a:r>
              <a:rPr lang="ar-SA" sz="3200" b="1" dirty="0">
                <a:solidFill>
                  <a:schemeClr val="accent6">
                    <a:lumMod val="75000"/>
                  </a:schemeClr>
                </a:solidFill>
                <a:latin typeface="Calibri" pitchFamily="34" charset="0"/>
                <a:cs typeface="Traditional Arabic" pitchFamily="2" charset="-78"/>
              </a:rPr>
              <a:t>  القِيلُ</a:t>
            </a:r>
          </a:p>
          <a:p>
            <a:pPr algn="ctr">
              <a:lnSpc>
                <a:spcPct val="115000"/>
              </a:lnSpc>
              <a:spcAft>
                <a:spcPts val="1000"/>
              </a:spcAft>
              <a:tabLst>
                <a:tab pos="2854325" algn="l"/>
              </a:tabLst>
              <a:defRPr/>
            </a:pPr>
            <a:r>
              <a:rPr lang="ar-SA" sz="3200" b="1" dirty="0">
                <a:solidFill>
                  <a:schemeClr val="accent6">
                    <a:lumMod val="75000"/>
                  </a:schemeClr>
                </a:solidFill>
                <a:latin typeface="Calibri" pitchFamily="34" charset="0"/>
                <a:cs typeface="Traditional Arabic" pitchFamily="2" charset="-78"/>
              </a:rPr>
              <a:t>إن الرّسولَ </a:t>
            </a:r>
            <a:r>
              <a:rPr lang="ar-SA" sz="3200" b="1" dirty="0" smtClean="0">
                <a:solidFill>
                  <a:schemeClr val="accent6">
                    <a:lumMod val="75000"/>
                  </a:schemeClr>
                </a:solidFill>
                <a:latin typeface="Calibri" pitchFamily="34" charset="0"/>
                <a:cs typeface="Traditional Arabic" pitchFamily="2" charset="-78"/>
              </a:rPr>
              <a:t>   لَنور      </a:t>
            </a:r>
            <a:r>
              <a:rPr lang="ar-SA" sz="3200" b="1" dirty="0">
                <a:solidFill>
                  <a:schemeClr val="accent6">
                    <a:lumMod val="75000"/>
                  </a:schemeClr>
                </a:solidFill>
                <a:latin typeface="Calibri" pitchFamily="34" charset="0"/>
                <a:cs typeface="Traditional Arabic" pitchFamily="2" charset="-78"/>
              </a:rPr>
              <a:t>يُستضاءُ  </a:t>
            </a:r>
            <a:r>
              <a:rPr lang="ar-SA" sz="3200" b="1" dirty="0" err="1">
                <a:solidFill>
                  <a:schemeClr val="accent6">
                    <a:lumMod val="75000"/>
                  </a:schemeClr>
                </a:solidFill>
                <a:latin typeface="Calibri" pitchFamily="34" charset="0"/>
                <a:cs typeface="Traditional Arabic" pitchFamily="2" charset="-78"/>
              </a:rPr>
              <a:t>بهِ</a:t>
            </a:r>
            <a:r>
              <a:rPr lang="ar-SA" sz="3200" b="1" dirty="0">
                <a:solidFill>
                  <a:schemeClr val="accent6">
                    <a:lumMod val="75000"/>
                  </a:schemeClr>
                </a:solidFill>
                <a:latin typeface="Calibri" pitchFamily="34" charset="0"/>
                <a:cs typeface="Traditional Arabic" pitchFamily="2" charset="-78"/>
              </a:rPr>
              <a:t>    </a:t>
            </a:r>
            <a:r>
              <a:rPr lang="ar-SA" sz="3200" b="1" dirty="0" smtClean="0">
                <a:solidFill>
                  <a:schemeClr val="accent6">
                    <a:lumMod val="75000"/>
                  </a:schemeClr>
                </a:solidFill>
                <a:latin typeface="Calibri" pitchFamily="34" charset="0"/>
                <a:cs typeface="Traditional Arabic" pitchFamily="2" charset="-78"/>
              </a:rPr>
              <a:t>        </a:t>
            </a:r>
            <a:r>
              <a:rPr lang="ar-SA" sz="3200" b="1" dirty="0">
                <a:solidFill>
                  <a:schemeClr val="accent6">
                    <a:lumMod val="75000"/>
                  </a:schemeClr>
                </a:solidFill>
                <a:latin typeface="Calibri" pitchFamily="34" charset="0"/>
                <a:cs typeface="Traditional Arabic" pitchFamily="2" charset="-78"/>
              </a:rPr>
              <a:t>مهنَّدٌ  من  سيوفِ  الله </a:t>
            </a:r>
            <a:r>
              <a:rPr lang="ar-SA" sz="3200" b="1" dirty="0" smtClean="0">
                <a:solidFill>
                  <a:schemeClr val="accent6">
                    <a:lumMod val="75000"/>
                  </a:schemeClr>
                </a:solidFill>
                <a:latin typeface="Calibri" pitchFamily="34" charset="0"/>
                <a:cs typeface="Traditional Arabic" pitchFamily="2" charset="-78"/>
              </a:rPr>
              <a:t>  مَسلولُ</a:t>
            </a:r>
            <a:endParaRPr lang="en-US" sz="1100" dirty="0">
              <a:solidFill>
                <a:schemeClr val="accent6">
                  <a:lumMod val="75000"/>
                </a:schemeClr>
              </a:solidFill>
              <a:latin typeface="Calibri" pitchFamily="34" charset="0"/>
            </a:endParaRPr>
          </a:p>
          <a:p>
            <a:pPr algn="r">
              <a:lnSpc>
                <a:spcPct val="115000"/>
              </a:lnSpc>
              <a:spcAft>
                <a:spcPts val="1000"/>
              </a:spcAft>
              <a:tabLst>
                <a:tab pos="2854325" algn="l"/>
              </a:tabLst>
              <a:defRPr/>
            </a:pPr>
            <a:endParaRPr lang="en-US" sz="1100" dirty="0">
              <a:latin typeface="Calibri" pitchFamily="34" charset="0"/>
            </a:endParaRPr>
          </a:p>
        </p:txBody>
      </p:sp>
      <p:sp>
        <p:nvSpPr>
          <p:cNvPr id="4" name="عنصر نائب لرقم الشريحة 3"/>
          <p:cNvSpPr>
            <a:spLocks noGrp="1"/>
          </p:cNvSpPr>
          <p:nvPr>
            <p:ph type="sldNum" sz="quarter" idx="12"/>
          </p:nvPr>
        </p:nvSpPr>
        <p:spPr/>
        <p:txBody>
          <a:bodyPr/>
          <a:lstStyle/>
          <a:p>
            <a:pPr>
              <a:defRPr/>
            </a:pPr>
            <a:fld id="{B6375C6F-BF04-4176-B488-15D0737224DC}" type="slidenum">
              <a:rPr lang="en-US" smtClean="0"/>
              <a:pPr>
                <a:defRPr/>
              </a:pPr>
              <a:t>12</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plus(in)">
                                      <p:cBhvr>
                                        <p:cTn id="7" dur="2000"/>
                                        <p:tgtEl>
                                          <p:spTgt spid="225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Box 1"/>
          <p:cNvSpPr txBox="1">
            <a:spLocks noChangeArrowheads="1"/>
          </p:cNvSpPr>
          <p:nvPr/>
        </p:nvSpPr>
        <p:spPr bwMode="auto">
          <a:xfrm>
            <a:off x="323850" y="908050"/>
            <a:ext cx="8496300" cy="4326313"/>
          </a:xfrm>
          <a:prstGeom prst="rect">
            <a:avLst/>
          </a:prstGeom>
          <a:noFill/>
          <a:ln w="9525">
            <a:noFill/>
            <a:miter lim="800000"/>
            <a:headEnd/>
            <a:tailEnd/>
          </a:ln>
        </p:spPr>
        <p:txBody>
          <a:bodyPr>
            <a:spAutoFit/>
          </a:bodyPr>
          <a:lstStyle/>
          <a:p>
            <a:pPr marL="285750" indent="-285750" algn="r">
              <a:lnSpc>
                <a:spcPct val="115000"/>
              </a:lnSpc>
              <a:spcAft>
                <a:spcPts val="1000"/>
              </a:spcAft>
              <a:defRPr/>
            </a:pPr>
            <a:r>
              <a:rPr lang="ar-SA" sz="3600" dirty="0">
                <a:solidFill>
                  <a:srgbClr val="C00000"/>
                </a:solidFill>
                <a:latin typeface="Calibri" pitchFamily="34" charset="0"/>
                <a:ea typeface="Calibri" pitchFamily="34" charset="0"/>
                <a:cs typeface="Traditional Arabic" pitchFamily="2" charset="-78"/>
              </a:rPr>
              <a:t> </a:t>
            </a:r>
            <a:r>
              <a:rPr lang="ar-SA" sz="4000" b="1" dirty="0">
                <a:solidFill>
                  <a:srgbClr val="C00000"/>
                </a:solidFill>
                <a:latin typeface="Calibri" pitchFamily="34" charset="0"/>
                <a:ea typeface="Calibri" pitchFamily="34" charset="0"/>
                <a:cs typeface="Traditional Arabic" pitchFamily="2" charset="-78"/>
              </a:rPr>
              <a:t>اللغة :</a:t>
            </a:r>
            <a:endParaRPr lang="ar-SA" sz="4000" b="1" dirty="0">
              <a:latin typeface="Calibri" pitchFamily="34" charset="0"/>
              <a:ea typeface="Calibri" pitchFamily="34" charset="0"/>
              <a:cs typeface="Traditional Arabic" pitchFamily="2" charset="-78"/>
            </a:endParaRPr>
          </a:p>
          <a:p>
            <a:pPr marL="285750" indent="-285750" algn="r">
              <a:lnSpc>
                <a:spcPct val="115000"/>
              </a:lnSpc>
              <a:spcAft>
                <a:spcPts val="1000"/>
              </a:spcAft>
              <a:defRPr/>
            </a:pPr>
            <a:r>
              <a:rPr lang="ar-SA" sz="3200" b="1" dirty="0">
                <a:solidFill>
                  <a:schemeClr val="accent6">
                    <a:lumMod val="75000"/>
                  </a:schemeClr>
                </a:solidFill>
                <a:latin typeface="Calibri" pitchFamily="34" charset="0"/>
                <a:ea typeface="Calibri" pitchFamily="34" charset="0"/>
                <a:cs typeface="Traditional Arabic" pitchFamily="2" charset="-78"/>
              </a:rPr>
              <a:t>أنبئت</a:t>
            </a:r>
            <a:r>
              <a:rPr lang="ar-SA" sz="3200" dirty="0">
                <a:solidFill>
                  <a:schemeClr val="accent6">
                    <a:lumMod val="75000"/>
                  </a:schemeClr>
                </a:solidFill>
                <a:latin typeface="Calibri" pitchFamily="34" charset="0"/>
                <a:ea typeface="Calibri" pitchFamily="34" charset="0"/>
                <a:cs typeface="Traditional Arabic" pitchFamily="2" charset="-78"/>
              </a:rPr>
              <a:t> : أخبرت ، </a:t>
            </a:r>
            <a:r>
              <a:rPr lang="ar-SA" sz="3200" b="1" dirty="0">
                <a:solidFill>
                  <a:schemeClr val="accent6">
                    <a:lumMod val="75000"/>
                  </a:schemeClr>
                </a:solidFill>
                <a:latin typeface="Calibri" pitchFamily="34" charset="0"/>
                <a:ea typeface="Calibri" pitchFamily="34" charset="0"/>
                <a:cs typeface="Traditional Arabic" pitchFamily="2" charset="-78"/>
              </a:rPr>
              <a:t>أوعدني</a:t>
            </a:r>
            <a:r>
              <a:rPr lang="ar-SA" sz="3200" dirty="0">
                <a:solidFill>
                  <a:schemeClr val="accent6">
                    <a:lumMod val="75000"/>
                  </a:schemeClr>
                </a:solidFill>
                <a:latin typeface="Calibri" pitchFamily="34" charset="0"/>
                <a:ea typeface="Calibri" pitchFamily="34" charset="0"/>
                <a:cs typeface="Traditional Arabic" pitchFamily="2" charset="-78"/>
              </a:rPr>
              <a:t> : أنذرني بالعقوبة والشر ، </a:t>
            </a:r>
            <a:r>
              <a:rPr lang="ar-SA" sz="3200" b="1" dirty="0">
                <a:solidFill>
                  <a:schemeClr val="accent6">
                    <a:lumMod val="75000"/>
                  </a:schemeClr>
                </a:solidFill>
                <a:latin typeface="Calibri" pitchFamily="34" charset="0"/>
                <a:ea typeface="Calibri" pitchFamily="34" charset="0"/>
                <a:cs typeface="Traditional Arabic" pitchFamily="2" charset="-78"/>
              </a:rPr>
              <a:t>مأمول</a:t>
            </a:r>
            <a:r>
              <a:rPr lang="ar-SA" sz="3200" dirty="0">
                <a:solidFill>
                  <a:schemeClr val="accent6">
                    <a:lumMod val="75000"/>
                  </a:schemeClr>
                </a:solidFill>
                <a:latin typeface="Calibri" pitchFamily="34" charset="0"/>
                <a:ea typeface="Calibri" pitchFamily="34" charset="0"/>
                <a:cs typeface="Traditional Arabic" pitchFamily="2" charset="-78"/>
              </a:rPr>
              <a:t> : مرجو  </a:t>
            </a:r>
            <a:r>
              <a:rPr lang="ar-SA" sz="3200" dirty="0" smtClean="0">
                <a:solidFill>
                  <a:schemeClr val="accent6">
                    <a:lumMod val="75000"/>
                  </a:schemeClr>
                </a:solidFill>
                <a:latin typeface="Calibri" pitchFamily="34" charset="0"/>
                <a:ea typeface="Calibri" pitchFamily="34" charset="0"/>
                <a:cs typeface="Traditional Arabic" pitchFamily="2" charset="-78"/>
              </a:rPr>
              <a:t>،  </a:t>
            </a:r>
            <a:r>
              <a:rPr lang="ar-SA" sz="3200" b="1" dirty="0">
                <a:solidFill>
                  <a:schemeClr val="accent6">
                    <a:lumMod val="75000"/>
                  </a:schemeClr>
                </a:solidFill>
                <a:latin typeface="Calibri" pitchFamily="34" charset="0"/>
                <a:ea typeface="Calibri" pitchFamily="34" charset="0"/>
                <a:cs typeface="Traditional Arabic" pitchFamily="2" charset="-78"/>
              </a:rPr>
              <a:t>النافلة</a:t>
            </a:r>
            <a:r>
              <a:rPr lang="ar-SA" sz="3200" dirty="0">
                <a:solidFill>
                  <a:schemeClr val="accent6">
                    <a:lumMod val="75000"/>
                  </a:schemeClr>
                </a:solidFill>
                <a:latin typeface="Calibri" pitchFamily="34" charset="0"/>
                <a:ea typeface="Calibri" pitchFamily="34" charset="0"/>
                <a:cs typeface="Traditional Arabic" pitchFamily="2" charset="-78"/>
              </a:rPr>
              <a:t> : العطية ، </a:t>
            </a:r>
            <a:r>
              <a:rPr lang="ar-SA" sz="3200" b="1" dirty="0">
                <a:solidFill>
                  <a:schemeClr val="accent6">
                    <a:lumMod val="75000"/>
                  </a:schemeClr>
                </a:solidFill>
                <a:latin typeface="Calibri" pitchFamily="34" charset="0"/>
                <a:ea typeface="Calibri" pitchFamily="34" charset="0"/>
                <a:cs typeface="Traditional Arabic" pitchFamily="2" charset="-78"/>
              </a:rPr>
              <a:t>وتفصيل</a:t>
            </a:r>
            <a:r>
              <a:rPr lang="ar-SA" sz="3200" dirty="0">
                <a:solidFill>
                  <a:schemeClr val="accent6">
                    <a:lumMod val="75000"/>
                  </a:schemeClr>
                </a:solidFill>
                <a:latin typeface="Calibri" pitchFamily="34" charset="0"/>
                <a:ea typeface="Calibri" pitchFamily="34" charset="0"/>
                <a:cs typeface="Traditional Arabic" pitchFamily="2" charset="-78"/>
              </a:rPr>
              <a:t> : توضيح وتبيين </a:t>
            </a:r>
            <a:r>
              <a:rPr lang="ar-SA" sz="3200" dirty="0" smtClean="0">
                <a:solidFill>
                  <a:schemeClr val="accent6">
                    <a:lumMod val="75000"/>
                  </a:schemeClr>
                </a:solidFill>
                <a:latin typeface="Calibri" pitchFamily="34" charset="0"/>
                <a:ea typeface="Calibri" pitchFamily="34" charset="0"/>
                <a:cs typeface="Traditional Arabic" pitchFamily="2" charset="-78"/>
              </a:rPr>
              <a:t>، </a:t>
            </a:r>
            <a:r>
              <a:rPr lang="ar-SA" sz="3200" b="1" dirty="0">
                <a:solidFill>
                  <a:schemeClr val="accent6">
                    <a:lumMod val="75000"/>
                  </a:schemeClr>
                </a:solidFill>
                <a:latin typeface="Calibri" pitchFamily="34" charset="0"/>
                <a:ea typeface="Calibri" pitchFamily="34" charset="0"/>
                <a:cs typeface="Traditional Arabic" pitchFamily="2" charset="-78"/>
              </a:rPr>
              <a:t>لا تأخذني </a:t>
            </a:r>
            <a:r>
              <a:rPr lang="ar-SA" sz="3200" dirty="0">
                <a:solidFill>
                  <a:schemeClr val="accent6">
                    <a:lumMod val="75000"/>
                  </a:schemeClr>
                </a:solidFill>
                <a:latin typeface="Calibri" pitchFamily="34" charset="0"/>
                <a:ea typeface="Calibri" pitchFamily="34" charset="0"/>
                <a:cs typeface="Traditional Arabic" pitchFamily="2" charset="-78"/>
              </a:rPr>
              <a:t>: لا تعاقبني ،</a:t>
            </a:r>
            <a:r>
              <a:rPr lang="ar-SA" sz="3200" b="1" dirty="0">
                <a:solidFill>
                  <a:schemeClr val="accent6">
                    <a:lumMod val="75000"/>
                  </a:schemeClr>
                </a:solidFill>
                <a:latin typeface="Calibri" pitchFamily="34" charset="0"/>
                <a:ea typeface="Calibri" pitchFamily="34" charset="0"/>
                <a:cs typeface="Traditional Arabic" pitchFamily="2" charset="-78"/>
              </a:rPr>
              <a:t> الوشاة</a:t>
            </a:r>
            <a:r>
              <a:rPr lang="ar-SA" sz="3200" dirty="0">
                <a:solidFill>
                  <a:schemeClr val="accent6">
                    <a:lumMod val="75000"/>
                  </a:schemeClr>
                </a:solidFill>
                <a:latin typeface="Calibri" pitchFamily="34" charset="0"/>
                <a:ea typeface="Calibri" pitchFamily="34" charset="0"/>
                <a:cs typeface="Traditional Arabic" pitchFamily="2" charset="-78"/>
              </a:rPr>
              <a:t> : جمع </a:t>
            </a:r>
            <a:r>
              <a:rPr lang="ar-SA" sz="3200" dirty="0" smtClean="0">
                <a:solidFill>
                  <a:schemeClr val="accent6">
                    <a:lumMod val="75000"/>
                  </a:schemeClr>
                </a:solidFill>
                <a:latin typeface="Calibri" pitchFamily="34" charset="0"/>
                <a:ea typeface="Calibri" pitchFamily="34" charset="0"/>
                <a:cs typeface="Traditional Arabic" pitchFamily="2" charset="-78"/>
              </a:rPr>
              <a:t>، مفرده </a:t>
            </a:r>
            <a:r>
              <a:rPr lang="ar-SA" sz="3200" dirty="0">
                <a:solidFill>
                  <a:schemeClr val="accent6">
                    <a:lumMod val="75000"/>
                  </a:schemeClr>
                </a:solidFill>
                <a:latin typeface="Calibri" pitchFamily="34" charset="0"/>
                <a:ea typeface="Calibri" pitchFamily="34" charset="0"/>
                <a:cs typeface="Traditional Arabic" pitchFamily="2" charset="-78"/>
              </a:rPr>
              <a:t>واش وهو الذي ينم بين الناس وينقل الكلام </a:t>
            </a:r>
            <a:r>
              <a:rPr lang="ar-SA" sz="3200" dirty="0" smtClean="0">
                <a:solidFill>
                  <a:schemeClr val="accent6">
                    <a:lumMod val="75000"/>
                  </a:schemeClr>
                </a:solidFill>
                <a:latin typeface="Calibri" pitchFamily="34" charset="0"/>
                <a:ea typeface="Calibri" pitchFamily="34" charset="0"/>
                <a:cs typeface="Traditional Arabic" pitchFamily="2" charset="-78"/>
              </a:rPr>
              <a:t>، </a:t>
            </a:r>
            <a:r>
              <a:rPr lang="ar-SA" sz="3200" b="1" dirty="0">
                <a:solidFill>
                  <a:schemeClr val="accent6">
                    <a:lumMod val="75000"/>
                  </a:schemeClr>
                </a:solidFill>
                <a:latin typeface="Calibri" pitchFamily="34" charset="0"/>
                <a:ea typeface="Calibri" pitchFamily="34" charset="0"/>
                <a:cs typeface="Traditional Arabic" pitchFamily="2" charset="-78"/>
              </a:rPr>
              <a:t>الأقاويل</a:t>
            </a:r>
            <a:r>
              <a:rPr lang="ar-SA" sz="3200" dirty="0">
                <a:solidFill>
                  <a:schemeClr val="accent6">
                    <a:lumMod val="75000"/>
                  </a:schemeClr>
                </a:solidFill>
                <a:latin typeface="Calibri" pitchFamily="34" charset="0"/>
                <a:ea typeface="Calibri" pitchFamily="34" charset="0"/>
                <a:cs typeface="Traditional Arabic" pitchFamily="2" charset="-78"/>
              </a:rPr>
              <a:t> : الأكاذيب .                                                        </a:t>
            </a:r>
            <a:r>
              <a:rPr lang="ar-SA" sz="3200" dirty="0" smtClean="0">
                <a:solidFill>
                  <a:schemeClr val="accent6">
                    <a:lumMod val="75000"/>
                  </a:schemeClr>
                </a:solidFill>
                <a:latin typeface="Calibri" pitchFamily="34" charset="0"/>
                <a:ea typeface="Calibri" pitchFamily="34" charset="0"/>
                <a:cs typeface="Traditional Arabic" pitchFamily="2" charset="-78"/>
              </a:rPr>
              <a:t>      </a:t>
            </a:r>
            <a:r>
              <a:rPr lang="ar-SA" sz="3200" b="1" dirty="0" smtClean="0">
                <a:solidFill>
                  <a:schemeClr val="accent6">
                    <a:lumMod val="75000"/>
                  </a:schemeClr>
                </a:solidFill>
                <a:latin typeface="Calibri" pitchFamily="34" charset="0"/>
                <a:ea typeface="Calibri" pitchFamily="34" charset="0"/>
                <a:cs typeface="Traditional Arabic" pitchFamily="2" charset="-78"/>
              </a:rPr>
              <a:t>المهند</a:t>
            </a:r>
            <a:r>
              <a:rPr lang="ar-SA" sz="3200" dirty="0" smtClean="0">
                <a:solidFill>
                  <a:schemeClr val="accent6">
                    <a:lumMod val="75000"/>
                  </a:schemeClr>
                </a:solidFill>
                <a:latin typeface="Calibri" pitchFamily="34" charset="0"/>
                <a:ea typeface="Calibri" pitchFamily="34" charset="0"/>
                <a:cs typeface="Traditional Arabic" pitchFamily="2" charset="-78"/>
              </a:rPr>
              <a:t> </a:t>
            </a:r>
            <a:r>
              <a:rPr lang="ar-SA" sz="3200" dirty="0">
                <a:solidFill>
                  <a:schemeClr val="accent6">
                    <a:lumMod val="75000"/>
                  </a:schemeClr>
                </a:solidFill>
                <a:latin typeface="Calibri" pitchFamily="34" charset="0"/>
                <a:ea typeface="Calibri" pitchFamily="34" charset="0"/>
                <a:cs typeface="Traditional Arabic" pitchFamily="2" charset="-78"/>
              </a:rPr>
              <a:t>: السيف المطبوع من حديد الهند ، </a:t>
            </a:r>
            <a:r>
              <a:rPr lang="ar-SA" sz="3200" b="1" dirty="0">
                <a:solidFill>
                  <a:schemeClr val="accent6">
                    <a:lumMod val="75000"/>
                  </a:schemeClr>
                </a:solidFill>
                <a:latin typeface="Calibri" pitchFamily="34" charset="0"/>
                <a:ea typeface="Calibri" pitchFamily="34" charset="0"/>
                <a:cs typeface="Traditional Arabic" pitchFamily="2" charset="-78"/>
              </a:rPr>
              <a:t>مسلول</a:t>
            </a:r>
            <a:r>
              <a:rPr lang="ar-SA" sz="3200" dirty="0">
                <a:solidFill>
                  <a:schemeClr val="accent6">
                    <a:lumMod val="75000"/>
                  </a:schemeClr>
                </a:solidFill>
                <a:latin typeface="Calibri" pitchFamily="34" charset="0"/>
                <a:ea typeface="Calibri" pitchFamily="34" charset="0"/>
                <a:cs typeface="Traditional Arabic" pitchFamily="2" charset="-78"/>
              </a:rPr>
              <a:t> : منتزع من جرابه استعداداً للقتل والحرب . </a:t>
            </a:r>
            <a:endParaRPr lang="en-US" dirty="0">
              <a:solidFill>
                <a:schemeClr val="accent6">
                  <a:lumMod val="75000"/>
                </a:schemeClr>
              </a:solidFill>
              <a:latin typeface="Calibri" pitchFamily="34" charset="0"/>
              <a:ea typeface="Calibri" pitchFamily="34" charset="0"/>
              <a:cs typeface="Traditional Arabic" pitchFamily="2" charset="-78"/>
            </a:endParaRPr>
          </a:p>
        </p:txBody>
      </p:sp>
      <p:sp>
        <p:nvSpPr>
          <p:cNvPr id="4" name="عنصر نائب لرقم الشريحة 3"/>
          <p:cNvSpPr>
            <a:spLocks noGrp="1"/>
          </p:cNvSpPr>
          <p:nvPr>
            <p:ph type="sldNum" sz="quarter" idx="12"/>
          </p:nvPr>
        </p:nvSpPr>
        <p:spPr/>
        <p:txBody>
          <a:bodyPr/>
          <a:lstStyle/>
          <a:p>
            <a:pPr>
              <a:defRPr/>
            </a:pPr>
            <a:fld id="{B8DD9192-9A6B-4F4D-A5B4-390C3B96B94A}" type="slidenum">
              <a:rPr lang="en-US" smtClean="0"/>
              <a:pPr>
                <a:defRPr/>
              </a:pPr>
              <a:t>13</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3554"/>
                                        </p:tgtEl>
                                        <p:attrNameLst>
                                          <p:attrName>style.visibility</p:attrName>
                                        </p:attrNameLst>
                                      </p:cBhvr>
                                      <p:to>
                                        <p:strVal val="visible"/>
                                      </p:to>
                                    </p:set>
                                    <p:animEffect transition="in" filter="fade">
                                      <p:cBhvr>
                                        <p:cTn id="7" dur="2000"/>
                                        <p:tgtEl>
                                          <p:spTgt spid="23554"/>
                                        </p:tgtEl>
                                      </p:cBhvr>
                                    </p:animEffect>
                                    <p:anim calcmode="lin" valueType="num">
                                      <p:cBhvr>
                                        <p:cTn id="8" dur="2000" fill="hold"/>
                                        <p:tgtEl>
                                          <p:spTgt spid="23554"/>
                                        </p:tgtEl>
                                        <p:attrNameLst>
                                          <p:attrName>ppt_x</p:attrName>
                                        </p:attrNameLst>
                                      </p:cBhvr>
                                      <p:tavLst>
                                        <p:tav tm="0">
                                          <p:val>
                                            <p:strVal val="#ppt_x"/>
                                          </p:val>
                                        </p:tav>
                                        <p:tav tm="100000">
                                          <p:val>
                                            <p:strVal val="#ppt_x"/>
                                          </p:val>
                                        </p:tav>
                                      </p:tavLst>
                                    </p:anim>
                                    <p:anim calcmode="lin" valueType="num">
                                      <p:cBhvr>
                                        <p:cTn id="9" dur="2000" fill="hold"/>
                                        <p:tgtEl>
                                          <p:spTgt spid="2355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Box 1"/>
          <p:cNvSpPr txBox="1">
            <a:spLocks noChangeArrowheads="1"/>
          </p:cNvSpPr>
          <p:nvPr/>
        </p:nvSpPr>
        <p:spPr bwMode="auto">
          <a:xfrm>
            <a:off x="323850" y="549275"/>
            <a:ext cx="8496300" cy="5692775"/>
          </a:xfrm>
          <a:prstGeom prst="rect">
            <a:avLst/>
          </a:prstGeom>
          <a:noFill/>
          <a:ln w="9525">
            <a:noFill/>
            <a:miter lim="800000"/>
            <a:headEnd/>
            <a:tailEnd/>
          </a:ln>
        </p:spPr>
        <p:txBody>
          <a:bodyPr>
            <a:spAutoFit/>
          </a:bodyPr>
          <a:lstStyle/>
          <a:p>
            <a:pPr algn="r">
              <a:defRPr/>
            </a:pPr>
            <a:r>
              <a:rPr lang="ar-SA" sz="4000" b="1" dirty="0">
                <a:solidFill>
                  <a:srgbClr val="C00000"/>
                </a:solidFill>
                <a:latin typeface="Traditional Arabic" pitchFamily="2" charset="-78"/>
                <a:cs typeface="Traditional Arabic" pitchFamily="2" charset="-78"/>
              </a:rPr>
              <a:t>                                المعنى :</a:t>
            </a:r>
            <a:endParaRPr lang="en-US" sz="4000" b="1" dirty="0">
              <a:solidFill>
                <a:srgbClr val="C00000"/>
              </a:solidFill>
              <a:latin typeface="Traditional Arabic" pitchFamily="2" charset="-78"/>
              <a:cs typeface="Traditional Arabic" pitchFamily="2" charset="-78"/>
            </a:endParaRPr>
          </a:p>
          <a:p>
            <a:pPr algn="r">
              <a:defRPr/>
            </a:pPr>
            <a:r>
              <a:rPr lang="ar-SA" sz="3600" b="1" dirty="0">
                <a:latin typeface="Traditional Arabic" pitchFamily="2" charset="-78"/>
                <a:cs typeface="Traditional Arabic" pitchFamily="2" charset="-78"/>
              </a:rPr>
              <a:t> </a:t>
            </a:r>
            <a:r>
              <a:rPr lang="ar-SA" sz="3600" b="1" dirty="0">
                <a:solidFill>
                  <a:srgbClr val="C00000"/>
                </a:solidFill>
                <a:latin typeface="Traditional Arabic" pitchFamily="2" charset="-78"/>
                <a:cs typeface="Traditional Arabic" pitchFamily="2" charset="-78"/>
              </a:rPr>
              <a:t>يقول : </a:t>
            </a:r>
            <a:r>
              <a:rPr lang="ar-SA" sz="3600" b="1" dirty="0">
                <a:solidFill>
                  <a:schemeClr val="accent6">
                    <a:lumMod val="75000"/>
                  </a:schemeClr>
                </a:solidFill>
                <a:latin typeface="Traditional Arabic" pitchFamily="2" charset="-78"/>
                <a:cs typeface="Traditional Arabic" pitchFamily="2" charset="-78"/>
              </a:rPr>
              <a:t>لقد علمت خبر تهديد الرسول لي ولكني أطمع في عفوه لما هو عليه من كريم الشمائل وحميد الخصائل، فرفقاً بي يارسول الله لا تهدر دمي زادك الله هدى ورشاداً ومنحك الفصل فقد أنزل الله عليك الكتاب والحكمة وعلمك ما لم تكن تعلم وكان فضل الله عليك عظيماً فلا تستبح دمي بأقوال من يزوق الكلام قصداً للإفساد ، وبعد هذا الاعتذار للرسول صلى الله عليه وسلم مدحه بأنه السراج المنير والهادي إلى سواء السبيل يضيء ظلمات القلوب بنور الله ويخرج الناس من الظلمات إلى النور ، وهو سيف ولكنه من سيوف الله .</a:t>
            </a:r>
            <a:endParaRPr lang="en-US" sz="3600" b="1" dirty="0">
              <a:solidFill>
                <a:schemeClr val="accent6">
                  <a:lumMod val="75000"/>
                </a:schemeClr>
              </a:solidFill>
              <a:latin typeface="Traditional Arabic" pitchFamily="2" charset="-78"/>
              <a:cs typeface="Traditional Arabic" pitchFamily="2" charset="-78"/>
            </a:endParaRPr>
          </a:p>
        </p:txBody>
      </p:sp>
      <p:sp>
        <p:nvSpPr>
          <p:cNvPr id="4" name="عنصر نائب لرقم الشريحة 3"/>
          <p:cNvSpPr>
            <a:spLocks noGrp="1"/>
          </p:cNvSpPr>
          <p:nvPr>
            <p:ph type="sldNum" sz="quarter" idx="12"/>
          </p:nvPr>
        </p:nvSpPr>
        <p:spPr/>
        <p:txBody>
          <a:bodyPr/>
          <a:lstStyle/>
          <a:p>
            <a:pPr>
              <a:defRPr/>
            </a:pPr>
            <a:fld id="{1C8AAF26-EEB4-4097-AC1A-31D2C3323C84}" type="slidenum">
              <a:rPr lang="en-US" smtClean="0"/>
              <a:pPr>
                <a:defRPr/>
              </a:pPr>
              <a:t>14</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24578"/>
                                        </p:tgtEl>
                                        <p:attrNameLst>
                                          <p:attrName>style.visibility</p:attrName>
                                        </p:attrNameLst>
                                      </p:cBhvr>
                                      <p:to>
                                        <p:strVal val="visible"/>
                                      </p:to>
                                    </p:set>
                                    <p:anim calcmode="lin" valueType="num">
                                      <p:cBhvr>
                                        <p:cTn id="7" dur="1000" decel="50000" fill="hold">
                                          <p:stCondLst>
                                            <p:cond delay="0"/>
                                          </p:stCondLst>
                                        </p:cTn>
                                        <p:tgtEl>
                                          <p:spTgt spid="24578"/>
                                        </p:tgtEl>
                                        <p:attrNameLst>
                                          <p:attrName>style.rotation</p:attrName>
                                        </p:attrNameLst>
                                      </p:cBhvr>
                                      <p:tavLst>
                                        <p:tav tm="0">
                                          <p:val>
                                            <p:fltVal val="-90"/>
                                          </p:val>
                                        </p:tav>
                                        <p:tav tm="100000">
                                          <p:val>
                                            <p:fltVal val="0"/>
                                          </p:val>
                                        </p:tav>
                                      </p:tavLst>
                                    </p:anim>
                                    <p:anim calcmode="lin" valueType="num">
                                      <p:cBhvr>
                                        <p:cTn id="8" dur="1000" decel="50000" fill="hold">
                                          <p:stCondLst>
                                            <p:cond delay="0"/>
                                          </p:stCondLst>
                                        </p:cTn>
                                        <p:tgtEl>
                                          <p:spTgt spid="24578"/>
                                        </p:tgtEl>
                                        <p:attrNameLst>
                                          <p:attrName>ppt_w</p:attrName>
                                        </p:attrNameLst>
                                      </p:cBhvr>
                                      <p:tavLst>
                                        <p:tav tm="0">
                                          <p:val>
                                            <p:strVal val="#ppt_w"/>
                                          </p:val>
                                        </p:tav>
                                        <p:tav tm="100000">
                                          <p:val>
                                            <p:strVal val="#ppt_w*.05"/>
                                          </p:val>
                                        </p:tav>
                                      </p:tavLst>
                                    </p:anim>
                                    <p:anim calcmode="lin" valueType="num">
                                      <p:cBhvr>
                                        <p:cTn id="9" dur="1000" accel="50000" fill="hold">
                                          <p:stCondLst>
                                            <p:cond delay="1000"/>
                                          </p:stCondLst>
                                        </p:cTn>
                                        <p:tgtEl>
                                          <p:spTgt spid="24578"/>
                                        </p:tgtEl>
                                        <p:attrNameLst>
                                          <p:attrName>ppt_w</p:attrName>
                                        </p:attrNameLst>
                                      </p:cBhvr>
                                      <p:tavLst>
                                        <p:tav tm="0">
                                          <p:val>
                                            <p:strVal val="#ppt_w*.05"/>
                                          </p:val>
                                        </p:tav>
                                        <p:tav tm="100000">
                                          <p:val>
                                            <p:strVal val="#ppt_w"/>
                                          </p:val>
                                        </p:tav>
                                      </p:tavLst>
                                    </p:anim>
                                    <p:anim calcmode="lin" valueType="num">
                                      <p:cBhvr>
                                        <p:cTn id="10" dur="2000" fill="hold"/>
                                        <p:tgtEl>
                                          <p:spTgt spid="24578"/>
                                        </p:tgtEl>
                                        <p:attrNameLst>
                                          <p:attrName>ppt_h</p:attrName>
                                        </p:attrNameLst>
                                      </p:cBhvr>
                                      <p:tavLst>
                                        <p:tav tm="0">
                                          <p:val>
                                            <p:strVal val="#ppt_h"/>
                                          </p:val>
                                        </p:tav>
                                        <p:tav tm="100000">
                                          <p:val>
                                            <p:strVal val="#ppt_h"/>
                                          </p:val>
                                        </p:tav>
                                      </p:tavLst>
                                    </p:anim>
                                    <p:anim calcmode="lin" valueType="num">
                                      <p:cBhvr>
                                        <p:cTn id="11" dur="1000" decel="50000" fill="hold">
                                          <p:stCondLst>
                                            <p:cond delay="0"/>
                                          </p:stCondLst>
                                        </p:cTn>
                                        <p:tgtEl>
                                          <p:spTgt spid="24578"/>
                                        </p:tgtEl>
                                        <p:attrNameLst>
                                          <p:attrName>ppt_x</p:attrName>
                                        </p:attrNameLst>
                                      </p:cBhvr>
                                      <p:tavLst>
                                        <p:tav tm="0">
                                          <p:val>
                                            <p:strVal val="#ppt_x+.4"/>
                                          </p:val>
                                        </p:tav>
                                        <p:tav tm="100000">
                                          <p:val>
                                            <p:strVal val="#ppt_x"/>
                                          </p:val>
                                        </p:tav>
                                      </p:tavLst>
                                    </p:anim>
                                    <p:anim calcmode="lin" valueType="num">
                                      <p:cBhvr>
                                        <p:cTn id="12" dur="1000" decel="50000" fill="hold">
                                          <p:stCondLst>
                                            <p:cond delay="0"/>
                                          </p:stCondLst>
                                        </p:cTn>
                                        <p:tgtEl>
                                          <p:spTgt spid="24578"/>
                                        </p:tgtEl>
                                        <p:attrNameLst>
                                          <p:attrName>ppt_y</p:attrName>
                                        </p:attrNameLst>
                                      </p:cBhvr>
                                      <p:tavLst>
                                        <p:tav tm="0">
                                          <p:val>
                                            <p:strVal val="#ppt_y-.2"/>
                                          </p:val>
                                        </p:tav>
                                        <p:tav tm="100000">
                                          <p:val>
                                            <p:strVal val="#ppt_y+.1"/>
                                          </p:val>
                                        </p:tav>
                                      </p:tavLst>
                                    </p:anim>
                                    <p:anim calcmode="lin" valueType="num">
                                      <p:cBhvr>
                                        <p:cTn id="13" dur="1000" accel="50000" fill="hold">
                                          <p:stCondLst>
                                            <p:cond delay="1000"/>
                                          </p:stCondLst>
                                        </p:cTn>
                                        <p:tgtEl>
                                          <p:spTgt spid="24578"/>
                                        </p:tgtEl>
                                        <p:attrNameLst>
                                          <p:attrName>ppt_y</p:attrName>
                                        </p:attrNameLst>
                                      </p:cBhvr>
                                      <p:tavLst>
                                        <p:tav tm="0">
                                          <p:val>
                                            <p:strVal val="#ppt_y+.1"/>
                                          </p:val>
                                        </p:tav>
                                        <p:tav tm="100000">
                                          <p:val>
                                            <p:strVal val="#ppt_y"/>
                                          </p:val>
                                        </p:tav>
                                      </p:tavLst>
                                    </p:anim>
                                    <p:animEffect transition="in" filter="fade">
                                      <p:cBhvr>
                                        <p:cTn id="14" dur="2000" decel="50000">
                                          <p:stCondLst>
                                            <p:cond delay="0"/>
                                          </p:stCondLst>
                                        </p:cTn>
                                        <p:tgtEl>
                                          <p:spTgt spid="245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
          <p:cNvSpPr>
            <a:spLocks noChangeArrowheads="1"/>
          </p:cNvSpPr>
          <p:nvPr/>
        </p:nvSpPr>
        <p:spPr bwMode="auto">
          <a:xfrm>
            <a:off x="250825" y="115888"/>
            <a:ext cx="8910638" cy="5662063"/>
          </a:xfrm>
          <a:prstGeom prst="rect">
            <a:avLst/>
          </a:prstGeom>
          <a:noFill/>
          <a:ln w="9525">
            <a:noFill/>
            <a:miter lim="800000"/>
            <a:headEnd/>
            <a:tailEnd/>
          </a:ln>
        </p:spPr>
        <p:txBody>
          <a:bodyPr>
            <a:spAutoFit/>
          </a:bodyPr>
          <a:lstStyle/>
          <a:p>
            <a:pPr algn="ctr" rtl="1">
              <a:lnSpc>
                <a:spcPct val="115000"/>
              </a:lnSpc>
              <a:spcAft>
                <a:spcPts val="1000"/>
              </a:spcAft>
            </a:pPr>
            <a:r>
              <a:rPr lang="ar-SA" sz="4000" b="1" dirty="0">
                <a:solidFill>
                  <a:srgbClr val="C00000"/>
                </a:solidFill>
                <a:latin typeface="Calibri" pitchFamily="34" charset="0"/>
                <a:ea typeface="Calibri" pitchFamily="34" charset="0"/>
                <a:cs typeface="Traditional Arabic" pitchFamily="18" charset="-78"/>
              </a:rPr>
              <a:t> شجاعة المهاجرين وحزمهم .</a:t>
            </a:r>
          </a:p>
          <a:p>
            <a:pPr algn="r" rtl="1">
              <a:lnSpc>
                <a:spcPct val="115000"/>
              </a:lnSpc>
              <a:spcAft>
                <a:spcPts val="1000"/>
              </a:spcAft>
            </a:pPr>
            <a:r>
              <a:rPr lang="ar-SA" sz="3200" b="1" dirty="0">
                <a:solidFill>
                  <a:srgbClr val="404040"/>
                </a:solidFill>
                <a:latin typeface="Calibri" pitchFamily="34" charset="0"/>
                <a:ea typeface="Calibri" pitchFamily="34" charset="0"/>
                <a:cs typeface="Traditional Arabic" pitchFamily="18" charset="-78"/>
              </a:rPr>
              <a:t>في  عصبةٍ  من قُريشٍ  قال  قائلهم             ببطنِ  مكةَ   لما  أسلموا  زُولوا </a:t>
            </a:r>
            <a:endParaRPr lang="en-US" sz="3200" b="1" dirty="0">
              <a:solidFill>
                <a:srgbClr val="404040"/>
              </a:solidFill>
              <a:latin typeface="Calibri" pitchFamily="34" charset="0"/>
              <a:ea typeface="Calibri" pitchFamily="34" charset="0"/>
              <a:cs typeface="Traditional Arabic" pitchFamily="18" charset="-78"/>
            </a:endParaRPr>
          </a:p>
          <a:p>
            <a:pPr algn="r">
              <a:lnSpc>
                <a:spcPct val="115000"/>
              </a:lnSpc>
              <a:spcAft>
                <a:spcPts val="1000"/>
              </a:spcAft>
            </a:pPr>
            <a:r>
              <a:rPr lang="ar-SA" sz="3200" b="1" dirty="0">
                <a:solidFill>
                  <a:srgbClr val="404040"/>
                </a:solidFill>
                <a:latin typeface="Calibri" pitchFamily="34" charset="0"/>
                <a:ea typeface="Calibri" pitchFamily="34" charset="0"/>
                <a:cs typeface="Traditional Arabic" pitchFamily="18" charset="-78"/>
              </a:rPr>
              <a:t>زالوا  فما   زال  </a:t>
            </a:r>
            <a:r>
              <a:rPr lang="ar-SA" sz="3200" b="1" dirty="0" err="1">
                <a:solidFill>
                  <a:srgbClr val="404040"/>
                </a:solidFill>
                <a:latin typeface="Calibri" pitchFamily="34" charset="0"/>
                <a:ea typeface="Calibri" pitchFamily="34" charset="0"/>
                <a:cs typeface="Traditional Arabic" pitchFamily="18" charset="-78"/>
              </a:rPr>
              <a:t>أنكاسٌ</a:t>
            </a:r>
            <a:r>
              <a:rPr lang="ar-SA" sz="3200" b="1" dirty="0">
                <a:solidFill>
                  <a:srgbClr val="404040"/>
                </a:solidFill>
                <a:latin typeface="Calibri" pitchFamily="34" charset="0"/>
                <a:ea typeface="Calibri" pitchFamily="34" charset="0"/>
                <a:cs typeface="Traditional Arabic" pitchFamily="18" charset="-78"/>
              </a:rPr>
              <a:t>  ولا  كُشُفٌ       </a:t>
            </a:r>
            <a:r>
              <a:rPr lang="ar-SA" sz="3200" b="1" dirty="0" smtClean="0">
                <a:solidFill>
                  <a:srgbClr val="404040"/>
                </a:solidFill>
                <a:latin typeface="Calibri" pitchFamily="34" charset="0"/>
                <a:ea typeface="Calibri" pitchFamily="34" charset="0"/>
                <a:cs typeface="Traditional Arabic" pitchFamily="18" charset="-78"/>
              </a:rPr>
              <a:t>    </a:t>
            </a:r>
            <a:r>
              <a:rPr lang="ar-SA" sz="3200" b="1" dirty="0">
                <a:solidFill>
                  <a:srgbClr val="404040"/>
                </a:solidFill>
                <a:latin typeface="Calibri" pitchFamily="34" charset="0"/>
                <a:ea typeface="Calibri" pitchFamily="34" charset="0"/>
                <a:cs typeface="Traditional Arabic" pitchFamily="18" charset="-78"/>
              </a:rPr>
              <a:t>عند  الّلقاءِ   ولا  مِيلٌ   </a:t>
            </a:r>
            <a:r>
              <a:rPr lang="ar-SA" sz="3200" b="1" dirty="0" err="1">
                <a:solidFill>
                  <a:srgbClr val="404040"/>
                </a:solidFill>
                <a:latin typeface="Calibri" pitchFamily="34" charset="0"/>
                <a:ea typeface="Calibri" pitchFamily="34" charset="0"/>
                <a:cs typeface="Traditional Arabic" pitchFamily="18" charset="-78"/>
              </a:rPr>
              <a:t>معَازيلُ</a:t>
            </a:r>
            <a:r>
              <a:rPr lang="ar-SA" sz="3200" b="1" dirty="0">
                <a:solidFill>
                  <a:srgbClr val="404040"/>
                </a:solidFill>
                <a:latin typeface="Calibri" pitchFamily="34" charset="0"/>
                <a:ea typeface="Calibri" pitchFamily="34" charset="0"/>
                <a:cs typeface="Traditional Arabic" pitchFamily="18" charset="-78"/>
              </a:rPr>
              <a:t> </a:t>
            </a:r>
          </a:p>
          <a:p>
            <a:pPr algn="r">
              <a:lnSpc>
                <a:spcPct val="115000"/>
              </a:lnSpc>
              <a:spcAft>
                <a:spcPts val="1000"/>
              </a:spcAft>
            </a:pPr>
            <a:r>
              <a:rPr lang="ar-SA" sz="3200" b="1" dirty="0">
                <a:solidFill>
                  <a:srgbClr val="404040"/>
                </a:solidFill>
                <a:latin typeface="Calibri" pitchFamily="34" charset="0"/>
                <a:ea typeface="Calibri" pitchFamily="34" charset="0"/>
                <a:cs typeface="Traditional Arabic" pitchFamily="18" charset="-78"/>
              </a:rPr>
              <a:t>شُم     </a:t>
            </a:r>
            <a:r>
              <a:rPr lang="ar-SA" sz="3200" b="1" dirty="0" err="1">
                <a:solidFill>
                  <a:srgbClr val="404040"/>
                </a:solidFill>
                <a:latin typeface="Calibri" pitchFamily="34" charset="0"/>
                <a:ea typeface="Calibri" pitchFamily="34" charset="0"/>
                <a:cs typeface="Traditional Arabic" pitchFamily="18" charset="-78"/>
              </a:rPr>
              <a:t>العَرانينِ</a:t>
            </a:r>
            <a:r>
              <a:rPr lang="ar-SA" sz="3200" b="1" dirty="0">
                <a:solidFill>
                  <a:srgbClr val="404040"/>
                </a:solidFill>
                <a:latin typeface="Calibri" pitchFamily="34" charset="0"/>
                <a:ea typeface="Calibri" pitchFamily="34" charset="0"/>
                <a:cs typeface="Traditional Arabic" pitchFamily="18" charset="-78"/>
              </a:rPr>
              <a:t>    أبطالٌ </a:t>
            </a:r>
            <a:r>
              <a:rPr lang="ar-SA" sz="3200" b="1" dirty="0" smtClean="0">
                <a:solidFill>
                  <a:srgbClr val="404040"/>
                </a:solidFill>
                <a:latin typeface="Calibri" pitchFamily="34" charset="0"/>
                <a:ea typeface="Calibri" pitchFamily="34" charset="0"/>
                <a:cs typeface="Traditional Arabic" pitchFamily="18" charset="-78"/>
              </a:rPr>
              <a:t>  </a:t>
            </a:r>
            <a:r>
              <a:rPr lang="ar-SA" sz="3200" b="1" dirty="0">
                <a:solidFill>
                  <a:srgbClr val="404040"/>
                </a:solidFill>
                <a:latin typeface="Calibri" pitchFamily="34" charset="0"/>
                <a:ea typeface="Calibri" pitchFamily="34" charset="0"/>
                <a:cs typeface="Traditional Arabic" pitchFamily="18" charset="-78"/>
              </a:rPr>
              <a:t>لبوسهم         </a:t>
            </a:r>
            <a:r>
              <a:rPr lang="ar-SA" sz="3200" b="1" dirty="0" smtClean="0">
                <a:solidFill>
                  <a:srgbClr val="404040"/>
                </a:solidFill>
                <a:latin typeface="Calibri" pitchFamily="34" charset="0"/>
                <a:ea typeface="Calibri" pitchFamily="34" charset="0"/>
                <a:cs typeface="Traditional Arabic" pitchFamily="18" charset="-78"/>
              </a:rPr>
              <a:t>   </a:t>
            </a:r>
            <a:r>
              <a:rPr lang="ar-SA" sz="3200" b="1" dirty="0">
                <a:solidFill>
                  <a:srgbClr val="404040"/>
                </a:solidFill>
                <a:latin typeface="Calibri" pitchFamily="34" charset="0"/>
                <a:ea typeface="Calibri" pitchFamily="34" charset="0"/>
                <a:cs typeface="Traditional Arabic" pitchFamily="18" charset="-78"/>
              </a:rPr>
              <a:t>من نسجِ داودَ في </a:t>
            </a:r>
            <a:r>
              <a:rPr lang="ar-SA" sz="3200" b="1" dirty="0" err="1">
                <a:solidFill>
                  <a:srgbClr val="404040"/>
                </a:solidFill>
                <a:latin typeface="Calibri" pitchFamily="34" charset="0"/>
                <a:ea typeface="Calibri" pitchFamily="34" charset="0"/>
                <a:cs typeface="Traditional Arabic" pitchFamily="18" charset="-78"/>
              </a:rPr>
              <a:t>الَهيجا</a:t>
            </a:r>
            <a:r>
              <a:rPr lang="ar-SA" sz="3200" b="1" dirty="0">
                <a:solidFill>
                  <a:srgbClr val="404040"/>
                </a:solidFill>
                <a:latin typeface="Calibri" pitchFamily="34" charset="0"/>
                <a:ea typeface="Calibri" pitchFamily="34" charset="0"/>
                <a:cs typeface="Traditional Arabic" pitchFamily="18" charset="-78"/>
              </a:rPr>
              <a:t> سَرابيلُ</a:t>
            </a:r>
          </a:p>
          <a:p>
            <a:pPr algn="r">
              <a:lnSpc>
                <a:spcPct val="115000"/>
              </a:lnSpc>
              <a:spcAft>
                <a:spcPts val="1000"/>
              </a:spcAft>
            </a:pPr>
            <a:r>
              <a:rPr lang="ar-SA" sz="3200" b="1" dirty="0">
                <a:solidFill>
                  <a:srgbClr val="404040"/>
                </a:solidFill>
                <a:latin typeface="Calibri" pitchFamily="34" charset="0"/>
                <a:ea typeface="Calibri" pitchFamily="34" charset="0"/>
                <a:cs typeface="Traditional Arabic" pitchFamily="18" charset="-78"/>
              </a:rPr>
              <a:t>بيضٌ  </a:t>
            </a:r>
            <a:r>
              <a:rPr lang="ar-SA" sz="3200" b="1" dirty="0" err="1">
                <a:solidFill>
                  <a:srgbClr val="404040"/>
                </a:solidFill>
                <a:latin typeface="Calibri" pitchFamily="34" charset="0"/>
                <a:ea typeface="Calibri" pitchFamily="34" charset="0"/>
                <a:cs typeface="Traditional Arabic" pitchFamily="18" charset="-78"/>
              </a:rPr>
              <a:t>سوابغُ</a:t>
            </a:r>
            <a:r>
              <a:rPr lang="ar-SA" sz="3200" b="1" dirty="0">
                <a:solidFill>
                  <a:srgbClr val="404040"/>
                </a:solidFill>
                <a:latin typeface="Calibri" pitchFamily="34" charset="0"/>
                <a:ea typeface="Calibri" pitchFamily="34" charset="0"/>
                <a:cs typeface="Traditional Arabic" pitchFamily="18" charset="-78"/>
              </a:rPr>
              <a:t>  قد  شُكَّتْ  لها  حَلَق </a:t>
            </a:r>
            <a:r>
              <a:rPr lang="ar-SA" sz="3200" b="1" dirty="0" err="1">
                <a:solidFill>
                  <a:srgbClr val="404040"/>
                </a:solidFill>
                <a:latin typeface="Calibri" pitchFamily="34" charset="0"/>
                <a:ea typeface="Calibri" pitchFamily="34" charset="0"/>
                <a:cs typeface="Traditional Arabic" pitchFamily="18" charset="-78"/>
              </a:rPr>
              <a:t>ٌ</a:t>
            </a:r>
            <a:r>
              <a:rPr lang="ar-SA" sz="3200" b="1" dirty="0">
                <a:solidFill>
                  <a:srgbClr val="404040"/>
                </a:solidFill>
                <a:latin typeface="Calibri" pitchFamily="34" charset="0"/>
                <a:ea typeface="Calibri" pitchFamily="34" charset="0"/>
                <a:cs typeface="Traditional Arabic" pitchFamily="18" charset="-78"/>
              </a:rPr>
              <a:t>           كأنها  حَلَقُ   </a:t>
            </a:r>
            <a:r>
              <a:rPr lang="ar-SA" sz="3200" b="1" dirty="0" err="1" smtClean="0">
                <a:solidFill>
                  <a:srgbClr val="404040"/>
                </a:solidFill>
                <a:latin typeface="Calibri" pitchFamily="34" charset="0"/>
                <a:ea typeface="Calibri" pitchFamily="34" charset="0"/>
                <a:cs typeface="Traditional Arabic" pitchFamily="18" charset="-78"/>
              </a:rPr>
              <a:t>القَفعاءٍ</a:t>
            </a:r>
            <a:r>
              <a:rPr lang="ar-SA" sz="3200" b="1" dirty="0" smtClean="0">
                <a:solidFill>
                  <a:srgbClr val="404040"/>
                </a:solidFill>
                <a:latin typeface="Calibri" pitchFamily="34" charset="0"/>
                <a:ea typeface="Calibri" pitchFamily="34" charset="0"/>
                <a:cs typeface="Traditional Arabic" pitchFamily="18" charset="-78"/>
              </a:rPr>
              <a:t>    </a:t>
            </a:r>
            <a:r>
              <a:rPr lang="ar-SA" sz="3200" b="1" dirty="0">
                <a:solidFill>
                  <a:srgbClr val="404040"/>
                </a:solidFill>
                <a:latin typeface="Calibri" pitchFamily="34" charset="0"/>
                <a:ea typeface="Calibri" pitchFamily="34" charset="0"/>
                <a:cs typeface="Traditional Arabic" pitchFamily="18" charset="-78"/>
              </a:rPr>
              <a:t>مَجدولُ</a:t>
            </a:r>
          </a:p>
          <a:p>
            <a:pPr algn="r">
              <a:lnSpc>
                <a:spcPct val="115000"/>
              </a:lnSpc>
              <a:spcAft>
                <a:spcPts val="1000"/>
              </a:spcAft>
            </a:pPr>
            <a:r>
              <a:rPr lang="ar-SA" sz="3200" b="1" dirty="0">
                <a:solidFill>
                  <a:srgbClr val="404040"/>
                </a:solidFill>
                <a:latin typeface="Calibri" pitchFamily="34" charset="0"/>
                <a:ea typeface="Calibri" pitchFamily="34" charset="0"/>
                <a:cs typeface="Traditional Arabic" pitchFamily="18" charset="-78"/>
              </a:rPr>
              <a:t>يمشون مشي الجمال الزهر يعصمهم            </a:t>
            </a:r>
            <a:r>
              <a:rPr lang="ar-SA" sz="3200" b="1" dirty="0" smtClean="0">
                <a:solidFill>
                  <a:srgbClr val="404040"/>
                </a:solidFill>
                <a:latin typeface="Calibri" pitchFamily="34" charset="0"/>
                <a:ea typeface="Calibri" pitchFamily="34" charset="0"/>
                <a:cs typeface="Traditional Arabic" pitchFamily="18" charset="-78"/>
              </a:rPr>
              <a:t>ضرب </a:t>
            </a:r>
            <a:r>
              <a:rPr lang="ar-SA" sz="3200" b="1" dirty="0">
                <a:solidFill>
                  <a:srgbClr val="404040"/>
                </a:solidFill>
                <a:latin typeface="Calibri" pitchFamily="34" charset="0"/>
                <a:ea typeface="Calibri" pitchFamily="34" charset="0"/>
                <a:cs typeface="Traditional Arabic" pitchFamily="18" charset="-78"/>
              </a:rPr>
              <a:t>إذا  </a:t>
            </a:r>
            <a:r>
              <a:rPr lang="ar-SA" sz="3200" b="1" dirty="0" err="1">
                <a:solidFill>
                  <a:srgbClr val="404040"/>
                </a:solidFill>
                <a:latin typeface="Calibri" pitchFamily="34" charset="0"/>
                <a:ea typeface="Calibri" pitchFamily="34" charset="0"/>
                <a:cs typeface="Traditional Arabic" pitchFamily="18" charset="-78"/>
              </a:rPr>
              <a:t>عرّد</a:t>
            </a:r>
            <a:r>
              <a:rPr lang="ar-SA" sz="3200" b="1" dirty="0">
                <a:solidFill>
                  <a:srgbClr val="404040"/>
                </a:solidFill>
                <a:latin typeface="Calibri" pitchFamily="34" charset="0"/>
                <a:ea typeface="Calibri" pitchFamily="34" charset="0"/>
                <a:cs typeface="Traditional Arabic" pitchFamily="18" charset="-78"/>
              </a:rPr>
              <a:t>  السود </a:t>
            </a:r>
            <a:r>
              <a:rPr lang="ar-SA" sz="3200" b="1" dirty="0" err="1">
                <a:solidFill>
                  <a:srgbClr val="404040"/>
                </a:solidFill>
                <a:latin typeface="Calibri" pitchFamily="34" charset="0"/>
                <a:ea typeface="Calibri" pitchFamily="34" charset="0"/>
                <a:cs typeface="Traditional Arabic" pitchFamily="18" charset="-78"/>
              </a:rPr>
              <a:t>التنابيل</a:t>
            </a:r>
            <a:r>
              <a:rPr lang="ar-SA" sz="3200" b="1" dirty="0">
                <a:solidFill>
                  <a:srgbClr val="404040"/>
                </a:solidFill>
                <a:latin typeface="Calibri" pitchFamily="34" charset="0"/>
                <a:ea typeface="Calibri" pitchFamily="34" charset="0"/>
                <a:cs typeface="Traditional Arabic" pitchFamily="18" charset="-78"/>
              </a:rPr>
              <a:t> </a:t>
            </a:r>
          </a:p>
          <a:p>
            <a:pPr algn="r">
              <a:lnSpc>
                <a:spcPct val="115000"/>
              </a:lnSpc>
              <a:spcAft>
                <a:spcPts val="1000"/>
              </a:spcAft>
            </a:pPr>
            <a:r>
              <a:rPr lang="ar-SA" sz="3200" b="1" dirty="0">
                <a:solidFill>
                  <a:srgbClr val="404040"/>
                </a:solidFill>
                <a:latin typeface="Calibri" pitchFamily="34" charset="0"/>
                <a:ea typeface="Calibri" pitchFamily="34" charset="0"/>
                <a:cs typeface="Traditional Arabic" pitchFamily="18" charset="-78"/>
              </a:rPr>
              <a:t>لا   يفرحون   إذا    نالت   رماحهم           قوماً </a:t>
            </a:r>
            <a:r>
              <a:rPr lang="ar-SA" sz="3200" b="1" dirty="0" smtClean="0">
                <a:solidFill>
                  <a:srgbClr val="404040"/>
                </a:solidFill>
                <a:latin typeface="Calibri" pitchFamily="34" charset="0"/>
                <a:ea typeface="Calibri" pitchFamily="34" charset="0"/>
                <a:cs typeface="Traditional Arabic" pitchFamily="18" charset="-78"/>
              </a:rPr>
              <a:t>،وليسوا  </a:t>
            </a:r>
            <a:r>
              <a:rPr lang="ar-SA" sz="3200" b="1" dirty="0">
                <a:solidFill>
                  <a:srgbClr val="404040"/>
                </a:solidFill>
                <a:latin typeface="Calibri" pitchFamily="34" charset="0"/>
                <a:ea typeface="Calibri" pitchFamily="34" charset="0"/>
                <a:cs typeface="Traditional Arabic" pitchFamily="18" charset="-78"/>
              </a:rPr>
              <a:t>مَجازيعاً  إذا نيلوا </a:t>
            </a:r>
          </a:p>
          <a:p>
            <a:pPr algn="r">
              <a:lnSpc>
                <a:spcPct val="115000"/>
              </a:lnSpc>
              <a:spcAft>
                <a:spcPts val="1000"/>
              </a:spcAft>
            </a:pPr>
            <a:r>
              <a:rPr lang="ar-SA" sz="3200" b="1" dirty="0">
                <a:solidFill>
                  <a:srgbClr val="404040"/>
                </a:solidFill>
                <a:latin typeface="Calibri" pitchFamily="34" charset="0"/>
                <a:ea typeface="Calibri" pitchFamily="34" charset="0"/>
                <a:cs typeface="Traditional Arabic" pitchFamily="18" charset="-78"/>
              </a:rPr>
              <a:t>لا  </a:t>
            </a:r>
            <a:r>
              <a:rPr lang="ar-SA" sz="3200" b="1" dirty="0" smtClean="0">
                <a:solidFill>
                  <a:srgbClr val="404040"/>
                </a:solidFill>
                <a:latin typeface="Calibri" pitchFamily="34" charset="0"/>
                <a:ea typeface="Calibri" pitchFamily="34" charset="0"/>
                <a:cs typeface="Traditional Arabic" pitchFamily="18" charset="-78"/>
              </a:rPr>
              <a:t>يقع  الطعن إلا  في  </a:t>
            </a:r>
            <a:r>
              <a:rPr lang="ar-SA" sz="3200" b="1" dirty="0">
                <a:solidFill>
                  <a:srgbClr val="404040"/>
                </a:solidFill>
                <a:latin typeface="Calibri" pitchFamily="34" charset="0"/>
                <a:ea typeface="Calibri" pitchFamily="34" charset="0"/>
                <a:cs typeface="Traditional Arabic" pitchFamily="18" charset="-78"/>
              </a:rPr>
              <a:t>نحورهم            </a:t>
            </a:r>
            <a:r>
              <a:rPr lang="ar-SA" sz="3200" b="1" dirty="0" smtClean="0">
                <a:solidFill>
                  <a:srgbClr val="404040"/>
                </a:solidFill>
                <a:latin typeface="Calibri" pitchFamily="34" charset="0"/>
                <a:ea typeface="Calibri" pitchFamily="34" charset="0"/>
                <a:cs typeface="Traditional Arabic" pitchFamily="18" charset="-78"/>
              </a:rPr>
              <a:t>  </a:t>
            </a:r>
            <a:r>
              <a:rPr lang="ar-SA" sz="3200" b="1" dirty="0" err="1" smtClean="0">
                <a:solidFill>
                  <a:srgbClr val="404040"/>
                </a:solidFill>
                <a:latin typeface="Calibri" pitchFamily="34" charset="0"/>
                <a:ea typeface="Calibri" pitchFamily="34" charset="0"/>
                <a:cs typeface="Traditional Arabic" pitchFamily="18" charset="-78"/>
              </a:rPr>
              <a:t>و</a:t>
            </a:r>
            <a:r>
              <a:rPr lang="ar-SA" sz="3200" b="1" dirty="0" smtClean="0">
                <a:solidFill>
                  <a:srgbClr val="404040"/>
                </a:solidFill>
                <a:latin typeface="Calibri" pitchFamily="34" charset="0"/>
                <a:ea typeface="Calibri" pitchFamily="34" charset="0"/>
                <a:cs typeface="Traditional Arabic" pitchFamily="18" charset="-78"/>
              </a:rPr>
              <a:t> </a:t>
            </a:r>
            <a:r>
              <a:rPr lang="ar-SA" sz="3200" b="1" dirty="0">
                <a:solidFill>
                  <a:srgbClr val="404040"/>
                </a:solidFill>
                <a:latin typeface="Calibri" pitchFamily="34" charset="0"/>
                <a:ea typeface="Calibri" pitchFamily="34" charset="0"/>
                <a:cs typeface="Traditional Arabic" pitchFamily="18" charset="-78"/>
              </a:rPr>
              <a:t>ما </a:t>
            </a:r>
            <a:r>
              <a:rPr lang="ar-SA" sz="3200" b="1" dirty="0" smtClean="0">
                <a:solidFill>
                  <a:srgbClr val="404040"/>
                </a:solidFill>
                <a:latin typeface="Calibri" pitchFamily="34" charset="0"/>
                <a:ea typeface="Calibri" pitchFamily="34" charset="0"/>
                <a:cs typeface="Traditional Arabic" pitchFamily="18" charset="-78"/>
              </a:rPr>
              <a:t>لهم </a:t>
            </a:r>
            <a:r>
              <a:rPr lang="ar-SA" sz="3200" b="1" dirty="0">
                <a:solidFill>
                  <a:srgbClr val="404040"/>
                </a:solidFill>
                <a:latin typeface="Calibri" pitchFamily="34" charset="0"/>
                <a:ea typeface="Calibri" pitchFamily="34" charset="0"/>
                <a:cs typeface="Traditional Arabic" pitchFamily="18" charset="-78"/>
              </a:rPr>
              <a:t>عن حياض الموتِ تَهليلُ</a:t>
            </a:r>
            <a:r>
              <a:rPr lang="ar-SA" dirty="0">
                <a:latin typeface="Calibri" pitchFamily="34" charset="0"/>
                <a:ea typeface="Calibri" pitchFamily="34" charset="0"/>
                <a:cs typeface="Traditional Arabic" pitchFamily="18" charset="-78"/>
              </a:rPr>
              <a:t> </a:t>
            </a:r>
            <a:endParaRPr lang="en-US" dirty="0"/>
          </a:p>
        </p:txBody>
      </p:sp>
      <p:sp>
        <p:nvSpPr>
          <p:cNvPr id="4" name="عنصر نائب لرقم الشريحة 3"/>
          <p:cNvSpPr>
            <a:spLocks noGrp="1"/>
          </p:cNvSpPr>
          <p:nvPr>
            <p:ph type="sldNum" sz="quarter" idx="12"/>
          </p:nvPr>
        </p:nvSpPr>
        <p:spPr/>
        <p:txBody>
          <a:bodyPr/>
          <a:lstStyle/>
          <a:p>
            <a:pPr>
              <a:defRPr/>
            </a:pPr>
            <a:fld id="{10E4B25B-CC7E-481B-A3F8-9F2D87775745}" type="slidenum">
              <a:rPr lang="en-US" smtClean="0"/>
              <a:pPr>
                <a:defRPr/>
              </a:pPr>
              <a:t>15</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25602"/>
                                        </p:tgtEl>
                                        <p:attrNameLst>
                                          <p:attrName>style.visibility</p:attrName>
                                        </p:attrNameLst>
                                      </p:cBhvr>
                                      <p:to>
                                        <p:strVal val="visible"/>
                                      </p:to>
                                    </p:set>
                                    <p:anim calcmode="lin" valueType="num">
                                      <p:cBhvr>
                                        <p:cTn id="7" dur="2000" fill="hold"/>
                                        <p:tgtEl>
                                          <p:spTgt spid="25602"/>
                                        </p:tgtEl>
                                        <p:attrNameLst>
                                          <p:attrName>ppt_w</p:attrName>
                                        </p:attrNameLst>
                                      </p:cBhvr>
                                      <p:tavLst>
                                        <p:tav tm="0">
                                          <p:val>
                                            <p:strVal val="#ppt_w*0.05"/>
                                          </p:val>
                                        </p:tav>
                                        <p:tav tm="100000">
                                          <p:val>
                                            <p:strVal val="#ppt_w"/>
                                          </p:val>
                                        </p:tav>
                                      </p:tavLst>
                                    </p:anim>
                                    <p:anim calcmode="lin" valueType="num">
                                      <p:cBhvr>
                                        <p:cTn id="8" dur="2000" fill="hold"/>
                                        <p:tgtEl>
                                          <p:spTgt spid="25602"/>
                                        </p:tgtEl>
                                        <p:attrNameLst>
                                          <p:attrName>ppt_h</p:attrName>
                                        </p:attrNameLst>
                                      </p:cBhvr>
                                      <p:tavLst>
                                        <p:tav tm="0">
                                          <p:val>
                                            <p:strVal val="#ppt_h"/>
                                          </p:val>
                                        </p:tav>
                                        <p:tav tm="100000">
                                          <p:val>
                                            <p:strVal val="#ppt_h"/>
                                          </p:val>
                                        </p:tav>
                                      </p:tavLst>
                                    </p:anim>
                                    <p:anim calcmode="lin" valueType="num">
                                      <p:cBhvr>
                                        <p:cTn id="9" dur="2000" fill="hold"/>
                                        <p:tgtEl>
                                          <p:spTgt spid="25602"/>
                                        </p:tgtEl>
                                        <p:attrNameLst>
                                          <p:attrName>ppt_x</p:attrName>
                                        </p:attrNameLst>
                                      </p:cBhvr>
                                      <p:tavLst>
                                        <p:tav tm="0">
                                          <p:val>
                                            <p:strVal val="#ppt_x-.2"/>
                                          </p:val>
                                        </p:tav>
                                        <p:tav tm="100000">
                                          <p:val>
                                            <p:strVal val="#ppt_x"/>
                                          </p:val>
                                        </p:tav>
                                      </p:tavLst>
                                    </p:anim>
                                    <p:anim calcmode="lin" valueType="num">
                                      <p:cBhvr>
                                        <p:cTn id="10" dur="2000" fill="hold"/>
                                        <p:tgtEl>
                                          <p:spTgt spid="25602"/>
                                        </p:tgtEl>
                                        <p:attrNameLst>
                                          <p:attrName>ppt_y</p:attrName>
                                        </p:attrNameLst>
                                      </p:cBhvr>
                                      <p:tavLst>
                                        <p:tav tm="0">
                                          <p:val>
                                            <p:strVal val="#ppt_y"/>
                                          </p:val>
                                        </p:tav>
                                        <p:tav tm="100000">
                                          <p:val>
                                            <p:strVal val="#ppt_y"/>
                                          </p:val>
                                        </p:tav>
                                      </p:tavLst>
                                    </p:anim>
                                    <p:animEffect transition="in" filter="fade">
                                      <p:cBhvr>
                                        <p:cTn id="11" dur="2000"/>
                                        <p:tgtEl>
                                          <p:spTgt spid="256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
          <p:cNvSpPr>
            <a:spLocks noChangeArrowheads="1"/>
          </p:cNvSpPr>
          <p:nvPr/>
        </p:nvSpPr>
        <p:spPr bwMode="auto">
          <a:xfrm>
            <a:off x="17463" y="334963"/>
            <a:ext cx="9144000" cy="4822825"/>
          </a:xfrm>
          <a:prstGeom prst="rect">
            <a:avLst/>
          </a:prstGeom>
          <a:noFill/>
          <a:ln w="9525">
            <a:noFill/>
            <a:miter lim="800000"/>
            <a:headEnd/>
            <a:tailEnd/>
          </a:ln>
        </p:spPr>
        <p:txBody>
          <a:bodyPr>
            <a:spAutoFit/>
          </a:bodyPr>
          <a:lstStyle/>
          <a:p>
            <a:pPr algn="r">
              <a:lnSpc>
                <a:spcPct val="115000"/>
              </a:lnSpc>
              <a:spcAft>
                <a:spcPts val="1000"/>
              </a:spcAft>
              <a:defRPr/>
            </a:pPr>
            <a:r>
              <a:rPr lang="ar-SA" sz="3600" b="1" dirty="0">
                <a:solidFill>
                  <a:srgbClr val="C00000"/>
                </a:solidFill>
                <a:latin typeface="Calibri" pitchFamily="34" charset="0"/>
                <a:ea typeface="Calibri" pitchFamily="34" charset="0"/>
                <a:cs typeface="Traditional Arabic" pitchFamily="2" charset="-78"/>
              </a:rPr>
              <a:t>    اللغة : </a:t>
            </a:r>
            <a:endParaRPr lang="en-US" sz="3600" dirty="0">
              <a:solidFill>
                <a:srgbClr val="C00000"/>
              </a:solidFill>
              <a:latin typeface="Calibri" pitchFamily="34" charset="0"/>
              <a:ea typeface="Calibri" pitchFamily="34" charset="0"/>
              <a:cs typeface="Traditional Arabic" pitchFamily="2" charset="-78"/>
            </a:endParaRPr>
          </a:p>
          <a:p>
            <a:pPr algn="r">
              <a:lnSpc>
                <a:spcPct val="115000"/>
              </a:lnSpc>
              <a:spcAft>
                <a:spcPts val="1000"/>
              </a:spcAft>
              <a:defRPr/>
            </a:pPr>
            <a:r>
              <a:rPr lang="ar-SA" sz="2800" dirty="0">
                <a:solidFill>
                  <a:schemeClr val="accent6">
                    <a:lumMod val="75000"/>
                  </a:schemeClr>
                </a:solidFill>
                <a:latin typeface="Calibri" pitchFamily="34" charset="0"/>
                <a:ea typeface="Calibri" pitchFamily="34" charset="0"/>
                <a:cs typeface="Traditional Arabic" pitchFamily="2" charset="-78"/>
              </a:rPr>
              <a:t>   - </a:t>
            </a:r>
            <a:r>
              <a:rPr lang="ar-SA" sz="2800" b="1" dirty="0">
                <a:solidFill>
                  <a:schemeClr val="accent6">
                    <a:lumMod val="75000"/>
                  </a:schemeClr>
                </a:solidFill>
                <a:latin typeface="Calibri" pitchFamily="34" charset="0"/>
                <a:ea typeface="Calibri" pitchFamily="34" charset="0"/>
                <a:cs typeface="Traditional Arabic" pitchFamily="2" charset="-78"/>
              </a:rPr>
              <a:t>زولوا : </a:t>
            </a:r>
            <a:r>
              <a:rPr lang="ar-SA" sz="2800" dirty="0">
                <a:solidFill>
                  <a:schemeClr val="accent6">
                    <a:lumMod val="75000"/>
                  </a:schemeClr>
                </a:solidFill>
                <a:latin typeface="Calibri" pitchFamily="34" charset="0"/>
                <a:ea typeface="Calibri" pitchFamily="34" charset="0"/>
                <a:cs typeface="Traditional Arabic" pitchFamily="2" charset="-78"/>
              </a:rPr>
              <a:t>هاجروا من مكة إلى المدينة </a:t>
            </a:r>
            <a:r>
              <a:rPr lang="ar-SA" sz="2800" b="1" dirty="0">
                <a:solidFill>
                  <a:schemeClr val="accent6">
                    <a:lumMod val="75000"/>
                  </a:schemeClr>
                </a:solidFill>
                <a:latin typeface="Calibri" pitchFamily="34" charset="0"/>
                <a:ea typeface="Calibri" pitchFamily="34" charset="0"/>
                <a:cs typeface="Traditional Arabic" pitchFamily="2" charset="-78"/>
              </a:rPr>
              <a:t>. زالوا : </a:t>
            </a:r>
            <a:r>
              <a:rPr lang="ar-SA" sz="2800" dirty="0">
                <a:solidFill>
                  <a:schemeClr val="accent6">
                    <a:lumMod val="75000"/>
                  </a:schemeClr>
                </a:solidFill>
                <a:latin typeface="Calibri" pitchFamily="34" charset="0"/>
                <a:ea typeface="Calibri" pitchFamily="34" charset="0"/>
                <a:cs typeface="Traditional Arabic" pitchFamily="2" charset="-78"/>
              </a:rPr>
              <a:t>ذهبوا .                                            - </a:t>
            </a:r>
            <a:r>
              <a:rPr lang="ar-SA" sz="2800" b="1" dirty="0" err="1">
                <a:solidFill>
                  <a:schemeClr val="accent6">
                    <a:lumMod val="75000"/>
                  </a:schemeClr>
                </a:solidFill>
                <a:latin typeface="Calibri" pitchFamily="34" charset="0"/>
                <a:ea typeface="Calibri" pitchFamily="34" charset="0"/>
                <a:cs typeface="Traditional Arabic" pitchFamily="2" charset="-78"/>
              </a:rPr>
              <a:t>الأنكاس</a:t>
            </a:r>
            <a:r>
              <a:rPr lang="ar-SA" sz="2800" b="1" dirty="0">
                <a:solidFill>
                  <a:schemeClr val="accent6">
                    <a:lumMod val="75000"/>
                  </a:schemeClr>
                </a:solidFill>
                <a:latin typeface="Calibri" pitchFamily="34" charset="0"/>
                <a:ea typeface="Calibri" pitchFamily="34" charset="0"/>
                <a:cs typeface="Traditional Arabic" pitchFamily="2" charset="-78"/>
              </a:rPr>
              <a:t>:</a:t>
            </a:r>
            <a:r>
              <a:rPr lang="ar-SA" sz="2800" dirty="0">
                <a:solidFill>
                  <a:schemeClr val="accent6">
                    <a:lumMod val="75000"/>
                  </a:schemeClr>
                </a:solidFill>
                <a:latin typeface="Calibri" pitchFamily="34" charset="0"/>
                <a:ea typeface="Calibri" pitchFamily="34" charset="0"/>
                <a:cs typeface="Traditional Arabic" pitchFamily="2" charset="-78"/>
              </a:rPr>
              <a:t>مفردها نِكس ،وهو الضعيف . </a:t>
            </a:r>
            <a:r>
              <a:rPr lang="ar-SA" sz="2800" b="1" dirty="0">
                <a:solidFill>
                  <a:schemeClr val="accent6">
                    <a:lumMod val="75000"/>
                  </a:schemeClr>
                </a:solidFill>
                <a:latin typeface="Calibri" pitchFamily="34" charset="0"/>
                <a:ea typeface="Calibri" pitchFamily="34" charset="0"/>
                <a:cs typeface="Traditional Arabic" pitchFamily="2" charset="-78"/>
              </a:rPr>
              <a:t>الميل</a:t>
            </a:r>
            <a:r>
              <a:rPr lang="ar-SA" sz="2800" dirty="0">
                <a:solidFill>
                  <a:schemeClr val="accent6">
                    <a:lumMod val="75000"/>
                  </a:schemeClr>
                </a:solidFill>
                <a:latin typeface="Calibri" pitchFamily="34" charset="0"/>
                <a:ea typeface="Calibri" pitchFamily="34" charset="0"/>
                <a:cs typeface="Traditional Arabic" pitchFamily="2" charset="-78"/>
              </a:rPr>
              <a:t> : مفردها أميل وهو الذي لا يثبت على             السرج .                                                                                          </a:t>
            </a:r>
            <a:r>
              <a:rPr lang="en-US" sz="2800" dirty="0" smtClean="0">
                <a:solidFill>
                  <a:schemeClr val="accent6">
                    <a:lumMod val="75000"/>
                  </a:schemeClr>
                </a:solidFill>
                <a:latin typeface="Calibri" pitchFamily="34" charset="0"/>
                <a:ea typeface="Calibri" pitchFamily="34" charset="0"/>
                <a:cs typeface="Traditional Arabic" pitchFamily="2" charset="-78"/>
              </a:rPr>
              <a:t>      </a:t>
            </a:r>
            <a:r>
              <a:rPr lang="ar-SA" sz="2800" b="1" dirty="0" err="1" smtClean="0">
                <a:solidFill>
                  <a:schemeClr val="accent6">
                    <a:lumMod val="75000"/>
                  </a:schemeClr>
                </a:solidFill>
                <a:latin typeface="Calibri" pitchFamily="34" charset="0"/>
                <a:ea typeface="Calibri" pitchFamily="34" charset="0"/>
                <a:cs typeface="Traditional Arabic" pitchFamily="2" charset="-78"/>
              </a:rPr>
              <a:t>معازيل</a:t>
            </a:r>
            <a:r>
              <a:rPr lang="ar-SA" sz="2800" dirty="0" smtClean="0">
                <a:solidFill>
                  <a:schemeClr val="accent6">
                    <a:lumMod val="75000"/>
                  </a:schemeClr>
                </a:solidFill>
                <a:latin typeface="Calibri" pitchFamily="34" charset="0"/>
                <a:ea typeface="Calibri" pitchFamily="34" charset="0"/>
                <a:cs typeface="Traditional Arabic" pitchFamily="2" charset="-78"/>
              </a:rPr>
              <a:t> </a:t>
            </a:r>
            <a:r>
              <a:rPr lang="ar-SA" sz="2800" dirty="0">
                <a:solidFill>
                  <a:schemeClr val="accent6">
                    <a:lumMod val="75000"/>
                  </a:schemeClr>
                </a:solidFill>
                <a:latin typeface="Calibri" pitchFamily="34" charset="0"/>
                <a:ea typeface="Calibri" pitchFamily="34" charset="0"/>
                <a:cs typeface="Traditional Arabic" pitchFamily="2" charset="-78"/>
              </a:rPr>
              <a:t>: جمع </a:t>
            </a:r>
            <a:r>
              <a:rPr lang="ar-SA" sz="2800" dirty="0" err="1">
                <a:solidFill>
                  <a:schemeClr val="accent6">
                    <a:lumMod val="75000"/>
                  </a:schemeClr>
                </a:solidFill>
                <a:latin typeface="Calibri" pitchFamily="34" charset="0"/>
                <a:ea typeface="Calibri" pitchFamily="34" charset="0"/>
                <a:cs typeface="Traditional Arabic" pitchFamily="2" charset="-78"/>
              </a:rPr>
              <a:t>معزال</a:t>
            </a:r>
            <a:r>
              <a:rPr lang="ar-SA" sz="2800" dirty="0">
                <a:solidFill>
                  <a:schemeClr val="accent6">
                    <a:lumMod val="75000"/>
                  </a:schemeClr>
                </a:solidFill>
                <a:latin typeface="Calibri" pitchFamily="34" charset="0"/>
                <a:ea typeface="Calibri" pitchFamily="34" charset="0"/>
                <a:cs typeface="Traditional Arabic" pitchFamily="2" charset="-78"/>
              </a:rPr>
              <a:t> ، وهو الذي لا سلاح معه أو الضعيف </a:t>
            </a:r>
            <a:r>
              <a:rPr lang="ar-SA" sz="2800" b="1" dirty="0">
                <a:solidFill>
                  <a:schemeClr val="accent6">
                    <a:lumMod val="75000"/>
                  </a:schemeClr>
                </a:solidFill>
                <a:latin typeface="Calibri" pitchFamily="34" charset="0"/>
                <a:ea typeface="Calibri" pitchFamily="34" charset="0"/>
                <a:cs typeface="Traditional Arabic" pitchFamily="2" charset="-78"/>
              </a:rPr>
              <a:t> </a:t>
            </a:r>
            <a:r>
              <a:rPr lang="ar-SA" sz="2800" dirty="0">
                <a:solidFill>
                  <a:schemeClr val="accent6">
                    <a:lumMod val="75000"/>
                  </a:schemeClr>
                </a:solidFill>
                <a:latin typeface="Calibri" pitchFamily="34" charset="0"/>
                <a:ea typeface="Calibri" pitchFamily="34" charset="0"/>
                <a:cs typeface="Traditional Arabic" pitchFamily="2" charset="-78"/>
              </a:rPr>
              <a:t>.                                    - </a:t>
            </a:r>
            <a:r>
              <a:rPr lang="ar-SA" sz="2800" b="1" dirty="0">
                <a:solidFill>
                  <a:schemeClr val="accent6">
                    <a:lumMod val="75000"/>
                  </a:schemeClr>
                </a:solidFill>
                <a:latin typeface="Calibri" pitchFamily="34" charset="0"/>
                <a:ea typeface="Calibri" pitchFamily="34" charset="0"/>
                <a:cs typeface="Traditional Arabic" pitchFamily="2" charset="-78"/>
              </a:rPr>
              <a:t>شم </a:t>
            </a:r>
            <a:r>
              <a:rPr lang="ar-SA" sz="2800" b="1" dirty="0" err="1">
                <a:solidFill>
                  <a:schemeClr val="accent6">
                    <a:lumMod val="75000"/>
                  </a:schemeClr>
                </a:solidFill>
                <a:latin typeface="Calibri" pitchFamily="34" charset="0"/>
                <a:ea typeface="Calibri" pitchFamily="34" charset="0"/>
                <a:cs typeface="Traditional Arabic" pitchFamily="2" charset="-78"/>
              </a:rPr>
              <a:t>العرانين</a:t>
            </a:r>
            <a:r>
              <a:rPr lang="ar-SA" sz="2800" b="1" dirty="0">
                <a:solidFill>
                  <a:schemeClr val="accent6">
                    <a:lumMod val="75000"/>
                  </a:schemeClr>
                </a:solidFill>
                <a:latin typeface="Calibri" pitchFamily="34" charset="0"/>
                <a:ea typeface="Calibri" pitchFamily="34" charset="0"/>
                <a:cs typeface="Traditional Arabic" pitchFamily="2" charset="-78"/>
              </a:rPr>
              <a:t> : </a:t>
            </a:r>
            <a:r>
              <a:rPr lang="ar-SA" sz="2800" dirty="0">
                <a:solidFill>
                  <a:schemeClr val="accent6">
                    <a:lumMod val="75000"/>
                  </a:schemeClr>
                </a:solidFill>
                <a:latin typeface="Calibri" pitchFamily="34" charset="0"/>
                <a:ea typeface="Calibri" pitchFamily="34" charset="0"/>
                <a:cs typeface="Traditional Arabic" pitchFamily="2" charset="-78"/>
              </a:rPr>
              <a:t>الشمم </a:t>
            </a:r>
            <a:r>
              <a:rPr lang="ar-SA" sz="2800" dirty="0" err="1">
                <a:solidFill>
                  <a:schemeClr val="accent6">
                    <a:lumMod val="75000"/>
                  </a:schemeClr>
                </a:solidFill>
                <a:latin typeface="Calibri" pitchFamily="34" charset="0"/>
                <a:ea typeface="Calibri" pitchFamily="34" charset="0"/>
                <a:cs typeface="Traditional Arabic" pitchFamily="2" charset="-78"/>
              </a:rPr>
              <a:t>حدة</a:t>
            </a:r>
            <a:r>
              <a:rPr lang="ar-SA" sz="2800" dirty="0">
                <a:solidFill>
                  <a:schemeClr val="accent6">
                    <a:lumMod val="75000"/>
                  </a:schemeClr>
                </a:solidFill>
                <a:latin typeface="Calibri" pitchFamily="34" charset="0"/>
                <a:ea typeface="Calibri" pitchFamily="34" charset="0"/>
                <a:cs typeface="Traditional Arabic" pitchFamily="2" charset="-78"/>
              </a:rPr>
              <a:t> في طرف الأنف مع تشمير . </a:t>
            </a:r>
            <a:r>
              <a:rPr lang="ar-SA" sz="2800" dirty="0" err="1">
                <a:solidFill>
                  <a:schemeClr val="accent6">
                    <a:lumMod val="75000"/>
                  </a:schemeClr>
                </a:solidFill>
                <a:latin typeface="Calibri" pitchFamily="34" charset="0"/>
                <a:ea typeface="Calibri" pitchFamily="34" charset="0"/>
                <a:cs typeface="Traditional Arabic" pitchFamily="2" charset="-78"/>
              </a:rPr>
              <a:t>العرانين</a:t>
            </a:r>
            <a:r>
              <a:rPr lang="ar-SA" sz="2800" dirty="0">
                <a:solidFill>
                  <a:schemeClr val="accent6">
                    <a:lumMod val="75000"/>
                  </a:schemeClr>
                </a:solidFill>
                <a:latin typeface="Calibri" pitchFamily="34" charset="0"/>
                <a:ea typeface="Calibri" pitchFamily="34" charset="0"/>
                <a:cs typeface="Traditional Arabic" pitchFamily="2" charset="-78"/>
              </a:rPr>
              <a:t> : </a:t>
            </a:r>
            <a:r>
              <a:rPr lang="ar-SA" sz="2800" dirty="0" smtClean="0">
                <a:solidFill>
                  <a:schemeClr val="accent6">
                    <a:lumMod val="75000"/>
                  </a:schemeClr>
                </a:solidFill>
                <a:latin typeface="Calibri" pitchFamily="34" charset="0"/>
                <a:ea typeface="Calibri" pitchFamily="34" charset="0"/>
                <a:cs typeface="Traditional Arabic" pitchFamily="2" charset="-78"/>
              </a:rPr>
              <a:t>جمع </a:t>
            </a:r>
            <a:r>
              <a:rPr lang="ar-SA" sz="2800" dirty="0" err="1" smtClean="0">
                <a:solidFill>
                  <a:schemeClr val="accent6">
                    <a:lumMod val="75000"/>
                  </a:schemeClr>
                </a:solidFill>
                <a:latin typeface="Calibri" pitchFamily="34" charset="0"/>
                <a:ea typeface="Calibri" pitchFamily="34" charset="0"/>
                <a:cs typeface="Traditional Arabic" pitchFamily="2" charset="-78"/>
              </a:rPr>
              <a:t>عرنين</a:t>
            </a:r>
            <a:r>
              <a:rPr lang="ar-SA" sz="2800" dirty="0" smtClean="0">
                <a:solidFill>
                  <a:schemeClr val="accent6">
                    <a:lumMod val="75000"/>
                  </a:schemeClr>
                </a:solidFill>
                <a:latin typeface="Calibri" pitchFamily="34" charset="0"/>
                <a:ea typeface="Calibri" pitchFamily="34" charset="0"/>
                <a:cs typeface="Traditional Arabic" pitchFamily="2" charset="-78"/>
              </a:rPr>
              <a:t> وهو الأنف كله .        </a:t>
            </a:r>
            <a:r>
              <a:rPr lang="ar-SA" sz="2800" b="1" dirty="0">
                <a:solidFill>
                  <a:schemeClr val="accent6">
                    <a:lumMod val="75000"/>
                  </a:schemeClr>
                </a:solidFill>
                <a:latin typeface="Calibri" pitchFamily="34" charset="0"/>
                <a:ea typeface="Calibri" pitchFamily="34" charset="0"/>
                <a:cs typeface="Traditional Arabic" pitchFamily="2" charset="-78"/>
              </a:rPr>
              <a:t>من نسج داود</a:t>
            </a:r>
            <a:r>
              <a:rPr lang="ar-SA" sz="2800" dirty="0">
                <a:solidFill>
                  <a:schemeClr val="accent6">
                    <a:lumMod val="75000"/>
                  </a:schemeClr>
                </a:solidFill>
                <a:latin typeface="Calibri" pitchFamily="34" charset="0"/>
                <a:ea typeface="Calibri" pitchFamily="34" charset="0"/>
                <a:cs typeface="Traditional Arabic" pitchFamily="2" charset="-78"/>
              </a:rPr>
              <a:t>: </a:t>
            </a:r>
            <a:r>
              <a:rPr lang="ar-SA" sz="2800" dirty="0" smtClean="0">
                <a:solidFill>
                  <a:schemeClr val="accent6">
                    <a:lumMod val="75000"/>
                  </a:schemeClr>
                </a:solidFill>
                <a:latin typeface="Calibri" pitchFamily="34" charset="0"/>
                <a:ea typeface="Calibri" pitchFamily="34" charset="0"/>
                <a:cs typeface="Traditional Arabic" pitchFamily="2" charset="-78"/>
              </a:rPr>
              <a:t>أي </a:t>
            </a:r>
            <a:r>
              <a:rPr lang="ar-SA" sz="2800" dirty="0">
                <a:solidFill>
                  <a:schemeClr val="accent6">
                    <a:lumMod val="75000"/>
                  </a:schemeClr>
                </a:solidFill>
                <a:latin typeface="Calibri" pitchFamily="34" charset="0"/>
                <a:ea typeface="Calibri" pitchFamily="34" charset="0"/>
                <a:cs typeface="Traditional Arabic" pitchFamily="2" charset="-78"/>
              </a:rPr>
              <a:t>الدروع - </a:t>
            </a:r>
            <a:r>
              <a:rPr lang="ar-SA" sz="2800" b="1" dirty="0">
                <a:solidFill>
                  <a:schemeClr val="accent6">
                    <a:lumMod val="75000"/>
                  </a:schemeClr>
                </a:solidFill>
                <a:latin typeface="Calibri" pitchFamily="34" charset="0"/>
                <a:ea typeface="Calibri" pitchFamily="34" charset="0"/>
                <a:cs typeface="Traditional Arabic" pitchFamily="2" charset="-78"/>
              </a:rPr>
              <a:t>سوابغ : </a:t>
            </a:r>
            <a:r>
              <a:rPr lang="ar-SA" sz="2800" dirty="0">
                <a:solidFill>
                  <a:schemeClr val="accent6">
                    <a:lumMod val="75000"/>
                  </a:schemeClr>
                </a:solidFill>
                <a:latin typeface="Calibri" pitchFamily="34" charset="0"/>
                <a:ea typeface="Calibri" pitchFamily="34" charset="0"/>
                <a:cs typeface="Traditional Arabic" pitchFamily="2" charset="-78"/>
              </a:rPr>
              <a:t>ضافية فضفاضة . </a:t>
            </a:r>
            <a:r>
              <a:rPr lang="ar-SA" sz="2800" b="1" dirty="0" smtClean="0">
                <a:solidFill>
                  <a:schemeClr val="accent6">
                    <a:lumMod val="75000"/>
                  </a:schemeClr>
                </a:solidFill>
                <a:latin typeface="Calibri" pitchFamily="34" charset="0"/>
                <a:ea typeface="Calibri" pitchFamily="34" charset="0"/>
                <a:cs typeface="Traditional Arabic" pitchFamily="2" charset="-78"/>
              </a:rPr>
              <a:t>شكت:</a:t>
            </a:r>
            <a:r>
              <a:rPr lang="ar-SA" sz="2800" dirty="0" smtClean="0">
                <a:solidFill>
                  <a:schemeClr val="accent6">
                    <a:lumMod val="75000"/>
                  </a:schemeClr>
                </a:solidFill>
                <a:latin typeface="Calibri" pitchFamily="34" charset="0"/>
                <a:ea typeface="Calibri" pitchFamily="34" charset="0"/>
                <a:cs typeface="Traditional Arabic" pitchFamily="2" charset="-78"/>
              </a:rPr>
              <a:t>أدخل </a:t>
            </a:r>
            <a:r>
              <a:rPr lang="ar-SA" sz="2800" dirty="0">
                <a:solidFill>
                  <a:schemeClr val="accent6">
                    <a:lumMod val="75000"/>
                  </a:schemeClr>
                </a:solidFill>
                <a:latin typeface="Calibri" pitchFamily="34" charset="0"/>
                <a:ea typeface="Calibri" pitchFamily="34" charset="0"/>
                <a:cs typeface="Traditional Arabic" pitchFamily="2" charset="-78"/>
              </a:rPr>
              <a:t>بعضها في بعض .    </a:t>
            </a:r>
            <a:r>
              <a:rPr lang="ar-SA" sz="2800" b="1" dirty="0" err="1">
                <a:solidFill>
                  <a:schemeClr val="accent6">
                    <a:lumMod val="75000"/>
                  </a:schemeClr>
                </a:solidFill>
                <a:latin typeface="Calibri" pitchFamily="34" charset="0"/>
                <a:ea typeface="Calibri" pitchFamily="34" charset="0"/>
                <a:cs typeface="Traditional Arabic" pitchFamily="2" charset="-78"/>
              </a:rPr>
              <a:t>القفعاء</a:t>
            </a:r>
            <a:r>
              <a:rPr lang="ar-SA" sz="2800" dirty="0">
                <a:solidFill>
                  <a:schemeClr val="accent6">
                    <a:lumMod val="75000"/>
                  </a:schemeClr>
                </a:solidFill>
                <a:latin typeface="Calibri" pitchFamily="34" charset="0"/>
                <a:ea typeface="Calibri" pitchFamily="34" charset="0"/>
                <a:cs typeface="Traditional Arabic" pitchFamily="2" charset="-78"/>
              </a:rPr>
              <a:t> : </a:t>
            </a:r>
            <a:r>
              <a:rPr lang="ar-SA" sz="2800" dirty="0" err="1">
                <a:solidFill>
                  <a:schemeClr val="accent6">
                    <a:lumMod val="75000"/>
                  </a:schemeClr>
                </a:solidFill>
                <a:latin typeface="Calibri" pitchFamily="34" charset="0"/>
                <a:ea typeface="Calibri" pitchFamily="34" charset="0"/>
                <a:cs typeface="Traditional Arabic" pitchFamily="2" charset="-78"/>
              </a:rPr>
              <a:t>عشبة</a:t>
            </a:r>
            <a:r>
              <a:rPr lang="ar-SA" sz="2800" dirty="0">
                <a:solidFill>
                  <a:schemeClr val="accent6">
                    <a:lumMod val="75000"/>
                  </a:schemeClr>
                </a:solidFill>
                <a:latin typeface="Calibri" pitchFamily="34" charset="0"/>
                <a:ea typeface="Calibri" pitchFamily="34" charset="0"/>
                <a:cs typeface="Traditional Arabic" pitchFamily="2" charset="-78"/>
              </a:rPr>
              <a:t> لها ثمرة مثل حلقة الخاتم أو أصغر . وقيل لها ورق وثمر مثل حلق الدروع .        </a:t>
            </a:r>
            <a:r>
              <a:rPr lang="ar-SA" sz="2800" b="1" dirty="0">
                <a:solidFill>
                  <a:schemeClr val="accent6">
                    <a:lumMod val="75000"/>
                  </a:schemeClr>
                </a:solidFill>
                <a:latin typeface="Calibri" pitchFamily="34" charset="0"/>
                <a:ea typeface="Calibri" pitchFamily="34" charset="0"/>
                <a:cs typeface="Traditional Arabic" pitchFamily="2" charset="-78"/>
              </a:rPr>
              <a:t>الزهر:</a:t>
            </a:r>
            <a:r>
              <a:rPr lang="ar-SA" sz="2800" dirty="0">
                <a:solidFill>
                  <a:schemeClr val="accent6">
                    <a:lumMod val="75000"/>
                  </a:schemeClr>
                </a:solidFill>
                <a:latin typeface="Calibri" pitchFamily="34" charset="0"/>
                <a:ea typeface="Calibri" pitchFamily="34" charset="0"/>
                <a:cs typeface="Traditional Arabic" pitchFamily="2" charset="-78"/>
              </a:rPr>
              <a:t> البيض . </a:t>
            </a:r>
            <a:r>
              <a:rPr lang="ar-SA" sz="2800" b="1" dirty="0">
                <a:solidFill>
                  <a:schemeClr val="accent6">
                    <a:lumMod val="75000"/>
                  </a:schemeClr>
                </a:solidFill>
                <a:latin typeface="Calibri" pitchFamily="34" charset="0"/>
                <a:ea typeface="Calibri" pitchFamily="34" charset="0"/>
                <a:cs typeface="Traditional Arabic" pitchFamily="2" charset="-78"/>
              </a:rPr>
              <a:t>يعصمهم</a:t>
            </a:r>
            <a:r>
              <a:rPr lang="ar-SA" sz="2800" dirty="0">
                <a:solidFill>
                  <a:schemeClr val="accent6">
                    <a:lumMod val="75000"/>
                  </a:schemeClr>
                </a:solidFill>
                <a:latin typeface="Calibri" pitchFamily="34" charset="0"/>
                <a:ea typeface="Calibri" pitchFamily="34" charset="0"/>
                <a:cs typeface="Traditional Arabic" pitchFamily="2" charset="-78"/>
              </a:rPr>
              <a:t> : يمنعهم . </a:t>
            </a:r>
            <a:r>
              <a:rPr lang="ar-SA" sz="2800" b="1" dirty="0" err="1">
                <a:solidFill>
                  <a:schemeClr val="accent6">
                    <a:lumMod val="75000"/>
                  </a:schemeClr>
                </a:solidFill>
                <a:latin typeface="Calibri" pitchFamily="34" charset="0"/>
                <a:ea typeface="Calibri" pitchFamily="34" charset="0"/>
                <a:cs typeface="Traditional Arabic" pitchFamily="2" charset="-78"/>
              </a:rPr>
              <a:t>عرّد</a:t>
            </a:r>
            <a:r>
              <a:rPr lang="ar-SA" sz="2800" dirty="0">
                <a:solidFill>
                  <a:schemeClr val="accent6">
                    <a:lumMod val="75000"/>
                  </a:schemeClr>
                </a:solidFill>
                <a:latin typeface="Calibri" pitchFamily="34" charset="0"/>
                <a:ea typeface="Calibri" pitchFamily="34" charset="0"/>
                <a:cs typeface="Traditional Arabic" pitchFamily="2" charset="-78"/>
              </a:rPr>
              <a:t> : فرّ . </a:t>
            </a:r>
            <a:r>
              <a:rPr lang="ar-SA" sz="2800" b="1" dirty="0" err="1">
                <a:solidFill>
                  <a:schemeClr val="accent6">
                    <a:lumMod val="75000"/>
                  </a:schemeClr>
                </a:solidFill>
                <a:latin typeface="Calibri" pitchFamily="34" charset="0"/>
                <a:ea typeface="Calibri" pitchFamily="34" charset="0"/>
                <a:cs typeface="Traditional Arabic" pitchFamily="2" charset="-78"/>
              </a:rPr>
              <a:t>التنابيل</a:t>
            </a:r>
            <a:r>
              <a:rPr lang="ar-SA" sz="2800" dirty="0">
                <a:solidFill>
                  <a:schemeClr val="accent6">
                    <a:lumMod val="75000"/>
                  </a:schemeClr>
                </a:solidFill>
                <a:latin typeface="Calibri" pitchFamily="34" charset="0"/>
                <a:ea typeface="Calibri" pitchFamily="34" charset="0"/>
                <a:cs typeface="Traditional Arabic" pitchFamily="2" charset="-78"/>
              </a:rPr>
              <a:t> : مفردها </a:t>
            </a:r>
            <a:r>
              <a:rPr lang="ar-SA" sz="2800" dirty="0" err="1">
                <a:solidFill>
                  <a:schemeClr val="accent6">
                    <a:lumMod val="75000"/>
                  </a:schemeClr>
                </a:solidFill>
                <a:latin typeface="Calibri" pitchFamily="34" charset="0"/>
                <a:ea typeface="Calibri" pitchFamily="34" charset="0"/>
                <a:cs typeface="Traditional Arabic" pitchFamily="2" charset="-78"/>
              </a:rPr>
              <a:t>تِنبال</a:t>
            </a:r>
            <a:r>
              <a:rPr lang="ar-SA" sz="2800" dirty="0">
                <a:solidFill>
                  <a:schemeClr val="accent6">
                    <a:lumMod val="75000"/>
                  </a:schemeClr>
                </a:solidFill>
                <a:latin typeface="Calibri" pitchFamily="34" charset="0"/>
                <a:ea typeface="Calibri" pitchFamily="34" charset="0"/>
                <a:cs typeface="Traditional Arabic" pitchFamily="2" charset="-78"/>
              </a:rPr>
              <a:t> وهو القصير . </a:t>
            </a:r>
            <a:r>
              <a:rPr lang="ar-SA" sz="2800" b="1" dirty="0">
                <a:solidFill>
                  <a:schemeClr val="accent6">
                    <a:lumMod val="75000"/>
                  </a:schemeClr>
                </a:solidFill>
                <a:latin typeface="Calibri" pitchFamily="34" charset="0"/>
                <a:ea typeface="Calibri" pitchFamily="34" charset="0"/>
                <a:cs typeface="Traditional Arabic" pitchFamily="2" charset="-78"/>
              </a:rPr>
              <a:t> </a:t>
            </a:r>
            <a:r>
              <a:rPr lang="ar-SA" sz="2800" dirty="0">
                <a:solidFill>
                  <a:schemeClr val="accent6">
                    <a:lumMod val="75000"/>
                  </a:schemeClr>
                </a:solidFill>
                <a:latin typeface="Calibri" pitchFamily="34" charset="0"/>
                <a:ea typeface="Calibri" pitchFamily="34" charset="0"/>
                <a:cs typeface="Traditional Arabic" pitchFamily="2" charset="-78"/>
              </a:rPr>
              <a:t> </a:t>
            </a:r>
            <a:endParaRPr lang="en-US" sz="2800" dirty="0">
              <a:solidFill>
                <a:schemeClr val="accent6">
                  <a:lumMod val="75000"/>
                </a:schemeClr>
              </a:solidFill>
              <a:latin typeface="Calibri" pitchFamily="34" charset="0"/>
            </a:endParaRPr>
          </a:p>
        </p:txBody>
      </p:sp>
      <p:sp>
        <p:nvSpPr>
          <p:cNvPr id="4" name="عنصر نائب لرقم الشريحة 3"/>
          <p:cNvSpPr>
            <a:spLocks noGrp="1"/>
          </p:cNvSpPr>
          <p:nvPr>
            <p:ph type="sldNum" sz="quarter" idx="12"/>
          </p:nvPr>
        </p:nvSpPr>
        <p:spPr/>
        <p:txBody>
          <a:bodyPr/>
          <a:lstStyle/>
          <a:p>
            <a:pPr>
              <a:defRPr/>
            </a:pPr>
            <a:fld id="{D0BCFD72-CA79-4123-8D7C-368D0B59092E}" type="slidenum">
              <a:rPr lang="en-US" smtClean="0"/>
              <a:pPr>
                <a:defRPr/>
              </a:pPr>
              <a:t>16</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6626"/>
                                        </p:tgtEl>
                                        <p:attrNameLst>
                                          <p:attrName>style.visibility</p:attrName>
                                        </p:attrNameLst>
                                      </p:cBhvr>
                                      <p:to>
                                        <p:strVal val="visible"/>
                                      </p:to>
                                    </p:set>
                                    <p:animScale>
                                      <p:cBhvr>
                                        <p:cTn id="7" dur="2000" decel="50000" fill="hold">
                                          <p:stCondLst>
                                            <p:cond delay="0"/>
                                          </p:stCondLst>
                                        </p:cTn>
                                        <p:tgtEl>
                                          <p:spTgt spid="266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2000" decel="50000" fill="hold">
                                          <p:stCondLst>
                                            <p:cond delay="0"/>
                                          </p:stCondLst>
                                        </p:cTn>
                                        <p:tgtEl>
                                          <p:spTgt spid="26626"/>
                                        </p:tgtEl>
                                        <p:attrNameLst>
                                          <p:attrName>ppt_x</p:attrName>
                                          <p:attrName>ppt_y</p:attrName>
                                        </p:attrNameLst>
                                      </p:cBhvr>
                                    </p:animMotion>
                                    <p:animEffect transition="in" filter="fade">
                                      <p:cBhvr>
                                        <p:cTn id="9" dur="2000"/>
                                        <p:tgtEl>
                                          <p:spTgt spid="266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1"/>
          <p:cNvSpPr txBox="1">
            <a:spLocks noChangeArrowheads="1"/>
          </p:cNvSpPr>
          <p:nvPr/>
        </p:nvSpPr>
        <p:spPr bwMode="auto">
          <a:xfrm>
            <a:off x="323850" y="188913"/>
            <a:ext cx="8496300" cy="6370637"/>
          </a:xfrm>
          <a:prstGeom prst="rect">
            <a:avLst/>
          </a:prstGeom>
          <a:noFill/>
          <a:ln w="9525">
            <a:noFill/>
            <a:miter lim="800000"/>
            <a:headEnd/>
            <a:tailEnd/>
          </a:ln>
        </p:spPr>
        <p:txBody>
          <a:bodyPr>
            <a:spAutoFit/>
          </a:bodyPr>
          <a:lstStyle/>
          <a:p>
            <a:pPr algn="r">
              <a:defRPr/>
            </a:pPr>
            <a:r>
              <a:rPr lang="ar-SA" sz="4000" b="1" dirty="0">
                <a:solidFill>
                  <a:srgbClr val="C00000"/>
                </a:solidFill>
                <a:latin typeface="Traditional Arabic" pitchFamily="2" charset="-78"/>
                <a:cs typeface="Traditional Arabic" pitchFamily="2" charset="-78"/>
              </a:rPr>
              <a:t>                              المعـنى:</a:t>
            </a:r>
            <a:endParaRPr lang="en-US" sz="4000" b="1" dirty="0">
              <a:solidFill>
                <a:srgbClr val="C00000"/>
              </a:solidFill>
              <a:latin typeface="Traditional Arabic" pitchFamily="2" charset="-78"/>
              <a:cs typeface="Traditional Arabic" pitchFamily="2" charset="-78"/>
            </a:endParaRPr>
          </a:p>
          <a:p>
            <a:pPr algn="r">
              <a:lnSpc>
                <a:spcPct val="115000"/>
              </a:lnSpc>
              <a:spcAft>
                <a:spcPts val="1000"/>
              </a:spcAft>
              <a:defRPr/>
            </a:pPr>
            <a:r>
              <a:rPr lang="ar-SA" sz="3200" b="1" dirty="0">
                <a:solidFill>
                  <a:schemeClr val="accent6">
                    <a:lumMod val="75000"/>
                  </a:schemeClr>
                </a:solidFill>
                <a:latin typeface="Calibri" pitchFamily="34" charset="0"/>
                <a:ea typeface="Calibri" pitchFamily="34" charset="0"/>
                <a:cs typeface="Traditional Arabic" pitchFamily="2" charset="-78"/>
              </a:rPr>
              <a:t> هؤلاء الفتية الأشداء من المهاجرين </a:t>
            </a:r>
            <a:r>
              <a:rPr lang="ar-SA" sz="3200" b="1" dirty="0" smtClean="0">
                <a:solidFill>
                  <a:schemeClr val="accent6">
                    <a:lumMod val="75000"/>
                  </a:schemeClr>
                </a:solidFill>
                <a:latin typeface="Calibri" pitchFamily="34" charset="0"/>
                <a:ea typeface="Calibri" pitchFamily="34" charset="0"/>
                <a:cs typeface="Traditional Arabic" pitchFamily="2" charset="-78"/>
              </a:rPr>
              <a:t>استجابوا </a:t>
            </a:r>
            <a:r>
              <a:rPr lang="ar-SA" sz="3200" b="1" dirty="0">
                <a:solidFill>
                  <a:schemeClr val="accent6">
                    <a:lumMod val="75000"/>
                  </a:schemeClr>
                </a:solidFill>
                <a:latin typeface="Calibri" pitchFamily="34" charset="0"/>
                <a:ea typeface="Calibri" pitchFamily="34" charset="0"/>
                <a:cs typeface="Traditional Arabic" pitchFamily="2" charset="-78"/>
              </a:rPr>
              <a:t>لداعي الهجرة في سبيل الله مضحين بالوطن والأهل والمال من أجل عقيدتهم . ولم يهاجر إلاّ الأقوياء الشجعان المسلمون وهم الأعزاء أبناء الحروب ورفقاء السيوف ، لا يجزعون إذا نزل بهم مكروه ولا يتجبرون إذا انتظروا فهم إذا ظفروا بعدوهم لم يظهر عليهم الفرح ، وإذا ظهر عليهم العدو لم يجزعوا فهم أصحاب شجاعة نادرة وهمة كبيرة يصبرون في البأساء والضراء وحين البأس لا يبالون بالخطوب إذا نزلت ، قاماتهم طويلة ، وأخلاقهم عظيمة ، وبشرتهم بيضاء ، يمشون في رفق ووقار لأنهم سادة أشراف ، لا يهزمون فيتبع الطعن في ظهورهم بل يقدمون على أعدائهم فيقع الطعن في نحورهم ، وهم لا يتأخرون عن الموت إذا تأخر غيرهم عنه ونكص على عقبيه . </a:t>
            </a:r>
            <a:endParaRPr lang="en-US" sz="3200" b="1" dirty="0">
              <a:solidFill>
                <a:schemeClr val="accent6">
                  <a:lumMod val="75000"/>
                </a:schemeClr>
              </a:solidFill>
            </a:endParaRPr>
          </a:p>
        </p:txBody>
      </p:sp>
      <p:sp>
        <p:nvSpPr>
          <p:cNvPr id="4" name="عنصر نائب لرقم الشريحة 3"/>
          <p:cNvSpPr>
            <a:spLocks noGrp="1"/>
          </p:cNvSpPr>
          <p:nvPr>
            <p:ph type="sldNum" sz="quarter" idx="12"/>
          </p:nvPr>
        </p:nvSpPr>
        <p:spPr/>
        <p:txBody>
          <a:bodyPr/>
          <a:lstStyle/>
          <a:p>
            <a:pPr>
              <a:defRPr/>
            </a:pPr>
            <a:fld id="{CC9F02A2-D5F9-47CB-8550-525B183DEF7F}" type="slidenum">
              <a:rPr lang="en-US" smtClean="0"/>
              <a:pPr>
                <a:defRPr/>
              </a:pPr>
              <a:t>17</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7650"/>
                                        </p:tgtEl>
                                        <p:attrNameLst>
                                          <p:attrName>style.visibility</p:attrName>
                                        </p:attrNameLst>
                                      </p:cBhvr>
                                      <p:to>
                                        <p:strVal val="visible"/>
                                      </p:to>
                                    </p:set>
                                    <p:animEffect transition="in" filter="checkerboard(across)">
                                      <p:cBhvr>
                                        <p:cTn id="7" dur="2000"/>
                                        <p:tgtEl>
                                          <p:spTgt spid="276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547664" y="1818690"/>
            <a:ext cx="6135013" cy="1754326"/>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ar-SA"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Arial" charset="0"/>
              </a:rPr>
              <a:t>الخصائص الفنية والجمالية</a:t>
            </a:r>
          </a:p>
          <a:p>
            <a:pPr algn="ctr">
              <a:defRPr/>
            </a:pPr>
            <a:r>
              <a:rPr lang="ar-SA"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Arial" charset="0"/>
              </a:rPr>
              <a:t>( مقومات التذوق الأدبي )</a:t>
            </a:r>
            <a:endParaRPr lang="en-US"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Arial" charset="0"/>
            </a:endParaRPr>
          </a:p>
        </p:txBody>
      </p:sp>
      <p:sp>
        <p:nvSpPr>
          <p:cNvPr id="5" name="عنصر نائب لرقم الشريحة 4"/>
          <p:cNvSpPr>
            <a:spLocks noGrp="1"/>
          </p:cNvSpPr>
          <p:nvPr>
            <p:ph type="sldNum" sz="quarter" idx="12"/>
          </p:nvPr>
        </p:nvSpPr>
        <p:spPr/>
        <p:txBody>
          <a:bodyPr/>
          <a:lstStyle/>
          <a:p>
            <a:pPr>
              <a:defRPr/>
            </a:pPr>
            <a:fld id="{AA010C43-7F03-482D-827C-BBC01D55CAC6}" type="slidenum">
              <a:rPr lang="en-US" smtClean="0"/>
              <a:pPr>
                <a:defRPr/>
              </a:pPr>
              <a:t>18</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2000" fill="hold"/>
                                        <p:tgtEl>
                                          <p:spTgt spid="3"/>
                                        </p:tgtEl>
                                        <p:attrNameLst>
                                          <p:attrName>ppt_h</p:attrName>
                                        </p:attrNameLst>
                                      </p:cBhvr>
                                      <p:tavLst>
                                        <p:tav tm="0">
                                          <p:val>
                                            <p:strVal val="#ppt_h/20"/>
                                          </p:val>
                                        </p:tav>
                                        <p:tav tm="50000">
                                          <p:val>
                                            <p:strVal val="#ppt_h/20"/>
                                          </p:val>
                                        </p:tav>
                                        <p:tav tm="100000">
                                          <p:val>
                                            <p:strVal val="#ppt_h"/>
                                          </p:val>
                                        </p:tav>
                                      </p:tavLst>
                                    </p:anim>
                                    <p:anim calcmode="lin" valueType="num">
                                      <p:cBhvr>
                                        <p:cTn id="8" dur="2000" fill="hold"/>
                                        <p:tgtEl>
                                          <p:spTgt spid="3"/>
                                        </p:tgtEl>
                                        <p:attrNameLst>
                                          <p:attrName>ppt_w</p:attrName>
                                        </p:attrNameLst>
                                      </p:cBhvr>
                                      <p:tavLst>
                                        <p:tav tm="0">
                                          <p:val>
                                            <p:strVal val="#ppt_w+.3"/>
                                          </p:val>
                                        </p:tav>
                                        <p:tav tm="50000">
                                          <p:val>
                                            <p:strVal val="#ppt_w+.3"/>
                                          </p:val>
                                        </p:tav>
                                        <p:tav tm="100000">
                                          <p:val>
                                            <p:strVal val="#ppt_w"/>
                                          </p:val>
                                        </p:tav>
                                      </p:tavLst>
                                    </p:anim>
                                    <p:anim calcmode="lin" valueType="num">
                                      <p:cBhvr>
                                        <p:cTn id="9" dur="2000" fill="hold"/>
                                        <p:tgtEl>
                                          <p:spTgt spid="3"/>
                                        </p:tgtEl>
                                        <p:attrNameLst>
                                          <p:attrName>ppt_x</p:attrName>
                                        </p:attrNameLst>
                                      </p:cBhvr>
                                      <p:tavLst>
                                        <p:tav tm="0">
                                          <p:val>
                                            <p:strVal val="#ppt_x-.3"/>
                                          </p:val>
                                        </p:tav>
                                        <p:tav tm="50000">
                                          <p:val>
                                            <p:strVal val="#ppt_x"/>
                                          </p:val>
                                        </p:tav>
                                        <p:tav tm="100000">
                                          <p:val>
                                            <p:strVal val="#ppt_x"/>
                                          </p:val>
                                        </p:tav>
                                      </p:tavLst>
                                    </p:anim>
                                    <p:anim calcmode="lin" valueType="num">
                                      <p:cBhvr>
                                        <p:cTn id="10" dur="2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1"/>
          <p:cNvSpPr>
            <a:spLocks noChangeArrowheads="1"/>
          </p:cNvSpPr>
          <p:nvPr/>
        </p:nvSpPr>
        <p:spPr bwMode="auto">
          <a:xfrm>
            <a:off x="107950" y="1341438"/>
            <a:ext cx="8928100" cy="4808537"/>
          </a:xfrm>
          <a:prstGeom prst="rect">
            <a:avLst/>
          </a:prstGeom>
          <a:noFill/>
          <a:ln w="9525">
            <a:noFill/>
            <a:miter lim="800000"/>
            <a:headEnd/>
            <a:tailEnd/>
          </a:ln>
        </p:spPr>
        <p:txBody>
          <a:bodyPr>
            <a:spAutoFit/>
          </a:bodyPr>
          <a:lstStyle/>
          <a:p>
            <a:pPr algn="r">
              <a:lnSpc>
                <a:spcPct val="115000"/>
              </a:lnSpc>
              <a:spcAft>
                <a:spcPts val="1000"/>
              </a:spcAft>
              <a:defRPr/>
            </a:pPr>
            <a:r>
              <a:rPr lang="ar-SA" sz="2800" b="1" dirty="0">
                <a:latin typeface="Calibri" pitchFamily="34" charset="0"/>
                <a:ea typeface="Calibri" pitchFamily="34" charset="0"/>
                <a:cs typeface="Traditional Arabic" pitchFamily="2" charset="-78"/>
              </a:rPr>
              <a:t>- </a:t>
            </a:r>
            <a:r>
              <a:rPr lang="ar-SA" sz="2800" b="1" dirty="0">
                <a:solidFill>
                  <a:srgbClr val="C00000"/>
                </a:solidFill>
                <a:latin typeface="Calibri" pitchFamily="34" charset="0"/>
                <a:ea typeface="Calibri" pitchFamily="34" charset="0"/>
                <a:cs typeface="Traditional Arabic" pitchFamily="2" charset="-78"/>
              </a:rPr>
              <a:t>الألفاظ واضحة سهلة ،</a:t>
            </a:r>
            <a:r>
              <a:rPr lang="ar-SA" sz="2800" b="1" dirty="0">
                <a:latin typeface="Calibri" pitchFamily="34" charset="0"/>
                <a:ea typeface="Calibri" pitchFamily="34" charset="0"/>
                <a:cs typeface="Traditional Arabic" pitchFamily="2" charset="-78"/>
              </a:rPr>
              <a:t> </a:t>
            </a:r>
            <a:r>
              <a:rPr lang="ar-SA" sz="2800" b="1" dirty="0">
                <a:solidFill>
                  <a:schemeClr val="accent6">
                    <a:lumMod val="75000"/>
                  </a:schemeClr>
                </a:solidFill>
                <a:latin typeface="Calibri" pitchFamily="34" charset="0"/>
                <a:ea typeface="Calibri" pitchFamily="34" charset="0"/>
                <a:cs typeface="Traditional Arabic" pitchFamily="2" charset="-78"/>
              </a:rPr>
              <a:t>مباشرة لم يتكلف فيها الشاعر ما يريد أن يعبر عنه ولم يفتش عن اللفظة التي يسعى إلى وضعها لتبدوالصورة متكاملة لأنه في موقف يقتضي منه الحديث السريع  واللفظة العابرة ، كما لا نقع فيها على </a:t>
            </a:r>
            <a:r>
              <a:rPr lang="ar-SA" sz="2800" b="1" dirty="0" smtClean="0">
                <a:solidFill>
                  <a:schemeClr val="accent6">
                    <a:lumMod val="75000"/>
                  </a:schemeClr>
                </a:solidFill>
                <a:latin typeface="Calibri" pitchFamily="34" charset="0"/>
                <a:ea typeface="Calibri" pitchFamily="34" charset="0"/>
                <a:cs typeface="Traditional Arabic" pitchFamily="2" charset="-78"/>
              </a:rPr>
              <a:t>تنافر في </a:t>
            </a:r>
            <a:r>
              <a:rPr lang="ar-SA" sz="2800" b="1" dirty="0">
                <a:solidFill>
                  <a:schemeClr val="accent6">
                    <a:lumMod val="75000"/>
                  </a:schemeClr>
                </a:solidFill>
                <a:latin typeface="Calibri" pitchFamily="34" charset="0"/>
                <a:ea typeface="Calibri" pitchFamily="34" charset="0"/>
                <a:cs typeface="Traditional Arabic" pitchFamily="2" charset="-78"/>
              </a:rPr>
              <a:t>الحروف ولا على غرابة ، ينبعث منها نغم موسيقي يلائم أحسن الملائمة أحوال كعب النفسية تجاه هيبة النبي والتي عبر عنها في هذا الشعر . وهذه الألفاظ قد وفت بحق المعاني على الوجه الأكمل وأدت الغرض منها ، سواء في موقف الغزل ، أم في خوفه من الرسول صلى الله عليه وسلم وطلب الصلح ، ثم في مدحه المهاجرين ...</a:t>
            </a:r>
          </a:p>
          <a:p>
            <a:pPr algn="r">
              <a:lnSpc>
                <a:spcPct val="115000"/>
              </a:lnSpc>
              <a:spcAft>
                <a:spcPts val="1000"/>
              </a:spcAft>
              <a:defRPr/>
            </a:pPr>
            <a:r>
              <a:rPr lang="ar-SA" sz="2800" b="1" dirty="0">
                <a:solidFill>
                  <a:schemeClr val="accent6">
                    <a:lumMod val="75000"/>
                  </a:schemeClr>
                </a:solidFill>
                <a:latin typeface="Calibri" pitchFamily="34" charset="0"/>
                <a:ea typeface="Calibri" pitchFamily="34" charset="0"/>
                <a:cs typeface="Traditional Arabic" pitchFamily="2" charset="-78"/>
              </a:rPr>
              <a:t> إننا لا نجد لفظة نابية  ، أو يمكن أن تعبر عن غير ما أراد الشاعر .</a:t>
            </a:r>
            <a:endParaRPr lang="en-US" sz="1600" b="1" dirty="0">
              <a:solidFill>
                <a:schemeClr val="accent6">
                  <a:lumMod val="75000"/>
                </a:schemeClr>
              </a:solidFill>
              <a:latin typeface="Calibri" pitchFamily="34" charset="0"/>
              <a:ea typeface="Calibri" pitchFamily="34" charset="0"/>
              <a:cs typeface="Traditional Arabic" pitchFamily="2" charset="-78"/>
            </a:endParaRPr>
          </a:p>
          <a:p>
            <a:pPr algn="r">
              <a:lnSpc>
                <a:spcPct val="115000"/>
              </a:lnSpc>
              <a:spcAft>
                <a:spcPts val="1000"/>
              </a:spcAft>
              <a:defRPr/>
            </a:pPr>
            <a:r>
              <a:rPr lang="ar-SA" dirty="0">
                <a:latin typeface="Calibri" pitchFamily="34" charset="0"/>
                <a:cs typeface="Traditional Arabic" pitchFamily="2" charset="-78"/>
              </a:rPr>
              <a:t> </a:t>
            </a:r>
            <a:endParaRPr lang="en-US" sz="1100" dirty="0">
              <a:latin typeface="Calibri" pitchFamily="34" charset="0"/>
            </a:endParaRPr>
          </a:p>
        </p:txBody>
      </p:sp>
      <p:sp>
        <p:nvSpPr>
          <p:cNvPr id="3" name="Rounded Rectangle 2"/>
          <p:cNvSpPr/>
          <p:nvPr/>
        </p:nvSpPr>
        <p:spPr>
          <a:xfrm>
            <a:off x="2339975" y="260350"/>
            <a:ext cx="4319588" cy="792163"/>
          </a:xfrm>
          <a:prstGeom prst="roundRect">
            <a:avLst/>
          </a:prstGeom>
        </p:spPr>
        <p:style>
          <a:lnRef idx="1">
            <a:schemeClr val="accent5"/>
          </a:lnRef>
          <a:fillRef idx="2">
            <a:schemeClr val="accent5"/>
          </a:fillRef>
          <a:effectRef idx="1">
            <a:schemeClr val="accent5"/>
          </a:effectRef>
          <a:fontRef idx="minor">
            <a:schemeClr val="dk1"/>
          </a:fontRef>
        </p:style>
        <p:txBody>
          <a:bodyPr anchor="ctr"/>
          <a:lstStyle/>
          <a:p>
            <a:pPr algn="ctr">
              <a:defRPr/>
            </a:pPr>
            <a:endParaRPr lang="ar-SA" sz="2400" b="1" dirty="0">
              <a:solidFill>
                <a:srgbClr val="002060"/>
              </a:solidFill>
              <a:latin typeface="Calibri" pitchFamily="34" charset="0"/>
              <a:ea typeface="Calibri" pitchFamily="34" charset="0"/>
              <a:cs typeface="Traditional Arabic" pitchFamily="18" charset="-78"/>
            </a:endParaRPr>
          </a:p>
          <a:p>
            <a:pPr algn="ctr">
              <a:defRPr/>
            </a:pPr>
            <a:r>
              <a:rPr lang="ar-SA" sz="6000" b="1" dirty="0">
                <a:solidFill>
                  <a:srgbClr val="002060"/>
                </a:solidFill>
                <a:latin typeface="Calibri" pitchFamily="34" charset="0"/>
                <a:ea typeface="Calibri" pitchFamily="34" charset="0"/>
                <a:cs typeface="Traditional Arabic" pitchFamily="18" charset="-78"/>
              </a:rPr>
              <a:t>المقومات اللفظية : </a:t>
            </a:r>
            <a:endParaRPr lang="en-US" sz="6000" b="1" dirty="0">
              <a:solidFill>
                <a:srgbClr val="002060"/>
              </a:solidFill>
              <a:latin typeface="Calibri" pitchFamily="34" charset="0"/>
              <a:ea typeface="Calibri" pitchFamily="34" charset="0"/>
            </a:endParaRPr>
          </a:p>
          <a:p>
            <a:pPr algn="ctr">
              <a:defRPr/>
            </a:pPr>
            <a:endParaRPr lang="en-US" dirty="0"/>
          </a:p>
        </p:txBody>
      </p:sp>
      <p:sp>
        <p:nvSpPr>
          <p:cNvPr id="5" name="عنصر نائب لرقم الشريحة 4"/>
          <p:cNvSpPr>
            <a:spLocks noGrp="1"/>
          </p:cNvSpPr>
          <p:nvPr>
            <p:ph type="sldNum" sz="quarter" idx="12"/>
          </p:nvPr>
        </p:nvSpPr>
        <p:spPr/>
        <p:txBody>
          <a:bodyPr/>
          <a:lstStyle/>
          <a:p>
            <a:pPr>
              <a:defRPr/>
            </a:pPr>
            <a:fld id="{9B5CB637-2C97-4C0B-B7BD-2FA36416E3F6}" type="slidenum">
              <a:rPr lang="en-US" smtClean="0"/>
              <a:pPr>
                <a:defRPr/>
              </a:pPr>
              <a:t>19</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9"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2000" fill="hold"/>
                                        <p:tgtEl>
                                          <p:spTgt spid="3"/>
                                        </p:tgtEl>
                                        <p:attrNameLst>
                                          <p:attrName>ppt_w</p:attrName>
                                        </p:attrNameLst>
                                      </p:cBhvr>
                                      <p:tavLst>
                                        <p:tav tm="0" fmla="#ppt_w*sin(2.5*pi*$)">
                                          <p:val>
                                            <p:fltVal val="0"/>
                                          </p:val>
                                        </p:tav>
                                        <p:tav tm="100000">
                                          <p:val>
                                            <p:fltVal val="1"/>
                                          </p:val>
                                        </p:tav>
                                      </p:tavLst>
                                    </p:anim>
                                    <p:anim calcmode="lin" valueType="num">
                                      <p:cBhvr>
                                        <p:cTn id="8" dur="2000" fill="hold"/>
                                        <p:tgtEl>
                                          <p:spTgt spid="3"/>
                                        </p:tgtEl>
                                        <p:attrNameLst>
                                          <p:attrName>ppt_h</p:attrName>
                                        </p:attrNameLst>
                                      </p:cBhvr>
                                      <p:tavLst>
                                        <p:tav tm="0">
                                          <p:val>
                                            <p:strVal val="#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34" presetClass="entr" presetSubtype="0" fill="hold" grpId="0" nodeType="clickEffect">
                                  <p:stCondLst>
                                    <p:cond delay="0"/>
                                  </p:stCondLst>
                                  <p:childTnLst>
                                    <p:set>
                                      <p:cBhvr>
                                        <p:cTn id="12" dur="1" fill="hold">
                                          <p:stCondLst>
                                            <p:cond delay="0"/>
                                          </p:stCondLst>
                                        </p:cTn>
                                        <p:tgtEl>
                                          <p:spTgt spid="29698"/>
                                        </p:tgtEl>
                                        <p:attrNameLst>
                                          <p:attrName>style.visibility</p:attrName>
                                        </p:attrNameLst>
                                      </p:cBhvr>
                                      <p:to>
                                        <p:strVal val="visible"/>
                                      </p:to>
                                    </p:set>
                                    <p:anim from="(-#ppt_w/2)" to="(#ppt_x)" calcmode="lin" valueType="num">
                                      <p:cBhvr>
                                        <p:cTn id="13" dur="1200" fill="hold">
                                          <p:stCondLst>
                                            <p:cond delay="0"/>
                                          </p:stCondLst>
                                        </p:cTn>
                                        <p:tgtEl>
                                          <p:spTgt spid="29698"/>
                                        </p:tgtEl>
                                        <p:attrNameLst>
                                          <p:attrName>ppt_x</p:attrName>
                                        </p:attrNameLst>
                                      </p:cBhvr>
                                    </p:anim>
                                    <p:anim from="0" to="-1.0" calcmode="lin" valueType="num">
                                      <p:cBhvr>
                                        <p:cTn id="14" dur="400" decel="50000" autoRev="1" fill="hold">
                                          <p:stCondLst>
                                            <p:cond delay="1200"/>
                                          </p:stCondLst>
                                        </p:cTn>
                                        <p:tgtEl>
                                          <p:spTgt spid="29698"/>
                                        </p:tgtEl>
                                        <p:attrNameLst>
                                          <p:attrName>xshear</p:attrName>
                                        </p:attrNameLst>
                                      </p:cBhvr>
                                    </p:anim>
                                    <p:animScale>
                                      <p:cBhvr>
                                        <p:cTn id="15" dur="400" decel="100000" autoRev="1" fill="hold">
                                          <p:stCondLst>
                                            <p:cond delay="1200"/>
                                          </p:stCondLst>
                                        </p:cTn>
                                        <p:tgtEl>
                                          <p:spTgt spid="29698"/>
                                        </p:tgtEl>
                                      </p:cBhvr>
                                      <p:from x="100000" y="100000"/>
                                      <p:to x="80000" y="100000"/>
                                    </p:animScale>
                                    <p:anim by="(#ppt_h/3+#ppt_w*0.1)" calcmode="lin" valueType="num">
                                      <p:cBhvr additive="sum">
                                        <p:cTn id="16" dur="400" decel="100000" autoRev="1" fill="hold">
                                          <p:stCondLst>
                                            <p:cond delay="1200"/>
                                          </p:stCondLst>
                                        </p:cTn>
                                        <p:tgtEl>
                                          <p:spTgt spid="29698"/>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Box 3"/>
          <p:cNvSpPr txBox="1">
            <a:spLocks noChangeArrowheads="1"/>
          </p:cNvSpPr>
          <p:nvPr/>
        </p:nvSpPr>
        <p:spPr bwMode="auto">
          <a:xfrm>
            <a:off x="179388" y="333375"/>
            <a:ext cx="8713787" cy="5405438"/>
          </a:xfrm>
          <a:prstGeom prst="rect">
            <a:avLst/>
          </a:prstGeom>
          <a:noFill/>
          <a:ln w="9525">
            <a:noFill/>
            <a:miter lim="800000"/>
            <a:headEnd/>
            <a:tailEnd/>
          </a:ln>
        </p:spPr>
        <p:txBody>
          <a:bodyPr>
            <a:spAutoFit/>
          </a:bodyPr>
          <a:lstStyle/>
          <a:p>
            <a:pPr algn="ctr">
              <a:defRPr/>
            </a:pPr>
            <a:r>
              <a:rPr lang="ar-SA" sz="4400" b="1" dirty="0">
                <a:solidFill>
                  <a:srgbClr val="C00000"/>
                </a:solidFill>
                <a:latin typeface="Traditional Arabic" pitchFamily="18" charset="-78"/>
                <a:cs typeface="Traditional Arabic" pitchFamily="18" charset="-78"/>
              </a:rPr>
              <a:t>  مناسبة النص :</a:t>
            </a:r>
            <a:endParaRPr lang="en-US" sz="4000" dirty="0">
              <a:solidFill>
                <a:srgbClr val="C00000"/>
              </a:solidFill>
              <a:latin typeface="Traditional Arabic" pitchFamily="18" charset="-78"/>
              <a:cs typeface="Traditional Arabic" pitchFamily="18" charset="-78"/>
            </a:endParaRPr>
          </a:p>
          <a:p>
            <a:pPr algn="ctr">
              <a:defRPr/>
            </a:pPr>
            <a:r>
              <a:rPr lang="ar-SA" sz="3600" b="1" dirty="0">
                <a:solidFill>
                  <a:schemeClr val="accent6">
                    <a:lumMod val="75000"/>
                  </a:schemeClr>
                </a:solidFill>
                <a:latin typeface="Traditional Arabic" pitchFamily="18" charset="-78"/>
                <a:cs typeface="Traditional Arabic" pitchFamily="18" charset="-78"/>
              </a:rPr>
              <a:t>أسلم أخوه بجير فاشتد كعب عليه ولامه وتوعده ثم هجا النبي صلى الله عليه وسلم فأهدر الرسول دمه وأبت القبائل العربية أن تجيره أو تؤويه فقدم المدينة ودخل المسجد على رسول الله صلى الله عليه وسلم عقب صلاة الصبح ، وقال أبو بكر يارسول  الله: هذا رجل جاء يبايعك على الإسلام فمد النبي يده فحسر كعب عن وجهه وكان ملثمًا بعمامته ، وقال : هذا مقام العائذ بك يا رسول الله ، أنا كعب بن زهير  فتجهمته الأنصار لِما ذكره في رسول الله ، بينما رأى المهاجرون أن يسلم ويؤمنه رسول الله صلى الله عليه وسلم فأمنه ، </a:t>
            </a:r>
            <a:endParaRPr lang="ar-SA" sz="2000" b="1" baseline="30000" dirty="0">
              <a:solidFill>
                <a:schemeClr val="accent6">
                  <a:lumMod val="75000"/>
                </a:schemeClr>
              </a:solidFill>
              <a:latin typeface="Traditional Arabic" pitchFamily="18" charset="-78"/>
              <a:cs typeface="Traditional Arabic" pitchFamily="18" charset="-78"/>
            </a:endParaRPr>
          </a:p>
          <a:p>
            <a:pPr algn="ctr">
              <a:defRPr/>
            </a:pPr>
            <a:endParaRPr lang="ar-SA" sz="2000" b="1" baseline="30000" dirty="0">
              <a:latin typeface="Traditional Arabic" pitchFamily="18" charset="-78"/>
              <a:cs typeface="Traditional Arabic" pitchFamily="18" charset="-78"/>
            </a:endParaRPr>
          </a:p>
        </p:txBody>
      </p:sp>
      <p:sp>
        <p:nvSpPr>
          <p:cNvPr id="4" name="عنصر نائب لرقم الشريحة 3"/>
          <p:cNvSpPr>
            <a:spLocks noGrp="1"/>
          </p:cNvSpPr>
          <p:nvPr>
            <p:ph type="sldNum" sz="quarter" idx="15"/>
          </p:nvPr>
        </p:nvSpPr>
        <p:spPr/>
        <p:txBody>
          <a:bodyPr/>
          <a:lstStyle/>
          <a:p>
            <a:pPr>
              <a:defRPr/>
            </a:pPr>
            <a:fld id="{7B03E283-2359-4E3A-B79D-B2C4ACA2981C}" type="slidenum">
              <a:rPr lang="en-US" smtClean="0"/>
              <a:pPr>
                <a:defRPr/>
              </a:pPr>
              <a:t>2</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12290"/>
                                        </p:tgtEl>
                                        <p:attrNameLst>
                                          <p:attrName>style.visibility</p:attrName>
                                        </p:attrNameLst>
                                      </p:cBhvr>
                                      <p:to>
                                        <p:strVal val="visible"/>
                                      </p:to>
                                    </p:set>
                                    <p:anim calcmode="lin" valueType="num">
                                      <p:cBhvr>
                                        <p:cTn id="7" dur="1000" fill="hold"/>
                                        <p:tgtEl>
                                          <p:spTgt spid="12290"/>
                                        </p:tgtEl>
                                        <p:attrNameLst>
                                          <p:attrName>ppt_w</p:attrName>
                                        </p:attrNameLst>
                                      </p:cBhvr>
                                      <p:tavLst>
                                        <p:tav tm="0">
                                          <p:val>
                                            <p:strVal val="#ppt_w*0.70"/>
                                          </p:val>
                                        </p:tav>
                                        <p:tav tm="100000">
                                          <p:val>
                                            <p:strVal val="#ppt_w"/>
                                          </p:val>
                                        </p:tav>
                                      </p:tavLst>
                                    </p:anim>
                                    <p:anim calcmode="lin" valueType="num">
                                      <p:cBhvr>
                                        <p:cTn id="8" dur="1000" fill="hold"/>
                                        <p:tgtEl>
                                          <p:spTgt spid="12290"/>
                                        </p:tgtEl>
                                        <p:attrNameLst>
                                          <p:attrName>ppt_h</p:attrName>
                                        </p:attrNameLst>
                                      </p:cBhvr>
                                      <p:tavLst>
                                        <p:tav tm="0">
                                          <p:val>
                                            <p:strVal val="#ppt_h"/>
                                          </p:val>
                                        </p:tav>
                                        <p:tav tm="100000">
                                          <p:val>
                                            <p:strVal val="#ppt_h"/>
                                          </p:val>
                                        </p:tav>
                                      </p:tavLst>
                                    </p:anim>
                                    <p:animEffect transition="in" filter="fade">
                                      <p:cBhvr>
                                        <p:cTn id="9" dur="1000"/>
                                        <p:tgtEl>
                                          <p:spTgt spid="122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Box 1"/>
          <p:cNvSpPr txBox="1">
            <a:spLocks noChangeArrowheads="1"/>
          </p:cNvSpPr>
          <p:nvPr/>
        </p:nvSpPr>
        <p:spPr bwMode="auto">
          <a:xfrm>
            <a:off x="107950" y="1341438"/>
            <a:ext cx="8891588" cy="3065462"/>
          </a:xfrm>
          <a:prstGeom prst="rect">
            <a:avLst/>
          </a:prstGeom>
          <a:noFill/>
          <a:ln w="9525">
            <a:noFill/>
            <a:miter lim="800000"/>
            <a:headEnd/>
            <a:tailEnd/>
          </a:ln>
        </p:spPr>
        <p:txBody>
          <a:bodyPr>
            <a:spAutoFit/>
          </a:bodyPr>
          <a:lstStyle/>
          <a:p>
            <a:pPr algn="r">
              <a:lnSpc>
                <a:spcPct val="115000"/>
              </a:lnSpc>
              <a:spcAft>
                <a:spcPts val="1000"/>
              </a:spcAft>
            </a:pPr>
            <a:r>
              <a:rPr lang="ar-SA" sz="2800" b="1">
                <a:latin typeface="Calibri" pitchFamily="34" charset="0"/>
                <a:ea typeface="Calibri" pitchFamily="34" charset="0"/>
                <a:cs typeface="Traditional Arabic" pitchFamily="18" charset="-78"/>
              </a:rPr>
              <a:t>-</a:t>
            </a:r>
            <a:r>
              <a:rPr lang="ar-SA" sz="2800" b="1">
                <a:solidFill>
                  <a:srgbClr val="C00000"/>
                </a:solidFill>
                <a:latin typeface="Calibri" pitchFamily="34" charset="0"/>
                <a:ea typeface="Calibri" pitchFamily="34" charset="0"/>
                <a:cs typeface="Traditional Arabic" pitchFamily="18" charset="-78"/>
              </a:rPr>
              <a:t> وفي النص مجموعة من الألفاظ الشعرية الموحية من ذلك مثلاً لفظة " أمست " التي توحي بالدخول في عسر الظلمة التي لا انكشاف لها ، والمعاناة التي لا تخف حدتها ، والخوف الذي لا تجدي معه قوة ولا بأس ولا خشونة ولا شدة  ولفظة " غداة البين " فيها إشارة إلى رحلة العذاب الطويلة التي بدأت برحيل سعاد رمز سعادته وراحته .  وأتى بلفظة " الوشاة " للدلالة على أنهم يزخرفون الباطل ويزينون افتراءهم حتى ينخدع به من يسمعه . وعلى هذا النسق تأتي الألفاظ التالية متيم ، شم العرانين ، مجازيعا .</a:t>
            </a:r>
            <a:endParaRPr lang="en-US" sz="2800" b="1">
              <a:solidFill>
                <a:srgbClr val="C00000"/>
              </a:solidFill>
              <a:ea typeface="Calibri" pitchFamily="34" charset="0"/>
              <a:cs typeface="Traditional Arabic" pitchFamily="18" charset="-78"/>
            </a:endParaRPr>
          </a:p>
        </p:txBody>
      </p:sp>
      <p:sp>
        <p:nvSpPr>
          <p:cNvPr id="4" name="عنصر نائب لرقم الشريحة 3"/>
          <p:cNvSpPr>
            <a:spLocks noGrp="1"/>
          </p:cNvSpPr>
          <p:nvPr>
            <p:ph type="sldNum" sz="quarter" idx="12"/>
          </p:nvPr>
        </p:nvSpPr>
        <p:spPr/>
        <p:txBody>
          <a:bodyPr/>
          <a:lstStyle/>
          <a:p>
            <a:pPr>
              <a:defRPr/>
            </a:pPr>
            <a:fld id="{C0509801-6487-43C1-8AED-F65E675B85E2}" type="slidenum">
              <a:rPr lang="en-US" smtClean="0"/>
              <a:pPr>
                <a:defRPr/>
              </a:pPr>
              <a:t>20</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30722"/>
                                        </p:tgtEl>
                                        <p:attrNameLst>
                                          <p:attrName>style.visibility</p:attrName>
                                        </p:attrNameLst>
                                      </p:cBhvr>
                                      <p:to>
                                        <p:strVal val="visible"/>
                                      </p:to>
                                    </p:set>
                                    <p:animEffect transition="in" filter="fade">
                                      <p:cBhvr>
                                        <p:cTn id="7" dur="3000"/>
                                        <p:tgtEl>
                                          <p:spTgt spid="30722"/>
                                        </p:tgtEl>
                                      </p:cBhvr>
                                    </p:animEffect>
                                    <p:anim calcmode="lin" valueType="num">
                                      <p:cBhvr>
                                        <p:cTn id="8" dur="3000" fill="hold"/>
                                        <p:tgtEl>
                                          <p:spTgt spid="30722"/>
                                        </p:tgtEl>
                                        <p:attrNameLst>
                                          <p:attrName>style.rotation</p:attrName>
                                        </p:attrNameLst>
                                      </p:cBhvr>
                                      <p:tavLst>
                                        <p:tav tm="0">
                                          <p:val>
                                            <p:fltVal val="720"/>
                                          </p:val>
                                        </p:tav>
                                        <p:tav tm="100000">
                                          <p:val>
                                            <p:fltVal val="0"/>
                                          </p:val>
                                        </p:tav>
                                      </p:tavLst>
                                    </p:anim>
                                    <p:anim calcmode="lin" valueType="num">
                                      <p:cBhvr>
                                        <p:cTn id="9" dur="3000" fill="hold"/>
                                        <p:tgtEl>
                                          <p:spTgt spid="30722"/>
                                        </p:tgtEl>
                                        <p:attrNameLst>
                                          <p:attrName>ppt_h</p:attrName>
                                        </p:attrNameLst>
                                      </p:cBhvr>
                                      <p:tavLst>
                                        <p:tav tm="0">
                                          <p:val>
                                            <p:fltVal val="0"/>
                                          </p:val>
                                        </p:tav>
                                        <p:tav tm="100000">
                                          <p:val>
                                            <p:strVal val="#ppt_h"/>
                                          </p:val>
                                        </p:tav>
                                      </p:tavLst>
                                    </p:anim>
                                    <p:anim calcmode="lin" valueType="num">
                                      <p:cBhvr>
                                        <p:cTn id="10" dur="3000" fill="hold"/>
                                        <p:tgtEl>
                                          <p:spTgt spid="30722"/>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
          <p:cNvSpPr>
            <a:spLocks noChangeArrowheads="1"/>
          </p:cNvSpPr>
          <p:nvPr/>
        </p:nvSpPr>
        <p:spPr bwMode="auto">
          <a:xfrm>
            <a:off x="0" y="350838"/>
            <a:ext cx="9144000" cy="4229100"/>
          </a:xfrm>
          <a:prstGeom prst="rect">
            <a:avLst/>
          </a:prstGeom>
          <a:noFill/>
          <a:ln w="9525">
            <a:noFill/>
            <a:miter lim="800000"/>
            <a:headEnd/>
            <a:tailEnd/>
          </a:ln>
        </p:spPr>
        <p:txBody>
          <a:bodyPr>
            <a:spAutoFit/>
          </a:bodyPr>
          <a:lstStyle/>
          <a:p>
            <a:pPr algn="r">
              <a:lnSpc>
                <a:spcPct val="115000"/>
              </a:lnSpc>
              <a:spcAft>
                <a:spcPts val="1000"/>
              </a:spcAft>
              <a:defRPr/>
            </a:pPr>
            <a:r>
              <a:rPr lang="ar-SA" dirty="0">
                <a:latin typeface="Calibri" pitchFamily="34" charset="0"/>
                <a:ea typeface="Calibri" pitchFamily="34" charset="0"/>
                <a:cs typeface="Traditional Arabic" pitchFamily="2" charset="-78"/>
              </a:rPr>
              <a:t> </a:t>
            </a:r>
            <a:endParaRPr lang="en-US" sz="1100" dirty="0">
              <a:latin typeface="Calibri" pitchFamily="34" charset="0"/>
              <a:ea typeface="Calibri" pitchFamily="34" charset="0"/>
              <a:cs typeface="Traditional Arabic" pitchFamily="2" charset="-78"/>
            </a:endParaRPr>
          </a:p>
          <a:p>
            <a:pPr algn="ctr">
              <a:lnSpc>
                <a:spcPct val="115000"/>
              </a:lnSpc>
              <a:spcAft>
                <a:spcPts val="1000"/>
              </a:spcAft>
              <a:defRPr/>
            </a:pPr>
            <a:r>
              <a:rPr lang="ar-SA" sz="3600" b="1" dirty="0">
                <a:solidFill>
                  <a:srgbClr val="800080"/>
                </a:solidFill>
                <a:latin typeface="Calibri" pitchFamily="34" charset="0"/>
                <a:ea typeface="Calibri" pitchFamily="34" charset="0"/>
                <a:cs typeface="Traditional Arabic" pitchFamily="2" charset="-78"/>
              </a:rPr>
              <a:t>    المقومات الأسلوبية .</a:t>
            </a:r>
            <a:endParaRPr lang="en-US" sz="3600" b="1" dirty="0">
              <a:solidFill>
                <a:srgbClr val="800080"/>
              </a:solidFill>
              <a:latin typeface="Calibri" pitchFamily="34" charset="0"/>
            </a:endParaRPr>
          </a:p>
          <a:p>
            <a:pPr algn="r">
              <a:lnSpc>
                <a:spcPct val="115000"/>
              </a:lnSpc>
              <a:spcAft>
                <a:spcPts val="1000"/>
              </a:spcAft>
              <a:defRPr/>
            </a:pPr>
            <a:r>
              <a:rPr lang="ar-SA" sz="2800" b="1" dirty="0">
                <a:solidFill>
                  <a:srgbClr val="C00000"/>
                </a:solidFill>
                <a:latin typeface="Calibri" pitchFamily="34" charset="0"/>
                <a:cs typeface="Traditional Arabic" pitchFamily="2" charset="-78"/>
              </a:rPr>
              <a:t>  جاءت القصيدة في تراكيب سهلة ، ومعظم الأساليب خبرية لإظهار الحزن والأسى ويظهر     ذلك مثلاً في قوله "فقبلي اليوم متبول" وقد يطلق القلب في مثل هذا الأسلوب ويراد به      العقل الذي هو محل الإدراك والشعور وميزان العدل للأمور ، وبين القلب والعقل صلة لا      تنفك و وشيجة لا تنحل قال تعالى</a:t>
            </a:r>
            <a:r>
              <a:rPr lang="ar-SA" sz="2800" b="1" dirty="0">
                <a:solidFill>
                  <a:schemeClr val="accent6">
                    <a:lumMod val="75000"/>
                  </a:schemeClr>
                </a:solidFill>
                <a:latin typeface="Calibri" pitchFamily="34" charset="0"/>
                <a:cs typeface="Traditional Arabic" pitchFamily="2" charset="-78"/>
              </a:rPr>
              <a:t>:</a:t>
            </a:r>
            <a:r>
              <a:rPr lang="ar-SA" sz="2800" b="1" dirty="0">
                <a:solidFill>
                  <a:schemeClr val="accent6">
                    <a:lumMod val="75000"/>
                  </a:schemeClr>
                </a:solidFill>
                <a:latin typeface="Calibri" pitchFamily="34" charset="0"/>
                <a:cs typeface="Arabic Typesetting" pitchFamily="66" charset="-78"/>
              </a:rPr>
              <a:t>﴿ </a:t>
            </a:r>
            <a:r>
              <a:rPr lang="ar-SA" sz="2800" b="1" dirty="0">
                <a:solidFill>
                  <a:schemeClr val="accent6">
                    <a:lumMod val="75000"/>
                  </a:schemeClr>
                </a:solidFill>
                <a:latin typeface="Traditional Arabic" pitchFamily="2" charset="-78"/>
                <a:cs typeface="Traditional Arabic" pitchFamily="2" charset="-78"/>
              </a:rPr>
              <a:t>لهم قلوب لا يفقهون بها</a:t>
            </a:r>
            <a:r>
              <a:rPr lang="ar-SA" sz="2800" b="1" dirty="0">
                <a:solidFill>
                  <a:schemeClr val="accent6">
                    <a:lumMod val="75000"/>
                  </a:schemeClr>
                </a:solidFill>
                <a:latin typeface="Calibri" pitchFamily="34" charset="0"/>
                <a:cs typeface="Arabic Typesetting" pitchFamily="66" charset="-78"/>
              </a:rPr>
              <a:t>﴾ </a:t>
            </a:r>
            <a:r>
              <a:rPr lang="ar-SA" sz="2800" b="1" dirty="0">
                <a:solidFill>
                  <a:srgbClr val="C00000"/>
                </a:solidFill>
                <a:latin typeface="Calibri" pitchFamily="34" charset="0"/>
                <a:cs typeface="Arabic Typesetting" pitchFamily="66" charset="-78"/>
              </a:rPr>
              <a:t>وقال تعالى : </a:t>
            </a:r>
            <a:r>
              <a:rPr lang="ar-SA" sz="2800" b="1" dirty="0">
                <a:solidFill>
                  <a:schemeClr val="accent6">
                    <a:lumMod val="75000"/>
                  </a:schemeClr>
                </a:solidFill>
                <a:latin typeface="Calibri" pitchFamily="34" charset="0"/>
                <a:cs typeface="Arabic Typesetting" pitchFamily="66" charset="-78"/>
              </a:rPr>
              <a:t>﴿ </a:t>
            </a:r>
            <a:r>
              <a:rPr lang="ar-SA" sz="2800" b="1" dirty="0">
                <a:solidFill>
                  <a:schemeClr val="accent6">
                    <a:lumMod val="75000"/>
                  </a:schemeClr>
                </a:solidFill>
                <a:latin typeface="Traditional Arabic" pitchFamily="2" charset="-78"/>
                <a:cs typeface="Traditional Arabic" pitchFamily="2" charset="-78"/>
              </a:rPr>
              <a:t>إن في ذلك        لذكرى لمن كان له قلب﴾ </a:t>
            </a:r>
            <a:r>
              <a:rPr lang="ar-SA" sz="2800" b="1" dirty="0">
                <a:solidFill>
                  <a:srgbClr val="C00000"/>
                </a:solidFill>
                <a:latin typeface="Traditional Arabic" pitchFamily="2" charset="-78"/>
                <a:cs typeface="Traditional Arabic" pitchFamily="2" charset="-78"/>
              </a:rPr>
              <a:t>وبعض الأساليب تظهر إنشائية مثيرة للمشاعر . </a:t>
            </a:r>
            <a:endParaRPr lang="en-US" sz="1600" b="1" dirty="0">
              <a:solidFill>
                <a:srgbClr val="C00000"/>
              </a:solidFill>
              <a:latin typeface="Traditional Arabic" pitchFamily="2" charset="-78"/>
              <a:cs typeface="Traditional Arabic" pitchFamily="2" charset="-78"/>
            </a:endParaRPr>
          </a:p>
          <a:p>
            <a:pPr algn="r">
              <a:lnSpc>
                <a:spcPct val="115000"/>
              </a:lnSpc>
              <a:spcAft>
                <a:spcPts val="1000"/>
              </a:spcAft>
              <a:defRPr/>
            </a:pPr>
            <a:r>
              <a:rPr lang="ar-SA" dirty="0">
                <a:latin typeface="Calibri" pitchFamily="34" charset="0"/>
                <a:cs typeface="Traditional Arabic" pitchFamily="2" charset="-78"/>
              </a:rPr>
              <a:t> </a:t>
            </a:r>
            <a:endParaRPr lang="en-US" sz="1100" dirty="0">
              <a:latin typeface="Calibri" pitchFamily="34" charset="0"/>
            </a:endParaRPr>
          </a:p>
        </p:txBody>
      </p:sp>
      <p:sp>
        <p:nvSpPr>
          <p:cNvPr id="4" name="عنصر نائب لرقم الشريحة 3"/>
          <p:cNvSpPr>
            <a:spLocks noGrp="1"/>
          </p:cNvSpPr>
          <p:nvPr>
            <p:ph type="sldNum" sz="quarter" idx="12"/>
          </p:nvPr>
        </p:nvSpPr>
        <p:spPr/>
        <p:txBody>
          <a:bodyPr/>
          <a:lstStyle/>
          <a:p>
            <a:pPr>
              <a:defRPr/>
            </a:pPr>
            <a:fld id="{9ACBE757-B68C-4A54-8F9D-44E927A0EC2F}" type="slidenum">
              <a:rPr lang="en-US" smtClean="0"/>
              <a:pPr>
                <a:defRPr/>
              </a:pPr>
              <a:t>21</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31746"/>
                                        </p:tgtEl>
                                        <p:attrNameLst>
                                          <p:attrName>style.visibility</p:attrName>
                                        </p:attrNameLst>
                                      </p:cBhvr>
                                      <p:to>
                                        <p:strVal val="visible"/>
                                      </p:to>
                                    </p:set>
                                    <p:anim calcmode="lin" valueType="num">
                                      <p:cBhvr>
                                        <p:cTn id="7" dur="2000" fill="hold"/>
                                        <p:tgtEl>
                                          <p:spTgt spid="31746"/>
                                        </p:tgtEl>
                                        <p:attrNameLst>
                                          <p:attrName>ppt_w</p:attrName>
                                        </p:attrNameLst>
                                      </p:cBhvr>
                                      <p:tavLst>
                                        <p:tav tm="0">
                                          <p:val>
                                            <p:strVal val="#ppt_w+.3"/>
                                          </p:val>
                                        </p:tav>
                                        <p:tav tm="100000">
                                          <p:val>
                                            <p:strVal val="#ppt_w"/>
                                          </p:val>
                                        </p:tav>
                                      </p:tavLst>
                                    </p:anim>
                                    <p:anim calcmode="lin" valueType="num">
                                      <p:cBhvr>
                                        <p:cTn id="8" dur="2000" fill="hold"/>
                                        <p:tgtEl>
                                          <p:spTgt spid="31746"/>
                                        </p:tgtEl>
                                        <p:attrNameLst>
                                          <p:attrName>ppt_h</p:attrName>
                                        </p:attrNameLst>
                                      </p:cBhvr>
                                      <p:tavLst>
                                        <p:tav tm="0">
                                          <p:val>
                                            <p:strVal val="#ppt_h"/>
                                          </p:val>
                                        </p:tav>
                                        <p:tav tm="100000">
                                          <p:val>
                                            <p:strVal val="#ppt_h"/>
                                          </p:val>
                                        </p:tav>
                                      </p:tavLst>
                                    </p:anim>
                                    <p:animEffect transition="in" filter="fade">
                                      <p:cBhvr>
                                        <p:cTn id="9" dur="2000"/>
                                        <p:tgtEl>
                                          <p:spTgt spid="317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Box 2"/>
          <p:cNvSpPr txBox="1">
            <a:spLocks noChangeArrowheads="1"/>
          </p:cNvSpPr>
          <p:nvPr/>
        </p:nvSpPr>
        <p:spPr bwMode="auto">
          <a:xfrm>
            <a:off x="323850" y="115888"/>
            <a:ext cx="8424863" cy="6153150"/>
          </a:xfrm>
          <a:prstGeom prst="rect">
            <a:avLst/>
          </a:prstGeom>
          <a:noFill/>
          <a:ln w="9525">
            <a:noFill/>
            <a:miter lim="800000"/>
            <a:headEnd/>
            <a:tailEnd/>
          </a:ln>
        </p:spPr>
        <p:txBody>
          <a:bodyPr>
            <a:spAutoFit/>
          </a:bodyPr>
          <a:lstStyle/>
          <a:p>
            <a:pPr algn="ctr">
              <a:lnSpc>
                <a:spcPct val="115000"/>
              </a:lnSpc>
              <a:spcAft>
                <a:spcPts val="1000"/>
              </a:spcAft>
              <a:defRPr/>
            </a:pPr>
            <a:r>
              <a:rPr lang="ar-SA" sz="4000" b="1" dirty="0">
                <a:solidFill>
                  <a:srgbClr val="800080"/>
                </a:solidFill>
                <a:latin typeface="Calibri" pitchFamily="34" charset="0"/>
                <a:ea typeface="Calibri" pitchFamily="34" charset="0"/>
                <a:cs typeface="Traditional Arabic" pitchFamily="2" charset="-78"/>
              </a:rPr>
              <a:t> المقومات الفكرية .. </a:t>
            </a:r>
            <a:endParaRPr lang="en-US" sz="3600" b="1" dirty="0">
              <a:latin typeface="Calibri" pitchFamily="34" charset="0"/>
              <a:ea typeface="Calibri" pitchFamily="34" charset="0"/>
              <a:cs typeface="Traditional Arabic" pitchFamily="2" charset="-78"/>
            </a:endParaRPr>
          </a:p>
          <a:p>
            <a:pPr algn="r">
              <a:lnSpc>
                <a:spcPct val="115000"/>
              </a:lnSpc>
              <a:spcAft>
                <a:spcPts val="1000"/>
              </a:spcAft>
              <a:defRPr/>
            </a:pPr>
            <a:r>
              <a:rPr lang="ar-SA" sz="3600" b="1" dirty="0">
                <a:solidFill>
                  <a:srgbClr val="C00000"/>
                </a:solidFill>
                <a:latin typeface="Traditional Arabic" pitchFamily="2" charset="-78"/>
                <a:ea typeface="Calibri" pitchFamily="34" charset="0"/>
                <a:cs typeface="Traditional Arabic" pitchFamily="2" charset="-78"/>
              </a:rPr>
              <a:t>أ- ترابط الأفكار : </a:t>
            </a:r>
          </a:p>
          <a:p>
            <a:pPr algn="r">
              <a:lnSpc>
                <a:spcPct val="115000"/>
              </a:lnSpc>
              <a:spcAft>
                <a:spcPts val="1000"/>
              </a:spcAft>
              <a:defRPr/>
            </a:pPr>
            <a:r>
              <a:rPr lang="ar-SA" sz="2800" b="1" dirty="0">
                <a:solidFill>
                  <a:schemeClr val="accent6">
                    <a:lumMod val="75000"/>
                  </a:schemeClr>
                </a:solidFill>
                <a:latin typeface="Traditional Arabic" pitchFamily="2" charset="-78"/>
                <a:cs typeface="Traditional Arabic" pitchFamily="2" charset="-78"/>
              </a:rPr>
              <a:t>وإذا كانت المعاني في هذه الأبيات متباينة ، إلا أننا نلمح وحدة في المشاعر تشدها جميعاً بعضها إلى بعض ، حيث كان الشعور بفكرة يسلم إلى غيره في ترابط إحساس واتحاد تعبير وسيطرة حزن وخوف وذلك إلى نهاية القصيدة ، إذ يتناسب جو الإحباط والضيق في مقدمتها من جراء مالقى الشاعر من خيانة الحبيبة ونكثها عهوده مع جو الخوف بل الرعب الذي عاش فيها أيام أن كان دمه مهدرًا والقبائل التي يستجير بها لا تجرؤ على أن تبسط عليه ظل حمايتها ، من هنا يكون مطلع القصيدة جزءًا متصلاً تمام الاتصال بالقصيدة كلها ، إذ لا نجد غير مشاعر الحزن والخوف والحسرة التي سكنت فؤاده وجعلته يفقد لذة الحياة ، فالأفكار أتت مرتبة ترتيباً منطقياً متسلسلاً لا تحس بينها فجوات أو تشعر باضطراب لتجعل القصيدة بناءً  متكاملاً . </a:t>
            </a:r>
            <a:endParaRPr lang="en-US" sz="1600" b="1" dirty="0">
              <a:solidFill>
                <a:schemeClr val="accent6">
                  <a:lumMod val="75000"/>
                </a:schemeClr>
              </a:solidFill>
              <a:latin typeface="Traditional Arabic" pitchFamily="2" charset="-78"/>
              <a:cs typeface="Traditional Arabic" pitchFamily="2" charset="-78"/>
            </a:endParaRPr>
          </a:p>
        </p:txBody>
      </p:sp>
      <p:sp>
        <p:nvSpPr>
          <p:cNvPr id="4" name="عنصر نائب لرقم الشريحة 3"/>
          <p:cNvSpPr>
            <a:spLocks noGrp="1"/>
          </p:cNvSpPr>
          <p:nvPr>
            <p:ph type="sldNum" sz="quarter" idx="12"/>
          </p:nvPr>
        </p:nvSpPr>
        <p:spPr/>
        <p:txBody>
          <a:bodyPr/>
          <a:lstStyle/>
          <a:p>
            <a:pPr>
              <a:defRPr/>
            </a:pPr>
            <a:fld id="{6875C4A8-7240-4C84-9156-8A742176A273}" type="slidenum">
              <a:rPr lang="en-US" smtClean="0"/>
              <a:pPr>
                <a:defRPr/>
              </a:pPr>
              <a:t>22</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32770"/>
                                        </p:tgtEl>
                                        <p:attrNameLst>
                                          <p:attrName>style.visibility</p:attrName>
                                        </p:attrNameLst>
                                      </p:cBhvr>
                                      <p:to>
                                        <p:strVal val="visible"/>
                                      </p:to>
                                    </p:set>
                                    <p:anim calcmode="lin" valueType="num">
                                      <p:cBhvr>
                                        <p:cTn id="7" dur="1000" decel="50000" fill="hold">
                                          <p:stCondLst>
                                            <p:cond delay="0"/>
                                          </p:stCondLst>
                                        </p:cTn>
                                        <p:tgtEl>
                                          <p:spTgt spid="32770"/>
                                        </p:tgtEl>
                                        <p:attrNameLst>
                                          <p:attrName>style.rotation</p:attrName>
                                        </p:attrNameLst>
                                      </p:cBhvr>
                                      <p:tavLst>
                                        <p:tav tm="0">
                                          <p:val>
                                            <p:fltVal val="-90"/>
                                          </p:val>
                                        </p:tav>
                                        <p:tav tm="100000">
                                          <p:val>
                                            <p:fltVal val="0"/>
                                          </p:val>
                                        </p:tav>
                                      </p:tavLst>
                                    </p:anim>
                                    <p:anim calcmode="lin" valueType="num">
                                      <p:cBhvr>
                                        <p:cTn id="8" dur="1000" decel="50000" fill="hold">
                                          <p:stCondLst>
                                            <p:cond delay="0"/>
                                          </p:stCondLst>
                                        </p:cTn>
                                        <p:tgtEl>
                                          <p:spTgt spid="32770"/>
                                        </p:tgtEl>
                                        <p:attrNameLst>
                                          <p:attrName>ppt_w</p:attrName>
                                        </p:attrNameLst>
                                      </p:cBhvr>
                                      <p:tavLst>
                                        <p:tav tm="0">
                                          <p:val>
                                            <p:strVal val="#ppt_w"/>
                                          </p:val>
                                        </p:tav>
                                        <p:tav tm="100000">
                                          <p:val>
                                            <p:strVal val="#ppt_w*.05"/>
                                          </p:val>
                                        </p:tav>
                                      </p:tavLst>
                                    </p:anim>
                                    <p:anim calcmode="lin" valueType="num">
                                      <p:cBhvr>
                                        <p:cTn id="9" dur="1000" accel="50000" fill="hold">
                                          <p:stCondLst>
                                            <p:cond delay="1000"/>
                                          </p:stCondLst>
                                        </p:cTn>
                                        <p:tgtEl>
                                          <p:spTgt spid="32770"/>
                                        </p:tgtEl>
                                        <p:attrNameLst>
                                          <p:attrName>ppt_w</p:attrName>
                                        </p:attrNameLst>
                                      </p:cBhvr>
                                      <p:tavLst>
                                        <p:tav tm="0">
                                          <p:val>
                                            <p:strVal val="#ppt_w*.05"/>
                                          </p:val>
                                        </p:tav>
                                        <p:tav tm="100000">
                                          <p:val>
                                            <p:strVal val="#ppt_w"/>
                                          </p:val>
                                        </p:tav>
                                      </p:tavLst>
                                    </p:anim>
                                    <p:anim calcmode="lin" valueType="num">
                                      <p:cBhvr>
                                        <p:cTn id="10" dur="2000" fill="hold"/>
                                        <p:tgtEl>
                                          <p:spTgt spid="32770"/>
                                        </p:tgtEl>
                                        <p:attrNameLst>
                                          <p:attrName>ppt_h</p:attrName>
                                        </p:attrNameLst>
                                      </p:cBhvr>
                                      <p:tavLst>
                                        <p:tav tm="0">
                                          <p:val>
                                            <p:strVal val="#ppt_h"/>
                                          </p:val>
                                        </p:tav>
                                        <p:tav tm="100000">
                                          <p:val>
                                            <p:strVal val="#ppt_h"/>
                                          </p:val>
                                        </p:tav>
                                      </p:tavLst>
                                    </p:anim>
                                    <p:anim calcmode="lin" valueType="num">
                                      <p:cBhvr>
                                        <p:cTn id="11" dur="1000" decel="50000" fill="hold">
                                          <p:stCondLst>
                                            <p:cond delay="0"/>
                                          </p:stCondLst>
                                        </p:cTn>
                                        <p:tgtEl>
                                          <p:spTgt spid="32770"/>
                                        </p:tgtEl>
                                        <p:attrNameLst>
                                          <p:attrName>ppt_x</p:attrName>
                                        </p:attrNameLst>
                                      </p:cBhvr>
                                      <p:tavLst>
                                        <p:tav tm="0">
                                          <p:val>
                                            <p:strVal val="#ppt_x+.4"/>
                                          </p:val>
                                        </p:tav>
                                        <p:tav tm="100000">
                                          <p:val>
                                            <p:strVal val="#ppt_x"/>
                                          </p:val>
                                        </p:tav>
                                      </p:tavLst>
                                    </p:anim>
                                    <p:anim calcmode="lin" valueType="num">
                                      <p:cBhvr>
                                        <p:cTn id="12" dur="1000" decel="50000" fill="hold">
                                          <p:stCondLst>
                                            <p:cond delay="0"/>
                                          </p:stCondLst>
                                        </p:cTn>
                                        <p:tgtEl>
                                          <p:spTgt spid="32770"/>
                                        </p:tgtEl>
                                        <p:attrNameLst>
                                          <p:attrName>ppt_y</p:attrName>
                                        </p:attrNameLst>
                                      </p:cBhvr>
                                      <p:tavLst>
                                        <p:tav tm="0">
                                          <p:val>
                                            <p:strVal val="#ppt_y-.2"/>
                                          </p:val>
                                        </p:tav>
                                        <p:tav tm="100000">
                                          <p:val>
                                            <p:strVal val="#ppt_y+.1"/>
                                          </p:val>
                                        </p:tav>
                                      </p:tavLst>
                                    </p:anim>
                                    <p:anim calcmode="lin" valueType="num">
                                      <p:cBhvr>
                                        <p:cTn id="13" dur="1000" accel="50000" fill="hold">
                                          <p:stCondLst>
                                            <p:cond delay="1000"/>
                                          </p:stCondLst>
                                        </p:cTn>
                                        <p:tgtEl>
                                          <p:spTgt spid="32770"/>
                                        </p:tgtEl>
                                        <p:attrNameLst>
                                          <p:attrName>ppt_y</p:attrName>
                                        </p:attrNameLst>
                                      </p:cBhvr>
                                      <p:tavLst>
                                        <p:tav tm="0">
                                          <p:val>
                                            <p:strVal val="#ppt_y+.1"/>
                                          </p:val>
                                        </p:tav>
                                        <p:tav tm="100000">
                                          <p:val>
                                            <p:strVal val="#ppt_y"/>
                                          </p:val>
                                        </p:tav>
                                      </p:tavLst>
                                    </p:anim>
                                    <p:animEffect transition="in" filter="fade">
                                      <p:cBhvr>
                                        <p:cTn id="14" dur="2000" decel="50000">
                                          <p:stCondLst>
                                            <p:cond delay="0"/>
                                          </p:stCondLst>
                                        </p:cTn>
                                        <p:tgtEl>
                                          <p:spTgt spid="327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Box 1"/>
          <p:cNvSpPr txBox="1">
            <a:spLocks noChangeArrowheads="1"/>
          </p:cNvSpPr>
          <p:nvPr/>
        </p:nvSpPr>
        <p:spPr bwMode="auto">
          <a:xfrm>
            <a:off x="323850" y="477838"/>
            <a:ext cx="8424863" cy="4751387"/>
          </a:xfrm>
          <a:prstGeom prst="rect">
            <a:avLst/>
          </a:prstGeom>
          <a:noFill/>
          <a:ln w="9525">
            <a:noFill/>
            <a:miter lim="800000"/>
            <a:headEnd/>
            <a:tailEnd/>
          </a:ln>
        </p:spPr>
        <p:txBody>
          <a:bodyPr>
            <a:spAutoFit/>
          </a:bodyPr>
          <a:lstStyle/>
          <a:p>
            <a:pPr algn="r">
              <a:lnSpc>
                <a:spcPct val="115000"/>
              </a:lnSpc>
              <a:spcAft>
                <a:spcPts val="1000"/>
              </a:spcAft>
              <a:defRPr/>
            </a:pPr>
            <a:r>
              <a:rPr lang="ar-SA" sz="3200" b="1" dirty="0">
                <a:solidFill>
                  <a:srgbClr val="C00000"/>
                </a:solidFill>
                <a:latin typeface="Traditional Arabic" pitchFamily="2" charset="-78"/>
                <a:cs typeface="Traditional Arabic" pitchFamily="2" charset="-78"/>
              </a:rPr>
              <a:t>ب- جدة الأفكار :</a:t>
            </a:r>
            <a:endParaRPr lang="en-US" sz="3200" dirty="0">
              <a:solidFill>
                <a:srgbClr val="C00000"/>
              </a:solidFill>
              <a:latin typeface="Traditional Arabic" pitchFamily="2" charset="-78"/>
              <a:cs typeface="Traditional Arabic" pitchFamily="2" charset="-78"/>
            </a:endParaRPr>
          </a:p>
          <a:p>
            <a:pPr algn="r">
              <a:lnSpc>
                <a:spcPct val="115000"/>
              </a:lnSpc>
              <a:spcAft>
                <a:spcPts val="1000"/>
              </a:spcAft>
              <a:defRPr/>
            </a:pPr>
            <a:r>
              <a:rPr lang="ar-SA" sz="3200" b="1" dirty="0">
                <a:solidFill>
                  <a:schemeClr val="accent6">
                    <a:lumMod val="75000"/>
                  </a:schemeClr>
                </a:solidFill>
                <a:latin typeface="Traditional Arabic" pitchFamily="2" charset="-78"/>
                <a:cs typeface="Traditional Arabic" pitchFamily="2" charset="-78"/>
              </a:rPr>
              <a:t> فالشاعر لم يبتكر معانيه وإنما تواردت عليه بدون </a:t>
            </a:r>
            <a:r>
              <a:rPr lang="ar-SA" sz="3200" b="1" dirty="0" smtClean="0">
                <a:solidFill>
                  <a:schemeClr val="accent6">
                    <a:lumMod val="75000"/>
                  </a:schemeClr>
                </a:solidFill>
                <a:latin typeface="Traditional Arabic" pitchFamily="2" charset="-78"/>
                <a:cs typeface="Traditional Arabic" pitchFamily="2" charset="-78"/>
              </a:rPr>
              <a:t>جهد أو </a:t>
            </a:r>
            <a:r>
              <a:rPr lang="ar-SA" sz="3200" b="1" dirty="0">
                <a:solidFill>
                  <a:schemeClr val="accent6">
                    <a:lumMod val="75000"/>
                  </a:schemeClr>
                </a:solidFill>
                <a:latin typeface="Traditional Arabic" pitchFamily="2" charset="-78"/>
                <a:cs typeface="Traditional Arabic" pitchFamily="2" charset="-78"/>
              </a:rPr>
              <a:t>تكلف مما جعل لها بالغ الأثر في نفوس السامعين ، إلاّ أننا ربما نقع في هذا النص على معنى منفرداً ابتكره الشاعر ولم يأخذ عن غيره فأظهره في صورة جديدة شبه فيه سعاد في تلونها وعدم استقرارها بالغول ولم يشبهها بالحرباء التي جرى المثل عليها وإنما أراد ذلك ليذهب العقل في تصور هذا المعنى من خلال جرس لفظه الموحش كل مذهب وليوحي بأن نهاية من يجري وراءه ويتبعه ويغتر به الهلاك المحقق . </a:t>
            </a:r>
            <a:endParaRPr lang="en-US" sz="3200" b="1" dirty="0">
              <a:solidFill>
                <a:schemeClr val="accent6">
                  <a:lumMod val="75000"/>
                </a:schemeClr>
              </a:solidFill>
              <a:latin typeface="Traditional Arabic" pitchFamily="2" charset="-78"/>
              <a:cs typeface="Traditional Arabic" pitchFamily="2" charset="-78"/>
            </a:endParaRPr>
          </a:p>
        </p:txBody>
      </p:sp>
      <p:sp>
        <p:nvSpPr>
          <p:cNvPr id="4" name="عنصر نائب لرقم الشريحة 3"/>
          <p:cNvSpPr>
            <a:spLocks noGrp="1"/>
          </p:cNvSpPr>
          <p:nvPr>
            <p:ph type="sldNum" sz="quarter" idx="12"/>
          </p:nvPr>
        </p:nvSpPr>
        <p:spPr/>
        <p:txBody>
          <a:bodyPr/>
          <a:lstStyle/>
          <a:p>
            <a:pPr>
              <a:defRPr/>
            </a:pPr>
            <a:fld id="{919C7CED-48F6-4774-8E93-4DE8F1712963}" type="slidenum">
              <a:rPr lang="en-US" smtClean="0"/>
              <a:pPr>
                <a:defRPr/>
              </a:pPr>
              <a:t>23</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33794"/>
                                        </p:tgtEl>
                                        <p:attrNameLst>
                                          <p:attrName>style.visibility</p:attrName>
                                        </p:attrNameLst>
                                      </p:cBhvr>
                                      <p:to>
                                        <p:strVal val="visible"/>
                                      </p:to>
                                    </p:set>
                                    <p:anim calcmode="lin" valueType="num">
                                      <p:cBhvr>
                                        <p:cTn id="7" dur="3000" fill="hold"/>
                                        <p:tgtEl>
                                          <p:spTgt spid="33794"/>
                                        </p:tgtEl>
                                        <p:attrNameLst>
                                          <p:attrName>ppt_w</p:attrName>
                                        </p:attrNameLst>
                                      </p:cBhvr>
                                      <p:tavLst>
                                        <p:tav tm="0">
                                          <p:val>
                                            <p:fltVal val="0"/>
                                          </p:val>
                                        </p:tav>
                                        <p:tav tm="100000">
                                          <p:val>
                                            <p:strVal val="#ppt_w"/>
                                          </p:val>
                                        </p:tav>
                                      </p:tavLst>
                                    </p:anim>
                                    <p:anim calcmode="lin" valueType="num">
                                      <p:cBhvr>
                                        <p:cTn id="8" dur="3000" fill="hold"/>
                                        <p:tgtEl>
                                          <p:spTgt spid="33794"/>
                                        </p:tgtEl>
                                        <p:attrNameLst>
                                          <p:attrName>ppt_h</p:attrName>
                                        </p:attrNameLst>
                                      </p:cBhvr>
                                      <p:tavLst>
                                        <p:tav tm="0">
                                          <p:val>
                                            <p:fltVal val="0"/>
                                          </p:val>
                                        </p:tav>
                                        <p:tav tm="100000">
                                          <p:val>
                                            <p:strVal val="#ppt_h"/>
                                          </p:val>
                                        </p:tav>
                                      </p:tavLst>
                                    </p:anim>
                                    <p:anim calcmode="lin" valueType="num">
                                      <p:cBhvr>
                                        <p:cTn id="9" dur="3000" fill="hold"/>
                                        <p:tgtEl>
                                          <p:spTgt spid="33794"/>
                                        </p:tgtEl>
                                        <p:attrNameLst>
                                          <p:attrName>style.rotation</p:attrName>
                                        </p:attrNameLst>
                                      </p:cBhvr>
                                      <p:tavLst>
                                        <p:tav tm="0">
                                          <p:val>
                                            <p:fltVal val="360"/>
                                          </p:val>
                                        </p:tav>
                                        <p:tav tm="100000">
                                          <p:val>
                                            <p:fltVal val="0"/>
                                          </p:val>
                                        </p:tav>
                                      </p:tavLst>
                                    </p:anim>
                                    <p:animEffect transition="in" filter="fade">
                                      <p:cBhvr>
                                        <p:cTn id="10" dur="3000"/>
                                        <p:tgtEl>
                                          <p:spTgt spid="337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
          <p:cNvSpPr>
            <a:spLocks noChangeArrowheads="1"/>
          </p:cNvSpPr>
          <p:nvPr/>
        </p:nvSpPr>
        <p:spPr bwMode="auto">
          <a:xfrm>
            <a:off x="107950" y="368300"/>
            <a:ext cx="8928100" cy="4932363"/>
          </a:xfrm>
          <a:prstGeom prst="rect">
            <a:avLst/>
          </a:prstGeom>
          <a:noFill/>
          <a:ln w="9525">
            <a:noFill/>
            <a:miter lim="800000"/>
            <a:headEnd/>
            <a:tailEnd/>
          </a:ln>
        </p:spPr>
        <p:txBody>
          <a:bodyPr>
            <a:spAutoFit/>
          </a:bodyPr>
          <a:lstStyle/>
          <a:p>
            <a:pPr algn="r">
              <a:lnSpc>
                <a:spcPct val="115000"/>
              </a:lnSpc>
              <a:spcAft>
                <a:spcPts val="1000"/>
              </a:spcAft>
              <a:defRPr/>
            </a:pPr>
            <a:r>
              <a:rPr lang="ar-SA" dirty="0">
                <a:latin typeface="Calibri" pitchFamily="34" charset="0"/>
                <a:ea typeface="Calibri" pitchFamily="34" charset="0"/>
                <a:cs typeface="Traditional Arabic" pitchFamily="2" charset="-78"/>
              </a:rPr>
              <a:t> </a:t>
            </a:r>
            <a:endParaRPr lang="en-US" sz="1100" dirty="0">
              <a:latin typeface="Calibri" pitchFamily="34" charset="0"/>
              <a:ea typeface="Calibri" pitchFamily="34" charset="0"/>
              <a:cs typeface="Traditional Arabic" pitchFamily="2" charset="-78"/>
            </a:endParaRPr>
          </a:p>
          <a:p>
            <a:pPr algn="r">
              <a:lnSpc>
                <a:spcPct val="115000"/>
              </a:lnSpc>
              <a:spcAft>
                <a:spcPts val="1000"/>
              </a:spcAft>
              <a:defRPr/>
            </a:pPr>
            <a:r>
              <a:rPr lang="ar-SA" sz="3200" b="1" dirty="0" err="1">
                <a:solidFill>
                  <a:srgbClr val="C00000"/>
                </a:solidFill>
                <a:latin typeface="Calibri" pitchFamily="34" charset="0"/>
                <a:ea typeface="Calibri" pitchFamily="34" charset="0"/>
                <a:cs typeface="Traditional Arabic" pitchFamily="2" charset="-78"/>
              </a:rPr>
              <a:t>جـ</a:t>
            </a:r>
            <a:r>
              <a:rPr lang="ar-SA" sz="3200" b="1" dirty="0">
                <a:solidFill>
                  <a:srgbClr val="C00000"/>
                </a:solidFill>
                <a:latin typeface="Calibri" pitchFamily="34" charset="0"/>
                <a:ea typeface="Calibri" pitchFamily="34" charset="0"/>
                <a:cs typeface="Traditional Arabic" pitchFamily="2" charset="-78"/>
              </a:rPr>
              <a:t>- صحة الأفكار : </a:t>
            </a:r>
            <a:endParaRPr lang="en-US" sz="3200" dirty="0">
              <a:solidFill>
                <a:srgbClr val="C00000"/>
              </a:solidFill>
              <a:latin typeface="Calibri" pitchFamily="34" charset="0"/>
            </a:endParaRPr>
          </a:p>
          <a:p>
            <a:pPr algn="r">
              <a:lnSpc>
                <a:spcPct val="115000"/>
              </a:lnSpc>
              <a:spcAft>
                <a:spcPts val="1000"/>
              </a:spcAft>
              <a:defRPr/>
            </a:pPr>
            <a:r>
              <a:rPr lang="ar-SA" sz="2800" b="1" dirty="0">
                <a:solidFill>
                  <a:schemeClr val="accent6">
                    <a:lumMod val="75000"/>
                  </a:schemeClr>
                </a:solidFill>
                <a:latin typeface="Calibri" pitchFamily="34" charset="0"/>
                <a:cs typeface="Traditional Arabic" pitchFamily="2" charset="-78"/>
              </a:rPr>
              <a:t> فالأفكار صادقة ، لا إدعاء فيها ، ولا مغالاة ، فيها صدق الشعور وصدق الاحساس مطابقة لما يختلج في صدر المشاعر من انفعالات ، و أظهر مثال لذلك ما شاع فيها من أبيات تجري مجرى المثل وترسل حكًما على مر الأيام وكر الزمان </a:t>
            </a:r>
            <a:endParaRPr lang="en-US" sz="2800" b="1" dirty="0">
              <a:solidFill>
                <a:schemeClr val="accent6">
                  <a:lumMod val="75000"/>
                </a:schemeClr>
              </a:solidFill>
              <a:latin typeface="Calibri" pitchFamily="34" charset="0"/>
            </a:endParaRPr>
          </a:p>
          <a:p>
            <a:pPr algn="r">
              <a:lnSpc>
                <a:spcPct val="115000"/>
              </a:lnSpc>
              <a:spcAft>
                <a:spcPts val="1000"/>
              </a:spcAft>
              <a:defRPr/>
            </a:pPr>
            <a:r>
              <a:rPr lang="ar-SA" sz="3200" b="1" dirty="0">
                <a:solidFill>
                  <a:srgbClr val="006600"/>
                </a:solidFill>
                <a:latin typeface="Calibri" pitchFamily="34" charset="0"/>
                <a:cs typeface="Traditional Arabic" pitchFamily="2" charset="-78"/>
              </a:rPr>
              <a:t>     كل ابن </a:t>
            </a:r>
            <a:r>
              <a:rPr lang="ar-SA" sz="3200" b="1" dirty="0" smtClean="0">
                <a:solidFill>
                  <a:srgbClr val="006600"/>
                </a:solidFill>
                <a:latin typeface="Calibri" pitchFamily="34" charset="0"/>
                <a:cs typeface="Traditional Arabic" pitchFamily="2" charset="-78"/>
              </a:rPr>
              <a:t>أنثى </a:t>
            </a:r>
            <a:r>
              <a:rPr lang="ar-SA" sz="3200" b="1" dirty="0">
                <a:solidFill>
                  <a:srgbClr val="006600"/>
                </a:solidFill>
                <a:latin typeface="Calibri" pitchFamily="34" charset="0"/>
                <a:cs typeface="Traditional Arabic" pitchFamily="2" charset="-78"/>
              </a:rPr>
              <a:t>وإن طالت سلامته         يومًا على آلة حدباء محمول .</a:t>
            </a:r>
            <a:endParaRPr lang="en-US" sz="3200" b="1" dirty="0">
              <a:solidFill>
                <a:srgbClr val="006600"/>
              </a:solidFill>
              <a:latin typeface="Calibri" pitchFamily="34" charset="0"/>
            </a:endParaRPr>
          </a:p>
          <a:p>
            <a:pPr algn="r">
              <a:lnSpc>
                <a:spcPct val="115000"/>
              </a:lnSpc>
              <a:spcAft>
                <a:spcPts val="1000"/>
              </a:spcAft>
              <a:defRPr/>
            </a:pPr>
            <a:r>
              <a:rPr lang="ar-SA" sz="2800" b="1" dirty="0">
                <a:solidFill>
                  <a:schemeClr val="accent6">
                    <a:lumMod val="75000"/>
                  </a:schemeClr>
                </a:solidFill>
                <a:latin typeface="Calibri" pitchFamily="34" charset="0"/>
                <a:cs typeface="Traditional Arabic" pitchFamily="2" charset="-78"/>
              </a:rPr>
              <a:t>وقد استعان الشاعر في توضيح معانيه ، بأدوات الخيال المأخوذة من البيئة المحيطة به . </a:t>
            </a:r>
            <a:endParaRPr lang="en-US" sz="1600" b="1" dirty="0">
              <a:solidFill>
                <a:schemeClr val="accent6">
                  <a:lumMod val="75000"/>
                </a:schemeClr>
              </a:solidFill>
              <a:latin typeface="Calibri" pitchFamily="34" charset="0"/>
            </a:endParaRPr>
          </a:p>
          <a:p>
            <a:pPr algn="r">
              <a:lnSpc>
                <a:spcPct val="115000"/>
              </a:lnSpc>
              <a:spcAft>
                <a:spcPts val="1000"/>
              </a:spcAft>
              <a:defRPr/>
            </a:pPr>
            <a:r>
              <a:rPr lang="ar-SA" dirty="0">
                <a:latin typeface="Calibri" pitchFamily="34" charset="0"/>
                <a:cs typeface="Traditional Arabic" pitchFamily="2" charset="-78"/>
              </a:rPr>
              <a:t> </a:t>
            </a:r>
            <a:endParaRPr lang="en-US" sz="1100" dirty="0">
              <a:latin typeface="Calibri" pitchFamily="34" charset="0"/>
            </a:endParaRPr>
          </a:p>
          <a:p>
            <a:pPr algn="r">
              <a:lnSpc>
                <a:spcPct val="115000"/>
              </a:lnSpc>
              <a:spcAft>
                <a:spcPts val="1000"/>
              </a:spcAft>
              <a:defRPr/>
            </a:pPr>
            <a:r>
              <a:rPr lang="ar-SA" dirty="0">
                <a:latin typeface="Calibri" pitchFamily="34" charset="0"/>
                <a:cs typeface="Traditional Arabic" pitchFamily="2" charset="-78"/>
              </a:rPr>
              <a:t> </a:t>
            </a:r>
            <a:endParaRPr lang="en-US" sz="1100" dirty="0">
              <a:latin typeface="Calibri" pitchFamily="34" charset="0"/>
            </a:endParaRPr>
          </a:p>
        </p:txBody>
      </p:sp>
      <p:sp>
        <p:nvSpPr>
          <p:cNvPr id="4" name="عنصر نائب لرقم الشريحة 3"/>
          <p:cNvSpPr>
            <a:spLocks noGrp="1"/>
          </p:cNvSpPr>
          <p:nvPr>
            <p:ph type="sldNum" sz="quarter" idx="12"/>
          </p:nvPr>
        </p:nvSpPr>
        <p:spPr/>
        <p:txBody>
          <a:bodyPr/>
          <a:lstStyle/>
          <a:p>
            <a:pPr>
              <a:defRPr/>
            </a:pPr>
            <a:fld id="{1B40C87A-FB89-4EEB-A6C9-8A98D138867B}" type="slidenum">
              <a:rPr lang="en-US" smtClean="0"/>
              <a:pPr>
                <a:defRPr/>
              </a:pPr>
              <a:t>24</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34818"/>
                                        </p:tgtEl>
                                        <p:attrNameLst>
                                          <p:attrName>style.visibility</p:attrName>
                                        </p:attrNameLst>
                                      </p:cBhvr>
                                      <p:to>
                                        <p:strVal val="visible"/>
                                      </p:to>
                                    </p:set>
                                    <p:animEffect transition="in" filter="fade">
                                      <p:cBhvr>
                                        <p:cTn id="7" dur="1600" decel="100000"/>
                                        <p:tgtEl>
                                          <p:spTgt spid="34818"/>
                                        </p:tgtEl>
                                      </p:cBhvr>
                                    </p:animEffect>
                                    <p:anim calcmode="lin" valueType="num">
                                      <p:cBhvr>
                                        <p:cTn id="8" dur="1600" decel="100000" fill="hold"/>
                                        <p:tgtEl>
                                          <p:spTgt spid="34818"/>
                                        </p:tgtEl>
                                        <p:attrNameLst>
                                          <p:attrName>style.rotation</p:attrName>
                                        </p:attrNameLst>
                                      </p:cBhvr>
                                      <p:tavLst>
                                        <p:tav tm="0">
                                          <p:val>
                                            <p:fltVal val="-90"/>
                                          </p:val>
                                        </p:tav>
                                        <p:tav tm="100000">
                                          <p:val>
                                            <p:fltVal val="0"/>
                                          </p:val>
                                        </p:tav>
                                      </p:tavLst>
                                    </p:anim>
                                    <p:anim calcmode="lin" valueType="num">
                                      <p:cBhvr>
                                        <p:cTn id="9" dur="1600" decel="100000" fill="hold"/>
                                        <p:tgtEl>
                                          <p:spTgt spid="34818"/>
                                        </p:tgtEl>
                                        <p:attrNameLst>
                                          <p:attrName>ppt_x</p:attrName>
                                        </p:attrNameLst>
                                      </p:cBhvr>
                                      <p:tavLst>
                                        <p:tav tm="0">
                                          <p:val>
                                            <p:strVal val="#ppt_x+0.4"/>
                                          </p:val>
                                        </p:tav>
                                        <p:tav tm="100000">
                                          <p:val>
                                            <p:strVal val="#ppt_x-0.05"/>
                                          </p:val>
                                        </p:tav>
                                      </p:tavLst>
                                    </p:anim>
                                    <p:anim calcmode="lin" valueType="num">
                                      <p:cBhvr>
                                        <p:cTn id="10" dur="1600" decel="100000" fill="hold"/>
                                        <p:tgtEl>
                                          <p:spTgt spid="34818"/>
                                        </p:tgtEl>
                                        <p:attrNameLst>
                                          <p:attrName>ppt_y</p:attrName>
                                        </p:attrNameLst>
                                      </p:cBhvr>
                                      <p:tavLst>
                                        <p:tav tm="0">
                                          <p:val>
                                            <p:strVal val="#ppt_y-0.4"/>
                                          </p:val>
                                        </p:tav>
                                        <p:tav tm="100000">
                                          <p:val>
                                            <p:strVal val="#ppt_y+0.1"/>
                                          </p:val>
                                        </p:tav>
                                      </p:tavLst>
                                    </p:anim>
                                    <p:anim calcmode="lin" valueType="num">
                                      <p:cBhvr>
                                        <p:cTn id="11" dur="400" accel="100000" fill="hold">
                                          <p:stCondLst>
                                            <p:cond delay="1600"/>
                                          </p:stCondLst>
                                        </p:cTn>
                                        <p:tgtEl>
                                          <p:spTgt spid="34818"/>
                                        </p:tgtEl>
                                        <p:attrNameLst>
                                          <p:attrName>ppt_x</p:attrName>
                                        </p:attrNameLst>
                                      </p:cBhvr>
                                      <p:tavLst>
                                        <p:tav tm="0">
                                          <p:val>
                                            <p:strVal val="#ppt_x-0.05"/>
                                          </p:val>
                                        </p:tav>
                                        <p:tav tm="100000">
                                          <p:val>
                                            <p:strVal val="#ppt_x"/>
                                          </p:val>
                                        </p:tav>
                                      </p:tavLst>
                                    </p:anim>
                                    <p:anim calcmode="lin" valueType="num">
                                      <p:cBhvr>
                                        <p:cTn id="12" dur="400" accel="100000" fill="hold">
                                          <p:stCondLst>
                                            <p:cond delay="1600"/>
                                          </p:stCondLst>
                                        </p:cTn>
                                        <p:tgtEl>
                                          <p:spTgt spid="34818"/>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Box 1"/>
          <p:cNvSpPr txBox="1">
            <a:spLocks noChangeArrowheads="1"/>
          </p:cNvSpPr>
          <p:nvPr/>
        </p:nvSpPr>
        <p:spPr bwMode="auto">
          <a:xfrm>
            <a:off x="323850" y="476250"/>
            <a:ext cx="8569325" cy="5816600"/>
          </a:xfrm>
          <a:prstGeom prst="rect">
            <a:avLst/>
          </a:prstGeom>
          <a:noFill/>
          <a:ln w="9525">
            <a:noFill/>
            <a:miter lim="800000"/>
            <a:headEnd/>
            <a:tailEnd/>
          </a:ln>
        </p:spPr>
        <p:txBody>
          <a:bodyPr>
            <a:spAutoFit/>
          </a:bodyPr>
          <a:lstStyle/>
          <a:p>
            <a:pPr algn="ctr">
              <a:defRPr/>
            </a:pPr>
            <a:r>
              <a:rPr lang="ar-SA" sz="3600" b="1" dirty="0">
                <a:solidFill>
                  <a:srgbClr val="C00000"/>
                </a:solidFill>
                <a:latin typeface="Calibri" pitchFamily="34" charset="0"/>
                <a:ea typeface="Calibri" pitchFamily="34" charset="0"/>
                <a:cs typeface="Traditional Arabic" pitchFamily="2" charset="-78"/>
              </a:rPr>
              <a:t>د- عمق الأفكار :</a:t>
            </a:r>
          </a:p>
          <a:p>
            <a:pPr algn="r">
              <a:defRPr/>
            </a:pPr>
            <a:endParaRPr lang="ar-SA" sz="3200" b="1" dirty="0">
              <a:latin typeface="Calibri" pitchFamily="34" charset="0"/>
              <a:ea typeface="Calibri" pitchFamily="34" charset="0"/>
              <a:cs typeface="Traditional Arabic" pitchFamily="2" charset="-78"/>
            </a:endParaRPr>
          </a:p>
          <a:p>
            <a:pPr algn="r">
              <a:defRPr/>
            </a:pPr>
            <a:r>
              <a:rPr lang="ar-SA" sz="3200" b="1" dirty="0">
                <a:solidFill>
                  <a:schemeClr val="accent6">
                    <a:lumMod val="75000"/>
                  </a:schemeClr>
                </a:solidFill>
                <a:latin typeface="Calibri" pitchFamily="34" charset="0"/>
                <a:ea typeface="Calibri" pitchFamily="34" charset="0"/>
                <a:cs typeface="Traditional Arabic" pitchFamily="2" charset="-78"/>
              </a:rPr>
              <a:t>لم يكن كعبًا من شعراء المعاني العميقة ولا الفلسفية ، ومع ذلك فإننا نلمح شيئًا   من العمق في تصويره لصورة الإنسان المؤمن بالقضاء والقدر ، وهو </a:t>
            </a:r>
            <a:r>
              <a:rPr lang="en-US" sz="3200" b="1" dirty="0">
                <a:solidFill>
                  <a:schemeClr val="accent6">
                    <a:lumMod val="75000"/>
                  </a:schemeClr>
                </a:solidFill>
                <a:latin typeface="Calibri" pitchFamily="34" charset="0"/>
                <a:ea typeface="Calibri" pitchFamily="34" charset="0"/>
                <a:cs typeface="Traditional Arabic" pitchFamily="2" charset="-78"/>
              </a:rPr>
              <a:t>:</a:t>
            </a:r>
            <a:r>
              <a:rPr lang="ar-SA" sz="3200" b="1" dirty="0">
                <a:solidFill>
                  <a:schemeClr val="accent6">
                    <a:lumMod val="75000"/>
                  </a:schemeClr>
                </a:solidFill>
                <a:latin typeface="Calibri" pitchFamily="34" charset="0"/>
                <a:ea typeface="Calibri" pitchFamily="34" charset="0"/>
                <a:cs typeface="Traditional Arabic" pitchFamily="2" charset="-78"/>
              </a:rPr>
              <a:t>قوله </a:t>
            </a:r>
          </a:p>
          <a:p>
            <a:pPr algn="r">
              <a:defRPr/>
            </a:pPr>
            <a:r>
              <a:rPr lang="ar-SA" sz="3200" b="1" dirty="0">
                <a:solidFill>
                  <a:srgbClr val="006600"/>
                </a:solidFill>
                <a:latin typeface="Calibri" pitchFamily="34" charset="0"/>
                <a:ea typeface="Calibri" pitchFamily="34" charset="0"/>
                <a:cs typeface="Traditional Arabic" pitchFamily="2" charset="-78"/>
              </a:rPr>
              <a:t>( فكل ما قدر الرحمن مفعول ) </a:t>
            </a:r>
            <a:r>
              <a:rPr lang="ar-SA" sz="3200" b="1" dirty="0">
                <a:solidFill>
                  <a:schemeClr val="accent6">
                    <a:lumMod val="75000"/>
                  </a:schemeClr>
                </a:solidFill>
                <a:latin typeface="Calibri" pitchFamily="34" charset="0"/>
                <a:ea typeface="Calibri" pitchFamily="34" charset="0"/>
                <a:cs typeface="Traditional Arabic" pitchFamily="2" charset="-78"/>
              </a:rPr>
              <a:t>وذلك يعني أنه لم يذهب إلى </a:t>
            </a:r>
            <a:r>
              <a:rPr lang="ar-SA" sz="3200" b="1" dirty="0" smtClean="0">
                <a:solidFill>
                  <a:schemeClr val="accent6">
                    <a:lumMod val="75000"/>
                  </a:schemeClr>
                </a:solidFill>
                <a:latin typeface="Calibri" pitchFamily="34" charset="0"/>
                <a:ea typeface="Calibri" pitchFamily="34" charset="0"/>
                <a:cs typeface="Traditional Arabic" pitchFamily="2" charset="-78"/>
              </a:rPr>
              <a:t>رسول  </a:t>
            </a:r>
            <a:r>
              <a:rPr lang="ar-SA" sz="3200" b="1" dirty="0">
                <a:solidFill>
                  <a:schemeClr val="accent6">
                    <a:lumMod val="75000"/>
                  </a:schemeClr>
                </a:solidFill>
                <a:latin typeface="Calibri" pitchFamily="34" charset="0"/>
                <a:ea typeface="Calibri" pitchFamily="34" charset="0"/>
                <a:cs typeface="Traditional Arabic" pitchFamily="2" charset="-78"/>
              </a:rPr>
              <a:t>الله          شجاعة </a:t>
            </a:r>
            <a:r>
              <a:rPr lang="ar-SA" sz="3200" b="1" dirty="0" smtClean="0">
                <a:solidFill>
                  <a:schemeClr val="accent6">
                    <a:lumMod val="75000"/>
                  </a:schemeClr>
                </a:solidFill>
                <a:latin typeface="Calibri" pitchFamily="34" charset="0"/>
                <a:ea typeface="Calibri" pitchFamily="34" charset="0"/>
                <a:cs typeface="Traditional Arabic" pitchFamily="2" charset="-78"/>
              </a:rPr>
              <a:t> وإنما </a:t>
            </a:r>
            <a:r>
              <a:rPr lang="ar-SA" sz="3200" b="1" dirty="0">
                <a:solidFill>
                  <a:schemeClr val="accent6">
                    <a:lumMod val="75000"/>
                  </a:schemeClr>
                </a:solidFill>
                <a:latin typeface="Calibri" pitchFamily="34" charset="0"/>
                <a:ea typeface="Calibri" pitchFamily="34" charset="0"/>
                <a:cs typeface="Traditional Arabic" pitchFamily="2" charset="-78"/>
              </a:rPr>
              <a:t>ذهب إليه ليلقى مصيره </a:t>
            </a:r>
            <a:r>
              <a:rPr lang="ar-SA" sz="3200" b="1" dirty="0" smtClean="0">
                <a:solidFill>
                  <a:schemeClr val="accent6">
                    <a:lumMod val="75000"/>
                  </a:schemeClr>
                </a:solidFill>
                <a:latin typeface="Calibri" pitchFamily="34" charset="0"/>
                <a:ea typeface="Calibri" pitchFamily="34" charset="0"/>
                <a:cs typeface="Traditional Arabic" pitchFamily="2" charset="-78"/>
              </a:rPr>
              <a:t> بنفسه  على </a:t>
            </a:r>
            <a:r>
              <a:rPr lang="ar-SA" sz="3200" b="1" dirty="0">
                <a:solidFill>
                  <a:schemeClr val="accent6">
                    <a:lumMod val="75000"/>
                  </a:schemeClr>
                </a:solidFill>
                <a:latin typeface="Calibri" pitchFamily="34" charset="0"/>
                <a:ea typeface="Calibri" pitchFamily="34" charset="0"/>
                <a:cs typeface="Traditional Arabic" pitchFamily="2" charset="-78"/>
              </a:rPr>
              <a:t>يديه إيمانًا منه بأن </a:t>
            </a:r>
            <a:r>
              <a:rPr lang="ar-SA" sz="3200" b="1" dirty="0" smtClean="0">
                <a:solidFill>
                  <a:schemeClr val="accent6">
                    <a:lumMod val="75000"/>
                  </a:schemeClr>
                </a:solidFill>
                <a:latin typeface="Calibri" pitchFamily="34" charset="0"/>
                <a:ea typeface="Calibri" pitchFamily="34" charset="0"/>
                <a:cs typeface="Traditional Arabic" pitchFamily="2" charset="-78"/>
              </a:rPr>
              <a:t>الموت  </a:t>
            </a:r>
            <a:r>
              <a:rPr lang="ar-SA" sz="3200" b="1" dirty="0">
                <a:solidFill>
                  <a:schemeClr val="accent6">
                    <a:lumMod val="75000"/>
                  </a:schemeClr>
                </a:solidFill>
                <a:latin typeface="Calibri" pitchFamily="34" charset="0"/>
                <a:ea typeface="Calibri" pitchFamily="34" charset="0"/>
                <a:cs typeface="Traditional Arabic" pitchFamily="2" charset="-78"/>
              </a:rPr>
              <a:t>والفناء لكل حي قصر عمره أو رذل طالت سلامته أو قصرت . </a:t>
            </a:r>
            <a:endParaRPr lang="en-US" b="1" dirty="0">
              <a:solidFill>
                <a:schemeClr val="accent6">
                  <a:lumMod val="75000"/>
                </a:schemeClr>
              </a:solidFill>
              <a:latin typeface="Calibri" pitchFamily="34" charset="0"/>
              <a:ea typeface="Calibri" pitchFamily="34" charset="0"/>
              <a:cs typeface="Traditional Arabic" pitchFamily="2" charset="-78"/>
            </a:endParaRPr>
          </a:p>
          <a:p>
            <a:pPr algn="r">
              <a:defRPr/>
            </a:pPr>
            <a:endParaRPr lang="ar-SA" sz="2800" b="1" dirty="0">
              <a:solidFill>
                <a:srgbClr val="C00000"/>
              </a:solidFill>
              <a:latin typeface="Calibri" pitchFamily="34" charset="0"/>
              <a:ea typeface="Calibri" pitchFamily="34" charset="0"/>
              <a:cs typeface="Traditional Arabic" pitchFamily="2" charset="-78"/>
            </a:endParaRPr>
          </a:p>
          <a:p>
            <a:pPr algn="r">
              <a:defRPr/>
            </a:pPr>
            <a:endParaRPr lang="ar-SA" sz="2800" b="1" dirty="0">
              <a:solidFill>
                <a:srgbClr val="C00000"/>
              </a:solidFill>
              <a:latin typeface="Calibri" pitchFamily="34" charset="0"/>
              <a:ea typeface="Calibri" pitchFamily="34" charset="0"/>
              <a:cs typeface="Traditional Arabic" pitchFamily="2" charset="-78"/>
            </a:endParaRPr>
          </a:p>
          <a:p>
            <a:pPr algn="r">
              <a:defRPr/>
            </a:pPr>
            <a:r>
              <a:rPr lang="ar-SA" sz="2800" b="1" dirty="0">
                <a:solidFill>
                  <a:srgbClr val="C00000"/>
                </a:solidFill>
                <a:latin typeface="Calibri" pitchFamily="34" charset="0"/>
                <a:ea typeface="Calibri" pitchFamily="34" charset="0"/>
                <a:cs typeface="Traditional Arabic" pitchFamily="2" charset="-78"/>
              </a:rPr>
              <a:t> </a:t>
            </a:r>
            <a:endParaRPr lang="en-US" sz="2800" dirty="0">
              <a:solidFill>
                <a:srgbClr val="C00000"/>
              </a:solidFill>
              <a:latin typeface="Calibri" pitchFamily="34" charset="0"/>
            </a:endParaRPr>
          </a:p>
          <a:p>
            <a:pPr algn="r">
              <a:defRPr/>
            </a:pPr>
            <a:endParaRPr lang="en-US" sz="2800" dirty="0">
              <a:solidFill>
                <a:srgbClr val="C00000"/>
              </a:solidFill>
            </a:endParaRPr>
          </a:p>
        </p:txBody>
      </p:sp>
      <p:sp>
        <p:nvSpPr>
          <p:cNvPr id="4" name="عنصر نائب لرقم الشريحة 3"/>
          <p:cNvSpPr>
            <a:spLocks noGrp="1"/>
          </p:cNvSpPr>
          <p:nvPr>
            <p:ph type="sldNum" sz="quarter" idx="12"/>
          </p:nvPr>
        </p:nvSpPr>
        <p:spPr/>
        <p:txBody>
          <a:bodyPr/>
          <a:lstStyle/>
          <a:p>
            <a:pPr>
              <a:defRPr/>
            </a:pPr>
            <a:fld id="{40736FA7-1FE1-462E-8CF4-508FC56979FC}" type="slidenum">
              <a:rPr lang="en-US" smtClean="0"/>
              <a:pPr>
                <a:defRPr/>
              </a:pPr>
              <a:t>25</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8" presetClass="entr" presetSubtype="0" accel="100000" fill="hold" grpId="0" nodeType="clickEffect">
                                  <p:stCondLst>
                                    <p:cond delay="0"/>
                                  </p:stCondLst>
                                  <p:childTnLst>
                                    <p:set>
                                      <p:cBhvr>
                                        <p:cTn id="6" dur="1" fill="hold">
                                          <p:stCondLst>
                                            <p:cond delay="0"/>
                                          </p:stCondLst>
                                        </p:cTn>
                                        <p:tgtEl>
                                          <p:spTgt spid="35842"/>
                                        </p:tgtEl>
                                        <p:attrNameLst>
                                          <p:attrName>style.visibility</p:attrName>
                                        </p:attrNameLst>
                                      </p:cBhvr>
                                      <p:to>
                                        <p:strVal val="visible"/>
                                      </p:to>
                                    </p:set>
                                    <p:anim calcmode="lin" valueType="num">
                                      <p:cBhvr>
                                        <p:cTn id="7" dur="3000" fill="hold"/>
                                        <p:tgtEl>
                                          <p:spTgt spid="35842"/>
                                        </p:tgtEl>
                                        <p:attrNameLst>
                                          <p:attrName>ppt_w</p:attrName>
                                        </p:attrNameLst>
                                      </p:cBhvr>
                                      <p:tavLst>
                                        <p:tav tm="0">
                                          <p:val>
                                            <p:strVal val="#ppt_w*2.5"/>
                                          </p:val>
                                        </p:tav>
                                        <p:tav tm="100000">
                                          <p:val>
                                            <p:strVal val="#ppt_w"/>
                                          </p:val>
                                        </p:tav>
                                      </p:tavLst>
                                    </p:anim>
                                    <p:anim calcmode="lin" valueType="num">
                                      <p:cBhvr>
                                        <p:cTn id="8" dur="3000" fill="hold"/>
                                        <p:tgtEl>
                                          <p:spTgt spid="35842"/>
                                        </p:tgtEl>
                                        <p:attrNameLst>
                                          <p:attrName>ppt_h</p:attrName>
                                        </p:attrNameLst>
                                      </p:cBhvr>
                                      <p:tavLst>
                                        <p:tav tm="0">
                                          <p:val>
                                            <p:strVal val="#ppt_h*0.01"/>
                                          </p:val>
                                        </p:tav>
                                        <p:tav tm="100000">
                                          <p:val>
                                            <p:strVal val="#ppt_h"/>
                                          </p:val>
                                        </p:tav>
                                      </p:tavLst>
                                    </p:anim>
                                    <p:anim calcmode="lin" valueType="num">
                                      <p:cBhvr>
                                        <p:cTn id="9" dur="3000" fill="hold"/>
                                        <p:tgtEl>
                                          <p:spTgt spid="35842"/>
                                        </p:tgtEl>
                                        <p:attrNameLst>
                                          <p:attrName>ppt_x</p:attrName>
                                        </p:attrNameLst>
                                      </p:cBhvr>
                                      <p:tavLst>
                                        <p:tav tm="0">
                                          <p:val>
                                            <p:strVal val="#ppt_x"/>
                                          </p:val>
                                        </p:tav>
                                        <p:tav tm="100000">
                                          <p:val>
                                            <p:strVal val="#ppt_x"/>
                                          </p:val>
                                        </p:tav>
                                      </p:tavLst>
                                    </p:anim>
                                    <p:anim calcmode="lin" valueType="num">
                                      <p:cBhvr>
                                        <p:cTn id="10" dur="3000" fill="hold"/>
                                        <p:tgtEl>
                                          <p:spTgt spid="35842"/>
                                        </p:tgtEl>
                                        <p:attrNameLst>
                                          <p:attrName>ppt_y</p:attrName>
                                        </p:attrNameLst>
                                      </p:cBhvr>
                                      <p:tavLst>
                                        <p:tav tm="0">
                                          <p:val>
                                            <p:strVal val="#ppt_h+1"/>
                                          </p:val>
                                        </p:tav>
                                        <p:tav tm="100000">
                                          <p:val>
                                            <p:strVal val="#ppt_y"/>
                                          </p:val>
                                        </p:tav>
                                      </p:tavLst>
                                    </p:anim>
                                    <p:animEffect transition="in" filter="fade">
                                      <p:cBhvr>
                                        <p:cTn id="11" dur="3000"/>
                                        <p:tgtEl>
                                          <p:spTgt spid="358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Box 1"/>
          <p:cNvSpPr txBox="1">
            <a:spLocks noChangeArrowheads="1"/>
          </p:cNvSpPr>
          <p:nvPr/>
        </p:nvSpPr>
        <p:spPr bwMode="auto">
          <a:xfrm>
            <a:off x="250825" y="276225"/>
            <a:ext cx="8569325" cy="5240338"/>
          </a:xfrm>
          <a:prstGeom prst="rect">
            <a:avLst/>
          </a:prstGeom>
          <a:noFill/>
          <a:ln w="9525">
            <a:noFill/>
            <a:miter lim="800000"/>
            <a:headEnd/>
            <a:tailEnd/>
          </a:ln>
        </p:spPr>
        <p:txBody>
          <a:bodyPr>
            <a:spAutoFit/>
          </a:bodyPr>
          <a:lstStyle/>
          <a:p>
            <a:pPr algn="ctr">
              <a:lnSpc>
                <a:spcPct val="115000"/>
              </a:lnSpc>
              <a:spcAft>
                <a:spcPts val="1000"/>
              </a:spcAft>
              <a:defRPr/>
            </a:pPr>
            <a:r>
              <a:rPr lang="ar-SA" sz="3600" dirty="0">
                <a:solidFill>
                  <a:srgbClr val="C00000"/>
                </a:solidFill>
                <a:latin typeface="Calibri" pitchFamily="34" charset="0"/>
                <a:ea typeface="Calibri" pitchFamily="34" charset="0"/>
                <a:cs typeface="Traditional Arabic" pitchFamily="2" charset="-78"/>
              </a:rPr>
              <a:t>هـ - </a:t>
            </a:r>
            <a:r>
              <a:rPr lang="ar-SA" sz="3600" b="1" dirty="0">
                <a:solidFill>
                  <a:srgbClr val="C00000"/>
                </a:solidFill>
                <a:latin typeface="Calibri" pitchFamily="34" charset="0"/>
                <a:ea typeface="Calibri" pitchFamily="34" charset="0"/>
                <a:cs typeface="Traditional Arabic" pitchFamily="2" charset="-78"/>
              </a:rPr>
              <a:t>سمو الأفكار </a:t>
            </a:r>
            <a:r>
              <a:rPr lang="ar-SA" sz="3600" dirty="0">
                <a:solidFill>
                  <a:srgbClr val="C00000"/>
                </a:solidFill>
                <a:latin typeface="Calibri" pitchFamily="34" charset="0"/>
                <a:ea typeface="Calibri" pitchFamily="34" charset="0"/>
                <a:cs typeface="Traditional Arabic" pitchFamily="2" charset="-78"/>
              </a:rPr>
              <a:t>: </a:t>
            </a:r>
            <a:endParaRPr lang="en-US" sz="2000" dirty="0">
              <a:solidFill>
                <a:srgbClr val="C00000"/>
              </a:solidFill>
              <a:latin typeface="Calibri" pitchFamily="34" charset="0"/>
              <a:ea typeface="Calibri" pitchFamily="34" charset="0"/>
              <a:cs typeface="Traditional Arabic" pitchFamily="2" charset="-78"/>
            </a:endParaRPr>
          </a:p>
          <a:p>
            <a:pPr algn="r">
              <a:defRPr/>
            </a:pPr>
            <a:endParaRPr lang="ar-SA" sz="2000" b="1" dirty="0">
              <a:latin typeface="Calibri" pitchFamily="34" charset="0"/>
              <a:ea typeface="Calibri" pitchFamily="34" charset="0"/>
              <a:cs typeface="Traditional Arabic" pitchFamily="2" charset="-78"/>
            </a:endParaRPr>
          </a:p>
          <a:p>
            <a:pPr algn="r">
              <a:lnSpc>
                <a:spcPct val="115000"/>
              </a:lnSpc>
              <a:spcAft>
                <a:spcPts val="1000"/>
              </a:spcAft>
              <a:defRPr/>
            </a:pPr>
            <a:r>
              <a:rPr lang="ar-SA" sz="3200" b="1" dirty="0">
                <a:solidFill>
                  <a:schemeClr val="accent6">
                    <a:lumMod val="75000"/>
                  </a:schemeClr>
                </a:solidFill>
                <a:latin typeface="Calibri" pitchFamily="34" charset="0"/>
                <a:ea typeface="Calibri" pitchFamily="34" charset="0"/>
                <a:cs typeface="Traditional Arabic" pitchFamily="2" charset="-78"/>
              </a:rPr>
              <a:t>إن َّ هذا النص يحمل سموًا  وثباتًا نستشفهما من خلال هذه الأبيات التي قيلت أمام أعظم رسول حقق للإنسانية كلها حياة أخلاقها ، وأمام القلب الكبير الذي وسع الناس جميعًا رحمة ومحبة . </a:t>
            </a:r>
            <a:endParaRPr lang="en-US" sz="3200" b="1" dirty="0">
              <a:solidFill>
                <a:schemeClr val="accent6">
                  <a:lumMod val="75000"/>
                </a:schemeClr>
              </a:solidFill>
              <a:latin typeface="Calibri" pitchFamily="34" charset="0"/>
            </a:endParaRPr>
          </a:p>
          <a:p>
            <a:pPr algn="r">
              <a:defRPr/>
            </a:pPr>
            <a:endParaRPr lang="ar-SA" b="1" dirty="0">
              <a:solidFill>
                <a:srgbClr val="C00000"/>
              </a:solidFill>
              <a:latin typeface="Calibri" pitchFamily="34" charset="0"/>
              <a:cs typeface="Traditional Arabic" pitchFamily="2" charset="-78"/>
            </a:endParaRPr>
          </a:p>
          <a:p>
            <a:pPr algn="r">
              <a:defRPr/>
            </a:pPr>
            <a:r>
              <a:rPr lang="ar-SA" sz="3200" b="1" dirty="0">
                <a:solidFill>
                  <a:srgbClr val="006600"/>
                </a:solidFill>
                <a:latin typeface="Calibri" pitchFamily="34" charset="0"/>
                <a:cs typeface="Traditional Arabic" pitchFamily="2" charset="-78"/>
              </a:rPr>
              <a:t>فالشاعر يظهر معنى الهداية التي كان عليها النبي صلى الله عليه وسلم والتي تؤثر العفو على العقوبة والحلم على المؤاخذة ، فالعقوبة لا تأتي من مجرد سماع بعض أقوال الوشاة . كما أنه يدعو إلى ما يجب على الإنسان فعله عند الخطأ من اعتذار واعتراف بالذنب وإلى رباطة الجأش وثبات الصدر . </a:t>
            </a:r>
            <a:endParaRPr lang="en-US" b="1" dirty="0">
              <a:solidFill>
                <a:srgbClr val="006600"/>
              </a:solidFill>
              <a:latin typeface="Calibri" pitchFamily="34" charset="0"/>
            </a:endParaRPr>
          </a:p>
        </p:txBody>
      </p:sp>
      <p:sp>
        <p:nvSpPr>
          <p:cNvPr id="4" name="عنصر نائب لرقم الشريحة 3"/>
          <p:cNvSpPr>
            <a:spLocks noGrp="1"/>
          </p:cNvSpPr>
          <p:nvPr>
            <p:ph type="sldNum" sz="quarter" idx="12"/>
          </p:nvPr>
        </p:nvSpPr>
        <p:spPr/>
        <p:txBody>
          <a:bodyPr/>
          <a:lstStyle/>
          <a:p>
            <a:pPr>
              <a:defRPr/>
            </a:pPr>
            <a:fld id="{1F9E42CA-1137-4158-8890-04806534125F}" type="slidenum">
              <a:rPr lang="en-US" smtClean="0"/>
              <a:pPr>
                <a:defRPr/>
              </a:pPr>
              <a:t>26</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6866"/>
                                        </p:tgtEl>
                                        <p:attrNameLst>
                                          <p:attrName>style.visibility</p:attrName>
                                        </p:attrNameLst>
                                      </p:cBhvr>
                                      <p:to>
                                        <p:strVal val="visible"/>
                                      </p:to>
                                    </p:set>
                                    <p:animEffect transition="in" filter="blinds(horizontal)">
                                      <p:cBhvr>
                                        <p:cTn id="7" dur="1000"/>
                                        <p:tgtEl>
                                          <p:spTgt spid="368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Box 1"/>
          <p:cNvSpPr txBox="1">
            <a:spLocks noChangeArrowheads="1"/>
          </p:cNvSpPr>
          <p:nvPr/>
        </p:nvSpPr>
        <p:spPr bwMode="auto">
          <a:xfrm>
            <a:off x="250825" y="188913"/>
            <a:ext cx="8569325" cy="6494462"/>
          </a:xfrm>
          <a:prstGeom prst="rect">
            <a:avLst/>
          </a:prstGeom>
          <a:noFill/>
          <a:ln>
            <a:noFill/>
          </a:ln>
          <a:extLst>
            <a:ext uri="{909E8E84-426E-40DD-AFC4-6F175D3DCCD1}"/>
            <a:ext uri="{91240B29-F687-4F45-9708-019B960494DF}"/>
          </a:extLst>
        </p:spPr>
        <p:txBody>
          <a:bodyPr>
            <a:spAutoFit/>
          </a:bodyPr>
          <a:lstStyle>
            <a:lvl1pPr eaLnBrk="0" hangingPunct="0">
              <a:defRPr>
                <a:solidFill>
                  <a:schemeClr val="tx1"/>
                </a:solidFill>
                <a:latin typeface="Palatino Linotype" pitchFamily="18" charset="0"/>
                <a:cs typeface="Arial" pitchFamily="34" charset="0"/>
              </a:defRPr>
            </a:lvl1pPr>
            <a:lvl2pPr marL="742950" indent="-285750" eaLnBrk="0" hangingPunct="0">
              <a:defRPr>
                <a:solidFill>
                  <a:schemeClr val="tx1"/>
                </a:solidFill>
                <a:latin typeface="Palatino Linotype" pitchFamily="18" charset="0"/>
                <a:cs typeface="Arial" pitchFamily="34" charset="0"/>
              </a:defRPr>
            </a:lvl2pPr>
            <a:lvl3pPr marL="1143000" indent="-228600" eaLnBrk="0" hangingPunct="0">
              <a:defRPr>
                <a:solidFill>
                  <a:schemeClr val="tx1"/>
                </a:solidFill>
                <a:latin typeface="Palatino Linotype" pitchFamily="18" charset="0"/>
                <a:cs typeface="Arial" pitchFamily="34" charset="0"/>
              </a:defRPr>
            </a:lvl3pPr>
            <a:lvl4pPr marL="1600200" indent="-228600" eaLnBrk="0" hangingPunct="0">
              <a:defRPr>
                <a:solidFill>
                  <a:schemeClr val="tx1"/>
                </a:solidFill>
                <a:latin typeface="Palatino Linotype" pitchFamily="18" charset="0"/>
                <a:cs typeface="Arial" pitchFamily="34" charset="0"/>
              </a:defRPr>
            </a:lvl4pPr>
            <a:lvl5pPr marL="2057400" indent="-228600" eaLnBrk="0" hangingPunct="0">
              <a:defRPr>
                <a:solidFill>
                  <a:schemeClr val="tx1"/>
                </a:solidFill>
                <a:latin typeface="Palatino Linotype" pitchFamily="18" charset="0"/>
                <a:cs typeface="Arial" pitchFamily="34" charset="0"/>
              </a:defRPr>
            </a:lvl5pPr>
            <a:lvl6pPr marL="2514600" indent="-228600" algn="l" rtl="0" eaLnBrk="0" fontAlgn="base" hangingPunct="0">
              <a:spcBef>
                <a:spcPct val="0"/>
              </a:spcBef>
              <a:spcAft>
                <a:spcPct val="0"/>
              </a:spcAft>
              <a:defRPr>
                <a:solidFill>
                  <a:schemeClr val="tx1"/>
                </a:solidFill>
                <a:latin typeface="Palatino Linotype" pitchFamily="18" charset="0"/>
                <a:cs typeface="Arial" pitchFamily="34" charset="0"/>
              </a:defRPr>
            </a:lvl6pPr>
            <a:lvl7pPr marL="2971800" indent="-228600" algn="l" rtl="0" eaLnBrk="0" fontAlgn="base" hangingPunct="0">
              <a:spcBef>
                <a:spcPct val="0"/>
              </a:spcBef>
              <a:spcAft>
                <a:spcPct val="0"/>
              </a:spcAft>
              <a:defRPr>
                <a:solidFill>
                  <a:schemeClr val="tx1"/>
                </a:solidFill>
                <a:latin typeface="Palatino Linotype" pitchFamily="18" charset="0"/>
                <a:cs typeface="Arial" pitchFamily="34" charset="0"/>
              </a:defRPr>
            </a:lvl7pPr>
            <a:lvl8pPr marL="3429000" indent="-228600" algn="l" rtl="0" eaLnBrk="0" fontAlgn="base" hangingPunct="0">
              <a:spcBef>
                <a:spcPct val="0"/>
              </a:spcBef>
              <a:spcAft>
                <a:spcPct val="0"/>
              </a:spcAft>
              <a:defRPr>
                <a:solidFill>
                  <a:schemeClr val="tx1"/>
                </a:solidFill>
                <a:latin typeface="Palatino Linotype" pitchFamily="18" charset="0"/>
                <a:cs typeface="Arial" pitchFamily="34" charset="0"/>
              </a:defRPr>
            </a:lvl8pPr>
            <a:lvl9pPr marL="3886200" indent="-228600" algn="l" rtl="0" eaLnBrk="0" fontAlgn="base" hangingPunct="0">
              <a:spcBef>
                <a:spcPct val="0"/>
              </a:spcBef>
              <a:spcAft>
                <a:spcPct val="0"/>
              </a:spcAft>
              <a:defRPr>
                <a:solidFill>
                  <a:schemeClr val="tx1"/>
                </a:solidFill>
                <a:latin typeface="Palatino Linotype" pitchFamily="18" charset="0"/>
                <a:cs typeface="Arial" pitchFamily="34" charset="0"/>
              </a:defRPr>
            </a:lvl9pPr>
          </a:lstStyle>
          <a:p>
            <a:pPr algn="ctr" eaLnBrk="1" hangingPunct="1">
              <a:defRPr/>
            </a:pPr>
            <a:r>
              <a:rPr lang="ar-SA" sz="4800" b="1" dirty="0" smtClean="0">
                <a:solidFill>
                  <a:srgbClr val="800080"/>
                </a:solidFill>
                <a:latin typeface="Traditional Arabic" pitchFamily="18" charset="-78"/>
                <a:ea typeface="Calibri" pitchFamily="34" charset="0"/>
                <a:cs typeface="Traditional Arabic" pitchFamily="18" charset="-78"/>
              </a:rPr>
              <a:t>العاطفة</a:t>
            </a:r>
            <a:r>
              <a:rPr lang="ar-SA" sz="4800" b="1" dirty="0" smtClean="0">
                <a:latin typeface="Traditional Arabic" pitchFamily="18" charset="-78"/>
                <a:ea typeface="Calibri" pitchFamily="34" charset="0"/>
                <a:cs typeface="Traditional Arabic" pitchFamily="18" charset="-78"/>
              </a:rPr>
              <a:t> :</a:t>
            </a:r>
            <a:endParaRPr lang="en-US" sz="2000" dirty="0" smtClean="0">
              <a:latin typeface="Arial" pitchFamily="34" charset="0"/>
              <a:ea typeface="Calibri" pitchFamily="34" charset="0"/>
              <a:cs typeface="Traditional Arabic" pitchFamily="18" charset="-78"/>
            </a:endParaRPr>
          </a:p>
          <a:p>
            <a:pPr algn="r" eaLnBrk="1" hangingPunct="1">
              <a:defRPr/>
            </a:pPr>
            <a:endParaRPr lang="ar-SA" sz="1050" b="1" dirty="0" smtClean="0">
              <a:latin typeface="Calibri" pitchFamily="34" charset="0"/>
              <a:ea typeface="Calibri" pitchFamily="34" charset="0"/>
              <a:cs typeface="Traditional Arabic" pitchFamily="18" charset="-78"/>
            </a:endParaRPr>
          </a:p>
          <a:p>
            <a:pPr algn="r">
              <a:defRPr/>
            </a:pPr>
            <a:r>
              <a:rPr lang="ar-SA" sz="2800" b="1" dirty="0" smtClean="0">
                <a:solidFill>
                  <a:schemeClr val="accent6">
                    <a:lumMod val="75000"/>
                  </a:schemeClr>
                </a:solidFill>
                <a:latin typeface="Traditional Arabic" pitchFamily="18" charset="-78"/>
                <a:ea typeface="Calibri" pitchFamily="34" charset="0"/>
                <a:cs typeface="Traditional Arabic" pitchFamily="18" charset="-78"/>
              </a:rPr>
              <a:t>القصيدة في جملتها – تفيض بحرارة العاطفة وحرقة القلب والرهبة ، وهي عاطفة صادقة صحيحة باعثها أسباب حقيقية ، وفيها قوة أثارت فينا مشاعر الدهشة والإكبار أمام عظمتها ، وسمو هذه العاطفة لا يستطيع أحد أن ينكره ، إذ تدفع بنا إلى نوع من السلوك المثالي كالعفو عند المقدرة والسماحة والحلم والرأفة والرحمة وفيها شدة تأثير بعثه هذا الشعر في نفوس سامعيه . فقد قدمها كعب بن يدي ّ توبته وإسلامه اعتذار اعن جرم ارتكبه وجناية اقترفها ، وخوفًا من حكم مؤكد بالموت لن يمنعْهُ منه إلاّ صفح الرسول وغفرانه ، ولهذا نراه قد أفرغ في تلك القصيدة كل ما في عقله وقلبه من أفكار وانفعالات حتى لنشعر أن لكل حرف من حروفها يداً ضارعة ، وعينًا خاضعة تنطق بأحاسيس كعب ومشاعره وتستعطف الرسول وتسترحمه ، وقد ظهر فيها الصدق والإخلاص وفاضت منها الإنابة والإيمان فإذا الرسول صلى الله عليه وسلم يتملكه العجب وتمس ُّ قلبه الشفقة بالإنسان فيخلع على كعب بعد إنشاد قصيدته " بردته " التي شرفت بمس جسده وكريم ملبسه إيذانًا بالقبول وإعلانًا بالصفح والغفران . </a:t>
            </a:r>
            <a:endParaRPr lang="en-US" sz="2800" b="1" dirty="0" smtClean="0">
              <a:solidFill>
                <a:schemeClr val="accent6">
                  <a:lumMod val="75000"/>
                </a:schemeClr>
              </a:solidFill>
              <a:latin typeface="Arial" pitchFamily="34" charset="0"/>
            </a:endParaRPr>
          </a:p>
          <a:p>
            <a:pPr algn="r" eaLnBrk="1" hangingPunct="1">
              <a:defRPr/>
            </a:pPr>
            <a:endParaRPr lang="ar-SA" b="1" dirty="0" smtClean="0">
              <a:solidFill>
                <a:srgbClr val="C00000"/>
              </a:solidFill>
              <a:latin typeface="Calibri" pitchFamily="34" charset="0"/>
              <a:cs typeface="Traditional Arabic" pitchFamily="18" charset="-78"/>
            </a:endParaRPr>
          </a:p>
        </p:txBody>
      </p:sp>
      <p:sp>
        <p:nvSpPr>
          <p:cNvPr id="4" name="عنصر نائب لرقم الشريحة 3"/>
          <p:cNvSpPr>
            <a:spLocks noGrp="1"/>
          </p:cNvSpPr>
          <p:nvPr>
            <p:ph type="sldNum" sz="quarter" idx="12"/>
          </p:nvPr>
        </p:nvSpPr>
        <p:spPr/>
        <p:txBody>
          <a:bodyPr/>
          <a:lstStyle/>
          <a:p>
            <a:pPr>
              <a:defRPr/>
            </a:pPr>
            <a:fld id="{7C9FE281-BEC7-40FC-AC7C-650A2A7FD58B}" type="slidenum">
              <a:rPr lang="en-US" smtClean="0"/>
              <a:pPr>
                <a:defRPr/>
              </a:pPr>
              <a:t>27</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37890"/>
                                        </p:tgtEl>
                                        <p:attrNameLst>
                                          <p:attrName>style.visibility</p:attrName>
                                        </p:attrNameLst>
                                      </p:cBhvr>
                                      <p:to>
                                        <p:strVal val="visible"/>
                                      </p:to>
                                    </p:set>
                                    <p:animEffect transition="in" filter="wedge">
                                      <p:cBhvr>
                                        <p:cTn id="7" dur="1000"/>
                                        <p:tgtEl>
                                          <p:spTgt spid="378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Box 1"/>
          <p:cNvSpPr txBox="1">
            <a:spLocks noChangeArrowheads="1"/>
          </p:cNvSpPr>
          <p:nvPr/>
        </p:nvSpPr>
        <p:spPr bwMode="auto">
          <a:xfrm>
            <a:off x="179388" y="1412875"/>
            <a:ext cx="8856662" cy="3847207"/>
          </a:xfrm>
          <a:prstGeom prst="rect">
            <a:avLst/>
          </a:prstGeom>
          <a:noFill/>
          <a:ln w="9525">
            <a:noFill/>
            <a:miter lim="800000"/>
            <a:headEnd/>
            <a:tailEnd/>
          </a:ln>
        </p:spPr>
        <p:txBody>
          <a:bodyPr>
            <a:spAutoFit/>
          </a:bodyPr>
          <a:lstStyle/>
          <a:p>
            <a:pPr algn="r">
              <a:defRPr/>
            </a:pPr>
            <a:endParaRPr lang="ar-SA" sz="1400" b="1" dirty="0">
              <a:solidFill>
                <a:schemeClr val="accent6">
                  <a:lumMod val="75000"/>
                </a:schemeClr>
              </a:solidFill>
              <a:latin typeface="Calibri" pitchFamily="34" charset="0"/>
              <a:ea typeface="Calibri" pitchFamily="34" charset="0"/>
              <a:cs typeface="Traditional Arabic" pitchFamily="2" charset="-78"/>
            </a:endParaRPr>
          </a:p>
          <a:p>
            <a:pPr algn="r" eaLnBrk="0" hangingPunct="0">
              <a:defRPr/>
            </a:pPr>
            <a:r>
              <a:rPr lang="ar-SA" sz="3200" b="1" dirty="0">
                <a:solidFill>
                  <a:schemeClr val="accent6">
                    <a:lumMod val="75000"/>
                  </a:schemeClr>
                </a:solidFill>
                <a:latin typeface="Traditional Arabic" pitchFamily="2" charset="-78"/>
                <a:ea typeface="Calibri" pitchFamily="34" charset="0"/>
                <a:cs typeface="Traditional Arabic" pitchFamily="2" charset="-78"/>
              </a:rPr>
              <a:t>  جمع فيها بين التصوير الجزئي والكلي فرسم لوحة كلية قائمة على الصوت </a:t>
            </a:r>
          </a:p>
          <a:p>
            <a:pPr algn="r" eaLnBrk="0" hangingPunct="0">
              <a:defRPr/>
            </a:pPr>
            <a:endParaRPr lang="ar-SA" sz="2000" b="1" dirty="0">
              <a:solidFill>
                <a:schemeClr val="accent6">
                  <a:lumMod val="75000"/>
                </a:schemeClr>
              </a:solidFill>
              <a:latin typeface="Traditional Arabic" pitchFamily="2" charset="-78"/>
              <a:ea typeface="Calibri" pitchFamily="34" charset="0"/>
              <a:cs typeface="Traditional Arabic" pitchFamily="2" charset="-78"/>
            </a:endParaRPr>
          </a:p>
          <a:p>
            <a:pPr algn="r" eaLnBrk="0" hangingPunct="0">
              <a:defRPr/>
            </a:pPr>
            <a:r>
              <a:rPr lang="ar-SA" sz="3200" b="1" dirty="0" smtClean="0">
                <a:solidFill>
                  <a:schemeClr val="accent6">
                    <a:lumMod val="75000"/>
                  </a:schemeClr>
                </a:solidFill>
                <a:latin typeface="Traditional Arabic" pitchFamily="2" charset="-78"/>
                <a:ea typeface="Calibri" pitchFamily="34" charset="0"/>
                <a:cs typeface="Traditional Arabic" pitchFamily="2" charset="-78"/>
              </a:rPr>
              <a:t> </a:t>
            </a:r>
            <a:r>
              <a:rPr lang="ar-SA" sz="3200" b="1" dirty="0">
                <a:solidFill>
                  <a:schemeClr val="accent6">
                    <a:lumMod val="75000"/>
                  </a:schemeClr>
                </a:solidFill>
                <a:latin typeface="Traditional Arabic" pitchFamily="2" charset="-78"/>
                <a:ea typeface="Calibri" pitchFamily="34" charset="0"/>
                <a:cs typeface="Traditional Arabic" pitchFamily="2" charset="-78"/>
              </a:rPr>
              <a:t>واللون </a:t>
            </a:r>
            <a:r>
              <a:rPr lang="ar-SA" sz="3200" b="1" dirty="0" smtClean="0">
                <a:solidFill>
                  <a:schemeClr val="accent6">
                    <a:lumMod val="75000"/>
                  </a:schemeClr>
                </a:solidFill>
                <a:latin typeface="Traditional Arabic" pitchFamily="2" charset="-78"/>
                <a:ea typeface="Calibri" pitchFamily="34" charset="0"/>
                <a:cs typeface="Traditional Arabic" pitchFamily="2" charset="-78"/>
              </a:rPr>
              <a:t>والحركة، </a:t>
            </a:r>
            <a:r>
              <a:rPr lang="ar-SA" sz="3200" b="1" dirty="0">
                <a:solidFill>
                  <a:schemeClr val="accent6">
                    <a:lumMod val="75000"/>
                  </a:schemeClr>
                </a:solidFill>
                <a:latin typeface="Traditional Arabic" pitchFamily="2" charset="-78"/>
                <a:ea typeface="Calibri" pitchFamily="34" charset="0"/>
                <a:cs typeface="Traditional Arabic" pitchFamily="2" charset="-78"/>
              </a:rPr>
              <a:t>فالصوت في ( أغن ، الأقاويل ، </a:t>
            </a:r>
            <a:r>
              <a:rPr lang="ar-SA" sz="3200" b="1" dirty="0" smtClean="0">
                <a:solidFill>
                  <a:schemeClr val="accent6">
                    <a:lumMod val="75000"/>
                  </a:schemeClr>
                </a:solidFill>
                <a:latin typeface="Traditional Arabic" pitchFamily="2" charset="-78"/>
                <a:ea typeface="Calibri" pitchFamily="34" charset="0"/>
                <a:cs typeface="Traditional Arabic" pitchFamily="2" charset="-78"/>
              </a:rPr>
              <a:t>مجازيعًا </a:t>
            </a:r>
            <a:r>
              <a:rPr lang="ar-SA" sz="3200" b="1" dirty="0">
                <a:solidFill>
                  <a:schemeClr val="accent6">
                    <a:lumMod val="75000"/>
                  </a:schemeClr>
                </a:solidFill>
                <a:latin typeface="Traditional Arabic" pitchFamily="2" charset="-78"/>
                <a:ea typeface="Calibri" pitchFamily="34" charset="0"/>
                <a:cs typeface="Traditional Arabic" pitchFamily="2" charset="-78"/>
              </a:rPr>
              <a:t>) واللون </a:t>
            </a:r>
            <a:r>
              <a:rPr lang="ar-SA" sz="3200" b="1" dirty="0" smtClean="0">
                <a:solidFill>
                  <a:schemeClr val="accent6">
                    <a:lumMod val="75000"/>
                  </a:schemeClr>
                </a:solidFill>
                <a:latin typeface="Traditional Arabic" pitchFamily="2" charset="-78"/>
                <a:ea typeface="Calibri" pitchFamily="34" charset="0"/>
                <a:cs typeface="Traditional Arabic" pitchFamily="2" charset="-78"/>
              </a:rPr>
              <a:t>في(مكحول</a:t>
            </a:r>
            <a:endParaRPr lang="ar-SA" sz="3200" b="1" dirty="0">
              <a:solidFill>
                <a:schemeClr val="accent6">
                  <a:lumMod val="75000"/>
                </a:schemeClr>
              </a:solidFill>
              <a:latin typeface="Traditional Arabic" pitchFamily="2" charset="-78"/>
              <a:ea typeface="Calibri" pitchFamily="34" charset="0"/>
              <a:cs typeface="Traditional Arabic" pitchFamily="2" charset="-78"/>
            </a:endParaRPr>
          </a:p>
          <a:p>
            <a:pPr algn="r" eaLnBrk="0" hangingPunct="0">
              <a:defRPr/>
            </a:pPr>
            <a:endParaRPr lang="ar-SA" sz="3200" b="1" dirty="0">
              <a:solidFill>
                <a:schemeClr val="accent6">
                  <a:lumMod val="75000"/>
                </a:schemeClr>
              </a:solidFill>
              <a:latin typeface="Traditional Arabic" pitchFamily="2" charset="-78"/>
              <a:ea typeface="Calibri" pitchFamily="34" charset="0"/>
              <a:cs typeface="Traditional Arabic" pitchFamily="2" charset="-78"/>
            </a:endParaRPr>
          </a:p>
          <a:p>
            <a:pPr algn="r" eaLnBrk="0" hangingPunct="0">
              <a:defRPr/>
            </a:pPr>
            <a:r>
              <a:rPr lang="ar-SA" sz="3200" b="1" dirty="0">
                <a:solidFill>
                  <a:schemeClr val="accent6">
                    <a:lumMod val="75000"/>
                  </a:schemeClr>
                </a:solidFill>
                <a:latin typeface="Traditional Arabic" pitchFamily="2" charset="-78"/>
                <a:ea typeface="Calibri" pitchFamily="34" charset="0"/>
                <a:cs typeface="Traditional Arabic" pitchFamily="2" charset="-78"/>
              </a:rPr>
              <a:t> ، تلون ، نور ، بيض ، السود) والحركة في ( بانت ، رحلوا ، تهليل ، أمست ،</a:t>
            </a:r>
          </a:p>
          <a:p>
            <a:pPr algn="r" eaLnBrk="0" hangingPunct="0">
              <a:defRPr/>
            </a:pPr>
            <a:endParaRPr lang="ar-SA" sz="3200" b="1" dirty="0">
              <a:solidFill>
                <a:schemeClr val="accent6">
                  <a:lumMod val="75000"/>
                </a:schemeClr>
              </a:solidFill>
              <a:latin typeface="Traditional Arabic" pitchFamily="2" charset="-78"/>
              <a:ea typeface="Calibri" pitchFamily="34" charset="0"/>
              <a:cs typeface="Traditional Arabic" pitchFamily="2" charset="-78"/>
            </a:endParaRPr>
          </a:p>
          <a:p>
            <a:pPr algn="r" eaLnBrk="0" hangingPunct="0">
              <a:defRPr/>
            </a:pPr>
            <a:r>
              <a:rPr lang="ar-SA" sz="3200" b="1" dirty="0">
                <a:solidFill>
                  <a:schemeClr val="accent6">
                    <a:lumMod val="75000"/>
                  </a:schemeClr>
                </a:solidFill>
                <a:latin typeface="Traditional Arabic" pitchFamily="2" charset="-78"/>
                <a:ea typeface="Calibri" pitchFamily="34" charset="0"/>
                <a:cs typeface="Traditional Arabic" pitchFamily="2" charset="-78"/>
              </a:rPr>
              <a:t> يسعى ، خلوا سبيلي ، زولوا ، يمشون )</a:t>
            </a:r>
            <a:r>
              <a:rPr lang="en-US" sz="3200" b="1" dirty="0">
                <a:solidFill>
                  <a:schemeClr val="accent6">
                    <a:lumMod val="75000"/>
                  </a:schemeClr>
                </a:solidFill>
                <a:latin typeface="Traditional Arabic" pitchFamily="2" charset="-78"/>
                <a:ea typeface="Calibri" pitchFamily="34" charset="0"/>
                <a:cs typeface="Traditional Arabic" pitchFamily="2" charset="-78"/>
              </a:rPr>
              <a:t> . </a:t>
            </a:r>
            <a:endParaRPr lang="en-US" sz="3200" b="1" dirty="0">
              <a:solidFill>
                <a:schemeClr val="accent6">
                  <a:lumMod val="75000"/>
                </a:schemeClr>
              </a:solidFill>
              <a:latin typeface="Arial" pitchFamily="34" charset="0"/>
            </a:endParaRPr>
          </a:p>
          <a:p>
            <a:pPr algn="r">
              <a:defRPr/>
            </a:pPr>
            <a:endParaRPr lang="ar-SA" b="1" dirty="0">
              <a:solidFill>
                <a:schemeClr val="accent6">
                  <a:lumMod val="75000"/>
                </a:schemeClr>
              </a:solidFill>
              <a:latin typeface="Calibri" pitchFamily="34" charset="0"/>
              <a:cs typeface="Traditional Arabic" pitchFamily="2" charset="-78"/>
            </a:endParaRPr>
          </a:p>
        </p:txBody>
      </p:sp>
      <p:sp>
        <p:nvSpPr>
          <p:cNvPr id="3" name="Rectangle 2"/>
          <p:cNvSpPr/>
          <p:nvPr/>
        </p:nvSpPr>
        <p:spPr>
          <a:xfrm>
            <a:off x="5817777" y="489446"/>
            <a:ext cx="2066591" cy="923330"/>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ar-SA"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Arial" charset="0"/>
              </a:rPr>
              <a:t>الصور :</a:t>
            </a:r>
            <a:endParaRPr lang="en-US"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cs typeface="Arial" charset="0"/>
            </a:endParaRPr>
          </a:p>
        </p:txBody>
      </p:sp>
      <p:sp>
        <p:nvSpPr>
          <p:cNvPr id="5" name="عنصر نائب لرقم الشريحة 4"/>
          <p:cNvSpPr>
            <a:spLocks noGrp="1"/>
          </p:cNvSpPr>
          <p:nvPr>
            <p:ph type="sldNum" sz="quarter" idx="12"/>
          </p:nvPr>
        </p:nvSpPr>
        <p:spPr/>
        <p:txBody>
          <a:bodyPr/>
          <a:lstStyle/>
          <a:p>
            <a:pPr>
              <a:defRPr/>
            </a:pPr>
            <a:fld id="{9795F46B-3F08-49EA-BD69-B0FEEC4470C7}" type="slidenum">
              <a:rPr lang="en-US" smtClean="0"/>
              <a:pPr>
                <a:defRPr/>
              </a:pPr>
              <a:t>28</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10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1" presetClass="entr" presetSubtype="4" fill="hold" grpId="0" nodeType="clickEffect">
                                  <p:stCondLst>
                                    <p:cond delay="0"/>
                                  </p:stCondLst>
                                  <p:childTnLst>
                                    <p:set>
                                      <p:cBhvr>
                                        <p:cTn id="11" dur="1" fill="hold">
                                          <p:stCondLst>
                                            <p:cond delay="0"/>
                                          </p:stCondLst>
                                        </p:cTn>
                                        <p:tgtEl>
                                          <p:spTgt spid="38914"/>
                                        </p:tgtEl>
                                        <p:attrNameLst>
                                          <p:attrName>style.visibility</p:attrName>
                                        </p:attrNameLst>
                                      </p:cBhvr>
                                      <p:to>
                                        <p:strVal val="visible"/>
                                      </p:to>
                                    </p:set>
                                    <p:animEffect transition="in" filter="wheel(4)">
                                      <p:cBhvr>
                                        <p:cTn id="12" dur="2000"/>
                                        <p:tgtEl>
                                          <p:spTgt spid="389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Box 1"/>
          <p:cNvSpPr txBox="1">
            <a:spLocks noChangeArrowheads="1"/>
          </p:cNvSpPr>
          <p:nvPr/>
        </p:nvSpPr>
        <p:spPr bwMode="auto">
          <a:xfrm>
            <a:off x="179388" y="1341438"/>
            <a:ext cx="8856662" cy="5016758"/>
          </a:xfrm>
          <a:prstGeom prst="rect">
            <a:avLst/>
          </a:prstGeom>
          <a:noFill/>
          <a:ln w="9525">
            <a:noFill/>
            <a:miter lim="800000"/>
            <a:headEnd/>
            <a:tailEnd/>
          </a:ln>
        </p:spPr>
        <p:txBody>
          <a:bodyPr>
            <a:spAutoFit/>
          </a:bodyPr>
          <a:lstStyle/>
          <a:p>
            <a:pPr algn="r">
              <a:defRPr/>
            </a:pPr>
            <a:endParaRPr lang="ar-SA" sz="3200" dirty="0">
              <a:latin typeface="Traditional Arabic" pitchFamily="2" charset="-78"/>
              <a:ea typeface="Calibri" pitchFamily="34" charset="0"/>
              <a:cs typeface="Traditional Arabic" pitchFamily="2" charset="-78"/>
            </a:endParaRPr>
          </a:p>
          <a:p>
            <a:pPr algn="r" eaLnBrk="0" hangingPunct="0">
              <a:defRPr/>
            </a:pPr>
            <a:r>
              <a:rPr lang="ar-SA" sz="3200" b="1" dirty="0">
                <a:latin typeface="Traditional Arabic" pitchFamily="2" charset="-78"/>
                <a:ea typeface="Calibri" pitchFamily="34" charset="0"/>
                <a:cs typeface="Traditional Arabic" pitchFamily="2" charset="-78"/>
              </a:rPr>
              <a:t>□  </a:t>
            </a:r>
            <a:r>
              <a:rPr lang="ar-SA" sz="3200" b="1" dirty="0">
                <a:solidFill>
                  <a:srgbClr val="006600"/>
                </a:solidFill>
                <a:latin typeface="Traditional Arabic" pitchFamily="2" charset="-78"/>
                <a:ea typeface="Calibri" pitchFamily="34" charset="0"/>
                <a:cs typeface="Traditional Arabic" pitchFamily="2" charset="-78"/>
              </a:rPr>
              <a:t>في البيت الأول ( فقلبي اليوم متبول ) </a:t>
            </a:r>
            <a:r>
              <a:rPr lang="ar-SA" sz="3200" b="1" dirty="0">
                <a:latin typeface="Traditional Arabic" pitchFamily="2" charset="-78"/>
                <a:ea typeface="Calibri" pitchFamily="34" charset="0"/>
                <a:cs typeface="Traditional Arabic" pitchFamily="2" charset="-78"/>
              </a:rPr>
              <a:t>. </a:t>
            </a:r>
            <a:r>
              <a:rPr lang="ar-SA" sz="3200" b="1" dirty="0">
                <a:solidFill>
                  <a:schemeClr val="accent6">
                    <a:lumMod val="75000"/>
                  </a:schemeClr>
                </a:solidFill>
                <a:latin typeface="Traditional Arabic" pitchFamily="2" charset="-78"/>
                <a:ea typeface="Calibri" pitchFamily="34" charset="0"/>
                <a:cs typeface="Traditional Arabic" pitchFamily="2" charset="-78"/>
              </a:rPr>
              <a:t>فقد شبه القلب بالإنسان الذليل        المتعب الذي أنهكه الحب وأذله . </a:t>
            </a:r>
            <a:r>
              <a:rPr lang="ar-SA" sz="3200" b="1" dirty="0" smtClean="0">
                <a:solidFill>
                  <a:schemeClr val="accent6">
                    <a:lumMod val="75000"/>
                  </a:schemeClr>
                </a:solidFill>
                <a:latin typeface="Traditional Arabic" pitchFamily="2" charset="-78"/>
                <a:ea typeface="Calibri" pitchFamily="34" charset="0"/>
                <a:cs typeface="Traditional Arabic" pitchFamily="2" charset="-78"/>
              </a:rPr>
              <a:t>على سبيل الاستعارة المكنية .</a:t>
            </a:r>
            <a:endParaRPr lang="ar-SA" sz="3200" b="1" dirty="0">
              <a:solidFill>
                <a:schemeClr val="accent6">
                  <a:lumMod val="75000"/>
                </a:schemeClr>
              </a:solidFill>
              <a:latin typeface="Traditional Arabic" pitchFamily="2" charset="-78"/>
              <a:ea typeface="Calibri" pitchFamily="34" charset="0"/>
              <a:cs typeface="Traditional Arabic" pitchFamily="2" charset="-78"/>
            </a:endParaRPr>
          </a:p>
          <a:p>
            <a:pPr algn="r" eaLnBrk="0" hangingPunct="0">
              <a:defRPr/>
            </a:pPr>
            <a:r>
              <a:rPr lang="ar-SA" sz="3200" b="1" dirty="0">
                <a:latin typeface="Traditional Arabic" pitchFamily="2" charset="-78"/>
                <a:ea typeface="Calibri" pitchFamily="34" charset="0"/>
                <a:cs typeface="Traditional Arabic" pitchFamily="2" charset="-78"/>
              </a:rPr>
              <a:t> </a:t>
            </a:r>
            <a:endParaRPr lang="en-US" sz="3200" b="1" dirty="0">
              <a:latin typeface="Traditional Arabic" pitchFamily="2" charset="-78"/>
              <a:ea typeface="Calibri" pitchFamily="34" charset="0"/>
              <a:cs typeface="Traditional Arabic" pitchFamily="2" charset="-78"/>
            </a:endParaRPr>
          </a:p>
          <a:p>
            <a:pPr algn="r" eaLnBrk="0" hangingPunct="0">
              <a:defRPr/>
            </a:pPr>
            <a:r>
              <a:rPr lang="ar-SA" sz="3200" b="1" dirty="0">
                <a:latin typeface="Traditional Arabic" pitchFamily="2" charset="-78"/>
                <a:ea typeface="Calibri" pitchFamily="34" charset="0"/>
                <a:cs typeface="Traditional Arabic" pitchFamily="2" charset="-78"/>
              </a:rPr>
              <a:t>□ </a:t>
            </a:r>
            <a:r>
              <a:rPr lang="ar-SA" sz="3200" b="1" dirty="0">
                <a:solidFill>
                  <a:srgbClr val="006600"/>
                </a:solidFill>
                <a:latin typeface="Traditional Arabic" pitchFamily="2" charset="-78"/>
                <a:ea typeface="Calibri" pitchFamily="34" charset="0"/>
                <a:cs typeface="Traditional Arabic" pitchFamily="2" charset="-78"/>
              </a:rPr>
              <a:t>وقوله ( لم يجز مَكْبولُ ) </a:t>
            </a:r>
            <a:r>
              <a:rPr lang="ar-SA" sz="3200" b="1" dirty="0">
                <a:solidFill>
                  <a:schemeClr val="accent6">
                    <a:lumMod val="75000"/>
                  </a:schemeClr>
                </a:solidFill>
                <a:latin typeface="Traditional Arabic" pitchFamily="2" charset="-78"/>
                <a:ea typeface="Calibri" pitchFamily="34" charset="0"/>
                <a:cs typeface="Traditional Arabic" pitchFamily="2" charset="-78"/>
              </a:rPr>
              <a:t>شبه قلبه بالأسير المكبل الذي لا فكاك له من قيد       ولا يجد من يفديه ويخلصه من أسره  على سبيل الاستعارة المكنية .</a:t>
            </a:r>
          </a:p>
          <a:p>
            <a:pPr algn="r" eaLnBrk="0" hangingPunct="0">
              <a:defRPr/>
            </a:pPr>
            <a:endParaRPr lang="ar-SA" sz="3200" b="1" dirty="0">
              <a:latin typeface="Traditional Arabic" pitchFamily="2" charset="-78"/>
              <a:ea typeface="Calibri" pitchFamily="34" charset="0"/>
              <a:cs typeface="Traditional Arabic" pitchFamily="2" charset="-78"/>
            </a:endParaRPr>
          </a:p>
          <a:p>
            <a:pPr algn="r" eaLnBrk="0" hangingPunct="0">
              <a:defRPr/>
            </a:pPr>
            <a:r>
              <a:rPr lang="ar-SA" sz="3200" b="1" dirty="0">
                <a:latin typeface="Traditional Arabic" pitchFamily="2" charset="-78"/>
                <a:ea typeface="Calibri" pitchFamily="34" charset="0"/>
                <a:cs typeface="Traditional Arabic" pitchFamily="2" charset="-78"/>
              </a:rPr>
              <a:t>□ </a:t>
            </a:r>
            <a:r>
              <a:rPr lang="ar-SA" sz="3200" b="1" dirty="0">
                <a:solidFill>
                  <a:srgbClr val="006600"/>
                </a:solidFill>
                <a:latin typeface="Traditional Arabic" pitchFamily="2" charset="-78"/>
                <a:ea typeface="Calibri" pitchFamily="34" charset="0"/>
                <a:cs typeface="Traditional Arabic" pitchFamily="2" charset="-78"/>
              </a:rPr>
              <a:t>وفي البيت الثاني ( غضيض ُ الطرف مكحول ) </a:t>
            </a:r>
            <a:r>
              <a:rPr lang="ar-SA" sz="3200" b="1" dirty="0">
                <a:solidFill>
                  <a:schemeClr val="accent6">
                    <a:lumMod val="75000"/>
                  </a:schemeClr>
                </a:solidFill>
                <a:latin typeface="Traditional Arabic" pitchFamily="2" charset="-78"/>
                <a:ea typeface="Calibri" pitchFamily="34" charset="0"/>
                <a:cs typeface="Traditional Arabic" pitchFamily="2" charset="-78"/>
              </a:rPr>
              <a:t>كناية عن جمال محبوبته سعاد</a:t>
            </a:r>
          </a:p>
          <a:p>
            <a:pPr algn="r" eaLnBrk="0" hangingPunct="0">
              <a:defRPr/>
            </a:pPr>
            <a:r>
              <a:rPr lang="ar-SA" sz="3200" b="1" dirty="0">
                <a:latin typeface="Traditional Arabic" pitchFamily="2" charset="-78"/>
                <a:ea typeface="Calibri" pitchFamily="34" charset="0"/>
                <a:cs typeface="Traditional Arabic" pitchFamily="2" charset="-78"/>
              </a:rPr>
              <a:t> </a:t>
            </a:r>
            <a:endParaRPr lang="ar-SA" sz="3200" dirty="0">
              <a:latin typeface="Traditional Arabic" pitchFamily="2" charset="-78"/>
              <a:ea typeface="Calibri" pitchFamily="34" charset="0"/>
              <a:cs typeface="Traditional Arabic" pitchFamily="2" charset="-78"/>
            </a:endParaRPr>
          </a:p>
        </p:txBody>
      </p:sp>
      <p:sp>
        <p:nvSpPr>
          <p:cNvPr id="3" name="Rectangle 2"/>
          <p:cNvSpPr/>
          <p:nvPr/>
        </p:nvSpPr>
        <p:spPr>
          <a:xfrm>
            <a:off x="899592" y="263550"/>
            <a:ext cx="7433185" cy="1077218"/>
          </a:xfrm>
          <a:prstGeom prst="rect">
            <a:avLst/>
          </a:prstGeom>
          <a:blipFill>
            <a:blip r:embed="rId2" cstate="print"/>
            <a:tile tx="0" ty="0" sx="100000" sy="100000" flip="none" algn="tl"/>
          </a:blipFill>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r">
              <a:defRPr/>
            </a:pPr>
            <a:r>
              <a:rPr lang="ar-SA" sz="3200" b="1" spc="50" dirty="0">
                <a:ln w="11430">
                  <a:solidFill>
                    <a:srgbClr val="002060"/>
                  </a:solidFill>
                </a:ln>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raditional Arabic" pitchFamily="2" charset="-78"/>
                <a:cs typeface="Traditional Arabic" pitchFamily="2" charset="-78"/>
              </a:rPr>
              <a:t>وفي خلال هذه اللوحة الكلية جاءت الصور الجزئية بين التشبيه والاستعارة والكناية ومواطن أخرى للجمال نفصلها فيما يلي :</a:t>
            </a:r>
            <a:endParaRPr lang="en-US" sz="3200" b="1" spc="50" dirty="0">
              <a:ln w="11430">
                <a:solidFill>
                  <a:srgbClr val="002060"/>
                </a:solidFill>
              </a:ln>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raditional Arabic" pitchFamily="2" charset="-78"/>
              <a:cs typeface="Traditional Arabic" pitchFamily="2" charset="-78"/>
            </a:endParaRPr>
          </a:p>
        </p:txBody>
      </p:sp>
      <p:sp>
        <p:nvSpPr>
          <p:cNvPr id="5" name="عنصر نائب لرقم الشريحة 4"/>
          <p:cNvSpPr>
            <a:spLocks noGrp="1"/>
          </p:cNvSpPr>
          <p:nvPr>
            <p:ph type="sldNum" sz="quarter" idx="12"/>
          </p:nvPr>
        </p:nvSpPr>
        <p:spPr/>
        <p:txBody>
          <a:bodyPr/>
          <a:lstStyle/>
          <a:p>
            <a:pPr>
              <a:defRPr/>
            </a:pPr>
            <a:fld id="{0DC6F453-B54C-42A0-AB64-F8158308F94F}" type="slidenum">
              <a:rPr lang="en-US" smtClean="0"/>
              <a:pPr>
                <a:defRPr/>
              </a:pPr>
              <a:t>29</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plus(in)">
                                      <p:cBhvr>
                                        <p:cTn id="7" dur="10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39938"/>
                                        </p:tgtEl>
                                        <p:attrNameLst>
                                          <p:attrName>style.visibility</p:attrName>
                                        </p:attrNameLst>
                                      </p:cBhvr>
                                      <p:to>
                                        <p:strVal val="visible"/>
                                      </p:to>
                                    </p:set>
                                    <p:animEffect transition="in" filter="wedge">
                                      <p:cBhvr>
                                        <p:cTn id="12" dur="2000"/>
                                        <p:tgtEl>
                                          <p:spTgt spid="399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Box 3"/>
          <p:cNvSpPr txBox="1">
            <a:spLocks noChangeArrowheads="1"/>
          </p:cNvSpPr>
          <p:nvPr/>
        </p:nvSpPr>
        <p:spPr bwMode="auto">
          <a:xfrm>
            <a:off x="179388" y="333375"/>
            <a:ext cx="8856662" cy="6205538"/>
          </a:xfrm>
          <a:prstGeom prst="rect">
            <a:avLst/>
          </a:prstGeom>
          <a:noFill/>
          <a:ln w="9525">
            <a:noFill/>
            <a:miter lim="800000"/>
            <a:headEnd/>
            <a:tailEnd/>
          </a:ln>
        </p:spPr>
        <p:txBody>
          <a:bodyPr>
            <a:spAutoFit/>
          </a:bodyPr>
          <a:lstStyle/>
          <a:p>
            <a:pPr algn="r">
              <a:defRPr/>
            </a:pPr>
            <a:r>
              <a:rPr lang="ar-SA" sz="4000" b="1" u="sng" dirty="0">
                <a:solidFill>
                  <a:schemeClr val="accent1">
                    <a:lumMod val="75000"/>
                  </a:schemeClr>
                </a:solidFill>
                <a:latin typeface="Traditional Arabic" pitchFamily="18" charset="-78"/>
                <a:cs typeface="Traditional Arabic" pitchFamily="18" charset="-78"/>
              </a:rPr>
              <a:t>ثم أنشد قصيدته الخالدة </a:t>
            </a:r>
            <a:r>
              <a:rPr lang="ar-SA" sz="3600" dirty="0">
                <a:solidFill>
                  <a:schemeClr val="accent1">
                    <a:lumMod val="75000"/>
                  </a:schemeClr>
                </a:solidFill>
                <a:latin typeface="Traditional Arabic" pitchFamily="18" charset="-78"/>
                <a:cs typeface="Traditional Arabic" pitchFamily="18" charset="-78"/>
              </a:rPr>
              <a:t>:</a:t>
            </a:r>
          </a:p>
          <a:p>
            <a:pPr algn="r">
              <a:defRPr/>
            </a:pPr>
            <a:endParaRPr lang="ar-SA" sz="3600" b="1" dirty="0">
              <a:solidFill>
                <a:srgbClr val="C00000"/>
              </a:solidFill>
              <a:latin typeface="Traditional Arabic" pitchFamily="18" charset="-78"/>
              <a:cs typeface="Traditional Arabic" pitchFamily="18" charset="-78"/>
            </a:endParaRPr>
          </a:p>
          <a:p>
            <a:pPr algn="ctr">
              <a:defRPr/>
            </a:pPr>
            <a:r>
              <a:rPr lang="ar-SA" sz="3600" b="1" dirty="0">
                <a:solidFill>
                  <a:srgbClr val="C00000"/>
                </a:solidFill>
                <a:latin typeface="Traditional Arabic" pitchFamily="18" charset="-78"/>
                <a:cs typeface="Traditional Arabic" pitchFamily="18" charset="-78"/>
              </a:rPr>
              <a:t>بانت سعاد فقلبي اليوم متبول      متيم إثرها لم يفد </a:t>
            </a:r>
            <a:r>
              <a:rPr lang="ar-SA" sz="3600" b="1" dirty="0" err="1">
                <a:solidFill>
                  <a:srgbClr val="C00000"/>
                </a:solidFill>
                <a:latin typeface="Traditional Arabic" pitchFamily="18" charset="-78"/>
                <a:cs typeface="Traditional Arabic" pitchFamily="18" charset="-78"/>
              </a:rPr>
              <a:t>مكبول</a:t>
            </a:r>
            <a:endParaRPr lang="ar-SA" sz="3600" b="1" dirty="0">
              <a:solidFill>
                <a:srgbClr val="C00000"/>
              </a:solidFill>
              <a:latin typeface="Traditional Arabic" pitchFamily="18" charset="-78"/>
              <a:cs typeface="Traditional Arabic" pitchFamily="18" charset="-78"/>
            </a:endParaRPr>
          </a:p>
          <a:p>
            <a:pPr algn="ctr">
              <a:defRPr/>
            </a:pPr>
            <a:r>
              <a:rPr lang="ar-SA" sz="4000" b="1" dirty="0">
                <a:solidFill>
                  <a:schemeClr val="tx1">
                    <a:lumMod val="75000"/>
                    <a:lumOff val="25000"/>
                  </a:schemeClr>
                </a:solidFill>
                <a:latin typeface="Traditional Arabic" pitchFamily="18" charset="-78"/>
                <a:cs typeface="Traditional Arabic" pitchFamily="18" charset="-78"/>
              </a:rPr>
              <a:t>فكافأه الرسول صلى الله عليه وسلم بأن أعطاه بردته الشريفة،  ولذلك أطلق على هذه القصيدة : البردة</a:t>
            </a:r>
            <a:r>
              <a:rPr lang="ar-SA" sz="4000" b="1" dirty="0" smtClean="0">
                <a:solidFill>
                  <a:schemeClr val="tx1">
                    <a:lumMod val="75000"/>
                    <a:lumOff val="25000"/>
                  </a:schemeClr>
                </a:solidFill>
                <a:latin typeface="Traditional Arabic" pitchFamily="18" charset="-78"/>
                <a:cs typeface="Traditional Arabic" pitchFamily="18" charset="-78"/>
              </a:rPr>
              <a:t>.</a:t>
            </a:r>
            <a:r>
              <a:rPr lang="ar-SA" sz="2800" b="1" baseline="30000" dirty="0" smtClean="0">
                <a:solidFill>
                  <a:schemeClr val="tx1">
                    <a:lumMod val="75000"/>
                    <a:lumOff val="25000"/>
                  </a:schemeClr>
                </a:solidFill>
                <a:latin typeface="Traditional Arabic" pitchFamily="18" charset="-78"/>
                <a:cs typeface="Traditional Arabic" pitchFamily="18" charset="-78"/>
              </a:rPr>
              <a:t>(1)</a:t>
            </a:r>
            <a:endParaRPr lang="ar-SA" sz="2800" b="1" baseline="30000" dirty="0">
              <a:solidFill>
                <a:schemeClr val="tx1">
                  <a:lumMod val="75000"/>
                  <a:lumOff val="25000"/>
                </a:schemeClr>
              </a:solidFill>
              <a:latin typeface="Traditional Arabic" pitchFamily="18" charset="-78"/>
              <a:cs typeface="Traditional Arabic" pitchFamily="18" charset="-78"/>
            </a:endParaRPr>
          </a:p>
          <a:p>
            <a:pPr algn="ctr">
              <a:defRPr/>
            </a:pPr>
            <a:endParaRPr lang="ar-SA" sz="2800" b="1" baseline="30000" dirty="0">
              <a:latin typeface="Traditional Arabic" pitchFamily="18" charset="-78"/>
              <a:cs typeface="Traditional Arabic" pitchFamily="18" charset="-78"/>
            </a:endParaRPr>
          </a:p>
          <a:p>
            <a:pPr algn="ctr">
              <a:defRPr/>
            </a:pPr>
            <a:endParaRPr lang="ar-SA" sz="2800" b="1" baseline="30000" dirty="0">
              <a:latin typeface="Traditional Arabic" pitchFamily="18" charset="-78"/>
              <a:cs typeface="Traditional Arabic" pitchFamily="18" charset="-78"/>
            </a:endParaRPr>
          </a:p>
          <a:p>
            <a:pPr algn="ctr">
              <a:defRPr/>
            </a:pPr>
            <a:endParaRPr lang="ar-SA" sz="2800" b="1" baseline="30000" dirty="0">
              <a:latin typeface="Traditional Arabic" pitchFamily="18" charset="-78"/>
              <a:cs typeface="Traditional Arabic" pitchFamily="18" charset="-78"/>
            </a:endParaRPr>
          </a:p>
          <a:p>
            <a:pPr algn="ctr">
              <a:defRPr/>
            </a:pPr>
            <a:endParaRPr lang="ar-SA" sz="2800" b="1" baseline="30000" dirty="0">
              <a:latin typeface="Traditional Arabic" pitchFamily="18" charset="-78"/>
              <a:cs typeface="Traditional Arabic" pitchFamily="18" charset="-78"/>
            </a:endParaRPr>
          </a:p>
          <a:p>
            <a:pPr algn="ctr">
              <a:defRPr/>
            </a:pPr>
            <a:endParaRPr lang="ar-SA" sz="2800" b="1" baseline="30000" dirty="0">
              <a:latin typeface="Traditional Arabic" pitchFamily="18" charset="-78"/>
              <a:cs typeface="Traditional Arabic" pitchFamily="18" charset="-78"/>
            </a:endParaRPr>
          </a:p>
          <a:p>
            <a:pPr algn="ctr">
              <a:defRPr/>
            </a:pPr>
            <a:endParaRPr lang="ar-SA" sz="2800" b="1" baseline="30000" dirty="0">
              <a:latin typeface="Traditional Arabic" pitchFamily="18" charset="-78"/>
              <a:cs typeface="Traditional Arabic" pitchFamily="18" charset="-78"/>
            </a:endParaRPr>
          </a:p>
          <a:p>
            <a:pPr algn="ctr">
              <a:defRPr/>
            </a:pPr>
            <a:endParaRPr lang="ar-SA" sz="2800" b="1" baseline="30000" dirty="0">
              <a:latin typeface="Traditional Arabic" pitchFamily="18" charset="-78"/>
              <a:cs typeface="Traditional Arabic" pitchFamily="18" charset="-78"/>
            </a:endParaRPr>
          </a:p>
          <a:p>
            <a:pPr algn="r">
              <a:defRPr/>
            </a:pPr>
            <a:r>
              <a:rPr lang="ar-SA" sz="2000" b="1" dirty="0">
                <a:latin typeface="Traditional Arabic" pitchFamily="18" charset="-78"/>
                <a:cs typeface="Traditional Arabic" pitchFamily="18" charset="-78"/>
              </a:rPr>
              <a:t>        </a:t>
            </a:r>
          </a:p>
          <a:p>
            <a:pPr algn="r">
              <a:defRPr/>
            </a:pPr>
            <a:r>
              <a:rPr lang="ar-SA" sz="2000" b="1" dirty="0">
                <a:latin typeface="Traditional Arabic" pitchFamily="18" charset="-78"/>
                <a:cs typeface="Traditional Arabic" pitchFamily="18" charset="-78"/>
              </a:rPr>
              <a:t>         </a:t>
            </a:r>
            <a:r>
              <a:rPr lang="ar-SA" sz="2000" b="1" dirty="0" smtClean="0">
                <a:latin typeface="Traditional Arabic" pitchFamily="18" charset="-78"/>
                <a:cs typeface="Traditional Arabic" pitchFamily="18" charset="-78"/>
              </a:rPr>
              <a:t>(1) </a:t>
            </a:r>
            <a:r>
              <a:rPr lang="ar-SA" sz="2000" b="1" dirty="0">
                <a:latin typeface="Traditional Arabic" pitchFamily="18" charset="-78"/>
                <a:cs typeface="Traditional Arabic" pitchFamily="18" charset="-78"/>
              </a:rPr>
              <a:t>المصدر السابق ، ص4 ، والشعر والشعراء : 1/154 .</a:t>
            </a:r>
            <a:endParaRPr lang="en-US" sz="2000" b="1" dirty="0">
              <a:solidFill>
                <a:srgbClr val="C00000"/>
              </a:solidFill>
              <a:latin typeface="Traditional Arabic" pitchFamily="18" charset="-78"/>
              <a:cs typeface="Traditional Arabic" pitchFamily="18" charset="-78"/>
            </a:endParaRPr>
          </a:p>
          <a:p>
            <a:pPr algn="ctr">
              <a:defRPr/>
            </a:pPr>
            <a:endParaRPr lang="ar-SA" sz="2000" b="1" baseline="30000" dirty="0">
              <a:latin typeface="Traditional Arabic" pitchFamily="18" charset="-78"/>
              <a:cs typeface="Traditional Arabic" pitchFamily="18" charset="-78"/>
            </a:endParaRPr>
          </a:p>
          <a:p>
            <a:pPr algn="ctr">
              <a:defRPr/>
            </a:pPr>
            <a:endParaRPr lang="ar-SA" sz="2000" b="1" baseline="30000" dirty="0">
              <a:latin typeface="Traditional Arabic" pitchFamily="18" charset="-78"/>
              <a:cs typeface="Traditional Arabic" pitchFamily="18" charset="-78"/>
            </a:endParaRPr>
          </a:p>
        </p:txBody>
      </p:sp>
      <p:cxnSp>
        <p:nvCxnSpPr>
          <p:cNvPr id="6" name="Straight Connector 5"/>
          <p:cNvCxnSpPr/>
          <p:nvPr/>
        </p:nvCxnSpPr>
        <p:spPr>
          <a:xfrm flipH="1">
            <a:off x="4787900" y="5516563"/>
            <a:ext cx="3384550" cy="0"/>
          </a:xfrm>
          <a:prstGeom prst="line">
            <a:avLst/>
          </a:prstGeom>
        </p:spPr>
        <p:style>
          <a:lnRef idx="1">
            <a:schemeClr val="dk1"/>
          </a:lnRef>
          <a:fillRef idx="0">
            <a:schemeClr val="dk1"/>
          </a:fillRef>
          <a:effectRef idx="0">
            <a:schemeClr val="dk1"/>
          </a:effectRef>
          <a:fontRef idx="minor">
            <a:schemeClr val="tx1"/>
          </a:fontRef>
        </p:style>
      </p:cxnSp>
      <p:sp>
        <p:nvSpPr>
          <p:cNvPr id="5" name="عنصر نائب لرقم الشريحة 4"/>
          <p:cNvSpPr>
            <a:spLocks noGrp="1"/>
          </p:cNvSpPr>
          <p:nvPr>
            <p:ph type="sldNum" sz="quarter" idx="15"/>
          </p:nvPr>
        </p:nvSpPr>
        <p:spPr/>
        <p:txBody>
          <a:bodyPr/>
          <a:lstStyle/>
          <a:p>
            <a:pPr>
              <a:defRPr/>
            </a:pPr>
            <a:r>
              <a:rPr lang="en-US" dirty="0" smtClean="0"/>
              <a:t>1</a:t>
            </a:r>
            <a:fld id="{83263FC6-78E5-4B5A-B66F-91F4C55B9896}" type="slidenum">
              <a:rPr lang="en-US" smtClean="0"/>
              <a:pPr>
                <a:defRPr/>
              </a:pPr>
              <a:t>3</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13314"/>
                                        </p:tgtEl>
                                        <p:attrNameLst>
                                          <p:attrName>style.visibility</p:attrName>
                                        </p:attrNameLst>
                                      </p:cBhvr>
                                      <p:to>
                                        <p:strVal val="visible"/>
                                      </p:to>
                                    </p:set>
                                    <p:animEffect transition="in" filter="plus(in)">
                                      <p:cBhvr>
                                        <p:cTn id="7" dur="2000"/>
                                        <p:tgtEl>
                                          <p:spTgt spid="133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Box 1"/>
          <p:cNvSpPr txBox="1">
            <a:spLocks noChangeArrowheads="1"/>
          </p:cNvSpPr>
          <p:nvPr/>
        </p:nvSpPr>
        <p:spPr bwMode="auto">
          <a:xfrm>
            <a:off x="179388" y="260350"/>
            <a:ext cx="8856662" cy="5786438"/>
          </a:xfrm>
          <a:prstGeom prst="rect">
            <a:avLst/>
          </a:prstGeom>
          <a:noFill/>
          <a:ln w="9525">
            <a:noFill/>
            <a:miter lim="800000"/>
            <a:headEnd/>
            <a:tailEnd/>
          </a:ln>
        </p:spPr>
        <p:txBody>
          <a:bodyPr>
            <a:spAutoFit/>
          </a:bodyPr>
          <a:lstStyle/>
          <a:p>
            <a:pPr algn="r" rtl="1">
              <a:defRPr/>
            </a:pPr>
            <a:r>
              <a:rPr lang="ar-SA" sz="3200" b="1" dirty="0">
                <a:latin typeface="Traditional Arabic" pitchFamily="2" charset="-78"/>
                <a:cs typeface="Traditional Arabic" pitchFamily="2" charset="-78"/>
              </a:rPr>
              <a:t>□ </a:t>
            </a:r>
            <a:r>
              <a:rPr lang="ar-SA" sz="3200" b="1" dirty="0">
                <a:solidFill>
                  <a:srgbClr val="006600"/>
                </a:solidFill>
                <a:latin typeface="Traditional Arabic" pitchFamily="2" charset="-78"/>
                <a:cs typeface="Traditional Arabic" pitchFamily="2" charset="-78"/>
              </a:rPr>
              <a:t>وفي البيت الثالث ( كما تلون في أثوابها الغُولُ) </a:t>
            </a:r>
            <a:r>
              <a:rPr lang="ar-SA" sz="3200" b="1" dirty="0">
                <a:latin typeface="Traditional Arabic" pitchFamily="2" charset="-78"/>
                <a:cs typeface="Traditional Arabic" pitchFamily="2" charset="-78"/>
              </a:rPr>
              <a:t> </a:t>
            </a:r>
            <a:r>
              <a:rPr lang="ar-SA" sz="3200" b="1" dirty="0">
                <a:solidFill>
                  <a:schemeClr val="accent6">
                    <a:lumMod val="75000"/>
                  </a:schemeClr>
                </a:solidFill>
                <a:latin typeface="Traditional Arabic" pitchFamily="2" charset="-78"/>
                <a:cs typeface="Traditional Arabic" pitchFamily="2" charset="-78"/>
              </a:rPr>
              <a:t>تشبيه لسعاد في تلونها وعدم استقرارها بالغول التي تظهر للناس في الفلاة فتتلون لهم في صور شتى وتغولهم فتهلكهم * . </a:t>
            </a:r>
            <a:endParaRPr lang="en-US" sz="3200" b="1" dirty="0">
              <a:solidFill>
                <a:schemeClr val="accent6">
                  <a:lumMod val="75000"/>
                </a:schemeClr>
              </a:solidFill>
              <a:latin typeface="Traditional Arabic" pitchFamily="2" charset="-78"/>
              <a:cs typeface="Traditional Arabic" pitchFamily="2" charset="-78"/>
            </a:endParaRPr>
          </a:p>
          <a:p>
            <a:pPr algn="r" eaLnBrk="0" hangingPunct="0">
              <a:defRPr/>
            </a:pPr>
            <a:r>
              <a:rPr lang="ar-SA" sz="3200" b="1" dirty="0">
                <a:latin typeface="Traditional Arabic" pitchFamily="2" charset="-78"/>
                <a:cs typeface="Traditional Arabic" pitchFamily="2" charset="-78"/>
              </a:rPr>
              <a:t> </a:t>
            </a:r>
            <a:endParaRPr lang="en-US" sz="3200" b="1" dirty="0">
              <a:latin typeface="Traditional Arabic" pitchFamily="2" charset="-78"/>
              <a:cs typeface="Traditional Arabic" pitchFamily="2" charset="-78"/>
            </a:endParaRPr>
          </a:p>
          <a:p>
            <a:pPr algn="r" rtl="1">
              <a:defRPr/>
            </a:pPr>
            <a:r>
              <a:rPr lang="ar-SA" sz="3200" b="1" dirty="0">
                <a:latin typeface="Traditional Arabic" pitchFamily="2" charset="-78"/>
                <a:cs typeface="Traditional Arabic" pitchFamily="2" charset="-78"/>
              </a:rPr>
              <a:t>□ </a:t>
            </a:r>
            <a:r>
              <a:rPr lang="ar-SA" sz="3200" b="1" dirty="0">
                <a:solidFill>
                  <a:srgbClr val="006600"/>
                </a:solidFill>
                <a:latin typeface="Traditional Arabic" pitchFamily="2" charset="-78"/>
                <a:cs typeface="Traditional Arabic" pitchFamily="2" charset="-78"/>
              </a:rPr>
              <a:t>في البيت الثامن ( آلة حدباء </a:t>
            </a:r>
            <a:r>
              <a:rPr lang="ar-SA" sz="3200" b="1" dirty="0">
                <a:solidFill>
                  <a:schemeClr val="accent6">
                    <a:lumMod val="75000"/>
                  </a:schemeClr>
                </a:solidFill>
                <a:latin typeface="Traditional Arabic" pitchFamily="2" charset="-78"/>
                <a:cs typeface="Traditional Arabic" pitchFamily="2" charset="-78"/>
              </a:rPr>
              <a:t>) كناية عن النعش أو عن الموت لأن الحمل                     </a:t>
            </a:r>
          </a:p>
          <a:p>
            <a:pPr algn="r" rtl="1">
              <a:defRPr/>
            </a:pPr>
            <a:r>
              <a:rPr lang="ar-SA" sz="3200" b="1" dirty="0">
                <a:solidFill>
                  <a:schemeClr val="accent6">
                    <a:lumMod val="75000"/>
                  </a:schemeClr>
                </a:solidFill>
                <a:latin typeface="Traditional Arabic" pitchFamily="2" charset="-78"/>
                <a:cs typeface="Traditional Arabic" pitchFamily="2" charset="-78"/>
              </a:rPr>
              <a:t>    على الآلة الحدباء يستلزم الموت . </a:t>
            </a:r>
            <a:endParaRPr lang="en-US" sz="3200" b="1" dirty="0">
              <a:solidFill>
                <a:schemeClr val="accent6">
                  <a:lumMod val="75000"/>
                </a:schemeClr>
              </a:solidFill>
              <a:latin typeface="Traditional Arabic" pitchFamily="2" charset="-78"/>
              <a:cs typeface="Traditional Arabic" pitchFamily="2" charset="-78"/>
            </a:endParaRPr>
          </a:p>
          <a:p>
            <a:pPr algn="r" eaLnBrk="0" hangingPunct="0">
              <a:defRPr/>
            </a:pPr>
            <a:endParaRPr lang="ar-SA" b="1" dirty="0">
              <a:latin typeface="Traditional Arabic" pitchFamily="2" charset="-78"/>
              <a:cs typeface="Traditional Arabic" pitchFamily="2" charset="-78"/>
            </a:endParaRPr>
          </a:p>
          <a:p>
            <a:pPr algn="r" eaLnBrk="0" hangingPunct="0">
              <a:defRPr/>
            </a:pPr>
            <a:r>
              <a:rPr lang="ar-SA" sz="3200" b="1" dirty="0">
                <a:latin typeface="Traditional Arabic" pitchFamily="2" charset="-78"/>
                <a:cs typeface="Traditional Arabic" pitchFamily="2" charset="-78"/>
              </a:rPr>
              <a:t>□ </a:t>
            </a:r>
            <a:r>
              <a:rPr lang="ar-SA" sz="3200" b="1" dirty="0">
                <a:solidFill>
                  <a:srgbClr val="006600"/>
                </a:solidFill>
                <a:latin typeface="Traditional Arabic" pitchFamily="2" charset="-78"/>
                <a:cs typeface="Traditional Arabic" pitchFamily="2" charset="-78"/>
              </a:rPr>
              <a:t>والبيت التاسع ( والعفو عند رسول الله مأمول ) </a:t>
            </a:r>
            <a:r>
              <a:rPr lang="ar-SA" sz="3200" b="1" dirty="0">
                <a:solidFill>
                  <a:schemeClr val="accent6">
                    <a:lumMod val="75000"/>
                  </a:schemeClr>
                </a:solidFill>
                <a:latin typeface="Traditional Arabic" pitchFamily="2" charset="-78"/>
                <a:cs typeface="Traditional Arabic" pitchFamily="2" charset="-78"/>
              </a:rPr>
              <a:t>كناية عن نسبة العفو إلى الرسول صلى الله عليه وسلم .</a:t>
            </a:r>
          </a:p>
          <a:p>
            <a:pPr algn="r" eaLnBrk="0" hangingPunct="0">
              <a:defRPr/>
            </a:pPr>
            <a:endParaRPr lang="ar-SA" sz="3200" b="1" dirty="0">
              <a:latin typeface="Traditional Arabic" pitchFamily="2" charset="-78"/>
              <a:cs typeface="Traditional Arabic" pitchFamily="2" charset="-78"/>
            </a:endParaRPr>
          </a:p>
          <a:p>
            <a:pPr algn="r" eaLnBrk="0" hangingPunct="0">
              <a:defRPr/>
            </a:pPr>
            <a:endParaRPr lang="en-US" sz="3200" b="1" dirty="0">
              <a:latin typeface="Traditional Arabic" pitchFamily="2" charset="-78"/>
              <a:cs typeface="Traditional Arabic" pitchFamily="2" charset="-78"/>
            </a:endParaRPr>
          </a:p>
          <a:p>
            <a:pPr algn="r" eaLnBrk="0" hangingPunct="0">
              <a:defRPr/>
            </a:pPr>
            <a:r>
              <a:rPr lang="en-US" sz="2000" b="1" dirty="0">
                <a:latin typeface="Traditional Arabic" pitchFamily="2" charset="-78"/>
                <a:cs typeface="Traditional Arabic" pitchFamily="2" charset="-78"/>
              </a:rPr>
              <a:t> </a:t>
            </a:r>
            <a:r>
              <a:rPr lang="ar-SA" sz="2000" b="1" baseline="-25000" dirty="0">
                <a:latin typeface="Traditional Arabic" pitchFamily="2" charset="-78"/>
                <a:cs typeface="Traditional Arabic" pitchFamily="2" charset="-78"/>
              </a:rPr>
              <a:t> </a:t>
            </a:r>
            <a:r>
              <a:rPr lang="ar-SA" sz="2000" b="1" dirty="0">
                <a:latin typeface="Traditional Arabic" pitchFamily="2" charset="-78"/>
                <a:cs typeface="Traditional Arabic" pitchFamily="2" charset="-78"/>
              </a:rPr>
              <a:t>    *  لقد أبطل الإسلام كل </a:t>
            </a:r>
            <a:r>
              <a:rPr lang="ar-SA" sz="2000" b="1" dirty="0" smtClean="0">
                <a:latin typeface="Traditional Arabic" pitchFamily="2" charset="-78"/>
                <a:cs typeface="Traditional Arabic" pitchFamily="2" charset="-78"/>
              </a:rPr>
              <a:t>الخرافات </a:t>
            </a:r>
            <a:r>
              <a:rPr lang="ar-SA" sz="2000" b="1" dirty="0">
                <a:latin typeface="Traditional Arabic" pitchFamily="2" charset="-78"/>
                <a:cs typeface="Traditional Arabic" pitchFamily="2" charset="-78"/>
              </a:rPr>
              <a:t>الجاهلية من الغول والعنقاء والهامة </a:t>
            </a:r>
            <a:r>
              <a:rPr lang="ar-SA" sz="2000" b="1" dirty="0" err="1">
                <a:latin typeface="Traditional Arabic" pitchFamily="2" charset="-78"/>
                <a:cs typeface="Traditional Arabic" pitchFamily="2" charset="-78"/>
              </a:rPr>
              <a:t>و</a:t>
            </a:r>
            <a:r>
              <a:rPr lang="ar-SA" sz="2000" b="1" dirty="0">
                <a:latin typeface="Traditional Arabic" pitchFamily="2" charset="-78"/>
                <a:cs typeface="Traditional Arabic" pitchFamily="2" charset="-78"/>
              </a:rPr>
              <a:t> الطيرة والنوء وما إلى ذلك . </a:t>
            </a:r>
            <a:r>
              <a:rPr lang="ar-SA" sz="3200" b="1" dirty="0">
                <a:latin typeface="Traditional Arabic" pitchFamily="2" charset="-78"/>
                <a:cs typeface="Traditional Arabic" pitchFamily="2" charset="-78"/>
              </a:rPr>
              <a:t> </a:t>
            </a:r>
            <a:endParaRPr lang="ar-SA" sz="3200" dirty="0">
              <a:latin typeface="Traditional Arabic" pitchFamily="2" charset="-78"/>
              <a:cs typeface="Traditional Arabic" pitchFamily="2" charset="-78"/>
            </a:endParaRPr>
          </a:p>
        </p:txBody>
      </p:sp>
      <p:cxnSp>
        <p:nvCxnSpPr>
          <p:cNvPr id="4" name="Straight Connector 3"/>
          <p:cNvCxnSpPr/>
          <p:nvPr/>
        </p:nvCxnSpPr>
        <p:spPr>
          <a:xfrm flipH="1">
            <a:off x="5076825" y="5445125"/>
            <a:ext cx="3382963" cy="0"/>
          </a:xfrm>
          <a:prstGeom prst="line">
            <a:avLst/>
          </a:prstGeom>
        </p:spPr>
        <p:style>
          <a:lnRef idx="1">
            <a:schemeClr val="dk1"/>
          </a:lnRef>
          <a:fillRef idx="0">
            <a:schemeClr val="dk1"/>
          </a:fillRef>
          <a:effectRef idx="0">
            <a:schemeClr val="dk1"/>
          </a:effectRef>
          <a:fontRef idx="minor">
            <a:schemeClr val="tx1"/>
          </a:fontRef>
        </p:style>
      </p:cxnSp>
      <p:sp>
        <p:nvSpPr>
          <p:cNvPr id="6" name="عنصر نائب لرقم الشريحة 5"/>
          <p:cNvSpPr>
            <a:spLocks noGrp="1"/>
          </p:cNvSpPr>
          <p:nvPr>
            <p:ph type="sldNum" sz="quarter" idx="12"/>
          </p:nvPr>
        </p:nvSpPr>
        <p:spPr/>
        <p:txBody>
          <a:bodyPr/>
          <a:lstStyle/>
          <a:p>
            <a:pPr>
              <a:defRPr/>
            </a:pPr>
            <a:fld id="{2747E89B-D866-4DDF-BFBC-217AD6D35E37}" type="slidenum">
              <a:rPr lang="en-US" smtClean="0"/>
              <a:pPr>
                <a:defRPr/>
              </a:pPr>
              <a:t>30</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0962"/>
                                        </p:tgtEl>
                                        <p:attrNameLst>
                                          <p:attrName>style.visibility</p:attrName>
                                        </p:attrNameLst>
                                      </p:cBhvr>
                                      <p:to>
                                        <p:strVal val="visible"/>
                                      </p:to>
                                    </p:set>
                                    <p:animEffect transition="in" filter="randombar(horizontal)">
                                      <p:cBhvr>
                                        <p:cTn id="7" dur="1000"/>
                                        <p:tgtEl>
                                          <p:spTgt spid="409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Box 1"/>
          <p:cNvSpPr txBox="1">
            <a:spLocks noChangeArrowheads="1"/>
          </p:cNvSpPr>
          <p:nvPr/>
        </p:nvSpPr>
        <p:spPr bwMode="auto">
          <a:xfrm>
            <a:off x="179388" y="260350"/>
            <a:ext cx="8856662" cy="6771084"/>
          </a:xfrm>
          <a:prstGeom prst="rect">
            <a:avLst/>
          </a:prstGeom>
          <a:noFill/>
          <a:ln w="9525">
            <a:noFill/>
            <a:miter lim="800000"/>
            <a:headEnd/>
            <a:tailEnd/>
          </a:ln>
        </p:spPr>
        <p:txBody>
          <a:bodyPr>
            <a:spAutoFit/>
          </a:bodyPr>
          <a:lstStyle/>
          <a:p>
            <a:pPr algn="r" rtl="1">
              <a:defRPr/>
            </a:pPr>
            <a:r>
              <a:rPr lang="ar-SA" sz="3200" b="1" dirty="0">
                <a:latin typeface="Traditional Arabic" pitchFamily="2" charset="-78"/>
                <a:cs typeface="Traditional Arabic" pitchFamily="2" charset="-78"/>
              </a:rPr>
              <a:t>□ </a:t>
            </a:r>
            <a:r>
              <a:rPr lang="ar-SA" sz="3200" b="1" dirty="0">
                <a:solidFill>
                  <a:srgbClr val="006600"/>
                </a:solidFill>
                <a:latin typeface="Traditional Arabic" pitchFamily="2" charset="-78"/>
                <a:cs typeface="Traditional Arabic" pitchFamily="2" charset="-78"/>
              </a:rPr>
              <a:t>وفي البيت الثاني عشر " وضعت يميني </a:t>
            </a:r>
            <a:r>
              <a:rPr lang="ar-SA" sz="3200" b="1" dirty="0">
                <a:latin typeface="Traditional Arabic" pitchFamily="2" charset="-78"/>
                <a:cs typeface="Traditional Arabic" pitchFamily="2" charset="-78"/>
              </a:rPr>
              <a:t>" </a:t>
            </a:r>
            <a:r>
              <a:rPr lang="ar-SA" sz="3200" b="1" dirty="0">
                <a:solidFill>
                  <a:schemeClr val="accent6">
                    <a:lumMod val="75000"/>
                  </a:schemeClr>
                </a:solidFill>
                <a:latin typeface="Traditional Arabic" pitchFamily="2" charset="-78"/>
                <a:cs typeface="Traditional Arabic" pitchFamily="2" charset="-78"/>
              </a:rPr>
              <a:t>كناية عن إعلان </a:t>
            </a:r>
            <a:r>
              <a:rPr lang="ar-SA" sz="3200" b="1" dirty="0" smtClean="0">
                <a:solidFill>
                  <a:schemeClr val="accent6">
                    <a:lumMod val="75000"/>
                  </a:schemeClr>
                </a:solidFill>
                <a:latin typeface="Traditional Arabic" pitchFamily="2" charset="-78"/>
                <a:cs typeface="Traditional Arabic" pitchFamily="2" charset="-78"/>
              </a:rPr>
              <a:t>إسلامه  .    </a:t>
            </a:r>
            <a:r>
              <a:rPr lang="ar-SA" sz="3200" b="1" dirty="0">
                <a:solidFill>
                  <a:schemeClr val="accent6">
                    <a:lumMod val="75000"/>
                  </a:schemeClr>
                </a:solidFill>
                <a:latin typeface="Traditional Arabic" pitchFamily="2" charset="-78"/>
                <a:cs typeface="Traditional Arabic" pitchFamily="2" charset="-78"/>
              </a:rPr>
              <a:t>وقوله " قيلة القيل " كناية عن نفاذ كلمة الرسول صلى الله عليه وسلم .</a:t>
            </a:r>
          </a:p>
          <a:p>
            <a:pPr algn="r" rtl="1">
              <a:defRPr/>
            </a:pPr>
            <a:r>
              <a:rPr lang="ar-SA" sz="3200" b="1" dirty="0">
                <a:latin typeface="Traditional Arabic" pitchFamily="2" charset="-78"/>
                <a:cs typeface="Traditional Arabic" pitchFamily="2" charset="-78"/>
              </a:rPr>
              <a:t> </a:t>
            </a:r>
            <a:endParaRPr lang="en-US" sz="3200" b="1" dirty="0">
              <a:latin typeface="Traditional Arabic" pitchFamily="2" charset="-78"/>
              <a:cs typeface="Traditional Arabic" pitchFamily="2" charset="-78"/>
            </a:endParaRPr>
          </a:p>
          <a:p>
            <a:pPr algn="r">
              <a:defRPr/>
            </a:pPr>
            <a:r>
              <a:rPr lang="ar-SA" sz="3200" b="1" dirty="0">
                <a:latin typeface="Traditional Arabic" pitchFamily="2" charset="-78"/>
                <a:cs typeface="Traditional Arabic" pitchFamily="2" charset="-78"/>
              </a:rPr>
              <a:t> □ </a:t>
            </a:r>
            <a:r>
              <a:rPr lang="ar-SA" sz="3200" b="1" dirty="0">
                <a:solidFill>
                  <a:srgbClr val="006600"/>
                </a:solidFill>
                <a:latin typeface="Traditional Arabic" pitchFamily="2" charset="-78"/>
                <a:cs typeface="Traditional Arabic" pitchFamily="2" charset="-78"/>
              </a:rPr>
              <a:t>وفي البيت الثالث عشر " إن الرسول </a:t>
            </a:r>
            <a:r>
              <a:rPr lang="ar-SA" sz="3200" b="1" dirty="0" smtClean="0">
                <a:solidFill>
                  <a:srgbClr val="006600"/>
                </a:solidFill>
                <a:latin typeface="Traditional Arabic" pitchFamily="2" charset="-78"/>
                <a:cs typeface="Traditional Arabic" pitchFamily="2" charset="-78"/>
              </a:rPr>
              <a:t>لنور  </a:t>
            </a:r>
            <a:r>
              <a:rPr lang="ar-SA" sz="3200" b="1" dirty="0">
                <a:solidFill>
                  <a:srgbClr val="006600"/>
                </a:solidFill>
                <a:latin typeface="Traditional Arabic" pitchFamily="2" charset="-78"/>
                <a:cs typeface="Traditional Arabic" pitchFamily="2" charset="-78"/>
              </a:rPr>
              <a:t>يستضاء به </a:t>
            </a:r>
            <a:r>
              <a:rPr lang="ar-SA" sz="3200" b="1" dirty="0">
                <a:solidFill>
                  <a:schemeClr val="accent6">
                    <a:lumMod val="75000"/>
                  </a:schemeClr>
                </a:solidFill>
                <a:latin typeface="Traditional Arabic" pitchFamily="2" charset="-78"/>
                <a:cs typeface="Traditional Arabic" pitchFamily="2" charset="-78"/>
              </a:rPr>
              <a:t>" تشبيه للرسول صلى الله عليه وسلم بالسراج المنير والهادي إلى السبيل . وسر جماله التوضيح .</a:t>
            </a:r>
          </a:p>
          <a:p>
            <a:pPr algn="r">
              <a:defRPr/>
            </a:pPr>
            <a:endParaRPr lang="en-US" b="1" dirty="0">
              <a:latin typeface="Traditional Arabic" pitchFamily="2" charset="-78"/>
              <a:cs typeface="Traditional Arabic" pitchFamily="2" charset="-78"/>
            </a:endParaRPr>
          </a:p>
          <a:p>
            <a:pPr algn="r">
              <a:defRPr/>
            </a:pPr>
            <a:r>
              <a:rPr lang="ar-SA" sz="3200" b="1" dirty="0">
                <a:solidFill>
                  <a:srgbClr val="006600"/>
                </a:solidFill>
                <a:latin typeface="Traditional Arabic" pitchFamily="2" charset="-78"/>
                <a:cs typeface="Traditional Arabic" pitchFamily="2" charset="-78"/>
              </a:rPr>
              <a:t>□  وفي البيت الرابع عشر ( ببطن مكة ) </a:t>
            </a:r>
            <a:r>
              <a:rPr lang="ar-SA" sz="3200" b="1" dirty="0">
                <a:solidFill>
                  <a:schemeClr val="accent6">
                    <a:lumMod val="75000"/>
                  </a:schemeClr>
                </a:solidFill>
                <a:latin typeface="Traditional Arabic" pitchFamily="2" charset="-78"/>
                <a:cs typeface="Traditional Arabic" pitchFamily="2" charset="-78"/>
              </a:rPr>
              <a:t>استعارة تصريحية فقد شبه الوسط بالبطن وحذف المشبه وصرح بالمشبه به .</a:t>
            </a:r>
          </a:p>
          <a:p>
            <a:pPr algn="r">
              <a:defRPr/>
            </a:pPr>
            <a:r>
              <a:rPr lang="ar-SA" sz="3200" b="1" dirty="0">
                <a:latin typeface="Traditional Arabic" pitchFamily="2" charset="-78"/>
                <a:cs typeface="Traditional Arabic" pitchFamily="2" charset="-78"/>
              </a:rPr>
              <a:t>  </a:t>
            </a:r>
            <a:endParaRPr lang="en-US" sz="3200" b="1" dirty="0">
              <a:latin typeface="Traditional Arabic" pitchFamily="2" charset="-78"/>
              <a:cs typeface="Traditional Arabic" pitchFamily="2" charset="-78"/>
            </a:endParaRPr>
          </a:p>
          <a:p>
            <a:pPr algn="r">
              <a:defRPr/>
            </a:pPr>
            <a:r>
              <a:rPr lang="ar-SA" sz="3200" b="1" dirty="0">
                <a:latin typeface="Traditional Arabic" pitchFamily="2" charset="-78"/>
                <a:cs typeface="Traditional Arabic" pitchFamily="2" charset="-78"/>
              </a:rPr>
              <a:t>□ </a:t>
            </a:r>
            <a:r>
              <a:rPr lang="ar-SA" sz="3200" b="1" dirty="0">
                <a:solidFill>
                  <a:srgbClr val="006600"/>
                </a:solidFill>
                <a:latin typeface="Traditional Arabic" pitchFamily="2" charset="-78"/>
                <a:cs typeface="Traditional Arabic" pitchFamily="2" charset="-78"/>
              </a:rPr>
              <a:t>والبيت السادس عشر ( شم العرانين ) </a:t>
            </a:r>
            <a:r>
              <a:rPr lang="ar-SA" sz="3200" b="1" dirty="0">
                <a:solidFill>
                  <a:schemeClr val="accent6">
                    <a:lumMod val="75000"/>
                  </a:schemeClr>
                </a:solidFill>
                <a:latin typeface="Traditional Arabic" pitchFamily="2" charset="-78"/>
                <a:cs typeface="Traditional Arabic" pitchFamily="2" charset="-78"/>
              </a:rPr>
              <a:t>كناية عن شرفهم وعزتهم لأن شمم الانسان وإباءه يظهر أول ما يظهر في أنفه .</a:t>
            </a:r>
            <a:endParaRPr lang="en-US" sz="3200" b="1" dirty="0">
              <a:solidFill>
                <a:schemeClr val="accent6">
                  <a:lumMod val="75000"/>
                </a:schemeClr>
              </a:solidFill>
              <a:latin typeface="Traditional Arabic" pitchFamily="2" charset="-78"/>
              <a:cs typeface="Traditional Arabic" pitchFamily="2" charset="-78"/>
            </a:endParaRPr>
          </a:p>
          <a:p>
            <a:pPr algn="r" eaLnBrk="0" hangingPunct="0">
              <a:defRPr/>
            </a:pPr>
            <a:endParaRPr lang="ar-SA" sz="3200" b="1" dirty="0">
              <a:latin typeface="Traditional Arabic" pitchFamily="2" charset="-78"/>
              <a:cs typeface="Traditional Arabic" pitchFamily="2" charset="-78"/>
            </a:endParaRPr>
          </a:p>
          <a:p>
            <a:pPr algn="r" eaLnBrk="0" hangingPunct="0">
              <a:defRPr/>
            </a:pPr>
            <a:endParaRPr lang="en-US" sz="3200" b="1" dirty="0">
              <a:latin typeface="Traditional Arabic" pitchFamily="2" charset="-78"/>
              <a:cs typeface="Traditional Arabic" pitchFamily="2" charset="-78"/>
            </a:endParaRPr>
          </a:p>
        </p:txBody>
      </p:sp>
      <p:sp>
        <p:nvSpPr>
          <p:cNvPr id="4" name="عنصر نائب لرقم الشريحة 3"/>
          <p:cNvSpPr>
            <a:spLocks noGrp="1"/>
          </p:cNvSpPr>
          <p:nvPr>
            <p:ph type="sldNum" sz="quarter" idx="12"/>
          </p:nvPr>
        </p:nvSpPr>
        <p:spPr/>
        <p:txBody>
          <a:bodyPr/>
          <a:lstStyle/>
          <a:p>
            <a:pPr>
              <a:defRPr/>
            </a:pPr>
            <a:fld id="{25AADCEC-153C-4128-9B98-5EBA3E166A46}" type="slidenum">
              <a:rPr lang="en-US" smtClean="0"/>
              <a:pPr>
                <a:defRPr/>
              </a:pPr>
              <a:t>31</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1986"/>
                                        </p:tgtEl>
                                        <p:attrNameLst>
                                          <p:attrName>style.visibility</p:attrName>
                                        </p:attrNameLst>
                                      </p:cBhvr>
                                      <p:to>
                                        <p:strVal val="visible"/>
                                      </p:to>
                                    </p:set>
                                    <p:animEffect transition="in" filter="fade">
                                      <p:cBhvr>
                                        <p:cTn id="7" dur="1000"/>
                                        <p:tgtEl>
                                          <p:spTgt spid="419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extBox 1"/>
          <p:cNvSpPr txBox="1">
            <a:spLocks noChangeArrowheads="1"/>
          </p:cNvSpPr>
          <p:nvPr/>
        </p:nvSpPr>
        <p:spPr bwMode="auto">
          <a:xfrm>
            <a:off x="107950" y="295275"/>
            <a:ext cx="8856663" cy="6001643"/>
          </a:xfrm>
          <a:prstGeom prst="rect">
            <a:avLst/>
          </a:prstGeom>
          <a:noFill/>
          <a:ln w="9525">
            <a:noFill/>
            <a:miter lim="800000"/>
            <a:headEnd/>
            <a:tailEnd/>
          </a:ln>
        </p:spPr>
        <p:txBody>
          <a:bodyPr>
            <a:spAutoFit/>
          </a:bodyPr>
          <a:lstStyle/>
          <a:p>
            <a:pPr algn="r" rtl="1">
              <a:defRPr/>
            </a:pPr>
            <a:r>
              <a:rPr lang="ar-SA" sz="3200" b="1" dirty="0">
                <a:latin typeface="Traditional Arabic" pitchFamily="2" charset="-78"/>
                <a:cs typeface="Traditional Arabic" pitchFamily="2" charset="-78"/>
              </a:rPr>
              <a:t>□ </a:t>
            </a:r>
            <a:r>
              <a:rPr lang="ar-SA" sz="3200" b="1" dirty="0">
                <a:solidFill>
                  <a:srgbClr val="006600"/>
                </a:solidFill>
                <a:latin typeface="Traditional Arabic" pitchFamily="2" charset="-78"/>
                <a:cs typeface="Traditional Arabic" pitchFamily="2" charset="-78"/>
              </a:rPr>
              <a:t>في البيت السابع عشر ( بيض سوابغ )</a:t>
            </a:r>
            <a:r>
              <a:rPr lang="ar-SA" sz="3200" b="1" dirty="0">
                <a:latin typeface="Traditional Arabic" pitchFamily="2" charset="-78"/>
                <a:cs typeface="Traditional Arabic" pitchFamily="2" charset="-78"/>
              </a:rPr>
              <a:t> </a:t>
            </a:r>
            <a:r>
              <a:rPr lang="ar-SA" sz="3200" b="1" dirty="0">
                <a:solidFill>
                  <a:schemeClr val="accent6">
                    <a:lumMod val="75000"/>
                  </a:schemeClr>
                </a:solidFill>
                <a:latin typeface="Traditional Arabic" pitchFamily="2" charset="-78"/>
                <a:cs typeface="Traditional Arabic" pitchFamily="2" charset="-78"/>
              </a:rPr>
              <a:t>كناية عن جودة المعدن الذي صنعت منه هذه الدروع </a:t>
            </a:r>
            <a:r>
              <a:rPr lang="ar-SA" sz="3200" b="1" dirty="0" smtClean="0">
                <a:solidFill>
                  <a:schemeClr val="accent6">
                    <a:lumMod val="75000"/>
                  </a:schemeClr>
                </a:solidFill>
                <a:latin typeface="Traditional Arabic" pitchFamily="2" charset="-78"/>
                <a:cs typeface="Traditional Arabic" pitchFamily="2" charset="-78"/>
              </a:rPr>
              <a:t>.                                                                     </a:t>
            </a:r>
            <a:r>
              <a:rPr lang="ar-SA" sz="3200" b="1" dirty="0">
                <a:solidFill>
                  <a:schemeClr val="accent6">
                    <a:lumMod val="75000"/>
                  </a:schemeClr>
                </a:solidFill>
                <a:latin typeface="Traditional Arabic" pitchFamily="2" charset="-78"/>
                <a:cs typeface="Traditional Arabic" pitchFamily="2" charset="-78"/>
              </a:rPr>
              <a:t>وقوله " قد شُكَّتْ  لَها  حَلَقٌ  كأنها حَلَقُ   القَفْعاءِ   مَجدولُ " تشبيه فقد شبه حلقات الحديد الرفيعة المتينة التي تنسج منها الدروع في استدارتها وفي تداخلها بعضها ببعض على نحو من الامتزاج والاتفاق بحلق القفعاء المحكمة المفتولة .</a:t>
            </a:r>
            <a:endParaRPr lang="en-US" sz="3200" b="1" dirty="0">
              <a:latin typeface="Traditional Arabic" pitchFamily="2" charset="-78"/>
              <a:cs typeface="Traditional Arabic" pitchFamily="2" charset="-78"/>
            </a:endParaRPr>
          </a:p>
          <a:p>
            <a:pPr algn="r">
              <a:defRPr/>
            </a:pPr>
            <a:r>
              <a:rPr lang="ar-SA" sz="3200" b="1" dirty="0">
                <a:latin typeface="Traditional Arabic" pitchFamily="2" charset="-78"/>
                <a:cs typeface="Traditional Arabic" pitchFamily="2" charset="-78"/>
              </a:rPr>
              <a:t>□ </a:t>
            </a:r>
            <a:r>
              <a:rPr lang="ar-SA" sz="3200" b="1" dirty="0">
                <a:solidFill>
                  <a:srgbClr val="006600"/>
                </a:solidFill>
                <a:latin typeface="Traditional Arabic" pitchFamily="2" charset="-78"/>
                <a:cs typeface="Traditional Arabic" pitchFamily="2" charset="-78"/>
              </a:rPr>
              <a:t>وفي البيت الثامن عشر ( يمشون مشي الجمال الزهر ) </a:t>
            </a:r>
            <a:r>
              <a:rPr lang="ar-SA" sz="3200" b="1" dirty="0">
                <a:solidFill>
                  <a:schemeClr val="accent6">
                    <a:lumMod val="75000"/>
                  </a:schemeClr>
                </a:solidFill>
                <a:latin typeface="Traditional Arabic" pitchFamily="2" charset="-78"/>
                <a:cs typeface="Traditional Arabic" pitchFamily="2" charset="-78"/>
              </a:rPr>
              <a:t>تشبيه ، شبه فيه مشيهم إلى ساحة الوغى ثابتين هادئين غير وجلين بمشي الجمال ..... التي تروق من يراها  اطمئنان مشية ، وفخامة طلعة .</a:t>
            </a:r>
            <a:r>
              <a:rPr lang="ar-SA" sz="3200" b="1" dirty="0">
                <a:latin typeface="Traditional Arabic" pitchFamily="2" charset="-78"/>
                <a:cs typeface="Traditional Arabic" pitchFamily="2" charset="-78"/>
              </a:rPr>
              <a:t> </a:t>
            </a:r>
            <a:endParaRPr lang="en-US" sz="3200" b="1" dirty="0">
              <a:latin typeface="Traditional Arabic" pitchFamily="2" charset="-78"/>
              <a:cs typeface="Traditional Arabic" pitchFamily="2" charset="-78"/>
            </a:endParaRPr>
          </a:p>
          <a:p>
            <a:pPr algn="r">
              <a:defRPr/>
            </a:pPr>
            <a:r>
              <a:rPr lang="ar-SA" sz="3200" b="1" dirty="0">
                <a:latin typeface="Traditional Arabic" pitchFamily="2" charset="-78"/>
                <a:cs typeface="Traditional Arabic" pitchFamily="2" charset="-78"/>
              </a:rPr>
              <a:t>□ </a:t>
            </a:r>
            <a:r>
              <a:rPr lang="ar-SA" sz="3200" b="1" dirty="0">
                <a:solidFill>
                  <a:srgbClr val="006600"/>
                </a:solidFill>
                <a:latin typeface="Traditional Arabic" pitchFamily="2" charset="-78"/>
                <a:cs typeface="Traditional Arabic" pitchFamily="2" charset="-78"/>
              </a:rPr>
              <a:t>وفي البيت التاسع عشر ( لا يفرحون إذا نالت رماحهم ) </a:t>
            </a:r>
            <a:r>
              <a:rPr lang="ar-SA" sz="3200" b="1" dirty="0">
                <a:solidFill>
                  <a:schemeClr val="accent6">
                    <a:lumMod val="75000"/>
                  </a:schemeClr>
                </a:solidFill>
                <a:latin typeface="Traditional Arabic" pitchFamily="2" charset="-78"/>
                <a:cs typeface="Traditional Arabic" pitchFamily="2" charset="-78"/>
              </a:rPr>
              <a:t>كناية عن قوة العزيمة وصلابة الإرادة وعلو الهمة .</a:t>
            </a:r>
          </a:p>
          <a:p>
            <a:pPr algn="r">
              <a:defRPr/>
            </a:pPr>
            <a:r>
              <a:rPr lang="ar-SA" sz="3200" b="1" dirty="0">
                <a:latin typeface="Traditional Arabic" pitchFamily="2" charset="-78"/>
                <a:cs typeface="Traditional Arabic" pitchFamily="2" charset="-78"/>
              </a:rPr>
              <a:t> □ </a:t>
            </a:r>
            <a:r>
              <a:rPr lang="ar-SA" sz="3200" b="1" dirty="0">
                <a:solidFill>
                  <a:srgbClr val="006600"/>
                </a:solidFill>
                <a:latin typeface="Traditional Arabic" pitchFamily="2" charset="-78"/>
                <a:cs typeface="Traditional Arabic" pitchFamily="2" charset="-78"/>
              </a:rPr>
              <a:t>والبيت الأخير كله ،</a:t>
            </a:r>
            <a:r>
              <a:rPr lang="ar-SA" sz="3200" b="1" dirty="0">
                <a:latin typeface="Traditional Arabic" pitchFamily="2" charset="-78"/>
                <a:cs typeface="Traditional Arabic" pitchFamily="2" charset="-78"/>
              </a:rPr>
              <a:t> </a:t>
            </a:r>
            <a:r>
              <a:rPr lang="ar-SA" sz="3200" b="1" dirty="0">
                <a:solidFill>
                  <a:schemeClr val="accent6">
                    <a:lumMod val="75000"/>
                  </a:schemeClr>
                </a:solidFill>
                <a:latin typeface="Traditional Arabic" pitchFamily="2" charset="-78"/>
                <a:cs typeface="Traditional Arabic" pitchFamily="2" charset="-78"/>
              </a:rPr>
              <a:t>كناية عن شجاعتهم . </a:t>
            </a:r>
            <a:r>
              <a:rPr lang="ar-SA" sz="3200" b="1" dirty="0">
                <a:latin typeface="Traditional Arabic" pitchFamily="2" charset="-78"/>
                <a:cs typeface="Traditional Arabic" pitchFamily="2" charset="-78"/>
              </a:rPr>
              <a:t> </a:t>
            </a:r>
            <a:endParaRPr lang="en-US" sz="3200" b="1" dirty="0">
              <a:latin typeface="Traditional Arabic" pitchFamily="2" charset="-78"/>
              <a:cs typeface="Traditional Arabic" pitchFamily="2" charset="-78"/>
            </a:endParaRPr>
          </a:p>
        </p:txBody>
      </p:sp>
      <p:sp>
        <p:nvSpPr>
          <p:cNvPr id="4" name="عنصر نائب لرقم الشريحة 3"/>
          <p:cNvSpPr>
            <a:spLocks noGrp="1"/>
          </p:cNvSpPr>
          <p:nvPr>
            <p:ph type="sldNum" sz="quarter" idx="12"/>
          </p:nvPr>
        </p:nvSpPr>
        <p:spPr/>
        <p:txBody>
          <a:bodyPr/>
          <a:lstStyle/>
          <a:p>
            <a:pPr>
              <a:defRPr/>
            </a:pPr>
            <a:fld id="{FF62A2CF-2311-41D3-9D30-3142F6675E1C}" type="slidenum">
              <a:rPr lang="en-US" smtClean="0"/>
              <a:pPr>
                <a:defRPr/>
              </a:pPr>
              <a:t>32</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3010"/>
                                        </p:tgtEl>
                                        <p:attrNameLst>
                                          <p:attrName>style.visibility</p:attrName>
                                        </p:attrNameLst>
                                      </p:cBhvr>
                                      <p:to>
                                        <p:strVal val="visible"/>
                                      </p:to>
                                    </p:set>
                                    <p:animEffect transition="in" filter="fade">
                                      <p:cBhvr>
                                        <p:cTn id="7" dur="1000"/>
                                        <p:tgtEl>
                                          <p:spTgt spid="430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1"/>
          <p:cNvSpPr>
            <a:spLocks noChangeArrowheads="1"/>
          </p:cNvSpPr>
          <p:nvPr/>
        </p:nvSpPr>
        <p:spPr bwMode="auto">
          <a:xfrm>
            <a:off x="34925" y="327025"/>
            <a:ext cx="9037638" cy="5645150"/>
          </a:xfrm>
          <a:prstGeom prst="rect">
            <a:avLst/>
          </a:prstGeom>
          <a:noFill/>
          <a:ln w="9525">
            <a:noFill/>
            <a:miter lim="800000"/>
            <a:headEnd/>
            <a:tailEnd/>
          </a:ln>
        </p:spPr>
        <p:txBody>
          <a:bodyPr>
            <a:spAutoFit/>
          </a:bodyPr>
          <a:lstStyle/>
          <a:p>
            <a:pPr algn="ctr">
              <a:lnSpc>
                <a:spcPct val="115000"/>
              </a:lnSpc>
              <a:spcAft>
                <a:spcPts val="1000"/>
              </a:spcAft>
              <a:defRPr/>
            </a:pPr>
            <a:r>
              <a:rPr lang="ar-SA" sz="2400" dirty="0">
                <a:latin typeface="Calibri" pitchFamily="34" charset="0"/>
                <a:ea typeface="Calibri" pitchFamily="34" charset="0"/>
                <a:cs typeface="Traditional Arabic" pitchFamily="2" charset="-78"/>
              </a:rPr>
              <a:t> </a:t>
            </a:r>
            <a:r>
              <a:rPr lang="ar-SA" sz="4000" b="1" dirty="0">
                <a:solidFill>
                  <a:srgbClr val="C00000"/>
                </a:solidFill>
                <a:latin typeface="Calibri" pitchFamily="34" charset="0"/>
                <a:ea typeface="Calibri" pitchFamily="34" charset="0"/>
                <a:cs typeface="Traditional Arabic" pitchFamily="2" charset="-78"/>
              </a:rPr>
              <a:t>الموسيقى :</a:t>
            </a:r>
            <a:endParaRPr lang="en-US" sz="4000" dirty="0">
              <a:solidFill>
                <a:srgbClr val="C00000"/>
              </a:solidFill>
              <a:latin typeface="Calibri" pitchFamily="34" charset="0"/>
              <a:ea typeface="Calibri" pitchFamily="34" charset="0"/>
              <a:cs typeface="Traditional Arabic" pitchFamily="2" charset="-78"/>
            </a:endParaRPr>
          </a:p>
          <a:p>
            <a:pPr algn="r">
              <a:lnSpc>
                <a:spcPct val="115000"/>
              </a:lnSpc>
              <a:spcAft>
                <a:spcPts val="1000"/>
              </a:spcAft>
              <a:defRPr/>
            </a:pPr>
            <a:r>
              <a:rPr lang="ar-SA" sz="3600" b="1" dirty="0">
                <a:solidFill>
                  <a:schemeClr val="accent6">
                    <a:lumMod val="75000"/>
                  </a:schemeClr>
                </a:solidFill>
                <a:latin typeface="Calibri" pitchFamily="34" charset="0"/>
                <a:ea typeface="Calibri" pitchFamily="34" charset="0"/>
                <a:cs typeface="Traditional Arabic" pitchFamily="2" charset="-78"/>
              </a:rPr>
              <a:t> ظاهرة في الوزن والقافية ، وبعض المحسنات البديعية ، وداخلية خفية نابعة من انتقاء الألفاظ وحسن تنسيقها وترابط الأفكار وجمال التصوير</a:t>
            </a:r>
            <a:r>
              <a:rPr lang="ar-SA" sz="3600" b="1" dirty="0" smtClean="0">
                <a:solidFill>
                  <a:schemeClr val="accent6">
                    <a:lumMod val="75000"/>
                  </a:schemeClr>
                </a:solidFill>
                <a:latin typeface="Calibri" pitchFamily="34" charset="0"/>
                <a:ea typeface="Calibri" pitchFamily="34" charset="0"/>
                <a:cs typeface="Traditional Arabic" pitchFamily="2" charset="-78"/>
              </a:rPr>
              <a:t>،</a:t>
            </a:r>
            <a:endParaRPr lang="ar-SA" sz="3600" b="1" dirty="0">
              <a:solidFill>
                <a:schemeClr val="accent6">
                  <a:lumMod val="75000"/>
                </a:schemeClr>
              </a:solidFill>
              <a:latin typeface="Calibri" pitchFamily="34" charset="0"/>
              <a:cs typeface="Traditional Arabic" pitchFamily="2" charset="-78"/>
            </a:endParaRPr>
          </a:p>
          <a:p>
            <a:pPr algn="r">
              <a:lnSpc>
                <a:spcPct val="115000"/>
              </a:lnSpc>
              <a:spcAft>
                <a:spcPts val="1000"/>
              </a:spcAft>
              <a:defRPr/>
            </a:pPr>
            <a:r>
              <a:rPr lang="ar-SA" sz="3600" b="1" dirty="0">
                <a:solidFill>
                  <a:schemeClr val="accent6">
                    <a:lumMod val="75000"/>
                  </a:schemeClr>
                </a:solidFill>
                <a:latin typeface="Calibri" pitchFamily="34" charset="0"/>
                <a:cs typeface="Traditional Arabic" pitchFamily="2" charset="-78"/>
              </a:rPr>
              <a:t>وصدق العاطفة .</a:t>
            </a:r>
          </a:p>
          <a:p>
            <a:pPr algn="r">
              <a:lnSpc>
                <a:spcPct val="115000"/>
              </a:lnSpc>
              <a:spcAft>
                <a:spcPts val="1000"/>
              </a:spcAft>
              <a:defRPr/>
            </a:pPr>
            <a:r>
              <a:rPr lang="ar-SA" sz="3600" b="1" dirty="0">
                <a:solidFill>
                  <a:srgbClr val="7030A0"/>
                </a:solidFill>
                <a:latin typeface="Calibri" pitchFamily="34" charset="0"/>
                <a:cs typeface="Traditional Arabic" pitchFamily="2" charset="-78"/>
              </a:rPr>
              <a:t>لقد نظمت هذه القصيدة على بحر البسيط- وهو من الأوزان الطويلة -واختيار الشاعر له يعد دليلا على إدراكه أنه يستوعب المشاعر والأفكار مهما تبلغ من حدة وعمق فهو يناسب الفكر والتأمل وبث الحزن ، وخيبة الرجاء كما يتميز باتساع أفقه وجمال إيقاعه . </a:t>
            </a:r>
            <a:endParaRPr lang="en-US" sz="3600" b="1" dirty="0">
              <a:solidFill>
                <a:srgbClr val="7030A0"/>
              </a:solidFill>
              <a:latin typeface="Calibri" pitchFamily="34" charset="0"/>
            </a:endParaRPr>
          </a:p>
        </p:txBody>
      </p:sp>
      <p:sp>
        <p:nvSpPr>
          <p:cNvPr id="4" name="عنصر نائب لرقم الشريحة 3"/>
          <p:cNvSpPr>
            <a:spLocks noGrp="1"/>
          </p:cNvSpPr>
          <p:nvPr>
            <p:ph type="sldNum" sz="quarter" idx="12"/>
          </p:nvPr>
        </p:nvSpPr>
        <p:spPr/>
        <p:txBody>
          <a:bodyPr/>
          <a:lstStyle/>
          <a:p>
            <a:pPr>
              <a:defRPr/>
            </a:pPr>
            <a:fld id="{41007E5E-1F9B-4794-BA95-1916D392BA5D}" type="slidenum">
              <a:rPr lang="en-US" smtClean="0"/>
              <a:pPr>
                <a:defRPr/>
              </a:pPr>
              <a:t>33</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45058"/>
                                        </p:tgtEl>
                                        <p:attrNameLst>
                                          <p:attrName>style.visibility</p:attrName>
                                        </p:attrNameLst>
                                      </p:cBhvr>
                                      <p:to>
                                        <p:strVal val="visible"/>
                                      </p:to>
                                    </p:set>
                                    <p:animEffect transition="in" filter="barn(inHorizontal)">
                                      <p:cBhvr>
                                        <p:cTn id="7" dur="1000"/>
                                        <p:tgtEl>
                                          <p:spTgt spid="450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1"/>
          <p:cNvSpPr>
            <a:spLocks noChangeArrowheads="1"/>
          </p:cNvSpPr>
          <p:nvPr/>
        </p:nvSpPr>
        <p:spPr bwMode="auto">
          <a:xfrm>
            <a:off x="-36513" y="596900"/>
            <a:ext cx="9144001" cy="4056495"/>
          </a:xfrm>
          <a:prstGeom prst="rect">
            <a:avLst/>
          </a:prstGeom>
          <a:noFill/>
          <a:ln w="9525">
            <a:noFill/>
            <a:miter lim="800000"/>
            <a:headEnd/>
            <a:tailEnd/>
          </a:ln>
        </p:spPr>
        <p:txBody>
          <a:bodyPr>
            <a:spAutoFit/>
          </a:bodyPr>
          <a:lstStyle/>
          <a:p>
            <a:pPr algn="r">
              <a:lnSpc>
                <a:spcPct val="115000"/>
              </a:lnSpc>
              <a:spcAft>
                <a:spcPts val="1000"/>
              </a:spcAft>
              <a:defRPr/>
            </a:pPr>
            <a:r>
              <a:rPr lang="ar-SA" sz="3200" b="1" dirty="0">
                <a:solidFill>
                  <a:schemeClr val="accent6">
                    <a:lumMod val="75000"/>
                  </a:schemeClr>
                </a:solidFill>
                <a:latin typeface="Calibri" pitchFamily="34" charset="0"/>
                <a:ea typeface="Calibri" pitchFamily="34" charset="0"/>
                <a:cs typeface="Traditional Arabic" pitchFamily="2" charset="-78"/>
              </a:rPr>
              <a:t>وقصائد الندم  المصحوبة بفعل الاعتذار قد تتطلب طول النفس ، لكونها تعبر عن حزن الإنسان ومعاناته النفسية والحياتية ، إن هذه الأوزان الطويلة صالحة للسرد والعرض ...... وهذا ما يتطلبه الموقف ، وهي صالحة للحوار والتعمق فيما يصيب النفس الإنسانية من الأحزان والأوجاع ، ومن ثم يتيح للناظم بها مجالاً للتأمل العميق عند مواجهة الحدث وتأثيره عليه . ولعل الوزن باتساعه وطوله قد تناسب مع ألم كعب الموسع والمتمثل من خلال استخدامه للفظة " بطن مكة " والتي وجد في بحر البسيط ما يتلاءم مع دلالة هذه الكلمة من التوسع </a:t>
            </a:r>
            <a:r>
              <a:rPr lang="ar-SA" sz="3200" b="1" dirty="0" smtClean="0">
                <a:solidFill>
                  <a:schemeClr val="accent6">
                    <a:lumMod val="75000"/>
                  </a:schemeClr>
                </a:solidFill>
                <a:latin typeface="Calibri" pitchFamily="34" charset="0"/>
                <a:ea typeface="Calibri" pitchFamily="34" charset="0"/>
                <a:cs typeface="Traditional Arabic" pitchFamily="2" charset="-78"/>
              </a:rPr>
              <a:t>والانطلاق. </a:t>
            </a:r>
            <a:endParaRPr lang="en-US" b="1" dirty="0">
              <a:solidFill>
                <a:schemeClr val="accent6">
                  <a:lumMod val="75000"/>
                </a:schemeClr>
              </a:solidFill>
              <a:latin typeface="Calibri" pitchFamily="34" charset="0"/>
              <a:ea typeface="Calibri" pitchFamily="34" charset="0"/>
              <a:cs typeface="Traditional Arabic" pitchFamily="2" charset="-78"/>
            </a:endParaRPr>
          </a:p>
        </p:txBody>
      </p:sp>
      <p:sp>
        <p:nvSpPr>
          <p:cNvPr id="4" name="عنصر نائب لرقم الشريحة 3"/>
          <p:cNvSpPr>
            <a:spLocks noGrp="1"/>
          </p:cNvSpPr>
          <p:nvPr>
            <p:ph type="sldNum" sz="quarter" idx="12"/>
          </p:nvPr>
        </p:nvSpPr>
        <p:spPr/>
        <p:txBody>
          <a:bodyPr/>
          <a:lstStyle/>
          <a:p>
            <a:pPr>
              <a:defRPr/>
            </a:pPr>
            <a:fld id="{EB4A75CC-B08E-4080-89EF-7A25C42A22E3}" type="slidenum">
              <a:rPr lang="en-US" smtClean="0"/>
              <a:pPr>
                <a:defRPr/>
              </a:pPr>
              <a:t>34</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6082"/>
                                        </p:tgtEl>
                                        <p:attrNameLst>
                                          <p:attrName>style.visibility</p:attrName>
                                        </p:attrNameLst>
                                      </p:cBhvr>
                                      <p:to>
                                        <p:strVal val="visible"/>
                                      </p:to>
                                    </p:set>
                                    <p:animEffect transition="in" filter="circle(in)">
                                      <p:cBhvr>
                                        <p:cTn id="7" dur="2000"/>
                                        <p:tgtEl>
                                          <p:spTgt spid="460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1"/>
          <p:cNvSpPr>
            <a:spLocks noChangeArrowheads="1"/>
          </p:cNvSpPr>
          <p:nvPr/>
        </p:nvSpPr>
        <p:spPr bwMode="auto">
          <a:xfrm>
            <a:off x="34925" y="1641475"/>
            <a:ext cx="8893175" cy="4524375"/>
          </a:xfrm>
          <a:prstGeom prst="rect">
            <a:avLst/>
          </a:prstGeom>
          <a:noFill/>
          <a:ln w="9525">
            <a:noFill/>
            <a:miter lim="800000"/>
            <a:headEnd/>
            <a:tailEnd/>
          </a:ln>
        </p:spPr>
        <p:txBody>
          <a:bodyPr>
            <a:spAutoFit/>
          </a:bodyPr>
          <a:lstStyle/>
          <a:p>
            <a:pPr algn="r" rtl="1"/>
            <a:r>
              <a:rPr lang="ar-SA" sz="3600" b="1" dirty="0">
                <a:solidFill>
                  <a:srgbClr val="800080"/>
                </a:solidFill>
                <a:latin typeface="Traditional Arabic" pitchFamily="18" charset="-78"/>
                <a:cs typeface="Traditional Arabic" pitchFamily="18" charset="-78"/>
              </a:rPr>
              <a:t> لقد وفق الشاعر في اختيار قافية القصيدة ، والشعر </a:t>
            </a:r>
            <a:r>
              <a:rPr lang="ar-SA" sz="3600" b="1" dirty="0" smtClean="0">
                <a:solidFill>
                  <a:srgbClr val="800080"/>
                </a:solidFill>
                <a:latin typeface="Traditional Arabic" pitchFamily="18" charset="-78"/>
                <a:cs typeface="Traditional Arabic" pitchFamily="18" charset="-78"/>
              </a:rPr>
              <a:t>لا </a:t>
            </a:r>
            <a:r>
              <a:rPr lang="ar-SA" sz="3600" b="1" dirty="0">
                <a:solidFill>
                  <a:srgbClr val="800080"/>
                </a:solidFill>
                <a:latin typeface="Traditional Arabic" pitchFamily="18" charset="-78"/>
                <a:cs typeface="Traditional Arabic" pitchFamily="18" charset="-78"/>
              </a:rPr>
              <a:t>يكون مقفى إلا إذا اشتمل على حرف الروي فهو من أهم حروف القافية وأكثرها أثراً في موسيقى البيت ، فجرس هذا الحرف هو آخر ما يقرع السمع و به عصمة الأبيات في القصيدة كلها ، وقد استخدم الشاعر حرف </a:t>
            </a:r>
            <a:r>
              <a:rPr lang="ar-SA" sz="3600" b="1" dirty="0" smtClean="0">
                <a:solidFill>
                  <a:srgbClr val="800080"/>
                </a:solidFill>
                <a:latin typeface="Traditional Arabic" pitchFamily="18" charset="-78"/>
                <a:cs typeface="Traditional Arabic" pitchFamily="18" charset="-78"/>
              </a:rPr>
              <a:t>(اللام) </a:t>
            </a:r>
            <a:r>
              <a:rPr lang="ar-SA" sz="3600" b="1" dirty="0">
                <a:solidFill>
                  <a:srgbClr val="800080"/>
                </a:solidFill>
                <a:latin typeface="Traditional Arabic" pitchFamily="18" charset="-78"/>
                <a:cs typeface="Traditional Arabic" pitchFamily="18" charset="-78"/>
              </a:rPr>
              <a:t>رويًا لأبياته ، وحرف اللام من الأصوات التي تمتاز بوضوح صوتي ، وقد </a:t>
            </a:r>
            <a:r>
              <a:rPr lang="ar-SA" sz="3600" b="1" dirty="0" smtClean="0">
                <a:solidFill>
                  <a:srgbClr val="800080"/>
                </a:solidFill>
                <a:latin typeface="Traditional Arabic" pitchFamily="18" charset="-78"/>
                <a:cs typeface="Traditional Arabic" pitchFamily="18" charset="-78"/>
              </a:rPr>
              <a:t>أضفى </a:t>
            </a:r>
            <a:r>
              <a:rPr lang="ar-SA" sz="3600" b="1" dirty="0">
                <a:solidFill>
                  <a:srgbClr val="800080"/>
                </a:solidFill>
                <a:latin typeface="Traditional Arabic" pitchFamily="18" charset="-78"/>
                <a:cs typeface="Traditional Arabic" pitchFamily="18" charset="-78"/>
              </a:rPr>
              <a:t>استخدامه روياً للقصيدة قوة لموسيقى البيت ووضوحًا إيقاعيًا ، وهو يعبر عن حالة الضيق والهم التي تعتري الشاعر من جراء تفكيره في مصيره المحتوم . </a:t>
            </a:r>
            <a:endParaRPr lang="en-US" sz="3600" b="1" dirty="0">
              <a:solidFill>
                <a:srgbClr val="800080"/>
              </a:solidFill>
              <a:latin typeface="Traditional Arabic" pitchFamily="18" charset="-78"/>
              <a:cs typeface="Traditional Arabic" pitchFamily="18" charset="-78"/>
            </a:endParaRPr>
          </a:p>
        </p:txBody>
      </p:sp>
      <p:sp>
        <p:nvSpPr>
          <p:cNvPr id="3" name="Flowchart: Punched Tape 2"/>
          <p:cNvSpPr/>
          <p:nvPr/>
        </p:nvSpPr>
        <p:spPr>
          <a:xfrm>
            <a:off x="2268538" y="260350"/>
            <a:ext cx="4606925" cy="936625"/>
          </a:xfrm>
          <a:prstGeom prst="flowChartPunchedTape">
            <a:avLst/>
          </a:prstGeom>
        </p:spPr>
        <p:style>
          <a:lnRef idx="1">
            <a:schemeClr val="dk1"/>
          </a:lnRef>
          <a:fillRef idx="2">
            <a:schemeClr val="dk1"/>
          </a:fillRef>
          <a:effectRef idx="1">
            <a:schemeClr val="dk1"/>
          </a:effectRef>
          <a:fontRef idx="minor">
            <a:schemeClr val="dk1"/>
          </a:fontRef>
        </p:style>
        <p:txBody>
          <a:bodyPr anchor="ctr"/>
          <a:lstStyle/>
          <a:p>
            <a:pPr algn="ctr">
              <a:defRPr/>
            </a:pPr>
            <a:r>
              <a:rPr lang="ar-SA" sz="3200" b="1" dirty="0"/>
              <a:t> </a:t>
            </a:r>
          </a:p>
          <a:p>
            <a:pPr algn="ctr">
              <a:defRPr/>
            </a:pPr>
            <a:r>
              <a:rPr lang="ar-SA" sz="5400" b="1" dirty="0">
                <a:latin typeface="Traditional Arabic" pitchFamily="2" charset="-78"/>
                <a:cs typeface="Traditional Arabic" pitchFamily="2" charset="-78"/>
              </a:rPr>
              <a:t>القافية :</a:t>
            </a:r>
            <a:endParaRPr lang="en-US" sz="5400" dirty="0">
              <a:latin typeface="Traditional Arabic" pitchFamily="2" charset="-78"/>
              <a:cs typeface="Traditional Arabic" pitchFamily="2" charset="-78"/>
            </a:endParaRPr>
          </a:p>
          <a:p>
            <a:pPr algn="ctr">
              <a:defRPr/>
            </a:pPr>
            <a:endParaRPr lang="en-US" dirty="0"/>
          </a:p>
        </p:txBody>
      </p:sp>
      <p:sp>
        <p:nvSpPr>
          <p:cNvPr id="5" name="عنصر نائب لرقم الشريحة 4"/>
          <p:cNvSpPr>
            <a:spLocks noGrp="1"/>
          </p:cNvSpPr>
          <p:nvPr>
            <p:ph type="sldNum" sz="quarter" idx="12"/>
          </p:nvPr>
        </p:nvSpPr>
        <p:spPr/>
        <p:txBody>
          <a:bodyPr/>
          <a:lstStyle/>
          <a:p>
            <a:pPr>
              <a:defRPr/>
            </a:pPr>
            <a:fld id="{C5410619-D6E7-45B6-92A1-951646D291C6}" type="slidenum">
              <a:rPr lang="en-US" smtClean="0"/>
              <a:pPr>
                <a:defRPr/>
              </a:pPr>
              <a:t>35</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1"/>
                                          </p:val>
                                        </p:tav>
                                        <p:tav tm="100000">
                                          <p:val>
                                            <p:strVal val="#ppt_x"/>
                                          </p:val>
                                        </p:tav>
                                      </p:tavLst>
                                    </p:anim>
                                    <p:anim calcmode="lin" valueType="num">
                                      <p:cBhvr>
                                        <p:cTn id="9" dur="10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30" presetClass="entr" presetSubtype="0" fill="hold" grpId="0" nodeType="clickEffect">
                                  <p:stCondLst>
                                    <p:cond delay="0"/>
                                  </p:stCondLst>
                                  <p:childTnLst>
                                    <p:set>
                                      <p:cBhvr>
                                        <p:cTn id="13" dur="1" fill="hold">
                                          <p:stCondLst>
                                            <p:cond delay="0"/>
                                          </p:stCondLst>
                                        </p:cTn>
                                        <p:tgtEl>
                                          <p:spTgt spid="47106"/>
                                        </p:tgtEl>
                                        <p:attrNameLst>
                                          <p:attrName>style.visibility</p:attrName>
                                        </p:attrNameLst>
                                      </p:cBhvr>
                                      <p:to>
                                        <p:strVal val="visible"/>
                                      </p:to>
                                    </p:set>
                                    <p:animEffect transition="in" filter="fade">
                                      <p:cBhvr>
                                        <p:cTn id="14" dur="1600" decel="100000"/>
                                        <p:tgtEl>
                                          <p:spTgt spid="47106"/>
                                        </p:tgtEl>
                                      </p:cBhvr>
                                    </p:animEffect>
                                    <p:anim calcmode="lin" valueType="num">
                                      <p:cBhvr>
                                        <p:cTn id="15" dur="1600" decel="100000" fill="hold"/>
                                        <p:tgtEl>
                                          <p:spTgt spid="47106"/>
                                        </p:tgtEl>
                                        <p:attrNameLst>
                                          <p:attrName>style.rotation</p:attrName>
                                        </p:attrNameLst>
                                      </p:cBhvr>
                                      <p:tavLst>
                                        <p:tav tm="0">
                                          <p:val>
                                            <p:fltVal val="-90"/>
                                          </p:val>
                                        </p:tav>
                                        <p:tav tm="100000">
                                          <p:val>
                                            <p:fltVal val="0"/>
                                          </p:val>
                                        </p:tav>
                                      </p:tavLst>
                                    </p:anim>
                                    <p:anim calcmode="lin" valueType="num">
                                      <p:cBhvr>
                                        <p:cTn id="16" dur="1600" decel="100000" fill="hold"/>
                                        <p:tgtEl>
                                          <p:spTgt spid="47106"/>
                                        </p:tgtEl>
                                        <p:attrNameLst>
                                          <p:attrName>ppt_x</p:attrName>
                                        </p:attrNameLst>
                                      </p:cBhvr>
                                      <p:tavLst>
                                        <p:tav tm="0">
                                          <p:val>
                                            <p:strVal val="#ppt_x+0.4"/>
                                          </p:val>
                                        </p:tav>
                                        <p:tav tm="100000">
                                          <p:val>
                                            <p:strVal val="#ppt_x-0.05"/>
                                          </p:val>
                                        </p:tav>
                                      </p:tavLst>
                                    </p:anim>
                                    <p:anim calcmode="lin" valueType="num">
                                      <p:cBhvr>
                                        <p:cTn id="17" dur="1600" decel="100000" fill="hold"/>
                                        <p:tgtEl>
                                          <p:spTgt spid="47106"/>
                                        </p:tgtEl>
                                        <p:attrNameLst>
                                          <p:attrName>ppt_y</p:attrName>
                                        </p:attrNameLst>
                                      </p:cBhvr>
                                      <p:tavLst>
                                        <p:tav tm="0">
                                          <p:val>
                                            <p:strVal val="#ppt_y-0.4"/>
                                          </p:val>
                                        </p:tav>
                                        <p:tav tm="100000">
                                          <p:val>
                                            <p:strVal val="#ppt_y+0.1"/>
                                          </p:val>
                                        </p:tav>
                                      </p:tavLst>
                                    </p:anim>
                                    <p:anim calcmode="lin" valueType="num">
                                      <p:cBhvr>
                                        <p:cTn id="18" dur="400" accel="100000" fill="hold">
                                          <p:stCondLst>
                                            <p:cond delay="1600"/>
                                          </p:stCondLst>
                                        </p:cTn>
                                        <p:tgtEl>
                                          <p:spTgt spid="47106"/>
                                        </p:tgtEl>
                                        <p:attrNameLst>
                                          <p:attrName>ppt_x</p:attrName>
                                        </p:attrNameLst>
                                      </p:cBhvr>
                                      <p:tavLst>
                                        <p:tav tm="0">
                                          <p:val>
                                            <p:strVal val="#ppt_x-0.05"/>
                                          </p:val>
                                        </p:tav>
                                        <p:tav tm="100000">
                                          <p:val>
                                            <p:strVal val="#ppt_x"/>
                                          </p:val>
                                        </p:tav>
                                      </p:tavLst>
                                    </p:anim>
                                    <p:anim calcmode="lin" valueType="num">
                                      <p:cBhvr>
                                        <p:cTn id="19" dur="400" accel="100000" fill="hold">
                                          <p:stCondLst>
                                            <p:cond delay="1600"/>
                                          </p:stCondLst>
                                        </p:cTn>
                                        <p:tgtEl>
                                          <p:spTgt spid="47106"/>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6" grpId="0"/>
      <p:bldP spid="3"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Box 1"/>
          <p:cNvSpPr txBox="1">
            <a:spLocks noChangeArrowheads="1"/>
          </p:cNvSpPr>
          <p:nvPr/>
        </p:nvSpPr>
        <p:spPr bwMode="auto">
          <a:xfrm>
            <a:off x="323850" y="188913"/>
            <a:ext cx="8569325" cy="6494462"/>
          </a:xfrm>
          <a:prstGeom prst="rect">
            <a:avLst/>
          </a:prstGeom>
          <a:noFill/>
          <a:ln w="9525">
            <a:noFill/>
            <a:miter lim="800000"/>
            <a:headEnd/>
            <a:tailEnd/>
          </a:ln>
        </p:spPr>
        <p:txBody>
          <a:bodyPr>
            <a:spAutoFit/>
          </a:bodyPr>
          <a:lstStyle/>
          <a:p>
            <a:pPr algn="r">
              <a:defRPr/>
            </a:pPr>
            <a:r>
              <a:rPr lang="ar-SA" sz="3200" b="1" dirty="0">
                <a:solidFill>
                  <a:schemeClr val="accent6">
                    <a:lumMod val="75000"/>
                  </a:schemeClr>
                </a:solidFill>
                <a:latin typeface="Traditional Arabic" pitchFamily="2" charset="-78"/>
                <a:cs typeface="Traditional Arabic" pitchFamily="2" charset="-78"/>
              </a:rPr>
              <a:t>يقول: </a:t>
            </a:r>
            <a:endParaRPr lang="en-US" sz="3200" b="1" dirty="0">
              <a:solidFill>
                <a:schemeClr val="accent6">
                  <a:lumMod val="75000"/>
                </a:schemeClr>
              </a:solidFill>
              <a:latin typeface="Traditional Arabic" pitchFamily="2" charset="-78"/>
              <a:cs typeface="Traditional Arabic" pitchFamily="2" charset="-78"/>
            </a:endParaRPr>
          </a:p>
          <a:p>
            <a:pPr algn="r">
              <a:defRPr/>
            </a:pPr>
            <a:r>
              <a:rPr lang="ar-SA" sz="3200" b="1" dirty="0">
                <a:solidFill>
                  <a:srgbClr val="C00000"/>
                </a:solidFill>
                <a:latin typeface="Traditional Arabic" pitchFamily="2" charset="-78"/>
                <a:cs typeface="Traditional Arabic" pitchFamily="2" charset="-78"/>
              </a:rPr>
              <a:t> بانَتُ  سُعاد  فقلبي   اليوم   مَتْبولُ       مُتِيَّمٌ    إثرَها    لم   يجز   </a:t>
            </a:r>
            <a:r>
              <a:rPr lang="ar-SA" sz="3200" b="1" dirty="0" err="1">
                <a:solidFill>
                  <a:srgbClr val="C00000"/>
                </a:solidFill>
                <a:latin typeface="Traditional Arabic" pitchFamily="2" charset="-78"/>
                <a:cs typeface="Traditional Arabic" pitchFamily="2" charset="-78"/>
              </a:rPr>
              <a:t>مَكْبولُ</a:t>
            </a:r>
            <a:r>
              <a:rPr lang="ar-SA" sz="3200" b="1" dirty="0">
                <a:solidFill>
                  <a:srgbClr val="C00000"/>
                </a:solidFill>
                <a:latin typeface="Traditional Arabic" pitchFamily="2" charset="-78"/>
                <a:cs typeface="Traditional Arabic" pitchFamily="2" charset="-78"/>
              </a:rPr>
              <a:t> </a:t>
            </a:r>
            <a:endParaRPr lang="en-US" sz="3200" b="1" dirty="0">
              <a:solidFill>
                <a:srgbClr val="C00000"/>
              </a:solidFill>
              <a:latin typeface="Traditional Arabic" pitchFamily="2" charset="-78"/>
              <a:cs typeface="Traditional Arabic" pitchFamily="2" charset="-78"/>
            </a:endParaRPr>
          </a:p>
          <a:p>
            <a:pPr algn="r">
              <a:defRPr/>
            </a:pPr>
            <a:r>
              <a:rPr lang="ar-SA" sz="3200" b="1" dirty="0">
                <a:solidFill>
                  <a:srgbClr val="C00000"/>
                </a:solidFill>
                <a:latin typeface="Traditional Arabic" pitchFamily="2" charset="-78"/>
                <a:cs typeface="Traditional Arabic" pitchFamily="2" charset="-78"/>
              </a:rPr>
              <a:t> وما   سعادُ  غداةَ البينِ  إذ  رحلوا     إلا  أغَنُّ </a:t>
            </a:r>
            <a:r>
              <a:rPr lang="ar-SA" sz="3200" b="1" dirty="0" err="1">
                <a:solidFill>
                  <a:srgbClr val="C00000"/>
                </a:solidFill>
                <a:latin typeface="Traditional Arabic" pitchFamily="2" charset="-78"/>
                <a:cs typeface="Traditional Arabic" pitchFamily="2" charset="-78"/>
              </a:rPr>
              <a:t>غضيض</a:t>
            </a:r>
            <a:r>
              <a:rPr lang="ar-SA" sz="3200" b="1" dirty="0">
                <a:solidFill>
                  <a:srgbClr val="C00000"/>
                </a:solidFill>
                <a:latin typeface="Traditional Arabic" pitchFamily="2" charset="-78"/>
                <a:cs typeface="Traditional Arabic" pitchFamily="2" charset="-78"/>
              </a:rPr>
              <a:t>  الطرف  </a:t>
            </a:r>
            <a:r>
              <a:rPr lang="ar-SA" sz="3200" b="1" dirty="0" err="1">
                <a:solidFill>
                  <a:srgbClr val="C00000"/>
                </a:solidFill>
                <a:latin typeface="Traditional Arabic" pitchFamily="2" charset="-78"/>
                <a:cs typeface="Traditional Arabic" pitchFamily="2" charset="-78"/>
              </a:rPr>
              <a:t>مكحول</a:t>
            </a:r>
            <a:endParaRPr lang="ar-SA" sz="3200" b="1" dirty="0">
              <a:solidFill>
                <a:srgbClr val="C00000"/>
              </a:solidFill>
              <a:latin typeface="Traditional Arabic" pitchFamily="2" charset="-78"/>
              <a:cs typeface="Traditional Arabic" pitchFamily="2" charset="-78"/>
            </a:endParaRPr>
          </a:p>
          <a:p>
            <a:pPr algn="r">
              <a:defRPr/>
            </a:pPr>
            <a:endParaRPr lang="ar-SA" sz="3200" b="1" dirty="0">
              <a:solidFill>
                <a:srgbClr val="800080"/>
              </a:solidFill>
              <a:latin typeface="Traditional Arabic" pitchFamily="2" charset="-78"/>
              <a:cs typeface="Traditional Arabic" pitchFamily="2" charset="-78"/>
            </a:endParaRPr>
          </a:p>
          <a:p>
            <a:pPr algn="r">
              <a:defRPr/>
            </a:pPr>
            <a:r>
              <a:rPr lang="ar-SA" sz="3200" b="1" dirty="0">
                <a:solidFill>
                  <a:schemeClr val="accent6">
                    <a:lumMod val="75000"/>
                  </a:schemeClr>
                </a:solidFill>
                <a:latin typeface="Traditional Arabic" pitchFamily="2" charset="-78"/>
                <a:cs typeface="Traditional Arabic" pitchFamily="2" charset="-78"/>
              </a:rPr>
              <a:t>ولننظر في اختياره للألفاظ التي استخدمها للوصول إلى ما يقصد من تبيين حالة الضيق والضجر على جاهليته التي تعلق </a:t>
            </a:r>
            <a:r>
              <a:rPr lang="ar-SA" sz="3200" b="1" dirty="0" err="1">
                <a:solidFill>
                  <a:schemeClr val="accent6">
                    <a:lumMod val="75000"/>
                  </a:schemeClr>
                </a:solidFill>
                <a:latin typeface="Traditional Arabic" pitchFamily="2" charset="-78"/>
                <a:cs typeface="Traditional Arabic" pitchFamily="2" charset="-78"/>
              </a:rPr>
              <a:t>بها</a:t>
            </a:r>
            <a:r>
              <a:rPr lang="ar-SA" sz="3200" b="1" dirty="0">
                <a:solidFill>
                  <a:schemeClr val="accent6">
                    <a:lumMod val="75000"/>
                  </a:schemeClr>
                </a:solidFill>
                <a:latin typeface="Traditional Arabic" pitchFamily="2" charset="-78"/>
                <a:cs typeface="Traditional Arabic" pitchFamily="2" charset="-78"/>
              </a:rPr>
              <a:t> قلبه وخدع  </a:t>
            </a:r>
            <a:r>
              <a:rPr lang="ar-SA" sz="3200" b="1" dirty="0" err="1">
                <a:solidFill>
                  <a:schemeClr val="accent6">
                    <a:lumMod val="75000"/>
                  </a:schemeClr>
                </a:solidFill>
                <a:latin typeface="Traditional Arabic" pitchFamily="2" charset="-78"/>
                <a:cs typeface="Traditional Arabic" pitchFamily="2" charset="-78"/>
              </a:rPr>
              <a:t>بها</a:t>
            </a:r>
            <a:r>
              <a:rPr lang="ar-SA" sz="3200" b="1" dirty="0">
                <a:solidFill>
                  <a:schemeClr val="accent6">
                    <a:lumMod val="75000"/>
                  </a:schemeClr>
                </a:solidFill>
                <a:latin typeface="Traditional Arabic" pitchFamily="2" charset="-78"/>
                <a:cs typeface="Traditional Arabic" pitchFamily="2" charset="-78"/>
              </a:rPr>
              <a:t> زمناً ثم استبان له بعد ذلك أنها ليست </a:t>
            </a:r>
            <a:r>
              <a:rPr lang="ar-SA" sz="3200" b="1" dirty="0" err="1">
                <a:solidFill>
                  <a:schemeClr val="accent6">
                    <a:lumMod val="75000"/>
                  </a:schemeClr>
                </a:solidFill>
                <a:latin typeface="Traditional Arabic" pitchFamily="2" charset="-78"/>
                <a:cs typeface="Traditional Arabic" pitchFamily="2" charset="-78"/>
              </a:rPr>
              <a:t>بنافعته</a:t>
            </a:r>
            <a:r>
              <a:rPr lang="ar-SA" sz="3200" b="1" dirty="0">
                <a:solidFill>
                  <a:schemeClr val="accent6">
                    <a:lumMod val="75000"/>
                  </a:schemeClr>
                </a:solidFill>
                <a:latin typeface="Traditional Arabic" pitchFamily="2" charset="-78"/>
                <a:cs typeface="Traditional Arabic" pitchFamily="2" charset="-78"/>
              </a:rPr>
              <a:t> وذلك حين جَدَّ الجدّ وانتصر الإسلام واكتسحها من طريقة اكتساحًا </a:t>
            </a:r>
            <a:r>
              <a:rPr lang="ar-SA" sz="3200" b="1" dirty="0" smtClean="0">
                <a:solidFill>
                  <a:schemeClr val="accent6">
                    <a:lumMod val="75000"/>
                  </a:schemeClr>
                </a:solidFill>
                <a:latin typeface="Traditional Arabic" pitchFamily="2" charset="-78"/>
                <a:cs typeface="Traditional Arabic" pitchFamily="2" charset="-78"/>
              </a:rPr>
              <a:t>مثل(سعاد </a:t>
            </a:r>
            <a:r>
              <a:rPr lang="ar-SA" sz="3200" b="1" dirty="0">
                <a:solidFill>
                  <a:schemeClr val="accent6">
                    <a:lumMod val="75000"/>
                  </a:schemeClr>
                </a:solidFill>
                <a:latin typeface="Traditional Arabic" pitchFamily="2" charset="-78"/>
                <a:cs typeface="Traditional Arabic" pitchFamily="2" charset="-78"/>
              </a:rPr>
              <a:t>، غداه البين ، رحلوا ، أغن ُّ ) إن استخدام حركة الشدة في الكلمة الأخيرة ، دلل على حركة نفسية داخلية مصاحبة للأعداد للرحيل والضيق النفسي عندما أهدر النبي صلى الله عليه وسلم دمه وهو في تكراره لحرف الميم يشكل وحدات موسيقية متشابهة تسهم في بيان حالة الشاعر عند اتخاذه قرار الرحيل وهي حالة يمتزج فيها الضيق والهم بالعقلانية في اتخاذ القرار .</a:t>
            </a:r>
          </a:p>
        </p:txBody>
      </p:sp>
      <p:cxnSp>
        <p:nvCxnSpPr>
          <p:cNvPr id="4" name="Straight Connector 3"/>
          <p:cNvCxnSpPr/>
          <p:nvPr/>
        </p:nvCxnSpPr>
        <p:spPr>
          <a:xfrm flipH="1">
            <a:off x="285750" y="1928813"/>
            <a:ext cx="8569325" cy="0"/>
          </a:xfrm>
          <a:prstGeom prst="line">
            <a:avLst/>
          </a:prstGeom>
        </p:spPr>
        <p:style>
          <a:lnRef idx="2">
            <a:schemeClr val="accent5"/>
          </a:lnRef>
          <a:fillRef idx="0">
            <a:schemeClr val="accent5"/>
          </a:fillRef>
          <a:effectRef idx="1">
            <a:schemeClr val="accent5"/>
          </a:effectRef>
          <a:fontRef idx="minor">
            <a:schemeClr val="tx1"/>
          </a:fontRef>
        </p:style>
      </p:cxnSp>
      <p:sp>
        <p:nvSpPr>
          <p:cNvPr id="6" name="عنصر نائب لرقم الشريحة 5"/>
          <p:cNvSpPr>
            <a:spLocks noGrp="1"/>
          </p:cNvSpPr>
          <p:nvPr>
            <p:ph type="sldNum" sz="quarter" idx="12"/>
          </p:nvPr>
        </p:nvSpPr>
        <p:spPr/>
        <p:txBody>
          <a:bodyPr/>
          <a:lstStyle/>
          <a:p>
            <a:pPr>
              <a:defRPr/>
            </a:pPr>
            <a:fld id="{CE2EE7AF-4F1A-48DB-AE46-3CC69F680FB5}" type="slidenum">
              <a:rPr lang="en-US" smtClean="0"/>
              <a:pPr>
                <a:defRPr/>
              </a:pPr>
              <a:t>36</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8130"/>
                                        </p:tgtEl>
                                        <p:attrNameLst>
                                          <p:attrName>style.visibility</p:attrName>
                                        </p:attrNameLst>
                                      </p:cBhvr>
                                      <p:to>
                                        <p:strVal val="visible"/>
                                      </p:to>
                                    </p:set>
                                    <p:animEffect transition="in" filter="wipe(down)">
                                      <p:cBhvr>
                                        <p:cTn id="7" dur="580">
                                          <p:stCondLst>
                                            <p:cond delay="0"/>
                                          </p:stCondLst>
                                        </p:cTn>
                                        <p:tgtEl>
                                          <p:spTgt spid="48130"/>
                                        </p:tgtEl>
                                      </p:cBhvr>
                                    </p:animEffect>
                                    <p:anim calcmode="lin" valueType="num">
                                      <p:cBhvr>
                                        <p:cTn id="8" dur="1822" tmFilter="0,0; 0.14,0.36; 0.43,0.73; 0.71,0.91; 1.0,1.0">
                                          <p:stCondLst>
                                            <p:cond delay="0"/>
                                          </p:stCondLst>
                                        </p:cTn>
                                        <p:tgtEl>
                                          <p:spTgt spid="48130"/>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8130"/>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8130"/>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8130"/>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8130"/>
                                        </p:tgtEl>
                                        <p:attrNameLst>
                                          <p:attrName>ppt_y</p:attrName>
                                        </p:attrNameLst>
                                      </p:cBhvr>
                                      <p:tavLst>
                                        <p:tav tm="0" fmla="#ppt_y-sin(pi*$)/81">
                                          <p:val>
                                            <p:fltVal val="0"/>
                                          </p:val>
                                        </p:tav>
                                        <p:tav tm="100000">
                                          <p:val>
                                            <p:fltVal val="1"/>
                                          </p:val>
                                        </p:tav>
                                      </p:tavLst>
                                    </p:anim>
                                    <p:animScale>
                                      <p:cBhvr>
                                        <p:cTn id="13" dur="26">
                                          <p:stCondLst>
                                            <p:cond delay="650"/>
                                          </p:stCondLst>
                                        </p:cTn>
                                        <p:tgtEl>
                                          <p:spTgt spid="48130"/>
                                        </p:tgtEl>
                                      </p:cBhvr>
                                      <p:to x="100000" y="60000"/>
                                    </p:animScale>
                                    <p:animScale>
                                      <p:cBhvr>
                                        <p:cTn id="14" dur="166" decel="50000">
                                          <p:stCondLst>
                                            <p:cond delay="676"/>
                                          </p:stCondLst>
                                        </p:cTn>
                                        <p:tgtEl>
                                          <p:spTgt spid="48130"/>
                                        </p:tgtEl>
                                      </p:cBhvr>
                                      <p:to x="100000" y="100000"/>
                                    </p:animScale>
                                    <p:animScale>
                                      <p:cBhvr>
                                        <p:cTn id="15" dur="26">
                                          <p:stCondLst>
                                            <p:cond delay="1312"/>
                                          </p:stCondLst>
                                        </p:cTn>
                                        <p:tgtEl>
                                          <p:spTgt spid="48130"/>
                                        </p:tgtEl>
                                      </p:cBhvr>
                                      <p:to x="100000" y="80000"/>
                                    </p:animScale>
                                    <p:animScale>
                                      <p:cBhvr>
                                        <p:cTn id="16" dur="166" decel="50000">
                                          <p:stCondLst>
                                            <p:cond delay="1338"/>
                                          </p:stCondLst>
                                        </p:cTn>
                                        <p:tgtEl>
                                          <p:spTgt spid="48130"/>
                                        </p:tgtEl>
                                      </p:cBhvr>
                                      <p:to x="100000" y="100000"/>
                                    </p:animScale>
                                    <p:animScale>
                                      <p:cBhvr>
                                        <p:cTn id="17" dur="26">
                                          <p:stCondLst>
                                            <p:cond delay="1642"/>
                                          </p:stCondLst>
                                        </p:cTn>
                                        <p:tgtEl>
                                          <p:spTgt spid="48130"/>
                                        </p:tgtEl>
                                      </p:cBhvr>
                                      <p:to x="100000" y="90000"/>
                                    </p:animScale>
                                    <p:animScale>
                                      <p:cBhvr>
                                        <p:cTn id="18" dur="166" decel="50000">
                                          <p:stCondLst>
                                            <p:cond delay="1668"/>
                                          </p:stCondLst>
                                        </p:cTn>
                                        <p:tgtEl>
                                          <p:spTgt spid="48130"/>
                                        </p:tgtEl>
                                      </p:cBhvr>
                                      <p:to x="100000" y="100000"/>
                                    </p:animScale>
                                    <p:animScale>
                                      <p:cBhvr>
                                        <p:cTn id="19" dur="26">
                                          <p:stCondLst>
                                            <p:cond delay="1808"/>
                                          </p:stCondLst>
                                        </p:cTn>
                                        <p:tgtEl>
                                          <p:spTgt spid="48130"/>
                                        </p:tgtEl>
                                      </p:cBhvr>
                                      <p:to x="100000" y="95000"/>
                                    </p:animScale>
                                    <p:animScale>
                                      <p:cBhvr>
                                        <p:cTn id="20" dur="166" decel="50000">
                                          <p:stCondLst>
                                            <p:cond delay="1834"/>
                                          </p:stCondLst>
                                        </p:cTn>
                                        <p:tgtEl>
                                          <p:spTgt spid="4813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0"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0825" y="1052513"/>
            <a:ext cx="8569325" cy="3455987"/>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r">
              <a:defRPr/>
            </a:pPr>
            <a:r>
              <a:rPr lang="ar-SA" sz="2800" b="1" dirty="0">
                <a:solidFill>
                  <a:schemeClr val="accent6">
                    <a:lumMod val="75000"/>
                  </a:schemeClr>
                </a:solidFill>
                <a:latin typeface="Traditional Arabic" pitchFamily="2" charset="-78"/>
                <a:cs typeface="Traditional Arabic" pitchFamily="2" charset="-78"/>
              </a:rPr>
              <a:t>كما نشير إلى أن تكرار لفظة " سعاد " مرتين ، يؤكد على شدة الوجد والتعلق الذي يكنه الشاعر لسعاد التي هي رمز سعادته والتي تركته أيام محنته وفارقته فراق غير وامق .</a:t>
            </a:r>
          </a:p>
          <a:p>
            <a:pPr algn="r">
              <a:defRPr/>
            </a:pPr>
            <a:r>
              <a:rPr lang="ar-SA" sz="2800" b="1" dirty="0">
                <a:solidFill>
                  <a:schemeClr val="tx1"/>
                </a:solidFill>
                <a:latin typeface="Traditional Arabic" pitchFamily="2" charset="-78"/>
                <a:cs typeface="Traditional Arabic" pitchFamily="2" charset="-78"/>
              </a:rPr>
              <a:t> </a:t>
            </a:r>
            <a:endParaRPr lang="en-US" sz="2800" b="1" dirty="0">
              <a:solidFill>
                <a:schemeClr val="tx1"/>
              </a:solidFill>
              <a:latin typeface="Traditional Arabic" pitchFamily="2" charset="-78"/>
              <a:cs typeface="Traditional Arabic" pitchFamily="2" charset="-78"/>
            </a:endParaRPr>
          </a:p>
          <a:p>
            <a:pPr algn="r">
              <a:defRPr/>
            </a:pPr>
            <a:r>
              <a:rPr lang="ar-SA" sz="2800" b="1" dirty="0">
                <a:solidFill>
                  <a:schemeClr val="accent6">
                    <a:lumMod val="75000"/>
                  </a:schemeClr>
                </a:solidFill>
                <a:latin typeface="Traditional Arabic" pitchFamily="2" charset="-78"/>
                <a:cs typeface="Traditional Arabic" pitchFamily="2" charset="-78"/>
              </a:rPr>
              <a:t>ورحلت إلى غير عودة وهجرته ليذوق ويلات الشقاء والحرمان من الأمن والأمان . وهو ما منح المعنى جمالاً والصياغة تأثيرًا موسيقياً رائعًا . </a:t>
            </a:r>
            <a:endParaRPr lang="en-US" sz="2800" b="1" dirty="0">
              <a:solidFill>
                <a:schemeClr val="accent6">
                  <a:lumMod val="75000"/>
                </a:schemeClr>
              </a:solidFill>
              <a:latin typeface="Traditional Arabic" pitchFamily="2" charset="-78"/>
              <a:cs typeface="Traditional Arabic" pitchFamily="2" charset="-78"/>
            </a:endParaRPr>
          </a:p>
          <a:p>
            <a:pPr algn="r">
              <a:defRPr/>
            </a:pPr>
            <a:endParaRPr lang="en-US" sz="2800" b="1" dirty="0">
              <a:solidFill>
                <a:schemeClr val="tx1"/>
              </a:solidFill>
              <a:latin typeface="Traditional Arabic" pitchFamily="2" charset="-78"/>
              <a:cs typeface="Traditional Arabic" pitchFamily="2" charset="-78"/>
            </a:endParaRPr>
          </a:p>
        </p:txBody>
      </p:sp>
      <p:sp>
        <p:nvSpPr>
          <p:cNvPr id="4" name="عنصر نائب لرقم الشريحة 3"/>
          <p:cNvSpPr>
            <a:spLocks noGrp="1"/>
          </p:cNvSpPr>
          <p:nvPr>
            <p:ph type="sldNum" sz="quarter" idx="12"/>
          </p:nvPr>
        </p:nvSpPr>
        <p:spPr/>
        <p:txBody>
          <a:bodyPr/>
          <a:lstStyle/>
          <a:p>
            <a:pPr>
              <a:defRPr/>
            </a:pPr>
            <a:fld id="{A851E192-B2B0-4BA5-8CA7-AE7FD136F1E9}" type="slidenum">
              <a:rPr lang="en-US" smtClean="0"/>
              <a:pPr>
                <a:defRPr/>
              </a:pPr>
              <a:t>37</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36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lowchart: Punched Tape 2"/>
          <p:cNvSpPr/>
          <p:nvPr/>
        </p:nvSpPr>
        <p:spPr>
          <a:xfrm>
            <a:off x="1763688" y="260648"/>
            <a:ext cx="5904656" cy="864096"/>
          </a:xfrm>
          <a:prstGeom prst="flowChartPunchedTape">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ar-SA" sz="2800" b="1" dirty="0">
              <a:latin typeface="Traditional Arabic" pitchFamily="2" charset="-78"/>
              <a:cs typeface="Traditional Arabic" pitchFamily="2" charset="-78"/>
            </a:endParaRPr>
          </a:p>
          <a:p>
            <a:pPr algn="ctr">
              <a:defRPr/>
            </a:pPr>
            <a:r>
              <a:rPr lang="ar-SA" sz="5400" b="1" dirty="0">
                <a:latin typeface="Traditional Arabic" pitchFamily="2" charset="-78"/>
                <a:cs typeface="Traditional Arabic" pitchFamily="2" charset="-78"/>
              </a:rPr>
              <a:t>المحسنات البديعية :</a:t>
            </a:r>
            <a:endParaRPr lang="en-US" sz="5400" dirty="0">
              <a:latin typeface="Traditional Arabic" pitchFamily="2" charset="-78"/>
              <a:cs typeface="Traditional Arabic" pitchFamily="2" charset="-78"/>
            </a:endParaRPr>
          </a:p>
          <a:p>
            <a:pPr algn="ctr">
              <a:defRPr/>
            </a:pPr>
            <a:endParaRPr lang="en-US" dirty="0"/>
          </a:p>
        </p:txBody>
      </p:sp>
      <p:sp>
        <p:nvSpPr>
          <p:cNvPr id="4" name="TextBox 3"/>
          <p:cNvSpPr txBox="1"/>
          <p:nvPr/>
        </p:nvSpPr>
        <p:spPr>
          <a:xfrm>
            <a:off x="323850" y="1484313"/>
            <a:ext cx="8497888" cy="5078313"/>
          </a:xfrm>
          <a:prstGeom prst="rect">
            <a:avLst/>
          </a:prstGeom>
          <a:noFill/>
        </p:spPr>
        <p:txBody>
          <a:bodyPr>
            <a:spAutoFit/>
          </a:bodyPr>
          <a:lstStyle/>
          <a:p>
            <a:pPr algn="r" rtl="1">
              <a:defRPr/>
            </a:pPr>
            <a:r>
              <a:rPr lang="en-US" sz="3600" dirty="0">
                <a:solidFill>
                  <a:schemeClr val="accent6">
                    <a:lumMod val="75000"/>
                  </a:schemeClr>
                </a:solidFill>
                <a:latin typeface="Traditional Arabic" pitchFamily="2" charset="-78"/>
                <a:cs typeface="Traditional Arabic" pitchFamily="2" charset="-78"/>
              </a:rPr>
              <a:t> </a:t>
            </a:r>
            <a:r>
              <a:rPr lang="ar-SA" sz="3600" b="1" dirty="0">
                <a:solidFill>
                  <a:schemeClr val="accent6">
                    <a:lumMod val="75000"/>
                  </a:schemeClr>
                </a:solidFill>
                <a:latin typeface="Traditional Arabic" pitchFamily="2" charset="-78"/>
                <a:cs typeface="Traditional Arabic" pitchFamily="2" charset="-78"/>
              </a:rPr>
              <a:t>لقد استخدم </a:t>
            </a:r>
            <a:r>
              <a:rPr lang="ar-SA" sz="3600" b="1" dirty="0" err="1" smtClean="0">
                <a:solidFill>
                  <a:schemeClr val="accent6">
                    <a:lumMod val="75000"/>
                  </a:schemeClr>
                </a:solidFill>
                <a:latin typeface="Traditional Arabic" pitchFamily="2" charset="-78"/>
                <a:cs typeface="Traditional Arabic" pitchFamily="2" charset="-78"/>
              </a:rPr>
              <a:t>الشاعرفي</a:t>
            </a:r>
            <a:r>
              <a:rPr lang="ar-SA" sz="3600" b="1" dirty="0" smtClean="0">
                <a:solidFill>
                  <a:schemeClr val="accent6">
                    <a:lumMod val="75000"/>
                  </a:schemeClr>
                </a:solidFill>
                <a:latin typeface="Traditional Arabic" pitchFamily="2" charset="-78"/>
                <a:cs typeface="Traditional Arabic" pitchFamily="2" charset="-78"/>
              </a:rPr>
              <a:t> مطلع </a:t>
            </a:r>
            <a:r>
              <a:rPr lang="ar-SA" sz="3600" b="1" dirty="0">
                <a:solidFill>
                  <a:schemeClr val="accent6">
                    <a:lumMod val="75000"/>
                  </a:schemeClr>
                </a:solidFill>
                <a:latin typeface="Traditional Arabic" pitchFamily="2" charset="-78"/>
                <a:cs typeface="Traditional Arabic" pitchFamily="2" charset="-78"/>
              </a:rPr>
              <a:t>قصيدته التصريع مما </a:t>
            </a:r>
            <a:r>
              <a:rPr lang="ar-SA" sz="3600" b="1" dirty="0" smtClean="0">
                <a:solidFill>
                  <a:schemeClr val="accent6">
                    <a:lumMod val="75000"/>
                  </a:schemeClr>
                </a:solidFill>
                <a:latin typeface="Traditional Arabic" pitchFamily="2" charset="-78"/>
                <a:cs typeface="Traditional Arabic" pitchFamily="2" charset="-78"/>
              </a:rPr>
              <a:t>أضفى مزيدًا من     </a:t>
            </a:r>
            <a:endParaRPr lang="ar-SA" sz="3600" b="1" dirty="0">
              <a:solidFill>
                <a:schemeClr val="accent6">
                  <a:lumMod val="75000"/>
                </a:schemeClr>
              </a:solidFill>
              <a:latin typeface="Traditional Arabic" pitchFamily="2" charset="-78"/>
              <a:cs typeface="Traditional Arabic" pitchFamily="2" charset="-78"/>
            </a:endParaRPr>
          </a:p>
          <a:p>
            <a:pPr algn="r" rtl="1">
              <a:defRPr/>
            </a:pPr>
            <a:r>
              <a:rPr lang="ar-SA" sz="3600" b="1" dirty="0">
                <a:solidFill>
                  <a:schemeClr val="accent6">
                    <a:lumMod val="75000"/>
                  </a:schemeClr>
                </a:solidFill>
                <a:latin typeface="Traditional Arabic" pitchFamily="2" charset="-78"/>
                <a:cs typeface="Traditional Arabic" pitchFamily="2" charset="-78"/>
              </a:rPr>
              <a:t>  الموسيقية والتتابع حيث يقول </a:t>
            </a:r>
            <a:r>
              <a:rPr lang="ar-SA" sz="3600" dirty="0">
                <a:solidFill>
                  <a:schemeClr val="accent6">
                    <a:lumMod val="75000"/>
                  </a:schemeClr>
                </a:solidFill>
                <a:latin typeface="Traditional Arabic" pitchFamily="2" charset="-78"/>
                <a:cs typeface="Traditional Arabic" pitchFamily="2" charset="-78"/>
              </a:rPr>
              <a:t>:</a:t>
            </a:r>
          </a:p>
          <a:p>
            <a:pPr algn="r" rtl="1">
              <a:defRPr/>
            </a:pPr>
            <a:r>
              <a:rPr lang="ar-SA" sz="3600" b="1" dirty="0">
                <a:solidFill>
                  <a:srgbClr val="800080"/>
                </a:solidFill>
                <a:latin typeface="Traditional Arabic" pitchFamily="2" charset="-78"/>
                <a:cs typeface="Traditional Arabic" pitchFamily="2" charset="-78"/>
              </a:rPr>
              <a:t>    بانت سعاد فقلبي اليوم متبول      متيم أثرها لم يجز  مكبول </a:t>
            </a:r>
            <a:endParaRPr lang="en-US" sz="3600" b="1" dirty="0">
              <a:solidFill>
                <a:srgbClr val="800080"/>
              </a:solidFill>
              <a:latin typeface="Traditional Arabic" pitchFamily="2" charset="-78"/>
              <a:cs typeface="Traditional Arabic" pitchFamily="2" charset="-78"/>
            </a:endParaRPr>
          </a:p>
          <a:p>
            <a:pPr algn="r">
              <a:defRPr/>
            </a:pPr>
            <a:r>
              <a:rPr lang="ar-SA" sz="3600" dirty="0">
                <a:solidFill>
                  <a:schemeClr val="tx2">
                    <a:lumMod val="75000"/>
                  </a:schemeClr>
                </a:solidFill>
                <a:latin typeface="Traditional Arabic" pitchFamily="2" charset="-78"/>
                <a:cs typeface="Traditional Arabic" pitchFamily="2" charset="-78"/>
              </a:rPr>
              <a:t> </a:t>
            </a:r>
            <a:r>
              <a:rPr lang="ar-SA" sz="3600" b="1" dirty="0" err="1" smtClean="0">
                <a:solidFill>
                  <a:schemeClr val="tx2">
                    <a:lumMod val="75000"/>
                  </a:schemeClr>
                </a:solidFill>
                <a:latin typeface="Traditional Arabic" pitchFamily="2" charset="-78"/>
                <a:cs typeface="Traditional Arabic" pitchFamily="2" charset="-78"/>
              </a:rPr>
              <a:t>فالتصريع</a:t>
            </a:r>
            <a:r>
              <a:rPr lang="ar-SA" sz="3600" b="1" dirty="0" smtClean="0">
                <a:solidFill>
                  <a:schemeClr val="tx2">
                    <a:lumMod val="75000"/>
                  </a:schemeClr>
                </a:solidFill>
                <a:latin typeface="Traditional Arabic" pitchFamily="2" charset="-78"/>
                <a:cs typeface="Traditional Arabic" pitchFamily="2" charset="-78"/>
              </a:rPr>
              <a:t> </a:t>
            </a:r>
            <a:r>
              <a:rPr lang="ar-SA" sz="3600" b="1" dirty="0">
                <a:solidFill>
                  <a:schemeClr val="tx2">
                    <a:lumMod val="75000"/>
                  </a:schemeClr>
                </a:solidFill>
                <a:latin typeface="Traditional Arabic" pitchFamily="2" charset="-78"/>
                <a:cs typeface="Traditional Arabic" pitchFamily="2" charset="-78"/>
              </a:rPr>
              <a:t>هنا بين كلمة " متبول " في الشطر الأول وكلمة " </a:t>
            </a:r>
            <a:r>
              <a:rPr lang="ar-SA" sz="3600" b="1" dirty="0" smtClean="0">
                <a:solidFill>
                  <a:schemeClr val="tx2">
                    <a:lumMod val="75000"/>
                  </a:schemeClr>
                </a:solidFill>
                <a:latin typeface="Traditional Arabic" pitchFamily="2" charset="-78"/>
                <a:cs typeface="Traditional Arabic" pitchFamily="2" charset="-78"/>
              </a:rPr>
              <a:t>مكبول  </a:t>
            </a:r>
            <a:r>
              <a:rPr lang="ar-SA" sz="3600" b="1" dirty="0">
                <a:solidFill>
                  <a:schemeClr val="tx2">
                    <a:lumMod val="75000"/>
                  </a:schemeClr>
                </a:solidFill>
                <a:latin typeface="Traditional Arabic" pitchFamily="2" charset="-78"/>
                <a:cs typeface="Traditional Arabic" pitchFamily="2" charset="-78"/>
              </a:rPr>
              <a:t>في الشطر الثاني وهو ما حقق نغم داخلي بين الشطرين </a:t>
            </a:r>
            <a:r>
              <a:rPr lang="ar-SA" sz="3600" dirty="0" smtClean="0">
                <a:solidFill>
                  <a:schemeClr val="tx2">
                    <a:lumMod val="75000"/>
                  </a:schemeClr>
                </a:solidFill>
                <a:latin typeface="Traditional Arabic" pitchFamily="2" charset="-78"/>
                <a:cs typeface="Traditional Arabic" pitchFamily="2" charset="-78"/>
              </a:rPr>
              <a:t>.</a:t>
            </a:r>
          </a:p>
          <a:p>
            <a:pPr algn="r">
              <a:defRPr/>
            </a:pPr>
            <a:r>
              <a:rPr lang="en-US" sz="3600" b="1" dirty="0" smtClean="0">
                <a:solidFill>
                  <a:schemeClr val="accent6">
                    <a:lumMod val="75000"/>
                  </a:schemeClr>
                </a:solidFill>
                <a:latin typeface="Traditional Arabic" pitchFamily="2" charset="-78"/>
                <a:cs typeface="Traditional Arabic" pitchFamily="2" charset="-78"/>
              </a:rPr>
              <a:t>(</a:t>
            </a:r>
            <a:r>
              <a:rPr lang="ar-SA" sz="3600" b="1" dirty="0" smtClean="0">
                <a:solidFill>
                  <a:schemeClr val="accent6">
                    <a:lumMod val="75000"/>
                  </a:schemeClr>
                </a:solidFill>
                <a:latin typeface="Traditional Arabic" pitchFamily="2" charset="-78"/>
                <a:cs typeface="Traditional Arabic" pitchFamily="2" charset="-78"/>
              </a:rPr>
              <a:t> </a:t>
            </a:r>
            <a:r>
              <a:rPr lang="ar-SA" sz="3600" b="1" dirty="0">
                <a:solidFill>
                  <a:schemeClr val="accent6">
                    <a:lumMod val="75000"/>
                  </a:schemeClr>
                </a:solidFill>
                <a:latin typeface="Traditional Arabic" pitchFamily="2" charset="-78"/>
                <a:cs typeface="Traditional Arabic" pitchFamily="2" charset="-78"/>
              </a:rPr>
              <a:t>كما أنه استخدم الطباق في قوله ( لا </a:t>
            </a:r>
            <a:r>
              <a:rPr lang="ar-SA" sz="3600" b="1" dirty="0" smtClean="0">
                <a:solidFill>
                  <a:schemeClr val="accent6">
                    <a:lumMod val="75000"/>
                  </a:schemeClr>
                </a:solidFill>
                <a:latin typeface="Traditional Arabic" pitchFamily="2" charset="-78"/>
                <a:cs typeface="Traditional Arabic" pitchFamily="2" charset="-78"/>
              </a:rPr>
              <a:t>يفرحون.، وليسوا مجازيعا ..</a:t>
            </a:r>
            <a:endParaRPr lang="ar-SA" sz="3600" b="1" dirty="0">
              <a:solidFill>
                <a:schemeClr val="accent6">
                  <a:lumMod val="75000"/>
                </a:schemeClr>
              </a:solidFill>
              <a:latin typeface="Traditional Arabic" pitchFamily="2" charset="-78"/>
              <a:cs typeface="Traditional Arabic" pitchFamily="2" charset="-78"/>
            </a:endParaRPr>
          </a:p>
          <a:p>
            <a:pPr algn="ctr">
              <a:defRPr/>
            </a:pPr>
            <a:r>
              <a:rPr lang="ar-SA" sz="3600" b="1" dirty="0">
                <a:solidFill>
                  <a:schemeClr val="accent1">
                    <a:lumMod val="50000"/>
                  </a:schemeClr>
                </a:solidFill>
                <a:latin typeface="Traditional Arabic" pitchFamily="2" charset="-78"/>
                <a:cs typeface="Traditional Arabic" pitchFamily="2" charset="-78"/>
              </a:rPr>
              <a:t>فقد طابق بين الكلمتين : " يفرحون " ، " مجازيع " مما جلّى المعنى وأضفى على البيت نبرة موسيقية هادئة زادت في تنغيمه ، كما عكست مشاعر الشاعر ، مما يختلج في قلبه من مشاعر.</a:t>
            </a:r>
            <a:endParaRPr lang="en-US" sz="3600" b="1" dirty="0">
              <a:solidFill>
                <a:schemeClr val="accent1">
                  <a:lumMod val="50000"/>
                </a:schemeClr>
              </a:solidFill>
              <a:latin typeface="Traditional Arabic" pitchFamily="2" charset="-78"/>
              <a:cs typeface="Traditional Arabic" pitchFamily="2" charset="-78"/>
            </a:endParaRPr>
          </a:p>
        </p:txBody>
      </p:sp>
      <p:sp>
        <p:nvSpPr>
          <p:cNvPr id="6" name="عنصر نائب لرقم الشريحة 5"/>
          <p:cNvSpPr>
            <a:spLocks noGrp="1"/>
          </p:cNvSpPr>
          <p:nvPr>
            <p:ph type="sldNum" sz="quarter" idx="12"/>
          </p:nvPr>
        </p:nvSpPr>
        <p:spPr/>
        <p:txBody>
          <a:bodyPr/>
          <a:lstStyle/>
          <a:p>
            <a:pPr>
              <a:defRPr/>
            </a:pPr>
            <a:fld id="{50954EDD-AEFC-458B-BCC0-FE03300CEFA7}" type="slidenum">
              <a:rPr lang="en-US" smtClean="0"/>
              <a:pPr>
                <a:defRPr/>
              </a:pPr>
              <a:t>38</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3"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
                                        <p:tgtEl>
                                          <p:spTgt spid="3"/>
                                        </p:tgtEl>
                                      </p:cBhvr>
                                    </p:animEffect>
                                    <p:anim calcmode="lin" valueType="num">
                                      <p:cBhvr>
                                        <p:cTn id="8" dur="800" fill="hold"/>
                                        <p:tgtEl>
                                          <p:spTgt spid="3"/>
                                        </p:tgtEl>
                                        <p:attrNameLst>
                                          <p:attrName>ppt_x</p:attrName>
                                        </p:attrNameLst>
                                      </p:cBhvr>
                                      <p:tavLst>
                                        <p:tav tm="0">
                                          <p:val>
                                            <p:strVal val="#ppt_x"/>
                                          </p:val>
                                        </p:tav>
                                        <p:tav tm="100000">
                                          <p:val>
                                            <p:strVal val="#ppt_x"/>
                                          </p:val>
                                        </p:tav>
                                      </p:tavLst>
                                    </p:anim>
                                    <p:anim calcmode="lin" valueType="num">
                                      <p:cBhvr>
                                        <p:cTn id="9" dur="800" fill="hold"/>
                                        <p:tgtEl>
                                          <p:spTgt spid="3"/>
                                        </p:tgtEl>
                                        <p:attrNameLst>
                                          <p:attrName>ppt_y</p:attrName>
                                        </p:attrNameLst>
                                      </p:cBhvr>
                                      <p:tavLst>
                                        <p:tav tm="0">
                                          <p:val>
                                            <p:strVal val="#ppt_y+0.31"/>
                                          </p:val>
                                        </p:tav>
                                        <p:tav tm="100000">
                                          <p:val>
                                            <p:strVal val="#ppt_y+0.31"/>
                                          </p:val>
                                        </p:tav>
                                      </p:tavLst>
                                    </p:anim>
                                    <p:anim calcmode="lin" valueType="num">
                                      <p:cBhvr>
                                        <p:cTn id="10" dur="1200" decel="50000" fill="hold">
                                          <p:stCondLst>
                                            <p:cond delay="800"/>
                                          </p:stCondLst>
                                        </p:cTn>
                                        <p:tgtEl>
                                          <p:spTgt spid="3"/>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1200" decel="50000" fill="hold">
                                          <p:stCondLst>
                                            <p:cond delay="800"/>
                                          </p:stCondLst>
                                        </p:cTn>
                                        <p:tgtEl>
                                          <p:spTgt spid="3"/>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nodeType="clickPar">
                      <p:stCondLst>
                        <p:cond delay="indefinite"/>
                      </p:stCondLst>
                      <p:childTnLst>
                        <p:par>
                          <p:cTn id="13" fill="hold" nodeType="withGroup">
                            <p:stCondLst>
                              <p:cond delay="0"/>
                            </p:stCondLst>
                            <p:childTnLst>
                              <p:par>
                                <p:cTn id="14" presetID="37" presetClass="entr" presetSubtype="0"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2000"/>
                                        <p:tgtEl>
                                          <p:spTgt spid="4"/>
                                        </p:tgtEl>
                                      </p:cBhvr>
                                    </p:animEffect>
                                    <p:anim calcmode="lin" valueType="num">
                                      <p:cBhvr>
                                        <p:cTn id="17" dur="2000" fill="hold"/>
                                        <p:tgtEl>
                                          <p:spTgt spid="4"/>
                                        </p:tgtEl>
                                        <p:attrNameLst>
                                          <p:attrName>ppt_x</p:attrName>
                                        </p:attrNameLst>
                                      </p:cBhvr>
                                      <p:tavLst>
                                        <p:tav tm="0">
                                          <p:val>
                                            <p:strVal val="#ppt_x"/>
                                          </p:val>
                                        </p:tav>
                                        <p:tav tm="100000">
                                          <p:val>
                                            <p:strVal val="#ppt_x"/>
                                          </p:val>
                                        </p:tav>
                                      </p:tavLst>
                                    </p:anim>
                                    <p:anim calcmode="lin" valueType="num">
                                      <p:cBhvr>
                                        <p:cTn id="18" dur="1800" decel="100000" fill="hold"/>
                                        <p:tgtEl>
                                          <p:spTgt spid="4"/>
                                        </p:tgtEl>
                                        <p:attrNameLst>
                                          <p:attrName>ppt_y</p:attrName>
                                        </p:attrNameLst>
                                      </p:cBhvr>
                                      <p:tavLst>
                                        <p:tav tm="0">
                                          <p:val>
                                            <p:strVal val="#ppt_y+1"/>
                                          </p:val>
                                        </p:tav>
                                        <p:tav tm="100000">
                                          <p:val>
                                            <p:strVal val="#ppt_y-.03"/>
                                          </p:val>
                                        </p:tav>
                                      </p:tavLst>
                                    </p:anim>
                                    <p:anim calcmode="lin" valueType="num">
                                      <p:cBhvr>
                                        <p:cTn id="19" dur="200" accel="100000" fill="hold">
                                          <p:stCondLst>
                                            <p:cond delay="18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ular Callout 1"/>
          <p:cNvSpPr/>
          <p:nvPr/>
        </p:nvSpPr>
        <p:spPr>
          <a:xfrm>
            <a:off x="250825" y="908050"/>
            <a:ext cx="8569325" cy="3673475"/>
          </a:xfrm>
          <a:prstGeom prst="wedgeRoundRectCallout">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en-US"/>
          </a:p>
        </p:txBody>
      </p:sp>
      <p:sp>
        <p:nvSpPr>
          <p:cNvPr id="3" name="TextBox 2"/>
          <p:cNvSpPr txBox="1"/>
          <p:nvPr/>
        </p:nvSpPr>
        <p:spPr>
          <a:xfrm>
            <a:off x="684213" y="1844675"/>
            <a:ext cx="7848600" cy="2124075"/>
          </a:xfrm>
          <a:prstGeom prst="rect">
            <a:avLst/>
          </a:prstGeom>
          <a:noFill/>
        </p:spPr>
        <p:txBody>
          <a:bodyPr>
            <a:spAutoFit/>
          </a:bodyPr>
          <a:lstStyle/>
          <a:p>
            <a:pPr algn="r">
              <a:defRPr/>
            </a:pPr>
            <a:r>
              <a:rPr lang="ar-SA" sz="4400" b="1" dirty="0">
                <a:solidFill>
                  <a:schemeClr val="accent6">
                    <a:lumMod val="75000"/>
                  </a:schemeClr>
                </a:solidFill>
                <a:latin typeface="Traditional Arabic" pitchFamily="2" charset="-78"/>
                <a:cs typeface="Traditional Arabic" pitchFamily="2" charset="-78"/>
              </a:rPr>
              <a:t>اقرئي النص التالي للشاعر حسان بن ثابت يوم فتح مكة ، وحاولي تذوقه تذوقًا أدبيًا وفق ما </a:t>
            </a:r>
            <a:r>
              <a:rPr lang="ar-SA" sz="4400" b="1" dirty="0" smtClean="0">
                <a:solidFill>
                  <a:schemeClr val="accent6">
                    <a:lumMod val="75000"/>
                  </a:schemeClr>
                </a:solidFill>
                <a:latin typeface="Traditional Arabic" pitchFamily="2" charset="-78"/>
                <a:cs typeface="Traditional Arabic" pitchFamily="2" charset="-78"/>
              </a:rPr>
              <a:t>درستيه </a:t>
            </a:r>
            <a:r>
              <a:rPr lang="ar-SA" sz="4400" b="1" dirty="0">
                <a:solidFill>
                  <a:schemeClr val="accent6">
                    <a:lumMod val="75000"/>
                  </a:schemeClr>
                </a:solidFill>
                <a:latin typeface="Traditional Arabic" pitchFamily="2" charset="-78"/>
                <a:cs typeface="Traditional Arabic" pitchFamily="2" charset="-78"/>
              </a:rPr>
              <a:t>من مقومات للتذوق الأدبي . </a:t>
            </a:r>
            <a:endParaRPr lang="en-US" sz="4400" b="1" dirty="0">
              <a:solidFill>
                <a:schemeClr val="accent6">
                  <a:lumMod val="75000"/>
                </a:schemeClr>
              </a:solidFill>
              <a:latin typeface="Traditional Arabic" pitchFamily="2" charset="-78"/>
              <a:cs typeface="Traditional Arabic" pitchFamily="2" charset="-78"/>
            </a:endParaRPr>
          </a:p>
        </p:txBody>
      </p:sp>
      <p:sp>
        <p:nvSpPr>
          <p:cNvPr id="5" name="عنصر نائب لرقم الشريحة 4"/>
          <p:cNvSpPr>
            <a:spLocks noGrp="1"/>
          </p:cNvSpPr>
          <p:nvPr>
            <p:ph type="sldNum" sz="quarter" idx="12"/>
          </p:nvPr>
        </p:nvSpPr>
        <p:spPr/>
        <p:txBody>
          <a:bodyPr/>
          <a:lstStyle/>
          <a:p>
            <a:pPr>
              <a:defRPr/>
            </a:pPr>
            <a:fld id="{EFC905B6-33C6-42E5-9715-454CBB5862D1}" type="slidenum">
              <a:rPr lang="en-US" smtClean="0"/>
              <a:pPr>
                <a:defRPr/>
              </a:pPr>
              <a:t>39</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9" presetClass="entr" presetSubtype="0" decel="10000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2000" fill="hold"/>
                                        <p:tgtEl>
                                          <p:spTgt spid="3"/>
                                        </p:tgtEl>
                                        <p:attrNameLst>
                                          <p:attrName>ppt_w</p:attrName>
                                        </p:attrNameLst>
                                      </p:cBhvr>
                                      <p:tavLst>
                                        <p:tav tm="0">
                                          <p:val>
                                            <p:fltVal val="0"/>
                                          </p:val>
                                        </p:tav>
                                        <p:tav tm="100000">
                                          <p:val>
                                            <p:strVal val="#ppt_w"/>
                                          </p:val>
                                        </p:tav>
                                      </p:tavLst>
                                    </p:anim>
                                    <p:anim calcmode="lin" valueType="num">
                                      <p:cBhvr>
                                        <p:cTn id="15" dur="2000" fill="hold"/>
                                        <p:tgtEl>
                                          <p:spTgt spid="3"/>
                                        </p:tgtEl>
                                        <p:attrNameLst>
                                          <p:attrName>ppt_h</p:attrName>
                                        </p:attrNameLst>
                                      </p:cBhvr>
                                      <p:tavLst>
                                        <p:tav tm="0">
                                          <p:val>
                                            <p:fltVal val="0"/>
                                          </p:val>
                                        </p:tav>
                                        <p:tav tm="100000">
                                          <p:val>
                                            <p:strVal val="#ppt_h"/>
                                          </p:val>
                                        </p:tav>
                                      </p:tavLst>
                                    </p:anim>
                                    <p:anim calcmode="lin" valueType="num">
                                      <p:cBhvr>
                                        <p:cTn id="16" dur="2000" fill="hold"/>
                                        <p:tgtEl>
                                          <p:spTgt spid="3"/>
                                        </p:tgtEl>
                                        <p:attrNameLst>
                                          <p:attrName>style.rotation</p:attrName>
                                        </p:attrNameLst>
                                      </p:cBhvr>
                                      <p:tavLst>
                                        <p:tav tm="0">
                                          <p:val>
                                            <p:fltVal val="360"/>
                                          </p:val>
                                        </p:tav>
                                        <p:tav tm="100000">
                                          <p:val>
                                            <p:fltVal val="0"/>
                                          </p:val>
                                        </p:tav>
                                      </p:tavLst>
                                    </p:anim>
                                    <p:animEffect transition="in" filter="fade">
                                      <p:cBhvr>
                                        <p:cTn id="1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3"/>
          <p:cNvSpPr txBox="1">
            <a:spLocks noChangeArrowheads="1"/>
          </p:cNvSpPr>
          <p:nvPr/>
        </p:nvSpPr>
        <p:spPr bwMode="auto">
          <a:xfrm>
            <a:off x="179388" y="739775"/>
            <a:ext cx="8856662" cy="3194050"/>
          </a:xfrm>
          <a:prstGeom prst="rect">
            <a:avLst/>
          </a:prstGeom>
          <a:noFill/>
          <a:ln w="9525">
            <a:noFill/>
            <a:miter lim="800000"/>
            <a:headEnd/>
            <a:tailEnd/>
          </a:ln>
        </p:spPr>
        <p:txBody>
          <a:bodyPr>
            <a:spAutoFit/>
          </a:bodyPr>
          <a:lstStyle/>
          <a:p>
            <a:pPr algn="ctr">
              <a:lnSpc>
                <a:spcPct val="115000"/>
              </a:lnSpc>
              <a:spcAft>
                <a:spcPts val="1000"/>
              </a:spcAft>
              <a:defRPr/>
            </a:pPr>
            <a:r>
              <a:rPr lang="ar-SA" sz="4800" b="1" dirty="0">
                <a:solidFill>
                  <a:srgbClr val="C00000"/>
                </a:solidFill>
                <a:latin typeface="Calibri" pitchFamily="34" charset="0"/>
                <a:ea typeface="Calibri" pitchFamily="34" charset="0"/>
                <a:cs typeface="Traditional Arabic" pitchFamily="2" charset="-78"/>
              </a:rPr>
              <a:t>نوع النص : </a:t>
            </a:r>
            <a:endParaRPr lang="en-US" sz="3200" b="1" dirty="0">
              <a:solidFill>
                <a:srgbClr val="C00000"/>
              </a:solidFill>
              <a:latin typeface="Calibri" pitchFamily="34" charset="0"/>
              <a:ea typeface="Calibri" pitchFamily="34" charset="0"/>
              <a:cs typeface="Traditional Arabic" pitchFamily="2" charset="-78"/>
            </a:endParaRPr>
          </a:p>
          <a:p>
            <a:pPr algn="r">
              <a:lnSpc>
                <a:spcPct val="115000"/>
              </a:lnSpc>
              <a:spcAft>
                <a:spcPts val="1000"/>
              </a:spcAft>
              <a:defRPr/>
            </a:pPr>
            <a:r>
              <a:rPr lang="ar-SA" sz="4000" b="1" dirty="0">
                <a:solidFill>
                  <a:schemeClr val="accent6">
                    <a:lumMod val="75000"/>
                  </a:schemeClr>
                </a:solidFill>
                <a:latin typeface="Calibri" pitchFamily="34" charset="0"/>
                <a:ea typeface="Calibri" pitchFamily="34" charset="0"/>
                <a:cs typeface="Traditional Arabic" pitchFamily="2" charset="-78"/>
              </a:rPr>
              <a:t>    إن هذه القصيدة من الشعر الغنائي القائم على الذاتية وهي      تتضمن اعتذارًا ومدحًا للرسول صلى الله عليه وسلم            والمهاجرين .</a:t>
            </a:r>
            <a:endParaRPr lang="ar-SA" sz="2000" b="1" baseline="30000" dirty="0">
              <a:solidFill>
                <a:schemeClr val="accent6">
                  <a:lumMod val="75000"/>
                </a:schemeClr>
              </a:solidFill>
              <a:latin typeface="Traditional Arabic" pitchFamily="2" charset="-78"/>
              <a:cs typeface="Traditional Arabic" pitchFamily="2" charset="-78"/>
            </a:endParaRPr>
          </a:p>
        </p:txBody>
      </p:sp>
      <p:sp>
        <p:nvSpPr>
          <p:cNvPr id="4" name="عنصر نائب لرقم الشريحة 3"/>
          <p:cNvSpPr>
            <a:spLocks noGrp="1"/>
          </p:cNvSpPr>
          <p:nvPr>
            <p:ph type="sldNum" sz="quarter" idx="15"/>
          </p:nvPr>
        </p:nvSpPr>
        <p:spPr/>
        <p:txBody>
          <a:bodyPr/>
          <a:lstStyle/>
          <a:p>
            <a:pPr>
              <a:defRPr/>
            </a:pPr>
            <a:fld id="{410DC76B-9220-49D2-B677-14ABB6083F45}" type="slidenum">
              <a:rPr lang="en-US" smtClean="0"/>
              <a:pPr>
                <a:defRPr/>
              </a:pPr>
              <a:t>4</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4338"/>
                                        </p:tgtEl>
                                        <p:attrNameLst>
                                          <p:attrName>style.visibility</p:attrName>
                                        </p:attrNameLst>
                                      </p:cBhvr>
                                      <p:to>
                                        <p:strVal val="visible"/>
                                      </p:to>
                                    </p:set>
                                    <p:anim calcmode="lin" valueType="num">
                                      <p:cBhvr>
                                        <p:cTn id="7" dur="2000" fill="hold"/>
                                        <p:tgtEl>
                                          <p:spTgt spid="14338"/>
                                        </p:tgtEl>
                                        <p:attrNameLst>
                                          <p:attrName>ppt_w</p:attrName>
                                        </p:attrNameLst>
                                      </p:cBhvr>
                                      <p:tavLst>
                                        <p:tav tm="0">
                                          <p:val>
                                            <p:fltVal val="0"/>
                                          </p:val>
                                        </p:tav>
                                        <p:tav tm="100000">
                                          <p:val>
                                            <p:strVal val="#ppt_w"/>
                                          </p:val>
                                        </p:tav>
                                      </p:tavLst>
                                    </p:anim>
                                    <p:anim calcmode="lin" valueType="num">
                                      <p:cBhvr>
                                        <p:cTn id="8" dur="2000" fill="hold"/>
                                        <p:tgtEl>
                                          <p:spTgt spid="14338"/>
                                        </p:tgtEl>
                                        <p:attrNameLst>
                                          <p:attrName>ppt_h</p:attrName>
                                        </p:attrNameLst>
                                      </p:cBhvr>
                                      <p:tavLst>
                                        <p:tav tm="0">
                                          <p:val>
                                            <p:fltVal val="0"/>
                                          </p:val>
                                        </p:tav>
                                        <p:tav tm="100000">
                                          <p:val>
                                            <p:strVal val="#ppt_h"/>
                                          </p:val>
                                        </p:tav>
                                      </p:tavLst>
                                    </p:anim>
                                    <p:animEffect transition="in" filter="fade">
                                      <p:cBhvr>
                                        <p:cTn id="9" dur="2000"/>
                                        <p:tgtEl>
                                          <p:spTgt spid="143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44463" y="117475"/>
            <a:ext cx="8891587" cy="4464050"/>
          </a:xfrm>
          <a:prstGeom prst="rect">
            <a:avLst/>
          </a:prstGeom>
          <a:ln>
            <a:noFill/>
          </a:ln>
        </p:spPr>
        <p:style>
          <a:lnRef idx="1">
            <a:schemeClr val="dk1"/>
          </a:lnRef>
          <a:fillRef idx="2">
            <a:schemeClr val="dk1"/>
          </a:fillRef>
          <a:effectRef idx="1">
            <a:schemeClr val="dk1"/>
          </a:effectRef>
          <a:fontRef idx="minor">
            <a:schemeClr val="dk1"/>
          </a:fontRef>
        </p:style>
        <p:txBody>
          <a:bodyPr anchor="ctr"/>
          <a:lstStyle/>
          <a:p>
            <a:pPr algn="r">
              <a:defRPr/>
            </a:pPr>
            <a:r>
              <a:rPr lang="ar-SA" sz="3600" b="1" dirty="0">
                <a:latin typeface="Traditional Arabic" pitchFamily="2" charset="-78"/>
                <a:cs typeface="Traditional Arabic" pitchFamily="2" charset="-78"/>
              </a:rPr>
              <a:t>       </a:t>
            </a:r>
          </a:p>
          <a:p>
            <a:pPr algn="r">
              <a:defRPr/>
            </a:pPr>
            <a:r>
              <a:rPr lang="ar-SA" sz="3600" b="1" dirty="0">
                <a:solidFill>
                  <a:schemeClr val="accent6">
                    <a:lumMod val="75000"/>
                  </a:schemeClr>
                </a:solidFill>
                <a:latin typeface="Traditional Arabic" pitchFamily="2" charset="-78"/>
                <a:cs typeface="Traditional Arabic" pitchFamily="2" charset="-78"/>
              </a:rPr>
              <a:t>      عدمنا خيلنا إن لم تروها          تثير   النقع   موعدها  كداء</a:t>
            </a:r>
            <a:br>
              <a:rPr lang="ar-SA" sz="3600" b="1" dirty="0">
                <a:solidFill>
                  <a:schemeClr val="accent6">
                    <a:lumMod val="75000"/>
                  </a:schemeClr>
                </a:solidFill>
                <a:latin typeface="Traditional Arabic" pitchFamily="2" charset="-78"/>
                <a:cs typeface="Traditional Arabic" pitchFamily="2" charset="-78"/>
              </a:rPr>
            </a:br>
            <a:r>
              <a:rPr lang="ar-SA" sz="3600" b="1" dirty="0">
                <a:solidFill>
                  <a:schemeClr val="accent6">
                    <a:lumMod val="75000"/>
                  </a:schemeClr>
                </a:solidFill>
                <a:latin typeface="Traditional Arabic" pitchFamily="2" charset="-78"/>
                <a:cs typeface="Traditional Arabic" pitchFamily="2" charset="-78"/>
              </a:rPr>
              <a:t>      يبارين الأعنة  </a:t>
            </a:r>
            <a:r>
              <a:rPr lang="ar-SA" sz="3600" b="1" dirty="0" smtClean="0">
                <a:solidFill>
                  <a:schemeClr val="accent6">
                    <a:lumMod val="75000"/>
                  </a:schemeClr>
                </a:solidFill>
                <a:latin typeface="Traditional Arabic" pitchFamily="2" charset="-78"/>
                <a:cs typeface="Traditional Arabic" pitchFamily="2" charset="-78"/>
              </a:rPr>
              <a:t>مُصْعدات         </a:t>
            </a:r>
            <a:r>
              <a:rPr lang="ar-SA" sz="3600" b="1" dirty="0">
                <a:solidFill>
                  <a:schemeClr val="accent6">
                    <a:lumMod val="75000"/>
                  </a:schemeClr>
                </a:solidFill>
                <a:latin typeface="Traditional Arabic" pitchFamily="2" charset="-78"/>
                <a:cs typeface="Traditional Arabic" pitchFamily="2" charset="-78"/>
              </a:rPr>
              <a:t>على  أكتافها  الأسل الظ</a:t>
            </a:r>
            <a:r>
              <a:rPr lang="ar-SA" sz="3600" b="1" u="sng" dirty="0">
                <a:solidFill>
                  <a:schemeClr val="accent6">
                    <a:lumMod val="75000"/>
                  </a:schemeClr>
                </a:solidFill>
                <a:latin typeface="Traditional Arabic" pitchFamily="2" charset="-78"/>
                <a:cs typeface="Traditional Arabic" pitchFamily="2" charset="-78"/>
                <a:hlinkClick r:id="rId2"/>
              </a:rPr>
              <a:t>ماء</a:t>
            </a:r>
            <a:r>
              <a:rPr lang="ar-SA" sz="3600" b="1" dirty="0">
                <a:solidFill>
                  <a:schemeClr val="accent6">
                    <a:lumMod val="75000"/>
                  </a:schemeClr>
                </a:solidFill>
                <a:latin typeface="Traditional Arabic" pitchFamily="2" charset="-78"/>
                <a:cs typeface="Traditional Arabic" pitchFamily="2" charset="-78"/>
              </a:rPr>
              <a:t/>
            </a:r>
            <a:br>
              <a:rPr lang="ar-SA" sz="3600" b="1" dirty="0">
                <a:solidFill>
                  <a:schemeClr val="accent6">
                    <a:lumMod val="75000"/>
                  </a:schemeClr>
                </a:solidFill>
                <a:latin typeface="Traditional Arabic" pitchFamily="2" charset="-78"/>
                <a:cs typeface="Traditional Arabic" pitchFamily="2" charset="-78"/>
              </a:rPr>
            </a:br>
            <a:r>
              <a:rPr lang="ar-SA" sz="3600" b="1" dirty="0">
                <a:solidFill>
                  <a:schemeClr val="accent6">
                    <a:lumMod val="75000"/>
                  </a:schemeClr>
                </a:solidFill>
                <a:latin typeface="Traditional Arabic" pitchFamily="2" charset="-78"/>
                <a:cs typeface="Traditional Arabic" pitchFamily="2" charset="-78"/>
              </a:rPr>
              <a:t>      تظل  جيادنا  مت</a:t>
            </a:r>
            <a:r>
              <a:rPr lang="ar-SA" sz="3600" b="1" u="sng" dirty="0">
                <a:solidFill>
                  <a:schemeClr val="accent6">
                    <a:lumMod val="75000"/>
                  </a:schemeClr>
                </a:solidFill>
                <a:latin typeface="Traditional Arabic" pitchFamily="2" charset="-78"/>
                <a:cs typeface="Traditional Arabic" pitchFamily="2" charset="-78"/>
                <a:hlinkClick r:id="rId3"/>
              </a:rPr>
              <a:t>مطر</a:t>
            </a:r>
            <a:r>
              <a:rPr lang="ar-SA" sz="3600" b="1" dirty="0">
                <a:solidFill>
                  <a:schemeClr val="accent6">
                    <a:lumMod val="75000"/>
                  </a:schemeClr>
                </a:solidFill>
                <a:latin typeface="Traditional Arabic" pitchFamily="2" charset="-78"/>
                <a:cs typeface="Traditional Arabic" pitchFamily="2" charset="-78"/>
              </a:rPr>
              <a:t>ات          تلطمهن    بالخمر    </a:t>
            </a:r>
            <a:r>
              <a:rPr lang="ar-SA" sz="3600" b="1" u="sng" dirty="0">
                <a:solidFill>
                  <a:schemeClr val="accent6">
                    <a:lumMod val="75000"/>
                  </a:schemeClr>
                </a:solidFill>
                <a:latin typeface="Traditional Arabic" pitchFamily="2" charset="-78"/>
                <a:cs typeface="Traditional Arabic" pitchFamily="2" charset="-78"/>
                <a:hlinkClick r:id="rId4"/>
              </a:rPr>
              <a:t>النساء</a:t>
            </a:r>
            <a:r>
              <a:rPr lang="ar-SA" sz="3600" b="1" dirty="0">
                <a:solidFill>
                  <a:schemeClr val="accent6">
                    <a:lumMod val="75000"/>
                  </a:schemeClr>
                </a:solidFill>
                <a:latin typeface="Traditional Arabic" pitchFamily="2" charset="-78"/>
                <a:cs typeface="Traditional Arabic" pitchFamily="2" charset="-78"/>
              </a:rPr>
              <a:t/>
            </a:r>
            <a:br>
              <a:rPr lang="ar-SA" sz="3600" b="1" dirty="0">
                <a:solidFill>
                  <a:schemeClr val="accent6">
                    <a:lumMod val="75000"/>
                  </a:schemeClr>
                </a:solidFill>
                <a:latin typeface="Traditional Arabic" pitchFamily="2" charset="-78"/>
                <a:cs typeface="Traditional Arabic" pitchFamily="2" charset="-78"/>
              </a:rPr>
            </a:br>
            <a:r>
              <a:rPr lang="ar-SA" sz="3600" b="1" dirty="0">
                <a:solidFill>
                  <a:schemeClr val="accent6">
                    <a:lumMod val="75000"/>
                  </a:schemeClr>
                </a:solidFill>
                <a:latin typeface="Traditional Arabic" pitchFamily="2" charset="-78"/>
                <a:cs typeface="Traditional Arabic" pitchFamily="2" charset="-78"/>
              </a:rPr>
              <a:t>      فإما تعرضوا عنا اعتمرنا         وكان الفتح وانكشف الغطاء</a:t>
            </a:r>
            <a:br>
              <a:rPr lang="ar-SA" sz="3600" b="1" dirty="0">
                <a:solidFill>
                  <a:schemeClr val="accent6">
                    <a:lumMod val="75000"/>
                  </a:schemeClr>
                </a:solidFill>
                <a:latin typeface="Traditional Arabic" pitchFamily="2" charset="-78"/>
                <a:cs typeface="Traditional Arabic" pitchFamily="2" charset="-78"/>
              </a:rPr>
            </a:br>
            <a:r>
              <a:rPr lang="ar-SA" sz="3600" b="1" dirty="0">
                <a:solidFill>
                  <a:schemeClr val="accent6">
                    <a:lumMod val="75000"/>
                  </a:schemeClr>
                </a:solidFill>
                <a:latin typeface="Traditional Arabic" pitchFamily="2" charset="-78"/>
                <a:cs typeface="Traditional Arabic" pitchFamily="2" charset="-78"/>
              </a:rPr>
              <a:t>      وإلا  فاصبروا لجلاد يوم          يعز   الله   فيه  ما   يشاء </a:t>
            </a:r>
            <a:br>
              <a:rPr lang="ar-SA" sz="3600" b="1" dirty="0">
                <a:solidFill>
                  <a:schemeClr val="accent6">
                    <a:lumMod val="75000"/>
                  </a:schemeClr>
                </a:solidFill>
                <a:latin typeface="Traditional Arabic" pitchFamily="2" charset="-78"/>
                <a:cs typeface="Traditional Arabic" pitchFamily="2" charset="-78"/>
              </a:rPr>
            </a:br>
            <a:r>
              <a:rPr lang="ar-SA" sz="3600" b="1" dirty="0">
                <a:solidFill>
                  <a:schemeClr val="accent6">
                    <a:lumMod val="75000"/>
                  </a:schemeClr>
                </a:solidFill>
                <a:latin typeface="Traditional Arabic" pitchFamily="2" charset="-78"/>
                <a:cs typeface="Traditional Arabic" pitchFamily="2" charset="-78"/>
              </a:rPr>
              <a:t>      وجبريل رسول  الله  فينا         وروح القدس ليس له كفاء      </a:t>
            </a:r>
            <a:br>
              <a:rPr lang="ar-SA" sz="3600" b="1" dirty="0">
                <a:solidFill>
                  <a:schemeClr val="accent6">
                    <a:lumMod val="75000"/>
                  </a:schemeClr>
                </a:solidFill>
                <a:latin typeface="Traditional Arabic" pitchFamily="2" charset="-78"/>
                <a:cs typeface="Traditional Arabic" pitchFamily="2" charset="-78"/>
              </a:rPr>
            </a:br>
            <a:r>
              <a:rPr lang="ar-SA" sz="3600" b="1" dirty="0">
                <a:solidFill>
                  <a:schemeClr val="accent6">
                    <a:lumMod val="75000"/>
                  </a:schemeClr>
                </a:solidFill>
                <a:latin typeface="Traditional Arabic" pitchFamily="2" charset="-78"/>
                <a:cs typeface="Traditional Arabic" pitchFamily="2" charset="-78"/>
              </a:rPr>
              <a:t>     وقال الله قد أرسلت عبدا         يقول  الحق  إن  نفع البلاء</a:t>
            </a:r>
            <a:endParaRPr lang="en-US" sz="3600" b="1" dirty="0">
              <a:solidFill>
                <a:schemeClr val="accent6">
                  <a:lumMod val="75000"/>
                </a:schemeClr>
              </a:solidFill>
              <a:latin typeface="Traditional Arabic" pitchFamily="2" charset="-78"/>
              <a:cs typeface="Traditional Arabic" pitchFamily="2" charset="-78"/>
            </a:endParaRPr>
          </a:p>
          <a:p>
            <a:pPr algn="ctr">
              <a:defRPr/>
            </a:pPr>
            <a:endParaRPr lang="en-US" dirty="0"/>
          </a:p>
        </p:txBody>
      </p:sp>
      <p:sp>
        <p:nvSpPr>
          <p:cNvPr id="52227" name="TextBox 8"/>
          <p:cNvSpPr txBox="1">
            <a:spLocks noChangeArrowheads="1"/>
          </p:cNvSpPr>
          <p:nvPr/>
        </p:nvSpPr>
        <p:spPr bwMode="auto">
          <a:xfrm>
            <a:off x="755650" y="4721225"/>
            <a:ext cx="7921625" cy="2308225"/>
          </a:xfrm>
          <a:prstGeom prst="rect">
            <a:avLst/>
          </a:prstGeom>
          <a:noFill/>
          <a:ln w="9525">
            <a:noFill/>
            <a:miter lim="800000"/>
            <a:headEnd/>
            <a:tailEnd/>
          </a:ln>
        </p:spPr>
        <p:txBody>
          <a:bodyPr>
            <a:spAutoFit/>
          </a:bodyPr>
          <a:lstStyle/>
          <a:p>
            <a:endParaRPr lang="ar-SA"/>
          </a:p>
          <a:p>
            <a:pPr algn="r"/>
            <a:r>
              <a:rPr lang="ar-SA" b="1">
                <a:latin typeface="Traditional Arabic" pitchFamily="18" charset="-78"/>
                <a:cs typeface="Traditional Arabic" pitchFamily="18" charset="-78"/>
              </a:rPr>
              <a:t>النقع = </a:t>
            </a:r>
            <a:r>
              <a:rPr lang="ar-SA">
                <a:latin typeface="Traditional Arabic" pitchFamily="18" charset="-78"/>
                <a:cs typeface="Traditional Arabic" pitchFamily="18" charset="-78"/>
              </a:rPr>
              <a:t>الغبار</a:t>
            </a:r>
            <a:r>
              <a:rPr lang="ar-SA" b="1">
                <a:latin typeface="Traditional Arabic" pitchFamily="18" charset="-78"/>
                <a:cs typeface="Traditional Arabic" pitchFamily="18" charset="-78"/>
              </a:rPr>
              <a:t> – كداء = </a:t>
            </a:r>
            <a:r>
              <a:rPr lang="ar-SA">
                <a:latin typeface="Traditional Arabic" pitchFamily="18" charset="-78"/>
                <a:cs typeface="Traditional Arabic" pitchFamily="18" charset="-78"/>
              </a:rPr>
              <a:t>اسم ثنية الجبل التي في أصلها مقبرة مكة </a:t>
            </a:r>
            <a:r>
              <a:rPr lang="ar-SA" b="1">
                <a:latin typeface="Traditional Arabic" pitchFamily="18" charset="-78"/>
                <a:cs typeface="Traditional Arabic" pitchFamily="18" charset="-78"/>
              </a:rPr>
              <a:t>– يبارين الأعنة = </a:t>
            </a:r>
            <a:r>
              <a:rPr lang="ar-SA">
                <a:latin typeface="Traditional Arabic" pitchFamily="18" charset="-78"/>
                <a:cs typeface="Traditional Arabic" pitchFamily="18" charset="-78"/>
              </a:rPr>
              <a:t>يجارينها في اللين وسرعة الانقياد </a:t>
            </a:r>
            <a:r>
              <a:rPr lang="ar-SA" b="1">
                <a:latin typeface="Traditional Arabic" pitchFamily="18" charset="-78"/>
                <a:cs typeface="Traditional Arabic" pitchFamily="18" charset="-78"/>
              </a:rPr>
              <a:t>– مصعدات = </a:t>
            </a:r>
            <a:r>
              <a:rPr lang="ar-SA">
                <a:latin typeface="Traditional Arabic" pitchFamily="18" charset="-78"/>
                <a:cs typeface="Traditional Arabic" pitchFamily="18" charset="-78"/>
              </a:rPr>
              <a:t>ذاهبات إلى الأماكن المرتفعة</a:t>
            </a:r>
            <a:r>
              <a:rPr lang="ar-SA" b="1">
                <a:latin typeface="Traditional Arabic" pitchFamily="18" charset="-78"/>
                <a:cs typeface="Traditional Arabic" pitchFamily="18" charset="-78"/>
              </a:rPr>
              <a:t> – الأسل =</a:t>
            </a:r>
            <a:r>
              <a:rPr lang="ar-SA">
                <a:latin typeface="Traditional Arabic" pitchFamily="18" charset="-78"/>
                <a:cs typeface="Traditional Arabic" pitchFamily="18" charset="-78"/>
              </a:rPr>
              <a:t> الرماح</a:t>
            </a:r>
            <a:r>
              <a:rPr lang="ar-SA" b="1">
                <a:latin typeface="Traditional Arabic" pitchFamily="18" charset="-78"/>
                <a:cs typeface="Traditional Arabic" pitchFamily="18" charset="-78"/>
              </a:rPr>
              <a:t> – الظماء = </a:t>
            </a:r>
            <a:r>
              <a:rPr lang="ar-SA">
                <a:latin typeface="Traditional Arabic" pitchFamily="18" charset="-78"/>
                <a:cs typeface="Traditional Arabic" pitchFamily="18" charset="-78"/>
              </a:rPr>
              <a:t>المشتاقة إلى الدماء المتعطشة إليها </a:t>
            </a:r>
            <a:r>
              <a:rPr lang="ar-SA" b="1">
                <a:latin typeface="Traditional Arabic" pitchFamily="18" charset="-78"/>
                <a:cs typeface="Traditional Arabic" pitchFamily="18" charset="-78"/>
              </a:rPr>
              <a:t>– متمطرات = </a:t>
            </a:r>
            <a:r>
              <a:rPr lang="ar-SA">
                <a:latin typeface="Traditional Arabic" pitchFamily="18" charset="-78"/>
                <a:cs typeface="Traditional Arabic" pitchFamily="18" charset="-78"/>
              </a:rPr>
              <a:t>مسرعات يسبق بعضها بعضا </a:t>
            </a:r>
            <a:r>
              <a:rPr lang="ar-SA" b="1">
                <a:latin typeface="Traditional Arabic" pitchFamily="18" charset="-78"/>
                <a:cs typeface="Traditional Arabic" pitchFamily="18" charset="-78"/>
              </a:rPr>
              <a:t>– تلطمهن = </a:t>
            </a:r>
            <a:r>
              <a:rPr lang="ar-SA">
                <a:latin typeface="Traditional Arabic" pitchFamily="18" charset="-78"/>
                <a:cs typeface="Traditional Arabic" pitchFamily="18" charset="-78"/>
              </a:rPr>
              <a:t>يضربن بالخمر خدودها </a:t>
            </a:r>
            <a:r>
              <a:rPr lang="ar-SA" b="1">
                <a:latin typeface="Traditional Arabic" pitchFamily="18" charset="-78"/>
                <a:cs typeface="Traditional Arabic" pitchFamily="18" charset="-78"/>
              </a:rPr>
              <a:t>والخمر</a:t>
            </a:r>
            <a:r>
              <a:rPr lang="ar-SA">
                <a:latin typeface="Traditional Arabic" pitchFamily="18" charset="-78"/>
                <a:cs typeface="Traditional Arabic" pitchFamily="18" charset="-78"/>
              </a:rPr>
              <a:t> جمع خمار وهو ما تغطى به المرأة رأسها – </a:t>
            </a:r>
            <a:r>
              <a:rPr lang="ar-SA" b="1">
                <a:latin typeface="Traditional Arabic" pitchFamily="18" charset="-78"/>
                <a:cs typeface="Traditional Arabic" pitchFamily="18" charset="-78"/>
              </a:rPr>
              <a:t>اعتمرنا</a:t>
            </a:r>
            <a:r>
              <a:rPr lang="ar-SA">
                <a:latin typeface="Traditional Arabic" pitchFamily="18" charset="-78"/>
                <a:cs typeface="Traditional Arabic" pitchFamily="18" charset="-78"/>
              </a:rPr>
              <a:t> = أدينا العمرة – </a:t>
            </a:r>
            <a:r>
              <a:rPr lang="ar-SA" b="1">
                <a:latin typeface="Traditional Arabic" pitchFamily="18" charset="-78"/>
                <a:cs typeface="Traditional Arabic" pitchFamily="18" charset="-78"/>
              </a:rPr>
              <a:t>الجلاد</a:t>
            </a:r>
            <a:r>
              <a:rPr lang="ar-SA">
                <a:latin typeface="Traditional Arabic" pitchFamily="18" charset="-78"/>
                <a:cs typeface="Traditional Arabic" pitchFamily="18" charset="-78"/>
              </a:rPr>
              <a:t> = التضارب بالسيوف في القتال – </a:t>
            </a:r>
            <a:r>
              <a:rPr lang="ar-SA" b="1">
                <a:latin typeface="Traditional Arabic" pitchFamily="18" charset="-78"/>
                <a:cs typeface="Traditional Arabic" pitchFamily="18" charset="-78"/>
              </a:rPr>
              <a:t>البلاء</a:t>
            </a:r>
            <a:r>
              <a:rPr lang="ar-SA">
                <a:latin typeface="Traditional Arabic" pitchFamily="18" charset="-78"/>
                <a:cs typeface="Traditional Arabic" pitchFamily="18" charset="-78"/>
              </a:rPr>
              <a:t> = المحنة والاختبار . </a:t>
            </a:r>
            <a:r>
              <a:rPr lang="ar-SA" b="1">
                <a:latin typeface="Traditional Arabic" pitchFamily="18" charset="-78"/>
                <a:cs typeface="Traditional Arabic" pitchFamily="18" charset="-78"/>
              </a:rPr>
              <a:t> </a:t>
            </a:r>
            <a:endParaRPr lang="ar-SA">
              <a:latin typeface="Traditional Arabic" pitchFamily="18" charset="-78"/>
              <a:cs typeface="Traditional Arabic" pitchFamily="18" charset="-78"/>
            </a:endParaRPr>
          </a:p>
          <a:p>
            <a:endParaRPr lang="ar-SA"/>
          </a:p>
          <a:p>
            <a:endParaRPr lang="ar-SA"/>
          </a:p>
          <a:p>
            <a:pPr algn="r"/>
            <a:endParaRPr lang="en-US"/>
          </a:p>
        </p:txBody>
      </p:sp>
      <p:cxnSp>
        <p:nvCxnSpPr>
          <p:cNvPr id="11" name="Straight Connector 10"/>
          <p:cNvCxnSpPr/>
          <p:nvPr/>
        </p:nvCxnSpPr>
        <p:spPr>
          <a:xfrm flipH="1">
            <a:off x="5148263" y="4868863"/>
            <a:ext cx="338455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 name="عنصر نائب لرقم الشريحة 6"/>
          <p:cNvSpPr>
            <a:spLocks noGrp="1"/>
          </p:cNvSpPr>
          <p:nvPr>
            <p:ph type="sldNum" sz="quarter" idx="12"/>
          </p:nvPr>
        </p:nvSpPr>
        <p:spPr/>
        <p:txBody>
          <a:bodyPr/>
          <a:lstStyle/>
          <a:p>
            <a:pPr>
              <a:defRPr/>
            </a:pPr>
            <a:fld id="{41A82A16-F2A2-470C-8231-9B49630C8A74}" type="slidenum">
              <a:rPr lang="en-US" smtClean="0"/>
              <a:pPr>
                <a:defRPr/>
              </a:pPr>
              <a:t>40</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3"/>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37" presetClass="entr" presetSubtype="0" fill="hold" grpId="0" nodeType="clickEffect">
                                  <p:stCondLst>
                                    <p:cond delay="0"/>
                                  </p:stCondLst>
                                  <p:childTnLst>
                                    <p:set>
                                      <p:cBhvr>
                                        <p:cTn id="13" dur="1" fill="hold">
                                          <p:stCondLst>
                                            <p:cond delay="0"/>
                                          </p:stCondLst>
                                        </p:cTn>
                                        <p:tgtEl>
                                          <p:spTgt spid="52227"/>
                                        </p:tgtEl>
                                        <p:attrNameLst>
                                          <p:attrName>style.visibility</p:attrName>
                                        </p:attrNameLst>
                                      </p:cBhvr>
                                      <p:to>
                                        <p:strVal val="visible"/>
                                      </p:to>
                                    </p:set>
                                    <p:animEffect transition="in" filter="fade">
                                      <p:cBhvr>
                                        <p:cTn id="14" dur="1000"/>
                                        <p:tgtEl>
                                          <p:spTgt spid="52227"/>
                                        </p:tgtEl>
                                      </p:cBhvr>
                                    </p:animEffect>
                                    <p:anim calcmode="lin" valueType="num">
                                      <p:cBhvr>
                                        <p:cTn id="15" dur="1000" fill="hold"/>
                                        <p:tgtEl>
                                          <p:spTgt spid="52227"/>
                                        </p:tgtEl>
                                        <p:attrNameLst>
                                          <p:attrName>ppt_x</p:attrName>
                                        </p:attrNameLst>
                                      </p:cBhvr>
                                      <p:tavLst>
                                        <p:tav tm="0">
                                          <p:val>
                                            <p:strVal val="#ppt_x"/>
                                          </p:val>
                                        </p:tav>
                                        <p:tav tm="100000">
                                          <p:val>
                                            <p:strVal val="#ppt_x"/>
                                          </p:val>
                                        </p:tav>
                                      </p:tavLst>
                                    </p:anim>
                                    <p:anim calcmode="lin" valueType="num">
                                      <p:cBhvr>
                                        <p:cTn id="16" dur="900" decel="100000" fill="hold"/>
                                        <p:tgtEl>
                                          <p:spTgt spid="52227"/>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5222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2227"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4463" y="115888"/>
            <a:ext cx="8891587" cy="4608512"/>
          </a:xfrm>
          <a:prstGeom prst="rect">
            <a:avLst/>
          </a:prstGeom>
          <a:ln>
            <a:noFill/>
          </a:ln>
        </p:spPr>
        <p:style>
          <a:lnRef idx="1">
            <a:schemeClr val="dk1"/>
          </a:lnRef>
          <a:fillRef idx="2">
            <a:schemeClr val="dk1"/>
          </a:fillRef>
          <a:effectRef idx="1">
            <a:schemeClr val="dk1"/>
          </a:effectRef>
          <a:fontRef idx="minor">
            <a:schemeClr val="dk1"/>
          </a:fontRef>
        </p:style>
        <p:txBody>
          <a:bodyPr anchor="ctr"/>
          <a:lstStyle/>
          <a:p>
            <a:pPr algn="ctr">
              <a:defRPr/>
            </a:pPr>
            <a:r>
              <a:rPr lang="ar-SA" sz="3600" b="1" dirty="0" smtClean="0">
                <a:solidFill>
                  <a:schemeClr val="accent6">
                    <a:lumMod val="75000"/>
                  </a:schemeClr>
                </a:solidFill>
                <a:latin typeface="Traditional Arabic" pitchFamily="2" charset="-78"/>
                <a:cs typeface="Traditional Arabic" pitchFamily="2" charset="-78"/>
              </a:rPr>
              <a:t>ألا </a:t>
            </a:r>
            <a:r>
              <a:rPr lang="ar-SA" sz="3600" b="1" dirty="0">
                <a:solidFill>
                  <a:schemeClr val="accent6">
                    <a:lumMod val="75000"/>
                  </a:schemeClr>
                </a:solidFill>
                <a:latin typeface="Traditional Arabic" pitchFamily="2" charset="-78"/>
                <a:cs typeface="Traditional Arabic" pitchFamily="2" charset="-78"/>
              </a:rPr>
              <a:t>أبلغ  أبا  سفيان  عني      </a:t>
            </a:r>
            <a:r>
              <a:rPr lang="ar-SA" sz="3600" b="1" dirty="0" smtClean="0">
                <a:solidFill>
                  <a:schemeClr val="accent6">
                    <a:lumMod val="75000"/>
                  </a:schemeClr>
                </a:solidFill>
                <a:latin typeface="Traditional Arabic" pitchFamily="2" charset="-78"/>
                <a:cs typeface="Traditional Arabic" pitchFamily="2" charset="-78"/>
              </a:rPr>
              <a:t>       </a:t>
            </a:r>
            <a:r>
              <a:rPr lang="ar-SA" sz="3600" b="1" dirty="0">
                <a:solidFill>
                  <a:schemeClr val="accent6">
                    <a:lumMod val="75000"/>
                  </a:schemeClr>
                </a:solidFill>
                <a:latin typeface="Traditional Arabic" pitchFamily="2" charset="-78"/>
                <a:cs typeface="Traditional Arabic" pitchFamily="2" charset="-78"/>
              </a:rPr>
              <a:t>فأنت مجوَّف  نخب  هباء  </a:t>
            </a:r>
            <a:r>
              <a:rPr lang="en-US" sz="3600" b="1" dirty="0">
                <a:solidFill>
                  <a:schemeClr val="accent6">
                    <a:lumMod val="75000"/>
                  </a:schemeClr>
                </a:solidFill>
                <a:latin typeface="Traditional Arabic" pitchFamily="2" charset="-78"/>
                <a:cs typeface="Traditional Arabic" pitchFamily="2" charset="-78"/>
              </a:rPr>
              <a:t>  </a:t>
            </a:r>
            <a:r>
              <a:rPr lang="ar-SA" sz="3600" b="1" dirty="0">
                <a:solidFill>
                  <a:schemeClr val="accent6">
                    <a:lumMod val="75000"/>
                  </a:schemeClr>
                </a:solidFill>
                <a:latin typeface="Traditional Arabic" pitchFamily="2" charset="-78"/>
                <a:cs typeface="Traditional Arabic" pitchFamily="2" charset="-78"/>
              </a:rPr>
              <a:t/>
            </a:r>
            <a:br>
              <a:rPr lang="ar-SA" sz="3600" b="1" dirty="0">
                <a:solidFill>
                  <a:schemeClr val="accent6">
                    <a:lumMod val="75000"/>
                  </a:schemeClr>
                </a:solidFill>
                <a:latin typeface="Traditional Arabic" pitchFamily="2" charset="-78"/>
                <a:cs typeface="Traditional Arabic" pitchFamily="2" charset="-78"/>
              </a:rPr>
            </a:br>
            <a:r>
              <a:rPr lang="en-US" sz="3600" b="1" dirty="0">
                <a:solidFill>
                  <a:schemeClr val="accent6">
                    <a:lumMod val="75000"/>
                  </a:schemeClr>
                </a:solidFill>
                <a:latin typeface="Traditional Arabic" pitchFamily="2" charset="-78"/>
                <a:cs typeface="Traditional Arabic" pitchFamily="2" charset="-78"/>
              </a:rPr>
              <a:t>   </a:t>
            </a:r>
            <a:r>
              <a:rPr lang="ar-SA" sz="3600" b="1" dirty="0">
                <a:solidFill>
                  <a:schemeClr val="accent6">
                    <a:lumMod val="75000"/>
                  </a:schemeClr>
                </a:solidFill>
                <a:latin typeface="Traditional Arabic" pitchFamily="2" charset="-78"/>
                <a:cs typeface="Traditional Arabic" pitchFamily="2" charset="-78"/>
              </a:rPr>
              <a:t>   بأن  </a:t>
            </a:r>
            <a:r>
              <a:rPr lang="ar-SA" sz="3600" b="1" dirty="0" smtClean="0">
                <a:solidFill>
                  <a:schemeClr val="accent6">
                    <a:lumMod val="75000"/>
                  </a:schemeClr>
                </a:solidFill>
                <a:latin typeface="Traditional Arabic" pitchFamily="2" charset="-78"/>
                <a:cs typeface="Traditional Arabic" pitchFamily="2" charset="-78"/>
              </a:rPr>
              <a:t>سيوفنا  </a:t>
            </a:r>
            <a:r>
              <a:rPr lang="ar-SA" sz="3600" b="1" dirty="0">
                <a:solidFill>
                  <a:schemeClr val="accent6">
                    <a:lumMod val="75000"/>
                  </a:schemeClr>
                </a:solidFill>
                <a:latin typeface="Traditional Arabic" pitchFamily="2" charset="-78"/>
                <a:cs typeface="Traditional Arabic" pitchFamily="2" charset="-78"/>
              </a:rPr>
              <a:t>تركتك  عبداً  </a:t>
            </a:r>
            <a:r>
              <a:rPr lang="ar-SA" sz="3600" b="1" dirty="0" smtClean="0">
                <a:solidFill>
                  <a:schemeClr val="accent6">
                    <a:lumMod val="75000"/>
                  </a:schemeClr>
                </a:solidFill>
                <a:latin typeface="Traditional Arabic" pitchFamily="2" charset="-78"/>
                <a:cs typeface="Traditional Arabic" pitchFamily="2" charset="-78"/>
              </a:rPr>
              <a:t>             </a:t>
            </a:r>
            <a:r>
              <a:rPr lang="ar-SA" sz="3600" b="1" dirty="0">
                <a:solidFill>
                  <a:schemeClr val="accent6">
                    <a:lumMod val="75000"/>
                  </a:schemeClr>
                </a:solidFill>
                <a:latin typeface="Traditional Arabic" pitchFamily="2" charset="-78"/>
                <a:cs typeface="Traditional Arabic" pitchFamily="2" charset="-78"/>
              </a:rPr>
              <a:t>وعبد الدار سادتها الإ</a:t>
            </a:r>
            <a:r>
              <a:rPr lang="ar-SA" sz="3600" b="1" dirty="0">
                <a:solidFill>
                  <a:schemeClr val="accent6">
                    <a:lumMod val="75000"/>
                  </a:schemeClr>
                </a:solidFill>
                <a:latin typeface="Traditional Arabic" pitchFamily="2" charset="-78"/>
                <a:cs typeface="Traditional Arabic" pitchFamily="2" charset="-78"/>
                <a:hlinkClick r:id="rId2"/>
              </a:rPr>
              <a:t>ماء</a:t>
            </a:r>
            <a:endParaRPr lang="ar-SA" sz="3600" b="1" dirty="0">
              <a:solidFill>
                <a:schemeClr val="accent6">
                  <a:lumMod val="75000"/>
                </a:schemeClr>
              </a:solidFill>
              <a:latin typeface="Traditional Arabic" pitchFamily="2" charset="-78"/>
              <a:cs typeface="Traditional Arabic" pitchFamily="2" charset="-78"/>
            </a:endParaRPr>
          </a:p>
          <a:p>
            <a:pPr algn="r">
              <a:defRPr/>
            </a:pPr>
            <a:r>
              <a:rPr lang="en-US" sz="3600" b="1" dirty="0">
                <a:solidFill>
                  <a:schemeClr val="accent6">
                    <a:lumMod val="75000"/>
                  </a:schemeClr>
                </a:solidFill>
                <a:latin typeface="Traditional Arabic" pitchFamily="2" charset="-78"/>
                <a:cs typeface="Traditional Arabic" pitchFamily="2" charset="-78"/>
              </a:rPr>
              <a:t>   </a:t>
            </a:r>
            <a:r>
              <a:rPr lang="ar-SA" sz="3600" b="1" dirty="0">
                <a:solidFill>
                  <a:schemeClr val="accent6">
                    <a:lumMod val="75000"/>
                  </a:schemeClr>
                </a:solidFill>
                <a:latin typeface="Traditional Arabic" pitchFamily="2" charset="-78"/>
                <a:cs typeface="Traditional Arabic" pitchFamily="2" charset="-78"/>
              </a:rPr>
              <a:t>    هجوت  محمداً  فأجبت عنه          وعند  الله  </a:t>
            </a:r>
            <a:r>
              <a:rPr lang="ar-SA" sz="3600" b="1" dirty="0" smtClean="0">
                <a:solidFill>
                  <a:schemeClr val="accent6">
                    <a:lumMod val="75000"/>
                  </a:schemeClr>
                </a:solidFill>
                <a:latin typeface="Traditional Arabic" pitchFamily="2" charset="-78"/>
                <a:cs typeface="Traditional Arabic" pitchFamily="2" charset="-78"/>
              </a:rPr>
              <a:t>في </a:t>
            </a:r>
            <a:r>
              <a:rPr lang="ar-SA" sz="3600" b="1" dirty="0">
                <a:solidFill>
                  <a:schemeClr val="accent6">
                    <a:lumMod val="75000"/>
                  </a:schemeClr>
                </a:solidFill>
                <a:latin typeface="Traditional Arabic" pitchFamily="2" charset="-78"/>
                <a:cs typeface="Traditional Arabic" pitchFamily="2" charset="-78"/>
              </a:rPr>
              <a:t>ذاك الجزاء</a:t>
            </a:r>
            <a:br>
              <a:rPr lang="ar-SA" sz="3600" b="1" dirty="0">
                <a:solidFill>
                  <a:schemeClr val="accent6">
                    <a:lumMod val="75000"/>
                  </a:schemeClr>
                </a:solidFill>
                <a:latin typeface="Traditional Arabic" pitchFamily="2" charset="-78"/>
                <a:cs typeface="Traditional Arabic" pitchFamily="2" charset="-78"/>
              </a:rPr>
            </a:br>
            <a:r>
              <a:rPr lang="ar-SA" sz="3600" b="1" dirty="0">
                <a:solidFill>
                  <a:schemeClr val="accent6">
                    <a:lumMod val="75000"/>
                  </a:schemeClr>
                </a:solidFill>
                <a:latin typeface="Traditional Arabic" pitchFamily="2" charset="-78"/>
                <a:cs typeface="Traditional Arabic" pitchFamily="2" charset="-78"/>
              </a:rPr>
              <a:t>    أتهجوه  ولست  له  بكفء           فشركما  لخير كما الفداء</a:t>
            </a:r>
            <a:br>
              <a:rPr lang="ar-SA" sz="3600" b="1" dirty="0">
                <a:solidFill>
                  <a:schemeClr val="accent6">
                    <a:lumMod val="75000"/>
                  </a:schemeClr>
                </a:solidFill>
                <a:latin typeface="Traditional Arabic" pitchFamily="2" charset="-78"/>
                <a:cs typeface="Traditional Arabic" pitchFamily="2" charset="-78"/>
              </a:rPr>
            </a:br>
            <a:r>
              <a:rPr lang="ar-SA" sz="3600" b="1" dirty="0">
                <a:solidFill>
                  <a:schemeClr val="accent6">
                    <a:lumMod val="75000"/>
                  </a:schemeClr>
                </a:solidFill>
                <a:latin typeface="Traditional Arabic" pitchFamily="2" charset="-78"/>
                <a:cs typeface="Traditional Arabic" pitchFamily="2" charset="-78"/>
              </a:rPr>
              <a:t>    هجوت  </a:t>
            </a:r>
            <a:r>
              <a:rPr lang="ar-SA" sz="3600" b="1" dirty="0">
                <a:solidFill>
                  <a:schemeClr val="accent6">
                    <a:lumMod val="75000"/>
                  </a:schemeClr>
                </a:solidFill>
                <a:latin typeface="Traditional Arabic" pitchFamily="2" charset="-78"/>
                <a:cs typeface="Traditional Arabic" pitchFamily="2" charset="-78"/>
                <a:hlinkClick r:id="rId3"/>
              </a:rPr>
              <a:t>مبارك</a:t>
            </a:r>
            <a:r>
              <a:rPr lang="ar-SA" sz="3600" b="1" dirty="0">
                <a:solidFill>
                  <a:schemeClr val="accent6">
                    <a:lumMod val="75000"/>
                  </a:schemeClr>
                </a:solidFill>
                <a:latin typeface="Traditional Arabic" pitchFamily="2" charset="-78"/>
                <a:cs typeface="Traditional Arabic" pitchFamily="2" charset="-78"/>
              </a:rPr>
              <a:t>اً  براً  حنيفا           أمين   الله   شيمته  الوفاء</a:t>
            </a:r>
            <a:br>
              <a:rPr lang="ar-SA" sz="3600" b="1" dirty="0">
                <a:solidFill>
                  <a:schemeClr val="accent6">
                    <a:lumMod val="75000"/>
                  </a:schemeClr>
                </a:solidFill>
                <a:latin typeface="Traditional Arabic" pitchFamily="2" charset="-78"/>
                <a:cs typeface="Traditional Arabic" pitchFamily="2" charset="-78"/>
              </a:rPr>
            </a:br>
            <a:r>
              <a:rPr lang="ar-SA" sz="3600" b="1" dirty="0">
                <a:solidFill>
                  <a:schemeClr val="accent6">
                    <a:lumMod val="75000"/>
                  </a:schemeClr>
                </a:solidFill>
                <a:latin typeface="Traditional Arabic" pitchFamily="2" charset="-78"/>
                <a:cs typeface="Traditional Arabic" pitchFamily="2" charset="-78"/>
              </a:rPr>
              <a:t>    فمن يهجو رسول الله منكم           ويمدحه   وينصره   سواء</a:t>
            </a:r>
            <a:br>
              <a:rPr lang="ar-SA" sz="3600" b="1" dirty="0">
                <a:solidFill>
                  <a:schemeClr val="accent6">
                    <a:lumMod val="75000"/>
                  </a:schemeClr>
                </a:solidFill>
                <a:latin typeface="Traditional Arabic" pitchFamily="2" charset="-78"/>
                <a:cs typeface="Traditional Arabic" pitchFamily="2" charset="-78"/>
              </a:rPr>
            </a:br>
            <a:r>
              <a:rPr lang="ar-SA" sz="3600" b="1" dirty="0">
                <a:solidFill>
                  <a:schemeClr val="accent6">
                    <a:lumMod val="75000"/>
                  </a:schemeClr>
                </a:solidFill>
                <a:latin typeface="Traditional Arabic" pitchFamily="2" charset="-78"/>
                <a:cs typeface="Traditional Arabic" pitchFamily="2" charset="-78"/>
              </a:rPr>
              <a:t>    فإن  أبي  و والده  وعرضي           لعرض  محمد  منكم  وفاء</a:t>
            </a:r>
            <a:endParaRPr lang="en-US" sz="3600" b="1" dirty="0">
              <a:solidFill>
                <a:schemeClr val="accent6">
                  <a:lumMod val="75000"/>
                </a:schemeClr>
              </a:solidFill>
              <a:latin typeface="Traditional Arabic" pitchFamily="2" charset="-78"/>
              <a:cs typeface="Traditional Arabic" pitchFamily="2" charset="-78"/>
            </a:endParaRPr>
          </a:p>
        </p:txBody>
      </p:sp>
      <p:sp>
        <p:nvSpPr>
          <p:cNvPr id="53251" name="TextBox 5"/>
          <p:cNvSpPr txBox="1">
            <a:spLocks noChangeArrowheads="1"/>
          </p:cNvSpPr>
          <p:nvPr/>
        </p:nvSpPr>
        <p:spPr bwMode="auto">
          <a:xfrm>
            <a:off x="827088" y="4699000"/>
            <a:ext cx="7921625" cy="1754188"/>
          </a:xfrm>
          <a:prstGeom prst="rect">
            <a:avLst/>
          </a:prstGeom>
          <a:noFill/>
          <a:ln w="9525">
            <a:noFill/>
            <a:miter lim="800000"/>
            <a:headEnd/>
            <a:tailEnd/>
          </a:ln>
        </p:spPr>
        <p:txBody>
          <a:bodyPr>
            <a:spAutoFit/>
          </a:bodyPr>
          <a:lstStyle/>
          <a:p>
            <a:endParaRPr lang="ar-SA"/>
          </a:p>
          <a:p>
            <a:pPr algn="r"/>
            <a:endParaRPr lang="ar-SA" b="1">
              <a:latin typeface="Traditional Arabic" pitchFamily="18" charset="-78"/>
              <a:cs typeface="Traditional Arabic" pitchFamily="18" charset="-78"/>
            </a:endParaRPr>
          </a:p>
          <a:p>
            <a:pPr algn="r"/>
            <a:r>
              <a:rPr lang="ar-SA" b="1">
                <a:latin typeface="Traditional Arabic" pitchFamily="18" charset="-78"/>
                <a:cs typeface="Traditional Arabic" pitchFamily="18" charset="-78"/>
              </a:rPr>
              <a:t>أبو سفيان</a:t>
            </a:r>
            <a:r>
              <a:rPr lang="ar-SA">
                <a:latin typeface="Traditional Arabic" pitchFamily="18" charset="-78"/>
                <a:cs typeface="Traditional Arabic" pitchFamily="18" charset="-78"/>
              </a:rPr>
              <a:t> = المغيرة بن الحارث بن عبد المطلب ابن عم رسول الله صلى الله عليه وسلم وكان قد هجاه – </a:t>
            </a:r>
            <a:r>
              <a:rPr lang="ar-SA" b="1">
                <a:latin typeface="Traditional Arabic" pitchFamily="18" charset="-78"/>
                <a:cs typeface="Traditional Arabic" pitchFamily="18" charset="-78"/>
              </a:rPr>
              <a:t>مجوَّف</a:t>
            </a:r>
            <a:r>
              <a:rPr lang="ar-SA">
                <a:latin typeface="Traditional Arabic" pitchFamily="18" charset="-78"/>
                <a:cs typeface="Traditional Arabic" pitchFamily="18" charset="-78"/>
              </a:rPr>
              <a:t> = جبان لا قلب له كأنه خالي الجوف من الفؤاد – </a:t>
            </a:r>
            <a:r>
              <a:rPr lang="ar-SA" b="1">
                <a:latin typeface="Traditional Arabic" pitchFamily="18" charset="-78"/>
                <a:cs typeface="Traditional Arabic" pitchFamily="18" charset="-78"/>
              </a:rPr>
              <a:t>النخب</a:t>
            </a:r>
            <a:r>
              <a:rPr lang="ar-SA">
                <a:latin typeface="Traditional Arabic" pitchFamily="18" charset="-78"/>
                <a:cs typeface="Traditional Arabic" pitchFamily="18" charset="-78"/>
              </a:rPr>
              <a:t> = الجبان – هواء  لا قلب له – </a:t>
            </a:r>
            <a:r>
              <a:rPr lang="ar-SA" b="1">
                <a:latin typeface="Traditional Arabic" pitchFamily="18" charset="-78"/>
                <a:cs typeface="Traditional Arabic" pitchFamily="18" charset="-78"/>
              </a:rPr>
              <a:t>عبداً</a:t>
            </a:r>
            <a:r>
              <a:rPr lang="ar-SA">
                <a:latin typeface="Traditional Arabic" pitchFamily="18" charset="-78"/>
                <a:cs typeface="Traditional Arabic" pitchFamily="18" charset="-78"/>
              </a:rPr>
              <a:t> = ذليلا – </a:t>
            </a:r>
            <a:r>
              <a:rPr lang="ar-SA" b="1">
                <a:latin typeface="Traditional Arabic" pitchFamily="18" charset="-78"/>
                <a:cs typeface="Traditional Arabic" pitchFamily="18" charset="-78"/>
              </a:rPr>
              <a:t>الإماء</a:t>
            </a:r>
            <a:r>
              <a:rPr lang="ar-SA">
                <a:latin typeface="Traditional Arabic" pitchFamily="18" charset="-78"/>
                <a:cs typeface="Traditional Arabic" pitchFamily="18" charset="-78"/>
              </a:rPr>
              <a:t> = الجوارى – </a:t>
            </a:r>
            <a:r>
              <a:rPr lang="ar-SA" b="1">
                <a:latin typeface="Traditional Arabic" pitchFamily="18" charset="-78"/>
                <a:cs typeface="Traditional Arabic" pitchFamily="18" charset="-78"/>
              </a:rPr>
              <a:t>الجزاء</a:t>
            </a:r>
            <a:r>
              <a:rPr lang="ar-SA">
                <a:latin typeface="Traditional Arabic" pitchFamily="18" charset="-78"/>
                <a:cs typeface="Traditional Arabic" pitchFamily="18" charset="-78"/>
              </a:rPr>
              <a:t> = المكافأة على الشىء – </a:t>
            </a:r>
            <a:r>
              <a:rPr lang="ar-SA" b="1">
                <a:latin typeface="Traditional Arabic" pitchFamily="18" charset="-78"/>
                <a:cs typeface="Traditional Arabic" pitchFamily="18" charset="-78"/>
              </a:rPr>
              <a:t>الكفء</a:t>
            </a:r>
            <a:r>
              <a:rPr lang="ar-SA">
                <a:latin typeface="Traditional Arabic" pitchFamily="18" charset="-78"/>
                <a:cs typeface="Traditional Arabic" pitchFamily="18" charset="-78"/>
              </a:rPr>
              <a:t> = النظير – </a:t>
            </a:r>
            <a:r>
              <a:rPr lang="ar-SA" b="1">
                <a:latin typeface="Traditional Arabic" pitchFamily="18" charset="-78"/>
                <a:cs typeface="Traditional Arabic" pitchFamily="18" charset="-78"/>
              </a:rPr>
              <a:t>الحنيف</a:t>
            </a:r>
            <a:r>
              <a:rPr lang="ar-SA">
                <a:latin typeface="Traditional Arabic" pitchFamily="18" charset="-78"/>
                <a:cs typeface="Traditional Arabic" pitchFamily="18" charset="-78"/>
              </a:rPr>
              <a:t> = المائل إلى الحق المتدين به – </a:t>
            </a:r>
            <a:r>
              <a:rPr lang="ar-SA" b="1">
                <a:latin typeface="Traditional Arabic" pitchFamily="18" charset="-78"/>
                <a:cs typeface="Traditional Arabic" pitchFamily="18" charset="-78"/>
              </a:rPr>
              <a:t>شيمته</a:t>
            </a:r>
            <a:r>
              <a:rPr lang="ar-SA">
                <a:latin typeface="Traditional Arabic" pitchFamily="18" charset="-78"/>
                <a:cs typeface="Traditional Arabic" pitchFamily="18" charset="-78"/>
              </a:rPr>
              <a:t> = طبعه – </a:t>
            </a:r>
            <a:r>
              <a:rPr lang="ar-SA" b="1">
                <a:latin typeface="Traditional Arabic" pitchFamily="18" charset="-78"/>
                <a:cs typeface="Traditional Arabic" pitchFamily="18" charset="-78"/>
              </a:rPr>
              <a:t>العرض</a:t>
            </a:r>
            <a:r>
              <a:rPr lang="ar-SA">
                <a:latin typeface="Traditional Arabic" pitchFamily="18" charset="-78"/>
                <a:cs typeface="Traditional Arabic" pitchFamily="18" charset="-78"/>
              </a:rPr>
              <a:t> = ما يمدح أو يذم به الإنسان – </a:t>
            </a:r>
            <a:r>
              <a:rPr lang="ar-SA" b="1">
                <a:latin typeface="Traditional Arabic" pitchFamily="18" charset="-78"/>
                <a:cs typeface="Traditional Arabic" pitchFamily="18" charset="-78"/>
              </a:rPr>
              <a:t>الوقاء</a:t>
            </a:r>
            <a:r>
              <a:rPr lang="ar-SA">
                <a:latin typeface="Traditional Arabic" pitchFamily="18" charset="-78"/>
                <a:cs typeface="Traditional Arabic" pitchFamily="18" charset="-78"/>
              </a:rPr>
              <a:t> = الحفظ والحماية. </a:t>
            </a:r>
            <a:endParaRPr lang="en-US">
              <a:latin typeface="Traditional Arabic" pitchFamily="18" charset="-78"/>
              <a:cs typeface="Traditional Arabic" pitchFamily="18" charset="-78"/>
            </a:endParaRPr>
          </a:p>
        </p:txBody>
      </p:sp>
      <p:cxnSp>
        <p:nvCxnSpPr>
          <p:cNvPr id="7" name="Straight Connector 6"/>
          <p:cNvCxnSpPr/>
          <p:nvPr/>
        </p:nvCxnSpPr>
        <p:spPr>
          <a:xfrm flipH="1">
            <a:off x="5148263" y="5157788"/>
            <a:ext cx="338455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 name="عنصر نائب لرقم الشريحة 5"/>
          <p:cNvSpPr>
            <a:spLocks noGrp="1"/>
          </p:cNvSpPr>
          <p:nvPr>
            <p:ph type="sldNum" sz="quarter" idx="12"/>
          </p:nvPr>
        </p:nvSpPr>
        <p:spPr/>
        <p:txBody>
          <a:bodyPr/>
          <a:lstStyle/>
          <a:p>
            <a:pPr>
              <a:defRPr/>
            </a:pPr>
            <a:fld id="{2F357499-B5AC-4518-AB7D-8C05A746859D}" type="slidenum">
              <a:rPr lang="en-US" smtClean="0"/>
              <a:pPr>
                <a:defRPr/>
              </a:pPr>
              <a:t>41</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9"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0" fill="hold"/>
                                        <p:tgtEl>
                                          <p:spTgt spid="4"/>
                                        </p:tgtEl>
                                        <p:attrNameLst>
                                          <p:attrName>ppt_w</p:attrName>
                                        </p:attrNameLst>
                                      </p:cBhvr>
                                      <p:tavLst>
                                        <p:tav tm="0" fmla="#ppt_w*sin(2.5*pi*$)">
                                          <p:val>
                                            <p:fltVal val="0"/>
                                          </p:val>
                                        </p:tav>
                                        <p:tav tm="100000">
                                          <p:val>
                                            <p:fltVal val="1"/>
                                          </p:val>
                                        </p:tav>
                                      </p:tavLst>
                                    </p:anim>
                                    <p:anim calcmode="lin" valueType="num">
                                      <p:cBhvr>
                                        <p:cTn id="8" dur="20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53251"/>
                                        </p:tgtEl>
                                        <p:attrNameLst>
                                          <p:attrName>style.visibility</p:attrName>
                                        </p:attrNameLst>
                                      </p:cBhvr>
                                      <p:to>
                                        <p:strVal val="visible"/>
                                      </p:to>
                                    </p:set>
                                    <p:animEffect transition="in" filter="dissolve">
                                      <p:cBhvr>
                                        <p:cTn id="13" dur="1000"/>
                                        <p:tgtEl>
                                          <p:spTgt spid="532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3251"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extBox 2"/>
          <p:cNvSpPr txBox="1">
            <a:spLocks noChangeArrowheads="1"/>
          </p:cNvSpPr>
          <p:nvPr/>
        </p:nvSpPr>
        <p:spPr bwMode="auto">
          <a:xfrm>
            <a:off x="179388" y="260350"/>
            <a:ext cx="8785225" cy="5109091"/>
          </a:xfrm>
          <a:prstGeom prst="rect">
            <a:avLst/>
          </a:prstGeom>
          <a:noFill/>
          <a:ln w="9525">
            <a:noFill/>
            <a:miter lim="800000"/>
            <a:headEnd/>
            <a:tailEnd/>
          </a:ln>
        </p:spPr>
        <p:txBody>
          <a:bodyPr>
            <a:spAutoFit/>
          </a:bodyPr>
          <a:lstStyle/>
          <a:p>
            <a:pPr algn="r">
              <a:defRPr/>
            </a:pPr>
            <a:endParaRPr lang="ar-SA" sz="3600" b="1" dirty="0">
              <a:solidFill>
                <a:srgbClr val="C00000"/>
              </a:solidFill>
              <a:latin typeface="Traditional Arabic" pitchFamily="2" charset="-78"/>
              <a:cs typeface="Traditional Arabic" pitchFamily="2" charset="-78"/>
            </a:endParaRPr>
          </a:p>
          <a:p>
            <a:pPr algn="r">
              <a:defRPr/>
            </a:pPr>
            <a:r>
              <a:rPr lang="ar-SA" sz="3600" b="1" dirty="0" smtClean="0">
                <a:solidFill>
                  <a:schemeClr val="accent6">
                    <a:lumMod val="75000"/>
                  </a:schemeClr>
                </a:solidFill>
                <a:latin typeface="Traditional Arabic" pitchFamily="2" charset="-78"/>
                <a:cs typeface="Traditional Arabic" pitchFamily="2" charset="-78"/>
              </a:rPr>
              <a:t>   بعد </a:t>
            </a:r>
            <a:r>
              <a:rPr lang="ar-SA" sz="3600" b="1" dirty="0">
                <a:solidFill>
                  <a:schemeClr val="accent6">
                    <a:lumMod val="75000"/>
                  </a:schemeClr>
                </a:solidFill>
                <a:latin typeface="Traditional Arabic" pitchFamily="2" charset="-78"/>
                <a:cs typeface="Traditional Arabic" pitchFamily="2" charset="-78"/>
              </a:rPr>
              <a:t>قراءة قصيدة الشاعر جرير في رثاء زوجته خالدة . </a:t>
            </a:r>
            <a:endParaRPr lang="en-US" sz="3600" b="1" dirty="0">
              <a:solidFill>
                <a:schemeClr val="accent6">
                  <a:lumMod val="75000"/>
                </a:schemeClr>
              </a:solidFill>
              <a:latin typeface="Traditional Arabic" pitchFamily="2" charset="-78"/>
              <a:cs typeface="Traditional Arabic" pitchFamily="2" charset="-78"/>
            </a:endParaRPr>
          </a:p>
          <a:p>
            <a:pPr algn="r">
              <a:defRPr/>
            </a:pPr>
            <a:r>
              <a:rPr lang="ar-SA" sz="3600" b="1" dirty="0" smtClean="0">
                <a:solidFill>
                  <a:srgbClr val="C00000"/>
                </a:solidFill>
                <a:latin typeface="Traditional Arabic" pitchFamily="2" charset="-78"/>
                <a:cs typeface="Traditional Arabic" pitchFamily="2" charset="-78"/>
              </a:rPr>
              <a:t>  حاولي </a:t>
            </a:r>
            <a:r>
              <a:rPr lang="ar-SA" sz="3600" b="1" dirty="0">
                <a:solidFill>
                  <a:srgbClr val="C00000"/>
                </a:solidFill>
                <a:latin typeface="Traditional Arabic" pitchFamily="2" charset="-78"/>
                <a:cs typeface="Traditional Arabic" pitchFamily="2" charset="-78"/>
              </a:rPr>
              <a:t>على ضوء دراستك لمقومات التذوق الأدبي ، تذوقه تذوقًا </a:t>
            </a:r>
            <a:r>
              <a:rPr lang="ar-SA" sz="3600" b="1" dirty="0" smtClean="0">
                <a:solidFill>
                  <a:srgbClr val="C00000"/>
                </a:solidFill>
                <a:latin typeface="Traditional Arabic" pitchFamily="2" charset="-78"/>
                <a:cs typeface="Traditional Arabic" pitchFamily="2" charset="-78"/>
              </a:rPr>
              <a:t>      أدبياً</a:t>
            </a:r>
            <a:r>
              <a:rPr lang="ar-SA" sz="3600" b="1" dirty="0">
                <a:solidFill>
                  <a:srgbClr val="C00000"/>
                </a:solidFill>
                <a:latin typeface="Traditional Arabic" pitchFamily="2" charset="-78"/>
                <a:cs typeface="Traditional Arabic" pitchFamily="2" charset="-78"/>
              </a:rPr>
              <a:t>: </a:t>
            </a:r>
            <a:r>
              <a:rPr lang="ar-SA" sz="3600" b="1" dirty="0" smtClean="0">
                <a:solidFill>
                  <a:srgbClr val="C00000"/>
                </a:solidFill>
                <a:latin typeface="Traditional Arabic" pitchFamily="2" charset="-78"/>
                <a:cs typeface="Traditional Arabic" pitchFamily="2" charset="-78"/>
              </a:rPr>
              <a:t> </a:t>
            </a:r>
            <a:endParaRPr lang="ar-SA" sz="3600" dirty="0">
              <a:solidFill>
                <a:srgbClr val="C00000"/>
              </a:solidFill>
              <a:latin typeface="Traditional Arabic" pitchFamily="2" charset="-78"/>
              <a:cs typeface="Traditional Arabic" pitchFamily="2" charset="-78"/>
            </a:endParaRPr>
          </a:p>
          <a:p>
            <a:pPr algn="r">
              <a:defRPr/>
            </a:pPr>
            <a:endParaRPr lang="ar-SA" b="1" dirty="0">
              <a:solidFill>
                <a:srgbClr val="C00000"/>
              </a:solidFill>
              <a:latin typeface="Traditional Arabic" pitchFamily="2" charset="-78"/>
              <a:cs typeface="Traditional Arabic" pitchFamily="2" charset="-78"/>
            </a:endParaRPr>
          </a:p>
          <a:p>
            <a:pPr algn="r" rtl="1">
              <a:defRPr/>
            </a:pPr>
            <a:r>
              <a:rPr lang="ar-SA" sz="3200" b="1" dirty="0">
                <a:solidFill>
                  <a:schemeClr val="accent6">
                    <a:lumMod val="75000"/>
                  </a:schemeClr>
                </a:solidFill>
                <a:latin typeface="Traditional Arabic" pitchFamily="2" charset="-78"/>
                <a:cs typeface="Traditional Arabic" pitchFamily="2" charset="-78"/>
              </a:rPr>
              <a:t>         لولا  الحياء  </a:t>
            </a:r>
            <a:r>
              <a:rPr lang="ar-SA" sz="3200" b="1" dirty="0" err="1">
                <a:solidFill>
                  <a:schemeClr val="accent6">
                    <a:lumMod val="75000"/>
                  </a:schemeClr>
                </a:solidFill>
                <a:latin typeface="Traditional Arabic" pitchFamily="2" charset="-78"/>
                <a:cs typeface="Traditional Arabic" pitchFamily="2" charset="-78"/>
              </a:rPr>
              <a:t>لهاجني</a:t>
            </a:r>
            <a:r>
              <a:rPr lang="ar-SA" sz="3200" b="1" dirty="0">
                <a:solidFill>
                  <a:schemeClr val="accent6">
                    <a:lumMod val="75000"/>
                  </a:schemeClr>
                </a:solidFill>
                <a:latin typeface="Traditional Arabic" pitchFamily="2" charset="-78"/>
                <a:cs typeface="Traditional Arabic" pitchFamily="2" charset="-78"/>
              </a:rPr>
              <a:t>  استعبارُ          </a:t>
            </a:r>
            <a:r>
              <a:rPr lang="ar-SA" sz="3200" b="1" dirty="0" err="1">
                <a:solidFill>
                  <a:schemeClr val="accent6">
                    <a:lumMod val="75000"/>
                  </a:schemeClr>
                </a:solidFill>
                <a:latin typeface="Traditional Arabic" pitchFamily="2" charset="-78"/>
                <a:cs typeface="Traditional Arabic" pitchFamily="2" charset="-78"/>
              </a:rPr>
              <a:t>ولزرت</a:t>
            </a:r>
            <a:r>
              <a:rPr lang="ar-SA" sz="3200" b="1" dirty="0">
                <a:solidFill>
                  <a:schemeClr val="accent6">
                    <a:lumMod val="75000"/>
                  </a:schemeClr>
                </a:solidFill>
                <a:latin typeface="Traditional Arabic" pitchFamily="2" charset="-78"/>
                <a:cs typeface="Traditional Arabic" pitchFamily="2" charset="-78"/>
              </a:rPr>
              <a:t>   قبركِ  والحبيب  يزارُ</a:t>
            </a:r>
            <a:endParaRPr lang="en-US" sz="3200" dirty="0">
              <a:solidFill>
                <a:schemeClr val="accent6">
                  <a:lumMod val="75000"/>
                </a:schemeClr>
              </a:solidFill>
              <a:latin typeface="Traditional Arabic" pitchFamily="2" charset="-78"/>
              <a:cs typeface="Traditional Arabic" pitchFamily="2" charset="-78"/>
            </a:endParaRPr>
          </a:p>
          <a:p>
            <a:pPr algn="r" rtl="1">
              <a:defRPr/>
            </a:pPr>
            <a:r>
              <a:rPr lang="ar-SA" sz="3200" b="1" dirty="0">
                <a:solidFill>
                  <a:schemeClr val="accent6">
                    <a:lumMod val="75000"/>
                  </a:schemeClr>
                </a:solidFill>
                <a:latin typeface="Traditional Arabic" pitchFamily="2" charset="-78"/>
                <a:cs typeface="Traditional Arabic" pitchFamily="2" charset="-78"/>
              </a:rPr>
              <a:t>         ولقد  نظرت وما  تمتع  نظرةٍ</a:t>
            </a:r>
            <a:r>
              <a:rPr lang="en-US" sz="3200" b="1" dirty="0">
                <a:solidFill>
                  <a:schemeClr val="accent6">
                    <a:lumMod val="75000"/>
                  </a:schemeClr>
                </a:solidFill>
                <a:latin typeface="Traditional Arabic" pitchFamily="2" charset="-78"/>
                <a:cs typeface="Traditional Arabic" pitchFamily="2" charset="-78"/>
              </a:rPr>
              <a:t> </a:t>
            </a:r>
            <a:r>
              <a:rPr lang="ar-SA" sz="3200" b="1" dirty="0">
                <a:solidFill>
                  <a:schemeClr val="accent6">
                    <a:lumMod val="75000"/>
                  </a:schemeClr>
                </a:solidFill>
                <a:latin typeface="Traditional Arabic" pitchFamily="2" charset="-78"/>
                <a:cs typeface="Traditional Arabic" pitchFamily="2" charset="-78"/>
              </a:rPr>
              <a:t>         في اللحد حيث تمكن </a:t>
            </a:r>
            <a:r>
              <a:rPr lang="ar-SA" sz="3200" b="1" dirty="0" err="1">
                <a:solidFill>
                  <a:schemeClr val="accent6">
                    <a:lumMod val="75000"/>
                  </a:schemeClr>
                </a:solidFill>
                <a:latin typeface="Traditional Arabic" pitchFamily="2" charset="-78"/>
                <a:cs typeface="Traditional Arabic" pitchFamily="2" charset="-78"/>
              </a:rPr>
              <a:t>المِحفارُ</a:t>
            </a:r>
            <a:endParaRPr lang="ar-SA" sz="3200" b="1" dirty="0">
              <a:solidFill>
                <a:schemeClr val="accent6">
                  <a:lumMod val="75000"/>
                </a:schemeClr>
              </a:solidFill>
              <a:latin typeface="Traditional Arabic" pitchFamily="2" charset="-78"/>
              <a:cs typeface="Traditional Arabic" pitchFamily="2" charset="-78"/>
            </a:endParaRPr>
          </a:p>
          <a:p>
            <a:pPr algn="r" rtl="1">
              <a:defRPr/>
            </a:pPr>
            <a:r>
              <a:rPr lang="ar-SA" sz="3200" b="1" dirty="0">
                <a:solidFill>
                  <a:schemeClr val="accent6">
                    <a:lumMod val="75000"/>
                  </a:schemeClr>
                </a:solidFill>
                <a:latin typeface="Traditional Arabic" pitchFamily="2" charset="-78"/>
                <a:cs typeface="Traditional Arabic" pitchFamily="2" charset="-78"/>
              </a:rPr>
              <a:t>         ولهت  قلبي  إذ علتني  </a:t>
            </a:r>
            <a:r>
              <a:rPr lang="ar-SA" sz="3200" b="1" dirty="0" err="1">
                <a:solidFill>
                  <a:schemeClr val="accent6">
                    <a:lumMod val="75000"/>
                  </a:schemeClr>
                </a:solidFill>
                <a:latin typeface="Traditional Arabic" pitchFamily="2" charset="-78"/>
                <a:cs typeface="Traditional Arabic" pitchFamily="2" charset="-78"/>
              </a:rPr>
              <a:t>كبرة</a:t>
            </a:r>
            <a:r>
              <a:rPr lang="ar-SA" sz="3200" b="1" dirty="0">
                <a:solidFill>
                  <a:schemeClr val="accent6">
                    <a:lumMod val="75000"/>
                  </a:schemeClr>
                </a:solidFill>
                <a:latin typeface="Traditional Arabic" pitchFamily="2" charset="-78"/>
                <a:cs typeface="Traditional Arabic" pitchFamily="2" charset="-78"/>
              </a:rPr>
              <a:t>          وذوو  التمائم  من بينك  صغار </a:t>
            </a:r>
            <a:endParaRPr lang="en-US" sz="3200" b="1" dirty="0">
              <a:solidFill>
                <a:schemeClr val="accent6">
                  <a:lumMod val="75000"/>
                </a:schemeClr>
              </a:solidFill>
              <a:latin typeface="Traditional Arabic" pitchFamily="2" charset="-78"/>
              <a:cs typeface="Traditional Arabic" pitchFamily="2" charset="-78"/>
            </a:endParaRPr>
          </a:p>
          <a:p>
            <a:pPr algn="r" rtl="1">
              <a:defRPr/>
            </a:pPr>
            <a:r>
              <a:rPr lang="ar-SA" sz="3200" b="1" dirty="0">
                <a:solidFill>
                  <a:schemeClr val="accent6">
                    <a:lumMod val="75000"/>
                  </a:schemeClr>
                </a:solidFill>
                <a:latin typeface="Traditional Arabic" pitchFamily="2" charset="-78"/>
                <a:cs typeface="Traditional Arabic" pitchFamily="2" charset="-78"/>
              </a:rPr>
              <a:t>        أرعى النجوم وقد مضت </a:t>
            </a:r>
            <a:r>
              <a:rPr lang="ar-SA" sz="3200" b="1" dirty="0" err="1">
                <a:solidFill>
                  <a:schemeClr val="accent6">
                    <a:lumMod val="75000"/>
                  </a:schemeClr>
                </a:solidFill>
                <a:latin typeface="Traditional Arabic" pitchFamily="2" charset="-78"/>
                <a:cs typeface="Traditional Arabic" pitchFamily="2" charset="-78"/>
              </a:rPr>
              <a:t>غُورية</a:t>
            </a:r>
            <a:r>
              <a:rPr lang="ar-SA" sz="3200" b="1" dirty="0">
                <a:solidFill>
                  <a:schemeClr val="accent6">
                    <a:lumMod val="75000"/>
                  </a:schemeClr>
                </a:solidFill>
                <a:latin typeface="Traditional Arabic" pitchFamily="2" charset="-78"/>
                <a:cs typeface="Traditional Arabic" pitchFamily="2" charset="-78"/>
              </a:rPr>
              <a:t>        عصب   النجوم  كأنهن  صُوار</a:t>
            </a:r>
            <a:endParaRPr lang="en-US" sz="3200" b="1" dirty="0">
              <a:solidFill>
                <a:schemeClr val="accent6">
                  <a:lumMod val="75000"/>
                </a:schemeClr>
              </a:solidFill>
              <a:latin typeface="Traditional Arabic" pitchFamily="2" charset="-78"/>
              <a:cs typeface="Traditional Arabic" pitchFamily="2" charset="-78"/>
            </a:endParaRPr>
          </a:p>
          <a:p>
            <a:pPr algn="r">
              <a:defRPr/>
            </a:pPr>
            <a:r>
              <a:rPr lang="ar-SA" sz="3600" b="1" dirty="0" smtClean="0">
                <a:solidFill>
                  <a:srgbClr val="C00000"/>
                </a:solidFill>
                <a:latin typeface="Traditional Arabic" pitchFamily="2" charset="-78"/>
                <a:cs typeface="Traditional Arabic" pitchFamily="2" charset="-78"/>
              </a:rPr>
              <a:t> </a:t>
            </a:r>
            <a:endParaRPr lang="en-US" sz="3600" b="1" dirty="0">
              <a:solidFill>
                <a:srgbClr val="C00000"/>
              </a:solidFill>
              <a:latin typeface="Traditional Arabic" pitchFamily="2" charset="-78"/>
              <a:cs typeface="Traditional Arabic" pitchFamily="2" charset="-78"/>
            </a:endParaRPr>
          </a:p>
        </p:txBody>
      </p:sp>
      <p:sp>
        <p:nvSpPr>
          <p:cNvPr id="53251" name="TextBox 3"/>
          <p:cNvSpPr txBox="1">
            <a:spLocks noChangeArrowheads="1"/>
          </p:cNvSpPr>
          <p:nvPr/>
        </p:nvSpPr>
        <p:spPr bwMode="auto">
          <a:xfrm>
            <a:off x="827088" y="5181600"/>
            <a:ext cx="7921625" cy="1200150"/>
          </a:xfrm>
          <a:prstGeom prst="rect">
            <a:avLst/>
          </a:prstGeom>
          <a:noFill/>
          <a:ln w="9525">
            <a:noFill/>
            <a:miter lim="800000"/>
            <a:headEnd/>
            <a:tailEnd/>
          </a:ln>
        </p:spPr>
        <p:txBody>
          <a:bodyPr>
            <a:spAutoFit/>
          </a:bodyPr>
          <a:lstStyle/>
          <a:p>
            <a:endParaRPr lang="ar-SA"/>
          </a:p>
          <a:p>
            <a:pPr algn="r"/>
            <a:endParaRPr lang="ar-SA" b="1">
              <a:latin typeface="Traditional Arabic" pitchFamily="18" charset="-78"/>
              <a:cs typeface="Traditional Arabic" pitchFamily="18" charset="-78"/>
            </a:endParaRPr>
          </a:p>
          <a:p>
            <a:pPr algn="r"/>
            <a:r>
              <a:rPr lang="ar-SA" b="1">
                <a:latin typeface="Traditional Arabic" pitchFamily="18" charset="-78"/>
                <a:cs typeface="Traditional Arabic" pitchFamily="18" charset="-78"/>
              </a:rPr>
              <a:t>الأحفار</a:t>
            </a:r>
            <a:r>
              <a:rPr lang="ar-SA">
                <a:latin typeface="Traditional Arabic" pitchFamily="18" charset="-78"/>
                <a:cs typeface="Traditional Arabic" pitchFamily="18" charset="-78"/>
              </a:rPr>
              <a:t> = جمع حفر البئر المتسعة والمراد هنا القبر – </a:t>
            </a:r>
            <a:r>
              <a:rPr lang="ar-SA" b="1">
                <a:latin typeface="Traditional Arabic" pitchFamily="18" charset="-78"/>
                <a:cs typeface="Traditional Arabic" pitchFamily="18" charset="-78"/>
              </a:rPr>
              <a:t>ولهت</a:t>
            </a:r>
            <a:r>
              <a:rPr lang="ar-SA">
                <a:latin typeface="Traditional Arabic" pitchFamily="18" charset="-78"/>
                <a:cs typeface="Traditional Arabic" pitchFamily="18" charset="-78"/>
              </a:rPr>
              <a:t> = حيرت قلبي من شدة الحزن – </a:t>
            </a:r>
            <a:r>
              <a:rPr lang="ar-SA" b="1">
                <a:latin typeface="Traditional Arabic" pitchFamily="18" charset="-78"/>
                <a:cs typeface="Traditional Arabic" pitchFamily="18" charset="-78"/>
              </a:rPr>
              <a:t>كبيرة</a:t>
            </a:r>
            <a:r>
              <a:rPr lang="ar-SA">
                <a:latin typeface="Traditional Arabic" pitchFamily="18" charset="-78"/>
                <a:cs typeface="Traditional Arabic" pitchFamily="18" charset="-78"/>
              </a:rPr>
              <a:t> = كبر وضعف                    – </a:t>
            </a:r>
            <a:r>
              <a:rPr lang="ar-SA" b="1">
                <a:latin typeface="Traditional Arabic" pitchFamily="18" charset="-78"/>
                <a:cs typeface="Traditional Arabic" pitchFamily="18" charset="-78"/>
              </a:rPr>
              <a:t>التمائم</a:t>
            </a:r>
            <a:r>
              <a:rPr lang="ar-SA">
                <a:latin typeface="Traditional Arabic" pitchFamily="18" charset="-78"/>
                <a:cs typeface="Traditional Arabic" pitchFamily="18" charset="-78"/>
              </a:rPr>
              <a:t> = جمع تميمة وهي التعويذة توضع على الصبي خوف الحسد – </a:t>
            </a:r>
            <a:r>
              <a:rPr lang="ar-SA" b="1">
                <a:latin typeface="Traditional Arabic" pitchFamily="18" charset="-78"/>
                <a:cs typeface="Traditional Arabic" pitchFamily="18" charset="-78"/>
              </a:rPr>
              <a:t>غورية</a:t>
            </a:r>
            <a:r>
              <a:rPr lang="ar-SA">
                <a:latin typeface="Traditional Arabic" pitchFamily="18" charset="-78"/>
                <a:cs typeface="Traditional Arabic" pitchFamily="18" charset="-78"/>
              </a:rPr>
              <a:t> = غائبة – </a:t>
            </a:r>
            <a:r>
              <a:rPr lang="ar-SA" b="1">
                <a:latin typeface="Traditional Arabic" pitchFamily="18" charset="-78"/>
                <a:cs typeface="Traditional Arabic" pitchFamily="18" charset="-78"/>
              </a:rPr>
              <a:t>الصوار</a:t>
            </a:r>
            <a:r>
              <a:rPr lang="ar-SA">
                <a:latin typeface="Traditional Arabic" pitchFamily="18" charset="-78"/>
                <a:cs typeface="Traditional Arabic" pitchFamily="18" charset="-78"/>
              </a:rPr>
              <a:t> = القطيع من بقر الوحش . </a:t>
            </a:r>
            <a:endParaRPr lang="en-US">
              <a:latin typeface="Traditional Arabic" pitchFamily="18" charset="-78"/>
              <a:cs typeface="Traditional Arabic" pitchFamily="18" charset="-78"/>
            </a:endParaRPr>
          </a:p>
        </p:txBody>
      </p:sp>
      <p:cxnSp>
        <p:nvCxnSpPr>
          <p:cNvPr id="5" name="Straight Connector 4"/>
          <p:cNvCxnSpPr/>
          <p:nvPr/>
        </p:nvCxnSpPr>
        <p:spPr>
          <a:xfrm flipH="1">
            <a:off x="5148263" y="5627688"/>
            <a:ext cx="338455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 name="عنصر نائب لرقم الشريحة 6"/>
          <p:cNvSpPr>
            <a:spLocks noGrp="1"/>
          </p:cNvSpPr>
          <p:nvPr>
            <p:ph type="sldNum" sz="quarter" idx="12"/>
          </p:nvPr>
        </p:nvSpPr>
        <p:spPr/>
        <p:txBody>
          <a:bodyPr/>
          <a:lstStyle/>
          <a:p>
            <a:pPr>
              <a:defRPr/>
            </a:pPr>
            <a:fld id="{91FEFC24-F07E-4417-8B01-5FCF70445710}" type="slidenum">
              <a:rPr lang="en-US" smtClean="0"/>
              <a:pPr>
                <a:defRPr/>
              </a:pPr>
              <a:t>42</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54274"/>
                                        </p:tgtEl>
                                        <p:attrNameLst>
                                          <p:attrName>style.visibility</p:attrName>
                                        </p:attrNameLst>
                                      </p:cBhvr>
                                      <p:to>
                                        <p:strVal val="visible"/>
                                      </p:to>
                                    </p:set>
                                    <p:animEffect transition="in" filter="plus(in)">
                                      <p:cBhvr>
                                        <p:cTn id="7" dur="2000"/>
                                        <p:tgtEl>
                                          <p:spTgt spid="542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extBox 2"/>
          <p:cNvSpPr txBox="1">
            <a:spLocks noChangeArrowheads="1"/>
          </p:cNvSpPr>
          <p:nvPr/>
        </p:nvSpPr>
        <p:spPr bwMode="auto">
          <a:xfrm>
            <a:off x="395288" y="115888"/>
            <a:ext cx="7921625" cy="6183312"/>
          </a:xfrm>
          <a:prstGeom prst="rect">
            <a:avLst/>
          </a:prstGeom>
          <a:noFill/>
          <a:ln w="9525">
            <a:noFill/>
            <a:miter lim="800000"/>
            <a:headEnd/>
            <a:tailEnd/>
          </a:ln>
        </p:spPr>
        <p:txBody>
          <a:bodyPr>
            <a:spAutoFit/>
          </a:bodyPr>
          <a:lstStyle/>
          <a:p>
            <a:pPr algn="r">
              <a:defRPr/>
            </a:pPr>
            <a:r>
              <a:rPr lang="en-US" sz="3200" b="1" dirty="0">
                <a:latin typeface="Traditional Arabic" pitchFamily="2" charset="-78"/>
                <a:cs typeface="Traditional Arabic" pitchFamily="2" charset="-78"/>
              </a:rPr>
              <a:t>    </a:t>
            </a:r>
            <a:r>
              <a:rPr lang="ar-SA" sz="3200" b="1" dirty="0">
                <a:latin typeface="Traditional Arabic" pitchFamily="2" charset="-78"/>
                <a:cs typeface="Traditional Arabic" pitchFamily="2" charset="-78"/>
              </a:rPr>
              <a:t> </a:t>
            </a:r>
          </a:p>
          <a:p>
            <a:pPr algn="r">
              <a:defRPr/>
            </a:pPr>
            <a:r>
              <a:rPr lang="ar-SA" sz="3200" b="1" dirty="0">
                <a:latin typeface="Traditional Arabic" pitchFamily="2" charset="-78"/>
                <a:cs typeface="Traditional Arabic" pitchFamily="2" charset="-78"/>
              </a:rPr>
              <a:t> </a:t>
            </a:r>
            <a:r>
              <a:rPr lang="ar-SA" sz="3200" b="1" dirty="0">
                <a:solidFill>
                  <a:schemeClr val="accent6">
                    <a:lumMod val="75000"/>
                  </a:schemeClr>
                </a:solidFill>
                <a:latin typeface="Traditional Arabic" pitchFamily="2" charset="-78"/>
                <a:cs typeface="Traditional Arabic" pitchFamily="2" charset="-78"/>
              </a:rPr>
              <a:t>ولقد أراك كُسيت أجمل منظرٍ       </a:t>
            </a:r>
            <a:r>
              <a:rPr lang="ar-SA" sz="3200" b="1" dirty="0" smtClean="0">
                <a:solidFill>
                  <a:schemeClr val="accent6">
                    <a:lumMod val="75000"/>
                  </a:schemeClr>
                </a:solidFill>
                <a:latin typeface="Traditional Arabic" pitchFamily="2" charset="-78"/>
                <a:cs typeface="Traditional Arabic" pitchFamily="2" charset="-78"/>
              </a:rPr>
              <a:t>  </a:t>
            </a:r>
            <a:r>
              <a:rPr lang="ar-SA" sz="3200" b="1" dirty="0">
                <a:solidFill>
                  <a:schemeClr val="accent6">
                    <a:lumMod val="75000"/>
                  </a:schemeClr>
                </a:solidFill>
                <a:latin typeface="Traditional Arabic" pitchFamily="2" charset="-78"/>
                <a:cs typeface="Traditional Arabic" pitchFamily="2" charset="-78"/>
              </a:rPr>
              <a:t>ومع   الجمال  سكينةُ ووقارُ</a:t>
            </a:r>
          </a:p>
          <a:p>
            <a:pPr algn="r">
              <a:defRPr/>
            </a:pPr>
            <a:r>
              <a:rPr lang="ar-SA" sz="3200" b="1" dirty="0">
                <a:solidFill>
                  <a:schemeClr val="accent6">
                    <a:lumMod val="75000"/>
                  </a:schemeClr>
                </a:solidFill>
                <a:latin typeface="Traditional Arabic" pitchFamily="2" charset="-78"/>
                <a:cs typeface="Traditional Arabic" pitchFamily="2" charset="-78"/>
              </a:rPr>
              <a:t> و الريح  طيبةٌ  إذا  استقبلتِها      </a:t>
            </a:r>
            <a:r>
              <a:rPr lang="ar-SA" sz="3200" b="1" dirty="0" smtClean="0">
                <a:solidFill>
                  <a:schemeClr val="accent6">
                    <a:lumMod val="75000"/>
                  </a:schemeClr>
                </a:solidFill>
                <a:latin typeface="Traditional Arabic" pitchFamily="2" charset="-78"/>
                <a:cs typeface="Traditional Arabic" pitchFamily="2" charset="-78"/>
              </a:rPr>
              <a:t>   </a:t>
            </a:r>
            <a:r>
              <a:rPr lang="ar-SA" sz="3200" b="1" dirty="0">
                <a:solidFill>
                  <a:schemeClr val="accent6">
                    <a:lumMod val="75000"/>
                  </a:schemeClr>
                </a:solidFill>
                <a:latin typeface="Traditional Arabic" pitchFamily="2" charset="-78"/>
                <a:cs typeface="Traditional Arabic" pitchFamily="2" charset="-78"/>
              </a:rPr>
              <a:t>والعرض لا  دنسُ  ولا خَوارُ </a:t>
            </a:r>
          </a:p>
          <a:p>
            <a:pPr algn="r">
              <a:defRPr/>
            </a:pPr>
            <a:r>
              <a:rPr lang="ar-SA" sz="3200" b="1" dirty="0">
                <a:solidFill>
                  <a:schemeClr val="accent6">
                    <a:lumMod val="75000"/>
                  </a:schemeClr>
                </a:solidFill>
                <a:latin typeface="Traditional Arabic" pitchFamily="2" charset="-78"/>
                <a:cs typeface="Traditional Arabic" pitchFamily="2" charset="-78"/>
              </a:rPr>
              <a:t> وإذا سريت رأيت ناركِ </a:t>
            </a:r>
            <a:r>
              <a:rPr lang="ar-SA" sz="3200" b="1" dirty="0" smtClean="0">
                <a:solidFill>
                  <a:schemeClr val="accent6">
                    <a:lumMod val="75000"/>
                  </a:schemeClr>
                </a:solidFill>
                <a:latin typeface="Traditional Arabic" pitchFamily="2" charset="-78"/>
                <a:cs typeface="Traditional Arabic" pitchFamily="2" charset="-78"/>
              </a:rPr>
              <a:t> نورت          وجهاً  </a:t>
            </a:r>
            <a:r>
              <a:rPr lang="ar-SA" sz="3200" b="1" dirty="0">
                <a:solidFill>
                  <a:schemeClr val="accent6">
                    <a:lumMod val="75000"/>
                  </a:schemeClr>
                </a:solidFill>
                <a:latin typeface="Traditional Arabic" pitchFamily="2" charset="-78"/>
                <a:cs typeface="Traditional Arabic" pitchFamily="2" charset="-78"/>
              </a:rPr>
              <a:t>أغر   يزينه   الإسفارُ </a:t>
            </a:r>
          </a:p>
          <a:p>
            <a:pPr algn="r">
              <a:defRPr/>
            </a:pPr>
            <a:r>
              <a:rPr lang="ar-SA" sz="3200" b="1" dirty="0">
                <a:solidFill>
                  <a:schemeClr val="accent6">
                    <a:lumMod val="75000"/>
                  </a:schemeClr>
                </a:solidFill>
                <a:latin typeface="Traditional Arabic" pitchFamily="2" charset="-78"/>
                <a:cs typeface="Traditional Arabic" pitchFamily="2" charset="-78"/>
              </a:rPr>
              <a:t> </a:t>
            </a:r>
            <a:r>
              <a:rPr lang="ar-SA" sz="3200" b="1" dirty="0" smtClean="0">
                <a:solidFill>
                  <a:schemeClr val="accent6">
                    <a:lumMod val="75000"/>
                  </a:schemeClr>
                </a:solidFill>
                <a:latin typeface="Traditional Arabic" pitchFamily="2" charset="-78"/>
                <a:cs typeface="Traditional Arabic" pitchFamily="2" charset="-78"/>
              </a:rPr>
              <a:t>صلى </a:t>
            </a:r>
            <a:r>
              <a:rPr lang="ar-SA" sz="3200" b="1" dirty="0">
                <a:solidFill>
                  <a:schemeClr val="accent6">
                    <a:lumMod val="75000"/>
                  </a:schemeClr>
                </a:solidFill>
                <a:latin typeface="Traditional Arabic" pitchFamily="2" charset="-78"/>
                <a:cs typeface="Traditional Arabic" pitchFamily="2" charset="-78"/>
              </a:rPr>
              <a:t>الملائكة  الذين  تُخُيروا </a:t>
            </a:r>
            <a:r>
              <a:rPr lang="ar-SA" sz="3200" b="1" dirty="0" smtClean="0">
                <a:solidFill>
                  <a:schemeClr val="accent6">
                    <a:lumMod val="75000"/>
                  </a:schemeClr>
                </a:solidFill>
                <a:latin typeface="Traditional Arabic" pitchFamily="2" charset="-78"/>
                <a:cs typeface="Traditional Arabic" pitchFamily="2" charset="-78"/>
              </a:rPr>
              <a:t>       </a:t>
            </a:r>
            <a:r>
              <a:rPr lang="ar-SA" sz="3200" b="1" dirty="0">
                <a:solidFill>
                  <a:schemeClr val="accent6">
                    <a:lumMod val="75000"/>
                  </a:schemeClr>
                </a:solidFill>
                <a:latin typeface="Traditional Arabic" pitchFamily="2" charset="-78"/>
                <a:cs typeface="Traditional Arabic" pitchFamily="2" charset="-78"/>
              </a:rPr>
              <a:t>والصالحون  </a:t>
            </a:r>
            <a:r>
              <a:rPr lang="ar-SA" sz="3200" b="1" dirty="0" smtClean="0">
                <a:solidFill>
                  <a:schemeClr val="accent6">
                    <a:lumMod val="75000"/>
                  </a:schemeClr>
                </a:solidFill>
                <a:latin typeface="Traditional Arabic" pitchFamily="2" charset="-78"/>
                <a:cs typeface="Traditional Arabic" pitchFamily="2" charset="-78"/>
              </a:rPr>
              <a:t>عليكِ  </a:t>
            </a:r>
            <a:r>
              <a:rPr lang="ar-SA" sz="3200" b="1" dirty="0">
                <a:solidFill>
                  <a:schemeClr val="accent6">
                    <a:lumMod val="75000"/>
                  </a:schemeClr>
                </a:solidFill>
                <a:latin typeface="Traditional Arabic" pitchFamily="2" charset="-78"/>
                <a:cs typeface="Traditional Arabic" pitchFamily="2" charset="-78"/>
              </a:rPr>
              <a:t>والأبرارُ </a:t>
            </a:r>
          </a:p>
          <a:p>
            <a:pPr algn="r">
              <a:defRPr/>
            </a:pPr>
            <a:r>
              <a:rPr lang="ar-SA" sz="3200" b="1" dirty="0">
                <a:solidFill>
                  <a:schemeClr val="accent6">
                    <a:lumMod val="75000"/>
                  </a:schemeClr>
                </a:solidFill>
                <a:latin typeface="Traditional Arabic" pitchFamily="2" charset="-78"/>
                <a:cs typeface="Traditional Arabic" pitchFamily="2" charset="-78"/>
              </a:rPr>
              <a:t>وعليك من صلوات ربكِ كلما        </a:t>
            </a:r>
            <a:r>
              <a:rPr lang="ar-SA" sz="3200" b="1" dirty="0" smtClean="0">
                <a:solidFill>
                  <a:schemeClr val="accent6">
                    <a:lumMod val="75000"/>
                  </a:schemeClr>
                </a:solidFill>
                <a:latin typeface="Traditional Arabic" pitchFamily="2" charset="-78"/>
                <a:cs typeface="Traditional Arabic" pitchFamily="2" charset="-78"/>
              </a:rPr>
              <a:t> نصِب </a:t>
            </a:r>
            <a:r>
              <a:rPr lang="ar-SA" sz="3200" b="1" dirty="0">
                <a:solidFill>
                  <a:schemeClr val="accent6">
                    <a:lumMod val="75000"/>
                  </a:schemeClr>
                </a:solidFill>
                <a:latin typeface="Traditional Arabic" pitchFamily="2" charset="-78"/>
                <a:cs typeface="Traditional Arabic" pitchFamily="2" charset="-78"/>
              </a:rPr>
              <a:t>الحجيج ملبدين وغاروا</a:t>
            </a:r>
          </a:p>
          <a:p>
            <a:pPr algn="r">
              <a:defRPr/>
            </a:pPr>
            <a:r>
              <a:rPr lang="ar-SA" sz="3200" b="1" dirty="0">
                <a:latin typeface="Traditional Arabic" pitchFamily="2" charset="-78"/>
                <a:cs typeface="Traditional Arabic" pitchFamily="2" charset="-78"/>
              </a:rPr>
              <a:t> </a:t>
            </a:r>
          </a:p>
          <a:p>
            <a:pPr algn="r">
              <a:defRPr/>
            </a:pPr>
            <a:r>
              <a:rPr lang="ar-SA" sz="3200" b="1" dirty="0">
                <a:latin typeface="Traditional Arabic" pitchFamily="2" charset="-78"/>
                <a:cs typeface="Traditional Arabic" pitchFamily="2" charset="-78"/>
              </a:rPr>
              <a:t> </a:t>
            </a:r>
          </a:p>
          <a:p>
            <a:pPr algn="r">
              <a:defRPr/>
            </a:pPr>
            <a:r>
              <a:rPr lang="ar-SA" sz="3200" b="1" dirty="0">
                <a:latin typeface="Traditional Arabic" pitchFamily="2" charset="-78"/>
                <a:cs typeface="Traditional Arabic" pitchFamily="2" charset="-78"/>
              </a:rPr>
              <a:t> </a:t>
            </a:r>
            <a:endParaRPr lang="ar-SA" sz="3200" b="1" dirty="0">
              <a:solidFill>
                <a:srgbClr val="C00000"/>
              </a:solidFill>
              <a:latin typeface="Traditional Arabic" pitchFamily="2" charset="-78"/>
              <a:cs typeface="Traditional Arabic" pitchFamily="2" charset="-78"/>
            </a:endParaRPr>
          </a:p>
          <a:p>
            <a:pPr algn="r">
              <a:lnSpc>
                <a:spcPct val="115000"/>
              </a:lnSpc>
              <a:spcAft>
                <a:spcPts val="1000"/>
              </a:spcAft>
              <a:defRPr/>
            </a:pPr>
            <a:r>
              <a:rPr lang="ar-SA" b="1" dirty="0">
                <a:latin typeface="Calibri" pitchFamily="34" charset="0"/>
                <a:ea typeface="Calibri" pitchFamily="34" charset="0"/>
                <a:cs typeface="Traditional Arabic" pitchFamily="2" charset="-78"/>
              </a:rPr>
              <a:t>    دنس = </a:t>
            </a:r>
            <a:r>
              <a:rPr lang="ar-SA" dirty="0">
                <a:latin typeface="Calibri" pitchFamily="34" charset="0"/>
                <a:ea typeface="Calibri" pitchFamily="34" charset="0"/>
                <a:cs typeface="Traditional Arabic" pitchFamily="2" charset="-78"/>
              </a:rPr>
              <a:t>ملطخ بمكروه أو قبيح </a:t>
            </a:r>
          </a:p>
          <a:p>
            <a:pPr algn="r">
              <a:lnSpc>
                <a:spcPct val="115000"/>
              </a:lnSpc>
              <a:spcAft>
                <a:spcPts val="1000"/>
              </a:spcAft>
              <a:defRPr/>
            </a:pPr>
            <a:r>
              <a:rPr lang="ar-SA" b="1" dirty="0">
                <a:latin typeface="Calibri" pitchFamily="34" charset="0"/>
                <a:ea typeface="Calibri" pitchFamily="34" charset="0"/>
                <a:cs typeface="Traditional Arabic" pitchFamily="2" charset="-78"/>
              </a:rPr>
              <a:t>    خوار= </a:t>
            </a:r>
            <a:r>
              <a:rPr lang="ar-SA" dirty="0">
                <a:latin typeface="Calibri" pitchFamily="34" charset="0"/>
                <a:ea typeface="Calibri" pitchFamily="34" charset="0"/>
                <a:cs typeface="Traditional Arabic" pitchFamily="2" charset="-78"/>
              </a:rPr>
              <a:t>مريب   </a:t>
            </a:r>
          </a:p>
          <a:p>
            <a:pPr algn="r">
              <a:lnSpc>
                <a:spcPct val="115000"/>
              </a:lnSpc>
              <a:spcAft>
                <a:spcPts val="1000"/>
              </a:spcAft>
              <a:defRPr/>
            </a:pPr>
            <a:r>
              <a:rPr lang="ar-SA" b="1" dirty="0">
                <a:latin typeface="Calibri" pitchFamily="34" charset="0"/>
                <a:ea typeface="Calibri" pitchFamily="34" charset="0"/>
                <a:cs typeface="Traditional Arabic" pitchFamily="2" charset="-78"/>
              </a:rPr>
              <a:t>    الإسفار = </a:t>
            </a:r>
            <a:r>
              <a:rPr lang="ar-SA" dirty="0">
                <a:latin typeface="Calibri" pitchFamily="34" charset="0"/>
                <a:ea typeface="Calibri" pitchFamily="34" charset="0"/>
                <a:cs typeface="Traditional Arabic" pitchFamily="2" charset="-78"/>
              </a:rPr>
              <a:t>الحسن</a:t>
            </a:r>
            <a:r>
              <a:rPr lang="ar-SA" b="1" dirty="0">
                <a:latin typeface="Calibri" pitchFamily="34" charset="0"/>
                <a:ea typeface="Calibri" pitchFamily="34" charset="0"/>
                <a:cs typeface="Traditional Arabic" pitchFamily="2" charset="-78"/>
              </a:rPr>
              <a:t> </a:t>
            </a:r>
            <a:r>
              <a:rPr lang="ar-SA" dirty="0">
                <a:latin typeface="Calibri" pitchFamily="34" charset="0"/>
                <a:ea typeface="Calibri" pitchFamily="34" charset="0"/>
                <a:cs typeface="Traditional Arabic" pitchFamily="2" charset="-78"/>
              </a:rPr>
              <a:t>والإشراق</a:t>
            </a:r>
            <a:r>
              <a:rPr lang="ar-SA" b="1" dirty="0">
                <a:latin typeface="Calibri" pitchFamily="34" charset="0"/>
                <a:ea typeface="Calibri" pitchFamily="34" charset="0"/>
                <a:cs typeface="Traditional Arabic" pitchFamily="2" charset="-78"/>
              </a:rPr>
              <a:t> </a:t>
            </a:r>
          </a:p>
          <a:p>
            <a:pPr algn="r">
              <a:lnSpc>
                <a:spcPct val="115000"/>
              </a:lnSpc>
              <a:spcAft>
                <a:spcPts val="1000"/>
              </a:spcAft>
              <a:defRPr/>
            </a:pPr>
            <a:r>
              <a:rPr lang="ar-SA" b="1" dirty="0">
                <a:latin typeface="Calibri" pitchFamily="34" charset="0"/>
                <a:ea typeface="Calibri" pitchFamily="34" charset="0"/>
                <a:cs typeface="Traditional Arabic" pitchFamily="2" charset="-78"/>
              </a:rPr>
              <a:t>    ملبدين = </a:t>
            </a:r>
            <a:r>
              <a:rPr lang="ar-SA" dirty="0">
                <a:latin typeface="Calibri" pitchFamily="34" charset="0"/>
                <a:ea typeface="Calibri" pitchFamily="34" charset="0"/>
                <a:cs typeface="Traditional Arabic" pitchFamily="2" charset="-78"/>
              </a:rPr>
              <a:t>محرمين</a:t>
            </a:r>
            <a:r>
              <a:rPr lang="ar-SA" b="1" dirty="0">
                <a:latin typeface="Calibri" pitchFamily="34" charset="0"/>
                <a:ea typeface="Calibri" pitchFamily="34" charset="0"/>
                <a:cs typeface="Traditional Arabic" pitchFamily="2" charset="-78"/>
              </a:rPr>
              <a:t> – غاروا = </a:t>
            </a:r>
            <a:r>
              <a:rPr lang="ar-SA" dirty="0">
                <a:latin typeface="Calibri" pitchFamily="34" charset="0"/>
                <a:ea typeface="Calibri" pitchFamily="34" charset="0"/>
                <a:cs typeface="Traditional Arabic" pitchFamily="2" charset="-78"/>
              </a:rPr>
              <a:t>نزلوا الغور وهو المكان المنخفض </a:t>
            </a:r>
            <a:r>
              <a:rPr lang="ar-SA" b="1" dirty="0">
                <a:latin typeface="Calibri" pitchFamily="34" charset="0"/>
                <a:ea typeface="Calibri" pitchFamily="34" charset="0"/>
                <a:cs typeface="Traditional Arabic" pitchFamily="2" charset="-78"/>
              </a:rPr>
              <a:t>. </a:t>
            </a:r>
            <a:endParaRPr lang="en-US" b="1" dirty="0">
              <a:latin typeface="Calibri" pitchFamily="34" charset="0"/>
              <a:ea typeface="Calibri" pitchFamily="34" charset="0"/>
              <a:cs typeface="Traditional Arabic" pitchFamily="2" charset="-78"/>
            </a:endParaRPr>
          </a:p>
        </p:txBody>
      </p:sp>
      <p:cxnSp>
        <p:nvCxnSpPr>
          <p:cNvPr id="4" name="Straight Connector 3"/>
          <p:cNvCxnSpPr/>
          <p:nvPr/>
        </p:nvCxnSpPr>
        <p:spPr>
          <a:xfrm flipH="1">
            <a:off x="4643438" y="4508500"/>
            <a:ext cx="338455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 name="عنصر نائب لرقم الشريحة 5"/>
          <p:cNvSpPr>
            <a:spLocks noGrp="1"/>
          </p:cNvSpPr>
          <p:nvPr>
            <p:ph type="sldNum" sz="quarter" idx="12"/>
          </p:nvPr>
        </p:nvSpPr>
        <p:spPr/>
        <p:txBody>
          <a:bodyPr/>
          <a:lstStyle/>
          <a:p>
            <a:pPr>
              <a:defRPr/>
            </a:pPr>
            <a:fld id="{CE1A5082-D452-4F8F-8D24-829918F5FC7A}" type="slidenum">
              <a:rPr lang="en-US" smtClean="0"/>
              <a:pPr>
                <a:defRPr/>
              </a:pPr>
              <a:t>43</a:t>
            </a:fld>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extBox 2"/>
          <p:cNvSpPr txBox="1">
            <a:spLocks noChangeArrowheads="1"/>
          </p:cNvSpPr>
          <p:nvPr/>
        </p:nvSpPr>
        <p:spPr bwMode="auto">
          <a:xfrm>
            <a:off x="179388" y="260350"/>
            <a:ext cx="8785225" cy="3970338"/>
          </a:xfrm>
          <a:prstGeom prst="rect">
            <a:avLst/>
          </a:prstGeom>
          <a:noFill/>
          <a:ln w="9525">
            <a:noFill/>
            <a:miter lim="800000"/>
            <a:headEnd/>
            <a:tailEnd/>
          </a:ln>
        </p:spPr>
        <p:txBody>
          <a:bodyPr>
            <a:spAutoFit/>
          </a:bodyPr>
          <a:lstStyle/>
          <a:p>
            <a:pPr algn="r" rtl="1">
              <a:defRPr/>
            </a:pPr>
            <a:r>
              <a:rPr lang="ar-SA" sz="3600" b="1" dirty="0">
                <a:solidFill>
                  <a:schemeClr val="accent6">
                    <a:lumMod val="75000"/>
                  </a:schemeClr>
                </a:solidFill>
                <a:latin typeface="Traditional Arabic" pitchFamily="2" charset="-78"/>
                <a:cs typeface="Traditional Arabic" pitchFamily="2" charset="-78"/>
              </a:rPr>
              <a:t>       يا نظرة لك يوم هاجت عبرة </a:t>
            </a:r>
            <a:endParaRPr lang="en-US" sz="3600" dirty="0">
              <a:solidFill>
                <a:schemeClr val="accent6">
                  <a:lumMod val="75000"/>
                </a:schemeClr>
              </a:solidFill>
              <a:latin typeface="Traditional Arabic" pitchFamily="2" charset="-78"/>
              <a:cs typeface="Traditional Arabic" pitchFamily="2" charset="-78"/>
            </a:endParaRPr>
          </a:p>
          <a:p>
            <a:pPr algn="ctr" rtl="1">
              <a:defRPr/>
            </a:pPr>
            <a:r>
              <a:rPr lang="ar-SA" sz="3600" b="1" dirty="0">
                <a:solidFill>
                  <a:schemeClr val="accent6">
                    <a:lumMod val="75000"/>
                  </a:schemeClr>
                </a:solidFill>
                <a:latin typeface="Traditional Arabic" pitchFamily="2" charset="-78"/>
                <a:cs typeface="Traditional Arabic" pitchFamily="2" charset="-78"/>
              </a:rPr>
              <a:t>                من أم  </a:t>
            </a:r>
            <a:r>
              <a:rPr lang="ar-SA" sz="3600" b="1" dirty="0" err="1">
                <a:solidFill>
                  <a:schemeClr val="accent6">
                    <a:lumMod val="75000"/>
                  </a:schemeClr>
                </a:solidFill>
                <a:latin typeface="Traditional Arabic" pitchFamily="2" charset="-78"/>
                <a:cs typeface="Traditional Arabic" pitchFamily="2" charset="-78"/>
              </a:rPr>
              <a:t>حزرة</a:t>
            </a:r>
            <a:r>
              <a:rPr lang="ar-SA" sz="3600" b="1" dirty="0">
                <a:solidFill>
                  <a:schemeClr val="accent6">
                    <a:lumMod val="75000"/>
                  </a:schemeClr>
                </a:solidFill>
                <a:latin typeface="Traditional Arabic" pitchFamily="2" charset="-78"/>
                <a:cs typeface="Traditional Arabic" pitchFamily="2" charset="-78"/>
              </a:rPr>
              <a:t> بالنميرة دار</a:t>
            </a:r>
            <a:endParaRPr lang="en-US" sz="3600" dirty="0">
              <a:solidFill>
                <a:schemeClr val="accent6">
                  <a:lumMod val="75000"/>
                </a:schemeClr>
              </a:solidFill>
              <a:latin typeface="Traditional Arabic" pitchFamily="2" charset="-78"/>
              <a:cs typeface="Traditional Arabic" pitchFamily="2" charset="-78"/>
            </a:endParaRPr>
          </a:p>
          <a:p>
            <a:pPr algn="r" rtl="1">
              <a:defRPr/>
            </a:pPr>
            <a:r>
              <a:rPr lang="ar-SA" sz="3600" b="1" dirty="0">
                <a:solidFill>
                  <a:schemeClr val="accent6">
                    <a:lumMod val="75000"/>
                  </a:schemeClr>
                </a:solidFill>
                <a:latin typeface="Traditional Arabic" pitchFamily="2" charset="-78"/>
                <a:cs typeface="Traditional Arabic" pitchFamily="2" charset="-78"/>
              </a:rPr>
              <a:t>        تحي </a:t>
            </a:r>
            <a:r>
              <a:rPr lang="ar-SA" sz="3600" b="1" dirty="0" err="1">
                <a:solidFill>
                  <a:schemeClr val="accent6">
                    <a:lumMod val="75000"/>
                  </a:schemeClr>
                </a:solidFill>
                <a:latin typeface="Traditional Arabic" pitchFamily="2" charset="-78"/>
                <a:cs typeface="Traditional Arabic" pitchFamily="2" charset="-78"/>
              </a:rPr>
              <a:t>الروامس</a:t>
            </a:r>
            <a:r>
              <a:rPr lang="ar-SA" sz="3600" b="1" dirty="0">
                <a:solidFill>
                  <a:schemeClr val="accent6">
                    <a:lumMod val="75000"/>
                  </a:schemeClr>
                </a:solidFill>
                <a:latin typeface="Traditional Arabic" pitchFamily="2" charset="-78"/>
                <a:cs typeface="Traditional Arabic" pitchFamily="2" charset="-78"/>
              </a:rPr>
              <a:t> رَبْعها فتَجُدُّه</a:t>
            </a:r>
            <a:endParaRPr lang="en-US" sz="3600" dirty="0">
              <a:solidFill>
                <a:schemeClr val="accent6">
                  <a:lumMod val="75000"/>
                </a:schemeClr>
              </a:solidFill>
              <a:latin typeface="Traditional Arabic" pitchFamily="2" charset="-78"/>
              <a:cs typeface="Traditional Arabic" pitchFamily="2" charset="-78"/>
            </a:endParaRPr>
          </a:p>
          <a:p>
            <a:pPr algn="ctr" rtl="1">
              <a:defRPr/>
            </a:pPr>
            <a:r>
              <a:rPr lang="ar-SA" sz="3600" b="1" dirty="0">
                <a:solidFill>
                  <a:schemeClr val="accent6">
                    <a:lumMod val="75000"/>
                  </a:schemeClr>
                </a:solidFill>
                <a:latin typeface="Traditional Arabic" pitchFamily="2" charset="-78"/>
                <a:cs typeface="Traditional Arabic" pitchFamily="2" charset="-78"/>
              </a:rPr>
              <a:t>                بعد البلى </a:t>
            </a:r>
            <a:r>
              <a:rPr lang="ar-SA" sz="3600" b="1" dirty="0" err="1">
                <a:solidFill>
                  <a:schemeClr val="accent6">
                    <a:lumMod val="75000"/>
                  </a:schemeClr>
                </a:solidFill>
                <a:latin typeface="Traditional Arabic" pitchFamily="2" charset="-78"/>
                <a:cs typeface="Traditional Arabic" pitchFamily="2" charset="-78"/>
              </a:rPr>
              <a:t>وتُميته</a:t>
            </a:r>
            <a:r>
              <a:rPr lang="ar-SA" sz="3600" b="1" dirty="0">
                <a:solidFill>
                  <a:schemeClr val="accent6">
                    <a:lumMod val="75000"/>
                  </a:schemeClr>
                </a:solidFill>
                <a:latin typeface="Traditional Arabic" pitchFamily="2" charset="-78"/>
                <a:cs typeface="Traditional Arabic" pitchFamily="2" charset="-78"/>
              </a:rPr>
              <a:t> الأمطار</a:t>
            </a:r>
          </a:p>
          <a:p>
            <a:pPr algn="r" rtl="1">
              <a:defRPr/>
            </a:pPr>
            <a:r>
              <a:rPr lang="ar-SA" sz="3600" b="1" dirty="0">
                <a:solidFill>
                  <a:schemeClr val="accent6">
                    <a:lumMod val="75000"/>
                  </a:schemeClr>
                </a:solidFill>
                <a:latin typeface="Traditional Arabic" pitchFamily="2" charset="-78"/>
                <a:cs typeface="Traditional Arabic" pitchFamily="2" charset="-78"/>
              </a:rPr>
              <a:t>        وكأن  منزلة  لها   </a:t>
            </a:r>
            <a:r>
              <a:rPr lang="ar-SA" sz="3600" b="1" dirty="0" err="1">
                <a:solidFill>
                  <a:schemeClr val="accent6">
                    <a:lumMod val="75000"/>
                  </a:schemeClr>
                </a:solidFill>
                <a:latin typeface="Traditional Arabic" pitchFamily="2" charset="-78"/>
                <a:cs typeface="Traditional Arabic" pitchFamily="2" charset="-78"/>
              </a:rPr>
              <a:t>بجُلاجل</a:t>
            </a:r>
            <a:r>
              <a:rPr lang="ar-SA" sz="3600" b="1" dirty="0">
                <a:solidFill>
                  <a:schemeClr val="accent6">
                    <a:lumMod val="75000"/>
                  </a:schemeClr>
                </a:solidFill>
                <a:latin typeface="Traditional Arabic" pitchFamily="2" charset="-78"/>
                <a:cs typeface="Traditional Arabic" pitchFamily="2" charset="-78"/>
              </a:rPr>
              <a:t> </a:t>
            </a:r>
          </a:p>
          <a:p>
            <a:pPr algn="r" rtl="1">
              <a:defRPr/>
            </a:pPr>
            <a:r>
              <a:rPr lang="ar-SA" sz="3600" b="1" dirty="0">
                <a:solidFill>
                  <a:schemeClr val="accent6">
                    <a:lumMod val="75000"/>
                  </a:schemeClr>
                </a:solidFill>
                <a:latin typeface="Traditional Arabic" pitchFamily="2" charset="-78"/>
                <a:cs typeface="Traditional Arabic" pitchFamily="2" charset="-78"/>
              </a:rPr>
              <a:t>                                وحي ُّ </a:t>
            </a:r>
            <a:r>
              <a:rPr lang="ar-SA" sz="3600" b="1" dirty="0" err="1">
                <a:solidFill>
                  <a:schemeClr val="accent6">
                    <a:lumMod val="75000"/>
                  </a:schemeClr>
                </a:solidFill>
                <a:latin typeface="Traditional Arabic" pitchFamily="2" charset="-78"/>
                <a:cs typeface="Traditional Arabic" pitchFamily="2" charset="-78"/>
              </a:rPr>
              <a:t>الزبور</a:t>
            </a:r>
            <a:r>
              <a:rPr lang="ar-SA" sz="3600" b="1" dirty="0">
                <a:solidFill>
                  <a:schemeClr val="accent6">
                    <a:lumMod val="75000"/>
                  </a:schemeClr>
                </a:solidFill>
                <a:latin typeface="Traditional Arabic" pitchFamily="2" charset="-78"/>
                <a:cs typeface="Traditional Arabic" pitchFamily="2" charset="-78"/>
              </a:rPr>
              <a:t> تُجِدُّه الأحبار</a:t>
            </a:r>
          </a:p>
          <a:p>
            <a:pPr algn="r">
              <a:defRPr/>
            </a:pPr>
            <a:endParaRPr lang="en-US" sz="3600" b="1" dirty="0">
              <a:solidFill>
                <a:schemeClr val="accent6">
                  <a:lumMod val="75000"/>
                </a:schemeClr>
              </a:solidFill>
              <a:latin typeface="Traditional Arabic" pitchFamily="2" charset="-78"/>
              <a:cs typeface="Traditional Arabic" pitchFamily="2" charset="-78"/>
            </a:endParaRPr>
          </a:p>
        </p:txBody>
      </p:sp>
      <p:sp>
        <p:nvSpPr>
          <p:cNvPr id="55299" name="TextBox 3"/>
          <p:cNvSpPr txBox="1">
            <a:spLocks noChangeArrowheads="1"/>
          </p:cNvSpPr>
          <p:nvPr/>
        </p:nvSpPr>
        <p:spPr bwMode="auto">
          <a:xfrm>
            <a:off x="827088" y="4892675"/>
            <a:ext cx="7921625" cy="1200150"/>
          </a:xfrm>
          <a:prstGeom prst="rect">
            <a:avLst/>
          </a:prstGeom>
          <a:noFill/>
          <a:ln w="9525">
            <a:noFill/>
            <a:miter lim="800000"/>
            <a:headEnd/>
            <a:tailEnd/>
          </a:ln>
        </p:spPr>
        <p:txBody>
          <a:bodyPr>
            <a:spAutoFit/>
          </a:bodyPr>
          <a:lstStyle/>
          <a:p>
            <a:endParaRPr lang="ar-SA"/>
          </a:p>
          <a:p>
            <a:pPr algn="r"/>
            <a:endParaRPr lang="ar-SA" b="1">
              <a:latin typeface="Traditional Arabic" pitchFamily="18" charset="-78"/>
              <a:cs typeface="Traditional Arabic" pitchFamily="18" charset="-78"/>
            </a:endParaRPr>
          </a:p>
          <a:p>
            <a:pPr algn="r"/>
            <a:r>
              <a:rPr lang="ar-SA" b="1">
                <a:latin typeface="Traditional Arabic" pitchFamily="18" charset="-78"/>
                <a:cs typeface="Traditional Arabic" pitchFamily="18" charset="-78"/>
              </a:rPr>
              <a:t>النميرة</a:t>
            </a:r>
            <a:r>
              <a:rPr lang="ar-SA">
                <a:latin typeface="Traditional Arabic" pitchFamily="18" charset="-78"/>
                <a:cs typeface="Traditional Arabic" pitchFamily="18" charset="-78"/>
              </a:rPr>
              <a:t>= جبل أو هضبة بين نجد والبصرة – </a:t>
            </a:r>
            <a:r>
              <a:rPr lang="ar-SA" b="1">
                <a:latin typeface="Traditional Arabic" pitchFamily="18" charset="-78"/>
                <a:cs typeface="Traditional Arabic" pitchFamily="18" charset="-78"/>
              </a:rPr>
              <a:t>الروامس</a:t>
            </a:r>
            <a:r>
              <a:rPr lang="ar-SA">
                <a:latin typeface="Traditional Arabic" pitchFamily="18" charset="-78"/>
                <a:cs typeface="Traditional Arabic" pitchFamily="18" charset="-78"/>
              </a:rPr>
              <a:t>= الرياح الدوافع للآثار – </a:t>
            </a:r>
            <a:r>
              <a:rPr lang="ar-SA" b="1">
                <a:latin typeface="Traditional Arabic" pitchFamily="18" charset="-78"/>
                <a:cs typeface="Traditional Arabic" pitchFamily="18" charset="-78"/>
              </a:rPr>
              <a:t>البلى</a:t>
            </a:r>
            <a:r>
              <a:rPr lang="ar-SA">
                <a:latin typeface="Traditional Arabic" pitchFamily="18" charset="-78"/>
                <a:cs typeface="Traditional Arabic" pitchFamily="18" charset="-78"/>
              </a:rPr>
              <a:t>= الدروس .</a:t>
            </a:r>
          </a:p>
          <a:p>
            <a:pPr algn="r"/>
            <a:r>
              <a:rPr lang="ar-SA" b="1">
                <a:latin typeface="Traditional Arabic" pitchFamily="18" charset="-78"/>
                <a:cs typeface="Traditional Arabic" pitchFamily="18" charset="-78"/>
              </a:rPr>
              <a:t>جُلاجل</a:t>
            </a:r>
            <a:r>
              <a:rPr lang="ar-SA">
                <a:latin typeface="Traditional Arabic" pitchFamily="18" charset="-78"/>
                <a:cs typeface="Traditional Arabic" pitchFamily="18" charset="-78"/>
              </a:rPr>
              <a:t> = اسم جبل أو موضع بالدهناء . </a:t>
            </a:r>
            <a:r>
              <a:rPr lang="ar-SA" b="1">
                <a:latin typeface="Traditional Arabic" pitchFamily="18" charset="-78"/>
                <a:cs typeface="Traditional Arabic" pitchFamily="18" charset="-78"/>
              </a:rPr>
              <a:t>الزبور</a:t>
            </a:r>
            <a:r>
              <a:rPr lang="ar-SA">
                <a:latin typeface="Traditional Arabic" pitchFamily="18" charset="-78"/>
                <a:cs typeface="Traditional Arabic" pitchFamily="18" charset="-78"/>
              </a:rPr>
              <a:t> = أحد الكتب السماوية المقدسة – </a:t>
            </a:r>
            <a:r>
              <a:rPr lang="ar-SA" b="1">
                <a:latin typeface="Traditional Arabic" pitchFamily="18" charset="-78"/>
                <a:cs typeface="Traditional Arabic" pitchFamily="18" charset="-78"/>
              </a:rPr>
              <a:t>الأحبار</a:t>
            </a:r>
            <a:r>
              <a:rPr lang="ar-SA">
                <a:latin typeface="Traditional Arabic" pitchFamily="18" charset="-78"/>
                <a:cs typeface="Traditional Arabic" pitchFamily="18" charset="-78"/>
              </a:rPr>
              <a:t> = رؤساء اليهود والمفرد حبر .  </a:t>
            </a:r>
            <a:endParaRPr lang="en-US">
              <a:latin typeface="Traditional Arabic" pitchFamily="18" charset="-78"/>
              <a:cs typeface="Traditional Arabic" pitchFamily="18" charset="-78"/>
            </a:endParaRPr>
          </a:p>
        </p:txBody>
      </p:sp>
      <p:cxnSp>
        <p:nvCxnSpPr>
          <p:cNvPr id="5" name="Straight Connector 4"/>
          <p:cNvCxnSpPr/>
          <p:nvPr/>
        </p:nvCxnSpPr>
        <p:spPr>
          <a:xfrm flipH="1">
            <a:off x="5148263" y="5300663"/>
            <a:ext cx="338455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 name="عنصر نائب لرقم الشريحة 6"/>
          <p:cNvSpPr>
            <a:spLocks noGrp="1"/>
          </p:cNvSpPr>
          <p:nvPr>
            <p:ph type="sldNum" sz="quarter" idx="12"/>
          </p:nvPr>
        </p:nvSpPr>
        <p:spPr/>
        <p:txBody>
          <a:bodyPr/>
          <a:lstStyle/>
          <a:p>
            <a:pPr>
              <a:defRPr/>
            </a:pPr>
            <a:fld id="{D66EB3C0-30E1-4A32-AA2C-83948D3436FF}" type="slidenum">
              <a:rPr lang="en-US" smtClean="0"/>
              <a:pPr>
                <a:defRPr/>
              </a:pPr>
              <a:t>44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7978" y="44624"/>
            <a:ext cx="8815234" cy="923330"/>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ar-SA" sz="5400" b="1" spc="50" dirty="0">
                <a:ln w="11430"/>
                <a:solidFill>
                  <a:srgbClr val="7030A0"/>
                </a:solidFill>
                <a:effectLst>
                  <a:outerShdw blurRad="76200" dist="50800" dir="5400000" algn="tl" rotWithShape="0">
                    <a:srgbClr val="000000">
                      <a:alpha val="65000"/>
                    </a:srgbClr>
                  </a:outerShdw>
                </a:effectLst>
                <a:latin typeface="Calibri" pitchFamily="34" charset="0"/>
                <a:ea typeface="Calibri" pitchFamily="34" charset="0"/>
                <a:cs typeface="Traditional Arabic" pitchFamily="18" charset="-78"/>
              </a:rPr>
              <a:t>                  "  النـص  "                   </a:t>
            </a:r>
            <a:endParaRPr lang="en-US" sz="5400" b="1" spc="50" dirty="0">
              <a:ln w="11430"/>
              <a:solidFill>
                <a:srgbClr val="7030A0"/>
              </a:solidFill>
              <a:effectLst>
                <a:outerShdw blurRad="76200" dist="50800" dir="5400000" algn="tl" rotWithShape="0">
                  <a:srgbClr val="000000">
                    <a:alpha val="65000"/>
                  </a:srgbClr>
                </a:outerShdw>
              </a:effectLst>
              <a:cs typeface="Arial" charset="0"/>
            </a:endParaRPr>
          </a:p>
        </p:txBody>
      </p:sp>
      <p:sp>
        <p:nvSpPr>
          <p:cNvPr id="15363" name="TextBox 3"/>
          <p:cNvSpPr txBox="1">
            <a:spLocks noChangeArrowheads="1"/>
          </p:cNvSpPr>
          <p:nvPr/>
        </p:nvSpPr>
        <p:spPr bwMode="auto">
          <a:xfrm>
            <a:off x="323850" y="908050"/>
            <a:ext cx="8569325" cy="7294563"/>
          </a:xfrm>
          <a:prstGeom prst="rect">
            <a:avLst/>
          </a:prstGeom>
          <a:noFill/>
          <a:ln w="9525">
            <a:noFill/>
            <a:miter lim="800000"/>
            <a:headEnd/>
            <a:tailEnd/>
          </a:ln>
        </p:spPr>
        <p:txBody>
          <a:bodyPr>
            <a:spAutoFit/>
          </a:bodyPr>
          <a:lstStyle/>
          <a:p>
            <a:pPr algn="r">
              <a:defRPr/>
            </a:pPr>
            <a:r>
              <a:rPr lang="ar-SA" sz="2800" b="1" dirty="0">
                <a:solidFill>
                  <a:srgbClr val="C00000"/>
                </a:solidFill>
                <a:latin typeface="Traditional Arabic" pitchFamily="2" charset="-78"/>
                <a:cs typeface="Traditional Arabic" pitchFamily="2" charset="-78"/>
              </a:rPr>
              <a:t>                                                               [ من البسيط ]</a:t>
            </a:r>
          </a:p>
          <a:p>
            <a:pPr algn="r">
              <a:defRPr/>
            </a:pPr>
            <a:endParaRPr lang="ar-SA" sz="2000" b="1" dirty="0">
              <a:latin typeface="Traditional Arabic" pitchFamily="2" charset="-78"/>
              <a:cs typeface="Traditional Arabic" pitchFamily="2" charset="-78"/>
            </a:endParaRPr>
          </a:p>
          <a:p>
            <a:pPr algn="r">
              <a:defRPr/>
            </a:pPr>
            <a:r>
              <a:rPr lang="ar-SA" sz="2800" b="1" dirty="0">
                <a:latin typeface="Traditional Arabic" pitchFamily="2" charset="-78"/>
                <a:cs typeface="Traditional Arabic" pitchFamily="2" charset="-78"/>
              </a:rPr>
              <a:t>  </a:t>
            </a:r>
            <a:r>
              <a:rPr lang="ar-SA" sz="2800" b="1" dirty="0">
                <a:solidFill>
                  <a:schemeClr val="accent6">
                    <a:lumMod val="75000"/>
                  </a:schemeClr>
                </a:solidFill>
                <a:latin typeface="Traditional Arabic" pitchFamily="2" charset="-78"/>
                <a:cs typeface="Traditional Arabic" pitchFamily="2" charset="-78"/>
              </a:rPr>
              <a:t>بانَتُ  سُعاد    فقلبي   اليوم   مَتْبولُ             مُتِيَّمٌ    إثرَها   لم   يجز  </a:t>
            </a:r>
            <a:r>
              <a:rPr lang="ar-SA" sz="2800" b="1" dirty="0" err="1">
                <a:solidFill>
                  <a:schemeClr val="accent6">
                    <a:lumMod val="75000"/>
                  </a:schemeClr>
                </a:solidFill>
                <a:latin typeface="Traditional Arabic" pitchFamily="2" charset="-78"/>
                <a:cs typeface="Traditional Arabic" pitchFamily="2" charset="-78"/>
              </a:rPr>
              <a:t>مَكْبولُ</a:t>
            </a:r>
            <a:endParaRPr lang="en-US" sz="2800" b="1" dirty="0">
              <a:solidFill>
                <a:schemeClr val="accent6">
                  <a:lumMod val="75000"/>
                </a:schemeClr>
              </a:solidFill>
              <a:latin typeface="Traditional Arabic" pitchFamily="2" charset="-78"/>
              <a:cs typeface="Traditional Arabic" pitchFamily="2" charset="-78"/>
            </a:endParaRPr>
          </a:p>
          <a:p>
            <a:pPr algn="r">
              <a:defRPr/>
            </a:pPr>
            <a:r>
              <a:rPr lang="ar-SA" sz="2800" b="1" dirty="0">
                <a:solidFill>
                  <a:schemeClr val="accent6">
                    <a:lumMod val="75000"/>
                  </a:schemeClr>
                </a:solidFill>
                <a:latin typeface="Traditional Arabic" pitchFamily="2" charset="-78"/>
                <a:cs typeface="Traditional Arabic" pitchFamily="2" charset="-78"/>
              </a:rPr>
              <a:t>  وما   سعادُ  غداةَ   البينِ  إذ  رحلوا              إلا أغَنُّ </a:t>
            </a:r>
            <a:r>
              <a:rPr lang="ar-SA" sz="2800" b="1" dirty="0" err="1">
                <a:solidFill>
                  <a:schemeClr val="accent6">
                    <a:lumMod val="75000"/>
                  </a:schemeClr>
                </a:solidFill>
                <a:latin typeface="Traditional Arabic" pitchFamily="2" charset="-78"/>
                <a:cs typeface="Traditional Arabic" pitchFamily="2" charset="-78"/>
              </a:rPr>
              <a:t>غضيض</a:t>
            </a:r>
            <a:r>
              <a:rPr lang="ar-SA" sz="2800" b="1" dirty="0">
                <a:solidFill>
                  <a:schemeClr val="accent6">
                    <a:lumMod val="75000"/>
                  </a:schemeClr>
                </a:solidFill>
                <a:latin typeface="Traditional Arabic" pitchFamily="2" charset="-78"/>
                <a:cs typeface="Traditional Arabic" pitchFamily="2" charset="-78"/>
              </a:rPr>
              <a:t> الطرف </a:t>
            </a:r>
            <a:r>
              <a:rPr lang="ar-SA" sz="2800" b="1" dirty="0" err="1">
                <a:solidFill>
                  <a:schemeClr val="accent6">
                    <a:lumMod val="75000"/>
                  </a:schemeClr>
                </a:solidFill>
                <a:latin typeface="Traditional Arabic" pitchFamily="2" charset="-78"/>
                <a:cs typeface="Traditional Arabic" pitchFamily="2" charset="-78"/>
              </a:rPr>
              <a:t>مكحولُ</a:t>
            </a:r>
            <a:endParaRPr lang="en-US" sz="2800" b="1" dirty="0">
              <a:solidFill>
                <a:schemeClr val="accent6">
                  <a:lumMod val="75000"/>
                </a:schemeClr>
              </a:solidFill>
              <a:latin typeface="Traditional Arabic" pitchFamily="2" charset="-78"/>
              <a:cs typeface="Traditional Arabic" pitchFamily="2" charset="-78"/>
            </a:endParaRPr>
          </a:p>
          <a:p>
            <a:pPr algn="r">
              <a:defRPr/>
            </a:pPr>
            <a:r>
              <a:rPr lang="ar-SA" sz="2800" b="1" dirty="0">
                <a:solidFill>
                  <a:schemeClr val="accent6">
                    <a:lumMod val="75000"/>
                  </a:schemeClr>
                </a:solidFill>
                <a:latin typeface="Traditional Arabic" pitchFamily="2" charset="-78"/>
                <a:cs typeface="Traditional Arabic" pitchFamily="2" charset="-78"/>
              </a:rPr>
              <a:t>  فما   تدوم   على   حالٍ  تكون  </a:t>
            </a:r>
            <a:r>
              <a:rPr lang="ar-SA" sz="2800" b="1" dirty="0" err="1">
                <a:solidFill>
                  <a:schemeClr val="accent6">
                    <a:lumMod val="75000"/>
                  </a:schemeClr>
                </a:solidFill>
                <a:latin typeface="Traditional Arabic" pitchFamily="2" charset="-78"/>
                <a:cs typeface="Traditional Arabic" pitchFamily="2" charset="-78"/>
              </a:rPr>
              <a:t>بها</a:t>
            </a:r>
            <a:r>
              <a:rPr lang="ar-SA" sz="2800" b="1" dirty="0">
                <a:solidFill>
                  <a:schemeClr val="accent6">
                    <a:lumMod val="75000"/>
                  </a:schemeClr>
                </a:solidFill>
                <a:latin typeface="Traditional Arabic" pitchFamily="2" charset="-78"/>
                <a:cs typeface="Traditional Arabic" pitchFamily="2" charset="-78"/>
              </a:rPr>
              <a:t>              كما    تلونُ   في   أثوابِها  الغُولُ</a:t>
            </a:r>
            <a:endParaRPr lang="en-US" sz="2800" b="1" dirty="0">
              <a:solidFill>
                <a:schemeClr val="accent6">
                  <a:lumMod val="75000"/>
                </a:schemeClr>
              </a:solidFill>
              <a:latin typeface="Traditional Arabic" pitchFamily="2" charset="-78"/>
              <a:cs typeface="Traditional Arabic" pitchFamily="2" charset="-78"/>
            </a:endParaRPr>
          </a:p>
          <a:p>
            <a:pPr algn="r">
              <a:defRPr/>
            </a:pPr>
            <a:r>
              <a:rPr lang="ar-SA" sz="2800" b="1" dirty="0">
                <a:solidFill>
                  <a:schemeClr val="accent6">
                    <a:lumMod val="75000"/>
                  </a:schemeClr>
                </a:solidFill>
                <a:latin typeface="Traditional Arabic" pitchFamily="2" charset="-78"/>
                <a:cs typeface="Traditional Arabic" pitchFamily="2" charset="-78"/>
              </a:rPr>
              <a:t>  فلا   يَغُرَّنْكَ  ما  مَنَّت  وما  وَعدت              إن   الأمانيَّ   والأحلامَ   تَضليلُ</a:t>
            </a:r>
          </a:p>
          <a:p>
            <a:pPr algn="r" rtl="1">
              <a:defRPr/>
            </a:pPr>
            <a:r>
              <a:rPr lang="ar-SA" sz="2800" b="1" dirty="0">
                <a:solidFill>
                  <a:schemeClr val="accent6">
                    <a:lumMod val="75000"/>
                  </a:schemeClr>
                </a:solidFill>
                <a:latin typeface="Traditional Arabic" pitchFamily="2" charset="-78"/>
                <a:cs typeface="Traditional Arabic" pitchFamily="2" charset="-78"/>
              </a:rPr>
              <a:t>  أمستْ    سعادُ   </a:t>
            </a:r>
            <a:r>
              <a:rPr lang="ar-SA" sz="2800" b="1" dirty="0" smtClean="0">
                <a:solidFill>
                  <a:schemeClr val="accent6">
                    <a:lumMod val="75000"/>
                  </a:schemeClr>
                </a:solidFill>
                <a:latin typeface="Traditional Arabic" pitchFamily="2" charset="-78"/>
                <a:cs typeface="Traditional Arabic" pitchFamily="2" charset="-78"/>
              </a:rPr>
              <a:t>بأرضٍ  </a:t>
            </a:r>
            <a:r>
              <a:rPr lang="ar-SA" sz="2800" b="1" dirty="0">
                <a:solidFill>
                  <a:schemeClr val="accent6">
                    <a:lumMod val="75000"/>
                  </a:schemeClr>
                </a:solidFill>
                <a:latin typeface="Traditional Arabic" pitchFamily="2" charset="-78"/>
                <a:cs typeface="Traditional Arabic" pitchFamily="2" charset="-78"/>
              </a:rPr>
              <a:t>لا   </a:t>
            </a:r>
            <a:r>
              <a:rPr lang="ar-SA" sz="2800" b="1" dirty="0" smtClean="0">
                <a:solidFill>
                  <a:schemeClr val="accent6">
                    <a:lumMod val="75000"/>
                  </a:schemeClr>
                </a:solidFill>
                <a:latin typeface="Traditional Arabic" pitchFamily="2" charset="-78"/>
                <a:cs typeface="Traditional Arabic" pitchFamily="2" charset="-78"/>
              </a:rPr>
              <a:t>يبَلِغُها               </a:t>
            </a:r>
            <a:r>
              <a:rPr lang="ar-SA" sz="2800" b="1" dirty="0">
                <a:solidFill>
                  <a:schemeClr val="accent6">
                    <a:lumMod val="75000"/>
                  </a:schemeClr>
                </a:solidFill>
                <a:latin typeface="Traditional Arabic" pitchFamily="2" charset="-78"/>
                <a:cs typeface="Traditional Arabic" pitchFamily="2" charset="-78"/>
              </a:rPr>
              <a:t>إلا  </a:t>
            </a:r>
            <a:r>
              <a:rPr lang="ar-SA" sz="2800" b="1" dirty="0" err="1">
                <a:solidFill>
                  <a:schemeClr val="accent6">
                    <a:lumMod val="75000"/>
                  </a:schemeClr>
                </a:solidFill>
                <a:latin typeface="Traditional Arabic" pitchFamily="2" charset="-78"/>
                <a:cs typeface="Traditional Arabic" pitchFamily="2" charset="-78"/>
              </a:rPr>
              <a:t>العتاقُ</a:t>
            </a:r>
            <a:r>
              <a:rPr lang="ar-SA" sz="2800" b="1" dirty="0">
                <a:solidFill>
                  <a:schemeClr val="accent6">
                    <a:lumMod val="75000"/>
                  </a:schemeClr>
                </a:solidFill>
                <a:latin typeface="Traditional Arabic" pitchFamily="2" charset="-78"/>
                <a:cs typeface="Traditional Arabic" pitchFamily="2" charset="-78"/>
              </a:rPr>
              <a:t>  الَّنجيبات  المراسيلُ </a:t>
            </a:r>
            <a:endParaRPr lang="en-US" sz="2800" b="1" dirty="0">
              <a:solidFill>
                <a:schemeClr val="accent6">
                  <a:lumMod val="75000"/>
                </a:schemeClr>
              </a:solidFill>
              <a:latin typeface="Traditional Arabic" pitchFamily="2" charset="-78"/>
              <a:cs typeface="Traditional Arabic" pitchFamily="2" charset="-78"/>
            </a:endParaRPr>
          </a:p>
          <a:p>
            <a:pPr algn="r">
              <a:defRPr/>
            </a:pPr>
            <a:r>
              <a:rPr lang="ar-SA" sz="2800" b="1" dirty="0">
                <a:solidFill>
                  <a:schemeClr val="accent6">
                    <a:lumMod val="75000"/>
                  </a:schemeClr>
                </a:solidFill>
                <a:latin typeface="Traditional Arabic" pitchFamily="2" charset="-78"/>
                <a:cs typeface="Traditional Arabic" pitchFamily="2" charset="-78"/>
              </a:rPr>
              <a:t>  يَسْعَى  الوشاةُ    بِجَنْبَيْها    وقولُهُم              إنك   يا بنَ   أبي  سُلْمى لَمقتولُ </a:t>
            </a:r>
            <a:endParaRPr lang="en-US" sz="2800" b="1" dirty="0">
              <a:solidFill>
                <a:schemeClr val="accent6">
                  <a:lumMod val="75000"/>
                </a:schemeClr>
              </a:solidFill>
              <a:latin typeface="Traditional Arabic" pitchFamily="2" charset="-78"/>
              <a:cs typeface="Traditional Arabic" pitchFamily="2" charset="-78"/>
            </a:endParaRPr>
          </a:p>
          <a:p>
            <a:pPr algn="r">
              <a:defRPr/>
            </a:pPr>
            <a:r>
              <a:rPr lang="ar-SA" sz="2800" b="1" dirty="0">
                <a:solidFill>
                  <a:schemeClr val="accent6">
                    <a:lumMod val="75000"/>
                  </a:schemeClr>
                </a:solidFill>
                <a:latin typeface="Traditional Arabic" pitchFamily="2" charset="-78"/>
                <a:cs typeface="Traditional Arabic" pitchFamily="2" charset="-78"/>
              </a:rPr>
              <a:t>  فقلتُ   خلّوا  طَريقي   لا  أبا  لكمُ              فكلُّ    ما قدّرَ   الرحمنُ  مَفعولُ</a:t>
            </a:r>
            <a:endParaRPr lang="en-US" sz="2800" b="1" dirty="0">
              <a:solidFill>
                <a:schemeClr val="accent6">
                  <a:lumMod val="75000"/>
                </a:schemeClr>
              </a:solidFill>
              <a:latin typeface="Traditional Arabic" pitchFamily="2" charset="-78"/>
              <a:cs typeface="Traditional Arabic" pitchFamily="2" charset="-78"/>
            </a:endParaRPr>
          </a:p>
          <a:p>
            <a:pPr algn="r">
              <a:defRPr/>
            </a:pPr>
            <a:r>
              <a:rPr lang="ar-SA" sz="2800" b="1" dirty="0">
                <a:solidFill>
                  <a:schemeClr val="accent6">
                    <a:lumMod val="75000"/>
                  </a:schemeClr>
                </a:solidFill>
                <a:latin typeface="Traditional Arabic" pitchFamily="2" charset="-78"/>
                <a:cs typeface="Traditional Arabic" pitchFamily="2" charset="-78"/>
              </a:rPr>
              <a:t>  كل ابنِ أُنثى  </a:t>
            </a:r>
            <a:r>
              <a:rPr lang="ar-SA" sz="2800" b="1" dirty="0" smtClean="0">
                <a:solidFill>
                  <a:schemeClr val="accent6">
                    <a:lumMod val="75000"/>
                  </a:schemeClr>
                </a:solidFill>
                <a:latin typeface="Traditional Arabic" pitchFamily="2" charset="-78"/>
                <a:cs typeface="Traditional Arabic" pitchFamily="2" charset="-78"/>
              </a:rPr>
              <a:t>وإن  </a:t>
            </a:r>
            <a:r>
              <a:rPr lang="ar-SA" sz="2800" b="1" dirty="0">
                <a:solidFill>
                  <a:schemeClr val="accent6">
                    <a:lumMod val="75000"/>
                  </a:schemeClr>
                </a:solidFill>
                <a:latin typeface="Traditional Arabic" pitchFamily="2" charset="-78"/>
                <a:cs typeface="Traditional Arabic" pitchFamily="2" charset="-78"/>
              </a:rPr>
              <a:t>طالَت  سلامَتُهُ                يوماً  على   آلةٍ  حدباءَ  مَحمولُ</a:t>
            </a:r>
          </a:p>
          <a:p>
            <a:pPr algn="r">
              <a:defRPr/>
            </a:pPr>
            <a:r>
              <a:rPr lang="ar-SA" sz="2800" b="1" dirty="0">
                <a:solidFill>
                  <a:schemeClr val="accent6">
                    <a:lumMod val="75000"/>
                  </a:schemeClr>
                </a:solidFill>
                <a:latin typeface="Traditional Arabic" pitchFamily="2" charset="-78"/>
                <a:cs typeface="Traditional Arabic" pitchFamily="2" charset="-78"/>
              </a:rPr>
              <a:t>   أُنبئت   أن  رسولَ   الله   أوعدني               والعفُو   عند  رسولِ الله  مَأمولُ  </a:t>
            </a:r>
            <a:endParaRPr lang="en-US" sz="2800" b="1" dirty="0">
              <a:solidFill>
                <a:schemeClr val="accent6">
                  <a:lumMod val="75000"/>
                </a:schemeClr>
              </a:solidFill>
              <a:latin typeface="Traditional Arabic" pitchFamily="2" charset="-78"/>
              <a:cs typeface="Traditional Arabic" pitchFamily="2" charset="-78"/>
            </a:endParaRPr>
          </a:p>
          <a:p>
            <a:pPr algn="r">
              <a:defRPr/>
            </a:pPr>
            <a:r>
              <a:rPr lang="ar-SA" sz="2800" b="1" dirty="0">
                <a:solidFill>
                  <a:schemeClr val="accent6">
                    <a:lumMod val="75000"/>
                  </a:schemeClr>
                </a:solidFill>
                <a:latin typeface="Traditional Arabic" pitchFamily="2" charset="-78"/>
                <a:cs typeface="Traditional Arabic" pitchFamily="2" charset="-78"/>
              </a:rPr>
              <a:t>   مهلاً هداكَ الذي أعطاكَ نافلةَ </a:t>
            </a:r>
            <a:r>
              <a:rPr lang="ar-SA" sz="2800" b="1" dirty="0" err="1">
                <a:solidFill>
                  <a:schemeClr val="accent6">
                    <a:lumMod val="75000"/>
                  </a:schemeClr>
                </a:solidFill>
                <a:latin typeface="Traditional Arabic" pitchFamily="2" charset="-78"/>
                <a:cs typeface="Traditional Arabic" pitchFamily="2" charset="-78"/>
              </a:rPr>
              <a:t>الـ</a:t>
            </a:r>
            <a:r>
              <a:rPr lang="ar-SA" sz="2800" b="1" dirty="0">
                <a:solidFill>
                  <a:schemeClr val="accent6">
                    <a:lumMod val="75000"/>
                  </a:schemeClr>
                </a:solidFill>
                <a:latin typeface="Traditional Arabic" pitchFamily="2" charset="-78"/>
                <a:cs typeface="Traditional Arabic" pitchFamily="2" charset="-78"/>
              </a:rPr>
              <a:t>                ـقرآنِ  </a:t>
            </a:r>
            <a:r>
              <a:rPr lang="ar-SA" sz="2800" b="1" dirty="0" smtClean="0">
                <a:solidFill>
                  <a:schemeClr val="accent6">
                    <a:lumMod val="75000"/>
                  </a:schemeClr>
                </a:solidFill>
                <a:latin typeface="Traditional Arabic" pitchFamily="2" charset="-78"/>
                <a:cs typeface="Traditional Arabic" pitchFamily="2" charset="-78"/>
              </a:rPr>
              <a:t> فيها  </a:t>
            </a:r>
            <a:r>
              <a:rPr lang="ar-SA" sz="2800" b="1" dirty="0" err="1">
                <a:solidFill>
                  <a:schemeClr val="accent6">
                    <a:lumMod val="75000"/>
                  </a:schemeClr>
                </a:solidFill>
                <a:latin typeface="Traditional Arabic" pitchFamily="2" charset="-78"/>
                <a:cs typeface="Traditional Arabic" pitchFamily="2" charset="-78"/>
              </a:rPr>
              <a:t>مواعيظٌ</a:t>
            </a:r>
            <a:r>
              <a:rPr lang="ar-SA" sz="2800" b="1" dirty="0">
                <a:solidFill>
                  <a:schemeClr val="accent6">
                    <a:lumMod val="75000"/>
                  </a:schemeClr>
                </a:solidFill>
                <a:latin typeface="Traditional Arabic" pitchFamily="2" charset="-78"/>
                <a:cs typeface="Traditional Arabic" pitchFamily="2" charset="-78"/>
              </a:rPr>
              <a:t> </a:t>
            </a:r>
            <a:r>
              <a:rPr lang="ar-SA" sz="2800" b="1" dirty="0" smtClean="0">
                <a:solidFill>
                  <a:schemeClr val="accent6">
                    <a:lumMod val="75000"/>
                  </a:schemeClr>
                </a:solidFill>
                <a:latin typeface="Traditional Arabic" pitchFamily="2" charset="-78"/>
                <a:cs typeface="Traditional Arabic" pitchFamily="2" charset="-78"/>
              </a:rPr>
              <a:t>  </a:t>
            </a:r>
            <a:r>
              <a:rPr lang="ar-SA" sz="2800" b="1" dirty="0">
                <a:solidFill>
                  <a:schemeClr val="accent6">
                    <a:lumMod val="75000"/>
                  </a:schemeClr>
                </a:solidFill>
                <a:latin typeface="Traditional Arabic" pitchFamily="2" charset="-78"/>
                <a:cs typeface="Traditional Arabic" pitchFamily="2" charset="-78"/>
              </a:rPr>
              <a:t>وتَفْصِيلُ</a:t>
            </a:r>
          </a:p>
          <a:p>
            <a:pPr algn="r">
              <a:defRPr/>
            </a:pPr>
            <a:endParaRPr lang="ar-SA" sz="2800" b="1" dirty="0">
              <a:latin typeface="Traditional Arabic" pitchFamily="2" charset="-78"/>
              <a:cs typeface="Traditional Arabic" pitchFamily="2" charset="-78"/>
            </a:endParaRPr>
          </a:p>
          <a:p>
            <a:pPr algn="r">
              <a:defRPr/>
            </a:pPr>
            <a:endParaRPr lang="ar-SA" sz="2800" b="1" dirty="0">
              <a:latin typeface="Traditional Arabic" pitchFamily="2" charset="-78"/>
              <a:cs typeface="Traditional Arabic" pitchFamily="2" charset="-78"/>
            </a:endParaRPr>
          </a:p>
          <a:p>
            <a:pPr algn="r">
              <a:defRPr/>
            </a:pPr>
            <a:endParaRPr lang="ar-SA" sz="2800" b="1" dirty="0">
              <a:latin typeface="Traditional Arabic" pitchFamily="2" charset="-78"/>
              <a:cs typeface="Traditional Arabic" pitchFamily="2" charset="-78"/>
            </a:endParaRPr>
          </a:p>
          <a:p>
            <a:pPr algn="r">
              <a:defRPr/>
            </a:pPr>
            <a:endParaRPr lang="ar-SA" sz="2800" b="1" dirty="0">
              <a:latin typeface="Traditional Arabic" pitchFamily="2" charset="-78"/>
              <a:cs typeface="Traditional Arabic" pitchFamily="2" charset="-78"/>
            </a:endParaRPr>
          </a:p>
          <a:p>
            <a:pPr algn="r">
              <a:defRPr/>
            </a:pPr>
            <a:endParaRPr lang="en-US" sz="1600" b="1" dirty="0">
              <a:latin typeface="Traditional Arabic" pitchFamily="2" charset="-78"/>
              <a:cs typeface="Traditional Arabic" pitchFamily="2" charset="-78"/>
            </a:endParaRPr>
          </a:p>
        </p:txBody>
      </p:sp>
      <p:sp>
        <p:nvSpPr>
          <p:cNvPr id="5" name="عنصر نائب لرقم الشريحة 4"/>
          <p:cNvSpPr>
            <a:spLocks noGrp="1"/>
          </p:cNvSpPr>
          <p:nvPr>
            <p:ph type="sldNum" sz="quarter" idx="12"/>
          </p:nvPr>
        </p:nvSpPr>
        <p:spPr/>
        <p:txBody>
          <a:bodyPr/>
          <a:lstStyle/>
          <a:p>
            <a:pPr>
              <a:defRPr/>
            </a:pPr>
            <a:fld id="{112EFE54-6D7B-449A-9EBC-ABEB9F7EBAF5}" type="slidenum">
              <a:rPr lang="en-US" smtClean="0"/>
              <a:pPr>
                <a:defRPr/>
              </a:pPr>
              <a:t>5</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Scale>
                                      <p:cBhvr>
                                        <p:cTn id="7" dur="2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2000" decel="50000" fill="hold">
                                          <p:stCondLst>
                                            <p:cond delay="0"/>
                                          </p:stCondLst>
                                        </p:cTn>
                                        <p:tgtEl>
                                          <p:spTgt spid="3"/>
                                        </p:tgtEl>
                                        <p:attrNameLst>
                                          <p:attrName>ppt_x</p:attrName>
                                          <p:attrName>ppt_y</p:attrName>
                                        </p:attrNameLst>
                                      </p:cBhvr>
                                    </p:animMotion>
                                    <p:animEffect transition="in" filter="fade">
                                      <p:cBhvr>
                                        <p:cTn id="9" dur="2000"/>
                                        <p:tgtEl>
                                          <p:spTgt spid="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39" presetClass="entr" presetSubtype="0" accel="100000" fill="hold" grpId="0" nodeType="clickEffect">
                                  <p:stCondLst>
                                    <p:cond delay="0"/>
                                  </p:stCondLst>
                                  <p:childTnLst>
                                    <p:set>
                                      <p:cBhvr>
                                        <p:cTn id="13" dur="1" fill="hold">
                                          <p:stCondLst>
                                            <p:cond delay="0"/>
                                          </p:stCondLst>
                                        </p:cTn>
                                        <p:tgtEl>
                                          <p:spTgt spid="15363"/>
                                        </p:tgtEl>
                                        <p:attrNameLst>
                                          <p:attrName>style.visibility</p:attrName>
                                        </p:attrNameLst>
                                      </p:cBhvr>
                                      <p:to>
                                        <p:strVal val="visible"/>
                                      </p:to>
                                    </p:set>
                                    <p:anim calcmode="lin" valueType="num">
                                      <p:cBhvr>
                                        <p:cTn id="14" dur="2000" fill="hold"/>
                                        <p:tgtEl>
                                          <p:spTgt spid="15363"/>
                                        </p:tgtEl>
                                        <p:attrNameLst>
                                          <p:attrName>ppt_h</p:attrName>
                                        </p:attrNameLst>
                                      </p:cBhvr>
                                      <p:tavLst>
                                        <p:tav tm="0">
                                          <p:val>
                                            <p:strVal val="#ppt_h/20"/>
                                          </p:val>
                                        </p:tav>
                                        <p:tav tm="50000">
                                          <p:val>
                                            <p:strVal val="#ppt_h/20"/>
                                          </p:val>
                                        </p:tav>
                                        <p:tav tm="100000">
                                          <p:val>
                                            <p:strVal val="#ppt_h"/>
                                          </p:val>
                                        </p:tav>
                                      </p:tavLst>
                                    </p:anim>
                                    <p:anim calcmode="lin" valueType="num">
                                      <p:cBhvr>
                                        <p:cTn id="15" dur="2000" fill="hold"/>
                                        <p:tgtEl>
                                          <p:spTgt spid="15363"/>
                                        </p:tgtEl>
                                        <p:attrNameLst>
                                          <p:attrName>ppt_w</p:attrName>
                                        </p:attrNameLst>
                                      </p:cBhvr>
                                      <p:tavLst>
                                        <p:tav tm="0">
                                          <p:val>
                                            <p:strVal val="#ppt_w+.3"/>
                                          </p:val>
                                        </p:tav>
                                        <p:tav tm="50000">
                                          <p:val>
                                            <p:strVal val="#ppt_w+.3"/>
                                          </p:val>
                                        </p:tav>
                                        <p:tav tm="100000">
                                          <p:val>
                                            <p:strVal val="#ppt_w"/>
                                          </p:val>
                                        </p:tav>
                                      </p:tavLst>
                                    </p:anim>
                                    <p:anim calcmode="lin" valueType="num">
                                      <p:cBhvr>
                                        <p:cTn id="16" dur="2000" fill="hold"/>
                                        <p:tgtEl>
                                          <p:spTgt spid="15363"/>
                                        </p:tgtEl>
                                        <p:attrNameLst>
                                          <p:attrName>ppt_x</p:attrName>
                                        </p:attrNameLst>
                                      </p:cBhvr>
                                      <p:tavLst>
                                        <p:tav tm="0">
                                          <p:val>
                                            <p:strVal val="#ppt_x-.3"/>
                                          </p:val>
                                        </p:tav>
                                        <p:tav tm="50000">
                                          <p:val>
                                            <p:strVal val="#ppt_x"/>
                                          </p:val>
                                        </p:tav>
                                        <p:tav tm="100000">
                                          <p:val>
                                            <p:strVal val="#ppt_x"/>
                                          </p:val>
                                        </p:tav>
                                      </p:tavLst>
                                    </p:anim>
                                    <p:anim calcmode="lin" valueType="num">
                                      <p:cBhvr>
                                        <p:cTn id="17" dur="2000" fill="hold"/>
                                        <p:tgtEl>
                                          <p:spTgt spid="1536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1"/>
          <p:cNvSpPr>
            <a:spLocks noChangeArrowheads="1"/>
          </p:cNvSpPr>
          <p:nvPr/>
        </p:nvSpPr>
        <p:spPr bwMode="auto">
          <a:xfrm>
            <a:off x="0" y="836613"/>
            <a:ext cx="9109075" cy="4400550"/>
          </a:xfrm>
          <a:prstGeom prst="rect">
            <a:avLst/>
          </a:prstGeom>
          <a:noFill/>
          <a:ln w="9525">
            <a:noFill/>
            <a:miter lim="800000"/>
            <a:headEnd/>
            <a:tailEnd/>
          </a:ln>
        </p:spPr>
        <p:txBody>
          <a:bodyPr>
            <a:spAutoFit/>
          </a:bodyPr>
          <a:lstStyle/>
          <a:p>
            <a:pPr algn="r" rtl="1">
              <a:defRPr/>
            </a:pPr>
            <a:r>
              <a:rPr lang="ar-SA" sz="2800" b="1" dirty="0">
                <a:solidFill>
                  <a:schemeClr val="accent6">
                    <a:lumMod val="75000"/>
                  </a:schemeClr>
                </a:solidFill>
                <a:latin typeface="Traditional Arabic" pitchFamily="2" charset="-78"/>
                <a:cs typeface="Traditional Arabic" pitchFamily="2" charset="-78"/>
              </a:rPr>
              <a:t>    لا  </a:t>
            </a:r>
            <a:r>
              <a:rPr lang="ar-SA" sz="2800" b="1" dirty="0" smtClean="0">
                <a:solidFill>
                  <a:schemeClr val="accent6">
                    <a:lumMod val="75000"/>
                  </a:schemeClr>
                </a:solidFill>
                <a:latin typeface="Traditional Arabic" pitchFamily="2" charset="-78"/>
                <a:cs typeface="Traditional Arabic" pitchFamily="2" charset="-78"/>
              </a:rPr>
              <a:t> </a:t>
            </a:r>
            <a:r>
              <a:rPr lang="ar-SA" sz="2800" b="1" dirty="0" err="1">
                <a:solidFill>
                  <a:schemeClr val="accent6">
                    <a:lumMod val="75000"/>
                  </a:schemeClr>
                </a:solidFill>
                <a:latin typeface="Traditional Arabic" pitchFamily="2" charset="-78"/>
                <a:cs typeface="Traditional Arabic" pitchFamily="2" charset="-78"/>
              </a:rPr>
              <a:t>تأخُذَنّي</a:t>
            </a:r>
            <a:r>
              <a:rPr lang="ar-SA" sz="2800" b="1" dirty="0">
                <a:solidFill>
                  <a:schemeClr val="accent6">
                    <a:lumMod val="75000"/>
                  </a:schemeClr>
                </a:solidFill>
                <a:latin typeface="Traditional Arabic" pitchFamily="2" charset="-78"/>
                <a:cs typeface="Traditional Arabic" pitchFamily="2" charset="-78"/>
              </a:rPr>
              <a:t>   بأقوالِ   الوُشاةِ   ولم           </a:t>
            </a:r>
            <a:r>
              <a:rPr lang="ar-SA" sz="2800" b="1" dirty="0" smtClean="0">
                <a:solidFill>
                  <a:schemeClr val="accent6">
                    <a:lumMod val="75000"/>
                  </a:schemeClr>
                </a:solidFill>
                <a:latin typeface="Traditional Arabic" pitchFamily="2" charset="-78"/>
                <a:cs typeface="Traditional Arabic" pitchFamily="2" charset="-78"/>
              </a:rPr>
              <a:t>    </a:t>
            </a:r>
            <a:r>
              <a:rPr lang="ar-SA" sz="2800" b="1" dirty="0">
                <a:solidFill>
                  <a:schemeClr val="accent6">
                    <a:lumMod val="75000"/>
                  </a:schemeClr>
                </a:solidFill>
                <a:latin typeface="Traditional Arabic" pitchFamily="2" charset="-78"/>
                <a:cs typeface="Traditional Arabic" pitchFamily="2" charset="-78"/>
              </a:rPr>
              <a:t>أُذْنِب  ولو  كَثُرَتْ عنّي الأَقاويلُ</a:t>
            </a:r>
            <a:endParaRPr lang="en-US" sz="2800" b="1" dirty="0">
              <a:solidFill>
                <a:schemeClr val="accent6">
                  <a:lumMod val="75000"/>
                </a:schemeClr>
              </a:solidFill>
              <a:latin typeface="Traditional Arabic" pitchFamily="2" charset="-78"/>
              <a:cs typeface="Traditional Arabic" pitchFamily="2" charset="-78"/>
            </a:endParaRPr>
          </a:p>
          <a:p>
            <a:pPr algn="r">
              <a:defRPr/>
            </a:pPr>
            <a:r>
              <a:rPr lang="ar-SA" sz="2800" b="1" dirty="0">
                <a:solidFill>
                  <a:schemeClr val="accent6">
                    <a:lumMod val="75000"/>
                  </a:schemeClr>
                </a:solidFill>
                <a:latin typeface="Traditional Arabic" pitchFamily="2" charset="-78"/>
                <a:cs typeface="Traditional Arabic" pitchFamily="2" charset="-78"/>
              </a:rPr>
              <a:t>    </a:t>
            </a:r>
            <a:r>
              <a:rPr lang="ar-SA" sz="2800" b="1" dirty="0" smtClean="0">
                <a:solidFill>
                  <a:schemeClr val="accent6">
                    <a:lumMod val="75000"/>
                  </a:schemeClr>
                </a:solidFill>
                <a:latin typeface="Traditional Arabic" pitchFamily="2" charset="-78"/>
                <a:cs typeface="Traditional Arabic" pitchFamily="2" charset="-78"/>
              </a:rPr>
              <a:t>حتى  </a:t>
            </a:r>
            <a:r>
              <a:rPr lang="ar-SA" sz="2800" b="1" dirty="0">
                <a:solidFill>
                  <a:schemeClr val="accent6">
                    <a:lumMod val="75000"/>
                  </a:schemeClr>
                </a:solidFill>
                <a:latin typeface="Traditional Arabic" pitchFamily="2" charset="-78"/>
                <a:cs typeface="Traditional Arabic" pitchFamily="2" charset="-78"/>
              </a:rPr>
              <a:t>وضعت  </a:t>
            </a:r>
            <a:r>
              <a:rPr lang="ar-SA" sz="2800" b="1" dirty="0" smtClean="0">
                <a:solidFill>
                  <a:schemeClr val="accent6">
                    <a:lumMod val="75000"/>
                  </a:schemeClr>
                </a:solidFill>
                <a:latin typeface="Traditional Arabic" pitchFamily="2" charset="-78"/>
                <a:cs typeface="Traditional Arabic" pitchFamily="2" charset="-78"/>
              </a:rPr>
              <a:t> </a:t>
            </a:r>
            <a:r>
              <a:rPr lang="ar-SA" sz="2800" b="1" dirty="0">
                <a:solidFill>
                  <a:schemeClr val="accent6">
                    <a:lumMod val="75000"/>
                  </a:schemeClr>
                </a:solidFill>
                <a:latin typeface="Traditional Arabic" pitchFamily="2" charset="-78"/>
                <a:cs typeface="Traditional Arabic" pitchFamily="2" charset="-78"/>
              </a:rPr>
              <a:t>يميني   لا    أنازِعُهُ            </a:t>
            </a:r>
            <a:r>
              <a:rPr lang="ar-SA" sz="2800" b="1" dirty="0" smtClean="0">
                <a:solidFill>
                  <a:schemeClr val="accent6">
                    <a:lumMod val="75000"/>
                  </a:schemeClr>
                </a:solidFill>
                <a:latin typeface="Traditional Arabic" pitchFamily="2" charset="-78"/>
                <a:cs typeface="Traditional Arabic" pitchFamily="2" charset="-78"/>
              </a:rPr>
              <a:t>  </a:t>
            </a:r>
            <a:r>
              <a:rPr lang="ar-SA" sz="2800" b="1" dirty="0">
                <a:solidFill>
                  <a:schemeClr val="accent6">
                    <a:lumMod val="75000"/>
                  </a:schemeClr>
                </a:solidFill>
                <a:latin typeface="Traditional Arabic" pitchFamily="2" charset="-78"/>
                <a:cs typeface="Traditional Arabic" pitchFamily="2" charset="-78"/>
              </a:rPr>
              <a:t>في كفِّ ذي  </a:t>
            </a:r>
            <a:r>
              <a:rPr lang="ar-SA" sz="2800" b="1" dirty="0" err="1">
                <a:solidFill>
                  <a:schemeClr val="accent6">
                    <a:lumMod val="75000"/>
                  </a:schemeClr>
                </a:solidFill>
                <a:latin typeface="Traditional Arabic" pitchFamily="2" charset="-78"/>
                <a:cs typeface="Traditional Arabic" pitchFamily="2" charset="-78"/>
              </a:rPr>
              <a:t>نَقِماتٍ</a:t>
            </a:r>
            <a:r>
              <a:rPr lang="ar-SA" sz="2800" b="1" dirty="0">
                <a:solidFill>
                  <a:schemeClr val="accent6">
                    <a:lumMod val="75000"/>
                  </a:schemeClr>
                </a:solidFill>
                <a:latin typeface="Traditional Arabic" pitchFamily="2" charset="-78"/>
                <a:cs typeface="Traditional Arabic" pitchFamily="2" charset="-78"/>
              </a:rPr>
              <a:t>  </a:t>
            </a:r>
            <a:r>
              <a:rPr lang="ar-SA" sz="2800" b="1" dirty="0" err="1">
                <a:solidFill>
                  <a:schemeClr val="accent6">
                    <a:lumMod val="75000"/>
                  </a:schemeClr>
                </a:solidFill>
                <a:latin typeface="Traditional Arabic" pitchFamily="2" charset="-78"/>
                <a:cs typeface="Traditional Arabic" pitchFamily="2" charset="-78"/>
              </a:rPr>
              <a:t>قِيلُهُ</a:t>
            </a:r>
            <a:r>
              <a:rPr lang="ar-SA" sz="2800" b="1" dirty="0">
                <a:solidFill>
                  <a:schemeClr val="accent6">
                    <a:lumMod val="75000"/>
                  </a:schemeClr>
                </a:solidFill>
                <a:latin typeface="Traditional Arabic" pitchFamily="2" charset="-78"/>
                <a:cs typeface="Traditional Arabic" pitchFamily="2" charset="-78"/>
              </a:rPr>
              <a:t>  القِيلُ</a:t>
            </a:r>
            <a:endParaRPr lang="en-US" sz="2800" b="1" dirty="0">
              <a:solidFill>
                <a:schemeClr val="accent6">
                  <a:lumMod val="75000"/>
                </a:schemeClr>
              </a:solidFill>
              <a:latin typeface="Traditional Arabic" pitchFamily="2" charset="-78"/>
              <a:cs typeface="Traditional Arabic" pitchFamily="2" charset="-78"/>
            </a:endParaRPr>
          </a:p>
          <a:p>
            <a:pPr algn="r">
              <a:defRPr/>
            </a:pPr>
            <a:r>
              <a:rPr lang="ar-SA" sz="2800" b="1" dirty="0">
                <a:solidFill>
                  <a:schemeClr val="accent6">
                    <a:lumMod val="75000"/>
                  </a:schemeClr>
                </a:solidFill>
                <a:latin typeface="Traditional Arabic" pitchFamily="2" charset="-78"/>
                <a:cs typeface="Traditional Arabic" pitchFamily="2" charset="-78"/>
              </a:rPr>
              <a:t>    إن الرّسولَ   </a:t>
            </a:r>
            <a:r>
              <a:rPr lang="ar-SA" sz="2800" b="1" dirty="0" smtClean="0">
                <a:solidFill>
                  <a:schemeClr val="accent6">
                    <a:lumMod val="75000"/>
                  </a:schemeClr>
                </a:solidFill>
                <a:latin typeface="Traditional Arabic" pitchFamily="2" charset="-78"/>
                <a:cs typeface="Traditional Arabic" pitchFamily="2" charset="-78"/>
              </a:rPr>
              <a:t>لَنور      </a:t>
            </a:r>
            <a:r>
              <a:rPr lang="ar-SA" sz="2800" b="1" dirty="0">
                <a:solidFill>
                  <a:schemeClr val="accent6">
                    <a:lumMod val="75000"/>
                  </a:schemeClr>
                </a:solidFill>
                <a:latin typeface="Traditional Arabic" pitchFamily="2" charset="-78"/>
                <a:cs typeface="Traditional Arabic" pitchFamily="2" charset="-78"/>
              </a:rPr>
              <a:t>يُستضاءُ   </a:t>
            </a:r>
            <a:r>
              <a:rPr lang="ar-SA" sz="2800" b="1" dirty="0" err="1">
                <a:solidFill>
                  <a:schemeClr val="accent6">
                    <a:lumMod val="75000"/>
                  </a:schemeClr>
                </a:solidFill>
                <a:latin typeface="Traditional Arabic" pitchFamily="2" charset="-78"/>
                <a:cs typeface="Traditional Arabic" pitchFamily="2" charset="-78"/>
              </a:rPr>
              <a:t>بهِ</a:t>
            </a:r>
            <a:r>
              <a:rPr lang="ar-SA" sz="2800" b="1" dirty="0">
                <a:solidFill>
                  <a:schemeClr val="accent6">
                    <a:lumMod val="75000"/>
                  </a:schemeClr>
                </a:solidFill>
                <a:latin typeface="Traditional Arabic" pitchFamily="2" charset="-78"/>
                <a:cs typeface="Traditional Arabic" pitchFamily="2" charset="-78"/>
              </a:rPr>
              <a:t>            </a:t>
            </a:r>
            <a:r>
              <a:rPr lang="ar-SA" sz="2800" b="1" dirty="0" smtClean="0">
                <a:solidFill>
                  <a:schemeClr val="accent6">
                    <a:lumMod val="75000"/>
                  </a:schemeClr>
                </a:solidFill>
                <a:latin typeface="Traditional Arabic" pitchFamily="2" charset="-78"/>
                <a:cs typeface="Traditional Arabic" pitchFamily="2" charset="-78"/>
              </a:rPr>
              <a:t>   </a:t>
            </a:r>
            <a:r>
              <a:rPr lang="ar-SA" sz="2800" b="1" dirty="0">
                <a:solidFill>
                  <a:schemeClr val="accent6">
                    <a:lumMod val="75000"/>
                  </a:schemeClr>
                </a:solidFill>
                <a:latin typeface="Traditional Arabic" pitchFamily="2" charset="-78"/>
                <a:cs typeface="Traditional Arabic" pitchFamily="2" charset="-78"/>
              </a:rPr>
              <a:t>مهنَّدٌ  من  سيوفِ  الله   مَسلولُ </a:t>
            </a:r>
            <a:endParaRPr lang="en-US" sz="2800" b="1" dirty="0">
              <a:solidFill>
                <a:schemeClr val="accent6">
                  <a:lumMod val="75000"/>
                </a:schemeClr>
              </a:solidFill>
              <a:latin typeface="Traditional Arabic" pitchFamily="2" charset="-78"/>
              <a:cs typeface="Traditional Arabic" pitchFamily="2" charset="-78"/>
            </a:endParaRPr>
          </a:p>
          <a:p>
            <a:pPr algn="r">
              <a:defRPr/>
            </a:pPr>
            <a:r>
              <a:rPr lang="ar-SA" sz="2800" b="1" dirty="0">
                <a:solidFill>
                  <a:schemeClr val="accent6">
                    <a:lumMod val="75000"/>
                  </a:schemeClr>
                </a:solidFill>
                <a:latin typeface="Traditional Arabic" pitchFamily="2" charset="-78"/>
                <a:cs typeface="Traditional Arabic" pitchFamily="2" charset="-78"/>
              </a:rPr>
              <a:t>    في   عصبةٍ  من  قُريشٍ  </a:t>
            </a:r>
            <a:r>
              <a:rPr lang="ar-SA" sz="2800" b="1" dirty="0" smtClean="0">
                <a:solidFill>
                  <a:schemeClr val="accent6">
                    <a:lumMod val="75000"/>
                  </a:schemeClr>
                </a:solidFill>
                <a:latin typeface="Traditional Arabic" pitchFamily="2" charset="-78"/>
                <a:cs typeface="Traditional Arabic" pitchFamily="2" charset="-78"/>
              </a:rPr>
              <a:t>قال قائلهم              </a:t>
            </a:r>
            <a:r>
              <a:rPr lang="ar-SA" sz="2800" b="1" dirty="0">
                <a:solidFill>
                  <a:schemeClr val="accent6">
                    <a:lumMod val="75000"/>
                  </a:schemeClr>
                </a:solidFill>
                <a:latin typeface="Traditional Arabic" pitchFamily="2" charset="-78"/>
                <a:cs typeface="Traditional Arabic" pitchFamily="2" charset="-78"/>
              </a:rPr>
              <a:t>ببطنِ    مكةَ    لما  أسلموا زُولوا       </a:t>
            </a:r>
            <a:endParaRPr lang="en-US" sz="2800" b="1" dirty="0">
              <a:solidFill>
                <a:schemeClr val="accent6">
                  <a:lumMod val="75000"/>
                </a:schemeClr>
              </a:solidFill>
              <a:latin typeface="Traditional Arabic" pitchFamily="2" charset="-78"/>
              <a:cs typeface="Traditional Arabic" pitchFamily="2" charset="-78"/>
            </a:endParaRPr>
          </a:p>
          <a:p>
            <a:pPr algn="r">
              <a:defRPr/>
            </a:pPr>
            <a:r>
              <a:rPr lang="ar-SA" sz="2800" b="1" dirty="0">
                <a:solidFill>
                  <a:schemeClr val="accent6">
                    <a:lumMod val="75000"/>
                  </a:schemeClr>
                </a:solidFill>
                <a:latin typeface="Traditional Arabic" pitchFamily="2" charset="-78"/>
                <a:cs typeface="Traditional Arabic" pitchFamily="2" charset="-78"/>
              </a:rPr>
              <a:t>    زالوا  فما  زال  </a:t>
            </a:r>
            <a:r>
              <a:rPr lang="ar-SA" sz="2800" b="1" dirty="0" err="1">
                <a:solidFill>
                  <a:schemeClr val="accent6">
                    <a:lumMod val="75000"/>
                  </a:schemeClr>
                </a:solidFill>
                <a:latin typeface="Traditional Arabic" pitchFamily="2" charset="-78"/>
                <a:cs typeface="Traditional Arabic" pitchFamily="2" charset="-78"/>
              </a:rPr>
              <a:t>أنكاسٌ</a:t>
            </a:r>
            <a:r>
              <a:rPr lang="ar-SA" sz="2800" b="1" dirty="0">
                <a:solidFill>
                  <a:schemeClr val="accent6">
                    <a:lumMod val="75000"/>
                  </a:schemeClr>
                </a:solidFill>
                <a:latin typeface="Traditional Arabic" pitchFamily="2" charset="-78"/>
                <a:cs typeface="Traditional Arabic" pitchFamily="2" charset="-78"/>
              </a:rPr>
              <a:t>  ولا  </a:t>
            </a:r>
            <a:r>
              <a:rPr lang="ar-SA" sz="2800" b="1" dirty="0" smtClean="0">
                <a:solidFill>
                  <a:schemeClr val="accent6">
                    <a:lumMod val="75000"/>
                  </a:schemeClr>
                </a:solidFill>
                <a:latin typeface="Traditional Arabic" pitchFamily="2" charset="-78"/>
                <a:cs typeface="Traditional Arabic" pitchFamily="2" charset="-78"/>
              </a:rPr>
              <a:t> كُشُفٌ              </a:t>
            </a:r>
            <a:r>
              <a:rPr lang="ar-SA" sz="2800" b="1" dirty="0">
                <a:solidFill>
                  <a:schemeClr val="accent6">
                    <a:lumMod val="75000"/>
                  </a:schemeClr>
                </a:solidFill>
                <a:latin typeface="Traditional Arabic" pitchFamily="2" charset="-78"/>
                <a:cs typeface="Traditional Arabic" pitchFamily="2" charset="-78"/>
              </a:rPr>
              <a:t>عند  الّلقاءِ   </a:t>
            </a:r>
            <a:r>
              <a:rPr lang="ar-SA" sz="2800" b="1" dirty="0" err="1">
                <a:solidFill>
                  <a:schemeClr val="accent6">
                    <a:lumMod val="75000"/>
                  </a:schemeClr>
                </a:solidFill>
                <a:latin typeface="Traditional Arabic" pitchFamily="2" charset="-78"/>
                <a:cs typeface="Traditional Arabic" pitchFamily="2" charset="-78"/>
              </a:rPr>
              <a:t>و</a:t>
            </a:r>
            <a:r>
              <a:rPr lang="ar-SA" sz="2800" b="1" dirty="0">
                <a:solidFill>
                  <a:schemeClr val="accent6">
                    <a:lumMod val="75000"/>
                  </a:schemeClr>
                </a:solidFill>
                <a:latin typeface="Traditional Arabic" pitchFamily="2" charset="-78"/>
                <a:cs typeface="Traditional Arabic" pitchFamily="2" charset="-78"/>
              </a:rPr>
              <a:t> لا  مِيلٌ   </a:t>
            </a:r>
            <a:r>
              <a:rPr lang="ar-SA" sz="2800" b="1" dirty="0" err="1">
                <a:solidFill>
                  <a:schemeClr val="accent6">
                    <a:lumMod val="75000"/>
                  </a:schemeClr>
                </a:solidFill>
                <a:latin typeface="Traditional Arabic" pitchFamily="2" charset="-78"/>
                <a:cs typeface="Traditional Arabic" pitchFamily="2" charset="-78"/>
              </a:rPr>
              <a:t>معَازيلُ</a:t>
            </a:r>
            <a:endParaRPr lang="en-US" sz="2800" b="1" dirty="0">
              <a:solidFill>
                <a:schemeClr val="accent6">
                  <a:lumMod val="75000"/>
                </a:schemeClr>
              </a:solidFill>
              <a:latin typeface="Traditional Arabic" pitchFamily="2" charset="-78"/>
              <a:cs typeface="Traditional Arabic" pitchFamily="2" charset="-78"/>
            </a:endParaRPr>
          </a:p>
          <a:p>
            <a:pPr algn="r">
              <a:defRPr/>
            </a:pPr>
            <a:r>
              <a:rPr lang="ar-SA" sz="2800" b="1" dirty="0">
                <a:solidFill>
                  <a:schemeClr val="accent6">
                    <a:lumMod val="75000"/>
                  </a:schemeClr>
                </a:solidFill>
                <a:latin typeface="Traditional Arabic" pitchFamily="2" charset="-78"/>
                <a:cs typeface="Traditional Arabic" pitchFamily="2" charset="-78"/>
              </a:rPr>
              <a:t>    شُم     </a:t>
            </a:r>
            <a:r>
              <a:rPr lang="ar-SA" sz="2800" b="1" dirty="0" err="1">
                <a:solidFill>
                  <a:schemeClr val="accent6">
                    <a:lumMod val="75000"/>
                  </a:schemeClr>
                </a:solidFill>
                <a:latin typeface="Traditional Arabic" pitchFamily="2" charset="-78"/>
                <a:cs typeface="Traditional Arabic" pitchFamily="2" charset="-78"/>
              </a:rPr>
              <a:t>العَرانينِ</a:t>
            </a:r>
            <a:r>
              <a:rPr lang="ar-SA" sz="2800" b="1" dirty="0">
                <a:solidFill>
                  <a:schemeClr val="accent6">
                    <a:lumMod val="75000"/>
                  </a:schemeClr>
                </a:solidFill>
                <a:latin typeface="Traditional Arabic" pitchFamily="2" charset="-78"/>
                <a:cs typeface="Traditional Arabic" pitchFamily="2" charset="-78"/>
              </a:rPr>
              <a:t>    أبطالٌ </a:t>
            </a:r>
            <a:r>
              <a:rPr lang="ar-SA" sz="2800" b="1" dirty="0" smtClean="0">
                <a:solidFill>
                  <a:schemeClr val="accent6">
                    <a:lumMod val="75000"/>
                  </a:schemeClr>
                </a:solidFill>
                <a:latin typeface="Traditional Arabic" pitchFamily="2" charset="-78"/>
                <a:cs typeface="Traditional Arabic" pitchFamily="2" charset="-78"/>
              </a:rPr>
              <a:t>  </a:t>
            </a:r>
            <a:r>
              <a:rPr lang="ar-SA" sz="2800" b="1" dirty="0">
                <a:solidFill>
                  <a:schemeClr val="accent6">
                    <a:lumMod val="75000"/>
                  </a:schemeClr>
                </a:solidFill>
                <a:latin typeface="Traditional Arabic" pitchFamily="2" charset="-78"/>
                <a:cs typeface="Traditional Arabic" pitchFamily="2" charset="-78"/>
              </a:rPr>
              <a:t>لبوسهم             من نسجِ  داودَ في </a:t>
            </a:r>
            <a:r>
              <a:rPr lang="ar-SA" sz="2800" b="1" dirty="0" err="1">
                <a:solidFill>
                  <a:schemeClr val="accent6">
                    <a:lumMod val="75000"/>
                  </a:schemeClr>
                </a:solidFill>
                <a:latin typeface="Traditional Arabic" pitchFamily="2" charset="-78"/>
                <a:cs typeface="Traditional Arabic" pitchFamily="2" charset="-78"/>
              </a:rPr>
              <a:t>الَهيجا</a:t>
            </a:r>
            <a:r>
              <a:rPr lang="ar-SA" sz="2800" b="1" dirty="0">
                <a:solidFill>
                  <a:schemeClr val="accent6">
                    <a:lumMod val="75000"/>
                  </a:schemeClr>
                </a:solidFill>
                <a:latin typeface="Traditional Arabic" pitchFamily="2" charset="-78"/>
                <a:cs typeface="Traditional Arabic" pitchFamily="2" charset="-78"/>
              </a:rPr>
              <a:t> سَرابيلُ</a:t>
            </a:r>
            <a:endParaRPr lang="en-US" sz="2800" b="1" dirty="0">
              <a:solidFill>
                <a:schemeClr val="accent6">
                  <a:lumMod val="75000"/>
                </a:schemeClr>
              </a:solidFill>
              <a:latin typeface="Traditional Arabic" pitchFamily="2" charset="-78"/>
              <a:cs typeface="Traditional Arabic" pitchFamily="2" charset="-78"/>
            </a:endParaRPr>
          </a:p>
          <a:p>
            <a:pPr algn="r">
              <a:defRPr/>
            </a:pPr>
            <a:r>
              <a:rPr lang="ar-SA" sz="2800" b="1" dirty="0">
                <a:solidFill>
                  <a:schemeClr val="accent6">
                    <a:lumMod val="75000"/>
                  </a:schemeClr>
                </a:solidFill>
                <a:latin typeface="Traditional Arabic" pitchFamily="2" charset="-78"/>
                <a:cs typeface="Traditional Arabic" pitchFamily="2" charset="-78"/>
              </a:rPr>
              <a:t>    بِيضٌ  </a:t>
            </a:r>
            <a:r>
              <a:rPr lang="ar-SA" sz="2800" b="1" dirty="0" err="1">
                <a:solidFill>
                  <a:schemeClr val="accent6">
                    <a:lumMod val="75000"/>
                  </a:schemeClr>
                </a:solidFill>
                <a:latin typeface="Traditional Arabic" pitchFamily="2" charset="-78"/>
                <a:cs typeface="Traditional Arabic" pitchFamily="2" charset="-78"/>
              </a:rPr>
              <a:t>سوابغُ</a:t>
            </a:r>
            <a:r>
              <a:rPr lang="ar-SA" sz="2800" b="1" dirty="0">
                <a:solidFill>
                  <a:schemeClr val="accent6">
                    <a:lumMod val="75000"/>
                  </a:schemeClr>
                </a:solidFill>
                <a:latin typeface="Traditional Arabic" pitchFamily="2" charset="-78"/>
                <a:cs typeface="Traditional Arabic" pitchFamily="2" charset="-78"/>
              </a:rPr>
              <a:t>  </a:t>
            </a:r>
            <a:r>
              <a:rPr lang="ar-SA" sz="2800" b="1" dirty="0" smtClean="0">
                <a:solidFill>
                  <a:schemeClr val="accent6">
                    <a:lumMod val="75000"/>
                  </a:schemeClr>
                </a:solidFill>
                <a:latin typeface="Traditional Arabic" pitchFamily="2" charset="-78"/>
                <a:cs typeface="Traditional Arabic" pitchFamily="2" charset="-78"/>
              </a:rPr>
              <a:t>قد  </a:t>
            </a:r>
            <a:r>
              <a:rPr lang="ar-SA" sz="2800" b="1" dirty="0">
                <a:solidFill>
                  <a:schemeClr val="accent6">
                    <a:lumMod val="75000"/>
                  </a:schemeClr>
                </a:solidFill>
                <a:latin typeface="Traditional Arabic" pitchFamily="2" charset="-78"/>
                <a:cs typeface="Traditional Arabic" pitchFamily="2" charset="-78"/>
              </a:rPr>
              <a:t>شُكَّتْ  لَها  حَلَقٌ          </a:t>
            </a:r>
            <a:r>
              <a:rPr lang="ar-SA" sz="2800" b="1" dirty="0" smtClean="0">
                <a:solidFill>
                  <a:schemeClr val="accent6">
                    <a:lumMod val="75000"/>
                  </a:schemeClr>
                </a:solidFill>
                <a:latin typeface="Traditional Arabic" pitchFamily="2" charset="-78"/>
                <a:cs typeface="Traditional Arabic" pitchFamily="2" charset="-78"/>
              </a:rPr>
              <a:t>    </a:t>
            </a:r>
            <a:r>
              <a:rPr lang="ar-SA" sz="2800" b="1" dirty="0">
                <a:solidFill>
                  <a:schemeClr val="accent6">
                    <a:lumMod val="75000"/>
                  </a:schemeClr>
                </a:solidFill>
                <a:latin typeface="Traditional Arabic" pitchFamily="2" charset="-78"/>
                <a:cs typeface="Traditional Arabic" pitchFamily="2" charset="-78"/>
              </a:rPr>
              <a:t>كأنها    حَلَقُ    </a:t>
            </a:r>
            <a:r>
              <a:rPr lang="ar-SA" sz="2800" b="1" dirty="0" err="1">
                <a:solidFill>
                  <a:schemeClr val="accent6">
                    <a:lumMod val="75000"/>
                  </a:schemeClr>
                </a:solidFill>
                <a:latin typeface="Traditional Arabic" pitchFamily="2" charset="-78"/>
                <a:cs typeface="Traditional Arabic" pitchFamily="2" charset="-78"/>
              </a:rPr>
              <a:t>القَفْعاءِ</a:t>
            </a:r>
            <a:r>
              <a:rPr lang="ar-SA" sz="2800" b="1" dirty="0">
                <a:solidFill>
                  <a:schemeClr val="accent6">
                    <a:lumMod val="75000"/>
                  </a:schemeClr>
                </a:solidFill>
                <a:latin typeface="Traditional Arabic" pitchFamily="2" charset="-78"/>
                <a:cs typeface="Traditional Arabic" pitchFamily="2" charset="-78"/>
              </a:rPr>
              <a:t>  مَجدولُ</a:t>
            </a:r>
            <a:endParaRPr lang="en-US" sz="2800" b="1" dirty="0">
              <a:solidFill>
                <a:schemeClr val="accent6">
                  <a:lumMod val="75000"/>
                </a:schemeClr>
              </a:solidFill>
              <a:latin typeface="Traditional Arabic" pitchFamily="2" charset="-78"/>
              <a:cs typeface="Traditional Arabic" pitchFamily="2" charset="-78"/>
            </a:endParaRPr>
          </a:p>
          <a:p>
            <a:pPr algn="r">
              <a:defRPr/>
            </a:pPr>
            <a:r>
              <a:rPr lang="ar-SA" sz="2800" b="1" dirty="0">
                <a:solidFill>
                  <a:schemeClr val="accent6">
                    <a:lumMod val="75000"/>
                  </a:schemeClr>
                </a:solidFill>
                <a:latin typeface="Traditional Arabic" pitchFamily="2" charset="-78"/>
                <a:cs typeface="Traditional Arabic" pitchFamily="2" charset="-78"/>
              </a:rPr>
              <a:t>    يَمشون </a:t>
            </a:r>
            <a:r>
              <a:rPr lang="ar-SA" sz="2800" b="1" dirty="0" smtClean="0">
                <a:solidFill>
                  <a:schemeClr val="accent6">
                    <a:lumMod val="75000"/>
                  </a:schemeClr>
                </a:solidFill>
                <a:latin typeface="Traditional Arabic" pitchFamily="2" charset="-78"/>
                <a:cs typeface="Traditional Arabic" pitchFamily="2" charset="-78"/>
              </a:rPr>
              <a:t>مَشيَ الجِمال </a:t>
            </a:r>
            <a:r>
              <a:rPr lang="ar-SA" sz="2800" b="1" dirty="0">
                <a:solidFill>
                  <a:schemeClr val="accent6">
                    <a:lumMod val="75000"/>
                  </a:schemeClr>
                </a:solidFill>
                <a:latin typeface="Traditional Arabic" pitchFamily="2" charset="-78"/>
                <a:cs typeface="Traditional Arabic" pitchFamily="2" charset="-78"/>
              </a:rPr>
              <a:t>الزُّهرِ يَعصِمُهُمْ             ضربٌ  إذا  </a:t>
            </a:r>
            <a:r>
              <a:rPr lang="ar-SA" sz="2800" b="1" dirty="0" err="1">
                <a:solidFill>
                  <a:schemeClr val="accent6">
                    <a:lumMod val="75000"/>
                  </a:schemeClr>
                </a:solidFill>
                <a:latin typeface="Traditional Arabic" pitchFamily="2" charset="-78"/>
                <a:cs typeface="Traditional Arabic" pitchFamily="2" charset="-78"/>
              </a:rPr>
              <a:t>عرّد</a:t>
            </a:r>
            <a:r>
              <a:rPr lang="ar-SA" sz="2800" b="1" dirty="0">
                <a:solidFill>
                  <a:schemeClr val="accent6">
                    <a:lumMod val="75000"/>
                  </a:schemeClr>
                </a:solidFill>
                <a:latin typeface="Traditional Arabic" pitchFamily="2" charset="-78"/>
                <a:cs typeface="Traditional Arabic" pitchFamily="2" charset="-78"/>
              </a:rPr>
              <a:t>  السّودُ  </a:t>
            </a:r>
            <a:r>
              <a:rPr lang="ar-SA" sz="2800" b="1" dirty="0" err="1">
                <a:solidFill>
                  <a:schemeClr val="accent6">
                    <a:lumMod val="75000"/>
                  </a:schemeClr>
                </a:solidFill>
                <a:latin typeface="Traditional Arabic" pitchFamily="2" charset="-78"/>
                <a:cs typeface="Traditional Arabic" pitchFamily="2" charset="-78"/>
              </a:rPr>
              <a:t>التَنابِيل</a:t>
            </a:r>
            <a:endParaRPr lang="en-US" sz="2800" b="1" dirty="0">
              <a:solidFill>
                <a:schemeClr val="accent6">
                  <a:lumMod val="75000"/>
                </a:schemeClr>
              </a:solidFill>
              <a:latin typeface="Traditional Arabic" pitchFamily="2" charset="-78"/>
              <a:cs typeface="Traditional Arabic" pitchFamily="2" charset="-78"/>
            </a:endParaRPr>
          </a:p>
          <a:p>
            <a:pPr algn="r">
              <a:defRPr/>
            </a:pPr>
            <a:r>
              <a:rPr lang="ar-SA" sz="2800" b="1" dirty="0">
                <a:solidFill>
                  <a:schemeClr val="accent6">
                    <a:lumMod val="75000"/>
                  </a:schemeClr>
                </a:solidFill>
                <a:latin typeface="Traditional Arabic" pitchFamily="2" charset="-78"/>
                <a:cs typeface="Traditional Arabic" pitchFamily="2" charset="-78"/>
              </a:rPr>
              <a:t>    لا    يَفرحونَ   إذا  نالت   رِماحُهُمُ              </a:t>
            </a:r>
            <a:r>
              <a:rPr lang="ar-SA" sz="2800" b="1" dirty="0" smtClean="0">
                <a:solidFill>
                  <a:schemeClr val="accent6">
                    <a:lumMod val="75000"/>
                  </a:schemeClr>
                </a:solidFill>
                <a:latin typeface="Traditional Arabic" pitchFamily="2" charset="-78"/>
                <a:cs typeface="Traditional Arabic" pitchFamily="2" charset="-78"/>
              </a:rPr>
              <a:t> قوماً  </a:t>
            </a:r>
            <a:r>
              <a:rPr lang="ar-SA" sz="2800" b="1" dirty="0">
                <a:solidFill>
                  <a:schemeClr val="accent6">
                    <a:lumMod val="75000"/>
                  </a:schemeClr>
                </a:solidFill>
                <a:latin typeface="Traditional Arabic" pitchFamily="2" charset="-78"/>
                <a:cs typeface="Traditional Arabic" pitchFamily="2" charset="-78"/>
              </a:rPr>
              <a:t>وليسوا  </a:t>
            </a:r>
            <a:r>
              <a:rPr lang="ar-SA" sz="2800" b="1" dirty="0" err="1">
                <a:solidFill>
                  <a:schemeClr val="accent6">
                    <a:lumMod val="75000"/>
                  </a:schemeClr>
                </a:solidFill>
                <a:latin typeface="Traditional Arabic" pitchFamily="2" charset="-78"/>
                <a:cs typeface="Traditional Arabic" pitchFamily="2" charset="-78"/>
              </a:rPr>
              <a:t>مَجازيعاً</a:t>
            </a:r>
            <a:r>
              <a:rPr lang="ar-SA" sz="2800" b="1" dirty="0">
                <a:solidFill>
                  <a:schemeClr val="accent6">
                    <a:lumMod val="75000"/>
                  </a:schemeClr>
                </a:solidFill>
                <a:latin typeface="Traditional Arabic" pitchFamily="2" charset="-78"/>
                <a:cs typeface="Traditional Arabic" pitchFamily="2" charset="-78"/>
              </a:rPr>
              <a:t>  إذا نيلوا </a:t>
            </a:r>
            <a:endParaRPr lang="en-US" sz="2800" b="1" dirty="0">
              <a:solidFill>
                <a:schemeClr val="accent6">
                  <a:lumMod val="75000"/>
                </a:schemeClr>
              </a:solidFill>
              <a:latin typeface="Traditional Arabic" pitchFamily="2" charset="-78"/>
              <a:cs typeface="Traditional Arabic" pitchFamily="2" charset="-78"/>
            </a:endParaRPr>
          </a:p>
          <a:p>
            <a:pPr algn="r">
              <a:defRPr/>
            </a:pPr>
            <a:r>
              <a:rPr lang="ar-SA" sz="2800" b="1" dirty="0">
                <a:solidFill>
                  <a:schemeClr val="accent6">
                    <a:lumMod val="75000"/>
                  </a:schemeClr>
                </a:solidFill>
                <a:latin typeface="Traditional Arabic" pitchFamily="2" charset="-78"/>
                <a:cs typeface="Traditional Arabic" pitchFamily="2" charset="-78"/>
              </a:rPr>
              <a:t>    لا يقع   الطّعنُ </a:t>
            </a:r>
            <a:r>
              <a:rPr lang="ar-SA" sz="2800" b="1" dirty="0" smtClean="0">
                <a:solidFill>
                  <a:schemeClr val="accent6">
                    <a:lumMod val="75000"/>
                  </a:schemeClr>
                </a:solidFill>
                <a:latin typeface="Traditional Arabic" pitchFamily="2" charset="-78"/>
                <a:cs typeface="Traditional Arabic" pitchFamily="2" charset="-78"/>
              </a:rPr>
              <a:t> </a:t>
            </a:r>
            <a:r>
              <a:rPr lang="ar-SA" sz="2800" b="1" dirty="0">
                <a:solidFill>
                  <a:schemeClr val="accent6">
                    <a:lumMod val="75000"/>
                  </a:schemeClr>
                </a:solidFill>
                <a:latin typeface="Traditional Arabic" pitchFamily="2" charset="-78"/>
                <a:cs typeface="Traditional Arabic" pitchFamily="2" charset="-78"/>
              </a:rPr>
              <a:t>إلا   في  </a:t>
            </a:r>
            <a:r>
              <a:rPr lang="ar-SA" sz="2800" b="1" dirty="0" smtClean="0">
                <a:solidFill>
                  <a:schemeClr val="accent6">
                    <a:lumMod val="75000"/>
                  </a:schemeClr>
                </a:solidFill>
                <a:latin typeface="Traditional Arabic" pitchFamily="2" charset="-78"/>
                <a:cs typeface="Traditional Arabic" pitchFamily="2" charset="-78"/>
              </a:rPr>
              <a:t> نُحورِهِمُ              وما لِهمْ </a:t>
            </a:r>
            <a:r>
              <a:rPr lang="ar-SA" sz="2800" b="1" dirty="0">
                <a:solidFill>
                  <a:schemeClr val="accent6">
                    <a:lumMod val="75000"/>
                  </a:schemeClr>
                </a:solidFill>
                <a:latin typeface="Traditional Arabic" pitchFamily="2" charset="-78"/>
                <a:cs typeface="Traditional Arabic" pitchFamily="2" charset="-78"/>
              </a:rPr>
              <a:t>عن حِياضِ الموتِ تِهليلُ</a:t>
            </a:r>
            <a:endParaRPr lang="en-US" sz="2000" b="1" dirty="0">
              <a:solidFill>
                <a:schemeClr val="accent6">
                  <a:lumMod val="75000"/>
                </a:schemeClr>
              </a:solidFill>
              <a:latin typeface="Traditional Arabic" pitchFamily="2" charset="-78"/>
              <a:cs typeface="Traditional Arabic" pitchFamily="2" charset="-78"/>
            </a:endParaRPr>
          </a:p>
        </p:txBody>
      </p:sp>
      <p:sp>
        <p:nvSpPr>
          <p:cNvPr id="4" name="عنصر نائب لرقم الشريحة 3"/>
          <p:cNvSpPr>
            <a:spLocks noGrp="1"/>
          </p:cNvSpPr>
          <p:nvPr>
            <p:ph type="sldNum" sz="quarter" idx="12"/>
          </p:nvPr>
        </p:nvSpPr>
        <p:spPr/>
        <p:txBody>
          <a:bodyPr/>
          <a:lstStyle/>
          <a:p>
            <a:pPr>
              <a:defRPr/>
            </a:pPr>
            <a:fld id="{67E7B5A0-D776-43BD-BE7A-F4B482DD0B21}" type="slidenum">
              <a:rPr lang="en-US" smtClean="0"/>
              <a:pPr>
                <a:defRPr/>
              </a:pPr>
              <a:t>6</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16386"/>
                                        </p:tgtEl>
                                        <p:attrNameLst>
                                          <p:attrName>style.visibility</p:attrName>
                                        </p:attrNameLst>
                                      </p:cBhvr>
                                      <p:to>
                                        <p:strVal val="visible"/>
                                      </p:to>
                                    </p:set>
                                    <p:anim from="(-#ppt_w/2)" to="(#ppt_x)" calcmode="lin" valueType="num">
                                      <p:cBhvr>
                                        <p:cTn id="7" dur="1200" fill="hold">
                                          <p:stCondLst>
                                            <p:cond delay="0"/>
                                          </p:stCondLst>
                                        </p:cTn>
                                        <p:tgtEl>
                                          <p:spTgt spid="16386"/>
                                        </p:tgtEl>
                                        <p:attrNameLst>
                                          <p:attrName>ppt_x</p:attrName>
                                        </p:attrNameLst>
                                      </p:cBhvr>
                                    </p:anim>
                                    <p:anim from="0" to="-1.0" calcmode="lin" valueType="num">
                                      <p:cBhvr>
                                        <p:cTn id="8" dur="400" decel="50000" autoRev="1" fill="hold">
                                          <p:stCondLst>
                                            <p:cond delay="1200"/>
                                          </p:stCondLst>
                                        </p:cTn>
                                        <p:tgtEl>
                                          <p:spTgt spid="16386"/>
                                        </p:tgtEl>
                                        <p:attrNameLst>
                                          <p:attrName>xshear</p:attrName>
                                        </p:attrNameLst>
                                      </p:cBhvr>
                                    </p:anim>
                                    <p:animScale>
                                      <p:cBhvr>
                                        <p:cTn id="9" dur="400" decel="100000" autoRev="1" fill="hold">
                                          <p:stCondLst>
                                            <p:cond delay="1200"/>
                                          </p:stCondLst>
                                        </p:cTn>
                                        <p:tgtEl>
                                          <p:spTgt spid="16386"/>
                                        </p:tgtEl>
                                      </p:cBhvr>
                                      <p:from x="100000" y="100000"/>
                                      <p:to x="80000" y="100000"/>
                                    </p:animScale>
                                    <p:anim by="(#ppt_h/3+#ppt_w*0.1)" calcmode="lin" valueType="num">
                                      <p:cBhvr additive="sum">
                                        <p:cTn id="10" dur="400" decel="100000" autoRev="1" fill="hold">
                                          <p:stCondLst>
                                            <p:cond delay="1200"/>
                                          </p:stCondLst>
                                        </p:cTn>
                                        <p:tgtEl>
                                          <p:spTgt spid="16386"/>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
          <p:cNvSpPr>
            <a:spLocks noChangeArrowheads="1"/>
          </p:cNvSpPr>
          <p:nvPr/>
        </p:nvSpPr>
        <p:spPr bwMode="auto">
          <a:xfrm>
            <a:off x="179388" y="1196975"/>
            <a:ext cx="8964612" cy="4741863"/>
          </a:xfrm>
          <a:prstGeom prst="rect">
            <a:avLst/>
          </a:prstGeom>
          <a:noFill/>
          <a:ln w="9525">
            <a:noFill/>
            <a:miter lim="800000"/>
            <a:headEnd/>
            <a:tailEnd/>
          </a:ln>
        </p:spPr>
        <p:txBody>
          <a:bodyPr>
            <a:spAutoFit/>
          </a:bodyPr>
          <a:lstStyle/>
          <a:p>
            <a:pPr algn="r" rtl="1">
              <a:lnSpc>
                <a:spcPct val="115000"/>
              </a:lnSpc>
              <a:spcAft>
                <a:spcPts val="1000"/>
              </a:spcAft>
              <a:defRPr/>
            </a:pPr>
            <a:r>
              <a:rPr lang="ar-SA" sz="2400" b="1" dirty="0">
                <a:solidFill>
                  <a:srgbClr val="C00000"/>
                </a:solidFill>
                <a:latin typeface="Calibri" pitchFamily="34" charset="0"/>
                <a:ea typeface="Calibri" pitchFamily="34" charset="0"/>
                <a:cs typeface="Traditional Arabic" pitchFamily="2" charset="-78"/>
              </a:rPr>
              <a:t> </a:t>
            </a:r>
            <a:r>
              <a:rPr lang="ar-SA" sz="3200" b="1" dirty="0">
                <a:solidFill>
                  <a:srgbClr val="C00000"/>
                </a:solidFill>
                <a:latin typeface="Calibri" pitchFamily="34" charset="0"/>
                <a:ea typeface="Calibri" pitchFamily="34" charset="0"/>
                <a:cs typeface="Traditional Arabic" pitchFamily="2" charset="-78"/>
              </a:rPr>
              <a:t>     ( </a:t>
            </a:r>
            <a:r>
              <a:rPr lang="ar-SA" sz="3200" b="1" dirty="0" err="1">
                <a:solidFill>
                  <a:srgbClr val="C00000"/>
                </a:solidFill>
                <a:latin typeface="Calibri" pitchFamily="34" charset="0"/>
                <a:ea typeface="Calibri" pitchFamily="34" charset="0"/>
                <a:cs typeface="Traditional Arabic" pitchFamily="2" charset="-78"/>
              </a:rPr>
              <a:t>أ</a:t>
            </a:r>
            <a:r>
              <a:rPr lang="ar-SA" sz="3200" b="1" dirty="0">
                <a:solidFill>
                  <a:srgbClr val="C00000"/>
                </a:solidFill>
                <a:latin typeface="Calibri" pitchFamily="34" charset="0"/>
                <a:ea typeface="Calibri" pitchFamily="34" charset="0"/>
                <a:cs typeface="Traditional Arabic" pitchFamily="2" charset="-78"/>
              </a:rPr>
              <a:t> ) </a:t>
            </a:r>
            <a:r>
              <a:rPr lang="ar-SA" sz="3600" b="1" dirty="0">
                <a:solidFill>
                  <a:srgbClr val="C00000"/>
                </a:solidFill>
                <a:latin typeface="Calibri" pitchFamily="34" charset="0"/>
                <a:ea typeface="Calibri" pitchFamily="34" charset="0"/>
                <a:cs typeface="Traditional Arabic" pitchFamily="2" charset="-78"/>
              </a:rPr>
              <a:t>حب وغدر وهجران</a:t>
            </a:r>
            <a:r>
              <a:rPr lang="ar-SA" sz="3200" b="1" dirty="0">
                <a:solidFill>
                  <a:srgbClr val="C00000"/>
                </a:solidFill>
                <a:latin typeface="Calibri" pitchFamily="34" charset="0"/>
                <a:ea typeface="Calibri" pitchFamily="34" charset="0"/>
                <a:cs typeface="Traditional Arabic" pitchFamily="2" charset="-78"/>
              </a:rPr>
              <a:t> .</a:t>
            </a:r>
          </a:p>
          <a:p>
            <a:pPr algn="r" rtl="1">
              <a:lnSpc>
                <a:spcPct val="115000"/>
              </a:lnSpc>
              <a:spcAft>
                <a:spcPts val="1000"/>
              </a:spcAft>
              <a:defRPr/>
            </a:pPr>
            <a:endParaRPr lang="en-US" sz="1200" b="1" dirty="0">
              <a:solidFill>
                <a:srgbClr val="C00000"/>
              </a:solidFill>
              <a:latin typeface="Calibri" pitchFamily="34" charset="0"/>
              <a:ea typeface="Calibri" pitchFamily="34" charset="0"/>
              <a:cs typeface="Traditional Arabic" pitchFamily="2" charset="-78"/>
            </a:endParaRPr>
          </a:p>
          <a:p>
            <a:pPr algn="ctr">
              <a:lnSpc>
                <a:spcPct val="115000"/>
              </a:lnSpc>
              <a:spcAft>
                <a:spcPts val="1000"/>
              </a:spcAft>
              <a:defRPr/>
            </a:pPr>
            <a:r>
              <a:rPr lang="ar-SA" sz="2000" dirty="0">
                <a:solidFill>
                  <a:srgbClr val="0000CC"/>
                </a:solidFill>
                <a:latin typeface="Calibri" pitchFamily="34" charset="0"/>
                <a:ea typeface="Calibri" pitchFamily="34" charset="0"/>
                <a:cs typeface="Traditional Arabic" pitchFamily="2" charset="-78"/>
              </a:rPr>
              <a:t>  </a:t>
            </a:r>
            <a:r>
              <a:rPr lang="ar-SA" sz="2800" b="1" dirty="0">
                <a:solidFill>
                  <a:schemeClr val="accent6">
                    <a:lumMod val="75000"/>
                  </a:schemeClr>
                </a:solidFill>
                <a:latin typeface="Calibri" pitchFamily="34" charset="0"/>
                <a:ea typeface="Calibri" pitchFamily="34" charset="0"/>
                <a:cs typeface="Traditional Arabic" pitchFamily="2" charset="-78"/>
              </a:rPr>
              <a:t>بانَتُ  سُعاد    فقلبي   اليوم   مَتْبولُ       </a:t>
            </a:r>
            <a:r>
              <a:rPr lang="ar-SA" sz="2800" b="1" dirty="0" smtClean="0">
                <a:solidFill>
                  <a:schemeClr val="accent6">
                    <a:lumMod val="75000"/>
                  </a:schemeClr>
                </a:solidFill>
                <a:latin typeface="Calibri" pitchFamily="34" charset="0"/>
                <a:ea typeface="Calibri" pitchFamily="34" charset="0"/>
                <a:cs typeface="Traditional Arabic" pitchFamily="2" charset="-78"/>
              </a:rPr>
              <a:t>      </a:t>
            </a:r>
            <a:r>
              <a:rPr lang="ar-SA" sz="2800" b="1" dirty="0">
                <a:solidFill>
                  <a:schemeClr val="accent6">
                    <a:lumMod val="75000"/>
                  </a:schemeClr>
                </a:solidFill>
                <a:latin typeface="Calibri" pitchFamily="34" charset="0"/>
                <a:ea typeface="Calibri" pitchFamily="34" charset="0"/>
                <a:cs typeface="Traditional Arabic" pitchFamily="2" charset="-78"/>
              </a:rPr>
              <a:t>مُتِيَّمٌ    إثرَها   لم   يجز   </a:t>
            </a:r>
            <a:r>
              <a:rPr lang="ar-SA" sz="2800" b="1" dirty="0" err="1">
                <a:solidFill>
                  <a:schemeClr val="accent6">
                    <a:lumMod val="75000"/>
                  </a:schemeClr>
                </a:solidFill>
                <a:latin typeface="Calibri" pitchFamily="34" charset="0"/>
                <a:ea typeface="Calibri" pitchFamily="34" charset="0"/>
                <a:cs typeface="Traditional Arabic" pitchFamily="2" charset="-78"/>
              </a:rPr>
              <a:t>مَكْبولُ</a:t>
            </a:r>
            <a:endParaRPr lang="en-US" sz="2800" b="1" dirty="0">
              <a:solidFill>
                <a:schemeClr val="accent6">
                  <a:lumMod val="75000"/>
                </a:schemeClr>
              </a:solidFill>
              <a:latin typeface="Calibri" pitchFamily="34" charset="0"/>
            </a:endParaRPr>
          </a:p>
          <a:p>
            <a:pPr algn="ctr">
              <a:lnSpc>
                <a:spcPct val="115000"/>
              </a:lnSpc>
              <a:spcAft>
                <a:spcPts val="1000"/>
              </a:spcAft>
              <a:defRPr/>
            </a:pPr>
            <a:r>
              <a:rPr lang="ar-SA" sz="2800" b="1" dirty="0">
                <a:solidFill>
                  <a:schemeClr val="accent6">
                    <a:lumMod val="75000"/>
                  </a:schemeClr>
                </a:solidFill>
                <a:latin typeface="Calibri" pitchFamily="34" charset="0"/>
                <a:cs typeface="Traditional Arabic" pitchFamily="2" charset="-78"/>
              </a:rPr>
              <a:t> وما   سعادُ  غداةَ   البينِ  إذ  رحلوا       </a:t>
            </a:r>
            <a:r>
              <a:rPr lang="ar-SA" sz="2800" b="1" dirty="0" smtClean="0">
                <a:solidFill>
                  <a:schemeClr val="accent6">
                    <a:lumMod val="75000"/>
                  </a:schemeClr>
                </a:solidFill>
                <a:latin typeface="Calibri" pitchFamily="34" charset="0"/>
                <a:cs typeface="Traditional Arabic" pitchFamily="2" charset="-78"/>
              </a:rPr>
              <a:t>        </a:t>
            </a:r>
            <a:r>
              <a:rPr lang="ar-SA" sz="2800" b="1" dirty="0">
                <a:solidFill>
                  <a:schemeClr val="accent6">
                    <a:lumMod val="75000"/>
                  </a:schemeClr>
                </a:solidFill>
                <a:latin typeface="Calibri" pitchFamily="34" charset="0"/>
                <a:cs typeface="Traditional Arabic" pitchFamily="2" charset="-78"/>
              </a:rPr>
              <a:t>إلا أغَنُّ </a:t>
            </a:r>
            <a:r>
              <a:rPr lang="ar-SA" sz="2800" b="1" dirty="0" err="1">
                <a:solidFill>
                  <a:schemeClr val="accent6">
                    <a:lumMod val="75000"/>
                  </a:schemeClr>
                </a:solidFill>
                <a:latin typeface="Calibri" pitchFamily="34" charset="0"/>
                <a:cs typeface="Traditional Arabic" pitchFamily="2" charset="-78"/>
              </a:rPr>
              <a:t>غضيض</a:t>
            </a:r>
            <a:r>
              <a:rPr lang="ar-SA" sz="2800" b="1" dirty="0">
                <a:solidFill>
                  <a:schemeClr val="accent6">
                    <a:lumMod val="75000"/>
                  </a:schemeClr>
                </a:solidFill>
                <a:latin typeface="Calibri" pitchFamily="34" charset="0"/>
                <a:cs typeface="Traditional Arabic" pitchFamily="2" charset="-78"/>
              </a:rPr>
              <a:t> الطرف </a:t>
            </a:r>
            <a:r>
              <a:rPr lang="ar-SA" sz="2800" b="1" dirty="0" smtClean="0">
                <a:solidFill>
                  <a:schemeClr val="accent6">
                    <a:lumMod val="75000"/>
                  </a:schemeClr>
                </a:solidFill>
                <a:latin typeface="Calibri" pitchFamily="34" charset="0"/>
                <a:cs typeface="Traditional Arabic" pitchFamily="2" charset="-78"/>
              </a:rPr>
              <a:t> </a:t>
            </a:r>
            <a:r>
              <a:rPr lang="ar-SA" sz="2800" b="1" dirty="0" err="1" smtClean="0">
                <a:solidFill>
                  <a:schemeClr val="accent6">
                    <a:lumMod val="75000"/>
                  </a:schemeClr>
                </a:solidFill>
                <a:latin typeface="Calibri" pitchFamily="34" charset="0"/>
                <a:cs typeface="Traditional Arabic" pitchFamily="2" charset="-78"/>
              </a:rPr>
              <a:t>مكحولُ</a:t>
            </a:r>
            <a:endParaRPr lang="en-US" sz="2800" b="1" dirty="0">
              <a:solidFill>
                <a:schemeClr val="accent6">
                  <a:lumMod val="75000"/>
                </a:schemeClr>
              </a:solidFill>
              <a:latin typeface="Calibri" pitchFamily="34" charset="0"/>
            </a:endParaRPr>
          </a:p>
          <a:p>
            <a:pPr algn="ctr">
              <a:lnSpc>
                <a:spcPct val="115000"/>
              </a:lnSpc>
              <a:spcAft>
                <a:spcPts val="1000"/>
              </a:spcAft>
              <a:defRPr/>
            </a:pPr>
            <a:r>
              <a:rPr lang="ar-SA" sz="2800" b="1" dirty="0">
                <a:solidFill>
                  <a:schemeClr val="accent6">
                    <a:lumMod val="75000"/>
                  </a:schemeClr>
                </a:solidFill>
                <a:latin typeface="Calibri" pitchFamily="34" charset="0"/>
                <a:cs typeface="Traditional Arabic" pitchFamily="2" charset="-78"/>
              </a:rPr>
              <a:t>  فما   تدوم   على   حالٍ  تكون  </a:t>
            </a:r>
            <a:r>
              <a:rPr lang="ar-SA" sz="2800" b="1" dirty="0" err="1">
                <a:solidFill>
                  <a:schemeClr val="accent6">
                    <a:lumMod val="75000"/>
                  </a:schemeClr>
                </a:solidFill>
                <a:latin typeface="Calibri" pitchFamily="34" charset="0"/>
                <a:cs typeface="Traditional Arabic" pitchFamily="2" charset="-78"/>
              </a:rPr>
              <a:t>بها</a:t>
            </a:r>
            <a:r>
              <a:rPr lang="ar-SA" sz="2800" b="1" dirty="0">
                <a:solidFill>
                  <a:schemeClr val="accent6">
                    <a:lumMod val="75000"/>
                  </a:schemeClr>
                </a:solidFill>
                <a:latin typeface="Calibri" pitchFamily="34" charset="0"/>
                <a:cs typeface="Traditional Arabic" pitchFamily="2" charset="-78"/>
              </a:rPr>
              <a:t>       </a:t>
            </a:r>
            <a:r>
              <a:rPr lang="ar-SA" sz="2800" b="1" dirty="0" smtClean="0">
                <a:solidFill>
                  <a:schemeClr val="accent6">
                    <a:lumMod val="75000"/>
                  </a:schemeClr>
                </a:solidFill>
                <a:latin typeface="Calibri" pitchFamily="34" charset="0"/>
                <a:cs typeface="Traditional Arabic" pitchFamily="2" charset="-78"/>
              </a:rPr>
              <a:t>      </a:t>
            </a:r>
            <a:r>
              <a:rPr lang="ar-SA" sz="2800" b="1" dirty="0">
                <a:solidFill>
                  <a:schemeClr val="accent6">
                    <a:lumMod val="75000"/>
                  </a:schemeClr>
                </a:solidFill>
                <a:latin typeface="Calibri" pitchFamily="34" charset="0"/>
                <a:cs typeface="Traditional Arabic" pitchFamily="2" charset="-78"/>
              </a:rPr>
              <a:t>كما    تلونُ   في   أثوابِها  الغُولُ</a:t>
            </a:r>
            <a:endParaRPr lang="en-US" sz="2800" b="1" dirty="0">
              <a:solidFill>
                <a:schemeClr val="accent6">
                  <a:lumMod val="75000"/>
                </a:schemeClr>
              </a:solidFill>
              <a:latin typeface="Calibri" pitchFamily="34" charset="0"/>
            </a:endParaRPr>
          </a:p>
          <a:p>
            <a:pPr algn="ctr">
              <a:lnSpc>
                <a:spcPct val="115000"/>
              </a:lnSpc>
              <a:spcAft>
                <a:spcPts val="1000"/>
              </a:spcAft>
              <a:defRPr/>
            </a:pPr>
            <a:r>
              <a:rPr lang="ar-SA" sz="2800" b="1" dirty="0">
                <a:solidFill>
                  <a:schemeClr val="accent6">
                    <a:lumMod val="75000"/>
                  </a:schemeClr>
                </a:solidFill>
                <a:latin typeface="Calibri" pitchFamily="34" charset="0"/>
                <a:cs typeface="Traditional Arabic" pitchFamily="2" charset="-78"/>
              </a:rPr>
              <a:t>  فلا  </a:t>
            </a:r>
            <a:r>
              <a:rPr lang="ar-SA" sz="2800" b="1" dirty="0" smtClean="0">
                <a:solidFill>
                  <a:schemeClr val="accent6">
                    <a:lumMod val="75000"/>
                  </a:schemeClr>
                </a:solidFill>
                <a:latin typeface="Calibri" pitchFamily="34" charset="0"/>
                <a:cs typeface="Traditional Arabic" pitchFamily="2" charset="-78"/>
              </a:rPr>
              <a:t>  </a:t>
            </a:r>
            <a:r>
              <a:rPr lang="ar-SA" sz="2800" b="1" dirty="0">
                <a:solidFill>
                  <a:schemeClr val="accent6">
                    <a:lumMod val="75000"/>
                  </a:schemeClr>
                </a:solidFill>
                <a:latin typeface="Calibri" pitchFamily="34" charset="0"/>
                <a:cs typeface="Traditional Arabic" pitchFamily="2" charset="-78"/>
              </a:rPr>
              <a:t>يَغُرَّنْكَ </a:t>
            </a:r>
            <a:r>
              <a:rPr lang="ar-SA" sz="2800" b="1" dirty="0" smtClean="0">
                <a:solidFill>
                  <a:schemeClr val="accent6">
                    <a:lumMod val="75000"/>
                  </a:schemeClr>
                </a:solidFill>
                <a:latin typeface="Calibri" pitchFamily="34" charset="0"/>
                <a:cs typeface="Traditional Arabic" pitchFamily="2" charset="-78"/>
              </a:rPr>
              <a:t>  </a:t>
            </a:r>
            <a:r>
              <a:rPr lang="ar-SA" sz="2800" b="1" dirty="0">
                <a:solidFill>
                  <a:schemeClr val="accent6">
                    <a:lumMod val="75000"/>
                  </a:schemeClr>
                </a:solidFill>
                <a:latin typeface="Calibri" pitchFamily="34" charset="0"/>
                <a:cs typeface="Traditional Arabic" pitchFamily="2" charset="-78"/>
              </a:rPr>
              <a:t>ما  مَنَّت  وما  وَعدت      </a:t>
            </a:r>
            <a:r>
              <a:rPr lang="ar-SA" sz="2800" b="1" dirty="0" smtClean="0">
                <a:solidFill>
                  <a:schemeClr val="accent6">
                    <a:lumMod val="75000"/>
                  </a:schemeClr>
                </a:solidFill>
                <a:latin typeface="Calibri" pitchFamily="34" charset="0"/>
                <a:cs typeface="Traditional Arabic" pitchFamily="2" charset="-78"/>
              </a:rPr>
              <a:t>        </a:t>
            </a:r>
            <a:r>
              <a:rPr lang="ar-SA" sz="2800" b="1" dirty="0">
                <a:solidFill>
                  <a:schemeClr val="accent6">
                    <a:lumMod val="75000"/>
                  </a:schemeClr>
                </a:solidFill>
                <a:latin typeface="Calibri" pitchFamily="34" charset="0"/>
                <a:cs typeface="Traditional Arabic" pitchFamily="2" charset="-78"/>
              </a:rPr>
              <a:t>إن  </a:t>
            </a:r>
            <a:r>
              <a:rPr lang="ar-SA" sz="2800" b="1" dirty="0" smtClean="0">
                <a:solidFill>
                  <a:schemeClr val="accent6">
                    <a:lumMod val="75000"/>
                  </a:schemeClr>
                </a:solidFill>
                <a:latin typeface="Calibri" pitchFamily="34" charset="0"/>
                <a:cs typeface="Traditional Arabic" pitchFamily="2" charset="-78"/>
              </a:rPr>
              <a:t>الأمانيَّ   </a:t>
            </a:r>
            <a:r>
              <a:rPr lang="ar-SA" sz="2800" b="1" dirty="0">
                <a:solidFill>
                  <a:schemeClr val="accent6">
                    <a:lumMod val="75000"/>
                  </a:schemeClr>
                </a:solidFill>
                <a:latin typeface="Calibri" pitchFamily="34" charset="0"/>
                <a:cs typeface="Traditional Arabic" pitchFamily="2" charset="-78"/>
              </a:rPr>
              <a:t>والأحلامَ   تَضليلُ</a:t>
            </a:r>
            <a:endParaRPr lang="en-US" sz="2800" b="1" dirty="0">
              <a:solidFill>
                <a:schemeClr val="accent6">
                  <a:lumMod val="75000"/>
                </a:schemeClr>
              </a:solidFill>
              <a:latin typeface="Calibri" pitchFamily="34" charset="0"/>
            </a:endParaRPr>
          </a:p>
          <a:p>
            <a:pPr algn="ctr">
              <a:lnSpc>
                <a:spcPct val="115000"/>
              </a:lnSpc>
              <a:spcAft>
                <a:spcPts val="1000"/>
              </a:spcAft>
              <a:defRPr/>
            </a:pPr>
            <a:r>
              <a:rPr lang="ar-SA" sz="2800" b="1" dirty="0">
                <a:solidFill>
                  <a:schemeClr val="accent6">
                    <a:lumMod val="75000"/>
                  </a:schemeClr>
                </a:solidFill>
                <a:latin typeface="Calibri" pitchFamily="34" charset="0"/>
                <a:cs typeface="Traditional Arabic" pitchFamily="2" charset="-78"/>
              </a:rPr>
              <a:t>     أمستْ    سعادُ   </a:t>
            </a:r>
            <a:r>
              <a:rPr lang="ar-SA" sz="2800" b="1" dirty="0" smtClean="0">
                <a:solidFill>
                  <a:schemeClr val="accent6">
                    <a:lumMod val="75000"/>
                  </a:schemeClr>
                </a:solidFill>
                <a:latin typeface="Calibri" pitchFamily="34" charset="0"/>
                <a:cs typeface="Traditional Arabic" pitchFamily="2" charset="-78"/>
              </a:rPr>
              <a:t>بأرضٍ  </a:t>
            </a:r>
            <a:r>
              <a:rPr lang="ar-SA" sz="2800" b="1" dirty="0">
                <a:solidFill>
                  <a:schemeClr val="accent6">
                    <a:lumMod val="75000"/>
                  </a:schemeClr>
                </a:solidFill>
                <a:latin typeface="Calibri" pitchFamily="34" charset="0"/>
                <a:cs typeface="Traditional Arabic" pitchFamily="2" charset="-78"/>
              </a:rPr>
              <a:t>لا   يُبَلِّغُها     </a:t>
            </a:r>
            <a:r>
              <a:rPr lang="ar-SA" sz="2800" b="1" dirty="0" smtClean="0">
                <a:solidFill>
                  <a:schemeClr val="accent6">
                    <a:lumMod val="75000"/>
                  </a:schemeClr>
                </a:solidFill>
                <a:latin typeface="Calibri" pitchFamily="34" charset="0"/>
                <a:cs typeface="Traditional Arabic" pitchFamily="2" charset="-78"/>
              </a:rPr>
              <a:t>             </a:t>
            </a:r>
            <a:r>
              <a:rPr lang="ar-SA" sz="2800" b="1" dirty="0">
                <a:solidFill>
                  <a:schemeClr val="accent6">
                    <a:lumMod val="75000"/>
                  </a:schemeClr>
                </a:solidFill>
                <a:latin typeface="Calibri" pitchFamily="34" charset="0"/>
                <a:cs typeface="Traditional Arabic" pitchFamily="2" charset="-78"/>
              </a:rPr>
              <a:t>إلا  </a:t>
            </a:r>
            <a:r>
              <a:rPr lang="ar-SA" sz="2800" b="1" dirty="0" err="1" smtClean="0">
                <a:solidFill>
                  <a:schemeClr val="accent6">
                    <a:lumMod val="75000"/>
                  </a:schemeClr>
                </a:solidFill>
                <a:latin typeface="Calibri" pitchFamily="34" charset="0"/>
                <a:cs typeface="Traditional Arabic" pitchFamily="2" charset="-78"/>
              </a:rPr>
              <a:t>العتاقُ</a:t>
            </a:r>
            <a:r>
              <a:rPr lang="ar-SA" sz="2800" b="1" dirty="0" smtClean="0">
                <a:solidFill>
                  <a:schemeClr val="accent6">
                    <a:lumMod val="75000"/>
                  </a:schemeClr>
                </a:solidFill>
                <a:latin typeface="Calibri" pitchFamily="34" charset="0"/>
                <a:cs typeface="Traditional Arabic" pitchFamily="2" charset="-78"/>
              </a:rPr>
              <a:t>   الَّنجيبات المراسيلُ </a:t>
            </a:r>
            <a:endParaRPr lang="en-US" sz="2800" b="1" dirty="0">
              <a:solidFill>
                <a:schemeClr val="accent6">
                  <a:lumMod val="75000"/>
                </a:schemeClr>
              </a:solidFill>
              <a:latin typeface="Calibri" pitchFamily="34" charset="0"/>
            </a:endParaRPr>
          </a:p>
          <a:p>
            <a:pPr algn="r">
              <a:lnSpc>
                <a:spcPct val="115000"/>
              </a:lnSpc>
              <a:spcAft>
                <a:spcPts val="1000"/>
              </a:spcAft>
              <a:defRPr/>
            </a:pPr>
            <a:r>
              <a:rPr lang="ar-SA" dirty="0">
                <a:cs typeface="Traditional Arabic" pitchFamily="2" charset="-78"/>
              </a:rPr>
              <a:t>. </a:t>
            </a:r>
            <a:endParaRPr lang="en-US" dirty="0"/>
          </a:p>
        </p:txBody>
      </p:sp>
      <p:sp>
        <p:nvSpPr>
          <p:cNvPr id="3" name="Rectangle 2"/>
          <p:cNvSpPr/>
          <p:nvPr/>
        </p:nvSpPr>
        <p:spPr>
          <a:xfrm>
            <a:off x="2927163" y="188640"/>
            <a:ext cx="3517045" cy="830997"/>
          </a:xfrm>
          <a:prstGeom prst="rect">
            <a:avLst/>
          </a:prstGeom>
          <a:noFill/>
        </p:spPr>
        <p:txBody>
          <a:bodyPr>
            <a:spAutoFit/>
          </a:bodyPr>
          <a:lstStyle/>
          <a:p>
            <a:pPr algn="ctr">
              <a:defRPr/>
            </a:pPr>
            <a:r>
              <a:rPr lang="ar-SA" sz="4800" b="1" dirty="0">
                <a:solidFill>
                  <a:srgbClr val="C00000"/>
                </a:solidFill>
                <a:latin typeface="Traditional Arabic" pitchFamily="2" charset="-78"/>
                <a:ea typeface="Calibri" pitchFamily="34" charset="0"/>
                <a:cs typeface="Traditional Arabic" pitchFamily="2" charset="-78"/>
              </a:rPr>
              <a:t>" </a:t>
            </a:r>
            <a:r>
              <a:rPr lang="ar-SA" sz="4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raditional Arabic" pitchFamily="2" charset="-78"/>
                <a:cs typeface="Traditional Arabic" pitchFamily="2" charset="-78"/>
              </a:rPr>
              <a:t>تحليل النص </a:t>
            </a:r>
            <a:r>
              <a:rPr lang="ar-SA" sz="4800" b="1" dirty="0">
                <a:solidFill>
                  <a:srgbClr val="C00000"/>
                </a:solidFill>
                <a:latin typeface="Traditional Arabic" pitchFamily="2" charset="-78"/>
                <a:ea typeface="Calibri" pitchFamily="34" charset="0"/>
                <a:cs typeface="Traditional Arabic" pitchFamily="2" charset="-78"/>
              </a:rPr>
              <a:t>"</a:t>
            </a:r>
            <a:endParaRPr lang="en-US" sz="4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raditional Arabic" pitchFamily="2" charset="-78"/>
              <a:cs typeface="Traditional Arabic" pitchFamily="2" charset="-78"/>
            </a:endParaRPr>
          </a:p>
        </p:txBody>
      </p:sp>
      <p:sp>
        <p:nvSpPr>
          <p:cNvPr id="5" name="عنصر نائب لرقم الشريحة 4"/>
          <p:cNvSpPr>
            <a:spLocks noGrp="1"/>
          </p:cNvSpPr>
          <p:nvPr>
            <p:ph type="sldNum" sz="quarter" idx="12"/>
          </p:nvPr>
        </p:nvSpPr>
        <p:spPr/>
        <p:txBody>
          <a:bodyPr/>
          <a:lstStyle/>
          <a:p>
            <a:pPr>
              <a:defRPr/>
            </a:pPr>
            <a:fld id="{BF6F52D9-B3A9-4C23-943C-66B90F82FFAF}" type="slidenum">
              <a:rPr lang="en-US" smtClean="0"/>
              <a:pPr>
                <a:defRPr/>
              </a:pPr>
              <a:t>7</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0" presetClass="entr" presetSubtype="0" fill="hold" grpId="0" nodeType="clickEffect">
                                  <p:stCondLst>
                                    <p:cond delay="0"/>
                                  </p:stCondLst>
                                  <p:childTnLst>
                                    <p:set>
                                      <p:cBhvr>
                                        <p:cTn id="13" dur="1" fill="hold">
                                          <p:stCondLst>
                                            <p:cond delay="0"/>
                                          </p:stCondLst>
                                        </p:cTn>
                                        <p:tgtEl>
                                          <p:spTgt spid="17410"/>
                                        </p:tgtEl>
                                        <p:attrNameLst>
                                          <p:attrName>style.visibility</p:attrName>
                                        </p:attrNameLst>
                                      </p:cBhvr>
                                      <p:to>
                                        <p:strVal val="visible"/>
                                      </p:to>
                                    </p:set>
                                    <p:animEffect transition="in" filter="wedge">
                                      <p:cBhvr>
                                        <p:cTn id="14" dur="2000"/>
                                        <p:tgtEl>
                                          <p:spTgt spid="174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Box 1"/>
          <p:cNvSpPr txBox="1">
            <a:spLocks noChangeArrowheads="1"/>
          </p:cNvSpPr>
          <p:nvPr/>
        </p:nvSpPr>
        <p:spPr bwMode="auto">
          <a:xfrm>
            <a:off x="179388" y="692150"/>
            <a:ext cx="8713787" cy="5137150"/>
          </a:xfrm>
          <a:prstGeom prst="rect">
            <a:avLst/>
          </a:prstGeom>
          <a:noFill/>
          <a:ln w="9525">
            <a:noFill/>
            <a:miter lim="800000"/>
            <a:headEnd/>
            <a:tailEnd/>
          </a:ln>
        </p:spPr>
        <p:txBody>
          <a:bodyPr>
            <a:spAutoFit/>
          </a:bodyPr>
          <a:lstStyle/>
          <a:p>
            <a:pPr algn="r">
              <a:defRPr/>
            </a:pPr>
            <a:r>
              <a:rPr lang="ar-SA" sz="4400" b="1" dirty="0">
                <a:solidFill>
                  <a:srgbClr val="C00000"/>
                </a:solidFill>
                <a:latin typeface="Calibri" pitchFamily="34" charset="0"/>
                <a:ea typeface="Calibri" pitchFamily="34" charset="0"/>
                <a:cs typeface="Traditional Arabic" pitchFamily="2" charset="-78"/>
              </a:rPr>
              <a:t>   اللغة :</a:t>
            </a:r>
            <a:endParaRPr lang="en-US" sz="4400" dirty="0">
              <a:solidFill>
                <a:srgbClr val="C00000"/>
              </a:solidFill>
              <a:latin typeface="Calibri" pitchFamily="34" charset="0"/>
              <a:ea typeface="Calibri" pitchFamily="34" charset="0"/>
              <a:cs typeface="Traditional Arabic" pitchFamily="2" charset="-78"/>
            </a:endParaRPr>
          </a:p>
          <a:p>
            <a:pPr algn="r">
              <a:defRPr/>
            </a:pPr>
            <a:endParaRPr lang="ar-SA" dirty="0"/>
          </a:p>
          <a:p>
            <a:pPr algn="r">
              <a:lnSpc>
                <a:spcPct val="115000"/>
              </a:lnSpc>
              <a:spcAft>
                <a:spcPts val="1000"/>
              </a:spcAft>
              <a:defRPr/>
            </a:pPr>
            <a:r>
              <a:rPr lang="ar-SA" sz="2800" dirty="0">
                <a:latin typeface="Calibri" pitchFamily="34" charset="0"/>
                <a:cs typeface="Traditional Arabic" pitchFamily="2" charset="-78"/>
              </a:rPr>
              <a:t> </a:t>
            </a:r>
            <a:r>
              <a:rPr lang="ar-SA" sz="2800" dirty="0">
                <a:solidFill>
                  <a:schemeClr val="accent6">
                    <a:lumMod val="75000"/>
                  </a:schemeClr>
                </a:solidFill>
                <a:latin typeface="Calibri" pitchFamily="34" charset="0"/>
                <a:cs typeface="Traditional Arabic" pitchFamily="2" charset="-78"/>
              </a:rPr>
              <a:t>- </a:t>
            </a:r>
            <a:r>
              <a:rPr lang="ar-SA" sz="2800" b="1" dirty="0">
                <a:solidFill>
                  <a:schemeClr val="accent6">
                    <a:lumMod val="75000"/>
                  </a:schemeClr>
                </a:solidFill>
                <a:latin typeface="Calibri" pitchFamily="34" charset="0"/>
                <a:cs typeface="Traditional Arabic" pitchFamily="2" charset="-78"/>
              </a:rPr>
              <a:t>بانت</a:t>
            </a:r>
            <a:r>
              <a:rPr lang="ar-SA" sz="2800" dirty="0">
                <a:solidFill>
                  <a:schemeClr val="accent6">
                    <a:lumMod val="75000"/>
                  </a:schemeClr>
                </a:solidFill>
                <a:latin typeface="Calibri" pitchFamily="34" charset="0"/>
                <a:cs typeface="Traditional Arabic" pitchFamily="2" charset="-78"/>
              </a:rPr>
              <a:t> : فارقت . </a:t>
            </a:r>
            <a:r>
              <a:rPr lang="ar-SA" sz="2800" b="1" dirty="0">
                <a:solidFill>
                  <a:schemeClr val="accent6">
                    <a:lumMod val="75000"/>
                  </a:schemeClr>
                </a:solidFill>
                <a:latin typeface="Calibri" pitchFamily="34" charset="0"/>
                <a:cs typeface="Traditional Arabic" pitchFamily="2" charset="-78"/>
              </a:rPr>
              <a:t>متبول</a:t>
            </a:r>
            <a:r>
              <a:rPr lang="ar-SA" sz="2800" dirty="0">
                <a:solidFill>
                  <a:schemeClr val="accent6">
                    <a:lumMod val="75000"/>
                  </a:schemeClr>
                </a:solidFill>
                <a:latin typeface="Calibri" pitchFamily="34" charset="0"/>
                <a:cs typeface="Traditional Arabic" pitchFamily="2" charset="-78"/>
              </a:rPr>
              <a:t> : أي اصيب بتبل ، وهو الهلاك والفناء أي ذهب بفؤاده الحب    -</a:t>
            </a:r>
            <a:r>
              <a:rPr lang="ar-SA" sz="2800" b="1" dirty="0">
                <a:solidFill>
                  <a:schemeClr val="accent6">
                    <a:lumMod val="75000"/>
                  </a:schemeClr>
                </a:solidFill>
                <a:latin typeface="Calibri" pitchFamily="34" charset="0"/>
                <a:cs typeface="Traditional Arabic" pitchFamily="2" charset="-78"/>
              </a:rPr>
              <a:t>متيم</a:t>
            </a:r>
            <a:r>
              <a:rPr lang="ar-SA" sz="2800" dirty="0">
                <a:solidFill>
                  <a:schemeClr val="accent6">
                    <a:lumMod val="75000"/>
                  </a:schemeClr>
                </a:solidFill>
                <a:latin typeface="Calibri" pitchFamily="34" charset="0"/>
                <a:cs typeface="Traditional Arabic" pitchFamily="2" charset="-78"/>
              </a:rPr>
              <a:t> : الذي استولى عليه الهوى فاذلّه . </a:t>
            </a:r>
            <a:r>
              <a:rPr lang="ar-SA" sz="2800" b="1" dirty="0" err="1">
                <a:solidFill>
                  <a:schemeClr val="accent6">
                    <a:lumMod val="75000"/>
                  </a:schemeClr>
                </a:solidFill>
                <a:latin typeface="Calibri" pitchFamily="34" charset="0"/>
                <a:cs typeface="Traditional Arabic" pitchFamily="2" charset="-78"/>
              </a:rPr>
              <a:t>مكبول</a:t>
            </a:r>
            <a:r>
              <a:rPr lang="ar-SA" sz="2800" dirty="0">
                <a:solidFill>
                  <a:schemeClr val="accent6">
                    <a:lumMod val="75000"/>
                  </a:schemeClr>
                </a:solidFill>
                <a:latin typeface="Calibri" pitchFamily="34" charset="0"/>
                <a:cs typeface="Traditional Arabic" pitchFamily="2" charset="-78"/>
              </a:rPr>
              <a:t> : مقيّد ، والكبل هو القيد .                -</a:t>
            </a:r>
            <a:r>
              <a:rPr lang="ar-SA" sz="2800" b="1" dirty="0">
                <a:solidFill>
                  <a:schemeClr val="accent6">
                    <a:lumMod val="75000"/>
                  </a:schemeClr>
                </a:solidFill>
                <a:latin typeface="Calibri" pitchFamily="34" charset="0"/>
                <a:cs typeface="Traditional Arabic" pitchFamily="2" charset="-78"/>
              </a:rPr>
              <a:t>الأغن</a:t>
            </a:r>
            <a:r>
              <a:rPr lang="ar-SA" sz="2800" dirty="0">
                <a:solidFill>
                  <a:schemeClr val="accent6">
                    <a:lumMod val="75000"/>
                  </a:schemeClr>
                </a:solidFill>
                <a:latin typeface="Calibri" pitchFamily="34" charset="0"/>
                <a:cs typeface="Traditional Arabic" pitchFamily="2" charset="-78"/>
              </a:rPr>
              <a:t> : الذي في صوته غنه لانه يخرج من خيشومه . </a:t>
            </a:r>
            <a:r>
              <a:rPr lang="ar-SA" sz="2800" b="1" dirty="0" err="1">
                <a:solidFill>
                  <a:schemeClr val="accent6">
                    <a:lumMod val="75000"/>
                  </a:schemeClr>
                </a:solidFill>
                <a:latin typeface="Calibri" pitchFamily="34" charset="0"/>
                <a:cs typeface="Traditional Arabic" pitchFamily="2" charset="-78"/>
              </a:rPr>
              <a:t>غضيض</a:t>
            </a:r>
            <a:r>
              <a:rPr lang="ar-SA" sz="2800" b="1" dirty="0">
                <a:solidFill>
                  <a:schemeClr val="accent6">
                    <a:lumMod val="75000"/>
                  </a:schemeClr>
                </a:solidFill>
                <a:latin typeface="Calibri" pitchFamily="34" charset="0"/>
                <a:cs typeface="Traditional Arabic" pitchFamily="2" charset="-78"/>
              </a:rPr>
              <a:t> الطرف </a:t>
            </a:r>
            <a:r>
              <a:rPr lang="ar-SA" sz="2800" dirty="0">
                <a:solidFill>
                  <a:schemeClr val="accent6">
                    <a:lumMod val="75000"/>
                  </a:schemeClr>
                </a:solidFill>
                <a:latin typeface="Calibri" pitchFamily="34" charset="0"/>
                <a:cs typeface="Traditional Arabic" pitchFamily="2" charset="-78"/>
              </a:rPr>
              <a:t>: فاتر الطرف             وهو هنا الظبي .                                                                       </a:t>
            </a:r>
            <a:r>
              <a:rPr lang="ar-SA" sz="2800" dirty="0" smtClean="0">
                <a:solidFill>
                  <a:schemeClr val="accent6">
                    <a:lumMod val="75000"/>
                  </a:schemeClr>
                </a:solidFill>
                <a:latin typeface="Calibri" pitchFamily="34" charset="0"/>
                <a:cs typeface="Traditional Arabic" pitchFamily="2" charset="-78"/>
              </a:rPr>
              <a:t>   </a:t>
            </a:r>
            <a:r>
              <a:rPr lang="ar-SA" sz="2800" b="1" dirty="0">
                <a:solidFill>
                  <a:schemeClr val="accent6">
                    <a:lumMod val="75000"/>
                  </a:schemeClr>
                </a:solidFill>
                <a:latin typeface="Calibri" pitchFamily="34" charset="0"/>
                <a:cs typeface="Traditional Arabic" pitchFamily="2" charset="-78"/>
              </a:rPr>
              <a:t>الغول</a:t>
            </a:r>
            <a:r>
              <a:rPr lang="ar-SA" sz="2800" dirty="0">
                <a:solidFill>
                  <a:schemeClr val="accent6">
                    <a:lumMod val="75000"/>
                  </a:schemeClr>
                </a:solidFill>
                <a:latin typeface="Calibri" pitchFamily="34" charset="0"/>
                <a:cs typeface="Traditional Arabic" pitchFamily="2" charset="-78"/>
              </a:rPr>
              <a:t> : حيوان خيالي كانت العرب تخافه لأنه يغتالهم . </a:t>
            </a:r>
          </a:p>
          <a:p>
            <a:pPr algn="r">
              <a:lnSpc>
                <a:spcPct val="115000"/>
              </a:lnSpc>
              <a:spcAft>
                <a:spcPts val="1000"/>
              </a:spcAft>
              <a:defRPr/>
            </a:pPr>
            <a:r>
              <a:rPr lang="ar-SA" sz="2800" dirty="0">
                <a:solidFill>
                  <a:schemeClr val="accent6">
                    <a:lumMod val="75000"/>
                  </a:schemeClr>
                </a:solidFill>
                <a:latin typeface="Calibri" pitchFamily="34" charset="0"/>
                <a:cs typeface="Traditional Arabic" pitchFamily="2" charset="-78"/>
              </a:rPr>
              <a:t> </a:t>
            </a:r>
            <a:r>
              <a:rPr lang="ar-SA" sz="2800" dirty="0" err="1">
                <a:solidFill>
                  <a:schemeClr val="accent6">
                    <a:lumMod val="75000"/>
                  </a:schemeClr>
                </a:solidFill>
                <a:latin typeface="Calibri" pitchFamily="34" charset="0"/>
                <a:cs typeface="Traditional Arabic" pitchFamily="2" charset="-78"/>
              </a:rPr>
              <a:t>ا</a:t>
            </a:r>
            <a:r>
              <a:rPr lang="ar-SA" sz="2800" b="1" dirty="0" err="1">
                <a:solidFill>
                  <a:schemeClr val="accent6">
                    <a:lumMod val="75000"/>
                  </a:schemeClr>
                </a:solidFill>
                <a:latin typeface="Calibri" pitchFamily="34" charset="0"/>
                <a:cs typeface="Traditional Arabic" pitchFamily="2" charset="-78"/>
              </a:rPr>
              <a:t>لعتاق</a:t>
            </a:r>
            <a:r>
              <a:rPr lang="ar-SA" sz="2800" dirty="0">
                <a:solidFill>
                  <a:schemeClr val="accent6">
                    <a:lumMod val="75000"/>
                  </a:schemeClr>
                </a:solidFill>
                <a:latin typeface="Calibri" pitchFamily="34" charset="0"/>
                <a:cs typeface="Traditional Arabic" pitchFamily="2" charset="-78"/>
              </a:rPr>
              <a:t> : الإبل ، </a:t>
            </a:r>
            <a:r>
              <a:rPr lang="ar-SA" sz="2800" b="1" dirty="0">
                <a:solidFill>
                  <a:schemeClr val="accent6">
                    <a:lumMod val="75000"/>
                  </a:schemeClr>
                </a:solidFill>
                <a:latin typeface="Calibri" pitchFamily="34" charset="0"/>
                <a:cs typeface="Traditional Arabic" pitchFamily="2" charset="-78"/>
              </a:rPr>
              <a:t>النجيبات</a:t>
            </a:r>
            <a:r>
              <a:rPr lang="ar-SA" sz="2800" dirty="0">
                <a:solidFill>
                  <a:schemeClr val="accent6">
                    <a:lumMod val="75000"/>
                  </a:schemeClr>
                </a:solidFill>
                <a:latin typeface="Calibri" pitchFamily="34" charset="0"/>
                <a:cs typeface="Traditional Arabic" pitchFamily="2" charset="-78"/>
              </a:rPr>
              <a:t> : الكريمات ، </a:t>
            </a:r>
            <a:r>
              <a:rPr lang="ar-SA" sz="2800" b="1" dirty="0">
                <a:solidFill>
                  <a:schemeClr val="accent6">
                    <a:lumMod val="75000"/>
                  </a:schemeClr>
                </a:solidFill>
                <a:latin typeface="Calibri" pitchFamily="34" charset="0"/>
                <a:cs typeface="Traditional Arabic" pitchFamily="2" charset="-78"/>
              </a:rPr>
              <a:t>المراسيل</a:t>
            </a:r>
            <a:r>
              <a:rPr lang="ar-SA" sz="2800" dirty="0">
                <a:solidFill>
                  <a:schemeClr val="accent6">
                    <a:lumMod val="75000"/>
                  </a:schemeClr>
                </a:solidFill>
                <a:latin typeface="Calibri" pitchFamily="34" charset="0"/>
                <a:cs typeface="Traditional Arabic" pitchFamily="2" charset="-78"/>
              </a:rPr>
              <a:t> : جمع مرسال وهي السريعة في سيرها. </a:t>
            </a:r>
            <a:endParaRPr lang="en-US" sz="1600" dirty="0">
              <a:solidFill>
                <a:schemeClr val="accent6">
                  <a:lumMod val="75000"/>
                </a:schemeClr>
              </a:solidFill>
              <a:latin typeface="Calibri" pitchFamily="34" charset="0"/>
            </a:endParaRPr>
          </a:p>
          <a:p>
            <a:pPr algn="r">
              <a:defRPr/>
            </a:pPr>
            <a:endParaRPr lang="ar-SA" sz="2800" dirty="0">
              <a:cs typeface="Traditional Arabic" pitchFamily="2" charset="-78"/>
            </a:endParaRPr>
          </a:p>
          <a:p>
            <a:pPr algn="r">
              <a:defRPr/>
            </a:pPr>
            <a:endParaRPr lang="en-US" sz="2800" dirty="0"/>
          </a:p>
        </p:txBody>
      </p:sp>
      <p:sp>
        <p:nvSpPr>
          <p:cNvPr id="4" name="عنصر نائب لرقم الشريحة 3"/>
          <p:cNvSpPr>
            <a:spLocks noGrp="1"/>
          </p:cNvSpPr>
          <p:nvPr>
            <p:ph type="sldNum" sz="quarter" idx="12"/>
          </p:nvPr>
        </p:nvSpPr>
        <p:spPr/>
        <p:txBody>
          <a:bodyPr/>
          <a:lstStyle/>
          <a:p>
            <a:pPr>
              <a:defRPr/>
            </a:pPr>
            <a:fld id="{1AA92C88-9E62-4C67-A022-CD3DD8F9F30A}" type="slidenum">
              <a:rPr lang="en-US" smtClean="0"/>
              <a:pPr>
                <a:defRPr/>
              </a:pPr>
              <a:t>8</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8434"/>
                                        </p:tgtEl>
                                        <p:attrNameLst>
                                          <p:attrName>style.visibility</p:attrName>
                                        </p:attrNameLst>
                                      </p:cBhvr>
                                      <p:to>
                                        <p:strVal val="visible"/>
                                      </p:to>
                                    </p:set>
                                    <p:animEffect transition="in" filter="dissolve">
                                      <p:cBhvr>
                                        <p:cTn id="7" dur="2000"/>
                                        <p:tgtEl>
                                          <p:spTgt spid="184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Box 1"/>
          <p:cNvSpPr txBox="1">
            <a:spLocks noChangeArrowheads="1"/>
          </p:cNvSpPr>
          <p:nvPr/>
        </p:nvSpPr>
        <p:spPr bwMode="auto">
          <a:xfrm>
            <a:off x="250825" y="908050"/>
            <a:ext cx="8497888" cy="4459288"/>
          </a:xfrm>
          <a:prstGeom prst="rect">
            <a:avLst/>
          </a:prstGeom>
          <a:noFill/>
          <a:ln w="9525">
            <a:noFill/>
            <a:miter lim="800000"/>
            <a:headEnd/>
            <a:tailEnd/>
          </a:ln>
        </p:spPr>
        <p:txBody>
          <a:bodyPr>
            <a:spAutoFit/>
          </a:bodyPr>
          <a:lstStyle/>
          <a:p>
            <a:pPr algn="r">
              <a:lnSpc>
                <a:spcPct val="115000"/>
              </a:lnSpc>
              <a:spcAft>
                <a:spcPts val="1000"/>
              </a:spcAft>
              <a:defRPr/>
            </a:pPr>
            <a:r>
              <a:rPr lang="ar-SA" sz="3600" b="1" dirty="0">
                <a:solidFill>
                  <a:srgbClr val="C00000"/>
                </a:solidFill>
                <a:latin typeface="Calibri" pitchFamily="34" charset="0"/>
                <a:ea typeface="Calibri" pitchFamily="34" charset="0"/>
                <a:cs typeface="Traditional Arabic" pitchFamily="2" charset="-78"/>
              </a:rPr>
              <a:t>المعنى :</a:t>
            </a:r>
            <a:endParaRPr lang="en-US" sz="3600" dirty="0">
              <a:solidFill>
                <a:srgbClr val="C00000"/>
              </a:solidFill>
              <a:latin typeface="Calibri" pitchFamily="34" charset="0"/>
              <a:ea typeface="Calibri" pitchFamily="34" charset="0"/>
              <a:cs typeface="Traditional Arabic" pitchFamily="2" charset="-78"/>
            </a:endParaRPr>
          </a:p>
          <a:p>
            <a:pPr algn="r">
              <a:defRPr/>
            </a:pPr>
            <a:r>
              <a:rPr lang="ar-SA" sz="3200" dirty="0">
                <a:solidFill>
                  <a:schemeClr val="accent6">
                    <a:lumMod val="75000"/>
                  </a:schemeClr>
                </a:solidFill>
                <a:ea typeface="Calibri" pitchFamily="34" charset="0"/>
                <a:cs typeface="Traditional Arabic" pitchFamily="2" charset="-78"/>
              </a:rPr>
              <a:t> </a:t>
            </a:r>
            <a:r>
              <a:rPr lang="ar-SA" sz="3200" b="1" dirty="0">
                <a:solidFill>
                  <a:schemeClr val="accent6">
                    <a:lumMod val="75000"/>
                  </a:schemeClr>
                </a:solidFill>
                <a:ea typeface="Calibri" pitchFamily="34" charset="0"/>
                <a:cs typeface="Traditional Arabic" pitchFamily="2" charset="-78"/>
              </a:rPr>
              <a:t>يقول كعب : </a:t>
            </a:r>
            <a:r>
              <a:rPr lang="ar-SA" sz="3600" dirty="0">
                <a:solidFill>
                  <a:schemeClr val="accent6">
                    <a:lumMod val="75000"/>
                  </a:schemeClr>
                </a:solidFill>
                <a:ea typeface="Calibri" pitchFamily="34" charset="0"/>
                <a:cs typeface="Traditional Arabic" pitchFamily="2" charset="-78"/>
              </a:rPr>
              <a:t>لقد فارقتني سعاد فأصاب فراقها قلبي واستذله وأسره ، وظللت مشغولاً بحبها لا أتحول عنه ويبرز الشاعر حزنه لفراقها بأنها بلغت من الجمال ما بلغه الظبي الأغن من رقة في الصوت ، وفتور مستملح في </a:t>
            </a:r>
            <a:r>
              <a:rPr lang="ar-SA" sz="3600" dirty="0" smtClean="0">
                <a:solidFill>
                  <a:schemeClr val="accent6">
                    <a:lumMod val="75000"/>
                  </a:schemeClr>
                </a:solidFill>
                <a:ea typeface="Calibri" pitchFamily="34" charset="0"/>
                <a:cs typeface="Traditional Arabic" pitchFamily="2" charset="-78"/>
              </a:rPr>
              <a:t>النظر </a:t>
            </a:r>
            <a:r>
              <a:rPr lang="ar-SA" sz="3600" dirty="0">
                <a:solidFill>
                  <a:schemeClr val="accent6">
                    <a:lumMod val="75000"/>
                  </a:schemeClr>
                </a:solidFill>
                <a:ea typeface="Calibri" pitchFamily="34" charset="0"/>
                <a:cs typeface="Traditional Arabic" pitchFamily="2" charset="-78"/>
              </a:rPr>
              <a:t>وكحل طبيعي في العين إذا واجهتك بطلعتها البهية . </a:t>
            </a:r>
            <a:endParaRPr lang="ar-SA" sz="3200" dirty="0">
              <a:solidFill>
                <a:schemeClr val="accent6">
                  <a:lumMod val="75000"/>
                </a:schemeClr>
              </a:solidFill>
              <a:ea typeface="Calibri" pitchFamily="34" charset="0"/>
              <a:cs typeface="Traditional Arabic" pitchFamily="2" charset="-78"/>
            </a:endParaRPr>
          </a:p>
          <a:p>
            <a:pPr>
              <a:defRPr/>
            </a:pPr>
            <a:endParaRPr lang="ar-SA" dirty="0"/>
          </a:p>
          <a:p>
            <a:pPr>
              <a:defRPr/>
            </a:pPr>
            <a:endParaRPr lang="ar-SA" dirty="0"/>
          </a:p>
          <a:p>
            <a:pPr>
              <a:defRPr/>
            </a:pPr>
            <a:endParaRPr lang="ar-SA" dirty="0"/>
          </a:p>
          <a:p>
            <a:pPr>
              <a:defRPr/>
            </a:pPr>
            <a:endParaRPr lang="ar-SA" dirty="0"/>
          </a:p>
          <a:p>
            <a:pPr>
              <a:defRPr/>
            </a:pPr>
            <a:endParaRPr lang="en-US" dirty="0"/>
          </a:p>
        </p:txBody>
      </p:sp>
      <p:sp>
        <p:nvSpPr>
          <p:cNvPr id="4" name="عنصر نائب لرقم الشريحة 3"/>
          <p:cNvSpPr>
            <a:spLocks noGrp="1"/>
          </p:cNvSpPr>
          <p:nvPr>
            <p:ph type="sldNum" sz="quarter" idx="12"/>
          </p:nvPr>
        </p:nvSpPr>
        <p:spPr/>
        <p:txBody>
          <a:bodyPr/>
          <a:lstStyle/>
          <a:p>
            <a:pPr>
              <a:defRPr/>
            </a:pPr>
            <a:fld id="{1007FB97-8EB8-4722-805B-85A399C60926}" type="slidenum">
              <a:rPr lang="en-US" smtClean="0"/>
              <a:pPr>
                <a:defRPr/>
              </a:pPr>
              <a:t>9</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9458"/>
                                        </p:tgtEl>
                                        <p:attrNameLst>
                                          <p:attrName>style.visibility</p:attrName>
                                        </p:attrNameLst>
                                      </p:cBhvr>
                                      <p:to>
                                        <p:strVal val="visible"/>
                                      </p:to>
                                    </p:set>
                                    <p:animEffect transition="in" filter="slide(fromBottom)">
                                      <p:cBhvr>
                                        <p:cTn id="7" dur="3000"/>
                                        <p:tgtEl>
                                          <p:spTgt spid="194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620</TotalTime>
  <Words>3576</Words>
  <Application>Microsoft Office PowerPoint</Application>
  <PresentationFormat>عرض على الشاشة (3:4)‏</PresentationFormat>
  <Paragraphs>295</Paragraphs>
  <Slides>44</Slides>
  <Notes>1</Notes>
  <HiddenSlides>0</HiddenSlides>
  <MMClips>0</MMClips>
  <ScaleCrop>false</ScaleCrop>
  <HeadingPairs>
    <vt:vector size="4" baseType="variant">
      <vt:variant>
        <vt:lpstr>سمة</vt:lpstr>
      </vt:variant>
      <vt:variant>
        <vt:i4>1</vt:i4>
      </vt:variant>
      <vt:variant>
        <vt:lpstr>عناوين الشرائح</vt:lpstr>
      </vt:variant>
      <vt:variant>
        <vt:i4>44</vt:i4>
      </vt:variant>
    </vt:vector>
  </HeadingPairs>
  <TitlesOfParts>
    <vt:vector size="45" baseType="lpstr">
      <vt:lpstr>مشربية</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lpstr>الشريحة 28</vt:lpstr>
      <vt:lpstr>الشريحة 29</vt:lpstr>
      <vt:lpstr>الشريحة 30</vt:lpstr>
      <vt:lpstr>الشريحة 31</vt:lpstr>
      <vt:lpstr>الشريحة 32</vt:lpstr>
      <vt:lpstr>الشريحة 33</vt:lpstr>
      <vt:lpstr>الشريحة 34</vt:lpstr>
      <vt:lpstr>الشريحة 35</vt:lpstr>
      <vt:lpstr>الشريحة 36</vt:lpstr>
      <vt:lpstr>الشريحة 37</vt:lpstr>
      <vt:lpstr>الشريحة 38</vt:lpstr>
      <vt:lpstr>الشريحة 39</vt:lpstr>
      <vt:lpstr>الشريحة 40</vt:lpstr>
      <vt:lpstr>الشريحة 41</vt:lpstr>
      <vt:lpstr>الشريحة 42</vt:lpstr>
      <vt:lpstr>الشريحة 43</vt:lpstr>
      <vt:lpstr>الشريحة 44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yalla sm</dc:creator>
  <cp:lastModifiedBy>bialessa</cp:lastModifiedBy>
  <cp:revision>148</cp:revision>
  <dcterms:created xsi:type="dcterms:W3CDTF">2012-02-17T05:46:15Z</dcterms:created>
  <dcterms:modified xsi:type="dcterms:W3CDTF">2012-09-04T05:52:36Z</dcterms:modified>
</cp:coreProperties>
</file>