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7" r:id="rId16"/>
    <p:sldId id="271" r:id="rId17"/>
    <p:sldId id="272" r:id="rId18"/>
    <p:sldId id="273" r:id="rId19"/>
    <p:sldId id="274" r:id="rId20"/>
    <p:sldId id="275" r:id="rId21"/>
    <p:sldId id="276" r:id="rId22"/>
    <p:sldId id="307" r:id="rId23"/>
    <p:sldId id="277" r:id="rId24"/>
    <p:sldId id="278" r:id="rId25"/>
    <p:sldId id="279" r:id="rId26"/>
    <p:sldId id="286" r:id="rId27"/>
    <p:sldId id="280" r:id="rId28"/>
    <p:sldId id="281" r:id="rId29"/>
    <p:sldId id="288" r:id="rId30"/>
    <p:sldId id="283" r:id="rId31"/>
    <p:sldId id="284" r:id="rId32"/>
    <p:sldId id="285" r:id="rId33"/>
    <p:sldId id="289" r:id="rId34"/>
    <p:sldId id="290" r:id="rId35"/>
    <p:sldId id="291" r:id="rId36"/>
    <p:sldId id="292" r:id="rId37"/>
    <p:sldId id="293" r:id="rId38"/>
    <p:sldId id="294" r:id="rId39"/>
    <p:sldId id="301" r:id="rId40"/>
    <p:sldId id="296" r:id="rId41"/>
    <p:sldId id="297" r:id="rId42"/>
    <p:sldId id="298" r:id="rId43"/>
    <p:sldId id="299" r:id="rId44"/>
    <p:sldId id="300" r:id="rId45"/>
    <p:sldId id="302" r:id="rId46"/>
    <p:sldId id="303" r:id="rId47"/>
    <p:sldId id="305" r:id="rId48"/>
    <p:sldId id="304" r:id="rId49"/>
    <p:sldId id="306" r:id="rId50"/>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1142605B-F96C-4DD1-BB79-D6D14CBB103B}" type="datetimeFigureOut">
              <a:rPr lang="ar-SA"/>
              <a:pPr>
                <a:defRPr/>
              </a:pPr>
              <a:t>14/04/33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DF2A018D-C8BD-4AD7-A9B7-F5825F561614}"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58D3888B-46D9-4825-B505-C76FE725FABF}" type="datetimeFigureOut">
              <a:rPr lang="ar-SA"/>
              <a:pPr>
                <a:defRPr/>
              </a:pPr>
              <a:t>14/04/33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7AFF5B23-63D8-4D3F-9A86-CDBAACEC1300}" type="slidenum">
              <a:rPr lang="ar-SA"/>
              <a:pPr>
                <a:defRPr/>
              </a:pPr>
              <a:t>‹#›</a:t>
            </a:fld>
            <a:endParaRPr lang="ar-SA"/>
          </a:p>
        </p:txBody>
      </p:sp>
    </p:spTree>
  </p:cSld>
  <p:clrMapOvr>
    <a:masterClrMapping/>
  </p:clrMapOvr>
  <p:transition spd="slow">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C6D8631-9CDE-40EE-A989-3B575F92598D}" type="datetimeFigureOut">
              <a:rPr lang="ar-SA"/>
              <a:pPr>
                <a:defRPr/>
              </a:pPr>
              <a:t>14/04/33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B03E18CF-E2DC-4C5E-AC61-6F4D9F4E60A3}" type="slidenum">
              <a:rPr lang="ar-SA"/>
              <a:pPr>
                <a:defRPr/>
              </a:pPr>
              <a:t>‹#›</a:t>
            </a:fld>
            <a:endParaRPr lang="ar-SA"/>
          </a:p>
        </p:txBody>
      </p:sp>
    </p:spTree>
  </p:cSld>
  <p:clrMapOvr>
    <a:masterClrMapping/>
  </p:clrMapOvr>
  <p:transition spd="slow">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55CBC32B-087C-4F8F-96A6-28647828809F}" type="datetimeFigureOut">
              <a:rPr lang="ar-SA"/>
              <a:pPr>
                <a:defRPr/>
              </a:pPr>
              <a:t>14/04/33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F12182A1-D6D5-439D-9A68-E8B95A0FC8B3}"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5D4C2051-16CC-4CA3-8A4A-B4A290F53918}" type="datetimeFigureOut">
              <a:rPr lang="ar-SA"/>
              <a:pPr>
                <a:defRPr/>
              </a:pPr>
              <a:t>14/04/33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0353CF97-392D-4A8B-9D25-D6213CB4F70D}"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C6404F7A-959E-4A66-9BEC-AD6357ED29B5}" type="datetimeFigureOut">
              <a:rPr lang="ar-SA"/>
              <a:pPr>
                <a:defRPr/>
              </a:pPr>
              <a:t>14/04/33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E7135C08-3701-4013-8A7C-BAB35CAB6DDD}" type="slidenum">
              <a:rPr lang="ar-SA"/>
              <a:pPr>
                <a:defRPr/>
              </a:pPr>
              <a:t>‹#›</a:t>
            </a:fld>
            <a:endParaRPr lang="ar-SA"/>
          </a:p>
        </p:txBody>
      </p:sp>
    </p:spTree>
  </p:cSld>
  <p:clrMapOvr>
    <a:masterClrMapping/>
  </p:clrMapOvr>
  <p:transition spd="slow">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D9A0B196-1FC5-46FA-AADD-30ECA0C4215A}" type="datetimeFigureOut">
              <a:rPr lang="ar-SA"/>
              <a:pPr>
                <a:defRPr/>
              </a:pPr>
              <a:t>14/04/33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964C3E68-7CAB-4900-8317-9B54227209A5}" type="slidenum">
              <a:rPr lang="ar-SA"/>
              <a:pPr>
                <a:defRPr/>
              </a:pPr>
              <a:t>‹#›</a:t>
            </a:fld>
            <a:endParaRPr lang="ar-SA"/>
          </a:p>
        </p:txBody>
      </p:sp>
    </p:spTree>
  </p:cSld>
  <p:clrMapOvr>
    <a:masterClrMapping/>
  </p:clrMapOvr>
  <p:transition spd="slow">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D683BCEE-6DBA-46F7-9FF5-5199183BE7E8}" type="datetimeFigureOut">
              <a:rPr lang="ar-SA"/>
              <a:pPr>
                <a:defRPr/>
              </a:pPr>
              <a:t>14/04/33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A8223A00-4BF2-4577-B6A2-1F6D94F36744}"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8A75487C-CBF8-468F-B536-685B6406EBE0}" type="datetimeFigureOut">
              <a:rPr lang="ar-SA"/>
              <a:pPr>
                <a:defRPr/>
              </a:pPr>
              <a:t>14/04/33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E69E3542-6A0E-4A2B-AC90-E5DBAF967F78}" type="slidenum">
              <a:rPr lang="ar-SA"/>
              <a:pPr>
                <a:defRPr/>
              </a:pPr>
              <a:t>‹#›</a:t>
            </a:fld>
            <a:endParaRPr lang="ar-SA"/>
          </a:p>
        </p:txBody>
      </p:sp>
    </p:spTree>
  </p:cSld>
  <p:clrMapOvr>
    <a:masterClrMapping/>
  </p:clrMapOvr>
  <p:transition spd="slow">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6C17737A-AE77-4191-BE5E-62072C9897CC}" type="datetimeFigureOut">
              <a:rPr lang="ar-SA"/>
              <a:pPr>
                <a:defRPr/>
              </a:pPr>
              <a:t>14/04/33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8053416B-CAB8-4A89-9625-34A7BFC3F8C7}"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134FBBD7-F9E7-445B-8757-C612B7D449A1}" type="datetimeFigureOut">
              <a:rPr lang="ar-SA"/>
              <a:pPr>
                <a:defRPr/>
              </a:pPr>
              <a:t>14/04/33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20A65A50-7622-4019-BF56-DF2322B449EB}"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9A0174D1-DE46-4FBC-BF31-D008C025A0D1}" type="datetimeFigureOut">
              <a:rPr lang="ar-SA"/>
              <a:pPr>
                <a:defRPr/>
              </a:pPr>
              <a:t>14/04/33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6854E2D3-C411-4AEC-8C83-1701FBE22C24}"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12" r:id="rId4"/>
    <p:sldLayoutId id="2147483713" r:id="rId5"/>
    <p:sldLayoutId id="2147483720" r:id="rId6"/>
    <p:sldLayoutId id="2147483714" r:id="rId7"/>
    <p:sldLayoutId id="2147483721" r:id="rId8"/>
    <p:sldLayoutId id="2147483722" r:id="rId9"/>
    <p:sldLayoutId id="2147483715" r:id="rId10"/>
    <p:sldLayoutId id="2147483716" r:id="rId11"/>
  </p:sldLayoutIdLst>
  <p:transition spd="slow">
    <p:pull dir="r"/>
  </p:transition>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مربع نص 4"/>
          <p:cNvSpPr txBox="1">
            <a:spLocks noChangeArrowheads="1"/>
          </p:cNvSpPr>
          <p:nvPr/>
        </p:nvSpPr>
        <p:spPr bwMode="auto">
          <a:xfrm>
            <a:off x="2390775" y="4076700"/>
            <a:ext cx="6296025" cy="1016000"/>
          </a:xfrm>
          <a:prstGeom prst="rect">
            <a:avLst/>
          </a:prstGeom>
          <a:noFill/>
          <a:ln w="9525">
            <a:noFill/>
            <a:miter lim="800000"/>
            <a:headEnd/>
            <a:tailEnd/>
          </a:ln>
        </p:spPr>
        <p:txBody>
          <a:bodyPr wrap="none">
            <a:spAutoFit/>
          </a:bodyPr>
          <a:lstStyle/>
          <a:p>
            <a:r>
              <a:rPr lang="ar-SA" sz="6000">
                <a:solidFill>
                  <a:schemeClr val="accent1"/>
                </a:solidFill>
                <a:latin typeface="Century Schoolbook" pitchFamily="18" charset="0"/>
                <a:cs typeface="Times New Roman" pitchFamily="18" charset="0"/>
              </a:rPr>
              <a:t>المحاضرة الثالثة والرابعة</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
        <p:nvSpPr>
          <p:cNvPr id="4" name="مستطيل 3"/>
          <p:cNvSpPr/>
          <p:nvPr/>
        </p:nvSpPr>
        <p:spPr>
          <a:xfrm>
            <a:off x="3276600" y="3213100"/>
            <a:ext cx="25923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defPPr>
              <a:defRPr lang="ar-SA"/>
            </a:defPPr>
            <a:lvl1pPr algn="r" rtl="1" fontAlgn="base">
              <a:spcBef>
                <a:spcPct val="0"/>
              </a:spcBef>
              <a:spcAft>
                <a:spcPct val="0"/>
              </a:spcAft>
              <a:defRPr kern="1200">
                <a:solidFill>
                  <a:schemeClr val="lt1"/>
                </a:solidFill>
                <a:latin typeface="+mn-lt"/>
                <a:ea typeface="+mn-ea"/>
                <a:cs typeface="+mn-cs"/>
              </a:defRPr>
            </a:lvl1pPr>
            <a:lvl2pPr marL="457200" algn="r" rtl="1" fontAlgn="base">
              <a:spcBef>
                <a:spcPct val="0"/>
              </a:spcBef>
              <a:spcAft>
                <a:spcPct val="0"/>
              </a:spcAft>
              <a:defRPr kern="1200">
                <a:solidFill>
                  <a:schemeClr val="lt1"/>
                </a:solidFill>
                <a:latin typeface="+mn-lt"/>
                <a:ea typeface="+mn-ea"/>
                <a:cs typeface="+mn-cs"/>
              </a:defRPr>
            </a:lvl2pPr>
            <a:lvl3pPr marL="914400" algn="r" rtl="1" fontAlgn="base">
              <a:spcBef>
                <a:spcPct val="0"/>
              </a:spcBef>
              <a:spcAft>
                <a:spcPct val="0"/>
              </a:spcAft>
              <a:defRPr kern="1200">
                <a:solidFill>
                  <a:schemeClr val="lt1"/>
                </a:solidFill>
                <a:latin typeface="+mn-lt"/>
                <a:ea typeface="+mn-ea"/>
                <a:cs typeface="+mn-cs"/>
              </a:defRPr>
            </a:lvl3pPr>
            <a:lvl4pPr marL="1371600" algn="r" rtl="1" fontAlgn="base">
              <a:spcBef>
                <a:spcPct val="0"/>
              </a:spcBef>
              <a:spcAft>
                <a:spcPct val="0"/>
              </a:spcAft>
              <a:defRPr kern="1200">
                <a:solidFill>
                  <a:schemeClr val="lt1"/>
                </a:solidFill>
                <a:latin typeface="+mn-lt"/>
                <a:ea typeface="+mn-ea"/>
                <a:cs typeface="+mn-cs"/>
              </a:defRPr>
            </a:lvl4pPr>
            <a:lvl5pPr marL="1828800" algn="r" rtl="1" fontAlgn="base">
              <a:spcBef>
                <a:spcPct val="0"/>
              </a:spcBef>
              <a:spcAft>
                <a:spcPct val="0"/>
              </a:spcAft>
              <a:defRPr kern="1200">
                <a:solidFill>
                  <a:schemeClr val="lt1"/>
                </a:solidFill>
                <a:latin typeface="+mn-lt"/>
                <a:ea typeface="+mn-ea"/>
                <a:cs typeface="+mn-cs"/>
              </a:defRPr>
            </a:lvl5pPr>
            <a:lvl6pPr marL="2286000" algn="r" defTabSz="914400" rtl="1" eaLnBrk="1" latinLnBrk="0" hangingPunct="1">
              <a:defRPr kern="1200">
                <a:solidFill>
                  <a:schemeClr val="lt1"/>
                </a:solidFill>
                <a:latin typeface="+mn-lt"/>
                <a:ea typeface="+mn-ea"/>
                <a:cs typeface="+mn-cs"/>
              </a:defRPr>
            </a:lvl6pPr>
            <a:lvl7pPr marL="2743200" algn="r" defTabSz="914400" rtl="1" eaLnBrk="1" latinLnBrk="0" hangingPunct="1">
              <a:defRPr kern="1200">
                <a:solidFill>
                  <a:schemeClr val="lt1"/>
                </a:solidFill>
                <a:latin typeface="+mn-lt"/>
                <a:ea typeface="+mn-ea"/>
                <a:cs typeface="+mn-cs"/>
              </a:defRPr>
            </a:lvl7pPr>
            <a:lvl8pPr marL="3200400" algn="r" defTabSz="914400" rtl="1" eaLnBrk="1" latinLnBrk="0" hangingPunct="1">
              <a:defRPr kern="1200">
                <a:solidFill>
                  <a:schemeClr val="lt1"/>
                </a:solidFill>
                <a:latin typeface="+mn-lt"/>
                <a:ea typeface="+mn-ea"/>
                <a:cs typeface="+mn-cs"/>
              </a:defRPr>
            </a:lvl8pPr>
            <a:lvl9pPr marL="3657600" algn="r" defTabSz="914400" rtl="1"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مقرر التذوق الأدبي</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 الشعر العربي الحديث</a:t>
            </a:r>
          </a:p>
        </p:txBody>
      </p:sp>
    </p:spTree>
  </p:cSld>
  <p:clrMapOvr>
    <a:masterClrMapping/>
  </p:clrMapOvr>
  <p:transition spd="slow">
    <p:pull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eaLnBrk="1" fontAlgn="auto" hangingPunct="1">
              <a:spcAft>
                <a:spcPts val="0"/>
              </a:spcAft>
              <a:defRPr/>
            </a:pPr>
            <a:r>
              <a:rPr lang="ar-SA" sz="4400" dirty="0" smtClean="0"/>
              <a:t>العنصر الوجداني</a:t>
            </a:r>
            <a:endParaRPr lang="ar-SA" sz="4400" dirty="0"/>
          </a:p>
        </p:txBody>
      </p:sp>
      <p:sp>
        <p:nvSpPr>
          <p:cNvPr id="17411" name="عنصر نائب للمحتوى 2"/>
          <p:cNvSpPr>
            <a:spLocks noGrp="1"/>
          </p:cNvSpPr>
          <p:nvPr>
            <p:ph sz="quarter" idx="1"/>
          </p:nvPr>
        </p:nvSpPr>
        <p:spPr>
          <a:xfrm>
            <a:off x="457200" y="1600200"/>
            <a:ext cx="7467600" cy="4873625"/>
          </a:xfrm>
        </p:spPr>
        <p:txBody>
          <a:bodyPr anchor="ctr"/>
          <a:lstStyle/>
          <a:p>
            <a:pPr eaLnBrk="1" hangingPunct="1"/>
            <a:r>
              <a:rPr lang="ar-SA" sz="3200" smtClean="0"/>
              <a:t>فهو عبارة عن العواطف البشرية والمشاعر والأحاسيس من فرح وحزن , وحب وبغض, وأمل ويأس , وحقد وشفقة , وحنين ونفور , وكآبة وانشراح , وعظمة وصغار , وفخر وانكسار , وغير ذلك مما تتكون منه النفس البشرية .</a:t>
            </a:r>
            <a:endParaRPr lang="en-US" sz="3200"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50900"/>
          </a:xfrm>
        </p:spPr>
        <p:txBody>
          <a:bodyPr anchor="ctr">
            <a:noAutofit/>
          </a:bodyPr>
          <a:lstStyle/>
          <a:p>
            <a:pPr algn="ctr" eaLnBrk="1" fontAlgn="auto" hangingPunct="1">
              <a:spcAft>
                <a:spcPts val="0"/>
              </a:spcAft>
              <a:defRPr/>
            </a:pPr>
            <a:r>
              <a:rPr lang="ar-SA" sz="4000" dirty="0" smtClean="0"/>
              <a:t>العنصر الخيالي</a:t>
            </a:r>
            <a:r>
              <a:rPr lang="ar-SA" sz="4000" b="1" dirty="0" smtClean="0"/>
              <a:t> </a:t>
            </a:r>
            <a:endParaRPr lang="ar-SA" sz="4000" dirty="0"/>
          </a:p>
        </p:txBody>
      </p:sp>
      <p:sp>
        <p:nvSpPr>
          <p:cNvPr id="18435" name="عنصر نائب للمحتوى 2"/>
          <p:cNvSpPr>
            <a:spLocks noGrp="1"/>
          </p:cNvSpPr>
          <p:nvPr>
            <p:ph sz="quarter" idx="1"/>
          </p:nvPr>
        </p:nvSpPr>
        <p:spPr>
          <a:xfrm>
            <a:off x="457200" y="1600200"/>
            <a:ext cx="7467600" cy="1323975"/>
          </a:xfrm>
        </p:spPr>
        <p:txBody>
          <a:bodyPr anchor="ctr"/>
          <a:lstStyle/>
          <a:p>
            <a:pPr eaLnBrk="1" hangingPunct="1"/>
            <a:r>
              <a:rPr lang="ar-SA" sz="3200" smtClean="0"/>
              <a:t>هو الذي يمد الأديب بالصور والمشاهد التي يضمنها أدبه .</a:t>
            </a:r>
          </a:p>
        </p:txBody>
      </p:sp>
      <p:sp>
        <p:nvSpPr>
          <p:cNvPr id="4" name="عنوان 1"/>
          <p:cNvSpPr txBox="1">
            <a:spLocks/>
          </p:cNvSpPr>
          <p:nvPr/>
        </p:nvSpPr>
        <p:spPr>
          <a:xfrm>
            <a:off x="633413" y="2708275"/>
            <a:ext cx="7467600" cy="1143000"/>
          </a:xfrm>
          <a:prstGeom prst="rect">
            <a:avLst/>
          </a:prstGeom>
        </p:spPr>
        <p:txBody>
          <a:bodyPr anchor="ctr">
            <a:normAutofit/>
          </a:bodyPr>
          <a:lstStyle/>
          <a:p>
            <a:pPr algn="ctr" fontAlgn="auto">
              <a:spcAft>
                <a:spcPts val="0"/>
              </a:spcAft>
              <a:defRPr/>
            </a:pPr>
            <a:r>
              <a:rPr lang="ar-SA" sz="4400" cap="small" dirty="0">
                <a:solidFill>
                  <a:schemeClr val="tx2"/>
                </a:solidFill>
                <a:latin typeface="+mj-lt"/>
                <a:ea typeface="+mj-ea"/>
                <a:cs typeface="+mj-cs"/>
              </a:rPr>
              <a:t>العنصر الفني</a:t>
            </a:r>
          </a:p>
        </p:txBody>
      </p:sp>
      <p:sp>
        <p:nvSpPr>
          <p:cNvPr id="18437" name="عنصر نائب للمحتوى 2"/>
          <p:cNvSpPr txBox="1">
            <a:spLocks/>
          </p:cNvSpPr>
          <p:nvPr/>
        </p:nvSpPr>
        <p:spPr bwMode="auto">
          <a:xfrm>
            <a:off x="539750" y="3716338"/>
            <a:ext cx="7561263" cy="2665412"/>
          </a:xfrm>
          <a:prstGeom prst="rect">
            <a:avLst/>
          </a:prstGeom>
          <a:noFill/>
          <a:ln w="9525">
            <a:noFill/>
            <a:miter lim="800000"/>
            <a:headEnd/>
            <a:tailEnd/>
          </a:ln>
        </p:spPr>
        <p:txBody>
          <a:bodyPr anchor="ctr"/>
          <a:lstStyle/>
          <a:p>
            <a:pPr marL="273050" indent="-273050">
              <a:spcBef>
                <a:spcPts val="600"/>
              </a:spcBef>
              <a:buClr>
                <a:schemeClr val="accent1"/>
              </a:buClr>
              <a:buSzPct val="70000"/>
              <a:buFont typeface="Wingdings" pitchFamily="2" charset="2"/>
              <a:buChar char=""/>
            </a:pPr>
            <a:r>
              <a:rPr lang="ar-SA" sz="2800">
                <a:latin typeface="Century Schoolbook" pitchFamily="18" charset="0"/>
                <a:cs typeface="Times New Roman" pitchFamily="18" charset="0"/>
              </a:rPr>
              <a:t>فيشمل : الألفاظ والتراكيب والأسلوب , وقد درج الدارسون على قسمة هذه العناصرقسمين كبيرين : أولهما المضمون  ويدخل فيه الأفكار والعواطف والأخيلة , وثانيهما -الشكل , ويدخل فيه : الألفاظ والتراكيب والأسلوب .</a:t>
            </a:r>
            <a:endParaRPr lang="en-US" sz="2800">
              <a:latin typeface="Century Schoolbook" pitchFamily="18" charset="0"/>
              <a:cs typeface="Times New Roman" pitchFamily="18" charset="0"/>
            </a:endParaRPr>
          </a:p>
        </p:txBody>
      </p:sp>
      <p:pic>
        <p:nvPicPr>
          <p:cNvPr id="6" name="صورة 5"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1352550" y="274638"/>
            <a:ext cx="7467600" cy="1143000"/>
          </a:xfrm>
        </p:spPr>
        <p:txBody>
          <a:bodyPr/>
          <a:lstStyle/>
          <a:p>
            <a:pPr algn="ctr" eaLnBrk="1" fontAlgn="auto" hangingPunct="1">
              <a:spcAft>
                <a:spcPts val="0"/>
              </a:spcAft>
              <a:defRPr/>
            </a:pPr>
            <a:r>
              <a:rPr lang="ar-SA" dirty="0" smtClean="0"/>
              <a:t>مراحل التذوق الأدبي عند </a:t>
            </a:r>
            <a:r>
              <a:rPr lang="ar-SA" dirty="0" err="1" smtClean="0"/>
              <a:t>المتلقي :</a:t>
            </a:r>
            <a:endParaRPr lang="ar-SA" dirty="0"/>
          </a:p>
        </p:txBody>
      </p:sp>
      <p:sp>
        <p:nvSpPr>
          <p:cNvPr id="5" name="عنصر نائب للمحتوى 4"/>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spcAft>
                <a:spcPts val="0"/>
              </a:spcAft>
              <a:buFont typeface="Wingdings"/>
              <a:buChar char=""/>
              <a:defRPr/>
            </a:pPr>
            <a:r>
              <a:rPr lang="ar-SA" dirty="0" smtClean="0"/>
              <a:t>يمر التذوق بثلاث </a:t>
            </a:r>
            <a:r>
              <a:rPr lang="ar-SA" dirty="0" err="1" smtClean="0"/>
              <a:t>مراحل </a:t>
            </a:r>
            <a:r>
              <a:rPr lang="ar-SA" dirty="0" smtClean="0"/>
              <a:t>، </a:t>
            </a:r>
            <a:r>
              <a:rPr lang="ar-SA" dirty="0" err="1" smtClean="0"/>
              <a:t>أو </a:t>
            </a:r>
            <a:r>
              <a:rPr lang="ar-SA" dirty="0" smtClean="0"/>
              <a:t>: في عملية التذوق الأدبي ثلاثة أعمال لابد من القيام </a:t>
            </a:r>
            <a:r>
              <a:rPr lang="ar-SA" dirty="0" err="1" smtClean="0"/>
              <a:t>بها</a:t>
            </a:r>
            <a:r>
              <a:rPr lang="ar-SA" dirty="0" smtClean="0"/>
              <a:t> </a:t>
            </a:r>
            <a:r>
              <a:rPr lang="ar-SA" dirty="0" err="1" smtClean="0"/>
              <a:t>:</a:t>
            </a:r>
            <a:endParaRPr lang="ar-SA" dirty="0" smtClean="0"/>
          </a:p>
          <a:p>
            <a:pPr marL="274320" indent="-274320" eaLnBrk="1" fontAlgn="auto" hangingPunct="1">
              <a:spcAft>
                <a:spcPts val="0"/>
              </a:spcAft>
              <a:buFont typeface="Wingdings"/>
              <a:buChar char=""/>
              <a:defRPr/>
            </a:pPr>
            <a:endParaRPr lang="ar-SA" dirty="0" smtClean="0"/>
          </a:p>
          <a:p>
            <a:pPr marL="274320" indent="-274320" eaLnBrk="1" fontAlgn="auto" hangingPunct="1">
              <a:spcAft>
                <a:spcPts val="0"/>
              </a:spcAft>
              <a:buFont typeface="Wingdings"/>
              <a:buChar char=""/>
              <a:defRPr/>
            </a:pPr>
            <a:r>
              <a:rPr lang="ar-SA" u="sng" dirty="0" err="1" smtClean="0">
                <a:solidFill>
                  <a:schemeClr val="accent1">
                    <a:lumMod val="75000"/>
                  </a:schemeClr>
                </a:solidFill>
              </a:rPr>
              <a:t>أولها </a:t>
            </a:r>
            <a:r>
              <a:rPr lang="ar-SA" u="sng" dirty="0" smtClean="0">
                <a:solidFill>
                  <a:schemeClr val="accent1">
                    <a:lumMod val="75000"/>
                  </a:schemeClr>
                </a:solidFill>
              </a:rPr>
              <a:t>:</a:t>
            </a:r>
            <a:r>
              <a:rPr lang="ar-SA" dirty="0" smtClean="0"/>
              <a:t> عمل تمهيدي من شأنه أن يضع الدارس والقارئ في جو </a:t>
            </a:r>
            <a:r>
              <a:rPr lang="ar-SA" dirty="0" err="1" smtClean="0"/>
              <a:t>النص </a:t>
            </a:r>
            <a:r>
              <a:rPr lang="ar-SA" dirty="0" smtClean="0"/>
              <a:t>؛ يمهد له فهمه والإحاطة </a:t>
            </a:r>
            <a:r>
              <a:rPr lang="ar-SA" dirty="0" err="1" smtClean="0"/>
              <a:t>بعناصره </a:t>
            </a:r>
            <a:r>
              <a:rPr lang="ar-SA" dirty="0" smtClean="0"/>
              <a:t>: وذلك </a:t>
            </a:r>
            <a:r>
              <a:rPr lang="ar-SA" dirty="0" err="1" smtClean="0"/>
              <a:t>بـ</a:t>
            </a:r>
            <a:r>
              <a:rPr lang="ar-SA" dirty="0" smtClean="0"/>
              <a:t> </a:t>
            </a:r>
            <a:r>
              <a:rPr lang="ar-SA" dirty="0" err="1" smtClean="0"/>
              <a:t>: </a:t>
            </a:r>
            <a:r>
              <a:rPr lang="ar-SA" dirty="0" smtClean="0"/>
              <a:t>( قراءة </a:t>
            </a:r>
            <a:r>
              <a:rPr lang="ar-SA" dirty="0" err="1" smtClean="0"/>
              <a:t>النص </a:t>
            </a:r>
            <a:r>
              <a:rPr lang="ar-SA" dirty="0" smtClean="0"/>
              <a:t>, وفهم معاني </a:t>
            </a:r>
            <a:r>
              <a:rPr lang="ar-SA" dirty="0" err="1" smtClean="0"/>
              <a:t>مفرداته </a:t>
            </a:r>
            <a:r>
              <a:rPr lang="ar-SA" dirty="0" smtClean="0"/>
              <a:t>, ومعرفة </a:t>
            </a:r>
            <a:r>
              <a:rPr lang="ar-SA" dirty="0" err="1" smtClean="0"/>
              <a:t>نوعه </a:t>
            </a:r>
            <a:r>
              <a:rPr lang="ar-SA" dirty="0" smtClean="0"/>
              <a:t>, </a:t>
            </a:r>
            <a:r>
              <a:rPr lang="ar-SA" dirty="0" err="1" smtClean="0"/>
              <a:t>وصاحبه </a:t>
            </a:r>
            <a:r>
              <a:rPr lang="ar-SA" dirty="0" smtClean="0"/>
              <a:t>, </a:t>
            </a:r>
            <a:r>
              <a:rPr lang="ar-SA" dirty="0" err="1" smtClean="0"/>
              <a:t>وعصره </a:t>
            </a:r>
            <a:r>
              <a:rPr lang="ar-SA" dirty="0" smtClean="0"/>
              <a:t>, </a:t>
            </a:r>
            <a:r>
              <a:rPr lang="ar-SA" dirty="0" err="1" smtClean="0"/>
              <a:t>ومناسبته )</a:t>
            </a:r>
            <a:r>
              <a:rPr lang="ar-SA" dirty="0" smtClean="0"/>
              <a:t> </a:t>
            </a:r>
            <a:endParaRPr lang="en-US" dirty="0" smtClean="0"/>
          </a:p>
          <a:p>
            <a:pPr marL="274320" indent="-274320" eaLnBrk="1" fontAlgn="auto" hangingPunct="1">
              <a:spcAft>
                <a:spcPts val="0"/>
              </a:spcAft>
              <a:buFont typeface="Wingdings"/>
              <a:buChar char=""/>
              <a:defRPr/>
            </a:pPr>
            <a:r>
              <a:rPr lang="ar-SA" u="sng" dirty="0" err="1" smtClean="0">
                <a:solidFill>
                  <a:schemeClr val="accent1">
                    <a:lumMod val="75000"/>
                  </a:schemeClr>
                </a:solidFill>
              </a:rPr>
              <a:t>الثاني  </a:t>
            </a:r>
            <a:r>
              <a:rPr lang="ar-SA" u="sng" dirty="0" smtClean="0">
                <a:solidFill>
                  <a:schemeClr val="accent1">
                    <a:lumMod val="75000"/>
                  </a:schemeClr>
                </a:solidFill>
              </a:rPr>
              <a:t>:</a:t>
            </a:r>
            <a:r>
              <a:rPr lang="ar-SA" dirty="0" smtClean="0"/>
              <a:t> دراسة النص من </a:t>
            </a:r>
            <a:r>
              <a:rPr lang="ar-SA" dirty="0" err="1" smtClean="0"/>
              <a:t>حيث :</a:t>
            </a:r>
            <a:endParaRPr lang="en-US" dirty="0" smtClean="0"/>
          </a:p>
          <a:p>
            <a:pPr marL="274320" indent="-274320" eaLnBrk="1" fontAlgn="auto" hangingPunct="1">
              <a:spcAft>
                <a:spcPts val="0"/>
              </a:spcAft>
              <a:buFont typeface="Wingdings"/>
              <a:buChar char=""/>
              <a:defRPr/>
            </a:pPr>
            <a:r>
              <a:rPr lang="ar-SA" dirty="0" smtClean="0"/>
              <a:t>مضمونه </a:t>
            </a:r>
            <a:r>
              <a:rPr lang="ar-SA" dirty="0" err="1" smtClean="0"/>
              <a:t>الفكري </a:t>
            </a:r>
            <a:r>
              <a:rPr lang="ar-SA" dirty="0" smtClean="0"/>
              <a:t>( </a:t>
            </a:r>
            <a:r>
              <a:rPr lang="ar-SA" dirty="0" err="1" smtClean="0"/>
              <a:t>أي </a:t>
            </a:r>
            <a:r>
              <a:rPr lang="ar-SA" dirty="0" smtClean="0"/>
              <a:t>: دراسة الأفكار في موضوعها وترابطها وعمقها وصدقها وسموها وشمولها وإنسانيتها وجدتها ومدى الابتكار </a:t>
            </a:r>
            <a:r>
              <a:rPr lang="ar-SA" dirty="0" err="1" smtClean="0"/>
              <a:t>فيها )</a:t>
            </a:r>
            <a:r>
              <a:rPr lang="ar-SA" dirty="0" smtClean="0"/>
              <a:t> </a:t>
            </a:r>
            <a:endParaRPr lang="en-US" dirty="0" smtClean="0"/>
          </a:p>
          <a:p>
            <a:pPr marL="274320" indent="-274320" eaLnBrk="1" fontAlgn="auto" hangingPunct="1">
              <a:spcAft>
                <a:spcPts val="0"/>
              </a:spcAft>
              <a:buFont typeface="Wingdings"/>
              <a:buChar char=""/>
              <a:defRPr/>
            </a:pPr>
            <a:r>
              <a:rPr lang="ar-SA" dirty="0" err="1" smtClean="0"/>
              <a:t>والوجداني  </a:t>
            </a:r>
            <a:r>
              <a:rPr lang="ar-SA" dirty="0" smtClean="0"/>
              <a:t>( </a:t>
            </a:r>
            <a:r>
              <a:rPr lang="ar-SA" dirty="0" err="1" smtClean="0"/>
              <a:t>العاطفي ): </a:t>
            </a:r>
            <a:r>
              <a:rPr lang="ar-SA" dirty="0" smtClean="0"/>
              <a:t>( ويعني دراسة نوع </a:t>
            </a:r>
            <a:r>
              <a:rPr lang="ar-SA" dirty="0" err="1" smtClean="0"/>
              <a:t>العاطفة </a:t>
            </a:r>
            <a:r>
              <a:rPr lang="ar-SA" dirty="0" smtClean="0"/>
              <a:t>، وسموها وصدقها،  وروعتها </a:t>
            </a:r>
            <a:r>
              <a:rPr lang="ar-SA" dirty="0" err="1" smtClean="0"/>
              <a:t>وقوتها )</a:t>
            </a:r>
            <a:r>
              <a:rPr lang="ar-SA" dirty="0" smtClean="0"/>
              <a:t> </a:t>
            </a:r>
            <a:endParaRPr lang="en-US" dirty="0" smtClean="0"/>
          </a:p>
          <a:p>
            <a:pPr marL="274320" indent="-274320" eaLnBrk="1" fontAlgn="auto" hangingPunct="1">
              <a:spcAft>
                <a:spcPts val="0"/>
              </a:spcAft>
              <a:buFont typeface="Wingdings"/>
              <a:buChar char=""/>
              <a:defRPr/>
            </a:pPr>
            <a:r>
              <a:rPr lang="ar-SA" dirty="0" err="1" smtClean="0"/>
              <a:t>والخيالي</a:t>
            </a:r>
            <a:r>
              <a:rPr lang="ar-SA" b="1" dirty="0" err="1" smtClean="0"/>
              <a:t> </a:t>
            </a:r>
            <a:r>
              <a:rPr lang="ar-SA" dirty="0" err="1" smtClean="0"/>
              <a:t>: </a:t>
            </a:r>
            <a:r>
              <a:rPr lang="ar-SA" dirty="0" smtClean="0"/>
              <a:t>( ويعني بيان نوعه تفسيري أو تصويري أو </a:t>
            </a:r>
            <a:r>
              <a:rPr lang="ar-SA" dirty="0" err="1" smtClean="0"/>
              <a:t>خلاق )</a:t>
            </a:r>
            <a:r>
              <a:rPr lang="ar-SA" dirty="0" smtClean="0"/>
              <a:t> </a:t>
            </a:r>
            <a:endParaRPr lang="en-US" dirty="0" smtClean="0"/>
          </a:p>
          <a:p>
            <a:pPr marL="274320" indent="-274320" eaLnBrk="1" fontAlgn="auto" hangingPunct="1">
              <a:spcAft>
                <a:spcPts val="0"/>
              </a:spcAft>
              <a:buFont typeface="Wingdings"/>
              <a:buChar char=""/>
              <a:defRPr/>
            </a:pPr>
            <a:endParaRPr lang="en-US" dirty="0" smtClean="0"/>
          </a:p>
          <a:p>
            <a:pPr marL="274320" indent="-274320" eaLnBrk="1" fontAlgn="auto" hangingPunct="1">
              <a:spcAft>
                <a:spcPts val="0"/>
              </a:spcAft>
              <a:buFont typeface="Wingdings"/>
              <a:buChar char=""/>
              <a:defRPr/>
            </a:pPr>
            <a:endParaRPr lang="ar-SA" dirty="0"/>
          </a:p>
        </p:txBody>
      </p:sp>
      <p:pic>
        <p:nvPicPr>
          <p:cNvPr id="6" name="صورة 5"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endParaRPr lang="ar-SA"/>
          </a:p>
        </p:txBody>
      </p:sp>
      <p:sp>
        <p:nvSpPr>
          <p:cNvPr id="3" name="عنصر نائب للمحتوى 2"/>
          <p:cNvSpPr>
            <a:spLocks noGrp="1"/>
          </p:cNvSpPr>
          <p:nvPr>
            <p:ph sz="quarter" idx="1"/>
          </p:nvPr>
        </p:nvSpPr>
        <p:spPr>
          <a:xfrm>
            <a:off x="468313" y="1600200"/>
            <a:ext cx="8064500" cy="4873625"/>
          </a:xfrm>
        </p:spPr>
        <p:txBody>
          <a:bodyPr>
            <a:normAutofit/>
          </a:bodyPr>
          <a:lstStyle/>
          <a:p>
            <a:pPr marL="274320" indent="-274320" eaLnBrk="1" fontAlgn="auto" hangingPunct="1">
              <a:spcAft>
                <a:spcPts val="0"/>
              </a:spcAft>
              <a:buFont typeface="Wingdings"/>
              <a:buNone/>
              <a:defRPr/>
            </a:pPr>
            <a:r>
              <a:rPr lang="ar-SA" dirty="0" smtClean="0">
                <a:solidFill>
                  <a:schemeClr val="accent1">
                    <a:lumMod val="75000"/>
                  </a:schemeClr>
                </a:solidFill>
              </a:rPr>
              <a:t>    </a:t>
            </a:r>
            <a:r>
              <a:rPr lang="ar-SA" u="sng" dirty="0" err="1" smtClean="0">
                <a:solidFill>
                  <a:schemeClr val="accent1">
                    <a:lumMod val="75000"/>
                  </a:schemeClr>
                </a:solidFill>
              </a:rPr>
              <a:t>الثالث </a:t>
            </a:r>
            <a:r>
              <a:rPr lang="ar-SA" u="sng" dirty="0" smtClean="0">
                <a:solidFill>
                  <a:schemeClr val="accent1">
                    <a:lumMod val="75000"/>
                  </a:schemeClr>
                </a:solidFill>
              </a:rPr>
              <a:t>:</a:t>
            </a:r>
            <a:r>
              <a:rPr lang="ar-SA" dirty="0" smtClean="0">
                <a:solidFill>
                  <a:schemeClr val="accent1">
                    <a:lumMod val="75000"/>
                  </a:schemeClr>
                </a:solidFill>
              </a:rPr>
              <a:t>  </a:t>
            </a:r>
            <a:r>
              <a:rPr lang="ar-SA" dirty="0" smtClean="0"/>
              <a:t>دراسته من حيث الشكل الفني ومميزاته البلاغية </a:t>
            </a:r>
            <a:r>
              <a:rPr lang="ar-SA" dirty="0" err="1" smtClean="0"/>
              <a:t>والأسلوبية </a:t>
            </a:r>
            <a:r>
              <a:rPr lang="ar-SA" dirty="0" smtClean="0"/>
              <a:t>، </a:t>
            </a:r>
            <a:r>
              <a:rPr lang="ar-SA" dirty="0" err="1" smtClean="0"/>
              <a:t>ويتناول :</a:t>
            </a:r>
            <a:r>
              <a:rPr lang="ar-SA" dirty="0" smtClean="0"/>
              <a:t> </a:t>
            </a:r>
          </a:p>
          <a:p>
            <a:pPr marL="274320" indent="-274320" eaLnBrk="1" fontAlgn="auto" hangingPunct="1">
              <a:lnSpc>
                <a:spcPct val="150000"/>
              </a:lnSpc>
              <a:spcAft>
                <a:spcPts val="0"/>
              </a:spcAft>
              <a:buFont typeface="Wingdings"/>
              <a:buNone/>
              <a:defRPr/>
            </a:pPr>
            <a:endParaRPr lang="en-US" dirty="0" smtClean="0"/>
          </a:p>
          <a:p>
            <a:pPr marL="274320" indent="-274320" eaLnBrk="1" fontAlgn="auto" hangingPunct="1">
              <a:lnSpc>
                <a:spcPct val="150000"/>
              </a:lnSpc>
              <a:spcAft>
                <a:spcPts val="0"/>
              </a:spcAft>
              <a:buFont typeface="Wingdings"/>
              <a:buChar char=""/>
              <a:defRPr/>
            </a:pPr>
            <a:r>
              <a:rPr lang="ar-SA" dirty="0" smtClean="0"/>
              <a:t>دراسة الألفاظ</a:t>
            </a:r>
            <a:r>
              <a:rPr lang="ar-SA" b="1" dirty="0" smtClean="0"/>
              <a:t> </a:t>
            </a:r>
            <a:r>
              <a:rPr lang="ar-SA" dirty="0" smtClean="0"/>
              <a:t>في فصاحتها وحسن اختيارها وتآلفها فيما بينها ومدى الإيحاء فيها </a:t>
            </a:r>
            <a:endParaRPr lang="en-US" dirty="0" smtClean="0"/>
          </a:p>
          <a:p>
            <a:pPr marL="274320" indent="-274320" eaLnBrk="1" fontAlgn="auto" hangingPunct="1">
              <a:lnSpc>
                <a:spcPct val="150000"/>
              </a:lnSpc>
              <a:spcAft>
                <a:spcPts val="0"/>
              </a:spcAft>
              <a:buFont typeface="Wingdings"/>
              <a:buChar char=""/>
              <a:defRPr/>
            </a:pPr>
            <a:r>
              <a:rPr lang="ar-SA" dirty="0" smtClean="0"/>
              <a:t>دراسة التراكيب في بلاغتها وقوتها وإبداع صاحبها في </a:t>
            </a:r>
            <a:r>
              <a:rPr lang="ar-SA" dirty="0" err="1" smtClean="0"/>
              <a:t>تأليفها .</a:t>
            </a:r>
            <a:endParaRPr lang="en-US" dirty="0" smtClean="0"/>
          </a:p>
          <a:p>
            <a:pPr marL="274320" indent="-274320" eaLnBrk="1" fontAlgn="auto" hangingPunct="1">
              <a:lnSpc>
                <a:spcPct val="150000"/>
              </a:lnSpc>
              <a:spcAft>
                <a:spcPts val="0"/>
              </a:spcAft>
              <a:buFont typeface="Wingdings"/>
              <a:buChar char=""/>
              <a:defRPr/>
            </a:pPr>
            <a:r>
              <a:rPr lang="ar-SA" dirty="0" smtClean="0"/>
              <a:t>دراسة الأسلوب في نوعه وطبيعته </a:t>
            </a:r>
            <a:r>
              <a:rPr lang="ar-SA" dirty="0" err="1" smtClean="0"/>
              <a:t>وقوته </a:t>
            </a:r>
            <a:r>
              <a:rPr lang="ar-SA" dirty="0" smtClean="0"/>
              <a:t>، ومدى إبداعه ودلالته على شخصية </a:t>
            </a:r>
            <a:r>
              <a:rPr lang="ar-SA" dirty="0" err="1" smtClean="0"/>
              <a:t>صاحبه </a:t>
            </a:r>
            <a:r>
              <a:rPr lang="ar-SA" dirty="0" smtClean="0"/>
              <a:t>، وارتباطه  بعصره </a:t>
            </a:r>
            <a:r>
              <a:rPr lang="ar-SA" dirty="0" err="1" smtClean="0"/>
              <a:t>وبيئته </a:t>
            </a:r>
            <a:r>
              <a:rPr lang="ar-SA" dirty="0" smtClean="0"/>
              <a:t>, والفن الأدبي الذي ينتمي </a:t>
            </a:r>
            <a:r>
              <a:rPr lang="ar-SA" dirty="0" err="1" smtClean="0"/>
              <a:t>إليه .</a:t>
            </a:r>
            <a:r>
              <a:rPr lang="ar-SA" dirty="0" smtClean="0"/>
              <a:t> </a:t>
            </a:r>
            <a:endParaRPr lang="en-US" dirty="0" smtClean="0"/>
          </a:p>
          <a:p>
            <a:pPr marL="274320" indent="-274320" eaLnBrk="1" fontAlgn="auto" hangingPunct="1">
              <a:spcAft>
                <a:spcPts val="0"/>
              </a:spcAft>
              <a:buFont typeface="Wingdings"/>
              <a:buChar char=""/>
              <a:defRPr/>
            </a:pPr>
            <a:endParaRPr lang="ar-SA" dirty="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33413" y="1206500"/>
            <a:ext cx="7467600" cy="1143000"/>
          </a:xfrm>
        </p:spPr>
        <p:txBody>
          <a:bodyPr anchor="ctr">
            <a:noAutofit/>
          </a:bodyPr>
          <a:lstStyle/>
          <a:p>
            <a:pPr algn="ctr" eaLnBrk="1" fontAlgn="auto" hangingPunct="1">
              <a:spcAft>
                <a:spcPts val="0"/>
              </a:spcAft>
              <a:defRPr/>
            </a:pPr>
            <a:r>
              <a:rPr lang="ar-SA" sz="4000" dirty="0" smtClean="0"/>
              <a:t>مقومات التذوق الأدبي</a:t>
            </a:r>
            <a:r>
              <a:rPr lang="en-US" sz="4000" dirty="0" smtClean="0"/>
              <a:t/>
            </a:r>
            <a:br>
              <a:rPr lang="en-US" sz="4000" dirty="0" smtClean="0"/>
            </a:br>
            <a:endParaRPr lang="ar-SA" sz="4000" dirty="0"/>
          </a:p>
        </p:txBody>
      </p:sp>
      <p:sp>
        <p:nvSpPr>
          <p:cNvPr id="21507" name="عنصر نائب للمحتوى 2"/>
          <p:cNvSpPr>
            <a:spLocks noGrp="1"/>
          </p:cNvSpPr>
          <p:nvPr>
            <p:ph sz="quarter" idx="1"/>
          </p:nvPr>
        </p:nvSpPr>
        <p:spPr>
          <a:xfrm>
            <a:off x="457200" y="1600200"/>
            <a:ext cx="7467600" cy="4873625"/>
          </a:xfrm>
        </p:spPr>
        <p:txBody>
          <a:bodyPr anchor="ctr"/>
          <a:lstStyle/>
          <a:p>
            <a:pPr eaLnBrk="1" hangingPunct="1"/>
            <a:r>
              <a:rPr lang="ar-SA" sz="3600" smtClean="0"/>
              <a:t>وهي :  الخصائص الفنية و الجمالية المتمثلة في الألفاظ والصورة الفنية والعاطفة والموسيقى والخيال والأفكار والصياغة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3124200"/>
            <a:ext cx="6172200" cy="1893888"/>
          </a:xfrm>
        </p:spPr>
        <p:txBody>
          <a:bodyPr/>
          <a:lstStyle/>
          <a:p>
            <a:pPr eaLnBrk="1" fontAlgn="auto" hangingPunct="1">
              <a:spcAft>
                <a:spcPts val="0"/>
              </a:spcAft>
              <a:defRPr/>
            </a:pPr>
            <a:endParaRPr lang="ar-SA"/>
          </a:p>
        </p:txBody>
      </p:sp>
      <p:sp>
        <p:nvSpPr>
          <p:cNvPr id="22531" name="عنوان فرعي 2"/>
          <p:cNvSpPr>
            <a:spLocks noGrp="1"/>
          </p:cNvSpPr>
          <p:nvPr>
            <p:ph type="subTitle" idx="1"/>
          </p:nvPr>
        </p:nvSpPr>
        <p:spPr>
          <a:xfrm>
            <a:off x="2286000" y="5003800"/>
            <a:ext cx="6172200" cy="1371600"/>
          </a:xfrm>
        </p:spPr>
        <p:txBody>
          <a:bodyPr/>
          <a:lstStyle/>
          <a:p>
            <a:pPr eaLnBrk="1" hangingPunct="1"/>
            <a:endParaRPr lang="ar-SA" smtClean="0"/>
          </a:p>
        </p:txBody>
      </p:sp>
      <p:sp>
        <p:nvSpPr>
          <p:cNvPr id="4" name="عنوان 1"/>
          <p:cNvSpPr txBox="1">
            <a:spLocks/>
          </p:cNvSpPr>
          <p:nvPr/>
        </p:nvSpPr>
        <p:spPr>
          <a:xfrm>
            <a:off x="1497013" y="1628775"/>
            <a:ext cx="7467600" cy="3879850"/>
          </a:xfrm>
          <a:prstGeom prst="rect">
            <a:avLst/>
          </a:prstGeom>
        </p:spPr>
        <p:txBody>
          <a:bodyPr anchor="ctr"/>
          <a:lstStyle/>
          <a:p>
            <a:pPr algn="ctr" fontAlgn="auto">
              <a:spcAft>
                <a:spcPts val="0"/>
              </a:spcAft>
              <a:defRPr/>
            </a:pPr>
            <a:r>
              <a:rPr lang="ar-SA" sz="8000" b="1" cap="small">
                <a:solidFill>
                  <a:schemeClr val="tx2"/>
                </a:solidFill>
                <a:latin typeface="+mj-lt"/>
                <a:ea typeface="+mj-ea"/>
                <a:cs typeface="+mj-cs"/>
              </a:rPr>
              <a:t>أولاًـ المقومات العامة</a:t>
            </a:r>
            <a:br>
              <a:rPr lang="ar-SA" sz="8000" b="1" cap="small">
                <a:solidFill>
                  <a:schemeClr val="tx2"/>
                </a:solidFill>
                <a:latin typeface="+mj-lt"/>
                <a:ea typeface="+mj-ea"/>
                <a:cs typeface="+mj-cs"/>
              </a:rPr>
            </a:br>
            <a:r>
              <a:rPr lang="ar-SA" sz="8000" b="1" cap="small">
                <a:solidFill>
                  <a:schemeClr val="tx2"/>
                </a:solidFill>
                <a:latin typeface="+mj-lt"/>
                <a:ea typeface="+mj-ea"/>
                <a:cs typeface="+mj-cs"/>
              </a:rPr>
              <a:t/>
            </a:r>
            <a:br>
              <a:rPr lang="ar-SA" sz="8000" b="1" cap="small">
                <a:solidFill>
                  <a:schemeClr val="tx2"/>
                </a:solidFill>
                <a:latin typeface="+mj-lt"/>
                <a:ea typeface="+mj-ea"/>
                <a:cs typeface="+mj-cs"/>
              </a:rPr>
            </a:br>
            <a:r>
              <a:rPr lang="ar-SA" sz="4800" b="1" cap="small">
                <a:solidFill>
                  <a:schemeClr val="tx2"/>
                </a:solidFill>
                <a:latin typeface="+mj-lt"/>
                <a:ea typeface="+mj-ea"/>
                <a:cs typeface="+mj-cs"/>
              </a:rPr>
              <a:t>وتشمل:</a:t>
            </a:r>
            <a:r>
              <a:rPr lang="ar-SA" sz="8000" b="1" cap="small">
                <a:solidFill>
                  <a:schemeClr val="tx2"/>
                </a:solidFill>
                <a:latin typeface="+mj-lt"/>
                <a:ea typeface="+mj-ea"/>
                <a:cs typeface="+mj-cs"/>
              </a:rPr>
              <a:t> </a:t>
            </a:r>
            <a:endParaRPr lang="ar-SA" sz="8000" b="1" cap="small" dirty="0">
              <a:solidFill>
                <a:schemeClr val="tx2"/>
              </a:solidFill>
              <a:latin typeface="+mj-lt"/>
              <a:ea typeface="+mj-ea"/>
              <a:cs typeface="+mj-cs"/>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68042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3555" name="عنصر نائب للمحتوى 2"/>
          <p:cNvSpPr>
            <a:spLocks noGrp="1"/>
          </p:cNvSpPr>
          <p:nvPr>
            <p:ph sz="quarter" idx="1"/>
          </p:nvPr>
        </p:nvSpPr>
        <p:spPr>
          <a:xfrm>
            <a:off x="457200" y="1103313"/>
            <a:ext cx="7715250" cy="6213475"/>
          </a:xfrm>
        </p:spPr>
        <p:txBody>
          <a:bodyPr/>
          <a:lstStyle/>
          <a:p>
            <a:pPr eaLnBrk="1" hangingPunct="1"/>
            <a:r>
              <a:rPr lang="ar-SA" sz="3200" smtClean="0"/>
              <a:t>أ –</a:t>
            </a:r>
            <a:r>
              <a:rPr lang="ar-SA" sz="3200" u="sng" smtClean="0"/>
              <a:t> المقومات اللفظية :</a:t>
            </a:r>
            <a:r>
              <a:rPr lang="ar-SA" sz="3200" b="1" smtClean="0"/>
              <a:t> </a:t>
            </a:r>
            <a:r>
              <a:rPr lang="ar-SA" sz="3200" smtClean="0"/>
              <a:t>تعد الألفاظ اللبنات الأساسية في أي جملة, وهذه اللبنة يختلف معناها باختلاف السياق الذي ترد فيه .  وقد عني نقادنا العرب القدماء بتذوق الأصوات والحروف الدالة على معنى الكلمة , ومناسبة الألفاظ للمعاني , وتحدثوا عن صفات الصوت من حيث القوة والضعف والاستعلاء ومشاكله الألفاظ لأصواتها,  كذلك أولى البلاغيون البحث في الفصاحة وشروطها في اللفظ والتركيب مكانة متميزة . لذلك ينبغي النظر إلى هذه الجوانب في تذوق الألفاظ : وهي مناسبة الألفاظ لمعانيها ، وصفاتها من حيث الرقة والعذوبة أو الشدة والقوة والجزالة لما سيقت له من المعاني أيضًا . .... وهكذا !</a:t>
            </a:r>
          </a:p>
        </p:txBody>
      </p:sp>
    </p:spTree>
  </p:cSld>
  <p:clrMapOvr>
    <a:masterClrMapping/>
  </p:clrMapOvr>
  <p:transition spd="slow">
    <p:pull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4579" name="عنصر نائب للمحتوى 2"/>
          <p:cNvSpPr>
            <a:spLocks noGrp="1"/>
          </p:cNvSpPr>
          <p:nvPr>
            <p:ph sz="quarter" idx="1"/>
          </p:nvPr>
        </p:nvSpPr>
        <p:spPr>
          <a:xfrm>
            <a:off x="457200" y="744538"/>
            <a:ext cx="7859713" cy="6140450"/>
          </a:xfrm>
        </p:spPr>
        <p:txBody>
          <a:bodyPr anchor="ctr"/>
          <a:lstStyle/>
          <a:p>
            <a:pPr eaLnBrk="1" hangingPunct="1"/>
            <a:r>
              <a:rPr lang="ar-SA" sz="2800" smtClean="0"/>
              <a:t>ب </a:t>
            </a:r>
            <a:r>
              <a:rPr lang="ar-SA" sz="2800" u="sng" smtClean="0"/>
              <a:t>– المقومات الأسلوبية : </a:t>
            </a:r>
            <a:endParaRPr lang="en-US" sz="2800" smtClean="0">
              <a:cs typeface="Times New Roman" pitchFamily="18" charset="0"/>
            </a:endParaRPr>
          </a:p>
          <a:p>
            <a:pPr eaLnBrk="1" hangingPunct="1"/>
            <a:r>
              <a:rPr lang="ar-SA" sz="2800" smtClean="0"/>
              <a:t>     الأسلوب هو اختيار واع يسلطه المبدع على ما توفره اللغة من سعة وطاقات فنية غنية, فينتقي المبدع منها أكثر مواءمة لمقاصده وغاياته من جهة, وللعمل الإبداعي من جهة أخرى . </a:t>
            </a:r>
          </a:p>
          <a:p>
            <a:pPr eaLnBrk="1" hangingPunct="1">
              <a:buFont typeface="Wingdings" pitchFamily="2" charset="2"/>
              <a:buNone/>
            </a:pPr>
            <a:r>
              <a:rPr lang="ar-SA" sz="2800" smtClean="0"/>
              <a:t> ويختلف الأسلوب باختلاف المبدعين وباختلاف الغرض أو الموضوع الذي يكتب فيه فالأسلوب العلمي يخاطب العقل مخاطبة موضوعية لذلك فألفاظه وضعية عارية  من كل زخرف لا يضطر القارئ إلى تأويلها ولا يلحق بها الاحتمالات , أما الأسلوب الأدبي فهو يخاطب العقل والنفس معاً وألفاظه مؤثرة منتقاة موسيقية الوقع محملة مجازًا وإيحاء ويهدف إلى التأثير في المتلقي ودفعه إلى مشاركة المبدع في انفعالاته ومشاعره وأحاسيسه وللخيال المبدع الخلاق فيه نصيب وافر.    </a:t>
            </a:r>
            <a:endParaRPr lang="en-US" sz="2800" smtClean="0">
              <a:cs typeface="Times New Roman" pitchFamily="18" charset="0"/>
            </a:endParaRPr>
          </a:p>
          <a:p>
            <a:pPr eaLnBrk="1" hangingPunct="1"/>
            <a:endParaRPr lang="ar-SA" sz="2800" smtClean="0"/>
          </a:p>
        </p:txBody>
      </p:sp>
    </p:spTree>
  </p:cSld>
  <p:clrMapOvr>
    <a:masterClrMapping/>
  </p:clrMapOvr>
  <p:transition spd="slow">
    <p:pull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5603" name="عنصر نائب للمحتوى 2"/>
          <p:cNvSpPr>
            <a:spLocks noGrp="1"/>
          </p:cNvSpPr>
          <p:nvPr>
            <p:ph sz="quarter" idx="1"/>
          </p:nvPr>
        </p:nvSpPr>
        <p:spPr>
          <a:xfrm>
            <a:off x="457200" y="455613"/>
            <a:ext cx="8147050" cy="6213475"/>
          </a:xfrm>
        </p:spPr>
        <p:txBody>
          <a:bodyPr anchor="ctr"/>
          <a:lstStyle/>
          <a:p>
            <a:pPr eaLnBrk="1" hangingPunct="1"/>
            <a:r>
              <a:rPr lang="ar-SA" sz="2800" smtClean="0"/>
              <a:t>جـ </a:t>
            </a:r>
            <a:r>
              <a:rPr lang="ar-SA" sz="2800" u="sng" smtClean="0"/>
              <a:t>- المقومات الفكرية : </a:t>
            </a:r>
            <a:endParaRPr lang="en-US" sz="2800" smtClean="0">
              <a:cs typeface="Times New Roman" pitchFamily="18" charset="0"/>
            </a:endParaRPr>
          </a:p>
          <a:p>
            <a:pPr eaLnBrk="1" hangingPunct="1"/>
            <a:r>
              <a:rPr lang="ar-SA" sz="2800" smtClean="0"/>
              <a:t>    هي المعاني الذهنية التي تنقل إلينا بواسطة اللغة , </a:t>
            </a:r>
          </a:p>
          <a:p>
            <a:pPr eaLnBrk="1" hangingPunct="1">
              <a:buFont typeface="Wingdings" pitchFamily="2" charset="2"/>
              <a:buNone/>
            </a:pPr>
            <a:r>
              <a:rPr lang="ar-SA" sz="2800" smtClean="0"/>
              <a:t>والفكرة هي العنصر العقلي في النص ومظهر فكر الأديب وثقافته, وهي ضرورية للأدب و إلا فهو أدب خامل ضعيف لأنه لا يضيف إلى حصيلة خبراتنا خبرة جديدة , ولا يمدنا بمعلومات وحقائق عن الكون والناس والحياة .</a:t>
            </a:r>
            <a:endParaRPr lang="en-US" sz="2800" smtClean="0">
              <a:cs typeface="Times New Roman" pitchFamily="18" charset="0"/>
            </a:endParaRPr>
          </a:p>
          <a:p>
            <a:pPr eaLnBrk="1" hangingPunct="1"/>
            <a:r>
              <a:rPr lang="ar-SA" sz="2800" smtClean="0"/>
              <a:t>وللفكرة الجيدة في رأي الدارسين مقومات منها:</a:t>
            </a:r>
          </a:p>
          <a:p>
            <a:pPr eaLnBrk="1" hangingPunct="1"/>
            <a:endParaRPr lang="en-US" sz="2800" smtClean="0">
              <a:cs typeface="Times New Roman" pitchFamily="18" charset="0"/>
            </a:endParaRPr>
          </a:p>
          <a:p>
            <a:pPr eaLnBrk="1" hangingPunct="1"/>
            <a:r>
              <a:rPr lang="ar-SA" sz="2800" smtClean="0"/>
              <a:t> </a:t>
            </a:r>
            <a:r>
              <a:rPr lang="ar-SA" sz="2800" b="1" smtClean="0"/>
              <a:t>1</a:t>
            </a:r>
            <a:r>
              <a:rPr lang="ar-SA" sz="2800" smtClean="0"/>
              <a:t>- جدة الأفكار</a:t>
            </a:r>
            <a:r>
              <a:rPr lang="ar-SA" sz="2800" b="1" smtClean="0"/>
              <a:t> :</a:t>
            </a:r>
            <a:r>
              <a:rPr lang="ar-SA" sz="2800" smtClean="0"/>
              <a:t> ولا يعني أن تكون غير مسبوقة وإنما نقصد جدة التناول والعرض , فالمبدع يحمل الأفكار من روحه, ويلونها بألوان شخصيته , فتبدو وكأنها مبتكرة. وتذوق النص الإبداعي يسعى إلى اكتشاف الطريقة الخاصة في التفكير لدى الأديب ويوضح القيم التي تضمنها نصه  .</a:t>
            </a:r>
            <a:endParaRPr lang="en-US" sz="2800" smtClean="0">
              <a:cs typeface="Times New Roman" pitchFamily="18" charset="0"/>
            </a:endParaRPr>
          </a:p>
          <a:p>
            <a:pPr eaLnBrk="1" hangingPunct="1"/>
            <a:endParaRPr lang="ar-SA" sz="2800" smtClean="0"/>
          </a:p>
        </p:txBody>
      </p:sp>
    </p:spTree>
  </p:cSld>
  <p:clrMapOvr>
    <a:masterClrMapping/>
  </p:clrMapOvr>
  <p:transition spd="slow">
    <p:pull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Grp="1" noChangeArrowheads="1"/>
          </p:cNvSpPr>
          <p:nvPr>
            <p:ph sz="quarter" idx="1"/>
          </p:nvPr>
        </p:nvSpPr>
        <p:spPr>
          <a:xfrm>
            <a:off x="323850" y="1295400"/>
            <a:ext cx="7921625" cy="5446713"/>
          </a:xfrm>
        </p:spPr>
        <p:txBody>
          <a:bodyPr anchor="ctr">
            <a:spAutoFit/>
          </a:bodyPr>
          <a:lstStyle/>
          <a:p>
            <a:pPr marL="0" indent="0" eaLnBrk="1" hangingPunct="1">
              <a:spcBef>
                <a:spcPct val="0"/>
              </a:spcBef>
              <a:buClrTx/>
              <a:buSzTx/>
              <a:buFontTx/>
              <a:buNone/>
              <a:tabLst>
                <a:tab pos="15875" algn="l"/>
                <a:tab pos="358775" algn="r"/>
                <a:tab pos="5829300" algn="dec"/>
              </a:tabLst>
            </a:pPr>
            <a:r>
              <a:rPr lang="ar-SA" sz="2800" smtClean="0">
                <a:solidFill>
                  <a:srgbClr val="000000"/>
                </a:solidFill>
                <a:latin typeface="AL-Mohanad Bold"/>
                <a:ea typeface="Calibri" pitchFamily="34" charset="0"/>
                <a:cs typeface="Arial" pitchFamily="34" charset="0"/>
              </a:rPr>
              <a:t>2 - ترابط الأفكار</a:t>
            </a:r>
            <a:r>
              <a:rPr lang="ar-SA" sz="2800" b="1" smtClean="0">
                <a:solidFill>
                  <a:srgbClr val="000000"/>
                </a:solidFill>
                <a:latin typeface="AL-Mohanad"/>
                <a:ea typeface="Calibri" pitchFamily="34" charset="0"/>
                <a:cs typeface="Arial" pitchFamily="34" charset="0"/>
              </a:rPr>
              <a:t>  :</a:t>
            </a:r>
            <a:r>
              <a:rPr lang="ar-SA" sz="2800" smtClean="0">
                <a:solidFill>
                  <a:srgbClr val="000000"/>
                </a:solidFill>
                <a:latin typeface="AL-Mohanad"/>
                <a:ea typeface="Calibri" pitchFamily="34" charset="0"/>
                <a:cs typeface="Arial" pitchFamily="34" charset="0"/>
              </a:rPr>
              <a:t> من شروط الأدب الجيد ورود الأفكار في نسق فكري متسلسل, أي أن </a:t>
            </a:r>
            <a:endParaRPr lang="en-US" sz="1200" smtClean="0">
              <a:latin typeface="Arial" pitchFamily="34" charset="0"/>
              <a:ea typeface="Calibri" pitchFamily="34" charset="0"/>
              <a:cs typeface="Arial" pitchFamily="34" charset="0"/>
            </a:endParaRPr>
          </a:p>
          <a:p>
            <a:pPr marL="0" indent="0">
              <a:spcBef>
                <a:spcPct val="0"/>
              </a:spcBef>
              <a:buClrTx/>
              <a:buSzTx/>
              <a:buFontTx/>
              <a:buNone/>
              <a:tabLst>
                <a:tab pos="15875" algn="l"/>
                <a:tab pos="358775" algn="r"/>
                <a:tab pos="5829300" algn="dec"/>
              </a:tabLst>
            </a:pPr>
            <a:r>
              <a:rPr lang="ar-SA" sz="2800" smtClean="0">
                <a:solidFill>
                  <a:srgbClr val="000000"/>
                </a:solidFill>
                <a:latin typeface="AL-Mohanad"/>
                <a:ea typeface="Calibri" pitchFamily="34" charset="0"/>
                <a:cs typeface="Arial" pitchFamily="34" charset="0"/>
              </a:rPr>
              <a:t>تمثل كل  فكرة سابقة ولاحقة في آن واحد, سابقة الفكرة تمد لها ولاحقة الفكرة نتيجة لها, بحيث لو</a:t>
            </a:r>
            <a:endParaRPr lang="en-US" sz="1200" smtClean="0">
              <a:latin typeface="Arial" pitchFamily="34" charset="0"/>
              <a:cs typeface="Arial" pitchFamily="34" charset="0"/>
            </a:endParaRPr>
          </a:p>
          <a:p>
            <a:pPr marL="0" indent="0">
              <a:spcBef>
                <a:spcPct val="0"/>
              </a:spcBef>
              <a:buClrTx/>
              <a:buSzTx/>
              <a:buFontTx/>
              <a:buNone/>
              <a:tabLst>
                <a:tab pos="15875" algn="l"/>
                <a:tab pos="358775" algn="r"/>
                <a:tab pos="5829300" algn="dec"/>
              </a:tabLst>
            </a:pPr>
            <a:r>
              <a:rPr lang="ar-SA" sz="2800" smtClean="0">
                <a:solidFill>
                  <a:srgbClr val="000000"/>
                </a:solidFill>
                <a:latin typeface="AL-Mohanad"/>
                <a:cs typeface="Arial" pitchFamily="34" charset="0"/>
              </a:rPr>
              <a:t> سقطت من النص فكرة أو حتى كلمة لتصدع بناء العمل الأدبي وفقد جماله .  </a:t>
            </a:r>
          </a:p>
          <a:p>
            <a:pPr marL="0" indent="0">
              <a:spcBef>
                <a:spcPct val="0"/>
              </a:spcBef>
              <a:buClrTx/>
              <a:buSzTx/>
              <a:buFontTx/>
              <a:buNone/>
              <a:tabLst>
                <a:tab pos="15875" algn="l"/>
                <a:tab pos="358775" algn="r"/>
                <a:tab pos="5829300" algn="dec"/>
              </a:tabLst>
            </a:pPr>
            <a:endParaRPr lang="ar-SA" sz="2800" smtClean="0">
              <a:solidFill>
                <a:srgbClr val="000000"/>
              </a:solidFill>
              <a:latin typeface="AL-Mohanad"/>
              <a:cs typeface="Arial" pitchFamily="34" charset="0"/>
            </a:endParaRPr>
          </a:p>
          <a:p>
            <a:pPr marL="0" indent="0">
              <a:spcBef>
                <a:spcPct val="0"/>
              </a:spcBef>
              <a:buClrTx/>
              <a:buSzTx/>
              <a:buFontTx/>
              <a:buNone/>
              <a:tabLst>
                <a:tab pos="15875" algn="l"/>
                <a:tab pos="358775" algn="r"/>
                <a:tab pos="5829300" algn="dec"/>
              </a:tabLst>
            </a:pPr>
            <a:endParaRPr lang="en-US" sz="1200" smtClean="0">
              <a:latin typeface="Arial" pitchFamily="34" charset="0"/>
              <a:cs typeface="Arial" pitchFamily="34" charset="0"/>
            </a:endParaRPr>
          </a:p>
          <a:p>
            <a:pPr marL="0" indent="0">
              <a:spcBef>
                <a:spcPct val="0"/>
              </a:spcBef>
              <a:buClrTx/>
              <a:buSzTx/>
              <a:buFontTx/>
              <a:buNone/>
              <a:tabLst>
                <a:tab pos="15875" algn="l"/>
                <a:tab pos="358775" algn="r"/>
                <a:tab pos="5829300" algn="dec"/>
              </a:tabLst>
            </a:pPr>
            <a:r>
              <a:rPr lang="ar-SA" sz="2800" smtClean="0">
                <a:solidFill>
                  <a:srgbClr val="000000"/>
                </a:solidFill>
                <a:latin typeface="AL-Mohanad Bold"/>
                <a:cs typeface="Arial" pitchFamily="34" charset="0"/>
              </a:rPr>
              <a:t>  3 - صحة الأفكار</a:t>
            </a:r>
            <a:r>
              <a:rPr lang="ar-SA" sz="2800" b="1" smtClean="0">
                <a:solidFill>
                  <a:srgbClr val="000000"/>
                </a:solidFill>
                <a:latin typeface="AL-Mohanad"/>
                <a:cs typeface="Arial" pitchFamily="34" charset="0"/>
              </a:rPr>
              <a:t> :</a:t>
            </a:r>
            <a:r>
              <a:rPr lang="ar-SA" sz="2800" smtClean="0">
                <a:solidFill>
                  <a:srgbClr val="000000"/>
                </a:solidFill>
                <a:latin typeface="AL-Mohanad"/>
                <a:cs typeface="Arial" pitchFamily="34" charset="0"/>
              </a:rPr>
              <a:t> ولا يعني هذا أن تكون المعاني مرادفة للصحة العقلية أو العلمية, بل أن تكون </a:t>
            </a:r>
            <a:endParaRPr lang="en-US" sz="1200" smtClean="0">
              <a:latin typeface="Arial" pitchFamily="34" charset="0"/>
              <a:cs typeface="Arial" pitchFamily="34" charset="0"/>
            </a:endParaRPr>
          </a:p>
          <a:p>
            <a:pPr marL="0" indent="0">
              <a:spcBef>
                <a:spcPct val="0"/>
              </a:spcBef>
              <a:buClrTx/>
              <a:buSzTx/>
              <a:buFontTx/>
              <a:buNone/>
              <a:tabLst>
                <a:tab pos="15875" algn="l"/>
                <a:tab pos="358775" algn="r"/>
                <a:tab pos="5829300" algn="dec"/>
              </a:tabLst>
            </a:pPr>
            <a:r>
              <a:rPr lang="ar-SA" sz="2800" smtClean="0">
                <a:solidFill>
                  <a:srgbClr val="000000"/>
                </a:solidFill>
                <a:latin typeface="AL-Mohanad"/>
                <a:cs typeface="Arial" pitchFamily="34" charset="0"/>
              </a:rPr>
              <a:t>الأفكار صادقة صدقاً أدبياً  أي صادقةً في الشعور والإحساس والرؤى والتخيل, أي مطابقة الأفكار الغرض</a:t>
            </a:r>
          </a:p>
          <a:p>
            <a:pPr marL="0" indent="0" rtl="0">
              <a:spcBef>
                <a:spcPct val="0"/>
              </a:spcBef>
              <a:buClrTx/>
              <a:buSzTx/>
              <a:buFontTx/>
              <a:buNone/>
              <a:tabLst>
                <a:tab pos="15875" algn="l"/>
                <a:tab pos="358775" algn="r"/>
                <a:tab pos="5829300" algn="dec"/>
              </a:tabLst>
            </a:pPr>
            <a:r>
              <a:rPr lang="ar-SA" sz="2800" smtClean="0">
                <a:solidFill>
                  <a:srgbClr val="000000"/>
                </a:solidFill>
                <a:latin typeface="AL-Mohanad"/>
                <a:cs typeface="Arial" pitchFamily="34" charset="0"/>
              </a:rPr>
              <a:t> الذي جاءت من أجله والمعاني النفسية المترتبة في ذهن مبدعها.</a:t>
            </a:r>
            <a:r>
              <a:rPr lang="en-US" sz="1200" smtClean="0">
                <a:latin typeface="Arial" pitchFamily="34" charset="0"/>
                <a:cs typeface="Arial" pitchFamily="34" charset="0"/>
              </a:rPr>
              <a:t> </a:t>
            </a:r>
            <a:endParaRPr lang="en-US" sz="3600" smtClean="0">
              <a:latin typeface="Arial" pitchFamily="34" charset="0"/>
              <a:cs typeface="Arial" pitchFamily="34" charset="0"/>
            </a:endParaRP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صر نائب للمحتوى 2"/>
          <p:cNvSpPr>
            <a:spLocks noGrp="1"/>
          </p:cNvSpPr>
          <p:nvPr>
            <p:ph sz="quarter" idx="1"/>
          </p:nvPr>
        </p:nvSpPr>
        <p:spPr>
          <a:xfrm>
            <a:off x="457200" y="1600200"/>
            <a:ext cx="7467600" cy="4565650"/>
          </a:xfrm>
        </p:spPr>
        <p:txBody>
          <a:bodyPr anchor="ctr"/>
          <a:lstStyle/>
          <a:p>
            <a:pPr eaLnBrk="1" hangingPunct="1"/>
            <a:r>
              <a:rPr lang="ar-SA" sz="4000" u="sng" smtClean="0"/>
              <a:t>المتلقي وتذوق النص : </a:t>
            </a:r>
            <a:r>
              <a:rPr lang="ar-SA" sz="4000" smtClean="0"/>
              <a:t/>
            </a:r>
            <a:br>
              <a:rPr lang="ar-SA" sz="4000" smtClean="0"/>
            </a:br>
            <a:endParaRPr lang="ar-SA" sz="4000" smtClean="0"/>
          </a:p>
          <a:p>
            <a:pPr eaLnBrk="1" hangingPunct="1"/>
            <a:r>
              <a:rPr lang="ar-SA" sz="4000" smtClean="0"/>
              <a:t>المتلقي هو مستقبل العمل الأدبي وقارئه سواءً كان فردا واحدا أو جماعة تقرأ هذا العمل .</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عنصر نائب للمحتوى 2"/>
          <p:cNvSpPr>
            <a:spLocks noGrp="1"/>
          </p:cNvSpPr>
          <p:nvPr>
            <p:ph sz="quarter" idx="1"/>
          </p:nvPr>
        </p:nvSpPr>
        <p:spPr>
          <a:xfrm>
            <a:off x="755650" y="765175"/>
            <a:ext cx="7467600" cy="6048375"/>
          </a:xfrm>
        </p:spPr>
        <p:txBody>
          <a:bodyPr/>
          <a:lstStyle/>
          <a:p>
            <a:pPr eaLnBrk="1" hangingPunct="1">
              <a:buFont typeface="Wingdings" pitchFamily="2" charset="2"/>
              <a:buNone/>
            </a:pPr>
            <a:endParaRPr lang="en-US" sz="2800" smtClean="0">
              <a:cs typeface="Times New Roman" pitchFamily="18" charset="0"/>
            </a:endParaRPr>
          </a:p>
          <a:p>
            <a:pPr eaLnBrk="1" hangingPunct="1"/>
            <a:r>
              <a:rPr lang="ar-SA" sz="2800" smtClean="0"/>
              <a:t>4 - عمق الأفكار</a:t>
            </a:r>
            <a:r>
              <a:rPr lang="ar-SA" sz="2800" b="1" smtClean="0"/>
              <a:t> :</a:t>
            </a:r>
            <a:r>
              <a:rPr lang="ar-SA" sz="2800" smtClean="0"/>
              <a:t> ولسنا نقصد هنا بالعمق الغموض والإبهام والألغاز, وإنما نقصد المعنى العميق الذي لا يدرك للوهلة الأولى وإنما يعطيك الأديب طرفاً منه تتعلق به لدى رغبتك في التأمل وكلما أغرقت في تأمله تكشفت فيه دلالات متعددة ومعانٍ كثيرة , وهي الوقت نفسه تكون ثرية أي قابلة للتأويل بحيث يستطيع كل متلقٍّ أن يضفي على النص من خبراته وثقافته ما يجعل النص الإبداعي نصوصاً متعددة تتعدد بتعداد المتلقين .</a:t>
            </a:r>
          </a:p>
          <a:p>
            <a:pPr eaLnBrk="1" hangingPunct="1"/>
            <a:endParaRPr lang="ar-SA" sz="2800" smtClean="0"/>
          </a:p>
          <a:p>
            <a:pPr eaLnBrk="1" hangingPunct="1"/>
            <a:endParaRPr lang="en-US" sz="2800" smtClean="0">
              <a:cs typeface="Times New Roman" pitchFamily="18" charset="0"/>
            </a:endParaRPr>
          </a:p>
          <a:p>
            <a:pPr eaLnBrk="1" hangingPunct="1"/>
            <a:r>
              <a:rPr lang="ar-SA" sz="2800" b="1" smtClean="0"/>
              <a:t>5</a:t>
            </a:r>
            <a:r>
              <a:rPr lang="ar-SA" sz="2800" smtClean="0"/>
              <a:t>- سمو الأفكار</a:t>
            </a:r>
            <a:r>
              <a:rPr lang="ar-SA" sz="2800" b="1" smtClean="0"/>
              <a:t> :</a:t>
            </a:r>
            <a:r>
              <a:rPr lang="ar-SA" sz="2800" smtClean="0"/>
              <a:t> وهي الأفكار التي تسهم في رفع قدر الإنسان وشأنه لأنها أجل قيمة وأكثر أثراً من الأفكار الداعية إلى التبذل والسفه أو الأفكار السلبية الواقفة موقف اللامبالاة.</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8675" name="عنصر نائب للمحتوى 2"/>
          <p:cNvSpPr>
            <a:spLocks noGrp="1"/>
          </p:cNvSpPr>
          <p:nvPr>
            <p:ph sz="quarter" idx="1"/>
          </p:nvPr>
        </p:nvSpPr>
        <p:spPr>
          <a:xfrm>
            <a:off x="250825" y="1341438"/>
            <a:ext cx="8281988" cy="6480175"/>
          </a:xfrm>
        </p:spPr>
        <p:txBody>
          <a:bodyPr/>
          <a:lstStyle/>
          <a:p>
            <a:pPr eaLnBrk="1" hangingPunct="1">
              <a:buFont typeface="Wingdings" pitchFamily="2" charset="2"/>
              <a:buNone/>
            </a:pPr>
            <a:r>
              <a:rPr lang="ar-SA" smtClean="0"/>
              <a:t>د -</a:t>
            </a:r>
            <a:r>
              <a:rPr lang="ar-SA" u="sng" smtClean="0"/>
              <a:t>  المقومات العاطفية :</a:t>
            </a:r>
          </a:p>
          <a:p>
            <a:pPr eaLnBrk="1" hangingPunct="1">
              <a:buFont typeface="Wingdings" pitchFamily="2" charset="2"/>
              <a:buNone/>
            </a:pPr>
            <a:endParaRPr lang="ar-SA" u="sng" smtClean="0"/>
          </a:p>
          <a:p>
            <a:pPr eaLnBrk="1" hangingPunct="1">
              <a:buFont typeface="Wingdings" pitchFamily="2" charset="2"/>
              <a:buNone/>
            </a:pPr>
            <a:r>
              <a:rPr lang="ar-SA" smtClean="0"/>
              <a:t>الأدب يقوم على قيمتين أساسيتين هما : قيمة شعورية , وقيمة تعبيرية , فالعواطف هي التي تدفع الأديب لإبداع عمله , والأدب لا يعد أدباً إذا خلي من العواطف التي تعبر عن نفسية مبدعها من جهة, وتهدف إلى إثارة عواطف المتلقي من جهة أخرى , وقد ذكر النقاد للعاطفة مجموعة من المقومات ، وهي :</a:t>
            </a:r>
            <a:r>
              <a:rPr lang="ar-SA" b="1" smtClean="0"/>
              <a:t>         </a:t>
            </a:r>
          </a:p>
          <a:p>
            <a:pPr eaLnBrk="1" hangingPunct="1">
              <a:buFont typeface="Wingdings" pitchFamily="2" charset="2"/>
              <a:buNone/>
            </a:pPr>
            <a:r>
              <a:rPr lang="ar-SA" b="1" smtClean="0"/>
              <a:t>                                    </a:t>
            </a:r>
            <a:endParaRPr lang="en-US" smtClean="0">
              <a:cs typeface="Times New Roman" pitchFamily="18" charset="0"/>
            </a:endParaRPr>
          </a:p>
          <a:p>
            <a:pPr eaLnBrk="1" hangingPunct="1"/>
            <a:r>
              <a:rPr lang="ar-SA" u="sng" smtClean="0"/>
              <a:t>قوة العاطفة</a:t>
            </a:r>
            <a:r>
              <a:rPr lang="ar-SA" b="1" u="sng" smtClean="0"/>
              <a:t> :</a:t>
            </a:r>
            <a:r>
              <a:rPr lang="ar-SA" smtClean="0"/>
              <a:t> و يراد بها قدرة النص الأدبي على استثارة عواطف المتلقين بحيث توجد حالة من التوحد بين شعور المبدع وشعور المتلقي ، والعاطفة القوية غالبًا ما تمنح التعابير من قوتها فيبدو التعبير موحياً حاملاً شحنة من المعنى أوسع من نطاق حروفه</a:t>
            </a:r>
            <a:r>
              <a:rPr lang="ar-SA" b="1" smtClean="0"/>
              <a:t> .                                                                   </a:t>
            </a:r>
          </a:p>
        </p:txBody>
      </p:sp>
    </p:spTree>
  </p:cSld>
  <p:clrMapOvr>
    <a:masterClrMapping/>
  </p:clrMapOvr>
  <p:transition spd="slow">
    <p:pull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9699" name="عنصر نائب للمحتوى 2"/>
          <p:cNvSpPr>
            <a:spLocks noGrp="1"/>
          </p:cNvSpPr>
          <p:nvPr>
            <p:ph sz="quarter" idx="1"/>
          </p:nvPr>
        </p:nvSpPr>
        <p:spPr>
          <a:xfrm>
            <a:off x="250825" y="188913"/>
            <a:ext cx="8281988" cy="6480175"/>
          </a:xfrm>
        </p:spPr>
        <p:txBody>
          <a:bodyPr/>
          <a:lstStyle/>
          <a:p>
            <a:pPr eaLnBrk="1" hangingPunct="1"/>
            <a:endParaRPr lang="ar-SA" u="sng" smtClean="0"/>
          </a:p>
          <a:p>
            <a:pPr eaLnBrk="1" hangingPunct="1"/>
            <a:endParaRPr lang="ar-SA" u="sng" smtClean="0"/>
          </a:p>
          <a:p>
            <a:pPr eaLnBrk="1" hangingPunct="1"/>
            <a:endParaRPr lang="ar-SA" u="sng" smtClean="0"/>
          </a:p>
          <a:p>
            <a:pPr eaLnBrk="1" hangingPunct="1"/>
            <a:endParaRPr lang="ar-SA" u="sng" smtClean="0"/>
          </a:p>
          <a:p>
            <a:pPr eaLnBrk="1" hangingPunct="1"/>
            <a:r>
              <a:rPr lang="ar-SA" u="sng" smtClean="0"/>
              <a:t>روعة العاطفة</a:t>
            </a:r>
            <a:r>
              <a:rPr lang="ar-SA" b="1" u="sng" smtClean="0"/>
              <a:t> :</a:t>
            </a:r>
            <a:r>
              <a:rPr lang="ar-SA" b="1" smtClean="0"/>
              <a:t> </a:t>
            </a:r>
            <a:r>
              <a:rPr lang="ar-SA" smtClean="0"/>
              <a:t>وهي مانقف حيالها معجبين , فتعترينا الدهشة والإكبار أمام عظمتها, و العاطفة الرائعة عاطفة جليلة تتجاوز العادي والمألوف لتصبح ضرباً من التفوق .</a:t>
            </a:r>
          </a:p>
          <a:p>
            <a:pPr eaLnBrk="1" hangingPunct="1"/>
            <a:endParaRPr lang="en-US" smtClean="0">
              <a:cs typeface="Times New Roman" pitchFamily="18" charset="0"/>
            </a:endParaRPr>
          </a:p>
          <a:p>
            <a:pPr eaLnBrk="1" hangingPunct="1"/>
            <a:r>
              <a:rPr lang="ar-SA" u="sng" smtClean="0"/>
              <a:t>سمو العاطفة</a:t>
            </a:r>
            <a:r>
              <a:rPr lang="ar-SA" b="1" u="sng" smtClean="0"/>
              <a:t> :</a:t>
            </a:r>
            <a:r>
              <a:rPr lang="ar-SA" smtClean="0"/>
              <a:t> وهي التي تدفع إلى نوع من السلوك المثالي كحب الوطن والمروءة والوفاء . ولا يعني هذا أن يتحول الأدب إلى عظات ووصايا أخلاقية ,ولكن العبرة في جمالية القول الذي قد يتضمن العواطف المنحطة ولكن يشرح خطرها وأثرها السلبي على الفرد والمجتمع معاً, فالأدب لا يمكن أن يتفلت من رسالته الإنسانية أبداً.</a:t>
            </a:r>
            <a:endParaRPr lang="en-US" smtClean="0">
              <a:cs typeface="Times New Roman" pitchFamily="18" charset="0"/>
            </a:endParaRPr>
          </a:p>
        </p:txBody>
      </p:sp>
    </p:spTree>
  </p:cSld>
  <p:clrMapOvr>
    <a:masterClrMapping/>
  </p:clrMapOvr>
  <p:transition spd="slow">
    <p:pull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30723" name="عنصر نائب للمحتوى 2"/>
          <p:cNvSpPr>
            <a:spLocks noGrp="1"/>
          </p:cNvSpPr>
          <p:nvPr>
            <p:ph sz="quarter" idx="1"/>
          </p:nvPr>
        </p:nvSpPr>
        <p:spPr>
          <a:xfrm>
            <a:off x="900113" y="693738"/>
            <a:ext cx="7467600" cy="5472112"/>
          </a:xfrm>
        </p:spPr>
        <p:txBody>
          <a:bodyPr/>
          <a:lstStyle/>
          <a:p>
            <a:pPr eaLnBrk="1" hangingPunct="1"/>
            <a:r>
              <a:rPr lang="ar-SA" smtClean="0"/>
              <a:t>هـ -</a:t>
            </a:r>
            <a:r>
              <a:rPr lang="ar-SA" u="sng" smtClean="0"/>
              <a:t> المقومات الخيالية :  </a:t>
            </a:r>
          </a:p>
          <a:p>
            <a:pPr eaLnBrk="1" hangingPunct="1">
              <a:buFont typeface="Wingdings" pitchFamily="2" charset="2"/>
              <a:buNone/>
            </a:pPr>
            <a:r>
              <a:rPr lang="ar-SA" u="sng" smtClean="0"/>
              <a:t>                                                   </a:t>
            </a:r>
            <a:endParaRPr lang="en-US" smtClean="0">
              <a:cs typeface="Times New Roman" pitchFamily="18" charset="0"/>
            </a:endParaRPr>
          </a:p>
          <a:p>
            <a:pPr eaLnBrk="1" hangingPunct="1">
              <a:buFont typeface="Wingdings" pitchFamily="2" charset="2"/>
              <a:buNone/>
            </a:pPr>
            <a:r>
              <a:rPr lang="ar-SA" smtClean="0"/>
              <a:t>    الخيال :  هو القدرة على رؤية مالها يُرى واستحضار ما ليس حاضرًا , أي هو  تجسيد المعاني  والأشياء      و الأشخاص, و تمثيلها أمامنا حتى تثير مشاعر المتلقي وأحاسيسه ، وللخيال مصادر منها :</a:t>
            </a:r>
          </a:p>
          <a:p>
            <a:pPr eaLnBrk="1" hangingPunct="1">
              <a:buFont typeface="Wingdings" pitchFamily="2" charset="2"/>
              <a:buNone/>
            </a:pPr>
            <a:r>
              <a:rPr lang="ar-SA" smtClean="0"/>
              <a:t>1 – المعلومات وغزارتها .</a:t>
            </a:r>
          </a:p>
          <a:p>
            <a:pPr eaLnBrk="1" hangingPunct="1">
              <a:buFont typeface="Wingdings" pitchFamily="2" charset="2"/>
              <a:buNone/>
            </a:pPr>
            <a:r>
              <a:rPr lang="ar-SA" smtClean="0"/>
              <a:t> 2 – الوجدان ونصيبه من التأثر والحساسية وقوة الاستجابة .</a:t>
            </a:r>
          </a:p>
          <a:p>
            <a:pPr eaLnBrk="1" hangingPunct="1">
              <a:buFont typeface="Wingdings" pitchFamily="2" charset="2"/>
              <a:buNone/>
            </a:pPr>
            <a:r>
              <a:rPr lang="ar-SA" smtClean="0"/>
              <a:t>3 –  الحرية التي تبعث في نفس المبدع النشاط و الإقدام و الابتعاد عن التوجس و الخوف ,</a:t>
            </a:r>
          </a:p>
          <a:p>
            <a:pPr eaLnBrk="1" hangingPunct="1">
              <a:buFont typeface="Wingdings" pitchFamily="2" charset="2"/>
              <a:buNone/>
            </a:pPr>
            <a:endParaRPr lang="ar-SA" smtClean="0"/>
          </a:p>
          <a:p>
            <a:pPr eaLnBrk="1" hangingPunct="1">
              <a:buFont typeface="Wingdings" pitchFamily="2" charset="2"/>
              <a:buNone/>
            </a:pPr>
            <a:r>
              <a:rPr lang="ar-SA" smtClean="0"/>
              <a:t> ولا بد من الإشارة هنا إلى أن قوة الخيال ترتبط بقوة العاطفة, فإذا كانت العاطفة قوية بعثت خيالاً قوياً خصباً وإلا فالخيال سيكون هزيلاً شاحباً.                   </a:t>
            </a:r>
          </a:p>
        </p:txBody>
      </p:sp>
    </p:spTree>
  </p:cSld>
  <p:clrMapOvr>
    <a:masterClrMapping/>
  </p:clrMapOvr>
  <p:transition spd="slow">
    <p:pull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3" name="عنصر نائب للمحتوى 2"/>
          <p:cNvSpPr>
            <a:spLocks noGrp="1"/>
          </p:cNvSpPr>
          <p:nvPr>
            <p:ph sz="quarter" idx="1"/>
          </p:nvPr>
        </p:nvSpPr>
        <p:spPr>
          <a:xfrm>
            <a:off x="457200" y="333375"/>
            <a:ext cx="7931150" cy="6191250"/>
          </a:xfrm>
        </p:spPr>
        <p:txBody>
          <a:bodyPr>
            <a:normAutofit lnSpcReduction="10000"/>
          </a:bodyPr>
          <a:lstStyle/>
          <a:p>
            <a:pPr marL="274320" indent="-274320" eaLnBrk="1" fontAlgn="auto" hangingPunct="1">
              <a:spcAft>
                <a:spcPts val="0"/>
              </a:spcAft>
              <a:buFont typeface="Wingdings"/>
              <a:buChar char=""/>
              <a:defRPr/>
            </a:pPr>
            <a:r>
              <a:rPr lang="ar-SA" dirty="0" smtClean="0"/>
              <a:t>وللخيال ثلاثة </a:t>
            </a:r>
            <a:r>
              <a:rPr lang="ar-SA" dirty="0" err="1" smtClean="0"/>
              <a:t>أنواع </a:t>
            </a:r>
            <a:r>
              <a:rPr lang="ar-SA" dirty="0" smtClean="0"/>
              <a:t>, </a:t>
            </a:r>
            <a:r>
              <a:rPr lang="ar-SA" dirty="0" err="1" smtClean="0"/>
              <a:t>هي :</a:t>
            </a:r>
            <a:endParaRPr lang="ar-SA" dirty="0" smtClean="0"/>
          </a:p>
          <a:p>
            <a:pPr marL="274320" indent="-274320" eaLnBrk="1" fontAlgn="auto" hangingPunct="1">
              <a:spcAft>
                <a:spcPts val="0"/>
              </a:spcAft>
              <a:buFont typeface="Wingdings"/>
              <a:buChar char=""/>
              <a:defRPr/>
            </a:pPr>
            <a:endParaRPr lang="en-US" dirty="0" smtClean="0"/>
          </a:p>
          <a:p>
            <a:pPr marL="274320" indent="-274320" eaLnBrk="1" fontAlgn="auto" hangingPunct="1">
              <a:spcAft>
                <a:spcPts val="0"/>
              </a:spcAft>
              <a:buFont typeface="Wingdings"/>
              <a:buChar char=""/>
              <a:defRPr/>
            </a:pPr>
            <a:r>
              <a:rPr lang="ar-SA" b="1" dirty="0" smtClean="0"/>
              <a:t>1</a:t>
            </a:r>
            <a:r>
              <a:rPr lang="ar-SA" dirty="0" smtClean="0"/>
              <a:t>- الخيال </a:t>
            </a:r>
            <a:r>
              <a:rPr lang="ar-SA" dirty="0" err="1" smtClean="0"/>
              <a:t>التفسيري</a:t>
            </a:r>
            <a:r>
              <a:rPr lang="ar-SA" b="1" dirty="0" err="1" smtClean="0"/>
              <a:t> </a:t>
            </a:r>
            <a:r>
              <a:rPr lang="ar-SA" b="1" dirty="0" smtClean="0"/>
              <a:t>:</a:t>
            </a:r>
            <a:r>
              <a:rPr lang="ar-SA" dirty="0" smtClean="0"/>
              <a:t> ويسمى هذا النوع باسم الخيال </a:t>
            </a:r>
            <a:r>
              <a:rPr lang="ar-SA" dirty="0" err="1" smtClean="0"/>
              <a:t>البياني </a:t>
            </a:r>
            <a:r>
              <a:rPr lang="ar-SA" dirty="0" smtClean="0"/>
              <a:t>,ومعناه أن الشاعر يريد أن يفسر عاطفته إزاء أمر </a:t>
            </a:r>
            <a:r>
              <a:rPr lang="ar-SA" dirty="0" err="1" smtClean="0"/>
              <a:t>ما </a:t>
            </a:r>
            <a:r>
              <a:rPr lang="ar-SA" dirty="0" smtClean="0"/>
              <a:t>,وأن ينقل إليك إحساسه كما أحس تماماً فيأتي لك بصور تستطيع أن تنقل إليك هذا الإحساس أو الشعور عن طريق التشبيه والمجاز </a:t>
            </a:r>
            <a:r>
              <a:rPr lang="ar-SA" dirty="0" err="1" smtClean="0"/>
              <a:t>والكناية .</a:t>
            </a:r>
            <a:r>
              <a:rPr lang="ar-SA" b="1" dirty="0" smtClean="0"/>
              <a:t> </a:t>
            </a:r>
          </a:p>
          <a:p>
            <a:pPr marL="274320" indent="-274320" eaLnBrk="1" fontAlgn="auto" hangingPunct="1">
              <a:spcAft>
                <a:spcPts val="0"/>
              </a:spcAft>
              <a:buFont typeface="Wingdings"/>
              <a:buChar char=""/>
              <a:defRPr/>
            </a:pPr>
            <a:endParaRPr lang="en-US" dirty="0" smtClean="0"/>
          </a:p>
          <a:p>
            <a:pPr marL="274320" indent="-274320" eaLnBrk="1" fontAlgn="auto" hangingPunct="1">
              <a:spcAft>
                <a:spcPts val="0"/>
              </a:spcAft>
              <a:buFont typeface="Wingdings"/>
              <a:buChar char=""/>
              <a:defRPr/>
            </a:pPr>
            <a:r>
              <a:rPr lang="ar-SA" b="1" dirty="0" smtClean="0"/>
              <a:t>2</a:t>
            </a:r>
            <a:r>
              <a:rPr lang="ar-SA" dirty="0" smtClean="0"/>
              <a:t>– الخيال </a:t>
            </a:r>
            <a:r>
              <a:rPr lang="ar-SA" dirty="0" err="1" smtClean="0"/>
              <a:t>التأليفي </a:t>
            </a:r>
            <a:r>
              <a:rPr lang="ar-SA" dirty="0" smtClean="0"/>
              <a:t>: يتناول من الواقع المحسوس </a:t>
            </a:r>
            <a:r>
              <a:rPr lang="ar-SA" dirty="0" err="1" smtClean="0"/>
              <a:t>مادته </a:t>
            </a:r>
            <a:r>
              <a:rPr lang="ar-SA" dirty="0" smtClean="0"/>
              <a:t>,إنه يمزج بين أشياء متنوعة من هذه المادة المحسوسة وتخرج منها صوراً جديدة ليست في العالم </a:t>
            </a:r>
            <a:r>
              <a:rPr lang="ar-SA" dirty="0" err="1" smtClean="0"/>
              <a:t>الواقعي </a:t>
            </a:r>
            <a:r>
              <a:rPr lang="ar-SA" dirty="0" smtClean="0"/>
              <a:t>,مثلما فعل امرؤ القيس حينما وصف </a:t>
            </a:r>
            <a:r>
              <a:rPr lang="ar-SA" dirty="0" err="1" smtClean="0"/>
              <a:t>فرسه .</a:t>
            </a:r>
            <a:r>
              <a:rPr lang="ar-SA" dirty="0" smtClean="0"/>
              <a:t>  فالخيال التأليفي هو أن تصف </a:t>
            </a:r>
            <a:r>
              <a:rPr lang="ar-SA" dirty="0" err="1" smtClean="0"/>
              <a:t>مايثيره</a:t>
            </a:r>
            <a:r>
              <a:rPr lang="ar-SA" dirty="0" smtClean="0"/>
              <a:t>  فيك منظر من </a:t>
            </a:r>
            <a:r>
              <a:rPr lang="ar-SA" dirty="0" err="1" smtClean="0"/>
              <a:t>المناظر .</a:t>
            </a:r>
            <a:endParaRPr lang="en-US" dirty="0" smtClean="0"/>
          </a:p>
          <a:p>
            <a:pPr marL="274320" indent="-274320" eaLnBrk="1" fontAlgn="auto" hangingPunct="1">
              <a:spcAft>
                <a:spcPts val="0"/>
              </a:spcAft>
              <a:buFont typeface="Wingdings"/>
              <a:buChar char=""/>
              <a:defRPr/>
            </a:pPr>
            <a:endParaRPr lang="ar-SA" dirty="0" smtClean="0"/>
          </a:p>
          <a:p>
            <a:pPr marL="274320" indent="-274320" eaLnBrk="1" fontAlgn="auto" hangingPunct="1">
              <a:spcAft>
                <a:spcPts val="0"/>
              </a:spcAft>
              <a:buFont typeface="Wingdings"/>
              <a:buChar char=""/>
              <a:defRPr/>
            </a:pPr>
            <a:r>
              <a:rPr lang="ar-SA" dirty="0" err="1" smtClean="0"/>
              <a:t>3 </a:t>
            </a:r>
            <a:r>
              <a:rPr lang="ar-SA" dirty="0" smtClean="0"/>
              <a:t>– الخيال </a:t>
            </a:r>
            <a:r>
              <a:rPr lang="ar-SA" dirty="0" err="1" smtClean="0"/>
              <a:t>الإبداعي </a:t>
            </a:r>
            <a:r>
              <a:rPr lang="ar-SA" dirty="0" smtClean="0"/>
              <a:t>/ </a:t>
            </a:r>
            <a:r>
              <a:rPr lang="ar-SA" dirty="0" err="1" smtClean="0"/>
              <a:t>الخلاق/</a:t>
            </a:r>
            <a:r>
              <a:rPr lang="ar-SA" b="1" dirty="0" err="1" smtClean="0"/>
              <a:t> </a:t>
            </a:r>
            <a:r>
              <a:rPr lang="ar-SA" b="1" dirty="0" smtClean="0"/>
              <a:t>: </a:t>
            </a:r>
            <a:r>
              <a:rPr lang="ar-SA" dirty="0" smtClean="0"/>
              <a:t>هو الذي يبدع العوالم ويبدع الصور والمشاهد, ويحمل المتلقين إلى آفاق وهمية يطلعون منها على وقائع العيش ويجدون فيها ما يحلمون ببلوغه, وهنا يتحول المحسوس إلى مجرد, والمادي إلى </a:t>
            </a:r>
            <a:r>
              <a:rPr lang="ar-SA" dirty="0" err="1" smtClean="0"/>
              <a:t>معنوي </a:t>
            </a:r>
            <a:r>
              <a:rPr lang="ar-SA" dirty="0" smtClean="0"/>
              <a:t>,ولسنا ننكر أنه يستفيد من تجارب الآخرين ولكنه يضيف إليها أشياء جديدة مبتكرة أو يولف بينها بطريقة تجعلها </a:t>
            </a:r>
            <a:r>
              <a:rPr lang="ar-SA" dirty="0" err="1" smtClean="0"/>
              <a:t>مبتكرة .</a:t>
            </a:r>
            <a:r>
              <a:rPr lang="ar-SA" dirty="0" smtClean="0"/>
              <a:t>      </a:t>
            </a:r>
            <a:endParaRPr lang="ar-SA" dirty="0"/>
          </a:p>
        </p:txBody>
      </p:sp>
    </p:spTree>
  </p:cSld>
  <p:clrMapOvr>
    <a:masterClrMapping/>
  </p:clrMapOvr>
  <p:transition spd="slow">
    <p:pull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عنصر نائب للمحتوى 2"/>
          <p:cNvSpPr>
            <a:spLocks noGrp="1"/>
          </p:cNvSpPr>
          <p:nvPr>
            <p:ph sz="quarter" idx="1"/>
          </p:nvPr>
        </p:nvSpPr>
        <p:spPr>
          <a:xfrm>
            <a:off x="457200" y="404813"/>
            <a:ext cx="7859713" cy="6069012"/>
          </a:xfrm>
        </p:spPr>
        <p:txBody>
          <a:bodyPr/>
          <a:lstStyle/>
          <a:p>
            <a:pPr eaLnBrk="1" hangingPunct="1"/>
            <a:endParaRPr lang="en-US" sz="2800" smtClean="0">
              <a:cs typeface="Times New Roman" pitchFamily="18" charset="0"/>
            </a:endParaRPr>
          </a:p>
          <a:p>
            <a:pPr eaLnBrk="1" hangingPunct="1"/>
            <a:r>
              <a:rPr lang="ar-SA" sz="2800" b="1" smtClean="0"/>
              <a:t>و- </a:t>
            </a:r>
            <a:r>
              <a:rPr lang="ar-SA" sz="2800" u="sng" smtClean="0"/>
              <a:t>المقومات التصويرية :</a:t>
            </a:r>
            <a:r>
              <a:rPr lang="ar-SA" sz="2800" smtClean="0"/>
              <a:t> </a:t>
            </a:r>
            <a:endParaRPr lang="en-US" sz="2800" smtClean="0">
              <a:cs typeface="Times New Roman" pitchFamily="18" charset="0"/>
            </a:endParaRPr>
          </a:p>
          <a:p>
            <a:pPr eaLnBrk="1" hangingPunct="1">
              <a:buFont typeface="Wingdings" pitchFamily="2" charset="2"/>
              <a:buNone/>
            </a:pPr>
            <a:r>
              <a:rPr lang="ar-SA" sz="2800" smtClean="0"/>
              <a:t>  الصورة الفنية هي واحدة من الأدوات التي يستخدمها الأديب في بناء عمله , فبواسطة الصورة يعبر الشاعر عن أحاسيسه وأفكاره وخواطره تعبيرا ًفنياً ويصور رؤيته للوجود وللعلاقات الخفية بين عناصره ويتم ذلك عن طريق التشبيه والمجاز والكناية .</a:t>
            </a:r>
          </a:p>
          <a:p>
            <a:pPr eaLnBrk="1" hangingPunct="1">
              <a:buFont typeface="Wingdings" pitchFamily="2" charset="2"/>
              <a:buNone/>
            </a:pPr>
            <a:endParaRPr lang="ar-SA" sz="2800" smtClean="0"/>
          </a:p>
          <a:p>
            <a:pPr eaLnBrk="1" hangingPunct="1">
              <a:buFont typeface="Wingdings" pitchFamily="2" charset="2"/>
              <a:buNone/>
            </a:pPr>
            <a:r>
              <a:rPr lang="ar-SA" sz="2800" smtClean="0"/>
              <a:t>أما عن مقاييس نقدها فتتصل بـ :</a:t>
            </a:r>
            <a:endParaRPr lang="en-US" sz="2800" smtClean="0">
              <a:cs typeface="Times New Roman" pitchFamily="18" charset="0"/>
            </a:endParaRPr>
          </a:p>
          <a:p>
            <a:pPr eaLnBrk="1" hangingPunct="1"/>
            <a:r>
              <a:rPr lang="ar-SA" sz="2800" smtClean="0"/>
              <a:t>مدى قدرتها على خدمة المعنى </a:t>
            </a:r>
            <a:endParaRPr lang="en-US" sz="2800" smtClean="0">
              <a:cs typeface="Times New Roman" pitchFamily="18" charset="0"/>
            </a:endParaRPr>
          </a:p>
          <a:p>
            <a:pPr eaLnBrk="1" hangingPunct="1"/>
            <a:r>
              <a:rPr lang="ar-SA" sz="2800" smtClean="0"/>
              <a:t>واستقامتها مع السياق وصحة تركيبها </a:t>
            </a:r>
            <a:endParaRPr lang="en-US" sz="2800" smtClean="0">
              <a:cs typeface="Times New Roman" pitchFamily="18" charset="0"/>
            </a:endParaRPr>
          </a:p>
          <a:p>
            <a:pPr eaLnBrk="1" hangingPunct="1"/>
            <a:r>
              <a:rPr lang="ar-SA" sz="2800" smtClean="0"/>
              <a:t>ودقتها التعبيرية وإثارتها للمشاعر.    </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42988" y="2632075"/>
            <a:ext cx="7848600" cy="2381250"/>
          </a:xfrm>
        </p:spPr>
        <p:txBody>
          <a:bodyPr>
            <a:noAutofit/>
          </a:bodyPr>
          <a:lstStyle/>
          <a:p>
            <a:pPr algn="r" eaLnBrk="1" fontAlgn="auto" hangingPunct="1">
              <a:spcAft>
                <a:spcPts val="0"/>
              </a:spcAft>
              <a:defRPr/>
            </a:pPr>
            <a:r>
              <a:rPr lang="ar-SA" sz="6600" dirty="0" err="1" smtClean="0"/>
              <a:t>ثانيا  </a:t>
            </a:r>
            <a:r>
              <a:rPr lang="ar-SA" sz="6600" dirty="0" smtClean="0"/>
              <a:t>– المقومات </a:t>
            </a:r>
            <a:r>
              <a:rPr lang="ar-SA" sz="6600" dirty="0" err="1" smtClean="0"/>
              <a:t>الشعرية :</a:t>
            </a:r>
            <a:r>
              <a:rPr lang="ar-SA" sz="6600" dirty="0" smtClean="0"/>
              <a:t/>
            </a:r>
            <a:br>
              <a:rPr lang="ar-SA" sz="6600" dirty="0" smtClean="0"/>
            </a:br>
            <a:r>
              <a:rPr lang="ar-SA" sz="6600" dirty="0" smtClean="0"/>
              <a:t/>
            </a:r>
            <a:br>
              <a:rPr lang="ar-SA" sz="6600" dirty="0" smtClean="0"/>
            </a:br>
            <a:r>
              <a:rPr lang="ar-SA" sz="3200" dirty="0" smtClean="0"/>
              <a:t> للشعر مقومات خاصة علاوة على المقومات سالفة الذكر ومن هذه المقومات ما </a:t>
            </a:r>
            <a:r>
              <a:rPr lang="ar-SA" sz="3200" dirty="0" err="1" smtClean="0"/>
              <a:t>يلي :</a:t>
            </a:r>
            <a:endParaRPr lang="ar-SA" sz="3200" dirty="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34819" name="عنصر نائب للمحتوى 2"/>
          <p:cNvSpPr>
            <a:spLocks noGrp="1"/>
          </p:cNvSpPr>
          <p:nvPr>
            <p:ph sz="quarter" idx="1"/>
          </p:nvPr>
        </p:nvSpPr>
        <p:spPr>
          <a:xfrm>
            <a:off x="673100" y="673100"/>
            <a:ext cx="8002588" cy="6284913"/>
          </a:xfrm>
        </p:spPr>
        <p:txBody>
          <a:bodyPr/>
          <a:lstStyle/>
          <a:p>
            <a:pPr eaLnBrk="1" hangingPunct="1"/>
            <a:r>
              <a:rPr lang="en-US" sz="2800" smtClean="0">
                <a:cs typeface="Times New Roman" pitchFamily="18" charset="0"/>
              </a:rPr>
              <a:t> </a:t>
            </a:r>
            <a:r>
              <a:rPr lang="ar-SA" sz="2800" smtClean="0"/>
              <a:t>أ – المقومات البنائية :                                                </a:t>
            </a:r>
            <a:endParaRPr lang="en-US" sz="2800" smtClean="0">
              <a:cs typeface="Times New Roman" pitchFamily="18" charset="0"/>
            </a:endParaRPr>
          </a:p>
          <a:p>
            <a:pPr eaLnBrk="1" hangingPunct="1"/>
            <a:r>
              <a:rPr lang="ar-SA" sz="2800" smtClean="0"/>
              <a:t> 1 – مطلع القصيدة : اهتم النقاد اهتماماً كبيراً بمطلع القصائد, فطالبوا الشعراء أن يبذلوا جهداً في استهلال قصائدهم لأنها هي الأثر الأول الذي يواجه المتلقي فيجذب إليها ,أو يعزف عنها ومن شروط مطلع القصيدة أن يكون دالا ًعلى ما بنيت عليه مشعراً بغرض الناظم من غير تصريح ,بل بإشارة لطيفة تعذب حلاوتها في الذوق السليم .                                                         </a:t>
            </a:r>
            <a:endParaRPr lang="en-US" sz="2800" smtClean="0">
              <a:cs typeface="Times New Roman" pitchFamily="18" charset="0"/>
            </a:endParaRPr>
          </a:p>
          <a:p>
            <a:pPr eaLnBrk="1" hangingPunct="1"/>
            <a:endParaRPr lang="ar-SA" sz="2800" smtClean="0"/>
          </a:p>
          <a:p>
            <a:pPr eaLnBrk="1" hangingPunct="1"/>
            <a:r>
              <a:rPr lang="ar-SA" sz="2800" smtClean="0"/>
              <a:t> 2 – حسن التخلص :وهو الانتقال من معنى إلى معنى أو من غرض إلى غرض بحسن وتلطف حتى لا يشعر المتلقي بغرابة أو بنبو.                           </a:t>
            </a:r>
            <a:endParaRPr lang="en-US" sz="2800" smtClean="0">
              <a:cs typeface="Times New Roman" pitchFamily="18" charset="0"/>
            </a:endParaRPr>
          </a:p>
          <a:p>
            <a:pPr eaLnBrk="1" hangingPunct="1"/>
            <a:endParaRPr lang="ar-SA" sz="2800" smtClean="0"/>
          </a:p>
          <a:p>
            <a:pPr eaLnBrk="1" hangingPunct="1"/>
            <a:r>
              <a:rPr lang="ar-SA" sz="2800" smtClean="0"/>
              <a:t> 3 – حسن الخاتمة : والشعراء يعنون به عناية كبيرة إذ أنه آخر ما يبقى في الأسماع, وربما حفظ من دون سائر الكلام في غالب الأحوال, ويجب أن تكون الخاتمة مركزة لا تحتاج إلى شئ بعدها. </a:t>
            </a:r>
          </a:p>
        </p:txBody>
      </p:sp>
    </p:spTree>
  </p:cSld>
  <p:clrMapOvr>
    <a:masterClrMapping/>
  </p:clrMapOvr>
  <p:transition spd="slow">
    <p:pull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عنصر نائب للمحتوى 2"/>
          <p:cNvSpPr>
            <a:spLocks noGrp="1"/>
          </p:cNvSpPr>
          <p:nvPr>
            <p:ph sz="quarter" idx="1"/>
          </p:nvPr>
        </p:nvSpPr>
        <p:spPr>
          <a:xfrm>
            <a:off x="457200" y="260350"/>
            <a:ext cx="8075613" cy="6213475"/>
          </a:xfrm>
        </p:spPr>
        <p:txBody>
          <a:bodyPr anchor="ctr"/>
          <a:lstStyle/>
          <a:p>
            <a:pPr eaLnBrk="1" hangingPunct="1"/>
            <a:r>
              <a:rPr lang="ar-SA" b="1" smtClean="0"/>
              <a:t>ب – </a:t>
            </a:r>
            <a:r>
              <a:rPr lang="ar-SA" smtClean="0"/>
              <a:t>المقومات الموسيقية</a:t>
            </a:r>
            <a:r>
              <a:rPr lang="ar-SA" b="1" smtClean="0"/>
              <a:t>  :</a:t>
            </a:r>
            <a:r>
              <a:rPr lang="ar-SA" smtClean="0"/>
              <a:t>  </a:t>
            </a:r>
          </a:p>
          <a:p>
            <a:pPr eaLnBrk="1" hangingPunct="1"/>
            <a:endParaRPr lang="ar-SA" smtClean="0"/>
          </a:p>
          <a:p>
            <a:pPr eaLnBrk="1" hangingPunct="1"/>
            <a:r>
              <a:rPr lang="ar-SA" smtClean="0"/>
              <a:t>المقوم الموسيقي جاءنا مكتملاً منذ العصر الجاهلي ويقوم على : </a:t>
            </a:r>
          </a:p>
          <a:p>
            <a:pPr eaLnBrk="1" hangingPunct="1"/>
            <a:endParaRPr lang="ar-SA" b="1" smtClean="0"/>
          </a:p>
          <a:p>
            <a:pPr eaLnBrk="1" hangingPunct="1"/>
            <a:r>
              <a:rPr lang="ar-SA" b="1" smtClean="0"/>
              <a:t>1 –</a:t>
            </a:r>
            <a:r>
              <a:rPr lang="ar-SA" smtClean="0"/>
              <a:t> الإيقاع</a:t>
            </a:r>
            <a:r>
              <a:rPr lang="ar-SA" b="1" smtClean="0"/>
              <a:t>  :</a:t>
            </a:r>
            <a:r>
              <a:rPr lang="ar-SA" smtClean="0"/>
              <a:t> ويقصد به وحدة النغمة التي تتكرر على نحو ما في الكلام أو في البيت أي توالي الحركات والسكنات على نحو منتظم في أبيات القصيدة ، والإيقاع في الشعر تمثله التفعيلة في البحر العربي... </a:t>
            </a:r>
            <a:endParaRPr lang="en-US" smtClean="0">
              <a:cs typeface="Times New Roman" pitchFamily="18" charset="0"/>
            </a:endParaRPr>
          </a:p>
          <a:p>
            <a:pPr eaLnBrk="1" hangingPunct="1"/>
            <a:endParaRPr lang="ar-SA" smtClean="0"/>
          </a:p>
          <a:p>
            <a:pPr eaLnBrk="1" hangingPunct="1"/>
            <a:r>
              <a:rPr lang="ar-SA" smtClean="0"/>
              <a:t>2 – الوزن</a:t>
            </a:r>
            <a:r>
              <a:rPr lang="ar-SA" b="1" smtClean="0"/>
              <a:t> :</a:t>
            </a:r>
            <a:r>
              <a:rPr lang="ar-SA" smtClean="0"/>
              <a:t> وهو مجموع التفعيلات التي يتكون منها البيت  ، ثم القصيدة ، وقد سعى بعض الباحثين إلى الربط بين موضوع القصيدة ووزنها وقافيتها ؛  أي جعلوا لكل غرضٍ وزنًا يليق به  . وثمة خلاف حول صحة هذا الربط ؛ لأن الشعر والمشاعر لا يمكن أن تضبط ضبطاً دقيقاً.</a:t>
            </a:r>
            <a:endParaRPr lang="en-US" smtClean="0">
              <a:cs typeface="Times New Roman" pitchFamily="18" charset="0"/>
            </a:endParaRPr>
          </a:p>
          <a:p>
            <a:pPr eaLnBrk="1" hangingPunct="1"/>
            <a:endParaRPr lang="ar-SA" smtClean="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850" y="1341438"/>
            <a:ext cx="7848600" cy="2381250"/>
          </a:xfrm>
        </p:spPr>
        <p:txBody>
          <a:bodyPr>
            <a:noAutofit/>
          </a:bodyPr>
          <a:lstStyle/>
          <a:p>
            <a:pPr algn="r" eaLnBrk="1" fontAlgn="auto" hangingPunct="1">
              <a:spcAft>
                <a:spcPts val="0"/>
              </a:spcAft>
              <a:defRPr/>
            </a:pPr>
            <a:r>
              <a:rPr lang="ar-SA" sz="7200" dirty="0" err="1" smtClean="0"/>
              <a:t>ثالثاً </a:t>
            </a:r>
            <a:r>
              <a:rPr lang="ar-SA" sz="7200" dirty="0" smtClean="0"/>
              <a:t>: مقومات فن النثر</a:t>
            </a:r>
            <a:endParaRPr lang="ar-SA" sz="7200" dirty="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6804248"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eaLnBrk="1" fontAlgn="auto" hangingPunct="1">
              <a:spcAft>
                <a:spcPts val="0"/>
              </a:spcAft>
              <a:defRPr/>
            </a:pPr>
            <a:r>
              <a:rPr lang="ar-SA" sz="3600" dirty="0" smtClean="0"/>
              <a:t>القراءة </a:t>
            </a:r>
            <a:r>
              <a:rPr lang="ar-SA" sz="3600" dirty="0" err="1" smtClean="0"/>
              <a:t>الأدبية :</a:t>
            </a:r>
            <a:endParaRPr lang="ar-SA" sz="3600" dirty="0"/>
          </a:p>
        </p:txBody>
      </p:sp>
      <p:sp>
        <p:nvSpPr>
          <p:cNvPr id="10243" name="عنصر نائب للمحتوى 2"/>
          <p:cNvSpPr>
            <a:spLocks noGrp="1"/>
          </p:cNvSpPr>
          <p:nvPr>
            <p:ph sz="quarter" idx="1"/>
          </p:nvPr>
        </p:nvSpPr>
        <p:spPr>
          <a:xfrm>
            <a:off x="457200" y="1600200"/>
            <a:ext cx="7931150" cy="4873625"/>
          </a:xfrm>
        </p:spPr>
        <p:txBody>
          <a:bodyPr anchor="ctr"/>
          <a:lstStyle/>
          <a:p>
            <a:pPr eaLnBrk="1" hangingPunct="1">
              <a:buFont typeface="Wingdings" pitchFamily="2" charset="2"/>
              <a:buNone/>
            </a:pPr>
            <a:r>
              <a:rPr lang="ar-SA" sz="3200" smtClean="0"/>
              <a:t>قبل الإجابة عن سؤال  ( كيف يقرأ المتلقي العمل الأدبي ؟؟) </a:t>
            </a:r>
            <a:endParaRPr lang="en-US" sz="3200" smtClean="0">
              <a:cs typeface="Times New Roman" pitchFamily="18" charset="0"/>
            </a:endParaRPr>
          </a:p>
          <a:p>
            <a:pPr eaLnBrk="1" hangingPunct="1">
              <a:buFont typeface="Wingdings" pitchFamily="2" charset="2"/>
              <a:buNone/>
            </a:pPr>
            <a:endParaRPr lang="ar-SA" sz="3200" smtClean="0"/>
          </a:p>
          <a:p>
            <a:pPr eaLnBrk="1" hangingPunct="1">
              <a:buFont typeface="Wingdings" pitchFamily="2" charset="2"/>
              <a:buNone/>
            </a:pPr>
            <a:r>
              <a:rPr lang="ar-SA" sz="3200" smtClean="0"/>
              <a:t> نسأل : ما العناصر التي يتكون منها الأثر الأدبي ؟</a:t>
            </a:r>
            <a:endParaRPr lang="en-US" sz="3200" smtClean="0">
              <a:cs typeface="Times New Roman" pitchFamily="18" charset="0"/>
            </a:endParaRPr>
          </a:p>
          <a:p>
            <a:pPr eaLnBrk="1" hangingPunct="1">
              <a:buFont typeface="Wingdings" pitchFamily="2" charset="2"/>
              <a:buNone/>
            </a:pPr>
            <a:endParaRPr lang="ar-SA" sz="3200" smtClean="0"/>
          </a:p>
          <a:p>
            <a:pPr eaLnBrk="1" hangingPunct="1">
              <a:buFont typeface="Wingdings" pitchFamily="2" charset="2"/>
              <a:buNone/>
            </a:pPr>
            <a:r>
              <a:rPr lang="ar-SA" sz="3200" smtClean="0"/>
              <a:t>لنأخذ على سبيل المثال الأبيات الآتية من قصيدة ابن زيدون :</a:t>
            </a:r>
            <a:endParaRPr lang="en-US" sz="3200" smtClean="0">
              <a:cs typeface="Times New Roman" pitchFamily="18" charset="0"/>
            </a:endParaRPr>
          </a:p>
          <a:p>
            <a:pPr eaLnBrk="1" hangingPunct="1"/>
            <a:endParaRPr lang="ar-SA" sz="32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endParaRPr lang="ar-SA"/>
          </a:p>
        </p:txBody>
      </p:sp>
      <p:sp>
        <p:nvSpPr>
          <p:cNvPr id="37891" name="عنصر نائب للمحتوى 2"/>
          <p:cNvSpPr>
            <a:spLocks noGrp="1"/>
          </p:cNvSpPr>
          <p:nvPr>
            <p:ph sz="quarter" idx="1"/>
          </p:nvPr>
        </p:nvSpPr>
        <p:spPr>
          <a:xfrm>
            <a:off x="457200" y="1600200"/>
            <a:ext cx="7467600" cy="4873625"/>
          </a:xfrm>
        </p:spPr>
        <p:txBody>
          <a:bodyPr/>
          <a:lstStyle/>
          <a:p>
            <a:pPr eaLnBrk="1" hangingPunct="1"/>
            <a:r>
              <a:rPr lang="ar-SA" smtClean="0"/>
              <a:t> لكل فن من الفنون النثرية مقوماته الخاصة به , ولكننا سنقتصر على فنين فقط من الفنون النثرية </a:t>
            </a:r>
            <a:endParaRPr lang="en-US" smtClean="0">
              <a:cs typeface="Times New Roman" pitchFamily="18" charset="0"/>
            </a:endParaRPr>
          </a:p>
          <a:p>
            <a:pPr eaLnBrk="1" hangingPunct="1"/>
            <a:r>
              <a:rPr lang="ar-SA" smtClean="0"/>
              <a:t>وهما: فن القصة القصيرة , وفن المقالة ، لأنهما  صورة مصغرة لمعظم الفنون النثرية , حيث إن فن القصة القصيرة يتشابه في مقوماته مع بعض الفنون النثرية الأخرى مثل : القصة , والرواية , والمسرحية النثرية , أما عن فن (المقالة) فهي تتشابه مع فني الرسالة القديم , والخطبة.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97013" y="274638"/>
            <a:ext cx="7467600" cy="1143000"/>
          </a:xfrm>
        </p:spPr>
        <p:txBody>
          <a:bodyPr/>
          <a:lstStyle/>
          <a:p>
            <a:pPr algn="ctr" eaLnBrk="1" fontAlgn="auto" hangingPunct="1">
              <a:spcAft>
                <a:spcPts val="0"/>
              </a:spcAft>
              <a:defRPr/>
            </a:pPr>
            <a:r>
              <a:rPr lang="ar-SA" sz="4800" dirty="0" smtClean="0"/>
              <a:t>مقومات القصة </a:t>
            </a:r>
            <a:r>
              <a:rPr lang="ar-SA" sz="4800" dirty="0" err="1" smtClean="0"/>
              <a:t>القصيرة:</a:t>
            </a:r>
            <a:r>
              <a:rPr lang="ar-SA" sz="4800" dirty="0" smtClean="0"/>
              <a:t> </a:t>
            </a:r>
            <a:endParaRPr lang="ar-SA" sz="4800" dirty="0"/>
          </a:p>
        </p:txBody>
      </p:sp>
      <p:sp>
        <p:nvSpPr>
          <p:cNvPr id="38915" name="عنصر نائب للمحتوى 2"/>
          <p:cNvSpPr>
            <a:spLocks noGrp="1"/>
          </p:cNvSpPr>
          <p:nvPr>
            <p:ph sz="quarter" idx="1"/>
          </p:nvPr>
        </p:nvSpPr>
        <p:spPr>
          <a:xfrm>
            <a:off x="457200" y="1600200"/>
            <a:ext cx="7467600" cy="4873625"/>
          </a:xfrm>
        </p:spPr>
        <p:txBody>
          <a:bodyPr anchor="ctr"/>
          <a:lstStyle/>
          <a:p>
            <a:pPr eaLnBrk="1" hangingPunct="1"/>
            <a:r>
              <a:rPr lang="ar-SA" sz="3200" smtClean="0"/>
              <a:t> تقوم القصة القصيرة على مجموعة من الأسس الفنية التي تعد قاسماً مشتركاً بين الأنواع الأدبية الثلاثة          ( الرواية, القصة, القصة القصيرة ) وإنما يرجع الاختلاف إلى حجم هذه الفنون من جهة , وطريق البناء من جهة أخرى ، وهذه الأسس هي :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eaLnBrk="1" fontAlgn="auto" hangingPunct="1">
              <a:spcAft>
                <a:spcPts val="0"/>
              </a:spcAft>
              <a:defRPr/>
            </a:pPr>
            <a:r>
              <a:rPr lang="ar-SA" sz="4800" dirty="0" smtClean="0"/>
              <a:t>(أ)   الفكرة:</a:t>
            </a:r>
            <a:r>
              <a:rPr lang="en-US" sz="4800" dirty="0" smtClean="0"/>
              <a:t> </a:t>
            </a:r>
            <a:endParaRPr lang="ar-SA" sz="4800" dirty="0"/>
          </a:p>
        </p:txBody>
      </p:sp>
      <p:sp>
        <p:nvSpPr>
          <p:cNvPr id="39939" name="عنصر نائب للمحتوى 2"/>
          <p:cNvSpPr>
            <a:spLocks noGrp="1"/>
          </p:cNvSpPr>
          <p:nvPr>
            <p:ph sz="quarter" idx="1"/>
          </p:nvPr>
        </p:nvSpPr>
        <p:spPr>
          <a:xfrm>
            <a:off x="457200" y="1268413"/>
            <a:ext cx="7859713" cy="5205412"/>
          </a:xfrm>
        </p:spPr>
        <p:txBody>
          <a:bodyPr anchor="ctr"/>
          <a:lstStyle/>
          <a:p>
            <a:pPr eaLnBrk="1" hangingPunct="1"/>
            <a:r>
              <a:rPr lang="ar-SA" smtClean="0"/>
              <a:t>لفكرة هي الأساس الذي يقوم علية البناء الفني للقصة , وهي المضمون أو المعنى والمقصود ، فالفكرة هي الأمر الذي من أجله خلق الكاتب شخصياته وأحداثه , فمن المؤكد أن المؤلف لم يقدم على هذا عبثاً, وإنما ليقرر فكرة  ويدعمها ، أو ينفر من فكرة ما . وهو لا يكون دائماً إيجابياً في أثره .</a:t>
            </a:r>
          </a:p>
          <a:p>
            <a:pPr eaLnBrk="1" hangingPunct="1"/>
            <a:endParaRPr lang="en-US" smtClean="0">
              <a:cs typeface="Times New Roman" pitchFamily="18" charset="0"/>
            </a:endParaRPr>
          </a:p>
          <a:p>
            <a:pPr eaLnBrk="1" hangingPunct="1"/>
            <a:r>
              <a:rPr lang="ar-SA" smtClean="0"/>
              <a:t>     ويقع على القارئ عبء كبير في التقاط الفكرة الأساسية للقصة , حيث لا يستقل بها جزء من القصة دون جزء ولا عنصر دون عنصر , وإنما تتوزع بعناية فائقة تبدأ مع بداية القصة, ثم تصحبها ماثلة في كل مكوناتها حتى تسهم في إحداث الأثر الكلي المرجو منها , وعند ذلك يمكن القارئ أن يحدد موقفه من تلك الفكرة . </a:t>
            </a:r>
            <a:endParaRPr lang="en-US" smtClean="0">
              <a:cs typeface="Times New Roman" pitchFamily="18" charset="0"/>
            </a:endParaRPr>
          </a:p>
          <a:p>
            <a:pPr eaLnBrk="1" hangingPunct="1"/>
            <a:r>
              <a:rPr lang="ar-SA" smtClean="0"/>
              <a:t>   وحين يبحث القارئ عن  مصدر إعجابه بقصة قرأها سيجد أن فكرتها كان لها أثر في هذا الإعجاب ، لذلك ينبغي أن تكون على قدر كبير من الخبرة والتجارب والقدرة إلى النفاذ إلى الحقائق الأشياء بقدر المستطاع .</a:t>
            </a:r>
            <a:r>
              <a:rPr lang="en-US" smtClean="0">
                <a:cs typeface="Times New Roman" pitchFamily="18" charset="0"/>
              </a:rPr>
              <a:t>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Autofit/>
          </a:bodyPr>
          <a:lstStyle/>
          <a:p>
            <a:pPr algn="ctr" eaLnBrk="1" fontAlgn="auto" hangingPunct="1">
              <a:spcAft>
                <a:spcPts val="0"/>
              </a:spcAft>
              <a:defRPr/>
            </a:pPr>
            <a:r>
              <a:rPr lang="ar-SA" sz="4800" dirty="0" smtClean="0"/>
              <a:t>ب) </a:t>
            </a:r>
            <a:r>
              <a:rPr lang="ar-SA" sz="4800" dirty="0" err="1" smtClean="0"/>
              <a:t>الشخصية:</a:t>
            </a:r>
            <a:r>
              <a:rPr lang="ar-SA" sz="4800" dirty="0" smtClean="0"/>
              <a:t> </a:t>
            </a:r>
            <a:r>
              <a:rPr lang="en-US" sz="4800" dirty="0" smtClean="0"/>
              <a:t/>
            </a:r>
            <a:br>
              <a:rPr lang="en-US" sz="4800" dirty="0" smtClean="0"/>
            </a:br>
            <a:endParaRPr lang="ar-SA" sz="4800" dirty="0"/>
          </a:p>
        </p:txBody>
      </p:sp>
      <p:sp>
        <p:nvSpPr>
          <p:cNvPr id="40963" name="عنصر نائب للمحتوى 2"/>
          <p:cNvSpPr>
            <a:spLocks noGrp="1"/>
          </p:cNvSpPr>
          <p:nvPr>
            <p:ph sz="quarter" idx="1"/>
          </p:nvPr>
        </p:nvSpPr>
        <p:spPr>
          <a:xfrm>
            <a:off x="457200" y="1268413"/>
            <a:ext cx="7467600" cy="4873625"/>
          </a:xfrm>
        </p:spPr>
        <p:txBody>
          <a:bodyPr anchor="ctr"/>
          <a:lstStyle/>
          <a:p>
            <a:pPr eaLnBrk="1" hangingPunct="1"/>
            <a:r>
              <a:rPr lang="ar-SA" smtClean="0"/>
              <a:t> تعد الشخصية العمود الفقري للقصة ولابد أن تكون الشخصيات مقنعة فنياً بدورها داخل عالم القصة ، وهي في كل ما تقوم به من أفعال وأقوال يجب أن تكون ممكنة الحدوث أو التماثل مع واقع الحياة اليومية التي يحياها البشر بالفعل. </a:t>
            </a:r>
            <a:endParaRPr lang="en-US" smtClean="0">
              <a:cs typeface="Times New Roman" pitchFamily="18" charset="0"/>
            </a:endParaRPr>
          </a:p>
          <a:p>
            <a:pPr eaLnBrk="1" hangingPunct="1"/>
            <a:r>
              <a:rPr lang="ar-SA" smtClean="0"/>
              <a:t>    أن الحدث والشخصيات يتفاعلان معاً لتكوين الفعل أو الحركة في العمل القصصي . لذلك يجب على الكاتب أن يعنى برسم أبعاد شخصياته . </a:t>
            </a:r>
            <a:endParaRPr lang="en-US" smtClean="0">
              <a:cs typeface="Times New Roman" pitchFamily="18" charset="0"/>
            </a:endParaRPr>
          </a:p>
          <a:p>
            <a:pPr eaLnBrk="1" hangingPunct="1"/>
            <a:r>
              <a:rPr lang="ar-SA" smtClean="0"/>
              <a:t>أبعاد الشخصيات : وهذه الأبعاد ثلاثة هي :</a:t>
            </a:r>
            <a:endParaRPr lang="en-US" smtClean="0">
              <a:cs typeface="Times New Roman" pitchFamily="18" charset="0"/>
            </a:endParaRPr>
          </a:p>
          <a:p>
            <a:pPr eaLnBrk="1" hangingPunct="1"/>
            <a:r>
              <a:rPr lang="ar-SA" smtClean="0"/>
              <a:t>الجانب الخارجي: ويشمل المظهر العام والسلوك الخارجي للشخصية. </a:t>
            </a:r>
            <a:endParaRPr lang="en-US" smtClean="0">
              <a:cs typeface="Times New Roman" pitchFamily="18" charset="0"/>
            </a:endParaRPr>
          </a:p>
          <a:p>
            <a:pPr eaLnBrk="1" hangingPunct="1"/>
            <a:r>
              <a:rPr lang="ar-SA" smtClean="0"/>
              <a:t>الجانب الداخلي : ويشمل الأحوال النفسية والفكرية والسلوك الناتج عنها. </a:t>
            </a:r>
            <a:endParaRPr lang="en-US" smtClean="0">
              <a:cs typeface="Times New Roman" pitchFamily="18" charset="0"/>
            </a:endParaRPr>
          </a:p>
          <a:p>
            <a:pPr eaLnBrk="1" hangingPunct="1"/>
            <a:r>
              <a:rPr lang="ar-SA" smtClean="0"/>
              <a:t>الجانب الاجتماعي:ويشمل المركز الذي تشغله الشخصية في المجتمع وظروفها الاجتماعية بوجه عام .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920750" y="274638"/>
            <a:ext cx="7467600" cy="993775"/>
          </a:xfrm>
        </p:spPr>
        <p:txBody>
          <a:bodyPr>
            <a:normAutofit fontScale="90000"/>
          </a:bodyPr>
          <a:lstStyle/>
          <a:p>
            <a:pPr algn="ctr" eaLnBrk="1" fontAlgn="auto" hangingPunct="1">
              <a:spcAft>
                <a:spcPts val="0"/>
              </a:spcAft>
              <a:defRPr/>
            </a:pPr>
            <a:r>
              <a:rPr lang="ar-SA" dirty="0" smtClean="0"/>
              <a:t>(ج) الحبكة </a:t>
            </a:r>
            <a:r>
              <a:rPr lang="ar-SA" dirty="0" err="1" smtClean="0"/>
              <a:t>الفنية  ..</a:t>
            </a:r>
            <a:r>
              <a:rPr lang="ar-SA" dirty="0" smtClean="0"/>
              <a:t> </a:t>
            </a:r>
            <a:r>
              <a:rPr lang="ar-SA" dirty="0" err="1" smtClean="0"/>
              <a:t>واقسامها</a:t>
            </a:r>
            <a:r>
              <a:rPr lang="ar-SA" dirty="0" smtClean="0"/>
              <a:t> </a:t>
            </a:r>
            <a:r>
              <a:rPr lang="ar-SA" dirty="0" err="1" smtClean="0"/>
              <a:t>:</a:t>
            </a:r>
            <a:r>
              <a:rPr lang="en-US" dirty="0" smtClean="0"/>
              <a:t/>
            </a:r>
            <a:br>
              <a:rPr lang="en-US" dirty="0" smtClean="0"/>
            </a:br>
            <a:endParaRPr lang="ar-SA" dirty="0"/>
          </a:p>
        </p:txBody>
      </p:sp>
      <p:sp>
        <p:nvSpPr>
          <p:cNvPr id="41987" name="عنصر نائب للمحتوى 2"/>
          <p:cNvSpPr>
            <a:spLocks noGrp="1"/>
          </p:cNvSpPr>
          <p:nvPr>
            <p:ph sz="quarter" idx="1"/>
          </p:nvPr>
        </p:nvSpPr>
        <p:spPr>
          <a:xfrm>
            <a:off x="457200" y="1268413"/>
            <a:ext cx="8002588" cy="5205412"/>
          </a:xfrm>
        </p:spPr>
        <p:txBody>
          <a:bodyPr anchor="ctr"/>
          <a:lstStyle/>
          <a:p>
            <a:pPr eaLnBrk="1" hangingPunct="1"/>
            <a:r>
              <a:rPr lang="ar-SA" sz="2200" smtClean="0"/>
              <a:t>أولاً: الحكايـة</a:t>
            </a:r>
            <a:r>
              <a:rPr lang="ar-SA" sz="2200" b="1" smtClean="0"/>
              <a:t> : </a:t>
            </a:r>
            <a:endParaRPr lang="en-US" sz="2200" smtClean="0">
              <a:cs typeface="Times New Roman" pitchFamily="18" charset="0"/>
            </a:endParaRPr>
          </a:p>
          <a:p>
            <a:pPr eaLnBrk="1" hangingPunct="1">
              <a:buFont typeface="Wingdings" pitchFamily="2" charset="2"/>
              <a:buNone/>
            </a:pPr>
            <a:r>
              <a:rPr lang="ar-SA" sz="2200" smtClean="0"/>
              <a:t>    هي عبارة عن مجموعة أحداث مرتبة ترتيباً سببياً تنتهي إلى نتيجة طبيعية لهذه الأحداث   وهذه الأحداث المرتبة تدور حول موضوع عام هو التجربة الإنسانية . </a:t>
            </a:r>
            <a:endParaRPr lang="en-US" sz="2200" smtClean="0">
              <a:cs typeface="Times New Roman" pitchFamily="18" charset="0"/>
            </a:endParaRPr>
          </a:p>
          <a:p>
            <a:pPr eaLnBrk="1" hangingPunct="1">
              <a:buFont typeface="Wingdings" pitchFamily="2" charset="2"/>
              <a:buNone/>
            </a:pPr>
            <a:r>
              <a:rPr lang="ar-SA" sz="2200" smtClean="0"/>
              <a:t>    ما هو الفرق بين التجربة الإنسانية والتجربة الشعورية ؟؟؟ </a:t>
            </a:r>
            <a:endParaRPr lang="en-US" sz="2200" smtClean="0">
              <a:cs typeface="Times New Roman" pitchFamily="18" charset="0"/>
            </a:endParaRPr>
          </a:p>
          <a:p>
            <a:pPr eaLnBrk="1" hangingPunct="1">
              <a:buFont typeface="Wingdings" pitchFamily="2" charset="2"/>
              <a:buNone/>
            </a:pPr>
            <a:r>
              <a:rPr lang="ar-SA" sz="2200" smtClean="0"/>
              <a:t>     التجربة الإنسانية : موضوعية اجتماعية بطبيعتها. </a:t>
            </a:r>
            <a:endParaRPr lang="en-US" sz="2200" smtClean="0">
              <a:cs typeface="Times New Roman" pitchFamily="18" charset="0"/>
            </a:endParaRPr>
          </a:p>
          <a:p>
            <a:pPr eaLnBrk="1" hangingPunct="1">
              <a:buFont typeface="Wingdings" pitchFamily="2" charset="2"/>
              <a:buNone/>
            </a:pPr>
            <a:r>
              <a:rPr lang="ar-SA" sz="2200" smtClean="0"/>
              <a:t>     أما التجربة الشعورية : ذاتية في جوهرها. </a:t>
            </a:r>
            <a:endParaRPr lang="en-US" sz="2200" smtClean="0">
              <a:cs typeface="Times New Roman" pitchFamily="18" charset="0"/>
            </a:endParaRPr>
          </a:p>
          <a:p>
            <a:pPr eaLnBrk="1" hangingPunct="1">
              <a:buFont typeface="Wingdings" pitchFamily="2" charset="2"/>
              <a:buNone/>
            </a:pPr>
            <a:r>
              <a:rPr lang="ar-SA" sz="2200" smtClean="0"/>
              <a:t>   القصة صورة للحياة الإنسانية فإن قيمتها تقاس بكمية ودرجة الحياة التي تفرضها , ومرد ذلك كله إلى الإمتاع فمتى كانت القصة ممتعة كانت مقبولة وإلا ضاعت قيمتها وإن عالجت تجارب خطيرة وحوادث هامة فعلى القاص أن يختار عناصره جامعة بين خاصتين هما :</a:t>
            </a:r>
            <a:r>
              <a:rPr lang="en-US" sz="2200" smtClean="0">
                <a:cs typeface="Times New Roman" pitchFamily="18" charset="0"/>
              </a:rPr>
              <a:t> </a:t>
            </a:r>
          </a:p>
          <a:p>
            <a:pPr eaLnBrk="1" hangingPunct="1"/>
            <a:r>
              <a:rPr lang="ar-SA" sz="2200" smtClean="0"/>
              <a:t>الأولى : أن تكون من الحقائق القوية ذات الأثر البعيد في سير الحياة الإنسانية </a:t>
            </a:r>
            <a:endParaRPr lang="en-US" sz="2200" smtClean="0">
              <a:cs typeface="Times New Roman" pitchFamily="18" charset="0"/>
            </a:endParaRPr>
          </a:p>
          <a:p>
            <a:pPr eaLnBrk="1" hangingPunct="1"/>
            <a:r>
              <a:rPr lang="ar-SA" sz="2200" smtClean="0"/>
              <a:t>الثانية : أن تبعث عواطف عامة قوية يشترك فيها الأفراد جميعا</a:t>
            </a:r>
            <a:endParaRPr lang="en-US" sz="2200" smtClean="0">
              <a:cs typeface="Times New Roman" pitchFamily="18" charset="0"/>
            </a:endParaRPr>
          </a:p>
          <a:p>
            <a:pPr eaLnBrk="1" hangingPunct="1"/>
            <a:r>
              <a:rPr lang="ar-SA" sz="2200" smtClean="0"/>
              <a:t>التجربة القصصية لابد أن  تتسم بالصدق , وهذا الصدق ليس بالضرورة أن يكون القاص قد عاناها </a:t>
            </a:r>
            <a:endParaRPr lang="en-US" sz="2200" smtClean="0">
              <a:cs typeface="Times New Roman" pitchFamily="18" charset="0"/>
            </a:endParaRPr>
          </a:p>
          <a:p>
            <a:pPr eaLnBrk="1" hangingPunct="1"/>
            <a:r>
              <a:rPr lang="ar-SA" sz="2200" smtClean="0"/>
              <a:t>بنفسه بل يكفي أن يخلصها ويؤمن بها .</a:t>
            </a:r>
            <a:endParaRPr lang="en-US" sz="2200"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endParaRPr lang="ar-SA"/>
          </a:p>
        </p:txBody>
      </p:sp>
      <p:sp>
        <p:nvSpPr>
          <p:cNvPr id="43011" name="عنصر نائب للمحتوى 2"/>
          <p:cNvSpPr>
            <a:spLocks noGrp="1"/>
          </p:cNvSpPr>
          <p:nvPr>
            <p:ph sz="quarter" idx="1"/>
          </p:nvPr>
        </p:nvSpPr>
        <p:spPr>
          <a:xfrm>
            <a:off x="457200" y="1600200"/>
            <a:ext cx="7467600" cy="4873625"/>
          </a:xfrm>
        </p:spPr>
        <p:txBody>
          <a:bodyPr anchor="ctr"/>
          <a:lstStyle/>
          <a:p>
            <a:pPr eaLnBrk="1" hangingPunct="1"/>
            <a:r>
              <a:rPr lang="ar-SA" smtClean="0"/>
              <a:t>ثانياً: العقدة والحل: </a:t>
            </a:r>
            <a:endParaRPr lang="en-US" smtClean="0">
              <a:cs typeface="Times New Roman" pitchFamily="18" charset="0"/>
            </a:endParaRPr>
          </a:p>
          <a:p>
            <a:pPr eaLnBrk="1" hangingPunct="1"/>
            <a:r>
              <a:rPr lang="ar-SA" smtClean="0"/>
              <a:t>فالعقدة هي بؤرة الفكر أو المركز الذي تلتقي عنده الأحداث حين تبلغ قمة تعبيرها عن الفكرة, وذلك أن القصاص لا يعرض فكرته عرضاً منطقياً منبسطاً مثلما يفعل الباحث الاجتماعي , وإنما يخفيها أول الأمر ويأخذ في عرض لقطات جانبية لها تصورها الأحداث المتتابعة بحيث يعطى كل حدث منها جزءاً من الصورة </a:t>
            </a:r>
            <a:endParaRPr lang="en-US" smtClean="0">
              <a:cs typeface="Times New Roman" pitchFamily="18" charset="0"/>
            </a:endParaRPr>
          </a:p>
          <a:p>
            <a:pPr eaLnBrk="1" hangingPunct="1"/>
            <a:r>
              <a:rPr lang="ar-SA" smtClean="0"/>
              <a:t>الكلية التي لا تتضح معالمها الكاملة إلا بعدما تتجمع كل الأحداث  حول بؤرتها. </a:t>
            </a:r>
            <a:endParaRPr lang="en-US" smtClean="0">
              <a:cs typeface="Times New Roman" pitchFamily="18" charset="0"/>
            </a:endParaRPr>
          </a:p>
          <a:p>
            <a:pPr eaLnBrk="1" hangingPunct="1"/>
            <a:r>
              <a:rPr lang="ar-SA" smtClean="0"/>
              <a:t>العقدة هي أعلى درجات التكيف الخاص بالمشاعر ثم تبدأ الأشياء تتضح في مرحلة التنوير (الحل) وهذه المرحلة تفتح طرائق مختلفة إلى نهاية القصة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04850" y="-100013"/>
            <a:ext cx="7467600" cy="1143001"/>
          </a:xfrm>
        </p:spPr>
        <p:txBody>
          <a:bodyPr anchor="ctr"/>
          <a:lstStyle/>
          <a:p>
            <a:pPr algn="ctr" eaLnBrk="1" fontAlgn="auto" hangingPunct="1">
              <a:spcAft>
                <a:spcPts val="0"/>
              </a:spcAft>
              <a:defRPr/>
            </a:pPr>
            <a:r>
              <a:rPr lang="ar-SA" sz="5400" dirty="0" smtClean="0"/>
              <a:t>(د) </a:t>
            </a:r>
            <a:r>
              <a:rPr lang="ar-SA" sz="5400" dirty="0" err="1" smtClean="0"/>
              <a:t>السرد:</a:t>
            </a:r>
            <a:r>
              <a:rPr lang="ar-SA" sz="5400" dirty="0" smtClean="0"/>
              <a:t> </a:t>
            </a:r>
            <a:endParaRPr lang="ar-SA" sz="5400" dirty="0"/>
          </a:p>
        </p:txBody>
      </p:sp>
      <p:sp>
        <p:nvSpPr>
          <p:cNvPr id="44035" name="عنصر نائب للمحتوى 2"/>
          <p:cNvSpPr>
            <a:spLocks noGrp="1"/>
          </p:cNvSpPr>
          <p:nvPr>
            <p:ph sz="quarter" idx="1"/>
          </p:nvPr>
        </p:nvSpPr>
        <p:spPr>
          <a:xfrm>
            <a:off x="250825" y="1268413"/>
            <a:ext cx="8364538" cy="5400675"/>
          </a:xfrm>
        </p:spPr>
        <p:txBody>
          <a:bodyPr anchor="ctr"/>
          <a:lstStyle/>
          <a:p>
            <a:pPr eaLnBrk="1" hangingPunct="1"/>
            <a:r>
              <a:rPr lang="ar-SA" sz="2800" smtClean="0"/>
              <a:t>يقصد به الطريق التي يصف بها الكاتب جزءاً من الحدث أو جانباً من جوانب الزمان والمكان اللذين يدور فيها أو ملمحاً من الملامح الخارجية للشخصية أو قد يتوغل في الأعماق فيصف عالمها الداخلي ،  وما يدور فيه من خواطر نفسية أو حديث خاص بالذات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eaLnBrk="1" fontAlgn="auto" hangingPunct="1">
              <a:spcAft>
                <a:spcPts val="0"/>
              </a:spcAft>
              <a:defRPr/>
            </a:pPr>
            <a:r>
              <a:rPr lang="ar-SA" sz="4000" dirty="0" smtClean="0"/>
              <a:t>أهم طرائق السرد:</a:t>
            </a:r>
            <a:r>
              <a:rPr lang="en-US" sz="4000" dirty="0" smtClean="0"/>
              <a:t> </a:t>
            </a:r>
            <a:br>
              <a:rPr lang="en-US" sz="4000" dirty="0" smtClean="0"/>
            </a:br>
            <a:endParaRPr lang="ar-SA" sz="4000" dirty="0"/>
          </a:p>
        </p:txBody>
      </p:sp>
      <p:sp>
        <p:nvSpPr>
          <p:cNvPr id="45059" name="عنصر نائب للمحتوى 2"/>
          <p:cNvSpPr>
            <a:spLocks noGrp="1"/>
          </p:cNvSpPr>
          <p:nvPr>
            <p:ph sz="quarter" idx="1"/>
          </p:nvPr>
        </p:nvSpPr>
        <p:spPr>
          <a:xfrm>
            <a:off x="323850" y="1247775"/>
            <a:ext cx="7859713" cy="5205413"/>
          </a:xfrm>
        </p:spPr>
        <p:txBody>
          <a:bodyPr anchor="ctr"/>
          <a:lstStyle/>
          <a:p>
            <a:pPr eaLnBrk="1" hangingPunct="1">
              <a:buFont typeface="Wingdings" pitchFamily="2" charset="2"/>
              <a:buNone/>
            </a:pPr>
            <a:r>
              <a:rPr lang="ar-SA" smtClean="0"/>
              <a:t>1- السرد الوصفي: وهي طريقة تقدم السرد القصصي من منظور المشاهد البعيد الذي يصف ما يرى من خلال ضمير الغائب (هـو)و التسلسل الذي يأتي من الخارج أو عن طريق حياد المؤلف المزعوم . </a:t>
            </a:r>
            <a:endParaRPr lang="en-US" smtClean="0">
              <a:cs typeface="Times New Roman" pitchFamily="18" charset="0"/>
            </a:endParaRPr>
          </a:p>
          <a:p>
            <a:pPr eaLnBrk="1" hangingPunct="1">
              <a:buFont typeface="Wingdings" pitchFamily="2" charset="2"/>
              <a:buNone/>
            </a:pPr>
            <a:r>
              <a:rPr lang="ar-SA" smtClean="0"/>
              <a:t>مزايا السرد الوصفي :</a:t>
            </a:r>
            <a:r>
              <a:rPr lang="en-US" smtClean="0">
                <a:cs typeface="Times New Roman" pitchFamily="18" charset="0"/>
              </a:rPr>
              <a:t> </a:t>
            </a:r>
          </a:p>
          <a:p>
            <a:pPr eaLnBrk="1" hangingPunct="1">
              <a:buFont typeface="Wingdings" pitchFamily="2" charset="2"/>
              <a:buNone/>
            </a:pPr>
            <a:r>
              <a:rPr lang="ar-SA" smtClean="0"/>
              <a:t>أ- إنها وسيلة صالحة لأن يتوارى السارد فيمرر ما يشاء من أفكار , وأيديولوجيات, وتعليمات وتوجيهات , وآراء دون أن يبدو تدخله صارخاً ولا مباشراً. </a:t>
            </a:r>
            <a:endParaRPr lang="en-US" smtClean="0">
              <a:cs typeface="Times New Roman" pitchFamily="18" charset="0"/>
            </a:endParaRPr>
          </a:p>
          <a:p>
            <a:pPr eaLnBrk="1" hangingPunct="1">
              <a:buFont typeface="Wingdings" pitchFamily="2" charset="2"/>
              <a:buNone/>
            </a:pPr>
            <a:r>
              <a:rPr lang="ar-SA" smtClean="0"/>
              <a:t>ب- تجنب الكاتب من السقوط في فخ الأنا . </a:t>
            </a:r>
            <a:endParaRPr lang="en-US" smtClean="0">
              <a:cs typeface="Times New Roman" pitchFamily="18" charset="0"/>
            </a:endParaRPr>
          </a:p>
          <a:p>
            <a:pPr eaLnBrk="1" hangingPunct="1">
              <a:buFont typeface="Wingdings" pitchFamily="2" charset="2"/>
              <a:buNone/>
            </a:pPr>
            <a:r>
              <a:rPr lang="ar-SA" smtClean="0"/>
              <a:t>ج- إن اصطناع هذه الطريق يحمي السارد من إثم الكذب الذي يجعله مجرد حاكٍ يحكي لا مؤلف يؤلف .</a:t>
            </a:r>
            <a:endParaRPr lang="en-US" smtClean="0">
              <a:cs typeface="Times New Roman" pitchFamily="18" charset="0"/>
            </a:endParaRPr>
          </a:p>
          <a:p>
            <a:pPr eaLnBrk="1" hangingPunct="1">
              <a:buFont typeface="Wingdings" pitchFamily="2" charset="2"/>
              <a:buNone/>
            </a:pPr>
            <a:r>
              <a:rPr lang="ar-SA" smtClean="0"/>
              <a:t>د- إن مؤلف الطريقة تتيح للكاتب أن يعرف عن شخصياته وأحداث عمله كل شيء. </a:t>
            </a:r>
            <a:endParaRPr lang="en-US"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عنصر نائب للمحتوى 2"/>
          <p:cNvSpPr>
            <a:spLocks noGrp="1"/>
          </p:cNvSpPr>
          <p:nvPr>
            <p:ph sz="quarter" idx="1"/>
          </p:nvPr>
        </p:nvSpPr>
        <p:spPr>
          <a:xfrm>
            <a:off x="684213" y="1196975"/>
            <a:ext cx="7467600" cy="4873625"/>
          </a:xfrm>
        </p:spPr>
        <p:txBody>
          <a:bodyPr anchor="ctr"/>
          <a:lstStyle/>
          <a:p>
            <a:pPr eaLnBrk="1" hangingPunct="1"/>
            <a:r>
              <a:rPr lang="ar-SA" smtClean="0"/>
              <a:t>2-  طريقة السرد الذاتي :</a:t>
            </a:r>
            <a:r>
              <a:rPr lang="en-US" smtClean="0">
                <a:cs typeface="Times New Roman" pitchFamily="18" charset="0"/>
              </a:rPr>
              <a:t> </a:t>
            </a:r>
          </a:p>
          <a:p>
            <a:pPr eaLnBrk="1" hangingPunct="1"/>
            <a:r>
              <a:rPr lang="ar-SA" smtClean="0"/>
              <a:t>   ويكون على لسان المتكلم ، وبذلك يجعل من نفسه وأحداث شخوص القصة شخصية واحدة .</a:t>
            </a:r>
          </a:p>
          <a:p>
            <a:pPr eaLnBrk="1" hangingPunct="1">
              <a:buFont typeface="Wingdings" pitchFamily="2" charset="2"/>
              <a:buNone/>
            </a:pPr>
            <a:endParaRPr lang="en-US" smtClean="0">
              <a:cs typeface="Times New Roman" pitchFamily="18" charset="0"/>
            </a:endParaRPr>
          </a:p>
          <a:p>
            <a:pPr eaLnBrk="1" hangingPunct="1">
              <a:buFont typeface="Wingdings" pitchFamily="2" charset="2"/>
              <a:buNone/>
            </a:pPr>
            <a:r>
              <a:rPr lang="ar-SA" smtClean="0"/>
              <a:t>أهمية الحوار:</a:t>
            </a:r>
            <a:r>
              <a:rPr lang="en-US" smtClean="0">
                <a:cs typeface="Times New Roman" pitchFamily="18" charset="0"/>
              </a:rPr>
              <a:t> </a:t>
            </a:r>
          </a:p>
          <a:p>
            <a:pPr eaLnBrk="1" hangingPunct="1"/>
            <a:r>
              <a:rPr lang="ar-SA" smtClean="0"/>
              <a:t>- تطوير موضوع القصة.</a:t>
            </a:r>
            <a:endParaRPr lang="en-US" smtClean="0">
              <a:cs typeface="Times New Roman" pitchFamily="18" charset="0"/>
            </a:endParaRPr>
          </a:p>
          <a:p>
            <a:pPr eaLnBrk="1" hangingPunct="1"/>
            <a:r>
              <a:rPr lang="ar-SA" smtClean="0"/>
              <a:t>- التخفيف من رتابة السرد. </a:t>
            </a:r>
            <a:endParaRPr lang="en-US" smtClean="0">
              <a:cs typeface="Times New Roman" pitchFamily="18" charset="0"/>
            </a:endParaRPr>
          </a:p>
          <a:p>
            <a:pPr eaLnBrk="1" hangingPunct="1"/>
            <a:r>
              <a:rPr lang="ar-SA" smtClean="0"/>
              <a:t>- يساعد في رسم الشخصيات . </a:t>
            </a:r>
            <a:endParaRPr lang="en-US" smtClean="0">
              <a:cs typeface="Times New Roman" pitchFamily="18" charset="0"/>
            </a:endParaRPr>
          </a:p>
          <a:p>
            <a:pPr eaLnBrk="1" hangingPunct="1"/>
            <a:r>
              <a:rPr lang="ar-SA" smtClean="0"/>
              <a:t>- يساعد في تطوير موقف في القصة أو صراع عاطفي أو حالة نفسية</a:t>
            </a:r>
            <a:endParaRPr lang="en-US" smtClean="0">
              <a:cs typeface="Times New Roman" pitchFamily="18" charset="0"/>
            </a:endParaRPr>
          </a:p>
          <a:p>
            <a:pPr eaLnBrk="1" hangingPunct="1"/>
            <a:r>
              <a:rPr lang="ar-SA" smtClean="0"/>
              <a:t>- يضفي على القصة تلك اللمسة الحية التي تجعلها أكثر واقعية في نظر القارئ. </a:t>
            </a:r>
            <a:endParaRPr lang="en-US" smtClean="0">
              <a:cs typeface="Times New Roman" pitchFamily="18" charset="0"/>
            </a:endParaRP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3124200"/>
            <a:ext cx="6172200" cy="1893888"/>
          </a:xfrm>
        </p:spPr>
        <p:txBody>
          <a:bodyPr>
            <a:noAutofit/>
          </a:bodyPr>
          <a:lstStyle/>
          <a:p>
            <a:pPr eaLnBrk="1" fontAlgn="auto" hangingPunct="1">
              <a:spcAft>
                <a:spcPts val="0"/>
              </a:spcAft>
              <a:defRPr/>
            </a:pPr>
            <a:r>
              <a:rPr lang="ar-SA" sz="6600" dirty="0" smtClean="0"/>
              <a:t>طبيعة التذوق الأدبي</a:t>
            </a:r>
            <a:r>
              <a:rPr lang="en-US" sz="6600" dirty="0" smtClean="0"/>
              <a:t/>
            </a:r>
            <a:br>
              <a:rPr lang="en-US" sz="6600" dirty="0" smtClean="0"/>
            </a:br>
            <a:endParaRPr lang="ar-SA" sz="6600" dirty="0"/>
          </a:p>
        </p:txBody>
      </p:sp>
      <p:sp>
        <p:nvSpPr>
          <p:cNvPr id="47107" name="عنوان فرعي 2"/>
          <p:cNvSpPr>
            <a:spLocks noGrp="1"/>
          </p:cNvSpPr>
          <p:nvPr>
            <p:ph type="subTitle" idx="1"/>
          </p:nvPr>
        </p:nvSpPr>
        <p:spPr>
          <a:xfrm>
            <a:off x="2286000" y="5003800"/>
            <a:ext cx="6172200" cy="1371600"/>
          </a:xfrm>
        </p:spPr>
        <p:txBody>
          <a:bodyPr/>
          <a:lstStyle/>
          <a:p>
            <a:pPr eaLnBrk="1" hangingPunct="1"/>
            <a:endParaRPr lang="ar-SA"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3" name="عنصر نائب للمحتوى 2"/>
          <p:cNvSpPr>
            <a:spLocks noGrp="1"/>
          </p:cNvSpPr>
          <p:nvPr>
            <p:ph sz="quarter" idx="1"/>
          </p:nvPr>
        </p:nvSpPr>
        <p:spPr>
          <a:xfrm>
            <a:off x="457200" y="744538"/>
            <a:ext cx="8075613" cy="6284912"/>
          </a:xfrm>
        </p:spPr>
        <p:txBody>
          <a:bodyPr rtlCol="1">
            <a:normAutofit fontScale="85000" lnSpcReduction="10000"/>
          </a:bodyPr>
          <a:lstStyle/>
          <a:p>
            <a:pPr marL="274320" indent="-274320" eaLnBrk="1" fontAlgn="auto" hangingPunct="1">
              <a:spcAft>
                <a:spcPts val="0"/>
              </a:spcAft>
              <a:buFont typeface="Wingdings"/>
              <a:buChar char=""/>
              <a:defRPr/>
            </a:pPr>
            <a:r>
              <a:rPr lang="ar-SA" dirty="0" smtClean="0"/>
              <a:t> </a:t>
            </a:r>
            <a:endParaRPr lang="en-US" dirty="0" smtClean="0"/>
          </a:p>
          <a:p>
            <a:pPr marL="274320" indent="-274320" eaLnBrk="1" fontAlgn="auto" hangingPunct="1">
              <a:lnSpc>
                <a:spcPct val="170000"/>
              </a:lnSpc>
              <a:spcAft>
                <a:spcPts val="0"/>
              </a:spcAft>
              <a:buFont typeface="Wingdings"/>
              <a:buNone/>
              <a:defRPr/>
            </a:pPr>
            <a:r>
              <a:rPr lang="ar-SA" dirty="0" smtClean="0"/>
              <a:t>      </a:t>
            </a:r>
            <a:r>
              <a:rPr lang="ar-SA" sz="2800" dirty="0" smtClean="0"/>
              <a:t>إنّي ذكرْتُكِ بالزّهـراء مشـتاقا               والأفقُ طلقٌ ومرْأى الأرض قد راقَـا</a:t>
            </a:r>
            <a:r>
              <a:rPr lang="ar-SA" sz="2800" baseline="30000" dirty="0" smtClean="0"/>
              <a:t>(1) </a:t>
            </a:r>
            <a:r>
              <a:rPr lang="ar-SA" sz="2800" dirty="0" smtClean="0"/>
              <a:t>وَللنّســـيمِ اعْتِلالٌ في </a:t>
            </a:r>
            <a:r>
              <a:rPr lang="ar-SA" sz="2800" dirty="0" err="1" smtClean="0"/>
              <a:t>أصـائِلـِهِ</a:t>
            </a:r>
            <a:r>
              <a:rPr lang="ar-SA" sz="2800" dirty="0" smtClean="0"/>
              <a:t> </a:t>
            </a:r>
            <a:r>
              <a:rPr lang="en-US" sz="2800" dirty="0" smtClean="0"/>
              <a:t>              </a:t>
            </a:r>
            <a:r>
              <a:rPr lang="ar-SA" sz="2800" dirty="0" smtClean="0"/>
              <a:t>كـأنّهُ رَقّ </a:t>
            </a:r>
            <a:r>
              <a:rPr lang="ar-SA" sz="2800" dirty="0" err="1" smtClean="0"/>
              <a:t>لي </a:t>
            </a:r>
            <a:r>
              <a:rPr lang="ar-SA" sz="2800" dirty="0" smtClean="0"/>
              <a:t>، فــاعْـتَلّ </a:t>
            </a:r>
            <a:r>
              <a:rPr lang="ar-SA" sz="2800" dirty="0" err="1" smtClean="0"/>
              <a:t>إشْـفَـاقَــا</a:t>
            </a:r>
            <a:r>
              <a:rPr lang="ar-SA" sz="2800" baseline="30000" dirty="0" err="1" smtClean="0"/>
              <a:t> </a:t>
            </a:r>
            <a:r>
              <a:rPr lang="ar-SA" sz="2800" baseline="30000" dirty="0" smtClean="0"/>
              <a:t>(2</a:t>
            </a:r>
            <a:r>
              <a:rPr lang="ar-SA" sz="2800" baseline="30000" dirty="0" err="1" smtClean="0"/>
              <a:t>)</a:t>
            </a:r>
            <a:r>
              <a:rPr lang="en-US" sz="2800" dirty="0" smtClean="0"/>
              <a:t/>
            </a:r>
            <a:br>
              <a:rPr lang="en-US" sz="2800" dirty="0" smtClean="0"/>
            </a:br>
            <a:r>
              <a:rPr lang="ar-SA" sz="2800" dirty="0" smtClean="0"/>
              <a:t>والرّوضُ عن مائِه الفضّيّ مبتسمٌ            كما شقـَقتَ عنِ اللَّبّاتِ أطواقَـا</a:t>
            </a:r>
            <a:r>
              <a:rPr lang="ar-SA" sz="2800" baseline="30000" dirty="0" smtClean="0"/>
              <a:t>(3</a:t>
            </a:r>
            <a:r>
              <a:rPr lang="ar-SA" sz="2800" baseline="30000" dirty="0" err="1" smtClean="0"/>
              <a:t>)</a:t>
            </a:r>
            <a:r>
              <a:rPr lang="en-US" sz="2800" dirty="0" smtClean="0"/>
              <a:t/>
            </a:r>
            <a:br>
              <a:rPr lang="en-US" sz="2800" dirty="0" smtClean="0"/>
            </a:br>
            <a:r>
              <a:rPr lang="ar-SA" sz="2800" dirty="0" smtClean="0"/>
              <a:t> يَوْمٌ كأيّامِ لَـذّاتٍ لَنا انصـرَمتْ</a:t>
            </a:r>
            <a:r>
              <a:rPr lang="en-US" sz="2800" dirty="0" smtClean="0"/>
              <a:t>   </a:t>
            </a:r>
            <a:r>
              <a:rPr lang="ar-SA" sz="2800" dirty="0" smtClean="0"/>
              <a:t>            بتْــــنَا لهـا حـينَ نـــامَ الدّهرُ </a:t>
            </a:r>
            <a:r>
              <a:rPr lang="ar-SA" sz="2800" dirty="0" err="1" smtClean="0"/>
              <a:t>سرّاقــَا</a:t>
            </a:r>
            <a:r>
              <a:rPr lang="en-US" sz="2800" dirty="0" smtClean="0"/>
              <a:t/>
            </a:r>
            <a:br>
              <a:rPr lang="en-US" sz="2800" dirty="0" smtClean="0"/>
            </a:br>
            <a:r>
              <a:rPr lang="en-US" sz="2800" dirty="0" smtClean="0"/>
              <a:t> </a:t>
            </a:r>
            <a:r>
              <a:rPr lang="ar-SA" sz="2800" dirty="0" smtClean="0"/>
              <a:t>نلهُو بما </a:t>
            </a:r>
            <a:r>
              <a:rPr lang="ar-SA" sz="2800" dirty="0" err="1" smtClean="0"/>
              <a:t>يستميلُ</a:t>
            </a:r>
            <a:r>
              <a:rPr lang="ar-SA" sz="2800" dirty="0" smtClean="0"/>
              <a:t> العينَ من زهـرٍ</a:t>
            </a:r>
            <a:r>
              <a:rPr lang="en-US" sz="2800" dirty="0" smtClean="0"/>
              <a:t>   </a:t>
            </a:r>
            <a:r>
              <a:rPr lang="ar-SA" sz="2800" dirty="0" smtClean="0"/>
              <a:t>        جـــالَ النّدَى فيهِ حتى مـالَ أعناقـــَا</a:t>
            </a:r>
            <a:r>
              <a:rPr lang="ar-SA" sz="2800" baseline="30000" dirty="0" smtClean="0"/>
              <a:t>(4</a:t>
            </a:r>
            <a:r>
              <a:rPr lang="ar-SA" sz="2800" baseline="30000" dirty="0" err="1" smtClean="0"/>
              <a:t>)</a:t>
            </a:r>
            <a:r>
              <a:rPr lang="ar-SA" sz="2800" dirty="0" smtClean="0"/>
              <a:t> </a:t>
            </a:r>
            <a:endParaRPr lang="en-US" sz="2800" dirty="0" smtClean="0"/>
          </a:p>
          <a:p>
            <a:pPr marL="274320" indent="-274320" eaLnBrk="1" fontAlgn="auto" hangingPunct="1">
              <a:lnSpc>
                <a:spcPct val="170000"/>
              </a:lnSpc>
              <a:spcAft>
                <a:spcPts val="0"/>
              </a:spcAft>
              <a:buFont typeface="Wingdings"/>
              <a:buNone/>
              <a:defRPr/>
            </a:pPr>
            <a:r>
              <a:rPr lang="ar-SA" sz="2800" dirty="0" smtClean="0"/>
              <a:t>     كَأنّ أعْــيُنَهُ إذْ عـايَنَتْ أرَقي               بَكَـتْ لِما </a:t>
            </a:r>
            <a:r>
              <a:rPr lang="ar-SA" sz="2800" dirty="0" err="1" smtClean="0"/>
              <a:t>بي</a:t>
            </a:r>
            <a:r>
              <a:rPr lang="ar-SA" sz="2800" dirty="0" smtClean="0"/>
              <a:t> فجالَ الدّمعُ رَقَـرَاقَـا</a:t>
            </a:r>
            <a:r>
              <a:rPr lang="ar-SA" sz="2800" baseline="30000" dirty="0" smtClean="0"/>
              <a:t>(5)</a:t>
            </a:r>
            <a:r>
              <a:rPr lang="ar-SA" sz="2800" dirty="0" smtClean="0"/>
              <a:t>    وردٌ تـألّقَ في </a:t>
            </a:r>
            <a:r>
              <a:rPr lang="ar-SA" sz="2800" dirty="0" err="1" smtClean="0"/>
              <a:t>ضاحي</a:t>
            </a:r>
            <a:r>
              <a:rPr lang="ar-SA" sz="2800" dirty="0" smtClean="0"/>
              <a:t> مـنابـتِهِ              فازْدادَ منهُ الضّحى في العينِ إشراقــَا</a:t>
            </a:r>
            <a:r>
              <a:rPr lang="ar-SA" sz="2800" baseline="30000" dirty="0" smtClean="0"/>
              <a:t>(5</a:t>
            </a:r>
            <a:r>
              <a:rPr lang="ar-SA" sz="2800" baseline="30000" dirty="0" err="1" smtClean="0"/>
              <a:t>)</a:t>
            </a:r>
            <a:endParaRPr lang="en-US" sz="2800" dirty="0" smtClean="0"/>
          </a:p>
          <a:p>
            <a:pPr marL="274320" indent="-274320" eaLnBrk="1" fontAlgn="auto" hangingPunct="1">
              <a:lnSpc>
                <a:spcPct val="170000"/>
              </a:lnSpc>
              <a:spcAft>
                <a:spcPts val="0"/>
              </a:spcAft>
              <a:buFont typeface="Wingdings"/>
              <a:buNone/>
              <a:defRPr/>
            </a:pPr>
            <a:r>
              <a:rPr lang="ar-SA" sz="2800" dirty="0" smtClean="0"/>
              <a:t>    لا سكّنَ اللهُ قلباً عـقّ ذكرَكُـمُ               فلم يطـرْ بجـناحِ الشّـوقِ خـفّاقَـا</a:t>
            </a:r>
            <a:endParaRPr lang="en-US" sz="2800" dirty="0" smtClean="0"/>
          </a:p>
          <a:p>
            <a:pPr marL="274320" indent="-274320" eaLnBrk="1" fontAlgn="auto" hangingPunct="1">
              <a:lnSpc>
                <a:spcPct val="170000"/>
              </a:lnSpc>
              <a:spcAft>
                <a:spcPts val="0"/>
              </a:spcAft>
              <a:buFont typeface="Wingdings"/>
              <a:buNone/>
              <a:defRPr/>
            </a:pPr>
            <a:r>
              <a:rPr lang="ar-SA" sz="2800" dirty="0" smtClean="0"/>
              <a:t>    </a:t>
            </a:r>
            <a:r>
              <a:rPr lang="ar-SA" sz="2800" dirty="0" err="1" smtClean="0"/>
              <a:t>لوْشاء</a:t>
            </a:r>
            <a:r>
              <a:rPr lang="ar-SA" sz="2800" dirty="0" smtClean="0"/>
              <a:t> حَملي نَسيمُ الصّبحِ حينَ            سرَى وافاكُمُ بفـتى ً أضــناهُ ما </a:t>
            </a:r>
            <a:r>
              <a:rPr lang="ar-SA" sz="2800" dirty="0" err="1" smtClean="0"/>
              <a:t>لاقَـى</a:t>
            </a:r>
            <a:r>
              <a:rPr lang="ar-SA" sz="2800" baseline="30000" dirty="0" err="1" smtClean="0"/>
              <a:t> </a:t>
            </a:r>
            <a:r>
              <a:rPr lang="ar-SA" sz="2800" baseline="30000" dirty="0" smtClean="0"/>
              <a:t>( 6</a:t>
            </a:r>
            <a:r>
              <a:rPr lang="ar-SA" sz="2800" baseline="30000" dirty="0" err="1" smtClean="0"/>
              <a:t>)</a:t>
            </a:r>
            <a:endParaRPr lang="ar-SA" sz="2800" dirty="0"/>
          </a:p>
        </p:txBody>
      </p:sp>
    </p:spTree>
  </p:cSld>
  <p:clrMapOvr>
    <a:masterClrMapping/>
  </p:clrMapOvr>
  <p:transition spd="slow">
    <p:pull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eaLnBrk="1" fontAlgn="auto" hangingPunct="1">
              <a:spcAft>
                <a:spcPts val="0"/>
              </a:spcAft>
              <a:defRPr/>
            </a:pPr>
            <a:endParaRPr lang="ar-SA"/>
          </a:p>
        </p:txBody>
      </p:sp>
      <p:sp>
        <p:nvSpPr>
          <p:cNvPr id="48131" name="عنصر نائب للمحتوى 2"/>
          <p:cNvSpPr>
            <a:spLocks noGrp="1"/>
          </p:cNvSpPr>
          <p:nvPr>
            <p:ph sz="quarter" idx="1"/>
          </p:nvPr>
        </p:nvSpPr>
        <p:spPr>
          <a:xfrm>
            <a:off x="457200" y="1600200"/>
            <a:ext cx="7467600" cy="4873625"/>
          </a:xfrm>
        </p:spPr>
        <p:txBody>
          <a:bodyPr anchor="ctr"/>
          <a:lstStyle/>
          <a:p>
            <a:pPr eaLnBrk="1" hangingPunct="1"/>
            <a:r>
              <a:rPr lang="ar-SA" sz="3200" smtClean="0"/>
              <a:t>- التذوق الأدبي هو قدرة في الطبيعة الإنسانية تجعل صاحبها مستمتعاً بالجمال في الأعمال الفنية وبالأدب خاصة . </a:t>
            </a:r>
          </a:p>
          <a:p>
            <a:pPr eaLnBrk="1" hangingPunct="1"/>
            <a:endParaRPr lang="en-US" sz="3200" smtClean="0">
              <a:cs typeface="Times New Roman" pitchFamily="18" charset="0"/>
            </a:endParaRPr>
          </a:p>
          <a:p>
            <a:pPr eaLnBrk="1" hangingPunct="1"/>
            <a:r>
              <a:rPr lang="ar-SA" sz="3200" smtClean="0"/>
              <a:t>- وقد تزامن ظهور التذوق الأدبي بظهور فن الأدب ، ولقد رأينا كتب النقد العربي تنقل لنا بعض الآراء التذوقية عند سماعهم لقصائد كبار الشعراء الجاهليين .</a:t>
            </a:r>
            <a:endParaRPr lang="en-US" sz="32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49155" name="عنصر نائب للمحتوى 2"/>
          <p:cNvSpPr>
            <a:spLocks noGrp="1"/>
          </p:cNvSpPr>
          <p:nvPr>
            <p:ph sz="quarter" idx="1"/>
          </p:nvPr>
        </p:nvSpPr>
        <p:spPr>
          <a:xfrm>
            <a:off x="241300" y="1031875"/>
            <a:ext cx="8002588" cy="6213475"/>
          </a:xfrm>
        </p:spPr>
        <p:txBody>
          <a:bodyPr anchor="ctr"/>
          <a:lstStyle/>
          <a:p>
            <a:pPr eaLnBrk="1" hangingPunct="1">
              <a:buFont typeface="Wingdings" pitchFamily="2" charset="2"/>
              <a:buNone/>
            </a:pPr>
            <a:r>
              <a:rPr lang="ar-SA" sz="2800" smtClean="0"/>
              <a:t>- ولعل أوضح مثال على تمتع الشاعر العربي بحس تذوقي ما روى أن </a:t>
            </a:r>
            <a:r>
              <a:rPr lang="ar-SA" sz="2800" b="1" smtClean="0"/>
              <a:t>امرأ القيس</a:t>
            </a:r>
            <a:r>
              <a:rPr lang="ar-SA" sz="2800" smtClean="0"/>
              <a:t> و</a:t>
            </a:r>
            <a:r>
              <a:rPr lang="ar-SA" sz="2800" b="1" smtClean="0"/>
              <a:t>علقمة بن عبدة</a:t>
            </a:r>
            <a:r>
              <a:rPr lang="ar-SA" sz="2800" smtClean="0"/>
              <a:t> تنازعا في الشعر أيهما أشعر واحتكما إلى </a:t>
            </a:r>
            <a:r>
              <a:rPr lang="ar-SA" sz="2800" u="sng" smtClean="0"/>
              <a:t>أم جندب زوج امرئ القيس </a:t>
            </a:r>
            <a:r>
              <a:rPr lang="ar-SA" sz="2800" smtClean="0"/>
              <a:t>، ولعلها كانت شاعرة فقالت لينظم كل منكما قصيدة يصف فرسه فيها والتزما وزناً واحداً وقافية واحدة ، فصنع كل منهما بائية من وزن الطويل ، وأنشدا القصيدتين ، فقالت لزوجها :</a:t>
            </a:r>
            <a:r>
              <a:rPr lang="ar-SA" sz="2800" b="1" smtClean="0"/>
              <a:t>علقمة أشعر منك</a:t>
            </a:r>
            <a:r>
              <a:rPr lang="ar-SA" sz="2800" smtClean="0"/>
              <a:t> ، قال وكيف ؟ قالت لأنك قلت :</a:t>
            </a:r>
            <a:endParaRPr lang="en-US" sz="2800" smtClean="0">
              <a:cs typeface="Times New Roman" pitchFamily="18" charset="0"/>
            </a:endParaRPr>
          </a:p>
          <a:p>
            <a:pPr eaLnBrk="1" hangingPunct="1">
              <a:buFont typeface="Wingdings" pitchFamily="2" charset="2"/>
              <a:buNone/>
            </a:pPr>
            <a:r>
              <a:rPr lang="ar-SA" sz="2800" smtClean="0">
                <a:solidFill>
                  <a:srgbClr val="FF0000"/>
                </a:solidFill>
              </a:rPr>
              <a:t>فـللسوط ألهوب وللساق درةٌ             وللزجر منه وقع أخرج مهذبِ</a:t>
            </a:r>
            <a:endParaRPr lang="en-US" sz="2800" smtClean="0">
              <a:solidFill>
                <a:srgbClr val="FF0000"/>
              </a:solidFill>
              <a:cs typeface="Times New Roman" pitchFamily="18" charset="0"/>
            </a:endParaRPr>
          </a:p>
          <a:p>
            <a:pPr eaLnBrk="1" hangingPunct="1">
              <a:buFont typeface="Wingdings" pitchFamily="2" charset="2"/>
              <a:buNone/>
            </a:pPr>
            <a:r>
              <a:rPr lang="ar-SA" sz="2800" smtClean="0"/>
              <a:t>فجهدت فرسك بصوتك في زجرك ومريته فأتعبته بساقك .</a:t>
            </a:r>
            <a:endParaRPr lang="en-US" sz="2800" smtClean="0">
              <a:cs typeface="Times New Roman" pitchFamily="18" charset="0"/>
            </a:endParaRPr>
          </a:p>
          <a:p>
            <a:pPr eaLnBrk="1" hangingPunct="1">
              <a:buFont typeface="Wingdings" pitchFamily="2" charset="2"/>
              <a:buNone/>
            </a:pPr>
            <a:r>
              <a:rPr lang="ar-SA" sz="2800" smtClean="0"/>
              <a:t>وقال </a:t>
            </a:r>
            <a:r>
              <a:rPr lang="ar-SA" sz="2800" b="1" u="sng" smtClean="0"/>
              <a:t>علقمة</a:t>
            </a:r>
            <a:r>
              <a:rPr lang="ar-SA" sz="2800" smtClean="0"/>
              <a:t> : </a:t>
            </a:r>
            <a:endParaRPr lang="en-US" sz="2800" smtClean="0">
              <a:cs typeface="Times New Roman" pitchFamily="18" charset="0"/>
            </a:endParaRPr>
          </a:p>
          <a:p>
            <a:pPr eaLnBrk="1" hangingPunct="1">
              <a:buFont typeface="Wingdings" pitchFamily="2" charset="2"/>
              <a:buNone/>
            </a:pPr>
            <a:r>
              <a:rPr lang="ar-SA" sz="2800" smtClean="0">
                <a:solidFill>
                  <a:srgbClr val="FF0000"/>
                </a:solidFill>
              </a:rPr>
              <a:t>فأدركهـن ثانياً من عنانه                يمر كمر الرائح المتسحلب</a:t>
            </a:r>
            <a:endParaRPr lang="en-US" sz="2800" smtClean="0">
              <a:solidFill>
                <a:srgbClr val="FF0000"/>
              </a:solidFill>
              <a:cs typeface="Times New Roman" pitchFamily="18" charset="0"/>
            </a:endParaRPr>
          </a:p>
          <a:p>
            <a:pPr eaLnBrk="1" hangingPunct="1">
              <a:buFont typeface="Wingdings" pitchFamily="2" charset="2"/>
              <a:buNone/>
            </a:pPr>
            <a:r>
              <a:rPr lang="ar-SA" sz="2800" smtClean="0"/>
              <a:t>فأدرك فرسه ثانياً من عنانك ، ولم يضربه بسوط ولم يتعبه .</a:t>
            </a:r>
            <a:endParaRPr lang="en-US" sz="2800" smtClean="0">
              <a:cs typeface="Times New Roman" pitchFamily="18" charset="0"/>
            </a:endParaRPr>
          </a:p>
          <a:p>
            <a:pPr eaLnBrk="1" hangingPunct="1"/>
            <a:endParaRPr lang="ar-SA" smtClean="0"/>
          </a:p>
        </p:txBody>
      </p:sp>
    </p:spTree>
  </p:cSld>
  <p:clrMapOvr>
    <a:masterClrMapping/>
  </p:clrMapOvr>
  <p:transition spd="slow">
    <p:pull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5575" y="274638"/>
            <a:ext cx="7467600" cy="1143000"/>
          </a:xfrm>
        </p:spPr>
        <p:txBody>
          <a:bodyPr anchor="ctr"/>
          <a:lstStyle/>
          <a:p>
            <a:pPr algn="ctr" eaLnBrk="1" fontAlgn="auto" hangingPunct="1">
              <a:spcAft>
                <a:spcPts val="0"/>
              </a:spcAft>
              <a:defRPr/>
            </a:pPr>
            <a:r>
              <a:rPr lang="ar-SA" sz="4000" dirty="0" err="1" smtClean="0"/>
              <a:t>أولاً </a:t>
            </a:r>
            <a:r>
              <a:rPr lang="ar-SA" sz="4000" dirty="0" smtClean="0"/>
              <a:t>: مفهوم التذوق الأدبي</a:t>
            </a:r>
            <a:endParaRPr lang="ar-SA" sz="4000" dirty="0"/>
          </a:p>
        </p:txBody>
      </p:sp>
      <p:sp>
        <p:nvSpPr>
          <p:cNvPr id="50179" name="عنصر نائب للمحتوى 2"/>
          <p:cNvSpPr>
            <a:spLocks noGrp="1"/>
          </p:cNvSpPr>
          <p:nvPr>
            <p:ph sz="quarter" idx="1"/>
          </p:nvPr>
        </p:nvSpPr>
        <p:spPr>
          <a:xfrm>
            <a:off x="457200" y="1600200"/>
            <a:ext cx="7643813" cy="4873625"/>
          </a:xfrm>
        </p:spPr>
        <p:txBody>
          <a:bodyPr anchor="ctr"/>
          <a:lstStyle/>
          <a:p>
            <a:pPr eaLnBrk="1" hangingPunct="1">
              <a:buFont typeface="Wingdings" pitchFamily="2" charset="2"/>
              <a:buNone/>
            </a:pPr>
            <a:r>
              <a:rPr lang="ar-SA" sz="2800" smtClean="0"/>
              <a:t>     تعددت تعريفات التذوق الأدبي، وقد سعى الباحث لتصنيف هذه التعريفات في خمسة محاور هي كالتالي :- </a:t>
            </a:r>
            <a:endParaRPr lang="en-US" sz="2800" smtClean="0">
              <a:cs typeface="Times New Roman" pitchFamily="18" charset="0"/>
            </a:endParaRPr>
          </a:p>
          <a:p>
            <a:pPr eaLnBrk="1" hangingPunct="1">
              <a:buFont typeface="Wingdings" pitchFamily="2" charset="2"/>
              <a:buNone/>
            </a:pPr>
            <a:r>
              <a:rPr lang="ar-SA" sz="2800" smtClean="0"/>
              <a:t>1- تعريفات أكدت أن التذوق الأدبي ملكة أو حاسة فنية</a:t>
            </a:r>
            <a:r>
              <a:rPr lang="ar-SA" sz="2800" b="1" smtClean="0"/>
              <a:t> .</a:t>
            </a:r>
            <a:endParaRPr lang="en-US" sz="2800" smtClean="0">
              <a:cs typeface="Times New Roman" pitchFamily="18" charset="0"/>
            </a:endParaRPr>
          </a:p>
          <a:p>
            <a:pPr eaLnBrk="1" hangingPunct="1">
              <a:buFont typeface="Wingdings" pitchFamily="2" charset="2"/>
              <a:buNone/>
            </a:pPr>
            <a:r>
              <a:rPr lang="ar-SA" sz="2800" smtClean="0"/>
              <a:t>فتحدد معاجم اللغة معنى التذوق بأنه : حسن الذوق للشعر فهامة له خبير بنقده .</a:t>
            </a:r>
            <a:endParaRPr lang="en-US" sz="2800" smtClean="0">
              <a:cs typeface="Times New Roman" pitchFamily="18" charset="0"/>
            </a:endParaRPr>
          </a:p>
          <a:p>
            <a:pPr eaLnBrk="1" hangingPunct="1">
              <a:buFont typeface="Wingdings" pitchFamily="2" charset="2"/>
              <a:buNone/>
            </a:pPr>
            <a:r>
              <a:rPr lang="ar-SA" sz="2800" smtClean="0"/>
              <a:t>ويعرفه د</a:t>
            </a:r>
            <a:r>
              <a:rPr lang="en-US" sz="2800" smtClean="0">
                <a:cs typeface="Times New Roman" pitchFamily="18" charset="0"/>
              </a:rPr>
              <a:t>/</a:t>
            </a:r>
            <a:r>
              <a:rPr lang="ar-SA" sz="2800" smtClean="0"/>
              <a:t> شوقي ضيف بأنه ملكة تنشأ من طول الإنكباب على قراءة الشعر وآثار الأدباء في القديم والحديث بحيث تصبح استجابة صاحبها لما يقرأ استجابة صحيحة .وأصحاب هذا الرأي يرون أنه كي تظهر هذه الملكة لابد من مصاحبة أعمال الأدباء حتى يصقل ذهن المتلقى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عنصر نائب للمحتوى 2"/>
          <p:cNvSpPr>
            <a:spLocks noGrp="1"/>
          </p:cNvSpPr>
          <p:nvPr>
            <p:ph sz="quarter" idx="1"/>
          </p:nvPr>
        </p:nvSpPr>
        <p:spPr>
          <a:xfrm>
            <a:off x="468313" y="1103313"/>
            <a:ext cx="7715250" cy="5997575"/>
          </a:xfrm>
        </p:spPr>
        <p:txBody>
          <a:bodyPr anchor="ctr"/>
          <a:lstStyle/>
          <a:p>
            <a:pPr eaLnBrk="1" hangingPunct="1"/>
            <a:r>
              <a:rPr lang="ar-SA" smtClean="0"/>
              <a:t>2- تعريفات أكدت أن التذوق هو الفهم الدقيق لعناصر النص الأدبي .</a:t>
            </a:r>
            <a:endParaRPr lang="en-US" smtClean="0">
              <a:cs typeface="Times New Roman" pitchFamily="18" charset="0"/>
            </a:endParaRPr>
          </a:p>
          <a:p>
            <a:pPr eaLnBrk="1" hangingPunct="1">
              <a:buFont typeface="Wingdings" pitchFamily="2" charset="2"/>
              <a:buNone/>
            </a:pPr>
            <a:r>
              <a:rPr lang="ar-SA" smtClean="0"/>
              <a:t>     أي : العناصر الأساسية المكونة للعمل الأدبي ؛ من فكرة عميقة ، وموسيقى عذبة ، وعاطفة قوية ، وخيال مبتكر ، مع اعتبار أن الفهم يعين على التذوق فلا تذوق دون فهم ولا فهم دون تذوق ؛ فهو نوع من السلوك ينشأ من فهم المعاني العميقة في النص الأدبي والإحساس بجمال أسلوبه . </a:t>
            </a:r>
          </a:p>
          <a:p>
            <a:pPr eaLnBrk="1" hangingPunct="1"/>
            <a:endParaRPr lang="ar-SA" smtClean="0"/>
          </a:p>
          <a:p>
            <a:pPr eaLnBrk="1" hangingPunct="1"/>
            <a:endParaRPr lang="ar-SA" smtClean="0"/>
          </a:p>
          <a:p>
            <a:pPr eaLnBrk="1" hangingPunct="1"/>
            <a:r>
              <a:rPr lang="ar-SA" smtClean="0"/>
              <a:t>3- تعريفات أكدت أن التذوق هو خبرة تأملية جمالية .</a:t>
            </a:r>
            <a:endParaRPr lang="en-US" smtClean="0">
              <a:cs typeface="Times New Roman" pitchFamily="18" charset="0"/>
            </a:endParaRPr>
          </a:p>
          <a:p>
            <a:pPr eaLnBrk="1" hangingPunct="1">
              <a:buFont typeface="Wingdings" pitchFamily="2" charset="2"/>
              <a:buNone/>
            </a:pPr>
            <a:r>
              <a:rPr lang="ar-SA" smtClean="0"/>
              <a:t>    وقد ركزت على الأثر الذي يتركه العمل الأدبي في نفس المتلقي ، ويتمثل في الشعور بالمتعة الفنية في أثناء تفاعله مع العمل الأدبي ، ذلك التفاعل الذي يجعل المتلقى يتوحد مع التجربة الشعرية التي عاناها الأديب .</a:t>
            </a:r>
            <a:endParaRPr lang="en-US" smtClean="0">
              <a:cs typeface="Times New Roman" pitchFamily="18" charset="0"/>
            </a:endParaRPr>
          </a:p>
          <a:p>
            <a:pPr eaLnBrk="1" hangingPunct="1"/>
            <a:endParaRPr lang="en-US" smtClean="0">
              <a:cs typeface="Times New Roman" pitchFamily="18" charset="0"/>
            </a:endParaRPr>
          </a:p>
          <a:p>
            <a:pPr eaLnBrk="1" hangingPunct="1"/>
            <a:endParaRPr lang="ar-SA" smtClean="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عنصر نائب للمحتوى 2"/>
          <p:cNvSpPr>
            <a:spLocks noGrp="1"/>
          </p:cNvSpPr>
          <p:nvPr>
            <p:ph sz="quarter" idx="1"/>
          </p:nvPr>
        </p:nvSpPr>
        <p:spPr>
          <a:xfrm>
            <a:off x="900113" y="815975"/>
            <a:ext cx="7467600" cy="5781675"/>
          </a:xfrm>
        </p:spPr>
        <p:txBody>
          <a:bodyPr anchor="ctr"/>
          <a:lstStyle/>
          <a:p>
            <a:pPr eaLnBrk="1" hangingPunct="1">
              <a:buFont typeface="Wingdings" pitchFamily="2" charset="2"/>
              <a:buNone/>
            </a:pPr>
            <a:r>
              <a:rPr lang="ar-SA" sz="2800" smtClean="0"/>
              <a:t>4- تعريفات أكدت أن التذوق هو استجابة وجدانية .</a:t>
            </a:r>
            <a:endParaRPr lang="en-US" sz="2800" smtClean="0">
              <a:cs typeface="Times New Roman" pitchFamily="18" charset="0"/>
            </a:endParaRPr>
          </a:p>
          <a:p>
            <a:pPr eaLnBrk="1" hangingPunct="1">
              <a:buFont typeface="Wingdings" pitchFamily="2" charset="2"/>
              <a:buNone/>
            </a:pPr>
            <a:r>
              <a:rPr lang="ar-SA" sz="2800" smtClean="0"/>
              <a:t>أي أن التذوق الأدبي إنما هو انفعال يدفع الفرد إلى الإقبال على القراءة و الاستمتاع في شغف وتعاطف ، وإلى تقمص الشخصيات في الأثر الأدبي والمشاركة في الأحداث والحالات الوجدانية التي تصورها الأديب .</a:t>
            </a:r>
          </a:p>
          <a:p>
            <a:pPr eaLnBrk="1" hangingPunct="1">
              <a:buFont typeface="Wingdings" pitchFamily="2" charset="2"/>
              <a:buNone/>
            </a:pPr>
            <a:endParaRPr lang="ar-SA" sz="2800" smtClean="0"/>
          </a:p>
          <a:p>
            <a:pPr eaLnBrk="1" hangingPunct="1">
              <a:buFont typeface="Wingdings" pitchFamily="2" charset="2"/>
              <a:buNone/>
            </a:pPr>
            <a:endParaRPr lang="en-US" sz="2800" smtClean="0">
              <a:cs typeface="Times New Roman" pitchFamily="18" charset="0"/>
            </a:endParaRPr>
          </a:p>
          <a:p>
            <a:pPr eaLnBrk="1" hangingPunct="1">
              <a:buFont typeface="Wingdings" pitchFamily="2" charset="2"/>
              <a:buNone/>
            </a:pPr>
            <a:r>
              <a:rPr lang="ar-SA" sz="2800" smtClean="0"/>
              <a:t>5- تعريفات أكدت أن التذوق هو تقدير العمل الأدبي .</a:t>
            </a:r>
            <a:endParaRPr lang="en-US" sz="2800" smtClean="0">
              <a:cs typeface="Times New Roman" pitchFamily="18" charset="0"/>
            </a:endParaRPr>
          </a:p>
          <a:p>
            <a:pPr eaLnBrk="1" hangingPunct="1">
              <a:buFont typeface="Wingdings" pitchFamily="2" charset="2"/>
              <a:buNone/>
            </a:pPr>
            <a:r>
              <a:rPr lang="ar-SA" sz="2800" smtClean="0"/>
              <a:t>يرى فؤاد أبو حطب أن التذوق ما هو إلا نمط مركب من السلوك يتطلب في جوهره إصدار أحكام على قيمة العمل أو موضوع  من الناحية الجمالية .</a:t>
            </a:r>
            <a:endParaRPr lang="en-US" sz="2800" smtClean="0">
              <a:cs typeface="Times New Roman" pitchFamily="18" charset="0"/>
            </a:endParaRP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eaLnBrk="1" fontAlgn="auto" hangingPunct="1">
              <a:spcAft>
                <a:spcPts val="0"/>
              </a:spcAft>
              <a:defRPr/>
            </a:pPr>
            <a:r>
              <a:rPr lang="ar-SA" sz="4400" dirty="0" smtClean="0"/>
              <a:t>الذوق </a:t>
            </a:r>
            <a:r>
              <a:rPr lang="ar-SA" sz="4400" dirty="0" err="1" smtClean="0"/>
              <a:t>والتذوق :</a:t>
            </a:r>
            <a:endParaRPr lang="ar-SA" sz="4400" dirty="0"/>
          </a:p>
        </p:txBody>
      </p:sp>
      <p:sp>
        <p:nvSpPr>
          <p:cNvPr id="53251" name="عنصر نائب للمحتوى 2"/>
          <p:cNvSpPr>
            <a:spLocks noGrp="1"/>
          </p:cNvSpPr>
          <p:nvPr>
            <p:ph sz="quarter" idx="1"/>
          </p:nvPr>
        </p:nvSpPr>
        <p:spPr>
          <a:xfrm>
            <a:off x="457200" y="1600200"/>
            <a:ext cx="7467600" cy="4873625"/>
          </a:xfrm>
        </p:spPr>
        <p:txBody>
          <a:bodyPr anchor="ctr"/>
          <a:lstStyle/>
          <a:p>
            <a:pPr eaLnBrk="1" hangingPunct="1"/>
            <a:r>
              <a:rPr lang="ar-SA" sz="2800" smtClean="0"/>
              <a:t>- هناك مصطلحان متشابهان في مجال الدراسات الأدبية والنقدية هما الذوق والتذوق ، والحقيقة أن هناك علاقة وثيقة بين الذوق والتذوق الأدبي وليس بينهما خلاف كبير سوى أن التذوق الأدبي يرتبط بأحكام موضوعية وله ضوابطه ومعاييره ومستوياته التي تفوق الذوق في بعض جوانبه . إلا أن كلاً منهما يحتاجان إلى نوع من التربية ؛ فهما لا يأتيان عرضاً وإنما يحتاجان إلى معايشة النص الأدبي ، ويحتاجان كذلك إلى خبرة وثقافة ؛ لأن التذوق وإن كان ملكة فإنما ينمو بالتعهد والرعاية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992188" y="274638"/>
            <a:ext cx="7467600" cy="1143000"/>
          </a:xfrm>
        </p:spPr>
        <p:txBody>
          <a:bodyPr anchor="ctr">
            <a:noAutofit/>
          </a:bodyPr>
          <a:lstStyle/>
          <a:p>
            <a:pPr algn="ctr" eaLnBrk="1" fontAlgn="auto" hangingPunct="1">
              <a:spcAft>
                <a:spcPts val="0"/>
              </a:spcAft>
              <a:defRPr/>
            </a:pPr>
            <a:r>
              <a:rPr lang="ar-SA" sz="3600" dirty="0" smtClean="0"/>
              <a:t>خصائص التذوق </a:t>
            </a:r>
            <a:r>
              <a:rPr lang="ar-SA" sz="3600" dirty="0" err="1" smtClean="0"/>
              <a:t>الأدبي :</a:t>
            </a:r>
            <a:r>
              <a:rPr lang="en-US" sz="3600" dirty="0" smtClean="0"/>
              <a:t/>
            </a:r>
            <a:br>
              <a:rPr lang="en-US" sz="3600" dirty="0" smtClean="0"/>
            </a:br>
            <a:endParaRPr lang="ar-SA" sz="3600" dirty="0"/>
          </a:p>
        </p:txBody>
      </p:sp>
      <p:sp>
        <p:nvSpPr>
          <p:cNvPr id="54276" name="عنصر نائب للمحتوى 2"/>
          <p:cNvSpPr>
            <a:spLocks noGrp="1"/>
          </p:cNvSpPr>
          <p:nvPr>
            <p:ph sz="quarter" idx="1"/>
          </p:nvPr>
        </p:nvSpPr>
        <p:spPr>
          <a:xfrm>
            <a:off x="457200" y="1125538"/>
            <a:ext cx="8291513" cy="5348287"/>
          </a:xfrm>
        </p:spPr>
        <p:txBody>
          <a:bodyPr anchor="ctr"/>
          <a:lstStyle/>
          <a:p>
            <a:pPr eaLnBrk="1" hangingPunct="1"/>
            <a:r>
              <a:rPr lang="ar-SA" u="sng" smtClean="0"/>
              <a:t>أ- </a:t>
            </a:r>
            <a:r>
              <a:rPr lang="ar-SA" smtClean="0"/>
              <a:t>التذوق نشاط إيجابي : فهو يتطلب تفاعلاً واندماجاً من المتلقي مع العمل الأدبي .</a:t>
            </a:r>
            <a:endParaRPr lang="en-US" smtClean="0">
              <a:cs typeface="Times New Roman" pitchFamily="18" charset="0"/>
            </a:endParaRPr>
          </a:p>
          <a:p>
            <a:pPr eaLnBrk="1" hangingPunct="1"/>
            <a:r>
              <a:rPr lang="ar-SA" u="sng" smtClean="0"/>
              <a:t>ب-</a:t>
            </a:r>
            <a:r>
              <a:rPr lang="ar-SA" smtClean="0"/>
              <a:t> التذوق استجابة لمقومات العمل الأدبي : أي ما يتضمنه العمل الأدبي من خصائص فنية وجمالية من: أفكار عميقة ، وخيال مبتكر ، وعاطفة صادقة ، وألفاظ موحية ، وأسلوب شائق ، وموسيقى جميلة .</a:t>
            </a:r>
            <a:endParaRPr lang="en-US" smtClean="0">
              <a:cs typeface="Times New Roman" pitchFamily="18" charset="0"/>
            </a:endParaRPr>
          </a:p>
          <a:p>
            <a:pPr eaLnBrk="1" hangingPunct="1"/>
            <a:r>
              <a:rPr lang="ar-SA" u="sng" smtClean="0"/>
              <a:t>ج-</a:t>
            </a:r>
            <a:r>
              <a:rPr lang="ar-SA" smtClean="0"/>
              <a:t> الفهم يسبق التذوق : فلا بد من أن يفهم المتلقي أجزاء العمل الأدبي فهماً يقوم على الإحاطة  بها جميعاً .</a:t>
            </a:r>
            <a:endParaRPr lang="en-US" smtClean="0">
              <a:cs typeface="Times New Roman" pitchFamily="18" charset="0"/>
            </a:endParaRPr>
          </a:p>
          <a:p>
            <a:pPr eaLnBrk="1" hangingPunct="1"/>
            <a:r>
              <a:rPr lang="ar-SA" u="sng" smtClean="0"/>
              <a:t>د- </a:t>
            </a:r>
            <a:r>
              <a:rPr lang="ar-SA" smtClean="0"/>
              <a:t>التذوق خبرة تكاملية : فلا بد أن تتكامل تلك الخبرة وتتوفر فيها عدة أبعاد هي :</a:t>
            </a:r>
            <a:endParaRPr lang="en-US" smtClean="0">
              <a:cs typeface="Times New Roman" pitchFamily="18" charset="0"/>
            </a:endParaRPr>
          </a:p>
          <a:p>
            <a:pPr eaLnBrk="1" hangingPunct="1">
              <a:buFont typeface="Wingdings" pitchFamily="2" charset="2"/>
              <a:buNone/>
            </a:pPr>
            <a:r>
              <a:rPr lang="ar-SA" smtClean="0"/>
              <a:t>1- البعد العقلي : ويقصد به استخراج الأفكار والمعاني .</a:t>
            </a:r>
            <a:endParaRPr lang="en-US" smtClean="0">
              <a:cs typeface="Times New Roman" pitchFamily="18" charset="0"/>
            </a:endParaRPr>
          </a:p>
          <a:p>
            <a:pPr eaLnBrk="1" hangingPunct="1">
              <a:buFont typeface="Wingdings" pitchFamily="2" charset="2"/>
              <a:buNone/>
            </a:pPr>
            <a:r>
              <a:rPr lang="ar-SA" smtClean="0"/>
              <a:t>2- البعد الوجداني : ويقصد به تحديد القارئ لأحاسيس الكاتب .</a:t>
            </a:r>
            <a:endParaRPr lang="en-US" smtClean="0">
              <a:cs typeface="Times New Roman" pitchFamily="18" charset="0"/>
            </a:endParaRPr>
          </a:p>
          <a:p>
            <a:pPr eaLnBrk="1" hangingPunct="1">
              <a:buFont typeface="Wingdings" pitchFamily="2" charset="2"/>
              <a:buNone/>
            </a:pPr>
            <a:r>
              <a:rPr lang="ar-SA" smtClean="0"/>
              <a:t>3- البعد الجمالي : أي القدرة على تحديد الجمال في كل كلمة أو صورة أو أسلوب وبيان قدرتها على أداء المعنى.</a:t>
            </a:r>
            <a:endParaRPr lang="en-US" smtClean="0">
              <a:cs typeface="Times New Roman" pitchFamily="18" charset="0"/>
            </a:endParaRPr>
          </a:p>
          <a:p>
            <a:pPr eaLnBrk="1" hangingPunct="1">
              <a:buFont typeface="Wingdings" pitchFamily="2" charset="2"/>
              <a:buNone/>
            </a:pPr>
            <a:r>
              <a:rPr lang="ar-SA" smtClean="0"/>
              <a:t>4- البعد الاجتماعي : وهو تحديد المرحلة العمرية، وكذلك العادات والقيم الاجتماعية السائدة والتي قصدها الأديب .</a:t>
            </a:r>
            <a:endParaRPr lang="en-US" smtClean="0">
              <a:cs typeface="Times New Roman" pitchFamily="18" charset="0"/>
            </a:endParaRPr>
          </a:p>
        </p:txBody>
      </p:sp>
    </p:spTree>
  </p:cSld>
  <p:clrMapOvr>
    <a:masterClrMapping/>
  </p:clrMapOvr>
  <p:transition spd="slow">
    <p:pull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1475" y="274638"/>
            <a:ext cx="7467600" cy="1143000"/>
          </a:xfrm>
        </p:spPr>
        <p:txBody>
          <a:bodyPr anchor="ctr"/>
          <a:lstStyle/>
          <a:p>
            <a:pPr algn="ctr" eaLnBrk="1" fontAlgn="auto" hangingPunct="1">
              <a:spcAft>
                <a:spcPts val="0"/>
              </a:spcAft>
              <a:defRPr/>
            </a:pPr>
            <a:r>
              <a:rPr lang="en-US" sz="4400" dirty="0" smtClean="0"/>
              <a:t> </a:t>
            </a:r>
            <a:r>
              <a:rPr lang="ar-SA" sz="4400" dirty="0" smtClean="0"/>
              <a:t>ثانيا ً: أهمية التذوق الأدبي</a:t>
            </a:r>
            <a:endParaRPr lang="ar-SA" sz="4400" dirty="0"/>
          </a:p>
        </p:txBody>
      </p:sp>
      <p:sp>
        <p:nvSpPr>
          <p:cNvPr id="55299" name="عنصر نائب للمحتوى 2"/>
          <p:cNvSpPr>
            <a:spLocks noGrp="1"/>
          </p:cNvSpPr>
          <p:nvPr>
            <p:ph sz="quarter" idx="1"/>
          </p:nvPr>
        </p:nvSpPr>
        <p:spPr>
          <a:xfrm>
            <a:off x="457200" y="1600200"/>
            <a:ext cx="7467600" cy="4873625"/>
          </a:xfrm>
        </p:spPr>
        <p:txBody>
          <a:bodyPr anchor="ctr"/>
          <a:lstStyle/>
          <a:p>
            <a:pPr eaLnBrk="1" hangingPunct="1"/>
            <a:r>
              <a:rPr lang="ar-SA" sz="2800" smtClean="0"/>
              <a:t>- إن تربية التذوق ليس وسيلة تسلية للإنسان وإنما هو من أهم مقومات </a:t>
            </a:r>
            <a:r>
              <a:rPr lang="ar-SA" sz="3200" smtClean="0"/>
              <a:t>و</a:t>
            </a:r>
            <a:r>
              <a:rPr lang="ar-SA" sz="2800" smtClean="0"/>
              <a:t>جود الإنسان بحيث يستحيل أن يكون الإنسان إنساناً دون تذوقه لمفردات الكون من حوله .</a:t>
            </a:r>
          </a:p>
          <a:p>
            <a:pPr eaLnBrk="1" hangingPunct="1"/>
            <a:endParaRPr lang="en-US" sz="2800" smtClean="0">
              <a:cs typeface="Times New Roman" pitchFamily="18" charset="0"/>
            </a:endParaRPr>
          </a:p>
          <a:p>
            <a:pPr eaLnBrk="1" hangingPunct="1"/>
            <a:r>
              <a:rPr lang="ar-SA" sz="2800" smtClean="0"/>
              <a:t>- وللأدب رسالة وغاية ،هي تهذيب الشعور والأخلاق وتنقية النفس من أدرانها وإشباع الحاجات الوجدانية وغرس القيم وتعديل السلوك ، فتذوق العمل الأدبي يساعد على ترقية الحياة عموماً .</a:t>
            </a:r>
            <a:endParaRPr lang="en-US" sz="2800" smtClean="0">
              <a:cs typeface="Times New Roman" pitchFamily="18" charset="0"/>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641475" y="274638"/>
            <a:ext cx="7467600" cy="1143000"/>
          </a:xfrm>
        </p:spPr>
        <p:txBody>
          <a:bodyPr anchor="ctr">
            <a:noAutofit/>
          </a:bodyPr>
          <a:lstStyle/>
          <a:p>
            <a:pPr algn="ctr" eaLnBrk="1" fontAlgn="auto" hangingPunct="1">
              <a:spcAft>
                <a:spcPts val="0"/>
              </a:spcAft>
              <a:defRPr/>
            </a:pPr>
            <a:r>
              <a:rPr lang="ar-SA" sz="3600" dirty="0" smtClean="0"/>
              <a:t>- أهمية التذوق بالنسبة </a:t>
            </a:r>
            <a:r>
              <a:rPr lang="ar-SA" sz="3600" dirty="0" err="1" smtClean="0"/>
              <a:t>للمتذوق :</a:t>
            </a:r>
            <a:endParaRPr lang="ar-SA" sz="3600" dirty="0"/>
          </a:p>
        </p:txBody>
      </p:sp>
      <p:sp>
        <p:nvSpPr>
          <p:cNvPr id="56323" name="عنصر نائب للمحتوى 2"/>
          <p:cNvSpPr>
            <a:spLocks noGrp="1"/>
          </p:cNvSpPr>
          <p:nvPr>
            <p:ph sz="quarter" idx="1"/>
          </p:nvPr>
        </p:nvSpPr>
        <p:spPr>
          <a:xfrm>
            <a:off x="457200" y="1600200"/>
            <a:ext cx="7467600" cy="4873625"/>
          </a:xfrm>
        </p:spPr>
        <p:txBody>
          <a:bodyPr anchor="ctr"/>
          <a:lstStyle/>
          <a:p>
            <a:pPr eaLnBrk="1" hangingPunct="1"/>
            <a:r>
              <a:rPr lang="ar-SA" sz="2800" smtClean="0"/>
              <a:t>يقول الأستاذ أحمد الشايب إن صاحب الذوق السليم يقدر على :</a:t>
            </a:r>
            <a:endParaRPr lang="en-US" sz="2800" smtClean="0">
              <a:cs typeface="Times New Roman" pitchFamily="18" charset="0"/>
            </a:endParaRPr>
          </a:p>
          <a:p>
            <a:pPr eaLnBrk="1" hangingPunct="1"/>
            <a:r>
              <a:rPr lang="ar-SA" sz="2800" smtClean="0"/>
              <a:t>1- تقدير الآثار الفنية والأدبية وإدراك ما في هذا العالم من جمال وانسجام .</a:t>
            </a:r>
            <a:endParaRPr lang="en-US" sz="2800" smtClean="0">
              <a:cs typeface="Times New Roman" pitchFamily="18" charset="0"/>
            </a:endParaRPr>
          </a:p>
          <a:p>
            <a:pPr eaLnBrk="1" hangingPunct="1"/>
            <a:r>
              <a:rPr lang="ar-SA" sz="2800" smtClean="0"/>
              <a:t>2- الاستمتاع بهذا الجمال والشعور باللذة والسرور عند إدراكه واجتلائه .</a:t>
            </a:r>
            <a:endParaRPr lang="en-US" sz="2800" smtClean="0">
              <a:cs typeface="Times New Roman" pitchFamily="18" charset="0"/>
            </a:endParaRPr>
          </a:p>
          <a:p>
            <a:pPr eaLnBrk="1" hangingPunct="1"/>
            <a:r>
              <a:rPr lang="ar-SA" sz="2800" smtClean="0"/>
              <a:t>3- محاكاة ذلك الجمال في الأعمال والأفكار .</a:t>
            </a:r>
            <a:endParaRPr lang="en-US" sz="2800" smtClean="0">
              <a:cs typeface="Times New Roman" pitchFamily="18" charset="0"/>
            </a:endParaRPr>
          </a:p>
          <a:p>
            <a:pPr eaLnBrk="1" hangingPunct="1"/>
            <a:endParaRPr lang="ar-SA" sz="28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1641475" y="274638"/>
            <a:ext cx="7467600" cy="1143000"/>
          </a:xfrm>
        </p:spPr>
        <p:txBody>
          <a:bodyPr anchor="ctr"/>
          <a:lstStyle/>
          <a:p>
            <a:pPr algn="ctr" eaLnBrk="1" fontAlgn="auto" hangingPunct="1">
              <a:spcAft>
                <a:spcPts val="0"/>
              </a:spcAft>
              <a:defRPr/>
            </a:pPr>
            <a:r>
              <a:rPr lang="ar-SA" sz="4000" dirty="0" err="1" smtClean="0"/>
              <a:t>ثالثاً </a:t>
            </a:r>
            <a:r>
              <a:rPr lang="ar-SA" sz="4000" dirty="0" smtClean="0"/>
              <a:t>: مصادر تكوين الذوق </a:t>
            </a:r>
            <a:r>
              <a:rPr lang="ar-SA" sz="4000" dirty="0" err="1" smtClean="0"/>
              <a:t>الأدبي :</a:t>
            </a:r>
            <a:endParaRPr lang="ar-SA" sz="4000" dirty="0"/>
          </a:p>
        </p:txBody>
      </p:sp>
      <p:sp>
        <p:nvSpPr>
          <p:cNvPr id="57348" name="عنصر نائب للمحتوى 2"/>
          <p:cNvSpPr>
            <a:spLocks noGrp="1"/>
          </p:cNvSpPr>
          <p:nvPr>
            <p:ph sz="quarter" idx="1"/>
          </p:nvPr>
        </p:nvSpPr>
        <p:spPr>
          <a:xfrm>
            <a:off x="457200" y="1600200"/>
            <a:ext cx="7859713" cy="4873625"/>
          </a:xfrm>
        </p:spPr>
        <p:txBody>
          <a:bodyPr/>
          <a:lstStyle/>
          <a:p>
            <a:pPr eaLnBrk="1" hangingPunct="1"/>
            <a:r>
              <a:rPr lang="ar-SA" smtClean="0"/>
              <a:t>ذكر بعض الباحثين بعض الأسس التي تسهم في تكوين التذوق الأدبي ، ومنهـا :</a:t>
            </a:r>
            <a:endParaRPr lang="en-US" smtClean="0">
              <a:cs typeface="Times New Roman" pitchFamily="18" charset="0"/>
            </a:endParaRPr>
          </a:p>
          <a:p>
            <a:pPr eaLnBrk="1" hangingPunct="1"/>
            <a:r>
              <a:rPr lang="ar-SA" smtClean="0"/>
              <a:t>1- الإطلاع الواسع على الأدب الجيد من الشعر والنثر .</a:t>
            </a:r>
            <a:endParaRPr lang="en-US" smtClean="0">
              <a:cs typeface="Times New Roman" pitchFamily="18" charset="0"/>
            </a:endParaRPr>
          </a:p>
          <a:p>
            <a:pPr eaLnBrk="1" hangingPunct="1"/>
            <a:r>
              <a:rPr lang="ar-SA" smtClean="0"/>
              <a:t>2- مزاولة محاكاتها والنسج على منوالها عن طريق تقليدها .</a:t>
            </a:r>
            <a:endParaRPr lang="en-US" smtClean="0">
              <a:cs typeface="Times New Roman" pitchFamily="18" charset="0"/>
            </a:endParaRPr>
          </a:p>
          <a:p>
            <a:pPr eaLnBrk="1" hangingPunct="1"/>
            <a:r>
              <a:rPr lang="ar-SA" smtClean="0"/>
              <a:t>3- توفر الموهبة والاستعداد الفطري .</a:t>
            </a:r>
            <a:endParaRPr lang="en-US" smtClean="0">
              <a:cs typeface="Times New Roman" pitchFamily="18" charset="0"/>
            </a:endParaRPr>
          </a:p>
          <a:p>
            <a:pPr eaLnBrk="1" hangingPunct="1"/>
            <a:r>
              <a:rPr lang="ar-SA" smtClean="0"/>
              <a:t>ومن هذه المصادر أيضّا :</a:t>
            </a:r>
            <a:endParaRPr lang="en-US" smtClean="0">
              <a:cs typeface="Times New Roman" pitchFamily="18" charset="0"/>
            </a:endParaRPr>
          </a:p>
          <a:p>
            <a:pPr eaLnBrk="1" hangingPunct="1"/>
            <a:r>
              <a:rPr lang="ar-SA" smtClean="0"/>
              <a:t>1- مخالطة الصفوة من رجال الأدب ، ومطالعة الروائع العالمية لعباقرة الفن .</a:t>
            </a:r>
            <a:endParaRPr lang="en-US" smtClean="0">
              <a:cs typeface="Times New Roman" pitchFamily="18" charset="0"/>
            </a:endParaRPr>
          </a:p>
          <a:p>
            <a:pPr eaLnBrk="1" hangingPunct="1"/>
            <a:r>
              <a:rPr lang="ar-SA" smtClean="0"/>
              <a:t>2- العقل المتزن :العقل الذي يحكم ويوضح الحقائق ، ويقنع بحجج الناقد استحساناً أو رفضاً.</a:t>
            </a:r>
            <a:endParaRPr lang="en-US" smtClean="0">
              <a:cs typeface="Times New Roman" pitchFamily="18" charset="0"/>
            </a:endParaRPr>
          </a:p>
          <a:p>
            <a:pPr eaLnBrk="1" hangingPunct="1"/>
            <a:r>
              <a:rPr lang="ar-SA" smtClean="0"/>
              <a:t>3- العاطفة :وهي الشعور الواقع على النفس مباشرة عن طريق الحواس .</a:t>
            </a:r>
            <a:endParaRPr lang="en-US" smtClean="0">
              <a:cs typeface="Times New Roman" pitchFamily="18" charset="0"/>
            </a:endParaRPr>
          </a:p>
          <a:p>
            <a:pPr eaLnBrk="1" hangingPunct="1"/>
            <a:endParaRPr lang="ar-SA" smtClean="0"/>
          </a:p>
        </p:txBody>
      </p:sp>
    </p:spTree>
  </p:cSld>
  <p:clrMapOvr>
    <a:masterClrMapping/>
  </p:clrMapOvr>
  <p:transition spd="slow">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5192" y="1340768"/>
            <a:ext cx="7715200" cy="5328592"/>
          </a:xfrm>
        </p:spPr>
        <p:txBody>
          <a:bodyPr numCol="2" spcCol="360000" rtlCol="1">
            <a:normAutofit/>
          </a:bodyPr>
          <a:lstStyle/>
          <a:p>
            <a:pPr marL="274320" indent="-274320" eaLnBrk="1" fontAlgn="auto" hangingPunct="1">
              <a:spcAft>
                <a:spcPts val="0"/>
              </a:spcAft>
              <a:buFont typeface="Wingdings"/>
              <a:buChar char=""/>
              <a:defRPr/>
            </a:pPr>
            <a:r>
              <a:rPr lang="ar-SA" b="1" dirty="0" smtClean="0"/>
              <a:t>طلق</a:t>
            </a:r>
            <a:r>
              <a:rPr lang="ar-SA" dirty="0" smtClean="0"/>
              <a:t>: بهي </a:t>
            </a:r>
            <a:r>
              <a:rPr lang="ar-SA" dirty="0" err="1" smtClean="0"/>
              <a:t>جميل ،</a:t>
            </a:r>
            <a:r>
              <a:rPr lang="ar-SA" dirty="0" smtClean="0"/>
              <a:t> </a:t>
            </a:r>
          </a:p>
          <a:p>
            <a:pPr marL="274320" indent="-274320" eaLnBrk="1" fontAlgn="auto" hangingPunct="1">
              <a:spcAft>
                <a:spcPts val="0"/>
              </a:spcAft>
              <a:buFont typeface="Wingdings"/>
              <a:buChar char=""/>
              <a:defRPr/>
            </a:pPr>
            <a:r>
              <a:rPr lang="ar-SA" b="1" dirty="0" smtClean="0"/>
              <a:t>راقا</a:t>
            </a:r>
            <a:r>
              <a:rPr lang="en-US" dirty="0" smtClean="0"/>
              <a:t> : </a:t>
            </a:r>
            <a:r>
              <a:rPr lang="ar-SA" dirty="0" smtClean="0"/>
              <a:t>أعجب الناظر </a:t>
            </a:r>
            <a:r>
              <a:rPr lang="ar-SA" dirty="0" err="1" smtClean="0"/>
              <a:t>وسره </a:t>
            </a:r>
            <a:r>
              <a:rPr lang="ar-SA" dirty="0" smtClean="0"/>
              <a:t>.</a:t>
            </a:r>
            <a:r>
              <a:rPr lang="ar-SA" b="1" u="sng" dirty="0" smtClean="0"/>
              <a:t>والألف</a:t>
            </a:r>
            <a:r>
              <a:rPr lang="ar-SA" u="sng" dirty="0" smtClean="0"/>
              <a:t> للروي في معظم </a:t>
            </a:r>
            <a:r>
              <a:rPr lang="ar-SA" u="sng" dirty="0" err="1" smtClean="0"/>
              <a:t>الأبيات</a:t>
            </a:r>
            <a:r>
              <a:rPr lang="ar-SA" dirty="0" err="1" smtClean="0"/>
              <a:t>  .</a:t>
            </a:r>
            <a:endParaRPr lang="en-US" dirty="0" smtClean="0"/>
          </a:p>
          <a:p>
            <a:pPr marL="274320" indent="-274320" eaLnBrk="1" fontAlgn="auto" hangingPunct="1">
              <a:spcAft>
                <a:spcPts val="0"/>
              </a:spcAft>
              <a:buFont typeface="Wingdings"/>
              <a:buChar char=""/>
              <a:defRPr/>
            </a:pPr>
            <a:r>
              <a:rPr lang="ar-SA" b="1" dirty="0" smtClean="0"/>
              <a:t>اعتلال</a:t>
            </a:r>
            <a:r>
              <a:rPr lang="ar-SA" dirty="0" smtClean="0"/>
              <a:t>: </a:t>
            </a:r>
            <a:r>
              <a:rPr lang="ar-SA" dirty="0" err="1" smtClean="0"/>
              <a:t>مرض،</a:t>
            </a:r>
            <a:endParaRPr lang="ar-SA" dirty="0" smtClean="0"/>
          </a:p>
          <a:p>
            <a:pPr marL="274320" indent="-274320" eaLnBrk="1" fontAlgn="auto" hangingPunct="1">
              <a:spcAft>
                <a:spcPts val="0"/>
              </a:spcAft>
              <a:buFont typeface="Wingdings"/>
              <a:buChar char=""/>
              <a:defRPr/>
            </a:pPr>
            <a:r>
              <a:rPr lang="ar-SA" dirty="0" smtClean="0"/>
              <a:t> </a:t>
            </a:r>
            <a:r>
              <a:rPr lang="ar-SA" b="1" dirty="0" smtClean="0"/>
              <a:t>أصائل</a:t>
            </a:r>
            <a:r>
              <a:rPr lang="ar-SA" dirty="0" smtClean="0"/>
              <a:t>: جمع أصيل وهو الوقت بين العصر والمغرب وجمعها آصال </a:t>
            </a:r>
            <a:r>
              <a:rPr lang="ar-SA" dirty="0" err="1" smtClean="0"/>
              <a:t>وأصائل</a:t>
            </a:r>
            <a:r>
              <a:rPr lang="ar-SA" dirty="0" smtClean="0"/>
              <a:t> </a:t>
            </a:r>
            <a:r>
              <a:rPr lang="ar-SA" dirty="0" err="1" smtClean="0"/>
              <a:t>،</a:t>
            </a:r>
            <a:endParaRPr lang="ar-SA" dirty="0" smtClean="0"/>
          </a:p>
          <a:p>
            <a:pPr marL="274320" indent="-274320" eaLnBrk="1" fontAlgn="auto" hangingPunct="1">
              <a:spcAft>
                <a:spcPts val="0"/>
              </a:spcAft>
              <a:buFont typeface="Wingdings"/>
              <a:buChar char=""/>
              <a:defRPr/>
            </a:pPr>
            <a:r>
              <a:rPr lang="ar-SA" dirty="0" smtClean="0"/>
              <a:t> </a:t>
            </a:r>
            <a:r>
              <a:rPr lang="ar-SA" dirty="0" err="1" smtClean="0"/>
              <a:t>وا</a:t>
            </a:r>
            <a:r>
              <a:rPr lang="ar-SA" b="1" dirty="0" err="1" smtClean="0"/>
              <a:t>لإشفاق</a:t>
            </a:r>
            <a:r>
              <a:rPr lang="ar-SA" dirty="0" err="1" smtClean="0"/>
              <a:t> </a:t>
            </a:r>
            <a:r>
              <a:rPr lang="ar-SA" dirty="0" smtClean="0"/>
              <a:t>: من الرأفة والرحمة </a:t>
            </a:r>
            <a:endParaRPr lang="en-US" dirty="0" smtClean="0"/>
          </a:p>
          <a:p>
            <a:pPr marL="274320" indent="-274320" eaLnBrk="1" fontAlgn="auto" hangingPunct="1">
              <a:spcAft>
                <a:spcPts val="0"/>
              </a:spcAft>
              <a:buFont typeface="Wingdings"/>
              <a:buChar char=""/>
              <a:defRPr/>
            </a:pPr>
            <a:r>
              <a:rPr lang="ar-SA" b="1" dirty="0" smtClean="0"/>
              <a:t>الروض</a:t>
            </a:r>
            <a:r>
              <a:rPr lang="ar-SA" dirty="0" smtClean="0"/>
              <a:t>: مفردها الروضه وهي أرض مخضرة بأنواع النبات وتجمع على روض </a:t>
            </a:r>
            <a:r>
              <a:rPr lang="ar-SA" dirty="0" err="1" smtClean="0"/>
              <a:t>ورياض ،</a:t>
            </a:r>
            <a:r>
              <a:rPr lang="ar-SA" dirty="0" smtClean="0"/>
              <a:t> </a:t>
            </a:r>
          </a:p>
          <a:p>
            <a:pPr marL="274320" indent="-274320" eaLnBrk="1" fontAlgn="auto" hangingPunct="1">
              <a:spcAft>
                <a:spcPts val="0"/>
              </a:spcAft>
              <a:buFont typeface="Wingdings"/>
              <a:buChar char=""/>
              <a:defRPr/>
            </a:pPr>
            <a:r>
              <a:rPr lang="ar-SA" b="1" dirty="0" err="1" smtClean="0"/>
              <a:t>اللبات </a:t>
            </a:r>
            <a:r>
              <a:rPr lang="ar-SA" dirty="0" smtClean="0"/>
              <a:t>: جمع </a:t>
            </a:r>
            <a:r>
              <a:rPr lang="ar-SA" dirty="0" err="1" smtClean="0"/>
              <a:t>لبة</a:t>
            </a:r>
            <a:r>
              <a:rPr lang="ar-SA" dirty="0" smtClean="0"/>
              <a:t> ، وهي موضع القلادة من </a:t>
            </a:r>
            <a:r>
              <a:rPr lang="ar-SA" dirty="0" err="1" smtClean="0"/>
              <a:t>الصدر .</a:t>
            </a:r>
            <a:endParaRPr lang="ar-SA" dirty="0" smtClean="0"/>
          </a:p>
          <a:p>
            <a:pPr marL="274320" indent="-274320" eaLnBrk="1" fontAlgn="auto" hangingPunct="1">
              <a:spcAft>
                <a:spcPts val="0"/>
              </a:spcAft>
              <a:buFont typeface="Wingdings"/>
              <a:buChar char=""/>
              <a:defRPr/>
            </a:pPr>
            <a:r>
              <a:rPr lang="ar-SA" b="1" dirty="0" smtClean="0"/>
              <a:t> </a:t>
            </a:r>
            <a:r>
              <a:rPr lang="ar-SA" b="1" dirty="0" err="1" smtClean="0"/>
              <a:t>وأطواق</a:t>
            </a:r>
            <a:r>
              <a:rPr lang="ar-SA" dirty="0" err="1" smtClean="0"/>
              <a:t> </a:t>
            </a:r>
            <a:r>
              <a:rPr lang="ar-SA" dirty="0" smtClean="0"/>
              <a:t>: جمع </a:t>
            </a:r>
            <a:r>
              <a:rPr lang="ar-SA" dirty="0" err="1" smtClean="0"/>
              <a:t>طوق </a:t>
            </a:r>
            <a:r>
              <a:rPr lang="ar-SA" dirty="0" smtClean="0"/>
              <a:t>، وهي ما يحيط بالعنق من </a:t>
            </a:r>
            <a:r>
              <a:rPr lang="ar-SA" dirty="0" err="1" smtClean="0"/>
              <a:t>الثوب .</a:t>
            </a:r>
            <a:endParaRPr lang="en-US" dirty="0" smtClean="0"/>
          </a:p>
          <a:p>
            <a:pPr marL="274320" indent="-274320" eaLnBrk="1" fontAlgn="auto" hangingPunct="1">
              <a:spcAft>
                <a:spcPts val="0"/>
              </a:spcAft>
              <a:buFont typeface="Wingdings"/>
              <a:buChar char=""/>
              <a:defRPr/>
            </a:pPr>
            <a:r>
              <a:rPr lang="ar-SA" b="1" dirty="0" err="1" smtClean="0"/>
              <a:t>يستميل</a:t>
            </a:r>
            <a:r>
              <a:rPr lang="ar-SA" dirty="0" smtClean="0"/>
              <a:t> : يجذب النظر إليه</a:t>
            </a:r>
            <a:r>
              <a:rPr lang="en-US" dirty="0" smtClean="0"/>
              <a:t> </a:t>
            </a:r>
          </a:p>
          <a:p>
            <a:pPr marL="274320" indent="-274320" eaLnBrk="1" fontAlgn="auto" hangingPunct="1">
              <a:spcAft>
                <a:spcPts val="0"/>
              </a:spcAft>
              <a:buFont typeface="Wingdings"/>
              <a:buChar char=""/>
              <a:defRPr/>
            </a:pPr>
            <a:r>
              <a:rPr lang="ar-SA" b="1" dirty="0" smtClean="0"/>
              <a:t>جال الندى </a:t>
            </a:r>
            <a:r>
              <a:rPr lang="ar-SA" b="1" dirty="0" err="1" smtClean="0"/>
              <a:t>فيه</a:t>
            </a:r>
            <a:r>
              <a:rPr lang="ar-SA" dirty="0" err="1" smtClean="0"/>
              <a:t> </a:t>
            </a:r>
            <a:r>
              <a:rPr lang="ar-SA" dirty="0" smtClean="0"/>
              <a:t>: امتلأ منه فمال عنقه</a:t>
            </a:r>
            <a:endParaRPr lang="en-US" dirty="0" smtClean="0"/>
          </a:p>
          <a:p>
            <a:pPr marL="274320" indent="-274320" eaLnBrk="1" fontAlgn="auto" hangingPunct="1">
              <a:spcAft>
                <a:spcPts val="0"/>
              </a:spcAft>
              <a:buFont typeface="Wingdings"/>
              <a:buChar char=""/>
              <a:defRPr/>
            </a:pPr>
            <a:r>
              <a:rPr lang="ar-SA" b="1" dirty="0" smtClean="0"/>
              <a:t>تألق</a:t>
            </a:r>
            <a:r>
              <a:rPr lang="en-US" dirty="0" smtClean="0"/>
              <a:t> : </a:t>
            </a:r>
            <a:r>
              <a:rPr lang="ar-SA" dirty="0" err="1" smtClean="0"/>
              <a:t>لمع ،</a:t>
            </a:r>
            <a:endParaRPr lang="ar-SA" dirty="0" smtClean="0"/>
          </a:p>
          <a:p>
            <a:pPr marL="274320" indent="-274320" eaLnBrk="1" fontAlgn="auto" hangingPunct="1">
              <a:spcAft>
                <a:spcPts val="0"/>
              </a:spcAft>
              <a:buFont typeface="Wingdings"/>
              <a:buChar char=""/>
              <a:defRPr/>
            </a:pPr>
            <a:r>
              <a:rPr lang="ar-SA" dirty="0" smtClean="0"/>
              <a:t> </a:t>
            </a:r>
            <a:r>
              <a:rPr lang="ar-SA" b="1" dirty="0" err="1" smtClean="0"/>
              <a:t>ضاحي</a:t>
            </a:r>
            <a:r>
              <a:rPr lang="ar-SA" b="1" dirty="0" smtClean="0"/>
              <a:t> </a:t>
            </a:r>
            <a:r>
              <a:rPr lang="ar-SA" b="1" dirty="0" err="1" smtClean="0"/>
              <a:t>منابته</a:t>
            </a:r>
            <a:r>
              <a:rPr lang="ar-SA" dirty="0" err="1" smtClean="0"/>
              <a:t> </a:t>
            </a:r>
            <a:r>
              <a:rPr lang="ar-SA" dirty="0" smtClean="0"/>
              <a:t>: ظاهر وبارز المنبت للشمس</a:t>
            </a:r>
            <a:r>
              <a:rPr lang="en-US" dirty="0" smtClean="0"/>
              <a:t> </a:t>
            </a:r>
          </a:p>
          <a:p>
            <a:pPr marL="274320" indent="-274320" eaLnBrk="1" fontAlgn="auto" hangingPunct="1">
              <a:spcAft>
                <a:spcPts val="0"/>
              </a:spcAft>
              <a:buFont typeface="Wingdings"/>
              <a:buChar char=""/>
              <a:defRPr/>
            </a:pPr>
            <a:r>
              <a:rPr lang="ar-SA" b="1" dirty="0" smtClean="0"/>
              <a:t> ( 6) </a:t>
            </a:r>
            <a:r>
              <a:rPr lang="ar-SA" b="1" dirty="0" err="1" smtClean="0"/>
              <a:t>سرى</a:t>
            </a:r>
            <a:r>
              <a:rPr lang="ar-SA" dirty="0" err="1" smtClean="0"/>
              <a:t> </a:t>
            </a:r>
            <a:r>
              <a:rPr lang="ar-SA" dirty="0" smtClean="0"/>
              <a:t>: ذهب ليلا</a:t>
            </a:r>
            <a:r>
              <a:rPr lang="en-US" dirty="0" smtClean="0"/>
              <a:t> </a:t>
            </a:r>
          </a:p>
          <a:p>
            <a:pPr marL="274320" indent="-274320" eaLnBrk="1" fontAlgn="auto" hangingPunct="1">
              <a:spcAft>
                <a:spcPts val="0"/>
              </a:spcAft>
              <a:buFont typeface="Wingdings"/>
              <a:buChar char=""/>
              <a:defRPr/>
            </a:pPr>
            <a:r>
              <a:rPr lang="ar-SA" b="1" dirty="0" err="1" smtClean="0"/>
              <a:t>أضناه </a:t>
            </a:r>
            <a:r>
              <a:rPr lang="ar-SA" dirty="0" smtClean="0"/>
              <a:t>: </a:t>
            </a:r>
            <a:r>
              <a:rPr lang="ar-SA" dirty="0" err="1" smtClean="0"/>
              <a:t>أتعبه .</a:t>
            </a:r>
            <a:endParaRPr lang="en-US" dirty="0" smtClean="0"/>
          </a:p>
          <a:p>
            <a:pPr marL="274320" indent="-274320" eaLnBrk="1" fontAlgn="auto" hangingPunct="1">
              <a:spcAft>
                <a:spcPts val="0"/>
              </a:spcAft>
              <a:buFont typeface="Wingdings"/>
              <a:buChar char=""/>
              <a:defRPr/>
            </a:pPr>
            <a:endParaRPr lang="ar-SA" dirty="0" smtClean="0"/>
          </a:p>
          <a:p>
            <a:pPr marL="274320" indent="-274320" eaLnBrk="1" fontAlgn="auto" hangingPunct="1">
              <a:spcAft>
                <a:spcPts val="0"/>
              </a:spcAft>
              <a:buFont typeface="Wingdings"/>
              <a:buChar char=""/>
              <a:defRPr/>
            </a:pPr>
            <a:endParaRPr lang="ar-SA" dirty="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eaLnBrk="1" fontAlgn="auto" hangingPunct="1">
              <a:spcAft>
                <a:spcPts val="0"/>
              </a:spcAft>
              <a:defRPr/>
            </a:pPr>
            <a:r>
              <a:rPr lang="ar-SA" dirty="0" smtClean="0"/>
              <a:t>هذه الأبيات تشتمل </a:t>
            </a:r>
            <a:r>
              <a:rPr lang="ar-SA" dirty="0" err="1" smtClean="0"/>
              <a:t>على :</a:t>
            </a:r>
            <a:endParaRPr lang="ar-SA" dirty="0"/>
          </a:p>
        </p:txBody>
      </p:sp>
      <p:sp>
        <p:nvSpPr>
          <p:cNvPr id="13315" name="عنصر نائب للمحتوى 2"/>
          <p:cNvSpPr>
            <a:spLocks noGrp="1"/>
          </p:cNvSpPr>
          <p:nvPr>
            <p:ph sz="quarter" idx="1"/>
          </p:nvPr>
        </p:nvSpPr>
        <p:spPr>
          <a:xfrm>
            <a:off x="457200" y="1600200"/>
            <a:ext cx="7467600" cy="4873625"/>
          </a:xfrm>
        </p:spPr>
        <p:txBody>
          <a:bodyPr/>
          <a:lstStyle/>
          <a:p>
            <a:pPr eaLnBrk="1" hangingPunct="1"/>
            <a:r>
              <a:rPr lang="en-US" sz="3200" smtClean="0">
                <a:cs typeface="Times New Roman" pitchFamily="18" charset="0"/>
              </a:rPr>
              <a:t> </a:t>
            </a:r>
          </a:p>
          <a:p>
            <a:pPr eaLnBrk="1" hangingPunct="1"/>
            <a:r>
              <a:rPr lang="ar-SA" sz="3200" smtClean="0"/>
              <a:t>1) </a:t>
            </a:r>
            <a:r>
              <a:rPr lang="ar-SA" sz="3200" b="1" smtClean="0"/>
              <a:t>مجموعة من الأفكار  :</a:t>
            </a:r>
            <a:r>
              <a:rPr lang="ar-SA" sz="3200" smtClean="0"/>
              <a:t> </a:t>
            </a:r>
          </a:p>
          <a:p>
            <a:pPr eaLnBrk="1" hangingPunct="1"/>
            <a:endParaRPr lang="ar-SA" sz="3200" smtClean="0"/>
          </a:p>
          <a:p>
            <a:pPr eaLnBrk="1" hangingPunct="1">
              <a:buFont typeface="Wingdings" pitchFamily="2" charset="2"/>
              <a:buNone/>
            </a:pPr>
            <a:r>
              <a:rPr lang="ar-SA" sz="3200" smtClean="0"/>
              <a:t>   أ-  مشاركة الطبيعة الشـاعرفي ذكرياته .</a:t>
            </a:r>
            <a:br>
              <a:rPr lang="ar-SA" sz="3200" smtClean="0"/>
            </a:br>
            <a:r>
              <a:rPr lang="ar-SA" sz="3200" smtClean="0"/>
              <a:t>ب- وصف الشاعر لطبيعة مدينة الزهراء الجميلة . </a:t>
            </a:r>
            <a:br>
              <a:rPr lang="ar-SA" sz="3200" smtClean="0"/>
            </a:br>
            <a:r>
              <a:rPr lang="ar-SA" sz="3200" smtClean="0"/>
              <a:t>ج- معاناة الشاعر النفسية وأمنياته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صر نائب للمحتوى 2"/>
          <p:cNvSpPr>
            <a:spLocks noGrp="1"/>
          </p:cNvSpPr>
          <p:nvPr>
            <p:ph sz="quarter" idx="1"/>
          </p:nvPr>
        </p:nvSpPr>
        <p:spPr>
          <a:xfrm>
            <a:off x="250825" y="858838"/>
            <a:ext cx="8280400" cy="6386512"/>
          </a:xfrm>
        </p:spPr>
        <p:txBody>
          <a:bodyPr/>
          <a:lstStyle/>
          <a:p>
            <a:pPr eaLnBrk="1" hangingPunct="1">
              <a:buFont typeface="Wingdings" pitchFamily="2" charset="2"/>
              <a:buNone/>
            </a:pPr>
            <a:endParaRPr lang="ar-SA" smtClean="0"/>
          </a:p>
          <a:p>
            <a:pPr eaLnBrk="1" hangingPunct="1">
              <a:buFont typeface="Wingdings" pitchFamily="2" charset="2"/>
              <a:buNone/>
            </a:pPr>
            <a:r>
              <a:rPr lang="ar-SA" smtClean="0"/>
              <a:t>2) مجموعة من </a:t>
            </a:r>
            <a:r>
              <a:rPr lang="ar-SA" b="1" smtClean="0"/>
              <a:t>العواطف والانفعالات</a:t>
            </a:r>
            <a:r>
              <a:rPr lang="ar-SA" smtClean="0"/>
              <a:t> النفسية </a:t>
            </a:r>
            <a:r>
              <a:rPr lang="ar-SA" b="1" smtClean="0"/>
              <a:t>والإحساس والشعور</a:t>
            </a:r>
            <a:r>
              <a:rPr lang="ar-SA" smtClean="0"/>
              <a:t> أبرزها مشاعر الشوق والحزن الذي يغلب عليه الرجاء والأمل ، مختلطة بإحساس الهجر والحرمان .</a:t>
            </a:r>
            <a:endParaRPr lang="en-US" smtClean="0">
              <a:cs typeface="Times New Roman" pitchFamily="18" charset="0"/>
            </a:endParaRPr>
          </a:p>
          <a:p>
            <a:pPr eaLnBrk="1" hangingPunct="1">
              <a:buFont typeface="Wingdings" pitchFamily="2" charset="2"/>
              <a:buNone/>
            </a:pPr>
            <a:endParaRPr lang="ar-SA" smtClean="0"/>
          </a:p>
          <a:p>
            <a:pPr eaLnBrk="1" hangingPunct="1">
              <a:buFont typeface="Wingdings" pitchFamily="2" charset="2"/>
              <a:buNone/>
            </a:pPr>
            <a:endParaRPr lang="ar-SA" smtClean="0"/>
          </a:p>
          <a:p>
            <a:pPr eaLnBrk="1" hangingPunct="1"/>
            <a:r>
              <a:rPr lang="ar-SA" smtClean="0"/>
              <a:t>3) مجوعة من </a:t>
            </a:r>
            <a:r>
              <a:rPr lang="ar-SA" b="1" smtClean="0"/>
              <a:t>الصور والأخيلة</a:t>
            </a:r>
            <a:r>
              <a:rPr lang="ar-SA" smtClean="0"/>
              <a:t> التي امدت الشاعر بلوحات متعددة بثها في تضاعيف أبياته . وجعلته يشخص مظاهر الطبيعة ويخلع عليها الحياة ، وينفث فيها الإحساس ، ويلبسها الشعور فيجعلها بشرا يتفاعلون مع ابن زيدون فيشاطرونه مشاعره وأحاسيسه ؛ فالأفق إنسان باسم طلق الوجه ،  و النسيم إنسان عليل مريض ، رقٌ وأشفق على الشاعر . والماء وهو يجري متلألأ بين الرياض الخضراء فتاة جميلة قد شقت عن صدرها فبان جمالها وبياضها . والأزهار إنسان له عنق قد مال من ثقل  ما يحمل  ، حيث شبه الأزهار وقد أثقلها الندى فمالت أغصانها بحالة إنسان قد أثقله الحمل فمال عنقه . وقد ضمن ذلك ولم يصرح به .</a:t>
            </a:r>
            <a:endParaRPr lang="en-US" smtClean="0">
              <a:cs typeface="Times New Roman" pitchFamily="18" charset="0"/>
            </a:endParaRPr>
          </a:p>
          <a:p>
            <a:pPr eaLnBrk="1" hangingPunct="1"/>
            <a:endParaRPr lang="ar-SA" smtClean="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صر نائب للمحتوى 2"/>
          <p:cNvSpPr>
            <a:spLocks noGrp="1"/>
          </p:cNvSpPr>
          <p:nvPr>
            <p:ph sz="quarter" idx="1"/>
          </p:nvPr>
        </p:nvSpPr>
        <p:spPr>
          <a:xfrm>
            <a:off x="457200" y="1600200"/>
            <a:ext cx="7467600" cy="4873625"/>
          </a:xfrm>
        </p:spPr>
        <p:txBody>
          <a:bodyPr/>
          <a:lstStyle/>
          <a:p>
            <a:pPr eaLnBrk="1" hangingPunct="1"/>
            <a:endParaRPr lang="en-US" sz="2800" smtClean="0">
              <a:cs typeface="Times New Roman" pitchFamily="18" charset="0"/>
            </a:endParaRPr>
          </a:p>
          <a:p>
            <a:pPr eaLnBrk="1" hangingPunct="1"/>
            <a:r>
              <a:rPr lang="ar-SA" sz="2800" smtClean="0"/>
              <a:t>4) مجموعة من</a:t>
            </a:r>
            <a:r>
              <a:rPr lang="ar-SA" sz="2800" b="1" smtClean="0"/>
              <a:t> الألفاظ</a:t>
            </a:r>
            <a:r>
              <a:rPr lang="ar-SA" sz="2800" smtClean="0"/>
              <a:t> الرقيقة العذبة التي اختيرت بعناية لترسم لنا  تجربته الشعورية ، ثم صيغت بتراكيب معينة ، وفقًا لأسلوب معين ونظام معين , فكان لنا هذا الشعر .. وهكذا تبين لنا أن العمل الأدبي يتكون من أربع عناصر رئيسية ، وهي : </a:t>
            </a:r>
            <a:endParaRPr lang="en-US" sz="2800" smtClean="0">
              <a:cs typeface="Times New Roman" pitchFamily="18" charset="0"/>
            </a:endParaRPr>
          </a:p>
          <a:p>
            <a:pPr eaLnBrk="1" hangingPunct="1"/>
            <a:r>
              <a:rPr lang="ar-SA" sz="2800" smtClean="0"/>
              <a:t>العنصر الفكري ( المعنى ) , العنصر الوجداني ( العاطفي ) , العنصر الخيالي , العنصر الفني .</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eaLnBrk="1" fontAlgn="auto" hangingPunct="1">
              <a:spcAft>
                <a:spcPts val="0"/>
              </a:spcAft>
              <a:defRPr/>
            </a:pPr>
            <a:r>
              <a:rPr lang="ar-SA" sz="4400" dirty="0" smtClean="0"/>
              <a:t>العنصر الفكري</a:t>
            </a:r>
            <a:endParaRPr lang="ar-SA" sz="4400" dirty="0"/>
          </a:p>
        </p:txBody>
      </p:sp>
      <p:sp>
        <p:nvSpPr>
          <p:cNvPr id="16387" name="عنصر نائب للمحتوى 2"/>
          <p:cNvSpPr>
            <a:spLocks noGrp="1"/>
          </p:cNvSpPr>
          <p:nvPr>
            <p:ph sz="quarter" idx="1"/>
          </p:nvPr>
        </p:nvSpPr>
        <p:spPr>
          <a:xfrm>
            <a:off x="457200" y="1600200"/>
            <a:ext cx="7467600" cy="4873625"/>
          </a:xfrm>
        </p:spPr>
        <p:txBody>
          <a:bodyPr anchor="ctr"/>
          <a:lstStyle/>
          <a:p>
            <a:pPr eaLnBrk="1" hangingPunct="1"/>
            <a:r>
              <a:rPr lang="ar-SA" sz="3600" smtClean="0"/>
              <a:t>ويسمى أيضًا العقلي , فيشتمل على المعاني والأفكار والبراهيم والحجج , والأدلة والاستنتاجات والمقارنات وحركة الذهن أيًا كان نوعها سواء كان ذلك في الشعر أو في النثر .</a:t>
            </a:r>
            <a:endParaRPr lang="en-US" sz="3600" smtClean="0">
              <a:cs typeface="Times New Roman" pitchFamily="18" charset="0"/>
            </a:endParaRPr>
          </a:p>
          <a:p>
            <a:pPr eaLnBrk="1" hangingPunct="1"/>
            <a:endParaRPr lang="ar-SA" sz="360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7951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pull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1484</TotalTime>
  <Words>3761</Words>
  <Application>Microsoft Office PowerPoint</Application>
  <PresentationFormat>عرض على الشاشة (3:4)‏</PresentationFormat>
  <Paragraphs>245</Paragraphs>
  <Slides>49</Slides>
  <Notes>0</Notes>
  <HiddenSlides>0</HiddenSlides>
  <MMClips>0</MMClips>
  <ScaleCrop>false</ScaleCrop>
  <HeadingPairs>
    <vt:vector size="6" baseType="variant">
      <vt:variant>
        <vt:lpstr>الخطوط المستخدمة</vt:lpstr>
      </vt:variant>
      <vt:variant>
        <vt:i4>9</vt:i4>
      </vt:variant>
      <vt:variant>
        <vt:lpstr>سمة</vt:lpstr>
      </vt:variant>
      <vt:variant>
        <vt:i4>1</vt:i4>
      </vt:variant>
      <vt:variant>
        <vt:lpstr>عناوين الشرائح</vt:lpstr>
      </vt:variant>
      <vt:variant>
        <vt:i4>49</vt:i4>
      </vt:variant>
    </vt:vector>
  </HeadingPairs>
  <TitlesOfParts>
    <vt:vector size="59" baseType="lpstr">
      <vt:lpstr>Arial</vt:lpstr>
      <vt:lpstr>Century Schoolbook</vt:lpstr>
      <vt:lpstr>Times New Roman</vt:lpstr>
      <vt:lpstr>Wingdings</vt:lpstr>
      <vt:lpstr>Wingdings 2</vt:lpstr>
      <vt:lpstr>Calibri</vt:lpstr>
      <vt:lpstr>Adobe Arabic</vt:lpstr>
      <vt:lpstr>AL-Mohanad Bold</vt:lpstr>
      <vt:lpstr>AL-Mohanad</vt:lpstr>
      <vt:lpstr>مشربية</vt:lpstr>
      <vt:lpstr>الشريحة 1</vt:lpstr>
      <vt:lpstr>الشريحة 2</vt:lpstr>
      <vt:lpstr>القراءة الأدبية :</vt:lpstr>
      <vt:lpstr>الشريحة 4</vt:lpstr>
      <vt:lpstr>الشريحة 5</vt:lpstr>
      <vt:lpstr>هذه الأبيات تشتمل على :</vt:lpstr>
      <vt:lpstr>الشريحة 7</vt:lpstr>
      <vt:lpstr>الشريحة 8</vt:lpstr>
      <vt:lpstr>العنصر الفكري</vt:lpstr>
      <vt:lpstr>العنصر الوجداني</vt:lpstr>
      <vt:lpstr>العنصر الخيالي </vt:lpstr>
      <vt:lpstr>مراحل التذوق الأدبي عند المتلقي :</vt:lpstr>
      <vt:lpstr>الشريحة 13</vt:lpstr>
      <vt:lpstr>مقومات التذوق الأدبي </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ثانيا  – المقومات الشعرية :   للشعر مقومات خاصة علاوة على المقومات سالفة الذكر ومن هذه المقومات ما يلي :</vt:lpstr>
      <vt:lpstr>الشريحة 27</vt:lpstr>
      <vt:lpstr>الشريحة 28</vt:lpstr>
      <vt:lpstr>ثالثاً : مقومات فن النثر</vt:lpstr>
      <vt:lpstr>الشريحة 30</vt:lpstr>
      <vt:lpstr>مقومات القصة القصيرة: </vt:lpstr>
      <vt:lpstr>(أ)   الفكرة: </vt:lpstr>
      <vt:lpstr>ب) الشخصية:  </vt:lpstr>
      <vt:lpstr>(ج) الحبكة الفنية  .. واقسامها : </vt:lpstr>
      <vt:lpstr>الشريحة 35</vt:lpstr>
      <vt:lpstr>(د) السرد: </vt:lpstr>
      <vt:lpstr>أهم طرائق السرد:  </vt:lpstr>
      <vt:lpstr>الشريحة 38</vt:lpstr>
      <vt:lpstr>طبيعة التذوق الأدبي </vt:lpstr>
      <vt:lpstr>الشريحة 40</vt:lpstr>
      <vt:lpstr>الشريحة 41</vt:lpstr>
      <vt:lpstr>أولاً : مفهوم التذوق الأدبي</vt:lpstr>
      <vt:lpstr>الشريحة 43</vt:lpstr>
      <vt:lpstr>الشريحة 44</vt:lpstr>
      <vt:lpstr>الذوق والتذوق :</vt:lpstr>
      <vt:lpstr>خصائص التذوق الأدبي : </vt:lpstr>
      <vt:lpstr> ثانيا ً: أهمية التذوق الأدبي</vt:lpstr>
      <vt:lpstr>- أهمية التذوق بالنسبة للمتذوق :</vt:lpstr>
      <vt:lpstr>ثالثاً : مصادر تكوين الذوق الأدبي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المتلقي وتذوق النص</dc:title>
  <dc:creator>Tosh</dc:creator>
  <cp:lastModifiedBy>Tosh</cp:lastModifiedBy>
  <cp:revision>23</cp:revision>
  <dcterms:created xsi:type="dcterms:W3CDTF">2012-02-21T21:02:44Z</dcterms:created>
  <dcterms:modified xsi:type="dcterms:W3CDTF">2012-03-07T18:49:36Z</dcterms:modified>
</cp:coreProperties>
</file>