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24"/>
  </p:notesMasterIdLst>
  <p:sldIdLst>
    <p:sldId id="303" r:id="rId2"/>
    <p:sldId id="295" r:id="rId3"/>
    <p:sldId id="299" r:id="rId4"/>
    <p:sldId id="278" r:id="rId5"/>
    <p:sldId id="283" r:id="rId6"/>
    <p:sldId id="284" r:id="rId7"/>
    <p:sldId id="296" r:id="rId8"/>
    <p:sldId id="262" r:id="rId9"/>
    <p:sldId id="285" r:id="rId10"/>
    <p:sldId id="286" r:id="rId11"/>
    <p:sldId id="287" r:id="rId12"/>
    <p:sldId id="288" r:id="rId13"/>
    <p:sldId id="289" r:id="rId14"/>
    <p:sldId id="290" r:id="rId15"/>
    <p:sldId id="291" r:id="rId16"/>
    <p:sldId id="297" r:id="rId17"/>
    <p:sldId id="292" r:id="rId18"/>
    <p:sldId id="293" r:id="rId19"/>
    <p:sldId id="298" r:id="rId20"/>
    <p:sldId id="300" r:id="rId21"/>
    <p:sldId id="301" r:id="rId22"/>
    <p:sldId id="302"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89474" autoAdjust="0"/>
  </p:normalViewPr>
  <p:slideViewPr>
    <p:cSldViewPr>
      <p:cViewPr varScale="1">
        <p:scale>
          <a:sx n="70" d="100"/>
          <a:sy n="70" d="100"/>
        </p:scale>
        <p:origin x="-116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D616C7-BA8B-4D05-8C08-6FA89E2E90F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FC261887-ACA0-444E-A6CB-098A2AE9109A}">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800" dirty="0" smtClean="0">
              <a:solidFill>
                <a:schemeClr val="tx1"/>
              </a:solidFill>
            </a:rPr>
            <a:t>القصة</a:t>
          </a:r>
          <a:r>
            <a:rPr lang="ar-SA" sz="1900" dirty="0" smtClean="0">
              <a:solidFill>
                <a:schemeClr val="accent6">
                  <a:lumMod val="20000"/>
                  <a:lumOff val="80000"/>
                </a:schemeClr>
              </a:solidFill>
            </a:rPr>
            <a:t> </a:t>
          </a:r>
          <a:endParaRPr lang="ar-SA" sz="1900" dirty="0">
            <a:solidFill>
              <a:schemeClr val="accent6">
                <a:lumMod val="20000"/>
                <a:lumOff val="80000"/>
              </a:schemeClr>
            </a:solidFill>
          </a:endParaRPr>
        </a:p>
      </dgm:t>
    </dgm:pt>
    <dgm:pt modelId="{69020489-FD45-4DA2-B3BE-9E365B2AF5DA}" type="parTrans" cxnId="{54E0E432-9E8A-4C97-8463-ACD92B0A5B8A}">
      <dgm:prSet/>
      <dgm:spPr/>
      <dgm:t>
        <a:bodyPr/>
        <a:lstStyle/>
        <a:p>
          <a:pPr rtl="1"/>
          <a:endParaRPr lang="ar-SA"/>
        </a:p>
      </dgm:t>
    </dgm:pt>
    <dgm:pt modelId="{2E652F05-CA42-4EF8-885D-961CA99D8161}" type="sibTrans" cxnId="{54E0E432-9E8A-4C97-8463-ACD92B0A5B8A}">
      <dgm:prSet/>
      <dgm:spPr/>
      <dgm:t>
        <a:bodyPr/>
        <a:lstStyle/>
        <a:p>
          <a:pPr rtl="1"/>
          <a:endParaRPr lang="ar-SA"/>
        </a:p>
      </dgm:t>
    </dgm:pt>
    <dgm:pt modelId="{587E6F76-918D-44FB-9AF8-070C28659A74}">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الشخصيات </a:t>
          </a:r>
          <a:endParaRPr lang="ar-SA" sz="2400" dirty="0"/>
        </a:p>
      </dgm:t>
    </dgm:pt>
    <dgm:pt modelId="{F619FB01-1F0B-40CE-9827-BC707B37A1F8}" type="parTrans" cxnId="{E251E5B7-E66A-4D6C-BFAB-497314BEEB27}">
      <dgm:prSet/>
      <dgm:spPr/>
      <dgm:t>
        <a:bodyPr/>
        <a:lstStyle/>
        <a:p>
          <a:pPr rtl="1"/>
          <a:endParaRPr lang="ar-SA"/>
        </a:p>
      </dgm:t>
    </dgm:pt>
    <dgm:pt modelId="{B3FDC41D-E552-4736-A934-85512B607535}" type="sibTrans" cxnId="{E251E5B7-E66A-4D6C-BFAB-497314BEEB27}">
      <dgm:prSet/>
      <dgm:spPr/>
      <dgm:t>
        <a:bodyPr/>
        <a:lstStyle/>
        <a:p>
          <a:pPr rtl="1"/>
          <a:endParaRPr lang="ar-SA"/>
        </a:p>
      </dgm:t>
    </dgm:pt>
    <dgm:pt modelId="{8E26E3E3-D46E-4856-B06B-EC8F3AA880F2}">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ملامح شخصية الكاتب وخصائص أسلوبه</a:t>
          </a:r>
          <a:endParaRPr lang="ar-SA" sz="2400" dirty="0"/>
        </a:p>
      </dgm:t>
    </dgm:pt>
    <dgm:pt modelId="{11247214-A146-48E3-B1ED-6DCCE73747A5}" type="parTrans" cxnId="{8697A6AD-A4E4-4A49-8384-66F21597DD9C}">
      <dgm:prSet/>
      <dgm:spPr/>
      <dgm:t>
        <a:bodyPr/>
        <a:lstStyle/>
        <a:p>
          <a:pPr rtl="1"/>
          <a:endParaRPr lang="ar-SA"/>
        </a:p>
      </dgm:t>
    </dgm:pt>
    <dgm:pt modelId="{A92BD556-A2F7-4B77-83EC-09B990399B7D}" type="sibTrans" cxnId="{8697A6AD-A4E4-4A49-8384-66F21597DD9C}">
      <dgm:prSet/>
      <dgm:spPr/>
      <dgm:t>
        <a:bodyPr/>
        <a:lstStyle/>
        <a:p>
          <a:pPr rtl="1"/>
          <a:endParaRPr lang="ar-SA"/>
        </a:p>
      </dgm:t>
    </dgm:pt>
    <dgm:pt modelId="{F28DE91C-739C-4876-8DE4-2CDAA248AE4B}">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 الفكرة</a:t>
          </a:r>
        </a:p>
        <a:p>
          <a:pPr rtl="1"/>
          <a:r>
            <a:rPr lang="ar-SA" sz="2400" dirty="0" smtClean="0"/>
            <a:t> - المغزى </a:t>
          </a:r>
          <a:endParaRPr lang="ar-SA" sz="2400" dirty="0"/>
        </a:p>
      </dgm:t>
    </dgm:pt>
    <dgm:pt modelId="{B82CA03A-81CC-45AB-9A24-2A96E26A4D26}" type="parTrans" cxnId="{4B7B440F-7652-40B2-81C6-380D38D7B0DE}">
      <dgm:prSet/>
      <dgm:spPr>
        <a:solidFill>
          <a:schemeClr val="tx1"/>
        </a:solidFill>
      </dgm:spPr>
      <dgm:t>
        <a:bodyPr/>
        <a:lstStyle/>
        <a:p>
          <a:pPr rtl="1"/>
          <a:endParaRPr lang="ar-SA"/>
        </a:p>
      </dgm:t>
    </dgm:pt>
    <dgm:pt modelId="{4A1B8F3C-C305-4A77-B426-DB7EA95FEEB4}" type="sibTrans" cxnId="{4B7B440F-7652-40B2-81C6-380D38D7B0DE}">
      <dgm:prSet/>
      <dgm:spPr/>
      <dgm:t>
        <a:bodyPr/>
        <a:lstStyle/>
        <a:p>
          <a:pPr rtl="1"/>
          <a:endParaRPr lang="ar-SA"/>
        </a:p>
      </dgm:t>
    </dgm:pt>
    <dgm:pt modelId="{FDA2122B-3152-42DB-B856-E6C3FF6AC507}">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الحبكة</a:t>
          </a:r>
          <a:endParaRPr lang="ar-SA" sz="2400" dirty="0"/>
        </a:p>
      </dgm:t>
    </dgm:pt>
    <dgm:pt modelId="{3DE137C8-F012-4922-9772-EDA55164C9F8}" type="parTrans" cxnId="{E9478D0E-30B7-4F6A-A6FA-7B1A3C0DA524}">
      <dgm:prSet/>
      <dgm:spPr/>
      <dgm:t>
        <a:bodyPr/>
        <a:lstStyle/>
        <a:p>
          <a:pPr rtl="1"/>
          <a:endParaRPr lang="ar-SA"/>
        </a:p>
      </dgm:t>
    </dgm:pt>
    <dgm:pt modelId="{9987C6CD-DB5A-4C02-A46D-4734F4E4CD23}" type="sibTrans" cxnId="{E9478D0E-30B7-4F6A-A6FA-7B1A3C0DA524}">
      <dgm:prSet/>
      <dgm:spPr/>
      <dgm:t>
        <a:bodyPr/>
        <a:lstStyle/>
        <a:p>
          <a:pPr rtl="1"/>
          <a:endParaRPr lang="ar-SA"/>
        </a:p>
      </dgm:t>
    </dgm:pt>
    <dgm:pt modelId="{C07022ED-1DCF-4D80-BC62-88E005A2275B}">
      <dgm:prSet phldrT="[Tex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البيئة </a:t>
          </a:r>
          <a:endParaRPr lang="ar-SA" sz="2400" dirty="0"/>
        </a:p>
      </dgm:t>
    </dgm:pt>
    <dgm:pt modelId="{0EDA0106-E8DD-47BA-9A25-64A23DB5A6F8}" type="parTrans" cxnId="{615CF64A-3F76-42A4-9898-85B65707EBB3}">
      <dgm:prSet/>
      <dgm:spPr/>
      <dgm:t>
        <a:bodyPr/>
        <a:lstStyle/>
        <a:p>
          <a:pPr rtl="1"/>
          <a:endParaRPr lang="ar-SA"/>
        </a:p>
      </dgm:t>
    </dgm:pt>
    <dgm:pt modelId="{F3190E30-050C-44E9-B483-1E68F64B385F}" type="sibTrans" cxnId="{615CF64A-3F76-42A4-9898-85B65707EBB3}">
      <dgm:prSet/>
      <dgm:spPr/>
      <dgm:t>
        <a:bodyPr/>
        <a:lstStyle/>
        <a:p>
          <a:pPr rtl="1"/>
          <a:endParaRPr lang="ar-SA"/>
        </a:p>
      </dgm:t>
    </dgm:pt>
    <dgm:pt modelId="{93A74116-79AD-4711-AF7C-66E72F25E5CB}">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من جماليات الصورة البلاغية </a:t>
          </a:r>
          <a:endParaRPr lang="ar-SA" sz="2400" dirty="0"/>
        </a:p>
      </dgm:t>
    </dgm:pt>
    <dgm:pt modelId="{46B1EC80-5072-4D16-92FF-B9465E229249}" type="parTrans" cxnId="{E8CEE5BF-B0C4-4B26-84CA-21D89C0E3105}">
      <dgm:prSet/>
      <dgm:spPr/>
      <dgm:t>
        <a:bodyPr/>
        <a:lstStyle/>
        <a:p>
          <a:pPr rtl="1"/>
          <a:endParaRPr lang="ar-SA"/>
        </a:p>
      </dgm:t>
    </dgm:pt>
    <dgm:pt modelId="{5D17AB2F-B354-4259-A0D6-EB2B4D965FA2}" type="sibTrans" cxnId="{E8CEE5BF-B0C4-4B26-84CA-21D89C0E3105}">
      <dgm:prSet/>
      <dgm:spPr/>
      <dgm:t>
        <a:bodyPr/>
        <a:lstStyle/>
        <a:p>
          <a:pPr rtl="1"/>
          <a:endParaRPr lang="ar-SA"/>
        </a:p>
      </dgm:t>
    </dgm:pt>
    <dgm:pt modelId="{8053589C-444E-4BB2-8B29-0268D9058563}">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dirty="0" smtClean="0"/>
            <a:t>مقومات القصة القصيرة (نظرة)</a:t>
          </a:r>
          <a:endParaRPr lang="ar-SA" sz="2400" dirty="0"/>
        </a:p>
      </dgm:t>
    </dgm:pt>
    <dgm:pt modelId="{0475B630-AD33-486B-BD7F-4F3E3E04C181}" type="parTrans" cxnId="{98007D70-A700-4774-B440-6E69D2A526C2}">
      <dgm:prSet/>
      <dgm:spPr/>
      <dgm:t>
        <a:bodyPr/>
        <a:lstStyle/>
        <a:p>
          <a:pPr rtl="1"/>
          <a:endParaRPr lang="ar-SA"/>
        </a:p>
      </dgm:t>
    </dgm:pt>
    <dgm:pt modelId="{7711F8D0-EC2E-4CE6-98EF-E9319D18088E}" type="sibTrans" cxnId="{98007D70-A700-4774-B440-6E69D2A526C2}">
      <dgm:prSet/>
      <dgm:spPr/>
      <dgm:t>
        <a:bodyPr/>
        <a:lstStyle/>
        <a:p>
          <a:pPr rtl="1"/>
          <a:endParaRPr lang="ar-SA"/>
        </a:p>
      </dgm:t>
    </dgm:pt>
    <dgm:pt modelId="{17126ACB-9758-4E63-9F5E-40694FE03DDB}">
      <dgm:prSet custT="1">
        <dgm:style>
          <a:lnRef idx="1">
            <a:schemeClr val="dk1"/>
          </a:lnRef>
          <a:fillRef idx="2">
            <a:schemeClr val="dk1"/>
          </a:fillRef>
          <a:effectRef idx="1">
            <a:schemeClr val="dk1"/>
          </a:effectRef>
          <a:fontRef idx="minor">
            <a:schemeClr val="dk1"/>
          </a:fontRef>
        </dgm:style>
      </dgm:prSet>
      <dgm:spPr>
        <a:noFill/>
      </dgm:spPr>
      <dgm:t>
        <a:bodyPr/>
        <a:lstStyle/>
        <a:p>
          <a:pPr rtl="1"/>
          <a:r>
            <a:rPr lang="ar-SA" sz="2400" b="0" u="none" dirty="0" smtClean="0"/>
            <a:t>التعريق بالكاتب</a:t>
          </a:r>
          <a:endParaRPr lang="en-US" sz="2400" b="0" u="none" dirty="0"/>
        </a:p>
      </dgm:t>
    </dgm:pt>
    <dgm:pt modelId="{83E0EAEC-12C5-492E-ABD0-8E839007B7E6}" type="parTrans" cxnId="{5C33CADE-73B2-4B73-B93C-86167491D304}">
      <dgm:prSet/>
      <dgm:spPr/>
      <dgm:t>
        <a:bodyPr/>
        <a:lstStyle/>
        <a:p>
          <a:pPr rtl="1"/>
          <a:endParaRPr lang="ar-SA"/>
        </a:p>
      </dgm:t>
    </dgm:pt>
    <dgm:pt modelId="{0BB87B7A-234A-4171-B82B-D7DBC5BD071A}" type="sibTrans" cxnId="{5C33CADE-73B2-4B73-B93C-86167491D304}">
      <dgm:prSet/>
      <dgm:spPr/>
      <dgm:t>
        <a:bodyPr/>
        <a:lstStyle/>
        <a:p>
          <a:pPr rtl="1"/>
          <a:endParaRPr lang="ar-SA"/>
        </a:p>
      </dgm:t>
    </dgm:pt>
    <dgm:pt modelId="{4B71546C-AB95-41B3-91BA-22A64B1357EB}" type="pres">
      <dgm:prSet presAssocID="{6BD616C7-BA8B-4D05-8C08-6FA89E2E90F4}" presName="hierChild1" presStyleCnt="0">
        <dgm:presLayoutVars>
          <dgm:chPref val="1"/>
          <dgm:dir/>
          <dgm:animOne val="branch"/>
          <dgm:animLvl val="lvl"/>
          <dgm:resizeHandles/>
        </dgm:presLayoutVars>
      </dgm:prSet>
      <dgm:spPr/>
      <dgm:t>
        <a:bodyPr/>
        <a:lstStyle/>
        <a:p>
          <a:pPr rtl="1"/>
          <a:endParaRPr lang="ar-SA"/>
        </a:p>
      </dgm:t>
    </dgm:pt>
    <dgm:pt modelId="{E05FD528-402F-4C15-A653-7A17FB4F19B4}" type="pres">
      <dgm:prSet presAssocID="{FC261887-ACA0-444E-A6CB-098A2AE9109A}" presName="hierRoot1" presStyleCnt="0"/>
      <dgm:spPr/>
    </dgm:pt>
    <dgm:pt modelId="{7BC6F1E5-8687-44B3-8637-94006BF5EC72}" type="pres">
      <dgm:prSet presAssocID="{FC261887-ACA0-444E-A6CB-098A2AE9109A}" presName="composite" presStyleCnt="0"/>
      <dgm:spPr/>
    </dgm:pt>
    <dgm:pt modelId="{0AEC1D23-35E4-4DA1-B6EC-A0394040FE7B}" type="pres">
      <dgm:prSet presAssocID="{FC261887-ACA0-444E-A6CB-098A2AE9109A}" presName="background" presStyleLbl="node0" presStyleIdx="0" presStyleCnt="4">
        <dgm:style>
          <a:lnRef idx="1">
            <a:schemeClr val="accent2"/>
          </a:lnRef>
          <a:fillRef idx="2">
            <a:schemeClr val="accent2"/>
          </a:fillRef>
          <a:effectRef idx="1">
            <a:schemeClr val="accent2"/>
          </a:effectRef>
          <a:fontRef idx="minor">
            <a:schemeClr val="dk1"/>
          </a:fontRef>
        </dgm:style>
      </dgm:prSet>
      <dgm:spPr>
        <a:solidFill>
          <a:schemeClr val="accent6">
            <a:lumMod val="40000"/>
            <a:lumOff val="60000"/>
          </a:schemeClr>
        </a:solidFill>
      </dgm:spPr>
      <dgm:t>
        <a:bodyPr/>
        <a:lstStyle/>
        <a:p>
          <a:pPr rtl="1"/>
          <a:endParaRPr lang="ar-SA"/>
        </a:p>
      </dgm:t>
    </dgm:pt>
    <dgm:pt modelId="{1D69F4DC-87A5-4A3D-B595-66060AEE4724}" type="pres">
      <dgm:prSet presAssocID="{FC261887-ACA0-444E-A6CB-098A2AE9109A}" presName="text" presStyleLbl="fgAcc0" presStyleIdx="0" presStyleCnt="4" custLinFactX="8625" custLinFactNeighborX="100000" custLinFactNeighborY="-45935">
        <dgm:presLayoutVars>
          <dgm:chPref val="3"/>
        </dgm:presLayoutVars>
      </dgm:prSet>
      <dgm:spPr/>
      <dgm:t>
        <a:bodyPr/>
        <a:lstStyle/>
        <a:p>
          <a:pPr rtl="1"/>
          <a:endParaRPr lang="ar-SA"/>
        </a:p>
      </dgm:t>
    </dgm:pt>
    <dgm:pt modelId="{CC863310-CA3B-43FA-8F72-14E7A0062FB7}" type="pres">
      <dgm:prSet presAssocID="{FC261887-ACA0-444E-A6CB-098A2AE9109A}" presName="hierChild2" presStyleCnt="0"/>
      <dgm:spPr/>
    </dgm:pt>
    <dgm:pt modelId="{8FD03F4A-9A54-479B-B9A8-F240B6EDAAF4}" type="pres">
      <dgm:prSet presAssocID="{F619FB01-1F0B-40CE-9827-BC707B37A1F8}" presName="Name10" presStyleLbl="parChTrans1D2" presStyleIdx="0" presStyleCnt="2"/>
      <dgm:spPr/>
      <dgm:t>
        <a:bodyPr/>
        <a:lstStyle/>
        <a:p>
          <a:pPr rtl="1"/>
          <a:endParaRPr lang="ar-SA"/>
        </a:p>
      </dgm:t>
    </dgm:pt>
    <dgm:pt modelId="{EC7DA638-4141-4A58-8C62-24829ACAE405}" type="pres">
      <dgm:prSet presAssocID="{587E6F76-918D-44FB-9AF8-070C28659A74}" presName="hierRoot2" presStyleCnt="0"/>
      <dgm:spPr/>
    </dgm:pt>
    <dgm:pt modelId="{FD59B0C1-4468-4C01-A8FF-B2604FCAB8CF}" type="pres">
      <dgm:prSet presAssocID="{587E6F76-918D-44FB-9AF8-070C28659A74}" presName="composite2" presStyleCnt="0"/>
      <dgm:spPr/>
    </dgm:pt>
    <dgm:pt modelId="{17F63447-94B0-4A71-A577-4D37F84BB9B6}" type="pres">
      <dgm:prSet presAssocID="{587E6F76-918D-44FB-9AF8-070C28659A74}" presName="background2" presStyleLbl="node2" presStyleIdx="0" presStyleCnt="2">
        <dgm:style>
          <a:lnRef idx="1">
            <a:schemeClr val="accent6"/>
          </a:lnRef>
          <a:fillRef idx="2">
            <a:schemeClr val="accent6"/>
          </a:fillRef>
          <a:effectRef idx="1">
            <a:schemeClr val="accent6"/>
          </a:effectRef>
          <a:fontRef idx="minor">
            <a:schemeClr val="dk1"/>
          </a:fontRef>
        </dgm:style>
      </dgm:prSet>
      <dgm:spPr/>
      <dgm:t>
        <a:bodyPr/>
        <a:lstStyle/>
        <a:p>
          <a:pPr rtl="1"/>
          <a:endParaRPr lang="ar-SA"/>
        </a:p>
      </dgm:t>
    </dgm:pt>
    <dgm:pt modelId="{EBEAD37F-1A93-40F8-BA58-3006F88FC029}" type="pres">
      <dgm:prSet presAssocID="{587E6F76-918D-44FB-9AF8-070C28659A74}" presName="text2" presStyleLbl="fgAcc2" presStyleIdx="0" presStyleCnt="2" custScaleX="115826" custLinFactNeighborX="-18978" custLinFactNeighborY="-58311">
        <dgm:presLayoutVars>
          <dgm:chPref val="3"/>
        </dgm:presLayoutVars>
      </dgm:prSet>
      <dgm:spPr/>
      <dgm:t>
        <a:bodyPr/>
        <a:lstStyle/>
        <a:p>
          <a:pPr rtl="1"/>
          <a:endParaRPr lang="ar-SA"/>
        </a:p>
      </dgm:t>
    </dgm:pt>
    <dgm:pt modelId="{0A4B8797-D46C-4EB0-A2DE-07549AE1993A}" type="pres">
      <dgm:prSet presAssocID="{587E6F76-918D-44FB-9AF8-070C28659A74}" presName="hierChild3" presStyleCnt="0"/>
      <dgm:spPr/>
    </dgm:pt>
    <dgm:pt modelId="{58B6D02E-8CB9-4207-B74E-6AEC372D37E6}" type="pres">
      <dgm:prSet presAssocID="{11247214-A146-48E3-B1ED-6DCCE73747A5}" presName="Name17" presStyleLbl="parChTrans1D3" presStyleIdx="0" presStyleCnt="3"/>
      <dgm:spPr/>
      <dgm:t>
        <a:bodyPr/>
        <a:lstStyle/>
        <a:p>
          <a:pPr rtl="1"/>
          <a:endParaRPr lang="ar-SA"/>
        </a:p>
      </dgm:t>
    </dgm:pt>
    <dgm:pt modelId="{1FA86971-098D-4218-B37D-CCDFE3E50B99}" type="pres">
      <dgm:prSet presAssocID="{8E26E3E3-D46E-4856-B06B-EC8F3AA880F2}" presName="hierRoot3" presStyleCnt="0"/>
      <dgm:spPr/>
    </dgm:pt>
    <dgm:pt modelId="{289B20D9-431F-4A77-96DD-FB1DA19A7239}" type="pres">
      <dgm:prSet presAssocID="{8E26E3E3-D46E-4856-B06B-EC8F3AA880F2}" presName="composite3" presStyleCnt="0"/>
      <dgm:spPr/>
    </dgm:pt>
    <dgm:pt modelId="{BB6C56BF-0317-406F-9DCA-00A769F36B69}" type="pres">
      <dgm:prSet presAssocID="{8E26E3E3-D46E-4856-B06B-EC8F3AA880F2}" presName="background3" presStyleLbl="node3" presStyleIdx="0" presStyleCnt="3"/>
      <dgm:spPr>
        <a:solidFill>
          <a:schemeClr val="accent6">
            <a:lumMod val="40000"/>
            <a:lumOff val="60000"/>
          </a:schemeClr>
        </a:solidFill>
      </dgm:spPr>
      <dgm:t>
        <a:bodyPr/>
        <a:lstStyle/>
        <a:p>
          <a:pPr rtl="1"/>
          <a:endParaRPr lang="ar-SA"/>
        </a:p>
      </dgm:t>
    </dgm:pt>
    <dgm:pt modelId="{505340BB-DA6A-46B7-91CD-FE8CE94F5041}" type="pres">
      <dgm:prSet presAssocID="{8E26E3E3-D46E-4856-B06B-EC8F3AA880F2}" presName="text3" presStyleLbl="fgAcc3" presStyleIdx="0" presStyleCnt="3" custScaleX="156956" custScaleY="189042" custLinFactNeighborX="46357" custLinFactNeighborY="-23759">
        <dgm:presLayoutVars>
          <dgm:chPref val="3"/>
        </dgm:presLayoutVars>
      </dgm:prSet>
      <dgm:spPr/>
      <dgm:t>
        <a:bodyPr/>
        <a:lstStyle/>
        <a:p>
          <a:pPr rtl="1"/>
          <a:endParaRPr lang="ar-SA"/>
        </a:p>
      </dgm:t>
    </dgm:pt>
    <dgm:pt modelId="{E966B9FC-2ADA-4C37-8597-CF9B738613F3}" type="pres">
      <dgm:prSet presAssocID="{8E26E3E3-D46E-4856-B06B-EC8F3AA880F2}" presName="hierChild4" presStyleCnt="0"/>
      <dgm:spPr/>
    </dgm:pt>
    <dgm:pt modelId="{E4572115-4B02-47E9-A56D-D736BBF4990A}" type="pres">
      <dgm:prSet presAssocID="{0475B630-AD33-486B-BD7F-4F3E3E04C181}" presName="Name17" presStyleLbl="parChTrans1D3" presStyleIdx="1" presStyleCnt="3"/>
      <dgm:spPr/>
      <dgm:t>
        <a:bodyPr/>
        <a:lstStyle/>
        <a:p>
          <a:pPr rtl="1"/>
          <a:endParaRPr lang="ar-SA"/>
        </a:p>
      </dgm:t>
    </dgm:pt>
    <dgm:pt modelId="{F4C3F607-75DE-4C6A-B3D8-408BA88BC61C}" type="pres">
      <dgm:prSet presAssocID="{8053589C-444E-4BB2-8B29-0268D9058563}" presName="hierRoot3" presStyleCnt="0"/>
      <dgm:spPr/>
    </dgm:pt>
    <dgm:pt modelId="{2E0866CF-33B7-41F6-B840-188E443B2837}" type="pres">
      <dgm:prSet presAssocID="{8053589C-444E-4BB2-8B29-0268D9058563}" presName="composite3" presStyleCnt="0"/>
      <dgm:spPr/>
    </dgm:pt>
    <dgm:pt modelId="{04A916CD-0636-47B7-9B72-FCFA459C7DAA}" type="pres">
      <dgm:prSet presAssocID="{8053589C-444E-4BB2-8B29-0268D9058563}" presName="background3" presStyleLbl="node3" presStyleIdx="1" presStyleCnt="3"/>
      <dgm:spPr>
        <a:solidFill>
          <a:schemeClr val="accent6">
            <a:lumMod val="40000"/>
            <a:lumOff val="60000"/>
          </a:schemeClr>
        </a:solidFill>
      </dgm:spPr>
      <dgm:t>
        <a:bodyPr/>
        <a:lstStyle/>
        <a:p>
          <a:pPr rtl="1"/>
          <a:endParaRPr lang="ar-SA"/>
        </a:p>
      </dgm:t>
    </dgm:pt>
    <dgm:pt modelId="{D11C9EDF-8077-45F3-9402-EE8F16E515E5}" type="pres">
      <dgm:prSet presAssocID="{8053589C-444E-4BB2-8B29-0268D9058563}" presName="text3" presStyleLbl="fgAcc3" presStyleIdx="1" presStyleCnt="3" custScaleX="145036" custScaleY="137883" custLinFactNeighborX="65369" custLinFactNeighborY="-32428">
        <dgm:presLayoutVars>
          <dgm:chPref val="3"/>
        </dgm:presLayoutVars>
      </dgm:prSet>
      <dgm:spPr/>
      <dgm:t>
        <a:bodyPr/>
        <a:lstStyle/>
        <a:p>
          <a:pPr rtl="1"/>
          <a:endParaRPr lang="ar-SA"/>
        </a:p>
      </dgm:t>
    </dgm:pt>
    <dgm:pt modelId="{B21B4F7E-C3EA-4DA9-BC62-6B85CA7AAB45}" type="pres">
      <dgm:prSet presAssocID="{8053589C-444E-4BB2-8B29-0268D9058563}" presName="hierChild4" presStyleCnt="0"/>
      <dgm:spPr/>
    </dgm:pt>
    <dgm:pt modelId="{D8ECAF3D-9FDD-46EA-94AB-EF47FA1C3E59}" type="pres">
      <dgm:prSet presAssocID="{B82CA03A-81CC-45AB-9A24-2A96E26A4D26}" presName="Name10" presStyleLbl="parChTrans1D2" presStyleIdx="1" presStyleCnt="2"/>
      <dgm:spPr/>
      <dgm:t>
        <a:bodyPr/>
        <a:lstStyle/>
        <a:p>
          <a:pPr rtl="1"/>
          <a:endParaRPr lang="ar-SA"/>
        </a:p>
      </dgm:t>
    </dgm:pt>
    <dgm:pt modelId="{69C444B5-6195-44CB-B684-734060063E88}" type="pres">
      <dgm:prSet presAssocID="{F28DE91C-739C-4876-8DE4-2CDAA248AE4B}" presName="hierRoot2" presStyleCnt="0"/>
      <dgm:spPr/>
    </dgm:pt>
    <dgm:pt modelId="{572006EA-FFFD-4365-B260-2F370B20B3D8}" type="pres">
      <dgm:prSet presAssocID="{F28DE91C-739C-4876-8DE4-2CDAA248AE4B}" presName="composite2" presStyleCnt="0"/>
      <dgm:spPr/>
    </dgm:pt>
    <dgm:pt modelId="{6EAA7354-94B5-4453-8E28-8E7888B8228F}" type="pres">
      <dgm:prSet presAssocID="{F28DE91C-739C-4876-8DE4-2CDAA248AE4B}" presName="background2" presStyleLbl="node2" presStyleIdx="1" presStyleCnt="2"/>
      <dgm:spPr>
        <a:solidFill>
          <a:schemeClr val="accent6">
            <a:lumMod val="40000"/>
            <a:lumOff val="60000"/>
          </a:schemeClr>
        </a:solidFill>
      </dgm:spPr>
      <dgm:t>
        <a:bodyPr/>
        <a:lstStyle/>
        <a:p>
          <a:pPr rtl="1"/>
          <a:endParaRPr lang="ar-SA"/>
        </a:p>
      </dgm:t>
    </dgm:pt>
    <dgm:pt modelId="{DEEBF59C-DC13-4DA2-82A1-37E87712150E}" type="pres">
      <dgm:prSet presAssocID="{F28DE91C-739C-4876-8DE4-2CDAA248AE4B}" presName="text2" presStyleLbl="fgAcc2" presStyleIdx="1" presStyleCnt="2" custLinFactNeighborX="88052" custLinFactNeighborY="-41688">
        <dgm:presLayoutVars>
          <dgm:chPref val="3"/>
        </dgm:presLayoutVars>
      </dgm:prSet>
      <dgm:spPr/>
      <dgm:t>
        <a:bodyPr/>
        <a:lstStyle/>
        <a:p>
          <a:pPr rtl="1"/>
          <a:endParaRPr lang="ar-SA"/>
        </a:p>
      </dgm:t>
    </dgm:pt>
    <dgm:pt modelId="{68B64B54-2630-4F19-B98E-48389017A852}" type="pres">
      <dgm:prSet presAssocID="{F28DE91C-739C-4876-8DE4-2CDAA248AE4B}" presName="hierChild3" presStyleCnt="0"/>
      <dgm:spPr/>
    </dgm:pt>
    <dgm:pt modelId="{235CBED5-13E8-47EE-80A0-DCACD3EE5581}" type="pres">
      <dgm:prSet presAssocID="{46B1EC80-5072-4D16-92FF-B9465E229249}" presName="Name17" presStyleLbl="parChTrans1D3" presStyleIdx="2" presStyleCnt="3"/>
      <dgm:spPr/>
      <dgm:t>
        <a:bodyPr/>
        <a:lstStyle/>
        <a:p>
          <a:pPr rtl="1"/>
          <a:endParaRPr lang="ar-SA"/>
        </a:p>
      </dgm:t>
    </dgm:pt>
    <dgm:pt modelId="{723D82C8-FF1A-44F3-A64D-9DF3C523F04D}" type="pres">
      <dgm:prSet presAssocID="{93A74116-79AD-4711-AF7C-66E72F25E5CB}" presName="hierRoot3" presStyleCnt="0"/>
      <dgm:spPr/>
    </dgm:pt>
    <dgm:pt modelId="{C9CBE67D-6556-48D2-A170-15A211B42F4E}" type="pres">
      <dgm:prSet presAssocID="{93A74116-79AD-4711-AF7C-66E72F25E5CB}" presName="composite3" presStyleCnt="0"/>
      <dgm:spPr/>
    </dgm:pt>
    <dgm:pt modelId="{63D102BE-EB41-4A0C-8BD9-A9B022EE2D10}" type="pres">
      <dgm:prSet presAssocID="{93A74116-79AD-4711-AF7C-66E72F25E5CB}" presName="background3" presStyleLbl="node3" presStyleIdx="2" presStyleCnt="3"/>
      <dgm:spPr>
        <a:solidFill>
          <a:schemeClr val="accent6">
            <a:lumMod val="40000"/>
            <a:lumOff val="60000"/>
          </a:schemeClr>
        </a:solidFill>
      </dgm:spPr>
      <dgm:t>
        <a:bodyPr/>
        <a:lstStyle/>
        <a:p>
          <a:pPr rtl="1"/>
          <a:endParaRPr lang="ar-SA"/>
        </a:p>
      </dgm:t>
    </dgm:pt>
    <dgm:pt modelId="{5DACE586-8539-439F-A187-B53D66A0DA3D}" type="pres">
      <dgm:prSet presAssocID="{93A74116-79AD-4711-AF7C-66E72F25E5CB}" presName="text3" presStyleLbl="fgAcc3" presStyleIdx="2" presStyleCnt="3" custScaleX="131857" custScaleY="125589" custLinFactNeighborX="76941" custLinFactNeighborY="-31379">
        <dgm:presLayoutVars>
          <dgm:chPref val="3"/>
        </dgm:presLayoutVars>
      </dgm:prSet>
      <dgm:spPr/>
      <dgm:t>
        <a:bodyPr/>
        <a:lstStyle/>
        <a:p>
          <a:pPr rtl="1"/>
          <a:endParaRPr lang="ar-SA"/>
        </a:p>
      </dgm:t>
    </dgm:pt>
    <dgm:pt modelId="{4A328CE0-F0A2-46F6-86FE-3230D8A02264}" type="pres">
      <dgm:prSet presAssocID="{93A74116-79AD-4711-AF7C-66E72F25E5CB}" presName="hierChild4" presStyleCnt="0"/>
      <dgm:spPr/>
    </dgm:pt>
    <dgm:pt modelId="{85263B6D-307E-4EC3-811E-00FE2DA97E78}" type="pres">
      <dgm:prSet presAssocID="{FDA2122B-3152-42DB-B856-E6C3FF6AC507}" presName="hierRoot1" presStyleCnt="0"/>
      <dgm:spPr/>
    </dgm:pt>
    <dgm:pt modelId="{E9FE7409-A2C6-4F0A-B7E1-4CD99E1FB041}" type="pres">
      <dgm:prSet presAssocID="{FDA2122B-3152-42DB-B856-E6C3FF6AC507}" presName="composite" presStyleCnt="0"/>
      <dgm:spPr/>
    </dgm:pt>
    <dgm:pt modelId="{1E86CC3B-5BC2-444F-8746-B7BA91D815F4}" type="pres">
      <dgm:prSet presAssocID="{FDA2122B-3152-42DB-B856-E6C3FF6AC507}" presName="background" presStyleLbl="node0" presStyleIdx="1" presStyleCnt="4"/>
      <dgm:spPr>
        <a:solidFill>
          <a:schemeClr val="accent6">
            <a:lumMod val="40000"/>
            <a:lumOff val="60000"/>
          </a:schemeClr>
        </a:solidFill>
      </dgm:spPr>
      <dgm:t>
        <a:bodyPr/>
        <a:lstStyle/>
        <a:p>
          <a:pPr rtl="1"/>
          <a:endParaRPr lang="ar-SA"/>
        </a:p>
      </dgm:t>
    </dgm:pt>
    <dgm:pt modelId="{96205FA6-C3B9-465B-8ECE-FDDB4510282D}" type="pres">
      <dgm:prSet presAssocID="{FDA2122B-3152-42DB-B856-E6C3FF6AC507}" presName="text" presStyleLbl="fgAcc0" presStyleIdx="1" presStyleCnt="4" custScaleX="119870" custLinFactNeighborX="-93241" custLinFactNeighborY="96210">
        <dgm:presLayoutVars>
          <dgm:chPref val="3"/>
        </dgm:presLayoutVars>
      </dgm:prSet>
      <dgm:spPr/>
      <dgm:t>
        <a:bodyPr/>
        <a:lstStyle/>
        <a:p>
          <a:pPr rtl="1"/>
          <a:endParaRPr lang="ar-SA"/>
        </a:p>
      </dgm:t>
    </dgm:pt>
    <dgm:pt modelId="{7DE6E5DE-6FD9-403A-BDD7-941C60B169D1}" type="pres">
      <dgm:prSet presAssocID="{FDA2122B-3152-42DB-B856-E6C3FF6AC507}" presName="hierChild2" presStyleCnt="0"/>
      <dgm:spPr/>
    </dgm:pt>
    <dgm:pt modelId="{4A8E8817-8EE3-4315-9FA4-B07027EBCB23}" type="pres">
      <dgm:prSet presAssocID="{C07022ED-1DCF-4D80-BC62-88E005A2275B}" presName="hierRoot1" presStyleCnt="0"/>
      <dgm:spPr/>
    </dgm:pt>
    <dgm:pt modelId="{2E3F007E-D6A1-41E4-870F-712506AEDDF5}" type="pres">
      <dgm:prSet presAssocID="{C07022ED-1DCF-4D80-BC62-88E005A2275B}" presName="composite" presStyleCnt="0"/>
      <dgm:spPr/>
    </dgm:pt>
    <dgm:pt modelId="{31E247FD-527E-40EC-8635-78ECA6A9723A}" type="pres">
      <dgm:prSet presAssocID="{C07022ED-1DCF-4D80-BC62-88E005A2275B}" presName="background" presStyleLbl="node0" presStyleIdx="2" presStyleCnt="4"/>
      <dgm:spPr>
        <a:solidFill>
          <a:schemeClr val="accent6">
            <a:lumMod val="40000"/>
            <a:lumOff val="60000"/>
          </a:schemeClr>
        </a:solidFill>
      </dgm:spPr>
      <dgm:t>
        <a:bodyPr/>
        <a:lstStyle/>
        <a:p>
          <a:pPr rtl="1"/>
          <a:endParaRPr lang="ar-SA"/>
        </a:p>
      </dgm:t>
    </dgm:pt>
    <dgm:pt modelId="{6485D3D2-2570-4DCC-BAA7-096F43246D48}" type="pres">
      <dgm:prSet presAssocID="{C07022ED-1DCF-4D80-BC62-88E005A2275B}" presName="text" presStyleLbl="fgAcc0" presStyleIdx="2" presStyleCnt="4" custLinFactX="4195" custLinFactY="100000" custLinFactNeighborX="100000" custLinFactNeighborY="178948">
        <dgm:presLayoutVars>
          <dgm:chPref val="3"/>
        </dgm:presLayoutVars>
      </dgm:prSet>
      <dgm:spPr/>
      <dgm:t>
        <a:bodyPr/>
        <a:lstStyle/>
        <a:p>
          <a:pPr rtl="1"/>
          <a:endParaRPr lang="ar-SA"/>
        </a:p>
      </dgm:t>
    </dgm:pt>
    <dgm:pt modelId="{E9F45B7B-218A-4EB7-A812-BFAA4E88537B}" type="pres">
      <dgm:prSet presAssocID="{C07022ED-1DCF-4D80-BC62-88E005A2275B}" presName="hierChild2" presStyleCnt="0"/>
      <dgm:spPr/>
    </dgm:pt>
    <dgm:pt modelId="{CECD9454-96C5-4306-B103-C0CD7616BA58}" type="pres">
      <dgm:prSet presAssocID="{17126ACB-9758-4E63-9F5E-40694FE03DDB}" presName="hierRoot1" presStyleCnt="0"/>
      <dgm:spPr/>
    </dgm:pt>
    <dgm:pt modelId="{5215513E-8D87-4835-BF8E-AF05A05F8C16}" type="pres">
      <dgm:prSet presAssocID="{17126ACB-9758-4E63-9F5E-40694FE03DDB}" presName="composite" presStyleCnt="0"/>
      <dgm:spPr/>
    </dgm:pt>
    <dgm:pt modelId="{CB5F7CC5-93F2-4601-8E7A-665FCF8267C9}" type="pres">
      <dgm:prSet presAssocID="{17126ACB-9758-4E63-9F5E-40694FE03DDB}" presName="background" presStyleLbl="node0" presStyleIdx="3" presStyleCnt="4"/>
      <dgm:spPr>
        <a:solidFill>
          <a:schemeClr val="accent6">
            <a:lumMod val="40000"/>
            <a:lumOff val="60000"/>
          </a:schemeClr>
        </a:solidFill>
      </dgm:spPr>
      <dgm:t>
        <a:bodyPr/>
        <a:lstStyle/>
        <a:p>
          <a:pPr rtl="1"/>
          <a:endParaRPr lang="ar-SA"/>
        </a:p>
      </dgm:t>
    </dgm:pt>
    <dgm:pt modelId="{C8C53837-7F86-4189-A8E3-61D37841FB04}" type="pres">
      <dgm:prSet presAssocID="{17126ACB-9758-4E63-9F5E-40694FE03DDB}" presName="text" presStyleLbl="fgAcc0" presStyleIdx="3" presStyleCnt="4" custLinFactY="21195" custLinFactNeighborX="-39762" custLinFactNeighborY="100000">
        <dgm:presLayoutVars>
          <dgm:chPref val="3"/>
        </dgm:presLayoutVars>
      </dgm:prSet>
      <dgm:spPr/>
      <dgm:t>
        <a:bodyPr/>
        <a:lstStyle/>
        <a:p>
          <a:pPr rtl="1"/>
          <a:endParaRPr lang="ar-SA"/>
        </a:p>
      </dgm:t>
    </dgm:pt>
    <dgm:pt modelId="{3CF1FB21-A07B-49A8-8CC5-0F0DC63AD392}" type="pres">
      <dgm:prSet presAssocID="{17126ACB-9758-4E63-9F5E-40694FE03DDB}" presName="hierChild2" presStyleCnt="0"/>
      <dgm:spPr/>
    </dgm:pt>
  </dgm:ptLst>
  <dgm:cxnLst>
    <dgm:cxn modelId="{5350150B-521D-460E-AD86-859A87D7C3B6}" type="presOf" srcId="{FDA2122B-3152-42DB-B856-E6C3FF6AC507}" destId="{96205FA6-C3B9-465B-8ECE-FDDB4510282D}" srcOrd="0" destOrd="0" presId="urn:microsoft.com/office/officeart/2005/8/layout/hierarchy1"/>
    <dgm:cxn modelId="{17274B98-C53B-471C-B6C6-41EF9992E416}" type="presOf" srcId="{46B1EC80-5072-4D16-92FF-B9465E229249}" destId="{235CBED5-13E8-47EE-80A0-DCACD3EE5581}" srcOrd="0" destOrd="0" presId="urn:microsoft.com/office/officeart/2005/8/layout/hierarchy1"/>
    <dgm:cxn modelId="{4835BC25-DD0C-4CB4-9802-E457B0281FD8}" type="presOf" srcId="{8053589C-444E-4BB2-8B29-0268D9058563}" destId="{D11C9EDF-8077-45F3-9402-EE8F16E515E5}" srcOrd="0" destOrd="0" presId="urn:microsoft.com/office/officeart/2005/8/layout/hierarchy1"/>
    <dgm:cxn modelId="{5C33CADE-73B2-4B73-B93C-86167491D304}" srcId="{6BD616C7-BA8B-4D05-8C08-6FA89E2E90F4}" destId="{17126ACB-9758-4E63-9F5E-40694FE03DDB}" srcOrd="3" destOrd="0" parTransId="{83E0EAEC-12C5-492E-ABD0-8E839007B7E6}" sibTransId="{0BB87B7A-234A-4171-B82B-D7DBC5BD071A}"/>
    <dgm:cxn modelId="{0A973E00-5432-4689-BC70-D08EE59284C4}" type="presOf" srcId="{8E26E3E3-D46E-4856-B06B-EC8F3AA880F2}" destId="{505340BB-DA6A-46B7-91CD-FE8CE94F5041}" srcOrd="0" destOrd="0" presId="urn:microsoft.com/office/officeart/2005/8/layout/hierarchy1"/>
    <dgm:cxn modelId="{085C224F-2367-48C8-99CB-A6880F317329}" type="presOf" srcId="{C07022ED-1DCF-4D80-BC62-88E005A2275B}" destId="{6485D3D2-2570-4DCC-BAA7-096F43246D48}" srcOrd="0" destOrd="0" presId="urn:microsoft.com/office/officeart/2005/8/layout/hierarchy1"/>
    <dgm:cxn modelId="{D3DC58F3-AB27-47D5-9204-FBAFFD896546}" type="presOf" srcId="{B82CA03A-81CC-45AB-9A24-2A96E26A4D26}" destId="{D8ECAF3D-9FDD-46EA-94AB-EF47FA1C3E59}" srcOrd="0" destOrd="0" presId="urn:microsoft.com/office/officeart/2005/8/layout/hierarchy1"/>
    <dgm:cxn modelId="{C8036CE8-9396-4D36-8BDA-2A6C73C985EA}" type="presOf" srcId="{93A74116-79AD-4711-AF7C-66E72F25E5CB}" destId="{5DACE586-8539-439F-A187-B53D66A0DA3D}" srcOrd="0" destOrd="0" presId="urn:microsoft.com/office/officeart/2005/8/layout/hierarchy1"/>
    <dgm:cxn modelId="{54E0E432-9E8A-4C97-8463-ACD92B0A5B8A}" srcId="{6BD616C7-BA8B-4D05-8C08-6FA89E2E90F4}" destId="{FC261887-ACA0-444E-A6CB-098A2AE9109A}" srcOrd="0" destOrd="0" parTransId="{69020489-FD45-4DA2-B3BE-9E365B2AF5DA}" sibTransId="{2E652F05-CA42-4EF8-885D-961CA99D8161}"/>
    <dgm:cxn modelId="{E9478D0E-30B7-4F6A-A6FA-7B1A3C0DA524}" srcId="{6BD616C7-BA8B-4D05-8C08-6FA89E2E90F4}" destId="{FDA2122B-3152-42DB-B856-E6C3FF6AC507}" srcOrd="1" destOrd="0" parTransId="{3DE137C8-F012-4922-9772-EDA55164C9F8}" sibTransId="{9987C6CD-DB5A-4C02-A46D-4734F4E4CD23}"/>
    <dgm:cxn modelId="{615CF64A-3F76-42A4-9898-85B65707EBB3}" srcId="{6BD616C7-BA8B-4D05-8C08-6FA89E2E90F4}" destId="{C07022ED-1DCF-4D80-BC62-88E005A2275B}" srcOrd="2" destOrd="0" parTransId="{0EDA0106-E8DD-47BA-9A25-64A23DB5A6F8}" sibTransId="{F3190E30-050C-44E9-B483-1E68F64B385F}"/>
    <dgm:cxn modelId="{4B7B440F-7652-40B2-81C6-380D38D7B0DE}" srcId="{FC261887-ACA0-444E-A6CB-098A2AE9109A}" destId="{F28DE91C-739C-4876-8DE4-2CDAA248AE4B}" srcOrd="1" destOrd="0" parTransId="{B82CA03A-81CC-45AB-9A24-2A96E26A4D26}" sibTransId="{4A1B8F3C-C305-4A77-B426-DB7EA95FEEB4}"/>
    <dgm:cxn modelId="{8697A6AD-A4E4-4A49-8384-66F21597DD9C}" srcId="{587E6F76-918D-44FB-9AF8-070C28659A74}" destId="{8E26E3E3-D46E-4856-B06B-EC8F3AA880F2}" srcOrd="0" destOrd="0" parTransId="{11247214-A146-48E3-B1ED-6DCCE73747A5}" sibTransId="{A92BD556-A2F7-4B77-83EC-09B990399B7D}"/>
    <dgm:cxn modelId="{E251E5B7-E66A-4D6C-BFAB-497314BEEB27}" srcId="{FC261887-ACA0-444E-A6CB-098A2AE9109A}" destId="{587E6F76-918D-44FB-9AF8-070C28659A74}" srcOrd="0" destOrd="0" parTransId="{F619FB01-1F0B-40CE-9827-BC707B37A1F8}" sibTransId="{B3FDC41D-E552-4736-A934-85512B607535}"/>
    <dgm:cxn modelId="{FCF2397E-6A65-4092-8531-041FB4CF8172}" type="presOf" srcId="{587E6F76-918D-44FB-9AF8-070C28659A74}" destId="{EBEAD37F-1A93-40F8-BA58-3006F88FC029}" srcOrd="0" destOrd="0" presId="urn:microsoft.com/office/officeart/2005/8/layout/hierarchy1"/>
    <dgm:cxn modelId="{37A4BD20-86D3-4EA4-9B44-DBF95D527F12}" type="presOf" srcId="{11247214-A146-48E3-B1ED-6DCCE73747A5}" destId="{58B6D02E-8CB9-4207-B74E-6AEC372D37E6}" srcOrd="0" destOrd="0" presId="urn:microsoft.com/office/officeart/2005/8/layout/hierarchy1"/>
    <dgm:cxn modelId="{98007D70-A700-4774-B440-6E69D2A526C2}" srcId="{587E6F76-918D-44FB-9AF8-070C28659A74}" destId="{8053589C-444E-4BB2-8B29-0268D9058563}" srcOrd="1" destOrd="0" parTransId="{0475B630-AD33-486B-BD7F-4F3E3E04C181}" sibTransId="{7711F8D0-EC2E-4CE6-98EF-E9319D18088E}"/>
    <dgm:cxn modelId="{34EDA10B-B8A0-4899-B6C6-45B23E61A613}" type="presOf" srcId="{17126ACB-9758-4E63-9F5E-40694FE03DDB}" destId="{C8C53837-7F86-4189-A8E3-61D37841FB04}" srcOrd="0" destOrd="0" presId="urn:microsoft.com/office/officeart/2005/8/layout/hierarchy1"/>
    <dgm:cxn modelId="{F46E81FE-BE7F-4C8F-8BA3-B06BCE806F2E}" type="presOf" srcId="{FC261887-ACA0-444E-A6CB-098A2AE9109A}" destId="{1D69F4DC-87A5-4A3D-B595-66060AEE4724}" srcOrd="0" destOrd="0" presId="urn:microsoft.com/office/officeart/2005/8/layout/hierarchy1"/>
    <dgm:cxn modelId="{ADBA06E8-2CC8-4380-9D0C-B1536C480D81}" type="presOf" srcId="{6BD616C7-BA8B-4D05-8C08-6FA89E2E90F4}" destId="{4B71546C-AB95-41B3-91BA-22A64B1357EB}" srcOrd="0" destOrd="0" presId="urn:microsoft.com/office/officeart/2005/8/layout/hierarchy1"/>
    <dgm:cxn modelId="{E8CEE5BF-B0C4-4B26-84CA-21D89C0E3105}" srcId="{F28DE91C-739C-4876-8DE4-2CDAA248AE4B}" destId="{93A74116-79AD-4711-AF7C-66E72F25E5CB}" srcOrd="0" destOrd="0" parTransId="{46B1EC80-5072-4D16-92FF-B9465E229249}" sibTransId="{5D17AB2F-B354-4259-A0D6-EB2B4D965FA2}"/>
    <dgm:cxn modelId="{5C3B5B7A-033C-4249-BB14-5C4466A362E4}" type="presOf" srcId="{F619FB01-1F0B-40CE-9827-BC707B37A1F8}" destId="{8FD03F4A-9A54-479B-B9A8-F240B6EDAAF4}" srcOrd="0" destOrd="0" presId="urn:microsoft.com/office/officeart/2005/8/layout/hierarchy1"/>
    <dgm:cxn modelId="{ACACD068-EF39-494D-9274-844123A1EEC1}" type="presOf" srcId="{F28DE91C-739C-4876-8DE4-2CDAA248AE4B}" destId="{DEEBF59C-DC13-4DA2-82A1-37E87712150E}" srcOrd="0" destOrd="0" presId="urn:microsoft.com/office/officeart/2005/8/layout/hierarchy1"/>
    <dgm:cxn modelId="{D36593BD-61FA-4F44-A07E-D30E0BEE74EF}" type="presOf" srcId="{0475B630-AD33-486B-BD7F-4F3E3E04C181}" destId="{E4572115-4B02-47E9-A56D-D736BBF4990A}" srcOrd="0" destOrd="0" presId="urn:microsoft.com/office/officeart/2005/8/layout/hierarchy1"/>
    <dgm:cxn modelId="{0C752C7A-DD90-4B3D-B936-55F54B76671A}" type="presParOf" srcId="{4B71546C-AB95-41B3-91BA-22A64B1357EB}" destId="{E05FD528-402F-4C15-A653-7A17FB4F19B4}" srcOrd="0" destOrd="0" presId="urn:microsoft.com/office/officeart/2005/8/layout/hierarchy1"/>
    <dgm:cxn modelId="{4C9B9877-0E3A-442C-A1B9-BB1F4C6523F2}" type="presParOf" srcId="{E05FD528-402F-4C15-A653-7A17FB4F19B4}" destId="{7BC6F1E5-8687-44B3-8637-94006BF5EC72}" srcOrd="0" destOrd="0" presId="urn:microsoft.com/office/officeart/2005/8/layout/hierarchy1"/>
    <dgm:cxn modelId="{2F0EACB5-3A4D-427B-B9B6-B148AC76D637}" type="presParOf" srcId="{7BC6F1E5-8687-44B3-8637-94006BF5EC72}" destId="{0AEC1D23-35E4-4DA1-B6EC-A0394040FE7B}" srcOrd="0" destOrd="0" presId="urn:microsoft.com/office/officeart/2005/8/layout/hierarchy1"/>
    <dgm:cxn modelId="{D36E6B64-2BEC-4BDB-AF7D-9AC765730C89}" type="presParOf" srcId="{7BC6F1E5-8687-44B3-8637-94006BF5EC72}" destId="{1D69F4DC-87A5-4A3D-B595-66060AEE4724}" srcOrd="1" destOrd="0" presId="urn:microsoft.com/office/officeart/2005/8/layout/hierarchy1"/>
    <dgm:cxn modelId="{4CCD94A3-8407-4484-8CE2-29EE098B9E1A}" type="presParOf" srcId="{E05FD528-402F-4C15-A653-7A17FB4F19B4}" destId="{CC863310-CA3B-43FA-8F72-14E7A0062FB7}" srcOrd="1" destOrd="0" presId="urn:microsoft.com/office/officeart/2005/8/layout/hierarchy1"/>
    <dgm:cxn modelId="{6E2E632E-937A-4916-9D7F-0E444F40A3F1}" type="presParOf" srcId="{CC863310-CA3B-43FA-8F72-14E7A0062FB7}" destId="{8FD03F4A-9A54-479B-B9A8-F240B6EDAAF4}" srcOrd="0" destOrd="0" presId="urn:microsoft.com/office/officeart/2005/8/layout/hierarchy1"/>
    <dgm:cxn modelId="{7848CB29-4F12-4BC4-A635-ECB61C781454}" type="presParOf" srcId="{CC863310-CA3B-43FA-8F72-14E7A0062FB7}" destId="{EC7DA638-4141-4A58-8C62-24829ACAE405}" srcOrd="1" destOrd="0" presId="urn:microsoft.com/office/officeart/2005/8/layout/hierarchy1"/>
    <dgm:cxn modelId="{859AC743-EDC0-4B2A-9144-5867FF69E2F0}" type="presParOf" srcId="{EC7DA638-4141-4A58-8C62-24829ACAE405}" destId="{FD59B0C1-4468-4C01-A8FF-B2604FCAB8CF}" srcOrd="0" destOrd="0" presId="urn:microsoft.com/office/officeart/2005/8/layout/hierarchy1"/>
    <dgm:cxn modelId="{A5D0B43A-D26D-4321-A6FF-9123DCDB994D}" type="presParOf" srcId="{FD59B0C1-4468-4C01-A8FF-B2604FCAB8CF}" destId="{17F63447-94B0-4A71-A577-4D37F84BB9B6}" srcOrd="0" destOrd="0" presId="urn:microsoft.com/office/officeart/2005/8/layout/hierarchy1"/>
    <dgm:cxn modelId="{07CF444C-A3D7-400F-B53F-21055B6828ED}" type="presParOf" srcId="{FD59B0C1-4468-4C01-A8FF-B2604FCAB8CF}" destId="{EBEAD37F-1A93-40F8-BA58-3006F88FC029}" srcOrd="1" destOrd="0" presId="urn:microsoft.com/office/officeart/2005/8/layout/hierarchy1"/>
    <dgm:cxn modelId="{0D31E9A5-8153-40E5-BD3A-FDE8C0B20BE7}" type="presParOf" srcId="{EC7DA638-4141-4A58-8C62-24829ACAE405}" destId="{0A4B8797-D46C-4EB0-A2DE-07549AE1993A}" srcOrd="1" destOrd="0" presId="urn:microsoft.com/office/officeart/2005/8/layout/hierarchy1"/>
    <dgm:cxn modelId="{0F8CF516-383E-475E-A154-7098B3F73017}" type="presParOf" srcId="{0A4B8797-D46C-4EB0-A2DE-07549AE1993A}" destId="{58B6D02E-8CB9-4207-B74E-6AEC372D37E6}" srcOrd="0" destOrd="0" presId="urn:microsoft.com/office/officeart/2005/8/layout/hierarchy1"/>
    <dgm:cxn modelId="{8DAA2B71-BB9A-436E-922F-2ECE189DC5E9}" type="presParOf" srcId="{0A4B8797-D46C-4EB0-A2DE-07549AE1993A}" destId="{1FA86971-098D-4218-B37D-CCDFE3E50B99}" srcOrd="1" destOrd="0" presId="urn:microsoft.com/office/officeart/2005/8/layout/hierarchy1"/>
    <dgm:cxn modelId="{A0236A14-4C1C-428E-95AB-A2389D693E0D}" type="presParOf" srcId="{1FA86971-098D-4218-B37D-CCDFE3E50B99}" destId="{289B20D9-431F-4A77-96DD-FB1DA19A7239}" srcOrd="0" destOrd="0" presId="urn:microsoft.com/office/officeart/2005/8/layout/hierarchy1"/>
    <dgm:cxn modelId="{8FA4ED9A-6B08-470A-B6DA-8EE825565BCD}" type="presParOf" srcId="{289B20D9-431F-4A77-96DD-FB1DA19A7239}" destId="{BB6C56BF-0317-406F-9DCA-00A769F36B69}" srcOrd="0" destOrd="0" presId="urn:microsoft.com/office/officeart/2005/8/layout/hierarchy1"/>
    <dgm:cxn modelId="{EFCA090A-FB5B-4E9F-B507-058D72DA45EE}" type="presParOf" srcId="{289B20D9-431F-4A77-96DD-FB1DA19A7239}" destId="{505340BB-DA6A-46B7-91CD-FE8CE94F5041}" srcOrd="1" destOrd="0" presId="urn:microsoft.com/office/officeart/2005/8/layout/hierarchy1"/>
    <dgm:cxn modelId="{54865AFA-EEDD-4988-B725-9726FAB5D87D}" type="presParOf" srcId="{1FA86971-098D-4218-B37D-CCDFE3E50B99}" destId="{E966B9FC-2ADA-4C37-8597-CF9B738613F3}" srcOrd="1" destOrd="0" presId="urn:microsoft.com/office/officeart/2005/8/layout/hierarchy1"/>
    <dgm:cxn modelId="{047F9297-6434-4CCB-A764-666B050BC780}" type="presParOf" srcId="{0A4B8797-D46C-4EB0-A2DE-07549AE1993A}" destId="{E4572115-4B02-47E9-A56D-D736BBF4990A}" srcOrd="2" destOrd="0" presId="urn:microsoft.com/office/officeart/2005/8/layout/hierarchy1"/>
    <dgm:cxn modelId="{D9528A68-6B41-4B35-BC17-F34F94B3A528}" type="presParOf" srcId="{0A4B8797-D46C-4EB0-A2DE-07549AE1993A}" destId="{F4C3F607-75DE-4C6A-B3D8-408BA88BC61C}" srcOrd="3" destOrd="0" presId="urn:microsoft.com/office/officeart/2005/8/layout/hierarchy1"/>
    <dgm:cxn modelId="{1B4C2BBD-A03A-45C2-AF61-4443B7E3D5DE}" type="presParOf" srcId="{F4C3F607-75DE-4C6A-B3D8-408BA88BC61C}" destId="{2E0866CF-33B7-41F6-B840-188E443B2837}" srcOrd="0" destOrd="0" presId="urn:microsoft.com/office/officeart/2005/8/layout/hierarchy1"/>
    <dgm:cxn modelId="{B86ECE49-F00F-473B-AF21-6A344B71FB10}" type="presParOf" srcId="{2E0866CF-33B7-41F6-B840-188E443B2837}" destId="{04A916CD-0636-47B7-9B72-FCFA459C7DAA}" srcOrd="0" destOrd="0" presId="urn:microsoft.com/office/officeart/2005/8/layout/hierarchy1"/>
    <dgm:cxn modelId="{36FF2E6A-E932-4DB6-AAB0-BAD1131CC457}" type="presParOf" srcId="{2E0866CF-33B7-41F6-B840-188E443B2837}" destId="{D11C9EDF-8077-45F3-9402-EE8F16E515E5}" srcOrd="1" destOrd="0" presId="urn:microsoft.com/office/officeart/2005/8/layout/hierarchy1"/>
    <dgm:cxn modelId="{33F2E07E-6EC6-43ED-B2A2-65F67C6003B1}" type="presParOf" srcId="{F4C3F607-75DE-4C6A-B3D8-408BA88BC61C}" destId="{B21B4F7E-C3EA-4DA9-BC62-6B85CA7AAB45}" srcOrd="1" destOrd="0" presId="urn:microsoft.com/office/officeart/2005/8/layout/hierarchy1"/>
    <dgm:cxn modelId="{1B019650-AA0A-45D8-BFD3-A3E8778895FE}" type="presParOf" srcId="{CC863310-CA3B-43FA-8F72-14E7A0062FB7}" destId="{D8ECAF3D-9FDD-46EA-94AB-EF47FA1C3E59}" srcOrd="2" destOrd="0" presId="urn:microsoft.com/office/officeart/2005/8/layout/hierarchy1"/>
    <dgm:cxn modelId="{01495DF6-0973-4D6E-9DF2-531BF26189F2}" type="presParOf" srcId="{CC863310-CA3B-43FA-8F72-14E7A0062FB7}" destId="{69C444B5-6195-44CB-B684-734060063E88}" srcOrd="3" destOrd="0" presId="urn:microsoft.com/office/officeart/2005/8/layout/hierarchy1"/>
    <dgm:cxn modelId="{C37D8B4F-E30A-4225-971F-E9AE8ED02DE1}" type="presParOf" srcId="{69C444B5-6195-44CB-B684-734060063E88}" destId="{572006EA-FFFD-4365-B260-2F370B20B3D8}" srcOrd="0" destOrd="0" presId="urn:microsoft.com/office/officeart/2005/8/layout/hierarchy1"/>
    <dgm:cxn modelId="{B3A7EDDD-30BD-4CEC-BBB1-4B6E3645F18F}" type="presParOf" srcId="{572006EA-FFFD-4365-B260-2F370B20B3D8}" destId="{6EAA7354-94B5-4453-8E28-8E7888B8228F}" srcOrd="0" destOrd="0" presId="urn:microsoft.com/office/officeart/2005/8/layout/hierarchy1"/>
    <dgm:cxn modelId="{52D47C52-2C48-4041-BD8D-29F56FC1E921}" type="presParOf" srcId="{572006EA-FFFD-4365-B260-2F370B20B3D8}" destId="{DEEBF59C-DC13-4DA2-82A1-37E87712150E}" srcOrd="1" destOrd="0" presId="urn:microsoft.com/office/officeart/2005/8/layout/hierarchy1"/>
    <dgm:cxn modelId="{D62549DD-A48F-4E5E-9A81-6FCE4151368A}" type="presParOf" srcId="{69C444B5-6195-44CB-B684-734060063E88}" destId="{68B64B54-2630-4F19-B98E-48389017A852}" srcOrd="1" destOrd="0" presId="urn:microsoft.com/office/officeart/2005/8/layout/hierarchy1"/>
    <dgm:cxn modelId="{D9AA37DE-6D35-459B-B925-C370A7DB85D9}" type="presParOf" srcId="{68B64B54-2630-4F19-B98E-48389017A852}" destId="{235CBED5-13E8-47EE-80A0-DCACD3EE5581}" srcOrd="0" destOrd="0" presId="urn:microsoft.com/office/officeart/2005/8/layout/hierarchy1"/>
    <dgm:cxn modelId="{06947A47-9B95-42F0-8C2F-C0965338649F}" type="presParOf" srcId="{68B64B54-2630-4F19-B98E-48389017A852}" destId="{723D82C8-FF1A-44F3-A64D-9DF3C523F04D}" srcOrd="1" destOrd="0" presId="urn:microsoft.com/office/officeart/2005/8/layout/hierarchy1"/>
    <dgm:cxn modelId="{B52C6B3E-BC2A-4921-99D3-8B0541E67B71}" type="presParOf" srcId="{723D82C8-FF1A-44F3-A64D-9DF3C523F04D}" destId="{C9CBE67D-6556-48D2-A170-15A211B42F4E}" srcOrd="0" destOrd="0" presId="urn:microsoft.com/office/officeart/2005/8/layout/hierarchy1"/>
    <dgm:cxn modelId="{007D452A-7C9A-4042-8002-AEBCED698810}" type="presParOf" srcId="{C9CBE67D-6556-48D2-A170-15A211B42F4E}" destId="{63D102BE-EB41-4A0C-8BD9-A9B022EE2D10}" srcOrd="0" destOrd="0" presId="urn:microsoft.com/office/officeart/2005/8/layout/hierarchy1"/>
    <dgm:cxn modelId="{92FE3F26-0475-46CC-93E7-15A0D64667F4}" type="presParOf" srcId="{C9CBE67D-6556-48D2-A170-15A211B42F4E}" destId="{5DACE586-8539-439F-A187-B53D66A0DA3D}" srcOrd="1" destOrd="0" presId="urn:microsoft.com/office/officeart/2005/8/layout/hierarchy1"/>
    <dgm:cxn modelId="{CE87479B-A430-4B8F-BD18-2911378A9517}" type="presParOf" srcId="{723D82C8-FF1A-44F3-A64D-9DF3C523F04D}" destId="{4A328CE0-F0A2-46F6-86FE-3230D8A02264}" srcOrd="1" destOrd="0" presId="urn:microsoft.com/office/officeart/2005/8/layout/hierarchy1"/>
    <dgm:cxn modelId="{7E571BCD-3D43-4103-AC70-187AA9804FDC}" type="presParOf" srcId="{4B71546C-AB95-41B3-91BA-22A64B1357EB}" destId="{85263B6D-307E-4EC3-811E-00FE2DA97E78}" srcOrd="1" destOrd="0" presId="urn:microsoft.com/office/officeart/2005/8/layout/hierarchy1"/>
    <dgm:cxn modelId="{2073EEBA-62CA-42B8-94B9-B88B9B75AC5A}" type="presParOf" srcId="{85263B6D-307E-4EC3-811E-00FE2DA97E78}" destId="{E9FE7409-A2C6-4F0A-B7E1-4CD99E1FB041}" srcOrd="0" destOrd="0" presId="urn:microsoft.com/office/officeart/2005/8/layout/hierarchy1"/>
    <dgm:cxn modelId="{912AD668-402D-407A-BE47-79AB2CAB38EB}" type="presParOf" srcId="{E9FE7409-A2C6-4F0A-B7E1-4CD99E1FB041}" destId="{1E86CC3B-5BC2-444F-8746-B7BA91D815F4}" srcOrd="0" destOrd="0" presId="urn:microsoft.com/office/officeart/2005/8/layout/hierarchy1"/>
    <dgm:cxn modelId="{D4D14408-05F0-4890-81D4-9DE9201311C5}" type="presParOf" srcId="{E9FE7409-A2C6-4F0A-B7E1-4CD99E1FB041}" destId="{96205FA6-C3B9-465B-8ECE-FDDB4510282D}" srcOrd="1" destOrd="0" presId="urn:microsoft.com/office/officeart/2005/8/layout/hierarchy1"/>
    <dgm:cxn modelId="{7437FC5A-3333-47A2-89D3-1BD2502FE425}" type="presParOf" srcId="{85263B6D-307E-4EC3-811E-00FE2DA97E78}" destId="{7DE6E5DE-6FD9-403A-BDD7-941C60B169D1}" srcOrd="1" destOrd="0" presId="urn:microsoft.com/office/officeart/2005/8/layout/hierarchy1"/>
    <dgm:cxn modelId="{BB04A1E3-FAFD-4EF3-87E5-E245BC8B51D5}" type="presParOf" srcId="{4B71546C-AB95-41B3-91BA-22A64B1357EB}" destId="{4A8E8817-8EE3-4315-9FA4-B07027EBCB23}" srcOrd="2" destOrd="0" presId="urn:microsoft.com/office/officeart/2005/8/layout/hierarchy1"/>
    <dgm:cxn modelId="{2A271F93-0C98-4318-B30E-BAC305336D00}" type="presParOf" srcId="{4A8E8817-8EE3-4315-9FA4-B07027EBCB23}" destId="{2E3F007E-D6A1-41E4-870F-712506AEDDF5}" srcOrd="0" destOrd="0" presId="urn:microsoft.com/office/officeart/2005/8/layout/hierarchy1"/>
    <dgm:cxn modelId="{66332FB8-3A23-4C0C-80B4-93A57B129395}" type="presParOf" srcId="{2E3F007E-D6A1-41E4-870F-712506AEDDF5}" destId="{31E247FD-527E-40EC-8635-78ECA6A9723A}" srcOrd="0" destOrd="0" presId="urn:microsoft.com/office/officeart/2005/8/layout/hierarchy1"/>
    <dgm:cxn modelId="{21241679-4166-46CA-885B-EB009DC689C9}" type="presParOf" srcId="{2E3F007E-D6A1-41E4-870F-712506AEDDF5}" destId="{6485D3D2-2570-4DCC-BAA7-096F43246D48}" srcOrd="1" destOrd="0" presId="urn:microsoft.com/office/officeart/2005/8/layout/hierarchy1"/>
    <dgm:cxn modelId="{8076F12B-9750-41D3-BAEE-16E08A964226}" type="presParOf" srcId="{4A8E8817-8EE3-4315-9FA4-B07027EBCB23}" destId="{E9F45B7B-218A-4EB7-A812-BFAA4E88537B}" srcOrd="1" destOrd="0" presId="urn:microsoft.com/office/officeart/2005/8/layout/hierarchy1"/>
    <dgm:cxn modelId="{F090BFDE-584A-45C3-AD39-C839C9403931}" type="presParOf" srcId="{4B71546C-AB95-41B3-91BA-22A64B1357EB}" destId="{CECD9454-96C5-4306-B103-C0CD7616BA58}" srcOrd="3" destOrd="0" presId="urn:microsoft.com/office/officeart/2005/8/layout/hierarchy1"/>
    <dgm:cxn modelId="{89E620C6-28B7-48D9-AD4A-5828C0DB1366}" type="presParOf" srcId="{CECD9454-96C5-4306-B103-C0CD7616BA58}" destId="{5215513E-8D87-4835-BF8E-AF05A05F8C16}" srcOrd="0" destOrd="0" presId="urn:microsoft.com/office/officeart/2005/8/layout/hierarchy1"/>
    <dgm:cxn modelId="{B14F3282-8C70-405C-AFA0-7B1E58A8225D}" type="presParOf" srcId="{5215513E-8D87-4835-BF8E-AF05A05F8C16}" destId="{CB5F7CC5-93F2-4601-8E7A-665FCF8267C9}" srcOrd="0" destOrd="0" presId="urn:microsoft.com/office/officeart/2005/8/layout/hierarchy1"/>
    <dgm:cxn modelId="{9C528532-528A-428E-844A-8647466B6D6E}" type="presParOf" srcId="{5215513E-8D87-4835-BF8E-AF05A05F8C16}" destId="{C8C53837-7F86-4189-A8E3-61D37841FB04}" srcOrd="1" destOrd="0" presId="urn:microsoft.com/office/officeart/2005/8/layout/hierarchy1"/>
    <dgm:cxn modelId="{3F9DD7BC-64C7-49B4-B79B-936F983D9FAE}" type="presParOf" srcId="{CECD9454-96C5-4306-B103-C0CD7616BA58}" destId="{3CF1FB21-A07B-49A8-8CC5-0F0DC63AD392}" srcOrd="1" destOrd="0" presId="urn:microsoft.com/office/officeart/2005/8/layout/hierarchy1"/>
  </dgm:cxnLst>
  <dgm:bg>
    <a:noFill/>
  </dgm:bg>
  <dgm:whole>
    <a:ln>
      <a:noFill/>
    </a:ln>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35CBED5-13E8-47EE-80A0-DCACD3EE5581}">
      <dsp:nvSpPr>
        <dsp:cNvPr id="0" name=""/>
        <dsp:cNvSpPr/>
      </dsp:nvSpPr>
      <dsp:spPr>
        <a:xfrm>
          <a:off x="6119669" y="1909682"/>
          <a:ext cx="138855" cy="445265"/>
        </a:xfrm>
        <a:custGeom>
          <a:avLst/>
          <a:gdLst/>
          <a:ahLst/>
          <a:cxnLst/>
          <a:rect l="0" t="0" r="0" b="0"/>
          <a:pathLst>
            <a:path>
              <a:moveTo>
                <a:pt x="138855" y="0"/>
              </a:moveTo>
              <a:lnTo>
                <a:pt x="138855" y="329494"/>
              </a:lnTo>
              <a:lnTo>
                <a:pt x="0" y="329494"/>
              </a:lnTo>
              <a:lnTo>
                <a:pt x="0" y="44526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ECAF3D-9FDD-46EA-94AB-EF47FA1C3E59}">
      <dsp:nvSpPr>
        <dsp:cNvPr id="0" name=""/>
        <dsp:cNvSpPr/>
      </dsp:nvSpPr>
      <dsp:spPr>
        <a:xfrm>
          <a:off x="4902434" y="718956"/>
          <a:ext cx="1356090" cy="397159"/>
        </a:xfrm>
        <a:custGeom>
          <a:avLst/>
          <a:gdLst/>
          <a:ahLst/>
          <a:cxnLst/>
          <a:rect l="0" t="0" r="0" b="0"/>
          <a:pathLst>
            <a:path>
              <a:moveTo>
                <a:pt x="0" y="0"/>
              </a:moveTo>
              <a:lnTo>
                <a:pt x="0" y="281388"/>
              </a:lnTo>
              <a:lnTo>
                <a:pt x="1356090" y="281388"/>
              </a:lnTo>
              <a:lnTo>
                <a:pt x="1356090" y="3971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572115-4B02-47E9-A56D-D736BBF4990A}">
      <dsp:nvSpPr>
        <dsp:cNvPr id="0" name=""/>
        <dsp:cNvSpPr/>
      </dsp:nvSpPr>
      <dsp:spPr>
        <a:xfrm>
          <a:off x="1793463" y="1777767"/>
          <a:ext cx="2173696" cy="568855"/>
        </a:xfrm>
        <a:custGeom>
          <a:avLst/>
          <a:gdLst/>
          <a:ahLst/>
          <a:cxnLst/>
          <a:rect l="0" t="0" r="0" b="0"/>
          <a:pathLst>
            <a:path>
              <a:moveTo>
                <a:pt x="0" y="0"/>
              </a:moveTo>
              <a:lnTo>
                <a:pt x="0" y="453084"/>
              </a:lnTo>
              <a:lnTo>
                <a:pt x="2173696" y="453084"/>
              </a:lnTo>
              <a:lnTo>
                <a:pt x="2173696" y="56885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B6D02E-8CB9-4207-B74E-6AEC372D37E6}">
      <dsp:nvSpPr>
        <dsp:cNvPr id="0" name=""/>
        <dsp:cNvSpPr/>
      </dsp:nvSpPr>
      <dsp:spPr>
        <a:xfrm>
          <a:off x="1564840" y="1777767"/>
          <a:ext cx="228623" cy="637650"/>
        </a:xfrm>
        <a:custGeom>
          <a:avLst/>
          <a:gdLst/>
          <a:ahLst/>
          <a:cxnLst/>
          <a:rect l="0" t="0" r="0" b="0"/>
          <a:pathLst>
            <a:path>
              <a:moveTo>
                <a:pt x="228623" y="0"/>
              </a:moveTo>
              <a:lnTo>
                <a:pt x="228623" y="521878"/>
              </a:lnTo>
              <a:lnTo>
                <a:pt x="0" y="521878"/>
              </a:lnTo>
              <a:lnTo>
                <a:pt x="0" y="6376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D03F4A-9A54-479B-B9A8-F240B6EDAAF4}">
      <dsp:nvSpPr>
        <dsp:cNvPr id="0" name=""/>
        <dsp:cNvSpPr/>
      </dsp:nvSpPr>
      <dsp:spPr>
        <a:xfrm>
          <a:off x="1793463" y="718956"/>
          <a:ext cx="3108970" cy="265245"/>
        </a:xfrm>
        <a:custGeom>
          <a:avLst/>
          <a:gdLst/>
          <a:ahLst/>
          <a:cxnLst/>
          <a:rect l="0" t="0" r="0" b="0"/>
          <a:pathLst>
            <a:path>
              <a:moveTo>
                <a:pt x="3108970" y="0"/>
              </a:moveTo>
              <a:lnTo>
                <a:pt x="3108970" y="149473"/>
              </a:lnTo>
              <a:lnTo>
                <a:pt x="0" y="149473"/>
              </a:lnTo>
              <a:lnTo>
                <a:pt x="0" y="26524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EC1D23-35E4-4DA1-B6EC-A0394040FE7B}">
      <dsp:nvSpPr>
        <dsp:cNvPr id="0" name=""/>
        <dsp:cNvSpPr/>
      </dsp:nvSpPr>
      <dsp:spPr>
        <a:xfrm>
          <a:off x="4277579" y="-74609"/>
          <a:ext cx="1249709" cy="793565"/>
        </a:xfrm>
        <a:prstGeom prst="roundRect">
          <a:avLst>
            <a:gd name="adj" fmla="val 10000"/>
          </a:avLst>
        </a:prstGeom>
        <a:solidFill>
          <a:schemeClr val="accent6">
            <a:lumMod val="40000"/>
            <a:lumOff val="60000"/>
          </a:schemeClr>
        </a:solidFill>
        <a:ln w="12700" cap="flat" cmpd="sng" algn="ctr">
          <a:solidFill>
            <a:schemeClr val="accent2">
              <a:shade val="70000"/>
              <a:satMod val="150000"/>
            </a:schemeClr>
          </a:solidFill>
          <a:prstDash val="solid"/>
        </a:ln>
        <a:effectLst>
          <a:outerShdw blurRad="50800" dist="25000" dir="5400000" rotWithShape="0">
            <a:srgbClr val="000000">
              <a:alpha val="40000"/>
            </a:srgbClr>
          </a:outerShdw>
        </a:effectLst>
      </dsp:spPr>
      <dsp:style>
        <a:lnRef idx="1">
          <a:schemeClr val="accent2"/>
        </a:lnRef>
        <a:fillRef idx="2">
          <a:schemeClr val="accent2"/>
        </a:fillRef>
        <a:effectRef idx="1">
          <a:schemeClr val="accent2"/>
        </a:effectRef>
        <a:fontRef idx="minor">
          <a:schemeClr val="dk1"/>
        </a:fontRef>
      </dsp:style>
    </dsp:sp>
    <dsp:sp modelId="{1D69F4DC-87A5-4A3D-B595-66060AEE4724}">
      <dsp:nvSpPr>
        <dsp:cNvPr id="0" name=""/>
        <dsp:cNvSpPr/>
      </dsp:nvSpPr>
      <dsp:spPr>
        <a:xfrm>
          <a:off x="4416435" y="57304"/>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kern="1200" dirty="0" smtClean="0">
              <a:solidFill>
                <a:schemeClr val="tx1"/>
              </a:solidFill>
            </a:rPr>
            <a:t>القصة</a:t>
          </a:r>
          <a:r>
            <a:rPr lang="ar-SA" sz="1900" kern="1200" dirty="0" smtClean="0">
              <a:solidFill>
                <a:schemeClr val="accent6">
                  <a:lumMod val="20000"/>
                  <a:lumOff val="80000"/>
                </a:schemeClr>
              </a:solidFill>
            </a:rPr>
            <a:t> </a:t>
          </a:r>
          <a:endParaRPr lang="ar-SA" sz="1900" kern="1200" dirty="0">
            <a:solidFill>
              <a:schemeClr val="accent6">
                <a:lumMod val="20000"/>
                <a:lumOff val="80000"/>
              </a:schemeClr>
            </a:solidFill>
          </a:endParaRPr>
        </a:p>
      </dsp:txBody>
      <dsp:txXfrm>
        <a:off x="4416435" y="57304"/>
        <a:ext cx="1249709" cy="793565"/>
      </dsp:txXfrm>
    </dsp:sp>
    <dsp:sp modelId="{17F63447-94B0-4A71-A577-4D37F84BB9B6}">
      <dsp:nvSpPr>
        <dsp:cNvPr id="0" name=""/>
        <dsp:cNvSpPr/>
      </dsp:nvSpPr>
      <dsp:spPr>
        <a:xfrm>
          <a:off x="1069719" y="984202"/>
          <a:ext cx="1447488" cy="793565"/>
        </a:xfrm>
        <a:prstGeom prst="roundRect">
          <a:avLst>
            <a:gd name="adj" fmla="val 10000"/>
          </a:avLst>
        </a:prstGeom>
        <a:gradFill rotWithShape="1">
          <a:gsLst>
            <a:gs pos="0">
              <a:schemeClr val="accent6">
                <a:tint val="35000"/>
                <a:satMod val="260000"/>
              </a:schemeClr>
            </a:gs>
            <a:gs pos="30000">
              <a:schemeClr val="accent6">
                <a:tint val="38000"/>
                <a:satMod val="260000"/>
              </a:schemeClr>
            </a:gs>
            <a:gs pos="75000">
              <a:schemeClr val="accent6">
                <a:tint val="55000"/>
                <a:satMod val="255000"/>
              </a:schemeClr>
            </a:gs>
            <a:gs pos="100000">
              <a:schemeClr val="accent6">
                <a:tint val="70000"/>
                <a:satMod val="255000"/>
              </a:schemeClr>
            </a:gs>
          </a:gsLst>
          <a:path path="circle">
            <a:fillToRect l="5000" t="100000" r="120000" b="10000"/>
          </a:path>
        </a:gradFill>
        <a:ln w="12700" cap="flat" cmpd="sng" algn="ctr">
          <a:solidFill>
            <a:schemeClr val="accent6">
              <a:shade val="70000"/>
              <a:satMod val="150000"/>
            </a:schemeClr>
          </a:solidFill>
          <a:prstDash val="solid"/>
        </a:ln>
        <a:effectLst>
          <a:outerShdw blurRad="50800" dist="25000" dir="5400000" rotWithShape="0">
            <a:srgbClr val="000000">
              <a:alpha val="40000"/>
            </a:srgbClr>
          </a:outerShdw>
        </a:effectLst>
      </dsp:spPr>
      <dsp:style>
        <a:lnRef idx="1">
          <a:schemeClr val="accent6"/>
        </a:lnRef>
        <a:fillRef idx="2">
          <a:schemeClr val="accent6"/>
        </a:fillRef>
        <a:effectRef idx="1">
          <a:schemeClr val="accent6"/>
        </a:effectRef>
        <a:fontRef idx="minor">
          <a:schemeClr val="dk1"/>
        </a:fontRef>
      </dsp:style>
    </dsp:sp>
    <dsp:sp modelId="{EBEAD37F-1A93-40F8-BA58-3006F88FC029}">
      <dsp:nvSpPr>
        <dsp:cNvPr id="0" name=""/>
        <dsp:cNvSpPr/>
      </dsp:nvSpPr>
      <dsp:spPr>
        <a:xfrm>
          <a:off x="1208575" y="1116116"/>
          <a:ext cx="1447488"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الشخصيات </a:t>
          </a:r>
          <a:endParaRPr lang="ar-SA" sz="2400" kern="1200" dirty="0"/>
        </a:p>
      </dsp:txBody>
      <dsp:txXfrm>
        <a:off x="1208575" y="1116116"/>
        <a:ext cx="1447488" cy="793565"/>
      </dsp:txXfrm>
    </dsp:sp>
    <dsp:sp modelId="{BB6C56BF-0317-406F-9DCA-00A769F36B69}">
      <dsp:nvSpPr>
        <dsp:cNvPr id="0" name=""/>
        <dsp:cNvSpPr/>
      </dsp:nvSpPr>
      <dsp:spPr>
        <a:xfrm>
          <a:off x="584092" y="2415418"/>
          <a:ext cx="1961494" cy="1500172"/>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5340BB-DA6A-46B7-91CD-FE8CE94F5041}">
      <dsp:nvSpPr>
        <dsp:cNvPr id="0" name=""/>
        <dsp:cNvSpPr/>
      </dsp:nvSpPr>
      <dsp:spPr>
        <a:xfrm>
          <a:off x="722949" y="2547331"/>
          <a:ext cx="1961494" cy="1500172"/>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ملامح شخصية الكاتب وخصائص أسلوبه</a:t>
          </a:r>
          <a:endParaRPr lang="ar-SA" sz="2400" kern="1200" dirty="0"/>
        </a:p>
      </dsp:txBody>
      <dsp:txXfrm>
        <a:off x="722949" y="2547331"/>
        <a:ext cx="1961494" cy="1500172"/>
      </dsp:txXfrm>
    </dsp:sp>
    <dsp:sp modelId="{04A916CD-0636-47B7-9B72-FCFA459C7DAA}">
      <dsp:nvSpPr>
        <dsp:cNvPr id="0" name=""/>
        <dsp:cNvSpPr/>
      </dsp:nvSpPr>
      <dsp:spPr>
        <a:xfrm>
          <a:off x="3060895" y="2346623"/>
          <a:ext cx="1812529" cy="1094192"/>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C9EDF-8077-45F3-9402-EE8F16E515E5}">
      <dsp:nvSpPr>
        <dsp:cNvPr id="0" name=""/>
        <dsp:cNvSpPr/>
      </dsp:nvSpPr>
      <dsp:spPr>
        <a:xfrm>
          <a:off x="3199752" y="2478537"/>
          <a:ext cx="1812529" cy="1094192"/>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مقومات القصة القصيرة (نظرة)</a:t>
          </a:r>
          <a:endParaRPr lang="ar-SA" sz="2400" kern="1200" dirty="0"/>
        </a:p>
      </dsp:txBody>
      <dsp:txXfrm>
        <a:off x="3199752" y="2478537"/>
        <a:ext cx="1812529" cy="1094192"/>
      </dsp:txXfrm>
    </dsp:sp>
    <dsp:sp modelId="{6EAA7354-94B5-4453-8E28-8E7888B8228F}">
      <dsp:nvSpPr>
        <dsp:cNvPr id="0" name=""/>
        <dsp:cNvSpPr/>
      </dsp:nvSpPr>
      <dsp:spPr>
        <a:xfrm>
          <a:off x="5633669" y="1116116"/>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EBF59C-DC13-4DA2-82A1-37E87712150E}">
      <dsp:nvSpPr>
        <dsp:cNvPr id="0" name=""/>
        <dsp:cNvSpPr/>
      </dsp:nvSpPr>
      <dsp:spPr>
        <a:xfrm>
          <a:off x="5772526" y="1248030"/>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 الفكرة</a:t>
          </a:r>
        </a:p>
        <a:p>
          <a:pPr lvl="0" algn="ctr" defTabSz="1066800" rtl="1">
            <a:lnSpc>
              <a:spcPct val="90000"/>
            </a:lnSpc>
            <a:spcBef>
              <a:spcPct val="0"/>
            </a:spcBef>
            <a:spcAft>
              <a:spcPct val="35000"/>
            </a:spcAft>
          </a:pPr>
          <a:r>
            <a:rPr lang="ar-SA" sz="2400" kern="1200" dirty="0" smtClean="0"/>
            <a:t> - المغزى </a:t>
          </a:r>
          <a:endParaRPr lang="ar-SA" sz="2400" kern="1200" dirty="0"/>
        </a:p>
      </dsp:txBody>
      <dsp:txXfrm>
        <a:off x="5772526" y="1248030"/>
        <a:ext cx="1249709" cy="793565"/>
      </dsp:txXfrm>
    </dsp:sp>
    <dsp:sp modelId="{63D102BE-EB41-4A0C-8BD9-A9B022EE2D10}">
      <dsp:nvSpPr>
        <dsp:cNvPr id="0" name=""/>
        <dsp:cNvSpPr/>
      </dsp:nvSpPr>
      <dsp:spPr>
        <a:xfrm>
          <a:off x="5295754" y="2354948"/>
          <a:ext cx="1647829" cy="996631"/>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ACE586-8539-439F-A187-B53D66A0DA3D}">
      <dsp:nvSpPr>
        <dsp:cNvPr id="0" name=""/>
        <dsp:cNvSpPr/>
      </dsp:nvSpPr>
      <dsp:spPr>
        <a:xfrm>
          <a:off x="5434610" y="2486862"/>
          <a:ext cx="1647829" cy="996631"/>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من جماليات الصورة البلاغية </a:t>
          </a:r>
          <a:endParaRPr lang="ar-SA" sz="2400" kern="1200" dirty="0"/>
        </a:p>
      </dsp:txBody>
      <dsp:txXfrm>
        <a:off x="5434610" y="2486862"/>
        <a:ext cx="1647829" cy="996631"/>
      </dsp:txXfrm>
    </dsp:sp>
    <dsp:sp modelId="{1E86CC3B-5BC2-444F-8746-B7BA91D815F4}">
      <dsp:nvSpPr>
        <dsp:cNvPr id="0" name=""/>
        <dsp:cNvSpPr/>
      </dsp:nvSpPr>
      <dsp:spPr>
        <a:xfrm>
          <a:off x="3282263" y="1053404"/>
          <a:ext cx="1498027"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205FA6-C3B9-465B-8ECE-FDDB4510282D}">
      <dsp:nvSpPr>
        <dsp:cNvPr id="0" name=""/>
        <dsp:cNvSpPr/>
      </dsp:nvSpPr>
      <dsp:spPr>
        <a:xfrm>
          <a:off x="3421119" y="1185318"/>
          <a:ext cx="1498027"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الحبكة</a:t>
          </a:r>
          <a:endParaRPr lang="ar-SA" sz="2400" kern="1200" dirty="0"/>
        </a:p>
      </dsp:txBody>
      <dsp:txXfrm>
        <a:off x="3421119" y="1185318"/>
        <a:ext cx="1498027" cy="793565"/>
      </dsp:txXfrm>
    </dsp:sp>
    <dsp:sp modelId="{31E247FD-527E-40EC-8635-78ECA6A9723A}">
      <dsp:nvSpPr>
        <dsp:cNvPr id="0" name=""/>
        <dsp:cNvSpPr/>
      </dsp:nvSpPr>
      <dsp:spPr>
        <a:xfrm>
          <a:off x="7525380" y="2503551"/>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85D3D2-2570-4DCC-BAA7-096F43246D48}">
      <dsp:nvSpPr>
        <dsp:cNvPr id="0" name=""/>
        <dsp:cNvSpPr/>
      </dsp:nvSpPr>
      <dsp:spPr>
        <a:xfrm>
          <a:off x="7664237" y="2635464"/>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kern="1200" dirty="0" smtClean="0"/>
            <a:t>البيئة </a:t>
          </a:r>
          <a:endParaRPr lang="ar-SA" sz="2400" kern="1200" dirty="0"/>
        </a:p>
      </dsp:txBody>
      <dsp:txXfrm>
        <a:off x="7664237" y="2635464"/>
        <a:ext cx="1249709" cy="793565"/>
      </dsp:txXfrm>
    </dsp:sp>
    <dsp:sp modelId="{CB5F7CC5-93F2-4601-8E7A-665FCF8267C9}">
      <dsp:nvSpPr>
        <dsp:cNvPr id="0" name=""/>
        <dsp:cNvSpPr/>
      </dsp:nvSpPr>
      <dsp:spPr>
        <a:xfrm>
          <a:off x="7253758" y="1251677"/>
          <a:ext cx="1249709" cy="793565"/>
        </a:xfrm>
        <a:prstGeom prst="roundRect">
          <a:avLst>
            <a:gd name="adj" fmla="val 10000"/>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C53837-7F86-4189-A8E3-61D37841FB04}">
      <dsp:nvSpPr>
        <dsp:cNvPr id="0" name=""/>
        <dsp:cNvSpPr/>
      </dsp:nvSpPr>
      <dsp:spPr>
        <a:xfrm>
          <a:off x="7392615" y="1383591"/>
          <a:ext cx="1249709" cy="793565"/>
        </a:xfrm>
        <a:prstGeom prst="roundRect">
          <a:avLst>
            <a:gd name="adj" fmla="val 10000"/>
          </a:avLst>
        </a:prstGeom>
        <a:noFill/>
        <a:ln w="12700" cap="flat" cmpd="sng" algn="ctr">
          <a:solidFill>
            <a:schemeClr val="dk1">
              <a:shade val="70000"/>
              <a:satMod val="150000"/>
            </a:schemeClr>
          </a:solidFill>
          <a:prstDash val="solid"/>
        </a:ln>
        <a:effectLst>
          <a:outerShdw blurRad="50800" dist="25000" dir="5400000" rotWithShape="0">
            <a:srgbClr val="000000">
              <a:alpha val="40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0" u="none" kern="1200" dirty="0" smtClean="0"/>
            <a:t>التعريق بالكاتب</a:t>
          </a:r>
          <a:endParaRPr lang="en-US" sz="2400" b="0" u="none" kern="1200" dirty="0"/>
        </a:p>
      </dsp:txBody>
      <dsp:txXfrm>
        <a:off x="7392615" y="1383591"/>
        <a:ext cx="1249709" cy="79356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1747A562-DCE2-4A1B-BA2E-497457360D26}" type="datetimeFigureOut">
              <a:rPr lang="ar-SA"/>
              <a:pPr>
                <a:defRPr/>
              </a:pPr>
              <a:t>18/10/1433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FB172601-1D10-4529-8189-8C892D8F5A9E}"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1747" name="عنصر نائب للملاحظات 2"/>
          <p:cNvSpPr>
            <a:spLocks noGrp="1"/>
          </p:cNvSpPr>
          <p:nvPr>
            <p:ph type="body" idx="1"/>
          </p:nvPr>
        </p:nvSpPr>
        <p:spPr bwMode="auto">
          <a:noFill/>
        </p:spPr>
        <p:txBody>
          <a:bodyPr/>
          <a:lstStyle/>
          <a:p>
            <a:pPr eaLnBrk="1" hangingPunct="1"/>
            <a:endParaRPr lang="ar-SA" smtClean="0"/>
          </a:p>
        </p:txBody>
      </p:sp>
      <p:sp>
        <p:nvSpPr>
          <p:cNvPr id="4" name="عنصر نائب لرقم الشريحة 3"/>
          <p:cNvSpPr>
            <a:spLocks noGrp="1"/>
          </p:cNvSpPr>
          <p:nvPr>
            <p:ph type="sldNum" sz="quarter" idx="5"/>
          </p:nvPr>
        </p:nvSpPr>
        <p:spPr/>
        <p:txBody>
          <a:bodyPr/>
          <a:lstStyle/>
          <a:p>
            <a:pPr>
              <a:defRPr/>
            </a:pPr>
            <a:fld id="{BFDA65FD-2650-4FCD-AF9B-EE1C10FDB5D6}" type="slidenum">
              <a:rPr lang="ar-SA" smtClean="0"/>
              <a:pPr>
                <a:defRPr/>
              </a:pPr>
              <a:t>22</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4F36F9F0-2C10-42EA-878C-E4C54BCF2080}" type="datetimeFigureOut">
              <a:rPr lang="ar-SA"/>
              <a:pPr>
                <a:defRPr/>
              </a:pPr>
              <a:t>18/10/1433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31D36114-B898-46E9-AE4B-08CE26DD1442}"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DCBAB383-8384-4267-8075-1EE806E25F86}" type="datetimeFigureOut">
              <a:rPr lang="ar-SA"/>
              <a:pPr>
                <a:defRPr/>
              </a:pPr>
              <a:t>18/10/1433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2A897A3F-A8A8-498E-A62F-1C78CC300D42}" type="slidenum">
              <a:rPr lang="ar-SA"/>
              <a:pPr>
                <a:defRPr/>
              </a:pPr>
              <a:t>‹#›</a:t>
            </a:fld>
            <a:endParaRPr lang="ar-SA"/>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A2BE3C4C-B2CE-4BD6-BE12-F00C77A02652}" type="datetimeFigureOut">
              <a:rPr lang="ar-SA"/>
              <a:pPr>
                <a:defRPr/>
              </a:pPr>
              <a:t>18/10/1433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B46D48B5-9771-40F8-9F35-C65A9D2DC518}" type="slidenum">
              <a:rPr lang="ar-SA"/>
              <a:pPr>
                <a:defRPr/>
              </a:pPr>
              <a:t>‹#›</a:t>
            </a:fld>
            <a:endParaRPr lang="ar-SA"/>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B95E7101-65C5-437E-BE7B-5ED30DF0CA3D}" type="datetimeFigureOut">
              <a:rPr lang="ar-SA"/>
              <a:pPr>
                <a:defRPr/>
              </a:pPr>
              <a:t>18/10/1433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C4F9DB0D-DA59-4EF4-AE2A-5D22CABB6B17}"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A02D3460-0BE1-48A7-82F1-C784F6B317CC}" type="datetimeFigureOut">
              <a:rPr lang="ar-SA"/>
              <a:pPr>
                <a:defRPr/>
              </a:pPr>
              <a:t>18/10/1433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51CCFFC0-CBBD-43DC-8C8C-B5932A8D76C4}"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75133D7B-1AFC-46F5-B556-AC9640EC125F}" type="datetimeFigureOut">
              <a:rPr lang="ar-SA"/>
              <a:pPr>
                <a:defRPr/>
              </a:pPr>
              <a:t>18/10/1433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908FAB98-245B-450A-BC96-A210368ADD29}" type="slidenum">
              <a:rPr lang="ar-SA"/>
              <a:pPr>
                <a:defRPr/>
              </a:pPr>
              <a:t>‹#›</a:t>
            </a:fld>
            <a:endParaRPr lang="ar-S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70043137-94C8-4B93-AA14-44FBC0C264E4}" type="datetimeFigureOut">
              <a:rPr lang="ar-SA"/>
              <a:pPr>
                <a:defRPr/>
              </a:pPr>
              <a:t>18/10/1433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24C9AA0E-DCB7-48BB-A7F3-90BB8FCBBD71}" type="slidenum">
              <a:rPr lang="ar-SA"/>
              <a:pPr>
                <a:defRPr/>
              </a:pPr>
              <a:t>‹#›</a:t>
            </a:fld>
            <a:endParaRPr lang="ar-S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B6F281CE-EDBA-46B4-8A42-78BF82024547}" type="datetimeFigureOut">
              <a:rPr lang="ar-SA"/>
              <a:pPr>
                <a:defRPr/>
              </a:pPr>
              <a:t>18/10/1433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819A69F8-782D-461D-B93A-4F69D8A7E457}"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1184EA1B-69AE-4D3D-A425-C01225C84404}" type="datetimeFigureOut">
              <a:rPr lang="ar-SA"/>
              <a:pPr>
                <a:defRPr/>
              </a:pPr>
              <a:t>18/10/1433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DC78EBCB-8933-401B-B481-79028E6521B9}" type="slidenum">
              <a:rPr lang="ar-SA"/>
              <a:pPr>
                <a:defRPr/>
              </a:pPr>
              <a:t>‹#›</a:t>
            </a:fld>
            <a:endParaRPr lang="ar-SA"/>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DB25C116-1804-47DA-927F-A98565CD23BA}" type="datetimeFigureOut">
              <a:rPr lang="ar-SA"/>
              <a:pPr>
                <a:defRPr/>
              </a:pPr>
              <a:t>18/10/1433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794467C2-5E4A-463D-9E45-EEE35E1916A0}"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998FD8F7-8283-4F93-9689-8E1CADF4B23C}" type="datetimeFigureOut">
              <a:rPr lang="ar-SA"/>
              <a:pPr>
                <a:defRPr/>
              </a:pPr>
              <a:t>18/10/1433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FD159F2C-4D4C-4B0A-827F-8AB6BC869F3D}"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C8D8477B-4295-4714-AF72-228A40FD56F5}" type="datetimeFigureOut">
              <a:rPr lang="ar-SA"/>
              <a:pPr>
                <a:defRPr/>
              </a:pPr>
              <a:t>18/10/1433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24E6FD2B-5C66-4B96-A0FC-8734C3225E35}"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58" r:id="rId4"/>
    <p:sldLayoutId id="2147483759" r:id="rId5"/>
    <p:sldLayoutId id="2147483766" r:id="rId6"/>
    <p:sldLayoutId id="2147483760" r:id="rId7"/>
    <p:sldLayoutId id="2147483767" r:id="rId8"/>
    <p:sldLayoutId id="2147483768" r:id="rId9"/>
    <p:sldLayoutId id="2147483761" r:id="rId10"/>
    <p:sldLayoutId id="2147483762" r:id="rId11"/>
  </p:sldLayoutIdLst>
  <p:transition spd="slow">
    <p:push dir="u"/>
  </p:transition>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microsoft.com/office/2007/relationships/diagramDrawing" Target="../diagrams/drawing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فرعي 2"/>
          <p:cNvSpPr>
            <a:spLocks noGrp="1"/>
          </p:cNvSpPr>
          <p:nvPr>
            <p:ph type="subTitle" idx="1"/>
          </p:nvPr>
        </p:nvSpPr>
        <p:spPr>
          <a:xfrm>
            <a:off x="2286000" y="5003800"/>
            <a:ext cx="6172200" cy="1371600"/>
          </a:xfrm>
        </p:spPr>
        <p:txBody>
          <a:bodyPr/>
          <a:lstStyle/>
          <a:p>
            <a:endParaRPr lang="ar-SA" smtClean="0"/>
          </a:p>
        </p:txBody>
      </p:sp>
      <p:sp>
        <p:nvSpPr>
          <p:cNvPr id="4" name="مربع نص 4"/>
          <p:cNvSpPr txBox="1">
            <a:spLocks noGrp="1" noChangeArrowheads="1"/>
          </p:cNvSpPr>
          <p:nvPr>
            <p:ph type="ctrTitle"/>
          </p:nvPr>
        </p:nvSpPr>
        <p:spPr bwMode="auto">
          <a:xfrm>
            <a:off x="2000250" y="3714750"/>
            <a:ext cx="7032625" cy="1014413"/>
          </a:xfrm>
          <a:ln>
            <a:miter lim="800000"/>
            <a:headEnd/>
            <a:tailEnd/>
          </a:ln>
        </p:spPr>
        <p:txBody>
          <a:bodyPr wrap="none">
            <a:spAutoFit/>
          </a:bodyPr>
          <a:lstStyle/>
          <a:p>
            <a:pPr>
              <a:defRPr/>
            </a:pPr>
            <a:r>
              <a:rPr lang="ar-SA" sz="6000" dirty="0">
                <a:solidFill>
                  <a:schemeClr val="accent1"/>
                </a:solidFill>
              </a:rPr>
              <a:t>المحاضرة </a:t>
            </a:r>
            <a:r>
              <a:rPr lang="ar-SA" sz="6000" dirty="0" smtClean="0">
                <a:solidFill>
                  <a:schemeClr val="accent1"/>
                </a:solidFill>
              </a:rPr>
              <a:t>التاسعة والعاشرة</a:t>
            </a:r>
            <a:endParaRPr lang="ar-SA" sz="6000" dirty="0">
              <a:solidFill>
                <a:schemeClr val="accent1"/>
              </a:solidFill>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
        <p:nvSpPr>
          <p:cNvPr id="7" name="عنصر نائب للمحتوى 5"/>
          <p:cNvSpPr txBox="1">
            <a:spLocks/>
          </p:cNvSpPr>
          <p:nvPr/>
        </p:nvSpPr>
        <p:spPr bwMode="auto">
          <a:xfrm>
            <a:off x="2433638" y="2671763"/>
            <a:ext cx="5495925" cy="1185862"/>
          </a:xfrm>
          <a:prstGeom prst="rect">
            <a:avLst/>
          </a:prstGeom>
          <a:noFill/>
          <a:ln w="9525">
            <a:noFill/>
            <a:miter lim="800000"/>
            <a:headEnd/>
            <a:tailEnd/>
          </a:ln>
        </p:spPr>
        <p:txBody>
          <a:bodyPr/>
          <a:lstStyle/>
          <a:p>
            <a:pPr algn="ctr" eaLnBrk="0" hangingPunct="0">
              <a:spcBef>
                <a:spcPts val="600"/>
              </a:spcBef>
              <a:buClr>
                <a:schemeClr val="accent1"/>
              </a:buClr>
              <a:buSzPct val="70000"/>
              <a:buFont typeface="Wingdings" pitchFamily="2" charset="2"/>
              <a:buNone/>
              <a:defRPr/>
            </a:pPr>
            <a:r>
              <a:rPr lang="ar-SA" sz="8000" b="1">
                <a:solidFill>
                  <a:schemeClr val="tx2"/>
                </a:solidFill>
                <a:latin typeface="+mn-lt"/>
                <a:cs typeface="+mn-cs"/>
              </a:rPr>
              <a:t>قصة نظرة </a:t>
            </a:r>
            <a:endParaRPr lang="ar-SA" sz="8000" b="1" dirty="0">
              <a:solidFill>
                <a:schemeClr val="tx2"/>
              </a:solidFill>
              <a:latin typeface="+mn-lt"/>
              <a:cs typeface="+mn-cs"/>
            </a:endParaRPr>
          </a:p>
        </p:txBody>
      </p:sp>
    </p:spTree>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913"/>
            <a:ext cx="8229600" cy="8636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3600" b="1" dirty="0" smtClean="0">
                <a:solidFill>
                  <a:srgbClr val="FF0000"/>
                </a:solidFill>
                <a:latin typeface="Arabic Typesetting" pitchFamily="66" charset="-78"/>
              </a:rPr>
              <a:t/>
            </a:r>
            <a:br>
              <a:rPr lang="ar-SA" sz="3600" b="1" dirty="0" smtClean="0">
                <a:solidFill>
                  <a:srgbClr val="FF0000"/>
                </a:solidFill>
                <a:latin typeface="Arabic Typesetting" pitchFamily="66" charset="-78"/>
              </a:rPr>
            </a:br>
            <a:r>
              <a:rPr lang="ar-SA" sz="3600" b="1" dirty="0" smtClean="0">
                <a:solidFill>
                  <a:schemeClr val="tx1"/>
                </a:solidFill>
                <a:latin typeface="Arabic Typesetting" pitchFamily="66" charset="-78"/>
              </a:rPr>
              <a:t>أبعاد </a:t>
            </a:r>
            <a:r>
              <a:rPr lang="ar-SA" sz="3600" b="1" dirty="0">
                <a:solidFill>
                  <a:schemeClr val="tx1"/>
                </a:solidFill>
                <a:latin typeface="Arabic Typesetting" pitchFamily="66" charset="-78"/>
              </a:rPr>
              <a:t>الشخصية </a:t>
            </a:r>
            <a:r>
              <a:rPr lang="ar-SA" sz="3600" b="1" dirty="0" smtClean="0">
                <a:solidFill>
                  <a:schemeClr val="tx1"/>
                </a:solidFill>
                <a:latin typeface="Arabic Typesetting" pitchFamily="66" charset="-78"/>
              </a:rPr>
              <a:t>الأساسية</a:t>
            </a:r>
            <a:endParaRPr lang="ar-SA" sz="3600" dirty="0">
              <a:solidFill>
                <a:schemeClr val="tx1"/>
              </a:solidFill>
            </a:endParaRPr>
          </a:p>
        </p:txBody>
      </p:sp>
      <p:sp>
        <p:nvSpPr>
          <p:cNvPr id="3" name="Content Placeholder 2"/>
          <p:cNvSpPr>
            <a:spLocks noGrp="1"/>
          </p:cNvSpPr>
          <p:nvPr>
            <p:ph sz="quarter" idx="1"/>
          </p:nvPr>
        </p:nvSpPr>
        <p:spPr>
          <a:xfrm>
            <a:off x="457200" y="1412875"/>
            <a:ext cx="8229600" cy="4713288"/>
          </a:xfrm>
        </p:spPr>
        <p:txBody>
          <a:bodyPr>
            <a:normAutofit/>
          </a:bodyPr>
          <a:lstStyle/>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الخارجي</a:t>
            </a:r>
            <a:r>
              <a:rPr lang="ar-SA" sz="3000" dirty="0">
                <a:latin typeface="Arabic Typesetting" pitchFamily="66" charset="-78"/>
              </a:rPr>
              <a:t> : يصف شكل الشخصية الرئيسة </a:t>
            </a:r>
            <a:r>
              <a:rPr lang="ar-SA" sz="3000" dirty="0" smtClean="0">
                <a:latin typeface="Arabic Typesetting" pitchFamily="66" charset="-78"/>
              </a:rPr>
              <a:t>وهي </a:t>
            </a:r>
            <a:r>
              <a:rPr lang="ar-SA" sz="3000" dirty="0">
                <a:latin typeface="Arabic Typesetting" pitchFamily="66" charset="-78"/>
              </a:rPr>
              <a:t>الطفلة الصغيرة والفقيرة , يداها نحيلتان وكذلك ثوبها الممزق الذي يكشف عن رجليها النحيلتين ,......... </a:t>
            </a:r>
          </a:p>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الداخلي</a:t>
            </a:r>
            <a:r>
              <a:rPr lang="ar-SA" sz="3000" dirty="0">
                <a:latin typeface="Arabic Typesetting" pitchFamily="66" charset="-78"/>
              </a:rPr>
              <a:t> </a:t>
            </a:r>
            <a:r>
              <a:rPr lang="ar-SA" sz="3000" dirty="0" smtClean="0">
                <a:latin typeface="Arabic Typesetting" pitchFamily="66" charset="-78"/>
              </a:rPr>
              <a:t>:رصدالكاتب </a:t>
            </a:r>
            <a:r>
              <a:rPr lang="ar-SA" sz="3000" dirty="0">
                <a:latin typeface="Arabic Typesetting" pitchFamily="66" charset="-78"/>
              </a:rPr>
              <a:t>ماراه في نفس </a:t>
            </a:r>
            <a:r>
              <a:rPr lang="ar-SA" sz="3000" dirty="0" smtClean="0">
                <a:latin typeface="Arabic Typesetting" pitchFamily="66" charset="-78"/>
              </a:rPr>
              <a:t>الطفلة الصغيرةوماتعانيه </a:t>
            </a:r>
            <a:r>
              <a:rPr lang="ar-SA" sz="3000" dirty="0">
                <a:latin typeface="Arabic Typesetting" pitchFamily="66" charset="-78"/>
              </a:rPr>
              <a:t>من ظروف </a:t>
            </a:r>
            <a:r>
              <a:rPr lang="ar-SA" sz="3000" dirty="0" smtClean="0">
                <a:latin typeface="Arabic Typesetting" pitchFamily="66" charset="-78"/>
              </a:rPr>
              <a:t>قاسية جعلتها </a:t>
            </a:r>
            <a:r>
              <a:rPr lang="ar-SA" sz="3000" dirty="0">
                <a:latin typeface="Arabic Typesetting" pitchFamily="66" charset="-78"/>
              </a:rPr>
              <a:t>تعمل </a:t>
            </a:r>
            <a:r>
              <a:rPr lang="ar-SA" sz="3000" dirty="0" smtClean="0">
                <a:latin typeface="Arabic Typesetting" pitchFamily="66" charset="-78"/>
              </a:rPr>
              <a:t>كخادمة </a:t>
            </a:r>
            <a:r>
              <a:rPr lang="ar-SA" sz="3000" dirty="0">
                <a:latin typeface="Arabic Typesetting" pitchFamily="66" charset="-78"/>
              </a:rPr>
              <a:t>في عمر الزهور وهي تنظر </a:t>
            </a:r>
            <a:r>
              <a:rPr lang="ar-SA" sz="3000" dirty="0" smtClean="0">
                <a:latin typeface="Arabic Typesetting" pitchFamily="66" charset="-78"/>
              </a:rPr>
              <a:t>بحسرة </a:t>
            </a:r>
            <a:r>
              <a:rPr lang="ar-SA" sz="3000" dirty="0">
                <a:latin typeface="Arabic Typesetting" pitchFamily="66" charset="-78"/>
              </a:rPr>
              <a:t>وألم الى </a:t>
            </a:r>
            <a:r>
              <a:rPr lang="ar-SA" sz="3000" dirty="0" smtClean="0">
                <a:latin typeface="Arabic Typesetting" pitchFamily="66" charset="-78"/>
              </a:rPr>
              <a:t>أطفال </a:t>
            </a:r>
            <a:r>
              <a:rPr lang="ar-SA" sz="3000" dirty="0">
                <a:latin typeface="Arabic Typesetting" pitchFamily="66" charset="-78"/>
              </a:rPr>
              <a:t>في مثل عمرها يلعبون ويمرحون وبينما هي تشقى للحصول على لقمه العيش </a:t>
            </a:r>
            <a:endParaRPr lang="ar-SA" sz="3000" dirty="0" smtClean="0">
              <a:latin typeface="Arabic Typesetting" pitchFamily="66" charset="-78"/>
            </a:endParaRPr>
          </a:p>
          <a:p>
            <a:pPr marL="0" indent="0" algn="just" eaLnBrk="1" fontAlgn="auto" hangingPunct="1">
              <a:spcAft>
                <a:spcPts val="0"/>
              </a:spcAft>
              <a:buFont typeface="Wingdings"/>
              <a:buNone/>
              <a:defRPr/>
            </a:pPr>
            <a:r>
              <a:rPr lang="ar-SA" sz="3000" u="sng" dirty="0" smtClean="0">
                <a:latin typeface="Arabic Typesetting" pitchFamily="66" charset="-78"/>
              </a:rPr>
              <a:t>البعد </a:t>
            </a:r>
            <a:r>
              <a:rPr lang="ar-SA" sz="3000" u="sng" dirty="0">
                <a:latin typeface="Arabic Typesetting" pitchFamily="66" charset="-78"/>
              </a:rPr>
              <a:t>الاجتماعي</a:t>
            </a:r>
            <a:r>
              <a:rPr lang="ar-SA" sz="3000" dirty="0">
                <a:latin typeface="Arabic Typesetting" pitchFamily="66" charset="-78"/>
              </a:rPr>
              <a:t> : يصور الكاتب حالة الطفلة التي أجبرت على العمل كخادمة , وأنها لم تعش طفولتها التي تستحقها </a:t>
            </a:r>
            <a:r>
              <a:rPr lang="ar-SA" sz="3000" dirty="0" smtClean="0">
                <a:latin typeface="Arabic Typesetting" pitchFamily="66" charset="-78"/>
              </a:rPr>
              <a:t>.</a:t>
            </a:r>
            <a:endParaRPr lang="ar-SA" sz="3000" dirty="0">
              <a:latin typeface="Arabic Typesetting" pitchFamily="66" charset="-78"/>
            </a:endParaRPr>
          </a:p>
          <a:p>
            <a:pPr marL="274320" indent="-274320" algn="just" eaLnBrk="1" fontAlgn="auto" hangingPunct="1">
              <a:spcAft>
                <a:spcPts val="0"/>
              </a:spcAft>
              <a:buFontTx/>
              <a:buChar char="•"/>
              <a:defRPr/>
            </a:pPr>
            <a:endParaRPr lang="en-US" sz="3000" dirty="0">
              <a:latin typeface="Arabic Typesetting" pitchFamily="66" charset="-78"/>
            </a:endParaRP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1188" y="908050"/>
            <a:ext cx="7705725" cy="4525963"/>
          </a:xfrm>
          <a:noFill/>
          <a:ln>
            <a:noFill/>
          </a:ln>
        </p:spPr>
        <p:style>
          <a:lnRef idx="1">
            <a:schemeClr val="dk1"/>
          </a:lnRef>
          <a:fillRef idx="2">
            <a:schemeClr val="dk1"/>
          </a:fillRef>
          <a:effectRef idx="1">
            <a:schemeClr val="dk1"/>
          </a:effectRef>
          <a:fontRef idx="minor">
            <a:schemeClr val="dk1"/>
          </a:fontRef>
        </p:style>
        <p:txBody>
          <a:bodyPr>
            <a:normAutofit/>
          </a:bodyPr>
          <a:lstStyle/>
          <a:p>
            <a:pPr marL="0" indent="0" algn="just" eaLnBrk="1" fontAlgn="auto" hangingPunct="1">
              <a:spcAft>
                <a:spcPts val="0"/>
              </a:spcAft>
              <a:buFont typeface="Wingdings"/>
              <a:buNone/>
              <a:defRPr/>
            </a:pPr>
            <a:r>
              <a:rPr lang="ar-SA" b="1" u="sng" dirty="0" smtClean="0"/>
              <a:t>ثانياً : الشخصية الثانوية </a:t>
            </a:r>
            <a:r>
              <a:rPr lang="ar-SA" dirty="0" smtClean="0"/>
              <a:t>:</a:t>
            </a:r>
          </a:p>
          <a:p>
            <a:pPr marL="514350" indent="-514350" algn="just" eaLnBrk="1" fontAlgn="auto" hangingPunct="1">
              <a:spcAft>
                <a:spcPts val="0"/>
              </a:spcAft>
              <a:buFont typeface="Wingdings"/>
              <a:buAutoNum type="arabic1Minus"/>
              <a:defRPr/>
            </a:pPr>
            <a:r>
              <a:rPr lang="ar-EG" dirty="0" smtClean="0"/>
              <a:t>الأطفال الذين</a:t>
            </a:r>
            <a:r>
              <a:rPr lang="ar-SA" dirty="0" smtClean="0"/>
              <a:t> </a:t>
            </a:r>
            <a:r>
              <a:rPr lang="ar-EG" dirty="0" smtClean="0"/>
              <a:t>خلعوا </a:t>
            </a:r>
            <a:r>
              <a:rPr lang="ar-SA" dirty="0" smtClean="0"/>
              <a:t>أ</a:t>
            </a:r>
            <a:r>
              <a:rPr lang="ar-EG" dirty="0" smtClean="0"/>
              <a:t>حذي</a:t>
            </a:r>
            <a:r>
              <a:rPr lang="ar-SA" dirty="0" smtClean="0"/>
              <a:t>تهم </a:t>
            </a:r>
            <a:r>
              <a:rPr lang="ar-EG" dirty="0" smtClean="0"/>
              <a:t> بإرادتهم</a:t>
            </a:r>
            <a:r>
              <a:rPr lang="ar-SA" dirty="0" smtClean="0"/>
              <a:t> ليلعبوا.</a:t>
            </a:r>
          </a:p>
          <a:p>
            <a:pPr marL="514350" indent="-514350" algn="just" eaLnBrk="1" fontAlgn="auto" hangingPunct="1">
              <a:spcAft>
                <a:spcPts val="0"/>
              </a:spcAft>
              <a:buFont typeface="Wingdings"/>
              <a:buAutoNum type="arabic1Minus"/>
              <a:defRPr/>
            </a:pPr>
            <a:r>
              <a:rPr lang="ar-EG" dirty="0" smtClean="0"/>
              <a:t>الكاتب </a:t>
            </a:r>
            <a:r>
              <a:rPr lang="ar-SA" dirty="0" smtClean="0"/>
              <a:t>الذي كان راوياً للقصة لم </a:t>
            </a:r>
            <a:r>
              <a:rPr lang="ar-EG" dirty="0" smtClean="0"/>
              <a:t>يبد</a:t>
            </a:r>
            <a:r>
              <a:rPr lang="ar-SA" dirty="0" smtClean="0"/>
              <a:t>ِ</a:t>
            </a:r>
            <a:r>
              <a:rPr lang="ar-EG" dirty="0" smtClean="0"/>
              <a:t> رأيا</a:t>
            </a:r>
            <a:r>
              <a:rPr lang="ar-SA" dirty="0" smtClean="0"/>
              <a:t>ً ,</a:t>
            </a:r>
            <a:r>
              <a:rPr lang="ar-EG" dirty="0" smtClean="0"/>
              <a:t> </a:t>
            </a:r>
            <a:r>
              <a:rPr lang="ar-EG" dirty="0"/>
              <a:t>ولم </a:t>
            </a:r>
            <a:r>
              <a:rPr lang="ar-EG" dirty="0" smtClean="0"/>
              <a:t>يعلق</a:t>
            </a:r>
            <a:r>
              <a:rPr lang="ar-SA" dirty="0" smtClean="0"/>
              <a:t>ْ</a:t>
            </a:r>
            <a:r>
              <a:rPr lang="ar-EG" dirty="0" smtClean="0"/>
              <a:t> </a:t>
            </a:r>
            <a:r>
              <a:rPr lang="ar-EG" dirty="0"/>
              <a:t>على حدث </a:t>
            </a:r>
            <a:r>
              <a:rPr lang="ar-SA" dirty="0" smtClean="0"/>
              <a:t>, </a:t>
            </a:r>
            <a:r>
              <a:rPr lang="ar-EG" dirty="0" smtClean="0"/>
              <a:t>ولم </a:t>
            </a:r>
            <a:r>
              <a:rPr lang="ar-EG" dirty="0"/>
              <a:t>يتحدث </a:t>
            </a:r>
            <a:r>
              <a:rPr lang="ar-EG" dirty="0" smtClean="0"/>
              <a:t>بلسانه</a:t>
            </a:r>
            <a:r>
              <a:rPr lang="ar-SA" dirty="0" smtClean="0"/>
              <a:t> , وكان كا</a:t>
            </a:r>
            <a:r>
              <a:rPr lang="ar-EG" dirty="0" smtClean="0"/>
              <a:t>لمصباح </a:t>
            </a:r>
            <a:r>
              <a:rPr lang="ar-EG" dirty="0"/>
              <a:t>الكاشف الذى أوضح المعاناة </a:t>
            </a:r>
            <a:r>
              <a:rPr lang="ar-EG" dirty="0" smtClean="0"/>
              <a:t>ول</a:t>
            </a:r>
            <a:r>
              <a:rPr lang="ar-SA" dirty="0"/>
              <a:t>م</a:t>
            </a:r>
            <a:r>
              <a:rPr lang="ar-EG" dirty="0" smtClean="0"/>
              <a:t> يطغ</a:t>
            </a:r>
            <a:r>
              <a:rPr lang="ar-SA" dirty="0" smtClean="0"/>
              <a:t>َ</a:t>
            </a:r>
            <a:r>
              <a:rPr lang="ar-EG" dirty="0" smtClean="0"/>
              <a:t> </a:t>
            </a:r>
            <a:r>
              <a:rPr lang="ar-EG" dirty="0"/>
              <a:t>وجوده بما يهدم </a:t>
            </a:r>
            <a:r>
              <a:rPr lang="ar-EG" dirty="0" smtClean="0"/>
              <a:t>البناء</a:t>
            </a:r>
            <a:r>
              <a:rPr lang="ar-SA" dirty="0" smtClean="0"/>
              <a:t> الفني </a:t>
            </a:r>
            <a:r>
              <a:rPr lang="ar-EG" dirty="0" smtClean="0"/>
              <a:t> </a:t>
            </a:r>
            <a:r>
              <a:rPr lang="ar-EG" dirty="0"/>
              <a:t>ويمزق النسيج المحكم </a:t>
            </a:r>
            <a:r>
              <a:rPr lang="ar-EG" dirty="0" smtClean="0"/>
              <a:t>للقصة</a:t>
            </a:r>
            <a:r>
              <a:rPr lang="ar-SA" dirty="0" smtClean="0"/>
              <a:t>، وجاءت شخصيته انعكاساً للشخصية المحورية وظلاً لها . </a:t>
            </a:r>
            <a:endParaRPr lang="ar-SA" dirty="0"/>
          </a:p>
        </p:txBody>
      </p:sp>
    </p:spTree>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274638"/>
            <a:ext cx="8642350" cy="8509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5400" b="1" dirty="0" smtClean="0">
                <a:solidFill>
                  <a:schemeClr val="tx1"/>
                </a:solidFill>
              </a:rPr>
              <a:t>البيئة</a:t>
            </a:r>
            <a:endParaRPr lang="ar-SA" sz="5400" b="1" dirty="0">
              <a:solidFill>
                <a:schemeClr val="tx1"/>
              </a:solidFill>
            </a:endParaRPr>
          </a:p>
        </p:txBody>
      </p:sp>
      <p:sp>
        <p:nvSpPr>
          <p:cNvPr id="3" name="Content Placeholder 2"/>
          <p:cNvSpPr>
            <a:spLocks noGrp="1"/>
          </p:cNvSpPr>
          <p:nvPr>
            <p:ph sz="quarter" idx="1"/>
          </p:nvPr>
        </p:nvSpPr>
        <p:spPr>
          <a:xfrm>
            <a:off x="250825" y="1125538"/>
            <a:ext cx="8642350" cy="5543550"/>
          </a:xfrm>
        </p:spPr>
        <p:txBody>
          <a:bodyPr>
            <a:noAutofit/>
          </a:bodyPr>
          <a:lstStyle/>
          <a:p>
            <a:pPr marL="0" indent="0" algn="just" eaLnBrk="1" fontAlgn="auto" hangingPunct="1">
              <a:spcAft>
                <a:spcPts val="0"/>
              </a:spcAft>
              <a:buFont typeface="Wingdings"/>
              <a:buNone/>
              <a:defRPr/>
            </a:pPr>
            <a:r>
              <a:rPr lang="ar-SA" dirty="0"/>
              <a:t>وإذا كان الكاتب قد أولى عناية كبيرة لوصف </a:t>
            </a:r>
            <a:r>
              <a:rPr lang="ar-SA" dirty="0" smtClean="0"/>
              <a:t>بطلة </a:t>
            </a:r>
            <a:r>
              <a:rPr lang="ar-SA" dirty="0"/>
              <a:t>القصة ( الطفلة) فإنه لم يغفل الفضاء الذي كانت تتحرك فيه هذه الشخصية المثيرة . لقد بدا المكان </a:t>
            </a:r>
            <a:r>
              <a:rPr lang="ar-SA" dirty="0" smtClean="0"/>
              <a:t>( الشارع )صاخباً </a:t>
            </a:r>
            <a:r>
              <a:rPr lang="ar-SA" dirty="0"/>
              <a:t>لينسجم مع الصخب العاطفي المقرون بتحرك الفتاة فالشارع الذي شهد معاناتها بدا </a:t>
            </a:r>
            <a:r>
              <a:rPr lang="ar-SA" dirty="0" smtClean="0"/>
              <a:t>عريضاً </a:t>
            </a:r>
            <a:r>
              <a:rPr lang="ar-SA" dirty="0"/>
              <a:t>مزدحما بالسيارات .مما يعطيه دلالة واضحة في القصة . ولو أن الشارع بدا غير ذلك لما تحقق المغزى من الأحداث. بمعنى أن المكان كان يلعب دور المعاكس لرغبات طفلة تنوء بحمل ثقيل خلال </a:t>
            </a:r>
            <a:r>
              <a:rPr lang="ar-SA" dirty="0" smtClean="0"/>
              <a:t>عودتها </a:t>
            </a:r>
            <a:r>
              <a:rPr lang="ar-SA" dirty="0"/>
              <a:t>من الفرن إلى بيت </a:t>
            </a:r>
            <a:r>
              <a:rPr lang="en-US" dirty="0" smtClean="0"/>
              <a:t> </a:t>
            </a:r>
            <a:r>
              <a:rPr lang="ar-SA" dirty="0" smtClean="0"/>
              <a:t>سيدتها.</a:t>
            </a:r>
            <a:endParaRPr lang="en-US" dirty="0"/>
          </a:p>
          <a:p>
            <a:pPr marL="0" indent="0" algn="just" eaLnBrk="1" fontAlgn="auto" hangingPunct="1">
              <a:spcAft>
                <a:spcPts val="0"/>
              </a:spcAft>
              <a:buFont typeface="Wingdings"/>
              <a:buNone/>
              <a:defRPr/>
            </a:pPr>
            <a:r>
              <a:rPr lang="ar-SA" dirty="0"/>
              <a:t>أما الزمان فإنه يبدو أكثر </a:t>
            </a:r>
            <a:r>
              <a:rPr lang="ar-SA" dirty="0" smtClean="0"/>
              <a:t>تعقيداً. </a:t>
            </a:r>
            <a:r>
              <a:rPr lang="ar-SA" dirty="0"/>
              <a:t>إن الأحداث مسندة إلى الزمن الماضي . بحيث تهيمن الأفعال الماضية على كل مراحل السرد.وبالرغم من أن كل مشاهد القصة مرت في وقت وجيز من ذلك الصباح غير المحدد بدقة , فإن الانطباع العام السائد يبقى في كون الزمن غير مرتبط بهذا المشهد فحسب وإنما هو زمن مستمر مادامت الطفلة مسخرة , ومادامت سيدتها متمادية في استغلال براءتها . وما دام الكبار يغتصبون براءة الصغار. وقد كان لبداية القصة نوع من الإيحاء لهذا التقابل بين عالم الكبار القائم على الاستغلال وعالم </a:t>
            </a:r>
            <a:r>
              <a:rPr lang="ar-SA" dirty="0" smtClean="0"/>
              <a:t>الطفولة إنسانا كبيراً </a:t>
            </a:r>
            <a:r>
              <a:rPr lang="ar-SA" dirty="0"/>
              <a:t>مثلي ) </a:t>
            </a:r>
            <a:r>
              <a:rPr lang="ar-SA" dirty="0" smtClean="0"/>
              <a:t>, يظهر </a:t>
            </a:r>
            <a:r>
              <a:rPr lang="ar-SA" dirty="0"/>
              <a:t>ذلك منذ الجملة الأولى</a:t>
            </a:r>
            <a:r>
              <a:rPr lang="ar-SA" dirty="0" smtClean="0"/>
              <a:t>:( </a:t>
            </a:r>
            <a:r>
              <a:rPr lang="ar-SA" dirty="0"/>
              <a:t>كان غريبا أن تسأل طفلة صغيرة مثلها </a:t>
            </a:r>
            <a:r>
              <a:rPr lang="ar-SA" dirty="0" smtClean="0"/>
              <a:t>....)لأن </a:t>
            </a:r>
            <a:r>
              <a:rPr lang="ar-SA" dirty="0"/>
              <a:t>الكبار </a:t>
            </a:r>
            <a:r>
              <a:rPr lang="ar-SA" dirty="0" smtClean="0"/>
              <a:t>هم الذين </a:t>
            </a:r>
            <a:r>
              <a:rPr lang="ar-SA" dirty="0"/>
              <a:t>كانوا سبب بلائها</a:t>
            </a:r>
            <a:r>
              <a:rPr lang="en-US" dirty="0"/>
              <a:t>.</a:t>
            </a: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975" cy="922337"/>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000" dirty="0" smtClean="0"/>
              <a:t>من جماليات الصورة البلاغية </a:t>
            </a:r>
            <a:endParaRPr lang="ar-SA" sz="4000" dirty="0"/>
          </a:p>
        </p:txBody>
      </p:sp>
      <p:sp>
        <p:nvSpPr>
          <p:cNvPr id="20483" name="Content Placeholder 2"/>
          <p:cNvSpPr>
            <a:spLocks noGrp="1"/>
          </p:cNvSpPr>
          <p:nvPr>
            <p:ph sz="quarter" idx="1"/>
          </p:nvPr>
        </p:nvSpPr>
        <p:spPr>
          <a:xfrm>
            <a:off x="395288" y="1484313"/>
            <a:ext cx="8497887" cy="5040312"/>
          </a:xfrm>
        </p:spPr>
        <p:txBody>
          <a:bodyPr/>
          <a:lstStyle/>
          <a:p>
            <a:pPr marL="0" indent="0" eaLnBrk="1" hangingPunct="1">
              <a:buFont typeface="Wingdings" pitchFamily="2" charset="2"/>
              <a:buNone/>
            </a:pPr>
            <a:r>
              <a:rPr lang="ar-SA" sz="3600" smtClean="0"/>
              <a:t>من خلال التمعن في نص القصة وجدنا أن الطباق غلب على المحسنات البديعية التي أوردها الكاتب , فما دلالة ذلك ؟ </a:t>
            </a:r>
          </a:p>
          <a:p>
            <a:pPr marL="0" indent="0" eaLnBrk="1" hangingPunct="1">
              <a:buFont typeface="Wingdings" pitchFamily="2" charset="2"/>
              <a:buNone/>
            </a:pPr>
            <a:r>
              <a:rPr lang="ar-SA" sz="3600" smtClean="0"/>
              <a:t>(طفلة صغيرة ـ وإنساناً كبيراً ),(أعدل ـ فتميل</a:t>
            </a:r>
            <a:r>
              <a:rPr lang="ar-EG" sz="3600" smtClean="0"/>
              <a:t> </a:t>
            </a:r>
            <a:r>
              <a:rPr lang="ar-SA" sz="3600" smtClean="0"/>
              <a:t>), (تترك ـ تأخذه</a:t>
            </a:r>
            <a:r>
              <a:rPr lang="ar-EG" sz="3600" smtClean="0"/>
              <a:t> </a:t>
            </a:r>
            <a:r>
              <a:rPr lang="ar-SA" sz="3600" smtClean="0"/>
              <a:t>) , (تنشب ـ تهتز</a:t>
            </a:r>
            <a:r>
              <a:rPr lang="ar-EG" sz="3600" smtClean="0"/>
              <a:t> </a:t>
            </a:r>
            <a:r>
              <a:rPr lang="ar-SA" sz="3600" smtClean="0"/>
              <a:t>),(هنا ـ هناك</a:t>
            </a:r>
            <a:r>
              <a:rPr lang="ar-EG" sz="3600" smtClean="0"/>
              <a:t> </a:t>
            </a:r>
            <a:r>
              <a:rPr lang="ar-SA" sz="3600" smtClean="0"/>
              <a:t>), (واقفة - يتابع )، (تتوقف – تمضى)</a:t>
            </a:r>
            <a:r>
              <a:rPr lang="ar-EG" sz="3600" smtClean="0"/>
              <a:t> طباق يؤكد المعنى </a:t>
            </a:r>
            <a:r>
              <a:rPr lang="ar-SA" sz="3600" smtClean="0"/>
              <a:t>ويقسره بضده .</a:t>
            </a:r>
          </a:p>
          <a:p>
            <a:pPr marL="0" indent="0" eaLnBrk="1" hangingPunct="1">
              <a:buFont typeface="Wingdings" pitchFamily="2" charset="2"/>
              <a:buNone/>
            </a:pPr>
            <a:r>
              <a:rPr lang="ar-SA" sz="3600" smtClean="0"/>
              <a:t>(أضبطهما معاً ـ فتميل رأسها هى</a:t>
            </a:r>
            <a:r>
              <a:rPr lang="ar-EG" sz="3600" smtClean="0"/>
              <a:t> </a:t>
            </a:r>
            <a:r>
              <a:rPr lang="ar-SA" sz="3600" smtClean="0"/>
              <a:t>)</a:t>
            </a:r>
            <a:r>
              <a:rPr lang="ar-EG" sz="3600" smtClean="0"/>
              <a:t>مقابلة تؤكد المعنى</a:t>
            </a:r>
            <a:r>
              <a:rPr lang="ar-SA" sz="3600" smtClean="0"/>
              <a:t> وتوضحه .</a:t>
            </a: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8313" y="549275"/>
            <a:ext cx="8351837" cy="5903913"/>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dirty="0" smtClean="0"/>
              <a:t> غلب على القصة أسلوب القصروالإطناب والتوكيد , فما دلالة ذلك ؟</a:t>
            </a:r>
          </a:p>
          <a:p>
            <a:pPr marL="0" indent="0" eaLnBrk="1" fontAlgn="auto" hangingPunct="1">
              <a:spcAft>
                <a:spcPts val="0"/>
              </a:spcAft>
              <a:buFont typeface="Wingdings"/>
              <a:buNone/>
              <a:defRPr/>
            </a:pPr>
            <a:r>
              <a:rPr lang="ar-SA" b="1" u="sng" dirty="0" smtClean="0"/>
              <a:t>1- القصر</a:t>
            </a:r>
            <a:r>
              <a:rPr lang="ar-SA" dirty="0" smtClean="0"/>
              <a:t>:(غريبا </a:t>
            </a:r>
            <a:r>
              <a:rPr lang="ar-SA" dirty="0"/>
              <a:t>أن تسأل طفلة صغيرة </a:t>
            </a:r>
            <a:r>
              <a:rPr lang="ar-SA" dirty="0" smtClean="0"/>
              <a:t>.), </a:t>
            </a:r>
            <a:r>
              <a:rPr lang="ar-SA" dirty="0"/>
              <a:t>(ففوق رأسها يستقر</a:t>
            </a:r>
            <a:r>
              <a:rPr lang="ar-EG" dirty="0"/>
              <a:t> </a:t>
            </a:r>
            <a:r>
              <a:rPr lang="ar-SA" dirty="0"/>
              <a:t>) </a:t>
            </a:r>
            <a:r>
              <a:rPr lang="ar-SA" dirty="0" smtClean="0"/>
              <a:t>,(</a:t>
            </a:r>
            <a:r>
              <a:rPr lang="ar-SA" dirty="0"/>
              <a:t>وزيادة فى الاطمئنان نصحتها أن تعود إلى الفرن</a:t>
            </a:r>
            <a:r>
              <a:rPr lang="ar-EG" dirty="0"/>
              <a:t> </a:t>
            </a:r>
            <a:r>
              <a:rPr lang="ar-SA" dirty="0"/>
              <a:t>)</a:t>
            </a:r>
            <a:r>
              <a:rPr lang="ar-EG" dirty="0"/>
              <a:t> </a:t>
            </a:r>
            <a:r>
              <a:rPr lang="ar-SA" dirty="0"/>
              <a:t>(ما كنت أرى لها رأسا ) </a:t>
            </a:r>
            <a:r>
              <a:rPr lang="ar-EG" dirty="0" smtClean="0"/>
              <a:t> </a:t>
            </a:r>
            <a:r>
              <a:rPr lang="ar-SA" dirty="0" smtClean="0"/>
              <a:t>, </a:t>
            </a:r>
            <a:r>
              <a:rPr lang="ar-SA" dirty="0"/>
              <a:t>( لم تلتقط أذني منه إلا كلمة ستي </a:t>
            </a:r>
            <a:r>
              <a:rPr lang="ar-SA" dirty="0" smtClean="0"/>
              <a:t>) , (</a:t>
            </a:r>
            <a:r>
              <a:rPr lang="ar-EG" dirty="0" smtClean="0"/>
              <a:t> </a:t>
            </a:r>
            <a:r>
              <a:rPr lang="ar-EG" dirty="0"/>
              <a:t>وقبل أن تختفى شاهدتها </a:t>
            </a:r>
            <a:r>
              <a:rPr lang="ar-SA" dirty="0" smtClean="0"/>
              <a:t>), </a:t>
            </a:r>
            <a:r>
              <a:rPr lang="ar-SA" dirty="0"/>
              <a:t>( فقد كنت أتوقع فى كل ثانية أن تحدث الكارثة</a:t>
            </a:r>
            <a:r>
              <a:rPr lang="ar-EG" dirty="0"/>
              <a:t> </a:t>
            </a:r>
            <a:r>
              <a:rPr lang="ar-SA" dirty="0" smtClean="0"/>
              <a:t>)</a:t>
            </a:r>
            <a:r>
              <a:rPr lang="ar-SA" dirty="0"/>
              <a:t> ,(وفوق هذه الصينية يستوى</a:t>
            </a:r>
            <a:r>
              <a:rPr lang="ar-EG" dirty="0"/>
              <a:t> </a:t>
            </a:r>
            <a:r>
              <a:rPr lang="ar-SA" dirty="0" smtClean="0"/>
              <a:t>),(</a:t>
            </a:r>
            <a:r>
              <a:rPr lang="ar-SA" dirty="0"/>
              <a:t>وأخيرا استطاعت الخادمة</a:t>
            </a:r>
            <a:r>
              <a:rPr lang="ar-EG" dirty="0"/>
              <a:t> </a:t>
            </a:r>
            <a:r>
              <a:rPr lang="ar-SA" dirty="0" smtClean="0"/>
              <a:t>)</a:t>
            </a:r>
          </a:p>
          <a:p>
            <a:pPr marL="0" indent="0" eaLnBrk="1" fontAlgn="auto" hangingPunct="1">
              <a:spcAft>
                <a:spcPts val="0"/>
              </a:spcAft>
              <a:buFont typeface="Wingdings"/>
              <a:buNone/>
              <a:defRPr/>
            </a:pPr>
            <a:r>
              <a:rPr lang="ar-SA" b="1" u="sng" dirty="0" smtClean="0"/>
              <a:t>2- الإطناب </a:t>
            </a:r>
            <a:r>
              <a:rPr lang="ar-SA" dirty="0" smtClean="0"/>
              <a:t>: (بساطة </a:t>
            </a:r>
            <a:r>
              <a:rPr lang="ar-SA" dirty="0"/>
              <a:t>ـ براءة </a:t>
            </a:r>
            <a:r>
              <a:rPr lang="ar-SA" dirty="0" smtClean="0"/>
              <a:t>)</a:t>
            </a:r>
            <a:r>
              <a:rPr lang="ar-EG" dirty="0" smtClean="0"/>
              <a:t> </a:t>
            </a:r>
            <a:r>
              <a:rPr lang="ar-SA" dirty="0" smtClean="0"/>
              <a:t>, (</a:t>
            </a:r>
            <a:r>
              <a:rPr lang="ar-SA" dirty="0"/>
              <a:t>وضع ما تحمله ـ كان ما تحمله ) </a:t>
            </a:r>
            <a:r>
              <a:rPr lang="ar-SA" dirty="0" smtClean="0"/>
              <a:t>,( </a:t>
            </a:r>
            <a:r>
              <a:rPr lang="ar-SA" dirty="0"/>
              <a:t>كان ما تحمله معقدا حقا ففوق رأسها تستقر</a:t>
            </a:r>
            <a:r>
              <a:rPr lang="ar-EG" dirty="0"/>
              <a:t> </a:t>
            </a:r>
            <a:r>
              <a:rPr lang="ar-SA" dirty="0"/>
              <a:t>)</a:t>
            </a:r>
            <a:r>
              <a:rPr lang="ar-EG" dirty="0" smtClean="0"/>
              <a:t> </a:t>
            </a:r>
            <a:r>
              <a:rPr lang="ar-SA" dirty="0"/>
              <a:t>( وكان </a:t>
            </a:r>
            <a:r>
              <a:rPr lang="ar-SA" dirty="0" smtClean="0"/>
              <a:t>قريباً </a:t>
            </a:r>
            <a:r>
              <a:rPr lang="ar-SA" dirty="0"/>
              <a:t>) </a:t>
            </a:r>
            <a:r>
              <a:rPr lang="ar-SA" dirty="0" smtClean="0"/>
              <a:t>, ( </a:t>
            </a:r>
            <a:r>
              <a:rPr lang="ar-SA" dirty="0"/>
              <a:t>تتوقف ولا تتحرك </a:t>
            </a:r>
            <a:r>
              <a:rPr lang="ar-SA" dirty="0" smtClean="0"/>
              <a:t>), </a:t>
            </a:r>
            <a:r>
              <a:rPr lang="ar-SA" dirty="0"/>
              <a:t>( كل شىء على ما يرام الحوض والصينية فى أتم اعتدال</a:t>
            </a:r>
            <a:r>
              <a:rPr lang="ar-EG" dirty="0"/>
              <a:t> </a:t>
            </a:r>
            <a:r>
              <a:rPr lang="ar-SA" dirty="0" smtClean="0"/>
              <a:t>).</a:t>
            </a:r>
            <a:r>
              <a:rPr lang="ar-SA" dirty="0"/>
              <a:t/>
            </a:r>
            <a:br>
              <a:rPr lang="ar-SA" dirty="0"/>
            </a:br>
            <a:r>
              <a:rPr lang="ar-SA" b="1" u="sng" dirty="0" smtClean="0"/>
              <a:t>3- التوكيد </a:t>
            </a:r>
            <a:r>
              <a:rPr lang="ar-SA" dirty="0" smtClean="0"/>
              <a:t>: ( قد </a:t>
            </a:r>
            <a:r>
              <a:rPr lang="ar-SA" dirty="0"/>
              <a:t>انزلق </a:t>
            </a:r>
            <a:r>
              <a:rPr lang="ar-SA" dirty="0" smtClean="0"/>
              <a:t>) ,(  </a:t>
            </a:r>
            <a:r>
              <a:rPr lang="ar-SA" dirty="0"/>
              <a:t>ما تحمله كله</a:t>
            </a:r>
            <a:r>
              <a:rPr lang="ar-EG" dirty="0"/>
              <a:t> </a:t>
            </a:r>
            <a:r>
              <a:rPr lang="ar-SA" dirty="0" smtClean="0"/>
              <a:t>) , ( يميل </a:t>
            </a:r>
            <a:r>
              <a:rPr lang="ar-SA" dirty="0"/>
              <a:t>رأسها </a:t>
            </a:r>
            <a:r>
              <a:rPr lang="ar-SA" dirty="0" smtClean="0"/>
              <a:t>هي ),</a:t>
            </a:r>
            <a:r>
              <a:rPr lang="ar-SA" dirty="0"/>
              <a:t> </a:t>
            </a:r>
            <a:endParaRPr lang="ar-SA" dirty="0" smtClean="0"/>
          </a:p>
          <a:p>
            <a:pPr marL="0" indent="0" eaLnBrk="1" fontAlgn="auto" hangingPunct="1">
              <a:spcAft>
                <a:spcPts val="0"/>
              </a:spcAft>
              <a:buFont typeface="Wingdings"/>
              <a:buNone/>
              <a:defRPr/>
            </a:pPr>
            <a:r>
              <a:rPr lang="ar-SA" dirty="0" smtClean="0"/>
              <a:t>(قد </a:t>
            </a:r>
            <a:r>
              <a:rPr lang="ar-SA" dirty="0"/>
              <a:t>حجبه الحمل</a:t>
            </a:r>
            <a:r>
              <a:rPr lang="ar-EG" dirty="0"/>
              <a:t> </a:t>
            </a:r>
            <a:r>
              <a:rPr lang="ar-SA" dirty="0" smtClean="0"/>
              <a:t>) ,(</a:t>
            </a:r>
            <a:r>
              <a:rPr lang="ar-EG" dirty="0" smtClean="0"/>
              <a:t> </a:t>
            </a:r>
            <a:r>
              <a:rPr lang="ar-SA" dirty="0" smtClean="0"/>
              <a:t>أنها </a:t>
            </a:r>
            <a:r>
              <a:rPr lang="ar-SA" dirty="0"/>
              <a:t>انتظرت قليلا</a:t>
            </a:r>
            <a:r>
              <a:rPr lang="ar-EG" dirty="0"/>
              <a:t> </a:t>
            </a:r>
            <a:r>
              <a:rPr lang="ar-SA" dirty="0" smtClean="0"/>
              <a:t>).</a:t>
            </a:r>
          </a:p>
          <a:p>
            <a:pPr marL="0" indent="0" eaLnBrk="1" fontAlgn="auto" hangingPunct="1">
              <a:spcAft>
                <a:spcPts val="0"/>
              </a:spcAft>
              <a:buFont typeface="Wingdings"/>
              <a:buNone/>
              <a:defRPr/>
            </a:pPr>
            <a:r>
              <a:rPr lang="ar-SA" dirty="0" smtClean="0"/>
              <a:t> </a:t>
            </a:r>
            <a:r>
              <a:rPr lang="ar-SA" dirty="0"/>
              <a:t>( سبلا): </a:t>
            </a:r>
            <a:r>
              <a:rPr lang="ar-EG" dirty="0"/>
              <a:t>جاءت </a:t>
            </a:r>
            <a:r>
              <a:rPr lang="ar-EG" dirty="0" smtClean="0"/>
              <a:t>جمعا</a:t>
            </a:r>
            <a:r>
              <a:rPr lang="ar-SA" dirty="0" smtClean="0"/>
              <a:t>ً</a:t>
            </a:r>
            <a:r>
              <a:rPr lang="ar-EG" dirty="0" smtClean="0"/>
              <a:t> </a:t>
            </a:r>
            <a:r>
              <a:rPr lang="ar-EG" dirty="0"/>
              <a:t>لتدل على الكثرة مما يؤكد صعوبة ضبط </a:t>
            </a:r>
            <a:r>
              <a:rPr lang="ar-EG" dirty="0" smtClean="0"/>
              <a:t>الحمل</a:t>
            </a:r>
            <a:r>
              <a:rPr lang="ar-SA" dirty="0" smtClean="0"/>
              <a:t> .</a:t>
            </a:r>
            <a:r>
              <a:rPr lang="ar-SA" dirty="0"/>
              <a:t/>
            </a:r>
            <a:br>
              <a:rPr lang="ar-SA" dirty="0"/>
            </a:br>
            <a:endParaRPr lang="ar-SA" dirty="0"/>
          </a:p>
        </p:txBody>
      </p:sp>
    </p:spTree>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95288" y="188913"/>
            <a:ext cx="8280400" cy="6048375"/>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sz="2800" dirty="0" smtClean="0"/>
              <a:t>تناوبت الصور البلاعية بين كناية وتشبيه واستعارة  لتعمق الإحساس بالمعنى وتوحي به بدل التصريح المباشر , فما دلالة ذلك ؟ وماأهميته ؟ </a:t>
            </a:r>
          </a:p>
          <a:p>
            <a:pPr marL="0" indent="0" eaLnBrk="1" fontAlgn="auto" hangingPunct="1">
              <a:spcAft>
                <a:spcPts val="0"/>
              </a:spcAft>
              <a:buFont typeface="Wingdings"/>
              <a:buNone/>
              <a:defRPr/>
            </a:pPr>
            <a:r>
              <a:rPr lang="ar-SA" sz="2800" dirty="0" smtClean="0"/>
              <a:t>- (قبضتها </a:t>
            </a:r>
            <a:r>
              <a:rPr lang="ar-SA" sz="2800" dirty="0"/>
              <a:t>الدقيقة</a:t>
            </a:r>
            <a:r>
              <a:rPr lang="ar-EG" sz="2800" dirty="0"/>
              <a:t> </a:t>
            </a:r>
            <a:r>
              <a:rPr lang="ar-SA" sz="2800" dirty="0" smtClean="0"/>
              <a:t>) :</a:t>
            </a:r>
            <a:r>
              <a:rPr lang="ar-EG" sz="2800" dirty="0" smtClean="0"/>
              <a:t> </a:t>
            </a:r>
            <a:r>
              <a:rPr lang="ar-SA" sz="2800" dirty="0" smtClean="0"/>
              <a:t>كناية </a:t>
            </a:r>
            <a:r>
              <a:rPr lang="ar-EG" sz="2800" dirty="0" smtClean="0"/>
              <a:t>توحى </a:t>
            </a:r>
            <a:r>
              <a:rPr lang="ar-EG" sz="2800" dirty="0"/>
              <a:t>بصغر الفتاة ونحافتها </a:t>
            </a:r>
            <a:endParaRPr lang="ar-SA" sz="2800" dirty="0"/>
          </a:p>
          <a:p>
            <a:pPr marL="0" indent="0" eaLnBrk="1" fontAlgn="auto" hangingPunct="1">
              <a:spcAft>
                <a:spcPts val="0"/>
              </a:spcAft>
              <a:buFont typeface="Wingdings"/>
              <a:buNone/>
              <a:defRPr/>
            </a:pPr>
            <a:r>
              <a:rPr lang="ar-SA" sz="2800" dirty="0" smtClean="0"/>
              <a:t>- ( استماتت </a:t>
            </a:r>
            <a:r>
              <a:rPr lang="ar-SA" sz="2800" dirty="0"/>
              <a:t>عليه  </a:t>
            </a:r>
            <a:r>
              <a:rPr lang="ar-SA" sz="2800" dirty="0" smtClean="0"/>
              <a:t>) : </a:t>
            </a:r>
            <a:r>
              <a:rPr lang="ar-EG" sz="2800" dirty="0" smtClean="0"/>
              <a:t>كناية </a:t>
            </a:r>
            <a:r>
              <a:rPr lang="ar-EG" sz="2800" dirty="0"/>
              <a:t>عن شدة الإمساك بالحمل </a:t>
            </a:r>
            <a:endParaRPr lang="ar-SA" sz="2800" dirty="0"/>
          </a:p>
          <a:p>
            <a:pPr marL="0" indent="0" eaLnBrk="1" fontAlgn="auto" hangingPunct="1">
              <a:spcAft>
                <a:spcPts val="0"/>
              </a:spcAft>
              <a:buFont typeface="Wingdings"/>
              <a:buNone/>
              <a:defRPr/>
            </a:pPr>
            <a:r>
              <a:rPr lang="ar-SA" sz="2800" dirty="0" smtClean="0"/>
              <a:t>- ( وقد </a:t>
            </a:r>
            <a:r>
              <a:rPr lang="ar-SA" sz="2800" dirty="0"/>
              <a:t>حجبه </a:t>
            </a:r>
            <a:r>
              <a:rPr lang="ar-SA" sz="2800" dirty="0" smtClean="0"/>
              <a:t>الحمل</a:t>
            </a:r>
            <a:r>
              <a:rPr lang="ar-SA" sz="2800" dirty="0"/>
              <a:t> </a:t>
            </a:r>
            <a:r>
              <a:rPr lang="ar-SA" sz="2800" dirty="0" smtClean="0"/>
              <a:t>) : </a:t>
            </a:r>
            <a:r>
              <a:rPr lang="ar-SA" sz="2800" dirty="0"/>
              <a:t>كناية عن صغر </a:t>
            </a:r>
            <a:r>
              <a:rPr lang="ar-SA" sz="2800" dirty="0" smtClean="0"/>
              <a:t>رأسها , </a:t>
            </a:r>
          </a:p>
          <a:p>
            <a:pPr marL="0" indent="0" eaLnBrk="1" fontAlgn="auto" hangingPunct="1">
              <a:spcAft>
                <a:spcPts val="0"/>
              </a:spcAft>
              <a:buFont typeface="Wingdings"/>
              <a:buNone/>
              <a:defRPr/>
            </a:pPr>
            <a:r>
              <a:rPr lang="ar-SA" sz="2800" dirty="0" smtClean="0"/>
              <a:t>- ( لم أحول عيني عنها ) : كناية عن حرصه وخوفه على الطفلة     </a:t>
            </a:r>
            <a:r>
              <a:rPr lang="ar-EG" sz="2800" dirty="0" smtClean="0"/>
              <a:t>ومراقبته لها</a:t>
            </a:r>
            <a:r>
              <a:rPr lang="ar-SA" sz="2800" dirty="0" smtClean="0"/>
              <a:t> </a:t>
            </a:r>
            <a:r>
              <a:rPr lang="ar-EG" sz="2800" dirty="0" smtClean="0"/>
              <a:t>يوحى بصعوبة المرور بصعوبة المرور</a:t>
            </a:r>
            <a:r>
              <a:rPr lang="ar-SA" sz="2800" dirty="0" smtClean="0"/>
              <a:t>,</a:t>
            </a:r>
            <a:br>
              <a:rPr lang="ar-SA" sz="2800" dirty="0" smtClean="0"/>
            </a:br>
            <a:r>
              <a:rPr lang="ar-SA" sz="2800" dirty="0" smtClean="0"/>
              <a:t>- ( ثوبها القديم المهلهل): كناية عن الفقر الشديد . </a:t>
            </a:r>
          </a:p>
          <a:p>
            <a:pPr marL="0" indent="0" eaLnBrk="1" fontAlgn="auto" hangingPunct="1">
              <a:spcAft>
                <a:spcPts val="0"/>
              </a:spcAft>
              <a:buFont typeface="Wingdings"/>
              <a:buNone/>
              <a:defRPr/>
            </a:pPr>
            <a:r>
              <a:rPr lang="ar-SA" sz="2800" dirty="0" smtClean="0"/>
              <a:t> - (الفتحات </a:t>
            </a:r>
            <a:r>
              <a:rPr lang="ar-SA" sz="2800" dirty="0"/>
              <a:t>الصغيرة الداكنة السوداء في </a:t>
            </a:r>
            <a:r>
              <a:rPr lang="ar-SA" sz="2800" dirty="0" smtClean="0"/>
              <a:t>وجهها) </a:t>
            </a:r>
            <a:r>
              <a:rPr lang="ar-SA" sz="2800" dirty="0"/>
              <a:t>: كناية عن عينيها </a:t>
            </a:r>
            <a:r>
              <a:rPr lang="ar-SA" sz="2800" dirty="0" smtClean="0"/>
              <a:t>الصغيرتين, وفيها تشبيه أيضاً . </a:t>
            </a:r>
          </a:p>
          <a:p>
            <a:pPr marL="0" indent="0" eaLnBrk="1" fontAlgn="auto" hangingPunct="1">
              <a:spcAft>
                <a:spcPts val="0"/>
              </a:spcAft>
              <a:buFont typeface="Wingdings"/>
              <a:buNone/>
              <a:defRPr/>
            </a:pPr>
            <a:r>
              <a:rPr lang="ar-SA" sz="2800" dirty="0" smtClean="0"/>
              <a:t>- (رجليها </a:t>
            </a:r>
            <a:r>
              <a:rPr lang="ar-SA" sz="2800" dirty="0"/>
              <a:t>اللتين كانتا تطلان كمسمارين </a:t>
            </a:r>
            <a:r>
              <a:rPr lang="ar-SA" sz="2800" dirty="0" smtClean="0"/>
              <a:t>رفيعين) </a:t>
            </a:r>
            <a:r>
              <a:rPr lang="ar-SA" sz="2800" dirty="0"/>
              <a:t>: تشبيه يدل على الضعف والهزال ويوحي بالفقر الشديد .</a:t>
            </a:r>
            <a:br>
              <a:rPr lang="ar-SA" sz="2800" dirty="0"/>
            </a:br>
            <a:endParaRPr lang="ar-SA" sz="2800" dirty="0"/>
          </a:p>
        </p:txBody>
      </p:sp>
    </p:spTree>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539750" y="333375"/>
            <a:ext cx="8229600" cy="6191250"/>
          </a:xfrm>
          <a:noFill/>
          <a:ln>
            <a:noFill/>
          </a:ln>
        </p:spPr>
        <p:style>
          <a:lnRef idx="1">
            <a:schemeClr val="dk1"/>
          </a:lnRef>
          <a:fillRef idx="2">
            <a:schemeClr val="dk1"/>
          </a:fillRef>
          <a:effectRef idx="1">
            <a:schemeClr val="dk1"/>
          </a:effectRef>
          <a:fontRef idx="minor">
            <a:schemeClr val="dk1"/>
          </a:fontRef>
        </p:style>
        <p:txBody>
          <a:bodyPr>
            <a:noAutofit/>
          </a:bodyPr>
          <a:lstStyle/>
          <a:p>
            <a:pPr marL="0" indent="0" eaLnBrk="1" fontAlgn="auto" hangingPunct="1">
              <a:spcAft>
                <a:spcPts val="0"/>
              </a:spcAft>
              <a:buFont typeface="Wingdings"/>
              <a:buNone/>
              <a:defRPr/>
            </a:pPr>
            <a:r>
              <a:rPr lang="ar-SA" sz="2800" dirty="0" smtClean="0"/>
              <a:t>- قدميها </a:t>
            </a:r>
            <a:r>
              <a:rPr lang="ar-SA" sz="2800" dirty="0"/>
              <a:t>العاريتين كمخالب الكتكوت في الأرض) : تشبيه يدل على فقرها وهزالها وتشبثها بالأرض حتى لا تنزلق أقدامها. </a:t>
            </a:r>
          </a:p>
          <a:p>
            <a:pPr marL="0" indent="0" eaLnBrk="1" fontAlgn="auto" hangingPunct="1">
              <a:spcAft>
                <a:spcPts val="0"/>
              </a:spcAft>
              <a:buFont typeface="Wingdings"/>
              <a:buNone/>
              <a:defRPr/>
            </a:pPr>
            <a:r>
              <a:rPr lang="ar-SA" sz="2800" dirty="0" smtClean="0"/>
              <a:t>- (</a:t>
            </a:r>
            <a:r>
              <a:rPr lang="ar-SA" sz="2800" dirty="0"/>
              <a:t>مخالب كتكوت</a:t>
            </a:r>
            <a:r>
              <a:rPr lang="ar-EG" sz="2800" dirty="0"/>
              <a:t> </a:t>
            </a:r>
            <a:r>
              <a:rPr lang="ar-SA" sz="2800" dirty="0" smtClean="0"/>
              <a:t>)استعارة </a:t>
            </a:r>
            <a:r>
              <a:rPr lang="ar-SA" sz="2800" dirty="0"/>
              <a:t>ت</a:t>
            </a:r>
            <a:r>
              <a:rPr lang="ar-EG" sz="2800" dirty="0" smtClean="0"/>
              <a:t>وحى </a:t>
            </a:r>
            <a:r>
              <a:rPr lang="ar-EG" sz="2800" dirty="0"/>
              <a:t>بالضعف والنحافة </a:t>
            </a:r>
            <a:r>
              <a:rPr lang="ar-EG" sz="2800" dirty="0" smtClean="0"/>
              <a:t>0</a:t>
            </a:r>
            <a:r>
              <a:rPr lang="ar-SA" sz="2800" dirty="0"/>
              <a:t/>
            </a:r>
            <a:br>
              <a:rPr lang="ar-SA" sz="2800" dirty="0"/>
            </a:br>
            <a:r>
              <a:rPr lang="ar-SA" sz="2800" dirty="0" smtClean="0"/>
              <a:t>- (</a:t>
            </a:r>
            <a:r>
              <a:rPr lang="ar-SA" sz="2800" dirty="0"/>
              <a:t>امتصتني كل دقيقة من حركاتها ): كناية عن شدة المتابعة والإشفاق عليها ، وفيها </a:t>
            </a:r>
            <a:r>
              <a:rPr lang="ar-EG" sz="2800" dirty="0"/>
              <a:t>استعارة مكنية</a:t>
            </a:r>
            <a:r>
              <a:rPr lang="ar-SA" sz="2800" dirty="0"/>
              <a:t>، حيث شبه نفسه بماء </a:t>
            </a:r>
            <a:r>
              <a:rPr lang="ar-SA" sz="2800" dirty="0" smtClean="0"/>
              <a:t>يُمتص .</a:t>
            </a:r>
            <a:r>
              <a:rPr lang="ar-SA" sz="2800" dirty="0"/>
              <a:t/>
            </a:r>
            <a:br>
              <a:rPr lang="ar-SA" sz="2800" dirty="0"/>
            </a:br>
            <a:r>
              <a:rPr lang="ar-SA" sz="2800" dirty="0" smtClean="0"/>
              <a:t>-( </a:t>
            </a:r>
            <a:r>
              <a:rPr lang="ar-SA" sz="2800" dirty="0"/>
              <a:t>تخترق الشارع في بطء كحكمة الكبار) : تشبيه يدل على حسن تصرفها وفيه توضيح وإيحاء بالخبرة . </a:t>
            </a:r>
          </a:p>
          <a:p>
            <a:pPr marL="0" indent="0" eaLnBrk="1" fontAlgn="auto" hangingPunct="1">
              <a:spcAft>
                <a:spcPts val="0"/>
              </a:spcAft>
              <a:buFont typeface="Wingdings"/>
              <a:buNone/>
              <a:defRPr/>
            </a:pPr>
            <a:r>
              <a:rPr lang="ar-SA" sz="2800" dirty="0" smtClean="0"/>
              <a:t>-( </a:t>
            </a:r>
            <a:r>
              <a:rPr lang="ar-SA" sz="2800" dirty="0"/>
              <a:t>ثوبها الذي يشبه قطعة القماش التي ينظف بها الفرن) : تشبيه يدل على منتهى القذارة ويوحي بالإهمال وعدم العناية من (ستها).</a:t>
            </a:r>
            <a:br>
              <a:rPr lang="ar-SA" sz="2800" dirty="0"/>
            </a:br>
            <a:r>
              <a:rPr lang="ar-SA" sz="2800" dirty="0" smtClean="0"/>
              <a:t>- (</a:t>
            </a:r>
            <a:r>
              <a:rPr lang="ar-SA" sz="2800" dirty="0"/>
              <a:t>ابتلعتها الحارة): </a:t>
            </a:r>
            <a:r>
              <a:rPr lang="ar-EG" sz="2800" dirty="0"/>
              <a:t>استعارة مكنية</a:t>
            </a:r>
            <a:r>
              <a:rPr lang="ar-SA" sz="2800" dirty="0"/>
              <a:t> ، تصور الحارة حيواناً ضخماً يبتلعها </a:t>
            </a:r>
            <a:r>
              <a:rPr lang="ar-SA" sz="2800" dirty="0" smtClean="0"/>
              <a:t>وتوحي </a:t>
            </a:r>
            <a:r>
              <a:rPr lang="ar-SA" sz="2800" dirty="0"/>
              <a:t>باختفائها .</a:t>
            </a: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1075"/>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4400" dirty="0" smtClean="0"/>
              <a:t>مقومات القصة القصيرة </a:t>
            </a:r>
            <a:endParaRPr lang="ar-SA" sz="4400" dirty="0"/>
          </a:p>
        </p:txBody>
      </p:sp>
      <p:sp>
        <p:nvSpPr>
          <p:cNvPr id="3" name="Content Placeholder 2"/>
          <p:cNvSpPr>
            <a:spLocks noGrp="1"/>
          </p:cNvSpPr>
          <p:nvPr>
            <p:ph sz="quarter" idx="1"/>
          </p:nvPr>
        </p:nvSpPr>
        <p:spPr>
          <a:xfrm>
            <a:off x="468313" y="1052513"/>
            <a:ext cx="8229600" cy="5545137"/>
          </a:xfrm>
        </p:spPr>
        <p:txBody>
          <a:bodyPr>
            <a:normAutofit fontScale="25000" lnSpcReduction="20000"/>
          </a:bodyPr>
          <a:lstStyle/>
          <a:p>
            <a:pPr marL="274320" indent="-274320" eaLnBrk="1" fontAlgn="auto" hangingPunct="1">
              <a:spcAft>
                <a:spcPts val="0"/>
              </a:spcAft>
              <a:buFont typeface="Wingdings"/>
              <a:buChar char=""/>
              <a:defRPr/>
            </a:pPr>
            <a:endParaRPr lang="ar-SA" b="1" u="sng" dirty="0" smtClean="0"/>
          </a:p>
          <a:p>
            <a:pPr marL="0" indent="0" eaLnBrk="1" fontAlgn="auto" hangingPunct="1">
              <a:spcAft>
                <a:spcPts val="0"/>
              </a:spcAft>
              <a:buFont typeface="Wingdings"/>
              <a:buNone/>
              <a:defRPr/>
            </a:pPr>
            <a:r>
              <a:rPr lang="ar-SA" sz="9600" b="1" u="sng" dirty="0"/>
              <a:t>أ</a:t>
            </a:r>
            <a:r>
              <a:rPr lang="ar-SA" sz="9600" b="1" u="sng" dirty="0" smtClean="0"/>
              <a:t>- مبدأ </a:t>
            </a:r>
            <a:r>
              <a:rPr lang="ar-SA" sz="9600" b="1" u="sng" dirty="0"/>
              <a:t>الوحدة </a:t>
            </a:r>
            <a:r>
              <a:rPr lang="ar-SA" sz="9600" b="1" u="sng" dirty="0" smtClean="0"/>
              <a:t>تمثل  </a:t>
            </a:r>
            <a:r>
              <a:rPr lang="ar-SA" sz="9600" b="1" u="sng" dirty="0"/>
              <a:t>في :</a:t>
            </a:r>
            <a:r>
              <a:rPr lang="ar-SA" sz="9600" dirty="0"/>
              <a:t/>
            </a:r>
            <a:br>
              <a:rPr lang="ar-SA" sz="9600" dirty="0"/>
            </a:br>
            <a:r>
              <a:rPr lang="ar-SA" sz="9600" dirty="0"/>
              <a:t>1 - وحدة { الموقف } </a:t>
            </a:r>
            <a:r>
              <a:rPr lang="ar-SA" sz="9600" dirty="0" smtClean="0"/>
              <a:t>الذي </a:t>
            </a:r>
            <a:r>
              <a:rPr lang="ar-SA" sz="9600" dirty="0"/>
              <a:t>هو الأساس في بناء القصة القصيرة ؛ إذ اختار لها العنوان كلمة واحدة هي "نظرة" التي تدل على نظرة الخادمة الطفلة إلى الأطفال الذين هم في مثل سنها يمرحون ويضحكون </a:t>
            </a:r>
            <a:endParaRPr lang="ar-SA" sz="9600" dirty="0" smtClean="0"/>
          </a:p>
          <a:p>
            <a:pPr marL="0" indent="0" eaLnBrk="1" fontAlgn="auto" hangingPunct="1">
              <a:spcAft>
                <a:spcPts val="0"/>
              </a:spcAft>
              <a:buFont typeface="Wingdings"/>
              <a:buNone/>
              <a:defRPr/>
            </a:pPr>
            <a:r>
              <a:rPr lang="ar-SA" sz="9600" dirty="0" smtClean="0"/>
              <a:t>2- وحدة </a:t>
            </a:r>
            <a:r>
              <a:rPr lang="ar-SA" sz="9600" dirty="0"/>
              <a:t>{ الانطباع } التي يريدها الكاتب ؛ فقد كشف العنوان عن نظرة الكاتب إلى الطفلة من ناحية ، وإلى الواقع الاجتماعي من ناحية أخرى ، وهو يستهدف التلميح إلى قضايا هذه الطبقة المطحونة .</a:t>
            </a:r>
            <a:br>
              <a:rPr lang="ar-SA" sz="9600" dirty="0"/>
            </a:br>
            <a:r>
              <a:rPr lang="ar-SA" sz="9600" dirty="0"/>
              <a:t>3 - </a:t>
            </a:r>
            <a:r>
              <a:rPr lang="ar-SA" sz="9600" dirty="0" smtClean="0"/>
              <a:t>وحدة </a:t>
            </a:r>
            <a:r>
              <a:rPr lang="ar-SA" sz="9600" dirty="0"/>
              <a:t>{الشخصية } ؛ فليس فيها إلا شخصية الخادمة الطفلة ، أما الكاتب فيقوم بدور الراوي للأحداث </a:t>
            </a:r>
            <a:r>
              <a:rPr lang="ar-SA" sz="9600" dirty="0" smtClean="0"/>
              <a:t>والأطفال فلا تاثير لهم في سير الأحداث.</a:t>
            </a:r>
            <a:r>
              <a:rPr lang="ar-SA" sz="9600" dirty="0"/>
              <a:t/>
            </a:r>
            <a:br>
              <a:rPr lang="ar-SA" sz="9600" dirty="0"/>
            </a:br>
            <a:r>
              <a:rPr lang="ar-SA" sz="9600" dirty="0"/>
              <a:t>4 </a:t>
            </a:r>
            <a:r>
              <a:rPr lang="ar-SA" sz="9600" dirty="0" smtClean="0"/>
              <a:t>- وحدة </a:t>
            </a:r>
            <a:r>
              <a:rPr lang="ar-SA" sz="9600" dirty="0"/>
              <a:t>{ الفكرة } ، وهي المعاناة التي تعانيها الطفلة ، وما يجب أن نفعله نحوها .</a:t>
            </a:r>
            <a:br>
              <a:rPr lang="ar-SA" sz="9600" dirty="0"/>
            </a:br>
            <a:r>
              <a:rPr lang="ar-SA" sz="9600" b="1" u="sng" dirty="0"/>
              <a:t>(ب) - مبدأ التكثيف والتركيز :</a:t>
            </a:r>
            <a:r>
              <a:rPr lang="ar-SA" sz="9600" dirty="0"/>
              <a:t> </a:t>
            </a:r>
            <a:br>
              <a:rPr lang="ar-SA" sz="9600" dirty="0"/>
            </a:br>
            <a:r>
              <a:rPr lang="ar-SA" sz="9600" dirty="0" smtClean="0"/>
              <a:t>تحقق التكثيف </a:t>
            </a:r>
            <a:r>
              <a:rPr lang="ar-SA" sz="9600" dirty="0"/>
              <a:t>والتركيز والاقتصاد في الوصف ، وعدم الثرثرة </a:t>
            </a:r>
            <a:r>
              <a:rPr lang="ar-SA" sz="9600" dirty="0" smtClean="0"/>
              <a:t>في السرد ؛ </a:t>
            </a:r>
            <a:r>
              <a:rPr lang="ar-SA" sz="9600" dirty="0"/>
              <a:t>حيث نرى الكاتب قد عبر عن معاناة الطفلة بكلمة واحدة هي : " ستي " </a:t>
            </a:r>
            <a:r>
              <a:rPr lang="ar-SA" sz="9600" dirty="0" smtClean="0"/>
              <a:t>ولم </a:t>
            </a:r>
            <a:r>
              <a:rPr lang="ar-SA" sz="9600" dirty="0"/>
              <a:t>يتحدث عن تاريخ حياتها و لا نشأتها ولا حتى عن يوم كامل في حياتها .</a:t>
            </a:r>
            <a:br>
              <a:rPr lang="ar-SA" sz="9600" dirty="0"/>
            </a:br>
            <a:r>
              <a:rPr lang="ar-SA" sz="9600" b="1" u="sng" dirty="0"/>
              <a:t>(ج) - مبدأ تفاصيل الإنشاء :</a:t>
            </a:r>
            <a:r>
              <a:rPr lang="ar-SA" sz="9600" dirty="0"/>
              <a:t> </a:t>
            </a:r>
            <a:br>
              <a:rPr lang="ar-SA" sz="9600" dirty="0"/>
            </a:br>
            <a:r>
              <a:rPr lang="ar-SA" sz="9600" dirty="0"/>
              <a:t>فلقد ترابطت القصة و </a:t>
            </a:r>
            <a:r>
              <a:rPr lang="ar-SA" sz="9600" dirty="0" smtClean="0"/>
              <a:t>أحكم </a:t>
            </a:r>
            <a:r>
              <a:rPr lang="ar-SA" sz="9600" dirty="0"/>
              <a:t>بناؤها واتضح عنصر التشويق في الحركة النامية المتطورة مع حركة الطفلة التلقائية .</a:t>
            </a:r>
            <a:br>
              <a:rPr lang="ar-SA" sz="9600" dirty="0"/>
            </a:br>
            <a:endParaRPr lang="ar-SA" sz="9600" dirty="0"/>
          </a:p>
        </p:txBody>
      </p:sp>
    </p:spTree>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50825" y="981075"/>
            <a:ext cx="8229600" cy="4525963"/>
          </a:xfrm>
          <a:noFill/>
          <a:ln>
            <a:noFill/>
          </a:ln>
        </p:spPr>
        <p:style>
          <a:lnRef idx="1">
            <a:schemeClr val="dk1"/>
          </a:lnRef>
          <a:fillRef idx="2">
            <a:schemeClr val="dk1"/>
          </a:fillRef>
          <a:effectRef idx="1">
            <a:schemeClr val="dk1"/>
          </a:effectRef>
          <a:fontRef idx="minor">
            <a:schemeClr val="dk1"/>
          </a:fontRef>
        </p:style>
        <p:txBody>
          <a:bodyPr>
            <a:normAutofit/>
          </a:bodyPr>
          <a:lstStyle/>
          <a:p>
            <a:pPr marL="0" indent="0" eaLnBrk="1" fontAlgn="auto" hangingPunct="1">
              <a:spcAft>
                <a:spcPts val="0"/>
              </a:spcAft>
              <a:buFont typeface="Wingdings"/>
              <a:buNone/>
              <a:defRPr/>
            </a:pPr>
            <a:r>
              <a:rPr lang="ar-EG" b="1" u="sng" dirty="0" smtClean="0"/>
              <a:t>ملامح </a:t>
            </a:r>
            <a:r>
              <a:rPr lang="ar-EG" b="1" u="sng" dirty="0"/>
              <a:t>شخصية الكاتب</a:t>
            </a:r>
            <a:r>
              <a:rPr lang="ar-SA" u="sng" dirty="0"/>
              <a:t> </a:t>
            </a:r>
            <a:r>
              <a:rPr lang="ar-SA" b="1" u="sng" dirty="0" smtClean="0"/>
              <a:t>من خلال القصة </a:t>
            </a:r>
            <a:r>
              <a:rPr lang="ar-SA" sz="2800" b="1" u="sng" dirty="0" smtClean="0"/>
              <a:t>: </a:t>
            </a:r>
            <a:r>
              <a:rPr lang="ar-SA" sz="2800" u="sng" dirty="0"/>
              <a:t/>
            </a:r>
            <a:br>
              <a:rPr lang="ar-SA" sz="2800" u="sng" dirty="0"/>
            </a:br>
            <a:r>
              <a:rPr lang="ar-SA" dirty="0"/>
              <a:t>دقة الملاحظة - </a:t>
            </a:r>
            <a:r>
              <a:rPr lang="ar-SA" dirty="0" smtClean="0"/>
              <a:t>النزعة </a:t>
            </a:r>
            <a:r>
              <a:rPr lang="ar-SA" dirty="0"/>
              <a:t>الإنسانية - </a:t>
            </a:r>
            <a:r>
              <a:rPr lang="ar-SA" dirty="0" smtClean="0"/>
              <a:t>حب </a:t>
            </a:r>
            <a:r>
              <a:rPr lang="ar-SA" dirty="0"/>
              <a:t>الإصلاح - </a:t>
            </a:r>
            <a:r>
              <a:rPr lang="ar-SA" dirty="0" smtClean="0"/>
              <a:t>سعة </a:t>
            </a:r>
            <a:r>
              <a:rPr lang="ar-SA" dirty="0"/>
              <a:t>الثقافة - </a:t>
            </a:r>
            <a:r>
              <a:rPr lang="ar-SA" dirty="0" smtClean="0"/>
              <a:t>القدرة </a:t>
            </a:r>
            <a:r>
              <a:rPr lang="ar-SA" dirty="0"/>
              <a:t>على التعبير بشجاعة.</a:t>
            </a:r>
            <a:br>
              <a:rPr lang="ar-SA" dirty="0"/>
            </a:br>
            <a:r>
              <a:rPr lang="ar-EG" b="1" u="sng" dirty="0" smtClean="0"/>
              <a:t>الخصائص </a:t>
            </a:r>
            <a:r>
              <a:rPr lang="ar-EG" b="1" u="sng" dirty="0"/>
              <a:t>الفنية لأسلوبه :</a:t>
            </a:r>
            <a:r>
              <a:rPr lang="ar-SA" u="sng" dirty="0"/>
              <a:t/>
            </a:r>
            <a:br>
              <a:rPr lang="ar-SA" u="sng" dirty="0"/>
            </a:br>
            <a:r>
              <a:rPr lang="ar-SA" dirty="0"/>
              <a:t>(أ) السهولة والوضوح </a:t>
            </a:r>
            <a:r>
              <a:rPr lang="ar-SA" dirty="0" smtClean="0"/>
              <a:t>واستخدام بعض الألفاظ العامية</a:t>
            </a:r>
          </a:p>
          <a:p>
            <a:pPr marL="0" indent="0" eaLnBrk="1" fontAlgn="auto" hangingPunct="1">
              <a:spcAft>
                <a:spcPts val="0"/>
              </a:spcAft>
              <a:buFont typeface="Wingdings"/>
              <a:buNone/>
              <a:defRPr/>
            </a:pPr>
            <a:r>
              <a:rPr lang="ar-SA" dirty="0" smtClean="0"/>
              <a:t>(ب</a:t>
            </a:r>
            <a:r>
              <a:rPr lang="ar-SA" dirty="0"/>
              <a:t>) الإيجاز والتركيز </a:t>
            </a:r>
            <a:endParaRPr lang="ar-SA" dirty="0" smtClean="0"/>
          </a:p>
          <a:p>
            <a:pPr marL="0" indent="0" eaLnBrk="1" fontAlgn="auto" hangingPunct="1">
              <a:spcAft>
                <a:spcPts val="0"/>
              </a:spcAft>
              <a:buFont typeface="Wingdings"/>
              <a:buNone/>
              <a:defRPr/>
            </a:pPr>
            <a:r>
              <a:rPr lang="ar-SA" dirty="0" smtClean="0"/>
              <a:t>(</a:t>
            </a:r>
            <a:r>
              <a:rPr lang="ar-SA" dirty="0"/>
              <a:t>جـ) التحرر من قيود الصنعة.</a:t>
            </a:r>
            <a:br>
              <a:rPr lang="ar-SA" dirty="0"/>
            </a:br>
            <a:r>
              <a:rPr lang="ar-SA" dirty="0"/>
              <a:t>(د) البراعة في رسم اللوحات الكلية </a:t>
            </a:r>
            <a:endParaRPr lang="ar-SA" dirty="0" smtClean="0"/>
          </a:p>
          <a:p>
            <a:pPr marL="0" indent="0" eaLnBrk="1" fontAlgn="auto" hangingPunct="1">
              <a:spcAft>
                <a:spcPts val="0"/>
              </a:spcAft>
              <a:buFont typeface="Wingdings"/>
              <a:buNone/>
              <a:defRPr/>
            </a:pPr>
            <a:r>
              <a:rPr lang="ar-SA" dirty="0" smtClean="0"/>
              <a:t>(</a:t>
            </a:r>
            <a:r>
              <a:rPr lang="ar-SA" dirty="0"/>
              <a:t>هـ) القدرة على تسلسل الأحداث وترابطها</a:t>
            </a:r>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2"/>
          <p:cNvSpPr>
            <a:spLocks noGrp="1"/>
          </p:cNvSpPr>
          <p:nvPr>
            <p:ph sz="quarter" idx="1"/>
          </p:nvPr>
        </p:nvSpPr>
        <p:spPr>
          <a:xfrm>
            <a:off x="395288" y="1700213"/>
            <a:ext cx="7777162" cy="4321175"/>
          </a:xfrm>
        </p:spPr>
        <p:txBody>
          <a:bodyPr/>
          <a:lstStyle/>
          <a:p>
            <a:pPr marL="0" indent="0" eaLnBrk="1" hangingPunct="1">
              <a:buFont typeface="Wingdings" pitchFamily="2" charset="2"/>
              <a:buNone/>
            </a:pPr>
            <a:r>
              <a:rPr lang="ar-SA" sz="2800" smtClean="0"/>
              <a:t>1- بيني كيف ارتبط عنوان القصة " نظرة " بمغزى القصة .</a:t>
            </a:r>
          </a:p>
          <a:p>
            <a:pPr marL="0" indent="0" eaLnBrk="1" hangingPunct="1">
              <a:buFont typeface="Wingdings" pitchFamily="2" charset="2"/>
              <a:buNone/>
            </a:pPr>
            <a:r>
              <a:rPr lang="ar-SA" sz="2800" smtClean="0"/>
              <a:t>2- بم نصح الكاتب الطفلة؟ وماذا كان موقفها ؟ وما دلالته ؟</a:t>
            </a:r>
          </a:p>
          <a:p>
            <a:pPr marL="0" indent="0" eaLnBrk="1" hangingPunct="1">
              <a:buFont typeface="Wingdings" pitchFamily="2" charset="2"/>
              <a:buNone/>
            </a:pPr>
            <a:r>
              <a:rPr lang="ar-SA" sz="2800" smtClean="0"/>
              <a:t>3- هل أثر التفصيل والإطناب في القصة على  مبدأ التركيز في القصة القصيرة ؟ عللي لما تقولين .</a:t>
            </a:r>
          </a:p>
          <a:p>
            <a:pPr marL="0" indent="0" eaLnBrk="1" hangingPunct="1">
              <a:buFont typeface="Wingdings" pitchFamily="2" charset="2"/>
              <a:buNone/>
            </a:pPr>
            <a:r>
              <a:rPr lang="ar-SA" sz="2800" smtClean="0"/>
              <a:t>4- ضعي للقصة نهاية أخرى من خلال تغيير بعض أحداثها محافظة على الفكرة دون تغيير.</a:t>
            </a:r>
          </a:p>
        </p:txBody>
      </p:sp>
      <p:sp>
        <p:nvSpPr>
          <p:cNvPr id="26627" name="مربع نص 4"/>
          <p:cNvSpPr txBox="1">
            <a:spLocks noChangeArrowheads="1"/>
          </p:cNvSpPr>
          <p:nvPr/>
        </p:nvSpPr>
        <p:spPr bwMode="auto">
          <a:xfrm>
            <a:off x="3143250" y="71438"/>
            <a:ext cx="2055813" cy="1200150"/>
          </a:xfrm>
          <a:prstGeom prst="rect">
            <a:avLst/>
          </a:prstGeom>
          <a:noFill/>
          <a:ln w="9525">
            <a:noFill/>
            <a:miter lim="800000"/>
            <a:headEnd/>
            <a:tailEnd/>
          </a:ln>
        </p:spPr>
        <p:txBody>
          <a:bodyPr wrap="none">
            <a:spAutoFit/>
          </a:bodyPr>
          <a:lstStyle/>
          <a:p>
            <a:r>
              <a:rPr lang="ar-SA" sz="7200"/>
              <a:t>التقييم </a:t>
            </a:r>
          </a:p>
        </p:txBody>
      </p:sp>
    </p:spTree>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0" y="2096115"/>
          <a:ext cx="91440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flipH="1" flipV="1">
            <a:off x="6011863" y="3213100"/>
            <a:ext cx="2016125" cy="266700"/>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071813" y="428625"/>
            <a:ext cx="4679950" cy="1152525"/>
          </a:xfrm>
          <a:prstGeom prst="rect">
            <a:avLst/>
          </a:prstGeom>
          <a:noFill/>
          <a:ln>
            <a:noFill/>
          </a:ln>
        </p:spPr>
        <p:style>
          <a:lnRef idx="1">
            <a:schemeClr val="dk1"/>
          </a:lnRef>
          <a:fillRef idx="2">
            <a:schemeClr val="dk1"/>
          </a:fillRef>
          <a:effectRef idx="1">
            <a:schemeClr val="dk1"/>
          </a:effectRef>
          <a:fontRef idx="minor">
            <a:schemeClr val="dk1"/>
          </a:fontRef>
        </p:style>
        <p:txBody>
          <a:bodyPr rtlCol="1" anchor="ctr"/>
          <a:lstStyle/>
          <a:p>
            <a:pPr algn="ctr" fontAlgn="auto">
              <a:spcBef>
                <a:spcPts val="0"/>
              </a:spcBef>
              <a:spcAft>
                <a:spcPts val="0"/>
              </a:spcAft>
              <a:defRPr/>
            </a:pPr>
            <a:r>
              <a:rPr lang="ar-SA" sz="3600" dirty="0"/>
              <a:t>مخطط المحاضرة </a:t>
            </a:r>
          </a:p>
        </p:txBody>
      </p:sp>
      <p:cxnSp>
        <p:nvCxnSpPr>
          <p:cNvPr id="7" name="Straight Connector 6"/>
          <p:cNvCxnSpPr/>
          <p:nvPr/>
        </p:nvCxnSpPr>
        <p:spPr>
          <a:xfrm>
            <a:off x="8243888" y="4508500"/>
            <a:ext cx="73025" cy="288925"/>
          </a:xfrm>
          <a:prstGeom prst="line">
            <a:avLst/>
          </a:prstGeom>
        </p:spPr>
        <p:style>
          <a:lnRef idx="1">
            <a:schemeClr val="accent1"/>
          </a:lnRef>
          <a:fillRef idx="0">
            <a:schemeClr val="accent1"/>
          </a:fillRef>
          <a:effectRef idx="0">
            <a:schemeClr val="accent1"/>
          </a:effectRef>
          <a:fontRef idx="minor">
            <a:schemeClr val="tx1"/>
          </a:fontRef>
        </p:style>
      </p:cxnSp>
      <p:pic>
        <p:nvPicPr>
          <p:cNvPr id="6" name="صورة 5" descr="DU.jpg"/>
          <p:cNvPicPr>
            <a:picLocks noChangeAspect="1"/>
          </p:cNvPicPr>
          <p:nvPr/>
        </p:nvPicPr>
        <p:blipFill>
          <a:blip r:embed="rId6"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لمحتوى 2"/>
          <p:cNvSpPr>
            <a:spLocks noGrp="1"/>
          </p:cNvSpPr>
          <p:nvPr>
            <p:ph sz="quarter" idx="1"/>
          </p:nvPr>
        </p:nvSpPr>
        <p:spPr>
          <a:xfrm>
            <a:off x="0" y="981075"/>
            <a:ext cx="8893175" cy="5876925"/>
          </a:xfrm>
        </p:spPr>
        <p:txBody>
          <a:bodyPr/>
          <a:lstStyle/>
          <a:p>
            <a:pPr eaLnBrk="1" hangingPunct="1"/>
            <a:r>
              <a:rPr lang="ar-SA" smtClean="0"/>
              <a:t> الحمامة والثعلب ومالك الحزين  .. " من قصص كليلة ودمنة ” :</a:t>
            </a:r>
          </a:p>
          <a:p>
            <a:pPr eaLnBrk="1" hangingPunct="1">
              <a:lnSpc>
                <a:spcPct val="150000"/>
              </a:lnSpc>
              <a:buFont typeface="Wingdings" pitchFamily="2" charset="2"/>
              <a:buNone/>
            </a:pPr>
            <a:r>
              <a:rPr lang="ar-SA" sz="2600" smtClean="0"/>
              <a:t>   زعموا أن حمامة كانت تفرخ في رأس نخلة طويلة ذاهبة في السماء، فكانت الحمامة تشرع في نقل العش إلى رأس تلك النخلة، فلا يمكن أن تنقل ما تنقل من العش وتجعله تحت البيض إلا بعد شدة وتعب ومشقة, لطول النخلة وسحقها، فإذا فرغت من النقل باضت ,ثم حضنت بيضها، فإذا فقست وأدرك فراخها جاءها ثعلبٌ قد تعاهد ذلك منها لوقت قد علمه بقدر ما ينهض فراخها، فيقف بأصل النخلة فيصيح بها ويتوعدها أن يرقي إليها , فتلقي إليه فراخها. فبينما هي ذات يوم قد أدرك لها فرخان , إذ أقبل مالك الحزين فوقع على النخلة, فلما رأى الحمامة كئيبة حزينة شديدة الهم , قال لها مالك الحزين: "يا حمامة! ما لي أراكِ كاسفة اللون سيئة الحال؟ فقالت له: " يا مالك الحزين!إن ثعلباً دهيتُ به كلما</a:t>
            </a:r>
          </a:p>
        </p:txBody>
      </p:sp>
      <p:sp>
        <p:nvSpPr>
          <p:cNvPr id="4" name="Title 1"/>
          <p:cNvSpPr txBox="1">
            <a:spLocks/>
          </p:cNvSpPr>
          <p:nvPr/>
        </p:nvSpPr>
        <p:spPr>
          <a:xfrm>
            <a:off x="539750" y="115888"/>
            <a:ext cx="7467600" cy="865187"/>
          </a:xfrm>
          <a:prstGeom prst="rect">
            <a:avLst/>
          </a:prstGeom>
          <a:noFill/>
          <a:ln>
            <a:noFill/>
          </a:ln>
        </p:spPr>
        <p:style>
          <a:lnRef idx="1">
            <a:schemeClr val="dk1"/>
          </a:lnRef>
          <a:fillRef idx="2">
            <a:schemeClr val="dk1"/>
          </a:fillRef>
          <a:effectRef idx="1">
            <a:schemeClr val="dk1"/>
          </a:effectRef>
          <a:fontRef idx="minor">
            <a:schemeClr val="dk1"/>
          </a:fontRef>
        </p:style>
        <p:txBody>
          <a:bodyPr anchor="b">
            <a:normAutofit fontScale="92500" lnSpcReduction="20000"/>
          </a:bodyPr>
          <a:lstStyle/>
          <a:p>
            <a:pPr algn="ctr" fontAlgn="auto">
              <a:spcAft>
                <a:spcPts val="0"/>
              </a:spcAft>
              <a:defRPr/>
            </a:pPr>
            <a:r>
              <a:rPr lang="ar-SA" sz="6600" cap="small" dirty="0"/>
              <a:t>الواجب الجماعي </a:t>
            </a:r>
          </a:p>
        </p:txBody>
      </p:sp>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عنصر نائب للمحتوى 2"/>
          <p:cNvSpPr>
            <a:spLocks noGrp="1"/>
          </p:cNvSpPr>
          <p:nvPr>
            <p:ph sz="quarter" idx="1"/>
          </p:nvPr>
        </p:nvSpPr>
        <p:spPr>
          <a:xfrm>
            <a:off x="0" y="312738"/>
            <a:ext cx="8640763" cy="6211887"/>
          </a:xfrm>
        </p:spPr>
        <p:txBody>
          <a:bodyPr anchor="ctr"/>
          <a:lstStyle/>
          <a:p>
            <a:pPr eaLnBrk="1" hangingPunct="1">
              <a:lnSpc>
                <a:spcPct val="150000"/>
              </a:lnSpc>
              <a:spcBef>
                <a:spcPts val="2400"/>
              </a:spcBef>
            </a:pPr>
            <a:r>
              <a:rPr lang="ar-SA" sz="2800" smtClean="0"/>
              <a:t>كان لي فرخان جاء يهددني ويصيح في أصل النخلة، فأفرق منه , فأطرح إليه فرخي" قال لها مالك الحزين: "إذا أتاكِ ليفعل ما تقولين فقولي له:" لا ألقي إليك فرخي! فارقَ إلي وغرر بنفسك! فإذا فعلت ذلك وأكلت فرخي، طرت عنك ونجوت بنفسي". فلما علمها مالك الحزين هذه الحيلة طار فوقع على شاطئ نهر, فأقبل الثعلب في الوقت الذي عرف، فوقف تحتها، ثم صاح كما كان يفعل,فأجابته الحمامة بما علمها مالك الحزين. فقال لها الثعلب:" أخبريني من علمك هذا؟" قالت: "علمني مالك الحزين". فتوجّه الثعلب إلى مالكاً الحزين على شاطئ النهر، فوجده واقفاً, فقال له الثعلب: "يا مالك الحزين! إذا أتتك الريح عن يمينك فأين تجعل رأسك؟" قال: "عن شمالي". قال: "فإذا أتتك عن شمالك فأين تجعل رأسك؟"</a:t>
            </a:r>
          </a:p>
        </p:txBody>
      </p:sp>
    </p:spTree>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صر نائب للمحتوى 2"/>
          <p:cNvSpPr>
            <a:spLocks noGrp="1"/>
          </p:cNvSpPr>
          <p:nvPr>
            <p:ph sz="quarter" idx="1"/>
          </p:nvPr>
        </p:nvSpPr>
        <p:spPr>
          <a:xfrm>
            <a:off x="457200" y="260350"/>
            <a:ext cx="8002588" cy="6337300"/>
          </a:xfrm>
        </p:spPr>
        <p:txBody>
          <a:bodyPr anchor="ctr"/>
          <a:lstStyle/>
          <a:p>
            <a:pPr eaLnBrk="1" hangingPunct="1">
              <a:lnSpc>
                <a:spcPct val="150000"/>
              </a:lnSpc>
              <a:buFont typeface="Wingdings" pitchFamily="2" charset="2"/>
              <a:buNone/>
            </a:pPr>
            <a:r>
              <a:rPr lang="ar-SA" sz="2800" smtClean="0"/>
              <a:t>قال: "أجعله عن يميني أو خلفي". قال:" فإذا أتتك الريح من كل مكان وكل ناحية فأين تجعله؟" قال: "أجعله تحت جناحي". قال: "وكيف تستطيع أن تجعله تحت جناحك؟ ما أراه يتهيأ لك". قال: "بلى"</a:t>
            </a:r>
          </a:p>
          <a:p>
            <a:pPr eaLnBrk="1" hangingPunct="1">
              <a:lnSpc>
                <a:spcPct val="150000"/>
              </a:lnSpc>
              <a:buFont typeface="Wingdings" pitchFamily="2" charset="2"/>
              <a:buNone/>
            </a:pPr>
            <a:r>
              <a:rPr lang="ar-SA" sz="2800" smtClean="0"/>
              <a:t> قال: "فأرني كيف تصنع, فلعمري يا معشر الطير, لقد فضلكن الله علينا؛ إنكن تدرين في ساعة واحدة مثلما ندري في سنة، وتبلغن ما لا نبلغ، وتدخلن رؤوسكن تحت أجنحتكن من البرد والريح. فهنيئاً لكن !فأرني كيف تصنع!" فأدخل الطائر رأسه تحت جناحه ,فوثب عليه الثعلب مكانه فأخذه فهمزه همزة دقت عنقه. ثم قال:" يا عدوي نفسه، تُرى الرأي للحمامة، وتعلمها الحيلة لنفسها، وتعجز عن ذلك لنفسك، حتى يتمكن منك عدوك، ثم أجهز عليه فأكله. </a:t>
            </a:r>
            <a:endParaRPr lang="en-US" sz="2800" smtClean="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404813"/>
            <a:ext cx="8229600" cy="863600"/>
          </a:xfrm>
          <a:noFill/>
          <a:ln>
            <a:noFill/>
          </a:ln>
        </p:spPr>
        <p:style>
          <a:lnRef idx="1">
            <a:schemeClr val="dk1"/>
          </a:lnRef>
          <a:fillRef idx="2">
            <a:schemeClr val="dk1"/>
          </a:fillRef>
          <a:effectRef idx="1">
            <a:schemeClr val="dk1"/>
          </a:effectRef>
          <a:fontRef idx="minor">
            <a:schemeClr val="dk1"/>
          </a:fontRef>
        </p:style>
        <p:txBody>
          <a:bodyPr>
            <a:noAutofit/>
          </a:bodyPr>
          <a:lstStyle/>
          <a:p>
            <a:pPr algn="ctr" eaLnBrk="1" fontAlgn="auto" hangingPunct="1">
              <a:spcAft>
                <a:spcPts val="0"/>
              </a:spcAft>
              <a:defRPr/>
            </a:pPr>
            <a:r>
              <a:rPr lang="ar-SA" sz="3600" b="1" dirty="0" smtClean="0"/>
              <a:t>التعريف بالكاتب</a:t>
            </a:r>
            <a:endParaRPr lang="ar-SA" sz="3600" dirty="0"/>
          </a:p>
        </p:txBody>
      </p:sp>
      <p:sp>
        <p:nvSpPr>
          <p:cNvPr id="10243" name="Content Placeholder 2"/>
          <p:cNvSpPr>
            <a:spLocks noGrp="1"/>
          </p:cNvSpPr>
          <p:nvPr>
            <p:ph sz="quarter" idx="1"/>
          </p:nvPr>
        </p:nvSpPr>
        <p:spPr>
          <a:xfrm>
            <a:off x="468313" y="1557338"/>
            <a:ext cx="8229600" cy="4381500"/>
          </a:xfrm>
        </p:spPr>
        <p:txBody>
          <a:bodyPr/>
          <a:lstStyle/>
          <a:p>
            <a:pPr algn="just" eaLnBrk="1" hangingPunct="1"/>
            <a:r>
              <a:rPr lang="ar-SA" smtClean="0"/>
              <a:t>ولد يوسف إدريس- أشهر كتّاب القصة القصيرة - في محافظة الشرقية 19 من مايو سنة 1927 م وتخرج في كلية الطب سنة 1952 - وترك الطب من أجل القصة القصيرة ،وقد أصدر ثلاث عشرة مجموعة قصصيّة أولها : {أرخص الليالي} سنة 1954 التي عالج فيها المشكلة السكانية ومن هذه المجموعة قصته {نظرة} . ومن أشهر أعماله القصصيّة أيضاً مجموعة {جمهورية فَرَحات} و{آخر الدنيا} و{حادثة شرف} و{قاع المدينة} وغيرها، تميزت قصص يوسف إدريس بوجود شخصيات لم تظهر من قبل في القصة المصرية، وهذه الشخصيات تتمثّل في الفلاحين الفقراء والعاملين والعاطلين والعاملين الهامشيين والموظّفين الصِّغار وأطفال وصبية ومُراهِقين في المدارس . وتوفى أول أغسطس سنة 1991.</a:t>
            </a: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a:noFill/>
          <a:ln>
            <a:noFill/>
          </a:ln>
        </p:spPr>
        <p:style>
          <a:lnRef idx="1">
            <a:schemeClr val="dk1"/>
          </a:lnRef>
          <a:fillRef idx="2">
            <a:schemeClr val="dk1"/>
          </a:fillRef>
          <a:effectRef idx="1">
            <a:schemeClr val="dk1"/>
          </a:effectRef>
          <a:fontRef idx="minor">
            <a:schemeClr val="dk1"/>
          </a:fontRef>
        </p:style>
        <p:txBody>
          <a:bodyPr>
            <a:scene3d>
              <a:camera prst="orthographicFront"/>
              <a:lightRig rig="threePt" dir="t"/>
            </a:scene3d>
            <a:sp3d extrusionH="57150">
              <a:bevelT w="50800" h="38100" prst="riblet"/>
            </a:sp3d>
          </a:bodyPr>
          <a:lstStyle/>
          <a:p>
            <a:pPr algn="ctr" eaLnBrk="1" fontAlgn="auto" hangingPunct="1">
              <a:spcAft>
                <a:spcPts val="0"/>
              </a:spcAft>
              <a:defRPr/>
            </a:pPr>
            <a:r>
              <a:rPr lang="ar-SA" sz="4800" b="1" dirty="0" smtClean="0">
                <a:solidFill>
                  <a:schemeClr val="tx1"/>
                </a:solidFill>
                <a:effectLst>
                  <a:innerShdw blurRad="63500" dist="50800" dir="10800000">
                    <a:prstClr val="black">
                      <a:alpha val="50000"/>
                    </a:prstClr>
                  </a:innerShdw>
                </a:effectLst>
              </a:rPr>
              <a:t>نظرة</a:t>
            </a:r>
            <a:endParaRPr lang="ar-SA" sz="4800" b="1" dirty="0">
              <a:solidFill>
                <a:schemeClr val="tx1"/>
              </a:solidFill>
              <a:effectLst>
                <a:innerShdw blurRad="63500" dist="50800" dir="10800000">
                  <a:prstClr val="black">
                    <a:alpha val="50000"/>
                  </a:prstClr>
                </a:innerShdw>
              </a:effectLst>
            </a:endParaRPr>
          </a:p>
        </p:txBody>
      </p:sp>
      <p:sp>
        <p:nvSpPr>
          <p:cNvPr id="3" name="Content Placeholder 2"/>
          <p:cNvSpPr>
            <a:spLocks noGrp="1"/>
          </p:cNvSpPr>
          <p:nvPr>
            <p:ph sz="quarter" idx="1"/>
          </p:nvPr>
        </p:nvSpPr>
        <p:spPr>
          <a:xfrm>
            <a:off x="468313" y="1412875"/>
            <a:ext cx="8207375" cy="5289550"/>
          </a:xfrm>
          <a:noFill/>
          <a:ln>
            <a:noFill/>
          </a:ln>
        </p:spPr>
        <p:style>
          <a:lnRef idx="1">
            <a:schemeClr val="accent6"/>
          </a:lnRef>
          <a:fillRef idx="2">
            <a:schemeClr val="accent6"/>
          </a:fillRef>
          <a:effectRef idx="1">
            <a:schemeClr val="accent6"/>
          </a:effectRef>
          <a:fontRef idx="minor">
            <a:schemeClr val="dk1"/>
          </a:fontRef>
        </p:style>
        <p:txBody>
          <a:bodyPr>
            <a:normAutofit fontScale="25000" lnSpcReduction="20000"/>
          </a:bodyPr>
          <a:lstStyle/>
          <a:p>
            <a:pPr marL="0" indent="0" algn="just" eaLnBrk="1" fontAlgn="auto" hangingPunct="1">
              <a:spcAft>
                <a:spcPts val="0"/>
              </a:spcAft>
              <a:buFont typeface="Wingdings"/>
              <a:buNone/>
              <a:defRPr/>
            </a:pPr>
            <a:r>
              <a:rPr lang="ar-SA" sz="14400" dirty="0" smtClean="0">
                <a:latin typeface="Arabic Typesetting" pitchFamily="66" charset="-78"/>
                <a:cs typeface="Arabic Typesetting" pitchFamily="66" charset="-78"/>
              </a:rPr>
              <a:t>«كانَ </a:t>
            </a:r>
            <a:r>
              <a:rPr lang="ar-SA" sz="14400" dirty="0">
                <a:latin typeface="Arabic Typesetting" pitchFamily="66" charset="-78"/>
                <a:cs typeface="Arabic Typesetting" pitchFamily="66" charset="-78"/>
              </a:rPr>
              <a:t>غريبًا أنْ تسألَ طفلةٌ صغيرةٌ مثلُها إنسانًا كبيرًا مثلي لا تعرِفُه في بساطةٍ وبراءَةٍ أنْ يُعَدِّلَ من وَضْعِ ما تحمِلُهُ ، وكانَ ما تحمِلُهُ معقَّدًا حقًّا ففوقَ رأسِها تستقرُّ " صِينيَّةُ بطَاطِسَ بالفُرْن "، وفوقَ هذه الصِّينيَّةِ الصغيرةِ يَسْتَوِى حَوْضٌ واسعٌ من الصَّاجِ مفروشٌ بالفطائِر المخبوزةِ، وكانَ الحوضُ قد انزلقَ رَغْمَ قَبْضَتِها الدقيقةِ التي اسْتَماتَتْ عليه حتَّى أصبحَ ما تحملُه كلُّه مهدَّدًا بالسُّقوطِ لَمْ تَطُلْ دهشَتِي وأنا أُحَدِّقُ في الطفلةِ الصغيرةِ الحَيْرَى ، وأسرَعْتُ لإنقاذِ الحِمْلِ ، وتلَمَّسْتُ سُبلاً كثيرةً وأنا أُسَوِّي الصينيةَ ، فيميلُ الحوضُ ، وأعَدِّلُ من وَضْعِ الصَّاجِ فتميلُ الصينيةُ ، ثمَّ اضبِطُهُما معًا ، فيميلُ رأسُها هيَ ولكنني نجحْتُ أخيراً في تثبيتِ الحِمْلِ، وزيادةً في الاِطْمِئنَانِ، نَصَحْتُها أن تعودَ إلى الفُرْنِ، وكانَ قريباً، حيثُ تتركُ الصاجَ وتعودُ فتأخذُه . ولستُ أدرِى ما دارَ في رأسِها فما كنتُ أَرَى لها رأسًا وقد حَجبَهُ الحِمْلُ. كلُّ ما حَدثَ أنَّها انتظرتْ قليلاً لتتأكَّدَ مِنْ قبضتِها ثم مضَتْ وهى تُغَمْغِمُ بكلامٍ كثيرٍ لم تَلْتِقِطْ أُذُنِي </a:t>
            </a:r>
            <a:r>
              <a:rPr lang="ar-SA" sz="14400" dirty="0" smtClean="0">
                <a:latin typeface="Arabic Typesetting" pitchFamily="66" charset="-78"/>
                <a:cs typeface="Arabic Typesetting" pitchFamily="66" charset="-78"/>
              </a:rPr>
              <a:t>منه إلاكَلِمَة"سِتِّي".</a:t>
            </a:r>
            <a:r>
              <a:rPr lang="ar-SA" sz="14400" dirty="0">
                <a:latin typeface="Arabic Typesetting" pitchFamily="66" charset="-78"/>
                <a:cs typeface="Arabic Typesetting" pitchFamily="66" charset="-78"/>
              </a:rPr>
              <a:t/>
            </a:r>
            <a:br>
              <a:rPr lang="ar-SA" sz="14400" dirty="0">
                <a:latin typeface="Arabic Typesetting" pitchFamily="66" charset="-78"/>
                <a:cs typeface="Arabic Typesetting" pitchFamily="66" charset="-78"/>
              </a:rPr>
            </a:br>
            <a:r>
              <a:rPr lang="ar-SA" sz="14400" dirty="0">
                <a:latin typeface="Arabic Typesetting" pitchFamily="66" charset="-78"/>
                <a:cs typeface="Arabic Typesetting" pitchFamily="66" charset="-78"/>
              </a:rPr>
              <a:t/>
            </a:r>
            <a:br>
              <a:rPr lang="ar-SA" sz="14400" dirty="0">
                <a:latin typeface="Arabic Typesetting" pitchFamily="66" charset="-78"/>
                <a:cs typeface="Arabic Typesetting" pitchFamily="66" charset="-78"/>
              </a:rPr>
            </a:br>
            <a:endParaRPr lang="en-US" sz="14400" dirty="0">
              <a:latin typeface="Arabic Typesetting" pitchFamily="66" charset="-78"/>
              <a:cs typeface="Arabic Typesetting" pitchFamily="66" charset="-78"/>
            </a:endParaRPr>
          </a:p>
          <a:p>
            <a:pPr marL="274320" indent="-274320" eaLnBrk="1" fontAlgn="auto" hangingPunct="1">
              <a:spcAft>
                <a:spcPts val="0"/>
              </a:spcAft>
              <a:buFont typeface="Wingdings"/>
              <a:buChar char=""/>
              <a:defRPr/>
            </a:pPr>
            <a:endParaRPr lang="ar-SA" dirty="0"/>
          </a:p>
        </p:txBody>
      </p:sp>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8763" y="47625"/>
            <a:ext cx="8604250" cy="3540125"/>
          </a:xfrm>
          <a:prstGeom prst="rect">
            <a:avLst/>
          </a:prstGeom>
          <a:noFill/>
          <a:ln>
            <a:noFill/>
          </a:ln>
        </p:spPr>
        <p:style>
          <a:lnRef idx="1">
            <a:schemeClr val="dk1"/>
          </a:lnRef>
          <a:fillRef idx="2">
            <a:schemeClr val="dk1"/>
          </a:fillRef>
          <a:effectRef idx="1">
            <a:schemeClr val="dk1"/>
          </a:effectRef>
          <a:fontRef idx="minor">
            <a:schemeClr val="dk1"/>
          </a:fontRef>
        </p:style>
        <p:txBody>
          <a:bodyPr>
            <a:spAutoFit/>
          </a:bodyPr>
          <a:lstStyle/>
          <a:p>
            <a:pPr algn="just" fontAlgn="auto">
              <a:spcBef>
                <a:spcPts val="0"/>
              </a:spcBef>
              <a:spcAft>
                <a:spcPts val="0"/>
              </a:spcAft>
              <a:defRPr/>
            </a:pPr>
            <a:r>
              <a:rPr lang="ar-SA" sz="3200" dirty="0">
                <a:latin typeface="Arabic Typesetting" pitchFamily="66" charset="-78"/>
                <a:cs typeface="Arabic Typesetting" pitchFamily="66" charset="-78"/>
              </a:rPr>
              <a:t>ولَمْ أحَوِّلْ عينَيَّ عنها وهي تخترقُ الشارعَ العريضَ المزدَحِمَ بالسياراتِ ، ولا عنْ ثوبِها القديمِ الواسعِ المُهَلْهَلِ الذي يشبِهُ قطعةَ القماشِ التي ينظَّفُ بها الفُرنُ ، أو حتَّى عن رجلَيْها اللتَيْنِ كانَتا تطلانِ من ذيلِهِ المُمَزَّقِ كمِسمارَيْنِ رفيعَيْن ورَاقبْتُها في عَجبٍ وهى تُنْشِبُ قدَمَيْها العاريتَيْنِ كمخَالبِ الكتْكُوتِ في الأَرْضِ، وتهتزُّ وهى تتحرَّكُ ثم تنظُرُ هُنَا وهُنَاكَ بالفَتحاتِ الصغيرةِ الدّاكنةِ السوداءِ في وَجْهِها، وتخطُو خُطواتٍ ثابتةً قليلةً وقد تتمايَلُ بَعْضَ الشَّيءِ، ولكنَّها سُرْعانَ ما تَسْتأنِفُ الـمُضِىَّ ... رَاقبْتُها طويلاً حتى امتصَّتْنى كلُّ دقيقةٍ من حَركاتِها، فقد كُنْتُ أتوقَّع في كلِّ ثانيةٍ أن تَحْدُثَ الكارثةُ. وأخيراً استطاعَتِ الخادمةُ الطفلةُ أن تخترِقَ الشارعَ المزدحِمَ في بُطْءٍ كحكمةِ الكبارِ.</a:t>
            </a:r>
          </a:p>
        </p:txBody>
      </p:sp>
      <p:sp>
        <p:nvSpPr>
          <p:cNvPr id="12291" name="Rectangle 2"/>
          <p:cNvSpPr>
            <a:spLocks noChangeArrowheads="1"/>
          </p:cNvSpPr>
          <p:nvPr/>
        </p:nvSpPr>
        <p:spPr bwMode="auto">
          <a:xfrm>
            <a:off x="250825" y="3587750"/>
            <a:ext cx="8605838" cy="3046413"/>
          </a:xfrm>
          <a:prstGeom prst="rect">
            <a:avLst/>
          </a:prstGeom>
          <a:noFill/>
          <a:ln w="9525">
            <a:noFill/>
            <a:miter lim="800000"/>
            <a:headEnd/>
            <a:tailEnd/>
          </a:ln>
        </p:spPr>
        <p:txBody>
          <a:bodyPr>
            <a:spAutoFit/>
          </a:bodyPr>
          <a:lstStyle/>
          <a:p>
            <a:pPr algn="just"/>
            <a:r>
              <a:rPr lang="ar-SA" sz="3200">
                <a:latin typeface="Arabic Typesetting" pitchFamily="66" charset="-78"/>
                <a:cs typeface="Arabic Typesetting" pitchFamily="66" charset="-78"/>
              </a:rPr>
              <a:t>استأنَفتْ سيرَها على الجانبِ الآخَرِ، وقبلَ أن تختفِىَ شاهَدْتُها تتوقَّفُ ولا تتحرَّكُ. وكادَتْ عربةٌ تدْهَمُنِى وأنَا أُسْرِعُ لإنقاذِها. وحينَ وصلْتُ كانَ كلُّ شيء علَى ما يُرامُ و الحوض و الصينية على أتم اعتدال ... أمَّا هيَ فكانَتْ واقِفَةً في ثباتٍ تتفَرَّجُ ووَجْهُها المُنكمِشُ الأسمَرُ يتابعُ كرَةً منَ المَطَّاطِ يتقاذَفُها أطفالٌ في مثلِ حَجْمِها ، وأكبَرَ منها ، وهُمْ يُهَلِّلونَ ويَصْرُخونَ ويَضْحَكُونَ ، ولَمْ تلحَظْنِي ، ولم تتوقَّفْ كثيرًا ، فمِنْ جديدٍ راحَتْ مخالِبُها الدقيقةُ تمضِي بها ، وقبلَ أن تنحرفَ استدارَتْ على مَهَلٍ ، واستدارَ الحِمْلُ معَها ، وألقَتْ على الكُرَةِ والأطفالِ نظْرَةً طويلةً ، ثمَّ ابتَلَعَتْها الحارَّةُ</a:t>
            </a:r>
            <a:r>
              <a:rPr lang="en-US" sz="3200">
                <a:latin typeface="Arabic Typesetting" pitchFamily="66" charset="-78"/>
                <a:cs typeface="Arabic Typesetting" pitchFamily="66" charset="-78"/>
              </a:rPr>
              <a:t> .</a:t>
            </a:r>
            <a:r>
              <a:rPr lang="ar-SA" sz="3200">
                <a:latin typeface="Arabic Typesetting" pitchFamily="66" charset="-78"/>
                <a:cs typeface="Arabic Typesetting" pitchFamily="66" charset="-78"/>
              </a:rPr>
              <a:t>».</a:t>
            </a:r>
            <a:r>
              <a:rPr lang="en-US" sz="3200">
                <a:latin typeface="Arabic Typesetting" pitchFamily="66" charset="-78"/>
                <a:cs typeface="Arabic Typesetting" pitchFamily="66" charset="-78"/>
              </a:rPr>
              <a:t> </a:t>
            </a:r>
            <a:endParaRPr lang="ar-SA" sz="3200">
              <a:latin typeface="Arabic Typesetting" pitchFamily="66" charset="-78"/>
              <a:cs typeface="Arabic Typesetting" pitchFamily="66" charset="-78"/>
            </a:endParaRPr>
          </a:p>
        </p:txBody>
      </p:sp>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50900"/>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400" dirty="0" smtClean="0">
                <a:solidFill>
                  <a:srgbClr val="FF0000"/>
                </a:solidFill>
              </a:rPr>
              <a:t>شرح المفردات</a:t>
            </a:r>
            <a:endParaRPr lang="ar-SA" sz="4400" dirty="0">
              <a:solidFill>
                <a:srgbClr val="FF0000"/>
              </a:solidFill>
            </a:endParaRPr>
          </a:p>
        </p:txBody>
      </p:sp>
      <p:sp>
        <p:nvSpPr>
          <p:cNvPr id="3" name="Content Placeholder 2"/>
          <p:cNvSpPr>
            <a:spLocks noGrp="1"/>
          </p:cNvSpPr>
          <p:nvPr>
            <p:ph sz="quarter" idx="1"/>
          </p:nvPr>
        </p:nvSpPr>
        <p:spPr>
          <a:xfrm>
            <a:off x="395288" y="1700213"/>
            <a:ext cx="4330700" cy="4598987"/>
          </a:xfrm>
        </p:spPr>
        <p:txBody>
          <a:bodyPr>
            <a:normAutofit lnSpcReduction="10000"/>
          </a:bodyPr>
          <a:lstStyle/>
          <a:p>
            <a:pPr marL="0" indent="0" eaLnBrk="1" fontAlgn="auto" hangingPunct="1">
              <a:spcAft>
                <a:spcPts val="0"/>
              </a:spcAft>
              <a:buFont typeface="Wingdings"/>
              <a:buChar char=""/>
              <a:defRPr/>
            </a:pPr>
            <a:r>
              <a:rPr lang="ar-SA" dirty="0" smtClean="0"/>
              <a:t> </a:t>
            </a:r>
            <a:r>
              <a:rPr lang="ar-SA" dirty="0" err="1" smtClean="0"/>
              <a:t>تخترق </a:t>
            </a:r>
            <a:r>
              <a:rPr lang="ar-SA" dirty="0"/>
              <a:t>: </a:t>
            </a:r>
            <a:r>
              <a:rPr lang="ar-SA" dirty="0" smtClean="0"/>
              <a:t>تعبر.</a:t>
            </a:r>
          </a:p>
          <a:p>
            <a:pPr marL="0" indent="0" eaLnBrk="1" fontAlgn="auto" hangingPunct="1">
              <a:spcAft>
                <a:spcPts val="0"/>
              </a:spcAft>
              <a:buFont typeface="Wingdings"/>
              <a:buChar char=""/>
              <a:defRPr/>
            </a:pPr>
            <a:r>
              <a:rPr lang="ar-EG" dirty="0" smtClean="0"/>
              <a:t> </a:t>
            </a:r>
            <a:r>
              <a:rPr lang="ar-SA" dirty="0"/>
              <a:t>المهلهل : </a:t>
            </a:r>
            <a:r>
              <a:rPr lang="ar-SA" dirty="0" smtClean="0"/>
              <a:t>الممزق .</a:t>
            </a:r>
          </a:p>
          <a:p>
            <a:pPr marL="0" indent="0" eaLnBrk="1" fontAlgn="auto" hangingPunct="1">
              <a:spcAft>
                <a:spcPts val="0"/>
              </a:spcAft>
              <a:buFont typeface="Wingdings"/>
              <a:buChar char=""/>
              <a:defRPr/>
            </a:pPr>
            <a:r>
              <a:rPr lang="ar-SA" dirty="0" smtClean="0"/>
              <a:t> </a:t>
            </a:r>
            <a:r>
              <a:rPr lang="ar-SA" dirty="0" err="1" smtClean="0"/>
              <a:t>تنشب </a:t>
            </a:r>
            <a:r>
              <a:rPr lang="ar-SA" dirty="0"/>
              <a:t>: تدخل وتثبت </a:t>
            </a:r>
            <a:r>
              <a:rPr lang="ar-SA" dirty="0" smtClean="0"/>
              <a:t>.</a:t>
            </a:r>
          </a:p>
          <a:p>
            <a:pPr marL="0" indent="0" eaLnBrk="1" fontAlgn="auto" hangingPunct="1">
              <a:spcAft>
                <a:spcPts val="0"/>
              </a:spcAft>
              <a:buFont typeface="Wingdings"/>
              <a:buChar char=""/>
              <a:defRPr/>
            </a:pPr>
            <a:r>
              <a:rPr lang="ar-SA" dirty="0" smtClean="0"/>
              <a:t> الفتحات </a:t>
            </a:r>
            <a:r>
              <a:rPr lang="ar-SA" dirty="0"/>
              <a:t>الصّغيرة : أي العيون </a:t>
            </a:r>
            <a:r>
              <a:rPr lang="ar-SA" dirty="0" smtClean="0"/>
              <a:t>الصغيرة.</a:t>
            </a:r>
          </a:p>
          <a:p>
            <a:pPr marL="0" indent="0" eaLnBrk="1" fontAlgn="auto" hangingPunct="1">
              <a:spcAft>
                <a:spcPts val="0"/>
              </a:spcAft>
              <a:buFont typeface="Wingdings"/>
              <a:buChar char=""/>
              <a:defRPr/>
            </a:pPr>
            <a:r>
              <a:rPr lang="ar-SA" dirty="0" smtClean="0"/>
              <a:t> </a:t>
            </a:r>
            <a:r>
              <a:rPr lang="ar-SA" dirty="0" err="1" smtClean="0"/>
              <a:t>امتصّتنى </a:t>
            </a:r>
            <a:r>
              <a:rPr lang="ar-SA" dirty="0"/>
              <a:t>: أي جذبتني </a:t>
            </a:r>
            <a:r>
              <a:rPr lang="ar-SA" dirty="0" smtClean="0"/>
              <a:t>وشدتني.</a:t>
            </a:r>
          </a:p>
          <a:p>
            <a:pPr marL="0" indent="0" eaLnBrk="1" fontAlgn="auto" hangingPunct="1">
              <a:spcAft>
                <a:spcPts val="0"/>
              </a:spcAft>
              <a:buFont typeface="Wingdings"/>
              <a:buChar char=""/>
              <a:defRPr/>
            </a:pPr>
            <a:r>
              <a:rPr lang="ar-SA" dirty="0" smtClean="0"/>
              <a:t> </a:t>
            </a:r>
            <a:r>
              <a:rPr lang="ar-SA" dirty="0" err="1" smtClean="0"/>
              <a:t>دقيقة </a:t>
            </a:r>
            <a:r>
              <a:rPr lang="ar-SA" dirty="0" smtClean="0"/>
              <a:t>: حركة صغيرة .</a:t>
            </a:r>
            <a:r>
              <a:rPr lang="ar-SA" dirty="0">
                <a:latin typeface="Arabic Typesetting" pitchFamily="66" charset="-78"/>
              </a:rPr>
              <a:t> </a:t>
            </a:r>
            <a:endParaRPr lang="ar-SA" dirty="0" smtClean="0">
              <a:latin typeface="Arabic Typesetting" pitchFamily="66" charset="-78"/>
            </a:endParaRPr>
          </a:p>
          <a:p>
            <a:pPr marL="0" indent="0" eaLnBrk="1" fontAlgn="auto" hangingPunct="1">
              <a:spcAft>
                <a:spcPts val="0"/>
              </a:spcAft>
              <a:buFont typeface="Wingdings"/>
              <a:buChar char=""/>
              <a:defRPr/>
            </a:pPr>
            <a:r>
              <a:rPr lang="ar-SA" dirty="0" smtClean="0">
                <a:latin typeface="Arabic Typesetting" pitchFamily="66" charset="-78"/>
              </a:rPr>
              <a:t> ابتلعتها </a:t>
            </a:r>
            <a:r>
              <a:rPr lang="ar-SA" dirty="0">
                <a:latin typeface="Arabic Typesetting" pitchFamily="66" charset="-78"/>
              </a:rPr>
              <a:t>الحارة : أي أخفتها .</a:t>
            </a:r>
          </a:p>
          <a:p>
            <a:pPr marL="0" indent="0" eaLnBrk="1" fontAlgn="auto" hangingPunct="1">
              <a:spcAft>
                <a:spcPts val="0"/>
              </a:spcAft>
              <a:buFont typeface="Wingdings"/>
              <a:buChar char=""/>
              <a:defRPr/>
            </a:pPr>
            <a:r>
              <a:rPr lang="ar-SA" dirty="0" smtClean="0">
                <a:latin typeface="Arabic Typesetting" pitchFamily="66" charset="-78"/>
              </a:rPr>
              <a:t> </a:t>
            </a:r>
            <a:r>
              <a:rPr lang="ar-SA" dirty="0" err="1" smtClean="0">
                <a:latin typeface="Arabic Typesetting" pitchFamily="66" charset="-78"/>
              </a:rPr>
              <a:t>تنحرف </a:t>
            </a:r>
            <a:r>
              <a:rPr lang="ar-SA" dirty="0">
                <a:latin typeface="Arabic Typesetting" pitchFamily="66" charset="-78"/>
              </a:rPr>
              <a:t>: تميل إلى الحارة .</a:t>
            </a:r>
          </a:p>
          <a:p>
            <a:pPr marL="274320" indent="-274320" eaLnBrk="1" fontAlgn="auto" hangingPunct="1">
              <a:spcAft>
                <a:spcPts val="0"/>
              </a:spcAft>
              <a:buFont typeface="Wingdings"/>
              <a:buChar char=""/>
              <a:defRPr/>
            </a:pPr>
            <a:endParaRPr lang="ar-SA" dirty="0"/>
          </a:p>
          <a:p>
            <a:pPr marL="0" indent="0" eaLnBrk="1" fontAlgn="auto" hangingPunct="1">
              <a:spcAft>
                <a:spcPts val="0"/>
              </a:spcAft>
              <a:buFont typeface="Wingdings"/>
              <a:buNone/>
              <a:defRPr/>
            </a:pPr>
            <a:endParaRPr lang="ar-SA" dirty="0"/>
          </a:p>
        </p:txBody>
      </p:sp>
      <p:sp>
        <p:nvSpPr>
          <p:cNvPr id="4" name="Content Placeholder 3"/>
          <p:cNvSpPr>
            <a:spLocks noGrp="1"/>
          </p:cNvSpPr>
          <p:nvPr>
            <p:ph sz="quarter" idx="2"/>
          </p:nvPr>
        </p:nvSpPr>
        <p:spPr>
          <a:xfrm>
            <a:off x="4716463" y="1557338"/>
            <a:ext cx="3887787" cy="4525962"/>
          </a:xfrm>
        </p:spPr>
        <p:txBody>
          <a:bodyPr>
            <a:normAutofit lnSpcReduction="10000"/>
          </a:bodyPr>
          <a:lstStyle/>
          <a:p>
            <a:pPr marL="0" indent="0" eaLnBrk="1" fontAlgn="auto" hangingPunct="1">
              <a:spcAft>
                <a:spcPts val="0"/>
              </a:spcAft>
              <a:buFont typeface="Wingdings"/>
              <a:buChar char=""/>
              <a:defRPr/>
            </a:pPr>
            <a:r>
              <a:rPr lang="ar-SA" dirty="0" smtClean="0"/>
              <a:t> </a:t>
            </a:r>
            <a:r>
              <a:rPr lang="ar-SA" dirty="0" err="1" smtClean="0"/>
              <a:t>يعدل </a:t>
            </a:r>
            <a:r>
              <a:rPr lang="ar-SA" dirty="0" smtClean="0"/>
              <a:t>: </a:t>
            </a:r>
            <a:r>
              <a:rPr lang="ar-SA" dirty="0" err="1" smtClean="0"/>
              <a:t>يسوّي</a:t>
            </a:r>
            <a:r>
              <a:rPr lang="ar-SA" dirty="0" smtClean="0"/>
              <a:t> </a:t>
            </a:r>
            <a:r>
              <a:rPr lang="ar-SA" dirty="0" err="1" smtClean="0"/>
              <a:t>.</a:t>
            </a:r>
            <a:endParaRPr lang="ar-SA" dirty="0" smtClean="0"/>
          </a:p>
          <a:p>
            <a:pPr marL="274320" indent="-274320" eaLnBrk="1" fontAlgn="auto" hangingPunct="1">
              <a:spcAft>
                <a:spcPts val="0"/>
              </a:spcAft>
              <a:buFont typeface="Wingdings"/>
              <a:buChar char=""/>
              <a:defRPr/>
            </a:pPr>
            <a:r>
              <a:rPr lang="ar-SA" dirty="0" err="1" smtClean="0">
                <a:latin typeface="Arabic Typesetting" pitchFamily="66" charset="-78"/>
              </a:rPr>
              <a:t>تغمغم </a:t>
            </a:r>
            <a:r>
              <a:rPr lang="ar-SA" dirty="0" smtClean="0">
                <a:latin typeface="Arabic Typesetting" pitchFamily="66" charset="-78"/>
              </a:rPr>
              <a:t>: تتحدث بكلام غير </a:t>
            </a:r>
            <a:r>
              <a:rPr lang="ar-SA" dirty="0" err="1" smtClean="0">
                <a:latin typeface="Arabic Typesetting" pitchFamily="66" charset="-78"/>
              </a:rPr>
              <a:t>واضح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ستّي</a:t>
            </a:r>
            <a:r>
              <a:rPr lang="ar-SA" dirty="0" smtClean="0">
                <a:latin typeface="Arabic Typesetting" pitchFamily="66" charset="-78"/>
              </a:rPr>
              <a:t> : كلمة عامّية مصرية محرفة من </a:t>
            </a:r>
            <a:r>
              <a:rPr lang="ar-SA" dirty="0" err="1" smtClean="0">
                <a:latin typeface="Arabic Typesetting" pitchFamily="66" charset="-78"/>
              </a:rPr>
              <a:t>سيدتي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أحدّق </a:t>
            </a:r>
            <a:r>
              <a:rPr lang="ar-SA" dirty="0" smtClean="0">
                <a:latin typeface="Arabic Typesetting" pitchFamily="66" charset="-78"/>
              </a:rPr>
              <a:t>: أنظر </a:t>
            </a:r>
            <a:r>
              <a:rPr lang="ar-SA" dirty="0" err="1" smtClean="0">
                <a:latin typeface="Arabic Typesetting" pitchFamily="66" charset="-78"/>
              </a:rPr>
              <a:t>بدقة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استأنفت </a:t>
            </a:r>
            <a:r>
              <a:rPr lang="ar-SA" dirty="0" smtClean="0">
                <a:latin typeface="Arabic Typesetting" pitchFamily="66" charset="-78"/>
              </a:rPr>
              <a:t>: </a:t>
            </a:r>
            <a:r>
              <a:rPr lang="ar-SA" dirty="0" err="1" smtClean="0">
                <a:latin typeface="Arabic Typesetting" pitchFamily="66" charset="-78"/>
              </a:rPr>
              <a:t>بدأت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 </a:t>
            </a:r>
            <a:r>
              <a:rPr lang="ar-SA" dirty="0" err="1" smtClean="0">
                <a:latin typeface="Arabic Typesetting" pitchFamily="66" charset="-78"/>
              </a:rPr>
              <a:t>تدهمنى </a:t>
            </a:r>
            <a:r>
              <a:rPr lang="ar-SA" dirty="0" smtClean="0">
                <a:latin typeface="Arabic Typesetting" pitchFamily="66" charset="-78"/>
              </a:rPr>
              <a:t>: </a:t>
            </a:r>
            <a:r>
              <a:rPr lang="ar-SA" dirty="0" err="1" smtClean="0">
                <a:latin typeface="Arabic Typesetting" pitchFamily="66" charset="-78"/>
              </a:rPr>
              <a:t>تفاجئني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err="1" smtClean="0">
                <a:latin typeface="Arabic Typesetting" pitchFamily="66" charset="-78"/>
              </a:rPr>
              <a:t>المنكمش </a:t>
            </a:r>
            <a:r>
              <a:rPr lang="ar-SA" dirty="0" smtClean="0">
                <a:latin typeface="Arabic Typesetting" pitchFamily="66" charset="-78"/>
              </a:rPr>
              <a:t>: أي المنقبض </a:t>
            </a:r>
            <a:r>
              <a:rPr lang="ar-SA" dirty="0" err="1" smtClean="0">
                <a:latin typeface="Arabic Typesetting" pitchFamily="66" charset="-78"/>
              </a:rPr>
              <a:t>النحيل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مخالبها </a:t>
            </a:r>
            <a:r>
              <a:rPr lang="ar-SA" dirty="0" err="1" smtClean="0">
                <a:latin typeface="Arabic Typesetting" pitchFamily="66" charset="-78"/>
              </a:rPr>
              <a:t>الدقيقة </a:t>
            </a:r>
            <a:r>
              <a:rPr lang="ar-SA" dirty="0" smtClean="0">
                <a:latin typeface="Arabic Typesetting" pitchFamily="66" charset="-78"/>
              </a:rPr>
              <a:t>: أي أصابع قدميها </a:t>
            </a:r>
            <a:r>
              <a:rPr lang="ar-SA" dirty="0" err="1" smtClean="0">
                <a:latin typeface="Arabic Typesetting" pitchFamily="66" charset="-78"/>
              </a:rPr>
              <a:t>الصّغيرة .</a:t>
            </a:r>
            <a:endParaRPr lang="ar-SA" dirty="0" smtClean="0">
              <a:latin typeface="Arabic Typesetting" pitchFamily="66" charset="-78"/>
            </a:endParaRPr>
          </a:p>
          <a:p>
            <a:pPr marL="274320" indent="-274320" eaLnBrk="1" fontAlgn="auto" hangingPunct="1">
              <a:spcAft>
                <a:spcPts val="0"/>
              </a:spcAft>
              <a:buFont typeface="Wingdings"/>
              <a:buChar char=""/>
              <a:defRPr/>
            </a:pPr>
            <a:r>
              <a:rPr lang="ar-SA" dirty="0" smtClean="0">
                <a:latin typeface="Arabic Typesetting" pitchFamily="66" charset="-78"/>
              </a:rPr>
              <a:t> </a:t>
            </a:r>
            <a:endParaRPr lang="ar-SA" dirty="0" smtClean="0"/>
          </a:p>
          <a:p>
            <a:pPr marL="0" indent="0" eaLnBrk="1" fontAlgn="auto" hangingPunct="1">
              <a:spcAft>
                <a:spcPts val="0"/>
              </a:spcAft>
              <a:buFont typeface="Wingdings"/>
              <a:buNone/>
              <a:defRPr/>
            </a:pPr>
            <a:endParaRPr lang="ar-SA" dirty="0"/>
          </a:p>
        </p:txBody>
      </p:sp>
      <p:sp>
        <p:nvSpPr>
          <p:cNvPr id="13317" name="Rectangle 4"/>
          <p:cNvSpPr>
            <a:spLocks noChangeArrowheads="1"/>
          </p:cNvSpPr>
          <p:nvPr/>
        </p:nvSpPr>
        <p:spPr bwMode="auto">
          <a:xfrm>
            <a:off x="9396413" y="333375"/>
            <a:ext cx="4140200" cy="2862263"/>
          </a:xfrm>
          <a:prstGeom prst="rect">
            <a:avLst/>
          </a:prstGeom>
          <a:noFill/>
          <a:ln w="9525">
            <a:noFill/>
            <a:miter lim="800000"/>
            <a:headEnd/>
            <a:tailEnd/>
          </a:ln>
        </p:spPr>
        <p:txBody>
          <a:bodyPr>
            <a:spAutoFit/>
          </a:bodyPr>
          <a:lstStyle/>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a:p>
            <a:pPr marL="285750" indent="-285750">
              <a:buFontTx/>
              <a:buChar char="-"/>
            </a:pPr>
            <a:endParaRPr lang="ar-SA">
              <a:latin typeface="Century Schoolbook" pitchFamily="18" charset="0"/>
              <a:cs typeface="Times New Roman" pitchFamily="18" charset="0"/>
            </a:endParaRPr>
          </a:p>
        </p:txBody>
      </p:sp>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93775"/>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000" b="1" dirty="0" smtClean="0">
                <a:solidFill>
                  <a:schemeClr val="tx1"/>
                </a:solidFill>
              </a:rPr>
              <a:t>الفكرة – المغزى </a:t>
            </a:r>
            <a:endParaRPr lang="ar-SA" sz="4000" b="1" dirty="0">
              <a:solidFill>
                <a:schemeClr val="tx1"/>
              </a:solidFill>
            </a:endParaRPr>
          </a:p>
        </p:txBody>
      </p:sp>
      <p:sp>
        <p:nvSpPr>
          <p:cNvPr id="14339" name="Content Placeholder 2"/>
          <p:cNvSpPr>
            <a:spLocks noGrp="1"/>
          </p:cNvSpPr>
          <p:nvPr>
            <p:ph sz="quarter" idx="1"/>
          </p:nvPr>
        </p:nvSpPr>
        <p:spPr>
          <a:xfrm>
            <a:off x="468313" y="1412875"/>
            <a:ext cx="8229600" cy="5184775"/>
          </a:xfrm>
        </p:spPr>
        <p:txBody>
          <a:bodyPr/>
          <a:lstStyle/>
          <a:p>
            <a:pPr marL="0" indent="0" algn="just" eaLnBrk="1" hangingPunct="1">
              <a:buFont typeface="Wingdings" pitchFamily="2" charset="2"/>
              <a:buNone/>
            </a:pPr>
            <a:r>
              <a:rPr lang="ar-SA" sz="2800" b="1" u="sng" smtClean="0">
                <a:latin typeface="Arabic Typesetting" pitchFamily="66" charset="-78"/>
              </a:rPr>
              <a:t>الفكرة :</a:t>
            </a:r>
            <a:r>
              <a:rPr lang="ar-SA" sz="2800" smtClean="0">
                <a:latin typeface="Arabic Typesetting" pitchFamily="66" charset="-78"/>
              </a:rPr>
              <a:t>هذه القصة القصيرة (نظرة) تدور حول خادمة صغيرة عائدة من الفرن , وهى تحمل فوق رأسها صينية فيها بطاطس وفوقها حوض أكبر منها فيه فطائر , وكان الحوض ينزلق ويكاد يسقط رغم قبضتها الرقيقة فطلبت من الكاتب أن يعدل على رأسها ما تحمله فنصحها أن تعود إلى الفرن حيث تترك الصاج وتعود ثانياً لتأخذه ولكنها صممت على حملهما معاً فساعدها ومضت فى طريقها.. ولكنها قبل أن تدخل الحارة ألقت نظرة طويلة على الأطفال الذين يلعبون بالكرة لتسعد ولو للحظة بمشاهدتهم .</a:t>
            </a:r>
            <a:r>
              <a:rPr lang="ar-SA" sz="2800" smtClean="0"/>
              <a:t> </a:t>
            </a:r>
          </a:p>
          <a:p>
            <a:pPr marL="0" indent="0" algn="just" eaLnBrk="1" hangingPunct="1">
              <a:buFont typeface="Wingdings" pitchFamily="2" charset="2"/>
              <a:buNone/>
            </a:pPr>
            <a:r>
              <a:rPr lang="ar-SA" sz="2800" b="1" u="sng" smtClean="0"/>
              <a:t>المغزى : </a:t>
            </a:r>
            <a:r>
              <a:rPr lang="ar-SA" sz="2800" smtClean="0"/>
              <a:t>تسليط الضوء على جانب من جوانب الحرمان والقهر والفقر الذي تعيشه تلك الطبقات المطحونة التي تمثلها الطفلة, فهي فئة محرومة مظلومة لا يرحمها المجتمع ولا يهتم بها أو يشعر بمعاناتها, وحثنا الكاتب  من خلال تصرفه على ضرورة تقديم العون لهم والاهتمام بهم ..</a:t>
            </a:r>
          </a:p>
          <a:p>
            <a:pPr marL="0" indent="0" algn="just" eaLnBrk="1" hangingPunct="1">
              <a:buFont typeface="Wingdings" pitchFamily="2" charset="2"/>
              <a:buNone/>
            </a:pPr>
            <a:r>
              <a:rPr lang="ar-SA" sz="2800" smtClean="0"/>
              <a:t/>
            </a:r>
            <a:br>
              <a:rPr lang="ar-SA" sz="2800" smtClean="0"/>
            </a:br>
            <a:endParaRPr lang="ar-SA" sz="2800" smtClean="0"/>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15888"/>
            <a:ext cx="8280400" cy="1143000"/>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800" b="1" dirty="0" smtClean="0">
                <a:solidFill>
                  <a:schemeClr val="tx1"/>
                </a:solidFill>
              </a:rPr>
              <a:t>الحبكة</a:t>
            </a:r>
            <a:endParaRPr lang="ar-SA" sz="4800" b="1" dirty="0">
              <a:solidFill>
                <a:schemeClr val="tx1"/>
              </a:solidFill>
            </a:endParaRPr>
          </a:p>
        </p:txBody>
      </p:sp>
      <p:sp>
        <p:nvSpPr>
          <p:cNvPr id="15363" name="Content Placeholder 2"/>
          <p:cNvSpPr>
            <a:spLocks noGrp="1"/>
          </p:cNvSpPr>
          <p:nvPr>
            <p:ph sz="quarter" idx="1"/>
          </p:nvPr>
        </p:nvSpPr>
        <p:spPr>
          <a:xfrm>
            <a:off x="468313" y="1196975"/>
            <a:ext cx="8280400" cy="5545138"/>
          </a:xfrm>
        </p:spPr>
        <p:txBody>
          <a:bodyPr/>
          <a:lstStyle/>
          <a:p>
            <a:pPr marL="0" indent="0" algn="just" eaLnBrk="1" hangingPunct="1">
              <a:buFont typeface="Wingdings" pitchFamily="2" charset="2"/>
              <a:buNone/>
            </a:pPr>
            <a:r>
              <a:rPr lang="ar-SA" sz="2800" smtClean="0">
                <a:latin typeface="Arabic Typesetting" pitchFamily="66" charset="-78"/>
              </a:rPr>
              <a:t>جاءت الحبكة في قصة (نظرة) حبكة عضوية متماسكة</a:t>
            </a:r>
            <a:r>
              <a:rPr lang="ar-SA" sz="2800" smtClean="0"/>
              <a:t> لها دورها في تنمية الخط الدرامي للقصة , </a:t>
            </a:r>
            <a:r>
              <a:rPr lang="ar-SA" sz="2800" smtClean="0">
                <a:latin typeface="Arabic Typesetting" pitchFamily="66" charset="-78"/>
              </a:rPr>
              <a:t> بدأت بالشعور الغريب من شخص الكاتب لموقف الخادمة الصغيرة التى تطلب منه مساعدتها فى حمل الصاج فوق الصينية ونجاحه فى تلك المحاولة , ثم تسارع الحدث وتحول إلى لقطات تتابعت إلى درجة شدت الأنفاس عندما اخترقت الطفلة الشارع المزدحم بالسيارات , وتمايلت بعض الشئ لثقل الحمل ,وتوقع الكاتب بحدوث الكارثة. ولكن الحل كان بحكمة الكبار التي اتصفت بها الطفلة فثبتت حملها ,ووقفت تراقب الأطفال وهم يلعبون , ثم كانت نظرتها التي ألقتها على الأطفال قبل أن تتابع طريقها حلاً لعقدتها لأنها حققت جزء من حلمها عندما نظرت إلى الأطفال وهم يلعبون , ولكننا لو أمعنا النظر لوجدنا أن </a:t>
            </a:r>
            <a:r>
              <a:rPr lang="ar-SA" sz="2800" smtClean="0"/>
              <a:t>العقدة الحقيقية بدأت بعد أن ألقت الطفلة النظرة التي تكاد تكون قاتلة , فالطفلة قد ابتلعتها الحارة, هل اختفت الطفلة كما نفهم من الوهلة الأولى ؟ أم ماذا ؟</a:t>
            </a:r>
            <a:r>
              <a:rPr lang="ar-SA" sz="2800" smtClean="0">
                <a:latin typeface="Arabic Typesetting" pitchFamily="66" charset="-78"/>
                <a:cs typeface="Arabic Typesetting" pitchFamily="66" charset="-78"/>
              </a:rPr>
              <a:t> </a:t>
            </a:r>
          </a:p>
        </p:txBody>
      </p:sp>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3775"/>
          </a:xfrm>
          <a:noFill/>
          <a:ln>
            <a:noFill/>
          </a:ln>
        </p:spPr>
        <p:style>
          <a:lnRef idx="1">
            <a:schemeClr val="dk1"/>
          </a:lnRef>
          <a:fillRef idx="2">
            <a:schemeClr val="dk1"/>
          </a:fillRef>
          <a:effectRef idx="1">
            <a:schemeClr val="dk1"/>
          </a:effectRef>
          <a:fontRef idx="minor">
            <a:schemeClr val="dk1"/>
          </a:fontRef>
        </p:style>
        <p:txBody>
          <a:bodyPr/>
          <a:lstStyle/>
          <a:p>
            <a:pPr algn="ctr" eaLnBrk="1" fontAlgn="auto" hangingPunct="1">
              <a:spcAft>
                <a:spcPts val="0"/>
              </a:spcAft>
              <a:defRPr/>
            </a:pPr>
            <a:r>
              <a:rPr lang="ar-SA" sz="4800" b="1" dirty="0" smtClean="0">
                <a:solidFill>
                  <a:schemeClr val="tx1"/>
                </a:solidFill>
              </a:rPr>
              <a:t>الشخصيات</a:t>
            </a:r>
            <a:endParaRPr lang="ar-SA" sz="4800" b="1" dirty="0">
              <a:solidFill>
                <a:schemeClr val="tx1"/>
              </a:solidFill>
            </a:endParaRPr>
          </a:p>
        </p:txBody>
      </p:sp>
      <p:sp>
        <p:nvSpPr>
          <p:cNvPr id="16387" name="Content Placeholder 2"/>
          <p:cNvSpPr>
            <a:spLocks noGrp="1"/>
          </p:cNvSpPr>
          <p:nvPr>
            <p:ph sz="quarter" idx="1"/>
          </p:nvPr>
        </p:nvSpPr>
        <p:spPr>
          <a:xfrm>
            <a:off x="179388" y="1268413"/>
            <a:ext cx="8353425" cy="5329237"/>
          </a:xfrm>
        </p:spPr>
        <p:txBody>
          <a:bodyPr/>
          <a:lstStyle/>
          <a:p>
            <a:pPr marL="0" indent="0" algn="just" eaLnBrk="1" hangingPunct="1">
              <a:buFont typeface="Wingdings" pitchFamily="2" charset="2"/>
              <a:buNone/>
            </a:pPr>
            <a:r>
              <a:rPr lang="ar-SA" sz="2800" b="1" u="sng" smtClean="0"/>
              <a:t>أولاً : الشخصية الأساسية : </a:t>
            </a:r>
            <a:r>
              <a:rPr lang="ar-EG" smtClean="0"/>
              <a:t>فالخادمة الطفلة ه</a:t>
            </a:r>
            <a:r>
              <a:rPr lang="ar-SA" smtClean="0"/>
              <a:t>ي </a:t>
            </a:r>
            <a:r>
              <a:rPr lang="ar-EG" smtClean="0"/>
              <a:t>الشخصية المحورية التى تدور حولها الأحداث </a:t>
            </a:r>
            <a:r>
              <a:rPr lang="ar-SA" smtClean="0"/>
              <a:t>, وهي </a:t>
            </a:r>
            <a:r>
              <a:rPr lang="ar-EG" smtClean="0"/>
              <a:t>نامية متطورة </a:t>
            </a:r>
            <a:r>
              <a:rPr lang="ar-SA" smtClean="0"/>
              <a:t>لم يذكرالكاتب شيئاً عن حياتها، بل اكتفى بتلميحات تدل على فقرها وضعفها ، وعدم رعايتها صحياً واجتماعياً، والمتأمل في هذه الشخصية يسمع آهات مخنوقة وعميقة ترجمها الصراع الداخلي المنبعث عن تمزقها بين رغبتها في أن تعيش طفولتها مثل باقي الأطفال وبين مجتمع اغتال حلمها وحملها فوق رأسها </a:t>
            </a:r>
            <a:r>
              <a:rPr lang="ar-EG" smtClean="0"/>
              <a:t>ما لاطاقة لها به </a:t>
            </a:r>
            <a:r>
              <a:rPr lang="ar-SA" smtClean="0"/>
              <a:t>, عبرت عن ذلك ب</a:t>
            </a:r>
            <a:r>
              <a:rPr lang="ar-EG" smtClean="0"/>
              <a:t>كلمة ( ستى ) </a:t>
            </a:r>
            <a:r>
              <a:rPr lang="ar-SA" smtClean="0"/>
              <a:t>هذا المفهوم الذي  </a:t>
            </a:r>
            <a:r>
              <a:rPr lang="ar-EG" smtClean="0"/>
              <a:t>جعل</a:t>
            </a:r>
            <a:r>
              <a:rPr lang="ar-SA" smtClean="0"/>
              <a:t> </a:t>
            </a:r>
            <a:r>
              <a:rPr lang="ar-EG" smtClean="0"/>
              <a:t>الناس بين ( سيد ) و( مسود ) </a:t>
            </a:r>
            <a:r>
              <a:rPr lang="ar-SA" smtClean="0"/>
              <a:t>. و</a:t>
            </a:r>
            <a:r>
              <a:rPr lang="ar-EG" smtClean="0"/>
              <a:t>الكاتب </a:t>
            </a:r>
            <a:r>
              <a:rPr lang="ar-SA" smtClean="0"/>
              <a:t>اعتمد طريقة السرد الوصفي ليدلل على معاناتها فلم يجعلها </a:t>
            </a:r>
            <a:r>
              <a:rPr lang="ar-EG" smtClean="0"/>
              <a:t>شاكية تردد شكواها فى إسراف</a:t>
            </a:r>
            <a:r>
              <a:rPr lang="ar-SA" smtClean="0"/>
              <a:t>, والنظرة التي غُيبت بعدها كان لها بالغ الدلالة على رحلة البؤس التي ستبدأها بعد أن </a:t>
            </a:r>
            <a:r>
              <a:rPr lang="ar-EG" smtClean="0"/>
              <a:t>( ابتلعتها الحارة </a:t>
            </a:r>
            <a:r>
              <a:rPr lang="ar-SA" smtClean="0"/>
              <a:t>) وقد أتقن الكاتب في رسمها حتى كأنها بدت شخصية تلفح وجوهنا بمعاناتها إذ ركز على :</a:t>
            </a:r>
          </a:p>
          <a:p>
            <a:pPr marL="0" indent="0" algn="just" eaLnBrk="1" hangingPunct="1">
              <a:buFont typeface="Wingdings" pitchFamily="2" charset="2"/>
              <a:buNone/>
            </a:pPr>
            <a:r>
              <a:rPr lang="ar-SA" smtClean="0"/>
              <a:t>1 - حركة نحسها في :(تخترق ـ تنشب ـ تهتز ـ تتحرك ـ تنظر ـ تخطو ـ تتمايل ) </a:t>
            </a:r>
            <a:br>
              <a:rPr lang="ar-SA" smtClean="0"/>
            </a:br>
            <a:r>
              <a:rPr lang="ar-SA" smtClean="0"/>
              <a:t>2 - صوت نسمعه في : (صوت السيارات ـ وصوت الخطوات) .</a:t>
            </a:r>
            <a:br>
              <a:rPr lang="ar-SA" smtClean="0"/>
            </a:br>
            <a:r>
              <a:rPr lang="ar-SA" smtClean="0"/>
              <a:t>3 - لون نراه في :(ثوبها القذر ـ عيونها الداكنة السوداء)</a:t>
            </a:r>
            <a:endParaRPr lang="en-US" smtClean="0">
              <a:cs typeface="Times New Roman" pitchFamily="18" charset="0"/>
            </a:endParaRPr>
          </a:p>
          <a:p>
            <a:pPr marL="0" indent="0" algn="just" eaLnBrk="1" hangingPunct="1">
              <a:buFont typeface="Wingdings" pitchFamily="2" charset="2"/>
              <a:buNone/>
            </a:pPr>
            <a:endParaRPr lang="ar-SA" smtClean="0"/>
          </a:p>
        </p:txBody>
      </p:sp>
    </p:spTree>
  </p:cSld>
  <p:clrMapOvr>
    <a:masterClrMapping/>
  </p:clrMapOvr>
  <p:transition spd="slow">
    <p:push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658</TotalTime>
  <Words>2283</Words>
  <Application>Microsoft Office PowerPoint</Application>
  <PresentationFormat>عرض على الشاشة (3:4)‏</PresentationFormat>
  <Paragraphs>103</Paragraphs>
  <Slides>22</Slides>
  <Notes>1</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مشربية</vt:lpstr>
      <vt:lpstr>المحاضرة التاسعة والعاشرة</vt:lpstr>
      <vt:lpstr>الشريحة 2</vt:lpstr>
      <vt:lpstr>التعريف بالكاتب</vt:lpstr>
      <vt:lpstr>نظرة</vt:lpstr>
      <vt:lpstr>الشريحة 5</vt:lpstr>
      <vt:lpstr>شرح المفردات</vt:lpstr>
      <vt:lpstr>الفكرة – المغزى </vt:lpstr>
      <vt:lpstr>الحبكة</vt:lpstr>
      <vt:lpstr>الشخصيات</vt:lpstr>
      <vt:lpstr> أبعاد الشخصية الأساسية</vt:lpstr>
      <vt:lpstr>الشريحة 11</vt:lpstr>
      <vt:lpstr>البيئة</vt:lpstr>
      <vt:lpstr>من جماليات الصورة البلاغية </vt:lpstr>
      <vt:lpstr>الشريحة 14</vt:lpstr>
      <vt:lpstr>الشريحة 15</vt:lpstr>
      <vt:lpstr>الشريحة 16</vt:lpstr>
      <vt:lpstr>مقومات القصة القصيرة </vt:lpstr>
      <vt:lpstr>الشريحة 18</vt:lpstr>
      <vt:lpstr>الشريحة 19</vt:lpstr>
      <vt:lpstr>الشريحة 20</vt:lpstr>
      <vt:lpstr>الشريحة 21</vt:lpstr>
      <vt:lpstr>الشريحة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ud</dc:creator>
  <cp:lastModifiedBy>bialessa</cp:lastModifiedBy>
  <cp:revision>72</cp:revision>
  <dcterms:created xsi:type="dcterms:W3CDTF">2012-02-06T06:44:12Z</dcterms:created>
  <dcterms:modified xsi:type="dcterms:W3CDTF">2012-09-04T05:50:19Z</dcterms:modified>
</cp:coreProperties>
</file>