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888" r:id="rId1"/>
  </p:sldMasterIdLst>
  <p:sldIdLst>
    <p:sldId id="256" r:id="rId2"/>
    <p:sldId id="257" r:id="rId3"/>
    <p:sldId id="258" r:id="rId4"/>
    <p:sldId id="259" r:id="rId5"/>
    <p:sldId id="260" r:id="rId6"/>
    <p:sldId id="272" r:id="rId7"/>
    <p:sldId id="261" r:id="rId8"/>
    <p:sldId id="262" r:id="rId9"/>
    <p:sldId id="273" r:id="rId10"/>
    <p:sldId id="263" r:id="rId11"/>
    <p:sldId id="264" r:id="rId12"/>
    <p:sldId id="265" r:id="rId13"/>
    <p:sldId id="266" r:id="rId14"/>
    <p:sldId id="274" r:id="rId15"/>
    <p:sldId id="267" r:id="rId16"/>
    <p:sldId id="268" r:id="rId17"/>
    <p:sldId id="275" r:id="rId18"/>
    <p:sldId id="269" r:id="rId19"/>
    <p:sldId id="270" r:id="rId20"/>
    <p:sldId id="271" r:id="rId21"/>
    <p:sldId id="276" r:id="rId22"/>
    <p:sldId id="277" r:id="rId23"/>
    <p:sldId id="278" r:id="rId24"/>
    <p:sldId id="279" r:id="rId25"/>
  </p:sldIdLst>
  <p:sldSz cx="9144000" cy="6858000" type="screen4x3"/>
  <p:notesSz cx="6858000" cy="9144000"/>
  <p:defaultTextStyle>
    <a:defPPr>
      <a:defRPr lang="ar-SA"/>
    </a:defPPr>
    <a:lvl1pPr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>
        <p:scale>
          <a:sx n="43" d="100"/>
          <a:sy n="43" d="100"/>
        </p:scale>
        <p:origin x="-2166" y="-58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مستطيل 4"/>
          <p:cNvSpPr/>
          <p:nvPr/>
        </p:nvSpPr>
        <p:spPr bwMode="auto">
          <a:xfrm>
            <a:off x="276225" y="0"/>
            <a:ext cx="104775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مستطيل 5"/>
          <p:cNvSpPr/>
          <p:nvPr/>
        </p:nvSpPr>
        <p:spPr bwMode="auto">
          <a:xfrm>
            <a:off x="990600" y="0"/>
            <a:ext cx="182563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مستطيل 6"/>
          <p:cNvSpPr/>
          <p:nvPr/>
        </p:nvSpPr>
        <p:spPr bwMode="auto">
          <a:xfrm>
            <a:off x="1141413" y="0"/>
            <a:ext cx="230187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رابط مستقيم 9"/>
          <p:cNvSpPr>
            <a:spLocks noChangeShapeType="1"/>
          </p:cNvSpPr>
          <p:nvPr/>
        </p:nvSpPr>
        <p:spPr bwMode="auto">
          <a:xfrm>
            <a:off x="106363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1" name="رابط مستقيم 10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2" name="رابط مستقيم 11"/>
          <p:cNvSpPr>
            <a:spLocks noChangeShapeType="1"/>
          </p:cNvSpPr>
          <p:nvPr/>
        </p:nvSpPr>
        <p:spPr bwMode="auto">
          <a:xfrm>
            <a:off x="854075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3" name="رابط مستقيم 12"/>
          <p:cNvSpPr>
            <a:spLocks noChangeShapeType="1"/>
          </p:cNvSpPr>
          <p:nvPr/>
        </p:nvSpPr>
        <p:spPr bwMode="auto">
          <a:xfrm>
            <a:off x="172720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4" name="رابط مستقيم 13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5" name="رابط مستقيم 14"/>
          <p:cNvSpPr>
            <a:spLocks noChangeShapeType="1"/>
          </p:cNvSpPr>
          <p:nvPr/>
        </p:nvSpPr>
        <p:spPr bwMode="auto">
          <a:xfrm>
            <a:off x="9113838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6" name="مستطيل 15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7" name="شكل بيضاوي 16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8" name="شكل بيضاوي 17"/>
          <p:cNvSpPr/>
          <p:nvPr/>
        </p:nvSpPr>
        <p:spPr bwMode="auto">
          <a:xfrm>
            <a:off x="1309688" y="4867275"/>
            <a:ext cx="641350" cy="64135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9" name="شكل بيضاوي 18"/>
          <p:cNvSpPr/>
          <p:nvPr/>
        </p:nvSpPr>
        <p:spPr bwMode="auto">
          <a:xfrm>
            <a:off x="1090613" y="5500688"/>
            <a:ext cx="138112" cy="136525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0" name="شكل بيضاوي 19"/>
          <p:cNvSpPr/>
          <p:nvPr/>
        </p:nvSpPr>
        <p:spPr bwMode="auto">
          <a:xfrm>
            <a:off x="1663700" y="5788025"/>
            <a:ext cx="274638" cy="274638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1" name="شكل بيضاوي 20"/>
          <p:cNvSpPr/>
          <p:nvPr/>
        </p:nvSpPr>
        <p:spPr>
          <a:xfrm>
            <a:off x="1905000" y="4495800"/>
            <a:ext cx="365125" cy="365125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8" name="عنوان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9" name="عنوان فرعي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22" name="عنصر نائب للتاريخ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463" y="1174750"/>
            <a:ext cx="2286000" cy="3810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B776DA-6223-441B-932A-CA568C0F4D0E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23" name="عنصر نائب للتذييل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076" y="4181475"/>
            <a:ext cx="3657600" cy="3841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24" name="عنصر نائب لرقم الشريحة 28"/>
          <p:cNvSpPr>
            <a:spLocks noGrp="1"/>
          </p:cNvSpPr>
          <p:nvPr>
            <p:ph type="sldNum" sz="quarter" idx="12"/>
          </p:nvPr>
        </p:nvSpPr>
        <p:spPr bwMode="auto">
          <a:xfrm>
            <a:off x="1325563" y="4929188"/>
            <a:ext cx="609600" cy="5175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2AA3FF-5483-4CC5-9E96-2B3FE8C35A2B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wipe dir="d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727573-6627-4502-945E-44D56E366D25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5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B9AEA2-3565-49CB-928D-062389218218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wipe dir="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A34634-DF32-4A12-BAAC-3F4465410481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5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B3065C-EB21-495F-8DED-7DEBEBB690EC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wipe dir="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8" name="عنصر نائب للمحتوى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DC1C7733-0D47-4132-AD28-4FD9819756A4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5" name="عنصر نائب لرقم الشريحة 8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09BD1D37-6298-44D0-BC51-BB622B08D3D0}" type="slidenum">
              <a:rPr lang="ar-SA"/>
              <a:pPr>
                <a:defRPr/>
              </a:pPr>
              <a:t>‹#›</a:t>
            </a:fld>
            <a:endParaRPr lang="ar-SA"/>
          </a:p>
        </p:txBody>
      </p:sp>
      <p:sp>
        <p:nvSpPr>
          <p:cNvPr id="6" name="عنصر نائب للتذييل 9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</p:spTree>
  </p:cSld>
  <p:clrMapOvr>
    <a:masterClrMapping/>
  </p:clrMapOvr>
  <p:transition>
    <p:wipe dir="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مستطيل 4"/>
          <p:cNvSpPr/>
          <p:nvPr/>
        </p:nvSpPr>
        <p:spPr bwMode="auto">
          <a:xfrm>
            <a:off x="276225" y="0"/>
            <a:ext cx="104775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مستطيل 5"/>
          <p:cNvSpPr/>
          <p:nvPr/>
        </p:nvSpPr>
        <p:spPr bwMode="auto">
          <a:xfrm>
            <a:off x="990600" y="0"/>
            <a:ext cx="182563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مستطيل 6"/>
          <p:cNvSpPr/>
          <p:nvPr/>
        </p:nvSpPr>
        <p:spPr bwMode="auto">
          <a:xfrm>
            <a:off x="1141413" y="0"/>
            <a:ext cx="230187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رابط مستقيم 7"/>
          <p:cNvSpPr>
            <a:spLocks noChangeShapeType="1"/>
          </p:cNvSpPr>
          <p:nvPr/>
        </p:nvSpPr>
        <p:spPr bwMode="auto">
          <a:xfrm>
            <a:off x="106363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9" name="رابط مستقيم 8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0" name="رابط مستقيم 9"/>
          <p:cNvSpPr>
            <a:spLocks noChangeShapeType="1"/>
          </p:cNvSpPr>
          <p:nvPr/>
        </p:nvSpPr>
        <p:spPr bwMode="auto">
          <a:xfrm>
            <a:off x="854075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1" name="رابط مستقيم 10"/>
          <p:cNvSpPr>
            <a:spLocks noChangeShapeType="1"/>
          </p:cNvSpPr>
          <p:nvPr/>
        </p:nvSpPr>
        <p:spPr bwMode="auto">
          <a:xfrm>
            <a:off x="172720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2" name="رابط مستقيم 11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3" name="مستطيل 12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4" name="شكل بيضاوي 13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5" name="شكل بيضاوي 14"/>
          <p:cNvSpPr/>
          <p:nvPr/>
        </p:nvSpPr>
        <p:spPr bwMode="auto">
          <a:xfrm>
            <a:off x="1323975" y="4867275"/>
            <a:ext cx="642938" cy="64135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6" name="شكل بيضاوي 15"/>
          <p:cNvSpPr/>
          <p:nvPr/>
        </p:nvSpPr>
        <p:spPr bwMode="auto">
          <a:xfrm>
            <a:off x="1090613" y="5500688"/>
            <a:ext cx="138112" cy="136525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7" name="شكل بيضاوي 16"/>
          <p:cNvSpPr/>
          <p:nvPr/>
        </p:nvSpPr>
        <p:spPr bwMode="auto">
          <a:xfrm>
            <a:off x="1663700" y="5791200"/>
            <a:ext cx="274638" cy="274638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8" name="شكل بيضاوي 17"/>
          <p:cNvSpPr/>
          <p:nvPr/>
        </p:nvSpPr>
        <p:spPr bwMode="auto">
          <a:xfrm>
            <a:off x="1879600" y="4479925"/>
            <a:ext cx="365125" cy="365125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9" name="رابط مستقيم 18"/>
          <p:cNvSpPr>
            <a:spLocks noChangeShapeType="1"/>
          </p:cNvSpPr>
          <p:nvPr/>
        </p:nvSpPr>
        <p:spPr bwMode="auto">
          <a:xfrm>
            <a:off x="9097963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20" name="عنصر نائب للتاريخ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2875" y="1169988"/>
            <a:ext cx="2286000" cy="3810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E26454-8F0E-4A8D-BF59-0A56FB9439C8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21" name="عنصر نائب للتذييل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076" y="4178300"/>
            <a:ext cx="3657600" cy="3841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22" name="عنصر نائب لرقم الشريحة 5"/>
          <p:cNvSpPr>
            <a:spLocks noGrp="1"/>
          </p:cNvSpPr>
          <p:nvPr>
            <p:ph type="sldNum" sz="quarter" idx="12"/>
          </p:nvPr>
        </p:nvSpPr>
        <p:spPr bwMode="auto">
          <a:xfrm>
            <a:off x="1339850" y="4929188"/>
            <a:ext cx="609600" cy="5175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A6B990-834E-43D6-A296-E3422EFAD0F2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wipe dir="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9" name="عنصر نائب للمحتوى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11" name="عنصر نائب للمحتوى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7243E0-98F9-4970-8B16-8CD469753FFC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6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7" name="عنصر نائب لرقم الشريحة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70393F-28E5-4E18-B0B3-D79F09900391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wipe dir="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11" name="عنصر نائب للمحتوى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13" name="عنصر نائب للمحتوى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12" name="عنصر نائب للنص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14" name="عنصر نائب للنص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7" name="عنصر نائب للتاريخ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9B7F24-561E-40B0-8D81-FC71ACBECF25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8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9" name="عنصر نائب لرقم الشريحة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46D2D9-BC2A-4B4F-8FFF-69B60FE632D1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wipe dir="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61C9159F-109F-4498-A0A7-5782D7E4A97D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4" name="عنصر نائب لرقم الشريحة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A5979554-ADC1-4FBF-8ECD-AC09A268A714}" type="slidenum">
              <a:rPr lang="ar-SA"/>
              <a:pPr>
                <a:defRPr/>
              </a:pPr>
              <a:t>‹#›</a:t>
            </a:fld>
            <a:endParaRPr lang="ar-SA"/>
          </a:p>
        </p:txBody>
      </p:sp>
      <p:sp>
        <p:nvSpPr>
          <p:cNvPr id="5" name="عنصر نائب للتذييل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</p:spTree>
  </p:cSld>
  <p:clrMapOvr>
    <a:masterClrMapping/>
  </p:clrMapOvr>
  <p:transition>
    <p:wipe dir="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E95568-0639-45BE-8057-421B939B5D10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4" name="عنصر نائب لرقم الشريحة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587DD6-9D4C-4CE4-8E0A-DB7AB5B5B510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wipe dir="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رابط مستقيم 4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6" name="رابط مستقيم 5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7" name="رابط مستقيم 6"/>
          <p:cNvSpPr>
            <a:spLocks noChangeShapeType="1"/>
          </p:cNvSpPr>
          <p:nvPr/>
        </p:nvSpPr>
        <p:spPr bwMode="auto">
          <a:xfrm>
            <a:off x="6192838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8" name="رابط مستقيم 7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9" name="مستطيل 8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رابط مستقيم 9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1" name="شكل بيضاوي 10"/>
          <p:cNvSpPr/>
          <p:nvPr/>
        </p:nvSpPr>
        <p:spPr>
          <a:xfrm>
            <a:off x="8156575" y="5715000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/>
          <a:lstStyle>
            <a:lvl1pPr algn="l">
              <a:buNone/>
              <a:defRPr sz="2000" b="1" cap="small" baseline="0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18" name="عنصر نائب للمحتوى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12" name="عنصر نائب للتاريخ 20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C699598D-6574-4D2F-A1C9-731F6A03DA50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13" name="عنصر نائب لرقم الشريحة 21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7F449666-E916-48EB-B8C2-6EAE428448EE}" type="slidenum">
              <a:rPr lang="ar-SA"/>
              <a:pPr>
                <a:defRPr/>
              </a:pPr>
              <a:t>‹#›</a:t>
            </a:fld>
            <a:endParaRPr lang="ar-SA"/>
          </a:p>
        </p:txBody>
      </p:sp>
      <p:sp>
        <p:nvSpPr>
          <p:cNvPr id="14" name="عنصر نائب للتذييل 22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wipe dir="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رابط مستقيم 4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6" name="شكل بيضاوي 5"/>
          <p:cNvSpPr/>
          <p:nvPr/>
        </p:nvSpPr>
        <p:spPr>
          <a:xfrm>
            <a:off x="8156575" y="5715000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7" name="رابط مستقيم 6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8" name="مستطيل 7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9" name="رابط مستقيم 8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0" name="رابط مستقيم 9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11" name="رابط مستقيم 10"/>
          <p:cNvSpPr>
            <a:spLocks noChangeShapeType="1"/>
          </p:cNvSpPr>
          <p:nvPr/>
        </p:nvSpPr>
        <p:spPr bwMode="auto">
          <a:xfrm>
            <a:off x="6192838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/>
          <a:lstStyle>
            <a:lvl1pPr algn="l">
              <a:buNone/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ar-SA" noProof="0" smtClean="0"/>
              <a:t>انقر فوق الرمز لإضافة صورة</a:t>
            </a:r>
            <a:endParaRPr lang="en-US" noProof="0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spcCol="274320" rtlCol="0" fromWordArt="0" forceAA="0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12" name="عنصر نائب للتاريخ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D271CC3A-1BBF-4BD0-BC3B-F25AE4A8FE20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13" name="عنصر نائب لرقم الشريحة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ACAFE064-10BD-46A1-AA22-325177AC31FE}" type="slidenum">
              <a:rPr lang="ar-SA"/>
              <a:pPr>
                <a:defRPr/>
              </a:pPr>
              <a:t>‹#›</a:t>
            </a:fld>
            <a:endParaRPr lang="ar-SA"/>
          </a:p>
        </p:txBody>
      </p:sp>
      <p:sp>
        <p:nvSpPr>
          <p:cNvPr id="14" name="عنصر نائب للتذييل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</p:spTree>
  </p:cSld>
  <p:clrMapOvr>
    <a:masterClrMapping/>
  </p:clrMapOvr>
  <p:transition>
    <p:wipe dir="d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رابط مستقيم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22" name="عنصر نائب للعنوان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ar-SA" smtClean="0"/>
              <a:t>انقر لتحرير نمط العنوان الرئيسي</a:t>
            </a:r>
          </a:p>
        </p:txBody>
      </p:sp>
      <p:sp>
        <p:nvSpPr>
          <p:cNvPr id="1028" name="عنصر نائب للنص 1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7467600" cy="4873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14" name="عنصر نائب للتاريخ 13"/>
          <p:cNvSpPr>
            <a:spLocks noGrp="1"/>
          </p:cNvSpPr>
          <p:nvPr>
            <p:ph type="dt" sz="half" idx="2"/>
          </p:nvPr>
        </p:nvSpPr>
        <p:spPr>
          <a:xfrm rot="5400000">
            <a:off x="7589045" y="1081881"/>
            <a:ext cx="2011362" cy="384175"/>
          </a:xfrm>
          <a:prstGeom prst="rect">
            <a:avLst/>
          </a:prstGeom>
        </p:spPr>
        <p:txBody>
          <a:bodyPr vert="horz" anchor="ctr" anchorCtr="0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05D16D9-AF45-4781-AEFE-BE8193E811F1}" type="datetimeFigureOut">
              <a:rPr lang="ar-SA"/>
              <a:pPr>
                <a:defRPr/>
              </a:pPr>
              <a:t>21/10/33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anchor="ctr" anchorCtr="0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7" name="رابط مستقيم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9" name="رابط مستقيم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0" name="مستطيل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1" name="رابط مستقيم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2" name="شكل بيضاوي 11"/>
          <p:cNvSpPr/>
          <p:nvPr/>
        </p:nvSpPr>
        <p:spPr>
          <a:xfrm>
            <a:off x="8156575" y="5715000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3" name="عنصر نائب لرقم الشريحة 22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anchor="ctr"/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400" b="1">
                <a:solidFill>
                  <a:srgbClr val="FFFFFF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7FE6454-D2C6-4260-AA25-F71AD8553099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45" r:id="rId1"/>
    <p:sldLayoutId id="2147483946" r:id="rId2"/>
    <p:sldLayoutId id="2147483947" r:id="rId3"/>
    <p:sldLayoutId id="2147483940" r:id="rId4"/>
    <p:sldLayoutId id="2147483941" r:id="rId5"/>
    <p:sldLayoutId id="2147483948" r:id="rId6"/>
    <p:sldLayoutId id="2147483942" r:id="rId7"/>
    <p:sldLayoutId id="2147483949" r:id="rId8"/>
    <p:sldLayoutId id="2147483950" r:id="rId9"/>
    <p:sldLayoutId id="2147483943" r:id="rId10"/>
    <p:sldLayoutId id="2147483944" r:id="rId11"/>
  </p:sldLayoutIdLst>
  <p:transition>
    <p:wipe dir="d"/>
  </p:transition>
  <p:txStyles>
    <p:titleStyle>
      <a:lvl1pPr algn="l" rtl="1" eaLnBrk="0" fontAlgn="base" hangingPunct="0">
        <a:spcBef>
          <a:spcPct val="0"/>
        </a:spcBef>
        <a:spcAft>
          <a:spcPct val="0"/>
        </a:spcAft>
        <a:defRPr sz="3000" kern="1200" cap="small">
          <a:solidFill>
            <a:schemeClr val="tx2"/>
          </a:solidFill>
          <a:latin typeface="+mj-lt"/>
          <a:ea typeface="+mj-ea"/>
          <a:cs typeface="+mj-cs"/>
        </a:defRPr>
      </a:lvl1pPr>
      <a:lvl2pPr algn="l" rtl="1" eaLnBrk="0" fontAlgn="base" hangingPunct="0">
        <a:spcBef>
          <a:spcPct val="0"/>
        </a:spcBef>
        <a:spcAft>
          <a:spcPct val="0"/>
        </a:spcAft>
        <a:defRPr sz="3000">
          <a:solidFill>
            <a:schemeClr val="tx2"/>
          </a:solidFill>
          <a:latin typeface="Century Schoolbook" pitchFamily="18" charset="0"/>
          <a:cs typeface="Times New Roman" pitchFamily="18" charset="0"/>
        </a:defRPr>
      </a:lvl2pPr>
      <a:lvl3pPr algn="l" rtl="1" eaLnBrk="0" fontAlgn="base" hangingPunct="0">
        <a:spcBef>
          <a:spcPct val="0"/>
        </a:spcBef>
        <a:spcAft>
          <a:spcPct val="0"/>
        </a:spcAft>
        <a:defRPr sz="3000">
          <a:solidFill>
            <a:schemeClr val="tx2"/>
          </a:solidFill>
          <a:latin typeface="Century Schoolbook" pitchFamily="18" charset="0"/>
          <a:cs typeface="Times New Roman" pitchFamily="18" charset="0"/>
        </a:defRPr>
      </a:lvl3pPr>
      <a:lvl4pPr algn="l" rtl="1" eaLnBrk="0" fontAlgn="base" hangingPunct="0">
        <a:spcBef>
          <a:spcPct val="0"/>
        </a:spcBef>
        <a:spcAft>
          <a:spcPct val="0"/>
        </a:spcAft>
        <a:defRPr sz="3000">
          <a:solidFill>
            <a:schemeClr val="tx2"/>
          </a:solidFill>
          <a:latin typeface="Century Schoolbook" pitchFamily="18" charset="0"/>
          <a:cs typeface="Times New Roman" pitchFamily="18" charset="0"/>
        </a:defRPr>
      </a:lvl4pPr>
      <a:lvl5pPr algn="l" rtl="1" eaLnBrk="0" fontAlgn="base" hangingPunct="0">
        <a:spcBef>
          <a:spcPct val="0"/>
        </a:spcBef>
        <a:spcAft>
          <a:spcPct val="0"/>
        </a:spcAft>
        <a:defRPr sz="3000">
          <a:solidFill>
            <a:schemeClr val="tx2"/>
          </a:solidFill>
          <a:latin typeface="Century Schoolbook" pitchFamily="18" charset="0"/>
          <a:cs typeface="Times New Roman" pitchFamily="18" charset="0"/>
        </a:defRPr>
      </a:lvl5pPr>
      <a:lvl6pPr marL="457200" algn="l" rtl="1" fontAlgn="base">
        <a:spcBef>
          <a:spcPct val="0"/>
        </a:spcBef>
        <a:spcAft>
          <a:spcPct val="0"/>
        </a:spcAft>
        <a:defRPr sz="3000">
          <a:solidFill>
            <a:schemeClr val="tx2"/>
          </a:solidFill>
          <a:latin typeface="Century Schoolbook" pitchFamily="18" charset="0"/>
          <a:cs typeface="Times New Roman" pitchFamily="18" charset="0"/>
        </a:defRPr>
      </a:lvl6pPr>
      <a:lvl7pPr marL="914400" algn="l" rtl="1" fontAlgn="base">
        <a:spcBef>
          <a:spcPct val="0"/>
        </a:spcBef>
        <a:spcAft>
          <a:spcPct val="0"/>
        </a:spcAft>
        <a:defRPr sz="3000">
          <a:solidFill>
            <a:schemeClr val="tx2"/>
          </a:solidFill>
          <a:latin typeface="Century Schoolbook" pitchFamily="18" charset="0"/>
          <a:cs typeface="Times New Roman" pitchFamily="18" charset="0"/>
        </a:defRPr>
      </a:lvl7pPr>
      <a:lvl8pPr marL="1371600" algn="l" rtl="1" fontAlgn="base">
        <a:spcBef>
          <a:spcPct val="0"/>
        </a:spcBef>
        <a:spcAft>
          <a:spcPct val="0"/>
        </a:spcAft>
        <a:defRPr sz="3000">
          <a:solidFill>
            <a:schemeClr val="tx2"/>
          </a:solidFill>
          <a:latin typeface="Century Schoolbook" pitchFamily="18" charset="0"/>
          <a:cs typeface="Times New Roman" pitchFamily="18" charset="0"/>
        </a:defRPr>
      </a:lvl8pPr>
      <a:lvl9pPr marL="1828800" algn="l" rtl="1" fontAlgn="base">
        <a:spcBef>
          <a:spcPct val="0"/>
        </a:spcBef>
        <a:spcAft>
          <a:spcPct val="0"/>
        </a:spcAft>
        <a:defRPr sz="3000">
          <a:solidFill>
            <a:schemeClr val="tx2"/>
          </a:solidFill>
          <a:latin typeface="Century Schoolbook" pitchFamily="18" charset="0"/>
          <a:cs typeface="Times New Roman" pitchFamily="18" charset="0"/>
        </a:defRPr>
      </a:lvl9pPr>
    </p:titleStyle>
    <p:bodyStyle>
      <a:lvl1pPr marL="273050" indent="-273050" algn="r" rtl="1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73050" algn="r" rtl="1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563" algn="r" rtl="1" eaLnBrk="0" fontAlgn="base" hangingPunct="0">
        <a:spcBef>
          <a:spcPct val="20000"/>
        </a:spcBef>
        <a:spcAft>
          <a:spcPct val="0"/>
        </a:spcAft>
        <a:buClr>
          <a:srgbClr val="E0752F"/>
        </a:buClr>
        <a:buSzPct val="60000"/>
        <a:buFont typeface="Wingdings" pitchFamily="2" charset="2"/>
        <a:buChar char=""/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187450" indent="-182563" algn="r" rtl="1" eaLnBrk="0" fontAlgn="base" hangingPunct="0">
        <a:spcBef>
          <a:spcPct val="20000"/>
        </a:spcBef>
        <a:spcAft>
          <a:spcPct val="0"/>
        </a:spcAft>
        <a:buClr>
          <a:srgbClr val="FEC3AE"/>
        </a:buClr>
        <a:buSzPct val="60000"/>
        <a:buFont typeface="Wingdings" pitchFamily="2" charset="2"/>
        <a:buChar char="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462088" indent="-182563" algn="r" rtl="1" eaLnBrk="0" fontAlgn="base" hangingPunct="0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rtl="1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r" rtl="1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r" rtl="1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r" rtl="1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4" name="صورة 3" descr="DU.jp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804025" y="0"/>
            <a:ext cx="2339975" cy="1365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" name="مستطيل 2"/>
          <p:cNvSpPr/>
          <p:nvPr/>
        </p:nvSpPr>
        <p:spPr>
          <a:xfrm>
            <a:off x="3276600" y="3213100"/>
            <a:ext cx="2592388" cy="4318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>
            <a:defPPr>
              <a:defRPr lang="ar-SA"/>
            </a:defPPr>
            <a:lvl1pPr algn="r" rtl="1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r" rtl="1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r" rtl="1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r" rtl="1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r" rtl="1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r" defTabSz="914400" rtl="1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r" defTabSz="914400" rtl="1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r" defTabSz="914400" rtl="1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r" defTabSz="914400" rtl="1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2800" b="1" dirty="0">
                <a:solidFill>
                  <a:schemeClr val="accent6">
                    <a:lumMod val="75000"/>
                  </a:schemeClr>
                </a:solidFill>
                <a:latin typeface="Adobe Arabic" pitchFamily="18" charset="-78"/>
                <a:cs typeface="Adobe Arabic" pitchFamily="18" charset="-78"/>
              </a:rPr>
              <a:t>مقرر التذوق الأدبي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2800" b="1" dirty="0">
                <a:solidFill>
                  <a:schemeClr val="accent6">
                    <a:lumMod val="75000"/>
                  </a:schemeClr>
                </a:solidFill>
                <a:latin typeface="Adobe Arabic" pitchFamily="18" charset="-78"/>
                <a:cs typeface="Adobe Arabic" pitchFamily="18" charset="-78"/>
              </a:rPr>
              <a:t>من الشعر العربي الحديث</a:t>
            </a: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17411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539750" y="1052513"/>
            <a:ext cx="7467600" cy="4873625"/>
          </a:xfrm>
        </p:spPr>
        <p:txBody>
          <a:bodyPr/>
          <a:lstStyle/>
          <a:p>
            <a:pPr eaLnBrk="1" hangingPunct="1"/>
            <a:r>
              <a:rPr lang="ar-SA" sz="3200" dirty="0" smtClean="0"/>
              <a:t>- الوظيفة </a:t>
            </a:r>
            <a:r>
              <a:rPr lang="ar-SA" sz="3200" dirty="0" err="1" smtClean="0"/>
              <a:t>النفسية :</a:t>
            </a:r>
            <a:r>
              <a:rPr lang="ar-SA" sz="3200" dirty="0" smtClean="0"/>
              <a:t> </a:t>
            </a:r>
            <a:endParaRPr lang="en-US" sz="3200" dirty="0" smtClean="0">
              <a:cs typeface="Times New Roman" pitchFamily="18" charset="0"/>
            </a:endParaRPr>
          </a:p>
          <a:p>
            <a:pPr eaLnBrk="1" hangingPunct="1"/>
            <a:r>
              <a:rPr lang="ar-SA" sz="3200" dirty="0" smtClean="0"/>
              <a:t>       إنَّ الأديب حين يبدع عمله الأدبي فإنه يسعى إلى التنفيس عن عواطفه بفن </a:t>
            </a:r>
            <a:r>
              <a:rPr lang="ar-SA" sz="3200" dirty="0" err="1" smtClean="0"/>
              <a:t>القول </a:t>
            </a:r>
            <a:r>
              <a:rPr lang="ar-SA" sz="3200" dirty="0" smtClean="0"/>
              <a:t>، أما المتلقي أو المتذوق للعمل الأدبي فإنه يقرأ الأعمال الأدبية لإشباع حاجاته </a:t>
            </a:r>
            <a:r>
              <a:rPr lang="ar-SA" sz="3200" dirty="0" err="1" smtClean="0"/>
              <a:t>النفسية </a:t>
            </a:r>
            <a:r>
              <a:rPr lang="ar-SA" sz="3200" dirty="0" smtClean="0"/>
              <a:t>, فتحقق له السكينة  والإحساس </a:t>
            </a:r>
            <a:r>
              <a:rPr lang="ar-SA" sz="3200" dirty="0" err="1" smtClean="0"/>
              <a:t>بالراحة .</a:t>
            </a:r>
            <a:r>
              <a:rPr lang="ar-SA" sz="3200" dirty="0" smtClean="0"/>
              <a:t> لمشاركة المبدع أو المرسل في مشـاعره </a:t>
            </a:r>
            <a:r>
              <a:rPr lang="ar-SA" sz="3200" dirty="0" err="1" smtClean="0"/>
              <a:t>وإحسـاساته </a:t>
            </a:r>
            <a:r>
              <a:rPr lang="ar-SA" sz="3200" dirty="0" smtClean="0"/>
              <a:t>, فيفرح </a:t>
            </a:r>
            <a:r>
              <a:rPr lang="ar-SA" sz="3200" dirty="0" err="1" smtClean="0"/>
              <a:t>لفرحه </a:t>
            </a:r>
            <a:r>
              <a:rPr lang="ar-SA" sz="3200" dirty="0" smtClean="0"/>
              <a:t>, ويحزن </a:t>
            </a:r>
            <a:r>
              <a:rPr lang="ar-SA" sz="3200" dirty="0" err="1" smtClean="0"/>
              <a:t>لحزنه </a:t>
            </a:r>
            <a:r>
              <a:rPr lang="ar-SA" sz="3200" dirty="0" smtClean="0"/>
              <a:t>, يشاركه آماله وتطلعاته </a:t>
            </a: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1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997450"/>
          </a:xfrm>
        </p:spPr>
        <p:txBody>
          <a:bodyPr/>
          <a:lstStyle/>
          <a:p>
            <a:pPr eaLnBrk="1" hangingPunct="1"/>
            <a:r>
              <a:rPr lang="ar-SA" sz="3200" dirty="0" smtClean="0"/>
              <a:t>- الوظيفة </a:t>
            </a:r>
            <a:r>
              <a:rPr lang="ar-SA" sz="3200" dirty="0" err="1" smtClean="0"/>
              <a:t>الجمالية :</a:t>
            </a:r>
            <a:endParaRPr lang="en-US" sz="3200" dirty="0" smtClean="0">
              <a:cs typeface="Times New Roman" pitchFamily="18" charset="0"/>
            </a:endParaRPr>
          </a:p>
          <a:p>
            <a:pPr eaLnBrk="1" hangingPunct="1"/>
            <a:r>
              <a:rPr lang="ar-SA" sz="3200" dirty="0" smtClean="0"/>
              <a:t>       إن طرب المتلقي واستمتاعه بأي عمل أدبي إنما هو استجابة لمؤثرات فنية تثير ملكاته الفكرية </a:t>
            </a:r>
            <a:r>
              <a:rPr lang="ar-SA" sz="3200" dirty="0" err="1" smtClean="0"/>
              <a:t>والشعورية </a:t>
            </a:r>
            <a:r>
              <a:rPr lang="ar-SA" sz="3200" dirty="0" smtClean="0"/>
              <a:t>, وتبعث خبرته </a:t>
            </a:r>
            <a:r>
              <a:rPr lang="ar-SA" sz="3200" dirty="0" err="1" smtClean="0"/>
              <a:t>الجمالية </a:t>
            </a:r>
            <a:r>
              <a:rPr lang="ar-SA" sz="3200" dirty="0" smtClean="0"/>
              <a:t>, فإذا هو ينفعل بالكلمة </a:t>
            </a:r>
            <a:r>
              <a:rPr lang="ar-SA" sz="3200" dirty="0" err="1" smtClean="0"/>
              <a:t>الجميلة </a:t>
            </a:r>
            <a:r>
              <a:rPr lang="ar-SA" sz="3200" dirty="0" smtClean="0"/>
              <a:t>, والعبارة </a:t>
            </a:r>
            <a:r>
              <a:rPr lang="ar-SA" sz="3200" dirty="0" err="1" smtClean="0"/>
              <a:t>العذبة </a:t>
            </a:r>
            <a:r>
              <a:rPr lang="ar-SA" sz="3200" dirty="0" smtClean="0"/>
              <a:t>, والشعور </a:t>
            </a:r>
            <a:r>
              <a:rPr lang="ar-SA" sz="3200" dirty="0" err="1" smtClean="0"/>
              <a:t>الصادق </a:t>
            </a:r>
            <a:r>
              <a:rPr lang="ar-SA" sz="3200" dirty="0" smtClean="0"/>
              <a:t>, والتوازن الصوتي الرشيق المعبر عن </a:t>
            </a:r>
            <a:r>
              <a:rPr lang="ar-SA" sz="3200" dirty="0" err="1" smtClean="0"/>
              <a:t>المعنى </a:t>
            </a:r>
            <a:r>
              <a:rPr lang="ar-SA" sz="3200" dirty="0" smtClean="0"/>
              <a:t>, فإبداع الأديب هو الذي يبعث الخبرة الجمالية والمتعة لدى المتلقي أو المتذوق من خلال حسن وصف المبدع </a:t>
            </a:r>
            <a:r>
              <a:rPr lang="ar-SA" sz="3200" dirty="0" err="1" smtClean="0"/>
              <a:t>للأشياء </a:t>
            </a:r>
            <a:r>
              <a:rPr lang="ar-SA" sz="3200" dirty="0" smtClean="0"/>
              <a:t>, إذن  الأدب باعث لمكامن الجمال النفس </a:t>
            </a:r>
          </a:p>
        </p:txBody>
      </p:sp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18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18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18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18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19459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684213" y="765175"/>
            <a:ext cx="7467600" cy="5759450"/>
          </a:xfrm>
        </p:spPr>
        <p:txBody>
          <a:bodyPr/>
          <a:lstStyle/>
          <a:p>
            <a:pPr eaLnBrk="1" hangingPunct="1"/>
            <a:r>
              <a:rPr lang="ar-SA" sz="2800" dirty="0" smtClean="0"/>
              <a:t>- الوظيفة </a:t>
            </a:r>
            <a:r>
              <a:rPr lang="ar-SA" sz="2800" dirty="0" err="1" smtClean="0"/>
              <a:t>الاجتماعية :</a:t>
            </a:r>
            <a:r>
              <a:rPr lang="ar-SA" sz="2800" b="1" dirty="0" smtClean="0"/>
              <a:t> </a:t>
            </a:r>
            <a:endParaRPr lang="en-US" sz="2800" dirty="0" smtClean="0">
              <a:cs typeface="Times New Roman" pitchFamily="18" charset="0"/>
            </a:endParaRPr>
          </a:p>
          <a:p>
            <a:pPr eaLnBrk="1" hangingPunct="1"/>
            <a:r>
              <a:rPr lang="en-US" sz="2800" dirty="0" smtClean="0">
                <a:cs typeface="Times New Roman" pitchFamily="18" charset="0"/>
              </a:rPr>
              <a:t>  </a:t>
            </a:r>
            <a:r>
              <a:rPr lang="ar-SA" sz="2800" dirty="0" smtClean="0"/>
              <a:t>يفترض أن يكون الأدب صورة صادقة </a:t>
            </a:r>
            <a:r>
              <a:rPr lang="ar-SA" sz="2800" dirty="0" err="1" smtClean="0"/>
              <a:t>لمجتمعه </a:t>
            </a:r>
            <a:r>
              <a:rPr lang="ar-SA" sz="2800" dirty="0" smtClean="0"/>
              <a:t>, وبذلك كان المتلقون حين يقرؤون أدباً لا يقرؤونه </a:t>
            </a:r>
            <a:r>
              <a:rPr lang="ar-SA" sz="2800" dirty="0" err="1" smtClean="0"/>
              <a:t>وحده </a:t>
            </a:r>
            <a:r>
              <a:rPr lang="ar-SA" sz="2800" dirty="0" smtClean="0"/>
              <a:t>، إنما يقرؤون أنفسهم ومن </a:t>
            </a:r>
            <a:r>
              <a:rPr lang="ar-SA" sz="2800" dirty="0" err="1" smtClean="0"/>
              <a:t>حولهم </a:t>
            </a:r>
            <a:r>
              <a:rPr lang="ar-SA" sz="2800" dirty="0" smtClean="0"/>
              <a:t>، وكأنهم يعيشون أحاسيسهم وأحاسيس </a:t>
            </a:r>
            <a:r>
              <a:rPr lang="ar-SA" sz="2800" dirty="0" err="1" smtClean="0"/>
              <a:t>مجتمعهم </a:t>
            </a:r>
            <a:r>
              <a:rPr lang="ar-SA" sz="2800" dirty="0" smtClean="0"/>
              <a:t>؛ كما أن للأدب دورًا رئيسًا في بناء الإنسان وبناء المجتمع على حد </a:t>
            </a:r>
            <a:r>
              <a:rPr lang="ar-SA" sz="2800" dirty="0" err="1" smtClean="0"/>
              <a:t>سواء </a:t>
            </a:r>
            <a:r>
              <a:rPr lang="ar-SA" sz="2800" dirty="0" smtClean="0"/>
              <a:t>, فكم من كبوة تعرضت لها الأمة العربية والإسلامية وكان الأدب فيها باعثاً </a:t>
            </a:r>
            <a:r>
              <a:rPr lang="ar-SA" sz="2800" dirty="0" err="1" smtClean="0"/>
              <a:t>لها </a:t>
            </a:r>
            <a:r>
              <a:rPr lang="ar-SA" sz="2800" dirty="0" smtClean="0"/>
              <a:t>, وناهضًا </a:t>
            </a:r>
            <a:r>
              <a:rPr lang="ar-SA" sz="2800" dirty="0" err="1" smtClean="0"/>
              <a:t>للعزائم </a:t>
            </a:r>
            <a:r>
              <a:rPr lang="ar-SA" sz="2800" dirty="0" smtClean="0"/>
              <a:t>, ومشجعًا على تخطي العقبات </a:t>
            </a:r>
            <a:r>
              <a:rPr lang="ar-SA" sz="2800" dirty="0" err="1" smtClean="0"/>
              <a:t>والزلات </a:t>
            </a:r>
            <a:r>
              <a:rPr lang="ar-SA" sz="2800" dirty="0" smtClean="0"/>
              <a:t>..وكم من المشاكل  والقضايا الاجتماعية شارك الأدب في لفت النظر إليها </a:t>
            </a:r>
            <a:r>
              <a:rPr lang="ar-SA" sz="2800" dirty="0" err="1" smtClean="0"/>
              <a:t>ومناقشتها </a:t>
            </a:r>
            <a:r>
              <a:rPr lang="ar-SA" sz="2800" dirty="0" smtClean="0"/>
              <a:t>..إذن الأدب ذاتي غيري في الوقت </a:t>
            </a:r>
            <a:r>
              <a:rPr lang="ar-SA" sz="2800" dirty="0" err="1" smtClean="0"/>
              <a:t>نفسه </a:t>
            </a:r>
            <a:r>
              <a:rPr lang="ar-SA" sz="2800" dirty="0" smtClean="0"/>
              <a:t>؛ فهو ذاتي في صدوره عن صاحبه وفي تعبيره عن أحاسيسه  </a:t>
            </a:r>
            <a:r>
              <a:rPr lang="ar-SA" sz="2800" dirty="0" err="1" smtClean="0"/>
              <a:t>ومشاعره </a:t>
            </a:r>
            <a:r>
              <a:rPr lang="ar-SA" sz="2800" dirty="0" smtClean="0"/>
              <a:t>, وهو غيري في تصويره لمشاعر الجماعة التي ينتمي إليها بما تحمله من قيم خلقية  و اجتماعية وثقافية </a:t>
            </a: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9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44016" y="119219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2048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395288" y="1076325"/>
            <a:ext cx="7672387" cy="5521325"/>
          </a:xfrm>
        </p:spPr>
        <p:txBody>
          <a:bodyPr/>
          <a:lstStyle/>
          <a:p>
            <a:pPr eaLnBrk="1" hangingPunct="1"/>
            <a:r>
              <a:rPr lang="ar-SA" b="1" dirty="0" smtClean="0"/>
              <a:t>الوظيفة </a:t>
            </a:r>
            <a:r>
              <a:rPr lang="ar-SA" b="1" dirty="0" err="1" smtClean="0"/>
              <a:t>التاريخية :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/>
            <a:r>
              <a:rPr lang="en-US" b="1" dirty="0" smtClean="0">
                <a:cs typeface="Times New Roman" pitchFamily="18" charset="0"/>
              </a:rPr>
              <a:t>   </a:t>
            </a:r>
            <a:r>
              <a:rPr lang="ar-SA" b="1" dirty="0" smtClean="0"/>
              <a:t>للأدب علاقة وثيقة </a:t>
            </a:r>
            <a:r>
              <a:rPr lang="ar-SA" b="1" dirty="0" err="1" smtClean="0"/>
              <a:t>بالتاريخ </a:t>
            </a:r>
            <a:r>
              <a:rPr lang="ar-SA" b="1" dirty="0" smtClean="0"/>
              <a:t>، والأدب </a:t>
            </a:r>
            <a:r>
              <a:rPr lang="ar-SA" b="1" dirty="0" err="1" smtClean="0"/>
              <a:t>تاريخ </a:t>
            </a:r>
            <a:r>
              <a:rPr lang="ar-SA" b="1" dirty="0" smtClean="0"/>
              <a:t>, ولكنه تاريخ من نوع </a:t>
            </a:r>
            <a:r>
              <a:rPr lang="ar-SA" b="1" dirty="0" err="1" smtClean="0"/>
              <a:t>خاص </a:t>
            </a:r>
            <a:r>
              <a:rPr lang="ar-SA" b="1" dirty="0" smtClean="0"/>
              <a:t>, إنه تاريخ لحياة  أمـة من </a:t>
            </a:r>
            <a:r>
              <a:rPr lang="ar-SA" b="1" dirty="0" err="1" smtClean="0"/>
              <a:t>الأمم </a:t>
            </a:r>
            <a:r>
              <a:rPr lang="ar-SA" b="1" dirty="0" smtClean="0"/>
              <a:t>, وقد تأخذ الصلـة بين الأدب والتـاريخ عـدة صـور </a:t>
            </a:r>
            <a:r>
              <a:rPr lang="ar-SA" b="1" dirty="0" err="1" smtClean="0"/>
              <a:t>وضحَّها </a:t>
            </a:r>
            <a:r>
              <a:rPr lang="ar-SA" b="1" dirty="0" smtClean="0"/>
              <a:t>( أحمد </a:t>
            </a:r>
            <a:r>
              <a:rPr lang="ar-SA" b="1" dirty="0" err="1" smtClean="0"/>
              <a:t>هيكـل </a:t>
            </a:r>
            <a:r>
              <a:rPr lang="ar-SA" b="1" dirty="0" smtClean="0"/>
              <a:t>) في </a:t>
            </a:r>
            <a:r>
              <a:rPr lang="ar-SA" b="1" dirty="0" err="1" smtClean="0"/>
              <a:t>الآتي :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/>
            <a:r>
              <a:rPr lang="ar-SA" b="1" dirty="0" smtClean="0"/>
              <a:t> 1-كتابة التاريخ في قالب </a:t>
            </a:r>
            <a:r>
              <a:rPr lang="ar-SA" b="1" dirty="0" err="1" smtClean="0"/>
              <a:t>أدبي </a:t>
            </a:r>
            <a:r>
              <a:rPr lang="ar-SA" b="1" dirty="0" smtClean="0"/>
              <a:t>, بأن يعرض التاريخ بلغة أدبية جذابة شائقة مؤثرة </a:t>
            </a:r>
            <a:r>
              <a:rPr lang="ar-SA" b="1" dirty="0" err="1" smtClean="0"/>
              <a:t>وممتعة </a:t>
            </a:r>
            <a:r>
              <a:rPr lang="ar-SA" b="1" dirty="0" smtClean="0"/>
              <a:t>,  فيعرض هذا التاريخ في شكل رواية </a:t>
            </a:r>
            <a:r>
              <a:rPr lang="ar-SA" b="1" dirty="0" err="1" smtClean="0"/>
              <a:t>تاريخية .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/>
            <a:r>
              <a:rPr lang="ar-SA" b="1" dirty="0" smtClean="0"/>
              <a:t>2- استخدام بعض مادة هذا التاريخ القديم في كتابة عمل أدبي </a:t>
            </a:r>
            <a:r>
              <a:rPr lang="ar-SA" b="1" dirty="0" err="1" smtClean="0"/>
              <a:t>جديد </a:t>
            </a:r>
            <a:r>
              <a:rPr lang="ar-SA" b="1" dirty="0" smtClean="0"/>
              <a:t>؛ إما  لاستنهاض </a:t>
            </a:r>
            <a:r>
              <a:rPr lang="ar-SA" b="1" dirty="0" err="1" smtClean="0"/>
              <a:t>الهمم </a:t>
            </a:r>
            <a:r>
              <a:rPr lang="ar-SA" b="1" dirty="0" smtClean="0"/>
              <a:t>, أو لنقد واقع </a:t>
            </a:r>
            <a:r>
              <a:rPr lang="ar-SA" b="1" dirty="0" err="1" smtClean="0"/>
              <a:t>مُزرٍ </a:t>
            </a:r>
            <a:r>
              <a:rPr lang="ar-SA" b="1" dirty="0" smtClean="0"/>
              <a:t>, ولعل أبرز مثال على </a:t>
            </a:r>
            <a:r>
              <a:rPr lang="ar-SA" b="1" dirty="0" err="1" smtClean="0"/>
              <a:t>ذلك </a:t>
            </a:r>
            <a:r>
              <a:rPr lang="ar-SA" b="1" dirty="0" smtClean="0"/>
              <a:t>: مسرحية السلطان الحائر, فقد التقط المؤلف موقفًا تاريخيًا للفقيه عز الدين بن عبد </a:t>
            </a:r>
            <a:r>
              <a:rPr lang="ar-SA" b="1" dirty="0" err="1" smtClean="0"/>
              <a:t>السلام </a:t>
            </a:r>
            <a:r>
              <a:rPr lang="ar-SA" b="1" dirty="0" smtClean="0"/>
              <a:t>, الذي عاش أيام </a:t>
            </a:r>
            <a:r>
              <a:rPr lang="ar-SA" b="1" dirty="0" err="1" smtClean="0"/>
              <a:t>المماليك </a:t>
            </a:r>
            <a:r>
              <a:rPr lang="ar-SA" b="1" dirty="0" smtClean="0"/>
              <a:t>, وأفتى بأن المملوك لا تصح ولايته على </a:t>
            </a:r>
            <a:r>
              <a:rPr lang="ar-SA" b="1" dirty="0" err="1" smtClean="0"/>
              <a:t>الأحرار </a:t>
            </a:r>
            <a:r>
              <a:rPr lang="ar-SA" b="1" dirty="0" smtClean="0"/>
              <a:t>, وأن الحق يجب أن </a:t>
            </a:r>
            <a:r>
              <a:rPr lang="ar-SA" b="1" dirty="0" err="1" smtClean="0"/>
              <a:t>يعلو </a:t>
            </a:r>
            <a:r>
              <a:rPr lang="ar-SA" b="1" dirty="0" smtClean="0"/>
              <a:t>, حيث لا شيء ولا أحد فوق هذا الحق أو </a:t>
            </a:r>
            <a:r>
              <a:rPr lang="ar-SA" b="1" dirty="0" err="1" smtClean="0"/>
              <a:t>القانون .</a:t>
            </a:r>
            <a:endParaRPr lang="en-US" b="1" dirty="0" smtClean="0">
              <a:cs typeface="Times New Roman" pitchFamily="18" charset="0"/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625"/>
          </a:xfrm>
        </p:spPr>
        <p:txBody>
          <a:bodyPr/>
          <a:lstStyle/>
          <a:p>
            <a:pPr eaLnBrk="1" hangingPunct="1"/>
            <a:r>
              <a:rPr lang="ar-SA" b="1" dirty="0" smtClean="0"/>
              <a:t>3-  الجمع بين الصورتين </a:t>
            </a:r>
            <a:r>
              <a:rPr lang="ar-SA" b="1" dirty="0" err="1" smtClean="0"/>
              <a:t>السابقتين </a:t>
            </a:r>
            <a:r>
              <a:rPr lang="ar-SA" b="1" dirty="0" smtClean="0"/>
              <a:t>, بحيث أن المبدع يعرض التاريخ في شكل أدبي </a:t>
            </a:r>
            <a:r>
              <a:rPr lang="ar-SA" b="1" dirty="0" err="1" smtClean="0"/>
              <a:t>أولاً </a:t>
            </a:r>
            <a:r>
              <a:rPr lang="ar-SA" b="1" dirty="0" smtClean="0"/>
              <a:t>, ثم يعقبه بالإدلاء </a:t>
            </a:r>
            <a:r>
              <a:rPr lang="ar-SA" b="1" dirty="0" err="1" smtClean="0"/>
              <a:t>برأيه </a:t>
            </a:r>
            <a:r>
              <a:rPr lang="ar-SA" b="1" dirty="0" smtClean="0"/>
              <a:t>, ولعل أوضح مثال على </a:t>
            </a:r>
            <a:r>
              <a:rPr lang="ar-SA" b="1" dirty="0" err="1" smtClean="0"/>
              <a:t>ذلك </a:t>
            </a:r>
            <a:r>
              <a:rPr lang="ar-SA" b="1" dirty="0" smtClean="0"/>
              <a:t>: مسرحية كليوباترة لأمير الشعراء أحمد شوقي حيثُ عرض لسيرة هذه الملكة </a:t>
            </a:r>
            <a:r>
              <a:rPr lang="ar-SA" b="1" dirty="0" err="1" smtClean="0"/>
              <a:t>شعرًا </a:t>
            </a:r>
            <a:r>
              <a:rPr lang="ar-SA" b="1" dirty="0" smtClean="0"/>
              <a:t>، وحاول أن يجد مبررًا لأفعالها التي بدت غير لائقة </a:t>
            </a:r>
            <a:r>
              <a:rPr lang="ar-SA" b="1" dirty="0" err="1" smtClean="0"/>
              <a:t>بها</a:t>
            </a:r>
            <a:r>
              <a:rPr lang="ar-SA" b="1" dirty="0" smtClean="0"/>
              <a:t> وبمكانتها  </a:t>
            </a:r>
            <a:r>
              <a:rPr lang="ar-SA" b="1" dirty="0" err="1" smtClean="0"/>
              <a:t>الرفيعة </a:t>
            </a:r>
            <a:r>
              <a:rPr lang="ar-SA" b="1" dirty="0" smtClean="0"/>
              <a:t>، وأنها إنما كانت حيلاً </a:t>
            </a:r>
            <a:r>
              <a:rPr lang="ar-SA" b="1" dirty="0" err="1" smtClean="0"/>
              <a:t>سياسية </a:t>
            </a:r>
            <a:r>
              <a:rPr lang="ar-SA" b="1" dirty="0" smtClean="0"/>
              <a:t>، وتضحيات من أجل عرض مصر وكرامة </a:t>
            </a:r>
            <a:r>
              <a:rPr lang="ar-SA" b="1" dirty="0" err="1" smtClean="0"/>
              <a:t>الوطن .</a:t>
            </a:r>
            <a:endParaRPr lang="ar-SA" b="1" dirty="0" smtClean="0"/>
          </a:p>
          <a:p>
            <a:pPr eaLnBrk="1" hangingPunct="1"/>
            <a:endParaRPr lang="en-US" b="1" dirty="0" smtClean="0">
              <a:cs typeface="Times New Roman" pitchFamily="18" charset="0"/>
            </a:endParaRPr>
          </a:p>
          <a:p>
            <a:pPr eaLnBrk="1" hangingPunct="1"/>
            <a:r>
              <a:rPr lang="ar-SA" b="1" dirty="0" smtClean="0"/>
              <a:t>4- استحضار بعض </a:t>
            </a:r>
            <a:r>
              <a:rPr lang="ar-SA" b="1" dirty="0" err="1" smtClean="0"/>
              <a:t>الشخصيات </a:t>
            </a:r>
            <a:r>
              <a:rPr lang="ar-SA" b="1" dirty="0" smtClean="0"/>
              <a:t>، أو </a:t>
            </a:r>
            <a:r>
              <a:rPr lang="ar-SA" b="1" dirty="0" err="1" smtClean="0"/>
              <a:t>الأماكن </a:t>
            </a:r>
            <a:r>
              <a:rPr lang="ar-SA" b="1" dirty="0" smtClean="0"/>
              <a:t>، أو </a:t>
            </a:r>
            <a:r>
              <a:rPr lang="ar-SA" b="1" dirty="0" err="1" smtClean="0"/>
              <a:t>الأحداث </a:t>
            </a:r>
            <a:r>
              <a:rPr lang="ar-SA" b="1" dirty="0" smtClean="0"/>
              <a:t>، وتوظيفها توظيفًا أدبيًا بحيث يكون </a:t>
            </a:r>
            <a:r>
              <a:rPr lang="ar-SA" b="1" dirty="0" err="1" smtClean="0"/>
              <a:t>رمزًا </a:t>
            </a:r>
            <a:r>
              <a:rPr lang="ar-SA" b="1" dirty="0" smtClean="0"/>
              <a:t>، أو </a:t>
            </a:r>
            <a:r>
              <a:rPr lang="ar-SA" b="1" dirty="0" err="1" smtClean="0"/>
              <a:t>تلميحًا </a:t>
            </a:r>
            <a:r>
              <a:rPr lang="ar-SA" b="1" dirty="0" smtClean="0"/>
              <a:t>، أو </a:t>
            </a:r>
            <a:r>
              <a:rPr lang="ar-SA" b="1" dirty="0" err="1" smtClean="0"/>
              <a:t>تذكيرًا </a:t>
            </a:r>
            <a:r>
              <a:rPr lang="ar-SA" b="1" dirty="0" smtClean="0"/>
              <a:t>، وأوضح مثال </a:t>
            </a:r>
            <a:r>
              <a:rPr lang="ar-SA" b="1" dirty="0" err="1" smtClean="0"/>
              <a:t>لذلك :</a:t>
            </a:r>
            <a:r>
              <a:rPr lang="ar-SA" b="1" dirty="0" smtClean="0"/>
              <a:t>(مأساة التاريخ) للشاعر </a:t>
            </a:r>
            <a:r>
              <a:rPr lang="ar-SA" b="1" dirty="0" err="1" smtClean="0"/>
              <a:t>عبدالرحمن</a:t>
            </a:r>
            <a:r>
              <a:rPr lang="ar-SA" b="1" dirty="0" smtClean="0"/>
              <a:t> العشماوي فقد تحدث فيها عن مقتل عمر بن الخطاب بطريقة شاعرية </a:t>
            </a:r>
            <a:r>
              <a:rPr lang="ar-SA" b="1" dirty="0" err="1" smtClean="0"/>
              <a:t>جميلة .</a:t>
            </a:r>
            <a:endParaRPr lang="ar-SA" b="1" dirty="0" smtClean="0"/>
          </a:p>
          <a:p>
            <a:pPr eaLnBrk="1" hangingPunct="1"/>
            <a:endParaRPr lang="ar-SA" dirty="0" smtClean="0"/>
          </a:p>
        </p:txBody>
      </p:sp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79512" y="116632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6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07504" y="47211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22531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625"/>
          </a:xfrm>
        </p:spPr>
        <p:txBody>
          <a:bodyPr/>
          <a:lstStyle/>
          <a:p>
            <a:pPr eaLnBrk="1" hangingPunct="1"/>
            <a:r>
              <a:rPr lang="ar-SA" sz="2800" dirty="0" smtClean="0"/>
              <a:t>وللأديب أن يتعامل مع المادة التاريخية تقديمًا أو </a:t>
            </a:r>
            <a:r>
              <a:rPr lang="ar-SA" sz="2800" dirty="0" err="1" smtClean="0"/>
              <a:t>تأخيرًا </a:t>
            </a:r>
            <a:r>
              <a:rPr lang="ar-SA" sz="2800" dirty="0" smtClean="0"/>
              <a:t>، أو حذفًا لبعض جزئيـاتها إذا كانت لا تضيف لعملـه الأدبـي شيئـاً بشـرط:</a:t>
            </a:r>
            <a:endParaRPr lang="en-US" sz="2800" dirty="0" smtClean="0">
              <a:cs typeface="Times New Roman" pitchFamily="18" charset="0"/>
            </a:endParaRPr>
          </a:p>
          <a:p>
            <a:pPr eaLnBrk="1" hangingPunct="1"/>
            <a:r>
              <a:rPr lang="ar-SA" sz="2800" dirty="0" smtClean="0"/>
              <a:t>أن تكـون له رؤى </a:t>
            </a:r>
            <a:r>
              <a:rPr lang="ar-SA" sz="2800" dirty="0" err="1" smtClean="0"/>
              <a:t>وأطروحـات</a:t>
            </a:r>
            <a:r>
              <a:rPr lang="ar-SA" sz="2800" dirty="0" smtClean="0"/>
              <a:t> يريد </a:t>
            </a:r>
            <a:r>
              <a:rPr lang="ar-SA" sz="2800" dirty="0" err="1" smtClean="0"/>
              <a:t>طرحها .</a:t>
            </a:r>
            <a:endParaRPr lang="en-US" sz="2800" dirty="0" smtClean="0">
              <a:cs typeface="Times New Roman" pitchFamily="18" charset="0"/>
            </a:endParaRPr>
          </a:p>
          <a:p>
            <a:pPr eaLnBrk="1" hangingPunct="1"/>
            <a:r>
              <a:rPr lang="ar-SA" sz="2800" dirty="0" smtClean="0"/>
              <a:t> وأن يأتي بالموثوق </a:t>
            </a:r>
            <a:r>
              <a:rPr lang="ar-SA" sz="2800" dirty="0" err="1" smtClean="0"/>
              <a:t>منها </a:t>
            </a:r>
            <a:r>
              <a:rPr lang="ar-SA" sz="2800" dirty="0" smtClean="0"/>
              <a:t>، ويبتعد عن الروايـات الضعيفـة التي تشـوه </a:t>
            </a:r>
            <a:r>
              <a:rPr lang="ar-SA" sz="2800" dirty="0" err="1" smtClean="0"/>
              <a:t>الحقائق ...</a:t>
            </a:r>
            <a:endParaRPr lang="en-US" sz="2800" dirty="0" smtClean="0">
              <a:cs typeface="Times New Roman" pitchFamily="18" charset="0"/>
            </a:endParaRPr>
          </a:p>
          <a:p>
            <a:pPr eaLnBrk="1" hangingPunct="1"/>
            <a:r>
              <a:rPr lang="en-US" sz="2800" dirty="0" smtClean="0">
                <a:cs typeface="Times New Roman" pitchFamily="18" charset="0"/>
              </a:rPr>
              <a:t> </a:t>
            </a:r>
            <a:r>
              <a:rPr lang="ar-SA" sz="2800" dirty="0" smtClean="0"/>
              <a:t>كل هذا يتم بلغة أدبية </a:t>
            </a:r>
            <a:r>
              <a:rPr lang="ar-SA" sz="2800" dirty="0" err="1" smtClean="0"/>
              <a:t>راقية </a:t>
            </a:r>
            <a:r>
              <a:rPr lang="ar-SA" sz="2800" dirty="0" smtClean="0"/>
              <a:t>، </a:t>
            </a:r>
            <a:r>
              <a:rPr lang="ar-SA" sz="2800" dirty="0" err="1" smtClean="0"/>
              <a:t>وبالتالي </a:t>
            </a:r>
            <a:r>
              <a:rPr lang="ar-SA" sz="2800" dirty="0" smtClean="0"/>
              <a:t>: يتحقق للأدب متعته </a:t>
            </a:r>
            <a:r>
              <a:rPr lang="ar-SA" sz="2800" dirty="0" err="1" smtClean="0"/>
              <a:t>وفنيته </a:t>
            </a:r>
            <a:r>
              <a:rPr lang="ar-SA" sz="2800" dirty="0" smtClean="0"/>
              <a:t>، وللتاريخ قدسيته وحرمته </a:t>
            </a: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225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225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1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صورة 3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44016" y="47211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428625"/>
            <a:ext cx="8115300" cy="5697538"/>
          </a:xfrm>
        </p:spPr>
        <p:txBody>
          <a:bodyPr>
            <a:normAutofit lnSpcReduction="10000"/>
          </a:bodyPr>
          <a:lstStyle/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b="1" dirty="0"/>
              <a:t>الوظيفة </a:t>
            </a:r>
            <a:r>
              <a:rPr lang="ar-SA" sz="2800" b="1" dirty="0" err="1"/>
              <a:t>التعليمية </a:t>
            </a:r>
            <a:r>
              <a:rPr lang="ar-SA" sz="2800" b="1" dirty="0" err="1" smtClean="0"/>
              <a:t>:</a:t>
            </a:r>
            <a:endParaRPr lang="ar-SA" sz="2800" b="1" dirty="0" smtClean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endParaRPr lang="en-US" sz="2800" b="1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/>
              <a:t> تخفيف أذهان الطلاب من أثقال الدراسة العقلية ، </a:t>
            </a:r>
            <a:r>
              <a:rPr lang="ar-SA" sz="2800" dirty="0" err="1"/>
              <a:t>و</a:t>
            </a:r>
            <a:r>
              <a:rPr lang="ar-SA" sz="2800" dirty="0"/>
              <a:t> صرامة </a:t>
            </a:r>
            <a:r>
              <a:rPr lang="ar-SA" sz="2800" dirty="0" err="1"/>
              <a:t>التعاريف</a:t>
            </a:r>
            <a:r>
              <a:rPr lang="ar-SA" sz="2800" dirty="0"/>
              <a:t> والقوانين ، والضوابط ، والحدود ، والرسوم ، والتقاسيم ، ونحو ذلك من مقومات الدراسة العلمية الجافة . </a:t>
            </a:r>
            <a:endParaRPr lang="en-US" sz="2800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/>
              <a:t>الإسهام في تنمية المهارات اللغوية لدى الدارسين ، من خلال الإلقاء الجيد المعبر الذي  يتطلب مجموعة من المهارات كإخراج الصوت من مخرجه السليم ، </a:t>
            </a:r>
            <a:r>
              <a:rPr lang="ar-SA" sz="2800" dirty="0" err="1"/>
              <a:t>و</a:t>
            </a:r>
            <a:r>
              <a:rPr lang="ar-SA" sz="2800" dirty="0"/>
              <a:t> إعطائه حقه من التفخيم والترقيق ، وتنويع الصوت وتنغيمه تبعاً للحالة النفسية والموقف الذي يتطلبه ، فضلاً عن القراءة في وحدات فكرية مكتملة المعنى . ويمكِّن الطالب من مواجهة الجمهور ، فيكسبه الجرأة والشجاعة فضلاً عن أن هذه القراءة الجهورية تمكن المعلم من ملاحظة العيوب النطقية والصعوبات ، فيقوم بعلاجها </a:t>
            </a:r>
            <a:r>
              <a:rPr lang="ar-SA" sz="2800" dirty="0" err="1"/>
              <a:t>..</a:t>
            </a:r>
            <a:r>
              <a:rPr lang="ar-SA" sz="2800" dirty="0"/>
              <a:t> </a:t>
            </a:r>
            <a:endParaRPr lang="en-US" sz="2800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صورة 3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07504" y="47211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611188" y="1508125"/>
            <a:ext cx="7467600" cy="4873625"/>
          </a:xfrm>
        </p:spPr>
        <p:txBody>
          <a:bodyPr>
            <a:normAutofit lnSpcReduction="10000"/>
          </a:bodyPr>
          <a:lstStyle/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 smtClean="0"/>
              <a:t>إكساب الطلاب ثروة لغوية تمكنهم من </a:t>
            </a:r>
            <a:r>
              <a:rPr lang="ar-SA" sz="2800" dirty="0" err="1" smtClean="0"/>
              <a:t>التعبير </a:t>
            </a:r>
            <a:r>
              <a:rPr lang="ar-SA" sz="2800" dirty="0" smtClean="0"/>
              <a:t>, كما يكسبهم مجموعه من الأساليب والتعبيرات التي يوظفونها في أحاديثهم أو في </a:t>
            </a:r>
            <a:r>
              <a:rPr lang="ar-SA" sz="2800" dirty="0" err="1" smtClean="0"/>
              <a:t>كتاباتهم .</a:t>
            </a:r>
            <a:r>
              <a:rPr lang="ar-SA" sz="2800" dirty="0" smtClean="0"/>
              <a:t> </a:t>
            </a:r>
            <a:endParaRPr lang="en-US" sz="2800" dirty="0" smtClean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 smtClean="0"/>
              <a:t>تنمية التذوق </a:t>
            </a:r>
            <a:r>
              <a:rPr lang="ar-SA" sz="2800" dirty="0" err="1" smtClean="0"/>
              <a:t>الأدبي </a:t>
            </a:r>
            <a:r>
              <a:rPr lang="ar-SA" sz="2800" dirty="0" smtClean="0"/>
              <a:t>، فهو يعين الطلاب على فهم النصوص الأدبية </a:t>
            </a:r>
            <a:r>
              <a:rPr lang="ar-SA" sz="2800" dirty="0" err="1" smtClean="0"/>
              <a:t>وتحليلها </a:t>
            </a:r>
            <a:r>
              <a:rPr lang="ar-SA" sz="2800" dirty="0" smtClean="0"/>
              <a:t>, كما يدربهم على النقد العلمي الموضوعي عن طريق التمييز بين الأساليب </a:t>
            </a:r>
            <a:r>
              <a:rPr lang="ar-SA" sz="2800" dirty="0" err="1" smtClean="0"/>
              <a:t>المختلفة .</a:t>
            </a:r>
            <a:r>
              <a:rPr lang="ar-SA" sz="2800" dirty="0" smtClean="0"/>
              <a:t> وهذه الملكة لا تحصل بمعرفة طائفة من القواعد </a:t>
            </a:r>
            <a:r>
              <a:rPr lang="ar-SA" sz="2800" dirty="0" err="1" smtClean="0"/>
              <a:t>والقوانين </a:t>
            </a:r>
            <a:r>
              <a:rPr lang="ar-SA" sz="2800" dirty="0" smtClean="0"/>
              <a:t>، ولكنها تحصل بقراءة الجيد من المنظوم والمنثور، والتفطن إلى خواص الحسن والقبح في العمل </a:t>
            </a:r>
            <a:r>
              <a:rPr lang="ar-SA" sz="2800" dirty="0" err="1" smtClean="0"/>
              <a:t>الأدبي .</a:t>
            </a:r>
            <a:r>
              <a:rPr lang="ar-SA" sz="2800" dirty="0" smtClean="0"/>
              <a:t> </a:t>
            </a:r>
            <a:endParaRPr lang="en-US" sz="2800" dirty="0" smtClean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 smtClean="0"/>
              <a:t>غرس القيم في نفوس </a:t>
            </a:r>
            <a:r>
              <a:rPr lang="ar-SA" sz="2800" dirty="0" err="1" smtClean="0"/>
              <a:t>الناشئة </a:t>
            </a:r>
            <a:r>
              <a:rPr lang="ar-SA" sz="2800" dirty="0" smtClean="0"/>
              <a:t>, من خلال تقديم النماذج والمثل العليا التي تدعو إلى التحلي بالفضائل والبعد عن الرذائل لما يتضمنه الأدب من حكم وأمثال وعبر </a:t>
            </a:r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endParaRPr lang="ar-SA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صورة 3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07504" y="47211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497013" y="269875"/>
            <a:ext cx="7467600" cy="1143000"/>
          </a:xfrm>
        </p:spPr>
        <p:txBody>
          <a:bodyPr/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ar-SA" sz="3200" dirty="0" smtClean="0"/>
              <a:t>جوانب التأثير في نفس القارئ أو السامع</a:t>
            </a:r>
            <a:endParaRPr lang="ar-SA" sz="32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625"/>
          </a:xfrm>
        </p:spPr>
        <p:txBody>
          <a:bodyPr>
            <a:normAutofit lnSpcReduction="10000"/>
          </a:bodyPr>
          <a:lstStyle/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dirty="0"/>
              <a:t> </a:t>
            </a:r>
            <a:endParaRPr lang="en-US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/>
              <a:t>والأدب يحدث تأثيرًا في نفس القارئ أو السامع , ويتمثل في ثلاثة جوانب رئيسة هي : </a:t>
            </a:r>
            <a:endParaRPr lang="en-US" sz="2800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/>
              <a:t>الجانب المعرفي أو العقلي .</a:t>
            </a:r>
            <a:endParaRPr lang="en-US" sz="2800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/>
              <a:t>الجانب الوجداني أو النفسي .</a:t>
            </a:r>
            <a:endParaRPr lang="en-US" sz="2800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/>
              <a:t>الجانب الأدائي أو السلوكي .</a:t>
            </a:r>
            <a:endParaRPr lang="en-US" sz="2800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/>
              <a:t>      أما عن الجانب المعرفي أو العقلي فإن الأدب يعد مادة ثرية لإكساب الطلاب خبرات وتجارب مختلفة , تجارب وخبرات أصحابها الذاتية أو الموضوعية , فتزيد رصيده المعرفي  والثقافي </a:t>
            </a:r>
            <a:r>
              <a:rPr lang="ar-SA" sz="2800" dirty="0" err="1"/>
              <a:t>و</a:t>
            </a:r>
            <a:r>
              <a:rPr lang="ar-SA" sz="2800" dirty="0"/>
              <a:t> </a:t>
            </a:r>
            <a:r>
              <a:rPr lang="ar-SA" sz="2800" dirty="0" err="1"/>
              <a:t>القيمي</a:t>
            </a:r>
            <a:r>
              <a:rPr lang="ar-SA" sz="2800" dirty="0"/>
              <a:t> عن </a:t>
            </a:r>
            <a:endParaRPr lang="en-US" sz="2800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sz="2800" dirty="0"/>
              <a:t>طريق إطلاعه على روائع الأعمال الأدبية </a:t>
            </a: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ar-SA" dirty="0" smtClean="0"/>
              <a:t>الجانب الوجداني :</a:t>
            </a:r>
            <a:endParaRPr lang="ar-SA" dirty="0"/>
          </a:p>
        </p:txBody>
      </p:sp>
      <p:sp>
        <p:nvSpPr>
          <p:cNvPr id="26627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625"/>
          </a:xfrm>
        </p:spPr>
        <p:txBody>
          <a:bodyPr/>
          <a:lstStyle/>
          <a:p>
            <a:pPr eaLnBrk="1" hangingPunct="1"/>
            <a:r>
              <a:rPr lang="ar-SA" dirty="0" smtClean="0"/>
              <a:t>أما عن الجانب الوجداني فلا غرو أن الأدب يؤثر في شعور وإحساسات </a:t>
            </a:r>
            <a:r>
              <a:rPr lang="ar-SA" dirty="0" err="1" smtClean="0"/>
              <a:t>القراء </a:t>
            </a:r>
            <a:r>
              <a:rPr lang="ar-SA" dirty="0" smtClean="0"/>
              <a:t>, فتجعل القارئ يرضى أو </a:t>
            </a:r>
            <a:r>
              <a:rPr lang="ar-SA" dirty="0" err="1" smtClean="0"/>
              <a:t>يسخط </a:t>
            </a:r>
            <a:r>
              <a:rPr lang="ar-SA" dirty="0" smtClean="0"/>
              <a:t>, يحب أو </a:t>
            </a:r>
            <a:r>
              <a:rPr lang="ar-SA" dirty="0" err="1" smtClean="0"/>
              <a:t>يكره </a:t>
            </a:r>
            <a:r>
              <a:rPr lang="ar-SA" dirty="0" smtClean="0"/>
              <a:t>, وكلما اتسم قول الأديب بالصدق الفني كلما استجاب له بالدرجة </a:t>
            </a:r>
            <a:r>
              <a:rPr lang="ar-SA" dirty="0" err="1" smtClean="0"/>
              <a:t>نفسها </a:t>
            </a:r>
            <a:r>
              <a:rPr lang="ar-SA" dirty="0" smtClean="0"/>
              <a:t>, ولعل من أصدق الشواهد على صدق عاطفة الحب ما قاله حسان بن ثابت رضي الله عنه مادحًا رسول الله صلى الله عليه </a:t>
            </a:r>
            <a:r>
              <a:rPr lang="ar-SA" dirty="0" err="1" smtClean="0"/>
              <a:t>وسلم  </a:t>
            </a:r>
            <a:r>
              <a:rPr lang="ar-SA" dirty="0" smtClean="0"/>
              <a:t>؛ إذ </a:t>
            </a:r>
            <a:r>
              <a:rPr lang="ar-SA" dirty="0" err="1" smtClean="0"/>
              <a:t>يقول :</a:t>
            </a:r>
            <a:endParaRPr lang="en-US" dirty="0" smtClean="0">
              <a:cs typeface="Times New Roman" pitchFamily="18" charset="0"/>
            </a:endParaRPr>
          </a:p>
          <a:p>
            <a:pPr eaLnBrk="1" hangingPunct="1"/>
            <a:r>
              <a:rPr lang="ar-SA" dirty="0" smtClean="0"/>
              <a:t> وأحسن منك لم ترقط عيني              وأجمـل منك لم تلـد النـسـاء</a:t>
            </a:r>
            <a:endParaRPr lang="en-US" dirty="0" smtClean="0">
              <a:cs typeface="Times New Roman" pitchFamily="18" charset="0"/>
            </a:endParaRPr>
          </a:p>
          <a:p>
            <a:pPr eaLnBrk="1" hangingPunct="1"/>
            <a:r>
              <a:rPr lang="ar-SA" dirty="0" smtClean="0"/>
              <a:t> خـلقت مــــبرأ من كـــل عيب             كأنـك قد خلقت كما تشـاء</a:t>
            </a:r>
            <a:endParaRPr lang="en-US" dirty="0" smtClean="0">
              <a:cs typeface="Times New Roman" pitchFamily="18" charset="0"/>
            </a:endParaRPr>
          </a:p>
          <a:p>
            <a:pPr eaLnBrk="1" hangingPunct="1"/>
            <a:r>
              <a:rPr lang="ar-SA" dirty="0" smtClean="0"/>
              <a:t>حتى قالت العرب عن هذين البيتين أنه أصدق ما قالته </a:t>
            </a:r>
            <a:r>
              <a:rPr lang="ar-SA" dirty="0" err="1" smtClean="0"/>
              <a:t>العرب .</a:t>
            </a:r>
            <a:endParaRPr lang="en-US" dirty="0" smtClean="0">
              <a:cs typeface="Times New Roman" pitchFamily="18" charset="0"/>
            </a:endParaRPr>
          </a:p>
          <a:p>
            <a:pPr eaLnBrk="1" hangingPunct="1"/>
            <a:endParaRPr lang="ar-SA" dirty="0" smtClean="0"/>
          </a:p>
        </p:txBody>
      </p:sp>
      <p:pic>
        <p:nvPicPr>
          <p:cNvPr id="4" name="صورة 3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07504" y="47211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26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266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" dur="500"/>
                                        <p:tgtEl>
                                          <p:spTgt spid="266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7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9219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827088" y="1103313"/>
            <a:ext cx="8208962" cy="5754687"/>
          </a:xfrm>
        </p:spPr>
        <p:txBody>
          <a:bodyPr/>
          <a:lstStyle/>
          <a:p>
            <a:pPr eaLnBrk="1" hangingPunct="1"/>
            <a:r>
              <a:rPr lang="ar-SA" sz="2600" dirty="0" smtClean="0"/>
              <a:t> </a:t>
            </a:r>
            <a:r>
              <a:rPr lang="ar-SA" sz="2600" dirty="0" err="1" smtClean="0"/>
              <a:t>قحطت</a:t>
            </a:r>
            <a:r>
              <a:rPr lang="ar-SA" sz="2600" dirty="0" smtClean="0"/>
              <a:t> البادية في أيام هشام بن عبد </a:t>
            </a:r>
            <a:r>
              <a:rPr lang="ar-SA" sz="2600" dirty="0" err="1" smtClean="0"/>
              <a:t>الملك </a:t>
            </a:r>
            <a:r>
              <a:rPr lang="ar-SA" sz="2600" dirty="0" smtClean="0"/>
              <a:t>، فقدمت عليه </a:t>
            </a:r>
            <a:r>
              <a:rPr lang="ar-SA" sz="2600" dirty="0" err="1" smtClean="0"/>
              <a:t>العرب </a:t>
            </a:r>
            <a:r>
              <a:rPr lang="ar-SA" sz="2600" dirty="0" smtClean="0"/>
              <a:t>، فهابوا أن </a:t>
            </a:r>
            <a:r>
              <a:rPr lang="ar-SA" sz="2600" dirty="0" err="1" smtClean="0"/>
              <a:t>يكلموه </a:t>
            </a:r>
            <a:r>
              <a:rPr lang="ar-SA" sz="2600" dirty="0" smtClean="0"/>
              <a:t>، وكان فيهم </a:t>
            </a:r>
            <a:r>
              <a:rPr lang="ar-SA" sz="2600" dirty="0" err="1" smtClean="0"/>
              <a:t>دواس</a:t>
            </a:r>
            <a:r>
              <a:rPr lang="ar-SA" sz="2600" b="1" dirty="0" smtClean="0"/>
              <a:t> بن </a:t>
            </a:r>
            <a:r>
              <a:rPr lang="ar-SA" sz="2600" b="1" dirty="0" err="1" smtClean="0"/>
              <a:t>حبيب</a:t>
            </a:r>
            <a:r>
              <a:rPr lang="ar-SA" sz="2600" dirty="0" err="1" smtClean="0"/>
              <a:t> </a:t>
            </a:r>
            <a:r>
              <a:rPr lang="ar-SA" sz="2600" dirty="0" smtClean="0"/>
              <a:t>، وهو ابن ست عشرة </a:t>
            </a:r>
            <a:r>
              <a:rPr lang="ar-SA" sz="2600" dirty="0" err="1" smtClean="0"/>
              <a:t>سنة </a:t>
            </a:r>
            <a:r>
              <a:rPr lang="ar-SA" sz="2600" dirty="0" smtClean="0"/>
              <a:t>، له </a:t>
            </a:r>
            <a:r>
              <a:rPr lang="ar-SA" sz="2600" dirty="0" err="1" smtClean="0"/>
              <a:t>ذؤابة </a:t>
            </a:r>
            <a:r>
              <a:rPr lang="ar-SA" sz="2600" dirty="0" smtClean="0"/>
              <a:t>، وعليه </a:t>
            </a:r>
            <a:r>
              <a:rPr lang="ar-SA" sz="2600" dirty="0" err="1" smtClean="0"/>
              <a:t>شامتان </a:t>
            </a:r>
            <a:r>
              <a:rPr lang="ar-SA" sz="2600" dirty="0" smtClean="0"/>
              <a:t>، فوقعت عين هشام بن عبد الملك </a:t>
            </a:r>
            <a:r>
              <a:rPr lang="ar-SA" sz="2600" dirty="0" err="1" smtClean="0"/>
              <a:t>عليه </a:t>
            </a:r>
            <a:r>
              <a:rPr lang="ar-SA" sz="2600" dirty="0" smtClean="0"/>
              <a:t>، فقال </a:t>
            </a:r>
            <a:r>
              <a:rPr lang="ar-SA" sz="2600" dirty="0" err="1" smtClean="0"/>
              <a:t>لحاجبه </a:t>
            </a:r>
            <a:r>
              <a:rPr lang="ar-SA" sz="2600" dirty="0" smtClean="0"/>
              <a:t>: ما شاء أحدٌ أن يدخل عليَّ إلاَّ دخل حتى </a:t>
            </a:r>
            <a:r>
              <a:rPr lang="ar-SA" sz="2600" dirty="0" err="1" smtClean="0"/>
              <a:t>الصبيان </a:t>
            </a:r>
            <a:r>
              <a:rPr lang="ar-SA" sz="2600" dirty="0" smtClean="0"/>
              <a:t>، فوثب </a:t>
            </a:r>
            <a:r>
              <a:rPr lang="ar-SA" sz="2600" dirty="0" err="1" smtClean="0"/>
              <a:t>دواس</a:t>
            </a:r>
            <a:r>
              <a:rPr lang="ar-SA" sz="2600" dirty="0" smtClean="0"/>
              <a:t> حتى وقف بين يديه </a:t>
            </a:r>
            <a:r>
              <a:rPr lang="ar-SA" sz="2600" dirty="0" err="1" smtClean="0"/>
              <a:t>مطرقاً </a:t>
            </a:r>
            <a:r>
              <a:rPr lang="ar-SA" sz="2600" dirty="0" smtClean="0"/>
              <a:t>، </a:t>
            </a:r>
            <a:r>
              <a:rPr lang="ar-SA" sz="2600" dirty="0" err="1" smtClean="0"/>
              <a:t>فقال </a:t>
            </a:r>
            <a:r>
              <a:rPr lang="ar-SA" sz="2600" dirty="0" smtClean="0"/>
              <a:t>: يا أمير المؤمنين إن للكلام نشرًا </a:t>
            </a:r>
            <a:r>
              <a:rPr lang="ar-SA" sz="2600" dirty="0" err="1" smtClean="0"/>
              <a:t>وطيًا </a:t>
            </a:r>
            <a:r>
              <a:rPr lang="ar-SA" sz="2600" dirty="0" smtClean="0"/>
              <a:t>، وإنه لا يعرف ما في طيه إلاَّ </a:t>
            </a:r>
            <a:r>
              <a:rPr lang="ar-SA" sz="2600" dirty="0" err="1" smtClean="0"/>
              <a:t>بنشره </a:t>
            </a:r>
            <a:r>
              <a:rPr lang="ar-SA" sz="2600" dirty="0" smtClean="0"/>
              <a:t>، فإن أذن لي أمير المؤمنين أن أنشره </a:t>
            </a:r>
            <a:r>
              <a:rPr lang="ar-SA" sz="2600" dirty="0" err="1" smtClean="0"/>
              <a:t>نشرته </a:t>
            </a:r>
            <a:r>
              <a:rPr lang="ar-SA" sz="2600" dirty="0" smtClean="0"/>
              <a:t>، فأعجبه </a:t>
            </a:r>
            <a:r>
              <a:rPr lang="ar-SA" sz="2600" dirty="0" err="1" smtClean="0"/>
              <a:t>كلامه </a:t>
            </a:r>
            <a:r>
              <a:rPr lang="ar-SA" sz="2600" dirty="0" smtClean="0"/>
              <a:t>، وقال </a:t>
            </a:r>
            <a:r>
              <a:rPr lang="ar-SA" sz="2600" dirty="0" err="1" smtClean="0"/>
              <a:t>له </a:t>
            </a:r>
            <a:r>
              <a:rPr lang="ar-SA" sz="2600" dirty="0" smtClean="0"/>
              <a:t>: انشره لله </a:t>
            </a:r>
            <a:r>
              <a:rPr lang="ar-SA" sz="2600" dirty="0" err="1" smtClean="0"/>
              <a:t>دَرُّك </a:t>
            </a:r>
            <a:r>
              <a:rPr lang="ar-SA" sz="2600" dirty="0" smtClean="0"/>
              <a:t>، </a:t>
            </a:r>
            <a:r>
              <a:rPr lang="ar-SA" sz="2600" dirty="0" err="1" smtClean="0"/>
              <a:t>فقال </a:t>
            </a:r>
            <a:r>
              <a:rPr lang="ar-SA" sz="2600" dirty="0" smtClean="0"/>
              <a:t>: يا أمير المؤمنين إنه أصابتنا سنونٌ </a:t>
            </a:r>
            <a:r>
              <a:rPr lang="ar-SA" sz="2600" dirty="0" err="1" smtClean="0"/>
              <a:t>ثلاث </a:t>
            </a:r>
            <a:r>
              <a:rPr lang="ar-SA" sz="2600" dirty="0" smtClean="0"/>
              <a:t>: سنة أذابتِ </a:t>
            </a:r>
            <a:r>
              <a:rPr lang="ar-SA" sz="2600" dirty="0" err="1" smtClean="0"/>
              <a:t>الشحم </a:t>
            </a:r>
            <a:r>
              <a:rPr lang="ar-SA" sz="2600" dirty="0" smtClean="0"/>
              <a:t>، وسنة أكلتِ </a:t>
            </a:r>
            <a:r>
              <a:rPr lang="ar-SA" sz="2600" dirty="0" err="1" smtClean="0"/>
              <a:t>اللحم </a:t>
            </a:r>
            <a:r>
              <a:rPr lang="ar-SA" sz="2600" dirty="0" smtClean="0"/>
              <a:t>، وسنة دقَّت </a:t>
            </a:r>
            <a:r>
              <a:rPr lang="ar-SA" sz="2600" dirty="0" err="1" smtClean="0"/>
              <a:t>العظم </a:t>
            </a:r>
            <a:r>
              <a:rPr lang="ar-SA" sz="2600" dirty="0" smtClean="0"/>
              <a:t>، وفي أيديكم فضول </a:t>
            </a:r>
            <a:r>
              <a:rPr lang="ar-SA" sz="2600" dirty="0" err="1" smtClean="0"/>
              <a:t>مال </a:t>
            </a:r>
            <a:r>
              <a:rPr lang="ar-SA" sz="2600" dirty="0" smtClean="0"/>
              <a:t>، فإن كان لله ففرقوها على </a:t>
            </a:r>
            <a:r>
              <a:rPr lang="ar-SA" sz="2600" dirty="0" err="1" smtClean="0"/>
              <a:t>عباده </a:t>
            </a:r>
            <a:r>
              <a:rPr lang="ar-SA" sz="2600" dirty="0" smtClean="0"/>
              <a:t>، وإن كانت </a:t>
            </a:r>
            <a:r>
              <a:rPr lang="ar-SA" sz="2600" dirty="0" err="1" smtClean="0"/>
              <a:t>لهم </a:t>
            </a:r>
            <a:r>
              <a:rPr lang="ar-SA" sz="2600" dirty="0" smtClean="0"/>
              <a:t>، فعلام تحبسونها </a:t>
            </a:r>
            <a:r>
              <a:rPr lang="ar-SA" sz="2600" dirty="0" err="1" smtClean="0"/>
              <a:t>عنهم ؟</a:t>
            </a:r>
            <a:r>
              <a:rPr lang="ar-SA" sz="2600" dirty="0" smtClean="0"/>
              <a:t> ، وإن كانت لكم فتصدقوا </a:t>
            </a:r>
            <a:r>
              <a:rPr lang="ar-SA" sz="2600" dirty="0" err="1" smtClean="0"/>
              <a:t>بها</a:t>
            </a:r>
            <a:r>
              <a:rPr lang="ar-SA" sz="2600" dirty="0" smtClean="0"/>
              <a:t> </a:t>
            </a:r>
            <a:r>
              <a:rPr lang="ar-SA" sz="2600" dirty="0" err="1" smtClean="0"/>
              <a:t>عليهم </a:t>
            </a:r>
            <a:r>
              <a:rPr lang="ar-SA" sz="2600" dirty="0" smtClean="0"/>
              <a:t>، فإنَّ الله يجزي </a:t>
            </a:r>
            <a:r>
              <a:rPr lang="ar-SA" sz="2600" dirty="0" err="1" smtClean="0"/>
              <a:t>المتصدقين </a:t>
            </a:r>
            <a:r>
              <a:rPr lang="ar-SA" sz="2600" dirty="0" smtClean="0"/>
              <a:t>، فقال </a:t>
            </a:r>
            <a:r>
              <a:rPr lang="ar-SA" sz="2600" dirty="0" err="1" smtClean="0"/>
              <a:t>هشام </a:t>
            </a:r>
            <a:r>
              <a:rPr lang="ar-SA" sz="2600" dirty="0" smtClean="0"/>
              <a:t>: ما ترك الغلام لنا في واحدة من الثلاث </a:t>
            </a:r>
            <a:r>
              <a:rPr lang="ar-SA" sz="2600" dirty="0" err="1" smtClean="0"/>
              <a:t>عذرًا </a:t>
            </a:r>
            <a:r>
              <a:rPr lang="ar-SA" sz="2600" dirty="0" smtClean="0"/>
              <a:t>، فأمر البوادي </a:t>
            </a:r>
            <a:r>
              <a:rPr lang="ar-SA" sz="2600" dirty="0" err="1" smtClean="0"/>
              <a:t>بمئة</a:t>
            </a:r>
            <a:r>
              <a:rPr lang="ar-SA" sz="2600" dirty="0" smtClean="0"/>
              <a:t> ألف </a:t>
            </a:r>
            <a:r>
              <a:rPr lang="ar-SA" sz="2600" dirty="0" err="1" smtClean="0"/>
              <a:t>دينار </a:t>
            </a:r>
            <a:r>
              <a:rPr lang="ar-SA" sz="2600" dirty="0" smtClean="0"/>
              <a:t>، وله بمائة ألف </a:t>
            </a:r>
            <a:r>
              <a:rPr lang="ar-SA" sz="2600" dirty="0" err="1" smtClean="0"/>
              <a:t>درهم </a:t>
            </a:r>
            <a:r>
              <a:rPr lang="ar-SA" sz="2600" dirty="0" smtClean="0"/>
              <a:t>، ثم </a:t>
            </a:r>
            <a:r>
              <a:rPr lang="ar-SA" sz="2600" dirty="0" err="1" smtClean="0"/>
              <a:t>قال </a:t>
            </a:r>
            <a:r>
              <a:rPr lang="ar-SA" sz="2600" dirty="0" smtClean="0"/>
              <a:t>: ألا </a:t>
            </a:r>
            <a:r>
              <a:rPr lang="ar-SA" sz="2600" dirty="0" err="1" smtClean="0"/>
              <a:t>حاجة ؟</a:t>
            </a:r>
            <a:r>
              <a:rPr lang="ar-SA" sz="2600" dirty="0" smtClean="0"/>
              <a:t> </a:t>
            </a:r>
            <a:r>
              <a:rPr lang="ar-SA" sz="2600" dirty="0" err="1" smtClean="0"/>
              <a:t>قال </a:t>
            </a:r>
            <a:r>
              <a:rPr lang="ar-SA" sz="2600" dirty="0" smtClean="0"/>
              <a:t>: ما لي في خاصة نفسي دون عامة </a:t>
            </a:r>
            <a:r>
              <a:rPr lang="ar-SA" sz="2600" dirty="0" err="1" smtClean="0"/>
              <a:t>المسلمين </a:t>
            </a:r>
            <a:r>
              <a:rPr lang="ar-SA" sz="2600" dirty="0" smtClean="0"/>
              <a:t>، فخرج من عنده وهو من أجل </a:t>
            </a:r>
            <a:r>
              <a:rPr lang="ar-SA" sz="2600" dirty="0" err="1" smtClean="0"/>
              <a:t>القوم !</a:t>
            </a:r>
            <a:endParaRPr lang="ar-SA" sz="2600" dirty="0" smtClean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9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صورة 3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07504" y="47211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435600" y="0"/>
            <a:ext cx="3097213" cy="725488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ar-SA" dirty="0" smtClean="0"/>
              <a:t>الجانب السلوكي :</a:t>
            </a:r>
            <a:endParaRPr lang="ar-SA" dirty="0"/>
          </a:p>
        </p:txBody>
      </p:sp>
      <p:sp>
        <p:nvSpPr>
          <p:cNvPr id="27652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323850" y="1241425"/>
            <a:ext cx="8258175" cy="5500688"/>
          </a:xfrm>
        </p:spPr>
        <p:txBody>
          <a:bodyPr/>
          <a:lstStyle/>
          <a:p>
            <a:pPr eaLnBrk="1" hangingPunct="1"/>
            <a:r>
              <a:rPr lang="en-US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فأوضح مثال على ذلك حادثة أبي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محجن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الثقفي مع سعد بن أبي وقاص رضي الله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عنه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, حيث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حبسه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؛ لأنه كان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يتغني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بشرب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الخمر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؛ إذ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يقول :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 eaLnBrk="1" hangingPunct="1"/>
            <a:endParaRPr lang="ar-SA" b="1" dirty="0" smtClean="0">
              <a:latin typeface="Arial" pitchFamily="34" charset="0"/>
              <a:cs typeface="Arial" pitchFamily="34" charset="0"/>
            </a:endParaRPr>
          </a:p>
          <a:p>
            <a:pPr eaLnBrk="1" hangingPunct="1"/>
            <a:r>
              <a:rPr lang="ar-SA" b="1" dirty="0" smtClean="0">
                <a:latin typeface="Arial" pitchFamily="34" charset="0"/>
                <a:cs typeface="Arial" pitchFamily="34" charset="0"/>
              </a:rPr>
              <a:t>إذا ما مت فادفني إلى أصل كرمة          تروي عظامي بعد موتي عروقـهـا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 eaLnBrk="1" hangingPunct="1"/>
            <a:r>
              <a:rPr lang="ar-SA" b="1" dirty="0" smtClean="0">
                <a:latin typeface="Arial" pitchFamily="34" charset="0"/>
                <a:cs typeface="Arial" pitchFamily="34" charset="0"/>
              </a:rPr>
              <a:t>ولا تــدفـنِّي  بالـفـلاة  فــإنـني             أخـاف إذا ما مـت ألا  أذوقــهــا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 eaLnBrk="1" hangingPunct="1"/>
            <a:r>
              <a:rPr lang="ar-SA" b="1" dirty="0" smtClean="0">
                <a:latin typeface="Arial" pitchFamily="34" charset="0"/>
                <a:cs typeface="Arial" pitchFamily="34" charset="0"/>
              </a:rPr>
              <a:t> </a:t>
            </a:r>
          </a:p>
          <a:p>
            <a:pPr eaLnBrk="1" hangingPunct="1"/>
            <a:r>
              <a:rPr lang="ar-SA" b="1" dirty="0" smtClean="0">
                <a:latin typeface="Arial" pitchFamily="34" charset="0"/>
                <a:cs typeface="Arial" pitchFamily="34" charset="0"/>
              </a:rPr>
              <a:t>  وكان سعد بن أبي وقاص قد حبسه أثناء حربه مع الفرس في يوم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أغواث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, فلما اشتد القتال صعد إلى سعد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يستعفيه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, ويسأله تسريحه للغزو مع المسلمين فزجره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ورده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, فنزل حتى أتى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سلمى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( زوج سعد بن أبي وقاص رضي الله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عنه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) 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فقال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: يا سلمى هل لك إلى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خير ؟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قالت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: وما ذاك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قال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: تخلين عني وتعيرينني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البلقاء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, فلله على أن سلمني الله أن أرجع إليكِ حتى أضع رجلي في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قيدي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,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فقالت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: وما أنا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وذاك !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فرجع يرسف في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قيوده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،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ويقول :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76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2765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2765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" dur="500"/>
                                        <p:tgtEl>
                                          <p:spTgt spid="2765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2765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52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07504" y="47211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28675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395288" y="1125538"/>
            <a:ext cx="8353425" cy="5732462"/>
          </a:xfrm>
        </p:spPr>
        <p:txBody>
          <a:bodyPr/>
          <a:lstStyle/>
          <a:p>
            <a:pPr eaLnBrk="1" hangingPunct="1"/>
            <a:r>
              <a:rPr lang="ar-SA" b="1" dirty="0" smtClean="0"/>
              <a:t> كفى حزنًا أن تطعن الخيل </a:t>
            </a:r>
            <a:r>
              <a:rPr lang="ar-SA" b="1" dirty="0" err="1" smtClean="0"/>
              <a:t>بالقنا</a:t>
            </a:r>
            <a:r>
              <a:rPr lang="ar-SA" b="1" dirty="0" smtClean="0"/>
              <a:t>             وأترك مشدودًا علـى </a:t>
            </a:r>
            <a:r>
              <a:rPr lang="ar-SA" b="1" dirty="0" err="1" smtClean="0"/>
              <a:t>وثـاقيا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/>
            <a:r>
              <a:rPr lang="ar-SA" b="1" dirty="0" smtClean="0"/>
              <a:t> إذا قمت عناني الحديد وأغـلقت             </a:t>
            </a:r>
            <a:r>
              <a:rPr lang="ar-SA" b="1" dirty="0" err="1" smtClean="0"/>
              <a:t>مصاريع</a:t>
            </a:r>
            <a:r>
              <a:rPr lang="ar-SA" b="1" dirty="0" smtClean="0"/>
              <a:t> دوني قد تصم </a:t>
            </a:r>
            <a:r>
              <a:rPr lang="ar-SA" b="1" dirty="0" err="1" smtClean="0"/>
              <a:t>المناديا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/>
            <a:r>
              <a:rPr lang="ar-SA" b="1" dirty="0" smtClean="0"/>
              <a:t> وقد كـنت ذا مال كـثيرٍ وإخوة                فقد تركوني واحدًا لا أخا ليـا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>
              <a:buFont typeface="Wingdings" pitchFamily="2" charset="2"/>
              <a:buNone/>
            </a:pPr>
            <a:r>
              <a:rPr lang="ar-SA" b="1" dirty="0" smtClean="0"/>
              <a:t>    ولله عـــــهدٌ لا </a:t>
            </a:r>
            <a:r>
              <a:rPr lang="ar-SA" b="1" dirty="0" err="1" smtClean="0"/>
              <a:t>أخـيس</a:t>
            </a:r>
            <a:r>
              <a:rPr lang="ar-SA" b="1" dirty="0" smtClean="0"/>
              <a:t> بعهـده                لئن فرجت ألا أزور </a:t>
            </a:r>
            <a:r>
              <a:rPr lang="ar-SA" b="1" dirty="0" err="1" smtClean="0"/>
              <a:t>الحـوانــيـــا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/>
            <a:r>
              <a:rPr lang="ar-SA" b="1" dirty="0" smtClean="0"/>
              <a:t>   </a:t>
            </a:r>
          </a:p>
          <a:p>
            <a:pPr eaLnBrk="1" hangingPunct="1"/>
            <a:r>
              <a:rPr lang="ar-SA" b="1" dirty="0" smtClean="0"/>
              <a:t>  فقالت </a:t>
            </a:r>
            <a:r>
              <a:rPr lang="ar-SA" b="1" dirty="0" err="1" smtClean="0"/>
              <a:t>سلمى </a:t>
            </a:r>
            <a:r>
              <a:rPr lang="ar-SA" b="1" dirty="0" smtClean="0"/>
              <a:t>: إني استخرت الله ورضيت </a:t>
            </a:r>
            <a:r>
              <a:rPr lang="ar-SA" b="1" dirty="0" err="1" smtClean="0"/>
              <a:t>بعهدك </a:t>
            </a:r>
            <a:r>
              <a:rPr lang="ar-SA" b="1" dirty="0" smtClean="0"/>
              <a:t>( بعد ما سمعت ما قاله من </a:t>
            </a:r>
            <a:r>
              <a:rPr lang="ar-SA" b="1" dirty="0" err="1" smtClean="0"/>
              <a:t>شعر </a:t>
            </a:r>
            <a:r>
              <a:rPr lang="ar-SA" b="1" dirty="0" smtClean="0"/>
              <a:t>) </a:t>
            </a:r>
            <a:r>
              <a:rPr lang="ar-SA" b="1" dirty="0" err="1" smtClean="0"/>
              <a:t>وأطلقته </a:t>
            </a:r>
            <a:r>
              <a:rPr lang="ar-SA" b="1" dirty="0" smtClean="0"/>
              <a:t>, </a:t>
            </a:r>
            <a:r>
              <a:rPr lang="ar-SA" b="1" dirty="0" err="1" smtClean="0"/>
              <a:t>وقالت </a:t>
            </a:r>
            <a:r>
              <a:rPr lang="ar-SA" b="1" dirty="0" smtClean="0"/>
              <a:t>: أما الفرس فلا </a:t>
            </a:r>
            <a:r>
              <a:rPr lang="ar-SA" b="1" dirty="0" err="1" smtClean="0"/>
              <a:t>أعيرها </a:t>
            </a:r>
            <a:r>
              <a:rPr lang="ar-SA" b="1" dirty="0" smtClean="0"/>
              <a:t>, ورجعت إلى </a:t>
            </a:r>
            <a:r>
              <a:rPr lang="ar-SA" b="1" dirty="0" err="1" smtClean="0"/>
              <a:t>بيتها </a:t>
            </a:r>
            <a:r>
              <a:rPr lang="ar-SA" b="1" dirty="0" smtClean="0"/>
              <a:t>,فاقتادها وأخرجها من باب القصر </a:t>
            </a:r>
            <a:r>
              <a:rPr lang="ar-SA" b="1" dirty="0" err="1" smtClean="0"/>
              <a:t>وركبها </a:t>
            </a:r>
            <a:r>
              <a:rPr lang="ar-SA" b="1" dirty="0" smtClean="0"/>
              <a:t>, ثم دب عليها حتى إذا كان </a:t>
            </a:r>
            <a:r>
              <a:rPr lang="ar-SA" b="1" dirty="0" err="1" smtClean="0"/>
              <a:t>بحيال</a:t>
            </a:r>
            <a:r>
              <a:rPr lang="ar-SA" b="1" dirty="0" smtClean="0"/>
              <a:t> الميمنة </a:t>
            </a:r>
            <a:r>
              <a:rPr lang="ar-SA" b="1" dirty="0" err="1" smtClean="0"/>
              <a:t>كبر </a:t>
            </a:r>
            <a:r>
              <a:rPr lang="ar-SA" b="1" dirty="0" smtClean="0"/>
              <a:t>, ثم حمل على الميسرة يلعب برمحه وسلاحه بين </a:t>
            </a:r>
            <a:r>
              <a:rPr lang="ar-SA" b="1" dirty="0" err="1" smtClean="0"/>
              <a:t>الصفين </a:t>
            </a:r>
            <a:r>
              <a:rPr lang="ar-SA" b="1" dirty="0" smtClean="0"/>
              <a:t>, وكان يقصف الأعداء بسيفه قصفًا </a:t>
            </a:r>
            <a:r>
              <a:rPr lang="ar-SA" b="1" dirty="0" err="1" smtClean="0"/>
              <a:t>منكرًا </a:t>
            </a:r>
            <a:r>
              <a:rPr lang="ar-SA" b="1" dirty="0" smtClean="0"/>
              <a:t>, وتعجب الناس منه وهم لا </a:t>
            </a:r>
            <a:r>
              <a:rPr lang="ar-SA" b="1" dirty="0" err="1" smtClean="0"/>
              <a:t>يعرفونه </a:t>
            </a:r>
            <a:r>
              <a:rPr lang="ar-SA" b="1" dirty="0" smtClean="0"/>
              <a:t>, وجعل سعد يقول وهو مشرف على الناس من فوق </a:t>
            </a:r>
            <a:r>
              <a:rPr lang="ar-SA" b="1" dirty="0" err="1" smtClean="0"/>
              <a:t>القصر </a:t>
            </a:r>
            <a:r>
              <a:rPr lang="ar-SA" b="1" dirty="0" smtClean="0"/>
              <a:t>: والله لولا محبس أبي </a:t>
            </a:r>
            <a:r>
              <a:rPr lang="ar-SA" b="1" dirty="0" err="1" smtClean="0"/>
              <a:t>محجن</a:t>
            </a:r>
            <a:r>
              <a:rPr lang="ar-SA" b="1" dirty="0" smtClean="0"/>
              <a:t> لقلت هذا أبو </a:t>
            </a:r>
            <a:r>
              <a:rPr lang="ar-SA" b="1" dirty="0" err="1" smtClean="0"/>
              <a:t>محجن</a:t>
            </a:r>
            <a:r>
              <a:rPr lang="ar-SA" b="1" dirty="0" smtClean="0"/>
              <a:t> ، وهذه </a:t>
            </a:r>
            <a:r>
              <a:rPr lang="ar-SA" b="1" dirty="0" err="1" smtClean="0"/>
              <a:t>البلقاء .</a:t>
            </a:r>
            <a:endParaRPr lang="ar-SA" dirty="0" smtClean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86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286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286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" dur="500"/>
                                        <p:tgtEl>
                                          <p:spTgt spid="286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286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286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5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107504" y="47211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29699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052513"/>
            <a:ext cx="7715250" cy="5421312"/>
          </a:xfrm>
        </p:spPr>
        <p:txBody>
          <a:bodyPr/>
          <a:lstStyle/>
          <a:p>
            <a:pPr eaLnBrk="1" hangingPunct="1"/>
            <a:r>
              <a:rPr lang="ar-SA" b="1" dirty="0" smtClean="0"/>
              <a:t>ومن ذلك أيضًا ما حدث مع </a:t>
            </a:r>
            <a:r>
              <a:rPr lang="ar-SA" b="1" dirty="0" err="1" smtClean="0"/>
              <a:t>الحطيئة</a:t>
            </a:r>
            <a:r>
              <a:rPr lang="ar-SA" b="1" dirty="0" smtClean="0"/>
              <a:t> , حيث كان هجاءً يهجو </a:t>
            </a:r>
            <a:r>
              <a:rPr lang="ar-SA" b="1" dirty="0" err="1" smtClean="0"/>
              <a:t>المسلمين </a:t>
            </a:r>
            <a:r>
              <a:rPr lang="ar-SA" b="1" dirty="0" smtClean="0"/>
              <a:t>, وينال من أعراضهم فنهاه أمير المؤمنين عمر بن الخطاب رضي الله </a:t>
            </a:r>
            <a:r>
              <a:rPr lang="ar-SA" b="1" dirty="0" err="1" smtClean="0"/>
              <a:t>عنه   </a:t>
            </a:r>
            <a:r>
              <a:rPr lang="ar-SA" b="1" dirty="0" smtClean="0"/>
              <a:t>, فلم </a:t>
            </a:r>
            <a:r>
              <a:rPr lang="ar-SA" b="1" dirty="0" err="1" smtClean="0"/>
              <a:t>ينته </a:t>
            </a:r>
            <a:r>
              <a:rPr lang="ar-SA" b="1" dirty="0" smtClean="0"/>
              <a:t>, فأمر عمر بن الخطاب </a:t>
            </a:r>
            <a:r>
              <a:rPr lang="ar-SA" b="1" dirty="0" err="1" smtClean="0"/>
              <a:t>بحبسه </a:t>
            </a:r>
            <a:r>
              <a:rPr lang="ar-SA" b="1" dirty="0" smtClean="0"/>
              <a:t>, وأراد </a:t>
            </a:r>
            <a:r>
              <a:rPr lang="ar-SA" b="1" dirty="0" err="1" smtClean="0"/>
              <a:t>الحطيئة</a:t>
            </a:r>
            <a:r>
              <a:rPr lang="ar-SA" b="1" dirty="0" smtClean="0"/>
              <a:t> أن يكسب عطف أمير </a:t>
            </a:r>
            <a:r>
              <a:rPr lang="ar-SA" b="1" dirty="0" err="1" smtClean="0"/>
              <a:t>المؤمنين </a:t>
            </a:r>
            <a:r>
              <a:rPr lang="ar-SA" b="1" dirty="0" smtClean="0"/>
              <a:t>، فأنشد </a:t>
            </a:r>
            <a:r>
              <a:rPr lang="ar-SA" b="1" dirty="0" err="1" smtClean="0"/>
              <a:t>قائلاً :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>
              <a:buFont typeface="Wingdings" pitchFamily="2" charset="2"/>
              <a:buNone/>
            </a:pPr>
            <a:endParaRPr lang="ar-SA" b="1" dirty="0" smtClean="0"/>
          </a:p>
          <a:p>
            <a:pPr eaLnBrk="1" hangingPunct="1">
              <a:buFont typeface="Wingdings" pitchFamily="2" charset="2"/>
              <a:buNone/>
            </a:pPr>
            <a:r>
              <a:rPr lang="ar-SA" b="1" dirty="0" smtClean="0"/>
              <a:t>مـــــاذا تقـول لأفـراخ بـــذي مـرخ         زغـبِ </a:t>
            </a:r>
            <a:r>
              <a:rPr lang="ar-SA" b="1" dirty="0" err="1" smtClean="0"/>
              <a:t>الحواصلِ</a:t>
            </a:r>
            <a:r>
              <a:rPr lang="ar-SA" b="1" dirty="0" smtClean="0"/>
              <a:t> لا ماءٌ ولا شجرُ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>
              <a:buFont typeface="Wingdings" pitchFamily="2" charset="2"/>
              <a:buNone/>
            </a:pPr>
            <a:r>
              <a:rPr lang="ar-SA" b="1" dirty="0" smtClean="0"/>
              <a:t>ألقـيتَ كـاسبَهم في قعرٍ مظلـمةٍ               فاغفرْ عـليك سلامُ اللهِ يا عـمـرُ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>
              <a:buFont typeface="Wingdings" pitchFamily="2" charset="2"/>
              <a:buNone/>
            </a:pPr>
            <a:endParaRPr lang="en-US" b="1" dirty="0" smtClean="0">
              <a:cs typeface="Times New Roman" pitchFamily="18" charset="0"/>
            </a:endParaRPr>
          </a:p>
          <a:p>
            <a:pPr eaLnBrk="1" hangingPunct="1">
              <a:buFont typeface="Wingdings" pitchFamily="2" charset="2"/>
              <a:buNone/>
            </a:pPr>
            <a:r>
              <a:rPr lang="ar-SA" b="1" dirty="0" smtClean="0"/>
              <a:t>    وإذا بعمر بن الخطاب يسمع </a:t>
            </a:r>
            <a:r>
              <a:rPr lang="ar-SA" b="1" dirty="0" err="1" smtClean="0"/>
              <a:t>قوله : </a:t>
            </a:r>
            <a:r>
              <a:rPr lang="ar-SA" b="1" dirty="0" smtClean="0"/>
              <a:t>( ما ذا تقول لأفراخ بذي </a:t>
            </a:r>
            <a:r>
              <a:rPr lang="ar-SA" b="1" dirty="0" err="1" smtClean="0"/>
              <a:t>مرخ </a:t>
            </a:r>
            <a:r>
              <a:rPr lang="ar-SA" b="1" dirty="0" smtClean="0"/>
              <a:t>) فيبكي ويعفو </a:t>
            </a:r>
            <a:r>
              <a:rPr lang="ar-SA" b="1" dirty="0" err="1" smtClean="0"/>
              <a:t>عنه ,</a:t>
            </a:r>
            <a:r>
              <a:rPr lang="ar-SA" b="1" dirty="0" smtClean="0"/>
              <a:t> </a:t>
            </a:r>
          </a:p>
          <a:p>
            <a:pPr eaLnBrk="1" hangingPunct="1">
              <a:buFont typeface="Wingdings" pitchFamily="2" charset="2"/>
              <a:buNone/>
            </a:pPr>
            <a:endParaRPr lang="ar-SA" b="1" dirty="0" smtClean="0"/>
          </a:p>
          <a:p>
            <a:pPr eaLnBrk="1" hangingPunct="1">
              <a:buFont typeface="Wingdings" pitchFamily="2" charset="2"/>
              <a:buNone/>
            </a:pPr>
            <a:r>
              <a:rPr lang="ar-SA" b="1" dirty="0" smtClean="0"/>
              <a:t>    حقًا إن من البيان </a:t>
            </a:r>
            <a:r>
              <a:rPr lang="ar-SA" b="1" dirty="0" err="1" smtClean="0"/>
              <a:t>لسحرًا !!</a:t>
            </a:r>
            <a:r>
              <a:rPr lang="ar-SA" b="1" dirty="0" smtClean="0"/>
              <a:t>   كما قال رسول الله صلى الله عليه </a:t>
            </a:r>
            <a:r>
              <a:rPr lang="ar-SA" b="1" dirty="0" err="1" smtClean="0"/>
              <a:t>وسلم .</a:t>
            </a:r>
            <a:endParaRPr lang="en-US" b="1" dirty="0" smtClean="0">
              <a:cs typeface="Times New Roman" pitchFamily="18" charset="0"/>
            </a:endParaRPr>
          </a:p>
          <a:p>
            <a:pPr eaLnBrk="1" hangingPunct="1"/>
            <a:endParaRPr lang="ar-SA" b="1" dirty="0" smtClean="0"/>
          </a:p>
          <a:p>
            <a:pPr eaLnBrk="1" hangingPunct="1"/>
            <a:endParaRPr lang="ar-SA" dirty="0" smtClean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96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2000"/>
                                        <p:tgtEl>
                                          <p:spTgt spid="296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3" dur="2000"/>
                                        <p:tgtEl>
                                          <p:spTgt spid="296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6" dur="2000"/>
                                        <p:tgtEl>
                                          <p:spTgt spid="296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9" dur="2000"/>
                                        <p:tgtEl>
                                          <p:spTgt spid="296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699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0"/>
            <a:ext cx="7467600" cy="1417638"/>
          </a:xfrm>
        </p:spPr>
        <p:txBody>
          <a:bodyPr>
            <a:normAutofit fontScale="90000"/>
          </a:bodyPr>
          <a:lstStyle/>
          <a:p>
            <a:pPr algn="r"/>
            <a:r>
              <a:rPr lang="ar-SA" b="1" dirty="0" smtClean="0">
                <a:latin typeface="Arial" pitchFamily="34" charset="0"/>
                <a:cs typeface="Arial" pitchFamily="34" charset="0"/>
              </a:rPr>
              <a:t>@ للأدب مجموعة من الوظائف التي يؤديها للفرد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و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المجتمع,على ضوء العبارة السابقة     أمامك مجموعة من الأعمال الأدبية, بيني الوظيفة التي تؤديها</a:t>
            </a:r>
            <a:endParaRPr lang="ar-SA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1-مسرحية مصرع كيلوباترا لأحمد شوقي.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....................................................................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2-يقول البهاء زهير يرثي ابنه: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و مـــــــالي ادعــــــــــــي أني وفي          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و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لست مشاركًا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لك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في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بلاكا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تموت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و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لا أموت عليك حزنًا      وحق هواك خنتك في هواك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.......................................................................</a:t>
            </a:r>
            <a:endParaRPr lang="ar-SA" b="1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>
    <p:wipe dir="d"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928670"/>
            <a:ext cx="7467600" cy="5545282"/>
          </a:xfrm>
        </p:spPr>
        <p:txBody>
          <a:bodyPr/>
          <a:lstStyle/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3-قال ابن مالك: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كلامنا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لفظٌ مفيدٌ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كاستقمْ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      و اسم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و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فعلٌ ثم حرفٌ الكلمْ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.......................................................................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4-قال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حافظ إبراهيم: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أنا لا أقول دعوا النساء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سوافرًا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     بين الرجال يجلن في الأسواق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ربوا البنات على الفضيلة إنها        في الموقفين لهن خير وثاق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.........................................................................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5-قال أحمد شوقي :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لما أتّم نوحٌ السفينة      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و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حركتها القدرةُ المعينة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جرى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بها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ما لا جرى ببالِ     فما تعالى الموجُ كالجبالِ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حتى مشى الليثُ مع الحمارِ   </a:t>
            </a:r>
            <a:r>
              <a:rPr lang="ar-SA" b="1" dirty="0" err="1" smtClean="0">
                <a:latin typeface="Arial" pitchFamily="34" charset="0"/>
                <a:cs typeface="Arial" pitchFamily="34" charset="0"/>
              </a:rPr>
              <a:t>و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 أخذ القطُّ بأيدي الفأرِ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b="1" dirty="0" smtClean="0">
                <a:latin typeface="Arial" pitchFamily="34" charset="0"/>
                <a:cs typeface="Arial" pitchFamily="34" charset="0"/>
              </a:rPr>
              <a:t>.........................................................................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r>
              <a:rPr lang="ar-SA" dirty="0" smtClean="0"/>
              <a:t> 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1024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250825" y="1536700"/>
            <a:ext cx="7715250" cy="5637213"/>
          </a:xfrm>
        </p:spPr>
        <p:txBody>
          <a:bodyPr/>
          <a:lstStyle/>
          <a:p>
            <a:pPr eaLnBrk="1" hangingPunct="1"/>
            <a:r>
              <a:rPr lang="ar-SA" sz="3200" dirty="0" smtClean="0"/>
              <a:t> هكذا كان </a:t>
            </a:r>
            <a:r>
              <a:rPr lang="ar-SA" sz="3200" dirty="0" err="1" smtClean="0"/>
              <a:t>للكلمات </a:t>
            </a:r>
            <a:r>
              <a:rPr lang="ar-SA" sz="3200" dirty="0" smtClean="0"/>
              <a:t>– التي هي اللبنة الأولى لفن </a:t>
            </a:r>
            <a:r>
              <a:rPr lang="ar-SA" sz="3200" dirty="0" err="1" smtClean="0"/>
              <a:t>الأدب </a:t>
            </a:r>
            <a:r>
              <a:rPr lang="ar-SA" sz="3200" dirty="0" smtClean="0"/>
              <a:t>– فعل السحر الذي يدفع المتلقي إلى نوع من الاستجابة العملية </a:t>
            </a:r>
            <a:r>
              <a:rPr lang="ar-SA" sz="3200" dirty="0" err="1" smtClean="0"/>
              <a:t>إزاءها </a:t>
            </a:r>
            <a:r>
              <a:rPr lang="ar-SA" sz="3200" dirty="0" smtClean="0"/>
              <a:t>، ولقد تعددت استجابات المتلقين إزاء العمل </a:t>
            </a:r>
            <a:r>
              <a:rPr lang="ar-SA" sz="3200" dirty="0" err="1" smtClean="0"/>
              <a:t>الأدبي </a:t>
            </a:r>
            <a:r>
              <a:rPr lang="ar-SA" sz="3200" dirty="0" smtClean="0"/>
              <a:t>، فمنهم من تقف استجابته عند حد الانفعال بالعمل ومشاركته للأديب في </a:t>
            </a:r>
            <a:r>
              <a:rPr lang="ar-SA" sz="3200" dirty="0" err="1" smtClean="0"/>
              <a:t>انفعالاته </a:t>
            </a:r>
            <a:r>
              <a:rPr lang="ar-SA" sz="3200" dirty="0" smtClean="0"/>
              <a:t>، ومشاعره </a:t>
            </a:r>
            <a:r>
              <a:rPr lang="ar-SA" sz="3200" dirty="0" err="1" smtClean="0"/>
              <a:t>وأحاسيسه </a:t>
            </a:r>
            <a:r>
              <a:rPr lang="ar-SA" sz="3200" dirty="0" smtClean="0"/>
              <a:t>، ومن المتلقين من ينزع إلى نوعٍ من الاستجابة </a:t>
            </a:r>
            <a:r>
              <a:rPr lang="ar-SA" sz="3200" dirty="0" err="1" smtClean="0"/>
              <a:t>الظاهرة </a:t>
            </a:r>
            <a:r>
              <a:rPr lang="ar-SA" sz="3200" dirty="0" smtClean="0"/>
              <a:t>، ويسلك سلوكاً عملياً نحو أداء عملٍ ما كأن </a:t>
            </a:r>
            <a:r>
              <a:rPr lang="ar-SA" sz="3200" dirty="0" err="1" smtClean="0"/>
              <a:t>يعمل </a:t>
            </a:r>
            <a:r>
              <a:rPr lang="ar-SA" sz="3200" dirty="0" smtClean="0"/>
              <a:t>، أو </a:t>
            </a:r>
            <a:r>
              <a:rPr lang="ar-SA" sz="3200" dirty="0" err="1" smtClean="0"/>
              <a:t>يبني </a:t>
            </a:r>
            <a:r>
              <a:rPr lang="ar-SA" sz="3200" dirty="0" smtClean="0"/>
              <a:t>، أو </a:t>
            </a:r>
            <a:r>
              <a:rPr lang="ar-SA" sz="3200" dirty="0" err="1" smtClean="0"/>
              <a:t>يزرع </a:t>
            </a:r>
            <a:r>
              <a:rPr lang="ar-SA" sz="3200" dirty="0" smtClean="0"/>
              <a:t>، أو يشن </a:t>
            </a:r>
            <a:r>
              <a:rPr lang="ar-SA" sz="3200" dirty="0" err="1" smtClean="0"/>
              <a:t>الحرب </a:t>
            </a:r>
            <a:r>
              <a:rPr lang="ar-SA" sz="3200" dirty="0" smtClean="0"/>
              <a:t>، أو يرتكب </a:t>
            </a:r>
            <a:r>
              <a:rPr lang="ar-SA" sz="3200" dirty="0" err="1" smtClean="0"/>
              <a:t>جرماً </a:t>
            </a:r>
            <a:r>
              <a:rPr lang="ar-SA" sz="3200" dirty="0" smtClean="0"/>
              <a:t>، أو يخفض أجنحة السلام بين الأفراد أو </a:t>
            </a:r>
            <a:r>
              <a:rPr lang="ar-SA" sz="3200" dirty="0" err="1" smtClean="0"/>
              <a:t>الشعوب .</a:t>
            </a:r>
            <a:r>
              <a:rPr lang="ar-SA" sz="3200" dirty="0" smtClean="0"/>
              <a:t> إلى غير ذلك من مظاهر تُرى </a:t>
            </a:r>
            <a:r>
              <a:rPr lang="ar-SA" sz="3200" dirty="0" err="1" smtClean="0"/>
              <a:t>وتشاهد .</a:t>
            </a:r>
            <a:endParaRPr lang="ar-SA" sz="3200" dirty="0" smtClean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1000"/>
                                        <p:tgtEl>
                                          <p:spTgt spid="10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11267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125538"/>
            <a:ext cx="7467600" cy="5348287"/>
          </a:xfrm>
        </p:spPr>
        <p:txBody>
          <a:bodyPr/>
          <a:lstStyle/>
          <a:p>
            <a:pPr eaLnBrk="1" hangingPunct="1"/>
            <a:r>
              <a:rPr lang="ar-SA" sz="3600" dirty="0" smtClean="0">
                <a:latin typeface="Arial" pitchFamily="34" charset="0"/>
                <a:cs typeface="Arial" pitchFamily="34" charset="0"/>
              </a:rPr>
              <a:t>والتذوق الأدبي يرتبط ارتباطاً عضويًا </a:t>
            </a:r>
            <a:r>
              <a:rPr lang="ar-SA" sz="3600" dirty="0" err="1" smtClean="0">
                <a:latin typeface="Arial" pitchFamily="34" charset="0"/>
                <a:cs typeface="Arial" pitchFamily="34" charset="0"/>
              </a:rPr>
              <a:t>باللغة </a:t>
            </a:r>
            <a:r>
              <a:rPr lang="ar-SA" sz="3600" dirty="0" smtClean="0">
                <a:latin typeface="Arial" pitchFamily="34" charset="0"/>
                <a:cs typeface="Arial" pitchFamily="34" charset="0"/>
              </a:rPr>
              <a:t>؛ لأنها مادة </a:t>
            </a:r>
            <a:r>
              <a:rPr lang="ar-SA" sz="3600" dirty="0" err="1" smtClean="0">
                <a:latin typeface="Arial" pitchFamily="34" charset="0"/>
                <a:cs typeface="Arial" pitchFamily="34" charset="0"/>
              </a:rPr>
              <a:t>الأدب </a:t>
            </a:r>
            <a:r>
              <a:rPr lang="ar-SA" sz="3600" dirty="0" smtClean="0">
                <a:latin typeface="Arial" pitchFamily="34" charset="0"/>
                <a:cs typeface="Arial" pitchFamily="34" charset="0"/>
              </a:rPr>
              <a:t>، ولهذه اللغة وظيفة شعرية </a:t>
            </a:r>
            <a:r>
              <a:rPr lang="ar-SA" sz="3600" dirty="0" err="1" smtClean="0">
                <a:latin typeface="Arial" pitchFamily="34" charset="0"/>
                <a:cs typeface="Arial" pitchFamily="34" charset="0"/>
              </a:rPr>
              <a:t>فنية </a:t>
            </a:r>
            <a:r>
              <a:rPr lang="ar-SA" sz="3600" dirty="0" smtClean="0">
                <a:latin typeface="Arial" pitchFamily="34" charset="0"/>
                <a:cs typeface="Arial" pitchFamily="34" charset="0"/>
              </a:rPr>
              <a:t>، تنعكس في لونٍ من التعبير الجميل تتوافر فيه ألوان من الصنعة وجماليات النظم، والتصوير </a:t>
            </a:r>
            <a:r>
              <a:rPr lang="ar-SA" sz="3600" dirty="0" err="1" smtClean="0">
                <a:latin typeface="Arial" pitchFamily="34" charset="0"/>
                <a:cs typeface="Arial" pitchFamily="34" charset="0"/>
              </a:rPr>
              <a:t>الفني</a:t>
            </a:r>
            <a:r>
              <a:rPr lang="ar-SA" sz="3600" b="1" dirty="0" err="1" smtClean="0">
                <a:latin typeface="Arial" pitchFamily="34" charset="0"/>
                <a:cs typeface="Arial" pitchFamily="34" charset="0"/>
              </a:rPr>
              <a:t> </a:t>
            </a:r>
            <a:r>
              <a:rPr lang="ar-SA" sz="3600" b="1" dirty="0" smtClean="0">
                <a:latin typeface="Arial" pitchFamily="34" charset="0"/>
                <a:cs typeface="Arial" pitchFamily="34" charset="0"/>
              </a:rPr>
              <a:t>، </a:t>
            </a:r>
            <a:r>
              <a:rPr lang="ar-SA" sz="3600" dirty="0" smtClean="0">
                <a:latin typeface="Arial" pitchFamily="34" charset="0"/>
                <a:cs typeface="Arial" pitchFamily="34" charset="0"/>
              </a:rPr>
              <a:t>وهذه </a:t>
            </a:r>
            <a:r>
              <a:rPr lang="ar-SA" sz="3600" dirty="0" err="1" smtClean="0">
                <a:latin typeface="Arial" pitchFamily="34" charset="0"/>
                <a:cs typeface="Arial" pitchFamily="34" charset="0"/>
              </a:rPr>
              <a:t>هي </a:t>
            </a:r>
            <a:r>
              <a:rPr lang="ar-SA" sz="3600" dirty="0" smtClean="0">
                <a:latin typeface="Arial" pitchFamily="34" charset="0"/>
                <a:cs typeface="Arial" pitchFamily="34" charset="0"/>
              </a:rPr>
              <a:t>:  لغـة الأدب التـي يستخدمهـا الأدبـاء </a:t>
            </a:r>
            <a:r>
              <a:rPr lang="ar-SA" sz="3600" dirty="0" err="1" smtClean="0">
                <a:latin typeface="Arial" pitchFamily="34" charset="0"/>
                <a:cs typeface="Arial" pitchFamily="34" charset="0"/>
              </a:rPr>
              <a:t>والمبدعـون </a:t>
            </a:r>
            <a:r>
              <a:rPr lang="ar-SA" sz="3600" dirty="0" smtClean="0">
                <a:latin typeface="Arial" pitchFamily="34" charset="0"/>
                <a:cs typeface="Arial" pitchFamily="34" charset="0"/>
              </a:rPr>
              <a:t>؛ لنقـل </a:t>
            </a:r>
            <a:r>
              <a:rPr lang="ar-SA" sz="3600" dirty="0" err="1" smtClean="0">
                <a:latin typeface="Arial" pitchFamily="34" charset="0"/>
                <a:cs typeface="Arial" pitchFamily="34" charset="0"/>
              </a:rPr>
              <a:t>انفعـالاتهم </a:t>
            </a:r>
            <a:r>
              <a:rPr lang="ar-SA" sz="3600" dirty="0" smtClean="0">
                <a:latin typeface="Arial" pitchFamily="34" charset="0"/>
                <a:cs typeface="Arial" pitchFamily="34" charset="0"/>
              </a:rPr>
              <a:t>، وتصـوير أحـاسيسهم </a:t>
            </a:r>
            <a:r>
              <a:rPr lang="ar-SA" sz="3600" dirty="0" err="1" smtClean="0">
                <a:latin typeface="Arial" pitchFamily="34" charset="0"/>
                <a:cs typeface="Arial" pitchFamily="34" charset="0"/>
              </a:rPr>
              <a:t>ومشاعرهم </a:t>
            </a:r>
            <a:r>
              <a:rPr lang="ar-SA" sz="3600" dirty="0" smtClean="0">
                <a:latin typeface="Arial" pitchFamily="34" charset="0"/>
                <a:cs typeface="Arial" pitchFamily="34" charset="0"/>
              </a:rPr>
              <a:t>، والتعبير عن رؤاهم وأفكارهم بحيث يثيرون في المتلقي أحاسيس تدفعه للتأثر، ومشاركتهم </a:t>
            </a:r>
            <a:r>
              <a:rPr lang="ar-SA" sz="3600" dirty="0" err="1" smtClean="0">
                <a:latin typeface="Arial" pitchFamily="34" charset="0"/>
                <a:cs typeface="Arial" pitchFamily="34" charset="0"/>
              </a:rPr>
              <a:t>إبداعهم .</a:t>
            </a:r>
            <a:endParaRPr lang="ar-SA" sz="36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1000"/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7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625"/>
          </a:xfrm>
        </p:spPr>
        <p:txBody>
          <a:bodyPr/>
          <a:lstStyle/>
          <a:p>
            <a:pPr eaLnBrk="1" hangingPunct="1"/>
            <a:r>
              <a:rPr lang="ar-SA" sz="3600" dirty="0" smtClean="0"/>
              <a:t>والتذوق الأدبي في أرقى معانيه </a:t>
            </a:r>
            <a:r>
              <a:rPr lang="ar-SA" sz="3600" dirty="0" err="1" smtClean="0"/>
              <a:t>يعني :</a:t>
            </a:r>
            <a:r>
              <a:rPr lang="ar-SA" sz="3600" dirty="0" smtClean="0"/>
              <a:t> </a:t>
            </a:r>
            <a:endParaRPr lang="en-US" sz="3600" dirty="0" smtClean="0">
              <a:cs typeface="Times New Roman" pitchFamily="18" charset="0"/>
            </a:endParaRPr>
          </a:p>
          <a:p>
            <a:pPr eaLnBrk="1" hangingPunct="1"/>
            <a:r>
              <a:rPr lang="ar-SA" sz="3600" dirty="0" smtClean="0"/>
              <a:t> « قدرة الفرد على إدراك نواحي الجمال والقبح في العمل الأدبي مما يجعله يقبل على قراءة عملٍ ما أو النفور منه وفقاً لحظ هذا النص من مقومات </a:t>
            </a:r>
            <a:r>
              <a:rPr lang="ar-SA" sz="3600" dirty="0" err="1" smtClean="0"/>
              <a:t>الجمال .</a:t>
            </a:r>
            <a:r>
              <a:rPr lang="ar-SA" sz="3600" dirty="0" smtClean="0"/>
              <a:t> </a:t>
            </a:r>
            <a:r>
              <a:rPr lang="ar-SA" sz="3600" dirty="0" err="1" smtClean="0"/>
              <a:t>»</a:t>
            </a:r>
            <a:endParaRPr lang="en-US" sz="3600" dirty="0" smtClean="0">
              <a:cs typeface="Times New Roman" pitchFamily="18" charset="0"/>
            </a:endParaRPr>
          </a:p>
          <a:p>
            <a:pPr eaLnBrk="1" hangingPunct="1"/>
            <a:endParaRPr lang="ar-SA" dirty="0" smtClean="0"/>
          </a:p>
        </p:txBody>
      </p:sp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1000"/>
                                        <p:tgtEl>
                                          <p:spTgt spid="122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1000"/>
                                        <p:tgtEl>
                                          <p:spTgt spid="1229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0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1"/>
          <p:cNvSpPr>
            <a:spLocks noGrp="1"/>
          </p:cNvSpPr>
          <p:nvPr>
            <p:ph type="title"/>
          </p:nvPr>
        </p:nvSpPr>
        <p:spPr>
          <a:xfrm>
            <a:off x="323850" y="1773238"/>
            <a:ext cx="8280400" cy="3024187"/>
          </a:xfrm>
        </p:spPr>
        <p:txBody>
          <a:bodyPr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ar-SA" sz="5400" dirty="0"/>
              <a:t>أولاً - ( الأدب : مفهومه ووظائفه )</a:t>
            </a:r>
            <a:r>
              <a:rPr lang="en-US" sz="5400" dirty="0"/>
              <a:t/>
            </a:r>
            <a:br>
              <a:rPr lang="en-US" sz="5400" dirty="0"/>
            </a:br>
            <a:endParaRPr lang="ar-SA" sz="5400" dirty="0"/>
          </a:p>
        </p:txBody>
      </p:sp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صورة 3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395288" y="476250"/>
            <a:ext cx="8497887" cy="6192838"/>
          </a:xfrm>
        </p:spPr>
        <p:txBody>
          <a:bodyPr>
            <a:normAutofit fontScale="92500" lnSpcReduction="10000"/>
          </a:bodyPr>
          <a:lstStyle/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dirty="0"/>
              <a:t> </a:t>
            </a:r>
            <a:endParaRPr lang="en-US" b="1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b="1" dirty="0"/>
              <a:t>أولاً : مفهوم الأدب :</a:t>
            </a:r>
            <a:endParaRPr lang="en-US" b="1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b="1" dirty="0"/>
              <a:t>    تطورت كلمة الأدب شأنها في ذلك شأن الكائن الحي بتطور الأمة , حيث انتقل معنى هذه الكلمة من المعنى المادي ، وهو الدعوة إلى الطعام إلى معنى معنوي وهو التهذيب والتحلي بمكارم الأخلاق , حتى استقرت الكلمة على مدلولها الحالي , وهو الكلام البليغ المؤثر في نفس السامع أو القارئ , يقول ابن منظور : </a:t>
            </a:r>
            <a:r>
              <a:rPr lang="en-US" b="1" dirty="0"/>
              <a:t>»</a:t>
            </a:r>
            <a:r>
              <a:rPr lang="ar-SA" b="1" dirty="0"/>
              <a:t>الأدب مصدر قولك أدب القوم </a:t>
            </a:r>
            <a:r>
              <a:rPr lang="ar-SA" b="1" dirty="0" err="1"/>
              <a:t>يأدِبُهم</a:t>
            </a:r>
            <a:r>
              <a:rPr lang="ar-SA" b="1" dirty="0"/>
              <a:t> -بالكسر- أدبًا إذا دعاهم إلى طعامه , </a:t>
            </a:r>
            <a:r>
              <a:rPr lang="ar-SA" b="1" dirty="0" err="1"/>
              <a:t>والآدبُ</a:t>
            </a:r>
            <a:r>
              <a:rPr lang="ar-SA" b="1" dirty="0"/>
              <a:t> الداعي إلى الطعام ، قال طرفة بن العبد :</a:t>
            </a:r>
            <a:endParaRPr lang="en-US" b="1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b="1" dirty="0" smtClean="0"/>
              <a:t>        نحن </a:t>
            </a:r>
            <a:r>
              <a:rPr lang="ar-SA" b="1" dirty="0"/>
              <a:t>في </a:t>
            </a:r>
            <a:r>
              <a:rPr lang="ar-SA" b="1" dirty="0" err="1"/>
              <a:t>المشتاة</a:t>
            </a:r>
            <a:r>
              <a:rPr lang="ar-SA" b="1" dirty="0"/>
              <a:t> ندعو </a:t>
            </a:r>
            <a:r>
              <a:rPr lang="ar-SA" b="1" dirty="0" err="1"/>
              <a:t>الجفلى</a:t>
            </a:r>
            <a:r>
              <a:rPr lang="ar-SA" b="1" dirty="0"/>
              <a:t>                لا ترى </a:t>
            </a:r>
            <a:r>
              <a:rPr lang="ar-SA" b="1" dirty="0" err="1"/>
              <a:t>الآدب</a:t>
            </a:r>
            <a:r>
              <a:rPr lang="ar-SA" b="1" dirty="0"/>
              <a:t> فينا </a:t>
            </a:r>
            <a:r>
              <a:rPr lang="ar-SA" b="1" dirty="0" err="1"/>
              <a:t>ينتقر</a:t>
            </a:r>
            <a:r>
              <a:rPr lang="ar-SA" b="1" dirty="0"/>
              <a:t>     </a:t>
            </a:r>
            <a:endParaRPr lang="en-US" b="1" dirty="0"/>
          </a:p>
          <a:p>
            <a:pPr marL="274320" indent="-274320" eaLnBrk="1" fontAlgn="auto" hangingPunct="1">
              <a:spcAft>
                <a:spcPts val="0"/>
              </a:spcAft>
              <a:buFont typeface="Wingdings"/>
              <a:buChar char=""/>
              <a:defRPr/>
            </a:pPr>
            <a:r>
              <a:rPr lang="ar-SA" b="1" dirty="0"/>
              <a:t>   والمأدُبة التي يصنع لها هذا الصنيع ، والمأدبة : هو الطعام الذي يصنعه الرجل , ويدعو إليه الناس</a:t>
            </a:r>
            <a:r>
              <a:rPr lang="ar-SA" b="1" baseline="30000" dirty="0"/>
              <a:t> »  </a:t>
            </a:r>
            <a:r>
              <a:rPr lang="ar-SA" b="1" dirty="0"/>
              <a:t> هذا هو المعنى الحسي للكلمة ، ثم تطورت الكلمة إلى معنى معنوي , تمثل في الدعوة إلى التحلي  بمكارم الأخلاق , والاتصاف بالخلال الحميدة . وبذلك صار معنى الأدب الذي يتأدبُ </a:t>
            </a:r>
            <a:r>
              <a:rPr lang="ar-SA" b="1" dirty="0" err="1"/>
              <a:t>به</a:t>
            </a:r>
            <a:r>
              <a:rPr lang="ar-SA" b="1" dirty="0"/>
              <a:t> الأديبُ من الناس , سمي أدبًا لأنه </a:t>
            </a:r>
            <a:r>
              <a:rPr lang="ar-SA" b="1" dirty="0" err="1"/>
              <a:t>يأدب</a:t>
            </a:r>
            <a:r>
              <a:rPr lang="ar-SA" b="1" dirty="0"/>
              <a:t> الناس إلى المحامد , وينهاهم عن القبائح , ونجد أن مدلول الكلمة في عصر بني أميّة زاد إلى هذا المعنى التهذيبي معنى آخر ، وهو المعنى التعليمي , حيث أُطلق على طائفة من المعلمين اسم المؤدبين , وهم الذين يعلمون أبناء الخلفاء والأمراء أصول الثقافة العربية الرفيعة من شعر ، وحكم ، وخطب ، ونوادر , علاوة على تعليمهم الأنساب العربية , وأيام العرب في الجاهلية والإسلام , ثم ضيق العلماء مدلول كلمة الأدب حتى قصروها على علوم اللغة العربية , حيث عنوا </a:t>
            </a:r>
            <a:r>
              <a:rPr lang="ar-SA" b="1" dirty="0" err="1"/>
              <a:t>به</a:t>
            </a:r>
            <a:r>
              <a:rPr lang="ar-SA" b="1" dirty="0"/>
              <a:t> ثمانية علوم ، وهي : النحو واللغة والتصريف والعروض والقوافي وصنعة الشعر وأخبار العرب وأنسابهم . </a:t>
            </a: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3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6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625"/>
          </a:xfrm>
        </p:spPr>
        <p:txBody>
          <a:bodyPr/>
          <a:lstStyle/>
          <a:p>
            <a:pPr eaLnBrk="1" hangingPunct="1"/>
            <a:r>
              <a:rPr lang="ar-SA" sz="2800" smtClean="0"/>
              <a:t>ولقد تطور هذا المفهوم حتى أصبح علمًا على هذا الفن , الذي هو :</a:t>
            </a:r>
            <a:endParaRPr lang="en-US" sz="2800" smtClean="0">
              <a:cs typeface="Times New Roman" pitchFamily="18" charset="0"/>
            </a:endParaRPr>
          </a:p>
          <a:p>
            <a:pPr eaLnBrk="1" hangingPunct="1"/>
            <a:r>
              <a:rPr lang="ar-SA" sz="2800" smtClean="0"/>
              <a:t>أو : ( التعبير الجميل عن تجربة صادقة مؤثرة في الآخرين )</a:t>
            </a:r>
            <a:endParaRPr lang="en-US" sz="2800" smtClean="0">
              <a:cs typeface="Times New Roman" pitchFamily="18" charset="0"/>
            </a:endParaRPr>
          </a:p>
          <a:p>
            <a:pPr eaLnBrk="1" hangingPunct="1"/>
            <a:r>
              <a:rPr lang="ar-SA" sz="2800" smtClean="0"/>
              <a:t>   والمراد بالتجربة هنا ما يجده الأديب في نفسه من عاطفة صادقة ؛ ينبض بها قلبه , أو فكرة ملحة يعتمل بها عقله , أو قضية من القضايا ينشغل بها وجدانه . </a:t>
            </a:r>
            <a:endParaRPr lang="en-US" sz="2800" smtClean="0">
              <a:cs typeface="Times New Roman" pitchFamily="18" charset="0"/>
            </a:endParaRPr>
          </a:p>
          <a:p>
            <a:pPr eaLnBrk="1" hangingPunct="1"/>
            <a:endParaRPr lang="ar-SA" sz="2800" smtClean="0"/>
          </a:p>
        </p:txBody>
      </p:sp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1"/>
          <p:cNvSpPr txBox="1">
            <a:spLocks/>
          </p:cNvSpPr>
          <p:nvPr/>
        </p:nvSpPr>
        <p:spPr>
          <a:xfrm>
            <a:off x="609600" y="427038"/>
            <a:ext cx="8066088" cy="4514850"/>
          </a:xfrm>
          <a:prstGeom prst="rect">
            <a:avLst/>
          </a:prstGeom>
        </p:spPr>
        <p:txBody>
          <a:bodyPr anchor="b">
            <a:normAutofit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ar-SA" sz="6600" cap="small" dirty="0" err="1">
                <a:solidFill>
                  <a:schemeClr val="tx2"/>
                </a:solidFill>
                <a:latin typeface="+mj-lt"/>
                <a:ea typeface="+mj-ea"/>
                <a:cs typeface="+mj-cs"/>
              </a:rPr>
              <a:t>ثانيًا </a:t>
            </a:r>
            <a:r>
              <a:rPr lang="ar-SA" sz="6600" cap="small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: وظائف </a:t>
            </a:r>
            <a:r>
              <a:rPr lang="ar-SA" sz="6600" cap="small" dirty="0" err="1">
                <a:solidFill>
                  <a:schemeClr val="tx2"/>
                </a:solidFill>
                <a:latin typeface="+mj-lt"/>
                <a:ea typeface="+mj-ea"/>
                <a:cs typeface="+mj-cs"/>
              </a:rPr>
              <a:t>الأدب :</a:t>
            </a:r>
            <a:r>
              <a:rPr lang="ar-SA" sz="6600" cap="small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6600" cap="small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/>
            </a:r>
            <a:br>
              <a:rPr lang="en-US" sz="6600" cap="small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</a:br>
            <a:endParaRPr lang="ar-SA" sz="6600" cap="small" dirty="0">
              <a:solidFill>
                <a:schemeClr val="tx2"/>
              </a:solidFill>
              <a:latin typeface="+mj-lt"/>
              <a:ea typeface="+mj-ea"/>
              <a:cs typeface="+mj-cs"/>
            </a:endParaRPr>
          </a:p>
        </p:txBody>
      </p:sp>
      <p:pic>
        <p:nvPicPr>
          <p:cNvPr id="3" name="صورة 2" descr="DU.jpg"/>
          <p:cNvPicPr>
            <a:picLocks noChangeAspect="1"/>
          </p:cNvPicPr>
          <p:nvPr/>
        </p:nvPicPr>
        <p:blipFill>
          <a:blip r:embed="rId2" cstate="print">
            <a:duotone>
              <a:schemeClr val="accent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0" y="0"/>
            <a:ext cx="2339752" cy="1365565"/>
          </a:xfrm>
          <a:prstGeom prst="rect">
            <a:avLst/>
          </a:prstGeom>
          <a:noFill/>
          <a:effectLst>
            <a:outerShdw blurRad="50800" dist="50800" dir="5400000" algn="ctr" rotWithShape="0">
              <a:srgbClr val="000000">
                <a:alpha val="0"/>
              </a:srgbClr>
            </a:outerShdw>
          </a:effectLst>
        </p:spPr>
      </p:pic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مشربية">
  <a:themeElements>
    <a:clrScheme name="مشربية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مشربية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مشربية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مشربية">
    <a:dk1>
      <a:sysClr val="windowText" lastClr="000000"/>
    </a:dk1>
    <a:lt1>
      <a:sysClr val="window" lastClr="FFFFFF"/>
    </a:lt1>
    <a:dk2>
      <a:srgbClr val="575F6D"/>
    </a:dk2>
    <a:lt2>
      <a:srgbClr val="FFF39D"/>
    </a:lt2>
    <a:accent1>
      <a:srgbClr val="FE8637"/>
    </a:accent1>
    <a:accent2>
      <a:srgbClr val="7598D9"/>
    </a:accent2>
    <a:accent3>
      <a:srgbClr val="B32C16"/>
    </a:accent3>
    <a:accent4>
      <a:srgbClr val="F5CD2D"/>
    </a:accent4>
    <a:accent5>
      <a:srgbClr val="AEBAD5"/>
    </a:accent5>
    <a:accent6>
      <a:srgbClr val="777C84"/>
    </a:accent6>
    <a:hlink>
      <a:srgbClr val="D2611C"/>
    </a:hlink>
    <a:folHlink>
      <a:srgbClr val="3B435B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87</TotalTime>
  <Words>1904</Words>
  <Application>Microsoft Office PowerPoint</Application>
  <PresentationFormat>عرض على الشاشة (3:4)‏</PresentationFormat>
  <Paragraphs>95</Paragraphs>
  <Slides>24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24</vt:i4>
      </vt:variant>
    </vt:vector>
  </HeadingPairs>
  <TitlesOfParts>
    <vt:vector size="25" baseType="lpstr">
      <vt:lpstr>مشربية</vt:lpstr>
      <vt:lpstr>الشريحة 1</vt:lpstr>
      <vt:lpstr>الشريحة 2</vt:lpstr>
      <vt:lpstr>الشريحة 3</vt:lpstr>
      <vt:lpstr>الشريحة 4</vt:lpstr>
      <vt:lpstr>الشريحة 5</vt:lpstr>
      <vt:lpstr>أولاً - ( الأدب : مفهومه ووظائفه ) </vt:lpstr>
      <vt:lpstr>الشريحة 7</vt:lpstr>
      <vt:lpstr>الشريحة 8</vt:lpstr>
      <vt:lpstr>الشريحة 9</vt:lpstr>
      <vt:lpstr>الشريحة 10</vt:lpstr>
      <vt:lpstr>الشريحة 11</vt:lpstr>
      <vt:lpstr>الشريحة 12</vt:lpstr>
      <vt:lpstr>الشريحة 13</vt:lpstr>
      <vt:lpstr>الشريحة 14</vt:lpstr>
      <vt:lpstr>الشريحة 15</vt:lpstr>
      <vt:lpstr>الشريحة 16</vt:lpstr>
      <vt:lpstr>الشريحة 17</vt:lpstr>
      <vt:lpstr>جوانب التأثير في نفس القارئ أو السامع</vt:lpstr>
      <vt:lpstr>الجانب الوجداني :</vt:lpstr>
      <vt:lpstr>الجانب السلوكي :</vt:lpstr>
      <vt:lpstr>الشريحة 21</vt:lpstr>
      <vt:lpstr>الشريحة 22</vt:lpstr>
      <vt:lpstr>@ للأدب مجموعة من الوظائف التي يؤديها للفرد و المجتمع,على ضوء العبارة السابقة     أمامك مجموعة من الأعمال الأدبية, بيني الوظيفة التي تؤديها</vt:lpstr>
      <vt:lpstr>الشريحة 24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user1</dc:creator>
  <cp:lastModifiedBy>user</cp:lastModifiedBy>
  <cp:revision>15</cp:revision>
  <dcterms:created xsi:type="dcterms:W3CDTF">2012-02-19T03:13:47Z</dcterms:created>
  <dcterms:modified xsi:type="dcterms:W3CDTF">2012-09-07T13:16:33Z</dcterms:modified>
</cp:coreProperties>
</file>

<file path=docProps/thumbnail.jpeg>
</file>