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40" d="100"/>
          <a:sy n="40" d="100"/>
        </p:scale>
        <p:origin x="-1555" y="-235"/>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fontAlgn="auto">
              <a:spcBef>
                <a:spcPts val="0"/>
              </a:spcBef>
              <a:spcAft>
                <a:spcPts val="0"/>
              </a:spcAft>
              <a:defRPr sz="1200" smtClean="0">
                <a:latin typeface="+mn-lt"/>
                <a:cs typeface="+mn-cs"/>
              </a:defRPr>
            </a:lvl1pPr>
          </a:lstStyle>
          <a:p>
            <a:pPr>
              <a:defRPr/>
            </a:pPr>
            <a:fld id="{E21666F1-3E8E-41A8-92A2-F40E48574844}" type="datetimeFigureOut">
              <a:rPr lang="ar-SA"/>
              <a:pPr>
                <a:defRPr/>
              </a:pPr>
              <a:t>14/04/33</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fontAlgn="auto">
              <a:spcBef>
                <a:spcPts val="0"/>
              </a:spcBef>
              <a:spcAft>
                <a:spcPts val="0"/>
              </a:spcAft>
              <a:defRPr sz="1200" smtClean="0">
                <a:latin typeface="+mn-lt"/>
                <a:cs typeface="+mn-cs"/>
              </a:defRPr>
            </a:lvl1pPr>
          </a:lstStyle>
          <a:p>
            <a:pPr>
              <a:defRPr/>
            </a:pPr>
            <a:fld id="{940467F7-FCDB-421F-A173-C9DE922E05F7}"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mn-lt"/>
        <a:ea typeface="+mn-ea"/>
        <a:cs typeface="+mn-cs"/>
      </a:defRPr>
    </a:lvl1pPr>
    <a:lvl2pPr marL="457200" algn="r" rtl="1" fontAlgn="base">
      <a:spcBef>
        <a:spcPct val="30000"/>
      </a:spcBef>
      <a:spcAft>
        <a:spcPct val="0"/>
      </a:spcAft>
      <a:defRPr sz="1200" kern="1200">
        <a:solidFill>
          <a:schemeClr val="tx1"/>
        </a:solidFill>
        <a:latin typeface="+mn-lt"/>
        <a:ea typeface="+mn-ea"/>
        <a:cs typeface="+mn-cs"/>
      </a:defRPr>
    </a:lvl2pPr>
    <a:lvl3pPr marL="914400" algn="r" rtl="1" fontAlgn="base">
      <a:spcBef>
        <a:spcPct val="30000"/>
      </a:spcBef>
      <a:spcAft>
        <a:spcPct val="0"/>
      </a:spcAft>
      <a:defRPr sz="1200" kern="1200">
        <a:solidFill>
          <a:schemeClr val="tx1"/>
        </a:solidFill>
        <a:latin typeface="+mn-lt"/>
        <a:ea typeface="+mn-ea"/>
        <a:cs typeface="+mn-cs"/>
      </a:defRPr>
    </a:lvl3pPr>
    <a:lvl4pPr marL="1371600" algn="r" rtl="1" fontAlgn="base">
      <a:spcBef>
        <a:spcPct val="30000"/>
      </a:spcBef>
      <a:spcAft>
        <a:spcPct val="0"/>
      </a:spcAft>
      <a:defRPr sz="1200" kern="1200">
        <a:solidFill>
          <a:schemeClr val="tx1"/>
        </a:solidFill>
        <a:latin typeface="+mn-lt"/>
        <a:ea typeface="+mn-ea"/>
        <a:cs typeface="+mn-cs"/>
      </a:defRPr>
    </a:lvl4pPr>
    <a:lvl5pPr marL="1828800" algn="r" rtl="1" fontAlgn="base">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3174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ar-SA" smtClean="0"/>
          </a:p>
        </p:txBody>
      </p:sp>
      <p:sp>
        <p:nvSpPr>
          <p:cNvPr id="31748" name="عنصر نائب لرقم الشريحة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019971-1DB7-47DD-82C7-A64BEEA5B140}" type="slidenum">
              <a:rPr lang="ar-SA"/>
              <a:pPr fontAlgn="base">
                <a:spcBef>
                  <a:spcPct val="0"/>
                </a:spcBef>
                <a:spcAft>
                  <a:spcPct val="0"/>
                </a:spcAft>
              </a:pPr>
              <a:t>1</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رابط مستقيم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رابط مستقيم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رابط مستقيم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مستطيل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شكل بيضاوي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شكل بيضاوي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شكل بيضاوي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عنوان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عنصر نائب للتاريخ 27"/>
          <p:cNvSpPr>
            <a:spLocks noGrp="1"/>
          </p:cNvSpPr>
          <p:nvPr>
            <p:ph type="dt" sz="half" idx="10"/>
          </p:nvPr>
        </p:nvSpPr>
        <p:spPr bwMode="auto">
          <a:xfrm rot="5400000">
            <a:off x="7764463" y="1174750"/>
            <a:ext cx="2286000" cy="381000"/>
          </a:xfrm>
        </p:spPr>
        <p:txBody>
          <a:bodyPr/>
          <a:lstStyle>
            <a:lvl1pPr>
              <a:defRPr/>
            </a:lvl1pPr>
          </a:lstStyle>
          <a:p>
            <a:pPr>
              <a:defRPr/>
            </a:pPr>
            <a:fld id="{75C377D1-4294-40C3-8D1B-F85D80BA0EFE}" type="datetimeFigureOut">
              <a:rPr lang="ar-SA"/>
              <a:pPr>
                <a:defRPr/>
              </a:pPr>
              <a:t>14/04/33</a:t>
            </a:fld>
            <a:endParaRPr lang="ar-SA"/>
          </a:p>
        </p:txBody>
      </p:sp>
      <p:sp>
        <p:nvSpPr>
          <p:cNvPr id="23" name="عنصر نائب للتذييل 16"/>
          <p:cNvSpPr>
            <a:spLocks noGrp="1"/>
          </p:cNvSpPr>
          <p:nvPr>
            <p:ph type="ftr" sz="quarter" idx="11"/>
          </p:nvPr>
        </p:nvSpPr>
        <p:spPr bwMode="auto">
          <a:xfrm rot="5400000">
            <a:off x="7077076" y="4181475"/>
            <a:ext cx="3657600" cy="384175"/>
          </a:xfrm>
        </p:spPr>
        <p:txBody>
          <a:bodyPr/>
          <a:lstStyle>
            <a:lvl1pPr>
              <a:defRPr/>
            </a:lvl1pPr>
          </a:lstStyle>
          <a:p>
            <a:pPr>
              <a:defRPr/>
            </a:pPr>
            <a:endParaRPr lang="ar-SA"/>
          </a:p>
        </p:txBody>
      </p:sp>
      <p:sp>
        <p:nvSpPr>
          <p:cNvPr id="24" name="عنصر نائب لرقم الشريحة 28"/>
          <p:cNvSpPr>
            <a:spLocks noGrp="1"/>
          </p:cNvSpPr>
          <p:nvPr>
            <p:ph type="sldNum" sz="quarter" idx="12"/>
          </p:nvPr>
        </p:nvSpPr>
        <p:spPr bwMode="auto">
          <a:xfrm>
            <a:off x="1325563" y="4929188"/>
            <a:ext cx="609600" cy="517525"/>
          </a:xfrm>
        </p:spPr>
        <p:txBody>
          <a:bodyPr/>
          <a:lstStyle>
            <a:lvl1pPr>
              <a:defRPr/>
            </a:lvl1pPr>
          </a:lstStyle>
          <a:p>
            <a:pPr>
              <a:defRPr/>
            </a:pPr>
            <a:fld id="{DCE11656-D775-4272-B5EC-8E89B4EEB485}"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transition spd="slow">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48B6A685-76A5-41A5-9A52-121A0D2C6BC4}" type="datetimeFigureOut">
              <a:rPr lang="ar-SA"/>
              <a:pPr>
                <a:defRPr/>
              </a:pPr>
              <a:t>14/04/33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CB0F7DD6-5A7B-4B5E-9E20-41F72CF4C6ED}" type="slidenum">
              <a:rPr lang="ar-SA"/>
              <a:pPr>
                <a:defRPr/>
              </a:pPr>
              <a:t>‹#›</a:t>
            </a:fld>
            <a:endParaRPr lang="ar-SA"/>
          </a:p>
        </p:txBody>
      </p:sp>
    </p:spTree>
  </p:cSld>
  <p:clrMapOvr>
    <a:masterClrMapping/>
  </p:clrMapOvr>
  <p:transition spd="slow">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BB9E3621-78D8-41B6-AAE3-ACC2376184E8}" type="datetimeFigureOut">
              <a:rPr lang="ar-SA"/>
              <a:pPr>
                <a:defRPr/>
              </a:pPr>
              <a:t>14/04/33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6EAC1E00-DAAE-429D-A6E5-6C54F3F20C92}" type="slidenum">
              <a:rPr lang="ar-SA"/>
              <a:pPr>
                <a:defRPr/>
              </a:pPr>
              <a:t>‹#›</a:t>
            </a:fld>
            <a:endParaRPr lang="ar-SA"/>
          </a:p>
        </p:txBody>
      </p:sp>
    </p:spTree>
  </p:cSld>
  <p:clrMapOvr>
    <a:masterClrMapping/>
  </p:clrMapOvr>
  <p:transition spd="slow">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6"/>
          <p:cNvSpPr>
            <a:spLocks noGrp="1"/>
          </p:cNvSpPr>
          <p:nvPr>
            <p:ph type="dt" sz="half" idx="10"/>
          </p:nvPr>
        </p:nvSpPr>
        <p:spPr/>
        <p:txBody>
          <a:bodyPr rtlCol="0"/>
          <a:lstStyle>
            <a:lvl1pPr>
              <a:defRPr/>
            </a:lvl1pPr>
          </a:lstStyle>
          <a:p>
            <a:pPr>
              <a:defRPr/>
            </a:pPr>
            <a:fld id="{9E8D78F8-7FA2-4EEC-8240-183BB685D446}" type="datetimeFigureOut">
              <a:rPr lang="ar-SA"/>
              <a:pPr>
                <a:defRPr/>
              </a:pPr>
              <a:t>14/04/33</a:t>
            </a:fld>
            <a:endParaRPr lang="ar-SA"/>
          </a:p>
        </p:txBody>
      </p:sp>
      <p:sp>
        <p:nvSpPr>
          <p:cNvPr id="5" name="عنصر نائب لرقم الشريحة 8"/>
          <p:cNvSpPr>
            <a:spLocks noGrp="1"/>
          </p:cNvSpPr>
          <p:nvPr>
            <p:ph type="sldNum" sz="quarter" idx="11"/>
          </p:nvPr>
        </p:nvSpPr>
        <p:spPr/>
        <p:txBody>
          <a:bodyPr rtlCol="0"/>
          <a:lstStyle>
            <a:lvl1pPr>
              <a:defRPr/>
            </a:lvl1pPr>
          </a:lstStyle>
          <a:p>
            <a:pPr>
              <a:defRPr/>
            </a:pPr>
            <a:fld id="{35C7B977-372A-403E-8AD3-A3318E697632}" type="slidenum">
              <a:rPr lang="ar-SA"/>
              <a:pPr>
                <a:defRPr/>
              </a:pPr>
              <a:t>‹#›</a:t>
            </a:fld>
            <a:endParaRPr lang="ar-SA"/>
          </a:p>
        </p:txBody>
      </p:sp>
      <p:sp>
        <p:nvSpPr>
          <p:cNvPr id="6" name="عنصر نائب للتذييل 9"/>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رابط مستقيم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مستطيل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شكل بيضاوي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شكل بيضاوي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شكل بيضاوي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رابط مستقيم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عنصر نائب للتاريخ 3"/>
          <p:cNvSpPr>
            <a:spLocks noGrp="1"/>
          </p:cNvSpPr>
          <p:nvPr>
            <p:ph type="dt" sz="half" idx="10"/>
          </p:nvPr>
        </p:nvSpPr>
        <p:spPr bwMode="auto">
          <a:xfrm rot="5400000">
            <a:off x="7762875" y="1169988"/>
            <a:ext cx="2286000" cy="381000"/>
          </a:xfrm>
        </p:spPr>
        <p:txBody>
          <a:bodyPr/>
          <a:lstStyle>
            <a:lvl1pPr>
              <a:defRPr/>
            </a:lvl1pPr>
          </a:lstStyle>
          <a:p>
            <a:pPr>
              <a:defRPr/>
            </a:pPr>
            <a:fld id="{E6CAE83C-9132-4B10-858A-40DF6B0102E6}" type="datetimeFigureOut">
              <a:rPr lang="ar-SA"/>
              <a:pPr>
                <a:defRPr/>
              </a:pPr>
              <a:t>14/04/33</a:t>
            </a:fld>
            <a:endParaRPr lang="ar-SA"/>
          </a:p>
        </p:txBody>
      </p:sp>
      <p:sp>
        <p:nvSpPr>
          <p:cNvPr id="21" name="عنصر نائب للتذييل 4"/>
          <p:cNvSpPr>
            <a:spLocks noGrp="1"/>
          </p:cNvSpPr>
          <p:nvPr>
            <p:ph type="ftr" sz="quarter" idx="11"/>
          </p:nvPr>
        </p:nvSpPr>
        <p:spPr bwMode="auto">
          <a:xfrm rot="5400000">
            <a:off x="7077076" y="4178300"/>
            <a:ext cx="3657600" cy="384175"/>
          </a:xfrm>
        </p:spPr>
        <p:txBody>
          <a:bodyPr/>
          <a:lstStyle>
            <a:lvl1pPr>
              <a:defRPr/>
            </a:lvl1pPr>
          </a:lstStyle>
          <a:p>
            <a:pPr>
              <a:defRPr/>
            </a:pPr>
            <a:endParaRPr lang="ar-SA"/>
          </a:p>
        </p:txBody>
      </p:sp>
      <p:sp>
        <p:nvSpPr>
          <p:cNvPr id="22" name="عنصر نائب لرقم الشريحة 5"/>
          <p:cNvSpPr>
            <a:spLocks noGrp="1"/>
          </p:cNvSpPr>
          <p:nvPr>
            <p:ph type="sldNum" sz="quarter" idx="12"/>
          </p:nvPr>
        </p:nvSpPr>
        <p:spPr bwMode="auto">
          <a:xfrm>
            <a:off x="1339850" y="4929188"/>
            <a:ext cx="609600" cy="517525"/>
          </a:xfrm>
        </p:spPr>
        <p:txBody>
          <a:bodyPr/>
          <a:lstStyle>
            <a:lvl1pPr>
              <a:defRPr/>
            </a:lvl1pPr>
          </a:lstStyle>
          <a:p>
            <a:pPr>
              <a:defRPr/>
            </a:pPr>
            <a:fld id="{5C4EAA56-8B49-4114-A96C-121307BE5F01}"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transition spd="slow">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457ED804-26AA-4902-8A0E-15C1A0AA8ED4}" type="datetimeFigureOut">
              <a:rPr lang="ar-SA"/>
              <a:pPr>
                <a:defRPr/>
              </a:pPr>
              <a:t>14/04/33</a:t>
            </a:fld>
            <a:endParaRPr lang="ar-SA"/>
          </a:p>
        </p:txBody>
      </p:sp>
      <p:sp>
        <p:nvSpPr>
          <p:cNvPr id="6" name="عنصر نائب للتذييل 2"/>
          <p:cNvSpPr>
            <a:spLocks noGrp="1"/>
          </p:cNvSpPr>
          <p:nvPr>
            <p:ph type="ftr" sz="quarter" idx="11"/>
          </p:nvPr>
        </p:nvSpPr>
        <p:spPr/>
        <p:txBody>
          <a:bodyPr/>
          <a:lstStyle>
            <a:lvl1pPr>
              <a:defRPr/>
            </a:lvl1pPr>
          </a:lstStyle>
          <a:p>
            <a:pPr>
              <a:defRPr/>
            </a:pPr>
            <a:endParaRPr lang="ar-SA"/>
          </a:p>
        </p:txBody>
      </p:sp>
      <p:sp>
        <p:nvSpPr>
          <p:cNvPr id="7" name="عنصر نائب لرقم الشريحة 22"/>
          <p:cNvSpPr>
            <a:spLocks noGrp="1"/>
          </p:cNvSpPr>
          <p:nvPr>
            <p:ph type="sldNum" sz="quarter" idx="12"/>
          </p:nvPr>
        </p:nvSpPr>
        <p:spPr/>
        <p:txBody>
          <a:bodyPr/>
          <a:lstStyle>
            <a:lvl1pPr>
              <a:defRPr/>
            </a:lvl1pPr>
          </a:lstStyle>
          <a:p>
            <a:pPr>
              <a:defRPr/>
            </a:pPr>
            <a:fld id="{B9B837BB-A1C3-4A63-BF18-6B904B93426E}" type="slidenum">
              <a:rPr lang="ar-SA"/>
              <a:pPr>
                <a:defRPr/>
              </a:pPr>
              <a:t>‹#›</a:t>
            </a:fld>
            <a:endParaRPr lang="ar-SA"/>
          </a:p>
        </p:txBody>
      </p:sp>
    </p:spTree>
  </p:cSld>
  <p:clrMapOvr>
    <a:masterClrMapping/>
  </p:clrMapOvr>
  <p:transition spd="slow">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13"/>
          <p:cNvSpPr>
            <a:spLocks noGrp="1"/>
          </p:cNvSpPr>
          <p:nvPr>
            <p:ph type="dt" sz="half" idx="10"/>
          </p:nvPr>
        </p:nvSpPr>
        <p:spPr/>
        <p:txBody>
          <a:bodyPr/>
          <a:lstStyle>
            <a:lvl1pPr>
              <a:defRPr/>
            </a:lvl1pPr>
          </a:lstStyle>
          <a:p>
            <a:pPr>
              <a:defRPr/>
            </a:pPr>
            <a:fld id="{DBA96A77-3F1E-4DD2-92CC-8409A4FCD865}" type="datetimeFigureOut">
              <a:rPr lang="ar-SA"/>
              <a:pPr>
                <a:defRPr/>
              </a:pPr>
              <a:t>14/04/33</a:t>
            </a:fld>
            <a:endParaRPr lang="ar-SA"/>
          </a:p>
        </p:txBody>
      </p:sp>
      <p:sp>
        <p:nvSpPr>
          <p:cNvPr id="8" name="عنصر نائب للتذييل 2"/>
          <p:cNvSpPr>
            <a:spLocks noGrp="1"/>
          </p:cNvSpPr>
          <p:nvPr>
            <p:ph type="ftr" sz="quarter" idx="11"/>
          </p:nvPr>
        </p:nvSpPr>
        <p:spPr/>
        <p:txBody>
          <a:bodyPr/>
          <a:lstStyle>
            <a:lvl1pPr>
              <a:defRPr/>
            </a:lvl1pPr>
          </a:lstStyle>
          <a:p>
            <a:pPr>
              <a:defRPr/>
            </a:pPr>
            <a:endParaRPr lang="ar-SA"/>
          </a:p>
        </p:txBody>
      </p:sp>
      <p:sp>
        <p:nvSpPr>
          <p:cNvPr id="9" name="عنصر نائب لرقم الشريحة 22"/>
          <p:cNvSpPr>
            <a:spLocks noGrp="1"/>
          </p:cNvSpPr>
          <p:nvPr>
            <p:ph type="sldNum" sz="quarter" idx="12"/>
          </p:nvPr>
        </p:nvSpPr>
        <p:spPr/>
        <p:txBody>
          <a:bodyPr/>
          <a:lstStyle>
            <a:lvl1pPr>
              <a:defRPr/>
            </a:lvl1pPr>
          </a:lstStyle>
          <a:p>
            <a:pPr>
              <a:defRPr/>
            </a:pPr>
            <a:fld id="{E72358BB-D0AA-4AB4-9D0E-48D1FF06F202}" type="slidenum">
              <a:rPr lang="ar-SA"/>
              <a:pPr>
                <a:defRPr/>
              </a:pPr>
              <a:t>‹#›</a:t>
            </a:fld>
            <a:endParaRPr lang="ar-SA"/>
          </a:p>
        </p:txBody>
      </p:sp>
    </p:spTree>
  </p:cSld>
  <p:clrMapOvr>
    <a:masterClrMapping/>
  </p:clrMapOvr>
  <p:transition spd="slow">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5"/>
          <p:cNvSpPr>
            <a:spLocks noGrp="1"/>
          </p:cNvSpPr>
          <p:nvPr>
            <p:ph type="dt" sz="half" idx="10"/>
          </p:nvPr>
        </p:nvSpPr>
        <p:spPr/>
        <p:txBody>
          <a:bodyPr rtlCol="0"/>
          <a:lstStyle>
            <a:lvl1pPr>
              <a:defRPr/>
            </a:lvl1pPr>
          </a:lstStyle>
          <a:p>
            <a:pPr>
              <a:defRPr/>
            </a:pPr>
            <a:fld id="{6F62DEB3-2C08-4481-8E26-48DD2C3EAA3C}" type="datetimeFigureOut">
              <a:rPr lang="ar-SA"/>
              <a:pPr>
                <a:defRPr/>
              </a:pPr>
              <a:t>14/04/33</a:t>
            </a:fld>
            <a:endParaRPr lang="ar-SA"/>
          </a:p>
        </p:txBody>
      </p:sp>
      <p:sp>
        <p:nvSpPr>
          <p:cNvPr id="4" name="عنصر نائب لرقم الشريحة 6"/>
          <p:cNvSpPr>
            <a:spLocks noGrp="1"/>
          </p:cNvSpPr>
          <p:nvPr>
            <p:ph type="sldNum" sz="quarter" idx="11"/>
          </p:nvPr>
        </p:nvSpPr>
        <p:spPr/>
        <p:txBody>
          <a:bodyPr rtlCol="0"/>
          <a:lstStyle>
            <a:lvl1pPr>
              <a:defRPr/>
            </a:lvl1pPr>
          </a:lstStyle>
          <a:p>
            <a:pPr>
              <a:defRPr/>
            </a:pPr>
            <a:fld id="{9EFBB5A0-AA0D-4300-BDD9-3E62B293D0A7}" type="slidenum">
              <a:rPr lang="ar-SA"/>
              <a:pPr>
                <a:defRPr/>
              </a:pPr>
              <a:t>‹#›</a:t>
            </a:fld>
            <a:endParaRPr lang="ar-SA"/>
          </a:p>
        </p:txBody>
      </p:sp>
      <p:sp>
        <p:nvSpPr>
          <p:cNvPr id="5" name="عنصر نائب للتذييل 7"/>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69F4FC45-26F0-4255-A862-93BAE206C108}" type="datetimeFigureOut">
              <a:rPr lang="ar-SA"/>
              <a:pPr>
                <a:defRPr/>
              </a:pPr>
              <a:t>14/04/33</a:t>
            </a:fld>
            <a:endParaRPr lang="ar-SA"/>
          </a:p>
        </p:txBody>
      </p:sp>
      <p:sp>
        <p:nvSpPr>
          <p:cNvPr id="3" name="عنصر نائب للتذييل 2"/>
          <p:cNvSpPr>
            <a:spLocks noGrp="1"/>
          </p:cNvSpPr>
          <p:nvPr>
            <p:ph type="ftr" sz="quarter" idx="11"/>
          </p:nvPr>
        </p:nvSpPr>
        <p:spPr/>
        <p:txBody>
          <a:bodyPr/>
          <a:lstStyle>
            <a:lvl1pPr>
              <a:defRPr/>
            </a:lvl1pPr>
          </a:lstStyle>
          <a:p>
            <a:pPr>
              <a:defRPr/>
            </a:pPr>
            <a:endParaRPr lang="ar-SA"/>
          </a:p>
        </p:txBody>
      </p:sp>
      <p:sp>
        <p:nvSpPr>
          <p:cNvPr id="4" name="عنصر نائب لرقم الشريحة 22"/>
          <p:cNvSpPr>
            <a:spLocks noGrp="1"/>
          </p:cNvSpPr>
          <p:nvPr>
            <p:ph type="sldNum" sz="quarter" idx="12"/>
          </p:nvPr>
        </p:nvSpPr>
        <p:spPr/>
        <p:txBody>
          <a:bodyPr/>
          <a:lstStyle>
            <a:lvl1pPr>
              <a:defRPr/>
            </a:lvl1pPr>
          </a:lstStyle>
          <a:p>
            <a:pPr>
              <a:defRPr/>
            </a:pPr>
            <a:fld id="{6DB616AD-81A5-4373-9351-12D8A831767F}" type="slidenum">
              <a:rPr lang="ar-SA"/>
              <a:pPr>
                <a:defRPr/>
              </a:pPr>
              <a:t>‹#›</a:t>
            </a:fld>
            <a:endParaRPr lang="ar-SA"/>
          </a:p>
        </p:txBody>
      </p:sp>
    </p:spTree>
  </p:cSld>
  <p:clrMapOvr>
    <a:masterClrMapping/>
  </p:clrMapOvr>
  <p:transition spd="slow">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رابط مستقيم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رابط مستقيم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رابط مستقيم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مستطيل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شكل بيضاوي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عنوان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عنصر نائب للمحتوى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تاريخ 20"/>
          <p:cNvSpPr>
            <a:spLocks noGrp="1"/>
          </p:cNvSpPr>
          <p:nvPr>
            <p:ph type="dt" sz="half" idx="10"/>
          </p:nvPr>
        </p:nvSpPr>
        <p:spPr/>
        <p:txBody>
          <a:bodyPr rtlCol="0"/>
          <a:lstStyle>
            <a:lvl1pPr>
              <a:defRPr/>
            </a:lvl1pPr>
          </a:lstStyle>
          <a:p>
            <a:pPr>
              <a:defRPr/>
            </a:pPr>
            <a:fld id="{8203BD04-41BC-4927-93C8-CC4F564D7355}" type="datetimeFigureOut">
              <a:rPr lang="ar-SA"/>
              <a:pPr>
                <a:defRPr/>
              </a:pPr>
              <a:t>14/04/33</a:t>
            </a:fld>
            <a:endParaRPr lang="ar-SA"/>
          </a:p>
        </p:txBody>
      </p:sp>
      <p:sp>
        <p:nvSpPr>
          <p:cNvPr id="13" name="عنصر نائب لرقم الشريحة 21"/>
          <p:cNvSpPr>
            <a:spLocks noGrp="1"/>
          </p:cNvSpPr>
          <p:nvPr>
            <p:ph type="sldNum" sz="quarter" idx="11"/>
          </p:nvPr>
        </p:nvSpPr>
        <p:spPr/>
        <p:txBody>
          <a:bodyPr rtlCol="0"/>
          <a:lstStyle>
            <a:lvl1pPr>
              <a:defRPr/>
            </a:lvl1pPr>
          </a:lstStyle>
          <a:p>
            <a:pPr>
              <a:defRPr/>
            </a:pPr>
            <a:fld id="{10B377D8-23B5-41B8-B0D9-8F48C870732E}" type="slidenum">
              <a:rPr lang="ar-SA"/>
              <a:pPr>
                <a:defRPr/>
              </a:pPr>
              <a:t>‹#›</a:t>
            </a:fld>
            <a:endParaRPr lang="ar-SA"/>
          </a:p>
        </p:txBody>
      </p:sp>
      <p:sp>
        <p:nvSpPr>
          <p:cNvPr id="14" name="عنصر نائب للتذييل 22"/>
          <p:cNvSpPr>
            <a:spLocks noGrp="1"/>
          </p:cNvSpPr>
          <p:nvPr>
            <p:ph type="ftr" sz="quarter" idx="12"/>
          </p:nvPr>
        </p:nvSpPr>
        <p:spPr/>
        <p:txBody>
          <a:bodyPr rtlCol="0"/>
          <a:lstStyle>
            <a:lvl1pPr>
              <a:defRPr/>
            </a:lvl1pPr>
          </a:lstStyle>
          <a:p>
            <a:pPr>
              <a:defRPr/>
            </a:pPr>
            <a:endParaRPr lang="ar-SA"/>
          </a:p>
        </p:txBody>
      </p:sp>
    </p:spTree>
  </p:cSld>
  <p:clrMapOvr>
    <a:overrideClrMapping bg1="lt1" tx1="dk1" bg2="lt2" tx2="dk2" accent1="accent1" accent2="accent2" accent3="accent3" accent4="accent4" accent5="accent5" accent6="accent6" hlink="hlink" folHlink="folHlink"/>
  </p:clrMapOvr>
  <p:transition spd="slow">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شكل بيضاوي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رابط مستقيم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مستطيل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رابط مستقيم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رابط مستقيم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عنوان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عنصر نائب للتاريخ 16"/>
          <p:cNvSpPr>
            <a:spLocks noGrp="1"/>
          </p:cNvSpPr>
          <p:nvPr>
            <p:ph type="dt" sz="half" idx="10"/>
          </p:nvPr>
        </p:nvSpPr>
        <p:spPr/>
        <p:txBody>
          <a:bodyPr rtlCol="0"/>
          <a:lstStyle>
            <a:lvl1pPr>
              <a:defRPr/>
            </a:lvl1pPr>
          </a:lstStyle>
          <a:p>
            <a:pPr>
              <a:defRPr/>
            </a:pPr>
            <a:fld id="{B62CD8B3-234C-4DFC-B4D7-963D3B85C347}" type="datetimeFigureOut">
              <a:rPr lang="ar-SA"/>
              <a:pPr>
                <a:defRPr/>
              </a:pPr>
              <a:t>14/04/33</a:t>
            </a:fld>
            <a:endParaRPr lang="ar-SA"/>
          </a:p>
        </p:txBody>
      </p:sp>
      <p:sp>
        <p:nvSpPr>
          <p:cNvPr id="13" name="عنصر نائب لرقم الشريحة 17"/>
          <p:cNvSpPr>
            <a:spLocks noGrp="1"/>
          </p:cNvSpPr>
          <p:nvPr>
            <p:ph type="sldNum" sz="quarter" idx="11"/>
          </p:nvPr>
        </p:nvSpPr>
        <p:spPr/>
        <p:txBody>
          <a:bodyPr rtlCol="0"/>
          <a:lstStyle>
            <a:lvl1pPr>
              <a:defRPr/>
            </a:lvl1pPr>
          </a:lstStyle>
          <a:p>
            <a:pPr>
              <a:defRPr/>
            </a:pPr>
            <a:fld id="{4737CB08-252A-4A9E-A64B-8D0AD01C8F9B}" type="slidenum">
              <a:rPr lang="ar-SA"/>
              <a:pPr>
                <a:defRPr/>
              </a:pPr>
              <a:t>‹#›</a:t>
            </a:fld>
            <a:endParaRPr lang="ar-SA"/>
          </a:p>
        </p:txBody>
      </p:sp>
      <p:sp>
        <p:nvSpPr>
          <p:cNvPr id="14" name="عنصر نائب للتذييل 20"/>
          <p:cNvSpPr>
            <a:spLocks noGrp="1"/>
          </p:cNvSpPr>
          <p:nvPr>
            <p:ph type="ftr" sz="quarter" idx="12"/>
          </p:nvPr>
        </p:nvSpPr>
        <p:spPr/>
        <p:txBody>
          <a:bodyPr rtlCol="0"/>
          <a:lstStyle>
            <a:lvl1pPr>
              <a:defRPr/>
            </a:lvl1pPr>
          </a:lstStyle>
          <a:p>
            <a:pPr>
              <a:defRPr/>
            </a:pPr>
            <a:endParaRPr lang="ar-SA"/>
          </a:p>
        </p:txBody>
      </p:sp>
    </p:spTree>
  </p:cSld>
  <p:clrMapOvr>
    <a:masterClrMapping/>
  </p:clrMapOvr>
  <p:transition spd="slow">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عنصر نائب للعنوان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عنصر نائب للنص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smtClean="0">
                <a:solidFill>
                  <a:schemeClr val="tx2"/>
                </a:solidFill>
                <a:latin typeface="+mn-lt"/>
                <a:cs typeface="+mn-cs"/>
              </a:defRPr>
            </a:lvl1pPr>
          </a:lstStyle>
          <a:p>
            <a:pPr>
              <a:defRPr/>
            </a:pPr>
            <a:fld id="{3A86BF6C-98A4-47A6-9AC6-807122D85C5E}" type="datetimeFigureOut">
              <a:rPr lang="ar-SA"/>
              <a:pPr>
                <a:defRPr/>
              </a:pPr>
              <a:t>14/04/33</a:t>
            </a:fld>
            <a:endParaRPr lang="ar-SA"/>
          </a:p>
        </p:txBody>
      </p:sp>
      <p:sp>
        <p:nvSpPr>
          <p:cNvPr id="3" name="عنصر نائب للتذييل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شكل بيضاوي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عنصر نائب لرقم الشريحة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smtClean="0">
                <a:solidFill>
                  <a:srgbClr val="FFFFFF"/>
                </a:solidFill>
                <a:latin typeface="+mn-lt"/>
                <a:cs typeface="+mn-cs"/>
              </a:defRPr>
            </a:lvl1pPr>
          </a:lstStyle>
          <a:p>
            <a:pPr>
              <a:defRPr/>
            </a:pPr>
            <a:fld id="{777718D3-14FA-4939-8442-42EFBBD26A55}"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78" r:id="rId4"/>
    <p:sldLayoutId id="2147483679" r:id="rId5"/>
    <p:sldLayoutId id="2147483686" r:id="rId6"/>
    <p:sldLayoutId id="2147483680" r:id="rId7"/>
    <p:sldLayoutId id="2147483687" r:id="rId8"/>
    <p:sldLayoutId id="2147483688" r:id="rId9"/>
    <p:sldLayoutId id="2147483681" r:id="rId10"/>
    <p:sldLayoutId id="2147483682" r:id="rId11"/>
  </p:sldLayoutIdLst>
  <p:transition spd="slow">
    <p:cover dir="u"/>
  </p:transition>
  <p:txStyles>
    <p:titleStyle>
      <a:lvl1pPr algn="l" rtl="1" fontAlgn="base">
        <a:spcBef>
          <a:spcPct val="0"/>
        </a:spcBef>
        <a:spcAft>
          <a:spcPct val="0"/>
        </a:spcAft>
        <a:defRPr sz="3000" kern="1200" cap="small">
          <a:solidFill>
            <a:schemeClr val="tx2"/>
          </a:solidFill>
          <a:latin typeface="+mj-lt"/>
          <a:ea typeface="+mj-ea"/>
          <a:cs typeface="+mj-cs"/>
        </a:defRPr>
      </a:lvl1pPr>
      <a:lvl2pPr algn="l" rtl="1" fontAlgn="base">
        <a:spcBef>
          <a:spcPct val="0"/>
        </a:spcBef>
        <a:spcAft>
          <a:spcPct val="0"/>
        </a:spcAft>
        <a:defRPr sz="3000">
          <a:solidFill>
            <a:schemeClr val="tx2"/>
          </a:solidFill>
          <a:latin typeface="Century Schoolbook" pitchFamily="18" charset="0"/>
          <a:cs typeface="Times New Roman" pitchFamily="18" charset="0"/>
        </a:defRPr>
      </a:lvl2pPr>
      <a:lvl3pPr algn="l" rtl="1" fontAlgn="base">
        <a:spcBef>
          <a:spcPct val="0"/>
        </a:spcBef>
        <a:spcAft>
          <a:spcPct val="0"/>
        </a:spcAft>
        <a:defRPr sz="3000">
          <a:solidFill>
            <a:schemeClr val="tx2"/>
          </a:solidFill>
          <a:latin typeface="Century Schoolbook" pitchFamily="18" charset="0"/>
          <a:cs typeface="Times New Roman" pitchFamily="18" charset="0"/>
        </a:defRPr>
      </a:lvl3pPr>
      <a:lvl4pPr algn="l" rtl="1" fontAlgn="base">
        <a:spcBef>
          <a:spcPct val="0"/>
        </a:spcBef>
        <a:spcAft>
          <a:spcPct val="0"/>
        </a:spcAft>
        <a:defRPr sz="3000">
          <a:solidFill>
            <a:schemeClr val="tx2"/>
          </a:solidFill>
          <a:latin typeface="Century Schoolbook" pitchFamily="18" charset="0"/>
          <a:cs typeface="Times New Roman" pitchFamily="18" charset="0"/>
        </a:defRPr>
      </a:lvl4pPr>
      <a:lvl5pPr algn="l" rtl="1" fontAlgn="base">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fontAlgn="base">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fontAlgn="base">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fontAlgn="base">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r" rtl="1" fontAlgn="base">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r" rtl="1" fontAlgn="base">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1000125"/>
            <a:ext cx="7386638" cy="928688"/>
          </a:xfrm>
        </p:spPr>
        <p:txBody>
          <a:bodyPr>
            <a:normAutofit/>
          </a:bodyPr>
          <a:lstStyle/>
          <a:p>
            <a:pPr algn="ctr" fontAlgn="auto">
              <a:spcAft>
                <a:spcPts val="0"/>
              </a:spcAft>
              <a:defRPr/>
            </a:pPr>
            <a:r>
              <a:rPr lang="ar-SA" sz="4800" dirty="0">
                <a:solidFill>
                  <a:schemeClr val="bg1">
                    <a:lumMod val="65000"/>
                  </a:schemeClr>
                </a:solidFill>
              </a:rPr>
              <a:t>فنـون الأدب :</a:t>
            </a:r>
          </a:p>
        </p:txBody>
      </p:sp>
      <p:sp>
        <p:nvSpPr>
          <p:cNvPr id="8195" name="عنوان فرعي 2"/>
          <p:cNvSpPr>
            <a:spLocks noGrp="1"/>
          </p:cNvSpPr>
          <p:nvPr>
            <p:ph type="subTitle" idx="1"/>
          </p:nvPr>
        </p:nvSpPr>
        <p:spPr>
          <a:xfrm>
            <a:off x="1763688" y="2933700"/>
            <a:ext cx="7129462" cy="3924300"/>
          </a:xfrm>
        </p:spPr>
        <p:txBody>
          <a:bodyPr/>
          <a:lstStyle/>
          <a:p>
            <a:pPr algn="r"/>
            <a:r>
              <a:rPr lang="ar-SA" sz="3200" dirty="0" smtClean="0"/>
              <a:t> الأدب هو الكلام البليغ المؤثر في نفس السامع أو القارئ، وعليه فالأدب شجرة وارفة الظلال يخرج منها فرعان كبيران هما: الشعر والنثر</a:t>
            </a:r>
          </a:p>
        </p:txBody>
      </p:sp>
      <p:pic>
        <p:nvPicPr>
          <p:cNvPr id="4" name="صورة 3" descr="DU.jpg"/>
          <p:cNvPicPr>
            <a:picLocks noChangeAspect="1"/>
          </p:cNvPicPr>
          <p:nvPr/>
        </p:nvPicPr>
        <p:blipFill>
          <a:blip r:embed="rId3" cstate="print">
            <a:duotone>
              <a:schemeClr val="accent2">
                <a:shade val="45000"/>
                <a:satMod val="135000"/>
              </a:schemeClr>
              <a:prstClr val="white"/>
            </a:duotone>
          </a:blip>
          <a:stretch>
            <a:fillRect/>
          </a:stretch>
        </p:blipFill>
        <p:spPr>
          <a:xfrm>
            <a:off x="6768752"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3" name="عنصر نائب للمحتوى 2"/>
          <p:cNvSpPr>
            <a:spLocks noGrp="1"/>
          </p:cNvSpPr>
          <p:nvPr>
            <p:ph sz="quarter" idx="1"/>
          </p:nvPr>
        </p:nvSpPr>
        <p:spPr>
          <a:xfrm>
            <a:off x="457200" y="357188"/>
            <a:ext cx="8229600" cy="5768975"/>
          </a:xfrm>
        </p:spPr>
        <p:txBody>
          <a:bodyPr>
            <a:normAutofit fontScale="92500" lnSpcReduction="10000"/>
          </a:bodyPr>
          <a:lstStyle/>
          <a:p>
            <a:pPr marL="274320" indent="-274320" fontAlgn="auto">
              <a:spcAft>
                <a:spcPts val="0"/>
              </a:spcAft>
              <a:buFont typeface="Wingdings"/>
              <a:buChar char=""/>
              <a:defRPr/>
            </a:pPr>
            <a:r>
              <a:rPr lang="ar-SA" dirty="0"/>
              <a:t>ومن نماذج القصة الشعرية في أدبنا العربي قصيدة الأرملة المرضعة لمعروف </a:t>
            </a:r>
            <a:r>
              <a:rPr lang="ar-SA" dirty="0" err="1"/>
              <a:t>الرصافي</a:t>
            </a:r>
            <a:r>
              <a:rPr lang="ar-SA" dirty="0"/>
              <a:t>، فالقصيدة لوحة رائعة لأرملة فقيرة، تمزقت عليها الثياب، ولم يعد لها ما يحميها من البرد، بل من العري، ولم يعد في ثديها ما ترضع </a:t>
            </a:r>
            <a:r>
              <a:rPr lang="ar-SA" dirty="0" err="1"/>
              <a:t>به</a:t>
            </a:r>
            <a:r>
              <a:rPr lang="ar-SA" dirty="0"/>
              <a:t> </a:t>
            </a:r>
            <a:r>
              <a:rPr lang="ar-SA" dirty="0" smtClean="0"/>
              <a:t>وليدها:</a:t>
            </a:r>
            <a:endParaRPr lang="en-US" dirty="0"/>
          </a:p>
          <a:p>
            <a:pPr marL="274320" indent="-274320" fontAlgn="auto">
              <a:spcAft>
                <a:spcPts val="0"/>
              </a:spcAft>
              <a:buFont typeface="Wingdings"/>
              <a:buChar char=""/>
              <a:defRPr/>
            </a:pPr>
            <a:endParaRPr lang="ar-SA" dirty="0" smtClean="0"/>
          </a:p>
          <a:p>
            <a:pPr marL="274320" indent="-274320" fontAlgn="auto">
              <a:spcAft>
                <a:spcPts val="0"/>
              </a:spcAft>
              <a:buFont typeface="Wingdings"/>
              <a:buChar char=""/>
              <a:defRPr/>
            </a:pPr>
            <a:r>
              <a:rPr lang="ar-SA" dirty="0" smtClean="0"/>
              <a:t>لقيتها </a:t>
            </a:r>
            <a:r>
              <a:rPr lang="ar-SA" dirty="0" err="1"/>
              <a:t>ليتني</a:t>
            </a:r>
            <a:r>
              <a:rPr lang="ar-SA" dirty="0"/>
              <a:t> ما كنت ألقاها</a:t>
            </a:r>
            <a:br>
              <a:rPr lang="ar-SA" dirty="0"/>
            </a:br>
            <a:endParaRPr lang="en-US" dirty="0"/>
          </a:p>
          <a:p>
            <a:pPr marL="274320" indent="-274320" fontAlgn="auto">
              <a:spcAft>
                <a:spcPts val="0"/>
              </a:spcAft>
              <a:buFont typeface="Wingdings"/>
              <a:buChar char=""/>
              <a:defRPr/>
            </a:pPr>
            <a:r>
              <a:rPr lang="ar-SA" dirty="0" smtClean="0"/>
              <a:t>                                       تمشي </a:t>
            </a:r>
            <a:r>
              <a:rPr lang="ar-SA" dirty="0"/>
              <a:t>وقد أثقل الإملاق ممشاها</a:t>
            </a:r>
            <a:br>
              <a:rPr lang="ar-SA" dirty="0"/>
            </a:br>
            <a:endParaRPr lang="en-US" dirty="0"/>
          </a:p>
          <a:p>
            <a:pPr marL="274320" indent="-274320" fontAlgn="auto">
              <a:spcAft>
                <a:spcPts val="0"/>
              </a:spcAft>
              <a:buFont typeface="Wingdings"/>
              <a:buChar char=""/>
              <a:defRPr/>
            </a:pPr>
            <a:r>
              <a:rPr lang="ar-SA" dirty="0"/>
              <a:t>أثوابها رثةٌ والرجل حافيةٌ</a:t>
            </a:r>
            <a:br>
              <a:rPr lang="ar-SA" dirty="0"/>
            </a:br>
            <a:endParaRPr lang="en-US" dirty="0"/>
          </a:p>
          <a:p>
            <a:pPr marL="274320" indent="-274320" fontAlgn="auto">
              <a:spcAft>
                <a:spcPts val="0"/>
              </a:spcAft>
              <a:buFont typeface="Wingdings"/>
              <a:buChar char=""/>
              <a:defRPr/>
            </a:pPr>
            <a:r>
              <a:rPr lang="ar-SA" dirty="0" smtClean="0"/>
              <a:t>                                     والدمع </a:t>
            </a:r>
            <a:r>
              <a:rPr lang="ar-SA" dirty="0"/>
              <a:t>تذرفه في الخد عيناها</a:t>
            </a:r>
            <a:br>
              <a:rPr lang="ar-SA" dirty="0"/>
            </a:br>
            <a:endParaRPr lang="en-US" dirty="0"/>
          </a:p>
          <a:p>
            <a:pPr marL="274320" indent="-274320" fontAlgn="auto">
              <a:spcAft>
                <a:spcPts val="0"/>
              </a:spcAft>
              <a:buFont typeface="Wingdings"/>
              <a:buChar char=""/>
              <a:defRPr/>
            </a:pPr>
            <a:r>
              <a:rPr lang="ar-SA" dirty="0"/>
              <a:t>بكت من الفقر فاحمرت مدامعها</a:t>
            </a:r>
            <a:br>
              <a:rPr lang="ar-SA" dirty="0"/>
            </a:br>
            <a:endParaRPr lang="en-US" dirty="0"/>
          </a:p>
          <a:p>
            <a:pPr marL="274320" indent="-274320" fontAlgn="auto">
              <a:spcAft>
                <a:spcPts val="0"/>
              </a:spcAft>
              <a:buFont typeface="Wingdings"/>
              <a:buChar char=""/>
              <a:defRPr/>
            </a:pPr>
            <a:r>
              <a:rPr lang="ar-SA" dirty="0" smtClean="0"/>
              <a:t>                                     واصفر </a:t>
            </a:r>
            <a:r>
              <a:rPr lang="ar-SA" dirty="0" err="1"/>
              <a:t>كالورس</a:t>
            </a:r>
            <a:r>
              <a:rPr lang="ar-SA" dirty="0"/>
              <a:t> من جوع محياها</a:t>
            </a:r>
            <a:br>
              <a:rPr lang="ar-SA" dirty="0"/>
            </a:br>
            <a:endParaRPr lang="en-US" dirty="0"/>
          </a:p>
          <a:p>
            <a:pPr marL="274320" indent="-274320" fontAlgn="auto">
              <a:spcAft>
                <a:spcPts val="0"/>
              </a:spcAft>
              <a:buFont typeface="Wingdings"/>
              <a:buChar char=""/>
              <a:defRPr/>
            </a:pPr>
            <a:endParaRPr lang="ar-SA" dirty="0"/>
          </a:p>
        </p:txBody>
      </p:sp>
    </p:spTree>
  </p:cSld>
  <p:clrMapOvr>
    <a:masterClrMapping/>
  </p:clrMapOvr>
  <p:transition spd="slow">
    <p:cover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2" name="عنوان 1"/>
          <p:cNvSpPr>
            <a:spLocks noGrp="1"/>
          </p:cNvSpPr>
          <p:nvPr>
            <p:ph type="title"/>
          </p:nvPr>
        </p:nvSpPr>
        <p:spPr/>
        <p:txBody>
          <a:bodyPr/>
          <a:lstStyle/>
          <a:p>
            <a:pPr algn="ctr" fontAlgn="auto">
              <a:spcAft>
                <a:spcPts val="0"/>
              </a:spcAft>
              <a:defRPr/>
            </a:pPr>
            <a:r>
              <a:rPr lang="ar-SA" sz="6000" dirty="0" smtClean="0"/>
              <a:t>الشعر المسرحي</a:t>
            </a:r>
            <a:endParaRPr lang="ar-SA" sz="6000" dirty="0"/>
          </a:p>
        </p:txBody>
      </p:sp>
      <p:sp>
        <p:nvSpPr>
          <p:cNvPr id="18435" name="عنصر نائب للمحتوى 2"/>
          <p:cNvSpPr>
            <a:spLocks noGrp="1"/>
          </p:cNvSpPr>
          <p:nvPr>
            <p:ph sz="quarter" idx="1"/>
          </p:nvPr>
        </p:nvSpPr>
        <p:spPr>
          <a:xfrm>
            <a:off x="457200" y="1600200"/>
            <a:ext cx="7467600" cy="4873625"/>
          </a:xfrm>
        </p:spPr>
        <p:txBody>
          <a:bodyPr/>
          <a:lstStyle/>
          <a:p>
            <a:r>
              <a:rPr lang="ar-SA" smtClean="0"/>
              <a:t> لا يعرف الباحثون على وجه التحديد متى ظهر هذا الشعر ، ويبدو أنه قد نشأ لحاجة إنسانية</a:t>
            </a:r>
            <a:endParaRPr lang="en-US" smtClean="0">
              <a:cs typeface="Times New Roman" pitchFamily="18" charset="0"/>
            </a:endParaRPr>
          </a:p>
          <a:p>
            <a:r>
              <a:rPr lang="ar-SA" smtClean="0"/>
              <a:t> اجتماعية . وتُرد نشأته إلى مصر القديمة ، وعُرف عند اليونان بما يدعى (بالمأساة والملهاة) .</a:t>
            </a:r>
            <a:endParaRPr lang="en-US" smtClean="0">
              <a:cs typeface="Times New Roman" pitchFamily="18" charset="0"/>
            </a:endParaRPr>
          </a:p>
          <a:p>
            <a:r>
              <a:rPr lang="ar-SA" smtClean="0"/>
              <a:t>	ولم يُعرف هذا الفن في الأدب العربي قديماً ، ووجهة نظر النقاد أن العرب قد عاشوا في بيئة لا تساعد على تقوية الخيال ، فالبيئة الصحراوية يرى فيها الرائق أرضًا منبسطة لا تدع مجالاً للفكر والتأمل . أما في العصر الحديث فقد عرف الشعر المسرحي على يد أمير الشعراء أحمد شوقي ، وقد خلف سبع مسرحيات منها: مصرع كليوباترا، وقمبيز، وعلي بك الكبير، ومجنون ليلى.</a:t>
            </a:r>
          </a:p>
        </p:txBody>
      </p:sp>
    </p:spTree>
  </p:cSld>
  <p:clrMapOvr>
    <a:masterClrMapping/>
  </p:clrMapOvr>
  <p:transition spd="slow">
    <p:cover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2" name="عنوان 1"/>
          <p:cNvSpPr>
            <a:spLocks noGrp="1"/>
          </p:cNvSpPr>
          <p:nvPr>
            <p:ph type="title"/>
          </p:nvPr>
        </p:nvSpPr>
        <p:spPr/>
        <p:txBody>
          <a:bodyPr/>
          <a:lstStyle/>
          <a:p>
            <a:pPr algn="ctr" fontAlgn="auto">
              <a:spcAft>
                <a:spcPts val="0"/>
              </a:spcAft>
              <a:defRPr/>
            </a:pPr>
            <a:r>
              <a:rPr lang="ar-SA" sz="6600" dirty="0" smtClean="0"/>
              <a:t>الشعر التعليمي</a:t>
            </a:r>
            <a:endParaRPr lang="ar-SA" sz="6600" dirty="0"/>
          </a:p>
        </p:txBody>
      </p:sp>
      <p:sp>
        <p:nvSpPr>
          <p:cNvPr id="3" name="عنصر نائب للمحتوى 2"/>
          <p:cNvSpPr>
            <a:spLocks noGrp="1"/>
          </p:cNvSpPr>
          <p:nvPr>
            <p:ph sz="quarter" idx="1"/>
          </p:nvPr>
        </p:nvSpPr>
        <p:spPr>
          <a:xfrm>
            <a:off x="457200" y="1600200"/>
            <a:ext cx="7467600" cy="4873625"/>
          </a:xfrm>
        </p:spPr>
        <p:txBody>
          <a:bodyPr>
            <a:normAutofit fontScale="85000" lnSpcReduction="10000"/>
          </a:bodyPr>
          <a:lstStyle/>
          <a:p>
            <a:pPr marL="274320" indent="-274320" fontAlgn="auto">
              <a:spcAft>
                <a:spcPts val="0"/>
              </a:spcAft>
              <a:buFont typeface="Wingdings"/>
              <a:buChar char=""/>
              <a:defRPr/>
            </a:pPr>
            <a:r>
              <a:rPr lang="ar-SA" dirty="0"/>
              <a:t>وقد نشأ نشأة عربية خالصة في أواخر الدولة الأموية ، وهو علوم نُظمت شعرًا  ، لذا فهو لا يصدر عن عاطفة ، ومن هنا اختلف العلماء في جواز تسميته شعرًا فهو نظمٌ وليس شعر ، ومنه : ألفية ابن مالك في النحو ، </a:t>
            </a:r>
            <a:r>
              <a:rPr lang="ar-SA" dirty="0" err="1"/>
              <a:t>والشاطبية</a:t>
            </a:r>
            <a:r>
              <a:rPr lang="ar-SA" dirty="0"/>
              <a:t> في علم القراءات . ومثلث </a:t>
            </a:r>
            <a:r>
              <a:rPr lang="ar-SA" dirty="0" err="1"/>
              <a:t>قطرب</a:t>
            </a:r>
            <a:r>
              <a:rPr lang="ar-SA" dirty="0"/>
              <a:t> ، وغيرها من المتون ، وفي العصر الحديث جاء أمير الشعراء أحمد شوقي فبلغ الغاية في هذا اللون الشعري ، حيث نظم شعرًا على لسان الحيوان، ومن ذلك قوله:</a:t>
            </a:r>
            <a:endParaRPr lang="en-US" dirty="0"/>
          </a:p>
          <a:p>
            <a:pPr marL="274320" indent="-274320" fontAlgn="auto">
              <a:spcAft>
                <a:spcPts val="0"/>
              </a:spcAft>
              <a:buFont typeface="Wingdings"/>
              <a:buChar char=""/>
              <a:defRPr/>
            </a:pPr>
            <a:r>
              <a:rPr lang="ar-SA" dirty="0"/>
              <a:t>يحكون أن أمة </a:t>
            </a:r>
            <a:r>
              <a:rPr lang="ar-SA" dirty="0" smtClean="0"/>
              <a:t>الأرانبِ</a:t>
            </a:r>
            <a:r>
              <a:rPr lang="ar-SA" dirty="0"/>
              <a:t/>
            </a:r>
            <a:br>
              <a:rPr lang="ar-SA" dirty="0"/>
            </a:br>
            <a:r>
              <a:rPr lang="ar-SA" dirty="0" smtClean="0"/>
              <a:t>قد </a:t>
            </a:r>
            <a:r>
              <a:rPr lang="ar-SA" dirty="0"/>
              <a:t>أخذت من الثرى بجانبِ</a:t>
            </a:r>
            <a:br>
              <a:rPr lang="ar-SA" dirty="0"/>
            </a:br>
            <a:endParaRPr lang="en-US" dirty="0"/>
          </a:p>
          <a:p>
            <a:pPr marL="274320" indent="-274320" fontAlgn="auto">
              <a:spcAft>
                <a:spcPts val="0"/>
              </a:spcAft>
              <a:buFont typeface="Wingdings"/>
              <a:buChar char=""/>
              <a:defRPr/>
            </a:pPr>
            <a:r>
              <a:rPr lang="ar-SA" dirty="0"/>
              <a:t>وابتهجت بالوطن الكريم</a:t>
            </a:r>
            <a:br>
              <a:rPr lang="ar-SA" dirty="0"/>
            </a:br>
            <a:endParaRPr lang="en-US" dirty="0"/>
          </a:p>
          <a:p>
            <a:pPr marL="274320" indent="-274320" fontAlgn="auto">
              <a:spcAft>
                <a:spcPts val="0"/>
              </a:spcAft>
              <a:buFont typeface="Wingdings"/>
              <a:buChar char=""/>
              <a:defRPr/>
            </a:pPr>
            <a:r>
              <a:rPr lang="ar-SA" dirty="0"/>
              <a:t>  وموئل العيال والحريم</a:t>
            </a:r>
            <a:br>
              <a:rPr lang="ar-SA" dirty="0"/>
            </a:br>
            <a:endParaRPr lang="en-US" dirty="0"/>
          </a:p>
          <a:p>
            <a:pPr marL="274320" indent="-274320" fontAlgn="auto">
              <a:spcAft>
                <a:spcPts val="0"/>
              </a:spcAft>
              <a:buFont typeface="Wingdings"/>
              <a:buChar char=""/>
              <a:defRPr/>
            </a:pPr>
            <a:r>
              <a:rPr lang="ar-SA" dirty="0"/>
              <a:t>فاختاره الفيل له طريقًا</a:t>
            </a:r>
            <a:br>
              <a:rPr lang="ar-SA" dirty="0"/>
            </a:br>
            <a:endParaRPr lang="en-US" dirty="0"/>
          </a:p>
          <a:p>
            <a:pPr marL="274320" indent="-274320" fontAlgn="auto">
              <a:spcAft>
                <a:spcPts val="0"/>
              </a:spcAft>
              <a:buFont typeface="Wingdings"/>
              <a:buChar char=""/>
              <a:defRPr/>
            </a:pPr>
            <a:r>
              <a:rPr lang="ar-SA" dirty="0"/>
              <a:t>  ممزقًا أصحابنا تمزيقا</a:t>
            </a:r>
            <a:br>
              <a:rPr lang="ar-SA" dirty="0"/>
            </a:br>
            <a:endParaRPr lang="en-US" dirty="0"/>
          </a:p>
          <a:p>
            <a:pPr marL="274320" indent="-274320" fontAlgn="auto">
              <a:spcAft>
                <a:spcPts val="0"/>
              </a:spcAft>
              <a:buFont typeface="Wingdings"/>
              <a:buChar char=""/>
              <a:defRPr/>
            </a:pPr>
            <a:endParaRPr lang="ar-SA" dirty="0"/>
          </a:p>
        </p:txBody>
      </p:sp>
    </p:spTree>
  </p:cSld>
  <p:clrMapOvr>
    <a:masterClrMapping/>
  </p:clrMapOvr>
  <p:transition spd="slow">
    <p:cover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عنصر نائب للمحتوى 2"/>
          <p:cNvSpPr>
            <a:spLocks noGrp="1"/>
          </p:cNvSpPr>
          <p:nvPr>
            <p:ph sz="quarter" idx="1"/>
          </p:nvPr>
        </p:nvSpPr>
        <p:spPr>
          <a:xfrm>
            <a:off x="457200" y="1600200"/>
            <a:ext cx="7467600" cy="4873625"/>
          </a:xfrm>
        </p:spPr>
        <p:txBody>
          <a:bodyPr/>
          <a:lstStyle/>
          <a:p>
            <a:r>
              <a:rPr lang="ar-SA" sz="3600" smtClean="0"/>
              <a:t>والغرض من كل  ألوان الشعر السابقة (الغنائي، والملحمي، والمسرحي) هي إمتاع النفس وإمتاع غيرها، لأنها تخاطب الخيال والعاطفة ؛  بخلاف الشعر التعليمي الذي يهدف إلى تحقيق غاية تعليمية .</a:t>
            </a:r>
            <a:endParaRPr lang="en-US" sz="3600" smtClean="0">
              <a:cs typeface="Times New Roman" pitchFamily="18" charset="0"/>
            </a:endParaRPr>
          </a:p>
          <a:p>
            <a:endParaRPr lang="ar-SA" sz="3600" smtClean="0"/>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fontAlgn="auto">
              <a:spcAft>
                <a:spcPts val="0"/>
              </a:spcAft>
              <a:defRPr/>
            </a:pPr>
            <a:r>
              <a:rPr lang="ar-SA" sz="5400" dirty="0"/>
              <a:t>ثانياً: </a:t>
            </a:r>
            <a:r>
              <a:rPr lang="ar-SA" sz="5400" dirty="0" smtClean="0"/>
              <a:t>في </a:t>
            </a:r>
            <a:r>
              <a:rPr lang="ar-SA" sz="5400" dirty="0" err="1"/>
              <a:t>النثر </a:t>
            </a:r>
            <a:r>
              <a:rPr lang="ar-SA" sz="5400" dirty="0" err="1" smtClean="0"/>
              <a:t>:</a:t>
            </a:r>
            <a:endParaRPr lang="ar-SA" sz="5400" dirty="0"/>
          </a:p>
        </p:txBody>
      </p:sp>
      <p:sp>
        <p:nvSpPr>
          <p:cNvPr id="21507" name="عنصر نائب للمحتوى 2"/>
          <p:cNvSpPr>
            <a:spLocks noGrp="1"/>
          </p:cNvSpPr>
          <p:nvPr>
            <p:ph sz="quarter" idx="1"/>
          </p:nvPr>
        </p:nvSpPr>
        <p:spPr>
          <a:xfrm>
            <a:off x="457200" y="1600200"/>
            <a:ext cx="7467600" cy="4873625"/>
          </a:xfrm>
        </p:spPr>
        <p:txBody>
          <a:bodyPr/>
          <a:lstStyle/>
          <a:p>
            <a:r>
              <a:rPr lang="ar-SA" smtClean="0"/>
              <a:t>- النثرُ لغةً : من  نثركَ الشيء بيدكَ ترمي بِه متفرقًا مثل نثرِ الجوز واللوزِ والسكر ، والنثرُ في الاصطلاح هو الكلام غير الموزون الذي يرتفع فيه أصحابه إلى لغة فيها فن ومهارة وبلاغة .. </a:t>
            </a:r>
            <a:endParaRPr lang="en-US" smtClean="0">
              <a:cs typeface="Times New Roman" pitchFamily="18" charset="0"/>
            </a:endParaRPr>
          </a:p>
          <a:p>
            <a:r>
              <a:rPr lang="ar-SA" smtClean="0"/>
              <a:t>2- فنون النثر:</a:t>
            </a:r>
            <a:endParaRPr lang="en-US" smtClean="0">
              <a:cs typeface="Times New Roman" pitchFamily="18" charset="0"/>
            </a:endParaRPr>
          </a:p>
          <a:p>
            <a:r>
              <a:rPr lang="ar-SA" smtClean="0"/>
              <a:t>الأمثال:</a:t>
            </a:r>
            <a:endParaRPr lang="en-US" smtClean="0">
              <a:cs typeface="Times New Roman" pitchFamily="18" charset="0"/>
            </a:endParaRPr>
          </a:p>
          <a:p>
            <a:r>
              <a:rPr lang="ar-SA" b="1" smtClean="0"/>
              <a:t>	</a:t>
            </a:r>
            <a:r>
              <a:rPr lang="ar-SA" smtClean="0"/>
              <a:t>المثل في اللغة معناه مناظرة شيء بشيء آخر، ، وفي الاصطلاح هو القول السائر بين الناس الذي يُشبه مضربُه بموردِه ، والأمثال نوعان: أمثال حكمية كقولهم : الجار قبل الدار ، والحرب خدعة، </a:t>
            </a:r>
            <a:r>
              <a:rPr lang="ar-SA" b="1" smtClean="0"/>
              <a:t> </a:t>
            </a:r>
            <a:r>
              <a:rPr lang="ar-SA" smtClean="0"/>
              <a:t>والأمثال المبنية على الحوادث، كقولهم: وافق شن طبقه ،  والصيف ضيعت اللبن ، وسبق السيف العذل .</a:t>
            </a:r>
            <a:r>
              <a:rPr lang="ar-SA" b="1" smtClean="0"/>
              <a:t> </a:t>
            </a:r>
            <a:r>
              <a:rPr lang="ar-SA" smtClean="0"/>
              <a:t>على أهلها جنت براقش ، كيف أعاودك وهذا أثر فأسك ؟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fontAlgn="auto">
              <a:spcAft>
                <a:spcPts val="0"/>
              </a:spcAft>
              <a:defRPr/>
            </a:pPr>
            <a:r>
              <a:rPr lang="en-US" sz="5400" dirty="0"/>
              <a:t> </a:t>
            </a:r>
            <a:r>
              <a:rPr lang="ar-SA" sz="5400" dirty="0"/>
              <a:t>(2) </a:t>
            </a:r>
            <a:r>
              <a:rPr lang="ar-SA" sz="5400" dirty="0" err="1"/>
              <a:t>الخطبة </a:t>
            </a:r>
            <a:r>
              <a:rPr lang="ar-SA" sz="5400" dirty="0" err="1" smtClean="0"/>
              <a:t>:</a:t>
            </a:r>
            <a:endParaRPr lang="ar-SA" sz="5400" dirty="0"/>
          </a:p>
        </p:txBody>
      </p:sp>
      <p:sp>
        <p:nvSpPr>
          <p:cNvPr id="3" name="عنصر نائب للمحتوى 2"/>
          <p:cNvSpPr>
            <a:spLocks noGrp="1"/>
          </p:cNvSpPr>
          <p:nvPr>
            <p:ph sz="quarter" idx="1"/>
          </p:nvPr>
        </p:nvSpPr>
        <p:spPr>
          <a:xfrm>
            <a:off x="457200" y="1600200"/>
            <a:ext cx="7467600" cy="4873625"/>
          </a:xfrm>
        </p:spPr>
        <p:txBody>
          <a:bodyPr>
            <a:normAutofit lnSpcReduction="10000"/>
          </a:bodyPr>
          <a:lstStyle/>
          <a:p>
            <a:pPr marL="274320" indent="-274320" fontAlgn="auto">
              <a:spcAft>
                <a:spcPts val="0"/>
              </a:spcAft>
              <a:buFont typeface="Wingdings"/>
              <a:buChar char=""/>
              <a:defRPr/>
            </a:pPr>
            <a:r>
              <a:rPr lang="ar-SA" dirty="0"/>
              <a:t> الخطابة فن أدبي قديم، نشأ مع بداية الإنسان، فحينما توجد جماعة فلابد أن يوجد بينها اختلافات في الآراء، ولابد من وجود الجدال والمناقشة ، ومن ثم نشأت</a:t>
            </a:r>
            <a:r>
              <a:rPr lang="ar-SA" b="1" dirty="0"/>
              <a:t> </a:t>
            </a:r>
            <a:r>
              <a:rPr lang="ar-SA" dirty="0"/>
              <a:t>فناً يقوم على محاولة إقناع المستمعين من جهة، واستمالتهم لما يقال من جهة أخرى . فهو فن الوصول إلى قلوب الجماهير وإقناعهم عن طريق التأثير العاطفي بكلام بليغ وموجز . ولقد عرف أدبنا العربي هذا الفن واستخدمه في الدفاع عن القوم أو التحريض على القتال ونصرة الضعيف ، أي في مفاخراتهم </a:t>
            </a:r>
            <a:r>
              <a:rPr lang="ar-SA" dirty="0" err="1"/>
              <a:t>ومنافراتهم</a:t>
            </a:r>
            <a:r>
              <a:rPr lang="ar-SA" dirty="0"/>
              <a:t> ، في النصح والإرشاد ، وفي الحض على القتال ، أو الدعوة إلى الإسلام ..</a:t>
            </a:r>
            <a:endParaRPr lang="en-US" dirty="0"/>
          </a:p>
          <a:p>
            <a:pPr marL="274320" indent="-274320" fontAlgn="auto">
              <a:spcAft>
                <a:spcPts val="0"/>
              </a:spcAft>
              <a:buFont typeface="Wingdings"/>
              <a:buChar char=""/>
              <a:defRPr/>
            </a:pPr>
            <a:r>
              <a:rPr lang="ar-SA" dirty="0"/>
              <a:t> </a:t>
            </a:r>
            <a:endParaRPr lang="en-US" dirty="0"/>
          </a:p>
          <a:p>
            <a:pPr marL="274320" indent="-274320" fontAlgn="auto">
              <a:spcAft>
                <a:spcPts val="0"/>
              </a:spcAft>
              <a:buFont typeface="Wingdings"/>
              <a:buChar char=""/>
              <a:defRPr/>
            </a:pPr>
            <a:r>
              <a:rPr lang="ar-SA" dirty="0"/>
              <a:t>أنواع الخطبة :</a:t>
            </a:r>
            <a:endParaRPr lang="en-US" dirty="0"/>
          </a:p>
          <a:p>
            <a:pPr marL="274320" indent="-274320" fontAlgn="auto">
              <a:spcAft>
                <a:spcPts val="0"/>
              </a:spcAft>
              <a:buFont typeface="Wingdings"/>
              <a:buChar char=""/>
              <a:defRPr/>
            </a:pPr>
            <a:r>
              <a:rPr lang="ar-SA" dirty="0"/>
              <a:t>	ولقد تنوعت الخطابة تنوعًا ملحوظًا بين خطابة سياسية، وخطابة المحافل، والخطابة الدينية ، ولا يخفى على أحد ما للخطابة من أثر مهم في تحفيز الهمم وشحذها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fontAlgn="auto">
              <a:spcAft>
                <a:spcPts val="0"/>
              </a:spcAft>
              <a:defRPr/>
            </a:pPr>
            <a:r>
              <a:rPr lang="ar-SA" sz="6600" dirty="0"/>
              <a:t>( 3) </a:t>
            </a:r>
            <a:r>
              <a:rPr lang="ar-SA" sz="6600" dirty="0" err="1"/>
              <a:t>الرسالة</a:t>
            </a:r>
            <a:r>
              <a:rPr lang="ar-SA" sz="6600" dirty="0" err="1" smtClean="0"/>
              <a:t>:</a:t>
            </a:r>
            <a:endParaRPr lang="ar-SA" sz="6600" dirty="0"/>
          </a:p>
        </p:txBody>
      </p:sp>
      <p:sp>
        <p:nvSpPr>
          <p:cNvPr id="3" name="عنصر نائب للمحتوى 2"/>
          <p:cNvSpPr>
            <a:spLocks noGrp="1"/>
          </p:cNvSpPr>
          <p:nvPr>
            <p:ph sz="quarter" idx="1"/>
          </p:nvPr>
        </p:nvSpPr>
        <p:spPr>
          <a:xfrm>
            <a:off x="457200" y="1600200"/>
            <a:ext cx="7467600" cy="4873625"/>
          </a:xfrm>
        </p:spPr>
        <p:txBody>
          <a:bodyPr>
            <a:normAutofit fontScale="92500" lnSpcReduction="20000"/>
          </a:bodyPr>
          <a:lstStyle/>
          <a:p>
            <a:pPr marL="274320" indent="-274320" fontAlgn="auto">
              <a:spcAft>
                <a:spcPts val="0"/>
              </a:spcAft>
              <a:buFont typeface="Wingdings"/>
              <a:buChar char=""/>
              <a:defRPr/>
            </a:pPr>
            <a:r>
              <a:rPr lang="ar-SA" dirty="0"/>
              <a:t>	فن نثري يقوم على مخاطبة غائب أو بعيد ، وهو تأليف نثري نتوجه </a:t>
            </a:r>
            <a:r>
              <a:rPr lang="ar-SA" dirty="0" err="1"/>
              <a:t>به</a:t>
            </a:r>
            <a:r>
              <a:rPr lang="ar-SA" dirty="0"/>
              <a:t> إلى شخص غائب ،</a:t>
            </a:r>
            <a:endParaRPr lang="en-US" dirty="0"/>
          </a:p>
          <a:p>
            <a:pPr marL="274320" indent="-274320" fontAlgn="auto">
              <a:spcAft>
                <a:spcPts val="0"/>
              </a:spcAft>
              <a:buFont typeface="Wingdings"/>
              <a:buChar char=""/>
              <a:defRPr/>
            </a:pPr>
            <a:r>
              <a:rPr lang="ar-SA" dirty="0"/>
              <a:t> لكي نعلمه أخبارنا، أو انطباعاتنا. ازدهرت في العصر الأُموي ازدهارًا واسعًا نتيجةً لاتساع الدولة الإسلامية وحاجة الخلفاء إلى مراسلة ولاتهم ونتيجةً لامتزاج الثقافة الإسلامية بالثقافات الأجنبية الأخرى وظهور ديوان الرسائل .وقد انقسمت الرسائل في تلك الفترة إلى رسائل عامة وخاصة </a:t>
            </a:r>
            <a:endParaRPr lang="en-US" dirty="0"/>
          </a:p>
          <a:p>
            <a:pPr marL="274320" indent="-274320" fontAlgn="auto">
              <a:spcAft>
                <a:spcPts val="0"/>
              </a:spcAft>
              <a:buFont typeface="Wingdings"/>
              <a:buChar char=""/>
              <a:defRPr/>
            </a:pPr>
            <a:r>
              <a:rPr lang="ar-SA" dirty="0"/>
              <a:t> 1- الرسائل الديوانية</a:t>
            </a:r>
            <a:r>
              <a:rPr lang="ar-SA" b="1" dirty="0"/>
              <a:t> : </a:t>
            </a:r>
            <a:r>
              <a:rPr lang="ar-SA" dirty="0"/>
              <a:t>وهي التي تمثل المكاتبات الرسمية التي تصدر عن الدولة، ومن نماذجها : رسالة النبي صلى الله عليه وسلم لهرقل عظيم الروم بعث </a:t>
            </a:r>
            <a:r>
              <a:rPr lang="ar-SA" dirty="0" err="1"/>
              <a:t>دحية</a:t>
            </a:r>
            <a:r>
              <a:rPr lang="ar-SA" dirty="0"/>
              <a:t> الكلبي </a:t>
            </a:r>
            <a:r>
              <a:rPr lang="ar-SA" dirty="0" err="1"/>
              <a:t>بها</a:t>
            </a:r>
            <a:r>
              <a:rPr lang="ar-SA" dirty="0"/>
              <a:t> إلى هرقل قال فيها:« بسم الله الرحمن الرحيم من محمد رسول الله إلى هرقل عظيم الروم السلام على من اتبع الهدى.أما بعد: اسلم تسلم ، يؤتك الله أجرك مرتين ، وإن تتول فإن إثم </a:t>
            </a:r>
            <a:r>
              <a:rPr lang="ar-SA" dirty="0" err="1"/>
              <a:t>الأكارين</a:t>
            </a:r>
            <a:r>
              <a:rPr lang="ar-SA" dirty="0"/>
              <a:t> (أي الفلاحين)عليك ".</a:t>
            </a:r>
            <a:endParaRPr lang="en-US" dirty="0"/>
          </a:p>
          <a:p>
            <a:pPr marL="274320" indent="-274320" fontAlgn="auto">
              <a:spcAft>
                <a:spcPts val="0"/>
              </a:spcAft>
              <a:buFont typeface="Wingdings"/>
              <a:buChar char=""/>
              <a:defRPr/>
            </a:pPr>
            <a:r>
              <a:rPr lang="ar-SA" dirty="0"/>
              <a:t>2- الرسائل </a:t>
            </a:r>
            <a:r>
              <a:rPr lang="ar-SA" dirty="0" err="1"/>
              <a:t>الإخوانية</a:t>
            </a:r>
            <a:r>
              <a:rPr lang="ar-SA" dirty="0"/>
              <a:t> ، أو الرسائل التي يتبادلها الأصدقاء والخلان . </a:t>
            </a:r>
            <a:endParaRPr lang="en-US" dirty="0"/>
          </a:p>
          <a:p>
            <a:pPr marL="274320" indent="-274320" fontAlgn="auto">
              <a:spcAft>
                <a:spcPts val="0"/>
              </a:spcAft>
              <a:buFont typeface="Wingdings"/>
              <a:buChar char=""/>
              <a:defRPr/>
            </a:pPr>
            <a:r>
              <a:rPr lang="ar-SA" dirty="0"/>
              <a:t>وكان لكل منهما صفات ومميزات تميزت </a:t>
            </a:r>
            <a:r>
              <a:rPr lang="ar-SA" dirty="0" err="1"/>
              <a:t>بها</a:t>
            </a:r>
            <a:r>
              <a:rPr lang="ar-SA" dirty="0"/>
              <a:t> عن الأخرى, فتميزت الرسائل العامة (   الديوانية ) بالوضوح والإيجاز على عكس الرسائل الخاصة (</a:t>
            </a:r>
            <a:r>
              <a:rPr lang="ar-SA" dirty="0" err="1"/>
              <a:t>الإخوانية</a:t>
            </a:r>
            <a:r>
              <a:rPr lang="ar-SA" dirty="0"/>
              <a:t> ) التي امتازت بالإطناب وانتقاء الألفاظ وروعة التصوير وبراعة الخيال ، وأسلوبهما يتسم بالتلقائية والبعد عن التكلف .</a:t>
            </a:r>
            <a:endParaRPr lang="en-US" dirty="0"/>
          </a:p>
          <a:p>
            <a:pPr marL="274320" indent="-274320" fontAlgn="auto">
              <a:spcAft>
                <a:spcPts val="0"/>
              </a:spcAft>
              <a:buFont typeface="Wingdings"/>
              <a:buChar char=""/>
              <a:defRPr/>
            </a:pPr>
            <a:endParaRPr lang="ar-SA" dirty="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2" name="عنوان 1"/>
          <p:cNvSpPr>
            <a:spLocks noGrp="1"/>
          </p:cNvSpPr>
          <p:nvPr>
            <p:ph type="title"/>
          </p:nvPr>
        </p:nvSpPr>
        <p:spPr>
          <a:xfrm>
            <a:off x="457200" y="274638"/>
            <a:ext cx="8115300" cy="725487"/>
          </a:xfrm>
        </p:spPr>
        <p:txBody>
          <a:bodyPr>
            <a:noAutofit/>
          </a:bodyPr>
          <a:lstStyle/>
          <a:p>
            <a:pPr algn="ctr" fontAlgn="auto">
              <a:spcAft>
                <a:spcPts val="0"/>
              </a:spcAft>
              <a:defRPr/>
            </a:pPr>
            <a:r>
              <a:rPr lang="ar-SA" sz="6000" dirty="0" smtClean="0"/>
              <a:t>المقامة</a:t>
            </a:r>
            <a:endParaRPr lang="ar-SA" sz="6000" dirty="0"/>
          </a:p>
        </p:txBody>
      </p:sp>
      <p:sp>
        <p:nvSpPr>
          <p:cNvPr id="3" name="عنصر نائب للمحتوى 2"/>
          <p:cNvSpPr>
            <a:spLocks noGrp="1"/>
          </p:cNvSpPr>
          <p:nvPr>
            <p:ph sz="quarter" idx="1"/>
          </p:nvPr>
        </p:nvSpPr>
        <p:spPr>
          <a:xfrm>
            <a:off x="457200" y="1071563"/>
            <a:ext cx="8229600" cy="5054600"/>
          </a:xfrm>
        </p:spPr>
        <p:txBody>
          <a:bodyPr>
            <a:normAutofit fontScale="25000" lnSpcReduction="20000"/>
          </a:bodyPr>
          <a:lstStyle/>
          <a:p>
            <a:pPr marL="274320" indent="-274320" fontAlgn="auto">
              <a:spcAft>
                <a:spcPts val="0"/>
              </a:spcAft>
              <a:buFont typeface="Wingdings"/>
              <a:buChar char=""/>
              <a:defRPr/>
            </a:pPr>
            <a:r>
              <a:rPr lang="ar-SA" sz="8000" b="1" dirty="0"/>
              <a:t>المقامة : بفتح الميم، وهي في أصل اللغة اسم للمجلس والجماعة من الناس .</a:t>
            </a:r>
            <a:endParaRPr lang="en-US" sz="8000" b="1" dirty="0"/>
          </a:p>
          <a:p>
            <a:pPr marL="274320" indent="-274320" fontAlgn="auto">
              <a:spcAft>
                <a:spcPts val="0"/>
              </a:spcAft>
              <a:buFont typeface="Wingdings"/>
              <a:buChar char=""/>
              <a:defRPr/>
            </a:pPr>
            <a:r>
              <a:rPr lang="ar-SA" sz="8000" b="1" dirty="0"/>
              <a:t>وتعد من أهم فنون الأدب العربي التي عرفت في العصر العباسي على يد بديع الزمان </a:t>
            </a:r>
            <a:r>
              <a:rPr lang="ar-SA" sz="8000" b="1" dirty="0" err="1"/>
              <a:t>الهمذاني</a:t>
            </a:r>
            <a:r>
              <a:rPr lang="ar-SA" sz="8000" b="1" dirty="0"/>
              <a:t> هو أول من مهد هذا الطريق وعبده ، وخلفه الحريري .</a:t>
            </a:r>
            <a:endParaRPr lang="en-US" sz="8000" b="1" dirty="0"/>
          </a:p>
          <a:p>
            <a:pPr marL="274320" indent="-274320" fontAlgn="auto">
              <a:spcAft>
                <a:spcPts val="0"/>
              </a:spcAft>
              <a:buFont typeface="Wingdings"/>
              <a:buChar char=""/>
              <a:defRPr/>
            </a:pPr>
            <a:r>
              <a:rPr lang="ar-SA" sz="8000" b="1" dirty="0"/>
              <a:t>والغاية التي ارتبطت هي غاية التعليم ، وتلقين الناشئة صيغ التعبير،  وهي صيغ حليت بألوان البديع ، وزينت بزخارف السجع ، فهذه أبرز سماتها . </a:t>
            </a:r>
            <a:endParaRPr lang="en-US" sz="8000" b="1" dirty="0"/>
          </a:p>
          <a:p>
            <a:pPr marL="274320" indent="-274320" fontAlgn="auto">
              <a:spcAft>
                <a:spcPts val="0"/>
              </a:spcAft>
              <a:buFont typeface="Wingdings"/>
              <a:buChar char=""/>
              <a:defRPr/>
            </a:pPr>
            <a:r>
              <a:rPr lang="ar-SA" sz="8000" b="1" dirty="0"/>
              <a:t>    ولقد كانت المقامة حيلة فنية أدبية استخدمها الأدباء المحترفون لاستجداء الناس ، اعتمادًا على قدرتهم الأدبية والبلاغية التي كانوا يخلبون </a:t>
            </a:r>
            <a:r>
              <a:rPr lang="ar-SA" sz="8000" b="1" dirty="0" err="1"/>
              <a:t>بها</a:t>
            </a:r>
            <a:r>
              <a:rPr lang="ar-SA" sz="8000" b="1" dirty="0"/>
              <a:t> الناس، ولقد اتخذ بديع الزمان أبا الفتح </a:t>
            </a:r>
            <a:r>
              <a:rPr lang="ar-SA" sz="8000" b="1" dirty="0" err="1"/>
              <a:t>الإسكندري</a:t>
            </a:r>
            <a:r>
              <a:rPr lang="ar-SA" sz="8000" b="1" dirty="0"/>
              <a:t> بطلاً لهذه المقامات ، وراويةً هو عيسى بن هشام، ومن شواهد المقامات </a:t>
            </a:r>
            <a:r>
              <a:rPr lang="ar-SA" sz="8000" b="1" dirty="0" err="1"/>
              <a:t>للهمذاني</a:t>
            </a:r>
            <a:r>
              <a:rPr lang="ar-SA" sz="8000" b="1" dirty="0"/>
              <a:t> المقامة </a:t>
            </a:r>
            <a:r>
              <a:rPr lang="ar-SA" sz="8000" b="1" dirty="0" err="1"/>
              <a:t>الساسانية</a:t>
            </a:r>
            <a:r>
              <a:rPr lang="ar-SA" sz="8000" b="1" dirty="0"/>
              <a:t>، وهي تجري على هذا النمط " حدثنا عيسى بن هشام قال: أحلتني دمشق بعض أسفاري، </a:t>
            </a:r>
            <a:r>
              <a:rPr lang="ar-SA" sz="8000" b="1" dirty="0" err="1"/>
              <a:t>فيننا</a:t>
            </a:r>
            <a:r>
              <a:rPr lang="ar-SA" sz="8000" b="1" dirty="0"/>
              <a:t> أنا يومًا على باب داري إذ طلع على من بني </a:t>
            </a:r>
            <a:r>
              <a:rPr lang="ar-SA" sz="8000" b="1" dirty="0" err="1"/>
              <a:t>ساسان</a:t>
            </a:r>
            <a:r>
              <a:rPr lang="ar-SA" sz="8000" b="1" dirty="0"/>
              <a:t> كتيبةٌ قد لفوا رؤوسهم، وطلوا </a:t>
            </a:r>
            <a:r>
              <a:rPr lang="ar-SA" sz="8000" b="1" dirty="0" err="1"/>
              <a:t>بالمغرة</a:t>
            </a:r>
            <a:r>
              <a:rPr lang="ar-SA" sz="8000" b="1" dirty="0"/>
              <a:t> لبوسهم، وتأبط كل واحد منهم حجرًا يدق </a:t>
            </a:r>
            <a:r>
              <a:rPr lang="ar-SA" sz="8000" b="1" dirty="0" err="1"/>
              <a:t>به</a:t>
            </a:r>
            <a:r>
              <a:rPr lang="ar-SA" sz="8000" b="1" dirty="0"/>
              <a:t> صدره ، وفيهم زعيم لهم يقول وهم يراسلونه، ويدعو ويجاوبونه، فلما رآني قال:</a:t>
            </a:r>
            <a:endParaRPr lang="en-US" sz="8000" b="1" dirty="0"/>
          </a:p>
          <a:p>
            <a:pPr marL="274320" indent="-274320" fontAlgn="auto">
              <a:spcAft>
                <a:spcPts val="0"/>
              </a:spcAft>
              <a:buFont typeface="Wingdings"/>
              <a:buChar char=""/>
              <a:defRPr/>
            </a:pPr>
            <a:r>
              <a:rPr lang="ar-SA" sz="8000" b="1" dirty="0"/>
              <a:t>أريد منك </a:t>
            </a:r>
            <a:r>
              <a:rPr lang="ar-SA" sz="8000" b="1" dirty="0" smtClean="0"/>
              <a:t>رغيفًا</a:t>
            </a:r>
            <a:r>
              <a:rPr lang="ar-SA" sz="8000" b="1" dirty="0"/>
              <a:t/>
            </a:r>
            <a:br>
              <a:rPr lang="ar-SA" sz="8000" b="1" dirty="0"/>
            </a:br>
            <a:r>
              <a:rPr lang="ar-SA" sz="8000" b="1" dirty="0" smtClean="0"/>
              <a:t> </a:t>
            </a:r>
            <a:r>
              <a:rPr lang="ar-SA" sz="8000" b="1" dirty="0"/>
              <a:t>يعلو خوانًا نظيفا</a:t>
            </a:r>
            <a:br>
              <a:rPr lang="ar-SA" sz="8000" b="1" dirty="0"/>
            </a:br>
            <a:r>
              <a:rPr lang="ar-SA" sz="8000" b="1" dirty="0" smtClean="0"/>
              <a:t>أريد </a:t>
            </a:r>
            <a:r>
              <a:rPr lang="ar-SA" sz="8000" b="1" dirty="0"/>
              <a:t>ملحًا </a:t>
            </a:r>
            <a:r>
              <a:rPr lang="ar-SA" sz="8000" b="1" dirty="0" err="1"/>
              <a:t>جريشًا</a:t>
            </a:r>
            <a:r>
              <a:rPr lang="ar-SA" sz="8000" b="1" dirty="0"/>
              <a:t/>
            </a:r>
            <a:br>
              <a:rPr lang="ar-SA" sz="8000" b="1" dirty="0"/>
            </a:br>
            <a:r>
              <a:rPr lang="ar-SA" sz="8000" b="1" dirty="0" smtClean="0"/>
              <a:t>أريد </a:t>
            </a:r>
            <a:r>
              <a:rPr lang="ar-SA" sz="8000" b="1" dirty="0"/>
              <a:t>بقلا </a:t>
            </a:r>
            <a:r>
              <a:rPr lang="ar-SA" sz="8000" b="1" dirty="0" err="1"/>
              <a:t>قطيفا</a:t>
            </a:r>
            <a:r>
              <a:rPr lang="ar-SA" sz="8000" b="1" dirty="0"/>
              <a:t/>
            </a:r>
            <a:br>
              <a:rPr lang="ar-SA" sz="8000" b="1" dirty="0"/>
            </a:br>
            <a:r>
              <a:rPr lang="ar-SA" sz="8000" b="1" dirty="0" smtClean="0"/>
              <a:t>أريد </a:t>
            </a:r>
            <a:r>
              <a:rPr lang="ar-SA" sz="8000" b="1" dirty="0"/>
              <a:t>جديًا رضيعًا</a:t>
            </a:r>
            <a:br>
              <a:rPr lang="ar-SA" sz="8000" b="1" dirty="0"/>
            </a:br>
            <a:r>
              <a:rPr lang="ar-SA" sz="8000" b="1" dirty="0" smtClean="0"/>
              <a:t>أريد </a:t>
            </a:r>
            <a:r>
              <a:rPr lang="ar-SA" sz="8000" b="1" dirty="0" err="1"/>
              <a:t>سخلاً</a:t>
            </a:r>
            <a:r>
              <a:rPr lang="ar-SA" sz="8000" b="1" dirty="0"/>
              <a:t> خروفا</a:t>
            </a:r>
            <a:r>
              <a:rPr lang="ar-SA" dirty="0"/>
              <a:t/>
            </a:r>
            <a:br>
              <a:rPr lang="ar-SA" dirty="0"/>
            </a:br>
            <a:endParaRPr lang="en-US" dirty="0"/>
          </a:p>
          <a:p>
            <a:pPr marL="274320" indent="-274320" fontAlgn="auto">
              <a:spcAft>
                <a:spcPts val="0"/>
              </a:spcAft>
              <a:buFont typeface="Wingdings"/>
              <a:buChar char=""/>
              <a:defRPr/>
            </a:pPr>
            <a:endParaRPr lang="ar-SA" dirty="0"/>
          </a:p>
        </p:txBody>
      </p:sp>
    </p:spTree>
  </p:cSld>
  <p:clrMapOvr>
    <a:masterClrMapping/>
  </p:clrMapOvr>
  <p:transition spd="slow">
    <p:cover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115300" cy="796925"/>
          </a:xfrm>
        </p:spPr>
        <p:txBody>
          <a:bodyPr>
            <a:noAutofit/>
          </a:bodyPr>
          <a:lstStyle/>
          <a:p>
            <a:pPr algn="ctr" fontAlgn="auto">
              <a:spcAft>
                <a:spcPts val="0"/>
              </a:spcAft>
              <a:defRPr/>
            </a:pPr>
            <a:r>
              <a:rPr lang="ar-SA" sz="6000" dirty="0"/>
              <a:t>المقالة</a:t>
            </a:r>
            <a:r>
              <a:rPr lang="ar-SA" sz="6000" b="1" dirty="0"/>
              <a:t>:</a:t>
            </a:r>
            <a:endParaRPr lang="ar-SA" sz="6000" dirty="0"/>
          </a:p>
        </p:txBody>
      </p:sp>
      <p:sp>
        <p:nvSpPr>
          <p:cNvPr id="25603" name="عنصر نائب للمحتوى 2"/>
          <p:cNvSpPr>
            <a:spLocks noGrp="1"/>
          </p:cNvSpPr>
          <p:nvPr>
            <p:ph sz="quarter" idx="1"/>
          </p:nvPr>
        </p:nvSpPr>
        <p:spPr>
          <a:xfrm>
            <a:off x="457200" y="1000125"/>
            <a:ext cx="8229600" cy="5126038"/>
          </a:xfrm>
        </p:spPr>
        <p:txBody>
          <a:bodyPr/>
          <a:lstStyle/>
          <a:p>
            <a:r>
              <a:rPr lang="ar-SA" smtClean="0"/>
              <a:t>	يشير النقاد إلى أن ميلاد هذا الفن كان قد بزغ في الغرب إبان القرن السادس عشر ، وفي القرن الثامن عشر أصبح المقال فنًا أدبيًا قائمًا بذاته ..</a:t>
            </a:r>
            <a:endParaRPr lang="en-US" smtClean="0">
              <a:cs typeface="Times New Roman" pitchFamily="18" charset="0"/>
            </a:endParaRPr>
          </a:p>
          <a:p>
            <a:r>
              <a:rPr lang="ar-SA" smtClean="0"/>
              <a:t>	وبالنسبة للمقالة في أدبنا العربي فقد كانت تعرف قديمًا باسم الرسالة، وليس المقصود الرسائل الديوانية أو الرسائل التي تتبادل بين الكتاب وإنما المقصود الرسالة التي كانت تدور حول موضوع يختاره الكاتب مثل رسائل الجاحظ ، وابن المقفع ، وابن الشهيد.</a:t>
            </a:r>
            <a:endParaRPr lang="en-US" smtClean="0">
              <a:cs typeface="Times New Roman" pitchFamily="18" charset="0"/>
            </a:endParaRPr>
          </a:p>
          <a:p>
            <a:r>
              <a:rPr lang="ar-SA" smtClean="0"/>
              <a:t>أنواع المقالة :</a:t>
            </a:r>
            <a:endParaRPr lang="en-US" smtClean="0">
              <a:cs typeface="Times New Roman" pitchFamily="18" charset="0"/>
            </a:endParaRPr>
          </a:p>
          <a:p>
            <a:r>
              <a:rPr lang="ar-SA" smtClean="0"/>
              <a:t>	ولقد تنوعت المقالات بين مقالة أدبية، وسياسية، واجتماعية، وعلمية، ولقد تنوعت الأساليب في كل نوع طبقًا لطبيعة المقال من جهة ، ولطبيعة الموضوع المتناول من جهة أخرى ، ولعل في دراستنا للأدب العربي نعني أكثر بالمقالة الأدبية أكثر من غيرها، ومن نماذجها ذلك مقالة للأديب والكاتب أحمد حسن الزيات بعنوان </a:t>
            </a:r>
            <a:r>
              <a:rPr lang="ar-SA" b="1" smtClean="0"/>
              <a:t>ولدي رجاء</a:t>
            </a:r>
            <a:r>
              <a:rPr lang="ar-SA" smtClean="0"/>
              <a:t> </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2" name="عنوان 1"/>
          <p:cNvSpPr>
            <a:spLocks noGrp="1"/>
          </p:cNvSpPr>
          <p:nvPr>
            <p:ph type="title"/>
          </p:nvPr>
        </p:nvSpPr>
        <p:spPr>
          <a:xfrm>
            <a:off x="571500" y="188913"/>
            <a:ext cx="7929563" cy="668337"/>
          </a:xfrm>
        </p:spPr>
        <p:txBody>
          <a:bodyPr>
            <a:noAutofit/>
          </a:bodyPr>
          <a:lstStyle/>
          <a:p>
            <a:pPr algn="ctr" fontAlgn="auto">
              <a:spcAft>
                <a:spcPts val="0"/>
              </a:spcAft>
              <a:defRPr/>
            </a:pPr>
            <a:r>
              <a:rPr lang="ar-SA" sz="4800" dirty="0"/>
              <a:t>القصة </a:t>
            </a:r>
            <a:r>
              <a:rPr lang="ar-SA" sz="4800" b="1" dirty="0"/>
              <a:t>:</a:t>
            </a:r>
            <a:r>
              <a:rPr lang="ar-SA" sz="4800" dirty="0"/>
              <a:t> </a:t>
            </a:r>
          </a:p>
        </p:txBody>
      </p:sp>
      <p:sp>
        <p:nvSpPr>
          <p:cNvPr id="3" name="عنصر نائب للمحتوى 2"/>
          <p:cNvSpPr>
            <a:spLocks noGrp="1"/>
          </p:cNvSpPr>
          <p:nvPr>
            <p:ph sz="quarter" idx="1"/>
          </p:nvPr>
        </p:nvSpPr>
        <p:spPr>
          <a:xfrm>
            <a:off x="179512" y="1614189"/>
            <a:ext cx="8229600" cy="4983163"/>
          </a:xfrm>
        </p:spPr>
        <p:txBody>
          <a:bodyPr>
            <a:normAutofit fontScale="85000" lnSpcReduction="10000"/>
          </a:bodyPr>
          <a:lstStyle/>
          <a:p>
            <a:pPr marL="274320" indent="-274320" fontAlgn="auto">
              <a:spcAft>
                <a:spcPts val="0"/>
              </a:spcAft>
              <a:buFont typeface="Wingdings"/>
              <a:buChar char=""/>
              <a:defRPr/>
            </a:pPr>
            <a:r>
              <a:rPr lang="ar-SA" dirty="0"/>
              <a:t>عرف العرب الجاهليون فن القص ، وكانت القصة هي </a:t>
            </a:r>
            <a:r>
              <a:rPr lang="ar-SA" dirty="0" err="1"/>
              <a:t>سميرهم</a:t>
            </a:r>
            <a:r>
              <a:rPr lang="ar-SA" dirty="0"/>
              <a:t> في الليل، لكنها كانت عبارة عن وقائع وأحداث تناولت أخبار الأمم السابقة مثل أخبار العرب البائدة, وارم ذات العماد, وعام الفيل, ومأرب وسيل العرم, وغيرها. رواها القُصاصُ في أوقات سمرهم في الليل وحول مضارب خيامهم ، أما القصة بخصائصها الفنية الحديثة فلم تعرف إلا في القرن التاسع عشر.</a:t>
            </a:r>
            <a:endParaRPr lang="en-US" dirty="0"/>
          </a:p>
          <a:p>
            <a:pPr marL="274320" indent="-274320" fontAlgn="auto">
              <a:spcAft>
                <a:spcPts val="0"/>
              </a:spcAft>
              <a:buFont typeface="Wingdings"/>
              <a:buChar char=""/>
              <a:defRPr/>
            </a:pPr>
            <a:r>
              <a:rPr lang="ar-SA" dirty="0"/>
              <a:t>	</a:t>
            </a:r>
            <a:endParaRPr lang="en-US" dirty="0"/>
          </a:p>
          <a:p>
            <a:pPr marL="274320" indent="-274320" fontAlgn="auto">
              <a:spcAft>
                <a:spcPts val="0"/>
              </a:spcAft>
              <a:buFont typeface="Wingdings"/>
              <a:buChar char=""/>
              <a:defRPr/>
            </a:pPr>
            <a:r>
              <a:rPr lang="ar-SA" dirty="0"/>
              <a:t>وقد قسم النقاد القصة حسب حجمها إلى ثلاثة أنواع ، هي: القصة القصيرة والقصة والرواية</a:t>
            </a:r>
            <a:r>
              <a:rPr lang="ar-SA" b="1" dirty="0"/>
              <a:t> :</a:t>
            </a:r>
            <a:endParaRPr lang="en-US" dirty="0"/>
          </a:p>
          <a:p>
            <a:pPr marL="274320" indent="-274320" fontAlgn="auto">
              <a:spcAft>
                <a:spcPts val="0"/>
              </a:spcAft>
              <a:buFont typeface="Wingdings"/>
              <a:buChar char=""/>
              <a:defRPr/>
            </a:pPr>
            <a:r>
              <a:rPr lang="ar-SA" dirty="0"/>
              <a:t>القصة القصيرة:</a:t>
            </a:r>
            <a:endParaRPr lang="en-US" dirty="0"/>
          </a:p>
          <a:p>
            <a:pPr marL="274320" indent="-274320" fontAlgn="auto">
              <a:spcAft>
                <a:spcPts val="0"/>
              </a:spcAft>
              <a:buFont typeface="Wingdings"/>
              <a:buChar char=""/>
              <a:defRPr/>
            </a:pPr>
            <a:r>
              <a:rPr lang="ar-SA" dirty="0"/>
              <a:t>وتعد القصة القصيرة أحدث هذه الأنواع ظهورًا وأكثرها انتشارًا ..ويرجع هذا إلى صغر حجمها الذي يساعد القارئ والكاتب، كما أنها لا تحتاج لزمن طويل تستغرقه في قراءتها كالرواية والقصة.</a:t>
            </a:r>
            <a:endParaRPr lang="en-US" dirty="0"/>
          </a:p>
          <a:p>
            <a:pPr marL="274320" indent="-274320" fontAlgn="auto">
              <a:spcAft>
                <a:spcPts val="0"/>
              </a:spcAft>
              <a:buFont typeface="Wingdings"/>
              <a:buChar char=""/>
              <a:defRPr/>
            </a:pPr>
            <a:r>
              <a:rPr lang="ar-SA" dirty="0"/>
              <a:t>	أما عن ميلاد القصة القصيرة فقد كان القرن التاسع هو الميلاد الحقيقي لها بمعناها الفني المعاصر....</a:t>
            </a:r>
            <a:endParaRPr lang="en-US" dirty="0"/>
          </a:p>
          <a:p>
            <a:pPr marL="274320" indent="-274320" fontAlgn="auto">
              <a:spcAft>
                <a:spcPts val="0"/>
              </a:spcAft>
              <a:buFont typeface="Wingdings"/>
              <a:buChar char=""/>
              <a:defRPr/>
            </a:pPr>
            <a:r>
              <a:rPr lang="ar-SA" dirty="0"/>
              <a:t>	أما بالنسبة لميلاد هذا الفن في الأدب العربي فقد كان على يد محمد تيمور قبيل ثورة 1919م غضًا غير مكتمل النضج ثم ما لبث أن نما عقب هذه الثورة ونضج وتحددت سماته واتضحت قسماته.</a:t>
            </a:r>
            <a:endParaRPr lang="en-US" dirty="0"/>
          </a:p>
          <a:p>
            <a:pPr marL="274320" indent="-274320" fontAlgn="auto">
              <a:spcAft>
                <a:spcPts val="0"/>
              </a:spcAft>
              <a:buFont typeface="Wingdings"/>
              <a:buChar char=""/>
              <a:defRPr/>
            </a:pPr>
            <a:r>
              <a:rPr lang="ar-SA" dirty="0"/>
              <a:t> </a:t>
            </a:r>
            <a:endParaRPr lang="en-US" dirty="0"/>
          </a:p>
          <a:p>
            <a:pPr marL="274320" indent="-274320" fontAlgn="auto">
              <a:spcAft>
                <a:spcPts val="0"/>
              </a:spcAft>
              <a:buFont typeface="Wingdings"/>
              <a:buChar char=""/>
              <a:defRPr/>
            </a:pPr>
            <a:endParaRPr lang="ar-SA" dirty="0"/>
          </a:p>
        </p:txBody>
      </p:sp>
    </p:spTree>
  </p:cSld>
  <p:clrMapOvr>
    <a:masterClrMapping/>
  </p:clrMapOvr>
  <p:transition spd="slow">
    <p:cover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793032" y="404664"/>
            <a:ext cx="7467600" cy="706437"/>
          </a:xfrm>
        </p:spPr>
        <p:txBody>
          <a:bodyPr>
            <a:noAutofit/>
          </a:bodyPr>
          <a:lstStyle/>
          <a:p>
            <a:pPr algn="ctr" fontAlgn="auto">
              <a:spcAft>
                <a:spcPts val="0"/>
              </a:spcAft>
              <a:defRPr/>
            </a:pPr>
            <a:r>
              <a:rPr lang="ar-SA" sz="4400" dirty="0" smtClean="0"/>
              <a:t>أولاً: فن </a:t>
            </a:r>
            <a:r>
              <a:rPr lang="ar-SA" sz="4400" dirty="0" err="1" smtClean="0"/>
              <a:t>الشعـر:</a:t>
            </a:r>
            <a:endParaRPr lang="ar-SA" sz="4400" dirty="0"/>
          </a:p>
        </p:txBody>
      </p:sp>
      <p:sp>
        <p:nvSpPr>
          <p:cNvPr id="3" name="عنصر نائب للمحتوى 2"/>
          <p:cNvSpPr>
            <a:spLocks noGrp="1"/>
          </p:cNvSpPr>
          <p:nvPr>
            <p:ph sz="quarter" idx="1"/>
          </p:nvPr>
        </p:nvSpPr>
        <p:spPr>
          <a:xfrm>
            <a:off x="130819" y="1831354"/>
            <a:ext cx="8329613" cy="5126038"/>
          </a:xfrm>
        </p:spPr>
        <p:txBody>
          <a:bodyPr>
            <a:normAutofit lnSpcReduction="10000"/>
          </a:bodyPr>
          <a:lstStyle/>
          <a:p>
            <a:pPr marL="274320" indent="-274320" fontAlgn="auto">
              <a:spcAft>
                <a:spcPts val="0"/>
              </a:spcAft>
              <a:buFont typeface="Wingdings"/>
              <a:buChar char=""/>
              <a:defRPr/>
            </a:pPr>
            <a:r>
              <a:rPr lang="ar-SA" b="1" dirty="0" smtClean="0"/>
              <a:t>الشعر من أشهر الفنون الأدبية وأكثرها ذيوعًا وانتشارًا، ولعل السبب يعود إلى أن الشعر قد واكب البشرية منذ طفولتها في أغاني المهد وترقيص </a:t>
            </a:r>
            <a:r>
              <a:rPr lang="ar-SA" b="1" dirty="0" err="1" smtClean="0"/>
              <a:t>الأطفال .</a:t>
            </a:r>
            <a:endParaRPr lang="en-US" b="1" dirty="0" smtClean="0"/>
          </a:p>
          <a:p>
            <a:pPr marL="274320" indent="-274320" fontAlgn="auto">
              <a:spcAft>
                <a:spcPts val="0"/>
              </a:spcAft>
              <a:buFont typeface="Wingdings"/>
              <a:buChar char=""/>
              <a:defRPr/>
            </a:pPr>
            <a:r>
              <a:rPr lang="en-US" b="1" dirty="0" smtClean="0"/>
              <a:t> </a:t>
            </a:r>
            <a:endParaRPr lang="en-US" b="1" dirty="0"/>
          </a:p>
          <a:p>
            <a:pPr marL="274320" indent="-274320" fontAlgn="auto">
              <a:spcAft>
                <a:spcPts val="0"/>
              </a:spcAft>
              <a:buFont typeface="Wingdings"/>
              <a:buChar char=""/>
              <a:defRPr/>
            </a:pPr>
            <a:r>
              <a:rPr lang="ar-SA" b="1" dirty="0"/>
              <a:t> مفهوم الشعـر : الشعر لغة من شَعَرَ يشعر شعورًا . أما المعنى الاصطلاحي لمفهوم الشعر فهو: الكلام الموزون المقفى الذي يعبر عن عاطفة .</a:t>
            </a:r>
            <a:endParaRPr lang="en-US" b="1" dirty="0"/>
          </a:p>
          <a:p>
            <a:pPr marL="274320" indent="-274320" fontAlgn="auto">
              <a:spcAft>
                <a:spcPts val="0"/>
              </a:spcAft>
              <a:buFont typeface="Wingdings"/>
              <a:buChar char=""/>
              <a:defRPr/>
            </a:pPr>
            <a:r>
              <a:rPr lang="ar-SA" b="1" dirty="0"/>
              <a:t>	والفرق بين الشعر والنثر يتجلى في أربعة جوانب هي:</a:t>
            </a:r>
            <a:endParaRPr lang="en-US" b="1" dirty="0"/>
          </a:p>
          <a:p>
            <a:pPr marL="274320" indent="-274320" fontAlgn="auto">
              <a:spcAft>
                <a:spcPts val="0"/>
              </a:spcAft>
              <a:buFont typeface="Wingdings"/>
              <a:buChar char=""/>
              <a:defRPr/>
            </a:pPr>
            <a:r>
              <a:rPr lang="ar-SA" b="1" dirty="0"/>
              <a:t>الوزن والقافية والاتصال بالشعور .</a:t>
            </a:r>
            <a:endParaRPr lang="en-US" b="1" dirty="0"/>
          </a:p>
          <a:p>
            <a:pPr marL="274320" indent="-274320" fontAlgn="auto">
              <a:spcAft>
                <a:spcPts val="0"/>
              </a:spcAft>
              <a:buFont typeface="Wingdings"/>
              <a:buChar char=""/>
              <a:defRPr/>
            </a:pPr>
            <a:r>
              <a:rPr lang="ar-SA" b="1" dirty="0"/>
              <a:t> الشعر عادة أمعن في الخلق والإبداع بما ينشئه الشاعر من الصورة الخيالية.</a:t>
            </a:r>
            <a:endParaRPr lang="en-US" b="1" dirty="0"/>
          </a:p>
          <a:p>
            <a:pPr marL="274320" indent="-274320" fontAlgn="auto">
              <a:spcAft>
                <a:spcPts val="0"/>
              </a:spcAft>
              <a:buFont typeface="Wingdings"/>
              <a:buChar char=""/>
              <a:defRPr/>
            </a:pPr>
            <a:r>
              <a:rPr lang="ar-SA" b="1" dirty="0"/>
              <a:t>الذاتية  في الشعر فهو ذاتي يعبر عن عواطف صاحبه ، فالغرض الأساسي من الشعر هو التعبير عن ذات الشاعر ، أما النثر فليس شرطا أن يعبر عن ذاته .</a:t>
            </a:r>
            <a:endParaRPr lang="en-US" b="1" dirty="0"/>
          </a:p>
          <a:p>
            <a:pPr marL="274320" indent="-274320" fontAlgn="auto">
              <a:spcAft>
                <a:spcPts val="0"/>
              </a:spcAft>
              <a:buFont typeface="Wingdings"/>
              <a:buChar char=""/>
              <a:defRPr/>
            </a:pPr>
            <a:r>
              <a:rPr lang="ar-SA" b="1" dirty="0"/>
              <a:t>إن الشعر يخاطب العواطف مباشرة ، وذلك لما عند الشاعر من قوة إلهام لا تكتسب بتعلم .</a:t>
            </a:r>
            <a:endParaRPr lang="en-US" b="1" dirty="0"/>
          </a:p>
          <a:p>
            <a:pPr marL="274320" indent="-274320" fontAlgn="auto">
              <a:spcAft>
                <a:spcPts val="0"/>
              </a:spcAft>
              <a:buFont typeface="Wingdings"/>
              <a:buChar char=""/>
              <a:defRPr/>
            </a:pPr>
            <a:r>
              <a:rPr lang="en-US" b="1" dirty="0"/>
              <a:t> </a:t>
            </a:r>
            <a:r>
              <a:rPr lang="ar-SA" b="1" dirty="0"/>
              <a:t>فنون الشعر</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2" name="عنوان 1"/>
          <p:cNvSpPr>
            <a:spLocks noGrp="1"/>
          </p:cNvSpPr>
          <p:nvPr>
            <p:ph type="title"/>
          </p:nvPr>
        </p:nvSpPr>
        <p:spPr>
          <a:xfrm>
            <a:off x="457200" y="274638"/>
            <a:ext cx="8229600" cy="654050"/>
          </a:xfrm>
        </p:spPr>
        <p:txBody>
          <a:bodyPr>
            <a:noAutofit/>
          </a:bodyPr>
          <a:lstStyle/>
          <a:p>
            <a:pPr algn="ctr" fontAlgn="auto">
              <a:spcAft>
                <a:spcPts val="0"/>
              </a:spcAft>
              <a:defRPr/>
            </a:pPr>
            <a:r>
              <a:rPr lang="ar-SA" sz="6600" dirty="0" err="1" smtClean="0"/>
              <a:t>الرواية:</a:t>
            </a:r>
            <a:endParaRPr lang="ar-SA" sz="6600" dirty="0"/>
          </a:p>
        </p:txBody>
      </p:sp>
      <p:sp>
        <p:nvSpPr>
          <p:cNvPr id="3" name="عنصر نائب للمحتوى 2"/>
          <p:cNvSpPr>
            <a:spLocks noGrp="1"/>
          </p:cNvSpPr>
          <p:nvPr>
            <p:ph sz="quarter" idx="1"/>
          </p:nvPr>
        </p:nvSpPr>
        <p:spPr>
          <a:xfrm>
            <a:off x="179512" y="1312688"/>
            <a:ext cx="8229600" cy="5500688"/>
          </a:xfrm>
        </p:spPr>
        <p:txBody>
          <a:bodyPr>
            <a:normAutofit fontScale="85000" lnSpcReduction="20000"/>
          </a:bodyPr>
          <a:lstStyle/>
          <a:p>
            <a:pPr marL="274320" indent="-274320" fontAlgn="auto">
              <a:spcAft>
                <a:spcPts val="0"/>
              </a:spcAft>
              <a:buFont typeface="Wingdings"/>
              <a:buChar char=""/>
              <a:defRPr/>
            </a:pPr>
            <a:r>
              <a:rPr lang="ar-SA" b="1" dirty="0"/>
              <a:t>ولقد نشأ فن الرواية لحاجات اجتماعية وتاريخية معقدة. وساهمت مجموعة من العوامل على بروز هذا الفن في أدبنا العربي. منها:</a:t>
            </a:r>
            <a:endParaRPr lang="en-US" b="1" dirty="0"/>
          </a:p>
          <a:p>
            <a:pPr marL="274320" indent="-274320" fontAlgn="auto">
              <a:spcAft>
                <a:spcPts val="0"/>
              </a:spcAft>
              <a:buFont typeface="Wingdings"/>
              <a:buChar char=""/>
              <a:defRPr/>
            </a:pPr>
            <a:r>
              <a:rPr lang="ar-SA" b="1" dirty="0"/>
              <a:t>حركة الترجمة التي </a:t>
            </a:r>
            <a:r>
              <a:rPr lang="ar-SA" b="1" dirty="0" err="1"/>
              <a:t>شهدتها</a:t>
            </a:r>
            <a:r>
              <a:rPr lang="ar-SA" b="1" dirty="0"/>
              <a:t> البلدان العربية عامة ومصر خاصة.</a:t>
            </a:r>
            <a:endParaRPr lang="en-US" b="1" dirty="0"/>
          </a:p>
          <a:p>
            <a:pPr marL="274320" indent="-274320" fontAlgn="auto">
              <a:spcAft>
                <a:spcPts val="0"/>
              </a:spcAft>
              <a:buFont typeface="Wingdings"/>
              <a:buChar char=""/>
              <a:defRPr/>
            </a:pPr>
            <a:r>
              <a:rPr lang="ar-SA" b="1" dirty="0"/>
              <a:t>بعث روائع الأدب العربي القديم، والاستفادة منه.</a:t>
            </a:r>
            <a:endParaRPr lang="en-US" b="1" dirty="0"/>
          </a:p>
          <a:p>
            <a:pPr marL="274320" indent="-274320" fontAlgn="auto">
              <a:spcAft>
                <a:spcPts val="0"/>
              </a:spcAft>
              <a:buFont typeface="Wingdings"/>
              <a:buChar char=""/>
              <a:defRPr/>
            </a:pPr>
            <a:r>
              <a:rPr lang="ar-SA" b="1" dirty="0"/>
              <a:t>انتشار الطباعة، وتعدد الصحف والمجلات التي </a:t>
            </a:r>
            <a:r>
              <a:rPr lang="ar-SA" b="1" dirty="0" err="1"/>
              <a:t>استهوت</a:t>
            </a:r>
            <a:r>
              <a:rPr lang="ar-SA" b="1" dirty="0"/>
              <a:t> عددًا من شباب الروائيين في بداية القرن الماضي للكتابة فيها.</a:t>
            </a:r>
            <a:endParaRPr lang="en-US" b="1" dirty="0"/>
          </a:p>
          <a:p>
            <a:pPr marL="274320" indent="-274320" fontAlgn="auto">
              <a:spcAft>
                <a:spcPts val="0"/>
              </a:spcAft>
              <a:buFont typeface="Wingdings"/>
              <a:buChar char=""/>
              <a:defRPr/>
            </a:pPr>
            <a:r>
              <a:rPr lang="ar-SA" b="1" dirty="0"/>
              <a:t>انتشار التعليم، مما أدى إلى انتشار القراءة للأعمال الأدبية (شعرًا ونثرًا).</a:t>
            </a:r>
            <a:endParaRPr lang="en-US" b="1" dirty="0"/>
          </a:p>
          <a:p>
            <a:pPr marL="274320" indent="-274320" fontAlgn="auto">
              <a:spcAft>
                <a:spcPts val="0"/>
              </a:spcAft>
              <a:buFont typeface="Wingdings"/>
              <a:buChar char=""/>
              <a:defRPr/>
            </a:pPr>
            <a:r>
              <a:rPr lang="ar-SA" b="1" dirty="0"/>
              <a:t> 	</a:t>
            </a:r>
            <a:r>
              <a:rPr lang="ar-SA" b="1" dirty="0" err="1"/>
              <a:t>ماهي</a:t>
            </a:r>
            <a:r>
              <a:rPr lang="ar-SA" b="1" dirty="0"/>
              <a:t> الرواية ؟		</a:t>
            </a:r>
            <a:endParaRPr lang="en-US" b="1" dirty="0"/>
          </a:p>
          <a:p>
            <a:pPr marL="274320" indent="-274320" fontAlgn="auto">
              <a:spcAft>
                <a:spcPts val="0"/>
              </a:spcAft>
              <a:buFont typeface="Wingdings"/>
              <a:buChar char=""/>
              <a:defRPr/>
            </a:pPr>
            <a:r>
              <a:rPr lang="ar-SA" b="1" dirty="0"/>
              <a:t>      الرواية في أبسط تعريفاتها قصص نثري واقعي كامل بذاته ذو طول معين . ولقد مرت الرواية العربية بعدة أطوار هي:</a:t>
            </a:r>
            <a:endParaRPr lang="en-US" b="1" dirty="0"/>
          </a:p>
          <a:p>
            <a:pPr marL="274320" indent="-274320" fontAlgn="auto">
              <a:spcAft>
                <a:spcPts val="0"/>
              </a:spcAft>
              <a:buFont typeface="Wingdings"/>
              <a:buChar char=""/>
              <a:defRPr/>
            </a:pPr>
            <a:r>
              <a:rPr lang="ar-SA" b="1" dirty="0"/>
              <a:t>الطور الأول: هو طور الإحياء للموروث الأدبي القديم، ولعل أبرز نموذج لها رواية محمد المويلحي حديث عيسى بن هشام، والتي استلهم فيها فن المقامة.</a:t>
            </a:r>
            <a:endParaRPr lang="en-US" b="1" dirty="0"/>
          </a:p>
          <a:p>
            <a:pPr marL="274320" indent="-274320" fontAlgn="auto">
              <a:spcAft>
                <a:spcPts val="0"/>
              </a:spcAft>
              <a:buFont typeface="Wingdings"/>
              <a:buChar char=""/>
              <a:defRPr/>
            </a:pPr>
            <a:r>
              <a:rPr lang="ar-SA" b="1" dirty="0"/>
              <a:t>الطور الثاني: هو محاكاة الآداب الغربية ، وأوضح مثال على ذلك ترجمات مصطفى لطفي المنفلوطي للفضيلة أو بول وفرجيني.</a:t>
            </a:r>
            <a:endParaRPr lang="en-US" b="1" dirty="0"/>
          </a:p>
          <a:p>
            <a:pPr marL="274320" indent="-274320" fontAlgn="auto">
              <a:spcAft>
                <a:spcPts val="0"/>
              </a:spcAft>
              <a:buFont typeface="Wingdings"/>
              <a:buChar char=""/>
              <a:defRPr/>
            </a:pPr>
            <a:r>
              <a:rPr lang="ar-SA" b="1" dirty="0"/>
              <a:t>الطور الثالث : طور الاستقلال والإبداع، حيث </a:t>
            </a:r>
            <a:r>
              <a:rPr lang="ar-SA" b="1" dirty="0" err="1"/>
              <a:t>استوى</a:t>
            </a:r>
            <a:r>
              <a:rPr lang="ar-SA" b="1" dirty="0"/>
              <a:t> فن الرواية على سوقه ، وبرز على الساحة الأدبية مجموعة من كبار الروائيين والقصاصين الذين أنتجوا لنا أدبًا يعبر عن أمتنا العربية وأحوالها،</a:t>
            </a:r>
            <a:endParaRPr lang="en-US" b="1" dirty="0"/>
          </a:p>
          <a:p>
            <a:pPr marL="274320" indent="-274320" fontAlgn="auto">
              <a:spcAft>
                <a:spcPts val="0"/>
              </a:spcAft>
              <a:buFont typeface="Wingdings"/>
              <a:buChar char=""/>
              <a:defRPr/>
            </a:pPr>
            <a:r>
              <a:rPr lang="ar-SA" b="1" dirty="0"/>
              <a:t>وما بين القصة القصيرة ( الأُقصوصة ) والرواية تقع القصة</a:t>
            </a:r>
          </a:p>
        </p:txBody>
      </p:sp>
    </p:spTree>
  </p:cSld>
  <p:clrMapOvr>
    <a:masterClrMapping/>
  </p:clrMapOvr>
  <p:transition spd="slow">
    <p:cover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88913"/>
            <a:ext cx="8043863" cy="725487"/>
          </a:xfrm>
        </p:spPr>
        <p:txBody>
          <a:bodyPr>
            <a:noAutofit/>
          </a:bodyPr>
          <a:lstStyle/>
          <a:p>
            <a:pPr algn="ctr" fontAlgn="auto">
              <a:spcAft>
                <a:spcPts val="0"/>
              </a:spcAft>
              <a:defRPr/>
            </a:pPr>
            <a:r>
              <a:rPr lang="ar-SA" sz="6600" dirty="0"/>
              <a:t>السير:</a:t>
            </a:r>
          </a:p>
        </p:txBody>
      </p:sp>
      <p:sp>
        <p:nvSpPr>
          <p:cNvPr id="3" name="عنصر نائب للمحتوى 2"/>
          <p:cNvSpPr>
            <a:spLocks noGrp="1"/>
          </p:cNvSpPr>
          <p:nvPr>
            <p:ph sz="quarter" idx="1"/>
          </p:nvPr>
        </p:nvSpPr>
        <p:spPr>
          <a:xfrm>
            <a:off x="251520" y="1400447"/>
            <a:ext cx="8229600" cy="5268913"/>
          </a:xfrm>
        </p:spPr>
        <p:txBody>
          <a:bodyPr>
            <a:normAutofit lnSpcReduction="10000"/>
          </a:bodyPr>
          <a:lstStyle/>
          <a:p>
            <a:pPr marL="274320" indent="-274320" fontAlgn="auto">
              <a:spcAft>
                <a:spcPts val="0"/>
              </a:spcAft>
              <a:buFont typeface="Wingdings"/>
              <a:buChar char=""/>
              <a:defRPr/>
            </a:pPr>
            <a:r>
              <a:rPr lang="ar-SA" dirty="0"/>
              <a:t> السير نوع أدبي ذو طابع تاريخي، يسجل فيه الكاتب بوعي وفنية تاريخ حياة إنسان، ويعيد بعث صورة شخصية ملتزمًا في ذلك الصدق والحقيقة، بشرط أن تكتسي هذه الحقيقة ثوبًا أدبيًا يجعل العمل فنيًا متألقًا، من خلال متانة التركيب، وجمال التعبير ، وهذه التراجم والسير تنقسم إلى نوعين : </a:t>
            </a:r>
            <a:endParaRPr lang="en-US" dirty="0"/>
          </a:p>
          <a:p>
            <a:pPr marL="274320" indent="-274320" fontAlgn="auto">
              <a:spcAft>
                <a:spcPts val="0"/>
              </a:spcAft>
              <a:buFont typeface="Wingdings"/>
              <a:buChar char=""/>
              <a:defRPr/>
            </a:pPr>
            <a:r>
              <a:rPr lang="ar-SA" dirty="0"/>
              <a:t> - سير ذاتية أو خاصة ، وهي تدور حول كاتبها، يعبر </a:t>
            </a:r>
            <a:r>
              <a:rPr lang="ar-SA" dirty="0" err="1"/>
              <a:t>بها</a:t>
            </a:r>
            <a:r>
              <a:rPr lang="ar-SA" dirty="0"/>
              <a:t> المؤلف عما مر </a:t>
            </a:r>
            <a:r>
              <a:rPr lang="ar-SA" dirty="0" err="1"/>
              <a:t>به</a:t>
            </a:r>
            <a:r>
              <a:rPr lang="ar-SA" dirty="0"/>
              <a:t> من مواقف وأحداث .</a:t>
            </a:r>
            <a:endParaRPr lang="en-US" dirty="0"/>
          </a:p>
          <a:p>
            <a:pPr marL="274320" indent="-274320" fontAlgn="auto">
              <a:spcAft>
                <a:spcPts val="0"/>
              </a:spcAft>
              <a:buFont typeface="Wingdings"/>
              <a:buChar char=""/>
              <a:defRPr/>
            </a:pPr>
            <a:r>
              <a:rPr lang="ar-SA" dirty="0"/>
              <a:t>ومنها في أدبنا : تراجم سياسية مثل: أسامة بن منقذ، وتراجم حديثة مثل :أحمد أمين في حياتي. </a:t>
            </a:r>
            <a:endParaRPr lang="en-US" dirty="0"/>
          </a:p>
          <a:p>
            <a:pPr marL="274320" indent="-274320" fontAlgn="auto">
              <a:spcAft>
                <a:spcPts val="0"/>
              </a:spcAft>
              <a:buFont typeface="Wingdings"/>
              <a:buChar char=""/>
              <a:defRPr/>
            </a:pPr>
            <a:r>
              <a:rPr lang="ar-SA" dirty="0"/>
              <a:t>سير موضوعية : وهو نوع لا يكتب فيه الكاتب أو الأديب عن نفسه ، وإنما يكتب عن غيره، ولذلك تسمى تراجم غيرية ، ولعل أول هذه التراجم </a:t>
            </a:r>
            <a:r>
              <a:rPr lang="ar-SA" dirty="0" err="1"/>
              <a:t>ماقام</a:t>
            </a:r>
            <a:r>
              <a:rPr lang="ar-SA" dirty="0"/>
              <a:t> </a:t>
            </a:r>
            <a:r>
              <a:rPr lang="ar-SA" dirty="0" err="1"/>
              <a:t>به</a:t>
            </a:r>
            <a:r>
              <a:rPr lang="ar-SA" dirty="0"/>
              <a:t> ابن إسحاق حين كتب السيرة النبوية، وكما فعل الإمام الذهبي في كتابه سير أعلام النبلاء حين ترجم، للصحابة، وللشعراء، والأدباء، والنحاة، وللمفسرين، وللرواة، والتابعين، ومنها </a:t>
            </a:r>
            <a:r>
              <a:rPr lang="ar-SA" dirty="0" err="1"/>
              <a:t>ماقام</a:t>
            </a:r>
            <a:r>
              <a:rPr lang="ar-SA" dirty="0"/>
              <a:t> </a:t>
            </a:r>
            <a:r>
              <a:rPr lang="ar-SA" dirty="0" err="1"/>
              <a:t>به</a:t>
            </a:r>
            <a:r>
              <a:rPr lang="ar-SA" dirty="0"/>
              <a:t> عملاق الأدب العربي عباس محمود العقاد في العصر الحديث إذ ترجم لما يربو من ثلاثين شخصية في مجالات متعددة، فكرية، وأدبية، ودينية.</a:t>
            </a: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043863" cy="868362"/>
          </a:xfrm>
        </p:spPr>
        <p:txBody>
          <a:bodyPr>
            <a:noAutofit/>
          </a:bodyPr>
          <a:lstStyle/>
          <a:p>
            <a:pPr algn="ctr" fontAlgn="auto">
              <a:spcAft>
                <a:spcPts val="0"/>
              </a:spcAft>
              <a:defRPr/>
            </a:pPr>
            <a:r>
              <a:rPr lang="ar-SA" sz="6000" dirty="0"/>
              <a:t>المسرحية النثرية:</a:t>
            </a:r>
          </a:p>
        </p:txBody>
      </p:sp>
      <p:sp>
        <p:nvSpPr>
          <p:cNvPr id="29699" name="عنصر نائب للمحتوى 2"/>
          <p:cNvSpPr>
            <a:spLocks noGrp="1"/>
          </p:cNvSpPr>
          <p:nvPr>
            <p:ph sz="quarter" idx="1"/>
          </p:nvPr>
        </p:nvSpPr>
        <p:spPr>
          <a:xfrm>
            <a:off x="323528" y="1758205"/>
            <a:ext cx="8229600" cy="4983163"/>
          </a:xfrm>
        </p:spPr>
        <p:txBody>
          <a:bodyPr/>
          <a:lstStyle/>
          <a:p>
            <a:r>
              <a:rPr lang="ar-SA" dirty="0" smtClean="0"/>
              <a:t>وهي مجموعة الأفعال المترابطة التي يستدعي بعضها بعضا، وتفضي إلى نهاية ما، وتتجسد هذه الأفعال في شخوص يتحركون على </a:t>
            </a:r>
            <a:r>
              <a:rPr lang="ar-SA" dirty="0" err="1" smtClean="0"/>
              <a:t>المسرح </a:t>
            </a:r>
            <a:r>
              <a:rPr lang="ar-SA" dirty="0" smtClean="0"/>
              <a:t>، ويطورون الحديث من خلال الحوار </a:t>
            </a:r>
            <a:r>
              <a:rPr lang="ar-SA" dirty="0" err="1" smtClean="0"/>
              <a:t>المتبادل، </a:t>
            </a:r>
            <a:r>
              <a:rPr lang="ar-SA" dirty="0" smtClean="0"/>
              <a:t>، وتتطلب المسرحية عقدة أو مجموعة من العقد يأخذ بعضها برقاب بعض حتى تصل إلى ذروة التأزم، ثم الانفراج.</a:t>
            </a:r>
            <a:endParaRPr lang="en-US" dirty="0" smtClean="0">
              <a:cs typeface="Times New Roman" pitchFamily="18" charset="0"/>
            </a:endParaRPr>
          </a:p>
          <a:p>
            <a:r>
              <a:rPr lang="ar-SA" dirty="0" smtClean="0"/>
              <a:t>      ولعل البداية </a:t>
            </a:r>
            <a:r>
              <a:rPr lang="ar-SA" dirty="0" err="1" smtClean="0"/>
              <a:t>الحقيقية</a:t>
            </a:r>
            <a:r>
              <a:rPr lang="ar-SA" dirty="0" smtClean="0"/>
              <a:t> لظهور هذا الفن قد ظهر بمجيء الحملة الفرنسية على مصر، فقد حمل بونابرت معه عند قدومه إلى مصر رجال، وقد مثلوا بعض الروايات الفرنسية بمصر لتسلية الضباط.</a:t>
            </a:r>
            <a:endParaRPr lang="en-US" dirty="0" smtClean="0">
              <a:cs typeface="Times New Roman" pitchFamily="18" charset="0"/>
            </a:endParaRPr>
          </a:p>
          <a:p>
            <a:r>
              <a:rPr lang="ar-SA" dirty="0" smtClean="0"/>
              <a:t>إذن هو نص أدبي قابل للتمثيل، والمسرحية أو هي قصة تمثل.</a:t>
            </a:r>
            <a:endParaRPr lang="en-US" dirty="0" smtClean="0">
              <a:cs typeface="Times New Roman" pitchFamily="18" charset="0"/>
            </a:endParaRPr>
          </a:p>
          <a:p>
            <a:pPr>
              <a:buFont typeface="Wingdings" pitchFamily="2" charset="2"/>
              <a:buNone/>
            </a:pPr>
            <a:endParaRPr lang="en-US" dirty="0" smtClean="0">
              <a:cs typeface="Times New Roman" pitchFamily="18" charset="0"/>
            </a:endParaRPr>
          </a:p>
          <a:p>
            <a:endParaRPr lang="ar-SA" dirty="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288" y="1989138"/>
            <a:ext cx="8186737" cy="2362200"/>
          </a:xfrm>
        </p:spPr>
        <p:txBody>
          <a:bodyPr>
            <a:noAutofit/>
          </a:bodyPr>
          <a:lstStyle/>
          <a:p>
            <a:pPr algn="ctr" fontAlgn="auto">
              <a:spcAft>
                <a:spcPts val="0"/>
              </a:spcAft>
              <a:defRPr/>
            </a:pPr>
            <a:r>
              <a:rPr lang="ar-SA" sz="3600" dirty="0"/>
              <a:t>إن للشعر فنونًا أربعة هي: الشعر الغنائي، والشعر الملحمي أو الدرامي، والشعر المسرحي أو التمثيلي، والشعر التعليمي</a:t>
            </a:r>
          </a:p>
        </p:txBody>
      </p:sp>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2" name="عنوان 1"/>
          <p:cNvSpPr>
            <a:spLocks noGrp="1"/>
          </p:cNvSpPr>
          <p:nvPr>
            <p:ph type="title"/>
          </p:nvPr>
        </p:nvSpPr>
        <p:spPr>
          <a:xfrm>
            <a:off x="3203575" y="188913"/>
            <a:ext cx="2881313" cy="936625"/>
          </a:xfrm>
        </p:spPr>
        <p:txBody>
          <a:bodyPr>
            <a:noAutofit/>
          </a:bodyPr>
          <a:lstStyle/>
          <a:p>
            <a:pPr algn="ctr" fontAlgn="auto">
              <a:spcAft>
                <a:spcPts val="0"/>
              </a:spcAft>
              <a:defRPr/>
            </a:pPr>
            <a:r>
              <a:rPr lang="ar-SA" sz="4000" dirty="0" smtClean="0"/>
              <a:t>الشعر الغنائي</a:t>
            </a:r>
            <a:endParaRPr lang="ar-SA" sz="4000" dirty="0"/>
          </a:p>
        </p:txBody>
      </p:sp>
      <p:sp>
        <p:nvSpPr>
          <p:cNvPr id="11267" name="عنصر نائب للمحتوى 2"/>
          <p:cNvSpPr>
            <a:spLocks noGrp="1"/>
          </p:cNvSpPr>
          <p:nvPr>
            <p:ph sz="quarter" idx="1"/>
          </p:nvPr>
        </p:nvSpPr>
        <p:spPr>
          <a:xfrm>
            <a:off x="817760" y="1124744"/>
            <a:ext cx="7786688" cy="5348287"/>
          </a:xfrm>
        </p:spPr>
        <p:txBody>
          <a:bodyPr/>
          <a:lstStyle/>
          <a:p>
            <a:r>
              <a:rPr lang="ar-SA" b="1" smtClean="0"/>
              <a:t>و هو ذلك الشعر الذي يعبر عن تجربة الشاعر الذاتية ، فهو فن نشأ مع الإنسان الأول عندما انفعل، وأراد أن يعبر عن انفعاله هذا في شكل فني قولي : من فخر، وهجاء ، وغزل ، ورثاء ، ومديح ، ولعل من صور المدح الرائع الذي يمس شغاف القلوب ما قاله محمود سامي البارودي مادحًا سيد الأمة في قصيدته كشف الغمة:</a:t>
            </a:r>
            <a:endParaRPr lang="en-US" b="1" smtClean="0">
              <a:cs typeface="Times New Roman" pitchFamily="18" charset="0"/>
            </a:endParaRPr>
          </a:p>
          <a:p>
            <a:r>
              <a:rPr lang="ar-SA" b="1" smtClean="0"/>
              <a:t>محمدّ خاتم الرسل الذي خضعت</a:t>
            </a:r>
            <a:endParaRPr lang="en-US" b="1" smtClean="0">
              <a:cs typeface="Times New Roman" pitchFamily="18" charset="0"/>
            </a:endParaRPr>
          </a:p>
          <a:p>
            <a:r>
              <a:rPr lang="ar-SA" b="1" smtClean="0"/>
              <a:t>      له البرية من عُرب ومن عجمِ</a:t>
            </a:r>
            <a:endParaRPr lang="en-US" b="1" smtClean="0">
              <a:cs typeface="Times New Roman" pitchFamily="18" charset="0"/>
            </a:endParaRPr>
          </a:p>
          <a:p>
            <a:r>
              <a:rPr lang="ar-SA" b="1" smtClean="0"/>
              <a:t>سميرُ وحي ومجنى حكمة وندى</a:t>
            </a:r>
            <a:br>
              <a:rPr lang="ar-SA" b="1" smtClean="0"/>
            </a:br>
            <a:r>
              <a:rPr lang="ar-SA" b="1" smtClean="0"/>
              <a:t>  سماحة وقري عافٍ وري ظمِ</a:t>
            </a:r>
            <a:endParaRPr lang="en-US" b="1" smtClean="0">
              <a:cs typeface="Times New Roman" pitchFamily="18" charset="0"/>
            </a:endParaRPr>
          </a:p>
          <a:p>
            <a:r>
              <a:rPr lang="ar-SA" b="1" smtClean="0"/>
              <a:t>قد أبلغ الوحيُ عنه قبل بعثته</a:t>
            </a:r>
            <a:br>
              <a:rPr lang="ar-SA" b="1" smtClean="0"/>
            </a:br>
            <a:r>
              <a:rPr lang="ar-SA" b="1" smtClean="0"/>
              <a:t>  مسامع الرسل قولاً غير منكتم</a:t>
            </a:r>
            <a:endParaRPr lang="en-US" b="1" smtClean="0">
              <a:cs typeface="Times New Roman" pitchFamily="18" charset="0"/>
            </a:endParaRPr>
          </a:p>
          <a:p>
            <a:r>
              <a:rPr lang="ar-SA" b="1" smtClean="0"/>
              <a:t>فذاك دعوةُ إبراهيم خالقهُ</a:t>
            </a:r>
            <a:br>
              <a:rPr lang="ar-SA" b="1" smtClean="0"/>
            </a:br>
            <a:r>
              <a:rPr lang="ar-SA" b="1" smtClean="0"/>
              <a:t> وسر ما قاله عيسى من القدمِ</a:t>
            </a:r>
            <a:br>
              <a:rPr lang="ar-SA" b="1" smtClean="0"/>
            </a:br>
            <a:r>
              <a:rPr lang="ar-SA" b="1" smtClean="0"/>
              <a:t>وقد ارتبط فن الشعر منذ نشأته بفن الغناء ...ومن هنا جاءت تسميته بالغنائي</a:t>
            </a:r>
            <a:endParaRPr lang="en-US" b="1" smtClean="0">
              <a:cs typeface="Times New Roman" pitchFamily="18" charset="0"/>
            </a:endParaRPr>
          </a:p>
          <a:p>
            <a:endParaRPr lang="ar-SA" b="1" smtClean="0"/>
          </a:p>
        </p:txBody>
      </p:sp>
    </p:spTree>
  </p:cSld>
  <p:clrMapOvr>
    <a:masterClrMapping/>
  </p:clrMapOvr>
  <p:transition spd="slow">
    <p:cover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2" name="عنوان 1"/>
          <p:cNvSpPr>
            <a:spLocks noGrp="1"/>
          </p:cNvSpPr>
          <p:nvPr>
            <p:ph type="title"/>
          </p:nvPr>
        </p:nvSpPr>
        <p:spPr>
          <a:xfrm>
            <a:off x="1641846" y="476672"/>
            <a:ext cx="8186738" cy="1060450"/>
          </a:xfrm>
        </p:spPr>
        <p:txBody>
          <a:bodyPr>
            <a:normAutofit fontScale="90000"/>
          </a:bodyPr>
          <a:lstStyle/>
          <a:p>
            <a:pPr algn="ctr" fontAlgn="auto">
              <a:spcAft>
                <a:spcPts val="0"/>
              </a:spcAft>
              <a:defRPr/>
            </a:pPr>
            <a:r>
              <a:rPr lang="ar-SA" sz="3600" dirty="0"/>
              <a:t>ولهذا الشعر مجموعة من الخصائص أو </a:t>
            </a:r>
            <a:r>
              <a:rPr lang="ar-SA" sz="3600" dirty="0" smtClean="0"/>
              <a:t>الملامح</a:t>
            </a:r>
            <a:br>
              <a:rPr lang="ar-SA" sz="3600" dirty="0" smtClean="0"/>
            </a:br>
            <a:r>
              <a:rPr lang="ar-SA" sz="3600" dirty="0" smtClean="0"/>
              <a:t> </a:t>
            </a:r>
            <a:r>
              <a:rPr lang="ar-SA" sz="3600" dirty="0"/>
              <a:t>– قديمًا وحديثًا كما </a:t>
            </a:r>
            <a:r>
              <a:rPr lang="ar-SA" sz="3600" dirty="0" err="1"/>
              <a:t>يلي</a:t>
            </a:r>
            <a:r>
              <a:rPr lang="ar-SA" dirty="0" err="1" smtClean="0"/>
              <a:t>:</a:t>
            </a:r>
            <a:endParaRPr lang="ar-SA" dirty="0"/>
          </a:p>
        </p:txBody>
      </p:sp>
      <p:sp>
        <p:nvSpPr>
          <p:cNvPr id="12291" name="عنصر نائب للمحتوى 2"/>
          <p:cNvSpPr>
            <a:spLocks noGrp="1"/>
          </p:cNvSpPr>
          <p:nvPr>
            <p:ph sz="quarter" idx="1"/>
          </p:nvPr>
        </p:nvSpPr>
        <p:spPr>
          <a:xfrm>
            <a:off x="395536" y="1916832"/>
            <a:ext cx="8136904" cy="4205064"/>
          </a:xfrm>
        </p:spPr>
        <p:txBody>
          <a:bodyPr/>
          <a:lstStyle/>
          <a:p>
            <a:r>
              <a:rPr lang="ar-SA" sz="2800" dirty="0" smtClean="0"/>
              <a:t>قصر </a:t>
            </a:r>
            <a:r>
              <a:rPr lang="ar-SA" sz="2800" dirty="0" err="1" smtClean="0"/>
              <a:t>القصيدة </a:t>
            </a:r>
            <a:r>
              <a:rPr lang="ar-SA" sz="2800" dirty="0" smtClean="0"/>
              <a:t>:</a:t>
            </a:r>
            <a:r>
              <a:rPr lang="ar-SA" sz="2800" b="1" dirty="0" smtClean="0"/>
              <a:t>  </a:t>
            </a:r>
            <a:r>
              <a:rPr lang="ar-SA" sz="2800" dirty="0" smtClean="0"/>
              <a:t>فالقصيدة الغنائية لا تعتمد على عنصر التتابع الزمني.</a:t>
            </a:r>
            <a:endParaRPr lang="en-US" sz="2800" dirty="0" smtClean="0">
              <a:cs typeface="Times New Roman" pitchFamily="18" charset="0"/>
            </a:endParaRPr>
          </a:p>
          <a:p>
            <a:r>
              <a:rPr lang="ar-SA" sz="2800" dirty="0" smtClean="0"/>
              <a:t>وحدة </a:t>
            </a:r>
            <a:r>
              <a:rPr lang="ar-SA" sz="2800" dirty="0" err="1" smtClean="0"/>
              <a:t>الانطباع </a:t>
            </a:r>
            <a:r>
              <a:rPr lang="ar-SA" sz="2800" dirty="0" smtClean="0"/>
              <a:t>:  تدور القصيدة الغنائية عادة حول فكرة واحدة أو صورة واحدة، ويركز الشاعر عليها في تفاصيلها، أو ما يتصل </a:t>
            </a:r>
            <a:r>
              <a:rPr lang="ar-SA" sz="2800" dirty="0" err="1" smtClean="0"/>
              <a:t>بها</a:t>
            </a:r>
            <a:r>
              <a:rPr lang="ar-SA" sz="2800" dirty="0" smtClean="0"/>
              <a:t> بحيث يكون الانطباع النهائي موحدًا.</a:t>
            </a:r>
            <a:endParaRPr lang="en-US" sz="2800" dirty="0" smtClean="0">
              <a:cs typeface="Times New Roman" pitchFamily="18" charset="0"/>
            </a:endParaRPr>
          </a:p>
          <a:p>
            <a:r>
              <a:rPr lang="ar-SA" sz="2800" dirty="0" smtClean="0"/>
              <a:t>الاعتماد على </a:t>
            </a:r>
            <a:r>
              <a:rPr lang="ar-SA" sz="2800" dirty="0" err="1" smtClean="0"/>
              <a:t>التصوير </a:t>
            </a:r>
            <a:r>
              <a:rPr lang="ar-SA" sz="2800" dirty="0" smtClean="0"/>
              <a:t>:</a:t>
            </a:r>
            <a:r>
              <a:rPr lang="ar-SA" sz="2800" b="1" dirty="0" smtClean="0"/>
              <a:t> </a:t>
            </a:r>
            <a:r>
              <a:rPr lang="ar-SA" sz="2800" dirty="0" smtClean="0"/>
              <a:t>رغم غلبة الموسيقى على القصيدة الغنائية فإن وسيلتها التعبيرية الأولى هي الصورة التي يعتمد فيها على التشبيه والمجاز الاستعارة </a:t>
            </a:r>
            <a:r>
              <a:rPr lang="ar-SA" sz="2800" dirty="0" err="1" smtClean="0"/>
              <a:t>وغيرها .</a:t>
            </a:r>
            <a:endParaRPr lang="en-US" sz="2800" dirty="0" smtClean="0">
              <a:cs typeface="Times New Roman" pitchFamily="18" charset="0"/>
            </a:endParaRPr>
          </a:p>
          <a:p>
            <a:r>
              <a:rPr lang="ar-SA" sz="2800" dirty="0" err="1" smtClean="0"/>
              <a:t>الذاتية </a:t>
            </a:r>
            <a:r>
              <a:rPr lang="ar-SA" sz="2800" dirty="0" smtClean="0"/>
              <a:t>:  فالشاعر لا يتحدث عن الآخرين بل عن تجربة ذاتية، فموضوعه هو مشاعره </a:t>
            </a:r>
          </a:p>
        </p:txBody>
      </p:sp>
    </p:spTree>
  </p:cSld>
  <p:clrMapOvr>
    <a:masterClrMapping/>
  </p:clrMapOvr>
  <p:transition spd="slow">
    <p:cover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1268760"/>
            <a:ext cx="7467600" cy="1143000"/>
          </a:xfrm>
        </p:spPr>
        <p:txBody>
          <a:bodyPr/>
          <a:lstStyle/>
          <a:p>
            <a:pPr algn="r" fontAlgn="auto">
              <a:spcAft>
                <a:spcPts val="0"/>
              </a:spcAft>
              <a:defRPr/>
            </a:pPr>
            <a:r>
              <a:rPr lang="ar-SA" sz="3200" dirty="0"/>
              <a:t>الشعر الملحمي </a:t>
            </a:r>
            <a:r>
              <a:rPr lang="ar-SA" sz="3200" b="1" dirty="0"/>
              <a:t>:</a:t>
            </a:r>
            <a:r>
              <a:rPr lang="ar-SA" sz="3200" dirty="0"/>
              <a:t> أو الشعر القصصي ، وينقسم إلى فنيين كبيرين هما : الملحمة ، والقصة الشعرية </a:t>
            </a:r>
            <a:r>
              <a:rPr lang="ar-SA" sz="3200" dirty="0" err="1"/>
              <a:t>القصيرة </a:t>
            </a:r>
            <a:r>
              <a:rPr lang="ar-SA" sz="3200" dirty="0" err="1" smtClean="0"/>
              <a:t>.</a:t>
            </a:r>
            <a:endParaRPr lang="ar-SA" sz="3200" dirty="0"/>
          </a:p>
        </p:txBody>
      </p:sp>
      <p:sp>
        <p:nvSpPr>
          <p:cNvPr id="13315" name="عنصر نائب للمحتوى 2"/>
          <p:cNvSpPr>
            <a:spLocks noGrp="1"/>
          </p:cNvSpPr>
          <p:nvPr>
            <p:ph sz="quarter" idx="1"/>
          </p:nvPr>
        </p:nvSpPr>
        <p:spPr>
          <a:xfrm>
            <a:off x="323528" y="3212977"/>
            <a:ext cx="8280919" cy="3312368"/>
          </a:xfrm>
        </p:spPr>
        <p:txBody>
          <a:bodyPr/>
          <a:lstStyle/>
          <a:p>
            <a:r>
              <a:rPr lang="ar-SA" sz="2800" b="1" dirty="0" smtClean="0"/>
              <a:t> </a:t>
            </a:r>
            <a:r>
              <a:rPr lang="ar-SA" sz="2800" dirty="0" smtClean="0"/>
              <a:t>( أ) </a:t>
            </a:r>
            <a:r>
              <a:rPr lang="ar-SA" sz="2800" dirty="0" err="1" smtClean="0"/>
              <a:t>فالملحمة </a:t>
            </a:r>
            <a:r>
              <a:rPr lang="ar-SA" sz="2800" dirty="0" smtClean="0"/>
              <a:t>: قصة بطولية تُحكى </a:t>
            </a:r>
            <a:r>
              <a:rPr lang="ar-SA" sz="2800" dirty="0" err="1" smtClean="0"/>
              <a:t>شعرًا </a:t>
            </a:r>
            <a:r>
              <a:rPr lang="ar-SA" sz="2800" dirty="0" smtClean="0"/>
              <a:t>، وهو الذي قصيدة تحكي مغامرات أبطال </a:t>
            </a:r>
            <a:r>
              <a:rPr lang="ar-SA" sz="2800" dirty="0" err="1" smtClean="0"/>
              <a:t>تاريخيين </a:t>
            </a:r>
            <a:r>
              <a:rPr lang="ar-SA" sz="2800" dirty="0" smtClean="0"/>
              <a:t>، والشعر فيها موضوعي وليس </a:t>
            </a:r>
            <a:r>
              <a:rPr lang="ar-SA" sz="2800" dirty="0" err="1" smtClean="0"/>
              <a:t>ذاتيا </a:t>
            </a:r>
            <a:r>
              <a:rPr lang="ar-SA" sz="2800" dirty="0" smtClean="0"/>
              <a:t>، وإن كان الشاعر لا يمكن أن يتخلَّص من الذاتية على </a:t>
            </a:r>
            <a:r>
              <a:rPr lang="ar-SA" sz="2800" dirty="0" err="1" smtClean="0"/>
              <a:t>الدوام </a:t>
            </a:r>
            <a:r>
              <a:rPr lang="ar-SA" sz="2800" dirty="0" smtClean="0"/>
              <a:t>؛ لأنه يحتفي عادة بأبطال </a:t>
            </a:r>
            <a:r>
              <a:rPr lang="ar-SA" sz="2800" dirty="0" err="1" smtClean="0"/>
              <a:t>شعبه </a:t>
            </a:r>
            <a:r>
              <a:rPr lang="ar-SA" sz="2800" dirty="0" smtClean="0"/>
              <a:t>، أو </a:t>
            </a:r>
            <a:r>
              <a:rPr lang="ar-SA" sz="2800" dirty="0" err="1" smtClean="0"/>
              <a:t>قبيلته </a:t>
            </a:r>
            <a:r>
              <a:rPr lang="ar-SA" sz="2800" dirty="0" smtClean="0"/>
              <a:t>، أو </a:t>
            </a:r>
            <a:r>
              <a:rPr lang="ar-SA" sz="2800" dirty="0" err="1" smtClean="0"/>
              <a:t>دينه ..</a:t>
            </a:r>
            <a:r>
              <a:rPr lang="ar-SA" sz="2800" dirty="0" smtClean="0"/>
              <a:t> </a:t>
            </a:r>
            <a:endParaRPr lang="en-US" sz="2800" dirty="0" smtClean="0">
              <a:cs typeface="Times New Roman" pitchFamily="18" charset="0"/>
            </a:endParaRPr>
          </a:p>
          <a:p>
            <a:r>
              <a:rPr lang="ar-SA" sz="2800" dirty="0" smtClean="0"/>
              <a:t>( </a:t>
            </a:r>
            <a:r>
              <a:rPr lang="ar-SA" sz="2800" dirty="0" err="1" smtClean="0"/>
              <a:t>ب </a:t>
            </a:r>
            <a:r>
              <a:rPr lang="ar-SA" sz="2800" dirty="0" smtClean="0"/>
              <a:t>) القصة </a:t>
            </a:r>
            <a:r>
              <a:rPr lang="ar-SA" sz="2800" dirty="0" err="1" smtClean="0"/>
              <a:t>الشعرية </a:t>
            </a:r>
            <a:r>
              <a:rPr lang="ar-SA" sz="2800" dirty="0" smtClean="0"/>
              <a:t>: وهي أقصر من </a:t>
            </a:r>
            <a:r>
              <a:rPr lang="ar-SA" sz="2800" dirty="0" err="1" smtClean="0"/>
              <a:t>الملحمة </a:t>
            </a:r>
            <a:r>
              <a:rPr lang="ar-SA" sz="2800" dirty="0" smtClean="0"/>
              <a:t>، ولا يشترط فيها حكاية معارك </a:t>
            </a:r>
            <a:r>
              <a:rPr lang="ar-SA" sz="2800" dirty="0" err="1" smtClean="0"/>
              <a:t>وبطولات .</a:t>
            </a:r>
            <a:r>
              <a:rPr lang="ar-SA" sz="2800" dirty="0" smtClean="0"/>
              <a:t> ولقد أنكر كثيرٌ من النقاد وجود هذا الشعر في أدبنا العربي </a:t>
            </a:r>
            <a:r>
              <a:rPr lang="ar-SA" sz="2800" dirty="0" err="1" smtClean="0"/>
              <a:t>القديم .</a:t>
            </a:r>
            <a:endParaRPr lang="ar-SA" sz="2800" dirty="0" smtClean="0"/>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slow">
    <p:cover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14338" name="عنصر نائب للمحتوى 2"/>
          <p:cNvSpPr>
            <a:spLocks noGrp="1"/>
          </p:cNvSpPr>
          <p:nvPr>
            <p:ph sz="quarter" idx="1"/>
          </p:nvPr>
        </p:nvSpPr>
        <p:spPr>
          <a:xfrm>
            <a:off x="395536" y="1160462"/>
            <a:ext cx="8186738" cy="5697538"/>
          </a:xfrm>
        </p:spPr>
        <p:txBody>
          <a:bodyPr/>
          <a:lstStyle/>
          <a:p>
            <a:r>
              <a:rPr lang="ar-SA" dirty="0" smtClean="0"/>
              <a:t> ولكن الحق أنه إذا كان العرب لم يعرفوا الملحمة بنفس مقوماتها </a:t>
            </a:r>
            <a:r>
              <a:rPr lang="ar-SA" dirty="0" err="1" smtClean="0"/>
              <a:t>اليونانية </a:t>
            </a:r>
            <a:r>
              <a:rPr lang="ar-SA" dirty="0" smtClean="0"/>
              <a:t>، فهذا لا يقلل من شأن الأدب </a:t>
            </a:r>
            <a:r>
              <a:rPr lang="ar-SA" dirty="0" err="1" smtClean="0"/>
              <a:t>العربي </a:t>
            </a:r>
            <a:r>
              <a:rPr lang="ar-SA" dirty="0" smtClean="0"/>
              <a:t>، إن الأدب العربي يعرف الملاحم والقصص الشعرية </a:t>
            </a:r>
            <a:r>
              <a:rPr lang="ar-SA" dirty="0" err="1" smtClean="0"/>
              <a:t>القصيرة </a:t>
            </a:r>
            <a:r>
              <a:rPr lang="ar-SA" dirty="0" smtClean="0"/>
              <a:t>، ولكن ليس بخصائص الأدب </a:t>
            </a:r>
            <a:r>
              <a:rPr lang="ar-SA" dirty="0" err="1" smtClean="0"/>
              <a:t>اليوناني </a:t>
            </a:r>
            <a:r>
              <a:rPr lang="ar-SA" dirty="0" smtClean="0"/>
              <a:t>،  إذ من الخطأ أن نضع مقاييس لأدب ما ونسعى إلى تطبيق هذه المقاييس على أدب آخر؛ لأن لكل أدب ذاتيته وسمته التي تفرقه عن غيره من الآداب </a:t>
            </a:r>
            <a:r>
              <a:rPr lang="ar-SA" dirty="0" err="1" smtClean="0"/>
              <a:t>الأخرى </a:t>
            </a:r>
            <a:r>
              <a:rPr lang="ar-SA" dirty="0" smtClean="0"/>
              <a:t>، ونحن إذا أقررنا بهذه الحقيقة، فمن الممكن القول إن العرب قد عرفوا أدب </a:t>
            </a:r>
            <a:r>
              <a:rPr lang="ar-SA" dirty="0" err="1" smtClean="0"/>
              <a:t>الملاحم </a:t>
            </a:r>
            <a:r>
              <a:rPr lang="ar-SA" dirty="0" smtClean="0"/>
              <a:t>، ولعل أبلغ مثال على ذلك حرب البسوس، ولقد دارت رحى هذه الحرب أربعين سنة، ومن أقوال </a:t>
            </a:r>
            <a:r>
              <a:rPr lang="ar-SA" dirty="0" err="1" smtClean="0"/>
              <a:t>جساس</a:t>
            </a:r>
            <a:r>
              <a:rPr lang="ar-SA" dirty="0" smtClean="0"/>
              <a:t> في هذه </a:t>
            </a:r>
            <a:r>
              <a:rPr lang="ar-SA" dirty="0" err="1" smtClean="0"/>
              <a:t>الحرب :</a:t>
            </a:r>
            <a:endParaRPr lang="en-US" dirty="0" smtClean="0">
              <a:cs typeface="Times New Roman" pitchFamily="18" charset="0"/>
            </a:endParaRPr>
          </a:p>
          <a:p>
            <a:r>
              <a:rPr lang="ar-SA" dirty="0" smtClean="0"/>
              <a:t>تعدت تغلب ظلمًا علينا  </a:t>
            </a:r>
            <a:br>
              <a:rPr lang="ar-SA" dirty="0" smtClean="0"/>
            </a:br>
            <a:r>
              <a:rPr lang="ar-SA" dirty="0" smtClean="0"/>
              <a:t>بلا جرم يعد ولا جناح</a:t>
            </a:r>
            <a:br>
              <a:rPr lang="ar-SA" dirty="0" smtClean="0"/>
            </a:br>
            <a:r>
              <a:rPr lang="ar-SA" dirty="0" smtClean="0"/>
              <a:t>فلما أن رأينا واستبنا</a:t>
            </a:r>
            <a:br>
              <a:rPr lang="ar-SA" dirty="0" smtClean="0"/>
            </a:br>
            <a:r>
              <a:rPr lang="ar-SA" dirty="0" smtClean="0"/>
              <a:t>عقاب البغي رافعة الجناح</a:t>
            </a:r>
            <a:br>
              <a:rPr lang="ar-SA" dirty="0" smtClean="0"/>
            </a:br>
            <a:r>
              <a:rPr lang="ar-SA" dirty="0" smtClean="0"/>
              <a:t>صرفت إليه نحسًا يوم سوء</a:t>
            </a:r>
            <a:br>
              <a:rPr lang="ar-SA" dirty="0" smtClean="0"/>
            </a:br>
            <a:r>
              <a:rPr lang="ar-SA" dirty="0" smtClean="0"/>
              <a:t>له كأسٌ من الموت المتاح</a:t>
            </a:r>
            <a:br>
              <a:rPr lang="ar-SA" dirty="0" smtClean="0"/>
            </a:br>
            <a:r>
              <a:rPr lang="ar-SA" dirty="0" smtClean="0"/>
              <a:t>ومن أشهر  الملاحم الشعرية في العصر </a:t>
            </a:r>
            <a:r>
              <a:rPr lang="ar-SA" dirty="0" err="1" smtClean="0"/>
              <a:t>الحديث </a:t>
            </a:r>
            <a:r>
              <a:rPr lang="ar-SA" dirty="0" smtClean="0"/>
              <a:t>: ملحمة الإسلام لأحمد محرم </a:t>
            </a:r>
          </a:p>
        </p:txBody>
      </p:sp>
    </p:spTree>
  </p:cSld>
  <p:clrMapOvr>
    <a:masterClrMapping/>
  </p:clrMapOvr>
  <p:transition spd="slow">
    <p:cover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15362" name="عنصر نائب للمحتوى 2"/>
          <p:cNvSpPr>
            <a:spLocks noGrp="1"/>
          </p:cNvSpPr>
          <p:nvPr>
            <p:ph sz="quarter" idx="1"/>
          </p:nvPr>
        </p:nvSpPr>
        <p:spPr>
          <a:xfrm>
            <a:off x="457200" y="0"/>
            <a:ext cx="8329613" cy="6858000"/>
          </a:xfrm>
        </p:spPr>
        <p:txBody>
          <a:bodyPr/>
          <a:lstStyle/>
          <a:p>
            <a:r>
              <a:rPr lang="ar-SA" sz="2000" b="1" dirty="0" smtClean="0"/>
              <a:t>أما القصة الشعرية فقد وجدت في أدبنا العربي </a:t>
            </a:r>
            <a:r>
              <a:rPr lang="ar-SA" sz="2000" b="1" dirty="0" err="1" smtClean="0"/>
              <a:t>القديم </a:t>
            </a:r>
            <a:r>
              <a:rPr lang="ar-SA" sz="2000" b="1" dirty="0" smtClean="0"/>
              <a:t>، ولعل أفضل نموذج لهذه القصة القديمة قصيدة ضيفٌ ولا </a:t>
            </a:r>
            <a:r>
              <a:rPr lang="ar-SA" sz="2000" b="1" dirty="0" err="1" smtClean="0"/>
              <a:t>قرِى </a:t>
            </a:r>
            <a:r>
              <a:rPr lang="ar-SA" sz="2000" b="1" dirty="0" smtClean="0"/>
              <a:t>، تلك القصة التي استلهم فيها </a:t>
            </a:r>
            <a:r>
              <a:rPr lang="ar-SA" sz="2000" b="1" dirty="0" err="1" smtClean="0"/>
              <a:t>الحطيئة</a:t>
            </a:r>
            <a:r>
              <a:rPr lang="ar-SA" sz="2000" b="1" dirty="0" smtClean="0"/>
              <a:t> قصة خليل الرحمن إبراهيم عليه السلام، حيث جاءه ضيفٌ وليس لديه طعام يقدمه لهذا </a:t>
            </a:r>
            <a:r>
              <a:rPr lang="ar-SA" sz="2000" b="1" dirty="0" err="1" smtClean="0"/>
              <a:t>الضيف </a:t>
            </a:r>
            <a:r>
              <a:rPr lang="ar-SA" sz="2000" b="1" dirty="0" smtClean="0"/>
              <a:t>، فتقدم ابنه </a:t>
            </a:r>
            <a:r>
              <a:rPr lang="ar-SA" sz="2000" b="1" dirty="0" err="1" smtClean="0"/>
              <a:t>ليذبحه </a:t>
            </a:r>
            <a:r>
              <a:rPr lang="ar-SA" sz="2000" b="1" dirty="0" smtClean="0"/>
              <a:t>، ليقدمه قرى لهذا الضيف، يقول </a:t>
            </a:r>
            <a:r>
              <a:rPr lang="ar-SA" sz="2000" b="1" dirty="0" err="1" smtClean="0"/>
              <a:t>الحطيئة:</a:t>
            </a:r>
            <a:endParaRPr lang="en-US" sz="2000" b="1" dirty="0" smtClean="0">
              <a:cs typeface="Times New Roman" pitchFamily="18" charset="0"/>
            </a:endParaRPr>
          </a:p>
          <a:p>
            <a:endParaRPr lang="ar-SA" sz="2000" b="1" dirty="0" smtClean="0"/>
          </a:p>
          <a:p>
            <a:r>
              <a:rPr lang="ar-SA" sz="2000" b="1" dirty="0" smtClean="0"/>
              <a:t>وطاوي ثلاثاً عاصب البطن مرمل</a:t>
            </a:r>
            <a:br>
              <a:rPr lang="ar-SA" sz="2000" b="1" dirty="0" smtClean="0"/>
            </a:br>
            <a:r>
              <a:rPr lang="ar-SA" sz="2000" b="1" dirty="0" smtClean="0"/>
              <a:t>                                        ببيداء لم يعرف </a:t>
            </a:r>
            <a:r>
              <a:rPr lang="ar-SA" sz="2000" b="1" dirty="0" err="1" smtClean="0"/>
              <a:t>بها</a:t>
            </a:r>
            <a:r>
              <a:rPr lang="ar-SA" sz="2000" b="1" dirty="0" smtClean="0"/>
              <a:t> ساكنٌ رسما</a:t>
            </a:r>
            <a:br>
              <a:rPr lang="ar-SA" sz="2000" b="1" dirty="0" smtClean="0"/>
            </a:br>
            <a:r>
              <a:rPr lang="ar-SA" sz="2000" b="1" dirty="0" smtClean="0"/>
              <a:t>أخى جفوة فيه من الأنس وحشةٌ</a:t>
            </a:r>
            <a:br>
              <a:rPr lang="ar-SA" sz="2000" b="1" dirty="0" smtClean="0"/>
            </a:br>
            <a:r>
              <a:rPr lang="ar-SA" sz="2000" b="1" dirty="0" smtClean="0"/>
              <a:t>                                        يرى البؤس فيها من شراسته نعمى</a:t>
            </a:r>
            <a:br>
              <a:rPr lang="ar-SA" sz="2000" b="1" dirty="0" smtClean="0"/>
            </a:br>
            <a:r>
              <a:rPr lang="ar-SA" sz="2000" b="1" dirty="0" smtClean="0"/>
              <a:t>وأفرد في شعب عجوزًا إزاءها</a:t>
            </a:r>
            <a:br>
              <a:rPr lang="ar-SA" sz="2000" b="1" dirty="0" smtClean="0"/>
            </a:br>
            <a:r>
              <a:rPr lang="ar-SA" sz="2000" b="1" dirty="0" smtClean="0"/>
              <a:t>                                        ثلاثة أشباح </a:t>
            </a:r>
            <a:r>
              <a:rPr lang="ar-SA" sz="2000" b="1" dirty="0" err="1" smtClean="0"/>
              <a:t>تخالهم</a:t>
            </a:r>
            <a:r>
              <a:rPr lang="ar-SA" sz="2000" b="1" dirty="0" smtClean="0"/>
              <a:t> </a:t>
            </a:r>
            <a:r>
              <a:rPr lang="ar-SA" sz="2000" b="1" dirty="0" err="1" smtClean="0"/>
              <a:t>بَهما</a:t>
            </a:r>
            <a:r>
              <a:rPr lang="ar-SA" sz="2000" b="1" dirty="0" smtClean="0"/>
              <a:t/>
            </a:r>
            <a:br>
              <a:rPr lang="ar-SA" sz="2000" b="1" dirty="0" smtClean="0"/>
            </a:br>
            <a:r>
              <a:rPr lang="ar-SA" sz="2000" b="1" dirty="0" smtClean="0"/>
              <a:t> وفي المشهد الثاني رأى شبحًا مقبلاً يلفه </a:t>
            </a:r>
            <a:r>
              <a:rPr lang="ar-SA" sz="2000" b="1" dirty="0" err="1" smtClean="0"/>
              <a:t>الظلام </a:t>
            </a:r>
            <a:r>
              <a:rPr lang="ar-SA" sz="2000" b="1" dirty="0" smtClean="0"/>
              <a:t>، ويراه الأب </a:t>
            </a:r>
            <a:r>
              <a:rPr lang="ar-SA" sz="2000" b="1" dirty="0" err="1" smtClean="0"/>
              <a:t>فينكره </a:t>
            </a:r>
            <a:r>
              <a:rPr lang="ar-SA" sz="2000" b="1" dirty="0" smtClean="0"/>
              <a:t>، فإذا </a:t>
            </a:r>
            <a:r>
              <a:rPr lang="ar-SA" sz="2000" b="1" dirty="0" err="1" smtClean="0"/>
              <a:t>به</a:t>
            </a:r>
            <a:r>
              <a:rPr lang="ar-SA" sz="2000" b="1" dirty="0" smtClean="0"/>
              <a:t> طارق ليل، فيثقل عليه الخطب، ويركبه </a:t>
            </a:r>
            <a:r>
              <a:rPr lang="ar-SA" sz="2000" b="1" dirty="0" err="1" smtClean="0"/>
              <a:t>الهم </a:t>
            </a:r>
            <a:r>
              <a:rPr lang="ar-SA" sz="2000" b="1" dirty="0" smtClean="0"/>
              <a:t>؛ لأنه لا يملك ما يضيف </a:t>
            </a:r>
            <a:r>
              <a:rPr lang="ar-SA" sz="2000" b="1" dirty="0" err="1" smtClean="0"/>
              <a:t>به</a:t>
            </a:r>
            <a:r>
              <a:rPr lang="ar-SA" sz="2000" b="1" dirty="0" smtClean="0"/>
              <a:t> الطارق حتى إن ابنه يرثى </a:t>
            </a:r>
            <a:r>
              <a:rPr lang="ar-SA" sz="2000" b="1" dirty="0" err="1" smtClean="0"/>
              <a:t>لحاله .</a:t>
            </a:r>
            <a:endParaRPr lang="en-US" sz="2000" b="1" dirty="0" smtClean="0">
              <a:cs typeface="Times New Roman" pitchFamily="18" charset="0"/>
            </a:endParaRPr>
          </a:p>
          <a:p>
            <a:endParaRPr lang="ar-SA" sz="2000" b="1" dirty="0" smtClean="0"/>
          </a:p>
          <a:p>
            <a:r>
              <a:rPr lang="ar-SA" sz="2000" b="1" dirty="0" smtClean="0"/>
              <a:t>رأى شبحًا وسط الظلام فراعه</a:t>
            </a:r>
            <a:br>
              <a:rPr lang="ar-SA" sz="2000" b="1" dirty="0" smtClean="0"/>
            </a:br>
            <a:r>
              <a:rPr lang="ar-SA" sz="2000" b="1" dirty="0" smtClean="0"/>
              <a:t>                                       فلما بدا ضيفًا تصور واهتما</a:t>
            </a:r>
            <a:br>
              <a:rPr lang="ar-SA" sz="2000" b="1" dirty="0" smtClean="0"/>
            </a:br>
            <a:r>
              <a:rPr lang="ar-SA" sz="2000" b="1" dirty="0" smtClean="0"/>
              <a:t>فقال ابنه لما رآه بحيرة</a:t>
            </a:r>
            <a:br>
              <a:rPr lang="ar-SA" sz="2000" b="1" dirty="0" smtClean="0"/>
            </a:br>
            <a:r>
              <a:rPr lang="ar-SA" sz="2000" b="1" dirty="0" smtClean="0"/>
              <a:t>                                       أيا أبت اذبحني ويسر له طعما</a:t>
            </a:r>
            <a:br>
              <a:rPr lang="ar-SA" sz="2000" b="1" dirty="0" smtClean="0"/>
            </a:br>
            <a:r>
              <a:rPr lang="ar-SA" sz="2000" b="1" dirty="0" smtClean="0"/>
              <a:t>ولا تعتذر بالعدم عل الذي طرا</a:t>
            </a:r>
            <a:br>
              <a:rPr lang="ar-SA" sz="2000" b="1" dirty="0" smtClean="0"/>
            </a:br>
            <a:r>
              <a:rPr lang="ar-SA" sz="2000" b="1" dirty="0" smtClean="0"/>
              <a:t>                                        يظن لنا مالاً فيوسعنا ذما</a:t>
            </a:r>
            <a:br>
              <a:rPr lang="ar-SA" sz="2000" b="1" dirty="0" smtClean="0"/>
            </a:br>
            <a:endParaRPr lang="ar-SA" sz="2000" dirty="0" smtClean="0"/>
          </a:p>
        </p:txBody>
      </p:sp>
    </p:spTree>
  </p:cSld>
  <p:clrMapOvr>
    <a:masterClrMapping/>
  </p:clrMapOvr>
  <p:transition spd="slow">
    <p:cover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DU.jpg"/>
          <p:cNvPicPr>
            <a:picLocks noChangeAspect="1"/>
          </p:cNvPicPr>
          <p:nvPr/>
        </p:nvPicPr>
        <p:blipFill>
          <a:blip r:embed="rId2" cstate="print">
            <a:duotone>
              <a:schemeClr val="accent2">
                <a:shade val="45000"/>
                <a:satMod val="135000"/>
              </a:schemeClr>
              <a:prstClr val="white"/>
            </a:duotone>
          </a:blip>
          <a:stretch>
            <a:fillRect/>
          </a:stretch>
        </p:blipFill>
        <p:spPr>
          <a:xfrm>
            <a:off x="107504" y="0"/>
            <a:ext cx="2339752" cy="1365565"/>
          </a:xfrm>
          <a:prstGeom prst="rect">
            <a:avLst/>
          </a:prstGeom>
          <a:noFill/>
          <a:effectLst>
            <a:outerShdw blurRad="50800" dist="50800" dir="5400000" algn="ctr" rotWithShape="0">
              <a:srgbClr val="000000">
                <a:alpha val="0"/>
              </a:srgbClr>
            </a:outerShdw>
          </a:effectLst>
        </p:spPr>
      </p:pic>
      <p:sp>
        <p:nvSpPr>
          <p:cNvPr id="16386" name="عنصر نائب للمحتوى 2"/>
          <p:cNvSpPr>
            <a:spLocks noGrp="1"/>
          </p:cNvSpPr>
          <p:nvPr>
            <p:ph sz="quarter" idx="1"/>
          </p:nvPr>
        </p:nvSpPr>
        <p:spPr>
          <a:xfrm>
            <a:off x="457200" y="357188"/>
            <a:ext cx="8229600" cy="5768975"/>
          </a:xfrm>
        </p:spPr>
        <p:txBody>
          <a:bodyPr/>
          <a:lstStyle/>
          <a:p>
            <a:r>
              <a:rPr lang="ar-SA" b="1" dirty="0" smtClean="0"/>
              <a:t>وفي المشهد الثالث يستجيب الله </a:t>
            </a:r>
            <a:r>
              <a:rPr lang="ar-SA" b="1" dirty="0" err="1" smtClean="0"/>
              <a:t>الدعاء </a:t>
            </a:r>
            <a:r>
              <a:rPr lang="ar-SA" b="1" dirty="0" smtClean="0"/>
              <a:t>، فيرى قطيعًا من حمر </a:t>
            </a:r>
            <a:r>
              <a:rPr lang="ar-SA" b="1" dirty="0" err="1" smtClean="0"/>
              <a:t>الوحش </a:t>
            </a:r>
            <a:r>
              <a:rPr lang="ar-SA" b="1" dirty="0" smtClean="0"/>
              <a:t>، يقدمه الفحل إلى الماء، فتريث الرجل حتى يشرب الفحل، فلما روى رمى إليه بسهم صائب.</a:t>
            </a:r>
            <a:endParaRPr lang="en-US" b="1" dirty="0" smtClean="0">
              <a:cs typeface="Times New Roman" pitchFamily="18" charset="0"/>
            </a:endParaRPr>
          </a:p>
          <a:p>
            <a:endParaRPr lang="ar-SA" b="1" dirty="0" smtClean="0"/>
          </a:p>
          <a:p>
            <a:endParaRPr lang="ar-SA" b="1" dirty="0" smtClean="0"/>
          </a:p>
          <a:p>
            <a:r>
              <a:rPr lang="ar-SA" b="1" dirty="0" smtClean="0"/>
              <a:t>فبيننا هم عنت علي البعد عانة      </a:t>
            </a:r>
            <a:br>
              <a:rPr lang="ar-SA" b="1" dirty="0" smtClean="0"/>
            </a:br>
            <a:r>
              <a:rPr lang="ar-SA" b="1" dirty="0" smtClean="0"/>
              <a:t>                                     قد انتظمت من خلف </a:t>
            </a:r>
            <a:r>
              <a:rPr lang="ar-SA" b="1" dirty="0" err="1" smtClean="0"/>
              <a:t>مسحلها</a:t>
            </a:r>
            <a:r>
              <a:rPr lang="ar-SA" b="1" dirty="0" smtClean="0"/>
              <a:t> نظما</a:t>
            </a:r>
            <a:br>
              <a:rPr lang="ar-SA" b="1" dirty="0" smtClean="0"/>
            </a:br>
            <a:r>
              <a:rPr lang="ar-SA" b="1" dirty="0" err="1" smtClean="0"/>
              <a:t>ظماء</a:t>
            </a:r>
            <a:r>
              <a:rPr lang="ar-SA" b="1" dirty="0" smtClean="0"/>
              <a:t> تريد الماء فانساب نحوها</a:t>
            </a:r>
            <a:br>
              <a:rPr lang="ar-SA" b="1" dirty="0" smtClean="0"/>
            </a:br>
            <a:r>
              <a:rPr lang="ar-SA" b="1" dirty="0" smtClean="0"/>
              <a:t>                                     على أنه منها إلى دمها </a:t>
            </a:r>
            <a:r>
              <a:rPr lang="ar-SA" b="1" dirty="0" err="1" smtClean="0"/>
              <a:t>أظما</a:t>
            </a:r>
            <a:r>
              <a:rPr lang="ar-SA" b="1" dirty="0" smtClean="0"/>
              <a:t/>
            </a:r>
            <a:br>
              <a:rPr lang="ar-SA" b="1" dirty="0" smtClean="0"/>
            </a:br>
            <a:r>
              <a:rPr lang="ar-SA" b="1" dirty="0" smtClean="0"/>
              <a:t>فأمهلها حتى تروت </a:t>
            </a:r>
            <a:r>
              <a:rPr lang="ar-SA" b="1" dirty="0" err="1" smtClean="0"/>
              <a:t>عطاشها</a:t>
            </a:r>
            <a:r>
              <a:rPr lang="ar-SA" b="1" dirty="0" smtClean="0"/>
              <a:t/>
            </a:r>
            <a:br>
              <a:rPr lang="ar-SA" b="1" dirty="0" smtClean="0"/>
            </a:br>
            <a:r>
              <a:rPr lang="ar-SA" b="1" dirty="0" smtClean="0"/>
              <a:t>                                      فأرسل فيها من كنانته سهما</a:t>
            </a:r>
            <a:r>
              <a:rPr lang="ar-SA" dirty="0" smtClean="0"/>
              <a:t/>
            </a:r>
            <a:br>
              <a:rPr lang="ar-SA" dirty="0" smtClean="0"/>
            </a:br>
            <a:endParaRPr lang="en-US" dirty="0" smtClean="0">
              <a:cs typeface="Times New Roman" pitchFamily="18" charset="0"/>
            </a:endParaRPr>
          </a:p>
          <a:p>
            <a:endParaRPr lang="ar-SA" dirty="0" smtClean="0"/>
          </a:p>
          <a:p>
            <a:endParaRPr lang="ar-SA" dirty="0" smtClean="0"/>
          </a:p>
        </p:txBody>
      </p:sp>
    </p:spTree>
  </p:cSld>
  <p:clrMapOvr>
    <a:masterClrMapping/>
  </p:clrMapOvr>
  <p:transition spd="slow">
    <p:cover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1672</TotalTime>
  <Words>1572</Words>
  <Application>Microsoft Office PowerPoint</Application>
  <PresentationFormat>عرض على الشاشة (3:4)‏</PresentationFormat>
  <Paragraphs>117</Paragraphs>
  <Slides>22</Slides>
  <Notes>1</Notes>
  <HiddenSlides>0</HiddenSlides>
  <MMClips>0</MMClips>
  <ScaleCrop>false</ScaleCrop>
  <HeadingPairs>
    <vt:vector size="4" baseType="variant">
      <vt:variant>
        <vt:lpstr>سمة</vt:lpstr>
      </vt:variant>
      <vt:variant>
        <vt:i4>1</vt:i4>
      </vt:variant>
      <vt:variant>
        <vt:lpstr>عناوين الشرائح</vt:lpstr>
      </vt:variant>
      <vt:variant>
        <vt:i4>22</vt:i4>
      </vt:variant>
    </vt:vector>
  </HeadingPairs>
  <TitlesOfParts>
    <vt:vector size="23" baseType="lpstr">
      <vt:lpstr>مشربية</vt:lpstr>
      <vt:lpstr>فنـون الأدب :</vt:lpstr>
      <vt:lpstr>أولاً: فن الشعـر:</vt:lpstr>
      <vt:lpstr>إن للشعر فنونًا أربعة هي: الشعر الغنائي، والشعر الملحمي أو الدرامي، والشعر المسرحي أو التمثيلي، والشعر التعليمي</vt:lpstr>
      <vt:lpstr>الشعر الغنائي</vt:lpstr>
      <vt:lpstr>ولهذا الشعر مجموعة من الخصائص أو الملامح  – قديمًا وحديثًا كما يلي:</vt:lpstr>
      <vt:lpstr>الشعر الملحمي : أو الشعر القصصي ، وينقسم إلى فنيين كبيرين هما : الملحمة ، والقصة الشعرية القصيرة .</vt:lpstr>
      <vt:lpstr>الشريحة 7</vt:lpstr>
      <vt:lpstr>الشريحة 8</vt:lpstr>
      <vt:lpstr>الشريحة 9</vt:lpstr>
      <vt:lpstr>الشريحة 10</vt:lpstr>
      <vt:lpstr>الشعر المسرحي</vt:lpstr>
      <vt:lpstr>الشعر التعليمي</vt:lpstr>
      <vt:lpstr>الشريحة 13</vt:lpstr>
      <vt:lpstr>ثانياً: في النثر :</vt:lpstr>
      <vt:lpstr> (2) الخطبة :</vt:lpstr>
      <vt:lpstr>( 3) الرسالة:</vt:lpstr>
      <vt:lpstr>المقامة</vt:lpstr>
      <vt:lpstr>المقالة:</vt:lpstr>
      <vt:lpstr>القصة : </vt:lpstr>
      <vt:lpstr>الرواية:</vt:lpstr>
      <vt:lpstr>السير:</vt:lpstr>
      <vt:lpstr>المسرحية النثرية: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فنـون الأدب :</dc:title>
  <dc:creator>user1</dc:creator>
  <cp:lastModifiedBy>Tosh</cp:lastModifiedBy>
  <cp:revision>63</cp:revision>
  <dcterms:created xsi:type="dcterms:W3CDTF">2012-02-19T03:48:33Z</dcterms:created>
  <dcterms:modified xsi:type="dcterms:W3CDTF">2012-03-07T18:48:09Z</dcterms:modified>
</cp:coreProperties>
</file>