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66" r:id="rId3"/>
    <p:sldId id="258" r:id="rId4"/>
    <p:sldId id="260" r:id="rId5"/>
    <p:sldId id="261" r:id="rId6"/>
    <p:sldId id="267" r:id="rId7"/>
    <p:sldId id="278" r:id="rId8"/>
    <p:sldId id="277" r:id="rId9"/>
    <p:sldId id="280" r:id="rId10"/>
    <p:sldId id="279" r:id="rId11"/>
    <p:sldId id="268" r:id="rId12"/>
    <p:sldId id="281" r:id="rId13"/>
    <p:sldId id="276" r:id="rId14"/>
    <p:sldId id="282" r:id="rId15"/>
    <p:sldId id="269" r:id="rId16"/>
    <p:sldId id="270" r:id="rId17"/>
    <p:sldId id="283" r:id="rId18"/>
    <p:sldId id="284" r:id="rId19"/>
    <p:sldId id="271" r:id="rId20"/>
    <p:sldId id="272" r:id="rId21"/>
    <p:sldId id="273" r:id="rId22"/>
    <p:sldId id="274" r:id="rId23"/>
    <p:sldId id="275" r:id="rId24"/>
    <p:sldId id="285" r:id="rId25"/>
    <p:sldId id="286" r:id="rId26"/>
    <p:sldId id="287" r:id="rId27"/>
    <p:sldId id="288" r:id="rId28"/>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71" d="100"/>
          <a:sy n="71" d="100"/>
        </p:scale>
        <p:origin x="-113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رابط مستقيم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رابط مستقيم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5" name="رابط مستقيم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6" name="مستطيل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شكل بيضاوي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شكل بيضاوي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شكل بيضاوي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عنوان 7"/>
          <p:cNvSpPr>
            <a:spLocks noGrp="1"/>
          </p:cNvSpPr>
          <p:nvPr>
            <p:ph type="ctrTitle"/>
          </p:nvPr>
        </p:nvSpPr>
        <p:spPr>
          <a:xfrm>
            <a:off x="2286000" y="3124200"/>
            <a:ext cx="6172200" cy="1894362"/>
          </a:xfrm>
        </p:spPr>
        <p:txBody>
          <a:bodyPr/>
          <a:lstStyle>
            <a:lvl1pPr>
              <a:defRPr b="1"/>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22" name="عنصر نائب للتاريخ 27"/>
          <p:cNvSpPr>
            <a:spLocks noGrp="1"/>
          </p:cNvSpPr>
          <p:nvPr>
            <p:ph type="dt" sz="half" idx="10"/>
          </p:nvPr>
        </p:nvSpPr>
        <p:spPr bwMode="auto">
          <a:xfrm rot="5400000">
            <a:off x="7764463" y="1174750"/>
            <a:ext cx="2286000" cy="381000"/>
          </a:xfrm>
        </p:spPr>
        <p:txBody>
          <a:bodyPr/>
          <a:lstStyle>
            <a:lvl1pPr>
              <a:defRPr/>
            </a:lvl1pPr>
          </a:lstStyle>
          <a:p>
            <a:pPr>
              <a:defRPr/>
            </a:pPr>
            <a:fld id="{704494EC-B2C7-4C27-967E-FCD373DA2F15}" type="datetimeFigureOut">
              <a:rPr lang="ar-SA"/>
              <a:pPr>
                <a:defRPr/>
              </a:pPr>
              <a:t>18/10/1433</a:t>
            </a:fld>
            <a:endParaRPr lang="ar-SA"/>
          </a:p>
        </p:txBody>
      </p:sp>
      <p:sp>
        <p:nvSpPr>
          <p:cNvPr id="23" name="عنصر نائب للتذييل 16"/>
          <p:cNvSpPr>
            <a:spLocks noGrp="1"/>
          </p:cNvSpPr>
          <p:nvPr>
            <p:ph type="ftr" sz="quarter" idx="11"/>
          </p:nvPr>
        </p:nvSpPr>
        <p:spPr bwMode="auto">
          <a:xfrm rot="5400000">
            <a:off x="7077076" y="4181475"/>
            <a:ext cx="3657600" cy="384175"/>
          </a:xfrm>
        </p:spPr>
        <p:txBody>
          <a:bodyPr/>
          <a:lstStyle>
            <a:lvl1pPr>
              <a:defRPr/>
            </a:lvl1pPr>
          </a:lstStyle>
          <a:p>
            <a:pPr>
              <a:defRPr/>
            </a:pPr>
            <a:endParaRPr lang="ar-SA"/>
          </a:p>
        </p:txBody>
      </p:sp>
      <p:sp>
        <p:nvSpPr>
          <p:cNvPr id="24" name="عنصر نائب لرقم الشريحة 28"/>
          <p:cNvSpPr>
            <a:spLocks noGrp="1"/>
          </p:cNvSpPr>
          <p:nvPr>
            <p:ph type="sldNum" sz="quarter" idx="12"/>
          </p:nvPr>
        </p:nvSpPr>
        <p:spPr bwMode="auto">
          <a:xfrm>
            <a:off x="1325563" y="4929188"/>
            <a:ext cx="609600" cy="517525"/>
          </a:xfrm>
        </p:spPr>
        <p:txBody>
          <a:bodyPr/>
          <a:lstStyle>
            <a:lvl1pPr>
              <a:defRPr/>
            </a:lvl1pPr>
          </a:lstStyle>
          <a:p>
            <a:pPr>
              <a:defRPr/>
            </a:pPr>
            <a:fld id="{85381E3C-A7C6-47DE-8B0A-BA3BDD24EC44}" type="slidenum">
              <a:rPr lang="ar-SA"/>
              <a:pPr>
                <a:defRPr/>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F17C16A7-14C8-4405-B822-F509BE5EB7C2}" type="datetimeFigureOut">
              <a:rPr lang="ar-SA"/>
              <a:pPr>
                <a:defRPr/>
              </a:pPr>
              <a:t>18/10/1433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9CE6A1FD-8187-4B91-A8DC-0E58ABC9542C}"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E0BDFF73-6D7E-4905-B391-31097C0B3686}" type="datetimeFigureOut">
              <a:rPr lang="ar-SA"/>
              <a:pPr>
                <a:defRPr/>
              </a:pPr>
              <a:t>18/10/1433</a:t>
            </a:fld>
            <a:endParaRPr lang="ar-SA"/>
          </a:p>
        </p:txBody>
      </p:sp>
      <p:sp>
        <p:nvSpPr>
          <p:cNvPr id="5" name="عنصر نائب للتذييل 2"/>
          <p:cNvSpPr>
            <a:spLocks noGrp="1"/>
          </p:cNvSpPr>
          <p:nvPr>
            <p:ph type="ftr" sz="quarter" idx="11"/>
          </p:nvPr>
        </p:nvSpPr>
        <p:spPr/>
        <p:txBody>
          <a:bodyPr/>
          <a:lstStyle>
            <a:lvl1pPr>
              <a:defRPr/>
            </a:lvl1pPr>
          </a:lstStyle>
          <a:p>
            <a:pPr>
              <a:defRPr/>
            </a:pPr>
            <a:endParaRPr lang="ar-SA"/>
          </a:p>
        </p:txBody>
      </p:sp>
      <p:sp>
        <p:nvSpPr>
          <p:cNvPr id="6" name="عنصر نائب لرقم الشريحة 22"/>
          <p:cNvSpPr>
            <a:spLocks noGrp="1"/>
          </p:cNvSpPr>
          <p:nvPr>
            <p:ph type="sldNum" sz="quarter" idx="12"/>
          </p:nvPr>
        </p:nvSpPr>
        <p:spPr/>
        <p:txBody>
          <a:bodyPr/>
          <a:lstStyle>
            <a:lvl1pPr>
              <a:defRPr/>
            </a:lvl1pPr>
          </a:lstStyle>
          <a:p>
            <a:pPr>
              <a:defRPr/>
            </a:pPr>
            <a:fld id="{EC2EC862-FE08-4ABD-87E1-1A08E051AC30}"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8" name="عنصر نائب للمحتوى 7"/>
          <p:cNvSpPr>
            <a:spLocks noGrp="1"/>
          </p:cNvSpPr>
          <p:nvPr>
            <p:ph sz="quarter" idx="1"/>
          </p:nvPr>
        </p:nvSpPr>
        <p:spPr>
          <a:xfrm>
            <a:off x="457200" y="1600200"/>
            <a:ext cx="7467600" cy="4873752"/>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6"/>
          <p:cNvSpPr>
            <a:spLocks noGrp="1"/>
          </p:cNvSpPr>
          <p:nvPr>
            <p:ph type="dt" sz="half" idx="10"/>
          </p:nvPr>
        </p:nvSpPr>
        <p:spPr/>
        <p:txBody>
          <a:bodyPr rtlCol="0"/>
          <a:lstStyle>
            <a:lvl1pPr>
              <a:defRPr/>
            </a:lvl1pPr>
          </a:lstStyle>
          <a:p>
            <a:pPr>
              <a:defRPr/>
            </a:pPr>
            <a:fld id="{4366E30A-24A1-440E-8828-38CFC3F1202B}" type="datetimeFigureOut">
              <a:rPr lang="ar-SA"/>
              <a:pPr>
                <a:defRPr/>
              </a:pPr>
              <a:t>18/10/1433</a:t>
            </a:fld>
            <a:endParaRPr lang="ar-SA"/>
          </a:p>
        </p:txBody>
      </p:sp>
      <p:sp>
        <p:nvSpPr>
          <p:cNvPr id="5" name="عنصر نائب لرقم الشريحة 8"/>
          <p:cNvSpPr>
            <a:spLocks noGrp="1"/>
          </p:cNvSpPr>
          <p:nvPr>
            <p:ph type="sldNum" sz="quarter" idx="11"/>
          </p:nvPr>
        </p:nvSpPr>
        <p:spPr/>
        <p:txBody>
          <a:bodyPr rtlCol="0"/>
          <a:lstStyle>
            <a:lvl1pPr>
              <a:defRPr/>
            </a:lvl1pPr>
          </a:lstStyle>
          <a:p>
            <a:pPr>
              <a:defRPr/>
            </a:pPr>
            <a:fld id="{7140E1A8-AE8C-4A07-AEB5-147D44ACA715}" type="slidenum">
              <a:rPr lang="ar-SA"/>
              <a:pPr>
                <a:defRPr/>
              </a:pPr>
              <a:t>‹#›</a:t>
            </a:fld>
            <a:endParaRPr lang="ar-SA"/>
          </a:p>
        </p:txBody>
      </p:sp>
      <p:sp>
        <p:nvSpPr>
          <p:cNvPr id="6" name="عنصر نائب للتذييل 9"/>
          <p:cNvSpPr>
            <a:spLocks noGrp="1"/>
          </p:cNvSpPr>
          <p:nvPr>
            <p:ph type="ftr" sz="quarter" idx="12"/>
          </p:nvPr>
        </p:nvSpPr>
        <p:spPr/>
        <p:txBody>
          <a:bodyPr rtlCol="0"/>
          <a:lstStyle>
            <a:lvl1pPr>
              <a:defRPr/>
            </a:lvl1pPr>
          </a:lstStyle>
          <a:p>
            <a:pPr>
              <a:defRPr/>
            </a:pP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4" name="مستطيل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مستطيل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مستطيل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مستطيل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رابط مستقيم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رابط مستقيم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رابط مستقيم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مستطيل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شكل بيضاوي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شكل بيضاوي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شكل بيضاوي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شكل بيضاوي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شكل بيضاوي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رابط مستقيم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20" name="عنصر نائب للتاريخ 3"/>
          <p:cNvSpPr>
            <a:spLocks noGrp="1"/>
          </p:cNvSpPr>
          <p:nvPr>
            <p:ph type="dt" sz="half" idx="10"/>
          </p:nvPr>
        </p:nvSpPr>
        <p:spPr bwMode="auto">
          <a:xfrm rot="5400000">
            <a:off x="7762875" y="1169988"/>
            <a:ext cx="2286000" cy="381000"/>
          </a:xfrm>
        </p:spPr>
        <p:txBody>
          <a:bodyPr/>
          <a:lstStyle>
            <a:lvl1pPr>
              <a:defRPr/>
            </a:lvl1pPr>
          </a:lstStyle>
          <a:p>
            <a:pPr>
              <a:defRPr/>
            </a:pPr>
            <a:fld id="{DB6178FC-D33E-4F58-A3F5-0C2998931A93}" type="datetimeFigureOut">
              <a:rPr lang="ar-SA"/>
              <a:pPr>
                <a:defRPr/>
              </a:pPr>
              <a:t>18/10/1433</a:t>
            </a:fld>
            <a:endParaRPr lang="ar-SA"/>
          </a:p>
        </p:txBody>
      </p:sp>
      <p:sp>
        <p:nvSpPr>
          <p:cNvPr id="21" name="عنصر نائب للتذييل 4"/>
          <p:cNvSpPr>
            <a:spLocks noGrp="1"/>
          </p:cNvSpPr>
          <p:nvPr>
            <p:ph type="ftr" sz="quarter" idx="11"/>
          </p:nvPr>
        </p:nvSpPr>
        <p:spPr bwMode="auto">
          <a:xfrm rot="5400000">
            <a:off x="7077076" y="4178300"/>
            <a:ext cx="3657600" cy="384175"/>
          </a:xfrm>
        </p:spPr>
        <p:txBody>
          <a:bodyPr/>
          <a:lstStyle>
            <a:lvl1pPr>
              <a:defRPr/>
            </a:lvl1pPr>
          </a:lstStyle>
          <a:p>
            <a:pPr>
              <a:defRPr/>
            </a:pPr>
            <a:endParaRPr lang="ar-SA"/>
          </a:p>
        </p:txBody>
      </p:sp>
      <p:sp>
        <p:nvSpPr>
          <p:cNvPr id="22" name="عنصر نائب لرقم الشريحة 5"/>
          <p:cNvSpPr>
            <a:spLocks noGrp="1"/>
          </p:cNvSpPr>
          <p:nvPr>
            <p:ph type="sldNum" sz="quarter" idx="12"/>
          </p:nvPr>
        </p:nvSpPr>
        <p:spPr bwMode="auto">
          <a:xfrm>
            <a:off x="1339850" y="4929188"/>
            <a:ext cx="609600" cy="517525"/>
          </a:xfrm>
        </p:spPr>
        <p:txBody>
          <a:bodyPr/>
          <a:lstStyle>
            <a:lvl1pPr>
              <a:defRPr/>
            </a:lvl1pPr>
          </a:lstStyle>
          <a:p>
            <a:pPr>
              <a:defRPr/>
            </a:pPr>
            <a:fld id="{5F6E78B5-0363-4418-A298-9C7CA158905B}"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9" name="عنصر نائب للمحتوى 8"/>
          <p:cNvSpPr>
            <a:spLocks noGrp="1"/>
          </p:cNvSpPr>
          <p:nvPr>
            <p:ph sz="quarter" idx="1"/>
          </p:nvPr>
        </p:nvSpPr>
        <p:spPr>
          <a:xfrm>
            <a:off x="457200"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عنصر نائب للمحتوى 10"/>
          <p:cNvSpPr>
            <a:spLocks noGrp="1"/>
          </p:cNvSpPr>
          <p:nvPr>
            <p:ph sz="quarter" idx="2"/>
          </p:nvPr>
        </p:nvSpPr>
        <p:spPr>
          <a:xfrm>
            <a:off x="4270248" y="1600200"/>
            <a:ext cx="3657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2EA1B959-1B5E-4906-961B-DCD81481D85E}" type="datetimeFigureOut">
              <a:rPr lang="ar-SA"/>
              <a:pPr>
                <a:defRPr/>
              </a:pPr>
              <a:t>18/10/1433</a:t>
            </a:fld>
            <a:endParaRPr lang="ar-SA"/>
          </a:p>
        </p:txBody>
      </p:sp>
      <p:sp>
        <p:nvSpPr>
          <p:cNvPr id="6" name="عنصر نائب للتذييل 2"/>
          <p:cNvSpPr>
            <a:spLocks noGrp="1"/>
          </p:cNvSpPr>
          <p:nvPr>
            <p:ph type="ftr" sz="quarter" idx="11"/>
          </p:nvPr>
        </p:nvSpPr>
        <p:spPr/>
        <p:txBody>
          <a:bodyPr/>
          <a:lstStyle>
            <a:lvl1pPr>
              <a:defRPr/>
            </a:lvl1pPr>
          </a:lstStyle>
          <a:p>
            <a:pPr>
              <a:defRPr/>
            </a:pPr>
            <a:endParaRPr lang="ar-SA"/>
          </a:p>
        </p:txBody>
      </p:sp>
      <p:sp>
        <p:nvSpPr>
          <p:cNvPr id="7" name="عنصر نائب لرقم الشريحة 22"/>
          <p:cNvSpPr>
            <a:spLocks noGrp="1"/>
          </p:cNvSpPr>
          <p:nvPr>
            <p:ph type="sldNum" sz="quarter" idx="12"/>
          </p:nvPr>
        </p:nvSpPr>
        <p:spPr/>
        <p:txBody>
          <a:bodyPr/>
          <a:lstStyle>
            <a:lvl1pPr>
              <a:defRPr/>
            </a:lvl1pPr>
          </a:lstStyle>
          <a:p>
            <a:pPr>
              <a:defRPr/>
            </a:pPr>
            <a:fld id="{BF4E362C-809B-4750-A1EE-7B1327AF89D0}"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lstStyle>
            <a:lvl1pPr>
              <a:defRPr/>
            </a:lvl1pPr>
          </a:lstStyle>
          <a:p>
            <a:r>
              <a:rPr lang="ar-SA" smtClean="0"/>
              <a:t>انقر لتحرير نمط العنوان الرئيسي</a:t>
            </a:r>
            <a:endParaRPr lang="en-US"/>
          </a:p>
        </p:txBody>
      </p:sp>
      <p:sp>
        <p:nvSpPr>
          <p:cNvPr id="11" name="عنصر نائب للمحتوى 10"/>
          <p:cNvSpPr>
            <a:spLocks noGrp="1"/>
          </p:cNvSpPr>
          <p:nvPr>
            <p:ph sz="quarter" idx="2"/>
          </p:nvPr>
        </p:nvSpPr>
        <p:spPr>
          <a:xfrm>
            <a:off x="457200"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3" name="عنصر نائب للمحتوى 12"/>
          <p:cNvSpPr>
            <a:spLocks noGrp="1"/>
          </p:cNvSpPr>
          <p:nvPr>
            <p:ph sz="quarter" idx="4"/>
          </p:nvPr>
        </p:nvSpPr>
        <p:spPr>
          <a:xfrm>
            <a:off x="4371975" y="2362200"/>
            <a:ext cx="3657600" cy="38862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ar-SA" smtClean="0"/>
              <a:t>انقر لتحرير أنماط النص الرئيسي</a:t>
            </a:r>
          </a:p>
        </p:txBody>
      </p:sp>
      <p:sp>
        <p:nvSpPr>
          <p:cNvPr id="7" name="عنصر نائب للتاريخ 13"/>
          <p:cNvSpPr>
            <a:spLocks noGrp="1"/>
          </p:cNvSpPr>
          <p:nvPr>
            <p:ph type="dt" sz="half" idx="10"/>
          </p:nvPr>
        </p:nvSpPr>
        <p:spPr/>
        <p:txBody>
          <a:bodyPr/>
          <a:lstStyle>
            <a:lvl1pPr>
              <a:defRPr/>
            </a:lvl1pPr>
          </a:lstStyle>
          <a:p>
            <a:pPr>
              <a:defRPr/>
            </a:pPr>
            <a:fld id="{E8214E28-E2A6-49FA-8DA5-67E0F57CCFD4}" type="datetimeFigureOut">
              <a:rPr lang="ar-SA"/>
              <a:pPr>
                <a:defRPr/>
              </a:pPr>
              <a:t>18/10/1433</a:t>
            </a:fld>
            <a:endParaRPr lang="ar-SA"/>
          </a:p>
        </p:txBody>
      </p:sp>
      <p:sp>
        <p:nvSpPr>
          <p:cNvPr id="8" name="عنصر نائب للتذييل 2"/>
          <p:cNvSpPr>
            <a:spLocks noGrp="1"/>
          </p:cNvSpPr>
          <p:nvPr>
            <p:ph type="ftr" sz="quarter" idx="11"/>
          </p:nvPr>
        </p:nvSpPr>
        <p:spPr/>
        <p:txBody>
          <a:bodyPr/>
          <a:lstStyle>
            <a:lvl1pPr>
              <a:defRPr/>
            </a:lvl1pPr>
          </a:lstStyle>
          <a:p>
            <a:pPr>
              <a:defRPr/>
            </a:pPr>
            <a:endParaRPr lang="ar-SA"/>
          </a:p>
        </p:txBody>
      </p:sp>
      <p:sp>
        <p:nvSpPr>
          <p:cNvPr id="9" name="عنصر نائب لرقم الشريحة 22"/>
          <p:cNvSpPr>
            <a:spLocks noGrp="1"/>
          </p:cNvSpPr>
          <p:nvPr>
            <p:ph type="sldNum" sz="quarter" idx="12"/>
          </p:nvPr>
        </p:nvSpPr>
        <p:spPr/>
        <p:txBody>
          <a:bodyPr/>
          <a:lstStyle>
            <a:lvl1pPr>
              <a:defRPr/>
            </a:lvl1pPr>
          </a:lstStyle>
          <a:p>
            <a:pPr>
              <a:defRPr/>
            </a:pPr>
            <a:fld id="{DF87063C-31A0-4151-A86B-81BE0787EE4D}"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5"/>
          <p:cNvSpPr>
            <a:spLocks noGrp="1"/>
          </p:cNvSpPr>
          <p:nvPr>
            <p:ph type="dt" sz="half" idx="10"/>
          </p:nvPr>
        </p:nvSpPr>
        <p:spPr/>
        <p:txBody>
          <a:bodyPr rtlCol="0"/>
          <a:lstStyle>
            <a:lvl1pPr>
              <a:defRPr/>
            </a:lvl1pPr>
          </a:lstStyle>
          <a:p>
            <a:pPr>
              <a:defRPr/>
            </a:pPr>
            <a:fld id="{29358935-F846-4CC7-82DA-D2426D080377}" type="datetimeFigureOut">
              <a:rPr lang="ar-SA"/>
              <a:pPr>
                <a:defRPr/>
              </a:pPr>
              <a:t>18/10/1433</a:t>
            </a:fld>
            <a:endParaRPr lang="ar-SA"/>
          </a:p>
        </p:txBody>
      </p:sp>
      <p:sp>
        <p:nvSpPr>
          <p:cNvPr id="4" name="عنصر نائب لرقم الشريحة 6"/>
          <p:cNvSpPr>
            <a:spLocks noGrp="1"/>
          </p:cNvSpPr>
          <p:nvPr>
            <p:ph type="sldNum" sz="quarter" idx="11"/>
          </p:nvPr>
        </p:nvSpPr>
        <p:spPr/>
        <p:txBody>
          <a:bodyPr rtlCol="0"/>
          <a:lstStyle>
            <a:lvl1pPr>
              <a:defRPr/>
            </a:lvl1pPr>
          </a:lstStyle>
          <a:p>
            <a:pPr>
              <a:defRPr/>
            </a:pPr>
            <a:fld id="{635C6458-88A1-44F3-A3CC-AD530825C04E}" type="slidenum">
              <a:rPr lang="ar-SA"/>
              <a:pPr>
                <a:defRPr/>
              </a:pPr>
              <a:t>‹#›</a:t>
            </a:fld>
            <a:endParaRPr lang="ar-SA"/>
          </a:p>
        </p:txBody>
      </p:sp>
      <p:sp>
        <p:nvSpPr>
          <p:cNvPr id="5" name="عنصر نائب للتذييل 7"/>
          <p:cNvSpPr>
            <a:spLocks noGrp="1"/>
          </p:cNvSpPr>
          <p:nvPr>
            <p:ph type="ftr" sz="quarter" idx="12"/>
          </p:nvPr>
        </p:nvSpPr>
        <p:spPr/>
        <p:txBody>
          <a:bodyPr rtlCol="0"/>
          <a:lstStyle>
            <a:lvl1pPr>
              <a:defRPr/>
            </a:lvl1pPr>
          </a:lstStyle>
          <a:p>
            <a:pPr>
              <a:defRPr/>
            </a:pP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EF8CE630-FAA1-4607-8FE0-44DE1DDFEE44}" type="datetimeFigureOut">
              <a:rPr lang="ar-SA"/>
              <a:pPr>
                <a:defRPr/>
              </a:pPr>
              <a:t>18/10/1433</a:t>
            </a:fld>
            <a:endParaRPr lang="ar-SA"/>
          </a:p>
        </p:txBody>
      </p:sp>
      <p:sp>
        <p:nvSpPr>
          <p:cNvPr id="3" name="عنصر نائب للتذييل 2"/>
          <p:cNvSpPr>
            <a:spLocks noGrp="1"/>
          </p:cNvSpPr>
          <p:nvPr>
            <p:ph type="ftr" sz="quarter" idx="11"/>
          </p:nvPr>
        </p:nvSpPr>
        <p:spPr/>
        <p:txBody>
          <a:bodyPr/>
          <a:lstStyle>
            <a:lvl1pPr>
              <a:defRPr/>
            </a:lvl1pPr>
          </a:lstStyle>
          <a:p>
            <a:pPr>
              <a:defRPr/>
            </a:pPr>
            <a:endParaRPr lang="ar-SA"/>
          </a:p>
        </p:txBody>
      </p:sp>
      <p:sp>
        <p:nvSpPr>
          <p:cNvPr id="4" name="عنصر نائب لرقم الشريحة 22"/>
          <p:cNvSpPr>
            <a:spLocks noGrp="1"/>
          </p:cNvSpPr>
          <p:nvPr>
            <p:ph type="sldNum" sz="quarter" idx="12"/>
          </p:nvPr>
        </p:nvSpPr>
        <p:spPr/>
        <p:txBody>
          <a:bodyPr/>
          <a:lstStyle>
            <a:lvl1pPr>
              <a:defRPr/>
            </a:lvl1pPr>
          </a:lstStyle>
          <a:p>
            <a:pPr>
              <a:defRPr/>
            </a:pPr>
            <a:fld id="{8018677D-EDB4-426A-AE06-E0102AB76902}"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رابط مستقيم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رابط مستقيم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رابط مستقيم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مستطيل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رابط مستقيم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شكل بيضاوي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عنوان 1"/>
          <p:cNvSpPr>
            <a:spLocks noGrp="1"/>
          </p:cNvSpPr>
          <p:nvPr>
            <p:ph type="title"/>
          </p:nvPr>
        </p:nvSpPr>
        <p:spPr>
          <a:xfrm rot="5400000">
            <a:off x="3371850" y="3200400"/>
            <a:ext cx="6309360" cy="457200"/>
          </a:xfrm>
        </p:spPr>
        <p:txBody>
          <a:bodyPr/>
          <a:lstStyle>
            <a:lvl1pPr algn="l">
              <a:buNone/>
              <a:defRPr sz="2000" b="1" cap="sm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18" name="عنصر نائب للمحتوى 17"/>
          <p:cNvSpPr>
            <a:spLocks noGrp="1"/>
          </p:cNvSpPr>
          <p:nvPr>
            <p:ph sz="quarter" idx="1"/>
          </p:nvPr>
        </p:nvSpPr>
        <p:spPr>
          <a:xfrm>
            <a:off x="304800" y="274320"/>
            <a:ext cx="5638800" cy="632764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2" name="عنصر نائب للتاريخ 20"/>
          <p:cNvSpPr>
            <a:spLocks noGrp="1"/>
          </p:cNvSpPr>
          <p:nvPr>
            <p:ph type="dt" sz="half" idx="10"/>
          </p:nvPr>
        </p:nvSpPr>
        <p:spPr/>
        <p:txBody>
          <a:bodyPr rtlCol="0"/>
          <a:lstStyle>
            <a:lvl1pPr>
              <a:defRPr/>
            </a:lvl1pPr>
          </a:lstStyle>
          <a:p>
            <a:pPr>
              <a:defRPr/>
            </a:pPr>
            <a:fld id="{50544821-E61C-4C07-95D4-4F5F9B403CCC}" type="datetimeFigureOut">
              <a:rPr lang="ar-SA"/>
              <a:pPr>
                <a:defRPr/>
              </a:pPr>
              <a:t>18/10/1433</a:t>
            </a:fld>
            <a:endParaRPr lang="ar-SA"/>
          </a:p>
        </p:txBody>
      </p:sp>
      <p:sp>
        <p:nvSpPr>
          <p:cNvPr id="13" name="عنصر نائب لرقم الشريحة 21"/>
          <p:cNvSpPr>
            <a:spLocks noGrp="1"/>
          </p:cNvSpPr>
          <p:nvPr>
            <p:ph type="sldNum" sz="quarter" idx="11"/>
          </p:nvPr>
        </p:nvSpPr>
        <p:spPr/>
        <p:txBody>
          <a:bodyPr rtlCol="0"/>
          <a:lstStyle>
            <a:lvl1pPr>
              <a:defRPr/>
            </a:lvl1pPr>
          </a:lstStyle>
          <a:p>
            <a:pPr>
              <a:defRPr/>
            </a:pPr>
            <a:fld id="{339BD7C5-76DD-489E-AD76-D7D28A5325EA}" type="slidenum">
              <a:rPr lang="ar-SA"/>
              <a:pPr>
                <a:defRPr/>
              </a:pPr>
              <a:t>‹#›</a:t>
            </a:fld>
            <a:endParaRPr lang="ar-SA"/>
          </a:p>
        </p:txBody>
      </p:sp>
      <p:sp>
        <p:nvSpPr>
          <p:cNvPr id="14" name="عنصر نائب للتذييل 22"/>
          <p:cNvSpPr>
            <a:spLocks noGrp="1"/>
          </p:cNvSpPr>
          <p:nvPr>
            <p:ph type="ftr" sz="quarter" idx="12"/>
          </p:nvPr>
        </p:nvSpPr>
        <p:spPr/>
        <p:txBody>
          <a:bodyPr rtlCol="0"/>
          <a:lstStyle>
            <a:lvl1pPr>
              <a:defRPr/>
            </a:lvl1pPr>
          </a:lstStyle>
          <a:p>
            <a:pPr>
              <a:defRPr/>
            </a:pPr>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5" name="رابط مستقيم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شكل بيضاوي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رابط مستقيم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مستطيل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رابط مستقيم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رابط مستقيم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رابط مستقيم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عنوان 1"/>
          <p:cNvSpPr>
            <a:spLocks noGrp="1"/>
          </p:cNvSpPr>
          <p:nvPr>
            <p:ph type="title"/>
          </p:nvPr>
        </p:nvSpPr>
        <p:spPr>
          <a:xfrm rot="5400000">
            <a:off x="3350133" y="3200400"/>
            <a:ext cx="6309360" cy="457200"/>
          </a:xfrm>
        </p:spPr>
        <p:txBody>
          <a:bodyPr/>
          <a:lstStyle>
            <a:lvl1pPr algn="l">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12" name="عنصر نائب للتاريخ 16"/>
          <p:cNvSpPr>
            <a:spLocks noGrp="1"/>
          </p:cNvSpPr>
          <p:nvPr>
            <p:ph type="dt" sz="half" idx="10"/>
          </p:nvPr>
        </p:nvSpPr>
        <p:spPr/>
        <p:txBody>
          <a:bodyPr rtlCol="0"/>
          <a:lstStyle>
            <a:lvl1pPr>
              <a:defRPr/>
            </a:lvl1pPr>
          </a:lstStyle>
          <a:p>
            <a:pPr>
              <a:defRPr/>
            </a:pPr>
            <a:fld id="{02819E75-40B6-41AD-9D76-B8C12402F669}" type="datetimeFigureOut">
              <a:rPr lang="ar-SA"/>
              <a:pPr>
                <a:defRPr/>
              </a:pPr>
              <a:t>18/10/1433</a:t>
            </a:fld>
            <a:endParaRPr lang="ar-SA"/>
          </a:p>
        </p:txBody>
      </p:sp>
      <p:sp>
        <p:nvSpPr>
          <p:cNvPr id="13" name="عنصر نائب لرقم الشريحة 17"/>
          <p:cNvSpPr>
            <a:spLocks noGrp="1"/>
          </p:cNvSpPr>
          <p:nvPr>
            <p:ph type="sldNum" sz="quarter" idx="11"/>
          </p:nvPr>
        </p:nvSpPr>
        <p:spPr/>
        <p:txBody>
          <a:bodyPr rtlCol="0"/>
          <a:lstStyle>
            <a:lvl1pPr>
              <a:defRPr/>
            </a:lvl1pPr>
          </a:lstStyle>
          <a:p>
            <a:pPr>
              <a:defRPr/>
            </a:pPr>
            <a:fld id="{97D945ED-187E-4DA2-A9AE-83B1939AF46A}" type="slidenum">
              <a:rPr lang="ar-SA"/>
              <a:pPr>
                <a:defRPr/>
              </a:pPr>
              <a:t>‹#›</a:t>
            </a:fld>
            <a:endParaRPr lang="ar-SA"/>
          </a:p>
        </p:txBody>
      </p:sp>
      <p:sp>
        <p:nvSpPr>
          <p:cNvPr id="14" name="عنصر نائب للتذييل 20"/>
          <p:cNvSpPr>
            <a:spLocks noGrp="1"/>
          </p:cNvSpPr>
          <p:nvPr>
            <p:ph type="ftr" sz="quarter" idx="12"/>
          </p:nvPr>
        </p:nvSpPr>
        <p:spPr/>
        <p:txBody>
          <a:bodyPr rtlCol="0"/>
          <a:lstStyle>
            <a:lvl1pPr>
              <a:defRPr/>
            </a:lvl1pPr>
          </a:lstStyle>
          <a:p>
            <a:pPr>
              <a:defRPr/>
            </a:pPr>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عنصر نائب للعنوان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ar-SA" smtClean="0"/>
              <a:t>انقر لتحرير نمط العنوان الرئيسي</a:t>
            </a:r>
          </a:p>
        </p:txBody>
      </p:sp>
      <p:sp>
        <p:nvSpPr>
          <p:cNvPr id="1028" name="عنصر نائب للنص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fld id="{42763B70-E688-4BBE-A490-A84BAA09695A}" type="datetimeFigureOut">
              <a:rPr lang="ar-SA"/>
              <a:pPr>
                <a:defRPr/>
              </a:pPr>
              <a:t>18/10/1433</a:t>
            </a:fld>
            <a:endParaRPr lang="ar-SA"/>
          </a:p>
        </p:txBody>
      </p:sp>
      <p:sp>
        <p:nvSpPr>
          <p:cNvPr id="3" name="عنصر نائب للتذييل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شكل بيضاوي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عنصر نائب لرقم الشريحة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cs typeface="+mn-cs"/>
              </a:defRPr>
            </a:lvl1pPr>
          </a:lstStyle>
          <a:p>
            <a:pPr>
              <a:defRPr/>
            </a:pPr>
            <a:fld id="{FCEE1E01-2EBE-4536-8585-E1B5FEE62660}"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12" r:id="rId4"/>
    <p:sldLayoutId id="2147483713" r:id="rId5"/>
    <p:sldLayoutId id="2147483720" r:id="rId6"/>
    <p:sldLayoutId id="2147483714" r:id="rId7"/>
    <p:sldLayoutId id="2147483721" r:id="rId8"/>
    <p:sldLayoutId id="2147483722" r:id="rId9"/>
    <p:sldLayoutId id="2147483715" r:id="rId10"/>
    <p:sldLayoutId id="2147483716" r:id="rId11"/>
  </p:sldLayoutIdLst>
  <p:txStyles>
    <p:titleStyle>
      <a:lvl1pPr algn="l" rtl="1" eaLnBrk="0" fontAlgn="base" hangingPunct="0">
        <a:spcBef>
          <a:spcPct val="0"/>
        </a:spcBef>
        <a:spcAft>
          <a:spcPct val="0"/>
        </a:spcAft>
        <a:defRPr sz="3000" kern="1200" cap="small">
          <a:solidFill>
            <a:schemeClr val="tx2"/>
          </a:solidFill>
          <a:latin typeface="+mj-lt"/>
          <a:ea typeface="+mj-ea"/>
          <a:cs typeface="+mj-cs"/>
        </a:defRPr>
      </a:lvl1pPr>
      <a:lvl2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2pPr>
      <a:lvl3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3pPr>
      <a:lvl4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4pPr>
      <a:lvl5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5pPr>
      <a:lvl6pPr marL="457200" algn="l" rtl="1" fontAlgn="base">
        <a:spcBef>
          <a:spcPct val="0"/>
        </a:spcBef>
        <a:spcAft>
          <a:spcPct val="0"/>
        </a:spcAft>
        <a:defRPr sz="3000">
          <a:solidFill>
            <a:schemeClr val="tx2"/>
          </a:solidFill>
          <a:latin typeface="Century Schoolbook" pitchFamily="18" charset="0"/>
          <a:cs typeface="Times New Roman" pitchFamily="18" charset="0"/>
        </a:defRPr>
      </a:lvl6pPr>
      <a:lvl7pPr marL="914400" algn="l" rtl="1" fontAlgn="base">
        <a:spcBef>
          <a:spcPct val="0"/>
        </a:spcBef>
        <a:spcAft>
          <a:spcPct val="0"/>
        </a:spcAft>
        <a:defRPr sz="3000">
          <a:solidFill>
            <a:schemeClr val="tx2"/>
          </a:solidFill>
          <a:latin typeface="Century Schoolbook" pitchFamily="18" charset="0"/>
          <a:cs typeface="Times New Roman" pitchFamily="18" charset="0"/>
        </a:defRPr>
      </a:lvl7pPr>
      <a:lvl8pPr marL="1371600" algn="l" rtl="1" fontAlgn="base">
        <a:spcBef>
          <a:spcPct val="0"/>
        </a:spcBef>
        <a:spcAft>
          <a:spcPct val="0"/>
        </a:spcAft>
        <a:defRPr sz="3000">
          <a:solidFill>
            <a:schemeClr val="tx2"/>
          </a:solidFill>
          <a:latin typeface="Century Schoolbook" pitchFamily="18" charset="0"/>
          <a:cs typeface="Times New Roman" pitchFamily="18" charset="0"/>
        </a:defRPr>
      </a:lvl8pPr>
      <a:lvl9pPr marL="1828800" algn="l" rtl="1" fontAlgn="base">
        <a:spcBef>
          <a:spcPct val="0"/>
        </a:spcBef>
        <a:spcAft>
          <a:spcPct val="0"/>
        </a:spcAft>
        <a:defRPr sz="3000">
          <a:solidFill>
            <a:schemeClr val="tx2"/>
          </a:solidFill>
          <a:latin typeface="Century Schoolbook" pitchFamily="18" charset="0"/>
          <a:cs typeface="Times New Roman" pitchFamily="18" charset="0"/>
        </a:defRPr>
      </a:lvl9pPr>
    </p:titleStyle>
    <p:bodyStyle>
      <a:lvl1pPr marL="273050" indent="-273050" algn="r" rtl="1"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r" rtl="1"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r" rtl="1"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r" rtl="1"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r" rtl="1"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6" descr="Untitled-2 copy"/>
          <p:cNvPicPr>
            <a:picLocks noChangeAspect="1" noChangeArrowheads="1"/>
          </p:cNvPicPr>
          <p:nvPr/>
        </p:nvPicPr>
        <p:blipFill>
          <a:blip r:embed="rId2" cstate="print"/>
          <a:srcRect/>
          <a:stretch>
            <a:fillRect/>
          </a:stretch>
        </p:blipFill>
        <p:spPr bwMode="auto">
          <a:xfrm>
            <a:off x="0" y="0"/>
            <a:ext cx="2378075" cy="1295400"/>
          </a:xfrm>
          <a:prstGeom prst="rect">
            <a:avLst/>
          </a:prstGeom>
          <a:noFill/>
          <a:ln w="9525" algn="in">
            <a:noFill/>
            <a:miter lim="800000"/>
            <a:headEnd/>
            <a:tailEnd/>
          </a:ln>
        </p:spPr>
      </p:pic>
      <p:sp>
        <p:nvSpPr>
          <p:cNvPr id="8196" name="Rectangle 7"/>
          <p:cNvSpPr>
            <a:spLocks noChangeArrowheads="1"/>
          </p:cNvSpPr>
          <p:nvPr/>
        </p:nvSpPr>
        <p:spPr bwMode="auto">
          <a:xfrm>
            <a:off x="7315200" y="0"/>
            <a:ext cx="1828800" cy="1352550"/>
          </a:xfrm>
          <a:prstGeom prst="rect">
            <a:avLst/>
          </a:prstGeom>
          <a:noFill/>
          <a:ln w="9525">
            <a:noFill/>
            <a:miter lim="800000"/>
            <a:headEnd/>
            <a:tailEnd/>
          </a:ln>
        </p:spPr>
        <p:txBody>
          <a:bodyPr/>
          <a:lstStyle/>
          <a:p>
            <a:pPr>
              <a:spcAft>
                <a:spcPts val="1000"/>
              </a:spcAft>
            </a:pPr>
            <a:r>
              <a:rPr lang="ar-SA" sz="2000">
                <a:latin typeface="Microsoft Uighur" pitchFamily="2" charset="-78"/>
                <a:ea typeface="Arial" pitchFamily="34" charset="0"/>
                <a:cs typeface="Microsoft Uighur" pitchFamily="2" charset="-78"/>
              </a:rPr>
              <a:t>المملكة العربية السعودية</a:t>
            </a:r>
          </a:p>
          <a:p>
            <a:pPr>
              <a:spcAft>
                <a:spcPts val="1000"/>
              </a:spcAft>
            </a:pPr>
            <a:r>
              <a:rPr lang="ar-SA" sz="2000">
                <a:latin typeface="Microsoft Uighur" pitchFamily="2" charset="-78"/>
                <a:ea typeface="Arial" pitchFamily="34" charset="0"/>
                <a:cs typeface="Microsoft Uighur" pitchFamily="2" charset="-78"/>
              </a:rPr>
              <a:t>وزارة التعليم العالي</a:t>
            </a:r>
          </a:p>
          <a:p>
            <a:pPr>
              <a:spcAft>
                <a:spcPts val="1000"/>
              </a:spcAft>
            </a:pPr>
            <a:r>
              <a:rPr lang="ar-SA" sz="2000">
                <a:latin typeface="Microsoft Uighur" pitchFamily="2" charset="-78"/>
                <a:ea typeface="Arial" pitchFamily="34" charset="0"/>
                <a:cs typeface="Microsoft Uighur" pitchFamily="2" charset="-78"/>
              </a:rPr>
              <a:t>جامعة الــدمام</a:t>
            </a:r>
          </a:p>
          <a:p>
            <a:pPr>
              <a:spcAft>
                <a:spcPts val="1000"/>
              </a:spcAft>
            </a:pPr>
            <a:r>
              <a:rPr lang="ar-SA" sz="2000">
                <a:latin typeface="Microsoft Uighur" pitchFamily="2" charset="-78"/>
                <a:ea typeface="Arial" pitchFamily="34" charset="0"/>
                <a:cs typeface="Microsoft Uighur" pitchFamily="2" charset="-78"/>
              </a:rPr>
              <a:t>كلية الآداب</a:t>
            </a:r>
          </a:p>
        </p:txBody>
      </p:sp>
      <p:sp>
        <p:nvSpPr>
          <p:cNvPr id="9" name="مستطيل 8"/>
          <p:cNvSpPr/>
          <p:nvPr/>
        </p:nvSpPr>
        <p:spPr>
          <a:xfrm>
            <a:off x="3419475" y="1484313"/>
            <a:ext cx="2592388"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مقرر التذوق الأدبي</a:t>
            </a:r>
          </a:p>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من الشعر العربي الحديث</a:t>
            </a:r>
          </a:p>
        </p:txBody>
      </p:sp>
      <p:sp>
        <p:nvSpPr>
          <p:cNvPr id="10" name="مستطيل 9"/>
          <p:cNvSpPr/>
          <p:nvPr/>
        </p:nvSpPr>
        <p:spPr>
          <a:xfrm>
            <a:off x="900113" y="4868863"/>
            <a:ext cx="2122487" cy="12969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إشراف الدكتورة</a:t>
            </a:r>
          </a:p>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منى صالح </a:t>
            </a:r>
            <a:r>
              <a:rPr lang="ar-SA" sz="2800" b="1" dirty="0" err="1">
                <a:solidFill>
                  <a:schemeClr val="accent6">
                    <a:lumMod val="75000"/>
                  </a:schemeClr>
                </a:solidFill>
                <a:latin typeface="Adobe Arabic" pitchFamily="18" charset="-78"/>
                <a:cs typeface="Adobe Arabic" pitchFamily="18" charset="-78"/>
              </a:rPr>
              <a:t>الرشادة</a:t>
            </a:r>
            <a:endParaRPr lang="ar-SA" sz="2800" b="1" dirty="0">
              <a:solidFill>
                <a:schemeClr val="accent6">
                  <a:lumMod val="75000"/>
                </a:schemeClr>
              </a:solidFill>
              <a:latin typeface="Adobe Arabic" pitchFamily="18" charset="-78"/>
              <a:cs typeface="Adobe Arabic" pitchFamily="18" charset="-78"/>
            </a:endParaRPr>
          </a:p>
        </p:txBody>
      </p:sp>
      <p:sp>
        <p:nvSpPr>
          <p:cNvPr id="11" name="مستطيل 10"/>
          <p:cNvSpPr/>
          <p:nvPr/>
        </p:nvSpPr>
        <p:spPr>
          <a:xfrm>
            <a:off x="4716463" y="4941888"/>
            <a:ext cx="2376487" cy="1150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إعداد الطالبة </a:t>
            </a:r>
          </a:p>
          <a:p>
            <a:pPr algn="ctr" fontAlgn="auto">
              <a:spcBef>
                <a:spcPts val="0"/>
              </a:spcBef>
              <a:spcAft>
                <a:spcPts val="0"/>
              </a:spcAft>
              <a:defRPr/>
            </a:pPr>
            <a:r>
              <a:rPr lang="ar-SA" sz="2800" b="1" dirty="0">
                <a:solidFill>
                  <a:schemeClr val="accent6">
                    <a:lumMod val="75000"/>
                  </a:schemeClr>
                </a:solidFill>
                <a:latin typeface="Adobe Arabic" pitchFamily="18" charset="-78"/>
                <a:cs typeface="Adobe Arabic" pitchFamily="18" charset="-78"/>
              </a:rPr>
              <a:t>أفنان أنور الحكمي </a:t>
            </a:r>
          </a:p>
        </p:txBody>
      </p:sp>
      <p:sp>
        <p:nvSpPr>
          <p:cNvPr id="12" name="مستطيل 11"/>
          <p:cNvSpPr/>
          <p:nvPr/>
        </p:nvSpPr>
        <p:spPr>
          <a:xfrm>
            <a:off x="1547664" y="2492896"/>
            <a:ext cx="6048672" cy="1323439"/>
          </a:xfrm>
          <a:prstGeom prst="rect">
            <a:avLst/>
          </a:prstGeom>
          <a:noFill/>
        </p:spPr>
        <p:txBody>
          <a:bodyPr>
            <a:spAutoFit/>
          </a:bodyPr>
          <a:lstStyle/>
          <a:p>
            <a:pPr algn="ctr" fontAlgn="auto">
              <a:spcBef>
                <a:spcPts val="0"/>
              </a:spcBef>
              <a:spcAft>
                <a:spcPts val="0"/>
              </a:spcAft>
              <a:defRPr/>
            </a:pPr>
            <a:r>
              <a:rPr lang="ar-SA"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قصيدة المســـاء</a:t>
            </a:r>
          </a:p>
          <a:p>
            <a:pPr algn="ctr" fontAlgn="auto">
              <a:spcBef>
                <a:spcPts val="0"/>
              </a:spcBef>
              <a:spcAft>
                <a:spcPts val="0"/>
              </a:spcAft>
              <a:defRPr/>
            </a:pPr>
            <a:r>
              <a:rPr lang="ar-SA" sz="36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خليل مطران </a:t>
            </a:r>
          </a:p>
        </p:txBody>
      </p:sp>
    </p:spTree>
  </p:cSld>
  <p:clrMapOvr>
    <a:masterClrMapping/>
  </p:clrMapOvr>
  <p:transition>
    <p:cover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980728"/>
            <a:ext cx="7467600" cy="5493224"/>
          </a:xfrm>
        </p:spPr>
        <p:txBody>
          <a:bodyPr/>
          <a:lstStyle/>
          <a:p>
            <a:pPr fontAlgn="auto">
              <a:spcBef>
                <a:spcPts val="0"/>
              </a:spcBef>
              <a:spcAft>
                <a:spcPts val="0"/>
              </a:spcAft>
              <a:buNone/>
              <a:defRPr/>
            </a:pPr>
            <a:r>
              <a:rPr lang="ar-SA" dirty="0" smtClean="0">
                <a:solidFill>
                  <a:schemeClr val="tx1">
                    <a:lumMod val="95000"/>
                    <a:lumOff val="5000"/>
                  </a:schemeClr>
                </a:solidFill>
                <a:latin typeface="Adobe Arabic" pitchFamily="18" charset="-78"/>
                <a:cs typeface="Adobe Arabic" pitchFamily="18" charset="-78"/>
              </a:rPr>
              <a:t>وَالشَّمْسُ في شَفَـقٍ يَسِيلُ </a:t>
            </a:r>
            <a:r>
              <a:rPr lang="ar-SA" u="sng" dirty="0" smtClean="0">
                <a:solidFill>
                  <a:schemeClr val="tx1">
                    <a:lumMod val="95000"/>
                    <a:lumOff val="5000"/>
                  </a:schemeClr>
                </a:solidFill>
                <a:latin typeface="Adobe Arabic" pitchFamily="18" charset="-78"/>
                <a:cs typeface="Adobe Arabic" pitchFamily="18" charset="-78"/>
              </a:rPr>
              <a:t>نُضَـــارُهُ  </a:t>
            </a:r>
            <a:r>
              <a:rPr lang="ar-SA" dirty="0" smtClean="0">
                <a:solidFill>
                  <a:schemeClr val="tx1">
                    <a:lumMod val="95000"/>
                    <a:lumOff val="5000"/>
                  </a:schemeClr>
                </a:solidFill>
                <a:latin typeface="Adobe Arabic" pitchFamily="18" charset="-78"/>
                <a:cs typeface="Adobe Arabic" pitchFamily="18" charset="-78"/>
              </a:rPr>
              <a:t>         فَــوْقَ </a:t>
            </a:r>
            <a:r>
              <a:rPr lang="ar-SA" u="sng" dirty="0" smtClean="0">
                <a:solidFill>
                  <a:schemeClr val="tx1">
                    <a:lumMod val="95000"/>
                    <a:lumOff val="5000"/>
                  </a:schemeClr>
                </a:solidFill>
                <a:latin typeface="Adobe Arabic" pitchFamily="18" charset="-78"/>
                <a:cs typeface="Adobe Arabic" pitchFamily="18" charset="-78"/>
              </a:rPr>
              <a:t>العَقِيقِ</a:t>
            </a:r>
            <a:r>
              <a:rPr lang="ar-SA" dirty="0" smtClean="0">
                <a:solidFill>
                  <a:schemeClr val="tx1">
                    <a:lumMod val="95000"/>
                    <a:lumOff val="5000"/>
                  </a:schemeClr>
                </a:solidFill>
                <a:latin typeface="Adobe Arabic" pitchFamily="18" charset="-78"/>
                <a:cs typeface="Adobe Arabic" pitchFamily="18" charset="-78"/>
              </a:rPr>
              <a:t> عَلَى </a:t>
            </a:r>
            <a:r>
              <a:rPr lang="ar-SA" u="sng" dirty="0" smtClean="0">
                <a:solidFill>
                  <a:schemeClr val="tx1">
                    <a:lumMod val="95000"/>
                    <a:lumOff val="5000"/>
                  </a:schemeClr>
                </a:solidFill>
                <a:latin typeface="Adobe Arabic" pitchFamily="18" charset="-78"/>
                <a:cs typeface="Adobe Arabic" pitchFamily="18" charset="-78"/>
              </a:rPr>
              <a:t>ذُرَىً</a:t>
            </a:r>
            <a:r>
              <a:rPr lang="ar-SA" dirty="0" smtClean="0">
                <a:solidFill>
                  <a:schemeClr val="tx1">
                    <a:lumMod val="95000"/>
                    <a:lumOff val="5000"/>
                  </a:schemeClr>
                </a:solidFill>
                <a:latin typeface="Adobe Arabic" pitchFamily="18" charset="-78"/>
                <a:cs typeface="Adobe Arabic" pitchFamily="18" charset="-78"/>
              </a:rPr>
              <a:t> سَوْدَاءِ</a:t>
            </a:r>
          </a:p>
          <a:p>
            <a:pPr fontAlgn="auto">
              <a:spcBef>
                <a:spcPts val="0"/>
              </a:spcBef>
              <a:spcAft>
                <a:spcPts val="0"/>
              </a:spcAft>
              <a:buNone/>
              <a:defRPr/>
            </a:pPr>
            <a:r>
              <a:rPr lang="ar-SA" b="1" dirty="0" smtClean="0">
                <a:solidFill>
                  <a:srgbClr val="C00000"/>
                </a:solidFill>
                <a:latin typeface="Adobe Arabic" pitchFamily="18" charset="-78"/>
                <a:cs typeface="Adobe Arabic" pitchFamily="18" charset="-78"/>
              </a:rPr>
              <a:t> </a:t>
            </a: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النضار </a:t>
            </a:r>
            <a:r>
              <a:rPr lang="ar-SA" b="1" dirty="0" smtClean="0">
                <a:solidFill>
                  <a:srgbClr val="C00000"/>
                </a:solidFill>
                <a:latin typeface="Adobe Arabic" pitchFamily="18" charset="-78"/>
                <a:cs typeface="Adobe Arabic" pitchFamily="18" charset="-78"/>
              </a:rPr>
              <a:t>: </a:t>
            </a:r>
            <a:r>
              <a:rPr lang="ar-SA" dirty="0" err="1" smtClean="0">
                <a:solidFill>
                  <a:srgbClr val="C00000"/>
                </a:solidFill>
                <a:latin typeface="Adobe Arabic" pitchFamily="18" charset="-78"/>
                <a:cs typeface="Adobe Arabic" pitchFamily="18" charset="-78"/>
              </a:rPr>
              <a:t>الذهب </a:t>
            </a:r>
            <a:r>
              <a:rPr lang="ar-SA" dirty="0" smtClean="0">
                <a:solidFill>
                  <a:srgbClr val="C00000"/>
                </a:solidFill>
                <a:latin typeface="Adobe Arabic" pitchFamily="18" charset="-78"/>
                <a:cs typeface="Adobe Arabic" pitchFamily="18" charset="-78"/>
              </a:rPr>
              <a:t>، </a:t>
            </a:r>
            <a:r>
              <a:rPr lang="ar-SA" b="1" dirty="0" err="1" smtClean="0">
                <a:solidFill>
                  <a:srgbClr val="C00000"/>
                </a:solidFill>
                <a:latin typeface="Adobe Arabic" pitchFamily="18" charset="-78"/>
                <a:cs typeface="Adobe Arabic" pitchFamily="18" charset="-78"/>
              </a:rPr>
              <a:t>العقيق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الياقوت أحجار كريمة لونها أحمر والمراد السحاب </a:t>
            </a:r>
            <a:r>
              <a:rPr lang="ar-SA" dirty="0" err="1" smtClean="0">
                <a:solidFill>
                  <a:srgbClr val="C00000"/>
                </a:solidFill>
                <a:latin typeface="Adobe Arabic" pitchFamily="18" charset="-78"/>
                <a:cs typeface="Adobe Arabic" pitchFamily="18" charset="-78"/>
              </a:rPr>
              <a:t>الأحمر </a:t>
            </a:r>
            <a:r>
              <a:rPr lang="ar-SA" dirty="0" smtClean="0">
                <a:solidFill>
                  <a:srgbClr val="C00000"/>
                </a:solidFill>
                <a:latin typeface="Adobe Arabic" pitchFamily="18" charset="-78"/>
                <a:cs typeface="Adobe Arabic" pitchFamily="18" charset="-78"/>
              </a:rPr>
              <a:t>، </a:t>
            </a:r>
            <a:r>
              <a:rPr lang="ar-SA" b="1" dirty="0" err="1" smtClean="0">
                <a:solidFill>
                  <a:srgbClr val="C00000"/>
                </a:solidFill>
                <a:latin typeface="Adobe Arabic" pitchFamily="18" charset="-78"/>
                <a:cs typeface="Adobe Arabic" pitchFamily="18" charset="-78"/>
              </a:rPr>
              <a:t>والذرى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السحب المرتفعة كالجبال </a:t>
            </a:r>
            <a:r>
              <a:rPr lang="ar-SA" dirty="0" err="1" smtClean="0">
                <a:solidFill>
                  <a:srgbClr val="C00000"/>
                </a:solidFill>
                <a:latin typeface="Adobe Arabic" pitchFamily="18" charset="-78"/>
                <a:cs typeface="Adobe Arabic" pitchFamily="18" charset="-78"/>
              </a:rPr>
              <a:t>السوداء .</a:t>
            </a:r>
            <a:r>
              <a:rPr lang="ar-SA" dirty="0" smtClean="0">
                <a:solidFill>
                  <a:schemeClr val="tx1">
                    <a:lumMod val="95000"/>
                    <a:lumOff val="5000"/>
                  </a:schemeClr>
                </a:solidFill>
                <a:latin typeface="Adobe Arabic" pitchFamily="18" charset="-78"/>
                <a:cs typeface="Adobe Arabic" pitchFamily="18" charset="-78"/>
              </a:rPr>
              <a:t/>
            </a:r>
            <a:br>
              <a:rPr lang="ar-SA" dirty="0" smtClean="0">
                <a:solidFill>
                  <a:schemeClr val="tx1">
                    <a:lumMod val="95000"/>
                    <a:lumOff val="5000"/>
                  </a:schemeClr>
                </a:solidFill>
                <a:latin typeface="Adobe Arabic" pitchFamily="18" charset="-78"/>
                <a:cs typeface="Adobe Arabic" pitchFamily="18" charset="-78"/>
              </a:rPr>
            </a:br>
            <a:r>
              <a:rPr lang="ar-SA" dirty="0" smtClean="0">
                <a:solidFill>
                  <a:schemeClr val="tx1">
                    <a:lumMod val="95000"/>
                    <a:lumOff val="5000"/>
                  </a:schemeClr>
                </a:solidFill>
                <a:latin typeface="Adobe Arabic" pitchFamily="18" charset="-78"/>
                <a:cs typeface="Adobe Arabic" pitchFamily="18" charset="-78"/>
              </a:rPr>
              <a:t>                    </a:t>
            </a:r>
          </a:p>
          <a:p>
            <a:pPr fontAlgn="auto">
              <a:spcBef>
                <a:spcPts val="0"/>
              </a:spcBef>
              <a:spcAft>
                <a:spcPts val="0"/>
              </a:spcAft>
              <a:buNone/>
              <a:defRPr/>
            </a:pPr>
            <a:r>
              <a:rPr lang="ar-SA" dirty="0" smtClean="0">
                <a:solidFill>
                  <a:schemeClr val="tx1">
                    <a:lumMod val="95000"/>
                    <a:lumOff val="5000"/>
                  </a:schemeClr>
                </a:solidFill>
                <a:latin typeface="Adobe Arabic" pitchFamily="18" charset="-78"/>
                <a:cs typeface="Adobe Arabic" pitchFamily="18" charset="-78"/>
              </a:rPr>
              <a:t>مَرَّتْ خِـــلاَلَ </a:t>
            </a:r>
            <a:r>
              <a:rPr lang="ar-SA" u="sng" dirty="0" smtClean="0">
                <a:solidFill>
                  <a:schemeClr val="tx1">
                    <a:lumMod val="95000"/>
                    <a:lumOff val="5000"/>
                  </a:schemeClr>
                </a:solidFill>
                <a:latin typeface="Adobe Arabic" pitchFamily="18" charset="-78"/>
                <a:cs typeface="Adobe Arabic" pitchFamily="18" charset="-78"/>
              </a:rPr>
              <a:t>غَـمَـامَتَيْنِ</a:t>
            </a:r>
            <a:r>
              <a:rPr lang="ar-SA" dirty="0" smtClean="0">
                <a:solidFill>
                  <a:schemeClr val="tx1">
                    <a:lumMod val="95000"/>
                    <a:lumOff val="5000"/>
                  </a:schemeClr>
                </a:solidFill>
                <a:latin typeface="Adobe Arabic" pitchFamily="18" charset="-78"/>
                <a:cs typeface="Adobe Arabic" pitchFamily="18" charset="-78"/>
              </a:rPr>
              <a:t> </a:t>
            </a:r>
            <a:r>
              <a:rPr lang="ar-SA" dirty="0" err="1" smtClean="0">
                <a:solidFill>
                  <a:schemeClr val="tx1">
                    <a:lumMod val="95000"/>
                    <a:lumOff val="5000"/>
                  </a:schemeClr>
                </a:solidFill>
                <a:latin typeface="Adobe Arabic" pitchFamily="18" charset="-78"/>
                <a:cs typeface="Adobe Arabic" pitchFamily="18" charset="-78"/>
              </a:rPr>
              <a:t>تَحَــــدُّرَاً</a:t>
            </a:r>
            <a:r>
              <a:rPr lang="ar-SA" dirty="0" smtClean="0">
                <a:solidFill>
                  <a:schemeClr val="tx1">
                    <a:lumMod val="95000"/>
                    <a:lumOff val="5000"/>
                  </a:schemeClr>
                </a:solidFill>
                <a:latin typeface="Adobe Arabic" pitchFamily="18" charset="-78"/>
                <a:cs typeface="Adobe Arabic" pitchFamily="18" charset="-78"/>
              </a:rPr>
              <a:t>            </a:t>
            </a:r>
            <a:r>
              <a:rPr lang="ar-SA" u="sng" dirty="0" err="1" smtClean="0">
                <a:solidFill>
                  <a:schemeClr val="tx1">
                    <a:lumMod val="95000"/>
                    <a:lumOff val="5000"/>
                  </a:schemeClr>
                </a:solidFill>
                <a:latin typeface="Adobe Arabic" pitchFamily="18" charset="-78"/>
                <a:cs typeface="Adobe Arabic" pitchFamily="18" charset="-78"/>
              </a:rPr>
              <a:t>وَتَقَطَّرَتْ</a:t>
            </a:r>
            <a:r>
              <a:rPr lang="ar-SA" dirty="0" smtClean="0">
                <a:solidFill>
                  <a:schemeClr val="tx1">
                    <a:lumMod val="95000"/>
                    <a:lumOff val="5000"/>
                  </a:schemeClr>
                </a:solidFill>
                <a:latin typeface="Adobe Arabic" pitchFamily="18" charset="-78"/>
                <a:cs typeface="Adobe Arabic" pitchFamily="18" charset="-78"/>
              </a:rPr>
              <a:t> كَــالدَّمْعَةِ الحَمْــــرَاءِ</a:t>
            </a:r>
          </a:p>
          <a:p>
            <a:pPr fontAlgn="auto">
              <a:spcBef>
                <a:spcPts val="0"/>
              </a:spcBef>
              <a:spcAft>
                <a:spcPts val="0"/>
              </a:spcAft>
              <a:buNone/>
              <a:defRPr/>
            </a:pPr>
            <a:r>
              <a:rPr lang="ar-SA" b="1" dirty="0" smtClean="0">
                <a:solidFill>
                  <a:srgbClr val="C00000"/>
                </a:solidFill>
                <a:latin typeface="Adobe Arabic" pitchFamily="18" charset="-78"/>
                <a:cs typeface="Adobe Arabic" pitchFamily="18" charset="-78"/>
              </a:rPr>
              <a:t> </a:t>
            </a: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غمامتين </a:t>
            </a:r>
            <a:r>
              <a:rPr lang="ar-SA" b="1" dirty="0" smtClean="0">
                <a:solidFill>
                  <a:srgbClr val="C00000"/>
                </a:solidFill>
                <a:latin typeface="Adobe Arabic" pitchFamily="18" charset="-78"/>
                <a:cs typeface="Adobe Arabic" pitchFamily="18" charset="-78"/>
              </a:rPr>
              <a:t>: </a:t>
            </a:r>
            <a:r>
              <a:rPr lang="ar-SA" dirty="0" err="1" smtClean="0">
                <a:solidFill>
                  <a:srgbClr val="C00000"/>
                </a:solidFill>
                <a:latin typeface="Adobe Arabic" pitchFamily="18" charset="-78"/>
                <a:cs typeface="Adobe Arabic" pitchFamily="18" charset="-78"/>
              </a:rPr>
              <a:t>سحابتين </a:t>
            </a:r>
            <a:r>
              <a:rPr lang="ar-SA" dirty="0" smtClean="0">
                <a:solidFill>
                  <a:srgbClr val="C00000"/>
                </a:solidFill>
                <a:latin typeface="Adobe Arabic" pitchFamily="18" charset="-78"/>
                <a:cs typeface="Adobe Arabic" pitchFamily="18" charset="-78"/>
              </a:rPr>
              <a:t>، </a:t>
            </a:r>
            <a:r>
              <a:rPr lang="ar-SA" b="1" dirty="0" err="1" smtClean="0">
                <a:solidFill>
                  <a:srgbClr val="C00000"/>
                </a:solidFill>
                <a:latin typeface="Adobe Arabic" pitchFamily="18" charset="-78"/>
                <a:cs typeface="Adobe Arabic" pitchFamily="18" charset="-78"/>
              </a:rPr>
              <a:t>وتقطرت</a:t>
            </a:r>
            <a:r>
              <a:rPr lang="ar-SA" b="1" dirty="0" smtClean="0">
                <a:solidFill>
                  <a:srgbClr val="C00000"/>
                </a:solidFill>
                <a:latin typeface="Adobe Arabic" pitchFamily="18" charset="-78"/>
                <a:cs typeface="Adobe Arabic" pitchFamily="18" charset="-78"/>
              </a:rPr>
              <a:t> : </a:t>
            </a:r>
            <a:r>
              <a:rPr lang="ar-SA" dirty="0" smtClean="0">
                <a:solidFill>
                  <a:srgbClr val="C00000"/>
                </a:solidFill>
                <a:latin typeface="Adobe Arabic" pitchFamily="18" charset="-78"/>
                <a:cs typeface="Adobe Arabic" pitchFamily="18" charset="-78"/>
              </a:rPr>
              <a:t>سالت قطرات </a:t>
            </a:r>
            <a:r>
              <a:rPr lang="ar-SA" dirty="0" smtClean="0">
                <a:solidFill>
                  <a:schemeClr val="tx1">
                    <a:lumMod val="95000"/>
                    <a:lumOff val="5000"/>
                  </a:schemeClr>
                </a:solidFill>
                <a:latin typeface="Adobe Arabic" pitchFamily="18" charset="-78"/>
                <a:cs typeface="Adobe Arabic" pitchFamily="18" charset="-78"/>
              </a:rPr>
              <a:t/>
            </a:r>
            <a:br>
              <a:rPr lang="ar-SA" dirty="0" smtClean="0">
                <a:solidFill>
                  <a:schemeClr val="tx1">
                    <a:lumMod val="95000"/>
                    <a:lumOff val="5000"/>
                  </a:schemeClr>
                </a:solidFill>
                <a:latin typeface="Adobe Arabic" pitchFamily="18" charset="-78"/>
                <a:cs typeface="Adobe Arabic" pitchFamily="18" charset="-78"/>
              </a:rPr>
            </a:br>
            <a:endParaRPr lang="ar-SA"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endParaRPr lang="ar-SA"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buNone/>
              <a:defRPr/>
            </a:pPr>
            <a:r>
              <a:rPr lang="ar-SA" dirty="0" smtClean="0">
                <a:solidFill>
                  <a:schemeClr val="tx1">
                    <a:lumMod val="95000"/>
                    <a:lumOff val="5000"/>
                  </a:schemeClr>
                </a:solidFill>
                <a:latin typeface="Adobe Arabic" pitchFamily="18" charset="-78"/>
                <a:cs typeface="Adobe Arabic" pitchFamily="18" charset="-78"/>
              </a:rPr>
              <a:t>فَكَـــأَنَّ آخِــرُ دَمْعَةٍ لِلْكَــوْن ِ قَـدْ            مُزِجَتْ بــآخِرِ أَدْمُـعِي لرِثَـــائي</a:t>
            </a:r>
          </a:p>
          <a:p>
            <a:pPr fontAlgn="auto">
              <a:spcBef>
                <a:spcPts val="0"/>
              </a:spcBef>
              <a:spcAft>
                <a:spcPts val="0"/>
              </a:spcAft>
              <a:buNone/>
              <a:defRPr/>
            </a:pPr>
            <a:r>
              <a:rPr lang="ar-SA" dirty="0" smtClean="0">
                <a:solidFill>
                  <a:schemeClr val="tx1">
                    <a:lumMod val="95000"/>
                    <a:lumOff val="5000"/>
                  </a:schemeClr>
                </a:solidFill>
                <a:latin typeface="Adobe Arabic" pitchFamily="18" charset="-78"/>
                <a:cs typeface="Adobe Arabic" pitchFamily="18" charset="-78"/>
              </a:rPr>
              <a:t>وَكَأَنَّني </a:t>
            </a:r>
            <a:r>
              <a:rPr lang="ar-SA" u="sng" dirty="0" smtClean="0">
                <a:solidFill>
                  <a:schemeClr val="tx1">
                    <a:lumMod val="95000"/>
                    <a:lumOff val="5000"/>
                  </a:schemeClr>
                </a:solidFill>
                <a:latin typeface="Adobe Arabic" pitchFamily="18" charset="-78"/>
                <a:cs typeface="Adobe Arabic" pitchFamily="18" charset="-78"/>
              </a:rPr>
              <a:t>آنَـسْــتُ</a:t>
            </a:r>
            <a:r>
              <a:rPr lang="ar-SA" dirty="0" smtClean="0">
                <a:solidFill>
                  <a:schemeClr val="tx1">
                    <a:lumMod val="95000"/>
                    <a:lumOff val="5000"/>
                  </a:schemeClr>
                </a:solidFill>
                <a:latin typeface="Adobe Arabic" pitchFamily="18" charset="-78"/>
                <a:cs typeface="Adobe Arabic" pitchFamily="18" charset="-78"/>
              </a:rPr>
              <a:t> يَــوْمِـي زَائِــــلاً            فَرَأَيْتُ في المِرْآةِ كَيْفَ مَسَـــــائي</a:t>
            </a:r>
          </a:p>
          <a:p>
            <a:pPr fontAlgn="auto">
              <a:spcBef>
                <a:spcPts val="0"/>
              </a:spcBef>
              <a:spcAft>
                <a:spcPts val="0"/>
              </a:spcAft>
              <a:buNone/>
              <a:defRPr/>
            </a:pPr>
            <a:endParaRPr lang="ar-SA" b="1" dirty="0" smtClean="0">
              <a:solidFill>
                <a:srgbClr val="C00000"/>
              </a:solidFill>
              <a:latin typeface="Adobe Arabic" pitchFamily="18" charset="-78"/>
              <a:cs typeface="Adobe Arabic" pitchFamily="18" charset="-78"/>
            </a:endParaRP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آنست </a:t>
            </a:r>
            <a:r>
              <a:rPr lang="ar-SA" b="1" dirty="0" smtClean="0">
                <a:solidFill>
                  <a:srgbClr val="C00000"/>
                </a:solidFill>
                <a:latin typeface="Adobe Arabic" pitchFamily="18" charset="-78"/>
                <a:cs typeface="Adobe Arabic" pitchFamily="18" charset="-78"/>
              </a:rPr>
              <a:t>: </a:t>
            </a:r>
            <a:r>
              <a:rPr lang="ar-SA" dirty="0" err="1" smtClean="0">
                <a:solidFill>
                  <a:srgbClr val="C00000"/>
                </a:solidFill>
                <a:latin typeface="Adobe Arabic" pitchFamily="18" charset="-78"/>
                <a:cs typeface="Adobe Arabic" pitchFamily="18" charset="-78"/>
              </a:rPr>
              <a:t>أبصرت .</a:t>
            </a:r>
            <a:endParaRPr lang="en-US" dirty="0" smtClean="0">
              <a:solidFill>
                <a:srgbClr val="C00000"/>
              </a:solidFill>
              <a:latin typeface="Adobe Arabic" pitchFamily="18" charset="-78"/>
              <a:cs typeface="Adobe Arabic" pitchFamily="18" charset="-78"/>
            </a:endParaRP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9" name="مستطيل 8"/>
          <p:cNvSpPr/>
          <p:nvPr/>
        </p:nvSpPr>
        <p:spPr>
          <a:xfrm>
            <a:off x="1692275" y="1125538"/>
            <a:ext cx="6335713" cy="5040312"/>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6" name="مستطيل 5"/>
          <p:cNvSpPr/>
          <p:nvPr/>
        </p:nvSpPr>
        <p:spPr>
          <a:xfrm>
            <a:off x="1691680" y="0"/>
            <a:ext cx="6048672" cy="769441"/>
          </a:xfrm>
          <a:prstGeom prst="rect">
            <a:avLst/>
          </a:prstGeom>
          <a:noFill/>
        </p:spPr>
        <p:txBody>
          <a:bodyPr>
            <a:spAutoFit/>
          </a:bodyPr>
          <a:lstStyle/>
          <a:p>
            <a:pPr algn="ctr" fontAlgn="auto">
              <a:spcBef>
                <a:spcPts val="0"/>
              </a:spcBef>
              <a:spcAft>
                <a:spcPts val="0"/>
              </a:spcAft>
              <a:defRPr/>
            </a:pPr>
            <a:r>
              <a:rPr lang="ar-SA"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تحليل الأفكار ..</a:t>
            </a:r>
          </a:p>
        </p:txBody>
      </p:sp>
      <p:sp>
        <p:nvSpPr>
          <p:cNvPr id="8" name="مستطيل 7"/>
          <p:cNvSpPr/>
          <p:nvPr/>
        </p:nvSpPr>
        <p:spPr>
          <a:xfrm>
            <a:off x="611188" y="576263"/>
            <a:ext cx="7705725" cy="6165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400" b="1" dirty="0">
                <a:solidFill>
                  <a:schemeClr val="tx1">
                    <a:lumMod val="85000"/>
                    <a:lumOff val="15000"/>
                  </a:schemeClr>
                </a:solidFill>
                <a:latin typeface="Adobe Arabic" pitchFamily="18" charset="-78"/>
                <a:cs typeface="Adobe Arabic" pitchFamily="18" charset="-78"/>
              </a:rPr>
              <a:t>المقطع الأول .. </a:t>
            </a:r>
            <a:r>
              <a:rPr lang="ar-SA" sz="2400" dirty="0">
                <a:solidFill>
                  <a:schemeClr val="tx1">
                    <a:lumMod val="85000"/>
                    <a:lumOff val="15000"/>
                  </a:schemeClr>
                </a:solidFill>
                <a:latin typeface="Adobe Arabic" pitchFamily="18" charset="-78"/>
                <a:cs typeface="Adobe Arabic" pitchFamily="18" charset="-78"/>
              </a:rPr>
              <a:t>تحدث الشاعر عن ( نار الشوق وآلآم المرض والغربة !! )</a:t>
            </a:r>
            <a:endParaRPr lang="en-US" sz="2400"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400" dirty="0">
                <a:solidFill>
                  <a:schemeClr val="tx1">
                    <a:lumMod val="85000"/>
                    <a:lumOff val="15000"/>
                  </a:schemeClr>
                </a:solidFill>
                <a:latin typeface="Adobe Arabic" pitchFamily="18" charset="-78"/>
                <a:cs typeface="Adobe Arabic" pitchFamily="18" charset="-78"/>
              </a:rPr>
              <a:t>لقد عبرَّ في حسرة غالبة ، ويأس مطبق عن خيبة أمله في أن مرض الجسم سيشغله عن معاناة النفس .. لقد تضاعفت معاناته من الأمرين كليهما : آلام الجسد ومعاناة النفس ، وتعجب من تحكم الضعيفين : الجسم والعاطفة في كيانه ، وتأثيرهما على فكرة وعقله ، وهو حزين ، لأن عمره قد ضاع . وأصبح وحيداً يكابد لوعة الشوق والحب ولا أحد يشاركه حزنه !</a:t>
            </a:r>
          </a:p>
          <a:p>
            <a:pPr fontAlgn="auto">
              <a:spcBef>
                <a:spcPts val="0"/>
              </a:spcBef>
              <a:spcAft>
                <a:spcPts val="0"/>
              </a:spcAft>
              <a:defRPr/>
            </a:pPr>
            <a:endParaRPr lang="en-US" sz="2400" dirty="0">
              <a:solidFill>
                <a:schemeClr val="tx1">
                  <a:lumMod val="85000"/>
                  <a:lumOff val="15000"/>
                </a:schemeClr>
              </a:solidFill>
              <a:latin typeface="Adobe Arabic" pitchFamily="18" charset="-78"/>
              <a:cs typeface="Adobe Arabic" pitchFamily="18" charset="-78"/>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slide(fromTop)">
                                      <p:cBhvr>
                                        <p:cTn id="13" dur="1000"/>
                                        <p:tgtEl>
                                          <p:spTgt spid="9"/>
                                        </p:tgtEl>
                                      </p:cBhvr>
                                    </p:animEffect>
                                  </p:childTnLst>
                                </p:cTn>
                              </p:par>
                            </p:childTnLst>
                          </p:cTn>
                        </p:par>
                        <p:par>
                          <p:cTn id="14" fill="hold">
                            <p:stCondLst>
                              <p:cond delay="2000"/>
                            </p:stCondLst>
                            <p:childTnLst>
                              <p:par>
                                <p:cTn id="15" presetID="37"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900" decel="100000" fill="hold"/>
                                        <p:tgtEl>
                                          <p:spTgt spid="8"/>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fontAlgn="auto">
              <a:spcBef>
                <a:spcPts val="0"/>
              </a:spcBef>
              <a:spcAft>
                <a:spcPts val="0"/>
              </a:spcAft>
              <a:defRPr/>
            </a:pPr>
            <a:r>
              <a:rPr lang="ar-SA" b="1" dirty="0" smtClean="0">
                <a:solidFill>
                  <a:schemeClr val="tx1">
                    <a:lumMod val="85000"/>
                    <a:lumOff val="15000"/>
                  </a:schemeClr>
                </a:solidFill>
                <a:latin typeface="Adobe Arabic" pitchFamily="18" charset="-78"/>
                <a:cs typeface="Adobe Arabic" pitchFamily="18" charset="-78"/>
              </a:rPr>
              <a:t>المقطع </a:t>
            </a:r>
            <a:r>
              <a:rPr lang="ar-SA" b="1" dirty="0" err="1" smtClean="0">
                <a:solidFill>
                  <a:schemeClr val="tx1">
                    <a:lumMod val="85000"/>
                    <a:lumOff val="15000"/>
                  </a:schemeClr>
                </a:solidFill>
                <a:latin typeface="Adobe Arabic" pitchFamily="18" charset="-78"/>
                <a:cs typeface="Adobe Arabic" pitchFamily="18" charset="-78"/>
              </a:rPr>
              <a:t>الثاني ..</a:t>
            </a:r>
            <a:r>
              <a:rPr lang="ar-SA" b="1" dirty="0" smtClean="0">
                <a:solidFill>
                  <a:schemeClr val="tx1">
                    <a:lumMod val="85000"/>
                    <a:lumOff val="15000"/>
                  </a:schemeClr>
                </a:solidFill>
                <a:latin typeface="Adobe Arabic" pitchFamily="18" charset="-78"/>
                <a:cs typeface="Adobe Arabic" pitchFamily="18" charset="-78"/>
              </a:rPr>
              <a:t> </a:t>
            </a:r>
            <a:r>
              <a:rPr lang="ar-SA" dirty="0" err="1" smtClean="0">
                <a:solidFill>
                  <a:schemeClr val="tx1">
                    <a:lumMod val="85000"/>
                    <a:lumOff val="15000"/>
                  </a:schemeClr>
                </a:solidFill>
                <a:latin typeface="Adobe Arabic" pitchFamily="18" charset="-78"/>
                <a:cs typeface="Adobe Arabic" pitchFamily="18" charset="-78"/>
              </a:rPr>
              <a:t>نجد </a:t>
            </a:r>
            <a:r>
              <a:rPr lang="ar-SA" dirty="0" smtClean="0">
                <a:solidFill>
                  <a:schemeClr val="tx1">
                    <a:lumMod val="85000"/>
                    <a:lumOff val="15000"/>
                  </a:schemeClr>
                </a:solidFill>
                <a:latin typeface="Adobe Arabic" pitchFamily="18" charset="-78"/>
                <a:cs typeface="Adobe Arabic" pitchFamily="18" charset="-78"/>
              </a:rPr>
              <a:t>( شكوى الشاعر للبحر وانعكاس مشاعره على </a:t>
            </a:r>
            <a:r>
              <a:rPr lang="ar-SA" dirty="0" err="1" smtClean="0">
                <a:solidFill>
                  <a:schemeClr val="tx1">
                    <a:lumMod val="85000"/>
                    <a:lumOff val="15000"/>
                  </a:schemeClr>
                </a:solidFill>
                <a:latin typeface="Adobe Arabic" pitchFamily="18" charset="-78"/>
                <a:cs typeface="Adobe Arabic" pitchFamily="18" charset="-78"/>
              </a:rPr>
              <a:t>الطبيعة )</a:t>
            </a:r>
            <a:endParaRPr lang="en-US"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dirty="0" smtClean="0">
                <a:solidFill>
                  <a:schemeClr val="tx1">
                    <a:lumMod val="85000"/>
                    <a:lumOff val="15000"/>
                  </a:schemeClr>
                </a:solidFill>
                <a:latin typeface="Adobe Arabic" pitchFamily="18" charset="-78"/>
                <a:cs typeface="Adobe Arabic" pitchFamily="18" charset="-78"/>
              </a:rPr>
              <a:t>فقد جاءت الرياح مضطربة رداً على اضطرابه وعلى مشاعره </a:t>
            </a:r>
            <a:r>
              <a:rPr lang="ar-SA" dirty="0" err="1" smtClean="0">
                <a:solidFill>
                  <a:schemeClr val="tx1">
                    <a:lumMod val="85000"/>
                    <a:lumOff val="15000"/>
                  </a:schemeClr>
                </a:solidFill>
                <a:latin typeface="Adobe Arabic" pitchFamily="18" charset="-78"/>
                <a:cs typeface="Adobe Arabic" pitchFamily="18" charset="-78"/>
              </a:rPr>
              <a:t>المضطربة </a:t>
            </a:r>
            <a:r>
              <a:rPr lang="ar-SA" dirty="0" smtClean="0">
                <a:solidFill>
                  <a:schemeClr val="tx1">
                    <a:lumMod val="85000"/>
                    <a:lumOff val="15000"/>
                  </a:schemeClr>
                </a:solidFill>
                <a:latin typeface="Adobe Arabic" pitchFamily="18" charset="-78"/>
                <a:cs typeface="Adobe Arabic" pitchFamily="18" charset="-78"/>
              </a:rPr>
              <a:t>، وقد أقام على صخرة صماء تمنى أن يكون له قلب مثلها حتى لا يشعر بالألم ولوعة </a:t>
            </a:r>
            <a:r>
              <a:rPr lang="ar-SA" dirty="0" err="1" smtClean="0">
                <a:solidFill>
                  <a:schemeClr val="tx1">
                    <a:lumMod val="85000"/>
                    <a:lumOff val="15000"/>
                  </a:schemeClr>
                </a:solidFill>
                <a:latin typeface="Adobe Arabic" pitchFamily="18" charset="-78"/>
                <a:cs typeface="Adobe Arabic" pitchFamily="18" charset="-78"/>
              </a:rPr>
              <a:t>الفراق </a:t>
            </a:r>
            <a:r>
              <a:rPr lang="ar-SA" dirty="0" smtClean="0">
                <a:solidFill>
                  <a:schemeClr val="tx1">
                    <a:lumMod val="85000"/>
                    <a:lumOff val="15000"/>
                  </a:schemeClr>
                </a:solidFill>
                <a:latin typeface="Adobe Arabic" pitchFamily="18" charset="-78"/>
                <a:cs typeface="Adobe Arabic" pitchFamily="18" charset="-78"/>
              </a:rPr>
              <a:t>، ولكنها كانت تعاني من البحر الهائج الذي يأتي بشدة ليفتتها كم تفتت الأسقام والأمراض </a:t>
            </a:r>
            <a:r>
              <a:rPr lang="ar-SA" dirty="0" err="1" smtClean="0">
                <a:solidFill>
                  <a:schemeClr val="tx1">
                    <a:lumMod val="85000"/>
                    <a:lumOff val="15000"/>
                  </a:schemeClr>
                </a:solidFill>
                <a:latin typeface="Adobe Arabic" pitchFamily="18" charset="-78"/>
                <a:cs typeface="Adobe Arabic" pitchFamily="18" charset="-78"/>
              </a:rPr>
              <a:t>جسده </a:t>
            </a:r>
            <a:r>
              <a:rPr lang="ar-SA" dirty="0" smtClean="0">
                <a:solidFill>
                  <a:schemeClr val="tx1">
                    <a:lumMod val="85000"/>
                    <a:lumOff val="15000"/>
                  </a:schemeClr>
                </a:solidFill>
                <a:latin typeface="Adobe Arabic" pitchFamily="18" charset="-78"/>
                <a:cs typeface="Adobe Arabic" pitchFamily="18" charset="-78"/>
              </a:rPr>
              <a:t>، والبحر أيضاً مضطرب وضائق وكله حزن كصدره وقت </a:t>
            </a:r>
            <a:r>
              <a:rPr lang="ar-SA" dirty="0" err="1" smtClean="0">
                <a:solidFill>
                  <a:schemeClr val="tx1">
                    <a:lumMod val="85000"/>
                    <a:lumOff val="15000"/>
                  </a:schemeClr>
                </a:solidFill>
                <a:latin typeface="Adobe Arabic" pitchFamily="18" charset="-78"/>
                <a:cs typeface="Adobe Arabic" pitchFamily="18" charset="-78"/>
              </a:rPr>
              <a:t>المساء </a:t>
            </a:r>
            <a:r>
              <a:rPr lang="ar-SA" dirty="0" smtClean="0">
                <a:solidFill>
                  <a:schemeClr val="tx1">
                    <a:lumMod val="85000"/>
                    <a:lumOff val="15000"/>
                  </a:schemeClr>
                </a:solidFill>
                <a:latin typeface="Adobe Arabic" pitchFamily="18" charset="-78"/>
                <a:cs typeface="Adobe Arabic" pitchFamily="18" charset="-78"/>
              </a:rPr>
              <a:t>، لأنه الوقت الذي يعمه الهدوء وتلفه </a:t>
            </a:r>
            <a:r>
              <a:rPr lang="ar-SA" dirty="0" err="1" smtClean="0">
                <a:solidFill>
                  <a:schemeClr val="tx1">
                    <a:lumMod val="85000"/>
                    <a:lumOff val="15000"/>
                  </a:schemeClr>
                </a:solidFill>
                <a:latin typeface="Adobe Arabic" pitchFamily="18" charset="-78"/>
                <a:cs typeface="Adobe Arabic" pitchFamily="18" charset="-78"/>
              </a:rPr>
              <a:t>السكينة .</a:t>
            </a:r>
            <a:endParaRPr lang="en-US" dirty="0" smtClean="0">
              <a:solidFill>
                <a:schemeClr val="tx1">
                  <a:lumMod val="85000"/>
                  <a:lumOff val="15000"/>
                </a:schemeClr>
              </a:solidFill>
              <a:latin typeface="Adobe Arabic" pitchFamily="18" charset="-78"/>
              <a:cs typeface="Adobe Arabic" pitchFamily="18" charset="-78"/>
            </a:endParaRPr>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5" name="مستطيل 4"/>
          <p:cNvSpPr/>
          <p:nvPr/>
        </p:nvSpPr>
        <p:spPr>
          <a:xfrm>
            <a:off x="1691680" y="0"/>
            <a:ext cx="6048672" cy="769441"/>
          </a:xfrm>
          <a:prstGeom prst="rect">
            <a:avLst/>
          </a:prstGeom>
          <a:noFill/>
        </p:spPr>
        <p:txBody>
          <a:bodyPr>
            <a:spAutoFit/>
          </a:bodyPr>
          <a:lstStyle/>
          <a:p>
            <a:pPr algn="ctr" fontAlgn="auto">
              <a:spcBef>
                <a:spcPts val="0"/>
              </a:spcBef>
              <a:spcAft>
                <a:spcPts val="0"/>
              </a:spcAft>
              <a:defRPr/>
            </a:pPr>
            <a:r>
              <a:rPr lang="ar-SA"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تابع تحليل الأفكار ..</a:t>
            </a:r>
          </a:p>
        </p:txBody>
      </p:sp>
      <p:sp>
        <p:nvSpPr>
          <p:cNvPr id="6" name="مستطيل 5"/>
          <p:cNvSpPr/>
          <p:nvPr/>
        </p:nvSpPr>
        <p:spPr>
          <a:xfrm>
            <a:off x="1187450" y="765175"/>
            <a:ext cx="6985000" cy="5832475"/>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7" name="مستطيل 6"/>
          <p:cNvSpPr/>
          <p:nvPr/>
        </p:nvSpPr>
        <p:spPr>
          <a:xfrm>
            <a:off x="73025" y="981075"/>
            <a:ext cx="8820150" cy="56880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400" b="1" dirty="0">
                <a:solidFill>
                  <a:schemeClr val="tx1">
                    <a:lumMod val="95000"/>
                    <a:lumOff val="5000"/>
                  </a:schemeClr>
                </a:solidFill>
                <a:latin typeface="Adobe Arabic" pitchFamily="18" charset="-78"/>
                <a:cs typeface="Adobe Arabic" pitchFamily="18" charset="-78"/>
              </a:rPr>
              <a:t>المقطع الثالث ..  </a:t>
            </a:r>
            <a:r>
              <a:rPr lang="ar-SA" sz="2400" dirty="0">
                <a:solidFill>
                  <a:schemeClr val="tx1">
                    <a:lumMod val="95000"/>
                    <a:lumOff val="5000"/>
                  </a:schemeClr>
                </a:solidFill>
                <a:latin typeface="Adobe Arabic" pitchFamily="18" charset="-78"/>
                <a:cs typeface="Adobe Arabic" pitchFamily="18" charset="-78"/>
              </a:rPr>
              <a:t>يبدو ( انعكاس مشاعره على الطبيعة وبخاصة وقت الغروب وما يثيره في نفسه من خواطر الفراق والموت  ) فالسواد الذي يغطي الناس إنما هو سوادٌ قد تصاعد من أحشائه ليظهر في عينيه ، ويتعجب الشاعر من الأثر الذي يتركه منظر الغروب من عبرة في نفوس المحبين والناظرين  ؛ لأن منظر الغروب يوحي إليه بنزع روح النهار وبموت الشمس ، فكأن الشمس جنازة تشيعها الأضواء . لا بل هو نزعٌ لليقينِ ، وإحياءٌ للشك  .... </a:t>
            </a:r>
            <a:endParaRPr lang="en-US" sz="2400"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en-US" sz="2400" dirty="0">
                <a:solidFill>
                  <a:schemeClr val="tx1">
                    <a:lumMod val="95000"/>
                    <a:lumOff val="5000"/>
                  </a:schemeClr>
                </a:solidFill>
                <a:latin typeface="Adobe Arabic" pitchFamily="18" charset="-78"/>
                <a:cs typeface="Adobe Arabic" pitchFamily="18" charset="-7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lide(fromTop)">
                                      <p:cBhvr>
                                        <p:cTn id="13" dur="1000"/>
                                        <p:tgtEl>
                                          <p:spTgt spid="6"/>
                                        </p:tgtEl>
                                      </p:cBhvr>
                                    </p:animEffect>
                                  </p:childTnLst>
                                </p:cTn>
                              </p:par>
                            </p:childTnLst>
                          </p:cTn>
                        </p:par>
                        <p:par>
                          <p:cTn id="14" fill="hold">
                            <p:stCondLst>
                              <p:cond delay="2000"/>
                            </p:stCondLst>
                            <p:childTnLst>
                              <p:par>
                                <p:cTn id="15" presetID="37"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900" decel="100000" fill="hold"/>
                                        <p:tgtEl>
                                          <p:spTgt spid="7"/>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ar-SA" b="1" dirty="0" smtClean="0">
                <a:solidFill>
                  <a:schemeClr val="tx1">
                    <a:lumMod val="95000"/>
                    <a:lumOff val="5000"/>
                  </a:schemeClr>
                </a:solidFill>
                <a:latin typeface="Adobe Arabic" pitchFamily="18" charset="-78"/>
                <a:cs typeface="Adobe Arabic" pitchFamily="18" charset="-78"/>
              </a:rPr>
              <a:t>المقطع الرابع </a:t>
            </a:r>
            <a:r>
              <a:rPr lang="ar-SA" b="1" dirty="0" err="1" smtClean="0">
                <a:solidFill>
                  <a:schemeClr val="tx1">
                    <a:lumMod val="95000"/>
                    <a:lumOff val="5000"/>
                  </a:schemeClr>
                </a:solidFill>
                <a:latin typeface="Adobe Arabic" pitchFamily="18" charset="-78"/>
                <a:cs typeface="Adobe Arabic" pitchFamily="18" charset="-78"/>
              </a:rPr>
              <a:t>والأخير ..</a:t>
            </a:r>
            <a:r>
              <a:rPr lang="ar-SA" b="1" dirty="0" smtClean="0">
                <a:solidFill>
                  <a:schemeClr val="tx1">
                    <a:lumMod val="95000"/>
                    <a:lumOff val="5000"/>
                  </a:schemeClr>
                </a:solidFill>
                <a:latin typeface="Adobe Arabic" pitchFamily="18" charset="-78"/>
                <a:cs typeface="Adobe Arabic" pitchFamily="18" charset="-78"/>
              </a:rPr>
              <a:t> </a:t>
            </a:r>
            <a:r>
              <a:rPr lang="ar-SA" dirty="0" smtClean="0">
                <a:solidFill>
                  <a:schemeClr val="tx1">
                    <a:lumMod val="95000"/>
                    <a:lumOff val="5000"/>
                  </a:schemeClr>
                </a:solidFill>
                <a:latin typeface="Adobe Arabic" pitchFamily="18" charset="-78"/>
                <a:cs typeface="Adobe Arabic" pitchFamily="18" charset="-78"/>
              </a:rPr>
              <a:t>يخاطب </a:t>
            </a:r>
            <a:r>
              <a:rPr lang="ar-SA" dirty="0" err="1" smtClean="0">
                <a:solidFill>
                  <a:schemeClr val="tx1">
                    <a:lumMod val="95000"/>
                    <a:lumOff val="5000"/>
                  </a:schemeClr>
                </a:solidFill>
                <a:latin typeface="Adobe Arabic" pitchFamily="18" charset="-78"/>
                <a:cs typeface="Adobe Arabic" pitchFamily="18" charset="-78"/>
              </a:rPr>
              <a:t>محبوبته</a:t>
            </a:r>
            <a:r>
              <a:rPr lang="ar-SA" dirty="0" smtClean="0">
                <a:solidFill>
                  <a:schemeClr val="tx1">
                    <a:lumMod val="95000"/>
                    <a:lumOff val="5000"/>
                  </a:schemeClr>
                </a:solidFill>
                <a:latin typeface="Adobe Arabic" pitchFamily="18" charset="-78"/>
                <a:cs typeface="Adobe Arabic" pitchFamily="18" charset="-78"/>
              </a:rPr>
              <a:t> مؤكدًا امتزاج مشاعره بمظاهر الكون الحزينة الباكية ساعة الغروب وأن الكون كله ساعة الغروب مرآة </a:t>
            </a:r>
            <a:r>
              <a:rPr lang="ar-SA" dirty="0" err="1" smtClean="0">
                <a:solidFill>
                  <a:schemeClr val="tx1">
                    <a:lumMod val="95000"/>
                    <a:lumOff val="5000"/>
                  </a:schemeClr>
                </a:solidFill>
                <a:latin typeface="Adobe Arabic" pitchFamily="18" charset="-78"/>
                <a:cs typeface="Adobe Arabic" pitchFamily="18" charset="-78"/>
              </a:rPr>
              <a:t>لمعاناته ..</a:t>
            </a:r>
            <a:r>
              <a:rPr lang="ar-SA" dirty="0" smtClean="0">
                <a:solidFill>
                  <a:schemeClr val="tx1">
                    <a:lumMod val="95000"/>
                    <a:lumOff val="5000"/>
                  </a:schemeClr>
                </a:solidFill>
                <a:latin typeface="Adobe Arabic" pitchFamily="18" charset="-78"/>
                <a:cs typeface="Adobe Arabic" pitchFamily="18" charset="-78"/>
              </a:rPr>
              <a:t>  فهو قد تذكرها لما رأى منظر الغروب ورأى النهار يودع الكون ليحل المساء محله  وقلبه حينئذ مابين الخوف </a:t>
            </a:r>
            <a:r>
              <a:rPr lang="ar-SA" dirty="0" err="1" smtClean="0">
                <a:solidFill>
                  <a:schemeClr val="tx1">
                    <a:lumMod val="95000"/>
                    <a:lumOff val="5000"/>
                  </a:schemeClr>
                </a:solidFill>
                <a:latin typeface="Adobe Arabic" pitchFamily="18" charset="-78"/>
                <a:cs typeface="Adobe Arabic" pitchFamily="18" charset="-78"/>
              </a:rPr>
              <a:t>والرجاء .</a:t>
            </a:r>
            <a:r>
              <a:rPr lang="ar-SA" dirty="0" smtClean="0">
                <a:solidFill>
                  <a:schemeClr val="tx1">
                    <a:lumMod val="95000"/>
                    <a:lumOff val="5000"/>
                  </a:schemeClr>
                </a:solidFill>
                <a:latin typeface="Adobe Arabic" pitchFamily="18" charset="-78"/>
                <a:cs typeface="Adobe Arabic" pitchFamily="18" charset="-78"/>
              </a:rPr>
              <a:t> إن مشاعره وخواطره أصبحت جريحة كالسحاب الذي تعلوه حمرة </a:t>
            </a:r>
            <a:r>
              <a:rPr lang="ar-SA" dirty="0" err="1" smtClean="0">
                <a:solidFill>
                  <a:schemeClr val="tx1">
                    <a:lumMod val="95000"/>
                    <a:lumOff val="5000"/>
                  </a:schemeClr>
                </a:solidFill>
                <a:latin typeface="Adobe Arabic" pitchFamily="18" charset="-78"/>
                <a:cs typeface="Adobe Arabic" pitchFamily="18" charset="-78"/>
              </a:rPr>
              <a:t>الشفق </a:t>
            </a:r>
            <a:r>
              <a:rPr lang="ar-SA" dirty="0" smtClean="0">
                <a:solidFill>
                  <a:schemeClr val="tx1">
                    <a:lumMod val="95000"/>
                    <a:lumOff val="5000"/>
                  </a:schemeClr>
                </a:solidFill>
                <a:latin typeface="Adobe Arabic" pitchFamily="18" charset="-78"/>
                <a:cs typeface="Adobe Arabic" pitchFamily="18" charset="-78"/>
              </a:rPr>
              <a:t>، و الدمع ظل ينهمر من </a:t>
            </a:r>
            <a:r>
              <a:rPr lang="ar-SA" dirty="0" err="1" smtClean="0">
                <a:solidFill>
                  <a:schemeClr val="tx1">
                    <a:lumMod val="95000"/>
                    <a:lumOff val="5000"/>
                  </a:schemeClr>
                </a:solidFill>
                <a:latin typeface="Adobe Arabic" pitchFamily="18" charset="-78"/>
                <a:cs typeface="Adobe Arabic" pitchFamily="18" charset="-78"/>
              </a:rPr>
              <a:t>عينيه </a:t>
            </a:r>
            <a:r>
              <a:rPr lang="ar-SA" dirty="0" smtClean="0">
                <a:solidFill>
                  <a:schemeClr val="tx1">
                    <a:lumMod val="95000"/>
                    <a:lumOff val="5000"/>
                  </a:schemeClr>
                </a:solidFill>
                <a:latin typeface="Adobe Arabic" pitchFamily="18" charset="-78"/>
                <a:cs typeface="Adobe Arabic" pitchFamily="18" charset="-78"/>
              </a:rPr>
              <a:t>، مشعشعاً مثل الشعاع الآخذ في الزوال مع غروب </a:t>
            </a:r>
            <a:r>
              <a:rPr lang="ar-SA" dirty="0" err="1" smtClean="0">
                <a:solidFill>
                  <a:schemeClr val="tx1">
                    <a:lumMod val="95000"/>
                    <a:lumOff val="5000"/>
                  </a:schemeClr>
                </a:solidFill>
                <a:latin typeface="Adobe Arabic" pitchFamily="18" charset="-78"/>
                <a:cs typeface="Adobe Arabic" pitchFamily="18" charset="-78"/>
              </a:rPr>
              <a:t>الشمس </a:t>
            </a:r>
            <a:r>
              <a:rPr lang="ar-SA" dirty="0" smtClean="0">
                <a:solidFill>
                  <a:schemeClr val="tx1">
                    <a:lumMod val="95000"/>
                    <a:lumOff val="5000"/>
                  </a:schemeClr>
                </a:solidFill>
                <a:latin typeface="Adobe Arabic" pitchFamily="18" charset="-78"/>
                <a:cs typeface="Adobe Arabic" pitchFamily="18" charset="-78"/>
              </a:rPr>
              <a:t>، والأشعة الذهبية أخذت تتراءى له من منظر </a:t>
            </a:r>
            <a:r>
              <a:rPr lang="ar-SA" dirty="0" err="1" smtClean="0">
                <a:solidFill>
                  <a:schemeClr val="tx1">
                    <a:lumMod val="95000"/>
                    <a:lumOff val="5000"/>
                  </a:schemeClr>
                </a:solidFill>
                <a:latin typeface="Adobe Arabic" pitchFamily="18" charset="-78"/>
                <a:cs typeface="Adobe Arabic" pitchFamily="18" charset="-78"/>
              </a:rPr>
              <a:t>الغروب </a:t>
            </a:r>
            <a:r>
              <a:rPr lang="ar-SA" dirty="0" smtClean="0">
                <a:solidFill>
                  <a:schemeClr val="tx1">
                    <a:lumMod val="95000"/>
                    <a:lumOff val="5000"/>
                  </a:schemeClr>
                </a:solidFill>
                <a:latin typeface="Adobe Arabic" pitchFamily="18" charset="-78"/>
                <a:cs typeface="Adobe Arabic" pitchFamily="18" charset="-78"/>
              </a:rPr>
              <a:t>، ووراءها شفق في حمرة العقيق ومرتفعات تدنو منها خيوط </a:t>
            </a:r>
            <a:r>
              <a:rPr lang="ar-SA" dirty="0" err="1" smtClean="0">
                <a:solidFill>
                  <a:schemeClr val="tx1">
                    <a:lumMod val="95000"/>
                    <a:lumOff val="5000"/>
                  </a:schemeClr>
                </a:solidFill>
                <a:latin typeface="Adobe Arabic" pitchFamily="18" charset="-78"/>
                <a:cs typeface="Adobe Arabic" pitchFamily="18" charset="-78"/>
              </a:rPr>
              <a:t>الظلام !</a:t>
            </a:r>
            <a:r>
              <a:rPr lang="ar-SA" dirty="0" smtClean="0">
                <a:solidFill>
                  <a:schemeClr val="tx1">
                    <a:lumMod val="95000"/>
                    <a:lumOff val="5000"/>
                  </a:schemeClr>
                </a:solidFill>
                <a:latin typeface="Adobe Arabic" pitchFamily="18" charset="-78"/>
                <a:cs typeface="Adobe Arabic" pitchFamily="18" charset="-78"/>
              </a:rPr>
              <a:t> لقد مرت الشمس وسط سحابتين وكأنها دمعة حمراء يذرفها الكون لوداع </a:t>
            </a:r>
            <a:r>
              <a:rPr lang="ar-SA" dirty="0" err="1" smtClean="0">
                <a:solidFill>
                  <a:schemeClr val="tx1">
                    <a:lumMod val="95000"/>
                    <a:lumOff val="5000"/>
                  </a:schemeClr>
                </a:solidFill>
                <a:latin typeface="Adobe Arabic" pitchFamily="18" charset="-78"/>
                <a:cs typeface="Adobe Arabic" pitchFamily="18" charset="-78"/>
              </a:rPr>
              <a:t>النهار </a:t>
            </a:r>
            <a:r>
              <a:rPr lang="ar-SA" dirty="0" smtClean="0">
                <a:solidFill>
                  <a:schemeClr val="tx1">
                    <a:lumMod val="95000"/>
                    <a:lumOff val="5000"/>
                  </a:schemeClr>
                </a:solidFill>
                <a:latin typeface="Adobe Arabic" pitchFamily="18" charset="-78"/>
                <a:cs typeface="Adobe Arabic" pitchFamily="18" charset="-78"/>
              </a:rPr>
              <a:t>، بل هي آخر دمعة يذرفها </a:t>
            </a:r>
            <a:r>
              <a:rPr lang="ar-SA" dirty="0" err="1" smtClean="0">
                <a:solidFill>
                  <a:schemeClr val="tx1">
                    <a:lumMod val="95000"/>
                    <a:lumOff val="5000"/>
                  </a:schemeClr>
                </a:solidFill>
                <a:latin typeface="Adobe Arabic" pitchFamily="18" charset="-78"/>
                <a:cs typeface="Adobe Arabic" pitchFamily="18" charset="-78"/>
              </a:rPr>
              <a:t>لرثائه  </a:t>
            </a:r>
            <a:r>
              <a:rPr lang="ar-SA" dirty="0" smtClean="0">
                <a:solidFill>
                  <a:schemeClr val="tx1">
                    <a:lumMod val="95000"/>
                    <a:lumOff val="5000"/>
                  </a:schemeClr>
                </a:solidFill>
                <a:latin typeface="Adobe Arabic" pitchFamily="18" charset="-78"/>
                <a:cs typeface="Adobe Arabic" pitchFamily="18" charset="-78"/>
              </a:rPr>
              <a:t>، وامتزجت بدموعه لتشاركه </a:t>
            </a:r>
            <a:r>
              <a:rPr lang="ar-SA" dirty="0" err="1" smtClean="0">
                <a:solidFill>
                  <a:schemeClr val="tx1">
                    <a:lumMod val="95000"/>
                    <a:lumOff val="5000"/>
                  </a:schemeClr>
                </a:solidFill>
                <a:latin typeface="Adobe Arabic" pitchFamily="18" charset="-78"/>
                <a:cs typeface="Adobe Arabic" pitchFamily="18" charset="-78"/>
              </a:rPr>
              <a:t>أحزانه ..</a:t>
            </a:r>
            <a:r>
              <a:rPr lang="ar-SA" dirty="0" smtClean="0">
                <a:solidFill>
                  <a:schemeClr val="tx1">
                    <a:lumMod val="95000"/>
                    <a:lumOff val="5000"/>
                  </a:schemeClr>
                </a:solidFill>
                <a:latin typeface="Adobe Arabic" pitchFamily="18" charset="-78"/>
                <a:cs typeface="Adobe Arabic" pitchFamily="18" charset="-78"/>
              </a:rPr>
              <a:t> هذه المناظر كلها تصور </a:t>
            </a:r>
            <a:r>
              <a:rPr lang="ar-SA" dirty="0" err="1" smtClean="0">
                <a:solidFill>
                  <a:schemeClr val="tx1">
                    <a:lumMod val="95000"/>
                    <a:lumOff val="5000"/>
                  </a:schemeClr>
                </a:solidFill>
                <a:latin typeface="Adobe Arabic" pitchFamily="18" charset="-78"/>
                <a:cs typeface="Adobe Arabic" pitchFamily="18" charset="-78"/>
              </a:rPr>
              <a:t>نفسه </a:t>
            </a:r>
            <a:r>
              <a:rPr lang="ar-SA" dirty="0" smtClean="0">
                <a:solidFill>
                  <a:schemeClr val="tx1">
                    <a:lumMod val="95000"/>
                    <a:lumOff val="5000"/>
                  </a:schemeClr>
                </a:solidFill>
                <a:latin typeface="Adobe Arabic" pitchFamily="18" charset="-78"/>
                <a:cs typeface="Adobe Arabic" pitchFamily="18" charset="-78"/>
              </a:rPr>
              <a:t>؛ لقد أحس أن هذا اليوم هو آخر يوم في </a:t>
            </a:r>
            <a:r>
              <a:rPr lang="ar-SA" dirty="0" err="1" smtClean="0">
                <a:solidFill>
                  <a:schemeClr val="tx1">
                    <a:lumMod val="95000"/>
                    <a:lumOff val="5000"/>
                  </a:schemeClr>
                </a:solidFill>
                <a:latin typeface="Adobe Arabic" pitchFamily="18" charset="-78"/>
                <a:cs typeface="Adobe Arabic" pitchFamily="18" charset="-78"/>
              </a:rPr>
              <a:t>حياته </a:t>
            </a:r>
            <a:r>
              <a:rPr lang="ar-SA" dirty="0" smtClean="0">
                <a:solidFill>
                  <a:schemeClr val="tx1">
                    <a:lumMod val="95000"/>
                    <a:lumOff val="5000"/>
                  </a:schemeClr>
                </a:solidFill>
                <a:latin typeface="Adobe Arabic" pitchFamily="18" charset="-78"/>
                <a:cs typeface="Adobe Arabic" pitchFamily="18" charset="-78"/>
              </a:rPr>
              <a:t>، وأن كل الذي يعانيه انعكس على الطبيعة كالمرآة </a:t>
            </a:r>
            <a:r>
              <a:rPr lang="ar-SA" dirty="0" err="1" smtClean="0">
                <a:solidFill>
                  <a:schemeClr val="tx1">
                    <a:lumMod val="95000"/>
                    <a:lumOff val="5000"/>
                  </a:schemeClr>
                </a:solidFill>
                <a:latin typeface="Adobe Arabic" pitchFamily="18" charset="-78"/>
                <a:cs typeface="Adobe Arabic" pitchFamily="18" charset="-78"/>
              </a:rPr>
              <a:t>تمامًا..!!</a:t>
            </a:r>
            <a:endParaRPr lang="en-US" dirty="0" smtClean="0">
              <a:solidFill>
                <a:schemeClr val="tx1">
                  <a:lumMod val="95000"/>
                  <a:lumOff val="5000"/>
                </a:schemeClr>
              </a:solidFill>
              <a:latin typeface="Adobe Arabic" pitchFamily="18" charset="-78"/>
              <a:cs typeface="Adobe Arabic" pitchFamily="18" charset="-78"/>
            </a:endParaRP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475656" y="548680"/>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مدى ترابطها فكرياً ..</a:t>
            </a:r>
          </a:p>
        </p:txBody>
      </p:sp>
      <p:sp>
        <p:nvSpPr>
          <p:cNvPr id="6" name="مستطيل 5"/>
          <p:cNvSpPr/>
          <p:nvPr/>
        </p:nvSpPr>
        <p:spPr>
          <a:xfrm>
            <a:off x="395288" y="1628775"/>
            <a:ext cx="8280400" cy="4537075"/>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800" dirty="0">
                <a:solidFill>
                  <a:schemeClr val="tx1">
                    <a:lumMod val="95000"/>
                    <a:lumOff val="5000"/>
                  </a:schemeClr>
                </a:solidFill>
                <a:latin typeface="Adobe Arabic" pitchFamily="18" charset="-78"/>
                <a:cs typeface="Adobe Arabic" pitchFamily="18" charset="-78"/>
              </a:rPr>
              <a:t>بدأ الشاعر هذه الأبيات عن عيشه في الإسكندرية للاستشفاء بناء على نصيحة بعض أصدقائه ، ولكنه في البيت الثاني  يشك في قدرة هواء الإسكندرية على شفائه جسماً وقلباً، فلما زادت الآلام في البيت الثالث  سقط في مستنقع اليأس الذي وصفه  في الأبيات من الرابع إلى السابع ... وهذا دعاه للشكوى للبحر ، وتجاوبه معه ، ومشاركته الطبيعة آلامه ، ثم خص الطبيعة وحالها وقت الغروب ، وما أثاره الغروب في نفسه من خواطر الفراق والموت ، المتمثل في موت الشمس وتشييع </a:t>
            </a:r>
            <a:endParaRPr lang="en-US" sz="2800"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800" dirty="0">
                <a:solidFill>
                  <a:schemeClr val="tx1">
                    <a:lumMod val="95000"/>
                    <a:lumOff val="5000"/>
                  </a:schemeClr>
                </a:solidFill>
                <a:latin typeface="Adobe Arabic" pitchFamily="18" charset="-78"/>
                <a:cs typeface="Adobe Arabic" pitchFamily="18" charset="-78"/>
              </a:rPr>
              <a:t>جثمانها وبكاء الكون الممتزج ببكاء الشاعر ...  مما يعني أن الأبيات سلسة مترابطة من حيث الأفكار !</a:t>
            </a:r>
            <a:endParaRPr lang="en-US" sz="2800" dirty="0">
              <a:solidFill>
                <a:schemeClr val="tx1">
                  <a:lumMod val="95000"/>
                  <a:lumOff val="5000"/>
                </a:schemeClr>
              </a:solidFill>
              <a:latin typeface="Adobe Arabic" pitchFamily="18" charset="-78"/>
              <a:cs typeface="Adobe Arabic" pitchFamily="18" charset="-78"/>
            </a:endParaRPr>
          </a:p>
        </p:txBody>
      </p:sp>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3" presetClass="entr" presetSubtype="1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6" name="مستطيل 5"/>
          <p:cNvSpPr/>
          <p:nvPr/>
        </p:nvSpPr>
        <p:spPr>
          <a:xfrm>
            <a:off x="1763688" y="0"/>
            <a:ext cx="6048672" cy="769441"/>
          </a:xfrm>
          <a:prstGeom prst="rect">
            <a:avLst/>
          </a:prstGeom>
          <a:noFill/>
        </p:spPr>
        <p:txBody>
          <a:bodyPr>
            <a:spAutoFit/>
            <a:scene3d>
              <a:camera prst="orthographicFront"/>
              <a:lightRig rig="balanced" dir="t">
                <a:rot lat="0" lon="0" rev="2100000"/>
              </a:lightRig>
            </a:scene3d>
            <a:sp3d extrusionH="57150" prstMaterial="metal">
              <a:bevelT w="38100" h="25400"/>
              <a:contourClr>
                <a:schemeClr val="bg2"/>
              </a:contourClr>
            </a:sp3d>
          </a:bodyPr>
          <a:lstStyle/>
          <a:p>
            <a:pPr algn="ctr" fontAlgn="auto">
              <a:spcBef>
                <a:spcPts val="0"/>
              </a:spcBef>
              <a:spcAft>
                <a:spcPts val="0"/>
              </a:spcAft>
              <a:defRPr/>
            </a:pPr>
            <a:r>
              <a:rPr lang="ar-SA" sz="4400" b="1" dirty="0">
                <a:ln w="50800"/>
                <a:solidFill>
                  <a:schemeClr val="bg1">
                    <a:shade val="50000"/>
                  </a:schemeClr>
                </a:solidFill>
                <a:latin typeface="+mn-lt"/>
                <a:cs typeface="+mn-cs"/>
              </a:rPr>
              <a:t>.. الألفاظ والعبارات ..</a:t>
            </a:r>
          </a:p>
        </p:txBody>
      </p:sp>
      <p:sp>
        <p:nvSpPr>
          <p:cNvPr id="7" name="مستطيل 6"/>
          <p:cNvSpPr/>
          <p:nvPr/>
        </p:nvSpPr>
        <p:spPr>
          <a:xfrm>
            <a:off x="0" y="1052513"/>
            <a:ext cx="8675688" cy="5329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400" b="1" dirty="0">
                <a:solidFill>
                  <a:schemeClr val="tx1">
                    <a:lumMod val="85000"/>
                    <a:lumOff val="15000"/>
                  </a:schemeClr>
                </a:solidFill>
                <a:latin typeface="Adobe Arabic" pitchFamily="18" charset="-78"/>
                <a:cs typeface="Adobe Arabic" pitchFamily="18" charset="-78"/>
              </a:rPr>
              <a:t>في القصيدة ألفاظ موحية دالة ، متخيرة تؤدي المعاني في دقة ، وتدل على أن الشاعر يزنها بميزان دقيق ، ويضعها في مواضعها التي لا يحسن فيه غيرها. ومنها على سبيل المثال لا الحصر ..أن  تكرار الصبوة ، والصبابة ، أذابته ، ويفتها، وتكرار لفظ الدمع والدمعة الحمراء ، وآخر دمعة وآخر أدمعي ،ونحوها لما تدل عليه من شدة معاناة آلام الهوى والحزن ، وألفاظ تصور قمة اليأس من مثل : عبث وعلة في علة ، كآبتي ، عنائي ، مآتم.. وهكذا !</a:t>
            </a:r>
            <a:endParaRPr lang="en-US" sz="24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400" b="1" dirty="0">
                <a:solidFill>
                  <a:schemeClr val="tx1">
                    <a:lumMod val="85000"/>
                    <a:lumOff val="15000"/>
                  </a:schemeClr>
                </a:solidFill>
                <a:latin typeface="Adobe Arabic" pitchFamily="18" charset="-78"/>
                <a:cs typeface="Adobe Arabic" pitchFamily="18" charset="-78"/>
              </a:rPr>
              <a:t>وفي البيت الأول يوحي العطف بالفاء بتتابع المواقف ، وتوالي المفاجآت ... داء ألم فخلت .. فتضاعفت </a:t>
            </a:r>
            <a:r>
              <a:rPr lang="ar-SA" sz="2400" b="1" dirty="0" err="1">
                <a:solidFill>
                  <a:schemeClr val="tx1">
                    <a:lumMod val="85000"/>
                    <a:lumOff val="15000"/>
                  </a:schemeClr>
                </a:solidFill>
                <a:latin typeface="Adobe Arabic" pitchFamily="18" charset="-78"/>
                <a:cs typeface="Adobe Arabic" pitchFamily="18" charset="-78"/>
              </a:rPr>
              <a:t>برحائي</a:t>
            </a:r>
            <a:r>
              <a:rPr lang="ar-SA" sz="2400" b="1" dirty="0">
                <a:solidFill>
                  <a:schemeClr val="tx1">
                    <a:lumMod val="85000"/>
                    <a:lumOff val="15000"/>
                  </a:schemeClr>
                </a:solidFill>
                <a:latin typeface="Adobe Arabic" pitchFamily="18" charset="-78"/>
                <a:cs typeface="Adobe Arabic" pitchFamily="18" charset="-78"/>
              </a:rPr>
              <a:t>.... </a:t>
            </a:r>
          </a:p>
          <a:p>
            <a:pPr fontAlgn="auto">
              <a:spcBef>
                <a:spcPts val="0"/>
              </a:spcBef>
              <a:spcAft>
                <a:spcPts val="0"/>
              </a:spcAft>
              <a:defRPr/>
            </a:pPr>
            <a:r>
              <a:rPr lang="ar-SA" sz="2400" b="1" dirty="0">
                <a:solidFill>
                  <a:schemeClr val="tx1">
                    <a:lumMod val="85000"/>
                    <a:lumOff val="15000"/>
                  </a:schemeClr>
                </a:solidFill>
                <a:latin typeface="Adobe Arabic" pitchFamily="18" charset="-78"/>
                <a:cs typeface="Adobe Arabic" pitchFamily="18" charset="-78"/>
              </a:rPr>
              <a:t>مما يشعر بأنه كان يعلق أملا عريضا على رحلته </a:t>
            </a:r>
            <a:r>
              <a:rPr lang="ar-SA" sz="2400" b="1" dirty="0" err="1">
                <a:solidFill>
                  <a:schemeClr val="tx1">
                    <a:lumMod val="85000"/>
                    <a:lumOff val="15000"/>
                  </a:schemeClr>
                </a:solidFill>
                <a:latin typeface="Adobe Arabic" pitchFamily="18" charset="-78"/>
                <a:cs typeface="Adobe Arabic" pitchFamily="18" charset="-78"/>
              </a:rPr>
              <a:t>الاستشفائيه</a:t>
            </a:r>
            <a:r>
              <a:rPr lang="ar-SA" sz="2400" b="1" dirty="0">
                <a:solidFill>
                  <a:schemeClr val="tx1">
                    <a:lumMod val="85000"/>
                    <a:lumOff val="15000"/>
                  </a:schemeClr>
                </a:solidFill>
                <a:latin typeface="Adobe Arabic" pitchFamily="18" charset="-78"/>
                <a:cs typeface="Adobe Arabic" pitchFamily="18" charset="-78"/>
              </a:rPr>
              <a:t> في إزالة معاناته النفسية ، </a:t>
            </a:r>
          </a:p>
          <a:p>
            <a:pPr fontAlgn="auto">
              <a:spcBef>
                <a:spcPts val="0"/>
              </a:spcBef>
              <a:spcAft>
                <a:spcPts val="0"/>
              </a:spcAft>
              <a:defRPr/>
            </a:pPr>
            <a:r>
              <a:rPr lang="ar-SA" sz="2400" b="1" dirty="0">
                <a:solidFill>
                  <a:schemeClr val="tx1">
                    <a:lumMod val="85000"/>
                    <a:lumOff val="15000"/>
                  </a:schemeClr>
                </a:solidFill>
                <a:latin typeface="Adobe Arabic" pitchFamily="18" charset="-78"/>
                <a:cs typeface="Adobe Arabic" pitchFamily="18" charset="-78"/>
              </a:rPr>
              <a:t>فجاءت النتائج مخيبة لأماله مضاعفة </a:t>
            </a:r>
            <a:r>
              <a:rPr lang="ar-SA" sz="2400" b="1" dirty="0" err="1">
                <a:solidFill>
                  <a:schemeClr val="tx1">
                    <a:lumMod val="85000"/>
                    <a:lumOff val="15000"/>
                  </a:schemeClr>
                </a:solidFill>
                <a:latin typeface="Adobe Arabic" pitchFamily="18" charset="-78"/>
                <a:cs typeface="Adobe Arabic" pitchFamily="18" charset="-78"/>
              </a:rPr>
              <a:t>لمأساته </a:t>
            </a:r>
            <a:r>
              <a:rPr lang="ar-SA" sz="2400" b="1" dirty="0" err="1" smtClean="0">
                <a:solidFill>
                  <a:schemeClr val="tx1">
                    <a:lumMod val="85000"/>
                    <a:lumOff val="15000"/>
                  </a:schemeClr>
                </a:solidFill>
                <a:latin typeface="Adobe Arabic" pitchFamily="18" charset="-78"/>
                <a:cs typeface="Adobe Arabic" pitchFamily="18" charset="-78"/>
              </a:rPr>
              <a:t>.</a:t>
            </a:r>
            <a:endParaRPr lang="en-US" sz="2400" b="1" dirty="0">
              <a:solidFill>
                <a:schemeClr val="tx1">
                  <a:lumMod val="95000"/>
                  <a:lumOff val="5000"/>
                </a:schemeClr>
              </a:solidFill>
              <a:latin typeface="Adobe Arabic" pitchFamily="18" charset="-78"/>
              <a:cs typeface="Adobe Arabic" pitchFamily="18" charset="-78"/>
            </a:endParaRPr>
          </a:p>
        </p:txBody>
      </p:sp>
    </p:spTree>
  </p:cSld>
  <p:clrMapOvr>
    <a:masterClrMapping/>
  </p:clrMapOvr>
  <p:transition spd="med">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5"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0.70"/>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p:txBody>
          <a:bodyPr/>
          <a:lstStyle/>
          <a:p>
            <a:pPr fontAlgn="auto">
              <a:spcBef>
                <a:spcPts val="0"/>
              </a:spcBef>
              <a:spcAft>
                <a:spcPts val="0"/>
              </a:spcAft>
              <a:defRPr/>
            </a:pPr>
            <a:endParaRPr lang="en-US" b="1"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85000"/>
                    <a:lumOff val="15000"/>
                  </a:schemeClr>
                </a:solidFill>
                <a:latin typeface="Adobe Arabic" pitchFamily="18" charset="-78"/>
                <a:cs typeface="Adobe Arabic" pitchFamily="18" charset="-78"/>
              </a:rPr>
              <a:t>ومن هذا القبيل أيضا تكرار بعض الصيغ والعبارات التي تدل على  شدة إحساس الشاعر بمعانيها </a:t>
            </a:r>
            <a:r>
              <a:rPr lang="ar-SA" b="1" dirty="0" err="1" smtClean="0">
                <a:solidFill>
                  <a:schemeClr val="tx1">
                    <a:lumMod val="85000"/>
                    <a:lumOff val="15000"/>
                  </a:schemeClr>
                </a:solidFill>
                <a:latin typeface="Adobe Arabic" pitchFamily="18" charset="-78"/>
                <a:cs typeface="Adobe Arabic" pitchFamily="18" charset="-78"/>
              </a:rPr>
              <a:t>وتأثيراتها .</a:t>
            </a:r>
            <a:r>
              <a:rPr lang="ar-SA" b="1" dirty="0" smtClean="0">
                <a:solidFill>
                  <a:schemeClr val="tx1">
                    <a:lumMod val="85000"/>
                    <a:lumOff val="15000"/>
                  </a:schemeClr>
                </a:solidFill>
                <a:latin typeface="Adobe Arabic" pitchFamily="18" charset="-78"/>
                <a:cs typeface="Adobe Arabic" pitchFamily="18" charset="-78"/>
              </a:rPr>
              <a:t> فهو عندما يصور حاله في حرمانه وشقاءه في غرامه يختار صورا تمثل </a:t>
            </a:r>
            <a:r>
              <a:rPr lang="ar-SA" b="1" dirty="0" err="1" smtClean="0">
                <a:solidFill>
                  <a:schemeClr val="tx1">
                    <a:lumMod val="85000"/>
                    <a:lumOff val="15000"/>
                  </a:schemeClr>
                </a:solidFill>
                <a:latin typeface="Adobe Arabic" pitchFamily="18" charset="-78"/>
                <a:cs typeface="Adobe Arabic" pitchFamily="18" charset="-78"/>
              </a:rPr>
              <a:t>ذلك </a:t>
            </a:r>
            <a:r>
              <a:rPr lang="ar-SA" b="1" dirty="0" smtClean="0">
                <a:solidFill>
                  <a:schemeClr val="tx1">
                    <a:lumMod val="85000"/>
                    <a:lumOff val="15000"/>
                  </a:schemeClr>
                </a:solidFill>
                <a:latin typeface="Adobe Arabic" pitchFamily="18" charset="-78"/>
                <a:cs typeface="Adobe Arabic" pitchFamily="18" charset="-78"/>
              </a:rPr>
              <a:t>، وتضاعف الإدراك </a:t>
            </a:r>
            <a:r>
              <a:rPr lang="ar-SA" b="1" dirty="0" err="1" smtClean="0">
                <a:solidFill>
                  <a:schemeClr val="tx1">
                    <a:lumMod val="85000"/>
                    <a:lumOff val="15000"/>
                  </a:schemeClr>
                </a:solidFill>
                <a:latin typeface="Adobe Arabic" pitchFamily="18" charset="-78"/>
                <a:cs typeface="Adobe Arabic" pitchFamily="18" charset="-78"/>
              </a:rPr>
              <a:t>له </a:t>
            </a:r>
            <a:r>
              <a:rPr lang="ar-SA" b="1" dirty="0" smtClean="0">
                <a:solidFill>
                  <a:schemeClr val="tx1">
                    <a:lumMod val="85000"/>
                    <a:lumOff val="15000"/>
                  </a:schemeClr>
                </a:solidFill>
                <a:latin typeface="Adobe Arabic" pitchFamily="18" charset="-78"/>
                <a:cs typeface="Adobe Arabic" pitchFamily="18" charset="-78"/>
              </a:rPr>
              <a:t>، وتعمق الإحساس </a:t>
            </a:r>
            <a:r>
              <a:rPr lang="ar-SA" b="1" dirty="0" err="1" smtClean="0">
                <a:solidFill>
                  <a:schemeClr val="tx1">
                    <a:lumMod val="85000"/>
                    <a:lumOff val="15000"/>
                  </a:schemeClr>
                </a:solidFill>
                <a:latin typeface="Adobe Arabic" pitchFamily="18" charset="-78"/>
                <a:cs typeface="Adobe Arabic" pitchFamily="18" charset="-78"/>
              </a:rPr>
              <a:t>بخسارته </a:t>
            </a:r>
            <a:r>
              <a:rPr lang="ar-SA" b="1" dirty="0" smtClean="0">
                <a:solidFill>
                  <a:schemeClr val="tx1">
                    <a:lumMod val="85000"/>
                    <a:lumOff val="15000"/>
                  </a:schemeClr>
                </a:solidFill>
                <a:latin typeface="Adobe Arabic" pitchFamily="18" charset="-78"/>
                <a:cs typeface="Adobe Arabic" pitchFamily="18" charset="-78"/>
              </a:rPr>
              <a:t>، وتعلقه بالوهم أو ما يشابه </a:t>
            </a:r>
            <a:r>
              <a:rPr lang="ar-SA" b="1" dirty="0" err="1" smtClean="0">
                <a:solidFill>
                  <a:schemeClr val="tx1">
                    <a:lumMod val="85000"/>
                    <a:lumOff val="15000"/>
                  </a:schemeClr>
                </a:solidFill>
                <a:latin typeface="Adobe Arabic" pitchFamily="18" charset="-78"/>
                <a:cs typeface="Adobe Arabic" pitchFamily="18" charset="-78"/>
              </a:rPr>
              <a:t>الوهم .</a:t>
            </a:r>
            <a:r>
              <a:rPr lang="ar-SA" b="1" dirty="0" smtClean="0">
                <a:solidFill>
                  <a:schemeClr val="tx1">
                    <a:lumMod val="85000"/>
                    <a:lumOff val="15000"/>
                  </a:schemeClr>
                </a:solidFill>
                <a:latin typeface="Adobe Arabic" pitchFamily="18" charset="-78"/>
                <a:cs typeface="Adobe Arabic" pitchFamily="18" charset="-78"/>
              </a:rPr>
              <a:t> انظر إلى </a:t>
            </a:r>
            <a:r>
              <a:rPr lang="ar-SA" b="1" dirty="0" err="1" smtClean="0">
                <a:solidFill>
                  <a:schemeClr val="tx1">
                    <a:lumMod val="85000"/>
                    <a:lumOff val="15000"/>
                  </a:schemeClr>
                </a:solidFill>
                <a:latin typeface="Adobe Arabic" pitchFamily="18" charset="-78"/>
                <a:cs typeface="Adobe Arabic" pitchFamily="18" charset="-78"/>
              </a:rPr>
              <a:t>كلمة </a:t>
            </a:r>
            <a:r>
              <a:rPr lang="ar-SA" b="1" dirty="0" smtClean="0">
                <a:solidFill>
                  <a:schemeClr val="tx1">
                    <a:lumMod val="85000"/>
                    <a:lumOff val="15000"/>
                  </a:schemeClr>
                </a:solidFill>
                <a:latin typeface="Adobe Arabic" pitchFamily="18" charset="-78"/>
                <a:cs typeface="Adobe Arabic" pitchFamily="18" charset="-78"/>
              </a:rPr>
              <a:t>(</a:t>
            </a:r>
            <a:r>
              <a:rPr lang="ar-SA" b="1" dirty="0" err="1" smtClean="0">
                <a:solidFill>
                  <a:schemeClr val="tx1">
                    <a:lumMod val="85000"/>
                    <a:lumOff val="15000"/>
                  </a:schemeClr>
                </a:solidFill>
                <a:latin typeface="Adobe Arabic" pitchFamily="18" charset="-78"/>
                <a:cs typeface="Adobe Arabic" pitchFamily="18" charset="-78"/>
              </a:rPr>
              <a:t>التعلة</a:t>
            </a:r>
            <a:r>
              <a:rPr lang="ar-SA" b="1" dirty="0" smtClean="0">
                <a:solidFill>
                  <a:schemeClr val="tx1">
                    <a:lumMod val="85000"/>
                    <a:lumOff val="15000"/>
                  </a:schemeClr>
                </a:solidFill>
                <a:latin typeface="Adobe Arabic" pitchFamily="18" charset="-78"/>
                <a:cs typeface="Adobe Arabic" pitchFamily="18" charset="-78"/>
              </a:rPr>
              <a:t> ) التي توحي بالآمال </a:t>
            </a:r>
            <a:r>
              <a:rPr lang="ar-SA" b="1" dirty="0" err="1" smtClean="0">
                <a:solidFill>
                  <a:schemeClr val="tx1">
                    <a:lumMod val="85000"/>
                    <a:lumOff val="15000"/>
                  </a:schemeClr>
                </a:solidFill>
                <a:latin typeface="Adobe Arabic" pitchFamily="18" charset="-78"/>
                <a:cs typeface="Adobe Arabic" pitchFamily="18" charset="-78"/>
              </a:rPr>
              <a:t>الكاذبة </a:t>
            </a:r>
            <a:r>
              <a:rPr lang="ar-SA" b="1" dirty="0" smtClean="0">
                <a:solidFill>
                  <a:schemeClr val="tx1">
                    <a:lumMod val="85000"/>
                    <a:lumOff val="15000"/>
                  </a:schemeClr>
                </a:solidFill>
                <a:latin typeface="Adobe Arabic" pitchFamily="18" charset="-78"/>
                <a:cs typeface="Adobe Arabic" pitchFamily="18" charset="-78"/>
              </a:rPr>
              <a:t>، </a:t>
            </a:r>
            <a:r>
              <a:rPr lang="ar-SA" b="1" dirty="0" err="1" smtClean="0">
                <a:solidFill>
                  <a:schemeClr val="tx1">
                    <a:lumMod val="85000"/>
                    <a:lumOff val="15000"/>
                  </a:schemeClr>
                </a:solidFill>
                <a:latin typeface="Adobe Arabic" pitchFamily="18" charset="-78"/>
                <a:cs typeface="Adobe Arabic" pitchFamily="18" charset="-78"/>
              </a:rPr>
              <a:t>وكلمة (قالوا </a:t>
            </a:r>
            <a:r>
              <a:rPr lang="ar-SA" b="1" dirty="0" smtClean="0">
                <a:solidFill>
                  <a:schemeClr val="tx1">
                    <a:lumMod val="85000"/>
                    <a:lumOff val="15000"/>
                  </a:schemeClr>
                </a:solidFill>
                <a:latin typeface="Adobe Arabic" pitchFamily="18" charset="-78"/>
                <a:cs typeface="Adobe Arabic" pitchFamily="18" charset="-78"/>
              </a:rPr>
              <a:t>) وهي </a:t>
            </a:r>
            <a:r>
              <a:rPr lang="ar-SA" b="1" dirty="0" err="1" smtClean="0">
                <a:solidFill>
                  <a:schemeClr val="tx1">
                    <a:lumMod val="85000"/>
                    <a:lumOff val="15000"/>
                  </a:schemeClr>
                </a:solidFill>
                <a:latin typeface="Adobe Arabic" pitchFamily="18" charset="-78"/>
                <a:cs typeface="Adobe Arabic" pitchFamily="18" charset="-78"/>
              </a:rPr>
              <a:t>بمعنى </a:t>
            </a:r>
            <a:r>
              <a:rPr lang="ar-SA" b="1" dirty="0" smtClean="0">
                <a:solidFill>
                  <a:schemeClr val="tx1">
                    <a:lumMod val="85000"/>
                    <a:lumOff val="15000"/>
                  </a:schemeClr>
                </a:solidFill>
                <a:latin typeface="Adobe Arabic" pitchFamily="18" charset="-78"/>
                <a:cs typeface="Adobe Arabic" pitchFamily="18" charset="-78"/>
              </a:rPr>
              <a:t>: زعموا لتوحي بالشك في فائدة هذه </a:t>
            </a:r>
            <a:r>
              <a:rPr lang="ar-SA" b="1" dirty="0" err="1" smtClean="0">
                <a:solidFill>
                  <a:schemeClr val="tx1">
                    <a:lumMod val="85000"/>
                    <a:lumOff val="15000"/>
                  </a:schemeClr>
                </a:solidFill>
                <a:latin typeface="Adobe Arabic" pitchFamily="18" charset="-78"/>
                <a:cs typeface="Adobe Arabic" pitchFamily="18" charset="-78"/>
              </a:rPr>
              <a:t>الرحلة !!</a:t>
            </a:r>
            <a:endParaRPr lang="en-US" b="1"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85000"/>
                    <a:lumOff val="15000"/>
                  </a:schemeClr>
                </a:solidFill>
                <a:latin typeface="Adobe Arabic" pitchFamily="18" charset="-78"/>
                <a:cs typeface="Adobe Arabic" pitchFamily="18" charset="-78"/>
              </a:rPr>
              <a:t>وأيضا صيغة الوصف باسم الفاعل المتكررة في </a:t>
            </a:r>
            <a:r>
              <a:rPr lang="ar-SA" b="1" dirty="0" err="1" smtClean="0">
                <a:solidFill>
                  <a:schemeClr val="tx1">
                    <a:lumMod val="85000"/>
                    <a:lumOff val="15000"/>
                  </a:schemeClr>
                </a:solidFill>
                <a:latin typeface="Adobe Arabic" pitchFamily="18" charset="-78"/>
                <a:cs typeface="Adobe Arabic" pitchFamily="18" charset="-78"/>
              </a:rPr>
              <a:t>الأبيات </a:t>
            </a:r>
            <a:r>
              <a:rPr lang="ar-SA" b="1" dirty="0" smtClean="0">
                <a:solidFill>
                  <a:schemeClr val="tx1">
                    <a:lumMod val="85000"/>
                    <a:lumOff val="15000"/>
                  </a:schemeClr>
                </a:solidFill>
                <a:latin typeface="Adobe Arabic" pitchFamily="18" charset="-78"/>
                <a:cs typeface="Adobe Arabic" pitchFamily="18" charset="-78"/>
              </a:rPr>
              <a:t>: متفرد......شاك إلى </a:t>
            </a:r>
            <a:r>
              <a:rPr lang="ar-SA" b="1" dirty="0" err="1" smtClean="0">
                <a:solidFill>
                  <a:schemeClr val="tx1">
                    <a:lumMod val="85000"/>
                    <a:lumOff val="15000"/>
                  </a:schemeClr>
                </a:solidFill>
                <a:latin typeface="Adobe Arabic" pitchFamily="18" charset="-78"/>
                <a:cs typeface="Adobe Arabic" pitchFamily="18" charset="-78"/>
              </a:rPr>
              <a:t>البحر....</a:t>
            </a:r>
            <a:r>
              <a:rPr lang="ar-SA" b="1" dirty="0" smtClean="0">
                <a:solidFill>
                  <a:schemeClr val="tx1">
                    <a:lumMod val="85000"/>
                    <a:lumOff val="15000"/>
                  </a:schemeClr>
                </a:solidFill>
                <a:latin typeface="Adobe Arabic" pitchFamily="18" charset="-78"/>
                <a:cs typeface="Adobe Arabic" pitchFamily="18" charset="-78"/>
              </a:rPr>
              <a:t> ثاو على صخر </a:t>
            </a:r>
            <a:r>
              <a:rPr lang="ar-SA" b="1" dirty="0" err="1" smtClean="0">
                <a:solidFill>
                  <a:schemeClr val="tx1">
                    <a:lumMod val="85000"/>
                    <a:lumOff val="15000"/>
                  </a:schemeClr>
                </a:solidFill>
                <a:latin typeface="Adobe Arabic" pitchFamily="18" charset="-78"/>
                <a:cs typeface="Adobe Arabic" pitchFamily="18" charset="-78"/>
              </a:rPr>
              <a:t>أصم.....</a:t>
            </a:r>
            <a:r>
              <a:rPr lang="ar-SA" b="1" dirty="0" smtClean="0">
                <a:solidFill>
                  <a:schemeClr val="tx1">
                    <a:lumMod val="85000"/>
                    <a:lumOff val="15000"/>
                  </a:schemeClr>
                </a:solidFill>
                <a:latin typeface="Adobe Arabic" pitchFamily="18" charset="-78"/>
                <a:cs typeface="Adobe Arabic" pitchFamily="18" charset="-78"/>
              </a:rPr>
              <a:t> كلها ذات إيحاءات معبرة تصور ثبات اهتياج الخاطر، وتمكن </a:t>
            </a:r>
            <a:r>
              <a:rPr lang="ar-SA" b="1" dirty="0" err="1" smtClean="0">
                <a:solidFill>
                  <a:schemeClr val="tx1">
                    <a:lumMod val="85000"/>
                    <a:lumOff val="15000"/>
                  </a:schemeClr>
                </a:solidFill>
                <a:latin typeface="Adobe Arabic" pitchFamily="18" charset="-78"/>
                <a:cs typeface="Adobe Arabic" pitchFamily="18" charset="-78"/>
              </a:rPr>
              <a:t>الحيرة </a:t>
            </a:r>
            <a:r>
              <a:rPr lang="ar-SA" b="1" dirty="0" smtClean="0">
                <a:solidFill>
                  <a:schemeClr val="tx1">
                    <a:lumMod val="85000"/>
                    <a:lumOff val="15000"/>
                  </a:schemeClr>
                </a:solidFill>
                <a:latin typeface="Adobe Arabic" pitchFamily="18" charset="-78"/>
                <a:cs typeface="Adobe Arabic" pitchFamily="18" charset="-78"/>
              </a:rPr>
              <a:t>، واستحكام </a:t>
            </a:r>
            <a:r>
              <a:rPr lang="ar-SA" b="1" dirty="0" err="1" smtClean="0">
                <a:solidFill>
                  <a:schemeClr val="tx1">
                    <a:lumMod val="85000"/>
                    <a:lumOff val="15000"/>
                  </a:schemeClr>
                </a:solidFill>
                <a:latin typeface="Adobe Arabic" pitchFamily="18" charset="-78"/>
                <a:cs typeface="Adobe Arabic" pitchFamily="18" charset="-78"/>
              </a:rPr>
              <a:t>البلاء </a:t>
            </a:r>
            <a:r>
              <a:rPr lang="ar-SA" b="1" dirty="0" smtClean="0">
                <a:solidFill>
                  <a:schemeClr val="tx1">
                    <a:lumMod val="85000"/>
                    <a:lumOff val="15000"/>
                  </a:schemeClr>
                </a:solidFill>
                <a:latin typeface="Adobe Arabic" pitchFamily="18" charset="-78"/>
                <a:cs typeface="Adobe Arabic" pitchFamily="18" charset="-78"/>
              </a:rPr>
              <a:t>، وضياع </a:t>
            </a:r>
            <a:r>
              <a:rPr lang="ar-SA" b="1" dirty="0" err="1" smtClean="0">
                <a:solidFill>
                  <a:schemeClr val="tx1">
                    <a:lumMod val="85000"/>
                    <a:lumOff val="15000"/>
                  </a:schemeClr>
                </a:solidFill>
                <a:latin typeface="Adobe Arabic" pitchFamily="18" charset="-78"/>
                <a:cs typeface="Adobe Arabic" pitchFamily="18" charset="-78"/>
              </a:rPr>
              <a:t>الأمل .</a:t>
            </a:r>
            <a:endParaRPr lang="en-US" b="1" dirty="0" smtClean="0">
              <a:solidFill>
                <a:schemeClr val="tx1">
                  <a:lumMod val="85000"/>
                  <a:lumOff val="15000"/>
                </a:schemeClr>
              </a:solidFill>
              <a:latin typeface="Adobe Arabic" pitchFamily="18" charset="-78"/>
              <a:cs typeface="Adobe Arabic" pitchFamily="18" charset="-78"/>
            </a:endParaRP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764704"/>
            <a:ext cx="8003232" cy="5709248"/>
          </a:xfrm>
        </p:spPr>
        <p:txBody>
          <a:bodyPr/>
          <a:lstStyle/>
          <a:p>
            <a:pPr fontAlgn="auto">
              <a:spcBef>
                <a:spcPts val="0"/>
              </a:spcBef>
              <a:spcAft>
                <a:spcPts val="0"/>
              </a:spcAft>
              <a:defRPr/>
            </a:pPr>
            <a:r>
              <a:rPr lang="ar-SA" b="1" dirty="0" smtClean="0">
                <a:solidFill>
                  <a:schemeClr val="tx1">
                    <a:lumMod val="85000"/>
                    <a:lumOff val="15000"/>
                  </a:schemeClr>
                </a:solidFill>
                <a:latin typeface="Adobe Arabic" pitchFamily="18" charset="-78"/>
                <a:cs typeface="Adobe Arabic" pitchFamily="18" charset="-78"/>
              </a:rPr>
              <a:t>وتأمل( </a:t>
            </a:r>
            <a:r>
              <a:rPr lang="ar-SA" b="1" dirty="0" err="1" smtClean="0">
                <a:solidFill>
                  <a:schemeClr val="tx1">
                    <a:lumMod val="85000"/>
                    <a:lumOff val="15000"/>
                  </a:schemeClr>
                </a:solidFill>
                <a:latin typeface="Adobe Arabic" pitchFamily="18" charset="-78"/>
                <a:cs typeface="Adobe Arabic" pitchFamily="18" charset="-78"/>
              </a:rPr>
              <a:t>شاك </a:t>
            </a:r>
            <a:r>
              <a:rPr lang="ar-SA" b="1" dirty="0" smtClean="0">
                <a:solidFill>
                  <a:schemeClr val="tx1">
                    <a:lumMod val="85000"/>
                    <a:lumOff val="15000"/>
                  </a:schemeClr>
                </a:solidFill>
                <a:latin typeface="Adobe Arabic" pitchFamily="18" charset="-78"/>
                <a:cs typeface="Adobe Arabic" pitchFamily="18" charset="-78"/>
              </a:rPr>
              <a:t>) و( اضطراب خواطري) و( </a:t>
            </a:r>
            <a:r>
              <a:rPr lang="ar-SA" b="1" dirty="0" err="1" smtClean="0">
                <a:solidFill>
                  <a:schemeClr val="tx1">
                    <a:lumMod val="85000"/>
                    <a:lumOff val="15000"/>
                  </a:schemeClr>
                </a:solidFill>
                <a:latin typeface="Adobe Arabic" pitchFamily="18" charset="-78"/>
                <a:cs typeface="Adobe Arabic" pitchFamily="18" charset="-78"/>
              </a:rPr>
              <a:t>ثاو </a:t>
            </a:r>
            <a:r>
              <a:rPr lang="ar-SA" b="1" dirty="0" smtClean="0">
                <a:solidFill>
                  <a:schemeClr val="tx1">
                    <a:lumMod val="85000"/>
                    <a:lumOff val="15000"/>
                  </a:schemeClr>
                </a:solidFill>
                <a:latin typeface="Adobe Arabic" pitchFamily="18" charset="-78"/>
                <a:cs typeface="Adobe Arabic" pitchFamily="18" charset="-78"/>
              </a:rPr>
              <a:t>) و</a:t>
            </a:r>
            <a:r>
              <a:rPr lang="ar-SA" b="1" dirty="0" err="1" smtClean="0">
                <a:solidFill>
                  <a:schemeClr val="tx1">
                    <a:lumMod val="85000"/>
                    <a:lumOff val="15000"/>
                  </a:schemeClr>
                </a:solidFill>
                <a:latin typeface="Adobe Arabic" pitchFamily="18" charset="-78"/>
                <a:cs typeface="Adobe Arabic" pitchFamily="18" charset="-78"/>
              </a:rPr>
              <a:t>(ينتابها </a:t>
            </a:r>
            <a:r>
              <a:rPr lang="ar-SA" b="1" dirty="0" smtClean="0">
                <a:solidFill>
                  <a:schemeClr val="tx1">
                    <a:lumMod val="85000"/>
                    <a:lumOff val="15000"/>
                  </a:schemeClr>
                </a:solidFill>
                <a:latin typeface="Adobe Arabic" pitchFamily="18" charset="-78"/>
                <a:cs typeface="Adobe Arabic" pitchFamily="18" charset="-78"/>
              </a:rPr>
              <a:t>) و(</a:t>
            </a:r>
            <a:r>
              <a:rPr lang="ar-SA" b="1" dirty="0" err="1" smtClean="0">
                <a:solidFill>
                  <a:schemeClr val="tx1">
                    <a:lumMod val="85000"/>
                    <a:lumOff val="15000"/>
                  </a:schemeClr>
                </a:solidFill>
                <a:latin typeface="Adobe Arabic" pitchFamily="18" charset="-78"/>
                <a:cs typeface="Adobe Arabic" pitchFamily="18" charset="-78"/>
              </a:rPr>
              <a:t>مكارهي</a:t>
            </a:r>
            <a:r>
              <a:rPr lang="ar-SA" b="1" dirty="0" smtClean="0">
                <a:solidFill>
                  <a:schemeClr val="tx1">
                    <a:lumMod val="85000"/>
                    <a:lumOff val="15000"/>
                  </a:schemeClr>
                </a:solidFill>
                <a:latin typeface="Adobe Arabic" pitchFamily="18" charset="-78"/>
                <a:cs typeface="Adobe Arabic" pitchFamily="18" charset="-78"/>
              </a:rPr>
              <a:t> ) و( السقم) </a:t>
            </a:r>
            <a:r>
              <a:rPr lang="ar-SA" b="1" dirty="0" err="1" smtClean="0">
                <a:solidFill>
                  <a:schemeClr val="tx1">
                    <a:lumMod val="85000"/>
                    <a:lumOff val="15000"/>
                  </a:schemeClr>
                </a:solidFill>
                <a:latin typeface="Adobe Arabic" pitchFamily="18" charset="-78"/>
                <a:cs typeface="Adobe Arabic" pitchFamily="18" charset="-78"/>
              </a:rPr>
              <a:t>و </a:t>
            </a:r>
            <a:r>
              <a:rPr lang="ar-SA" b="1" dirty="0" smtClean="0">
                <a:solidFill>
                  <a:schemeClr val="tx1">
                    <a:lumMod val="85000"/>
                    <a:lumOff val="15000"/>
                  </a:schemeClr>
                </a:solidFill>
                <a:latin typeface="Adobe Arabic" pitchFamily="18" charset="-78"/>
                <a:cs typeface="Adobe Arabic" pitchFamily="18" charset="-78"/>
              </a:rPr>
              <a:t>( ضائق) و( </a:t>
            </a:r>
            <a:r>
              <a:rPr lang="ar-SA" b="1" dirty="0" err="1" smtClean="0">
                <a:solidFill>
                  <a:schemeClr val="tx1">
                    <a:lumMod val="85000"/>
                    <a:lumOff val="15000"/>
                  </a:schemeClr>
                </a:solidFill>
                <a:latin typeface="Adobe Arabic" pitchFamily="18" charset="-78"/>
                <a:cs typeface="Adobe Arabic" pitchFamily="18" charset="-78"/>
              </a:rPr>
              <a:t>كمدا </a:t>
            </a:r>
            <a:r>
              <a:rPr lang="ar-SA" b="1" dirty="0" smtClean="0">
                <a:solidFill>
                  <a:schemeClr val="tx1">
                    <a:lumMod val="85000"/>
                    <a:lumOff val="15000"/>
                  </a:schemeClr>
                </a:solidFill>
                <a:latin typeface="Adobe Arabic" pitchFamily="18" charset="-78"/>
                <a:cs typeface="Adobe Arabic" pitchFamily="18" charset="-78"/>
              </a:rPr>
              <a:t>) و( </a:t>
            </a:r>
            <a:r>
              <a:rPr lang="ar-SA" b="1" dirty="0" err="1" smtClean="0">
                <a:solidFill>
                  <a:schemeClr val="tx1">
                    <a:lumMod val="85000"/>
                    <a:lumOff val="15000"/>
                  </a:schemeClr>
                </a:solidFill>
                <a:latin typeface="Adobe Arabic" pitchFamily="18" charset="-78"/>
                <a:cs typeface="Adobe Arabic" pitchFamily="18" charset="-78"/>
              </a:rPr>
              <a:t>كدرة </a:t>
            </a:r>
            <a:r>
              <a:rPr lang="ar-SA" b="1" dirty="0" smtClean="0">
                <a:solidFill>
                  <a:schemeClr val="tx1">
                    <a:lumMod val="85000"/>
                    <a:lumOff val="15000"/>
                  </a:schemeClr>
                </a:solidFill>
                <a:latin typeface="Adobe Arabic" pitchFamily="18" charset="-78"/>
                <a:cs typeface="Adobe Arabic" pitchFamily="18" charset="-78"/>
              </a:rPr>
              <a:t>) يطالعك جو نفسي كئيب يلف الشاعر من كل جانب كما أن تخصيص ضيق الصدر بساعة الإمساء طبيعة بشرية منذ القدم فالمساء ينذر بقدوم الليل الذي يهجم على القلوب بجيوش </a:t>
            </a:r>
            <a:r>
              <a:rPr lang="ar-SA" b="1" dirty="0" err="1" smtClean="0">
                <a:solidFill>
                  <a:schemeClr val="tx1">
                    <a:lumMod val="85000"/>
                    <a:lumOff val="15000"/>
                  </a:schemeClr>
                </a:solidFill>
                <a:latin typeface="Adobe Arabic" pitchFamily="18" charset="-78"/>
                <a:cs typeface="Adobe Arabic" pitchFamily="18" charset="-78"/>
              </a:rPr>
              <a:t>الهموم .</a:t>
            </a:r>
            <a:r>
              <a:rPr lang="ar-SA" b="1" dirty="0" smtClean="0">
                <a:solidFill>
                  <a:schemeClr val="tx1">
                    <a:lumMod val="85000"/>
                    <a:lumOff val="15000"/>
                  </a:schemeClr>
                </a:solidFill>
                <a:latin typeface="Adobe Arabic" pitchFamily="18" charset="-78"/>
                <a:cs typeface="Adobe Arabic" pitchFamily="18" charset="-78"/>
              </a:rPr>
              <a:t> وقد تردد ذلك في شعر امرئ القيس حيث </a:t>
            </a:r>
            <a:r>
              <a:rPr lang="ar-SA" b="1" dirty="0" err="1" smtClean="0">
                <a:solidFill>
                  <a:schemeClr val="tx1">
                    <a:lumMod val="85000"/>
                    <a:lumOff val="15000"/>
                  </a:schemeClr>
                </a:solidFill>
                <a:latin typeface="Adobe Arabic" pitchFamily="18" charset="-78"/>
                <a:cs typeface="Adobe Arabic" pitchFamily="18" charset="-78"/>
              </a:rPr>
              <a:t>يقول </a:t>
            </a:r>
            <a:r>
              <a:rPr lang="ar-SA" b="1" dirty="0" smtClean="0">
                <a:solidFill>
                  <a:schemeClr val="tx1">
                    <a:lumMod val="85000"/>
                    <a:lumOff val="15000"/>
                  </a:schemeClr>
                </a:solidFill>
                <a:latin typeface="Adobe Arabic" pitchFamily="18" charset="-78"/>
                <a:cs typeface="Adobe Arabic" pitchFamily="18" charset="-78"/>
              </a:rPr>
              <a:t>: </a:t>
            </a:r>
            <a:br>
              <a:rPr lang="ar-SA" b="1" dirty="0" smtClean="0">
                <a:solidFill>
                  <a:schemeClr val="tx1">
                    <a:lumMod val="85000"/>
                    <a:lumOff val="15000"/>
                  </a:schemeClr>
                </a:solidFill>
                <a:latin typeface="Adobe Arabic" pitchFamily="18" charset="-78"/>
                <a:cs typeface="Adobe Arabic" pitchFamily="18" charset="-78"/>
              </a:rPr>
            </a:br>
            <a:r>
              <a:rPr lang="ar-SA" b="1" dirty="0" smtClean="0">
                <a:solidFill>
                  <a:srgbClr val="FF0000"/>
                </a:solidFill>
                <a:latin typeface="Adobe Arabic" pitchFamily="18" charset="-78"/>
                <a:cs typeface="Adobe Arabic" pitchFamily="18" charset="-78"/>
              </a:rPr>
              <a:t>          وليل كموج البحر أرخى </a:t>
            </a:r>
            <a:r>
              <a:rPr lang="ar-SA" b="1" dirty="0" err="1" smtClean="0">
                <a:solidFill>
                  <a:srgbClr val="FF0000"/>
                </a:solidFill>
                <a:latin typeface="Adobe Arabic" pitchFamily="18" charset="-78"/>
                <a:cs typeface="Adobe Arabic" pitchFamily="18" charset="-78"/>
              </a:rPr>
              <a:t>سدوله</a:t>
            </a:r>
            <a:r>
              <a:rPr lang="ar-SA" b="1" dirty="0" smtClean="0">
                <a:solidFill>
                  <a:srgbClr val="FF0000"/>
                </a:solidFill>
                <a:latin typeface="Adobe Arabic" pitchFamily="18" charset="-78"/>
                <a:cs typeface="Adobe Arabic" pitchFamily="18" charset="-78"/>
              </a:rPr>
              <a:t>         علــــي بأنواع الهموم ليبتلى</a:t>
            </a:r>
          </a:p>
          <a:p>
            <a:pPr fontAlgn="auto">
              <a:spcBef>
                <a:spcPts val="0"/>
              </a:spcBef>
              <a:spcAft>
                <a:spcPts val="0"/>
              </a:spcAft>
              <a:defRPr/>
            </a:pPr>
            <a:endParaRPr lang="en-US" b="1" dirty="0" smtClean="0">
              <a:solidFill>
                <a:srgbClr val="FF0000"/>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85000"/>
                    <a:lumOff val="15000"/>
                  </a:schemeClr>
                </a:solidFill>
                <a:latin typeface="Adobe Arabic" pitchFamily="18" charset="-78"/>
                <a:cs typeface="Adobe Arabic" pitchFamily="18" charset="-78"/>
              </a:rPr>
              <a:t>ثم انظر إلى حسن التقسيم في هذه الجمل </a:t>
            </a:r>
            <a:r>
              <a:rPr lang="ar-SA" b="1" dirty="0" err="1" smtClean="0">
                <a:solidFill>
                  <a:schemeClr val="tx1">
                    <a:lumMod val="85000"/>
                    <a:lumOff val="15000"/>
                  </a:schemeClr>
                </a:solidFill>
                <a:latin typeface="Adobe Arabic" pitchFamily="18" charset="-78"/>
                <a:cs typeface="Adobe Arabic" pitchFamily="18" charset="-78"/>
              </a:rPr>
              <a:t>المتناسقة : </a:t>
            </a:r>
            <a:r>
              <a:rPr lang="ar-SA" b="1" dirty="0" smtClean="0">
                <a:solidFill>
                  <a:schemeClr val="tx1">
                    <a:lumMod val="85000"/>
                    <a:lumOff val="15000"/>
                  </a:schemeClr>
                </a:solidFill>
                <a:latin typeface="Adobe Arabic" pitchFamily="18" charset="-78"/>
                <a:cs typeface="Adobe Arabic" pitchFamily="18" charset="-78"/>
              </a:rPr>
              <a:t>( متفرد </a:t>
            </a:r>
            <a:r>
              <a:rPr lang="ar-SA" b="1" dirty="0" err="1" smtClean="0">
                <a:solidFill>
                  <a:schemeClr val="tx1">
                    <a:lumMod val="85000"/>
                    <a:lumOff val="15000"/>
                  </a:schemeClr>
                </a:solidFill>
                <a:latin typeface="Adobe Arabic" pitchFamily="18" charset="-78"/>
                <a:cs typeface="Adobe Arabic" pitchFamily="18" charset="-78"/>
              </a:rPr>
              <a:t>بصبابتي </a:t>
            </a:r>
            <a:r>
              <a:rPr lang="ar-SA" b="1" dirty="0" smtClean="0">
                <a:solidFill>
                  <a:schemeClr val="tx1">
                    <a:lumMod val="85000"/>
                    <a:lumOff val="15000"/>
                  </a:schemeClr>
                </a:solidFill>
                <a:latin typeface="Adobe Arabic" pitchFamily="18" charset="-78"/>
                <a:cs typeface="Adobe Arabic" pitchFamily="18" charset="-78"/>
              </a:rPr>
              <a:t>، متفرد </a:t>
            </a:r>
            <a:r>
              <a:rPr lang="ar-SA" b="1" dirty="0" err="1" smtClean="0">
                <a:solidFill>
                  <a:schemeClr val="tx1">
                    <a:lumMod val="85000"/>
                    <a:lumOff val="15000"/>
                  </a:schemeClr>
                </a:solidFill>
                <a:latin typeface="Adobe Arabic" pitchFamily="18" charset="-78"/>
                <a:cs typeface="Adobe Arabic" pitchFamily="18" charset="-78"/>
              </a:rPr>
              <a:t>بكآبتي </a:t>
            </a:r>
            <a:r>
              <a:rPr lang="ar-SA" b="1" dirty="0" smtClean="0">
                <a:solidFill>
                  <a:schemeClr val="tx1">
                    <a:lumMod val="85000"/>
                    <a:lumOff val="15000"/>
                  </a:schemeClr>
                </a:solidFill>
                <a:latin typeface="Adobe Arabic" pitchFamily="18" charset="-78"/>
                <a:cs typeface="Adobe Arabic" pitchFamily="18" charset="-78"/>
              </a:rPr>
              <a:t>، متفرد </a:t>
            </a:r>
            <a:endParaRPr lang="en-US" b="1"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b="1" dirty="0" err="1" smtClean="0">
                <a:solidFill>
                  <a:schemeClr val="tx1">
                    <a:lumMod val="85000"/>
                    <a:lumOff val="15000"/>
                  </a:schemeClr>
                </a:solidFill>
                <a:latin typeface="Adobe Arabic" pitchFamily="18" charset="-78"/>
                <a:cs typeface="Adobe Arabic" pitchFamily="18" charset="-78"/>
              </a:rPr>
              <a:t>بعنائي </a:t>
            </a:r>
            <a:r>
              <a:rPr lang="ar-SA" b="1" dirty="0" smtClean="0">
                <a:solidFill>
                  <a:schemeClr val="tx1">
                    <a:lumMod val="85000"/>
                    <a:lumOff val="15000"/>
                  </a:schemeClr>
                </a:solidFill>
                <a:latin typeface="Adobe Arabic" pitchFamily="18" charset="-78"/>
                <a:cs typeface="Adobe Arabic" pitchFamily="18" charset="-78"/>
              </a:rPr>
              <a:t>) لتجد الموسيقى </a:t>
            </a:r>
            <a:r>
              <a:rPr lang="ar-SA" b="1" dirty="0" err="1" smtClean="0">
                <a:solidFill>
                  <a:schemeClr val="tx1">
                    <a:lumMod val="85000"/>
                    <a:lumOff val="15000"/>
                  </a:schemeClr>
                </a:solidFill>
                <a:latin typeface="Adobe Arabic" pitchFamily="18" charset="-78"/>
                <a:cs typeface="Adobe Arabic" pitchFamily="18" charset="-78"/>
              </a:rPr>
              <a:t>واضحة </a:t>
            </a:r>
            <a:r>
              <a:rPr lang="ar-SA" b="1" dirty="0" smtClean="0">
                <a:solidFill>
                  <a:schemeClr val="tx1">
                    <a:lumMod val="85000"/>
                    <a:lumOff val="15000"/>
                  </a:schemeClr>
                </a:solidFill>
                <a:latin typeface="Adobe Arabic" pitchFamily="18" charset="-78"/>
                <a:cs typeface="Adobe Arabic" pitchFamily="18" charset="-78"/>
              </a:rPr>
              <a:t>، وإضافة كل منها إلى ياء المتكلم للإيحاء بأنه ألمٌ </a:t>
            </a:r>
            <a:r>
              <a:rPr lang="ar-SA" b="1" dirty="0" err="1" smtClean="0">
                <a:solidFill>
                  <a:schemeClr val="tx1">
                    <a:lumMod val="85000"/>
                    <a:lumOff val="15000"/>
                  </a:schemeClr>
                </a:solidFill>
                <a:latin typeface="Adobe Arabic" pitchFamily="18" charset="-78"/>
                <a:cs typeface="Adobe Arabic" pitchFamily="18" charset="-78"/>
              </a:rPr>
              <a:t>خاص </a:t>
            </a:r>
            <a:r>
              <a:rPr lang="ar-SA" b="1" dirty="0" smtClean="0">
                <a:solidFill>
                  <a:schemeClr val="tx1">
                    <a:lumMod val="85000"/>
                    <a:lumOff val="15000"/>
                  </a:schemeClr>
                </a:solidFill>
                <a:latin typeface="Adobe Arabic" pitchFamily="18" charset="-78"/>
                <a:cs typeface="Adobe Arabic" pitchFamily="18" charset="-78"/>
              </a:rPr>
              <a:t>، ثم تكرار كلمة متفرد لتوكيد هذا الشعور </a:t>
            </a:r>
            <a:r>
              <a:rPr lang="ar-SA" b="1" dirty="0" err="1" smtClean="0">
                <a:solidFill>
                  <a:schemeClr val="tx1">
                    <a:lumMod val="85000"/>
                    <a:lumOff val="15000"/>
                  </a:schemeClr>
                </a:solidFill>
                <a:latin typeface="Adobe Arabic" pitchFamily="18" charset="-78"/>
                <a:cs typeface="Adobe Arabic" pitchFamily="18" charset="-78"/>
              </a:rPr>
              <a:t>بالألم ...</a:t>
            </a:r>
            <a:endParaRPr lang="ar-SA" b="1"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95000"/>
                    <a:lumOff val="5000"/>
                  </a:schemeClr>
                </a:solidFill>
                <a:latin typeface="Adobe Arabic" pitchFamily="18" charset="-78"/>
                <a:cs typeface="Adobe Arabic" pitchFamily="18" charset="-78"/>
              </a:rPr>
              <a:t>وفي المقطع الأخير  أيضًا جاءت الألفاظ موحية بالحزن </a:t>
            </a:r>
            <a:r>
              <a:rPr lang="ar-SA" b="1" dirty="0" err="1" smtClean="0">
                <a:solidFill>
                  <a:schemeClr val="tx1">
                    <a:lumMod val="95000"/>
                    <a:lumOff val="5000"/>
                  </a:schemeClr>
                </a:solidFill>
                <a:latin typeface="Adobe Arabic" pitchFamily="18" charset="-78"/>
                <a:cs typeface="Adobe Arabic" pitchFamily="18" charset="-78"/>
              </a:rPr>
              <a:t>مثل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عبرة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نزعا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صرعة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مآتم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كلمى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دامية </a:t>
            </a:r>
            <a:r>
              <a:rPr lang="ar-SA" b="1" dirty="0" smtClean="0">
                <a:solidFill>
                  <a:schemeClr val="tx1">
                    <a:lumMod val="95000"/>
                    <a:lumOff val="5000"/>
                  </a:schemeClr>
                </a:solidFill>
                <a:latin typeface="Adobe Arabic" pitchFamily="18" charset="-78"/>
                <a:cs typeface="Adobe Arabic" pitchFamily="18" charset="-78"/>
              </a:rPr>
              <a:t>، </a:t>
            </a:r>
            <a:r>
              <a:rPr lang="ar-SA" b="1" dirty="0" err="1" smtClean="0">
                <a:solidFill>
                  <a:schemeClr val="tx1">
                    <a:lumMod val="95000"/>
                    <a:lumOff val="5000"/>
                  </a:schemeClr>
                </a:solidFill>
                <a:latin typeface="Adobe Arabic" pitchFamily="18" charset="-78"/>
                <a:cs typeface="Adobe Arabic" pitchFamily="18" charset="-78"/>
              </a:rPr>
              <a:t>دمعة،رثائي </a:t>
            </a:r>
            <a:r>
              <a:rPr lang="ar-SA" b="1" dirty="0" smtClean="0">
                <a:solidFill>
                  <a:schemeClr val="tx1">
                    <a:lumMod val="95000"/>
                    <a:lumOff val="5000"/>
                  </a:schemeClr>
                </a:solidFill>
                <a:latin typeface="Adobe Arabic" pitchFamily="18" charset="-78"/>
                <a:cs typeface="Adobe Arabic" pitchFamily="18" charset="-78"/>
              </a:rPr>
              <a:t>) وكلها تتعاون في التعبير عن آلام  </a:t>
            </a:r>
            <a:r>
              <a:rPr lang="ar-SA" b="1" dirty="0" err="1" smtClean="0">
                <a:solidFill>
                  <a:schemeClr val="tx1">
                    <a:lumMod val="95000"/>
                    <a:lumOff val="5000"/>
                  </a:schemeClr>
                </a:solidFill>
                <a:latin typeface="Adobe Arabic" pitchFamily="18" charset="-78"/>
                <a:cs typeface="Adobe Arabic" pitchFamily="18" charset="-78"/>
              </a:rPr>
              <a:t>الشاعر .</a:t>
            </a:r>
            <a:endParaRPr lang="en-US" b="1" dirty="0" smtClean="0">
              <a:solidFill>
                <a:schemeClr val="tx1">
                  <a:lumMod val="95000"/>
                  <a:lumOff val="5000"/>
                </a:schemeClr>
              </a:solidFill>
              <a:latin typeface="Adobe Arabic" pitchFamily="18" charset="-78"/>
              <a:cs typeface="Adobe Arabic" pitchFamily="18" charset="-78"/>
            </a:endParaRP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331640" y="476672"/>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الأسلوب ..</a:t>
            </a:r>
          </a:p>
        </p:txBody>
      </p:sp>
      <p:sp>
        <p:nvSpPr>
          <p:cNvPr id="6" name="مستطيل 5"/>
          <p:cNvSpPr/>
          <p:nvPr/>
        </p:nvSpPr>
        <p:spPr>
          <a:xfrm>
            <a:off x="827088" y="1484313"/>
            <a:ext cx="7777162" cy="4465637"/>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600" dirty="0">
                <a:solidFill>
                  <a:schemeClr val="tx1">
                    <a:lumMod val="95000"/>
                    <a:lumOff val="5000"/>
                  </a:schemeClr>
                </a:solidFill>
                <a:latin typeface="Adobe Arabic" pitchFamily="18" charset="-78"/>
                <a:cs typeface="Adobe Arabic" pitchFamily="18" charset="-78"/>
              </a:rPr>
              <a:t>مزيج من التقرير والتصوير ،أغلبه خبري لتقرير المعنى، والإنشائي قليل يتمثل في: أيلطف النيران طيب هواء؟ استفهام للنفي والاستبعاد. ليت لي قلبا كهذي الصخرة الصماء تمني يصور قوة المعاناة .. يا للغروب ! نداء للتعجب، أو ليس نزعاً للنهار وصرعة للشمس ؟ أو ليْس طمسا لليقين ...؟ أو ليس محوا للوجود ..؟ كلها جمل استفهامية للتقرير  ، تؤدي دورها في شد القارئ وإثارة المشاعر ، وإبراز معاناة الشاعر .... !</a:t>
            </a:r>
            <a:endParaRPr lang="en-US" sz="2600"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600" dirty="0">
                <a:solidFill>
                  <a:schemeClr val="tx1">
                    <a:lumMod val="95000"/>
                    <a:lumOff val="5000"/>
                  </a:schemeClr>
                </a:solidFill>
                <a:latin typeface="Adobe Arabic" pitchFamily="18" charset="-78"/>
                <a:cs typeface="Adobe Arabic" pitchFamily="18" charset="-78"/>
              </a:rPr>
              <a:t>وعلى الرغم من حرص الشاعر على الألفاظ الموحية المعبرة جاءت بعض الألفاظ قلقة في مكانها مثل : أحشائي دون قلبي أو صدري ، وإزائي جاءت حشوا ؛ لأن كلمة ( تجاه نواظري ) أدت المعنى ، ولكن استدعتها القافية ليس إلاّ ! وبعض الكلمات لم تلائم الجو النفسي للقصيدة مثل : الذهب ، و الياقوت الأحمر  ...!</a:t>
            </a:r>
            <a:endParaRPr lang="en-US" sz="2600" dirty="0">
              <a:solidFill>
                <a:schemeClr val="tx1">
                  <a:lumMod val="95000"/>
                  <a:lumOff val="5000"/>
                </a:schemeClr>
              </a:solidFill>
              <a:latin typeface="Adobe Arabic" pitchFamily="18" charset="-78"/>
              <a:cs typeface="Adobe Arabic" pitchFamily="18" charset="-78"/>
            </a:endParaRPr>
          </a:p>
        </p:txBody>
      </p:sp>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2000" fill="hold"/>
                                        <p:tgtEl>
                                          <p:spTgt spid="6"/>
                                        </p:tgtEl>
                                        <p:attrNameLst>
                                          <p:attrName>ppt_w</p:attrName>
                                        </p:attrNameLst>
                                      </p:cBhvr>
                                      <p:tavLst>
                                        <p:tav tm="0">
                                          <p:val>
                                            <p:strVal val="#ppt_w*0.70"/>
                                          </p:val>
                                        </p:tav>
                                        <p:tav tm="100000">
                                          <p:val>
                                            <p:strVal val="#ppt_w"/>
                                          </p:val>
                                        </p:tav>
                                      </p:tavLst>
                                    </p:anim>
                                    <p:anim calcmode="lin" valueType="num">
                                      <p:cBhvr>
                                        <p:cTn id="14" dur="2000" fill="hold"/>
                                        <p:tgtEl>
                                          <p:spTgt spid="6"/>
                                        </p:tgtEl>
                                        <p:attrNameLst>
                                          <p:attrName>ppt_h</p:attrName>
                                        </p:attrNameLst>
                                      </p:cBhvr>
                                      <p:tavLst>
                                        <p:tav tm="0">
                                          <p:val>
                                            <p:strVal val="#ppt_h"/>
                                          </p:val>
                                        </p:tav>
                                        <p:tav tm="100000">
                                          <p:val>
                                            <p:strVal val="#ppt_h"/>
                                          </p:val>
                                        </p:tav>
                                      </p:tavLst>
                                    </p:anim>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مستطيل 11"/>
          <p:cNvSpPr/>
          <p:nvPr/>
        </p:nvSpPr>
        <p:spPr>
          <a:xfrm>
            <a:off x="4284663" y="0"/>
            <a:ext cx="4535487"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5" name="مستطيل 4"/>
          <p:cNvSpPr/>
          <p:nvPr/>
        </p:nvSpPr>
        <p:spPr>
          <a:xfrm rot="21061712">
            <a:off x="51354" y="257442"/>
            <a:ext cx="3374182" cy="923330"/>
          </a:xfrm>
          <a:prstGeom prst="rect">
            <a:avLst/>
          </a:prstGeom>
          <a:noFill/>
        </p:spPr>
        <p:txBody>
          <a:bodyPr>
            <a:spAutoFit/>
          </a:bodyPr>
          <a:lstStyle/>
          <a:p>
            <a:pPr algn="ctr" fontAlgn="auto">
              <a:spcBef>
                <a:spcPts val="0"/>
              </a:spcBef>
              <a:spcAft>
                <a:spcPts val="0"/>
              </a:spcAft>
              <a:defRPr/>
            </a:pPr>
            <a:r>
              <a:rPr lang="ar-SA"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قصيدة المساء</a:t>
            </a:r>
          </a:p>
        </p:txBody>
      </p:sp>
      <p:sp>
        <p:nvSpPr>
          <p:cNvPr id="11" name="مستطيل 10"/>
          <p:cNvSpPr/>
          <p:nvPr/>
        </p:nvSpPr>
        <p:spPr>
          <a:xfrm>
            <a:off x="3419475" y="0"/>
            <a:ext cx="5400675"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1600" b="1" dirty="0">
                <a:solidFill>
                  <a:schemeClr val="tx1">
                    <a:lumMod val="95000"/>
                    <a:lumOff val="5000"/>
                  </a:schemeClr>
                </a:solidFill>
                <a:latin typeface="Adobe Arabic" pitchFamily="18" charset="-78"/>
                <a:cs typeface="Adobe Arabic" pitchFamily="18" charset="-78"/>
              </a:rPr>
              <a:t>دَاءٌ أَلَــــــمَّ فخِلْـــتُ فيهِ شِفَــائي           من صَبْوَتي ، فتَضَاعَفَتْ بُرَحَـائي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يَــا لَلضَّعيفَينِ ! اسْتــَبَدَّا </a:t>
            </a:r>
            <a:r>
              <a:rPr lang="ar-SA" sz="1600" b="1" dirty="0" err="1">
                <a:solidFill>
                  <a:schemeClr val="tx1">
                    <a:lumMod val="95000"/>
                    <a:lumOff val="5000"/>
                  </a:schemeClr>
                </a:solidFill>
                <a:latin typeface="Adobe Arabic" pitchFamily="18" charset="-78"/>
                <a:cs typeface="Adobe Arabic" pitchFamily="18" charset="-78"/>
              </a:rPr>
              <a:t>بي</a:t>
            </a:r>
            <a:r>
              <a:rPr lang="ar-SA" sz="1600" b="1" dirty="0">
                <a:solidFill>
                  <a:schemeClr val="tx1">
                    <a:lumMod val="95000"/>
                    <a:lumOff val="5000"/>
                  </a:schemeClr>
                </a:solidFill>
                <a:latin typeface="Adobe Arabic" pitchFamily="18" charset="-78"/>
                <a:cs typeface="Adobe Arabic" pitchFamily="18" charset="-78"/>
              </a:rPr>
              <a:t> ، ومَـــا          في الظُّلْمِ مثلُ تَحَكُّمِ الضُّعَفَــاءِ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قَلْـــبٌ أَذَابَتـــْهُ الصَّبَــابَةُ وَالجَـوَى          وَغِــلاَلَــةٌ رَثَّــتْ مِـــنَ الأَدْوَاءِ</a:t>
            </a:r>
            <a:r>
              <a:rPr lang="en-US" sz="1600" b="1" dirty="0">
                <a:solidFill>
                  <a:schemeClr val="tx1">
                    <a:lumMod val="85000"/>
                    <a:lumOff val="15000"/>
                  </a:schemeClr>
                </a:solidFill>
                <a:latin typeface="Adobe Arabic" pitchFamily="18" charset="-78"/>
                <a:cs typeface="Adobe Arabic" pitchFamily="18" charset="-78"/>
              </a:rPr>
              <a:t/>
            </a:r>
            <a:br>
              <a:rPr lang="en-US" sz="1600" b="1" dirty="0">
                <a:solidFill>
                  <a:schemeClr val="tx1">
                    <a:lumMod val="85000"/>
                    <a:lumOff val="1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إِنّــِي أَقَمــــْتُ عَلَى </a:t>
            </a:r>
            <a:r>
              <a:rPr lang="ar-SA" sz="1600" b="1" dirty="0" err="1">
                <a:solidFill>
                  <a:schemeClr val="tx1">
                    <a:lumMod val="95000"/>
                    <a:lumOff val="5000"/>
                  </a:schemeClr>
                </a:solidFill>
                <a:latin typeface="Adobe Arabic" pitchFamily="18" charset="-78"/>
                <a:cs typeface="Adobe Arabic" pitchFamily="18" charset="-78"/>
              </a:rPr>
              <a:t>التَّعِلَّةِ</a:t>
            </a:r>
            <a:r>
              <a:rPr lang="ar-SA" sz="1600" b="1" dirty="0">
                <a:solidFill>
                  <a:schemeClr val="tx1">
                    <a:lumMod val="95000"/>
                    <a:lumOff val="5000"/>
                  </a:schemeClr>
                </a:solidFill>
                <a:latin typeface="Adobe Arabic" pitchFamily="18" charset="-78"/>
                <a:cs typeface="Adobe Arabic" pitchFamily="18" charset="-78"/>
              </a:rPr>
              <a:t> بالمُــنَى          في غُــــرْبَةٍ قَالُـوا : تَكُونُ دَوَائي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إِنْ يَشْفِ هَذَا الجسْمَ طِيبُ هَوَائِهَا          أَيُلَطِّفُ النِّــــيرَانَ طِيبُ هَوَاءِ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عَبَـــثٌ طَـــوَافِي في البــــلاَدِ ، وَعِلَّةٌ         في عِلــــَّةٍ مَنــــْفَايَ لاسْتِشْفَـاءِ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مُــــتـَفَــرِّدٌ بصَبَــــابَتي ، مُــــتَفَرِّدٌ          بكَــــــآبَتي ، مُـــــتَفَرِّدٌ بعَنَائِي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شَاكٍ إِلَى البَحْـــرِ اضْطِرَابَ خَوَاطِرِي         فَيُجيبُني برِيَــاحِهِ الهَــوْجَـــاءِ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ثَـــــاوٍ عَلَى صَخْـــرٍ أَصَمَّ، وَلَيْتَ لي         قَلْبَاً كَهَذِي الصَّخْـــرَةِ الصَّمَّـــاءِ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يَنْتَابُهَا مَـــــوْجٌ كَمَـــوْجِ </a:t>
            </a:r>
            <a:r>
              <a:rPr lang="ar-SA" sz="1600" b="1" dirty="0" err="1">
                <a:solidFill>
                  <a:schemeClr val="tx1">
                    <a:lumMod val="95000"/>
                    <a:lumOff val="5000"/>
                  </a:schemeClr>
                </a:solidFill>
                <a:latin typeface="Adobe Arabic" pitchFamily="18" charset="-78"/>
                <a:cs typeface="Adobe Arabic" pitchFamily="18" charset="-78"/>
              </a:rPr>
              <a:t>مَكَــارِهِي</a:t>
            </a:r>
            <a:r>
              <a:rPr lang="ar-SA" sz="1600" b="1" dirty="0">
                <a:solidFill>
                  <a:schemeClr val="tx1">
                    <a:lumMod val="95000"/>
                    <a:lumOff val="5000"/>
                  </a:schemeClr>
                </a:solidFill>
                <a:latin typeface="Adobe Arabic" pitchFamily="18" charset="-78"/>
                <a:cs typeface="Adobe Arabic" pitchFamily="18" charset="-78"/>
              </a:rPr>
              <a:t>         وَيَفتُّهَـــا كَالسُّقْـــمِ في أَعْضَــائي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وَالبَحْــرُ خَفّــَاقُ الجَــوَانِبِ ضَائِـقٌ         كَمَدَاً كَصَدْرِي سَـــاعَـةَ الإمْسَـاءِ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تَغْشَى البَرِيَّــــةَ كُــــدْرَةٌ ، وَكَأَنَّهَـــا          صَعِدَتْ إلَى عَيْنَيَّ مِنْ أَحْشَـــائي</a:t>
            </a:r>
          </a:p>
          <a:p>
            <a:pPr fontAlgn="auto">
              <a:spcBef>
                <a:spcPts val="0"/>
              </a:spcBef>
              <a:spcAft>
                <a:spcPts val="0"/>
              </a:spcAft>
              <a:defRPr/>
            </a:pPr>
            <a:r>
              <a:rPr lang="ar-SA" sz="1600" b="1" dirty="0">
                <a:solidFill>
                  <a:schemeClr val="tx1">
                    <a:lumMod val="95000"/>
                    <a:lumOff val="5000"/>
                  </a:schemeClr>
                </a:solidFill>
                <a:latin typeface="Adobe Arabic" pitchFamily="18" charset="-78"/>
                <a:cs typeface="Adobe Arabic" pitchFamily="18" charset="-78"/>
              </a:rPr>
              <a:t>يَا لَلْغُرُوبِ وَمَــــا </a:t>
            </a:r>
            <a:r>
              <a:rPr lang="ar-SA" sz="1600" b="1" dirty="0" err="1">
                <a:solidFill>
                  <a:schemeClr val="tx1">
                    <a:lumMod val="95000"/>
                    <a:lumOff val="5000"/>
                  </a:schemeClr>
                </a:solidFill>
                <a:latin typeface="Adobe Arabic" pitchFamily="18" charset="-78"/>
                <a:cs typeface="Adobe Arabic" pitchFamily="18" charset="-78"/>
              </a:rPr>
              <a:t>بــهِ</a:t>
            </a:r>
            <a:r>
              <a:rPr lang="ar-SA" sz="1600" b="1" dirty="0">
                <a:solidFill>
                  <a:schemeClr val="tx1">
                    <a:lumMod val="95000"/>
                    <a:lumOff val="5000"/>
                  </a:schemeClr>
                </a:solidFill>
                <a:latin typeface="Adobe Arabic" pitchFamily="18" charset="-78"/>
                <a:cs typeface="Adobe Arabic" pitchFamily="18" charset="-78"/>
              </a:rPr>
              <a:t> مِـنْ عِـــبْرَةٍ          </a:t>
            </a:r>
            <a:r>
              <a:rPr lang="ar-SA" sz="1600" b="1" dirty="0" err="1">
                <a:solidFill>
                  <a:schemeClr val="tx1">
                    <a:lumMod val="95000"/>
                    <a:lumOff val="5000"/>
                  </a:schemeClr>
                </a:solidFill>
                <a:latin typeface="Adobe Arabic" pitchFamily="18" charset="-78"/>
                <a:cs typeface="Adobe Arabic" pitchFamily="18" charset="-78"/>
              </a:rPr>
              <a:t>لِلْمُسْتَهَـــامِ</a:t>
            </a:r>
            <a:r>
              <a:rPr lang="ar-SA" sz="1600" b="1" dirty="0">
                <a:solidFill>
                  <a:schemeClr val="tx1">
                    <a:lumMod val="95000"/>
                    <a:lumOff val="5000"/>
                  </a:schemeClr>
                </a:solidFill>
                <a:latin typeface="Adobe Arabic" pitchFamily="18" charset="-78"/>
                <a:cs typeface="Adobe Arabic" pitchFamily="18" charset="-78"/>
              </a:rPr>
              <a:t> ! وَعِــــبْرَةٍ لِلـرَّائي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أَوَلَيْسَ نَزْعَـــاً لِلنَّهَـــارِ ، وَصَرْعَـــةً          لِلشَّمْسِ بَيْنَ مَآتِــمِ الأَضْــــوَاءِ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أَوَلَيْسَ طَمْـــسَاً لِلْيَقِينِ ، وَمَبْعَثَـــاً           لِلشَّــكِّ بَيْنَ غَــلائِلِ الظّلْمَـــاءِ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أَوَلَيْسَ مَحْوَاً لِلوُجُـــودِ إلَى مَـــدَىً          وَإِبَـــادَةً لِمَعَالِــــمِ الأَشْيَــــاءِ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حَتَّى يَكُـــونَ النُّــــورُ تَجْدِيدَاً لَهَا           وَيَكُونَ شِبْهَ البَعْــثِ عَوْدُ ذُكَـاءِ</a:t>
            </a:r>
          </a:p>
          <a:p>
            <a:pPr fontAlgn="auto">
              <a:spcBef>
                <a:spcPts val="0"/>
              </a:spcBef>
              <a:spcAft>
                <a:spcPts val="0"/>
              </a:spcAft>
              <a:defRPr/>
            </a:pPr>
            <a:r>
              <a:rPr lang="ar-SA" sz="1600" b="1" dirty="0">
                <a:solidFill>
                  <a:schemeClr val="tx1">
                    <a:lumMod val="95000"/>
                    <a:lumOff val="5000"/>
                  </a:schemeClr>
                </a:solidFill>
                <a:latin typeface="Adobe Arabic" pitchFamily="18" charset="-78"/>
                <a:cs typeface="Adobe Arabic" pitchFamily="18" charset="-78"/>
              </a:rPr>
              <a:t>وَلَقَدْ ذَكَــرْتُكِ وَالنَّهـَـــارُ مُــــوَدِّعٌ           وَالقَـلْبُ بَيْنَ مَهَــــابَــةٍ وَرَجَـاءِ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وَخَــوَاطِـــرِي تَبْدُو تُجَاهَ </a:t>
            </a:r>
            <a:r>
              <a:rPr lang="ar-SA" sz="1600" b="1" dirty="0" err="1">
                <a:solidFill>
                  <a:schemeClr val="tx1">
                    <a:lumMod val="95000"/>
                    <a:lumOff val="5000"/>
                  </a:schemeClr>
                </a:solidFill>
                <a:latin typeface="Adobe Arabic" pitchFamily="18" charset="-78"/>
                <a:cs typeface="Adobe Arabic" pitchFamily="18" charset="-78"/>
              </a:rPr>
              <a:t>نَوَاظِـرِي</a:t>
            </a:r>
            <a:r>
              <a:rPr lang="ar-SA" sz="1600" b="1" dirty="0">
                <a:solidFill>
                  <a:schemeClr val="tx1">
                    <a:lumMod val="95000"/>
                    <a:lumOff val="5000"/>
                  </a:schemeClr>
                </a:solidFill>
                <a:latin typeface="Adobe Arabic" pitchFamily="18" charset="-78"/>
                <a:cs typeface="Adobe Arabic" pitchFamily="18" charset="-78"/>
              </a:rPr>
              <a:t>           كَلْمَى كَدَامِيَةِ السَّحَــــابِ </a:t>
            </a:r>
            <a:r>
              <a:rPr lang="ar-SA" sz="1600" b="1" dirty="0" err="1">
                <a:solidFill>
                  <a:schemeClr val="tx1">
                    <a:lumMod val="95000"/>
                    <a:lumOff val="5000"/>
                  </a:schemeClr>
                </a:solidFill>
                <a:latin typeface="Adobe Arabic" pitchFamily="18" charset="-78"/>
                <a:cs typeface="Adobe Arabic" pitchFamily="18" charset="-78"/>
              </a:rPr>
              <a:t>إزَائي</a:t>
            </a:r>
            <a:r>
              <a:rPr lang="ar-SA" sz="1600" b="1" dirty="0">
                <a:solidFill>
                  <a:schemeClr val="tx1">
                    <a:lumMod val="95000"/>
                    <a:lumOff val="5000"/>
                  </a:schemeClr>
                </a:solidFill>
                <a:latin typeface="Adobe Arabic" pitchFamily="18" charset="-78"/>
                <a:cs typeface="Adobe Arabic" pitchFamily="18" charset="-78"/>
              </a:rPr>
              <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وَالدَّمْعُ مِنْ جَفْني يَسِيلُ مُشَعْشَعَاً           </a:t>
            </a:r>
            <a:r>
              <a:rPr lang="ar-SA" sz="1600" b="1" dirty="0" err="1">
                <a:solidFill>
                  <a:schemeClr val="tx1">
                    <a:lumMod val="95000"/>
                    <a:lumOff val="5000"/>
                  </a:schemeClr>
                </a:solidFill>
                <a:latin typeface="Adobe Arabic" pitchFamily="18" charset="-78"/>
                <a:cs typeface="Adobe Arabic" pitchFamily="18" charset="-78"/>
              </a:rPr>
              <a:t>بسَنَى</a:t>
            </a:r>
            <a:r>
              <a:rPr lang="ar-SA" sz="1600" b="1" dirty="0">
                <a:solidFill>
                  <a:schemeClr val="tx1">
                    <a:lumMod val="95000"/>
                    <a:lumOff val="5000"/>
                  </a:schemeClr>
                </a:solidFill>
                <a:latin typeface="Adobe Arabic" pitchFamily="18" charset="-78"/>
                <a:cs typeface="Adobe Arabic" pitchFamily="18" charset="-78"/>
              </a:rPr>
              <a:t> الشُّعَــاعِ الغَـارِبِ المُتَرَائي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وَالشَّمْسُ في شَفَـقٍ يَسِيلُ نُضَـــارُهُ           فَــوْقَ العَقِيقِ عَلَى ذُرَىً سَوْدَاءِ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مَرَّتْ خِـــلاَلَ غَـمَـامَتَيْنِ </a:t>
            </a:r>
            <a:r>
              <a:rPr lang="ar-SA" sz="1600" b="1" dirty="0" err="1">
                <a:solidFill>
                  <a:schemeClr val="tx1">
                    <a:lumMod val="95000"/>
                    <a:lumOff val="5000"/>
                  </a:schemeClr>
                </a:solidFill>
                <a:latin typeface="Adobe Arabic" pitchFamily="18" charset="-78"/>
                <a:cs typeface="Adobe Arabic" pitchFamily="18" charset="-78"/>
              </a:rPr>
              <a:t>تَحَــــدُّرَاً</a:t>
            </a:r>
            <a:r>
              <a:rPr lang="ar-SA" sz="1600" b="1" dirty="0">
                <a:solidFill>
                  <a:schemeClr val="tx1">
                    <a:lumMod val="95000"/>
                    <a:lumOff val="5000"/>
                  </a:schemeClr>
                </a:solidFill>
                <a:latin typeface="Adobe Arabic" pitchFamily="18" charset="-78"/>
                <a:cs typeface="Adobe Arabic" pitchFamily="18" charset="-78"/>
              </a:rPr>
              <a:t>            </a:t>
            </a:r>
            <a:r>
              <a:rPr lang="ar-SA" sz="1600" b="1" dirty="0" err="1">
                <a:solidFill>
                  <a:schemeClr val="tx1">
                    <a:lumMod val="95000"/>
                    <a:lumOff val="5000"/>
                  </a:schemeClr>
                </a:solidFill>
                <a:latin typeface="Adobe Arabic" pitchFamily="18" charset="-78"/>
                <a:cs typeface="Adobe Arabic" pitchFamily="18" charset="-78"/>
              </a:rPr>
              <a:t>وَتَقَطَّرَتْ</a:t>
            </a:r>
            <a:r>
              <a:rPr lang="ar-SA" sz="1600" b="1" dirty="0">
                <a:solidFill>
                  <a:schemeClr val="tx1">
                    <a:lumMod val="95000"/>
                    <a:lumOff val="5000"/>
                  </a:schemeClr>
                </a:solidFill>
                <a:latin typeface="Adobe Arabic" pitchFamily="18" charset="-78"/>
                <a:cs typeface="Adobe Arabic" pitchFamily="18" charset="-78"/>
              </a:rPr>
              <a:t> كَــالدَّمْعَةِ الحَمْــــرَاءِ</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فَكَـــأَنَّ آخِــرُ دَمْعَةٍ لِلْكَــوْن </a:t>
            </a:r>
            <a:r>
              <a:rPr lang="ar-SA" sz="1600" b="1" dirty="0" err="1">
                <a:solidFill>
                  <a:schemeClr val="tx1">
                    <a:lumMod val="95000"/>
                    <a:lumOff val="5000"/>
                  </a:schemeClr>
                </a:solidFill>
                <a:latin typeface="Adobe Arabic" pitchFamily="18" charset="-78"/>
                <a:cs typeface="Adobe Arabic" pitchFamily="18" charset="-78"/>
              </a:rPr>
              <a:t>ِ</a:t>
            </a:r>
            <a:r>
              <a:rPr lang="ar-SA" sz="1600" b="1" dirty="0">
                <a:solidFill>
                  <a:schemeClr val="tx1">
                    <a:lumMod val="95000"/>
                    <a:lumOff val="5000"/>
                  </a:schemeClr>
                </a:solidFill>
                <a:latin typeface="Adobe Arabic" pitchFamily="18" charset="-78"/>
                <a:cs typeface="Adobe Arabic" pitchFamily="18" charset="-78"/>
              </a:rPr>
              <a:t> قَـدْ            مُزِجَتْ بــآخِرِ أَدْمُـعِي لرِثَـــائي</a:t>
            </a:r>
            <a:br>
              <a:rPr lang="ar-SA" sz="1600" b="1" dirty="0">
                <a:solidFill>
                  <a:schemeClr val="tx1">
                    <a:lumMod val="95000"/>
                    <a:lumOff val="5000"/>
                  </a:schemeClr>
                </a:solidFill>
                <a:latin typeface="Adobe Arabic" pitchFamily="18" charset="-78"/>
                <a:cs typeface="Adobe Arabic" pitchFamily="18" charset="-78"/>
              </a:rPr>
            </a:br>
            <a:r>
              <a:rPr lang="ar-SA" sz="1600" b="1" dirty="0">
                <a:solidFill>
                  <a:schemeClr val="tx1">
                    <a:lumMod val="95000"/>
                    <a:lumOff val="5000"/>
                  </a:schemeClr>
                </a:solidFill>
                <a:latin typeface="Adobe Arabic" pitchFamily="18" charset="-78"/>
                <a:cs typeface="Adobe Arabic" pitchFamily="18" charset="-78"/>
              </a:rPr>
              <a:t>وَكَأَنَّني آنَـسْــتُ يَــوْمِـي زَائِــــلاً            فَرَأَيْتُ في المِرْآةِ كَيْفَ مَسَـــــائي</a:t>
            </a:r>
            <a:endParaRPr lang="en-US" sz="1600" b="1" dirty="0">
              <a:solidFill>
                <a:schemeClr val="tx1">
                  <a:lumMod val="95000"/>
                  <a:lumOff val="5000"/>
                </a:schemeClr>
              </a:solidFill>
              <a:latin typeface="Adobe Arabic" pitchFamily="18" charset="-78"/>
              <a:cs typeface="Adobe Arabic" pitchFamily="18" charset="-78"/>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fltVal val="0"/>
                                          </p:val>
                                        </p:tav>
                                        <p:tav tm="100000">
                                          <p:val>
                                            <p:strVal val="#ppt_w"/>
                                          </p:val>
                                        </p:tav>
                                      </p:tavLst>
                                    </p:anim>
                                    <p:anim calcmode="lin" valueType="num">
                                      <p:cBhvr>
                                        <p:cTn id="8" dur="2000" fill="hold"/>
                                        <p:tgtEl>
                                          <p:spTgt spid="5"/>
                                        </p:tgtEl>
                                        <p:attrNameLst>
                                          <p:attrName>ppt_h</p:attrName>
                                        </p:attrNameLst>
                                      </p:cBhvr>
                                      <p:tavLst>
                                        <p:tav tm="0">
                                          <p:val>
                                            <p:fltVal val="0"/>
                                          </p:val>
                                        </p:tav>
                                        <p:tav tm="100000">
                                          <p:val>
                                            <p:strVal val="#ppt_h"/>
                                          </p:val>
                                        </p:tav>
                                      </p:tavLst>
                                    </p:anim>
                                    <p:animEffect transition="in" filter="fade">
                                      <p:cBhvr>
                                        <p:cTn id="9" dur="2000"/>
                                        <p:tgtEl>
                                          <p:spTgt spid="5"/>
                                        </p:tgtEl>
                                      </p:cBhvr>
                                    </p:animEffect>
                                  </p:childTnLst>
                                </p:cTn>
                              </p:par>
                            </p:childTnLst>
                          </p:cTn>
                        </p:par>
                        <p:par>
                          <p:cTn id="10" fill="hold">
                            <p:stCondLst>
                              <p:cond delay="2000"/>
                            </p:stCondLst>
                            <p:childTnLst>
                              <p:par>
                                <p:cTn id="11" presetID="29"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2000" fill="hold"/>
                                        <p:tgtEl>
                                          <p:spTgt spid="12"/>
                                        </p:tgtEl>
                                        <p:attrNameLst>
                                          <p:attrName>ppt_x</p:attrName>
                                        </p:attrNameLst>
                                      </p:cBhvr>
                                      <p:tavLst>
                                        <p:tav tm="0">
                                          <p:val>
                                            <p:strVal val="#ppt_x-.2"/>
                                          </p:val>
                                        </p:tav>
                                        <p:tav tm="100000">
                                          <p:val>
                                            <p:strVal val="#ppt_x"/>
                                          </p:val>
                                        </p:tav>
                                      </p:tavLst>
                                    </p:anim>
                                    <p:anim calcmode="lin" valueType="num">
                                      <p:cBhvr>
                                        <p:cTn id="14" dur="2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15" dur="2000"/>
                                        <p:tgtEl>
                                          <p:spTgt spid="12"/>
                                        </p:tgtEl>
                                      </p:cBhvr>
                                    </p:animEffect>
                                  </p:childTnLst>
                                </p:cTn>
                              </p:par>
                            </p:childTnLst>
                          </p:cTn>
                        </p:par>
                        <p:par>
                          <p:cTn id="16" fill="hold">
                            <p:stCondLst>
                              <p:cond delay="4000"/>
                            </p:stCondLst>
                            <p:childTnLst>
                              <p:par>
                                <p:cTn id="17" presetID="1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lide(fromBottom)">
                                      <p:cBhvr>
                                        <p:cTn id="19" dur="5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763688" y="476672"/>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عاطفة الشاعر ..</a:t>
            </a:r>
          </a:p>
        </p:txBody>
      </p:sp>
      <p:sp>
        <p:nvSpPr>
          <p:cNvPr id="6" name="مستطيل 5"/>
          <p:cNvSpPr/>
          <p:nvPr/>
        </p:nvSpPr>
        <p:spPr>
          <a:xfrm>
            <a:off x="1619250" y="1989138"/>
            <a:ext cx="6337300" cy="3671887"/>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800" dirty="0">
                <a:solidFill>
                  <a:schemeClr val="tx1">
                    <a:lumMod val="85000"/>
                    <a:lumOff val="15000"/>
                  </a:schemeClr>
                </a:solidFill>
                <a:latin typeface="Adobe Arabic" pitchFamily="18" charset="-78"/>
                <a:cs typeface="Adobe Arabic" pitchFamily="18" charset="-78"/>
              </a:rPr>
              <a:t>تسيطر على القصيدة عاطفة واحدة هي عاطفة الحزن والألم التي جاءت قويه عميقة ، محققه بذلك وحدة الجو النفسي ، وقد كانت ثائرة مهتاجة، أضفت على عباراته طابعها الغاضب المحبط ؛ إذ يدرك عقله الواعي أسباب مصابه ، ودواعي تعاسته ، ولكن يستعصى على قلبه الواله أن يطاوع العقل في التعزي أو يوافقه على السلوان !! وهي تقرير للواقع الذي لا يتعلق صاحبه بالوهم ، ولا يحلق في آفاق الخيال، يتقبل اليأس في راحة ويتجرع الإحباط حيث لا مكان للأمل،ويصاحب العناء حيث لا مطمع له في الراحة !</a:t>
            </a:r>
            <a:endParaRPr lang="en-US" sz="2800" dirty="0">
              <a:solidFill>
                <a:schemeClr val="tx1">
                  <a:lumMod val="85000"/>
                  <a:lumOff val="15000"/>
                </a:schemeClr>
              </a:solidFill>
              <a:latin typeface="Adobe Arabic" pitchFamily="18" charset="-78"/>
              <a:cs typeface="Adobe Arabic" pitchFamily="18" charset="-78"/>
            </a:endParaRPr>
          </a:p>
        </p:txBody>
      </p:sp>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5"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4" name="مستطيل 3"/>
          <p:cNvSpPr/>
          <p:nvPr/>
        </p:nvSpPr>
        <p:spPr>
          <a:xfrm>
            <a:off x="1619672" y="-99392"/>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الصور ..</a:t>
            </a:r>
          </a:p>
        </p:txBody>
      </p:sp>
      <p:sp>
        <p:nvSpPr>
          <p:cNvPr id="6" name="مستطيل 5"/>
          <p:cNvSpPr/>
          <p:nvPr/>
        </p:nvSpPr>
        <p:spPr>
          <a:xfrm>
            <a:off x="1187624" y="1340768"/>
            <a:ext cx="6840041" cy="4751387"/>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800" dirty="0">
                <a:solidFill>
                  <a:schemeClr val="tx1">
                    <a:lumMod val="85000"/>
                    <a:lumOff val="15000"/>
                  </a:schemeClr>
                </a:solidFill>
                <a:latin typeface="Adobe Arabic" pitchFamily="18" charset="-78"/>
                <a:cs typeface="Adobe Arabic" pitchFamily="18" charset="-78"/>
              </a:rPr>
              <a:t>أسهمت الصور في رسم معاناة الشاعر، فالقلب شيءٌ صلب يذوي ، واستبدادُ البدن والعاطفة به كاستبدادِ الظلمة ، ولوعةُ </a:t>
            </a:r>
            <a:endParaRPr lang="en-US" sz="2800"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800" dirty="0">
                <a:solidFill>
                  <a:schemeClr val="tx1">
                    <a:lumMod val="85000"/>
                    <a:lumOff val="15000"/>
                  </a:schemeClr>
                </a:solidFill>
                <a:latin typeface="Adobe Arabic" pitchFamily="18" charset="-78"/>
                <a:cs typeface="Adobe Arabic" pitchFamily="18" charset="-78"/>
              </a:rPr>
              <a:t>الحب وعذابُه وحرقتُه نيرانٌ تكادُ تحرقه، والبحرُ إنسانٌ يتجاوب معه ، وحزين تخفق أمواجه حزنا وللصخرة قلب ، والموج يفتها بأمواجه ، والسواد الذي يغطي الكون إنما هو شيء مما يملأ صدره من هم ، وللنهار روح تُنزع ، والشمس كالإنسان تُصرع وتموت، وتُشيع أضواء الغروب جثمانها ، والخواطر والسحاب كلمى ودامية ، والشفق كالذهب ..   وهي - أي الشمس -كالدمعة الحمراء يذرفها الكون لوداع النهار ، والكون كله مرآة لمعاناته ..!!</a:t>
            </a:r>
            <a:endParaRPr lang="en-US" sz="2800"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800" dirty="0">
                <a:solidFill>
                  <a:schemeClr val="tx1">
                    <a:lumMod val="85000"/>
                    <a:lumOff val="15000"/>
                  </a:schemeClr>
                </a:solidFill>
                <a:latin typeface="Adobe Arabic" pitchFamily="18" charset="-78"/>
                <a:cs typeface="Adobe Arabic" pitchFamily="18" charset="-78"/>
              </a:rPr>
              <a:t>وهذه الصور بلا شك تدل على خيالٍ خلاق واسع ، قادر على تصوير المعاناة ، ونقلها للقارئ بدقة !</a:t>
            </a:r>
            <a:endParaRPr lang="en-US" sz="2800" dirty="0">
              <a:solidFill>
                <a:schemeClr val="tx1">
                  <a:lumMod val="85000"/>
                  <a:lumOff val="15000"/>
                </a:schemeClr>
              </a:solidFill>
              <a:latin typeface="Adobe Arabic" pitchFamily="18" charset="-78"/>
              <a:cs typeface="Adobe Arabic" pitchFamily="18" charset="-78"/>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ox(i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979712" y="332656"/>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الموسيقى ..</a:t>
            </a:r>
          </a:p>
        </p:txBody>
      </p:sp>
      <p:grpSp>
        <p:nvGrpSpPr>
          <p:cNvPr id="2" name="مجموعة 9"/>
          <p:cNvGrpSpPr>
            <a:grpSpLocks/>
          </p:cNvGrpSpPr>
          <p:nvPr/>
        </p:nvGrpSpPr>
        <p:grpSpPr bwMode="auto">
          <a:xfrm>
            <a:off x="1187624" y="1844674"/>
            <a:ext cx="7095951" cy="4248622"/>
            <a:chOff x="-1260648" y="1268760"/>
            <a:chExt cx="6447606" cy="3456384"/>
          </a:xfrm>
        </p:grpSpPr>
        <p:grpSp>
          <p:nvGrpSpPr>
            <p:cNvPr id="22533" name="مجموعة 8"/>
            <p:cNvGrpSpPr>
              <a:grpSpLocks/>
            </p:cNvGrpSpPr>
            <p:nvPr/>
          </p:nvGrpSpPr>
          <p:grpSpPr bwMode="auto">
            <a:xfrm>
              <a:off x="-1260648" y="1268760"/>
              <a:ext cx="6447606" cy="3456384"/>
              <a:chOff x="-756592" y="3401616"/>
              <a:chExt cx="6447606" cy="3456384"/>
            </a:xfrm>
          </p:grpSpPr>
          <p:sp>
            <p:nvSpPr>
              <p:cNvPr id="7" name="مستطيل 6"/>
              <p:cNvSpPr/>
              <p:nvPr/>
            </p:nvSpPr>
            <p:spPr>
              <a:xfrm>
                <a:off x="-756592" y="3401616"/>
                <a:ext cx="6336495" cy="345638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pic>
            <p:nvPicPr>
              <p:cNvPr id="22536" name="Picture 2" descr="C:\Users\emchine\Desktop\Untitled-2 copy.png"/>
              <p:cNvPicPr>
                <a:picLocks noChangeAspect="1" noChangeArrowheads="1"/>
              </p:cNvPicPr>
              <p:nvPr/>
            </p:nvPicPr>
            <p:blipFill>
              <a:blip r:embed="rId2" cstate="print"/>
              <a:srcRect l="32713" t="37708" b="34634"/>
              <a:stretch>
                <a:fillRect/>
              </a:stretch>
            </p:blipFill>
            <p:spPr bwMode="auto">
              <a:xfrm>
                <a:off x="3203848" y="5849888"/>
                <a:ext cx="2487166" cy="1008112"/>
              </a:xfrm>
              <a:prstGeom prst="rect">
                <a:avLst/>
              </a:prstGeom>
              <a:noFill/>
              <a:ln w="9525">
                <a:noFill/>
                <a:miter lim="800000"/>
                <a:headEnd/>
                <a:tailEnd/>
              </a:ln>
            </p:spPr>
          </p:pic>
        </p:grpSp>
        <p:sp>
          <p:nvSpPr>
            <p:cNvPr id="6" name="مستطيل 5"/>
            <p:cNvSpPr/>
            <p:nvPr/>
          </p:nvSpPr>
          <p:spPr>
            <a:xfrm>
              <a:off x="-1260648" y="1629164"/>
              <a:ext cx="6336495" cy="20163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ظاهرة وخفية :</a:t>
              </a:r>
            </a:p>
            <a:p>
              <a:pPr fontAlgn="auto">
                <a:spcBef>
                  <a:spcPts val="0"/>
                </a:spcBef>
                <a:spcAft>
                  <a:spcPts val="0"/>
                </a:spcAft>
                <a:defRPr/>
              </a:pPr>
              <a:r>
                <a:rPr lang="ar-SA" sz="2800" u="sng" dirty="0">
                  <a:solidFill>
                    <a:schemeClr val="tx1">
                      <a:lumMod val="85000"/>
                      <a:lumOff val="15000"/>
                    </a:schemeClr>
                  </a:solidFill>
                  <a:latin typeface="Adobe Arabic" pitchFamily="18" charset="-78"/>
                  <a:cs typeface="Adobe Arabic" pitchFamily="18" charset="-78"/>
                </a:rPr>
                <a:t>الظاهرة</a:t>
              </a:r>
              <a:r>
                <a:rPr lang="ar-SA" sz="2800" dirty="0">
                  <a:solidFill>
                    <a:schemeClr val="tx1">
                      <a:lumMod val="85000"/>
                      <a:lumOff val="15000"/>
                    </a:schemeClr>
                  </a:solidFill>
                  <a:latin typeface="Adobe Arabic" pitchFamily="18" charset="-78"/>
                  <a:cs typeface="Adobe Arabic" pitchFamily="18" charset="-78"/>
                </a:rPr>
                <a:t> في القافية همزة مكسورة مشبعة بالياء أحياناً تعبر عن الجو النفسي الحزين والقلب الكسير الحزين ، </a:t>
              </a:r>
              <a:endParaRPr lang="en-US" sz="2800"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800" u="sng" dirty="0">
                  <a:solidFill>
                    <a:schemeClr val="tx1">
                      <a:lumMod val="85000"/>
                      <a:lumOff val="15000"/>
                    </a:schemeClr>
                  </a:solidFill>
                  <a:latin typeface="Adobe Arabic" pitchFamily="18" charset="-78"/>
                  <a:cs typeface="Adobe Arabic" pitchFamily="18" charset="-78"/>
                </a:rPr>
                <a:t>والخفية</a:t>
              </a:r>
              <a:r>
                <a:rPr lang="ar-SA" sz="2800" dirty="0">
                  <a:solidFill>
                    <a:schemeClr val="tx1">
                      <a:lumMod val="85000"/>
                      <a:lumOff val="15000"/>
                    </a:schemeClr>
                  </a:solidFill>
                  <a:latin typeface="Adobe Arabic" pitchFamily="18" charset="-78"/>
                  <a:cs typeface="Adobe Arabic" pitchFamily="18" charset="-78"/>
                </a:rPr>
                <a:t> في التناغم بين: الألفاظ الموحية ، والعبارات الجميلة ، والمعاني السامية ، والصور الرائعة، والعاطفة الصادقة .</a:t>
              </a:r>
              <a:endParaRPr lang="en-US" sz="2800" dirty="0">
                <a:solidFill>
                  <a:schemeClr val="tx1">
                    <a:lumMod val="85000"/>
                    <a:lumOff val="15000"/>
                  </a:schemeClr>
                </a:solidFill>
                <a:latin typeface="Adobe Arabic" pitchFamily="18" charset="-78"/>
                <a:cs typeface="Adobe Arabic" pitchFamily="18" charset="-78"/>
              </a:endParaRPr>
            </a:p>
          </p:txBody>
        </p:sp>
      </p:grpSp>
      <p:pic>
        <p:nvPicPr>
          <p:cNvPr id="8" name="صورة 7" descr="DU.jpg"/>
          <p:cNvPicPr>
            <a:picLocks noChangeAspect="1"/>
          </p:cNvPicPr>
          <p:nvPr/>
        </p:nvPicPr>
        <p:blipFill>
          <a:blip r:embed="rId3"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strVal val="#ppt_w*0.70"/>
                                          </p:val>
                                        </p:tav>
                                        <p:tav tm="100000">
                                          <p:val>
                                            <p:strVal val="#ppt_w"/>
                                          </p:val>
                                        </p:tav>
                                      </p:tavLst>
                                    </p:anim>
                                    <p:anim calcmode="lin" valueType="num">
                                      <p:cBhvr>
                                        <p:cTn id="14" dur="1000" fill="hold"/>
                                        <p:tgtEl>
                                          <p:spTgt spid="2"/>
                                        </p:tgtEl>
                                        <p:attrNameLst>
                                          <p:attrName>ppt_h</p:attrName>
                                        </p:attrNameLst>
                                      </p:cBhvr>
                                      <p:tavLst>
                                        <p:tav tm="0">
                                          <p:val>
                                            <p:strVal val="#ppt_h"/>
                                          </p:val>
                                        </p:tav>
                                        <p:tav tm="100000">
                                          <p:val>
                                            <p:strVal val="#ppt_h"/>
                                          </p:val>
                                        </p:tav>
                                      </p:tavLst>
                                    </p:anim>
                                    <p:animEffect transition="in" filter="fade">
                                      <p:cBhvr>
                                        <p:cTn id="15"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ستطيل 8"/>
          <p:cNvSpPr/>
          <p:nvPr/>
        </p:nvSpPr>
        <p:spPr>
          <a:xfrm>
            <a:off x="971550" y="476250"/>
            <a:ext cx="7056438" cy="6048375"/>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6" name="مستطيل 5"/>
          <p:cNvSpPr/>
          <p:nvPr/>
        </p:nvSpPr>
        <p:spPr>
          <a:xfrm>
            <a:off x="395537" y="333375"/>
            <a:ext cx="7848872" cy="6119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800" b="1" dirty="0">
                <a:solidFill>
                  <a:schemeClr val="tx1">
                    <a:lumMod val="95000"/>
                    <a:lumOff val="5000"/>
                  </a:schemeClr>
                </a:solidFill>
                <a:latin typeface="Adobe Arabic" pitchFamily="18" charset="-78"/>
                <a:cs typeface="Adobe Arabic" pitchFamily="18" charset="-78"/>
              </a:rPr>
              <a:t>وأخيرًا فهذه القصيدة امتداد للشعر الغنائي الذاتي ، غرضها الوصف الذي تطور في العصر الحديث ، فأصبح تعبيرا عما في النفس من مشاعر وانفعالات ، مع امتزاج بالطبيعة وتشخيص لها ، ومطران هو زعيم (( المدرسة الرومانسية )) في الشعر العربي المعاصر ، وهي المدرسة المتأثرة بالثقافة الغربية ولاسيما الفرنسية ، وتتميز بالعاطفة القوية ورفض الواقع ، والتحرر من التقليد ، والامتزاج بالطبيعة . فهي  ممثلة للاتجاه الرومانسي في شعرنا العربي الحديث .</a:t>
            </a:r>
            <a:endParaRPr lang="en-US" sz="2800" b="1"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800" b="1" dirty="0">
                <a:solidFill>
                  <a:schemeClr val="tx1">
                    <a:lumMod val="95000"/>
                    <a:lumOff val="5000"/>
                  </a:schemeClr>
                </a:solidFill>
                <a:latin typeface="Adobe Arabic" pitchFamily="18" charset="-78"/>
                <a:cs typeface="Adobe Arabic" pitchFamily="18" charset="-78"/>
              </a:rPr>
              <a:t> </a:t>
            </a:r>
            <a:endParaRPr lang="en-US" sz="2800" b="1" dirty="0">
              <a:solidFill>
                <a:schemeClr val="tx1">
                  <a:lumMod val="95000"/>
                  <a:lumOff val="5000"/>
                </a:schemeClr>
              </a:solidFill>
              <a:latin typeface="Adobe Arabic" pitchFamily="18" charset="-78"/>
              <a:cs typeface="Adobe Arabic" pitchFamily="18" charset="-78"/>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980728"/>
            <a:ext cx="7467600" cy="5493224"/>
          </a:xfrm>
        </p:spPr>
        <p:txBody>
          <a:bodyPr/>
          <a:lstStyle/>
          <a:p>
            <a:pPr fontAlgn="auto">
              <a:spcBef>
                <a:spcPts val="0"/>
              </a:spcBef>
              <a:spcAft>
                <a:spcPts val="0"/>
              </a:spcAft>
              <a:defRPr/>
            </a:pPr>
            <a:r>
              <a:rPr lang="ar-SA" b="1" dirty="0" smtClean="0">
                <a:solidFill>
                  <a:schemeClr val="tx1">
                    <a:lumMod val="95000"/>
                    <a:lumOff val="5000"/>
                  </a:schemeClr>
                </a:solidFill>
                <a:latin typeface="Adobe Arabic" pitchFamily="18" charset="-78"/>
                <a:cs typeface="Adobe Arabic" pitchFamily="18" charset="-78"/>
              </a:rPr>
              <a:t>ومع أن مطران يعد ممن كانوا من روادا لهذا الاتجاه بتلك النزعة إلا </a:t>
            </a:r>
            <a:r>
              <a:rPr lang="ar-SA" b="1" dirty="0" err="1" smtClean="0">
                <a:solidFill>
                  <a:schemeClr val="tx1">
                    <a:lumMod val="95000"/>
                    <a:lumOff val="5000"/>
                  </a:schemeClr>
                </a:solidFill>
                <a:latin typeface="Adobe Arabic" pitchFamily="18" charset="-78"/>
                <a:cs typeface="Adobe Arabic" pitchFamily="18" charset="-78"/>
              </a:rPr>
              <a:t>أنه :</a:t>
            </a:r>
            <a:endParaRPr lang="ar-SA" b="1"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endParaRPr lang="en-US" b="1"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95000"/>
                    <a:lumOff val="5000"/>
                  </a:schemeClr>
                </a:solidFill>
                <a:latin typeface="Adobe Arabic" pitchFamily="18" charset="-78"/>
                <a:cs typeface="Adobe Arabic" pitchFamily="18" charset="-78"/>
              </a:rPr>
              <a:t>1) اقتصر على التعبير عن معاناته </a:t>
            </a:r>
            <a:r>
              <a:rPr lang="ar-SA" b="1" dirty="0" err="1" smtClean="0">
                <a:solidFill>
                  <a:schemeClr val="tx1">
                    <a:lumMod val="95000"/>
                    <a:lumOff val="5000"/>
                  </a:schemeClr>
                </a:solidFill>
                <a:latin typeface="Adobe Arabic" pitchFamily="18" charset="-78"/>
                <a:cs typeface="Adobe Arabic" pitchFamily="18" charset="-78"/>
              </a:rPr>
              <a:t>الواقعية </a:t>
            </a:r>
            <a:r>
              <a:rPr lang="ar-SA" b="1" dirty="0" smtClean="0">
                <a:solidFill>
                  <a:schemeClr val="tx1">
                    <a:lumMod val="95000"/>
                    <a:lumOff val="5000"/>
                  </a:schemeClr>
                </a:solidFill>
                <a:latin typeface="Adobe Arabic" pitchFamily="18" charset="-78"/>
                <a:cs typeface="Adobe Arabic" pitchFamily="18" charset="-78"/>
              </a:rPr>
              <a:t>، ولم يسرف في الجنوح للخيال </a:t>
            </a:r>
            <a:r>
              <a:rPr lang="ar-SA" b="1" dirty="0" err="1" smtClean="0">
                <a:solidFill>
                  <a:schemeClr val="tx1">
                    <a:lumMod val="95000"/>
                    <a:lumOff val="5000"/>
                  </a:schemeClr>
                </a:solidFill>
                <a:latin typeface="Adobe Arabic" pitchFamily="18" charset="-78"/>
                <a:cs typeface="Adobe Arabic" pitchFamily="18" charset="-78"/>
              </a:rPr>
              <a:t>المتوهم </a:t>
            </a:r>
            <a:r>
              <a:rPr lang="ar-SA" b="1" dirty="0" smtClean="0">
                <a:solidFill>
                  <a:schemeClr val="tx1">
                    <a:lumMod val="95000"/>
                    <a:lumOff val="5000"/>
                  </a:schemeClr>
                </a:solidFill>
                <a:latin typeface="Adobe Arabic" pitchFamily="18" charset="-78"/>
                <a:cs typeface="Adobe Arabic" pitchFamily="18" charset="-78"/>
              </a:rPr>
              <a:t>؛ فجاءت نزعته </a:t>
            </a:r>
            <a:r>
              <a:rPr lang="ar-SA" b="1" dirty="0" err="1" smtClean="0">
                <a:solidFill>
                  <a:schemeClr val="tx1">
                    <a:lumMod val="95000"/>
                    <a:lumOff val="5000"/>
                  </a:schemeClr>
                </a:solidFill>
                <a:latin typeface="Adobe Arabic" pitchFamily="18" charset="-78"/>
                <a:cs typeface="Adobe Arabic" pitchFamily="18" charset="-78"/>
              </a:rPr>
              <a:t>الرومنسية</a:t>
            </a:r>
            <a:r>
              <a:rPr lang="ar-SA" b="1" dirty="0" smtClean="0">
                <a:solidFill>
                  <a:schemeClr val="tx1">
                    <a:lumMod val="95000"/>
                    <a:lumOff val="5000"/>
                  </a:schemeClr>
                </a:solidFill>
                <a:latin typeface="Adobe Arabic" pitchFamily="18" charset="-78"/>
                <a:cs typeface="Adobe Arabic" pitchFamily="18" charset="-78"/>
              </a:rPr>
              <a:t> قريبة من نفوس </a:t>
            </a:r>
            <a:r>
              <a:rPr lang="ar-SA" b="1" dirty="0" err="1" smtClean="0">
                <a:solidFill>
                  <a:schemeClr val="tx1">
                    <a:lumMod val="95000"/>
                    <a:lumOff val="5000"/>
                  </a:schemeClr>
                </a:solidFill>
                <a:latin typeface="Adobe Arabic" pitchFamily="18" charset="-78"/>
                <a:cs typeface="Adobe Arabic" pitchFamily="18" charset="-78"/>
              </a:rPr>
              <a:t>قرائه </a:t>
            </a:r>
            <a:r>
              <a:rPr lang="ar-SA" b="1" dirty="0" smtClean="0">
                <a:solidFill>
                  <a:schemeClr val="tx1">
                    <a:lumMod val="95000"/>
                    <a:lumOff val="5000"/>
                  </a:schemeClr>
                </a:solidFill>
                <a:latin typeface="Adobe Arabic" pitchFamily="18" charset="-78"/>
                <a:cs typeface="Adobe Arabic" pitchFamily="18" charset="-78"/>
              </a:rPr>
              <a:t>، ومن ثم لم تكن آلامه دائرة في فلك الوهم </a:t>
            </a:r>
            <a:r>
              <a:rPr lang="ar-SA" b="1" dirty="0" err="1" smtClean="0">
                <a:solidFill>
                  <a:schemeClr val="tx1">
                    <a:lumMod val="95000"/>
                    <a:lumOff val="5000"/>
                  </a:schemeClr>
                </a:solidFill>
                <a:latin typeface="Adobe Arabic" pitchFamily="18" charset="-78"/>
                <a:cs typeface="Adobe Arabic" pitchFamily="18" charset="-78"/>
              </a:rPr>
              <a:t>الرومنسي</a:t>
            </a:r>
            <a:r>
              <a:rPr lang="ar-SA" b="1" dirty="0" smtClean="0">
                <a:solidFill>
                  <a:schemeClr val="tx1">
                    <a:lumMod val="95000"/>
                    <a:lumOff val="5000"/>
                  </a:schemeClr>
                </a:solidFill>
                <a:latin typeface="Adobe Arabic" pitchFamily="18" charset="-78"/>
                <a:cs typeface="Adobe Arabic" pitchFamily="18" charset="-78"/>
              </a:rPr>
              <a:t> الذي تعلق </a:t>
            </a:r>
            <a:r>
              <a:rPr lang="ar-SA" b="1" dirty="0" err="1" smtClean="0">
                <a:solidFill>
                  <a:schemeClr val="tx1">
                    <a:lumMod val="95000"/>
                    <a:lumOff val="5000"/>
                  </a:schemeClr>
                </a:solidFill>
                <a:latin typeface="Adobe Arabic" pitchFamily="18" charset="-78"/>
                <a:cs typeface="Adobe Arabic" pitchFamily="18" charset="-78"/>
              </a:rPr>
              <a:t>به</a:t>
            </a:r>
            <a:r>
              <a:rPr lang="ar-SA" b="1" dirty="0" smtClean="0">
                <a:solidFill>
                  <a:schemeClr val="tx1">
                    <a:lumMod val="95000"/>
                    <a:lumOff val="5000"/>
                  </a:schemeClr>
                </a:solidFill>
                <a:latin typeface="Adobe Arabic" pitchFamily="18" charset="-78"/>
                <a:cs typeface="Adobe Arabic" pitchFamily="18" charset="-78"/>
              </a:rPr>
              <a:t> بعض شعراء هذا المذهب المأخوذ من تجارب </a:t>
            </a:r>
            <a:r>
              <a:rPr lang="ar-SA" b="1" dirty="0" err="1" smtClean="0">
                <a:solidFill>
                  <a:schemeClr val="tx1">
                    <a:lumMod val="95000"/>
                    <a:lumOff val="5000"/>
                  </a:schemeClr>
                </a:solidFill>
                <a:latin typeface="Adobe Arabic" pitchFamily="18" charset="-78"/>
                <a:cs typeface="Adobe Arabic" pitchFamily="18" charset="-78"/>
              </a:rPr>
              <a:t>الأوربيين </a:t>
            </a:r>
            <a:r>
              <a:rPr lang="ar-SA" b="1" dirty="0" smtClean="0">
                <a:solidFill>
                  <a:schemeClr val="tx1">
                    <a:lumMod val="95000"/>
                    <a:lumOff val="5000"/>
                  </a:schemeClr>
                </a:solidFill>
                <a:latin typeface="Adobe Arabic" pitchFamily="18" charset="-78"/>
                <a:cs typeface="Adobe Arabic" pitchFamily="18" charset="-78"/>
              </a:rPr>
              <a:t>، التي يأخذ بعضها طابعا تشاؤميا أو هروبا غير معروف </a:t>
            </a:r>
            <a:r>
              <a:rPr lang="ar-SA" b="1" dirty="0" err="1" smtClean="0">
                <a:solidFill>
                  <a:schemeClr val="tx1">
                    <a:lumMod val="95000"/>
                    <a:lumOff val="5000"/>
                  </a:schemeClr>
                </a:solidFill>
                <a:latin typeface="Adobe Arabic" pitchFamily="18" charset="-78"/>
                <a:cs typeface="Adobe Arabic" pitchFamily="18" charset="-78"/>
              </a:rPr>
              <a:t>الأسباب ..</a:t>
            </a:r>
            <a:r>
              <a:rPr lang="ar-SA" b="1" dirty="0" smtClean="0">
                <a:solidFill>
                  <a:schemeClr val="tx1">
                    <a:lumMod val="95000"/>
                    <a:lumOff val="5000"/>
                  </a:schemeClr>
                </a:solidFill>
                <a:latin typeface="Adobe Arabic" pitchFamily="18" charset="-78"/>
                <a:cs typeface="Adobe Arabic" pitchFamily="18" charset="-78"/>
              </a:rPr>
              <a:t> أما هنا فإن معاناة مطران معروفة للمتلقي أسبابها </a:t>
            </a:r>
            <a:r>
              <a:rPr lang="ar-SA" b="1" dirty="0" err="1" smtClean="0">
                <a:solidFill>
                  <a:schemeClr val="tx1">
                    <a:lumMod val="95000"/>
                    <a:lumOff val="5000"/>
                  </a:schemeClr>
                </a:solidFill>
                <a:latin typeface="Adobe Arabic" pitchFamily="18" charset="-78"/>
                <a:cs typeface="Adobe Arabic" pitchFamily="18" charset="-78"/>
              </a:rPr>
              <a:t>ومثيراتها </a:t>
            </a:r>
            <a:r>
              <a:rPr lang="ar-SA" b="1" dirty="0" smtClean="0">
                <a:solidFill>
                  <a:schemeClr val="tx1">
                    <a:lumMod val="95000"/>
                    <a:lumOff val="5000"/>
                  </a:schemeClr>
                </a:solidFill>
                <a:latin typeface="Adobe Arabic" pitchFamily="18" charset="-78"/>
                <a:cs typeface="Adobe Arabic" pitchFamily="18" charset="-78"/>
              </a:rPr>
              <a:t>، فهي تحمل طابع </a:t>
            </a:r>
            <a:r>
              <a:rPr lang="ar-SA" b="1" dirty="0" err="1" smtClean="0">
                <a:solidFill>
                  <a:schemeClr val="tx1">
                    <a:lumMod val="95000"/>
                    <a:lumOff val="5000"/>
                  </a:schemeClr>
                </a:solidFill>
                <a:latin typeface="Adobe Arabic" pitchFamily="18" charset="-78"/>
                <a:cs typeface="Adobe Arabic" pitchFamily="18" charset="-78"/>
              </a:rPr>
              <a:t>الواقعية </a:t>
            </a:r>
            <a:r>
              <a:rPr lang="ar-SA" b="1" dirty="0" smtClean="0">
                <a:solidFill>
                  <a:schemeClr val="tx1">
                    <a:lumMod val="95000"/>
                    <a:lumOff val="5000"/>
                  </a:schemeClr>
                </a:solidFill>
                <a:latin typeface="Adobe Arabic" pitchFamily="18" charset="-78"/>
                <a:cs typeface="Adobe Arabic" pitchFamily="18" charset="-78"/>
              </a:rPr>
              <a:t>، وتدل على أن لتشاؤمه ما </a:t>
            </a:r>
            <a:r>
              <a:rPr lang="ar-SA" b="1" dirty="0" err="1" smtClean="0">
                <a:solidFill>
                  <a:schemeClr val="tx1">
                    <a:lumMod val="95000"/>
                    <a:lumOff val="5000"/>
                  </a:schemeClr>
                </a:solidFill>
                <a:latin typeface="Adobe Arabic" pitchFamily="18" charset="-78"/>
                <a:cs typeface="Adobe Arabic" pitchFamily="18" charset="-78"/>
              </a:rPr>
              <a:t>يبرره .</a:t>
            </a:r>
            <a:endParaRPr lang="en-US" b="1"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endParaRPr lang="ar-SA" b="1"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b="1" dirty="0" smtClean="0">
                <a:solidFill>
                  <a:schemeClr val="tx1">
                    <a:lumMod val="95000"/>
                    <a:lumOff val="5000"/>
                  </a:schemeClr>
                </a:solidFill>
                <a:latin typeface="Adobe Arabic" pitchFamily="18" charset="-78"/>
                <a:cs typeface="Adobe Arabic" pitchFamily="18" charset="-78"/>
              </a:rPr>
              <a:t>2) جاءت مناجاة مطران للطبيعة وبثها إلينا معبرا عن الواقع </a:t>
            </a:r>
            <a:r>
              <a:rPr lang="ar-SA" b="1" dirty="0" err="1" smtClean="0">
                <a:solidFill>
                  <a:schemeClr val="tx1">
                    <a:lumMod val="95000"/>
                    <a:lumOff val="5000"/>
                  </a:schemeClr>
                </a:solidFill>
                <a:latin typeface="Adobe Arabic" pitchFamily="18" charset="-78"/>
                <a:cs typeface="Adobe Arabic" pitchFamily="18" charset="-78"/>
              </a:rPr>
              <a:t>المعاش </a:t>
            </a:r>
            <a:r>
              <a:rPr lang="ar-SA" b="1" dirty="0" smtClean="0">
                <a:solidFill>
                  <a:schemeClr val="tx1">
                    <a:lumMod val="95000"/>
                    <a:lumOff val="5000"/>
                  </a:schemeClr>
                </a:solidFill>
                <a:latin typeface="Adobe Arabic" pitchFamily="18" charset="-78"/>
                <a:cs typeface="Adobe Arabic" pitchFamily="18" charset="-78"/>
              </a:rPr>
              <a:t>، فقد نَشَدَ العزلة والتمسَ الراحةَ في منتجعه ذي الهواء </a:t>
            </a:r>
            <a:r>
              <a:rPr lang="ar-SA" b="1" dirty="0" err="1" smtClean="0">
                <a:solidFill>
                  <a:schemeClr val="tx1">
                    <a:lumMod val="95000"/>
                    <a:lumOff val="5000"/>
                  </a:schemeClr>
                </a:solidFill>
                <a:latin typeface="Adobe Arabic" pitchFamily="18" charset="-78"/>
                <a:cs typeface="Adobe Arabic" pitchFamily="18" charset="-78"/>
              </a:rPr>
              <a:t>الطيب </a:t>
            </a:r>
            <a:r>
              <a:rPr lang="ar-SA" b="1" dirty="0" smtClean="0">
                <a:solidFill>
                  <a:schemeClr val="tx1">
                    <a:lumMod val="95000"/>
                    <a:lumOff val="5000"/>
                  </a:schemeClr>
                </a:solidFill>
                <a:latin typeface="Adobe Arabic" pitchFamily="18" charset="-78"/>
                <a:cs typeface="Adobe Arabic" pitchFamily="18" charset="-78"/>
              </a:rPr>
              <a:t>، والابتعاد عن ضجيج المدينة </a:t>
            </a:r>
            <a:r>
              <a:rPr lang="ar-SA" b="1" dirty="0" err="1" smtClean="0">
                <a:solidFill>
                  <a:schemeClr val="tx1">
                    <a:lumMod val="95000"/>
                    <a:lumOff val="5000"/>
                  </a:schemeClr>
                </a:solidFill>
                <a:latin typeface="Adobe Arabic" pitchFamily="18" charset="-78"/>
                <a:cs typeface="Adobe Arabic" pitchFamily="18" charset="-78"/>
              </a:rPr>
              <a:t>وصخبها </a:t>
            </a:r>
            <a:r>
              <a:rPr lang="ar-SA" b="1" dirty="0" smtClean="0">
                <a:solidFill>
                  <a:schemeClr val="tx1">
                    <a:lumMod val="95000"/>
                    <a:lumOff val="5000"/>
                  </a:schemeClr>
                </a:solidFill>
                <a:latin typeface="Adobe Arabic" pitchFamily="18" charset="-78"/>
                <a:cs typeface="Adobe Arabic" pitchFamily="18" charset="-78"/>
              </a:rPr>
              <a:t>؛ فهو هروب له دواعيه في واقع </a:t>
            </a:r>
            <a:r>
              <a:rPr lang="ar-SA" b="1" dirty="0" err="1" smtClean="0">
                <a:solidFill>
                  <a:schemeClr val="tx1">
                    <a:lumMod val="95000"/>
                    <a:lumOff val="5000"/>
                  </a:schemeClr>
                </a:solidFill>
                <a:latin typeface="Adobe Arabic" pitchFamily="18" charset="-78"/>
                <a:cs typeface="Adobe Arabic" pitchFamily="18" charset="-78"/>
              </a:rPr>
              <a:t>تجربته </a:t>
            </a:r>
            <a:r>
              <a:rPr lang="ar-SA" b="1" dirty="0" smtClean="0">
                <a:solidFill>
                  <a:schemeClr val="tx1">
                    <a:lumMod val="95000"/>
                    <a:lumOff val="5000"/>
                  </a:schemeClr>
                </a:solidFill>
                <a:latin typeface="Adobe Arabic" pitchFamily="18" charset="-78"/>
                <a:cs typeface="Adobe Arabic" pitchFamily="18" charset="-78"/>
              </a:rPr>
              <a:t>، وليس تصنعا.</a:t>
            </a:r>
            <a:endParaRPr lang="en-US" b="1" dirty="0" smtClean="0">
              <a:solidFill>
                <a:schemeClr val="tx1">
                  <a:lumMod val="95000"/>
                  <a:lumOff val="5000"/>
                </a:schemeClr>
              </a:solidFill>
              <a:latin typeface="Adobe Arabic" pitchFamily="18" charset="-78"/>
              <a:cs typeface="Adobe Arabic" pitchFamily="18" charset="-78"/>
            </a:endParaRPr>
          </a:p>
          <a:p>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4"/>
          <p:cNvSpPr>
            <a:spLocks noGrp="1" noChangeArrowheads="1"/>
          </p:cNvSpPr>
          <p:nvPr>
            <p:ph sz="quarter" idx="1"/>
          </p:nvPr>
        </p:nvSpPr>
        <p:spPr bwMode="auto">
          <a:xfrm>
            <a:off x="755576" y="1628800"/>
            <a:ext cx="7467600" cy="3493264"/>
          </a:xfrm>
          <a:prstGeom prst="rect">
            <a:avLst/>
          </a:prstGeom>
          <a:noFill/>
          <a:ln w="6350">
            <a:solidFill>
              <a:schemeClr val="tx2">
                <a:lumMod val="75000"/>
              </a:schemeClr>
            </a:solidFill>
            <a:headEnd/>
            <a:tailEnd/>
          </a:ln>
        </p:spPr>
        <p:style>
          <a:lnRef idx="0">
            <a:schemeClr val="accent5"/>
          </a:lnRef>
          <a:fillRef idx="3">
            <a:schemeClr val="accent5"/>
          </a:fillRef>
          <a:effectRef idx="3">
            <a:schemeClr val="accent5"/>
          </a:effectRef>
          <a:fontRef idx="minor">
            <a:schemeClr val="lt1"/>
          </a:fontRef>
        </p:style>
        <p:txBody>
          <a:bodyPr wrap="square">
            <a:spAutoFit/>
          </a:bodyPr>
          <a:lstStyle/>
          <a:p>
            <a:pPr algn="ctr">
              <a:lnSpc>
                <a:spcPct val="150000"/>
              </a:lnSpc>
              <a:spcBef>
                <a:spcPts val="600"/>
              </a:spcBef>
              <a:spcAft>
                <a:spcPts val="0"/>
              </a:spcAft>
              <a:buNone/>
              <a:defRPr/>
            </a:pPr>
            <a:r>
              <a:rPr lang="ar-SA" sz="4800" dirty="0" err="1" smtClean="0">
                <a:solidFill>
                  <a:schemeClr val="tx1"/>
                </a:solidFill>
                <a:effectLst>
                  <a:outerShdw blurRad="38100" dist="38100" dir="2700000" algn="tl">
                    <a:srgbClr val="000000">
                      <a:alpha val="43137"/>
                    </a:srgbClr>
                  </a:outerShdw>
                </a:effectLst>
                <a:cs typeface="AL-Mohanad Bold" pitchFamily="2" charset="-78"/>
              </a:rPr>
              <a:t>تطبيق :</a:t>
            </a:r>
            <a:r>
              <a:rPr lang="ar-SA" sz="4800" dirty="0" smtClean="0">
                <a:solidFill>
                  <a:schemeClr val="tx1"/>
                </a:solidFill>
                <a:effectLst>
                  <a:outerShdw blurRad="38100" dist="38100" dir="2700000" algn="tl">
                    <a:srgbClr val="000000">
                      <a:alpha val="43137"/>
                    </a:srgbClr>
                  </a:outerShdw>
                </a:effectLst>
                <a:cs typeface="AL-Mohanad Bold" pitchFamily="2" charset="-78"/>
              </a:rPr>
              <a:t> </a:t>
            </a:r>
            <a:r>
              <a:rPr lang="ar-SA" sz="4800" b="1" dirty="0" smtClean="0">
                <a:solidFill>
                  <a:schemeClr val="tx1"/>
                </a:solidFill>
                <a:effectLst>
                  <a:outerShdw blurRad="38100" dist="38100" dir="2700000" algn="tl">
                    <a:srgbClr val="000000">
                      <a:alpha val="43137"/>
                    </a:srgbClr>
                  </a:outerShdw>
                </a:effectLst>
                <a:latin typeface="Traditional Arabic" pitchFamily="2" charset="-78"/>
                <a:cs typeface="AL-Mohanad Bold" pitchFamily="2" charset="-78"/>
              </a:rPr>
              <a:t> </a:t>
            </a:r>
          </a:p>
          <a:p>
            <a:pPr algn="ctr">
              <a:lnSpc>
                <a:spcPct val="150000"/>
              </a:lnSpc>
              <a:spcBef>
                <a:spcPts val="600"/>
              </a:spcBef>
              <a:spcAft>
                <a:spcPts val="0"/>
              </a:spcAft>
              <a:buNone/>
              <a:defRPr/>
            </a:pPr>
            <a:r>
              <a:rPr lang="ar-SA" sz="4800" dirty="0" smtClean="0">
                <a:solidFill>
                  <a:schemeClr val="tx1"/>
                </a:solidFill>
                <a:effectLst>
                  <a:outerShdw blurRad="38100" dist="38100" dir="2700000" algn="tl">
                    <a:srgbClr val="000000">
                      <a:alpha val="43137"/>
                    </a:srgbClr>
                  </a:outerShdw>
                </a:effectLst>
                <a:cs typeface="AL-Mohanad Bold" pitchFamily="2" charset="-78"/>
              </a:rPr>
              <a:t>حاولي تذوق هذا النص لمطران وفق مقومات التذوق التي درستِ </a:t>
            </a:r>
            <a:endParaRPr lang="ar-SA" sz="4800" dirty="0">
              <a:solidFill>
                <a:schemeClr val="tx1"/>
              </a:solidFill>
              <a:effectLst>
                <a:outerShdw blurRad="38100" dist="38100" dir="2700000" algn="tl">
                  <a:srgbClr val="000000">
                    <a:alpha val="43137"/>
                  </a:srgbClr>
                </a:outerShdw>
              </a:effectLst>
              <a:cs typeface="AL-Mohanad Bold" pitchFamily="2" charset="-7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endParaRPr lang="ar-SA" dirty="0"/>
          </a:p>
        </p:txBody>
      </p:sp>
      <p:graphicFrame>
        <p:nvGraphicFramePr>
          <p:cNvPr id="4" name="جدول 3"/>
          <p:cNvGraphicFramePr>
            <a:graphicFrameLocks noGrp="1"/>
          </p:cNvGraphicFramePr>
          <p:nvPr/>
        </p:nvGraphicFramePr>
        <p:xfrm>
          <a:off x="683568" y="71438"/>
          <a:ext cx="7358114" cy="6627114"/>
        </p:xfrm>
        <a:graphic>
          <a:graphicData uri="http://schemas.openxmlformats.org/drawingml/2006/table">
            <a:tbl>
              <a:tblPr rtl="1"/>
              <a:tblGrid>
                <a:gridCol w="3725625"/>
                <a:gridCol w="3632489"/>
              </a:tblGrid>
              <a:tr h="0">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هـمَّ فـجرُ الحـيـــاةِ بـــالإدبـارِ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فـإذَا مَــرَّ فـهـي في الآثـــارِ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والصَّـبا كالـكـرى نَعـيم ولـكنْ</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r>
                        <a:rPr lang="ar-SA" sz="2800" dirty="0" smtClean="0">
                          <a:solidFill>
                            <a:srgbClr val="EE004F"/>
                          </a:solidFill>
                          <a:latin typeface="Calibri"/>
                          <a:ea typeface="Times New Roman"/>
                          <a:cs typeface="AL-Mohanad Bold" pitchFamily="2" charset="-78"/>
                        </a:rPr>
                        <a:t>ينقضِي </a:t>
                      </a:r>
                      <a:r>
                        <a:rPr lang="ar-SA" sz="2800" dirty="0">
                          <a:solidFill>
                            <a:srgbClr val="EE004F"/>
                          </a:solidFill>
                          <a:latin typeface="Calibri"/>
                          <a:ea typeface="Times New Roman"/>
                          <a:cs typeface="AL-Mohanad Bold" pitchFamily="2" charset="-78"/>
                        </a:rPr>
                        <a:t>والفتَى </a:t>
                      </a:r>
                      <a:r>
                        <a:rPr lang="ar-SA" sz="2800" dirty="0" err="1">
                          <a:solidFill>
                            <a:srgbClr val="EE004F"/>
                          </a:solidFill>
                          <a:latin typeface="Calibri"/>
                          <a:ea typeface="Times New Roman"/>
                          <a:cs typeface="AL-Mohanad Bold" pitchFamily="2" charset="-78"/>
                        </a:rPr>
                        <a:t>بهِ</a:t>
                      </a:r>
                      <a:r>
                        <a:rPr lang="ar-SA" sz="2800" dirty="0">
                          <a:solidFill>
                            <a:srgbClr val="EE004F"/>
                          </a:solidFill>
                          <a:latin typeface="Calibri"/>
                          <a:ea typeface="Times New Roman"/>
                          <a:cs typeface="AL-Mohanad Bold" pitchFamily="2" charset="-78"/>
                        </a:rPr>
                        <a:t> غـيرُ دارِ</a:t>
                      </a:r>
                      <a:r>
                        <a:rPr lang="en-US" sz="2800" dirty="0">
                          <a:solidFill>
                            <a:srgbClr val="EE004F"/>
                          </a:solidFill>
                          <a:latin typeface="Calibri"/>
                          <a:ea typeface="Times New Roman"/>
                          <a:cs typeface="AL-Mohanad Bold" pitchFamily="2" charset="-78"/>
                        </a:rPr>
                        <a:t> </a:t>
                      </a: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إيـــهِ آثـــارَ بـــعـلـبكّ سـلامٌ</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بعد طول النوى وبعد المزارِ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ذكِّـريني طفــولــتي وأعـيـدِي</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a:solidFill>
                            <a:srgbClr val="EE004F"/>
                          </a:solidFill>
                          <a:latin typeface="Calibri"/>
                          <a:ea typeface="Calibri"/>
                          <a:cs typeface="AL-Mohanad Bold" pitchFamily="2" charset="-78"/>
                        </a:rPr>
                        <a:t>رسمَ عهدٍ عنْ أعينِي متواري</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 حبَّذا هندُ ذلك</a:t>
                      </a:r>
                      <a:r>
                        <a:rPr lang="ar-SA" sz="2800" baseline="0" dirty="0" smtClean="0">
                          <a:solidFill>
                            <a:srgbClr val="EE004F"/>
                          </a:solidFill>
                          <a:latin typeface="Calibri"/>
                          <a:ea typeface="Calibri"/>
                          <a:cs typeface="AL-Mohanad Bold" pitchFamily="2" charset="-78"/>
                        </a:rPr>
                        <a:t> العهدُ لكنْ</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كلُّ شيءٍ إلى الردى والبوارِ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معجزاتٌ من البناء  كبارٌ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لأنـاسٍ</a:t>
                      </a:r>
                      <a:r>
                        <a:rPr lang="ar-SA" sz="2800" baseline="0" dirty="0" smtClean="0">
                          <a:solidFill>
                            <a:srgbClr val="EE004F"/>
                          </a:solidFill>
                          <a:latin typeface="Calibri"/>
                          <a:ea typeface="Calibri"/>
                          <a:cs typeface="AL-Mohanad Bold" pitchFamily="2" charset="-78"/>
                        </a:rPr>
                        <a:t> </a:t>
                      </a:r>
                      <a:r>
                        <a:rPr lang="ar-SA" sz="2800" dirty="0" smtClean="0">
                          <a:solidFill>
                            <a:srgbClr val="EE004F"/>
                          </a:solidFill>
                          <a:latin typeface="Calibri"/>
                          <a:ea typeface="Calibri"/>
                          <a:cs typeface="AL-Mohanad Bold" pitchFamily="2" charset="-78"/>
                        </a:rPr>
                        <a:t>ملءُ</a:t>
                      </a:r>
                      <a:r>
                        <a:rPr lang="ar-SA" sz="2800" baseline="0" dirty="0" smtClean="0">
                          <a:solidFill>
                            <a:srgbClr val="EE004F"/>
                          </a:solidFill>
                          <a:latin typeface="Calibri"/>
                          <a:ea typeface="Calibri"/>
                          <a:cs typeface="AL-Mohanad Bold" pitchFamily="2" charset="-78"/>
                        </a:rPr>
                        <a:t> </a:t>
                      </a:r>
                      <a:r>
                        <a:rPr lang="ar-SA" sz="2800" dirty="0" smtClean="0">
                          <a:solidFill>
                            <a:srgbClr val="EE004F"/>
                          </a:solidFill>
                          <a:latin typeface="Calibri"/>
                          <a:ea typeface="Calibri"/>
                          <a:cs typeface="AL-Mohanad Bold" pitchFamily="2" charset="-78"/>
                        </a:rPr>
                        <a:t>الزمـانِ كـبارِ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صنعوا</a:t>
                      </a:r>
                      <a:r>
                        <a:rPr lang="ar-SA" sz="2800" baseline="0" dirty="0" smtClean="0">
                          <a:solidFill>
                            <a:srgbClr val="EE004F"/>
                          </a:solidFill>
                          <a:latin typeface="Calibri"/>
                          <a:ea typeface="Calibri"/>
                          <a:cs typeface="AL-Mohanad Bold" pitchFamily="2" charset="-78"/>
                        </a:rPr>
                        <a:t> من جماده ثمرًا يجنى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ولـكن بالــعـقلِ والإبـصــارِ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وضروبًا من كلِّ زهرٍ أنيقِ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لم تفتْها نضارةُ الأزهار </a:t>
                      </a:r>
                      <a:r>
                        <a:rPr lang="ar-SA" sz="2800" dirty="0" err="1" smtClean="0">
                          <a:solidFill>
                            <a:srgbClr val="EE004F"/>
                          </a:solidFill>
                          <a:latin typeface="Calibri"/>
                          <a:ea typeface="Calibri"/>
                          <a:cs typeface="AL-Mohanad Bold" pitchFamily="2" charset="-78"/>
                        </a:rPr>
                        <a:t>ِ</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وأجادوا الدمى فجاز عليهم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أنها الآمرات في الأقدارِ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سجدوا للذي هم قد صنعوه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سجَدَاتِ الإجلالِ والإكبارِ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بعد هذا أغايةٌ فتُرجى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لتمامٍ أم مطمعٍ في افتخارِ</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نظرت هندُ حسنهن فغارت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أنتِ أبهى </a:t>
                      </a:r>
                      <a:r>
                        <a:rPr lang="ar-SA" sz="2800" dirty="0" err="1" smtClean="0">
                          <a:solidFill>
                            <a:srgbClr val="EE004F"/>
                          </a:solidFill>
                          <a:latin typeface="Calibri"/>
                          <a:ea typeface="Calibri"/>
                          <a:cs typeface="AL-Mohanad Bold" pitchFamily="2" charset="-78"/>
                        </a:rPr>
                        <a:t>ياهندُ</a:t>
                      </a:r>
                      <a:r>
                        <a:rPr lang="ar-SA" sz="2800" dirty="0" smtClean="0">
                          <a:solidFill>
                            <a:srgbClr val="EE004F"/>
                          </a:solidFill>
                          <a:latin typeface="Calibri"/>
                          <a:ea typeface="Calibri"/>
                          <a:cs typeface="AL-Mohanad Bold" pitchFamily="2" charset="-78"/>
                        </a:rPr>
                        <a:t> من</a:t>
                      </a:r>
                      <a:r>
                        <a:rPr lang="ar-SA" sz="2800" baseline="0" dirty="0" smtClean="0">
                          <a:solidFill>
                            <a:srgbClr val="EE004F"/>
                          </a:solidFill>
                          <a:latin typeface="Calibri"/>
                          <a:ea typeface="Calibri"/>
                          <a:cs typeface="AL-Mohanad Bold" pitchFamily="2" charset="-78"/>
                        </a:rPr>
                        <a:t> أن تغاري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r h="0">
                <a:tc>
                  <a:txBody>
                    <a:bodyPr/>
                    <a:lstStyle/>
                    <a:p>
                      <a:pPr algn="ctr" rtl="1">
                        <a:lnSpc>
                          <a:spcPct val="115000"/>
                        </a:lnSpc>
                        <a:spcAft>
                          <a:spcPts val="0"/>
                        </a:spcAft>
                      </a:pPr>
                      <a:r>
                        <a:rPr lang="ar-SA" sz="2800" dirty="0" smtClean="0">
                          <a:solidFill>
                            <a:srgbClr val="EE004F"/>
                          </a:solidFill>
                          <a:latin typeface="Calibri"/>
                          <a:ea typeface="Calibri"/>
                          <a:cs typeface="AL-Mohanad Bold" pitchFamily="2" charset="-78"/>
                        </a:rPr>
                        <a:t>كلُ هذي الدُمى التي عبدوها </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c>
                  <a:txBody>
                    <a:bodyPr/>
                    <a:lstStyle/>
                    <a:p>
                      <a:pPr algn="ctr" rtl="1">
                        <a:lnSpc>
                          <a:spcPct val="115000"/>
                        </a:lnSpc>
                        <a:spcAft>
                          <a:spcPts val="0"/>
                        </a:spcAft>
                      </a:pPr>
                      <a:r>
                        <a:rPr lang="ar-SA" sz="2800" dirty="0" err="1" smtClean="0">
                          <a:solidFill>
                            <a:srgbClr val="EE004F"/>
                          </a:solidFill>
                          <a:latin typeface="Calibri"/>
                          <a:ea typeface="Calibri"/>
                          <a:cs typeface="AL-Mohanad Bold" pitchFamily="2" charset="-78"/>
                        </a:rPr>
                        <a:t>لكِ</a:t>
                      </a:r>
                      <a:r>
                        <a:rPr lang="ar-SA" sz="2800" dirty="0" smtClean="0">
                          <a:solidFill>
                            <a:srgbClr val="EE004F"/>
                          </a:solidFill>
                          <a:latin typeface="Calibri"/>
                          <a:ea typeface="Calibri"/>
                          <a:cs typeface="AL-Mohanad Bold" pitchFamily="2" charset="-78"/>
                        </a:rPr>
                        <a:t> </a:t>
                      </a:r>
                      <a:r>
                        <a:rPr lang="ar-SA" sz="2800" dirty="0" err="1" smtClean="0">
                          <a:solidFill>
                            <a:srgbClr val="EE004F"/>
                          </a:solidFill>
                          <a:latin typeface="Calibri"/>
                          <a:ea typeface="Calibri"/>
                          <a:cs typeface="AL-Mohanad Bold" pitchFamily="2" charset="-78"/>
                        </a:rPr>
                        <a:t>ياربةَ</a:t>
                      </a:r>
                      <a:r>
                        <a:rPr lang="ar-SA" sz="2800" dirty="0" smtClean="0">
                          <a:solidFill>
                            <a:srgbClr val="EE004F"/>
                          </a:solidFill>
                          <a:latin typeface="Calibri"/>
                          <a:ea typeface="Calibri"/>
                          <a:cs typeface="AL-Mohanad Bold" pitchFamily="2" charset="-78"/>
                        </a:rPr>
                        <a:t> الجمالِ جواري</a:t>
                      </a:r>
                      <a:endParaRPr lang="en-US" sz="2800" dirty="0">
                        <a:solidFill>
                          <a:srgbClr val="EE004F"/>
                        </a:solidFill>
                        <a:latin typeface="Calibri"/>
                        <a:ea typeface="Calibri"/>
                        <a:cs typeface="AL-Mohanad Bold" pitchFamily="2" charset="-78"/>
                      </a:endParaRPr>
                    </a:p>
                  </a:txBody>
                  <a:tcPr marL="9525" marR="9525" marT="9525" marB="9525" anchor="ctr">
                    <a:lnL>
                      <a:noFill/>
                    </a:lnL>
                    <a:lnR>
                      <a:noFill/>
                    </a:lnR>
                    <a:lnT>
                      <a:noFill/>
                    </a:lnT>
                    <a:lnB>
                      <a:noFill/>
                    </a:lnB>
                    <a:solidFill>
                      <a:srgbClr val="FFFFFF"/>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5"/>
          <p:cNvSpPr>
            <a:spLocks noChangeArrowheads="1"/>
          </p:cNvSpPr>
          <p:nvPr/>
        </p:nvSpPr>
        <p:spPr bwMode="auto">
          <a:xfrm>
            <a:off x="238274" y="853400"/>
            <a:ext cx="7358062" cy="5239896"/>
          </a:xfrm>
          <a:prstGeom prst="rect">
            <a:avLst/>
          </a:prstGeom>
          <a:noFill/>
          <a:ln w="9525">
            <a:noFill/>
            <a:miter lim="800000"/>
            <a:headEnd/>
            <a:tailEnd/>
          </a:ln>
        </p:spPr>
        <p:txBody>
          <a:bodyPr>
            <a:spAutoFit/>
          </a:bodyPr>
          <a:lstStyle/>
          <a:p>
            <a:pPr>
              <a:lnSpc>
                <a:spcPct val="150000"/>
              </a:lnSpc>
            </a:pPr>
            <a:r>
              <a:rPr lang="ar-SA" sz="3200" dirty="0" smtClean="0">
                <a:solidFill>
                  <a:srgbClr val="0082B0"/>
                </a:solidFill>
                <a:cs typeface="AL-Mohanad Bold" pitchFamily="2" charset="-78"/>
              </a:rPr>
              <a:t>أو : </a:t>
            </a:r>
          </a:p>
          <a:p>
            <a:pPr>
              <a:lnSpc>
                <a:spcPct val="150000"/>
              </a:lnSpc>
            </a:pPr>
            <a:r>
              <a:rPr lang="ar-SA" sz="3200" dirty="0" smtClean="0">
                <a:solidFill>
                  <a:srgbClr val="EE004F"/>
                </a:solidFill>
                <a:cs typeface="AL-Mohanad Bold" pitchFamily="2" charset="-78"/>
              </a:rPr>
              <a:t>شـرِّدُوا </a:t>
            </a:r>
            <a:r>
              <a:rPr lang="ar-SA" sz="3200" dirty="0">
                <a:solidFill>
                  <a:srgbClr val="EE004F"/>
                </a:solidFill>
                <a:cs typeface="AL-Mohanad Bold" pitchFamily="2" charset="-78"/>
              </a:rPr>
              <a:t>أَخْـيَـارَهَـا بَحْراً وَبَرا       وَاقْـتُلوا أَحْرَارهَا حُرّاً فَحُرَّا</a:t>
            </a:r>
          </a:p>
          <a:p>
            <a:pPr>
              <a:lnSpc>
                <a:spcPct val="150000"/>
              </a:lnSpc>
            </a:pPr>
            <a:r>
              <a:rPr lang="ar-SA" sz="3200" dirty="0">
                <a:solidFill>
                  <a:srgbClr val="EE004F"/>
                </a:solidFill>
                <a:cs typeface="AL-Mohanad Bold" pitchFamily="2" charset="-78"/>
              </a:rPr>
              <a:t>إِنَّما الصَّالِـحُ يَـبْقَى صَالِحاً     آخِـرَ الدَّهْرِ وَيَبْقَى الشَّرُّ شَرَّا</a:t>
            </a:r>
          </a:p>
          <a:p>
            <a:pPr>
              <a:lnSpc>
                <a:spcPct val="150000"/>
              </a:lnSpc>
            </a:pPr>
            <a:r>
              <a:rPr lang="ar-SA" sz="3100" dirty="0">
                <a:solidFill>
                  <a:srgbClr val="EE004F"/>
                </a:solidFill>
                <a:cs typeface="AL-Mohanad Bold" pitchFamily="2" charset="-78"/>
              </a:rPr>
              <a:t>كَـسرُوا الأَقْلامَ هَلْ تَكْسِيرُهَا   يمْنَعُ الأَيْدي أَنْ تَنْقُشَ صَخْرَا</a:t>
            </a:r>
          </a:p>
          <a:p>
            <a:pPr>
              <a:lnSpc>
                <a:spcPct val="150000"/>
              </a:lnSpc>
            </a:pPr>
            <a:r>
              <a:rPr lang="ar-SA" sz="3200" dirty="0">
                <a:solidFill>
                  <a:srgbClr val="EE004F"/>
                </a:solidFill>
                <a:cs typeface="AL-Mohanad Bold" pitchFamily="2" charset="-78"/>
              </a:rPr>
              <a:t>قَـطِّـعُوا الأَيْديَ هَـلْ تَقْطِيعُها   يَـمنَعُ الأَعْينَ أَنْ تَنْظُرَ </a:t>
            </a:r>
            <a:r>
              <a:rPr lang="ar-SA" sz="3200" dirty="0" err="1">
                <a:solidFill>
                  <a:srgbClr val="EE004F"/>
                </a:solidFill>
                <a:cs typeface="AL-Mohanad Bold" pitchFamily="2" charset="-78"/>
              </a:rPr>
              <a:t>شَزْرَا</a:t>
            </a:r>
            <a:endParaRPr lang="ar-SA" sz="3200" dirty="0">
              <a:solidFill>
                <a:srgbClr val="EE004F"/>
              </a:solidFill>
              <a:cs typeface="AL-Mohanad Bold" pitchFamily="2" charset="-78"/>
            </a:endParaRPr>
          </a:p>
          <a:p>
            <a:pPr>
              <a:lnSpc>
                <a:spcPct val="150000"/>
              </a:lnSpc>
            </a:pPr>
            <a:r>
              <a:rPr lang="ar-SA" sz="3200" dirty="0">
                <a:solidFill>
                  <a:srgbClr val="EE004F"/>
                </a:solidFill>
                <a:cs typeface="AL-Mohanad Bold" pitchFamily="2" charset="-78"/>
              </a:rPr>
              <a:t>أَطْـفِئُوا الأَعْيُنَ هَلْ إِطْفَاؤُهَا    يمْنَعُ الأَنْفَاسَ أَنْ تصْعَدَ زَفْرَا</a:t>
            </a:r>
          </a:p>
          <a:p>
            <a:pPr>
              <a:lnSpc>
                <a:spcPct val="150000"/>
              </a:lnSpc>
            </a:pPr>
            <a:r>
              <a:rPr lang="ar-SA" sz="3100" dirty="0">
                <a:solidFill>
                  <a:srgbClr val="EE004F"/>
                </a:solidFill>
                <a:cs typeface="AL-Mohanad Bold" pitchFamily="2" charset="-78"/>
              </a:rPr>
              <a:t>أَخمِـدُوا الأَنْفَاسَ هَذَا جُهْدُكمْ   </a:t>
            </a:r>
            <a:r>
              <a:rPr lang="ar-SA" sz="3200" dirty="0" err="1">
                <a:solidFill>
                  <a:srgbClr val="EE004F"/>
                </a:solidFill>
                <a:cs typeface="AL-Mohanad Bold" pitchFamily="2" charset="-78"/>
              </a:rPr>
              <a:t>وَبِـه</a:t>
            </a:r>
            <a:r>
              <a:rPr lang="ar-SA" sz="3200" dirty="0">
                <a:solidFill>
                  <a:srgbClr val="EE004F"/>
                </a:solidFill>
                <a:cs typeface="AL-Mohanad Bold" pitchFamily="2" charset="-78"/>
              </a:rPr>
              <a:t> مَـنْجـاتُنَا مِـنْكُمْ فَشكْرَا</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6" name="مستطيل 5"/>
          <p:cNvSpPr/>
          <p:nvPr/>
        </p:nvSpPr>
        <p:spPr>
          <a:xfrm>
            <a:off x="1691680" y="476672"/>
            <a:ext cx="6048672" cy="830997"/>
          </a:xfrm>
          <a:prstGeom prst="rect">
            <a:avLst/>
          </a:prstGeom>
          <a:noFill/>
        </p:spPr>
        <p:txBody>
          <a:bodyPr>
            <a:spAutoFit/>
          </a:bodyPr>
          <a:lstStyle/>
          <a:p>
            <a:pPr algn="ctr" fontAlgn="auto">
              <a:spcBef>
                <a:spcPts val="0"/>
              </a:spcBef>
              <a:spcAft>
                <a:spcPts val="0"/>
              </a:spcAft>
              <a:defRPr/>
            </a:pPr>
            <a:r>
              <a:rPr lang="ar-SA"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التعريف بالشاعر</a:t>
            </a:r>
          </a:p>
        </p:txBody>
      </p:sp>
      <p:sp>
        <p:nvSpPr>
          <p:cNvPr id="10" name="مستطيل 9"/>
          <p:cNvSpPr/>
          <p:nvPr/>
        </p:nvSpPr>
        <p:spPr>
          <a:xfrm>
            <a:off x="971550" y="1341438"/>
            <a:ext cx="7056438" cy="4608512"/>
          </a:xfrm>
          <a:prstGeom prst="rect">
            <a:avLst/>
          </a:prstGeom>
          <a:solidFill>
            <a:schemeClr val="bg1">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ولد خليل مطران سنة 1872م في بعلبك من أسرة عربية أصيلة ، </a:t>
            </a:r>
          </a:p>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وكانت أمه فلسطينية تحب الأدب ، وتقرض الشعر </a:t>
            </a:r>
          </a:p>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وقد أجاد العربية والتركية والفرنسية . </a:t>
            </a:r>
          </a:p>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وتنقل بين بيروت وأنقرة وباريس ، ثم استقر في مصر سنة 1892م </a:t>
            </a:r>
          </a:p>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ولذلك لقب بشاعر القطرين ، وقد عمل في جريدة الأهرام ، وفي ترجمة مسرحيات (شكسبير ) ، توفي سنة 1949م </a:t>
            </a:r>
          </a:p>
          <a:p>
            <a:pPr algn="ctr" fontAlgn="auto">
              <a:spcBef>
                <a:spcPts val="0"/>
              </a:spcBef>
              <a:spcAft>
                <a:spcPts val="0"/>
              </a:spcAft>
              <a:defRPr/>
            </a:pPr>
            <a:r>
              <a:rPr lang="ar-SA" sz="2800" b="1" dirty="0">
                <a:solidFill>
                  <a:schemeClr val="tx1">
                    <a:lumMod val="85000"/>
                    <a:lumOff val="15000"/>
                  </a:schemeClr>
                </a:solidFill>
                <a:latin typeface="Adobe Arabic" pitchFamily="18" charset="-78"/>
                <a:cs typeface="Adobe Arabic" pitchFamily="18" charset="-78"/>
              </a:rPr>
              <a:t>وهو رائد ( المدرسة الرومانسية ) في الشعر العربي المعاصر ، وله ديوان شعر مطبوع كما كانت تربطه صداقة وثيقة بكل من شوقي وحافظ.</a:t>
            </a:r>
            <a:endParaRPr lang="en-US" sz="28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endParaRPr lang="en-US" sz="2000" b="1" dirty="0">
              <a:solidFill>
                <a:schemeClr val="tx1"/>
              </a:solidFill>
              <a:latin typeface="Adobe Arabic" pitchFamily="18" charset="-78"/>
              <a:cs typeface="Adobe Arabic" pitchFamily="18" charset="-78"/>
            </a:endParaRPr>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1835696" y="0"/>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مذهبة الشعري</a:t>
            </a:r>
          </a:p>
        </p:txBody>
      </p:sp>
      <p:sp>
        <p:nvSpPr>
          <p:cNvPr id="7" name="مستطيل 6"/>
          <p:cNvSpPr/>
          <p:nvPr/>
        </p:nvSpPr>
        <p:spPr>
          <a:xfrm>
            <a:off x="0" y="908050"/>
            <a:ext cx="8532813" cy="5329238"/>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إن مـطران كان على دراية واعية بتقاليد الشعر العربي الموروثة ، </a:t>
            </a: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قادراً على مجاراته . كون مطران لنفسه اتجاهاً شعرياً أو فلسفه في فهم غاية الشعر ،</a:t>
            </a: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 وأهميته في تصوير معاناة الشعوب ومحاربة الظلم والبؤس </a:t>
            </a: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اللذان أحسهما وعاشهما في حياته الخاصة ، كما عايشهما في وطنه وفي أمته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ويعد مجددا من أهم المجددين في نوعية الشعر وبناء القصيدة ، والاحتفاظ بالأداء الصحيح ، الخالي من الضعف ، البعيد عن التفكك ، حيث جاءت قصائد مترابطة الأجزاء ، مكتملة العناصر ، متحدة الموضوع ، فقصائده نابعة من نفسه ، مصورة لمشاعر ، معبرة عن معاناته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تأثر الشاعر بعدة عوامل داخلية وخارجية تظهر في اتجاهاته الشعرية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العوامل الخارجية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عاش في بيئة محبة للشعر وللأدب ناهيك بأن عمله في الترجمة أكسبه ثقافة عالمية واسعة ، وعايش مطران مدرستين معروفتين وتأثر بهما : المدرسة البرناسية التي تعتني باللغة من منطلق مبدأ الفن للفن ، والمدرسة الرومانسية التي تعتمد الوجدان و الميل إلى الطبيعة والتعلق بها بغلاف حزين كئيب كما هو واضح في القصيدة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العوامل الداخلية :</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تأثر بعوامل نفسية وحياتية ، إذ نشأ منذ صغره محباً للجمال والطبيعة ، كارهاً الظلم ، والتسلط ، والقهر ، متميزاً بحس مرهف ، وحب للحرية ، و ولوع بالعلم والثقافة </a:t>
            </a:r>
            <a:r>
              <a:rPr lang="ar-SA" sz="2400" b="1" dirty="0">
                <a:solidFill>
                  <a:schemeClr val="tx1">
                    <a:lumMod val="85000"/>
                    <a:lumOff val="15000"/>
                  </a:schemeClr>
                </a:solidFill>
                <a:latin typeface="Adobe Arabic" pitchFamily="18" charset="-78"/>
                <a:cs typeface="Adobe Arabic" pitchFamily="18" charset="-78"/>
              </a:rPr>
              <a:t>.</a:t>
            </a:r>
            <a:endParaRPr lang="en-US" sz="2400" b="1" dirty="0">
              <a:solidFill>
                <a:schemeClr val="tx1">
                  <a:lumMod val="85000"/>
                  <a:lumOff val="15000"/>
                </a:schemeClr>
              </a:solidFill>
              <a:latin typeface="Adobe Arabic" pitchFamily="18" charset="-78"/>
              <a:cs typeface="Adobe Arabic" pitchFamily="18" charset="-78"/>
            </a:endParaRPr>
          </a:p>
        </p:txBody>
      </p:sp>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Tree>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U.jpg"/>
          <p:cNvPicPr>
            <a:picLocks noChangeAspect="1"/>
          </p:cNvPicPr>
          <p:nvPr/>
        </p:nvPicPr>
        <p:blipFill>
          <a:blip r:embed="rId2" cstate="print">
            <a:duotone>
              <a:schemeClr val="accent2">
                <a:shade val="45000"/>
                <a:satMod val="135000"/>
              </a:schemeClr>
              <a:prstClr val="white"/>
            </a:duotone>
          </a:blip>
          <a:stretch>
            <a:fillRect/>
          </a:stretch>
        </p:blipFill>
        <p:spPr>
          <a:xfrm>
            <a:off x="144016" y="0"/>
            <a:ext cx="2339752" cy="1365565"/>
          </a:xfrm>
          <a:prstGeom prst="rect">
            <a:avLst/>
          </a:prstGeom>
          <a:noFill/>
          <a:effectLst>
            <a:outerShdw blurRad="50800" dist="50800" dir="5400000" algn="ctr" rotWithShape="0">
              <a:srgbClr val="000000">
                <a:alpha val="0"/>
              </a:srgbClr>
            </a:outerShdw>
          </a:effectLst>
        </p:spPr>
      </p:pic>
      <p:sp>
        <p:nvSpPr>
          <p:cNvPr id="5" name="مستطيل 4"/>
          <p:cNvSpPr/>
          <p:nvPr/>
        </p:nvSpPr>
        <p:spPr>
          <a:xfrm>
            <a:off x="1907704" y="548680"/>
            <a:ext cx="6048672" cy="707886"/>
          </a:xfrm>
          <a:prstGeom prst="rect">
            <a:avLst/>
          </a:prstGeom>
          <a:noFill/>
        </p:spPr>
        <p:txBody>
          <a:bodyPr>
            <a:spAutoFit/>
          </a:bodyPr>
          <a:lstStyle/>
          <a:p>
            <a:pPr algn="ctr" fontAlgn="auto">
              <a:spcBef>
                <a:spcPts val="0"/>
              </a:spcBef>
              <a:spcAft>
                <a:spcPts val="0"/>
              </a:spcAft>
              <a:defRPr/>
            </a:pPr>
            <a:r>
              <a:rPr lang="ar-SA"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مناسبة القصيدة</a:t>
            </a:r>
          </a:p>
        </p:txBody>
      </p:sp>
      <p:sp>
        <p:nvSpPr>
          <p:cNvPr id="7" name="مستطيل 6"/>
          <p:cNvSpPr/>
          <p:nvPr/>
        </p:nvSpPr>
        <p:spPr>
          <a:xfrm>
            <a:off x="684213" y="1628775"/>
            <a:ext cx="7920037" cy="3744913"/>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sz="3200" b="1" dirty="0">
              <a:solidFill>
                <a:schemeClr val="tx1">
                  <a:lumMod val="85000"/>
                  <a:lumOff val="15000"/>
                </a:schemeClr>
              </a:solidFill>
              <a:latin typeface="Adobe Arabic" pitchFamily="18" charset="-78"/>
              <a:cs typeface="Adobe Arabic" pitchFamily="18" charset="-78"/>
            </a:endParaRPr>
          </a:p>
          <a:p>
            <a:pPr algn="ctr" fontAlgn="auto">
              <a:spcBef>
                <a:spcPts val="0"/>
              </a:spcBef>
              <a:spcAft>
                <a:spcPts val="0"/>
              </a:spcAft>
              <a:defRPr/>
            </a:pPr>
            <a:r>
              <a:rPr lang="ar-SA" sz="3200" b="1" dirty="0">
                <a:solidFill>
                  <a:schemeClr val="tx1">
                    <a:lumMod val="85000"/>
                    <a:lumOff val="15000"/>
                  </a:schemeClr>
                </a:solidFill>
                <a:latin typeface="Adobe Arabic" pitchFamily="18" charset="-78"/>
                <a:cs typeface="Adobe Arabic" pitchFamily="18" charset="-78"/>
              </a:rPr>
              <a:t>في عام 1902 مرض مطران إثر تجربة حب فاشلة ، </a:t>
            </a:r>
          </a:p>
          <a:p>
            <a:pPr algn="ctr" fontAlgn="auto">
              <a:spcBef>
                <a:spcPts val="0"/>
              </a:spcBef>
              <a:spcAft>
                <a:spcPts val="0"/>
              </a:spcAft>
              <a:defRPr/>
            </a:pPr>
            <a:r>
              <a:rPr lang="ar-SA" sz="3200" b="1" dirty="0">
                <a:solidFill>
                  <a:schemeClr val="tx1">
                    <a:lumMod val="85000"/>
                    <a:lumOff val="15000"/>
                  </a:schemeClr>
                </a:solidFill>
                <a:latin typeface="Adobe Arabic" pitchFamily="18" charset="-78"/>
                <a:cs typeface="Adobe Arabic" pitchFamily="18" charset="-78"/>
              </a:rPr>
              <a:t>فأشار عليه بعض الأصدقاء أن يذهب إلى ضاحية مكس في الإسكندرية للاستشفاء ، وكان يعاني من ألم في قلبه بسبب الحب إلى جانب مرضه الجسدي ، فانتقل من القاهرة إلى الإسكندرية للاصطياف والاستشفاء ، </a:t>
            </a:r>
          </a:p>
          <a:p>
            <a:pPr algn="ctr" fontAlgn="auto">
              <a:spcBef>
                <a:spcPts val="0"/>
              </a:spcBef>
              <a:spcAft>
                <a:spcPts val="0"/>
              </a:spcAft>
              <a:defRPr/>
            </a:pPr>
            <a:r>
              <a:rPr lang="ar-SA" sz="3200" b="1" dirty="0" err="1">
                <a:solidFill>
                  <a:schemeClr val="tx1">
                    <a:lumMod val="85000"/>
                    <a:lumOff val="15000"/>
                  </a:schemeClr>
                </a:solidFill>
                <a:latin typeface="Adobe Arabic" pitchFamily="18" charset="-78"/>
                <a:cs typeface="Adobe Arabic" pitchFamily="18" charset="-78"/>
              </a:rPr>
              <a:t>ظانا</a:t>
            </a:r>
            <a:r>
              <a:rPr lang="ar-SA" sz="3200" b="1" dirty="0">
                <a:solidFill>
                  <a:schemeClr val="tx1">
                    <a:lumMod val="85000"/>
                    <a:lumOff val="15000"/>
                  </a:schemeClr>
                </a:solidFill>
                <a:latin typeface="Adobe Arabic" pitchFamily="18" charset="-78"/>
                <a:cs typeface="Adobe Arabic" pitchFamily="18" charset="-78"/>
              </a:rPr>
              <a:t> أن هذا يشفيه من علته ، لكن شجونه تضاعفت ، فأخذ يبث شكواه في هذه القصيدة الرائعة إلى البحر ، واصفاً غروب الشمس ، مقارناً حالته بحال المساء في أسلوب شعري تميز بقوة العاطفة ، وصدق الوجدان !</a:t>
            </a:r>
            <a:endParaRPr lang="en-US" sz="32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endParaRPr lang="en-US" sz="2000" dirty="0">
              <a:solidFill>
                <a:schemeClr val="tx1"/>
              </a:solidFill>
              <a:latin typeface="Adobe Arabic" pitchFamily="18" charset="-78"/>
              <a:cs typeface="Adobe Arabic" pitchFamily="18" charset="-78"/>
            </a:endParaRPr>
          </a:p>
          <a:p>
            <a:pPr fontAlgn="auto">
              <a:spcBef>
                <a:spcPts val="0"/>
              </a:spcBef>
              <a:spcAft>
                <a:spcPts val="0"/>
              </a:spcAft>
              <a:defRPr/>
            </a:pPr>
            <a:endParaRPr lang="en-US" dirty="0">
              <a:solidFill>
                <a:schemeClr val="tx1"/>
              </a:solidFill>
              <a:latin typeface="Adobe Arabic" pitchFamily="18" charset="-78"/>
              <a:cs typeface="Adobe Arabic" pitchFamily="18" charset="-78"/>
            </a:endParaRPr>
          </a:p>
        </p:txBody>
      </p:sp>
    </p:spTree>
  </p:cSld>
  <p:clrMapOvr>
    <a:masterClrMapping/>
  </p:clrMapOvr>
  <p:transition>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323527" y="620688"/>
            <a:ext cx="7920881" cy="6237312"/>
          </a:xfrm>
          <a:prstGeom prst="rect">
            <a:avLst/>
          </a:prstGeom>
          <a:solidFill>
            <a:schemeClr val="bg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000" b="1" dirty="0" smtClean="0">
                <a:solidFill>
                  <a:schemeClr val="tx1">
                    <a:lumMod val="85000"/>
                    <a:lumOff val="15000"/>
                  </a:schemeClr>
                </a:solidFill>
                <a:latin typeface="Adobe Arabic" pitchFamily="18" charset="-78"/>
                <a:cs typeface="Adobe Arabic" pitchFamily="18" charset="-78"/>
              </a:rPr>
              <a:t>داءٌ </a:t>
            </a:r>
            <a:r>
              <a:rPr lang="ar-SA" sz="2000" b="1" dirty="0">
                <a:solidFill>
                  <a:schemeClr val="tx1">
                    <a:lumMod val="85000"/>
                    <a:lumOff val="15000"/>
                  </a:schemeClr>
                </a:solidFill>
                <a:latin typeface="Adobe Arabic" pitchFamily="18" charset="-78"/>
                <a:cs typeface="Adobe Arabic" pitchFamily="18" charset="-78"/>
              </a:rPr>
              <a:t>ألــم فــخــلـتُ فيـه شِـفــائي         مــن </a:t>
            </a:r>
            <a:r>
              <a:rPr lang="ar-SA" sz="2000" b="1" u="sng" dirty="0">
                <a:solidFill>
                  <a:schemeClr val="tx1">
                    <a:lumMod val="85000"/>
                    <a:lumOff val="15000"/>
                  </a:schemeClr>
                </a:solidFill>
                <a:latin typeface="Adobe Arabic" pitchFamily="18" charset="-78"/>
                <a:cs typeface="Adobe Arabic" pitchFamily="18" charset="-78"/>
              </a:rPr>
              <a:t>صبوتي </a:t>
            </a:r>
            <a:r>
              <a:rPr lang="ar-SA" sz="2000" b="1" dirty="0">
                <a:solidFill>
                  <a:schemeClr val="tx1">
                    <a:lumMod val="85000"/>
                    <a:lumOff val="15000"/>
                  </a:schemeClr>
                </a:solidFill>
                <a:latin typeface="Adobe Arabic" pitchFamily="18" charset="-78"/>
                <a:cs typeface="Adobe Arabic" pitchFamily="18" charset="-78"/>
              </a:rPr>
              <a:t>فتضاعفت </a:t>
            </a:r>
            <a:r>
              <a:rPr lang="ar-SA" sz="2000" b="1" u="sng" dirty="0" err="1" smtClean="0">
                <a:solidFill>
                  <a:schemeClr val="tx1">
                    <a:lumMod val="85000"/>
                    <a:lumOff val="15000"/>
                  </a:schemeClr>
                </a:solidFill>
                <a:latin typeface="Adobe Arabic" pitchFamily="18" charset="-78"/>
                <a:cs typeface="Adobe Arabic" pitchFamily="18" charset="-78"/>
              </a:rPr>
              <a:t>بــرحــائي</a:t>
            </a:r>
            <a:endParaRPr lang="en-US" sz="2000" b="1" u="sng"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smtClean="0">
                <a:solidFill>
                  <a:srgbClr val="C00000"/>
                </a:solidFill>
                <a:latin typeface="Adobe Arabic" pitchFamily="18" charset="-78"/>
                <a:cs typeface="Adobe Arabic" pitchFamily="18" charset="-78"/>
              </a:rPr>
              <a:t>    </a:t>
            </a:r>
            <a:r>
              <a:rPr lang="ar-SA" sz="2000" b="1" dirty="0" err="1" smtClean="0">
                <a:solidFill>
                  <a:srgbClr val="C00000"/>
                </a:solidFill>
                <a:latin typeface="Adobe Arabic" pitchFamily="18" charset="-78"/>
                <a:cs typeface="Adobe Arabic" pitchFamily="18" charset="-78"/>
              </a:rPr>
              <a:t>صبوتي </a:t>
            </a:r>
            <a:r>
              <a:rPr lang="ar-SA" sz="2000" b="1" dirty="0">
                <a:solidFill>
                  <a:srgbClr val="C00000"/>
                </a:solidFill>
                <a:latin typeface="Adobe Arabic" pitchFamily="18" charset="-78"/>
                <a:cs typeface="Adobe Arabic" pitchFamily="18" charset="-78"/>
              </a:rPr>
              <a:t>: </a:t>
            </a:r>
            <a:r>
              <a:rPr lang="ar-SA" sz="2000" dirty="0">
                <a:solidFill>
                  <a:srgbClr val="C00000"/>
                </a:solidFill>
                <a:latin typeface="Adobe Arabic" pitchFamily="18" charset="-78"/>
                <a:cs typeface="Adobe Arabic" pitchFamily="18" charset="-78"/>
              </a:rPr>
              <a:t>شدة الشوق ، </a:t>
            </a:r>
            <a:r>
              <a:rPr lang="ar-SA" sz="2000" b="1" dirty="0">
                <a:solidFill>
                  <a:srgbClr val="C00000"/>
                </a:solidFill>
                <a:latin typeface="Adobe Arabic" pitchFamily="18" charset="-78"/>
                <a:cs typeface="Adobe Arabic" pitchFamily="18" charset="-78"/>
              </a:rPr>
              <a:t>برحائي : </a:t>
            </a:r>
            <a:r>
              <a:rPr lang="ar-SA" sz="2000" dirty="0">
                <a:solidFill>
                  <a:srgbClr val="C00000"/>
                </a:solidFill>
                <a:latin typeface="Adobe Arabic" pitchFamily="18" charset="-78"/>
                <a:cs typeface="Adobe Arabic" pitchFamily="18" charset="-78"/>
              </a:rPr>
              <a:t>الشدة والمشقة وخص به بعضهم شدة الحمى فإذا اشتدت الحمى فهي </a:t>
            </a:r>
            <a:r>
              <a:rPr lang="ar-SA" sz="2000" dirty="0" err="1" smtClean="0">
                <a:solidFill>
                  <a:srgbClr val="C00000"/>
                </a:solidFill>
                <a:latin typeface="Adobe Arabic" pitchFamily="18" charset="-78"/>
                <a:cs typeface="Adobe Arabic" pitchFamily="18" charset="-78"/>
              </a:rPr>
              <a:t>البُرحاء</a:t>
            </a:r>
            <a:endParaRPr lang="ar-SA" sz="2000" dirty="0" smtClean="0">
              <a:solidFill>
                <a:srgbClr val="C00000"/>
              </a:solidFill>
              <a:latin typeface="Adobe Arabic" pitchFamily="18" charset="-78"/>
              <a:cs typeface="Adobe Arabic" pitchFamily="18" charset="-78"/>
            </a:endParaRPr>
          </a:p>
          <a:p>
            <a:pPr fontAlgn="auto">
              <a:spcBef>
                <a:spcPts val="0"/>
              </a:spcBef>
              <a:spcAft>
                <a:spcPts val="0"/>
              </a:spcAft>
              <a:defRPr/>
            </a:pPr>
            <a:endParaRPr lang="ar-SA" sz="2000" dirty="0">
              <a:solidFill>
                <a:srgbClr val="C00000"/>
              </a:solidFill>
              <a:latin typeface="Adobe Arabic" pitchFamily="18" charset="-78"/>
              <a:cs typeface="Adobe Arabic" pitchFamily="18" charset="-78"/>
            </a:endParaRPr>
          </a:p>
          <a:p>
            <a:pPr algn="ctr" fontAlgn="auto">
              <a:spcBef>
                <a:spcPts val="0"/>
              </a:spcBef>
              <a:spcAft>
                <a:spcPts val="0"/>
              </a:spcAft>
              <a:defRPr/>
            </a:pPr>
            <a:r>
              <a:rPr lang="ar-SA" sz="2000" dirty="0" smtClean="0">
                <a:solidFill>
                  <a:schemeClr val="tx1">
                    <a:lumMod val="85000"/>
                    <a:lumOff val="15000"/>
                  </a:schemeClr>
                </a:solidFill>
                <a:latin typeface="Adobe Arabic" pitchFamily="18" charset="-78"/>
                <a:cs typeface="Adobe Arabic" pitchFamily="18" charset="-78"/>
              </a:rPr>
              <a:t> </a:t>
            </a:r>
            <a:r>
              <a:rPr lang="ar-SA" sz="2000" b="1" dirty="0" smtClean="0">
                <a:solidFill>
                  <a:schemeClr val="tx1">
                    <a:lumMod val="85000"/>
                    <a:lumOff val="15000"/>
                  </a:schemeClr>
                </a:solidFill>
                <a:latin typeface="Adobe Arabic" pitchFamily="18" charset="-78"/>
                <a:cs typeface="Adobe Arabic" pitchFamily="18" charset="-78"/>
              </a:rPr>
              <a:t>يــا للضعيفين اســتبــدا </a:t>
            </a:r>
            <a:r>
              <a:rPr lang="ar-SA" sz="2000" b="1" dirty="0" err="1" smtClean="0">
                <a:solidFill>
                  <a:schemeClr val="tx1">
                    <a:lumMod val="85000"/>
                    <a:lumOff val="15000"/>
                  </a:schemeClr>
                </a:solidFill>
                <a:latin typeface="Adobe Arabic" pitchFamily="18" charset="-78"/>
                <a:cs typeface="Adobe Arabic" pitchFamily="18" charset="-78"/>
              </a:rPr>
              <a:t>بي</a:t>
            </a:r>
            <a:r>
              <a:rPr lang="ar-SA" sz="2000" b="1" dirty="0" smtClean="0">
                <a:solidFill>
                  <a:schemeClr val="tx1">
                    <a:lumMod val="85000"/>
                    <a:lumOff val="15000"/>
                  </a:schemeClr>
                </a:solidFill>
                <a:latin typeface="Adobe Arabic" pitchFamily="18" charset="-78"/>
                <a:cs typeface="Adobe Arabic" pitchFamily="18" charset="-78"/>
              </a:rPr>
              <a:t> ومـــا          في الظلم مــثل </a:t>
            </a:r>
            <a:r>
              <a:rPr lang="ar-SA" sz="2000" b="1" dirty="0">
                <a:solidFill>
                  <a:schemeClr val="tx1">
                    <a:lumMod val="85000"/>
                    <a:lumOff val="15000"/>
                  </a:schemeClr>
                </a:solidFill>
                <a:latin typeface="Adobe Arabic" pitchFamily="18" charset="-78"/>
                <a:cs typeface="Adobe Arabic" pitchFamily="18" charset="-78"/>
              </a:rPr>
              <a:t>تحــكــم الضعفاء </a:t>
            </a:r>
          </a:p>
          <a:p>
            <a:pPr algn="ct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قلب أذابـته </a:t>
            </a:r>
            <a:r>
              <a:rPr lang="ar-SA" sz="2000" b="1" u="sng" dirty="0">
                <a:solidFill>
                  <a:schemeClr val="tx1">
                    <a:lumMod val="85000"/>
                    <a:lumOff val="15000"/>
                  </a:schemeClr>
                </a:solidFill>
                <a:latin typeface="Adobe Arabic" pitchFamily="18" charset="-78"/>
                <a:cs typeface="Adobe Arabic" pitchFamily="18" charset="-78"/>
              </a:rPr>
              <a:t>الصبـــابــة والجـوى </a:t>
            </a:r>
            <a:r>
              <a:rPr lang="ar-SA" sz="2000" b="1" dirty="0">
                <a:solidFill>
                  <a:schemeClr val="tx1">
                    <a:lumMod val="85000"/>
                    <a:lumOff val="15000"/>
                  </a:schemeClr>
                </a:solidFill>
                <a:latin typeface="Adobe Arabic" pitchFamily="18" charset="-78"/>
                <a:cs typeface="Adobe Arabic" pitchFamily="18" charset="-78"/>
              </a:rPr>
              <a:t>         </a:t>
            </a:r>
            <a:r>
              <a:rPr lang="ar-SA" sz="2000" b="1" u="sng" dirty="0">
                <a:solidFill>
                  <a:schemeClr val="tx1">
                    <a:lumMod val="85000"/>
                    <a:lumOff val="15000"/>
                  </a:schemeClr>
                </a:solidFill>
                <a:latin typeface="Adobe Arabic" pitchFamily="18" charset="-78"/>
                <a:cs typeface="Adobe Arabic" pitchFamily="18" charset="-78"/>
              </a:rPr>
              <a:t>وغــــلالـــــة</a:t>
            </a:r>
            <a:r>
              <a:rPr lang="ar-SA" sz="2000" b="1" dirty="0">
                <a:solidFill>
                  <a:schemeClr val="tx1">
                    <a:lumMod val="85000"/>
                    <a:lumOff val="15000"/>
                  </a:schemeClr>
                </a:solidFill>
                <a:latin typeface="Adobe Arabic" pitchFamily="18" charset="-78"/>
                <a:cs typeface="Adobe Arabic" pitchFamily="18" charset="-78"/>
              </a:rPr>
              <a:t> رثـت مـــن </a:t>
            </a:r>
            <a:r>
              <a:rPr lang="ar-SA" sz="2000" b="1" dirty="0" smtClean="0">
                <a:solidFill>
                  <a:schemeClr val="tx1">
                    <a:lumMod val="85000"/>
                    <a:lumOff val="15000"/>
                  </a:schemeClr>
                </a:solidFill>
                <a:latin typeface="Adobe Arabic" pitchFamily="18" charset="-78"/>
                <a:cs typeface="Adobe Arabic" pitchFamily="18" charset="-78"/>
              </a:rPr>
              <a:t>الأدواء</a:t>
            </a:r>
          </a:p>
          <a:p>
            <a:pPr algn="ctr" fontAlgn="auto">
              <a:spcBef>
                <a:spcPts val="0"/>
              </a:spcBef>
              <a:spcAft>
                <a:spcPts val="0"/>
              </a:spcAft>
              <a:defRPr/>
            </a:pPr>
            <a:r>
              <a:rPr lang="ar-SA" sz="2000" b="1" dirty="0" err="1" smtClean="0">
                <a:solidFill>
                  <a:srgbClr val="C00000"/>
                </a:solidFill>
                <a:latin typeface="Adobe Arabic" pitchFamily="18" charset="-78"/>
                <a:cs typeface="Adobe Arabic" pitchFamily="18" charset="-78"/>
              </a:rPr>
              <a:t>الصبابة </a:t>
            </a:r>
            <a:r>
              <a:rPr lang="ar-SA" sz="2000" b="1" dirty="0">
                <a:solidFill>
                  <a:srgbClr val="C00000"/>
                </a:solidFill>
                <a:latin typeface="Adobe Arabic" pitchFamily="18" charset="-78"/>
                <a:cs typeface="Adobe Arabic" pitchFamily="18" charset="-78"/>
              </a:rPr>
              <a:t>: </a:t>
            </a:r>
            <a:r>
              <a:rPr lang="ar-SA" sz="2000" dirty="0">
                <a:solidFill>
                  <a:srgbClr val="C00000"/>
                </a:solidFill>
                <a:latin typeface="Adobe Arabic" pitchFamily="18" charset="-78"/>
                <a:cs typeface="Adobe Arabic" pitchFamily="18" charset="-78"/>
              </a:rPr>
              <a:t>الشوق وقيل رقته وحرارته ، </a:t>
            </a:r>
            <a:r>
              <a:rPr lang="ar-SA" sz="2000" b="1" dirty="0">
                <a:solidFill>
                  <a:srgbClr val="C00000"/>
                </a:solidFill>
                <a:latin typeface="Adobe Arabic" pitchFamily="18" charset="-78"/>
                <a:cs typeface="Adobe Arabic" pitchFamily="18" charset="-78"/>
              </a:rPr>
              <a:t>والجوى : </a:t>
            </a:r>
            <a:r>
              <a:rPr lang="ar-SA" sz="2000" dirty="0">
                <a:solidFill>
                  <a:srgbClr val="C00000"/>
                </a:solidFill>
                <a:latin typeface="Adobe Arabic" pitchFamily="18" charset="-78"/>
                <a:cs typeface="Adobe Arabic" pitchFamily="18" charset="-78"/>
              </a:rPr>
              <a:t>تطاول المرض والهوى الباطن ، </a:t>
            </a:r>
            <a:r>
              <a:rPr lang="ar-SA" sz="2000" b="1" dirty="0">
                <a:solidFill>
                  <a:srgbClr val="C00000"/>
                </a:solidFill>
                <a:latin typeface="Adobe Arabic" pitchFamily="18" charset="-78"/>
                <a:cs typeface="Adobe Arabic" pitchFamily="18" charset="-78"/>
              </a:rPr>
              <a:t>وغلالة : </a:t>
            </a:r>
            <a:r>
              <a:rPr lang="ar-SA" sz="2000" dirty="0">
                <a:solidFill>
                  <a:srgbClr val="C00000"/>
                </a:solidFill>
                <a:latin typeface="Adobe Arabic" pitchFamily="18" charset="-78"/>
                <a:cs typeface="Adobe Arabic" pitchFamily="18" charset="-78"/>
              </a:rPr>
              <a:t>شعار يلبس تحت </a:t>
            </a:r>
            <a:r>
              <a:rPr lang="ar-SA" sz="2000" dirty="0" smtClean="0">
                <a:solidFill>
                  <a:srgbClr val="C00000"/>
                </a:solidFill>
                <a:latin typeface="Adobe Arabic" pitchFamily="18" charset="-78"/>
                <a:cs typeface="Adobe Arabic" pitchFamily="18" charset="-78"/>
              </a:rPr>
              <a:t>الثوب</a:t>
            </a:r>
          </a:p>
          <a:p>
            <a:pPr algn="ctr" fontAlgn="auto">
              <a:spcBef>
                <a:spcPts val="0"/>
              </a:spcBef>
              <a:spcAft>
                <a:spcPts val="0"/>
              </a:spcAft>
              <a:defRPr/>
            </a:pPr>
            <a:r>
              <a:rPr lang="en-US" sz="2000" dirty="0">
                <a:solidFill>
                  <a:schemeClr val="tx1">
                    <a:lumMod val="85000"/>
                    <a:lumOff val="15000"/>
                  </a:schemeClr>
                </a:solidFill>
                <a:latin typeface="Adobe Arabic" pitchFamily="18" charset="-78"/>
                <a:cs typeface="Adobe Arabic" pitchFamily="18" charset="-78"/>
              </a:rPr>
              <a:t/>
            </a:r>
            <a:br>
              <a:rPr lang="en-US" sz="2000" dirty="0">
                <a:solidFill>
                  <a:schemeClr val="tx1">
                    <a:lumMod val="85000"/>
                    <a:lumOff val="15000"/>
                  </a:schemeClr>
                </a:solidFill>
                <a:latin typeface="Adobe Arabic" pitchFamily="18" charset="-78"/>
                <a:cs typeface="Adobe Arabic" pitchFamily="18" charset="-78"/>
              </a:rPr>
            </a:br>
            <a:r>
              <a:rPr lang="ar-SA" sz="2000" b="1" dirty="0">
                <a:solidFill>
                  <a:schemeClr val="tx1">
                    <a:lumMod val="85000"/>
                    <a:lumOff val="15000"/>
                  </a:schemeClr>
                </a:solidFill>
                <a:latin typeface="Adobe Arabic" pitchFamily="18" charset="-78"/>
                <a:cs typeface="Adobe Arabic" pitchFamily="18" charset="-78"/>
              </a:rPr>
              <a:t>إني أقـــمت على </a:t>
            </a:r>
            <a:r>
              <a:rPr lang="ar-SA" sz="2000" b="1" u="sng" dirty="0" err="1">
                <a:solidFill>
                  <a:schemeClr val="tx1">
                    <a:lumMod val="85000"/>
                    <a:lumOff val="15000"/>
                  </a:schemeClr>
                </a:solidFill>
                <a:latin typeface="Adobe Arabic" pitchFamily="18" charset="-78"/>
                <a:cs typeface="Adobe Arabic" pitchFamily="18" charset="-78"/>
              </a:rPr>
              <a:t>التعــلة</a:t>
            </a:r>
            <a:r>
              <a:rPr lang="ar-SA" sz="2000" b="1" dirty="0">
                <a:solidFill>
                  <a:schemeClr val="tx1">
                    <a:lumMod val="85000"/>
                    <a:lumOff val="15000"/>
                  </a:schemeClr>
                </a:solidFill>
                <a:latin typeface="Adobe Arabic" pitchFamily="18" charset="-78"/>
                <a:cs typeface="Adobe Arabic" pitchFamily="18" charset="-78"/>
              </a:rPr>
              <a:t> بالـمنى          في غـــربــة قــالـوا تكـون </a:t>
            </a:r>
            <a:r>
              <a:rPr lang="ar-SA" sz="2000" b="1" dirty="0" smtClean="0">
                <a:solidFill>
                  <a:schemeClr val="tx1">
                    <a:lumMod val="85000"/>
                    <a:lumOff val="15000"/>
                  </a:schemeClr>
                </a:solidFill>
                <a:latin typeface="Adobe Arabic" pitchFamily="18" charset="-78"/>
                <a:cs typeface="Adobe Arabic" pitchFamily="18" charset="-78"/>
              </a:rPr>
              <a:t>دوائي</a:t>
            </a:r>
            <a:endParaRPr lang="en-US" sz="2000" b="1" dirty="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defRPr/>
            </a:pPr>
            <a:r>
              <a:rPr lang="ar-SA" sz="2000" b="1" dirty="0" smtClean="0">
                <a:solidFill>
                  <a:srgbClr val="C00000"/>
                </a:solidFill>
                <a:latin typeface="Adobe Arabic" pitchFamily="18" charset="-78"/>
                <a:cs typeface="Adobe Arabic" pitchFamily="18" charset="-78"/>
              </a:rPr>
              <a:t>   </a:t>
            </a:r>
            <a:r>
              <a:rPr lang="ar-SA" sz="2000" b="1" dirty="0" err="1" smtClean="0">
                <a:solidFill>
                  <a:srgbClr val="C00000"/>
                </a:solidFill>
                <a:latin typeface="Adobe Arabic" pitchFamily="18" charset="-78"/>
                <a:cs typeface="Adobe Arabic" pitchFamily="18" charset="-78"/>
              </a:rPr>
              <a:t>التعلة</a:t>
            </a:r>
            <a:r>
              <a:rPr lang="ar-SA" sz="2000" b="1" dirty="0" smtClean="0">
                <a:solidFill>
                  <a:srgbClr val="C00000"/>
                </a:solidFill>
                <a:latin typeface="Adobe Arabic" pitchFamily="18" charset="-78"/>
                <a:cs typeface="Adobe Arabic" pitchFamily="18" charset="-78"/>
              </a:rPr>
              <a:t> </a:t>
            </a:r>
            <a:r>
              <a:rPr lang="ar-SA" sz="2000" b="1" dirty="0">
                <a:solidFill>
                  <a:srgbClr val="C00000"/>
                </a:solidFill>
                <a:latin typeface="Adobe Arabic" pitchFamily="18" charset="-78"/>
                <a:cs typeface="Adobe Arabic" pitchFamily="18" charset="-78"/>
              </a:rPr>
              <a:t>: </a:t>
            </a:r>
            <a:r>
              <a:rPr lang="ar-SA" sz="2000" dirty="0">
                <a:solidFill>
                  <a:srgbClr val="C00000"/>
                </a:solidFill>
                <a:latin typeface="Adobe Arabic" pitchFamily="18" charset="-78"/>
                <a:cs typeface="Adobe Arabic" pitchFamily="18" charset="-78"/>
              </a:rPr>
              <a:t>التلهي بشيء عن شيء </a:t>
            </a:r>
            <a:endParaRPr lang="ar-SA" sz="2000" dirty="0" smtClean="0">
              <a:solidFill>
                <a:srgbClr val="C00000"/>
              </a:solidFill>
              <a:latin typeface="Adobe Arabic" pitchFamily="18" charset="-78"/>
              <a:cs typeface="Adobe Arabic" pitchFamily="18" charset="-78"/>
            </a:endParaRPr>
          </a:p>
          <a:p>
            <a:pPr fontAlgn="auto">
              <a:spcBef>
                <a:spcPts val="0"/>
              </a:spcBef>
              <a:spcAft>
                <a:spcPts val="0"/>
              </a:spcAft>
              <a:defRPr/>
            </a:pPr>
            <a:endParaRPr lang="ar-SA" sz="2000" dirty="0">
              <a:solidFill>
                <a:srgbClr val="C00000"/>
              </a:solidFill>
              <a:latin typeface="Adobe Arabic" pitchFamily="18" charset="-78"/>
              <a:cs typeface="Adobe Arabic" pitchFamily="18" charset="-78"/>
            </a:endParaRPr>
          </a:p>
          <a:p>
            <a:pPr algn="ct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إن يشف هذا الجسم طيب هوائها        أيـلـطـف الـــنيران طــيبُ هواءِ؟</a:t>
            </a:r>
            <a:r>
              <a:rPr lang="en-US" sz="2000" b="1" dirty="0">
                <a:solidFill>
                  <a:schemeClr val="tx1">
                    <a:lumMod val="85000"/>
                    <a:lumOff val="15000"/>
                  </a:schemeClr>
                </a:solidFill>
                <a:latin typeface="Adobe Arabic" pitchFamily="18" charset="-78"/>
                <a:cs typeface="Adobe Arabic" pitchFamily="18" charset="-78"/>
              </a:rPr>
              <a:t/>
            </a:r>
            <a:br>
              <a:rPr lang="en-US" sz="2000" b="1" dirty="0">
                <a:solidFill>
                  <a:schemeClr val="tx1">
                    <a:lumMod val="85000"/>
                    <a:lumOff val="15000"/>
                  </a:schemeClr>
                </a:solidFill>
                <a:latin typeface="Adobe Arabic" pitchFamily="18" charset="-78"/>
                <a:cs typeface="Adobe Arabic" pitchFamily="18" charset="-78"/>
              </a:rPr>
            </a:br>
            <a:r>
              <a:rPr lang="ar-SA" sz="2000" b="1" dirty="0">
                <a:solidFill>
                  <a:schemeClr val="tx1">
                    <a:lumMod val="85000"/>
                    <a:lumOff val="15000"/>
                  </a:schemeClr>
                </a:solidFill>
                <a:latin typeface="Adobe Arabic" pitchFamily="18" charset="-78"/>
                <a:cs typeface="Adobe Arabic" pitchFamily="18" charset="-78"/>
              </a:rPr>
              <a:t>عــبــثُ طـــوافي في البــلادِ وعلةٌ           فـي عــلَــةِ مــنفــاي لاستشْفاءِ</a:t>
            </a:r>
            <a:r>
              <a:rPr lang="en-US" sz="2000" b="1" dirty="0">
                <a:solidFill>
                  <a:schemeClr val="tx1">
                    <a:lumMod val="85000"/>
                    <a:lumOff val="15000"/>
                  </a:schemeClr>
                </a:solidFill>
                <a:latin typeface="Adobe Arabic" pitchFamily="18" charset="-78"/>
                <a:cs typeface="Adobe Arabic" pitchFamily="18" charset="-78"/>
              </a:rPr>
              <a:t/>
            </a:r>
            <a:br>
              <a:rPr lang="en-US" sz="2000" b="1" dirty="0">
                <a:solidFill>
                  <a:schemeClr val="tx1">
                    <a:lumMod val="85000"/>
                    <a:lumOff val="15000"/>
                  </a:schemeClr>
                </a:solidFill>
                <a:latin typeface="Adobe Arabic" pitchFamily="18" charset="-78"/>
                <a:cs typeface="Adobe Arabic" pitchFamily="18" charset="-78"/>
              </a:rPr>
            </a:br>
            <a:r>
              <a:rPr lang="ar-SA" sz="2000" b="1" dirty="0">
                <a:solidFill>
                  <a:schemeClr val="tx1">
                    <a:lumMod val="85000"/>
                    <a:lumOff val="15000"/>
                  </a:schemeClr>
                </a:solidFill>
                <a:latin typeface="Adobe Arabic" pitchFamily="18" charset="-78"/>
                <a:cs typeface="Adobe Arabic" pitchFamily="18" charset="-78"/>
              </a:rPr>
              <a:t>مُــتـفـــردٌ بصبــابـتي مــتـفــردٌ           بكـــآبــتـي مُــتـفــردٌ </a:t>
            </a:r>
            <a:r>
              <a:rPr lang="ar-SA" sz="2000" b="1" dirty="0" smtClean="0">
                <a:solidFill>
                  <a:schemeClr val="tx1">
                    <a:lumMod val="85000"/>
                    <a:lumOff val="15000"/>
                  </a:schemeClr>
                </a:solidFill>
                <a:latin typeface="Adobe Arabic" pitchFamily="18" charset="-78"/>
                <a:cs typeface="Adobe Arabic" pitchFamily="18" charset="-78"/>
              </a:rPr>
              <a:t>بعنـــائِي</a:t>
            </a:r>
            <a:endParaRPr lang="ar-SA" sz="2000" b="1" dirty="0">
              <a:solidFill>
                <a:schemeClr val="tx1">
                  <a:lumMod val="85000"/>
                  <a:lumOff val="15000"/>
                </a:schemeClr>
              </a:solidFill>
              <a:latin typeface="Adobe Arabic" pitchFamily="18" charset="-78"/>
              <a:cs typeface="Adobe Arabic" pitchFamily="18" charset="-78"/>
            </a:endParaRPr>
          </a:p>
          <a:p>
            <a:pPr algn="ctr" fontAlgn="auto">
              <a:spcBef>
                <a:spcPts val="0"/>
              </a:spcBef>
              <a:spcAft>
                <a:spcPts val="0"/>
              </a:spcAft>
              <a:defRPr/>
            </a:pPr>
            <a:r>
              <a:rPr lang="ar-SA" sz="2000" b="1" dirty="0">
                <a:solidFill>
                  <a:schemeClr val="tx1">
                    <a:lumMod val="85000"/>
                    <a:lumOff val="15000"/>
                  </a:schemeClr>
                </a:solidFill>
                <a:latin typeface="Adobe Arabic" pitchFamily="18" charset="-78"/>
                <a:cs typeface="Adobe Arabic" pitchFamily="18" charset="-78"/>
              </a:rPr>
              <a:t>شاك الى البحر اضطراب خواطري            فيجيبُنِي </a:t>
            </a:r>
            <a:r>
              <a:rPr lang="ar-SA" sz="2000" b="1" u="sng" dirty="0">
                <a:solidFill>
                  <a:schemeClr val="tx1">
                    <a:lumMod val="85000"/>
                    <a:lumOff val="15000"/>
                  </a:schemeClr>
                </a:solidFill>
                <a:latin typeface="Adobe Arabic" pitchFamily="18" charset="-78"/>
                <a:cs typeface="Adobe Arabic" pitchFamily="18" charset="-78"/>
              </a:rPr>
              <a:t>بريــاحِــه </a:t>
            </a:r>
            <a:r>
              <a:rPr lang="ar-SA" sz="2000" b="1" u="sng" dirty="0" smtClean="0">
                <a:solidFill>
                  <a:schemeClr val="tx1">
                    <a:lumMod val="85000"/>
                    <a:lumOff val="15000"/>
                  </a:schemeClr>
                </a:solidFill>
                <a:latin typeface="Adobe Arabic" pitchFamily="18" charset="-78"/>
                <a:cs typeface="Adobe Arabic" pitchFamily="18" charset="-78"/>
              </a:rPr>
              <a:t>الـهـوجــاءِ</a:t>
            </a:r>
          </a:p>
          <a:p>
            <a:pPr fontAlgn="auto">
              <a:spcBef>
                <a:spcPts val="0"/>
              </a:spcBef>
              <a:spcAft>
                <a:spcPts val="0"/>
              </a:spcAft>
              <a:defRPr/>
            </a:pPr>
            <a:r>
              <a:rPr lang="ar-SA" sz="2000" b="1" dirty="0" smtClean="0">
                <a:solidFill>
                  <a:srgbClr val="C00000"/>
                </a:solidFill>
                <a:latin typeface="Adobe Arabic" pitchFamily="18" charset="-78"/>
                <a:cs typeface="Adobe Arabic" pitchFamily="18" charset="-78"/>
              </a:rPr>
              <a:t>    الريح </a:t>
            </a:r>
            <a:r>
              <a:rPr lang="ar-SA" sz="2000" b="1" dirty="0">
                <a:solidFill>
                  <a:srgbClr val="C00000"/>
                </a:solidFill>
                <a:latin typeface="Adobe Arabic" pitchFamily="18" charset="-78"/>
                <a:cs typeface="Adobe Arabic" pitchFamily="18" charset="-78"/>
              </a:rPr>
              <a:t>الهوجاء : </a:t>
            </a:r>
            <a:r>
              <a:rPr lang="ar-SA" sz="2000" dirty="0">
                <a:solidFill>
                  <a:srgbClr val="C00000"/>
                </a:solidFill>
                <a:latin typeface="Adobe Arabic" pitchFamily="18" charset="-78"/>
                <a:cs typeface="Adobe Arabic" pitchFamily="18" charset="-78"/>
              </a:rPr>
              <a:t>سريعة الهبوب ، وشديدة </a:t>
            </a:r>
            <a:r>
              <a:rPr lang="ar-SA" sz="2000" dirty="0" err="1">
                <a:solidFill>
                  <a:srgbClr val="C00000"/>
                </a:solidFill>
                <a:latin typeface="Adobe Arabic" pitchFamily="18" charset="-78"/>
                <a:cs typeface="Adobe Arabic" pitchFamily="18" charset="-78"/>
              </a:rPr>
              <a:t>الهبوب </a:t>
            </a:r>
            <a:r>
              <a:rPr lang="ar-SA" sz="2000" dirty="0" err="1" smtClean="0">
                <a:solidFill>
                  <a:srgbClr val="C00000"/>
                </a:solidFill>
                <a:latin typeface="Adobe Arabic" pitchFamily="18" charset="-78"/>
                <a:cs typeface="Adobe Arabic" pitchFamily="18" charset="-78"/>
              </a:rPr>
              <a:t>.</a:t>
            </a:r>
            <a:endParaRPr lang="en-US" dirty="0">
              <a:solidFill>
                <a:srgbClr val="C00000"/>
              </a:solidFill>
              <a:latin typeface="Adobe Arabic" pitchFamily="18" charset="-78"/>
              <a:cs typeface="Adobe Arabic" pitchFamily="18" charset="-78"/>
            </a:endParaRPr>
          </a:p>
        </p:txBody>
      </p:sp>
      <p:sp>
        <p:nvSpPr>
          <p:cNvPr id="4" name="مستطيل 3"/>
          <p:cNvSpPr/>
          <p:nvPr/>
        </p:nvSpPr>
        <p:spPr>
          <a:xfrm>
            <a:off x="6516216" y="0"/>
            <a:ext cx="2627784" cy="584775"/>
          </a:xfrm>
          <a:prstGeom prst="rect">
            <a:avLst/>
          </a:prstGeom>
          <a:noFill/>
        </p:spPr>
        <p:txBody>
          <a:bodyPr>
            <a:spAutoFit/>
          </a:bodyPr>
          <a:lstStyle/>
          <a:p>
            <a:pPr algn="ctr" fontAlgn="auto">
              <a:spcBef>
                <a:spcPts val="0"/>
              </a:spcBef>
              <a:spcAft>
                <a:spcPts val="0"/>
              </a:spcAft>
              <a:defRPr/>
            </a:pPr>
            <a:r>
              <a:rPr lang="ar-SA"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cs typeface="+mn-cs"/>
              </a:rPr>
              <a:t>.. معاني الكلمات ..</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5"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0.70"/>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67544" y="692696"/>
            <a:ext cx="7467600" cy="5089776"/>
          </a:xfrm>
        </p:spPr>
        <p:txBody>
          <a:bodyPr/>
          <a:lstStyle/>
          <a:p>
            <a:pPr algn="ctr" fontAlgn="auto">
              <a:spcBef>
                <a:spcPts val="0"/>
              </a:spcBef>
              <a:spcAft>
                <a:spcPts val="0"/>
              </a:spcAft>
              <a:buNone/>
              <a:defRPr/>
            </a:pPr>
            <a:r>
              <a:rPr lang="ar-SA" u="sng" dirty="0" smtClean="0">
                <a:solidFill>
                  <a:schemeClr val="tx1">
                    <a:lumMod val="85000"/>
                    <a:lumOff val="15000"/>
                  </a:schemeClr>
                </a:solidFill>
                <a:latin typeface="Adobe Arabic" pitchFamily="18" charset="-78"/>
                <a:cs typeface="Adobe Arabic" pitchFamily="18" charset="-78"/>
              </a:rPr>
              <a:t>ثــاوٍ</a:t>
            </a:r>
            <a:r>
              <a:rPr lang="ar-SA" dirty="0" smtClean="0">
                <a:solidFill>
                  <a:schemeClr val="tx1">
                    <a:lumMod val="85000"/>
                    <a:lumOff val="15000"/>
                  </a:schemeClr>
                </a:solidFill>
                <a:latin typeface="Adobe Arabic" pitchFamily="18" charset="-78"/>
                <a:cs typeface="Adobe Arabic" pitchFamily="18" charset="-78"/>
              </a:rPr>
              <a:t> على صـخــرٍ أصمُ وليت لي             قلبـــاً كهذي الصخــرة </a:t>
            </a:r>
            <a:r>
              <a:rPr lang="ar-SA" u="sng" dirty="0" smtClean="0">
                <a:solidFill>
                  <a:schemeClr val="tx1">
                    <a:lumMod val="85000"/>
                    <a:lumOff val="15000"/>
                  </a:schemeClr>
                </a:solidFill>
                <a:latin typeface="Adobe Arabic" pitchFamily="18" charset="-78"/>
                <a:cs typeface="Adobe Arabic" pitchFamily="18" charset="-78"/>
              </a:rPr>
              <a:t>الصماء</a:t>
            </a:r>
            <a:endParaRPr lang="en-US" u="sng"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ثاو </a:t>
            </a:r>
            <a:r>
              <a:rPr lang="ar-SA" b="1" dirty="0" smtClean="0">
                <a:solidFill>
                  <a:srgbClr val="C00000"/>
                </a:solidFill>
                <a:latin typeface="Adobe Arabic" pitchFamily="18" charset="-78"/>
                <a:cs typeface="Adobe Arabic" pitchFamily="18" charset="-78"/>
              </a:rPr>
              <a:t>: </a:t>
            </a:r>
            <a:r>
              <a:rPr lang="ar-SA" dirty="0" err="1" smtClean="0">
                <a:solidFill>
                  <a:srgbClr val="C00000"/>
                </a:solidFill>
                <a:latin typeface="Adobe Arabic" pitchFamily="18" charset="-78"/>
                <a:cs typeface="Adobe Arabic" pitchFamily="18" charset="-78"/>
              </a:rPr>
              <a:t>مقيم </a:t>
            </a:r>
            <a:r>
              <a:rPr lang="ar-SA" dirty="0" smtClean="0">
                <a:solidFill>
                  <a:srgbClr val="C00000"/>
                </a:solidFill>
                <a:latin typeface="Adobe Arabic" pitchFamily="18" charset="-78"/>
                <a:cs typeface="Adobe Arabic" pitchFamily="18" charset="-78"/>
              </a:rPr>
              <a:t>، </a:t>
            </a:r>
            <a:r>
              <a:rPr lang="ar-SA" b="1" dirty="0" err="1" smtClean="0">
                <a:solidFill>
                  <a:srgbClr val="C00000"/>
                </a:solidFill>
                <a:latin typeface="Adobe Arabic" pitchFamily="18" charset="-78"/>
                <a:cs typeface="Adobe Arabic" pitchFamily="18" charset="-78"/>
              </a:rPr>
              <a:t>والصماء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الشديدة الصلبة الملساء </a:t>
            </a:r>
          </a:p>
          <a:p>
            <a:pPr algn="ctr" fontAlgn="auto">
              <a:spcBef>
                <a:spcPts val="0"/>
              </a:spcBef>
              <a:spcAft>
                <a:spcPts val="0"/>
              </a:spcAft>
              <a:buNone/>
              <a:defRPr/>
            </a:pPr>
            <a:endParaRPr lang="ar-SA" dirty="0" smtClean="0">
              <a:solidFill>
                <a:schemeClr val="tx1">
                  <a:lumMod val="85000"/>
                  <a:lumOff val="15000"/>
                </a:schemeClr>
              </a:solidFill>
              <a:latin typeface="Adobe Arabic" pitchFamily="18" charset="-78"/>
              <a:cs typeface="Adobe Arabic" pitchFamily="18" charset="-78"/>
            </a:endParaRPr>
          </a:p>
          <a:p>
            <a:pPr algn="ctr" fontAlgn="auto">
              <a:spcBef>
                <a:spcPts val="0"/>
              </a:spcBef>
              <a:spcAft>
                <a:spcPts val="0"/>
              </a:spcAft>
              <a:buNone/>
              <a:defRPr/>
            </a:pPr>
            <a:r>
              <a:rPr lang="en-US" dirty="0" smtClean="0">
                <a:solidFill>
                  <a:schemeClr val="tx1">
                    <a:lumMod val="85000"/>
                    <a:lumOff val="15000"/>
                  </a:schemeClr>
                </a:solidFill>
                <a:latin typeface="Adobe Arabic" pitchFamily="18" charset="-78"/>
                <a:cs typeface="Adobe Arabic" pitchFamily="18" charset="-78"/>
              </a:rPr>
              <a:t/>
            </a:r>
            <a:br>
              <a:rPr lang="en-US" dirty="0" smtClean="0">
                <a:solidFill>
                  <a:schemeClr val="tx1">
                    <a:lumMod val="85000"/>
                    <a:lumOff val="15000"/>
                  </a:schemeClr>
                </a:solidFill>
                <a:latin typeface="Adobe Arabic" pitchFamily="18" charset="-78"/>
                <a:cs typeface="Adobe Arabic" pitchFamily="18" charset="-78"/>
              </a:rPr>
            </a:br>
            <a:r>
              <a:rPr lang="ar-SA" u="sng" dirty="0" smtClean="0">
                <a:solidFill>
                  <a:schemeClr val="tx1">
                    <a:lumMod val="85000"/>
                    <a:lumOff val="15000"/>
                  </a:schemeClr>
                </a:solidFill>
                <a:latin typeface="Adobe Arabic" pitchFamily="18" charset="-78"/>
                <a:cs typeface="Adobe Arabic" pitchFamily="18" charset="-78"/>
              </a:rPr>
              <a:t>ينْتابهــا </a:t>
            </a:r>
            <a:r>
              <a:rPr lang="ar-SA" dirty="0" smtClean="0">
                <a:solidFill>
                  <a:schemeClr val="tx1">
                    <a:lumMod val="85000"/>
                    <a:lumOff val="15000"/>
                  </a:schemeClr>
                </a:solidFill>
                <a:latin typeface="Adobe Arabic" pitchFamily="18" charset="-78"/>
                <a:cs typeface="Adobe Arabic" pitchFamily="18" charset="-78"/>
              </a:rPr>
              <a:t>مـــوج كمــوج </a:t>
            </a:r>
            <a:r>
              <a:rPr lang="ar-SA" dirty="0" err="1" smtClean="0">
                <a:solidFill>
                  <a:schemeClr val="tx1">
                    <a:lumMod val="85000"/>
                    <a:lumOff val="15000"/>
                  </a:schemeClr>
                </a:solidFill>
                <a:latin typeface="Adobe Arabic" pitchFamily="18" charset="-78"/>
                <a:cs typeface="Adobe Arabic" pitchFamily="18" charset="-78"/>
              </a:rPr>
              <a:t>مكارهي</a:t>
            </a:r>
            <a:r>
              <a:rPr lang="ar-SA" dirty="0" smtClean="0">
                <a:solidFill>
                  <a:schemeClr val="tx1">
                    <a:lumMod val="85000"/>
                    <a:lumOff val="15000"/>
                  </a:schemeClr>
                </a:solidFill>
                <a:latin typeface="Adobe Arabic" pitchFamily="18" charset="-78"/>
                <a:cs typeface="Adobe Arabic" pitchFamily="18" charset="-78"/>
              </a:rPr>
              <a:t>            </a:t>
            </a:r>
            <a:r>
              <a:rPr lang="ar-SA" u="sng" dirty="0" smtClean="0">
                <a:solidFill>
                  <a:schemeClr val="tx1">
                    <a:lumMod val="85000"/>
                    <a:lumOff val="15000"/>
                  </a:schemeClr>
                </a:solidFill>
                <a:latin typeface="Adobe Arabic" pitchFamily="18" charset="-78"/>
                <a:cs typeface="Adobe Arabic" pitchFamily="18" charset="-78"/>
              </a:rPr>
              <a:t>ويفتها</a:t>
            </a:r>
            <a:r>
              <a:rPr lang="ar-SA" dirty="0" smtClean="0">
                <a:solidFill>
                  <a:schemeClr val="tx1">
                    <a:lumMod val="85000"/>
                    <a:lumOff val="15000"/>
                  </a:schemeClr>
                </a:solidFill>
                <a:latin typeface="Adobe Arabic" pitchFamily="18" charset="-78"/>
                <a:cs typeface="Adobe Arabic" pitchFamily="18" charset="-78"/>
              </a:rPr>
              <a:t> كــالسقْمِ في أعْضــــائيِ</a:t>
            </a: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ينتابها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يصيبها مراراً </a:t>
            </a:r>
            <a:r>
              <a:rPr lang="ar-SA" dirty="0" err="1" smtClean="0">
                <a:solidFill>
                  <a:srgbClr val="C00000"/>
                </a:solidFill>
                <a:latin typeface="Adobe Arabic" pitchFamily="18" charset="-78"/>
                <a:cs typeface="Adobe Arabic" pitchFamily="18" charset="-78"/>
              </a:rPr>
              <a:t>وتكراراً </a:t>
            </a:r>
            <a:r>
              <a:rPr lang="ar-SA" dirty="0" smtClean="0">
                <a:solidFill>
                  <a:srgbClr val="C00000"/>
                </a:solidFill>
                <a:latin typeface="Adobe Arabic" pitchFamily="18" charset="-78"/>
                <a:cs typeface="Adobe Arabic" pitchFamily="18" charset="-78"/>
              </a:rPr>
              <a:t>، </a:t>
            </a:r>
            <a:r>
              <a:rPr lang="ar-SA" b="1" dirty="0" err="1" smtClean="0">
                <a:solidFill>
                  <a:srgbClr val="C00000"/>
                </a:solidFill>
                <a:latin typeface="Adobe Arabic" pitchFamily="18" charset="-78"/>
                <a:cs typeface="Adobe Arabic" pitchFamily="18" charset="-78"/>
              </a:rPr>
              <a:t>ويفتها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يحطمها وينهيها </a:t>
            </a:r>
          </a:p>
          <a:p>
            <a:pPr algn="ctr" fontAlgn="auto">
              <a:spcBef>
                <a:spcPts val="0"/>
              </a:spcBef>
              <a:spcAft>
                <a:spcPts val="0"/>
              </a:spcAft>
              <a:buNone/>
              <a:defRPr/>
            </a:pPr>
            <a:endParaRPr lang="ar-SA" dirty="0" smtClean="0">
              <a:solidFill>
                <a:schemeClr val="tx1">
                  <a:lumMod val="85000"/>
                  <a:lumOff val="15000"/>
                </a:schemeClr>
              </a:solidFill>
              <a:latin typeface="Adobe Arabic" pitchFamily="18" charset="-78"/>
              <a:cs typeface="Adobe Arabic" pitchFamily="18" charset="-78"/>
            </a:endParaRPr>
          </a:p>
          <a:p>
            <a:pPr algn="ctr" fontAlgn="auto">
              <a:spcBef>
                <a:spcPts val="0"/>
              </a:spcBef>
              <a:spcAft>
                <a:spcPts val="0"/>
              </a:spcAft>
              <a:buNone/>
              <a:defRPr/>
            </a:pPr>
            <a:r>
              <a:rPr lang="en-US" dirty="0" smtClean="0">
                <a:solidFill>
                  <a:schemeClr val="tx1">
                    <a:lumMod val="85000"/>
                    <a:lumOff val="15000"/>
                  </a:schemeClr>
                </a:solidFill>
                <a:latin typeface="Adobe Arabic" pitchFamily="18" charset="-78"/>
                <a:cs typeface="Adobe Arabic" pitchFamily="18" charset="-78"/>
              </a:rPr>
              <a:t/>
            </a:r>
            <a:br>
              <a:rPr lang="en-US" dirty="0" smtClean="0">
                <a:solidFill>
                  <a:schemeClr val="tx1">
                    <a:lumMod val="85000"/>
                    <a:lumOff val="15000"/>
                  </a:schemeClr>
                </a:solidFill>
                <a:latin typeface="Adobe Arabic" pitchFamily="18" charset="-78"/>
                <a:cs typeface="Adobe Arabic" pitchFamily="18" charset="-78"/>
              </a:rPr>
            </a:br>
            <a:r>
              <a:rPr lang="ar-SA" dirty="0" smtClean="0">
                <a:solidFill>
                  <a:schemeClr val="tx1">
                    <a:lumMod val="85000"/>
                    <a:lumOff val="15000"/>
                  </a:schemeClr>
                </a:solidFill>
                <a:latin typeface="Adobe Arabic" pitchFamily="18" charset="-78"/>
                <a:cs typeface="Adobe Arabic" pitchFamily="18" charset="-78"/>
              </a:rPr>
              <a:t>والبحــــرُ خفاقُ الجوانب ضائقٌ            </a:t>
            </a:r>
            <a:r>
              <a:rPr lang="ar-SA" u="sng" dirty="0" smtClean="0">
                <a:solidFill>
                  <a:schemeClr val="tx1">
                    <a:lumMod val="85000"/>
                    <a:lumOff val="15000"/>
                  </a:schemeClr>
                </a:solidFill>
                <a:latin typeface="Adobe Arabic" pitchFamily="18" charset="-78"/>
                <a:cs typeface="Adobe Arabic" pitchFamily="18" charset="-78"/>
              </a:rPr>
              <a:t>كمداً </a:t>
            </a:r>
            <a:r>
              <a:rPr lang="ar-SA" dirty="0" smtClean="0">
                <a:solidFill>
                  <a:schemeClr val="tx1">
                    <a:lumMod val="85000"/>
                    <a:lumOff val="15000"/>
                  </a:schemeClr>
                </a:solidFill>
                <a:latin typeface="Adobe Arabic" pitchFamily="18" charset="-78"/>
                <a:cs typeface="Adobe Arabic" pitchFamily="18" charset="-78"/>
              </a:rPr>
              <a:t>كصدْري ســـاعة الإمساء</a:t>
            </a: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كمداً </a:t>
            </a:r>
            <a:r>
              <a:rPr lang="ar-SA" b="1" dirty="0" smtClean="0">
                <a:solidFill>
                  <a:srgbClr val="C00000"/>
                </a:solidFill>
                <a:latin typeface="Adobe Arabic" pitchFamily="18" charset="-78"/>
                <a:cs typeface="Adobe Arabic" pitchFamily="18" charset="-78"/>
              </a:rPr>
              <a:t>: </a:t>
            </a:r>
            <a:r>
              <a:rPr lang="ar-SA" dirty="0" smtClean="0">
                <a:solidFill>
                  <a:srgbClr val="C00000"/>
                </a:solidFill>
                <a:latin typeface="Adobe Arabic" pitchFamily="18" charset="-78"/>
                <a:cs typeface="Adobe Arabic" pitchFamily="18" charset="-78"/>
              </a:rPr>
              <a:t>الحزن والغم الشديد </a:t>
            </a:r>
            <a:endParaRPr lang="en-US" dirty="0" smtClean="0">
              <a:solidFill>
                <a:srgbClr val="C00000"/>
              </a:solidFill>
              <a:latin typeface="Adobe Arabic" pitchFamily="18" charset="-78"/>
              <a:cs typeface="Adobe Arabic" pitchFamily="18" charset="-78"/>
            </a:endParaRPr>
          </a:p>
          <a:p>
            <a:pPr fontAlgn="auto">
              <a:spcBef>
                <a:spcPts val="0"/>
              </a:spcBef>
              <a:spcAft>
                <a:spcPts val="0"/>
              </a:spcAft>
              <a:buNone/>
              <a:defRPr/>
            </a:pPr>
            <a:endParaRPr lang="ar-SA" dirty="0" smtClean="0">
              <a:solidFill>
                <a:schemeClr val="tx1">
                  <a:lumMod val="85000"/>
                  <a:lumOff val="15000"/>
                </a:schemeClr>
              </a:solidFill>
              <a:latin typeface="Adobe Arabic" pitchFamily="18" charset="-78"/>
              <a:cs typeface="Adobe Arabic" pitchFamily="18" charset="-78"/>
            </a:endParaRPr>
          </a:p>
          <a:p>
            <a:pPr fontAlgn="auto">
              <a:spcBef>
                <a:spcPts val="0"/>
              </a:spcBef>
              <a:spcAft>
                <a:spcPts val="0"/>
              </a:spcAft>
              <a:buNone/>
              <a:defRPr/>
            </a:pPr>
            <a:r>
              <a:rPr lang="en-US" dirty="0" smtClean="0">
                <a:solidFill>
                  <a:schemeClr val="tx1">
                    <a:lumMod val="85000"/>
                    <a:lumOff val="15000"/>
                  </a:schemeClr>
                </a:solidFill>
                <a:latin typeface="Adobe Arabic" pitchFamily="18" charset="-78"/>
                <a:cs typeface="Adobe Arabic" pitchFamily="18" charset="-78"/>
              </a:rPr>
              <a:t/>
            </a:r>
            <a:br>
              <a:rPr lang="en-US" dirty="0" smtClean="0">
                <a:solidFill>
                  <a:schemeClr val="tx1">
                    <a:lumMod val="85000"/>
                    <a:lumOff val="15000"/>
                  </a:schemeClr>
                </a:solidFill>
                <a:latin typeface="Adobe Arabic" pitchFamily="18" charset="-78"/>
                <a:cs typeface="Adobe Arabic" pitchFamily="18" charset="-78"/>
              </a:rPr>
            </a:br>
            <a:r>
              <a:rPr lang="ar-SA" dirty="0" smtClean="0">
                <a:solidFill>
                  <a:schemeClr val="tx1">
                    <a:lumMod val="85000"/>
                    <a:lumOff val="15000"/>
                  </a:schemeClr>
                </a:solidFill>
                <a:latin typeface="Adobe Arabic" pitchFamily="18" charset="-78"/>
                <a:cs typeface="Adobe Arabic" pitchFamily="18" charset="-78"/>
              </a:rPr>
              <a:t>تغْشى البريًـــةَ </a:t>
            </a:r>
            <a:r>
              <a:rPr lang="ar-SA" u="sng" dirty="0" smtClean="0">
                <a:solidFill>
                  <a:schemeClr val="tx1">
                    <a:lumMod val="85000"/>
                    <a:lumOff val="15000"/>
                  </a:schemeClr>
                </a:solidFill>
                <a:latin typeface="Adobe Arabic" pitchFamily="18" charset="-78"/>
                <a:cs typeface="Adobe Arabic" pitchFamily="18" charset="-78"/>
              </a:rPr>
              <a:t>كـــدرةٌ </a:t>
            </a:r>
            <a:r>
              <a:rPr lang="ar-SA" dirty="0" smtClean="0">
                <a:solidFill>
                  <a:schemeClr val="tx1">
                    <a:lumMod val="85000"/>
                    <a:lumOff val="15000"/>
                  </a:schemeClr>
                </a:solidFill>
                <a:latin typeface="Adobe Arabic" pitchFamily="18" charset="-78"/>
                <a:cs typeface="Adobe Arabic" pitchFamily="18" charset="-78"/>
              </a:rPr>
              <a:t>وكــــأنْها            صـعدتْ إلى عيني من أحشائِي</a:t>
            </a:r>
          </a:p>
          <a:p>
            <a:pPr fontAlgn="auto">
              <a:spcBef>
                <a:spcPts val="0"/>
              </a:spcBef>
              <a:spcAft>
                <a:spcPts val="0"/>
              </a:spcAft>
              <a:buNone/>
              <a:defRPr/>
            </a:pPr>
            <a:r>
              <a:rPr lang="ar-SA" b="1" dirty="0" err="1" smtClean="0">
                <a:solidFill>
                  <a:srgbClr val="C00000"/>
                </a:solidFill>
                <a:latin typeface="Adobe Arabic" pitchFamily="18" charset="-78"/>
                <a:cs typeface="Adobe Arabic" pitchFamily="18" charset="-78"/>
              </a:rPr>
              <a:t>الكدرة</a:t>
            </a:r>
            <a:r>
              <a:rPr lang="ar-SA" b="1" dirty="0" smtClean="0">
                <a:solidFill>
                  <a:srgbClr val="C00000"/>
                </a:solidFill>
                <a:latin typeface="Adobe Arabic" pitchFamily="18" charset="-78"/>
                <a:cs typeface="Adobe Arabic" pitchFamily="18" charset="-78"/>
              </a:rPr>
              <a:t> : </a:t>
            </a:r>
            <a:r>
              <a:rPr lang="ar-SA" dirty="0" smtClean="0">
                <a:solidFill>
                  <a:srgbClr val="C00000"/>
                </a:solidFill>
                <a:latin typeface="Adobe Arabic" pitchFamily="18" charset="-78"/>
                <a:cs typeface="Adobe Arabic" pitchFamily="18" charset="-78"/>
              </a:rPr>
              <a:t>ما نحا نحو السواد والغبرة</a:t>
            </a:r>
            <a:endParaRPr lang="en-US" dirty="0" smtClean="0">
              <a:solidFill>
                <a:srgbClr val="C00000"/>
              </a:solidFill>
              <a:latin typeface="Adobe Arabic" pitchFamily="18" charset="-78"/>
              <a:cs typeface="Adobe Arabic" pitchFamily="18" charset="-78"/>
            </a:endParaRPr>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755576" y="620713"/>
            <a:ext cx="7343775" cy="6048375"/>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fontAlgn="auto">
              <a:spcBef>
                <a:spcPts val="0"/>
              </a:spcBef>
              <a:spcAft>
                <a:spcPts val="0"/>
              </a:spcAft>
              <a:defRPr/>
            </a:pPr>
            <a:r>
              <a:rPr lang="ar-SA" sz="2400" dirty="0">
                <a:solidFill>
                  <a:schemeClr val="tx1">
                    <a:lumMod val="95000"/>
                    <a:lumOff val="5000"/>
                  </a:schemeClr>
                </a:solidFill>
                <a:latin typeface="Adobe Arabic" pitchFamily="18" charset="-78"/>
                <a:cs typeface="Adobe Arabic" pitchFamily="18" charset="-78"/>
              </a:rPr>
              <a:t>يَا لَلْغُرُوبِ وَمَــــا </a:t>
            </a:r>
            <a:r>
              <a:rPr lang="ar-SA" sz="2400" dirty="0" err="1">
                <a:solidFill>
                  <a:schemeClr val="tx1">
                    <a:lumMod val="95000"/>
                    <a:lumOff val="5000"/>
                  </a:schemeClr>
                </a:solidFill>
                <a:latin typeface="Adobe Arabic" pitchFamily="18" charset="-78"/>
                <a:cs typeface="Adobe Arabic" pitchFamily="18" charset="-78"/>
              </a:rPr>
              <a:t>بــهِ</a:t>
            </a:r>
            <a:r>
              <a:rPr lang="ar-SA" sz="2400" dirty="0">
                <a:solidFill>
                  <a:schemeClr val="tx1">
                    <a:lumMod val="95000"/>
                    <a:lumOff val="5000"/>
                  </a:schemeClr>
                </a:solidFill>
                <a:latin typeface="Adobe Arabic" pitchFamily="18" charset="-78"/>
                <a:cs typeface="Adobe Arabic" pitchFamily="18" charset="-78"/>
              </a:rPr>
              <a:t> مِـنْ عِـــبْرَةٍ          </a:t>
            </a:r>
            <a:r>
              <a:rPr lang="ar-SA" sz="2400" u="sng" dirty="0" err="1">
                <a:solidFill>
                  <a:schemeClr val="tx1">
                    <a:lumMod val="95000"/>
                    <a:lumOff val="5000"/>
                  </a:schemeClr>
                </a:solidFill>
                <a:latin typeface="Adobe Arabic" pitchFamily="18" charset="-78"/>
                <a:cs typeface="Adobe Arabic" pitchFamily="18" charset="-78"/>
              </a:rPr>
              <a:t>لِلْمُسْتَهَـــامِ</a:t>
            </a:r>
            <a:r>
              <a:rPr lang="ar-SA" sz="2400" u="sng" dirty="0">
                <a:solidFill>
                  <a:schemeClr val="tx1">
                    <a:lumMod val="95000"/>
                    <a:lumOff val="5000"/>
                  </a:schemeClr>
                </a:solidFill>
                <a:latin typeface="Adobe Arabic" pitchFamily="18" charset="-78"/>
                <a:cs typeface="Adobe Arabic" pitchFamily="18" charset="-78"/>
              </a:rPr>
              <a:t> ! وَعِــــبْرَةٍ </a:t>
            </a:r>
            <a:r>
              <a:rPr lang="ar-SA" sz="2400" dirty="0" err="1">
                <a:solidFill>
                  <a:schemeClr val="tx1">
                    <a:lumMod val="95000"/>
                    <a:lumOff val="5000"/>
                  </a:schemeClr>
                </a:solidFill>
                <a:latin typeface="Adobe Arabic" pitchFamily="18" charset="-78"/>
                <a:cs typeface="Adobe Arabic" pitchFamily="18" charset="-78"/>
              </a:rPr>
              <a:t>لِلـرَّائي </a:t>
            </a:r>
            <a:r>
              <a:rPr lang="ar-SA" sz="2400" dirty="0" err="1" smtClean="0">
                <a:solidFill>
                  <a:schemeClr val="tx1">
                    <a:lumMod val="95000"/>
                    <a:lumOff val="5000"/>
                  </a:schemeClr>
                </a:solidFill>
                <a:latin typeface="Adobe Arabic" pitchFamily="18" charset="-78"/>
                <a:cs typeface="Adobe Arabic" pitchFamily="18" charset="-78"/>
              </a:rPr>
              <a:t>!</a:t>
            </a:r>
            <a:endParaRPr lang="ar-SA" sz="2400"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400" b="1" dirty="0" err="1">
                <a:solidFill>
                  <a:srgbClr val="C00000"/>
                </a:solidFill>
                <a:latin typeface="Adobe Arabic" pitchFamily="18" charset="-78"/>
                <a:cs typeface="Adobe Arabic" pitchFamily="18" charset="-78"/>
              </a:rPr>
              <a:t>المستهام</a:t>
            </a:r>
            <a:r>
              <a:rPr lang="ar-SA" sz="2400" b="1" dirty="0">
                <a:solidFill>
                  <a:srgbClr val="C00000"/>
                </a:solidFill>
                <a:latin typeface="Adobe Arabic" pitchFamily="18" charset="-78"/>
                <a:cs typeface="Adobe Arabic" pitchFamily="18" charset="-78"/>
              </a:rPr>
              <a:t> : </a:t>
            </a:r>
            <a:r>
              <a:rPr lang="ar-SA" sz="2400" dirty="0">
                <a:solidFill>
                  <a:srgbClr val="C00000"/>
                </a:solidFill>
                <a:latin typeface="Adobe Arabic" pitchFamily="18" charset="-78"/>
                <a:cs typeface="Adobe Arabic" pitchFamily="18" charset="-78"/>
              </a:rPr>
              <a:t>شديد الحب ، </a:t>
            </a:r>
            <a:r>
              <a:rPr lang="ar-SA" sz="2400" b="1" dirty="0">
                <a:solidFill>
                  <a:srgbClr val="C00000"/>
                </a:solidFill>
                <a:latin typeface="Adobe Arabic" pitchFamily="18" charset="-78"/>
                <a:cs typeface="Adobe Arabic" pitchFamily="18" charset="-78"/>
              </a:rPr>
              <a:t>وعبرة :</a:t>
            </a:r>
            <a:r>
              <a:rPr lang="ar-SA" sz="2400" dirty="0">
                <a:solidFill>
                  <a:srgbClr val="C00000"/>
                </a:solidFill>
                <a:latin typeface="Adobe Arabic" pitchFamily="18" charset="-78"/>
                <a:cs typeface="Adobe Arabic" pitchFamily="18" charset="-78"/>
              </a:rPr>
              <a:t> بفتح العين دمعة ، وبكسرها فائدة وعبرة ودرس في </a:t>
            </a:r>
            <a:r>
              <a:rPr lang="ar-SA" sz="2400" dirty="0" smtClean="0">
                <a:solidFill>
                  <a:srgbClr val="C00000"/>
                </a:solidFill>
                <a:latin typeface="Adobe Arabic" pitchFamily="18" charset="-78"/>
                <a:cs typeface="Adobe Arabic" pitchFamily="18" charset="-78"/>
              </a:rPr>
              <a:t>الحياة</a:t>
            </a:r>
          </a:p>
          <a:p>
            <a:pPr fontAlgn="auto">
              <a:spcBef>
                <a:spcPts val="0"/>
              </a:spcBef>
              <a:spcAft>
                <a:spcPts val="0"/>
              </a:spcAft>
              <a:defRPr/>
            </a:pPr>
            <a:r>
              <a:rPr lang="ar-SA" sz="2400" dirty="0">
                <a:solidFill>
                  <a:schemeClr val="tx1">
                    <a:lumMod val="95000"/>
                    <a:lumOff val="5000"/>
                  </a:schemeClr>
                </a:solidFill>
                <a:latin typeface="Adobe Arabic" pitchFamily="18" charset="-78"/>
                <a:cs typeface="Adobe Arabic" pitchFamily="18" charset="-78"/>
              </a:rPr>
              <a:t/>
            </a:r>
            <a:br>
              <a:rPr lang="ar-SA" sz="2400" dirty="0">
                <a:solidFill>
                  <a:schemeClr val="tx1">
                    <a:lumMod val="95000"/>
                    <a:lumOff val="5000"/>
                  </a:schemeClr>
                </a:solidFill>
                <a:latin typeface="Adobe Arabic" pitchFamily="18" charset="-78"/>
                <a:cs typeface="Adobe Arabic" pitchFamily="18" charset="-78"/>
              </a:rPr>
            </a:br>
            <a:r>
              <a:rPr lang="ar-SA" sz="2400" dirty="0">
                <a:solidFill>
                  <a:schemeClr val="tx1">
                    <a:lumMod val="95000"/>
                    <a:lumOff val="5000"/>
                  </a:schemeClr>
                </a:solidFill>
                <a:latin typeface="Adobe Arabic" pitchFamily="18" charset="-78"/>
                <a:cs typeface="Adobe Arabic" pitchFamily="18" charset="-78"/>
              </a:rPr>
              <a:t>أَوَلَيْسَ </a:t>
            </a:r>
            <a:r>
              <a:rPr lang="ar-SA" sz="2400" u="sng" dirty="0">
                <a:solidFill>
                  <a:schemeClr val="tx1">
                    <a:lumMod val="95000"/>
                    <a:lumOff val="5000"/>
                  </a:schemeClr>
                </a:solidFill>
                <a:latin typeface="Adobe Arabic" pitchFamily="18" charset="-78"/>
                <a:cs typeface="Adobe Arabic" pitchFamily="18" charset="-78"/>
              </a:rPr>
              <a:t>نَزْعَـــاً </a:t>
            </a:r>
            <a:r>
              <a:rPr lang="ar-SA" sz="2400" dirty="0">
                <a:solidFill>
                  <a:schemeClr val="tx1">
                    <a:lumMod val="95000"/>
                    <a:lumOff val="5000"/>
                  </a:schemeClr>
                </a:solidFill>
                <a:latin typeface="Adobe Arabic" pitchFamily="18" charset="-78"/>
                <a:cs typeface="Adobe Arabic" pitchFamily="18" charset="-78"/>
              </a:rPr>
              <a:t>لِلنَّهَـــارِ ، </a:t>
            </a:r>
            <a:r>
              <a:rPr lang="ar-SA" sz="2400" u="sng" dirty="0">
                <a:solidFill>
                  <a:schemeClr val="tx1">
                    <a:lumMod val="95000"/>
                    <a:lumOff val="5000"/>
                  </a:schemeClr>
                </a:solidFill>
                <a:latin typeface="Adobe Arabic" pitchFamily="18" charset="-78"/>
                <a:cs typeface="Adobe Arabic" pitchFamily="18" charset="-78"/>
              </a:rPr>
              <a:t>وَصَرْعَـــةً </a:t>
            </a:r>
            <a:r>
              <a:rPr lang="ar-SA" sz="2400" dirty="0">
                <a:solidFill>
                  <a:schemeClr val="tx1">
                    <a:lumMod val="95000"/>
                    <a:lumOff val="5000"/>
                  </a:schemeClr>
                </a:solidFill>
                <a:latin typeface="Adobe Arabic" pitchFamily="18" charset="-78"/>
                <a:cs typeface="Adobe Arabic" pitchFamily="18" charset="-78"/>
              </a:rPr>
              <a:t>         لِلشَّمْسِ بَيْنَ مَآتِــمِ الأَضْــــوَاءِ ؟</a:t>
            </a:r>
          </a:p>
          <a:p>
            <a:pPr fontAlgn="auto">
              <a:spcBef>
                <a:spcPts val="0"/>
              </a:spcBef>
              <a:spcAft>
                <a:spcPts val="0"/>
              </a:spcAft>
              <a:defRPr/>
            </a:pPr>
            <a:r>
              <a:rPr lang="ar-SA" sz="2400" b="1" dirty="0">
                <a:solidFill>
                  <a:srgbClr val="C00000"/>
                </a:solidFill>
                <a:latin typeface="Adobe Arabic" pitchFamily="18" charset="-78"/>
                <a:cs typeface="Adobe Arabic" pitchFamily="18" charset="-78"/>
              </a:rPr>
              <a:t>نزعاً: </a:t>
            </a:r>
            <a:r>
              <a:rPr lang="ar-SA" sz="2400" dirty="0">
                <a:solidFill>
                  <a:srgbClr val="C00000"/>
                </a:solidFill>
                <a:latin typeface="Adobe Arabic" pitchFamily="18" charset="-78"/>
                <a:cs typeface="Adobe Arabic" pitchFamily="18" charset="-78"/>
              </a:rPr>
              <a:t>موتاً ونهاية ، </a:t>
            </a:r>
            <a:r>
              <a:rPr lang="ar-SA" sz="2400" b="1" dirty="0">
                <a:solidFill>
                  <a:srgbClr val="C00000"/>
                </a:solidFill>
                <a:latin typeface="Adobe Arabic" pitchFamily="18" charset="-78"/>
                <a:cs typeface="Adobe Arabic" pitchFamily="18" charset="-78"/>
              </a:rPr>
              <a:t>وصرعة : </a:t>
            </a:r>
            <a:r>
              <a:rPr lang="ar-SA" sz="2400" dirty="0">
                <a:solidFill>
                  <a:srgbClr val="C00000"/>
                </a:solidFill>
                <a:latin typeface="Adobe Arabic" pitchFamily="18" charset="-78"/>
                <a:cs typeface="Adobe Arabic" pitchFamily="18" charset="-78"/>
              </a:rPr>
              <a:t>الصرعة الطرح على الأرض</a:t>
            </a:r>
            <a:r>
              <a:rPr lang="ar-SA" sz="2400" dirty="0">
                <a:solidFill>
                  <a:schemeClr val="tx1">
                    <a:lumMod val="95000"/>
                    <a:lumOff val="5000"/>
                  </a:schemeClr>
                </a:solidFill>
                <a:latin typeface="Adobe Arabic" pitchFamily="18" charset="-78"/>
                <a:cs typeface="Adobe Arabic" pitchFamily="18" charset="-78"/>
              </a:rPr>
              <a:t/>
            </a:r>
            <a:br>
              <a:rPr lang="ar-SA" sz="2400" dirty="0">
                <a:solidFill>
                  <a:schemeClr val="tx1">
                    <a:lumMod val="95000"/>
                    <a:lumOff val="5000"/>
                  </a:schemeClr>
                </a:solidFill>
                <a:latin typeface="Adobe Arabic" pitchFamily="18" charset="-78"/>
                <a:cs typeface="Adobe Arabic" pitchFamily="18" charset="-78"/>
              </a:rPr>
            </a:br>
            <a:endParaRPr lang="ar-SA" sz="2400"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400" dirty="0" smtClean="0">
                <a:solidFill>
                  <a:schemeClr val="tx1">
                    <a:lumMod val="95000"/>
                    <a:lumOff val="5000"/>
                  </a:schemeClr>
                </a:solidFill>
                <a:latin typeface="Adobe Arabic" pitchFamily="18" charset="-78"/>
                <a:cs typeface="Adobe Arabic" pitchFamily="18" charset="-78"/>
              </a:rPr>
              <a:t>أَوَلَيْسَ </a:t>
            </a:r>
            <a:r>
              <a:rPr lang="ar-SA" sz="2400" dirty="0">
                <a:solidFill>
                  <a:schemeClr val="tx1">
                    <a:lumMod val="95000"/>
                    <a:lumOff val="5000"/>
                  </a:schemeClr>
                </a:solidFill>
                <a:latin typeface="Adobe Arabic" pitchFamily="18" charset="-78"/>
                <a:cs typeface="Adobe Arabic" pitchFamily="18" charset="-78"/>
              </a:rPr>
              <a:t>طَمْـــسَاً لِلْيَقِينِ ، وَمَبْعَثَـــاً           لِلشَّــكِّ بَيْنَ غَــلائِلِ الظّلْمَـــاءِ ؟</a:t>
            </a:r>
            <a:br>
              <a:rPr lang="ar-SA" sz="2400" dirty="0">
                <a:solidFill>
                  <a:schemeClr val="tx1">
                    <a:lumMod val="95000"/>
                    <a:lumOff val="5000"/>
                  </a:schemeClr>
                </a:solidFill>
                <a:latin typeface="Adobe Arabic" pitchFamily="18" charset="-78"/>
                <a:cs typeface="Adobe Arabic" pitchFamily="18" charset="-78"/>
              </a:rPr>
            </a:br>
            <a:r>
              <a:rPr lang="ar-SA" sz="2400" dirty="0">
                <a:solidFill>
                  <a:schemeClr val="tx1">
                    <a:lumMod val="95000"/>
                    <a:lumOff val="5000"/>
                  </a:schemeClr>
                </a:solidFill>
                <a:latin typeface="Adobe Arabic" pitchFamily="18" charset="-78"/>
                <a:cs typeface="Adobe Arabic" pitchFamily="18" charset="-78"/>
              </a:rPr>
              <a:t>أَوَلَيْسَ مَحْوَاً لِلوُجُـــودِ إلَى مَـــدَىً          وَإِبَـــادَةً لِمَعَالِــــمِ الأَشْيَــــاءِ ؟</a:t>
            </a:r>
            <a:br>
              <a:rPr lang="ar-SA" sz="2400" dirty="0">
                <a:solidFill>
                  <a:schemeClr val="tx1">
                    <a:lumMod val="95000"/>
                    <a:lumOff val="5000"/>
                  </a:schemeClr>
                </a:solidFill>
                <a:latin typeface="Adobe Arabic" pitchFamily="18" charset="-78"/>
                <a:cs typeface="Adobe Arabic" pitchFamily="18" charset="-78"/>
              </a:rPr>
            </a:br>
            <a:r>
              <a:rPr lang="ar-SA" sz="2400" dirty="0">
                <a:solidFill>
                  <a:schemeClr val="tx1">
                    <a:lumMod val="95000"/>
                    <a:lumOff val="5000"/>
                  </a:schemeClr>
                </a:solidFill>
                <a:latin typeface="Adobe Arabic" pitchFamily="18" charset="-78"/>
                <a:cs typeface="Adobe Arabic" pitchFamily="18" charset="-78"/>
              </a:rPr>
              <a:t>حَتَّى يَكُـــونَ النُّــــورُ تَجْدِيدَاً لَهَا           وَيَكُونَ شِبْهَ البَعْــثِ </a:t>
            </a:r>
            <a:r>
              <a:rPr lang="ar-SA" sz="2400" u="sng" dirty="0">
                <a:solidFill>
                  <a:schemeClr val="tx1">
                    <a:lumMod val="95000"/>
                    <a:lumOff val="5000"/>
                  </a:schemeClr>
                </a:solidFill>
                <a:latin typeface="Adobe Arabic" pitchFamily="18" charset="-78"/>
                <a:cs typeface="Adobe Arabic" pitchFamily="18" charset="-78"/>
              </a:rPr>
              <a:t>عَوْدُ ذُكَـاءِ</a:t>
            </a:r>
          </a:p>
          <a:p>
            <a:pPr fontAlgn="auto">
              <a:spcBef>
                <a:spcPts val="0"/>
              </a:spcBef>
              <a:spcAft>
                <a:spcPts val="0"/>
              </a:spcAft>
              <a:defRPr/>
            </a:pPr>
            <a:r>
              <a:rPr lang="ar-SA" sz="2400" b="1" dirty="0">
                <a:solidFill>
                  <a:srgbClr val="C00000"/>
                </a:solidFill>
                <a:latin typeface="Adobe Arabic" pitchFamily="18" charset="-78"/>
                <a:cs typeface="Adobe Arabic" pitchFamily="18" charset="-78"/>
              </a:rPr>
              <a:t>عود ذكاء : </a:t>
            </a:r>
            <a:r>
              <a:rPr lang="ar-SA" sz="2400" dirty="0">
                <a:solidFill>
                  <a:srgbClr val="C00000"/>
                </a:solidFill>
                <a:latin typeface="Adobe Arabic" pitchFamily="18" charset="-78"/>
                <a:cs typeface="Adobe Arabic" pitchFamily="18" charset="-78"/>
              </a:rPr>
              <a:t>الذكاء اسم علم للشمس ، والمقصود رجوع الشمس بعد الغياب</a:t>
            </a:r>
            <a:endParaRPr lang="ar-SA" sz="2400" dirty="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defRPr/>
            </a:pPr>
            <a:r>
              <a:rPr lang="ar-SA" sz="2400" dirty="0">
                <a:solidFill>
                  <a:schemeClr val="tx1">
                    <a:lumMod val="95000"/>
                    <a:lumOff val="5000"/>
                  </a:schemeClr>
                </a:solidFill>
                <a:latin typeface="Adobe Arabic" pitchFamily="18" charset="-78"/>
                <a:cs typeface="Adobe Arabic" pitchFamily="18" charset="-78"/>
              </a:rPr>
              <a:t/>
            </a:r>
            <a:br>
              <a:rPr lang="ar-SA" sz="2400" dirty="0">
                <a:solidFill>
                  <a:schemeClr val="tx1">
                    <a:lumMod val="95000"/>
                    <a:lumOff val="5000"/>
                  </a:schemeClr>
                </a:solidFill>
                <a:latin typeface="Adobe Arabic" pitchFamily="18" charset="-78"/>
                <a:cs typeface="Adobe Arabic" pitchFamily="18" charset="-78"/>
              </a:rPr>
            </a:br>
            <a:endParaRPr lang="en-US" sz="2400" dirty="0">
              <a:solidFill>
                <a:srgbClr val="C00000"/>
              </a:solidFill>
              <a:latin typeface="Adobe Arabic" pitchFamily="18" charset="-78"/>
              <a:cs typeface="Adobe Arabic" pitchFamily="18"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0" y="1268760"/>
            <a:ext cx="8604448" cy="4873752"/>
          </a:xfrm>
        </p:spPr>
        <p:txBody>
          <a:bodyPr/>
          <a:lstStyle/>
          <a:p>
            <a:pPr fontAlgn="auto">
              <a:spcBef>
                <a:spcPts val="0"/>
              </a:spcBef>
              <a:spcAft>
                <a:spcPts val="0"/>
              </a:spcAft>
              <a:buNone/>
              <a:defRPr/>
            </a:pPr>
            <a:r>
              <a:rPr lang="ar-SA" sz="2800" dirty="0" smtClean="0">
                <a:solidFill>
                  <a:schemeClr val="tx1">
                    <a:lumMod val="95000"/>
                    <a:lumOff val="5000"/>
                  </a:schemeClr>
                </a:solidFill>
                <a:latin typeface="Adobe Arabic" pitchFamily="18" charset="-78"/>
                <a:cs typeface="Adobe Arabic" pitchFamily="18" charset="-78"/>
              </a:rPr>
              <a:t>   وَلَقَدْ ذَكَــرْتُكِ وَالنَّهـَـــارُ مُـوَدِّعٌ           وَالقَـلْبُ بَيْنَ مَهَـابَةٍ وَرَجَـاءِ</a:t>
            </a:r>
            <a:br>
              <a:rPr lang="ar-SA" sz="2800" dirty="0" smtClean="0">
                <a:solidFill>
                  <a:schemeClr val="tx1">
                    <a:lumMod val="95000"/>
                    <a:lumOff val="5000"/>
                  </a:schemeClr>
                </a:solidFill>
                <a:latin typeface="Adobe Arabic" pitchFamily="18" charset="-78"/>
                <a:cs typeface="Adobe Arabic" pitchFamily="18" charset="-78"/>
              </a:rPr>
            </a:br>
            <a:r>
              <a:rPr lang="ar-SA" sz="2800" dirty="0" smtClean="0">
                <a:solidFill>
                  <a:schemeClr val="tx1">
                    <a:lumMod val="95000"/>
                    <a:lumOff val="5000"/>
                  </a:schemeClr>
                </a:solidFill>
                <a:latin typeface="Adobe Arabic" pitchFamily="18" charset="-78"/>
                <a:cs typeface="Adobe Arabic" pitchFamily="18" charset="-78"/>
              </a:rPr>
              <a:t>وَخَوَاطِـرِي تَبْدُو تُجَاهَ </a:t>
            </a:r>
            <a:r>
              <a:rPr lang="ar-SA" sz="2800" dirty="0" err="1" smtClean="0">
                <a:solidFill>
                  <a:schemeClr val="tx1">
                    <a:lumMod val="95000"/>
                    <a:lumOff val="5000"/>
                  </a:schemeClr>
                </a:solidFill>
                <a:latin typeface="Adobe Arabic" pitchFamily="18" charset="-78"/>
                <a:cs typeface="Adobe Arabic" pitchFamily="18" charset="-78"/>
              </a:rPr>
              <a:t>نَوَاظِـرِي</a:t>
            </a:r>
            <a:r>
              <a:rPr lang="ar-SA" sz="2800" dirty="0" smtClean="0">
                <a:solidFill>
                  <a:schemeClr val="tx1">
                    <a:lumMod val="95000"/>
                    <a:lumOff val="5000"/>
                  </a:schemeClr>
                </a:solidFill>
                <a:latin typeface="Adobe Arabic" pitchFamily="18" charset="-78"/>
                <a:cs typeface="Adobe Arabic" pitchFamily="18" charset="-78"/>
              </a:rPr>
              <a:t>           </a:t>
            </a:r>
            <a:r>
              <a:rPr lang="ar-SA" sz="2800" u="sng" dirty="0" smtClean="0">
                <a:solidFill>
                  <a:schemeClr val="tx1">
                    <a:lumMod val="95000"/>
                    <a:lumOff val="5000"/>
                  </a:schemeClr>
                </a:solidFill>
                <a:latin typeface="Adobe Arabic" pitchFamily="18" charset="-78"/>
                <a:cs typeface="Adobe Arabic" pitchFamily="18" charset="-78"/>
              </a:rPr>
              <a:t>كَلْمَى كَدَامِيَةِ السَّحَابِ </a:t>
            </a:r>
            <a:r>
              <a:rPr lang="ar-SA" sz="2800" dirty="0" err="1" smtClean="0">
                <a:solidFill>
                  <a:schemeClr val="tx1">
                    <a:lumMod val="95000"/>
                    <a:lumOff val="5000"/>
                  </a:schemeClr>
                </a:solidFill>
                <a:latin typeface="Adobe Arabic" pitchFamily="18" charset="-78"/>
                <a:cs typeface="Adobe Arabic" pitchFamily="18" charset="-78"/>
              </a:rPr>
              <a:t>إزَائي</a:t>
            </a:r>
            <a:endParaRPr lang="ar-SA" sz="2800"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buNone/>
              <a:defRPr/>
            </a:pPr>
            <a:endParaRPr lang="ar-SA" sz="2800" dirty="0" smtClean="0">
              <a:solidFill>
                <a:schemeClr val="tx1">
                  <a:lumMod val="95000"/>
                  <a:lumOff val="5000"/>
                </a:schemeClr>
              </a:solidFill>
              <a:latin typeface="Adobe Arabic" pitchFamily="18" charset="-78"/>
              <a:cs typeface="Adobe Arabic" pitchFamily="18" charset="-78"/>
            </a:endParaRPr>
          </a:p>
          <a:p>
            <a:pPr fontAlgn="auto">
              <a:spcBef>
                <a:spcPts val="0"/>
              </a:spcBef>
              <a:spcAft>
                <a:spcPts val="0"/>
              </a:spcAft>
              <a:buNone/>
              <a:defRPr/>
            </a:pPr>
            <a:r>
              <a:rPr lang="ar-SA" sz="2800" b="1" dirty="0" err="1" smtClean="0">
                <a:solidFill>
                  <a:srgbClr val="C00000"/>
                </a:solidFill>
                <a:latin typeface="Adobe Arabic" pitchFamily="18" charset="-78"/>
                <a:cs typeface="Adobe Arabic" pitchFamily="18" charset="-78"/>
              </a:rPr>
              <a:t>كلمى </a:t>
            </a:r>
            <a:r>
              <a:rPr lang="ar-SA" sz="2800" b="1" dirty="0" smtClean="0">
                <a:solidFill>
                  <a:srgbClr val="C00000"/>
                </a:solidFill>
                <a:latin typeface="Adobe Arabic" pitchFamily="18" charset="-78"/>
                <a:cs typeface="Adobe Arabic" pitchFamily="18" charset="-78"/>
              </a:rPr>
              <a:t>: </a:t>
            </a:r>
            <a:r>
              <a:rPr lang="ar-SA" sz="2800" dirty="0" err="1" smtClean="0">
                <a:solidFill>
                  <a:srgbClr val="C00000"/>
                </a:solidFill>
                <a:latin typeface="Adobe Arabic" pitchFamily="18" charset="-78"/>
                <a:cs typeface="Adobe Arabic" pitchFamily="18" charset="-78"/>
              </a:rPr>
              <a:t>جريحة </a:t>
            </a:r>
            <a:r>
              <a:rPr lang="ar-SA" sz="2800" dirty="0" smtClean="0">
                <a:solidFill>
                  <a:srgbClr val="C00000"/>
                </a:solidFill>
                <a:latin typeface="Adobe Arabic" pitchFamily="18" charset="-78"/>
                <a:cs typeface="Adobe Arabic" pitchFamily="18" charset="-78"/>
              </a:rPr>
              <a:t>، </a:t>
            </a:r>
            <a:r>
              <a:rPr lang="ar-SA" sz="2800" b="1" dirty="0" smtClean="0">
                <a:solidFill>
                  <a:srgbClr val="C00000"/>
                </a:solidFill>
                <a:latin typeface="Adobe Arabic" pitchFamily="18" charset="-78"/>
                <a:cs typeface="Adobe Arabic" pitchFamily="18" charset="-78"/>
              </a:rPr>
              <a:t>دامية </a:t>
            </a:r>
            <a:r>
              <a:rPr lang="ar-SA" sz="2800" b="1" dirty="0" err="1" smtClean="0">
                <a:solidFill>
                  <a:srgbClr val="C00000"/>
                </a:solidFill>
                <a:latin typeface="Adobe Arabic" pitchFamily="18" charset="-78"/>
                <a:cs typeface="Adobe Arabic" pitchFamily="18" charset="-78"/>
              </a:rPr>
              <a:t>السحاب </a:t>
            </a:r>
            <a:r>
              <a:rPr lang="ar-SA" sz="2800" b="1" dirty="0" smtClean="0">
                <a:solidFill>
                  <a:srgbClr val="C00000"/>
                </a:solidFill>
                <a:latin typeface="Adobe Arabic" pitchFamily="18" charset="-78"/>
                <a:cs typeface="Adobe Arabic" pitchFamily="18" charset="-78"/>
              </a:rPr>
              <a:t>: </a:t>
            </a:r>
            <a:r>
              <a:rPr lang="ar-SA" sz="2800" dirty="0" smtClean="0">
                <a:solidFill>
                  <a:srgbClr val="C00000"/>
                </a:solidFill>
                <a:latin typeface="Adobe Arabic" pitchFamily="18" charset="-78"/>
                <a:cs typeface="Adobe Arabic" pitchFamily="18" charset="-78"/>
              </a:rPr>
              <a:t>السحابة الحمراء</a:t>
            </a:r>
          </a:p>
          <a:p>
            <a:pPr fontAlgn="auto">
              <a:spcBef>
                <a:spcPts val="0"/>
              </a:spcBef>
              <a:spcAft>
                <a:spcPts val="0"/>
              </a:spcAft>
              <a:buNone/>
              <a:defRPr/>
            </a:pPr>
            <a:r>
              <a:rPr lang="ar-SA" sz="2800" dirty="0" smtClean="0">
                <a:solidFill>
                  <a:schemeClr val="tx1">
                    <a:lumMod val="95000"/>
                    <a:lumOff val="5000"/>
                  </a:schemeClr>
                </a:solidFill>
                <a:latin typeface="Adobe Arabic" pitchFamily="18" charset="-78"/>
                <a:cs typeface="Adobe Arabic" pitchFamily="18" charset="-78"/>
              </a:rPr>
              <a:t/>
            </a:r>
            <a:br>
              <a:rPr lang="ar-SA" sz="2800" dirty="0" smtClean="0">
                <a:solidFill>
                  <a:schemeClr val="tx1">
                    <a:lumMod val="95000"/>
                    <a:lumOff val="5000"/>
                  </a:schemeClr>
                </a:solidFill>
                <a:latin typeface="Adobe Arabic" pitchFamily="18" charset="-78"/>
                <a:cs typeface="Adobe Arabic" pitchFamily="18" charset="-78"/>
              </a:rPr>
            </a:br>
            <a:r>
              <a:rPr lang="ar-SA" sz="2800" dirty="0" smtClean="0">
                <a:solidFill>
                  <a:schemeClr val="tx1">
                    <a:lumMod val="95000"/>
                    <a:lumOff val="5000"/>
                  </a:schemeClr>
                </a:solidFill>
                <a:latin typeface="Adobe Arabic" pitchFamily="18" charset="-78"/>
                <a:cs typeface="Adobe Arabic" pitchFamily="18" charset="-78"/>
              </a:rPr>
              <a:t>وَالدَّمْعُ مِنْ جَفْني يَسِيلُ </a:t>
            </a:r>
            <a:r>
              <a:rPr lang="ar-SA" sz="2800" u="sng" dirty="0" smtClean="0">
                <a:solidFill>
                  <a:schemeClr val="tx1">
                    <a:lumMod val="95000"/>
                    <a:lumOff val="5000"/>
                  </a:schemeClr>
                </a:solidFill>
                <a:latin typeface="Adobe Arabic" pitchFamily="18" charset="-78"/>
                <a:cs typeface="Adobe Arabic" pitchFamily="18" charset="-78"/>
              </a:rPr>
              <a:t>مُشَعْشَعَاً  </a:t>
            </a:r>
            <a:r>
              <a:rPr lang="ar-SA" sz="2800" dirty="0" smtClean="0">
                <a:solidFill>
                  <a:schemeClr val="tx1">
                    <a:lumMod val="95000"/>
                    <a:lumOff val="5000"/>
                  </a:schemeClr>
                </a:solidFill>
                <a:latin typeface="Adobe Arabic" pitchFamily="18" charset="-78"/>
                <a:cs typeface="Adobe Arabic" pitchFamily="18" charset="-78"/>
              </a:rPr>
              <a:t>         ب</a:t>
            </a:r>
            <a:r>
              <a:rPr lang="ar-SA" sz="2800" u="sng" dirty="0" smtClean="0">
                <a:solidFill>
                  <a:schemeClr val="tx1">
                    <a:lumMod val="95000"/>
                    <a:lumOff val="5000"/>
                  </a:schemeClr>
                </a:solidFill>
                <a:latin typeface="Adobe Arabic" pitchFamily="18" charset="-78"/>
                <a:cs typeface="Adobe Arabic" pitchFamily="18" charset="-78"/>
              </a:rPr>
              <a:t>سَنَى</a:t>
            </a:r>
            <a:r>
              <a:rPr lang="ar-SA" sz="2800" dirty="0" smtClean="0">
                <a:solidFill>
                  <a:schemeClr val="tx1">
                    <a:lumMod val="95000"/>
                    <a:lumOff val="5000"/>
                  </a:schemeClr>
                </a:solidFill>
                <a:latin typeface="Adobe Arabic" pitchFamily="18" charset="-78"/>
                <a:cs typeface="Adobe Arabic" pitchFamily="18" charset="-78"/>
              </a:rPr>
              <a:t> الشُّعَــاعِ</a:t>
            </a:r>
            <a:r>
              <a:rPr lang="ar-SA" sz="2800" u="sng" dirty="0" smtClean="0">
                <a:solidFill>
                  <a:schemeClr val="tx1">
                    <a:lumMod val="95000"/>
                    <a:lumOff val="5000"/>
                  </a:schemeClr>
                </a:solidFill>
                <a:latin typeface="Adobe Arabic" pitchFamily="18" charset="-78"/>
                <a:cs typeface="Adobe Arabic" pitchFamily="18" charset="-78"/>
              </a:rPr>
              <a:t> الغَـارِبِ المُتَرَائي</a:t>
            </a:r>
          </a:p>
          <a:p>
            <a:pPr fontAlgn="auto">
              <a:spcBef>
                <a:spcPts val="0"/>
              </a:spcBef>
              <a:spcAft>
                <a:spcPts val="0"/>
              </a:spcAft>
              <a:buNone/>
              <a:defRPr/>
            </a:pPr>
            <a:endParaRPr lang="ar-SA" sz="2800" b="1" dirty="0" smtClean="0">
              <a:solidFill>
                <a:srgbClr val="C00000"/>
              </a:solidFill>
              <a:latin typeface="Adobe Arabic" pitchFamily="18" charset="-78"/>
              <a:cs typeface="Adobe Arabic" pitchFamily="18" charset="-78"/>
            </a:endParaRPr>
          </a:p>
          <a:p>
            <a:pPr fontAlgn="auto">
              <a:spcBef>
                <a:spcPts val="0"/>
              </a:spcBef>
              <a:spcAft>
                <a:spcPts val="0"/>
              </a:spcAft>
              <a:buNone/>
              <a:defRPr/>
            </a:pPr>
            <a:r>
              <a:rPr lang="ar-SA" sz="2800" b="1" dirty="0" smtClean="0">
                <a:solidFill>
                  <a:srgbClr val="C00000"/>
                </a:solidFill>
                <a:latin typeface="Adobe Arabic" pitchFamily="18" charset="-78"/>
                <a:cs typeface="Adobe Arabic" pitchFamily="18" charset="-78"/>
              </a:rPr>
              <a:t>مشعشعاً: </a:t>
            </a:r>
            <a:r>
              <a:rPr lang="ar-SA" sz="2800" dirty="0" err="1" smtClean="0">
                <a:solidFill>
                  <a:srgbClr val="C00000"/>
                </a:solidFill>
                <a:latin typeface="Adobe Arabic" pitchFamily="18" charset="-78"/>
                <a:cs typeface="Adobe Arabic" pitchFamily="18" charset="-78"/>
              </a:rPr>
              <a:t>ممزوجاً </a:t>
            </a:r>
            <a:r>
              <a:rPr lang="ar-SA" sz="2800" dirty="0" smtClean="0">
                <a:solidFill>
                  <a:srgbClr val="C00000"/>
                </a:solidFill>
                <a:latin typeface="Adobe Arabic" pitchFamily="18" charset="-78"/>
                <a:cs typeface="Adobe Arabic" pitchFamily="18" charset="-78"/>
              </a:rPr>
              <a:t>، </a:t>
            </a:r>
            <a:r>
              <a:rPr lang="ar-SA" sz="2800" b="1" dirty="0" err="1" smtClean="0">
                <a:solidFill>
                  <a:srgbClr val="C00000"/>
                </a:solidFill>
                <a:latin typeface="Adobe Arabic" pitchFamily="18" charset="-78"/>
                <a:cs typeface="Adobe Arabic" pitchFamily="18" charset="-78"/>
              </a:rPr>
              <a:t>السنى </a:t>
            </a:r>
            <a:r>
              <a:rPr lang="ar-SA" sz="2800" b="1" dirty="0" smtClean="0">
                <a:solidFill>
                  <a:srgbClr val="C00000"/>
                </a:solidFill>
                <a:latin typeface="Adobe Arabic" pitchFamily="18" charset="-78"/>
                <a:cs typeface="Adobe Arabic" pitchFamily="18" charset="-78"/>
              </a:rPr>
              <a:t>: </a:t>
            </a:r>
            <a:r>
              <a:rPr lang="ar-SA" sz="2800" dirty="0" err="1" smtClean="0">
                <a:solidFill>
                  <a:srgbClr val="C00000"/>
                </a:solidFill>
                <a:latin typeface="Adobe Arabic" pitchFamily="18" charset="-78"/>
                <a:cs typeface="Adobe Arabic" pitchFamily="18" charset="-78"/>
              </a:rPr>
              <a:t>الضوء </a:t>
            </a:r>
            <a:r>
              <a:rPr lang="ar-SA" sz="2800" dirty="0" smtClean="0">
                <a:solidFill>
                  <a:srgbClr val="C00000"/>
                </a:solidFill>
                <a:latin typeface="Adobe Arabic" pitchFamily="18" charset="-78"/>
                <a:cs typeface="Adobe Arabic" pitchFamily="18" charset="-78"/>
              </a:rPr>
              <a:t>، </a:t>
            </a:r>
            <a:r>
              <a:rPr lang="ar-SA" sz="2800" b="1" dirty="0" smtClean="0">
                <a:solidFill>
                  <a:srgbClr val="C00000"/>
                </a:solidFill>
                <a:latin typeface="Adobe Arabic" pitchFamily="18" charset="-78"/>
                <a:cs typeface="Adobe Arabic" pitchFamily="18" charset="-78"/>
              </a:rPr>
              <a:t>الغارب </a:t>
            </a:r>
            <a:r>
              <a:rPr lang="ar-SA" sz="2800" b="1" dirty="0" err="1" smtClean="0">
                <a:solidFill>
                  <a:srgbClr val="C00000"/>
                </a:solidFill>
                <a:latin typeface="Adobe Arabic" pitchFamily="18" charset="-78"/>
                <a:cs typeface="Adobe Arabic" pitchFamily="18" charset="-78"/>
              </a:rPr>
              <a:t>المترائي </a:t>
            </a:r>
            <a:r>
              <a:rPr lang="ar-SA" sz="2800" b="1" dirty="0" smtClean="0">
                <a:solidFill>
                  <a:srgbClr val="C00000"/>
                </a:solidFill>
                <a:latin typeface="Adobe Arabic" pitchFamily="18" charset="-78"/>
                <a:cs typeface="Adobe Arabic" pitchFamily="18" charset="-78"/>
              </a:rPr>
              <a:t>: </a:t>
            </a:r>
            <a:r>
              <a:rPr lang="ar-SA" sz="2800" dirty="0" smtClean="0">
                <a:solidFill>
                  <a:srgbClr val="C00000"/>
                </a:solidFill>
                <a:latin typeface="Adobe Arabic" pitchFamily="18" charset="-78"/>
                <a:cs typeface="Adobe Arabic" pitchFamily="18" charset="-78"/>
              </a:rPr>
              <a:t>الذي يميل للغروب ولا يزال بعضه يتراءى ويظهر</a:t>
            </a:r>
            <a:endParaRPr lang="ar-SA"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2293</TotalTime>
  <Words>2163</Words>
  <Application>Microsoft Office PowerPoint</Application>
  <PresentationFormat>عرض على الشاشة (3:4)‏</PresentationFormat>
  <Paragraphs>167</Paragraphs>
  <Slides>27</Slides>
  <Notes>0</Notes>
  <HiddenSlides>0</HiddenSlides>
  <MMClips>0</MMClips>
  <ScaleCrop>false</ScaleCrop>
  <HeadingPairs>
    <vt:vector size="4" baseType="variant">
      <vt:variant>
        <vt:lpstr>سمة</vt:lpstr>
      </vt:variant>
      <vt:variant>
        <vt:i4>1</vt:i4>
      </vt:variant>
      <vt:variant>
        <vt:lpstr>عناوين الشرائح</vt:lpstr>
      </vt:variant>
      <vt:variant>
        <vt:i4>27</vt:i4>
      </vt:variant>
    </vt:vector>
  </HeadingPairs>
  <TitlesOfParts>
    <vt:vector size="28" baseType="lpstr">
      <vt:lpstr>مشربية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emchine</dc:creator>
  <cp:lastModifiedBy>bialessa</cp:lastModifiedBy>
  <cp:revision>167</cp:revision>
  <dcterms:created xsi:type="dcterms:W3CDTF">2011-12-01T09:34:54Z</dcterms:created>
  <dcterms:modified xsi:type="dcterms:W3CDTF">2012-09-04T05:51:58Z</dcterms:modified>
</cp:coreProperties>
</file>