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4"/>
  </p:notesMasterIdLst>
  <p:handoutMasterIdLst>
    <p:handoutMasterId r:id="rId45"/>
  </p:handoutMasterIdLst>
  <p:sldIdLst>
    <p:sldId id="256" r:id="rId2"/>
    <p:sldId id="322" r:id="rId3"/>
    <p:sldId id="324" r:id="rId4"/>
    <p:sldId id="314" r:id="rId5"/>
    <p:sldId id="313" r:id="rId6"/>
    <p:sldId id="315" r:id="rId7"/>
    <p:sldId id="281" r:id="rId8"/>
    <p:sldId id="317" r:id="rId9"/>
    <p:sldId id="318" r:id="rId10"/>
    <p:sldId id="267" r:id="rId11"/>
    <p:sldId id="270" r:id="rId12"/>
    <p:sldId id="268" r:id="rId13"/>
    <p:sldId id="266" r:id="rId14"/>
    <p:sldId id="319" r:id="rId15"/>
    <p:sldId id="257" r:id="rId16"/>
    <p:sldId id="320" r:id="rId17"/>
    <p:sldId id="316" r:id="rId18"/>
    <p:sldId id="321" r:id="rId19"/>
    <p:sldId id="325" r:id="rId20"/>
    <p:sldId id="258" r:id="rId21"/>
    <p:sldId id="259" r:id="rId22"/>
    <p:sldId id="264" r:id="rId23"/>
    <p:sldId id="260" r:id="rId24"/>
    <p:sldId id="261" r:id="rId25"/>
    <p:sldId id="262" r:id="rId26"/>
    <p:sldId id="263" r:id="rId27"/>
    <p:sldId id="265" r:id="rId28"/>
    <p:sldId id="271" r:id="rId29"/>
    <p:sldId id="272" r:id="rId30"/>
    <p:sldId id="273" r:id="rId31"/>
    <p:sldId id="274" r:id="rId32"/>
    <p:sldId id="323" r:id="rId33"/>
    <p:sldId id="275" r:id="rId34"/>
    <p:sldId id="276" r:id="rId35"/>
    <p:sldId id="277" r:id="rId36"/>
    <p:sldId id="278" r:id="rId37"/>
    <p:sldId id="279" r:id="rId38"/>
    <p:sldId id="280" r:id="rId39"/>
    <p:sldId id="284" r:id="rId40"/>
    <p:sldId id="285" r:id="rId41"/>
    <p:sldId id="286" r:id="rId42"/>
    <p:sldId id="28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79" autoAdjust="0"/>
    <p:restoredTop sz="99283" autoAdjust="0"/>
  </p:normalViewPr>
  <p:slideViewPr>
    <p:cSldViewPr>
      <p:cViewPr varScale="1">
        <p:scale>
          <a:sx n="73" d="100"/>
          <a:sy n="73" d="100"/>
        </p:scale>
        <p:origin x="-12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3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18410-4AD9-41D8-922E-E0239739DBA5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4F8A2-F6CB-4A0A-8D00-A623E3A54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EDD4B-A5D1-442C-A154-F2DD34B64C47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C6943-18E0-4F83-89C2-4C84D5CF11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C6943-18E0-4F83-89C2-4C84D5CF113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د. أيمن محمد زكى</a:t>
            </a: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0D49A97-5482-4460-8825-64A598FB7ED2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1C626-C60E-4174-A851-74895F219745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231ED-78CD-4A1E-B731-75664FE12AB3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BC46F0-35BE-4CD0-8DCE-BF2ADAAFE6BE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3883083-7F7B-4167-8E54-D9BEFBB45E46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8545-0ADD-4680-8B93-77FB264B2984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777BE-D56B-4A5C-9AFE-BCEB6AFFE1DB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1298ED2-BB6E-4D24-98C4-979947A0B451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941D-32F1-4331-9427-8B612FD86D8D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21E5EA-2D64-4FA2-860F-159B69EA61AA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2FA181-BB96-4982-A9B9-DAF6C6748D41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1E9CB33-DDAE-4611-814C-140D68C9300B}" type="datetime1">
              <a:rPr lang="en-US" smtClean="0"/>
              <a:pPr/>
              <a:t>2/12/2012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الديناميكا الحرارية للمستوى الثالث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1F34D73-E73A-43B0-9822-E3D9E8185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random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gif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2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gif"/><Relationship Id="rId5" Type="http://schemas.openxmlformats.org/officeDocument/2006/relationships/image" Target="../media/image24.png"/><Relationship Id="rId4" Type="http://schemas.openxmlformats.org/officeDocument/2006/relationships/oleObject" Target="../embeddings/oleObject1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0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34D73-E73A-43B0-9822-E3D9E81858EF}" type="slidenum">
              <a:rPr lang="en-US" sz="3600" smtClean="0"/>
              <a:pPr/>
              <a:t>1</a:t>
            </a:fld>
            <a:endParaRPr lang="en-US" sz="3600"/>
          </a:p>
        </p:txBody>
      </p:sp>
      <p:sp>
        <p:nvSpPr>
          <p:cNvPr id="13" name="TextBox 12"/>
          <p:cNvSpPr txBox="1"/>
          <p:nvPr/>
        </p:nvSpPr>
        <p:spPr>
          <a:xfrm>
            <a:off x="3733800" y="1905000"/>
            <a:ext cx="2887329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ar-SA" sz="3600" b="1" dirty="0" smtClean="0">
                <a:latin typeface="Times New Roman" pitchFamily="18" charset="0"/>
                <a:cs typeface="Times New Roman" pitchFamily="18" charset="0"/>
              </a:rPr>
              <a:t>الديناميكا الحرارية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38400" y="2895600"/>
            <a:ext cx="4876800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Thermodynamics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33800" y="4724400"/>
            <a:ext cx="2462534" cy="64633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ar-SA" sz="3600" b="1" dirty="0" smtClean="0">
                <a:latin typeface="Times New Roman" pitchFamily="18" charset="0"/>
                <a:cs typeface="Times New Roman" pitchFamily="18" charset="0"/>
              </a:rPr>
              <a:t>المستوى الرابع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90800" y="990600"/>
            <a:ext cx="4895850" cy="646331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600" b="1" dirty="0"/>
              <a:t>بسم الله الرحمن الرحيم </a:t>
            </a:r>
            <a:endParaRPr lang="en-US" sz="36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819400" y="4191000"/>
            <a:ext cx="3357563" cy="2438161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" y="228600"/>
            <a:ext cx="8382000" cy="335280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النظام المفتوح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open system</a:t>
            </a: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ar-S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هو الذي تسمح حدوده بتبادل الحرارة والمادة مع محيط النظام 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النظام المغلق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closed system</a:t>
            </a: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ar-S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هو الذي لا تسمح حدوده بتبادل المادة مع محيط النظام ولكن تسمح بتبادل الشغل</a:t>
            </a:r>
            <a:r>
              <a:rPr kumimoji="0" lang="ar-SA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ar-S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والحرارة </a:t>
            </a:r>
          </a:p>
          <a:p>
            <a:pPr marL="342900" indent="-342900" algn="r" rtl="1"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ا</a:t>
            </a: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</a:rPr>
              <a:t>لنظام المكظوم (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Adiabatic system</a:t>
            </a: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endParaRPr lang="ar-SA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 algn="r" rtl="1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      ويستطيع تبادل أنواع من الطاقه ماعدا الحراره كما أنه لايتبادل الماده.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النظام المعزول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isolated system</a:t>
            </a: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ar-S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هو الذي لا تسمح حدوده بتبادل المادة والحرارة والشغل مع محيط النظام 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295400"/>
            <a:ext cx="64389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2743200" y="3505200"/>
          <a:ext cx="1119188" cy="357188"/>
        </p:xfrm>
        <a:graphic>
          <a:graphicData uri="http://schemas.openxmlformats.org/presentationml/2006/ole">
            <p:oleObj spid="_x0000_s1026" name="Equation" r:id="rId4" imgW="621760" imgH="177646" progId="Equation.3">
              <p:embed/>
            </p:oleObj>
          </a:graphicData>
        </a:graphic>
      </p:graphicFrame>
      <p:graphicFrame>
        <p:nvGraphicFramePr>
          <p:cNvPr id="9" name="Object 1"/>
          <p:cNvGraphicFramePr>
            <a:graphicFrameLocks noChangeAspect="1"/>
          </p:cNvGraphicFramePr>
          <p:nvPr/>
        </p:nvGraphicFramePr>
        <p:xfrm>
          <a:off x="4114800" y="5181600"/>
          <a:ext cx="1247775" cy="619125"/>
        </p:xfrm>
        <a:graphic>
          <a:graphicData uri="http://schemas.openxmlformats.org/presentationml/2006/ole">
            <p:oleObj spid="_x0000_s1027" name="Equation" r:id="rId5" imgW="533169" imgH="393529" progId="Equation.3">
              <p:embed/>
            </p:oleObj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524000" y="228600"/>
            <a:ext cx="6705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 rtl="1" eaLnBrk="1" hangingPunct="1"/>
            <a:r>
              <a:rPr lang="ar-SA" sz="3200" b="1" dirty="0">
                <a:solidFill>
                  <a:srgbClr val="FF0000"/>
                </a:solidFill>
                <a:latin typeface="Times New Roman" pitchFamily="18" charset="0"/>
              </a:rPr>
              <a:t>حالة النظام </a:t>
            </a:r>
            <a:endParaRPr lang="en-US" sz="3200" dirty="0">
              <a:solidFill>
                <a:srgbClr val="FF0000"/>
              </a:solidFill>
            </a:endParaRPr>
          </a:p>
          <a:p>
            <a:pPr algn="r" rtl="1"/>
            <a:r>
              <a:rPr lang="ar-SA" sz="2000" b="1" dirty="0">
                <a:latin typeface="Times New Roman" pitchFamily="18" charset="0"/>
              </a:rPr>
              <a:t>يمكن تحديد النظام بأربع متغيرات هي : </a:t>
            </a:r>
            <a:endParaRPr lang="en-US" sz="2000" dirty="0"/>
          </a:p>
          <a:p>
            <a:pPr algn="r" rtl="1"/>
            <a:r>
              <a:rPr lang="ar-SA" sz="2000" b="1" dirty="0">
                <a:latin typeface="Times New Roman" pitchFamily="18" charset="0"/>
              </a:rPr>
              <a:t>1- الضغط </a:t>
            </a:r>
            <a:endParaRPr lang="en-US" sz="2000" dirty="0"/>
          </a:p>
          <a:p>
            <a:pPr algn="r" rtl="1"/>
            <a:r>
              <a:rPr lang="ar-SA" sz="2000" b="1" dirty="0">
                <a:latin typeface="Times New Roman" pitchFamily="18" charset="0"/>
              </a:rPr>
              <a:t>2- الحجم</a:t>
            </a:r>
            <a:endParaRPr lang="en-US" sz="2000" dirty="0"/>
          </a:p>
          <a:p>
            <a:pPr algn="r" rtl="1"/>
            <a:r>
              <a:rPr lang="ar-SA" sz="2000" b="1" dirty="0" smtClean="0">
                <a:latin typeface="Times New Roman" pitchFamily="18" charset="0"/>
              </a:rPr>
              <a:t>3- </a:t>
            </a:r>
            <a:r>
              <a:rPr lang="ar-SA" sz="2000" b="1" dirty="0">
                <a:latin typeface="Times New Roman" pitchFamily="18" charset="0"/>
              </a:rPr>
              <a:t>درجة الحرارة </a:t>
            </a:r>
            <a:endParaRPr lang="en-US" sz="2000" dirty="0"/>
          </a:p>
          <a:p>
            <a:pPr algn="r" rtl="1"/>
            <a:r>
              <a:rPr lang="ar-SA" sz="2000" b="1" dirty="0">
                <a:latin typeface="Times New Roman" pitchFamily="18" charset="0"/>
              </a:rPr>
              <a:t>4- التركيب </a:t>
            </a:r>
            <a:endParaRPr lang="en-US" sz="2000" b="1" dirty="0" smtClean="0">
              <a:latin typeface="Times New Roman" pitchFamily="18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57200" y="3505200"/>
            <a:ext cx="76485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 rtl="1" eaLnBrk="1" hangingPunct="1"/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معادلة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الحالة للغاز </a:t>
            </a: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المثالي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-500063" y="1571612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381000" y="2438400"/>
            <a:ext cx="791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b="1" dirty="0" smtClean="0">
                <a:latin typeface="Times New Roman" pitchFamily="18" charset="0"/>
              </a:rPr>
              <a:t>لانحتاج من الناحية العملية معرفة جميع المتغيرات كلها وهذه المتغيرات تربطها علاقة تسمى معادلة الحالة</a:t>
            </a:r>
            <a:endParaRPr lang="ar-SA" sz="2400" b="1" dirty="0">
              <a:latin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4038600"/>
            <a:ext cx="67307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تعتمد قيمة اية خاصية على الخاصيتين الاخريين فعند معرفة قيمة الضغط والحرارة لواحد مول من غاز فإن الحجم يتحدد بالعلاقة : </a:t>
            </a:r>
            <a:endParaRPr lang="ar-S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96200" y="3048000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  <a:latin typeface="Times New Roman" pitchFamily="18" charset="0"/>
              </a:rPr>
              <a:t>مثال </a:t>
            </a:r>
            <a:r>
              <a:rPr lang="ar-SA" b="1" dirty="0" smtClean="0">
                <a:latin typeface="Times New Roman" pitchFamily="18" charset="0"/>
              </a:rPr>
              <a:t>: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990600" y="2286000"/>
            <a:ext cx="2590800" cy="3352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90600" y="2514600"/>
            <a:ext cx="2590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33600" y="1219200"/>
            <a:ext cx="304800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2133600" y="3505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1371600" y="3810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3124200" y="4267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057400" y="4572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2895600" y="3352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26670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1295400" y="5105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943600" y="2819400"/>
            <a:ext cx="1497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PV = </a:t>
            </a:r>
            <a:r>
              <a:rPr lang="en-US" sz="2800" b="1" dirty="0" err="1" smtClean="0"/>
              <a:t>nRT</a:t>
            </a:r>
            <a:endParaRPr lang="en-US" sz="2800" b="1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Group 99"/>
          <p:cNvGraphicFramePr>
            <a:graphicFrameLocks noGrp="1"/>
          </p:cNvGraphicFramePr>
          <p:nvPr/>
        </p:nvGraphicFramePr>
        <p:xfrm>
          <a:off x="457200" y="838200"/>
          <a:ext cx="7656514" cy="4742538"/>
        </p:xfrm>
        <a:graphic>
          <a:graphicData uri="http://schemas.openxmlformats.org/drawingml/2006/table">
            <a:tbl>
              <a:tblPr/>
              <a:tblGrid>
                <a:gridCol w="990833"/>
                <a:gridCol w="1066567"/>
                <a:gridCol w="3276600"/>
                <a:gridCol w="1524000"/>
                <a:gridCol w="798514"/>
              </a:tblGrid>
              <a:tr h="627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الرمز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الوحده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معادلة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الاسم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المتغير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262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باسكال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القوه/المساحة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=F/A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الضغط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مترمكعب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فراغ ذو 3أبعاد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الحجم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كالفن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T=t+273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درجة الحراره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1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مول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وزن المادةبالجم/الوزن الجزيئيي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w/M</a:t>
                      </a: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المول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32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جول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=القوة×المسافة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×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</a:t>
                      </a: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=الحجم ×الضغط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×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الشغل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جول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كمية الحراره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75013" y="254000"/>
            <a:ext cx="2376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3600" b="1" dirty="0"/>
              <a:t>خواص النظام</a:t>
            </a:r>
            <a:endParaRPr lang="en-US" sz="3600" b="1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2627313" y="981075"/>
            <a:ext cx="3600450" cy="576263"/>
          </a:xfrm>
          <a:custGeom>
            <a:avLst/>
            <a:gdLst>
              <a:gd name="T0" fmla="*/ 300074979 w 21600"/>
              <a:gd name="T1" fmla="*/ 0 h 21600"/>
              <a:gd name="T2" fmla="*/ 0 w 21600"/>
              <a:gd name="T3" fmla="*/ 10981758 h 21600"/>
              <a:gd name="T4" fmla="*/ 300074979 w 21600"/>
              <a:gd name="T5" fmla="*/ 13177533 h 21600"/>
              <a:gd name="T6" fmla="*/ 600149959 w 21600"/>
              <a:gd name="T7" fmla="*/ 1098175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79388" y="1052513"/>
            <a:ext cx="23764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 dirty="0">
                <a:solidFill>
                  <a:srgbClr val="008000"/>
                </a:solidFill>
              </a:rPr>
              <a:t>خواص شامله</a:t>
            </a:r>
            <a:r>
              <a:rPr lang="en-US" sz="2800" b="1" dirty="0"/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Extensive</a:t>
            </a:r>
            <a:endParaRPr lang="en-US" sz="28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299200" y="987425"/>
            <a:ext cx="23764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800" b="1" dirty="0">
                <a:solidFill>
                  <a:srgbClr val="FF0000"/>
                </a:solidFill>
              </a:rPr>
              <a:t>خواص مقيدة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Intensive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28600" y="2133600"/>
            <a:ext cx="3200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rtl="1"/>
            <a:r>
              <a:rPr lang="ar-SA" sz="2000" b="1" dirty="0"/>
              <a:t>هي الخواص التي تعتمد على كمية المادة الموجودة بالنظام </a:t>
            </a:r>
            <a:r>
              <a:rPr lang="ar-SA" sz="2000" b="1" dirty="0" smtClean="0"/>
              <a:t>مثل:</a:t>
            </a:r>
            <a:r>
              <a:rPr lang="en-US" sz="2000" b="1" dirty="0" smtClean="0"/>
              <a:t> </a:t>
            </a:r>
            <a:endParaRPr lang="ar-SA" sz="2000" b="1" dirty="0" smtClean="0"/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الكتله</a:t>
            </a:r>
            <a:r>
              <a:rPr lang="en-US" sz="2000" b="1" dirty="0" smtClean="0"/>
              <a:t> </a:t>
            </a:r>
            <a:endParaRPr lang="ar-SA" sz="2000" b="1" dirty="0" smtClean="0"/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الحجم</a:t>
            </a:r>
            <a:r>
              <a:rPr lang="en-US" sz="2000" b="1" dirty="0" smtClean="0"/>
              <a:t> </a:t>
            </a:r>
            <a:endParaRPr lang="ar-SA" sz="2000" b="1" dirty="0" smtClean="0"/>
          </a:p>
          <a:p>
            <a:pPr algn="just" rtl="1">
              <a:buFont typeface="Arial" pitchFamily="34" charset="0"/>
              <a:buChar char="•"/>
            </a:pPr>
            <a:r>
              <a:rPr lang="en-US" sz="2000" b="1" dirty="0" smtClean="0"/>
              <a:t> </a:t>
            </a:r>
            <a:r>
              <a:rPr lang="ar-SA" sz="2000" b="1" dirty="0" smtClean="0"/>
              <a:t>السعه الحراريه</a:t>
            </a:r>
            <a:r>
              <a:rPr lang="en-US" sz="2000" b="1" dirty="0" smtClean="0"/>
              <a:t> </a:t>
            </a:r>
            <a:endParaRPr lang="ar-SA" sz="2000" b="1" dirty="0" smtClean="0"/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ا</a:t>
            </a:r>
            <a:r>
              <a:rPr lang="en-US" sz="2000" b="1" dirty="0" smtClean="0"/>
              <a:t> </a:t>
            </a:r>
            <a:r>
              <a:rPr lang="ar-SA" sz="2000" b="1" dirty="0" smtClean="0"/>
              <a:t>لطاقه الداخليه</a:t>
            </a:r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الأنتروبي</a:t>
            </a:r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طاقة </a:t>
            </a:r>
            <a:r>
              <a:rPr lang="ar-SA" sz="2000" b="1" dirty="0"/>
              <a:t>جبس </a:t>
            </a:r>
            <a:r>
              <a:rPr lang="ar-SA" sz="2000" b="1" dirty="0" smtClean="0"/>
              <a:t>الحرة</a:t>
            </a:r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مساحة السطح</a:t>
            </a:r>
            <a:r>
              <a:rPr lang="en-US" sz="2000" b="1" dirty="0" smtClean="0"/>
              <a:t> </a:t>
            </a:r>
            <a:r>
              <a:rPr lang="ar-SA" sz="2000" b="1" dirty="0" smtClean="0"/>
              <a:t>---</a:t>
            </a:r>
            <a:r>
              <a:rPr lang="ar-SA" sz="2000" b="1" dirty="0"/>
              <a:t>الخ</a:t>
            </a:r>
            <a:endParaRPr lang="en-US" sz="2000" b="1" dirty="0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334000" y="2133600"/>
            <a:ext cx="32131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rtl="1"/>
            <a:r>
              <a:rPr lang="ar-SA" sz="2000" b="1" dirty="0"/>
              <a:t>هي الخواص التي لا تعتمد على كمية المادة الموجودة بالنظام </a:t>
            </a:r>
            <a:r>
              <a:rPr lang="ar-SA" sz="2000" b="1" dirty="0" smtClean="0"/>
              <a:t>مثل:</a:t>
            </a:r>
            <a:endParaRPr lang="en-US" sz="2000" b="1" dirty="0" smtClean="0"/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الكثافه</a:t>
            </a:r>
            <a:r>
              <a:rPr lang="en-US" sz="2000" b="1" dirty="0" smtClean="0"/>
              <a:t> </a:t>
            </a:r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الضغط</a:t>
            </a:r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 درجة الحراره</a:t>
            </a:r>
          </a:p>
          <a:p>
            <a:pPr algn="just" rtl="1">
              <a:buFont typeface="Arial" pitchFamily="34" charset="0"/>
              <a:buChar char="•"/>
            </a:pPr>
            <a:r>
              <a:rPr lang="ar-SA" sz="2000" b="1" dirty="0" smtClean="0"/>
              <a:t>الجهدالكيميائي</a:t>
            </a:r>
            <a:r>
              <a:rPr lang="en-US" sz="2000" b="1" dirty="0" smtClean="0"/>
              <a:t> </a:t>
            </a:r>
            <a:endParaRPr lang="ar-SA" sz="2000" b="1" dirty="0" smtClean="0"/>
          </a:p>
          <a:p>
            <a:pPr algn="just" rtl="1">
              <a:buFont typeface="Arial" pitchFamily="34" charset="0"/>
              <a:buChar char="•"/>
            </a:pPr>
            <a:r>
              <a:rPr lang="en-US" sz="2000" b="1" dirty="0" smtClean="0"/>
              <a:t> </a:t>
            </a:r>
            <a:r>
              <a:rPr lang="ar-SA" sz="2000" b="1" dirty="0" smtClean="0"/>
              <a:t>معامل الإنكسار</a:t>
            </a:r>
            <a:r>
              <a:rPr lang="en-US" sz="2000" b="1" dirty="0" smtClean="0"/>
              <a:t> </a:t>
            </a:r>
            <a:r>
              <a:rPr lang="ar-SA" sz="2000" b="1" dirty="0" smtClean="0"/>
              <a:t>-</a:t>
            </a:r>
            <a:r>
              <a:rPr lang="en-US" sz="2000" b="1" dirty="0" smtClean="0"/>
              <a:t> </a:t>
            </a:r>
            <a:r>
              <a:rPr lang="ar-SA" sz="2000" b="1" dirty="0" smtClean="0"/>
              <a:t>الحرارة النوعية</a:t>
            </a:r>
          </a:p>
          <a:p>
            <a:pPr algn="just" rtl="1"/>
            <a:r>
              <a:rPr lang="ar-SA" sz="2000" b="1" dirty="0" smtClean="0"/>
              <a:t> </a:t>
            </a:r>
            <a:r>
              <a:rPr lang="ar-SA" sz="2000" b="1" dirty="0">
                <a:solidFill>
                  <a:schemeClr val="accent1">
                    <a:lumMod val="75000"/>
                  </a:schemeClr>
                </a:solidFill>
              </a:rPr>
              <a:t>وهذه الخواص مميزة للمادة ولا تعتمد على كميتها 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5" name="Object 14"/>
          <p:cNvGraphicFramePr>
            <a:graphicFrameLocks noChangeAspect="1"/>
          </p:cNvGraphicFramePr>
          <p:nvPr/>
        </p:nvGraphicFramePr>
        <p:xfrm>
          <a:off x="3500438" y="3000375"/>
          <a:ext cx="628650" cy="228600"/>
        </p:xfrm>
        <a:graphic>
          <a:graphicData uri="http://schemas.openxmlformats.org/presentationml/2006/ole">
            <p:oleObj spid="_x0000_s2050" name="Equation" r:id="rId3" imgW="457002" imgH="177723" progId="Equation.3">
              <p:embed/>
            </p:oleObj>
          </a:graphicData>
        </a:graphic>
      </p:graphicFrame>
      <p:graphicFrame>
        <p:nvGraphicFramePr>
          <p:cNvPr id="6" name="Object 13"/>
          <p:cNvGraphicFramePr>
            <a:graphicFrameLocks noChangeAspect="1"/>
          </p:cNvGraphicFramePr>
          <p:nvPr/>
        </p:nvGraphicFramePr>
        <p:xfrm>
          <a:off x="3429000" y="4929188"/>
          <a:ext cx="276225" cy="257175"/>
        </p:xfrm>
        <a:graphic>
          <a:graphicData uri="http://schemas.openxmlformats.org/presentationml/2006/ole">
            <p:oleObj spid="_x0000_s2051" name="Equation" r:id="rId4" imgW="126780" imgH="164814" progId="Equation.3">
              <p:embed/>
            </p:oleObj>
          </a:graphicData>
        </a:graphic>
      </p:graphicFrame>
      <p:graphicFrame>
        <p:nvGraphicFramePr>
          <p:cNvPr id="7" name="Object 12"/>
          <p:cNvGraphicFramePr>
            <a:graphicFrameLocks noChangeAspect="1"/>
          </p:cNvGraphicFramePr>
          <p:nvPr/>
        </p:nvGraphicFramePr>
        <p:xfrm>
          <a:off x="1785938" y="4857750"/>
          <a:ext cx="609600" cy="257175"/>
        </p:xfrm>
        <a:graphic>
          <a:graphicData uri="http://schemas.openxmlformats.org/presentationml/2006/ole">
            <p:oleObj spid="_x0000_s2052" name="Equation" r:id="rId5" imgW="444307" imgH="203112" progId="Equation.3">
              <p:embed/>
            </p:oleObj>
          </a:graphicData>
        </a:graphic>
      </p:graphicFrame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214313" y="714375"/>
            <a:ext cx="85725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rtl="1" eaLnBrk="1" hangingPunct="1"/>
            <a:r>
              <a:rPr lang="ar-SA" sz="3200" b="1" dirty="0">
                <a:solidFill>
                  <a:srgbClr val="FF0000"/>
                </a:solidFill>
                <a:latin typeface="Times New Roman" pitchFamily="18" charset="0"/>
                <a:cs typeface="Calibri" pitchFamily="34" charset="0"/>
              </a:rPr>
              <a:t>العمليات الثيرموديناميكيه</a:t>
            </a:r>
            <a:endParaRPr lang="ar-SA" sz="2000" b="1" dirty="0">
              <a:latin typeface="Times New Roman" pitchFamily="18" charset="0"/>
            </a:endParaRPr>
          </a:p>
          <a:p>
            <a:pPr algn="ctr" rtl="1" eaLnBrk="1" hangingPunct="1"/>
            <a:endParaRPr lang="en-US" sz="900" dirty="0"/>
          </a:p>
          <a:p>
            <a:pPr algn="ctr" rtl="1"/>
            <a:r>
              <a:rPr lang="ar-SA" sz="2400" b="1" dirty="0">
                <a:solidFill>
                  <a:srgbClr val="7575D1"/>
                </a:solidFill>
                <a:latin typeface="Times New Roman" pitchFamily="18" charset="0"/>
                <a:cs typeface="Calibri" pitchFamily="34" charset="0"/>
              </a:rPr>
              <a:t>هي عملية انتقال النظام من حالة توازن معين الى حالة اخرى </a:t>
            </a:r>
          </a:p>
          <a:p>
            <a:pPr algn="ctr" rtl="1"/>
            <a:endParaRPr lang="ar-SA" sz="2000" b="1" dirty="0">
              <a:latin typeface="Times New Roman" pitchFamily="18" charset="0"/>
              <a:cs typeface="Calibri" pitchFamily="34" charset="0"/>
            </a:endParaRPr>
          </a:p>
          <a:p>
            <a:pPr algn="ctr" rtl="1"/>
            <a:r>
              <a:rPr lang="ar-SA" sz="2000" b="1" dirty="0">
                <a:latin typeface="Times New Roman" pitchFamily="18" charset="0"/>
                <a:cs typeface="Calibri" pitchFamily="34" charset="0"/>
              </a:rPr>
              <a:t>وهذه العمليات تحدث تحت ظروف مختلفة من الآتي :</a:t>
            </a:r>
            <a:endParaRPr lang="en-US" sz="900" dirty="0"/>
          </a:p>
          <a:p>
            <a:pPr algn="ctr" rtl="1"/>
            <a:endParaRPr lang="ar-SA" sz="2000" b="1" dirty="0">
              <a:latin typeface="Times New Roman" pitchFamily="18" charset="0"/>
              <a:cs typeface="Calibri" pitchFamily="34" charset="0"/>
            </a:endParaRPr>
          </a:p>
          <a:p>
            <a:pPr algn="ctr" rtl="1"/>
            <a:r>
              <a:rPr lang="ar-SA" sz="2000" b="1" dirty="0">
                <a:latin typeface="Times New Roman" pitchFamily="18" charset="0"/>
                <a:cs typeface="Calibri" pitchFamily="34" charset="0"/>
              </a:rPr>
              <a:t>1 - تحت درجة حرارة  ثابته </a:t>
            </a:r>
            <a:r>
              <a:rPr lang="en-US" sz="2000" b="1" dirty="0">
                <a:latin typeface="Times New Roman" pitchFamily="18" charset="0"/>
                <a:cs typeface="Calibri" pitchFamily="34" charset="0"/>
              </a:rPr>
              <a:t>Isothermal Process</a:t>
            </a:r>
            <a:endParaRPr lang="en-US" sz="900" dirty="0"/>
          </a:p>
          <a:p>
            <a:pPr algn="ctr" rtl="1"/>
            <a:r>
              <a:rPr lang="ar-SA" sz="2000" b="1" dirty="0">
                <a:latin typeface="Times New Roman" pitchFamily="18" charset="0"/>
                <a:cs typeface="Calibri" pitchFamily="34" charset="0"/>
              </a:rPr>
              <a:t>وفيها</a:t>
            </a:r>
            <a:endParaRPr lang="ar-SA" dirty="0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75" y="3429000"/>
            <a:ext cx="6286500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 rtl="1" eaLnBrk="1" hangingPunct="1"/>
            <a:r>
              <a:rPr lang="ar-SA" sz="2000" b="1" dirty="0">
                <a:latin typeface="Times New Roman" pitchFamily="18" charset="0"/>
              </a:rPr>
              <a:t>           2- تحت  ضغط ثابت  </a:t>
            </a:r>
            <a:r>
              <a:rPr lang="en-US" sz="2000" b="1" dirty="0">
                <a:latin typeface="Times New Roman" pitchFamily="18" charset="0"/>
              </a:rPr>
              <a:t>Isobaric Process</a:t>
            </a:r>
            <a:endParaRPr lang="ar-SA" sz="2000" b="1" dirty="0">
              <a:latin typeface="Times New Roman" pitchFamily="18" charset="0"/>
            </a:endParaRPr>
          </a:p>
          <a:p>
            <a:pPr algn="r" rtl="1" eaLnBrk="1" hangingPunct="1"/>
            <a:endParaRPr lang="en-US" sz="900" dirty="0"/>
          </a:p>
          <a:p>
            <a:pPr algn="r" rtl="1"/>
            <a:r>
              <a:rPr lang="en-US" sz="2000" b="1" dirty="0">
                <a:latin typeface="Times New Roman" pitchFamily="18" charset="0"/>
              </a:rPr>
              <a:t>            </a:t>
            </a:r>
            <a:r>
              <a:rPr lang="ar-SA" sz="2000" b="1" dirty="0">
                <a:latin typeface="Times New Roman" pitchFamily="18" charset="0"/>
              </a:rPr>
              <a:t>3- تحت حجم ثابت </a:t>
            </a:r>
            <a:r>
              <a:rPr lang="en-US" sz="2000" b="1" dirty="0">
                <a:latin typeface="Times New Roman" pitchFamily="18" charset="0"/>
              </a:rPr>
              <a:t>Isochoric Process</a:t>
            </a:r>
            <a:r>
              <a:rPr lang="ar-SA" sz="2000" b="1" dirty="0">
                <a:latin typeface="Times New Roman" pitchFamily="18" charset="0"/>
              </a:rPr>
              <a:t> </a:t>
            </a:r>
          </a:p>
          <a:p>
            <a:pPr algn="r" rtl="1"/>
            <a:r>
              <a:rPr lang="ar-SA" sz="2000" b="1" dirty="0">
                <a:latin typeface="Times New Roman" pitchFamily="18" charset="0"/>
              </a:rPr>
              <a:t>                                 </a:t>
            </a:r>
            <a:endParaRPr lang="en-US" sz="900" dirty="0"/>
          </a:p>
          <a:p>
            <a:pPr algn="r" rtl="1"/>
            <a:r>
              <a:rPr lang="ar-SA" sz="2000" b="1" dirty="0">
                <a:latin typeface="Times New Roman" pitchFamily="18" charset="0"/>
              </a:rPr>
              <a:t>4- العمليه المكظومه </a:t>
            </a:r>
            <a:r>
              <a:rPr lang="en-US" sz="2000" b="1" dirty="0" err="1">
                <a:latin typeface="Times New Roman" pitchFamily="18" charset="0"/>
              </a:rPr>
              <a:t>AdiabaticProcess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ar-SA" sz="2000" b="1" dirty="0">
                <a:latin typeface="Times New Roman" pitchFamily="18" charset="0"/>
              </a:rPr>
              <a:t>:وهي لا يحدث فيها تبادل للمادة والحرارة بين النظام والمحيط أي ان           تبقى ثابته </a:t>
            </a:r>
            <a:endParaRPr lang="ar-SA" dirty="0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1571625" y="5429250"/>
            <a:ext cx="61436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rtl="1" eaLnBrk="1" hangingPunct="1"/>
            <a:r>
              <a:rPr lang="ar-SA" sz="2000" b="1" dirty="0">
                <a:latin typeface="Times New Roman" pitchFamily="18" charset="0"/>
              </a:rPr>
              <a:t>5- العمليه الدائريه </a:t>
            </a:r>
            <a:r>
              <a:rPr lang="en-US" sz="2000" b="1" dirty="0">
                <a:latin typeface="Times New Roman" pitchFamily="18" charset="0"/>
              </a:rPr>
              <a:t>:Cyclic Process </a:t>
            </a:r>
            <a:r>
              <a:rPr lang="ar-SA" sz="2000" b="1" dirty="0">
                <a:latin typeface="Times New Roman" pitchFamily="18" charset="0"/>
              </a:rPr>
              <a:t>وهي العملية يتم خلالها انتقال النظام عبر مجموعة من المتغيرات ثم يعود الى حالته الايتدائية . </a:t>
            </a:r>
            <a:endParaRPr lang="en-US" sz="900" dirty="0"/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38400" y="914400"/>
            <a:ext cx="5759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b="1" dirty="0" smtClean="0">
                <a:solidFill>
                  <a:srgbClr val="00B0F0"/>
                </a:solidFill>
              </a:rPr>
              <a:t>توجد اربع قوانين اساسية يعتمد عليها علم الثرموديناميكا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3947458" y="1600200"/>
            <a:ext cx="40975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 dirty="0" smtClean="0"/>
              <a:t>1- </a:t>
            </a:r>
            <a:r>
              <a:rPr lang="ar-SA" sz="2000" b="1" dirty="0" smtClean="0">
                <a:solidFill>
                  <a:srgbClr val="FF0000"/>
                </a:solidFill>
              </a:rPr>
              <a:t>القانون الصفري </a:t>
            </a:r>
            <a:r>
              <a:rPr lang="ar-SA" sz="2000" b="1" dirty="0" smtClean="0"/>
              <a:t>: خاص بالتوازن الحراري. </a:t>
            </a:r>
            <a:endParaRPr lang="ar-SA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711805" y="2057400"/>
            <a:ext cx="33153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 dirty="0" smtClean="0"/>
              <a:t>2-</a:t>
            </a:r>
            <a:r>
              <a:rPr lang="ar-SA" sz="2000" b="1" dirty="0" smtClean="0">
                <a:solidFill>
                  <a:srgbClr val="FF0000"/>
                </a:solidFill>
              </a:rPr>
              <a:t>القانون الأول </a:t>
            </a:r>
            <a:r>
              <a:rPr lang="ar-SA" sz="2000" b="1" dirty="0" smtClean="0"/>
              <a:t>: خاص بحفظ الطاقة .</a:t>
            </a:r>
            <a:endParaRPr lang="ar-SA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2133600" y="2514600"/>
            <a:ext cx="5867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 dirty="0" smtClean="0"/>
              <a:t>3- </a:t>
            </a:r>
            <a:r>
              <a:rPr lang="ar-SA" sz="2000" b="1" dirty="0" smtClean="0">
                <a:solidFill>
                  <a:srgbClr val="FF0000"/>
                </a:solidFill>
              </a:rPr>
              <a:t>القانون الثاني </a:t>
            </a:r>
            <a:r>
              <a:rPr lang="ar-SA" sz="2000" b="1" dirty="0" smtClean="0"/>
              <a:t>: يحدد سير العمليات الطبيعية وانتقال الطاقة فيها . </a:t>
            </a:r>
            <a:endParaRPr lang="ar-SA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3352800" y="2971800"/>
            <a:ext cx="47227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000" b="1" dirty="0" smtClean="0"/>
              <a:t>4- </a:t>
            </a:r>
            <a:r>
              <a:rPr lang="ar-SA" sz="2000" b="1" dirty="0" smtClean="0">
                <a:solidFill>
                  <a:srgbClr val="FF0000"/>
                </a:solidFill>
              </a:rPr>
              <a:t>القانون الثالث </a:t>
            </a:r>
            <a:r>
              <a:rPr lang="ar-SA" sz="2000" b="1" dirty="0" smtClean="0"/>
              <a:t>: يضع حد لدرجة الحرارة والانتروبي.</a:t>
            </a:r>
            <a:endParaRPr lang="en-US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6172200" y="333375"/>
            <a:ext cx="2001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400" b="1" dirty="0">
                <a:solidFill>
                  <a:schemeClr val="accent2"/>
                </a:solidFill>
              </a:rPr>
              <a:t>القانون الصفري :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304800" y="1143000"/>
            <a:ext cx="82026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400" b="1" dirty="0">
                <a:solidFill>
                  <a:srgbClr val="FF0066"/>
                </a:solidFill>
              </a:rPr>
              <a:t>اذا وجد نظامان في حالة توازن حراري مع نظام ثالث فإنهما يكونان في حالة توازن حراري مع بعضهما البعض .</a:t>
            </a:r>
            <a:endParaRPr lang="en-US" sz="2400" b="1" dirty="0">
              <a:solidFill>
                <a:srgbClr val="FF0066"/>
              </a:solidFill>
            </a:endParaRPr>
          </a:p>
        </p:txBody>
      </p:sp>
      <p:sp>
        <p:nvSpPr>
          <p:cNvPr id="7" name="AutoShape 21"/>
          <p:cNvSpPr>
            <a:spLocks noChangeArrowheads="1"/>
          </p:cNvSpPr>
          <p:nvPr/>
        </p:nvSpPr>
        <p:spPr bwMode="auto">
          <a:xfrm>
            <a:off x="2555875" y="2781300"/>
            <a:ext cx="3960813" cy="2952750"/>
          </a:xfrm>
          <a:prstGeom prst="bevel">
            <a:avLst>
              <a:gd name="adj" fmla="val 125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2400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3276600" y="4365625"/>
            <a:ext cx="1079500" cy="792163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2400"/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auto">
          <a:xfrm>
            <a:off x="4572000" y="4365625"/>
            <a:ext cx="1079500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2400"/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3643313" y="3500438"/>
            <a:ext cx="1785937" cy="6477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2400"/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auto">
          <a:xfrm>
            <a:off x="4356100" y="4365625"/>
            <a:ext cx="215900" cy="792163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2400"/>
          </a:p>
        </p:txBody>
      </p:sp>
      <p:sp>
        <p:nvSpPr>
          <p:cNvPr id="12" name="Rectangle 26" descr="قطري واسع إلى الأسفل"/>
          <p:cNvSpPr>
            <a:spLocks noChangeArrowheads="1"/>
          </p:cNvSpPr>
          <p:nvPr/>
        </p:nvSpPr>
        <p:spPr bwMode="auto">
          <a:xfrm>
            <a:off x="3275013" y="4149725"/>
            <a:ext cx="2376487" cy="215900"/>
          </a:xfrm>
          <a:prstGeom prst="rect">
            <a:avLst/>
          </a:prstGeom>
          <a:pattFill prst="wdDnDiag">
            <a:fgClr>
              <a:schemeClr val="accent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 sz="2400"/>
          </a:p>
        </p:txBody>
      </p:sp>
      <p:sp>
        <p:nvSpPr>
          <p:cNvPr id="13" name="مربع نص 10"/>
          <p:cNvSpPr txBox="1">
            <a:spLocks noChangeArrowheads="1"/>
          </p:cNvSpPr>
          <p:nvPr/>
        </p:nvSpPr>
        <p:spPr bwMode="auto">
          <a:xfrm>
            <a:off x="3571875" y="4572000"/>
            <a:ext cx="500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A</a:t>
            </a:r>
            <a:endParaRPr lang="ar-SA" sz="2400"/>
          </a:p>
        </p:txBody>
      </p:sp>
      <p:sp>
        <p:nvSpPr>
          <p:cNvPr id="14" name="مربع نص 11"/>
          <p:cNvSpPr txBox="1">
            <a:spLocks noChangeArrowheads="1"/>
          </p:cNvSpPr>
          <p:nvPr/>
        </p:nvSpPr>
        <p:spPr bwMode="auto">
          <a:xfrm>
            <a:off x="4857750" y="4643438"/>
            <a:ext cx="500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B</a:t>
            </a:r>
            <a:endParaRPr lang="ar-SA" sz="2400"/>
          </a:p>
        </p:txBody>
      </p:sp>
      <p:sp>
        <p:nvSpPr>
          <p:cNvPr id="15" name="مربع نص 12"/>
          <p:cNvSpPr txBox="1">
            <a:spLocks noChangeArrowheads="1"/>
          </p:cNvSpPr>
          <p:nvPr/>
        </p:nvSpPr>
        <p:spPr bwMode="auto">
          <a:xfrm>
            <a:off x="4286250" y="3643313"/>
            <a:ext cx="428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C</a:t>
            </a:r>
            <a:endParaRPr lang="ar-SA" sz="24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62200" y="4038600"/>
            <a:ext cx="45833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amzaki@ud.edu.sa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685800"/>
            <a:ext cx="7391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 smtClean="0"/>
              <a:t>التطبيقات العملية للديناميكا الحرارية فى مختلف نواحى الحياة</a:t>
            </a:r>
          </a:p>
          <a:p>
            <a:pPr algn="ctr" rtl="1"/>
            <a:endParaRPr lang="ar-SA" sz="2400" b="1" dirty="0" smtClean="0"/>
          </a:p>
          <a:p>
            <a:pPr algn="r" rtl="1"/>
            <a:r>
              <a:rPr lang="ar-SA" sz="2400" dirty="0" smtClean="0"/>
              <a:t>5- 10 صفحات</a:t>
            </a:r>
          </a:p>
          <a:p>
            <a:pPr algn="r" rtl="1"/>
            <a:r>
              <a:rPr lang="ar-SA" sz="2400" dirty="0" smtClean="0"/>
              <a:t>5 درجات</a:t>
            </a:r>
          </a:p>
          <a:p>
            <a:pPr algn="r" rtl="1"/>
            <a:r>
              <a:rPr lang="ar-SA" sz="2400" dirty="0" smtClean="0"/>
              <a:t>أخر موعد قبل الاختبار النصفي</a:t>
            </a:r>
          </a:p>
          <a:p>
            <a:pPr algn="r" rtl="1"/>
            <a:r>
              <a:rPr lang="ar-SA" sz="2400" dirty="0" smtClean="0"/>
              <a:t>موعد الاختبار النصفي: الاسبوع الاخير قبل أجازة منتصف التيرم وهو  </a:t>
            </a:r>
          </a:p>
          <a:p>
            <a:pPr algn="r" rtl="1"/>
            <a:r>
              <a:rPr lang="ar-SA" sz="2400" dirty="0" smtClean="0"/>
              <a:t>                             موحد لجميع الشعب</a:t>
            </a:r>
            <a:endParaRPr lang="en-US" sz="2400" dirty="0"/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990600"/>
          <a:ext cx="7772400" cy="4114800"/>
        </p:xfrm>
        <a:graphic>
          <a:graphicData uri="http://schemas.openxmlformats.org/drawingml/2006/table">
            <a:tbl>
              <a:tblPr rtl="1"/>
              <a:tblGrid>
                <a:gridCol w="527275"/>
                <a:gridCol w="7245125"/>
              </a:tblGrid>
              <a:tr h="72009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 Bold"/>
                        </a:rPr>
                        <a:t>المراجع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Low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52400" algn="l"/>
                          <a:tab pos="2901950" algn="l"/>
                        </a:tabLst>
                      </a:pPr>
                      <a:r>
                        <a:rPr lang="ar-SA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 Bold"/>
                        </a:rPr>
                        <a:t>الثرموديناميك الكيميائي: سليمان الخويطر وعبدالعزيز السحيباني (الطبعة الأخيرة</a:t>
                      </a:r>
                      <a:r>
                        <a:rPr lang="ar-SA" sz="2000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 Bold"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Simplified Arabic"/>
                      </a:endParaRPr>
                    </a:p>
                    <a:p>
                      <a:pPr marL="342900" marR="0" lvl="0" indent="-342900" algn="justLow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ar-SA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 Bold"/>
                        </a:rPr>
                        <a:t>الكيمياء العامة، تأليف : أحمد بن عبد العزيز العويس وآخرون: دار ألخريجي للنشر والتوزيع – الرياض 1418 هـ.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Simplified Arabic"/>
                      </a:endParaRPr>
                    </a:p>
                    <a:p>
                      <a:pPr marL="342900" marR="0" lvl="0" indent="-342900" algn="justLow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ar-SA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 Bold"/>
                        </a:rPr>
                        <a:t>الديناميكا الحرارية الكيميائية - وليد بدوى - أحمد أبو حلقوم - معهد الإنماء العربي – بيروت- 1988.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Simplified Arabic"/>
                      </a:endParaRPr>
                    </a:p>
                    <a:p>
                      <a:pPr marL="342900" marR="0" lvl="0" indent="-342900" algn="justLow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ar-SA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 Bold"/>
                        </a:rPr>
                        <a:t>الديناميكا الحرارية و الاتزان ألصنفي: محمد فكرى الهادي. حسن شحاتة وآخرون. القاهرة، دار الفجر 2002.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Simplified Arabic"/>
                      </a:endParaRPr>
                    </a:p>
                    <a:p>
                      <a:pPr marL="342900" marR="0" lvl="0" indent="-342900" algn="justLow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52400" algn="l"/>
                        </a:tabLst>
                      </a:pPr>
                      <a:r>
                        <a:rPr lang="en-US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 Bold"/>
                        </a:rPr>
                        <a:t>The elements of physical chemistry, Atkins, 3thd edition, Oxford 2001.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Simplified Arab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0" y="762000"/>
            <a:ext cx="387317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ar-S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القانون الاول للديناميكا الحرارية</a:t>
            </a:r>
            <a:endParaRPr lang="en-U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1676400"/>
            <a:ext cx="8528297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ar-SA" sz="2000" b="1" smtClean="0"/>
              <a:t>الطاقة لا تفنى </a:t>
            </a:r>
            <a:r>
              <a:rPr lang="ar-SA" sz="2000" b="1" dirty="0" smtClean="0"/>
              <a:t>ولاتستحدث من عدم ولكن يمكن أن تتحول من صورة إلى أخرى أثناء التفاعلات الكيميائية</a:t>
            </a:r>
            <a:endParaRPr lang="en-US" sz="20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0" y="533400"/>
            <a:ext cx="3332964" cy="52322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 rtl="1"/>
            <a:r>
              <a:rPr lang="ar-SA" sz="2800" b="1" dirty="0" smtClean="0">
                <a:latin typeface="Times New Roman" pitchFamily="18" charset="0"/>
                <a:cs typeface="Times New Roman" pitchFamily="18" charset="0"/>
              </a:rPr>
              <a:t> الطاقة الذاتية (الداخلية)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U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09800" y="1600200"/>
            <a:ext cx="6338595" cy="40011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ar-SA" sz="2000" b="1" dirty="0" smtClean="0"/>
              <a:t>هى الطاقة المتعلقة بالنظام والناتجة عن التركيب الجزيئى وحركة الجزيئات. 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1600200" y="2133600"/>
            <a:ext cx="6934200" cy="10156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rtl="1"/>
            <a:r>
              <a:rPr lang="ar-SA" sz="2000" b="1" dirty="0" smtClean="0"/>
              <a:t>فطاقة حركة الجزيئات المنفردة وطاقة الوضع الناتجة عن التصادم بين الجزيئات وكذا طاقة الحركة وطاقة الوضع للالكترونات والانوية للجزيئات المنفردة كلها تسهم في الطاقى الداخلية  </a:t>
            </a:r>
            <a:r>
              <a:rPr lang="en-US" sz="2000" b="1" dirty="0" smtClean="0"/>
              <a:t> U</a:t>
            </a:r>
            <a:r>
              <a:rPr lang="ar-SA" sz="2000" b="1" dirty="0" smtClean="0"/>
              <a:t> 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3352800"/>
            <a:ext cx="7566485" cy="10156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ar-SA" sz="2000" b="1" dirty="0" smtClean="0"/>
              <a:t>الطاقة الداخلية خاصية شاملة والتغير فى الطاقة الداخلية المصاحبة لتحول النظام من حالة ثيرموديناميكية الى أخرى يعتمد علي الحالة ابتدائية والحالة النهائية للنظام ولا يعتمد على خط سير التغير</a:t>
            </a:r>
            <a:endParaRPr lang="en-US" sz="20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03413" y="1252538"/>
            <a:ext cx="5880100" cy="293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>
              <a:lnSpc>
                <a:spcPct val="70000"/>
              </a:lnSpc>
            </a:pPr>
            <a:r>
              <a:rPr lang="en-US" sz="1800">
                <a:solidFill>
                  <a:srgbClr val="081D58"/>
                </a:solidFill>
                <a:latin typeface="Times New Roman" pitchFamily="18" charset="0"/>
              </a:rPr>
              <a:t>System’s Internal Energy = Sum of Microscopic Energies</a:t>
            </a:r>
          </a:p>
        </p:txBody>
      </p:sp>
      <p:pic>
        <p:nvPicPr>
          <p:cNvPr id="5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3263" y="1625600"/>
            <a:ext cx="3130550" cy="4379913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57800" y="457200"/>
            <a:ext cx="34598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dirty="0" smtClean="0"/>
              <a:t>قانون حفظ الطاقة في الانظمة الكيميائية يمكن التعبير عنه بثلاثة كميات </a:t>
            </a:r>
          </a:p>
          <a:p>
            <a:pPr algn="r" rtl="1"/>
            <a:r>
              <a:rPr lang="ar-SA" sz="2400" dirty="0" smtClean="0"/>
              <a:t>الشغل                        </a:t>
            </a:r>
            <a:r>
              <a:rPr lang="en-US" sz="2400" dirty="0" smtClean="0"/>
              <a:t>W</a:t>
            </a:r>
          </a:p>
          <a:p>
            <a:pPr algn="r" rtl="1"/>
            <a:r>
              <a:rPr lang="ar-SA" sz="2400" dirty="0" smtClean="0"/>
              <a:t>الحرارة المنتقلة             </a:t>
            </a:r>
            <a:r>
              <a:rPr lang="en-US" sz="2400" dirty="0" smtClean="0"/>
              <a:t>q</a:t>
            </a:r>
          </a:p>
          <a:p>
            <a:pPr algn="r" rtl="1"/>
            <a:r>
              <a:rPr lang="ar-SA" sz="2400" dirty="0" smtClean="0"/>
              <a:t>الطاقة الداخلية              </a:t>
            </a:r>
            <a:r>
              <a:rPr lang="en-US" sz="2400" dirty="0" smtClean="0"/>
              <a:t>U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629400" y="3124200"/>
            <a:ext cx="1820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q= U + W</a:t>
            </a:r>
          </a:p>
          <a:p>
            <a:r>
              <a:rPr lang="en-US" sz="2400" dirty="0" smtClean="0">
                <a:sym typeface="Symbol"/>
              </a:rPr>
              <a:t>U = q - w</a:t>
            </a:r>
            <a:endParaRPr lang="en-US" sz="2400" dirty="0"/>
          </a:p>
        </p:txBody>
      </p:sp>
      <p:pic>
        <p:nvPicPr>
          <p:cNvPr id="788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0"/>
            <a:ext cx="49149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8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76600" y="762000"/>
            <a:ext cx="3148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ym typeface="Symbol"/>
              </a:rPr>
              <a:t>U</a:t>
            </a:r>
            <a:r>
              <a:rPr lang="en-US" sz="2000" baseline="-25000" dirty="0" smtClean="0">
                <a:sym typeface="Symbol"/>
              </a:rPr>
              <a:t>1</a:t>
            </a:r>
            <a:r>
              <a:rPr lang="en-US" sz="2000" dirty="0" smtClean="0">
                <a:sym typeface="Symbol"/>
              </a:rPr>
              <a:t> = U</a:t>
            </a:r>
            <a:r>
              <a:rPr lang="en-US" sz="2000" baseline="-25000" dirty="0" smtClean="0">
                <a:sym typeface="Symbol"/>
              </a:rPr>
              <a:t>B</a:t>
            </a:r>
            <a:r>
              <a:rPr lang="en-US" sz="2000" dirty="0" smtClean="0">
                <a:sym typeface="Symbol"/>
              </a:rPr>
              <a:t> – U</a:t>
            </a:r>
            <a:r>
              <a:rPr lang="en-US" sz="2000" baseline="-25000" dirty="0" smtClean="0">
                <a:sym typeface="Symbol"/>
              </a:rPr>
              <a:t>A</a:t>
            </a:r>
            <a:r>
              <a:rPr lang="en-US" sz="2000" dirty="0" smtClean="0">
                <a:sym typeface="Symbol"/>
              </a:rPr>
              <a:t> = q</a:t>
            </a:r>
            <a:r>
              <a:rPr lang="en-US" sz="2000" baseline="-25000" dirty="0" smtClean="0">
                <a:sym typeface="Symbol"/>
              </a:rPr>
              <a:t>1</a:t>
            </a:r>
            <a:r>
              <a:rPr lang="en-US" sz="2000" dirty="0" smtClean="0">
                <a:sym typeface="Symbol"/>
              </a:rPr>
              <a:t> – W</a:t>
            </a:r>
            <a:r>
              <a:rPr lang="en-US" sz="2000" baseline="-25000" dirty="0" smtClean="0">
                <a:sym typeface="Symbol"/>
              </a:rPr>
              <a:t>1 </a:t>
            </a:r>
            <a:endParaRPr lang="en-US" sz="2000" baseline="-25000" dirty="0"/>
          </a:p>
        </p:txBody>
      </p:sp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0"/>
            <a:ext cx="7543800" cy="17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9107" y="685800"/>
            <a:ext cx="7555273" cy="461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 rtl="1"/>
            <a:r>
              <a:rPr lang="ar-SA" sz="2400" dirty="0" smtClean="0">
                <a:sym typeface="Symbol"/>
              </a:rPr>
              <a:t>وعلى فرض عودة النظام من الحالة</a:t>
            </a:r>
            <a:r>
              <a:rPr lang="en-US" sz="2400" dirty="0" smtClean="0">
                <a:sym typeface="Symbol"/>
              </a:rPr>
              <a:t> </a:t>
            </a:r>
            <a:r>
              <a:rPr lang="ar-SA" sz="2400" dirty="0" smtClean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B</a:t>
            </a:r>
            <a:r>
              <a:rPr lang="ar-SA" sz="2400" dirty="0" smtClean="0">
                <a:sym typeface="Symbol"/>
              </a:rPr>
              <a:t> الى الحالة </a:t>
            </a:r>
            <a:r>
              <a:rPr lang="en-US" sz="2400" dirty="0" smtClean="0">
                <a:sym typeface="Symbol"/>
              </a:rPr>
              <a:t> A</a:t>
            </a:r>
            <a:r>
              <a:rPr lang="ar-SA" sz="2400" dirty="0" smtClean="0">
                <a:sym typeface="Symbol"/>
              </a:rPr>
              <a:t>بإستخدام المسار 2 فإن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1524000"/>
            <a:ext cx="3672800" cy="461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>
                <a:sym typeface="Symbol"/>
              </a:rPr>
              <a:t>U</a:t>
            </a:r>
            <a:r>
              <a:rPr lang="ar-SA" sz="2400" baseline="-25000" dirty="0" smtClean="0">
                <a:sym typeface="Symbol"/>
              </a:rPr>
              <a:t>2</a:t>
            </a:r>
            <a:r>
              <a:rPr lang="en-US" sz="2400" dirty="0" smtClean="0">
                <a:sym typeface="Symbol"/>
              </a:rPr>
              <a:t> = U</a:t>
            </a:r>
            <a:r>
              <a:rPr lang="en-US" sz="2400" baseline="-25000" dirty="0" smtClean="0">
                <a:sym typeface="Symbol"/>
              </a:rPr>
              <a:t>A</a:t>
            </a:r>
            <a:r>
              <a:rPr lang="en-US" sz="2400" dirty="0" smtClean="0">
                <a:sym typeface="Symbol"/>
              </a:rPr>
              <a:t> – U</a:t>
            </a:r>
            <a:r>
              <a:rPr lang="en-US" sz="2400" baseline="-25000" dirty="0" smtClean="0">
                <a:sym typeface="Symbol"/>
              </a:rPr>
              <a:t>B</a:t>
            </a:r>
            <a:r>
              <a:rPr lang="en-US" sz="2400" dirty="0" smtClean="0">
                <a:sym typeface="Symbol"/>
              </a:rPr>
              <a:t> = q</a:t>
            </a:r>
            <a:r>
              <a:rPr lang="en-US" sz="2400" baseline="-25000" dirty="0" smtClean="0">
                <a:sym typeface="Symbol"/>
              </a:rPr>
              <a:t>2</a:t>
            </a:r>
            <a:r>
              <a:rPr lang="en-US" sz="2400" dirty="0" smtClean="0">
                <a:sym typeface="Symbol"/>
              </a:rPr>
              <a:t> – W</a:t>
            </a:r>
            <a:r>
              <a:rPr lang="en-US" sz="2400" baseline="-25000" dirty="0" smtClean="0">
                <a:sym typeface="Symbol"/>
              </a:rPr>
              <a:t>2 </a:t>
            </a:r>
            <a:endParaRPr lang="en-US" sz="2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2362200"/>
            <a:ext cx="5549917" cy="461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 rtl="1"/>
            <a:r>
              <a:rPr lang="ar-SA" sz="2400" dirty="0" smtClean="0"/>
              <a:t>والتغير في الطاقة الداخلية في العملية الدائرية </a:t>
            </a:r>
            <a:r>
              <a:rPr lang="en-US" sz="2400" dirty="0" smtClean="0">
                <a:sym typeface="Symbol"/>
              </a:rPr>
              <a:t>U</a:t>
            </a:r>
            <a:r>
              <a:rPr lang="en-US" sz="2400" baseline="-25000" dirty="0" smtClean="0">
                <a:sym typeface="Symbol"/>
              </a:rPr>
              <a:t>AA</a:t>
            </a:r>
            <a:r>
              <a:rPr lang="ar-SA" sz="2400" baseline="-25000" dirty="0" smtClean="0"/>
              <a:t> </a:t>
            </a:r>
            <a:endParaRPr lang="en-US" sz="2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3124200" y="3124200"/>
            <a:ext cx="3076483" cy="461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>
                <a:sym typeface="Symbol"/>
              </a:rPr>
              <a:t>U</a:t>
            </a:r>
            <a:r>
              <a:rPr lang="en-US" sz="2400" baseline="-25000" dirty="0" smtClean="0">
                <a:sym typeface="Symbol"/>
              </a:rPr>
              <a:t>AA </a:t>
            </a:r>
            <a:r>
              <a:rPr lang="en-US" sz="2400" dirty="0" smtClean="0">
                <a:sym typeface="Symbol"/>
              </a:rPr>
              <a:t>=  U</a:t>
            </a:r>
            <a:r>
              <a:rPr lang="en-US" sz="2400" baseline="-25000" dirty="0" smtClean="0">
                <a:sym typeface="Symbol"/>
              </a:rPr>
              <a:t>1</a:t>
            </a:r>
            <a:r>
              <a:rPr lang="en-US" sz="2400" dirty="0" smtClean="0">
                <a:sym typeface="Symbol"/>
              </a:rPr>
              <a:t> - U</a:t>
            </a:r>
            <a:r>
              <a:rPr lang="en-US" sz="2400" baseline="-25000" dirty="0" smtClean="0">
                <a:sym typeface="Symbol"/>
              </a:rPr>
              <a:t>2</a:t>
            </a:r>
            <a:r>
              <a:rPr lang="en-US" sz="2400" dirty="0" smtClean="0">
                <a:sym typeface="Symbol"/>
              </a:rPr>
              <a:t> </a:t>
            </a:r>
            <a:endParaRPr lang="en-US" sz="2400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4000"/>
          </a:blip>
          <a:srcRect/>
          <a:stretch>
            <a:fillRect/>
          </a:stretch>
        </p:blipFill>
        <p:spPr bwMode="auto">
          <a:xfrm>
            <a:off x="304800" y="3962400"/>
            <a:ext cx="83629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3810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dirty="0" smtClean="0"/>
              <a:t>فيمكن القول أن الطاقة الداخلية هي دالة حالة بمعنى انها تعتمد فقط على الحالة الابتدائية والنهائية للنظام ولاتعتمد على المسار الذي أستخدم في عملية التحول </a:t>
            </a:r>
            <a:endParaRPr lang="en-US" sz="2400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524000"/>
            <a:ext cx="495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28600"/>
            <a:ext cx="28523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34200" y="533400"/>
            <a:ext cx="1899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400" b="1" dirty="0" smtClean="0">
                <a:latin typeface="Times New Roman" pitchFamily="18" charset="0"/>
                <a:cs typeface="Times New Roman" pitchFamily="18" charset="0"/>
              </a:rPr>
              <a:t>شغل ضغط - حجم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52600" y="3810000"/>
            <a:ext cx="6418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sz="2000" dirty="0" smtClean="0"/>
              <a:t>نعتبر وعاء اسطوانى مساحة مقطع </a:t>
            </a:r>
            <a:r>
              <a:rPr lang="en-US" sz="2000" dirty="0" smtClean="0"/>
              <a:t>A</a:t>
            </a:r>
            <a:r>
              <a:rPr lang="ar-SA" sz="2000" dirty="0" smtClean="0"/>
              <a:t> وومثبت عليه  مكبس عديم الوزن أملس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95800" y="4495800"/>
            <a:ext cx="1010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 = PA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5181600"/>
            <a:ext cx="49680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sz="2000" dirty="0" smtClean="0"/>
              <a:t>إذا تمدد الغاز مسافة </a:t>
            </a:r>
            <a:r>
              <a:rPr lang="en-US" sz="2000" dirty="0" smtClean="0"/>
              <a:t> dl  </a:t>
            </a:r>
            <a:r>
              <a:rPr lang="ar-SA" sz="2000" dirty="0" smtClean="0"/>
              <a:t>فإن الشغل الذى يبذله الغاز هو </a:t>
            </a:r>
            <a:r>
              <a:rPr lang="en-US" sz="2000" dirty="0" smtClean="0"/>
              <a:t>W</a:t>
            </a:r>
            <a:endParaRPr lang="en-US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08400" y="685800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en-US" dirty="0" err="1" smtClean="0"/>
              <a:t>dW</a:t>
            </a:r>
            <a:r>
              <a:rPr lang="en-US" dirty="0" smtClean="0"/>
              <a:t> = F. dl = P. A . dl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81760" y="1752600"/>
            <a:ext cx="1457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en-US" dirty="0" err="1" smtClean="0"/>
              <a:t>dW</a:t>
            </a:r>
            <a:r>
              <a:rPr lang="en-US" dirty="0" smtClean="0"/>
              <a:t> = P . </a:t>
            </a:r>
            <a:r>
              <a:rPr lang="en-US" dirty="0" err="1" smtClean="0"/>
              <a:t>dV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11848" y="1219200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en-US" dirty="0" err="1" smtClean="0"/>
              <a:t>dV</a:t>
            </a:r>
            <a:r>
              <a:rPr lang="en-US" dirty="0" smtClean="0"/>
              <a:t>= A . dl </a:t>
            </a:r>
            <a:endParaRPr lang="en-US" dirty="0"/>
          </a:p>
        </p:txBody>
      </p:sp>
      <p:graphicFrame>
        <p:nvGraphicFramePr>
          <p:cNvPr id="37890" name="Object 1"/>
          <p:cNvGraphicFramePr>
            <a:graphicFrameLocks noChangeAspect="1"/>
          </p:cNvGraphicFramePr>
          <p:nvPr/>
        </p:nvGraphicFramePr>
        <p:xfrm>
          <a:off x="3581400" y="3276600"/>
          <a:ext cx="1724025" cy="852487"/>
        </p:xfrm>
        <a:graphic>
          <a:graphicData uri="http://schemas.openxmlformats.org/presentationml/2006/ole">
            <p:oleObj spid="_x0000_s37890" name="Equation" r:id="rId4" imgW="736560" imgH="4824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00200" y="2438400"/>
            <a:ext cx="6805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dirty="0" smtClean="0"/>
              <a:t>الشغل الكلى المبذول بواسطة الغاز للتمدد من الحجم الابتدائى </a:t>
            </a:r>
            <a:r>
              <a:rPr lang="en-US" dirty="0" smtClean="0"/>
              <a:t>V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ar-SA" dirty="0" smtClean="0"/>
              <a:t>الى الحجم النهائي </a:t>
            </a:r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ar-SA" dirty="0" smtClean="0"/>
              <a:t> هو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00400" y="1143000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dirty="0" smtClean="0"/>
              <a:t>بما أن</a:t>
            </a:r>
            <a:r>
              <a:rPr lang="en-US" dirty="0" smtClean="0"/>
              <a:t>                   </a:t>
            </a:r>
            <a:r>
              <a:rPr lang="ar-SA" dirty="0" smtClean="0"/>
              <a:t> </a:t>
            </a:r>
            <a:r>
              <a:rPr lang="ar-SA" dirty="0" smtClean="0">
                <a:sym typeface="Symbol"/>
              </a:rPr>
              <a:t></a:t>
            </a:r>
            <a:r>
              <a:rPr lang="en-US" dirty="0" smtClean="0">
                <a:sym typeface="Symbol"/>
              </a:rPr>
              <a:t>U = q- W</a:t>
            </a:r>
            <a:endParaRPr lang="en-US" dirty="0"/>
          </a:p>
        </p:txBody>
      </p:sp>
      <p:graphicFrame>
        <p:nvGraphicFramePr>
          <p:cNvPr id="38914" name="Object 1"/>
          <p:cNvGraphicFramePr>
            <a:graphicFrameLocks noChangeAspect="1"/>
          </p:cNvGraphicFramePr>
          <p:nvPr/>
        </p:nvGraphicFramePr>
        <p:xfrm>
          <a:off x="1963738" y="2514600"/>
          <a:ext cx="4727575" cy="852488"/>
        </p:xfrm>
        <a:graphic>
          <a:graphicData uri="http://schemas.openxmlformats.org/presentationml/2006/ole">
            <p:oleObj spid="_x0000_s38914" name="Equation" r:id="rId4" imgW="2019240" imgH="48240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62200" y="4038600"/>
            <a:ext cx="45833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amzaki@ud.edu.sa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685800"/>
            <a:ext cx="7391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 smtClean="0"/>
              <a:t>التطبيقات العملية للديناميكا الحرارية فى مختلف نواحى الحياة</a:t>
            </a:r>
          </a:p>
          <a:p>
            <a:pPr algn="ctr" rtl="1"/>
            <a:endParaRPr lang="ar-SA" sz="2400" b="1" dirty="0" smtClean="0"/>
          </a:p>
          <a:p>
            <a:pPr algn="r" rtl="1"/>
            <a:r>
              <a:rPr lang="ar-SA" sz="2400" dirty="0" smtClean="0"/>
              <a:t>5- 10 صفحات</a:t>
            </a:r>
          </a:p>
          <a:p>
            <a:pPr algn="r" rtl="1"/>
            <a:r>
              <a:rPr lang="ar-SA" sz="2400" dirty="0" smtClean="0"/>
              <a:t>5 درجات</a:t>
            </a:r>
          </a:p>
          <a:p>
            <a:pPr algn="r" rtl="1"/>
            <a:r>
              <a:rPr lang="ar-SA" sz="2400" dirty="0" smtClean="0"/>
              <a:t>أخر موعد قبل الاختبار النصفي</a:t>
            </a:r>
          </a:p>
          <a:p>
            <a:pPr algn="r" rtl="1"/>
            <a:r>
              <a:rPr lang="ar-SA" sz="2400" dirty="0" smtClean="0"/>
              <a:t>موعد الاختبار النصفي: الاسبوع الاخير قبل أجازة منتصف التيرم وهو  </a:t>
            </a:r>
          </a:p>
          <a:p>
            <a:pPr algn="r" rtl="1"/>
            <a:r>
              <a:rPr lang="ar-SA" sz="2400" dirty="0" smtClean="0"/>
              <a:t>                             موحد لجميع الشعب</a:t>
            </a:r>
            <a:endParaRPr lang="en-US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9800" y="457200"/>
            <a:ext cx="2091725" cy="52322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ar-SA" sz="2800" b="1" dirty="0" smtClean="0">
                <a:latin typeface="Times New Roman" pitchFamily="18" charset="0"/>
                <a:cs typeface="Times New Roman" pitchFamily="18" charset="0"/>
              </a:rPr>
              <a:t>حالات خاصة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05400" y="1371600"/>
            <a:ext cx="3298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AutoNum type="arabicPeriod"/>
            </a:pPr>
            <a:r>
              <a:rPr lang="ar-SA" sz="2000" dirty="0" smtClean="0"/>
              <a:t>عندما يكون الحجم ثابتا:</a:t>
            </a:r>
          </a:p>
          <a:p>
            <a:pPr marL="342900" indent="-342900" algn="r" rtl="1"/>
            <a:r>
              <a:rPr lang="ar-SA" sz="2000" dirty="0" smtClean="0"/>
              <a:t>                                                      </a:t>
            </a:r>
            <a:r>
              <a:rPr lang="en-US" sz="2000" dirty="0" smtClean="0"/>
              <a:t>      </a:t>
            </a:r>
            <a:r>
              <a:rPr lang="ar-SA" sz="2000" dirty="0" smtClean="0"/>
              <a:t>      </a:t>
            </a:r>
            <a:r>
              <a:rPr lang="en-US" sz="2000" dirty="0" smtClean="0"/>
              <a:t>V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V</a:t>
            </a:r>
            <a:r>
              <a:rPr lang="en-US" sz="2000" baseline="-25000" dirty="0" smtClean="0"/>
              <a:t>2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86400" y="4267200"/>
            <a:ext cx="22124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r" rtl="1"/>
            <a:r>
              <a:rPr lang="en-US" sz="2000" dirty="0" smtClean="0"/>
              <a:t>W =0    ,    </a:t>
            </a:r>
            <a:r>
              <a:rPr lang="en-US" sz="2000" dirty="0" err="1" smtClean="0"/>
              <a:t>dV</a:t>
            </a:r>
            <a:r>
              <a:rPr lang="en-US" sz="2000" dirty="0" smtClean="0"/>
              <a:t> = 0</a:t>
            </a:r>
            <a:endParaRPr lang="en-US" sz="2000" dirty="0"/>
          </a:p>
        </p:txBody>
      </p:sp>
      <p:graphicFrame>
        <p:nvGraphicFramePr>
          <p:cNvPr id="39938" name="Object 1"/>
          <p:cNvGraphicFramePr>
            <a:graphicFrameLocks noChangeAspect="1"/>
          </p:cNvGraphicFramePr>
          <p:nvPr/>
        </p:nvGraphicFramePr>
        <p:xfrm>
          <a:off x="5867400" y="4876800"/>
          <a:ext cx="1544637" cy="358775"/>
        </p:xfrm>
        <a:graphic>
          <a:graphicData uri="http://schemas.openxmlformats.org/presentationml/2006/ole">
            <p:oleObj spid="_x0000_s39938" name="Equation" r:id="rId4" imgW="660240" imgH="20304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5400" y="5334000"/>
            <a:ext cx="6824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dirty="0" smtClean="0"/>
              <a:t>بمعنى أن أى تغيير حرارى فى المسعر عند حجم ثابت لابد أن يكون تغيرا فى الطاقة الداخلية بسبب التفاعل الكيميائى أو التغير الفيزيائى</a:t>
            </a:r>
            <a:endParaRPr lang="en-US" sz="2000" dirty="0"/>
          </a:p>
        </p:txBody>
      </p:sp>
      <p:graphicFrame>
        <p:nvGraphicFramePr>
          <p:cNvPr id="39939" name="Object 1"/>
          <p:cNvGraphicFramePr>
            <a:graphicFrameLocks noChangeAspect="1"/>
          </p:cNvGraphicFramePr>
          <p:nvPr/>
        </p:nvGraphicFramePr>
        <p:xfrm>
          <a:off x="3886200" y="2971800"/>
          <a:ext cx="4727575" cy="852488"/>
        </p:xfrm>
        <a:graphic>
          <a:graphicData uri="http://schemas.openxmlformats.org/presentationml/2006/ole">
            <p:oleObj spid="_x0000_s39939" name="Equation" r:id="rId5" imgW="2019240" imgH="482400" progId="Equation.3">
              <p:embed/>
            </p:oleObj>
          </a:graphicData>
        </a:graphic>
      </p:graphicFrame>
      <p:pic>
        <p:nvPicPr>
          <p:cNvPr id="12" name="Picture 4" descr="isocho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1" y="228600"/>
            <a:ext cx="4038600" cy="297943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62344" y="685800"/>
            <a:ext cx="50658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r" rtl="1"/>
            <a:r>
              <a:rPr lang="ar-SA" sz="2000" dirty="0" smtClean="0"/>
              <a:t>2.</a:t>
            </a:r>
            <a:r>
              <a:rPr lang="en-US" sz="2000" dirty="0" smtClean="0"/>
              <a:t> </a:t>
            </a:r>
            <a:r>
              <a:rPr lang="ar-SA" sz="2000" dirty="0" smtClean="0"/>
              <a:t>عندما يكون الضغط المعاكس صفر:</a:t>
            </a:r>
          </a:p>
          <a:p>
            <a:pPr marL="342900" indent="-342900" algn="r" rtl="1"/>
            <a:r>
              <a:rPr lang="ar-SA" sz="2000" dirty="0" smtClean="0"/>
              <a:t>                                                      </a:t>
            </a:r>
            <a:r>
              <a:rPr lang="en-US" sz="2000" dirty="0" smtClean="0"/>
              <a:t>      </a:t>
            </a:r>
            <a:r>
              <a:rPr lang="ar-SA" sz="2000" dirty="0" smtClean="0"/>
              <a:t>      </a:t>
            </a:r>
            <a:r>
              <a:rPr lang="en-US" sz="2000" dirty="0" smtClean="0"/>
              <a:t>P = 0</a:t>
            </a:r>
            <a:endParaRPr lang="en-US" sz="2000" baseline="-250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3124200" y="2514600"/>
            <a:ext cx="259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/>
            <a:r>
              <a:rPr lang="en-US" sz="2000" dirty="0" smtClean="0"/>
              <a:t>W = P( 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-V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 = 0</a:t>
            </a:r>
            <a:endParaRPr lang="en-US" sz="2000" dirty="0"/>
          </a:p>
        </p:txBody>
      </p:sp>
      <p:graphicFrame>
        <p:nvGraphicFramePr>
          <p:cNvPr id="8" name="Object 1"/>
          <p:cNvGraphicFramePr>
            <a:graphicFrameLocks noChangeAspect="1"/>
          </p:cNvGraphicFramePr>
          <p:nvPr/>
        </p:nvGraphicFramePr>
        <p:xfrm>
          <a:off x="2209800" y="3124200"/>
          <a:ext cx="4516438" cy="762000"/>
        </p:xfrm>
        <a:graphic>
          <a:graphicData uri="http://schemas.openxmlformats.org/presentationml/2006/ole">
            <p:oleObj spid="_x0000_s40962" name="Equation" r:id="rId4" imgW="1930320" imgH="43164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438400" y="1676400"/>
            <a:ext cx="5757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dirty="0" smtClean="0"/>
              <a:t>عندما يتمدد الغاز ضد ضغط خارجى يساوى صفر فإنه لا يحدث شغل</a:t>
            </a:r>
            <a:endParaRPr lang="en-US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9000" y="228600"/>
            <a:ext cx="50658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r" rtl="1"/>
            <a:r>
              <a:rPr lang="ar-SA" sz="2000" dirty="0" smtClean="0"/>
              <a:t>3. </a:t>
            </a:r>
            <a:r>
              <a:rPr lang="en-US" sz="2000" dirty="0" smtClean="0"/>
              <a:t> </a:t>
            </a:r>
            <a:r>
              <a:rPr lang="ar-SA" sz="2000" dirty="0" smtClean="0"/>
              <a:t>عندما يكون الضغط المعاكس ثابتا:</a:t>
            </a:r>
          </a:p>
          <a:p>
            <a:pPr marL="342900" indent="-342900" algn="r" rtl="1"/>
            <a:r>
              <a:rPr lang="ar-SA" sz="2000" dirty="0" smtClean="0"/>
              <a:t>                                                      </a:t>
            </a:r>
            <a:r>
              <a:rPr lang="en-US" sz="2000" dirty="0" smtClean="0"/>
              <a:t>      </a:t>
            </a:r>
            <a:r>
              <a:rPr lang="ar-SA" sz="2000" dirty="0" smtClean="0"/>
              <a:t>      </a:t>
            </a:r>
            <a:r>
              <a:rPr lang="en-US" sz="2000" dirty="0" smtClean="0"/>
              <a:t>P = c</a:t>
            </a:r>
            <a:endParaRPr lang="en-US" sz="2000" baseline="-25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3429000" y="1066800"/>
            <a:ext cx="17908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r" rtl="1"/>
            <a:r>
              <a:rPr lang="en-US" sz="2000" dirty="0" smtClean="0"/>
              <a:t>W = P( 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-V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graphicFrame>
        <p:nvGraphicFramePr>
          <p:cNvPr id="7" name="Object 1"/>
          <p:cNvGraphicFramePr>
            <a:graphicFrameLocks noChangeAspect="1"/>
          </p:cNvGraphicFramePr>
          <p:nvPr/>
        </p:nvGraphicFramePr>
        <p:xfrm>
          <a:off x="2895600" y="1676400"/>
          <a:ext cx="2941637" cy="358775"/>
        </p:xfrm>
        <a:graphic>
          <a:graphicData uri="http://schemas.openxmlformats.org/presentationml/2006/ole">
            <p:oleObj spid="_x0000_s83970" name="Equation" r:id="rId3" imgW="1257120" imgH="203040" progId="Equation.3">
              <p:embed/>
            </p:oleObj>
          </a:graphicData>
        </a:graphic>
      </p:graphicFrame>
      <p:pic>
        <p:nvPicPr>
          <p:cNvPr id="8" name="Picture 4" descr="isoba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2971800"/>
            <a:ext cx="4381500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800600" y="685800"/>
            <a:ext cx="35275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/>
            <a:r>
              <a:rPr lang="ar-SA" sz="2000" dirty="0" smtClean="0"/>
              <a:t>4.</a:t>
            </a:r>
            <a:r>
              <a:rPr lang="en-US" sz="2000" dirty="0" smtClean="0"/>
              <a:t> </a:t>
            </a:r>
            <a:r>
              <a:rPr lang="ar-SA" sz="2000" dirty="0" smtClean="0"/>
              <a:t>عندما يكون الضغط المعاكس متغيرا:</a:t>
            </a:r>
          </a:p>
          <a:p>
            <a:pPr marL="342900" indent="-342900" algn="r" rtl="1"/>
            <a:r>
              <a:rPr lang="ar-SA" sz="2000" dirty="0" smtClean="0"/>
              <a:t>                                                      </a:t>
            </a:r>
            <a:r>
              <a:rPr lang="en-US" sz="2000" dirty="0" smtClean="0"/>
              <a:t>      </a:t>
            </a:r>
            <a:r>
              <a:rPr lang="ar-SA" sz="2000" dirty="0" smtClean="0"/>
              <a:t>   </a:t>
            </a:r>
            <a:endParaRPr lang="en-US" sz="2000" baseline="-250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562600" y="1524000"/>
            <a:ext cx="121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/>
            <a:r>
              <a:rPr lang="en-US" sz="2000" dirty="0" smtClean="0"/>
              <a:t>W = PV</a:t>
            </a:r>
            <a:endParaRPr lang="en-US" sz="2000" dirty="0"/>
          </a:p>
        </p:txBody>
      </p:sp>
      <p:graphicFrame>
        <p:nvGraphicFramePr>
          <p:cNvPr id="7" name="Object 1"/>
          <p:cNvGraphicFramePr>
            <a:graphicFrameLocks noChangeAspect="1"/>
          </p:cNvGraphicFramePr>
          <p:nvPr/>
        </p:nvGraphicFramePr>
        <p:xfrm>
          <a:off x="5486400" y="2362200"/>
          <a:ext cx="1990725" cy="762000"/>
        </p:xfrm>
        <a:graphic>
          <a:graphicData uri="http://schemas.openxmlformats.org/presentationml/2006/ole">
            <p:oleObj spid="_x0000_s41986" name="Equation" r:id="rId4" imgW="850680" imgH="4316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733800" y="4191000"/>
            <a:ext cx="4690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dirty="0" smtClean="0"/>
              <a:t>نرسم علاقة بين </a:t>
            </a:r>
            <a:r>
              <a:rPr lang="en-US" sz="2000" dirty="0" smtClean="0"/>
              <a:t>P, V</a:t>
            </a:r>
            <a:r>
              <a:rPr lang="ar-SA" sz="2000" dirty="0" smtClean="0"/>
              <a:t> ثم نحسب المسافة تحت المنحنى فتكون هى مقدار الشغل الذى يبذله الغاز ليتمدد ضد شغل متغيرا</a:t>
            </a:r>
            <a:endParaRPr lang="en-US" sz="2000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038600"/>
            <a:ext cx="335863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isofst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28600"/>
            <a:ext cx="4467225" cy="35052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0" y="457200"/>
            <a:ext cx="3366627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ar-SA" sz="2800" b="1" u="sng" dirty="0" smtClean="0">
                <a:latin typeface="Times New Roman" pitchFamily="18" charset="0"/>
                <a:cs typeface="Times New Roman" pitchFamily="18" charset="0"/>
              </a:rPr>
              <a:t>المحتوى الحرارى (الانثلبى)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66800" y="1219200"/>
            <a:ext cx="7239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معظم العمليات الكيميائية تتم تحت ضغط ثابت ولذلك نستخدم دالة جديدة تسمى دالة الانثلبى أو المحتوى الحرارى </a:t>
            </a:r>
            <a:r>
              <a:rPr lang="en-US" sz="2000" dirty="0" smtClean="0"/>
              <a:t>H</a:t>
            </a:r>
            <a:r>
              <a:rPr lang="ar-SA" sz="2000" dirty="0" smtClean="0"/>
              <a:t> 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3276600" y="2057400"/>
            <a:ext cx="1752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/>
            <a:r>
              <a:rPr lang="en-US" sz="2000" dirty="0" smtClean="0"/>
              <a:t>H = U+ PV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1371600" y="2590800"/>
            <a:ext cx="6629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حيث أن </a:t>
            </a:r>
            <a:r>
              <a:rPr lang="en-US" sz="2000" dirty="0" smtClean="0"/>
              <a:t>V, P, U</a:t>
            </a:r>
            <a:r>
              <a:rPr lang="ar-SA" sz="2000" dirty="0" smtClean="0"/>
              <a:t> دوال حالة لذلك تكون </a:t>
            </a:r>
            <a:r>
              <a:rPr lang="en-US" sz="2000" dirty="0" smtClean="0"/>
              <a:t>H</a:t>
            </a:r>
            <a:r>
              <a:rPr lang="ar-SA" sz="2000" dirty="0" smtClean="0"/>
              <a:t> دالة حالة والتغير فى قيمة</a:t>
            </a:r>
            <a:r>
              <a:rPr lang="en-US" sz="2000" dirty="0" smtClean="0"/>
              <a:t> </a:t>
            </a:r>
            <a:r>
              <a:rPr lang="ar-SA" sz="2000" dirty="0" smtClean="0"/>
              <a:t> </a:t>
            </a:r>
            <a:r>
              <a:rPr lang="en-US" sz="2000" dirty="0" smtClean="0"/>
              <a:t>H</a:t>
            </a:r>
            <a:r>
              <a:rPr lang="ar-SA" sz="2000" dirty="0" smtClean="0"/>
              <a:t> هو:</a:t>
            </a:r>
            <a:endParaRPr lang="en-US" sz="2000" dirty="0"/>
          </a:p>
        </p:txBody>
      </p:sp>
      <p:graphicFrame>
        <p:nvGraphicFramePr>
          <p:cNvPr id="43010" name="Object 1"/>
          <p:cNvGraphicFramePr>
            <a:graphicFrameLocks noChangeAspect="1"/>
          </p:cNvGraphicFramePr>
          <p:nvPr/>
        </p:nvGraphicFramePr>
        <p:xfrm>
          <a:off x="2590800" y="3352800"/>
          <a:ext cx="3476625" cy="715963"/>
        </p:xfrm>
        <a:graphic>
          <a:graphicData uri="http://schemas.openxmlformats.org/presentationml/2006/ole">
            <p:oleObj spid="_x0000_s43010" name="Equation" r:id="rId4" imgW="1485720" imgH="406080" progId="Equation.3">
              <p:embed/>
            </p:oleObj>
          </a:graphicData>
        </a:graphic>
      </p:graphicFrame>
      <p:sp>
        <p:nvSpPr>
          <p:cNvPr id="14" name="Rectangle 13"/>
          <p:cNvSpPr/>
          <p:nvPr/>
        </p:nvSpPr>
        <p:spPr>
          <a:xfrm>
            <a:off x="3048000" y="4267200"/>
            <a:ext cx="533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وبالتعويض عن قيمة </a:t>
            </a:r>
            <a:r>
              <a:rPr lang="ar-SA" sz="2000" dirty="0" smtClean="0">
                <a:sym typeface="Symbol"/>
              </a:rPr>
              <a:t></a:t>
            </a:r>
            <a:r>
              <a:rPr lang="en-US" sz="2000" dirty="0" smtClean="0">
                <a:sym typeface="Symbol"/>
              </a:rPr>
              <a:t>U</a:t>
            </a:r>
            <a:r>
              <a:rPr lang="ar-SA" sz="2000" dirty="0" smtClean="0">
                <a:sym typeface="Symbol"/>
              </a:rPr>
              <a:t> من تعريف القانون الاول للديناميكا الحرارية:</a:t>
            </a:r>
            <a:endParaRPr lang="en-US" sz="2000" dirty="0" smtClean="0">
              <a:sym typeface="Symbol"/>
            </a:endParaRPr>
          </a:p>
          <a:p>
            <a:pPr rtl="1"/>
            <a:r>
              <a:rPr lang="en-US" sz="2000" dirty="0" smtClean="0">
                <a:sym typeface="Symbol"/>
              </a:rPr>
              <a:t>        U = q- PV</a:t>
            </a:r>
            <a:endParaRPr lang="en-US" sz="2000" dirty="0"/>
          </a:p>
        </p:txBody>
      </p:sp>
      <p:graphicFrame>
        <p:nvGraphicFramePr>
          <p:cNvPr id="43011" name="Object 1"/>
          <p:cNvGraphicFramePr>
            <a:graphicFrameLocks noChangeAspect="1"/>
          </p:cNvGraphicFramePr>
          <p:nvPr/>
        </p:nvGraphicFramePr>
        <p:xfrm>
          <a:off x="2438400" y="5638800"/>
          <a:ext cx="4189413" cy="762000"/>
        </p:xfrm>
        <a:graphic>
          <a:graphicData uri="http://schemas.openxmlformats.org/presentationml/2006/ole">
            <p:oleObj spid="_x0000_s43011" name="Equation" r:id="rId5" imgW="1790640" imgH="43164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2" grpId="0"/>
      <p:bldP spid="13" grpId="0"/>
      <p:bldP spid="1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71800" y="914400"/>
            <a:ext cx="533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>
                <a:sym typeface="Symbol"/>
              </a:rPr>
              <a:t>وحيث أن الضغط ثابت:  </a:t>
            </a:r>
            <a:r>
              <a:rPr lang="en-US" sz="2000" dirty="0" smtClean="0">
                <a:sym typeface="Symbol"/>
              </a:rPr>
              <a:t> </a:t>
            </a:r>
            <a:r>
              <a:rPr lang="ar-SA" sz="2000" dirty="0" smtClean="0">
                <a:sym typeface="Symbol"/>
              </a:rPr>
              <a:t></a:t>
            </a:r>
            <a:r>
              <a:rPr lang="en-US" sz="2000" dirty="0" smtClean="0">
                <a:sym typeface="Symbol"/>
              </a:rPr>
              <a:t>P = 0                     </a:t>
            </a:r>
          </a:p>
          <a:p>
            <a:pPr algn="r" rtl="1"/>
            <a:endParaRPr lang="ar-SA" sz="2000" dirty="0" smtClean="0">
              <a:sym typeface="Symbol"/>
            </a:endParaRPr>
          </a:p>
          <a:p>
            <a:pPr rtl="1"/>
            <a:r>
              <a:rPr lang="en-US" sz="2000" dirty="0" smtClean="0">
                <a:sym typeface="Symbol"/>
              </a:rPr>
              <a:t>        H = </a:t>
            </a:r>
            <a:r>
              <a:rPr lang="en-US" sz="2000" dirty="0" err="1" smtClean="0">
                <a:sym typeface="Symbol"/>
              </a:rPr>
              <a:t>q</a:t>
            </a:r>
            <a:r>
              <a:rPr lang="en-US" sz="2000" baseline="-25000" dirty="0" err="1" smtClean="0">
                <a:sym typeface="Symbol"/>
              </a:rPr>
              <a:t>P</a:t>
            </a:r>
            <a:endParaRPr lang="en-US" sz="2000" baseline="-25000" dirty="0"/>
          </a:p>
        </p:txBody>
      </p:sp>
      <p:sp>
        <p:nvSpPr>
          <p:cNvPr id="7" name="Rectangle 6"/>
          <p:cNvSpPr/>
          <p:nvPr/>
        </p:nvSpPr>
        <p:spPr>
          <a:xfrm>
            <a:off x="1143000" y="2667000"/>
            <a:ext cx="7086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وبذلك فإن التغير فى الانثلبى للنظام يساوى الحرارة المعطاة للنظام تحت ضغط ثابت</a:t>
            </a:r>
            <a:endParaRPr lang="en-US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304800"/>
            <a:ext cx="5943600" cy="5334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ar-SA" sz="2800" b="1" dirty="0" smtClean="0">
                <a:latin typeface="Times New Roman" pitchFamily="18" charset="0"/>
                <a:cs typeface="Times New Roman" pitchFamily="18" charset="0"/>
              </a:rPr>
              <a:t>السعات الحرارية تحت حجم ثابت وتحت ضغط ثابت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>
          <a:xfrm>
            <a:off x="8153400" y="5715000"/>
            <a:ext cx="609600" cy="521208"/>
          </a:xfrm>
        </p:spPr>
        <p:txBody>
          <a:bodyPr/>
          <a:lstStyle/>
          <a:p>
            <a:fld id="{61F34D73-E73A-43B0-9822-E3D9E81858EF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4800" y="10668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تعرف السعة الحرارية للنظام: بأنها كمية الحرارة الازمة لرفع درجة حرارة ذلك النظام درجة مئوية واحدة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609600" y="1752600"/>
            <a:ext cx="7772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فإذا كانت </a:t>
            </a:r>
            <a:r>
              <a:rPr lang="ar-SA" sz="2000" dirty="0" smtClean="0">
                <a:sym typeface="Symbol"/>
              </a:rPr>
              <a:t></a:t>
            </a:r>
            <a:r>
              <a:rPr lang="en-US" sz="2000" dirty="0" smtClean="0">
                <a:sym typeface="Symbol"/>
              </a:rPr>
              <a:t>q</a:t>
            </a:r>
            <a:r>
              <a:rPr lang="ar-SA" sz="2000" dirty="0" smtClean="0">
                <a:sym typeface="Symbol"/>
              </a:rPr>
              <a:t> كمية صغيرة من الحرارة وأعطيت للنظام فإن حرارة ذلك النظام تزيد بمقدار </a:t>
            </a:r>
            <a:r>
              <a:rPr lang="en-US" sz="2000" dirty="0" err="1" smtClean="0">
                <a:sym typeface="Symbol"/>
              </a:rPr>
              <a:t>dT</a:t>
            </a:r>
            <a:r>
              <a:rPr lang="ar-SA" sz="2000" dirty="0" smtClean="0">
                <a:sym typeface="Symbol"/>
              </a:rPr>
              <a:t> والسعة الحرارية للنظام يعبر عنها:</a:t>
            </a:r>
            <a:endParaRPr lang="en-US" sz="2000" dirty="0"/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3429000" y="2590801"/>
          <a:ext cx="1189037" cy="685799"/>
        </p:xfrm>
        <a:graphic>
          <a:graphicData uri="http://schemas.openxmlformats.org/presentationml/2006/ole">
            <p:oleObj spid="_x0000_s44034" name="Equation" r:id="rId4" imgW="507960" imgH="393480" progId="Equation.3">
              <p:embed/>
            </p:oleObj>
          </a:graphicData>
        </a:graphic>
      </p:graphicFrame>
      <p:sp>
        <p:nvSpPr>
          <p:cNvPr id="14" name="Rectangle 13"/>
          <p:cNvSpPr/>
          <p:nvPr/>
        </p:nvSpPr>
        <p:spPr>
          <a:xfrm>
            <a:off x="1752600" y="3352800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فى الغازات يوجد نوعان من السعات الحرارية عند حجم ثابت وعند ضغط ثابت</a:t>
            </a:r>
            <a:endParaRPr lang="en-US" sz="2000" dirty="0"/>
          </a:p>
        </p:txBody>
      </p:sp>
      <p:sp>
        <p:nvSpPr>
          <p:cNvPr id="15" name="Rectangle 14"/>
          <p:cNvSpPr/>
          <p:nvPr/>
        </p:nvSpPr>
        <p:spPr>
          <a:xfrm>
            <a:off x="1905000" y="3810000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فالسعة الحرارية عند حجم ثابت </a:t>
            </a:r>
            <a:r>
              <a:rPr lang="en-US" sz="2000" dirty="0" err="1" smtClean="0"/>
              <a:t>C</a:t>
            </a:r>
            <a:r>
              <a:rPr lang="en-US" sz="2000" baseline="-25000" dirty="0" err="1" smtClean="0"/>
              <a:t>v</a:t>
            </a:r>
            <a:r>
              <a:rPr lang="ar-SA" sz="2000" baseline="-25000" dirty="0" smtClean="0"/>
              <a:t> </a:t>
            </a:r>
            <a:r>
              <a:rPr lang="ar-SA" sz="2000" dirty="0" smtClean="0"/>
              <a:t>تعطى كالاتى:</a:t>
            </a:r>
            <a:endParaRPr lang="en-US" sz="2000" baseline="-25000" dirty="0"/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3505200" y="4495800"/>
          <a:ext cx="1427162" cy="685800"/>
        </p:xfrm>
        <a:graphic>
          <a:graphicData uri="http://schemas.openxmlformats.org/presentationml/2006/ole">
            <p:oleObj spid="_x0000_s44036" name="Equation" r:id="rId5" imgW="609480" imgH="393480" progId="Equation.3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4648200" y="5257800"/>
            <a:ext cx="365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ومن القانون الاول للديناميكا الحرارية</a:t>
            </a:r>
            <a:endParaRPr lang="en-US" sz="2000" baseline="-25000" dirty="0"/>
          </a:p>
        </p:txBody>
      </p:sp>
      <p:graphicFrame>
        <p:nvGraphicFramePr>
          <p:cNvPr id="44037" name="Object 1"/>
          <p:cNvGraphicFramePr>
            <a:graphicFrameLocks noChangeAspect="1"/>
          </p:cNvGraphicFramePr>
          <p:nvPr/>
        </p:nvGraphicFramePr>
        <p:xfrm>
          <a:off x="3152775" y="5916613"/>
          <a:ext cx="2314575" cy="358775"/>
        </p:xfrm>
        <a:graphic>
          <a:graphicData uri="http://schemas.openxmlformats.org/presentationml/2006/ole">
            <p:oleObj spid="_x0000_s44037" name="Equation" r:id="rId6" imgW="952200" imgH="20304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" dur="1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/>
      <p:bldP spid="14" grpId="0"/>
      <p:bldP spid="15" grpId="0"/>
      <p:bldP spid="1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600" y="228601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/>
              <a:t>وعند حجم ثابت فإن:</a:t>
            </a:r>
            <a:r>
              <a:rPr lang="en-US" sz="2400" dirty="0" err="1" smtClean="0"/>
              <a:t>q</a:t>
            </a:r>
            <a:r>
              <a:rPr lang="en-US" sz="2400" baseline="-25000" dirty="0" err="1" smtClean="0"/>
              <a:t>V</a:t>
            </a:r>
            <a:r>
              <a:rPr lang="en-US" sz="2400" dirty="0" smtClean="0"/>
              <a:t> = </a:t>
            </a:r>
            <a:r>
              <a:rPr lang="en-US" sz="2400" dirty="0" smtClean="0">
                <a:sym typeface="Symbol"/>
              </a:rPr>
              <a:t>U                                                 </a:t>
            </a:r>
            <a:endParaRPr lang="ar-SA" sz="24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3276600" y="914400"/>
            <a:ext cx="518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/>
              <a:t>لذلك فإن السعة الحرارية عند حجم ثابت هى:</a:t>
            </a:r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2986617" y="1676400"/>
          <a:ext cx="2379133" cy="914400"/>
        </p:xfrm>
        <a:graphic>
          <a:graphicData uri="http://schemas.openxmlformats.org/presentationml/2006/ole">
            <p:oleObj spid="_x0000_s45058" name="Equation" r:id="rId4" imgW="761760" imgH="393480" progId="Equation.3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228600" y="2971800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/>
              <a:t>وهذه العلاقة الثيرموديناميكية التى تحدد قيمة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V</a:t>
            </a:r>
            <a:r>
              <a:rPr lang="ar-SA" sz="2400" baseline="-25000" dirty="0" smtClean="0"/>
              <a:t> </a:t>
            </a:r>
            <a:r>
              <a:rPr lang="ar-SA" sz="2400" dirty="0" smtClean="0"/>
              <a:t>هى معدل التغير فى الطاقة الداخلية مع درجة الحرارة عند حجم ثابت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81200" y="4343400"/>
            <a:ext cx="64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/>
              <a:t>والسعة الحرارية عند ضغط ثابت </a:t>
            </a:r>
            <a:r>
              <a:rPr lang="en-US" sz="2400" dirty="0" smtClean="0"/>
              <a:t>C</a:t>
            </a:r>
            <a:r>
              <a:rPr lang="en-US" sz="2400" baseline="-25000" dirty="0" smtClean="0"/>
              <a:t>P</a:t>
            </a:r>
            <a:r>
              <a:rPr lang="ar-SA" sz="2400" baseline="-25000" dirty="0" smtClean="0"/>
              <a:t> </a:t>
            </a:r>
            <a:r>
              <a:rPr lang="ar-SA" sz="2400" dirty="0" smtClean="0"/>
              <a:t>تعطى كالاتى:</a:t>
            </a:r>
            <a:endParaRPr lang="en-US" sz="2400" baseline="-25000" dirty="0"/>
          </a:p>
        </p:txBody>
      </p:sp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3352800" y="5334000"/>
          <a:ext cx="1672519" cy="838200"/>
        </p:xfrm>
        <a:graphic>
          <a:graphicData uri="http://schemas.openxmlformats.org/presentationml/2006/ole">
            <p:oleObj spid="_x0000_s45059" name="Equation" r:id="rId5" imgW="583920" imgH="39348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57400" y="685800"/>
            <a:ext cx="632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/>
              <a:t>وحيث أن                                       </a:t>
            </a:r>
            <a:r>
              <a:rPr lang="en-US" sz="2400" dirty="0" smtClean="0">
                <a:sym typeface="Symbol"/>
              </a:rPr>
              <a:t> H = </a:t>
            </a:r>
            <a:r>
              <a:rPr lang="en-US" sz="2400" dirty="0" err="1" smtClean="0">
                <a:sym typeface="Symbol"/>
              </a:rPr>
              <a:t>q</a:t>
            </a:r>
            <a:r>
              <a:rPr lang="en-US" sz="2400" baseline="-36000" dirty="0" err="1" smtClean="0">
                <a:sym typeface="Symbol"/>
              </a:rPr>
              <a:t>P</a:t>
            </a:r>
            <a:r>
              <a:rPr lang="ar-SA" sz="2400" baseline="-36000" dirty="0" smtClean="0">
                <a:sym typeface="Symbol"/>
              </a:rPr>
              <a:t> </a:t>
            </a:r>
            <a:r>
              <a:rPr lang="ar-SA" sz="2400" dirty="0" smtClean="0"/>
              <a:t>            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86600" y="1524000"/>
            <a:ext cx="121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/>
              <a:t>لذلك يكون</a:t>
            </a: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3505200" y="2133600"/>
          <a:ext cx="2490259" cy="990600"/>
        </p:xfrm>
        <a:graphic>
          <a:graphicData uri="http://schemas.openxmlformats.org/presentationml/2006/ole">
            <p:oleObj spid="_x0000_s46082" name="Equation" r:id="rId4" imgW="736560" imgH="393480" progId="Equation.3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762000" y="33528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400" dirty="0" smtClean="0"/>
              <a:t>ومن هذه العلاقة تعرف السعة الحرارية عند ضغط ثابت بأنها: معدل التغير فى الانثلبى بالتغير فى درجة الحرارة عند ضغط ثابت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19800" y="228600"/>
            <a:ext cx="245131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ar-SA" sz="2400" b="1" u="sng" dirty="0" smtClean="0">
                <a:latin typeface="Times New Roman" pitchFamily="18" charset="0"/>
                <a:cs typeface="Times New Roman" pitchFamily="18" charset="0"/>
              </a:rPr>
              <a:t>علاقة السعات الحرارية</a:t>
            </a:r>
            <a:endParaRPr lang="en-US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43200" y="1066800"/>
            <a:ext cx="571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السعة الحرارية عند حجم ثابت </a:t>
            </a:r>
            <a:r>
              <a:rPr lang="en-US" sz="2000" dirty="0" smtClean="0"/>
              <a:t>C</a:t>
            </a:r>
            <a:r>
              <a:rPr lang="en-US" sz="2000" baseline="-25000" dirty="0" smtClean="0"/>
              <a:t>V</a:t>
            </a:r>
            <a:r>
              <a:rPr lang="ar-SA" sz="2000" dirty="0" smtClean="0"/>
              <a:t> وعند ضغط ثابت</a:t>
            </a:r>
            <a:r>
              <a:rPr lang="en-US" sz="2000" dirty="0" smtClean="0"/>
              <a:t>  </a:t>
            </a:r>
            <a:r>
              <a:rPr lang="ar-SA" sz="2000" dirty="0" smtClean="0"/>
              <a:t>هما</a:t>
            </a:r>
            <a:r>
              <a:rPr lang="en-US" sz="2000" dirty="0" smtClean="0"/>
              <a:t> C</a:t>
            </a:r>
            <a:r>
              <a:rPr lang="en-US" sz="2000" baseline="-25000" dirty="0" smtClean="0"/>
              <a:t>P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009122" y="1905000"/>
          <a:ext cx="2072216" cy="838200"/>
        </p:xfrm>
        <a:graphic>
          <a:graphicData uri="http://schemas.openxmlformats.org/presentationml/2006/ole">
            <p:oleObj spid="_x0000_s47106" name="Equation" r:id="rId4" imgW="723600" imgH="393480" progId="Equation.3">
              <p:embed/>
            </p:oleObj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5141913" y="1905000"/>
          <a:ext cx="2260600" cy="914400"/>
        </p:xfrm>
        <a:graphic>
          <a:graphicData uri="http://schemas.openxmlformats.org/presentationml/2006/ole">
            <p:oleObj spid="_x0000_s47107" name="Equation" r:id="rId5" imgW="723600" imgH="393480" progId="Equation.3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5334000" y="2971800"/>
            <a:ext cx="304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والفرق بين السعتين الحراريتين هو:</a:t>
            </a:r>
            <a:endParaRPr lang="en-US" sz="2000" dirty="0"/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2667000" y="3352800"/>
          <a:ext cx="4167188" cy="850613"/>
        </p:xfrm>
        <a:graphic>
          <a:graphicData uri="http://schemas.openxmlformats.org/presentationml/2006/ole">
            <p:oleObj spid="_x0000_s47108" name="Equation" r:id="rId6" imgW="1434960" imgH="393480" progId="Equation.3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2819400" y="4419600"/>
            <a:ext cx="434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/>
            <a:r>
              <a:rPr lang="ar-SA" sz="2000" dirty="0" smtClean="0"/>
              <a:t>بما أن                  </a:t>
            </a:r>
            <a:r>
              <a:rPr lang="en-US" sz="2000" dirty="0" smtClean="0"/>
              <a:t>H = U+ PV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1905000" y="4876800"/>
            <a:ext cx="579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بمفاضلة هذه العلاقة بالنسبة لدرجة الحرارة نحصل على المعادلة التالية</a:t>
            </a:r>
            <a:endParaRPr lang="en-US" sz="2000" dirty="0"/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2265363" y="5518150"/>
          <a:ext cx="4538662" cy="901700"/>
        </p:xfrm>
        <a:graphic>
          <a:graphicData uri="http://schemas.openxmlformats.org/presentationml/2006/ole">
            <p:oleObj spid="_x0000_s47109" name="Equation" r:id="rId7" imgW="1473120" imgH="39348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943599" y="500063"/>
            <a:ext cx="25701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800" b="1" dirty="0">
                <a:solidFill>
                  <a:schemeClr val="accent2">
                    <a:lumMod val="50000"/>
                  </a:schemeClr>
                </a:solidFill>
              </a:rPr>
              <a:t>أهداف دراسة المقرر</a:t>
            </a:r>
            <a:endParaRPr lang="en-US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600200" y="1295400"/>
            <a:ext cx="69008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 dirty="0" smtClean="0"/>
              <a:t>1- تعلم </a:t>
            </a:r>
            <a:r>
              <a:rPr lang="ar-SA" sz="2000" b="1" dirty="0"/>
              <a:t>أساسيات الديناميكا الحرارية وتطبيقاتها في العمليات الكيميائية والفزيائية</a:t>
            </a:r>
            <a:endParaRPr lang="en-US" sz="20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505200" y="1828800"/>
            <a:ext cx="5000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 dirty="0" smtClean="0"/>
              <a:t>2- التعرف </a:t>
            </a:r>
            <a:r>
              <a:rPr lang="ar-SA" sz="2000" b="1" dirty="0"/>
              <a:t>على قوانين الديناميكا الحرارية واثباتها رياضيا</a:t>
            </a:r>
            <a:endParaRPr lang="en-US" sz="2000" b="1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733800" y="2819400"/>
            <a:ext cx="47372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 dirty="0" smtClean="0"/>
              <a:t>4- دراسة </a:t>
            </a:r>
            <a:r>
              <a:rPr lang="ar-SA" sz="2000" b="1" dirty="0"/>
              <a:t>دورة كارنوت ومفهوم الأنتروبي</a:t>
            </a:r>
            <a:endParaRPr lang="en-US" sz="2000" b="1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657600" y="2209800"/>
            <a:ext cx="480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 dirty="0" smtClean="0"/>
              <a:t>3- </a:t>
            </a:r>
            <a:r>
              <a:rPr lang="ar-SA" sz="2000" b="1" dirty="0"/>
              <a:t>تطبيق القانون الأول في الديناميكا الحرارية</a:t>
            </a:r>
            <a:endParaRPr lang="en-US" sz="2000" b="1" dirty="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048000" y="3657600"/>
            <a:ext cx="530542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 dirty="0">
                <a:solidFill>
                  <a:srgbClr val="002060"/>
                </a:solidFill>
              </a:rPr>
              <a:t>طرق التقييم </a:t>
            </a:r>
            <a:r>
              <a:rPr lang="ar-SA" sz="2000" b="1" dirty="0" smtClean="0">
                <a:solidFill>
                  <a:srgbClr val="002060"/>
                </a:solidFill>
              </a:rPr>
              <a:t>: </a:t>
            </a:r>
          </a:p>
          <a:p>
            <a:pPr algn="r" rtl="1">
              <a:spcBef>
                <a:spcPct val="50000"/>
              </a:spcBef>
              <a:buFont typeface="Arial" pitchFamily="34" charset="0"/>
              <a:buChar char="•"/>
            </a:pP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 امتحانات دورية (عدد إمتحانين كل منهما من 10درجات) </a:t>
            </a:r>
          </a:p>
          <a:p>
            <a:pPr algn="r" rtl="1">
              <a:spcBef>
                <a:spcPct val="50000"/>
              </a:spcBef>
              <a:buFont typeface="Arial" pitchFamily="34" charset="0"/>
              <a:buChar char="•"/>
            </a:pP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امتحان نصفي 25درجة</a:t>
            </a:r>
          </a:p>
          <a:p>
            <a:pPr algn="r" rtl="1">
              <a:spcBef>
                <a:spcPct val="50000"/>
              </a:spcBef>
              <a:buFont typeface="Arial" pitchFamily="34" charset="0"/>
              <a:buChar char="•"/>
            </a:pP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بحث 5 درجات</a:t>
            </a:r>
          </a:p>
          <a:p>
            <a:pPr algn="r" rtl="1">
              <a:spcBef>
                <a:spcPct val="50000"/>
              </a:spcBef>
              <a:buFont typeface="Arial" pitchFamily="34" charset="0"/>
              <a:buChar char="•"/>
            </a:pP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إمتحان نهائى 50 درجة</a:t>
            </a:r>
            <a:endParaRPr lang="en-US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15000" y="228600"/>
            <a:ext cx="289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بالتعويض عن قيمة</a:t>
            </a:r>
            <a:r>
              <a:rPr lang="ar-SA" sz="2000" dirty="0" smtClean="0">
                <a:sym typeface="Symbol"/>
              </a:rPr>
              <a:t></a:t>
            </a:r>
            <a:r>
              <a:rPr lang="en-US" sz="2000" dirty="0" smtClean="0">
                <a:sym typeface="Symbol"/>
              </a:rPr>
              <a:t>H/T   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7086600" y="1371600"/>
            <a:ext cx="137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نحصل على</a:t>
            </a:r>
            <a:endParaRPr lang="en-US" sz="2000" dirty="0"/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1447800" y="1905000"/>
          <a:ext cx="5568950" cy="850900"/>
        </p:xfrm>
        <a:graphic>
          <a:graphicData uri="http://schemas.openxmlformats.org/presentationml/2006/ole">
            <p:oleObj spid="_x0000_s48131" name="Equation" r:id="rId4" imgW="1917360" imgH="393480" progId="Equation.3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2971800" y="3276600"/>
            <a:ext cx="5486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بما أن </a:t>
            </a:r>
            <a:r>
              <a:rPr lang="en-US" sz="2000" dirty="0" smtClean="0"/>
              <a:t>U</a:t>
            </a:r>
            <a:r>
              <a:rPr lang="ar-SA" sz="2000" dirty="0" smtClean="0"/>
              <a:t> دالة فى الحجم ودرجة الحرارة </a:t>
            </a:r>
            <a:r>
              <a:rPr lang="en-US" sz="2000" dirty="0" smtClean="0"/>
              <a:t>U= f(T,V)               </a:t>
            </a:r>
            <a:endParaRPr lang="en-US" sz="2000" dirty="0"/>
          </a:p>
        </p:txBody>
      </p:sp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1219200" y="4038600"/>
          <a:ext cx="5634038" cy="901700"/>
        </p:xfrm>
        <a:graphic>
          <a:graphicData uri="http://schemas.openxmlformats.org/presentationml/2006/ole">
            <p:oleObj spid="_x0000_s48133" name="Equation" r:id="rId5" imgW="1828800" imgH="393480" progId="Equation.3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4800600" y="5105400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بقسمة طرفى المعادلة على </a:t>
            </a:r>
            <a:r>
              <a:rPr lang="en-US" sz="2000" dirty="0" err="1" smtClean="0"/>
              <a:t>dT</a:t>
            </a:r>
            <a:r>
              <a:rPr lang="ar-SA" sz="2000" dirty="0" smtClean="0"/>
              <a:t> نحصل على</a:t>
            </a:r>
            <a:endParaRPr lang="en-US" sz="2000" dirty="0"/>
          </a:p>
        </p:txBody>
      </p:sp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990600" y="5562600"/>
          <a:ext cx="6024562" cy="901700"/>
        </p:xfrm>
        <a:graphic>
          <a:graphicData uri="http://schemas.openxmlformats.org/presentationml/2006/ole">
            <p:oleObj spid="_x0000_s48134" name="Equation" r:id="rId6" imgW="1955520" imgH="393480" progId="Equation.3">
              <p:embed/>
            </p:oleObj>
          </a:graphicData>
        </a:graphic>
      </p:graphicFrame>
      <p:graphicFrame>
        <p:nvGraphicFramePr>
          <p:cNvPr id="48135" name="Object 7"/>
          <p:cNvGraphicFramePr>
            <a:graphicFrameLocks noChangeAspect="1"/>
          </p:cNvGraphicFramePr>
          <p:nvPr/>
        </p:nvGraphicFramePr>
        <p:xfrm>
          <a:off x="1981200" y="838200"/>
          <a:ext cx="4538662" cy="901700"/>
        </p:xfrm>
        <a:graphic>
          <a:graphicData uri="http://schemas.openxmlformats.org/presentationml/2006/ole">
            <p:oleObj spid="_x0000_s48135" name="Equation" r:id="rId7" imgW="1473120" imgH="39348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648200" y="533400"/>
            <a:ext cx="365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dirty="0" smtClean="0"/>
              <a:t>بالتعويض عن</a:t>
            </a:r>
            <a:r>
              <a:rPr lang="en-US" sz="2000" dirty="0" smtClean="0"/>
              <a:t>                 </a:t>
            </a:r>
            <a:r>
              <a:rPr lang="ar-SA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smtClean="0">
                <a:sym typeface="Symbol"/>
              </a:rPr>
              <a:t>U/T)</a:t>
            </a:r>
            <a:r>
              <a:rPr lang="en-US" sz="2000" baseline="-32000" dirty="0" smtClean="0">
                <a:sym typeface="Symbol"/>
              </a:rPr>
              <a:t>P</a:t>
            </a:r>
            <a:endParaRPr lang="en-US" sz="2000" baseline="-32000" dirty="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609600" y="1143000"/>
          <a:ext cx="7826375" cy="850900"/>
        </p:xfrm>
        <a:graphic>
          <a:graphicData uri="http://schemas.openxmlformats.org/presentationml/2006/ole">
            <p:oleObj spid="_x0000_s49154" name="Equation" r:id="rId4" imgW="2895480" imgH="393480" progId="Equation.3">
              <p:embed/>
            </p:oleObj>
          </a:graphicData>
        </a:graphic>
      </p:graphicFrame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533400" y="2971800"/>
          <a:ext cx="5148262" cy="850900"/>
        </p:xfrm>
        <a:graphic>
          <a:graphicData uri="http://schemas.openxmlformats.org/presentationml/2006/ole">
            <p:oleObj spid="_x0000_s49155" name="Equation" r:id="rId5" imgW="1904760" imgH="393480" progId="Equation.3">
              <p:embed/>
            </p:oleObj>
          </a:graphicData>
        </a:graphic>
      </p:graphicFrame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533400" y="4343400"/>
          <a:ext cx="4460875" cy="850900"/>
        </p:xfrm>
        <a:graphic>
          <a:graphicData uri="http://schemas.openxmlformats.org/presentationml/2006/ole">
            <p:oleObj spid="_x0000_s49156" name="Equation" r:id="rId6" imgW="1650960" imgH="393480" progId="Equation.3">
              <p:embed/>
            </p:oleObj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42</a:t>
            </a:fld>
            <a:endParaRPr lang="en-US"/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2819400" y="609600"/>
          <a:ext cx="2092325" cy="850900"/>
        </p:xfrm>
        <a:graphic>
          <a:graphicData uri="http://schemas.openxmlformats.org/presentationml/2006/ole">
            <p:oleObj spid="_x0000_s50178" name="Equation" r:id="rId4" imgW="774360" imgH="39348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53200" y="762000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 smtClean="0"/>
              <a:t>للغازات المثالية</a:t>
            </a:r>
            <a:endParaRPr lang="en-US" dirty="0"/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2895600" y="1828800"/>
          <a:ext cx="3157538" cy="850900"/>
        </p:xfrm>
        <a:graphic>
          <a:graphicData uri="http://schemas.openxmlformats.org/presentationml/2006/ole">
            <p:oleObj spid="_x0000_s50179" name="Equation" r:id="rId5" imgW="1168200" imgH="393480" progId="Equation.3">
              <p:embed/>
            </p:oleObj>
          </a:graphicData>
        </a:graphic>
      </p:graphicFrame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3048000" y="3200400"/>
          <a:ext cx="2403475" cy="1317625"/>
        </p:xfrm>
        <a:graphic>
          <a:graphicData uri="http://schemas.openxmlformats.org/presentationml/2006/ole">
            <p:oleObj spid="_x0000_s50180" name="Equation" r:id="rId6" imgW="888840" imgH="609480" progId="Equation.3">
              <p:embed/>
            </p:oleObj>
          </a:graphicData>
        </a:graphic>
      </p:graphicFrame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3087688" y="5110163"/>
          <a:ext cx="2162175" cy="384175"/>
        </p:xfrm>
        <a:graphic>
          <a:graphicData uri="http://schemas.openxmlformats.org/presentationml/2006/ole">
            <p:oleObj spid="_x0000_s50181" name="Equation" r:id="rId7" imgW="799920" imgH="17748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124200" y="5715000"/>
            <a:ext cx="225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 = 1.98 cal/</a:t>
            </a:r>
            <a:r>
              <a:rPr lang="en-US" dirty="0" err="1" smtClean="0"/>
              <a:t>K</a:t>
            </a:r>
            <a:r>
              <a:rPr lang="en-US" baseline="30000" dirty="0" err="1" smtClean="0"/>
              <a:t>o</a:t>
            </a:r>
            <a:r>
              <a:rPr lang="en-US" dirty="0" smtClean="0"/>
              <a:t>/mol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6600" y="3048000"/>
            <a:ext cx="2664512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ar-SA" sz="3600" b="1" dirty="0" smtClean="0"/>
              <a:t>المحاضرة الأولى</a:t>
            </a:r>
            <a:endParaRPr lang="en-US" sz="36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7188" y="476251"/>
            <a:ext cx="83915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</a:rPr>
              <a:t>  </a:t>
            </a:r>
            <a:r>
              <a:rPr lang="ar-SA" sz="2400" b="1" dirty="0">
                <a:solidFill>
                  <a:srgbClr val="FF0000"/>
                </a:solidFill>
              </a:rPr>
              <a:t> ماذا تعني كلمة الديناميكا الحرارية ؟</a:t>
            </a:r>
          </a:p>
          <a:p>
            <a:pPr algn="r">
              <a:spcBef>
                <a:spcPct val="50000"/>
              </a:spcBef>
            </a:pPr>
            <a:r>
              <a:rPr lang="ar-SA" sz="2400" b="1" dirty="0">
                <a:solidFill>
                  <a:schemeClr val="tx2"/>
                </a:solidFill>
              </a:rPr>
              <a:t>هو العلم الذي يهتم بالعلاقة بين الحرارة والشغل</a:t>
            </a:r>
            <a:r>
              <a:rPr lang="ar-SA" sz="24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57200" y="2438400"/>
            <a:ext cx="807243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Low" rtl="1" eaLnBrk="1" hangingPunct="1">
              <a:lnSpc>
                <a:spcPct val="150000"/>
              </a:lnSpc>
            </a:pPr>
            <a:r>
              <a:rPr lang="ar-SA" sz="2000" b="1" dirty="0" smtClean="0">
                <a:latin typeface="Calibri" pitchFamily="34" charset="0"/>
              </a:rPr>
              <a:t>1- </a:t>
            </a:r>
            <a:r>
              <a:rPr lang="ar-SA" sz="2000" b="1" dirty="0">
                <a:latin typeface="Calibri" pitchFamily="34" charset="0"/>
              </a:rPr>
              <a:t>هو علم تجريبي قوانينه واساسياته مستخلصة من التجارب والمشاهدات و على تحول الصور المختلفة من الطاقة بعضها لبعض .</a:t>
            </a:r>
            <a:endParaRPr lang="en-US" sz="2000" b="1" dirty="0"/>
          </a:p>
          <a:p>
            <a:pPr algn="justLow" rtl="1">
              <a:lnSpc>
                <a:spcPct val="150000"/>
              </a:lnSpc>
            </a:pPr>
            <a:r>
              <a:rPr lang="ar-SA" sz="2000" b="1" dirty="0">
                <a:latin typeface="Calibri" pitchFamily="34" charset="0"/>
              </a:rPr>
              <a:t>2- لايعتبر الزمن احد المتغيرات في قوانين الثيرموديناميك ولكنه يهتم فقط  بالحالة الابتدائيه  </a:t>
            </a:r>
            <a:r>
              <a:rPr lang="en-US" sz="2000" b="1" dirty="0">
                <a:latin typeface="Calibri" pitchFamily="34" charset="0"/>
              </a:rPr>
              <a:t>(Initial) </a:t>
            </a:r>
            <a:r>
              <a:rPr lang="ar-SA" sz="2000" b="1" dirty="0">
                <a:latin typeface="Calibri" pitchFamily="34" charset="0"/>
              </a:rPr>
              <a:t>والنهائية</a:t>
            </a:r>
            <a:r>
              <a:rPr lang="en-US" sz="2000" b="1" dirty="0">
                <a:latin typeface="Calibri" pitchFamily="34" charset="0"/>
              </a:rPr>
              <a:t>(Final) </a:t>
            </a:r>
            <a:r>
              <a:rPr lang="ar-SA" sz="2000" b="1" dirty="0">
                <a:latin typeface="Calibri" pitchFamily="34" charset="0"/>
              </a:rPr>
              <a:t>ولا يهتم في متى سينتهي التغير في النظام  .</a:t>
            </a:r>
            <a:endParaRPr lang="en-US" sz="2000" b="1" dirty="0"/>
          </a:p>
          <a:p>
            <a:pPr algn="justLow" rtl="1">
              <a:lnSpc>
                <a:spcPct val="150000"/>
              </a:lnSpc>
            </a:pPr>
            <a:r>
              <a:rPr lang="ar-SA" sz="2000" b="1" dirty="0">
                <a:latin typeface="Calibri" pitchFamily="34" charset="0"/>
              </a:rPr>
              <a:t>3- يمكن التنبؤ بامكانية حدوث التفاعل ولكن لاتحدد متى الوصول الى حالة الاتزان</a:t>
            </a:r>
            <a:endParaRPr lang="en-US" sz="2000" b="1" dirty="0"/>
          </a:p>
          <a:p>
            <a:pPr algn="justLow" rtl="1">
              <a:lnSpc>
                <a:spcPct val="150000"/>
              </a:lnSpc>
            </a:pPr>
            <a:r>
              <a:rPr lang="ar-SA" sz="2000" b="1" dirty="0">
                <a:latin typeface="Calibri" pitchFamily="34" charset="0"/>
              </a:rPr>
              <a:t>4- المعلومات التي يجب توفرها للمعالجة الثرموديناميكية هي :  الحرارة – الضغط – الحجم – التركيب – الحرارة </a:t>
            </a:r>
            <a:r>
              <a:rPr lang="ar-SA" sz="2000" b="1" dirty="0" smtClean="0">
                <a:latin typeface="Calibri" pitchFamily="34" charset="0"/>
              </a:rPr>
              <a:t>والشغل</a:t>
            </a:r>
            <a:endParaRPr lang="ar-SA" sz="2000" dirty="0"/>
          </a:p>
        </p:txBody>
      </p:sp>
      <p:sp>
        <p:nvSpPr>
          <p:cNvPr id="7" name="Rectangle 6"/>
          <p:cNvSpPr/>
          <p:nvPr/>
        </p:nvSpPr>
        <p:spPr>
          <a:xfrm>
            <a:off x="6248400" y="1905000"/>
            <a:ext cx="23549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400" b="1" dirty="0" smtClean="0">
                <a:solidFill>
                  <a:srgbClr val="FF0000"/>
                </a:solidFill>
              </a:rPr>
              <a:t>خواص هذا العلم :</a:t>
            </a:r>
            <a:endParaRPr lang="ar-SA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62600" y="457200"/>
            <a:ext cx="30428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ar-SA" sz="2800" b="1" dirty="0" smtClean="0">
                <a:latin typeface="Times New Roman" pitchFamily="18" charset="0"/>
                <a:cs typeface="Times New Roman" pitchFamily="18" charset="0"/>
              </a:rPr>
              <a:t>النظام والوسط المحيط به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038600"/>
            <a:ext cx="2839656" cy="253007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85800" y="914400"/>
            <a:ext cx="75425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/>
              <a:t>النظام الديناميكى الحرارى هو ذلك الجزء من الكون المراد دراسة خواصه ويكون له حدود فاصلة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114800" y="1828800"/>
            <a:ext cx="4173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/>
              <a:t>النظام قد يكون بسيطا أو مركبا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438400" y="2286000"/>
            <a:ext cx="5875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/>
              <a:t>قد يكون النظام مخلوط التفاعل أو إناء يحتوى على غاز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0" y="2895600"/>
            <a:ext cx="5332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/>
              <a:t>المساحة المحيطة بالنظام تسمى الوسط المحيط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76800" y="3352800"/>
            <a:ext cx="3472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/>
              <a:t>النظام والوسط يسمى عموم الكون </a:t>
            </a:r>
            <a:endParaRPr lang="en-US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752600" y="457200"/>
            <a:ext cx="6149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400" b="1" dirty="0">
                <a:solidFill>
                  <a:srgbClr val="FF0000"/>
                </a:solidFill>
              </a:rPr>
              <a:t>بعض المصطلحات</a:t>
            </a:r>
            <a:r>
              <a:rPr lang="ar-SA" sz="2400" b="1" dirty="0"/>
              <a:t> </a:t>
            </a:r>
            <a:r>
              <a:rPr lang="ar-SA" sz="2400" b="1" dirty="0">
                <a:solidFill>
                  <a:srgbClr val="FF0000"/>
                </a:solidFill>
              </a:rPr>
              <a:t>الثيرموديناميكية</a:t>
            </a:r>
            <a:r>
              <a:rPr lang="ar-SA" sz="2400" b="1" dirty="0"/>
              <a:t> :</a:t>
            </a:r>
            <a:endParaRPr lang="en-US" sz="2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62000" y="1219200"/>
            <a:ext cx="7162800" cy="157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rtl="1">
              <a:lnSpc>
                <a:spcPct val="150000"/>
              </a:lnSpc>
              <a:spcBef>
                <a:spcPct val="50000"/>
              </a:spcBef>
            </a:pPr>
            <a:r>
              <a:rPr lang="ar-SA" sz="2000" b="1" dirty="0" smtClean="0">
                <a:solidFill>
                  <a:srgbClr val="008000"/>
                </a:solidFill>
              </a:rPr>
              <a:t>النظام </a:t>
            </a:r>
            <a:r>
              <a:rPr lang="ar-SA" sz="2000" b="1" dirty="0">
                <a:solidFill>
                  <a:srgbClr val="008000"/>
                </a:solidFill>
              </a:rPr>
              <a:t>الثيرموديناميكي</a:t>
            </a:r>
            <a:r>
              <a:rPr lang="ar-SA" sz="2000" b="1" dirty="0" smtClean="0">
                <a:solidFill>
                  <a:srgbClr val="008000"/>
                </a:solidFill>
              </a:rPr>
              <a:t>:</a:t>
            </a:r>
          </a:p>
          <a:p>
            <a:pPr algn="just" rtl="1">
              <a:lnSpc>
                <a:spcPct val="150000"/>
              </a:lnSpc>
              <a:spcBef>
                <a:spcPct val="50000"/>
              </a:spcBef>
            </a:pPr>
            <a:r>
              <a:rPr lang="ar-SA" sz="2000" b="1" dirty="0" smtClean="0">
                <a:solidFill>
                  <a:srgbClr val="4D4D4D"/>
                </a:solidFill>
              </a:rPr>
              <a:t>هوالجزء </a:t>
            </a:r>
            <a:r>
              <a:rPr lang="ar-SA" sz="2000" b="1" dirty="0">
                <a:solidFill>
                  <a:srgbClr val="4D4D4D"/>
                </a:solidFill>
              </a:rPr>
              <a:t>من الكون وهو</a:t>
            </a:r>
            <a:r>
              <a:rPr lang="ar-SA" sz="2000" b="1" dirty="0"/>
              <a:t> كمية محدودة وموصوفة </a:t>
            </a:r>
            <a:r>
              <a:rPr lang="ar-SA" sz="2000" b="1" dirty="0" smtClean="0"/>
              <a:t>من مادة تكون محاطة </a:t>
            </a:r>
            <a:r>
              <a:rPr lang="ar-SA" sz="2000" b="1" dirty="0"/>
              <a:t>بغلاف (حدود ) حقيقي او </a:t>
            </a:r>
            <a:r>
              <a:rPr lang="ar-SA" sz="2000" b="1" dirty="0" smtClean="0"/>
              <a:t>تخيلي: </a:t>
            </a:r>
            <a:r>
              <a:rPr lang="ar-SA" sz="2000" b="1" dirty="0"/>
              <a:t>ثابت مثل اسطوانة صلبة او متحرك مثل اسطوانة مزودة بمكبس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2514600" y="3505200"/>
            <a:ext cx="1828800" cy="2640012"/>
          </a:xfrm>
          <a:prstGeom prst="flowChartMagneticDisk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ar-SA" b="1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67000" y="4800600"/>
            <a:ext cx="143986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2000" b="1" dirty="0"/>
              <a:t>غاز</a:t>
            </a:r>
          </a:p>
          <a:p>
            <a:pPr algn="ctr">
              <a:spcBef>
                <a:spcPct val="50000"/>
              </a:spcBef>
            </a:pPr>
            <a:r>
              <a:rPr lang="ar-SA" sz="2000" b="1" dirty="0"/>
              <a:t>نظام </a:t>
            </a:r>
            <a:endParaRPr lang="en-US" sz="2000" b="1" dirty="0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5334000" y="3505200"/>
            <a:ext cx="1863725" cy="2563813"/>
          </a:xfrm>
          <a:prstGeom prst="flowChartMagneticDisk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ar-SA" b="1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5334000" y="4343400"/>
            <a:ext cx="1863725" cy="1905000"/>
          </a:xfrm>
          <a:prstGeom prst="flowChartMagneticDisk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ar-SA" b="1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410200" y="5181600"/>
            <a:ext cx="1714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400" b="1" dirty="0"/>
              <a:t>مواد كيميائيه</a:t>
            </a:r>
            <a:endParaRPr lang="en-US" sz="2400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  <p:bldP spid="9" grpId="0" animBg="1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F34D73-E73A-43B0-9822-E3D9E81858E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62000" y="609600"/>
            <a:ext cx="7543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</a:rPr>
              <a:t>المحيط </a:t>
            </a:r>
            <a:r>
              <a:rPr lang="ar-SA" sz="2400" b="1" dirty="0">
                <a:solidFill>
                  <a:schemeClr val="accent1">
                    <a:lumMod val="50000"/>
                  </a:schemeClr>
                </a:solidFill>
              </a:rPr>
              <a:t>:أوالوسط المحيط:</a:t>
            </a:r>
          </a:p>
          <a:p>
            <a:pPr algn="r">
              <a:spcBef>
                <a:spcPct val="50000"/>
              </a:spcBef>
            </a:pPr>
            <a:r>
              <a:rPr lang="ar-SA" sz="2400" b="1" dirty="0"/>
              <a:t>هوالجزء الباقي من الكون  وهو المنطقة خارج حدود النظام وتسمى </a:t>
            </a:r>
            <a:r>
              <a:rPr lang="ar-SA" sz="2400" b="1" dirty="0">
                <a:solidFill>
                  <a:srgbClr val="00B050"/>
                </a:solidFill>
              </a:rPr>
              <a:t>بمحيط النظام </a:t>
            </a:r>
            <a:r>
              <a:rPr lang="ar-SA" sz="2400" b="1" dirty="0"/>
              <a:t>ويمكن</a:t>
            </a:r>
            <a:r>
              <a:rPr lang="ar-SA" sz="2400" b="1" dirty="0">
                <a:solidFill>
                  <a:srgbClr val="00B050"/>
                </a:solidFill>
              </a:rPr>
              <a:t> </a:t>
            </a:r>
            <a:r>
              <a:rPr lang="ar-SA" sz="2400" b="1" dirty="0"/>
              <a:t>لمحيط النظام ان يتفاعل مع النظام ويتبادل المادة أو الطاقه أوكلاهما.</a:t>
            </a:r>
            <a:endParaRPr lang="en-US" sz="2400" b="1" dirty="0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276600" y="2781300"/>
            <a:ext cx="2016125" cy="2665413"/>
          </a:xfrm>
          <a:prstGeom prst="flowChartMagneticDisk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ar-SA" b="1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1636713" y="3254375"/>
            <a:ext cx="0" cy="23764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1636713" y="5630863"/>
            <a:ext cx="51133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6750050" y="3254375"/>
            <a:ext cx="0" cy="23764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852613" y="3975100"/>
            <a:ext cx="11525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/>
              <a:t>المحيط</a:t>
            </a:r>
            <a:endParaRPr lang="en-US" sz="2000" b="1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886200" y="4267200"/>
            <a:ext cx="7715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ar-SA" sz="2000" b="1"/>
              <a:t>النظام</a:t>
            </a:r>
            <a:endParaRPr lang="en-US" sz="2000" b="1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1724</TotalTime>
  <Words>1932</Words>
  <Application>Microsoft Office PowerPoint</Application>
  <PresentationFormat>On-screen Show (4:3)</PresentationFormat>
  <Paragraphs>364</Paragraphs>
  <Slides>42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Oriel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السعات الحرارية تحت حجم ثابت وتحت ضغط ثابت</vt:lpstr>
      <vt:lpstr>Slide 37</vt:lpstr>
      <vt:lpstr>Slide 38</vt:lpstr>
      <vt:lpstr>Slide 39</vt:lpstr>
      <vt:lpstr>Slide 40</vt:lpstr>
      <vt:lpstr>Slide 41</vt:lpstr>
      <vt:lpstr>Slide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Ayman M. Zaky</dc:creator>
  <cp:lastModifiedBy>Toshiba</cp:lastModifiedBy>
  <cp:revision>267</cp:revision>
  <dcterms:created xsi:type="dcterms:W3CDTF">2012-01-12T09:19:56Z</dcterms:created>
  <dcterms:modified xsi:type="dcterms:W3CDTF">2012-02-12T16:39:09Z</dcterms:modified>
</cp:coreProperties>
</file>