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B7CEB-F60C-44F5-81C2-90B1FDE53008}" type="datetimeFigureOut">
              <a:rPr lang="ar-SA" smtClean="0"/>
              <a:t>05/02/35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EA57A-3AED-4FF4-B143-2A013FD1031D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قصة التمثال – إبراهيم </a:t>
            </a:r>
            <a:r>
              <a:rPr lang="ar-SA" dirty="0" err="1" smtClean="0"/>
              <a:t>خريط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500034" y="2143116"/>
            <a:ext cx="8072494" cy="42862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>
              <a:buFontTx/>
              <a:buChar char="-"/>
            </a:pPr>
            <a:r>
              <a:rPr lang="ar-SA" sz="2800" dirty="0" smtClean="0">
                <a:solidFill>
                  <a:schemeClr val="tx1"/>
                </a:solidFill>
              </a:rPr>
              <a:t> </a:t>
            </a:r>
            <a:r>
              <a:rPr lang="ar-SA" sz="2800" u="sng" dirty="0" smtClean="0">
                <a:solidFill>
                  <a:srgbClr val="990099"/>
                </a:solidFill>
              </a:rPr>
              <a:t>القص بمفهومه العام </a:t>
            </a:r>
            <a:r>
              <a:rPr lang="ar-SA" sz="2800" dirty="0" smtClean="0">
                <a:solidFill>
                  <a:schemeClr val="tx1"/>
                </a:solidFill>
              </a:rPr>
              <a:t>: سرد نثري خيالي مقبول عقلياً ، يقوم على تصوير الواقع عن طريق انتخاب بعض عناصره ، ومزجها ، من أجل استحداث صور تليق بالتجربة المُقَدمة ؛ لكي تُعلمَ ، وتمتع ، وتقوى على كشف التجربة البشرية .</a:t>
            </a:r>
          </a:p>
          <a:p>
            <a:pPr algn="r">
              <a:buFontTx/>
              <a:buChar char="-"/>
            </a:pPr>
            <a:r>
              <a:rPr lang="ar-SA" sz="2800" u="sng" dirty="0">
                <a:solidFill>
                  <a:srgbClr val="990099"/>
                </a:solidFill>
              </a:rPr>
              <a:t> </a:t>
            </a:r>
            <a:r>
              <a:rPr lang="ar-SA" sz="2800" u="sng" dirty="0" smtClean="0">
                <a:solidFill>
                  <a:srgbClr val="990099"/>
                </a:solidFill>
              </a:rPr>
              <a:t>القصة القصيرة : </a:t>
            </a:r>
            <a:r>
              <a:rPr lang="ar-SA" sz="2800" dirty="0" smtClean="0">
                <a:solidFill>
                  <a:schemeClr val="tx1"/>
                </a:solidFill>
              </a:rPr>
              <a:t>نوع من السرد اللغوي يصور قطاعاً من الحياة ، ويقتصر على حادثة أو بضع حوادث ، يتألف منها موضوع مستقل بشخوصه ومقوماته ، وتصور موقفاً تاماً من حيث التحليل والمعالجة والأثر الذي يتركه في المتلقي .</a:t>
            </a:r>
          </a:p>
          <a:p>
            <a:pPr algn="r">
              <a:buFontTx/>
              <a:buChar char="-"/>
            </a:pPr>
            <a:endParaRPr lang="ar-SA" sz="2800" u="sng" dirty="0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dirty="0" smtClean="0"/>
              <a:t>- </a:t>
            </a:r>
            <a:r>
              <a:rPr lang="ar-SA" sz="2400" dirty="0" smtClean="0"/>
              <a:t>النسيج</a:t>
            </a:r>
            <a:r>
              <a:rPr lang="ar-SA" sz="2800" dirty="0" smtClean="0"/>
              <a:t> المتين ، وقد جاءت لغة الكاتب بسيطة ، واضحة ، حافلة بالمجازات والتشبيهات ، مما يوصلها إلى أن تكون لغة شاعرية تخلو من التعقيد </a:t>
            </a:r>
            <a:r>
              <a:rPr lang="ar-SA" sz="2800" dirty="0" smtClean="0">
                <a:solidFill>
                  <a:srgbClr val="990099"/>
                </a:solidFill>
              </a:rPr>
              <a:t>نحو ( انطفأت شمس الخريف – زحف الظلام إلى المدينة التي ترقد مهملة على ضفة النهر ولم تقو مصابيح الكهرباء القليلة الباقية على هتك ستار الظلام .. البرد يلسع الجلد كإبر حادة ) 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- نلحظ أن الكاتب سعى في قصته إلى : </a:t>
            </a:r>
            <a:r>
              <a:rPr lang="ar-SA" sz="2800" dirty="0" smtClean="0">
                <a:solidFill>
                  <a:srgbClr val="FF0000"/>
                </a:solidFill>
              </a:rPr>
              <a:t>( التكثيف ) الذي هو حشد للمجازات والصور ؛ لإعطاء معاني كثيرة في ألفاظ قليلة ، فأظهر ما يسمى بشعرية القصة .</a:t>
            </a:r>
            <a:endParaRPr lang="ar-S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( المغزى من القصة )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dirty="0" smtClean="0">
                <a:solidFill>
                  <a:schemeClr val="tx1"/>
                </a:solidFill>
              </a:rPr>
              <a:t>1- أراد الكاتب من خلال قصة التمثال : أن يبسط بين يدي المتلقي تجربته الإبداعية ، التي </a:t>
            </a:r>
            <a:r>
              <a:rPr lang="ar-SA" sz="2800" dirty="0" smtClean="0">
                <a:solidFill>
                  <a:srgbClr val="990099"/>
                </a:solidFill>
              </a:rPr>
              <a:t>1- تكشف عن موقفه من رؤية المجتمع تجاه مبدعيه ، </a:t>
            </a:r>
            <a:r>
              <a:rPr lang="ar-SA" sz="2800" dirty="0" smtClean="0">
                <a:solidFill>
                  <a:schemeClr val="tx1"/>
                </a:solidFill>
              </a:rPr>
              <a:t>فقد ضج الكاتب من إهمال المجتمع لتلك العقول النيرة  ، التي ما فتئت تتحسن أوجاعه ، وتداوي جراحه بعصارة روحها .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2- يُظهر الكاتب مدى هيمنة الشكل على الفكر العربي </a:t>
            </a:r>
            <a:r>
              <a:rPr lang="ar-SA" sz="2800" dirty="0" smtClean="0">
                <a:solidFill>
                  <a:schemeClr val="tx1"/>
                </a:solidFill>
              </a:rPr>
              <a:t>، كما جاء في القصة حرص الناس على بناء تمثال للشاعر ، لكنهم نسوا بل تجاهلوا قصائده وأفكاره .</a:t>
            </a:r>
            <a:endParaRPr lang="ar-S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3600" dirty="0" smtClean="0"/>
              <a:t>( جماليات القصة )</a:t>
            </a:r>
            <a:endParaRPr lang="ar-SA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dirty="0" smtClean="0"/>
              <a:t>- استمدت قصة التمثال جمالياتها من : 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- تضافر وتآزر عناصرها الفنية المتمثلة بالأحداث ، والشخصيات ، والحبكة ، والزمان ، والمكان ، والمغزى ، والحل ،</a:t>
            </a:r>
            <a:r>
              <a:rPr lang="ar-SA" sz="2800" dirty="0" smtClean="0">
                <a:solidFill>
                  <a:schemeClr val="tx1"/>
                </a:solidFill>
              </a:rPr>
              <a:t> إذ عملت هذه العناصر مجتمعة على إيصال رؤية الكاتب ، ونقل تجربته ورؤيته تجاه وضع المبدعين في مجتمعه .</a:t>
            </a:r>
          </a:p>
          <a:p>
            <a:r>
              <a:rPr lang="ar-SA" sz="2800" u="sng" dirty="0" smtClean="0">
                <a:solidFill>
                  <a:srgbClr val="990099"/>
                </a:solidFill>
              </a:rPr>
              <a:t>1- الأحداث :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يكمن الفرق الرئيسي بين الحدث في الواقع والحدث في القصة في :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- إن الحدث في الواقعي ( تجاوري ) ، </a:t>
            </a:r>
            <a:r>
              <a:rPr lang="ar-SA" sz="2800" dirty="0" smtClean="0">
                <a:solidFill>
                  <a:schemeClr val="tx1"/>
                </a:solidFill>
              </a:rPr>
              <a:t>بمعنى أن هناك العديد من الأحداث تقع متجاورة في الوقت نفسه .</a:t>
            </a:r>
          </a:p>
          <a:p>
            <a:endParaRPr lang="ar-SA" sz="28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990099"/>
                </a:solidFill>
              </a:rPr>
              <a:t>- الحدث في القصة : تراكمي ، </a:t>
            </a:r>
            <a:r>
              <a:rPr lang="ar-SA" sz="2800" dirty="0" smtClean="0">
                <a:solidFill>
                  <a:schemeClr val="tx1"/>
                </a:solidFill>
              </a:rPr>
              <a:t>بمعنى أنه حدث واحد ينمو إلى الأمام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فهو في قصة التمثال في </a:t>
            </a:r>
            <a:r>
              <a:rPr lang="ar-SA" sz="2800" dirty="0" smtClean="0">
                <a:solidFill>
                  <a:schemeClr val="tx1"/>
                </a:solidFill>
              </a:rPr>
              <a:t>( تدفق أفواج الناس إلى ساحة التمثال ، ومن ثم تدافعهم تجاه التمثال وانصرافهم عنه ، فله</a:t>
            </a:r>
            <a:r>
              <a:rPr lang="ar-SA" sz="2800" dirty="0" smtClean="0">
                <a:solidFill>
                  <a:srgbClr val="990099"/>
                </a:solidFill>
              </a:rPr>
              <a:t> </a:t>
            </a:r>
            <a:r>
              <a:rPr lang="ar-SA" sz="2800" u="sng" dirty="0" smtClean="0">
                <a:solidFill>
                  <a:srgbClr val="990099"/>
                </a:solidFill>
              </a:rPr>
              <a:t>(بداية – ووسط -وخاتمة </a:t>
            </a:r>
          </a:p>
          <a:p>
            <a:pPr>
              <a:buNone/>
            </a:pPr>
            <a:r>
              <a:rPr lang="ar-SA" sz="2800" dirty="0" smtClean="0">
                <a:solidFill>
                  <a:schemeClr val="tx1"/>
                </a:solidFill>
              </a:rPr>
              <a:t>تنبئ عن استقرار ظاهري ، ومن ثم ينكسر بتوتر يقود إلى أزمة تُدعى </a:t>
            </a:r>
          </a:p>
          <a:p>
            <a:pPr>
              <a:buNone/>
            </a:pPr>
            <a:r>
              <a:rPr lang="ar-SA" sz="2800" dirty="0" smtClean="0">
                <a:solidFill>
                  <a:srgbClr val="990099"/>
                </a:solidFill>
              </a:rPr>
              <a:t>( العقدة )</a:t>
            </a:r>
            <a:r>
              <a:rPr lang="ar-SA" sz="2800" dirty="0" smtClean="0">
                <a:solidFill>
                  <a:schemeClr val="tx1"/>
                </a:solidFill>
              </a:rPr>
              <a:t> ، وتسمى كذلك : </a:t>
            </a:r>
            <a:r>
              <a:rPr lang="ar-SA" sz="2800" dirty="0" smtClean="0">
                <a:solidFill>
                  <a:srgbClr val="990099"/>
                </a:solidFill>
              </a:rPr>
              <a:t>( وسط الحدث ) </a:t>
            </a:r>
            <a:r>
              <a:rPr lang="ar-SA" sz="2800" dirty="0" smtClean="0">
                <a:solidFill>
                  <a:schemeClr val="tx1"/>
                </a:solidFill>
              </a:rPr>
              <a:t>يأتي بعدها </a:t>
            </a:r>
            <a:r>
              <a:rPr lang="ar-SA" sz="2800" dirty="0" smtClean="0">
                <a:solidFill>
                  <a:srgbClr val="990099"/>
                </a:solidFill>
              </a:rPr>
              <a:t>( الحل ) </a:t>
            </a:r>
            <a:r>
              <a:rPr lang="ar-SA" sz="2800" dirty="0" smtClean="0">
                <a:solidFill>
                  <a:schemeClr val="tx1"/>
                </a:solidFill>
              </a:rPr>
              <a:t>في </a:t>
            </a:r>
            <a:r>
              <a:rPr lang="ar-SA" sz="2800" dirty="0" smtClean="0">
                <a:solidFill>
                  <a:srgbClr val="990099"/>
                </a:solidFill>
              </a:rPr>
              <a:t> (الخاتمة ) ، </a:t>
            </a:r>
            <a:r>
              <a:rPr lang="ar-SA" sz="2800" dirty="0" smtClean="0">
                <a:solidFill>
                  <a:schemeClr val="tx1"/>
                </a:solidFill>
              </a:rPr>
              <a:t>وهو ما يُدعى نهاية الحدث .</a:t>
            </a:r>
          </a:p>
          <a:p>
            <a:pPr>
              <a:buFontTx/>
              <a:buChar char="-"/>
            </a:pPr>
            <a:r>
              <a:rPr lang="ar-SA" sz="2800" dirty="0" smtClean="0">
                <a:solidFill>
                  <a:srgbClr val="C00000"/>
                </a:solidFill>
              </a:rPr>
              <a:t>هل في القصة حدث رئيسي واحد أم أكثر ؟</a:t>
            </a:r>
          </a:p>
          <a:p>
            <a:pPr>
              <a:buFontTx/>
              <a:buChar char="-"/>
            </a:pPr>
            <a:r>
              <a:rPr lang="ar-SA" sz="2800" dirty="0" smtClean="0">
                <a:solidFill>
                  <a:schemeClr val="tx1"/>
                </a:solidFill>
              </a:rPr>
              <a:t>يجب أن تحتوي القصة على حدث رئيسي واحد ؛ لأن أهم خصائص القصة القصيرة</a:t>
            </a:r>
            <a:r>
              <a:rPr lang="ar-SA" sz="2800" dirty="0" smtClean="0">
                <a:solidFill>
                  <a:srgbClr val="990099"/>
                </a:solidFill>
              </a:rPr>
              <a:t> </a:t>
            </a:r>
            <a:r>
              <a:rPr lang="ar-SA" sz="2800" u="sng" dirty="0" smtClean="0">
                <a:solidFill>
                  <a:srgbClr val="990099"/>
                </a:solidFill>
              </a:rPr>
              <a:t>( الكثافة والتركيز ) </a:t>
            </a:r>
            <a:r>
              <a:rPr lang="ar-SA" sz="2800" u="sng" dirty="0" smtClean="0">
                <a:solidFill>
                  <a:schemeClr val="tx1"/>
                </a:solidFill>
              </a:rPr>
              <a:t>.</a:t>
            </a:r>
            <a:endParaRPr lang="ar-SA" sz="2800" u="sng" dirty="0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ar-SA" sz="2800" dirty="0" smtClean="0">
                <a:solidFill>
                  <a:srgbClr val="990099"/>
                </a:solidFill>
              </a:rPr>
              <a:t>2- الشخوص : هناك شخصية واحدة تدور حولها الأحداث </a:t>
            </a:r>
            <a:r>
              <a:rPr lang="ar-SA" sz="2800" dirty="0" smtClean="0">
                <a:solidFill>
                  <a:schemeClr val="tx1"/>
                </a:solidFill>
              </a:rPr>
              <a:t>هي :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( التمثال الشاعر) الذي تدور حوله الأحداث ، وهي ليست شخصية بشرية ، لكنها تمثل أناساً وتعرض سمات بشرية ، وتكشف معاينة الشخصية الرئيسية عن أنها </a:t>
            </a:r>
            <a:r>
              <a:rPr lang="ar-SA" sz="2800" dirty="0" smtClean="0">
                <a:solidFill>
                  <a:srgbClr val="990099"/>
                </a:solidFill>
              </a:rPr>
              <a:t>( تنتمي إلى الشخصيات الثابتة أو المسطحة ، أي لا تتغير من بداية القصة إلى نهايتها ) </a:t>
            </a:r>
            <a:r>
              <a:rPr lang="ar-SA" sz="2800" dirty="0" smtClean="0">
                <a:solidFill>
                  <a:schemeClr val="tx1"/>
                </a:solidFill>
              </a:rPr>
              <a:t>.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فالتمثال الشاعر ظل على مبادئه لم يتغير .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- من الشخصيات الثانوية : </a:t>
            </a:r>
            <a:endParaRPr lang="ar-SA" sz="2800" dirty="0" smtClean="0">
              <a:solidFill>
                <a:schemeClr val="tx1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تسهم الشخصيات الثانوية في بناء القصيدة </a:t>
            </a:r>
            <a:r>
              <a:rPr lang="ar-SA" sz="2800" dirty="0" smtClean="0">
                <a:solidFill>
                  <a:srgbClr val="990099"/>
                </a:solidFill>
              </a:rPr>
              <a:t>مثل ( شخصية أحدهم – آخر – ثالث ) </a:t>
            </a:r>
            <a:r>
              <a:rPr lang="ar-SA" sz="2800" dirty="0" smtClean="0">
                <a:solidFill>
                  <a:schemeClr val="tx1"/>
                </a:solidFill>
              </a:rPr>
              <a:t>وهي شخصيات ( </a:t>
            </a:r>
            <a:r>
              <a:rPr lang="ar-SA" sz="2800" dirty="0" smtClean="0">
                <a:solidFill>
                  <a:srgbClr val="990099"/>
                </a:solidFill>
              </a:rPr>
              <a:t>ثابتة أو مسطحة ) لم تتغير في القصة .</a:t>
            </a:r>
            <a:r>
              <a:rPr lang="ar-SA" sz="2800" dirty="0" smtClean="0">
                <a:solidFill>
                  <a:schemeClr val="tx1"/>
                </a:solidFill>
              </a:rPr>
              <a:t> كما لم يأت تثبيت الشخصيات في القصة مجانياً ، </a:t>
            </a:r>
            <a:r>
              <a:rPr lang="ar-SA" sz="2800" dirty="0" smtClean="0">
                <a:solidFill>
                  <a:srgbClr val="990099"/>
                </a:solidFill>
              </a:rPr>
              <a:t>وإنما جاء لغرض فني تمثل في ثبات تهميش المبدعين على مر العصور .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ar-SA" sz="2400" u="sng" dirty="0" smtClean="0">
                <a:solidFill>
                  <a:srgbClr val="990099"/>
                </a:solidFill>
              </a:rPr>
              <a:t> </a:t>
            </a:r>
            <a:r>
              <a:rPr lang="ar-SA" sz="2800" u="sng" dirty="0" smtClean="0">
                <a:solidFill>
                  <a:srgbClr val="990099"/>
                </a:solidFill>
              </a:rPr>
              <a:t>الزمان والمكان :  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الزمان : </a:t>
            </a:r>
            <a:r>
              <a:rPr lang="ar-SA" sz="2800" dirty="0" smtClean="0">
                <a:solidFill>
                  <a:srgbClr val="990099"/>
                </a:solidFill>
              </a:rPr>
              <a:t>( زمنان ) ؛ ( زمن واقعي )</a:t>
            </a:r>
            <a:r>
              <a:rPr lang="ar-SA" sz="2800" dirty="0" smtClean="0">
                <a:solidFill>
                  <a:schemeClr val="tx1"/>
                </a:solidFill>
              </a:rPr>
              <a:t> وآخر </a:t>
            </a:r>
            <a:r>
              <a:rPr lang="ar-SA" sz="2800" dirty="0" smtClean="0">
                <a:solidFill>
                  <a:srgbClr val="990099"/>
                </a:solidFill>
              </a:rPr>
              <a:t>( إيهامي ) .</a:t>
            </a:r>
          </a:p>
          <a:p>
            <a:r>
              <a:rPr lang="ar-SA" sz="2800" u="sng" dirty="0" smtClean="0">
                <a:solidFill>
                  <a:srgbClr val="990099"/>
                </a:solidFill>
              </a:rPr>
              <a:t>1- الزمن الواقعي :</a:t>
            </a:r>
            <a:r>
              <a:rPr lang="ar-SA" sz="2800" dirty="0" smtClean="0">
                <a:solidFill>
                  <a:srgbClr val="990099"/>
                </a:solidFill>
              </a:rPr>
              <a:t> 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يشتمل على عدة أحداث كثيرة تقع في الوقت نفسه ، </a:t>
            </a:r>
            <a:r>
              <a:rPr lang="ar-SA" sz="2800" dirty="0" smtClean="0">
                <a:solidFill>
                  <a:srgbClr val="990099"/>
                </a:solidFill>
              </a:rPr>
              <a:t>وهو( الزمن الحقيقي ) و</a:t>
            </a:r>
            <a:r>
              <a:rPr lang="ar-SA" sz="2800" dirty="0" smtClean="0">
                <a:solidFill>
                  <a:schemeClr val="tx1"/>
                </a:solidFill>
              </a:rPr>
              <a:t>لا يمكن وجوده في القصة .</a:t>
            </a:r>
          </a:p>
          <a:p>
            <a:r>
              <a:rPr lang="ar-SA" sz="2800" u="sng" dirty="0" smtClean="0">
                <a:solidFill>
                  <a:srgbClr val="990099"/>
                </a:solidFill>
              </a:rPr>
              <a:t>2- الزمن الإيهامي : 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زمن مفرد يتابع حدثاً واحداً أو خيطاً واحداً ، وهو خاص بالقصة .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- تتبع هذا الزمن في قصة التمثال :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داخل أو زاوج الكاتب في قصة التمثال بين </a:t>
            </a:r>
            <a:r>
              <a:rPr lang="ar-SA" sz="2800" dirty="0" smtClean="0">
                <a:solidFill>
                  <a:srgbClr val="990099"/>
                </a:solidFill>
              </a:rPr>
              <a:t>( زمنين ) .</a:t>
            </a:r>
            <a:endParaRPr lang="ar-SA" sz="28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sz="2800" dirty="0" smtClean="0">
                <a:solidFill>
                  <a:srgbClr val="990099"/>
                </a:solidFill>
              </a:rPr>
              <a:t>- الزمن الحاضر والزمن الماضي </a:t>
            </a:r>
            <a:r>
              <a:rPr lang="ar-SA" sz="2800" dirty="0" smtClean="0">
                <a:solidFill>
                  <a:schemeClr val="tx1"/>
                </a:solidFill>
              </a:rPr>
              <a:t>، ومن مزاوجة نسجها الكاتب بوعي لاستغلال الإمكانات التي توفرها هذه المزاوجة ، إذ أتاحت للكاتب </a:t>
            </a:r>
            <a:r>
              <a:rPr lang="ar-SA" sz="2800" dirty="0" smtClean="0">
                <a:solidFill>
                  <a:srgbClr val="990099"/>
                </a:solidFill>
              </a:rPr>
              <a:t>( أن يبرز المفارقة بين ماضي التمثال وحاضره ) .</a:t>
            </a:r>
          </a:p>
          <a:p>
            <a:r>
              <a:rPr lang="ar-SA" sz="2800" u="sng" dirty="0" smtClean="0">
                <a:solidFill>
                  <a:srgbClr val="FF0000"/>
                </a:solidFill>
              </a:rPr>
              <a:t>- من أنواع الزمن في القصة :  </a:t>
            </a:r>
            <a:r>
              <a:rPr lang="ar-SA" sz="2800" dirty="0" smtClean="0">
                <a:solidFill>
                  <a:schemeClr val="tx1"/>
                </a:solidFill>
              </a:rPr>
              <a:t>ما يدعي بالزمن النفسي ، وهو يقصر ويطول حسب الحالة النفسية للشخص ،بمعنى أن الدقيقة قد تمر عليك وكأنها عام ، والعام وكأنه دقيقة ، مثال ذلك قول الشاعر :</a:t>
            </a:r>
          </a:p>
          <a:p>
            <a:r>
              <a:rPr lang="ar-SA" sz="2800" dirty="0" smtClean="0">
                <a:solidFill>
                  <a:srgbClr val="990099"/>
                </a:solidFill>
              </a:rPr>
              <a:t>نُبئتُ أن فتاة كنت أخطبها ***عرقوبها مثل شهر الصوم في الطول</a:t>
            </a:r>
          </a:p>
          <a:p>
            <a:r>
              <a:rPr lang="ar-SA" sz="2800" dirty="0" smtClean="0">
                <a:solidFill>
                  <a:srgbClr val="FF0000"/>
                </a:solidFill>
              </a:rPr>
              <a:t>- أين تجد ذلك الزمن في القصة ؟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نجده في وصف الكاتب لأحد القادمين للظفر بالجواب حيث يقول متذمراً ومستطيلاً بقاءه في الساحة :</a:t>
            </a:r>
          </a:p>
          <a:p>
            <a:endParaRPr lang="ar-SA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sz="2800" u="sng" dirty="0" smtClean="0">
                <a:solidFill>
                  <a:srgbClr val="990099"/>
                </a:solidFill>
              </a:rPr>
              <a:t>- المكان في القصة : </a:t>
            </a:r>
            <a:endParaRPr lang="ar-SA" sz="2800" dirty="0" smtClean="0">
              <a:solidFill>
                <a:srgbClr val="990099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هو الساحة التي هي إطار مكاني ، وفي قلب هذا الإطار يقع التمثال وله دلالة رمزية ، فهو عالم مصغر للعالم الأكبر بما يحتوي من علاقات ، وما طرأ على بنية هذه العلاقات من تغير </a:t>
            </a:r>
          </a:p>
          <a:p>
            <a:r>
              <a:rPr lang="ar-SA" sz="2800" u="sng" dirty="0" smtClean="0">
                <a:solidFill>
                  <a:srgbClr val="990099"/>
                </a:solidFill>
              </a:rPr>
              <a:t>- السرد :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يُعنى </a:t>
            </a:r>
            <a:r>
              <a:rPr lang="ar-SA" sz="2800" dirty="0" err="1" smtClean="0">
                <a:solidFill>
                  <a:schemeClr val="tx1"/>
                </a:solidFill>
              </a:rPr>
              <a:t>به</a:t>
            </a:r>
            <a:r>
              <a:rPr lang="ar-SA" sz="2800" dirty="0" smtClean="0">
                <a:solidFill>
                  <a:schemeClr val="tx1"/>
                </a:solidFill>
              </a:rPr>
              <a:t> طريقة سرد الأحداث وتقنيات التي يستخدمها الكاتب في رواية قصته ، وقد تمثلت في قصة التمثال في </a:t>
            </a:r>
            <a:r>
              <a:rPr lang="ar-SA" sz="2800" dirty="0" smtClean="0">
                <a:solidFill>
                  <a:srgbClr val="FF0000"/>
                </a:solidFill>
              </a:rPr>
              <a:t>( الضمائر ) </a:t>
            </a:r>
            <a:r>
              <a:rPr lang="ar-SA" sz="2800" dirty="0" smtClean="0">
                <a:solidFill>
                  <a:schemeClr val="tx1"/>
                </a:solidFill>
              </a:rPr>
              <a:t>حيث استخدم</a:t>
            </a:r>
            <a:r>
              <a:rPr lang="ar-SA" sz="2800" dirty="0" smtClean="0">
                <a:solidFill>
                  <a:srgbClr val="FF0000"/>
                </a:solidFill>
              </a:rPr>
              <a:t> ( ضمير الغائب ) </a:t>
            </a:r>
            <a:r>
              <a:rPr lang="ar-SA" sz="2800" dirty="0" smtClean="0">
                <a:solidFill>
                  <a:schemeClr val="tx1"/>
                </a:solidFill>
              </a:rPr>
              <a:t>فبدأ قصته بقوله : </a:t>
            </a:r>
            <a:r>
              <a:rPr lang="ar-SA" sz="2800" dirty="0" smtClean="0">
                <a:solidFill>
                  <a:srgbClr val="FF0000"/>
                </a:solidFill>
              </a:rPr>
              <a:t>( وحيداً يقف في الساحة) ، وهي تقنية تقليدية 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ar-SA" dirty="0" smtClean="0"/>
              <a:t>- </a:t>
            </a:r>
            <a:r>
              <a:rPr lang="ar-SA" sz="2800" dirty="0" smtClean="0"/>
              <a:t>ولو تأملنا قصة التمثال نجدها تقوم على تقنيات سردية أخرى مثل : استخدام </a:t>
            </a:r>
            <a:r>
              <a:rPr lang="ar-SA" sz="2800" dirty="0" smtClean="0">
                <a:solidFill>
                  <a:srgbClr val="FF0000"/>
                </a:solidFill>
              </a:rPr>
              <a:t>( ضمائر أخرى والتداعي ) </a:t>
            </a:r>
            <a:r>
              <a:rPr lang="ar-SA" sz="2800" dirty="0" smtClean="0"/>
              <a:t>.</a:t>
            </a:r>
          </a:p>
          <a:p>
            <a:r>
              <a:rPr lang="ar-SA" sz="2800" u="sng" dirty="0" smtClean="0">
                <a:solidFill>
                  <a:srgbClr val="990099"/>
                </a:solidFill>
              </a:rPr>
              <a:t>اللغة : </a:t>
            </a:r>
          </a:p>
          <a:p>
            <a:r>
              <a:rPr lang="ar-SA" sz="2800" dirty="0" smtClean="0">
                <a:solidFill>
                  <a:schemeClr val="tx1"/>
                </a:solidFill>
              </a:rPr>
              <a:t>إن عن اللغة هي المادة الخام للأدب والوسيلة الوحيدة التي يعبر </a:t>
            </a:r>
            <a:r>
              <a:rPr lang="ar-SA" sz="2800" dirty="0" err="1" smtClean="0">
                <a:solidFill>
                  <a:schemeClr val="tx1"/>
                </a:solidFill>
              </a:rPr>
              <a:t>بها</a:t>
            </a:r>
            <a:r>
              <a:rPr lang="ar-SA" sz="2800" dirty="0" smtClean="0">
                <a:solidFill>
                  <a:schemeClr val="tx1"/>
                </a:solidFill>
              </a:rPr>
              <a:t> الأديب عن نفسه ، </a:t>
            </a:r>
            <a:r>
              <a:rPr lang="ar-SA" sz="2800" dirty="0" smtClean="0">
                <a:solidFill>
                  <a:srgbClr val="990099"/>
                </a:solidFill>
              </a:rPr>
              <a:t>وكل عناصر القصة البنائية من : ( أشخاص – حوادث – زمان – مكان – حبكة – مغزى ) ،</a:t>
            </a:r>
            <a:r>
              <a:rPr lang="ar-SA" sz="2800" dirty="0" smtClean="0">
                <a:solidFill>
                  <a:schemeClr val="tx1"/>
                </a:solidFill>
              </a:rPr>
              <a:t> إنما يتم نظمه فيجمل وفقرات ، أي يتم نظمه بوساطة اللغة مركبة من خيوط متعددة ؛</a:t>
            </a:r>
          </a:p>
          <a:p>
            <a:r>
              <a:rPr lang="ar-SA" sz="2800" u="sng" dirty="0" smtClean="0">
                <a:solidFill>
                  <a:srgbClr val="FF0000"/>
                </a:solidFill>
              </a:rPr>
              <a:t>- كان يعبر عن اللغة القصصية عادة بمصطلح ( النسيج ) ،</a:t>
            </a:r>
            <a:endParaRPr lang="ar-SA" sz="2800" dirty="0" smtClean="0">
              <a:solidFill>
                <a:srgbClr val="FF0000"/>
              </a:solidFill>
            </a:endParaRPr>
          </a:p>
          <a:p>
            <a:r>
              <a:rPr lang="ar-SA" sz="2800" dirty="0" smtClean="0">
                <a:solidFill>
                  <a:schemeClr val="tx1"/>
                </a:solidFill>
              </a:rPr>
              <a:t>- لأن لغة القصة المكونة من تقنيات متعددة متداخلة تشبه النسيج المكون من خيوط كثيرة تتداخل وتتشابك بعضها مع بعض مكونة ذلك</a:t>
            </a:r>
          </a:p>
          <a:p>
            <a:endParaRPr lang="ar-SA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953</Words>
  <Application>Microsoft Office PowerPoint</Application>
  <PresentationFormat>عرض على الشاشة (3:4)‏</PresentationFormat>
  <Paragraphs>47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قصة التمثال – إبراهيم خريط </vt:lpstr>
      <vt:lpstr>( المغزى من القصة )</vt:lpstr>
      <vt:lpstr>( جماليات القصة )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قصة التمثال – إبراهيم خريط</dc:title>
  <dc:creator>Compaq</dc:creator>
  <cp:lastModifiedBy>Compaq</cp:lastModifiedBy>
  <cp:revision>22</cp:revision>
  <dcterms:created xsi:type="dcterms:W3CDTF">2013-12-08T12:12:55Z</dcterms:created>
  <dcterms:modified xsi:type="dcterms:W3CDTF">2013-12-08T16:07:26Z</dcterms:modified>
</cp:coreProperties>
</file>