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99"/>
    <a:srgbClr val="9900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3D73F3-08BF-43FD-B8E8-257F62143AFD}" type="datetimeFigureOut">
              <a:rPr lang="ar-SA" smtClean="0"/>
              <a:pPr/>
              <a:t>07/12/34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ECC444-637B-45C5-B8E0-BCC967A20C0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/>
              <a:t>ابن الرومي يرثي </a:t>
            </a:r>
            <a:r>
              <a:rPr lang="ar-SA" sz="3200" dirty="0" smtClean="0"/>
              <a:t>ابنه ( </a:t>
            </a:r>
            <a:r>
              <a:rPr lang="ar-SA" sz="2400" dirty="0" smtClean="0"/>
              <a:t>المحاضرة الخامسة </a:t>
            </a:r>
            <a:r>
              <a:rPr lang="ar-SA" sz="2800" dirty="0" smtClean="0"/>
              <a:t>)</a:t>
            </a:r>
            <a:r>
              <a:rPr lang="ar-SA" sz="2400" dirty="0" smtClean="0"/>
              <a:t> </a:t>
            </a:r>
            <a:endParaRPr lang="ar-SA" sz="24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85720" y="1643050"/>
            <a:ext cx="8229600" cy="4525963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ar-SA" sz="5900" dirty="0" smtClean="0">
                <a:solidFill>
                  <a:srgbClr val="FF0000"/>
                </a:solidFill>
              </a:rPr>
              <a:t>بكاؤكما يشفــي وإن كان لا يجــدي </a:t>
            </a:r>
          </a:p>
          <a:p>
            <a:pPr algn="r">
              <a:buNone/>
            </a:pPr>
            <a:r>
              <a:rPr lang="ar-SA" sz="5900" dirty="0" smtClean="0"/>
              <a:t>                               </a:t>
            </a:r>
            <a:r>
              <a:rPr lang="ar-SA" sz="5900" dirty="0" smtClean="0">
                <a:solidFill>
                  <a:srgbClr val="0070C0"/>
                </a:solidFill>
              </a:rPr>
              <a:t>فجودا فقد أودى نظير كما عندي </a:t>
            </a:r>
            <a:endParaRPr lang="en-US" sz="5900" dirty="0" smtClean="0">
              <a:solidFill>
                <a:srgbClr val="0070C0"/>
              </a:solidFill>
            </a:endParaRPr>
          </a:p>
          <a:p>
            <a:pPr algn="r">
              <a:buNone/>
            </a:pPr>
            <a:r>
              <a:rPr lang="ar-SA" sz="5900" dirty="0" smtClean="0">
                <a:solidFill>
                  <a:srgbClr val="FF0000"/>
                </a:solidFill>
              </a:rPr>
              <a:t>بنــي الــذي أهدتــه كفــاي للثـرى </a:t>
            </a:r>
          </a:p>
          <a:p>
            <a:pPr algn="r">
              <a:buNone/>
            </a:pPr>
            <a:r>
              <a:rPr lang="ar-SA" sz="5900" dirty="0" smtClean="0"/>
              <a:t>                              </a:t>
            </a:r>
            <a:r>
              <a:rPr lang="ar-SA" sz="5900" dirty="0" smtClean="0">
                <a:solidFill>
                  <a:srgbClr val="0070C0"/>
                </a:solidFill>
              </a:rPr>
              <a:t>فيا عزة </a:t>
            </a:r>
            <a:r>
              <a:rPr lang="ar-SA" sz="5900" dirty="0" err="1" smtClean="0">
                <a:solidFill>
                  <a:srgbClr val="0070C0"/>
                </a:solidFill>
              </a:rPr>
              <a:t>المهدى</a:t>
            </a:r>
            <a:r>
              <a:rPr lang="ar-SA" sz="5900" dirty="0" smtClean="0">
                <a:solidFill>
                  <a:srgbClr val="0070C0"/>
                </a:solidFill>
              </a:rPr>
              <a:t> ويا حسرة المهدي </a:t>
            </a:r>
          </a:p>
          <a:p>
            <a:pPr algn="r">
              <a:buNone/>
            </a:pPr>
            <a:r>
              <a:rPr lang="ar-SA" sz="5900" dirty="0" smtClean="0">
                <a:solidFill>
                  <a:srgbClr val="FF0000"/>
                </a:solidFill>
              </a:rPr>
              <a:t>ألا قـــــاتل الله المــــنايا  ورميها  </a:t>
            </a:r>
          </a:p>
          <a:p>
            <a:pPr algn="r">
              <a:buNone/>
            </a:pPr>
            <a:r>
              <a:rPr lang="ar-SA" sz="5900" dirty="0" smtClean="0"/>
              <a:t>                              </a:t>
            </a:r>
            <a:r>
              <a:rPr lang="ar-SA" sz="5900" dirty="0" smtClean="0">
                <a:solidFill>
                  <a:srgbClr val="0070C0"/>
                </a:solidFill>
              </a:rPr>
              <a:t>من القوم حبات القلوب على  عمد </a:t>
            </a:r>
          </a:p>
          <a:p>
            <a:pPr algn="r">
              <a:buNone/>
            </a:pPr>
            <a:r>
              <a:rPr lang="ar-SA" sz="5900" dirty="0" err="1" smtClean="0">
                <a:solidFill>
                  <a:srgbClr val="FF0000"/>
                </a:solidFill>
              </a:rPr>
              <a:t>توخى</a:t>
            </a:r>
            <a:r>
              <a:rPr lang="ar-SA" sz="5900" dirty="0" smtClean="0">
                <a:solidFill>
                  <a:srgbClr val="FF0000"/>
                </a:solidFill>
              </a:rPr>
              <a:t> حمام الموت أوسط صبيتي </a:t>
            </a:r>
          </a:p>
          <a:p>
            <a:pPr algn="r">
              <a:buNone/>
            </a:pPr>
            <a:r>
              <a:rPr lang="ar-SA" sz="5900" dirty="0" smtClean="0"/>
              <a:t>                              </a:t>
            </a:r>
            <a:r>
              <a:rPr lang="ar-SA" sz="5900" dirty="0" smtClean="0">
                <a:solidFill>
                  <a:srgbClr val="0070C0"/>
                </a:solidFill>
              </a:rPr>
              <a:t>فلله كيف اخــتار واســـطة   العقد </a:t>
            </a:r>
          </a:p>
          <a:p>
            <a:pPr algn="r">
              <a:buNone/>
            </a:pPr>
            <a:r>
              <a:rPr lang="ar-SA" sz="5900" dirty="0" smtClean="0">
                <a:solidFill>
                  <a:srgbClr val="FF0000"/>
                </a:solidFill>
              </a:rPr>
              <a:t>على حين شمت الخير من لمحاته </a:t>
            </a:r>
          </a:p>
          <a:p>
            <a:pPr algn="r">
              <a:buNone/>
            </a:pPr>
            <a:r>
              <a:rPr lang="ar-SA" sz="5900" dirty="0" smtClean="0"/>
              <a:t>                              </a:t>
            </a:r>
            <a:r>
              <a:rPr lang="ar-SA" sz="5900" dirty="0" smtClean="0">
                <a:solidFill>
                  <a:srgbClr val="0070C0"/>
                </a:solidFill>
              </a:rPr>
              <a:t>وآنست مـــن أفـــعاله آية الـــرشد </a:t>
            </a:r>
          </a:p>
          <a:p>
            <a:pPr algn="l" rtl="0">
              <a:buNone/>
            </a:pPr>
            <a:endParaRPr lang="ar-SA" sz="5900" dirty="0"/>
          </a:p>
          <a:p>
            <a:pPr algn="l" rtl="0">
              <a:buNone/>
            </a:pPr>
            <a:endParaRPr lang="ar-SA" sz="4400" dirty="0" smtClean="0"/>
          </a:p>
          <a:p>
            <a:pPr algn="r"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ar-SA" dirty="0" smtClean="0"/>
              <a:t>  </a:t>
            </a:r>
            <a:r>
              <a:rPr lang="ar-SA" dirty="0" smtClean="0">
                <a:solidFill>
                  <a:srgbClr val="FF0000"/>
                </a:solidFill>
              </a:rPr>
              <a:t>طواه الردى عني فأضحـــى مزاره </a:t>
            </a:r>
          </a:p>
          <a:p>
            <a:pPr algn="r">
              <a:buNone/>
            </a:pPr>
            <a:r>
              <a:rPr lang="ar-SA" dirty="0" smtClean="0"/>
              <a:t>                                    </a:t>
            </a:r>
            <a:r>
              <a:rPr lang="ar-SA" dirty="0" smtClean="0">
                <a:solidFill>
                  <a:srgbClr val="0070C0"/>
                </a:solidFill>
              </a:rPr>
              <a:t>بعيداً على قرب قريباً على بعد </a:t>
            </a:r>
          </a:p>
          <a:p>
            <a:pPr algn="r">
              <a:buNone/>
            </a:pPr>
            <a:r>
              <a:rPr lang="ar-SA" dirty="0" smtClean="0"/>
              <a:t>  </a:t>
            </a:r>
            <a:r>
              <a:rPr lang="ar-SA" dirty="0" smtClean="0">
                <a:solidFill>
                  <a:srgbClr val="FF0000"/>
                </a:solidFill>
              </a:rPr>
              <a:t>لقد أنجزت فيه المــنايا وعـــــيدها </a:t>
            </a:r>
          </a:p>
          <a:p>
            <a:pPr algn="r">
              <a:buNone/>
            </a:pPr>
            <a:r>
              <a:rPr lang="ar-SA" dirty="0" smtClean="0"/>
              <a:t>                                   </a:t>
            </a:r>
            <a:r>
              <a:rPr lang="ar-SA" dirty="0" err="1" smtClean="0">
                <a:solidFill>
                  <a:srgbClr val="0070C0"/>
                </a:solidFill>
              </a:rPr>
              <a:t>وأخلفت</a:t>
            </a:r>
            <a:r>
              <a:rPr lang="ar-SA" dirty="0" smtClean="0">
                <a:solidFill>
                  <a:srgbClr val="0070C0"/>
                </a:solidFill>
              </a:rPr>
              <a:t> الآمال ما كان من وعد </a:t>
            </a:r>
          </a:p>
          <a:p>
            <a:pPr algn="r">
              <a:buNone/>
            </a:pPr>
            <a:r>
              <a:rPr lang="ar-SA" dirty="0" smtClean="0"/>
              <a:t>  </a:t>
            </a:r>
            <a:r>
              <a:rPr lang="ar-SA" dirty="0" smtClean="0">
                <a:solidFill>
                  <a:srgbClr val="FF0000"/>
                </a:solidFill>
              </a:rPr>
              <a:t>ألح عليـــه النزف حـــــتى  أحاله </a:t>
            </a:r>
          </a:p>
          <a:p>
            <a:pPr algn="r">
              <a:buNone/>
            </a:pPr>
            <a:r>
              <a:rPr lang="ar-SA" dirty="0" smtClean="0"/>
              <a:t>                               </a:t>
            </a:r>
            <a:r>
              <a:rPr lang="ar-SA" dirty="0" smtClean="0">
                <a:solidFill>
                  <a:srgbClr val="0070C0"/>
                </a:solidFill>
              </a:rPr>
              <a:t>إلى صفرة </a:t>
            </a:r>
            <a:r>
              <a:rPr lang="ar-SA" dirty="0" err="1" smtClean="0">
                <a:solidFill>
                  <a:srgbClr val="0070C0"/>
                </a:solidFill>
              </a:rPr>
              <a:t>الجادي</a:t>
            </a:r>
            <a:r>
              <a:rPr lang="ar-SA" dirty="0" smtClean="0">
                <a:solidFill>
                  <a:srgbClr val="0070C0"/>
                </a:solidFill>
              </a:rPr>
              <a:t> عن حمرة الورد </a:t>
            </a:r>
          </a:p>
          <a:p>
            <a:pPr algn="r">
              <a:buNone/>
            </a:pPr>
            <a:r>
              <a:rPr lang="ar-SA" dirty="0" smtClean="0"/>
              <a:t>  </a:t>
            </a:r>
            <a:r>
              <a:rPr lang="ar-SA" dirty="0" smtClean="0">
                <a:solidFill>
                  <a:srgbClr val="FF0000"/>
                </a:solidFill>
              </a:rPr>
              <a:t>ظل علــى الأيدي تساقط    نفسه</a:t>
            </a:r>
            <a:endParaRPr lang="en-US" dirty="0" smtClean="0">
              <a:solidFill>
                <a:srgbClr val="FF0000"/>
              </a:solidFill>
            </a:endParaRPr>
          </a:p>
          <a:p>
            <a:pPr algn="r">
              <a:buNone/>
            </a:pPr>
            <a:r>
              <a:rPr lang="ar-SA" dirty="0" smtClean="0"/>
              <a:t>                              </a:t>
            </a:r>
            <a:r>
              <a:rPr lang="ar-SA" dirty="0" smtClean="0">
                <a:solidFill>
                  <a:srgbClr val="0070C0"/>
                </a:solidFill>
              </a:rPr>
              <a:t>ويذوي كما يذوي القضيب من الرند </a:t>
            </a:r>
          </a:p>
          <a:p>
            <a:pPr algn="r">
              <a:buNone/>
            </a:pPr>
            <a:r>
              <a:rPr lang="ar-SA" dirty="0" smtClean="0"/>
              <a:t>  </a:t>
            </a:r>
            <a:r>
              <a:rPr lang="ar-SA" dirty="0" smtClean="0">
                <a:solidFill>
                  <a:srgbClr val="FF0000"/>
                </a:solidFill>
              </a:rPr>
              <a:t>فبالك مـــن نفس تســـاقط  أنفساً </a:t>
            </a:r>
          </a:p>
          <a:p>
            <a:pPr algn="r">
              <a:buNone/>
            </a:pPr>
            <a:r>
              <a:rPr lang="ar-SA" dirty="0" smtClean="0"/>
              <a:t>                               </a:t>
            </a:r>
            <a:r>
              <a:rPr lang="ar-SA" dirty="0" smtClean="0">
                <a:solidFill>
                  <a:srgbClr val="0070C0"/>
                </a:solidFill>
              </a:rPr>
              <a:t>تســــاقـــط در مـــن نظام  بلا عقد </a:t>
            </a:r>
          </a:p>
          <a:p>
            <a:pPr algn="l" rtl="0"/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00FF99"/>
                </a:solidFill>
              </a:rPr>
              <a:t>ترجمة عن الشاعر ومدخل عام لدراسة النص ،،</a:t>
            </a:r>
            <a:endParaRPr lang="ar-SA" sz="3200" dirty="0">
              <a:solidFill>
                <a:srgbClr val="00FF99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dirty="0" smtClean="0"/>
              <a:t>ا</a:t>
            </a:r>
            <a:r>
              <a:rPr lang="ar-SA" sz="2800" dirty="0" smtClean="0"/>
              <a:t>بن الرومي هو أبو الحسن علي بن جريج ، من الشعراء العباسين ، عاش في القرن الثالث الهجري ، ولد في بغداد وقضى فيها حياته ، أبوه من أصل رومي ، وأمه من أصل فارسي . نظم الشعر باكراً ،وأجاد في سائر فنون الشعر ، وكان أجود في الوصف والهجاء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سمات شعره : </a:t>
            </a:r>
          </a:p>
          <a:p>
            <a:r>
              <a:rPr lang="ar-SA" sz="2800" dirty="0" smtClean="0"/>
              <a:t>توليد المعاني وتقصيها ، فلا يترك المعنى حتى يستوفيه ،وله قدرة كبيرة في التعبير عن النفس الإنسانية .</a:t>
            </a:r>
          </a:p>
          <a:p>
            <a:r>
              <a:rPr lang="ar-SA" sz="2800" dirty="0" smtClean="0"/>
              <a:t>غلب على شعره التشاؤم والقلق والشك في الناس ،وقِيل سبب ذلك هو مزاجه الحاد الذي تأثر بفقدان أبنائه وزوجته ؛ الأمر الذي جعله يجيد فن الرثاء ومن أشهر </a:t>
            </a:r>
            <a:r>
              <a:rPr lang="ar-SA" sz="2800" dirty="0" err="1" smtClean="0"/>
              <a:t>مرثياته</a:t>
            </a:r>
            <a:r>
              <a:rPr lang="ar-SA" sz="2800" dirty="0" smtClean="0"/>
              <a:t> التي بين أيدينا في رثاء ابنه الأوسط محمد .</a:t>
            </a:r>
            <a:endParaRPr lang="ar-SA" sz="2800" dirty="0"/>
          </a:p>
          <a:p>
            <a:endParaRPr lang="ar-SA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/>
              <a:t>المعنى الإجمالي للنص ،،</a:t>
            </a:r>
            <a:endParaRPr lang="ar-SA" sz="32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- </a:t>
            </a:r>
            <a:r>
              <a:rPr lang="ar-SA" sz="2800" dirty="0" smtClean="0">
                <a:solidFill>
                  <a:srgbClr val="FF0000"/>
                </a:solidFill>
              </a:rPr>
              <a:t>استهل ابن الرومي مرثيته : </a:t>
            </a:r>
            <a:r>
              <a:rPr lang="ar-SA" sz="2800" dirty="0" smtClean="0"/>
              <a:t>مخاطباً عينيه أن تجودا بالبكاء ، وإن -كان لا يجدي ، فلعله يخفف نيران الو.جد التي أزكى أوراها فراق ابنه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تشكك ابن الرومي فيمن حوله :</a:t>
            </a:r>
            <a:r>
              <a:rPr lang="ar-SA" sz="2800" dirty="0" smtClean="0"/>
              <a:t> وذلك جلياً في أن المنايا عنده لا تخبط خبط عشواء كما يقول زهير بن أبي سلمى ( رأيت المنايا خبط عشواء</a:t>
            </a:r>
          </a:p>
          <a:p>
            <a:r>
              <a:rPr lang="ar-SA" sz="2800" dirty="0" smtClean="0"/>
              <a:t>إنما تقصد قصداً ، وتترصد ترصداً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يصور مشهد الاحتضار: </a:t>
            </a:r>
            <a:r>
              <a:rPr lang="ar-SA" sz="2800" dirty="0" smtClean="0"/>
              <a:t>فيقدمه في مشهد مؤثر ، يدمي القلوب ويقطع الأنفاس ، فها هو ذا النزف يلح إلحاحاً ، ويصر في عناد غريب ، حتى أحال نضرة الصبي إلى صفرة وشحوب ،وظلت نفسه تتساقط رويداً رويداً ، وتُسقط معها أنفس الحاضرين قطرةً قطرة ، </a:t>
            </a:r>
          </a:p>
          <a:p>
            <a:endParaRPr lang="ar-SA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FF0000"/>
                </a:solidFill>
              </a:rPr>
              <a:t>جماليات النص ‘‘مقومات التذوق الأدبي‘‘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sz="2800" dirty="0" smtClean="0"/>
              <a:t>- النص يكشف عن طبيعة الشاعر المتذمرة ،حين يطلب إليه المعزون الصبر ، ويعدونه بالثواب الجزيل ، فيرد بأنه لا يسره بيع ابنه وفقدانه ولو أنها الجنة ، فهو ليس راضياً بهذه البيعة .</a:t>
            </a:r>
            <a:endParaRPr lang="ar-SA" sz="2800" dirty="0" smtClean="0">
              <a:solidFill>
                <a:srgbClr val="FF0000"/>
              </a:solidFill>
            </a:endParaRPr>
          </a:p>
          <a:p>
            <a:r>
              <a:rPr lang="ar-SA" sz="2800" dirty="0" smtClean="0">
                <a:solidFill>
                  <a:srgbClr val="FF0000"/>
                </a:solidFill>
              </a:rPr>
              <a:t>جماليات النص أو ( المقومات ) : 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اللغة والأسلوب : </a:t>
            </a:r>
            <a:r>
              <a:rPr lang="ar-SA" sz="2800" dirty="0" smtClean="0"/>
              <a:t>لغة النص متلائمة مع أسلوب العصر العباسي الذي أكسبته الحضارة سماحةً وبهاءً ورقةً ومتلائمة مع أسلوب ابن الرومي </a:t>
            </a:r>
          </a:p>
          <a:p>
            <a:r>
              <a:rPr lang="ar-SA" sz="2800" dirty="0" smtClean="0"/>
              <a:t>الذي ينزع فيه - أحياناً – </a:t>
            </a:r>
            <a:r>
              <a:rPr lang="ar-SA" sz="2800" dirty="0" err="1" smtClean="0"/>
              <a:t>منزعاً</a:t>
            </a:r>
            <a:r>
              <a:rPr lang="ar-SA" sz="2800" dirty="0" smtClean="0"/>
              <a:t> نثرياً يُبعد </a:t>
            </a:r>
            <a:r>
              <a:rPr lang="ar-SA" sz="2800" dirty="0" err="1" smtClean="0"/>
              <a:t>به</a:t>
            </a:r>
            <a:r>
              <a:rPr lang="ar-SA" sz="2800" dirty="0" smtClean="0"/>
              <a:t> شعره عن الغموض والتعمية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اللغة عذبة </a:t>
            </a:r>
            <a:r>
              <a:rPr lang="ar-SA" sz="2800" dirty="0" err="1" smtClean="0">
                <a:solidFill>
                  <a:srgbClr val="FF0000"/>
                </a:solidFill>
              </a:rPr>
              <a:t>ً</a:t>
            </a:r>
            <a:r>
              <a:rPr lang="ar-SA" sz="2800" dirty="0" smtClean="0">
                <a:solidFill>
                  <a:srgbClr val="FF0000"/>
                </a:solidFill>
              </a:rPr>
              <a:t>، هجر الشاعر فيها الألفاظ الغريبة ، الأسلوب سهلاً لا يعوزه تعقيد .</a:t>
            </a:r>
          </a:p>
          <a:p>
            <a:endParaRPr lang="ar-SA" sz="2800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ar-SA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FF0000"/>
                </a:solidFill>
              </a:rPr>
              <a:t>مقومات التذوق أو جماليات النص،،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sz="2800" dirty="0" smtClean="0">
                <a:solidFill>
                  <a:srgbClr val="FF0000"/>
                </a:solidFill>
              </a:rPr>
              <a:t>انتقاء الشاعر قاموسه اللغوي واختيار ألفاظه بعناية :</a:t>
            </a:r>
            <a:r>
              <a:rPr lang="ar-SA" sz="2800" dirty="0" smtClean="0"/>
              <a:t> فجاءت تعبر عن لحظة الحزن التي كان يعيشها ، فكانت الألفاظ مشحونةً بكل معاني الحسرة والألم نحو ( بكاؤكما ، أودى ، المنايا ، حِمام ، الموت ، الردى ، النزف ، ينفطر، الفقد ، الأسى ، الوجد ، لذعا )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تراكيب النص كانت معبرةً في دلالاتها :</a:t>
            </a:r>
            <a:r>
              <a:rPr lang="ar-SA" sz="2800" dirty="0" smtClean="0"/>
              <a:t> حيث جاءت كاشفة عن مزاجٍ حادٍ ، ونفسية متشككة ، فكل الأشياء حول الشاعر تتربص </a:t>
            </a:r>
            <a:r>
              <a:rPr lang="ar-SA" sz="2800" dirty="0" err="1" smtClean="0"/>
              <a:t>به</a:t>
            </a:r>
            <a:r>
              <a:rPr lang="ar-SA" sz="2800" dirty="0" smtClean="0"/>
              <a:t> ، فها هو الموت يتوخى واسطة عقد أبنائه ، والمنايا تنجز وعيدها ، والآمال تخلف وعدها ،والنزف يلح .......................</a:t>
            </a:r>
            <a:r>
              <a:rPr lang="ar-SA" sz="2800" dirty="0" err="1" smtClean="0"/>
              <a:t>إلخ</a:t>
            </a:r>
            <a:r>
              <a:rPr lang="ar-SA" sz="2800" dirty="0" smtClean="0"/>
              <a:t> 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نوًع الشاعر بين الأسماء والضمائر والأفعال :</a:t>
            </a:r>
            <a:r>
              <a:rPr lang="ar-SA" sz="2800" dirty="0" smtClean="0"/>
              <a:t> مما أكسب القصيدة التنوع والثراء ومنحها القدرة على التعبير عن حركة النفس في صراعها القاسي </a:t>
            </a:r>
            <a:endParaRPr lang="ar-SA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FF0000"/>
                </a:solidFill>
              </a:rPr>
              <a:t>جماليات النص أو مقومات التذوق الأدبي ،،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ar-SA" sz="2800" dirty="0" smtClean="0">
                <a:solidFill>
                  <a:srgbClr val="FF0000"/>
                </a:solidFill>
              </a:rPr>
              <a:t>- أسلوب الوصف : </a:t>
            </a:r>
            <a:r>
              <a:rPr lang="ar-SA" sz="2800" dirty="0" smtClean="0"/>
              <a:t>ساعد الشاعر في استقصاء المعاني الجزئية ، ومكنه من رسم الصور المعبرة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أسلوب رصين :</a:t>
            </a:r>
            <a:r>
              <a:rPr lang="ar-SA" sz="2800" dirty="0" smtClean="0"/>
              <a:t>يجمع بين الأساليب الخبرية والأساليب الإنشائية ، بعيد عن الرتابة والملل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الأساليب البلاغية تؤدي في عمومها غرضاً بلاغياً مركزياً : </a:t>
            </a:r>
            <a:r>
              <a:rPr lang="ar-SA" sz="2800" dirty="0" smtClean="0"/>
              <a:t>من شدة الحزن وانقطاع الأمل ...............</a:t>
            </a:r>
            <a:r>
              <a:rPr lang="ar-SA" sz="2800" dirty="0" err="1" smtClean="0"/>
              <a:t>إلخ</a:t>
            </a:r>
            <a:r>
              <a:rPr lang="ar-SA" sz="2800" dirty="0" smtClean="0"/>
              <a:t> 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العاطفة : </a:t>
            </a:r>
            <a:r>
              <a:rPr lang="ar-SA" sz="2800" dirty="0" smtClean="0"/>
              <a:t>جاءت حزينة مصورة لمشاعره أدق تصوير ، وبالتالي جاءت الصورة الشعرية غير مصطنعة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الخيال : </a:t>
            </a:r>
            <a:r>
              <a:rPr lang="ar-SA" sz="2800" dirty="0" smtClean="0"/>
              <a:t>صور الشاعر قصيدته من خلال صورتان : صورة كلية مفرداتها صوت ، لون ، حركة . وأخرى جزئية مفرداتها الصور البلاغية </a:t>
            </a:r>
            <a:r>
              <a:rPr lang="ar-SA" sz="2800" dirty="0" smtClean="0">
                <a:solidFill>
                  <a:srgbClr val="FF0000"/>
                </a:solidFill>
              </a:rPr>
              <a:t>نجد الاستعارات المكنية </a:t>
            </a:r>
            <a:r>
              <a:rPr lang="ar-SA" sz="2800" dirty="0" smtClean="0"/>
              <a:t>، ولعل هذا ما سهل عليه التواصل والتخاطب مع إحدى أكثر الجوارح قدرة في الكشف عن شدة الحزن والأسى ،و</a:t>
            </a:r>
            <a:r>
              <a:rPr lang="ar-SA" sz="2800" dirty="0" smtClean="0">
                <a:solidFill>
                  <a:srgbClr val="FF0000"/>
                </a:solidFill>
              </a:rPr>
              <a:t>هي (العين) حيث تخيل عينيه شخصين في مستهل قصيدته في قوله (بكاؤكما – وجودا ) وفي ( </a:t>
            </a:r>
            <a:r>
              <a:rPr lang="ar-SA" sz="2800" dirty="0" err="1" smtClean="0">
                <a:solidFill>
                  <a:srgbClr val="FF0000"/>
                </a:solidFill>
              </a:rPr>
              <a:t>توخى</a:t>
            </a:r>
            <a:r>
              <a:rPr lang="ar-SA" sz="2800" dirty="0" smtClean="0">
                <a:solidFill>
                  <a:srgbClr val="FF0000"/>
                </a:solidFill>
              </a:rPr>
              <a:t> حمام الموت ) ، ( طواه الردى ) حيث تصور الموت إنسان يختار ضحاياه ويطويها</a:t>
            </a:r>
          </a:p>
          <a:p>
            <a:endParaRPr lang="ar-SA" sz="2800" dirty="0" smtClean="0">
              <a:solidFill>
                <a:srgbClr val="FF0000"/>
              </a:solidFill>
            </a:endParaRPr>
          </a:p>
          <a:p>
            <a:endParaRPr lang="ar-SA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FF0000"/>
                </a:solidFill>
              </a:rPr>
              <a:t>جماليات النص أو مقومات التذوق الأدبي ،،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800" dirty="0" smtClean="0">
                <a:solidFill>
                  <a:srgbClr val="FF0000"/>
                </a:solidFill>
              </a:rPr>
              <a:t> المفارقة في قوله : </a:t>
            </a:r>
            <a:r>
              <a:rPr lang="ar-SA" sz="2400" dirty="0" smtClean="0"/>
              <a:t>(</a:t>
            </a:r>
            <a:r>
              <a:rPr lang="ar-SA" sz="2800" dirty="0" smtClean="0"/>
              <a:t>أنجزت المنايا وعيدها ، </a:t>
            </a:r>
            <a:r>
              <a:rPr lang="ar-SA" sz="2800" dirty="0" err="1" smtClean="0"/>
              <a:t>وأخلفت</a:t>
            </a:r>
            <a:r>
              <a:rPr lang="ar-SA" sz="2800" dirty="0" smtClean="0"/>
              <a:t> الآمال وعدها )</a:t>
            </a:r>
          </a:p>
          <a:p>
            <a:r>
              <a:rPr lang="ar-SA" sz="2800" dirty="0" smtClean="0"/>
              <a:t>مفارقة مؤلمة المنايا والآمال شخصين أحدهما يتوعد وينجر وعده والآخر يعد ويخلف وعده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- كثرة التشبيه في النص : </a:t>
            </a:r>
            <a:r>
              <a:rPr lang="ar-SA" sz="2800" dirty="0" smtClean="0"/>
              <a:t>يجسد بعضه مكانة الطفل المتوفى بين إخوته مثل </a:t>
            </a:r>
            <a:r>
              <a:rPr lang="ar-SA" sz="2800" dirty="0" smtClean="0">
                <a:solidFill>
                  <a:srgbClr val="FF0000"/>
                </a:solidFill>
              </a:rPr>
              <a:t>( أودى نظير كما عندي – أولادنا مثل الجوارح ) </a:t>
            </a:r>
            <a:r>
              <a:rPr lang="ar-SA" sz="2800" dirty="0" smtClean="0"/>
              <a:t>والتمثيلي في </a:t>
            </a:r>
            <a:r>
              <a:rPr lang="ar-SA" sz="2800" dirty="0" smtClean="0">
                <a:solidFill>
                  <a:srgbClr val="FF0000"/>
                </a:solidFill>
              </a:rPr>
              <a:t>( تصوير حالة الخور والعجز لأفراد العائلة أمام جبروت الموت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قلة الكنايات : مثل (حبات القلوب – مزاره – دار الوحشة – دار الأنس ) </a:t>
            </a:r>
            <a:endParaRPr lang="ar-SA" sz="2800" dirty="0" smtClean="0"/>
          </a:p>
          <a:p>
            <a:endParaRPr lang="ar-SA" sz="28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dirty="0" smtClean="0">
                <a:solidFill>
                  <a:srgbClr val="FF0000"/>
                </a:solidFill>
              </a:rPr>
              <a:t>تابع جماليات النص 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800" dirty="0" smtClean="0">
                <a:solidFill>
                  <a:srgbClr val="FF0000"/>
                </a:solidFill>
              </a:rPr>
              <a:t>الموسيقى </a:t>
            </a:r>
            <a:r>
              <a:rPr lang="ar-SA" sz="2800" dirty="0" smtClean="0"/>
              <a:t>: </a:t>
            </a:r>
            <a:r>
              <a:rPr lang="ar-SA" sz="2800" dirty="0" smtClean="0">
                <a:solidFill>
                  <a:srgbClr val="00B0F0"/>
                </a:solidFill>
              </a:rPr>
              <a:t>الإيقاع الداخلي </a:t>
            </a:r>
            <a:r>
              <a:rPr lang="ar-SA" sz="2800" dirty="0" smtClean="0"/>
              <a:t>نلاحظ الاهتمام بحروف الشدة ( الدال – الباء – القاف – الجيم – الكاف – الطاء – الضاد ) وهي مناسبة للموضوع الجاد والموت واحد منها </a:t>
            </a:r>
            <a:r>
              <a:rPr lang="ar-SA" sz="2800" dirty="0" smtClean="0">
                <a:solidFill>
                  <a:srgbClr val="FF0000"/>
                </a:solidFill>
              </a:rPr>
              <a:t>.مثل ( بكاؤكما – يجدي – جودا – فقد )و</a:t>
            </a:r>
            <a:r>
              <a:rPr lang="ar-SA" sz="2800" dirty="0" smtClean="0"/>
              <a:t> المستمدة من النسق النظمي والمحسنات البديعية مثل </a:t>
            </a:r>
            <a:r>
              <a:rPr lang="ar-SA" sz="2800" dirty="0" smtClean="0">
                <a:solidFill>
                  <a:srgbClr val="FF0000"/>
                </a:solidFill>
              </a:rPr>
              <a:t>( يجدي- عندي – يشفي – لا يجدي – بعيداً –              </a:t>
            </a:r>
            <a:r>
              <a:rPr lang="ar-SA" sz="2800" dirty="0" err="1" smtClean="0">
                <a:solidFill>
                  <a:srgbClr val="FF0000"/>
                </a:solidFill>
              </a:rPr>
              <a:t>إلخ</a:t>
            </a:r>
            <a:r>
              <a:rPr lang="ar-SA" sz="2800" dirty="0" smtClean="0">
                <a:solidFill>
                  <a:srgbClr val="FF0000"/>
                </a:solidFill>
              </a:rPr>
              <a:t> </a:t>
            </a:r>
          </a:p>
          <a:p>
            <a:r>
              <a:rPr lang="ar-SA" sz="2800" smtClean="0">
                <a:solidFill>
                  <a:srgbClr val="FF0000"/>
                </a:solidFill>
              </a:rPr>
              <a:t>الوزن : </a:t>
            </a:r>
            <a:r>
              <a:rPr lang="ar-SA" sz="2800" smtClean="0">
                <a:solidFill>
                  <a:srgbClr val="00B0F0"/>
                </a:solidFill>
              </a:rPr>
              <a:t>الإيقاع </a:t>
            </a:r>
            <a:r>
              <a:rPr lang="ar-SA" sz="2800" dirty="0" smtClean="0">
                <a:solidFill>
                  <a:srgbClr val="00B0F0"/>
                </a:solidFill>
              </a:rPr>
              <a:t>الخارجي</a:t>
            </a:r>
            <a:r>
              <a:rPr lang="ar-SA" sz="2800" dirty="0" smtClean="0"/>
              <a:t>  </a:t>
            </a:r>
            <a:r>
              <a:rPr lang="ar-SA" sz="2800" dirty="0" err="1" smtClean="0"/>
              <a:t>بنى</a:t>
            </a:r>
            <a:r>
              <a:rPr lang="ar-SA" sz="2800" dirty="0" smtClean="0"/>
              <a:t> الشاعر قصيدته على البحر الطويل وذلك لأنه كثير الاستعمال في الشعر العربي .</a:t>
            </a:r>
          </a:p>
          <a:p>
            <a:r>
              <a:rPr lang="ar-SA" sz="2800" dirty="0" smtClean="0">
                <a:solidFill>
                  <a:srgbClr val="FF0000"/>
                </a:solidFill>
              </a:rPr>
              <a:t>القافية :</a:t>
            </a:r>
            <a:r>
              <a:rPr lang="ar-SA" sz="2800" dirty="0" smtClean="0"/>
              <a:t> أتت على حرف الدال وأحسن الشاعر في هذا الاختيار وهذا الصوت الممدود بالكسر وهو يناسب حديث الموت </a:t>
            </a:r>
            <a:r>
              <a:rPr lang="ar-SA" sz="2800" dirty="0" smtClean="0">
                <a:solidFill>
                  <a:srgbClr val="FF0000"/>
                </a:solidFill>
              </a:rPr>
              <a:t>.</a:t>
            </a:r>
            <a:endParaRPr lang="ar-SA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</TotalTime>
  <Words>940</Words>
  <Application>Microsoft Office PowerPoint</Application>
  <PresentationFormat>عرض على الشاشة (3:4)‏</PresentationFormat>
  <Paragraphs>57</Paragraphs>
  <Slides>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سمة Office</vt:lpstr>
      <vt:lpstr>ابن الرومي يرثي ابنه ( المحاضرة الخامسة ) </vt:lpstr>
      <vt:lpstr>الشريحة 2</vt:lpstr>
      <vt:lpstr>ترجمة عن الشاعر ومدخل عام لدراسة النص ،،</vt:lpstr>
      <vt:lpstr>المعنى الإجمالي للنص ،،</vt:lpstr>
      <vt:lpstr>جماليات النص ‘‘مقومات التذوق الأدبي‘‘</vt:lpstr>
      <vt:lpstr>مقومات التذوق أو جماليات النص،،</vt:lpstr>
      <vt:lpstr>جماليات النص أو مقومات التذوق الأدبي ،،</vt:lpstr>
      <vt:lpstr>جماليات النص أو مقومات التذوق الأدبي ،،</vt:lpstr>
      <vt:lpstr>تابع جماليات النص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ابن الرومي يرثي ابنه</dc:title>
  <dc:creator>Compaq</dc:creator>
  <cp:lastModifiedBy>Compaq</cp:lastModifiedBy>
  <cp:revision>20</cp:revision>
  <dcterms:created xsi:type="dcterms:W3CDTF">2013-10-06T14:22:59Z</dcterms:created>
  <dcterms:modified xsi:type="dcterms:W3CDTF">2013-10-11T09:16:41Z</dcterms:modified>
</cp:coreProperties>
</file>

<file path=docProps/thumbnail.jpeg>
</file>