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10F9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71" d="100"/>
          <a:sy n="71" d="100"/>
        </p:scale>
        <p:origin x="-113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D4EA09-DC40-4241-8E18-38B080919D02}" type="datetimeFigureOut">
              <a:rPr lang="ar-SA" smtClean="0"/>
              <a:pPr/>
              <a:t>10/02/1435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B29C86-79E1-4376-B123-5DD26C053514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428605"/>
            <a:ext cx="7772400" cy="1428759"/>
          </a:xfrm>
        </p:spPr>
        <p:txBody>
          <a:bodyPr/>
          <a:lstStyle/>
          <a:p>
            <a:pPr algn="r"/>
            <a:r>
              <a:rPr lang="ar-SA" sz="3200" dirty="0" smtClean="0"/>
              <a:t>          مقالة القشور واللباب لجبران خليل جبران </a:t>
            </a:r>
            <a:endParaRPr lang="ar-SA" sz="3200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1857364"/>
            <a:ext cx="6400800" cy="4500594"/>
          </a:xfrm>
        </p:spPr>
        <p:txBody>
          <a:bodyPr>
            <a:normAutofit fontScale="92500"/>
          </a:bodyPr>
          <a:lstStyle/>
          <a:p>
            <a:pPr algn="r"/>
            <a:r>
              <a:rPr lang="ar-SA" b="1" u="sng" dirty="0" smtClean="0">
                <a:solidFill>
                  <a:srgbClr val="FF0000"/>
                </a:solidFill>
              </a:rPr>
              <a:t>- </a:t>
            </a:r>
            <a:r>
              <a:rPr lang="ar-SA" sz="2400" b="1" u="sng" dirty="0" smtClean="0">
                <a:solidFill>
                  <a:srgbClr val="FF0000"/>
                </a:solidFill>
              </a:rPr>
              <a:t>المعنى الإجمالي : </a:t>
            </a:r>
          </a:p>
          <a:p>
            <a:pPr algn="r"/>
            <a:r>
              <a:rPr lang="ar-SA" sz="2400" dirty="0" smtClean="0">
                <a:solidFill>
                  <a:schemeClr val="tx1"/>
                </a:solidFill>
              </a:rPr>
              <a:t>تقديس كثير من الناس الشكل متناسين الجوهر ، فيغدو عندهم هجران الوطن أيسر بكثير من حرق العلم ، مما يبعث على تقديم الزائف على الأصيل ، وهذا ما لم يرق لجبران ، فطفق يكتب ليبدد هذا الوهم من عقول الناس، ساعياً إلى تنوير بصائرهم .</a:t>
            </a:r>
          </a:p>
          <a:p>
            <a:pPr algn="r"/>
            <a:r>
              <a:rPr lang="ar-SA" sz="2400" b="1" u="sng" dirty="0" smtClean="0">
                <a:solidFill>
                  <a:srgbClr val="FF0000"/>
                </a:solidFill>
              </a:rPr>
              <a:t>- المغزى من المقال : </a:t>
            </a:r>
          </a:p>
          <a:p>
            <a:pPr algn="r"/>
            <a:r>
              <a:rPr lang="ar-SA" sz="2400" dirty="0" smtClean="0">
                <a:solidFill>
                  <a:schemeClr val="tx1"/>
                </a:solidFill>
              </a:rPr>
              <a:t>لقد دعا جبران إلى التريث عند إصدار الحكم على الأشياء ؛ لأن معظم ما نراه قد يكون خادعاً يحتاج إلى تدقيق وتمحيص .</a:t>
            </a:r>
          </a:p>
          <a:p>
            <a:pPr algn="r">
              <a:buFontTx/>
              <a:buChar char="-"/>
            </a:pPr>
            <a:r>
              <a:rPr lang="ar-SA" sz="2400" b="1" u="sng" dirty="0" smtClean="0">
                <a:solidFill>
                  <a:srgbClr val="FF0000"/>
                </a:solidFill>
              </a:rPr>
              <a:t>جماليات النص : </a:t>
            </a:r>
          </a:p>
          <a:p>
            <a:pPr algn="r">
              <a:buFontTx/>
              <a:buChar char="-"/>
            </a:pPr>
            <a:r>
              <a:rPr lang="ar-SA" sz="2400" dirty="0" smtClean="0">
                <a:solidFill>
                  <a:schemeClr val="tx1"/>
                </a:solidFill>
              </a:rPr>
              <a:t> ينتمي ما كتبه جبران خليل جبران إلى جنس نثري يدعى المقامة ، وهي فن نثري من فنون الأدب تدور حول فكرة واحدة تناقش موضوعاً</a:t>
            </a:r>
          </a:p>
          <a:p>
            <a:pPr algn="r">
              <a:buFontTx/>
              <a:buChar char="-"/>
            </a:pPr>
            <a:endParaRPr lang="ar-SA" sz="2400" dirty="0" smtClean="0">
              <a:solidFill>
                <a:schemeClr val="tx1"/>
              </a:solidFill>
            </a:endParaRPr>
          </a:p>
          <a:p>
            <a:pPr algn="r"/>
            <a:endParaRPr lang="ar-SA" sz="2400" dirty="0" smtClean="0">
              <a:solidFill>
                <a:schemeClr val="tx1"/>
              </a:solidFill>
            </a:endParaRPr>
          </a:p>
          <a:p>
            <a:pPr algn="r"/>
            <a:endParaRPr lang="ar-SA" sz="2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dirty="0" smtClean="0"/>
              <a:t>أو تعبر عن وجهة نظر ما ، أو تهدف إلى إقناع القراء ؛ لتقبل فكرة ما .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- </a:t>
            </a:r>
            <a:r>
              <a:rPr lang="ar-SA" sz="2400" b="1" u="sng" dirty="0" smtClean="0">
                <a:solidFill>
                  <a:srgbClr val="FF0000"/>
                </a:solidFill>
              </a:rPr>
              <a:t>السمات المميزة لها : </a:t>
            </a:r>
          </a:p>
          <a:p>
            <a:r>
              <a:rPr lang="ar-SA" sz="2400" dirty="0" smtClean="0"/>
              <a:t>- يمتاز طولها بالاقتصاد ، لغتها بالسلاسة ، وأسلوبها بالجاذبية .</a:t>
            </a:r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- مكوناتها :</a:t>
            </a:r>
          </a:p>
          <a:p>
            <a:r>
              <a:rPr lang="ar-SA" sz="2400" dirty="0" smtClean="0"/>
              <a:t>تتكون من أربعة أقسام : ( العنوان – المقدمة – المناقشة – الخاتمة ) .</a:t>
            </a:r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- أنواعها : </a:t>
            </a:r>
          </a:p>
          <a:p>
            <a:r>
              <a:rPr lang="ar-SA" sz="2400" dirty="0" smtClean="0"/>
              <a:t>نوعين رئيسيين هما : ( المقالة الموضوعية – المقالة الذاتية ) .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- </a:t>
            </a:r>
            <a:r>
              <a:rPr lang="ar-SA" sz="2400" b="1" u="sng" dirty="0" smtClean="0">
                <a:solidFill>
                  <a:srgbClr val="FF0000"/>
                </a:solidFill>
              </a:rPr>
              <a:t>المقالة الموضوعية : </a:t>
            </a:r>
            <a:r>
              <a:rPr lang="ar-SA" sz="2400" dirty="0" smtClean="0">
                <a:solidFill>
                  <a:srgbClr val="FF0000"/>
                </a:solidFill>
              </a:rPr>
              <a:t>وتعرف باسم المقالة العلمية أو الرسمية أو المنهجية ،يحكمها منطق البحث ومنهجه الذي يقوم على بناء الحقائق على مقدماتها 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وتهدف إلى : </a:t>
            </a:r>
            <a:r>
              <a:rPr lang="ar-SA" sz="2400" dirty="0" smtClean="0"/>
              <a:t>( الفائدة المعنوية والعقلية ) .</a:t>
            </a:r>
          </a:p>
          <a:p>
            <a:endParaRPr lang="ar-SA" sz="2400" dirty="0">
              <a:solidFill>
                <a:srgbClr val="FF0000"/>
              </a:solidFill>
            </a:endParaRPr>
          </a:p>
          <a:p>
            <a:endParaRPr lang="ar-SA" sz="24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u="sng" dirty="0" smtClean="0">
                <a:solidFill>
                  <a:srgbClr val="FF0000"/>
                </a:solidFill>
              </a:rPr>
              <a:t>- المقالة الذاتية : </a:t>
            </a:r>
          </a:p>
          <a:p>
            <a:pPr>
              <a:buNone/>
            </a:pPr>
            <a:r>
              <a:rPr lang="ar-SA" sz="2400" dirty="0" smtClean="0"/>
              <a:t>تعرف باسم المقالة الأدبية ، أو المقالة الفنية ، أو المقالة غير الرسمية ، أو المقالة غير المنهجية ، وهي تعتمد على إبداع شخصي ولا يحكمها قاعدة .</a:t>
            </a:r>
          </a:p>
          <a:p>
            <a:pPr>
              <a:buNone/>
            </a:pPr>
            <a:r>
              <a:rPr lang="ar-SA" sz="2400" u="sng" dirty="0" smtClean="0">
                <a:solidFill>
                  <a:srgbClr val="FF0000"/>
                </a:solidFill>
              </a:rPr>
              <a:t>- أسلوبها : </a:t>
            </a:r>
          </a:p>
          <a:p>
            <a:pPr>
              <a:buNone/>
            </a:pPr>
            <a:r>
              <a:rPr lang="ar-SA" sz="2400" dirty="0" smtClean="0"/>
              <a:t>- ذو طابع شخصي ورؤية ذاتية ،يعبر عن وجهة نظر صاحبها ورأيه ، فلا تقدم معالجة منهجية أو تحليلية للموضوع .</a:t>
            </a:r>
          </a:p>
          <a:p>
            <a:pPr>
              <a:buFontTx/>
              <a:buChar char="-"/>
            </a:pPr>
            <a:r>
              <a:rPr lang="ar-SA" sz="2400" u="sng" dirty="0" smtClean="0">
                <a:solidFill>
                  <a:srgbClr val="FF0000"/>
                </a:solidFill>
              </a:rPr>
              <a:t>اللغة : </a:t>
            </a:r>
            <a:endParaRPr lang="ar-SA" sz="2400" u="sng" dirty="0">
              <a:solidFill>
                <a:srgbClr val="FF0000"/>
              </a:solidFill>
            </a:endParaRPr>
          </a:p>
          <a:p>
            <a:pPr>
              <a:buFontTx/>
              <a:buChar char="-"/>
            </a:pPr>
            <a:r>
              <a:rPr lang="ar-SA" sz="2400" dirty="0" smtClean="0"/>
              <a:t>تكشف معاينة المعجم اللغوي للكاتب عن نوعين من المفردات </a:t>
            </a:r>
            <a:r>
              <a:rPr lang="ar-SA" sz="2400" u="sng" dirty="0" smtClean="0"/>
              <a:t>، </a:t>
            </a:r>
            <a:r>
              <a:rPr lang="ar-SA" sz="2400" u="sng" dirty="0" smtClean="0">
                <a:solidFill>
                  <a:srgbClr val="FF0000"/>
                </a:solidFill>
              </a:rPr>
              <a:t>واحد </a:t>
            </a:r>
            <a:r>
              <a:rPr lang="ar-SA" sz="2400" u="sng" dirty="0" err="1" smtClean="0">
                <a:solidFill>
                  <a:srgbClr val="FF0000"/>
                </a:solidFill>
              </a:rPr>
              <a:t>حوى</a:t>
            </a:r>
            <a:r>
              <a:rPr lang="ar-SA" sz="2400" u="sng" dirty="0" smtClean="0">
                <a:solidFill>
                  <a:srgbClr val="FF0000"/>
                </a:solidFill>
              </a:rPr>
              <a:t>: </a:t>
            </a:r>
            <a:r>
              <a:rPr lang="ar-SA" sz="2400" dirty="0" smtClean="0"/>
              <a:t>مفردات ( الظهور ) مثل القصور ، والمعاهد ، والنور ، </a:t>
            </a:r>
            <a:r>
              <a:rPr lang="ar-SA" sz="2400" u="sng" dirty="0" smtClean="0">
                <a:solidFill>
                  <a:srgbClr val="FF0000"/>
                </a:solidFill>
              </a:rPr>
              <a:t>وآخر :</a:t>
            </a:r>
            <a:r>
              <a:rPr lang="ar-SA" sz="2400" dirty="0" smtClean="0"/>
              <a:t> ضم مفردات (الخفاء ) مثل الروح ، والحشرجة ، ذاتي الخفية .</a:t>
            </a:r>
            <a:endParaRPr lang="ar-SA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sz="2400" u="sng" dirty="0" smtClean="0">
                <a:solidFill>
                  <a:srgbClr val="FF0000"/>
                </a:solidFill>
              </a:rPr>
              <a:t>- تتسم لغة الكاتب : </a:t>
            </a:r>
          </a:p>
          <a:p>
            <a:r>
              <a:rPr lang="ar-SA" sz="2400" dirty="0" smtClean="0"/>
              <a:t>بالشعرية أي إنها تقترب من خصائص الشعر ، فيكاد يختلط على القارئ ما ينطق </a:t>
            </a:r>
            <a:r>
              <a:rPr lang="ar-SA" sz="2400" dirty="0" err="1" smtClean="0"/>
              <a:t>به</a:t>
            </a:r>
            <a:r>
              <a:rPr lang="ar-SA" sz="2400" dirty="0" smtClean="0"/>
              <a:t> جبران أهو شعر أم نثر ؟ فما يقوله يكاد يكون شعراً لولا افتقاره إلى الأوزان الشعرية ، نحو ( ينظرون إليك كأن وراء عيونهم عيوناً تحدق إليك ...........الخ </a:t>
            </a:r>
          </a:p>
          <a:p>
            <a:r>
              <a:rPr lang="ar-SA" sz="2400" dirty="0" smtClean="0"/>
              <a:t>فهي حافلة بالمجازات والتشبيهات والمعاني البعيدة مما جعلها تصنف تحت 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- المقالة تصنف في عداد المقالة الذاتية ؛ </a:t>
            </a:r>
            <a:r>
              <a:rPr lang="ar-SA" sz="2400" dirty="0" smtClean="0">
                <a:solidFill>
                  <a:srgbClr val="FF0000"/>
                </a:solidFill>
              </a:rPr>
              <a:t>لأن عباراتها فضفاضة ، مما يؤهلها لحمل العديد من المعاني .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إلى أي المدارس ينتمي الكاتب ؟</a:t>
            </a:r>
          </a:p>
          <a:p>
            <a:r>
              <a:rPr lang="ar-SA" sz="2400" dirty="0" smtClean="0"/>
              <a:t>- جبران من أعلام المدرسة الرومانسية العربية ، إلا أنه من الرواد الذين لم يتخلصوا من تماماً من سطوة المدرسة الكلاسيكية ، ومن مفرداتها القوية القديمة .</a:t>
            </a:r>
          </a:p>
          <a:p>
            <a:r>
              <a:rPr lang="ar-SA" sz="2400" u="sng" dirty="0" smtClean="0">
                <a:solidFill>
                  <a:srgbClr val="0070C0"/>
                </a:solidFill>
              </a:rPr>
              <a:t>كما حرص على انتقاء مفرداته فهو يؤمن بأن لا ترادف في العربية .</a:t>
            </a:r>
            <a:endParaRPr lang="ar-SA" sz="2400" u="sng" dirty="0">
              <a:solidFill>
                <a:srgbClr val="0070C0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u="sng" dirty="0" smtClean="0">
                <a:solidFill>
                  <a:srgbClr val="FF0000"/>
                </a:solidFill>
              </a:rPr>
              <a:t>- الأسلوب : </a:t>
            </a:r>
          </a:p>
          <a:p>
            <a:r>
              <a:rPr lang="ar-SA" sz="2400" dirty="0" smtClean="0"/>
              <a:t>اتسم أسلوب الكاتب باللجوء إلى التقابلات ، حيث ينزع إلى بلورة رؤيته عن طريق استحضار المتضادات ، وجعلها تتقابل كي تسفر عن ذاتها وما يقابلها ، نحو قوله : ( لا ليست الحياة بسطوحها بل بخفاياها ، ولا المرئيات بقشورها بل بلبابها . ولا الناس بوجوههم بل بقلوبهم ) .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وكثرة المتناقضات في النص ؛ لأن التضاد ينقل المتلقي من النقيض إلى النقيض ،</a:t>
            </a:r>
          </a:p>
          <a:p>
            <a:r>
              <a:rPr lang="ar-SA" sz="2400" dirty="0" smtClean="0"/>
              <a:t>واستخدام الكاتب كذلك للمحسنات البديعية 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أهم سمات مدرسة المهجر الشمالي التي ينتمي إليها الكاتب </a:t>
            </a:r>
            <a:r>
              <a:rPr lang="ar-SA" sz="2400" u="sng" dirty="0" smtClean="0"/>
              <a:t>: </a:t>
            </a:r>
            <a:r>
              <a:rPr lang="ar-SA" sz="2400" dirty="0" smtClean="0"/>
              <a:t>( </a:t>
            </a:r>
            <a:r>
              <a:rPr lang="ar-SA" sz="2400" dirty="0" smtClean="0">
                <a:solidFill>
                  <a:srgbClr val="0070C0"/>
                </a:solidFill>
              </a:rPr>
              <a:t>إبراز العنصر الذاتي والوجداني والقيام على مبدأ الوحدة العضوية وتبسيط اللغة وتقريبها من لغة الحياة اليومية .</a:t>
            </a:r>
            <a:endParaRPr lang="ar-SA" sz="2400" u="sng" dirty="0" smtClean="0">
              <a:solidFill>
                <a:srgbClr val="FF0000"/>
              </a:solidFill>
            </a:endParaRPr>
          </a:p>
          <a:p>
            <a:endParaRPr lang="ar-SA" sz="2400" u="sng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ar-SA" sz="2400" u="sng" dirty="0" err="1" smtClean="0">
                <a:solidFill>
                  <a:srgbClr val="FF0000"/>
                </a:solidFill>
              </a:rPr>
              <a:t>الصورالفنية</a:t>
            </a:r>
            <a:r>
              <a:rPr lang="ar-SA" sz="2400" u="sng" dirty="0" smtClean="0">
                <a:solidFill>
                  <a:srgbClr val="FF0000"/>
                </a:solidFill>
              </a:rPr>
              <a:t> : 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تفوق جبران في استحضار الصور الفنية القادرة على تجسيد معانيه .</a:t>
            </a:r>
          </a:p>
          <a:p>
            <a:r>
              <a:rPr lang="ar-SA" sz="2400" dirty="0" smtClean="0"/>
              <a:t>( لو استطعت تمزيق ما </a:t>
            </a:r>
            <a:r>
              <a:rPr lang="ar-SA" sz="2400" dirty="0" err="1" smtClean="0"/>
              <a:t>تحوكه</a:t>
            </a:r>
            <a:r>
              <a:rPr lang="ar-SA" sz="2400" dirty="0" smtClean="0"/>
              <a:t> حواسك ) داعياً إلى عدم الوقوف على الظاهرة .</a:t>
            </a:r>
          </a:p>
          <a:p>
            <a:r>
              <a:rPr lang="ar-SA" sz="2400" dirty="0" smtClean="0"/>
              <a:t>( وهنا الوهن شيخوخة مستلقية على الرمال ) داعياً إلى نبذ الضعف والخور 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لم أكثر الكاتب من اللجوء إلى الكنايات ؟ </a:t>
            </a:r>
          </a:p>
          <a:p>
            <a:r>
              <a:rPr lang="ar-SA" sz="2400" dirty="0" smtClean="0"/>
              <a:t>- من أجل إيصال ما يعتمل في نفسه من كراهية للكبر والتعالي على الآخرين بأيسر الطرق 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مثل : ( فذا يخترق الأرض – وذلك يمتشق البرق – وغيره يستوجب الهواء ) .</a:t>
            </a:r>
          </a:p>
          <a:p>
            <a:r>
              <a:rPr lang="ar-SA" sz="2400" dirty="0" smtClean="0">
                <a:solidFill>
                  <a:srgbClr val="0070C0"/>
                </a:solidFill>
              </a:rPr>
              <a:t>- </a:t>
            </a:r>
            <a:r>
              <a:rPr lang="ar-SA" sz="2400" dirty="0" smtClean="0">
                <a:solidFill>
                  <a:srgbClr val="B10F92"/>
                </a:solidFill>
              </a:rPr>
              <a:t>أبدع في القدرة على ربط المفردات المتباعدة واستحداث علاقات جديدة فيما بينها ، لتوليد صور جديدة مرتبطة بنفس الكاتب ، ولم تأت هذه الصور؛ </a:t>
            </a:r>
            <a:r>
              <a:rPr lang="ar-SA" sz="2400" dirty="0" smtClean="0">
                <a:solidFill>
                  <a:srgbClr val="0070C0"/>
                </a:solidFill>
              </a:rPr>
              <a:t>إلا لتؤكد ثورة الكاتب على كل العادات والتقاليد البالية ، وهي دعوة ساخرة للتخلص من كل ما من شأنه أن يعوق رُقي الإنسان وسموه .</a:t>
            </a:r>
            <a:endParaRPr lang="ar-SA" sz="2400" dirty="0">
              <a:solidFill>
                <a:srgbClr val="0070C0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u="sng" dirty="0" smtClean="0">
                <a:solidFill>
                  <a:srgbClr val="FF0000"/>
                </a:solidFill>
              </a:rPr>
              <a:t>الموسيقى :</a:t>
            </a:r>
          </a:p>
          <a:p>
            <a:r>
              <a:rPr lang="ar-SA" sz="2400" dirty="0" smtClean="0"/>
              <a:t>حفل نص القشور واللباب لجبران خليل جبران بالإيقاع الداخلي والخارجي ، لكنه اعتمد بشكل واضح على  الإيقاع  الداخلي ، لذا لجأ إلى المساواة بين الجمل والمساواة في تدفق النفس ، وهي ظاهرة لافتة </a:t>
            </a:r>
            <a:r>
              <a:rPr lang="ar-SA" sz="2400" smtClean="0"/>
              <a:t>في نصه .</a:t>
            </a:r>
            <a:endParaRPr lang="ar-SA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</TotalTime>
  <Words>708</Words>
  <Application>Microsoft Office PowerPoint</Application>
  <PresentationFormat>عرض على الشاشة (3:4)‏</PresentationFormat>
  <Paragraphs>45</Paragraphs>
  <Slides>7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سمة Office</vt:lpstr>
      <vt:lpstr>          مقالة القشور واللباب لجبران خليل جبران 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مقالة القشور واللباب لجبران خليل جبران</dc:title>
  <dc:creator>Compaq</dc:creator>
  <cp:lastModifiedBy>arsal</cp:lastModifiedBy>
  <cp:revision>11</cp:revision>
  <dcterms:created xsi:type="dcterms:W3CDTF">2013-11-24T18:23:49Z</dcterms:created>
  <dcterms:modified xsi:type="dcterms:W3CDTF">2013-12-13T14:21:56Z</dcterms:modified>
</cp:coreProperties>
</file>

<file path=docProps/thumbnail.jpeg>
</file>