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D60093"/>
    <a:srgbClr val="0000FF"/>
    <a:srgbClr val="66FF66"/>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E1C53E63-9955-44FA-B661-86E1E344297A}" type="datetimeFigureOut">
              <a:rPr lang="ar-SA" smtClean="0"/>
              <a:pPr/>
              <a:t>30/11/34</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D6B206A2-52DD-4847-B85C-01EDC25BFD59}"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E1C53E63-9955-44FA-B661-86E1E344297A}" type="datetimeFigureOut">
              <a:rPr lang="ar-SA" smtClean="0"/>
              <a:pPr/>
              <a:t>30/11/34</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D6B206A2-52DD-4847-B85C-01EDC25BFD59}"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E1C53E63-9955-44FA-B661-86E1E344297A}" type="datetimeFigureOut">
              <a:rPr lang="ar-SA" smtClean="0"/>
              <a:pPr/>
              <a:t>30/11/34</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D6B206A2-52DD-4847-B85C-01EDC25BFD59}"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E1C53E63-9955-44FA-B661-86E1E344297A}" type="datetimeFigureOut">
              <a:rPr lang="ar-SA" smtClean="0"/>
              <a:pPr/>
              <a:t>30/11/34</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D6B206A2-52DD-4847-B85C-01EDC25BFD59}"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E1C53E63-9955-44FA-B661-86E1E344297A}" type="datetimeFigureOut">
              <a:rPr lang="ar-SA" smtClean="0"/>
              <a:pPr/>
              <a:t>30/11/34</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D6B206A2-52DD-4847-B85C-01EDC25BFD59}"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E1C53E63-9955-44FA-B661-86E1E344297A}" type="datetimeFigureOut">
              <a:rPr lang="ar-SA" smtClean="0"/>
              <a:pPr/>
              <a:t>30/11/34</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D6B206A2-52DD-4847-B85C-01EDC25BFD59}"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E1C53E63-9955-44FA-B661-86E1E344297A}" type="datetimeFigureOut">
              <a:rPr lang="ar-SA" smtClean="0"/>
              <a:pPr/>
              <a:t>30/11/34</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D6B206A2-52DD-4847-B85C-01EDC25BFD59}"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E1C53E63-9955-44FA-B661-86E1E344297A}" type="datetimeFigureOut">
              <a:rPr lang="ar-SA" smtClean="0"/>
              <a:pPr/>
              <a:t>30/11/34</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D6B206A2-52DD-4847-B85C-01EDC25BFD59}"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E1C53E63-9955-44FA-B661-86E1E344297A}" type="datetimeFigureOut">
              <a:rPr lang="ar-SA" smtClean="0"/>
              <a:pPr/>
              <a:t>30/11/34</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D6B206A2-52DD-4847-B85C-01EDC25BFD59}"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E1C53E63-9955-44FA-B661-86E1E344297A}" type="datetimeFigureOut">
              <a:rPr lang="ar-SA" smtClean="0"/>
              <a:pPr/>
              <a:t>30/11/34</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D6B206A2-52DD-4847-B85C-01EDC25BFD59}"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E1C53E63-9955-44FA-B661-86E1E344297A}" type="datetimeFigureOut">
              <a:rPr lang="ar-SA" smtClean="0"/>
              <a:pPr/>
              <a:t>30/11/34</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D6B206A2-52DD-4847-B85C-01EDC25BFD59}"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E1C53E63-9955-44FA-B661-86E1E344297A}" type="datetimeFigureOut">
              <a:rPr lang="ar-SA" smtClean="0"/>
              <a:pPr/>
              <a:t>30/11/34</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D6B206A2-52DD-4847-B85C-01EDC25BFD59}"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normAutofit fontScale="90000"/>
          </a:bodyPr>
          <a:lstStyle/>
          <a:p>
            <a:r>
              <a:rPr lang="ar-SA" sz="3600" dirty="0" smtClean="0">
                <a:solidFill>
                  <a:srgbClr val="D60093"/>
                </a:solidFill>
              </a:rPr>
              <a:t>( المحاضرة الثانية )</a:t>
            </a:r>
            <a:r>
              <a:rPr lang="ar-SA" sz="2800" dirty="0" smtClean="0"/>
              <a:t/>
            </a:r>
            <a:br>
              <a:rPr lang="ar-SA" sz="2800" dirty="0" smtClean="0"/>
            </a:br>
            <a:r>
              <a:rPr lang="ar-SA" sz="2800" dirty="0" smtClean="0"/>
              <a:t/>
            </a:r>
            <a:br>
              <a:rPr lang="ar-SA" sz="2800" dirty="0" smtClean="0"/>
            </a:br>
            <a:r>
              <a:rPr lang="ar-SA" sz="2800" dirty="0" smtClean="0">
                <a:solidFill>
                  <a:srgbClr val="D60093"/>
                </a:solidFill>
              </a:rPr>
              <a:t>الفهم قبل التذوق : </a:t>
            </a:r>
            <a:r>
              <a:rPr lang="ar-SA" sz="2800" dirty="0" smtClean="0"/>
              <a:t>ما من نص يريد القارئ أن يتذوقه ويستشعر اللذة الفنية </a:t>
            </a:r>
            <a:r>
              <a:rPr lang="ar-SA" sz="2800" dirty="0" smtClean="0"/>
              <a:t/>
            </a:r>
            <a:br>
              <a:rPr lang="ar-SA" sz="2800" dirty="0" smtClean="0"/>
            </a:br>
            <a:r>
              <a:rPr lang="ar-SA" sz="2800" dirty="0" smtClean="0"/>
              <a:t>في </a:t>
            </a:r>
            <a:r>
              <a:rPr lang="ar-SA" sz="2800" dirty="0" smtClean="0"/>
              <a:t>معارضه وأساليبه إلا وكان الفهم الدقيق والاستبطان العميق للمقروء الأدبي من أهم خطوات تحليل النص والوصول إلى تقويمه تقويما موفقا . </a:t>
            </a:r>
            <a:r>
              <a:rPr lang="ar-SA" sz="2800" dirty="0" smtClean="0">
                <a:solidFill>
                  <a:srgbClr val="D60093"/>
                </a:solidFill>
              </a:rPr>
              <a:t>التذوق بين القواعد </a:t>
            </a:r>
            <a:r>
              <a:rPr lang="ar-SA" sz="2800" dirty="0" smtClean="0">
                <a:solidFill>
                  <a:srgbClr val="D60093"/>
                </a:solidFill>
              </a:rPr>
              <a:t>والملكة :</a:t>
            </a:r>
            <a:r>
              <a:rPr lang="ar-SA" sz="2800" dirty="0" smtClean="0"/>
              <a:t/>
            </a:r>
            <a:br>
              <a:rPr lang="ar-SA" sz="2800" dirty="0" smtClean="0"/>
            </a:br>
            <a:r>
              <a:rPr lang="ar-SA" sz="2800" dirty="0" smtClean="0"/>
              <a:t>إن </a:t>
            </a:r>
            <a:r>
              <a:rPr lang="ar-SA" sz="2800" dirty="0" smtClean="0"/>
              <a:t>القدرة على توظيف الذوق في تلقي النصوص وتقييمها ملكة لا علما ؛ لأن الملكة موهبة تنمو مع كثرة المران والدربة ، وليست توظيفاً آلياً لمعايير حاسمة تُحفظ عن ظهر قلب ، بل هي لطائفُ يدركها المتأمل المتذوق لأسرار اللغة وطاقاتها المتجددة ومعارضها الخلابة .</a:t>
            </a:r>
            <a:br>
              <a:rPr lang="ar-SA" sz="2800" dirty="0" smtClean="0"/>
            </a:br>
            <a:r>
              <a:rPr lang="ar-SA" sz="2800" dirty="0" smtClean="0"/>
              <a:t>أما عن مفهوم كلمة أدبي : يقصد </a:t>
            </a:r>
            <a:r>
              <a:rPr lang="ar-SA" sz="2800" dirty="0" err="1" smtClean="0"/>
              <a:t>بها</a:t>
            </a:r>
            <a:r>
              <a:rPr lang="ar-SA" sz="2800" dirty="0" smtClean="0"/>
              <a:t> كل فن مادته الكلمة شعراً كان أم نثراً ، خطابةً أم مسرحية أم قصةً أم غير ذلك . </a:t>
            </a:r>
            <a:r>
              <a:rPr lang="ar-SA" sz="2800" dirty="0"/>
              <a:t/>
            </a:r>
            <a:br>
              <a:rPr lang="ar-SA" sz="2800" dirty="0"/>
            </a:br>
            <a:r>
              <a:rPr lang="ar-SA" sz="2800" dirty="0" smtClean="0"/>
              <a:t>مفهوم التذوق الأدبي </a:t>
            </a:r>
            <a:endParaRPr lang="ar-SA" sz="2800" dirty="0"/>
          </a:p>
        </p:txBody>
      </p:sp>
      <p:sp>
        <p:nvSpPr>
          <p:cNvPr id="3" name="عنوان فرعي 2"/>
          <p:cNvSpPr>
            <a:spLocks noGrp="1"/>
          </p:cNvSpPr>
          <p:nvPr>
            <p:ph type="subTitle" idx="1"/>
          </p:nvPr>
        </p:nvSpPr>
        <p:spPr/>
        <p:txBody>
          <a:bodyPr/>
          <a:lstStyle/>
          <a:p>
            <a:endParaRPr lang="ar-SA" dirty="0" smtClean="0"/>
          </a:p>
          <a:p>
            <a:endParaRPr lang="ar-SA" dirty="0" smtClean="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3200" dirty="0" smtClean="0">
                <a:solidFill>
                  <a:srgbClr val="0070C0"/>
                </a:solidFill>
              </a:rPr>
              <a:t>مقومات التذوق الأدبي </a:t>
            </a:r>
            <a:endParaRPr lang="ar-SA" sz="3200" dirty="0">
              <a:solidFill>
                <a:srgbClr val="0070C0"/>
              </a:solidFill>
            </a:endParaRPr>
          </a:p>
        </p:txBody>
      </p:sp>
      <p:sp>
        <p:nvSpPr>
          <p:cNvPr id="3" name="عنصر نائب للمحتوى 2"/>
          <p:cNvSpPr>
            <a:spLocks noGrp="1"/>
          </p:cNvSpPr>
          <p:nvPr>
            <p:ph idx="1"/>
          </p:nvPr>
        </p:nvSpPr>
        <p:spPr/>
        <p:txBody>
          <a:bodyPr/>
          <a:lstStyle/>
          <a:p>
            <a:pPr>
              <a:buNone/>
            </a:pPr>
            <a:r>
              <a:rPr lang="ar-SA" dirty="0" smtClean="0">
                <a:solidFill>
                  <a:srgbClr val="D60093"/>
                </a:solidFill>
              </a:rPr>
              <a:t>1-</a:t>
            </a:r>
            <a:r>
              <a:rPr lang="ar-SA" dirty="0" smtClean="0"/>
              <a:t> </a:t>
            </a:r>
            <a:r>
              <a:rPr lang="ar-SA" sz="2800" dirty="0" smtClean="0">
                <a:solidFill>
                  <a:srgbClr val="D60093"/>
                </a:solidFill>
              </a:rPr>
              <a:t>المقومات الفكرية : </a:t>
            </a:r>
            <a:r>
              <a:rPr lang="ar-SA" sz="2800" dirty="0" smtClean="0"/>
              <a:t>التي تمثل العنصر العقلي في النص ، وطبيعة فكر الكاتب أو الشاعر وخلفيته الثقافية .</a:t>
            </a:r>
          </a:p>
          <a:p>
            <a:r>
              <a:rPr lang="ar-SA" sz="2800" dirty="0" smtClean="0">
                <a:solidFill>
                  <a:srgbClr val="D60093"/>
                </a:solidFill>
              </a:rPr>
              <a:t>مقاييس جمال الأفكار :</a:t>
            </a:r>
            <a:r>
              <a:rPr lang="ar-SA" sz="2800" dirty="0" smtClean="0"/>
              <a:t> 1- صحتها ، قوتها ، تأثيرها في المتلقي .</a:t>
            </a:r>
          </a:p>
          <a:p>
            <a:r>
              <a:rPr lang="ar-SA" sz="2800" dirty="0" smtClean="0"/>
              <a:t>2- نوعها من حيث عصريتها أو قدمها كونها مباشرة أو غير مباشرة 3- الترابط بين الأفكار المحورية والثانوية .</a:t>
            </a:r>
          </a:p>
          <a:p>
            <a:r>
              <a:rPr lang="ar-SA" sz="2800" dirty="0" smtClean="0"/>
              <a:t>4- سموها وتضمنها لقيم يشتمل عليها النص .</a:t>
            </a:r>
          </a:p>
          <a:p>
            <a:r>
              <a:rPr lang="ar-SA" sz="2800" dirty="0" smtClean="0"/>
              <a:t>5- الجدة والابتكار .</a:t>
            </a:r>
          </a:p>
          <a:p>
            <a:r>
              <a:rPr lang="ar-SA" sz="2800" dirty="0" smtClean="0"/>
              <a:t>6- العمق والبعد عن السطحية والسذاجة .</a:t>
            </a:r>
          </a:p>
          <a:p>
            <a:r>
              <a:rPr lang="ar-SA" sz="2800" dirty="0" smtClean="0"/>
              <a:t>7- الصدق ونعني </a:t>
            </a:r>
            <a:r>
              <a:rPr lang="ar-SA" sz="2800" dirty="0" err="1" smtClean="0"/>
              <a:t>به</a:t>
            </a:r>
            <a:r>
              <a:rPr lang="ar-SA" sz="2800" dirty="0" smtClean="0"/>
              <a:t> الصدق الفني في التجربة التي يعالجها .</a:t>
            </a:r>
          </a:p>
          <a:p>
            <a:endParaRPr lang="ar-SA" sz="2800" dirty="0" smtClean="0"/>
          </a:p>
          <a:p>
            <a:endParaRPr lang="ar-SA" sz="2800"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3200" dirty="0" smtClean="0">
                <a:solidFill>
                  <a:srgbClr val="0070C0"/>
                </a:solidFill>
              </a:rPr>
              <a:t>مقومات التذوق </a:t>
            </a:r>
            <a:endParaRPr lang="ar-SA" sz="3200" dirty="0">
              <a:solidFill>
                <a:srgbClr val="0070C0"/>
              </a:solidFill>
            </a:endParaRPr>
          </a:p>
        </p:txBody>
      </p:sp>
      <p:sp>
        <p:nvSpPr>
          <p:cNvPr id="3" name="عنصر نائب للمحتوى 2"/>
          <p:cNvSpPr>
            <a:spLocks noGrp="1"/>
          </p:cNvSpPr>
          <p:nvPr>
            <p:ph idx="1"/>
          </p:nvPr>
        </p:nvSpPr>
        <p:spPr/>
        <p:txBody>
          <a:bodyPr>
            <a:normAutofit lnSpcReduction="10000"/>
          </a:bodyPr>
          <a:lstStyle/>
          <a:p>
            <a:r>
              <a:rPr lang="ar-SA" sz="2800" dirty="0" smtClean="0">
                <a:solidFill>
                  <a:srgbClr val="D60093"/>
                </a:solidFill>
              </a:rPr>
              <a:t>المقومات العاطفية :</a:t>
            </a:r>
            <a:r>
              <a:rPr lang="ar-SA" sz="2800" dirty="0" smtClean="0"/>
              <a:t> هي محور ارتكاز النص الأدبي وهي جملة من الانفعالات المجتمعة نحو شيء واحد ، أو موضوعٍ ما سلبا </a:t>
            </a:r>
            <a:r>
              <a:rPr lang="ar-SA" sz="2800" dirty="0" err="1" smtClean="0"/>
              <a:t>أوإيجابا</a:t>
            </a:r>
            <a:r>
              <a:rPr lang="ar-SA" sz="2800" dirty="0" smtClean="0"/>
              <a:t>.</a:t>
            </a:r>
          </a:p>
          <a:p>
            <a:r>
              <a:rPr lang="ar-SA" sz="2800" dirty="0" smtClean="0">
                <a:solidFill>
                  <a:srgbClr val="D60093"/>
                </a:solidFill>
              </a:rPr>
              <a:t>مقاييس جمال العاطفة : </a:t>
            </a:r>
            <a:r>
              <a:rPr lang="ar-SA" sz="2800" dirty="0" smtClean="0"/>
              <a:t>الصدق ، السمو ، القوة ، </a:t>
            </a:r>
          </a:p>
          <a:p>
            <a:r>
              <a:rPr lang="ar-SA" sz="2800" dirty="0" smtClean="0">
                <a:solidFill>
                  <a:srgbClr val="D60093"/>
                </a:solidFill>
              </a:rPr>
              <a:t>الصدق : </a:t>
            </a:r>
            <a:r>
              <a:rPr lang="ar-SA" sz="2800" dirty="0" smtClean="0"/>
              <a:t>تعبيرها الدقيق عن نفسية صاحبها </a:t>
            </a:r>
            <a:r>
              <a:rPr lang="ar-SA" sz="2800" dirty="0" smtClean="0">
                <a:solidFill>
                  <a:srgbClr val="D60093"/>
                </a:solidFill>
              </a:rPr>
              <a:t>.</a:t>
            </a:r>
          </a:p>
          <a:p>
            <a:r>
              <a:rPr lang="ar-SA" sz="2800" dirty="0" smtClean="0">
                <a:solidFill>
                  <a:srgbClr val="D60093"/>
                </a:solidFill>
              </a:rPr>
              <a:t>السمو : </a:t>
            </a:r>
            <a:r>
              <a:rPr lang="ar-SA" sz="2800" dirty="0" smtClean="0"/>
              <a:t>أن تبعث في النفس التعلق بالقيم النبيلة والمعاني السامية .</a:t>
            </a:r>
          </a:p>
          <a:p>
            <a:r>
              <a:rPr lang="ar-SA" sz="2800" dirty="0" smtClean="0">
                <a:solidFill>
                  <a:srgbClr val="D60093"/>
                </a:solidFill>
              </a:rPr>
              <a:t>القوة : </a:t>
            </a:r>
            <a:r>
              <a:rPr lang="ar-SA" sz="2800" dirty="0" smtClean="0"/>
              <a:t>ونعني </a:t>
            </a:r>
            <a:r>
              <a:rPr lang="ar-SA" sz="2800" dirty="0" err="1" smtClean="0"/>
              <a:t>به</a:t>
            </a:r>
            <a:r>
              <a:rPr lang="ar-SA" sz="2800" dirty="0" smtClean="0"/>
              <a:t> التوحد بين المبدع والمتلقي .</a:t>
            </a:r>
          </a:p>
          <a:p>
            <a:r>
              <a:rPr lang="ar-SA" sz="2800" dirty="0" smtClean="0">
                <a:solidFill>
                  <a:srgbClr val="D60093"/>
                </a:solidFill>
              </a:rPr>
              <a:t>المقومات الخيالية : </a:t>
            </a:r>
            <a:r>
              <a:rPr lang="ar-SA" sz="2800" dirty="0" smtClean="0"/>
              <a:t>قدرة الأديب على التأليف بين الصور وتركيب المشاهد .</a:t>
            </a:r>
          </a:p>
          <a:p>
            <a:r>
              <a:rPr lang="ar-SA" sz="2800" dirty="0" smtClean="0">
                <a:solidFill>
                  <a:srgbClr val="D60093"/>
                </a:solidFill>
              </a:rPr>
              <a:t>تحليل الخيال وتذوقه يكون : </a:t>
            </a:r>
            <a:r>
              <a:rPr lang="ar-SA" sz="2800" dirty="0" smtClean="0"/>
              <a:t>بالبحث عن نوعه إبداعي - تأليفي – تفسيري .</a:t>
            </a:r>
          </a:p>
          <a:p>
            <a:endParaRPr lang="ar-SA" sz="2800" dirty="0">
              <a:solidFill>
                <a:srgbClr val="D60093"/>
              </a:solidFill>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3200" dirty="0" smtClean="0">
                <a:solidFill>
                  <a:srgbClr val="0070C0"/>
                </a:solidFill>
              </a:rPr>
              <a:t>مقومات التذوق</a:t>
            </a:r>
            <a:endParaRPr lang="ar-SA" sz="3200" dirty="0">
              <a:solidFill>
                <a:srgbClr val="0070C0"/>
              </a:solidFill>
            </a:endParaRPr>
          </a:p>
        </p:txBody>
      </p:sp>
      <p:sp>
        <p:nvSpPr>
          <p:cNvPr id="3" name="عنصر نائب للمحتوى 2"/>
          <p:cNvSpPr>
            <a:spLocks noGrp="1"/>
          </p:cNvSpPr>
          <p:nvPr>
            <p:ph idx="1"/>
          </p:nvPr>
        </p:nvSpPr>
        <p:spPr/>
        <p:txBody>
          <a:bodyPr/>
          <a:lstStyle/>
          <a:p>
            <a:r>
              <a:rPr lang="ar-SA" sz="2800" dirty="0" smtClean="0">
                <a:solidFill>
                  <a:srgbClr val="D60093"/>
                </a:solidFill>
              </a:rPr>
              <a:t>أشهر أنواع الخيال : </a:t>
            </a:r>
          </a:p>
          <a:p>
            <a:r>
              <a:rPr lang="ar-SA" sz="2800" dirty="0" err="1" smtClean="0">
                <a:solidFill>
                  <a:srgbClr val="D60093"/>
                </a:solidFill>
              </a:rPr>
              <a:t>الابتكاري</a:t>
            </a:r>
            <a:r>
              <a:rPr lang="ar-SA" sz="2800" dirty="0" smtClean="0">
                <a:solidFill>
                  <a:srgbClr val="D60093"/>
                </a:solidFill>
              </a:rPr>
              <a:t> : </a:t>
            </a:r>
            <a:r>
              <a:rPr lang="ar-SA" sz="2800" dirty="0" smtClean="0"/>
              <a:t>وهو الذي يؤلف صوراً جديدة عناصرها موجودة في ذاكرة الأديب ، فيقدم لنا صوراً جديدة للواقع .</a:t>
            </a:r>
          </a:p>
          <a:p>
            <a:r>
              <a:rPr lang="ar-SA" sz="2800" dirty="0" smtClean="0">
                <a:solidFill>
                  <a:srgbClr val="D60093"/>
                </a:solidFill>
              </a:rPr>
              <a:t>يوجد هذا النوع في : </a:t>
            </a:r>
            <a:r>
              <a:rPr lang="ar-SA" sz="2800" dirty="0" smtClean="0"/>
              <a:t>الشعر والقصص والروايات .</a:t>
            </a:r>
          </a:p>
          <a:p>
            <a:r>
              <a:rPr lang="ar-SA" sz="2800" dirty="0" err="1" smtClean="0">
                <a:solidFill>
                  <a:srgbClr val="D60093"/>
                </a:solidFill>
              </a:rPr>
              <a:t>التأليفي</a:t>
            </a:r>
            <a:r>
              <a:rPr lang="ar-SA" sz="2800" dirty="0" smtClean="0">
                <a:solidFill>
                  <a:srgbClr val="D60093"/>
                </a:solidFill>
              </a:rPr>
              <a:t> : </a:t>
            </a:r>
            <a:r>
              <a:rPr lang="ar-SA" sz="2800" dirty="0" smtClean="0"/>
              <a:t>وهو خيال يربط بين الأشياء المتشابهة في الحياة .</a:t>
            </a:r>
          </a:p>
          <a:p>
            <a:r>
              <a:rPr lang="ar-SA" sz="2800" dirty="0" smtClean="0">
                <a:solidFill>
                  <a:srgbClr val="D60093"/>
                </a:solidFill>
              </a:rPr>
              <a:t>البياني أو التفسيري : </a:t>
            </a:r>
            <a:r>
              <a:rPr lang="ar-SA" sz="2800" dirty="0" smtClean="0"/>
              <a:t>هو الذي </a:t>
            </a:r>
            <a:r>
              <a:rPr lang="ar-SA" sz="2800" dirty="0" err="1" smtClean="0"/>
              <a:t>لايُعني</a:t>
            </a:r>
            <a:r>
              <a:rPr lang="ar-SA" sz="2800" dirty="0" smtClean="0"/>
              <a:t> بوصف الأشياء والظواهر الخارجية ، إنما يحاول تفسيرها معتمداً على ملكة تجسيد المعنويات أو تشخيص الأشياء الجامدة وغير العاقلة .</a:t>
            </a:r>
          </a:p>
          <a:p>
            <a:r>
              <a:rPr lang="ar-SA" sz="2800" dirty="0" smtClean="0">
                <a:solidFill>
                  <a:srgbClr val="D60093"/>
                </a:solidFill>
              </a:rPr>
              <a:t>المقومات الأسلوبية : </a:t>
            </a:r>
            <a:r>
              <a:rPr lang="ar-SA" sz="2800" dirty="0" smtClean="0"/>
              <a:t>هي القوالب التي تحوي كل المقومات . </a:t>
            </a:r>
            <a:endParaRPr lang="ar-SA" sz="2800" dirty="0">
              <a:solidFill>
                <a:srgbClr val="D60093"/>
              </a:solidFill>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3200" dirty="0" smtClean="0">
                <a:solidFill>
                  <a:srgbClr val="0070C0"/>
                </a:solidFill>
              </a:rPr>
              <a:t>مقومات التذوق </a:t>
            </a:r>
            <a:endParaRPr lang="ar-SA" sz="3200" dirty="0">
              <a:solidFill>
                <a:srgbClr val="0070C0"/>
              </a:solidFill>
            </a:endParaRPr>
          </a:p>
        </p:txBody>
      </p:sp>
      <p:sp>
        <p:nvSpPr>
          <p:cNvPr id="3" name="عنصر نائب للمحتوى 2"/>
          <p:cNvSpPr>
            <a:spLocks noGrp="1"/>
          </p:cNvSpPr>
          <p:nvPr>
            <p:ph idx="1"/>
          </p:nvPr>
        </p:nvSpPr>
        <p:spPr/>
        <p:txBody>
          <a:bodyPr>
            <a:normAutofit/>
          </a:bodyPr>
          <a:lstStyle/>
          <a:p>
            <a:r>
              <a:rPr lang="ar-SA" sz="2800" dirty="0" smtClean="0">
                <a:solidFill>
                  <a:srgbClr val="D60093"/>
                </a:solidFill>
              </a:rPr>
              <a:t>من الألفاظ – </a:t>
            </a:r>
            <a:r>
              <a:rPr lang="ar-SA" sz="2800" dirty="0" smtClean="0"/>
              <a:t>وهي البنية الأساسية في النص وتذوقها يكون بالبحث عن قوتها – معناها – دلالتها المستمدة من السياق – ترابطها ....</a:t>
            </a:r>
            <a:r>
              <a:rPr lang="ar-SA" sz="2800" dirty="0" err="1" smtClean="0"/>
              <a:t>إلخ</a:t>
            </a:r>
            <a:r>
              <a:rPr lang="ar-SA" sz="2800" dirty="0" smtClean="0"/>
              <a:t> </a:t>
            </a:r>
          </a:p>
          <a:p>
            <a:r>
              <a:rPr lang="ar-SA" sz="2800" dirty="0" smtClean="0">
                <a:solidFill>
                  <a:srgbClr val="D60093"/>
                </a:solidFill>
              </a:rPr>
              <a:t>التراكيب : </a:t>
            </a:r>
            <a:r>
              <a:rPr lang="ar-SA" sz="2800" dirty="0" smtClean="0"/>
              <a:t>ومقاييس</a:t>
            </a:r>
            <a:r>
              <a:rPr lang="ar-SA" sz="2800" dirty="0" smtClean="0">
                <a:solidFill>
                  <a:srgbClr val="D60093"/>
                </a:solidFill>
              </a:rPr>
              <a:t> </a:t>
            </a:r>
            <a:r>
              <a:rPr lang="ar-SA" sz="2800" dirty="0" smtClean="0"/>
              <a:t>جمالها يكون بخلوها من التعقيد والتنافر والغرابة</a:t>
            </a:r>
          </a:p>
          <a:p>
            <a:r>
              <a:rPr lang="ar-SA" sz="2800" dirty="0" smtClean="0">
                <a:solidFill>
                  <a:srgbClr val="D60093"/>
                </a:solidFill>
              </a:rPr>
              <a:t>المقومات الموسيقية : </a:t>
            </a:r>
            <a:r>
              <a:rPr lang="ar-SA" sz="2800" dirty="0" smtClean="0"/>
              <a:t>وتتمثل في أمرين </a:t>
            </a:r>
            <a:r>
              <a:rPr lang="ar-SA" sz="2800" dirty="0" smtClean="0">
                <a:solidFill>
                  <a:srgbClr val="D60093"/>
                </a:solidFill>
              </a:rPr>
              <a:t>وحدة الموضوع – الوحدة العضوية </a:t>
            </a:r>
            <a:r>
              <a:rPr lang="ar-SA" sz="2800" dirty="0" smtClean="0"/>
              <a:t>ويقصد </a:t>
            </a:r>
            <a:r>
              <a:rPr lang="ar-SA" sz="2800" dirty="0" err="1" smtClean="0"/>
              <a:t>بها</a:t>
            </a:r>
            <a:r>
              <a:rPr lang="ar-SA" sz="2800" dirty="0" smtClean="0"/>
              <a:t> وحدة الجو النفسي </a:t>
            </a:r>
            <a:r>
              <a:rPr lang="ar-SA" sz="2800" smtClean="0"/>
              <a:t>في النص .</a:t>
            </a:r>
            <a:endParaRPr lang="ar-SA" sz="2800" dirty="0">
              <a:solidFill>
                <a:srgbClr val="D60093"/>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2800" dirty="0" smtClean="0">
                <a:solidFill>
                  <a:srgbClr val="FF0000"/>
                </a:solidFill>
              </a:rPr>
              <a:t>( مفهوم التذوق الأدبي )</a:t>
            </a:r>
            <a:endParaRPr lang="ar-SA" sz="2800" dirty="0">
              <a:solidFill>
                <a:srgbClr val="FF0000"/>
              </a:solidFill>
            </a:endParaRPr>
          </a:p>
        </p:txBody>
      </p:sp>
      <p:sp>
        <p:nvSpPr>
          <p:cNvPr id="3" name="عنصر نائب للمحتوى 2"/>
          <p:cNvSpPr>
            <a:spLocks noGrp="1"/>
          </p:cNvSpPr>
          <p:nvPr>
            <p:ph idx="1"/>
          </p:nvPr>
        </p:nvSpPr>
        <p:spPr/>
        <p:txBody>
          <a:bodyPr>
            <a:normAutofit lnSpcReduction="10000"/>
          </a:bodyPr>
          <a:lstStyle/>
          <a:p>
            <a:r>
              <a:rPr lang="ar-SA" sz="2800" dirty="0" smtClean="0"/>
              <a:t>هو تدريب الذوق على إدراك الجمال الفني في النص الأدبي .</a:t>
            </a:r>
          </a:p>
          <a:p>
            <a:r>
              <a:rPr lang="ar-SA" sz="2800" dirty="0" smtClean="0"/>
              <a:t>أقسام الذوق :</a:t>
            </a:r>
          </a:p>
          <a:p>
            <a:r>
              <a:rPr lang="ar-SA" sz="2800" dirty="0" smtClean="0">
                <a:solidFill>
                  <a:srgbClr val="00B050"/>
                </a:solidFill>
              </a:rPr>
              <a:t>للذوق أقسام عديدة منها </a:t>
            </a:r>
            <a:r>
              <a:rPr lang="ar-SA" sz="2800" dirty="0" smtClean="0">
                <a:solidFill>
                  <a:srgbClr val="FF0000"/>
                </a:solidFill>
              </a:rPr>
              <a:t>: ( الذوق السليم </a:t>
            </a:r>
            <a:r>
              <a:rPr lang="ar-SA" sz="2800" dirty="0" smtClean="0">
                <a:solidFill>
                  <a:srgbClr val="00B050"/>
                </a:solidFill>
              </a:rPr>
              <a:t>والذوق السقيم ) </a:t>
            </a:r>
            <a:r>
              <a:rPr lang="ar-SA" sz="2800" dirty="0" smtClean="0">
                <a:solidFill>
                  <a:srgbClr val="00B0F0"/>
                </a:solidFill>
              </a:rPr>
              <a:t>:</a:t>
            </a:r>
          </a:p>
          <a:p>
            <a:r>
              <a:rPr lang="ar-SA" sz="2800" dirty="0" smtClean="0"/>
              <a:t>1- الذوق السليم يسمى الذوق الحسن أو الصحيح وهو الذي يميز بدقة بالغة بين الأدب العالي الجميل والأدب المتكلف .</a:t>
            </a:r>
          </a:p>
          <a:p>
            <a:r>
              <a:rPr lang="ar-SA" sz="2800" dirty="0" smtClean="0"/>
              <a:t>2- الذوق السقيم يسمى الذوق الرديء أو الفاسد وهو الذي لا يحسن التفرقة بين أنواع الأدب من حيث القيمة الفنية . </a:t>
            </a:r>
            <a:endParaRPr lang="ar-SA" sz="2800" dirty="0"/>
          </a:p>
          <a:p>
            <a:r>
              <a:rPr lang="ar-SA" sz="2800" dirty="0" smtClean="0">
                <a:solidFill>
                  <a:srgbClr val="FF0000"/>
                </a:solidFill>
              </a:rPr>
              <a:t>والنوع الأول : ( الذوق السليم ) </a:t>
            </a:r>
            <a:r>
              <a:rPr lang="ar-SA" sz="2800" dirty="0" smtClean="0"/>
              <a:t>هو المراد في باب النقد وإليه تنصرف كلمة الذوق إذا أطلقت </a:t>
            </a:r>
            <a:r>
              <a:rPr lang="ar-SA" sz="2800" dirty="0" smtClean="0">
                <a:solidFill>
                  <a:srgbClr val="FF0000"/>
                </a:solidFill>
              </a:rPr>
              <a:t>0أقسام الذوق السليم :           </a:t>
            </a:r>
            <a:r>
              <a:rPr lang="ar-SA" sz="2800" dirty="0" smtClean="0"/>
              <a:t>(</a:t>
            </a:r>
            <a:r>
              <a:rPr lang="ar-SA" sz="2800" dirty="0" smtClean="0">
                <a:solidFill>
                  <a:srgbClr val="FF0000"/>
                </a:solidFill>
              </a:rPr>
              <a:t>الذوق الإيجابي والذوق السلبي </a:t>
            </a:r>
            <a:r>
              <a:rPr lang="ar-SA" sz="2800" dirty="0" smtClean="0"/>
              <a:t>)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2800" dirty="0" smtClean="0">
                <a:solidFill>
                  <a:srgbClr val="FF0000"/>
                </a:solidFill>
              </a:rPr>
              <a:t>( ذوق السلبي والإيجابي )</a:t>
            </a:r>
            <a:endParaRPr lang="ar-SA" sz="2800" dirty="0">
              <a:solidFill>
                <a:srgbClr val="FF0000"/>
              </a:solidFill>
            </a:endParaRPr>
          </a:p>
        </p:txBody>
      </p:sp>
      <p:sp>
        <p:nvSpPr>
          <p:cNvPr id="3" name="عنصر نائب للمحتوى 2"/>
          <p:cNvSpPr>
            <a:spLocks noGrp="1"/>
          </p:cNvSpPr>
          <p:nvPr>
            <p:ph idx="1"/>
          </p:nvPr>
        </p:nvSpPr>
        <p:spPr/>
        <p:txBody>
          <a:bodyPr/>
          <a:lstStyle/>
          <a:p>
            <a:r>
              <a:rPr lang="ar-SA" dirty="0" smtClean="0"/>
              <a:t>هذان </a:t>
            </a:r>
            <a:r>
              <a:rPr lang="ar-SA" sz="2800" dirty="0" smtClean="0"/>
              <a:t>القسمان يختصان بالذوق السليم؛ لأنه المعول في إصدار الأحكام الأدبية ولا علاقة لهما بالذوق السقيم .</a:t>
            </a:r>
          </a:p>
          <a:p>
            <a:r>
              <a:rPr lang="ar-SA" sz="2800" dirty="0" smtClean="0">
                <a:solidFill>
                  <a:srgbClr val="00B050"/>
                </a:solidFill>
              </a:rPr>
              <a:t>الذوق السلبي : </a:t>
            </a:r>
            <a:r>
              <a:rPr lang="ar-SA" sz="2800" dirty="0" smtClean="0"/>
              <a:t>هو ذوق يدرك </a:t>
            </a:r>
            <a:r>
              <a:rPr lang="ar-SA" sz="2800" dirty="0" err="1" smtClean="0"/>
              <a:t>به</a:t>
            </a:r>
            <a:r>
              <a:rPr lang="ar-SA" sz="2800" dirty="0" smtClean="0"/>
              <a:t> صاحبه الجمال ويتذوقه لكنه يعجز عن تفسير ما يُدرك أو تعليله .</a:t>
            </a:r>
          </a:p>
          <a:p>
            <a:r>
              <a:rPr lang="ar-SA" sz="2800" dirty="0" smtClean="0">
                <a:solidFill>
                  <a:srgbClr val="00B050"/>
                </a:solidFill>
              </a:rPr>
              <a:t>الذوق الإيجابي : </a:t>
            </a:r>
            <a:r>
              <a:rPr lang="ar-SA" sz="2800" dirty="0" smtClean="0"/>
              <a:t>هو ذوق يدرك الجمال ويميٍز بينه وبين القبح ثم يعبر عن ذلك مبيناً مواطنه ، فهو يستطيع بسهولة أن يدرك مواطن الحسن والقبح .</a:t>
            </a:r>
          </a:p>
          <a:p>
            <a:endParaRPr lang="ar-SA" sz="28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2800" dirty="0" smtClean="0">
                <a:solidFill>
                  <a:srgbClr val="7030A0"/>
                </a:solidFill>
              </a:rPr>
              <a:t>3- يقسم الذوق من ناحية ثالثة : (ذوق عام  – ذوق خاص – ذوق أعم ) </a:t>
            </a:r>
            <a:endParaRPr lang="ar-SA" sz="2800" dirty="0">
              <a:solidFill>
                <a:srgbClr val="7030A0"/>
              </a:solidFill>
            </a:endParaRPr>
          </a:p>
        </p:txBody>
      </p:sp>
      <p:sp>
        <p:nvSpPr>
          <p:cNvPr id="3" name="عنصر نائب للمحتوى 2"/>
          <p:cNvSpPr>
            <a:spLocks noGrp="1"/>
          </p:cNvSpPr>
          <p:nvPr>
            <p:ph idx="1"/>
          </p:nvPr>
        </p:nvSpPr>
        <p:spPr/>
        <p:txBody>
          <a:bodyPr>
            <a:normAutofit fontScale="92500" lnSpcReduction="10000"/>
          </a:bodyPr>
          <a:lstStyle/>
          <a:p>
            <a:r>
              <a:rPr lang="ar-SA" sz="2800" dirty="0" smtClean="0">
                <a:solidFill>
                  <a:srgbClr val="FF0000"/>
                </a:solidFill>
              </a:rPr>
              <a:t>- الذوق العام : </a:t>
            </a:r>
            <a:r>
              <a:rPr lang="ar-SA" sz="2800" dirty="0" smtClean="0"/>
              <a:t>هو ما يشترك فيه أبناء الجيل الواحد في البيئة الواحدة وفي البلد الواحد ؛ لأنهم يتأثرون بظروف مشتركة تطبعهم جميعا بطابع عام يجمعهم ويؤلف بينهم .</a:t>
            </a:r>
          </a:p>
          <a:p>
            <a:r>
              <a:rPr lang="ar-SA" sz="2800" dirty="0" smtClean="0">
                <a:solidFill>
                  <a:srgbClr val="FF0000"/>
                </a:solidFill>
              </a:rPr>
              <a:t>من خصائص الذوق العام : </a:t>
            </a:r>
            <a:r>
              <a:rPr lang="ar-SA" sz="2800" dirty="0" smtClean="0"/>
              <a:t>أنه يعطي الحياة قدراً من الموضوعية .</a:t>
            </a:r>
          </a:p>
          <a:p>
            <a:r>
              <a:rPr lang="ar-SA" sz="2800" dirty="0" smtClean="0">
                <a:solidFill>
                  <a:srgbClr val="FF0000"/>
                </a:solidFill>
              </a:rPr>
              <a:t>- الذوق الخاص : </a:t>
            </a:r>
            <a:r>
              <a:rPr lang="ar-SA" sz="2800" dirty="0" smtClean="0"/>
              <a:t>هو الذي يختلف من إنسان لآخر ، وهذا الاختلاف يرجع لعوامل متعددة يصعب تعليلها أو حصرها ،ومن بينها المزاج الخاص والتنشئة ونوع الثقافة إضافة إلى الإحساس الخاص .</a:t>
            </a:r>
          </a:p>
          <a:p>
            <a:r>
              <a:rPr lang="ar-SA" sz="2800" dirty="0" smtClean="0"/>
              <a:t>- الذوق الأعم : وهو الذي يشترك فيه الناس بحكم طبيعتهم الإنسانية التي تحب الجمال وتتذوقه طبيعيا كان أم صناعيا وهذا القدر المشترك بين النفوس البشرية هو الذي يجمع بينها أو بين المتأدبين منها في الإعجاب بالمتنبي أو المعري ................... </a:t>
            </a:r>
            <a:r>
              <a:rPr lang="ar-SA" sz="2800" dirty="0" err="1" smtClean="0"/>
              <a:t>إلخ</a:t>
            </a:r>
            <a:r>
              <a:rPr lang="ar-SA" sz="2800" dirty="0" smtClean="0"/>
              <a:t> </a:t>
            </a:r>
            <a:endParaRPr lang="ar-SA" sz="2800"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2800" dirty="0" smtClean="0">
                <a:solidFill>
                  <a:srgbClr val="00B0F0"/>
                </a:solidFill>
              </a:rPr>
              <a:t>4- الذوق العادي والذوق المتمرس :</a:t>
            </a:r>
            <a:endParaRPr lang="ar-SA" sz="2800" dirty="0">
              <a:solidFill>
                <a:srgbClr val="00B0F0"/>
              </a:solidFill>
            </a:endParaRPr>
          </a:p>
        </p:txBody>
      </p:sp>
      <p:sp>
        <p:nvSpPr>
          <p:cNvPr id="3" name="عنصر نائب للمحتوى 2"/>
          <p:cNvSpPr>
            <a:spLocks noGrp="1"/>
          </p:cNvSpPr>
          <p:nvPr>
            <p:ph idx="1"/>
          </p:nvPr>
        </p:nvSpPr>
        <p:spPr/>
        <p:txBody>
          <a:bodyPr>
            <a:normAutofit/>
          </a:bodyPr>
          <a:lstStyle/>
          <a:p>
            <a:r>
              <a:rPr lang="ar-SA" sz="2800" dirty="0" smtClean="0">
                <a:solidFill>
                  <a:srgbClr val="00B0F0"/>
                </a:solidFill>
              </a:rPr>
              <a:t>الذوق العادي : </a:t>
            </a:r>
            <a:r>
              <a:rPr lang="ar-SA" sz="2800" dirty="0" smtClean="0"/>
              <a:t>هو الذي يحكم على الأعمال الأدبية بالملكة الفطرية أو</a:t>
            </a:r>
          </a:p>
          <a:p>
            <a:r>
              <a:rPr lang="ar-SA" sz="2800" dirty="0" smtClean="0"/>
              <a:t>الحاسة الطبيعية تجاه المعنى الجمالي .</a:t>
            </a:r>
          </a:p>
          <a:p>
            <a:r>
              <a:rPr lang="ar-SA" sz="2800" dirty="0" smtClean="0">
                <a:solidFill>
                  <a:srgbClr val="00B0F0"/>
                </a:solidFill>
              </a:rPr>
              <a:t>يتسم : </a:t>
            </a:r>
            <a:r>
              <a:rPr lang="ar-SA" sz="2800" dirty="0" smtClean="0"/>
              <a:t>بالنقد الانطباعي ،وكثيراً ما تأتي الأحكام المعتمدة على هذا الذوق قاصرة ومعممة تقوم على أحكام أوليةٍ عامة مثل هذا العمل جيدُ أو رديءُ .</a:t>
            </a:r>
          </a:p>
          <a:p>
            <a:r>
              <a:rPr lang="ar-SA" sz="2800" dirty="0" smtClean="0">
                <a:solidFill>
                  <a:srgbClr val="00B0F0"/>
                </a:solidFill>
              </a:rPr>
              <a:t>عيوب هذا الذوق : </a:t>
            </a:r>
            <a:r>
              <a:rPr lang="ar-SA" sz="2800" dirty="0" smtClean="0"/>
              <a:t>عدم اعتماده على منهج واضح في أحكامه ، وانعدام التعليل للأحكام الأدبية .</a:t>
            </a:r>
          </a:p>
          <a:p>
            <a:r>
              <a:rPr lang="ar-SA" sz="2800" dirty="0" smtClean="0">
                <a:solidFill>
                  <a:srgbClr val="00B0F0"/>
                </a:solidFill>
              </a:rPr>
              <a:t>الذوق المتمرس :  </a:t>
            </a:r>
            <a:r>
              <a:rPr lang="ar-SA" sz="2800" dirty="0" smtClean="0"/>
              <a:t>هو الذوق المثقف الذي صقلته الثقافة بطول النظر والمدارسة ، فتأتي أحكامه الأدبية قائمة على التجربة .</a:t>
            </a:r>
          </a:p>
          <a:p>
            <a:endParaRPr lang="ar-SA" sz="28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2800" dirty="0" smtClean="0">
                <a:solidFill>
                  <a:srgbClr val="0000FF"/>
                </a:solidFill>
              </a:rPr>
              <a:t>مميزات الذوق المتمرس – العوامل المؤثرة في اختلاف الذوق .</a:t>
            </a:r>
            <a:endParaRPr lang="ar-SA" sz="2800" dirty="0">
              <a:solidFill>
                <a:srgbClr val="0000FF"/>
              </a:solidFill>
            </a:endParaRPr>
          </a:p>
        </p:txBody>
      </p:sp>
      <p:sp>
        <p:nvSpPr>
          <p:cNvPr id="3" name="عنصر نائب للمحتوى 2"/>
          <p:cNvSpPr>
            <a:spLocks noGrp="1"/>
          </p:cNvSpPr>
          <p:nvPr>
            <p:ph idx="1"/>
          </p:nvPr>
        </p:nvSpPr>
        <p:spPr/>
        <p:txBody>
          <a:bodyPr>
            <a:normAutofit/>
          </a:bodyPr>
          <a:lstStyle/>
          <a:p>
            <a:r>
              <a:rPr lang="ar-SA" sz="2800" dirty="0" smtClean="0">
                <a:solidFill>
                  <a:srgbClr val="00B0F0"/>
                </a:solidFill>
              </a:rPr>
              <a:t>مميزات الذوق المتمرس : </a:t>
            </a:r>
            <a:r>
              <a:rPr lang="ar-SA" sz="2800" dirty="0" smtClean="0"/>
              <a:t>الدقة والتعليل في أغلب الأحوال </a:t>
            </a:r>
            <a:r>
              <a:rPr lang="ar-SA" sz="2800" dirty="0" smtClean="0"/>
              <a:t>.</a:t>
            </a:r>
          </a:p>
          <a:p>
            <a:r>
              <a:rPr lang="ar-SA" sz="2800" dirty="0" smtClean="0">
                <a:solidFill>
                  <a:srgbClr val="D60093"/>
                </a:solidFill>
              </a:rPr>
              <a:t>العوامل المؤثرة في اختلاف الذوق :</a:t>
            </a:r>
          </a:p>
          <a:p>
            <a:r>
              <a:rPr lang="ar-SA" sz="2800" dirty="0" smtClean="0"/>
              <a:t>- البيئة : ويراد </a:t>
            </a:r>
            <a:r>
              <a:rPr lang="ar-SA" sz="2800" dirty="0" err="1" smtClean="0"/>
              <a:t>بها</a:t>
            </a:r>
            <a:r>
              <a:rPr lang="ar-SA" sz="2800" dirty="0" smtClean="0"/>
              <a:t> الخواص الطبيعية والاجتماعية التي تتوافر في مكان ما فتؤثر فيما تحيط </a:t>
            </a:r>
            <a:r>
              <a:rPr lang="ar-SA" sz="2800" dirty="0" err="1" smtClean="0"/>
              <a:t>به</a:t>
            </a:r>
            <a:r>
              <a:rPr lang="ar-SA" sz="2800" dirty="0" smtClean="0"/>
              <a:t> تأثيراتٍ  واضحة ، </a:t>
            </a:r>
            <a:r>
              <a:rPr lang="ar-SA" sz="2800" dirty="0" err="1" smtClean="0"/>
              <a:t>و</a:t>
            </a:r>
            <a:r>
              <a:rPr lang="ar-SA" sz="2800" dirty="0" smtClean="0"/>
              <a:t>( الدليل على ذلك )</a:t>
            </a:r>
          </a:p>
          <a:p>
            <a:r>
              <a:rPr lang="ar-SA" sz="2800" dirty="0" smtClean="0"/>
              <a:t>أننا نجد أن الذوق عند البدو غيره عند أهل الحضر لما بين البيئتين من فروق بين الخشونة والرقة وبين الجهالة والمعرفة وبين البساطة والتعقيد ، </a:t>
            </a:r>
            <a:r>
              <a:rPr lang="ar-SA" sz="2800" dirty="0" smtClean="0"/>
              <a:t>( وندلل على ذلك ) بقصة علي بن الجهم الشاعر العباسي لما ورد من البادية على المتوكل مادحا بقوله :</a:t>
            </a:r>
          </a:p>
          <a:p>
            <a:r>
              <a:rPr lang="ar-SA" sz="2800" dirty="0" smtClean="0"/>
              <a:t>أنت كالكلب في حفاظك الود          وكالتيس في قراع الخطوب </a:t>
            </a:r>
          </a:p>
          <a:p>
            <a:endParaRPr lang="ar-SA" sz="28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3200" dirty="0" smtClean="0">
                <a:solidFill>
                  <a:srgbClr val="0070C0"/>
                </a:solidFill>
              </a:rPr>
              <a:t>العوامل المؤثرة في اختلاف الذوق </a:t>
            </a:r>
            <a:endParaRPr lang="ar-SA" sz="3200" dirty="0">
              <a:solidFill>
                <a:srgbClr val="0070C0"/>
              </a:solidFill>
            </a:endParaRPr>
          </a:p>
        </p:txBody>
      </p:sp>
      <p:sp>
        <p:nvSpPr>
          <p:cNvPr id="3" name="عنصر نائب للمحتوى 2"/>
          <p:cNvSpPr>
            <a:spLocks noGrp="1"/>
          </p:cNvSpPr>
          <p:nvPr>
            <p:ph idx="1"/>
          </p:nvPr>
        </p:nvSpPr>
        <p:spPr/>
        <p:txBody>
          <a:bodyPr>
            <a:normAutofit/>
          </a:bodyPr>
          <a:lstStyle/>
          <a:p>
            <a:r>
              <a:rPr lang="ar-SA" sz="2800" dirty="0" smtClean="0"/>
              <a:t>فهم الحضور بقتله ، فقال الخليفة : ( خل عنه فذلك ما وصل إليه علمه </a:t>
            </a:r>
            <a:r>
              <a:rPr lang="ar-SA" sz="2800" dirty="0" err="1" smtClean="0"/>
              <a:t>و</a:t>
            </a:r>
            <a:r>
              <a:rPr lang="ar-SA" sz="2800" dirty="0" smtClean="0"/>
              <a:t> </a:t>
            </a:r>
            <a:r>
              <a:rPr lang="ar-SA" sz="2800" dirty="0" err="1" smtClean="0"/>
              <a:t>مشهوده</a:t>
            </a:r>
            <a:r>
              <a:rPr lang="ar-SA" sz="2800" dirty="0" smtClean="0"/>
              <a:t> ، ولقد توسمت فيه الذكاء ، فليُقم بيننا زمناً وقد لا نعدم منه شاعرا مُجيدا ) فلما أقام في الحضر بضع سنين قال الشعر الرقيق الملائم للبيئة الحضرية .</a:t>
            </a:r>
          </a:p>
          <a:p>
            <a:r>
              <a:rPr lang="ar-SA" sz="2800" dirty="0" smtClean="0"/>
              <a:t>كقوله :</a:t>
            </a:r>
          </a:p>
          <a:p>
            <a:pPr>
              <a:buNone/>
            </a:pPr>
            <a:r>
              <a:rPr lang="ar-SA" sz="2800" dirty="0" smtClean="0"/>
              <a:t>عيون </a:t>
            </a:r>
            <a:r>
              <a:rPr lang="ar-SA" sz="2800" dirty="0" err="1" smtClean="0"/>
              <a:t>المها</a:t>
            </a:r>
            <a:r>
              <a:rPr lang="ar-SA" sz="2800" dirty="0" smtClean="0"/>
              <a:t> بين </a:t>
            </a:r>
            <a:r>
              <a:rPr lang="ar-SA" sz="2800" dirty="0" err="1" smtClean="0"/>
              <a:t>الرصافة</a:t>
            </a:r>
            <a:r>
              <a:rPr lang="ar-SA" sz="2800" dirty="0" smtClean="0"/>
              <a:t> والجسر  جلبن الهوى من حيث أدري ولا أدري</a:t>
            </a:r>
          </a:p>
          <a:p>
            <a:pPr>
              <a:buNone/>
            </a:pPr>
            <a:r>
              <a:rPr lang="ar-SA" sz="2800" dirty="0" smtClean="0"/>
              <a:t>أعدن لي الشوق القديم ولم أكن      سلوت ولكن زدن جمراً على جمر</a:t>
            </a:r>
          </a:p>
          <a:p>
            <a:pPr>
              <a:buNone/>
            </a:pPr>
            <a:r>
              <a:rPr lang="ar-SA" sz="2800" dirty="0" smtClean="0">
                <a:solidFill>
                  <a:srgbClr val="D60093"/>
                </a:solidFill>
              </a:rPr>
              <a:t>2- الزمان : </a:t>
            </a:r>
            <a:r>
              <a:rPr lang="ar-SA" sz="2800" dirty="0" smtClean="0"/>
              <a:t>ويراد </a:t>
            </a:r>
            <a:r>
              <a:rPr lang="ar-SA" sz="2800" dirty="0" err="1" smtClean="0"/>
              <a:t>به</a:t>
            </a:r>
            <a:r>
              <a:rPr lang="ar-SA" sz="2800" dirty="0" smtClean="0"/>
              <a:t> العوامل المستحدثة التي تتوافر لجيل ما في وقت من الأوقات فتنقله في درجات الرقي والحضارة فيتشكل بما يتقرر </a:t>
            </a:r>
          </a:p>
          <a:p>
            <a:pPr>
              <a:buNone/>
            </a:pPr>
            <a:endParaRPr lang="ar-SA" sz="2800" dirty="0" smtClean="0"/>
          </a:p>
          <a:p>
            <a:endParaRPr lang="ar-SA" sz="2800"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3200" dirty="0" smtClean="0">
                <a:solidFill>
                  <a:srgbClr val="0070C0"/>
                </a:solidFill>
              </a:rPr>
              <a:t>العوامل المؤثرة في اختلاف الذوق : </a:t>
            </a:r>
            <a:endParaRPr lang="ar-SA" sz="3200" dirty="0">
              <a:solidFill>
                <a:srgbClr val="0070C0"/>
              </a:solidFill>
            </a:endParaRPr>
          </a:p>
        </p:txBody>
      </p:sp>
      <p:sp>
        <p:nvSpPr>
          <p:cNvPr id="3" name="عنصر نائب للمحتوى 2"/>
          <p:cNvSpPr>
            <a:spLocks noGrp="1"/>
          </p:cNvSpPr>
          <p:nvPr>
            <p:ph idx="1"/>
          </p:nvPr>
        </p:nvSpPr>
        <p:spPr/>
        <p:txBody>
          <a:bodyPr>
            <a:normAutofit lnSpcReduction="10000"/>
          </a:bodyPr>
          <a:lstStyle/>
          <a:p>
            <a:r>
              <a:rPr lang="ar-SA" sz="2800" dirty="0" smtClean="0"/>
              <a:t>في عصره من ثقافة ومذاهب مبتكرة .</a:t>
            </a:r>
          </a:p>
          <a:p>
            <a:r>
              <a:rPr lang="ar-SA" sz="2800" dirty="0" smtClean="0">
                <a:solidFill>
                  <a:srgbClr val="D60093"/>
                </a:solidFill>
              </a:rPr>
              <a:t>3- الجنس : </a:t>
            </a:r>
            <a:r>
              <a:rPr lang="ar-SA" sz="2800" dirty="0" smtClean="0"/>
              <a:t>ونعني </a:t>
            </a:r>
            <a:r>
              <a:rPr lang="ar-SA" sz="2800" dirty="0" err="1" smtClean="0"/>
              <a:t>به</a:t>
            </a:r>
            <a:r>
              <a:rPr lang="ar-SA" sz="2800" dirty="0" smtClean="0"/>
              <a:t> الجماعة التي سكنت مكاناً واحداً وخضعت في حياتها لعوامله عهودا طويلة فنشأت فيهم طائفة من العادات والأخلاق وطرق الفهم والإدراك .</a:t>
            </a:r>
          </a:p>
          <a:p>
            <a:pPr>
              <a:buNone/>
            </a:pPr>
            <a:r>
              <a:rPr lang="ar-SA" sz="2800" dirty="0" smtClean="0">
                <a:solidFill>
                  <a:srgbClr val="0070C0"/>
                </a:solidFill>
              </a:rPr>
              <a:t> </a:t>
            </a:r>
            <a:r>
              <a:rPr lang="ar-SA" sz="2800" dirty="0" smtClean="0">
                <a:solidFill>
                  <a:srgbClr val="D60093"/>
                </a:solidFill>
              </a:rPr>
              <a:t>4- التربية : </a:t>
            </a:r>
            <a:r>
              <a:rPr lang="ar-SA" sz="2800" dirty="0" smtClean="0"/>
              <a:t>ونعني </a:t>
            </a:r>
            <a:r>
              <a:rPr lang="ar-SA" sz="2800" dirty="0" err="1" smtClean="0"/>
              <a:t>بها</a:t>
            </a:r>
            <a:r>
              <a:rPr lang="ar-SA" sz="2800" dirty="0" smtClean="0"/>
              <a:t> آثار الأسرة والتعليم والتنشئة الخاصة ، فقد تجد جماعة من جنس واحد وبيئة واحدة وزمان واحد وهم مع ذلك متباينو الأذواق بسبب ما اختلفوا في الثقافة والدراسة والتهذيب الذي ظفر </a:t>
            </a:r>
            <a:r>
              <a:rPr lang="ar-SA" sz="2800" dirty="0" err="1" smtClean="0"/>
              <a:t>به</a:t>
            </a:r>
            <a:r>
              <a:rPr lang="ar-SA" sz="2800" dirty="0" smtClean="0"/>
              <a:t> كل منهم وفي الحياة الخاصة من لين وخشونة </a:t>
            </a:r>
          </a:p>
          <a:p>
            <a:pPr>
              <a:buNone/>
            </a:pPr>
            <a:r>
              <a:rPr lang="ar-SA" sz="2800" dirty="0" smtClean="0">
                <a:solidFill>
                  <a:srgbClr val="D60093"/>
                </a:solidFill>
              </a:rPr>
              <a:t>5- المزاج الخاص : </a:t>
            </a:r>
            <a:r>
              <a:rPr lang="ar-SA" sz="2800" dirty="0" smtClean="0"/>
              <a:t>وهو سمات الشخصية الفردية الفطرية التي تختلف من شخص لآخر من ناحية الوجدان والميول . </a:t>
            </a:r>
            <a:endParaRPr lang="ar-SA" sz="2800"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3200" dirty="0" smtClean="0">
                <a:solidFill>
                  <a:srgbClr val="0070C0"/>
                </a:solidFill>
              </a:rPr>
              <a:t>معوقات التذوق أو العوامل المؤثرة بالسلب على نتائج التذوق: </a:t>
            </a:r>
            <a:endParaRPr lang="ar-SA" sz="3200" dirty="0">
              <a:solidFill>
                <a:srgbClr val="0070C0"/>
              </a:solidFill>
            </a:endParaRPr>
          </a:p>
        </p:txBody>
      </p:sp>
      <p:sp>
        <p:nvSpPr>
          <p:cNvPr id="3" name="عنصر نائب للمحتوى 2"/>
          <p:cNvSpPr>
            <a:spLocks noGrp="1"/>
          </p:cNvSpPr>
          <p:nvPr>
            <p:ph idx="1"/>
          </p:nvPr>
        </p:nvSpPr>
        <p:spPr/>
        <p:txBody>
          <a:bodyPr>
            <a:normAutofit lnSpcReduction="10000"/>
          </a:bodyPr>
          <a:lstStyle/>
          <a:p>
            <a:r>
              <a:rPr lang="ar-SA" sz="2800" dirty="0" smtClean="0">
                <a:solidFill>
                  <a:srgbClr val="D60093"/>
                </a:solidFill>
              </a:rPr>
              <a:t>العوامل المؤثرة سلباً على التذوق الأدبي :</a:t>
            </a:r>
          </a:p>
          <a:p>
            <a:r>
              <a:rPr lang="ar-SA" sz="2800" dirty="0" smtClean="0"/>
              <a:t>عدم التهيؤ النفسي الناتج من اضطراب النفس وعدم اعتدال المزاج </a:t>
            </a:r>
          </a:p>
          <a:p>
            <a:r>
              <a:rPr lang="ar-SA" sz="2800" dirty="0" smtClean="0"/>
              <a:t>تغليب الحس النقدي على عناصر التذوق .</a:t>
            </a:r>
          </a:p>
          <a:p>
            <a:r>
              <a:rPr lang="ar-SA" sz="2800" dirty="0" smtClean="0"/>
              <a:t>التعجل في الوصول إلى النتائج لعدم الصبر .</a:t>
            </a:r>
          </a:p>
          <a:p>
            <a:r>
              <a:rPr lang="ar-SA" sz="2800" dirty="0" smtClean="0"/>
              <a:t>تدخل الآخرين .</a:t>
            </a:r>
          </a:p>
          <a:p>
            <a:r>
              <a:rPr lang="ar-SA" sz="2800" dirty="0" smtClean="0"/>
              <a:t>قلة المخزون الثقافي .</a:t>
            </a:r>
          </a:p>
          <a:p>
            <a:r>
              <a:rPr lang="ar-SA" sz="2800" dirty="0" smtClean="0"/>
              <a:t>تغليب النظرة الفكرية على الحس النقدي .</a:t>
            </a:r>
          </a:p>
          <a:p>
            <a:r>
              <a:rPr lang="ar-SA" sz="2800" dirty="0" smtClean="0">
                <a:solidFill>
                  <a:srgbClr val="D60093"/>
                </a:solidFill>
              </a:rPr>
              <a:t>العوامل المؤثرة إيجاباً في التذوق :</a:t>
            </a:r>
            <a:endParaRPr lang="ar-SA" sz="2800" dirty="0" smtClean="0"/>
          </a:p>
          <a:p>
            <a:r>
              <a:rPr lang="ar-SA" sz="2800" dirty="0" smtClean="0"/>
              <a:t>من باب الاختصار تقوم الطالبة بعكس العوامل المؤثرة بالإيجاب .</a:t>
            </a:r>
            <a:endParaRPr lang="ar-SA" sz="2800"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235</TotalTime>
  <Words>1086</Words>
  <Application>Microsoft Office PowerPoint</Application>
  <PresentationFormat>عرض على الشاشة (3:4)‏</PresentationFormat>
  <Paragraphs>77</Paragraphs>
  <Slides>13</Slides>
  <Notes>0</Notes>
  <HiddenSlides>0</HiddenSlides>
  <MMClips>0</MMClips>
  <ScaleCrop>false</ScaleCrop>
  <HeadingPairs>
    <vt:vector size="4" baseType="variant">
      <vt:variant>
        <vt:lpstr>سمة</vt:lpstr>
      </vt:variant>
      <vt:variant>
        <vt:i4>1</vt:i4>
      </vt:variant>
      <vt:variant>
        <vt:lpstr>عناوين الشرائح</vt:lpstr>
      </vt:variant>
      <vt:variant>
        <vt:i4>13</vt:i4>
      </vt:variant>
    </vt:vector>
  </HeadingPairs>
  <TitlesOfParts>
    <vt:vector size="14" baseType="lpstr">
      <vt:lpstr>سمة Office</vt:lpstr>
      <vt:lpstr>( المحاضرة الثانية )  الفهم قبل التذوق : ما من نص يريد القارئ أن يتذوقه ويستشعر اللذة الفنية  في معارضه وأساليبه إلا وكان الفهم الدقيق والاستبطان العميق للمقروء الأدبي من أهم خطوات تحليل النص والوصول إلى تقويمه تقويما موفقا . التذوق بين القواعد والملكة : إن القدرة على توظيف الذوق في تلقي النصوص وتقييمها ملكة لا علما ؛ لأن الملكة موهبة تنمو مع كثرة المران والدربة ، وليست توظيفاً آلياً لمعايير حاسمة تُحفظ عن ظهر قلب ، بل هي لطائفُ يدركها المتأمل المتذوق لأسرار اللغة وطاقاتها المتجددة ومعارضها الخلابة . أما عن مفهوم كلمة أدبي : يقصد بها كل فن مادته الكلمة شعراً كان أم نثراً ، خطابةً أم مسرحية أم قصةً أم غير ذلك .  مفهوم التذوق الأدبي </vt:lpstr>
      <vt:lpstr>( مفهوم التذوق الأدبي )</vt:lpstr>
      <vt:lpstr>( ذوق السلبي والإيجابي )</vt:lpstr>
      <vt:lpstr>3- يقسم الذوق من ناحية ثالثة : (ذوق عام  – ذوق خاص – ذوق أعم ) </vt:lpstr>
      <vt:lpstr>4- الذوق العادي والذوق المتمرس :</vt:lpstr>
      <vt:lpstr>مميزات الذوق المتمرس – العوامل المؤثرة في اختلاف الذوق .</vt:lpstr>
      <vt:lpstr>العوامل المؤثرة في اختلاف الذوق </vt:lpstr>
      <vt:lpstr>العوامل المؤثرة في اختلاف الذوق : </vt:lpstr>
      <vt:lpstr>معوقات التذوق أو العوامل المؤثرة بالسلب على نتائج التذوق: </vt:lpstr>
      <vt:lpstr>مقومات التذوق الأدبي </vt:lpstr>
      <vt:lpstr>مقومات التذوق </vt:lpstr>
      <vt:lpstr>مقومات التذوق</vt:lpstr>
      <vt:lpstr>مقومات التذوق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الفهم قبل التذوق ( ما من نص يريد القارئ أن يتذوقه ويستشعر اللذة الفنية في معارضه وأساليبه إلا وكان الفهم الدقيق والاستبطان العميق للمقروء الأدبي من أهم خطوات تحليل النص والوصول إلى تقويمه تقويما موفقا . التذوق بين القواعد والملكة :</dc:title>
  <dc:creator>Compaq</dc:creator>
  <cp:lastModifiedBy>Compaq</cp:lastModifiedBy>
  <cp:revision>25</cp:revision>
  <dcterms:created xsi:type="dcterms:W3CDTF">2013-10-04T10:02:41Z</dcterms:created>
  <dcterms:modified xsi:type="dcterms:W3CDTF">2013-10-04T15:03:10Z</dcterms:modified>
</cp:coreProperties>
</file>

<file path=docProps/thumbnail.jpeg>
</file>