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66" r:id="rId2"/>
    <p:sldId id="257" r:id="rId3"/>
    <p:sldId id="258" r:id="rId4"/>
    <p:sldId id="259" r:id="rId5"/>
    <p:sldId id="260" r:id="rId6"/>
    <p:sldId id="261" r:id="rId7"/>
    <p:sldId id="262" r:id="rId8"/>
    <p:sldId id="263" r:id="rId9"/>
    <p:sldId id="264" r:id="rId10"/>
    <p:sldId id="265" r:id="rId11"/>
    <p:sldId id="267" r:id="rId12"/>
    <p:sldId id="268"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42" d="100"/>
          <a:sy n="42" d="100"/>
        </p:scale>
        <p:origin x="-132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2896528A-ED48-4F49-B0E2-61211C15AAA1}" type="datetimeFigureOut">
              <a:rPr lang="ar-SA" smtClean="0"/>
              <a:pPr/>
              <a:t>14/01/35</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C019DC6C-D050-4FDD-9232-7EEF2F600F2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896528A-ED48-4F49-B0E2-61211C15AAA1}" type="datetimeFigureOut">
              <a:rPr lang="ar-SA" smtClean="0"/>
              <a:pPr/>
              <a:t>14/01/35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019DC6C-D050-4FDD-9232-7EEF2F600F2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896528A-ED48-4F49-B0E2-61211C15AAA1}" type="datetimeFigureOut">
              <a:rPr lang="ar-SA" smtClean="0"/>
              <a:pPr/>
              <a:t>14/01/35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019DC6C-D050-4FDD-9232-7EEF2F600F2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896528A-ED48-4F49-B0E2-61211C15AAA1}" type="datetimeFigureOut">
              <a:rPr lang="ar-SA" smtClean="0"/>
              <a:pPr/>
              <a:t>14/01/35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019DC6C-D050-4FDD-9232-7EEF2F600F2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896528A-ED48-4F49-B0E2-61211C15AAA1}" type="datetimeFigureOut">
              <a:rPr lang="ar-SA" smtClean="0"/>
              <a:pPr/>
              <a:t>14/01/35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019DC6C-D050-4FDD-9232-7EEF2F600F26}"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896528A-ED48-4F49-B0E2-61211C15AAA1}" type="datetimeFigureOut">
              <a:rPr lang="ar-SA" smtClean="0"/>
              <a:pPr/>
              <a:t>14/01/35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019DC6C-D050-4FDD-9232-7EEF2F600F2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2896528A-ED48-4F49-B0E2-61211C15AAA1}" type="datetimeFigureOut">
              <a:rPr lang="ar-SA" smtClean="0"/>
              <a:pPr/>
              <a:t>14/01/35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019DC6C-D050-4FDD-9232-7EEF2F600F2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2896528A-ED48-4F49-B0E2-61211C15AAA1}" type="datetimeFigureOut">
              <a:rPr lang="ar-SA" smtClean="0"/>
              <a:pPr/>
              <a:t>14/01/35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019DC6C-D050-4FDD-9232-7EEF2F600F2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896528A-ED48-4F49-B0E2-61211C15AAA1}" type="datetimeFigureOut">
              <a:rPr lang="ar-SA" smtClean="0"/>
              <a:pPr/>
              <a:t>14/01/35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019DC6C-D050-4FDD-9232-7EEF2F600F2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896528A-ED48-4F49-B0E2-61211C15AAA1}" type="datetimeFigureOut">
              <a:rPr lang="ar-SA" smtClean="0"/>
              <a:pPr/>
              <a:t>14/01/35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019DC6C-D050-4FDD-9232-7EEF2F600F2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896528A-ED48-4F49-B0E2-61211C15AAA1}" type="datetimeFigureOut">
              <a:rPr lang="ar-SA" smtClean="0"/>
              <a:pPr/>
              <a:t>14/01/35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077200" y="6356350"/>
            <a:ext cx="609600" cy="365125"/>
          </a:xfrm>
        </p:spPr>
        <p:txBody>
          <a:bodyPr/>
          <a:lstStyle/>
          <a:p>
            <a:fld id="{C019DC6C-D050-4FDD-9232-7EEF2F600F26}" type="slidenum">
              <a:rPr lang="ar-SA" smtClean="0"/>
              <a:pPr/>
              <a:t>‹#›</a:t>
            </a:fld>
            <a:endParaRPr lang="ar-SA"/>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896528A-ED48-4F49-B0E2-61211C15AAA1}" type="datetimeFigureOut">
              <a:rPr lang="ar-SA" smtClean="0"/>
              <a:pPr/>
              <a:t>14/01/35</a:t>
            </a:fld>
            <a:endParaRPr lang="ar-SA"/>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019DC6C-D050-4FDD-9232-7EEF2F600F26}" type="slidenum">
              <a:rPr lang="ar-SA" smtClean="0"/>
              <a:pPr/>
              <a:t>‹#›</a:t>
            </a:fld>
            <a:endParaRPr lang="ar-SA"/>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عنوان 9"/>
          <p:cNvSpPr>
            <a:spLocks noGrp="1"/>
          </p:cNvSpPr>
          <p:nvPr>
            <p:ph type="ctrTitle"/>
          </p:nvPr>
        </p:nvSpPr>
        <p:spPr/>
        <p:txBody>
          <a:bodyPr/>
          <a:lstStyle/>
          <a:p>
            <a:pPr algn="ctr"/>
            <a:r>
              <a:rPr lang="ar-SA" sz="9600" dirty="0" smtClean="0">
                <a:effectLst>
                  <a:outerShdw blurRad="38100" dist="38100" dir="2700000" algn="tl">
                    <a:srgbClr val="000000">
                      <a:alpha val="43137"/>
                    </a:srgbClr>
                  </a:outerShdw>
                  <a:reflection blurRad="12700" stA="34000" endA="740" endPos="53000" dir="5400000" sy="-100000" algn="bl" rotWithShape="0"/>
                </a:effectLst>
                <a:latin typeface="Arial" pitchFamily="34" charset="0"/>
                <a:cs typeface="Arial" pitchFamily="34" charset="0"/>
              </a:rPr>
              <a:t>الخيول</a:t>
            </a:r>
            <a:endParaRPr lang="ar-SA" sz="9600" dirty="0">
              <a:effectLst>
                <a:outerShdw blurRad="38100" dist="38100" dir="2700000" algn="tl">
                  <a:srgbClr val="000000">
                    <a:alpha val="43137"/>
                  </a:srgbClr>
                </a:outerShdw>
                <a:reflection blurRad="12700" stA="34000" endA="740" endPos="53000" dir="5400000" sy="-100000" algn="bl" rotWithShape="0"/>
              </a:effectLst>
              <a:latin typeface="Arial" pitchFamily="34" charset="0"/>
              <a:cs typeface="Arial" pitchFamily="34" charset="0"/>
            </a:endParaRPr>
          </a:p>
        </p:txBody>
      </p:sp>
      <p:sp>
        <p:nvSpPr>
          <p:cNvPr id="11" name="عنوان فرعي 10"/>
          <p:cNvSpPr>
            <a:spLocks noGrp="1"/>
          </p:cNvSpPr>
          <p:nvPr>
            <p:ph type="subTitle" idx="1"/>
          </p:nvPr>
        </p:nvSpPr>
        <p:spPr/>
        <p:txBody>
          <a:bodyPr>
            <a:normAutofit/>
          </a:bodyPr>
          <a:lstStyle/>
          <a:p>
            <a:pPr algn="ctr"/>
            <a:r>
              <a:rPr lang="ar-SA" sz="8800" dirty="0"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rPr>
              <a:t>أمل </a:t>
            </a:r>
            <a:r>
              <a:rPr lang="ar-SA" sz="8800" dirty="0" err="1"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rPr>
              <a:t>دنقل</a:t>
            </a:r>
            <a:endParaRPr lang="ar-SA" sz="8800" dirty="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box(in)">
                                      <p:cBhvr>
                                        <p:cTn id="13"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6863417"/>
          </a:xfrm>
          <a:prstGeom prst="rect">
            <a:avLst/>
          </a:prstGeom>
          <a:noFill/>
        </p:spPr>
        <p:txBody>
          <a:bodyPr wrap="square" rtlCol="1">
            <a:spAutoFit/>
          </a:bodyPr>
          <a:lstStyle/>
          <a:p>
            <a:r>
              <a:rPr lang="ar-SA" sz="4800" b="1" dirty="0" err="1"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rPr>
              <a:t>الأسلوب:</a:t>
            </a:r>
            <a:endParaRPr lang="ar-SA" sz="4800" b="1" dirty="0"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endParaRPr>
          </a:p>
          <a:p>
            <a:endParaRPr lang="ar-SA" sz="4400" b="1" dirty="0" smtClean="0">
              <a:effectLst>
                <a:outerShdw blurRad="38100" dist="38100" dir="2700000" algn="tl">
                  <a:srgbClr val="000000">
                    <a:alpha val="43137"/>
                  </a:srgbClr>
                </a:outerShdw>
              </a:effectLst>
              <a:latin typeface="Arial" pitchFamily="34" charset="0"/>
              <a:cs typeface="Arial" pitchFamily="34" charset="0"/>
            </a:endParaRPr>
          </a:p>
          <a:p>
            <a:r>
              <a:rPr lang="ar-SA" sz="4400" dirty="0" smtClean="0">
                <a:effectLst>
                  <a:outerShdw blurRad="38100" dist="38100" dir="2700000" algn="tl">
                    <a:srgbClr val="000000">
                      <a:alpha val="43137"/>
                    </a:srgbClr>
                  </a:outerShdw>
                </a:effectLst>
                <a:latin typeface="Arial" pitchFamily="34" charset="0"/>
                <a:cs typeface="Arial" pitchFamily="34" charset="0"/>
              </a:rPr>
              <a:t>اتخذ أمل </a:t>
            </a:r>
            <a:r>
              <a:rPr lang="ar-SA" sz="4400" dirty="0" err="1" smtClean="0">
                <a:effectLst>
                  <a:outerShdw blurRad="38100" dist="38100" dir="2700000" algn="tl">
                    <a:srgbClr val="000000">
                      <a:alpha val="43137"/>
                    </a:srgbClr>
                  </a:outerShdw>
                </a:effectLst>
                <a:latin typeface="Arial" pitchFamily="34" charset="0"/>
                <a:cs typeface="Arial" pitchFamily="34" charset="0"/>
              </a:rPr>
              <a:t>دنقل</a:t>
            </a:r>
            <a:r>
              <a:rPr lang="ar-SA" sz="4400" dirty="0" smtClean="0">
                <a:effectLst>
                  <a:outerShdw blurRad="38100" dist="38100" dir="2700000" algn="tl">
                    <a:srgbClr val="000000">
                      <a:alpha val="43137"/>
                    </a:srgbClr>
                  </a:outerShdw>
                </a:effectLst>
                <a:latin typeface="Arial" pitchFamily="34" charset="0"/>
                <a:cs typeface="Arial" pitchFamily="34" charset="0"/>
              </a:rPr>
              <a:t> من المفارقة أسلوباً فنياً سعى من خلاله إلى تصوير الواقع العربي المرير, حيث نجده يزاوج بين ماضي </a:t>
            </a:r>
            <a:r>
              <a:rPr lang="ar-SA" sz="4400" dirty="0" err="1" smtClean="0">
                <a:effectLst>
                  <a:outerShdw blurRad="38100" dist="38100" dir="2700000" algn="tl">
                    <a:srgbClr val="000000">
                      <a:alpha val="43137"/>
                    </a:srgbClr>
                  </a:outerShdw>
                </a:effectLst>
                <a:latin typeface="Arial" pitchFamily="34" charset="0"/>
                <a:cs typeface="Arial" pitchFamily="34" charset="0"/>
              </a:rPr>
              <a:t>الخيول </a:t>
            </a:r>
            <a:r>
              <a:rPr lang="ar-SA" sz="4400" dirty="0" smtClean="0">
                <a:effectLst>
                  <a:outerShdw blurRad="38100" dist="38100" dir="2700000" algn="tl">
                    <a:srgbClr val="000000">
                      <a:alpha val="43137"/>
                    </a:srgbClr>
                  </a:outerShdw>
                </a:effectLst>
                <a:latin typeface="Arial" pitchFamily="34" charset="0"/>
                <a:cs typeface="Arial" pitchFamily="34" charset="0"/>
              </a:rPr>
              <a:t>(رمز للإنسان العربي) وحاضرها ومستقبلها؛ ليحدث نوعا من التقابل أو التضاد يصور بوضوح كيف كانت الخيول يملؤها الخيلاء ولم تذلل, وكيف تحولت في الحاضر إلى دمى يلعب </a:t>
            </a:r>
            <a:r>
              <a:rPr lang="ar-SA" sz="4400" dirty="0" err="1" smtClean="0">
                <a:effectLst>
                  <a:outerShdw blurRad="38100" dist="38100" dir="2700000" algn="tl">
                    <a:srgbClr val="000000">
                      <a:alpha val="43137"/>
                    </a:srgbClr>
                  </a:outerShdw>
                </a:effectLst>
                <a:latin typeface="Arial" pitchFamily="34" charset="0"/>
                <a:cs typeface="Arial" pitchFamily="34" charset="0"/>
              </a:rPr>
              <a:t>بها</a:t>
            </a:r>
            <a:r>
              <a:rPr lang="ar-SA" sz="4400" dirty="0" smtClean="0">
                <a:effectLst>
                  <a:outerShdw blurRad="38100" dist="38100" dir="2700000" algn="tl">
                    <a:srgbClr val="000000">
                      <a:alpha val="43137"/>
                    </a:srgbClr>
                  </a:outerShdw>
                </a:effectLst>
                <a:latin typeface="Arial" pitchFamily="34" charset="0"/>
                <a:cs typeface="Arial" pitchFamily="34" charset="0"/>
              </a:rPr>
              <a:t> العابثون, وهنا تكمن المفارقة حيث يصبح النمر قطاً أليفاً.</a:t>
            </a:r>
            <a:endParaRPr lang="ar-SA" sz="4400"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3999" cy="6247864"/>
          </a:xfrm>
          <a:prstGeom prst="rect">
            <a:avLst/>
          </a:prstGeom>
          <a:noFill/>
        </p:spPr>
        <p:txBody>
          <a:bodyPr wrap="square" rtlCol="1">
            <a:spAutoFit/>
          </a:bodyPr>
          <a:lstStyle/>
          <a:p>
            <a:r>
              <a:rPr lang="ar-SA" sz="4800" b="1" dirty="0"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rPr>
              <a:t>الصور </a:t>
            </a:r>
            <a:r>
              <a:rPr lang="ar-SA" sz="4800" b="1" dirty="0" err="1"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rPr>
              <a:t>الفنية:</a:t>
            </a:r>
            <a:endParaRPr lang="ar-SA" sz="4800" b="1" dirty="0"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endParaRPr>
          </a:p>
          <a:p>
            <a:endParaRPr lang="ar-SA" sz="4400" dirty="0">
              <a:effectLst>
                <a:outerShdw blurRad="38100" dist="38100" dir="2700000" algn="tl">
                  <a:srgbClr val="000000">
                    <a:alpha val="43137"/>
                  </a:srgbClr>
                </a:outerShdw>
              </a:effectLst>
              <a:latin typeface="Arial" pitchFamily="34" charset="0"/>
              <a:cs typeface="Arial" pitchFamily="34" charset="0"/>
            </a:endParaRPr>
          </a:p>
          <a:p>
            <a:r>
              <a:rPr lang="ar-SA" sz="4400" dirty="0" smtClean="0">
                <a:effectLst>
                  <a:outerShdw blurRad="38100" dist="38100" dir="2700000" algn="tl">
                    <a:srgbClr val="000000">
                      <a:alpha val="43137"/>
                    </a:srgbClr>
                  </a:outerShdw>
                </a:effectLst>
                <a:latin typeface="Arial" pitchFamily="34" charset="0"/>
                <a:cs typeface="Arial" pitchFamily="34" charset="0"/>
              </a:rPr>
              <a:t>طور الشاعر الصراع المتشابك بين ماض عريق وحاضر عقيم عن طريق مجموعتين من الصور؛ أولاهما تسلك طريق </a:t>
            </a:r>
            <a:r>
              <a:rPr lang="ar-SA" sz="4400" dirty="0" err="1" smtClean="0">
                <a:effectLst>
                  <a:outerShdw blurRad="38100" dist="38100" dir="2700000" algn="tl">
                    <a:srgbClr val="000000">
                      <a:alpha val="43137"/>
                    </a:srgbClr>
                  </a:outerShdw>
                </a:effectLst>
                <a:latin typeface="Arial" pitchFamily="34" charset="0"/>
                <a:cs typeface="Arial" pitchFamily="34" charset="0"/>
              </a:rPr>
              <a:t>النفي </a:t>
            </a:r>
            <a:r>
              <a:rPr lang="ar-SA" sz="4400" dirty="0" smtClean="0">
                <a:effectLst>
                  <a:outerShdw blurRad="38100" dist="38100" dir="2700000" algn="tl">
                    <a:srgbClr val="000000">
                      <a:alpha val="43137"/>
                    </a:srgbClr>
                  </a:outerShdw>
                </a:effectLst>
                <a:latin typeface="Arial" pitchFamily="34" charset="0"/>
                <a:cs typeface="Arial" pitchFamily="34" charset="0"/>
              </a:rPr>
              <a:t>(لست المغيرات صبحا ولا </a:t>
            </a:r>
            <a:r>
              <a:rPr lang="ar-SA" sz="4400" dirty="0" err="1" smtClean="0">
                <a:effectLst>
                  <a:outerShdw blurRad="38100" dist="38100" dir="2700000" algn="tl">
                    <a:srgbClr val="000000">
                      <a:alpha val="43137"/>
                    </a:srgbClr>
                  </a:outerShdw>
                </a:effectLst>
                <a:latin typeface="Arial" pitchFamily="34" charset="0"/>
                <a:cs typeface="Arial" pitchFamily="34" charset="0"/>
              </a:rPr>
              <a:t>العاديات </a:t>
            </a:r>
            <a:r>
              <a:rPr lang="ar-SA" sz="4400" dirty="0" smtClean="0">
                <a:effectLst>
                  <a:outerShdw blurRad="38100" dist="38100" dir="2700000" algn="tl">
                    <a:srgbClr val="000000">
                      <a:alpha val="43137"/>
                    </a:srgbClr>
                  </a:outerShdw>
                </a:effectLst>
                <a:latin typeface="Arial" pitchFamily="34" charset="0"/>
                <a:cs typeface="Arial" pitchFamily="34" charset="0"/>
              </a:rPr>
              <a:t>_كما قيل ضبحا_ ولا خضرة في طريقك تمحى </a:t>
            </a:r>
            <a:r>
              <a:rPr lang="ar-SA" sz="4400" dirty="0" err="1" smtClean="0">
                <a:effectLst>
                  <a:outerShdw blurRad="38100" dist="38100" dir="2700000" algn="tl">
                    <a:srgbClr val="000000">
                      <a:alpha val="43137"/>
                    </a:srgbClr>
                  </a:outerShdw>
                </a:effectLst>
                <a:latin typeface="Arial" pitchFamily="34" charset="0"/>
                <a:cs typeface="Arial" pitchFamily="34" charset="0"/>
              </a:rPr>
              <a:t>جائت</a:t>
            </a:r>
            <a:r>
              <a:rPr lang="ar-SA" sz="4400" dirty="0" smtClean="0">
                <a:effectLst>
                  <a:outerShdw blurRad="38100" dist="38100" dir="2700000" algn="tl">
                    <a:srgbClr val="000000">
                      <a:alpha val="43137"/>
                    </a:srgbClr>
                  </a:outerShdw>
                </a:effectLst>
                <a:latin typeface="Arial" pitchFamily="34" charset="0"/>
                <a:cs typeface="Arial" pitchFamily="34" charset="0"/>
              </a:rPr>
              <a:t> في </a:t>
            </a:r>
            <a:r>
              <a:rPr lang="ar-SA" sz="4400" dirty="0" err="1" smtClean="0">
                <a:effectLst>
                  <a:outerShdw blurRad="38100" dist="38100" dir="2700000" algn="tl">
                    <a:srgbClr val="000000">
                      <a:alpha val="43137"/>
                    </a:srgbClr>
                  </a:outerShdw>
                </a:effectLst>
                <a:latin typeface="Arial" pitchFamily="34" charset="0"/>
                <a:cs typeface="Arial" pitchFamily="34" charset="0"/>
              </a:rPr>
              <a:t>الأسطر </a:t>
            </a:r>
            <a:r>
              <a:rPr lang="ar-SA" sz="4400" dirty="0" smtClean="0">
                <a:effectLst>
                  <a:outerShdw blurRad="38100" dist="38100" dir="2700000" algn="tl">
                    <a:srgbClr val="000000">
                      <a:alpha val="43137"/>
                    </a:srgbClr>
                  </a:outerShdw>
                </a:effectLst>
                <a:latin typeface="Arial" pitchFamily="34" charset="0"/>
                <a:cs typeface="Arial" pitchFamily="34" charset="0"/>
              </a:rPr>
              <a:t>[6-10] وثانيهما تسلك طريق الإثبات المجوف الساخر في </a:t>
            </a:r>
            <a:r>
              <a:rPr lang="ar-SA" sz="4400" dirty="0" err="1" smtClean="0">
                <a:effectLst>
                  <a:outerShdw blurRad="38100" dist="38100" dir="2700000" algn="tl">
                    <a:srgbClr val="000000">
                      <a:alpha val="43137"/>
                    </a:srgbClr>
                  </a:outerShdw>
                </a:effectLst>
                <a:latin typeface="Arial" pitchFamily="34" charset="0"/>
                <a:cs typeface="Arial" pitchFamily="34" charset="0"/>
              </a:rPr>
              <a:t>الأسطر </a:t>
            </a:r>
            <a:r>
              <a:rPr lang="ar-SA" sz="4400" dirty="0" smtClean="0">
                <a:effectLst>
                  <a:outerShdw blurRad="38100" dist="38100" dir="2700000" algn="tl">
                    <a:srgbClr val="000000">
                      <a:alpha val="43137"/>
                    </a:srgbClr>
                  </a:outerShdw>
                </a:effectLst>
                <a:latin typeface="Arial" pitchFamily="34" charset="0"/>
                <a:cs typeface="Arial" pitchFamily="34" charset="0"/>
              </a:rPr>
              <a:t>[15-20</a:t>
            </a:r>
            <a:r>
              <a:rPr lang="ar-SA" sz="4400" dirty="0" err="1" smtClean="0">
                <a:effectLst>
                  <a:outerShdw blurRad="38100" dist="38100" dir="2700000" algn="tl">
                    <a:srgbClr val="000000">
                      <a:alpha val="43137"/>
                    </a:srgbClr>
                  </a:outerShdw>
                </a:effectLst>
                <a:latin typeface="Arial" pitchFamily="34" charset="0"/>
                <a:cs typeface="Arial" pitchFamily="34" charset="0"/>
              </a:rPr>
              <a:t>].</a:t>
            </a:r>
            <a:endParaRPr lang="ar-SA" sz="4400"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3999" cy="6555641"/>
          </a:xfrm>
          <a:prstGeom prst="rect">
            <a:avLst/>
          </a:prstGeom>
          <a:noFill/>
        </p:spPr>
        <p:txBody>
          <a:bodyPr wrap="square" rtlCol="1">
            <a:spAutoFit/>
          </a:bodyPr>
          <a:lstStyle/>
          <a:p>
            <a:r>
              <a:rPr lang="ar-SA" sz="3200" b="1" dirty="0" err="1"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rPr>
              <a:t>الموسيقى:</a:t>
            </a:r>
            <a:endParaRPr lang="ar-SA" sz="3200" b="1" dirty="0"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endParaRPr>
          </a:p>
          <a:p>
            <a:endParaRPr lang="ar-SA" sz="2800" b="1" dirty="0">
              <a:effectLst>
                <a:outerShdw blurRad="38100" dist="38100" dir="2700000" algn="tl">
                  <a:srgbClr val="000000">
                    <a:alpha val="43137"/>
                  </a:srgbClr>
                </a:outerShdw>
              </a:effectLst>
              <a:latin typeface="Arial" pitchFamily="34" charset="0"/>
              <a:cs typeface="Arial" pitchFamily="34" charset="0"/>
            </a:endParaRPr>
          </a:p>
          <a:p>
            <a:r>
              <a:rPr lang="ar-SA" sz="2800" dirty="0" smtClean="0">
                <a:effectLst>
                  <a:outerShdw blurRad="38100" dist="38100" dir="2700000" algn="tl">
                    <a:srgbClr val="000000">
                      <a:alpha val="43137"/>
                    </a:srgbClr>
                  </a:outerShdw>
                </a:effectLst>
                <a:latin typeface="Arial" pitchFamily="34" charset="0"/>
                <a:cs typeface="Arial" pitchFamily="34" charset="0"/>
              </a:rPr>
              <a:t>منذ اللحظة الأولى في القصيدة يترك إيقاع الخيل وخببه أثره في موسيقى القصيدة, التي جاءت على بحر </a:t>
            </a:r>
            <a:r>
              <a:rPr lang="ar-SA" sz="2800" dirty="0" err="1" smtClean="0">
                <a:effectLst>
                  <a:outerShdw blurRad="38100" dist="38100" dir="2700000" algn="tl">
                    <a:srgbClr val="000000">
                      <a:alpha val="43137"/>
                    </a:srgbClr>
                  </a:outerShdw>
                </a:effectLst>
                <a:latin typeface="Arial" pitchFamily="34" charset="0"/>
                <a:cs typeface="Arial" pitchFamily="34" charset="0"/>
              </a:rPr>
              <a:t>الخبب </a:t>
            </a:r>
            <a:r>
              <a:rPr lang="ar-SA" sz="2800" dirty="0" smtClean="0">
                <a:effectLst>
                  <a:outerShdw blurRad="38100" dist="38100" dir="2700000" algn="tl">
                    <a:srgbClr val="000000">
                      <a:alpha val="43137"/>
                    </a:srgbClr>
                  </a:outerShdw>
                </a:effectLst>
                <a:latin typeface="Arial" pitchFamily="34" charset="0"/>
                <a:cs typeface="Arial" pitchFamily="34" charset="0"/>
              </a:rPr>
              <a:t>(المتدارك) المعروف بتلاحق الايقاع وسرعته, والخبب ضرب من العدو </a:t>
            </a:r>
            <a:r>
              <a:rPr lang="ar-SA" sz="2800" dirty="0" err="1" smtClean="0">
                <a:effectLst>
                  <a:outerShdw blurRad="38100" dist="38100" dir="2700000" algn="tl">
                    <a:srgbClr val="000000">
                      <a:alpha val="43137"/>
                    </a:srgbClr>
                  </a:outerShdw>
                </a:effectLst>
                <a:latin typeface="Arial" pitchFamily="34" charset="0"/>
                <a:cs typeface="Arial" pitchFamily="34" charset="0"/>
              </a:rPr>
              <a:t>وهو </a:t>
            </a:r>
            <a:r>
              <a:rPr lang="ar-SA" sz="2800" dirty="0" smtClean="0">
                <a:effectLst>
                  <a:outerShdw blurRad="38100" dist="38100" dir="2700000" algn="tl">
                    <a:srgbClr val="000000">
                      <a:alpha val="43137"/>
                    </a:srgbClr>
                  </a:outerShdw>
                </a:effectLst>
                <a:latin typeface="Arial" pitchFamily="34" charset="0"/>
                <a:cs typeface="Arial" pitchFamily="34" charset="0"/>
              </a:rPr>
              <a:t>”أن ينقل الفرس </a:t>
            </a:r>
            <a:r>
              <a:rPr lang="ar-SA" sz="2800" dirty="0" err="1" smtClean="0">
                <a:effectLst>
                  <a:outerShdw blurRad="38100" dist="38100" dir="2700000" algn="tl">
                    <a:srgbClr val="000000">
                      <a:alpha val="43137"/>
                    </a:srgbClr>
                  </a:outerShdw>
                </a:effectLst>
                <a:latin typeface="Arial" pitchFamily="34" charset="0"/>
                <a:cs typeface="Arial" pitchFamily="34" charset="0"/>
              </a:rPr>
              <a:t>أيامنه</a:t>
            </a:r>
            <a:r>
              <a:rPr lang="ar-SA" sz="2800" dirty="0" smtClean="0">
                <a:effectLst>
                  <a:outerShdw blurRad="38100" dist="38100" dir="2700000" algn="tl">
                    <a:srgbClr val="000000">
                      <a:alpha val="43137"/>
                    </a:srgbClr>
                  </a:outerShdw>
                </a:effectLst>
                <a:latin typeface="Arial" pitchFamily="34" charset="0"/>
                <a:cs typeface="Arial" pitchFamily="34" charset="0"/>
              </a:rPr>
              <a:t> جميعاً </a:t>
            </a:r>
            <a:r>
              <a:rPr lang="ar-SA" sz="2800" dirty="0" err="1" smtClean="0">
                <a:effectLst>
                  <a:outerShdw blurRad="38100" dist="38100" dir="2700000" algn="tl">
                    <a:srgbClr val="000000">
                      <a:alpha val="43137"/>
                    </a:srgbClr>
                  </a:outerShdw>
                </a:effectLst>
                <a:latin typeface="Arial" pitchFamily="34" charset="0"/>
                <a:cs typeface="Arial" pitchFamily="34" charset="0"/>
              </a:rPr>
              <a:t>وأياسره</a:t>
            </a:r>
            <a:r>
              <a:rPr lang="ar-SA" sz="2800" dirty="0" smtClean="0">
                <a:effectLst>
                  <a:outerShdw blurRad="38100" dist="38100" dir="2700000" algn="tl">
                    <a:srgbClr val="000000">
                      <a:alpha val="43137"/>
                    </a:srgbClr>
                  </a:outerShdw>
                </a:effectLst>
                <a:latin typeface="Arial" pitchFamily="34" charset="0"/>
                <a:cs typeface="Arial" pitchFamily="34" charset="0"/>
              </a:rPr>
              <a:t> جميعاً“, وبما أن وزن الخبب يتكون في الشعر من فاعل ثمان مرات على التوالي, فإن هذه التفعيلات صورة للتماثل والتوالي, وهو توال وتماثل ينسحب على طرفي المعادلة الرمز والرموز إليه؛ لأن الخيل التي شغلت الشاعر وشغلتنا حتى الآن, ليست إلا رمزاً مكثفاً ومعبراً للهدف </a:t>
            </a:r>
            <a:r>
              <a:rPr lang="ar-SA" sz="2800" dirty="0" err="1" smtClean="0">
                <a:effectLst>
                  <a:outerShdw blurRad="38100" dist="38100" dir="2700000" algn="tl">
                    <a:srgbClr val="000000">
                      <a:alpha val="43137"/>
                    </a:srgbClr>
                  </a:outerShdw>
                </a:effectLst>
                <a:latin typeface="Arial" pitchFamily="34" charset="0"/>
                <a:cs typeface="Arial" pitchFamily="34" charset="0"/>
              </a:rPr>
              <a:t>الحقيقي</a:t>
            </a:r>
            <a:r>
              <a:rPr lang="ar-SA" sz="2800" dirty="0" smtClean="0">
                <a:effectLst>
                  <a:outerShdw blurRad="38100" dist="38100" dir="2700000" algn="tl">
                    <a:srgbClr val="000000">
                      <a:alpha val="43137"/>
                    </a:srgbClr>
                  </a:outerShdw>
                </a:effectLst>
                <a:latin typeface="Arial" pitchFamily="34" charset="0"/>
                <a:cs typeface="Arial" pitchFamily="34" charset="0"/>
              </a:rPr>
              <a:t> للقصيدة وهو الناس, والقصيدة لا تكف على امتداد إيقاع مقاطعها عن القيام بمناورات الالتحام بين الرمز والمرموز إليه, لكن هذا الالتحام يتم ببراعة عندما تتحول الخيل إلى وشم تجف خطوطه فوق ذراع الإنسان أو جبهته, لكنه التحام أيضاً سلبي خادع فهو ليس الالتحام الذي يعطي للإنسان قوة الخيل, لكنه التحام من خيل جف في رئتيها الصهيل, ومن ثم فهو التحام يحمل معه كل مظاهر السلب التي تناثرت على طول المقاطع.</a:t>
            </a: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3999" cy="6858000"/>
          </a:xfrm>
          <a:prstGeom prst="rect">
            <a:avLst/>
          </a:prstGeom>
          <a:noFill/>
        </p:spPr>
        <p:txBody>
          <a:bodyPr wrap="square" rtlCol="1">
            <a:spAutoFit/>
          </a:bodyPr>
          <a:lstStyle/>
          <a:p>
            <a:pPr algn="ctr"/>
            <a:r>
              <a:rPr lang="ar-SA" sz="2700" b="1" dirty="0" smtClean="0">
                <a:effectLst>
                  <a:outerShdw blurRad="38100" dist="38100" dir="2700000" algn="tl">
                    <a:srgbClr val="000000">
                      <a:alpha val="43137"/>
                    </a:srgbClr>
                  </a:outerShdw>
                </a:effectLst>
                <a:latin typeface="Arial" pitchFamily="34" charset="0"/>
                <a:cs typeface="Arial" pitchFamily="34" charset="0"/>
              </a:rPr>
              <a:t>(1</a:t>
            </a:r>
            <a:r>
              <a:rPr lang="ar-SA" sz="2700" b="1" dirty="0" err="1" smtClean="0">
                <a:effectLst>
                  <a:outerShdw blurRad="38100" dist="38100" dir="2700000" algn="tl">
                    <a:srgbClr val="000000">
                      <a:alpha val="43137"/>
                    </a:srgbClr>
                  </a:outerShdw>
                </a:effectLst>
                <a:latin typeface="Arial" pitchFamily="34" charset="0"/>
                <a:cs typeface="Arial" pitchFamily="34" charset="0"/>
              </a:rPr>
              <a:t>)</a:t>
            </a:r>
            <a:endParaRPr lang="ar-SA" sz="2700" b="1" dirty="0" smtClean="0">
              <a:effectLst>
                <a:outerShdw blurRad="38100" dist="38100" dir="2700000" algn="tl">
                  <a:srgbClr val="000000">
                    <a:alpha val="43137"/>
                  </a:srgbClr>
                </a:outerShdw>
              </a:effectLst>
              <a:latin typeface="Arial" pitchFamily="34" charset="0"/>
              <a:cs typeface="Arial" pitchFamily="34" charset="0"/>
            </a:endParaRPr>
          </a:p>
          <a:p>
            <a:pPr algn="ctr"/>
            <a:r>
              <a:rPr lang="ar-SA" sz="2700" b="1" dirty="0" smtClean="0">
                <a:effectLst>
                  <a:outerShdw blurRad="38100" dist="38100" dir="2700000" algn="tl">
                    <a:srgbClr val="000000">
                      <a:alpha val="43137"/>
                    </a:srgbClr>
                  </a:outerShdw>
                </a:effectLst>
                <a:latin typeface="Arial" pitchFamily="34" charset="0"/>
                <a:cs typeface="Arial" pitchFamily="34" charset="0"/>
              </a:rPr>
              <a:t>الفتوحات فى </a:t>
            </a:r>
            <a:r>
              <a:rPr lang="ar-SA" sz="2700" b="1" dirty="0" err="1" smtClean="0">
                <a:effectLst>
                  <a:outerShdw blurRad="38100" dist="38100" dir="2700000" algn="tl">
                    <a:srgbClr val="000000">
                      <a:alpha val="43137"/>
                    </a:srgbClr>
                  </a:outerShdw>
                </a:effectLst>
                <a:latin typeface="Arial" pitchFamily="34" charset="0"/>
                <a:cs typeface="Arial" pitchFamily="34" charset="0"/>
              </a:rPr>
              <a:t>الأرض </a:t>
            </a:r>
            <a:r>
              <a:rPr lang="ar-SA" sz="2700" b="1" dirty="0" smtClean="0">
                <a:effectLst>
                  <a:outerShdw blurRad="38100" dist="38100" dir="2700000" algn="tl">
                    <a:srgbClr val="000000">
                      <a:alpha val="43137"/>
                    </a:srgbClr>
                  </a:outerShdw>
                </a:effectLst>
                <a:latin typeface="Arial" pitchFamily="34" charset="0"/>
                <a:cs typeface="Arial" pitchFamily="34" charset="0"/>
              </a:rPr>
              <a:t>– مكتوبة بدماء الخيول</a:t>
            </a:r>
          </a:p>
          <a:p>
            <a:pPr algn="ctr"/>
            <a:r>
              <a:rPr lang="ar-SA" sz="2700" b="1" dirty="0" smtClean="0">
                <a:effectLst>
                  <a:outerShdw blurRad="38100" dist="38100" dir="2700000" algn="tl">
                    <a:srgbClr val="000000">
                      <a:alpha val="43137"/>
                    </a:srgbClr>
                  </a:outerShdw>
                </a:effectLst>
                <a:latin typeface="Arial" pitchFamily="34" charset="0"/>
                <a:cs typeface="Arial" pitchFamily="34" charset="0"/>
              </a:rPr>
              <a:t>وحدودُ الممالك</a:t>
            </a:r>
          </a:p>
          <a:p>
            <a:pPr algn="ctr"/>
            <a:r>
              <a:rPr lang="ar-SA" sz="2700" b="1" dirty="0" smtClean="0">
                <a:effectLst>
                  <a:outerShdw blurRad="38100" dist="38100" dir="2700000" algn="tl">
                    <a:srgbClr val="000000">
                      <a:alpha val="43137"/>
                    </a:srgbClr>
                  </a:outerShdw>
                </a:effectLst>
                <a:latin typeface="Arial" pitchFamily="34" charset="0"/>
                <a:cs typeface="Arial" pitchFamily="34" charset="0"/>
              </a:rPr>
              <a:t>رسمتها السنابك</a:t>
            </a:r>
          </a:p>
          <a:p>
            <a:pPr algn="ctr"/>
            <a:r>
              <a:rPr lang="ar-SA" sz="2700" b="1" dirty="0" err="1" smtClean="0">
                <a:effectLst>
                  <a:outerShdw blurRad="38100" dist="38100" dir="2700000" algn="tl">
                    <a:srgbClr val="000000">
                      <a:alpha val="43137"/>
                    </a:srgbClr>
                  </a:outerShdw>
                </a:effectLst>
                <a:latin typeface="Arial" pitchFamily="34" charset="0"/>
                <a:cs typeface="Arial" pitchFamily="34" charset="0"/>
              </a:rPr>
              <a:t>والركابان </a:t>
            </a:r>
            <a:r>
              <a:rPr lang="ar-SA" sz="2700" b="1" dirty="0" smtClean="0">
                <a:effectLst>
                  <a:outerShdw blurRad="38100" dist="38100" dir="2700000" algn="tl">
                    <a:srgbClr val="000000">
                      <a:alpha val="43137"/>
                    </a:srgbClr>
                  </a:outerShdw>
                </a:effectLst>
                <a:latin typeface="Arial" pitchFamily="34" charset="0"/>
                <a:cs typeface="Arial" pitchFamily="34" charset="0"/>
              </a:rPr>
              <a:t>: ميزان عدل يميل مع السيف</a:t>
            </a:r>
          </a:p>
          <a:p>
            <a:pPr algn="ctr"/>
            <a:r>
              <a:rPr lang="ar-SA" sz="2700" b="1" dirty="0" smtClean="0">
                <a:effectLst>
                  <a:outerShdw blurRad="38100" dist="38100" dir="2700000" algn="tl">
                    <a:srgbClr val="000000">
                      <a:alpha val="43137"/>
                    </a:srgbClr>
                  </a:outerShdw>
                </a:effectLst>
                <a:latin typeface="Arial" pitchFamily="34" charset="0"/>
                <a:cs typeface="Arial" pitchFamily="34" charset="0"/>
              </a:rPr>
              <a:t>حيث يميل</a:t>
            </a:r>
          </a:p>
          <a:p>
            <a:pPr algn="ctr"/>
            <a:r>
              <a:rPr lang="ar-SA" sz="2700" b="1" dirty="0" err="1" smtClean="0">
                <a:effectLst>
                  <a:outerShdw blurRad="38100" dist="38100" dir="2700000" algn="tl">
                    <a:srgbClr val="000000">
                      <a:alpha val="43137"/>
                    </a:srgbClr>
                  </a:outerShdw>
                </a:effectLst>
                <a:latin typeface="Arial" pitchFamily="34" charset="0"/>
                <a:cs typeface="Arial" pitchFamily="34" charset="0"/>
              </a:rPr>
              <a:t>***</a:t>
            </a:r>
            <a:endParaRPr lang="ar-SA" sz="2700" b="1" dirty="0" smtClean="0">
              <a:effectLst>
                <a:outerShdw blurRad="38100" dist="38100" dir="2700000" algn="tl">
                  <a:srgbClr val="000000">
                    <a:alpha val="43137"/>
                  </a:srgbClr>
                </a:outerShdw>
              </a:effectLst>
              <a:latin typeface="Arial" pitchFamily="34" charset="0"/>
              <a:cs typeface="Arial" pitchFamily="34" charset="0"/>
            </a:endParaRPr>
          </a:p>
          <a:p>
            <a:pPr algn="ctr"/>
            <a:r>
              <a:rPr lang="ar-SA" sz="2700" b="1" dirty="0" smtClean="0">
                <a:effectLst>
                  <a:outerShdw blurRad="38100" dist="38100" dir="2700000" algn="tl">
                    <a:srgbClr val="000000">
                      <a:alpha val="43137"/>
                    </a:srgbClr>
                  </a:outerShdw>
                </a:effectLst>
                <a:latin typeface="Arial" pitchFamily="34" charset="0"/>
                <a:cs typeface="Arial" pitchFamily="34" charset="0"/>
              </a:rPr>
              <a:t>اركضى أو قفى </a:t>
            </a:r>
            <a:r>
              <a:rPr lang="ar-SA" sz="2700" b="1" dirty="0" err="1" smtClean="0">
                <a:effectLst>
                  <a:outerShdw blurRad="38100" dist="38100" dir="2700000" algn="tl">
                    <a:srgbClr val="000000">
                      <a:alpha val="43137"/>
                    </a:srgbClr>
                  </a:outerShdw>
                </a:effectLst>
                <a:latin typeface="Arial" pitchFamily="34" charset="0"/>
                <a:cs typeface="Arial" pitchFamily="34" charset="0"/>
              </a:rPr>
              <a:t>الآن ..</a:t>
            </a:r>
            <a:r>
              <a:rPr lang="ar-SA" sz="2700" b="1" dirty="0" smtClean="0">
                <a:effectLst>
                  <a:outerShdw blurRad="38100" dist="38100" dir="2700000" algn="tl">
                    <a:srgbClr val="000000">
                      <a:alpha val="43137"/>
                    </a:srgbClr>
                  </a:outerShdw>
                </a:effectLst>
                <a:latin typeface="Arial" pitchFamily="34" charset="0"/>
                <a:cs typeface="Arial" pitchFamily="34" charset="0"/>
              </a:rPr>
              <a:t> أيتها </a:t>
            </a:r>
            <a:r>
              <a:rPr lang="ar-SA" sz="2700" b="1" dirty="0" err="1" smtClean="0">
                <a:effectLst>
                  <a:outerShdw blurRad="38100" dist="38100" dir="2700000" algn="tl">
                    <a:srgbClr val="000000">
                      <a:alpha val="43137"/>
                    </a:srgbClr>
                  </a:outerShdw>
                </a:effectLst>
                <a:latin typeface="Arial" pitchFamily="34" charset="0"/>
                <a:cs typeface="Arial" pitchFamily="34" charset="0"/>
              </a:rPr>
              <a:t>الخيلُ :</a:t>
            </a:r>
            <a:endParaRPr lang="ar-SA" sz="2700" b="1" dirty="0" smtClean="0">
              <a:effectLst>
                <a:outerShdw blurRad="38100" dist="38100" dir="2700000" algn="tl">
                  <a:srgbClr val="000000">
                    <a:alpha val="43137"/>
                  </a:srgbClr>
                </a:outerShdw>
              </a:effectLst>
              <a:latin typeface="Arial" pitchFamily="34" charset="0"/>
              <a:cs typeface="Arial" pitchFamily="34" charset="0"/>
            </a:endParaRPr>
          </a:p>
          <a:p>
            <a:pPr algn="ctr"/>
            <a:r>
              <a:rPr lang="ar-SA" sz="2700" b="1" dirty="0" smtClean="0">
                <a:effectLst>
                  <a:outerShdw blurRad="38100" dist="38100" dir="2700000" algn="tl">
                    <a:srgbClr val="000000">
                      <a:alpha val="43137"/>
                    </a:srgbClr>
                  </a:outerShdw>
                </a:effectLst>
                <a:latin typeface="Arial" pitchFamily="34" charset="0"/>
                <a:cs typeface="Arial" pitchFamily="34" charset="0"/>
              </a:rPr>
              <a:t>لستِ المغيرات صبحا</a:t>
            </a:r>
          </a:p>
          <a:p>
            <a:pPr algn="ctr"/>
            <a:r>
              <a:rPr lang="ar-SA" sz="2700" b="1" dirty="0" smtClean="0">
                <a:effectLst>
                  <a:outerShdw blurRad="38100" dist="38100" dir="2700000" algn="tl">
                    <a:srgbClr val="000000">
                      <a:alpha val="43137"/>
                    </a:srgbClr>
                  </a:outerShdw>
                </a:effectLst>
                <a:latin typeface="Arial" pitchFamily="34" charset="0"/>
                <a:cs typeface="Arial" pitchFamily="34" charset="0"/>
              </a:rPr>
              <a:t>ولا </a:t>
            </a:r>
            <a:r>
              <a:rPr lang="ar-SA" sz="2700" b="1" dirty="0" err="1" smtClean="0">
                <a:effectLst>
                  <a:outerShdw blurRad="38100" dist="38100" dir="2700000" algn="tl">
                    <a:srgbClr val="000000">
                      <a:alpha val="43137"/>
                    </a:srgbClr>
                  </a:outerShdw>
                </a:effectLst>
                <a:latin typeface="Arial" pitchFamily="34" charset="0"/>
                <a:cs typeface="Arial" pitchFamily="34" charset="0"/>
              </a:rPr>
              <a:t>العاديات </a:t>
            </a:r>
            <a:r>
              <a:rPr lang="ar-SA" sz="2700" b="1" dirty="0" smtClean="0">
                <a:effectLst>
                  <a:outerShdw blurRad="38100" dist="38100" dir="2700000" algn="tl">
                    <a:srgbClr val="000000">
                      <a:alpha val="43137"/>
                    </a:srgbClr>
                  </a:outerShdw>
                </a:effectLst>
                <a:latin typeface="Arial" pitchFamily="34" charset="0"/>
                <a:cs typeface="Arial" pitchFamily="34" charset="0"/>
              </a:rPr>
              <a:t>– كما </a:t>
            </a:r>
            <a:r>
              <a:rPr lang="ar-SA" sz="2700" b="1" dirty="0" err="1" smtClean="0">
                <a:effectLst>
                  <a:outerShdw blurRad="38100" dist="38100" dir="2700000" algn="tl">
                    <a:srgbClr val="000000">
                      <a:alpha val="43137"/>
                    </a:srgbClr>
                  </a:outerShdw>
                </a:effectLst>
                <a:latin typeface="Arial" pitchFamily="34" charset="0"/>
                <a:cs typeface="Arial" pitchFamily="34" charset="0"/>
              </a:rPr>
              <a:t>قيل </a:t>
            </a:r>
            <a:r>
              <a:rPr lang="ar-SA" sz="2700" b="1" dirty="0" smtClean="0">
                <a:effectLst>
                  <a:outerShdw blurRad="38100" dist="38100" dir="2700000" algn="tl">
                    <a:srgbClr val="000000">
                      <a:alpha val="43137"/>
                    </a:srgbClr>
                  </a:outerShdw>
                </a:effectLst>
                <a:latin typeface="Arial" pitchFamily="34" charset="0"/>
                <a:cs typeface="Arial" pitchFamily="34" charset="0"/>
              </a:rPr>
              <a:t>– ضبحا</a:t>
            </a:r>
          </a:p>
          <a:p>
            <a:pPr algn="ctr"/>
            <a:r>
              <a:rPr lang="ar-SA" sz="2700" b="1" dirty="0" err="1" smtClean="0">
                <a:effectLst>
                  <a:outerShdw blurRad="38100" dist="38100" dir="2700000" algn="tl">
                    <a:srgbClr val="000000">
                      <a:alpha val="43137"/>
                    </a:srgbClr>
                  </a:outerShdw>
                </a:effectLst>
                <a:latin typeface="Arial" pitchFamily="34" charset="0"/>
                <a:cs typeface="Arial" pitchFamily="34" charset="0"/>
              </a:rPr>
              <a:t>ولاخضرة</a:t>
            </a:r>
            <a:r>
              <a:rPr lang="ar-SA" sz="2700" b="1" dirty="0" smtClean="0">
                <a:effectLst>
                  <a:outerShdw blurRad="38100" dist="38100" dir="2700000" algn="tl">
                    <a:srgbClr val="000000">
                      <a:alpha val="43137"/>
                    </a:srgbClr>
                  </a:outerShdw>
                </a:effectLst>
                <a:latin typeface="Arial" pitchFamily="34" charset="0"/>
                <a:cs typeface="Arial" pitchFamily="34" charset="0"/>
              </a:rPr>
              <a:t> فى طريقك تُمحى</a:t>
            </a:r>
          </a:p>
          <a:p>
            <a:pPr algn="ctr"/>
            <a:r>
              <a:rPr lang="ar-SA" sz="2700" b="1" dirty="0" err="1" smtClean="0">
                <a:effectLst>
                  <a:outerShdw blurRad="38100" dist="38100" dir="2700000" algn="tl">
                    <a:srgbClr val="000000">
                      <a:alpha val="43137"/>
                    </a:srgbClr>
                  </a:outerShdw>
                </a:effectLst>
                <a:latin typeface="Arial" pitchFamily="34" charset="0"/>
                <a:cs typeface="Arial" pitchFamily="34" charset="0"/>
              </a:rPr>
              <a:t>ولاطفل</a:t>
            </a:r>
            <a:r>
              <a:rPr lang="ar-SA" sz="2700" b="1" dirty="0" smtClean="0">
                <a:effectLst>
                  <a:outerShdw blurRad="38100" dist="38100" dir="2700000" algn="tl">
                    <a:srgbClr val="000000">
                      <a:alpha val="43137"/>
                    </a:srgbClr>
                  </a:outerShdw>
                </a:effectLst>
                <a:latin typeface="Arial" pitchFamily="34" charset="0"/>
                <a:cs typeface="Arial" pitchFamily="34" charset="0"/>
              </a:rPr>
              <a:t> أضحى</a:t>
            </a:r>
          </a:p>
          <a:p>
            <a:pPr algn="ctr"/>
            <a:r>
              <a:rPr lang="ar-SA" sz="2700" b="1" dirty="0" smtClean="0">
                <a:effectLst>
                  <a:outerShdw blurRad="38100" dist="38100" dir="2700000" algn="tl">
                    <a:srgbClr val="000000">
                      <a:alpha val="43137"/>
                    </a:srgbClr>
                  </a:outerShdw>
                </a:effectLst>
                <a:latin typeface="Arial" pitchFamily="34" charset="0"/>
                <a:cs typeface="Arial" pitchFamily="34" charset="0"/>
              </a:rPr>
              <a:t>إذا </a:t>
            </a:r>
            <a:r>
              <a:rPr lang="ar-SA" sz="2700" b="1" dirty="0" err="1" smtClean="0">
                <a:effectLst>
                  <a:outerShdw blurRad="38100" dist="38100" dir="2700000" algn="tl">
                    <a:srgbClr val="000000">
                      <a:alpha val="43137"/>
                    </a:srgbClr>
                  </a:outerShdw>
                </a:effectLst>
                <a:latin typeface="Arial" pitchFamily="34" charset="0"/>
                <a:cs typeface="Arial" pitchFamily="34" charset="0"/>
              </a:rPr>
              <a:t>مامررت</a:t>
            </a:r>
            <a:r>
              <a:rPr lang="ar-SA" sz="2700" b="1" dirty="0" smtClean="0">
                <a:effectLst>
                  <a:outerShdw blurRad="38100" dist="38100" dir="2700000" algn="tl">
                    <a:srgbClr val="000000">
                      <a:alpha val="43137"/>
                    </a:srgbClr>
                  </a:outerShdw>
                </a:effectLst>
                <a:latin typeface="Arial" pitchFamily="34" charset="0"/>
                <a:cs typeface="Arial" pitchFamily="34" charset="0"/>
              </a:rPr>
              <a:t> </a:t>
            </a:r>
            <a:r>
              <a:rPr lang="ar-SA" sz="2700" b="1" dirty="0" err="1" smtClean="0">
                <a:effectLst>
                  <a:outerShdw blurRad="38100" dist="38100" dir="2700000" algn="tl">
                    <a:srgbClr val="000000">
                      <a:alpha val="43137"/>
                    </a:srgbClr>
                  </a:outerShdw>
                </a:effectLst>
                <a:latin typeface="Arial" pitchFamily="34" charset="0"/>
                <a:cs typeface="Arial" pitchFamily="34" charset="0"/>
              </a:rPr>
              <a:t>به</a:t>
            </a:r>
            <a:r>
              <a:rPr lang="ar-SA" sz="2700" b="1" dirty="0" smtClean="0">
                <a:effectLst>
                  <a:outerShdw blurRad="38100" dist="38100" dir="2700000" algn="tl">
                    <a:srgbClr val="000000">
                      <a:alpha val="43137"/>
                    </a:srgbClr>
                  </a:outerShdw>
                </a:effectLst>
                <a:latin typeface="Arial" pitchFamily="34" charset="0"/>
                <a:cs typeface="Arial" pitchFamily="34" charset="0"/>
              </a:rPr>
              <a:t> </a:t>
            </a:r>
            <a:r>
              <a:rPr lang="ar-SA" sz="2700" b="1" dirty="0" err="1" smtClean="0">
                <a:effectLst>
                  <a:outerShdw blurRad="38100" dist="38100" dir="2700000" algn="tl">
                    <a:srgbClr val="000000">
                      <a:alpha val="43137"/>
                    </a:srgbClr>
                  </a:outerShdw>
                </a:effectLst>
                <a:latin typeface="Arial" pitchFamily="34" charset="0"/>
                <a:cs typeface="Arial" pitchFamily="34" charset="0"/>
              </a:rPr>
              <a:t>...</a:t>
            </a:r>
            <a:r>
              <a:rPr lang="ar-SA" sz="2700" b="1" dirty="0" smtClean="0">
                <a:effectLst>
                  <a:outerShdw blurRad="38100" dist="38100" dir="2700000" algn="tl">
                    <a:srgbClr val="000000">
                      <a:alpha val="43137"/>
                    </a:srgbClr>
                  </a:outerShdw>
                </a:effectLst>
                <a:latin typeface="Arial" pitchFamily="34" charset="0"/>
                <a:cs typeface="Arial" pitchFamily="34" charset="0"/>
              </a:rPr>
              <a:t> يتنحَّى</a:t>
            </a:r>
          </a:p>
          <a:p>
            <a:pPr algn="ctr"/>
            <a:r>
              <a:rPr lang="ar-SA" sz="2700" b="1" dirty="0" smtClean="0">
                <a:effectLst>
                  <a:outerShdw blurRad="38100" dist="38100" dir="2700000" algn="tl">
                    <a:srgbClr val="000000">
                      <a:alpha val="43137"/>
                    </a:srgbClr>
                  </a:outerShdw>
                </a:effectLst>
                <a:latin typeface="Arial" pitchFamily="34" charset="0"/>
                <a:cs typeface="Arial" pitchFamily="34" charset="0"/>
              </a:rPr>
              <a:t>وهاهى كوكبة الحرس </a:t>
            </a:r>
            <a:r>
              <a:rPr lang="ar-SA" sz="2700" b="1" dirty="0" err="1" smtClean="0">
                <a:effectLst>
                  <a:outerShdw blurRad="38100" dist="38100" dir="2700000" algn="tl">
                    <a:srgbClr val="000000">
                      <a:alpha val="43137"/>
                    </a:srgbClr>
                  </a:outerShdw>
                </a:effectLst>
                <a:latin typeface="Arial" pitchFamily="34" charset="0"/>
                <a:cs typeface="Arial" pitchFamily="34" charset="0"/>
              </a:rPr>
              <a:t>الملكى..</a:t>
            </a:r>
            <a:endParaRPr lang="ar-SA" sz="2700" b="1" dirty="0" smtClean="0">
              <a:effectLst>
                <a:outerShdw blurRad="38100" dist="38100" dir="2700000" algn="tl">
                  <a:srgbClr val="000000">
                    <a:alpha val="43137"/>
                  </a:srgbClr>
                </a:outerShdw>
              </a:effectLst>
              <a:latin typeface="Arial" pitchFamily="34" charset="0"/>
              <a:cs typeface="Arial" pitchFamily="34" charset="0"/>
            </a:endParaRPr>
          </a:p>
          <a:p>
            <a:pPr algn="ctr"/>
            <a:r>
              <a:rPr lang="ar-SA" sz="2700" b="1" dirty="0" smtClean="0">
                <a:effectLst>
                  <a:outerShdw blurRad="38100" dist="38100" dir="2700000" algn="tl">
                    <a:srgbClr val="000000">
                      <a:alpha val="43137"/>
                    </a:srgbClr>
                  </a:outerShdw>
                </a:effectLst>
                <a:latin typeface="Arial" pitchFamily="34" charset="0"/>
                <a:cs typeface="Arial" pitchFamily="34" charset="0"/>
              </a:rPr>
              <a:t>تجاهد أن تبعث الروح فى جسد الذكريات</a:t>
            </a:r>
          </a:p>
          <a:p>
            <a:pPr algn="ctr"/>
            <a:r>
              <a:rPr lang="ar-SA" sz="2700" b="1" dirty="0" smtClean="0">
                <a:effectLst>
                  <a:outerShdw blurRad="38100" dist="38100" dir="2700000" algn="tl">
                    <a:srgbClr val="000000">
                      <a:alpha val="43137"/>
                    </a:srgbClr>
                  </a:outerShdw>
                </a:effectLst>
                <a:latin typeface="Arial" pitchFamily="34" charset="0"/>
                <a:cs typeface="Arial" pitchFamily="34" charset="0"/>
              </a:rPr>
              <a:t>بدقِّ الطبول</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1"/>
            <a:ext cx="9144000" cy="6857999"/>
          </a:xfrm>
          <a:prstGeom prst="rect">
            <a:avLst/>
          </a:prstGeom>
          <a:noFill/>
        </p:spPr>
        <p:txBody>
          <a:bodyPr wrap="square" rtlCol="1">
            <a:spAutoFit/>
          </a:bodyPr>
          <a:lstStyle/>
          <a:p>
            <a:pPr algn="ctr"/>
            <a:r>
              <a:rPr lang="ar-SA" sz="2300" b="1" dirty="0" smtClean="0">
                <a:effectLst>
                  <a:outerShdw blurRad="38100" dist="38100" dir="2700000" algn="tl">
                    <a:srgbClr val="000000">
                      <a:alpha val="43137"/>
                    </a:srgbClr>
                  </a:outerShdw>
                </a:effectLst>
                <a:latin typeface="Arial" pitchFamily="34" charset="0"/>
                <a:cs typeface="Arial" pitchFamily="34" charset="0"/>
              </a:rPr>
              <a:t>اركضى كالسلاحف</a:t>
            </a:r>
          </a:p>
          <a:p>
            <a:pPr algn="ctr"/>
            <a:r>
              <a:rPr lang="ar-SA" sz="2300" b="1" dirty="0" smtClean="0">
                <a:effectLst>
                  <a:outerShdw blurRad="38100" dist="38100" dir="2700000" algn="tl">
                    <a:srgbClr val="000000">
                      <a:alpha val="43137"/>
                    </a:srgbClr>
                  </a:outerShdw>
                </a:effectLst>
                <a:latin typeface="Arial" pitchFamily="34" charset="0"/>
                <a:cs typeface="Arial" pitchFamily="34" charset="0"/>
              </a:rPr>
              <a:t>نحو زوايا </a:t>
            </a:r>
            <a:r>
              <a:rPr lang="ar-SA" sz="2300" b="1" dirty="0" err="1" smtClean="0">
                <a:effectLst>
                  <a:outerShdw blurRad="38100" dist="38100" dir="2700000" algn="tl">
                    <a:srgbClr val="000000">
                      <a:alpha val="43137"/>
                    </a:srgbClr>
                  </a:outerShdw>
                </a:effectLst>
                <a:latin typeface="Arial" pitchFamily="34" charset="0"/>
                <a:cs typeface="Arial" pitchFamily="34" charset="0"/>
              </a:rPr>
              <a:t>المتاحف..</a:t>
            </a:r>
            <a:endParaRPr lang="ar-SA" sz="2300" b="1" dirty="0" smtClean="0">
              <a:effectLst>
                <a:outerShdw blurRad="38100" dist="38100" dir="2700000" algn="tl">
                  <a:srgbClr val="000000">
                    <a:alpha val="43137"/>
                  </a:srgbClr>
                </a:outerShdw>
              </a:effectLst>
              <a:latin typeface="Arial" pitchFamily="34" charset="0"/>
              <a:cs typeface="Arial" pitchFamily="34" charset="0"/>
            </a:endParaRPr>
          </a:p>
          <a:p>
            <a:pPr algn="ctr"/>
            <a:r>
              <a:rPr lang="ar-SA" sz="2300" b="1" dirty="0" smtClean="0">
                <a:effectLst>
                  <a:outerShdw blurRad="38100" dist="38100" dir="2700000" algn="tl">
                    <a:srgbClr val="000000">
                      <a:alpha val="43137"/>
                    </a:srgbClr>
                  </a:outerShdw>
                </a:effectLst>
                <a:latin typeface="Arial" pitchFamily="34" charset="0"/>
                <a:cs typeface="Arial" pitchFamily="34" charset="0"/>
              </a:rPr>
              <a:t>صيرى تماثيل من حجرٍ فى الميادين</a:t>
            </a:r>
          </a:p>
          <a:p>
            <a:pPr algn="ctr"/>
            <a:r>
              <a:rPr lang="ar-SA" sz="2300" b="1" dirty="0" smtClean="0">
                <a:effectLst>
                  <a:outerShdw blurRad="38100" dist="38100" dir="2700000" algn="tl">
                    <a:srgbClr val="000000">
                      <a:alpha val="43137"/>
                    </a:srgbClr>
                  </a:outerShdw>
                </a:effectLst>
                <a:latin typeface="Arial" pitchFamily="34" charset="0"/>
                <a:cs typeface="Arial" pitchFamily="34" charset="0"/>
              </a:rPr>
              <a:t>صيرى أراجيح من خشبٍ </a:t>
            </a:r>
            <a:r>
              <a:rPr lang="ar-SA" sz="2300" b="1" dirty="0" err="1" smtClean="0">
                <a:effectLst>
                  <a:outerShdw blurRad="38100" dist="38100" dir="2700000" algn="tl">
                    <a:srgbClr val="000000">
                      <a:alpha val="43137"/>
                    </a:srgbClr>
                  </a:outerShdw>
                </a:effectLst>
                <a:latin typeface="Arial" pitchFamily="34" charset="0"/>
                <a:cs typeface="Arial" pitchFamily="34" charset="0"/>
              </a:rPr>
              <a:t>للصغار </a:t>
            </a:r>
            <a:r>
              <a:rPr lang="ar-SA" sz="2300" b="1" dirty="0" smtClean="0">
                <a:effectLst>
                  <a:outerShdw blurRad="38100" dist="38100" dir="2700000" algn="tl">
                    <a:srgbClr val="000000">
                      <a:alpha val="43137"/>
                    </a:srgbClr>
                  </a:outerShdw>
                </a:effectLst>
                <a:latin typeface="Arial" pitchFamily="34" charset="0"/>
                <a:cs typeface="Arial" pitchFamily="34" charset="0"/>
              </a:rPr>
              <a:t>– الرياحين</a:t>
            </a:r>
          </a:p>
          <a:p>
            <a:pPr algn="ctr"/>
            <a:r>
              <a:rPr lang="ar-SA" sz="2300" b="1" dirty="0" smtClean="0">
                <a:effectLst>
                  <a:outerShdw blurRad="38100" dist="38100" dir="2700000" algn="tl">
                    <a:srgbClr val="000000">
                      <a:alpha val="43137"/>
                    </a:srgbClr>
                  </a:outerShdw>
                </a:effectLst>
                <a:latin typeface="Arial" pitchFamily="34" charset="0"/>
                <a:cs typeface="Arial" pitchFamily="34" charset="0"/>
              </a:rPr>
              <a:t>صيرى فوارس حلوى بموسمك النبوى</a:t>
            </a:r>
          </a:p>
          <a:p>
            <a:pPr algn="ctr"/>
            <a:r>
              <a:rPr lang="ar-SA" sz="2300" b="1" dirty="0" smtClean="0">
                <a:effectLst>
                  <a:outerShdw blurRad="38100" dist="38100" dir="2700000" algn="tl">
                    <a:srgbClr val="000000">
                      <a:alpha val="43137"/>
                    </a:srgbClr>
                  </a:outerShdw>
                </a:effectLst>
                <a:latin typeface="Arial" pitchFamily="34" charset="0"/>
                <a:cs typeface="Arial" pitchFamily="34" charset="0"/>
              </a:rPr>
              <a:t>وللصبية الفقراء حصاناً من الطينِ</a:t>
            </a:r>
          </a:p>
          <a:p>
            <a:pPr algn="ctr"/>
            <a:r>
              <a:rPr lang="ar-SA" sz="2300" b="1" dirty="0" smtClean="0">
                <a:effectLst>
                  <a:outerShdw blurRad="38100" dist="38100" dir="2700000" algn="tl">
                    <a:srgbClr val="000000">
                      <a:alpha val="43137"/>
                    </a:srgbClr>
                  </a:outerShdw>
                </a:effectLst>
                <a:latin typeface="Arial" pitchFamily="34" charset="0"/>
                <a:cs typeface="Arial" pitchFamily="34" charset="0"/>
              </a:rPr>
              <a:t>صيرى </a:t>
            </a:r>
            <a:r>
              <a:rPr lang="ar-SA" sz="2300" b="1" dirty="0" err="1" smtClean="0">
                <a:effectLst>
                  <a:outerShdw blurRad="38100" dist="38100" dir="2700000" algn="tl">
                    <a:srgbClr val="000000">
                      <a:alpha val="43137"/>
                    </a:srgbClr>
                  </a:outerShdw>
                </a:effectLst>
                <a:latin typeface="Arial" pitchFamily="34" charset="0"/>
                <a:cs typeface="Arial" pitchFamily="34" charset="0"/>
              </a:rPr>
              <a:t>رسوماً ...</a:t>
            </a:r>
            <a:r>
              <a:rPr lang="ar-SA" sz="2300" b="1" dirty="0" smtClean="0">
                <a:effectLst>
                  <a:outerShdw blurRad="38100" dist="38100" dir="2700000" algn="tl">
                    <a:srgbClr val="000000">
                      <a:alpha val="43137"/>
                    </a:srgbClr>
                  </a:outerShdw>
                </a:effectLst>
                <a:latin typeface="Arial" pitchFamily="34" charset="0"/>
                <a:cs typeface="Arial" pitchFamily="34" charset="0"/>
              </a:rPr>
              <a:t> ووشماً</a:t>
            </a:r>
          </a:p>
          <a:p>
            <a:pPr algn="ctr"/>
            <a:r>
              <a:rPr lang="ar-SA" sz="2300" b="1" dirty="0" smtClean="0">
                <a:effectLst>
                  <a:outerShdw blurRad="38100" dist="38100" dir="2700000" algn="tl">
                    <a:srgbClr val="000000">
                      <a:alpha val="43137"/>
                    </a:srgbClr>
                  </a:outerShdw>
                </a:effectLst>
                <a:latin typeface="Arial" pitchFamily="34" charset="0"/>
                <a:cs typeface="Arial" pitchFamily="34" charset="0"/>
              </a:rPr>
              <a:t>تجف الخطوط </a:t>
            </a:r>
            <a:r>
              <a:rPr lang="ar-SA" sz="2300" b="1" dirty="0" err="1" smtClean="0">
                <a:effectLst>
                  <a:outerShdw blurRad="38100" dist="38100" dir="2700000" algn="tl">
                    <a:srgbClr val="000000">
                      <a:alpha val="43137"/>
                    </a:srgbClr>
                  </a:outerShdw>
                </a:effectLst>
                <a:latin typeface="Arial" pitchFamily="34" charset="0"/>
                <a:cs typeface="Arial" pitchFamily="34" charset="0"/>
              </a:rPr>
              <a:t>به</a:t>
            </a:r>
            <a:endParaRPr lang="ar-SA" sz="2300" b="1" dirty="0" smtClean="0">
              <a:effectLst>
                <a:outerShdw blurRad="38100" dist="38100" dir="2700000" algn="tl">
                  <a:srgbClr val="000000">
                    <a:alpha val="43137"/>
                  </a:srgbClr>
                </a:outerShdw>
              </a:effectLst>
              <a:latin typeface="Arial" pitchFamily="34" charset="0"/>
              <a:cs typeface="Arial" pitchFamily="34" charset="0"/>
            </a:endParaRPr>
          </a:p>
          <a:p>
            <a:pPr algn="ctr"/>
            <a:r>
              <a:rPr lang="ar-SA" sz="2300" b="1" dirty="0" smtClean="0">
                <a:effectLst>
                  <a:outerShdw blurRad="38100" dist="38100" dir="2700000" algn="tl">
                    <a:srgbClr val="000000">
                      <a:alpha val="43137"/>
                    </a:srgbClr>
                  </a:outerShdw>
                </a:effectLst>
                <a:latin typeface="Arial" pitchFamily="34" charset="0"/>
                <a:cs typeface="Arial" pitchFamily="34" charset="0"/>
              </a:rPr>
              <a:t>مثلما </a:t>
            </a:r>
            <a:r>
              <a:rPr lang="ar-SA" sz="2300" b="1" dirty="0" err="1" smtClean="0">
                <a:effectLst>
                  <a:outerShdw blurRad="38100" dist="38100" dir="2700000" algn="tl">
                    <a:srgbClr val="000000">
                      <a:alpha val="43137"/>
                    </a:srgbClr>
                  </a:outerShdw>
                </a:effectLst>
                <a:latin typeface="Arial" pitchFamily="34" charset="0"/>
                <a:cs typeface="Arial" pitchFamily="34" charset="0"/>
              </a:rPr>
              <a:t>حفَّ </a:t>
            </a:r>
            <a:r>
              <a:rPr lang="ar-SA" sz="2300" b="1" dirty="0" smtClean="0">
                <a:effectLst>
                  <a:outerShdw blurRad="38100" dist="38100" dir="2700000" algn="tl">
                    <a:srgbClr val="000000">
                      <a:alpha val="43137"/>
                    </a:srgbClr>
                  </a:outerShdw>
                </a:effectLst>
                <a:latin typeface="Arial" pitchFamily="34" charset="0"/>
                <a:cs typeface="Arial" pitchFamily="34" charset="0"/>
              </a:rPr>
              <a:t>– فى </a:t>
            </a:r>
            <a:r>
              <a:rPr lang="ar-SA" sz="2300" b="1" dirty="0" err="1" smtClean="0">
                <a:effectLst>
                  <a:outerShdw blurRad="38100" dist="38100" dir="2700000" algn="tl">
                    <a:srgbClr val="000000">
                      <a:alpha val="43137"/>
                    </a:srgbClr>
                  </a:outerShdw>
                </a:effectLst>
                <a:latin typeface="Arial" pitchFamily="34" charset="0"/>
                <a:cs typeface="Arial" pitchFamily="34" charset="0"/>
              </a:rPr>
              <a:t>رئتيك </a:t>
            </a:r>
            <a:r>
              <a:rPr lang="ar-SA" sz="2300" b="1" dirty="0" smtClean="0">
                <a:effectLst>
                  <a:outerShdw blurRad="38100" dist="38100" dir="2700000" algn="tl">
                    <a:srgbClr val="000000">
                      <a:alpha val="43137"/>
                    </a:srgbClr>
                  </a:outerShdw>
                </a:effectLst>
                <a:latin typeface="Arial" pitchFamily="34" charset="0"/>
                <a:cs typeface="Arial" pitchFamily="34" charset="0"/>
              </a:rPr>
              <a:t>– </a:t>
            </a:r>
            <a:r>
              <a:rPr lang="ar-SA" sz="2300" b="1" dirty="0" err="1" smtClean="0">
                <a:effectLst>
                  <a:outerShdw blurRad="38100" dist="38100" dir="2700000" algn="tl">
                    <a:srgbClr val="000000">
                      <a:alpha val="43137"/>
                    </a:srgbClr>
                  </a:outerShdw>
                </a:effectLst>
                <a:latin typeface="Arial" pitchFamily="34" charset="0"/>
                <a:cs typeface="Arial" pitchFamily="34" charset="0"/>
              </a:rPr>
              <a:t>الصهيل !</a:t>
            </a:r>
            <a:endParaRPr lang="ar-SA" sz="2300" b="1" dirty="0" smtClean="0">
              <a:effectLst>
                <a:outerShdw blurRad="38100" dist="38100" dir="2700000" algn="tl">
                  <a:srgbClr val="000000">
                    <a:alpha val="43137"/>
                  </a:srgbClr>
                </a:outerShdw>
              </a:effectLst>
              <a:latin typeface="Arial" pitchFamily="34" charset="0"/>
              <a:cs typeface="Arial" pitchFamily="34" charset="0"/>
            </a:endParaRPr>
          </a:p>
          <a:p>
            <a:pPr algn="ctr"/>
            <a:r>
              <a:rPr lang="ar-SA" sz="2300" b="1" dirty="0">
                <a:effectLst>
                  <a:outerShdw blurRad="38100" dist="38100" dir="2700000" algn="tl">
                    <a:srgbClr val="000000">
                      <a:alpha val="43137"/>
                    </a:srgbClr>
                  </a:outerShdw>
                </a:effectLst>
                <a:latin typeface="Arial" pitchFamily="34" charset="0"/>
                <a:cs typeface="Arial" pitchFamily="34" charset="0"/>
              </a:rPr>
              <a:t>(2</a:t>
            </a:r>
            <a:r>
              <a:rPr lang="ar-SA" sz="2300" b="1" dirty="0" err="1">
                <a:effectLst>
                  <a:outerShdw blurRad="38100" dist="38100" dir="2700000" algn="tl">
                    <a:srgbClr val="000000">
                      <a:alpha val="43137"/>
                    </a:srgbClr>
                  </a:outerShdw>
                </a:effectLst>
                <a:latin typeface="Arial" pitchFamily="34" charset="0"/>
                <a:cs typeface="Arial" pitchFamily="34" charset="0"/>
              </a:rPr>
              <a:t>)</a:t>
            </a:r>
            <a:endParaRPr lang="ar-SA" sz="2300" b="1" dirty="0">
              <a:effectLst>
                <a:outerShdw blurRad="38100" dist="38100" dir="2700000" algn="tl">
                  <a:srgbClr val="000000">
                    <a:alpha val="43137"/>
                  </a:srgbClr>
                </a:outerShdw>
              </a:effectLst>
              <a:latin typeface="Arial" pitchFamily="34" charset="0"/>
              <a:cs typeface="Arial" pitchFamily="34" charset="0"/>
            </a:endParaRPr>
          </a:p>
          <a:p>
            <a:pPr algn="ctr"/>
            <a:r>
              <a:rPr lang="ar-SA" sz="2300" b="1" dirty="0">
                <a:effectLst>
                  <a:outerShdw blurRad="38100" dist="38100" dir="2700000" algn="tl">
                    <a:srgbClr val="000000">
                      <a:alpha val="43137"/>
                    </a:srgbClr>
                  </a:outerShdw>
                </a:effectLst>
                <a:latin typeface="Arial" pitchFamily="34" charset="0"/>
                <a:cs typeface="Arial" pitchFamily="34" charset="0"/>
              </a:rPr>
              <a:t>كانت </a:t>
            </a:r>
            <a:r>
              <a:rPr lang="ar-SA" sz="2300" b="1" dirty="0" err="1">
                <a:effectLst>
                  <a:outerShdw blurRad="38100" dist="38100" dir="2700000" algn="tl">
                    <a:srgbClr val="000000">
                      <a:alpha val="43137"/>
                    </a:srgbClr>
                  </a:outerShdw>
                </a:effectLst>
                <a:latin typeface="Arial" pitchFamily="34" charset="0"/>
                <a:cs typeface="Arial" pitchFamily="34" charset="0"/>
              </a:rPr>
              <a:t>الخيلُ </a:t>
            </a:r>
            <a:r>
              <a:rPr lang="ar-SA" sz="2300" b="1" dirty="0">
                <a:effectLst>
                  <a:outerShdw blurRad="38100" dist="38100" dir="2700000" algn="tl">
                    <a:srgbClr val="000000">
                      <a:alpha val="43137"/>
                    </a:srgbClr>
                  </a:outerShdw>
                </a:effectLst>
                <a:latin typeface="Arial" pitchFamily="34" charset="0"/>
                <a:cs typeface="Arial" pitchFamily="34" charset="0"/>
              </a:rPr>
              <a:t>- فى </a:t>
            </a:r>
            <a:r>
              <a:rPr lang="ar-SA" sz="2300" b="1" dirty="0" err="1">
                <a:effectLst>
                  <a:outerShdw blurRad="38100" dist="38100" dir="2700000" algn="tl">
                    <a:srgbClr val="000000">
                      <a:alpha val="43137"/>
                    </a:srgbClr>
                  </a:outerShdw>
                </a:effectLst>
                <a:latin typeface="Arial" pitchFamily="34" charset="0"/>
                <a:cs typeface="Arial" pitchFamily="34" charset="0"/>
              </a:rPr>
              <a:t>البدءِ </a:t>
            </a:r>
            <a:r>
              <a:rPr lang="ar-SA" sz="2300" b="1" dirty="0">
                <a:effectLst>
                  <a:outerShdw blurRad="38100" dist="38100" dir="2700000" algn="tl">
                    <a:srgbClr val="000000">
                      <a:alpha val="43137"/>
                    </a:srgbClr>
                  </a:outerShdw>
                </a:effectLst>
                <a:latin typeface="Arial" pitchFamily="34" charset="0"/>
                <a:cs typeface="Arial" pitchFamily="34" charset="0"/>
              </a:rPr>
              <a:t>– كالناس</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برِّيَّةً تتراكضُ عبر السهول</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كانت الخيلُ كالناس فى البدءِ</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تمتلكُ الشمس والعشب</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والملكوتِ الظليل</a:t>
            </a:r>
          </a:p>
          <a:p>
            <a:pPr algn="ctr"/>
            <a:r>
              <a:rPr lang="ar-SA" sz="2300" b="1" dirty="0" err="1">
                <a:effectLst>
                  <a:outerShdw blurRad="38100" dist="38100" dir="2700000" algn="tl">
                    <a:srgbClr val="000000">
                      <a:alpha val="43137"/>
                    </a:srgbClr>
                  </a:outerShdw>
                </a:effectLst>
                <a:latin typeface="Arial" pitchFamily="34" charset="0"/>
                <a:cs typeface="Arial" pitchFamily="34" charset="0"/>
              </a:rPr>
              <a:t>ظهرها...</a:t>
            </a:r>
            <a:r>
              <a:rPr lang="ar-SA" sz="2300" b="1" dirty="0">
                <a:effectLst>
                  <a:outerShdw blurRad="38100" dist="38100" dir="2700000" algn="tl">
                    <a:srgbClr val="000000">
                      <a:alpha val="43137"/>
                    </a:srgbClr>
                  </a:outerShdw>
                </a:effectLst>
                <a:latin typeface="Arial" pitchFamily="34" charset="0"/>
                <a:cs typeface="Arial" pitchFamily="34" charset="0"/>
              </a:rPr>
              <a:t> لم يوطأ لكى يركب القادة الفاتحون</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ولم يلنِ الجسدُ الحُرُّ تحت سياطِ المروِّض</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والفمُ لم يمتثل للجام</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ولم </a:t>
            </a:r>
            <a:r>
              <a:rPr lang="ar-SA" sz="2300" b="1" dirty="0" err="1">
                <a:effectLst>
                  <a:outerShdw blurRad="38100" dist="38100" dir="2700000" algn="tl">
                    <a:srgbClr val="000000">
                      <a:alpha val="43137"/>
                    </a:srgbClr>
                  </a:outerShdw>
                </a:effectLst>
                <a:latin typeface="Arial" pitchFamily="34" charset="0"/>
                <a:cs typeface="Arial" pitchFamily="34" charset="0"/>
              </a:rPr>
              <a:t>يكن ...</a:t>
            </a:r>
            <a:r>
              <a:rPr lang="ar-SA" sz="2300" b="1" dirty="0">
                <a:effectLst>
                  <a:outerShdw blurRad="38100" dist="38100" dir="2700000" algn="tl">
                    <a:srgbClr val="000000">
                      <a:alpha val="43137"/>
                    </a:srgbClr>
                  </a:outerShdw>
                </a:effectLst>
                <a:latin typeface="Arial" pitchFamily="34" charset="0"/>
                <a:cs typeface="Arial" pitchFamily="34" charset="0"/>
              </a:rPr>
              <a:t> الزاد </a:t>
            </a:r>
            <a:r>
              <a:rPr lang="ar-SA" sz="2300" b="1" dirty="0" smtClean="0">
                <a:effectLst>
                  <a:outerShdw blurRad="38100" dist="38100" dir="2700000" algn="tl">
                    <a:srgbClr val="000000">
                      <a:alpha val="43137"/>
                    </a:srgbClr>
                  </a:outerShdw>
                </a:effectLst>
                <a:latin typeface="Arial" pitchFamily="34" charset="0"/>
                <a:cs typeface="Arial" pitchFamily="34" charset="0"/>
              </a:rPr>
              <a:t>بالكاد</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6858000"/>
          </a:xfrm>
          <a:prstGeom prst="rect">
            <a:avLst/>
          </a:prstGeom>
          <a:noFill/>
        </p:spPr>
        <p:txBody>
          <a:bodyPr wrap="square" rtlCol="1">
            <a:spAutoFit/>
          </a:bodyPr>
          <a:lstStyle/>
          <a:p>
            <a:pPr algn="ctr"/>
            <a:r>
              <a:rPr lang="ar-SA" sz="2400" b="1" dirty="0">
                <a:effectLst>
                  <a:outerShdw blurRad="38100" dist="38100" dir="2700000" algn="tl">
                    <a:srgbClr val="000000">
                      <a:alpha val="43137"/>
                    </a:srgbClr>
                  </a:outerShdw>
                </a:effectLst>
                <a:latin typeface="Arial" pitchFamily="34" charset="0"/>
                <a:cs typeface="Arial" pitchFamily="34" charset="0"/>
              </a:rPr>
              <a:t>لم تكن الساق </a:t>
            </a:r>
            <a:r>
              <a:rPr lang="ar-SA" sz="2400" b="1" dirty="0" err="1">
                <a:effectLst>
                  <a:outerShdw blurRad="38100" dist="38100" dir="2700000" algn="tl">
                    <a:srgbClr val="000000">
                      <a:alpha val="43137"/>
                    </a:srgbClr>
                  </a:outerShdw>
                </a:effectLst>
                <a:latin typeface="Arial" pitchFamily="34" charset="0"/>
                <a:cs typeface="Arial" pitchFamily="34" charset="0"/>
              </a:rPr>
              <a:t>مشكولة</a:t>
            </a:r>
            <a:endParaRPr lang="ar-SA" sz="2400" b="1" dirty="0">
              <a:effectLst>
                <a:outerShdw blurRad="38100" dist="38100" dir="2700000" algn="tl">
                  <a:srgbClr val="000000">
                    <a:alpha val="43137"/>
                  </a:srgbClr>
                </a:outerShdw>
              </a:effectLst>
              <a:latin typeface="Arial" pitchFamily="34" charset="0"/>
              <a:cs typeface="Arial" pitchFamily="34" charset="0"/>
            </a:endParaRPr>
          </a:p>
          <a:p>
            <a:pPr algn="ctr"/>
            <a:r>
              <a:rPr lang="ar-SA" sz="2400" b="1" dirty="0">
                <a:effectLst>
                  <a:outerShdw blurRad="38100" dist="38100" dir="2700000" algn="tl">
                    <a:srgbClr val="000000">
                      <a:alpha val="43137"/>
                    </a:srgbClr>
                  </a:outerShdw>
                </a:effectLst>
                <a:latin typeface="Arial" pitchFamily="34" charset="0"/>
                <a:cs typeface="Arial" pitchFamily="34" charset="0"/>
              </a:rPr>
              <a:t>والحوافر لم </a:t>
            </a:r>
            <a:r>
              <a:rPr lang="ar-SA" sz="2400" b="1" dirty="0" err="1">
                <a:effectLst>
                  <a:outerShdw blurRad="38100" dist="38100" dir="2700000" algn="tl">
                    <a:srgbClr val="000000">
                      <a:alpha val="43137"/>
                    </a:srgbClr>
                  </a:outerShdw>
                </a:effectLst>
                <a:latin typeface="Arial" pitchFamily="34" charset="0"/>
                <a:cs typeface="Arial" pitchFamily="34" charset="0"/>
              </a:rPr>
              <a:t>يك</a:t>
            </a:r>
            <a:r>
              <a:rPr lang="ar-SA" sz="2400" b="1" dirty="0">
                <a:effectLst>
                  <a:outerShdw blurRad="38100" dist="38100" dir="2700000" algn="tl">
                    <a:srgbClr val="000000">
                      <a:alpha val="43137"/>
                    </a:srgbClr>
                  </a:outerShdw>
                </a:effectLst>
                <a:latin typeface="Arial" pitchFamily="34" charset="0"/>
                <a:cs typeface="Arial" pitchFamily="34" charset="0"/>
              </a:rPr>
              <a:t> يثقلها السنبك المعدنى الصقيل</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كانت الخيلُ برِّيَّة</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تتنفس حرية</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مثلما يتنفسها الناس</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فى ذلك الزمن الذهبى النبيل</a:t>
            </a:r>
          </a:p>
          <a:p>
            <a:pPr algn="ctr"/>
            <a:r>
              <a:rPr lang="ar-SA" sz="2400" b="1" dirty="0" err="1">
                <a:effectLst>
                  <a:outerShdw blurRad="38100" dist="38100" dir="2700000" algn="tl">
                    <a:srgbClr val="000000">
                      <a:alpha val="43137"/>
                    </a:srgbClr>
                  </a:outerShdw>
                </a:effectLst>
                <a:latin typeface="Arial" pitchFamily="34" charset="0"/>
                <a:cs typeface="Arial" pitchFamily="34" charset="0"/>
              </a:rPr>
              <a:t>***</a:t>
            </a:r>
            <a:endParaRPr lang="ar-SA" sz="2400" b="1" dirty="0">
              <a:effectLst>
                <a:outerShdw blurRad="38100" dist="38100" dir="2700000" algn="tl">
                  <a:srgbClr val="000000">
                    <a:alpha val="43137"/>
                  </a:srgbClr>
                </a:outerShdw>
              </a:effectLst>
              <a:latin typeface="Arial" pitchFamily="34" charset="0"/>
              <a:cs typeface="Arial" pitchFamily="34" charset="0"/>
            </a:endParaRPr>
          </a:p>
          <a:p>
            <a:pPr algn="ctr"/>
            <a:r>
              <a:rPr lang="ar-SA" sz="2400" b="1" dirty="0" err="1">
                <a:effectLst>
                  <a:outerShdw blurRad="38100" dist="38100" dir="2700000" algn="tl">
                    <a:srgbClr val="000000">
                      <a:alpha val="43137"/>
                    </a:srgbClr>
                  </a:outerShdw>
                </a:effectLst>
                <a:latin typeface="Arial" pitchFamily="34" charset="0"/>
                <a:cs typeface="Arial" pitchFamily="34" charset="0"/>
              </a:rPr>
              <a:t>اركضى ...</a:t>
            </a:r>
            <a:r>
              <a:rPr lang="ar-SA" sz="2400" b="1" dirty="0">
                <a:effectLst>
                  <a:outerShdw blurRad="38100" dist="38100" dir="2700000" algn="tl">
                    <a:srgbClr val="000000">
                      <a:alpha val="43137"/>
                    </a:srgbClr>
                  </a:outerShdw>
                </a:effectLst>
                <a:latin typeface="Arial" pitchFamily="34" charset="0"/>
                <a:cs typeface="Arial" pitchFamily="34" charset="0"/>
              </a:rPr>
              <a:t> أو قفى</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زمنٌ يتقاطعُ</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واخترتِ أن </a:t>
            </a:r>
            <a:r>
              <a:rPr lang="ar-SA" sz="2400" b="1" dirty="0" err="1">
                <a:effectLst>
                  <a:outerShdw blurRad="38100" dist="38100" dir="2700000" algn="tl">
                    <a:srgbClr val="000000">
                      <a:alpha val="43137"/>
                    </a:srgbClr>
                  </a:outerShdw>
                </a:effectLst>
                <a:latin typeface="Arial" pitchFamily="34" charset="0"/>
                <a:cs typeface="Arial" pitchFamily="34" charset="0"/>
              </a:rPr>
              <a:t>تذهبى</a:t>
            </a:r>
            <a:r>
              <a:rPr lang="ar-SA" sz="2400" b="1" dirty="0">
                <a:effectLst>
                  <a:outerShdw blurRad="38100" dist="38100" dir="2700000" algn="tl">
                    <a:srgbClr val="000000">
                      <a:alpha val="43137"/>
                    </a:srgbClr>
                  </a:outerShdw>
                </a:effectLst>
                <a:latin typeface="Arial" pitchFamily="34" charset="0"/>
                <a:cs typeface="Arial" pitchFamily="34" charset="0"/>
              </a:rPr>
              <a:t> فى الطريق الذى يتراجعُ</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تنحدرُ الشمس</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ينحدرُ الأمس</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تنحدر الطرق الجبلية للهوَّة اللانهائية</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الشهب المتفحمة</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الذكريات التى أشهرت شوكها كالقنافذِ</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والذكريات التى سلخ الخوفُ بشرتها</a:t>
            </a:r>
          </a:p>
          <a:p>
            <a:pPr algn="ctr"/>
            <a:r>
              <a:rPr lang="ar-SA" sz="2400" b="1" dirty="0">
                <a:effectLst>
                  <a:outerShdw blurRad="38100" dist="38100" dir="2700000" algn="tl">
                    <a:srgbClr val="000000">
                      <a:alpha val="43137"/>
                    </a:srgbClr>
                  </a:outerShdw>
                </a:effectLst>
                <a:latin typeface="Arial" pitchFamily="34" charset="0"/>
                <a:cs typeface="Arial" pitchFamily="34" charset="0"/>
              </a:rPr>
              <a:t>كل نهر يحاول أن يلمس </a:t>
            </a:r>
            <a:r>
              <a:rPr lang="ar-SA" sz="2400" b="1" dirty="0" err="1">
                <a:effectLst>
                  <a:outerShdw blurRad="38100" dist="38100" dir="2700000" algn="tl">
                    <a:srgbClr val="000000">
                      <a:alpha val="43137"/>
                    </a:srgbClr>
                  </a:outerShdw>
                </a:effectLst>
                <a:latin typeface="Arial" pitchFamily="34" charset="0"/>
                <a:cs typeface="Arial" pitchFamily="34" charset="0"/>
              </a:rPr>
              <a:t>القاع –</a:t>
            </a:r>
            <a:endParaRPr lang="ar-SA" sz="2400" b="1" dirty="0">
              <a:effectLst>
                <a:outerShdw blurRad="38100" dist="38100" dir="2700000" algn="tl">
                  <a:srgbClr val="000000">
                    <a:alpha val="43137"/>
                  </a:srgbClr>
                </a:outerShdw>
              </a:effectLst>
              <a:latin typeface="Arial" pitchFamily="34" charset="0"/>
              <a:cs typeface="Arial" pitchFamily="34" charset="0"/>
            </a:endParaRPr>
          </a:p>
          <a:p>
            <a:pPr algn="ctr"/>
            <a:r>
              <a:rPr lang="ar-SA" sz="2400" b="1" dirty="0">
                <a:effectLst>
                  <a:outerShdw blurRad="38100" dist="38100" dir="2700000" algn="tl">
                    <a:srgbClr val="000000">
                      <a:alpha val="43137"/>
                    </a:srgbClr>
                  </a:outerShdw>
                </a:effectLst>
                <a:latin typeface="Arial" pitchFamily="34" charset="0"/>
                <a:cs typeface="Arial" pitchFamily="34" charset="0"/>
              </a:rPr>
              <a:t>كل الينابيع إن لمست جدولاً من </a:t>
            </a:r>
            <a:r>
              <a:rPr lang="ar-SA" sz="2400" b="1" dirty="0" smtClean="0">
                <a:effectLst>
                  <a:outerShdw blurRad="38100" dist="38100" dir="2700000" algn="tl">
                    <a:srgbClr val="000000">
                      <a:alpha val="43137"/>
                    </a:srgbClr>
                  </a:outerShdw>
                </a:effectLst>
                <a:latin typeface="Arial" pitchFamily="34" charset="0"/>
                <a:cs typeface="Arial" pitchFamily="34" charset="0"/>
              </a:rPr>
              <a:t>جداولها تختفى</a:t>
            </a:r>
            <a:endParaRPr lang="ar-SA" sz="2400" b="1"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6817251"/>
          </a:xfrm>
          <a:prstGeom prst="rect">
            <a:avLst/>
          </a:prstGeom>
          <a:noFill/>
        </p:spPr>
        <p:txBody>
          <a:bodyPr wrap="square" rtlCol="1">
            <a:spAutoFit/>
          </a:bodyPr>
          <a:lstStyle/>
          <a:p>
            <a:pPr algn="ctr"/>
            <a:r>
              <a:rPr lang="ar-SA" sz="2300" b="1" dirty="0" err="1">
                <a:effectLst>
                  <a:outerShdw blurRad="38100" dist="38100" dir="2700000" algn="tl">
                    <a:srgbClr val="000000">
                      <a:alpha val="43137"/>
                    </a:srgbClr>
                  </a:outerShdw>
                </a:effectLst>
                <a:latin typeface="Arial" pitchFamily="34" charset="0"/>
                <a:cs typeface="Arial" pitchFamily="34" charset="0"/>
              </a:rPr>
              <a:t>وهى ...</a:t>
            </a:r>
            <a:r>
              <a:rPr lang="ar-SA" sz="2300" b="1" dirty="0">
                <a:effectLst>
                  <a:outerShdw blurRad="38100" dist="38100" dir="2700000" algn="tl">
                    <a:srgbClr val="000000">
                      <a:alpha val="43137"/>
                    </a:srgbClr>
                  </a:outerShdw>
                </a:effectLst>
                <a:latin typeface="Arial" pitchFamily="34" charset="0"/>
                <a:cs typeface="Arial" pitchFamily="34" charset="0"/>
              </a:rPr>
              <a:t> </a:t>
            </a:r>
            <a:r>
              <a:rPr lang="ar-SA" sz="2300" b="1" dirty="0" err="1">
                <a:effectLst>
                  <a:outerShdw blurRad="38100" dist="38100" dir="2700000" algn="tl">
                    <a:srgbClr val="000000">
                      <a:alpha val="43137"/>
                    </a:srgbClr>
                  </a:outerShdw>
                </a:effectLst>
                <a:latin typeface="Arial" pitchFamily="34" charset="0"/>
                <a:cs typeface="Arial" pitchFamily="34" charset="0"/>
              </a:rPr>
              <a:t>لاتكتفى</a:t>
            </a:r>
            <a:endParaRPr lang="ar-SA" sz="2300" b="1" dirty="0">
              <a:effectLst>
                <a:outerShdw blurRad="38100" dist="38100" dir="2700000" algn="tl">
                  <a:srgbClr val="000000">
                    <a:alpha val="43137"/>
                  </a:srgbClr>
                </a:outerShdw>
              </a:effectLst>
              <a:latin typeface="Arial" pitchFamily="34" charset="0"/>
              <a:cs typeface="Arial" pitchFamily="34" charset="0"/>
            </a:endParaRPr>
          </a:p>
          <a:p>
            <a:pPr algn="ctr"/>
            <a:r>
              <a:rPr lang="ar-SA" sz="2300" b="1" dirty="0">
                <a:effectLst>
                  <a:outerShdw blurRad="38100" dist="38100" dir="2700000" algn="tl">
                    <a:srgbClr val="000000">
                      <a:alpha val="43137"/>
                    </a:srgbClr>
                  </a:outerShdw>
                </a:effectLst>
                <a:latin typeface="Arial" pitchFamily="34" charset="0"/>
                <a:cs typeface="Arial" pitchFamily="34" charset="0"/>
              </a:rPr>
              <a:t>فاركضى أو قفى</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كل دربٍ يقودك من مستحيل إلى </a:t>
            </a:r>
            <a:r>
              <a:rPr lang="ar-SA" sz="2300" b="1" dirty="0" err="1">
                <a:effectLst>
                  <a:outerShdw blurRad="38100" dist="38100" dir="2700000" algn="tl">
                    <a:srgbClr val="000000">
                      <a:alpha val="43137"/>
                    </a:srgbClr>
                  </a:outerShdw>
                </a:effectLst>
                <a:latin typeface="Arial" pitchFamily="34" charset="0"/>
                <a:cs typeface="Arial" pitchFamily="34" charset="0"/>
              </a:rPr>
              <a:t>مستحيل !!</a:t>
            </a:r>
            <a:endParaRPr lang="ar-SA" sz="2300" b="1" dirty="0">
              <a:effectLst>
                <a:outerShdw blurRad="38100" dist="38100" dir="2700000" algn="tl">
                  <a:srgbClr val="000000">
                    <a:alpha val="43137"/>
                  </a:srgbClr>
                </a:outerShdw>
              </a:effectLst>
              <a:latin typeface="Arial" pitchFamily="34" charset="0"/>
              <a:cs typeface="Arial" pitchFamily="34" charset="0"/>
            </a:endParaRPr>
          </a:p>
          <a:p>
            <a:pPr algn="ctr"/>
            <a:r>
              <a:rPr lang="ar-SA" sz="2300" b="1" dirty="0">
                <a:effectLst>
                  <a:outerShdw blurRad="38100" dist="38100" dir="2700000" algn="tl">
                    <a:srgbClr val="000000">
                      <a:alpha val="43137"/>
                    </a:srgbClr>
                  </a:outerShdw>
                </a:effectLst>
                <a:latin typeface="Arial" pitchFamily="34" charset="0"/>
                <a:cs typeface="Arial" pitchFamily="34" charset="0"/>
              </a:rPr>
              <a:t>(3</a:t>
            </a:r>
            <a:r>
              <a:rPr lang="ar-SA" sz="2300" b="1" dirty="0" err="1">
                <a:effectLst>
                  <a:outerShdw blurRad="38100" dist="38100" dir="2700000" algn="tl">
                    <a:srgbClr val="000000">
                      <a:alpha val="43137"/>
                    </a:srgbClr>
                  </a:outerShdw>
                </a:effectLst>
                <a:latin typeface="Arial" pitchFamily="34" charset="0"/>
                <a:cs typeface="Arial" pitchFamily="34" charset="0"/>
              </a:rPr>
              <a:t>)</a:t>
            </a:r>
            <a:endParaRPr lang="ar-SA" sz="2300" b="1" dirty="0">
              <a:effectLst>
                <a:outerShdw blurRad="38100" dist="38100" dir="2700000" algn="tl">
                  <a:srgbClr val="000000">
                    <a:alpha val="43137"/>
                  </a:srgbClr>
                </a:outerShdw>
              </a:effectLst>
              <a:latin typeface="Arial" pitchFamily="34" charset="0"/>
              <a:cs typeface="Arial" pitchFamily="34" charset="0"/>
            </a:endParaRPr>
          </a:p>
          <a:p>
            <a:pPr algn="ctr"/>
            <a:r>
              <a:rPr lang="ar-SA" sz="2300" b="1" dirty="0">
                <a:effectLst>
                  <a:outerShdw blurRad="38100" dist="38100" dir="2700000" algn="tl">
                    <a:srgbClr val="000000">
                      <a:alpha val="43137"/>
                    </a:srgbClr>
                  </a:outerShdw>
                </a:effectLst>
                <a:latin typeface="Arial" pitchFamily="34" charset="0"/>
                <a:cs typeface="Arial" pitchFamily="34" charset="0"/>
              </a:rPr>
              <a:t>الخيولُ بساط على الريح</a:t>
            </a:r>
          </a:p>
          <a:p>
            <a:pPr algn="ctr"/>
            <a:r>
              <a:rPr lang="ar-SA" sz="2300" b="1" dirty="0" err="1">
                <a:effectLst>
                  <a:outerShdw blurRad="38100" dist="38100" dir="2700000" algn="tl">
                    <a:srgbClr val="000000">
                      <a:alpha val="43137"/>
                    </a:srgbClr>
                  </a:outerShdw>
                </a:effectLst>
                <a:latin typeface="Arial" pitchFamily="34" charset="0"/>
                <a:cs typeface="Arial" pitchFamily="34" charset="0"/>
              </a:rPr>
              <a:t>سار </a:t>
            </a:r>
            <a:r>
              <a:rPr lang="ar-SA" sz="2300" b="1" dirty="0">
                <a:effectLst>
                  <a:outerShdw blurRad="38100" dist="38100" dir="2700000" algn="tl">
                    <a:srgbClr val="000000">
                      <a:alpha val="43137"/>
                    </a:srgbClr>
                  </a:outerShdw>
                </a:effectLst>
                <a:latin typeface="Arial" pitchFamily="34" charset="0"/>
                <a:cs typeface="Arial" pitchFamily="34" charset="0"/>
              </a:rPr>
              <a:t>– على </a:t>
            </a:r>
            <a:r>
              <a:rPr lang="ar-SA" sz="2300" b="1" dirty="0" err="1">
                <a:effectLst>
                  <a:outerShdw blurRad="38100" dist="38100" dir="2700000" algn="tl">
                    <a:srgbClr val="000000">
                      <a:alpha val="43137"/>
                    </a:srgbClr>
                  </a:outerShdw>
                </a:effectLst>
                <a:latin typeface="Arial" pitchFamily="34" charset="0"/>
                <a:cs typeface="Arial" pitchFamily="34" charset="0"/>
              </a:rPr>
              <a:t>متنه </a:t>
            </a:r>
            <a:r>
              <a:rPr lang="ar-SA" sz="2300" b="1" dirty="0">
                <a:effectLst>
                  <a:outerShdw blurRad="38100" dist="38100" dir="2700000" algn="tl">
                    <a:srgbClr val="000000">
                      <a:alpha val="43137"/>
                    </a:srgbClr>
                  </a:outerShdw>
                </a:effectLst>
                <a:latin typeface="Arial" pitchFamily="34" charset="0"/>
                <a:cs typeface="Arial" pitchFamily="34" charset="0"/>
              </a:rPr>
              <a:t>– الناسُ للناسِ عبر المكان</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والخيولُ جدارٌ </a:t>
            </a:r>
            <a:r>
              <a:rPr lang="ar-SA" sz="2300" b="1" dirty="0" err="1">
                <a:effectLst>
                  <a:outerShdw blurRad="38100" dist="38100" dir="2700000" algn="tl">
                    <a:srgbClr val="000000">
                      <a:alpha val="43137"/>
                    </a:srgbClr>
                  </a:outerShdw>
                </a:effectLst>
                <a:latin typeface="Arial" pitchFamily="34" charset="0"/>
                <a:cs typeface="Arial" pitchFamily="34" charset="0"/>
              </a:rPr>
              <a:t>به</a:t>
            </a:r>
            <a:r>
              <a:rPr lang="ar-SA" sz="2300" b="1" dirty="0">
                <a:effectLst>
                  <a:outerShdw blurRad="38100" dist="38100" dir="2700000" algn="tl">
                    <a:srgbClr val="000000">
                      <a:alpha val="43137"/>
                    </a:srgbClr>
                  </a:outerShdw>
                </a:effectLst>
                <a:latin typeface="Arial" pitchFamily="34" charset="0"/>
                <a:cs typeface="Arial" pitchFamily="34" charset="0"/>
              </a:rPr>
              <a:t> انقسم</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الناس </a:t>
            </a:r>
            <a:r>
              <a:rPr lang="ar-SA" sz="2300" b="1" dirty="0" err="1">
                <a:effectLst>
                  <a:outerShdw blurRad="38100" dist="38100" dir="2700000" algn="tl">
                    <a:srgbClr val="000000">
                      <a:alpha val="43137"/>
                    </a:srgbClr>
                  </a:outerShdw>
                </a:effectLst>
                <a:latin typeface="Arial" pitchFamily="34" charset="0"/>
                <a:cs typeface="Arial" pitchFamily="34" charset="0"/>
              </a:rPr>
              <a:t>صنفين :</a:t>
            </a:r>
            <a:endParaRPr lang="ar-SA" sz="2300" b="1" dirty="0">
              <a:effectLst>
                <a:outerShdw blurRad="38100" dist="38100" dir="2700000" algn="tl">
                  <a:srgbClr val="000000">
                    <a:alpha val="43137"/>
                  </a:srgbClr>
                </a:outerShdw>
              </a:effectLst>
              <a:latin typeface="Arial" pitchFamily="34" charset="0"/>
              <a:cs typeface="Arial" pitchFamily="34" charset="0"/>
            </a:endParaRPr>
          </a:p>
          <a:p>
            <a:pPr algn="ctr"/>
            <a:r>
              <a:rPr lang="ar-SA" sz="2300" b="1" dirty="0">
                <a:effectLst>
                  <a:outerShdw blurRad="38100" dist="38100" dir="2700000" algn="tl">
                    <a:srgbClr val="000000">
                      <a:alpha val="43137"/>
                    </a:srgbClr>
                  </a:outerShdw>
                </a:effectLst>
                <a:latin typeface="Arial" pitchFamily="34" charset="0"/>
                <a:cs typeface="Arial" pitchFamily="34" charset="0"/>
              </a:rPr>
              <a:t>صاروا مشاةً وركبان</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والخيول التى انحدرت نحو هوة نسيانها</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حملت معها جيل فرسانها</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تركت </a:t>
            </a:r>
            <a:r>
              <a:rPr lang="ar-SA" sz="2300" b="1" dirty="0" err="1">
                <a:effectLst>
                  <a:outerShdw blurRad="38100" dist="38100" dir="2700000" algn="tl">
                    <a:srgbClr val="000000">
                      <a:alpha val="43137"/>
                    </a:srgbClr>
                  </a:outerShdw>
                </a:effectLst>
                <a:latin typeface="Arial" pitchFamily="34" charset="0"/>
                <a:cs typeface="Arial" pitchFamily="34" charset="0"/>
              </a:rPr>
              <a:t>خلفها </a:t>
            </a:r>
            <a:r>
              <a:rPr lang="ar-SA" sz="2300" b="1" dirty="0">
                <a:effectLst>
                  <a:outerShdw blurRad="38100" dist="38100" dir="2700000" algn="tl">
                    <a:srgbClr val="000000">
                      <a:alpha val="43137"/>
                    </a:srgbClr>
                  </a:outerShdw>
                </a:effectLst>
                <a:latin typeface="Arial" pitchFamily="34" charset="0"/>
                <a:cs typeface="Arial" pitchFamily="34" charset="0"/>
              </a:rPr>
              <a:t>: دمعة الندى الأبدى</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وأشباح خيل</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وأشباه فرسان</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ومشاةٍ يسيرون- حتى </a:t>
            </a:r>
            <a:r>
              <a:rPr lang="ar-SA" sz="2300" b="1" dirty="0" err="1">
                <a:effectLst>
                  <a:outerShdw blurRad="38100" dist="38100" dir="2700000" algn="tl">
                    <a:srgbClr val="000000">
                      <a:alpha val="43137"/>
                    </a:srgbClr>
                  </a:outerShdw>
                </a:effectLst>
                <a:latin typeface="Arial" pitchFamily="34" charset="0"/>
                <a:cs typeface="Arial" pitchFamily="34" charset="0"/>
              </a:rPr>
              <a:t>النهاية </a:t>
            </a:r>
            <a:r>
              <a:rPr lang="ar-SA" sz="2300" b="1" dirty="0">
                <a:effectLst>
                  <a:outerShdw blurRad="38100" dist="38100" dir="2700000" algn="tl">
                    <a:srgbClr val="000000">
                      <a:alpha val="43137"/>
                    </a:srgbClr>
                  </a:outerShdw>
                </a:effectLst>
                <a:latin typeface="Arial" pitchFamily="34" charset="0"/>
                <a:cs typeface="Arial" pitchFamily="34" charset="0"/>
              </a:rPr>
              <a:t>– تحت ظلال الهوان</a:t>
            </a:r>
          </a:p>
          <a:p>
            <a:pPr algn="ctr"/>
            <a:r>
              <a:rPr lang="ar-SA" sz="2300" b="1" dirty="0" err="1">
                <a:effectLst>
                  <a:outerShdw blurRad="38100" dist="38100" dir="2700000" algn="tl">
                    <a:srgbClr val="000000">
                      <a:alpha val="43137"/>
                    </a:srgbClr>
                  </a:outerShdw>
                </a:effectLst>
                <a:latin typeface="Arial" pitchFamily="34" charset="0"/>
                <a:cs typeface="Arial" pitchFamily="34" charset="0"/>
              </a:rPr>
              <a:t>أركضى</a:t>
            </a:r>
            <a:r>
              <a:rPr lang="ar-SA" sz="2300" b="1" dirty="0">
                <a:effectLst>
                  <a:outerShdw blurRad="38100" dist="38100" dir="2700000" algn="tl">
                    <a:srgbClr val="000000">
                      <a:alpha val="43137"/>
                    </a:srgbClr>
                  </a:outerShdw>
                </a:effectLst>
                <a:latin typeface="Arial" pitchFamily="34" charset="0"/>
                <a:cs typeface="Arial" pitchFamily="34" charset="0"/>
              </a:rPr>
              <a:t> للقرار</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واركضى أو قفى فى طريق الفرار</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تتساوى محصلة الركض والرفض فى الأرض</a:t>
            </a:r>
          </a:p>
          <a:p>
            <a:pPr algn="ctr"/>
            <a:r>
              <a:rPr lang="ar-SA" sz="2300" b="1" dirty="0">
                <a:effectLst>
                  <a:outerShdw blurRad="38100" dist="38100" dir="2700000" algn="tl">
                    <a:srgbClr val="000000">
                      <a:alpha val="43137"/>
                    </a:srgbClr>
                  </a:outerShdw>
                </a:effectLst>
                <a:latin typeface="Arial" pitchFamily="34" charset="0"/>
                <a:cs typeface="Arial" pitchFamily="34" charset="0"/>
              </a:rPr>
              <a:t>ماذا تبقى لكِ </a:t>
            </a:r>
            <a:r>
              <a:rPr lang="ar-SA" sz="2300" b="1" dirty="0" err="1">
                <a:effectLst>
                  <a:outerShdw blurRad="38100" dist="38100" dir="2700000" algn="tl">
                    <a:srgbClr val="000000">
                      <a:alpha val="43137"/>
                    </a:srgbClr>
                  </a:outerShdw>
                </a:effectLst>
                <a:latin typeface="Arial" pitchFamily="34" charset="0"/>
                <a:cs typeface="Arial" pitchFamily="34" charset="0"/>
              </a:rPr>
              <a:t>الآن ؟</a:t>
            </a:r>
            <a:r>
              <a:rPr lang="ar-SA" sz="2300" b="1" dirty="0">
                <a:effectLst>
                  <a:outerShdw blurRad="38100" dist="38100" dir="2700000" algn="tl">
                    <a:srgbClr val="000000">
                      <a:alpha val="43137"/>
                    </a:srgbClr>
                  </a:outerShdw>
                </a:effectLst>
                <a:latin typeface="Arial" pitchFamily="34" charset="0"/>
                <a:cs typeface="Arial" pitchFamily="34" charset="0"/>
              </a:rPr>
              <a:t> </a:t>
            </a:r>
            <a:r>
              <a:rPr lang="ar-SA" sz="2300" b="1" dirty="0" err="1">
                <a:effectLst>
                  <a:outerShdw blurRad="38100" dist="38100" dir="2700000" algn="tl">
                    <a:srgbClr val="000000">
                      <a:alpha val="43137"/>
                    </a:srgbClr>
                  </a:outerShdw>
                </a:effectLst>
                <a:latin typeface="Arial" pitchFamily="34" charset="0"/>
                <a:cs typeface="Arial" pitchFamily="34" charset="0"/>
              </a:rPr>
              <a:t>ماذا </a:t>
            </a:r>
            <a:r>
              <a:rPr lang="ar-SA" sz="2300" b="1" dirty="0" err="1" smtClean="0">
                <a:effectLst>
                  <a:outerShdw blurRad="38100" dist="38100" dir="2700000" algn="tl">
                    <a:srgbClr val="000000">
                      <a:alpha val="43137"/>
                    </a:srgbClr>
                  </a:outerShdw>
                </a:effectLst>
                <a:latin typeface="Arial" pitchFamily="34" charset="0"/>
                <a:cs typeface="Arial" pitchFamily="34" charset="0"/>
              </a:rPr>
              <a:t>؟</a:t>
            </a:r>
            <a:endParaRPr lang="ar-SA" sz="2300" b="1"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3999" cy="6863417"/>
          </a:xfrm>
          <a:prstGeom prst="rect">
            <a:avLst/>
          </a:prstGeom>
          <a:noFill/>
        </p:spPr>
        <p:txBody>
          <a:bodyPr wrap="square" rtlCol="1">
            <a:spAutoFit/>
          </a:bodyPr>
          <a:lstStyle/>
          <a:p>
            <a:pPr algn="ctr"/>
            <a:r>
              <a:rPr lang="ar-SA" sz="4000" b="1" dirty="0">
                <a:effectLst>
                  <a:outerShdw blurRad="38100" dist="38100" dir="2700000" algn="tl">
                    <a:srgbClr val="000000">
                      <a:alpha val="43137"/>
                    </a:srgbClr>
                  </a:outerShdw>
                </a:effectLst>
                <a:latin typeface="Arial" pitchFamily="34" charset="0"/>
                <a:cs typeface="Arial" pitchFamily="34" charset="0"/>
              </a:rPr>
              <a:t>سوى عرقٍ يتصببُ من تعبٍ</a:t>
            </a:r>
          </a:p>
          <a:p>
            <a:pPr algn="ctr"/>
            <a:r>
              <a:rPr lang="ar-SA" sz="4000" b="1" dirty="0">
                <a:effectLst>
                  <a:outerShdw blurRad="38100" dist="38100" dir="2700000" algn="tl">
                    <a:srgbClr val="000000">
                      <a:alpha val="43137"/>
                    </a:srgbClr>
                  </a:outerShdw>
                </a:effectLst>
                <a:latin typeface="Arial" pitchFamily="34" charset="0"/>
                <a:cs typeface="Arial" pitchFamily="34" charset="0"/>
              </a:rPr>
              <a:t>يستحيل دنانير من ذهبٍ</a:t>
            </a:r>
          </a:p>
          <a:p>
            <a:pPr algn="ctr"/>
            <a:r>
              <a:rPr lang="ar-SA" sz="4000" b="1" dirty="0">
                <a:effectLst>
                  <a:outerShdw blurRad="38100" dist="38100" dir="2700000" algn="tl">
                    <a:srgbClr val="000000">
                      <a:alpha val="43137"/>
                    </a:srgbClr>
                  </a:outerShdw>
                </a:effectLst>
                <a:latin typeface="Arial" pitchFamily="34" charset="0"/>
                <a:cs typeface="Arial" pitchFamily="34" charset="0"/>
              </a:rPr>
              <a:t>فى جيوب هواةِ سلالاتك العربية</a:t>
            </a:r>
          </a:p>
          <a:p>
            <a:pPr algn="ctr"/>
            <a:r>
              <a:rPr lang="ar-SA" sz="4000" b="1" dirty="0">
                <a:effectLst>
                  <a:outerShdw blurRad="38100" dist="38100" dir="2700000" algn="tl">
                    <a:srgbClr val="000000">
                      <a:alpha val="43137"/>
                    </a:srgbClr>
                  </a:outerShdw>
                </a:effectLst>
                <a:latin typeface="Arial" pitchFamily="34" charset="0"/>
                <a:cs typeface="Arial" pitchFamily="34" charset="0"/>
              </a:rPr>
              <a:t>فى حلبات المراهنةِ الدائرية</a:t>
            </a:r>
          </a:p>
          <a:p>
            <a:pPr algn="ctr"/>
            <a:r>
              <a:rPr lang="ar-SA" sz="4000" b="1" dirty="0">
                <a:effectLst>
                  <a:outerShdw blurRad="38100" dist="38100" dir="2700000" algn="tl">
                    <a:srgbClr val="000000">
                      <a:alpha val="43137"/>
                    </a:srgbClr>
                  </a:outerShdw>
                </a:effectLst>
                <a:latin typeface="Arial" pitchFamily="34" charset="0"/>
                <a:cs typeface="Arial" pitchFamily="34" charset="0"/>
              </a:rPr>
              <a:t>فى نزهة المركبات السياحية المشتهاة</a:t>
            </a:r>
          </a:p>
          <a:p>
            <a:pPr algn="ctr"/>
            <a:r>
              <a:rPr lang="ar-SA" sz="4000" b="1" dirty="0">
                <a:effectLst>
                  <a:outerShdw blurRad="38100" dist="38100" dir="2700000" algn="tl">
                    <a:srgbClr val="000000">
                      <a:alpha val="43137"/>
                    </a:srgbClr>
                  </a:outerShdw>
                </a:effectLst>
                <a:latin typeface="Arial" pitchFamily="34" charset="0"/>
                <a:cs typeface="Arial" pitchFamily="34" charset="0"/>
              </a:rPr>
              <a:t>وفى المتعة المشتراة</a:t>
            </a:r>
          </a:p>
          <a:p>
            <a:pPr algn="ctr"/>
            <a:r>
              <a:rPr lang="ar-SA" sz="4000" b="1" dirty="0">
                <a:effectLst>
                  <a:outerShdw blurRad="38100" dist="38100" dir="2700000" algn="tl">
                    <a:srgbClr val="000000">
                      <a:alpha val="43137"/>
                    </a:srgbClr>
                  </a:outerShdw>
                </a:effectLst>
                <a:latin typeface="Arial" pitchFamily="34" charset="0"/>
                <a:cs typeface="Arial" pitchFamily="34" charset="0"/>
              </a:rPr>
              <a:t>وفى المرأة الأجنبية </a:t>
            </a:r>
            <a:r>
              <a:rPr lang="ar-SA" sz="4000" b="1" dirty="0" err="1">
                <a:effectLst>
                  <a:outerShdw blurRad="38100" dist="38100" dir="2700000" algn="tl">
                    <a:srgbClr val="000000">
                      <a:alpha val="43137"/>
                    </a:srgbClr>
                  </a:outerShdw>
                </a:effectLst>
                <a:latin typeface="Arial" pitchFamily="34" charset="0"/>
                <a:cs typeface="Arial" pitchFamily="34" charset="0"/>
              </a:rPr>
              <a:t>تعلوكِ</a:t>
            </a:r>
            <a:r>
              <a:rPr lang="ar-SA" sz="4000" b="1" dirty="0">
                <a:effectLst>
                  <a:outerShdw blurRad="38100" dist="38100" dir="2700000" algn="tl">
                    <a:srgbClr val="000000">
                      <a:alpha val="43137"/>
                    </a:srgbClr>
                  </a:outerShdw>
                </a:effectLst>
                <a:latin typeface="Arial" pitchFamily="34" charset="0"/>
                <a:cs typeface="Arial" pitchFamily="34" charset="0"/>
              </a:rPr>
              <a:t> فى ظلالِ أبى الهول</a:t>
            </a:r>
          </a:p>
          <a:p>
            <a:pPr algn="ctr"/>
            <a:r>
              <a:rPr lang="ar-SA" sz="4000" b="1" dirty="0">
                <a:effectLst>
                  <a:outerShdw blurRad="38100" dist="38100" dir="2700000" algn="tl">
                    <a:srgbClr val="000000">
                      <a:alpha val="43137"/>
                    </a:srgbClr>
                  </a:outerShdw>
                </a:effectLst>
                <a:latin typeface="Arial" pitchFamily="34" charset="0"/>
                <a:cs typeface="Arial" pitchFamily="34" charset="0"/>
              </a:rPr>
              <a:t>( هذا الذى كسرت </a:t>
            </a:r>
            <a:r>
              <a:rPr lang="ar-SA" sz="4000" b="1" dirty="0" smtClean="0">
                <a:effectLst>
                  <a:outerShdw blurRad="38100" dist="38100" dir="2700000" algn="tl">
                    <a:srgbClr val="000000">
                      <a:alpha val="43137"/>
                    </a:srgbClr>
                  </a:outerShdw>
                </a:effectLst>
                <a:latin typeface="Arial" pitchFamily="34" charset="0"/>
                <a:cs typeface="Arial" pitchFamily="34" charset="0"/>
              </a:rPr>
              <a:t>أنفه </a:t>
            </a:r>
            <a:r>
              <a:rPr lang="ar-SA" sz="4000" b="1" dirty="0">
                <a:effectLst>
                  <a:outerShdw blurRad="38100" dist="38100" dir="2700000" algn="tl">
                    <a:srgbClr val="000000">
                      <a:alpha val="43137"/>
                    </a:srgbClr>
                  </a:outerShdw>
                </a:effectLst>
                <a:latin typeface="Arial" pitchFamily="34" charset="0"/>
                <a:cs typeface="Arial" pitchFamily="34" charset="0"/>
              </a:rPr>
              <a:t>لعنة </a:t>
            </a:r>
            <a:r>
              <a:rPr lang="ar-SA" sz="4000" b="1" dirty="0" err="1">
                <a:effectLst>
                  <a:outerShdw blurRad="38100" dist="38100" dir="2700000" algn="tl">
                    <a:srgbClr val="000000">
                      <a:alpha val="43137"/>
                    </a:srgbClr>
                  </a:outerShdw>
                </a:effectLst>
                <a:latin typeface="Arial" pitchFamily="34" charset="0"/>
                <a:cs typeface="Arial" pitchFamily="34" charset="0"/>
              </a:rPr>
              <a:t>الإنتظار</a:t>
            </a:r>
            <a:r>
              <a:rPr lang="ar-SA" sz="4000" b="1" dirty="0">
                <a:effectLst>
                  <a:outerShdw blurRad="38100" dist="38100" dir="2700000" algn="tl">
                    <a:srgbClr val="000000">
                      <a:alpha val="43137"/>
                    </a:srgbClr>
                  </a:outerShdw>
                </a:effectLst>
                <a:latin typeface="Arial" pitchFamily="34" charset="0"/>
                <a:cs typeface="Arial" pitchFamily="34" charset="0"/>
              </a:rPr>
              <a:t> </a:t>
            </a:r>
            <a:r>
              <a:rPr lang="ar-SA" sz="4000" b="1" dirty="0" err="1">
                <a:effectLst>
                  <a:outerShdw blurRad="38100" dist="38100" dir="2700000" algn="tl">
                    <a:srgbClr val="000000">
                      <a:alpha val="43137"/>
                    </a:srgbClr>
                  </a:outerShdw>
                </a:effectLst>
                <a:latin typeface="Arial" pitchFamily="34" charset="0"/>
                <a:cs typeface="Arial" pitchFamily="34" charset="0"/>
              </a:rPr>
              <a:t>الطويل )</a:t>
            </a:r>
            <a:endParaRPr lang="ar-SA" sz="4000" b="1" dirty="0">
              <a:effectLst>
                <a:outerShdw blurRad="38100" dist="38100" dir="2700000" algn="tl">
                  <a:srgbClr val="000000">
                    <a:alpha val="43137"/>
                  </a:srgbClr>
                </a:outerShdw>
              </a:effectLst>
              <a:latin typeface="Arial" pitchFamily="34" charset="0"/>
              <a:cs typeface="Arial" pitchFamily="34" charset="0"/>
            </a:endParaRPr>
          </a:p>
          <a:p>
            <a:pPr algn="ctr"/>
            <a:r>
              <a:rPr lang="ar-SA" sz="4000" b="1" dirty="0" err="1">
                <a:effectLst>
                  <a:outerShdw blurRad="38100" dist="38100" dir="2700000" algn="tl">
                    <a:srgbClr val="000000">
                      <a:alpha val="43137"/>
                    </a:srgbClr>
                  </a:outerShdw>
                </a:effectLst>
                <a:latin typeface="Arial" pitchFamily="34" charset="0"/>
                <a:cs typeface="Arial" pitchFamily="34" charset="0"/>
              </a:rPr>
              <a:t>إستدارت</a:t>
            </a:r>
            <a:r>
              <a:rPr lang="ar-SA" sz="4000" b="1" dirty="0">
                <a:effectLst>
                  <a:outerShdw blurRad="38100" dist="38100" dir="2700000" algn="tl">
                    <a:srgbClr val="000000">
                      <a:alpha val="43137"/>
                    </a:srgbClr>
                  </a:outerShdw>
                </a:effectLst>
                <a:latin typeface="Arial" pitchFamily="34" charset="0"/>
                <a:cs typeface="Arial" pitchFamily="34" charset="0"/>
              </a:rPr>
              <a:t> – إلى </a:t>
            </a:r>
            <a:r>
              <a:rPr lang="ar-SA" sz="4000" b="1" dirty="0" err="1">
                <a:effectLst>
                  <a:outerShdw blurRad="38100" dist="38100" dir="2700000" algn="tl">
                    <a:srgbClr val="000000">
                      <a:alpha val="43137"/>
                    </a:srgbClr>
                  </a:outerShdw>
                </a:effectLst>
                <a:latin typeface="Arial" pitchFamily="34" charset="0"/>
                <a:cs typeface="Arial" pitchFamily="34" charset="0"/>
              </a:rPr>
              <a:t>الغربِ </a:t>
            </a:r>
            <a:r>
              <a:rPr lang="ar-SA" sz="4000" b="1" dirty="0">
                <a:effectLst>
                  <a:outerShdw blurRad="38100" dist="38100" dir="2700000" algn="tl">
                    <a:srgbClr val="000000">
                      <a:alpha val="43137"/>
                    </a:srgbClr>
                  </a:outerShdw>
                </a:effectLst>
                <a:latin typeface="Arial" pitchFamily="34" charset="0"/>
                <a:cs typeface="Arial" pitchFamily="34" charset="0"/>
              </a:rPr>
              <a:t>– مزولة الوقت</a:t>
            </a:r>
          </a:p>
          <a:p>
            <a:pPr algn="ctr"/>
            <a:r>
              <a:rPr lang="ar-SA" sz="4000" b="1" dirty="0">
                <a:effectLst>
                  <a:outerShdw blurRad="38100" dist="38100" dir="2700000" algn="tl">
                    <a:srgbClr val="000000">
                      <a:alpha val="43137"/>
                    </a:srgbClr>
                  </a:outerShdw>
                </a:effectLst>
                <a:latin typeface="Arial" pitchFamily="34" charset="0"/>
                <a:cs typeface="Arial" pitchFamily="34" charset="0"/>
              </a:rPr>
              <a:t>صارتِ الخيلُ ناساً تسيرُ إلى هوَّةِ الصمت</a:t>
            </a:r>
          </a:p>
          <a:p>
            <a:pPr algn="ctr"/>
            <a:r>
              <a:rPr lang="ar-SA" sz="4000" b="1" dirty="0">
                <a:effectLst>
                  <a:outerShdw blurRad="38100" dist="38100" dir="2700000" algn="tl">
                    <a:srgbClr val="000000">
                      <a:alpha val="43137"/>
                    </a:srgbClr>
                  </a:outerShdw>
                </a:effectLst>
                <a:latin typeface="Arial" pitchFamily="34" charset="0"/>
                <a:cs typeface="Arial" pitchFamily="34" charset="0"/>
              </a:rPr>
              <a:t>بينما الناسُ خيلٌ تسيرُ إلى هوَّةِ </a:t>
            </a:r>
            <a:r>
              <a:rPr lang="ar-SA" sz="4000" b="1" dirty="0" err="1">
                <a:effectLst>
                  <a:outerShdw blurRad="38100" dist="38100" dir="2700000" algn="tl">
                    <a:srgbClr val="000000">
                      <a:alpha val="43137"/>
                    </a:srgbClr>
                  </a:outerShdw>
                </a:effectLst>
                <a:latin typeface="Arial" pitchFamily="34" charset="0"/>
                <a:cs typeface="Arial" pitchFamily="34" charset="0"/>
              </a:rPr>
              <a:t>الموت </a:t>
            </a:r>
            <a:r>
              <a:rPr lang="ar-SA" sz="4000" b="1" dirty="0" err="1" smtClean="0">
                <a:effectLst>
                  <a:outerShdw blurRad="38100" dist="38100" dir="2700000" algn="tl">
                    <a:srgbClr val="000000">
                      <a:alpha val="43137"/>
                    </a:srgbClr>
                  </a:outerShdw>
                </a:effectLst>
                <a:latin typeface="Arial" pitchFamily="34" charset="0"/>
                <a:cs typeface="Arial" pitchFamily="34" charset="0"/>
              </a:rPr>
              <a:t>!!</a:t>
            </a:r>
            <a:endParaRPr lang="ar-SA" sz="4000" b="1"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6740307"/>
          </a:xfrm>
          <a:prstGeom prst="rect">
            <a:avLst/>
          </a:prstGeom>
          <a:noFill/>
        </p:spPr>
        <p:txBody>
          <a:bodyPr wrap="square" rtlCol="1">
            <a:spAutoFit/>
          </a:bodyPr>
          <a:lstStyle/>
          <a:p>
            <a:r>
              <a:rPr lang="ar-SA" sz="4000" b="1" dirty="0" smtClean="0">
                <a:solidFill>
                  <a:schemeClr val="tx1">
                    <a:lumMod val="50000"/>
                  </a:schemeClr>
                </a:solidFill>
                <a:latin typeface="Arial" pitchFamily="34" charset="0"/>
                <a:cs typeface="Arial" pitchFamily="34" charset="0"/>
              </a:rPr>
              <a:t>مدخل لدراسة </a:t>
            </a:r>
            <a:r>
              <a:rPr lang="ar-SA" sz="4000" b="1" dirty="0" err="1" smtClean="0">
                <a:solidFill>
                  <a:schemeClr val="tx1">
                    <a:lumMod val="50000"/>
                  </a:schemeClr>
                </a:solidFill>
                <a:latin typeface="Arial" pitchFamily="34" charset="0"/>
                <a:cs typeface="Arial" pitchFamily="34" charset="0"/>
              </a:rPr>
              <a:t>النص:</a:t>
            </a:r>
            <a:endParaRPr lang="ar-SA" sz="4000" b="1" dirty="0" smtClean="0">
              <a:solidFill>
                <a:schemeClr val="tx1">
                  <a:lumMod val="50000"/>
                </a:schemeClr>
              </a:solidFill>
              <a:latin typeface="Arial" pitchFamily="34" charset="0"/>
              <a:cs typeface="Arial" pitchFamily="34" charset="0"/>
            </a:endParaRPr>
          </a:p>
          <a:p>
            <a:endParaRPr lang="ar-SA" sz="3600" dirty="0" smtClean="0">
              <a:latin typeface="Arial" pitchFamily="34" charset="0"/>
              <a:cs typeface="Arial" pitchFamily="34" charset="0"/>
            </a:endParaRPr>
          </a:p>
          <a:p>
            <a:r>
              <a:rPr lang="ar-SA" sz="3600" dirty="0" smtClean="0">
                <a:latin typeface="Arial" pitchFamily="34" charset="0"/>
                <a:cs typeface="Arial" pitchFamily="34" charset="0"/>
              </a:rPr>
              <a:t>ولد أمل </a:t>
            </a:r>
            <a:r>
              <a:rPr lang="ar-SA" sz="3600" dirty="0" err="1" smtClean="0">
                <a:latin typeface="Arial" pitchFamily="34" charset="0"/>
                <a:cs typeface="Arial" pitchFamily="34" charset="0"/>
              </a:rPr>
              <a:t>دنقل</a:t>
            </a:r>
            <a:r>
              <a:rPr lang="ar-SA" sz="3600" dirty="0" smtClean="0">
                <a:latin typeface="Arial" pitchFamily="34" charset="0"/>
                <a:cs typeface="Arial" pitchFamily="34" charset="0"/>
              </a:rPr>
              <a:t> في عام 1940 </a:t>
            </a:r>
            <a:r>
              <a:rPr lang="ar-SA" sz="3600" dirty="0" err="1" smtClean="0">
                <a:latin typeface="Arial" pitchFamily="34" charset="0"/>
                <a:cs typeface="Arial" pitchFamily="34" charset="0"/>
              </a:rPr>
              <a:t>بقرية </a:t>
            </a:r>
            <a:r>
              <a:rPr lang="ar-SA" sz="3600" dirty="0" smtClean="0">
                <a:latin typeface="Arial" pitchFamily="34" charset="0"/>
                <a:cs typeface="Arial" pitchFamily="34" charset="0"/>
              </a:rPr>
              <a:t>(القلعة</a:t>
            </a:r>
            <a:r>
              <a:rPr lang="ar-SA" sz="3600" dirty="0" err="1" smtClean="0">
                <a:latin typeface="Arial" pitchFamily="34" charset="0"/>
                <a:cs typeface="Arial" pitchFamily="34" charset="0"/>
              </a:rPr>
              <a:t>).</a:t>
            </a:r>
            <a:r>
              <a:rPr lang="ar-SA" sz="3600" dirty="0" smtClean="0">
                <a:latin typeface="Arial" pitchFamily="34" charset="0"/>
                <a:cs typeface="Arial" pitchFamily="34" charset="0"/>
              </a:rPr>
              <a:t> على مسافة قريبة </a:t>
            </a:r>
            <a:r>
              <a:rPr lang="ar-SA" sz="3600" dirty="0" err="1" smtClean="0">
                <a:latin typeface="Arial" pitchFamily="34" charset="0"/>
                <a:cs typeface="Arial" pitchFamily="34" charset="0"/>
              </a:rPr>
              <a:t>مدينة </a:t>
            </a:r>
            <a:r>
              <a:rPr lang="ar-SA" sz="3600" dirty="0" smtClean="0">
                <a:latin typeface="Arial" pitchFamily="34" charset="0"/>
                <a:cs typeface="Arial" pitchFamily="34" charset="0"/>
              </a:rPr>
              <a:t>(قنا) في صعيد مصر, كان والده عالماً من علماء </a:t>
            </a:r>
            <a:r>
              <a:rPr lang="ar-SA" sz="3600" dirty="0" err="1" smtClean="0">
                <a:latin typeface="Arial" pitchFamily="34" charset="0"/>
                <a:cs typeface="Arial" pitchFamily="34" charset="0"/>
              </a:rPr>
              <a:t>الأزهر.</a:t>
            </a:r>
            <a:r>
              <a:rPr lang="ar-SA" sz="3600" dirty="0" smtClean="0">
                <a:latin typeface="Arial" pitchFamily="34" charset="0"/>
                <a:cs typeface="Arial" pitchFamily="34" charset="0"/>
              </a:rPr>
              <a:t> حصل </a:t>
            </a:r>
            <a:r>
              <a:rPr lang="ar-SA" sz="3600" dirty="0" err="1" smtClean="0">
                <a:latin typeface="Arial" pitchFamily="34" charset="0"/>
                <a:cs typeface="Arial" pitchFamily="34" charset="0"/>
              </a:rPr>
              <a:t>على </a:t>
            </a:r>
            <a:r>
              <a:rPr lang="ar-SA" sz="3600" dirty="0" smtClean="0">
                <a:latin typeface="Arial" pitchFamily="34" charset="0"/>
                <a:cs typeface="Arial" pitchFamily="34" charset="0"/>
              </a:rPr>
              <a:t>(إجازة عالمية) في العام الذي ولد فيه أمل, فأطلق </a:t>
            </a:r>
            <a:r>
              <a:rPr lang="ar-SA" sz="3600" dirty="0" err="1" smtClean="0">
                <a:latin typeface="Arial" pitchFamily="34" charset="0"/>
                <a:cs typeface="Arial" pitchFamily="34" charset="0"/>
              </a:rPr>
              <a:t>اسم </a:t>
            </a:r>
            <a:r>
              <a:rPr lang="ar-SA" sz="3600" dirty="0" smtClean="0">
                <a:latin typeface="Arial" pitchFamily="34" charset="0"/>
                <a:cs typeface="Arial" pitchFamily="34" charset="0"/>
              </a:rPr>
              <a:t>(أمل) على </a:t>
            </a:r>
            <a:r>
              <a:rPr lang="ar-SA" sz="3600" dirty="0" err="1" smtClean="0">
                <a:latin typeface="Arial" pitchFamily="34" charset="0"/>
                <a:cs typeface="Arial" pitchFamily="34" charset="0"/>
              </a:rPr>
              <a:t>مولوده</a:t>
            </a:r>
            <a:r>
              <a:rPr lang="ar-SA" sz="3600" dirty="0" smtClean="0">
                <a:latin typeface="Arial" pitchFamily="34" charset="0"/>
                <a:cs typeface="Arial" pitchFamily="34" charset="0"/>
              </a:rPr>
              <a:t> الأول تيمناً بالنجاح الذي أدركه في ذلك </a:t>
            </a:r>
            <a:r>
              <a:rPr lang="ar-SA" sz="3600" dirty="0" err="1" smtClean="0">
                <a:latin typeface="Arial" pitchFamily="34" charset="0"/>
                <a:cs typeface="Arial" pitchFamily="34" charset="0"/>
              </a:rPr>
              <a:t>العام.</a:t>
            </a:r>
            <a:r>
              <a:rPr lang="ar-SA" sz="3600" dirty="0" smtClean="0">
                <a:latin typeface="Arial" pitchFamily="34" charset="0"/>
                <a:cs typeface="Arial" pitchFamily="34" charset="0"/>
              </a:rPr>
              <a:t> فقد أمل </a:t>
            </a:r>
            <a:r>
              <a:rPr lang="ar-SA" sz="3600" dirty="0" err="1" smtClean="0">
                <a:latin typeface="Arial" pitchFamily="34" charset="0"/>
                <a:cs typeface="Arial" pitchFamily="34" charset="0"/>
              </a:rPr>
              <a:t>دنقل</a:t>
            </a:r>
            <a:r>
              <a:rPr lang="ar-SA" sz="3600" dirty="0" smtClean="0">
                <a:latin typeface="Arial" pitchFamily="34" charset="0"/>
                <a:cs typeface="Arial" pitchFamily="34" charset="0"/>
              </a:rPr>
              <a:t> والده وهو في </a:t>
            </a:r>
            <a:r>
              <a:rPr lang="ar-SA" sz="3600" dirty="0" err="1" smtClean="0">
                <a:latin typeface="Arial" pitchFamily="34" charset="0"/>
                <a:cs typeface="Arial" pitchFamily="34" charset="0"/>
              </a:rPr>
              <a:t>العاشرة.</a:t>
            </a:r>
            <a:r>
              <a:rPr lang="ar-SA" sz="3600" dirty="0" smtClean="0">
                <a:latin typeface="Arial" pitchFamily="34" charset="0"/>
                <a:cs typeface="Arial" pitchFamily="34" charset="0"/>
              </a:rPr>
              <a:t> فأصبح </a:t>
            </a:r>
            <a:r>
              <a:rPr lang="ar-SA" sz="3600" dirty="0" err="1" smtClean="0">
                <a:latin typeface="Arial" pitchFamily="34" charset="0"/>
                <a:cs typeface="Arial" pitchFamily="34" charset="0"/>
              </a:rPr>
              <a:t>مسؤولاً</a:t>
            </a:r>
            <a:r>
              <a:rPr lang="ar-SA" sz="3600" dirty="0" smtClean="0">
                <a:latin typeface="Arial" pitchFamily="34" charset="0"/>
                <a:cs typeface="Arial" pitchFamily="34" charset="0"/>
              </a:rPr>
              <a:t> عن أمه </a:t>
            </a:r>
            <a:r>
              <a:rPr lang="ar-SA" sz="3600" dirty="0" err="1" smtClean="0">
                <a:latin typeface="Arial" pitchFamily="34" charset="0"/>
                <a:cs typeface="Arial" pitchFamily="34" charset="0"/>
              </a:rPr>
              <a:t>وشقيقيه.</a:t>
            </a:r>
            <a:r>
              <a:rPr lang="ar-SA" sz="3600" dirty="0" smtClean="0">
                <a:latin typeface="Arial" pitchFamily="34" charset="0"/>
                <a:cs typeface="Arial" pitchFamily="34" charset="0"/>
              </a:rPr>
              <a:t> أنهى دراسته الثانوية بمدينة </a:t>
            </a:r>
            <a:r>
              <a:rPr lang="ar-SA" sz="3600" dirty="0" err="1" smtClean="0">
                <a:latin typeface="Arial" pitchFamily="34" charset="0"/>
                <a:cs typeface="Arial" pitchFamily="34" charset="0"/>
              </a:rPr>
              <a:t>قنا.</a:t>
            </a:r>
            <a:r>
              <a:rPr lang="ar-SA" sz="3600" dirty="0" smtClean="0">
                <a:latin typeface="Arial" pitchFamily="34" charset="0"/>
                <a:cs typeface="Arial" pitchFamily="34" charset="0"/>
              </a:rPr>
              <a:t> والتحق بكلية الآداب في القاهرة, لكنه انقطع عن متابعة الدراسة منذ العام الأول ليعمل موظفاً </a:t>
            </a:r>
            <a:r>
              <a:rPr lang="ar-SA" sz="3600" dirty="0" err="1" smtClean="0">
                <a:latin typeface="Arial" pitchFamily="34" charset="0"/>
                <a:cs typeface="Arial" pitchFamily="34" charset="0"/>
              </a:rPr>
              <a:t>بمحكمة </a:t>
            </a:r>
            <a:r>
              <a:rPr lang="ar-SA" sz="3600" dirty="0" smtClean="0">
                <a:latin typeface="Arial" pitchFamily="34" charset="0"/>
                <a:cs typeface="Arial" pitchFamily="34" charset="0"/>
              </a:rPr>
              <a:t>(قنا), وجمارك السويس والإسكندرية, ثم موظفاً بمنظمة التضامن </a:t>
            </a:r>
            <a:r>
              <a:rPr lang="ar-SA" sz="3600" dirty="0" err="1" smtClean="0">
                <a:latin typeface="Arial" pitchFamily="34" charset="0"/>
                <a:cs typeface="Arial" pitchFamily="34" charset="0"/>
              </a:rPr>
              <a:t>الأفروآسيوي.</a:t>
            </a:r>
            <a:endParaRPr lang="ar-SA" sz="3600" dirty="0">
              <a:latin typeface="Arial" pitchFamily="34" charset="0"/>
              <a:cs typeface="Arial" pitchFamily="34" charset="0"/>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5570756"/>
          </a:xfrm>
          <a:prstGeom prst="rect">
            <a:avLst/>
          </a:prstGeom>
          <a:noFill/>
        </p:spPr>
        <p:txBody>
          <a:bodyPr wrap="square" rtlCol="1">
            <a:spAutoFit/>
          </a:bodyPr>
          <a:lstStyle/>
          <a:p>
            <a:r>
              <a:rPr lang="ar-SA" sz="3600" b="1" dirty="0"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rPr>
              <a:t>المعنى </a:t>
            </a:r>
            <a:r>
              <a:rPr lang="ar-SA" sz="3600" b="1" dirty="0" err="1"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rPr>
              <a:t>الإجمالي:</a:t>
            </a:r>
            <a:endParaRPr lang="ar-SA" sz="3600" b="1" dirty="0"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endParaRPr>
          </a:p>
          <a:p>
            <a:endParaRPr lang="ar-SA" sz="3200" dirty="0" smtClean="0">
              <a:effectLst>
                <a:outerShdw blurRad="38100" dist="38100" dir="2700000" algn="tl">
                  <a:srgbClr val="000000">
                    <a:alpha val="43137"/>
                  </a:srgbClr>
                </a:outerShdw>
              </a:effectLst>
              <a:latin typeface="Arial" pitchFamily="34" charset="0"/>
              <a:cs typeface="Arial" pitchFamily="34" charset="0"/>
            </a:endParaRPr>
          </a:p>
          <a:p>
            <a:r>
              <a:rPr lang="ar-SA" sz="3200" dirty="0" smtClean="0">
                <a:effectLst>
                  <a:outerShdw blurRad="38100" dist="38100" dir="2700000" algn="tl">
                    <a:srgbClr val="000000">
                      <a:alpha val="43137"/>
                    </a:srgbClr>
                  </a:outerShdw>
                </a:effectLst>
                <a:latin typeface="Arial" pitchFamily="34" charset="0"/>
                <a:cs typeface="Arial" pitchFamily="34" charset="0"/>
              </a:rPr>
              <a:t>تتمحور غالبية إعمال أمل </a:t>
            </a:r>
            <a:r>
              <a:rPr lang="ar-SA" sz="3200" dirty="0" err="1" smtClean="0">
                <a:effectLst>
                  <a:outerShdw blurRad="38100" dist="38100" dir="2700000" algn="tl">
                    <a:srgbClr val="000000">
                      <a:alpha val="43137"/>
                    </a:srgbClr>
                  </a:outerShdw>
                </a:effectLst>
                <a:latin typeface="Arial" pitchFamily="34" charset="0"/>
                <a:cs typeface="Arial" pitchFamily="34" charset="0"/>
              </a:rPr>
              <a:t>دنقل</a:t>
            </a:r>
            <a:r>
              <a:rPr lang="ar-SA" sz="3200" dirty="0" smtClean="0">
                <a:effectLst>
                  <a:outerShdw blurRad="38100" dist="38100" dir="2700000" algn="tl">
                    <a:srgbClr val="000000">
                      <a:alpha val="43137"/>
                    </a:srgbClr>
                  </a:outerShdw>
                </a:effectLst>
                <a:latin typeface="Arial" pitchFamily="34" charset="0"/>
                <a:cs typeface="Arial" pitchFamily="34" charset="0"/>
              </a:rPr>
              <a:t> حول موقف محدد تجسد في الدفاع عن قضايا </a:t>
            </a:r>
            <a:r>
              <a:rPr lang="ar-SA" sz="3200" dirty="0" err="1" smtClean="0">
                <a:effectLst>
                  <a:outerShdw blurRad="38100" dist="38100" dir="2700000" algn="tl">
                    <a:srgbClr val="000000">
                      <a:alpha val="43137"/>
                    </a:srgbClr>
                  </a:outerShdw>
                </a:effectLst>
                <a:latin typeface="Arial" pitchFamily="34" charset="0"/>
                <a:cs typeface="Arial" pitchFamily="34" charset="0"/>
              </a:rPr>
              <a:t>الأمة </a:t>
            </a:r>
            <a:r>
              <a:rPr lang="ar-SA" sz="3200" dirty="0" smtClean="0">
                <a:effectLst>
                  <a:outerShdw blurRad="38100" dist="38100" dir="2700000" algn="tl">
                    <a:srgbClr val="000000">
                      <a:alpha val="43137"/>
                    </a:srgbClr>
                  </a:outerShdw>
                </a:effectLst>
                <a:latin typeface="Arial" pitchFamily="34" charset="0"/>
                <a:cs typeface="Arial" pitchFamily="34" charset="0"/>
              </a:rPr>
              <a:t>(العروبة), فجيل أمل </a:t>
            </a:r>
            <a:r>
              <a:rPr lang="ar-SA" sz="3200" dirty="0" err="1" smtClean="0">
                <a:effectLst>
                  <a:outerShdw blurRad="38100" dist="38100" dir="2700000" algn="tl">
                    <a:srgbClr val="000000">
                      <a:alpha val="43137"/>
                    </a:srgbClr>
                  </a:outerShdw>
                </a:effectLst>
                <a:latin typeface="Arial" pitchFamily="34" charset="0"/>
                <a:cs typeface="Arial" pitchFamily="34" charset="0"/>
              </a:rPr>
              <a:t>دنقل</a:t>
            </a:r>
            <a:r>
              <a:rPr lang="ar-SA" sz="3200" dirty="0" smtClean="0">
                <a:effectLst>
                  <a:outerShdw blurRad="38100" dist="38100" dir="2700000" algn="tl">
                    <a:srgbClr val="000000">
                      <a:alpha val="43137"/>
                    </a:srgbClr>
                  </a:outerShdw>
                </a:effectLst>
                <a:latin typeface="Arial" pitchFamily="34" charset="0"/>
                <a:cs typeface="Arial" pitchFamily="34" charset="0"/>
              </a:rPr>
              <a:t> هو الجيل الثاني في مسيرة الشعر الحر, خرج إلى الحياة وسط هجير الحرب العالمية الثانية, وما أشاعته من بؤس ويأس في الواقع العربي, وشب مع نكبة فلسطين التي تجسد محنة العرب, وتشكل التحدي </a:t>
            </a:r>
            <a:r>
              <a:rPr lang="ar-SA" sz="3200" dirty="0" err="1" smtClean="0">
                <a:effectLst>
                  <a:outerShdw blurRad="38100" dist="38100" dir="2700000" algn="tl">
                    <a:srgbClr val="000000">
                      <a:alpha val="43137"/>
                    </a:srgbClr>
                  </a:outerShdw>
                </a:effectLst>
                <a:latin typeface="Arial" pitchFamily="34" charset="0"/>
                <a:cs typeface="Arial" pitchFamily="34" charset="0"/>
              </a:rPr>
              <a:t>الحقيقي</a:t>
            </a:r>
            <a:r>
              <a:rPr lang="ar-SA" sz="3200" dirty="0" smtClean="0">
                <a:effectLst>
                  <a:outerShdw blurRad="38100" dist="38100" dir="2700000" algn="tl">
                    <a:srgbClr val="000000">
                      <a:alpha val="43137"/>
                    </a:srgbClr>
                  </a:outerShdw>
                </a:effectLst>
                <a:latin typeface="Arial" pitchFamily="34" charset="0"/>
                <a:cs typeface="Arial" pitchFamily="34" charset="0"/>
              </a:rPr>
              <a:t> وقد بلغ هذا الجيل درجة الوعي مع ثورة يوليو 1952, وتطلع من خلال الخطب والمواثيق إلى فجر الحرية والوحدة, لكنه استيقظ من الأحلام على حقيقة مرة هي نكبة 1967, مع الجروح العميقة فإنه لم يفقد إيمانه بمستقبل </a:t>
            </a:r>
            <a:r>
              <a:rPr lang="ar-SA" sz="3200" dirty="0" err="1" smtClean="0">
                <a:effectLst>
                  <a:outerShdw blurRad="38100" dist="38100" dir="2700000" algn="tl">
                    <a:srgbClr val="000000">
                      <a:alpha val="43137"/>
                    </a:srgbClr>
                  </a:outerShdw>
                </a:effectLst>
                <a:latin typeface="Arial" pitchFamily="34" charset="0"/>
                <a:cs typeface="Arial" pitchFamily="34" charset="0"/>
              </a:rPr>
              <a:t>أفضل.</a:t>
            </a:r>
            <a:r>
              <a:rPr lang="ar-SA" sz="3200" dirty="0" smtClean="0">
                <a:effectLst>
                  <a:outerShdw blurRad="38100" dist="38100" dir="2700000" algn="tl">
                    <a:srgbClr val="000000">
                      <a:alpha val="43137"/>
                    </a:srgbClr>
                  </a:outerShdw>
                </a:effectLst>
                <a:latin typeface="Arial" pitchFamily="34" charset="0"/>
                <a:cs typeface="Arial" pitchFamily="34" charset="0"/>
              </a:rPr>
              <a:t> وعلى هذا فقد بدأ هذا الجيل عمره الفني مع آلام النكبة.</a:t>
            </a:r>
            <a:endParaRPr lang="ar-SA" sz="3200"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0" y="0"/>
            <a:ext cx="9144000" cy="5940088"/>
          </a:xfrm>
          <a:prstGeom prst="rect">
            <a:avLst/>
          </a:prstGeom>
          <a:noFill/>
        </p:spPr>
        <p:txBody>
          <a:bodyPr wrap="square" rtlCol="1">
            <a:spAutoFit/>
          </a:bodyPr>
          <a:lstStyle/>
          <a:p>
            <a:r>
              <a:rPr lang="ar-SA" sz="3600" b="1" u="sng" dirty="0"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rPr>
              <a:t>جماليات </a:t>
            </a:r>
            <a:r>
              <a:rPr lang="ar-SA" sz="3600" b="1" u="sng" dirty="0" err="1"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rPr>
              <a:t>النص:</a:t>
            </a:r>
            <a:endParaRPr lang="ar-SA" sz="3600" b="1" u="sng" dirty="0" smtClean="0">
              <a:solidFill>
                <a:schemeClr val="tx1">
                  <a:lumMod val="50000"/>
                </a:schemeClr>
              </a:solidFill>
              <a:effectLst>
                <a:outerShdw blurRad="38100" dist="38100" dir="2700000" algn="tl">
                  <a:srgbClr val="000000">
                    <a:alpha val="43137"/>
                  </a:srgbClr>
                </a:outerShdw>
              </a:effectLst>
              <a:latin typeface="Arial" pitchFamily="34" charset="0"/>
              <a:cs typeface="Arial" pitchFamily="34" charset="0"/>
            </a:endParaRPr>
          </a:p>
          <a:p>
            <a:r>
              <a:rPr lang="ar-SA" sz="3200" b="1" dirty="0" err="1" smtClean="0">
                <a:solidFill>
                  <a:schemeClr val="tx2"/>
                </a:solidFill>
                <a:effectLst>
                  <a:outerShdw blurRad="38100" dist="38100" dir="2700000" algn="tl">
                    <a:srgbClr val="000000">
                      <a:alpha val="43137"/>
                    </a:srgbClr>
                  </a:outerShdw>
                </a:effectLst>
                <a:latin typeface="Arial" pitchFamily="34" charset="0"/>
                <a:cs typeface="Arial" pitchFamily="34" charset="0"/>
              </a:rPr>
              <a:t>اللغة:</a:t>
            </a:r>
            <a:endParaRPr lang="ar-SA" sz="3200" b="1" dirty="0" smtClean="0">
              <a:solidFill>
                <a:schemeClr val="tx2"/>
              </a:solidFill>
              <a:effectLst>
                <a:outerShdw blurRad="38100" dist="38100" dir="2700000" algn="tl">
                  <a:srgbClr val="000000">
                    <a:alpha val="43137"/>
                  </a:srgbClr>
                </a:outerShdw>
              </a:effectLst>
              <a:latin typeface="Arial" pitchFamily="34" charset="0"/>
              <a:cs typeface="Arial" pitchFamily="34" charset="0"/>
            </a:endParaRPr>
          </a:p>
          <a:p>
            <a:endParaRPr lang="ar-SA" sz="3200" b="1" dirty="0" smtClean="0">
              <a:solidFill>
                <a:schemeClr val="tx2"/>
              </a:solidFill>
              <a:effectLst>
                <a:outerShdw blurRad="38100" dist="38100" dir="2700000" algn="tl">
                  <a:srgbClr val="000000">
                    <a:alpha val="43137"/>
                  </a:srgbClr>
                </a:outerShdw>
              </a:effectLst>
              <a:latin typeface="Arial" pitchFamily="34" charset="0"/>
              <a:cs typeface="Arial" pitchFamily="34" charset="0"/>
            </a:endParaRPr>
          </a:p>
          <a:p>
            <a:r>
              <a:rPr lang="ar-SA" sz="2800" dirty="0" smtClean="0">
                <a:effectLst>
                  <a:outerShdw blurRad="38100" dist="38100" dir="2700000" algn="tl">
                    <a:srgbClr val="000000">
                      <a:alpha val="43137"/>
                    </a:srgbClr>
                  </a:outerShdw>
                </a:effectLst>
                <a:latin typeface="Arial" pitchFamily="34" charset="0"/>
                <a:cs typeface="Arial" pitchFamily="34" charset="0"/>
              </a:rPr>
              <a:t>لم يكن اختيار أمل </a:t>
            </a:r>
            <a:r>
              <a:rPr lang="ar-SA" sz="2800" dirty="0" err="1" smtClean="0">
                <a:effectLst>
                  <a:outerShdw blurRad="38100" dist="38100" dir="2700000" algn="tl">
                    <a:srgbClr val="000000">
                      <a:alpha val="43137"/>
                    </a:srgbClr>
                  </a:outerShdw>
                </a:effectLst>
                <a:latin typeface="Arial" pitchFamily="34" charset="0"/>
                <a:cs typeface="Arial" pitchFamily="34" charset="0"/>
              </a:rPr>
              <a:t>دنقل</a:t>
            </a:r>
            <a:r>
              <a:rPr lang="ar-SA" sz="2800" dirty="0" smtClean="0">
                <a:effectLst>
                  <a:outerShdw blurRad="38100" dist="38100" dir="2700000" algn="tl">
                    <a:srgbClr val="000000">
                      <a:alpha val="43137"/>
                    </a:srgbClr>
                  </a:outerShdw>
                </a:effectLst>
                <a:latin typeface="Arial" pitchFamily="34" charset="0"/>
                <a:cs typeface="Arial" pitchFamily="34" charset="0"/>
              </a:rPr>
              <a:t> للخيول رمزا وعنوانا للقصيدة مجانيا, حيث يدل الحصان إذا استخدم موصوفاً </a:t>
            </a:r>
            <a:r>
              <a:rPr lang="ar-SA" sz="2800" dirty="0" err="1" smtClean="0">
                <a:effectLst>
                  <a:outerShdw blurRad="38100" dist="38100" dir="2700000" algn="tl">
                    <a:srgbClr val="000000">
                      <a:alpha val="43137"/>
                    </a:srgbClr>
                  </a:outerShdw>
                </a:effectLst>
                <a:latin typeface="Arial" pitchFamily="34" charset="0"/>
                <a:cs typeface="Arial" pitchFamily="34" charset="0"/>
              </a:rPr>
              <a:t>بـ</a:t>
            </a:r>
            <a:r>
              <a:rPr lang="ar-SA" sz="2800" dirty="0" smtClean="0">
                <a:effectLst>
                  <a:outerShdw blurRad="38100" dist="38100" dir="2700000" algn="tl">
                    <a:srgbClr val="000000">
                      <a:alpha val="43137"/>
                    </a:srgbClr>
                  </a:outerShdw>
                </a:effectLst>
                <a:latin typeface="Arial" pitchFamily="34" charset="0"/>
                <a:cs typeface="Arial" pitchFamily="34" charset="0"/>
              </a:rPr>
              <a:t>(العربي) على الأصالة والذكاء والقدرة والوفاء, ومعروف أن الخيل العربية تعد من أعظم أنواع الخيول وأغلاها, وفي بعض الآداب قصص كثيرة عن مثاليات الحصان العربي, كما أن كلمة الخيل والخيول ذات تراث تاريخي لدى كل الشعوب القديمة, لأنها كانت من أهم أدوات النصر في الحروب حتى مطلع النهضة </a:t>
            </a:r>
            <a:r>
              <a:rPr lang="ar-SA" sz="2800" dirty="0" err="1" smtClean="0">
                <a:effectLst>
                  <a:outerShdw blurRad="38100" dist="38100" dir="2700000" algn="tl">
                    <a:srgbClr val="000000">
                      <a:alpha val="43137"/>
                    </a:srgbClr>
                  </a:outerShdw>
                </a:effectLst>
                <a:latin typeface="Arial" pitchFamily="34" charset="0"/>
                <a:cs typeface="Arial" pitchFamily="34" charset="0"/>
              </a:rPr>
              <a:t>الحديثة, </a:t>
            </a:r>
            <a:r>
              <a:rPr lang="ar-SA" sz="2800" dirty="0" smtClean="0">
                <a:effectLst>
                  <a:outerShdw blurRad="38100" dist="38100" dir="2700000" algn="tl">
                    <a:srgbClr val="000000">
                      <a:alpha val="43137"/>
                    </a:srgbClr>
                  </a:outerShdw>
                </a:effectLst>
                <a:latin typeface="Arial" pitchFamily="34" charset="0"/>
                <a:cs typeface="Arial" pitchFamily="34" charset="0"/>
              </a:rPr>
              <a:t>(وأعدوا لهم ما استطعتم من قوة ومن رباط الخيل ترهبون </a:t>
            </a:r>
            <a:r>
              <a:rPr lang="ar-SA" sz="2800" dirty="0" err="1" smtClean="0">
                <a:effectLst>
                  <a:outerShdw blurRad="38100" dist="38100" dir="2700000" algn="tl">
                    <a:srgbClr val="000000">
                      <a:alpha val="43137"/>
                    </a:srgbClr>
                  </a:outerShdw>
                </a:effectLst>
                <a:latin typeface="Arial" pitchFamily="34" charset="0"/>
                <a:cs typeface="Arial" pitchFamily="34" charset="0"/>
              </a:rPr>
              <a:t>به</a:t>
            </a:r>
            <a:r>
              <a:rPr lang="ar-SA" sz="2800" dirty="0" smtClean="0">
                <a:effectLst>
                  <a:outerShdw blurRad="38100" dist="38100" dir="2700000" algn="tl">
                    <a:srgbClr val="000000">
                      <a:alpha val="43137"/>
                    </a:srgbClr>
                  </a:outerShdw>
                </a:effectLst>
                <a:latin typeface="Arial" pitchFamily="34" charset="0"/>
                <a:cs typeface="Arial" pitchFamily="34" charset="0"/>
              </a:rPr>
              <a:t> عدو الله </a:t>
            </a:r>
            <a:r>
              <a:rPr lang="ar-SA" sz="2800" dirty="0" err="1" smtClean="0">
                <a:effectLst>
                  <a:outerShdw blurRad="38100" dist="38100" dir="2700000" algn="tl">
                    <a:srgbClr val="000000">
                      <a:alpha val="43137"/>
                    </a:srgbClr>
                  </a:outerShdw>
                </a:effectLst>
                <a:latin typeface="Arial" pitchFamily="34" charset="0"/>
                <a:cs typeface="Arial" pitchFamily="34" charset="0"/>
              </a:rPr>
              <a:t>وعدوكم...</a:t>
            </a:r>
            <a:r>
              <a:rPr lang="ar-SA" sz="2800" dirty="0" smtClean="0">
                <a:effectLst>
                  <a:outerShdw blurRad="38100" dist="38100" dir="2700000" algn="tl">
                    <a:srgbClr val="000000">
                      <a:alpha val="43137"/>
                    </a:srgbClr>
                  </a:outerShdw>
                </a:effectLst>
                <a:latin typeface="Arial" pitchFamily="34" charset="0"/>
                <a:cs typeface="Arial" pitchFamily="34" charset="0"/>
              </a:rPr>
              <a:t>), وقوله </a:t>
            </a:r>
            <a:r>
              <a:rPr lang="ar-SA" sz="2800" dirty="0" err="1" smtClean="0">
                <a:effectLst>
                  <a:outerShdw blurRad="38100" dist="38100" dir="2700000" algn="tl">
                    <a:srgbClr val="000000">
                      <a:alpha val="43137"/>
                    </a:srgbClr>
                  </a:outerShdw>
                </a:effectLst>
                <a:latin typeface="Arial" pitchFamily="34" charset="0"/>
                <a:cs typeface="Arial" pitchFamily="34" charset="0"/>
              </a:rPr>
              <a:t>أيضاً: </a:t>
            </a:r>
            <a:r>
              <a:rPr lang="ar-SA" sz="2800" dirty="0" smtClean="0">
                <a:effectLst>
                  <a:outerShdw blurRad="38100" dist="38100" dir="2700000" algn="tl">
                    <a:srgbClr val="000000">
                      <a:alpha val="43137"/>
                    </a:srgbClr>
                  </a:outerShdw>
                </a:effectLst>
                <a:latin typeface="Arial" pitchFamily="34" charset="0"/>
                <a:cs typeface="Arial" pitchFamily="34" charset="0"/>
              </a:rPr>
              <a:t>(زين للناس حب الشهوات من النساء والبنين والقناطير المقنطرة من الذهب والفضة والخيل </a:t>
            </a:r>
            <a:r>
              <a:rPr lang="ar-SA" sz="2800" dirty="0" err="1" smtClean="0">
                <a:effectLst>
                  <a:outerShdw blurRad="38100" dist="38100" dir="2700000" algn="tl">
                    <a:srgbClr val="000000">
                      <a:alpha val="43137"/>
                    </a:srgbClr>
                  </a:outerShdw>
                </a:effectLst>
                <a:latin typeface="Arial" pitchFamily="34" charset="0"/>
                <a:cs typeface="Arial" pitchFamily="34" charset="0"/>
              </a:rPr>
              <a:t>المسوَمة ...</a:t>
            </a:r>
            <a:r>
              <a:rPr lang="ar-SA" sz="2800" dirty="0" smtClean="0">
                <a:effectLst>
                  <a:outerShdw blurRad="38100" dist="38100" dir="2700000" algn="tl">
                    <a:srgbClr val="000000">
                      <a:alpha val="43137"/>
                    </a:srgbClr>
                  </a:outerShdw>
                </a:effectLst>
                <a:latin typeface="Arial" pitchFamily="34" charset="0"/>
                <a:cs typeface="Arial" pitchFamily="34" charset="0"/>
              </a:rPr>
              <a:t>), وقول </a:t>
            </a:r>
            <a:r>
              <a:rPr lang="ar-SA" sz="2800" dirty="0" err="1" smtClean="0">
                <a:effectLst>
                  <a:outerShdw blurRad="38100" dist="38100" dir="2700000" algn="tl">
                    <a:srgbClr val="000000">
                      <a:alpha val="43137"/>
                    </a:srgbClr>
                  </a:outerShdw>
                </a:effectLst>
                <a:latin typeface="Arial" pitchFamily="34" charset="0"/>
                <a:cs typeface="Arial" pitchFamily="34" charset="0"/>
              </a:rPr>
              <a:t>الرسول </a:t>
            </a:r>
            <a:r>
              <a:rPr lang="ar-SA" sz="2800" dirty="0" smtClean="0">
                <a:effectLst>
                  <a:outerShdw blurRad="38100" dist="38100" dir="2700000" algn="tl">
                    <a:srgbClr val="000000">
                      <a:alpha val="43137"/>
                    </a:srgbClr>
                  </a:outerShdw>
                </a:effectLst>
                <a:latin typeface="Arial" pitchFamily="34" charset="0"/>
                <a:cs typeface="Arial" pitchFamily="34" charset="0"/>
              </a:rPr>
              <a:t>–صلى الله عليه </a:t>
            </a:r>
            <a:r>
              <a:rPr lang="ar-SA" sz="2800" dirty="0" err="1" smtClean="0">
                <a:effectLst>
                  <a:outerShdw blurRad="38100" dist="38100" dir="2700000" algn="tl">
                    <a:srgbClr val="000000">
                      <a:alpha val="43137"/>
                    </a:srgbClr>
                  </a:outerShdw>
                </a:effectLst>
                <a:latin typeface="Arial" pitchFamily="34" charset="0"/>
                <a:cs typeface="Arial" pitchFamily="34" charset="0"/>
              </a:rPr>
              <a:t>وسلم-: </a:t>
            </a:r>
            <a:r>
              <a:rPr lang="ar-SA" sz="2800" dirty="0" smtClean="0">
                <a:effectLst>
                  <a:outerShdw blurRad="38100" dist="38100" dir="2700000" algn="tl">
                    <a:srgbClr val="000000">
                      <a:alpha val="43137"/>
                    </a:srgbClr>
                  </a:outerShdw>
                </a:effectLst>
                <a:latin typeface="Arial" pitchFamily="34" charset="0"/>
                <a:cs typeface="Arial" pitchFamily="34" charset="0"/>
              </a:rPr>
              <a:t>(الخيل معقود بنواصيها الخير), كل هذا يوضح أهمية اختيار الشاعر للخيل.</a:t>
            </a:r>
            <a:endParaRPr lang="ar-SA" sz="2800" dirty="0">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203</TotalTime>
  <Words>1039</Words>
  <Application>Microsoft Office PowerPoint</Application>
  <PresentationFormat>عرض على الشاشة (3:4)‏</PresentationFormat>
  <Paragraphs>104</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تدفق</vt:lpstr>
      <vt:lpstr>الخيول</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Mohammed</dc:creator>
  <cp:lastModifiedBy>ASUS</cp:lastModifiedBy>
  <cp:revision>18</cp:revision>
  <dcterms:created xsi:type="dcterms:W3CDTF">2013-11-05T18:49:51Z</dcterms:created>
  <dcterms:modified xsi:type="dcterms:W3CDTF">2013-11-17T17:26:48Z</dcterms:modified>
</cp:coreProperties>
</file>