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9" r:id="rId2"/>
    <p:sldId id="269" r:id="rId3"/>
    <p:sldId id="260" r:id="rId4"/>
    <p:sldId id="261" r:id="rId5"/>
    <p:sldId id="262" r:id="rId6"/>
    <p:sldId id="263" r:id="rId7"/>
    <p:sldId id="264" r:id="rId8"/>
    <p:sldId id="265" r:id="rId9"/>
    <p:sldId id="266" r:id="rId10"/>
    <p:sldId id="267" r:id="rId11"/>
    <p:sldId id="268" r:id="rId12"/>
  </p:sldIdLst>
  <p:sldSz cx="9144000" cy="6858000" type="screen4x3"/>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عنوان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19" name="عنصر نائب للتذييل 18"/>
          <p:cNvSpPr>
            <a:spLocks noGrp="1"/>
          </p:cNvSpPr>
          <p:nvPr>
            <p:ph type="ftr" sz="quarter" idx="11"/>
          </p:nvPr>
        </p:nvSpPr>
        <p:spPr/>
        <p:txBody>
          <a:bodyPr/>
          <a:lstStyle/>
          <a:p>
            <a:endParaRPr lang="ar-EG"/>
          </a:p>
        </p:txBody>
      </p:sp>
      <p:sp>
        <p:nvSpPr>
          <p:cNvPr id="27" name="عنصر نائب لرقم الشريحة 26"/>
          <p:cNvSpPr>
            <a:spLocks noGrp="1"/>
          </p:cNvSpPr>
          <p:nvPr>
            <p:ph type="sldNum" sz="quarter" idx="12"/>
          </p:nvPr>
        </p:nvSpPr>
        <p:spPr/>
        <p:txBody>
          <a:bodyPr/>
          <a:lstStyle/>
          <a:p>
            <a:fld id="{9E760CF2-E5D2-4FCC-80AC-4A3567D729BA}" type="slidenum">
              <a:rPr lang="ar-EG" smtClean="0"/>
              <a:pPr/>
              <a:t>‹#›</a:t>
            </a:fld>
            <a:endParaRPr lang="ar-EG"/>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5" name="عنصر نائب للتذييل 4"/>
          <p:cNvSpPr>
            <a:spLocks noGrp="1"/>
          </p:cNvSpPr>
          <p:nvPr>
            <p:ph type="ftr" sz="quarter" idx="11"/>
          </p:nvPr>
        </p:nvSpPr>
        <p:spPr/>
        <p:txBody>
          <a:bodyPr/>
          <a:lstStyle/>
          <a:p>
            <a:endParaRPr lang="ar-EG"/>
          </a:p>
        </p:txBody>
      </p:sp>
      <p:sp>
        <p:nvSpPr>
          <p:cNvPr id="6" name="عنصر نائب لرقم الشريحة 5"/>
          <p:cNvSpPr>
            <a:spLocks noGrp="1"/>
          </p:cNvSpPr>
          <p:nvPr>
            <p:ph type="sldNum" sz="quarter" idx="12"/>
          </p:nvPr>
        </p:nvSpPr>
        <p:spPr/>
        <p:txBody>
          <a:bodyPr/>
          <a:lstStyle/>
          <a:p>
            <a:fld id="{9E760CF2-E5D2-4FCC-80AC-4A3567D729BA}"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5" name="عنصر نائب للتذييل 4"/>
          <p:cNvSpPr>
            <a:spLocks noGrp="1"/>
          </p:cNvSpPr>
          <p:nvPr>
            <p:ph type="ftr" sz="quarter" idx="11"/>
          </p:nvPr>
        </p:nvSpPr>
        <p:spPr/>
        <p:txBody>
          <a:bodyPr/>
          <a:lstStyle/>
          <a:p>
            <a:endParaRPr lang="ar-EG"/>
          </a:p>
        </p:txBody>
      </p:sp>
      <p:sp>
        <p:nvSpPr>
          <p:cNvPr id="6" name="عنصر نائب لرقم الشريحة 5"/>
          <p:cNvSpPr>
            <a:spLocks noGrp="1"/>
          </p:cNvSpPr>
          <p:nvPr>
            <p:ph type="sldNum" sz="quarter" idx="12"/>
          </p:nvPr>
        </p:nvSpPr>
        <p:spPr/>
        <p:txBody>
          <a:bodyPr/>
          <a:lstStyle/>
          <a:p>
            <a:fld id="{9E760CF2-E5D2-4FCC-80AC-4A3567D729BA}"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5" name="عنصر نائب للتذييل 4"/>
          <p:cNvSpPr>
            <a:spLocks noGrp="1"/>
          </p:cNvSpPr>
          <p:nvPr>
            <p:ph type="ftr" sz="quarter" idx="11"/>
          </p:nvPr>
        </p:nvSpPr>
        <p:spPr/>
        <p:txBody>
          <a:bodyPr/>
          <a:lstStyle/>
          <a:p>
            <a:endParaRPr lang="ar-EG"/>
          </a:p>
        </p:txBody>
      </p:sp>
      <p:sp>
        <p:nvSpPr>
          <p:cNvPr id="6" name="عنصر نائب لرقم الشريحة 5"/>
          <p:cNvSpPr>
            <a:spLocks noGrp="1"/>
          </p:cNvSpPr>
          <p:nvPr>
            <p:ph type="sldNum" sz="quarter" idx="12"/>
          </p:nvPr>
        </p:nvSpPr>
        <p:spPr/>
        <p:txBody>
          <a:bodyPr/>
          <a:lstStyle/>
          <a:p>
            <a:fld id="{9E760CF2-E5D2-4FCC-80AC-4A3567D729BA}"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5" name="عنصر نائب للتذييل 4"/>
          <p:cNvSpPr>
            <a:spLocks noGrp="1"/>
          </p:cNvSpPr>
          <p:nvPr>
            <p:ph type="ftr" sz="quarter" idx="11"/>
          </p:nvPr>
        </p:nvSpPr>
        <p:spPr/>
        <p:txBody>
          <a:bodyPr/>
          <a:lstStyle/>
          <a:p>
            <a:endParaRPr lang="ar-EG"/>
          </a:p>
        </p:txBody>
      </p:sp>
      <p:sp>
        <p:nvSpPr>
          <p:cNvPr id="6" name="عنصر نائب لرقم الشريحة 5"/>
          <p:cNvSpPr>
            <a:spLocks noGrp="1"/>
          </p:cNvSpPr>
          <p:nvPr>
            <p:ph type="sldNum" sz="quarter" idx="12"/>
          </p:nvPr>
        </p:nvSpPr>
        <p:spPr/>
        <p:txBody>
          <a:bodyPr/>
          <a:lstStyle/>
          <a:p>
            <a:fld id="{9E760CF2-E5D2-4FCC-80AC-4A3567D729BA}" type="slidenum">
              <a:rPr lang="ar-EG" smtClean="0"/>
              <a:pPr/>
              <a:t>‹#›</a:t>
            </a:fld>
            <a:endParaRPr lang="ar-EG"/>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6" name="عنصر نائب للتذييل 5"/>
          <p:cNvSpPr>
            <a:spLocks noGrp="1"/>
          </p:cNvSpPr>
          <p:nvPr>
            <p:ph type="ftr" sz="quarter" idx="11"/>
          </p:nvPr>
        </p:nvSpPr>
        <p:spPr/>
        <p:txBody>
          <a:bodyPr/>
          <a:lstStyle/>
          <a:p>
            <a:endParaRPr lang="ar-EG"/>
          </a:p>
        </p:txBody>
      </p:sp>
      <p:sp>
        <p:nvSpPr>
          <p:cNvPr id="7" name="عنصر نائب لرقم الشريحة 6"/>
          <p:cNvSpPr>
            <a:spLocks noGrp="1"/>
          </p:cNvSpPr>
          <p:nvPr>
            <p:ph type="sldNum" sz="quarter" idx="12"/>
          </p:nvPr>
        </p:nvSpPr>
        <p:spPr/>
        <p:txBody>
          <a:bodyPr/>
          <a:lstStyle/>
          <a:p>
            <a:fld id="{9E760CF2-E5D2-4FCC-80AC-4A3567D729BA}"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8" name="عنصر نائب للتذييل 7"/>
          <p:cNvSpPr>
            <a:spLocks noGrp="1"/>
          </p:cNvSpPr>
          <p:nvPr>
            <p:ph type="ftr" sz="quarter" idx="11"/>
          </p:nvPr>
        </p:nvSpPr>
        <p:spPr/>
        <p:txBody>
          <a:bodyPr/>
          <a:lstStyle/>
          <a:p>
            <a:endParaRPr lang="ar-EG"/>
          </a:p>
        </p:txBody>
      </p:sp>
      <p:sp>
        <p:nvSpPr>
          <p:cNvPr id="9" name="عنصر نائب لرقم الشريحة 8"/>
          <p:cNvSpPr>
            <a:spLocks noGrp="1"/>
          </p:cNvSpPr>
          <p:nvPr>
            <p:ph type="sldNum" sz="quarter" idx="12"/>
          </p:nvPr>
        </p:nvSpPr>
        <p:spPr/>
        <p:txBody>
          <a:bodyPr/>
          <a:lstStyle/>
          <a:p>
            <a:fld id="{9E760CF2-E5D2-4FCC-80AC-4A3567D729BA}"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4" name="عنصر نائب للتذييل 3"/>
          <p:cNvSpPr>
            <a:spLocks noGrp="1"/>
          </p:cNvSpPr>
          <p:nvPr>
            <p:ph type="ftr" sz="quarter" idx="11"/>
          </p:nvPr>
        </p:nvSpPr>
        <p:spPr/>
        <p:txBody>
          <a:bodyPr/>
          <a:lstStyle/>
          <a:p>
            <a:endParaRPr lang="ar-EG"/>
          </a:p>
        </p:txBody>
      </p:sp>
      <p:sp>
        <p:nvSpPr>
          <p:cNvPr id="5" name="عنصر نائب لرقم الشريحة 4"/>
          <p:cNvSpPr>
            <a:spLocks noGrp="1"/>
          </p:cNvSpPr>
          <p:nvPr>
            <p:ph type="sldNum" sz="quarter" idx="12"/>
          </p:nvPr>
        </p:nvSpPr>
        <p:spPr/>
        <p:txBody>
          <a:bodyPr/>
          <a:lstStyle/>
          <a:p>
            <a:fld id="{9E760CF2-E5D2-4FCC-80AC-4A3567D729BA}"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3" name="عنصر نائب للتذييل 2"/>
          <p:cNvSpPr>
            <a:spLocks noGrp="1"/>
          </p:cNvSpPr>
          <p:nvPr>
            <p:ph type="ftr" sz="quarter" idx="11"/>
          </p:nvPr>
        </p:nvSpPr>
        <p:spPr/>
        <p:txBody>
          <a:bodyPr/>
          <a:lstStyle/>
          <a:p>
            <a:endParaRPr lang="ar-EG"/>
          </a:p>
        </p:txBody>
      </p:sp>
      <p:sp>
        <p:nvSpPr>
          <p:cNvPr id="4" name="عنصر نائب لرقم الشريحة 3"/>
          <p:cNvSpPr>
            <a:spLocks noGrp="1"/>
          </p:cNvSpPr>
          <p:nvPr>
            <p:ph type="sldNum" sz="quarter" idx="12"/>
          </p:nvPr>
        </p:nvSpPr>
        <p:spPr/>
        <p:txBody>
          <a:bodyPr/>
          <a:lstStyle/>
          <a:p>
            <a:fld id="{9E760CF2-E5D2-4FCC-80AC-4A3567D729BA}"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6" name="عنصر نائب للتذييل 5"/>
          <p:cNvSpPr>
            <a:spLocks noGrp="1"/>
          </p:cNvSpPr>
          <p:nvPr>
            <p:ph type="ftr" sz="quarter" idx="11"/>
          </p:nvPr>
        </p:nvSpPr>
        <p:spPr/>
        <p:txBody>
          <a:bodyPr/>
          <a:lstStyle/>
          <a:p>
            <a:endParaRPr lang="ar-EG"/>
          </a:p>
        </p:txBody>
      </p:sp>
      <p:sp>
        <p:nvSpPr>
          <p:cNvPr id="7" name="عنصر نائب لرقم الشريحة 6"/>
          <p:cNvSpPr>
            <a:spLocks noGrp="1"/>
          </p:cNvSpPr>
          <p:nvPr>
            <p:ph type="sldNum" sz="quarter" idx="12"/>
          </p:nvPr>
        </p:nvSpPr>
        <p:spPr/>
        <p:txBody>
          <a:bodyPr/>
          <a:lstStyle/>
          <a:p>
            <a:fld id="{9E760CF2-E5D2-4FCC-80AC-4A3567D729BA}"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مستطيل ذو زاوية واحدة مخدوشة ودائرية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مثلث قائم الزاوية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عنوان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7EB62506-5889-4370-A634-88BE4962776A}" type="datetimeFigureOut">
              <a:rPr lang="ar-EG" smtClean="0"/>
              <a:pPr/>
              <a:t>16/11/1434</a:t>
            </a:fld>
            <a:endParaRPr lang="ar-EG"/>
          </a:p>
        </p:txBody>
      </p:sp>
      <p:sp>
        <p:nvSpPr>
          <p:cNvPr id="6" name="عنصر نائب للتذييل 5"/>
          <p:cNvSpPr>
            <a:spLocks noGrp="1"/>
          </p:cNvSpPr>
          <p:nvPr>
            <p:ph type="ftr" sz="quarter" idx="11"/>
          </p:nvPr>
        </p:nvSpPr>
        <p:spPr/>
        <p:txBody>
          <a:bodyPr/>
          <a:lstStyle/>
          <a:p>
            <a:endParaRPr lang="ar-EG"/>
          </a:p>
        </p:txBody>
      </p:sp>
      <p:sp>
        <p:nvSpPr>
          <p:cNvPr id="7" name="عنصر نائب لرقم الشريحة 6"/>
          <p:cNvSpPr>
            <a:spLocks noGrp="1"/>
          </p:cNvSpPr>
          <p:nvPr>
            <p:ph type="sldNum" sz="quarter" idx="12"/>
          </p:nvPr>
        </p:nvSpPr>
        <p:spPr>
          <a:xfrm>
            <a:off x="8077200" y="6356350"/>
            <a:ext cx="609600" cy="365125"/>
          </a:xfrm>
        </p:spPr>
        <p:txBody>
          <a:bodyPr/>
          <a:lstStyle/>
          <a:p>
            <a:fld id="{9E760CF2-E5D2-4FCC-80AC-4A3567D729BA}" type="slidenum">
              <a:rPr lang="ar-EG" smtClean="0"/>
              <a:pPr/>
              <a:t>‹#›</a:t>
            </a:fld>
            <a:endParaRPr lang="ar-EG"/>
          </a:p>
        </p:txBody>
      </p:sp>
      <p:sp>
        <p:nvSpPr>
          <p:cNvPr id="3" name="عنصر نائب للصورة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الرمز لإضافة صورة</a:t>
            </a:r>
            <a:endParaRPr kumimoji="0" lang="en-US" dirty="0"/>
          </a:p>
        </p:txBody>
      </p:sp>
      <p:sp>
        <p:nvSpPr>
          <p:cNvPr id="10" name="شكل حر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شكل حر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شكل حر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شكل حر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عنصر نائب للعنوان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B62506-5889-4370-A634-88BE4962776A}" type="datetimeFigureOut">
              <a:rPr lang="ar-EG" smtClean="0"/>
              <a:pPr/>
              <a:t>16/11/1434</a:t>
            </a:fld>
            <a:endParaRPr lang="ar-EG"/>
          </a:p>
        </p:txBody>
      </p:sp>
      <p:sp>
        <p:nvSpPr>
          <p:cNvPr id="22" name="عنصر نائب للتذييل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EG"/>
          </a:p>
        </p:txBody>
      </p:sp>
      <p:sp>
        <p:nvSpPr>
          <p:cNvPr id="18" name="عنصر نائب لرقم الشريحة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E760CF2-E5D2-4FCC-80AC-4A3567D729BA}" type="slidenum">
              <a:rPr lang="ar-EG" smtClean="0"/>
              <a:pPr/>
              <a:t>‹#›</a:t>
            </a:fld>
            <a:endParaRPr lang="ar-EG"/>
          </a:p>
        </p:txBody>
      </p:sp>
      <p:grpSp>
        <p:nvGrpSpPr>
          <p:cNvPr id="2" name="مجموعة 1"/>
          <p:cNvGrpSpPr/>
          <p:nvPr/>
        </p:nvGrpSpPr>
        <p:grpSpPr>
          <a:xfrm>
            <a:off x="-19017" y="202408"/>
            <a:ext cx="9180548" cy="649224"/>
            <a:chOff x="-19045" y="216550"/>
            <a:chExt cx="9180548" cy="649224"/>
          </a:xfrm>
        </p:grpSpPr>
        <p:sp>
          <p:nvSpPr>
            <p:cNvPr id="12" name="شكل حر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حر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EG" smtClean="0"/>
              <a:t>ضيف ولا قرى </a:t>
            </a:r>
            <a:br>
              <a:rPr lang="ar-EG" smtClean="0"/>
            </a:br>
            <a:r>
              <a:rPr lang="ar-EG" smtClean="0"/>
              <a:t>للحطيئة </a:t>
            </a:r>
            <a:endParaRPr lang="ar-EG" dirty="0"/>
          </a:p>
        </p:txBody>
      </p:sp>
      <p:sp>
        <p:nvSpPr>
          <p:cNvPr id="3" name="عنصر نائب للمحتوى 2"/>
          <p:cNvSpPr>
            <a:spLocks noGrp="1"/>
          </p:cNvSpPr>
          <p:nvPr>
            <p:ph idx="1"/>
          </p:nvPr>
        </p:nvSpPr>
        <p:spPr/>
        <p:txBody>
          <a:bodyPr>
            <a:normAutofit/>
          </a:bodyPr>
          <a:lstStyle/>
          <a:p>
            <a:r>
              <a:rPr lang="ar-EG" dirty="0" smtClean="0"/>
              <a:t> </a:t>
            </a:r>
            <a:r>
              <a:rPr lang="ar-EG" sz="2400" dirty="0" smtClean="0"/>
              <a:t>1-  وطاوي ثلاث عاصب البطن </a:t>
            </a:r>
            <a:r>
              <a:rPr lang="ar-EG" sz="2400" dirty="0" err="1" smtClean="0"/>
              <a:t>مرمل </a:t>
            </a:r>
            <a:r>
              <a:rPr lang="ar-EG" sz="2400" dirty="0" smtClean="0"/>
              <a:t>*** ببيداء لم يعرف </a:t>
            </a:r>
            <a:r>
              <a:rPr lang="ar-EG" sz="2400" dirty="0" err="1" smtClean="0"/>
              <a:t>بها</a:t>
            </a:r>
            <a:r>
              <a:rPr lang="ar-EG" sz="2400" dirty="0" smtClean="0"/>
              <a:t> ساكن رسمـــا </a:t>
            </a:r>
          </a:p>
          <a:p>
            <a:pPr>
              <a:buNone/>
            </a:pPr>
            <a:endParaRPr lang="ar-EG" sz="2400" dirty="0" smtClean="0"/>
          </a:p>
          <a:p>
            <a:r>
              <a:rPr lang="ar-EG" sz="2400" dirty="0" smtClean="0"/>
              <a:t>2</a:t>
            </a:r>
            <a:r>
              <a:rPr lang="ar-EG" sz="2400" dirty="0" smtClean="0"/>
              <a:t>– أخي جفوة فيه من الإنس </a:t>
            </a:r>
            <a:r>
              <a:rPr lang="ar-EG" sz="2400" dirty="0" err="1" smtClean="0"/>
              <a:t>وحشة </a:t>
            </a:r>
            <a:r>
              <a:rPr lang="ar-EG" sz="2400" dirty="0" smtClean="0"/>
              <a:t>*** يرى البؤس فيها من شراسته نعمـى </a:t>
            </a:r>
          </a:p>
          <a:p>
            <a:pPr>
              <a:buNone/>
            </a:pPr>
            <a:endParaRPr lang="ar-EG" sz="2400" dirty="0" smtClean="0"/>
          </a:p>
          <a:p>
            <a:r>
              <a:rPr lang="ar-EG" sz="2400" dirty="0" smtClean="0"/>
              <a:t>3</a:t>
            </a:r>
            <a:r>
              <a:rPr lang="ar-EG" sz="2400" dirty="0" smtClean="0"/>
              <a:t>– وأفرد في شعب عجوزاً </a:t>
            </a:r>
            <a:r>
              <a:rPr lang="ar-EG" sz="2400" dirty="0" err="1" smtClean="0"/>
              <a:t>إزاءها </a:t>
            </a:r>
            <a:r>
              <a:rPr lang="ar-EG" sz="2400" dirty="0" smtClean="0"/>
              <a:t>*** ثلاثة أشباح </a:t>
            </a:r>
            <a:r>
              <a:rPr lang="ar-EG" sz="2400" dirty="0" err="1" smtClean="0"/>
              <a:t>تخــــــــــالـهم</a:t>
            </a:r>
            <a:r>
              <a:rPr lang="ar-EG" sz="2400" dirty="0" smtClean="0"/>
              <a:t>   </a:t>
            </a:r>
            <a:r>
              <a:rPr lang="ar-EG" sz="2400" dirty="0" err="1" smtClean="0"/>
              <a:t>بهمـــــا</a:t>
            </a:r>
            <a:r>
              <a:rPr lang="ar-EG" sz="2400" dirty="0" smtClean="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EG" dirty="0"/>
          </a:p>
        </p:txBody>
      </p:sp>
      <p:sp>
        <p:nvSpPr>
          <p:cNvPr id="3" name="عنصر نائب للمحتوى 2"/>
          <p:cNvSpPr>
            <a:spLocks noGrp="1"/>
          </p:cNvSpPr>
          <p:nvPr>
            <p:ph idx="1"/>
          </p:nvPr>
        </p:nvSpPr>
        <p:spPr/>
        <p:txBody>
          <a:bodyPr>
            <a:normAutofit lnSpcReduction="10000"/>
          </a:bodyPr>
          <a:lstStyle/>
          <a:p>
            <a:r>
              <a:rPr lang="ar-EG" dirty="0" smtClean="0"/>
              <a:t>ونحو تصوير حالة بؤس الأولاد بصغار الضأن أو </a:t>
            </a:r>
            <a:r>
              <a:rPr lang="ar-EG" dirty="0" err="1" smtClean="0"/>
              <a:t>الماعز  </a:t>
            </a:r>
            <a:r>
              <a:rPr lang="ar-EG" dirty="0" smtClean="0"/>
              <a:t>,وظمأ الشاعر إلى دم </a:t>
            </a:r>
            <a:r>
              <a:rPr lang="ar-EG" dirty="0" err="1" smtClean="0"/>
              <a:t>الطرائد</a:t>
            </a:r>
            <a:r>
              <a:rPr lang="ar-EG" dirty="0" smtClean="0"/>
              <a:t> كناية عن حاجته الشديدة </a:t>
            </a:r>
            <a:r>
              <a:rPr lang="ar-EG" dirty="0" err="1" smtClean="0"/>
              <a:t>للحمها ,</a:t>
            </a:r>
            <a:r>
              <a:rPr lang="ar-EG" dirty="0" smtClean="0"/>
              <a:t> </a:t>
            </a:r>
          </a:p>
          <a:p>
            <a:r>
              <a:rPr lang="ar-EG" sz="3600" u="sng" dirty="0" err="1" smtClean="0"/>
              <a:t>المحسنات </a:t>
            </a:r>
            <a:r>
              <a:rPr lang="ar-EG" sz="3600" u="sng" dirty="0" smtClean="0"/>
              <a:t>:</a:t>
            </a:r>
            <a:r>
              <a:rPr lang="ar-EG" sz="3600" dirty="0" smtClean="0"/>
              <a:t> </a:t>
            </a:r>
            <a:r>
              <a:rPr lang="ar-EG" dirty="0" smtClean="0"/>
              <a:t>جاءت عفوية من غير قصد أو تكلف كالطباق في </a:t>
            </a:r>
            <a:r>
              <a:rPr lang="ar-EG" dirty="0" err="1" smtClean="0"/>
              <a:t>قوله </a:t>
            </a:r>
            <a:r>
              <a:rPr lang="ar-EG" dirty="0" smtClean="0"/>
              <a:t>( يرى البؤس من شراسته </a:t>
            </a:r>
            <a:r>
              <a:rPr lang="ar-EG" dirty="0" err="1" smtClean="0"/>
              <a:t>نعمى </a:t>
            </a:r>
            <a:r>
              <a:rPr lang="ar-EG" dirty="0" smtClean="0"/>
              <a:t>)  والطباق الخفي </a:t>
            </a:r>
            <a:r>
              <a:rPr lang="ar-EG" dirty="0" err="1" smtClean="0"/>
              <a:t>نحو </a:t>
            </a:r>
            <a:r>
              <a:rPr lang="ar-EG" dirty="0" smtClean="0"/>
              <a:t>( </a:t>
            </a:r>
            <a:r>
              <a:rPr lang="ar-EG" dirty="0" smtClean="0"/>
              <a:t>و</a:t>
            </a:r>
            <a:r>
              <a:rPr lang="ar-EG" dirty="0" smtClean="0"/>
              <a:t>لا تعتذر </a:t>
            </a:r>
            <a:r>
              <a:rPr lang="ar-EG" u="sng" dirty="0" smtClean="0"/>
              <a:t>بالعدم</a:t>
            </a:r>
            <a:r>
              <a:rPr lang="ar-EG" dirty="0" smtClean="0"/>
              <a:t> عل الذي طرا يظن لنا </a:t>
            </a:r>
            <a:r>
              <a:rPr lang="ar-EG" u="sng" dirty="0" err="1" smtClean="0"/>
              <a:t>مالاً </a:t>
            </a:r>
            <a:r>
              <a:rPr lang="ar-EG" dirty="0" err="1" smtClean="0"/>
              <a:t>.</a:t>
            </a:r>
            <a:r>
              <a:rPr lang="ar-EG" dirty="0" smtClean="0"/>
              <a:t> </a:t>
            </a:r>
          </a:p>
          <a:p>
            <a:r>
              <a:rPr lang="ar-EG" sz="3600" u="sng" dirty="0" err="1" smtClean="0"/>
              <a:t>والمقابلة : </a:t>
            </a:r>
            <a:r>
              <a:rPr lang="ar-EG" sz="3600" dirty="0" err="1" smtClean="0"/>
              <a:t> </a:t>
            </a:r>
            <a:r>
              <a:rPr lang="ar-EG" dirty="0" smtClean="0"/>
              <a:t>( </a:t>
            </a:r>
            <a:r>
              <a:rPr lang="ar-EG" dirty="0" err="1" smtClean="0"/>
              <a:t>عطاشاً</a:t>
            </a:r>
            <a:r>
              <a:rPr lang="ar-EG" dirty="0" smtClean="0"/>
              <a:t> تريد الماء فانساب نحوها على أنه منها إلى دمها </a:t>
            </a:r>
            <a:r>
              <a:rPr lang="ar-EG" dirty="0" err="1" smtClean="0"/>
              <a:t>أظمى </a:t>
            </a:r>
            <a:r>
              <a:rPr lang="ar-EG" dirty="0" smtClean="0"/>
              <a:t>) وهي تعكس حالة اللهفة لديه إلى </a:t>
            </a:r>
            <a:r>
              <a:rPr lang="ar-EG" dirty="0" err="1" smtClean="0"/>
              <a:t>اصطيادها </a:t>
            </a:r>
            <a:r>
              <a:rPr lang="ar-EG" dirty="0" smtClean="0"/>
              <a:t>, وهي مقابلة بين صورتين </a:t>
            </a:r>
            <a:r>
              <a:rPr lang="ar-EG" dirty="0" err="1" smtClean="0"/>
              <a:t>1 </a:t>
            </a:r>
            <a:r>
              <a:rPr lang="ar-EG" dirty="0" smtClean="0"/>
              <a:t>– مجموعة من حمر الوحش </a:t>
            </a:r>
            <a:r>
              <a:rPr lang="ar-EG" dirty="0" err="1" smtClean="0"/>
              <a:t>عطاش</a:t>
            </a:r>
            <a:r>
              <a:rPr lang="ar-EG" dirty="0" smtClean="0"/>
              <a:t> تتوجه نحو الماء 2- صياد ظامئ إلى </a:t>
            </a:r>
            <a:r>
              <a:rPr lang="ar-EG" dirty="0" err="1" smtClean="0"/>
              <a:t>دمها .</a:t>
            </a:r>
            <a:r>
              <a:rPr lang="ar-EG" dirty="0" smtClean="0"/>
              <a:t> </a:t>
            </a:r>
          </a:p>
          <a:p>
            <a:r>
              <a:rPr lang="ar-EG" u="sng" dirty="0" err="1" smtClean="0"/>
              <a:t>س1</a:t>
            </a:r>
            <a:r>
              <a:rPr lang="ar-EG" u="sng" dirty="0" smtClean="0"/>
              <a:t> :</a:t>
            </a:r>
            <a:r>
              <a:rPr lang="ar-EG" dirty="0" smtClean="0"/>
              <a:t> لِمَ لمْ يقل عن </a:t>
            </a:r>
            <a:r>
              <a:rPr lang="ar-EG" dirty="0" err="1" smtClean="0"/>
              <a:t>الطرائد</a:t>
            </a:r>
            <a:r>
              <a:rPr lang="ar-EG" dirty="0" smtClean="0"/>
              <a:t> </a:t>
            </a:r>
            <a:r>
              <a:rPr lang="ar-EG" dirty="0" err="1" smtClean="0"/>
              <a:t>ظمأى ؟</a:t>
            </a:r>
            <a:r>
              <a:rPr lang="ar-EG" dirty="0" smtClean="0"/>
              <a:t> </a:t>
            </a:r>
          </a:p>
          <a:p>
            <a:pPr>
              <a:buNone/>
            </a:pPr>
            <a:endParaRPr lang="ar-EG" u="sng"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EG"/>
          </a:p>
        </p:txBody>
      </p:sp>
      <p:sp>
        <p:nvSpPr>
          <p:cNvPr id="3" name="عنصر نائب للمحتوى 2"/>
          <p:cNvSpPr>
            <a:spLocks noGrp="1"/>
          </p:cNvSpPr>
          <p:nvPr>
            <p:ph idx="1"/>
          </p:nvPr>
        </p:nvSpPr>
        <p:spPr/>
        <p:txBody>
          <a:bodyPr>
            <a:normAutofit lnSpcReduction="10000"/>
          </a:bodyPr>
          <a:lstStyle/>
          <a:p>
            <a:r>
              <a:rPr lang="ar-EG" dirty="0" smtClean="0"/>
              <a:t>قد يكون أراد التفريق وقد يكون الامر </a:t>
            </a:r>
            <a:r>
              <a:rPr lang="ar-EG" dirty="0" err="1" smtClean="0"/>
              <a:t>عفوياً ,</a:t>
            </a:r>
            <a:endParaRPr lang="ar-EG" dirty="0" smtClean="0"/>
          </a:p>
          <a:p>
            <a:r>
              <a:rPr lang="ar-EG" dirty="0" smtClean="0"/>
              <a:t>س: كيف صور صورتي </a:t>
            </a:r>
            <a:r>
              <a:rPr lang="ar-EG" dirty="0" err="1" smtClean="0"/>
              <a:t>المقابلة ؟</a:t>
            </a:r>
            <a:endParaRPr lang="ar-EG" dirty="0" smtClean="0"/>
          </a:p>
          <a:p>
            <a:r>
              <a:rPr lang="ar-EG" dirty="0" err="1" smtClean="0"/>
              <a:t>ج </a:t>
            </a:r>
            <a:r>
              <a:rPr lang="ar-EG" dirty="0" smtClean="0"/>
              <a:t>/ العطش الأول </a:t>
            </a:r>
            <a:r>
              <a:rPr lang="ar-EG" dirty="0" err="1" smtClean="0"/>
              <a:t>حقيقي</a:t>
            </a:r>
            <a:r>
              <a:rPr lang="ar-EG" dirty="0" smtClean="0"/>
              <a:t>                       والظمأ المقابل مجــازي</a:t>
            </a:r>
          </a:p>
          <a:p>
            <a:r>
              <a:rPr lang="ar-EG" dirty="0" smtClean="0"/>
              <a:t> </a:t>
            </a:r>
            <a:r>
              <a:rPr lang="ar-EG" dirty="0" smtClean="0"/>
              <a:t>   العطش الأول كثيــر                         والظمأ المقابل أكثــــــر </a:t>
            </a:r>
          </a:p>
          <a:p>
            <a:r>
              <a:rPr lang="ar-EG" dirty="0" smtClean="0"/>
              <a:t>والمقابلة </a:t>
            </a:r>
            <a:r>
              <a:rPr lang="ar-EG" dirty="0" err="1" smtClean="0"/>
              <a:t>الثانية : </a:t>
            </a:r>
            <a:r>
              <a:rPr lang="ar-EG" dirty="0" smtClean="0"/>
              <a:t>( فلم يغرموا غرماً وقد غنموا </a:t>
            </a:r>
            <a:r>
              <a:rPr lang="ar-EG" dirty="0" err="1" smtClean="0"/>
              <a:t>غنماً </a:t>
            </a:r>
            <a:r>
              <a:rPr lang="ar-EG" dirty="0" smtClean="0"/>
              <a:t>) مقابلة </a:t>
            </a:r>
            <a:r>
              <a:rPr lang="ar-EG" dirty="0" err="1" smtClean="0"/>
              <a:t>ائتلاف </a:t>
            </a:r>
            <a:r>
              <a:rPr lang="ar-EG" dirty="0" smtClean="0"/>
              <a:t>؛ لأن </a:t>
            </a:r>
            <a:r>
              <a:rPr lang="ar-EG" u="sng" dirty="0" smtClean="0"/>
              <a:t>الأولى</a:t>
            </a:r>
            <a:r>
              <a:rPr lang="ar-EG" dirty="0" smtClean="0"/>
              <a:t> تنفي الغرم و</a:t>
            </a:r>
            <a:r>
              <a:rPr lang="ar-EG" u="sng" dirty="0" smtClean="0"/>
              <a:t>الثانية </a:t>
            </a:r>
            <a:r>
              <a:rPr lang="ar-EG" dirty="0" smtClean="0"/>
              <a:t>تثبت </a:t>
            </a:r>
            <a:r>
              <a:rPr lang="ar-EG" dirty="0" err="1" smtClean="0"/>
              <a:t>الغنم </a:t>
            </a:r>
            <a:r>
              <a:rPr lang="ar-EG" dirty="0" smtClean="0"/>
              <a:t>، والغرم والغنم ضدان وفيهما جناس </a:t>
            </a:r>
          </a:p>
          <a:p>
            <a:r>
              <a:rPr lang="ar-EG" sz="3600" dirty="0" err="1" smtClean="0"/>
              <a:t>الموسيقى</a:t>
            </a:r>
            <a:r>
              <a:rPr lang="ar-EG" sz="3600" u="sng" dirty="0" err="1" smtClean="0"/>
              <a:t> :</a:t>
            </a:r>
            <a:r>
              <a:rPr lang="ar-EG" sz="3600" u="sng" dirty="0" smtClean="0"/>
              <a:t> </a:t>
            </a:r>
          </a:p>
          <a:p>
            <a:r>
              <a:rPr lang="ar-EG" sz="2400" dirty="0" smtClean="0"/>
              <a:t>جاءت على البحر </a:t>
            </a:r>
            <a:r>
              <a:rPr lang="ar-EG" sz="2400" dirty="0" err="1" smtClean="0"/>
              <a:t>الطويل </a:t>
            </a:r>
            <a:r>
              <a:rPr lang="ar-EG" sz="2400" dirty="0" smtClean="0"/>
              <a:t>، وهو الأنسب في الشعر القصصي ليعطي الفسحة للسرد والوصف و </a:t>
            </a:r>
            <a:r>
              <a:rPr lang="ar-EG" sz="2400" dirty="0" err="1" smtClean="0"/>
              <a:t>الحوار </a:t>
            </a:r>
            <a:r>
              <a:rPr lang="ar-EG" sz="2400" dirty="0" smtClean="0"/>
              <a:t>، كما أن روي الميم مع ألف الإطلاق أعطت نهايات الأبيات سلاسة وغُنة </a:t>
            </a:r>
            <a:r>
              <a:rPr lang="ar-EG" sz="2400" dirty="0" err="1" smtClean="0"/>
              <a:t>مُحببة .</a:t>
            </a:r>
            <a:endParaRPr lang="ar-EG" sz="2400" dirty="0" smtClean="0"/>
          </a:p>
          <a:p>
            <a:endParaRPr lang="ar-EG"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EG" smtClean="0"/>
              <a:t>ضيف ولا قرى </a:t>
            </a:r>
            <a:br>
              <a:rPr lang="ar-EG" smtClean="0"/>
            </a:br>
            <a:r>
              <a:rPr lang="ar-EG" smtClean="0"/>
              <a:t>للحطيئة </a:t>
            </a:r>
            <a:endParaRPr lang="ar-EG" dirty="0"/>
          </a:p>
        </p:txBody>
      </p:sp>
      <p:sp>
        <p:nvSpPr>
          <p:cNvPr id="3" name="عنصر نائب للمحتوى 2"/>
          <p:cNvSpPr>
            <a:spLocks noGrp="1"/>
          </p:cNvSpPr>
          <p:nvPr>
            <p:ph idx="1"/>
          </p:nvPr>
        </p:nvSpPr>
        <p:spPr/>
        <p:txBody>
          <a:bodyPr>
            <a:normAutofit fontScale="92500"/>
          </a:bodyPr>
          <a:lstStyle/>
          <a:p>
            <a:r>
              <a:rPr lang="ar-EG" dirty="0" smtClean="0"/>
              <a:t>  </a:t>
            </a:r>
            <a:r>
              <a:rPr lang="ar-EG" dirty="0" err="1" smtClean="0"/>
              <a:t>9 </a:t>
            </a:r>
            <a:r>
              <a:rPr lang="ar-EG" dirty="0" smtClean="0"/>
              <a:t>– فروى قليلاً ثم    أحجم </a:t>
            </a:r>
            <a:r>
              <a:rPr lang="ar-EG" dirty="0" err="1" smtClean="0"/>
              <a:t>برهـــة </a:t>
            </a:r>
            <a:r>
              <a:rPr lang="ar-EG" dirty="0" smtClean="0"/>
              <a:t>*** وإن هو لــــم   يذبح   فتاه فقد همــــا </a:t>
            </a:r>
          </a:p>
          <a:p>
            <a:r>
              <a:rPr lang="ar-EG" dirty="0" smtClean="0"/>
              <a:t> </a:t>
            </a:r>
            <a:r>
              <a:rPr lang="ar-EG" dirty="0" err="1" smtClean="0"/>
              <a:t>10 </a:t>
            </a:r>
            <a:r>
              <a:rPr lang="ar-EG" dirty="0" smtClean="0"/>
              <a:t>– فبينا هما عنت على البعد </a:t>
            </a:r>
            <a:r>
              <a:rPr lang="ar-EG" dirty="0" err="1" smtClean="0"/>
              <a:t>عانة </a:t>
            </a:r>
            <a:r>
              <a:rPr lang="ar-EG" dirty="0" smtClean="0"/>
              <a:t>*** قد انتظمت من خلف </a:t>
            </a:r>
            <a:r>
              <a:rPr lang="ar-EG" dirty="0" err="1" smtClean="0"/>
              <a:t>مسحلها</a:t>
            </a:r>
            <a:r>
              <a:rPr lang="ar-EG" dirty="0" smtClean="0"/>
              <a:t>  نظمـا </a:t>
            </a:r>
          </a:p>
          <a:p>
            <a:r>
              <a:rPr lang="ar-EG" dirty="0" smtClean="0"/>
              <a:t> </a:t>
            </a:r>
            <a:r>
              <a:rPr lang="ar-EG" dirty="0" err="1" smtClean="0"/>
              <a:t>11 </a:t>
            </a:r>
            <a:r>
              <a:rPr lang="ar-EG" dirty="0" smtClean="0"/>
              <a:t>– </a:t>
            </a:r>
            <a:r>
              <a:rPr lang="ar-EG" dirty="0" err="1" smtClean="0"/>
              <a:t>عطاشاً</a:t>
            </a:r>
            <a:r>
              <a:rPr lang="ar-EG" dirty="0" smtClean="0"/>
              <a:t> تريد الماء فانساب </a:t>
            </a:r>
            <a:r>
              <a:rPr lang="ar-EG" dirty="0" err="1" smtClean="0"/>
              <a:t>نحوها </a:t>
            </a:r>
            <a:r>
              <a:rPr lang="ar-EG" dirty="0" smtClean="0"/>
              <a:t>***علـى أنه منها إلى دمــــها أظمـــى </a:t>
            </a:r>
          </a:p>
          <a:p>
            <a:r>
              <a:rPr lang="ar-EG" dirty="0" smtClean="0"/>
              <a:t> </a:t>
            </a:r>
            <a:r>
              <a:rPr lang="ar-EG" dirty="0" err="1" smtClean="0"/>
              <a:t>12 </a:t>
            </a:r>
            <a:r>
              <a:rPr lang="ar-EG" dirty="0" smtClean="0"/>
              <a:t>– فأمهلها حتى تروت </a:t>
            </a:r>
            <a:r>
              <a:rPr lang="ar-EG" dirty="0" err="1" smtClean="0"/>
              <a:t>عطاشها</a:t>
            </a:r>
            <a:r>
              <a:rPr lang="ar-EG" dirty="0" smtClean="0"/>
              <a:t> ***  فأرســــل فيهــا مــن كنانتـــه سهمـــا </a:t>
            </a:r>
          </a:p>
          <a:p>
            <a:r>
              <a:rPr lang="ar-EG" dirty="0" smtClean="0"/>
              <a:t> </a:t>
            </a:r>
            <a:r>
              <a:rPr lang="ar-EG" dirty="0" err="1" smtClean="0"/>
              <a:t>13 </a:t>
            </a:r>
            <a:r>
              <a:rPr lang="ar-EG" dirty="0" smtClean="0"/>
              <a:t>– فخرت </a:t>
            </a:r>
            <a:r>
              <a:rPr lang="ar-EG" dirty="0" err="1" smtClean="0"/>
              <a:t>نخوص</a:t>
            </a:r>
            <a:r>
              <a:rPr lang="ar-EG" dirty="0" smtClean="0"/>
              <a:t> ذات جحش </a:t>
            </a:r>
            <a:r>
              <a:rPr lang="ar-EG" dirty="0" err="1" smtClean="0"/>
              <a:t>سمينة </a:t>
            </a:r>
            <a:r>
              <a:rPr lang="ar-EG" dirty="0" smtClean="0"/>
              <a:t>*** قد اكتنزت لحماً وقد طبقت شحما </a:t>
            </a:r>
          </a:p>
          <a:p>
            <a:r>
              <a:rPr lang="ar-EG" dirty="0" smtClean="0"/>
              <a:t> </a:t>
            </a:r>
            <a:r>
              <a:rPr lang="ar-EG" dirty="0" err="1" smtClean="0"/>
              <a:t>14 </a:t>
            </a:r>
            <a:r>
              <a:rPr lang="ar-EG" dirty="0" smtClean="0"/>
              <a:t>– فيا بشره إذ جرها نحو </a:t>
            </a:r>
            <a:r>
              <a:rPr lang="ar-EG" dirty="0" err="1" smtClean="0"/>
              <a:t>أهــله  </a:t>
            </a:r>
            <a:r>
              <a:rPr lang="ar-EG" dirty="0" smtClean="0"/>
              <a:t>***  ويا بشرهم لمــــــا رأوا كلمها يدمى </a:t>
            </a:r>
          </a:p>
          <a:p>
            <a:r>
              <a:rPr lang="ar-EG" dirty="0" smtClean="0"/>
              <a:t> </a:t>
            </a:r>
            <a:r>
              <a:rPr lang="ar-EG" dirty="0" err="1" smtClean="0"/>
              <a:t>15 </a:t>
            </a:r>
            <a:r>
              <a:rPr lang="ar-EG" dirty="0" smtClean="0"/>
              <a:t>– فباتوا كراماً قد قضوا حق </a:t>
            </a:r>
            <a:r>
              <a:rPr lang="ar-EG" dirty="0" err="1" smtClean="0"/>
              <a:t>ضيفهم </a:t>
            </a:r>
            <a:r>
              <a:rPr lang="ar-EG" dirty="0" smtClean="0"/>
              <a:t>*** فلم يغرموا غرماً وقد غنموا غنما </a:t>
            </a:r>
          </a:p>
          <a:p>
            <a:r>
              <a:rPr lang="ar-EG" dirty="0" err="1" smtClean="0"/>
              <a:t>16 </a:t>
            </a:r>
            <a:r>
              <a:rPr lang="ar-EG" dirty="0" smtClean="0"/>
              <a:t>– وبات أبوهم من بشاشته </a:t>
            </a:r>
            <a:r>
              <a:rPr lang="ar-EG" dirty="0" err="1" smtClean="0"/>
              <a:t>أبـــــــاً </a:t>
            </a:r>
            <a:r>
              <a:rPr lang="ar-EG" dirty="0" smtClean="0"/>
              <a:t>*** لضيفهم والأم  من بشــــرها أمـــــا </a:t>
            </a:r>
          </a:p>
          <a:p>
            <a:endParaRPr lang="ar-EG"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EG"/>
          </a:p>
        </p:txBody>
      </p:sp>
      <p:sp>
        <p:nvSpPr>
          <p:cNvPr id="3" name="عنصر نائب للمحتوى 2"/>
          <p:cNvSpPr>
            <a:spLocks noGrp="1"/>
          </p:cNvSpPr>
          <p:nvPr>
            <p:ph idx="1"/>
          </p:nvPr>
        </p:nvSpPr>
        <p:spPr/>
        <p:txBody>
          <a:bodyPr>
            <a:normAutofit fontScale="92500" lnSpcReduction="10000"/>
          </a:bodyPr>
          <a:lstStyle/>
          <a:p>
            <a:r>
              <a:rPr lang="ar-EG" sz="3900" u="sng" dirty="0" smtClean="0"/>
              <a:t>ترجمة عن </a:t>
            </a:r>
            <a:r>
              <a:rPr lang="ar-EG" sz="3900" u="sng" dirty="0" err="1" smtClean="0"/>
              <a:t>الشاعر:</a:t>
            </a:r>
            <a:endParaRPr lang="ar-EG" sz="3900" u="sng" dirty="0" smtClean="0"/>
          </a:p>
          <a:p>
            <a:r>
              <a:rPr lang="ar-EG" sz="2800" dirty="0" smtClean="0"/>
              <a:t>هو أبو </a:t>
            </a:r>
            <a:r>
              <a:rPr lang="ar-EG" sz="2800" dirty="0" err="1" smtClean="0"/>
              <a:t>مليكة</a:t>
            </a:r>
            <a:r>
              <a:rPr lang="ar-EG" sz="2800" dirty="0" smtClean="0"/>
              <a:t>  </a:t>
            </a:r>
            <a:r>
              <a:rPr lang="ar-EG" sz="2800" dirty="0" err="1" smtClean="0"/>
              <a:t>جرول</a:t>
            </a:r>
            <a:r>
              <a:rPr lang="ar-EG" sz="2800" dirty="0" smtClean="0"/>
              <a:t> بن </a:t>
            </a:r>
            <a:r>
              <a:rPr lang="ar-EG" sz="2800" dirty="0" err="1" smtClean="0"/>
              <a:t>أوس</a:t>
            </a:r>
            <a:r>
              <a:rPr lang="ar-EG" sz="2800" dirty="0" smtClean="0"/>
              <a:t> بن </a:t>
            </a:r>
            <a:r>
              <a:rPr lang="ar-EG" sz="2800" dirty="0" err="1" smtClean="0"/>
              <a:t>مالك .</a:t>
            </a:r>
            <a:r>
              <a:rPr lang="ar-EG" sz="2800" dirty="0" smtClean="0"/>
              <a:t> شاعر مخضرم د أدرك الجاهلية والإسلام وأسلم في زمن أبي بكر(ض)ولد في بني عبس دعِيًاً لا يعرف له نسب فنشب محروماً مظلوماً لا يجد مدداً من أهله</a:t>
            </a:r>
          </a:p>
          <a:p>
            <a:r>
              <a:rPr lang="ar-EG" sz="2800" dirty="0" smtClean="0"/>
              <a:t>ووجد في نفسه ميلاً للشعر وقدرة عليه فنمى موهبته برواية الشعر حتى برع </a:t>
            </a:r>
            <a:r>
              <a:rPr lang="ar-EG" sz="2800" dirty="0" err="1" smtClean="0"/>
              <a:t>فيه </a:t>
            </a:r>
            <a:r>
              <a:rPr lang="ar-EG" sz="2800" dirty="0" smtClean="0"/>
              <a:t>، واتخذه وسيله للتكسب ودفع العدوان والانتقام لنفسه من بيئة  ظلمته ولعل هذا هو السبب في شدة هجائه للناس الذي لم يسلم منه أحد حتى أنه هجا أباه وأمه ونفسه وقد كان الهجاء سبب حبسه وذلك عندما هجا </a:t>
            </a:r>
            <a:r>
              <a:rPr lang="ar-EG" sz="2800" dirty="0" err="1" smtClean="0"/>
              <a:t>الزبرقان</a:t>
            </a:r>
            <a:r>
              <a:rPr lang="ar-EG" sz="2800" dirty="0" smtClean="0"/>
              <a:t> بن بدر الذي عمل </a:t>
            </a:r>
            <a:r>
              <a:rPr lang="ar-EG" sz="2800" dirty="0" err="1" smtClean="0"/>
              <a:t>للرسول </a:t>
            </a:r>
            <a:r>
              <a:rPr lang="ar-EG" sz="2800" dirty="0" smtClean="0"/>
              <a:t>(ص) ولأبي بكر </a:t>
            </a:r>
            <a:r>
              <a:rPr lang="ar-EG" sz="2800" dirty="0" err="1" smtClean="0"/>
              <a:t>وعمر </a:t>
            </a:r>
            <a:r>
              <a:rPr lang="ar-EG" sz="2800" dirty="0" smtClean="0"/>
              <a:t>(ض) في جمع الزكاة من قومه حيث قال </a:t>
            </a:r>
            <a:r>
              <a:rPr lang="ar-EG" sz="2800" dirty="0" err="1" smtClean="0"/>
              <a:t>فيه :</a:t>
            </a:r>
            <a:endParaRPr lang="ar-EG" sz="2800" dirty="0" smtClean="0"/>
          </a:p>
          <a:p>
            <a:r>
              <a:rPr lang="ar-EG" sz="2800" dirty="0" err="1" smtClean="0"/>
              <a:t>دع</a:t>
            </a:r>
            <a:r>
              <a:rPr lang="ar-EG" sz="2800" dirty="0" smtClean="0"/>
              <a:t> المكارم لا ترحل </a:t>
            </a:r>
            <a:r>
              <a:rPr lang="ar-EG" sz="2800" dirty="0" err="1" smtClean="0"/>
              <a:t>لبغيتها     </a:t>
            </a:r>
            <a:r>
              <a:rPr lang="ar-EG" sz="2800" dirty="0" smtClean="0"/>
              <a:t>****     واقعد فإنك أنت </a:t>
            </a:r>
            <a:r>
              <a:rPr lang="ar-EG" sz="2800" dirty="0" err="1" smtClean="0"/>
              <a:t>الطاعم</a:t>
            </a:r>
            <a:r>
              <a:rPr lang="ar-EG" sz="2800" dirty="0" smtClean="0"/>
              <a:t> الكاسي</a:t>
            </a:r>
          </a:p>
          <a:p>
            <a:endParaRPr lang="ar-EG"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EG"/>
          </a:p>
        </p:txBody>
      </p:sp>
      <p:sp>
        <p:nvSpPr>
          <p:cNvPr id="3" name="عنصر نائب للمحتوى 2"/>
          <p:cNvSpPr>
            <a:spLocks noGrp="1"/>
          </p:cNvSpPr>
          <p:nvPr>
            <p:ph idx="1"/>
          </p:nvPr>
        </p:nvSpPr>
        <p:spPr/>
        <p:txBody>
          <a:bodyPr>
            <a:normAutofit fontScale="92500" lnSpcReduction="10000"/>
          </a:bodyPr>
          <a:lstStyle/>
          <a:p>
            <a:r>
              <a:rPr lang="ar-EG" sz="2800" dirty="0" smtClean="0"/>
              <a:t>فلما سجنه سيدنا عمر بن الخطاب أخذ </a:t>
            </a:r>
            <a:r>
              <a:rPr lang="ar-EG" sz="2800" dirty="0" err="1" smtClean="0"/>
              <a:t>الحطيئة</a:t>
            </a:r>
            <a:r>
              <a:rPr lang="ar-EG" sz="2800" dirty="0" smtClean="0"/>
              <a:t> يستعطفه ويرسل إليه</a:t>
            </a:r>
          </a:p>
          <a:p>
            <a:r>
              <a:rPr lang="ar-EG" sz="2800" dirty="0" smtClean="0"/>
              <a:t>بالأبيات فمن ذلك </a:t>
            </a:r>
            <a:r>
              <a:rPr lang="ar-EG" sz="2800" dirty="0" err="1" smtClean="0"/>
              <a:t>قوله :</a:t>
            </a:r>
            <a:r>
              <a:rPr lang="ar-EG" sz="2800" dirty="0" smtClean="0"/>
              <a:t> </a:t>
            </a:r>
          </a:p>
          <a:p>
            <a:r>
              <a:rPr lang="ar-EG" sz="2800" dirty="0" smtClean="0"/>
              <a:t>ماذا تقول لأفراخ بذي </a:t>
            </a:r>
            <a:r>
              <a:rPr lang="ar-EG" sz="2800" dirty="0" err="1" smtClean="0"/>
              <a:t>مرخ  </a:t>
            </a:r>
            <a:r>
              <a:rPr lang="ar-EG" sz="2800" dirty="0" smtClean="0"/>
              <a:t>-----  زُغبِ </a:t>
            </a:r>
            <a:r>
              <a:rPr lang="ar-EG" sz="2800" dirty="0" err="1" smtClean="0"/>
              <a:t>الحواصل</a:t>
            </a:r>
            <a:r>
              <a:rPr lang="ar-EG" sz="2800" dirty="0" smtClean="0"/>
              <a:t> لا ماءُ ولا شجر</a:t>
            </a:r>
          </a:p>
          <a:p>
            <a:r>
              <a:rPr lang="ar-EG" sz="2800" dirty="0" smtClean="0"/>
              <a:t>ألقيت كاسبهم في قعر </a:t>
            </a:r>
            <a:r>
              <a:rPr lang="ar-EG" sz="2800" dirty="0" err="1" smtClean="0"/>
              <a:t>مُظْلِمَةٍ </a:t>
            </a:r>
            <a:r>
              <a:rPr lang="ar-EG" sz="2800" dirty="0" smtClean="0"/>
              <a:t>-----  فاغفر عليك سلام الله </a:t>
            </a:r>
            <a:r>
              <a:rPr lang="ar-EG" sz="2800" dirty="0" err="1" smtClean="0"/>
              <a:t>ياعمــــــر</a:t>
            </a:r>
            <a:endParaRPr lang="ar-EG" sz="2800" dirty="0" smtClean="0"/>
          </a:p>
          <a:p>
            <a:r>
              <a:rPr lang="ar-EG" sz="2800" dirty="0" smtClean="0"/>
              <a:t>فرق له عمر ودمعت عيناه ثم دعاه واشترى منه أعراض المسلمين بثلاثة آلاف درهم وأخذ عليه عهداً ألا يهجو أحداً ويقال أنه رجع للهجاء بعد استشهاد سيدنا عمر بن الخطاب رضي الله عنه </a:t>
            </a:r>
          </a:p>
          <a:p>
            <a:r>
              <a:rPr lang="ar-EG" sz="3900" u="sng" dirty="0" smtClean="0"/>
              <a:t>( المعنى الإجمالي </a:t>
            </a:r>
            <a:r>
              <a:rPr lang="ar-EG" sz="3900" u="sng" dirty="0" err="1" smtClean="0"/>
              <a:t>للنص ) :</a:t>
            </a:r>
            <a:endParaRPr lang="ar-EG" sz="3900" u="sng" dirty="0" smtClean="0"/>
          </a:p>
          <a:p>
            <a:r>
              <a:rPr lang="ar-EG" sz="2800" dirty="0" smtClean="0"/>
              <a:t>يعد </a:t>
            </a:r>
            <a:r>
              <a:rPr lang="ar-EG" sz="2800" dirty="0" err="1" smtClean="0"/>
              <a:t>الحطيئة</a:t>
            </a:r>
            <a:r>
              <a:rPr lang="ar-EG" sz="2800" dirty="0" smtClean="0"/>
              <a:t> رائداً للشعر القصصي عند العرب ففي القصيدة نموذج رائع للشعر </a:t>
            </a:r>
            <a:r>
              <a:rPr lang="ar-EG" sz="2800" dirty="0" err="1" smtClean="0"/>
              <a:t>القصصي </a:t>
            </a:r>
            <a:r>
              <a:rPr lang="ar-EG" sz="2800" dirty="0" smtClean="0"/>
              <a:t>، الذي احتوى على فضيلة الشعر والقصة</a:t>
            </a:r>
          </a:p>
          <a:p>
            <a:endParaRPr lang="ar-EG"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EG"/>
          </a:p>
        </p:txBody>
      </p:sp>
      <p:sp>
        <p:nvSpPr>
          <p:cNvPr id="3" name="عنصر نائب للمحتوى 2"/>
          <p:cNvSpPr>
            <a:spLocks noGrp="1"/>
          </p:cNvSpPr>
          <p:nvPr>
            <p:ph idx="1"/>
          </p:nvPr>
        </p:nvSpPr>
        <p:spPr/>
        <p:txBody>
          <a:bodyPr>
            <a:normAutofit fontScale="92500" lnSpcReduction="20000"/>
          </a:bodyPr>
          <a:lstStyle/>
          <a:p>
            <a:r>
              <a:rPr lang="ar-EG" sz="2800" dirty="0" smtClean="0"/>
              <a:t>وهذا اللون نادر في الشعر العربي القديم ولعل </a:t>
            </a:r>
            <a:r>
              <a:rPr lang="ar-EG" sz="2800" dirty="0" err="1" smtClean="0"/>
              <a:t>الحطيئة</a:t>
            </a:r>
            <a:r>
              <a:rPr lang="ar-EG" sz="2800" dirty="0" smtClean="0"/>
              <a:t> حين كتب قصيدته قصد أن يخطو بالشعر إلى الأمام ويضيف إليه أساليب جديدة مستمداً من التراث الديني القصصي مادته وموظفاً قصة سيدنا إبراهيم وولده إسماعيل عليهما السلام لما لهذه القصة من شيوع وقداسة عند العرب؛ ليجسد سجية </a:t>
            </a:r>
            <a:r>
              <a:rPr lang="ar-EG" sz="2800" dirty="0" err="1" smtClean="0"/>
              <a:t>الكرم .</a:t>
            </a:r>
            <a:endParaRPr lang="ar-EG" sz="2800" dirty="0" smtClean="0"/>
          </a:p>
          <a:p>
            <a:r>
              <a:rPr lang="ar-EG" sz="2800" dirty="0" smtClean="0"/>
              <a:t>ولا يشترط في العمل الأدبي القصصي أن تكون القصة قد حدثت فعلاً</a:t>
            </a:r>
          </a:p>
          <a:p>
            <a:r>
              <a:rPr lang="ar-EG" sz="2800" dirty="0" smtClean="0"/>
              <a:t>فقد تكون من نسج الخيال إلا أنها قابلة للتطبيق في الواقع</a:t>
            </a:r>
            <a:r>
              <a:rPr lang="ar-EG" sz="2800" dirty="0" smtClean="0"/>
              <a:t> </a:t>
            </a:r>
            <a:r>
              <a:rPr lang="ar-EG" sz="2800" dirty="0" smtClean="0"/>
              <a:t>وإن كانت لا تخلو من </a:t>
            </a:r>
            <a:r>
              <a:rPr lang="ar-EG" sz="2800" dirty="0" err="1" smtClean="0"/>
              <a:t>المبالغة .</a:t>
            </a:r>
            <a:endParaRPr lang="ar-EG" sz="2800" dirty="0" smtClean="0"/>
          </a:p>
          <a:p>
            <a:r>
              <a:rPr lang="ar-EG" sz="3900" u="sng" dirty="0" smtClean="0"/>
              <a:t>مميزات </a:t>
            </a:r>
            <a:r>
              <a:rPr lang="ar-EG" sz="3900" u="sng" dirty="0" err="1" smtClean="0"/>
              <a:t>القصيدة </a:t>
            </a:r>
            <a:r>
              <a:rPr lang="ar-EG" sz="3900" u="sng" dirty="0" smtClean="0"/>
              <a:t>: </a:t>
            </a:r>
            <a:r>
              <a:rPr lang="ar-EG" sz="2800" dirty="0" smtClean="0"/>
              <a:t>تتمتع بالصدق </a:t>
            </a:r>
            <a:r>
              <a:rPr lang="ar-EG" sz="2800" dirty="0" err="1" smtClean="0"/>
              <a:t>الفني </a:t>
            </a:r>
            <a:r>
              <a:rPr lang="ar-EG" sz="2800" dirty="0" smtClean="0"/>
              <a:t>– خلوها من الغرض </a:t>
            </a:r>
            <a:r>
              <a:rPr lang="ar-EG" sz="2800" dirty="0" err="1" smtClean="0"/>
              <a:t>الشخصي </a:t>
            </a:r>
            <a:r>
              <a:rPr lang="ar-EG" sz="2800" dirty="0" smtClean="0"/>
              <a:t>– فهي ليست للتكسب ولا للانتقام كما هو حال كثير من شعر </a:t>
            </a:r>
            <a:r>
              <a:rPr lang="ar-EG" sz="2800" dirty="0" err="1" smtClean="0"/>
              <a:t>الحطيئة</a:t>
            </a:r>
            <a:r>
              <a:rPr lang="ar-EG" sz="2800" dirty="0" smtClean="0"/>
              <a:t> – موجهة لعموم العرب و أهل البادية الخاصة فاكتسبت بذلك صفة </a:t>
            </a:r>
            <a:r>
              <a:rPr lang="ar-EG" sz="2800" dirty="0" err="1" smtClean="0"/>
              <a:t>العموم </a:t>
            </a:r>
            <a:r>
              <a:rPr lang="ar-EG" sz="2800" dirty="0" smtClean="0"/>
              <a:t>– </a:t>
            </a:r>
            <a:r>
              <a:rPr lang="ar-EG" sz="2800" dirty="0" smtClean="0"/>
              <a:t>ا</a:t>
            </a:r>
            <a:r>
              <a:rPr lang="ar-EG" sz="2800" dirty="0" smtClean="0"/>
              <a:t>رتفعت إلى </a:t>
            </a:r>
            <a:r>
              <a:rPr lang="ar-EG" sz="2800" dirty="0" err="1" smtClean="0"/>
              <a:t>الآدب</a:t>
            </a:r>
            <a:r>
              <a:rPr lang="ar-EG" sz="2800" dirty="0" smtClean="0"/>
              <a:t> </a:t>
            </a:r>
            <a:r>
              <a:rPr lang="ar-EG" sz="2800" dirty="0" err="1" smtClean="0"/>
              <a:t>الموضوعي .</a:t>
            </a:r>
            <a:endParaRPr lang="ar-EG"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EG"/>
          </a:p>
        </p:txBody>
      </p:sp>
      <p:sp>
        <p:nvSpPr>
          <p:cNvPr id="3" name="عنصر نائب للمحتوى 2"/>
          <p:cNvSpPr>
            <a:spLocks noGrp="1"/>
          </p:cNvSpPr>
          <p:nvPr>
            <p:ph idx="1"/>
          </p:nvPr>
        </p:nvSpPr>
        <p:spPr/>
        <p:txBody>
          <a:bodyPr>
            <a:normAutofit lnSpcReduction="10000"/>
          </a:bodyPr>
          <a:lstStyle/>
          <a:p>
            <a:r>
              <a:rPr lang="ar-EG" sz="3600" dirty="0" smtClean="0"/>
              <a:t>تتوزع القصيدة على أربعة </a:t>
            </a:r>
            <a:r>
              <a:rPr lang="ar-EG" sz="3600" dirty="0" err="1" smtClean="0"/>
              <a:t>مشاهد :</a:t>
            </a:r>
            <a:r>
              <a:rPr lang="ar-EG" sz="3600" dirty="0" smtClean="0"/>
              <a:t> </a:t>
            </a:r>
          </a:p>
          <a:p>
            <a:r>
              <a:rPr lang="ar-EG" u="sng" dirty="0" smtClean="0"/>
              <a:t>المشهد </a:t>
            </a:r>
            <a:r>
              <a:rPr lang="ar-EG" u="sng" dirty="0" err="1" smtClean="0"/>
              <a:t>الاول </a:t>
            </a:r>
            <a:r>
              <a:rPr lang="ar-EG" dirty="0" smtClean="0"/>
              <a:t>: أسرة تعيش في الصحراء </a:t>
            </a:r>
            <a:r>
              <a:rPr lang="ar-EG" dirty="0" smtClean="0"/>
              <a:t>ا</a:t>
            </a:r>
            <a:r>
              <a:rPr lang="ar-EG" dirty="0" smtClean="0"/>
              <a:t>جتمعت عليهم كل مظاهر الفقر والحرمان الجوع ينهش أمعاء الاب منذ ثلاث ليال يتصبر عليه بعصب بطنه ليخفف الم الجوع وعياله في شعب من شعب الجبال تكالب عليهم الجوع </a:t>
            </a:r>
            <a:r>
              <a:rPr lang="ar-EG" dirty="0" err="1" smtClean="0"/>
              <a:t>والبؤس .</a:t>
            </a:r>
            <a:r>
              <a:rPr lang="ar-EG" dirty="0" smtClean="0"/>
              <a:t> </a:t>
            </a:r>
          </a:p>
          <a:p>
            <a:r>
              <a:rPr lang="ar-EG" u="sng" dirty="0" smtClean="0"/>
              <a:t>المشهد </a:t>
            </a:r>
            <a:r>
              <a:rPr lang="ar-EG" u="sng" dirty="0" err="1" smtClean="0"/>
              <a:t>الثاني </a:t>
            </a:r>
            <a:r>
              <a:rPr lang="ar-EG" dirty="0" smtClean="0"/>
              <a:t>: يرى شبحاً مقبلاً يلفه الظلام </a:t>
            </a:r>
            <a:r>
              <a:rPr lang="ar-EG" dirty="0" err="1" smtClean="0"/>
              <a:t>فيرتاع .</a:t>
            </a:r>
            <a:r>
              <a:rPr lang="ar-EG" dirty="0" smtClean="0"/>
              <a:t> فلما تبين أنه ضيف تشمر واهتم </a:t>
            </a:r>
            <a:r>
              <a:rPr lang="ar-EG" dirty="0" err="1" smtClean="0"/>
              <a:t>بأمره .</a:t>
            </a:r>
            <a:r>
              <a:rPr lang="ar-EG" dirty="0" smtClean="0"/>
              <a:t> </a:t>
            </a:r>
          </a:p>
          <a:p>
            <a:r>
              <a:rPr lang="ar-EG" u="sng" dirty="0" smtClean="0"/>
              <a:t>المشهد </a:t>
            </a:r>
            <a:r>
              <a:rPr lang="ar-EG" u="sng" dirty="0" err="1" smtClean="0"/>
              <a:t>الثالث </a:t>
            </a:r>
            <a:r>
              <a:rPr lang="ar-EG" dirty="0" smtClean="0"/>
              <a:t>:  تبدأ العقدة بالحل والأزمة بالانفراج ويأتي الفداء كما حصل مع إبراهيم علية </a:t>
            </a:r>
            <a:r>
              <a:rPr lang="ar-EG" dirty="0" err="1" smtClean="0"/>
              <a:t>السلام </a:t>
            </a:r>
            <a:r>
              <a:rPr lang="ar-EG" dirty="0" smtClean="0"/>
              <a:t>’ وهذا الفداء ليس كبشاً ينزل من السماء و إنما قطيع من حمر الوحش </a:t>
            </a:r>
            <a:r>
              <a:rPr lang="ar-EG" dirty="0" err="1" smtClean="0"/>
              <a:t>العطاش</a:t>
            </a:r>
            <a:r>
              <a:rPr lang="ar-EG" dirty="0" smtClean="0"/>
              <a:t> , تتقدم نحو </a:t>
            </a:r>
            <a:r>
              <a:rPr lang="ar-EG" dirty="0" err="1" smtClean="0"/>
              <a:t>الماء </a:t>
            </a:r>
            <a:r>
              <a:rPr lang="ar-EG" dirty="0" smtClean="0"/>
              <a:t>, وأمهلها حتى ارتوت ثم أرسل فيها </a:t>
            </a:r>
            <a:r>
              <a:rPr lang="ar-EG" dirty="0" err="1" smtClean="0"/>
              <a:t>سهماً .</a:t>
            </a:r>
            <a:r>
              <a:rPr lang="ar-EG" dirty="0" smtClean="0"/>
              <a:t> </a:t>
            </a:r>
          </a:p>
          <a:p>
            <a:pPr>
              <a:buNone/>
            </a:pPr>
            <a:endParaRPr lang="ar-E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EG" dirty="0"/>
          </a:p>
        </p:txBody>
      </p:sp>
      <p:sp>
        <p:nvSpPr>
          <p:cNvPr id="3" name="عنصر نائب للمحتوى 2"/>
          <p:cNvSpPr>
            <a:spLocks noGrp="1"/>
          </p:cNvSpPr>
          <p:nvPr>
            <p:ph idx="1"/>
          </p:nvPr>
        </p:nvSpPr>
        <p:spPr/>
        <p:txBody>
          <a:bodyPr>
            <a:normAutofit/>
          </a:bodyPr>
          <a:lstStyle/>
          <a:p>
            <a:r>
              <a:rPr lang="ar-EG" u="sng" dirty="0" smtClean="0"/>
              <a:t>المشهد </a:t>
            </a:r>
            <a:r>
              <a:rPr lang="ar-EG" u="sng" dirty="0" err="1" smtClean="0"/>
              <a:t>الرابع </a:t>
            </a:r>
            <a:r>
              <a:rPr lang="ar-EG" u="sng" dirty="0" smtClean="0"/>
              <a:t>: </a:t>
            </a:r>
            <a:r>
              <a:rPr lang="ar-EG" dirty="0" smtClean="0"/>
              <a:t>حالة الفرح والغبطة التي دخلت قلب الأسرة وإطعام العيال ونجاة </a:t>
            </a:r>
            <a:r>
              <a:rPr lang="ar-EG" dirty="0" err="1" smtClean="0"/>
              <a:t>الولد .</a:t>
            </a:r>
            <a:r>
              <a:rPr lang="ar-EG" dirty="0" smtClean="0"/>
              <a:t> </a:t>
            </a:r>
          </a:p>
          <a:p>
            <a:r>
              <a:rPr lang="ar-EG" sz="3600" u="sng" dirty="0" smtClean="0"/>
              <a:t>(</a:t>
            </a:r>
            <a:r>
              <a:rPr lang="ar-EG" sz="3600" u="sng" dirty="0" smtClean="0"/>
              <a:t>جماليات </a:t>
            </a:r>
            <a:r>
              <a:rPr lang="ar-EG" sz="3600" u="sng" dirty="0" err="1" smtClean="0"/>
              <a:t>النص </a:t>
            </a:r>
            <a:r>
              <a:rPr lang="ar-EG" sz="3600" u="sng" dirty="0" smtClean="0"/>
              <a:t>)</a:t>
            </a:r>
            <a:r>
              <a:rPr lang="ar-EG" sz="3600" dirty="0" smtClean="0"/>
              <a:t> </a:t>
            </a:r>
            <a:r>
              <a:rPr lang="ar-EG" dirty="0" smtClean="0"/>
              <a:t>اللغة </a:t>
            </a:r>
            <a:r>
              <a:rPr lang="ar-EG" dirty="0" err="1" smtClean="0"/>
              <a:t>والأسلوب .</a:t>
            </a:r>
            <a:endParaRPr lang="ar-EG" dirty="0" smtClean="0"/>
          </a:p>
          <a:p>
            <a:r>
              <a:rPr lang="ar-EG" dirty="0" smtClean="0"/>
              <a:t>ألفاظها اختيرت بدقة لتعبر عن مدلولاتها بإيحاءات تزيد في قوة </a:t>
            </a:r>
            <a:r>
              <a:rPr lang="ar-EG" dirty="0" err="1" smtClean="0"/>
              <a:t>التصوير </a:t>
            </a:r>
            <a:r>
              <a:rPr lang="ar-EG" dirty="0" smtClean="0"/>
              <a:t>: </a:t>
            </a:r>
            <a:r>
              <a:rPr lang="ar-EG" dirty="0" err="1" smtClean="0"/>
              <a:t>نحو </a:t>
            </a:r>
            <a:r>
              <a:rPr lang="ar-EG" dirty="0" smtClean="0"/>
              <a:t>( </a:t>
            </a:r>
            <a:r>
              <a:rPr lang="ar-EG" dirty="0" err="1" smtClean="0"/>
              <a:t>طاوي </a:t>
            </a:r>
            <a:r>
              <a:rPr lang="ar-EG" dirty="0" smtClean="0"/>
              <a:t>) بدل من جاء لما فيها من دلالة الطي الموحي بالتصاق البطن بالظهر </a:t>
            </a:r>
            <a:r>
              <a:rPr lang="ar-EG" dirty="0" err="1" smtClean="0"/>
              <a:t>وكلمة </a:t>
            </a:r>
            <a:r>
              <a:rPr lang="ar-EG" dirty="0" smtClean="0"/>
              <a:t>( </a:t>
            </a:r>
            <a:r>
              <a:rPr lang="ar-EG" dirty="0" err="1" smtClean="0"/>
              <a:t>مرمل </a:t>
            </a:r>
            <a:r>
              <a:rPr lang="ar-EG" dirty="0" smtClean="0"/>
              <a:t>) بدل فقير لتناسب خواء يده من كل شيء إلا </a:t>
            </a:r>
            <a:r>
              <a:rPr lang="ar-EG" dirty="0" err="1" smtClean="0"/>
              <a:t>الرمل </a:t>
            </a:r>
            <a:r>
              <a:rPr lang="ar-EG" dirty="0" smtClean="0"/>
              <a:t>, </a:t>
            </a:r>
            <a:r>
              <a:rPr lang="ar-EG" dirty="0" err="1" smtClean="0"/>
              <a:t>وكلمة </a:t>
            </a:r>
            <a:r>
              <a:rPr lang="ar-EG" dirty="0" smtClean="0"/>
              <a:t>( </a:t>
            </a:r>
            <a:r>
              <a:rPr lang="ar-EG" dirty="0" err="1" smtClean="0"/>
              <a:t>عجوز </a:t>
            </a:r>
            <a:r>
              <a:rPr lang="ar-EG" dirty="0" smtClean="0"/>
              <a:t>) بدل من زوجة لتدل على البؤس </a:t>
            </a:r>
            <a:r>
              <a:rPr lang="ar-EG" dirty="0" err="1" smtClean="0"/>
              <a:t>و </a:t>
            </a:r>
            <a:r>
              <a:rPr lang="ar-EG" dirty="0" smtClean="0"/>
              <a:t>( </a:t>
            </a:r>
            <a:r>
              <a:rPr lang="ar-EG" dirty="0" err="1" smtClean="0"/>
              <a:t>أشباح </a:t>
            </a:r>
            <a:r>
              <a:rPr lang="ar-EG" dirty="0" smtClean="0"/>
              <a:t>) </a:t>
            </a:r>
            <a:r>
              <a:rPr lang="ar-EG" dirty="0" err="1" smtClean="0"/>
              <a:t>و </a:t>
            </a:r>
            <a:r>
              <a:rPr lang="ar-EG" dirty="0" smtClean="0"/>
              <a:t>( </a:t>
            </a:r>
            <a:r>
              <a:rPr lang="ar-EG" dirty="0" err="1" smtClean="0"/>
              <a:t>بهما</a:t>
            </a:r>
            <a:r>
              <a:rPr lang="ar-EG" dirty="0" smtClean="0"/>
              <a:t> ) تدلان على شدة البؤس </a:t>
            </a:r>
            <a:r>
              <a:rPr lang="ar-EG" dirty="0" err="1" smtClean="0"/>
              <a:t>و </a:t>
            </a:r>
            <a:r>
              <a:rPr lang="ar-EG" dirty="0" smtClean="0"/>
              <a:t>( </a:t>
            </a:r>
            <a:r>
              <a:rPr lang="ar-EG" dirty="0" err="1" smtClean="0"/>
              <a:t>انساب </a:t>
            </a:r>
            <a:r>
              <a:rPr lang="ar-EG" dirty="0" smtClean="0"/>
              <a:t>) لدلالة على الخفة </a:t>
            </a:r>
            <a:r>
              <a:rPr lang="ar-EG" dirty="0" err="1" smtClean="0"/>
              <a:t>و </a:t>
            </a:r>
            <a:r>
              <a:rPr lang="ar-EG" dirty="0" smtClean="0"/>
              <a:t>( </a:t>
            </a:r>
            <a:r>
              <a:rPr lang="ar-EG" dirty="0" err="1" smtClean="0"/>
              <a:t>أرسل </a:t>
            </a:r>
            <a:r>
              <a:rPr lang="ar-EG" dirty="0" smtClean="0"/>
              <a:t>) بدل أطلق وكأن السهم رسول إنقاذ </a:t>
            </a:r>
            <a:r>
              <a:rPr lang="ar-EG" dirty="0" err="1" smtClean="0"/>
              <a:t>و </a:t>
            </a:r>
            <a:r>
              <a:rPr lang="ar-EG" dirty="0" smtClean="0"/>
              <a:t>( </a:t>
            </a:r>
            <a:r>
              <a:rPr lang="ar-EG" dirty="0" err="1" smtClean="0"/>
              <a:t>اكتنزت </a:t>
            </a:r>
            <a:r>
              <a:rPr lang="ar-EG" dirty="0" smtClean="0"/>
              <a:t>) للحم </a:t>
            </a:r>
            <a:r>
              <a:rPr lang="ar-EG" dirty="0" err="1" smtClean="0"/>
              <a:t>و </a:t>
            </a:r>
            <a:r>
              <a:rPr lang="ar-EG" dirty="0" smtClean="0"/>
              <a:t>( </a:t>
            </a:r>
            <a:r>
              <a:rPr lang="ar-EG" dirty="0" err="1" smtClean="0"/>
              <a:t>طبقت </a:t>
            </a:r>
            <a:r>
              <a:rPr lang="ar-EG" dirty="0" smtClean="0"/>
              <a:t>) للشحم </a:t>
            </a:r>
            <a:endParaRPr lang="ar-EG"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EG" dirty="0" smtClean="0"/>
              <a:t>أسلوب الشاعر </a:t>
            </a:r>
            <a:endParaRPr lang="ar-EG" dirty="0"/>
          </a:p>
        </p:txBody>
      </p:sp>
      <p:sp>
        <p:nvSpPr>
          <p:cNvPr id="3" name="عنصر نائب للمحتوى 2"/>
          <p:cNvSpPr>
            <a:spLocks noGrp="1"/>
          </p:cNvSpPr>
          <p:nvPr>
            <p:ph idx="1"/>
          </p:nvPr>
        </p:nvSpPr>
        <p:spPr/>
        <p:txBody>
          <a:bodyPr>
            <a:normAutofit/>
          </a:bodyPr>
          <a:lstStyle/>
          <a:p>
            <a:r>
              <a:rPr lang="ar-EG" dirty="0" smtClean="0"/>
              <a:t>رصين تراوح بين الوصف والسرد وقليل من الحوار وهو ما يتناسب مع الأسلوب </a:t>
            </a:r>
            <a:r>
              <a:rPr lang="ar-EG" dirty="0" err="1" smtClean="0"/>
              <a:t>القصصي </a:t>
            </a:r>
            <a:r>
              <a:rPr lang="ar-EG" dirty="0" smtClean="0"/>
              <a:t>, ولو أن الشاعر أنطق الشخصيات بما حكاه عنهم في السرد لكانت مسرحية قصيرة بأربعة </a:t>
            </a:r>
            <a:r>
              <a:rPr lang="ar-EG" dirty="0" err="1" smtClean="0"/>
              <a:t>مشاهد .</a:t>
            </a:r>
            <a:endParaRPr lang="ar-EG" dirty="0" smtClean="0"/>
          </a:p>
          <a:p>
            <a:r>
              <a:rPr lang="ar-EG" dirty="0" smtClean="0"/>
              <a:t>بدأت القصيدة </a:t>
            </a:r>
            <a:r>
              <a:rPr lang="ar-EG" dirty="0" err="1" smtClean="0"/>
              <a:t>بواو </a:t>
            </a:r>
            <a:r>
              <a:rPr lang="ar-EG" dirty="0" smtClean="0"/>
              <a:t>( </a:t>
            </a:r>
            <a:r>
              <a:rPr lang="ar-EG" dirty="0" err="1" smtClean="0"/>
              <a:t>رب </a:t>
            </a:r>
            <a:r>
              <a:rPr lang="ar-EG" dirty="0" smtClean="0"/>
              <a:t>) وهي تفتتح </a:t>
            </a:r>
            <a:r>
              <a:rPr lang="ar-EG" dirty="0" err="1" smtClean="0"/>
              <a:t>بها</a:t>
            </a:r>
            <a:r>
              <a:rPr lang="ar-EG" dirty="0" smtClean="0"/>
              <a:t> الحكايات القصيرة في </a:t>
            </a:r>
            <a:r>
              <a:rPr lang="ar-EG" dirty="0" err="1" smtClean="0"/>
              <a:t>الشعر </a:t>
            </a:r>
            <a:r>
              <a:rPr lang="ar-EG" dirty="0" smtClean="0"/>
              <a:t>, وقد تأتي للتكثير على بعض </a:t>
            </a:r>
            <a:r>
              <a:rPr lang="ar-EG" dirty="0" err="1" smtClean="0"/>
              <a:t>الأقوال </a:t>
            </a:r>
            <a:r>
              <a:rPr lang="ar-EG" dirty="0" smtClean="0"/>
              <a:t>– أكثر جمل القصيدة خبرية تناسب السرد إلى جانب قليل من الجمل </a:t>
            </a:r>
            <a:r>
              <a:rPr lang="ar-EG" dirty="0" err="1" smtClean="0"/>
              <a:t>الإنشائية </a:t>
            </a:r>
            <a:r>
              <a:rPr lang="ar-EG" dirty="0" smtClean="0"/>
              <a:t>– للتقديم دلالته التي تخدم الغرض من القصيدة </a:t>
            </a:r>
            <a:r>
              <a:rPr lang="ar-EG" dirty="0" err="1" smtClean="0"/>
              <a:t>نحو </a:t>
            </a:r>
            <a:r>
              <a:rPr lang="ar-EG" dirty="0" smtClean="0"/>
              <a:t>( من الأنس </a:t>
            </a:r>
            <a:r>
              <a:rPr lang="ar-EG" dirty="0" err="1" smtClean="0"/>
              <a:t>وحشة </a:t>
            </a:r>
            <a:r>
              <a:rPr lang="ar-EG" dirty="0" smtClean="0"/>
              <a:t>) حيث تقديم الجار والمجرور على </a:t>
            </a:r>
            <a:r>
              <a:rPr lang="ar-EG" dirty="0" err="1" smtClean="0"/>
              <a:t>متعلقه</a:t>
            </a:r>
            <a:r>
              <a:rPr lang="ar-EG" dirty="0" smtClean="0"/>
              <a:t> ( </a:t>
            </a:r>
            <a:r>
              <a:rPr lang="ar-EG" dirty="0" err="1" smtClean="0"/>
              <a:t>للتخصيص )</a:t>
            </a:r>
            <a:r>
              <a:rPr lang="ar-EG" dirty="0" smtClean="0"/>
              <a:t> </a:t>
            </a:r>
          </a:p>
          <a:p>
            <a:pPr>
              <a:buNone/>
            </a:pPr>
            <a:endParaRPr lang="ar-EG"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EG"/>
          </a:p>
        </p:txBody>
      </p:sp>
      <p:sp>
        <p:nvSpPr>
          <p:cNvPr id="3" name="عنصر نائب للمحتوى 2"/>
          <p:cNvSpPr>
            <a:spLocks noGrp="1"/>
          </p:cNvSpPr>
          <p:nvPr>
            <p:ph idx="1"/>
          </p:nvPr>
        </p:nvSpPr>
        <p:spPr/>
        <p:txBody>
          <a:bodyPr>
            <a:normAutofit fontScale="92500" lnSpcReduction="10000"/>
          </a:bodyPr>
          <a:lstStyle/>
          <a:p>
            <a:r>
              <a:rPr lang="ar-EG" sz="3900" u="sng" dirty="0" err="1" smtClean="0"/>
              <a:t>الحذف</a:t>
            </a:r>
            <a:r>
              <a:rPr lang="ar-EG" dirty="0" err="1" smtClean="0"/>
              <a:t> </a:t>
            </a:r>
            <a:r>
              <a:rPr lang="ar-EG" dirty="0" smtClean="0"/>
              <a:t>: في بعض الجمل </a:t>
            </a:r>
            <a:r>
              <a:rPr lang="ar-EG" dirty="0" err="1" smtClean="0"/>
              <a:t>نحو </a:t>
            </a:r>
            <a:r>
              <a:rPr lang="ar-EG" dirty="0" smtClean="0"/>
              <a:t>( فقال هيا رباه ضيف ولا </a:t>
            </a:r>
            <a:r>
              <a:rPr lang="ar-EG" dirty="0" err="1" smtClean="0"/>
              <a:t>قرى </a:t>
            </a:r>
            <a:r>
              <a:rPr lang="ar-EG" dirty="0" smtClean="0"/>
              <a:t>) أي هذا ضيف ولا قرى </a:t>
            </a:r>
            <a:r>
              <a:rPr lang="ar-EG" dirty="0" err="1" smtClean="0"/>
              <a:t>عندي </a:t>
            </a:r>
            <a:r>
              <a:rPr lang="ar-EG" dirty="0" smtClean="0"/>
              <a:t>, هذا الحذف أبرزا الاحساس بالاستغراب والاستعطاف و </a:t>
            </a:r>
            <a:r>
              <a:rPr lang="ar-EG" dirty="0" err="1" smtClean="0"/>
              <a:t>نحو </a:t>
            </a:r>
            <a:r>
              <a:rPr lang="ar-EG" dirty="0" smtClean="0"/>
              <a:t>( فبينما </a:t>
            </a:r>
            <a:r>
              <a:rPr lang="ar-EG" dirty="0" err="1" smtClean="0"/>
              <a:t>هما </a:t>
            </a:r>
            <a:r>
              <a:rPr lang="ar-EG" dirty="0" smtClean="0"/>
              <a:t>) حيث حذف المسند ليترك الخيال يتصور هذا </a:t>
            </a:r>
            <a:r>
              <a:rPr lang="ar-EG" dirty="0" err="1" smtClean="0"/>
              <a:t>الحال </a:t>
            </a:r>
            <a:r>
              <a:rPr lang="ar-EG" dirty="0" smtClean="0"/>
              <a:t>, لصعوبة </a:t>
            </a:r>
            <a:r>
              <a:rPr lang="ar-EG" dirty="0" err="1" smtClean="0"/>
              <a:t>المشهد </a:t>
            </a:r>
            <a:r>
              <a:rPr lang="ar-EG" dirty="0" smtClean="0"/>
              <a:t>, تنوع </a:t>
            </a:r>
            <a:r>
              <a:rPr lang="ar-EG" dirty="0" err="1" smtClean="0"/>
              <a:t>النداء </a:t>
            </a:r>
            <a:r>
              <a:rPr lang="ar-EG" dirty="0" smtClean="0"/>
              <a:t>( هيا </a:t>
            </a:r>
            <a:r>
              <a:rPr lang="ar-EG" dirty="0" err="1" smtClean="0"/>
              <a:t>رباه </a:t>
            </a:r>
            <a:r>
              <a:rPr lang="ar-EG" dirty="0" smtClean="0"/>
              <a:t>– أيا </a:t>
            </a:r>
            <a:r>
              <a:rPr lang="ar-EG" dirty="0" err="1" smtClean="0"/>
              <a:t>أبت </a:t>
            </a:r>
            <a:r>
              <a:rPr lang="ar-EG" dirty="0" smtClean="0"/>
              <a:t>– يا </a:t>
            </a:r>
            <a:r>
              <a:rPr lang="ar-EG" dirty="0" err="1" smtClean="0"/>
              <a:t>بشره </a:t>
            </a:r>
            <a:r>
              <a:rPr lang="ar-EG" dirty="0" smtClean="0"/>
              <a:t>)  </a:t>
            </a:r>
            <a:r>
              <a:rPr lang="ar-EG" u="sng" dirty="0" err="1" smtClean="0"/>
              <a:t>العاطفة</a:t>
            </a:r>
            <a:r>
              <a:rPr lang="ar-EG" dirty="0" err="1" smtClean="0"/>
              <a:t> </a:t>
            </a:r>
            <a:r>
              <a:rPr lang="ar-EG" dirty="0" smtClean="0"/>
              <a:t>: قوية بعيدة </a:t>
            </a:r>
            <a:r>
              <a:rPr lang="ar-EG" dirty="0" err="1" smtClean="0"/>
              <a:t>الأثر </a:t>
            </a:r>
            <a:r>
              <a:rPr lang="ar-EG" dirty="0" smtClean="0"/>
              <a:t>؛ لأنها لم تصدر عن فخامة ألفاظ وقوة جرس </a:t>
            </a:r>
            <a:r>
              <a:rPr lang="ar-EG" dirty="0" err="1" smtClean="0"/>
              <a:t>فحسب .</a:t>
            </a:r>
            <a:r>
              <a:rPr lang="ar-EG" dirty="0" smtClean="0"/>
              <a:t> </a:t>
            </a:r>
          </a:p>
          <a:p>
            <a:r>
              <a:rPr lang="ar-EG" sz="3900" u="sng" dirty="0" err="1" smtClean="0"/>
              <a:t>مميزاتها </a:t>
            </a:r>
            <a:r>
              <a:rPr lang="ar-EG" sz="3900" dirty="0" smtClean="0"/>
              <a:t>: </a:t>
            </a:r>
            <a:r>
              <a:rPr lang="ar-EG" dirty="0" smtClean="0"/>
              <a:t> حبكة في الأحداث تتابعت معها النفس بين حالة الجوع والوحشة وبين حالة وصول الضيف والحركة والاهتمام والحيرة والدعاء </a:t>
            </a:r>
          </a:p>
          <a:p>
            <a:r>
              <a:rPr lang="ar-EG" sz="3900" u="sng" dirty="0" smtClean="0"/>
              <a:t>التصوير </a:t>
            </a:r>
            <a:r>
              <a:rPr lang="ar-EG" sz="3900" u="sng" dirty="0" err="1" smtClean="0"/>
              <a:t>الفني </a:t>
            </a:r>
            <a:r>
              <a:rPr lang="ar-EG" sz="3900" u="sng" dirty="0" smtClean="0"/>
              <a:t>:</a:t>
            </a:r>
            <a:r>
              <a:rPr lang="ar-EG" sz="3900" dirty="0" smtClean="0"/>
              <a:t> </a:t>
            </a:r>
            <a:r>
              <a:rPr lang="ar-EG" dirty="0" smtClean="0"/>
              <a:t>المجازات استطاعت أن تصور المشاهد والأحداث بدقة عالية  وذلك من </a:t>
            </a:r>
            <a:r>
              <a:rPr lang="ar-EG" dirty="0" err="1" smtClean="0"/>
              <a:t>خلال </a:t>
            </a:r>
            <a:r>
              <a:rPr lang="ar-EG" dirty="0" smtClean="0"/>
              <a:t>( حركه والصوت و </a:t>
            </a:r>
            <a:r>
              <a:rPr lang="ar-EG" dirty="0" err="1" smtClean="0"/>
              <a:t>اللون </a:t>
            </a:r>
            <a:r>
              <a:rPr lang="ar-EG" dirty="0" smtClean="0"/>
              <a:t>) </a:t>
            </a:r>
            <a:r>
              <a:rPr lang="ar-EG" dirty="0" err="1" smtClean="0"/>
              <a:t>نحو </a:t>
            </a:r>
            <a:r>
              <a:rPr lang="ar-EG" dirty="0" smtClean="0"/>
              <a:t>( أخي </a:t>
            </a:r>
            <a:r>
              <a:rPr lang="ar-EG" dirty="0" err="1" smtClean="0"/>
              <a:t>جفوة </a:t>
            </a:r>
            <a:r>
              <a:rPr lang="ar-EG" dirty="0" smtClean="0"/>
              <a:t>) فقد عبر عن الاقتران </a:t>
            </a:r>
            <a:r>
              <a:rPr lang="ar-EG" dirty="0" err="1" smtClean="0"/>
              <a:t>بالأخوة , </a:t>
            </a:r>
            <a:r>
              <a:rPr lang="ar-EG" dirty="0" smtClean="0"/>
              <a:t>( وبات أبوهم من </a:t>
            </a:r>
            <a:r>
              <a:rPr lang="ar-EG" dirty="0" err="1" smtClean="0"/>
              <a:t>بشاسته</a:t>
            </a:r>
            <a:r>
              <a:rPr lang="ar-EG" dirty="0" smtClean="0"/>
              <a:t> أباً </a:t>
            </a:r>
            <a:r>
              <a:rPr lang="ar-EG" dirty="0" err="1" smtClean="0"/>
              <a:t>لضيفهم  </a:t>
            </a:r>
            <a:r>
              <a:rPr lang="ar-EG" dirty="0" smtClean="0"/>
              <a:t>) فهي </a:t>
            </a:r>
            <a:r>
              <a:rPr lang="ar-EG" dirty="0" err="1" smtClean="0"/>
              <a:t>مجاز .</a:t>
            </a:r>
            <a:r>
              <a:rPr lang="ar-EG" dirty="0" smtClean="0"/>
              <a:t> </a:t>
            </a:r>
            <a:endParaRPr lang="ar-EG" u="sng" dirty="0" smtClean="0"/>
          </a:p>
          <a:p>
            <a:endParaRPr lang="ar-EG" u="sng"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207</TotalTime>
  <Words>1154</Words>
  <Application>Microsoft Office PowerPoint</Application>
  <PresentationFormat>عرض على الشاشة (3:4)‏</PresentationFormat>
  <Paragraphs>54</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تدفق</vt:lpstr>
      <vt:lpstr>ضيف ولا قرى  للحطيئة </vt:lpstr>
      <vt:lpstr>ضيف ولا قرى  للحطيئة </vt:lpstr>
      <vt:lpstr>الشريحة 3</vt:lpstr>
      <vt:lpstr>الشريحة 4</vt:lpstr>
      <vt:lpstr>الشريحة 5</vt:lpstr>
      <vt:lpstr>الشريحة 6</vt:lpstr>
      <vt:lpstr>الشريحة 7</vt:lpstr>
      <vt:lpstr>أسلوب الشاعر </vt:lpstr>
      <vt:lpstr>الشريحة 9</vt:lpstr>
      <vt:lpstr>الشريحة 10</vt:lpstr>
      <vt:lpstr>الشريحة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ضيف ولا قري  للحطيئة      1- وطاوي ثلاث عاصب البطن مرمل   *** ببيداء لم يعرف بها ساكن رسما     2 – أخي جفوة فيه من الإنس وحشة *** يرى البؤس فيها من شراسته نعمى     3 – وأفرد في شعب عجوزاً إزاءها *** ثلاثة أشباح تخــــــــــالـهم   بهمــــا  4 – حفاة عراة ما اغتذوا خبز ملة *** ولا عرفوا للبر</dc:title>
  <dc:creator>prof_hanan</dc:creator>
  <cp:lastModifiedBy>prof_hanan</cp:lastModifiedBy>
  <cp:revision>22</cp:revision>
  <dcterms:created xsi:type="dcterms:W3CDTF">2013-09-20T16:09:58Z</dcterms:created>
  <dcterms:modified xsi:type="dcterms:W3CDTF">2013-09-20T19:45:25Z</dcterms:modified>
</cp:coreProperties>
</file>