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34"/>
  </p:notesMasterIdLst>
  <p:sldIdLst>
    <p:sldId id="296" r:id="rId2"/>
    <p:sldId id="297" r:id="rId3"/>
    <p:sldId id="298" r:id="rId4"/>
    <p:sldId id="274" r:id="rId5"/>
    <p:sldId id="257" r:id="rId6"/>
    <p:sldId id="258" r:id="rId7"/>
    <p:sldId id="259" r:id="rId8"/>
    <p:sldId id="260" r:id="rId9"/>
    <p:sldId id="261" r:id="rId10"/>
    <p:sldId id="263" r:id="rId11"/>
    <p:sldId id="264" r:id="rId12"/>
    <p:sldId id="265" r:id="rId13"/>
    <p:sldId id="266" r:id="rId14"/>
    <p:sldId id="267" r:id="rId15"/>
    <p:sldId id="268" r:id="rId16"/>
    <p:sldId id="283" r:id="rId17"/>
    <p:sldId id="284" r:id="rId18"/>
    <p:sldId id="269" r:id="rId19"/>
    <p:sldId id="270" r:id="rId20"/>
    <p:sldId id="285" r:id="rId21"/>
    <p:sldId id="286" r:id="rId22"/>
    <p:sldId id="272" r:id="rId23"/>
    <p:sldId id="287" r:id="rId24"/>
    <p:sldId id="288" r:id="rId25"/>
    <p:sldId id="289" r:id="rId26"/>
    <p:sldId id="290" r:id="rId27"/>
    <p:sldId id="291" r:id="rId28"/>
    <p:sldId id="292" r:id="rId29"/>
    <p:sldId id="293" r:id="rId30"/>
    <p:sldId id="294" r:id="rId31"/>
    <p:sldId id="295" r:id="rId32"/>
    <p:sldId id="299"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1434" y="-10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0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5739EF-D4B0-4C83-AEE3-030984B31137}" type="doc">
      <dgm:prSet loTypeId="urn:microsoft.com/office/officeart/2005/8/layout/pyramid1" loCatId="pyramid" qsTypeId="urn:microsoft.com/office/officeart/2005/8/quickstyle/simple1" qsCatId="simple" csTypeId="urn:microsoft.com/office/officeart/2005/8/colors/accent1_2" csCatId="accent1" phldr="1"/>
      <dgm:spPr/>
    </dgm:pt>
    <dgm:pt modelId="{59A886AE-180E-422D-81F7-A77BA326A20A}">
      <dgm:prSet phldrT="[Text]" custT="1"/>
      <dgm:spPr/>
      <dgm:t>
        <a:bodyPr/>
        <a:lstStyle/>
        <a:p>
          <a:endParaRPr lang="ar-SA" sz="1600" b="1" dirty="0" smtClean="0">
            <a:solidFill>
              <a:schemeClr val="bg1"/>
            </a:solidFill>
            <a:cs typeface="Simplified Arabic" pitchFamily="2" charset="-78"/>
          </a:endParaRPr>
        </a:p>
        <a:p>
          <a:r>
            <a:rPr lang="ar-SA" sz="1700" b="1" dirty="0" smtClean="0">
              <a:solidFill>
                <a:schemeClr val="bg1"/>
              </a:solidFill>
              <a:cs typeface="Simplified Arabic" pitchFamily="2" charset="-78"/>
            </a:rPr>
            <a:t>الإدارة العليا</a:t>
          </a:r>
          <a:endParaRPr lang="en-US" sz="1700" b="1" dirty="0" smtClean="0">
            <a:solidFill>
              <a:schemeClr val="bg1"/>
            </a:solidFill>
            <a:cs typeface="Simplified Arabic" pitchFamily="2" charset="-78"/>
          </a:endParaRPr>
        </a:p>
        <a:p>
          <a:endParaRPr lang="en-US" sz="1600" b="1" dirty="0">
            <a:solidFill>
              <a:schemeClr val="bg1"/>
            </a:solidFill>
            <a:cs typeface="Simplified Arabic" pitchFamily="2" charset="-78"/>
          </a:endParaRPr>
        </a:p>
      </dgm:t>
    </dgm:pt>
    <dgm:pt modelId="{70A49D63-A13A-4113-888C-0ABE575D1DF1}" type="parTrans" cxnId="{157F6707-5BD9-446D-AC1F-E6C5011928B5}">
      <dgm:prSet/>
      <dgm:spPr/>
      <dgm:t>
        <a:bodyPr/>
        <a:lstStyle/>
        <a:p>
          <a:endParaRPr lang="en-US" sz="1400" b="1">
            <a:solidFill>
              <a:schemeClr val="bg1"/>
            </a:solidFill>
            <a:cs typeface="Simplified Arabic" pitchFamily="2" charset="-78"/>
          </a:endParaRPr>
        </a:p>
      </dgm:t>
    </dgm:pt>
    <dgm:pt modelId="{9BF3E3D8-008D-424A-93EF-A5A2349DE986}" type="sibTrans" cxnId="{157F6707-5BD9-446D-AC1F-E6C5011928B5}">
      <dgm:prSet/>
      <dgm:spPr/>
      <dgm:t>
        <a:bodyPr/>
        <a:lstStyle/>
        <a:p>
          <a:endParaRPr lang="en-US" sz="1400" b="1">
            <a:solidFill>
              <a:schemeClr val="bg1"/>
            </a:solidFill>
            <a:cs typeface="Simplified Arabic" pitchFamily="2" charset="-78"/>
          </a:endParaRPr>
        </a:p>
      </dgm:t>
    </dgm:pt>
    <dgm:pt modelId="{B2FD4E33-BBC6-471A-8C3B-8C3D16778F17}">
      <dgm:prSet phldrT="[Text]" custT="1"/>
      <dgm:spPr/>
      <dgm:t>
        <a:bodyPr/>
        <a:lstStyle/>
        <a:p>
          <a:r>
            <a:rPr lang="ar-SA" sz="1800" b="1" dirty="0" smtClean="0">
              <a:solidFill>
                <a:schemeClr val="bg1"/>
              </a:solidFill>
              <a:cs typeface="Simplified Arabic" pitchFamily="2" charset="-78"/>
            </a:rPr>
            <a:t>الإدارة الوسطى</a:t>
          </a:r>
        </a:p>
      </dgm:t>
    </dgm:pt>
    <dgm:pt modelId="{55A87098-D19E-4594-A4B1-5E48D27422B7}" type="parTrans" cxnId="{05FEFFBC-9BDF-454A-9272-5D1D2583D5A0}">
      <dgm:prSet/>
      <dgm:spPr/>
      <dgm:t>
        <a:bodyPr/>
        <a:lstStyle/>
        <a:p>
          <a:endParaRPr lang="en-US" sz="1400" b="1">
            <a:solidFill>
              <a:schemeClr val="bg1"/>
            </a:solidFill>
            <a:cs typeface="Simplified Arabic" pitchFamily="2" charset="-78"/>
          </a:endParaRPr>
        </a:p>
      </dgm:t>
    </dgm:pt>
    <dgm:pt modelId="{78318E6D-4568-43F6-8F27-0D1859A91538}" type="sibTrans" cxnId="{05FEFFBC-9BDF-454A-9272-5D1D2583D5A0}">
      <dgm:prSet/>
      <dgm:spPr/>
      <dgm:t>
        <a:bodyPr/>
        <a:lstStyle/>
        <a:p>
          <a:endParaRPr lang="en-US" sz="1400" b="1">
            <a:solidFill>
              <a:schemeClr val="bg1"/>
            </a:solidFill>
            <a:cs typeface="Simplified Arabic" pitchFamily="2" charset="-78"/>
          </a:endParaRPr>
        </a:p>
      </dgm:t>
    </dgm:pt>
    <dgm:pt modelId="{D804C147-56D1-426E-BE60-DB858CC03C12}">
      <dgm:prSet phldrT="[Text]" custT="1"/>
      <dgm:spPr/>
      <dgm:t>
        <a:bodyPr/>
        <a:lstStyle/>
        <a:p>
          <a:r>
            <a:rPr lang="ar-SA" sz="1800" b="1" dirty="0" smtClean="0">
              <a:solidFill>
                <a:schemeClr val="bg1"/>
              </a:solidFill>
              <a:cs typeface="Simplified Arabic" pitchFamily="2" charset="-78"/>
            </a:rPr>
            <a:t>الإدارة الإشرافية</a:t>
          </a:r>
          <a:endParaRPr lang="en-US" sz="1800" b="1" dirty="0" smtClean="0">
            <a:solidFill>
              <a:schemeClr val="bg1"/>
            </a:solidFill>
            <a:cs typeface="Simplified Arabic" pitchFamily="2" charset="-78"/>
          </a:endParaRPr>
        </a:p>
      </dgm:t>
    </dgm:pt>
    <dgm:pt modelId="{3C5E628E-6B00-4C61-9E05-172E6BB98DDB}" type="parTrans" cxnId="{BE6C3ACC-E65B-4C87-86E8-76CF28613F0F}">
      <dgm:prSet/>
      <dgm:spPr/>
      <dgm:t>
        <a:bodyPr/>
        <a:lstStyle/>
        <a:p>
          <a:endParaRPr lang="en-US" sz="1400" b="1">
            <a:solidFill>
              <a:schemeClr val="bg1"/>
            </a:solidFill>
            <a:cs typeface="Simplified Arabic" pitchFamily="2" charset="-78"/>
          </a:endParaRPr>
        </a:p>
      </dgm:t>
    </dgm:pt>
    <dgm:pt modelId="{F6276652-AC5F-4294-AE41-030AA0A02961}" type="sibTrans" cxnId="{BE6C3ACC-E65B-4C87-86E8-76CF28613F0F}">
      <dgm:prSet/>
      <dgm:spPr/>
      <dgm:t>
        <a:bodyPr/>
        <a:lstStyle/>
        <a:p>
          <a:endParaRPr lang="en-US" sz="1400" b="1">
            <a:solidFill>
              <a:schemeClr val="bg1"/>
            </a:solidFill>
            <a:cs typeface="Simplified Arabic" pitchFamily="2" charset="-78"/>
          </a:endParaRPr>
        </a:p>
      </dgm:t>
    </dgm:pt>
    <dgm:pt modelId="{B306EAA7-05F0-46C6-9AD9-BADA70ED90EC}" type="pres">
      <dgm:prSet presAssocID="{475739EF-D4B0-4C83-AEE3-030984B31137}" presName="Name0" presStyleCnt="0">
        <dgm:presLayoutVars>
          <dgm:dir/>
          <dgm:animLvl val="lvl"/>
          <dgm:resizeHandles val="exact"/>
        </dgm:presLayoutVars>
      </dgm:prSet>
      <dgm:spPr/>
    </dgm:pt>
    <dgm:pt modelId="{A7CAE051-24F6-47CB-9A70-5B48A99FE249}" type="pres">
      <dgm:prSet presAssocID="{59A886AE-180E-422D-81F7-A77BA326A20A}" presName="Name8" presStyleCnt="0"/>
      <dgm:spPr/>
    </dgm:pt>
    <dgm:pt modelId="{01C1D951-7E31-4B26-8507-2E63FA6EC47A}" type="pres">
      <dgm:prSet presAssocID="{59A886AE-180E-422D-81F7-A77BA326A20A}" presName="level" presStyleLbl="node1" presStyleIdx="0" presStyleCnt="3" custScaleX="100000" custLinFactNeighborX="0">
        <dgm:presLayoutVars>
          <dgm:chMax val="1"/>
          <dgm:bulletEnabled val="1"/>
        </dgm:presLayoutVars>
      </dgm:prSet>
      <dgm:spPr/>
      <dgm:t>
        <a:bodyPr/>
        <a:lstStyle/>
        <a:p>
          <a:endParaRPr lang="en-US"/>
        </a:p>
      </dgm:t>
    </dgm:pt>
    <dgm:pt modelId="{0B6C9D1C-3E64-4B14-AEAF-CAC4C8AA4D25}" type="pres">
      <dgm:prSet presAssocID="{59A886AE-180E-422D-81F7-A77BA326A20A}" presName="levelTx" presStyleLbl="revTx" presStyleIdx="0" presStyleCnt="0">
        <dgm:presLayoutVars>
          <dgm:chMax val="1"/>
          <dgm:bulletEnabled val="1"/>
        </dgm:presLayoutVars>
      </dgm:prSet>
      <dgm:spPr/>
      <dgm:t>
        <a:bodyPr/>
        <a:lstStyle/>
        <a:p>
          <a:endParaRPr lang="en-US"/>
        </a:p>
      </dgm:t>
    </dgm:pt>
    <dgm:pt modelId="{92B48F4F-7747-4654-BB53-0A9DBFD6ADF4}" type="pres">
      <dgm:prSet presAssocID="{B2FD4E33-BBC6-471A-8C3B-8C3D16778F17}" presName="Name8" presStyleCnt="0"/>
      <dgm:spPr/>
    </dgm:pt>
    <dgm:pt modelId="{95ED010C-458B-45BA-AEF4-4DF0C11CBC1F}" type="pres">
      <dgm:prSet presAssocID="{B2FD4E33-BBC6-471A-8C3B-8C3D16778F17}" presName="level" presStyleLbl="node1" presStyleIdx="1" presStyleCnt="3">
        <dgm:presLayoutVars>
          <dgm:chMax val="1"/>
          <dgm:bulletEnabled val="1"/>
        </dgm:presLayoutVars>
      </dgm:prSet>
      <dgm:spPr/>
      <dgm:t>
        <a:bodyPr/>
        <a:lstStyle/>
        <a:p>
          <a:endParaRPr lang="en-US"/>
        </a:p>
      </dgm:t>
    </dgm:pt>
    <dgm:pt modelId="{8B879FEE-4F2C-4D63-9A48-F00D2C2B384C}" type="pres">
      <dgm:prSet presAssocID="{B2FD4E33-BBC6-471A-8C3B-8C3D16778F17}" presName="levelTx" presStyleLbl="revTx" presStyleIdx="0" presStyleCnt="0">
        <dgm:presLayoutVars>
          <dgm:chMax val="1"/>
          <dgm:bulletEnabled val="1"/>
        </dgm:presLayoutVars>
      </dgm:prSet>
      <dgm:spPr/>
      <dgm:t>
        <a:bodyPr/>
        <a:lstStyle/>
        <a:p>
          <a:endParaRPr lang="en-US"/>
        </a:p>
      </dgm:t>
    </dgm:pt>
    <dgm:pt modelId="{DB188875-79D8-40BF-84D8-4CAFD809AD97}" type="pres">
      <dgm:prSet presAssocID="{D804C147-56D1-426E-BE60-DB858CC03C12}" presName="Name8" presStyleCnt="0"/>
      <dgm:spPr/>
    </dgm:pt>
    <dgm:pt modelId="{AA24A3B2-2180-49BB-8DCD-A6BC2A5A7C2C}" type="pres">
      <dgm:prSet presAssocID="{D804C147-56D1-426E-BE60-DB858CC03C12}" presName="level" presStyleLbl="node1" presStyleIdx="2" presStyleCnt="3" custLinFactNeighborY="-3728">
        <dgm:presLayoutVars>
          <dgm:chMax val="1"/>
          <dgm:bulletEnabled val="1"/>
        </dgm:presLayoutVars>
      </dgm:prSet>
      <dgm:spPr/>
      <dgm:t>
        <a:bodyPr/>
        <a:lstStyle/>
        <a:p>
          <a:endParaRPr lang="en-US"/>
        </a:p>
      </dgm:t>
    </dgm:pt>
    <dgm:pt modelId="{923FF47D-5500-42A7-B51D-CA333C3645C4}" type="pres">
      <dgm:prSet presAssocID="{D804C147-56D1-426E-BE60-DB858CC03C12}" presName="levelTx" presStyleLbl="revTx" presStyleIdx="0" presStyleCnt="0">
        <dgm:presLayoutVars>
          <dgm:chMax val="1"/>
          <dgm:bulletEnabled val="1"/>
        </dgm:presLayoutVars>
      </dgm:prSet>
      <dgm:spPr/>
      <dgm:t>
        <a:bodyPr/>
        <a:lstStyle/>
        <a:p>
          <a:endParaRPr lang="en-US"/>
        </a:p>
      </dgm:t>
    </dgm:pt>
  </dgm:ptLst>
  <dgm:cxnLst>
    <dgm:cxn modelId="{157F6707-5BD9-446D-AC1F-E6C5011928B5}" srcId="{475739EF-D4B0-4C83-AEE3-030984B31137}" destId="{59A886AE-180E-422D-81F7-A77BA326A20A}" srcOrd="0" destOrd="0" parTransId="{70A49D63-A13A-4113-888C-0ABE575D1DF1}" sibTransId="{9BF3E3D8-008D-424A-93EF-A5A2349DE986}"/>
    <dgm:cxn modelId="{061330AC-5428-4579-B56E-2A00A100E3C7}" type="presOf" srcId="{B2FD4E33-BBC6-471A-8C3B-8C3D16778F17}" destId="{8B879FEE-4F2C-4D63-9A48-F00D2C2B384C}" srcOrd="1" destOrd="0" presId="urn:microsoft.com/office/officeart/2005/8/layout/pyramid1"/>
    <dgm:cxn modelId="{0778B6AB-29BB-478F-AF0C-56AEBEC0E170}" type="presOf" srcId="{B2FD4E33-BBC6-471A-8C3B-8C3D16778F17}" destId="{95ED010C-458B-45BA-AEF4-4DF0C11CBC1F}" srcOrd="0" destOrd="0" presId="urn:microsoft.com/office/officeart/2005/8/layout/pyramid1"/>
    <dgm:cxn modelId="{F057F7EF-BAF6-4FB6-8796-F4BEDB8E0788}" type="presOf" srcId="{475739EF-D4B0-4C83-AEE3-030984B31137}" destId="{B306EAA7-05F0-46C6-9AD9-BADA70ED90EC}" srcOrd="0" destOrd="0" presId="urn:microsoft.com/office/officeart/2005/8/layout/pyramid1"/>
    <dgm:cxn modelId="{C2F2B9CB-53C6-47D3-8C78-51B39E18E09D}" type="presOf" srcId="{D804C147-56D1-426E-BE60-DB858CC03C12}" destId="{AA24A3B2-2180-49BB-8DCD-A6BC2A5A7C2C}" srcOrd="0" destOrd="0" presId="urn:microsoft.com/office/officeart/2005/8/layout/pyramid1"/>
    <dgm:cxn modelId="{9A9822CA-E291-42AC-8A20-CCBB48E8F9CC}" type="presOf" srcId="{59A886AE-180E-422D-81F7-A77BA326A20A}" destId="{0B6C9D1C-3E64-4B14-AEAF-CAC4C8AA4D25}" srcOrd="1" destOrd="0" presId="urn:microsoft.com/office/officeart/2005/8/layout/pyramid1"/>
    <dgm:cxn modelId="{CE2A0E3B-E4D4-4CB6-9854-CDF3C3CD4A05}" type="presOf" srcId="{D804C147-56D1-426E-BE60-DB858CC03C12}" destId="{923FF47D-5500-42A7-B51D-CA333C3645C4}" srcOrd="1" destOrd="0" presId="urn:microsoft.com/office/officeart/2005/8/layout/pyramid1"/>
    <dgm:cxn modelId="{05FEFFBC-9BDF-454A-9272-5D1D2583D5A0}" srcId="{475739EF-D4B0-4C83-AEE3-030984B31137}" destId="{B2FD4E33-BBC6-471A-8C3B-8C3D16778F17}" srcOrd="1" destOrd="0" parTransId="{55A87098-D19E-4594-A4B1-5E48D27422B7}" sibTransId="{78318E6D-4568-43F6-8F27-0D1859A91538}"/>
    <dgm:cxn modelId="{7811AF4E-1CA9-48D0-BAE0-24005D3BB424}" type="presOf" srcId="{59A886AE-180E-422D-81F7-A77BA326A20A}" destId="{01C1D951-7E31-4B26-8507-2E63FA6EC47A}" srcOrd="0" destOrd="0" presId="urn:microsoft.com/office/officeart/2005/8/layout/pyramid1"/>
    <dgm:cxn modelId="{BE6C3ACC-E65B-4C87-86E8-76CF28613F0F}" srcId="{475739EF-D4B0-4C83-AEE3-030984B31137}" destId="{D804C147-56D1-426E-BE60-DB858CC03C12}" srcOrd="2" destOrd="0" parTransId="{3C5E628E-6B00-4C61-9E05-172E6BB98DDB}" sibTransId="{F6276652-AC5F-4294-AE41-030AA0A02961}"/>
    <dgm:cxn modelId="{47915263-7A8A-43ED-9C7F-6AEB0162BC17}" type="presParOf" srcId="{B306EAA7-05F0-46C6-9AD9-BADA70ED90EC}" destId="{A7CAE051-24F6-47CB-9A70-5B48A99FE249}" srcOrd="0" destOrd="0" presId="urn:microsoft.com/office/officeart/2005/8/layout/pyramid1"/>
    <dgm:cxn modelId="{54B90B41-B28C-4336-A0BF-BE16672D0C84}" type="presParOf" srcId="{A7CAE051-24F6-47CB-9A70-5B48A99FE249}" destId="{01C1D951-7E31-4B26-8507-2E63FA6EC47A}" srcOrd="0" destOrd="0" presId="urn:microsoft.com/office/officeart/2005/8/layout/pyramid1"/>
    <dgm:cxn modelId="{7475D064-8D41-4D8F-AD41-D4FEF370D895}" type="presParOf" srcId="{A7CAE051-24F6-47CB-9A70-5B48A99FE249}" destId="{0B6C9D1C-3E64-4B14-AEAF-CAC4C8AA4D25}" srcOrd="1" destOrd="0" presId="urn:microsoft.com/office/officeart/2005/8/layout/pyramid1"/>
    <dgm:cxn modelId="{CD3A6991-5F5D-4060-B1C8-18F14B332369}" type="presParOf" srcId="{B306EAA7-05F0-46C6-9AD9-BADA70ED90EC}" destId="{92B48F4F-7747-4654-BB53-0A9DBFD6ADF4}" srcOrd="1" destOrd="0" presId="urn:microsoft.com/office/officeart/2005/8/layout/pyramid1"/>
    <dgm:cxn modelId="{DB86BF61-BF2B-4415-A736-246484E99525}" type="presParOf" srcId="{92B48F4F-7747-4654-BB53-0A9DBFD6ADF4}" destId="{95ED010C-458B-45BA-AEF4-4DF0C11CBC1F}" srcOrd="0" destOrd="0" presId="urn:microsoft.com/office/officeart/2005/8/layout/pyramid1"/>
    <dgm:cxn modelId="{F336CCD0-0033-4603-857C-A75045544CD1}" type="presParOf" srcId="{92B48F4F-7747-4654-BB53-0A9DBFD6ADF4}" destId="{8B879FEE-4F2C-4D63-9A48-F00D2C2B384C}" srcOrd="1" destOrd="0" presId="urn:microsoft.com/office/officeart/2005/8/layout/pyramid1"/>
    <dgm:cxn modelId="{517C047C-956D-4AD0-8F2B-B81AE3948684}" type="presParOf" srcId="{B306EAA7-05F0-46C6-9AD9-BADA70ED90EC}" destId="{DB188875-79D8-40BF-84D8-4CAFD809AD97}" srcOrd="2" destOrd="0" presId="urn:microsoft.com/office/officeart/2005/8/layout/pyramid1"/>
    <dgm:cxn modelId="{03664973-0461-4529-99A1-954F91BE6F9B}" type="presParOf" srcId="{DB188875-79D8-40BF-84D8-4CAFD809AD97}" destId="{AA24A3B2-2180-49BB-8DCD-A6BC2A5A7C2C}" srcOrd="0" destOrd="0" presId="urn:microsoft.com/office/officeart/2005/8/layout/pyramid1"/>
    <dgm:cxn modelId="{184A3D99-BFB9-440C-8163-EF51B2CF764B}" type="presParOf" srcId="{DB188875-79D8-40BF-84D8-4CAFD809AD97}" destId="{923FF47D-5500-42A7-B51D-CA333C3645C4}"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C1D951-7E31-4B26-8507-2E63FA6EC47A}">
      <dsp:nvSpPr>
        <dsp:cNvPr id="0" name=""/>
        <dsp:cNvSpPr/>
      </dsp:nvSpPr>
      <dsp:spPr>
        <a:xfrm>
          <a:off x="1891274" y="0"/>
          <a:ext cx="1891274" cy="989368"/>
        </a:xfrm>
        <a:prstGeom prst="trapezoid">
          <a:avLst>
            <a:gd name="adj" fmla="val 9558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ar-SA" sz="1600" b="1" kern="1200" dirty="0" smtClean="0">
            <a:solidFill>
              <a:schemeClr val="bg1"/>
            </a:solidFill>
            <a:cs typeface="Simplified Arabic" pitchFamily="2" charset="-78"/>
          </a:endParaRPr>
        </a:p>
        <a:p>
          <a:pPr lvl="0" algn="ctr" defTabSz="711200">
            <a:lnSpc>
              <a:spcPct val="90000"/>
            </a:lnSpc>
            <a:spcBef>
              <a:spcPct val="0"/>
            </a:spcBef>
            <a:spcAft>
              <a:spcPct val="35000"/>
            </a:spcAft>
          </a:pPr>
          <a:r>
            <a:rPr lang="ar-SA" sz="1700" b="1" kern="1200" dirty="0" smtClean="0">
              <a:solidFill>
                <a:schemeClr val="bg1"/>
              </a:solidFill>
              <a:cs typeface="Simplified Arabic" pitchFamily="2" charset="-78"/>
            </a:rPr>
            <a:t>الإدارة العليا</a:t>
          </a:r>
          <a:endParaRPr lang="en-US" sz="1700" b="1" kern="1200" dirty="0" smtClean="0">
            <a:solidFill>
              <a:schemeClr val="bg1"/>
            </a:solidFill>
            <a:cs typeface="Simplified Arabic" pitchFamily="2" charset="-78"/>
          </a:endParaRPr>
        </a:p>
        <a:p>
          <a:pPr lvl="0" algn="ctr" defTabSz="711200">
            <a:lnSpc>
              <a:spcPct val="90000"/>
            </a:lnSpc>
            <a:spcBef>
              <a:spcPct val="0"/>
            </a:spcBef>
            <a:spcAft>
              <a:spcPct val="35000"/>
            </a:spcAft>
          </a:pPr>
          <a:endParaRPr lang="en-US" sz="1600" b="1" kern="1200" dirty="0">
            <a:solidFill>
              <a:schemeClr val="bg1"/>
            </a:solidFill>
            <a:cs typeface="Simplified Arabic" pitchFamily="2" charset="-78"/>
          </a:endParaRPr>
        </a:p>
      </dsp:txBody>
      <dsp:txXfrm>
        <a:off x="1891274" y="0"/>
        <a:ext cx="1891274" cy="989368"/>
      </dsp:txXfrm>
    </dsp:sp>
    <dsp:sp modelId="{95ED010C-458B-45BA-AEF4-4DF0C11CBC1F}">
      <dsp:nvSpPr>
        <dsp:cNvPr id="0" name=""/>
        <dsp:cNvSpPr/>
      </dsp:nvSpPr>
      <dsp:spPr>
        <a:xfrm>
          <a:off x="945637" y="989368"/>
          <a:ext cx="3782549" cy="989368"/>
        </a:xfrm>
        <a:prstGeom prst="trapezoid">
          <a:avLst>
            <a:gd name="adj" fmla="val 9558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bg1"/>
              </a:solidFill>
              <a:cs typeface="Simplified Arabic" pitchFamily="2" charset="-78"/>
            </a:rPr>
            <a:t>الإدارة الوسطى</a:t>
          </a:r>
        </a:p>
      </dsp:txBody>
      <dsp:txXfrm>
        <a:off x="1607583" y="989368"/>
        <a:ext cx="2458657" cy="989368"/>
      </dsp:txXfrm>
    </dsp:sp>
    <dsp:sp modelId="{AA24A3B2-2180-49BB-8DCD-A6BC2A5A7C2C}">
      <dsp:nvSpPr>
        <dsp:cNvPr id="0" name=""/>
        <dsp:cNvSpPr/>
      </dsp:nvSpPr>
      <dsp:spPr>
        <a:xfrm>
          <a:off x="0" y="1941852"/>
          <a:ext cx="5673824" cy="989368"/>
        </a:xfrm>
        <a:prstGeom prst="trapezoid">
          <a:avLst>
            <a:gd name="adj" fmla="val 9558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bg1"/>
              </a:solidFill>
              <a:cs typeface="Simplified Arabic" pitchFamily="2" charset="-78"/>
            </a:rPr>
            <a:t>الإدارة الإشرافية</a:t>
          </a:r>
          <a:endParaRPr lang="en-US" sz="1800" b="1" kern="1200" dirty="0" smtClean="0">
            <a:solidFill>
              <a:schemeClr val="bg1"/>
            </a:solidFill>
            <a:cs typeface="Simplified Arabic" pitchFamily="2" charset="-78"/>
          </a:endParaRPr>
        </a:p>
      </dsp:txBody>
      <dsp:txXfrm>
        <a:off x="992919" y="1941852"/>
        <a:ext cx="3687985" cy="98936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2E53982-5F31-4F43-9AA5-0CE40BACA260}" type="datetimeFigureOut">
              <a:rPr lang="ar-SA" smtClean="0"/>
              <a:pPr/>
              <a:t>30/11/1433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E4B7032-3A93-4B0F-8D9F-288F9940A775}" type="slidenum">
              <a:rPr lang="ar-SA" smtClean="0"/>
              <a:pPr/>
              <a:t>‹#›</a:t>
            </a:fld>
            <a:endParaRPr lang="ar-SA"/>
          </a:p>
        </p:txBody>
      </p:sp>
    </p:spTree>
    <p:extLst>
      <p:ext uri="{BB962C8B-B14F-4D97-AF65-F5344CB8AC3E}">
        <p14:creationId xmlns:p14="http://schemas.microsoft.com/office/powerpoint/2010/main" xmlns="" val="420273177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3FA8504-86C6-4E54-AA24-37BC87D74117}" type="datetime1">
              <a:rPr lang="ar-SA" smtClean="0"/>
              <a:pPr/>
              <a:t>30/11/1433</a:t>
            </a:fld>
            <a:endParaRPr lang="ar-SA"/>
          </a:p>
        </p:txBody>
      </p:sp>
      <p:sp>
        <p:nvSpPr>
          <p:cNvPr id="16" name="Slide Number Placeholder 15"/>
          <p:cNvSpPr>
            <a:spLocks noGrp="1"/>
          </p:cNvSpPr>
          <p:nvPr>
            <p:ph type="sldNum" sz="quarter" idx="11"/>
          </p:nvPr>
        </p:nvSpPr>
        <p:spPr/>
        <p:txBody>
          <a:bodyPr/>
          <a:lstStyle/>
          <a:p>
            <a:fld id="{EDB57154-25DC-468D-AC66-7A7A5058010C}" type="slidenum">
              <a:rPr lang="ar-SA" smtClean="0"/>
              <a:pPr/>
              <a:t>‹#›</a:t>
            </a:fld>
            <a:endParaRPr lang="ar-SA"/>
          </a:p>
        </p:txBody>
      </p:sp>
      <p:sp>
        <p:nvSpPr>
          <p:cNvPr id="17" name="Footer Placeholder 16"/>
          <p:cNvSpPr>
            <a:spLocks noGrp="1"/>
          </p:cNvSpPr>
          <p:nvPr>
            <p:ph type="ftr" sz="quarter" idx="12"/>
          </p:nvPr>
        </p:nvSpPr>
        <p:spPr/>
        <p:txBody>
          <a:bodyPr/>
          <a:lstStyle/>
          <a:p>
            <a:r>
              <a:rPr lang="ar-SA" smtClean="0"/>
              <a:t>مبادئ الإدارة العامة             د. جهاد عفانه</a:t>
            </a:r>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61B49B-62BC-4785-9B66-59A3194CB3C6}" type="datetime1">
              <a:rPr lang="ar-SA" smtClean="0"/>
              <a:pPr/>
              <a:t>30/11/1433</a:t>
            </a:fld>
            <a:endParaRPr lang="ar-SA"/>
          </a:p>
        </p:txBody>
      </p:sp>
      <p:sp>
        <p:nvSpPr>
          <p:cNvPr id="5" name="Footer Placeholder 4"/>
          <p:cNvSpPr>
            <a:spLocks noGrp="1"/>
          </p:cNvSpPr>
          <p:nvPr>
            <p:ph type="ftr" sz="quarter" idx="11"/>
          </p:nvPr>
        </p:nvSpPr>
        <p:spPr/>
        <p:txBody>
          <a:bodyPr/>
          <a:lstStyle/>
          <a:p>
            <a:r>
              <a:rPr lang="ar-SA" smtClean="0"/>
              <a:t>مبادئ الإدارة العامة             د. جهاد عفانه</a:t>
            </a:r>
            <a:endParaRPr lang="ar-SA"/>
          </a:p>
        </p:txBody>
      </p:sp>
      <p:sp>
        <p:nvSpPr>
          <p:cNvPr id="6" name="Slide Number Placeholder 5"/>
          <p:cNvSpPr>
            <a:spLocks noGrp="1"/>
          </p:cNvSpPr>
          <p:nvPr>
            <p:ph type="sldNum" sz="quarter" idx="12"/>
          </p:nvPr>
        </p:nvSpPr>
        <p:spPr/>
        <p:txBody>
          <a:bodyPr/>
          <a:lstStyle/>
          <a:p>
            <a:fld id="{EDB57154-25DC-468D-AC66-7A7A5058010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C90BE9-98A3-46EE-88B7-3BEE9A572F81}" type="datetime1">
              <a:rPr lang="ar-SA" smtClean="0"/>
              <a:pPr/>
              <a:t>30/11/1433</a:t>
            </a:fld>
            <a:endParaRPr lang="ar-SA"/>
          </a:p>
        </p:txBody>
      </p:sp>
      <p:sp>
        <p:nvSpPr>
          <p:cNvPr id="5" name="Footer Placeholder 4"/>
          <p:cNvSpPr>
            <a:spLocks noGrp="1"/>
          </p:cNvSpPr>
          <p:nvPr>
            <p:ph type="ftr" sz="quarter" idx="11"/>
          </p:nvPr>
        </p:nvSpPr>
        <p:spPr/>
        <p:txBody>
          <a:bodyPr/>
          <a:lstStyle/>
          <a:p>
            <a:r>
              <a:rPr lang="ar-SA" smtClean="0"/>
              <a:t>مبادئ الإدارة العامة             د. جهاد عفانه</a:t>
            </a:r>
            <a:endParaRPr lang="ar-SA"/>
          </a:p>
        </p:txBody>
      </p:sp>
      <p:sp>
        <p:nvSpPr>
          <p:cNvPr id="6" name="Slide Number Placeholder 5"/>
          <p:cNvSpPr>
            <a:spLocks noGrp="1"/>
          </p:cNvSpPr>
          <p:nvPr>
            <p:ph type="sldNum" sz="quarter" idx="12"/>
          </p:nvPr>
        </p:nvSpPr>
        <p:spPr/>
        <p:txBody>
          <a:bodyPr/>
          <a:lstStyle/>
          <a:p>
            <a:fld id="{EDB57154-25DC-468D-AC66-7A7A5058010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D69DDDD-46BA-4DA3-862A-6E119188456C}" type="datetime1">
              <a:rPr lang="ar-SA" smtClean="0"/>
              <a:pPr/>
              <a:t>30/11/1433</a:t>
            </a:fld>
            <a:endParaRPr lang="ar-SA"/>
          </a:p>
        </p:txBody>
      </p:sp>
      <p:sp>
        <p:nvSpPr>
          <p:cNvPr id="15" name="Slide Number Placeholder 14"/>
          <p:cNvSpPr>
            <a:spLocks noGrp="1"/>
          </p:cNvSpPr>
          <p:nvPr>
            <p:ph type="sldNum" sz="quarter" idx="15"/>
          </p:nvPr>
        </p:nvSpPr>
        <p:spPr/>
        <p:txBody>
          <a:bodyPr/>
          <a:lstStyle>
            <a:lvl1pPr algn="ctr">
              <a:defRPr/>
            </a:lvl1pPr>
          </a:lstStyle>
          <a:p>
            <a:fld id="{EDB57154-25DC-468D-AC66-7A7A5058010C}" type="slidenum">
              <a:rPr lang="ar-SA" smtClean="0"/>
              <a:pPr/>
              <a:t>‹#›</a:t>
            </a:fld>
            <a:endParaRPr lang="ar-SA"/>
          </a:p>
        </p:txBody>
      </p:sp>
      <p:sp>
        <p:nvSpPr>
          <p:cNvPr id="16" name="Footer Placeholder 15"/>
          <p:cNvSpPr>
            <a:spLocks noGrp="1"/>
          </p:cNvSpPr>
          <p:nvPr>
            <p:ph type="ftr" sz="quarter" idx="16"/>
          </p:nvPr>
        </p:nvSpPr>
        <p:spPr/>
        <p:txBody>
          <a:bodyPr/>
          <a:lstStyle/>
          <a:p>
            <a:r>
              <a:rPr lang="ar-SA" smtClean="0"/>
              <a:t>مبادئ الإدارة العامة             د. جهاد عفانه</a:t>
            </a:r>
            <a:endParaRPr lang="ar-SA"/>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EAC254F-89B7-4BE7-8058-11201F7FDD3D}" type="datetime1">
              <a:rPr lang="ar-SA" smtClean="0"/>
              <a:pPr/>
              <a:t>30/11/1433</a:t>
            </a:fld>
            <a:endParaRPr lang="ar-SA"/>
          </a:p>
        </p:txBody>
      </p:sp>
      <p:sp>
        <p:nvSpPr>
          <p:cNvPr id="5" name="Footer Placeholder 4"/>
          <p:cNvSpPr>
            <a:spLocks noGrp="1"/>
          </p:cNvSpPr>
          <p:nvPr>
            <p:ph type="ftr" sz="quarter" idx="11"/>
          </p:nvPr>
        </p:nvSpPr>
        <p:spPr/>
        <p:txBody>
          <a:bodyPr/>
          <a:lstStyle/>
          <a:p>
            <a:r>
              <a:rPr lang="ar-SA" smtClean="0"/>
              <a:t>مبادئ الإدارة العامة             د. جهاد عفانه</a:t>
            </a:r>
            <a:endParaRPr lang="ar-SA"/>
          </a:p>
        </p:txBody>
      </p:sp>
      <p:sp>
        <p:nvSpPr>
          <p:cNvPr id="6" name="Slide Number Placeholder 5"/>
          <p:cNvSpPr>
            <a:spLocks noGrp="1"/>
          </p:cNvSpPr>
          <p:nvPr>
            <p:ph type="sldNum" sz="quarter" idx="12"/>
          </p:nvPr>
        </p:nvSpPr>
        <p:spPr/>
        <p:txBody>
          <a:bodyPr/>
          <a:lstStyle/>
          <a:p>
            <a:fld id="{EDB57154-25DC-468D-AC66-7A7A5058010C}" type="slidenum">
              <a:rPr lang="ar-SA" smtClean="0"/>
              <a:pPr/>
              <a:t>‹#›</a:t>
            </a:fld>
            <a:endParaRPr lang="ar-SA"/>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AD4A0C5-8BE4-4035-AB9C-3C535BF77E8B}" type="datetime1">
              <a:rPr lang="ar-SA" smtClean="0"/>
              <a:pPr/>
              <a:t>30/11/1433</a:t>
            </a:fld>
            <a:endParaRPr lang="ar-SA"/>
          </a:p>
        </p:txBody>
      </p:sp>
      <p:sp>
        <p:nvSpPr>
          <p:cNvPr id="6" name="Footer Placeholder 5"/>
          <p:cNvSpPr>
            <a:spLocks noGrp="1"/>
          </p:cNvSpPr>
          <p:nvPr>
            <p:ph type="ftr" sz="quarter" idx="11"/>
          </p:nvPr>
        </p:nvSpPr>
        <p:spPr/>
        <p:txBody>
          <a:bodyPr/>
          <a:lstStyle/>
          <a:p>
            <a:r>
              <a:rPr lang="ar-SA" smtClean="0"/>
              <a:t>مبادئ الإدارة العامة             د. جهاد عفانه</a:t>
            </a:r>
            <a:endParaRPr lang="ar-SA"/>
          </a:p>
        </p:txBody>
      </p:sp>
      <p:sp>
        <p:nvSpPr>
          <p:cNvPr id="7" name="Slide Number Placeholder 6"/>
          <p:cNvSpPr>
            <a:spLocks noGrp="1"/>
          </p:cNvSpPr>
          <p:nvPr>
            <p:ph type="sldNum" sz="quarter" idx="12"/>
          </p:nvPr>
        </p:nvSpPr>
        <p:spPr/>
        <p:txBody>
          <a:bodyPr/>
          <a:lstStyle/>
          <a:p>
            <a:fld id="{EDB57154-25DC-468D-AC66-7A7A5058010C}" type="slidenum">
              <a:rPr lang="ar-SA" smtClean="0"/>
              <a:pPr/>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DB57154-25DC-468D-AC66-7A7A5058010C}" type="slidenum">
              <a:rPr lang="ar-SA" smtClean="0"/>
              <a:pPr/>
              <a:t>‹#›</a:t>
            </a:fld>
            <a:endParaRPr lang="ar-SA"/>
          </a:p>
        </p:txBody>
      </p:sp>
      <p:sp>
        <p:nvSpPr>
          <p:cNvPr id="8" name="Footer Placeholder 7"/>
          <p:cNvSpPr>
            <a:spLocks noGrp="1"/>
          </p:cNvSpPr>
          <p:nvPr>
            <p:ph type="ftr" sz="quarter" idx="11"/>
          </p:nvPr>
        </p:nvSpPr>
        <p:spPr/>
        <p:txBody>
          <a:bodyPr/>
          <a:lstStyle/>
          <a:p>
            <a:r>
              <a:rPr lang="ar-SA" smtClean="0"/>
              <a:t>مبادئ الإدارة العامة             د. جهاد عفانه</a:t>
            </a:r>
            <a:endParaRPr lang="ar-SA"/>
          </a:p>
        </p:txBody>
      </p:sp>
      <p:sp>
        <p:nvSpPr>
          <p:cNvPr id="7" name="Date Placeholder 6"/>
          <p:cNvSpPr>
            <a:spLocks noGrp="1"/>
          </p:cNvSpPr>
          <p:nvPr>
            <p:ph type="dt" sz="half" idx="10"/>
          </p:nvPr>
        </p:nvSpPr>
        <p:spPr/>
        <p:txBody>
          <a:bodyPr/>
          <a:lstStyle/>
          <a:p>
            <a:fld id="{D4773216-6F43-40A4-A0A4-189DA9A3182F}" type="datetime1">
              <a:rPr lang="ar-SA" smtClean="0"/>
              <a:pPr/>
              <a:t>30/11/1433</a:t>
            </a:fld>
            <a:endParaRPr lang="ar-SA"/>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B2A64B0-ABB8-463E-B63B-F6FB517FA316}" type="datetime1">
              <a:rPr lang="ar-SA" smtClean="0"/>
              <a:pPr/>
              <a:t>30/11/1433</a:t>
            </a:fld>
            <a:endParaRPr lang="ar-SA"/>
          </a:p>
        </p:txBody>
      </p:sp>
      <p:sp>
        <p:nvSpPr>
          <p:cNvPr id="4" name="Footer Placeholder 3"/>
          <p:cNvSpPr>
            <a:spLocks noGrp="1"/>
          </p:cNvSpPr>
          <p:nvPr>
            <p:ph type="ftr" sz="quarter" idx="11"/>
          </p:nvPr>
        </p:nvSpPr>
        <p:spPr/>
        <p:txBody>
          <a:bodyPr/>
          <a:lstStyle/>
          <a:p>
            <a:r>
              <a:rPr lang="ar-SA" smtClean="0"/>
              <a:t>مبادئ الإدارة العامة             د. جهاد عفانه</a:t>
            </a:r>
            <a:endParaRPr lang="ar-SA"/>
          </a:p>
        </p:txBody>
      </p:sp>
      <p:sp>
        <p:nvSpPr>
          <p:cNvPr id="5" name="Slide Number Placeholder 4"/>
          <p:cNvSpPr>
            <a:spLocks noGrp="1"/>
          </p:cNvSpPr>
          <p:nvPr>
            <p:ph type="sldNum" sz="quarter" idx="12"/>
          </p:nvPr>
        </p:nvSpPr>
        <p:spPr/>
        <p:txBody>
          <a:bodyPr/>
          <a:lstStyle/>
          <a:p>
            <a:fld id="{EDB57154-25DC-468D-AC66-7A7A5058010C}" type="slidenum">
              <a:rPr lang="ar-SA" smtClean="0"/>
              <a:pPr/>
              <a:t>‹#›</a:t>
            </a:fld>
            <a:endParaRPr lang="ar-SA"/>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E65075-1E5D-447B-A120-9E9464D14D9F}" type="datetime1">
              <a:rPr lang="ar-SA" smtClean="0"/>
              <a:pPr/>
              <a:t>30/11/1433</a:t>
            </a:fld>
            <a:endParaRPr lang="ar-SA"/>
          </a:p>
        </p:txBody>
      </p:sp>
      <p:sp>
        <p:nvSpPr>
          <p:cNvPr id="3" name="Footer Placeholder 2"/>
          <p:cNvSpPr>
            <a:spLocks noGrp="1"/>
          </p:cNvSpPr>
          <p:nvPr>
            <p:ph type="ftr" sz="quarter" idx="11"/>
          </p:nvPr>
        </p:nvSpPr>
        <p:spPr/>
        <p:txBody>
          <a:bodyPr/>
          <a:lstStyle/>
          <a:p>
            <a:r>
              <a:rPr lang="ar-SA" smtClean="0"/>
              <a:t>مبادئ الإدارة العامة             د. جهاد عفانه</a:t>
            </a:r>
            <a:endParaRPr lang="ar-SA"/>
          </a:p>
        </p:txBody>
      </p:sp>
      <p:sp>
        <p:nvSpPr>
          <p:cNvPr id="4" name="Slide Number Placeholder 3"/>
          <p:cNvSpPr>
            <a:spLocks noGrp="1"/>
          </p:cNvSpPr>
          <p:nvPr>
            <p:ph type="sldNum" sz="quarter" idx="12"/>
          </p:nvPr>
        </p:nvSpPr>
        <p:spPr/>
        <p:txBody>
          <a:bodyPr/>
          <a:lstStyle/>
          <a:p>
            <a:fld id="{EDB57154-25DC-468D-AC66-7A7A5058010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F956F88-503B-4E06-9314-488FAE427E33}" type="datetime1">
              <a:rPr lang="ar-SA" smtClean="0"/>
              <a:pPr/>
              <a:t>30/11/1433</a:t>
            </a:fld>
            <a:endParaRPr lang="ar-SA"/>
          </a:p>
        </p:txBody>
      </p:sp>
      <p:sp>
        <p:nvSpPr>
          <p:cNvPr id="9" name="Slide Number Placeholder 8"/>
          <p:cNvSpPr>
            <a:spLocks noGrp="1"/>
          </p:cNvSpPr>
          <p:nvPr>
            <p:ph type="sldNum" sz="quarter" idx="15"/>
          </p:nvPr>
        </p:nvSpPr>
        <p:spPr/>
        <p:txBody>
          <a:bodyPr/>
          <a:lstStyle/>
          <a:p>
            <a:fld id="{EDB57154-25DC-468D-AC66-7A7A5058010C}" type="slidenum">
              <a:rPr lang="ar-SA" smtClean="0"/>
              <a:pPr/>
              <a:t>‹#›</a:t>
            </a:fld>
            <a:endParaRPr lang="ar-SA"/>
          </a:p>
        </p:txBody>
      </p:sp>
      <p:sp>
        <p:nvSpPr>
          <p:cNvPr id="10" name="Footer Placeholder 9"/>
          <p:cNvSpPr>
            <a:spLocks noGrp="1"/>
          </p:cNvSpPr>
          <p:nvPr>
            <p:ph type="ftr" sz="quarter" idx="16"/>
          </p:nvPr>
        </p:nvSpPr>
        <p:spPr/>
        <p:txBody>
          <a:bodyPr/>
          <a:lstStyle/>
          <a:p>
            <a:r>
              <a:rPr lang="ar-SA" smtClean="0"/>
              <a:t>مبادئ الإدارة العامة             د. جهاد عفانه</a:t>
            </a:r>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1EC2C14-0122-47C1-99EE-E56791695C5C}" type="datetime1">
              <a:rPr lang="ar-SA" smtClean="0"/>
              <a:pPr/>
              <a:t>30/11/1433</a:t>
            </a:fld>
            <a:endParaRPr lang="ar-SA"/>
          </a:p>
        </p:txBody>
      </p:sp>
      <p:sp>
        <p:nvSpPr>
          <p:cNvPr id="9" name="Slide Number Placeholder 8"/>
          <p:cNvSpPr>
            <a:spLocks noGrp="1"/>
          </p:cNvSpPr>
          <p:nvPr>
            <p:ph type="sldNum" sz="quarter" idx="11"/>
          </p:nvPr>
        </p:nvSpPr>
        <p:spPr/>
        <p:txBody>
          <a:bodyPr/>
          <a:lstStyle/>
          <a:p>
            <a:fld id="{EDB57154-25DC-468D-AC66-7A7A5058010C}" type="slidenum">
              <a:rPr lang="ar-SA" smtClean="0"/>
              <a:pPr/>
              <a:t>‹#›</a:t>
            </a:fld>
            <a:endParaRPr lang="ar-SA"/>
          </a:p>
        </p:txBody>
      </p:sp>
      <p:sp>
        <p:nvSpPr>
          <p:cNvPr id="10" name="Footer Placeholder 9"/>
          <p:cNvSpPr>
            <a:spLocks noGrp="1"/>
          </p:cNvSpPr>
          <p:nvPr>
            <p:ph type="ftr" sz="quarter" idx="12"/>
          </p:nvPr>
        </p:nvSpPr>
        <p:spPr/>
        <p:txBody>
          <a:bodyPr/>
          <a:lstStyle/>
          <a:p>
            <a:r>
              <a:rPr lang="ar-SA" smtClean="0"/>
              <a:t>مبادئ الإدارة العامة             د. جهاد عفانه</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87AF6E4-717D-46CD-BCD5-EED9B5B5A947}" type="datetime1">
              <a:rPr lang="ar-SA" smtClean="0"/>
              <a:pPr/>
              <a:t>30/11/1433</a:t>
            </a:fld>
            <a:endParaRPr lang="ar-SA"/>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r>
              <a:rPr lang="ar-SA" smtClean="0"/>
              <a:t>مبادئ الإدارة العامة             د. جهاد عفانه</a:t>
            </a:r>
            <a:endParaRPr lang="ar-SA"/>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DB57154-25DC-468D-AC66-7A7A5058010C}" type="slidenum">
              <a:rPr lang="ar-SA" smtClean="0"/>
              <a:pPr/>
              <a:t>‹#›</a:t>
            </a:fld>
            <a:endParaRPr lang="ar-SA"/>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130426"/>
            <a:ext cx="77724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13316" name="Slide Number Placeholder 3"/>
          <p:cNvSpPr>
            <a:spLocks noGrp="1"/>
          </p:cNvSpPr>
          <p:nvPr>
            <p:ph type="sldNum" sz="quarter" idx="10"/>
          </p:nvPr>
        </p:nvSpPr>
        <p:spPr bwMode="auto">
          <a:noFill/>
          <a:ln>
            <a:miter lim="800000"/>
            <a:headEnd/>
            <a:tailEnd/>
          </a:ln>
        </p:spPr>
        <p:txBody>
          <a:bodyPr/>
          <a:lstStyle/>
          <a:p>
            <a:fld id="{6666D806-20C0-4477-AA8D-779E8155B896}"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144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4267200" y="4648200"/>
            <a:ext cx="5257801" cy="1295400"/>
          </a:xfrm>
          <a:prstGeom prst="rect">
            <a:avLst/>
          </a:prstGeom>
          <a:noFill/>
          <a:ln w="9525">
            <a:noFill/>
            <a:miter lim="800000"/>
            <a:headEnd/>
            <a:tailEnd/>
          </a:ln>
        </p:spPr>
        <p:txBody>
          <a:bodyPr/>
          <a:lstStyle/>
          <a:p>
            <a:pPr algn="ctr" rtl="0">
              <a:spcBef>
                <a:spcPct val="20000"/>
              </a:spcBef>
              <a:buFont typeface="Arial" pitchFamily="34" charset="0"/>
              <a:buNone/>
              <a:defRPr/>
            </a:pPr>
            <a:r>
              <a:rPr lang="ar-SA" sz="2400" b="1" dirty="0" smtClean="0">
                <a:solidFill>
                  <a:schemeClr val="bg1"/>
                </a:solidFill>
                <a:latin typeface="Calibri" pitchFamily="34" charset="0"/>
              </a:rPr>
              <a:t>جامعة الملك فيصل</a:t>
            </a:r>
          </a:p>
          <a:p>
            <a:pPr algn="ctr" rtl="0">
              <a:spcBef>
                <a:spcPct val="20000"/>
              </a:spcBef>
              <a:buFont typeface="Arial" pitchFamily="34" charset="0"/>
              <a:buNone/>
              <a:defRPr/>
            </a:pPr>
            <a:r>
              <a:rPr lang="ar-SA" sz="2400" b="1" dirty="0" smtClean="0">
                <a:solidFill>
                  <a:schemeClr val="bg1"/>
                </a:solidFill>
                <a:latin typeface="Calibri" pitchFamily="34" charset="0"/>
              </a:rPr>
              <a:t>عمادة التعلم الإلكتروني والتعليم عن بعد</a:t>
            </a:r>
            <a:endParaRPr lang="en-US" sz="2400" b="1" dirty="0" smtClean="0">
              <a:solidFill>
                <a:schemeClr val="bg1"/>
              </a:solidFill>
              <a:latin typeface="Calibri" pitchFamily="34" charset="0"/>
            </a:endParaRPr>
          </a:p>
          <a:p>
            <a:pPr algn="ctr" rtl="0">
              <a:spcBef>
                <a:spcPct val="20000"/>
              </a:spcBef>
              <a:buFont typeface="Arial" pitchFamily="34" charset="0"/>
              <a:buNone/>
              <a:defRPr/>
            </a:pPr>
            <a:endParaRPr lang="en-US" sz="2400" dirty="0">
              <a:solidFill>
                <a:schemeClr val="bg1"/>
              </a:solidFill>
              <a:latin typeface="Calibri" pitchFamily="34" charset="0"/>
            </a:endParaRPr>
          </a:p>
        </p:txBody>
      </p:sp>
      <p:grpSp>
        <p:nvGrpSpPr>
          <p:cNvPr id="2" name="Group 7"/>
          <p:cNvGrpSpPr>
            <a:grpSpLocks/>
          </p:cNvGrpSpPr>
          <p:nvPr/>
        </p:nvGrpSpPr>
        <p:grpSpPr bwMode="auto">
          <a:xfrm>
            <a:off x="4800600" y="1066801"/>
            <a:ext cx="3594589" cy="3438526"/>
            <a:chOff x="5210750" y="1066800"/>
            <a:chExt cx="2976900" cy="3130677"/>
          </a:xfrm>
          <a:solidFill>
            <a:schemeClr val="tx1"/>
          </a:solidFill>
        </p:grpSpPr>
        <p:sp>
          <p:nvSpPr>
            <p:cNvPr id="9" name="Oval 8"/>
            <p:cNvSpPr/>
            <p:nvPr/>
          </p:nvSpPr>
          <p:spPr>
            <a:xfrm>
              <a:off x="5321611" y="1143591"/>
              <a:ext cx="2767900" cy="297315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3325"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grpFill/>
            <a:ln w="9525">
              <a:noFill/>
              <a:miter lim="800000"/>
              <a:headEnd/>
              <a:tailEnd/>
            </a:ln>
          </p:spPr>
        </p:pic>
      </p:grpSp>
      <p:sp>
        <p:nvSpPr>
          <p:cNvPr id="11" name="Freeform 10"/>
          <p:cNvSpPr/>
          <p:nvPr/>
        </p:nvSpPr>
        <p:spPr>
          <a:xfrm>
            <a:off x="1" y="2667000"/>
            <a:ext cx="4190999" cy="41910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22031" y="3124200"/>
            <a:ext cx="4706815" cy="1981200"/>
          </a:xfrm>
          <a:prstGeom prst="rect">
            <a:avLst/>
          </a:prstGeom>
          <a:noFill/>
          <a:ln w="9525">
            <a:noFill/>
            <a:miter lim="800000"/>
            <a:headEnd/>
            <a:tailEnd/>
          </a:ln>
        </p:spPr>
        <p:txBody>
          <a:bodyPr anchor="ctr"/>
          <a:lstStyle/>
          <a:p>
            <a:pPr algn="ctr">
              <a:defRPr/>
            </a:pPr>
            <a:r>
              <a:rPr lang="ar-EG" sz="3700" b="1" dirty="0">
                <a:solidFill>
                  <a:schemeClr val="bg1"/>
                </a:solidFill>
                <a:latin typeface="AYM Wadiy S_U normal."/>
                <a:cs typeface="Times New Roman" pitchFamily="18" charset="0"/>
              </a:rPr>
              <a:t>اسم المقرر</a:t>
            </a:r>
            <a:endParaRPr lang="ar-SA" sz="3700" b="1" dirty="0">
              <a:solidFill>
                <a:schemeClr val="bg1"/>
              </a:solidFill>
              <a:latin typeface="AYM Wadiy S_U normal."/>
              <a:cs typeface="Times New Roman" pitchFamily="18" charset="0"/>
            </a:endParaRPr>
          </a:p>
          <a:p>
            <a:pPr algn="ctr">
              <a:defRPr/>
            </a:pPr>
            <a:r>
              <a:rPr lang="ar-SA" sz="4000" dirty="0" err="1">
                <a:solidFill>
                  <a:schemeClr val="bg1"/>
                </a:solidFill>
                <a:latin typeface="Calibri" pitchFamily="34" charset="0"/>
                <a:cs typeface="PT Bold Heading" pitchFamily="2" charset="-78"/>
              </a:rPr>
              <a:t>الادارة</a:t>
            </a:r>
            <a:r>
              <a:rPr lang="ar-SA" sz="4000" dirty="0">
                <a:solidFill>
                  <a:schemeClr val="bg1"/>
                </a:solidFill>
                <a:latin typeface="Calibri" pitchFamily="34" charset="0"/>
                <a:cs typeface="PT Bold Heading" pitchFamily="2" charset="-78"/>
              </a:rPr>
              <a:t> </a:t>
            </a:r>
            <a:r>
              <a:rPr lang="ar-SA" sz="4000" dirty="0" smtClean="0">
                <a:solidFill>
                  <a:schemeClr val="bg1"/>
                </a:solidFill>
                <a:latin typeface="Calibri" pitchFamily="34" charset="0"/>
                <a:cs typeface="PT Bold Heading" pitchFamily="2" charset="-78"/>
              </a:rPr>
              <a:t>العامة</a:t>
            </a:r>
          </a:p>
          <a:p>
            <a:pPr algn="ctr">
              <a:defRPr/>
            </a:pPr>
            <a:r>
              <a:rPr lang="ar-SA" sz="3200" dirty="0" smtClean="0">
                <a:solidFill>
                  <a:schemeClr val="bg1"/>
                </a:solidFill>
                <a:latin typeface="Calibri" pitchFamily="34" charset="0"/>
                <a:cs typeface="PT Bold Heading" pitchFamily="2" charset="-78"/>
              </a:rPr>
              <a:t>د.محمد </a:t>
            </a:r>
            <a:r>
              <a:rPr lang="ar-SA" sz="3200" dirty="0" err="1" smtClean="0">
                <a:solidFill>
                  <a:schemeClr val="bg1"/>
                </a:solidFill>
                <a:latin typeface="Calibri" pitchFamily="34" charset="0"/>
                <a:cs typeface="PT Bold Heading" pitchFamily="2" charset="-78"/>
              </a:rPr>
              <a:t>عبدالرحمن</a:t>
            </a:r>
            <a:r>
              <a:rPr lang="ar-SA" sz="3200" dirty="0" smtClean="0">
                <a:solidFill>
                  <a:schemeClr val="bg1"/>
                </a:solidFill>
                <a:latin typeface="Calibri" pitchFamily="34" charset="0"/>
                <a:cs typeface="PT Bold Heading" pitchFamily="2" charset="-78"/>
              </a:rPr>
              <a:t> </a:t>
            </a:r>
            <a:r>
              <a:rPr lang="ar-SA" sz="3200" dirty="0" err="1" smtClean="0">
                <a:solidFill>
                  <a:schemeClr val="bg1"/>
                </a:solidFill>
                <a:latin typeface="Calibri" pitchFamily="34" charset="0"/>
                <a:cs typeface="PT Bold Heading" pitchFamily="2" charset="-78"/>
              </a:rPr>
              <a:t>الدوغان</a:t>
            </a:r>
            <a:endParaRPr lang="ar-SA" sz="3200" dirty="0">
              <a:solidFill>
                <a:schemeClr val="bg1"/>
              </a:solidFill>
              <a:latin typeface="Calibri" pitchFamily="34" charset="0"/>
              <a:cs typeface="PT Bold Heading" pitchFamily="2" charset="-78"/>
            </a:endParaRPr>
          </a:p>
          <a:p>
            <a:pPr algn="ctr">
              <a:defRPr/>
            </a:pPr>
            <a:endParaRPr lang="en-US" sz="2600" b="1" dirty="0">
              <a:solidFill>
                <a:schemeClr val="bg1"/>
              </a:solidFill>
              <a:latin typeface="Calibri" pitchFamily="34" charset="0"/>
            </a:endParaRPr>
          </a:p>
        </p:txBody>
      </p:sp>
      <p:sp>
        <p:nvSpPr>
          <p:cNvPr id="13323" name="Slide Number Placeholder 10"/>
          <p:cNvSpPr txBox="1">
            <a:spLocks/>
          </p:cNvSpPr>
          <p:nvPr/>
        </p:nvSpPr>
        <p:spPr bwMode="auto">
          <a:xfrm>
            <a:off x="351692" y="6405564"/>
            <a:ext cx="2133600" cy="365125"/>
          </a:xfrm>
          <a:prstGeom prst="rect">
            <a:avLst/>
          </a:prstGeom>
          <a:noFill/>
          <a:ln w="9525">
            <a:noFill/>
            <a:miter lim="800000"/>
            <a:headEnd/>
            <a:tailEnd/>
          </a:ln>
        </p:spPr>
        <p:txBody>
          <a:bodyPr anchor="ctr"/>
          <a:lstStyle/>
          <a:p>
            <a:pPr rtl="0"/>
            <a:fld id="{E47AEFE9-C159-4FDA-8C3B-CFD8F2B5B52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640960" cy="6408712"/>
          </a:xfrm>
        </p:spPr>
        <p:txBody>
          <a:bodyPr>
            <a:normAutofit fontScale="92500" lnSpcReduction="10000"/>
          </a:bodyPr>
          <a:lstStyle/>
          <a:p>
            <a:pPr algn="just" rtl="1">
              <a:buNone/>
            </a:pPr>
            <a:r>
              <a:rPr lang="ar-SA" sz="3200" b="1" u="sng" dirty="0" smtClean="0">
                <a:solidFill>
                  <a:schemeClr val="bg1"/>
                </a:solidFill>
              </a:rPr>
              <a:t>العوامل التي يجب مراعاتها في الأهداف:</a:t>
            </a:r>
            <a:endParaRPr lang="ar-JO" sz="3200" b="1" u="sng" dirty="0" smtClean="0">
              <a:solidFill>
                <a:schemeClr val="bg1"/>
              </a:solidFill>
            </a:endParaRPr>
          </a:p>
          <a:p>
            <a:pPr marL="514350" indent="-514350" algn="just" rtl="1">
              <a:buFont typeface="+mj-lt"/>
              <a:buAutoNum type="arabicPeriod"/>
            </a:pPr>
            <a:r>
              <a:rPr lang="ar-SA" sz="2700" b="1" dirty="0" smtClean="0"/>
              <a:t>درجة </a:t>
            </a:r>
            <a:r>
              <a:rPr lang="ar-SA" sz="2700" b="1" dirty="0" smtClean="0">
                <a:solidFill>
                  <a:srgbClr val="002060"/>
                </a:solidFill>
              </a:rPr>
              <a:t>الوضوح</a:t>
            </a:r>
            <a:r>
              <a:rPr lang="ar-SA" sz="2700" b="1" dirty="0" smtClean="0"/>
              <a:t>: وذلك لمن يقوم بوضعها أو تنفيذها. ويكون الهدف واضحاً أكثر كلما أمكن التعبير عنه في صورة كمية دقيقة.</a:t>
            </a:r>
          </a:p>
          <a:p>
            <a:pPr marL="514350" indent="-514350" algn="just" rtl="1">
              <a:buNone/>
            </a:pPr>
            <a:r>
              <a:rPr lang="ar-SA" sz="2900" b="1" dirty="0" smtClean="0">
                <a:solidFill>
                  <a:schemeClr val="bg1"/>
                </a:solidFill>
              </a:rPr>
              <a:t>ومن مزايا الأهداف الواضحة، كونها تساعد على:</a:t>
            </a:r>
          </a:p>
          <a:p>
            <a:pPr marL="514350" indent="-514350" algn="just" rtl="1">
              <a:buFont typeface="Wingdings" pitchFamily="2" charset="2"/>
              <a:buChar char="§"/>
            </a:pPr>
            <a:r>
              <a:rPr lang="ar-SA" sz="2700" b="1" dirty="0" smtClean="0"/>
              <a:t>توحيد الجهود.</a:t>
            </a:r>
          </a:p>
          <a:p>
            <a:pPr marL="514350" indent="-514350" algn="just" rtl="1">
              <a:buFont typeface="Wingdings" pitchFamily="2" charset="2"/>
              <a:buChar char="§"/>
            </a:pPr>
            <a:r>
              <a:rPr lang="ar-SA" sz="2700" b="1" dirty="0" smtClean="0"/>
              <a:t>القيام بوظائف المنظمة.</a:t>
            </a:r>
          </a:p>
          <a:p>
            <a:pPr marL="514350" indent="-514350" algn="just" rtl="1">
              <a:buFont typeface="Wingdings" pitchFamily="2" charset="2"/>
              <a:buChar char="§"/>
            </a:pPr>
            <a:r>
              <a:rPr lang="ar-SA" sz="2700" b="1" dirty="0" smtClean="0"/>
              <a:t>وضع المعايير اللازمة للأداء، وبالتالي سرعة </a:t>
            </a:r>
            <a:r>
              <a:rPr lang="ar-SA" b="1" dirty="0" smtClean="0"/>
              <a:t>تحديد الإنحراف والتصحيح.</a:t>
            </a:r>
          </a:p>
          <a:p>
            <a:pPr marL="514350" indent="-514350" algn="just" rtl="1">
              <a:buFont typeface="Wingdings" pitchFamily="2" charset="2"/>
              <a:buChar char="§"/>
            </a:pPr>
            <a:r>
              <a:rPr lang="ar-SA" sz="2700" b="1" dirty="0" smtClean="0"/>
              <a:t>تنسيق العمل بين الأفراد والأقسام.</a:t>
            </a:r>
          </a:p>
          <a:p>
            <a:pPr marL="514350" indent="-514350" algn="just" rtl="1">
              <a:buNone/>
            </a:pPr>
            <a:endParaRPr lang="ar-SA" sz="900" b="1" dirty="0" smtClean="0"/>
          </a:p>
          <a:p>
            <a:pPr marL="514350" indent="-514350" algn="just" rtl="1">
              <a:buFont typeface="+mj-lt"/>
              <a:buAutoNum type="arabicPeriod" startAt="2"/>
            </a:pPr>
            <a:r>
              <a:rPr lang="ar-SA" sz="2700" b="1" dirty="0" smtClean="0">
                <a:solidFill>
                  <a:srgbClr val="002060"/>
                </a:solidFill>
              </a:rPr>
              <a:t>القناعة</a:t>
            </a:r>
            <a:r>
              <a:rPr lang="ar-SA" sz="2700" b="1" dirty="0" smtClean="0"/>
              <a:t> بالهدف: لزيادة درجة الحماسة لتحقيقه.</a:t>
            </a:r>
          </a:p>
          <a:p>
            <a:pPr marL="514350" indent="-514350" algn="just" rtl="1">
              <a:buFont typeface="+mj-lt"/>
              <a:buAutoNum type="arabicPeriod" startAt="2"/>
            </a:pPr>
            <a:r>
              <a:rPr lang="ar-SA" sz="2700" b="1" dirty="0" smtClean="0">
                <a:solidFill>
                  <a:srgbClr val="002060"/>
                </a:solidFill>
              </a:rPr>
              <a:t>الواقعية</a:t>
            </a:r>
            <a:r>
              <a:rPr lang="ar-SA" sz="2700" b="1" dirty="0" smtClean="0"/>
              <a:t> في الهدف: بمعنى إمكانية تحقيقه في الواقع العملي.</a:t>
            </a:r>
          </a:p>
          <a:p>
            <a:pPr marL="514350" indent="-514350" algn="just" rtl="1">
              <a:buFont typeface="+mj-lt"/>
              <a:buAutoNum type="arabicPeriod" startAt="2"/>
            </a:pPr>
            <a:r>
              <a:rPr lang="ar-SA" sz="2700" b="1" dirty="0" smtClean="0">
                <a:solidFill>
                  <a:srgbClr val="002060"/>
                </a:solidFill>
              </a:rPr>
              <a:t>التناسق</a:t>
            </a:r>
            <a:r>
              <a:rPr lang="ar-SA" sz="2700" b="1" dirty="0" smtClean="0"/>
              <a:t> والانسجام بين الأهداف: لسهولة التنفيذ والبعد عن الإرباك.</a:t>
            </a:r>
          </a:p>
          <a:p>
            <a:pPr marL="514350" indent="-514350" algn="just" rtl="1">
              <a:buFont typeface="+mj-lt"/>
              <a:buAutoNum type="arabicPeriod" startAt="2"/>
            </a:pPr>
            <a:r>
              <a:rPr lang="ar-SA" sz="2700" b="1" dirty="0" smtClean="0">
                <a:solidFill>
                  <a:srgbClr val="002060"/>
                </a:solidFill>
              </a:rPr>
              <a:t>مشروعية</a:t>
            </a:r>
            <a:r>
              <a:rPr lang="ar-SA" sz="2700" b="1" dirty="0" smtClean="0"/>
              <a:t> الهدف: مدى الملائمة للقيم والتقاليد والأنظمة واللوائح،..</a:t>
            </a:r>
          </a:p>
          <a:p>
            <a:pPr marL="514350" indent="-514350" algn="just" rtl="1">
              <a:buFont typeface="+mj-lt"/>
              <a:buAutoNum type="arabicPeriod" startAt="2"/>
            </a:pPr>
            <a:r>
              <a:rPr lang="ar-SA" sz="2700" b="1" dirty="0" smtClean="0">
                <a:solidFill>
                  <a:srgbClr val="002060"/>
                </a:solidFill>
              </a:rPr>
              <a:t>القابلية للقياس</a:t>
            </a:r>
            <a:r>
              <a:rPr lang="ar-SA" sz="2700" b="1" dirty="0" smtClean="0"/>
              <a:t>: من خلال عدة مقاييس كمية، أو نوعية، أو</a:t>
            </a:r>
            <a:r>
              <a:rPr lang="en-US" sz="2700" b="1" dirty="0" smtClean="0"/>
              <a:t> </a:t>
            </a:r>
            <a:r>
              <a:rPr lang="ar-SA" sz="2700" b="1" dirty="0" smtClean="0"/>
              <a:t>زمنية،... بهدف التأكد من مدى التحقيق، وتحديد الإنحرافات ـ إن وجدت ـ والعمل على إجرء التعديلات اللازمة.</a:t>
            </a:r>
          </a:p>
          <a:p>
            <a:pPr marL="514350" indent="-514350" algn="just" rtl="1">
              <a:buFont typeface="+mj-lt"/>
              <a:buAutoNum type="arabicPeriod" startAt="2"/>
            </a:pPr>
            <a:endParaRPr lang="ar-SA" sz="2900" b="1" dirty="0" smtClean="0">
              <a:solidFill>
                <a:schemeClr val="tx2"/>
              </a:solidFill>
            </a:endParaRPr>
          </a:p>
          <a:p>
            <a:pPr marL="514350" indent="-514350" algn="just" rtl="1">
              <a:buFont typeface="Wingdings" pitchFamily="2" charset="2"/>
              <a:buChar char="§"/>
            </a:pPr>
            <a:endParaRPr lang="ar-JO" sz="2700" b="1" dirty="0" smtClean="0">
              <a:solidFill>
                <a:schemeClr val="bg1"/>
              </a:solidFill>
            </a:endParaRPr>
          </a:p>
          <a:p>
            <a:pPr algn="just" rtl="1">
              <a:buNone/>
            </a:pPr>
            <a:endParaRPr lang="ar-SA" sz="3200" dirty="0"/>
          </a:p>
        </p:txBody>
      </p:sp>
      <p:sp>
        <p:nvSpPr>
          <p:cNvPr id="6" name="Slide Number Placeholder 5"/>
          <p:cNvSpPr>
            <a:spLocks noGrp="1"/>
          </p:cNvSpPr>
          <p:nvPr>
            <p:ph type="sldNum" sz="quarter" idx="15"/>
          </p:nvPr>
        </p:nvSpPr>
        <p:spPr/>
        <p:txBody>
          <a:bodyPr/>
          <a:lstStyle/>
          <a:p>
            <a:fld id="{EDB57154-25DC-468D-AC66-7A7A5058010C}" type="slidenum">
              <a:rPr lang="ar-SA" sz="1800" smtClean="0"/>
              <a:pPr/>
              <a:t>10</a:t>
            </a:fld>
            <a:endParaRPr lang="ar-SA" sz="1800"/>
          </a:p>
        </p:txBody>
      </p:sp>
    </p:spTree>
  </p:cSld>
  <p:clrMapOvr>
    <a:masterClrMapping/>
  </p:clrMapOvr>
  <p:transition spd="slow">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50" dur="5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500" fill="hold"/>
                                        <p:tgtEl>
                                          <p:spTgt spid="3">
                                            <p:txEl>
                                              <p:pRg st="6" end="6"/>
                                            </p:txEl>
                                          </p:spTgt>
                                        </p:tgtEl>
                                        <p:attrNameLst>
                                          <p:attrName>style.rotation</p:attrName>
                                        </p:attrNameLst>
                                      </p:cBhvr>
                                      <p:tavLst>
                                        <p:tav tm="0">
                                          <p:val>
                                            <p:fltVal val="360"/>
                                          </p:val>
                                        </p:tav>
                                        <p:tav tm="100000">
                                          <p:val>
                                            <p:fltVal val="0"/>
                                          </p:val>
                                        </p:tav>
                                      </p:tavLst>
                                    </p:anim>
                                    <p:animEffect transition="in" filter="fade">
                                      <p:cBhvr>
                                        <p:cTn id="58" dur="5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49" presetClass="entr" presetSubtype="0" decel="10000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4" dur="500" fill="hold"/>
                                        <p:tgtEl>
                                          <p:spTgt spid="3">
                                            <p:txEl>
                                              <p:pRg st="8" end="8"/>
                                            </p:txEl>
                                          </p:spTgt>
                                        </p:tgtEl>
                                        <p:attrNameLst>
                                          <p:attrName>ppt_h</p:attrName>
                                        </p:attrNameLst>
                                      </p:cBhvr>
                                      <p:tavLst>
                                        <p:tav tm="0">
                                          <p:val>
                                            <p:fltVal val="0"/>
                                          </p:val>
                                        </p:tav>
                                        <p:tav tm="100000">
                                          <p:val>
                                            <p:strVal val="#ppt_h"/>
                                          </p:val>
                                        </p:tav>
                                      </p:tavLst>
                                    </p:anim>
                                    <p:anim calcmode="lin" valueType="num">
                                      <p:cBhvr>
                                        <p:cTn id="65" dur="500" fill="hold"/>
                                        <p:tgtEl>
                                          <p:spTgt spid="3">
                                            <p:txEl>
                                              <p:pRg st="8" end="8"/>
                                            </p:txEl>
                                          </p:spTgt>
                                        </p:tgtEl>
                                        <p:attrNameLst>
                                          <p:attrName>style.rotation</p:attrName>
                                        </p:attrNameLst>
                                      </p:cBhvr>
                                      <p:tavLst>
                                        <p:tav tm="0">
                                          <p:val>
                                            <p:fltVal val="360"/>
                                          </p:val>
                                        </p:tav>
                                        <p:tav tm="100000">
                                          <p:val>
                                            <p:fltVal val="0"/>
                                          </p:val>
                                        </p:tav>
                                      </p:tavLst>
                                    </p:anim>
                                    <p:animEffect transition="in" filter="fade">
                                      <p:cBhvr>
                                        <p:cTn id="66" dur="500"/>
                                        <p:tgtEl>
                                          <p:spTgt spid="3">
                                            <p:txEl>
                                              <p:pRg st="8" end="8"/>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49" presetClass="entr" presetSubtype="0" decel="100000" fill="hold" grpId="0" nodeType="clickEffect">
                                  <p:stCondLst>
                                    <p:cond delay="0"/>
                                  </p:stCondLst>
                                  <p:childTnLst>
                                    <p:set>
                                      <p:cBhvr>
                                        <p:cTn id="70" dur="1" fill="hold">
                                          <p:stCondLst>
                                            <p:cond delay="0"/>
                                          </p:stCondLst>
                                        </p:cTn>
                                        <p:tgtEl>
                                          <p:spTgt spid="3">
                                            <p:txEl>
                                              <p:pRg st="9" end="9"/>
                                            </p:txEl>
                                          </p:spTgt>
                                        </p:tgtEl>
                                        <p:attrNameLst>
                                          <p:attrName>style.visibility</p:attrName>
                                        </p:attrNameLst>
                                      </p:cBhvr>
                                      <p:to>
                                        <p:strVal val="visible"/>
                                      </p:to>
                                    </p:set>
                                    <p:anim calcmode="lin" valueType="num">
                                      <p:cBhvr>
                                        <p:cTn id="71"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72" dur="500" fill="hold"/>
                                        <p:tgtEl>
                                          <p:spTgt spid="3">
                                            <p:txEl>
                                              <p:pRg st="9" end="9"/>
                                            </p:txEl>
                                          </p:spTgt>
                                        </p:tgtEl>
                                        <p:attrNameLst>
                                          <p:attrName>ppt_h</p:attrName>
                                        </p:attrNameLst>
                                      </p:cBhvr>
                                      <p:tavLst>
                                        <p:tav tm="0">
                                          <p:val>
                                            <p:fltVal val="0"/>
                                          </p:val>
                                        </p:tav>
                                        <p:tav tm="100000">
                                          <p:val>
                                            <p:strVal val="#ppt_h"/>
                                          </p:val>
                                        </p:tav>
                                      </p:tavLst>
                                    </p:anim>
                                    <p:anim calcmode="lin" valueType="num">
                                      <p:cBhvr>
                                        <p:cTn id="73" dur="500" fill="hold"/>
                                        <p:tgtEl>
                                          <p:spTgt spid="3">
                                            <p:txEl>
                                              <p:pRg st="9" end="9"/>
                                            </p:txEl>
                                          </p:spTgt>
                                        </p:tgtEl>
                                        <p:attrNameLst>
                                          <p:attrName>style.rotation</p:attrName>
                                        </p:attrNameLst>
                                      </p:cBhvr>
                                      <p:tavLst>
                                        <p:tav tm="0">
                                          <p:val>
                                            <p:fltVal val="360"/>
                                          </p:val>
                                        </p:tav>
                                        <p:tav tm="100000">
                                          <p:val>
                                            <p:fltVal val="0"/>
                                          </p:val>
                                        </p:tav>
                                      </p:tavLst>
                                    </p:anim>
                                    <p:animEffect transition="in" filter="fade">
                                      <p:cBhvr>
                                        <p:cTn id="74" dur="500"/>
                                        <p:tgtEl>
                                          <p:spTgt spid="3">
                                            <p:txEl>
                                              <p:pRg st="9" end="9"/>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49" presetClass="entr" presetSubtype="0" decel="100000" fill="hold" grpId="0" nodeType="clickEffect">
                                  <p:stCondLst>
                                    <p:cond delay="0"/>
                                  </p:stCondLst>
                                  <p:childTnLst>
                                    <p:set>
                                      <p:cBhvr>
                                        <p:cTn id="78" dur="1" fill="hold">
                                          <p:stCondLst>
                                            <p:cond delay="0"/>
                                          </p:stCondLst>
                                        </p:cTn>
                                        <p:tgtEl>
                                          <p:spTgt spid="3">
                                            <p:txEl>
                                              <p:pRg st="10" end="10"/>
                                            </p:txEl>
                                          </p:spTgt>
                                        </p:tgtEl>
                                        <p:attrNameLst>
                                          <p:attrName>style.visibility</p:attrName>
                                        </p:attrNameLst>
                                      </p:cBhvr>
                                      <p:to>
                                        <p:strVal val="visible"/>
                                      </p:to>
                                    </p:set>
                                    <p:anim calcmode="lin" valueType="num">
                                      <p:cBhvr>
                                        <p:cTn id="79"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0" dur="5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81" dur="500" fill="hold"/>
                                        <p:tgtEl>
                                          <p:spTgt spid="3">
                                            <p:txEl>
                                              <p:pRg st="10" end="10"/>
                                            </p:txEl>
                                          </p:spTgt>
                                        </p:tgtEl>
                                        <p:attrNameLst>
                                          <p:attrName>style.rotation</p:attrName>
                                        </p:attrNameLst>
                                      </p:cBhvr>
                                      <p:tavLst>
                                        <p:tav tm="0">
                                          <p:val>
                                            <p:fltVal val="360"/>
                                          </p:val>
                                        </p:tav>
                                        <p:tav tm="100000">
                                          <p:val>
                                            <p:fltVal val="0"/>
                                          </p:val>
                                        </p:tav>
                                      </p:tavLst>
                                    </p:anim>
                                    <p:animEffect transition="in" filter="fade">
                                      <p:cBhvr>
                                        <p:cTn id="82" dur="500"/>
                                        <p:tgtEl>
                                          <p:spTgt spid="3">
                                            <p:txEl>
                                              <p:pRg st="10" end="1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49" presetClass="entr" presetSubtype="0" decel="100000" fill="hold" grpId="0" nodeType="clickEffect">
                                  <p:stCondLst>
                                    <p:cond delay="0"/>
                                  </p:stCondLst>
                                  <p:childTnLst>
                                    <p:set>
                                      <p:cBhvr>
                                        <p:cTn id="86" dur="1" fill="hold">
                                          <p:stCondLst>
                                            <p:cond delay="0"/>
                                          </p:stCondLst>
                                        </p:cTn>
                                        <p:tgtEl>
                                          <p:spTgt spid="3">
                                            <p:txEl>
                                              <p:pRg st="11" end="11"/>
                                            </p:txEl>
                                          </p:spTgt>
                                        </p:tgtEl>
                                        <p:attrNameLst>
                                          <p:attrName>style.visibility</p:attrName>
                                        </p:attrNameLst>
                                      </p:cBhvr>
                                      <p:to>
                                        <p:strVal val="visible"/>
                                      </p:to>
                                    </p:set>
                                    <p:anim calcmode="lin" valueType="num">
                                      <p:cBhvr>
                                        <p:cTn id="87"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88" dur="5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89" dur="500" fill="hold"/>
                                        <p:tgtEl>
                                          <p:spTgt spid="3">
                                            <p:txEl>
                                              <p:pRg st="11" end="11"/>
                                            </p:txEl>
                                          </p:spTgt>
                                        </p:tgtEl>
                                        <p:attrNameLst>
                                          <p:attrName>style.rotation</p:attrName>
                                        </p:attrNameLst>
                                      </p:cBhvr>
                                      <p:tavLst>
                                        <p:tav tm="0">
                                          <p:val>
                                            <p:fltVal val="360"/>
                                          </p:val>
                                        </p:tav>
                                        <p:tav tm="100000">
                                          <p:val>
                                            <p:fltVal val="0"/>
                                          </p:val>
                                        </p:tav>
                                      </p:tavLst>
                                    </p:anim>
                                    <p:animEffect transition="in" filter="fade">
                                      <p:cBhvr>
                                        <p:cTn id="90" dur="500"/>
                                        <p:tgtEl>
                                          <p:spTgt spid="3">
                                            <p:txEl>
                                              <p:pRg st="11" end="11"/>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49" presetClass="entr" presetSubtype="0" decel="100000" fill="hold" grpId="0" nodeType="clickEffect">
                                  <p:stCondLst>
                                    <p:cond delay="0"/>
                                  </p:stCondLst>
                                  <p:childTnLst>
                                    <p:set>
                                      <p:cBhvr>
                                        <p:cTn id="94" dur="1" fill="hold">
                                          <p:stCondLst>
                                            <p:cond delay="0"/>
                                          </p:stCondLst>
                                        </p:cTn>
                                        <p:tgtEl>
                                          <p:spTgt spid="3">
                                            <p:txEl>
                                              <p:pRg st="12" end="12"/>
                                            </p:txEl>
                                          </p:spTgt>
                                        </p:tgtEl>
                                        <p:attrNameLst>
                                          <p:attrName>style.visibility</p:attrName>
                                        </p:attrNameLst>
                                      </p:cBhvr>
                                      <p:to>
                                        <p:strVal val="visible"/>
                                      </p:to>
                                    </p:set>
                                    <p:anim calcmode="lin" valueType="num">
                                      <p:cBhvr>
                                        <p:cTn id="95"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96" dur="5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97" dur="500" fill="hold"/>
                                        <p:tgtEl>
                                          <p:spTgt spid="3">
                                            <p:txEl>
                                              <p:pRg st="12" end="12"/>
                                            </p:txEl>
                                          </p:spTgt>
                                        </p:tgtEl>
                                        <p:attrNameLst>
                                          <p:attrName>style.rotation</p:attrName>
                                        </p:attrNameLst>
                                      </p:cBhvr>
                                      <p:tavLst>
                                        <p:tav tm="0">
                                          <p:val>
                                            <p:fltVal val="360"/>
                                          </p:val>
                                        </p:tav>
                                        <p:tav tm="100000">
                                          <p:val>
                                            <p:fltVal val="0"/>
                                          </p:val>
                                        </p:tav>
                                      </p:tavLst>
                                    </p:anim>
                                    <p:animEffect transition="in" filter="fade">
                                      <p:cBhvr>
                                        <p:cTn id="9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32656"/>
            <a:ext cx="8715436" cy="6192688"/>
          </a:xfrm>
        </p:spPr>
        <p:txBody>
          <a:bodyPr>
            <a:normAutofit lnSpcReduction="10000"/>
          </a:bodyPr>
          <a:lstStyle/>
          <a:p>
            <a:pPr algn="r" rtl="1">
              <a:buNone/>
            </a:pPr>
            <a:r>
              <a:rPr lang="ar-SA" sz="3200" b="1" u="sng" dirty="0" smtClean="0">
                <a:solidFill>
                  <a:schemeClr val="bg1"/>
                </a:solidFill>
              </a:rPr>
              <a:t>ثانياً</a:t>
            </a:r>
            <a:r>
              <a:rPr lang="ar-SA" sz="3200" b="1" dirty="0" smtClean="0">
                <a:solidFill>
                  <a:schemeClr val="bg1"/>
                </a:solidFill>
              </a:rPr>
              <a:t>: التنبؤ</a:t>
            </a:r>
          </a:p>
          <a:p>
            <a:pPr algn="just" rtl="1">
              <a:buNone/>
            </a:pPr>
            <a:r>
              <a:rPr lang="ar-SA" sz="3000" dirty="0" smtClean="0"/>
              <a:t>   </a:t>
            </a:r>
            <a:r>
              <a:rPr lang="ar-SA" sz="2900" b="1" dirty="0" smtClean="0"/>
              <a:t>نشاط ذهني مرتبط بوجود النشاط الإنساني، ويعني ”توقع التغيرات التي قد تحدث مستقبلاً وتؤثر بأسلوب مباشر أو غير مباشر على النشاط“. </a:t>
            </a:r>
            <a:r>
              <a:rPr lang="ar-SA" sz="2800" b="1" dirty="0" smtClean="0"/>
              <a:t>بمعنى (</a:t>
            </a:r>
            <a:r>
              <a:rPr lang="ar-SA" sz="2800" b="1" dirty="0" smtClean="0">
                <a:solidFill>
                  <a:srgbClr val="002060"/>
                </a:solidFill>
              </a:rPr>
              <a:t>تقدير احتمالات المستقبل واتخاذ الاحتياطات لمواجهته</a:t>
            </a:r>
            <a:r>
              <a:rPr lang="ar-SA" sz="2800" b="1" dirty="0" smtClean="0"/>
              <a:t>).</a:t>
            </a:r>
          </a:p>
          <a:p>
            <a:pPr algn="just" rtl="1">
              <a:buNone/>
            </a:pPr>
            <a:r>
              <a:rPr lang="ar-SA" sz="2900" b="1" dirty="0" smtClean="0"/>
              <a:t>* التنبؤ الذي يدخل في العملية التخطيطة هو </a:t>
            </a:r>
            <a:r>
              <a:rPr lang="ar-SA" sz="2900" b="1" dirty="0" smtClean="0">
                <a:solidFill>
                  <a:srgbClr val="002060"/>
                </a:solidFill>
              </a:rPr>
              <a:t>ليس التنبؤ العشوائي</a:t>
            </a:r>
            <a:r>
              <a:rPr lang="ar-SA" sz="2900" b="1" dirty="0" smtClean="0"/>
              <a:t>، بل هو التنبؤ الدقيق الذي يساعد على اتخاذ القرارت السليمة، وتحديد الأهداف المناسبة.</a:t>
            </a:r>
          </a:p>
          <a:p>
            <a:pPr algn="just" rtl="1">
              <a:buNone/>
            </a:pPr>
            <a:endParaRPr lang="ar-SA" sz="900" b="1" dirty="0" smtClean="0"/>
          </a:p>
          <a:p>
            <a:pPr algn="just" rtl="1">
              <a:buNone/>
            </a:pPr>
            <a:r>
              <a:rPr lang="ar-SA" sz="2900" b="1" dirty="0" smtClean="0">
                <a:solidFill>
                  <a:schemeClr val="bg1"/>
                </a:solidFill>
              </a:rPr>
              <a:t>الأمور التي يجب مراعاتها في التنبؤ:</a:t>
            </a:r>
          </a:p>
          <a:p>
            <a:pPr marL="514350" indent="-514350" algn="just" rtl="1">
              <a:buFont typeface="+mj-lt"/>
              <a:buAutoNum type="arabicPeriod"/>
            </a:pPr>
            <a:r>
              <a:rPr lang="ar-SA" sz="2700" b="1" dirty="0" smtClean="0">
                <a:solidFill>
                  <a:srgbClr val="002060"/>
                </a:solidFill>
              </a:rPr>
              <a:t>الدقة.</a:t>
            </a:r>
          </a:p>
          <a:p>
            <a:pPr marL="514350" indent="-514350" algn="just" rtl="1">
              <a:buFont typeface="+mj-lt"/>
              <a:buAutoNum type="arabicPeriod"/>
            </a:pPr>
            <a:r>
              <a:rPr lang="ar-SA" sz="2700" b="1" dirty="0" smtClean="0">
                <a:solidFill>
                  <a:srgbClr val="002060"/>
                </a:solidFill>
              </a:rPr>
              <a:t>الوضوح.</a:t>
            </a:r>
          </a:p>
          <a:p>
            <a:pPr marL="514350" indent="-514350" algn="just" rtl="1">
              <a:buFont typeface="+mj-lt"/>
              <a:buAutoNum type="arabicPeriod"/>
            </a:pPr>
            <a:r>
              <a:rPr lang="ar-SA" sz="2700" b="1" dirty="0" smtClean="0">
                <a:solidFill>
                  <a:srgbClr val="002060"/>
                </a:solidFill>
              </a:rPr>
              <a:t>بيانات ومعلومات حديثة.</a:t>
            </a:r>
          </a:p>
          <a:p>
            <a:pPr marL="514350" indent="-514350" algn="just" rtl="1">
              <a:buFont typeface="+mj-lt"/>
              <a:buAutoNum type="arabicPeriod"/>
            </a:pPr>
            <a:r>
              <a:rPr lang="ar-SA" sz="2700" b="1" dirty="0" smtClean="0">
                <a:solidFill>
                  <a:srgbClr val="002060"/>
                </a:solidFill>
              </a:rPr>
              <a:t>الفائدة.</a:t>
            </a:r>
          </a:p>
          <a:p>
            <a:pPr marL="514350" indent="-514350" algn="just" rtl="1">
              <a:buFont typeface="+mj-lt"/>
              <a:buAutoNum type="arabicPeriod"/>
            </a:pPr>
            <a:r>
              <a:rPr lang="ar-SA" sz="2700" b="1" dirty="0" smtClean="0">
                <a:solidFill>
                  <a:srgbClr val="002060"/>
                </a:solidFill>
              </a:rPr>
              <a:t>تجنب التكاليف العالية.</a:t>
            </a:r>
          </a:p>
          <a:p>
            <a:pPr marL="514350" indent="-514350" algn="just" rtl="1">
              <a:buFont typeface="+mj-lt"/>
              <a:buAutoNum type="arabicPeriod"/>
            </a:pPr>
            <a:endParaRPr lang="ar-JO" sz="2900" b="1" dirty="0" smtClean="0">
              <a:solidFill>
                <a:schemeClr val="bg1"/>
              </a:solidFill>
            </a:endParaRPr>
          </a:p>
        </p:txBody>
      </p:sp>
      <p:sp>
        <p:nvSpPr>
          <p:cNvPr id="7" name="Slide Number Placeholder 6"/>
          <p:cNvSpPr>
            <a:spLocks noGrp="1"/>
          </p:cNvSpPr>
          <p:nvPr>
            <p:ph type="sldNum" sz="quarter" idx="15"/>
          </p:nvPr>
        </p:nvSpPr>
        <p:spPr>
          <a:xfrm>
            <a:off x="8410575" y="6356176"/>
            <a:ext cx="609600" cy="457200"/>
          </a:xfrm>
        </p:spPr>
        <p:txBody>
          <a:bodyPr/>
          <a:lstStyle/>
          <a:p>
            <a:fld id="{EDB57154-25DC-468D-AC66-7A7A5058010C}" type="slidenum">
              <a:rPr lang="ar-SA" sz="1800" smtClean="0"/>
              <a:pPr/>
              <a:t>11</a:t>
            </a:fld>
            <a:endParaRPr lang="ar-SA" sz="1800" dirty="0"/>
          </a:p>
        </p:txBody>
      </p:sp>
    </p:spTree>
  </p:cSld>
  <p:clrMapOvr>
    <a:masterClrMapping/>
  </p:clrMapOvr>
  <p:transition spd="slow">
    <p:randomBar/>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692696"/>
            <a:ext cx="8429684" cy="5379510"/>
          </a:xfrm>
        </p:spPr>
        <p:txBody>
          <a:bodyPr>
            <a:noAutofit/>
          </a:bodyPr>
          <a:lstStyle/>
          <a:p>
            <a:pPr algn="just" rtl="1">
              <a:buNone/>
            </a:pPr>
            <a:r>
              <a:rPr lang="en-US" sz="3000" b="1" dirty="0" smtClean="0"/>
              <a:t>*</a:t>
            </a:r>
            <a:r>
              <a:rPr lang="ar-SA" sz="3000" b="1" dirty="0" smtClean="0"/>
              <a:t> مهما كان التنبؤ دقيقاً فإنه </a:t>
            </a:r>
            <a:r>
              <a:rPr lang="ar-SA" sz="3000" b="1" dirty="0" smtClean="0">
                <a:solidFill>
                  <a:srgbClr val="002060"/>
                </a:solidFill>
              </a:rPr>
              <a:t>لن يصل إلى حد الكمال في جميع الأمور </a:t>
            </a:r>
            <a:r>
              <a:rPr lang="ar-SA" sz="3000" b="1" dirty="0" smtClean="0"/>
              <a:t>بسبب غموض المستقبل. فالتنبؤ يعني توقع ما سيحدث على أساس من </a:t>
            </a:r>
            <a:r>
              <a:rPr lang="ar-SA" sz="3000" b="1" dirty="0" smtClean="0">
                <a:solidFill>
                  <a:srgbClr val="002060"/>
                </a:solidFill>
              </a:rPr>
              <a:t>الإستدلال</a:t>
            </a:r>
            <a:r>
              <a:rPr lang="ar-SA" sz="3000" b="1" dirty="0" smtClean="0"/>
              <a:t> بما حدث في الماضي ويحدث في الحاضر.</a:t>
            </a:r>
          </a:p>
          <a:p>
            <a:pPr algn="just" rtl="1">
              <a:buNone/>
            </a:pPr>
            <a:r>
              <a:rPr lang="ar-SA" sz="1000" b="1" dirty="0" smtClean="0"/>
              <a:t> </a:t>
            </a:r>
          </a:p>
          <a:p>
            <a:pPr lvl="0" algn="r" rtl="1">
              <a:buClr>
                <a:srgbClr val="F3A447"/>
              </a:buClr>
              <a:buNone/>
            </a:pPr>
            <a:r>
              <a:rPr lang="ar-SA" sz="3200" b="1" u="sng" dirty="0" smtClean="0">
                <a:solidFill>
                  <a:prstClr val="black"/>
                </a:solidFill>
              </a:rPr>
              <a:t>ثالثاً</a:t>
            </a:r>
            <a:r>
              <a:rPr lang="ar-SA" sz="3200" b="1" dirty="0" smtClean="0">
                <a:solidFill>
                  <a:prstClr val="black"/>
                </a:solidFill>
              </a:rPr>
              <a:t>: السياسات</a:t>
            </a:r>
          </a:p>
          <a:p>
            <a:pPr lvl="0" algn="ctr" rtl="1">
              <a:buClr>
                <a:srgbClr val="F3A447"/>
              </a:buClr>
              <a:buNone/>
            </a:pPr>
            <a:r>
              <a:rPr lang="ar-SA" sz="2900" b="1" dirty="0" smtClean="0"/>
              <a:t>«</a:t>
            </a:r>
            <a:r>
              <a:rPr lang="ar-SA" sz="2900" b="1" dirty="0" smtClean="0">
                <a:solidFill>
                  <a:srgbClr val="002060"/>
                </a:solidFill>
              </a:rPr>
              <a:t>مجموعة المبادئ والقواعد التي تحكم سير العمل </a:t>
            </a:r>
            <a:r>
              <a:rPr lang="ar-SA" sz="2900" b="1" dirty="0" smtClean="0"/>
              <a:t>والمحددة مسبقاً بمعرفة الإدارة، والتي </a:t>
            </a:r>
            <a:r>
              <a:rPr lang="ar-SA" sz="2900" b="1" dirty="0" smtClean="0">
                <a:solidFill>
                  <a:srgbClr val="002060"/>
                </a:solidFill>
              </a:rPr>
              <a:t>يسترشد</a:t>
            </a:r>
            <a:r>
              <a:rPr lang="ar-SA" sz="2900" b="1" dirty="0" smtClean="0"/>
              <a:t> بها العاملون في المستويات المختلفة عند اتخاذ القرارات والتصرفات المتعلقة بتحقيق الأهداف».</a:t>
            </a:r>
            <a:endParaRPr lang="ar-SA" sz="2900" b="1" dirty="0"/>
          </a:p>
          <a:p>
            <a:pPr algn="just" rtl="1">
              <a:buNone/>
            </a:pPr>
            <a:r>
              <a:rPr lang="ar-SA" sz="3200" b="1" dirty="0" smtClean="0"/>
              <a:t>* </a:t>
            </a:r>
            <a:r>
              <a:rPr lang="ar-SA" sz="2900" b="1" dirty="0" smtClean="0"/>
              <a:t>السياسات إما أن تكون </a:t>
            </a:r>
            <a:r>
              <a:rPr lang="ar-SA" sz="2900" b="1" dirty="0" smtClean="0">
                <a:solidFill>
                  <a:srgbClr val="002060"/>
                </a:solidFill>
              </a:rPr>
              <a:t>مكتوبة</a:t>
            </a:r>
            <a:r>
              <a:rPr lang="ar-SA" sz="2900" b="1" dirty="0" smtClean="0"/>
              <a:t> كما في المنظمات الكبيرة </a:t>
            </a:r>
            <a:r>
              <a:rPr lang="ar-SA" sz="2900" b="1" dirty="0" smtClean="0">
                <a:solidFill>
                  <a:srgbClr val="002060"/>
                </a:solidFill>
              </a:rPr>
              <a:t>أو غير مكتوبة ولكنها معروفة ضمناً </a:t>
            </a:r>
            <a:r>
              <a:rPr lang="ar-SA" sz="2900" b="1" dirty="0" smtClean="0"/>
              <a:t>للعاملين في المنظمة. والتخطيط غالباً ما يكون نتيجة التغير في السياسات أو نظم العمل أو الإجراءات.</a:t>
            </a:r>
          </a:p>
          <a:p>
            <a:pPr algn="just" rtl="1">
              <a:buNone/>
            </a:pPr>
            <a:endParaRPr lang="ar-SA" sz="3200" b="1" dirty="0" smtClean="0"/>
          </a:p>
          <a:p>
            <a:pPr algn="just" rtl="1">
              <a:buNone/>
            </a:pPr>
            <a:endParaRPr lang="ar-SA" sz="3200"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12</a:t>
            </a:fld>
            <a:endParaRPr lang="ar-SA" sz="1800"/>
          </a:p>
        </p:txBody>
      </p:sp>
    </p:spTree>
  </p:cSld>
  <p:clrMapOvr>
    <a:masterClrMapping/>
  </p:clrMapOvr>
  <p:transition spd="slow">
    <p:strips dir="ld"/>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858312" cy="5378370"/>
          </a:xfrm>
        </p:spPr>
        <p:txBody>
          <a:bodyPr>
            <a:noAutofit/>
          </a:bodyPr>
          <a:lstStyle/>
          <a:p>
            <a:pPr marL="514350" indent="-514350" algn="r" rtl="1">
              <a:buFont typeface="+mj-lt"/>
              <a:buAutoNum type="arabicPeriod"/>
            </a:pPr>
            <a:r>
              <a:rPr lang="ar-SA" sz="2500" b="1" dirty="0" smtClean="0"/>
              <a:t>تعتبر بمثابة </a:t>
            </a:r>
            <a:r>
              <a:rPr lang="ar-SA" sz="2500" b="1" dirty="0" smtClean="0">
                <a:solidFill>
                  <a:srgbClr val="002060"/>
                </a:solidFill>
              </a:rPr>
              <a:t>تصريح عن الاتجاهات </a:t>
            </a:r>
            <a:r>
              <a:rPr lang="ar-SA" sz="2500" b="1" dirty="0" smtClean="0"/>
              <a:t>التي تتبناها الإدارة.</a:t>
            </a:r>
          </a:p>
          <a:p>
            <a:pPr marL="514350" indent="-514350" algn="r" rtl="1">
              <a:buFont typeface="+mj-lt"/>
              <a:buAutoNum type="arabicPeriod"/>
            </a:pPr>
            <a:r>
              <a:rPr lang="ar-SA" sz="2500" b="1" dirty="0" smtClean="0"/>
              <a:t>تساعد على تحقيق نوع من </a:t>
            </a:r>
            <a:r>
              <a:rPr lang="ar-SA" sz="2500" b="1" dirty="0" smtClean="0">
                <a:solidFill>
                  <a:srgbClr val="002060"/>
                </a:solidFill>
              </a:rPr>
              <a:t>الثبات والاستقرار </a:t>
            </a:r>
            <a:r>
              <a:rPr lang="ar-SA" sz="2500" b="1" dirty="0" smtClean="0"/>
              <a:t>في العمل.</a:t>
            </a:r>
          </a:p>
          <a:p>
            <a:pPr marL="514350" indent="-514350" algn="r" rtl="1">
              <a:buFont typeface="+mj-lt"/>
              <a:buAutoNum type="arabicPeriod"/>
            </a:pPr>
            <a:r>
              <a:rPr lang="ar-SA" sz="2500" b="1" dirty="0" smtClean="0"/>
              <a:t>تساعد على تحقيق نوع من </a:t>
            </a:r>
            <a:r>
              <a:rPr lang="ar-SA" sz="2500" b="1" dirty="0" smtClean="0">
                <a:solidFill>
                  <a:srgbClr val="002060"/>
                </a:solidFill>
              </a:rPr>
              <a:t>التناسق والانسجام </a:t>
            </a:r>
            <a:r>
              <a:rPr lang="ar-SA" sz="2500" b="1" dirty="0" smtClean="0"/>
              <a:t>بين الجهود.</a:t>
            </a:r>
          </a:p>
          <a:p>
            <a:pPr marL="514350" indent="-514350" algn="r" rtl="1">
              <a:buFont typeface="+mj-lt"/>
              <a:buAutoNum type="arabicPeriod"/>
            </a:pPr>
            <a:r>
              <a:rPr lang="ar-SA" sz="2500" b="1" dirty="0" smtClean="0"/>
              <a:t>تعمل على </a:t>
            </a:r>
            <a:r>
              <a:rPr lang="ar-SA" sz="2500" b="1" dirty="0" smtClean="0">
                <a:solidFill>
                  <a:srgbClr val="002060"/>
                </a:solidFill>
              </a:rPr>
              <a:t>توفير الوقت والجهد </a:t>
            </a:r>
            <a:r>
              <a:rPr lang="ar-SA" sz="2500" b="1" dirty="0" smtClean="0"/>
              <a:t>لدى العاملين.</a:t>
            </a:r>
          </a:p>
          <a:p>
            <a:pPr marL="514350" indent="-514350" algn="r" rtl="1">
              <a:buFont typeface="+mj-lt"/>
              <a:buAutoNum type="arabicPeriod"/>
            </a:pPr>
            <a:r>
              <a:rPr lang="ar-SA" sz="2500" b="1" dirty="0" smtClean="0"/>
              <a:t>تساعد في </a:t>
            </a:r>
            <a:r>
              <a:rPr lang="ar-SA" sz="2500" b="1" dirty="0" smtClean="0">
                <a:solidFill>
                  <a:srgbClr val="002060"/>
                </a:solidFill>
              </a:rPr>
              <a:t>الرقابة</a:t>
            </a:r>
            <a:r>
              <a:rPr lang="ar-SA" sz="2500" b="1" dirty="0" smtClean="0"/>
              <a:t> على أساليب عملية التنفيذ.</a:t>
            </a:r>
          </a:p>
          <a:p>
            <a:pPr marL="0" indent="0" algn="r" rtl="1">
              <a:buNone/>
            </a:pPr>
            <a:endParaRPr lang="ar-SA" sz="500" b="1" dirty="0"/>
          </a:p>
          <a:p>
            <a:pPr marL="0" indent="0" algn="r" rtl="1">
              <a:buNone/>
            </a:pPr>
            <a:r>
              <a:rPr lang="ar-SA" sz="2800" b="1" dirty="0" smtClean="0">
                <a:solidFill>
                  <a:schemeClr val="bg1"/>
                </a:solidFill>
              </a:rPr>
              <a:t>الشروط الواجب توفرها في السياسات:</a:t>
            </a:r>
          </a:p>
          <a:p>
            <a:pPr marL="514350" indent="-514350" algn="r" rtl="1">
              <a:buFont typeface="+mj-lt"/>
              <a:buAutoNum type="arabicParenR"/>
            </a:pPr>
            <a:r>
              <a:rPr lang="ar-SA" sz="2300" b="1" dirty="0" smtClean="0">
                <a:solidFill>
                  <a:srgbClr val="002060"/>
                </a:solidFill>
              </a:rPr>
              <a:t>الوضوح.</a:t>
            </a:r>
          </a:p>
          <a:p>
            <a:pPr marL="514350" indent="-514350" algn="r" rtl="1">
              <a:buFont typeface="+mj-lt"/>
              <a:buAutoNum type="arabicParenR"/>
            </a:pPr>
            <a:r>
              <a:rPr lang="ar-SA" sz="2300" b="1" dirty="0" smtClean="0">
                <a:solidFill>
                  <a:srgbClr val="002060"/>
                </a:solidFill>
              </a:rPr>
              <a:t>التناسق والانسجام.</a:t>
            </a:r>
          </a:p>
          <a:p>
            <a:pPr marL="514350" indent="-514350" algn="r" rtl="1">
              <a:buFont typeface="+mj-lt"/>
              <a:buAutoNum type="arabicParenR"/>
            </a:pPr>
            <a:r>
              <a:rPr lang="ar-SA" sz="2300" b="1" dirty="0" smtClean="0">
                <a:solidFill>
                  <a:srgbClr val="002060"/>
                </a:solidFill>
              </a:rPr>
              <a:t>الاقناع والقبول.</a:t>
            </a:r>
          </a:p>
          <a:p>
            <a:pPr marL="514350" indent="-514350" algn="r" rtl="1">
              <a:buFont typeface="+mj-lt"/>
              <a:buAutoNum type="arabicParenR"/>
            </a:pPr>
            <a:r>
              <a:rPr lang="ar-SA" sz="2300" b="1" dirty="0" smtClean="0">
                <a:solidFill>
                  <a:srgbClr val="002060"/>
                </a:solidFill>
              </a:rPr>
              <a:t>المرونة.</a:t>
            </a:r>
          </a:p>
          <a:p>
            <a:pPr marL="514350" indent="-514350" algn="r" rtl="1">
              <a:buFont typeface="+mj-lt"/>
              <a:buAutoNum type="arabicParenR"/>
            </a:pPr>
            <a:r>
              <a:rPr lang="ar-SA" sz="2300" b="1" dirty="0" smtClean="0">
                <a:solidFill>
                  <a:srgbClr val="002060"/>
                </a:solidFill>
              </a:rPr>
              <a:t>المشروعية.</a:t>
            </a:r>
          </a:p>
          <a:p>
            <a:pPr marL="514350" indent="-514350" algn="r" rtl="1">
              <a:buFont typeface="+mj-lt"/>
              <a:buAutoNum type="arabicParenR"/>
            </a:pPr>
            <a:r>
              <a:rPr lang="ar-SA" sz="2300" b="1" dirty="0" smtClean="0">
                <a:solidFill>
                  <a:srgbClr val="002060"/>
                </a:solidFill>
              </a:rPr>
              <a:t>الشمولية.</a:t>
            </a:r>
          </a:p>
          <a:p>
            <a:pPr marL="514350" indent="-514350" algn="r" rtl="1">
              <a:buFont typeface="+mj-lt"/>
              <a:buAutoNum type="arabicParenR"/>
            </a:pPr>
            <a:r>
              <a:rPr lang="ar-SA" sz="2300" b="1" dirty="0" smtClean="0">
                <a:solidFill>
                  <a:srgbClr val="002060"/>
                </a:solidFill>
              </a:rPr>
              <a:t>الكتابة.</a:t>
            </a:r>
          </a:p>
          <a:p>
            <a:pPr marL="514350" indent="-514350" algn="r" rtl="1">
              <a:buFont typeface="+mj-lt"/>
              <a:buAutoNum type="arabicParenR"/>
            </a:pPr>
            <a:endParaRPr lang="ar-SA" sz="2800" b="1" dirty="0" smtClean="0">
              <a:solidFill>
                <a:schemeClr val="bg1"/>
              </a:solidFill>
            </a:endParaRPr>
          </a:p>
          <a:p>
            <a:pPr marL="514350" indent="-514350" algn="r" rtl="1">
              <a:buFont typeface="+mj-lt"/>
              <a:buAutoNum type="arabicPeriod"/>
            </a:pPr>
            <a:endParaRPr lang="ar-SA" sz="2800" b="1" dirty="0" smtClean="0"/>
          </a:p>
          <a:p>
            <a:pPr algn="r" rtl="1">
              <a:buNone/>
            </a:pPr>
            <a:endParaRPr lang="ar-SA" sz="2800" dirty="0" smtClean="0"/>
          </a:p>
        </p:txBody>
      </p:sp>
      <p:sp>
        <p:nvSpPr>
          <p:cNvPr id="5" name="Slide Number Placeholder 4"/>
          <p:cNvSpPr>
            <a:spLocks noGrp="1"/>
          </p:cNvSpPr>
          <p:nvPr>
            <p:ph type="sldNum" sz="quarter" idx="15"/>
          </p:nvPr>
        </p:nvSpPr>
        <p:spPr>
          <a:xfrm>
            <a:off x="8410575" y="6428184"/>
            <a:ext cx="609600" cy="457200"/>
          </a:xfrm>
        </p:spPr>
        <p:txBody>
          <a:bodyPr/>
          <a:lstStyle/>
          <a:p>
            <a:fld id="{EDB57154-25DC-468D-AC66-7A7A5058010C}" type="slidenum">
              <a:rPr lang="ar-SA" sz="1800" smtClean="0"/>
              <a:pPr/>
              <a:t>13</a:t>
            </a:fld>
            <a:endParaRPr lang="ar-SA" sz="1800" dirty="0"/>
          </a:p>
        </p:txBody>
      </p:sp>
      <p:sp>
        <p:nvSpPr>
          <p:cNvPr id="4" name="Title 1"/>
          <p:cNvSpPr>
            <a:spLocks noGrp="1"/>
          </p:cNvSpPr>
          <p:nvPr>
            <p:ph type="title"/>
          </p:nvPr>
        </p:nvSpPr>
        <p:spPr>
          <a:xfrm>
            <a:off x="518864" y="-171400"/>
            <a:ext cx="8229600" cy="857232"/>
          </a:xfrm>
        </p:spPr>
        <p:txBody>
          <a:bodyPr>
            <a:normAutofit/>
          </a:bodyPr>
          <a:lstStyle/>
          <a:p>
            <a:pPr algn="r" rtl="1"/>
            <a:r>
              <a:rPr lang="ar-SA" sz="3000" b="1" dirty="0" smtClean="0">
                <a:solidFill>
                  <a:schemeClr val="bg1"/>
                </a:solidFill>
                <a:effectLst/>
              </a:rPr>
              <a:t>مزايا السياسات</a:t>
            </a:r>
            <a:r>
              <a:rPr lang="ar-JO" sz="3000" b="1" dirty="0" smtClean="0">
                <a:solidFill>
                  <a:schemeClr val="bg1"/>
                </a:solidFill>
                <a:effectLst/>
              </a:rPr>
              <a:t>:</a:t>
            </a:r>
            <a:endParaRPr lang="ar-SA" sz="3000" b="1" dirty="0">
              <a:solidFill>
                <a:srgbClr val="C00000"/>
              </a:solidFill>
            </a:endParaRPr>
          </a:p>
        </p:txBody>
      </p:sp>
    </p:spTree>
  </p:cSld>
  <p:clrMapOvr>
    <a:masterClrMapping/>
  </p:clrMapOvr>
  <p:transition spd="slow">
    <p:plus/>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trips(down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trips(down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trips(down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trips(downLeft)">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trips(downLeft)">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trips(downLeft)">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trips(downLeft)">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strips(downLeft)">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strips(downLeft)">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strips(downLeft)">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strips(downLeft)">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12"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strips(downLeft)">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8" presetClass="entr" presetSubtype="12"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strips(downLeft)">
                                      <p:cBhvr>
                                        <p:cTn id="7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6048672"/>
          </a:xfrm>
        </p:spPr>
        <p:txBody>
          <a:bodyPr>
            <a:normAutofit lnSpcReduction="10000"/>
          </a:bodyPr>
          <a:lstStyle/>
          <a:p>
            <a:pPr marL="514350" indent="-514350" algn="just" rtl="1">
              <a:buAutoNum type="arabicParenR"/>
            </a:pPr>
            <a:r>
              <a:rPr lang="ar-SA" sz="2700" b="1" dirty="0" smtClean="0"/>
              <a:t>السياسات </a:t>
            </a:r>
            <a:r>
              <a:rPr lang="ar-SA" sz="2700" b="1" dirty="0" smtClean="0">
                <a:solidFill>
                  <a:srgbClr val="002060"/>
                </a:solidFill>
              </a:rPr>
              <a:t>الأساسية</a:t>
            </a:r>
            <a:r>
              <a:rPr lang="ar-SA" sz="2700" b="1" dirty="0" smtClean="0"/>
              <a:t>: تتصف باتساع نطاقها وبالثبات والاستقرار والحاجة لوقت طويل لتعديلها، ناهيك عن اتصافها بالشمولية</a:t>
            </a:r>
            <a:r>
              <a:rPr lang="ar-SA" sz="2700" b="1" dirty="0" smtClean="0">
                <a:solidFill>
                  <a:prstClr val="white"/>
                </a:solidFill>
              </a:rPr>
              <a:t> </a:t>
            </a:r>
            <a:r>
              <a:rPr lang="ar-SA" sz="2700" b="1" dirty="0" smtClean="0"/>
              <a:t>للدولة أو المنظمة ككل. وترتبط بشكل وثيق بالأهداف الاستراتيجية. كما وتوضع من قبل أعلى السلطات في الدولة كالمجالس التشريعية والقيادات السياسية مثل قرارات مجلس الوزراء.</a:t>
            </a:r>
          </a:p>
          <a:p>
            <a:pPr marL="514350" indent="-514350" algn="just" rtl="1">
              <a:buAutoNum type="arabicParenR"/>
            </a:pPr>
            <a:r>
              <a:rPr lang="ar-SA" sz="2700" b="1" dirty="0" smtClean="0"/>
              <a:t>السياسات </a:t>
            </a:r>
            <a:r>
              <a:rPr lang="ar-SA" sz="2700" b="1" dirty="0" smtClean="0">
                <a:solidFill>
                  <a:srgbClr val="002060"/>
                </a:solidFill>
              </a:rPr>
              <a:t>العامة</a:t>
            </a:r>
            <a:r>
              <a:rPr lang="ar-SA" sz="2700" b="1" dirty="0" smtClean="0"/>
              <a:t>: تتسم بالثبات والاستقرار النسبي، وتشمل أساليب تحقيق العدالة الاجتماعية، وتكافؤ الفرص بين المواطنين، وأنواع الخدمات التي تقدم إليهم،... وتمتاز بكونها أكثر تفصيل وتحديد لكيفية سير مجريات الأمور داخل التنظيم. وتقع على عاتق الإدارة العليا في أجهزة الدولة، وعلى عاتق الإدارة الوسطى في منظمات الأعمال.</a:t>
            </a:r>
          </a:p>
          <a:p>
            <a:pPr marL="514350" indent="-514350" algn="just" rtl="1">
              <a:buAutoNum type="arabicParenR"/>
            </a:pPr>
            <a:r>
              <a:rPr lang="ar-SA" sz="2700" b="1" dirty="0" smtClean="0"/>
              <a:t>السياسات </a:t>
            </a:r>
            <a:r>
              <a:rPr lang="ar-SA" sz="2700" b="1" dirty="0" smtClean="0">
                <a:solidFill>
                  <a:srgbClr val="002060"/>
                </a:solidFill>
              </a:rPr>
              <a:t>الوظيفية</a:t>
            </a:r>
            <a:r>
              <a:rPr lang="ar-SA" sz="2700" b="1" dirty="0" smtClean="0"/>
              <a:t>: تتعلق بالنشاطات والأعمال داخل المنظمة، وتتصف بكونها أقل تفصيل وتحديد، ومن أمثلتها السياسات المالية، وسياسات المشتريات، وسياسات التوظيف،...</a:t>
            </a:r>
          </a:p>
          <a:p>
            <a:pPr marL="514350" indent="-514350" algn="just" rtl="1">
              <a:buAutoNum type="arabicParenR"/>
            </a:pPr>
            <a:r>
              <a:rPr lang="ar-SA" sz="2700" b="1" dirty="0" smtClean="0"/>
              <a:t>السياسات </a:t>
            </a:r>
            <a:r>
              <a:rPr lang="ar-SA" sz="2700" b="1" dirty="0" smtClean="0">
                <a:solidFill>
                  <a:srgbClr val="002060"/>
                </a:solidFill>
              </a:rPr>
              <a:t>الضمنية</a:t>
            </a:r>
            <a:r>
              <a:rPr lang="ar-SA" sz="2700" b="1" dirty="0" smtClean="0"/>
              <a:t>: ليس بالضرورة أن تكون مكتوبة </a:t>
            </a:r>
            <a:r>
              <a:rPr lang="ar-SA" sz="2700" b="1" dirty="0"/>
              <a:t>أ</a:t>
            </a:r>
            <a:r>
              <a:rPr lang="ar-SA" sz="2700" b="1" dirty="0" smtClean="0"/>
              <a:t>و معلنة. حيث توضع لتجنب الإحراج، أو لكونها مؤقتة، أو لكونها لم تتبلور بعد.</a:t>
            </a:r>
          </a:p>
          <a:p>
            <a:pPr marL="0" indent="0" algn="just" rtl="1">
              <a:buNone/>
            </a:pPr>
            <a:endParaRPr lang="ar-JO" sz="2800" b="1" dirty="0" smtClean="0"/>
          </a:p>
        </p:txBody>
      </p:sp>
      <p:sp>
        <p:nvSpPr>
          <p:cNvPr id="5" name="Slide Number Placeholder 4"/>
          <p:cNvSpPr>
            <a:spLocks noGrp="1"/>
          </p:cNvSpPr>
          <p:nvPr>
            <p:ph type="sldNum" sz="quarter" idx="15"/>
          </p:nvPr>
        </p:nvSpPr>
        <p:spPr>
          <a:xfrm>
            <a:off x="8410575" y="6356176"/>
            <a:ext cx="609600" cy="457200"/>
          </a:xfrm>
        </p:spPr>
        <p:txBody>
          <a:bodyPr/>
          <a:lstStyle/>
          <a:p>
            <a:fld id="{EDB57154-25DC-468D-AC66-7A7A5058010C}" type="slidenum">
              <a:rPr lang="ar-SA" sz="1800" smtClean="0"/>
              <a:pPr/>
              <a:t>14</a:t>
            </a:fld>
            <a:endParaRPr lang="ar-SA" sz="1800" dirty="0"/>
          </a:p>
        </p:txBody>
      </p:sp>
      <p:sp>
        <p:nvSpPr>
          <p:cNvPr id="4" name="Title 1"/>
          <p:cNvSpPr>
            <a:spLocks noGrp="1"/>
          </p:cNvSpPr>
          <p:nvPr>
            <p:ph type="title"/>
          </p:nvPr>
        </p:nvSpPr>
        <p:spPr>
          <a:xfrm>
            <a:off x="457200" y="-288522"/>
            <a:ext cx="8229600" cy="928694"/>
          </a:xfrm>
        </p:spPr>
        <p:txBody>
          <a:bodyPr>
            <a:normAutofit/>
          </a:bodyPr>
          <a:lstStyle/>
          <a:p>
            <a:pPr algn="r" rtl="1"/>
            <a:r>
              <a:rPr lang="ar-SA" sz="3000" b="1" dirty="0" smtClean="0">
                <a:solidFill>
                  <a:schemeClr val="bg1"/>
                </a:solidFill>
                <a:effectLst/>
              </a:rPr>
              <a:t>أنواع السياسات:</a:t>
            </a:r>
            <a:endParaRPr lang="ar-SA" sz="3000" b="1" dirty="0">
              <a:solidFill>
                <a:schemeClr val="bg1"/>
              </a:solidFill>
              <a:effectLst/>
            </a:endParaRPr>
          </a:p>
        </p:txBody>
      </p:sp>
    </p:spTree>
  </p:cSld>
  <p:clrMapOvr>
    <a:masterClrMapping/>
  </p:clrMapOvr>
  <p:transition spd="slow">
    <p:split orient="ver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trips(down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trips(down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trips(down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trips(downLeft)">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764704"/>
            <a:ext cx="8496944" cy="5400600"/>
          </a:xfrm>
        </p:spPr>
        <p:txBody>
          <a:bodyPr>
            <a:normAutofit fontScale="92500" lnSpcReduction="20000"/>
          </a:bodyPr>
          <a:lstStyle/>
          <a:p>
            <a:pPr algn="just" rtl="1">
              <a:buNone/>
            </a:pPr>
            <a:r>
              <a:rPr lang="ar-SA" sz="2800" b="1" dirty="0" smtClean="0"/>
              <a:t>  «هي بمثابة </a:t>
            </a:r>
            <a:r>
              <a:rPr lang="ar-SA" sz="2800" b="1" dirty="0" smtClean="0">
                <a:solidFill>
                  <a:srgbClr val="002060"/>
                </a:solidFill>
              </a:rPr>
              <a:t>خطوات منطقية ومراحل تفصيلية توضح اسلوب اتمام الأعمال وكيفية تنفيذها، </a:t>
            </a:r>
            <a:r>
              <a:rPr lang="ar-SA" sz="2700" b="1" dirty="0" smtClean="0">
                <a:solidFill>
                  <a:srgbClr val="002060"/>
                </a:solidFill>
              </a:rPr>
              <a:t>والمسؤولين عن التنفيذ، والمدة الزمنية اللازمة للتنفيذ</a:t>
            </a:r>
            <a:r>
              <a:rPr lang="ar-SA" sz="2700" b="1" dirty="0" smtClean="0"/>
              <a:t>»</a:t>
            </a:r>
            <a:r>
              <a:rPr lang="ar-SA" sz="2800" b="1" dirty="0" smtClean="0"/>
              <a:t>.</a:t>
            </a:r>
          </a:p>
          <a:p>
            <a:pPr algn="just" rtl="1">
              <a:buNone/>
            </a:pPr>
            <a:r>
              <a:rPr lang="ar-SA" sz="2800" b="1" dirty="0" smtClean="0"/>
              <a:t>   ومثال ذلك إجراءات عملية التعيين. فهي أعمال </a:t>
            </a:r>
            <a:r>
              <a:rPr lang="ar-SA" sz="2800" b="1" dirty="0" smtClean="0">
                <a:solidFill>
                  <a:srgbClr val="002060"/>
                </a:solidFill>
              </a:rPr>
              <a:t>روتينية متكررة وتتصف بنوع من الثبات والاستقرار النسبي</a:t>
            </a:r>
            <a:r>
              <a:rPr lang="ar-SA" sz="2800" b="1" dirty="0" smtClean="0"/>
              <a:t>، </a:t>
            </a:r>
            <a:r>
              <a:rPr lang="ar-SA" sz="2800" b="1" dirty="0" smtClean="0">
                <a:solidFill>
                  <a:srgbClr val="002060"/>
                </a:solidFill>
              </a:rPr>
              <a:t>وتختلف باختلاف العمل والمنظمات</a:t>
            </a:r>
            <a:r>
              <a:rPr lang="ar-SA" sz="2800" b="1" dirty="0" smtClean="0"/>
              <a:t>، فأجهزة الدولة مثلاً لديها مجموعة من الإجراءات تخضع لها جميع الأجهزة الحكومية في الدولة. وعادةً ما تكون الإجراءات الحكومية أطول وذات طابع روتيني أكبر مما هو عليه الحال في منظمات الأعمال.</a:t>
            </a:r>
          </a:p>
          <a:p>
            <a:pPr algn="just" rtl="1">
              <a:buNone/>
            </a:pPr>
            <a:endParaRPr lang="ar-SA" sz="2100" b="1" dirty="0" smtClean="0">
              <a:solidFill>
                <a:schemeClr val="bg1"/>
              </a:solidFill>
            </a:endParaRPr>
          </a:p>
          <a:p>
            <a:pPr algn="just" rtl="1">
              <a:buNone/>
            </a:pPr>
            <a:r>
              <a:rPr lang="ar-SA" sz="2800" b="1" dirty="0" smtClean="0">
                <a:solidFill>
                  <a:schemeClr val="bg1"/>
                </a:solidFill>
              </a:rPr>
              <a:t>شروط الإجراءات السليمة:</a:t>
            </a:r>
          </a:p>
          <a:p>
            <a:pPr marL="514350" indent="-514350" algn="just" rtl="1">
              <a:buFont typeface="+mj-lt"/>
              <a:buAutoNum type="arabicPeriod"/>
            </a:pPr>
            <a:r>
              <a:rPr lang="ar-SA" sz="2800" b="1" dirty="0" smtClean="0">
                <a:solidFill>
                  <a:srgbClr val="002060"/>
                </a:solidFill>
              </a:rPr>
              <a:t>الدقة والوضوح.</a:t>
            </a:r>
          </a:p>
          <a:p>
            <a:pPr marL="514350" indent="-514350" algn="just" rtl="1">
              <a:buFont typeface="+mj-lt"/>
              <a:buAutoNum type="arabicPeriod"/>
            </a:pPr>
            <a:r>
              <a:rPr lang="ar-SA" sz="2800" b="1" dirty="0" smtClean="0">
                <a:solidFill>
                  <a:srgbClr val="002060"/>
                </a:solidFill>
              </a:rPr>
              <a:t>البساطة والسهولة.</a:t>
            </a:r>
          </a:p>
          <a:p>
            <a:pPr marL="514350" indent="-514350" algn="just" rtl="1">
              <a:buFont typeface="+mj-lt"/>
              <a:buAutoNum type="arabicPeriod"/>
            </a:pPr>
            <a:r>
              <a:rPr lang="ar-SA" sz="2800" b="1" dirty="0" smtClean="0">
                <a:solidFill>
                  <a:srgbClr val="002060"/>
                </a:solidFill>
              </a:rPr>
              <a:t>المرونة.</a:t>
            </a:r>
          </a:p>
          <a:p>
            <a:pPr marL="514350" indent="-514350" algn="just" rtl="1">
              <a:buFont typeface="+mj-lt"/>
              <a:buAutoNum type="arabicPeriod"/>
            </a:pPr>
            <a:r>
              <a:rPr lang="ar-SA" sz="2800" b="1" dirty="0" smtClean="0">
                <a:solidFill>
                  <a:srgbClr val="002060"/>
                </a:solidFill>
              </a:rPr>
              <a:t>التناسق والانسجام.</a:t>
            </a:r>
          </a:p>
          <a:p>
            <a:pPr marL="514350" indent="-514350" algn="just" rtl="1">
              <a:buFont typeface="+mj-lt"/>
              <a:buAutoNum type="arabicPeriod"/>
            </a:pPr>
            <a:r>
              <a:rPr lang="ar-SA" sz="2800" b="1" dirty="0" smtClean="0">
                <a:solidFill>
                  <a:srgbClr val="002060"/>
                </a:solidFill>
              </a:rPr>
              <a:t>الرقابة.</a:t>
            </a:r>
            <a:endParaRPr lang="ar-JO" sz="2800" b="1" dirty="0" smtClean="0">
              <a:solidFill>
                <a:srgbClr val="002060"/>
              </a:solidFill>
            </a:endParaRPr>
          </a:p>
          <a:p>
            <a:pPr algn="just" rtl="1">
              <a:buNone/>
            </a:pPr>
            <a:endParaRPr lang="ar-SA" sz="2800" b="1" dirty="0">
              <a:solidFill>
                <a:srgbClr val="00B050"/>
              </a:solidFill>
            </a:endParaRPr>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15</a:t>
            </a:fld>
            <a:endParaRPr lang="ar-SA" sz="1800" dirty="0"/>
          </a:p>
        </p:txBody>
      </p:sp>
      <p:sp>
        <p:nvSpPr>
          <p:cNvPr id="4" name="Title 1"/>
          <p:cNvSpPr>
            <a:spLocks noGrp="1"/>
          </p:cNvSpPr>
          <p:nvPr>
            <p:ph type="title"/>
          </p:nvPr>
        </p:nvSpPr>
        <p:spPr>
          <a:xfrm>
            <a:off x="214282" y="44624"/>
            <a:ext cx="8715436" cy="704832"/>
          </a:xfrm>
        </p:spPr>
        <p:txBody>
          <a:bodyPr>
            <a:noAutofit/>
          </a:bodyPr>
          <a:lstStyle/>
          <a:p>
            <a:pPr algn="r" rtl="1"/>
            <a:r>
              <a:rPr lang="ar-SA" sz="3200" b="1" u="sng" dirty="0" smtClean="0">
                <a:solidFill>
                  <a:schemeClr val="bg1"/>
                </a:solidFill>
                <a:effectLst/>
              </a:rPr>
              <a:t>رابعاً</a:t>
            </a:r>
            <a:r>
              <a:rPr lang="ar-SA" sz="3200" b="1" dirty="0" smtClean="0">
                <a:solidFill>
                  <a:schemeClr val="bg1"/>
                </a:solidFill>
                <a:effectLst/>
              </a:rPr>
              <a:t>: الإجراءات</a:t>
            </a:r>
            <a:endParaRPr lang="ar-SA" sz="3200" b="1" dirty="0">
              <a:solidFill>
                <a:srgbClr val="C00000"/>
              </a:solidFill>
            </a:endParaRPr>
          </a:p>
        </p:txBody>
      </p:sp>
    </p:spTree>
  </p:cSld>
  <p:clrMapOvr>
    <a:masterClrMapping/>
  </p:clrMapOvr>
  <p:transition spd="slow">
    <p:spli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amond(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amond(in)">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diamond(in)">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diamond(in)">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92688"/>
          </a:xfrm>
        </p:spPr>
        <p:txBody>
          <a:bodyPr>
            <a:normAutofit lnSpcReduction="10000"/>
          </a:bodyPr>
          <a:lstStyle/>
          <a:p>
            <a:pPr algn="just" rtl="1">
              <a:buNone/>
            </a:pPr>
            <a:endParaRPr lang="ar-SA" sz="500" b="1" dirty="0" smtClean="0">
              <a:solidFill>
                <a:schemeClr val="bg1"/>
              </a:solidFill>
            </a:endParaRPr>
          </a:p>
          <a:p>
            <a:pPr marL="0" indent="0" algn="just" rtl="1">
              <a:buNone/>
            </a:pPr>
            <a:r>
              <a:rPr lang="ar-SA" sz="3200" b="1" spc="-100" dirty="0">
                <a:ln w="3200">
                  <a:solidFill>
                    <a:srgbClr val="444D26">
                      <a:shade val="75000"/>
                      <a:alpha val="25000"/>
                    </a:srgbClr>
                  </a:solidFill>
                  <a:prstDash val="solid"/>
                  <a:round/>
                </a:ln>
                <a:solidFill>
                  <a:prstClr val="black"/>
                </a:solidFill>
                <a:ea typeface="+mj-ea"/>
              </a:rPr>
              <a:t>فوائد </a:t>
            </a:r>
            <a:r>
              <a:rPr lang="ar-SA" sz="3200" b="1" spc="-100" dirty="0" smtClean="0">
                <a:ln w="3200">
                  <a:solidFill>
                    <a:srgbClr val="444D26">
                      <a:shade val="75000"/>
                      <a:alpha val="25000"/>
                    </a:srgbClr>
                  </a:solidFill>
                  <a:prstDash val="solid"/>
                  <a:round/>
                </a:ln>
                <a:solidFill>
                  <a:prstClr val="black"/>
                </a:solidFill>
                <a:ea typeface="+mj-ea"/>
              </a:rPr>
              <a:t>الإجراءات: </a:t>
            </a:r>
            <a:r>
              <a:rPr lang="ar-SA" sz="3200" b="1" spc="-100" dirty="0" smtClean="0">
                <a:ln w="3200">
                  <a:solidFill>
                    <a:srgbClr val="444D26">
                      <a:shade val="75000"/>
                      <a:alpha val="25000"/>
                    </a:srgbClr>
                  </a:solidFill>
                  <a:prstDash val="solid"/>
                  <a:round/>
                </a:ln>
                <a:ea typeface="+mj-ea"/>
              </a:rPr>
              <a:t>تساعد الإجراءات على:</a:t>
            </a:r>
          </a:p>
          <a:p>
            <a:pPr marL="514350" indent="-514350" algn="just" rtl="1">
              <a:buFont typeface="+mj-lt"/>
              <a:buAutoNum type="arabicPeriod"/>
            </a:pPr>
            <a:r>
              <a:rPr lang="ar-SA" sz="2800" b="1" spc="-100" dirty="0" smtClean="0">
                <a:ln w="3200">
                  <a:solidFill>
                    <a:srgbClr val="444D26">
                      <a:shade val="75000"/>
                      <a:alpha val="25000"/>
                    </a:srgbClr>
                  </a:solidFill>
                  <a:prstDash val="solid"/>
                  <a:round/>
                </a:ln>
                <a:solidFill>
                  <a:srgbClr val="002060"/>
                </a:solidFill>
                <a:ea typeface="+mj-ea"/>
              </a:rPr>
              <a:t>منع التضارب </a:t>
            </a:r>
            <a:r>
              <a:rPr lang="ar-SA" sz="2800" b="1" spc="-100" dirty="0" smtClean="0">
                <a:ln w="3200">
                  <a:solidFill>
                    <a:srgbClr val="444D26">
                      <a:shade val="75000"/>
                      <a:alpha val="25000"/>
                    </a:srgbClr>
                  </a:solidFill>
                  <a:prstDash val="solid"/>
                  <a:round/>
                </a:ln>
                <a:ea typeface="+mj-ea"/>
              </a:rPr>
              <a:t>والتعارض بين الأعمال.</a:t>
            </a:r>
          </a:p>
          <a:p>
            <a:pPr marL="514350" indent="-514350" algn="just" rtl="1">
              <a:buFont typeface="+mj-lt"/>
              <a:buAutoNum type="arabicPeriod"/>
            </a:pPr>
            <a:r>
              <a:rPr lang="ar-SA" sz="2800" b="1" spc="-100" dirty="0" smtClean="0">
                <a:ln w="3200">
                  <a:solidFill>
                    <a:srgbClr val="444D26">
                      <a:shade val="75000"/>
                      <a:alpha val="25000"/>
                    </a:srgbClr>
                  </a:solidFill>
                  <a:prstDash val="solid"/>
                  <a:round/>
                </a:ln>
                <a:solidFill>
                  <a:srgbClr val="002060"/>
                </a:solidFill>
                <a:ea typeface="+mj-ea"/>
              </a:rPr>
              <a:t>التقليل من الوقت والجهد </a:t>
            </a:r>
            <a:r>
              <a:rPr lang="ar-SA" sz="2800" b="1" spc="-100" dirty="0" smtClean="0">
                <a:ln w="3200">
                  <a:solidFill>
                    <a:srgbClr val="444D26">
                      <a:shade val="75000"/>
                      <a:alpha val="25000"/>
                    </a:srgbClr>
                  </a:solidFill>
                  <a:prstDash val="solid"/>
                  <a:round/>
                </a:ln>
                <a:ea typeface="+mj-ea"/>
              </a:rPr>
              <a:t>للموظفين.</a:t>
            </a:r>
          </a:p>
          <a:p>
            <a:pPr marL="514350" indent="-514350" algn="just" rtl="1">
              <a:buFont typeface="+mj-lt"/>
              <a:buAutoNum type="arabicPeriod"/>
            </a:pPr>
            <a:r>
              <a:rPr lang="ar-SA" sz="2800" b="1" spc="-100" dirty="0" smtClean="0">
                <a:ln w="3200">
                  <a:solidFill>
                    <a:srgbClr val="444D26">
                      <a:shade val="75000"/>
                      <a:alpha val="25000"/>
                    </a:srgbClr>
                  </a:solidFill>
                  <a:prstDash val="solid"/>
                  <a:round/>
                </a:ln>
                <a:ea typeface="+mj-ea"/>
              </a:rPr>
              <a:t>التعاون </a:t>
            </a:r>
            <a:r>
              <a:rPr lang="ar-SA" sz="2800" b="1" spc="-100" dirty="0" smtClean="0">
                <a:ln w="3200">
                  <a:solidFill>
                    <a:srgbClr val="444D26">
                      <a:shade val="75000"/>
                      <a:alpha val="25000"/>
                    </a:srgbClr>
                  </a:solidFill>
                  <a:prstDash val="solid"/>
                  <a:round/>
                </a:ln>
                <a:solidFill>
                  <a:srgbClr val="002060"/>
                </a:solidFill>
                <a:ea typeface="+mj-ea"/>
              </a:rPr>
              <a:t>والانسجام</a:t>
            </a:r>
            <a:r>
              <a:rPr lang="ar-SA" sz="2800" b="1" spc="-100" dirty="0" smtClean="0">
                <a:ln w="3200">
                  <a:solidFill>
                    <a:srgbClr val="444D26">
                      <a:shade val="75000"/>
                      <a:alpha val="25000"/>
                    </a:srgbClr>
                  </a:solidFill>
                  <a:prstDash val="solid"/>
                  <a:round/>
                </a:ln>
                <a:ea typeface="+mj-ea"/>
              </a:rPr>
              <a:t> بين الأفراد في العمل.</a:t>
            </a:r>
          </a:p>
          <a:p>
            <a:pPr marL="514350" indent="-514350" algn="just" rtl="1">
              <a:buFont typeface="+mj-lt"/>
              <a:buAutoNum type="arabicPeriod"/>
            </a:pPr>
            <a:r>
              <a:rPr lang="ar-SA" sz="2800" b="1" spc="-100" dirty="0" smtClean="0">
                <a:ln w="3200">
                  <a:solidFill>
                    <a:srgbClr val="444D26">
                      <a:shade val="75000"/>
                      <a:alpha val="25000"/>
                    </a:srgbClr>
                  </a:solidFill>
                  <a:prstDash val="solid"/>
                  <a:round/>
                </a:ln>
                <a:ea typeface="+mj-ea"/>
              </a:rPr>
              <a:t>تحقيق نوع من </a:t>
            </a:r>
            <a:r>
              <a:rPr lang="ar-SA" sz="2800" b="1" spc="-100" dirty="0" smtClean="0">
                <a:ln w="3200">
                  <a:solidFill>
                    <a:srgbClr val="444D26">
                      <a:shade val="75000"/>
                      <a:alpha val="25000"/>
                    </a:srgbClr>
                  </a:solidFill>
                  <a:prstDash val="solid"/>
                  <a:round/>
                </a:ln>
                <a:solidFill>
                  <a:srgbClr val="002060"/>
                </a:solidFill>
                <a:ea typeface="+mj-ea"/>
              </a:rPr>
              <a:t>الارتياح النفسي </a:t>
            </a:r>
            <a:r>
              <a:rPr lang="ar-SA" sz="2800" b="1" spc="-100" dirty="0" smtClean="0">
                <a:ln w="3200">
                  <a:solidFill>
                    <a:srgbClr val="444D26">
                      <a:shade val="75000"/>
                      <a:alpha val="25000"/>
                    </a:srgbClr>
                  </a:solidFill>
                  <a:prstDash val="solid"/>
                  <a:round/>
                </a:ln>
                <a:ea typeface="+mj-ea"/>
              </a:rPr>
              <a:t>والطمأنينة لدى الفرد.</a:t>
            </a:r>
          </a:p>
          <a:p>
            <a:pPr marL="514350" indent="-514350" algn="just" rtl="1">
              <a:buFont typeface="+mj-lt"/>
              <a:buAutoNum type="arabicPeriod"/>
            </a:pPr>
            <a:r>
              <a:rPr lang="ar-SA" sz="2800" b="1" dirty="0" smtClean="0"/>
              <a:t>القيام </a:t>
            </a:r>
            <a:r>
              <a:rPr lang="ar-SA" sz="2800" b="1" dirty="0" smtClean="0">
                <a:solidFill>
                  <a:srgbClr val="002060"/>
                </a:solidFill>
              </a:rPr>
              <a:t>بالرقابة</a:t>
            </a:r>
            <a:r>
              <a:rPr lang="ar-SA" sz="2800" b="1" dirty="0" smtClean="0"/>
              <a:t>.</a:t>
            </a:r>
          </a:p>
          <a:p>
            <a:pPr marL="514350" indent="-514350" algn="just" rtl="1">
              <a:buFont typeface="+mj-lt"/>
              <a:buAutoNum type="arabicPeriod"/>
            </a:pPr>
            <a:r>
              <a:rPr lang="ar-SA" sz="2800" b="1" dirty="0" smtClean="0"/>
              <a:t>تسهيل </a:t>
            </a:r>
            <a:r>
              <a:rPr lang="ar-SA" sz="2800" b="1" dirty="0" smtClean="0">
                <a:solidFill>
                  <a:srgbClr val="002060"/>
                </a:solidFill>
              </a:rPr>
              <a:t>التدريب</a:t>
            </a:r>
            <a:r>
              <a:rPr lang="ar-SA" sz="2800" b="1" dirty="0" smtClean="0"/>
              <a:t>.</a:t>
            </a:r>
          </a:p>
          <a:p>
            <a:pPr marL="514350" indent="-514350" algn="just" rtl="1">
              <a:buFont typeface="+mj-lt"/>
              <a:buAutoNum type="arabicPeriod"/>
            </a:pPr>
            <a:r>
              <a:rPr lang="ar-SA" sz="2800" b="1" dirty="0" smtClean="0">
                <a:solidFill>
                  <a:srgbClr val="002060"/>
                </a:solidFill>
              </a:rPr>
              <a:t>التقليل من احتمالات حدوث الأخطاء</a:t>
            </a:r>
            <a:r>
              <a:rPr lang="ar-SA" sz="2800" b="1" dirty="0" smtClean="0"/>
              <a:t>.</a:t>
            </a:r>
          </a:p>
          <a:p>
            <a:pPr marL="0" indent="0" algn="just" rtl="1">
              <a:buNone/>
            </a:pPr>
            <a:endParaRPr lang="ar-SA" sz="500" b="1" dirty="0" smtClean="0"/>
          </a:p>
          <a:p>
            <a:pPr marL="0" indent="0" algn="just" rtl="1">
              <a:buNone/>
            </a:pPr>
            <a:r>
              <a:rPr lang="ar-SA" sz="2800" b="1" dirty="0" smtClean="0">
                <a:solidFill>
                  <a:schemeClr val="bg1"/>
                </a:solidFill>
              </a:rPr>
              <a:t>المشكلات التي تنتج عن اتباع الإجراءات:</a:t>
            </a:r>
          </a:p>
          <a:p>
            <a:pPr marL="514350" indent="-514350" algn="just" rtl="1">
              <a:buFont typeface="+mj-lt"/>
              <a:buAutoNum type="arabicPeriod"/>
            </a:pPr>
            <a:r>
              <a:rPr lang="ar-SA" sz="2800" b="1" dirty="0" smtClean="0">
                <a:solidFill>
                  <a:srgbClr val="002060"/>
                </a:solidFill>
              </a:rPr>
              <a:t>جمود التفكير نتيجة الروتين </a:t>
            </a:r>
            <a:r>
              <a:rPr lang="ar-SA" sz="2800" b="1" dirty="0" smtClean="0"/>
              <a:t>في العمل.</a:t>
            </a:r>
          </a:p>
          <a:p>
            <a:pPr marL="514350" indent="-514350" algn="just" rtl="1">
              <a:buFont typeface="+mj-lt"/>
              <a:buAutoNum type="arabicPeriod"/>
            </a:pPr>
            <a:r>
              <a:rPr lang="ar-SA" sz="2800" b="1" dirty="0" smtClean="0"/>
              <a:t>صعوبة </a:t>
            </a:r>
            <a:r>
              <a:rPr lang="ar-SA" sz="2800" b="1" dirty="0" smtClean="0">
                <a:solidFill>
                  <a:srgbClr val="002060"/>
                </a:solidFill>
              </a:rPr>
              <a:t>تغيير هذه الإجراءات مستقبلاً</a:t>
            </a:r>
            <a:r>
              <a:rPr lang="ar-SA" sz="2800" b="1" dirty="0" smtClean="0"/>
              <a:t> بسبب التكلفة والجهد المطلوب.</a:t>
            </a:r>
          </a:p>
          <a:p>
            <a:pPr marL="514350" indent="-514350" algn="just" rtl="1">
              <a:buFont typeface="+mj-lt"/>
              <a:buAutoNum type="arabicPeriod"/>
            </a:pPr>
            <a:r>
              <a:rPr lang="ar-SA" sz="2800" b="1" dirty="0" smtClean="0"/>
              <a:t>إحساس الموظف </a:t>
            </a:r>
            <a:r>
              <a:rPr lang="ar-SA" sz="2800" b="1" dirty="0" smtClean="0">
                <a:solidFill>
                  <a:srgbClr val="002060"/>
                </a:solidFill>
              </a:rPr>
              <a:t>بالضيق والملل والإحباط</a:t>
            </a:r>
            <a:r>
              <a:rPr lang="ar-SA" sz="2800" b="1" dirty="0" smtClean="0"/>
              <a:t>.</a:t>
            </a:r>
          </a:p>
          <a:p>
            <a:pPr algn="just" rtl="1">
              <a:buNone/>
            </a:pPr>
            <a:endParaRPr lang="ar-SA" sz="2800" b="1" dirty="0">
              <a:solidFill>
                <a:srgbClr val="00B050"/>
              </a:solidFill>
            </a:endParaRPr>
          </a:p>
        </p:txBody>
      </p:sp>
      <p:sp>
        <p:nvSpPr>
          <p:cNvPr id="5" name="Slide Number Placeholder 4"/>
          <p:cNvSpPr>
            <a:spLocks noGrp="1"/>
          </p:cNvSpPr>
          <p:nvPr>
            <p:ph type="sldNum" sz="quarter" idx="15"/>
          </p:nvPr>
        </p:nvSpPr>
        <p:spPr>
          <a:xfrm>
            <a:off x="8410575" y="6284168"/>
            <a:ext cx="609600" cy="457200"/>
          </a:xfrm>
        </p:spPr>
        <p:txBody>
          <a:bodyPr/>
          <a:lstStyle/>
          <a:p>
            <a:fld id="{EDB57154-25DC-468D-AC66-7A7A5058010C}" type="slidenum">
              <a:rPr lang="ar-SA" sz="1800" smtClean="0"/>
              <a:pPr/>
              <a:t>16</a:t>
            </a:fld>
            <a:endParaRPr lang="ar-SA" sz="1800" dirty="0"/>
          </a:p>
        </p:txBody>
      </p:sp>
    </p:spTree>
    <p:extLst>
      <p:ext uri="{BB962C8B-B14F-4D97-AF65-F5344CB8AC3E}">
        <p14:creationId xmlns:p14="http://schemas.microsoft.com/office/powerpoint/2010/main" xmlns="" val="2775373980"/>
      </p:ext>
    </p:extLst>
  </p:cSld>
  <p:clrMapOvr>
    <a:masterClrMapping/>
  </p:clrMapOvr>
  <p:transition spd="slow">
    <p:spli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amond(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amond(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amond(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amond(in)">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diamond(in)">
                                      <p:cBhvr>
                                        <p:cTn id="42" dur="20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diamond(in)">
                                      <p:cBhvr>
                                        <p:cTn id="47" dur="20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ntr" presetSubtype="16" fill="hold" grpId="0"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diamond(in)">
                                      <p:cBhvr>
                                        <p:cTn id="52" dur="20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diamond(in)">
                                      <p:cBhvr>
                                        <p:cTn id="57" dur="2000"/>
                                        <p:tgtEl>
                                          <p:spTgt spid="3">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8" presetClass="entr" presetSubtype="16" fill="hold" grpId="0" nodeType="click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Effect transition="in" filter="diamond(in)">
                                      <p:cBhvr>
                                        <p:cTn id="62" dur="2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052736"/>
            <a:ext cx="8496944" cy="4968552"/>
          </a:xfrm>
        </p:spPr>
        <p:txBody>
          <a:bodyPr>
            <a:normAutofit/>
          </a:bodyPr>
          <a:lstStyle/>
          <a:p>
            <a:pPr algn="just" rtl="1">
              <a:buNone/>
            </a:pPr>
            <a:endParaRPr lang="ar-SA" sz="500" b="1" dirty="0" smtClean="0">
              <a:solidFill>
                <a:schemeClr val="bg1"/>
              </a:solidFill>
            </a:endParaRPr>
          </a:p>
          <a:p>
            <a:pPr algn="just" rtl="1">
              <a:buNone/>
            </a:pPr>
            <a:r>
              <a:rPr lang="ar-SA" sz="2800" b="1" dirty="0" smtClean="0"/>
              <a:t>حيث يُعد توفرها </a:t>
            </a:r>
            <a:r>
              <a:rPr lang="ar-SA" sz="2800" b="1" dirty="0" smtClean="0">
                <a:solidFill>
                  <a:srgbClr val="002060"/>
                </a:solidFill>
              </a:rPr>
              <a:t>شيئاً أساسياً لبلوغ التنظيم أهدافه</a:t>
            </a:r>
            <a:r>
              <a:rPr lang="ar-SA" sz="2800" b="1" dirty="0" smtClean="0"/>
              <a:t>، والتي لا بد من تحديدها عند رسم الأهداف.</a:t>
            </a:r>
          </a:p>
          <a:p>
            <a:pPr algn="just" rtl="1">
              <a:buNone/>
            </a:pPr>
            <a:endParaRPr lang="ar-SA" sz="2000" b="1" dirty="0" smtClean="0"/>
          </a:p>
          <a:p>
            <a:pPr algn="just" rtl="1">
              <a:buNone/>
            </a:pPr>
            <a:r>
              <a:rPr lang="ar-SA" sz="2800" b="1" dirty="0" smtClean="0">
                <a:solidFill>
                  <a:schemeClr val="bg1"/>
                </a:solidFill>
              </a:rPr>
              <a:t>المعايير التي يجب مراعاتها عند تحديد وسائل الخطة </a:t>
            </a:r>
            <a:r>
              <a:rPr lang="ar-SA" sz="2800" b="1" dirty="0">
                <a:solidFill>
                  <a:schemeClr val="bg1"/>
                </a:solidFill>
              </a:rPr>
              <a:t>و</a:t>
            </a:r>
            <a:r>
              <a:rPr lang="ar-SA" sz="2800" b="1" dirty="0" smtClean="0">
                <a:solidFill>
                  <a:schemeClr val="bg1"/>
                </a:solidFill>
              </a:rPr>
              <a:t>إمكاناتها:</a:t>
            </a:r>
          </a:p>
          <a:p>
            <a:pPr marL="514350" indent="-514350" algn="just" rtl="1">
              <a:buFont typeface="+mj-lt"/>
              <a:buAutoNum type="arabicPeriod"/>
            </a:pPr>
            <a:r>
              <a:rPr lang="ar-SA" sz="2800" b="1" dirty="0" smtClean="0">
                <a:solidFill>
                  <a:srgbClr val="002060"/>
                </a:solidFill>
              </a:rPr>
              <a:t>الدقة</a:t>
            </a:r>
            <a:r>
              <a:rPr lang="ar-SA" sz="2800" b="1" dirty="0" smtClean="0"/>
              <a:t> في تحديد الاحتياجات.</a:t>
            </a:r>
          </a:p>
          <a:p>
            <a:pPr marL="514350" indent="-514350" algn="just" rtl="1">
              <a:buFont typeface="+mj-lt"/>
              <a:buAutoNum type="arabicPeriod"/>
            </a:pPr>
            <a:r>
              <a:rPr lang="ar-SA" sz="2800" b="1" dirty="0" smtClean="0">
                <a:solidFill>
                  <a:srgbClr val="002060"/>
                </a:solidFill>
              </a:rPr>
              <a:t>الواقعية</a:t>
            </a:r>
            <a:r>
              <a:rPr lang="ar-SA" sz="2800" b="1" dirty="0" smtClean="0"/>
              <a:t>.</a:t>
            </a:r>
          </a:p>
          <a:p>
            <a:pPr marL="514350" indent="-514350" algn="just" rtl="1">
              <a:buFont typeface="+mj-lt"/>
              <a:buAutoNum type="arabicPeriod"/>
            </a:pPr>
            <a:r>
              <a:rPr lang="ar-SA" sz="2800" b="1" dirty="0" smtClean="0">
                <a:solidFill>
                  <a:srgbClr val="002060"/>
                </a:solidFill>
              </a:rPr>
              <a:t>تحديد المصادر</a:t>
            </a:r>
            <a:r>
              <a:rPr lang="ar-SA" sz="2800" b="1" dirty="0" smtClean="0"/>
              <a:t>.</a:t>
            </a:r>
          </a:p>
          <a:p>
            <a:pPr marL="514350" indent="-514350" algn="just" rtl="1">
              <a:buFont typeface="+mj-lt"/>
              <a:buAutoNum type="arabicPeriod"/>
            </a:pPr>
            <a:r>
              <a:rPr lang="ar-SA" sz="2800" b="1" dirty="0" smtClean="0">
                <a:solidFill>
                  <a:srgbClr val="002060"/>
                </a:solidFill>
              </a:rPr>
              <a:t>المدة الزمنية</a:t>
            </a:r>
            <a:r>
              <a:rPr lang="ar-SA" sz="2800" b="1" dirty="0" smtClean="0"/>
              <a:t>.</a:t>
            </a:r>
          </a:p>
          <a:p>
            <a:pPr marL="514350" indent="-514350" algn="just" rtl="1">
              <a:buFont typeface="+mj-lt"/>
              <a:buAutoNum type="arabicPeriod"/>
            </a:pPr>
            <a:r>
              <a:rPr lang="ar-SA" sz="2800" b="1" dirty="0" smtClean="0">
                <a:solidFill>
                  <a:srgbClr val="002060"/>
                </a:solidFill>
              </a:rPr>
              <a:t>التكلفة المالية التقديرية</a:t>
            </a:r>
            <a:r>
              <a:rPr lang="ar-SA" sz="2800" b="1" dirty="0" smtClean="0"/>
              <a:t>.</a:t>
            </a:r>
          </a:p>
          <a:p>
            <a:pPr marL="0" indent="0" algn="just" rtl="1">
              <a:buNone/>
            </a:pPr>
            <a:endParaRPr lang="ar-SA" sz="2800" b="1"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17</a:t>
            </a:fld>
            <a:endParaRPr lang="ar-SA" sz="1800" dirty="0"/>
          </a:p>
        </p:txBody>
      </p:sp>
      <p:sp>
        <p:nvSpPr>
          <p:cNvPr id="4" name="Title 1"/>
          <p:cNvSpPr>
            <a:spLocks noGrp="1"/>
          </p:cNvSpPr>
          <p:nvPr>
            <p:ph type="title"/>
          </p:nvPr>
        </p:nvSpPr>
        <p:spPr>
          <a:xfrm>
            <a:off x="214282" y="491920"/>
            <a:ext cx="8715436" cy="704832"/>
          </a:xfrm>
        </p:spPr>
        <p:txBody>
          <a:bodyPr>
            <a:noAutofit/>
          </a:bodyPr>
          <a:lstStyle/>
          <a:p>
            <a:pPr algn="r" rtl="1"/>
            <a:r>
              <a:rPr lang="ar-SA" sz="3200" b="1" u="sng" dirty="0" smtClean="0">
                <a:solidFill>
                  <a:schemeClr val="bg1"/>
                </a:solidFill>
                <a:effectLst/>
              </a:rPr>
              <a:t>خامساً</a:t>
            </a:r>
            <a:r>
              <a:rPr lang="ar-SA" sz="3200" b="1" dirty="0" smtClean="0">
                <a:solidFill>
                  <a:schemeClr val="bg1"/>
                </a:solidFill>
                <a:effectLst/>
              </a:rPr>
              <a:t>: تدبير الوسائل والإمكانات (الموارد)</a:t>
            </a:r>
            <a:endParaRPr lang="ar-SA" sz="3200" b="1" dirty="0">
              <a:solidFill>
                <a:srgbClr val="C00000"/>
              </a:solidFill>
            </a:endParaRPr>
          </a:p>
        </p:txBody>
      </p:sp>
    </p:spTree>
    <p:extLst>
      <p:ext uri="{BB962C8B-B14F-4D97-AF65-F5344CB8AC3E}">
        <p14:creationId xmlns:p14="http://schemas.microsoft.com/office/powerpoint/2010/main" xmlns="" val="1032200276"/>
      </p:ext>
    </p:extLst>
  </p:cSld>
  <p:clrMapOvr>
    <a:masterClrMapping/>
  </p:clrMapOvr>
  <p:transition spd="slow">
    <p:spli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 calcmode="lin" valueType="num">
                                      <p:cBhvr additive="base">
                                        <p:cTn id="48"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568952" cy="5734990"/>
          </a:xfrm>
        </p:spPr>
        <p:txBody>
          <a:bodyPr>
            <a:normAutofit/>
          </a:bodyPr>
          <a:lstStyle/>
          <a:p>
            <a:pPr algn="just" rtl="1">
              <a:buNone/>
            </a:pPr>
            <a:r>
              <a:rPr lang="ar-SA" sz="2800" b="1" u="sng" dirty="0" smtClean="0"/>
              <a:t>أولاً</a:t>
            </a:r>
            <a:r>
              <a:rPr lang="ar-SA" sz="2800" b="1" dirty="0" smtClean="0"/>
              <a:t>: </a:t>
            </a:r>
            <a:r>
              <a:rPr lang="ar-SA" sz="2800" b="1" dirty="0" smtClean="0">
                <a:solidFill>
                  <a:srgbClr val="FFC000"/>
                </a:solidFill>
              </a:rPr>
              <a:t>وفقاً لدرجة شمول الخطة:</a:t>
            </a:r>
          </a:p>
          <a:p>
            <a:pPr marL="514350" indent="-514350" algn="just" rtl="1">
              <a:buFont typeface="+mj-lt"/>
              <a:buAutoNum type="arabicPeriod"/>
            </a:pPr>
            <a:r>
              <a:rPr lang="ar-SA" sz="2800" b="1" dirty="0" smtClean="0"/>
              <a:t>التخطيط </a:t>
            </a:r>
            <a:r>
              <a:rPr lang="ar-SA" sz="2800" b="1" dirty="0" smtClean="0">
                <a:solidFill>
                  <a:srgbClr val="FFC000"/>
                </a:solidFill>
              </a:rPr>
              <a:t>القومي الشامل</a:t>
            </a:r>
            <a:r>
              <a:rPr lang="ar-SA" sz="2800" b="1" dirty="0" smtClean="0"/>
              <a:t>:</a:t>
            </a:r>
            <a:r>
              <a:rPr lang="ar-SA" sz="2800" b="1" dirty="0" smtClean="0">
                <a:solidFill>
                  <a:srgbClr val="FFC000"/>
                </a:solidFill>
              </a:rPr>
              <a:t> </a:t>
            </a:r>
            <a:r>
              <a:rPr lang="ar-SA" sz="2800" b="1" dirty="0" smtClean="0"/>
              <a:t>يتم على مستوى الدولة لتحقيق أهداف التنمية الشاملة، ورفع مستوى المعيشة وإحداث النهضة.</a:t>
            </a:r>
          </a:p>
          <a:p>
            <a:pPr marL="514350" indent="-514350" algn="just" rtl="1">
              <a:buFont typeface="+mj-lt"/>
              <a:buAutoNum type="arabicPeriod"/>
            </a:pPr>
            <a:r>
              <a:rPr lang="ar-SA" sz="2800" b="1" dirty="0" smtClean="0"/>
              <a:t>التخطيط </a:t>
            </a:r>
            <a:r>
              <a:rPr lang="ar-SA" sz="2800" b="1" dirty="0" smtClean="0">
                <a:solidFill>
                  <a:srgbClr val="FFC000"/>
                </a:solidFill>
              </a:rPr>
              <a:t>الإقليمي</a:t>
            </a:r>
            <a:r>
              <a:rPr lang="ar-SA" sz="2800" b="1" dirty="0" smtClean="0"/>
              <a:t>: يختص بالأهداف والسياسات والبرامج التي تتعلق بمنطقة معينة من مناطق الدولة لتحقيق النمو المتوازن داخل الإقليم الواحد، فضلاً عن تحقيق التوازن بين أقاليم الدولة المختلفة، مثل العناية بالثروة الزراعية، وتخطيط المدن، وشبكة المواصلات،...</a:t>
            </a:r>
          </a:p>
          <a:p>
            <a:pPr marL="514350" indent="-514350" algn="just" rtl="1">
              <a:buFont typeface="+mj-lt"/>
              <a:buAutoNum type="arabicPeriod"/>
            </a:pPr>
            <a:r>
              <a:rPr lang="ar-SA" sz="2800" b="1" dirty="0" smtClean="0"/>
              <a:t>التخطيط </a:t>
            </a:r>
            <a:r>
              <a:rPr lang="ar-SA" sz="2800" b="1" dirty="0" smtClean="0">
                <a:solidFill>
                  <a:srgbClr val="FFC000"/>
                </a:solidFill>
              </a:rPr>
              <a:t>المحلي</a:t>
            </a:r>
            <a:r>
              <a:rPr lang="ar-SA" sz="2800" b="1" dirty="0" smtClean="0"/>
              <a:t>: يخص عادةً مدينة واحدة أو قرية واحدة، ويشمل على توفير الموارد والإمكانات المالية والطبيعية اللازمة لتطوير الخدمات المختلفة.</a:t>
            </a:r>
          </a:p>
          <a:p>
            <a:pPr marL="514350" indent="-514350" algn="just" rtl="1">
              <a:buFont typeface="+mj-lt"/>
              <a:buAutoNum type="arabicPeriod"/>
            </a:pPr>
            <a:r>
              <a:rPr lang="ar-SA" sz="2800" b="1" dirty="0" smtClean="0"/>
              <a:t>التخطيط في </a:t>
            </a:r>
            <a:r>
              <a:rPr lang="ar-SA" sz="2800" b="1" dirty="0" smtClean="0">
                <a:solidFill>
                  <a:srgbClr val="FFC000"/>
                </a:solidFill>
              </a:rPr>
              <a:t>مجال خاص ومحدد</a:t>
            </a:r>
            <a:r>
              <a:rPr lang="ar-SA" sz="2800" b="1" dirty="0" smtClean="0"/>
              <a:t>: </a:t>
            </a:r>
            <a:r>
              <a:rPr lang="ar-SA" sz="2700" b="1" dirty="0" smtClean="0"/>
              <a:t>يقتصر على </a:t>
            </a:r>
            <a:r>
              <a:rPr lang="ar-SA" b="1" dirty="0" smtClean="0"/>
              <a:t>خدمات معينة دون غيرها.</a:t>
            </a:r>
          </a:p>
          <a:p>
            <a:pPr marL="514350" indent="-514350" algn="just" rtl="1">
              <a:buFont typeface="+mj-lt"/>
              <a:buAutoNum type="arabicPeriod"/>
            </a:pPr>
            <a:endParaRPr lang="ar-SA" sz="2800" b="1" dirty="0" smtClean="0"/>
          </a:p>
          <a:p>
            <a:pPr algn="just" rtl="1">
              <a:buNone/>
            </a:pPr>
            <a:endParaRPr lang="ar-SA" sz="2800" b="1"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18</a:t>
            </a:fld>
            <a:endParaRPr lang="ar-SA" sz="1800" dirty="0"/>
          </a:p>
        </p:txBody>
      </p:sp>
      <p:sp>
        <p:nvSpPr>
          <p:cNvPr id="4" name="Title 1"/>
          <p:cNvSpPr>
            <a:spLocks noGrp="1"/>
          </p:cNvSpPr>
          <p:nvPr>
            <p:ph type="title"/>
          </p:nvPr>
        </p:nvSpPr>
        <p:spPr>
          <a:xfrm>
            <a:off x="457200" y="116632"/>
            <a:ext cx="8229600" cy="783536"/>
          </a:xfrm>
        </p:spPr>
        <p:txBody>
          <a:bodyPr>
            <a:normAutofit/>
          </a:bodyPr>
          <a:lstStyle/>
          <a:p>
            <a:pPr algn="ctr" rtl="1"/>
            <a:r>
              <a:rPr lang="ar-SA" sz="4000" b="1" dirty="0" smtClean="0">
                <a:ln w="3200">
                  <a:solidFill>
                    <a:srgbClr val="444D26">
                      <a:shade val="75000"/>
                      <a:alpha val="25000"/>
                    </a:srgbClr>
                  </a:solidFill>
                  <a:prstDash val="solid"/>
                  <a:round/>
                </a:ln>
                <a:solidFill>
                  <a:srgbClr val="FFFF00"/>
                </a:solidFill>
              </a:rPr>
              <a:t>5- أنواع التخطيط</a:t>
            </a:r>
            <a:endParaRPr lang="ar-SA" sz="4000" b="1" dirty="0">
              <a:solidFill>
                <a:schemeClr val="bg1"/>
              </a:solidFill>
              <a:effectLst/>
            </a:endParaRPr>
          </a:p>
        </p:txBody>
      </p:sp>
    </p:spTree>
  </p:cSld>
  <p:clrMapOvr>
    <a:masterClrMapping/>
  </p:clrMapOvr>
  <p:transition spd="slow">
    <p:blinds dir="ver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plus(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3"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plus(in)">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3"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plus(in)">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plus(in)">
                                      <p:cBhvr>
                                        <p:cTn id="29" dur="2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3" presetClass="entr" presetSubtype="16"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plus(in)">
                                      <p:cBhvr>
                                        <p:cTn id="34"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268760"/>
            <a:ext cx="8715436" cy="5017760"/>
          </a:xfrm>
        </p:spPr>
        <p:txBody>
          <a:bodyPr>
            <a:normAutofit/>
          </a:bodyPr>
          <a:lstStyle/>
          <a:p>
            <a:pPr lvl="0" algn="just" rtl="1">
              <a:buClr>
                <a:srgbClr val="F3A447"/>
              </a:buClr>
              <a:buNone/>
            </a:pPr>
            <a:r>
              <a:rPr lang="ar-SA" sz="2800" b="1" u="sng" dirty="0" smtClean="0">
                <a:solidFill>
                  <a:prstClr val="white"/>
                </a:solidFill>
              </a:rPr>
              <a:t>ثانياً</a:t>
            </a:r>
            <a:r>
              <a:rPr lang="ar-SA" sz="2800" b="1" dirty="0" smtClean="0">
                <a:solidFill>
                  <a:prstClr val="white"/>
                </a:solidFill>
              </a:rPr>
              <a:t>: </a:t>
            </a:r>
            <a:r>
              <a:rPr lang="ar-SA" sz="2800" b="1" dirty="0">
                <a:solidFill>
                  <a:srgbClr val="FFC000"/>
                </a:solidFill>
              </a:rPr>
              <a:t>وفقاً </a:t>
            </a:r>
            <a:r>
              <a:rPr lang="ar-SA" sz="2800" b="1" dirty="0" smtClean="0">
                <a:solidFill>
                  <a:srgbClr val="FFC000"/>
                </a:solidFill>
              </a:rPr>
              <a:t>للمدة الزمنية</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طويل المدى</a:t>
            </a:r>
            <a:r>
              <a:rPr lang="ar-SA" sz="2800" b="1" dirty="0" smtClean="0">
                <a:solidFill>
                  <a:prstClr val="white"/>
                </a:solidFill>
              </a:rPr>
              <a:t>: يغطي مدة زمنية طويلة نسبياً تتراوح بين </a:t>
            </a:r>
            <a:r>
              <a:rPr lang="ar-SA" sz="2800" b="1" u="sng" dirty="0" smtClean="0">
                <a:solidFill>
                  <a:prstClr val="white"/>
                </a:solidFill>
              </a:rPr>
              <a:t>عشر سنوات وعشرين سنة</a:t>
            </a:r>
            <a:r>
              <a:rPr lang="ar-SA" sz="2800" b="1" dirty="0" smtClean="0">
                <a:solidFill>
                  <a:prstClr val="white"/>
                </a:solidFill>
              </a:rPr>
              <a:t>، ويتطلب معلومات وإحصاءات دقيقة.</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متوسط المدى</a:t>
            </a:r>
            <a:r>
              <a:rPr lang="ar-SA" sz="2800" b="1" dirty="0" smtClean="0">
                <a:solidFill>
                  <a:prstClr val="white"/>
                </a:solidFill>
              </a:rPr>
              <a:t>: يغطي مدة تبلغ </a:t>
            </a:r>
            <a:r>
              <a:rPr lang="ar-SA" sz="2800" b="1" u="sng" dirty="0" smtClean="0">
                <a:solidFill>
                  <a:prstClr val="white"/>
                </a:solidFill>
              </a:rPr>
              <a:t>خمس سنوات</a:t>
            </a:r>
            <a:r>
              <a:rPr lang="ar-SA" sz="2800" b="1" dirty="0" smtClean="0">
                <a:solidFill>
                  <a:prstClr val="white"/>
                </a:solidFill>
              </a:rPr>
              <a:t>. وعادةً ما تتكون الخطة طويلة المدى من عدد من الخطط متوسطة المدى، والتي بناءً على نتائجها يمكن إجراء التعديلات على الخطة طويلة المدى.</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قصير المدى</a:t>
            </a:r>
            <a:r>
              <a:rPr lang="ar-SA" sz="2800" b="1" dirty="0" smtClean="0">
                <a:solidFill>
                  <a:prstClr val="white"/>
                </a:solidFill>
              </a:rPr>
              <a:t>: هو التخطيط </a:t>
            </a:r>
            <a:r>
              <a:rPr lang="ar-SA" sz="2800" b="1" u="sng" dirty="0" smtClean="0">
                <a:solidFill>
                  <a:prstClr val="white"/>
                </a:solidFill>
              </a:rPr>
              <a:t>لسنة مالية واحدة</a:t>
            </a:r>
            <a:r>
              <a:rPr lang="ar-SA" sz="2800" b="1" dirty="0" smtClean="0">
                <a:solidFill>
                  <a:prstClr val="white"/>
                </a:solidFill>
              </a:rPr>
              <a:t>، وهو جزء من الخطة متوسطة المدى. </a:t>
            </a:r>
            <a:r>
              <a:rPr lang="ar-SA" sz="2700" b="1" dirty="0" smtClean="0">
                <a:solidFill>
                  <a:prstClr val="white"/>
                </a:solidFill>
              </a:rPr>
              <a:t>وعادةً ما ترتبط الخطة قصيرة المدى بموازنة الدولة. </a:t>
            </a:r>
            <a:r>
              <a:rPr lang="ar-SA" b="1" dirty="0" smtClean="0">
                <a:solidFill>
                  <a:prstClr val="white"/>
                </a:solidFill>
              </a:rPr>
              <a:t>وعلى ذلك تعد الموازنة أداة رئيسة من أدوات التخطيط قصير المدى.</a:t>
            </a:r>
          </a:p>
          <a:p>
            <a:pPr marL="0" lvl="0" indent="0" algn="just" rtl="1">
              <a:buClr>
                <a:srgbClr val="F3A447"/>
              </a:buClr>
              <a:buNone/>
            </a:pPr>
            <a:endParaRPr lang="ar-SA" b="1" dirty="0">
              <a:solidFill>
                <a:prstClr val="white"/>
              </a:solidFill>
            </a:endParaRPr>
          </a:p>
          <a:p>
            <a:pPr algn="r" rtl="1">
              <a:buNone/>
            </a:pPr>
            <a:endParaRPr lang="ar-SA" sz="2800" dirty="0"/>
          </a:p>
        </p:txBody>
      </p:sp>
      <p:sp>
        <p:nvSpPr>
          <p:cNvPr id="4" name="Slide Number Placeholder 3"/>
          <p:cNvSpPr>
            <a:spLocks noGrp="1"/>
          </p:cNvSpPr>
          <p:nvPr>
            <p:ph type="sldNum" sz="quarter" idx="15"/>
          </p:nvPr>
        </p:nvSpPr>
        <p:spPr/>
        <p:txBody>
          <a:bodyPr/>
          <a:lstStyle/>
          <a:p>
            <a:fld id="{EDB57154-25DC-468D-AC66-7A7A5058010C}" type="slidenum">
              <a:rPr lang="ar-SA" sz="1800" smtClean="0"/>
              <a:pPr/>
              <a:t>19</a:t>
            </a:fld>
            <a:endParaRPr lang="ar-SA" sz="1800" dirty="0"/>
          </a:p>
        </p:txBody>
      </p:sp>
      <p:sp>
        <p:nvSpPr>
          <p:cNvPr id="2" name="Title 1"/>
          <p:cNvSpPr>
            <a:spLocks noGrp="1"/>
          </p:cNvSpPr>
          <p:nvPr>
            <p:ph type="title"/>
          </p:nvPr>
        </p:nvSpPr>
        <p:spPr>
          <a:xfrm>
            <a:off x="457200" y="152400"/>
            <a:ext cx="8229600" cy="919146"/>
          </a:xfrm>
        </p:spPr>
        <p:txBody>
          <a:bodyPr>
            <a:normAutofit/>
          </a:bodyPr>
          <a:lstStyle/>
          <a:p>
            <a:pPr algn="ctr" rtl="1"/>
            <a:r>
              <a:rPr lang="ar-SA" sz="4400" b="1" dirty="0" smtClean="0">
                <a:solidFill>
                  <a:srgbClr val="00B050"/>
                </a:solidFill>
                <a:effectLst>
                  <a:outerShdw blurRad="38100" dist="38100" dir="2700000" algn="tl">
                    <a:srgbClr val="000000">
                      <a:alpha val="43137"/>
                    </a:srgbClr>
                  </a:outerShdw>
                </a:effectLst>
              </a:rPr>
              <a:t>(تابع)</a:t>
            </a:r>
            <a:r>
              <a:rPr lang="ar-JO" sz="4400" b="1" dirty="0" smtClean="0">
                <a:solidFill>
                  <a:srgbClr val="00B050"/>
                </a:solidFill>
              </a:rPr>
              <a:t>: </a:t>
            </a:r>
            <a:r>
              <a:rPr lang="ar-JO" sz="4400" b="1" dirty="0" smtClean="0">
                <a:solidFill>
                  <a:srgbClr val="FFFF00"/>
                </a:solidFill>
                <a:effectLst>
                  <a:outerShdw blurRad="38100" dist="38100" dir="2700000" algn="tl">
                    <a:srgbClr val="000000">
                      <a:alpha val="43137"/>
                    </a:srgbClr>
                  </a:outerShdw>
                </a:effectLst>
              </a:rPr>
              <a:t>أنواع الخطط</a:t>
            </a:r>
            <a:endParaRPr lang="ar-SA" sz="4400" b="1" dirty="0">
              <a:solidFill>
                <a:srgbClr val="FFFF00"/>
              </a:solidFill>
              <a:effectLst>
                <a:outerShdw blurRad="38100" dist="38100" dir="2700000" algn="tl">
                  <a:srgbClr val="000000">
                    <a:alpha val="43137"/>
                  </a:srgbClr>
                </a:outerShdw>
              </a:effectLst>
            </a:endParaRPr>
          </a:p>
        </p:txBody>
      </p:sp>
    </p:spTree>
  </p:cSld>
  <p:clrMapOvr>
    <a:masterClrMapping/>
  </p:clrMapOvr>
  <p:transition spd="slow">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6146" name="Title 4"/>
          <p:cNvSpPr>
            <a:spLocks noGrp="1"/>
          </p:cNvSpPr>
          <p:nvPr>
            <p:ph type="ctrTitle"/>
          </p:nvPr>
        </p:nvSpPr>
        <p:spPr>
          <a:xfrm>
            <a:off x="562708" y="3810000"/>
            <a:ext cx="7772400" cy="1752600"/>
          </a:xfrm>
        </p:spPr>
        <p:txBody>
          <a:bodyPr/>
          <a:lstStyle/>
          <a:p>
            <a:pPr rtl="1">
              <a:defRPr/>
            </a:pPr>
            <a:r>
              <a:rPr lang="ar-SA" sz="4000" dirty="0" smtClean="0">
                <a:solidFill>
                  <a:srgbClr val="000000"/>
                </a:solidFill>
                <a:latin typeface="+mn-lt"/>
                <a:ea typeface="+mn-ea"/>
                <a:cs typeface="PT Bold Heading" pitchFamily="2" charset="-78"/>
              </a:rPr>
              <a:t>التخطيط</a:t>
            </a:r>
          </a:p>
        </p:txBody>
      </p:sp>
      <p:sp>
        <p:nvSpPr>
          <p:cNvPr id="14339" name="Slide Number Placeholder 3"/>
          <p:cNvSpPr>
            <a:spLocks noGrp="1"/>
          </p:cNvSpPr>
          <p:nvPr>
            <p:ph type="sldNum" sz="quarter" idx="10"/>
          </p:nvPr>
        </p:nvSpPr>
        <p:spPr bwMode="auto">
          <a:noFill/>
          <a:ln>
            <a:miter lim="800000"/>
            <a:headEnd/>
            <a:tailEnd/>
          </a:ln>
        </p:spPr>
        <p:txBody>
          <a:bodyPr/>
          <a:lstStyle/>
          <a:p>
            <a:fld id="{5BD66F86-14E2-49F7-87EF-25ABC0326BA0}" type="slidenum">
              <a:rPr lang="ar-SA" smtClean="0">
                <a:cs typeface="Arial" pitchFamily="34" charset="0"/>
              </a:rPr>
              <a:pPr/>
              <a:t>2</a:t>
            </a:fld>
            <a:endParaRPr lang="en-US" smtClean="0">
              <a:cs typeface="Arial" pitchFamily="34" charset="0"/>
            </a:endParaRPr>
          </a:p>
        </p:txBody>
      </p:sp>
      <p:sp>
        <p:nvSpPr>
          <p:cNvPr id="4" name="AutoShape 7"/>
          <p:cNvSpPr>
            <a:spLocks noChangeArrowheads="1"/>
          </p:cNvSpPr>
          <p:nvPr/>
        </p:nvSpPr>
        <p:spPr bwMode="auto">
          <a:xfrm>
            <a:off x="2602523" y="2133600"/>
            <a:ext cx="3938954" cy="1447800"/>
          </a:xfrm>
          <a:prstGeom prst="plaque">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r>
              <a:rPr lang="ar-SA" sz="4000" dirty="0">
                <a:solidFill>
                  <a:srgbClr val="000000"/>
                </a:solidFill>
                <a:cs typeface="PT Bold Heading" pitchFamily="2" charset="-78"/>
              </a:rPr>
              <a:t>المحاضرة </a:t>
            </a:r>
            <a:r>
              <a:rPr lang="ar-SA" sz="4000" dirty="0" smtClean="0">
                <a:solidFill>
                  <a:srgbClr val="000000"/>
                </a:solidFill>
                <a:cs typeface="PT Bold Heading" pitchFamily="2" charset="-78"/>
              </a:rPr>
              <a:t>الثالثة</a:t>
            </a:r>
            <a:endParaRPr lang="ar-SA" sz="4000" dirty="0">
              <a:solidFill>
                <a:srgbClr val="000000"/>
              </a:solidFill>
              <a:cs typeface="PT Bold Heading"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59512"/>
            <a:ext cx="8715436" cy="5593824"/>
          </a:xfrm>
        </p:spPr>
        <p:txBody>
          <a:bodyPr>
            <a:normAutofit/>
          </a:bodyPr>
          <a:lstStyle/>
          <a:p>
            <a:pPr lvl="0" algn="just" rtl="1">
              <a:buClr>
                <a:srgbClr val="F3A447"/>
              </a:buClr>
              <a:buNone/>
            </a:pPr>
            <a:r>
              <a:rPr lang="ar-SA" sz="2800" b="1" u="sng" dirty="0" smtClean="0">
                <a:solidFill>
                  <a:prstClr val="white"/>
                </a:solidFill>
              </a:rPr>
              <a:t>ثالثاً</a:t>
            </a:r>
            <a:r>
              <a:rPr lang="ar-SA" sz="2800" b="1" dirty="0" smtClean="0">
                <a:solidFill>
                  <a:prstClr val="white"/>
                </a:solidFill>
              </a:rPr>
              <a:t>: </a:t>
            </a:r>
            <a:r>
              <a:rPr lang="ar-SA" sz="2800" b="1" dirty="0">
                <a:solidFill>
                  <a:srgbClr val="FFC000"/>
                </a:solidFill>
              </a:rPr>
              <a:t>وفقاً </a:t>
            </a:r>
            <a:r>
              <a:rPr lang="ar-SA" sz="2800" b="1" dirty="0" smtClean="0">
                <a:solidFill>
                  <a:srgbClr val="FFC000"/>
                </a:solidFill>
              </a:rPr>
              <a:t>لمجال الخطة</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السياسي</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الاجتماعي</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البشري</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الطبوغرافي</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الاقتصادي</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المالي</a:t>
            </a:r>
            <a:r>
              <a:rPr lang="ar-SA" sz="2800" b="1" dirty="0" smtClean="0">
                <a:solidFill>
                  <a:prstClr val="white"/>
                </a:solidFill>
              </a:rPr>
              <a:t>.</a:t>
            </a:r>
          </a:p>
          <a:p>
            <a:pPr marL="0" lvl="0" indent="0" algn="just" rtl="1">
              <a:buClr>
                <a:srgbClr val="F3A447"/>
              </a:buClr>
              <a:buNone/>
            </a:pPr>
            <a:r>
              <a:rPr lang="ar-SA" sz="2800" b="1" u="sng" dirty="0" smtClean="0">
                <a:solidFill>
                  <a:prstClr val="white"/>
                </a:solidFill>
              </a:rPr>
              <a:t>رابعاً</a:t>
            </a:r>
            <a:r>
              <a:rPr lang="ar-SA" sz="2800" b="1" dirty="0" smtClean="0">
                <a:solidFill>
                  <a:prstClr val="white"/>
                </a:solidFill>
              </a:rPr>
              <a:t>: </a:t>
            </a:r>
            <a:r>
              <a:rPr lang="ar-SA" sz="2800" b="1" dirty="0">
                <a:solidFill>
                  <a:srgbClr val="FFC000"/>
                </a:solidFill>
              </a:rPr>
              <a:t>وفقاً </a:t>
            </a:r>
            <a:r>
              <a:rPr lang="ar-SA" sz="2800" b="1" dirty="0" smtClean="0">
                <a:solidFill>
                  <a:srgbClr val="FFC000"/>
                </a:solidFill>
              </a:rPr>
              <a:t>للمستوى التنظيمي</a:t>
            </a:r>
            <a:r>
              <a:rPr lang="ar-SA" sz="2800" b="1" dirty="0" smtClean="0">
                <a:solidFill>
                  <a:prstClr val="white"/>
                </a:solidFill>
              </a:rPr>
              <a:t>:</a:t>
            </a:r>
          </a:p>
          <a:p>
            <a:pPr marL="514350" lvl="0" indent="-514350" algn="just" rtl="1">
              <a:buClr>
                <a:srgbClr val="F3A447"/>
              </a:buClr>
              <a:buFont typeface="+mj-lt"/>
              <a:buAutoNum type="arabicPeriod"/>
            </a:pPr>
            <a:r>
              <a:rPr lang="ar-SA" sz="2800" b="1" dirty="0" smtClean="0">
                <a:solidFill>
                  <a:prstClr val="white"/>
                </a:solidFill>
              </a:rPr>
              <a:t>التخطيط </a:t>
            </a:r>
            <a:r>
              <a:rPr lang="ar-SA" sz="2800" b="1" dirty="0" smtClean="0">
                <a:solidFill>
                  <a:srgbClr val="FFC000"/>
                </a:solidFill>
              </a:rPr>
              <a:t>السياسي</a:t>
            </a:r>
            <a:r>
              <a:rPr lang="ar-SA" sz="2800" b="1" dirty="0" smtClean="0">
                <a:solidFill>
                  <a:prstClr val="white"/>
                </a:solidFill>
              </a:rPr>
              <a:t>: </a:t>
            </a:r>
            <a:r>
              <a:rPr lang="ar-SA" b="1" dirty="0" smtClean="0">
                <a:solidFill>
                  <a:prstClr val="white"/>
                </a:solidFill>
              </a:rPr>
              <a:t>يختص بوضع السياسات العريضة من قبل الدولة، وهو بمثابة الضوء الأخضر للأجهزة المختلفة لكي تقوم بالتخطيط على مستواها.</a:t>
            </a:r>
          </a:p>
          <a:p>
            <a:pPr marL="0" lvl="0" indent="0" algn="ctr" rtl="1">
              <a:buClr>
                <a:srgbClr val="F3A447"/>
              </a:buClr>
              <a:buNone/>
            </a:pPr>
            <a:r>
              <a:rPr lang="ar-SA" sz="2800" b="1" dirty="0" smtClean="0">
                <a:solidFill>
                  <a:srgbClr val="FF0000"/>
                </a:solidFill>
              </a:rPr>
              <a:t>إطلاع ص 110 - 111</a:t>
            </a:r>
          </a:p>
          <a:p>
            <a:pPr marL="0" lvl="0" indent="0" algn="just" rtl="1">
              <a:buClr>
                <a:srgbClr val="F3A447"/>
              </a:buClr>
              <a:buNone/>
            </a:pPr>
            <a:endParaRPr lang="ar-SA" sz="2800" b="1" dirty="0">
              <a:solidFill>
                <a:prstClr val="white"/>
              </a:solidFill>
            </a:endParaRPr>
          </a:p>
          <a:p>
            <a:pPr algn="r" rtl="1">
              <a:buNone/>
            </a:pPr>
            <a:endParaRPr lang="ar-SA" sz="2800" dirty="0"/>
          </a:p>
        </p:txBody>
      </p:sp>
      <p:sp>
        <p:nvSpPr>
          <p:cNvPr id="4" name="Slide Number Placeholder 3"/>
          <p:cNvSpPr>
            <a:spLocks noGrp="1"/>
          </p:cNvSpPr>
          <p:nvPr>
            <p:ph type="sldNum" sz="quarter" idx="15"/>
          </p:nvPr>
        </p:nvSpPr>
        <p:spPr>
          <a:xfrm>
            <a:off x="8410575" y="6284168"/>
            <a:ext cx="609600" cy="457200"/>
          </a:xfrm>
        </p:spPr>
        <p:txBody>
          <a:bodyPr/>
          <a:lstStyle/>
          <a:p>
            <a:fld id="{EDB57154-25DC-468D-AC66-7A7A5058010C}" type="slidenum">
              <a:rPr lang="ar-SA" sz="1800" smtClean="0"/>
              <a:pPr/>
              <a:t>20</a:t>
            </a:fld>
            <a:endParaRPr lang="ar-SA" sz="1800" dirty="0"/>
          </a:p>
        </p:txBody>
      </p:sp>
      <p:sp>
        <p:nvSpPr>
          <p:cNvPr id="2" name="Title 1"/>
          <p:cNvSpPr>
            <a:spLocks noGrp="1"/>
          </p:cNvSpPr>
          <p:nvPr>
            <p:ph type="title"/>
          </p:nvPr>
        </p:nvSpPr>
        <p:spPr>
          <a:xfrm>
            <a:off x="457200" y="-82434"/>
            <a:ext cx="8229600" cy="919146"/>
          </a:xfrm>
        </p:spPr>
        <p:txBody>
          <a:bodyPr>
            <a:normAutofit/>
          </a:bodyPr>
          <a:lstStyle/>
          <a:p>
            <a:pPr algn="ctr" rtl="1"/>
            <a:r>
              <a:rPr lang="ar-SA" sz="4400" b="1" dirty="0" smtClean="0">
                <a:solidFill>
                  <a:srgbClr val="00B050"/>
                </a:solidFill>
                <a:effectLst>
                  <a:outerShdw blurRad="38100" dist="38100" dir="2700000" algn="tl">
                    <a:srgbClr val="000000">
                      <a:alpha val="43137"/>
                    </a:srgbClr>
                  </a:outerShdw>
                </a:effectLst>
              </a:rPr>
              <a:t>(تابع)</a:t>
            </a:r>
            <a:r>
              <a:rPr lang="ar-JO" sz="4400" b="1" dirty="0" smtClean="0">
                <a:solidFill>
                  <a:srgbClr val="00B050"/>
                </a:solidFill>
              </a:rPr>
              <a:t>: </a:t>
            </a:r>
            <a:r>
              <a:rPr lang="ar-JO" sz="4400" b="1" dirty="0" smtClean="0">
                <a:solidFill>
                  <a:srgbClr val="FFFF00"/>
                </a:solidFill>
                <a:effectLst>
                  <a:outerShdw blurRad="38100" dist="38100" dir="2700000" algn="tl">
                    <a:srgbClr val="000000">
                      <a:alpha val="43137"/>
                    </a:srgbClr>
                  </a:outerShdw>
                </a:effectLst>
              </a:rPr>
              <a:t>أنواع الخطط</a:t>
            </a:r>
            <a:endParaRPr lang="ar-SA" sz="44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833333671"/>
      </p:ext>
    </p:extLst>
  </p:cSld>
  <p:clrMapOvr>
    <a:masterClrMapping/>
  </p:clrMapOvr>
  <p:transition spd="slow">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ssolv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ssolv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dissolv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dissolv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dissolve">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052" y="1147544"/>
            <a:ext cx="8715436" cy="5233784"/>
          </a:xfrm>
        </p:spPr>
        <p:txBody>
          <a:bodyPr>
            <a:normAutofit/>
          </a:bodyPr>
          <a:lstStyle/>
          <a:p>
            <a:pPr marL="514350" lvl="0" indent="-514350" algn="just" rtl="1">
              <a:buClr>
                <a:srgbClr val="F3A447"/>
              </a:buClr>
              <a:buFont typeface="+mj-lt"/>
              <a:buAutoNum type="arabicPeriod" startAt="2"/>
            </a:pPr>
            <a:r>
              <a:rPr lang="ar-SA" sz="2800" b="1" dirty="0" smtClean="0">
                <a:solidFill>
                  <a:prstClr val="white"/>
                </a:solidFill>
              </a:rPr>
              <a:t>التخطيط </a:t>
            </a:r>
            <a:r>
              <a:rPr lang="ar-SA" sz="2800" b="1" dirty="0" smtClean="0">
                <a:solidFill>
                  <a:srgbClr val="FFC000"/>
                </a:solidFill>
              </a:rPr>
              <a:t>الاستراتيجي</a:t>
            </a:r>
            <a:r>
              <a:rPr lang="ar-SA" sz="2800" b="1" dirty="0" smtClean="0">
                <a:solidFill>
                  <a:prstClr val="white"/>
                </a:solidFill>
              </a:rPr>
              <a:t>: يتم على مستوى الوزارة أو المنظمة الواحدة.</a:t>
            </a:r>
          </a:p>
          <a:p>
            <a:pPr marL="514350" lvl="0" indent="-514350" algn="just" rtl="1">
              <a:buClr>
                <a:srgbClr val="F3A447"/>
              </a:buClr>
              <a:buFont typeface="+mj-lt"/>
              <a:buAutoNum type="arabicPeriod" startAt="2"/>
            </a:pPr>
            <a:r>
              <a:rPr lang="ar-SA" sz="2800" b="1" dirty="0" smtClean="0">
                <a:solidFill>
                  <a:prstClr val="white"/>
                </a:solidFill>
              </a:rPr>
              <a:t>التخطيط </a:t>
            </a:r>
            <a:r>
              <a:rPr lang="ar-SA" sz="2800" b="1" dirty="0" smtClean="0">
                <a:solidFill>
                  <a:srgbClr val="FFC000"/>
                </a:solidFill>
              </a:rPr>
              <a:t>للطوارئ</a:t>
            </a:r>
            <a:r>
              <a:rPr lang="ar-SA" sz="2800" b="1" dirty="0" smtClean="0">
                <a:solidFill>
                  <a:prstClr val="white"/>
                </a:solidFill>
              </a:rPr>
              <a:t>: يختص بوضع خطط إضافية للخطة الاستراتيجية الرئيسة، بحيث تنفذ فقط عند مواجهة ظروف طارئة.</a:t>
            </a:r>
          </a:p>
          <a:p>
            <a:pPr marL="514350" lvl="0" indent="-514350" algn="just" rtl="1">
              <a:buClr>
                <a:srgbClr val="F3A447"/>
              </a:buClr>
              <a:buFont typeface="+mj-lt"/>
              <a:buAutoNum type="arabicPeriod" startAt="2"/>
            </a:pPr>
            <a:r>
              <a:rPr lang="ar-SA" sz="2800" b="1" dirty="0" smtClean="0">
                <a:solidFill>
                  <a:prstClr val="white"/>
                </a:solidFill>
              </a:rPr>
              <a:t>التخطيط </a:t>
            </a:r>
            <a:r>
              <a:rPr lang="ar-SA" sz="2800" b="1" dirty="0" smtClean="0">
                <a:solidFill>
                  <a:srgbClr val="FFC000"/>
                </a:solidFill>
              </a:rPr>
              <a:t>التكتيكي</a:t>
            </a:r>
            <a:r>
              <a:rPr lang="ar-SA" sz="2800" b="1" dirty="0" smtClean="0">
                <a:solidFill>
                  <a:prstClr val="white"/>
                </a:solidFill>
              </a:rPr>
              <a:t>: وهو أقرب لمرحلة التنفيذ، ولفترة زمنية قصيرة مثل وضع خطة عسكرية لتضليل العدو بهدف المساعدة في تحقيق النصر.</a:t>
            </a:r>
          </a:p>
          <a:p>
            <a:pPr marL="514350" lvl="0" indent="-514350" algn="just" rtl="1">
              <a:buClr>
                <a:srgbClr val="F3A447"/>
              </a:buClr>
              <a:buFont typeface="+mj-lt"/>
              <a:buAutoNum type="arabicPeriod" startAt="2"/>
            </a:pPr>
            <a:r>
              <a:rPr lang="ar-SA" sz="2800" b="1" dirty="0" smtClean="0">
                <a:solidFill>
                  <a:prstClr val="white"/>
                </a:solidFill>
              </a:rPr>
              <a:t>التخطيط </a:t>
            </a:r>
            <a:r>
              <a:rPr lang="ar-SA" sz="2800" b="1" dirty="0" smtClean="0">
                <a:solidFill>
                  <a:srgbClr val="FFC000"/>
                </a:solidFill>
              </a:rPr>
              <a:t>للتطبيق</a:t>
            </a:r>
            <a:r>
              <a:rPr lang="ar-SA" sz="2800" b="1" dirty="0" smtClean="0">
                <a:solidFill>
                  <a:prstClr val="white"/>
                </a:solidFill>
              </a:rPr>
              <a:t>: يحدد المشروعات وموعد تنفيذها، فضلاً عن عمليات الإرشاد والتنسيق بين الأطراف المعنية. بمعنى أنه يتناول كيفية تطبيق الخطة الاستراتيجية بحيث تحقق أكبر نسبة من النجاح.</a:t>
            </a:r>
          </a:p>
          <a:p>
            <a:pPr algn="r" rtl="1">
              <a:buNone/>
            </a:pPr>
            <a:endParaRPr lang="ar-SA" sz="2800" dirty="0"/>
          </a:p>
        </p:txBody>
      </p:sp>
      <p:sp>
        <p:nvSpPr>
          <p:cNvPr id="4" name="Slide Number Placeholder 3"/>
          <p:cNvSpPr>
            <a:spLocks noGrp="1"/>
          </p:cNvSpPr>
          <p:nvPr>
            <p:ph type="sldNum" sz="quarter" idx="15"/>
          </p:nvPr>
        </p:nvSpPr>
        <p:spPr/>
        <p:txBody>
          <a:bodyPr/>
          <a:lstStyle/>
          <a:p>
            <a:fld id="{EDB57154-25DC-468D-AC66-7A7A5058010C}" type="slidenum">
              <a:rPr lang="ar-SA" sz="1800" smtClean="0"/>
              <a:pPr/>
              <a:t>21</a:t>
            </a:fld>
            <a:endParaRPr lang="ar-SA" sz="1800" dirty="0"/>
          </a:p>
        </p:txBody>
      </p:sp>
      <p:sp>
        <p:nvSpPr>
          <p:cNvPr id="2" name="Title 1"/>
          <p:cNvSpPr>
            <a:spLocks noGrp="1"/>
          </p:cNvSpPr>
          <p:nvPr>
            <p:ph type="title"/>
          </p:nvPr>
        </p:nvSpPr>
        <p:spPr>
          <a:xfrm>
            <a:off x="457200" y="61582"/>
            <a:ext cx="8229600" cy="919146"/>
          </a:xfrm>
        </p:spPr>
        <p:txBody>
          <a:bodyPr>
            <a:normAutofit/>
          </a:bodyPr>
          <a:lstStyle/>
          <a:p>
            <a:pPr algn="ctr" rtl="1"/>
            <a:r>
              <a:rPr lang="ar-SA" sz="4400" b="1" dirty="0" smtClean="0">
                <a:solidFill>
                  <a:srgbClr val="00B050"/>
                </a:solidFill>
                <a:effectLst>
                  <a:outerShdw blurRad="38100" dist="38100" dir="2700000" algn="tl">
                    <a:srgbClr val="000000">
                      <a:alpha val="43137"/>
                    </a:srgbClr>
                  </a:outerShdw>
                </a:effectLst>
              </a:rPr>
              <a:t>(تابع)</a:t>
            </a:r>
            <a:r>
              <a:rPr lang="ar-JO" sz="4400" b="1" dirty="0" smtClean="0">
                <a:solidFill>
                  <a:srgbClr val="00B050"/>
                </a:solidFill>
              </a:rPr>
              <a:t>: </a:t>
            </a:r>
            <a:r>
              <a:rPr lang="ar-JO" sz="4400" b="1" dirty="0" smtClean="0">
                <a:solidFill>
                  <a:srgbClr val="FFFF00"/>
                </a:solidFill>
                <a:effectLst>
                  <a:outerShdw blurRad="38100" dist="38100" dir="2700000" algn="tl">
                    <a:srgbClr val="000000">
                      <a:alpha val="43137"/>
                    </a:srgbClr>
                  </a:outerShdw>
                </a:effectLst>
              </a:rPr>
              <a:t>أنواع الخطط</a:t>
            </a:r>
            <a:endParaRPr lang="ar-SA" sz="44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116502257"/>
      </p:ext>
    </p:extLst>
  </p:cSld>
  <p:clrMapOvr>
    <a:masterClrMapping/>
  </p:clrMapOvr>
  <p:transition spd="slow">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1124744"/>
            <a:ext cx="8507288" cy="5277458"/>
          </a:xfrm>
        </p:spPr>
        <p:txBody>
          <a:bodyPr>
            <a:noAutofit/>
          </a:bodyPr>
          <a:lstStyle/>
          <a:p>
            <a:pPr algn="just" rtl="1">
              <a:buNone/>
            </a:pPr>
            <a:r>
              <a:rPr lang="ar-SA" sz="2800" b="1" dirty="0">
                <a:solidFill>
                  <a:schemeClr val="bg1"/>
                </a:solidFill>
                <a:ea typeface="+mj-ea"/>
              </a:rPr>
              <a:t>العوامل والاعتبارات التي </a:t>
            </a:r>
            <a:r>
              <a:rPr lang="ar-SA" sz="2800" b="1" dirty="0" smtClean="0">
                <a:solidFill>
                  <a:schemeClr val="bg1"/>
                </a:solidFill>
                <a:ea typeface="+mj-ea"/>
              </a:rPr>
              <a:t>يجب </a:t>
            </a:r>
            <a:r>
              <a:rPr lang="ar-SA" sz="2800" b="1" dirty="0">
                <a:solidFill>
                  <a:schemeClr val="bg1"/>
                </a:solidFill>
                <a:ea typeface="+mj-ea"/>
              </a:rPr>
              <a:t>مراعاتها عند وضع الخطة</a:t>
            </a:r>
            <a:r>
              <a:rPr lang="ar-SA" sz="2800" b="1" dirty="0" smtClean="0">
                <a:solidFill>
                  <a:schemeClr val="bg1"/>
                </a:solidFill>
                <a:ea typeface="+mj-ea"/>
              </a:rPr>
              <a:t>:</a:t>
            </a:r>
          </a:p>
          <a:p>
            <a:pPr marL="514350" indent="-514350" algn="just" rtl="1">
              <a:buFont typeface="+mj-lt"/>
              <a:buAutoNum type="arabicPeriod"/>
            </a:pPr>
            <a:r>
              <a:rPr lang="ar-SA" sz="2800" b="1" dirty="0" smtClean="0">
                <a:solidFill>
                  <a:srgbClr val="FFC000"/>
                </a:solidFill>
                <a:ea typeface="+mj-ea"/>
              </a:rPr>
              <a:t>الوضوح</a:t>
            </a:r>
            <a:r>
              <a:rPr lang="ar-SA" sz="2800" b="1" dirty="0" smtClean="0">
                <a:ea typeface="+mj-ea"/>
              </a:rPr>
              <a:t>.</a:t>
            </a:r>
          </a:p>
          <a:p>
            <a:pPr marL="514350" indent="-514350" algn="just" rtl="1">
              <a:buFont typeface="+mj-lt"/>
              <a:buAutoNum type="arabicPeriod"/>
            </a:pPr>
            <a:r>
              <a:rPr lang="ar-SA" sz="2800" b="1" dirty="0" smtClean="0">
                <a:solidFill>
                  <a:srgbClr val="FFC000"/>
                </a:solidFill>
                <a:ea typeface="+mj-ea"/>
              </a:rPr>
              <a:t>المرونة</a:t>
            </a:r>
            <a:r>
              <a:rPr lang="ar-SA" sz="2800" b="1" dirty="0" smtClean="0">
                <a:ea typeface="+mj-ea"/>
              </a:rPr>
              <a:t>.</a:t>
            </a:r>
          </a:p>
          <a:p>
            <a:pPr marL="514350" indent="-514350" algn="just" rtl="1">
              <a:buFont typeface="+mj-lt"/>
              <a:buAutoNum type="arabicPeriod"/>
            </a:pPr>
            <a:r>
              <a:rPr lang="ar-SA" sz="2800" b="1" dirty="0" smtClean="0">
                <a:solidFill>
                  <a:srgbClr val="FFC000"/>
                </a:solidFill>
                <a:ea typeface="+mj-ea"/>
              </a:rPr>
              <a:t>المشاركة</a:t>
            </a:r>
            <a:r>
              <a:rPr lang="ar-SA" sz="2800" b="1" dirty="0" smtClean="0">
                <a:ea typeface="+mj-ea"/>
              </a:rPr>
              <a:t> في وضعها.</a:t>
            </a:r>
          </a:p>
          <a:p>
            <a:pPr marL="514350" indent="-514350" algn="just" rtl="1">
              <a:buFont typeface="+mj-lt"/>
              <a:buAutoNum type="arabicPeriod"/>
            </a:pPr>
            <a:r>
              <a:rPr lang="ar-SA" sz="2800" b="1" dirty="0" smtClean="0">
                <a:ea typeface="+mj-ea"/>
              </a:rPr>
              <a:t>مراعاة </a:t>
            </a:r>
            <a:r>
              <a:rPr lang="ar-SA" sz="2800" b="1" dirty="0" smtClean="0">
                <a:solidFill>
                  <a:srgbClr val="FFC000"/>
                </a:solidFill>
                <a:ea typeface="+mj-ea"/>
              </a:rPr>
              <a:t>الجانب الإنساني</a:t>
            </a:r>
            <a:r>
              <a:rPr lang="ar-SA" sz="2800" b="1" dirty="0" smtClean="0">
                <a:ea typeface="+mj-ea"/>
              </a:rPr>
              <a:t>: </a:t>
            </a:r>
            <a:r>
              <a:rPr lang="ar-SA" sz="2700" b="1" dirty="0" smtClean="0">
                <a:ea typeface="+mj-ea"/>
              </a:rPr>
              <a:t>بحكم ارتباط ذلك بشكل قوي بعدة أمور هامة منها: درجة الطموح والإندفاع نحو الهدف، ودوران العمل، والصراعات التنظيمية، والتعاون والانسجام بين العاملين، والرقابة المشددة، ...</a:t>
            </a:r>
          </a:p>
          <a:p>
            <a:pPr marL="514350" indent="-514350" algn="just" rtl="1">
              <a:buFont typeface="+mj-lt"/>
              <a:buAutoNum type="arabicPeriod"/>
            </a:pPr>
            <a:r>
              <a:rPr lang="ar-SA" sz="2700" b="1" dirty="0" smtClean="0">
                <a:solidFill>
                  <a:srgbClr val="FFC000"/>
                </a:solidFill>
                <a:ea typeface="+mj-ea"/>
              </a:rPr>
              <a:t>دقة المعلومات والبيانات</a:t>
            </a:r>
            <a:r>
              <a:rPr lang="ar-SA" sz="2700" b="1" dirty="0" smtClean="0">
                <a:ea typeface="+mj-ea"/>
              </a:rPr>
              <a:t>: تتطلب الشمولية والحداثة والواقعية.</a:t>
            </a:r>
          </a:p>
          <a:p>
            <a:pPr marL="514350" indent="-514350" algn="just" rtl="1">
              <a:buFont typeface="+mj-lt"/>
              <a:buAutoNum type="arabicPeriod"/>
            </a:pPr>
            <a:r>
              <a:rPr lang="ar-SA" sz="2700" b="1" dirty="0" smtClean="0">
                <a:solidFill>
                  <a:srgbClr val="FFC000"/>
                </a:solidFill>
                <a:ea typeface="+mj-ea"/>
              </a:rPr>
              <a:t>الإعلان عن الخطة</a:t>
            </a:r>
            <a:r>
              <a:rPr lang="ar-SA" sz="2700" b="1" dirty="0" smtClean="0">
                <a:ea typeface="+mj-ea"/>
              </a:rPr>
              <a:t>.</a:t>
            </a:r>
          </a:p>
          <a:p>
            <a:pPr marL="0" indent="0" algn="just" rtl="1">
              <a:buNone/>
            </a:pPr>
            <a:endParaRPr lang="ar-SA" sz="1000" b="1" dirty="0">
              <a:ea typeface="+mj-ea"/>
            </a:endParaRPr>
          </a:p>
          <a:p>
            <a:pPr marL="0" lvl="0" indent="0" algn="ctr" rtl="1">
              <a:buClr>
                <a:srgbClr val="F3A447"/>
              </a:buClr>
              <a:buNone/>
            </a:pPr>
            <a:r>
              <a:rPr lang="ar-SA" sz="2800" b="1" dirty="0" smtClean="0">
                <a:solidFill>
                  <a:srgbClr val="FF0000"/>
                </a:solidFill>
              </a:rPr>
              <a:t>إطلاع  </a:t>
            </a:r>
            <a:r>
              <a:rPr lang="ar-SA" sz="2800" b="1" dirty="0">
                <a:solidFill>
                  <a:srgbClr val="FF0000"/>
                </a:solidFill>
              </a:rPr>
              <a:t>ص </a:t>
            </a:r>
            <a:r>
              <a:rPr lang="ar-SA" sz="2800" b="1" dirty="0" smtClean="0">
                <a:solidFill>
                  <a:srgbClr val="FF0000"/>
                </a:solidFill>
              </a:rPr>
              <a:t>112- 116</a:t>
            </a:r>
            <a:endParaRPr lang="ar-SA" sz="2800" b="1" dirty="0">
              <a:solidFill>
                <a:srgbClr val="FF0000"/>
              </a:solidFill>
            </a:endParaRPr>
          </a:p>
          <a:p>
            <a:pPr marL="0" indent="0" algn="just" rtl="1">
              <a:buNone/>
            </a:pPr>
            <a:endParaRPr lang="ar-SA" sz="2700" b="1"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22</a:t>
            </a:fld>
            <a:endParaRPr lang="ar-SA" sz="1800" dirty="0"/>
          </a:p>
        </p:txBody>
      </p:sp>
      <p:sp>
        <p:nvSpPr>
          <p:cNvPr id="4" name="Title 1"/>
          <p:cNvSpPr>
            <a:spLocks noGrp="1"/>
          </p:cNvSpPr>
          <p:nvPr>
            <p:ph type="title"/>
          </p:nvPr>
        </p:nvSpPr>
        <p:spPr>
          <a:xfrm>
            <a:off x="457200" y="71370"/>
            <a:ext cx="8229600" cy="813056"/>
          </a:xfrm>
        </p:spPr>
        <p:txBody>
          <a:bodyPr>
            <a:normAutofit/>
          </a:bodyPr>
          <a:lstStyle/>
          <a:p>
            <a:pPr lvl="0" algn="ctr" rtl="1">
              <a:spcBef>
                <a:spcPts val="600"/>
              </a:spcBef>
            </a:pPr>
            <a:r>
              <a:rPr lang="ar-SA" sz="3600" b="1" spc="0" dirty="0" smtClean="0">
                <a:ln>
                  <a:noFill/>
                </a:ln>
                <a:solidFill>
                  <a:srgbClr val="FFFF00"/>
                </a:solidFill>
                <a:effectLst/>
                <a:ea typeface="+mn-ea"/>
              </a:rPr>
              <a:t>6- إعداد الخطة</a:t>
            </a:r>
            <a:endParaRPr lang="ar-SA" sz="3600" b="1" spc="0" dirty="0">
              <a:ln>
                <a:noFill/>
              </a:ln>
              <a:solidFill>
                <a:srgbClr val="FFFF00"/>
              </a:solidFill>
              <a:effectLst/>
              <a:ea typeface="+mn-ea"/>
            </a:endParaRPr>
          </a:p>
        </p:txBody>
      </p:sp>
    </p:spTree>
  </p:cSld>
  <p:clrMapOvr>
    <a:masterClrMapping/>
  </p:clrMapOvr>
  <p:transition spd="slow">
    <p:wipe dir="d"/>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edg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edg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edg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edg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edg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edg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1124744"/>
            <a:ext cx="8507288" cy="4896544"/>
          </a:xfrm>
        </p:spPr>
        <p:txBody>
          <a:bodyPr>
            <a:noAutofit/>
          </a:bodyPr>
          <a:lstStyle/>
          <a:p>
            <a:pPr marL="0" indent="0" algn="just" rtl="1">
              <a:buNone/>
            </a:pPr>
            <a:r>
              <a:rPr lang="ar-SA" sz="2800" b="1" dirty="0" smtClean="0">
                <a:solidFill>
                  <a:schemeClr val="bg1"/>
                </a:solidFill>
                <a:ea typeface="+mj-ea"/>
              </a:rPr>
              <a:t>أسباب اختلاف المنظمات في تحديد خطوات إعداد الخطة وفي تفاصيل وإجراءات كل مرحلة:</a:t>
            </a:r>
          </a:p>
          <a:p>
            <a:pPr marL="514350" indent="-514350" algn="just" rtl="1">
              <a:buFont typeface="+mj-lt"/>
              <a:buAutoNum type="arabicPeriod"/>
            </a:pPr>
            <a:r>
              <a:rPr lang="ar-SA" sz="2800" b="1" dirty="0" smtClean="0">
                <a:solidFill>
                  <a:srgbClr val="FFC000"/>
                </a:solidFill>
              </a:rPr>
              <a:t>طبيعة الأهداف</a:t>
            </a:r>
            <a:r>
              <a:rPr lang="ar-SA" sz="2800" b="1" dirty="0" smtClean="0"/>
              <a:t>: فالأهداف طويلة الأجل تحتاج إلى كم هائل من المعلومات، وبالتالي تتطلب مدة أطول لإعداد الخطة.</a:t>
            </a:r>
          </a:p>
          <a:p>
            <a:pPr marL="514350" indent="-514350" algn="just" rtl="1">
              <a:buFont typeface="+mj-lt"/>
              <a:buAutoNum type="arabicPeriod"/>
            </a:pPr>
            <a:r>
              <a:rPr lang="ar-SA" sz="2800" b="1" dirty="0" smtClean="0">
                <a:solidFill>
                  <a:srgbClr val="FFC000"/>
                </a:solidFill>
              </a:rPr>
              <a:t>حجم</a:t>
            </a:r>
            <a:r>
              <a:rPr lang="ar-SA" sz="2800" b="1" dirty="0" smtClean="0"/>
              <a:t> </a:t>
            </a:r>
            <a:r>
              <a:rPr lang="ar-SA" sz="2800" b="1" dirty="0" smtClean="0">
                <a:solidFill>
                  <a:srgbClr val="FFC000"/>
                </a:solidFill>
              </a:rPr>
              <a:t>المنظمة</a:t>
            </a:r>
            <a:r>
              <a:rPr lang="ar-SA" sz="2800" b="1" dirty="0" smtClean="0"/>
              <a:t> </a:t>
            </a:r>
            <a:r>
              <a:rPr lang="ar-SA" sz="2800" b="1" dirty="0" smtClean="0">
                <a:solidFill>
                  <a:srgbClr val="FFC000"/>
                </a:solidFill>
              </a:rPr>
              <a:t>ونوعها</a:t>
            </a:r>
            <a:r>
              <a:rPr lang="ar-SA" sz="2800" b="1" dirty="0" smtClean="0"/>
              <a:t>: حيث تحتاج الخطة لوقت أطول في المنظمات الحكومية بحكم كبر حجمها وضخامة أعمالها، وتعدد الجهات المسؤولة عن إعداد الخطة.</a:t>
            </a:r>
          </a:p>
          <a:p>
            <a:pPr marL="514350" indent="-514350" algn="just" rtl="1">
              <a:buFont typeface="+mj-lt"/>
              <a:buAutoNum type="arabicPeriod"/>
            </a:pPr>
            <a:r>
              <a:rPr lang="ar-SA" sz="2800" b="1" dirty="0" smtClean="0">
                <a:solidFill>
                  <a:srgbClr val="FFC000"/>
                </a:solidFill>
              </a:rPr>
              <a:t>المدة الزمنية اللازمة لتنفيذ الأهداف</a:t>
            </a:r>
            <a:r>
              <a:rPr lang="ar-SA" sz="2800" b="1" dirty="0" smtClean="0"/>
              <a:t>: فكلما قلت المدة المطلوبة لتنفيذ الأهداف قلت مدة إعداد الخطة.</a:t>
            </a:r>
            <a:endParaRPr lang="ar-SA" sz="2800" b="1" dirty="0"/>
          </a:p>
          <a:p>
            <a:pPr marL="0" indent="0" algn="just" rtl="1">
              <a:buNone/>
            </a:pPr>
            <a:endParaRPr lang="ar-SA" sz="2700" b="1"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23</a:t>
            </a:fld>
            <a:endParaRPr lang="ar-SA" sz="1800" dirty="0"/>
          </a:p>
        </p:txBody>
      </p:sp>
      <p:sp>
        <p:nvSpPr>
          <p:cNvPr id="4" name="Title 1"/>
          <p:cNvSpPr>
            <a:spLocks noGrp="1"/>
          </p:cNvSpPr>
          <p:nvPr>
            <p:ph type="title"/>
          </p:nvPr>
        </p:nvSpPr>
        <p:spPr>
          <a:xfrm>
            <a:off x="457200" y="239680"/>
            <a:ext cx="8229600" cy="813056"/>
          </a:xfrm>
        </p:spPr>
        <p:txBody>
          <a:bodyPr>
            <a:normAutofit/>
          </a:bodyPr>
          <a:lstStyle/>
          <a:p>
            <a:pPr lvl="0" algn="r" rtl="1">
              <a:spcBef>
                <a:spcPts val="600"/>
              </a:spcBef>
            </a:pPr>
            <a:r>
              <a:rPr lang="ar-SA" sz="3200" b="1" spc="0" dirty="0" smtClean="0">
                <a:ln>
                  <a:noFill/>
                </a:ln>
                <a:solidFill>
                  <a:schemeClr val="bg1"/>
                </a:solidFill>
                <a:effectLst/>
                <a:ea typeface="+mn-ea"/>
              </a:rPr>
              <a:t>مراحل إعداد الخطة:</a:t>
            </a:r>
            <a:endParaRPr lang="ar-SA" sz="3200" b="1" spc="0" dirty="0">
              <a:ln>
                <a:noFill/>
              </a:ln>
              <a:solidFill>
                <a:schemeClr val="bg1"/>
              </a:solidFill>
              <a:effectLst/>
              <a:ea typeface="+mn-ea"/>
            </a:endParaRPr>
          </a:p>
        </p:txBody>
      </p:sp>
    </p:spTree>
    <p:extLst>
      <p:ext uri="{BB962C8B-B14F-4D97-AF65-F5344CB8AC3E}">
        <p14:creationId xmlns:p14="http://schemas.microsoft.com/office/powerpoint/2010/main" xmlns="" val="462622923"/>
      </p:ext>
    </p:extLst>
  </p:cSld>
  <p:clrMapOvr>
    <a:masterClrMapping/>
  </p:clrMapOvr>
  <p:transition spd="slow">
    <p:wipe dir="r"/>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edg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edg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764704"/>
            <a:ext cx="8507288" cy="5616624"/>
          </a:xfrm>
        </p:spPr>
        <p:txBody>
          <a:bodyPr>
            <a:noAutofit/>
          </a:bodyPr>
          <a:lstStyle/>
          <a:p>
            <a:pPr marL="0" indent="0" algn="just" rtl="1">
              <a:buNone/>
            </a:pPr>
            <a:r>
              <a:rPr lang="ar-SA" sz="2700" b="1" u="sng" dirty="0" smtClean="0">
                <a:solidFill>
                  <a:srgbClr val="FFC000"/>
                </a:solidFill>
              </a:rPr>
              <a:t>أولاً</a:t>
            </a:r>
            <a:r>
              <a:rPr lang="ar-SA" sz="2700" b="1" dirty="0" smtClean="0">
                <a:solidFill>
                  <a:srgbClr val="FFC000"/>
                </a:solidFill>
              </a:rPr>
              <a:t>: مرحلة الإعداد، وتشمل</a:t>
            </a:r>
            <a:r>
              <a:rPr lang="ar-SA" sz="2700" b="1" dirty="0" smtClean="0"/>
              <a:t>:</a:t>
            </a:r>
          </a:p>
          <a:p>
            <a:pPr marL="514350" indent="-514350" algn="just" rtl="1">
              <a:buFont typeface="+mj-lt"/>
              <a:buAutoNum type="arabicPeriod"/>
            </a:pPr>
            <a:r>
              <a:rPr lang="ar-SA" sz="2700" b="1" dirty="0" smtClean="0">
                <a:solidFill>
                  <a:srgbClr val="FFC000"/>
                </a:solidFill>
              </a:rPr>
              <a:t>تحديد الأهداف.</a:t>
            </a:r>
          </a:p>
          <a:p>
            <a:pPr marL="514350" indent="-514350" algn="just" rtl="1">
              <a:buFont typeface="+mj-lt"/>
              <a:buAutoNum type="arabicPeriod"/>
            </a:pPr>
            <a:r>
              <a:rPr lang="ar-SA" sz="2700" b="1" dirty="0" smtClean="0">
                <a:solidFill>
                  <a:srgbClr val="FFC000"/>
                </a:solidFill>
              </a:rPr>
              <a:t>جمع وتحليل البيانات والمعلومات.</a:t>
            </a:r>
          </a:p>
          <a:p>
            <a:pPr marL="514350" indent="-514350" algn="just" rtl="1">
              <a:buFont typeface="+mj-lt"/>
              <a:buAutoNum type="arabicPeriod"/>
            </a:pPr>
            <a:r>
              <a:rPr lang="ar-SA" sz="2700" b="1" dirty="0" smtClean="0">
                <a:solidFill>
                  <a:srgbClr val="FFC000"/>
                </a:solidFill>
              </a:rPr>
              <a:t>وضع الافتراضات.</a:t>
            </a:r>
          </a:p>
          <a:p>
            <a:pPr marL="514350" indent="-514350" algn="just" rtl="1">
              <a:buFont typeface="+mj-lt"/>
              <a:buAutoNum type="arabicPeriod"/>
            </a:pPr>
            <a:r>
              <a:rPr lang="ar-SA" sz="2700" b="1" dirty="0" smtClean="0">
                <a:solidFill>
                  <a:srgbClr val="FFC000"/>
                </a:solidFill>
              </a:rPr>
              <a:t>وضع البدائل وتقويمها.</a:t>
            </a:r>
          </a:p>
          <a:p>
            <a:pPr marL="514350" indent="-514350" algn="just" rtl="1">
              <a:buFont typeface="+mj-lt"/>
              <a:buAutoNum type="arabicPeriod"/>
            </a:pPr>
            <a:r>
              <a:rPr lang="ar-SA" sz="2700" b="1" dirty="0" smtClean="0">
                <a:solidFill>
                  <a:srgbClr val="FFC000"/>
                </a:solidFill>
              </a:rPr>
              <a:t>اختيار البديل الأنسب.</a:t>
            </a:r>
          </a:p>
          <a:p>
            <a:pPr marL="514350" indent="-514350" algn="just" rtl="1">
              <a:buFont typeface="+mj-lt"/>
              <a:buAutoNum type="arabicPeriod"/>
            </a:pPr>
            <a:r>
              <a:rPr lang="ar-SA" sz="2700" b="1" dirty="0" smtClean="0">
                <a:solidFill>
                  <a:srgbClr val="FFC000"/>
                </a:solidFill>
              </a:rPr>
              <a:t>تحديد الوسائل والإمكانات اللازمة.</a:t>
            </a:r>
          </a:p>
          <a:p>
            <a:pPr marL="0" lvl="0" indent="0" algn="just" rtl="1">
              <a:buClr>
                <a:srgbClr val="F3A447"/>
              </a:buClr>
              <a:buNone/>
            </a:pPr>
            <a:r>
              <a:rPr lang="ar-SA" sz="2700" b="1" u="sng" dirty="0" smtClean="0">
                <a:solidFill>
                  <a:srgbClr val="FFC000"/>
                </a:solidFill>
              </a:rPr>
              <a:t>ثانياً</a:t>
            </a:r>
            <a:r>
              <a:rPr lang="ar-SA" sz="2700" b="1" dirty="0" smtClean="0">
                <a:solidFill>
                  <a:srgbClr val="FFC000"/>
                </a:solidFill>
              </a:rPr>
              <a:t>: </a:t>
            </a:r>
            <a:r>
              <a:rPr lang="ar-SA" sz="2700" b="1" dirty="0">
                <a:solidFill>
                  <a:srgbClr val="FFC000"/>
                </a:solidFill>
              </a:rPr>
              <a:t>مرحلة </a:t>
            </a:r>
            <a:r>
              <a:rPr lang="ar-SA" sz="2700" b="1" dirty="0" smtClean="0">
                <a:solidFill>
                  <a:srgbClr val="FFC000"/>
                </a:solidFill>
              </a:rPr>
              <a:t>الإقرار والموافقة على الخطة</a:t>
            </a:r>
            <a:r>
              <a:rPr lang="ar-SA" sz="2700" b="1" dirty="0" smtClean="0">
                <a:solidFill>
                  <a:prstClr val="white"/>
                </a:solidFill>
              </a:rPr>
              <a:t>: قبل البدء بتنفيذ الخطة لا بد من الحصول على الموافقة من الجهات المختصة استناداً إلى توافق الخطة مع الأهداف المنشودة. فالخطة القومية الشاملة تقتضي موافقة الجهات العليا في </a:t>
            </a:r>
            <a:r>
              <a:rPr lang="ar-SA" b="1" dirty="0" smtClean="0">
                <a:solidFill>
                  <a:prstClr val="white"/>
                </a:solidFill>
              </a:rPr>
              <a:t>الدولة، أما الخطط الفرعية فإنها تأخذ الموافقة من الوزير المختص أو وكيل الوزارة أو مديري الإدارات والأقسام وذلك بحسب مستوى الخطة.</a:t>
            </a:r>
            <a:endParaRPr lang="ar-SA" b="1" dirty="0">
              <a:solidFill>
                <a:prstClr val="white"/>
              </a:solidFill>
            </a:endParaRPr>
          </a:p>
          <a:p>
            <a:pPr marL="0" indent="0" algn="just" rtl="1">
              <a:buNone/>
            </a:pPr>
            <a:endParaRPr lang="ar-SA" sz="2700" b="1" dirty="0" smtClean="0"/>
          </a:p>
        </p:txBody>
      </p:sp>
      <p:sp>
        <p:nvSpPr>
          <p:cNvPr id="5" name="Slide Number Placeholder 4"/>
          <p:cNvSpPr>
            <a:spLocks noGrp="1"/>
          </p:cNvSpPr>
          <p:nvPr>
            <p:ph type="sldNum" sz="quarter" idx="15"/>
          </p:nvPr>
        </p:nvSpPr>
        <p:spPr>
          <a:xfrm>
            <a:off x="8410575" y="6356176"/>
            <a:ext cx="609600" cy="457200"/>
          </a:xfrm>
        </p:spPr>
        <p:txBody>
          <a:bodyPr/>
          <a:lstStyle/>
          <a:p>
            <a:fld id="{EDB57154-25DC-468D-AC66-7A7A5058010C}" type="slidenum">
              <a:rPr lang="ar-SA" sz="1800" smtClean="0"/>
              <a:pPr/>
              <a:t>24</a:t>
            </a:fld>
            <a:endParaRPr lang="ar-SA" sz="1800" dirty="0"/>
          </a:p>
        </p:txBody>
      </p:sp>
      <p:sp>
        <p:nvSpPr>
          <p:cNvPr id="4" name="Title 1"/>
          <p:cNvSpPr>
            <a:spLocks noGrp="1"/>
          </p:cNvSpPr>
          <p:nvPr>
            <p:ph type="title"/>
          </p:nvPr>
        </p:nvSpPr>
        <p:spPr>
          <a:xfrm>
            <a:off x="457200" y="-27384"/>
            <a:ext cx="8229600" cy="813056"/>
          </a:xfrm>
        </p:spPr>
        <p:txBody>
          <a:bodyPr>
            <a:normAutofit/>
          </a:bodyPr>
          <a:lstStyle/>
          <a:p>
            <a:pPr lvl="0" algn="r" rtl="1">
              <a:spcBef>
                <a:spcPts val="600"/>
              </a:spcBef>
            </a:pPr>
            <a:r>
              <a:rPr lang="ar-SA" sz="3200" b="1" spc="0" dirty="0" smtClean="0">
                <a:ln>
                  <a:noFill/>
                </a:ln>
                <a:solidFill>
                  <a:schemeClr val="bg1"/>
                </a:solidFill>
                <a:effectLst/>
                <a:ea typeface="+mn-ea"/>
              </a:rPr>
              <a:t>مراحل إعداد الخطط القومية:</a:t>
            </a:r>
            <a:endParaRPr lang="ar-SA" sz="3200" b="1" spc="0" dirty="0">
              <a:ln>
                <a:noFill/>
              </a:ln>
              <a:solidFill>
                <a:schemeClr val="bg1"/>
              </a:solidFill>
              <a:effectLst/>
              <a:ea typeface="+mn-ea"/>
            </a:endParaRPr>
          </a:p>
        </p:txBody>
      </p:sp>
    </p:spTree>
    <p:extLst>
      <p:ext uri="{BB962C8B-B14F-4D97-AF65-F5344CB8AC3E}">
        <p14:creationId xmlns:p14="http://schemas.microsoft.com/office/powerpoint/2010/main" xmlns="" val="3995013135"/>
      </p:ext>
    </p:extLst>
  </p:cSld>
  <p:clrMapOvr>
    <a:masterClrMapping/>
  </p:clrMapOvr>
  <p:transition spd="slow">
    <p:wipe dir="d"/>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edg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edg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edg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edg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edg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edge">
                                      <p:cBhvr>
                                        <p:cTn id="4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640960" cy="5544616"/>
          </a:xfrm>
        </p:spPr>
        <p:txBody>
          <a:bodyPr>
            <a:noAutofit/>
          </a:bodyPr>
          <a:lstStyle/>
          <a:p>
            <a:pPr marL="0" indent="0" algn="just" rtl="1">
              <a:buNone/>
            </a:pPr>
            <a:r>
              <a:rPr lang="ar-SA" b="1" u="sng" dirty="0" smtClean="0">
                <a:solidFill>
                  <a:srgbClr val="FFC000"/>
                </a:solidFill>
              </a:rPr>
              <a:t>ثالثاً</a:t>
            </a:r>
            <a:r>
              <a:rPr lang="ar-SA" b="1" dirty="0" smtClean="0">
                <a:solidFill>
                  <a:srgbClr val="FFC000"/>
                </a:solidFill>
              </a:rPr>
              <a:t>: مرحلة التنفيذ</a:t>
            </a:r>
            <a:r>
              <a:rPr lang="ar-SA" b="1" dirty="0" smtClean="0"/>
              <a:t>: </a:t>
            </a:r>
          </a:p>
          <a:p>
            <a:pPr marL="0" indent="0" algn="just" rtl="1">
              <a:buNone/>
            </a:pPr>
            <a:r>
              <a:rPr lang="ar-SA" b="1" dirty="0" smtClean="0"/>
              <a:t>بعد الموافقة الرسمية على الخطة فإن الجهة المعنية بالتخطيط في الدولة تتولى تبليغها إلى مختلف الوزارات لتنفيذها، وتتولى كل وزارة ومصلحة وهيئة حكومية مهمة تنفيذ ما يخصها من خطط وبرامج.</a:t>
            </a:r>
          </a:p>
          <a:p>
            <a:pPr marL="0" indent="0" algn="just" rtl="1">
              <a:buNone/>
            </a:pPr>
            <a:r>
              <a:rPr lang="ar-SA" b="1" u="sng" dirty="0" smtClean="0">
                <a:solidFill>
                  <a:srgbClr val="FFC000"/>
                </a:solidFill>
              </a:rPr>
              <a:t>رابعاً</a:t>
            </a:r>
            <a:r>
              <a:rPr lang="ar-SA" b="1" dirty="0" smtClean="0">
                <a:solidFill>
                  <a:srgbClr val="FFC000"/>
                </a:solidFill>
              </a:rPr>
              <a:t>: </a:t>
            </a:r>
            <a:r>
              <a:rPr lang="ar-SA" b="1" dirty="0">
                <a:solidFill>
                  <a:srgbClr val="FFC000"/>
                </a:solidFill>
              </a:rPr>
              <a:t>مرحلة </a:t>
            </a:r>
            <a:r>
              <a:rPr lang="ar-SA" b="1" dirty="0" smtClean="0">
                <a:solidFill>
                  <a:srgbClr val="FFC000"/>
                </a:solidFill>
              </a:rPr>
              <a:t>المتابعة</a:t>
            </a:r>
            <a:r>
              <a:rPr lang="ar-SA" b="1" dirty="0" smtClean="0">
                <a:solidFill>
                  <a:prstClr val="white"/>
                </a:solidFill>
              </a:rPr>
              <a:t>: </a:t>
            </a:r>
          </a:p>
          <a:p>
            <a:pPr marL="0" indent="0" algn="just" rtl="1">
              <a:buNone/>
            </a:pPr>
            <a:r>
              <a:rPr lang="ar-SA" b="1" dirty="0" smtClean="0">
                <a:solidFill>
                  <a:prstClr val="white"/>
                </a:solidFill>
              </a:rPr>
              <a:t>التي تهدف للتأكد من تنفيذ الخطة، مع ملاحظة أية انحرافات في الخطة والعمل على تلافيها بمراعاة نسبة الانحرافات المسموح بها. </a:t>
            </a:r>
          </a:p>
          <a:p>
            <a:pPr marL="0" indent="0" algn="just" rtl="1">
              <a:buNone/>
            </a:pPr>
            <a:r>
              <a:rPr lang="ar-SA" sz="2700" b="1" dirty="0" smtClean="0">
                <a:solidFill>
                  <a:schemeClr val="bg1"/>
                </a:solidFill>
              </a:rPr>
              <a:t>ومن الأساليب المستخدمة للبحث عن أسباب الانحراف ما يلي:</a:t>
            </a:r>
          </a:p>
          <a:p>
            <a:pPr marL="514350" indent="-514350" algn="just" rtl="1">
              <a:buFont typeface="+mj-lt"/>
              <a:buAutoNum type="arabicPeriod"/>
            </a:pPr>
            <a:r>
              <a:rPr lang="ar-SA" b="1" dirty="0" smtClean="0"/>
              <a:t>مراجعة الخطة نفسها.</a:t>
            </a:r>
          </a:p>
          <a:p>
            <a:pPr marL="514350" indent="-514350" algn="just" rtl="1">
              <a:buFont typeface="+mj-lt"/>
              <a:buAutoNum type="arabicPeriod"/>
            </a:pPr>
            <a:r>
              <a:rPr lang="ar-SA" b="1" dirty="0" smtClean="0"/>
              <a:t>مراجعة التنفيذ.</a:t>
            </a:r>
          </a:p>
          <a:p>
            <a:pPr marL="514350" indent="-514350" algn="just" rtl="1">
              <a:buFont typeface="+mj-lt"/>
              <a:buAutoNum type="arabicPeriod"/>
            </a:pPr>
            <a:r>
              <a:rPr lang="ar-SA" b="1" dirty="0" smtClean="0"/>
              <a:t>مراعاة الظروف الخارجية: </a:t>
            </a:r>
            <a:r>
              <a:rPr lang="ar-SA" sz="2200" b="1" dirty="0" smtClean="0"/>
              <a:t>بمعنى وجود ظروف خارجية طارئة لم تكن بالحسبان </a:t>
            </a:r>
            <a:r>
              <a:rPr lang="ar-SA" sz="2100" b="1" dirty="0" smtClean="0"/>
              <a:t>عند </a:t>
            </a:r>
            <a:r>
              <a:rPr lang="ar-SA" sz="2200" b="1" dirty="0" smtClean="0"/>
              <a:t>وضع التنبؤات، ولا يمكن التحكم بها </a:t>
            </a:r>
            <a:r>
              <a:rPr lang="ar-SA" sz="2200" b="1" dirty="0"/>
              <a:t>أ</a:t>
            </a:r>
            <a:r>
              <a:rPr lang="ar-SA" sz="2200" b="1" dirty="0" smtClean="0"/>
              <a:t>و السيطرة عليها، مثل الظروف المناخية المفاجئة. فلا بد من وجود خطط بديلة. وتتولى عملية المتابعة عدة أجهزة حسب مستوى الخطة.</a:t>
            </a:r>
          </a:p>
        </p:txBody>
      </p:sp>
      <p:sp>
        <p:nvSpPr>
          <p:cNvPr id="5" name="Slide Number Placeholder 4"/>
          <p:cNvSpPr>
            <a:spLocks noGrp="1"/>
          </p:cNvSpPr>
          <p:nvPr>
            <p:ph type="sldNum" sz="quarter" idx="15"/>
          </p:nvPr>
        </p:nvSpPr>
        <p:spPr>
          <a:xfrm>
            <a:off x="8410575" y="6356176"/>
            <a:ext cx="609600" cy="457200"/>
          </a:xfrm>
        </p:spPr>
        <p:txBody>
          <a:bodyPr/>
          <a:lstStyle/>
          <a:p>
            <a:fld id="{EDB57154-25DC-468D-AC66-7A7A5058010C}" type="slidenum">
              <a:rPr lang="ar-SA" sz="1800" smtClean="0"/>
              <a:pPr/>
              <a:t>25</a:t>
            </a:fld>
            <a:endParaRPr lang="ar-SA" sz="1800" dirty="0"/>
          </a:p>
        </p:txBody>
      </p:sp>
      <p:sp>
        <p:nvSpPr>
          <p:cNvPr id="4" name="Title 1"/>
          <p:cNvSpPr>
            <a:spLocks noGrp="1"/>
          </p:cNvSpPr>
          <p:nvPr>
            <p:ph type="title"/>
          </p:nvPr>
        </p:nvSpPr>
        <p:spPr>
          <a:xfrm>
            <a:off x="457200" y="-171400"/>
            <a:ext cx="8229600" cy="813056"/>
          </a:xfrm>
        </p:spPr>
        <p:txBody>
          <a:bodyPr>
            <a:normAutofit/>
          </a:bodyPr>
          <a:lstStyle/>
          <a:p>
            <a:pPr lvl="0" algn="r" rtl="1">
              <a:spcBef>
                <a:spcPts val="600"/>
              </a:spcBef>
            </a:pPr>
            <a:r>
              <a:rPr lang="ar-SA" sz="3200" b="1" spc="0" dirty="0" smtClean="0">
                <a:ln>
                  <a:noFill/>
                </a:ln>
                <a:solidFill>
                  <a:schemeClr val="bg1"/>
                </a:solidFill>
                <a:effectLst/>
                <a:ea typeface="+mn-ea"/>
              </a:rPr>
              <a:t>(تابع) مراحل إعداد الخطط القومية:</a:t>
            </a:r>
            <a:endParaRPr lang="ar-SA" sz="3200" b="1" spc="0" dirty="0">
              <a:ln>
                <a:noFill/>
              </a:ln>
              <a:solidFill>
                <a:schemeClr val="bg1"/>
              </a:solidFill>
              <a:effectLst/>
              <a:ea typeface="+mn-ea"/>
            </a:endParaRPr>
          </a:p>
        </p:txBody>
      </p:sp>
    </p:spTree>
    <p:extLst>
      <p:ext uri="{BB962C8B-B14F-4D97-AF65-F5344CB8AC3E}">
        <p14:creationId xmlns:p14="http://schemas.microsoft.com/office/powerpoint/2010/main" xmlns="" val="4253607205"/>
      </p:ext>
    </p:extLst>
  </p:cSld>
  <p:clrMapOvr>
    <a:masterClrMapping/>
  </p:clrMapOvr>
  <p:transition spd="slow">
    <p:cu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edg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edg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edg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edg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edg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edge">
                                      <p:cBhvr>
                                        <p:cTn id="4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1052736"/>
            <a:ext cx="8507288" cy="5349466"/>
          </a:xfrm>
        </p:spPr>
        <p:txBody>
          <a:bodyPr>
            <a:noAutofit/>
          </a:bodyPr>
          <a:lstStyle/>
          <a:p>
            <a:pPr marL="0" indent="0" algn="just" rtl="1">
              <a:buNone/>
            </a:pPr>
            <a:r>
              <a:rPr lang="ar-SA" sz="2700" b="1" dirty="0" smtClean="0"/>
              <a:t>* يُعد التخطيط الاستراتيجي </a:t>
            </a:r>
            <a:r>
              <a:rPr lang="ar-SA" sz="2700" b="1" dirty="0" smtClean="0">
                <a:solidFill>
                  <a:srgbClr val="FFC000"/>
                </a:solidFill>
              </a:rPr>
              <a:t>وسيلة الإعداد للتطبيق الرائد للسياسة الإدارية</a:t>
            </a:r>
            <a:r>
              <a:rPr lang="ar-SA" sz="2700" b="1" dirty="0" smtClean="0"/>
              <a:t>.</a:t>
            </a:r>
          </a:p>
          <a:p>
            <a:pPr marL="0" indent="0" algn="just" rtl="1">
              <a:buNone/>
            </a:pPr>
            <a:r>
              <a:rPr lang="ar-SA" sz="2700" b="1" dirty="0" smtClean="0"/>
              <a:t>* يسعى التخطيط الاستراتيجي </a:t>
            </a:r>
            <a:r>
              <a:rPr lang="ar-SA" sz="2700" b="1" dirty="0" smtClean="0">
                <a:solidFill>
                  <a:srgbClr val="FFC000"/>
                </a:solidFill>
              </a:rPr>
              <a:t>لمواجهة المشكلات والحد من آثارها السلبية</a:t>
            </a:r>
            <a:r>
              <a:rPr lang="ar-SA" sz="2700" b="1" dirty="0" smtClean="0"/>
              <a:t> وإيجاد آليات لتحقيق أهداف المنظمة عن طريق </a:t>
            </a:r>
            <a:r>
              <a:rPr lang="ar-SA" sz="2700" b="1" dirty="0" smtClean="0">
                <a:solidFill>
                  <a:srgbClr val="FFC000"/>
                </a:solidFill>
              </a:rPr>
              <a:t>الموائمة</a:t>
            </a:r>
            <a:r>
              <a:rPr lang="ar-SA" sz="2700" b="1" dirty="0" smtClean="0"/>
              <a:t> بين البيئة الداخلية للمنظمة (جوانب الضعف والقوة) والبيئة الخارجية لها (الفرص والتحديات).</a:t>
            </a:r>
          </a:p>
          <a:p>
            <a:pPr marL="0" indent="0" algn="just" rtl="1">
              <a:buNone/>
            </a:pPr>
            <a:endParaRPr lang="ar-SA" sz="500" b="1" dirty="0" smtClean="0"/>
          </a:p>
          <a:p>
            <a:pPr marL="0" indent="0" algn="just" rtl="1">
              <a:buNone/>
            </a:pPr>
            <a:r>
              <a:rPr lang="ar-SA" sz="2800" b="1" dirty="0" smtClean="0">
                <a:solidFill>
                  <a:schemeClr val="bg1"/>
                </a:solidFill>
              </a:rPr>
              <a:t>مفهوم التخطيط الاستراتيجي: </a:t>
            </a:r>
          </a:p>
          <a:p>
            <a:pPr marL="0" indent="0" algn="ctr" rtl="1">
              <a:buNone/>
            </a:pPr>
            <a:r>
              <a:rPr lang="ar-SA" sz="2800" b="1" dirty="0" smtClean="0"/>
              <a:t>”</a:t>
            </a:r>
            <a:r>
              <a:rPr lang="ar-SA" sz="2700" b="1" dirty="0" smtClean="0"/>
              <a:t>وضع الخطط والاستراتيجيات اللازمة لتفعيل التطبيق العملي لقواعد العمل الإداري الموجه نحو استغلال الفرص ومواجهة التحديات الآنية والمستقبلية وفق آلية تراعي التغيرات في البيئة المحيطة لتحقيق أهداف كل من المنظمة والمستفيدين من خدماتها“.</a:t>
            </a:r>
          </a:p>
          <a:p>
            <a:pPr marL="0" indent="0" algn="just" rtl="1">
              <a:buNone/>
            </a:pPr>
            <a:r>
              <a:rPr lang="ar-SA" sz="2800" b="1" dirty="0" smtClean="0">
                <a:solidFill>
                  <a:schemeClr val="bg1"/>
                </a:solidFill>
              </a:rPr>
              <a:t>أهمية التخطيط الاسترايجي: </a:t>
            </a:r>
            <a:r>
              <a:rPr lang="ar-SA" sz="2800" b="1" dirty="0" smtClean="0"/>
              <a:t>ترجع أهميته إلى نواحي عدة أهمها:</a:t>
            </a:r>
          </a:p>
          <a:p>
            <a:pPr marL="514350" indent="-514350" algn="just" rtl="1">
              <a:buFont typeface="+mj-lt"/>
              <a:buAutoNum type="arabicPeriod"/>
            </a:pPr>
            <a:r>
              <a:rPr lang="ar-SA" sz="2800" b="1" dirty="0" smtClean="0">
                <a:solidFill>
                  <a:srgbClr val="FFC000"/>
                </a:solidFill>
              </a:rPr>
              <a:t>تزويد المنظمة بدليل إرشادي </a:t>
            </a:r>
            <a:r>
              <a:rPr lang="ar-SA" sz="2800" b="1" dirty="0" smtClean="0"/>
              <a:t>حول الأهداف التي تسعى لتحقيقها.</a:t>
            </a:r>
          </a:p>
          <a:p>
            <a:pPr marL="0" indent="0" algn="just" rtl="1">
              <a:buNone/>
            </a:pPr>
            <a:endParaRPr lang="ar-SA" sz="2800" b="1"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26</a:t>
            </a:fld>
            <a:endParaRPr lang="ar-SA" sz="1800" dirty="0"/>
          </a:p>
        </p:txBody>
      </p:sp>
      <p:sp>
        <p:nvSpPr>
          <p:cNvPr id="4" name="Title 1"/>
          <p:cNvSpPr>
            <a:spLocks noGrp="1"/>
          </p:cNvSpPr>
          <p:nvPr>
            <p:ph type="title"/>
          </p:nvPr>
        </p:nvSpPr>
        <p:spPr>
          <a:xfrm>
            <a:off x="457200" y="71370"/>
            <a:ext cx="8229600" cy="813056"/>
          </a:xfrm>
        </p:spPr>
        <p:txBody>
          <a:bodyPr>
            <a:normAutofit/>
          </a:bodyPr>
          <a:lstStyle/>
          <a:p>
            <a:pPr lvl="0" algn="ctr" rtl="1">
              <a:spcBef>
                <a:spcPts val="600"/>
              </a:spcBef>
            </a:pPr>
            <a:r>
              <a:rPr lang="ar-SA" sz="3600" b="1" spc="0" dirty="0" smtClean="0">
                <a:ln>
                  <a:noFill/>
                </a:ln>
                <a:solidFill>
                  <a:srgbClr val="FFFF00"/>
                </a:solidFill>
                <a:effectLst/>
                <a:ea typeface="+mn-ea"/>
              </a:rPr>
              <a:t>7- التخطيط الاستراتيجي</a:t>
            </a:r>
            <a:endParaRPr lang="ar-SA" sz="3600" b="1" spc="0" dirty="0">
              <a:ln>
                <a:noFill/>
              </a:ln>
              <a:solidFill>
                <a:srgbClr val="FFFF00"/>
              </a:solidFill>
              <a:effectLst/>
              <a:ea typeface="+mn-ea"/>
            </a:endParaRPr>
          </a:p>
        </p:txBody>
      </p:sp>
    </p:spTree>
    <p:extLst>
      <p:ext uri="{BB962C8B-B14F-4D97-AF65-F5344CB8AC3E}">
        <p14:creationId xmlns:p14="http://schemas.microsoft.com/office/powerpoint/2010/main" xmlns="" val="531417317"/>
      </p:ext>
    </p:extLst>
  </p:cSld>
  <p:clrMapOvr>
    <a:masterClrMapping/>
  </p:clrMapOvr>
  <p:transition spd="slow">
    <p:wipe dir="d"/>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edg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edg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edg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edg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527806"/>
            <a:ext cx="8507288" cy="5997538"/>
          </a:xfrm>
        </p:spPr>
        <p:txBody>
          <a:bodyPr>
            <a:noAutofit/>
          </a:bodyPr>
          <a:lstStyle/>
          <a:p>
            <a:pPr marL="0" indent="0" algn="just" rtl="1">
              <a:buNone/>
            </a:pPr>
            <a:r>
              <a:rPr lang="ar-SA" sz="2800" b="1" dirty="0" smtClean="0">
                <a:solidFill>
                  <a:schemeClr val="bg1"/>
                </a:solidFill>
              </a:rPr>
              <a:t>(تابع) أهمية التخطيط الاسترايجي:</a:t>
            </a:r>
            <a:endParaRPr lang="ar-SA" sz="2800" b="1" dirty="0" smtClean="0"/>
          </a:p>
          <a:p>
            <a:pPr marL="514350" indent="-514350" algn="just" rtl="1">
              <a:buFont typeface="+mj-lt"/>
              <a:buAutoNum type="arabicPeriod" startAt="2"/>
            </a:pPr>
            <a:r>
              <a:rPr lang="ar-SA" sz="2800" b="1" dirty="0" smtClean="0"/>
              <a:t>تزويد صناع القرار في المنظمة </a:t>
            </a:r>
            <a:r>
              <a:rPr lang="ar-SA" sz="2800" b="1" dirty="0" smtClean="0">
                <a:solidFill>
                  <a:srgbClr val="FFC000"/>
                </a:solidFill>
              </a:rPr>
              <a:t>بأسلوب التفكير للمكشلات المعاصرة</a:t>
            </a:r>
            <a:r>
              <a:rPr lang="ar-SA" sz="2800" b="1" dirty="0" smtClean="0"/>
              <a:t>.</a:t>
            </a:r>
          </a:p>
          <a:p>
            <a:pPr marL="514350" indent="-514350" algn="just" rtl="1">
              <a:buFont typeface="+mj-lt"/>
              <a:buAutoNum type="arabicPeriod" startAt="2"/>
            </a:pPr>
            <a:r>
              <a:rPr lang="ar-SA" sz="2800" b="1" dirty="0" smtClean="0"/>
              <a:t>مساعد المنظمة على </a:t>
            </a:r>
            <a:r>
              <a:rPr lang="ar-SA" sz="2800" b="1" dirty="0" smtClean="0">
                <a:solidFill>
                  <a:srgbClr val="FFC000"/>
                </a:solidFill>
              </a:rPr>
              <a:t>توقع التغيرات البيئية وكيفية الاستجابة بها</a:t>
            </a:r>
            <a:r>
              <a:rPr lang="ar-SA" sz="2800" b="1" dirty="0" smtClean="0"/>
              <a:t>.</a:t>
            </a:r>
          </a:p>
          <a:p>
            <a:pPr marL="514350" indent="-514350" algn="just" rtl="1">
              <a:buFont typeface="+mj-lt"/>
              <a:buAutoNum type="arabicPeriod" startAt="2"/>
            </a:pPr>
            <a:r>
              <a:rPr lang="ar-SA" sz="2700" b="1" dirty="0" smtClean="0"/>
              <a:t>مساعدة المنظمة على </a:t>
            </a:r>
            <a:r>
              <a:rPr lang="ar-SA" sz="2700" b="1" dirty="0" smtClean="0">
                <a:solidFill>
                  <a:srgbClr val="FFC000"/>
                </a:solidFill>
              </a:rPr>
              <a:t>توزيع الموارد </a:t>
            </a:r>
            <a:r>
              <a:rPr lang="ar-SA" sz="2700" b="1" dirty="0" smtClean="0"/>
              <a:t>المتاحة وتحديد طرق استخدامها.</a:t>
            </a:r>
          </a:p>
          <a:p>
            <a:pPr marL="514350" indent="-514350" algn="just" rtl="1">
              <a:buFont typeface="+mj-lt"/>
              <a:buAutoNum type="arabicPeriod" startAt="2"/>
            </a:pPr>
            <a:r>
              <a:rPr lang="ar-SA" sz="2800" b="1" dirty="0" smtClean="0">
                <a:solidFill>
                  <a:srgbClr val="FFC000"/>
                </a:solidFill>
              </a:rPr>
              <a:t>زيادة وعي وحساسية القادة الإداريين لرياح التغيير </a:t>
            </a:r>
            <a:r>
              <a:rPr lang="ar-SA" sz="2800" b="1" dirty="0" smtClean="0"/>
              <a:t>والتهديدات والفرص المحيطة.</a:t>
            </a:r>
          </a:p>
          <a:p>
            <a:pPr marL="514350" indent="-514350" algn="just" rtl="1">
              <a:buFont typeface="+mj-lt"/>
              <a:buAutoNum type="arabicPeriod" startAt="2"/>
            </a:pPr>
            <a:r>
              <a:rPr lang="ar-SA" sz="2800" b="1" dirty="0" smtClean="0">
                <a:solidFill>
                  <a:srgbClr val="FFC000"/>
                </a:solidFill>
              </a:rPr>
              <a:t>تقديم النهج السليم في تقييم الموازنات </a:t>
            </a:r>
            <a:r>
              <a:rPr lang="ar-SA" sz="2800" b="1" dirty="0" smtClean="0"/>
              <a:t>التي يقدمها القادة الإداريون.</a:t>
            </a:r>
          </a:p>
          <a:p>
            <a:pPr marL="514350" indent="-514350" algn="just" rtl="1">
              <a:buFont typeface="+mj-lt"/>
              <a:buAutoNum type="arabicPeriod" startAt="2"/>
            </a:pPr>
            <a:r>
              <a:rPr lang="ar-SA" sz="2700" b="1" dirty="0" smtClean="0">
                <a:solidFill>
                  <a:srgbClr val="FFC000"/>
                </a:solidFill>
              </a:rPr>
              <a:t>تنظيم التسلسل في الجهود التخطيطية </a:t>
            </a:r>
            <a:r>
              <a:rPr lang="ar-SA" sz="2700" b="1" dirty="0" smtClean="0"/>
              <a:t>عبر المستويات الإدارية المختلفة.</a:t>
            </a:r>
          </a:p>
          <a:p>
            <a:pPr marL="514350" indent="-514350" algn="just" rtl="1">
              <a:buFont typeface="+mj-lt"/>
              <a:buAutoNum type="arabicPeriod" startAt="2"/>
            </a:pPr>
            <a:r>
              <a:rPr lang="ar-SA" b="1" dirty="0" smtClean="0"/>
              <a:t>يمثل هذا التخطيط </a:t>
            </a:r>
            <a:r>
              <a:rPr lang="ar-SA" b="1" dirty="0" smtClean="0">
                <a:solidFill>
                  <a:srgbClr val="FFC000"/>
                </a:solidFill>
              </a:rPr>
              <a:t>أحد العناصر الرئيسة للإدارة الاستراتيجية </a:t>
            </a:r>
            <a:r>
              <a:rPr lang="ar-SA" b="1" dirty="0" smtClean="0"/>
              <a:t>في المنظمة.</a:t>
            </a:r>
          </a:p>
          <a:p>
            <a:pPr marL="514350" indent="-514350" algn="just" rtl="1">
              <a:buFont typeface="+mj-lt"/>
              <a:buAutoNum type="arabicPeriod" startAt="2"/>
            </a:pPr>
            <a:r>
              <a:rPr lang="ar-SA" sz="2800" b="1" dirty="0" smtClean="0">
                <a:solidFill>
                  <a:srgbClr val="FFC000"/>
                </a:solidFill>
              </a:rPr>
              <a:t>تحديد الأولويات </a:t>
            </a:r>
            <a:r>
              <a:rPr lang="ar-SA" sz="2800" b="1" dirty="0" smtClean="0"/>
              <a:t>حسب أهمية كل مرحلة، وفي ضوء التوقعات المستقبلية والتحديات الراهنة.</a:t>
            </a:r>
          </a:p>
          <a:p>
            <a:pPr marL="514350" indent="-514350" algn="just" rtl="1">
              <a:buFont typeface="+mj-lt"/>
              <a:buAutoNum type="arabicPeriod" startAt="2"/>
            </a:pPr>
            <a:endParaRPr lang="ar-SA" sz="2800" b="1"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27</a:t>
            </a:fld>
            <a:endParaRPr lang="ar-SA" sz="1800" dirty="0"/>
          </a:p>
        </p:txBody>
      </p:sp>
    </p:spTree>
    <p:extLst>
      <p:ext uri="{BB962C8B-B14F-4D97-AF65-F5344CB8AC3E}">
        <p14:creationId xmlns:p14="http://schemas.microsoft.com/office/powerpoint/2010/main" xmlns="" val="531417317"/>
      </p:ext>
    </p:extLst>
  </p:cSld>
  <p:clrMapOvr>
    <a:masterClrMapping/>
  </p:clrMapOvr>
  <p:transition spd="slow">
    <p:pull dir="ld"/>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edg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edg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edg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edg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edg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edg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692696"/>
            <a:ext cx="8507288" cy="5709506"/>
          </a:xfrm>
        </p:spPr>
        <p:txBody>
          <a:bodyPr>
            <a:noAutofit/>
          </a:bodyPr>
          <a:lstStyle/>
          <a:p>
            <a:pPr marL="0" indent="0" algn="just" rtl="1">
              <a:buNone/>
            </a:pPr>
            <a:r>
              <a:rPr lang="ar-SA" sz="2800" b="1" dirty="0" smtClean="0">
                <a:solidFill>
                  <a:schemeClr val="bg1"/>
                </a:solidFill>
              </a:rPr>
              <a:t>خصائص التخطيط الاسترايجي:</a:t>
            </a:r>
            <a:endParaRPr lang="ar-SA" sz="2800" b="1" dirty="0" smtClean="0"/>
          </a:p>
          <a:p>
            <a:pPr marL="514350" indent="-514350" algn="just" rtl="1">
              <a:buFont typeface="+mj-lt"/>
              <a:buAutoNum type="arabicPeriod"/>
            </a:pPr>
            <a:r>
              <a:rPr lang="ar-SA" sz="2800" b="1" dirty="0" smtClean="0">
                <a:solidFill>
                  <a:srgbClr val="FFC000"/>
                </a:solidFill>
              </a:rPr>
              <a:t>الشمول.</a:t>
            </a:r>
          </a:p>
          <a:p>
            <a:pPr marL="514350" indent="-514350" algn="just" rtl="1">
              <a:buFont typeface="+mj-lt"/>
              <a:buAutoNum type="arabicPeriod"/>
            </a:pPr>
            <a:r>
              <a:rPr lang="ar-SA" sz="2800" b="1" dirty="0" smtClean="0">
                <a:solidFill>
                  <a:srgbClr val="FFC000"/>
                </a:solidFill>
              </a:rPr>
              <a:t>التكامل.</a:t>
            </a:r>
          </a:p>
          <a:p>
            <a:pPr marL="514350" indent="-514350" algn="just" rtl="1">
              <a:buFont typeface="+mj-lt"/>
              <a:buAutoNum type="arabicPeriod"/>
            </a:pPr>
            <a:r>
              <a:rPr lang="ar-SA" sz="2800" b="1" dirty="0" smtClean="0"/>
              <a:t>تخطيط </a:t>
            </a:r>
            <a:r>
              <a:rPr lang="ar-SA" sz="2800" b="1" dirty="0" smtClean="0">
                <a:solidFill>
                  <a:srgbClr val="FFC000"/>
                </a:solidFill>
              </a:rPr>
              <a:t>طويل المدى </a:t>
            </a:r>
            <a:r>
              <a:rPr lang="ar-SA" sz="2800" b="1" dirty="0" smtClean="0"/>
              <a:t>إلى حدٍ مناسب.</a:t>
            </a:r>
          </a:p>
          <a:p>
            <a:pPr marL="514350" indent="-514350" algn="just" rtl="1">
              <a:buFont typeface="+mj-lt"/>
              <a:buAutoNum type="arabicPeriod"/>
            </a:pPr>
            <a:r>
              <a:rPr lang="ar-SA" sz="2800" b="1" dirty="0" smtClean="0">
                <a:solidFill>
                  <a:srgbClr val="FFC000"/>
                </a:solidFill>
              </a:rPr>
              <a:t>الطابع العلمي.</a:t>
            </a:r>
          </a:p>
          <a:p>
            <a:pPr marL="514350" indent="-514350" algn="just" rtl="1">
              <a:buFont typeface="+mj-lt"/>
              <a:buAutoNum type="arabicPeriod"/>
            </a:pPr>
            <a:r>
              <a:rPr lang="ar-SA" sz="2800" b="1" dirty="0" smtClean="0">
                <a:solidFill>
                  <a:srgbClr val="FFC000"/>
                </a:solidFill>
              </a:rPr>
              <a:t>الديناميكية.</a:t>
            </a:r>
          </a:p>
          <a:p>
            <a:pPr marL="514350" indent="-514350" algn="just" rtl="1">
              <a:buFont typeface="+mj-lt"/>
              <a:buAutoNum type="arabicPeriod"/>
            </a:pPr>
            <a:r>
              <a:rPr lang="ar-SA" sz="2800" b="1" dirty="0" smtClean="0">
                <a:solidFill>
                  <a:srgbClr val="FFC000"/>
                </a:solidFill>
              </a:rPr>
              <a:t>المرونة.</a:t>
            </a:r>
          </a:p>
          <a:p>
            <a:pPr marL="514350" indent="-514350" algn="just" rtl="1">
              <a:buFont typeface="+mj-lt"/>
              <a:buAutoNum type="arabicPeriod"/>
            </a:pPr>
            <a:r>
              <a:rPr lang="ar-SA" sz="2800" b="1" dirty="0" smtClean="0">
                <a:solidFill>
                  <a:srgbClr val="FFC000"/>
                </a:solidFill>
              </a:rPr>
              <a:t>التنسيق.</a:t>
            </a:r>
          </a:p>
          <a:p>
            <a:pPr marL="514350" indent="-514350" algn="just" rtl="1">
              <a:buFont typeface="+mj-lt"/>
              <a:buAutoNum type="arabicPeriod"/>
            </a:pPr>
            <a:r>
              <a:rPr lang="ar-SA" sz="2800" b="1" dirty="0" smtClean="0">
                <a:solidFill>
                  <a:srgbClr val="FFC000"/>
                </a:solidFill>
              </a:rPr>
              <a:t>تكامل الأهداف.</a:t>
            </a:r>
          </a:p>
          <a:p>
            <a:pPr marL="514350" indent="-514350" algn="just" rtl="1">
              <a:buNone/>
            </a:pPr>
            <a:endParaRPr lang="ar-SA" sz="2800" b="1" dirty="0" smtClean="0"/>
          </a:p>
          <a:p>
            <a:pPr marL="514350" lvl="0" indent="-514350" algn="ctr" rtl="1">
              <a:buNone/>
            </a:pPr>
            <a:r>
              <a:rPr lang="ar-SA" sz="2800" b="1" dirty="0" smtClean="0">
                <a:solidFill>
                  <a:srgbClr val="FF0000"/>
                </a:solidFill>
              </a:rPr>
              <a:t>إطلاع ص 138 - 139</a:t>
            </a:r>
          </a:p>
          <a:p>
            <a:pPr marL="514350" indent="-514350" algn="just" rtl="1">
              <a:buNone/>
            </a:pPr>
            <a:endParaRPr lang="ar-SA" sz="2800" b="1" dirty="0" smtClean="0"/>
          </a:p>
          <a:p>
            <a:pPr marL="514350" indent="-514350" algn="just" rtl="1">
              <a:buNone/>
            </a:pPr>
            <a:endParaRPr lang="ar-SA" sz="2800" b="1"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28</a:t>
            </a:fld>
            <a:endParaRPr lang="ar-SA" sz="1800" dirty="0"/>
          </a:p>
        </p:txBody>
      </p:sp>
    </p:spTree>
    <p:extLst>
      <p:ext uri="{BB962C8B-B14F-4D97-AF65-F5344CB8AC3E}">
        <p14:creationId xmlns:p14="http://schemas.microsoft.com/office/powerpoint/2010/main" xmlns="" val="531417317"/>
      </p:ext>
    </p:extLst>
  </p:cSld>
  <p:clrMapOvr>
    <a:masterClrMapping/>
  </p:clrMapOvr>
  <p:transition spd="slow">
    <p:split orient="ver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edg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edg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edg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edg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edg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edg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0" presetClass="entr" presetSubtype="0"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wedge">
                                      <p:cBhvr>
                                        <p:cTn id="52"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404664"/>
            <a:ext cx="8507288" cy="6120680"/>
          </a:xfrm>
        </p:spPr>
        <p:txBody>
          <a:bodyPr>
            <a:noAutofit/>
          </a:bodyPr>
          <a:lstStyle/>
          <a:p>
            <a:pPr marL="0" indent="0" algn="just" rtl="1">
              <a:buNone/>
            </a:pPr>
            <a:r>
              <a:rPr lang="ar-SA" sz="2800" b="1" dirty="0" smtClean="0">
                <a:solidFill>
                  <a:schemeClr val="bg1"/>
                </a:solidFill>
              </a:rPr>
              <a:t>خطوات التخطيط الاسترايجي:</a:t>
            </a:r>
            <a:endParaRPr lang="ar-SA" sz="2800" b="1" dirty="0" smtClean="0"/>
          </a:p>
          <a:p>
            <a:pPr marL="514350" indent="-514350" algn="just" rtl="1">
              <a:buFont typeface="+mj-lt"/>
              <a:buAutoNum type="arabicPeriod"/>
            </a:pPr>
            <a:r>
              <a:rPr lang="ar-SA" sz="2700" b="1" dirty="0" smtClean="0">
                <a:solidFill>
                  <a:srgbClr val="FFC000"/>
                </a:solidFill>
              </a:rPr>
              <a:t>تحديد رسالة وأهداف المنظمة</a:t>
            </a:r>
            <a:r>
              <a:rPr lang="ar-SA" sz="2700" b="1" dirty="0" smtClean="0"/>
              <a:t>: تشير رسالة المنظمة إلى ما تصبو إليه المنظمة في المدى البعيد</a:t>
            </a:r>
            <a:r>
              <a:rPr lang="ar-SA" b="1" dirty="0" smtClean="0"/>
              <a:t>. حيث يتم صياغة هذه الرسالة في أهداف مرحلية تحدد نطاق ومجالات عملها، وعلى ضوء هذه الأهداف تتحدد نوعية القرارات الاستراتيجية الواجب اتخاذها على المدى الطويل والمتوسط.</a:t>
            </a:r>
          </a:p>
          <a:p>
            <a:pPr marL="514350" indent="-514350" algn="just" rtl="1">
              <a:buFont typeface="+mj-lt"/>
              <a:buAutoNum type="arabicPeriod"/>
            </a:pPr>
            <a:r>
              <a:rPr lang="ar-SA" sz="2800" b="1" dirty="0" smtClean="0">
                <a:solidFill>
                  <a:srgbClr val="FFC000"/>
                </a:solidFill>
              </a:rPr>
              <a:t>تحديد السمات والخصائص العامة للمنظمة</a:t>
            </a:r>
            <a:r>
              <a:rPr lang="ar-SA" sz="2800" b="1" dirty="0" smtClean="0"/>
              <a:t>: وذلك من خلال التعرف على النشاط الحالي، والمستفيدون وحاجاتهم وكيفية اشباعها، والتعديلات الواجب إدخالها، ...</a:t>
            </a:r>
          </a:p>
          <a:p>
            <a:pPr marL="514350" indent="-514350" algn="just" rtl="1">
              <a:buFont typeface="+mj-lt"/>
              <a:buAutoNum type="arabicPeriod"/>
            </a:pPr>
            <a:r>
              <a:rPr lang="ar-SA" sz="2800" b="1" dirty="0" smtClean="0">
                <a:solidFill>
                  <a:srgbClr val="FFC000"/>
                </a:solidFill>
              </a:rPr>
              <a:t>تحليل البيئة الخارجية (تحديد الفرص والمخاطر)</a:t>
            </a:r>
            <a:r>
              <a:rPr lang="ar-SA" sz="2800" b="1" dirty="0" smtClean="0"/>
              <a:t>: حيث يمكن تقسيم عوامل البيئة الخارجية إلى عوامل (اقتصادية، واجتماعية، وسياسية، وتقنية، وديمغرافية، وعوامل أخرى).</a:t>
            </a:r>
          </a:p>
          <a:p>
            <a:pPr marL="514350" indent="-514350" algn="just" rtl="1">
              <a:buFont typeface="+mj-lt"/>
              <a:buAutoNum type="arabicPeriod"/>
            </a:pPr>
            <a:r>
              <a:rPr lang="ar-SA" sz="2800" b="1" dirty="0" smtClean="0">
                <a:solidFill>
                  <a:srgbClr val="FFC000"/>
                </a:solidFill>
              </a:rPr>
              <a:t>تحليل البيئة الداخلية (تحديد نواحي القوة والضعف)</a:t>
            </a:r>
            <a:r>
              <a:rPr lang="ar-SA" sz="2800" b="1" dirty="0" smtClean="0"/>
              <a:t>: وتتكون البيئة الداخلية للمنظمة من (الهيكل التنظيمي، والثقافة، والموارد).</a:t>
            </a:r>
          </a:p>
        </p:txBody>
      </p:sp>
      <p:sp>
        <p:nvSpPr>
          <p:cNvPr id="5" name="Slide Number Placeholder 4"/>
          <p:cNvSpPr>
            <a:spLocks noGrp="1"/>
          </p:cNvSpPr>
          <p:nvPr>
            <p:ph type="sldNum" sz="quarter" idx="15"/>
          </p:nvPr>
        </p:nvSpPr>
        <p:spPr>
          <a:xfrm>
            <a:off x="8410575" y="6428184"/>
            <a:ext cx="609600" cy="457200"/>
          </a:xfrm>
        </p:spPr>
        <p:txBody>
          <a:bodyPr/>
          <a:lstStyle/>
          <a:p>
            <a:fld id="{EDB57154-25DC-468D-AC66-7A7A5058010C}" type="slidenum">
              <a:rPr lang="ar-SA" sz="1800" smtClean="0"/>
              <a:pPr/>
              <a:t>29</a:t>
            </a:fld>
            <a:endParaRPr lang="ar-SA" sz="1800" dirty="0"/>
          </a:p>
        </p:txBody>
      </p:sp>
    </p:spTree>
    <p:extLst>
      <p:ext uri="{BB962C8B-B14F-4D97-AF65-F5344CB8AC3E}">
        <p14:creationId xmlns:p14="http://schemas.microsoft.com/office/powerpoint/2010/main" xmlns="" val="531417317"/>
      </p:ext>
    </p:extLst>
  </p:cSld>
  <p:clrMapOvr>
    <a:masterClrMapping/>
  </p:clrMapOvr>
  <p:transition spd="slow">
    <p:newsflash/>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edg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edg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رقم الشريحة 3"/>
          <p:cNvSpPr>
            <a:spLocks noGrp="1"/>
          </p:cNvSpPr>
          <p:nvPr>
            <p:ph type="sldNum" sz="quarter" idx="4294967295"/>
          </p:nvPr>
        </p:nvSpPr>
        <p:spPr bwMode="auto">
          <a:xfrm>
            <a:off x="1943100" y="6376989"/>
            <a:ext cx="527538" cy="365125"/>
          </a:xfrm>
          <a:noFill/>
          <a:ln>
            <a:miter lim="800000"/>
            <a:headEnd/>
            <a:tailEnd/>
          </a:ln>
        </p:spPr>
        <p:txBody>
          <a:bodyPr/>
          <a:lstStyle/>
          <a:p>
            <a:fld id="{9C5AA079-E0A2-4E45-A8EF-42737F9E94BB}" type="slidenum">
              <a:rPr lang="ar-SA" smtClean="0">
                <a:cs typeface="Arial" pitchFamily="34" charset="0"/>
              </a:rPr>
              <a:pPr/>
              <a:t>3</a:t>
            </a:fld>
            <a:endParaRPr lang="en-US" smtClean="0">
              <a:cs typeface="Arial" pitchFamily="34" charset="0"/>
            </a:endParaRPr>
          </a:p>
        </p:txBody>
      </p:sp>
      <p:sp>
        <p:nvSpPr>
          <p:cNvPr id="5" name="مجسم مشطوف الحواف 4"/>
          <p:cNvSpPr/>
          <p:nvPr/>
        </p:nvSpPr>
        <p:spPr>
          <a:xfrm>
            <a:off x="0" y="0"/>
            <a:ext cx="9144000" cy="1447800"/>
          </a:xfrm>
          <a:prstGeom prst="bevel">
            <a:avLst/>
          </a:prstGeom>
        </p:spPr>
        <p:style>
          <a:lnRef idx="1">
            <a:schemeClr val="accent6"/>
          </a:lnRef>
          <a:fillRef idx="2">
            <a:schemeClr val="accent6"/>
          </a:fillRef>
          <a:effectRef idx="1">
            <a:schemeClr val="accent6"/>
          </a:effectRef>
          <a:fontRef idx="minor">
            <a:schemeClr val="dk1"/>
          </a:fontRef>
        </p:style>
        <p:txBody>
          <a:bodyPr rtlCol="1" anchor="ctr"/>
          <a:lstStyle/>
          <a:p>
            <a:pPr algn="ctr">
              <a:defRPr/>
            </a:pPr>
            <a:r>
              <a:rPr lang="ar-SA" sz="4400" b="1" dirty="0">
                <a:solidFill>
                  <a:schemeClr val="tx1"/>
                </a:solidFill>
              </a:rPr>
              <a:t>محاور المحاضرة</a:t>
            </a:r>
            <a:endParaRPr lang="ar-SA" sz="4400" dirty="0"/>
          </a:p>
        </p:txBody>
      </p:sp>
      <p:sp>
        <p:nvSpPr>
          <p:cNvPr id="7" name="مجسم مشطوف الحواف 6"/>
          <p:cNvSpPr/>
          <p:nvPr/>
        </p:nvSpPr>
        <p:spPr>
          <a:xfrm>
            <a:off x="0" y="1447800"/>
            <a:ext cx="9144000" cy="5410200"/>
          </a:xfrm>
          <a:prstGeom prst="bevel">
            <a:avLst/>
          </a:prstGeom>
        </p:spPr>
        <p:style>
          <a:lnRef idx="1">
            <a:schemeClr val="accent3"/>
          </a:lnRef>
          <a:fillRef idx="2">
            <a:schemeClr val="accent3"/>
          </a:fillRef>
          <a:effectRef idx="1">
            <a:schemeClr val="accent3"/>
          </a:effectRef>
          <a:fontRef idx="minor">
            <a:schemeClr val="dk1"/>
          </a:fontRef>
        </p:style>
        <p:txBody>
          <a:bodyPr rtlCol="1" anchor="ctr"/>
          <a:lstStyle/>
          <a:p>
            <a:pPr marL="514350" indent="-514350">
              <a:buFont typeface="+mj-lt"/>
              <a:buAutoNum type="arabicPeriod"/>
            </a:pPr>
            <a:r>
              <a:rPr lang="ar-SA" sz="3200" b="1" dirty="0" smtClean="0">
                <a:solidFill>
                  <a:schemeClr val="bg1"/>
                </a:solidFill>
              </a:rPr>
              <a:t>مفهوم التخطيط.</a:t>
            </a:r>
          </a:p>
          <a:p>
            <a:pPr marL="514350" indent="-514350">
              <a:buFont typeface="+mj-lt"/>
              <a:buAutoNum type="arabicPeriod"/>
            </a:pPr>
            <a:r>
              <a:rPr lang="ar-SA" sz="3200" b="1" dirty="0" smtClean="0">
                <a:solidFill>
                  <a:schemeClr val="bg1"/>
                </a:solidFill>
              </a:rPr>
              <a:t> أهمية التخطيط.</a:t>
            </a:r>
          </a:p>
          <a:p>
            <a:pPr marL="514350" indent="-514350">
              <a:buFont typeface="+mj-lt"/>
              <a:buAutoNum type="arabicPeriod"/>
            </a:pPr>
            <a:r>
              <a:rPr lang="ar-SA" sz="3200" b="1" dirty="0" smtClean="0">
                <a:solidFill>
                  <a:schemeClr val="bg1"/>
                </a:solidFill>
              </a:rPr>
              <a:t> مسؤولية التخطيط.</a:t>
            </a:r>
          </a:p>
          <a:p>
            <a:pPr marL="514350" indent="-514350">
              <a:buFont typeface="+mj-lt"/>
              <a:buAutoNum type="arabicPeriod"/>
            </a:pPr>
            <a:r>
              <a:rPr lang="ar-SA" sz="3200" b="1" dirty="0" smtClean="0">
                <a:solidFill>
                  <a:schemeClr val="bg1"/>
                </a:solidFill>
              </a:rPr>
              <a:t> مقومات التخطيط.</a:t>
            </a:r>
          </a:p>
          <a:p>
            <a:pPr marL="514350" indent="-514350">
              <a:buFont typeface="+mj-lt"/>
              <a:buAutoNum type="arabicPeriod"/>
            </a:pPr>
            <a:r>
              <a:rPr lang="ar-SA" sz="3200" b="1" dirty="0" smtClean="0">
                <a:solidFill>
                  <a:schemeClr val="bg1"/>
                </a:solidFill>
              </a:rPr>
              <a:t> أنواع التخطيط.</a:t>
            </a:r>
          </a:p>
          <a:p>
            <a:pPr marL="514350" indent="-514350">
              <a:buFont typeface="+mj-lt"/>
              <a:buAutoNum type="arabicPeriod"/>
            </a:pPr>
            <a:r>
              <a:rPr lang="ar-SA" sz="3200" b="1" dirty="0" smtClean="0">
                <a:solidFill>
                  <a:schemeClr val="bg1"/>
                </a:solidFill>
              </a:rPr>
              <a:t> إعداد الخطة.</a:t>
            </a:r>
          </a:p>
          <a:p>
            <a:pPr marL="514350" indent="-514350">
              <a:buFont typeface="+mj-lt"/>
              <a:buAutoNum type="arabicPeriod"/>
            </a:pPr>
            <a:r>
              <a:rPr lang="ar-SA" sz="3200" b="1" dirty="0" smtClean="0">
                <a:solidFill>
                  <a:schemeClr val="bg1"/>
                </a:solidFill>
              </a:rPr>
              <a:t> التخطيط الاستراتيجي.</a:t>
            </a:r>
          </a:p>
          <a:p>
            <a:pPr marL="514350" indent="-514350">
              <a:buFont typeface="+mj-lt"/>
              <a:buAutoNum type="arabicPeriod"/>
            </a:pPr>
            <a:r>
              <a:rPr lang="ar-SA" sz="3200" b="1" dirty="0" smtClean="0">
                <a:solidFill>
                  <a:schemeClr val="bg1"/>
                </a:solidFill>
              </a:rPr>
              <a:t> معوقات التخطيط.</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116632"/>
            <a:ext cx="8507288" cy="6480720"/>
          </a:xfrm>
        </p:spPr>
        <p:txBody>
          <a:bodyPr>
            <a:noAutofit/>
          </a:bodyPr>
          <a:lstStyle/>
          <a:p>
            <a:pPr marL="0" indent="0" algn="just" rtl="1">
              <a:buNone/>
            </a:pPr>
            <a:r>
              <a:rPr lang="ar-SA" sz="2800" b="1" dirty="0" smtClean="0">
                <a:solidFill>
                  <a:schemeClr val="bg1"/>
                </a:solidFill>
              </a:rPr>
              <a:t>(تابع) خطوات التخطيط الاسترايجي:</a:t>
            </a:r>
          </a:p>
          <a:p>
            <a:pPr marL="514350" indent="-514350" algn="just" rtl="1">
              <a:buFont typeface="+mj-lt"/>
              <a:buAutoNum type="arabicPeriod" startAt="5"/>
            </a:pPr>
            <a:r>
              <a:rPr lang="ar-SA" b="1" dirty="0" smtClean="0">
                <a:solidFill>
                  <a:srgbClr val="FFC000"/>
                </a:solidFill>
              </a:rPr>
              <a:t>تحديد البدائل الاستراتيجية: </a:t>
            </a:r>
            <a:r>
              <a:rPr lang="ar-SA" b="1" dirty="0" smtClean="0"/>
              <a:t>والتي تشمل عدة استراتيجيات أهمها:</a:t>
            </a:r>
          </a:p>
          <a:p>
            <a:pPr marL="514350" indent="-514350" algn="just" rtl="1">
              <a:buFont typeface="Arial" pitchFamily="34" charset="0"/>
              <a:buChar char="•"/>
            </a:pPr>
            <a:r>
              <a:rPr lang="ar-SA" b="1" dirty="0" smtClean="0"/>
              <a:t>استراتيجية التخصص أو التمركز.</a:t>
            </a:r>
          </a:p>
          <a:p>
            <a:pPr marL="514350" indent="-514350" algn="just" rtl="1">
              <a:buFont typeface="Arial" pitchFamily="34" charset="0"/>
              <a:buChar char="•"/>
            </a:pPr>
            <a:r>
              <a:rPr lang="ar-SA" b="1" dirty="0" smtClean="0"/>
              <a:t>استراتيجية التكامل الخلفي والأمامي.</a:t>
            </a:r>
          </a:p>
          <a:p>
            <a:pPr marL="514350" indent="-514350" algn="just" rtl="1">
              <a:buFont typeface="Arial" pitchFamily="34" charset="0"/>
              <a:buChar char="•"/>
            </a:pPr>
            <a:r>
              <a:rPr lang="ar-SA" b="1" dirty="0" smtClean="0"/>
              <a:t>استراتيجية التنويع.</a:t>
            </a:r>
          </a:p>
          <a:p>
            <a:pPr marL="514350" indent="-514350" algn="just" rtl="1">
              <a:buFont typeface="Arial" pitchFamily="34" charset="0"/>
              <a:buChar char="•"/>
            </a:pPr>
            <a:r>
              <a:rPr lang="ar-SA" b="1" dirty="0" smtClean="0"/>
              <a:t>استراتيجية الابتكار.</a:t>
            </a:r>
          </a:p>
          <a:p>
            <a:pPr marL="514350" indent="-514350" algn="just" rtl="1">
              <a:buFont typeface="Arial" pitchFamily="34" charset="0"/>
              <a:buChar char="•"/>
            </a:pPr>
            <a:r>
              <a:rPr lang="ar-SA" b="1" dirty="0" smtClean="0"/>
              <a:t>الاستراتيجية الدولية.</a:t>
            </a:r>
          </a:p>
          <a:p>
            <a:pPr marL="514350" indent="-514350" algn="just" rtl="1">
              <a:buFont typeface="+mj-lt"/>
              <a:buAutoNum type="arabicPeriod" startAt="5"/>
            </a:pPr>
            <a:r>
              <a:rPr lang="ar-SA" b="1" dirty="0" smtClean="0">
                <a:solidFill>
                  <a:srgbClr val="FFC000"/>
                </a:solidFill>
              </a:rPr>
              <a:t>الاختيار الاستراتيجي: </a:t>
            </a:r>
            <a:r>
              <a:rPr lang="ar-SA" b="1" dirty="0" smtClean="0"/>
              <a:t>وهو اختيار بديل من بين عدة بدائل استراتيجية بحيث يمثل رسالة المنظمة وأهدافها الاستراتيجية بأفضل صورة ممكنة.</a:t>
            </a:r>
          </a:p>
          <a:p>
            <a:pPr marL="514350" indent="-514350" algn="just" rtl="1">
              <a:buFont typeface="+mj-lt"/>
              <a:buAutoNum type="arabicPeriod" startAt="5"/>
            </a:pPr>
            <a:r>
              <a:rPr lang="ar-SA" sz="2500" b="1" dirty="0" smtClean="0">
                <a:solidFill>
                  <a:srgbClr val="FFC000"/>
                </a:solidFill>
              </a:rPr>
              <a:t>تطبيق الاستراتيجية.</a:t>
            </a:r>
          </a:p>
          <a:p>
            <a:pPr marL="514350" indent="-514350" algn="just" rtl="1">
              <a:buFont typeface="+mj-lt"/>
              <a:buAutoNum type="arabicPeriod" startAt="5"/>
            </a:pPr>
            <a:r>
              <a:rPr lang="ar-SA" sz="2500" b="1" dirty="0" smtClean="0">
                <a:solidFill>
                  <a:srgbClr val="FFC000"/>
                </a:solidFill>
              </a:rPr>
              <a:t>المراجعة الاستراتيجية.</a:t>
            </a:r>
          </a:p>
          <a:p>
            <a:pPr marL="514350" indent="-514350" algn="just" rtl="1">
              <a:buFont typeface="+mj-lt"/>
              <a:buAutoNum type="arabicPeriod" startAt="5"/>
            </a:pPr>
            <a:r>
              <a:rPr lang="ar-SA" sz="2500" b="1" dirty="0" smtClean="0">
                <a:solidFill>
                  <a:srgbClr val="FFC000"/>
                </a:solidFill>
              </a:rPr>
              <a:t>اختبار الاتساق: </a:t>
            </a:r>
            <a:r>
              <a:rPr lang="ar-SA" sz="2500" b="1" dirty="0" smtClean="0"/>
              <a:t>وذلك ما بين جميع خطوات الاستراتيجية مع السمات والخصائص العامة للمنظمة.</a:t>
            </a:r>
          </a:p>
          <a:p>
            <a:pPr marL="514350" indent="-514350" algn="just" rtl="1">
              <a:buFont typeface="+mj-lt"/>
              <a:buAutoNum type="arabicPeriod" startAt="5"/>
            </a:pPr>
            <a:r>
              <a:rPr lang="ar-SA" sz="2500" b="1" dirty="0" smtClean="0">
                <a:solidFill>
                  <a:srgbClr val="FFC000"/>
                </a:solidFill>
              </a:rPr>
              <a:t>الخطط الموقفية: </a:t>
            </a:r>
            <a:r>
              <a:rPr lang="ar-SA" sz="2500" b="1" dirty="0" smtClean="0"/>
              <a:t>بشأن افتراضات مختلفة تجاه البيئة مثل انقطاع المواد الخام.</a:t>
            </a:r>
          </a:p>
          <a:p>
            <a:pPr marL="514350" indent="-514350" algn="just" rtl="1">
              <a:buFont typeface="+mj-lt"/>
              <a:buAutoNum type="arabicPeriod" startAt="5"/>
            </a:pPr>
            <a:endParaRPr lang="ar-SA" b="1" dirty="0" smtClean="0"/>
          </a:p>
          <a:p>
            <a:pPr marL="514350" indent="-514350" algn="just" rtl="1">
              <a:buNone/>
            </a:pPr>
            <a:endParaRPr lang="ar-SA" b="1" dirty="0" smtClean="0"/>
          </a:p>
        </p:txBody>
      </p:sp>
      <p:sp>
        <p:nvSpPr>
          <p:cNvPr id="5" name="Slide Number Placeholder 4"/>
          <p:cNvSpPr>
            <a:spLocks noGrp="1"/>
          </p:cNvSpPr>
          <p:nvPr>
            <p:ph type="sldNum" sz="quarter" idx="15"/>
          </p:nvPr>
        </p:nvSpPr>
        <p:spPr>
          <a:xfrm>
            <a:off x="8410575" y="6500192"/>
            <a:ext cx="609600" cy="457200"/>
          </a:xfrm>
        </p:spPr>
        <p:txBody>
          <a:bodyPr/>
          <a:lstStyle/>
          <a:p>
            <a:fld id="{EDB57154-25DC-468D-AC66-7A7A5058010C}" type="slidenum">
              <a:rPr lang="ar-SA" sz="1800" smtClean="0"/>
              <a:pPr/>
              <a:t>30</a:t>
            </a:fld>
            <a:endParaRPr lang="ar-SA" sz="1800" dirty="0"/>
          </a:p>
        </p:txBody>
      </p:sp>
    </p:spTree>
    <p:extLst>
      <p:ext uri="{BB962C8B-B14F-4D97-AF65-F5344CB8AC3E}">
        <p14:creationId xmlns:p14="http://schemas.microsoft.com/office/powerpoint/2010/main" xmlns="" val="531417317"/>
      </p:ext>
    </p:extLst>
  </p:cSld>
  <p:clrMapOvr>
    <a:masterClrMapping/>
  </p:clrMapOvr>
  <p:transition spd="slow">
    <p:newsflash/>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edg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edg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edg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edg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edg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edg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edg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edge">
                                      <p:cBhvr>
                                        <p:cTn id="57" dur="20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wedge">
                                      <p:cBhvr>
                                        <p:cTn id="62"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184" y="1268760"/>
            <a:ext cx="8507288" cy="5133442"/>
          </a:xfrm>
        </p:spPr>
        <p:txBody>
          <a:bodyPr>
            <a:noAutofit/>
          </a:bodyPr>
          <a:lstStyle/>
          <a:p>
            <a:pPr marL="514350" indent="-514350" algn="just" rtl="1">
              <a:buFont typeface="+mj-lt"/>
              <a:buAutoNum type="arabicPeriod"/>
            </a:pPr>
            <a:r>
              <a:rPr lang="ar-SA" sz="2800" b="1" dirty="0" smtClean="0">
                <a:solidFill>
                  <a:srgbClr val="FFC000"/>
                </a:solidFill>
              </a:rPr>
              <a:t>عدم الدقة في المعلومات والبيانات.</a:t>
            </a:r>
          </a:p>
          <a:p>
            <a:pPr marL="514350" indent="-514350" algn="just" rtl="1">
              <a:buFont typeface="+mj-lt"/>
              <a:buAutoNum type="arabicPeriod"/>
            </a:pPr>
            <a:r>
              <a:rPr lang="ar-SA" sz="2800" b="1" dirty="0" smtClean="0">
                <a:solidFill>
                  <a:srgbClr val="FFC000"/>
                </a:solidFill>
              </a:rPr>
              <a:t>اتجاهات العاملين.</a:t>
            </a:r>
          </a:p>
          <a:p>
            <a:pPr marL="514350" indent="-514350" algn="just" rtl="1">
              <a:buFont typeface="+mj-lt"/>
              <a:buAutoNum type="arabicPeriod"/>
            </a:pPr>
            <a:r>
              <a:rPr lang="ar-SA" sz="2800" b="1" dirty="0" smtClean="0">
                <a:solidFill>
                  <a:srgbClr val="FFC000"/>
                </a:solidFill>
              </a:rPr>
              <a:t>عدم صحة التنبؤات والافتراضات.</a:t>
            </a:r>
          </a:p>
          <a:p>
            <a:pPr marL="514350" indent="-514350" algn="just" rtl="1">
              <a:buFont typeface="+mj-lt"/>
              <a:buAutoNum type="arabicPeriod"/>
            </a:pPr>
            <a:r>
              <a:rPr lang="ar-SA" sz="2800" b="1" dirty="0" smtClean="0">
                <a:solidFill>
                  <a:srgbClr val="FFC000"/>
                </a:solidFill>
              </a:rPr>
              <a:t>إغفال العامل الإنساني.</a:t>
            </a:r>
          </a:p>
          <a:p>
            <a:pPr marL="514350" indent="-514350" algn="just" rtl="1">
              <a:buFont typeface="+mj-lt"/>
              <a:buAutoNum type="arabicPeriod"/>
            </a:pPr>
            <a:r>
              <a:rPr lang="ar-SA" sz="2800" b="1" dirty="0" smtClean="0">
                <a:solidFill>
                  <a:srgbClr val="FFC000"/>
                </a:solidFill>
              </a:rPr>
              <a:t>الاعتماد على الجهات الخارجية في وضع الخطة.</a:t>
            </a:r>
          </a:p>
          <a:p>
            <a:pPr marL="514350" indent="-514350" algn="just" rtl="1">
              <a:buFont typeface="+mj-lt"/>
              <a:buAutoNum type="arabicPeriod"/>
            </a:pPr>
            <a:r>
              <a:rPr lang="ar-SA" sz="2800" b="1" dirty="0" smtClean="0">
                <a:solidFill>
                  <a:srgbClr val="FFC000"/>
                </a:solidFill>
              </a:rPr>
              <a:t>القيود الحكومية.</a:t>
            </a:r>
          </a:p>
          <a:p>
            <a:pPr marL="514350" indent="-514350" algn="just" rtl="1">
              <a:buFont typeface="+mj-lt"/>
              <a:buAutoNum type="arabicPeriod"/>
            </a:pPr>
            <a:r>
              <a:rPr lang="ar-SA" sz="2800" b="1" dirty="0" smtClean="0">
                <a:solidFill>
                  <a:srgbClr val="FFC000"/>
                </a:solidFill>
              </a:rPr>
              <a:t>التغيرات المستمرة.</a:t>
            </a:r>
          </a:p>
          <a:p>
            <a:pPr marL="514350" indent="-514350" algn="just" rtl="1">
              <a:buFont typeface="+mj-lt"/>
              <a:buAutoNum type="arabicPeriod"/>
            </a:pPr>
            <a:r>
              <a:rPr lang="ar-SA" sz="2800" b="1" dirty="0" smtClean="0">
                <a:solidFill>
                  <a:srgbClr val="FFC000"/>
                </a:solidFill>
              </a:rPr>
              <a:t>عدم اتباع خطوات التخطيط.</a:t>
            </a:r>
          </a:p>
          <a:p>
            <a:pPr marL="514350" indent="-514350" algn="just" rtl="1">
              <a:buNone/>
            </a:pPr>
            <a:endParaRPr lang="ar-SA" sz="2000" b="1" dirty="0" smtClean="0"/>
          </a:p>
          <a:p>
            <a:pPr marL="514350" lvl="0" indent="-514350" algn="ctr" rtl="1">
              <a:buNone/>
            </a:pPr>
            <a:r>
              <a:rPr lang="ar-SA" sz="2800" b="1" dirty="0" smtClean="0">
                <a:solidFill>
                  <a:srgbClr val="FF0000"/>
                </a:solidFill>
              </a:rPr>
              <a:t>إطلاع  ص </a:t>
            </a:r>
            <a:r>
              <a:rPr lang="ar-SA" sz="2800" b="1" dirty="0" err="1" smtClean="0">
                <a:solidFill>
                  <a:srgbClr val="FF0000"/>
                </a:solidFill>
              </a:rPr>
              <a:t>150 </a:t>
            </a:r>
            <a:r>
              <a:rPr lang="ar-SA" sz="2800" b="1" dirty="0" smtClean="0">
                <a:solidFill>
                  <a:srgbClr val="FF0000"/>
                </a:solidFill>
              </a:rPr>
              <a:t>- 153</a:t>
            </a:r>
          </a:p>
          <a:p>
            <a:pPr marL="514350" indent="-514350" algn="just" rtl="1">
              <a:buNone/>
            </a:pPr>
            <a:endParaRPr lang="ar-SA" sz="2800" b="1" dirty="0" smtClean="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31</a:t>
            </a:fld>
            <a:endParaRPr lang="ar-SA" sz="1800" dirty="0"/>
          </a:p>
        </p:txBody>
      </p:sp>
      <p:sp>
        <p:nvSpPr>
          <p:cNvPr id="4" name="Title 1"/>
          <p:cNvSpPr>
            <a:spLocks noGrp="1"/>
          </p:cNvSpPr>
          <p:nvPr>
            <p:ph type="title"/>
          </p:nvPr>
        </p:nvSpPr>
        <p:spPr>
          <a:xfrm>
            <a:off x="457200" y="311688"/>
            <a:ext cx="8229600" cy="813056"/>
          </a:xfrm>
        </p:spPr>
        <p:txBody>
          <a:bodyPr>
            <a:normAutofit/>
          </a:bodyPr>
          <a:lstStyle/>
          <a:p>
            <a:pPr lvl="0" algn="ctr" rtl="1">
              <a:spcBef>
                <a:spcPts val="600"/>
              </a:spcBef>
            </a:pPr>
            <a:r>
              <a:rPr lang="ar-SA" sz="3600" b="1" spc="0" dirty="0" smtClean="0">
                <a:ln>
                  <a:noFill/>
                </a:ln>
                <a:solidFill>
                  <a:srgbClr val="FFFF00"/>
                </a:solidFill>
                <a:effectLst/>
                <a:ea typeface="+mn-ea"/>
              </a:rPr>
              <a:t>8- معوقات التخطيط</a:t>
            </a:r>
            <a:endParaRPr lang="ar-SA" sz="3600" b="1" spc="0" dirty="0">
              <a:ln>
                <a:noFill/>
              </a:ln>
              <a:solidFill>
                <a:srgbClr val="FFFF00"/>
              </a:solidFill>
              <a:effectLst/>
              <a:ea typeface="+mn-ea"/>
            </a:endParaRPr>
          </a:p>
        </p:txBody>
      </p:sp>
    </p:spTree>
    <p:extLst>
      <p:ext uri="{BB962C8B-B14F-4D97-AF65-F5344CB8AC3E}">
        <p14:creationId xmlns:p14="http://schemas.microsoft.com/office/powerpoint/2010/main" xmlns="" val="531417317"/>
      </p:ext>
    </p:extLst>
  </p:cSld>
  <p:clrMapOvr>
    <a:masterClrMapping/>
  </p:clrMapOvr>
  <p:transition spd="slow">
    <p:wedge/>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edg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edg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edg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edg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edg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edge">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edge">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edge">
                                      <p:cBhvr>
                                        <p:cTn id="5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2" name="Group 5"/>
          <p:cNvGrpSpPr>
            <a:grpSpLocks/>
          </p:cNvGrpSpPr>
          <p:nvPr/>
        </p:nvGrpSpPr>
        <p:grpSpPr bwMode="auto">
          <a:xfrm>
            <a:off x="5969977" y="1981201"/>
            <a:ext cx="2400300" cy="2524125"/>
            <a:chOff x="5210750" y="1066800"/>
            <a:chExt cx="2976900" cy="3130677"/>
          </a:xfrm>
          <a:solidFill>
            <a:schemeClr val="tx1"/>
          </a:solidFill>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grpFill/>
            <a:ln w="9525">
              <a:noFill/>
              <a:miter lim="800000"/>
              <a:headEnd/>
              <a:tailEnd/>
            </a:ln>
          </p:spPr>
        </p:pic>
      </p:grpSp>
      <p:sp>
        <p:nvSpPr>
          <p:cNvPr id="33796" name="Rectangle 8"/>
          <p:cNvSpPr>
            <a:spLocks noChangeArrowheads="1"/>
          </p:cNvSpPr>
          <p:nvPr/>
        </p:nvSpPr>
        <p:spPr bwMode="auto">
          <a:xfrm>
            <a:off x="3165231" y="3352800"/>
            <a:ext cx="2602523"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33797" name="Freeform 6"/>
          <p:cNvSpPr>
            <a:spLocks noEditPoints="1"/>
          </p:cNvSpPr>
          <p:nvPr/>
        </p:nvSpPr>
        <p:spPr bwMode="auto">
          <a:xfrm>
            <a:off x="3165231" y="2209801"/>
            <a:ext cx="2482362"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844061" y="2133600"/>
            <a:ext cx="1947497"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80728"/>
            <a:ext cx="8435280" cy="5145435"/>
          </a:xfrm>
        </p:spPr>
        <p:txBody>
          <a:bodyPr>
            <a:noAutofit/>
          </a:bodyPr>
          <a:lstStyle/>
          <a:p>
            <a:pPr lvl="0" algn="just" rtl="1">
              <a:buNone/>
              <a:defRPr/>
            </a:pPr>
            <a:r>
              <a:rPr lang="ar-JO" sz="3200" b="1" dirty="0" smtClean="0"/>
              <a:t>*</a:t>
            </a:r>
            <a:r>
              <a:rPr lang="ar-SA" sz="3200" b="1" dirty="0" smtClean="0"/>
              <a:t> أدى </a:t>
            </a:r>
            <a:r>
              <a:rPr lang="ar-SA" sz="3200" b="1" dirty="0" smtClean="0">
                <a:solidFill>
                  <a:srgbClr val="002060"/>
                </a:solidFill>
              </a:rPr>
              <a:t>اتساع نشاطات الدولة </a:t>
            </a:r>
            <a:r>
              <a:rPr lang="ar-SA" sz="3200" b="1" dirty="0" smtClean="0"/>
              <a:t>وتزايد حاجات المواطنين لخدماتها لزيادة مسؤولية الدولة نحو تحقيق مجموعة كاملة من الأهداف المترابطة للتنمية الشاملة استناداً للتخطيط العلمي.</a:t>
            </a:r>
          </a:p>
          <a:p>
            <a:pPr lvl="0" algn="just" rtl="1">
              <a:buNone/>
              <a:defRPr/>
            </a:pPr>
            <a:r>
              <a:rPr lang="ar-SA" sz="3200" b="1" dirty="0" smtClean="0"/>
              <a:t>* يعتبر التخطيط </a:t>
            </a:r>
            <a:r>
              <a:rPr lang="ar-SA" sz="3200" b="1" dirty="0" smtClean="0">
                <a:solidFill>
                  <a:srgbClr val="002060"/>
                </a:solidFill>
              </a:rPr>
              <a:t>إحدى الوظائف المهمة للحكومة </a:t>
            </a:r>
            <a:r>
              <a:rPr lang="ar-SA" sz="3200" b="1" dirty="0" smtClean="0"/>
              <a:t>والذي يتم على مستوى الإدارة اليومية في الأجهزة الحكومية.</a:t>
            </a:r>
          </a:p>
          <a:p>
            <a:pPr lvl="0" algn="just" rtl="1">
              <a:buNone/>
              <a:defRPr/>
            </a:pPr>
            <a:r>
              <a:rPr lang="ar-SA" sz="3200" dirty="0" smtClean="0"/>
              <a:t>* </a:t>
            </a:r>
            <a:r>
              <a:rPr lang="ar-SA" sz="3200" b="1" dirty="0" smtClean="0"/>
              <a:t>يُعد التخطيط في صورته الإيجابية </a:t>
            </a:r>
            <a:r>
              <a:rPr lang="ar-SA" sz="3200" b="1" dirty="0" smtClean="0">
                <a:solidFill>
                  <a:srgbClr val="002060"/>
                </a:solidFill>
              </a:rPr>
              <a:t>وسيلة فاعلة لتحقيق أهداف التنمية الشاملة </a:t>
            </a:r>
            <a:r>
              <a:rPr lang="ar-SA" sz="3200" b="1" dirty="0" smtClean="0"/>
              <a:t>والذي يجب أن يكون مفهوماً ومقبولاً من القيادات السياسية والتنفيذية. </a:t>
            </a:r>
          </a:p>
          <a:p>
            <a:pPr lvl="0" algn="just" rtl="1">
              <a:buNone/>
              <a:defRPr/>
            </a:pPr>
            <a:r>
              <a:rPr lang="ar-SA" sz="3200" b="1" dirty="0" smtClean="0"/>
              <a:t>* يؤدي التخطيط إلى </a:t>
            </a:r>
            <a:r>
              <a:rPr lang="ar-SA" sz="3200" b="1" dirty="0" smtClean="0">
                <a:solidFill>
                  <a:srgbClr val="002060"/>
                </a:solidFill>
              </a:rPr>
              <a:t>الاستخدام الأفضل للموارد </a:t>
            </a:r>
            <a:r>
              <a:rPr lang="ar-SA" sz="3200" b="1" dirty="0" smtClean="0"/>
              <a:t>لتحقيق أهداف الإدارة بكفاءة وفاعلية.</a:t>
            </a:r>
          </a:p>
          <a:p>
            <a:pPr>
              <a:buNone/>
            </a:pPr>
            <a:endParaRPr lang="ar-SA" sz="3200" b="1" u="sng" dirty="0" smtClean="0"/>
          </a:p>
        </p:txBody>
      </p:sp>
      <p:sp>
        <p:nvSpPr>
          <p:cNvPr id="4" name="Slide Number Placeholder 3"/>
          <p:cNvSpPr>
            <a:spLocks noGrp="1"/>
          </p:cNvSpPr>
          <p:nvPr>
            <p:ph type="sldNum" sz="quarter" idx="15"/>
          </p:nvPr>
        </p:nvSpPr>
        <p:spPr/>
        <p:txBody>
          <a:bodyPr/>
          <a:lstStyle/>
          <a:p>
            <a:fld id="{EDB57154-25DC-468D-AC66-7A7A5058010C}" type="slidenum">
              <a:rPr lang="ar-SA" sz="1800" smtClean="0"/>
              <a:pPr/>
              <a:t>4</a:t>
            </a:fld>
            <a:endParaRPr lang="ar-SA" sz="1800" dirty="0"/>
          </a:p>
        </p:txBody>
      </p:sp>
      <p:sp>
        <p:nvSpPr>
          <p:cNvPr id="2" name="Title 1"/>
          <p:cNvSpPr>
            <a:spLocks noGrp="1"/>
          </p:cNvSpPr>
          <p:nvPr>
            <p:ph type="title"/>
          </p:nvPr>
        </p:nvSpPr>
        <p:spPr>
          <a:xfrm>
            <a:off x="457200" y="44624"/>
            <a:ext cx="8229600" cy="939784"/>
          </a:xfrm>
        </p:spPr>
        <p:txBody>
          <a:bodyPr>
            <a:normAutofit/>
          </a:bodyPr>
          <a:lstStyle/>
          <a:p>
            <a:pPr lvl="0" algn="r" rtl="1"/>
            <a:r>
              <a:rPr lang="ar-SA" sz="4000" b="1" dirty="0" smtClean="0">
                <a:solidFill>
                  <a:srgbClr val="FFFF00"/>
                </a:solidFill>
                <a:effectLst>
                  <a:outerShdw blurRad="38100" dist="38100" dir="2700000" algn="tl">
                    <a:srgbClr val="000000">
                      <a:alpha val="43137"/>
                    </a:srgbClr>
                  </a:outerShdw>
                </a:effectLst>
              </a:rPr>
              <a:t>مقدمة: </a:t>
            </a:r>
            <a:endParaRPr lang="en-US" sz="4000" dirty="0">
              <a:solidFill>
                <a:srgbClr val="FFFF00"/>
              </a:solidFill>
              <a:effectLst>
                <a:outerShdw blurRad="38100" dist="38100" dir="2700000" algn="tl">
                  <a:srgbClr val="000000">
                    <a:alpha val="43137"/>
                  </a:srgbClr>
                </a:outerShdw>
              </a:effectLst>
            </a:endParaRPr>
          </a:p>
        </p:txBody>
      </p:sp>
    </p:spTree>
  </p:cSld>
  <p:clrMapOvr>
    <a:masterClrMapping/>
  </p:clrMapOvr>
  <p:transition spd="slow">
    <p:zoom dir="i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8" presetClass="entr" presetSubtype="0" accel="5000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0" dur="1000" fill="hold"/>
                                        <p:tgtEl>
                                          <p:spTgt spid="3">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41" dur="10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4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000108"/>
            <a:ext cx="8572560" cy="5429288"/>
          </a:xfrm>
        </p:spPr>
        <p:txBody>
          <a:bodyPr>
            <a:noAutofit/>
          </a:bodyPr>
          <a:lstStyle/>
          <a:p>
            <a:pPr algn="just" rtl="1">
              <a:buNone/>
            </a:pPr>
            <a:r>
              <a:rPr lang="ar-JO" sz="3100" b="1" dirty="0" smtClean="0"/>
              <a:t>* يعتبر التخطيط</a:t>
            </a:r>
            <a:r>
              <a:rPr lang="ar-SA" sz="3100" b="1" dirty="0" smtClean="0"/>
              <a:t> مسؤولية الوظائف القيادية للإدارة العامة. كما ويعتبر</a:t>
            </a:r>
            <a:r>
              <a:rPr lang="ar-JO" sz="3100" b="1" dirty="0" smtClean="0"/>
              <a:t> </a:t>
            </a:r>
            <a:r>
              <a:rPr lang="ar-JO" sz="3100" b="1" dirty="0" smtClean="0">
                <a:solidFill>
                  <a:srgbClr val="002060"/>
                </a:solidFill>
              </a:rPr>
              <a:t>القاعدة الأساسية الأولى للإدارة</a:t>
            </a:r>
            <a:r>
              <a:rPr lang="ar-JO" sz="3100" b="1" dirty="0" smtClean="0"/>
              <a:t>، والتي تستند عليها كافة مكونات العملية الإدارية من تنظيم</a:t>
            </a:r>
            <a:r>
              <a:rPr lang="ar-SA" sz="3100" b="1" dirty="0" smtClean="0"/>
              <a:t>،</a:t>
            </a:r>
            <a:r>
              <a:rPr lang="ar-JO" sz="3100" b="1" dirty="0" smtClean="0"/>
              <a:t> وقيادة</a:t>
            </a:r>
            <a:r>
              <a:rPr lang="ar-SA" sz="3100" b="1" dirty="0" smtClean="0"/>
              <a:t>،</a:t>
            </a:r>
            <a:r>
              <a:rPr lang="ar-JO" sz="3100" b="1" dirty="0" smtClean="0"/>
              <a:t> ورقابة</a:t>
            </a:r>
            <a:r>
              <a:rPr lang="ar-SA" sz="3100" b="1" dirty="0" smtClean="0"/>
              <a:t>،...</a:t>
            </a:r>
            <a:r>
              <a:rPr lang="ar-JO" sz="3100" b="1" dirty="0" smtClean="0"/>
              <a:t> </a:t>
            </a:r>
            <a:r>
              <a:rPr lang="ar-SA" sz="3100" b="1" dirty="0" smtClean="0"/>
              <a:t>ل</a:t>
            </a:r>
            <a:r>
              <a:rPr lang="ar-JO" sz="3100" b="1" dirty="0" smtClean="0"/>
              <a:t>تحقيق الأهداف</a:t>
            </a:r>
            <a:r>
              <a:rPr lang="ar-SA" sz="3100" b="1" dirty="0" smtClean="0"/>
              <a:t> المنشودة.</a:t>
            </a:r>
            <a:r>
              <a:rPr lang="ar-JO" sz="3100" b="1" dirty="0" smtClean="0"/>
              <a:t> (التخطيط أساس الإدارة).</a:t>
            </a:r>
          </a:p>
          <a:p>
            <a:pPr algn="r" rtl="1">
              <a:buNone/>
            </a:pPr>
            <a:r>
              <a:rPr lang="ar-JO" sz="1200" dirty="0" smtClean="0"/>
              <a:t> </a:t>
            </a:r>
            <a:endParaRPr lang="ar-SA" sz="1200" dirty="0" smtClean="0"/>
          </a:p>
          <a:p>
            <a:pPr algn="r" rtl="1">
              <a:buNone/>
            </a:pPr>
            <a:r>
              <a:rPr lang="ar-SA" sz="3000" b="1" u="sng" dirty="0" smtClean="0">
                <a:solidFill>
                  <a:schemeClr val="bg1"/>
                </a:solidFill>
              </a:rPr>
              <a:t>من أبرز التعريفات للتخطيط</a:t>
            </a:r>
            <a:r>
              <a:rPr lang="ar-JO" sz="3000" b="1" u="sng" dirty="0" smtClean="0">
                <a:solidFill>
                  <a:schemeClr val="bg1"/>
                </a:solidFill>
              </a:rPr>
              <a:t>:</a:t>
            </a:r>
            <a:endParaRPr lang="ar-SA" sz="3000" b="1" u="sng" dirty="0" smtClean="0">
              <a:solidFill>
                <a:schemeClr val="bg1"/>
              </a:solidFill>
            </a:endParaRPr>
          </a:p>
          <a:p>
            <a:pPr algn="ctr" rtl="1">
              <a:buNone/>
            </a:pPr>
            <a:r>
              <a:rPr lang="ar-SA" sz="3000" b="1" dirty="0" smtClean="0"/>
              <a:t>”عمل ذهني يعتمد على التفكير العميق والرؤية الصائبة التي يستخدمها المخطط في رؤية حاضره ومواجهة مستقبله“.</a:t>
            </a:r>
          </a:p>
          <a:p>
            <a:pPr algn="ctr" rtl="1">
              <a:buNone/>
            </a:pPr>
            <a:endParaRPr lang="ar-SA" sz="1300" b="1" dirty="0" smtClean="0"/>
          </a:p>
          <a:p>
            <a:pPr algn="ctr" rtl="1">
              <a:buNone/>
            </a:pPr>
            <a:r>
              <a:rPr lang="ar-SA" sz="3000" b="1" dirty="0" smtClean="0"/>
              <a:t>”اتخاذ قرار مسبق حول ماذا نعمل؟ وكيف نعمل؟ ومن يعمل؟ فهو بمثابة الجسر الموصل بين الحاضر والمستقبل“.</a:t>
            </a:r>
            <a:endParaRPr lang="ar-JO" sz="3000" b="1" dirty="0" smtClean="0"/>
          </a:p>
          <a:p>
            <a:pPr algn="r" rtl="1">
              <a:buNone/>
            </a:pPr>
            <a:endParaRPr lang="ar-SA" sz="3000" dirty="0"/>
          </a:p>
        </p:txBody>
      </p:sp>
      <p:sp>
        <p:nvSpPr>
          <p:cNvPr id="9" name="Slide Number Placeholder 8"/>
          <p:cNvSpPr>
            <a:spLocks noGrp="1"/>
          </p:cNvSpPr>
          <p:nvPr>
            <p:ph type="sldNum" sz="quarter" idx="15"/>
          </p:nvPr>
        </p:nvSpPr>
        <p:spPr/>
        <p:txBody>
          <a:bodyPr/>
          <a:lstStyle/>
          <a:p>
            <a:fld id="{EDB57154-25DC-468D-AC66-7A7A5058010C}" type="slidenum">
              <a:rPr lang="ar-SA" sz="1800" smtClean="0"/>
              <a:pPr/>
              <a:t>5</a:t>
            </a:fld>
            <a:endParaRPr lang="ar-SA" sz="1800" dirty="0"/>
          </a:p>
        </p:txBody>
      </p:sp>
      <p:sp>
        <p:nvSpPr>
          <p:cNvPr id="2" name="Title 1"/>
          <p:cNvSpPr>
            <a:spLocks noGrp="1"/>
          </p:cNvSpPr>
          <p:nvPr>
            <p:ph type="title"/>
          </p:nvPr>
        </p:nvSpPr>
        <p:spPr>
          <a:xfrm>
            <a:off x="457200" y="214291"/>
            <a:ext cx="8229600" cy="785817"/>
          </a:xfrm>
        </p:spPr>
        <p:txBody>
          <a:bodyPr>
            <a:normAutofit/>
          </a:bodyPr>
          <a:lstStyle/>
          <a:p>
            <a:pPr algn="ctr" rtl="1"/>
            <a:r>
              <a:rPr lang="ar-SA" b="1" dirty="0" smtClean="0">
                <a:solidFill>
                  <a:srgbClr val="FFFF00"/>
                </a:solidFill>
                <a:effectLst>
                  <a:outerShdw blurRad="38100" dist="38100" dir="2700000" algn="tl">
                    <a:srgbClr val="000000">
                      <a:alpha val="43137"/>
                    </a:srgbClr>
                  </a:outerShdw>
                </a:effectLst>
              </a:rPr>
              <a:t>1- مفهوم التخطيط</a:t>
            </a:r>
            <a:endParaRPr lang="ar-SA" b="1" dirty="0">
              <a:solidFill>
                <a:srgbClr val="FFFF00"/>
              </a:solidFill>
              <a:effectLst>
                <a:outerShdw blurRad="38100" dist="38100" dir="2700000" algn="tl">
                  <a:srgbClr val="000000">
                    <a:alpha val="43137"/>
                  </a:srgbClr>
                </a:outerShdw>
              </a:effectLst>
            </a:endParaRPr>
          </a:p>
        </p:txBody>
      </p:sp>
    </p:spTree>
  </p:cSld>
  <p:clrMapOvr>
    <a:masterClrMapping/>
  </p:clrMapOvr>
  <p:transition spd="slow">
    <p:wheel spokes="8"/>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4" presetClass="entr" presetSubtype="0" accel="10000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9"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0"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4" presetClass="entr" presetSubtype="0" accel="10000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p:cTn id="27"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8"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9"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30"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31" dur="500"/>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4" presetClass="entr" presetSubtype="0" accel="10000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p:cTn id="36"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37"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8"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9"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40" dur="500"/>
                                        <p:tgtEl>
                                          <p:spTgt spid="3">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4" presetClass="entr" presetSubtype="0" accel="100000" fill="hold" grpId="0" nodeType="click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 calcmode="lin" valueType="num">
                                      <p:cBhvr>
                                        <p:cTn id="45"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46"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48"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49" dur="500"/>
                                        <p:tgtEl>
                                          <p:spTgt spid="3">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4" presetClass="entr" presetSubtype="0" accel="100000" fill="hold" grpId="0" nodeType="click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 calcmode="lin" valueType="num">
                                      <p:cBhvr>
                                        <p:cTn id="54"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55"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6"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7"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5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236" y="1268760"/>
            <a:ext cx="8855978" cy="4176464"/>
          </a:xfrm>
        </p:spPr>
        <p:txBody>
          <a:bodyPr>
            <a:noAutofit/>
          </a:bodyPr>
          <a:lstStyle/>
          <a:p>
            <a:pPr algn="r">
              <a:buNone/>
            </a:pPr>
            <a:r>
              <a:rPr lang="ar-SA" sz="3300" dirty="0" smtClean="0"/>
              <a:t>1- </a:t>
            </a:r>
            <a:r>
              <a:rPr lang="ar-JO" sz="3300" dirty="0" smtClean="0">
                <a:solidFill>
                  <a:srgbClr val="002060"/>
                </a:solidFill>
              </a:rPr>
              <a:t>تحديد الأهداف </a:t>
            </a:r>
            <a:r>
              <a:rPr lang="ar-JO" sz="3300" dirty="0" smtClean="0"/>
              <a:t>التي تسعى المنظمة</a:t>
            </a:r>
            <a:r>
              <a:rPr lang="ar-SA" sz="3300" dirty="0" smtClean="0"/>
              <a:t> لتحقيقها</a:t>
            </a:r>
            <a:r>
              <a:rPr lang="ar-JO" sz="3300" dirty="0" smtClean="0"/>
              <a:t>.</a:t>
            </a:r>
          </a:p>
          <a:p>
            <a:pPr algn="r">
              <a:buNone/>
            </a:pPr>
            <a:r>
              <a:rPr lang="ar-JO" sz="3300" dirty="0" smtClean="0"/>
              <a:t>2- </a:t>
            </a:r>
            <a:r>
              <a:rPr lang="ar-SA" sz="3300" dirty="0" smtClean="0"/>
              <a:t>وضع </a:t>
            </a:r>
            <a:r>
              <a:rPr lang="ar-SA" sz="3300" dirty="0" smtClean="0">
                <a:solidFill>
                  <a:srgbClr val="002060"/>
                </a:solidFill>
              </a:rPr>
              <a:t>السياسات والقواعد </a:t>
            </a:r>
            <a:r>
              <a:rPr lang="ar-SA" sz="3300" dirty="0" smtClean="0"/>
              <a:t>المرشدة لتحقيق الأهداف</a:t>
            </a:r>
            <a:r>
              <a:rPr lang="ar-JO" sz="3300" dirty="0" smtClean="0"/>
              <a:t>.</a:t>
            </a:r>
          </a:p>
          <a:p>
            <a:pPr algn="r">
              <a:buNone/>
            </a:pPr>
            <a:r>
              <a:rPr lang="ar-JO" sz="3300" dirty="0" smtClean="0"/>
              <a:t>3- </a:t>
            </a:r>
            <a:r>
              <a:rPr lang="ar-SA" sz="3300" dirty="0" smtClean="0"/>
              <a:t>وضع </a:t>
            </a:r>
            <a:r>
              <a:rPr lang="ar-SA" sz="3300" dirty="0" smtClean="0">
                <a:solidFill>
                  <a:srgbClr val="002060"/>
                </a:solidFill>
              </a:rPr>
              <a:t>واختيار بديل </a:t>
            </a:r>
            <a:r>
              <a:rPr lang="ar-SA" sz="3300" dirty="0" smtClean="0"/>
              <a:t>من بين عدة بدائل متاحة لتنفيذ الهدف.</a:t>
            </a:r>
            <a:endParaRPr lang="ar-JO" sz="3300" dirty="0" smtClean="0"/>
          </a:p>
          <a:p>
            <a:pPr algn="r">
              <a:buNone/>
            </a:pPr>
            <a:r>
              <a:rPr lang="ar-JO" sz="3300" dirty="0" smtClean="0"/>
              <a:t>4- </a:t>
            </a:r>
            <a:r>
              <a:rPr lang="ar-SA" sz="3300" dirty="0" smtClean="0"/>
              <a:t>تحديد </a:t>
            </a:r>
            <a:r>
              <a:rPr lang="ar-SA" sz="3300" dirty="0" smtClean="0">
                <a:solidFill>
                  <a:srgbClr val="002060"/>
                </a:solidFill>
              </a:rPr>
              <a:t>الإمكانات</a:t>
            </a:r>
            <a:r>
              <a:rPr lang="ar-SA" sz="3300" dirty="0" smtClean="0"/>
              <a:t> </a:t>
            </a:r>
            <a:r>
              <a:rPr lang="ar-SA" sz="3300" dirty="0" smtClean="0">
                <a:solidFill>
                  <a:srgbClr val="002060"/>
                </a:solidFill>
              </a:rPr>
              <a:t>المتاحة</a:t>
            </a:r>
            <a:r>
              <a:rPr lang="ar-SA" sz="3300" dirty="0" smtClean="0"/>
              <a:t> فعلاً</a:t>
            </a:r>
            <a:r>
              <a:rPr lang="ar-JO" sz="3300" dirty="0" smtClean="0"/>
              <a:t>.</a:t>
            </a:r>
          </a:p>
          <a:p>
            <a:pPr algn="r">
              <a:buNone/>
            </a:pPr>
            <a:r>
              <a:rPr lang="ar-JO" sz="3300" dirty="0" smtClean="0"/>
              <a:t>5- </a:t>
            </a:r>
            <a:r>
              <a:rPr lang="ar-SA" sz="3300" dirty="0" smtClean="0"/>
              <a:t>تحديد كيفية توفير </a:t>
            </a:r>
            <a:r>
              <a:rPr lang="ar-SA" sz="3300" dirty="0" smtClean="0">
                <a:solidFill>
                  <a:srgbClr val="002060"/>
                </a:solidFill>
              </a:rPr>
              <a:t>الإمكانات غير المتاحة</a:t>
            </a:r>
            <a:r>
              <a:rPr lang="ar-SA" sz="3300" dirty="0" smtClean="0"/>
              <a:t>.</a:t>
            </a:r>
          </a:p>
          <a:p>
            <a:pPr algn="r">
              <a:buNone/>
            </a:pPr>
            <a:r>
              <a:rPr lang="ar-SA" sz="3300" dirty="0" smtClean="0"/>
              <a:t>6- وضع </a:t>
            </a:r>
            <a:r>
              <a:rPr lang="ar-SA" sz="3300" dirty="0" smtClean="0">
                <a:solidFill>
                  <a:srgbClr val="002060"/>
                </a:solidFill>
              </a:rPr>
              <a:t>البرامج</a:t>
            </a:r>
            <a:r>
              <a:rPr lang="ar-SA" sz="3300" dirty="0" smtClean="0"/>
              <a:t> </a:t>
            </a:r>
            <a:r>
              <a:rPr lang="ar-SA" sz="3300" dirty="0" smtClean="0">
                <a:solidFill>
                  <a:srgbClr val="002060"/>
                </a:solidFill>
              </a:rPr>
              <a:t>الزمنية</a:t>
            </a:r>
            <a:r>
              <a:rPr lang="ar-SA" sz="3300" dirty="0" smtClean="0"/>
              <a:t> لتنفيذ الهدف.</a:t>
            </a:r>
            <a:endParaRPr lang="ar-JO" sz="3300" dirty="0" smtClean="0"/>
          </a:p>
          <a:p>
            <a:pPr>
              <a:buNone/>
            </a:pPr>
            <a:endParaRPr lang="ar-SA" sz="3300"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6</a:t>
            </a:fld>
            <a:endParaRPr lang="ar-SA" sz="1800" dirty="0"/>
          </a:p>
        </p:txBody>
      </p:sp>
      <p:sp>
        <p:nvSpPr>
          <p:cNvPr id="4" name="Title 1"/>
          <p:cNvSpPr>
            <a:spLocks noGrp="1"/>
          </p:cNvSpPr>
          <p:nvPr>
            <p:ph type="title"/>
          </p:nvPr>
        </p:nvSpPr>
        <p:spPr>
          <a:xfrm>
            <a:off x="457200" y="267512"/>
            <a:ext cx="8229600" cy="857232"/>
          </a:xfrm>
        </p:spPr>
        <p:txBody>
          <a:bodyPr>
            <a:normAutofit/>
          </a:bodyPr>
          <a:lstStyle/>
          <a:p>
            <a:pPr algn="r" rtl="1"/>
            <a:r>
              <a:rPr lang="ar-SA" sz="4000" b="1" dirty="0" smtClean="0">
                <a:solidFill>
                  <a:schemeClr val="bg1"/>
                </a:solidFill>
                <a:effectLst/>
              </a:rPr>
              <a:t>خطوات عملية التخطيط: </a:t>
            </a:r>
            <a:endParaRPr lang="ar-SA" sz="4000" b="1" dirty="0">
              <a:solidFill>
                <a:schemeClr val="bg1"/>
              </a:solidFill>
              <a:effectLst/>
            </a:endParaRPr>
          </a:p>
        </p:txBody>
      </p:sp>
    </p:spTree>
  </p:cSld>
  <p:clrMapOvr>
    <a:masterClrMapping/>
  </p:clrMapOvr>
  <p:transition spd="slow">
    <p:randomBar dir="vert"/>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7"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p:cTn id="3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p:stCondLst>
                        <p:cond delay="indefinite"/>
                      </p:stCondLst>
                      <p:childTnLst>
                        <p:par>
                          <p:cTn id="45" fill="hold">
                            <p:stCondLst>
                              <p:cond delay="0"/>
                            </p:stCondLst>
                            <p:childTnLst>
                              <p:par>
                                <p:cTn id="46" presetID="15" presetClass="entr" presetSubtype="0" fill="hold" grpId="0"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 calcmode="lin" valueType="num">
                                      <p:cBhvr>
                                        <p:cTn id="48"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9"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0"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2" fill="hold">
                      <p:stCondLst>
                        <p:cond delay="indefinite"/>
                      </p:stCondLst>
                      <p:childTnLst>
                        <p:par>
                          <p:cTn id="53" fill="hold">
                            <p:stCondLst>
                              <p:cond delay="0"/>
                            </p:stCondLst>
                            <p:childTnLst>
                              <p:par>
                                <p:cTn id="54" presetID="15" presetClass="entr" presetSubtype="0" fill="hold" grpId="0" nodeType="clickEffect">
                                  <p:stCondLst>
                                    <p:cond delay="0"/>
                                  </p:stCondLst>
                                  <p:childTnLst>
                                    <p:set>
                                      <p:cBhvr>
                                        <p:cTn id="55" dur="1" fill="hold">
                                          <p:stCondLst>
                                            <p:cond delay="0"/>
                                          </p:stCondLst>
                                        </p:cTn>
                                        <p:tgtEl>
                                          <p:spTgt spid="3">
                                            <p:txEl>
                                              <p:pRg st="5" end="5"/>
                                            </p:txEl>
                                          </p:spTgt>
                                        </p:tgtEl>
                                        <p:attrNameLst>
                                          <p:attrName>style.visibility</p:attrName>
                                        </p:attrNameLst>
                                      </p:cBhvr>
                                      <p:to>
                                        <p:strVal val="visible"/>
                                      </p:to>
                                    </p:set>
                                    <p:anim calcmode="lin" valueType="num">
                                      <p:cBhvr>
                                        <p:cTn id="5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8"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2988"/>
            <a:ext cx="8643998" cy="5500726"/>
          </a:xfrm>
        </p:spPr>
        <p:txBody>
          <a:bodyPr>
            <a:noAutofit/>
          </a:bodyPr>
          <a:lstStyle/>
          <a:p>
            <a:pPr algn="just" rtl="1">
              <a:buNone/>
            </a:pPr>
            <a:r>
              <a:rPr lang="ar-JO" sz="2900" dirty="0" smtClean="0"/>
              <a:t>* </a:t>
            </a:r>
            <a:r>
              <a:rPr lang="ar-SA" sz="2900" b="1" dirty="0" smtClean="0"/>
              <a:t>زادت أهمية التخطيط بتعدد الأجهزة الحكومية واتساعها، وتنوع مهامها، وتضخم أجهزتها، وطموح أهدافها.</a:t>
            </a:r>
          </a:p>
          <a:p>
            <a:pPr algn="just" rtl="1">
              <a:buNone/>
            </a:pPr>
            <a:endParaRPr lang="ar-JO" sz="500" b="1" dirty="0" smtClean="0"/>
          </a:p>
          <a:p>
            <a:pPr algn="r" rtl="1">
              <a:buNone/>
            </a:pPr>
            <a:r>
              <a:rPr lang="ar-SA" sz="2900" b="1" dirty="0" smtClean="0">
                <a:solidFill>
                  <a:schemeClr val="bg1"/>
                </a:solidFill>
              </a:rPr>
              <a:t>المزايا التي تنطوي عليها عملية التخطيط:</a:t>
            </a:r>
          </a:p>
          <a:p>
            <a:pPr marL="514350" indent="-514350" algn="r" rtl="1">
              <a:buFont typeface="+mj-lt"/>
              <a:buAutoNum type="arabicPeriod"/>
            </a:pPr>
            <a:r>
              <a:rPr lang="ar-SA" sz="2800" b="1" dirty="0" smtClean="0"/>
              <a:t>المساعدة على </a:t>
            </a:r>
            <a:r>
              <a:rPr lang="ar-SA" sz="2800" b="1" dirty="0" smtClean="0">
                <a:solidFill>
                  <a:srgbClr val="002060"/>
                </a:solidFill>
              </a:rPr>
              <a:t>تحديد الأهداف </a:t>
            </a:r>
            <a:r>
              <a:rPr lang="ar-SA" sz="2800" b="1" dirty="0" smtClean="0"/>
              <a:t>المراد تحقيقها.</a:t>
            </a:r>
          </a:p>
          <a:p>
            <a:pPr marL="514350" indent="-514350" algn="r" rtl="1">
              <a:buFont typeface="+mj-lt"/>
              <a:buAutoNum type="arabicPeriod"/>
            </a:pPr>
            <a:r>
              <a:rPr lang="ar-SA" sz="2800" b="1" dirty="0" smtClean="0">
                <a:solidFill>
                  <a:srgbClr val="002060"/>
                </a:solidFill>
              </a:rPr>
              <a:t>تحديد الإمكانات </a:t>
            </a:r>
            <a:r>
              <a:rPr lang="ar-SA" sz="2800" b="1" dirty="0" smtClean="0"/>
              <a:t>اللازمة للوصول إلى الأهداف.</a:t>
            </a:r>
          </a:p>
          <a:p>
            <a:pPr marL="514350" indent="-514350" algn="r" rtl="1">
              <a:buFont typeface="+mj-lt"/>
              <a:buAutoNum type="arabicPeriod"/>
            </a:pPr>
            <a:r>
              <a:rPr lang="ar-SA" sz="2800" b="1" dirty="0" smtClean="0">
                <a:solidFill>
                  <a:srgbClr val="002060"/>
                </a:solidFill>
              </a:rPr>
              <a:t>التنسيق</a:t>
            </a:r>
            <a:r>
              <a:rPr lang="ar-SA" sz="2800" b="1" dirty="0" smtClean="0"/>
              <a:t> بين جميع المهام بغية تجنب التضارب عند التنفيذ.</a:t>
            </a:r>
          </a:p>
          <a:p>
            <a:pPr marL="514350" indent="-514350" algn="r" rtl="1">
              <a:buFont typeface="+mj-lt"/>
              <a:buAutoNum type="arabicPeriod"/>
            </a:pPr>
            <a:r>
              <a:rPr lang="ar-SA" sz="2700" b="1" dirty="0" smtClean="0"/>
              <a:t>يعتبر التخطيط </a:t>
            </a:r>
            <a:r>
              <a:rPr lang="ar-SA" sz="2700" b="1" dirty="0" smtClean="0">
                <a:solidFill>
                  <a:srgbClr val="002060"/>
                </a:solidFill>
              </a:rPr>
              <a:t>وسيلة فاعلة للرقابة </a:t>
            </a:r>
            <a:r>
              <a:rPr lang="ar-SA" sz="2700" b="1" dirty="0" smtClean="0"/>
              <a:t>الداخلية والخارجية (معيار للمقارنة).</a:t>
            </a:r>
          </a:p>
          <a:p>
            <a:pPr marL="514350" indent="-514350" algn="r" rtl="1">
              <a:buFont typeface="+mj-lt"/>
              <a:buAutoNum type="arabicPeriod"/>
            </a:pPr>
            <a:r>
              <a:rPr lang="ar-SA" sz="2800" b="1" dirty="0" smtClean="0"/>
              <a:t>تحقيق </a:t>
            </a:r>
            <a:r>
              <a:rPr lang="ar-SA" sz="2800" b="1" dirty="0" smtClean="0">
                <a:solidFill>
                  <a:srgbClr val="002060"/>
                </a:solidFill>
              </a:rPr>
              <a:t>الأمن النفسي </a:t>
            </a:r>
            <a:r>
              <a:rPr lang="ar-SA" sz="2800" b="1" dirty="0" smtClean="0"/>
              <a:t>للأفراد والجماعات.</a:t>
            </a:r>
          </a:p>
          <a:p>
            <a:pPr marL="514350" indent="-514350" algn="r" rtl="1">
              <a:buFont typeface="+mj-lt"/>
              <a:buAutoNum type="arabicPeriod"/>
            </a:pPr>
            <a:r>
              <a:rPr lang="ar-SA" sz="2800" b="1" dirty="0" smtClean="0">
                <a:solidFill>
                  <a:srgbClr val="002060"/>
                </a:solidFill>
              </a:rPr>
              <a:t>استشعار المستقبل </a:t>
            </a:r>
            <a:r>
              <a:rPr lang="ar-SA" sz="2800" b="1" dirty="0" smtClean="0"/>
              <a:t>ووضع السيناريوهات لمواجهة الأحداث.</a:t>
            </a:r>
          </a:p>
          <a:p>
            <a:pPr marL="514350" indent="-514350" algn="r" rtl="1">
              <a:buFont typeface="+mj-lt"/>
              <a:buAutoNum type="arabicPeriod"/>
            </a:pPr>
            <a:r>
              <a:rPr lang="ar-SA" sz="2800" b="1" dirty="0" smtClean="0">
                <a:solidFill>
                  <a:srgbClr val="002060"/>
                </a:solidFill>
              </a:rPr>
              <a:t>الاستثمار الأفضل </a:t>
            </a:r>
            <a:r>
              <a:rPr lang="ar-SA" sz="2800" b="1" dirty="0" smtClean="0"/>
              <a:t>للموارد والاقتصاد في الوقت والكلفة.</a:t>
            </a:r>
          </a:p>
          <a:p>
            <a:pPr marL="514350" indent="-514350" algn="r" rtl="1">
              <a:buFont typeface="+mj-lt"/>
              <a:buAutoNum type="arabicPeriod"/>
            </a:pPr>
            <a:r>
              <a:rPr lang="ar-SA" sz="2800" b="1" dirty="0" smtClean="0">
                <a:solidFill>
                  <a:srgbClr val="002060"/>
                </a:solidFill>
              </a:rPr>
              <a:t>تنمية مهارات </a:t>
            </a:r>
            <a:r>
              <a:rPr lang="ar-SA" sz="2800" b="1" dirty="0" smtClean="0"/>
              <a:t>وقدرات المديرين.</a:t>
            </a:r>
          </a:p>
        </p:txBody>
      </p:sp>
      <p:sp>
        <p:nvSpPr>
          <p:cNvPr id="5" name="Slide Number Placeholder 4"/>
          <p:cNvSpPr>
            <a:spLocks noGrp="1"/>
          </p:cNvSpPr>
          <p:nvPr>
            <p:ph type="sldNum" sz="quarter" idx="15"/>
          </p:nvPr>
        </p:nvSpPr>
        <p:spPr>
          <a:xfrm>
            <a:off x="8410575" y="6284168"/>
            <a:ext cx="609600" cy="457200"/>
          </a:xfrm>
        </p:spPr>
        <p:txBody>
          <a:bodyPr/>
          <a:lstStyle/>
          <a:p>
            <a:fld id="{EDB57154-25DC-468D-AC66-7A7A5058010C}" type="slidenum">
              <a:rPr lang="ar-SA" sz="1800" smtClean="0"/>
              <a:pPr/>
              <a:t>7</a:t>
            </a:fld>
            <a:endParaRPr lang="ar-SA" sz="1800" dirty="0"/>
          </a:p>
        </p:txBody>
      </p:sp>
      <p:sp>
        <p:nvSpPr>
          <p:cNvPr id="4" name="Title 1"/>
          <p:cNvSpPr>
            <a:spLocks noGrp="1"/>
          </p:cNvSpPr>
          <p:nvPr>
            <p:ph type="title"/>
          </p:nvPr>
        </p:nvSpPr>
        <p:spPr>
          <a:xfrm>
            <a:off x="457200" y="122904"/>
            <a:ext cx="8229600" cy="776270"/>
          </a:xfrm>
        </p:spPr>
        <p:txBody>
          <a:bodyPr>
            <a:normAutofit/>
          </a:bodyPr>
          <a:lstStyle/>
          <a:p>
            <a:pPr algn="ctr" rtl="1"/>
            <a:r>
              <a:rPr lang="ar-SA" sz="4000" b="1" dirty="0" smtClean="0">
                <a:solidFill>
                  <a:srgbClr val="FFFF00"/>
                </a:solidFill>
                <a:effectLst/>
              </a:rPr>
              <a:t>2- أهمية </a:t>
            </a:r>
            <a:r>
              <a:rPr lang="ar-JO" sz="4000" b="1" dirty="0" smtClean="0">
                <a:solidFill>
                  <a:srgbClr val="FFFF00"/>
                </a:solidFill>
                <a:effectLst/>
              </a:rPr>
              <a:t>التخطيط</a:t>
            </a:r>
            <a:endParaRPr lang="ar-SA" sz="4000" b="1" dirty="0">
              <a:solidFill>
                <a:srgbClr val="FFFF00"/>
              </a:solidFill>
              <a:effectLst/>
            </a:endParaRPr>
          </a:p>
        </p:txBody>
      </p:sp>
    </p:spTree>
  </p:cSld>
  <p:clrMapOvr>
    <a:masterClrMapping/>
  </p:clrMapOvr>
  <p:transition spd="slow">
    <p:push dir="d"/>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3">
                                            <p:txEl>
                                              <p:pRg st="2" end="2"/>
                                            </p:txEl>
                                          </p:spTgt>
                                        </p:tgtEl>
                                        <p:attrNameLst>
                                          <p:attrName>ppt_x</p:attrName>
                                        </p:attrNameLst>
                                      </p:cBhvr>
                                    </p:anim>
                                    <p:anim from="0" to="-1.0" calcmode="lin" valueType="num">
                                      <p:cBhvr>
                                        <p:cTn id="24" dur="200" decel="50000" autoRev="1" fill="hold">
                                          <p:stCondLst>
                                            <p:cond delay="600"/>
                                          </p:stCondLst>
                                        </p:cTn>
                                        <p:tgtEl>
                                          <p:spTgt spid="3">
                                            <p:txEl>
                                              <p:pRg st="2" end="2"/>
                                            </p:txEl>
                                          </p:spTgt>
                                        </p:tgtEl>
                                        <p:attrNameLst>
                                          <p:attrName>xshear</p:attrName>
                                        </p:attrNameLst>
                                      </p:cBhvr>
                                    </p:anim>
                                    <p:animScale>
                                      <p:cBhvr>
                                        <p:cTn id="25" dur="200" decel="100000" autoRev="1" fill="hold">
                                          <p:stCondLst>
                                            <p:cond delay="600"/>
                                          </p:stCondLst>
                                        </p:cTn>
                                        <p:tgtEl>
                                          <p:spTgt spid="3">
                                            <p:txEl>
                                              <p:pRg st="2" end="2"/>
                                            </p:txEl>
                                          </p:spTgt>
                                        </p:tgtEl>
                                      </p:cBhvr>
                                      <p:from x="100000" y="100000"/>
                                      <p:to x="80000" y="100000"/>
                                    </p:animScale>
                                    <p:anim by="(#ppt_h/3+#ppt_w*0.1)" calcmode="lin" valueType="num">
                                      <p:cBhvr additive="sum">
                                        <p:cTn id="26"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3">
                                            <p:txEl>
                                              <p:pRg st="3" end="3"/>
                                            </p:txEl>
                                          </p:spTgt>
                                        </p:tgtEl>
                                        <p:attrNameLst>
                                          <p:attrName>ppt_x</p:attrName>
                                        </p:attrNameLst>
                                      </p:cBhvr>
                                    </p:anim>
                                    <p:anim from="0" to="-1.0" calcmode="lin" valueType="num">
                                      <p:cBhvr>
                                        <p:cTn id="32" dur="200" decel="50000" autoRev="1" fill="hold">
                                          <p:stCondLst>
                                            <p:cond delay="600"/>
                                          </p:stCondLst>
                                        </p:cTn>
                                        <p:tgtEl>
                                          <p:spTgt spid="3">
                                            <p:txEl>
                                              <p:pRg st="3" end="3"/>
                                            </p:txEl>
                                          </p:spTgt>
                                        </p:tgtEl>
                                        <p:attrNameLst>
                                          <p:attrName>xshear</p:attrName>
                                        </p:attrNameLst>
                                      </p:cBhvr>
                                    </p:anim>
                                    <p:animScale>
                                      <p:cBhvr>
                                        <p:cTn id="33" dur="200" decel="100000" autoRev="1" fill="hold">
                                          <p:stCondLst>
                                            <p:cond delay="600"/>
                                          </p:stCondLst>
                                        </p:cTn>
                                        <p:tgtEl>
                                          <p:spTgt spid="3">
                                            <p:txEl>
                                              <p:pRg st="3" end="3"/>
                                            </p:txEl>
                                          </p:spTgt>
                                        </p:tgtEl>
                                      </p:cBhvr>
                                      <p:from x="100000" y="100000"/>
                                      <p:to x="80000" y="100000"/>
                                    </p:animScale>
                                    <p:anim by="(#ppt_h/3+#ppt_w*0.1)" calcmode="lin" valueType="num">
                                      <p:cBhvr additive="sum">
                                        <p:cTn id="34"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3">
                                            <p:txEl>
                                              <p:pRg st="4" end="4"/>
                                            </p:txEl>
                                          </p:spTgt>
                                        </p:tgtEl>
                                        <p:attrNameLst>
                                          <p:attrName>ppt_x</p:attrName>
                                        </p:attrNameLst>
                                      </p:cBhvr>
                                    </p:anim>
                                    <p:anim from="0" to="-1.0" calcmode="lin" valueType="num">
                                      <p:cBhvr>
                                        <p:cTn id="40" dur="200" decel="50000" autoRev="1" fill="hold">
                                          <p:stCondLst>
                                            <p:cond delay="600"/>
                                          </p:stCondLst>
                                        </p:cTn>
                                        <p:tgtEl>
                                          <p:spTgt spid="3">
                                            <p:txEl>
                                              <p:pRg st="4" end="4"/>
                                            </p:txEl>
                                          </p:spTgt>
                                        </p:tgtEl>
                                        <p:attrNameLst>
                                          <p:attrName>xshear</p:attrName>
                                        </p:attrNameLst>
                                      </p:cBhvr>
                                    </p:anim>
                                    <p:animScale>
                                      <p:cBhvr>
                                        <p:cTn id="41" dur="200" decel="100000" autoRev="1" fill="hold">
                                          <p:stCondLst>
                                            <p:cond delay="600"/>
                                          </p:stCondLst>
                                        </p:cTn>
                                        <p:tgtEl>
                                          <p:spTgt spid="3">
                                            <p:txEl>
                                              <p:pRg st="4" end="4"/>
                                            </p:txEl>
                                          </p:spTgt>
                                        </p:tgtEl>
                                      </p:cBhvr>
                                      <p:from x="100000" y="100000"/>
                                      <p:to x="80000" y="100000"/>
                                    </p:animScale>
                                    <p:anim by="(#ppt_h/3+#ppt_w*0.1)" calcmode="lin" valueType="num">
                                      <p:cBhvr additive="sum">
                                        <p:cTn id="42"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3">
                                            <p:txEl>
                                              <p:pRg st="5" end="5"/>
                                            </p:txEl>
                                          </p:spTgt>
                                        </p:tgtEl>
                                        <p:attrNameLst>
                                          <p:attrName>ppt_x</p:attrName>
                                        </p:attrNameLst>
                                      </p:cBhvr>
                                    </p:anim>
                                    <p:anim from="0" to="-1.0" calcmode="lin" valueType="num">
                                      <p:cBhvr>
                                        <p:cTn id="48" dur="200" decel="50000" autoRev="1" fill="hold">
                                          <p:stCondLst>
                                            <p:cond delay="600"/>
                                          </p:stCondLst>
                                        </p:cTn>
                                        <p:tgtEl>
                                          <p:spTgt spid="3">
                                            <p:txEl>
                                              <p:pRg st="5" end="5"/>
                                            </p:txEl>
                                          </p:spTgt>
                                        </p:tgtEl>
                                        <p:attrNameLst>
                                          <p:attrName>xshear</p:attrName>
                                        </p:attrNameLst>
                                      </p:cBhvr>
                                    </p:anim>
                                    <p:animScale>
                                      <p:cBhvr>
                                        <p:cTn id="49" dur="200" decel="100000" autoRev="1" fill="hold">
                                          <p:stCondLst>
                                            <p:cond delay="600"/>
                                          </p:stCondLst>
                                        </p:cTn>
                                        <p:tgtEl>
                                          <p:spTgt spid="3">
                                            <p:txEl>
                                              <p:pRg st="5" end="5"/>
                                            </p:txEl>
                                          </p:spTgt>
                                        </p:tgtEl>
                                      </p:cBhvr>
                                      <p:from x="100000" y="100000"/>
                                      <p:to x="80000" y="100000"/>
                                    </p:animScale>
                                    <p:anim by="(#ppt_h/3+#ppt_w*0.1)" calcmode="lin" valueType="num">
                                      <p:cBhvr additive="sum">
                                        <p:cTn id="50" dur="200" decel="100000" autoRev="1" fill="hold">
                                          <p:stCondLst>
                                            <p:cond delay="600"/>
                                          </p:stCondLst>
                                        </p:cTn>
                                        <p:tgtEl>
                                          <p:spTgt spid="3">
                                            <p:txEl>
                                              <p:pRg st="5" end="5"/>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from="(-#ppt_w/2)" to="(#ppt_x)" calcmode="lin" valueType="num">
                                      <p:cBhvr>
                                        <p:cTn id="55" dur="600" fill="hold">
                                          <p:stCondLst>
                                            <p:cond delay="0"/>
                                          </p:stCondLst>
                                        </p:cTn>
                                        <p:tgtEl>
                                          <p:spTgt spid="3">
                                            <p:txEl>
                                              <p:pRg st="6" end="6"/>
                                            </p:txEl>
                                          </p:spTgt>
                                        </p:tgtEl>
                                        <p:attrNameLst>
                                          <p:attrName>ppt_x</p:attrName>
                                        </p:attrNameLst>
                                      </p:cBhvr>
                                    </p:anim>
                                    <p:anim from="0" to="-1.0" calcmode="lin" valueType="num">
                                      <p:cBhvr>
                                        <p:cTn id="56" dur="200" decel="50000" autoRev="1" fill="hold">
                                          <p:stCondLst>
                                            <p:cond delay="600"/>
                                          </p:stCondLst>
                                        </p:cTn>
                                        <p:tgtEl>
                                          <p:spTgt spid="3">
                                            <p:txEl>
                                              <p:pRg st="6" end="6"/>
                                            </p:txEl>
                                          </p:spTgt>
                                        </p:tgtEl>
                                        <p:attrNameLst>
                                          <p:attrName>xshear</p:attrName>
                                        </p:attrNameLst>
                                      </p:cBhvr>
                                    </p:anim>
                                    <p:animScale>
                                      <p:cBhvr>
                                        <p:cTn id="57" dur="200" decel="100000" autoRev="1" fill="hold">
                                          <p:stCondLst>
                                            <p:cond delay="600"/>
                                          </p:stCondLst>
                                        </p:cTn>
                                        <p:tgtEl>
                                          <p:spTgt spid="3">
                                            <p:txEl>
                                              <p:pRg st="6" end="6"/>
                                            </p:txEl>
                                          </p:spTgt>
                                        </p:tgtEl>
                                      </p:cBhvr>
                                      <p:from x="100000" y="100000"/>
                                      <p:to x="80000" y="100000"/>
                                    </p:animScale>
                                    <p:anim by="(#ppt_h/3+#ppt_w*0.1)" calcmode="lin" valueType="num">
                                      <p:cBhvr additive="sum">
                                        <p:cTn id="58"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59" fill="hold">
                      <p:stCondLst>
                        <p:cond delay="indefinite"/>
                      </p:stCondLst>
                      <p:childTnLst>
                        <p:par>
                          <p:cTn id="60" fill="hold">
                            <p:stCondLst>
                              <p:cond delay="0"/>
                            </p:stCondLst>
                            <p:childTnLst>
                              <p:par>
                                <p:cTn id="61" presetID="34"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from="(-#ppt_w/2)" to="(#ppt_x)" calcmode="lin" valueType="num">
                                      <p:cBhvr>
                                        <p:cTn id="63" dur="600" fill="hold">
                                          <p:stCondLst>
                                            <p:cond delay="0"/>
                                          </p:stCondLst>
                                        </p:cTn>
                                        <p:tgtEl>
                                          <p:spTgt spid="3">
                                            <p:txEl>
                                              <p:pRg st="7" end="7"/>
                                            </p:txEl>
                                          </p:spTgt>
                                        </p:tgtEl>
                                        <p:attrNameLst>
                                          <p:attrName>ppt_x</p:attrName>
                                        </p:attrNameLst>
                                      </p:cBhvr>
                                    </p:anim>
                                    <p:anim from="0" to="-1.0" calcmode="lin" valueType="num">
                                      <p:cBhvr>
                                        <p:cTn id="64" dur="200" decel="50000" autoRev="1" fill="hold">
                                          <p:stCondLst>
                                            <p:cond delay="600"/>
                                          </p:stCondLst>
                                        </p:cTn>
                                        <p:tgtEl>
                                          <p:spTgt spid="3">
                                            <p:txEl>
                                              <p:pRg st="7" end="7"/>
                                            </p:txEl>
                                          </p:spTgt>
                                        </p:tgtEl>
                                        <p:attrNameLst>
                                          <p:attrName>xshear</p:attrName>
                                        </p:attrNameLst>
                                      </p:cBhvr>
                                    </p:anim>
                                    <p:animScale>
                                      <p:cBhvr>
                                        <p:cTn id="65" dur="200" decel="100000" autoRev="1" fill="hold">
                                          <p:stCondLst>
                                            <p:cond delay="600"/>
                                          </p:stCondLst>
                                        </p:cTn>
                                        <p:tgtEl>
                                          <p:spTgt spid="3">
                                            <p:txEl>
                                              <p:pRg st="7" end="7"/>
                                            </p:txEl>
                                          </p:spTgt>
                                        </p:tgtEl>
                                      </p:cBhvr>
                                      <p:from x="100000" y="100000"/>
                                      <p:to x="80000" y="100000"/>
                                    </p:animScale>
                                    <p:anim by="(#ppt_h/3+#ppt_w*0.1)" calcmode="lin" valueType="num">
                                      <p:cBhvr additive="sum">
                                        <p:cTn id="66" dur="200" decel="100000" autoRev="1" fill="hold">
                                          <p:stCondLst>
                                            <p:cond delay="600"/>
                                          </p:stCondLst>
                                        </p:cTn>
                                        <p:tgtEl>
                                          <p:spTgt spid="3">
                                            <p:txEl>
                                              <p:pRg st="7" end="7"/>
                                            </p:txEl>
                                          </p:spTgt>
                                        </p:tgtEl>
                                        <p:attrNameLst>
                                          <p:attrName>ppt_x</p:attrName>
                                        </p:attrNameLst>
                                      </p:cBhvr>
                                    </p:anim>
                                  </p:childTnLst>
                                </p:cTn>
                              </p:par>
                            </p:childTnLst>
                          </p:cTn>
                        </p:par>
                      </p:childTnLst>
                    </p:cTn>
                  </p:par>
                  <p:par>
                    <p:cTn id="67" fill="hold">
                      <p:stCondLst>
                        <p:cond delay="indefinite"/>
                      </p:stCondLst>
                      <p:childTnLst>
                        <p:par>
                          <p:cTn id="68" fill="hold">
                            <p:stCondLst>
                              <p:cond delay="0"/>
                            </p:stCondLst>
                            <p:childTnLst>
                              <p:par>
                                <p:cTn id="69" presetID="34"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 from="(-#ppt_w/2)" to="(#ppt_x)" calcmode="lin" valueType="num">
                                      <p:cBhvr>
                                        <p:cTn id="71" dur="600" fill="hold">
                                          <p:stCondLst>
                                            <p:cond delay="0"/>
                                          </p:stCondLst>
                                        </p:cTn>
                                        <p:tgtEl>
                                          <p:spTgt spid="3">
                                            <p:txEl>
                                              <p:pRg st="8" end="8"/>
                                            </p:txEl>
                                          </p:spTgt>
                                        </p:tgtEl>
                                        <p:attrNameLst>
                                          <p:attrName>ppt_x</p:attrName>
                                        </p:attrNameLst>
                                      </p:cBhvr>
                                    </p:anim>
                                    <p:anim from="0" to="-1.0" calcmode="lin" valueType="num">
                                      <p:cBhvr>
                                        <p:cTn id="72" dur="200" decel="50000" autoRev="1" fill="hold">
                                          <p:stCondLst>
                                            <p:cond delay="600"/>
                                          </p:stCondLst>
                                        </p:cTn>
                                        <p:tgtEl>
                                          <p:spTgt spid="3">
                                            <p:txEl>
                                              <p:pRg st="8" end="8"/>
                                            </p:txEl>
                                          </p:spTgt>
                                        </p:tgtEl>
                                        <p:attrNameLst>
                                          <p:attrName>xshear</p:attrName>
                                        </p:attrNameLst>
                                      </p:cBhvr>
                                    </p:anim>
                                    <p:animScale>
                                      <p:cBhvr>
                                        <p:cTn id="73" dur="200" decel="100000" autoRev="1" fill="hold">
                                          <p:stCondLst>
                                            <p:cond delay="600"/>
                                          </p:stCondLst>
                                        </p:cTn>
                                        <p:tgtEl>
                                          <p:spTgt spid="3">
                                            <p:txEl>
                                              <p:pRg st="8" end="8"/>
                                            </p:txEl>
                                          </p:spTgt>
                                        </p:tgtEl>
                                      </p:cBhvr>
                                      <p:from x="100000" y="100000"/>
                                      <p:to x="80000" y="100000"/>
                                    </p:animScale>
                                    <p:anim by="(#ppt_h/3+#ppt_w*0.1)" calcmode="lin" valueType="num">
                                      <p:cBhvr additive="sum">
                                        <p:cTn id="74" dur="200" decel="100000" autoRev="1" fill="hold">
                                          <p:stCondLst>
                                            <p:cond delay="600"/>
                                          </p:stCondLst>
                                        </p:cTn>
                                        <p:tgtEl>
                                          <p:spTgt spid="3">
                                            <p:txEl>
                                              <p:pRg st="8" end="8"/>
                                            </p:txEl>
                                          </p:spTgt>
                                        </p:tgtEl>
                                        <p:attrNameLst>
                                          <p:attrName>ppt_x</p:attrName>
                                        </p:attrNameLst>
                                      </p:cBhvr>
                                    </p:anim>
                                  </p:childTnLst>
                                </p:cTn>
                              </p:par>
                            </p:childTnLst>
                          </p:cTn>
                        </p:par>
                      </p:childTnLst>
                    </p:cTn>
                  </p:par>
                  <p:par>
                    <p:cTn id="75" fill="hold">
                      <p:stCondLst>
                        <p:cond delay="indefinite"/>
                      </p:stCondLst>
                      <p:childTnLst>
                        <p:par>
                          <p:cTn id="76" fill="hold">
                            <p:stCondLst>
                              <p:cond delay="0"/>
                            </p:stCondLst>
                            <p:childTnLst>
                              <p:par>
                                <p:cTn id="77" presetID="34" presetClass="entr" presetSubtype="0" fill="hold" grpId="0" nodeType="click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 from="(-#ppt_w/2)" to="(#ppt_x)" calcmode="lin" valueType="num">
                                      <p:cBhvr>
                                        <p:cTn id="79" dur="600" fill="hold">
                                          <p:stCondLst>
                                            <p:cond delay="0"/>
                                          </p:stCondLst>
                                        </p:cTn>
                                        <p:tgtEl>
                                          <p:spTgt spid="3">
                                            <p:txEl>
                                              <p:pRg st="9" end="9"/>
                                            </p:txEl>
                                          </p:spTgt>
                                        </p:tgtEl>
                                        <p:attrNameLst>
                                          <p:attrName>ppt_x</p:attrName>
                                        </p:attrNameLst>
                                      </p:cBhvr>
                                    </p:anim>
                                    <p:anim from="0" to="-1.0" calcmode="lin" valueType="num">
                                      <p:cBhvr>
                                        <p:cTn id="80" dur="200" decel="50000" autoRev="1" fill="hold">
                                          <p:stCondLst>
                                            <p:cond delay="600"/>
                                          </p:stCondLst>
                                        </p:cTn>
                                        <p:tgtEl>
                                          <p:spTgt spid="3">
                                            <p:txEl>
                                              <p:pRg st="9" end="9"/>
                                            </p:txEl>
                                          </p:spTgt>
                                        </p:tgtEl>
                                        <p:attrNameLst>
                                          <p:attrName>xshear</p:attrName>
                                        </p:attrNameLst>
                                      </p:cBhvr>
                                    </p:anim>
                                    <p:animScale>
                                      <p:cBhvr>
                                        <p:cTn id="81" dur="200" decel="100000" autoRev="1" fill="hold">
                                          <p:stCondLst>
                                            <p:cond delay="600"/>
                                          </p:stCondLst>
                                        </p:cTn>
                                        <p:tgtEl>
                                          <p:spTgt spid="3">
                                            <p:txEl>
                                              <p:pRg st="9" end="9"/>
                                            </p:txEl>
                                          </p:spTgt>
                                        </p:tgtEl>
                                      </p:cBhvr>
                                      <p:from x="100000" y="100000"/>
                                      <p:to x="80000" y="100000"/>
                                    </p:animScale>
                                    <p:anim by="(#ppt_h/3+#ppt_w*0.1)" calcmode="lin" valueType="num">
                                      <p:cBhvr additive="sum">
                                        <p:cTn id="82" dur="200" decel="100000" autoRev="1" fill="hold">
                                          <p:stCondLst>
                                            <p:cond delay="600"/>
                                          </p:stCondLst>
                                        </p:cTn>
                                        <p:tgtEl>
                                          <p:spTgt spid="3">
                                            <p:txEl>
                                              <p:pRg st="9" end="9"/>
                                            </p:txEl>
                                          </p:spTgt>
                                        </p:tgtEl>
                                        <p:attrNameLst>
                                          <p:attrName>ppt_x</p:attrName>
                                        </p:attrNameLst>
                                      </p:cBhvr>
                                    </p:anim>
                                  </p:childTnLst>
                                </p:cTn>
                              </p:par>
                            </p:childTnLst>
                          </p:cTn>
                        </p:par>
                      </p:childTnLst>
                    </p:cTn>
                  </p:par>
                  <p:par>
                    <p:cTn id="83" fill="hold">
                      <p:stCondLst>
                        <p:cond delay="indefinite"/>
                      </p:stCondLst>
                      <p:childTnLst>
                        <p:par>
                          <p:cTn id="84" fill="hold">
                            <p:stCondLst>
                              <p:cond delay="0"/>
                            </p:stCondLst>
                            <p:childTnLst>
                              <p:par>
                                <p:cTn id="85" presetID="34" presetClass="entr" presetSubtype="0" fill="hold" grpId="0" nodeType="click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87" dur="600" fill="hold">
                                          <p:stCondLst>
                                            <p:cond delay="0"/>
                                          </p:stCondLst>
                                        </p:cTn>
                                        <p:tgtEl>
                                          <p:spTgt spid="3">
                                            <p:txEl>
                                              <p:pRg st="10" end="10"/>
                                            </p:txEl>
                                          </p:spTgt>
                                        </p:tgtEl>
                                        <p:attrNameLst>
                                          <p:attrName>ppt_x</p:attrName>
                                        </p:attrNameLst>
                                      </p:cBhvr>
                                    </p:anim>
                                    <p:anim from="0" to="-1.0" calcmode="lin" valueType="num">
                                      <p:cBhvr>
                                        <p:cTn id="88" dur="200" decel="50000" autoRev="1" fill="hold">
                                          <p:stCondLst>
                                            <p:cond delay="600"/>
                                          </p:stCondLst>
                                        </p:cTn>
                                        <p:tgtEl>
                                          <p:spTgt spid="3">
                                            <p:txEl>
                                              <p:pRg st="10" end="10"/>
                                            </p:txEl>
                                          </p:spTgt>
                                        </p:tgtEl>
                                        <p:attrNameLst>
                                          <p:attrName>xshear</p:attrName>
                                        </p:attrNameLst>
                                      </p:cBhvr>
                                    </p:anim>
                                    <p:animScale>
                                      <p:cBhvr>
                                        <p:cTn id="89" dur="200" decel="100000" autoRev="1" fill="hold">
                                          <p:stCondLst>
                                            <p:cond delay="600"/>
                                          </p:stCondLst>
                                        </p:cTn>
                                        <p:tgtEl>
                                          <p:spTgt spid="3">
                                            <p:txEl>
                                              <p:pRg st="10" end="10"/>
                                            </p:txEl>
                                          </p:spTgt>
                                        </p:tgtEl>
                                      </p:cBhvr>
                                      <p:from x="100000" y="100000"/>
                                      <p:to x="80000" y="100000"/>
                                    </p:animScale>
                                    <p:anim by="(#ppt_h/3+#ppt_w*0.1)" calcmode="lin" valueType="num">
                                      <p:cBhvr additive="sum">
                                        <p:cTn id="90" dur="200" decel="100000" autoRev="1" fill="hold">
                                          <p:stCondLst>
                                            <p:cond delay="600"/>
                                          </p:stCondLst>
                                        </p:cTn>
                                        <p:tgtEl>
                                          <p:spTgt spid="3">
                                            <p:txEl>
                                              <p:pRg st="10" end="1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4270" y="980728"/>
            <a:ext cx="8401080" cy="5377230"/>
          </a:xfrm>
        </p:spPr>
        <p:txBody>
          <a:bodyPr>
            <a:noAutofit/>
          </a:bodyPr>
          <a:lstStyle/>
          <a:p>
            <a:pPr algn="just" rtl="1">
              <a:buNone/>
            </a:pPr>
            <a:r>
              <a:rPr lang="ar-SA" sz="3100" b="1" dirty="0" smtClean="0"/>
              <a:t>* </a:t>
            </a:r>
            <a:r>
              <a:rPr lang="ar-SA" sz="3000" b="1" dirty="0" smtClean="0"/>
              <a:t>التخطيط مسؤولية المديرين بإختلاف مستوياتهم التنظيمية رغم اختلاف الأساليب التخطيطية. حيث تزداد أهميته كلما ارتفعنا في المستوى الإداري. كما ويتصف التخطيط بالتنسيق والشمولية الأكبر في المستويات الإدارية العليا.</a:t>
            </a:r>
            <a:endParaRPr lang="ar-JO" sz="3000" dirty="0" smtClean="0"/>
          </a:p>
          <a:p>
            <a:pPr algn="r" rtl="1">
              <a:buNone/>
            </a:pPr>
            <a:endParaRPr lang="ar-JO" sz="3100" dirty="0" smtClean="0"/>
          </a:p>
          <a:p>
            <a:pPr algn="r" rtl="1">
              <a:buNone/>
            </a:pPr>
            <a:endParaRPr lang="ar-SA" sz="3100"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8</a:t>
            </a:fld>
            <a:endParaRPr lang="ar-SA" sz="1800" dirty="0"/>
          </a:p>
        </p:txBody>
      </p:sp>
      <p:sp>
        <p:nvSpPr>
          <p:cNvPr id="4" name="Title 1"/>
          <p:cNvSpPr>
            <a:spLocks noGrp="1"/>
          </p:cNvSpPr>
          <p:nvPr>
            <p:ph type="title"/>
          </p:nvPr>
        </p:nvSpPr>
        <p:spPr>
          <a:xfrm>
            <a:off x="467544" y="61012"/>
            <a:ext cx="8229600" cy="847708"/>
          </a:xfrm>
        </p:spPr>
        <p:txBody>
          <a:bodyPr>
            <a:normAutofit/>
          </a:bodyPr>
          <a:lstStyle/>
          <a:p>
            <a:pPr algn="ctr" rtl="1"/>
            <a:r>
              <a:rPr lang="ar-SA" sz="4000" b="1" dirty="0" smtClean="0">
                <a:solidFill>
                  <a:srgbClr val="FFFF00"/>
                </a:solidFill>
                <a:effectLst/>
              </a:rPr>
              <a:t>3- مسؤولية التخطيط</a:t>
            </a:r>
            <a:endParaRPr lang="ar-SA" sz="4000" b="1" dirty="0">
              <a:solidFill>
                <a:srgbClr val="FFFF00"/>
              </a:solidFill>
              <a:effectLst/>
            </a:endParaRPr>
          </a:p>
        </p:txBody>
      </p:sp>
      <p:graphicFrame>
        <p:nvGraphicFramePr>
          <p:cNvPr id="7" name="Diagram 6"/>
          <p:cNvGraphicFramePr/>
          <p:nvPr/>
        </p:nvGraphicFramePr>
        <p:xfrm>
          <a:off x="1778496" y="3048000"/>
          <a:ext cx="5673824" cy="29681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07504" y="2851482"/>
            <a:ext cx="3707904" cy="1369606"/>
          </a:xfrm>
          <a:prstGeom prst="rect">
            <a:avLst/>
          </a:prstGeom>
          <a:noFill/>
        </p:spPr>
        <p:txBody>
          <a:bodyPr wrap="square" rtlCol="0">
            <a:spAutoFit/>
          </a:bodyPr>
          <a:lstStyle/>
          <a:p>
            <a:r>
              <a:rPr lang="ar-SA" sz="2100" b="1" u="sng" dirty="0" smtClean="0">
                <a:solidFill>
                  <a:schemeClr val="bg1"/>
                </a:solidFill>
              </a:rPr>
              <a:t>التخطيط طويل الأجل</a:t>
            </a:r>
          </a:p>
          <a:p>
            <a:pPr>
              <a:buFont typeface="Arial" pitchFamily="34" charset="0"/>
              <a:buChar char="•"/>
            </a:pPr>
            <a:r>
              <a:rPr lang="ar-SA" sz="2000" b="1" dirty="0" smtClean="0">
                <a:solidFill>
                  <a:schemeClr val="bg1"/>
                </a:solidFill>
              </a:rPr>
              <a:t>رسم السياسات والأهداف العامة.</a:t>
            </a:r>
          </a:p>
          <a:p>
            <a:pPr>
              <a:buFont typeface="Arial" pitchFamily="34" charset="0"/>
              <a:buChar char="•"/>
            </a:pPr>
            <a:r>
              <a:rPr lang="ar-SA" sz="2000" b="1" dirty="0" smtClean="0">
                <a:solidFill>
                  <a:schemeClr val="bg1"/>
                </a:solidFill>
              </a:rPr>
              <a:t>تحديد الأهداف المطلوب تحقيقها.</a:t>
            </a:r>
          </a:p>
          <a:p>
            <a:pPr>
              <a:buFont typeface="Arial" pitchFamily="34" charset="0"/>
              <a:buChar char="•"/>
            </a:pPr>
            <a:r>
              <a:rPr lang="ar-SA" sz="2000" b="1" dirty="0" smtClean="0">
                <a:solidFill>
                  <a:schemeClr val="bg1"/>
                </a:solidFill>
              </a:rPr>
              <a:t>تحديد الإمكانات اللازمة لتحقيق الأهداف.</a:t>
            </a:r>
            <a:endParaRPr lang="en-US" sz="2000" b="1" dirty="0">
              <a:solidFill>
                <a:schemeClr val="bg1"/>
              </a:solidFill>
            </a:endParaRPr>
          </a:p>
        </p:txBody>
      </p:sp>
      <p:sp>
        <p:nvSpPr>
          <p:cNvPr id="9" name="TextBox 8"/>
          <p:cNvSpPr txBox="1"/>
          <p:nvPr/>
        </p:nvSpPr>
        <p:spPr>
          <a:xfrm>
            <a:off x="-144016" y="4156918"/>
            <a:ext cx="2987824" cy="1000274"/>
          </a:xfrm>
          <a:prstGeom prst="rect">
            <a:avLst/>
          </a:prstGeom>
          <a:noFill/>
        </p:spPr>
        <p:txBody>
          <a:bodyPr wrap="square" rtlCol="0">
            <a:spAutoFit/>
          </a:bodyPr>
          <a:lstStyle/>
          <a:p>
            <a:r>
              <a:rPr lang="ar-SA" sz="2100" b="1" u="sng" dirty="0" smtClean="0">
                <a:solidFill>
                  <a:schemeClr val="bg1"/>
                </a:solidFill>
              </a:rPr>
              <a:t>التخطيط متوسط الأجل</a:t>
            </a:r>
          </a:p>
          <a:p>
            <a:pPr>
              <a:buFont typeface="Arial" pitchFamily="34" charset="0"/>
              <a:buChar char="•"/>
            </a:pPr>
            <a:r>
              <a:rPr lang="ar-SA" sz="2000" b="1" dirty="0" smtClean="0">
                <a:solidFill>
                  <a:schemeClr val="bg1"/>
                </a:solidFill>
              </a:rPr>
              <a:t>ترجمة الأهداف إلى برامج عمل.</a:t>
            </a:r>
          </a:p>
          <a:p>
            <a:pPr>
              <a:buFont typeface="Arial" pitchFamily="34" charset="0"/>
              <a:buChar char="•"/>
            </a:pPr>
            <a:r>
              <a:rPr lang="ar-SA" b="1" dirty="0" smtClean="0">
                <a:solidFill>
                  <a:schemeClr val="bg1"/>
                </a:solidFill>
              </a:rPr>
              <a:t>توزيع المهام على الإدارات المختلفة.</a:t>
            </a:r>
          </a:p>
        </p:txBody>
      </p:sp>
      <p:sp>
        <p:nvSpPr>
          <p:cNvPr id="10" name="TextBox 9"/>
          <p:cNvSpPr txBox="1"/>
          <p:nvPr/>
        </p:nvSpPr>
        <p:spPr>
          <a:xfrm>
            <a:off x="179512" y="5226005"/>
            <a:ext cx="1872208" cy="723275"/>
          </a:xfrm>
          <a:prstGeom prst="rect">
            <a:avLst/>
          </a:prstGeom>
          <a:noFill/>
        </p:spPr>
        <p:txBody>
          <a:bodyPr wrap="square" rtlCol="0">
            <a:spAutoFit/>
          </a:bodyPr>
          <a:lstStyle/>
          <a:p>
            <a:r>
              <a:rPr lang="ar-SA" sz="2100" b="1" u="sng" dirty="0" smtClean="0">
                <a:solidFill>
                  <a:schemeClr val="bg1"/>
                </a:solidFill>
              </a:rPr>
              <a:t>التخطيط قصيرالأجل</a:t>
            </a:r>
          </a:p>
          <a:p>
            <a:pPr>
              <a:buFont typeface="Arial" pitchFamily="34" charset="0"/>
              <a:buChar char="•"/>
            </a:pPr>
            <a:r>
              <a:rPr lang="ar-SA" sz="2000" b="1" dirty="0" smtClean="0">
                <a:solidFill>
                  <a:schemeClr val="bg1"/>
                </a:solidFill>
              </a:rPr>
              <a:t>وضع برامج التنفيذ</a:t>
            </a:r>
            <a:r>
              <a:rPr lang="ar-SA" b="1" dirty="0" smtClean="0">
                <a:solidFill>
                  <a:schemeClr val="bg1"/>
                </a:solidFill>
              </a:rPr>
              <a:t>.</a:t>
            </a:r>
          </a:p>
        </p:txBody>
      </p:sp>
    </p:spTree>
  </p:cSld>
  <p:clrMapOvr>
    <a:masterClrMapping/>
  </p:clrMapOvr>
  <p:transition spd="slow">
    <p:newsflash/>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iterate type="lt">
                                    <p:tmPct val="5000"/>
                                  </p:iterate>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fltVal val="0"/>
                                          </p:val>
                                        </p:tav>
                                        <p:tav tm="100000">
                                          <p:val>
                                            <p:strVal val="#ppt_w"/>
                                          </p:val>
                                        </p:tav>
                                      </p:tavLst>
                                    </p:anim>
                                    <p:anim calcmode="lin" valueType="num">
                                      <p:cBhvr>
                                        <p:cTn id="19" dur="1000" fill="hold"/>
                                        <p:tgtEl>
                                          <p:spTgt spid="7"/>
                                        </p:tgtEl>
                                        <p:attrNameLst>
                                          <p:attrName>ppt_h</p:attrName>
                                        </p:attrNameLst>
                                      </p:cBhvr>
                                      <p:tavLst>
                                        <p:tav tm="0">
                                          <p:val>
                                            <p:fltVal val="0"/>
                                          </p:val>
                                        </p:tav>
                                        <p:tav tm="100000">
                                          <p:val>
                                            <p:strVal val="#ppt_h"/>
                                          </p:val>
                                        </p:tav>
                                      </p:tavLst>
                                    </p:anim>
                                    <p:anim calcmode="lin" valueType="num">
                                      <p:cBhvr>
                                        <p:cTn id="20" dur="1000" fill="hold"/>
                                        <p:tgtEl>
                                          <p:spTgt spid="7"/>
                                        </p:tgtEl>
                                        <p:attrNameLst>
                                          <p:attrName>style.rotation</p:attrName>
                                        </p:attrNameLst>
                                      </p:cBhvr>
                                      <p:tavLst>
                                        <p:tav tm="0">
                                          <p:val>
                                            <p:fltVal val="90"/>
                                          </p:val>
                                        </p:tav>
                                        <p:tav tm="100000">
                                          <p:val>
                                            <p:fltVal val="0"/>
                                          </p:val>
                                        </p:tav>
                                      </p:tavLst>
                                    </p:anim>
                                    <p:animEffect transition="in" filter="fade">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ppt_x</p:attrName>
                                        </p:attrNameLst>
                                      </p:cBhvr>
                                      <p:tavLst>
                                        <p:tav tm="0">
                                          <p:val>
                                            <p:strVal val="#ppt_x-.2"/>
                                          </p:val>
                                        </p:tav>
                                        <p:tav tm="100000">
                                          <p:val>
                                            <p:strVal val="#ppt_x"/>
                                          </p:val>
                                        </p:tav>
                                      </p:tavLst>
                                    </p:anim>
                                    <p:anim calcmode="lin" valueType="num">
                                      <p:cBhvr>
                                        <p:cTn id="27"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8" dur="10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ppt_x</p:attrName>
                                        </p:attrNameLst>
                                      </p:cBhvr>
                                      <p:tavLst>
                                        <p:tav tm="0">
                                          <p:val>
                                            <p:strVal val="#ppt_x-.2"/>
                                          </p:val>
                                        </p:tav>
                                        <p:tav tm="100000">
                                          <p:val>
                                            <p:strVal val="#ppt_x"/>
                                          </p:val>
                                        </p:tav>
                                      </p:tavLst>
                                    </p:anim>
                                    <p:anim calcmode="lin" valueType="num">
                                      <p:cBhvr>
                                        <p:cTn id="34"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5" dur="10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ppt_x</p:attrName>
                                        </p:attrNameLst>
                                      </p:cBhvr>
                                      <p:tavLst>
                                        <p:tav tm="0">
                                          <p:val>
                                            <p:strVal val="#ppt_x-.2"/>
                                          </p:val>
                                        </p:tav>
                                        <p:tav tm="100000">
                                          <p:val>
                                            <p:strVal val="#ppt_x"/>
                                          </p:val>
                                        </p:tav>
                                      </p:tavLst>
                                    </p:anim>
                                    <p:anim calcmode="lin" valueType="num">
                                      <p:cBhvr>
                                        <p:cTn id="41"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4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Graphic spid="7" grpId="0">
        <p:bldAsOne/>
      </p:bldGraphic>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620688"/>
            <a:ext cx="8715436" cy="5879006"/>
          </a:xfrm>
        </p:spPr>
        <p:txBody>
          <a:bodyPr>
            <a:normAutofit/>
          </a:bodyPr>
          <a:lstStyle/>
          <a:p>
            <a:pPr algn="just" rtl="1">
              <a:buNone/>
            </a:pPr>
            <a:r>
              <a:rPr lang="ar-SA" sz="3200" b="1" u="sng" dirty="0" smtClean="0">
                <a:solidFill>
                  <a:schemeClr val="bg1"/>
                </a:solidFill>
              </a:rPr>
              <a:t>أولاً</a:t>
            </a:r>
            <a:r>
              <a:rPr lang="ar-SA" sz="3200" b="1" dirty="0" smtClean="0">
                <a:solidFill>
                  <a:schemeClr val="bg1"/>
                </a:solidFill>
              </a:rPr>
              <a:t>: الأهداف</a:t>
            </a:r>
          </a:p>
          <a:p>
            <a:pPr algn="just" rtl="1">
              <a:buNone/>
            </a:pPr>
            <a:r>
              <a:rPr lang="ar-SA" sz="3200" b="1" dirty="0" smtClean="0"/>
              <a:t>  هي النتائج المطلوب تحقيقها في المستقبل، فإن كانت في المستقبل البعيد تسمى </a:t>
            </a:r>
            <a:r>
              <a:rPr lang="ar-SA" sz="3200" b="1" dirty="0" smtClean="0">
                <a:solidFill>
                  <a:srgbClr val="002060"/>
                </a:solidFill>
              </a:rPr>
              <a:t>غايات أو أهداف استراتيجية</a:t>
            </a:r>
            <a:r>
              <a:rPr lang="ar-SA" sz="3200" b="1" dirty="0" smtClean="0"/>
              <a:t>. أما إن كانت في الأجل القصير تسمى </a:t>
            </a:r>
            <a:r>
              <a:rPr lang="ar-SA" sz="3200" b="1" dirty="0" smtClean="0">
                <a:solidFill>
                  <a:srgbClr val="002060"/>
                </a:solidFill>
              </a:rPr>
              <a:t>أهداف تكتيكية</a:t>
            </a:r>
            <a:r>
              <a:rPr lang="ar-SA" sz="3200" b="1" dirty="0" smtClean="0"/>
              <a:t>. وقد تكون أهداف </a:t>
            </a:r>
            <a:r>
              <a:rPr lang="ar-SA" sz="3200" b="1" dirty="0" smtClean="0">
                <a:solidFill>
                  <a:srgbClr val="002060"/>
                </a:solidFill>
              </a:rPr>
              <a:t>عامة</a:t>
            </a:r>
            <a:r>
              <a:rPr lang="ar-SA" sz="3200" b="1" dirty="0" smtClean="0"/>
              <a:t> للمنظمة ككل أو </a:t>
            </a:r>
            <a:r>
              <a:rPr lang="ar-SA" sz="3200" b="1" dirty="0" smtClean="0">
                <a:solidFill>
                  <a:srgbClr val="002060"/>
                </a:solidFill>
              </a:rPr>
              <a:t>جزئية</a:t>
            </a:r>
            <a:r>
              <a:rPr lang="ar-SA" sz="3200" b="1" dirty="0" smtClean="0"/>
              <a:t> لكل قسم إداري على ضوء الأهداف العامة للمنظمة. وعلى مستوى الدولة هنالك أهداف </a:t>
            </a:r>
            <a:r>
              <a:rPr lang="ar-SA" sz="3200" b="1" dirty="0" smtClean="0">
                <a:solidFill>
                  <a:srgbClr val="002060"/>
                </a:solidFill>
              </a:rPr>
              <a:t>قومية</a:t>
            </a:r>
            <a:r>
              <a:rPr lang="ar-SA" sz="3200" b="1" dirty="0" smtClean="0"/>
              <a:t> تتولى تحديدها عادةً السلطات التشريعية، وأهداف </a:t>
            </a:r>
            <a:r>
              <a:rPr lang="ar-SA" sz="3200" b="1" dirty="0" smtClean="0">
                <a:solidFill>
                  <a:srgbClr val="002060"/>
                </a:solidFill>
              </a:rPr>
              <a:t>إقليمية أومحلية</a:t>
            </a:r>
            <a:r>
              <a:rPr lang="ar-SA" sz="2800" b="1" dirty="0" smtClean="0">
                <a:solidFill>
                  <a:srgbClr val="002060"/>
                </a:solidFill>
              </a:rPr>
              <a:t> </a:t>
            </a:r>
            <a:r>
              <a:rPr lang="ar-SA" sz="2800" b="1" dirty="0" smtClean="0"/>
              <a:t>تتولى تحديدها عادةً السلطات التنفيذية.</a:t>
            </a:r>
          </a:p>
          <a:p>
            <a:pPr algn="just" rtl="1">
              <a:buNone/>
            </a:pPr>
            <a:r>
              <a:rPr lang="ar-SA" sz="2800" b="1" dirty="0" smtClean="0"/>
              <a:t>* تختلف الأهداف من حيث المدة الزمنية ودرجة الشمولية، فهنالك الأهداف </a:t>
            </a:r>
            <a:r>
              <a:rPr lang="ar-SA" sz="2800" b="1" dirty="0" smtClean="0">
                <a:solidFill>
                  <a:srgbClr val="002060"/>
                </a:solidFill>
              </a:rPr>
              <a:t>طويلة الأجل </a:t>
            </a:r>
            <a:r>
              <a:rPr lang="ar-SA" sz="2800" b="1" dirty="0" smtClean="0"/>
              <a:t>من اختصاصات الإدارة العليا في المنظمة أو السلطة التشريعية وتتصف بالشمولية. وهنالك أهداف </a:t>
            </a:r>
            <a:r>
              <a:rPr lang="ar-SA" sz="2800" b="1" dirty="0" smtClean="0">
                <a:solidFill>
                  <a:srgbClr val="002060"/>
                </a:solidFill>
              </a:rPr>
              <a:t>قصيرة أو متوسطة الأجل </a:t>
            </a:r>
            <a:r>
              <a:rPr lang="ar-SA" sz="2700" b="1" dirty="0" smtClean="0"/>
              <a:t>أقل عمومية وهي بمثابة أهداف تكتيكية ترمي لتنفيذ الأهداف الاستراتيجية.</a:t>
            </a:r>
            <a:endParaRPr lang="ar-SA" sz="2700" dirty="0"/>
          </a:p>
        </p:txBody>
      </p:sp>
      <p:sp>
        <p:nvSpPr>
          <p:cNvPr id="5" name="Slide Number Placeholder 4"/>
          <p:cNvSpPr>
            <a:spLocks noGrp="1"/>
          </p:cNvSpPr>
          <p:nvPr>
            <p:ph type="sldNum" sz="quarter" idx="15"/>
          </p:nvPr>
        </p:nvSpPr>
        <p:spPr/>
        <p:txBody>
          <a:bodyPr/>
          <a:lstStyle/>
          <a:p>
            <a:fld id="{EDB57154-25DC-468D-AC66-7A7A5058010C}" type="slidenum">
              <a:rPr lang="ar-SA" sz="1800" smtClean="0"/>
              <a:pPr/>
              <a:t>9</a:t>
            </a:fld>
            <a:endParaRPr lang="ar-SA" sz="1800" dirty="0"/>
          </a:p>
        </p:txBody>
      </p:sp>
      <p:sp>
        <p:nvSpPr>
          <p:cNvPr id="4" name="Title 1"/>
          <p:cNvSpPr>
            <a:spLocks noGrp="1"/>
          </p:cNvSpPr>
          <p:nvPr>
            <p:ph type="title"/>
          </p:nvPr>
        </p:nvSpPr>
        <p:spPr>
          <a:xfrm>
            <a:off x="471948" y="44624"/>
            <a:ext cx="8229600" cy="803358"/>
          </a:xfrm>
        </p:spPr>
        <p:txBody>
          <a:bodyPr>
            <a:normAutofit/>
          </a:bodyPr>
          <a:lstStyle/>
          <a:p>
            <a:pPr algn="ctr" rtl="1"/>
            <a:r>
              <a:rPr lang="ar-SA" sz="4000" b="1" dirty="0" smtClean="0">
                <a:solidFill>
                  <a:srgbClr val="FFFF00"/>
                </a:solidFill>
              </a:rPr>
              <a:t>4- مقومات التخطيط</a:t>
            </a:r>
            <a:endParaRPr lang="ar-SA" sz="4000" b="1" dirty="0">
              <a:solidFill>
                <a:srgbClr val="FFFF00"/>
              </a:solidFill>
            </a:endParaRPr>
          </a:p>
        </p:txBody>
      </p:sp>
    </p:spTree>
  </p:cSld>
  <p:clrMapOvr>
    <a:masterClrMapping/>
  </p:clrMapOvr>
  <p:transition spd="slow">
    <p:split dir="i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1000"/>
                                        <p:tgtEl>
                                          <p:spTgt spid="3">
                                            <p:txEl>
                                              <p:pRg st="2" end="2"/>
                                            </p:txEl>
                                          </p:spTgt>
                                        </p:tgtEl>
                                      </p:cBhvr>
                                    </p:animEffect>
                                    <p:anim calcmode="lin" valueType="num">
                                      <p:cBhvr>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1189</TotalTime>
  <Words>2613</Words>
  <Application>Microsoft Office PowerPoint</Application>
  <PresentationFormat>عرض على الشاشة (3:4)‏</PresentationFormat>
  <Paragraphs>299</Paragraphs>
  <Slides>32</Slides>
  <Notes>0</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Paper</vt:lpstr>
      <vt:lpstr>الشريحة 1</vt:lpstr>
      <vt:lpstr>التخطيط</vt:lpstr>
      <vt:lpstr>الشريحة 3</vt:lpstr>
      <vt:lpstr>مقدمة: </vt:lpstr>
      <vt:lpstr>1- مفهوم التخطيط</vt:lpstr>
      <vt:lpstr>خطوات عملية التخطيط: </vt:lpstr>
      <vt:lpstr>2- أهمية التخطيط</vt:lpstr>
      <vt:lpstr>3- مسؤولية التخطيط</vt:lpstr>
      <vt:lpstr>4- مقومات التخطيط</vt:lpstr>
      <vt:lpstr>الشريحة 10</vt:lpstr>
      <vt:lpstr>الشريحة 11</vt:lpstr>
      <vt:lpstr>الشريحة 12</vt:lpstr>
      <vt:lpstr>مزايا السياسات:</vt:lpstr>
      <vt:lpstr>أنواع السياسات:</vt:lpstr>
      <vt:lpstr>رابعاً: الإجراءات</vt:lpstr>
      <vt:lpstr>الشريحة 16</vt:lpstr>
      <vt:lpstr>خامساً: تدبير الوسائل والإمكانات (الموارد)</vt:lpstr>
      <vt:lpstr>5- أنواع التخطيط</vt:lpstr>
      <vt:lpstr>(تابع): أنواع الخطط</vt:lpstr>
      <vt:lpstr>(تابع): أنواع الخطط</vt:lpstr>
      <vt:lpstr>(تابع): أنواع الخطط</vt:lpstr>
      <vt:lpstr>6- إعداد الخطة</vt:lpstr>
      <vt:lpstr>مراحل إعداد الخطة:</vt:lpstr>
      <vt:lpstr>مراحل إعداد الخطط القومية:</vt:lpstr>
      <vt:lpstr>(تابع) مراحل إعداد الخطط القومية:</vt:lpstr>
      <vt:lpstr>7- التخطيط الاستراتيجي</vt:lpstr>
      <vt:lpstr>الشريحة 27</vt:lpstr>
      <vt:lpstr>الشريحة 28</vt:lpstr>
      <vt:lpstr>الشريحة 29</vt:lpstr>
      <vt:lpstr>الشريحة 30</vt:lpstr>
      <vt:lpstr>8- معوقات التخطيط</vt:lpstr>
      <vt:lpstr>الشريحة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dc:creator>
  <cp:lastModifiedBy>balsabbgh</cp:lastModifiedBy>
  <cp:revision>195</cp:revision>
  <dcterms:created xsi:type="dcterms:W3CDTF">2009-11-24T16:40:05Z</dcterms:created>
  <dcterms:modified xsi:type="dcterms:W3CDTF">2012-10-15T14:33:51Z</dcterms:modified>
</cp:coreProperties>
</file>