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32"/>
  </p:notesMasterIdLst>
  <p:sldIdLst>
    <p:sldId id="289" r:id="rId2"/>
    <p:sldId id="291" r:id="rId3"/>
    <p:sldId id="292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88" r:id="rId26"/>
    <p:sldId id="279" r:id="rId27"/>
    <p:sldId id="280" r:id="rId28"/>
    <p:sldId id="281" r:id="rId29"/>
    <p:sldId id="282" r:id="rId30"/>
    <p:sldId id="293" r:id="rId3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50" d="100"/>
          <a:sy n="50" d="100"/>
        </p:scale>
        <p:origin x="-1734" y="-12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F4DBF6-2C5F-4324-BC94-007D23E4D0AB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556396-C8B0-41AF-9F68-B0FCD88162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55338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3CDED-284F-4E28-93A4-966091A285BA}" type="datetime1">
              <a:rPr lang="ar-SA" smtClean="0"/>
              <a:pPr/>
              <a:t>30/11/1433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مبادئ الإدارة العامة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2E276-E6C0-4DD2-AFEF-E32FEEE74FB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1AA6-D893-4535-8A72-EEE7A8DAAC34}" type="datetime1">
              <a:rPr lang="ar-SA" smtClean="0"/>
              <a:pPr/>
              <a:t>30/11/1433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مبادئ الإدارة العامة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2E276-E6C0-4DD2-AFEF-E32FEEE74FB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5B7D-609F-4DE4-B4BD-D6E084D0D636}" type="datetime1">
              <a:rPr lang="ar-SA" smtClean="0"/>
              <a:pPr/>
              <a:t>30/11/1433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مبادئ الإدارة العامة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2E276-E6C0-4DD2-AFEF-E32FEEE74FB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26929-851D-4183-B5FB-F85DBDC598A7}" type="datetime1">
              <a:rPr lang="ar-SA" smtClean="0"/>
              <a:pPr/>
              <a:t>30/11/1433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مبادئ الإدارة العامة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2E276-E6C0-4DD2-AFEF-E32FEEE74FB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3CB39-BD6F-49B5-8909-C653A842D3B8}" type="datetime1">
              <a:rPr lang="ar-SA" smtClean="0"/>
              <a:pPr/>
              <a:t>30/11/1433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مبادئ الإدارة العامة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2E276-E6C0-4DD2-AFEF-E32FEEE74FB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D3840-9165-4E87-B188-86CB7705766C}" type="datetime1">
              <a:rPr lang="ar-SA" smtClean="0"/>
              <a:pPr/>
              <a:t>30/11/1433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مبادئ الإدارة العامة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2E276-E6C0-4DD2-AFEF-E32FEEE74FB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F821A-18F0-4FB5-B15E-84DC7FC80C97}" type="datetime1">
              <a:rPr lang="ar-SA" smtClean="0"/>
              <a:pPr/>
              <a:t>30/11/1433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مبادئ الإدارة العامة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2E276-E6C0-4DD2-AFEF-E32FEEE74FB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102B6-6E85-4D9F-B01E-AAEF59952F78}" type="datetime1">
              <a:rPr lang="ar-SA" smtClean="0"/>
              <a:pPr/>
              <a:t>30/11/1433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مبادئ الإدارة العامة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2E276-E6C0-4DD2-AFEF-E32FEEE74FB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DCB33-DD8A-456D-91CD-1CFB3EDCEB01}" type="datetime1">
              <a:rPr lang="ar-SA" smtClean="0"/>
              <a:pPr/>
              <a:t>30/11/1433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مبادئ الإدارة العامة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2E276-E6C0-4DD2-AFEF-E32FEEE74FB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91802-B995-49A1-998E-7FCBB42EA5E3}" type="datetime1">
              <a:rPr lang="ar-SA" smtClean="0"/>
              <a:pPr/>
              <a:t>30/11/1433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مبادئ الإدارة العامة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2E276-E6C0-4DD2-AFEF-E32FEEE74FB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4804A-41DF-4A26-9260-6C888D1297FA}" type="datetime1">
              <a:rPr lang="ar-SA" smtClean="0"/>
              <a:pPr/>
              <a:t>30/11/1433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مبادئ الإدارة العامة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2E276-E6C0-4DD2-AFEF-E32FEEE74FB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77C18-9DA6-4316-8175-8694E459D57F}" type="datetime1">
              <a:rPr lang="ar-SA" smtClean="0"/>
              <a:pPr/>
              <a:t>30/11/1433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SA" smtClean="0"/>
              <a:t>مبادئ الإدارة العامة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F2E276-E6C0-4DD2-AFEF-E32FEEE74FB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pPr eaLnBrk="1" hangingPunct="1"/>
            <a:endParaRPr lang="ar-SA" smtClean="0">
              <a:solidFill>
                <a:srgbClr val="376092"/>
              </a:solidFill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smtClean="0">
              <a:cs typeface="+mn-cs"/>
            </a:endParaRP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666D806-20C0-4477-AA8D-779E8155B896}" type="slidenum">
              <a:rPr lang="ar-SA" smtClean="0">
                <a:cs typeface="Arial" pitchFamily="34" charset="0"/>
              </a:rPr>
              <a:pPr/>
              <a:t>1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3429000"/>
          </a:xfrm>
          <a:prstGeom prst="rect">
            <a:avLst/>
          </a:prstGeom>
          <a:solidFill>
            <a:srgbClr val="AD9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127" name="Subtitle 2"/>
          <p:cNvSpPr txBox="1">
            <a:spLocks/>
          </p:cNvSpPr>
          <p:nvPr/>
        </p:nvSpPr>
        <p:spPr bwMode="auto">
          <a:xfrm>
            <a:off x="4267200" y="4648200"/>
            <a:ext cx="5257801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rtl="0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ar-SA" sz="2400" b="1" dirty="0" smtClean="0">
                <a:latin typeface="Calibri" pitchFamily="34" charset="0"/>
              </a:rPr>
              <a:t>جامعة الملك فيصل</a:t>
            </a:r>
          </a:p>
          <a:p>
            <a:pPr algn="ctr" rtl="0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ar-SA" sz="2400" b="1" dirty="0" smtClean="0">
                <a:latin typeface="Calibri" pitchFamily="34" charset="0"/>
              </a:rPr>
              <a:t>عمادة التعلم الإلكتروني والتعليم عن بعد</a:t>
            </a:r>
            <a:endParaRPr lang="en-US" sz="2400" b="1" dirty="0" smtClean="0">
              <a:latin typeface="Calibri" pitchFamily="34" charset="0"/>
            </a:endParaRPr>
          </a:p>
          <a:p>
            <a:pPr algn="ctr" rtl="0">
              <a:spcBef>
                <a:spcPct val="20000"/>
              </a:spcBef>
              <a:buFont typeface="Arial" pitchFamily="34" charset="0"/>
              <a:buNone/>
              <a:defRPr/>
            </a:pPr>
            <a:endParaRPr lang="en-US" sz="2400" dirty="0">
              <a:latin typeface="Calibri" pitchFamily="34" charset="0"/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800600" y="1066801"/>
            <a:ext cx="3594589" cy="3438526"/>
            <a:chOff x="5210750" y="1066800"/>
            <a:chExt cx="2976900" cy="3130677"/>
          </a:xfrm>
          <a:solidFill>
            <a:schemeClr val="bg1"/>
          </a:solidFill>
        </p:grpSpPr>
        <p:sp>
          <p:nvSpPr>
            <p:cNvPr id="9" name="Oval 8"/>
            <p:cNvSpPr/>
            <p:nvPr/>
          </p:nvSpPr>
          <p:spPr>
            <a:xfrm>
              <a:off x="5321611" y="1143591"/>
              <a:ext cx="2767900" cy="297315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3325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Freeform 10"/>
          <p:cNvSpPr/>
          <p:nvPr/>
        </p:nvSpPr>
        <p:spPr>
          <a:xfrm>
            <a:off x="1" y="2667000"/>
            <a:ext cx="4190999" cy="4191000"/>
          </a:xfrm>
          <a:custGeom>
            <a:avLst/>
            <a:gdLst>
              <a:gd name="connsiteX0" fmla="*/ 0 w 6814457"/>
              <a:gd name="connsiteY0" fmla="*/ 723900 h 1447800"/>
              <a:gd name="connsiteX1" fmla="*/ 212026 w 6814457"/>
              <a:gd name="connsiteY1" fmla="*/ 212025 h 1447800"/>
              <a:gd name="connsiteX2" fmla="*/ 723901 w 6814457"/>
              <a:gd name="connsiteY2" fmla="*/ 0 h 1447800"/>
              <a:gd name="connsiteX3" fmla="*/ 6090557 w 6814457"/>
              <a:gd name="connsiteY3" fmla="*/ 0 h 1447800"/>
              <a:gd name="connsiteX4" fmla="*/ 6602432 w 6814457"/>
              <a:gd name="connsiteY4" fmla="*/ 212026 h 1447800"/>
              <a:gd name="connsiteX5" fmla="*/ 6814457 w 6814457"/>
              <a:gd name="connsiteY5" fmla="*/ 723901 h 1447800"/>
              <a:gd name="connsiteX6" fmla="*/ 6814457 w 6814457"/>
              <a:gd name="connsiteY6" fmla="*/ 723900 h 1447800"/>
              <a:gd name="connsiteX7" fmla="*/ 6602431 w 6814457"/>
              <a:gd name="connsiteY7" fmla="*/ 1235775 h 1447800"/>
              <a:gd name="connsiteX8" fmla="*/ 6090556 w 6814457"/>
              <a:gd name="connsiteY8" fmla="*/ 1447800 h 1447800"/>
              <a:gd name="connsiteX9" fmla="*/ 723900 w 6814457"/>
              <a:gd name="connsiteY9" fmla="*/ 1447800 h 1447800"/>
              <a:gd name="connsiteX10" fmla="*/ 212025 w 6814457"/>
              <a:gd name="connsiteY10" fmla="*/ 1235774 h 1447800"/>
              <a:gd name="connsiteX11" fmla="*/ 0 w 6814457"/>
              <a:gd name="connsiteY11" fmla="*/ 723899 h 1447800"/>
              <a:gd name="connsiteX12" fmla="*/ 0 w 6814457"/>
              <a:gd name="connsiteY12" fmla="*/ 723900 h 1447800"/>
              <a:gd name="connsiteX0" fmla="*/ 291192 w 7105649"/>
              <a:gd name="connsiteY0" fmla="*/ 723900 h 1447800"/>
              <a:gd name="connsiteX1" fmla="*/ 1015093 w 7105649"/>
              <a:gd name="connsiteY1" fmla="*/ 0 h 1447800"/>
              <a:gd name="connsiteX2" fmla="*/ 6381749 w 7105649"/>
              <a:gd name="connsiteY2" fmla="*/ 0 h 1447800"/>
              <a:gd name="connsiteX3" fmla="*/ 6893624 w 7105649"/>
              <a:gd name="connsiteY3" fmla="*/ 212026 h 1447800"/>
              <a:gd name="connsiteX4" fmla="*/ 7105649 w 7105649"/>
              <a:gd name="connsiteY4" fmla="*/ 723901 h 1447800"/>
              <a:gd name="connsiteX5" fmla="*/ 7105649 w 7105649"/>
              <a:gd name="connsiteY5" fmla="*/ 723900 h 1447800"/>
              <a:gd name="connsiteX6" fmla="*/ 6893623 w 7105649"/>
              <a:gd name="connsiteY6" fmla="*/ 1235775 h 1447800"/>
              <a:gd name="connsiteX7" fmla="*/ 6381748 w 7105649"/>
              <a:gd name="connsiteY7" fmla="*/ 1447800 h 1447800"/>
              <a:gd name="connsiteX8" fmla="*/ 1015092 w 7105649"/>
              <a:gd name="connsiteY8" fmla="*/ 1447800 h 1447800"/>
              <a:gd name="connsiteX9" fmla="*/ 503217 w 7105649"/>
              <a:gd name="connsiteY9" fmla="*/ 1235774 h 1447800"/>
              <a:gd name="connsiteX10" fmla="*/ 291192 w 7105649"/>
              <a:gd name="connsiteY10" fmla="*/ 723899 h 1447800"/>
              <a:gd name="connsiteX11" fmla="*/ 291192 w 7105649"/>
              <a:gd name="connsiteY11" fmla="*/ 723900 h 1447800"/>
              <a:gd name="connsiteX0" fmla="*/ 0 w 6814457"/>
              <a:gd name="connsiteY0" fmla="*/ 723899 h 1447800"/>
              <a:gd name="connsiteX1" fmla="*/ 723901 w 6814457"/>
              <a:gd name="connsiteY1" fmla="*/ 0 h 1447800"/>
              <a:gd name="connsiteX2" fmla="*/ 6090557 w 6814457"/>
              <a:gd name="connsiteY2" fmla="*/ 0 h 1447800"/>
              <a:gd name="connsiteX3" fmla="*/ 6602432 w 6814457"/>
              <a:gd name="connsiteY3" fmla="*/ 212026 h 1447800"/>
              <a:gd name="connsiteX4" fmla="*/ 6814457 w 6814457"/>
              <a:gd name="connsiteY4" fmla="*/ 723901 h 1447800"/>
              <a:gd name="connsiteX5" fmla="*/ 6814457 w 6814457"/>
              <a:gd name="connsiteY5" fmla="*/ 723900 h 1447800"/>
              <a:gd name="connsiteX6" fmla="*/ 6602431 w 6814457"/>
              <a:gd name="connsiteY6" fmla="*/ 1235775 h 1447800"/>
              <a:gd name="connsiteX7" fmla="*/ 6090556 w 6814457"/>
              <a:gd name="connsiteY7" fmla="*/ 1447800 h 1447800"/>
              <a:gd name="connsiteX8" fmla="*/ 723900 w 6814457"/>
              <a:gd name="connsiteY8" fmla="*/ 1447800 h 1447800"/>
              <a:gd name="connsiteX9" fmla="*/ 212025 w 6814457"/>
              <a:gd name="connsiteY9" fmla="*/ 1235774 h 1447800"/>
              <a:gd name="connsiteX10" fmla="*/ 0 w 6814457"/>
              <a:gd name="connsiteY10" fmla="*/ 723899 h 1447800"/>
              <a:gd name="connsiteX0" fmla="*/ 0 w 6814457"/>
              <a:gd name="connsiteY0" fmla="*/ 723899 h 1447800"/>
              <a:gd name="connsiteX1" fmla="*/ 723901 w 6814457"/>
              <a:gd name="connsiteY1" fmla="*/ 0 h 1447800"/>
              <a:gd name="connsiteX2" fmla="*/ 6090557 w 6814457"/>
              <a:gd name="connsiteY2" fmla="*/ 0 h 1447800"/>
              <a:gd name="connsiteX3" fmla="*/ 6602432 w 6814457"/>
              <a:gd name="connsiteY3" fmla="*/ 212026 h 1447800"/>
              <a:gd name="connsiteX4" fmla="*/ 6814457 w 6814457"/>
              <a:gd name="connsiteY4" fmla="*/ 723901 h 1447800"/>
              <a:gd name="connsiteX5" fmla="*/ 6814457 w 6814457"/>
              <a:gd name="connsiteY5" fmla="*/ 723900 h 1447800"/>
              <a:gd name="connsiteX6" fmla="*/ 6602431 w 6814457"/>
              <a:gd name="connsiteY6" fmla="*/ 1235775 h 1447800"/>
              <a:gd name="connsiteX7" fmla="*/ 6090556 w 6814457"/>
              <a:gd name="connsiteY7" fmla="*/ 1447800 h 1447800"/>
              <a:gd name="connsiteX8" fmla="*/ 723900 w 6814457"/>
              <a:gd name="connsiteY8" fmla="*/ 1447800 h 1447800"/>
              <a:gd name="connsiteX9" fmla="*/ 303465 w 6814457"/>
              <a:gd name="connsiteY9" fmla="*/ 1327214 h 1447800"/>
              <a:gd name="connsiteX0" fmla="*/ 420436 w 6510992"/>
              <a:gd name="connsiteY0" fmla="*/ 0 h 1447800"/>
              <a:gd name="connsiteX1" fmla="*/ 5787092 w 6510992"/>
              <a:gd name="connsiteY1" fmla="*/ 0 h 1447800"/>
              <a:gd name="connsiteX2" fmla="*/ 6298967 w 6510992"/>
              <a:gd name="connsiteY2" fmla="*/ 212026 h 1447800"/>
              <a:gd name="connsiteX3" fmla="*/ 6510992 w 6510992"/>
              <a:gd name="connsiteY3" fmla="*/ 723901 h 1447800"/>
              <a:gd name="connsiteX4" fmla="*/ 6510992 w 6510992"/>
              <a:gd name="connsiteY4" fmla="*/ 723900 h 1447800"/>
              <a:gd name="connsiteX5" fmla="*/ 6298966 w 6510992"/>
              <a:gd name="connsiteY5" fmla="*/ 1235775 h 1447800"/>
              <a:gd name="connsiteX6" fmla="*/ 5787091 w 6510992"/>
              <a:gd name="connsiteY6" fmla="*/ 1447800 h 1447800"/>
              <a:gd name="connsiteX7" fmla="*/ 420435 w 6510992"/>
              <a:gd name="connsiteY7" fmla="*/ 1447800 h 1447800"/>
              <a:gd name="connsiteX8" fmla="*/ 0 w 6510992"/>
              <a:gd name="connsiteY8" fmla="*/ 1327214 h 1447800"/>
              <a:gd name="connsiteX0" fmla="*/ 1 w 6090557"/>
              <a:gd name="connsiteY0" fmla="*/ 0 h 1447800"/>
              <a:gd name="connsiteX1" fmla="*/ 5366657 w 6090557"/>
              <a:gd name="connsiteY1" fmla="*/ 0 h 1447800"/>
              <a:gd name="connsiteX2" fmla="*/ 5878532 w 6090557"/>
              <a:gd name="connsiteY2" fmla="*/ 212026 h 1447800"/>
              <a:gd name="connsiteX3" fmla="*/ 6090557 w 6090557"/>
              <a:gd name="connsiteY3" fmla="*/ 723901 h 1447800"/>
              <a:gd name="connsiteX4" fmla="*/ 6090557 w 6090557"/>
              <a:gd name="connsiteY4" fmla="*/ 723900 h 1447800"/>
              <a:gd name="connsiteX5" fmla="*/ 5878531 w 6090557"/>
              <a:gd name="connsiteY5" fmla="*/ 1235775 h 1447800"/>
              <a:gd name="connsiteX6" fmla="*/ 5366656 w 6090557"/>
              <a:gd name="connsiteY6" fmla="*/ 1447800 h 1447800"/>
              <a:gd name="connsiteX7" fmla="*/ 0 w 6090557"/>
              <a:gd name="connsiteY7" fmla="*/ 1447800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90557" h="1447800">
                <a:moveTo>
                  <a:pt x="1" y="0"/>
                </a:moveTo>
                <a:lnTo>
                  <a:pt x="5366657" y="0"/>
                </a:lnTo>
                <a:cubicBezTo>
                  <a:pt x="5558647" y="0"/>
                  <a:pt x="5742774" y="76268"/>
                  <a:pt x="5878532" y="212026"/>
                </a:cubicBezTo>
                <a:cubicBezTo>
                  <a:pt x="6014289" y="347784"/>
                  <a:pt x="6090557" y="531911"/>
                  <a:pt x="6090557" y="723901"/>
                </a:cubicBezTo>
                <a:lnTo>
                  <a:pt x="6090557" y="723900"/>
                </a:lnTo>
                <a:cubicBezTo>
                  <a:pt x="6090557" y="915890"/>
                  <a:pt x="6014289" y="1100017"/>
                  <a:pt x="5878531" y="1235775"/>
                </a:cubicBezTo>
                <a:cubicBezTo>
                  <a:pt x="5742773" y="1371533"/>
                  <a:pt x="5558646" y="1447800"/>
                  <a:pt x="5366656" y="1447800"/>
                </a:cubicBezTo>
                <a:lnTo>
                  <a:pt x="0" y="1447800"/>
                </a:ln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130" name="Title 1"/>
          <p:cNvSpPr txBox="1">
            <a:spLocks/>
          </p:cNvSpPr>
          <p:nvPr/>
        </p:nvSpPr>
        <p:spPr bwMode="auto">
          <a:xfrm>
            <a:off x="422031" y="3124200"/>
            <a:ext cx="470681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ar-EG" sz="3700" b="1" dirty="0">
                <a:latin typeface="AYM Wadiy S_U normal."/>
                <a:cs typeface="Times New Roman" pitchFamily="18" charset="0"/>
              </a:rPr>
              <a:t>اسم المقرر</a:t>
            </a:r>
            <a:endParaRPr lang="ar-SA" sz="3700" b="1" dirty="0">
              <a:latin typeface="AYM Wadiy S_U normal."/>
              <a:cs typeface="Times New Roman" pitchFamily="18" charset="0"/>
            </a:endParaRPr>
          </a:p>
          <a:p>
            <a:pPr algn="ctr">
              <a:defRPr/>
            </a:pPr>
            <a:r>
              <a:rPr lang="ar-SA" sz="4000" dirty="0" err="1">
                <a:latin typeface="Calibri" pitchFamily="34" charset="0"/>
                <a:cs typeface="PT Bold Heading" pitchFamily="2" charset="-78"/>
              </a:rPr>
              <a:t>الادارة</a:t>
            </a:r>
            <a:r>
              <a:rPr lang="ar-SA" sz="4000" dirty="0">
                <a:latin typeface="Calibri" pitchFamily="34" charset="0"/>
                <a:cs typeface="PT Bold Heading" pitchFamily="2" charset="-78"/>
              </a:rPr>
              <a:t> </a:t>
            </a:r>
            <a:r>
              <a:rPr lang="ar-SA" sz="4000" dirty="0" smtClean="0">
                <a:latin typeface="Calibri" pitchFamily="34" charset="0"/>
                <a:cs typeface="PT Bold Heading" pitchFamily="2" charset="-78"/>
              </a:rPr>
              <a:t>العامة</a:t>
            </a:r>
          </a:p>
          <a:p>
            <a:pPr algn="ctr">
              <a:defRPr/>
            </a:pPr>
            <a:r>
              <a:rPr lang="ar-SA" sz="3200" dirty="0" smtClean="0">
                <a:latin typeface="Calibri" pitchFamily="34" charset="0"/>
                <a:cs typeface="PT Bold Heading" pitchFamily="2" charset="-78"/>
              </a:rPr>
              <a:t>د.محمد </a:t>
            </a:r>
            <a:r>
              <a:rPr lang="ar-SA" sz="3200" dirty="0" err="1" smtClean="0">
                <a:latin typeface="Calibri" pitchFamily="34" charset="0"/>
                <a:cs typeface="PT Bold Heading" pitchFamily="2" charset="-78"/>
              </a:rPr>
              <a:t>عبدالرحمن</a:t>
            </a:r>
            <a:r>
              <a:rPr lang="ar-SA" sz="3200" dirty="0" smtClean="0">
                <a:latin typeface="Calibri" pitchFamily="34" charset="0"/>
                <a:cs typeface="PT Bold Heading" pitchFamily="2" charset="-78"/>
              </a:rPr>
              <a:t> </a:t>
            </a:r>
            <a:r>
              <a:rPr lang="ar-SA" sz="3200" dirty="0" err="1" smtClean="0">
                <a:latin typeface="Calibri" pitchFamily="34" charset="0"/>
                <a:cs typeface="PT Bold Heading" pitchFamily="2" charset="-78"/>
              </a:rPr>
              <a:t>الدوغان</a:t>
            </a:r>
            <a:endParaRPr lang="ar-SA" sz="3200" dirty="0">
              <a:latin typeface="Calibri" pitchFamily="34" charset="0"/>
              <a:cs typeface="PT Bold Heading" pitchFamily="2" charset="-78"/>
            </a:endParaRPr>
          </a:p>
          <a:p>
            <a:pPr algn="ctr">
              <a:defRPr/>
            </a:pPr>
            <a:endParaRPr lang="en-US" sz="2600" b="1" dirty="0">
              <a:latin typeface="Calibri" pitchFamily="34" charset="0"/>
            </a:endParaRPr>
          </a:p>
        </p:txBody>
      </p:sp>
      <p:sp>
        <p:nvSpPr>
          <p:cNvPr id="13323" name="Slide Number Placeholder 10"/>
          <p:cNvSpPr txBox="1">
            <a:spLocks/>
          </p:cNvSpPr>
          <p:nvPr/>
        </p:nvSpPr>
        <p:spPr bwMode="auto">
          <a:xfrm>
            <a:off x="351692" y="6405564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rtl="0"/>
            <a:fld id="{E47AEFE9-C159-4FDA-8C3B-CFD8F2B5B520}" type="slidenum">
              <a:rPr lang="ar-SA" sz="1200">
                <a:solidFill>
                  <a:schemeClr val="bg1"/>
                </a:solidFill>
                <a:latin typeface="Calibri" pitchFamily="34" charset="0"/>
              </a:rPr>
              <a:pPr rtl="0"/>
              <a:t>1</a:t>
            </a:fld>
            <a:endParaRPr lang="en-US" sz="120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200" b="1" dirty="0" smtClean="0">
                <a:solidFill>
                  <a:prstClr val="black"/>
                </a:solidFill>
              </a:rPr>
              <a:t>(تابع) مبادئ </a:t>
            </a:r>
            <a:r>
              <a:rPr lang="ar-SA" sz="4200" b="1" dirty="0">
                <a:solidFill>
                  <a:prstClr val="black"/>
                </a:solidFill>
              </a:rPr>
              <a:t>التنظيم</a:t>
            </a:r>
            <a:r>
              <a:rPr lang="en-US" sz="4200" b="1" dirty="0"/>
              <a:t> </a:t>
            </a:r>
            <a:endParaRPr lang="ar-SA" sz="42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4800" y="1600201"/>
            <a:ext cx="8458200" cy="4525963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ar-SA" sz="3100" b="1" u="sng" dirty="0" smtClean="0"/>
              <a:t>سلبيات التخصص:</a:t>
            </a:r>
            <a:endParaRPr lang="en-US" sz="3100" b="1" u="sng" dirty="0"/>
          </a:p>
          <a:p>
            <a:pPr marL="514350" lvl="0" indent="-514350" algn="just">
              <a:buFont typeface="+mj-lt"/>
              <a:buAutoNum type="arabicPeriod"/>
            </a:pPr>
            <a:r>
              <a:rPr lang="ar-SA" sz="3100" dirty="0">
                <a:solidFill>
                  <a:srgbClr val="CC6600"/>
                </a:solidFill>
              </a:rPr>
              <a:t>الملل</a:t>
            </a:r>
            <a:r>
              <a:rPr lang="ar-SA" sz="3100" dirty="0"/>
              <a:t> بسبب تكرار نفس </a:t>
            </a:r>
            <a:r>
              <a:rPr lang="ar-SA" sz="3100" dirty="0" smtClean="0"/>
              <a:t>العمليات. </a:t>
            </a:r>
            <a:endParaRPr lang="en-US" sz="3100" dirty="0"/>
          </a:p>
          <a:p>
            <a:pPr marL="514350" lvl="0" indent="-514350" algn="just">
              <a:buFont typeface="+mj-lt"/>
              <a:buAutoNum type="arabicPeriod"/>
            </a:pPr>
            <a:r>
              <a:rPr lang="ar-SA" sz="3100" dirty="0">
                <a:solidFill>
                  <a:srgbClr val="CC6600"/>
                </a:solidFill>
              </a:rPr>
              <a:t>صعوبة التنسيق </a:t>
            </a:r>
            <a:r>
              <a:rPr lang="ar-SA" sz="3100" dirty="0"/>
              <a:t>بسبب كثرة العمال </a:t>
            </a:r>
            <a:r>
              <a:rPr lang="ar-SA" sz="3100" dirty="0" smtClean="0"/>
              <a:t>والعمليات جراء تقسيم </a:t>
            </a:r>
            <a:r>
              <a:rPr lang="ar-SA" sz="3100" dirty="0"/>
              <a:t>العمل الى أجزاء </a:t>
            </a:r>
            <a:r>
              <a:rPr lang="ar-SA" sz="3100" dirty="0" smtClean="0"/>
              <a:t>صغيرة.</a:t>
            </a:r>
            <a:endParaRPr lang="en-US" sz="3100" dirty="0"/>
          </a:p>
          <a:p>
            <a:pPr marL="514350" indent="-514350" algn="just">
              <a:buFont typeface="+mj-lt"/>
              <a:buAutoNum type="arabicPeriod"/>
            </a:pPr>
            <a:r>
              <a:rPr lang="ar-SA" sz="3100" dirty="0">
                <a:solidFill>
                  <a:srgbClr val="CC6600"/>
                </a:solidFill>
              </a:rPr>
              <a:t>سوء استغلال مواهب العاملين</a:t>
            </a:r>
            <a:r>
              <a:rPr lang="ar-SA" sz="3100" dirty="0"/>
              <a:t> بسبب التركيز على عمل </a:t>
            </a:r>
            <a:r>
              <a:rPr lang="ar-SA" sz="3100" dirty="0" smtClean="0"/>
              <a:t>واحد.</a:t>
            </a:r>
          </a:p>
          <a:p>
            <a:pPr marL="514350" indent="-514350" algn="just">
              <a:buNone/>
            </a:pPr>
            <a:endParaRPr lang="en-US" sz="3100" dirty="0" smtClean="0"/>
          </a:p>
          <a:p>
            <a:pPr algn="just">
              <a:buFont typeface="Wingdings" pitchFamily="2" charset="2"/>
              <a:buChar char="q"/>
            </a:pPr>
            <a:r>
              <a:rPr lang="ar-SA" sz="3100" b="1" dirty="0" smtClean="0"/>
              <a:t> مبدأ </a:t>
            </a:r>
            <a:r>
              <a:rPr lang="ar-SA" sz="3100" b="1" dirty="0"/>
              <a:t>وحدة </a:t>
            </a:r>
            <a:r>
              <a:rPr lang="ar-SA" sz="3100" b="1" dirty="0" smtClean="0"/>
              <a:t>القيادة (وحدة الأمر):</a:t>
            </a:r>
          </a:p>
          <a:p>
            <a:pPr algn="just">
              <a:buNone/>
            </a:pPr>
            <a:r>
              <a:rPr lang="ar-SA" sz="3100" dirty="0" smtClean="0"/>
              <a:t>  </a:t>
            </a:r>
            <a:r>
              <a:rPr lang="ar-SA" sz="3100" dirty="0" smtClean="0">
                <a:solidFill>
                  <a:srgbClr val="CC6600"/>
                </a:solidFill>
              </a:rPr>
              <a:t>يجب </a:t>
            </a:r>
            <a:r>
              <a:rPr lang="ar-SA" sz="3100" dirty="0">
                <a:solidFill>
                  <a:srgbClr val="CC6600"/>
                </a:solidFill>
              </a:rPr>
              <a:t>أ</a:t>
            </a:r>
            <a:r>
              <a:rPr lang="ar-SA" sz="3100" dirty="0" smtClean="0">
                <a:solidFill>
                  <a:srgbClr val="CC6600"/>
                </a:solidFill>
              </a:rPr>
              <a:t>ن </a:t>
            </a:r>
            <a:r>
              <a:rPr lang="ar-SA" sz="3100" dirty="0">
                <a:solidFill>
                  <a:srgbClr val="CC6600"/>
                </a:solidFill>
              </a:rPr>
              <a:t>تمر جميع الأوامر التي يتلقاها الموظف </a:t>
            </a:r>
            <a:r>
              <a:rPr lang="ar-SA" sz="3100" dirty="0" smtClean="0">
                <a:solidFill>
                  <a:srgbClr val="CC6600"/>
                </a:solidFill>
              </a:rPr>
              <a:t>من خلال </a:t>
            </a:r>
            <a:r>
              <a:rPr lang="ar-SA" sz="3100" dirty="0">
                <a:solidFill>
                  <a:srgbClr val="CC6600"/>
                </a:solidFill>
              </a:rPr>
              <a:t>رئيسه </a:t>
            </a:r>
            <a:r>
              <a:rPr lang="ar-SA" sz="3100" dirty="0" smtClean="0">
                <a:solidFill>
                  <a:srgbClr val="CC6600"/>
                </a:solidFill>
              </a:rPr>
              <a:t>المباشر</a:t>
            </a:r>
            <a:r>
              <a:rPr lang="ar-SA" sz="3100" dirty="0" smtClean="0"/>
              <a:t>. </a:t>
            </a:r>
          </a:p>
          <a:p>
            <a:pPr algn="just">
              <a:buNone/>
            </a:pPr>
            <a:endParaRPr lang="ar-SA" sz="3100" dirty="0" smtClean="0"/>
          </a:p>
          <a:p>
            <a:pPr algn="just">
              <a:buNone/>
            </a:pPr>
            <a:endParaRPr lang="ar-SA" sz="3100" dirty="0" smtClean="0"/>
          </a:p>
          <a:p>
            <a:pPr algn="just">
              <a:buNone/>
            </a:pPr>
            <a:endParaRPr lang="ar-SA" sz="3100" dirty="0" smtClean="0"/>
          </a:p>
          <a:p>
            <a:pPr algn="just">
              <a:buNone/>
            </a:pPr>
            <a:endParaRPr lang="en-US" sz="3100" dirty="0"/>
          </a:p>
          <a:p>
            <a:pPr marL="514350" indent="-514350" algn="just">
              <a:buFont typeface="+mj-lt"/>
              <a:buAutoNum type="arabicPeriod"/>
            </a:pPr>
            <a:endParaRPr lang="en-US" sz="3100" dirty="0" smtClean="0"/>
          </a:p>
          <a:p>
            <a:pPr marL="0" indent="0" algn="just">
              <a:buNone/>
            </a:pPr>
            <a:endParaRPr lang="ar-SA" sz="3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2E276-E6C0-4DD2-AFEF-E32FEEE74FB3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  <p:transition spd="slow"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5410200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ar-SA" sz="2800" b="1" dirty="0" smtClean="0"/>
              <a:t>مبدأ </a:t>
            </a:r>
            <a:r>
              <a:rPr lang="ar-SA" sz="2800" b="1" dirty="0"/>
              <a:t>نطاق </a:t>
            </a:r>
            <a:r>
              <a:rPr lang="ar-SA" sz="2800" b="1" dirty="0" smtClean="0"/>
              <a:t>الاشراف:</a:t>
            </a:r>
            <a:endParaRPr lang="en-US" sz="2800" b="1" dirty="0"/>
          </a:p>
          <a:p>
            <a:pPr lvl="0" algn="just">
              <a:buNone/>
            </a:pPr>
            <a:r>
              <a:rPr lang="ar-SA" sz="2600" dirty="0" smtClean="0"/>
              <a:t>   يعبّر </a:t>
            </a:r>
            <a:r>
              <a:rPr lang="ar-SA" sz="2600" dirty="0"/>
              <a:t>نطاق الاشراف عن </a:t>
            </a:r>
            <a:r>
              <a:rPr lang="ar-SA" sz="2600" dirty="0">
                <a:solidFill>
                  <a:srgbClr val="CC6600"/>
                </a:solidFill>
              </a:rPr>
              <a:t>عدد العاملين الذين يخضعون </a:t>
            </a:r>
            <a:r>
              <a:rPr lang="ar-SA" sz="2600" dirty="0" smtClean="0">
                <a:solidFill>
                  <a:srgbClr val="CC6600"/>
                </a:solidFill>
              </a:rPr>
              <a:t>لإشراف </a:t>
            </a:r>
            <a:r>
              <a:rPr lang="ar-SA" sz="2600" dirty="0">
                <a:solidFill>
                  <a:srgbClr val="CC6600"/>
                </a:solidFill>
              </a:rPr>
              <a:t>مدير </a:t>
            </a:r>
            <a:r>
              <a:rPr lang="ar-SA" sz="2600" dirty="0" smtClean="0">
                <a:solidFill>
                  <a:srgbClr val="CC6600"/>
                </a:solidFill>
              </a:rPr>
              <a:t>واحد</a:t>
            </a:r>
            <a:r>
              <a:rPr lang="ar-SA" sz="2600" dirty="0" smtClean="0"/>
              <a:t>.</a:t>
            </a:r>
          </a:p>
          <a:p>
            <a:pPr lvl="0" algn="just">
              <a:buNone/>
            </a:pPr>
            <a:endParaRPr lang="en-US" sz="800" dirty="0"/>
          </a:p>
          <a:p>
            <a:pPr lvl="0" algn="just">
              <a:buNone/>
            </a:pPr>
            <a:r>
              <a:rPr lang="ar-SA" sz="2800" b="1" u="sng" dirty="0" smtClean="0"/>
              <a:t>العوامل التي تحدد نطاق الإشراف:</a:t>
            </a:r>
            <a:endParaRPr lang="en-US" sz="2800" b="1" u="sng" dirty="0"/>
          </a:p>
          <a:p>
            <a:pPr marL="514350" lvl="0" indent="-514350" algn="just">
              <a:buFont typeface="+mj-lt"/>
              <a:buAutoNum type="arabicPeriod"/>
            </a:pPr>
            <a:r>
              <a:rPr lang="ar-SA" sz="2800" dirty="0">
                <a:solidFill>
                  <a:srgbClr val="CC6600"/>
                </a:solidFill>
              </a:rPr>
              <a:t>طبيعة نشاط </a:t>
            </a:r>
            <a:r>
              <a:rPr lang="ar-SA" sz="2800" dirty="0" smtClean="0">
                <a:solidFill>
                  <a:srgbClr val="CC6600"/>
                </a:solidFill>
              </a:rPr>
              <a:t>المنظمة </a:t>
            </a:r>
            <a:r>
              <a:rPr lang="ar-SA" sz="2800" dirty="0" smtClean="0"/>
              <a:t>ودرجة </a:t>
            </a:r>
            <a:r>
              <a:rPr lang="ar-SA" sz="2800" dirty="0"/>
              <a:t>التخصص في تقسيم </a:t>
            </a:r>
            <a:r>
              <a:rPr lang="ar-SA" sz="2800" dirty="0" smtClean="0"/>
              <a:t>ادارتها.</a:t>
            </a:r>
            <a:endParaRPr lang="en-US" sz="2800" dirty="0"/>
          </a:p>
          <a:p>
            <a:pPr marL="514350" lvl="0" indent="-514350" algn="just">
              <a:buFont typeface="+mj-lt"/>
              <a:buAutoNum type="arabicPeriod"/>
            </a:pPr>
            <a:r>
              <a:rPr lang="ar-SA" sz="2800" dirty="0">
                <a:solidFill>
                  <a:srgbClr val="CC6600"/>
                </a:solidFill>
              </a:rPr>
              <a:t>طبيعة العمل ومتطلباته </a:t>
            </a:r>
            <a:r>
              <a:rPr lang="ar-SA" sz="2800" dirty="0"/>
              <a:t>من مواهب و معرفة </a:t>
            </a:r>
            <a:r>
              <a:rPr lang="ar-SA" sz="2800" dirty="0" smtClean="0"/>
              <a:t>خاصة، </a:t>
            </a:r>
            <a:r>
              <a:rPr lang="ar-SA" sz="2800" dirty="0"/>
              <a:t>ومن رقابة من قبل </a:t>
            </a:r>
            <a:r>
              <a:rPr lang="ar-SA" sz="2800" dirty="0" smtClean="0"/>
              <a:t>الرؤساء.</a:t>
            </a:r>
            <a:endParaRPr lang="en-US" sz="2800" dirty="0"/>
          </a:p>
          <a:p>
            <a:pPr marL="514350" lvl="0" indent="-514350" algn="just">
              <a:buFont typeface="+mj-lt"/>
              <a:buAutoNum type="arabicPeriod"/>
            </a:pPr>
            <a:r>
              <a:rPr lang="ar-SA" sz="2800" dirty="0" smtClean="0">
                <a:solidFill>
                  <a:srgbClr val="CC6600"/>
                </a:solidFill>
              </a:rPr>
              <a:t>قدرات ومهارات الرئيس والمرؤوسين</a:t>
            </a:r>
            <a:r>
              <a:rPr lang="ar-SA" sz="2800" dirty="0" smtClean="0"/>
              <a:t>. </a:t>
            </a:r>
            <a:endParaRPr lang="en-US" sz="2800" dirty="0"/>
          </a:p>
          <a:p>
            <a:pPr marL="514350" lvl="0" indent="-514350" algn="just">
              <a:buFont typeface="+mj-lt"/>
              <a:buAutoNum type="arabicPeriod"/>
            </a:pPr>
            <a:r>
              <a:rPr lang="ar-SA" sz="2800" dirty="0">
                <a:solidFill>
                  <a:srgbClr val="CC6600"/>
                </a:solidFill>
              </a:rPr>
              <a:t>مدى توفر </a:t>
            </a:r>
            <a:r>
              <a:rPr lang="ar-SA" sz="2800" dirty="0" smtClean="0">
                <a:solidFill>
                  <a:srgbClr val="CC6600"/>
                </a:solidFill>
              </a:rPr>
              <a:t>الخدمات </a:t>
            </a:r>
            <a:r>
              <a:rPr lang="ar-SA" sz="2800" dirty="0">
                <a:solidFill>
                  <a:srgbClr val="CC6600"/>
                </a:solidFill>
              </a:rPr>
              <a:t>الاستشارية </a:t>
            </a:r>
            <a:r>
              <a:rPr lang="ar-SA" sz="2800" dirty="0"/>
              <a:t>التي يستعين بها الرئيس </a:t>
            </a:r>
            <a:r>
              <a:rPr lang="ar-SA" sz="2800" dirty="0" smtClean="0"/>
              <a:t>للإشراف.</a:t>
            </a:r>
            <a:endParaRPr lang="en-US" sz="2800" dirty="0"/>
          </a:p>
          <a:p>
            <a:pPr marL="514350" lvl="0" indent="-514350" algn="just">
              <a:buFont typeface="+mj-lt"/>
              <a:buAutoNum type="arabicPeriod"/>
            </a:pPr>
            <a:r>
              <a:rPr lang="ar-SA" sz="2800" dirty="0" smtClean="0">
                <a:solidFill>
                  <a:srgbClr val="CC6600"/>
                </a:solidFill>
              </a:rPr>
              <a:t>مدى تأثير نطاق الاشراف على سرعة </a:t>
            </a:r>
            <a:r>
              <a:rPr lang="ar-SA" sz="2800" dirty="0">
                <a:solidFill>
                  <a:srgbClr val="CC6600"/>
                </a:solidFill>
              </a:rPr>
              <a:t>الاتصالات </a:t>
            </a:r>
            <a:r>
              <a:rPr lang="ar-SA" sz="2800" dirty="0"/>
              <a:t>التي تزيد </a:t>
            </a:r>
            <a:r>
              <a:rPr lang="ar-SA" sz="2800" dirty="0" smtClean="0"/>
              <a:t>بزيادته.</a:t>
            </a:r>
            <a:endParaRPr lang="en-US" sz="2800" dirty="0"/>
          </a:p>
          <a:p>
            <a:pPr marL="514350" indent="-514350" algn="just">
              <a:buFont typeface="+mj-lt"/>
              <a:buAutoNum type="arabicPeriod"/>
            </a:pPr>
            <a:r>
              <a:rPr lang="ar-SA" sz="2800" dirty="0">
                <a:solidFill>
                  <a:srgbClr val="CC6600"/>
                </a:solidFill>
              </a:rPr>
              <a:t>التكاليف</a:t>
            </a:r>
            <a:r>
              <a:rPr lang="ar-SA" sz="2800" dirty="0"/>
              <a:t> التي تزيد كلما قل نطاق </a:t>
            </a:r>
            <a:r>
              <a:rPr lang="ar-SA" sz="2800" dirty="0" smtClean="0"/>
              <a:t>الاشراف. </a:t>
            </a:r>
            <a:endParaRPr lang="ar-SA" sz="2800" dirty="0"/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6096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sz="4200" b="1" dirty="0" smtClean="0">
                <a:solidFill>
                  <a:prstClr val="black"/>
                </a:solidFill>
              </a:rPr>
              <a:t>(تابع) مبادئ التنظيم</a:t>
            </a:r>
            <a:r>
              <a:rPr lang="en-US" sz="4200" b="1" dirty="0" smtClean="0"/>
              <a:t> </a:t>
            </a:r>
            <a:endParaRPr lang="ar-SA" sz="42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2E276-E6C0-4DD2-AFEF-E32FEEE74FB3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  <p:transition spd="slow">
    <p:pull dir="r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4800" y="1600201"/>
            <a:ext cx="8610600" cy="4525963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ar-SA" sz="3100" b="1" dirty="0" smtClean="0"/>
              <a:t> مبدأ تكافؤ السلطة والمسؤولية:</a:t>
            </a:r>
          </a:p>
          <a:p>
            <a:pPr algn="just"/>
            <a:r>
              <a:rPr lang="ar-SA" sz="3100" dirty="0" smtClean="0"/>
              <a:t>السلطة هي </a:t>
            </a:r>
            <a:r>
              <a:rPr lang="ar-SA" sz="3100" dirty="0" smtClean="0">
                <a:solidFill>
                  <a:srgbClr val="CC6600"/>
                </a:solidFill>
              </a:rPr>
              <a:t>الحق الرسمي في إصدار الأوامر</a:t>
            </a:r>
            <a:r>
              <a:rPr lang="ar-SA" sz="3100" dirty="0" smtClean="0"/>
              <a:t>.</a:t>
            </a:r>
          </a:p>
          <a:p>
            <a:pPr algn="just"/>
            <a:r>
              <a:rPr lang="ar-SA" sz="3100" dirty="0" smtClean="0"/>
              <a:t>السلطة هي </a:t>
            </a:r>
            <a:r>
              <a:rPr lang="ar-SA" sz="3100" dirty="0" smtClean="0">
                <a:solidFill>
                  <a:srgbClr val="CC6600"/>
                </a:solidFill>
              </a:rPr>
              <a:t>قوة تجعل الإنسان قادراً على توجيه سلوك الآخرين</a:t>
            </a:r>
            <a:r>
              <a:rPr lang="ar-SA" sz="3100" dirty="0" smtClean="0"/>
              <a:t>، والتي تستمد من على القدرة على منح المكافأة وإيقاع العقاب، أو من الشخصية، أو من الخبرة والعلم، أو من المنصب.</a:t>
            </a:r>
          </a:p>
          <a:p>
            <a:pPr algn="just"/>
            <a:r>
              <a:rPr lang="ar-SA" sz="2900" dirty="0" smtClean="0"/>
              <a:t>المسؤولية تعني </a:t>
            </a:r>
            <a:r>
              <a:rPr lang="ar-SA" sz="2900" dirty="0" smtClean="0">
                <a:solidFill>
                  <a:srgbClr val="CC6600"/>
                </a:solidFill>
              </a:rPr>
              <a:t>الالتزام</a:t>
            </a:r>
            <a:r>
              <a:rPr lang="ar-SA" sz="2900" dirty="0" smtClean="0"/>
              <a:t> </a:t>
            </a:r>
            <a:r>
              <a:rPr lang="ar-SA" sz="2900" dirty="0" smtClean="0">
                <a:solidFill>
                  <a:srgbClr val="CC6600"/>
                </a:solidFill>
              </a:rPr>
              <a:t>بالأهداف والقيام بالواجبات </a:t>
            </a:r>
            <a:r>
              <a:rPr lang="ar-SA" sz="2900" dirty="0" smtClean="0"/>
              <a:t>المتعلقة بتحقيقها.</a:t>
            </a:r>
          </a:p>
          <a:p>
            <a:pPr algn="just"/>
            <a:r>
              <a:rPr lang="ar-SA" sz="3100" dirty="0" smtClean="0">
                <a:solidFill>
                  <a:srgbClr val="CC6600"/>
                </a:solidFill>
              </a:rPr>
              <a:t>يجب أن يتمتع الموظف بالسلطة الكافية </a:t>
            </a:r>
            <a:r>
              <a:rPr lang="ar-SA" sz="3100" dirty="0" smtClean="0"/>
              <a:t>التي تجعله يقوم بواجبه على أحسن وجه.      </a:t>
            </a:r>
            <a:endParaRPr lang="en-US" sz="3100" dirty="0" smtClean="0"/>
          </a:p>
          <a:p>
            <a:pPr algn="just"/>
            <a:endParaRPr lang="en-US" sz="3100" dirty="0" smtClean="0"/>
          </a:p>
          <a:p>
            <a:pPr algn="just"/>
            <a:endParaRPr lang="ar-SA" sz="3100" dirty="0"/>
          </a:p>
        </p:txBody>
      </p:sp>
      <p:sp>
        <p:nvSpPr>
          <p:cNvPr id="5" name="عنوان 1"/>
          <p:cNvSpPr txBox="1">
            <a:spLocks/>
          </p:cNvSpPr>
          <p:nvPr/>
        </p:nvSpPr>
        <p:spPr>
          <a:xfrm>
            <a:off x="609600" y="228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sz="4200" b="1" dirty="0" smtClean="0">
                <a:solidFill>
                  <a:prstClr val="black"/>
                </a:solidFill>
              </a:rPr>
              <a:t>(تابع) مبادئ التنظيم</a:t>
            </a:r>
            <a:r>
              <a:rPr lang="en-US" sz="4200" b="1" dirty="0" smtClean="0"/>
              <a:t> </a:t>
            </a:r>
            <a:endParaRPr lang="ar-SA" sz="4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2E276-E6C0-4DD2-AFEF-E32FEEE74FB3}" type="slidenum">
              <a:rPr lang="ar-SA" smtClean="0"/>
              <a:pPr/>
              <a:t>12</a:t>
            </a:fld>
            <a:endParaRPr lang="ar-SA"/>
          </a:p>
        </p:txBody>
      </p:sp>
    </p:spTree>
  </p:cSld>
  <p:clrMapOvr>
    <a:masterClrMapping/>
  </p:clrMapOvr>
  <p:transition spd="slow">
    <p:diamond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Font typeface="Wingdings" pitchFamily="2" charset="2"/>
              <a:buChar char="q"/>
            </a:pPr>
            <a:r>
              <a:rPr lang="ar-SA" sz="3500" b="1" dirty="0" smtClean="0"/>
              <a:t> تفويض السلطة: </a:t>
            </a:r>
          </a:p>
          <a:p>
            <a:pPr algn="just">
              <a:buNone/>
            </a:pPr>
            <a:r>
              <a:rPr lang="ar-SA" dirty="0" smtClean="0"/>
              <a:t>   </a:t>
            </a:r>
            <a:r>
              <a:rPr lang="ar-SA" dirty="0" smtClean="0">
                <a:solidFill>
                  <a:srgbClr val="CC6600"/>
                </a:solidFill>
              </a:rPr>
              <a:t>قيام الرئيس بنقل جزء </a:t>
            </a:r>
            <a:r>
              <a:rPr lang="ar-SA" dirty="0" smtClean="0"/>
              <a:t>من سلطاته إلى شخص آخر في مستوى أدنى منه في الهرم الإداري.</a:t>
            </a:r>
          </a:p>
          <a:p>
            <a:pPr algn="just"/>
            <a:r>
              <a:rPr lang="ar-SA" dirty="0" smtClean="0"/>
              <a:t>السلطة تفوض ولكن المسؤولية لا تفوض.</a:t>
            </a:r>
          </a:p>
          <a:p>
            <a:pPr algn="just">
              <a:buNone/>
            </a:pPr>
            <a:r>
              <a:rPr lang="ar-SA" b="1" u="sng" dirty="0" smtClean="0"/>
              <a:t>مزايا التفويض: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dirty="0" smtClean="0"/>
              <a:t>تخفيف أعباء الرئيس.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dirty="0" smtClean="0"/>
              <a:t>إعداد المرؤوسين لمناصب قيادية عليا.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dirty="0" smtClean="0"/>
              <a:t>تشجيع المرؤوسين.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dirty="0" smtClean="0"/>
              <a:t>تكريس مبدأ المشاركة في اتخاذ القرار.</a:t>
            </a:r>
            <a:endParaRPr lang="ar-SA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200" b="1" dirty="0" smtClean="0">
                <a:solidFill>
                  <a:prstClr val="black"/>
                </a:solidFill>
              </a:rPr>
              <a:t>(تابع) مبادئ </a:t>
            </a:r>
            <a:r>
              <a:rPr lang="ar-SA" sz="4200" b="1" dirty="0">
                <a:solidFill>
                  <a:prstClr val="black"/>
                </a:solidFill>
              </a:rPr>
              <a:t>التنظيم</a:t>
            </a:r>
            <a:r>
              <a:rPr lang="en-US" sz="4200" b="1" dirty="0"/>
              <a:t> </a:t>
            </a:r>
            <a:endParaRPr lang="ar-SA" sz="42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2E276-E6C0-4DD2-AFEF-E32FEEE74FB3}" type="slidenum">
              <a:rPr lang="ar-SA" smtClean="0"/>
              <a:pPr/>
              <a:t>13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مبادئ الإدارة العامة</a:t>
            </a:r>
            <a:endParaRPr lang="ar-SA"/>
          </a:p>
        </p:txBody>
      </p:sp>
    </p:spTree>
  </p:cSld>
  <p:clrMapOvr>
    <a:masterClrMapping/>
  </p:clrMapOvr>
  <p:transition spd="slow">
    <p:diamond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4800" y="1447801"/>
            <a:ext cx="8534400" cy="467836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ar-SA" b="1" u="sng" dirty="0" smtClean="0"/>
              <a:t>الشروط العامة للتفويض: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اختيار الشخص المناسب.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توفر الإمكانات للمفوض للقيام بما يطلب منه.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متابعة الرئيس للنتائج.</a:t>
            </a:r>
          </a:p>
          <a:p>
            <a:pPr marL="514350" indent="-514350">
              <a:buNone/>
            </a:pPr>
            <a:endParaRPr lang="ar-SA" sz="900" dirty="0" smtClean="0"/>
          </a:p>
          <a:p>
            <a:pPr>
              <a:buNone/>
            </a:pPr>
            <a:r>
              <a:rPr lang="ar-SA" b="1" u="sng" dirty="0" smtClean="0"/>
              <a:t>الشروط التنظيمية للتفويض: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توازن السلطة والمسؤولية.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3100" dirty="0" smtClean="0"/>
              <a:t>المحافظة على خطوط الاتصال المفتوحة بين الرئيس والمرؤوس.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الالتزام بالخطط والسياسات العامة والأهداف.</a:t>
            </a:r>
          </a:p>
          <a:p>
            <a:pPr marL="0" indent="0">
              <a:buNone/>
            </a:pPr>
            <a:r>
              <a:rPr lang="ar-SA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endParaRPr lang="ar-SA" dirty="0"/>
          </a:p>
        </p:txBody>
      </p:sp>
      <p:sp>
        <p:nvSpPr>
          <p:cNvPr id="6" name="عنوان 1"/>
          <p:cNvSpPr txBox="1">
            <a:spLocks/>
          </p:cNvSpPr>
          <p:nvPr/>
        </p:nvSpPr>
        <p:spPr>
          <a:xfrm>
            <a:off x="609600" y="228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sz="4200" b="1" dirty="0" smtClean="0">
                <a:solidFill>
                  <a:prstClr val="black"/>
                </a:solidFill>
              </a:rPr>
              <a:t>(تابع) مبادئ التنظيم</a:t>
            </a:r>
            <a:r>
              <a:rPr lang="en-US" sz="4200" b="1" dirty="0" smtClean="0"/>
              <a:t> </a:t>
            </a:r>
            <a:endParaRPr lang="ar-SA" sz="4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2E276-E6C0-4DD2-AFEF-E32FEEE74FB3}" type="slidenum">
              <a:rPr lang="ar-SA" smtClean="0"/>
              <a:pPr/>
              <a:t>14</a:t>
            </a:fld>
            <a:endParaRPr lang="ar-SA"/>
          </a:p>
        </p:txBody>
      </p:sp>
    </p:spTree>
  </p:cSld>
  <p:clrMapOvr>
    <a:masterClrMapping/>
  </p:clrMapOvr>
  <p:transition spd="slow">
    <p:plus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1"/>
          <p:cNvSpPr txBox="1">
            <a:spLocks/>
          </p:cNvSpPr>
          <p:nvPr/>
        </p:nvSpPr>
        <p:spPr>
          <a:xfrm>
            <a:off x="609600" y="304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sz="4200" b="1" dirty="0" smtClean="0">
                <a:solidFill>
                  <a:prstClr val="black"/>
                </a:solidFill>
              </a:rPr>
              <a:t>(تابع) مبادئ التنظيم</a:t>
            </a:r>
            <a:r>
              <a:rPr lang="en-US" sz="4200" b="1" dirty="0" smtClean="0"/>
              <a:t> </a:t>
            </a:r>
            <a:endParaRPr lang="ar-SA" sz="4200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722437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rabicPeriod" startAt="4"/>
            </a:pPr>
            <a:r>
              <a:rPr lang="ar-SA" dirty="0" smtClean="0"/>
              <a:t>لا يجوز التفويض في الأمور التالية:</a:t>
            </a:r>
          </a:p>
          <a:p>
            <a:pPr marL="514350" indent="-514350">
              <a:buNone/>
            </a:pPr>
            <a:endParaRPr lang="ar-SA" sz="500" dirty="0" smtClean="0"/>
          </a:p>
          <a:p>
            <a:r>
              <a:rPr lang="ar-SA" dirty="0" smtClean="0"/>
              <a:t>القرارات التشريعية.</a:t>
            </a:r>
          </a:p>
          <a:p>
            <a:r>
              <a:rPr lang="ar-SA" dirty="0" smtClean="0"/>
              <a:t>الأمور المتعلقة بتوزيع العمل.</a:t>
            </a:r>
          </a:p>
          <a:p>
            <a:r>
              <a:rPr lang="ar-SA" dirty="0" smtClean="0"/>
              <a:t>رسم السياسة العامة أو تعديلها.</a:t>
            </a:r>
          </a:p>
          <a:p>
            <a:r>
              <a:rPr lang="ar-SA" dirty="0" smtClean="0"/>
              <a:t>التعيين في الوظائف العليا.</a:t>
            </a:r>
          </a:p>
          <a:p>
            <a:r>
              <a:rPr lang="ar-SA" dirty="0" smtClean="0"/>
              <a:t>المسائل المالية وأمور الميزانية في حدود معينة.</a:t>
            </a:r>
          </a:p>
          <a:p>
            <a:endParaRPr lang="ar-SA" dirty="0"/>
          </a:p>
          <a:p>
            <a:pPr marL="514350" indent="-514350">
              <a:buFont typeface="+mj-lt"/>
              <a:buAutoNum type="arabicPeriod" startAt="4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2E276-E6C0-4DD2-AFEF-E32FEEE74FB3}" type="slidenum">
              <a:rPr lang="ar-SA" smtClean="0"/>
              <a:pPr/>
              <a:t>15</a:t>
            </a:fld>
            <a:endParaRPr lang="ar-SA"/>
          </a:p>
        </p:txBody>
      </p:sp>
    </p:spTree>
  </p:cSld>
  <p:clrMapOvr>
    <a:masterClrMapping/>
  </p:clrMapOvr>
  <p:transition spd="slow">
    <p:strips dir="r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200" b="1" dirty="0" smtClean="0">
                <a:solidFill>
                  <a:prstClr val="black"/>
                </a:solidFill>
              </a:rPr>
              <a:t>(تابع) مبادئ </a:t>
            </a:r>
            <a:r>
              <a:rPr lang="ar-SA" sz="4200" b="1" dirty="0">
                <a:solidFill>
                  <a:prstClr val="black"/>
                </a:solidFill>
              </a:rPr>
              <a:t>التنظيم</a:t>
            </a:r>
            <a:r>
              <a:rPr lang="en-US" sz="4200" b="1" dirty="0"/>
              <a:t> </a:t>
            </a:r>
            <a:endParaRPr lang="ar-SA" sz="42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buFont typeface="Wingdings" pitchFamily="2" charset="2"/>
              <a:buChar char="q"/>
            </a:pPr>
            <a:r>
              <a:rPr lang="ar-SA" b="1" dirty="0" smtClean="0"/>
              <a:t> المركزية واللامركزية: </a:t>
            </a:r>
          </a:p>
          <a:p>
            <a:pPr algn="just">
              <a:buNone/>
            </a:pPr>
            <a:r>
              <a:rPr lang="ar-SA" dirty="0" smtClean="0"/>
              <a:t> المركزية: هي تجميع صلاحيات اتخاذ القرار في يد شخص واحد.</a:t>
            </a:r>
          </a:p>
          <a:p>
            <a:pPr algn="just">
              <a:buNone/>
            </a:pPr>
            <a:r>
              <a:rPr lang="ar-SA" dirty="0" smtClean="0"/>
              <a:t> اللامركزية: هي انتشار صلاحيات اتخاذ القرار على جهات متعددة وأشخاص متعددون.</a:t>
            </a:r>
          </a:p>
          <a:p>
            <a:pPr algn="just">
              <a:buNone/>
            </a:pPr>
            <a:endParaRPr lang="ar-SA" sz="900" dirty="0" smtClean="0"/>
          </a:p>
          <a:p>
            <a:pPr algn="just">
              <a:buNone/>
            </a:pPr>
            <a:r>
              <a:rPr lang="ar-SA" b="1" u="sng" dirty="0" smtClean="0"/>
              <a:t>مزايا المركزية: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dirty="0" smtClean="0"/>
              <a:t>تحقيق </a:t>
            </a:r>
            <a:r>
              <a:rPr lang="ar-SA" dirty="0" smtClean="0">
                <a:solidFill>
                  <a:schemeClr val="accent6">
                    <a:lumMod val="50000"/>
                  </a:schemeClr>
                </a:solidFill>
              </a:rPr>
              <a:t>العدالة في التعامل </a:t>
            </a:r>
            <a:r>
              <a:rPr lang="ar-SA" dirty="0" smtClean="0"/>
              <a:t>مع الوحدات الإدارية المختلفة.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dirty="0" smtClean="0">
                <a:solidFill>
                  <a:schemeClr val="accent6">
                    <a:lumMod val="50000"/>
                  </a:schemeClr>
                </a:solidFill>
              </a:rPr>
              <a:t>سهولة التنسيق وتوحيد السياسات </a:t>
            </a:r>
            <a:r>
              <a:rPr lang="ar-SA" dirty="0" smtClean="0"/>
              <a:t>والممارسات.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dirty="0" smtClean="0"/>
              <a:t>تمكين الرئيس الإداري من </a:t>
            </a:r>
            <a:r>
              <a:rPr lang="ar-SA" dirty="0" smtClean="0">
                <a:solidFill>
                  <a:schemeClr val="accent6">
                    <a:lumMod val="50000"/>
                  </a:schemeClr>
                </a:solidFill>
              </a:rPr>
              <a:t>الاطلاع</a:t>
            </a:r>
            <a:r>
              <a:rPr lang="ar-SA" dirty="0" smtClean="0"/>
              <a:t> على كل الأمور.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2E276-E6C0-4DD2-AFEF-E32FEEE74FB3}" type="slidenum">
              <a:rPr lang="ar-SA" smtClean="0"/>
              <a:pPr/>
              <a:t>16</a:t>
            </a:fld>
            <a:endParaRPr lang="ar-SA"/>
          </a:p>
        </p:txBody>
      </p:sp>
    </p:spTree>
  </p:cSld>
  <p:clrMapOvr>
    <a:masterClrMapping/>
  </p:clrMapOvr>
  <p:transition spd="slow">
    <p:pull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ar-SA" sz="4200" b="1" dirty="0" smtClean="0">
                <a:solidFill>
                  <a:prstClr val="black"/>
                </a:solidFill>
              </a:rPr>
              <a:t>(تابع) مبادئ </a:t>
            </a:r>
            <a:r>
              <a:rPr lang="ar-SA" sz="4200" b="1" dirty="0">
                <a:solidFill>
                  <a:prstClr val="black"/>
                </a:solidFill>
              </a:rPr>
              <a:t>التنظيم</a:t>
            </a:r>
            <a:r>
              <a:rPr lang="en-US" sz="4200" b="1" dirty="0"/>
              <a:t> </a:t>
            </a:r>
            <a:endParaRPr lang="ar-SA" sz="4200" b="1" dirty="0"/>
          </a:p>
        </p:txBody>
      </p:sp>
      <p:sp>
        <p:nvSpPr>
          <p:cNvPr id="15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17636"/>
            <a:ext cx="8229600" cy="4830764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ar-SA" dirty="0" smtClean="0">
                <a:solidFill>
                  <a:schemeClr val="accent6">
                    <a:lumMod val="50000"/>
                  </a:schemeClr>
                </a:solidFill>
              </a:rPr>
              <a:t>سهولة الرقابة </a:t>
            </a:r>
            <a:r>
              <a:rPr lang="ar-SA" dirty="0" smtClean="0"/>
              <a:t>بسبب وجود نظام موحد لها.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ar-SA" dirty="0" smtClean="0">
                <a:solidFill>
                  <a:schemeClr val="accent6">
                    <a:lumMod val="50000"/>
                  </a:schemeClr>
                </a:solidFill>
              </a:rPr>
              <a:t>عدم حدوث ازدواجية في القرارات</a:t>
            </a:r>
            <a:r>
              <a:rPr lang="ar-SA" dirty="0" smtClean="0"/>
              <a:t>.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ar-SA" dirty="0" smtClean="0">
                <a:solidFill>
                  <a:schemeClr val="accent6">
                    <a:lumMod val="50000"/>
                  </a:schemeClr>
                </a:solidFill>
              </a:rPr>
              <a:t>الاستخدام الأفضل للموارد والإمكانات</a:t>
            </a:r>
            <a:r>
              <a:rPr lang="ar-SA" dirty="0" smtClean="0"/>
              <a:t>.</a:t>
            </a:r>
          </a:p>
          <a:p>
            <a:pPr>
              <a:buNone/>
            </a:pPr>
            <a:endParaRPr lang="ar-SA" sz="1500" dirty="0" smtClean="0"/>
          </a:p>
          <a:p>
            <a:pPr>
              <a:buNone/>
            </a:pPr>
            <a:r>
              <a:rPr lang="ar-SA" b="1" u="sng" dirty="0" smtClean="0"/>
              <a:t>عيوب المركزية: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عدم توفر مستوى بديل لاتخاذ القرارات.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عدم استغلال المواهب المتوفرة بشكل كامل.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استغراق الإجراءات لمدة زمنية طويلة. 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تجاهل الفروق الفردية بين الأشخاص.</a:t>
            </a:r>
          </a:p>
          <a:p>
            <a:pPr marL="0" indent="0">
              <a:buNone/>
            </a:pPr>
            <a:endParaRPr lang="ar-SA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2E276-E6C0-4DD2-AFEF-E32FEEE74FB3}" type="slidenum">
              <a:rPr lang="ar-SA" smtClean="0"/>
              <a:pPr/>
              <a:t>17</a:t>
            </a:fld>
            <a:endParaRPr lang="ar-SA"/>
          </a:p>
        </p:txBody>
      </p:sp>
    </p:spTree>
  </p:cSld>
  <p:clrMapOvr>
    <a:masterClrMapping/>
  </p:clrMapOvr>
  <p:transition spd="slow">
    <p:spli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200" b="1" dirty="0" smtClean="0">
                <a:solidFill>
                  <a:prstClr val="black"/>
                </a:solidFill>
              </a:rPr>
              <a:t>(تابع) مبادئ </a:t>
            </a:r>
            <a:r>
              <a:rPr lang="ar-SA" sz="4200" b="1" dirty="0">
                <a:solidFill>
                  <a:prstClr val="black"/>
                </a:solidFill>
              </a:rPr>
              <a:t>التنظيم</a:t>
            </a:r>
            <a:r>
              <a:rPr lang="en-US" sz="4200" b="1" dirty="0"/>
              <a:t> </a:t>
            </a:r>
            <a:endParaRPr lang="ar-SA" sz="42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ar-SA" sz="3500" b="1" u="sng" dirty="0" smtClean="0"/>
              <a:t>مزايا اللامركزية: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تحفيز الموظفين من خلال اشراكهم في القرار.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سرعة الإنجاز.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تخفيف أعباء الإدارة العليا.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3000" dirty="0" smtClean="0"/>
              <a:t>اتخاذ قرارات أفضل بسب التعامل المباشر لصاحب القرار مع المشكلة.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إعداد المرؤوسين للقيام بمهام أكبر.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تحسين العلاقة بين المستويات الإدارية.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تحقيق مبدأ السلطة والمسؤولية.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استغلال الطاقات </a:t>
            </a:r>
            <a:r>
              <a:rPr lang="ar-SA" smtClean="0"/>
              <a:t>الإبداعية لدى العاملين</a:t>
            </a:r>
            <a:r>
              <a:rPr lang="ar-SA" dirty="0" smtClean="0"/>
              <a:t>.</a:t>
            </a:r>
          </a:p>
          <a:p>
            <a:endParaRPr lang="ar-SA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2E276-E6C0-4DD2-AFEF-E32FEEE74FB3}" type="slidenum">
              <a:rPr lang="ar-SA" smtClean="0"/>
              <a:pPr/>
              <a:t>18</a:t>
            </a:fld>
            <a:endParaRPr lang="ar-SA"/>
          </a:p>
        </p:txBody>
      </p:sp>
    </p:spTree>
  </p:cSld>
  <p:clrMapOvr>
    <a:masterClrMapping/>
  </p:clrMapOvr>
  <p:transition spd="slow"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200" b="1" dirty="0" smtClean="0">
                <a:solidFill>
                  <a:prstClr val="black"/>
                </a:solidFill>
              </a:rPr>
              <a:t>(تابع) مبادئ </a:t>
            </a:r>
            <a:r>
              <a:rPr lang="ar-SA" sz="4200" b="1" dirty="0">
                <a:solidFill>
                  <a:prstClr val="black"/>
                </a:solidFill>
              </a:rPr>
              <a:t>التنظيم</a:t>
            </a:r>
            <a:r>
              <a:rPr lang="en-US" sz="4200" b="1" dirty="0"/>
              <a:t> </a:t>
            </a:r>
            <a:endParaRPr lang="ar-SA" sz="42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4800" y="1600201"/>
            <a:ext cx="8458200" cy="4525963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ar-SA" sz="3500" b="1" u="sng" dirty="0" smtClean="0"/>
              <a:t>عيوب اللامركزية: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dirty="0" smtClean="0"/>
              <a:t>إمكانية تناقض القرارات التي تصدر من جهات مختلفة.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sz="3000" dirty="0" smtClean="0"/>
              <a:t>زيادة التكاليف بسبب زيادة الخدمات التي تستلزمها الإدارات المختلفة.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dirty="0" smtClean="0"/>
              <a:t>صعوبة الاتصالات بسبب استقلالية الإدارات.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dirty="0" smtClean="0"/>
              <a:t>إمكانية سوء استغلال السلطة.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dirty="0" smtClean="0"/>
              <a:t>عدم إمكانية تطبيق اللامركزية في بعض الأعمال.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dirty="0" smtClean="0"/>
              <a:t>إمكانية إضعاف السلطة المركزية والابتعاد عن الأهداف.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dirty="0" smtClean="0"/>
              <a:t>الحاجة إلى العديد من الأشخاص من ذوي المهارات الإدارية.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2E276-E6C0-4DD2-AFEF-E32FEEE74FB3}" type="slidenum">
              <a:rPr lang="ar-SA" smtClean="0"/>
              <a:pPr/>
              <a:t>19</a:t>
            </a:fld>
            <a:endParaRPr lang="ar-SA"/>
          </a:p>
        </p:txBody>
      </p:sp>
    </p:spTree>
  </p:cSld>
  <p:clrMapOvr>
    <a:masterClrMapping/>
  </p:clrMapOvr>
  <p:transition spd="slow"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4"/>
          <p:cNvSpPr>
            <a:spLocks noGrp="1"/>
          </p:cNvSpPr>
          <p:nvPr>
            <p:ph type="ctrTitle"/>
          </p:nvPr>
        </p:nvSpPr>
        <p:spPr>
          <a:xfrm>
            <a:off x="562708" y="3810000"/>
            <a:ext cx="7772400" cy="1752600"/>
          </a:xfrm>
        </p:spPr>
        <p:txBody>
          <a:bodyPr/>
          <a:lstStyle/>
          <a:p>
            <a:pPr rtl="1">
              <a:defRPr/>
            </a:pPr>
            <a:r>
              <a:rPr lang="ar-SA" sz="4000" dirty="0" smtClean="0">
                <a:solidFill>
                  <a:srgbClr val="000000"/>
                </a:solidFill>
                <a:latin typeface="+mn-lt"/>
                <a:ea typeface="+mn-ea"/>
                <a:cs typeface="PT Bold Heading" pitchFamily="2" charset="-78"/>
              </a:rPr>
              <a:t>التنظيم</a:t>
            </a:r>
          </a:p>
        </p:txBody>
      </p:sp>
      <p:sp>
        <p:nvSpPr>
          <p:cNvPr id="14339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BD66F86-14E2-49F7-87EF-25ABC0326BA0}" type="slidenum">
              <a:rPr lang="ar-SA" smtClean="0">
                <a:cs typeface="Arial" pitchFamily="34" charset="0"/>
              </a:rPr>
              <a:pPr/>
              <a:t>2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2602523" y="2133600"/>
            <a:ext cx="3938954" cy="1447800"/>
          </a:xfrm>
          <a:prstGeom prst="plaque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ar-SA" sz="4000" dirty="0">
                <a:solidFill>
                  <a:srgbClr val="000000"/>
                </a:solidFill>
                <a:cs typeface="PT Bold Heading" pitchFamily="2" charset="-78"/>
              </a:rPr>
              <a:t>المحاضرة </a:t>
            </a:r>
            <a:r>
              <a:rPr lang="ar-SA" sz="4000" dirty="0" smtClean="0">
                <a:solidFill>
                  <a:srgbClr val="000000"/>
                </a:solidFill>
                <a:cs typeface="PT Bold Heading" pitchFamily="2" charset="-78"/>
              </a:rPr>
              <a:t>الرابعة</a:t>
            </a:r>
            <a:endParaRPr lang="ar-SA" sz="4000" dirty="0">
              <a:solidFill>
                <a:srgbClr val="000000"/>
              </a:solidFill>
              <a:cs typeface="PT Bold Heading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200" b="1" dirty="0" smtClean="0"/>
              <a:t>4- التنظيم الرسمي</a:t>
            </a:r>
            <a:endParaRPr lang="ar-SA" sz="42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ar-SA" dirty="0" smtClean="0"/>
              <a:t>   يركز التنظيم الرسمي على العلاقات الرسمية التي تحكم علاقات العمل، ويتم بموجبه إيجاد هيكل تنظيمي يحدد السلطات والمسؤوليات و تقسيم الأعمال وقنوات الاتصال.</a:t>
            </a:r>
          </a:p>
          <a:p>
            <a:pPr algn="just">
              <a:buNone/>
            </a:pPr>
            <a:endParaRPr lang="ar-SA" sz="500" dirty="0" smtClean="0"/>
          </a:p>
          <a:p>
            <a:pPr algn="just">
              <a:buNone/>
            </a:pPr>
            <a:r>
              <a:rPr lang="ar-SA" sz="3500" b="1" dirty="0" smtClean="0"/>
              <a:t>يقوم التنظيم الرسمي على الأسس التالية: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dirty="0" smtClean="0"/>
              <a:t>وجود مجموعة من </a:t>
            </a:r>
            <a:r>
              <a:rPr lang="ar-SA" dirty="0" smtClean="0">
                <a:solidFill>
                  <a:schemeClr val="accent6">
                    <a:lumMod val="50000"/>
                  </a:schemeClr>
                </a:solidFill>
              </a:rPr>
              <a:t>القواعد والأنظمة القانونية المكتوبة </a:t>
            </a:r>
            <a:r>
              <a:rPr lang="ar-SA" dirty="0" smtClean="0"/>
              <a:t>التي تحكم أنشطة العمل والتصرفات داخل المنظمة.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dirty="0" smtClean="0">
                <a:solidFill>
                  <a:schemeClr val="accent6">
                    <a:lumMod val="50000"/>
                  </a:schemeClr>
                </a:solidFill>
              </a:rPr>
              <a:t>الخضوع لمبادئ التنظيم</a:t>
            </a:r>
            <a:r>
              <a:rPr lang="ar-SA" dirty="0" smtClean="0"/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dirty="0" smtClean="0"/>
              <a:t> أخذ </a:t>
            </a:r>
            <a:r>
              <a:rPr lang="ar-SA" dirty="0" smtClean="0">
                <a:solidFill>
                  <a:schemeClr val="accent6">
                    <a:lumMod val="50000"/>
                  </a:schemeClr>
                </a:solidFill>
              </a:rPr>
              <a:t>النموذج/ الشكل الهرمي </a:t>
            </a:r>
            <a:r>
              <a:rPr lang="ar-SA" dirty="0" smtClean="0"/>
              <a:t>الذي تقل السلطات والمسؤوليات في أسفله وتزيد كلما تم الاتجاه إلى أعلاه. </a:t>
            </a:r>
          </a:p>
          <a:p>
            <a:pPr marL="514350" indent="-514350" algn="just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2E276-E6C0-4DD2-AFEF-E32FEEE74FB3}" type="slidenum">
              <a:rPr lang="ar-SA" smtClean="0"/>
              <a:pPr/>
              <a:t>20</a:t>
            </a:fld>
            <a:endParaRPr lang="ar-SA"/>
          </a:p>
        </p:txBody>
      </p:sp>
    </p:spTree>
  </p:cSld>
  <p:clrMapOvr>
    <a:masterClrMapping/>
  </p:clrMapOvr>
  <p:transition spd="slow">
    <p:wheel spokes="1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200" b="1" dirty="0" smtClean="0">
                <a:cs typeface="+mn-cs"/>
              </a:rPr>
              <a:t>(تابع) التنظيم </a:t>
            </a:r>
            <a:r>
              <a:rPr lang="ar-SA" sz="4200" b="1" dirty="0">
                <a:cs typeface="+mn-cs"/>
              </a:rPr>
              <a:t>الرسمي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1600201"/>
            <a:ext cx="8686800" cy="4525963"/>
          </a:xfrm>
        </p:spPr>
        <p:txBody>
          <a:bodyPr/>
          <a:lstStyle/>
          <a:p>
            <a:pPr algn="just">
              <a:buNone/>
            </a:pPr>
            <a:r>
              <a:rPr lang="ar-SA" b="1" dirty="0" smtClean="0"/>
              <a:t>المستويات الإدارية في التنظيم الرسمي: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u="sng" dirty="0" smtClean="0"/>
              <a:t>الإدارة العليا:</a:t>
            </a:r>
            <a:r>
              <a:rPr lang="ar-SA" dirty="0" smtClean="0"/>
              <a:t> مسؤولة عن الأداء العام للمنظمة، ووضع الاستراتيجيات، </a:t>
            </a:r>
            <a:r>
              <a:rPr lang="ar-SA" sz="3100" dirty="0" smtClean="0"/>
              <a:t>وتمثيل المنظمة أمام الجهات الأخرى (مستوى </a:t>
            </a:r>
            <a:r>
              <a:rPr lang="ar-SA" dirty="0" smtClean="0"/>
              <a:t>الوزراء ووكلاء ورؤوساء المنظمات).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u="sng" dirty="0" smtClean="0"/>
              <a:t>الإدارة الوسطى</a:t>
            </a:r>
            <a:r>
              <a:rPr lang="ar-SA" dirty="0" smtClean="0"/>
              <a:t>: تنفذ برامج المنظمة واستراتيجياتها (مستوى المدراء العامون).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u="sng" dirty="0" smtClean="0"/>
              <a:t>الإدارة التنفيذية</a:t>
            </a:r>
            <a:r>
              <a:rPr lang="ar-SA" dirty="0" smtClean="0"/>
              <a:t>: تشرف على سير العمل اليومي داخل المنظمات (رؤساء الأقسام ومديرو الفروع). 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2E276-E6C0-4DD2-AFEF-E32FEEE74FB3}" type="slidenum">
              <a:rPr lang="ar-SA" smtClean="0"/>
              <a:pPr/>
              <a:t>21</a:t>
            </a:fld>
            <a:endParaRPr lang="ar-SA"/>
          </a:p>
        </p:txBody>
      </p:sp>
    </p:spTree>
  </p:cSld>
  <p:clrMapOvr>
    <a:masterClrMapping/>
  </p:clrMapOvr>
  <p:transition spd="slow">
    <p:strips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200" b="1" dirty="0" smtClean="0">
                <a:cs typeface="+mn-cs"/>
              </a:rPr>
              <a:t>(تابع) التنظيم الرسمي</a:t>
            </a:r>
            <a:endParaRPr lang="ar-SA" sz="4200" b="1" dirty="0">
              <a:cs typeface="+mn-cs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ar-SA" sz="3500" b="1" dirty="0" smtClean="0"/>
              <a:t>بناء الهيكل التنظيمي: </a:t>
            </a:r>
            <a:r>
              <a:rPr lang="ar-SA" dirty="0" smtClean="0"/>
              <a:t>يمر بناء هذا الهيكل بالمراحل التالية: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dirty="0" smtClean="0"/>
              <a:t>تحديد </a:t>
            </a:r>
            <a:r>
              <a:rPr lang="ar-SA" dirty="0" smtClean="0">
                <a:solidFill>
                  <a:schemeClr val="accent6">
                    <a:lumMod val="50000"/>
                  </a:schemeClr>
                </a:solidFill>
              </a:rPr>
              <a:t>الأهداف</a:t>
            </a:r>
            <a:r>
              <a:rPr lang="ar-SA" dirty="0" smtClean="0"/>
              <a:t> التفصيلية أو التشغيلية.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dirty="0" smtClean="0"/>
              <a:t>تحديد </a:t>
            </a:r>
            <a:r>
              <a:rPr lang="ar-SA" dirty="0" smtClean="0">
                <a:solidFill>
                  <a:schemeClr val="accent6">
                    <a:lumMod val="50000"/>
                  </a:schemeClr>
                </a:solidFill>
              </a:rPr>
              <a:t>أوجه النشاط </a:t>
            </a:r>
            <a:r>
              <a:rPr lang="ar-SA" dirty="0" smtClean="0"/>
              <a:t>اللازمة للتحقيق الأهداف.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dirty="0" smtClean="0">
                <a:solidFill>
                  <a:schemeClr val="accent6">
                    <a:lumMod val="50000"/>
                  </a:schemeClr>
                </a:solidFill>
              </a:rPr>
              <a:t>تجميع النشاطات </a:t>
            </a:r>
            <a:r>
              <a:rPr lang="ar-SA" dirty="0" smtClean="0"/>
              <a:t>في شكل وظائف.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dirty="0" smtClean="0">
                <a:solidFill>
                  <a:schemeClr val="accent6">
                    <a:lumMod val="50000"/>
                  </a:schemeClr>
                </a:solidFill>
              </a:rPr>
              <a:t>تجميع الوظائف </a:t>
            </a:r>
            <a:r>
              <a:rPr lang="ar-SA" dirty="0" smtClean="0"/>
              <a:t>في شكل أقسام.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dirty="0" smtClean="0">
                <a:solidFill>
                  <a:schemeClr val="accent6">
                    <a:lumMod val="50000"/>
                  </a:schemeClr>
                </a:solidFill>
              </a:rPr>
              <a:t>تحديد العلاقات </a:t>
            </a:r>
            <a:r>
              <a:rPr lang="ar-SA" dirty="0" smtClean="0"/>
              <a:t>بين الأقسام.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dirty="0" smtClean="0"/>
              <a:t>وضع </a:t>
            </a:r>
            <a:r>
              <a:rPr lang="ar-SA" dirty="0" smtClean="0">
                <a:solidFill>
                  <a:schemeClr val="accent6">
                    <a:lumMod val="50000"/>
                  </a:schemeClr>
                </a:solidFill>
              </a:rPr>
              <a:t>الخارطة التنظيمية</a:t>
            </a:r>
            <a:r>
              <a:rPr lang="ar-SA" dirty="0" smtClean="0"/>
              <a:t>.</a:t>
            </a:r>
          </a:p>
          <a:p>
            <a:pPr algn="just"/>
            <a:r>
              <a:rPr lang="ar-SA" dirty="0" smtClean="0"/>
              <a:t>يجب أن يكون الهيكل التنظيمي </a:t>
            </a:r>
            <a:r>
              <a:rPr lang="ar-SA" dirty="0" smtClean="0">
                <a:solidFill>
                  <a:schemeClr val="accent6">
                    <a:lumMod val="50000"/>
                  </a:schemeClr>
                </a:solidFill>
              </a:rPr>
              <a:t>موجهاً للأهداف وبسيطاً ومرناً</a:t>
            </a:r>
            <a:r>
              <a:rPr lang="ar-SA" dirty="0" smtClean="0"/>
              <a:t>، بمعنى أنه قابل للتعديل ومنسجماً مع التغيرات.</a:t>
            </a:r>
          </a:p>
          <a:p>
            <a:pPr marL="0" indent="0" algn="just">
              <a:buNone/>
            </a:pPr>
            <a:endParaRPr lang="ar-SA" dirty="0"/>
          </a:p>
          <a:p>
            <a:pPr marL="514350" indent="-514350" algn="just">
              <a:buFont typeface="+mj-lt"/>
              <a:buAutoNum type="arabicPeriod"/>
            </a:pP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2E276-E6C0-4DD2-AFEF-E32FEEE74FB3}" type="slidenum">
              <a:rPr lang="ar-SA" smtClean="0"/>
              <a:pPr/>
              <a:t>22</a:t>
            </a:fld>
            <a:endParaRPr lang="ar-SA"/>
          </a:p>
        </p:txBody>
      </p:sp>
    </p:spTree>
  </p:cSld>
  <p:clrMapOvr>
    <a:masterClrMapping/>
  </p:clrMapOvr>
  <p:transition spd="slow">
    <p:plus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4200" b="1" dirty="0" smtClean="0">
                <a:cs typeface="+mn-cs"/>
              </a:rPr>
              <a:t/>
            </a:r>
            <a:br>
              <a:rPr lang="ar-SA" sz="4200" b="1" dirty="0" smtClean="0">
                <a:cs typeface="+mn-cs"/>
              </a:rPr>
            </a:br>
            <a:r>
              <a:rPr lang="ar-SA" sz="4200" b="1" dirty="0" smtClean="0">
                <a:cs typeface="+mn-cs"/>
              </a:rPr>
              <a:t>(تابع) التنظيم </a:t>
            </a:r>
            <a:r>
              <a:rPr lang="ar-SA" sz="4200" b="1" dirty="0">
                <a:cs typeface="+mn-cs"/>
              </a:rPr>
              <a:t>الرسمي</a:t>
            </a:r>
            <a:r>
              <a:rPr lang="en-US" sz="4200" b="1" dirty="0" smtClean="0">
                <a:cs typeface="+mn-cs"/>
              </a:rPr>
              <a:t/>
            </a:r>
            <a:br>
              <a:rPr lang="en-US" sz="4200" b="1" dirty="0" smtClean="0">
                <a:cs typeface="+mn-cs"/>
              </a:rPr>
            </a:br>
            <a:endParaRPr lang="ar-SA" sz="4200" b="1" dirty="0">
              <a:cs typeface="+mn-cs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1493837"/>
            <a:ext cx="8686800" cy="4525963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ar-SA" b="1" dirty="0" smtClean="0"/>
              <a:t>الخارطة التنظيمية: </a:t>
            </a:r>
            <a:r>
              <a:rPr lang="ar-SA" dirty="0" smtClean="0"/>
              <a:t>هي رسم بياني يوضح: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dirty="0" smtClean="0"/>
              <a:t>تقسيم العمل.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dirty="0" smtClean="0"/>
              <a:t>نطاق الإشراف وتوزيع السلطة.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dirty="0" smtClean="0"/>
              <a:t>إعطاء فكرة عن حجم ومستويات الأعمال الإدارية في التنظيم.</a:t>
            </a:r>
          </a:p>
          <a:p>
            <a:pPr marL="514350" indent="-514350" algn="just">
              <a:buNone/>
            </a:pPr>
            <a:endParaRPr lang="ar-SA" sz="500" dirty="0" smtClean="0"/>
          </a:p>
          <a:p>
            <a:pPr>
              <a:buNone/>
            </a:pPr>
            <a:r>
              <a:rPr lang="ar-SA" b="1" dirty="0" smtClean="0"/>
              <a:t>بعض أنواع الخرائط التنظيمية ــــ </a:t>
            </a:r>
            <a:r>
              <a:rPr lang="ar-SA" b="1" dirty="0" smtClean="0">
                <a:solidFill>
                  <a:srgbClr val="FF0000"/>
                </a:solidFill>
              </a:rPr>
              <a:t>(إطلاع ص 190)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dirty="0" smtClean="0"/>
              <a:t>الخارطة التقليدية: تستعمل بكثرة في الإدارات الحكومية وتوضح انسياب خطوط السلطة من أعلى إلى أسفل.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sz="3100" dirty="0" smtClean="0"/>
              <a:t>الخارطة الأفقية: توضح </a:t>
            </a:r>
            <a:r>
              <a:rPr lang="ar-SA" sz="3100" dirty="0"/>
              <a:t>انسياب خطوط </a:t>
            </a:r>
            <a:r>
              <a:rPr lang="ar-SA" sz="3100" dirty="0" smtClean="0"/>
              <a:t>السلطة من اليمين إلى اليسار.   </a:t>
            </a:r>
            <a:endParaRPr lang="ar-SA" sz="3100" dirty="0"/>
          </a:p>
          <a:p>
            <a:pPr marL="514350" indent="-514350" algn="just">
              <a:buFont typeface="+mj-lt"/>
              <a:buAutoNum type="arabicPeriod"/>
            </a:pPr>
            <a:endParaRPr lang="ar-SA" dirty="0" smtClean="0"/>
          </a:p>
          <a:p>
            <a:pPr marL="0" indent="0" algn="just">
              <a:buNone/>
            </a:pPr>
            <a:endParaRPr lang="ar-SA" dirty="0" smtClean="0"/>
          </a:p>
          <a:p>
            <a:pPr algn="just"/>
            <a:endParaRPr lang="ar-SA" dirty="0" smtClean="0"/>
          </a:p>
          <a:p>
            <a:pPr marL="0" lvl="0" indent="0" algn="just">
              <a:buNone/>
            </a:pPr>
            <a:endParaRPr lang="ar-SA" dirty="0" smtClean="0"/>
          </a:p>
          <a:p>
            <a:pPr marL="514350" lvl="0" indent="-514350" algn="just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2E276-E6C0-4DD2-AFEF-E32FEEE74FB3}" type="slidenum">
              <a:rPr lang="ar-SA" smtClean="0"/>
              <a:pPr/>
              <a:t>23</a:t>
            </a:fld>
            <a:endParaRPr lang="ar-SA"/>
          </a:p>
        </p:txBody>
      </p:sp>
    </p:spTree>
  </p:cSld>
  <p:clrMapOvr>
    <a:masterClrMapping/>
  </p:clrMapOvr>
  <p:transition spd="slow">
    <p:diamond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200" b="1" dirty="0" smtClean="0">
                <a:cs typeface="+mn-cs"/>
              </a:rPr>
              <a:t>5- التنظيم غير الرسمي </a:t>
            </a:r>
            <a:endParaRPr lang="ar-SA" sz="4200" b="1" dirty="0">
              <a:cs typeface="+mn-cs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6200" y="1524000"/>
            <a:ext cx="8991600" cy="4648199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ar-SA" sz="3400" b="1" dirty="0" smtClean="0"/>
              <a:t>التنظيم غير الرسمي: </a:t>
            </a:r>
            <a:r>
              <a:rPr lang="ar-SA" dirty="0" smtClean="0"/>
              <a:t>هو مجموعات العلاقات والاتصالات (الإنسانية والشخصية)</a:t>
            </a:r>
            <a:r>
              <a:rPr lang="en-US" dirty="0" smtClean="0"/>
              <a:t> </a:t>
            </a:r>
            <a:r>
              <a:rPr lang="ar-SA" dirty="0" smtClean="0"/>
              <a:t>الناشئة </a:t>
            </a:r>
            <a:r>
              <a:rPr lang="ar-SA" dirty="0"/>
              <a:t>عن </a:t>
            </a:r>
            <a:r>
              <a:rPr lang="ar-SA" dirty="0" smtClean="0"/>
              <a:t>تواجد الأشخاص في </a:t>
            </a:r>
            <a:r>
              <a:rPr lang="ar-SA" dirty="0"/>
              <a:t>مكان واحد </a:t>
            </a:r>
            <a:r>
              <a:rPr lang="ar-SA" dirty="0" smtClean="0"/>
              <a:t>وتعاملهم واحتكاكهم مع بعضهم أثناء أداء العمل.</a:t>
            </a:r>
          </a:p>
          <a:p>
            <a:pPr algn="just"/>
            <a:r>
              <a:rPr lang="ar-SA" dirty="0" smtClean="0">
                <a:solidFill>
                  <a:schemeClr val="accent6">
                    <a:lumMod val="50000"/>
                  </a:schemeClr>
                </a:solidFill>
              </a:rPr>
              <a:t>لا يخضع</a:t>
            </a:r>
            <a:r>
              <a:rPr lang="ar-SA" dirty="0" smtClean="0"/>
              <a:t> التنظيم غير الرسمي </a:t>
            </a:r>
            <a:r>
              <a:rPr lang="ar-SA" dirty="0" smtClean="0">
                <a:solidFill>
                  <a:schemeClr val="accent6">
                    <a:lumMod val="50000"/>
                  </a:schemeClr>
                </a:solidFill>
              </a:rPr>
              <a:t>لقواعد قانونية مكتوبة </a:t>
            </a:r>
            <a:r>
              <a:rPr lang="ar-SA" dirty="0" smtClean="0"/>
              <a:t>بل أن تجربة الناس مع بعضهم هي التي تحدد سلوكهم ومعاملاتهم.</a:t>
            </a:r>
          </a:p>
          <a:p>
            <a:pPr algn="just">
              <a:buNone/>
            </a:pPr>
            <a:endParaRPr lang="ar-SA" sz="800" dirty="0" smtClean="0"/>
          </a:p>
          <a:p>
            <a:pPr algn="just">
              <a:buNone/>
            </a:pPr>
            <a:r>
              <a:rPr lang="ar-SA" sz="3400" b="1" dirty="0" smtClean="0"/>
              <a:t>العوامل التي تساهم في ظهور التنظيم غير الرسمي: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sz="2900" dirty="0" smtClean="0">
                <a:solidFill>
                  <a:schemeClr val="accent6">
                    <a:lumMod val="50000"/>
                  </a:schemeClr>
                </a:solidFill>
              </a:rPr>
              <a:t>حاجة الإنسان للإنتماء: </a:t>
            </a:r>
            <a:r>
              <a:rPr lang="ar-SA" sz="2900" dirty="0" smtClean="0"/>
              <a:t>التي يحاول تحقيقها من خلال العمل داخل مجموعات.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dirty="0" smtClean="0">
                <a:solidFill>
                  <a:schemeClr val="accent6">
                    <a:lumMod val="50000"/>
                  </a:schemeClr>
                </a:solidFill>
              </a:rPr>
              <a:t>الرغبة في الحماية والأمان: </a:t>
            </a:r>
            <a:r>
              <a:rPr lang="ar-SA" sz="3100" dirty="0" smtClean="0"/>
              <a:t>وهي التي تسبب الحاجة إلى الإنتماء لمجموعات يحمي أفرادها بعضهم البعض من التعسف واستغلال السلطة.   </a:t>
            </a:r>
            <a:endParaRPr lang="ar-SA" sz="3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2E276-E6C0-4DD2-AFEF-E32FEEE74FB3}" type="slidenum">
              <a:rPr lang="ar-SA" smtClean="0"/>
              <a:pPr/>
              <a:t>24</a:t>
            </a:fld>
            <a:endParaRPr lang="ar-SA"/>
          </a:p>
        </p:txBody>
      </p:sp>
    </p:spTree>
  </p:cSld>
  <p:clrMapOvr>
    <a:masterClrMapping/>
  </p:clrMapOvr>
  <p:transition spd="slow">
    <p:wheel spokes="2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200" b="1" dirty="0" smtClean="0">
                <a:cs typeface="+mn-cs"/>
              </a:rPr>
              <a:t>(تابع) التنظيم غير الرسمي </a:t>
            </a:r>
            <a:endParaRPr lang="ar-SA" sz="4200" b="1" dirty="0">
              <a:cs typeface="+mn-cs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1600201"/>
            <a:ext cx="8686800" cy="4525963"/>
          </a:xfr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 startAt="3"/>
            </a:pPr>
            <a:r>
              <a:rPr lang="ar-SA" sz="3000" dirty="0" smtClean="0">
                <a:solidFill>
                  <a:schemeClr val="accent6">
                    <a:lumMod val="50000"/>
                  </a:schemeClr>
                </a:solidFill>
              </a:rPr>
              <a:t>التخلص من الملل</a:t>
            </a:r>
            <a:r>
              <a:rPr lang="ar-SA" sz="3000" dirty="0" smtClean="0"/>
              <a:t>: حيث يحتاج الإنسان الآخرين للتخلص من العزلة والمشاكل النفسية التي تسببها.</a:t>
            </a:r>
          </a:p>
          <a:p>
            <a:pPr marL="514350" indent="-514350" algn="just">
              <a:buFont typeface="+mj-lt"/>
              <a:buAutoNum type="arabicPeriod" startAt="3"/>
            </a:pPr>
            <a:r>
              <a:rPr lang="ar-SA" sz="3000" dirty="0" smtClean="0">
                <a:solidFill>
                  <a:schemeClr val="accent6">
                    <a:lumMod val="50000"/>
                  </a:schemeClr>
                </a:solidFill>
              </a:rPr>
              <a:t>النصح والمشورة</a:t>
            </a:r>
            <a:r>
              <a:rPr lang="ar-SA" sz="3000" dirty="0" smtClean="0"/>
              <a:t>: الحاجة للآخرين للمساعدة في حل المشاكل المستعصية.</a:t>
            </a:r>
          </a:p>
          <a:p>
            <a:pPr marL="514350" indent="-514350" algn="just">
              <a:buFont typeface="+mj-lt"/>
              <a:buAutoNum type="arabicPeriod" startAt="3"/>
            </a:pPr>
            <a:r>
              <a:rPr lang="ar-SA" sz="3000" dirty="0" smtClean="0">
                <a:solidFill>
                  <a:schemeClr val="accent6">
                    <a:lumMod val="50000"/>
                  </a:schemeClr>
                </a:solidFill>
              </a:rPr>
              <a:t>النظرة الحديثة للتنظيم</a:t>
            </a:r>
            <a:r>
              <a:rPr lang="ar-SA" sz="3000" dirty="0" smtClean="0"/>
              <a:t>: التي تقوم على النظر للتنظيم بأنه </a:t>
            </a:r>
            <a:r>
              <a:rPr lang="ar-SA" sz="3000" u="sng" dirty="0" smtClean="0"/>
              <a:t>مؤسسة اجتماعية وليس فقط أداة لتنفيذ برنامج عمل</a:t>
            </a:r>
            <a:r>
              <a:rPr lang="ar-SA" sz="3000" dirty="0" smtClean="0"/>
              <a:t>.</a:t>
            </a:r>
          </a:p>
          <a:p>
            <a:pPr marL="514350" indent="-514350" algn="just">
              <a:buFont typeface="+mj-lt"/>
              <a:buAutoNum type="arabicPeriod" startAt="3"/>
            </a:pPr>
            <a:r>
              <a:rPr lang="ar-SA" sz="3000" dirty="0" smtClean="0">
                <a:solidFill>
                  <a:schemeClr val="accent6">
                    <a:lumMod val="50000"/>
                  </a:schemeClr>
                </a:solidFill>
              </a:rPr>
              <a:t>الانتماء للمهنة</a:t>
            </a:r>
            <a:r>
              <a:rPr lang="ar-SA" sz="3000" dirty="0" smtClean="0"/>
              <a:t>: الشعور بالإنتماء</a:t>
            </a:r>
            <a:r>
              <a:rPr lang="en-US" sz="3000" dirty="0" smtClean="0"/>
              <a:t> </a:t>
            </a:r>
            <a:r>
              <a:rPr lang="ar-SA" sz="3000" dirty="0" smtClean="0"/>
              <a:t>عند أصحاب المهنة الواحدة إلى مجموعة واحدة والولاء لها.   </a:t>
            </a:r>
            <a:endParaRPr lang="ar-SA" sz="3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2E276-E6C0-4DD2-AFEF-E32FEEE74FB3}" type="slidenum">
              <a:rPr lang="ar-SA" smtClean="0"/>
              <a:pPr/>
              <a:t>25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761366559"/>
      </p:ext>
    </p:extLst>
  </p:cSld>
  <p:clrMapOvr>
    <a:masterClrMapping/>
  </p:clrMapOvr>
  <p:transition spd="slow">
    <p:split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4200" b="1" dirty="0" smtClean="0">
                <a:cs typeface="+mn-cs"/>
              </a:rPr>
              <a:t/>
            </a:r>
            <a:br>
              <a:rPr lang="ar-SA" sz="4200" b="1" dirty="0" smtClean="0">
                <a:cs typeface="+mn-cs"/>
              </a:rPr>
            </a:br>
            <a:r>
              <a:rPr lang="ar-SA" sz="4200" b="1" dirty="0" smtClean="0">
                <a:cs typeface="+mn-cs"/>
              </a:rPr>
              <a:t>(تابع) التنظيم غير الرسمي</a:t>
            </a:r>
            <a:r>
              <a:rPr lang="en-US" sz="4200" b="1" dirty="0" smtClean="0">
                <a:cs typeface="+mn-cs"/>
              </a:rPr>
              <a:t/>
            </a:r>
            <a:br>
              <a:rPr lang="en-US" sz="4200" b="1" dirty="0" smtClean="0">
                <a:cs typeface="+mn-cs"/>
              </a:rPr>
            </a:br>
            <a:endParaRPr lang="ar-SA" sz="4200" b="1" dirty="0">
              <a:cs typeface="+mn-cs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ar-SA" sz="3500" b="1" dirty="0" smtClean="0"/>
              <a:t>خصائص التنظيم غير الرسمي: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dirty="0" smtClean="0"/>
              <a:t>وجود </a:t>
            </a:r>
            <a:r>
              <a:rPr lang="ar-SA" dirty="0" smtClean="0">
                <a:solidFill>
                  <a:schemeClr val="accent6">
                    <a:lumMod val="50000"/>
                  </a:schemeClr>
                </a:solidFill>
              </a:rPr>
              <a:t>هدف مشترك </a:t>
            </a:r>
            <a:r>
              <a:rPr lang="ar-SA" dirty="0" smtClean="0"/>
              <a:t>تسعى إليه المجموعة: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dirty="0" smtClean="0">
                <a:solidFill>
                  <a:schemeClr val="accent6">
                    <a:lumMod val="50000"/>
                  </a:schemeClr>
                </a:solidFill>
              </a:rPr>
              <a:t>صغر الحجم</a:t>
            </a:r>
            <a:r>
              <a:rPr lang="ar-SA" dirty="0" smtClean="0"/>
              <a:t>: مما </a:t>
            </a:r>
            <a:r>
              <a:rPr lang="ar-SA" u="sng" dirty="0" smtClean="0"/>
              <a:t>يسهل التفاعل </a:t>
            </a:r>
            <a:r>
              <a:rPr lang="ar-SA" dirty="0" smtClean="0"/>
              <a:t>بين أعضاء المجموعة.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dirty="0" smtClean="0">
                <a:solidFill>
                  <a:schemeClr val="accent6">
                    <a:lumMod val="50000"/>
                  </a:schemeClr>
                </a:solidFill>
              </a:rPr>
              <a:t>القيادة غير الرسمية</a:t>
            </a:r>
            <a:r>
              <a:rPr lang="ar-SA" dirty="0" smtClean="0"/>
              <a:t>: </a:t>
            </a:r>
            <a:r>
              <a:rPr lang="ar-SA" sz="3100" dirty="0" smtClean="0"/>
              <a:t>أي وجود شخص يتزعم التنظيم ويقبل به الأعضاء كقائد دون أن يكون هناك قانون يعطيه هذه السلطة.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dirty="0" smtClean="0">
                <a:solidFill>
                  <a:schemeClr val="accent6">
                    <a:lumMod val="50000"/>
                  </a:schemeClr>
                </a:solidFill>
              </a:rPr>
              <a:t>وجود معايير للمجموعة</a:t>
            </a:r>
            <a:r>
              <a:rPr lang="ar-SA" dirty="0" smtClean="0"/>
              <a:t>: بمعنى قواعد غير مكتوبة         (غير رسمية) تنظّم تصرفات وسلوك الأعضاء.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dirty="0" smtClean="0">
                <a:solidFill>
                  <a:schemeClr val="accent6">
                    <a:lumMod val="50000"/>
                  </a:schemeClr>
                </a:solidFill>
              </a:rPr>
              <a:t>مشاركة أفراد الجماعة في نشاطات محددة</a:t>
            </a:r>
            <a:r>
              <a:rPr lang="ar-SA" dirty="0" smtClean="0"/>
              <a:t>: تكون داخل العمل وخارجه بحيث تولد التقارب والتفاعل بينهم.  </a:t>
            </a:r>
          </a:p>
          <a:p>
            <a:pPr marL="514350" indent="-514350" algn="just">
              <a:buFont typeface="+mj-lt"/>
              <a:buAutoNum type="arabicPeriod"/>
            </a:pP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2E276-E6C0-4DD2-AFEF-E32FEEE74FB3}" type="slidenum">
              <a:rPr lang="ar-SA" smtClean="0"/>
              <a:pPr/>
              <a:t>26</a:t>
            </a:fld>
            <a:endParaRPr lang="ar-SA"/>
          </a:p>
        </p:txBody>
      </p:sp>
    </p:spTree>
  </p:cSld>
  <p:clrMapOvr>
    <a:masterClrMapping/>
  </p:clrMapOvr>
  <p:transition spd="slow">
    <p:split dir="in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200" b="1" dirty="0" smtClean="0">
                <a:cs typeface="+mn-cs"/>
              </a:rPr>
              <a:t>(تابع) التنظيم </a:t>
            </a:r>
            <a:r>
              <a:rPr lang="ar-SA" sz="4200" b="1" dirty="0">
                <a:cs typeface="+mn-cs"/>
              </a:rPr>
              <a:t>غير الرسمي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81000" y="1295401"/>
            <a:ext cx="8458200" cy="4830764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ar-SA" sz="3600" b="1" dirty="0" smtClean="0"/>
              <a:t>مزايا التنظيم غير الرسمي:</a:t>
            </a:r>
            <a:endParaRPr lang="en-US" sz="3600" b="1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ar-SA" dirty="0" smtClean="0">
                <a:solidFill>
                  <a:schemeClr val="accent6">
                    <a:lumMod val="50000"/>
                  </a:schemeClr>
                </a:solidFill>
              </a:rPr>
              <a:t>المساهمة في بلوغ الأهداف</a:t>
            </a:r>
            <a:r>
              <a:rPr lang="ar-SA" dirty="0" smtClean="0"/>
              <a:t>: ويظهر ذلك عند مساندة التنظيم الرسمي أهداف التنظيم غير الرسمي.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dirty="0" smtClean="0">
                <a:solidFill>
                  <a:schemeClr val="accent6">
                    <a:lumMod val="50000"/>
                  </a:schemeClr>
                </a:solidFill>
              </a:rPr>
              <a:t>حل بعض مشاكل الاتصال التي قد يعاني منها التنظيم الرسمي</a:t>
            </a:r>
            <a:r>
              <a:rPr lang="ar-SA" dirty="0" smtClean="0"/>
              <a:t>: نظراً للمشاركة التلقائية بين العاملين في أمور العمل.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dirty="0" smtClean="0">
                <a:solidFill>
                  <a:schemeClr val="accent6">
                    <a:lumMod val="50000"/>
                  </a:schemeClr>
                </a:solidFill>
              </a:rPr>
              <a:t>الحصول على معلومات من مصادر غير رسمية</a:t>
            </a:r>
            <a:r>
              <a:rPr lang="ar-SA" dirty="0" smtClean="0"/>
              <a:t>: وذلك عن الأخبار المتداولة داخل العمل مثل الشائعات، مع القيام بتصحيحها في الوقت المناسب.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dirty="0" smtClean="0">
                <a:solidFill>
                  <a:schemeClr val="accent6">
                    <a:lumMod val="50000"/>
                  </a:schemeClr>
                </a:solidFill>
              </a:rPr>
              <a:t>المساهمة في تحقيق الرقابة الذاتية عند العاملين</a:t>
            </a:r>
            <a:r>
              <a:rPr lang="ar-SA" dirty="0" smtClean="0"/>
              <a:t>: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dirty="0" smtClean="0">
                <a:solidFill>
                  <a:schemeClr val="accent6">
                    <a:lumMod val="50000"/>
                  </a:schemeClr>
                </a:solidFill>
              </a:rPr>
              <a:t>إشباع الحاجات الاجتماعية والنفسية للفرد بهدف رفع إنتاجيته</a:t>
            </a:r>
            <a:r>
              <a:rPr lang="ar-SA" dirty="0" smtClean="0"/>
              <a:t>: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dirty="0" smtClean="0">
                <a:solidFill>
                  <a:schemeClr val="accent6">
                    <a:lumMod val="50000"/>
                  </a:schemeClr>
                </a:solidFill>
              </a:rPr>
              <a:t>جعل مكان العمل متنفساً للفرد</a:t>
            </a:r>
            <a:r>
              <a:rPr lang="ar-SA" dirty="0" smtClean="0"/>
              <a:t>: بحيث يجد فيه ملاذ من مشاكله الشخصية، مما يزيد تركيزه على العمل.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dirty="0" smtClean="0">
                <a:solidFill>
                  <a:schemeClr val="accent6">
                    <a:lumMod val="50000"/>
                  </a:schemeClr>
                </a:solidFill>
              </a:rPr>
              <a:t>سرعة نقل المعلومات</a:t>
            </a:r>
            <a:r>
              <a:rPr lang="ar-SA" dirty="0" smtClean="0"/>
              <a:t>: بسبب تواجد قنوات اتصال غير رسمية.</a:t>
            </a:r>
          </a:p>
          <a:p>
            <a:pPr marL="514350" indent="-514350" algn="just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2E276-E6C0-4DD2-AFEF-E32FEEE74FB3}" type="slidenum">
              <a:rPr lang="ar-SA" smtClean="0"/>
              <a:pPr/>
              <a:t>27</a:t>
            </a:fld>
            <a:endParaRPr lang="ar-SA"/>
          </a:p>
        </p:txBody>
      </p:sp>
    </p:spTree>
  </p:cSld>
  <p:clrMapOvr>
    <a:masterClrMapping/>
  </p:clrMapOvr>
  <p:transition spd="slow">
    <p:circl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200" b="1" dirty="0" smtClean="0">
                <a:cs typeface="+mn-cs"/>
              </a:rPr>
              <a:t>6- إعادة التنظيم</a:t>
            </a:r>
            <a:endParaRPr lang="ar-SA" sz="4200" b="1" dirty="0">
              <a:cs typeface="+mn-cs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1600201"/>
            <a:ext cx="8610600" cy="4525963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ar-SA" dirty="0" smtClean="0"/>
              <a:t>  في مجال الإدارة العامة تشير هذه العملية إلى </a:t>
            </a:r>
            <a:r>
              <a:rPr lang="ar-SA" dirty="0" smtClean="0">
                <a:solidFill>
                  <a:srgbClr val="002060"/>
                </a:solidFill>
              </a:rPr>
              <a:t>إجراء تعديلات مقصودة في وظائف وهيكل وإدارة الأجهزة العاملة في نطاق الدولة والسلطة التنفيذية.</a:t>
            </a:r>
          </a:p>
          <a:p>
            <a:pPr algn="just">
              <a:buNone/>
            </a:pPr>
            <a:endParaRPr lang="ar-SA" sz="800" dirty="0" smtClean="0"/>
          </a:p>
          <a:p>
            <a:pPr algn="just">
              <a:buNone/>
            </a:pPr>
            <a:r>
              <a:rPr lang="ar-SA" b="1" dirty="0" smtClean="0"/>
              <a:t>تصبح إعادة التنظيم ضرورية في الحالات التالية: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dirty="0" smtClean="0"/>
              <a:t>فقدان التنظيم الأصلي لمفعوله.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dirty="0" smtClean="0"/>
              <a:t>خروج الموظفين عن أهداف التنظيم وتصرفهم بشكل غير متوقع.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sz="3000" dirty="0" smtClean="0"/>
              <a:t>حدوث تغيرات داخلية أو خارجية، مثل تغير كمية العمل أو كيفية أداءه.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dirty="0" smtClean="0"/>
              <a:t>تراجع كفاءة التنظيم.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dirty="0" smtClean="0"/>
              <a:t>حدوث تغيير على مستوى القيادة.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2E276-E6C0-4DD2-AFEF-E32FEEE74FB3}" type="slidenum">
              <a:rPr lang="ar-SA" smtClean="0"/>
              <a:pPr/>
              <a:t>28</a:t>
            </a:fld>
            <a:endParaRPr lang="ar-SA"/>
          </a:p>
        </p:txBody>
      </p:sp>
    </p:spTree>
  </p:cSld>
  <p:clrMapOvr>
    <a:masterClrMapping/>
  </p:clrMapOvr>
  <p:transition spd="slow">
    <p:wheel spokes="2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200" b="1" dirty="0" smtClean="0">
                <a:cs typeface="+mn-cs"/>
              </a:rPr>
              <a:t>7- التنظيم في الإدارة الإسلامية</a:t>
            </a:r>
            <a:endParaRPr lang="ar-SA" sz="4200" b="1" dirty="0">
              <a:cs typeface="+mn-cs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52596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ar-SA" sz="3100" b="1" dirty="0" smtClean="0"/>
              <a:t>مبادئ التنظيم الإسلامي:</a:t>
            </a:r>
          </a:p>
          <a:p>
            <a:pPr algn="just"/>
            <a:r>
              <a:rPr lang="ar-SA" sz="2800" dirty="0" smtClean="0">
                <a:solidFill>
                  <a:srgbClr val="002060"/>
                </a:solidFill>
              </a:rPr>
              <a:t>مبدأ الامر بالمعروف والنهي عن المنكر</a:t>
            </a:r>
            <a:r>
              <a:rPr lang="ar-SA" sz="2800" dirty="0" smtClean="0"/>
              <a:t>: وجود تنظيمات إدارية للرقابة والمحاسبة.</a:t>
            </a:r>
          </a:p>
          <a:p>
            <a:pPr algn="just"/>
            <a:r>
              <a:rPr lang="ar-SA" sz="2800" dirty="0" smtClean="0">
                <a:solidFill>
                  <a:srgbClr val="002060"/>
                </a:solidFill>
              </a:rPr>
              <a:t>مبدأ الشورى</a:t>
            </a:r>
            <a:r>
              <a:rPr lang="ar-SA" sz="2800" dirty="0" smtClean="0"/>
              <a:t>: ضرورة وجود أجهزة استشارية.</a:t>
            </a:r>
          </a:p>
          <a:p>
            <a:pPr algn="just"/>
            <a:r>
              <a:rPr lang="ar-SA" sz="2800" dirty="0" smtClean="0">
                <a:solidFill>
                  <a:srgbClr val="002060"/>
                </a:solidFill>
              </a:rPr>
              <a:t>تقسيم العمل والتخصص</a:t>
            </a:r>
            <a:r>
              <a:rPr lang="ar-SA" sz="2800" dirty="0" smtClean="0"/>
              <a:t>: وضع الشخص المناسب في المكان المناسب.</a:t>
            </a:r>
          </a:p>
          <a:p>
            <a:pPr algn="just"/>
            <a:r>
              <a:rPr lang="ar-SA" sz="2800" dirty="0">
                <a:solidFill>
                  <a:srgbClr val="002060"/>
                </a:solidFill>
              </a:rPr>
              <a:t>ا</a:t>
            </a:r>
            <a:r>
              <a:rPr lang="ar-SA" sz="2800" dirty="0" smtClean="0">
                <a:solidFill>
                  <a:srgbClr val="002060"/>
                </a:solidFill>
              </a:rPr>
              <a:t>عتبار السلطة أمانة استودعها الحق تبارك وتعالى في بعض عباده </a:t>
            </a:r>
            <a:r>
              <a:rPr lang="ar-SA" sz="2800" dirty="0" smtClean="0"/>
              <a:t>ليتولوا أم الآخرين، وفي ذلك تأكيد على المسؤولية التي ترافق السلطة.</a:t>
            </a:r>
          </a:p>
          <a:p>
            <a:pPr algn="just"/>
            <a:r>
              <a:rPr lang="ar-SA" sz="2800" dirty="0" smtClean="0">
                <a:solidFill>
                  <a:srgbClr val="002060"/>
                </a:solidFill>
              </a:rPr>
              <a:t>التفويض</a:t>
            </a:r>
            <a:r>
              <a:rPr lang="ar-SA" sz="2800" dirty="0" smtClean="0"/>
              <a:t>: إعطاء صلاحيات للولاة على الأقاليم.</a:t>
            </a:r>
          </a:p>
          <a:p>
            <a:pPr algn="just"/>
            <a:r>
              <a:rPr lang="ar-SA" sz="2800" dirty="0" smtClean="0">
                <a:solidFill>
                  <a:srgbClr val="002060"/>
                </a:solidFill>
              </a:rPr>
              <a:t>نظام الدواوين</a:t>
            </a:r>
            <a:r>
              <a:rPr lang="ar-SA" sz="2800" dirty="0" smtClean="0"/>
              <a:t>: الذي يعتبر نواة ما يعرف بالوزارات في العصر الحديث.       </a:t>
            </a:r>
          </a:p>
          <a:p>
            <a:pPr algn="just"/>
            <a:endParaRPr lang="ar-SA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2E276-E6C0-4DD2-AFEF-E32FEEE74FB3}" type="slidenum">
              <a:rPr lang="ar-SA" smtClean="0"/>
              <a:pPr/>
              <a:t>29</a:t>
            </a:fld>
            <a:endParaRPr lang="ar-SA"/>
          </a:p>
        </p:txBody>
      </p:sp>
    </p:spTree>
  </p:cSld>
  <p:clrMapOvr>
    <a:masterClrMapping/>
  </p:clrMapOvr>
  <p:transition spd="slow">
    <p:wheel spokes="2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عنصر نائب لرقم الشريحة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1943100" y="6376989"/>
            <a:ext cx="527538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9C5AA079-E0A2-4E45-A8EF-42737F9E94BB}" type="slidenum">
              <a:rPr lang="ar-SA" smtClean="0">
                <a:cs typeface="Arial" pitchFamily="34" charset="0"/>
              </a:rPr>
              <a:pPr/>
              <a:t>3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5" name="مجسم مشطوف الحواف 4"/>
          <p:cNvSpPr/>
          <p:nvPr/>
        </p:nvSpPr>
        <p:spPr>
          <a:xfrm>
            <a:off x="0" y="0"/>
            <a:ext cx="9144000" cy="1447800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defRPr/>
            </a:pPr>
            <a:r>
              <a:rPr lang="ar-SA" sz="4400" b="1" dirty="0">
                <a:solidFill>
                  <a:schemeClr val="tx1"/>
                </a:solidFill>
              </a:rPr>
              <a:t>محاور المحاضرة</a:t>
            </a:r>
            <a:endParaRPr lang="ar-SA" sz="4400" dirty="0"/>
          </a:p>
        </p:txBody>
      </p:sp>
      <p:sp>
        <p:nvSpPr>
          <p:cNvPr id="7" name="مجسم مشطوف الحواف 6"/>
          <p:cNvSpPr/>
          <p:nvPr/>
        </p:nvSpPr>
        <p:spPr>
          <a:xfrm>
            <a:off x="0" y="1447800"/>
            <a:ext cx="9144000" cy="5410200"/>
          </a:xfrm>
          <a:prstGeom prst="beve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marL="514350" indent="-514350">
              <a:buFont typeface="+mj-lt"/>
              <a:buAutoNum type="arabicPeriod"/>
            </a:pPr>
            <a:r>
              <a:rPr lang="ar-SA" sz="3200" b="1" dirty="0" smtClean="0"/>
              <a:t>مفهوم التنظيم.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3200" b="1" dirty="0" smtClean="0"/>
              <a:t>فوائد التنظيم.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3200" b="1" dirty="0" smtClean="0"/>
              <a:t>مبادئ التنظيم.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3200" b="1" dirty="0" smtClean="0"/>
              <a:t>التنظيم الرسمي.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3200" b="1" dirty="0" smtClean="0"/>
              <a:t>التنظيم غير الرسمي.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3200" b="1" dirty="0" smtClean="0"/>
              <a:t>إعادة التنظيم.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3200" b="1" dirty="0" smtClean="0"/>
              <a:t>التنظيم في الإدارة الإسلامية.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5969977" y="1981201"/>
            <a:ext cx="2400300" cy="2524125"/>
            <a:chOff x="5210750" y="1066800"/>
            <a:chExt cx="2976900" cy="3130677"/>
          </a:xfr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7" name="Oval 6"/>
            <p:cNvSpPr/>
            <p:nvPr/>
          </p:nvSpPr>
          <p:spPr>
            <a:xfrm>
              <a:off x="5321612" y="1143591"/>
              <a:ext cx="2767899" cy="297315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7416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3796" name="Rectangle 8"/>
          <p:cNvSpPr>
            <a:spLocks noChangeArrowheads="1"/>
          </p:cNvSpPr>
          <p:nvPr/>
        </p:nvSpPr>
        <p:spPr bwMode="auto">
          <a:xfrm>
            <a:off x="3165231" y="3352800"/>
            <a:ext cx="260252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ar-EG" sz="7200">
                <a:solidFill>
                  <a:schemeClr val="bg1"/>
                </a:solidFill>
                <a:latin typeface="Calibri" pitchFamily="34" charset="0"/>
              </a:rPr>
              <a:t>بحمد الله</a:t>
            </a:r>
            <a:endParaRPr lang="en-US" sz="72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3797" name="Freeform 6"/>
          <p:cNvSpPr>
            <a:spLocks noEditPoints="1"/>
          </p:cNvSpPr>
          <p:nvPr/>
        </p:nvSpPr>
        <p:spPr bwMode="auto">
          <a:xfrm>
            <a:off x="3165231" y="2209801"/>
            <a:ext cx="2482362" cy="1236663"/>
          </a:xfrm>
          <a:custGeom>
            <a:avLst/>
            <a:gdLst>
              <a:gd name="T0" fmla="*/ 2147483647 w 1687"/>
              <a:gd name="T1" fmla="*/ 2147483647 h 775"/>
              <a:gd name="T2" fmla="*/ 2147483647 w 1687"/>
              <a:gd name="T3" fmla="*/ 2147483647 h 775"/>
              <a:gd name="T4" fmla="*/ 2147483647 w 1687"/>
              <a:gd name="T5" fmla="*/ 2147483647 h 775"/>
              <a:gd name="T6" fmla="*/ 2147483647 w 1687"/>
              <a:gd name="T7" fmla="*/ 2147483647 h 775"/>
              <a:gd name="T8" fmla="*/ 2147483647 w 1687"/>
              <a:gd name="T9" fmla="*/ 2147483647 h 775"/>
              <a:gd name="T10" fmla="*/ 2147483647 w 1687"/>
              <a:gd name="T11" fmla="*/ 2147483647 h 775"/>
              <a:gd name="T12" fmla="*/ 2147483647 w 1687"/>
              <a:gd name="T13" fmla="*/ 2147483647 h 775"/>
              <a:gd name="T14" fmla="*/ 2147483647 w 1687"/>
              <a:gd name="T15" fmla="*/ 2147483647 h 775"/>
              <a:gd name="T16" fmla="*/ 2147483647 w 1687"/>
              <a:gd name="T17" fmla="*/ 2147483647 h 775"/>
              <a:gd name="T18" fmla="*/ 2147483647 w 1687"/>
              <a:gd name="T19" fmla="*/ 2147483647 h 775"/>
              <a:gd name="T20" fmla="*/ 2147483647 w 1687"/>
              <a:gd name="T21" fmla="*/ 2147483647 h 775"/>
              <a:gd name="T22" fmla="*/ 0 w 1687"/>
              <a:gd name="T23" fmla="*/ 2147483647 h 775"/>
              <a:gd name="T24" fmla="*/ 2147483647 w 1687"/>
              <a:gd name="T25" fmla="*/ 2147483647 h 775"/>
              <a:gd name="T26" fmla="*/ 2147483647 w 1687"/>
              <a:gd name="T27" fmla="*/ 2147483647 h 775"/>
              <a:gd name="T28" fmla="*/ 2147483647 w 1687"/>
              <a:gd name="T29" fmla="*/ 2147483647 h 775"/>
              <a:gd name="T30" fmla="*/ 2147483647 w 1687"/>
              <a:gd name="T31" fmla="*/ 2147483647 h 775"/>
              <a:gd name="T32" fmla="*/ 2147483647 w 1687"/>
              <a:gd name="T33" fmla="*/ 2147483647 h 775"/>
              <a:gd name="T34" fmla="*/ 2147483647 w 1687"/>
              <a:gd name="T35" fmla="*/ 2147483647 h 775"/>
              <a:gd name="T36" fmla="*/ 2147483647 w 1687"/>
              <a:gd name="T37" fmla="*/ 2147483647 h 775"/>
              <a:gd name="T38" fmla="*/ 2147483647 w 1687"/>
              <a:gd name="T39" fmla="*/ 2147483647 h 775"/>
              <a:gd name="T40" fmla="*/ 2147483647 w 1687"/>
              <a:gd name="T41" fmla="*/ 2147483647 h 775"/>
              <a:gd name="T42" fmla="*/ 2147483647 w 1687"/>
              <a:gd name="T43" fmla="*/ 2147483647 h 775"/>
              <a:gd name="T44" fmla="*/ 2147483647 w 1687"/>
              <a:gd name="T45" fmla="*/ 2147483647 h 775"/>
              <a:gd name="T46" fmla="*/ 2147483647 w 1687"/>
              <a:gd name="T47" fmla="*/ 2147483647 h 775"/>
              <a:gd name="T48" fmla="*/ 2147483647 w 1687"/>
              <a:gd name="T49" fmla="*/ 2147483647 h 775"/>
              <a:gd name="T50" fmla="*/ 2147483647 w 1687"/>
              <a:gd name="T51" fmla="*/ 2147483647 h 775"/>
              <a:gd name="T52" fmla="*/ 2147483647 w 1687"/>
              <a:gd name="T53" fmla="*/ 2147483647 h 775"/>
              <a:gd name="T54" fmla="*/ 2147483647 w 1687"/>
              <a:gd name="T55" fmla="*/ 2147483647 h 775"/>
              <a:gd name="T56" fmla="*/ 2147483647 w 1687"/>
              <a:gd name="T57" fmla="*/ 2147483647 h 775"/>
              <a:gd name="T58" fmla="*/ 2147483647 w 1687"/>
              <a:gd name="T59" fmla="*/ 2147483647 h 775"/>
              <a:gd name="T60" fmla="*/ 2147483647 w 1687"/>
              <a:gd name="T61" fmla="*/ 2147483647 h 775"/>
              <a:gd name="T62" fmla="*/ 2147483647 w 1687"/>
              <a:gd name="T63" fmla="*/ 2147483647 h 775"/>
              <a:gd name="T64" fmla="*/ 2147483647 w 1687"/>
              <a:gd name="T65" fmla="*/ 2147483647 h 775"/>
              <a:gd name="T66" fmla="*/ 2147483647 w 1687"/>
              <a:gd name="T67" fmla="*/ 2147483647 h 775"/>
              <a:gd name="T68" fmla="*/ 2147483647 w 1687"/>
              <a:gd name="T69" fmla="*/ 2147483647 h 775"/>
              <a:gd name="T70" fmla="*/ 2147483647 w 1687"/>
              <a:gd name="T71" fmla="*/ 2147483647 h 775"/>
              <a:gd name="T72" fmla="*/ 2147483647 w 1687"/>
              <a:gd name="T73" fmla="*/ 2147483647 h 775"/>
              <a:gd name="T74" fmla="*/ 2147483647 w 1687"/>
              <a:gd name="T75" fmla="*/ 2147483647 h 775"/>
              <a:gd name="T76" fmla="*/ 2147483647 w 1687"/>
              <a:gd name="T77" fmla="*/ 2147483647 h 775"/>
              <a:gd name="T78" fmla="*/ 2147483647 w 1687"/>
              <a:gd name="T79" fmla="*/ 2147483647 h 775"/>
              <a:gd name="T80" fmla="*/ 2147483647 w 1687"/>
              <a:gd name="T81" fmla="*/ 2147483647 h 775"/>
              <a:gd name="T82" fmla="*/ 2147483647 w 1687"/>
              <a:gd name="T83" fmla="*/ 2147483647 h 775"/>
              <a:gd name="T84" fmla="*/ 2147483647 w 1687"/>
              <a:gd name="T85" fmla="*/ 2147483647 h 775"/>
              <a:gd name="T86" fmla="*/ 2147483647 w 1687"/>
              <a:gd name="T87" fmla="*/ 2147483647 h 775"/>
              <a:gd name="T88" fmla="*/ 2147483647 w 1687"/>
              <a:gd name="T89" fmla="*/ 2147483647 h 775"/>
              <a:gd name="T90" fmla="*/ 2147483647 w 1687"/>
              <a:gd name="T91" fmla="*/ 2147483647 h 775"/>
              <a:gd name="T92" fmla="*/ 2147483647 w 1687"/>
              <a:gd name="T93" fmla="*/ 2147483647 h 775"/>
              <a:gd name="T94" fmla="*/ 2147483647 w 1687"/>
              <a:gd name="T95" fmla="*/ 2147483647 h 775"/>
              <a:gd name="T96" fmla="*/ 2147483647 w 1687"/>
              <a:gd name="T97" fmla="*/ 2147483647 h 775"/>
              <a:gd name="T98" fmla="*/ 2147483647 w 1687"/>
              <a:gd name="T99" fmla="*/ 2147483647 h 775"/>
              <a:gd name="T100" fmla="*/ 2147483647 w 1687"/>
              <a:gd name="T101" fmla="*/ 2147483647 h 775"/>
              <a:gd name="T102" fmla="*/ 2147483647 w 1687"/>
              <a:gd name="T103" fmla="*/ 2147483647 h 775"/>
              <a:gd name="T104" fmla="*/ 2147483647 w 1687"/>
              <a:gd name="T105" fmla="*/ 2147483647 h 775"/>
              <a:gd name="T106" fmla="*/ 2147483647 w 1687"/>
              <a:gd name="T107" fmla="*/ 2147483647 h 775"/>
              <a:gd name="T108" fmla="*/ 2147483647 w 1687"/>
              <a:gd name="T109" fmla="*/ 2147483647 h 775"/>
              <a:gd name="T110" fmla="*/ 2147483647 w 1687"/>
              <a:gd name="T111" fmla="*/ 2147483647 h 775"/>
              <a:gd name="T112" fmla="*/ 2147483647 w 1687"/>
              <a:gd name="T113" fmla="*/ 2147483647 h 775"/>
              <a:gd name="T114" fmla="*/ 2147483647 w 1687"/>
              <a:gd name="T115" fmla="*/ 2147483647 h 775"/>
              <a:gd name="T116" fmla="*/ 2147483647 w 1687"/>
              <a:gd name="T117" fmla="*/ 2147483647 h 775"/>
              <a:gd name="T118" fmla="*/ 2147483647 w 1687"/>
              <a:gd name="T119" fmla="*/ 2147483647 h 775"/>
              <a:gd name="T120" fmla="*/ 2147483647 w 1687"/>
              <a:gd name="T121" fmla="*/ 2147483647 h 775"/>
              <a:gd name="T122" fmla="*/ 2147483647 w 1687"/>
              <a:gd name="T123" fmla="*/ 2147483647 h 77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687"/>
              <a:gd name="T187" fmla="*/ 0 h 775"/>
              <a:gd name="T188" fmla="*/ 1687 w 1687"/>
              <a:gd name="T189" fmla="*/ 775 h 775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687" h="775">
                <a:moveTo>
                  <a:pt x="1374" y="74"/>
                </a:moveTo>
                <a:lnTo>
                  <a:pt x="1308" y="141"/>
                </a:lnTo>
                <a:lnTo>
                  <a:pt x="1248" y="80"/>
                </a:lnTo>
                <a:lnTo>
                  <a:pt x="1177" y="152"/>
                </a:lnTo>
                <a:lnTo>
                  <a:pt x="1100" y="75"/>
                </a:lnTo>
                <a:lnTo>
                  <a:pt x="1169" y="8"/>
                </a:lnTo>
                <a:lnTo>
                  <a:pt x="1229" y="68"/>
                </a:lnTo>
                <a:lnTo>
                  <a:pt x="1298" y="0"/>
                </a:lnTo>
                <a:lnTo>
                  <a:pt x="1374" y="74"/>
                </a:lnTo>
                <a:close/>
                <a:moveTo>
                  <a:pt x="1687" y="612"/>
                </a:moveTo>
                <a:lnTo>
                  <a:pt x="1686" y="635"/>
                </a:lnTo>
                <a:lnTo>
                  <a:pt x="1683" y="657"/>
                </a:lnTo>
                <a:lnTo>
                  <a:pt x="1677" y="678"/>
                </a:lnTo>
                <a:lnTo>
                  <a:pt x="1669" y="698"/>
                </a:lnTo>
                <a:lnTo>
                  <a:pt x="1656" y="723"/>
                </a:lnTo>
                <a:lnTo>
                  <a:pt x="1649" y="731"/>
                </a:lnTo>
                <a:lnTo>
                  <a:pt x="1641" y="739"/>
                </a:lnTo>
                <a:lnTo>
                  <a:pt x="1633" y="745"/>
                </a:lnTo>
                <a:lnTo>
                  <a:pt x="1623" y="750"/>
                </a:lnTo>
                <a:lnTo>
                  <a:pt x="1603" y="753"/>
                </a:lnTo>
                <a:lnTo>
                  <a:pt x="1583" y="751"/>
                </a:lnTo>
                <a:lnTo>
                  <a:pt x="1561" y="743"/>
                </a:lnTo>
                <a:lnTo>
                  <a:pt x="1542" y="731"/>
                </a:lnTo>
                <a:lnTo>
                  <a:pt x="1523" y="715"/>
                </a:lnTo>
                <a:lnTo>
                  <a:pt x="1504" y="695"/>
                </a:lnTo>
                <a:lnTo>
                  <a:pt x="1488" y="672"/>
                </a:lnTo>
                <a:lnTo>
                  <a:pt x="1474" y="646"/>
                </a:lnTo>
                <a:lnTo>
                  <a:pt x="1462" y="619"/>
                </a:lnTo>
                <a:lnTo>
                  <a:pt x="1425" y="640"/>
                </a:lnTo>
                <a:lnTo>
                  <a:pt x="1387" y="660"/>
                </a:lnTo>
                <a:lnTo>
                  <a:pt x="1346" y="678"/>
                </a:lnTo>
                <a:lnTo>
                  <a:pt x="1305" y="694"/>
                </a:lnTo>
                <a:lnTo>
                  <a:pt x="1251" y="710"/>
                </a:lnTo>
                <a:lnTo>
                  <a:pt x="1198" y="722"/>
                </a:lnTo>
                <a:lnTo>
                  <a:pt x="1146" y="729"/>
                </a:lnTo>
                <a:lnTo>
                  <a:pt x="1095" y="731"/>
                </a:lnTo>
                <a:lnTo>
                  <a:pt x="1060" y="728"/>
                </a:lnTo>
                <a:lnTo>
                  <a:pt x="1025" y="719"/>
                </a:lnTo>
                <a:lnTo>
                  <a:pt x="1008" y="711"/>
                </a:lnTo>
                <a:lnTo>
                  <a:pt x="991" y="702"/>
                </a:lnTo>
                <a:lnTo>
                  <a:pt x="974" y="691"/>
                </a:lnTo>
                <a:lnTo>
                  <a:pt x="957" y="678"/>
                </a:lnTo>
                <a:lnTo>
                  <a:pt x="929" y="653"/>
                </a:lnTo>
                <a:lnTo>
                  <a:pt x="908" y="627"/>
                </a:lnTo>
                <a:lnTo>
                  <a:pt x="900" y="615"/>
                </a:lnTo>
                <a:lnTo>
                  <a:pt x="895" y="603"/>
                </a:lnTo>
                <a:lnTo>
                  <a:pt x="889" y="577"/>
                </a:lnTo>
                <a:lnTo>
                  <a:pt x="780" y="628"/>
                </a:lnTo>
                <a:lnTo>
                  <a:pt x="659" y="683"/>
                </a:lnTo>
                <a:lnTo>
                  <a:pt x="603" y="706"/>
                </a:lnTo>
                <a:lnTo>
                  <a:pt x="552" y="724"/>
                </a:lnTo>
                <a:lnTo>
                  <a:pt x="481" y="746"/>
                </a:lnTo>
                <a:lnTo>
                  <a:pt x="415" y="762"/>
                </a:lnTo>
                <a:lnTo>
                  <a:pt x="355" y="772"/>
                </a:lnTo>
                <a:lnTo>
                  <a:pt x="302" y="775"/>
                </a:lnTo>
                <a:lnTo>
                  <a:pt x="268" y="774"/>
                </a:lnTo>
                <a:lnTo>
                  <a:pt x="236" y="772"/>
                </a:lnTo>
                <a:lnTo>
                  <a:pt x="206" y="769"/>
                </a:lnTo>
                <a:lnTo>
                  <a:pt x="178" y="764"/>
                </a:lnTo>
                <a:lnTo>
                  <a:pt x="153" y="758"/>
                </a:lnTo>
                <a:lnTo>
                  <a:pt x="129" y="751"/>
                </a:lnTo>
                <a:lnTo>
                  <a:pt x="107" y="741"/>
                </a:lnTo>
                <a:lnTo>
                  <a:pt x="88" y="731"/>
                </a:lnTo>
                <a:lnTo>
                  <a:pt x="68" y="717"/>
                </a:lnTo>
                <a:lnTo>
                  <a:pt x="50" y="701"/>
                </a:lnTo>
                <a:lnTo>
                  <a:pt x="35" y="681"/>
                </a:lnTo>
                <a:lnTo>
                  <a:pt x="22" y="661"/>
                </a:lnTo>
                <a:lnTo>
                  <a:pt x="12" y="639"/>
                </a:lnTo>
                <a:lnTo>
                  <a:pt x="8" y="626"/>
                </a:lnTo>
                <a:lnTo>
                  <a:pt x="5" y="613"/>
                </a:lnTo>
                <a:lnTo>
                  <a:pt x="1" y="587"/>
                </a:lnTo>
                <a:lnTo>
                  <a:pt x="0" y="558"/>
                </a:lnTo>
                <a:lnTo>
                  <a:pt x="2" y="523"/>
                </a:lnTo>
                <a:lnTo>
                  <a:pt x="6" y="491"/>
                </a:lnTo>
                <a:lnTo>
                  <a:pt x="13" y="459"/>
                </a:lnTo>
                <a:lnTo>
                  <a:pt x="23" y="428"/>
                </a:lnTo>
                <a:lnTo>
                  <a:pt x="34" y="407"/>
                </a:lnTo>
                <a:lnTo>
                  <a:pt x="48" y="381"/>
                </a:lnTo>
                <a:lnTo>
                  <a:pt x="66" y="379"/>
                </a:lnTo>
                <a:lnTo>
                  <a:pt x="52" y="411"/>
                </a:lnTo>
                <a:lnTo>
                  <a:pt x="45" y="432"/>
                </a:lnTo>
                <a:lnTo>
                  <a:pt x="41" y="455"/>
                </a:lnTo>
                <a:lnTo>
                  <a:pt x="38" y="478"/>
                </a:lnTo>
                <a:lnTo>
                  <a:pt x="37" y="502"/>
                </a:lnTo>
                <a:lnTo>
                  <a:pt x="38" y="522"/>
                </a:lnTo>
                <a:lnTo>
                  <a:pt x="42" y="540"/>
                </a:lnTo>
                <a:lnTo>
                  <a:pt x="47" y="557"/>
                </a:lnTo>
                <a:lnTo>
                  <a:pt x="55" y="573"/>
                </a:lnTo>
                <a:lnTo>
                  <a:pt x="66" y="588"/>
                </a:lnTo>
                <a:lnTo>
                  <a:pt x="78" y="603"/>
                </a:lnTo>
                <a:lnTo>
                  <a:pt x="93" y="616"/>
                </a:lnTo>
                <a:lnTo>
                  <a:pt x="110" y="629"/>
                </a:lnTo>
                <a:lnTo>
                  <a:pt x="128" y="641"/>
                </a:lnTo>
                <a:lnTo>
                  <a:pt x="149" y="650"/>
                </a:lnTo>
                <a:lnTo>
                  <a:pt x="171" y="659"/>
                </a:lnTo>
                <a:lnTo>
                  <a:pt x="183" y="662"/>
                </a:lnTo>
                <a:lnTo>
                  <a:pt x="194" y="665"/>
                </a:lnTo>
                <a:lnTo>
                  <a:pt x="220" y="671"/>
                </a:lnTo>
                <a:lnTo>
                  <a:pt x="245" y="675"/>
                </a:lnTo>
                <a:lnTo>
                  <a:pt x="274" y="677"/>
                </a:lnTo>
                <a:lnTo>
                  <a:pt x="304" y="678"/>
                </a:lnTo>
                <a:lnTo>
                  <a:pt x="352" y="676"/>
                </a:lnTo>
                <a:lnTo>
                  <a:pt x="379" y="673"/>
                </a:lnTo>
                <a:lnTo>
                  <a:pt x="405" y="669"/>
                </a:lnTo>
                <a:lnTo>
                  <a:pt x="462" y="657"/>
                </a:lnTo>
                <a:lnTo>
                  <a:pt x="522" y="641"/>
                </a:lnTo>
                <a:lnTo>
                  <a:pt x="571" y="625"/>
                </a:lnTo>
                <a:lnTo>
                  <a:pt x="623" y="606"/>
                </a:lnTo>
                <a:lnTo>
                  <a:pt x="738" y="559"/>
                </a:lnTo>
                <a:lnTo>
                  <a:pt x="923" y="476"/>
                </a:lnTo>
                <a:lnTo>
                  <a:pt x="927" y="494"/>
                </a:lnTo>
                <a:lnTo>
                  <a:pt x="932" y="512"/>
                </a:lnTo>
                <a:lnTo>
                  <a:pt x="940" y="529"/>
                </a:lnTo>
                <a:lnTo>
                  <a:pt x="949" y="545"/>
                </a:lnTo>
                <a:lnTo>
                  <a:pt x="961" y="561"/>
                </a:lnTo>
                <a:lnTo>
                  <a:pt x="975" y="575"/>
                </a:lnTo>
                <a:lnTo>
                  <a:pt x="990" y="588"/>
                </a:lnTo>
                <a:lnTo>
                  <a:pt x="1007" y="600"/>
                </a:lnTo>
                <a:lnTo>
                  <a:pt x="1035" y="617"/>
                </a:lnTo>
                <a:lnTo>
                  <a:pt x="1049" y="624"/>
                </a:lnTo>
                <a:lnTo>
                  <a:pt x="1064" y="629"/>
                </a:lnTo>
                <a:lnTo>
                  <a:pt x="1092" y="637"/>
                </a:lnTo>
                <a:lnTo>
                  <a:pt x="1106" y="639"/>
                </a:lnTo>
                <a:lnTo>
                  <a:pt x="1120" y="639"/>
                </a:lnTo>
                <a:lnTo>
                  <a:pt x="1164" y="638"/>
                </a:lnTo>
                <a:lnTo>
                  <a:pt x="1210" y="631"/>
                </a:lnTo>
                <a:lnTo>
                  <a:pt x="1256" y="622"/>
                </a:lnTo>
                <a:lnTo>
                  <a:pt x="1304" y="608"/>
                </a:lnTo>
                <a:lnTo>
                  <a:pt x="1343" y="593"/>
                </a:lnTo>
                <a:lnTo>
                  <a:pt x="1379" y="578"/>
                </a:lnTo>
                <a:lnTo>
                  <a:pt x="1411" y="561"/>
                </a:lnTo>
                <a:lnTo>
                  <a:pt x="1439" y="543"/>
                </a:lnTo>
                <a:lnTo>
                  <a:pt x="1429" y="509"/>
                </a:lnTo>
                <a:lnTo>
                  <a:pt x="1415" y="445"/>
                </a:lnTo>
                <a:lnTo>
                  <a:pt x="1409" y="413"/>
                </a:lnTo>
                <a:lnTo>
                  <a:pt x="1406" y="365"/>
                </a:lnTo>
                <a:lnTo>
                  <a:pt x="1403" y="317"/>
                </a:lnTo>
                <a:lnTo>
                  <a:pt x="1385" y="251"/>
                </a:lnTo>
                <a:lnTo>
                  <a:pt x="1411" y="149"/>
                </a:lnTo>
                <a:lnTo>
                  <a:pt x="1507" y="340"/>
                </a:lnTo>
                <a:lnTo>
                  <a:pt x="1507" y="365"/>
                </a:lnTo>
                <a:lnTo>
                  <a:pt x="1465" y="336"/>
                </a:lnTo>
                <a:lnTo>
                  <a:pt x="1461" y="341"/>
                </a:lnTo>
                <a:lnTo>
                  <a:pt x="1458" y="347"/>
                </a:lnTo>
                <a:lnTo>
                  <a:pt x="1461" y="381"/>
                </a:lnTo>
                <a:lnTo>
                  <a:pt x="1469" y="424"/>
                </a:lnTo>
                <a:lnTo>
                  <a:pt x="1475" y="451"/>
                </a:lnTo>
                <a:lnTo>
                  <a:pt x="1483" y="475"/>
                </a:lnTo>
                <a:lnTo>
                  <a:pt x="1491" y="495"/>
                </a:lnTo>
                <a:lnTo>
                  <a:pt x="1501" y="511"/>
                </a:lnTo>
                <a:lnTo>
                  <a:pt x="1525" y="498"/>
                </a:lnTo>
                <a:lnTo>
                  <a:pt x="1549" y="490"/>
                </a:lnTo>
                <a:lnTo>
                  <a:pt x="1571" y="483"/>
                </a:lnTo>
                <a:lnTo>
                  <a:pt x="1592" y="481"/>
                </a:lnTo>
                <a:lnTo>
                  <a:pt x="1616" y="484"/>
                </a:lnTo>
                <a:lnTo>
                  <a:pt x="1626" y="488"/>
                </a:lnTo>
                <a:lnTo>
                  <a:pt x="1636" y="494"/>
                </a:lnTo>
                <a:lnTo>
                  <a:pt x="1651" y="506"/>
                </a:lnTo>
                <a:lnTo>
                  <a:pt x="1663" y="518"/>
                </a:lnTo>
                <a:lnTo>
                  <a:pt x="1672" y="532"/>
                </a:lnTo>
                <a:lnTo>
                  <a:pt x="1680" y="548"/>
                </a:lnTo>
                <a:lnTo>
                  <a:pt x="1685" y="576"/>
                </a:lnTo>
                <a:lnTo>
                  <a:pt x="1687" y="612"/>
                </a:lnTo>
                <a:close/>
                <a:moveTo>
                  <a:pt x="553" y="364"/>
                </a:moveTo>
                <a:lnTo>
                  <a:pt x="487" y="431"/>
                </a:lnTo>
                <a:lnTo>
                  <a:pt x="428" y="370"/>
                </a:lnTo>
                <a:lnTo>
                  <a:pt x="356" y="441"/>
                </a:lnTo>
                <a:lnTo>
                  <a:pt x="280" y="365"/>
                </a:lnTo>
                <a:lnTo>
                  <a:pt x="347" y="297"/>
                </a:lnTo>
                <a:lnTo>
                  <a:pt x="409" y="359"/>
                </a:lnTo>
                <a:lnTo>
                  <a:pt x="479" y="289"/>
                </a:lnTo>
                <a:lnTo>
                  <a:pt x="553" y="364"/>
                </a:lnTo>
                <a:close/>
                <a:moveTo>
                  <a:pt x="1636" y="637"/>
                </a:moveTo>
                <a:lnTo>
                  <a:pt x="1622" y="613"/>
                </a:lnTo>
                <a:lnTo>
                  <a:pt x="1605" y="593"/>
                </a:lnTo>
                <a:lnTo>
                  <a:pt x="1597" y="587"/>
                </a:lnTo>
                <a:lnTo>
                  <a:pt x="1589" y="583"/>
                </a:lnTo>
                <a:lnTo>
                  <a:pt x="1577" y="582"/>
                </a:lnTo>
                <a:lnTo>
                  <a:pt x="1561" y="584"/>
                </a:lnTo>
                <a:lnTo>
                  <a:pt x="1543" y="591"/>
                </a:lnTo>
                <a:lnTo>
                  <a:pt x="1536" y="595"/>
                </a:lnTo>
                <a:lnTo>
                  <a:pt x="1556" y="624"/>
                </a:lnTo>
                <a:lnTo>
                  <a:pt x="1568" y="636"/>
                </a:lnTo>
                <a:lnTo>
                  <a:pt x="1580" y="644"/>
                </a:lnTo>
                <a:lnTo>
                  <a:pt x="1590" y="649"/>
                </a:lnTo>
                <a:lnTo>
                  <a:pt x="1601" y="652"/>
                </a:lnTo>
                <a:lnTo>
                  <a:pt x="1611" y="649"/>
                </a:lnTo>
                <a:lnTo>
                  <a:pt x="1625" y="644"/>
                </a:lnTo>
                <a:lnTo>
                  <a:pt x="1636" y="637"/>
                </a:lnTo>
                <a:close/>
                <a:moveTo>
                  <a:pt x="1288" y="458"/>
                </a:moveTo>
                <a:lnTo>
                  <a:pt x="1287" y="475"/>
                </a:lnTo>
                <a:lnTo>
                  <a:pt x="1285" y="489"/>
                </a:lnTo>
                <a:lnTo>
                  <a:pt x="1280" y="500"/>
                </a:lnTo>
                <a:lnTo>
                  <a:pt x="1275" y="509"/>
                </a:lnTo>
                <a:lnTo>
                  <a:pt x="1268" y="516"/>
                </a:lnTo>
                <a:lnTo>
                  <a:pt x="1259" y="522"/>
                </a:lnTo>
                <a:lnTo>
                  <a:pt x="1248" y="525"/>
                </a:lnTo>
                <a:lnTo>
                  <a:pt x="1237" y="526"/>
                </a:lnTo>
                <a:lnTo>
                  <a:pt x="1222" y="523"/>
                </a:lnTo>
                <a:lnTo>
                  <a:pt x="1214" y="518"/>
                </a:lnTo>
                <a:lnTo>
                  <a:pt x="1208" y="513"/>
                </a:lnTo>
                <a:lnTo>
                  <a:pt x="1198" y="499"/>
                </a:lnTo>
                <a:lnTo>
                  <a:pt x="1191" y="483"/>
                </a:lnTo>
                <a:lnTo>
                  <a:pt x="1183" y="505"/>
                </a:lnTo>
                <a:lnTo>
                  <a:pt x="1179" y="513"/>
                </a:lnTo>
                <a:lnTo>
                  <a:pt x="1173" y="523"/>
                </a:lnTo>
                <a:lnTo>
                  <a:pt x="1165" y="529"/>
                </a:lnTo>
                <a:lnTo>
                  <a:pt x="1158" y="534"/>
                </a:lnTo>
                <a:lnTo>
                  <a:pt x="1150" y="538"/>
                </a:lnTo>
                <a:lnTo>
                  <a:pt x="1142" y="539"/>
                </a:lnTo>
                <a:lnTo>
                  <a:pt x="1134" y="538"/>
                </a:lnTo>
                <a:lnTo>
                  <a:pt x="1123" y="534"/>
                </a:lnTo>
                <a:lnTo>
                  <a:pt x="1114" y="529"/>
                </a:lnTo>
                <a:lnTo>
                  <a:pt x="1107" y="522"/>
                </a:lnTo>
                <a:lnTo>
                  <a:pt x="1101" y="513"/>
                </a:lnTo>
                <a:lnTo>
                  <a:pt x="1097" y="504"/>
                </a:lnTo>
                <a:lnTo>
                  <a:pt x="1094" y="492"/>
                </a:lnTo>
                <a:lnTo>
                  <a:pt x="1092" y="466"/>
                </a:lnTo>
                <a:lnTo>
                  <a:pt x="1095" y="430"/>
                </a:lnTo>
                <a:lnTo>
                  <a:pt x="1098" y="407"/>
                </a:lnTo>
                <a:lnTo>
                  <a:pt x="1070" y="439"/>
                </a:lnTo>
                <a:lnTo>
                  <a:pt x="1070" y="427"/>
                </a:lnTo>
                <a:lnTo>
                  <a:pt x="1079" y="408"/>
                </a:lnTo>
                <a:lnTo>
                  <a:pt x="1094" y="387"/>
                </a:lnTo>
                <a:lnTo>
                  <a:pt x="1113" y="373"/>
                </a:lnTo>
                <a:lnTo>
                  <a:pt x="1112" y="399"/>
                </a:lnTo>
                <a:lnTo>
                  <a:pt x="1112" y="424"/>
                </a:lnTo>
                <a:lnTo>
                  <a:pt x="1113" y="455"/>
                </a:lnTo>
                <a:lnTo>
                  <a:pt x="1117" y="476"/>
                </a:lnTo>
                <a:lnTo>
                  <a:pt x="1122" y="483"/>
                </a:lnTo>
                <a:lnTo>
                  <a:pt x="1127" y="490"/>
                </a:lnTo>
                <a:lnTo>
                  <a:pt x="1133" y="493"/>
                </a:lnTo>
                <a:lnTo>
                  <a:pt x="1142" y="494"/>
                </a:lnTo>
                <a:lnTo>
                  <a:pt x="1157" y="490"/>
                </a:lnTo>
                <a:lnTo>
                  <a:pt x="1164" y="485"/>
                </a:lnTo>
                <a:lnTo>
                  <a:pt x="1172" y="480"/>
                </a:lnTo>
                <a:lnTo>
                  <a:pt x="1181" y="467"/>
                </a:lnTo>
                <a:lnTo>
                  <a:pt x="1186" y="455"/>
                </a:lnTo>
                <a:lnTo>
                  <a:pt x="1182" y="433"/>
                </a:lnTo>
                <a:lnTo>
                  <a:pt x="1175" y="403"/>
                </a:lnTo>
                <a:lnTo>
                  <a:pt x="1171" y="387"/>
                </a:lnTo>
                <a:lnTo>
                  <a:pt x="1191" y="359"/>
                </a:lnTo>
                <a:lnTo>
                  <a:pt x="1196" y="376"/>
                </a:lnTo>
                <a:lnTo>
                  <a:pt x="1203" y="399"/>
                </a:lnTo>
                <a:lnTo>
                  <a:pt x="1206" y="425"/>
                </a:lnTo>
                <a:lnTo>
                  <a:pt x="1210" y="448"/>
                </a:lnTo>
                <a:lnTo>
                  <a:pt x="1214" y="464"/>
                </a:lnTo>
                <a:lnTo>
                  <a:pt x="1221" y="473"/>
                </a:lnTo>
                <a:lnTo>
                  <a:pt x="1227" y="480"/>
                </a:lnTo>
                <a:lnTo>
                  <a:pt x="1236" y="483"/>
                </a:lnTo>
                <a:lnTo>
                  <a:pt x="1246" y="484"/>
                </a:lnTo>
                <a:lnTo>
                  <a:pt x="1255" y="483"/>
                </a:lnTo>
                <a:lnTo>
                  <a:pt x="1261" y="479"/>
                </a:lnTo>
                <a:lnTo>
                  <a:pt x="1265" y="473"/>
                </a:lnTo>
                <a:lnTo>
                  <a:pt x="1268" y="464"/>
                </a:lnTo>
                <a:lnTo>
                  <a:pt x="1263" y="444"/>
                </a:lnTo>
                <a:lnTo>
                  <a:pt x="1260" y="431"/>
                </a:lnTo>
                <a:lnTo>
                  <a:pt x="1254" y="415"/>
                </a:lnTo>
                <a:lnTo>
                  <a:pt x="1239" y="384"/>
                </a:lnTo>
                <a:lnTo>
                  <a:pt x="1261" y="353"/>
                </a:lnTo>
                <a:lnTo>
                  <a:pt x="1279" y="401"/>
                </a:lnTo>
                <a:lnTo>
                  <a:pt x="1286" y="429"/>
                </a:lnTo>
                <a:lnTo>
                  <a:pt x="1288" y="458"/>
                </a:lnTo>
                <a:close/>
                <a:moveTo>
                  <a:pt x="846" y="364"/>
                </a:moveTo>
                <a:lnTo>
                  <a:pt x="1275" y="242"/>
                </a:lnTo>
                <a:lnTo>
                  <a:pt x="1222" y="284"/>
                </a:lnTo>
                <a:lnTo>
                  <a:pt x="792" y="406"/>
                </a:lnTo>
                <a:lnTo>
                  <a:pt x="846" y="364"/>
                </a:lnTo>
                <a:close/>
                <a:moveTo>
                  <a:pt x="892" y="106"/>
                </a:moveTo>
                <a:lnTo>
                  <a:pt x="881" y="110"/>
                </a:lnTo>
                <a:lnTo>
                  <a:pt x="875" y="101"/>
                </a:lnTo>
                <a:lnTo>
                  <a:pt x="869" y="95"/>
                </a:lnTo>
                <a:lnTo>
                  <a:pt x="863" y="92"/>
                </a:lnTo>
                <a:lnTo>
                  <a:pt x="859" y="95"/>
                </a:lnTo>
                <a:lnTo>
                  <a:pt x="853" y="100"/>
                </a:lnTo>
                <a:lnTo>
                  <a:pt x="844" y="125"/>
                </a:lnTo>
                <a:lnTo>
                  <a:pt x="834" y="162"/>
                </a:lnTo>
                <a:lnTo>
                  <a:pt x="825" y="205"/>
                </a:lnTo>
                <a:lnTo>
                  <a:pt x="813" y="205"/>
                </a:lnTo>
                <a:lnTo>
                  <a:pt x="805" y="178"/>
                </a:lnTo>
                <a:lnTo>
                  <a:pt x="797" y="156"/>
                </a:lnTo>
                <a:lnTo>
                  <a:pt x="787" y="144"/>
                </a:lnTo>
                <a:lnTo>
                  <a:pt x="780" y="140"/>
                </a:lnTo>
                <a:lnTo>
                  <a:pt x="762" y="140"/>
                </a:lnTo>
                <a:lnTo>
                  <a:pt x="754" y="138"/>
                </a:lnTo>
                <a:lnTo>
                  <a:pt x="748" y="134"/>
                </a:lnTo>
                <a:lnTo>
                  <a:pt x="743" y="128"/>
                </a:lnTo>
                <a:lnTo>
                  <a:pt x="738" y="121"/>
                </a:lnTo>
                <a:lnTo>
                  <a:pt x="736" y="115"/>
                </a:lnTo>
                <a:lnTo>
                  <a:pt x="736" y="106"/>
                </a:lnTo>
                <a:lnTo>
                  <a:pt x="737" y="96"/>
                </a:lnTo>
                <a:lnTo>
                  <a:pt x="741" y="88"/>
                </a:lnTo>
                <a:lnTo>
                  <a:pt x="747" y="84"/>
                </a:lnTo>
                <a:lnTo>
                  <a:pt x="755" y="83"/>
                </a:lnTo>
                <a:lnTo>
                  <a:pt x="769" y="85"/>
                </a:lnTo>
                <a:lnTo>
                  <a:pt x="781" y="94"/>
                </a:lnTo>
                <a:lnTo>
                  <a:pt x="793" y="106"/>
                </a:lnTo>
                <a:lnTo>
                  <a:pt x="802" y="125"/>
                </a:lnTo>
                <a:lnTo>
                  <a:pt x="820" y="165"/>
                </a:lnTo>
                <a:lnTo>
                  <a:pt x="828" y="129"/>
                </a:lnTo>
                <a:lnTo>
                  <a:pt x="834" y="103"/>
                </a:lnTo>
                <a:lnTo>
                  <a:pt x="842" y="83"/>
                </a:lnTo>
                <a:lnTo>
                  <a:pt x="846" y="74"/>
                </a:lnTo>
                <a:lnTo>
                  <a:pt x="850" y="68"/>
                </a:lnTo>
                <a:lnTo>
                  <a:pt x="854" y="63"/>
                </a:lnTo>
                <a:lnTo>
                  <a:pt x="859" y="59"/>
                </a:lnTo>
                <a:lnTo>
                  <a:pt x="867" y="56"/>
                </a:lnTo>
                <a:lnTo>
                  <a:pt x="874" y="57"/>
                </a:lnTo>
                <a:lnTo>
                  <a:pt x="880" y="61"/>
                </a:lnTo>
                <a:lnTo>
                  <a:pt x="893" y="75"/>
                </a:lnTo>
                <a:lnTo>
                  <a:pt x="892" y="106"/>
                </a:lnTo>
                <a:close/>
                <a:moveTo>
                  <a:pt x="500" y="84"/>
                </a:moveTo>
                <a:lnTo>
                  <a:pt x="500" y="92"/>
                </a:lnTo>
                <a:lnTo>
                  <a:pt x="497" y="101"/>
                </a:lnTo>
                <a:lnTo>
                  <a:pt x="487" y="117"/>
                </a:lnTo>
                <a:lnTo>
                  <a:pt x="481" y="123"/>
                </a:lnTo>
                <a:lnTo>
                  <a:pt x="472" y="131"/>
                </a:lnTo>
                <a:lnTo>
                  <a:pt x="450" y="143"/>
                </a:lnTo>
                <a:lnTo>
                  <a:pt x="389" y="167"/>
                </a:lnTo>
                <a:lnTo>
                  <a:pt x="356" y="167"/>
                </a:lnTo>
                <a:lnTo>
                  <a:pt x="398" y="148"/>
                </a:lnTo>
                <a:lnTo>
                  <a:pt x="420" y="136"/>
                </a:lnTo>
                <a:lnTo>
                  <a:pt x="440" y="123"/>
                </a:lnTo>
                <a:lnTo>
                  <a:pt x="471" y="98"/>
                </a:lnTo>
                <a:lnTo>
                  <a:pt x="395" y="98"/>
                </a:lnTo>
                <a:lnTo>
                  <a:pt x="387" y="99"/>
                </a:lnTo>
                <a:lnTo>
                  <a:pt x="370" y="112"/>
                </a:lnTo>
                <a:lnTo>
                  <a:pt x="370" y="91"/>
                </a:lnTo>
                <a:lnTo>
                  <a:pt x="383" y="72"/>
                </a:lnTo>
                <a:lnTo>
                  <a:pt x="393" y="64"/>
                </a:lnTo>
                <a:lnTo>
                  <a:pt x="404" y="62"/>
                </a:lnTo>
                <a:lnTo>
                  <a:pt x="500" y="62"/>
                </a:lnTo>
                <a:lnTo>
                  <a:pt x="502" y="69"/>
                </a:lnTo>
                <a:lnTo>
                  <a:pt x="500" y="84"/>
                </a:lnTo>
                <a:close/>
                <a:moveTo>
                  <a:pt x="117" y="259"/>
                </a:moveTo>
                <a:lnTo>
                  <a:pt x="113" y="276"/>
                </a:lnTo>
                <a:lnTo>
                  <a:pt x="105" y="294"/>
                </a:lnTo>
                <a:lnTo>
                  <a:pt x="96" y="303"/>
                </a:lnTo>
                <a:lnTo>
                  <a:pt x="88" y="310"/>
                </a:lnTo>
                <a:lnTo>
                  <a:pt x="78" y="314"/>
                </a:lnTo>
                <a:lnTo>
                  <a:pt x="68" y="315"/>
                </a:lnTo>
                <a:lnTo>
                  <a:pt x="58" y="314"/>
                </a:lnTo>
                <a:lnTo>
                  <a:pt x="48" y="310"/>
                </a:lnTo>
                <a:lnTo>
                  <a:pt x="41" y="303"/>
                </a:lnTo>
                <a:lnTo>
                  <a:pt x="35" y="294"/>
                </a:lnTo>
                <a:lnTo>
                  <a:pt x="29" y="282"/>
                </a:lnTo>
                <a:lnTo>
                  <a:pt x="25" y="270"/>
                </a:lnTo>
                <a:lnTo>
                  <a:pt x="23" y="259"/>
                </a:lnTo>
                <a:lnTo>
                  <a:pt x="22" y="246"/>
                </a:lnTo>
                <a:lnTo>
                  <a:pt x="23" y="227"/>
                </a:lnTo>
                <a:lnTo>
                  <a:pt x="26" y="205"/>
                </a:lnTo>
                <a:lnTo>
                  <a:pt x="33" y="182"/>
                </a:lnTo>
                <a:lnTo>
                  <a:pt x="40" y="156"/>
                </a:lnTo>
                <a:lnTo>
                  <a:pt x="50" y="131"/>
                </a:lnTo>
                <a:lnTo>
                  <a:pt x="60" y="107"/>
                </a:lnTo>
                <a:lnTo>
                  <a:pt x="71" y="86"/>
                </a:lnTo>
                <a:lnTo>
                  <a:pt x="84" y="67"/>
                </a:lnTo>
                <a:lnTo>
                  <a:pt x="83" y="80"/>
                </a:lnTo>
                <a:lnTo>
                  <a:pt x="79" y="97"/>
                </a:lnTo>
                <a:lnTo>
                  <a:pt x="74" y="117"/>
                </a:lnTo>
                <a:lnTo>
                  <a:pt x="68" y="140"/>
                </a:lnTo>
                <a:lnTo>
                  <a:pt x="55" y="184"/>
                </a:lnTo>
                <a:lnTo>
                  <a:pt x="52" y="202"/>
                </a:lnTo>
                <a:lnTo>
                  <a:pt x="51" y="217"/>
                </a:lnTo>
                <a:lnTo>
                  <a:pt x="53" y="231"/>
                </a:lnTo>
                <a:lnTo>
                  <a:pt x="57" y="245"/>
                </a:lnTo>
                <a:lnTo>
                  <a:pt x="64" y="256"/>
                </a:lnTo>
                <a:lnTo>
                  <a:pt x="70" y="260"/>
                </a:lnTo>
                <a:lnTo>
                  <a:pt x="75" y="261"/>
                </a:lnTo>
                <a:lnTo>
                  <a:pt x="84" y="258"/>
                </a:lnTo>
                <a:lnTo>
                  <a:pt x="91" y="249"/>
                </a:lnTo>
                <a:lnTo>
                  <a:pt x="100" y="234"/>
                </a:lnTo>
                <a:lnTo>
                  <a:pt x="109" y="212"/>
                </a:lnTo>
                <a:lnTo>
                  <a:pt x="112" y="217"/>
                </a:lnTo>
                <a:lnTo>
                  <a:pt x="116" y="225"/>
                </a:lnTo>
                <a:lnTo>
                  <a:pt x="117" y="242"/>
                </a:lnTo>
                <a:lnTo>
                  <a:pt x="117" y="25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pic>
        <p:nvPicPr>
          <p:cNvPr id="9" name="Picture 8" descr="logo ED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4061" y="2133600"/>
            <a:ext cx="1947497" cy="2362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200" b="1" dirty="0" smtClean="0"/>
              <a:t>1- مفهوم التنظيم </a:t>
            </a:r>
            <a:endParaRPr lang="ar-SA" sz="42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ar-SA" dirty="0" smtClean="0"/>
              <a:t> يوجد مدلولان لمصطلح التنظيم في اللغة العربية وهما:</a:t>
            </a:r>
          </a:p>
          <a:p>
            <a:pPr algn="just">
              <a:buFont typeface="Wingdings" pitchFamily="2" charset="2"/>
              <a:buChar char="§"/>
            </a:pPr>
            <a:r>
              <a:rPr lang="ar-SA" dirty="0" smtClean="0"/>
              <a:t>التنظيم: </a:t>
            </a:r>
            <a:r>
              <a:rPr lang="ar-SA" dirty="0" smtClean="0">
                <a:solidFill>
                  <a:srgbClr val="CC6600"/>
                </a:solidFill>
              </a:rPr>
              <a:t>الهيكل</a:t>
            </a:r>
            <a:r>
              <a:rPr lang="ar-SA" dirty="0" smtClean="0"/>
              <a:t> الذي يضم مجموعة من الأفراد بينهم علاقات معينة ويسعون لتحقيق هدف مشترك.</a:t>
            </a:r>
          </a:p>
          <a:p>
            <a:pPr algn="just">
              <a:buFont typeface="Wingdings" pitchFamily="2" charset="2"/>
              <a:buChar char="§"/>
            </a:pPr>
            <a:r>
              <a:rPr lang="ar-SA" dirty="0" smtClean="0"/>
              <a:t>التنظيم: </a:t>
            </a:r>
            <a:r>
              <a:rPr lang="ar-SA" dirty="0" smtClean="0">
                <a:solidFill>
                  <a:srgbClr val="CC6600"/>
                </a:solidFill>
              </a:rPr>
              <a:t>وظيفة من الوظائف الإدارية تتمثل في وضع نظام منسق لعلاقات العمل </a:t>
            </a:r>
            <a:r>
              <a:rPr lang="ar-SA" dirty="0" smtClean="0"/>
              <a:t>بين عناصر المنظمة بُغية تحقيق الهدف المشترك.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2E276-E6C0-4DD2-AFEF-E32FEEE74FB3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  <p:transition spd="slow">
    <p:wheel spokes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200" b="1" dirty="0" smtClean="0"/>
              <a:t>2- فوائد التنظيم</a:t>
            </a:r>
            <a:endParaRPr lang="ar-SA" sz="42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029200"/>
          </a:xfrm>
        </p:spPr>
        <p:txBody>
          <a:bodyPr>
            <a:noAutofit/>
          </a:bodyPr>
          <a:lstStyle/>
          <a:p>
            <a:pPr algn="just"/>
            <a:r>
              <a:rPr lang="ar-SA" sz="2900" dirty="0" smtClean="0"/>
              <a:t>التنظيم </a:t>
            </a:r>
            <a:r>
              <a:rPr lang="ar-SA" sz="2900" dirty="0" smtClean="0">
                <a:solidFill>
                  <a:srgbClr val="CC6600"/>
                </a:solidFill>
              </a:rPr>
              <a:t>ليس هدف بل وسيلة </a:t>
            </a:r>
            <a:r>
              <a:rPr lang="ar-SA" sz="2900" dirty="0" smtClean="0"/>
              <a:t>لتحقيق أهداف المنظمة بطريقة أفضل وبأسلوب أكفأ، وتتمثل </a:t>
            </a:r>
            <a:r>
              <a:rPr lang="ar-SA" sz="2900" dirty="0" smtClean="0">
                <a:solidFill>
                  <a:srgbClr val="CC6600"/>
                </a:solidFill>
              </a:rPr>
              <a:t>أهم فوائده </a:t>
            </a:r>
            <a:r>
              <a:rPr lang="ar-SA" sz="2900" dirty="0" smtClean="0"/>
              <a:t>بما يلي: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sz="2900" dirty="0" smtClean="0"/>
              <a:t> تحقيق </a:t>
            </a:r>
            <a:r>
              <a:rPr lang="ar-SA" sz="2900" dirty="0" smtClean="0">
                <a:solidFill>
                  <a:srgbClr val="CC6600"/>
                </a:solidFill>
              </a:rPr>
              <a:t>التناسق والانسجام بين الأنشطة </a:t>
            </a:r>
            <a:r>
              <a:rPr lang="ar-SA" sz="2900" dirty="0" smtClean="0"/>
              <a:t>وتجنب الإزدواجية والتضارب.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sz="2900" dirty="0" smtClean="0">
                <a:solidFill>
                  <a:srgbClr val="CC6600"/>
                </a:solidFill>
              </a:rPr>
              <a:t>إسناد المهام للأشخاص المؤهلين </a:t>
            </a:r>
            <a:r>
              <a:rPr lang="ar-SA" sz="2900" dirty="0" smtClean="0"/>
              <a:t>لتأديتها مما يجعل المنظمة تستفيد من قدراتهم و إمكاناتهم.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sz="2900" dirty="0" smtClean="0">
                <a:solidFill>
                  <a:srgbClr val="CC6600"/>
                </a:solidFill>
              </a:rPr>
              <a:t>التحديد الدقيق للعلاقات </a:t>
            </a:r>
            <a:r>
              <a:rPr lang="ar-SA" sz="2900" dirty="0" smtClean="0"/>
              <a:t>بين الافراد بشكل يجعل كل فرد يعرف واجباته تجاه رؤسائه ومرؤوسيه.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sz="2900" dirty="0" smtClean="0">
                <a:solidFill>
                  <a:srgbClr val="CC6600"/>
                </a:solidFill>
              </a:rPr>
              <a:t>تسهيل عملية الرقابة </a:t>
            </a:r>
            <a:r>
              <a:rPr lang="ar-SA" sz="2900" dirty="0" smtClean="0"/>
              <a:t>من خلال تحديد الخطوات والإجراءات التفصيلية لكل عمل وتحديد معايير الأداء.   </a:t>
            </a:r>
          </a:p>
          <a:p>
            <a:pPr marL="0" lvl="0" indent="0" algn="just">
              <a:buNone/>
            </a:pPr>
            <a:r>
              <a:rPr lang="ar-SA" sz="2900" dirty="0" smtClean="0"/>
              <a:t>  </a:t>
            </a:r>
            <a:endParaRPr lang="ar-SA" sz="29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2E276-E6C0-4DD2-AFEF-E32FEEE74FB3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  <p:transition spd="slow">
    <p:wheel spokes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Autofit/>
          </a:bodyPr>
          <a:lstStyle/>
          <a:p>
            <a:r>
              <a:rPr lang="ar-SA" sz="4200" b="1" dirty="0" smtClean="0"/>
              <a:t>(تابع) فوائد </a:t>
            </a:r>
            <a:r>
              <a:rPr lang="ar-SA" sz="4200" b="1" dirty="0"/>
              <a:t>التنظيم</a:t>
            </a:r>
            <a:r>
              <a:rPr lang="en-US" sz="4200" b="1" dirty="0" smtClean="0"/>
              <a:t/>
            </a:r>
            <a:br>
              <a:rPr lang="en-US" sz="4200" b="1" dirty="0" smtClean="0"/>
            </a:br>
            <a:endParaRPr lang="ar-SA" sz="42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52400" y="1600201"/>
            <a:ext cx="8686800" cy="4525963"/>
          </a:xfr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 startAt="5"/>
            </a:pPr>
            <a:r>
              <a:rPr lang="ar-SA" sz="2900" dirty="0" smtClean="0"/>
              <a:t>تسهيل </a:t>
            </a:r>
            <a:r>
              <a:rPr lang="ar-SA" sz="2900" dirty="0" smtClean="0">
                <a:solidFill>
                  <a:srgbClr val="CC6600"/>
                </a:solidFill>
              </a:rPr>
              <a:t>انتقال المعلومات </a:t>
            </a:r>
            <a:r>
              <a:rPr lang="ar-SA" sz="2900" dirty="0" smtClean="0"/>
              <a:t>داخل المنظمة بإحداث شبكة تحدد خطوط السلطة والمسؤولية (قنوات الاتصال الرسمية).</a:t>
            </a:r>
          </a:p>
          <a:p>
            <a:pPr marL="514350" indent="-514350" algn="just">
              <a:buFont typeface="+mj-lt"/>
              <a:buAutoNum type="arabicPeriod" startAt="5"/>
            </a:pPr>
            <a:r>
              <a:rPr lang="ar-SA" sz="2700" dirty="0" smtClean="0">
                <a:solidFill>
                  <a:srgbClr val="CC6600"/>
                </a:solidFill>
              </a:rPr>
              <a:t>تمكين المنظمة من استغلال أفضل لمواردها </a:t>
            </a:r>
            <a:r>
              <a:rPr lang="ar-SA" sz="2700" dirty="0" smtClean="0"/>
              <a:t>من خلال تحديد مهام كل فرد.</a:t>
            </a:r>
          </a:p>
          <a:p>
            <a:pPr marL="514350" indent="-514350" algn="just">
              <a:buFont typeface="+mj-lt"/>
              <a:buAutoNum type="arabicPeriod" startAt="5"/>
            </a:pPr>
            <a:r>
              <a:rPr lang="ar-SA" sz="2900" dirty="0" smtClean="0">
                <a:solidFill>
                  <a:srgbClr val="CC6600"/>
                </a:solidFill>
              </a:rPr>
              <a:t>تسهيل عمل الأفراد في المنظمة كفريق </a:t>
            </a:r>
            <a:r>
              <a:rPr lang="ar-SA" sz="2900" dirty="0" smtClean="0"/>
              <a:t>واحد يتبع نفس الهدف. </a:t>
            </a:r>
          </a:p>
          <a:p>
            <a:pPr marL="514350" indent="-514350" algn="just">
              <a:buFont typeface="+mj-lt"/>
              <a:buAutoNum type="arabicPeriod" startAt="5"/>
            </a:pPr>
            <a:r>
              <a:rPr lang="ar-SA" sz="2900" dirty="0" smtClean="0">
                <a:solidFill>
                  <a:srgbClr val="CC6600"/>
                </a:solidFill>
              </a:rPr>
              <a:t>تحديد مصادر السلطة الرسمية للمنظمة</a:t>
            </a:r>
            <a:r>
              <a:rPr lang="ar-SA" sz="2900" dirty="0" smtClean="0"/>
              <a:t> على أساس التسلسل الهرمي.</a:t>
            </a:r>
          </a:p>
          <a:p>
            <a:pPr marL="0" indent="0" algn="just">
              <a:buNone/>
            </a:pPr>
            <a:r>
              <a:rPr lang="ar-SA" sz="2900" dirty="0" smtClean="0"/>
              <a:t>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2E276-E6C0-4DD2-AFEF-E32FEEE74FB3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  <p:transition spd="slow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200" b="1" dirty="0" smtClean="0"/>
              <a:t>3- مبادئ التنظيم</a:t>
            </a:r>
            <a:endParaRPr lang="ar-SA" sz="42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ar-SA" dirty="0" smtClean="0"/>
              <a:t> مبدأ وحدة الهدف.</a:t>
            </a: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ar-SA" dirty="0" smtClean="0"/>
              <a:t> مبدأ التخصص وتقسيم العمل.</a:t>
            </a: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ar-SA" dirty="0" smtClean="0"/>
              <a:t> مبدأ وحدة القيادة (وحدة الأمر).</a:t>
            </a:r>
          </a:p>
          <a:p>
            <a:pPr>
              <a:buFont typeface="Wingdings" pitchFamily="2" charset="2"/>
              <a:buChar char="q"/>
            </a:pPr>
            <a:r>
              <a:rPr lang="ar-SA" dirty="0" smtClean="0"/>
              <a:t> مبدأ نطاق الإشراف.</a:t>
            </a:r>
          </a:p>
          <a:p>
            <a:pPr>
              <a:buFont typeface="Wingdings" pitchFamily="2" charset="2"/>
              <a:buChar char="q"/>
            </a:pPr>
            <a:r>
              <a:rPr lang="ar-SA" dirty="0" smtClean="0"/>
              <a:t> مبدأ تكافؤ السلطة والمسؤولية.</a:t>
            </a:r>
          </a:p>
          <a:p>
            <a:pPr>
              <a:buFont typeface="Wingdings" pitchFamily="2" charset="2"/>
              <a:buChar char="q"/>
            </a:pPr>
            <a:r>
              <a:rPr lang="ar-SA" dirty="0" smtClean="0"/>
              <a:t> مبدأ تفويض السلطة.</a:t>
            </a:r>
          </a:p>
          <a:p>
            <a:pPr>
              <a:buFont typeface="Wingdings" pitchFamily="2" charset="2"/>
              <a:buChar char="q"/>
            </a:pPr>
            <a:r>
              <a:rPr lang="ar-SA" dirty="0" smtClean="0"/>
              <a:t> مبدأ المركزية واللامركزية.</a:t>
            </a:r>
            <a:endParaRPr lang="en-US" dirty="0" smtClean="0"/>
          </a:p>
          <a:p>
            <a:pPr>
              <a:buFont typeface="Wingdings" pitchFamily="2" charset="2"/>
              <a:buChar char="q"/>
            </a:pP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2E276-E6C0-4DD2-AFEF-E32FEEE74FB3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  <p:transition spd="slow">
    <p:wheel spokes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200" b="1" dirty="0">
                <a:solidFill>
                  <a:prstClr val="black"/>
                </a:solidFill>
              </a:rPr>
              <a:t>مبادئ التنظيم</a:t>
            </a:r>
            <a:r>
              <a:rPr lang="en-US" sz="4200" b="1" dirty="0" smtClean="0"/>
              <a:t>  </a:t>
            </a:r>
            <a:endParaRPr lang="ar-SA" sz="42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q"/>
            </a:pPr>
            <a:r>
              <a:rPr lang="ar-SA" b="1" dirty="0" smtClean="0"/>
              <a:t> مبدأ وحدة الهدف:</a:t>
            </a:r>
          </a:p>
          <a:p>
            <a:pPr algn="just"/>
            <a:r>
              <a:rPr lang="ar-SA" dirty="0" smtClean="0"/>
              <a:t>الهدف المشترك </a:t>
            </a:r>
            <a:r>
              <a:rPr lang="ar-SA" dirty="0" smtClean="0">
                <a:solidFill>
                  <a:srgbClr val="CC6600"/>
                </a:solidFill>
              </a:rPr>
              <a:t>هو السبب الذي يبرر وجود التنظيم </a:t>
            </a:r>
            <a:r>
              <a:rPr lang="ar-SA" dirty="0" smtClean="0"/>
              <a:t>ويفقد هذا الأخير جدواه بدون وجود هدف معين يتبعه.</a:t>
            </a:r>
          </a:p>
          <a:p>
            <a:pPr algn="just"/>
            <a:r>
              <a:rPr lang="ar-SA" dirty="0" smtClean="0"/>
              <a:t>الهدف </a:t>
            </a:r>
            <a:r>
              <a:rPr lang="ar-SA" dirty="0" smtClean="0">
                <a:solidFill>
                  <a:srgbClr val="CC6600"/>
                </a:solidFill>
              </a:rPr>
              <a:t>يجب أن يكون واضحاً </a:t>
            </a:r>
            <a:r>
              <a:rPr lang="ar-SA" dirty="0" smtClean="0"/>
              <a:t>لكي تكون عملية التنظيم موجهة بشكل كفؤ لتحقيقه.</a:t>
            </a:r>
          </a:p>
          <a:p>
            <a:pPr algn="just"/>
            <a:r>
              <a:rPr lang="ar-SA" dirty="0" smtClean="0">
                <a:solidFill>
                  <a:srgbClr val="CC6600"/>
                </a:solidFill>
              </a:rPr>
              <a:t>يجب أن يكون هناك هدف رئيس واحد </a:t>
            </a:r>
            <a:r>
              <a:rPr lang="ar-SA" dirty="0" smtClean="0"/>
              <a:t>للتنظيم تستخلص منه أهداف فرعية تخص الأقسام والوحدات بشكل يجعلها جميعها تتوجه بانسجام وتنسيق فيما بينها إلى نفس الغاية.</a:t>
            </a:r>
          </a:p>
          <a:p>
            <a:pPr marL="0" indent="0" algn="just">
              <a:buNone/>
            </a:pPr>
            <a:r>
              <a:rPr lang="ar-SA" dirty="0" smtClean="0"/>
              <a:t> </a:t>
            </a:r>
          </a:p>
          <a:p>
            <a:pPr algn="just"/>
            <a:endParaRPr lang="ar-SA" dirty="0" smtClean="0"/>
          </a:p>
          <a:p>
            <a:pPr algn="just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2E276-E6C0-4DD2-AFEF-E32FEEE74FB3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  <p:transition spd="slow">
    <p:strips dir="r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200" b="1" dirty="0" smtClean="0">
                <a:solidFill>
                  <a:prstClr val="black"/>
                </a:solidFill>
              </a:rPr>
              <a:t>(تابع) مبادئ </a:t>
            </a:r>
            <a:r>
              <a:rPr lang="ar-SA" sz="4200" b="1" dirty="0">
                <a:solidFill>
                  <a:prstClr val="black"/>
                </a:solidFill>
              </a:rPr>
              <a:t>التنظيم</a:t>
            </a:r>
            <a:r>
              <a:rPr lang="en-US" sz="4200" b="1" dirty="0"/>
              <a:t> </a:t>
            </a:r>
            <a:r>
              <a:rPr lang="ar-SA" sz="4200" b="1" dirty="0" smtClean="0"/>
              <a:t> </a:t>
            </a:r>
            <a:endParaRPr lang="ar-SA" sz="42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1295401"/>
            <a:ext cx="8610600" cy="4830764"/>
          </a:xfrm>
        </p:spPr>
        <p:txBody>
          <a:bodyPr>
            <a:normAutofit fontScale="92500"/>
          </a:bodyPr>
          <a:lstStyle/>
          <a:p>
            <a:pPr algn="just">
              <a:buFont typeface="Wingdings" pitchFamily="2" charset="2"/>
              <a:buChar char="q"/>
            </a:pPr>
            <a:r>
              <a:rPr lang="ar-SA" b="1" dirty="0" smtClean="0"/>
              <a:t> مبدأ التخصص وتقسيم العمل: </a:t>
            </a:r>
          </a:p>
          <a:p>
            <a:pPr algn="just"/>
            <a:r>
              <a:rPr lang="ar-SA" dirty="0" smtClean="0"/>
              <a:t>التخصص هو تقسيم العمل إلى أجزاء متعددة وتوزيعها على الأفراد بشكل يناسب قدراتهم ومهاراتهم الشخصية.</a:t>
            </a:r>
          </a:p>
          <a:p>
            <a:pPr algn="just">
              <a:buNone/>
            </a:pPr>
            <a:r>
              <a:rPr lang="ar-SA" b="1" u="sng" dirty="0" smtClean="0"/>
              <a:t>فوائد التخصص: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sz="3100" dirty="0" smtClean="0">
                <a:solidFill>
                  <a:srgbClr val="CC6600"/>
                </a:solidFill>
              </a:rPr>
              <a:t>الاستفادة من مهارات عناصر المنظمة </a:t>
            </a:r>
            <a:r>
              <a:rPr lang="ar-SA" sz="3100" dirty="0" smtClean="0"/>
              <a:t>في الأعمال التي يتقنونها.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dirty="0" smtClean="0"/>
              <a:t>تحقيق </a:t>
            </a:r>
            <a:r>
              <a:rPr lang="ar-SA" dirty="0" smtClean="0">
                <a:solidFill>
                  <a:srgbClr val="CC6600"/>
                </a:solidFill>
              </a:rPr>
              <a:t>الانسجام في أداء العمل </a:t>
            </a:r>
            <a:r>
              <a:rPr lang="ar-SA" dirty="0" smtClean="0"/>
              <a:t>وتجنب الاحتكاك والتعارض.</a:t>
            </a:r>
          </a:p>
          <a:p>
            <a:pPr marL="514350" indent="-514350" algn="just">
              <a:buFont typeface="+mj-lt"/>
              <a:buAutoNum type="arabicPeriod" startAt="3"/>
            </a:pPr>
            <a:r>
              <a:rPr lang="ar-SA" dirty="0" smtClean="0">
                <a:solidFill>
                  <a:srgbClr val="CC6600"/>
                </a:solidFill>
              </a:rPr>
              <a:t>البساطة والسهولة في أداء الفرد </a:t>
            </a:r>
            <a:r>
              <a:rPr lang="ar-SA" dirty="0" smtClean="0"/>
              <a:t>لعمله بسبب الخبرة التي تتكون لديه من خلال تكرار نفس العمليات.</a:t>
            </a:r>
          </a:p>
          <a:p>
            <a:pPr marL="514350" indent="-514350" algn="just">
              <a:buFont typeface="+mj-lt"/>
              <a:buAutoNum type="arabicPeriod" startAt="3"/>
            </a:pPr>
            <a:r>
              <a:rPr lang="ar-SA" sz="2800" dirty="0" smtClean="0">
                <a:solidFill>
                  <a:srgbClr val="CC6600"/>
                </a:solidFill>
              </a:rPr>
              <a:t>توفير الوقت و الجهد </a:t>
            </a:r>
            <a:r>
              <a:rPr lang="ar-SA" sz="2800" dirty="0" smtClean="0"/>
              <a:t>بسبب التركيز على عمل واحد دون التحول إلى غيره.  </a:t>
            </a:r>
          </a:p>
          <a:p>
            <a:pPr marL="514350" indent="-514350" algn="just">
              <a:buNone/>
            </a:pPr>
            <a:endParaRPr lang="ar-SA" dirty="0" smtClean="0"/>
          </a:p>
          <a:p>
            <a:pPr algn="just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2E276-E6C0-4DD2-AFEF-E32FEEE74FB3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  <p:transition spd="slow">
    <p:pull dir="u"/>
  </p:transition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1245</TotalTime>
  <Words>1846</Words>
  <Application>Microsoft Office PowerPoint</Application>
  <PresentationFormat>عرض على الشاشة (3:4)‏</PresentationFormat>
  <Paragraphs>260</Paragraphs>
  <Slides>30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30</vt:i4>
      </vt:variant>
    </vt:vector>
  </HeadingPairs>
  <TitlesOfParts>
    <vt:vector size="31" baseType="lpstr">
      <vt:lpstr>سمة Office</vt:lpstr>
      <vt:lpstr>الشريحة 1</vt:lpstr>
      <vt:lpstr>التنظيم</vt:lpstr>
      <vt:lpstr>الشريحة 3</vt:lpstr>
      <vt:lpstr>1- مفهوم التنظيم </vt:lpstr>
      <vt:lpstr>2- فوائد التنظيم</vt:lpstr>
      <vt:lpstr>(تابع) فوائد التنظيم </vt:lpstr>
      <vt:lpstr>3- مبادئ التنظيم</vt:lpstr>
      <vt:lpstr>مبادئ التنظيم  </vt:lpstr>
      <vt:lpstr>(تابع) مبادئ التنظيم  </vt:lpstr>
      <vt:lpstr>(تابع) مبادئ التنظيم </vt:lpstr>
      <vt:lpstr> </vt:lpstr>
      <vt:lpstr>الشريحة 12</vt:lpstr>
      <vt:lpstr>(تابع) مبادئ التنظيم </vt:lpstr>
      <vt:lpstr>الشريحة 14</vt:lpstr>
      <vt:lpstr>الشريحة 15</vt:lpstr>
      <vt:lpstr>(تابع) مبادئ التنظيم </vt:lpstr>
      <vt:lpstr>(تابع) مبادئ التنظيم </vt:lpstr>
      <vt:lpstr>(تابع) مبادئ التنظيم </vt:lpstr>
      <vt:lpstr>(تابع) مبادئ التنظيم </vt:lpstr>
      <vt:lpstr>4- التنظيم الرسمي</vt:lpstr>
      <vt:lpstr>(تابع) التنظيم الرسمي</vt:lpstr>
      <vt:lpstr>(تابع) التنظيم الرسمي</vt:lpstr>
      <vt:lpstr> (تابع) التنظيم الرسمي </vt:lpstr>
      <vt:lpstr>5- التنظيم غير الرسمي </vt:lpstr>
      <vt:lpstr>(تابع) التنظيم غير الرسمي </vt:lpstr>
      <vt:lpstr> (تابع) التنظيم غير الرسمي </vt:lpstr>
      <vt:lpstr>(تابع) التنظيم غير الرسمي</vt:lpstr>
      <vt:lpstr>6- إعادة التنظيم</vt:lpstr>
      <vt:lpstr>7- التنظيم في الإدارة الإسلامية</vt:lpstr>
      <vt:lpstr>الشريحة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الإدارة بين الماضي والحاضر</dc:title>
  <dc:creator>aasahli</dc:creator>
  <cp:lastModifiedBy>balsabbgh</cp:lastModifiedBy>
  <cp:revision>164</cp:revision>
  <dcterms:created xsi:type="dcterms:W3CDTF">2011-02-24T10:00:29Z</dcterms:created>
  <dcterms:modified xsi:type="dcterms:W3CDTF">2012-10-15T15:23:51Z</dcterms:modified>
</cp:coreProperties>
</file>