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30" r:id="rId2"/>
    <p:sldId id="257" r:id="rId3"/>
    <p:sldId id="331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32" r:id="rId18"/>
  </p:sldIdLst>
  <p:sldSz cx="9906000" cy="6858000" type="A4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3300"/>
    <a:srgbClr val="FF3300"/>
    <a:srgbClr val="009900"/>
    <a:srgbClr val="00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>
        <p:scale>
          <a:sx n="60" d="100"/>
          <a:sy n="60" d="100"/>
        </p:scale>
        <p:origin x="-1290" y="-103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0C210A-2478-4F47-A2E9-5EB9AE074974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8C0CE90-43B9-4B60-B369-927BF6083C8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ABD3-5BBD-4371-9D57-C0A392DFD5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F046-1E7C-4B55-8BCB-105CA5B72AA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964EC-3554-4A8F-A6E0-02ADCA121E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D46B2-A577-4E7C-95B6-D1F92A8F9F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7134E-3884-4ACA-9201-2B9804344E4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AF33-53AE-4DAC-A058-1491F95E050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733A2-623F-43E8-AE15-0FD5C26AB12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BA22E-3A40-4CF4-9CA2-B327280239D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CFDB2-3884-4BEF-B4CA-F9F195FA93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50605-FD60-4258-9373-9FBE8248A5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694E4-2810-4858-AB03-2C52725B81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10"/>
          <p:cNvSpPr>
            <a:spLocks noChangeArrowheads="1"/>
          </p:cNvSpPr>
          <p:nvPr/>
        </p:nvSpPr>
        <p:spPr bwMode="auto">
          <a:xfrm>
            <a:off x="381000" y="6372225"/>
            <a:ext cx="2519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King Faisal University [        ] </a:t>
            </a: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249E24A-7BFA-458E-B183-8E4456D9132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26" r:id="rId3"/>
    <p:sldLayoutId id="214748423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2311400" y="2819400"/>
            <a:ext cx="71056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US" smtClean="0">
              <a:cs typeface="Times New Roman" pitchFamily="18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6026150" y="6508750"/>
            <a:ext cx="3252788" cy="274638"/>
          </a:xfrm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4642A1DB-F49A-4FD4-963C-53CD8A3EA78A}" type="slidenum">
              <a:rPr lang="ar-SA" sz="1300">
                <a:solidFill>
                  <a:schemeClr val="bg2">
                    <a:tint val="60000"/>
                    <a:satMod val="155000"/>
                  </a:schemeClr>
                </a:solidFill>
                <a:cs typeface="Arial" pitchFamily="34" charset="0"/>
              </a:rPr>
              <a:pPr algn="l">
                <a:defRPr/>
              </a:pPr>
              <a:t>1</a:t>
            </a:fld>
            <a:endParaRPr lang="en-US" sz="1300">
              <a:solidFill>
                <a:schemeClr val="bg2">
                  <a:tint val="60000"/>
                  <a:satMod val="155000"/>
                </a:schemeClr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4457700" y="4648200"/>
            <a:ext cx="5448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800" b="1">
                <a:latin typeface="Calibri" pitchFamily="34" charset="0"/>
                <a:cs typeface="Times New Roman" pitchFamily="18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800" b="1">
                <a:latin typeface="Calibri" pitchFamily="34" charset="0"/>
                <a:cs typeface="Times New Roman" pitchFamily="18" charset="0"/>
              </a:rPr>
              <a:t>عمادة التعلم الإلكتروني والتعليم عن بعد</a:t>
            </a:r>
            <a:endParaRPr lang="en-US" sz="2800" b="1"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5128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51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30" name="Title 1"/>
          <p:cNvSpPr txBox="1">
            <a:spLocks/>
          </p:cNvSpPr>
          <p:nvPr/>
        </p:nvSpPr>
        <p:spPr bwMode="auto">
          <a:xfrm>
            <a:off x="304800" y="2819400"/>
            <a:ext cx="4876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600" b="1" dirty="0">
                <a:latin typeface="AYM Wadiy S_U normal."/>
                <a:cs typeface="Times New Roman" pitchFamily="18" charset="0"/>
              </a:rPr>
              <a:t>اسم المقرر</a:t>
            </a:r>
            <a:endParaRPr lang="ar-SA" sz="3600" b="1" dirty="0">
              <a:latin typeface="AYM Wadiy S_U normal."/>
              <a:cs typeface="Times New Roman" pitchFamily="18" charset="0"/>
            </a:endParaRPr>
          </a:p>
          <a:p>
            <a:pPr algn="ctr"/>
            <a:r>
              <a:rPr lang="ar-SA" sz="3600" dirty="0" err="1">
                <a:latin typeface="Calibri" pitchFamily="34" charset="0"/>
                <a:cs typeface="PT Bold Heading" pitchFamily="2" charset="-78"/>
              </a:rPr>
              <a:t>الادارة</a:t>
            </a:r>
            <a:r>
              <a:rPr lang="ar-SA" sz="3600" dirty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3600" dirty="0" smtClean="0">
                <a:latin typeface="Calibri" pitchFamily="34" charset="0"/>
                <a:cs typeface="PT Bold Heading" pitchFamily="2" charset="-78"/>
              </a:rPr>
              <a:t>العامة</a:t>
            </a:r>
          </a:p>
          <a:p>
            <a:pPr algn="ctr"/>
            <a:r>
              <a:rPr lang="ar-SA" sz="3600" b="1" dirty="0" smtClean="0">
                <a:latin typeface="Calibri" pitchFamily="34" charset="0"/>
                <a:cs typeface="PT Bold Heading" pitchFamily="2" charset="-78"/>
              </a:rPr>
              <a:t>د محمد </a:t>
            </a:r>
            <a:r>
              <a:rPr lang="ar-SA" sz="3600" b="1" dirty="0" err="1" smtClean="0">
                <a:latin typeface="Calibri" pitchFamily="34" charset="0"/>
                <a:cs typeface="PT Bold Heading" pitchFamily="2" charset="-78"/>
              </a:rPr>
              <a:t>عبدالرحمن</a:t>
            </a:r>
            <a:r>
              <a:rPr lang="ar-SA" sz="3600" b="1" dirty="0" smtClean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3600" b="1" dirty="0" err="1" smtClean="0">
                <a:latin typeface="Calibri" pitchFamily="34" charset="0"/>
                <a:cs typeface="PT Bold Heading" pitchFamily="2" charset="-78"/>
              </a:rPr>
              <a:t>الدوغان</a:t>
            </a:r>
            <a:endParaRPr lang="ar-SA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131" name="Slide Number Placeholder 10"/>
          <p:cNvSpPr txBox="1">
            <a:spLocks/>
          </p:cNvSpPr>
          <p:nvPr/>
        </p:nvSpPr>
        <p:spPr bwMode="auto">
          <a:xfrm>
            <a:off x="382588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AAC6625B-0853-48A8-90CD-57B392FC0035}" type="slidenum">
              <a:rPr lang="ar-SA" sz="12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801100" cy="1143000"/>
          </a:xfrm>
        </p:spPr>
        <p:txBody>
          <a:bodyPr/>
          <a:lstStyle/>
          <a:p>
            <a:r>
              <a:rPr lang="ar-SA" sz="4000" b="1" smtClean="0">
                <a:solidFill>
                  <a:srgbClr val="FF0000"/>
                </a:solidFill>
                <a:cs typeface="Arial" pitchFamily="34" charset="0"/>
              </a:rPr>
              <a:t>سادسا: فوائد التنظيم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5300" y="1371600"/>
            <a:ext cx="8915400" cy="50292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rtl="1">
              <a:defRPr/>
            </a:pPr>
            <a:r>
              <a:rPr lang="ar-SA" sz="2900" dirty="0" smtClean="0"/>
              <a:t>التنظيم </a:t>
            </a:r>
            <a:r>
              <a:rPr lang="ar-SA" sz="2900" dirty="0" smtClean="0">
                <a:solidFill>
                  <a:srgbClr val="CC6600"/>
                </a:solidFill>
              </a:rPr>
              <a:t>ليس هدف بل وسيلة </a:t>
            </a:r>
            <a:r>
              <a:rPr lang="ar-SA" sz="2900" dirty="0" smtClean="0"/>
              <a:t>لتحقيق أهداف المنظمة بطريقة أفضل وبأسلوب أكفأ، وتتمثل </a:t>
            </a:r>
            <a:r>
              <a:rPr lang="ar-SA" sz="2900" dirty="0" smtClean="0">
                <a:solidFill>
                  <a:srgbClr val="CC6600"/>
                </a:solidFill>
              </a:rPr>
              <a:t>أهم فوائده </a:t>
            </a:r>
            <a:r>
              <a:rPr lang="ar-SA" sz="2900" dirty="0" smtClean="0"/>
              <a:t>بما يلي: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900" dirty="0" smtClean="0"/>
              <a:t> تحقيق </a:t>
            </a:r>
            <a:r>
              <a:rPr lang="ar-SA" sz="2900" dirty="0" smtClean="0">
                <a:solidFill>
                  <a:srgbClr val="CC6600"/>
                </a:solidFill>
              </a:rPr>
              <a:t>التناسق والانسجام بين الأنشطة </a:t>
            </a:r>
            <a:r>
              <a:rPr lang="ar-SA" sz="2900" dirty="0" smtClean="0"/>
              <a:t>وتجنب الإزدواجية والتضارب.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900" dirty="0" smtClean="0">
                <a:solidFill>
                  <a:srgbClr val="CC6600"/>
                </a:solidFill>
              </a:rPr>
              <a:t>إسناد المهام للأشخاص المؤهلين </a:t>
            </a:r>
            <a:r>
              <a:rPr lang="ar-SA" sz="2900" dirty="0" smtClean="0"/>
              <a:t>لتأديتها مما يجعل المنظمة تستفيد من قدراتهم و إمكاناتهم.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900" dirty="0" smtClean="0">
                <a:solidFill>
                  <a:srgbClr val="CC6600"/>
                </a:solidFill>
              </a:rPr>
              <a:t>التحديد الدقيق للعلاقات </a:t>
            </a:r>
            <a:r>
              <a:rPr lang="ar-SA" sz="2900" dirty="0" smtClean="0"/>
              <a:t>بين الافراد بشكل يجعل كل فرد يعرف واجباته تجاه رؤسائه ومرؤوسيه.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900" dirty="0" smtClean="0">
                <a:solidFill>
                  <a:srgbClr val="CC6600"/>
                </a:solidFill>
              </a:rPr>
              <a:t>تسهيل عملية الرقابة </a:t>
            </a:r>
            <a:r>
              <a:rPr lang="ar-SA" sz="2900" dirty="0" smtClean="0"/>
              <a:t>من خلال تحديد الخطوات والإجراءات التفصيلية لكل عمل وتحديد معايير الأداء.   </a:t>
            </a:r>
          </a:p>
          <a:p>
            <a:pPr marL="0" indent="0" rtl="1">
              <a:defRPr/>
            </a:pPr>
            <a:r>
              <a:rPr lang="ar-SA" sz="2900" dirty="0" smtClean="0"/>
              <a:t>  </a:t>
            </a:r>
            <a:endParaRPr lang="ar-SA" sz="2900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95300" y="6356350"/>
            <a:ext cx="23114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15555E7-16AF-4A7E-BC29-760BDA3B21D8}" type="slidenum">
              <a:rPr lang="ar-SA" smtClean="0">
                <a:cs typeface="Arial" pitchFamily="34" charset="0"/>
              </a:rPr>
              <a:pPr/>
              <a:t>10</a:t>
            </a:fld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300" y="609600"/>
            <a:ext cx="89154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200" b="1" dirty="0" smtClean="0"/>
              <a:t>(تابع) فوائد </a:t>
            </a:r>
            <a:r>
              <a:rPr lang="ar-SA" sz="4200" b="1" dirty="0"/>
              <a:t>التنظيم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100" y="1600200"/>
            <a:ext cx="9410700" cy="29718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just" rtl="1">
              <a:buFont typeface="+mj-lt"/>
              <a:buAutoNum type="arabicPeriod" startAt="5"/>
              <a:defRPr/>
            </a:pPr>
            <a:r>
              <a:rPr lang="ar-SA" sz="2900" dirty="0" smtClean="0"/>
              <a:t>تسهيل </a:t>
            </a:r>
            <a:r>
              <a:rPr lang="ar-SA" sz="2900" dirty="0" smtClean="0">
                <a:solidFill>
                  <a:srgbClr val="CC6600"/>
                </a:solidFill>
              </a:rPr>
              <a:t>انتقال المعلومات </a:t>
            </a:r>
            <a:r>
              <a:rPr lang="ar-SA" sz="2900" dirty="0" smtClean="0"/>
              <a:t>داخل المنظمة بإحداث شبكة تحدد خطوط السلطة والمسؤولية (قنوات الاتصال الرسمية).</a:t>
            </a:r>
          </a:p>
          <a:p>
            <a:pPr marL="514350" indent="-514350" algn="just" rtl="1">
              <a:buFont typeface="+mj-lt"/>
              <a:buAutoNum type="arabicPeriod" startAt="5"/>
              <a:defRPr/>
            </a:pPr>
            <a:r>
              <a:rPr lang="ar-SA" sz="2700" dirty="0" smtClean="0">
                <a:solidFill>
                  <a:srgbClr val="CC6600"/>
                </a:solidFill>
              </a:rPr>
              <a:t>تمكين المنظمة من استغلال أفضل لمواردها </a:t>
            </a:r>
            <a:r>
              <a:rPr lang="ar-SA" sz="2700" dirty="0" smtClean="0"/>
              <a:t>من خلال تحديد مهام كل فرد.</a:t>
            </a:r>
          </a:p>
          <a:p>
            <a:pPr marL="514350" indent="-514350" algn="just" rtl="1">
              <a:buFont typeface="+mj-lt"/>
              <a:buAutoNum type="arabicPeriod" startAt="5"/>
              <a:defRPr/>
            </a:pPr>
            <a:r>
              <a:rPr lang="ar-SA" sz="2900" dirty="0" smtClean="0">
                <a:solidFill>
                  <a:srgbClr val="CC6600"/>
                </a:solidFill>
              </a:rPr>
              <a:t>تسهيل عمل الأفراد في المنظمة كفريق </a:t>
            </a:r>
            <a:r>
              <a:rPr lang="ar-SA" sz="2900" dirty="0" smtClean="0"/>
              <a:t>واحد يتبع نفس الهدف. </a:t>
            </a:r>
          </a:p>
          <a:p>
            <a:pPr marL="514350" indent="-514350" algn="just" rtl="1">
              <a:buFont typeface="+mj-lt"/>
              <a:buAutoNum type="arabicPeriod" startAt="5"/>
              <a:defRPr/>
            </a:pPr>
            <a:r>
              <a:rPr lang="ar-SA" sz="2900" dirty="0" smtClean="0">
                <a:solidFill>
                  <a:srgbClr val="CC6600"/>
                </a:solidFill>
              </a:rPr>
              <a:t>تحديد مصادر السلطة الرسمية للمنظمة</a:t>
            </a:r>
            <a:r>
              <a:rPr lang="ar-SA" sz="2900" dirty="0" smtClean="0"/>
              <a:t> على أساس التسلسل الهرمي.</a:t>
            </a:r>
          </a:p>
          <a:p>
            <a:pPr marL="0" indent="0" algn="just" rtl="1">
              <a:defRPr/>
            </a:pPr>
            <a:r>
              <a:rPr lang="ar-SA" sz="2900" dirty="0" smtClean="0"/>
              <a:t> 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95300" y="6356350"/>
            <a:ext cx="23114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0BC32C4-2509-41B8-BC86-28D07F7E5548}" type="slidenum">
              <a:rPr lang="ar-SA" smtClean="0">
                <a:cs typeface="Arial" pitchFamily="34" charset="0"/>
              </a:rPr>
              <a:pPr/>
              <a:t>11</a:t>
            </a:fld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676400"/>
            <a:ext cx="9296400" cy="4572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lvl="2" eaLnBrk="1" hangingPunct="1">
              <a:defRPr/>
            </a:pPr>
            <a:r>
              <a:rPr lang="ar-SA" sz="4000" b="1" dirty="0" smtClean="0">
                <a:solidFill>
                  <a:srgbClr val="FF0000"/>
                </a:solidFill>
                <a:latin typeface="+mj-lt"/>
                <a:ea typeface="+mj-ea"/>
              </a:rPr>
              <a:t>سابعا: القواعد الأساسية للموازنة العامة:</a:t>
            </a:r>
          </a:p>
          <a:p>
            <a:pPr lvl="2" rtl="1" eaLnBrk="1" hangingPunct="1">
              <a:defRPr/>
            </a:pPr>
            <a:r>
              <a:rPr lang="ar-SA" sz="3200" b="1" dirty="0" smtClean="0">
                <a:solidFill>
                  <a:srgbClr val="C00000"/>
                </a:solidFill>
                <a:cs typeface="Arial" pitchFamily="34" charset="0"/>
              </a:rPr>
              <a:t>أ- قاعدة السنوية:</a:t>
            </a:r>
            <a:r>
              <a:rPr lang="ar-SA" sz="32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endParaRPr lang="en-US" sz="32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2" rtl="1" eaLnBrk="1" hangingPunct="1">
              <a:defRPr/>
            </a:pPr>
            <a:r>
              <a:rPr lang="ar-SA" sz="3200" dirty="0" smtClean="0">
                <a:cs typeface="Arial" pitchFamily="34" charset="0"/>
              </a:rPr>
              <a:t>تقضي بأن تكون </a:t>
            </a:r>
            <a:r>
              <a:rPr lang="ar-SA" sz="3200" b="1" dirty="0" smtClean="0">
                <a:cs typeface="Arial" pitchFamily="34" charset="0"/>
              </a:rPr>
              <a:t>جميع إيرادات ونفقات الدولة عن سنة قادمة </a:t>
            </a:r>
            <a:r>
              <a:rPr lang="ar-SA" sz="3200" dirty="0" smtClean="0">
                <a:cs typeface="Arial" pitchFamily="34" charset="0"/>
              </a:rPr>
              <a:t>وذلك نظراً:</a:t>
            </a:r>
          </a:p>
          <a:p>
            <a:pPr marL="1371600" lvl="2" indent="-457200" rtl="1" eaLnBrk="1" hangingPunct="1"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pitchFamily="34" charset="0"/>
              </a:rPr>
              <a:t>لصعوبة تقدير النفقات والإيرادات في مدة تزيد عن ذلك.</a:t>
            </a:r>
          </a:p>
          <a:p>
            <a:pPr marL="1371600" lvl="2" indent="-457200" rtl="1" eaLnBrk="1" hangingPunct="1"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pitchFamily="34" charset="0"/>
              </a:rPr>
              <a:t>لا يمكن اعتماد مدة أقل بسبب الكلفة وتعقد الإجراءات.</a:t>
            </a:r>
          </a:p>
          <a:p>
            <a:pPr marL="1371600" lvl="2" indent="-457200" rtl="1" eaLnBrk="1" hangingPunct="1"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pitchFamily="34" charset="0"/>
              </a:rPr>
              <a:t>اعتماد مدة أطول سيضعف من رقابة السلطة التشريعية.</a:t>
            </a:r>
          </a:p>
        </p:txBody>
      </p:sp>
      <p:sp>
        <p:nvSpPr>
          <p:cNvPr id="16387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B9AC1-D417-42B0-ABD5-A7C22502CA94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0"/>
            <a:ext cx="9296400" cy="3886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1371600" lvl="2" indent="-457200" algn="just" rtl="1" eaLnBrk="1" hangingPunct="1">
              <a:defRPr/>
            </a:pPr>
            <a:r>
              <a:rPr lang="ar-SA" sz="3200" b="1" u="sng" dirty="0" smtClean="0">
                <a:solidFill>
                  <a:srgbClr val="000000"/>
                </a:solidFill>
                <a:cs typeface="Arial" pitchFamily="34" charset="0"/>
              </a:rPr>
              <a:t>* ويرد على هذه </a:t>
            </a:r>
            <a:r>
              <a:rPr lang="ar-SA" sz="3200" b="1" u="sng" dirty="0" err="1" smtClean="0">
                <a:solidFill>
                  <a:srgbClr val="000000"/>
                </a:solidFill>
                <a:cs typeface="Arial" pitchFamily="34" charset="0"/>
              </a:rPr>
              <a:t>القاعدة </a:t>
            </a:r>
            <a:r>
              <a:rPr lang="ar-SA" sz="3200" b="1" u="sng" dirty="0" smtClean="0">
                <a:solidFill>
                  <a:srgbClr val="000000"/>
                </a:solidFill>
                <a:cs typeface="Arial" pitchFamily="34" charset="0"/>
              </a:rPr>
              <a:t>(السنوية)، الاستثناءات المتعلقة </a:t>
            </a:r>
            <a:r>
              <a:rPr lang="ar-SA" sz="3200" b="1" u="sng" dirty="0" err="1" smtClean="0">
                <a:solidFill>
                  <a:srgbClr val="000000"/>
                </a:solidFill>
                <a:cs typeface="Arial" pitchFamily="34" charset="0"/>
              </a:rPr>
              <a:t>بــ:</a:t>
            </a:r>
            <a:endParaRPr lang="ar-SA" sz="3200" b="1" u="sng" dirty="0" smtClean="0">
              <a:solidFill>
                <a:srgbClr val="000000"/>
              </a:solidFill>
              <a:cs typeface="Arial" pitchFamily="34" charset="0"/>
            </a:endParaRPr>
          </a:p>
          <a:p>
            <a:pPr marL="1371600" lvl="2" indent="-457200" algn="just" rtl="1" eaLnBrk="1" hangingPunct="1">
              <a:defRPr/>
            </a:pPr>
            <a:endParaRPr lang="ar-SA" sz="1000" b="1" u="sng" dirty="0" smtClean="0">
              <a:solidFill>
                <a:srgbClr val="000000"/>
              </a:solidFill>
              <a:cs typeface="Arial" pitchFamily="34" charset="0"/>
            </a:endParaRPr>
          </a:p>
          <a:p>
            <a:pPr marL="1371600" lvl="2" indent="-457200" algn="just" rtl="1" eaLnBrk="1" hangingPunct="1">
              <a:buFont typeface="Wingdings" pitchFamily="2" charset="2"/>
              <a:buChar char="ü"/>
              <a:defRPr/>
            </a:pPr>
            <a:r>
              <a:rPr lang="ar-SA" sz="3200" b="1" dirty="0" smtClean="0">
                <a:solidFill>
                  <a:srgbClr val="000000"/>
                </a:solidFill>
                <a:cs typeface="Arial" pitchFamily="34" charset="0"/>
              </a:rPr>
              <a:t>موازنات الدعم</a:t>
            </a:r>
            <a:r>
              <a:rPr lang="ar-SA" sz="3200" dirty="0" smtClean="0">
                <a:solidFill>
                  <a:srgbClr val="000000"/>
                </a:solidFill>
                <a:cs typeface="Arial" pitchFamily="34" charset="0"/>
              </a:rPr>
              <a:t>، كموازنة مساعدة لنفقات غير متوقعة، مثل الحروب والكوارث الطبيعية.</a:t>
            </a:r>
          </a:p>
          <a:p>
            <a:pPr marL="1371600" lvl="2" indent="-457200" algn="just" rtl="1" eaLnBrk="1" hangingPunct="1">
              <a:buFont typeface="Wingdings" pitchFamily="2" charset="2"/>
              <a:buChar char="ü"/>
              <a:defRPr/>
            </a:pPr>
            <a:r>
              <a:rPr lang="ar-SA" sz="3200" b="1" dirty="0" err="1" smtClean="0">
                <a:solidFill>
                  <a:srgbClr val="000000"/>
                </a:solidFill>
                <a:cs typeface="Arial" pitchFamily="34" charset="0"/>
              </a:rPr>
              <a:t>الاعتمادات</a:t>
            </a:r>
            <a:r>
              <a:rPr lang="ar-SA" sz="3200" b="1" dirty="0" smtClean="0">
                <a:solidFill>
                  <a:srgbClr val="000000"/>
                </a:solidFill>
                <a:cs typeface="Arial" pitchFamily="34" charset="0"/>
              </a:rPr>
              <a:t> الشهرية </a:t>
            </a:r>
            <a:r>
              <a:rPr lang="ar-SA" sz="3200" dirty="0" smtClean="0">
                <a:solidFill>
                  <a:srgbClr val="000000"/>
                </a:solidFill>
                <a:cs typeface="Arial" pitchFamily="34" charset="0"/>
              </a:rPr>
              <a:t>إذا ما تأخر اعتماد الموازنة حتى لا يتضرر الإنفاق على بعض المشروعات الضرورية.</a:t>
            </a:r>
          </a:p>
          <a:p>
            <a:pPr marL="1371600" lvl="2" indent="-457200" algn="just" rtl="1" eaLnBrk="1" hangingPunct="1">
              <a:buFont typeface="Wingdings" pitchFamily="2" charset="2"/>
              <a:buChar char="ü"/>
              <a:defRPr/>
            </a:pPr>
            <a:r>
              <a:rPr lang="ar-SA" sz="3200" b="1" dirty="0" smtClean="0">
                <a:solidFill>
                  <a:srgbClr val="000000"/>
                </a:solidFill>
                <a:cs typeface="Arial" pitchFamily="34" charset="0"/>
              </a:rPr>
              <a:t>البرامج الإنمائية </a:t>
            </a:r>
            <a:r>
              <a:rPr lang="ar-SA" sz="3200" dirty="0" smtClean="0">
                <a:solidFill>
                  <a:srgbClr val="000000"/>
                </a:solidFill>
                <a:cs typeface="Arial" pitchFamily="34" charset="0"/>
              </a:rPr>
              <a:t>في حالة تحميلها تمويل جزء من المشروعات طويلة الأجل.</a:t>
            </a:r>
          </a:p>
          <a:p>
            <a:pPr algn="just">
              <a:defRPr/>
            </a:pPr>
            <a:endParaRPr lang="en-US" dirty="0" smtClean="0">
              <a:cs typeface="Arial" pitchFamily="34" charset="0"/>
            </a:endParaRPr>
          </a:p>
        </p:txBody>
      </p:sp>
      <p:sp>
        <p:nvSpPr>
          <p:cNvPr id="17411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3D208D-21DD-4B64-9CCB-74FA78477FDA}" type="slidenum">
              <a:rPr lang="ar-SA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just" rtl="1">
              <a:defRPr/>
            </a:pPr>
            <a:r>
              <a:rPr lang="ar-SA" b="1" dirty="0" smtClean="0">
                <a:solidFill>
                  <a:srgbClr val="C00000"/>
                </a:solidFill>
              </a:rPr>
              <a:t>ب- قاعدة الوحدة:</a:t>
            </a:r>
          </a:p>
          <a:p>
            <a:pPr algn="just" rtl="1">
              <a:defRPr/>
            </a:pPr>
            <a:r>
              <a:rPr lang="ar-SA" dirty="0" smtClean="0"/>
              <a:t>  تهدف إلى </a:t>
            </a:r>
            <a:r>
              <a:rPr lang="ar-SA" b="1" dirty="0" smtClean="0"/>
              <a:t>تكامل جميع النفقات والإيرادات بإدراجها في وثيقة واحدة تمثل الموازنة العامة للدولة</a:t>
            </a:r>
            <a:r>
              <a:rPr lang="ar-SA" dirty="0" smtClean="0"/>
              <a:t>، الأمر الذي يسهل مهمة الرقابة والمقارنات.</a:t>
            </a:r>
          </a:p>
          <a:p>
            <a:pPr marL="457200" indent="-457200" algn="just" rtl="1">
              <a:defRPr/>
            </a:pPr>
            <a:r>
              <a:rPr lang="ar-SA" b="1" u="sng" dirty="0" smtClean="0"/>
              <a:t>* ويرد على هذه القاعدة أيضا استثناءات تتعلق بـ:</a:t>
            </a:r>
          </a:p>
          <a:p>
            <a:pPr marL="457200" indent="-457200" algn="just" rtl="1">
              <a:buFont typeface="Wingdings" pitchFamily="2" charset="2"/>
              <a:buChar char="ü"/>
              <a:defRPr/>
            </a:pPr>
            <a:r>
              <a:rPr lang="ar-SA" dirty="0" smtClean="0"/>
              <a:t>الموازنات المستقلة.</a:t>
            </a:r>
          </a:p>
          <a:p>
            <a:pPr marL="457200" indent="-457200" algn="just" rtl="1">
              <a:buFont typeface="Wingdings" pitchFamily="2" charset="2"/>
              <a:buChar char="ü"/>
              <a:defRPr/>
            </a:pPr>
            <a:r>
              <a:rPr lang="ar-SA" dirty="0" smtClean="0"/>
              <a:t>الموازنات الملحقة.</a:t>
            </a:r>
          </a:p>
          <a:p>
            <a:pPr marL="457200" indent="-457200" algn="just" rtl="1">
              <a:buFont typeface="Wingdings" pitchFamily="2" charset="2"/>
              <a:buChar char="ü"/>
              <a:defRPr/>
            </a:pPr>
            <a:r>
              <a:rPr lang="ar-SA" dirty="0" smtClean="0"/>
              <a:t>الموازنات غير العادية.</a:t>
            </a:r>
            <a:endParaRPr lang="en-US" dirty="0"/>
          </a:p>
        </p:txBody>
      </p:sp>
      <p:sp>
        <p:nvSpPr>
          <p:cNvPr id="18435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BFC275-6493-4744-8826-6AA654642495}" type="slidenum">
              <a:rPr lang="ar-SA" smtClean="0">
                <a:cs typeface="Arial" pitchFamily="34" charset="0"/>
              </a:rPr>
              <a:pPr/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just" rtl="1">
              <a:defRPr/>
            </a:pPr>
            <a:r>
              <a:rPr lang="ar-SA" b="1" dirty="0" smtClean="0">
                <a:solidFill>
                  <a:srgbClr val="C00000"/>
                </a:solidFill>
              </a:rPr>
              <a:t>ج- قاعدة الشمول: </a:t>
            </a:r>
          </a:p>
          <a:p>
            <a:pPr algn="just" rtl="1">
              <a:defRPr/>
            </a:pPr>
            <a:r>
              <a:rPr lang="ar-SA" dirty="0" smtClean="0">
                <a:solidFill>
                  <a:srgbClr val="FF0000"/>
                </a:solidFill>
              </a:rPr>
              <a:t>  </a:t>
            </a:r>
            <a:r>
              <a:rPr lang="ar-SA" dirty="0" smtClean="0"/>
              <a:t>أي ضرورة </a:t>
            </a:r>
            <a:r>
              <a:rPr lang="ar-SA" b="1" dirty="0" smtClean="0"/>
              <a:t>إظهار كافة النفقات والإيرادات في وثيقة واحدة، بحيث لا يتم خصم </a:t>
            </a:r>
            <a:r>
              <a:rPr lang="ar-SA" dirty="0" smtClean="0"/>
              <a:t>نفقات أية جهة حكومية من إيراداتها، وإنما يجب أن تظهر جميع النفقات والإيرادات في الموازنة </a:t>
            </a:r>
            <a:r>
              <a:rPr lang="ar-SA" b="1" dirty="0" smtClean="0"/>
              <a:t>دون إجراء أية مقاصة بينهما</a:t>
            </a:r>
            <a:r>
              <a:rPr lang="ar-SA" dirty="0" smtClean="0"/>
              <a:t>. وهو أمر يسهل العمليات الرقابية.</a:t>
            </a:r>
          </a:p>
          <a:p>
            <a:pPr marL="457200" indent="-457200" algn="just" rtl="1">
              <a:defRPr/>
            </a:pPr>
            <a:r>
              <a:rPr lang="ar-SA" dirty="0" smtClean="0"/>
              <a:t>* </a:t>
            </a:r>
            <a:r>
              <a:rPr lang="ar-SA" b="1" dirty="0" smtClean="0"/>
              <a:t>إن هذا المبدأ لا يفرق بين مصدر الإيراد أو جهة الإنفاق</a:t>
            </a:r>
            <a:r>
              <a:rPr lang="ar-SA" dirty="0" smtClean="0"/>
              <a:t>، بل لا بد من ظهور جميع الإيرادات بغض النظر عن مصدرها، وجميع النفقات دون تحديد صرفها.</a:t>
            </a:r>
            <a:endParaRPr lang="en-US" dirty="0"/>
          </a:p>
        </p:txBody>
      </p:sp>
      <p:sp>
        <p:nvSpPr>
          <p:cNvPr id="19459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E0CF7D-1720-4D63-A16E-901134E22F99}" type="slidenum">
              <a:rPr lang="ar-SA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676400"/>
            <a:ext cx="8915400" cy="3505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just" rtl="1">
              <a:defRPr/>
            </a:pPr>
            <a:r>
              <a:rPr lang="ar-SA" b="1" dirty="0" smtClean="0">
                <a:solidFill>
                  <a:srgbClr val="C00000"/>
                </a:solidFill>
              </a:rPr>
              <a:t>د- قاعدة عدم التخصيص:</a:t>
            </a:r>
            <a:r>
              <a:rPr lang="ar-SA" b="1" dirty="0">
                <a:solidFill>
                  <a:srgbClr val="C00000"/>
                </a:solidFill>
              </a:rPr>
              <a:t> </a:t>
            </a:r>
            <a:endParaRPr lang="ar-SA" b="1" dirty="0" smtClean="0">
              <a:solidFill>
                <a:srgbClr val="C00000"/>
              </a:solidFill>
            </a:endParaRPr>
          </a:p>
          <a:p>
            <a:pPr algn="just" rtl="1">
              <a:defRPr/>
            </a:pPr>
            <a:r>
              <a:rPr lang="ar-SA" dirty="0" smtClean="0">
                <a:solidFill>
                  <a:prstClr val="black"/>
                </a:solidFill>
              </a:rPr>
              <a:t> أي </a:t>
            </a:r>
            <a:r>
              <a:rPr lang="ar-SA" b="1" dirty="0">
                <a:solidFill>
                  <a:prstClr val="black"/>
                </a:solidFill>
              </a:rPr>
              <a:t>عدم تخصيص إيراد معين لإنفاق معين </a:t>
            </a:r>
            <a:r>
              <a:rPr lang="ar-SA" b="1" dirty="0" smtClean="0">
                <a:solidFill>
                  <a:prstClr val="black"/>
                </a:solidFill>
              </a:rPr>
              <a:t>أو مصلحة معينة</a:t>
            </a:r>
            <a:r>
              <a:rPr lang="ar-SA" dirty="0" smtClean="0">
                <a:solidFill>
                  <a:prstClr val="black"/>
                </a:solidFill>
              </a:rPr>
              <a:t>، بل يجب إدراج جميع الإيرادات في مقابل جميع النفقات.</a:t>
            </a:r>
          </a:p>
          <a:p>
            <a:pPr algn="just" rtl="1">
              <a:defRPr/>
            </a:pPr>
            <a:r>
              <a:rPr lang="ar-SA" sz="500" dirty="0" smtClean="0">
                <a:solidFill>
                  <a:prstClr val="black"/>
                </a:solidFill>
              </a:rPr>
              <a:t> </a:t>
            </a:r>
          </a:p>
          <a:p>
            <a:pPr marL="457200" indent="-457200" algn="just" rtl="1">
              <a:defRPr/>
            </a:pPr>
            <a:r>
              <a:rPr lang="ar-SA" dirty="0" smtClean="0">
                <a:solidFill>
                  <a:prstClr val="black"/>
                </a:solidFill>
              </a:rPr>
              <a:t>* </a:t>
            </a:r>
            <a:r>
              <a:rPr lang="ar-SA" b="1" dirty="0" smtClean="0">
                <a:solidFill>
                  <a:prstClr val="black"/>
                </a:solidFill>
              </a:rPr>
              <a:t>يساعد هذا المبدأ في القضاء على التبذير </a:t>
            </a:r>
            <a:r>
              <a:rPr lang="ar-SA" dirty="0" smtClean="0">
                <a:solidFill>
                  <a:prstClr val="black"/>
                </a:solidFill>
              </a:rPr>
              <a:t>لو قلت النفقات المطلوبة عن الإيرادات المحددة، </a:t>
            </a:r>
            <a:r>
              <a:rPr lang="ar-SA" b="1" dirty="0" smtClean="0">
                <a:solidFill>
                  <a:prstClr val="black"/>
                </a:solidFill>
              </a:rPr>
              <a:t>كما يؤدي لإحكام الرقابة وتحديد الأولويات.</a:t>
            </a:r>
            <a:endParaRPr lang="en-US" b="1" dirty="0"/>
          </a:p>
        </p:txBody>
      </p:sp>
      <p:sp>
        <p:nvSpPr>
          <p:cNvPr id="20483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BE7D10-A114-4FA9-922D-73CB2188FA09}" type="slidenum">
              <a:rPr lang="ar-SA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467475" y="1981202"/>
            <a:ext cx="2600325" cy="2524125"/>
            <a:chOff x="5210750" y="1066800"/>
            <a:chExt cx="2976900" cy="313067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416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34290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09" name="Freeform 6"/>
          <p:cNvSpPr>
            <a:spLocks noEditPoints="1"/>
          </p:cNvSpPr>
          <p:nvPr/>
        </p:nvSpPr>
        <p:spPr bwMode="auto">
          <a:xfrm>
            <a:off x="3429000" y="2209800"/>
            <a:ext cx="2690813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2109788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ctrTitle"/>
          </p:nvPr>
        </p:nvSpPr>
        <p:spPr>
          <a:xfrm>
            <a:off x="2362200" y="3962400"/>
            <a:ext cx="5257800" cy="14700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rtl="1">
              <a:defRPr/>
            </a:pPr>
            <a:r>
              <a:rPr lang="ar-SA" sz="4000" dirty="0" smtClean="0">
                <a:solidFill>
                  <a:srgbClr val="000000"/>
                </a:solidFill>
                <a:latin typeface="+mn-lt"/>
                <a:ea typeface="+mn-ea"/>
                <a:cs typeface="PT Bold Heading" pitchFamily="2" charset="-78"/>
              </a:rPr>
              <a:t>مراجعة 1</a:t>
            </a:r>
            <a:endParaRPr lang="ar-SA" sz="4000" dirty="0">
              <a:solidFill>
                <a:srgbClr val="000000"/>
              </a:solidFill>
              <a:latin typeface="+mn-lt"/>
              <a:ea typeface="+mn-ea"/>
              <a:cs typeface="PT Bold Heading" pitchFamily="2" charset="-78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30B629-DB6F-482A-9DD1-4FAB965474E5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2647950" y="2133600"/>
            <a:ext cx="4514850" cy="14478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dirty="0">
                <a:solidFill>
                  <a:srgbClr val="000000"/>
                </a:solidFill>
                <a:cs typeface="PT Bold Heading" pitchFamily="2" charset="-78"/>
              </a:rPr>
              <a:t>المحاضرة الثالثة عشر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xfrm>
            <a:off x="6026150" y="6400800"/>
            <a:ext cx="3252788" cy="274638"/>
          </a:xfrm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BC79EFCA-01C6-48C1-BB26-D10898335767}" type="slidenum">
              <a:rPr lang="ar-SA" sz="1300">
                <a:solidFill>
                  <a:schemeClr val="bg2">
                    <a:tint val="60000"/>
                    <a:satMod val="155000"/>
                  </a:schemeClr>
                </a:solidFill>
                <a:cs typeface="Arial" pitchFamily="34" charset="0"/>
              </a:rPr>
              <a:pPr algn="l">
                <a:defRPr/>
              </a:pPr>
              <a:t>3</a:t>
            </a:fld>
            <a:endParaRPr lang="en-US" sz="1300">
              <a:solidFill>
                <a:schemeClr val="bg2">
                  <a:tint val="60000"/>
                  <a:satMod val="155000"/>
                </a:schemeClr>
              </a:solidFill>
              <a:cs typeface="Arial" pitchFamily="34" charset="0"/>
            </a:endParaRPr>
          </a:p>
        </p:txBody>
      </p:sp>
      <p:sp>
        <p:nvSpPr>
          <p:cNvPr id="5" name="مجسم مشطوف الحواف 4"/>
          <p:cNvSpPr/>
          <p:nvPr/>
        </p:nvSpPr>
        <p:spPr>
          <a:xfrm>
            <a:off x="0" y="0"/>
            <a:ext cx="9906000" cy="144780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tx1"/>
                </a:solidFill>
              </a:rPr>
              <a:t>محاور المحاضرة</a:t>
            </a:r>
            <a:endParaRPr lang="ar-SA" sz="4400" dirty="0"/>
          </a:p>
        </p:txBody>
      </p:sp>
      <p:sp>
        <p:nvSpPr>
          <p:cNvPr id="7" name="مجسم مشطوف الحواف 6"/>
          <p:cNvSpPr/>
          <p:nvPr/>
        </p:nvSpPr>
        <p:spPr>
          <a:xfrm>
            <a:off x="0" y="1143000"/>
            <a:ext cx="9906000" cy="51816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اولا: الإدارة العامة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 err="1"/>
              <a:t>ثانيا </a:t>
            </a:r>
            <a:r>
              <a:rPr lang="ar-SA" sz="3200" b="1" dirty="0"/>
              <a:t>: طبيعة الإدارة العامة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ثالثا: المبادئ العامة للفكر الإداري في الإسلام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رابعا: خطوات عملية التخطيط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خامسا: أهمية </a:t>
            </a:r>
            <a:r>
              <a:rPr lang="ar-JO" sz="3200" b="1" dirty="0"/>
              <a:t>التخطيط</a:t>
            </a:r>
            <a:endParaRPr lang="ar-SA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سادسا: فوائد التنظيم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/>
              <a:t>سابعا: القواعد الأساسية للموازنة العامة </a:t>
            </a:r>
            <a:br>
              <a:rPr lang="ar-SA" sz="3200" b="1" dirty="0"/>
            </a:br>
            <a:r>
              <a:rPr lang="ar-SA" sz="3200" b="1" dirty="0">
                <a:solidFill>
                  <a:srgbClr val="FF0000"/>
                </a:solidFill>
              </a:rPr>
              <a:t/>
            </a:r>
            <a:br>
              <a:rPr lang="ar-SA" sz="3200" b="1" dirty="0">
                <a:solidFill>
                  <a:srgbClr val="FF0000"/>
                </a:solidFill>
              </a:rPr>
            </a:b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C08444-249B-4A50-84CB-71A61595587D}" type="slidenum">
              <a:rPr lang="ar-SA" smtClean="0">
                <a:cs typeface="Arial" pitchFamily="34" charset="0"/>
              </a:rPr>
              <a:pPr/>
              <a:t>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28600" y="1524000"/>
            <a:ext cx="9448800" cy="472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just">
              <a:buFont typeface="Wingdings" pitchFamily="2" charset="2"/>
              <a:buChar char="ü"/>
              <a:defRPr/>
            </a:pPr>
            <a:r>
              <a:rPr lang="ar-SA" sz="2800" dirty="0">
                <a:latin typeface="4"/>
                <a:cs typeface="Simplified Arabic" pitchFamily="2" charset="-78"/>
              </a:rPr>
              <a:t>يقصد بكلمة </a:t>
            </a:r>
            <a:r>
              <a:rPr lang="ar-SA" sz="2800" dirty="0" err="1">
                <a:latin typeface="4"/>
                <a:cs typeface="Simplified Arabic" pitchFamily="2" charset="-78"/>
              </a:rPr>
              <a:t>عامة </a:t>
            </a:r>
            <a:r>
              <a:rPr lang="ar-SA" sz="2800" dirty="0">
                <a:latin typeface="4"/>
                <a:cs typeface="Simplified Arabic" pitchFamily="2" charset="-78"/>
              </a:rPr>
              <a:t>(حكومية) تمييزاً للإدارة العامة عن أنواع الإدارة الأخرى وبخاصة إدارة الأعمال، وإدارة المنظمات </a:t>
            </a:r>
            <a:r>
              <a:rPr lang="ar-SA" sz="2800" dirty="0" err="1">
                <a:latin typeface="4"/>
                <a:cs typeface="Simplified Arabic" pitchFamily="2" charset="-78"/>
              </a:rPr>
              <a:t>الدولية،...</a:t>
            </a:r>
            <a:r>
              <a:rPr lang="ar-SA" sz="2800" dirty="0">
                <a:latin typeface="4"/>
                <a:cs typeface="Simplified Arabic" pitchFamily="2" charset="-78"/>
              </a:rPr>
              <a:t>                       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ar-SA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4"/>
              <a:cs typeface="Simplified Arabic" pitchFamily="2" charset="-78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ar-SA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  </a:t>
            </a:r>
            <a:r>
              <a:rPr lang="ar-S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والإدارة العامة بهذا المفهوم </a:t>
            </a:r>
            <a:r>
              <a:rPr lang="ar-SA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تعني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« </a:t>
            </a:r>
            <a:r>
              <a:rPr lang="ar-S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تنفيذ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 السياسة العامة للدولة وإخراجها إلى حيز الواقع </a:t>
            </a:r>
            <a:r>
              <a:rPr lang="ar-S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عبر تنسيق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الجهود الجماعية، وهي بذلك </a:t>
            </a:r>
            <a:r>
              <a:rPr lang="ar-S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تمثل تخطيط وتوجيه النشاط الحكومي </a:t>
            </a: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الموجه نحو أداء الخدمات العامة لجميع المواطنين على السواء طبقاً للقوانين </a:t>
            </a:r>
            <a:r>
              <a:rPr lang="ar-SA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والتشريعات».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4"/>
              <a:cs typeface="Simplified Arabic" pitchFamily="2" charset="-78"/>
            </a:endParaRPr>
          </a:p>
          <a:p>
            <a:pPr>
              <a:defRPr/>
            </a:pPr>
            <a:r>
              <a: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4"/>
                <a:cs typeface="Simplified Arabic" pitchFamily="2" charset="-78"/>
              </a:rPr>
              <a:t> </a:t>
            </a:r>
            <a:endParaRPr lang="ar-SA" dirty="0"/>
          </a:p>
        </p:txBody>
      </p:sp>
      <p:sp>
        <p:nvSpPr>
          <p:cNvPr id="9" name="مخطط انسيابي: بيانات مخزّنة 8"/>
          <p:cNvSpPr/>
          <p:nvPr/>
        </p:nvSpPr>
        <p:spPr>
          <a:xfrm>
            <a:off x="-152400" y="228600"/>
            <a:ext cx="10058400" cy="1143000"/>
          </a:xfrm>
          <a:prstGeom prst="flowChartOnlineStora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sz="3200" b="1" dirty="0">
                <a:solidFill>
                  <a:srgbClr val="FF0000"/>
                </a:solidFill>
              </a:rPr>
              <a:t>Public Administration </a:t>
            </a:r>
            <a:r>
              <a:rPr lang="ar-SA" sz="3200" b="1" dirty="0">
                <a:solidFill>
                  <a:srgbClr val="FF0000"/>
                </a:solidFill>
              </a:rPr>
              <a:t>اولا: الإدارة العامة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8224B4-6C66-4D02-A5E5-4789DBA44BB7}" type="slidenum">
              <a:rPr lang="ar-SA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28600" y="1524000"/>
            <a:ext cx="9448800" cy="441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273050" indent="-273050" algn="just">
              <a:buFont typeface="Wingdings" pitchFamily="2" charset="2"/>
              <a:buChar char="ü"/>
              <a:defRPr/>
            </a:pPr>
            <a:r>
              <a:rPr lang="ar-SA" sz="2800" dirty="0">
                <a:cs typeface="Simplified Arabic" pitchFamily="2" charset="-78"/>
              </a:rPr>
              <a:t>يشير الاتجاه الواقعي في النظر إلى الإدارة إلى أنها </a:t>
            </a:r>
            <a:r>
              <a:rPr lang="ar-SA" sz="2800" dirty="0">
                <a:solidFill>
                  <a:srgbClr val="00B0F0"/>
                </a:solidFill>
                <a:cs typeface="Simplified Arabic" pitchFamily="2" charset="-78"/>
              </a:rPr>
              <a:t>تجمع بين العلم والفن على حدٍ </a:t>
            </a:r>
            <a:r>
              <a:rPr lang="ar-SA" sz="2800" dirty="0" err="1">
                <a:solidFill>
                  <a:srgbClr val="00B0F0"/>
                </a:solidFill>
                <a:cs typeface="Simplified Arabic" pitchFamily="2" charset="-78"/>
              </a:rPr>
              <a:t>سواء</a:t>
            </a:r>
            <a:r>
              <a:rPr lang="ar-SA" sz="2800" dirty="0" err="1">
                <a:cs typeface="Simplified Arabic" pitchFamily="2" charset="-78"/>
              </a:rPr>
              <a:t>.</a:t>
            </a:r>
            <a:r>
              <a:rPr lang="ar-SA" sz="2800" dirty="0">
                <a:cs typeface="Simplified Arabic" pitchFamily="2" charset="-78"/>
              </a:rPr>
              <a:t> </a:t>
            </a:r>
            <a:r>
              <a:rPr lang="ar-SA" sz="2800" dirty="0">
                <a:solidFill>
                  <a:srgbClr val="00B0F0"/>
                </a:solidFill>
                <a:cs typeface="Simplified Arabic" pitchFamily="2" charset="-78"/>
              </a:rPr>
              <a:t>فهي </a:t>
            </a:r>
            <a:r>
              <a:rPr lang="ar-SA" sz="2800" u="sng" dirty="0">
                <a:solidFill>
                  <a:srgbClr val="00B0F0"/>
                </a:solidFill>
                <a:cs typeface="Simplified Arabic" pitchFamily="2" charset="-78"/>
              </a:rPr>
              <a:t>علم</a:t>
            </a:r>
            <a:r>
              <a:rPr lang="ar-SA" sz="2800" dirty="0">
                <a:solidFill>
                  <a:srgbClr val="00B0F0"/>
                </a:solidFill>
                <a:cs typeface="Simplified Arabic" pitchFamily="2" charset="-78"/>
              </a:rPr>
              <a:t> </a:t>
            </a:r>
            <a:r>
              <a:rPr lang="ar-SA" sz="2800" dirty="0">
                <a:cs typeface="Simplified Arabic" pitchFamily="2" charset="-78"/>
              </a:rPr>
              <a:t>لأنها تعتمد على أساليب البحث العلمي في بعض المجالات المهمة، مثل: التخطيط والتنظيم واتخاذ القرارات والعلاقات </a:t>
            </a:r>
            <a:r>
              <a:rPr lang="ar-SA" sz="2800" dirty="0" err="1">
                <a:cs typeface="Simplified Arabic" pitchFamily="2" charset="-78"/>
              </a:rPr>
              <a:t>الإنسانية.</a:t>
            </a:r>
            <a:r>
              <a:rPr lang="ar-SA" sz="2800" dirty="0">
                <a:cs typeface="Simplified Arabic" pitchFamily="2" charset="-78"/>
              </a:rPr>
              <a:t> </a:t>
            </a:r>
            <a:r>
              <a:rPr lang="ar-SA" sz="2800" dirty="0">
                <a:solidFill>
                  <a:srgbClr val="00B0F0"/>
                </a:solidFill>
                <a:cs typeface="Simplified Arabic" pitchFamily="2" charset="-78"/>
              </a:rPr>
              <a:t>وهي </a:t>
            </a:r>
            <a:r>
              <a:rPr lang="ar-SA" sz="2800" u="sng" dirty="0">
                <a:solidFill>
                  <a:srgbClr val="00B0F0"/>
                </a:solidFill>
                <a:cs typeface="Simplified Arabic" pitchFamily="2" charset="-78"/>
              </a:rPr>
              <a:t>فن</a:t>
            </a:r>
            <a:r>
              <a:rPr lang="ar-SA" sz="2800" dirty="0">
                <a:solidFill>
                  <a:srgbClr val="00B0F0"/>
                </a:solidFill>
                <a:cs typeface="Simplified Arabic" pitchFamily="2" charset="-78"/>
              </a:rPr>
              <a:t> </a:t>
            </a:r>
            <a:r>
              <a:rPr lang="ar-SA" sz="2800" dirty="0">
                <a:cs typeface="Simplified Arabic" pitchFamily="2" charset="-78"/>
              </a:rPr>
              <a:t>لكونها تعتمد على الموهبة والقدرة الشخصية لوضع الأسس العلمية موضع التنفيذ بكفاءة </a:t>
            </a:r>
            <a:r>
              <a:rPr lang="ar-SA" sz="2800" dirty="0" err="1">
                <a:cs typeface="Simplified Arabic" pitchFamily="2" charset="-78"/>
              </a:rPr>
              <a:t>وفاعلية.</a:t>
            </a:r>
            <a:r>
              <a:rPr lang="ar-SA" sz="2800" dirty="0">
                <a:cs typeface="Simplified Arabic" pitchFamily="2" charset="-78"/>
              </a:rPr>
              <a:t> </a:t>
            </a:r>
          </a:p>
          <a:p>
            <a:pPr marL="273050" indent="-273050" algn="just">
              <a:buFont typeface="Wingdings" pitchFamily="2" charset="2"/>
              <a:buChar char="ü"/>
              <a:defRPr/>
            </a:pPr>
            <a:r>
              <a:rPr lang="ar-SA" sz="2800" dirty="0">
                <a:cs typeface="Simplified Arabic" pitchFamily="2" charset="-78"/>
              </a:rPr>
              <a:t> يعتبر هذا الجمع أحد الأسباب المهمة التي تزيد من القدرات الإدارية للفرد، بحيث تُصقل المعارف والأفكار بالمهارات العملية.</a:t>
            </a:r>
            <a:endParaRPr lang="en-US" sz="2800" dirty="0">
              <a:cs typeface="Simplified Arabic" pitchFamily="2" charset="-78"/>
            </a:endParaRPr>
          </a:p>
        </p:txBody>
      </p:sp>
      <p:sp>
        <p:nvSpPr>
          <p:cNvPr id="9" name="مخطط انسيابي: بيانات مخزّنة 8"/>
          <p:cNvSpPr/>
          <p:nvPr/>
        </p:nvSpPr>
        <p:spPr>
          <a:xfrm>
            <a:off x="0" y="228600"/>
            <a:ext cx="9906000" cy="1143000"/>
          </a:xfrm>
          <a:prstGeom prst="flowChartOnlineStora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b="1" dirty="0" err="1">
                <a:solidFill>
                  <a:srgbClr val="FF0000"/>
                </a:solidFill>
              </a:rPr>
              <a:t>ثانيا </a:t>
            </a:r>
            <a:r>
              <a:rPr lang="ar-SA" sz="3200" b="1" dirty="0">
                <a:solidFill>
                  <a:srgbClr val="FF0000"/>
                </a:solidFill>
              </a:rPr>
              <a:t>: طبيعة الإدارة </a:t>
            </a:r>
            <a:r>
              <a:rPr lang="ar-SA" sz="3200" b="1" dirty="0" err="1">
                <a:solidFill>
                  <a:srgbClr val="FF0000"/>
                </a:solidFill>
              </a:rPr>
              <a:t>العامة  </a:t>
            </a:r>
            <a:r>
              <a:rPr lang="ar-SA" sz="3200" b="1" dirty="0">
                <a:solidFill>
                  <a:srgbClr val="FF0000"/>
                </a:solidFill>
              </a:rPr>
              <a:t>(علم أم فن</a:t>
            </a:r>
            <a:r>
              <a:rPr lang="ar-SA" sz="3200" b="1" dirty="0" err="1">
                <a:solidFill>
                  <a:srgbClr val="FF0000"/>
                </a:solidFill>
              </a:rPr>
              <a:t>)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B2C477-2760-4ED2-A040-46C448F6FAED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28600" y="1524000"/>
            <a:ext cx="9448800" cy="441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just">
              <a:defRPr/>
            </a:pPr>
            <a:r>
              <a:rPr lang="ar-SA" sz="2800" b="1" dirty="0"/>
              <a:t>المبادئ العامة للفكر الإداري في الإسلام كفكر متكامل يصلح للتطبيق العملي في كل زمان </a:t>
            </a:r>
            <a:r>
              <a:rPr lang="ar-SA" sz="2800" b="1" dirty="0" err="1"/>
              <a:t>ومكان:</a:t>
            </a:r>
            <a:endParaRPr lang="ar-SA" sz="2800" b="1" dirty="0"/>
          </a:p>
          <a:p>
            <a:pPr algn="just">
              <a:defRPr/>
            </a:pPr>
            <a:r>
              <a:rPr lang="ar-SA" sz="2800" dirty="0">
                <a:solidFill>
                  <a:srgbClr val="00B0F0"/>
                </a:solidFill>
              </a:rPr>
              <a:t>مراعاة المسلم لدينه </a:t>
            </a:r>
            <a:r>
              <a:rPr lang="ar-SA" sz="2800" dirty="0"/>
              <a:t>فيما يوكل إليه من مهام وأعمال لإحساسه بوجود رقابة عليه من الله سبحانه وتعالى، ورقابة ذاتية بوحي من ضميره الحي المستمد من العقيدة الدينية والقيم الروحية.</a:t>
            </a:r>
          </a:p>
          <a:p>
            <a:pPr algn="just">
              <a:defRPr/>
            </a:pPr>
            <a:r>
              <a:rPr lang="ar-SA" sz="2800" dirty="0">
                <a:solidFill>
                  <a:srgbClr val="00B0F0"/>
                </a:solidFill>
              </a:rPr>
              <a:t>مبدأ الشورى </a:t>
            </a:r>
            <a:r>
              <a:rPr lang="ar-SA" sz="2800" dirty="0"/>
              <a:t>كأحد الركائز الأساسية للعمل الإداري الإسلامي وذلك في تعامل الفرد المسلم مع رؤسائه ومرؤوسيه.</a:t>
            </a:r>
            <a:endParaRPr lang="en-US" sz="2800" dirty="0"/>
          </a:p>
          <a:p>
            <a:pPr algn="just">
              <a:defRPr/>
            </a:pPr>
            <a:r>
              <a:rPr lang="ar-SA" sz="2800" dirty="0">
                <a:solidFill>
                  <a:srgbClr val="00B0F0"/>
                </a:solidFill>
              </a:rPr>
              <a:t>مبدأ</a:t>
            </a:r>
            <a:r>
              <a:rPr lang="ar-SA" sz="2800" dirty="0"/>
              <a:t> </a:t>
            </a:r>
            <a:r>
              <a:rPr lang="ar-SA" sz="2800" dirty="0">
                <a:solidFill>
                  <a:srgbClr val="00B0F0"/>
                </a:solidFill>
              </a:rPr>
              <a:t>التحفيز الإداري </a:t>
            </a:r>
            <a:r>
              <a:rPr lang="ar-SA" sz="2800" dirty="0"/>
              <a:t>الذي يوافق بين المجهود والمكافأة.</a:t>
            </a:r>
            <a:endParaRPr lang="en-US" sz="2800" dirty="0"/>
          </a:p>
          <a:p>
            <a:pPr algn="just">
              <a:defRPr/>
            </a:pPr>
            <a:r>
              <a:rPr lang="ar-SA" sz="2800" dirty="0">
                <a:solidFill>
                  <a:srgbClr val="00B0F0"/>
                </a:solidFill>
              </a:rPr>
              <a:t>مبدأ تقسيم العمل </a:t>
            </a:r>
            <a:r>
              <a:rPr lang="ar-SA" sz="2800" dirty="0"/>
              <a:t>حسب </a:t>
            </a:r>
            <a:r>
              <a:rPr lang="ar-SA" sz="2800" dirty="0" err="1"/>
              <a:t>الاختصاص.</a:t>
            </a:r>
            <a:r>
              <a:rPr lang="ar-SA" sz="2800" dirty="0"/>
              <a:t> </a:t>
            </a:r>
            <a:endParaRPr lang="en-US" sz="2800" dirty="0"/>
          </a:p>
          <a:p>
            <a:pPr algn="just">
              <a:defRPr/>
            </a:pPr>
            <a:r>
              <a:rPr lang="ar-SA" sz="2800" dirty="0">
                <a:solidFill>
                  <a:srgbClr val="00B0F0"/>
                </a:solidFill>
              </a:rPr>
              <a:t>مبدأ</a:t>
            </a:r>
            <a:r>
              <a:rPr lang="ar-SA" sz="2800" dirty="0"/>
              <a:t> </a:t>
            </a:r>
            <a:r>
              <a:rPr lang="ar-SA" sz="2800" dirty="0">
                <a:solidFill>
                  <a:srgbClr val="00B0F0"/>
                </a:solidFill>
              </a:rPr>
              <a:t>الجدارة</a:t>
            </a:r>
            <a:r>
              <a:rPr lang="ar-SA" sz="2800" dirty="0"/>
              <a:t> أي إسناد المهام لمن ينجزها على أحسن وجه.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752600" y="228600"/>
            <a:ext cx="685800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b="1" dirty="0">
                <a:solidFill>
                  <a:srgbClr val="FF0000"/>
                </a:solidFill>
              </a:rPr>
              <a:t>ثالثا: المبادئ العامة للفكر الإداري في الإسلام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4976D7-4D5C-4F34-8976-3EE0E805BF12}" type="slidenum">
              <a:rPr lang="ar-SA" smtClean="0">
                <a:cs typeface="Arial" pitchFamily="34" charset="0"/>
              </a:rPr>
              <a:pPr/>
              <a:t>7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28600" y="1752600"/>
            <a:ext cx="9448800" cy="2971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>
              <a:defRPr/>
            </a:pPr>
            <a:r>
              <a:rPr lang="ar-SA" sz="2800" dirty="0">
                <a:solidFill>
                  <a:srgbClr val="FF0000"/>
                </a:solidFill>
                <a:cs typeface="PT Bold Heading" pitchFamily="2" charset="-78"/>
              </a:rPr>
              <a:t>إن الفكر الإداري في الاسلام الذي استند إلى القرآن الكريم وسنة الرسول الأمين، و </a:t>
            </a:r>
            <a:r>
              <a:rPr lang="ar-SA" sz="2800" dirty="0" err="1">
                <a:solidFill>
                  <a:srgbClr val="FF0000"/>
                </a:solidFill>
                <a:cs typeface="PT Bold Heading" pitchFamily="2" charset="-78"/>
              </a:rPr>
              <a:t>إجتهاد</a:t>
            </a:r>
            <a:r>
              <a:rPr lang="ar-SA" sz="2800" dirty="0">
                <a:solidFill>
                  <a:srgbClr val="FF0000"/>
                </a:solidFill>
                <a:cs typeface="PT Bold Heading" pitchFamily="2" charset="-78"/>
              </a:rPr>
              <a:t> الفقهاء، وإجماع عامة </a:t>
            </a:r>
            <a:r>
              <a:rPr lang="ar-SA" sz="2800" dirty="0" err="1">
                <a:solidFill>
                  <a:srgbClr val="FF0000"/>
                </a:solidFill>
                <a:cs typeface="PT Bold Heading" pitchFamily="2" charset="-78"/>
              </a:rPr>
              <a:t>المسلمين ،...</a:t>
            </a:r>
            <a:r>
              <a:rPr lang="ar-SA" sz="2800" dirty="0">
                <a:solidFill>
                  <a:srgbClr val="FF0000"/>
                </a:solidFill>
                <a:cs typeface="PT Bold Heading" pitchFamily="2" charset="-78"/>
              </a:rPr>
              <a:t> قد سبق الأفكار الإدارية المعاصرة بتعاليمه السمحة ومبادئه السامية.</a:t>
            </a:r>
            <a:endParaRPr lang="en-US" sz="2800" dirty="0">
              <a:solidFill>
                <a:srgbClr val="FF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125" y="1268413"/>
            <a:ext cx="9594850" cy="417671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ar-SA" sz="3300" dirty="0" smtClean="0"/>
              <a:t>1- </a:t>
            </a:r>
            <a:r>
              <a:rPr lang="ar-JO" sz="3300" dirty="0" smtClean="0">
                <a:solidFill>
                  <a:srgbClr val="002060"/>
                </a:solidFill>
              </a:rPr>
              <a:t>تحديد الأهداف </a:t>
            </a:r>
            <a:r>
              <a:rPr lang="ar-JO" sz="3300" dirty="0" smtClean="0"/>
              <a:t>التي تسعى المنظمة</a:t>
            </a:r>
            <a:r>
              <a:rPr lang="ar-SA" sz="3300" dirty="0" smtClean="0"/>
              <a:t> لتحقيقها</a:t>
            </a:r>
            <a:r>
              <a:rPr lang="ar-JO" sz="3300" dirty="0" smtClean="0"/>
              <a:t>.</a:t>
            </a:r>
          </a:p>
          <a:p>
            <a:pPr>
              <a:defRPr/>
            </a:pPr>
            <a:r>
              <a:rPr lang="ar-JO" sz="3300" dirty="0" smtClean="0"/>
              <a:t>2- </a:t>
            </a:r>
            <a:r>
              <a:rPr lang="ar-SA" sz="3300" dirty="0" smtClean="0"/>
              <a:t>وضع </a:t>
            </a:r>
            <a:r>
              <a:rPr lang="ar-SA" sz="3300" dirty="0" smtClean="0">
                <a:solidFill>
                  <a:srgbClr val="002060"/>
                </a:solidFill>
              </a:rPr>
              <a:t>السياسات والقواعد </a:t>
            </a:r>
            <a:r>
              <a:rPr lang="ar-SA" sz="3300" dirty="0" smtClean="0"/>
              <a:t>المرشدة لتحقيق الأهداف</a:t>
            </a:r>
            <a:r>
              <a:rPr lang="ar-JO" sz="3300" dirty="0" smtClean="0"/>
              <a:t>.</a:t>
            </a:r>
          </a:p>
          <a:p>
            <a:pPr>
              <a:defRPr/>
            </a:pPr>
            <a:r>
              <a:rPr lang="ar-JO" sz="3300" dirty="0" smtClean="0"/>
              <a:t>3- </a:t>
            </a:r>
            <a:r>
              <a:rPr lang="ar-SA" sz="3300" dirty="0" smtClean="0"/>
              <a:t>وضع </a:t>
            </a:r>
            <a:r>
              <a:rPr lang="ar-SA" sz="3300" dirty="0" smtClean="0">
                <a:solidFill>
                  <a:srgbClr val="002060"/>
                </a:solidFill>
              </a:rPr>
              <a:t>واختيار بديل </a:t>
            </a:r>
            <a:r>
              <a:rPr lang="ar-SA" sz="3300" dirty="0" smtClean="0"/>
              <a:t>من بين عدة بدائل متاحة لتنفيذ الهدف.</a:t>
            </a:r>
            <a:endParaRPr lang="ar-JO" sz="3300" dirty="0" smtClean="0"/>
          </a:p>
          <a:p>
            <a:pPr>
              <a:defRPr/>
            </a:pPr>
            <a:r>
              <a:rPr lang="ar-JO" sz="3300" dirty="0" smtClean="0"/>
              <a:t>4- </a:t>
            </a:r>
            <a:r>
              <a:rPr lang="ar-SA" sz="3300" dirty="0" smtClean="0"/>
              <a:t>تحديد </a:t>
            </a:r>
            <a:r>
              <a:rPr lang="ar-SA" sz="3300" dirty="0" smtClean="0">
                <a:solidFill>
                  <a:srgbClr val="002060"/>
                </a:solidFill>
              </a:rPr>
              <a:t>الإمكانات</a:t>
            </a:r>
            <a:r>
              <a:rPr lang="ar-SA" sz="3300" dirty="0" smtClean="0"/>
              <a:t> </a:t>
            </a:r>
            <a:r>
              <a:rPr lang="ar-SA" sz="3300" dirty="0" smtClean="0">
                <a:solidFill>
                  <a:srgbClr val="002060"/>
                </a:solidFill>
              </a:rPr>
              <a:t>المتاحة</a:t>
            </a:r>
            <a:r>
              <a:rPr lang="ar-SA" sz="3300" dirty="0" smtClean="0"/>
              <a:t> فعلاً</a:t>
            </a:r>
            <a:r>
              <a:rPr lang="ar-JO" sz="3300" dirty="0" smtClean="0"/>
              <a:t>.</a:t>
            </a:r>
          </a:p>
          <a:p>
            <a:pPr>
              <a:defRPr/>
            </a:pPr>
            <a:r>
              <a:rPr lang="ar-JO" sz="3300" dirty="0" smtClean="0"/>
              <a:t>5- </a:t>
            </a:r>
            <a:r>
              <a:rPr lang="ar-SA" sz="3300" dirty="0" smtClean="0"/>
              <a:t>تحديد كيفية توفير </a:t>
            </a:r>
            <a:r>
              <a:rPr lang="ar-SA" sz="3300" dirty="0" smtClean="0">
                <a:solidFill>
                  <a:srgbClr val="002060"/>
                </a:solidFill>
              </a:rPr>
              <a:t>الإمكانات غير المتاحة</a:t>
            </a:r>
            <a:r>
              <a:rPr lang="ar-SA" sz="3300" dirty="0" smtClean="0"/>
              <a:t>.</a:t>
            </a:r>
          </a:p>
          <a:p>
            <a:pPr>
              <a:defRPr/>
            </a:pPr>
            <a:r>
              <a:rPr lang="ar-SA" sz="3300" dirty="0" smtClean="0"/>
              <a:t>6- وضع </a:t>
            </a:r>
            <a:r>
              <a:rPr lang="ar-SA" sz="3300" dirty="0" smtClean="0">
                <a:solidFill>
                  <a:srgbClr val="002060"/>
                </a:solidFill>
              </a:rPr>
              <a:t>البرامج</a:t>
            </a:r>
            <a:r>
              <a:rPr lang="ar-SA" sz="3300" dirty="0" smtClean="0"/>
              <a:t> </a:t>
            </a:r>
            <a:r>
              <a:rPr lang="ar-SA" sz="3300" dirty="0" smtClean="0">
                <a:solidFill>
                  <a:srgbClr val="002060"/>
                </a:solidFill>
              </a:rPr>
              <a:t>الزمنية</a:t>
            </a:r>
            <a:r>
              <a:rPr lang="ar-SA" sz="3300" dirty="0" smtClean="0"/>
              <a:t> لتنفيذ الهدف.</a:t>
            </a:r>
            <a:endParaRPr lang="ar-JO" sz="3300" dirty="0" smtClean="0"/>
          </a:p>
          <a:p>
            <a:pPr>
              <a:defRPr/>
            </a:pPr>
            <a:endParaRPr lang="ar-SA" sz="3300" dirty="0"/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9110663" y="6181725"/>
            <a:ext cx="6604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C42A4EF-F26F-42EA-A0D1-5650C9DEE07E}" type="slidenum">
              <a:rPr lang="ar-SA" sz="1800" smtClean="0">
                <a:cs typeface="Arial" pitchFamily="34" charset="0"/>
              </a:rPr>
              <a:pPr/>
              <a:t>8</a:t>
            </a:fld>
            <a:endParaRPr lang="ar-SA" sz="1800" smtClean="0"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268288"/>
            <a:ext cx="8915400" cy="857250"/>
          </a:xfrm>
        </p:spPr>
        <p:txBody>
          <a:bodyPr/>
          <a:lstStyle/>
          <a:p>
            <a:pPr rtl="1"/>
            <a:r>
              <a:rPr lang="ar-SA" sz="4000" b="1" smtClean="0">
                <a:solidFill>
                  <a:srgbClr val="FF0000"/>
                </a:solidFill>
                <a:cs typeface="Arial" pitchFamily="34" charset="0"/>
              </a:rPr>
              <a:t>رابعا: خطوات عملية التخطيط: </a:t>
            </a:r>
          </a:p>
        </p:txBody>
      </p:sp>
    </p:spTree>
  </p:cSld>
  <p:clrMapOvr>
    <a:masterClrMapping/>
  </p:clrMapOvr>
  <p:transition spd="slow">
    <p:randomBar dir="vert"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88" y="812800"/>
            <a:ext cx="9364662" cy="55006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 rtl="1">
              <a:defRPr/>
            </a:pPr>
            <a:r>
              <a:rPr lang="ar-JO" sz="2900" dirty="0" smtClean="0"/>
              <a:t>* </a:t>
            </a:r>
            <a:r>
              <a:rPr lang="ar-SA" sz="2900" b="1" dirty="0" smtClean="0"/>
              <a:t>زادت أهمية التخطيط بتعدد الأجهزة الحكومية واتساعها، وتنوع مهامها، وتضخم أجهزتها، وطموح أهدافها.تنطوي عليها عملية التخطيط: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/>
              <a:t>المساعدة على </a:t>
            </a:r>
            <a:r>
              <a:rPr lang="ar-SA" sz="2800" b="1" dirty="0" smtClean="0">
                <a:solidFill>
                  <a:srgbClr val="002060"/>
                </a:solidFill>
              </a:rPr>
              <a:t>تحديد الأهداف </a:t>
            </a:r>
            <a:r>
              <a:rPr lang="ar-SA" sz="2800" b="1" dirty="0" smtClean="0"/>
              <a:t>المراد تحقيقها.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002060"/>
                </a:solidFill>
              </a:rPr>
              <a:t>تحديد الإمكانات </a:t>
            </a:r>
            <a:r>
              <a:rPr lang="ar-SA" sz="2800" b="1" dirty="0" smtClean="0"/>
              <a:t>اللازمة للوصول إلى الأهداف.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002060"/>
                </a:solidFill>
              </a:rPr>
              <a:t>التنسيق</a:t>
            </a:r>
            <a:r>
              <a:rPr lang="ar-SA" sz="2800" b="1" dirty="0" smtClean="0"/>
              <a:t> بين جميع المهام بغية تجنب التضارب عند التنفيذ.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700" b="1" dirty="0" smtClean="0"/>
              <a:t>يعتبر التخطيط </a:t>
            </a:r>
            <a:r>
              <a:rPr lang="ar-SA" sz="2700" b="1" dirty="0" smtClean="0">
                <a:solidFill>
                  <a:srgbClr val="002060"/>
                </a:solidFill>
              </a:rPr>
              <a:t>وسيلة فاعلة للرقابة </a:t>
            </a:r>
            <a:r>
              <a:rPr lang="ar-SA" sz="2700" b="1" dirty="0" smtClean="0"/>
              <a:t>الداخلية والخارجية (معيار للمقارنة).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/>
              <a:t>تحقيق </a:t>
            </a:r>
            <a:r>
              <a:rPr lang="ar-SA" sz="2800" b="1" dirty="0" smtClean="0">
                <a:solidFill>
                  <a:srgbClr val="002060"/>
                </a:solidFill>
              </a:rPr>
              <a:t>الأمن النفسي </a:t>
            </a:r>
            <a:r>
              <a:rPr lang="ar-SA" sz="2800" b="1" dirty="0" smtClean="0"/>
              <a:t>للأفراد والجماعات.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002060"/>
                </a:solidFill>
              </a:rPr>
              <a:t>استشعار المستقبل </a:t>
            </a:r>
            <a:r>
              <a:rPr lang="ar-SA" sz="2800" b="1" dirty="0" smtClean="0"/>
              <a:t>ووضع السيناريوهات لمواجهة الأحداث.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002060"/>
                </a:solidFill>
              </a:rPr>
              <a:t>الاستثمار الأفضل </a:t>
            </a:r>
            <a:r>
              <a:rPr lang="ar-SA" sz="2800" b="1" dirty="0" smtClean="0"/>
              <a:t>للموارد والاقتصاد في الوقت والكلفة.</a:t>
            </a:r>
          </a:p>
          <a:p>
            <a:pPr marL="514350" indent="-514350" rtl="1">
              <a:buFont typeface="+mj-lt"/>
              <a:buAutoNum type="arabicPeriod"/>
              <a:defRPr/>
            </a:pPr>
            <a:r>
              <a:rPr lang="ar-SA" sz="2800" b="1" dirty="0" smtClean="0">
                <a:solidFill>
                  <a:srgbClr val="002060"/>
                </a:solidFill>
              </a:rPr>
              <a:t>تنمية مهارات </a:t>
            </a:r>
            <a:r>
              <a:rPr lang="ar-SA" sz="2800" b="1" dirty="0" smtClean="0"/>
              <a:t>وقدرات المديرين.</a:t>
            </a: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0"/>
          </p:nvPr>
        </p:nvSpPr>
        <p:spPr bwMode="auto">
          <a:xfrm>
            <a:off x="9110663" y="6284913"/>
            <a:ext cx="6604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13F5E24-E23C-4111-8C26-11610A5DE3FC}" type="slidenum">
              <a:rPr lang="ar-SA" sz="1800" smtClean="0">
                <a:cs typeface="Arial" pitchFamily="34" charset="0"/>
              </a:rPr>
              <a:pPr/>
              <a:t>9</a:t>
            </a:fld>
            <a:endParaRPr lang="ar-SA" sz="1800" smtClean="0"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122238"/>
            <a:ext cx="8915400" cy="776287"/>
          </a:xfrm>
        </p:spPr>
        <p:txBody>
          <a:bodyPr/>
          <a:lstStyle/>
          <a:p>
            <a:pPr algn="ctr" rtl="1"/>
            <a:r>
              <a:rPr lang="ar-SA" sz="4000" b="1" smtClean="0">
                <a:solidFill>
                  <a:srgbClr val="FF0000"/>
                </a:solidFill>
                <a:cs typeface="Arial" pitchFamily="34" charset="0"/>
              </a:rPr>
              <a:t>خامسا: أهمية </a:t>
            </a:r>
            <a:r>
              <a:rPr lang="ar-JO" sz="4000" b="1" smtClean="0">
                <a:solidFill>
                  <a:srgbClr val="FF0000"/>
                </a:solidFill>
                <a:cs typeface="Arial" pitchFamily="34" charset="0"/>
              </a:rPr>
              <a:t>التخطيط</a:t>
            </a:r>
            <a:endParaRPr lang="ar-SA" sz="4000" b="1" smtClean="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d"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921</Words>
  <Application>Microsoft Office PowerPoint</Application>
  <PresentationFormat>A4 Paper (210x297 mm)‎</PresentationFormat>
  <Paragraphs>104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Office Theme</vt:lpstr>
      <vt:lpstr>الشريحة 1</vt:lpstr>
      <vt:lpstr>مراجعة 1</vt:lpstr>
      <vt:lpstr>الشريحة 3</vt:lpstr>
      <vt:lpstr>الشريحة 4</vt:lpstr>
      <vt:lpstr>الشريحة 5</vt:lpstr>
      <vt:lpstr>الشريحة 6</vt:lpstr>
      <vt:lpstr>الشريحة 7</vt:lpstr>
      <vt:lpstr>رابعا: خطوات عملية التخطيط: </vt:lpstr>
      <vt:lpstr>خامسا: أهمية التخطيط</vt:lpstr>
      <vt:lpstr>سادسا: فوائد التنظيم</vt:lpstr>
      <vt:lpstr>(تابع) فوائد التنظيم 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adminuser</cp:lastModifiedBy>
  <cp:revision>190</cp:revision>
  <dcterms:created xsi:type="dcterms:W3CDTF">2009-10-14T19:14:34Z</dcterms:created>
  <dcterms:modified xsi:type="dcterms:W3CDTF">2012-11-25T05:12:09Z</dcterms:modified>
</cp:coreProperties>
</file>