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3" r:id="rId2"/>
  </p:sldMasterIdLst>
  <p:notesMasterIdLst>
    <p:notesMasterId r:id="rId69"/>
  </p:notesMasterIdLst>
  <p:sldIdLst>
    <p:sldId id="429" r:id="rId3"/>
    <p:sldId id="430" r:id="rId4"/>
    <p:sldId id="431" r:id="rId5"/>
    <p:sldId id="410" r:id="rId6"/>
    <p:sldId id="411" r:id="rId7"/>
    <p:sldId id="412" r:id="rId8"/>
    <p:sldId id="413" r:id="rId9"/>
    <p:sldId id="414" r:id="rId10"/>
    <p:sldId id="415" r:id="rId11"/>
    <p:sldId id="416" r:id="rId12"/>
    <p:sldId id="417" r:id="rId13"/>
    <p:sldId id="418" r:id="rId14"/>
    <p:sldId id="419" r:id="rId15"/>
    <p:sldId id="420" r:id="rId16"/>
    <p:sldId id="421" r:id="rId17"/>
    <p:sldId id="422" r:id="rId18"/>
    <p:sldId id="423" r:id="rId19"/>
    <p:sldId id="424" r:id="rId20"/>
    <p:sldId id="425" r:id="rId21"/>
    <p:sldId id="426" r:id="rId22"/>
    <p:sldId id="427" r:id="rId23"/>
    <p:sldId id="350" r:id="rId24"/>
    <p:sldId id="351" r:id="rId25"/>
    <p:sldId id="352" r:id="rId26"/>
    <p:sldId id="347" r:id="rId27"/>
    <p:sldId id="428" r:id="rId28"/>
    <p:sldId id="353" r:id="rId29"/>
    <p:sldId id="364" r:id="rId30"/>
    <p:sldId id="310" r:id="rId31"/>
    <p:sldId id="355" r:id="rId32"/>
    <p:sldId id="356" r:id="rId33"/>
    <p:sldId id="354" r:id="rId34"/>
    <p:sldId id="367" r:id="rId35"/>
    <p:sldId id="368" r:id="rId36"/>
    <p:sldId id="369" r:id="rId37"/>
    <p:sldId id="370" r:id="rId38"/>
    <p:sldId id="371" r:id="rId39"/>
    <p:sldId id="372" r:id="rId40"/>
    <p:sldId id="373" r:id="rId41"/>
    <p:sldId id="374" r:id="rId42"/>
    <p:sldId id="375" r:id="rId43"/>
    <p:sldId id="376" r:id="rId44"/>
    <p:sldId id="377" r:id="rId45"/>
    <p:sldId id="378" r:id="rId46"/>
    <p:sldId id="380" r:id="rId47"/>
    <p:sldId id="379" r:id="rId48"/>
    <p:sldId id="382" r:id="rId49"/>
    <p:sldId id="385" r:id="rId50"/>
    <p:sldId id="386" r:id="rId51"/>
    <p:sldId id="387" r:id="rId52"/>
    <p:sldId id="388" r:id="rId53"/>
    <p:sldId id="390" r:id="rId54"/>
    <p:sldId id="392" r:id="rId55"/>
    <p:sldId id="393" r:id="rId56"/>
    <p:sldId id="394" r:id="rId57"/>
    <p:sldId id="396" r:id="rId58"/>
    <p:sldId id="397" r:id="rId59"/>
    <p:sldId id="399" r:id="rId60"/>
    <p:sldId id="400" r:id="rId61"/>
    <p:sldId id="401" r:id="rId62"/>
    <p:sldId id="402" r:id="rId63"/>
    <p:sldId id="403" r:id="rId64"/>
    <p:sldId id="404" r:id="rId65"/>
    <p:sldId id="407" r:id="rId66"/>
    <p:sldId id="408" r:id="rId67"/>
    <p:sldId id="432" r:id="rId6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CC"/>
    <a:srgbClr val="0000FF"/>
    <a:srgbClr val="00FFFF"/>
    <a:srgbClr val="CC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61" autoAdjust="0"/>
    <p:restoredTop sz="94714" autoAdjust="0"/>
  </p:normalViewPr>
  <p:slideViewPr>
    <p:cSldViewPr>
      <p:cViewPr>
        <p:scale>
          <a:sx n="70" d="100"/>
          <a:sy n="70" d="100"/>
        </p:scale>
        <p:origin x="-1164" y="-8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4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D70909C-7B41-422A-B921-66861B15B0F2}" type="datetimeFigureOut">
              <a:rPr lang="ar-SA" smtClean="0"/>
              <a:pPr/>
              <a:t>27/12/1433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4EDF0B2-66F8-499D-85FA-752415163367}" type="slidenum">
              <a:rPr lang="ar-SA" smtClean="0"/>
              <a:pPr/>
              <a:t>‹#›</a:t>
            </a:fld>
            <a:endParaRPr lang="ar-SA"/>
          </a:p>
        </p:txBody>
      </p:sp>
    </p:spTree>
    <p:extLst>
      <p:ext uri="{BB962C8B-B14F-4D97-AF65-F5344CB8AC3E}">
        <p14:creationId xmlns:p14="http://schemas.microsoft.com/office/powerpoint/2010/main" xmlns="" val="179002286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p:txBody>
          <a:bodyPr/>
          <a:lstStyle/>
          <a:p>
            <a:pPr>
              <a:defRPr/>
            </a:pPr>
            <a:fld id="{A0344CAE-64C5-466C-98E9-930DD9D7A839}" type="slidenum">
              <a:rPr lang="en-US" smtClean="0">
                <a:solidFill>
                  <a:prstClr val="black"/>
                </a:solidFill>
              </a:rPr>
              <a:pPr>
                <a:defRPr/>
              </a:pPr>
              <a:t>21</a:t>
            </a:fld>
            <a:endParaRPr lang="en-US" dirty="0" smtClean="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endParaRPr lang="ar-S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4783879B-EA9E-4DF9-9B22-79D1D9707148}" type="slidenum">
              <a:rPr lang="en-US"/>
              <a:pPr/>
              <a:t>44</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936D750D-D210-4E8C-B661-0EEFEDB9022F}" type="slidenum">
              <a:rPr lang="en-US"/>
              <a:pPr/>
              <a:t>45</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56E3949D-2A99-402C-B656-5629068263E1}" type="slidenum">
              <a:rPr lang="en-US">
                <a:cs typeface="Arial" pitchFamily="34" charset="0"/>
              </a:rPr>
              <a:pPr/>
              <a:t>25</a:t>
            </a:fld>
            <a:endParaRPr lang="en-US">
              <a:cs typeface="Arial" pitchFamily="34"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BE7FF201-BB87-4B97-ABDD-80A2B5A9200C}" type="slidenum">
              <a:rPr lang="en-US">
                <a:solidFill>
                  <a:prstClr val="black"/>
                </a:solidFill>
                <a:cs typeface="Arial" pitchFamily="34" charset="0"/>
              </a:rPr>
              <a:pPr/>
              <a:t>26</a:t>
            </a:fld>
            <a:endParaRPr lang="en-US" dirty="0">
              <a:solidFill>
                <a:prstClr val="black"/>
              </a:solidFill>
              <a:cs typeface="Arial" pitchFamily="34"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4ADD2408-B9EA-4026-BEDD-06D8AE4C2310}" type="slidenum">
              <a:rPr lang="en-US"/>
              <a:pPr/>
              <a:t>34</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9EE0ABA-8F1F-4645-8167-9773ADDBB73A}" type="slidenum">
              <a:rPr lang="en-US"/>
              <a:pPr/>
              <a:t>35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B19C8E0C-D8AD-4E96-B113-150A44DF596A}" type="slidenum">
              <a:rPr lang="en-US"/>
              <a:pPr/>
              <a:t>36</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D75CF16D-A79D-476A-B39B-4B81403246FC}" type="slidenum">
              <a:rPr lang="en-US"/>
              <a:pPr/>
              <a:t>41</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CBFC4EB5-6A53-4758-BC50-6087E0752DB1}" type="slidenum">
              <a:rPr lang="en-US"/>
              <a:pPr/>
              <a:t>42</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CF73D267-4657-45F1-89FB-390210BC174D}" type="slidenum">
              <a:rPr lang="en-US"/>
              <a:pPr/>
              <a:t>43</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A5EA10F-1640-41EC-9DB7-5897EE333458}" type="datetime1">
              <a:rPr lang="ar-SA" smtClean="0"/>
              <a:pPr/>
              <a:t>27/12/1433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0DA4D02-3304-4808-A092-BCA7D2BC34C6}" type="datetime1">
              <a:rPr lang="ar-SA" smtClean="0"/>
              <a:pPr/>
              <a:t>27/12/1433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A10CC3-A596-4B71-979A-005AEBFB0BF9}" type="datetime1">
              <a:rPr lang="ar-SA" smtClean="0"/>
              <a:pPr/>
              <a:t>27/12/1433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3" name="Rectangle 4"/>
          <p:cNvSpPr>
            <a:spLocks noGrp="1" noChangeArrowheads="1"/>
          </p:cNvSpPr>
          <p:nvPr>
            <p:ph type="dt" sz="half" idx="10"/>
          </p:nvPr>
        </p:nvSpPr>
        <p:spPr>
          <a:ln/>
        </p:spPr>
        <p:txBody>
          <a:bodyPr/>
          <a:lstStyle>
            <a:lvl1pPr>
              <a:defRPr/>
            </a:lvl1pPr>
          </a:lstStyle>
          <a:p>
            <a:pPr>
              <a:defRPr/>
            </a:pPr>
            <a:fld id="{ABFFE874-AC15-4D86-A34D-F68E4CB5E3BA}" type="datetime1">
              <a:rPr lang="ar-SA" smtClean="0"/>
              <a:pPr>
                <a:defRPr/>
              </a:pPr>
              <a:t>27/12/1433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566FEA0-8654-47F5-9170-35F2DB5AE639}"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F157548-650B-4514-B6FD-8E841F9D6A55}" type="datetime1">
              <a:rPr lang="ar-SA" smtClean="0">
                <a:solidFill>
                  <a:prstClr val="black">
                    <a:tint val="75000"/>
                  </a:prstClr>
                </a:solidFill>
              </a:rPr>
              <a:pPr/>
              <a:t>27/12/1433</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766191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209EBD2-AFD6-4F98-9FA0-3A208A0ECECD}" type="datetime1">
              <a:rPr lang="ar-SA" smtClean="0">
                <a:solidFill>
                  <a:prstClr val="black">
                    <a:tint val="75000"/>
                  </a:prstClr>
                </a:solidFill>
              </a:rPr>
              <a:pPr/>
              <a:t>27/12/1433</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76964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4C07249-F337-412A-8E95-131737489FC7}" type="datetime1">
              <a:rPr lang="ar-SA" smtClean="0">
                <a:solidFill>
                  <a:prstClr val="black">
                    <a:tint val="75000"/>
                  </a:prstClr>
                </a:solidFill>
              </a:rPr>
              <a:pPr/>
              <a:t>27/12/1433</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30625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4881797-77F0-484A-9AE6-CE5F86C134E1}" type="datetime1">
              <a:rPr lang="ar-SA" smtClean="0">
                <a:solidFill>
                  <a:prstClr val="black">
                    <a:tint val="75000"/>
                  </a:prstClr>
                </a:solidFill>
              </a:rPr>
              <a:pPr/>
              <a:t>27/12/1433</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552404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5C36787-82AA-43A1-B463-43EE3496EB77}" type="datetime1">
              <a:rPr lang="ar-SA" smtClean="0">
                <a:solidFill>
                  <a:prstClr val="black">
                    <a:tint val="75000"/>
                  </a:prstClr>
                </a:solidFill>
              </a:rPr>
              <a:pPr/>
              <a:t>27/12/1433</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776203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535E193-C974-4A09-A03F-E46AEFF74F32}" type="datetime1">
              <a:rPr lang="ar-SA" smtClean="0">
                <a:solidFill>
                  <a:prstClr val="black">
                    <a:tint val="75000"/>
                  </a:prstClr>
                </a:solidFill>
              </a:rPr>
              <a:pPr/>
              <a:t>27/12/1433</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817583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2245D35-31F7-4550-A974-3EEE15AA28F7}" type="datetime1">
              <a:rPr lang="ar-SA" smtClean="0">
                <a:solidFill>
                  <a:prstClr val="black">
                    <a:tint val="75000"/>
                  </a:prstClr>
                </a:solidFill>
              </a:rPr>
              <a:pPr/>
              <a:t>27/12/1433</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552559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57F30A5-D69F-4942-BC3B-841B2205E3F3}" type="datetime1">
              <a:rPr lang="ar-SA" smtClean="0"/>
              <a:pPr/>
              <a:t>27/12/1433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D4A90A8-8F13-47D5-A685-EE6498C7E5E8}" type="datetime1">
              <a:rPr lang="ar-SA" smtClean="0">
                <a:solidFill>
                  <a:prstClr val="black">
                    <a:tint val="75000"/>
                  </a:prstClr>
                </a:solidFill>
              </a:rPr>
              <a:pPr/>
              <a:t>27/12/1433</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393392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441AEE8-3D0B-45D8-9EE6-B3EB79EFC2F9}" type="datetime1">
              <a:rPr lang="ar-SA" smtClean="0">
                <a:solidFill>
                  <a:prstClr val="black">
                    <a:tint val="75000"/>
                  </a:prstClr>
                </a:solidFill>
              </a:rPr>
              <a:pPr/>
              <a:t>27/12/1433</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92745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D84F1D9-7AEF-41C6-A286-A16179765CDC}" type="datetime1">
              <a:rPr lang="ar-SA" smtClean="0">
                <a:solidFill>
                  <a:prstClr val="black">
                    <a:tint val="75000"/>
                  </a:prstClr>
                </a:solidFill>
              </a:rPr>
              <a:pPr/>
              <a:t>27/12/1433</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246443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722E94D-5C52-4453-824A-57D3A41C79A0}" type="datetime1">
              <a:rPr lang="ar-SA" smtClean="0">
                <a:solidFill>
                  <a:prstClr val="black">
                    <a:tint val="75000"/>
                  </a:prstClr>
                </a:solidFill>
              </a:rPr>
              <a:pPr/>
              <a:t>27/12/1433</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606719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1273" y="285750"/>
            <a:ext cx="7412182"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277091" y="1571625"/>
            <a:ext cx="4225636" cy="471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1273" y="1571625"/>
            <a:ext cx="4225636" cy="471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fld id="{9F156F0C-8F85-4949-8EF4-185EF71132E2}" type="datetime1">
              <a:rPr lang="ar-SA" altLang="en-US" smtClean="0">
                <a:solidFill>
                  <a:prstClr val="black">
                    <a:tint val="75000"/>
                  </a:prstClr>
                </a:solidFill>
              </a:rPr>
              <a:pPr/>
              <a:t>27/12/1433</a:t>
            </a:fld>
            <a:endParaRPr lang="en-US" altLang="en-US" dirty="0">
              <a:solidFill>
                <a:prstClr val="black">
                  <a:tint val="75000"/>
                </a:prstClr>
              </a:solidFill>
            </a:endParaRPr>
          </a:p>
        </p:txBody>
      </p:sp>
      <p:sp>
        <p:nvSpPr>
          <p:cNvPr id="6" name="Rectangle 6"/>
          <p:cNvSpPr>
            <a:spLocks noGrp="1" noChangeArrowheads="1"/>
          </p:cNvSpPr>
          <p:nvPr>
            <p:ph type="sldNum" sz="quarter" idx="11"/>
          </p:nvPr>
        </p:nvSpPr>
        <p:spPr>
          <a:ln/>
        </p:spPr>
        <p:txBody>
          <a:bodyPr/>
          <a:lstStyle>
            <a:lvl1pPr>
              <a:defRPr/>
            </a:lvl1pPr>
          </a:lstStyle>
          <a:p>
            <a:fld id="{C29E1ECA-745F-4BFB-8E7D-84BC185960FA}" type="slidenum">
              <a:rPr lang="en-US" altLang="en-US">
                <a:solidFill>
                  <a:prstClr val="black">
                    <a:tint val="75000"/>
                  </a:prstClr>
                </a:solidFill>
              </a:rPr>
              <a:pPr/>
              <a:t>‹#›</a:t>
            </a:fld>
            <a:endParaRPr lang="en-US" altLang="en-US" dirty="0">
              <a:solidFill>
                <a:prstClr val="black">
                  <a:tint val="75000"/>
                </a:prstClr>
              </a:solidFill>
            </a:endParaRPr>
          </a:p>
        </p:txBody>
      </p:sp>
    </p:spTree>
    <p:extLst>
      <p:ext uri="{BB962C8B-B14F-4D97-AF65-F5344CB8AC3E}">
        <p14:creationId xmlns:p14="http://schemas.microsoft.com/office/powerpoint/2010/main" xmlns="" val="2778186529"/>
      </p:ext>
    </p:extLst>
  </p:cSld>
  <p:clrMapOvr>
    <a:masterClrMapping/>
  </p:clrMapOvr>
  <p:transition>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831273" y="285750"/>
            <a:ext cx="7412182" cy="1143000"/>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277091" y="1571625"/>
            <a:ext cx="8589818" cy="4714875"/>
          </a:xfrm>
        </p:spPr>
        <p:txBody>
          <a:bodyPr/>
          <a:lstStyle/>
          <a:p>
            <a:pPr lvl="0"/>
            <a:endParaRPr lang="ar-SA" noProof="0" smtClean="0"/>
          </a:p>
        </p:txBody>
      </p:sp>
      <p:sp>
        <p:nvSpPr>
          <p:cNvPr id="4" name="Rectangle 4"/>
          <p:cNvSpPr>
            <a:spLocks noGrp="1" noChangeArrowheads="1"/>
          </p:cNvSpPr>
          <p:nvPr>
            <p:ph type="dt" sz="half" idx="10"/>
          </p:nvPr>
        </p:nvSpPr>
        <p:spPr>
          <a:ln/>
        </p:spPr>
        <p:txBody>
          <a:bodyPr/>
          <a:lstStyle>
            <a:lvl1pPr>
              <a:defRPr/>
            </a:lvl1pPr>
          </a:lstStyle>
          <a:p>
            <a:fld id="{964A04FB-D71D-4512-9FBA-D9A744FDA3BC}" type="datetime1">
              <a:rPr lang="ar-SA" altLang="en-US" smtClean="0">
                <a:solidFill>
                  <a:prstClr val="black">
                    <a:tint val="75000"/>
                  </a:prstClr>
                </a:solidFill>
              </a:rPr>
              <a:pPr/>
              <a:t>27/12/1433</a:t>
            </a:fld>
            <a:endParaRPr lang="en-US" altLang="en-US" dirty="0">
              <a:solidFill>
                <a:prstClr val="black">
                  <a:tint val="75000"/>
                </a:prstClr>
              </a:solidFill>
            </a:endParaRPr>
          </a:p>
        </p:txBody>
      </p:sp>
      <p:sp>
        <p:nvSpPr>
          <p:cNvPr id="5" name="Rectangle 6"/>
          <p:cNvSpPr>
            <a:spLocks noGrp="1" noChangeArrowheads="1"/>
          </p:cNvSpPr>
          <p:nvPr>
            <p:ph type="sldNum" sz="quarter" idx="11"/>
          </p:nvPr>
        </p:nvSpPr>
        <p:spPr>
          <a:ln/>
        </p:spPr>
        <p:txBody>
          <a:bodyPr/>
          <a:lstStyle>
            <a:lvl1pPr>
              <a:defRPr/>
            </a:lvl1pPr>
          </a:lstStyle>
          <a:p>
            <a:fld id="{407788DB-E28B-42A2-9A33-0ECCB0E36171}" type="slidenum">
              <a:rPr lang="en-US" altLang="en-US">
                <a:solidFill>
                  <a:prstClr val="black">
                    <a:tint val="75000"/>
                  </a:prstClr>
                </a:solidFill>
              </a:rPr>
              <a:pPr/>
              <a:t>‹#›</a:t>
            </a:fld>
            <a:endParaRPr lang="en-US" altLang="en-US" dirty="0">
              <a:solidFill>
                <a:prstClr val="black">
                  <a:tint val="75000"/>
                </a:prstClr>
              </a:solidFill>
            </a:endParaRPr>
          </a:p>
        </p:txBody>
      </p:sp>
    </p:spTree>
    <p:extLst>
      <p:ext uri="{BB962C8B-B14F-4D97-AF65-F5344CB8AC3E}">
        <p14:creationId xmlns:p14="http://schemas.microsoft.com/office/powerpoint/2010/main" xmlns="" val="139486407"/>
      </p:ext>
    </p:extLst>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A0A098A-BE35-47D9-B01E-E7FA9566B26F}" type="datetime1">
              <a:rPr lang="ar-SA" smtClean="0"/>
              <a:pPr/>
              <a:t>27/12/1433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AE000DF-67B6-4923-9897-EEB6C44E940E}" type="datetime1">
              <a:rPr lang="ar-SA" smtClean="0"/>
              <a:pPr/>
              <a:t>27/12/1433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8DA0823-8EAA-4149-BF4F-F69CC1D40AE2}" type="datetime1">
              <a:rPr lang="ar-SA" smtClean="0"/>
              <a:pPr/>
              <a:t>27/12/1433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8111EBC-B1E6-41C5-AEC9-5B6616937DCD}" type="datetime1">
              <a:rPr lang="ar-SA" smtClean="0"/>
              <a:pPr/>
              <a:t>27/12/1433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F57626C-9360-427A-BE1C-F84C0C6254D4}" type="datetime1">
              <a:rPr lang="ar-SA" smtClean="0"/>
              <a:pPr/>
              <a:t>27/12/1433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9751995-8269-4FCA-AA50-AB1B16B1BBED}" type="datetime1">
              <a:rPr lang="ar-SA" smtClean="0"/>
              <a:pPr/>
              <a:t>27/12/1433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9F16022-DAB3-4DE0-B2F1-3344DDB12AEF}" type="datetime1">
              <a:rPr lang="ar-SA" smtClean="0"/>
              <a:pPr/>
              <a:t>27/12/1433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B76C22A-7A47-4F80-9E27-1E8BAD66440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8B0A0DB-ABF2-4039-9B65-6A0DEC9A5249}" type="datetime1">
              <a:rPr lang="ar-SA" smtClean="0"/>
              <a:pPr/>
              <a:t>27/12/1433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B76C22A-7A47-4F80-9E27-1E8BAD66440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A78D8B6-8564-48E9-9219-8BF8236F4E53}" type="datetime1">
              <a:rPr lang="ar-SA" smtClean="0">
                <a:solidFill>
                  <a:prstClr val="black">
                    <a:tint val="75000"/>
                  </a:prstClr>
                </a:solidFill>
              </a:rPr>
              <a:pPr/>
              <a:t>27/12/1433</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B76C22A-7A47-4F80-9E27-1E8BAD66440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1012059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8.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85800" y="2130426"/>
            <a:ext cx="77724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A09E43FD-B8F9-428D-BE5C-B07E906139B4}"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144000" cy="3429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5127" name="Subtitle 2"/>
          <p:cNvSpPr txBox="1">
            <a:spLocks/>
          </p:cNvSpPr>
          <p:nvPr/>
        </p:nvSpPr>
        <p:spPr bwMode="auto">
          <a:xfrm>
            <a:off x="4114800" y="4648200"/>
            <a:ext cx="5029200" cy="1066800"/>
          </a:xfrm>
          <a:prstGeom prst="rect">
            <a:avLst/>
          </a:prstGeom>
          <a:noFill/>
          <a:ln w="9525">
            <a:noFill/>
            <a:miter lim="800000"/>
            <a:headEnd/>
            <a:tailEnd/>
          </a:ln>
        </p:spPr>
        <p:txBody>
          <a:bodyPr/>
          <a:lstStyle/>
          <a:p>
            <a:pPr algn="ctr" rtl="0">
              <a:spcBef>
                <a:spcPct val="20000"/>
              </a:spcBef>
              <a:buFont typeface="Arial" pitchFamily="34" charset="0"/>
              <a:buNone/>
              <a:defRPr/>
            </a:pPr>
            <a:r>
              <a:rPr lang="ar-SA" sz="2800" b="1" dirty="0">
                <a:latin typeface="Calibri" pitchFamily="34" charset="0"/>
              </a:rPr>
              <a:t>جامعة الملك فيصل</a:t>
            </a:r>
          </a:p>
          <a:p>
            <a:pPr algn="ctr" rtl="0">
              <a:spcBef>
                <a:spcPct val="20000"/>
              </a:spcBef>
              <a:buFont typeface="Arial" pitchFamily="34" charset="0"/>
              <a:buNone/>
              <a:defRPr/>
            </a:pPr>
            <a:r>
              <a:rPr lang="ar-SA" sz="2800" b="1" dirty="0">
                <a:latin typeface="Calibri" pitchFamily="34" charset="0"/>
              </a:rPr>
              <a:t>عمادة التعلم الإلكتروني والتعليم عن بعد</a:t>
            </a:r>
            <a:endParaRPr lang="en-US" sz="2800" b="1" dirty="0">
              <a:latin typeface="Calibri" pitchFamily="34" charset="0"/>
            </a:endParaRPr>
          </a:p>
        </p:txBody>
      </p:sp>
      <p:grpSp>
        <p:nvGrpSpPr>
          <p:cNvPr id="2" name="Group 7"/>
          <p:cNvGrpSpPr>
            <a:grpSpLocks/>
          </p:cNvGrpSpPr>
          <p:nvPr/>
        </p:nvGrpSpPr>
        <p:grpSpPr bwMode="auto">
          <a:xfrm>
            <a:off x="5994889" y="1981201"/>
            <a:ext cx="2400300"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5622681"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281354" y="2819400"/>
            <a:ext cx="4501662" cy="2438400"/>
          </a:xfrm>
          <a:prstGeom prst="rect">
            <a:avLst/>
          </a:prstGeom>
          <a:noFill/>
          <a:ln w="9525">
            <a:noFill/>
            <a:miter lim="800000"/>
            <a:headEnd/>
            <a:tailEnd/>
          </a:ln>
        </p:spPr>
        <p:txBody>
          <a:bodyPr anchor="ctr"/>
          <a:lstStyle/>
          <a:p>
            <a:pPr algn="ctr">
              <a:defRPr/>
            </a:pPr>
            <a:r>
              <a:rPr lang="ar-EG" sz="3600" b="1" dirty="0">
                <a:latin typeface="AYM Wadiy S_U normal."/>
                <a:cs typeface="Times New Roman" pitchFamily="18" charset="0"/>
              </a:rPr>
              <a:t>اسم المقرر</a:t>
            </a:r>
            <a:endParaRPr lang="ar-SA" sz="3600" b="1" dirty="0">
              <a:latin typeface="AYM Wadiy S_U normal."/>
              <a:cs typeface="Times New Roman" pitchFamily="18" charset="0"/>
            </a:endParaRPr>
          </a:p>
          <a:p>
            <a:pPr algn="ctr">
              <a:defRPr/>
            </a:pPr>
            <a:r>
              <a:rPr lang="ar-SA" sz="3600" dirty="0" err="1">
                <a:latin typeface="Calibri" pitchFamily="34" charset="0"/>
                <a:cs typeface="PT Bold Heading" pitchFamily="2" charset="-78"/>
              </a:rPr>
              <a:t>الادارة</a:t>
            </a:r>
            <a:r>
              <a:rPr lang="ar-SA" sz="3600" dirty="0">
                <a:latin typeface="Calibri" pitchFamily="34" charset="0"/>
                <a:cs typeface="PT Bold Heading" pitchFamily="2" charset="-78"/>
              </a:rPr>
              <a:t> </a:t>
            </a:r>
            <a:r>
              <a:rPr lang="ar-SA" sz="3600" dirty="0" smtClean="0">
                <a:latin typeface="Calibri" pitchFamily="34" charset="0"/>
                <a:cs typeface="PT Bold Heading" pitchFamily="2" charset="-78"/>
              </a:rPr>
              <a:t>العامة</a:t>
            </a:r>
          </a:p>
          <a:p>
            <a:pPr algn="ctr">
              <a:defRPr/>
            </a:pPr>
            <a:r>
              <a:rPr lang="ar-SA" sz="2800" b="1" dirty="0" smtClean="0">
                <a:latin typeface="Calibri" pitchFamily="34" charset="0"/>
                <a:cs typeface="Times New Roman" pitchFamily="18" charset="0"/>
              </a:rPr>
              <a:t>د محمد </a:t>
            </a:r>
            <a:r>
              <a:rPr lang="ar-SA" sz="2800" b="1" dirty="0" err="1" smtClean="0">
                <a:latin typeface="Calibri" pitchFamily="34" charset="0"/>
                <a:cs typeface="Times New Roman" pitchFamily="18" charset="0"/>
              </a:rPr>
              <a:t>عبدالرحمن</a:t>
            </a:r>
            <a:r>
              <a:rPr lang="ar-SA" sz="2800" b="1" dirty="0" smtClean="0">
                <a:latin typeface="Calibri" pitchFamily="34" charset="0"/>
                <a:cs typeface="Times New Roman" pitchFamily="18" charset="0"/>
              </a:rPr>
              <a:t> </a:t>
            </a:r>
            <a:r>
              <a:rPr lang="ar-SA" sz="2800" b="1" dirty="0" err="1" smtClean="0">
                <a:latin typeface="Calibri" pitchFamily="34" charset="0"/>
                <a:cs typeface="Times New Roman" pitchFamily="18" charset="0"/>
              </a:rPr>
              <a:t>الدوغان</a:t>
            </a:r>
            <a:endParaRPr lang="ar-SA" sz="3600" b="1" dirty="0" smtClean="0">
              <a:latin typeface="Calibri" pitchFamily="34" charset="0"/>
              <a:cs typeface="PT Bold Heading" pitchFamily="2" charset="-78"/>
            </a:endParaRPr>
          </a:p>
        </p:txBody>
      </p:sp>
      <p:sp>
        <p:nvSpPr>
          <p:cNvPr id="5131" name="Slide Number Placeholder 10"/>
          <p:cNvSpPr txBox="1">
            <a:spLocks/>
          </p:cNvSpPr>
          <p:nvPr/>
        </p:nvSpPr>
        <p:spPr bwMode="auto">
          <a:xfrm>
            <a:off x="351692" y="6405564"/>
            <a:ext cx="2133600" cy="365125"/>
          </a:xfrm>
          <a:prstGeom prst="rect">
            <a:avLst/>
          </a:prstGeom>
          <a:noFill/>
          <a:ln w="9525">
            <a:noFill/>
            <a:miter lim="800000"/>
            <a:headEnd/>
            <a:tailEnd/>
          </a:ln>
        </p:spPr>
        <p:txBody>
          <a:bodyPr anchor="ctr"/>
          <a:lstStyle/>
          <a:p>
            <a:pPr rtl="0"/>
            <a:fld id="{10A24CA7-530E-4097-9B43-644BD9E4E895}"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900"/>
            <a:ext cx="8229600" cy="1143000"/>
          </a:xfrm>
        </p:spPr>
        <p:txBody>
          <a:bodyPr>
            <a:normAutofit fontScale="90000"/>
          </a:bodyPr>
          <a:lstStyle/>
          <a:p>
            <a:r>
              <a:rPr lang="ar-SA" b="1" dirty="0" smtClean="0">
                <a:solidFill>
                  <a:srgbClr val="0000FF"/>
                </a:solidFill>
              </a:rPr>
              <a:t>العوامل التى أدت إلى الاهتمام بالموارد البشرية</a:t>
            </a:r>
            <a:endParaRPr lang="en-US" dirty="0"/>
          </a:p>
        </p:txBody>
      </p:sp>
      <p:sp>
        <p:nvSpPr>
          <p:cNvPr id="3" name="Content Placeholder 2"/>
          <p:cNvSpPr>
            <a:spLocks noGrp="1"/>
          </p:cNvSpPr>
          <p:nvPr>
            <p:ph idx="1"/>
          </p:nvPr>
        </p:nvSpPr>
        <p:spPr>
          <a:xfrm>
            <a:off x="142844" y="928670"/>
            <a:ext cx="8686800" cy="5715040"/>
          </a:xfrm>
        </p:spPr>
        <p:txBody>
          <a:bodyPr>
            <a:normAutofit fontScale="85000" lnSpcReduction="10000"/>
          </a:bodyPr>
          <a:lstStyle/>
          <a:p>
            <a:pPr marL="514350" indent="-514350" algn="just">
              <a:buFont typeface="+mj-lt"/>
              <a:buAutoNum type="arabicPeriod"/>
            </a:pPr>
            <a:r>
              <a:rPr lang="ar-SA" dirty="0" smtClean="0"/>
              <a:t>تعاظم دور الدولة في مجال تنظيم ورقابة علاقات العمل.</a:t>
            </a:r>
          </a:p>
          <a:p>
            <a:pPr marL="514350" indent="-514350" algn="just">
              <a:buFont typeface="+mj-lt"/>
              <a:buAutoNum type="arabicPeriod"/>
            </a:pPr>
            <a:r>
              <a:rPr lang="ar-SA" dirty="0" smtClean="0"/>
              <a:t>بروز دور العنصر البشري في تحقيق الكفاءة الإنتاجية.</a:t>
            </a:r>
          </a:p>
          <a:p>
            <a:pPr marL="514350" indent="-514350" algn="just">
              <a:buFont typeface="+mj-lt"/>
              <a:buAutoNum type="arabicPeriod"/>
            </a:pPr>
            <a:r>
              <a:rPr lang="ar-SA" dirty="0" smtClean="0"/>
              <a:t>مواكبة التطور التقني في الصناعة الحديثة.</a:t>
            </a:r>
          </a:p>
          <a:p>
            <a:pPr marL="514350" indent="-514350" algn="just">
              <a:buFont typeface="+mj-lt"/>
              <a:buAutoNum type="arabicPeriod"/>
            </a:pPr>
            <a:r>
              <a:rPr lang="ar-SA" dirty="0" smtClean="0"/>
              <a:t>التطور السريع في مفاهيم الإدارة بصفة عامة.</a:t>
            </a:r>
          </a:p>
          <a:p>
            <a:pPr marL="514350" indent="-514350" algn="just">
              <a:buFont typeface="+mj-lt"/>
              <a:buAutoNum type="arabicPeriod"/>
            </a:pPr>
            <a:r>
              <a:rPr lang="ar-SA" dirty="0" smtClean="0"/>
              <a:t>مساهمة البحوث السلوكية في توضيح أهمية الجوانب السلوكية في تحديد كفاءة العاملين، ومدى تأثرها بعوامل نفسية واجتماعية وثقافية، وليس فقط بعوامل فنية أو مادية.</a:t>
            </a:r>
          </a:p>
          <a:p>
            <a:pPr marL="514350" indent="-514350" algn="just">
              <a:buFont typeface="+mj-lt"/>
              <a:buAutoNum type="arabicPeriod"/>
            </a:pPr>
            <a:r>
              <a:rPr lang="ar-SA" dirty="0" smtClean="0"/>
              <a:t>مساهمة الدراسات السلوكية والتنظيمية الحديثة في توضيح الطبيعة الاجتماعية للعمل، وكيفية عمل الفرد ضمن مجموعات.</a:t>
            </a:r>
          </a:p>
          <a:p>
            <a:pPr marL="514350" indent="-514350" algn="just">
              <a:buFont typeface="+mj-lt"/>
              <a:buAutoNum type="arabicPeriod"/>
            </a:pPr>
            <a:r>
              <a:rPr lang="ar-SA" dirty="0" smtClean="0"/>
              <a:t>نمو النقابات العمالية وازدياد تأثيرها.</a:t>
            </a:r>
          </a:p>
          <a:p>
            <a:pPr marL="514350" indent="-514350" algn="just">
              <a:buFont typeface="+mj-lt"/>
              <a:buAutoNum type="arabicPeriod"/>
            </a:pPr>
            <a:r>
              <a:rPr lang="ar-SA" dirty="0" smtClean="0"/>
              <a:t>قوة الرأي العام المتزايدة في توجيه سياسات الدول، وأهمية الفرد السياسية والاجتماعية في الدول الديمقراطية.</a:t>
            </a:r>
          </a:p>
          <a:p>
            <a:pPr marL="514350" indent="-514350" algn="just">
              <a:buFont typeface="+mj-lt"/>
              <a:buAutoNum type="arabicPeriod"/>
            </a:pPr>
            <a:r>
              <a:rPr lang="ar-SA" dirty="0" smtClean="0"/>
              <a:t>نمو قيمة القوى البشرية العاملة بالمقارنة مع عوامل الإنتاج الأخرى.</a:t>
            </a:r>
          </a:p>
          <a:p>
            <a:pPr marL="514350" indent="-514350" algn="just">
              <a:buFont typeface="+mj-lt"/>
              <a:buAutoNum type="arabicPeriod"/>
            </a:pPr>
            <a:endParaRPr lang="en-US" dirty="0"/>
          </a:p>
        </p:txBody>
      </p:sp>
      <p:sp>
        <p:nvSpPr>
          <p:cNvPr id="6" name="Slide Number Placeholder 5"/>
          <p:cNvSpPr>
            <a:spLocks noGrp="1"/>
          </p:cNvSpPr>
          <p:nvPr>
            <p:ph type="sldNum" sz="quarter" idx="12"/>
          </p:nvPr>
        </p:nvSpPr>
        <p:spPr/>
        <p:txBody>
          <a:bodyPr/>
          <a:lstStyle/>
          <a:p>
            <a:fld id="{9B76C22A-7A47-4F80-9E27-1E8BAD66440F}" type="slidenum">
              <a:rPr lang="ar-SA" smtClean="0">
                <a:solidFill>
                  <a:prstClr val="black">
                    <a:tint val="75000"/>
                  </a:prstClr>
                </a:solidFill>
              </a:rPr>
              <a:pPr/>
              <a:t>10</a:t>
            </a:fld>
            <a:endParaRPr lang="ar-SA">
              <a:solidFill>
                <a:prstClr val="black">
                  <a:tint val="75000"/>
                </a:prstClr>
              </a:solidFill>
            </a:endParaRPr>
          </a:p>
        </p:txBody>
      </p:sp>
    </p:spTree>
    <p:extLst>
      <p:ext uri="{BB962C8B-B14F-4D97-AF65-F5344CB8AC3E}">
        <p14:creationId xmlns:p14="http://schemas.microsoft.com/office/powerpoint/2010/main" xmlns="" val="3312305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defTabSz="913805">
              <a:defRPr/>
            </a:pPr>
            <a:fld id="{98BB3325-EBA0-41EA-AC02-980030F3871D}" type="slidenum">
              <a:rPr lang="en-US" altLang="en-US">
                <a:solidFill>
                  <a:prstClr val="black">
                    <a:tint val="75000"/>
                  </a:prstClr>
                </a:solidFill>
                <a:cs typeface="Arial" charset="0"/>
              </a:rPr>
              <a:pPr defTabSz="913805">
                <a:defRPr/>
              </a:pPr>
              <a:t>11</a:t>
            </a:fld>
            <a:endParaRPr lang="en-US" altLang="en-US" dirty="0">
              <a:solidFill>
                <a:prstClr val="black">
                  <a:tint val="75000"/>
                </a:prstClr>
              </a:solidFill>
              <a:cs typeface="Arial" charset="0"/>
            </a:endParaRPr>
          </a:p>
        </p:txBody>
      </p:sp>
      <p:sp>
        <p:nvSpPr>
          <p:cNvPr id="10244" name="Rectangle 6"/>
          <p:cNvSpPr>
            <a:spLocks noGrp="1" noChangeArrowheads="1"/>
          </p:cNvSpPr>
          <p:nvPr>
            <p:ph type="title"/>
          </p:nvPr>
        </p:nvSpPr>
        <p:spPr>
          <a:xfrm>
            <a:off x="831273" y="71414"/>
            <a:ext cx="7412182" cy="1143000"/>
          </a:xfrm>
        </p:spPr>
        <p:txBody>
          <a:bodyPr/>
          <a:lstStyle/>
          <a:p>
            <a:pPr eaLnBrk="1" hangingPunct="1"/>
            <a:r>
              <a:rPr lang="ar-EG" b="1" dirty="0" smtClean="0"/>
              <a:t>التحديات التي تواجه منظمات الأعمال</a:t>
            </a:r>
            <a:endParaRPr lang="en-US" b="1" dirty="0" smtClean="0"/>
          </a:p>
        </p:txBody>
      </p:sp>
      <p:sp>
        <p:nvSpPr>
          <p:cNvPr id="16391" name="Rectangle 7"/>
          <p:cNvSpPr>
            <a:spLocks noGrp="1" noChangeArrowheads="1"/>
          </p:cNvSpPr>
          <p:nvPr>
            <p:ph type="body" sz="half" idx="1"/>
          </p:nvPr>
        </p:nvSpPr>
        <p:spPr>
          <a:xfrm>
            <a:off x="0" y="1285860"/>
            <a:ext cx="5857883" cy="5357850"/>
          </a:xfrm>
        </p:spPr>
        <p:txBody>
          <a:bodyPr>
            <a:normAutofit fontScale="85000" lnSpcReduction="10000"/>
          </a:bodyPr>
          <a:lstStyle/>
          <a:p>
            <a:pPr lvl="1">
              <a:lnSpc>
                <a:spcPct val="90000"/>
              </a:lnSpc>
              <a:buFont typeface="Arial" pitchFamily="34" charset="0"/>
              <a:buChar char="•"/>
            </a:pPr>
            <a:r>
              <a:rPr lang="ar-EG" sz="2500" b="1" dirty="0" smtClean="0"/>
              <a:t>التنافس </a:t>
            </a:r>
            <a:r>
              <a:rPr lang="ar-SA" sz="2500" b="1" dirty="0" smtClean="0"/>
              <a:t>الحاد </a:t>
            </a:r>
            <a:r>
              <a:rPr lang="ar-EG" sz="2500" b="1" dirty="0" smtClean="0"/>
              <a:t>بالأسواق والتحالفات</a:t>
            </a:r>
            <a:r>
              <a:rPr lang="ar-SA" sz="2500" b="1" dirty="0" smtClean="0"/>
              <a:t>.</a:t>
            </a:r>
          </a:p>
          <a:p>
            <a:pPr lvl="1">
              <a:lnSpc>
                <a:spcPct val="90000"/>
              </a:lnSpc>
              <a:buFont typeface="Arial" pitchFamily="34" charset="0"/>
              <a:buChar char="•"/>
            </a:pPr>
            <a:endParaRPr lang="ar-EG" sz="2500" b="1" dirty="0" smtClean="0"/>
          </a:p>
          <a:p>
            <a:pPr lvl="1">
              <a:lnSpc>
                <a:spcPct val="90000"/>
              </a:lnSpc>
              <a:buFont typeface="Arial" pitchFamily="34" charset="0"/>
              <a:buChar char="•"/>
            </a:pPr>
            <a:r>
              <a:rPr lang="ar-EG" sz="2500" b="1" dirty="0" smtClean="0"/>
              <a:t>تكنولوجيا العصر</a:t>
            </a:r>
            <a:r>
              <a:rPr lang="ar-SA" sz="2500" b="1" dirty="0" smtClean="0"/>
              <a:t>.</a:t>
            </a:r>
          </a:p>
          <a:p>
            <a:pPr lvl="1">
              <a:lnSpc>
                <a:spcPct val="90000"/>
              </a:lnSpc>
              <a:buFont typeface="Arial" pitchFamily="34" charset="0"/>
              <a:buChar char="•"/>
            </a:pPr>
            <a:endParaRPr lang="ar-SA" sz="2500" b="1" dirty="0" smtClean="0"/>
          </a:p>
          <a:p>
            <a:pPr lvl="1">
              <a:lnSpc>
                <a:spcPct val="90000"/>
              </a:lnSpc>
              <a:buFont typeface="Arial" pitchFamily="34" charset="0"/>
              <a:buChar char="•"/>
            </a:pPr>
            <a:r>
              <a:rPr lang="ar-SA" sz="2500" b="1" dirty="0" smtClean="0"/>
              <a:t>التطور السريع فى المفاهيم الادارية وتزايد عدد المختصين والمهتمين بمنطق الإدراة.</a:t>
            </a:r>
          </a:p>
          <a:p>
            <a:pPr lvl="1">
              <a:lnSpc>
                <a:spcPct val="90000"/>
              </a:lnSpc>
              <a:buFont typeface="Arial" pitchFamily="34" charset="0"/>
              <a:buChar char="•"/>
            </a:pPr>
            <a:endParaRPr lang="ar-SA" sz="2500" b="1" dirty="0" smtClean="0"/>
          </a:p>
          <a:p>
            <a:pPr lvl="1">
              <a:lnSpc>
                <a:spcPct val="90000"/>
              </a:lnSpc>
              <a:buFont typeface="Arial" pitchFamily="34" charset="0"/>
              <a:buChar char="•"/>
            </a:pPr>
            <a:r>
              <a:rPr lang="ar-SA" sz="2500" b="1" dirty="0" smtClean="0"/>
              <a:t>نمو قيمة رأس المال البشرى مقارنة مع العوامل الأخرى.</a:t>
            </a:r>
          </a:p>
          <a:p>
            <a:pPr lvl="1">
              <a:lnSpc>
                <a:spcPct val="90000"/>
              </a:lnSpc>
              <a:buFont typeface="Arial" pitchFamily="34" charset="0"/>
              <a:buChar char="•"/>
            </a:pPr>
            <a:endParaRPr lang="ar-EG" sz="2500" b="1" dirty="0" smtClean="0"/>
          </a:p>
          <a:p>
            <a:pPr lvl="1">
              <a:lnSpc>
                <a:spcPct val="90000"/>
              </a:lnSpc>
              <a:buFont typeface="Arial" pitchFamily="34" charset="0"/>
              <a:buChar char="•"/>
            </a:pPr>
            <a:r>
              <a:rPr lang="ar-EG" sz="2500" b="1" dirty="0" smtClean="0"/>
              <a:t>زيادة توقعات العملاء والمستهلكين</a:t>
            </a:r>
            <a:r>
              <a:rPr lang="ar-SA" sz="2500" b="1" dirty="0" smtClean="0"/>
              <a:t>.</a:t>
            </a:r>
          </a:p>
          <a:p>
            <a:pPr lvl="1">
              <a:lnSpc>
                <a:spcPct val="90000"/>
              </a:lnSpc>
              <a:buFont typeface="Arial" pitchFamily="34" charset="0"/>
              <a:buChar char="•"/>
            </a:pPr>
            <a:endParaRPr lang="ar-EG" sz="2500" b="1" dirty="0" smtClean="0"/>
          </a:p>
          <a:p>
            <a:pPr lvl="1">
              <a:lnSpc>
                <a:spcPct val="90000"/>
              </a:lnSpc>
              <a:buFont typeface="Arial" pitchFamily="34" charset="0"/>
              <a:buChar char="•"/>
            </a:pPr>
            <a:r>
              <a:rPr lang="ar-EG" sz="2500" b="1" dirty="0" smtClean="0"/>
              <a:t>هجرة العقول العربية</a:t>
            </a:r>
            <a:r>
              <a:rPr lang="ar-SA" sz="2500" b="1" dirty="0" smtClean="0"/>
              <a:t>.</a:t>
            </a:r>
          </a:p>
          <a:p>
            <a:pPr lvl="1">
              <a:lnSpc>
                <a:spcPct val="90000"/>
              </a:lnSpc>
              <a:buFont typeface="Arial" pitchFamily="34" charset="0"/>
              <a:buChar char="•"/>
            </a:pPr>
            <a:endParaRPr lang="ar-SA" sz="2500" b="1" dirty="0" smtClean="0"/>
          </a:p>
          <a:p>
            <a:pPr lvl="1">
              <a:lnSpc>
                <a:spcPct val="90000"/>
              </a:lnSpc>
              <a:buFont typeface="Arial" pitchFamily="34" charset="0"/>
              <a:buChar char="•"/>
            </a:pPr>
            <a:r>
              <a:rPr lang="ar-SA" sz="2500" b="1" dirty="0" smtClean="0"/>
              <a:t>التحول من اهتمامات المدى القصير إلى اهتمامات المدى البعيد.</a:t>
            </a:r>
          </a:p>
          <a:p>
            <a:pPr lvl="1">
              <a:lnSpc>
                <a:spcPct val="90000"/>
              </a:lnSpc>
              <a:buNone/>
            </a:pPr>
            <a:endParaRPr lang="ar-SA" sz="2500" b="1" dirty="0" smtClean="0"/>
          </a:p>
          <a:p>
            <a:pPr lvl="1">
              <a:lnSpc>
                <a:spcPct val="90000"/>
              </a:lnSpc>
              <a:buFont typeface="Arial" pitchFamily="34" charset="0"/>
              <a:buChar char="•"/>
            </a:pPr>
            <a:r>
              <a:rPr lang="ar-SA" sz="2500" b="1" dirty="0" smtClean="0"/>
              <a:t>زيادة معدلات الإبتكار.</a:t>
            </a:r>
            <a:endParaRPr lang="ar-EG" sz="2500" b="1" dirty="0" smtClean="0"/>
          </a:p>
        </p:txBody>
      </p:sp>
      <p:pic>
        <p:nvPicPr>
          <p:cNvPr id="10246" name="Picture 4"/>
          <p:cNvPicPr>
            <a:picLocks noChangeAspect="1" noChangeArrowheads="1"/>
          </p:cNvPicPr>
          <p:nvPr/>
        </p:nvPicPr>
        <p:blipFill>
          <a:blip r:embed="rId2" cstate="print"/>
          <a:srcRect/>
          <a:stretch>
            <a:fillRect/>
          </a:stretch>
        </p:blipFill>
        <p:spPr bwMode="auto">
          <a:xfrm>
            <a:off x="5818909" y="1785938"/>
            <a:ext cx="2909455" cy="4345781"/>
          </a:xfrm>
          <a:prstGeom prst="rect">
            <a:avLst/>
          </a:prstGeom>
          <a:noFill/>
          <a:ln w="12700" cap="sq">
            <a:noFill/>
            <a:miter lim="800000"/>
            <a:headEnd type="none" w="sm" len="sm"/>
            <a:tailEnd type="none" w="sm" len="sm"/>
          </a:ln>
        </p:spPr>
      </p:pic>
    </p:spTree>
    <p:extLst>
      <p:ext uri="{BB962C8B-B14F-4D97-AF65-F5344CB8AC3E}">
        <p14:creationId xmlns:p14="http://schemas.microsoft.com/office/powerpoint/2010/main" xmlns="" val="3916249715"/>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withEffect">
                                  <p:stCondLst>
                                    <p:cond delay="0"/>
                                  </p:stCondLst>
                                  <p:childTnLst>
                                    <p:set>
                                      <p:cBhvr>
                                        <p:cTn id="6" dur="1" fill="hold">
                                          <p:stCondLst>
                                            <p:cond delay="0"/>
                                          </p:stCondLst>
                                        </p:cTn>
                                        <p:tgtEl>
                                          <p:spTgt spid="16391">
                                            <p:txEl>
                                              <p:pRg st="0" end="0"/>
                                            </p:txEl>
                                          </p:spTgt>
                                        </p:tgtEl>
                                        <p:attrNameLst>
                                          <p:attrName>style.visibility</p:attrName>
                                        </p:attrNameLst>
                                      </p:cBhvr>
                                      <p:to>
                                        <p:strVal val="visible"/>
                                      </p:to>
                                    </p:set>
                                    <p:anim to="" calcmode="lin" valueType="num">
                                      <p:cBhvr>
                                        <p:cTn id="7" dur="1" fill="hold"/>
                                        <p:tgtEl>
                                          <p:spTgt spid="16391">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16391">
                                            <p:txEl>
                                              <p:pRg st="2" end="2"/>
                                            </p:txEl>
                                          </p:spTgt>
                                        </p:tgtEl>
                                        <p:attrNameLst>
                                          <p:attrName>style.visibility</p:attrName>
                                        </p:attrNameLst>
                                      </p:cBhvr>
                                      <p:to>
                                        <p:strVal val="visible"/>
                                      </p:to>
                                    </p:set>
                                    <p:anim to="" calcmode="lin" valueType="num">
                                      <p:cBhvr>
                                        <p:cTn id="10" dur="1" fill="hold"/>
                                        <p:tgtEl>
                                          <p:spTgt spid="16391">
                                            <p:txEl>
                                              <p:pRg st="2" end="2"/>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16391">
                                            <p:txEl>
                                              <p:pRg st="4" end="4"/>
                                            </p:txEl>
                                          </p:spTgt>
                                        </p:tgtEl>
                                        <p:attrNameLst>
                                          <p:attrName>style.visibility</p:attrName>
                                        </p:attrNameLst>
                                      </p:cBhvr>
                                      <p:to>
                                        <p:strVal val="visible"/>
                                      </p:to>
                                    </p:set>
                                    <p:anim to="" calcmode="lin" valueType="num">
                                      <p:cBhvr>
                                        <p:cTn id="13" dur="1" fill="hold"/>
                                        <p:tgtEl>
                                          <p:spTgt spid="16391">
                                            <p:txEl>
                                              <p:pRg st="4" end="4"/>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16391">
                                            <p:txEl>
                                              <p:pRg st="6" end="6"/>
                                            </p:txEl>
                                          </p:spTgt>
                                        </p:tgtEl>
                                        <p:attrNameLst>
                                          <p:attrName>style.visibility</p:attrName>
                                        </p:attrNameLst>
                                      </p:cBhvr>
                                      <p:to>
                                        <p:strVal val="visible"/>
                                      </p:to>
                                    </p:set>
                                    <p:anim to="" calcmode="lin" valueType="num">
                                      <p:cBhvr>
                                        <p:cTn id="16" dur="1" fill="hold"/>
                                        <p:tgtEl>
                                          <p:spTgt spid="16391">
                                            <p:txEl>
                                              <p:pRg st="6" end="6"/>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16391">
                                            <p:txEl>
                                              <p:pRg st="8" end="8"/>
                                            </p:txEl>
                                          </p:spTgt>
                                        </p:tgtEl>
                                        <p:attrNameLst>
                                          <p:attrName>style.visibility</p:attrName>
                                        </p:attrNameLst>
                                      </p:cBhvr>
                                      <p:to>
                                        <p:strVal val="visible"/>
                                      </p:to>
                                    </p:set>
                                    <p:anim to="" calcmode="lin" valueType="num">
                                      <p:cBhvr>
                                        <p:cTn id="19" dur="1" fill="hold"/>
                                        <p:tgtEl>
                                          <p:spTgt spid="16391">
                                            <p:txEl>
                                              <p:pRg st="8" end="8"/>
                                            </p:txEl>
                                          </p:spTgt>
                                        </p:tgtEl>
                                        <p:attrNameLst>
                                          <p:attrName/>
                                        </p:attrNameLst>
                                      </p:cBhvr>
                                    </p:anim>
                                  </p:childTnLst>
                                </p:cTn>
                              </p:par>
                              <p:par>
                                <p:cTn id="20" presetID="49" presetClass="entr" presetSubtype="0" decel="100000" fill="hold" nodeType="withEffect">
                                  <p:stCondLst>
                                    <p:cond delay="0"/>
                                  </p:stCondLst>
                                  <p:childTnLst>
                                    <p:set>
                                      <p:cBhvr>
                                        <p:cTn id="21" dur="1" fill="hold">
                                          <p:stCondLst>
                                            <p:cond delay="0"/>
                                          </p:stCondLst>
                                        </p:cTn>
                                        <p:tgtEl>
                                          <p:spTgt spid="16391">
                                            <p:txEl>
                                              <p:pRg st="10" end="10"/>
                                            </p:txEl>
                                          </p:spTgt>
                                        </p:tgtEl>
                                        <p:attrNameLst>
                                          <p:attrName>style.visibility</p:attrName>
                                        </p:attrNameLst>
                                      </p:cBhvr>
                                      <p:to>
                                        <p:strVal val="visible"/>
                                      </p:to>
                                    </p:set>
                                    <p:anim calcmode="lin" valueType="num">
                                      <p:cBhvr>
                                        <p:cTn id="22" dur="500" fill="hold"/>
                                        <p:tgtEl>
                                          <p:spTgt spid="16391">
                                            <p:txEl>
                                              <p:pRg st="10" end="10"/>
                                            </p:txEl>
                                          </p:spTgt>
                                        </p:tgtEl>
                                        <p:attrNameLst>
                                          <p:attrName>ppt_w</p:attrName>
                                        </p:attrNameLst>
                                      </p:cBhvr>
                                      <p:tavLst>
                                        <p:tav tm="0">
                                          <p:val>
                                            <p:fltVal val="0"/>
                                          </p:val>
                                        </p:tav>
                                        <p:tav tm="100000">
                                          <p:val>
                                            <p:strVal val="#ppt_w"/>
                                          </p:val>
                                        </p:tav>
                                      </p:tavLst>
                                    </p:anim>
                                    <p:anim calcmode="lin" valueType="num">
                                      <p:cBhvr>
                                        <p:cTn id="23" dur="500" fill="hold"/>
                                        <p:tgtEl>
                                          <p:spTgt spid="16391">
                                            <p:txEl>
                                              <p:pRg st="10" end="10"/>
                                            </p:txEl>
                                          </p:spTgt>
                                        </p:tgtEl>
                                        <p:attrNameLst>
                                          <p:attrName>ppt_h</p:attrName>
                                        </p:attrNameLst>
                                      </p:cBhvr>
                                      <p:tavLst>
                                        <p:tav tm="0">
                                          <p:val>
                                            <p:fltVal val="0"/>
                                          </p:val>
                                        </p:tav>
                                        <p:tav tm="100000">
                                          <p:val>
                                            <p:strVal val="#ppt_h"/>
                                          </p:val>
                                        </p:tav>
                                      </p:tavLst>
                                    </p:anim>
                                    <p:anim calcmode="lin" valueType="num">
                                      <p:cBhvr>
                                        <p:cTn id="24" dur="500" fill="hold"/>
                                        <p:tgtEl>
                                          <p:spTgt spid="16391">
                                            <p:txEl>
                                              <p:pRg st="10" end="10"/>
                                            </p:txEl>
                                          </p:spTgt>
                                        </p:tgtEl>
                                        <p:attrNameLst>
                                          <p:attrName>style.rotation</p:attrName>
                                        </p:attrNameLst>
                                      </p:cBhvr>
                                      <p:tavLst>
                                        <p:tav tm="0">
                                          <p:val>
                                            <p:fltVal val="360"/>
                                          </p:val>
                                        </p:tav>
                                        <p:tav tm="100000">
                                          <p:val>
                                            <p:fltVal val="0"/>
                                          </p:val>
                                        </p:tav>
                                      </p:tavLst>
                                    </p:anim>
                                    <p:animEffect transition="in" filter="fade">
                                      <p:cBhvr>
                                        <p:cTn id="25" dur="500"/>
                                        <p:tgtEl>
                                          <p:spTgt spid="16391">
                                            <p:txEl>
                                              <p:pRg st="10" end="10"/>
                                            </p:txEl>
                                          </p:spTgt>
                                        </p:tgtEl>
                                      </p:cBhvr>
                                    </p:animEffect>
                                  </p:childTnLst>
                                </p:cTn>
                              </p:par>
                              <p:par>
                                <p:cTn id="26" presetID="49" presetClass="entr" presetSubtype="0" decel="100000" fill="hold" nodeType="withEffect">
                                  <p:stCondLst>
                                    <p:cond delay="0"/>
                                  </p:stCondLst>
                                  <p:childTnLst>
                                    <p:set>
                                      <p:cBhvr>
                                        <p:cTn id="27" dur="1" fill="hold">
                                          <p:stCondLst>
                                            <p:cond delay="0"/>
                                          </p:stCondLst>
                                        </p:cTn>
                                        <p:tgtEl>
                                          <p:spTgt spid="16391">
                                            <p:txEl>
                                              <p:pRg st="12" end="12"/>
                                            </p:txEl>
                                          </p:spTgt>
                                        </p:tgtEl>
                                        <p:attrNameLst>
                                          <p:attrName>style.visibility</p:attrName>
                                        </p:attrNameLst>
                                      </p:cBhvr>
                                      <p:to>
                                        <p:strVal val="visible"/>
                                      </p:to>
                                    </p:set>
                                    <p:anim calcmode="lin" valueType="num">
                                      <p:cBhvr>
                                        <p:cTn id="28" dur="500" fill="hold"/>
                                        <p:tgtEl>
                                          <p:spTgt spid="16391">
                                            <p:txEl>
                                              <p:pRg st="12" end="12"/>
                                            </p:txEl>
                                          </p:spTgt>
                                        </p:tgtEl>
                                        <p:attrNameLst>
                                          <p:attrName>ppt_w</p:attrName>
                                        </p:attrNameLst>
                                      </p:cBhvr>
                                      <p:tavLst>
                                        <p:tav tm="0">
                                          <p:val>
                                            <p:fltVal val="0"/>
                                          </p:val>
                                        </p:tav>
                                        <p:tav tm="100000">
                                          <p:val>
                                            <p:strVal val="#ppt_w"/>
                                          </p:val>
                                        </p:tav>
                                      </p:tavLst>
                                    </p:anim>
                                    <p:anim calcmode="lin" valueType="num">
                                      <p:cBhvr>
                                        <p:cTn id="29" dur="500" fill="hold"/>
                                        <p:tgtEl>
                                          <p:spTgt spid="16391">
                                            <p:txEl>
                                              <p:pRg st="12" end="12"/>
                                            </p:txEl>
                                          </p:spTgt>
                                        </p:tgtEl>
                                        <p:attrNameLst>
                                          <p:attrName>ppt_h</p:attrName>
                                        </p:attrNameLst>
                                      </p:cBhvr>
                                      <p:tavLst>
                                        <p:tav tm="0">
                                          <p:val>
                                            <p:fltVal val="0"/>
                                          </p:val>
                                        </p:tav>
                                        <p:tav tm="100000">
                                          <p:val>
                                            <p:strVal val="#ppt_h"/>
                                          </p:val>
                                        </p:tav>
                                      </p:tavLst>
                                    </p:anim>
                                    <p:anim calcmode="lin" valueType="num">
                                      <p:cBhvr>
                                        <p:cTn id="30" dur="500" fill="hold"/>
                                        <p:tgtEl>
                                          <p:spTgt spid="16391">
                                            <p:txEl>
                                              <p:pRg st="12" end="12"/>
                                            </p:txEl>
                                          </p:spTgt>
                                        </p:tgtEl>
                                        <p:attrNameLst>
                                          <p:attrName>style.rotation</p:attrName>
                                        </p:attrNameLst>
                                      </p:cBhvr>
                                      <p:tavLst>
                                        <p:tav tm="0">
                                          <p:val>
                                            <p:fltVal val="360"/>
                                          </p:val>
                                        </p:tav>
                                        <p:tav tm="100000">
                                          <p:val>
                                            <p:fltVal val="0"/>
                                          </p:val>
                                        </p:tav>
                                      </p:tavLst>
                                    </p:anim>
                                    <p:animEffect transition="in" filter="fade">
                                      <p:cBhvr>
                                        <p:cTn id="31" dur="500"/>
                                        <p:tgtEl>
                                          <p:spTgt spid="16391">
                                            <p:txEl>
                                              <p:pRg st="12" end="12"/>
                                            </p:txEl>
                                          </p:spTgt>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16391">
                                            <p:txEl>
                                              <p:pRg st="14" end="14"/>
                                            </p:txEl>
                                          </p:spTgt>
                                        </p:tgtEl>
                                        <p:attrNameLst>
                                          <p:attrName>style.visibility</p:attrName>
                                        </p:attrNameLst>
                                      </p:cBhvr>
                                      <p:to>
                                        <p:strVal val="visible"/>
                                      </p:to>
                                    </p:set>
                                    <p:anim calcmode="lin" valueType="num">
                                      <p:cBhvr>
                                        <p:cTn id="34" dur="500" fill="hold"/>
                                        <p:tgtEl>
                                          <p:spTgt spid="16391">
                                            <p:txEl>
                                              <p:pRg st="14" end="14"/>
                                            </p:txEl>
                                          </p:spTgt>
                                        </p:tgtEl>
                                        <p:attrNameLst>
                                          <p:attrName>ppt_w</p:attrName>
                                        </p:attrNameLst>
                                      </p:cBhvr>
                                      <p:tavLst>
                                        <p:tav tm="0">
                                          <p:val>
                                            <p:fltVal val="0"/>
                                          </p:val>
                                        </p:tav>
                                        <p:tav tm="100000">
                                          <p:val>
                                            <p:strVal val="#ppt_w"/>
                                          </p:val>
                                        </p:tav>
                                      </p:tavLst>
                                    </p:anim>
                                    <p:anim calcmode="lin" valueType="num">
                                      <p:cBhvr>
                                        <p:cTn id="35" dur="500" fill="hold"/>
                                        <p:tgtEl>
                                          <p:spTgt spid="16391">
                                            <p:txEl>
                                              <p:pRg st="14" end="14"/>
                                            </p:txEl>
                                          </p:spTgt>
                                        </p:tgtEl>
                                        <p:attrNameLst>
                                          <p:attrName>ppt_h</p:attrName>
                                        </p:attrNameLst>
                                      </p:cBhvr>
                                      <p:tavLst>
                                        <p:tav tm="0">
                                          <p:val>
                                            <p:fltVal val="0"/>
                                          </p:val>
                                        </p:tav>
                                        <p:tav tm="100000">
                                          <p:val>
                                            <p:strVal val="#ppt_h"/>
                                          </p:val>
                                        </p:tav>
                                      </p:tavLst>
                                    </p:anim>
                                    <p:anim calcmode="lin" valueType="num">
                                      <p:cBhvr>
                                        <p:cTn id="36" dur="500" fill="hold"/>
                                        <p:tgtEl>
                                          <p:spTgt spid="16391">
                                            <p:txEl>
                                              <p:pRg st="14" end="14"/>
                                            </p:txEl>
                                          </p:spTgt>
                                        </p:tgtEl>
                                        <p:attrNameLst>
                                          <p:attrName>style.rotation</p:attrName>
                                        </p:attrNameLst>
                                      </p:cBhvr>
                                      <p:tavLst>
                                        <p:tav tm="0">
                                          <p:val>
                                            <p:fltVal val="360"/>
                                          </p:val>
                                        </p:tav>
                                        <p:tav tm="100000">
                                          <p:val>
                                            <p:fltVal val="0"/>
                                          </p:val>
                                        </p:tav>
                                      </p:tavLst>
                                    </p:anim>
                                    <p:animEffect transition="in" filter="fade">
                                      <p:cBhvr>
                                        <p:cTn id="37" dur="500"/>
                                        <p:tgtEl>
                                          <p:spTgt spid="16391">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defTabSz="913805">
              <a:defRPr/>
            </a:pPr>
            <a:fld id="{98BB3325-EBA0-41EA-AC02-980030F3871D}" type="slidenum">
              <a:rPr lang="en-US" altLang="en-US">
                <a:solidFill>
                  <a:prstClr val="black">
                    <a:tint val="75000"/>
                  </a:prstClr>
                </a:solidFill>
                <a:cs typeface="Arial" charset="0"/>
              </a:rPr>
              <a:pPr defTabSz="913805">
                <a:defRPr/>
              </a:pPr>
              <a:t>12</a:t>
            </a:fld>
            <a:endParaRPr lang="en-US" altLang="en-US" dirty="0">
              <a:solidFill>
                <a:prstClr val="black">
                  <a:tint val="75000"/>
                </a:prstClr>
              </a:solidFill>
              <a:cs typeface="Arial" charset="0"/>
            </a:endParaRPr>
          </a:p>
        </p:txBody>
      </p:sp>
      <p:sp>
        <p:nvSpPr>
          <p:cNvPr id="10244" name="Rectangle 6"/>
          <p:cNvSpPr>
            <a:spLocks noGrp="1" noChangeArrowheads="1"/>
          </p:cNvSpPr>
          <p:nvPr>
            <p:ph type="title"/>
          </p:nvPr>
        </p:nvSpPr>
        <p:spPr>
          <a:xfrm>
            <a:off x="831273" y="142852"/>
            <a:ext cx="7412182" cy="1143000"/>
          </a:xfrm>
        </p:spPr>
        <p:txBody>
          <a:bodyPr/>
          <a:lstStyle/>
          <a:p>
            <a:pPr eaLnBrk="1" hangingPunct="1"/>
            <a:r>
              <a:rPr lang="ar-SA" b="1" dirty="0" err="1" smtClean="0"/>
              <a:t>3-</a:t>
            </a:r>
            <a:r>
              <a:rPr lang="ar-SA" b="1" dirty="0" smtClean="0"/>
              <a:t> </a:t>
            </a:r>
            <a:r>
              <a:rPr lang="ar-EG" b="1" dirty="0" smtClean="0"/>
              <a:t>التحديات التي تواجه منظمات الأعمال</a:t>
            </a:r>
            <a:endParaRPr lang="en-US" b="1" dirty="0" smtClean="0"/>
          </a:p>
        </p:txBody>
      </p:sp>
      <p:pic>
        <p:nvPicPr>
          <p:cNvPr id="10246" name="Picture 4"/>
          <p:cNvPicPr>
            <a:picLocks noChangeAspect="1" noChangeArrowheads="1"/>
          </p:cNvPicPr>
          <p:nvPr/>
        </p:nvPicPr>
        <p:blipFill>
          <a:blip r:embed="rId2" cstate="print"/>
          <a:srcRect/>
          <a:stretch>
            <a:fillRect/>
          </a:stretch>
        </p:blipFill>
        <p:spPr bwMode="auto">
          <a:xfrm>
            <a:off x="5818909" y="1428736"/>
            <a:ext cx="2909455" cy="4345781"/>
          </a:xfrm>
          <a:prstGeom prst="rect">
            <a:avLst/>
          </a:prstGeom>
          <a:noFill/>
          <a:ln w="12700" cap="sq">
            <a:noFill/>
            <a:miter lim="800000"/>
            <a:headEnd type="none" w="sm" len="sm"/>
            <a:tailEnd type="none" w="sm" len="sm"/>
          </a:ln>
        </p:spPr>
      </p:pic>
      <p:sp>
        <p:nvSpPr>
          <p:cNvPr id="7" name="Rectangle 6"/>
          <p:cNvSpPr/>
          <p:nvPr/>
        </p:nvSpPr>
        <p:spPr>
          <a:xfrm>
            <a:off x="0" y="5229200"/>
            <a:ext cx="6120680" cy="1077218"/>
          </a:xfrm>
          <a:prstGeom prst="rect">
            <a:avLst/>
          </a:prstGeom>
        </p:spPr>
        <p:txBody>
          <a:bodyPr wrap="square">
            <a:spAutoFit/>
          </a:bodyPr>
          <a:lstStyle/>
          <a:p>
            <a:pPr algn="just">
              <a:lnSpc>
                <a:spcPct val="80000"/>
              </a:lnSpc>
            </a:pPr>
            <a:r>
              <a:rPr lang="ar-SA" sz="2000" b="1" dirty="0" smtClean="0">
                <a:solidFill>
                  <a:prstClr val="black"/>
                </a:solidFill>
              </a:rPr>
              <a:t>لقد فرضت </a:t>
            </a:r>
            <a:r>
              <a:rPr lang="ar-EG" sz="2000" b="1" dirty="0" smtClean="0">
                <a:solidFill>
                  <a:prstClr val="black"/>
                </a:solidFill>
              </a:rPr>
              <a:t>هذه العوامل منط</a:t>
            </a:r>
            <a:r>
              <a:rPr lang="ar-SA" sz="2000" b="1" dirty="0" smtClean="0">
                <a:solidFill>
                  <a:prstClr val="black"/>
                </a:solidFill>
              </a:rPr>
              <a:t>لق</a:t>
            </a:r>
            <a:r>
              <a:rPr lang="ar-EG" sz="2000" b="1" dirty="0" smtClean="0">
                <a:solidFill>
                  <a:prstClr val="black"/>
                </a:solidFill>
              </a:rPr>
              <a:t>ات جديدة </a:t>
            </a:r>
            <a:r>
              <a:rPr lang="ar-SA" sz="2000" b="1" dirty="0" smtClean="0">
                <a:solidFill>
                  <a:prstClr val="black"/>
                </a:solidFill>
              </a:rPr>
              <a:t>في إدارة العمل والبشر معاً،</a:t>
            </a:r>
            <a:r>
              <a:rPr lang="ar-EG" sz="2000" b="1" dirty="0" smtClean="0">
                <a:solidFill>
                  <a:prstClr val="black"/>
                </a:solidFill>
              </a:rPr>
              <a:t> لذا </a:t>
            </a:r>
            <a:r>
              <a:rPr lang="ar-SA" sz="2000" b="1" dirty="0" smtClean="0">
                <a:solidFill>
                  <a:prstClr val="black"/>
                </a:solidFill>
              </a:rPr>
              <a:t>تعد </a:t>
            </a:r>
            <a:r>
              <a:rPr lang="ar-EG" sz="2000" b="1" dirty="0" smtClean="0">
                <a:solidFill>
                  <a:prstClr val="black"/>
                </a:solidFill>
              </a:rPr>
              <a:t>إدارة الموارد البشرية من </a:t>
            </a:r>
            <a:r>
              <a:rPr lang="ar-SA" sz="2000" b="1" dirty="0" smtClean="0">
                <a:solidFill>
                  <a:prstClr val="black"/>
                </a:solidFill>
              </a:rPr>
              <a:t>النشاط</a:t>
            </a:r>
            <a:r>
              <a:rPr lang="ar-EG" sz="2000" b="1" dirty="0" smtClean="0">
                <a:solidFill>
                  <a:prstClr val="black"/>
                </a:solidFill>
              </a:rPr>
              <a:t>ات</a:t>
            </a:r>
            <a:r>
              <a:rPr lang="ar-SA" sz="2000" b="1" dirty="0" smtClean="0">
                <a:solidFill>
                  <a:prstClr val="black"/>
                </a:solidFill>
              </a:rPr>
              <a:t> الرئيسي</a:t>
            </a:r>
            <a:r>
              <a:rPr lang="ar-EG" sz="2000" b="1" dirty="0" smtClean="0">
                <a:solidFill>
                  <a:prstClr val="black"/>
                </a:solidFill>
              </a:rPr>
              <a:t>ة</a:t>
            </a:r>
            <a:r>
              <a:rPr lang="ar-SA" sz="2000" b="1" dirty="0" smtClean="0">
                <a:solidFill>
                  <a:prstClr val="black"/>
                </a:solidFill>
              </a:rPr>
              <a:t> </a:t>
            </a:r>
            <a:r>
              <a:rPr lang="ar-EG" sz="2000" b="1" dirty="0" smtClean="0">
                <a:solidFill>
                  <a:prstClr val="black"/>
                </a:solidFill>
              </a:rPr>
              <a:t>المميزة </a:t>
            </a:r>
            <a:r>
              <a:rPr lang="ar-SA" sz="2000" b="1" dirty="0" smtClean="0">
                <a:solidFill>
                  <a:prstClr val="black"/>
                </a:solidFill>
              </a:rPr>
              <a:t>لمنشأة الأعمال المعاصرة</a:t>
            </a:r>
            <a:r>
              <a:rPr lang="ar-EG" sz="2000" b="1" dirty="0" smtClean="0">
                <a:solidFill>
                  <a:prstClr val="black"/>
                </a:solidFill>
              </a:rPr>
              <a:t> وتشكل حاليا</a:t>
            </a:r>
            <a:r>
              <a:rPr lang="ar-SA" sz="2000" b="1" dirty="0" smtClean="0">
                <a:solidFill>
                  <a:prstClr val="black"/>
                </a:solidFill>
              </a:rPr>
              <a:t>ً</a:t>
            </a:r>
            <a:r>
              <a:rPr lang="ar-EG" sz="2000" b="1" dirty="0" smtClean="0">
                <a:solidFill>
                  <a:prstClr val="black"/>
                </a:solidFill>
              </a:rPr>
              <a:t> أهم النشاطات للوصول للميزة التنافسية في الأسواق</a:t>
            </a:r>
            <a:r>
              <a:rPr lang="ar-SA" sz="2000" b="1" dirty="0" smtClean="0">
                <a:solidFill>
                  <a:prstClr val="black"/>
                </a:solidFill>
              </a:rPr>
              <a:t> ومواجهة التحديات التى تمثلت فى مجملها بـ</a:t>
            </a:r>
            <a:r>
              <a:rPr lang="ar-EG" sz="2000" b="1" dirty="0" smtClean="0">
                <a:solidFill>
                  <a:prstClr val="black"/>
                </a:solidFill>
              </a:rPr>
              <a:t>.</a:t>
            </a:r>
            <a:r>
              <a:rPr lang="ar-SA" sz="2000" b="1" dirty="0" smtClean="0">
                <a:solidFill>
                  <a:prstClr val="black"/>
                </a:solidFill>
              </a:rPr>
              <a:t>...</a:t>
            </a:r>
            <a:r>
              <a:rPr lang="ar-EG" sz="2000" b="1" dirty="0" smtClean="0">
                <a:solidFill>
                  <a:prstClr val="black"/>
                </a:solidFill>
              </a:rPr>
              <a:t> </a:t>
            </a:r>
          </a:p>
        </p:txBody>
      </p:sp>
      <p:sp>
        <p:nvSpPr>
          <p:cNvPr id="9" name="Rectangle 3"/>
          <p:cNvSpPr>
            <a:spLocks noGrp="1" noChangeArrowheads="1"/>
          </p:cNvSpPr>
          <p:nvPr>
            <p:ph type="body" sz="half" idx="1"/>
          </p:nvPr>
        </p:nvSpPr>
        <p:spPr>
          <a:xfrm>
            <a:off x="277090" y="1571625"/>
            <a:ext cx="5014989" cy="3513559"/>
          </a:xfrm>
        </p:spPr>
        <p:txBody>
          <a:bodyPr>
            <a:normAutofit fontScale="77500" lnSpcReduction="20000"/>
          </a:bodyPr>
          <a:lstStyle/>
          <a:p>
            <a:pPr eaLnBrk="1" hangingPunct="1"/>
            <a:r>
              <a:rPr lang="ar-EG" sz="2800" b="1" dirty="0" smtClean="0"/>
              <a:t>العولمة ورأس المال البشري</a:t>
            </a:r>
            <a:r>
              <a:rPr lang="ar-SA" sz="2800" b="1" dirty="0" smtClean="0"/>
              <a:t>:</a:t>
            </a:r>
            <a:endParaRPr lang="ar-EG" sz="2800" b="1" dirty="0" smtClean="0"/>
          </a:p>
          <a:p>
            <a:pPr lvl="1" eaLnBrk="1" hangingPunct="1"/>
            <a:r>
              <a:rPr lang="ar-EG" sz="2400" dirty="0" smtClean="0"/>
              <a:t>التوظيف</a:t>
            </a:r>
            <a:r>
              <a:rPr lang="ar-SA" sz="2400" dirty="0" smtClean="0"/>
              <a:t>.</a:t>
            </a:r>
            <a:endParaRPr lang="ar-EG" sz="2400" dirty="0" smtClean="0"/>
          </a:p>
          <a:p>
            <a:pPr lvl="1" eaLnBrk="1" hangingPunct="1"/>
            <a:r>
              <a:rPr lang="ar-EG" sz="2400" dirty="0" smtClean="0"/>
              <a:t>معايير </a:t>
            </a:r>
            <a:r>
              <a:rPr lang="ar-SA" sz="2400" dirty="0" smtClean="0"/>
              <a:t>ا</a:t>
            </a:r>
            <a:r>
              <a:rPr lang="ar-EG" sz="2400" dirty="0" smtClean="0"/>
              <a:t>ختيار العاملين</a:t>
            </a:r>
            <a:r>
              <a:rPr lang="ar-SA" sz="2400" dirty="0" smtClean="0"/>
              <a:t>.</a:t>
            </a:r>
            <a:endParaRPr lang="ar-EG" sz="2400" dirty="0" smtClean="0"/>
          </a:p>
          <a:p>
            <a:pPr lvl="1" eaLnBrk="1" hangingPunct="1"/>
            <a:r>
              <a:rPr lang="ar-EG" sz="2400" dirty="0" smtClean="0"/>
              <a:t>مصادر ال</a:t>
            </a:r>
            <a:r>
              <a:rPr lang="ar-SA" sz="2400" dirty="0" smtClean="0"/>
              <a:t>إ</a:t>
            </a:r>
            <a:r>
              <a:rPr lang="ar-EG" sz="2400" dirty="0" smtClean="0"/>
              <a:t>ستقطاب والتوظيف</a:t>
            </a:r>
            <a:r>
              <a:rPr lang="ar-SA" sz="2400" dirty="0" smtClean="0"/>
              <a:t>.</a:t>
            </a:r>
            <a:endParaRPr lang="ar-EG" sz="2400" dirty="0" smtClean="0"/>
          </a:p>
          <a:p>
            <a:pPr lvl="1" eaLnBrk="1" hangingPunct="1"/>
            <a:r>
              <a:rPr lang="ar-EG" sz="2400" dirty="0" smtClean="0"/>
              <a:t>حرب المواهب</a:t>
            </a:r>
            <a:r>
              <a:rPr lang="ar-SA" sz="2400" dirty="0" smtClean="0"/>
              <a:t>.</a:t>
            </a:r>
            <a:endParaRPr lang="ar-EG" sz="2400" dirty="0" smtClean="0"/>
          </a:p>
          <a:p>
            <a:pPr eaLnBrk="1" hangingPunct="1"/>
            <a:endParaRPr lang="ar-EG" sz="2800" dirty="0" smtClean="0"/>
          </a:p>
          <a:p>
            <a:pPr eaLnBrk="1" hangingPunct="1"/>
            <a:r>
              <a:rPr lang="ar-EG" sz="2800" b="1" dirty="0" smtClean="0"/>
              <a:t>التكنولوجيا</a:t>
            </a:r>
            <a:r>
              <a:rPr lang="ar-SA" sz="2800" b="1" dirty="0" smtClean="0"/>
              <a:t>:</a:t>
            </a:r>
            <a:endParaRPr lang="ar-EG" sz="2800" b="1" dirty="0" smtClean="0"/>
          </a:p>
          <a:p>
            <a:pPr lvl="1" eaLnBrk="1" hangingPunct="1"/>
            <a:r>
              <a:rPr lang="ar-EG" sz="2400" dirty="0" smtClean="0"/>
              <a:t>ارتفاع معدل تغير العمالة</a:t>
            </a:r>
            <a:r>
              <a:rPr lang="ar-SA" sz="2400" dirty="0" smtClean="0"/>
              <a:t>.</a:t>
            </a:r>
            <a:endParaRPr lang="ar-EG" sz="2400" dirty="0" smtClean="0"/>
          </a:p>
          <a:p>
            <a:pPr lvl="1" eaLnBrk="1" hangingPunct="1"/>
            <a:r>
              <a:rPr lang="ar-EG" sz="2400" dirty="0" smtClean="0"/>
              <a:t>التدريب ال</a:t>
            </a:r>
            <a:r>
              <a:rPr lang="ar-SA" sz="2400" dirty="0" smtClean="0"/>
              <a:t>إ</a:t>
            </a:r>
            <a:r>
              <a:rPr lang="ar-EG" sz="2400" dirty="0" smtClean="0"/>
              <a:t>لكتروني</a:t>
            </a:r>
            <a:r>
              <a:rPr lang="ar-SA" sz="2400" dirty="0" smtClean="0"/>
              <a:t>.</a:t>
            </a:r>
            <a:endParaRPr lang="ar-EG" sz="2400" dirty="0" smtClean="0"/>
          </a:p>
          <a:p>
            <a:pPr lvl="1" eaLnBrk="1" hangingPunct="1"/>
            <a:r>
              <a:rPr lang="ar-EG" sz="2400" dirty="0" smtClean="0"/>
              <a:t>نظم معلومات الموارد البشرية</a:t>
            </a:r>
            <a:r>
              <a:rPr lang="ar-SA" sz="2400" dirty="0" smtClean="0"/>
              <a:t>.</a:t>
            </a:r>
            <a:endParaRPr lang="ar-EG" sz="2400" dirty="0" smtClean="0"/>
          </a:p>
          <a:p>
            <a:pPr lvl="1" eaLnBrk="1" hangingPunct="1"/>
            <a:r>
              <a:rPr lang="ar-EG" sz="2400" dirty="0" smtClean="0"/>
              <a:t>تقييم الأداء</a:t>
            </a:r>
            <a:r>
              <a:rPr lang="ar-SA" sz="2400" dirty="0" smtClean="0"/>
              <a:t>.</a:t>
            </a:r>
            <a:endParaRPr lang="ar-EG" sz="2400" dirty="0" smtClean="0"/>
          </a:p>
        </p:txBody>
      </p:sp>
    </p:spTree>
    <p:extLst>
      <p:ext uri="{BB962C8B-B14F-4D97-AF65-F5344CB8AC3E}">
        <p14:creationId xmlns:p14="http://schemas.microsoft.com/office/powerpoint/2010/main" xmlns="" val="2724164207"/>
      </p:ext>
    </p:extLst>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1"/>
          </p:nvPr>
        </p:nvSpPr>
        <p:spPr/>
        <p:txBody>
          <a:bodyPr/>
          <a:lstStyle/>
          <a:p>
            <a:pPr defTabSz="913805">
              <a:defRPr/>
            </a:pPr>
            <a:fld id="{A4682217-FBF3-4464-A8FE-1DBDED6A1F63}" type="slidenum">
              <a:rPr lang="en-US" altLang="en-US">
                <a:solidFill>
                  <a:prstClr val="black">
                    <a:tint val="75000"/>
                  </a:prstClr>
                </a:solidFill>
                <a:cs typeface="Arial" charset="0"/>
              </a:rPr>
              <a:pPr defTabSz="913805">
                <a:defRPr/>
              </a:pPr>
              <a:t>13</a:t>
            </a:fld>
            <a:endParaRPr lang="en-US" altLang="en-US" dirty="0">
              <a:solidFill>
                <a:prstClr val="black">
                  <a:tint val="75000"/>
                </a:prstClr>
              </a:solidFill>
              <a:cs typeface="Arial" charset="0"/>
            </a:endParaRPr>
          </a:p>
        </p:txBody>
      </p:sp>
      <p:sp>
        <p:nvSpPr>
          <p:cNvPr id="14341" name="AutoShape 6"/>
          <p:cNvSpPr>
            <a:spLocks noChangeArrowheads="1"/>
          </p:cNvSpPr>
          <p:nvPr/>
        </p:nvSpPr>
        <p:spPr bwMode="auto">
          <a:xfrm>
            <a:off x="3275856" y="3573016"/>
            <a:ext cx="1824182" cy="1671340"/>
          </a:xfrm>
          <a:prstGeom prst="irregularSeal1">
            <a:avLst/>
          </a:prstGeom>
          <a:solidFill>
            <a:srgbClr val="FFFF00"/>
          </a:solidFill>
          <a:ln w="9525">
            <a:solidFill>
              <a:schemeClr val="tx1"/>
            </a:solidFill>
            <a:miter lim="800000"/>
            <a:headEnd/>
            <a:tailEnd/>
          </a:ln>
        </p:spPr>
        <p:txBody>
          <a:bodyPr wrap="none" lIns="84216" tIns="42108" rIns="84216" bIns="42108" anchor="ctr"/>
          <a:lstStyle/>
          <a:p>
            <a:endParaRPr lang="ar-SA">
              <a:solidFill>
                <a:prstClr val="black"/>
              </a:solidFill>
            </a:endParaRPr>
          </a:p>
        </p:txBody>
      </p:sp>
      <p:sp>
        <p:nvSpPr>
          <p:cNvPr id="14342" name="AutoShape 7"/>
          <p:cNvSpPr>
            <a:spLocks noChangeArrowheads="1"/>
          </p:cNvSpPr>
          <p:nvPr/>
        </p:nvSpPr>
        <p:spPr bwMode="auto">
          <a:xfrm>
            <a:off x="3779912" y="1916832"/>
            <a:ext cx="1824182" cy="1671340"/>
          </a:xfrm>
          <a:prstGeom prst="irregularSeal1">
            <a:avLst/>
          </a:prstGeom>
          <a:solidFill>
            <a:srgbClr val="FFFF00"/>
          </a:solidFill>
          <a:ln w="9525">
            <a:solidFill>
              <a:schemeClr val="tx1"/>
            </a:solidFill>
            <a:miter lim="800000"/>
            <a:headEnd/>
            <a:tailEnd/>
          </a:ln>
        </p:spPr>
        <p:txBody>
          <a:bodyPr wrap="none" lIns="84216" tIns="42108" rIns="84216" bIns="42108" anchor="ctr"/>
          <a:lstStyle/>
          <a:p>
            <a:endParaRPr lang="ar-SA">
              <a:solidFill>
                <a:prstClr val="black"/>
              </a:solidFill>
            </a:endParaRPr>
          </a:p>
        </p:txBody>
      </p:sp>
      <p:sp>
        <p:nvSpPr>
          <p:cNvPr id="64520" name="Oval 8"/>
          <p:cNvSpPr>
            <a:spLocks noChangeArrowheads="1"/>
          </p:cNvSpPr>
          <p:nvPr/>
        </p:nvSpPr>
        <p:spPr bwMode="auto">
          <a:xfrm>
            <a:off x="3059832" y="2852936"/>
            <a:ext cx="2297545" cy="1159372"/>
          </a:xfrm>
          <a:prstGeom prst="ellipse">
            <a:avLst/>
          </a:prstGeom>
          <a:gradFill rotWithShape="0">
            <a:gsLst>
              <a:gs pos="0">
                <a:schemeClr val="hlink">
                  <a:gamma/>
                  <a:shade val="46275"/>
                  <a:invGamma/>
                </a:schemeClr>
              </a:gs>
              <a:gs pos="50000">
                <a:schemeClr val="hlink"/>
              </a:gs>
              <a:gs pos="100000">
                <a:schemeClr val="hlink">
                  <a:gamma/>
                  <a:shade val="46275"/>
                  <a:invGamma/>
                </a:schemeClr>
              </a:gs>
            </a:gsLst>
            <a:lin ang="2700000" scaled="1"/>
          </a:gradFill>
          <a:ln w="9525">
            <a:solidFill>
              <a:schemeClr val="tx1"/>
            </a:solidFill>
            <a:round/>
            <a:headEnd/>
            <a:tailEnd/>
          </a:ln>
          <a:effectLst/>
        </p:spPr>
        <p:txBody>
          <a:bodyPr wrap="none" lIns="84216" tIns="42108" rIns="84216" bIns="42108" anchor="ctr"/>
          <a:lstStyle/>
          <a:p>
            <a:pPr algn="ctr">
              <a:defRPr/>
            </a:pPr>
            <a:r>
              <a:rPr lang="ar-EG">
                <a:solidFill>
                  <a:prstClr val="white"/>
                </a:solidFill>
                <a:latin typeface="Times New Roman" pitchFamily="18" charset="0"/>
              </a:rPr>
              <a:t>التحدي العالمي</a:t>
            </a:r>
            <a:endParaRPr lang="en-US" dirty="0">
              <a:solidFill>
                <a:prstClr val="white"/>
              </a:solidFill>
              <a:latin typeface="Times New Roman" pitchFamily="18" charset="0"/>
            </a:endParaRPr>
          </a:p>
        </p:txBody>
      </p:sp>
      <p:sp>
        <p:nvSpPr>
          <p:cNvPr id="64521" name="Oval 9"/>
          <p:cNvSpPr>
            <a:spLocks noChangeArrowheads="1"/>
          </p:cNvSpPr>
          <p:nvPr/>
        </p:nvSpPr>
        <p:spPr bwMode="auto">
          <a:xfrm>
            <a:off x="4932040" y="1556792"/>
            <a:ext cx="2297545" cy="1159371"/>
          </a:xfrm>
          <a:prstGeom prst="ellipse">
            <a:avLst/>
          </a:prstGeom>
          <a:gradFill rotWithShape="0">
            <a:gsLst>
              <a:gs pos="0">
                <a:schemeClr val="hlink">
                  <a:gamma/>
                  <a:shade val="46275"/>
                  <a:invGamma/>
                </a:schemeClr>
              </a:gs>
              <a:gs pos="50000">
                <a:schemeClr val="hlink"/>
              </a:gs>
              <a:gs pos="100000">
                <a:schemeClr val="hlink">
                  <a:gamma/>
                  <a:shade val="46275"/>
                  <a:invGamma/>
                </a:schemeClr>
              </a:gs>
            </a:gsLst>
            <a:lin ang="2700000" scaled="1"/>
          </a:gradFill>
          <a:ln w="9525">
            <a:solidFill>
              <a:schemeClr val="tx1"/>
            </a:solidFill>
            <a:round/>
            <a:headEnd/>
            <a:tailEnd/>
          </a:ln>
          <a:effectLst/>
        </p:spPr>
        <p:txBody>
          <a:bodyPr wrap="none" lIns="84216" tIns="42108" rIns="84216" bIns="42108" anchor="ctr"/>
          <a:lstStyle/>
          <a:p>
            <a:pPr algn="ctr">
              <a:defRPr/>
            </a:pPr>
            <a:r>
              <a:rPr lang="ar-EG" dirty="0">
                <a:solidFill>
                  <a:prstClr val="white"/>
                </a:solidFill>
                <a:latin typeface="Times New Roman" pitchFamily="18" charset="0"/>
              </a:rPr>
              <a:t>التحدي </a:t>
            </a:r>
            <a:r>
              <a:rPr lang="ar-SA" dirty="0" smtClean="0">
                <a:solidFill>
                  <a:prstClr val="white"/>
                </a:solidFill>
                <a:latin typeface="Times New Roman" pitchFamily="18" charset="0"/>
              </a:rPr>
              <a:t>للبقاء</a:t>
            </a:r>
            <a:endParaRPr lang="en-US" dirty="0">
              <a:solidFill>
                <a:prstClr val="black"/>
              </a:solidFill>
              <a:latin typeface="Times New Roman" pitchFamily="18" charset="0"/>
            </a:endParaRPr>
          </a:p>
        </p:txBody>
      </p:sp>
      <p:sp>
        <p:nvSpPr>
          <p:cNvPr id="64522" name="Oval 10"/>
          <p:cNvSpPr>
            <a:spLocks noChangeArrowheads="1"/>
          </p:cNvSpPr>
          <p:nvPr/>
        </p:nvSpPr>
        <p:spPr bwMode="auto">
          <a:xfrm>
            <a:off x="1259632" y="3933056"/>
            <a:ext cx="2297545" cy="1159371"/>
          </a:xfrm>
          <a:prstGeom prst="ellipse">
            <a:avLst/>
          </a:prstGeom>
          <a:gradFill rotWithShape="0">
            <a:gsLst>
              <a:gs pos="0">
                <a:schemeClr val="hlink">
                  <a:gamma/>
                  <a:shade val="46275"/>
                  <a:invGamma/>
                </a:schemeClr>
              </a:gs>
              <a:gs pos="50000">
                <a:schemeClr val="hlink"/>
              </a:gs>
              <a:gs pos="100000">
                <a:schemeClr val="hlink">
                  <a:gamma/>
                  <a:shade val="46275"/>
                  <a:invGamma/>
                </a:schemeClr>
              </a:gs>
            </a:gsLst>
            <a:lin ang="2700000" scaled="1"/>
          </a:gradFill>
          <a:ln w="9525">
            <a:solidFill>
              <a:schemeClr val="tx1"/>
            </a:solidFill>
            <a:round/>
            <a:headEnd/>
            <a:tailEnd/>
          </a:ln>
          <a:effectLst/>
        </p:spPr>
        <p:txBody>
          <a:bodyPr wrap="none" lIns="84216" tIns="42108" rIns="84216" bIns="42108" anchor="ctr"/>
          <a:lstStyle/>
          <a:p>
            <a:pPr algn="ctr">
              <a:defRPr/>
            </a:pPr>
            <a:r>
              <a:rPr lang="ar-EG">
                <a:solidFill>
                  <a:prstClr val="white"/>
                </a:solidFill>
                <a:latin typeface="Times New Roman" pitchFamily="18" charset="0"/>
              </a:rPr>
              <a:t>التحدي التكنولوجي</a:t>
            </a:r>
            <a:endParaRPr lang="en-US" dirty="0">
              <a:solidFill>
                <a:prstClr val="white"/>
              </a:solidFill>
              <a:latin typeface="Times New Roman" pitchFamily="18" charset="0"/>
            </a:endParaRPr>
          </a:p>
        </p:txBody>
      </p:sp>
      <p:sp>
        <p:nvSpPr>
          <p:cNvPr id="64523" name="AutoShape 11"/>
          <p:cNvSpPr>
            <a:spLocks noChangeArrowheads="1"/>
          </p:cNvSpPr>
          <p:nvPr/>
        </p:nvSpPr>
        <p:spPr bwMode="auto">
          <a:xfrm>
            <a:off x="5148064" y="2852936"/>
            <a:ext cx="3678670" cy="2952328"/>
          </a:xfrm>
          <a:prstGeom prst="cloudCallout">
            <a:avLst>
              <a:gd name="adj1" fmla="val -24694"/>
              <a:gd name="adj2" fmla="val -45056"/>
            </a:avLst>
          </a:prstGeom>
          <a:ln>
            <a:headEnd/>
            <a:tailEnd/>
          </a:ln>
        </p:spPr>
        <p:style>
          <a:lnRef idx="1">
            <a:schemeClr val="accent2"/>
          </a:lnRef>
          <a:fillRef idx="2">
            <a:schemeClr val="accent2"/>
          </a:fillRef>
          <a:effectRef idx="1">
            <a:schemeClr val="accent2"/>
          </a:effectRef>
          <a:fontRef idx="minor">
            <a:schemeClr val="dk1"/>
          </a:fontRef>
        </p:style>
        <p:txBody>
          <a:bodyPr lIns="84216" tIns="42108" rIns="84216" bIns="42108"/>
          <a:lstStyle/>
          <a:p>
            <a:pPr algn="ctr"/>
            <a:r>
              <a:rPr lang="ar-EG" sz="2000" b="1" dirty="0" smtClean="0">
                <a:solidFill>
                  <a:srgbClr val="3333CC"/>
                </a:solidFill>
              </a:rPr>
              <a:t>قدرة  </a:t>
            </a:r>
            <a:r>
              <a:rPr lang="ar-EG" sz="2000" b="1" dirty="0">
                <a:solidFill>
                  <a:srgbClr val="3333CC"/>
                </a:solidFill>
              </a:rPr>
              <a:t>المنظمة على</a:t>
            </a:r>
          </a:p>
          <a:p>
            <a:pPr algn="ctr"/>
            <a:r>
              <a:rPr lang="ar-EG" sz="2000" b="1" dirty="0">
                <a:solidFill>
                  <a:srgbClr val="3333CC"/>
                </a:solidFill>
              </a:rPr>
              <a:t>البقاء على قيد الحياة والنجاح</a:t>
            </a:r>
          </a:p>
          <a:p>
            <a:pPr algn="ctr"/>
            <a:r>
              <a:rPr lang="ar-EG" sz="2000" b="1" dirty="0">
                <a:solidFill>
                  <a:srgbClr val="3333CC"/>
                </a:solidFill>
              </a:rPr>
              <a:t>في بيئة عمل </a:t>
            </a:r>
            <a:r>
              <a:rPr lang="ar-EG" sz="2000" b="1" dirty="0" smtClean="0">
                <a:solidFill>
                  <a:srgbClr val="3333CC"/>
                </a:solidFill>
              </a:rPr>
              <a:t>ديناميكية</a:t>
            </a:r>
            <a:endParaRPr lang="ar-SA" sz="2000" b="1" dirty="0" smtClean="0">
              <a:solidFill>
                <a:srgbClr val="3333CC"/>
              </a:solidFill>
            </a:endParaRPr>
          </a:p>
          <a:p>
            <a:pPr algn="ctr"/>
            <a:r>
              <a:rPr lang="ar-SA" sz="2000" b="1" dirty="0" smtClean="0">
                <a:solidFill>
                  <a:srgbClr val="3333CC"/>
                </a:solidFill>
              </a:rPr>
              <a:t>يتوقف على قدرتها على الإدارة الجيدة لمواردها البشرية</a:t>
            </a:r>
            <a:endParaRPr lang="en-US" sz="2000" b="1" dirty="0">
              <a:solidFill>
                <a:srgbClr val="3333CC"/>
              </a:solidFill>
              <a:cs typeface="Arial" pitchFamily="34" charset="0"/>
            </a:endParaRPr>
          </a:p>
        </p:txBody>
      </p:sp>
      <p:sp>
        <p:nvSpPr>
          <p:cNvPr id="12" name="Rectangle 6"/>
          <p:cNvSpPr>
            <a:spLocks noGrp="1" noChangeArrowheads="1"/>
          </p:cNvSpPr>
          <p:nvPr>
            <p:ph type="title"/>
          </p:nvPr>
        </p:nvSpPr>
        <p:spPr/>
        <p:txBody>
          <a:bodyPr/>
          <a:lstStyle/>
          <a:p>
            <a:pPr eaLnBrk="1" hangingPunct="1"/>
            <a:r>
              <a:rPr lang="ar-EG" dirty="0" smtClean="0"/>
              <a:t>التحديات التي تواجه منظمات الأعمال</a:t>
            </a:r>
            <a:endParaRPr lang="en-US" dirty="0" smtClean="0"/>
          </a:p>
        </p:txBody>
      </p:sp>
      <p:sp>
        <p:nvSpPr>
          <p:cNvPr id="13" name="WordArt 13"/>
          <p:cNvSpPr>
            <a:spLocks noChangeArrowheads="1" noChangeShapeType="1" noTextEdit="1"/>
          </p:cNvSpPr>
          <p:nvPr/>
        </p:nvSpPr>
        <p:spPr bwMode="auto">
          <a:xfrm rot="19250878">
            <a:off x="-256249" y="2499015"/>
            <a:ext cx="4391874" cy="750094"/>
          </a:xfrm>
          <a:prstGeom prst="rect">
            <a:avLst/>
          </a:prstGeom>
        </p:spPr>
        <p:txBody>
          <a:bodyPr wrap="none" lIns="84216" tIns="42108" rIns="84216" bIns="42108" fromWordArt="1">
            <a:prstTxWarp prst="textPlain">
              <a:avLst>
                <a:gd name="adj" fmla="val 50000"/>
              </a:avLst>
            </a:prstTxWarp>
          </a:bodyPr>
          <a:lstStyle/>
          <a:p>
            <a:pPr algn="ctr"/>
            <a:r>
              <a:rPr lang="ar-SA" sz="3300" b="1" kern="10" dirty="0">
                <a:ln w="19050">
                  <a:solidFill>
                    <a:srgbClr val="99CCFF"/>
                  </a:solidFill>
                  <a:round/>
                  <a:headEnd/>
                  <a:tailEnd/>
                </a:ln>
                <a:solidFill>
                  <a:srgbClr val="0066CC"/>
                </a:solidFill>
                <a:effectLst>
                  <a:outerShdw dist="35921" dir="2700000" algn="ctr" rotWithShape="0">
                    <a:srgbClr val="990000"/>
                  </a:outerShdw>
                </a:effectLst>
                <a:cs typeface="PT Bold Heading"/>
              </a:rPr>
              <a:t>الموارد البشريه في الوقت الراهن ليس لديها </a:t>
            </a:r>
            <a:endParaRPr lang="ar-SA" sz="3300" b="1" kern="10" dirty="0" smtClean="0">
              <a:ln w="19050">
                <a:solidFill>
                  <a:srgbClr val="99CCFF"/>
                </a:solidFill>
                <a:round/>
                <a:headEnd/>
                <a:tailEnd/>
              </a:ln>
              <a:solidFill>
                <a:srgbClr val="0066CC"/>
              </a:solidFill>
              <a:effectLst>
                <a:outerShdw dist="35921" dir="2700000" algn="ctr" rotWithShape="0">
                  <a:srgbClr val="990000"/>
                </a:outerShdw>
              </a:effectLst>
              <a:cs typeface="PT Bold Heading"/>
            </a:endParaRPr>
          </a:p>
          <a:p>
            <a:pPr algn="ctr"/>
            <a:r>
              <a:rPr lang="ar-SA" sz="3300" b="1" kern="10" dirty="0" smtClean="0">
                <a:ln w="19050">
                  <a:solidFill>
                    <a:srgbClr val="99CCFF"/>
                  </a:solidFill>
                  <a:round/>
                  <a:headEnd/>
                  <a:tailEnd/>
                </a:ln>
                <a:solidFill>
                  <a:srgbClr val="0066CC"/>
                </a:solidFill>
                <a:effectLst>
                  <a:outerShdw dist="35921" dir="2700000" algn="ctr" rotWithShape="0">
                    <a:srgbClr val="990000"/>
                  </a:outerShdw>
                </a:effectLst>
                <a:cs typeface="PT Bold Heading"/>
              </a:rPr>
              <a:t>القدرة </a:t>
            </a:r>
            <a:r>
              <a:rPr lang="ar-SA" sz="3300" b="1" kern="10" dirty="0">
                <a:ln w="19050">
                  <a:solidFill>
                    <a:srgbClr val="99CCFF"/>
                  </a:solidFill>
                  <a:round/>
                  <a:headEnd/>
                  <a:tailEnd/>
                </a:ln>
                <a:solidFill>
                  <a:srgbClr val="0066CC"/>
                </a:solidFill>
                <a:effectLst>
                  <a:outerShdw dist="35921" dir="2700000" algn="ctr" rotWithShape="0">
                    <a:srgbClr val="990000"/>
                  </a:outerShdw>
                </a:effectLst>
                <a:cs typeface="PT Bold Heading"/>
              </a:rPr>
              <a:t>على الوفاء بنشاطاتها</a:t>
            </a:r>
          </a:p>
        </p:txBody>
      </p:sp>
      <p:sp>
        <p:nvSpPr>
          <p:cNvPr id="15" name="Rectangle 14"/>
          <p:cNvSpPr/>
          <p:nvPr/>
        </p:nvSpPr>
        <p:spPr>
          <a:xfrm>
            <a:off x="323528" y="5661248"/>
            <a:ext cx="8820472" cy="1040285"/>
          </a:xfrm>
          <a:prstGeom prst="rect">
            <a:avLst/>
          </a:prstGeom>
        </p:spPr>
        <p:txBody>
          <a:bodyPr wrap="square">
            <a:spAutoFit/>
          </a:bodyPr>
          <a:lstStyle/>
          <a:p>
            <a:pPr marL="343591" indent="-343591" algn="ctr" defTabSz="913805">
              <a:spcBef>
                <a:spcPct val="20000"/>
              </a:spcBef>
            </a:pPr>
            <a:r>
              <a:rPr lang="ar-EG" sz="2800" b="1" dirty="0" smtClean="0">
                <a:solidFill>
                  <a:prstClr val="black"/>
                </a:solidFill>
              </a:rPr>
              <a:t>لذا </a:t>
            </a:r>
            <a:r>
              <a:rPr lang="ar-SA" sz="2800" b="1" dirty="0" smtClean="0">
                <a:solidFill>
                  <a:prstClr val="black"/>
                </a:solidFill>
              </a:rPr>
              <a:t>تعد </a:t>
            </a:r>
            <a:r>
              <a:rPr lang="ar-EG" b="1" dirty="0" smtClean="0">
                <a:solidFill>
                  <a:prstClr val="black"/>
                </a:solidFill>
              </a:rPr>
              <a:t>إدارة الموارد البشرية من </a:t>
            </a:r>
            <a:r>
              <a:rPr lang="ar-SA" b="1" dirty="0" smtClean="0">
                <a:solidFill>
                  <a:prstClr val="black"/>
                </a:solidFill>
              </a:rPr>
              <a:t>النشاط</a:t>
            </a:r>
            <a:r>
              <a:rPr lang="ar-EG" b="1" dirty="0" smtClean="0">
                <a:solidFill>
                  <a:prstClr val="black"/>
                </a:solidFill>
              </a:rPr>
              <a:t>ات</a:t>
            </a:r>
            <a:r>
              <a:rPr lang="ar-SA" b="1" dirty="0" smtClean="0">
                <a:solidFill>
                  <a:prstClr val="black"/>
                </a:solidFill>
              </a:rPr>
              <a:t> الرئيس</a:t>
            </a:r>
            <a:r>
              <a:rPr lang="ar-EG" b="1" dirty="0" smtClean="0">
                <a:solidFill>
                  <a:prstClr val="black"/>
                </a:solidFill>
              </a:rPr>
              <a:t>ة</a:t>
            </a:r>
            <a:r>
              <a:rPr lang="ar-SA" b="1" dirty="0" smtClean="0">
                <a:solidFill>
                  <a:prstClr val="black"/>
                </a:solidFill>
              </a:rPr>
              <a:t> </a:t>
            </a:r>
            <a:r>
              <a:rPr lang="ar-EG" b="1" dirty="0" smtClean="0">
                <a:solidFill>
                  <a:prstClr val="black"/>
                </a:solidFill>
              </a:rPr>
              <a:t>المميزة</a:t>
            </a:r>
            <a:r>
              <a:rPr lang="ar-SA" b="1" dirty="0" smtClean="0">
                <a:solidFill>
                  <a:prstClr val="black"/>
                </a:solidFill>
              </a:rPr>
              <a:t> </a:t>
            </a:r>
            <a:r>
              <a:rPr lang="ar-EG" b="1" dirty="0" smtClean="0">
                <a:solidFill>
                  <a:prstClr val="black"/>
                </a:solidFill>
              </a:rPr>
              <a:t> </a:t>
            </a:r>
            <a:r>
              <a:rPr lang="ar-SA" b="1" dirty="0" smtClean="0">
                <a:solidFill>
                  <a:prstClr val="black"/>
                </a:solidFill>
              </a:rPr>
              <a:t>لمنشأة الأعمال المعاصرة،</a:t>
            </a:r>
            <a:r>
              <a:rPr lang="ar-EG" b="1" dirty="0" smtClean="0">
                <a:solidFill>
                  <a:prstClr val="black"/>
                </a:solidFill>
              </a:rPr>
              <a:t> وتشكل حاليا</a:t>
            </a:r>
            <a:r>
              <a:rPr lang="ar-SA" b="1" dirty="0" smtClean="0">
                <a:solidFill>
                  <a:prstClr val="black"/>
                </a:solidFill>
              </a:rPr>
              <a:t>ً</a:t>
            </a:r>
          </a:p>
          <a:p>
            <a:pPr marL="343591" indent="-343591" algn="ctr" defTabSz="913805">
              <a:spcBef>
                <a:spcPct val="20000"/>
              </a:spcBef>
            </a:pPr>
            <a:r>
              <a:rPr lang="ar-EG" b="1" dirty="0" smtClean="0">
                <a:solidFill>
                  <a:prstClr val="black"/>
                </a:solidFill>
              </a:rPr>
              <a:t> أهم النشاطات للوصول </a:t>
            </a:r>
            <a:r>
              <a:rPr lang="ar-SA" b="1" dirty="0" smtClean="0">
                <a:solidFill>
                  <a:prstClr val="black"/>
                </a:solidFill>
              </a:rPr>
              <a:t>لمكانة متميزة ولمواجهة تلك التحديات</a:t>
            </a:r>
            <a:r>
              <a:rPr lang="ar-EG" sz="2800" b="1" dirty="0" smtClean="0">
                <a:solidFill>
                  <a:prstClr val="black"/>
                </a:solidFill>
              </a:rPr>
              <a:t>.</a:t>
            </a:r>
            <a:endParaRPr lang="en-US" sz="2800" dirty="0">
              <a:solidFill>
                <a:srgbClr val="0000FF"/>
              </a:solidFill>
            </a:endParaRPr>
          </a:p>
        </p:txBody>
      </p:sp>
    </p:spTree>
    <p:extLst>
      <p:ext uri="{BB962C8B-B14F-4D97-AF65-F5344CB8AC3E}">
        <p14:creationId xmlns:p14="http://schemas.microsoft.com/office/powerpoint/2010/main" xmlns="" val="25638349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5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45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523"/>
                                        </p:tgtEl>
                                        <p:attrNameLst>
                                          <p:attrName>style.visibility</p:attrName>
                                        </p:attrNameLst>
                                      </p:cBhvr>
                                      <p:to>
                                        <p:strVal val="visible"/>
                                      </p:to>
                                    </p:set>
                                  </p:childTnLst>
                                </p:cTn>
                              </p:par>
                              <p:par>
                                <p:cTn id="15" presetID="24"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to="" calcmode="lin" valueType="num">
                                      <p:cBhvr>
                                        <p:cTn id="17"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0" grpId="0" animBg="1"/>
      <p:bldP spid="64521" grpId="0" animBg="1"/>
      <p:bldP spid="64522" grpId="0" animBg="1"/>
      <p:bldP spid="64523"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209800" y="990600"/>
            <a:ext cx="4572000" cy="646113"/>
          </a:xfrm>
          <a:prstGeom prst="rect">
            <a:avLst/>
          </a:prstGeom>
          <a:noFill/>
          <a:ln w="9525">
            <a:noFill/>
            <a:miter lim="800000"/>
            <a:headEnd/>
            <a:tailEnd/>
          </a:ln>
        </p:spPr>
        <p:txBody>
          <a:bodyPr>
            <a:spAutoFit/>
          </a:bodyPr>
          <a:lstStyle/>
          <a:p>
            <a:pPr algn="ctr"/>
            <a:r>
              <a:rPr lang="ar-SA" b="1">
                <a:solidFill>
                  <a:srgbClr val="FF0066"/>
                </a:solidFill>
                <a:cs typeface="Simplified Arabic" pitchFamily="18" charset="-78"/>
              </a:rPr>
              <a:t/>
            </a:r>
            <a:br>
              <a:rPr lang="ar-SA" b="1">
                <a:solidFill>
                  <a:srgbClr val="FF0066"/>
                </a:solidFill>
                <a:cs typeface="Simplified Arabic" pitchFamily="18" charset="-78"/>
              </a:rPr>
            </a:br>
            <a:endParaRPr lang="ar-SA">
              <a:solidFill>
                <a:srgbClr val="FF0066"/>
              </a:solidFill>
            </a:endParaRPr>
          </a:p>
        </p:txBody>
      </p:sp>
      <p:sp>
        <p:nvSpPr>
          <p:cNvPr id="5" name="Text Box 6"/>
          <p:cNvSpPr txBox="1">
            <a:spLocks noChangeArrowheads="1"/>
          </p:cNvSpPr>
          <p:nvPr/>
        </p:nvSpPr>
        <p:spPr bwMode="auto">
          <a:xfrm>
            <a:off x="6477000" y="1905000"/>
            <a:ext cx="1905000" cy="523220"/>
          </a:xfrm>
          <a:prstGeom prst="rect">
            <a:avLst/>
          </a:prstGeom>
          <a:solidFill>
            <a:srgbClr val="FFFF00"/>
          </a:solidFill>
          <a:ln>
            <a:headEnd/>
            <a:tailEnd/>
          </a:ln>
        </p:spPr>
        <p:style>
          <a:lnRef idx="0">
            <a:schemeClr val="accent4"/>
          </a:lnRef>
          <a:fillRef idx="3">
            <a:schemeClr val="accent4"/>
          </a:fillRef>
          <a:effectRef idx="3">
            <a:schemeClr val="accent4"/>
          </a:effectRef>
          <a:fontRef idx="minor">
            <a:schemeClr val="lt1"/>
          </a:fontRef>
        </p:style>
        <p:txBody>
          <a:bodyPr>
            <a:spAutoFit/>
          </a:bodyPr>
          <a:lstStyle/>
          <a:p>
            <a:pPr algn="ctr">
              <a:defRPr/>
            </a:pPr>
            <a:r>
              <a:rPr lang="ar-SA" sz="2800" b="1" dirty="0">
                <a:solidFill>
                  <a:srgbClr val="002060"/>
                </a:solidFill>
              </a:rPr>
              <a:t>تحديد</a:t>
            </a:r>
            <a:r>
              <a:rPr lang="ar-SA" sz="2800" b="1" dirty="0">
                <a:solidFill>
                  <a:srgbClr val="CC0000"/>
                </a:solidFill>
              </a:rPr>
              <a:t> </a:t>
            </a:r>
            <a:r>
              <a:rPr lang="ar-SA" sz="2800" b="1" dirty="0">
                <a:solidFill>
                  <a:srgbClr val="002060"/>
                </a:solidFill>
              </a:rPr>
              <a:t>الأهداف</a:t>
            </a:r>
            <a:endParaRPr lang="en-US" sz="2800" b="1" dirty="0">
              <a:solidFill>
                <a:srgbClr val="002060"/>
              </a:solidFill>
            </a:endParaRPr>
          </a:p>
        </p:txBody>
      </p:sp>
      <p:sp>
        <p:nvSpPr>
          <p:cNvPr id="9" name="Rectangle 8"/>
          <p:cNvSpPr/>
          <p:nvPr/>
        </p:nvSpPr>
        <p:spPr>
          <a:xfrm>
            <a:off x="0" y="457200"/>
            <a:ext cx="8610600" cy="769938"/>
          </a:xfrm>
          <a:prstGeom prst="rect">
            <a:avLst/>
          </a:prstGeom>
        </p:spPr>
        <p:txBody>
          <a:bodyPr>
            <a:spAutoFit/>
          </a:bodyPr>
          <a:lstStyle/>
          <a:p>
            <a:pPr marL="342900" indent="-342900" algn="ctr">
              <a:spcBef>
                <a:spcPct val="50000"/>
              </a:spcBef>
              <a:defRPr/>
            </a:pPr>
            <a:r>
              <a:rPr lang="ar-SA" sz="4400" b="1" dirty="0" smtClean="0">
                <a:solidFill>
                  <a:srgbClr val="0070C0"/>
                </a:solidFill>
                <a:effectLst>
                  <a:outerShdw blurRad="38100" dist="38100" dir="2700000" algn="tl">
                    <a:srgbClr val="C0C0C0"/>
                  </a:outerShdw>
                </a:effectLst>
                <a:latin typeface="Times New Roman" pitchFamily="18" charset="0"/>
                <a:cs typeface="Times New Roman" pitchFamily="18" charset="0"/>
              </a:rPr>
              <a:t>4- أهداف إدارة الموارد البشرية</a:t>
            </a:r>
            <a:endParaRPr lang="en-US" sz="4400" b="1" dirty="0">
              <a:solidFill>
                <a:srgbClr val="0070C0"/>
              </a:solidFill>
              <a:effectLst>
                <a:outerShdw blurRad="38100" dist="38100" dir="2700000" algn="tl">
                  <a:srgbClr val="C0C0C0"/>
                </a:outerShdw>
              </a:effectLst>
              <a:latin typeface="Times New Roman" pitchFamily="18" charset="0"/>
              <a:cs typeface="Times New Roman" pitchFamily="18" charset="0"/>
            </a:endParaRPr>
          </a:p>
        </p:txBody>
      </p:sp>
      <p:sp>
        <p:nvSpPr>
          <p:cNvPr id="12" name="Rounded Rectangle 11"/>
          <p:cNvSpPr/>
          <p:nvPr/>
        </p:nvSpPr>
        <p:spPr>
          <a:xfrm>
            <a:off x="1752600" y="2514600"/>
            <a:ext cx="4114800" cy="505522"/>
          </a:xfrm>
          <a:prstGeom prst="roundRect">
            <a:avLst/>
          </a:prstGeom>
          <a:solidFill>
            <a:srgbClr val="CCFF99"/>
          </a:solidFill>
          <a:ln/>
        </p:spPr>
        <p:style>
          <a:lnRef idx="0">
            <a:schemeClr val="accent3"/>
          </a:lnRef>
          <a:fillRef idx="3">
            <a:schemeClr val="accent3"/>
          </a:fillRef>
          <a:effectRef idx="3">
            <a:schemeClr val="accent3"/>
          </a:effectRef>
          <a:fontRef idx="minor">
            <a:schemeClr val="lt1"/>
          </a:fontRef>
        </p:style>
        <p:txBody>
          <a:bodyPr rtlCol="1" anchor="ctr"/>
          <a:lstStyle/>
          <a:p>
            <a:pPr algn="ctr">
              <a:defRPr/>
            </a:pPr>
            <a:r>
              <a:rPr lang="ar-SA" sz="2800" b="1" dirty="0">
                <a:ln w="1905">
                  <a:solidFill>
                    <a:prstClr val="white">
                      <a:lumMod val="95000"/>
                      <a:lumOff val="5000"/>
                    </a:prstClr>
                  </a:solidFill>
                </a:ln>
                <a:solidFill>
                  <a:srgbClr val="0000FF"/>
                </a:solidFill>
                <a:effectLst>
                  <a:innerShdw blurRad="69850" dist="43180" dir="5400000">
                    <a:srgbClr val="000000">
                      <a:alpha val="65000"/>
                    </a:srgbClr>
                  </a:innerShdw>
                </a:effectLst>
                <a:latin typeface="Times New Roman" pitchFamily="18" charset="0"/>
              </a:rPr>
              <a:t>لهذه الأهداف جانبين </a:t>
            </a:r>
            <a:r>
              <a:rPr lang="ar-SA" sz="2800" b="1" dirty="0" smtClean="0">
                <a:ln w="1905">
                  <a:solidFill>
                    <a:prstClr val="white">
                      <a:lumMod val="95000"/>
                      <a:lumOff val="5000"/>
                    </a:prstClr>
                  </a:solidFill>
                </a:ln>
                <a:solidFill>
                  <a:srgbClr val="0000FF"/>
                </a:solidFill>
                <a:effectLst>
                  <a:innerShdw blurRad="69850" dist="43180" dir="5400000">
                    <a:srgbClr val="000000">
                      <a:alpha val="65000"/>
                    </a:srgbClr>
                  </a:innerShdw>
                </a:effectLst>
                <a:latin typeface="Times New Roman" pitchFamily="18" charset="0"/>
              </a:rPr>
              <a:t>هما: </a:t>
            </a:r>
            <a:endParaRPr lang="ar-SA" sz="2800" b="1" dirty="0">
              <a:ln w="1905">
                <a:solidFill>
                  <a:prstClr val="white">
                    <a:lumMod val="95000"/>
                    <a:lumOff val="5000"/>
                  </a:prstClr>
                </a:solidFill>
              </a:ln>
              <a:solidFill>
                <a:srgbClr val="0000FF"/>
              </a:solidFill>
              <a:effectLst>
                <a:innerShdw blurRad="69850" dist="43180" dir="5400000">
                  <a:srgbClr val="000000">
                    <a:alpha val="65000"/>
                  </a:srgbClr>
                </a:innerShdw>
              </a:effectLst>
              <a:latin typeface="Times New Roman" pitchFamily="18" charset="0"/>
            </a:endParaRPr>
          </a:p>
        </p:txBody>
      </p:sp>
      <p:sp>
        <p:nvSpPr>
          <p:cNvPr id="13" name="Rounded Rectangle 12"/>
          <p:cNvSpPr/>
          <p:nvPr/>
        </p:nvSpPr>
        <p:spPr>
          <a:xfrm>
            <a:off x="4857752" y="3214686"/>
            <a:ext cx="3119439" cy="3367086"/>
          </a:xfrm>
          <a:prstGeom prst="roundRect">
            <a:avLst/>
          </a:prstGeom>
          <a:solidFill>
            <a:schemeClr val="tx2">
              <a:lumMod val="75000"/>
            </a:schemeClr>
          </a:solidFill>
        </p:spPr>
        <p:style>
          <a:lnRef idx="0">
            <a:schemeClr val="accent3"/>
          </a:lnRef>
          <a:fillRef idx="3">
            <a:schemeClr val="accent3"/>
          </a:fillRef>
          <a:effectRef idx="3">
            <a:schemeClr val="accent3"/>
          </a:effectRef>
          <a:fontRef idx="minor">
            <a:schemeClr val="lt1"/>
          </a:fontRef>
        </p:style>
        <p:txBody>
          <a:bodyPr rtlCol="1" anchor="ctr"/>
          <a:lstStyle/>
          <a:p>
            <a:pPr algn="ctr">
              <a:defRPr/>
            </a:pPr>
            <a:endParaRPr lang="ar-SA" sz="2800" b="1" dirty="0">
              <a:ln w="17780" cmpd="sng">
                <a:solidFill>
                  <a:srgbClr val="EEECE1"/>
                </a:solidFill>
                <a:prstDash val="solid"/>
                <a:miter lim="800000"/>
              </a:ln>
              <a:solidFill>
                <a:srgbClr val="CC0000"/>
              </a:solidFill>
              <a:effectLst>
                <a:outerShdw blurRad="50800" algn="tl" rotWithShape="0">
                  <a:srgbClr val="000000"/>
                </a:outerShdw>
              </a:effectLst>
              <a:latin typeface="Times New Roman" pitchFamily="18" charset="0"/>
            </a:endParaRPr>
          </a:p>
          <a:p>
            <a:pPr algn="ctr">
              <a:defRPr/>
            </a:pPr>
            <a:r>
              <a:rPr lang="ar-SA" sz="2800" b="1" dirty="0">
                <a:ln w="17780" cmpd="sng">
                  <a:solidFill>
                    <a:srgbClr val="EEECE1"/>
                  </a:solidFill>
                  <a:prstDash val="solid"/>
                  <a:miter lim="800000"/>
                </a:ln>
                <a:solidFill>
                  <a:srgbClr val="CC0000"/>
                </a:solidFill>
                <a:effectLst>
                  <a:outerShdw blurRad="50800" algn="tl" rotWithShape="0">
                    <a:srgbClr val="000000"/>
                  </a:outerShdw>
                </a:effectLst>
                <a:latin typeface="Times New Roman" pitchFamily="18" charset="0"/>
              </a:rPr>
              <a:t>أ</a:t>
            </a:r>
            <a:r>
              <a:rPr lang="ar-SA" sz="2800" b="1" dirty="0" smtClean="0">
                <a:ln w="17780" cmpd="sng">
                  <a:solidFill>
                    <a:srgbClr val="EEECE1"/>
                  </a:solidFill>
                  <a:prstDash val="solid"/>
                  <a:miter lim="800000"/>
                </a:ln>
                <a:solidFill>
                  <a:srgbClr val="CC0000"/>
                </a:solidFill>
                <a:effectLst>
                  <a:outerShdw blurRad="50800" algn="tl" rotWithShape="0">
                    <a:srgbClr val="000000"/>
                  </a:outerShdw>
                </a:effectLst>
                <a:latin typeface="Times New Roman" pitchFamily="18" charset="0"/>
              </a:rPr>
              <a:t>هداف </a:t>
            </a:r>
            <a:r>
              <a:rPr lang="ar-SA" sz="2800" b="1" dirty="0">
                <a:ln w="17780" cmpd="sng">
                  <a:solidFill>
                    <a:srgbClr val="EEECE1"/>
                  </a:solidFill>
                  <a:prstDash val="solid"/>
                  <a:miter lim="800000"/>
                </a:ln>
                <a:solidFill>
                  <a:srgbClr val="CC0000"/>
                </a:solidFill>
                <a:effectLst>
                  <a:outerShdw blurRad="50800" algn="tl" rotWithShape="0">
                    <a:srgbClr val="000000"/>
                  </a:outerShdw>
                </a:effectLst>
                <a:latin typeface="Times New Roman" pitchFamily="18" charset="0"/>
              </a:rPr>
              <a:t>الأفراد</a:t>
            </a: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فرص </a:t>
            </a:r>
            <a:r>
              <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عمل جيدة</a:t>
            </a: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ظروف </a:t>
            </a:r>
            <a:r>
              <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عمل جيدة</a:t>
            </a:r>
          </a:p>
          <a:p>
            <a:pPr>
              <a:buFontTx/>
              <a:buChar char="-"/>
              <a:defRPr/>
            </a:pPr>
            <a:r>
              <a:rPr lang="ar-SA" sz="225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العدالة </a:t>
            </a:r>
            <a:r>
              <a:rPr lang="ar-SA" sz="225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في </a:t>
            </a:r>
            <a:r>
              <a:rPr lang="ar-SA" sz="225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الأجور والمعاملة</a:t>
            </a:r>
            <a:endParaRPr lang="ar-SA" sz="225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endParaRP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فرص </a:t>
            </a:r>
            <a:r>
              <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للتقدم الوظيفي</a:t>
            </a: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تقديم </a:t>
            </a:r>
            <a:r>
              <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الرعاية </a:t>
            </a: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والخدمات </a:t>
            </a:r>
            <a:r>
              <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الاجتماعية والصحية</a:t>
            </a:r>
          </a:p>
          <a:p>
            <a:pPr>
              <a:buFontTx/>
              <a:buChar char="-"/>
              <a:defRPr/>
            </a:pPr>
            <a:endParaRPr lang="ar-SA" b="1" dirty="0">
              <a:ln w="17780" cmpd="sng">
                <a:solidFill>
                  <a:srgbClr val="EEECE1"/>
                </a:solidFill>
                <a:prstDash val="solid"/>
                <a:miter lim="800000"/>
              </a:ln>
              <a:solidFill>
                <a:srgbClr val="000000"/>
              </a:solidFill>
              <a:effectLst>
                <a:outerShdw blurRad="50800" algn="tl" rotWithShape="0">
                  <a:srgbClr val="000000"/>
                </a:outerShdw>
              </a:effectLst>
            </a:endParaRPr>
          </a:p>
        </p:txBody>
      </p:sp>
      <p:sp>
        <p:nvSpPr>
          <p:cNvPr id="14" name="Rounded Rectangle 13"/>
          <p:cNvSpPr/>
          <p:nvPr/>
        </p:nvSpPr>
        <p:spPr>
          <a:xfrm>
            <a:off x="1000100" y="3214686"/>
            <a:ext cx="3143272" cy="3357586"/>
          </a:xfrm>
          <a:prstGeom prst="roundRect">
            <a:avLst/>
          </a:prstGeom>
          <a:solidFill>
            <a:schemeClr val="tx2">
              <a:lumMod val="75000"/>
            </a:schemeClr>
          </a:solidFill>
        </p:spPr>
        <p:style>
          <a:lnRef idx="0">
            <a:schemeClr val="accent3"/>
          </a:lnRef>
          <a:fillRef idx="3">
            <a:schemeClr val="accent3"/>
          </a:fillRef>
          <a:effectRef idx="3">
            <a:schemeClr val="accent3"/>
          </a:effectRef>
          <a:fontRef idx="minor">
            <a:schemeClr val="lt1"/>
          </a:fontRef>
        </p:style>
        <p:txBody>
          <a:bodyPr rtlCol="1" anchor="ctr"/>
          <a:lstStyle/>
          <a:p>
            <a:pPr algn="ctr">
              <a:defRPr/>
            </a:pPr>
            <a:endParaRPr lang="ar-SA" sz="2800" b="1" dirty="0">
              <a:ln w="17780" cmpd="sng">
                <a:solidFill>
                  <a:srgbClr val="EEECE1"/>
                </a:solidFill>
                <a:prstDash val="solid"/>
                <a:miter lim="800000"/>
              </a:ln>
              <a:solidFill>
                <a:srgbClr val="CC0000"/>
              </a:solidFill>
              <a:effectLst>
                <a:outerShdw blurRad="50800" algn="tl" rotWithShape="0">
                  <a:srgbClr val="000000"/>
                </a:outerShdw>
              </a:effectLst>
              <a:latin typeface="Times New Roman" pitchFamily="18" charset="0"/>
            </a:endParaRPr>
          </a:p>
          <a:p>
            <a:pPr algn="ctr">
              <a:defRPr/>
            </a:pPr>
            <a:r>
              <a:rPr lang="ar-SA" sz="2800" b="1" dirty="0">
                <a:ln w="17780" cmpd="sng">
                  <a:solidFill>
                    <a:srgbClr val="EEECE1"/>
                  </a:solidFill>
                  <a:prstDash val="solid"/>
                  <a:miter lim="800000"/>
                </a:ln>
                <a:solidFill>
                  <a:srgbClr val="CC0000"/>
                </a:solidFill>
                <a:effectLst>
                  <a:outerShdw blurRad="50800" algn="tl" rotWithShape="0">
                    <a:srgbClr val="000000"/>
                  </a:outerShdw>
                </a:effectLst>
                <a:latin typeface="Times New Roman" pitchFamily="18" charset="0"/>
              </a:rPr>
              <a:t>أ</a:t>
            </a:r>
            <a:r>
              <a:rPr lang="ar-SA" sz="2800" b="1" dirty="0" smtClean="0">
                <a:ln w="17780" cmpd="sng">
                  <a:solidFill>
                    <a:srgbClr val="EEECE1"/>
                  </a:solidFill>
                  <a:prstDash val="solid"/>
                  <a:miter lim="800000"/>
                </a:ln>
                <a:solidFill>
                  <a:srgbClr val="CC0000"/>
                </a:solidFill>
                <a:effectLst>
                  <a:outerShdw blurRad="50800" algn="tl" rotWithShape="0">
                    <a:srgbClr val="000000"/>
                  </a:outerShdw>
                </a:effectLst>
                <a:latin typeface="Times New Roman" pitchFamily="18" charset="0"/>
              </a:rPr>
              <a:t>هداف </a:t>
            </a:r>
            <a:r>
              <a:rPr lang="ar-SA" sz="2800" b="1" dirty="0">
                <a:ln w="17780" cmpd="sng">
                  <a:solidFill>
                    <a:srgbClr val="EEECE1"/>
                  </a:solidFill>
                  <a:prstDash val="solid"/>
                  <a:miter lim="800000"/>
                </a:ln>
                <a:solidFill>
                  <a:srgbClr val="CC0000"/>
                </a:solidFill>
                <a:effectLst>
                  <a:outerShdw blurRad="50800" algn="tl" rotWithShape="0">
                    <a:srgbClr val="000000"/>
                  </a:outerShdw>
                </a:effectLst>
                <a:latin typeface="Times New Roman" pitchFamily="18" charset="0"/>
              </a:rPr>
              <a:t>المنظمة</a:t>
            </a: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الكفاءة والفعالية</a:t>
            </a:r>
            <a:endPar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endParaRP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التجانس</a:t>
            </a:r>
            <a:endPar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endParaRP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الاستقرار</a:t>
            </a:r>
            <a:endPar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endParaRP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التطوير</a:t>
            </a:r>
            <a:endPar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endParaRPr>
          </a:p>
          <a:p>
            <a:pPr>
              <a:buFontTx/>
              <a:buChar char="-"/>
              <a:defRPr/>
            </a:pPr>
            <a:r>
              <a:rPr lang="ar-SA" sz="2400" b="1" dirty="0" smtClean="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 تحقيق </a:t>
            </a:r>
            <a:r>
              <a:rPr lang="ar-SA" sz="2400" b="1" dirty="0">
                <a:ln w="17780" cmpd="sng">
                  <a:solidFill>
                    <a:srgbClr val="EEECE1"/>
                  </a:solidFill>
                  <a:prstDash val="solid"/>
                  <a:miter lim="800000"/>
                </a:ln>
                <a:solidFill>
                  <a:prstClr val="white"/>
                </a:solidFill>
                <a:effectLst>
                  <a:outerShdw blurRad="50800" algn="tl" rotWithShape="0">
                    <a:srgbClr val="000000"/>
                  </a:outerShdw>
                </a:effectLst>
                <a:latin typeface="Times New Roman" pitchFamily="18" charset="0"/>
              </a:rPr>
              <a:t>الانتماء والولاء</a:t>
            </a:r>
          </a:p>
          <a:p>
            <a:pPr>
              <a:buFontTx/>
              <a:buChar char="-"/>
              <a:defRPr/>
            </a:pPr>
            <a:endParaRPr lang="ar-SA" b="1" dirty="0">
              <a:ln w="17780" cmpd="sng">
                <a:solidFill>
                  <a:srgbClr val="EEECE1"/>
                </a:solidFill>
                <a:prstDash val="solid"/>
                <a:miter lim="800000"/>
              </a:ln>
              <a:solidFill>
                <a:srgbClr val="000000"/>
              </a:solidFill>
              <a:effectLst>
                <a:outerShdw blurRad="50800" algn="tl" rotWithShape="0">
                  <a:srgbClr val="000000"/>
                </a:outerShdw>
              </a:effectLst>
            </a:endParaRPr>
          </a:p>
          <a:p>
            <a:pPr>
              <a:buFontTx/>
              <a:buChar char="-"/>
              <a:defRPr/>
            </a:pPr>
            <a:endParaRPr lang="ar-SA" b="1" dirty="0">
              <a:ln w="17780" cmpd="sng">
                <a:solidFill>
                  <a:srgbClr val="EEECE1"/>
                </a:solidFill>
                <a:prstDash val="solid"/>
                <a:miter lim="800000"/>
              </a:ln>
              <a:solidFill>
                <a:srgbClr val="000000"/>
              </a:solidFill>
              <a:effectLst>
                <a:outerShdw blurRad="50800" algn="tl" rotWithShape="0">
                  <a:srgbClr val="000000"/>
                </a:outerShdw>
              </a:effectLst>
            </a:endParaRPr>
          </a:p>
          <a:p>
            <a:pPr>
              <a:buFontTx/>
              <a:buChar char="-"/>
              <a:defRPr/>
            </a:pPr>
            <a:endParaRPr lang="ar-SA" b="1" dirty="0">
              <a:ln w="17780" cmpd="sng">
                <a:solidFill>
                  <a:srgbClr val="EEECE1"/>
                </a:solidFill>
                <a:prstDash val="solid"/>
                <a:miter lim="800000"/>
              </a:ln>
              <a:solidFill>
                <a:srgbClr val="000000"/>
              </a:solidFill>
              <a:effectLst>
                <a:outerShdw blurRad="50800" algn="tl" rotWithShape="0">
                  <a:srgbClr val="000000"/>
                </a:outerShdw>
              </a:effectLst>
            </a:endParaRPr>
          </a:p>
        </p:txBody>
      </p:sp>
      <p:sp>
        <p:nvSpPr>
          <p:cNvPr id="12310" name="Rectangle 14"/>
          <p:cNvSpPr>
            <a:spLocks noChangeArrowheads="1"/>
          </p:cNvSpPr>
          <p:nvPr/>
        </p:nvSpPr>
        <p:spPr bwMode="auto">
          <a:xfrm>
            <a:off x="990600" y="1752600"/>
            <a:ext cx="5213350" cy="584200"/>
          </a:xfrm>
          <a:prstGeom prst="rect">
            <a:avLst/>
          </a:prstGeom>
          <a:noFill/>
          <a:ln w="9525">
            <a:noFill/>
            <a:miter lim="800000"/>
            <a:headEnd/>
            <a:tailEnd/>
          </a:ln>
        </p:spPr>
        <p:txBody>
          <a:bodyPr>
            <a:spAutoFit/>
          </a:bodyPr>
          <a:lstStyle/>
          <a:p>
            <a:pPr algn="ctr">
              <a:buFont typeface="Wingdings 2" pitchFamily="18" charset="2"/>
              <a:buNone/>
            </a:pPr>
            <a:r>
              <a:rPr lang="ar-SA" sz="3200" b="1" dirty="0">
                <a:solidFill>
                  <a:srgbClr val="C00000"/>
                </a:solidFill>
                <a:latin typeface="Times New Roman" pitchFamily="18" charset="0"/>
                <a:cs typeface="Times New Roman" pitchFamily="18" charset="0"/>
              </a:rPr>
              <a:t>النتائج المرغوب الوصول </a:t>
            </a:r>
            <a:r>
              <a:rPr lang="ar-SA" sz="3200" b="1" dirty="0" smtClean="0">
                <a:solidFill>
                  <a:srgbClr val="C00000"/>
                </a:solidFill>
                <a:latin typeface="Times New Roman" pitchFamily="18" charset="0"/>
                <a:cs typeface="Times New Roman" pitchFamily="18" charset="0"/>
              </a:rPr>
              <a:t>إليها</a:t>
            </a:r>
            <a:r>
              <a:rPr lang="ar-SA" sz="3200" b="1" dirty="0">
                <a:solidFill>
                  <a:prstClr val="black"/>
                </a:solidFill>
                <a:latin typeface="Times New Roman" pitchFamily="18" charset="0"/>
                <a:cs typeface="Times New Roman" pitchFamily="18" charset="0"/>
              </a:rPr>
              <a:t>.</a:t>
            </a:r>
          </a:p>
        </p:txBody>
      </p:sp>
      <p:cxnSp>
        <p:nvCxnSpPr>
          <p:cNvPr id="17" name="Straight Arrow Connector 16"/>
          <p:cNvCxnSpPr/>
          <p:nvPr/>
        </p:nvCxnSpPr>
        <p:spPr>
          <a:xfrm rot="10800000">
            <a:off x="5715000" y="2057400"/>
            <a:ext cx="609600" cy="1588"/>
          </a:xfrm>
          <a:prstGeom prst="straightConnector1">
            <a:avLst/>
          </a:prstGeom>
          <a:ln>
            <a:solidFill>
              <a:srgbClr val="FF0066"/>
            </a:solidFill>
            <a:tailEnd type="arrow"/>
          </a:ln>
        </p:spPr>
        <p:style>
          <a:lnRef idx="3">
            <a:schemeClr val="dk1"/>
          </a:lnRef>
          <a:fillRef idx="0">
            <a:schemeClr val="dk1"/>
          </a:fillRef>
          <a:effectRef idx="2">
            <a:schemeClr val="dk1"/>
          </a:effectRef>
          <a:fontRef idx="minor">
            <a:schemeClr val="tx1"/>
          </a:fontRef>
        </p:style>
      </p:cxnSp>
      <p:sp>
        <p:nvSpPr>
          <p:cNvPr id="15" name="Slide Number Placeholder 14"/>
          <p:cNvSpPr>
            <a:spLocks noGrp="1"/>
          </p:cNvSpPr>
          <p:nvPr>
            <p:ph type="sldNum" sz="quarter" idx="12"/>
          </p:nvPr>
        </p:nvSpPr>
        <p:spPr/>
        <p:txBody>
          <a:bodyPr/>
          <a:lstStyle/>
          <a:p>
            <a:fld id="{9B76C22A-7A47-4F80-9E27-1E8BAD66440F}" type="slidenum">
              <a:rPr lang="ar-SA" smtClean="0">
                <a:solidFill>
                  <a:prstClr val="black">
                    <a:tint val="75000"/>
                  </a:prstClr>
                </a:solidFill>
              </a:rPr>
              <a:pPr/>
              <a:t>14</a:t>
            </a:fld>
            <a:endParaRPr lang="ar-SA">
              <a:solidFill>
                <a:prstClr val="black">
                  <a:tint val="75000"/>
                </a:prstClr>
              </a:solidFill>
            </a:endParaRPr>
          </a:p>
        </p:txBody>
      </p:sp>
    </p:spTree>
    <p:extLst>
      <p:ext uri="{BB962C8B-B14F-4D97-AF65-F5344CB8AC3E}">
        <p14:creationId xmlns:p14="http://schemas.microsoft.com/office/powerpoint/2010/main" xmlns="" val="11175516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10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strVal val="#ppt_w*0.70"/>
                                          </p:val>
                                        </p:tav>
                                        <p:tav tm="100000">
                                          <p:val>
                                            <p:strVal val="#ppt_w"/>
                                          </p:val>
                                        </p:tav>
                                      </p:tavLst>
                                    </p:anim>
                                    <p:anim calcmode="lin" valueType="num">
                                      <p:cBhvr>
                                        <p:cTn id="14" dur="1000" fill="hold"/>
                                        <p:tgtEl>
                                          <p:spTgt spid="14"/>
                                        </p:tgtEl>
                                        <p:attrNameLst>
                                          <p:attrName>ppt_h</p:attrName>
                                        </p:attrNameLst>
                                      </p:cBhvr>
                                      <p:tavLst>
                                        <p:tav tm="0">
                                          <p:val>
                                            <p:strVal val="#ppt_h"/>
                                          </p:val>
                                        </p:tav>
                                        <p:tav tm="100000">
                                          <p:val>
                                            <p:strVal val="#ppt_h"/>
                                          </p:val>
                                        </p:tav>
                                      </p:tavLst>
                                    </p:anim>
                                    <p:animEffect transition="in" filter="fade">
                                      <p:cBhvr>
                                        <p:cTn id="15" dur="10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1000" fill="hold"/>
                                        <p:tgtEl>
                                          <p:spTgt spid="13"/>
                                        </p:tgtEl>
                                        <p:attrNameLst>
                                          <p:attrName>ppt_w</p:attrName>
                                        </p:attrNameLst>
                                      </p:cBhvr>
                                      <p:tavLst>
                                        <p:tav tm="0">
                                          <p:val>
                                            <p:strVal val="#ppt_w*0.70"/>
                                          </p:val>
                                        </p:tav>
                                        <p:tav tm="100000">
                                          <p:val>
                                            <p:strVal val="#ppt_w"/>
                                          </p:val>
                                        </p:tav>
                                      </p:tavLst>
                                    </p:anim>
                                    <p:anim calcmode="lin" valueType="num">
                                      <p:cBhvr>
                                        <p:cTn id="21" dur="1000" fill="hold"/>
                                        <p:tgtEl>
                                          <p:spTgt spid="13"/>
                                        </p:tgtEl>
                                        <p:attrNameLst>
                                          <p:attrName>ppt_h</p:attrName>
                                        </p:attrNameLst>
                                      </p:cBhvr>
                                      <p:tavLst>
                                        <p:tav tm="0">
                                          <p:val>
                                            <p:strVal val="#ppt_h"/>
                                          </p:val>
                                        </p:tav>
                                        <p:tav tm="100000">
                                          <p:val>
                                            <p:strVal val="#ppt_h"/>
                                          </p:val>
                                        </p:tav>
                                      </p:tavLst>
                                    </p:anim>
                                    <p:animEffect transition="in" filter="fade">
                                      <p:cBhvr>
                                        <p:cTn id="2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5" name="Line 11"/>
          <p:cNvSpPr>
            <a:spLocks noChangeShapeType="1"/>
          </p:cNvSpPr>
          <p:nvPr/>
        </p:nvSpPr>
        <p:spPr bwMode="auto">
          <a:xfrm>
            <a:off x="714375" y="2214563"/>
            <a:ext cx="7572375" cy="46037"/>
          </a:xfrm>
          <a:prstGeom prst="line">
            <a:avLst/>
          </a:prstGeom>
          <a:noFill/>
          <a:ln w="88900">
            <a:solidFill>
              <a:srgbClr val="006600"/>
            </a:solidFill>
            <a:prstDash val="sysDot"/>
            <a:round/>
            <a:headEnd/>
            <a:tailEnd/>
          </a:ln>
        </p:spPr>
        <p:txBody>
          <a:bodyPr/>
          <a:lstStyle/>
          <a:p>
            <a:endParaRPr lang="ar-SA">
              <a:solidFill>
                <a:prstClr val="black"/>
              </a:solidFill>
            </a:endParaRPr>
          </a:p>
        </p:txBody>
      </p:sp>
      <p:sp>
        <p:nvSpPr>
          <p:cNvPr id="57357" name="Line 13"/>
          <p:cNvSpPr>
            <a:spLocks noChangeShapeType="1"/>
          </p:cNvSpPr>
          <p:nvPr/>
        </p:nvSpPr>
        <p:spPr bwMode="auto">
          <a:xfrm>
            <a:off x="4643438" y="1500188"/>
            <a:ext cx="0" cy="792162"/>
          </a:xfrm>
          <a:prstGeom prst="line">
            <a:avLst/>
          </a:prstGeom>
          <a:noFill/>
          <a:ln w="57150">
            <a:solidFill>
              <a:srgbClr val="006600"/>
            </a:solidFill>
            <a:prstDash val="sysDot"/>
            <a:round/>
            <a:headEnd/>
            <a:tailEnd type="triangle" w="med" len="med"/>
          </a:ln>
        </p:spPr>
        <p:txBody>
          <a:bodyPr/>
          <a:lstStyle/>
          <a:p>
            <a:endParaRPr lang="ar-SA">
              <a:solidFill>
                <a:prstClr val="black"/>
              </a:solidFill>
            </a:endParaRPr>
          </a:p>
        </p:txBody>
      </p:sp>
      <p:sp>
        <p:nvSpPr>
          <p:cNvPr id="57361" name="Text Box 17"/>
          <p:cNvSpPr txBox="1">
            <a:spLocks noChangeArrowheads="1"/>
          </p:cNvSpPr>
          <p:nvPr/>
        </p:nvSpPr>
        <p:spPr bwMode="auto">
          <a:xfrm>
            <a:off x="4800600" y="2819400"/>
            <a:ext cx="2857500" cy="738188"/>
          </a:xfrm>
          <a:prstGeom prst="rect">
            <a:avLst/>
          </a:prstGeom>
          <a:solidFill>
            <a:srgbClr val="FAE7FF"/>
          </a:solidFill>
          <a:ln w="50800">
            <a:solidFill>
              <a:srgbClr val="0070C0"/>
            </a:solidFill>
            <a:prstDash val="sysDot"/>
            <a:miter lim="800000"/>
            <a:headEnd/>
            <a:tailEnd/>
          </a:ln>
        </p:spPr>
        <p:txBody>
          <a:bodyPr tIns="180000"/>
          <a:lstStyle/>
          <a:p>
            <a:pPr algn="ctr">
              <a:spcBef>
                <a:spcPct val="50000"/>
              </a:spcBef>
            </a:pPr>
            <a:r>
              <a:rPr lang="ar-SA" sz="2800" b="1">
                <a:solidFill>
                  <a:srgbClr val="CC0099"/>
                </a:solidFill>
              </a:rPr>
              <a:t>قوة عمل متجانسة</a:t>
            </a:r>
            <a:endParaRPr lang="en-US" sz="2800" b="1" dirty="0">
              <a:solidFill>
                <a:srgbClr val="CC0099"/>
              </a:solidFill>
            </a:endParaRPr>
          </a:p>
        </p:txBody>
      </p:sp>
      <p:sp>
        <p:nvSpPr>
          <p:cNvPr id="57381" name="Line 37"/>
          <p:cNvSpPr>
            <a:spLocks noChangeShapeType="1"/>
          </p:cNvSpPr>
          <p:nvPr/>
        </p:nvSpPr>
        <p:spPr bwMode="auto">
          <a:xfrm>
            <a:off x="714375" y="2214563"/>
            <a:ext cx="46038" cy="3714750"/>
          </a:xfrm>
          <a:prstGeom prst="line">
            <a:avLst/>
          </a:prstGeom>
          <a:noFill/>
          <a:ln w="88900">
            <a:solidFill>
              <a:srgbClr val="006600"/>
            </a:solidFill>
            <a:prstDash val="sysDot"/>
            <a:round/>
            <a:headEnd/>
            <a:tailEnd/>
          </a:ln>
        </p:spPr>
        <p:txBody>
          <a:bodyPr/>
          <a:lstStyle/>
          <a:p>
            <a:endParaRPr lang="ar-SA">
              <a:solidFill>
                <a:prstClr val="black"/>
              </a:solidFill>
            </a:endParaRPr>
          </a:p>
        </p:txBody>
      </p:sp>
      <p:sp>
        <p:nvSpPr>
          <p:cNvPr id="57388" name="Line 44"/>
          <p:cNvSpPr>
            <a:spLocks noChangeShapeType="1"/>
          </p:cNvSpPr>
          <p:nvPr/>
        </p:nvSpPr>
        <p:spPr bwMode="auto">
          <a:xfrm>
            <a:off x="8286750" y="2286000"/>
            <a:ext cx="46038" cy="3714750"/>
          </a:xfrm>
          <a:prstGeom prst="line">
            <a:avLst/>
          </a:prstGeom>
          <a:noFill/>
          <a:ln w="88900">
            <a:solidFill>
              <a:srgbClr val="006600"/>
            </a:solidFill>
            <a:prstDash val="sysDot"/>
            <a:round/>
            <a:headEnd/>
            <a:tailEnd/>
          </a:ln>
        </p:spPr>
        <p:txBody>
          <a:bodyPr/>
          <a:lstStyle/>
          <a:p>
            <a:endParaRPr lang="ar-SA">
              <a:solidFill>
                <a:prstClr val="black"/>
              </a:solidFill>
            </a:endParaRPr>
          </a:p>
        </p:txBody>
      </p:sp>
      <p:cxnSp>
        <p:nvCxnSpPr>
          <p:cNvPr id="46" name="رابط كسهم مستقيم 45"/>
          <p:cNvCxnSpPr>
            <a:endCxn id="57361" idx="3"/>
          </p:cNvCxnSpPr>
          <p:nvPr/>
        </p:nvCxnSpPr>
        <p:spPr>
          <a:xfrm rot="10800000" flipV="1">
            <a:off x="7658100" y="3176588"/>
            <a:ext cx="642938" cy="12700"/>
          </a:xfrm>
          <a:prstGeom prst="straightConnector1">
            <a:avLst/>
          </a:prstGeom>
          <a:ln w="539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7" name="رابط كسهم مستقيم 56"/>
          <p:cNvCxnSpPr/>
          <p:nvPr/>
        </p:nvCxnSpPr>
        <p:spPr>
          <a:xfrm rot="10800000" flipV="1">
            <a:off x="7643813" y="4560888"/>
            <a:ext cx="642937" cy="11112"/>
          </a:xfrm>
          <a:prstGeom prst="straightConnector1">
            <a:avLst/>
          </a:prstGeom>
          <a:ln w="539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8" name="Text Box 17"/>
          <p:cNvSpPr txBox="1">
            <a:spLocks noChangeArrowheads="1"/>
          </p:cNvSpPr>
          <p:nvPr/>
        </p:nvSpPr>
        <p:spPr bwMode="auto">
          <a:xfrm>
            <a:off x="4857752" y="4214813"/>
            <a:ext cx="2786082" cy="714375"/>
          </a:xfrm>
          <a:prstGeom prst="rect">
            <a:avLst/>
          </a:prstGeom>
          <a:solidFill>
            <a:srgbClr val="FAE7FF"/>
          </a:solidFill>
          <a:ln w="50800">
            <a:solidFill>
              <a:srgbClr val="0070C0"/>
            </a:solidFill>
            <a:prstDash val="sysDot"/>
            <a:miter lim="800000"/>
            <a:headEnd/>
            <a:tailEnd/>
          </a:ln>
        </p:spPr>
        <p:txBody>
          <a:bodyPr tIns="180000"/>
          <a:lstStyle/>
          <a:p>
            <a:pPr algn="ctr">
              <a:spcBef>
                <a:spcPct val="50000"/>
              </a:spcBef>
            </a:pPr>
            <a:r>
              <a:rPr lang="ar-SA" sz="2800" b="1" dirty="0">
                <a:solidFill>
                  <a:srgbClr val="CC0099"/>
                </a:solidFill>
              </a:rPr>
              <a:t>قوة عمل </a:t>
            </a:r>
            <a:r>
              <a:rPr lang="ar-SA" sz="2800" b="1" dirty="0" smtClean="0">
                <a:solidFill>
                  <a:srgbClr val="CC0099"/>
                </a:solidFill>
              </a:rPr>
              <a:t>فعالة</a:t>
            </a:r>
            <a:endParaRPr lang="en-US" sz="2800" b="1" dirty="0">
              <a:solidFill>
                <a:srgbClr val="CC0099"/>
              </a:solidFill>
            </a:endParaRPr>
          </a:p>
        </p:txBody>
      </p:sp>
      <p:sp>
        <p:nvSpPr>
          <p:cNvPr id="59" name="Text Box 17"/>
          <p:cNvSpPr txBox="1">
            <a:spLocks noChangeArrowheads="1"/>
          </p:cNvSpPr>
          <p:nvPr/>
        </p:nvSpPr>
        <p:spPr bwMode="auto">
          <a:xfrm>
            <a:off x="4857752" y="5572125"/>
            <a:ext cx="2857500" cy="738188"/>
          </a:xfrm>
          <a:prstGeom prst="rect">
            <a:avLst/>
          </a:prstGeom>
          <a:solidFill>
            <a:srgbClr val="FAE7FF"/>
          </a:solidFill>
          <a:ln w="50800">
            <a:solidFill>
              <a:srgbClr val="0070C0"/>
            </a:solidFill>
            <a:prstDash val="sysDot"/>
            <a:miter lim="800000"/>
            <a:headEnd/>
            <a:tailEnd/>
          </a:ln>
        </p:spPr>
        <p:txBody>
          <a:bodyPr tIns="180000"/>
          <a:lstStyle/>
          <a:p>
            <a:pPr algn="ctr">
              <a:spcBef>
                <a:spcPct val="50000"/>
              </a:spcBef>
            </a:pPr>
            <a:r>
              <a:rPr lang="ar-SA" sz="2800" b="1" dirty="0">
                <a:solidFill>
                  <a:srgbClr val="CC0099"/>
                </a:solidFill>
              </a:rPr>
              <a:t>تحقيق الانتماء والولاء</a:t>
            </a:r>
            <a:endParaRPr lang="en-US" sz="2800" b="1" dirty="0">
              <a:solidFill>
                <a:srgbClr val="CC0099"/>
              </a:solidFill>
            </a:endParaRPr>
          </a:p>
        </p:txBody>
      </p:sp>
      <p:cxnSp>
        <p:nvCxnSpPr>
          <p:cNvPr id="60" name="رابط كسهم مستقيم 59"/>
          <p:cNvCxnSpPr/>
          <p:nvPr/>
        </p:nvCxnSpPr>
        <p:spPr>
          <a:xfrm rot="10800000" flipV="1">
            <a:off x="7786688" y="5929313"/>
            <a:ext cx="642937" cy="11112"/>
          </a:xfrm>
          <a:prstGeom prst="straightConnector1">
            <a:avLst/>
          </a:prstGeom>
          <a:ln w="539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6" name="مستطيل 65"/>
          <p:cNvSpPr/>
          <p:nvPr/>
        </p:nvSpPr>
        <p:spPr>
          <a:xfrm>
            <a:off x="2500298" y="642918"/>
            <a:ext cx="4408578" cy="646331"/>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36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أهداف إدارة الموارد البشرية</a:t>
            </a:r>
          </a:p>
        </p:txBody>
      </p:sp>
      <p:cxnSp>
        <p:nvCxnSpPr>
          <p:cNvPr id="67" name="رابط كسهم مستقيم 66"/>
          <p:cNvCxnSpPr/>
          <p:nvPr/>
        </p:nvCxnSpPr>
        <p:spPr>
          <a:xfrm>
            <a:off x="714375" y="3286125"/>
            <a:ext cx="785813" cy="11113"/>
          </a:xfrm>
          <a:prstGeom prst="straightConnector1">
            <a:avLst/>
          </a:prstGeom>
          <a:ln w="53975">
            <a:solidFill>
              <a:srgbClr val="800000"/>
            </a:solidFill>
            <a:tailEnd type="arrow"/>
          </a:ln>
        </p:spPr>
        <p:style>
          <a:lnRef idx="1">
            <a:schemeClr val="accent1"/>
          </a:lnRef>
          <a:fillRef idx="0">
            <a:schemeClr val="accent1"/>
          </a:fillRef>
          <a:effectRef idx="0">
            <a:schemeClr val="accent1"/>
          </a:effectRef>
          <a:fontRef idx="minor">
            <a:schemeClr val="tx1"/>
          </a:fontRef>
        </p:style>
      </p:cxnSp>
      <p:sp>
        <p:nvSpPr>
          <p:cNvPr id="70" name="Text Box 17"/>
          <p:cNvSpPr txBox="1">
            <a:spLocks noChangeArrowheads="1"/>
          </p:cNvSpPr>
          <p:nvPr/>
        </p:nvSpPr>
        <p:spPr bwMode="auto">
          <a:xfrm>
            <a:off x="1500188" y="5572140"/>
            <a:ext cx="2857500" cy="738187"/>
          </a:xfrm>
          <a:prstGeom prst="rect">
            <a:avLst/>
          </a:prstGeom>
          <a:solidFill>
            <a:srgbClr val="FAE7FF"/>
          </a:solidFill>
          <a:ln w="50800">
            <a:solidFill>
              <a:srgbClr val="0070C0"/>
            </a:solidFill>
            <a:prstDash val="sysDot"/>
            <a:miter lim="800000"/>
            <a:headEnd/>
            <a:tailEnd/>
          </a:ln>
        </p:spPr>
        <p:txBody>
          <a:bodyPr tIns="180000"/>
          <a:lstStyle/>
          <a:p>
            <a:pPr algn="ctr">
              <a:spcBef>
                <a:spcPct val="50000"/>
              </a:spcBef>
            </a:pPr>
            <a:r>
              <a:rPr lang="ar-SA" sz="2800" b="1" dirty="0">
                <a:solidFill>
                  <a:srgbClr val="CC00CC"/>
                </a:solidFill>
              </a:rPr>
              <a:t>تنمية قدرات الأفراد</a:t>
            </a:r>
            <a:endParaRPr lang="en-US" sz="2800" b="1" dirty="0">
              <a:solidFill>
                <a:srgbClr val="CC00CC"/>
              </a:solidFill>
            </a:endParaRPr>
          </a:p>
        </p:txBody>
      </p:sp>
      <p:sp>
        <p:nvSpPr>
          <p:cNvPr id="71" name="Text Box 17"/>
          <p:cNvSpPr txBox="1">
            <a:spLocks noChangeArrowheads="1"/>
          </p:cNvSpPr>
          <p:nvPr/>
        </p:nvSpPr>
        <p:spPr bwMode="auto">
          <a:xfrm>
            <a:off x="1571625" y="4191010"/>
            <a:ext cx="2857500" cy="738188"/>
          </a:xfrm>
          <a:prstGeom prst="rect">
            <a:avLst/>
          </a:prstGeom>
          <a:solidFill>
            <a:srgbClr val="FAE7FF"/>
          </a:solidFill>
          <a:ln w="50800">
            <a:solidFill>
              <a:srgbClr val="0070C0"/>
            </a:solidFill>
            <a:prstDash val="sysDot"/>
            <a:miter lim="800000"/>
            <a:headEnd/>
            <a:tailEnd/>
          </a:ln>
        </p:spPr>
        <p:txBody>
          <a:bodyPr tIns="180000"/>
          <a:lstStyle/>
          <a:p>
            <a:pPr algn="ctr">
              <a:spcBef>
                <a:spcPct val="50000"/>
              </a:spcBef>
            </a:pPr>
            <a:r>
              <a:rPr lang="ar-SA" sz="2800" b="1">
                <a:solidFill>
                  <a:srgbClr val="CC0099"/>
                </a:solidFill>
              </a:rPr>
              <a:t>قوة عمل مستقرة</a:t>
            </a:r>
            <a:endParaRPr lang="en-US" sz="2800" b="1" dirty="0">
              <a:solidFill>
                <a:srgbClr val="CC0099"/>
              </a:solidFill>
            </a:endParaRPr>
          </a:p>
        </p:txBody>
      </p:sp>
      <p:sp>
        <p:nvSpPr>
          <p:cNvPr id="72" name="Text Box 17"/>
          <p:cNvSpPr txBox="1">
            <a:spLocks noChangeArrowheads="1"/>
          </p:cNvSpPr>
          <p:nvPr/>
        </p:nvSpPr>
        <p:spPr bwMode="auto">
          <a:xfrm>
            <a:off x="1500166" y="2833688"/>
            <a:ext cx="2857500" cy="738188"/>
          </a:xfrm>
          <a:prstGeom prst="rect">
            <a:avLst/>
          </a:prstGeom>
          <a:solidFill>
            <a:srgbClr val="FAE7FF"/>
          </a:solidFill>
          <a:ln w="50800">
            <a:solidFill>
              <a:srgbClr val="0070C0"/>
            </a:solidFill>
            <a:prstDash val="sysDot"/>
            <a:miter lim="800000"/>
            <a:headEnd/>
            <a:tailEnd/>
          </a:ln>
        </p:spPr>
        <p:txBody>
          <a:bodyPr tIns="180000"/>
          <a:lstStyle/>
          <a:p>
            <a:pPr algn="ctr">
              <a:spcBef>
                <a:spcPct val="50000"/>
              </a:spcBef>
            </a:pPr>
            <a:r>
              <a:rPr lang="ar-SA" sz="2800" b="1" dirty="0">
                <a:solidFill>
                  <a:srgbClr val="CC0099"/>
                </a:solidFill>
              </a:rPr>
              <a:t>قوة عمل منتجة</a:t>
            </a:r>
            <a:endParaRPr lang="en-US" sz="2800" b="1" dirty="0">
              <a:solidFill>
                <a:srgbClr val="CC0099"/>
              </a:solidFill>
            </a:endParaRPr>
          </a:p>
        </p:txBody>
      </p:sp>
      <p:cxnSp>
        <p:nvCxnSpPr>
          <p:cNvPr id="73" name="رابط كسهم مستقيم 72"/>
          <p:cNvCxnSpPr/>
          <p:nvPr/>
        </p:nvCxnSpPr>
        <p:spPr>
          <a:xfrm>
            <a:off x="785813" y="4643438"/>
            <a:ext cx="785812" cy="11112"/>
          </a:xfrm>
          <a:prstGeom prst="straightConnector1">
            <a:avLst/>
          </a:prstGeom>
          <a:ln w="53975">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74" name="رابط كسهم مستقيم 73"/>
          <p:cNvCxnSpPr/>
          <p:nvPr/>
        </p:nvCxnSpPr>
        <p:spPr>
          <a:xfrm>
            <a:off x="785813" y="5929313"/>
            <a:ext cx="785812" cy="11112"/>
          </a:xfrm>
          <a:prstGeom prst="straightConnector1">
            <a:avLst/>
          </a:prstGeom>
          <a:ln w="53975">
            <a:solidFill>
              <a:srgbClr val="800000"/>
            </a:solidFill>
            <a:tailEnd type="arrow"/>
          </a:ln>
        </p:spPr>
        <p:style>
          <a:lnRef idx="1">
            <a:schemeClr val="accent1"/>
          </a:lnRef>
          <a:fillRef idx="0">
            <a:schemeClr val="accent1"/>
          </a:fillRef>
          <a:effectRef idx="0">
            <a:schemeClr val="accent1"/>
          </a:effectRef>
          <a:fontRef idx="minor">
            <a:schemeClr val="tx1"/>
          </a:fontRef>
        </p:style>
      </p:cxnSp>
      <p:sp>
        <p:nvSpPr>
          <p:cNvPr id="57358" name="Oval 14"/>
          <p:cNvSpPr>
            <a:spLocks noChangeArrowheads="1"/>
          </p:cNvSpPr>
          <p:nvPr/>
        </p:nvSpPr>
        <p:spPr bwMode="auto">
          <a:xfrm>
            <a:off x="2143125" y="285750"/>
            <a:ext cx="5072063" cy="1357313"/>
          </a:xfrm>
          <a:prstGeom prst="ellipse">
            <a:avLst/>
          </a:prstGeom>
          <a:solidFill>
            <a:srgbClr val="E3FDDF"/>
          </a:solidFill>
          <a:ln w="9525">
            <a:round/>
            <a:headEnd/>
            <a:tailEnd/>
          </a:ln>
          <a:scene3d>
            <a:camera prst="legacyObliqueTopRight"/>
            <a:lightRig rig="legacyFlat3" dir="b"/>
          </a:scene3d>
          <a:sp3d extrusionH="430200" prstMaterial="legacyWireframe">
            <a:bevelT w="13500" h="13500" prst="angle"/>
            <a:bevelB w="13500" h="13500" prst="angle"/>
            <a:extrusionClr>
              <a:srgbClr val="006600"/>
            </a:extrusionClr>
          </a:sp3d>
        </p:spPr>
        <p:txBody>
          <a:bodyPr wrap="none" anchor="ctr">
            <a:flatTx/>
          </a:bodyPr>
          <a:lstStyle/>
          <a:p>
            <a:endParaRPr lang="ar-JO">
              <a:solidFill>
                <a:prstClr val="black"/>
              </a:solidFill>
            </a:endParaRPr>
          </a:p>
        </p:txBody>
      </p:sp>
      <p:sp>
        <p:nvSpPr>
          <p:cNvPr id="52244" name="عنصر نائب لرقم الشريحة 75"/>
          <p:cNvSpPr>
            <a:spLocks noGrp="1"/>
          </p:cNvSpPr>
          <p:nvPr>
            <p:ph type="sldNum" sz="quarter" idx="4294967295"/>
          </p:nvPr>
        </p:nvSpPr>
        <p:spPr bwMode="auto">
          <a:xfrm>
            <a:off x="457200" y="6356350"/>
            <a:ext cx="2133600" cy="365125"/>
          </a:xfrm>
          <a:prstGeom prst="rect">
            <a:avLst/>
          </a:prstGeom>
          <a:noFill/>
          <a:ln>
            <a:miter lim="800000"/>
            <a:headEnd/>
            <a:tailEnd/>
          </a:ln>
        </p:spPr>
        <p:txBody>
          <a:bodyPr/>
          <a:lstStyle/>
          <a:p>
            <a:fld id="{03D213D1-0E3A-4239-B6BA-DDA5DBBF5D16}" type="slidenum">
              <a:rPr lang="ar-SA">
                <a:solidFill>
                  <a:prstClr val="black">
                    <a:tint val="75000"/>
                  </a:prstClr>
                </a:solidFill>
              </a:rPr>
              <a:pPr/>
              <a:t>15</a:t>
            </a:fld>
            <a:endParaRPr lang="ar-SA">
              <a:solidFill>
                <a:prstClr val="black">
                  <a:tint val="75000"/>
                </a:prstClr>
              </a:solidFill>
            </a:endParaRPr>
          </a:p>
        </p:txBody>
      </p:sp>
    </p:spTree>
    <p:extLst>
      <p:ext uri="{BB962C8B-B14F-4D97-AF65-F5344CB8AC3E}">
        <p14:creationId xmlns:p14="http://schemas.microsoft.com/office/powerpoint/2010/main" xmlns="" val="2508295154"/>
      </p:ext>
    </p:extLst>
  </p:cSld>
  <p:clrMapOvr>
    <a:masterClrMapping/>
  </p:clrMapOvr>
  <p:transition>
    <p:sndAc>
      <p:stSnd>
        <p:snd r:embed="rId2" name="Utopia Default.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57358"/>
                                        </p:tgtEl>
                                        <p:attrNameLst>
                                          <p:attrName>style.visibility</p:attrName>
                                        </p:attrNameLst>
                                      </p:cBhvr>
                                      <p:to>
                                        <p:strVal val="visible"/>
                                      </p:to>
                                    </p:set>
                                    <p:animEffect transition="in" filter="slide(fromTop)">
                                      <p:cBhvr>
                                        <p:cTn id="7" dur="500"/>
                                        <p:tgtEl>
                                          <p:spTgt spid="57358"/>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p:cTn id="11" dur="1000" fill="hold"/>
                                        <p:tgtEl>
                                          <p:spTgt spid="66"/>
                                        </p:tgtEl>
                                        <p:attrNameLst>
                                          <p:attrName>ppt_w</p:attrName>
                                        </p:attrNameLst>
                                      </p:cBhvr>
                                      <p:tavLst>
                                        <p:tav tm="0">
                                          <p:val>
                                            <p:strVal val="#ppt_w*0.70"/>
                                          </p:val>
                                        </p:tav>
                                        <p:tav tm="100000">
                                          <p:val>
                                            <p:strVal val="#ppt_w"/>
                                          </p:val>
                                        </p:tav>
                                      </p:tavLst>
                                    </p:anim>
                                    <p:anim calcmode="lin" valueType="num">
                                      <p:cBhvr>
                                        <p:cTn id="12" dur="1000" fill="hold"/>
                                        <p:tgtEl>
                                          <p:spTgt spid="66"/>
                                        </p:tgtEl>
                                        <p:attrNameLst>
                                          <p:attrName>ppt_h</p:attrName>
                                        </p:attrNameLst>
                                      </p:cBhvr>
                                      <p:tavLst>
                                        <p:tav tm="0">
                                          <p:val>
                                            <p:strVal val="#ppt_h"/>
                                          </p:val>
                                        </p:tav>
                                        <p:tav tm="100000">
                                          <p:val>
                                            <p:strVal val="#ppt_h"/>
                                          </p:val>
                                        </p:tav>
                                      </p:tavLst>
                                    </p:anim>
                                    <p:animEffect transition="in" filter="fade">
                                      <p:cBhvr>
                                        <p:cTn id="13" dur="1000"/>
                                        <p:tgtEl>
                                          <p:spTgt spid="66"/>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57357"/>
                                        </p:tgtEl>
                                        <p:attrNameLst>
                                          <p:attrName>style.visibility</p:attrName>
                                        </p:attrNameLst>
                                      </p:cBhvr>
                                      <p:to>
                                        <p:strVal val="visible"/>
                                      </p:to>
                                    </p:set>
                                    <p:anim calcmode="lin" valueType="num">
                                      <p:cBhvr>
                                        <p:cTn id="18" dur="1000" fill="hold"/>
                                        <p:tgtEl>
                                          <p:spTgt spid="57357"/>
                                        </p:tgtEl>
                                        <p:attrNameLst>
                                          <p:attrName>ppt_w</p:attrName>
                                        </p:attrNameLst>
                                      </p:cBhvr>
                                      <p:tavLst>
                                        <p:tav tm="0">
                                          <p:val>
                                            <p:strVal val="#ppt_w*0.70"/>
                                          </p:val>
                                        </p:tav>
                                        <p:tav tm="100000">
                                          <p:val>
                                            <p:strVal val="#ppt_w"/>
                                          </p:val>
                                        </p:tav>
                                      </p:tavLst>
                                    </p:anim>
                                    <p:anim calcmode="lin" valueType="num">
                                      <p:cBhvr>
                                        <p:cTn id="19" dur="1000" fill="hold"/>
                                        <p:tgtEl>
                                          <p:spTgt spid="57357"/>
                                        </p:tgtEl>
                                        <p:attrNameLst>
                                          <p:attrName>ppt_h</p:attrName>
                                        </p:attrNameLst>
                                      </p:cBhvr>
                                      <p:tavLst>
                                        <p:tav tm="0">
                                          <p:val>
                                            <p:strVal val="#ppt_h"/>
                                          </p:val>
                                        </p:tav>
                                        <p:tav tm="100000">
                                          <p:val>
                                            <p:strVal val="#ppt_h"/>
                                          </p:val>
                                        </p:tav>
                                      </p:tavLst>
                                    </p:anim>
                                    <p:animEffect transition="in" filter="fade">
                                      <p:cBhvr>
                                        <p:cTn id="20" dur="1000"/>
                                        <p:tgtEl>
                                          <p:spTgt spid="57357"/>
                                        </p:tgtEl>
                                      </p:cBhvr>
                                    </p:animEffect>
                                  </p:childTnLst>
                                </p:cTn>
                              </p:par>
                            </p:childTnLst>
                          </p:cTn>
                        </p:par>
                        <p:par>
                          <p:cTn id="21" fill="hold">
                            <p:stCondLst>
                              <p:cond delay="1000"/>
                            </p:stCondLst>
                            <p:childTnLst>
                              <p:par>
                                <p:cTn id="22" presetID="55" presetClass="entr" presetSubtype="0" fill="hold" grpId="0" nodeType="afterEffect">
                                  <p:stCondLst>
                                    <p:cond delay="0"/>
                                  </p:stCondLst>
                                  <p:childTnLst>
                                    <p:set>
                                      <p:cBhvr>
                                        <p:cTn id="23" dur="1" fill="hold">
                                          <p:stCondLst>
                                            <p:cond delay="0"/>
                                          </p:stCondLst>
                                        </p:cTn>
                                        <p:tgtEl>
                                          <p:spTgt spid="57355"/>
                                        </p:tgtEl>
                                        <p:attrNameLst>
                                          <p:attrName>style.visibility</p:attrName>
                                        </p:attrNameLst>
                                      </p:cBhvr>
                                      <p:to>
                                        <p:strVal val="visible"/>
                                      </p:to>
                                    </p:set>
                                    <p:anim calcmode="lin" valueType="num">
                                      <p:cBhvr>
                                        <p:cTn id="24" dur="1000" fill="hold"/>
                                        <p:tgtEl>
                                          <p:spTgt spid="57355"/>
                                        </p:tgtEl>
                                        <p:attrNameLst>
                                          <p:attrName>ppt_w</p:attrName>
                                        </p:attrNameLst>
                                      </p:cBhvr>
                                      <p:tavLst>
                                        <p:tav tm="0">
                                          <p:val>
                                            <p:strVal val="#ppt_w*0.70"/>
                                          </p:val>
                                        </p:tav>
                                        <p:tav tm="100000">
                                          <p:val>
                                            <p:strVal val="#ppt_w"/>
                                          </p:val>
                                        </p:tav>
                                      </p:tavLst>
                                    </p:anim>
                                    <p:anim calcmode="lin" valueType="num">
                                      <p:cBhvr>
                                        <p:cTn id="25" dur="1000" fill="hold"/>
                                        <p:tgtEl>
                                          <p:spTgt spid="57355"/>
                                        </p:tgtEl>
                                        <p:attrNameLst>
                                          <p:attrName>ppt_h</p:attrName>
                                        </p:attrNameLst>
                                      </p:cBhvr>
                                      <p:tavLst>
                                        <p:tav tm="0">
                                          <p:val>
                                            <p:strVal val="#ppt_h"/>
                                          </p:val>
                                        </p:tav>
                                        <p:tav tm="100000">
                                          <p:val>
                                            <p:strVal val="#ppt_h"/>
                                          </p:val>
                                        </p:tav>
                                      </p:tavLst>
                                    </p:anim>
                                    <p:animEffect transition="in" filter="fade">
                                      <p:cBhvr>
                                        <p:cTn id="26" dur="1000"/>
                                        <p:tgtEl>
                                          <p:spTgt spid="57355"/>
                                        </p:tgtEl>
                                      </p:cBhvr>
                                    </p:animEffect>
                                  </p:childTnLst>
                                </p:cTn>
                              </p:par>
                            </p:childTnLst>
                          </p:cTn>
                        </p:par>
                        <p:par>
                          <p:cTn id="27" fill="hold">
                            <p:stCondLst>
                              <p:cond delay="2000"/>
                            </p:stCondLst>
                            <p:childTnLst>
                              <p:par>
                                <p:cTn id="28" presetID="55" presetClass="entr" presetSubtype="0" fill="hold" grpId="0" nodeType="afterEffect">
                                  <p:stCondLst>
                                    <p:cond delay="0"/>
                                  </p:stCondLst>
                                  <p:childTnLst>
                                    <p:set>
                                      <p:cBhvr>
                                        <p:cTn id="29" dur="1" fill="hold">
                                          <p:stCondLst>
                                            <p:cond delay="0"/>
                                          </p:stCondLst>
                                        </p:cTn>
                                        <p:tgtEl>
                                          <p:spTgt spid="57388"/>
                                        </p:tgtEl>
                                        <p:attrNameLst>
                                          <p:attrName>style.visibility</p:attrName>
                                        </p:attrNameLst>
                                      </p:cBhvr>
                                      <p:to>
                                        <p:strVal val="visible"/>
                                      </p:to>
                                    </p:set>
                                    <p:anim calcmode="lin" valueType="num">
                                      <p:cBhvr>
                                        <p:cTn id="30" dur="1000" fill="hold"/>
                                        <p:tgtEl>
                                          <p:spTgt spid="57388"/>
                                        </p:tgtEl>
                                        <p:attrNameLst>
                                          <p:attrName>ppt_w</p:attrName>
                                        </p:attrNameLst>
                                      </p:cBhvr>
                                      <p:tavLst>
                                        <p:tav tm="0">
                                          <p:val>
                                            <p:strVal val="#ppt_w*0.70"/>
                                          </p:val>
                                        </p:tav>
                                        <p:tav tm="100000">
                                          <p:val>
                                            <p:strVal val="#ppt_w"/>
                                          </p:val>
                                        </p:tav>
                                      </p:tavLst>
                                    </p:anim>
                                    <p:anim calcmode="lin" valueType="num">
                                      <p:cBhvr>
                                        <p:cTn id="31" dur="1000" fill="hold"/>
                                        <p:tgtEl>
                                          <p:spTgt spid="57388"/>
                                        </p:tgtEl>
                                        <p:attrNameLst>
                                          <p:attrName>ppt_h</p:attrName>
                                        </p:attrNameLst>
                                      </p:cBhvr>
                                      <p:tavLst>
                                        <p:tav tm="0">
                                          <p:val>
                                            <p:strVal val="#ppt_h"/>
                                          </p:val>
                                        </p:tav>
                                        <p:tav tm="100000">
                                          <p:val>
                                            <p:strVal val="#ppt_h"/>
                                          </p:val>
                                        </p:tav>
                                      </p:tavLst>
                                    </p:anim>
                                    <p:animEffect transition="in" filter="fade">
                                      <p:cBhvr>
                                        <p:cTn id="32" dur="1000"/>
                                        <p:tgtEl>
                                          <p:spTgt spid="57388"/>
                                        </p:tgtEl>
                                      </p:cBhvr>
                                    </p:animEffect>
                                  </p:childTnLst>
                                </p:cTn>
                              </p:par>
                            </p:childTnLst>
                          </p:cTn>
                        </p:par>
                      </p:childTnLst>
                    </p:cTn>
                  </p:par>
                  <p:par>
                    <p:cTn id="33" fill="hold">
                      <p:stCondLst>
                        <p:cond delay="indefinite"/>
                      </p:stCondLst>
                      <p:childTnLst>
                        <p:par>
                          <p:cTn id="34" fill="hold">
                            <p:stCondLst>
                              <p:cond delay="0"/>
                            </p:stCondLst>
                            <p:childTnLst>
                              <p:par>
                                <p:cTn id="35" presetID="55" presetClass="entr" presetSubtype="0" fill="hold" nodeType="click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1000" fill="hold"/>
                                        <p:tgtEl>
                                          <p:spTgt spid="46"/>
                                        </p:tgtEl>
                                        <p:attrNameLst>
                                          <p:attrName>ppt_w</p:attrName>
                                        </p:attrNameLst>
                                      </p:cBhvr>
                                      <p:tavLst>
                                        <p:tav tm="0">
                                          <p:val>
                                            <p:strVal val="#ppt_w*0.70"/>
                                          </p:val>
                                        </p:tav>
                                        <p:tav tm="100000">
                                          <p:val>
                                            <p:strVal val="#ppt_w"/>
                                          </p:val>
                                        </p:tav>
                                      </p:tavLst>
                                    </p:anim>
                                    <p:anim calcmode="lin" valueType="num">
                                      <p:cBhvr>
                                        <p:cTn id="38" dur="1000" fill="hold"/>
                                        <p:tgtEl>
                                          <p:spTgt spid="46"/>
                                        </p:tgtEl>
                                        <p:attrNameLst>
                                          <p:attrName>ppt_h</p:attrName>
                                        </p:attrNameLst>
                                      </p:cBhvr>
                                      <p:tavLst>
                                        <p:tav tm="0">
                                          <p:val>
                                            <p:strVal val="#ppt_h"/>
                                          </p:val>
                                        </p:tav>
                                        <p:tav tm="100000">
                                          <p:val>
                                            <p:strVal val="#ppt_h"/>
                                          </p:val>
                                        </p:tav>
                                      </p:tavLst>
                                    </p:anim>
                                    <p:animEffect transition="in" filter="fade">
                                      <p:cBhvr>
                                        <p:cTn id="39" dur="1000"/>
                                        <p:tgtEl>
                                          <p:spTgt spid="46"/>
                                        </p:tgtEl>
                                      </p:cBhvr>
                                    </p:animEffect>
                                  </p:childTnLst>
                                </p:cTn>
                              </p:par>
                            </p:childTnLst>
                          </p:cTn>
                        </p:par>
                        <p:par>
                          <p:cTn id="40" fill="hold">
                            <p:stCondLst>
                              <p:cond delay="1000"/>
                            </p:stCondLst>
                            <p:childTnLst>
                              <p:par>
                                <p:cTn id="41" presetID="55" presetClass="entr" presetSubtype="0" fill="hold" grpId="0" nodeType="afterEffect">
                                  <p:stCondLst>
                                    <p:cond delay="0"/>
                                  </p:stCondLst>
                                  <p:childTnLst>
                                    <p:set>
                                      <p:cBhvr>
                                        <p:cTn id="42" dur="1" fill="hold">
                                          <p:stCondLst>
                                            <p:cond delay="0"/>
                                          </p:stCondLst>
                                        </p:cTn>
                                        <p:tgtEl>
                                          <p:spTgt spid="57361"/>
                                        </p:tgtEl>
                                        <p:attrNameLst>
                                          <p:attrName>style.visibility</p:attrName>
                                        </p:attrNameLst>
                                      </p:cBhvr>
                                      <p:to>
                                        <p:strVal val="visible"/>
                                      </p:to>
                                    </p:set>
                                    <p:anim calcmode="lin" valueType="num">
                                      <p:cBhvr>
                                        <p:cTn id="43" dur="1000" fill="hold"/>
                                        <p:tgtEl>
                                          <p:spTgt spid="57361"/>
                                        </p:tgtEl>
                                        <p:attrNameLst>
                                          <p:attrName>ppt_w</p:attrName>
                                        </p:attrNameLst>
                                      </p:cBhvr>
                                      <p:tavLst>
                                        <p:tav tm="0">
                                          <p:val>
                                            <p:strVal val="#ppt_w*0.70"/>
                                          </p:val>
                                        </p:tav>
                                        <p:tav tm="100000">
                                          <p:val>
                                            <p:strVal val="#ppt_w"/>
                                          </p:val>
                                        </p:tav>
                                      </p:tavLst>
                                    </p:anim>
                                    <p:anim calcmode="lin" valueType="num">
                                      <p:cBhvr>
                                        <p:cTn id="44" dur="1000" fill="hold"/>
                                        <p:tgtEl>
                                          <p:spTgt spid="57361"/>
                                        </p:tgtEl>
                                        <p:attrNameLst>
                                          <p:attrName>ppt_h</p:attrName>
                                        </p:attrNameLst>
                                      </p:cBhvr>
                                      <p:tavLst>
                                        <p:tav tm="0">
                                          <p:val>
                                            <p:strVal val="#ppt_h"/>
                                          </p:val>
                                        </p:tav>
                                        <p:tav tm="100000">
                                          <p:val>
                                            <p:strVal val="#ppt_h"/>
                                          </p:val>
                                        </p:tav>
                                      </p:tavLst>
                                    </p:anim>
                                    <p:animEffect transition="in" filter="fade">
                                      <p:cBhvr>
                                        <p:cTn id="45" dur="1000"/>
                                        <p:tgtEl>
                                          <p:spTgt spid="57361"/>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grpId="0" nodeType="clickEffect">
                                  <p:stCondLst>
                                    <p:cond delay="0"/>
                                  </p:stCondLst>
                                  <p:childTnLst>
                                    <p:set>
                                      <p:cBhvr>
                                        <p:cTn id="49" dur="1" fill="hold">
                                          <p:stCondLst>
                                            <p:cond delay="0"/>
                                          </p:stCondLst>
                                        </p:cTn>
                                        <p:tgtEl>
                                          <p:spTgt spid="57381"/>
                                        </p:tgtEl>
                                        <p:attrNameLst>
                                          <p:attrName>style.visibility</p:attrName>
                                        </p:attrNameLst>
                                      </p:cBhvr>
                                      <p:to>
                                        <p:strVal val="visible"/>
                                      </p:to>
                                    </p:set>
                                    <p:anim calcmode="lin" valueType="num">
                                      <p:cBhvr>
                                        <p:cTn id="50" dur="1000" fill="hold"/>
                                        <p:tgtEl>
                                          <p:spTgt spid="57381"/>
                                        </p:tgtEl>
                                        <p:attrNameLst>
                                          <p:attrName>ppt_w</p:attrName>
                                        </p:attrNameLst>
                                      </p:cBhvr>
                                      <p:tavLst>
                                        <p:tav tm="0">
                                          <p:val>
                                            <p:strVal val="#ppt_w*0.70"/>
                                          </p:val>
                                        </p:tav>
                                        <p:tav tm="100000">
                                          <p:val>
                                            <p:strVal val="#ppt_w"/>
                                          </p:val>
                                        </p:tav>
                                      </p:tavLst>
                                    </p:anim>
                                    <p:anim calcmode="lin" valueType="num">
                                      <p:cBhvr>
                                        <p:cTn id="51" dur="1000" fill="hold"/>
                                        <p:tgtEl>
                                          <p:spTgt spid="57381"/>
                                        </p:tgtEl>
                                        <p:attrNameLst>
                                          <p:attrName>ppt_h</p:attrName>
                                        </p:attrNameLst>
                                      </p:cBhvr>
                                      <p:tavLst>
                                        <p:tav tm="0">
                                          <p:val>
                                            <p:strVal val="#ppt_h"/>
                                          </p:val>
                                        </p:tav>
                                        <p:tav tm="100000">
                                          <p:val>
                                            <p:strVal val="#ppt_h"/>
                                          </p:val>
                                        </p:tav>
                                      </p:tavLst>
                                    </p:anim>
                                    <p:animEffect transition="in" filter="fade">
                                      <p:cBhvr>
                                        <p:cTn id="52" dur="1000"/>
                                        <p:tgtEl>
                                          <p:spTgt spid="57381"/>
                                        </p:tgtEl>
                                      </p:cBhvr>
                                    </p:animEffect>
                                  </p:childTnLst>
                                </p:cTn>
                              </p:par>
                            </p:childTnLst>
                          </p:cTn>
                        </p:par>
                        <p:par>
                          <p:cTn id="53" fill="hold">
                            <p:stCondLst>
                              <p:cond delay="1000"/>
                            </p:stCondLst>
                            <p:childTnLst>
                              <p:par>
                                <p:cTn id="54" presetID="55" presetClass="entr" presetSubtype="0" fill="hold" nodeType="afterEffect">
                                  <p:stCondLst>
                                    <p:cond delay="0"/>
                                  </p:stCondLst>
                                  <p:childTnLst>
                                    <p:set>
                                      <p:cBhvr>
                                        <p:cTn id="55" dur="1" fill="hold">
                                          <p:stCondLst>
                                            <p:cond delay="0"/>
                                          </p:stCondLst>
                                        </p:cTn>
                                        <p:tgtEl>
                                          <p:spTgt spid="67"/>
                                        </p:tgtEl>
                                        <p:attrNameLst>
                                          <p:attrName>style.visibility</p:attrName>
                                        </p:attrNameLst>
                                      </p:cBhvr>
                                      <p:to>
                                        <p:strVal val="visible"/>
                                      </p:to>
                                    </p:set>
                                    <p:anim calcmode="lin" valueType="num">
                                      <p:cBhvr>
                                        <p:cTn id="56" dur="1000" fill="hold"/>
                                        <p:tgtEl>
                                          <p:spTgt spid="67"/>
                                        </p:tgtEl>
                                        <p:attrNameLst>
                                          <p:attrName>ppt_w</p:attrName>
                                        </p:attrNameLst>
                                      </p:cBhvr>
                                      <p:tavLst>
                                        <p:tav tm="0">
                                          <p:val>
                                            <p:strVal val="#ppt_w*0.70"/>
                                          </p:val>
                                        </p:tav>
                                        <p:tav tm="100000">
                                          <p:val>
                                            <p:strVal val="#ppt_w"/>
                                          </p:val>
                                        </p:tav>
                                      </p:tavLst>
                                    </p:anim>
                                    <p:anim calcmode="lin" valueType="num">
                                      <p:cBhvr>
                                        <p:cTn id="57" dur="1000" fill="hold"/>
                                        <p:tgtEl>
                                          <p:spTgt spid="67"/>
                                        </p:tgtEl>
                                        <p:attrNameLst>
                                          <p:attrName>ppt_h</p:attrName>
                                        </p:attrNameLst>
                                      </p:cBhvr>
                                      <p:tavLst>
                                        <p:tav tm="0">
                                          <p:val>
                                            <p:strVal val="#ppt_h"/>
                                          </p:val>
                                        </p:tav>
                                        <p:tav tm="100000">
                                          <p:val>
                                            <p:strVal val="#ppt_h"/>
                                          </p:val>
                                        </p:tav>
                                      </p:tavLst>
                                    </p:anim>
                                    <p:animEffect transition="in" filter="fade">
                                      <p:cBhvr>
                                        <p:cTn id="58" dur="1000"/>
                                        <p:tgtEl>
                                          <p:spTgt spid="67"/>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p:cTn id="63" dur="1000" fill="hold"/>
                                        <p:tgtEl>
                                          <p:spTgt spid="72"/>
                                        </p:tgtEl>
                                        <p:attrNameLst>
                                          <p:attrName>ppt_w</p:attrName>
                                        </p:attrNameLst>
                                      </p:cBhvr>
                                      <p:tavLst>
                                        <p:tav tm="0">
                                          <p:val>
                                            <p:strVal val="#ppt_w*0.70"/>
                                          </p:val>
                                        </p:tav>
                                        <p:tav tm="100000">
                                          <p:val>
                                            <p:strVal val="#ppt_w"/>
                                          </p:val>
                                        </p:tav>
                                      </p:tavLst>
                                    </p:anim>
                                    <p:anim calcmode="lin" valueType="num">
                                      <p:cBhvr>
                                        <p:cTn id="64" dur="1000" fill="hold"/>
                                        <p:tgtEl>
                                          <p:spTgt spid="72"/>
                                        </p:tgtEl>
                                        <p:attrNameLst>
                                          <p:attrName>ppt_h</p:attrName>
                                        </p:attrNameLst>
                                      </p:cBhvr>
                                      <p:tavLst>
                                        <p:tav tm="0">
                                          <p:val>
                                            <p:strVal val="#ppt_h"/>
                                          </p:val>
                                        </p:tav>
                                        <p:tav tm="100000">
                                          <p:val>
                                            <p:strVal val="#ppt_h"/>
                                          </p:val>
                                        </p:tav>
                                      </p:tavLst>
                                    </p:anim>
                                    <p:animEffect transition="in" filter="fade">
                                      <p:cBhvr>
                                        <p:cTn id="65" dur="1000"/>
                                        <p:tgtEl>
                                          <p:spTgt spid="72"/>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nodeType="click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1000" fill="hold"/>
                                        <p:tgtEl>
                                          <p:spTgt spid="57"/>
                                        </p:tgtEl>
                                        <p:attrNameLst>
                                          <p:attrName>ppt_w</p:attrName>
                                        </p:attrNameLst>
                                      </p:cBhvr>
                                      <p:tavLst>
                                        <p:tav tm="0">
                                          <p:val>
                                            <p:strVal val="#ppt_w*0.70"/>
                                          </p:val>
                                        </p:tav>
                                        <p:tav tm="100000">
                                          <p:val>
                                            <p:strVal val="#ppt_w"/>
                                          </p:val>
                                        </p:tav>
                                      </p:tavLst>
                                    </p:anim>
                                    <p:anim calcmode="lin" valueType="num">
                                      <p:cBhvr>
                                        <p:cTn id="71" dur="1000" fill="hold"/>
                                        <p:tgtEl>
                                          <p:spTgt spid="57"/>
                                        </p:tgtEl>
                                        <p:attrNameLst>
                                          <p:attrName>ppt_h</p:attrName>
                                        </p:attrNameLst>
                                      </p:cBhvr>
                                      <p:tavLst>
                                        <p:tav tm="0">
                                          <p:val>
                                            <p:strVal val="#ppt_h"/>
                                          </p:val>
                                        </p:tav>
                                        <p:tav tm="100000">
                                          <p:val>
                                            <p:strVal val="#ppt_h"/>
                                          </p:val>
                                        </p:tav>
                                      </p:tavLst>
                                    </p:anim>
                                    <p:animEffect transition="in" filter="fade">
                                      <p:cBhvr>
                                        <p:cTn id="72" dur="1000"/>
                                        <p:tgtEl>
                                          <p:spTgt spid="57"/>
                                        </p:tgtEl>
                                      </p:cBhvr>
                                    </p:animEffect>
                                  </p:childTnLst>
                                </p:cTn>
                              </p:par>
                            </p:childTnLst>
                          </p:cTn>
                        </p:par>
                        <p:par>
                          <p:cTn id="73" fill="hold">
                            <p:stCondLst>
                              <p:cond delay="1000"/>
                            </p:stCondLst>
                            <p:childTnLst>
                              <p:par>
                                <p:cTn id="74" presetID="55" presetClass="entr" presetSubtype="0" fill="hold" grpId="0" nodeType="after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1000" fill="hold"/>
                                        <p:tgtEl>
                                          <p:spTgt spid="58"/>
                                        </p:tgtEl>
                                        <p:attrNameLst>
                                          <p:attrName>ppt_w</p:attrName>
                                        </p:attrNameLst>
                                      </p:cBhvr>
                                      <p:tavLst>
                                        <p:tav tm="0">
                                          <p:val>
                                            <p:strVal val="#ppt_w*0.70"/>
                                          </p:val>
                                        </p:tav>
                                        <p:tav tm="100000">
                                          <p:val>
                                            <p:strVal val="#ppt_w"/>
                                          </p:val>
                                        </p:tav>
                                      </p:tavLst>
                                    </p:anim>
                                    <p:anim calcmode="lin" valueType="num">
                                      <p:cBhvr>
                                        <p:cTn id="77" dur="1000" fill="hold"/>
                                        <p:tgtEl>
                                          <p:spTgt spid="58"/>
                                        </p:tgtEl>
                                        <p:attrNameLst>
                                          <p:attrName>ppt_h</p:attrName>
                                        </p:attrNameLst>
                                      </p:cBhvr>
                                      <p:tavLst>
                                        <p:tav tm="0">
                                          <p:val>
                                            <p:strVal val="#ppt_h"/>
                                          </p:val>
                                        </p:tav>
                                        <p:tav tm="100000">
                                          <p:val>
                                            <p:strVal val="#ppt_h"/>
                                          </p:val>
                                        </p:tav>
                                      </p:tavLst>
                                    </p:anim>
                                    <p:animEffect transition="in" filter="fade">
                                      <p:cBhvr>
                                        <p:cTn id="78" dur="1000"/>
                                        <p:tgtEl>
                                          <p:spTgt spid="58"/>
                                        </p:tgtEl>
                                      </p:cBhvr>
                                    </p:animEffect>
                                  </p:childTnLst>
                                </p:cTn>
                              </p:par>
                            </p:childTnLst>
                          </p:cTn>
                        </p:par>
                      </p:childTnLst>
                    </p:cTn>
                  </p:par>
                  <p:par>
                    <p:cTn id="79" fill="hold">
                      <p:stCondLst>
                        <p:cond delay="indefinite"/>
                      </p:stCondLst>
                      <p:childTnLst>
                        <p:par>
                          <p:cTn id="80" fill="hold">
                            <p:stCondLst>
                              <p:cond delay="0"/>
                            </p:stCondLst>
                            <p:childTnLst>
                              <p:par>
                                <p:cTn id="81" presetID="55" presetClass="entr" presetSubtype="0" fill="hold" nodeType="clickEffect">
                                  <p:stCondLst>
                                    <p:cond delay="0"/>
                                  </p:stCondLst>
                                  <p:childTnLst>
                                    <p:set>
                                      <p:cBhvr>
                                        <p:cTn id="82" dur="1" fill="hold">
                                          <p:stCondLst>
                                            <p:cond delay="0"/>
                                          </p:stCondLst>
                                        </p:cTn>
                                        <p:tgtEl>
                                          <p:spTgt spid="73"/>
                                        </p:tgtEl>
                                        <p:attrNameLst>
                                          <p:attrName>style.visibility</p:attrName>
                                        </p:attrNameLst>
                                      </p:cBhvr>
                                      <p:to>
                                        <p:strVal val="visible"/>
                                      </p:to>
                                    </p:set>
                                    <p:anim calcmode="lin" valueType="num">
                                      <p:cBhvr>
                                        <p:cTn id="83" dur="1000" fill="hold"/>
                                        <p:tgtEl>
                                          <p:spTgt spid="73"/>
                                        </p:tgtEl>
                                        <p:attrNameLst>
                                          <p:attrName>ppt_w</p:attrName>
                                        </p:attrNameLst>
                                      </p:cBhvr>
                                      <p:tavLst>
                                        <p:tav tm="0">
                                          <p:val>
                                            <p:strVal val="#ppt_w*0.70"/>
                                          </p:val>
                                        </p:tav>
                                        <p:tav tm="100000">
                                          <p:val>
                                            <p:strVal val="#ppt_w"/>
                                          </p:val>
                                        </p:tav>
                                      </p:tavLst>
                                    </p:anim>
                                    <p:anim calcmode="lin" valueType="num">
                                      <p:cBhvr>
                                        <p:cTn id="84" dur="1000" fill="hold"/>
                                        <p:tgtEl>
                                          <p:spTgt spid="73"/>
                                        </p:tgtEl>
                                        <p:attrNameLst>
                                          <p:attrName>ppt_h</p:attrName>
                                        </p:attrNameLst>
                                      </p:cBhvr>
                                      <p:tavLst>
                                        <p:tav tm="0">
                                          <p:val>
                                            <p:strVal val="#ppt_h"/>
                                          </p:val>
                                        </p:tav>
                                        <p:tav tm="100000">
                                          <p:val>
                                            <p:strVal val="#ppt_h"/>
                                          </p:val>
                                        </p:tav>
                                      </p:tavLst>
                                    </p:anim>
                                    <p:animEffect transition="in" filter="fade">
                                      <p:cBhvr>
                                        <p:cTn id="85" dur="1000"/>
                                        <p:tgtEl>
                                          <p:spTgt spid="73"/>
                                        </p:tgtEl>
                                      </p:cBhvr>
                                    </p:animEffect>
                                  </p:childTnLst>
                                </p:cTn>
                              </p:par>
                            </p:childTnLst>
                          </p:cTn>
                        </p:par>
                        <p:par>
                          <p:cTn id="86" fill="hold">
                            <p:stCondLst>
                              <p:cond delay="1000"/>
                            </p:stCondLst>
                            <p:childTnLst>
                              <p:par>
                                <p:cTn id="87" presetID="55" presetClass="entr" presetSubtype="0" fill="hold" grpId="1" nodeType="afterEffect">
                                  <p:stCondLst>
                                    <p:cond delay="0"/>
                                  </p:stCondLst>
                                  <p:childTnLst>
                                    <p:set>
                                      <p:cBhvr>
                                        <p:cTn id="88" dur="1" fill="hold">
                                          <p:stCondLst>
                                            <p:cond delay="0"/>
                                          </p:stCondLst>
                                        </p:cTn>
                                        <p:tgtEl>
                                          <p:spTgt spid="71"/>
                                        </p:tgtEl>
                                        <p:attrNameLst>
                                          <p:attrName>style.visibility</p:attrName>
                                        </p:attrNameLst>
                                      </p:cBhvr>
                                      <p:to>
                                        <p:strVal val="visible"/>
                                      </p:to>
                                    </p:set>
                                    <p:anim calcmode="lin" valueType="num">
                                      <p:cBhvr>
                                        <p:cTn id="89" dur="1000" fill="hold"/>
                                        <p:tgtEl>
                                          <p:spTgt spid="71"/>
                                        </p:tgtEl>
                                        <p:attrNameLst>
                                          <p:attrName>ppt_w</p:attrName>
                                        </p:attrNameLst>
                                      </p:cBhvr>
                                      <p:tavLst>
                                        <p:tav tm="0">
                                          <p:val>
                                            <p:strVal val="#ppt_w*0.70"/>
                                          </p:val>
                                        </p:tav>
                                        <p:tav tm="100000">
                                          <p:val>
                                            <p:strVal val="#ppt_w"/>
                                          </p:val>
                                        </p:tav>
                                      </p:tavLst>
                                    </p:anim>
                                    <p:anim calcmode="lin" valueType="num">
                                      <p:cBhvr>
                                        <p:cTn id="90" dur="1000" fill="hold"/>
                                        <p:tgtEl>
                                          <p:spTgt spid="71"/>
                                        </p:tgtEl>
                                        <p:attrNameLst>
                                          <p:attrName>ppt_h</p:attrName>
                                        </p:attrNameLst>
                                      </p:cBhvr>
                                      <p:tavLst>
                                        <p:tav tm="0">
                                          <p:val>
                                            <p:strVal val="#ppt_h"/>
                                          </p:val>
                                        </p:tav>
                                        <p:tav tm="100000">
                                          <p:val>
                                            <p:strVal val="#ppt_h"/>
                                          </p:val>
                                        </p:tav>
                                      </p:tavLst>
                                    </p:anim>
                                    <p:animEffect transition="in" filter="fade">
                                      <p:cBhvr>
                                        <p:cTn id="91" dur="1000"/>
                                        <p:tgtEl>
                                          <p:spTgt spid="71"/>
                                        </p:tgtEl>
                                      </p:cBhvr>
                                    </p:animEffect>
                                  </p:childTnLst>
                                </p:cTn>
                              </p:par>
                            </p:childTnLst>
                          </p:cTn>
                        </p:par>
                        <p:par>
                          <p:cTn id="92" fill="hold">
                            <p:stCondLst>
                              <p:cond delay="2000"/>
                            </p:stCondLst>
                            <p:childTnLst>
                              <p:par>
                                <p:cTn id="93" presetID="55" presetClass="entr" presetSubtype="0"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 calcmode="lin" valueType="num">
                                      <p:cBhvr>
                                        <p:cTn id="95" dur="1000" fill="hold"/>
                                        <p:tgtEl>
                                          <p:spTgt spid="71"/>
                                        </p:tgtEl>
                                        <p:attrNameLst>
                                          <p:attrName>ppt_w</p:attrName>
                                        </p:attrNameLst>
                                      </p:cBhvr>
                                      <p:tavLst>
                                        <p:tav tm="0">
                                          <p:val>
                                            <p:strVal val="#ppt_w*0.70"/>
                                          </p:val>
                                        </p:tav>
                                        <p:tav tm="100000">
                                          <p:val>
                                            <p:strVal val="#ppt_w"/>
                                          </p:val>
                                        </p:tav>
                                      </p:tavLst>
                                    </p:anim>
                                    <p:anim calcmode="lin" valueType="num">
                                      <p:cBhvr>
                                        <p:cTn id="96" dur="1000" fill="hold"/>
                                        <p:tgtEl>
                                          <p:spTgt spid="71"/>
                                        </p:tgtEl>
                                        <p:attrNameLst>
                                          <p:attrName>ppt_h</p:attrName>
                                        </p:attrNameLst>
                                      </p:cBhvr>
                                      <p:tavLst>
                                        <p:tav tm="0">
                                          <p:val>
                                            <p:strVal val="#ppt_h"/>
                                          </p:val>
                                        </p:tav>
                                        <p:tav tm="100000">
                                          <p:val>
                                            <p:strVal val="#ppt_h"/>
                                          </p:val>
                                        </p:tav>
                                      </p:tavLst>
                                    </p:anim>
                                    <p:animEffect transition="in" filter="fade">
                                      <p:cBhvr>
                                        <p:cTn id="97" dur="1000"/>
                                        <p:tgtEl>
                                          <p:spTgt spid="71"/>
                                        </p:tgtEl>
                                      </p:cBhvr>
                                    </p:animEffect>
                                  </p:childTnLst>
                                </p:cTn>
                              </p:par>
                            </p:childTnLst>
                          </p:cTn>
                        </p:par>
                      </p:childTnLst>
                    </p:cTn>
                  </p:par>
                  <p:par>
                    <p:cTn id="98" fill="hold">
                      <p:stCondLst>
                        <p:cond delay="indefinite"/>
                      </p:stCondLst>
                      <p:childTnLst>
                        <p:par>
                          <p:cTn id="99" fill="hold">
                            <p:stCondLst>
                              <p:cond delay="0"/>
                            </p:stCondLst>
                            <p:childTnLst>
                              <p:par>
                                <p:cTn id="100" presetID="55" presetClass="entr" presetSubtype="0" fill="hold" nodeType="clickEffect">
                                  <p:stCondLst>
                                    <p:cond delay="0"/>
                                  </p:stCondLst>
                                  <p:childTnLst>
                                    <p:set>
                                      <p:cBhvr>
                                        <p:cTn id="101" dur="1" fill="hold">
                                          <p:stCondLst>
                                            <p:cond delay="0"/>
                                          </p:stCondLst>
                                        </p:cTn>
                                        <p:tgtEl>
                                          <p:spTgt spid="74"/>
                                        </p:tgtEl>
                                        <p:attrNameLst>
                                          <p:attrName>style.visibility</p:attrName>
                                        </p:attrNameLst>
                                      </p:cBhvr>
                                      <p:to>
                                        <p:strVal val="visible"/>
                                      </p:to>
                                    </p:set>
                                    <p:anim calcmode="lin" valueType="num">
                                      <p:cBhvr>
                                        <p:cTn id="102" dur="1000" fill="hold"/>
                                        <p:tgtEl>
                                          <p:spTgt spid="74"/>
                                        </p:tgtEl>
                                        <p:attrNameLst>
                                          <p:attrName>ppt_w</p:attrName>
                                        </p:attrNameLst>
                                      </p:cBhvr>
                                      <p:tavLst>
                                        <p:tav tm="0">
                                          <p:val>
                                            <p:strVal val="#ppt_w*0.70"/>
                                          </p:val>
                                        </p:tav>
                                        <p:tav tm="100000">
                                          <p:val>
                                            <p:strVal val="#ppt_w"/>
                                          </p:val>
                                        </p:tav>
                                      </p:tavLst>
                                    </p:anim>
                                    <p:anim calcmode="lin" valueType="num">
                                      <p:cBhvr>
                                        <p:cTn id="103" dur="1000" fill="hold"/>
                                        <p:tgtEl>
                                          <p:spTgt spid="74"/>
                                        </p:tgtEl>
                                        <p:attrNameLst>
                                          <p:attrName>ppt_h</p:attrName>
                                        </p:attrNameLst>
                                      </p:cBhvr>
                                      <p:tavLst>
                                        <p:tav tm="0">
                                          <p:val>
                                            <p:strVal val="#ppt_h"/>
                                          </p:val>
                                        </p:tav>
                                        <p:tav tm="100000">
                                          <p:val>
                                            <p:strVal val="#ppt_h"/>
                                          </p:val>
                                        </p:tav>
                                      </p:tavLst>
                                    </p:anim>
                                    <p:animEffect transition="in" filter="fade">
                                      <p:cBhvr>
                                        <p:cTn id="104" dur="1000"/>
                                        <p:tgtEl>
                                          <p:spTgt spid="74"/>
                                        </p:tgtEl>
                                      </p:cBhvr>
                                    </p:animEffect>
                                  </p:childTnLst>
                                </p:cTn>
                              </p:par>
                            </p:childTnLst>
                          </p:cTn>
                        </p:par>
                        <p:par>
                          <p:cTn id="105" fill="hold">
                            <p:stCondLst>
                              <p:cond delay="1000"/>
                            </p:stCondLst>
                            <p:childTnLst>
                              <p:par>
                                <p:cTn id="106" presetID="55" presetClass="entr" presetSubtype="0" fill="hold" grpId="0" nodeType="afterEffect">
                                  <p:stCondLst>
                                    <p:cond delay="0"/>
                                  </p:stCondLst>
                                  <p:childTnLst>
                                    <p:set>
                                      <p:cBhvr>
                                        <p:cTn id="107" dur="1" fill="hold">
                                          <p:stCondLst>
                                            <p:cond delay="0"/>
                                          </p:stCondLst>
                                        </p:cTn>
                                        <p:tgtEl>
                                          <p:spTgt spid="70"/>
                                        </p:tgtEl>
                                        <p:attrNameLst>
                                          <p:attrName>style.visibility</p:attrName>
                                        </p:attrNameLst>
                                      </p:cBhvr>
                                      <p:to>
                                        <p:strVal val="visible"/>
                                      </p:to>
                                    </p:set>
                                    <p:anim calcmode="lin" valueType="num">
                                      <p:cBhvr>
                                        <p:cTn id="108" dur="1000" fill="hold"/>
                                        <p:tgtEl>
                                          <p:spTgt spid="70"/>
                                        </p:tgtEl>
                                        <p:attrNameLst>
                                          <p:attrName>ppt_w</p:attrName>
                                        </p:attrNameLst>
                                      </p:cBhvr>
                                      <p:tavLst>
                                        <p:tav tm="0">
                                          <p:val>
                                            <p:strVal val="#ppt_w*0.70"/>
                                          </p:val>
                                        </p:tav>
                                        <p:tav tm="100000">
                                          <p:val>
                                            <p:strVal val="#ppt_w"/>
                                          </p:val>
                                        </p:tav>
                                      </p:tavLst>
                                    </p:anim>
                                    <p:anim calcmode="lin" valueType="num">
                                      <p:cBhvr>
                                        <p:cTn id="109" dur="1000" fill="hold"/>
                                        <p:tgtEl>
                                          <p:spTgt spid="70"/>
                                        </p:tgtEl>
                                        <p:attrNameLst>
                                          <p:attrName>ppt_h</p:attrName>
                                        </p:attrNameLst>
                                      </p:cBhvr>
                                      <p:tavLst>
                                        <p:tav tm="0">
                                          <p:val>
                                            <p:strVal val="#ppt_h"/>
                                          </p:val>
                                        </p:tav>
                                        <p:tav tm="100000">
                                          <p:val>
                                            <p:strVal val="#ppt_h"/>
                                          </p:val>
                                        </p:tav>
                                      </p:tavLst>
                                    </p:anim>
                                    <p:animEffect transition="in" filter="fade">
                                      <p:cBhvr>
                                        <p:cTn id="110" dur="1000"/>
                                        <p:tgtEl>
                                          <p:spTgt spid="70"/>
                                        </p:tgtEl>
                                      </p:cBhvr>
                                    </p:animEffect>
                                  </p:childTnLst>
                                </p:cTn>
                              </p:par>
                            </p:childTnLst>
                          </p:cTn>
                        </p:par>
                      </p:childTnLst>
                    </p:cTn>
                  </p:par>
                  <p:par>
                    <p:cTn id="111" fill="hold">
                      <p:stCondLst>
                        <p:cond delay="indefinite"/>
                      </p:stCondLst>
                      <p:childTnLst>
                        <p:par>
                          <p:cTn id="112" fill="hold">
                            <p:stCondLst>
                              <p:cond delay="0"/>
                            </p:stCondLst>
                            <p:childTnLst>
                              <p:par>
                                <p:cTn id="113" presetID="55" presetClass="entr" presetSubtype="0" fill="hold" nodeType="clickEffect">
                                  <p:stCondLst>
                                    <p:cond delay="0"/>
                                  </p:stCondLst>
                                  <p:childTnLst>
                                    <p:set>
                                      <p:cBhvr>
                                        <p:cTn id="114" dur="1" fill="hold">
                                          <p:stCondLst>
                                            <p:cond delay="0"/>
                                          </p:stCondLst>
                                        </p:cTn>
                                        <p:tgtEl>
                                          <p:spTgt spid="60"/>
                                        </p:tgtEl>
                                        <p:attrNameLst>
                                          <p:attrName>style.visibility</p:attrName>
                                        </p:attrNameLst>
                                      </p:cBhvr>
                                      <p:to>
                                        <p:strVal val="visible"/>
                                      </p:to>
                                    </p:set>
                                    <p:anim calcmode="lin" valueType="num">
                                      <p:cBhvr>
                                        <p:cTn id="115" dur="1000" fill="hold"/>
                                        <p:tgtEl>
                                          <p:spTgt spid="60"/>
                                        </p:tgtEl>
                                        <p:attrNameLst>
                                          <p:attrName>ppt_w</p:attrName>
                                        </p:attrNameLst>
                                      </p:cBhvr>
                                      <p:tavLst>
                                        <p:tav tm="0">
                                          <p:val>
                                            <p:strVal val="#ppt_w*0.70"/>
                                          </p:val>
                                        </p:tav>
                                        <p:tav tm="100000">
                                          <p:val>
                                            <p:strVal val="#ppt_w"/>
                                          </p:val>
                                        </p:tav>
                                      </p:tavLst>
                                    </p:anim>
                                    <p:anim calcmode="lin" valueType="num">
                                      <p:cBhvr>
                                        <p:cTn id="116" dur="1000" fill="hold"/>
                                        <p:tgtEl>
                                          <p:spTgt spid="60"/>
                                        </p:tgtEl>
                                        <p:attrNameLst>
                                          <p:attrName>ppt_h</p:attrName>
                                        </p:attrNameLst>
                                      </p:cBhvr>
                                      <p:tavLst>
                                        <p:tav tm="0">
                                          <p:val>
                                            <p:strVal val="#ppt_h"/>
                                          </p:val>
                                        </p:tav>
                                        <p:tav tm="100000">
                                          <p:val>
                                            <p:strVal val="#ppt_h"/>
                                          </p:val>
                                        </p:tav>
                                      </p:tavLst>
                                    </p:anim>
                                    <p:animEffect transition="in" filter="fade">
                                      <p:cBhvr>
                                        <p:cTn id="117" dur="1000"/>
                                        <p:tgtEl>
                                          <p:spTgt spid="60"/>
                                        </p:tgtEl>
                                      </p:cBhvr>
                                    </p:animEffect>
                                  </p:childTnLst>
                                </p:cTn>
                              </p:par>
                            </p:childTnLst>
                          </p:cTn>
                        </p:par>
                        <p:par>
                          <p:cTn id="118" fill="hold">
                            <p:stCondLst>
                              <p:cond delay="1000"/>
                            </p:stCondLst>
                            <p:childTnLst>
                              <p:par>
                                <p:cTn id="119" presetID="55" presetClass="entr" presetSubtype="0" fill="hold" grpId="0" nodeType="afterEffect">
                                  <p:stCondLst>
                                    <p:cond delay="0"/>
                                  </p:stCondLst>
                                  <p:childTnLst>
                                    <p:set>
                                      <p:cBhvr>
                                        <p:cTn id="120" dur="1" fill="hold">
                                          <p:stCondLst>
                                            <p:cond delay="0"/>
                                          </p:stCondLst>
                                        </p:cTn>
                                        <p:tgtEl>
                                          <p:spTgt spid="59"/>
                                        </p:tgtEl>
                                        <p:attrNameLst>
                                          <p:attrName>style.visibility</p:attrName>
                                        </p:attrNameLst>
                                      </p:cBhvr>
                                      <p:to>
                                        <p:strVal val="visible"/>
                                      </p:to>
                                    </p:set>
                                    <p:anim calcmode="lin" valueType="num">
                                      <p:cBhvr>
                                        <p:cTn id="121" dur="1000" fill="hold"/>
                                        <p:tgtEl>
                                          <p:spTgt spid="59"/>
                                        </p:tgtEl>
                                        <p:attrNameLst>
                                          <p:attrName>ppt_w</p:attrName>
                                        </p:attrNameLst>
                                      </p:cBhvr>
                                      <p:tavLst>
                                        <p:tav tm="0">
                                          <p:val>
                                            <p:strVal val="#ppt_w*0.70"/>
                                          </p:val>
                                        </p:tav>
                                        <p:tav tm="100000">
                                          <p:val>
                                            <p:strVal val="#ppt_w"/>
                                          </p:val>
                                        </p:tav>
                                      </p:tavLst>
                                    </p:anim>
                                    <p:anim calcmode="lin" valueType="num">
                                      <p:cBhvr>
                                        <p:cTn id="122" dur="1000" fill="hold"/>
                                        <p:tgtEl>
                                          <p:spTgt spid="59"/>
                                        </p:tgtEl>
                                        <p:attrNameLst>
                                          <p:attrName>ppt_h</p:attrName>
                                        </p:attrNameLst>
                                      </p:cBhvr>
                                      <p:tavLst>
                                        <p:tav tm="0">
                                          <p:val>
                                            <p:strVal val="#ppt_h"/>
                                          </p:val>
                                        </p:tav>
                                        <p:tav tm="100000">
                                          <p:val>
                                            <p:strVal val="#ppt_h"/>
                                          </p:val>
                                        </p:tav>
                                      </p:tavLst>
                                    </p:anim>
                                    <p:animEffect transition="in" filter="fade">
                                      <p:cBhvr>
                                        <p:cTn id="123"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55" grpId="0" animBg="1"/>
      <p:bldP spid="57357" grpId="0" animBg="1"/>
      <p:bldP spid="57361" grpId="0" animBg="1"/>
      <p:bldP spid="57381" grpId="0" animBg="1"/>
      <p:bldP spid="57388" grpId="0" animBg="1"/>
      <p:bldP spid="58" grpId="0" animBg="1"/>
      <p:bldP spid="59" grpId="0" animBg="1"/>
      <p:bldP spid="70" grpId="0" animBg="1"/>
      <p:bldP spid="71" grpId="0" animBg="1"/>
      <p:bldP spid="71" grpId="1" animBg="1"/>
      <p:bldP spid="72" grpId="0" animBg="1"/>
      <p:bldP spid="5735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p:cNvSpPr>
            <a:spLocks noChangeArrowheads="1"/>
          </p:cNvSpPr>
          <p:nvPr/>
        </p:nvSpPr>
        <p:spPr bwMode="auto">
          <a:xfrm>
            <a:off x="2438400" y="152400"/>
            <a:ext cx="4343400" cy="1219200"/>
          </a:xfrm>
          <a:prstGeom prst="can">
            <a:avLst>
              <a:gd name="adj" fmla="val 25000"/>
            </a:avLst>
          </a:prstGeom>
          <a:solidFill>
            <a:srgbClr val="FFEFF7"/>
          </a:solidFill>
          <a:ln w="38100">
            <a:solidFill>
              <a:srgbClr val="FF91C8"/>
            </a:solidFill>
            <a:round/>
            <a:headEnd/>
            <a:tailEnd/>
          </a:ln>
        </p:spPr>
        <p:txBody>
          <a:bodyPr wrap="none" anchor="ctr"/>
          <a:lstStyle/>
          <a:p>
            <a:endParaRPr lang="ar-JO">
              <a:solidFill>
                <a:prstClr val="black"/>
              </a:solidFill>
            </a:endParaRPr>
          </a:p>
        </p:txBody>
      </p:sp>
      <p:sp>
        <p:nvSpPr>
          <p:cNvPr id="6" name="AutoShape 8"/>
          <p:cNvSpPr>
            <a:spLocks noChangeArrowheads="1"/>
          </p:cNvSpPr>
          <p:nvPr/>
        </p:nvSpPr>
        <p:spPr bwMode="auto">
          <a:xfrm>
            <a:off x="428625" y="1500188"/>
            <a:ext cx="7848600" cy="4929187"/>
          </a:xfrm>
          <a:prstGeom prst="flowChartMultidocument">
            <a:avLst/>
          </a:prstGeom>
          <a:solidFill>
            <a:srgbClr val="CBE5FF"/>
          </a:solidFill>
          <a:ln w="57150">
            <a:solidFill>
              <a:srgbClr val="0000FF"/>
            </a:solidFill>
            <a:miter lim="800000"/>
            <a:headEnd/>
            <a:tailEnd/>
          </a:ln>
        </p:spPr>
        <p:txBody>
          <a:bodyPr/>
          <a:lstStyle/>
          <a:p>
            <a:pPr marL="342900" indent="-342900" eaLnBrk="0" hangingPunct="0">
              <a:lnSpc>
                <a:spcPct val="235000"/>
              </a:lnSpc>
              <a:spcBef>
                <a:spcPct val="20000"/>
              </a:spcBef>
              <a:buFont typeface="Arial" pitchFamily="34" charset="0"/>
              <a:buNone/>
            </a:pPr>
            <a:r>
              <a:rPr lang="ar-SA" sz="3600">
                <a:solidFill>
                  <a:srgbClr val="009900"/>
                </a:solidFill>
              </a:rPr>
              <a:t>  </a:t>
            </a:r>
            <a:endParaRPr lang="en-US" sz="3600" dirty="0">
              <a:solidFill>
                <a:srgbClr val="009900"/>
              </a:solidFill>
            </a:endParaRPr>
          </a:p>
        </p:txBody>
      </p:sp>
      <p:sp>
        <p:nvSpPr>
          <p:cNvPr id="3" name="عنوان فرعي 2"/>
          <p:cNvSpPr>
            <a:spLocks noGrp="1"/>
          </p:cNvSpPr>
          <p:nvPr>
            <p:ph type="subTitle" idx="1"/>
          </p:nvPr>
        </p:nvSpPr>
        <p:spPr>
          <a:xfrm>
            <a:off x="357188" y="2676524"/>
            <a:ext cx="6929437" cy="3395681"/>
          </a:xfrm>
        </p:spPr>
        <p:txBody>
          <a:bodyPr>
            <a:normAutofit fontScale="70000" lnSpcReduction="20000"/>
          </a:bodyPr>
          <a:lstStyle/>
          <a:p>
            <a:pPr>
              <a:lnSpc>
                <a:spcPct val="200000"/>
              </a:lnSpc>
            </a:pPr>
            <a:r>
              <a:rPr lang="ar-SA" sz="4600" b="1" dirty="0" smtClean="0">
                <a:solidFill>
                  <a:srgbClr val="CC0099"/>
                </a:solidFill>
                <a:latin typeface="Times New Roman" pitchFamily="18" charset="0"/>
                <a:cs typeface="Times New Roman" pitchFamily="18" charset="0"/>
              </a:rPr>
              <a:t>وجود قوة عمل متجانسة على أساس وجود خصائص مشتركة في القوى العاملة ( المستوى الثقافي والتدريبي، الخلفية السلوكية والاجتماعية</a:t>
            </a:r>
            <a:r>
              <a:rPr lang="ar-SA" b="1" dirty="0" smtClean="0">
                <a:solidFill>
                  <a:srgbClr val="CC0099"/>
                </a:solidFill>
                <a:latin typeface="Times New Roman" pitchFamily="18" charset="0"/>
                <a:cs typeface="Times New Roman" pitchFamily="18" charset="0"/>
              </a:rPr>
              <a:t>) </a:t>
            </a:r>
            <a:r>
              <a:rPr lang="ar-SA" b="1" dirty="0" smtClean="0">
                <a:latin typeface="Times New Roman" pitchFamily="18" charset="0"/>
                <a:cs typeface="Times New Roman" pitchFamily="18" charset="0"/>
              </a:rPr>
              <a:t>.</a:t>
            </a:r>
            <a:endParaRPr lang="en-US" b="1" dirty="0" smtClean="0">
              <a:latin typeface="Times New Roman" pitchFamily="18" charset="0"/>
              <a:cs typeface="Times New Roman" pitchFamily="18" charset="0"/>
            </a:endParaRPr>
          </a:p>
          <a:p>
            <a:endParaRPr lang="ar-SA" dirty="0" smtClean="0"/>
          </a:p>
        </p:txBody>
      </p:sp>
      <p:sp>
        <p:nvSpPr>
          <p:cNvPr id="5" name="عنصر نائب لرقم الشريحة 4"/>
          <p:cNvSpPr>
            <a:spLocks noGrp="1"/>
          </p:cNvSpPr>
          <p:nvPr>
            <p:ph type="sldNum" sz="quarter" idx="12"/>
          </p:nvPr>
        </p:nvSpPr>
        <p:spPr/>
        <p:txBody>
          <a:bodyPr/>
          <a:lstStyle/>
          <a:p>
            <a:pPr>
              <a:defRPr/>
            </a:pPr>
            <a:fld id="{062AF4DC-17EE-46F8-8DAB-A93E1D4E57C1}" type="slidenum">
              <a:rPr lang="ar-SA" smtClean="0">
                <a:solidFill>
                  <a:prstClr val="black">
                    <a:tint val="75000"/>
                  </a:prstClr>
                </a:solidFill>
              </a:rPr>
              <a:pPr>
                <a:defRPr/>
              </a:pPr>
              <a:t>16</a:t>
            </a:fld>
            <a:endParaRPr lang="ar-SA">
              <a:solidFill>
                <a:prstClr val="black">
                  <a:tint val="75000"/>
                </a:prstClr>
              </a:solidFill>
            </a:endParaRPr>
          </a:p>
        </p:txBody>
      </p:sp>
      <p:sp>
        <p:nvSpPr>
          <p:cNvPr id="8" name="مستطيل 7"/>
          <p:cNvSpPr/>
          <p:nvPr/>
        </p:nvSpPr>
        <p:spPr>
          <a:xfrm>
            <a:off x="2500298" y="428604"/>
            <a:ext cx="4161717"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cs typeface="Times New Roman" pitchFamily="18" charset="0"/>
              </a:rPr>
              <a:t>قوة عمل متجانسة</a:t>
            </a:r>
            <a:endPar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1368598980"/>
      </p:ext>
    </p:extLst>
  </p:cSld>
  <p:clrMapOvr>
    <a:masterClrMapping/>
  </p:clrMapOvr>
  <p:transition>
    <p:sndAc>
      <p:stSnd>
        <p:snd r:embed="rId2" name="Utopia Default.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wipe(down)">
                                      <p:cBhvr>
                                        <p:cTn id="16" dur="580">
                                          <p:stCondLst>
                                            <p:cond delay="0"/>
                                          </p:stCondLst>
                                        </p:cTn>
                                        <p:tgtEl>
                                          <p:spTgt spid="8">
                                            <p:txEl>
                                              <p:pRg st="0" end="0"/>
                                            </p:txEl>
                                          </p:spTgt>
                                        </p:tgtEl>
                                      </p:cBhvr>
                                    </p:animEffect>
                                    <p:anim calcmode="lin" valueType="num">
                                      <p:cBhvr>
                                        <p:cTn id="17" dur="1822"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8">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8">
                                            <p:txEl>
                                              <p:pRg st="0" end="0"/>
                                            </p:txEl>
                                          </p:spTgt>
                                        </p:tgtEl>
                                      </p:cBhvr>
                                      <p:to x="100000" y="60000"/>
                                    </p:animScale>
                                    <p:animScale>
                                      <p:cBhvr>
                                        <p:cTn id="23" dur="166" decel="50000">
                                          <p:stCondLst>
                                            <p:cond delay="676"/>
                                          </p:stCondLst>
                                        </p:cTn>
                                        <p:tgtEl>
                                          <p:spTgt spid="8">
                                            <p:txEl>
                                              <p:pRg st="0" end="0"/>
                                            </p:txEl>
                                          </p:spTgt>
                                        </p:tgtEl>
                                      </p:cBhvr>
                                      <p:to x="100000" y="100000"/>
                                    </p:animScale>
                                    <p:animScale>
                                      <p:cBhvr>
                                        <p:cTn id="24" dur="26">
                                          <p:stCondLst>
                                            <p:cond delay="1312"/>
                                          </p:stCondLst>
                                        </p:cTn>
                                        <p:tgtEl>
                                          <p:spTgt spid="8">
                                            <p:txEl>
                                              <p:pRg st="0" end="0"/>
                                            </p:txEl>
                                          </p:spTgt>
                                        </p:tgtEl>
                                      </p:cBhvr>
                                      <p:to x="100000" y="80000"/>
                                    </p:animScale>
                                    <p:animScale>
                                      <p:cBhvr>
                                        <p:cTn id="25" dur="166" decel="50000">
                                          <p:stCondLst>
                                            <p:cond delay="1338"/>
                                          </p:stCondLst>
                                        </p:cTn>
                                        <p:tgtEl>
                                          <p:spTgt spid="8">
                                            <p:txEl>
                                              <p:pRg st="0" end="0"/>
                                            </p:txEl>
                                          </p:spTgt>
                                        </p:tgtEl>
                                      </p:cBhvr>
                                      <p:to x="100000" y="100000"/>
                                    </p:animScale>
                                    <p:animScale>
                                      <p:cBhvr>
                                        <p:cTn id="26" dur="26">
                                          <p:stCondLst>
                                            <p:cond delay="1642"/>
                                          </p:stCondLst>
                                        </p:cTn>
                                        <p:tgtEl>
                                          <p:spTgt spid="8">
                                            <p:txEl>
                                              <p:pRg st="0" end="0"/>
                                            </p:txEl>
                                          </p:spTgt>
                                        </p:tgtEl>
                                      </p:cBhvr>
                                      <p:to x="100000" y="90000"/>
                                    </p:animScale>
                                    <p:animScale>
                                      <p:cBhvr>
                                        <p:cTn id="27" dur="166" decel="50000">
                                          <p:stCondLst>
                                            <p:cond delay="1668"/>
                                          </p:stCondLst>
                                        </p:cTn>
                                        <p:tgtEl>
                                          <p:spTgt spid="8">
                                            <p:txEl>
                                              <p:pRg st="0" end="0"/>
                                            </p:txEl>
                                          </p:spTgt>
                                        </p:tgtEl>
                                      </p:cBhvr>
                                      <p:to x="100000" y="100000"/>
                                    </p:animScale>
                                    <p:animScale>
                                      <p:cBhvr>
                                        <p:cTn id="28" dur="26">
                                          <p:stCondLst>
                                            <p:cond delay="1808"/>
                                          </p:stCondLst>
                                        </p:cTn>
                                        <p:tgtEl>
                                          <p:spTgt spid="8">
                                            <p:txEl>
                                              <p:pRg st="0" end="0"/>
                                            </p:txEl>
                                          </p:spTgt>
                                        </p:tgtEl>
                                      </p:cBhvr>
                                      <p:to x="100000" y="95000"/>
                                    </p:animScale>
                                    <p:animScale>
                                      <p:cBhvr>
                                        <p:cTn id="29" dur="166" decel="50000">
                                          <p:stCondLst>
                                            <p:cond delay="1834"/>
                                          </p:stCondLst>
                                        </p:cTn>
                                        <p:tgtEl>
                                          <p:spTgt spid="8">
                                            <p:txEl>
                                              <p:pRg st="0" end="0"/>
                                            </p:txEl>
                                          </p:spTgt>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30"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800" decel="100000"/>
                                        <p:tgtEl>
                                          <p:spTgt spid="7"/>
                                        </p:tgtEl>
                                      </p:cBhvr>
                                    </p:animEffect>
                                    <p:anim calcmode="lin" valueType="num">
                                      <p:cBhvr>
                                        <p:cTn id="35" dur="800" decel="100000" fill="hold"/>
                                        <p:tgtEl>
                                          <p:spTgt spid="7"/>
                                        </p:tgtEl>
                                        <p:attrNameLst>
                                          <p:attrName>style.rotation</p:attrName>
                                        </p:attrNameLst>
                                      </p:cBhvr>
                                      <p:tavLst>
                                        <p:tav tm="0">
                                          <p:val>
                                            <p:fltVal val="-90"/>
                                          </p:val>
                                        </p:tav>
                                        <p:tav tm="100000">
                                          <p:val>
                                            <p:fltVal val="0"/>
                                          </p:val>
                                        </p:tav>
                                      </p:tavLst>
                                    </p:anim>
                                    <p:anim calcmode="lin" valueType="num">
                                      <p:cBhvr>
                                        <p:cTn id="36" dur="800" decel="100000" fill="hold"/>
                                        <p:tgtEl>
                                          <p:spTgt spid="7"/>
                                        </p:tgtEl>
                                        <p:attrNameLst>
                                          <p:attrName>ppt_x</p:attrName>
                                        </p:attrNameLst>
                                      </p:cBhvr>
                                      <p:tavLst>
                                        <p:tav tm="0">
                                          <p:val>
                                            <p:strVal val="#ppt_x+0.4"/>
                                          </p:val>
                                        </p:tav>
                                        <p:tav tm="100000">
                                          <p:val>
                                            <p:strVal val="#ppt_x-0.05"/>
                                          </p:val>
                                        </p:tav>
                                      </p:tavLst>
                                    </p:anim>
                                    <p:anim calcmode="lin" valueType="num">
                                      <p:cBhvr>
                                        <p:cTn id="37" dur="800" decel="100000" fill="hold"/>
                                        <p:tgtEl>
                                          <p:spTgt spid="7"/>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40" fill="hold">
                            <p:stCondLst>
                              <p:cond delay="1000"/>
                            </p:stCondLst>
                            <p:childTnLst>
                              <p:par>
                                <p:cTn id="41" presetID="41" presetClass="entr" presetSubtype="0" fill="hold" nodeType="afterEffect">
                                  <p:stCondLst>
                                    <p:cond delay="0"/>
                                  </p:stCondLst>
                                  <p:iterate type="lt">
                                    <p:tmPct val="10000"/>
                                  </p:iterate>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p:cTn id="4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4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p:cNvSpPr>
            <a:spLocks noChangeArrowheads="1"/>
          </p:cNvSpPr>
          <p:nvPr/>
        </p:nvSpPr>
        <p:spPr bwMode="auto">
          <a:xfrm>
            <a:off x="2438400" y="152400"/>
            <a:ext cx="4343400" cy="1219200"/>
          </a:xfrm>
          <a:prstGeom prst="can">
            <a:avLst>
              <a:gd name="adj" fmla="val 25000"/>
            </a:avLst>
          </a:prstGeom>
          <a:solidFill>
            <a:srgbClr val="FFEFF7"/>
          </a:solidFill>
          <a:ln w="38100">
            <a:solidFill>
              <a:srgbClr val="FF91C8"/>
            </a:solidFill>
            <a:round/>
            <a:headEnd/>
            <a:tailEnd/>
          </a:ln>
        </p:spPr>
        <p:txBody>
          <a:bodyPr wrap="none" anchor="ctr"/>
          <a:lstStyle/>
          <a:p>
            <a:endParaRPr lang="ar-JO">
              <a:solidFill>
                <a:prstClr val="black"/>
              </a:solidFill>
            </a:endParaRPr>
          </a:p>
        </p:txBody>
      </p:sp>
      <p:sp>
        <p:nvSpPr>
          <p:cNvPr id="6" name="AutoShape 8"/>
          <p:cNvSpPr>
            <a:spLocks noChangeArrowheads="1"/>
          </p:cNvSpPr>
          <p:nvPr/>
        </p:nvSpPr>
        <p:spPr bwMode="auto">
          <a:xfrm>
            <a:off x="468313" y="1500188"/>
            <a:ext cx="7848600" cy="4929187"/>
          </a:xfrm>
          <a:prstGeom prst="flowChartMultidocument">
            <a:avLst/>
          </a:prstGeom>
          <a:solidFill>
            <a:srgbClr val="CBE5FF"/>
          </a:solidFill>
          <a:ln w="57150">
            <a:solidFill>
              <a:srgbClr val="0000FF"/>
            </a:solidFill>
            <a:miter lim="800000"/>
            <a:headEnd/>
            <a:tailEnd/>
          </a:ln>
        </p:spPr>
        <p:txBody>
          <a:bodyPr/>
          <a:lstStyle/>
          <a:p>
            <a:pPr marL="342900" indent="-342900" eaLnBrk="0" hangingPunct="0">
              <a:lnSpc>
                <a:spcPct val="235000"/>
              </a:lnSpc>
              <a:spcBef>
                <a:spcPct val="20000"/>
              </a:spcBef>
              <a:buFont typeface="Arial" pitchFamily="34" charset="0"/>
              <a:buNone/>
            </a:pPr>
            <a:r>
              <a:rPr lang="ar-SA" sz="3600">
                <a:solidFill>
                  <a:srgbClr val="009900"/>
                </a:solidFill>
              </a:rPr>
              <a:t>  </a:t>
            </a:r>
            <a:endParaRPr lang="en-US" sz="3600" dirty="0">
              <a:solidFill>
                <a:srgbClr val="009900"/>
              </a:solidFill>
            </a:endParaRPr>
          </a:p>
        </p:txBody>
      </p:sp>
      <p:sp>
        <p:nvSpPr>
          <p:cNvPr id="3" name="عنوان فرعي 2"/>
          <p:cNvSpPr>
            <a:spLocks noGrp="1"/>
          </p:cNvSpPr>
          <p:nvPr>
            <p:ph type="subTitle" idx="1"/>
          </p:nvPr>
        </p:nvSpPr>
        <p:spPr>
          <a:xfrm>
            <a:off x="571500" y="2643188"/>
            <a:ext cx="6400800" cy="2928952"/>
          </a:xfrm>
        </p:spPr>
        <p:txBody>
          <a:bodyPr>
            <a:normAutofit fontScale="62500" lnSpcReduction="20000"/>
          </a:bodyPr>
          <a:lstStyle/>
          <a:p>
            <a:pPr>
              <a:lnSpc>
                <a:spcPct val="200000"/>
              </a:lnSpc>
            </a:pPr>
            <a:r>
              <a:rPr lang="ar-SA" sz="5100" b="1" dirty="0" smtClean="0">
                <a:solidFill>
                  <a:srgbClr val="CC0099"/>
                </a:solidFill>
                <a:latin typeface="Times New Roman" pitchFamily="18" charset="0"/>
                <a:cs typeface="Times New Roman" pitchFamily="18" charset="0"/>
              </a:rPr>
              <a:t>أي أنها تستطيع تحقيق الإنتاج وفق المعايير المحددة مسبقاً ( كماً ونوعاً)، وفي الوقت المحدد، وبالمواصفات المحددة </a:t>
            </a:r>
            <a:r>
              <a:rPr lang="ar-SA" sz="5100" dirty="0" smtClean="0">
                <a:solidFill>
                  <a:srgbClr val="008000"/>
                </a:solidFill>
                <a:latin typeface="Times New Roman" pitchFamily="18" charset="0"/>
                <a:cs typeface="Times New Roman" pitchFamily="18" charset="0"/>
              </a:rPr>
              <a:t>.</a:t>
            </a:r>
            <a:endParaRPr lang="en-US" sz="5100" dirty="0" smtClean="0">
              <a:solidFill>
                <a:srgbClr val="008000"/>
              </a:solidFill>
              <a:latin typeface="Times New Roman" pitchFamily="18" charset="0"/>
              <a:cs typeface="Times New Roman" pitchFamily="18" charset="0"/>
            </a:endParaRPr>
          </a:p>
          <a:p>
            <a:endParaRPr lang="ar-SA" dirty="0" smtClean="0"/>
          </a:p>
        </p:txBody>
      </p:sp>
      <p:sp>
        <p:nvSpPr>
          <p:cNvPr id="5" name="عنصر نائب لرقم الشريحة 4"/>
          <p:cNvSpPr>
            <a:spLocks noGrp="1"/>
          </p:cNvSpPr>
          <p:nvPr>
            <p:ph type="sldNum" sz="quarter" idx="12"/>
          </p:nvPr>
        </p:nvSpPr>
        <p:spPr/>
        <p:txBody>
          <a:bodyPr/>
          <a:lstStyle/>
          <a:p>
            <a:pPr>
              <a:defRPr/>
            </a:pPr>
            <a:fld id="{CA00BA99-216A-457B-8A08-06B388BB1DB6}" type="slidenum">
              <a:rPr lang="ar-SA" smtClean="0">
                <a:solidFill>
                  <a:prstClr val="black">
                    <a:tint val="75000"/>
                  </a:prstClr>
                </a:solidFill>
              </a:rPr>
              <a:pPr>
                <a:defRPr/>
              </a:pPr>
              <a:t>17</a:t>
            </a:fld>
            <a:endParaRPr lang="ar-SA" dirty="0">
              <a:solidFill>
                <a:prstClr val="black">
                  <a:tint val="75000"/>
                </a:prstClr>
              </a:solidFill>
            </a:endParaRPr>
          </a:p>
        </p:txBody>
      </p:sp>
      <p:sp>
        <p:nvSpPr>
          <p:cNvPr id="8" name="مستطيل 7"/>
          <p:cNvSpPr/>
          <p:nvPr/>
        </p:nvSpPr>
        <p:spPr>
          <a:xfrm>
            <a:off x="2500298" y="357166"/>
            <a:ext cx="4143404" cy="92333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cs typeface="Times New Roman" pitchFamily="18" charset="0"/>
              </a:rPr>
              <a:t>قوة عمل منتجة</a:t>
            </a:r>
            <a:endPar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2872258802"/>
      </p:ext>
    </p:extLst>
  </p:cSld>
  <p:clrMapOvr>
    <a:masterClrMapping/>
  </p:clrMapOvr>
  <p:transition>
    <p:sndAc>
      <p:stSnd>
        <p:snd r:embed="rId2" name="Utopia Default.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wipe(down)">
                                      <p:cBhvr>
                                        <p:cTn id="16" dur="580">
                                          <p:stCondLst>
                                            <p:cond delay="0"/>
                                          </p:stCondLst>
                                        </p:cTn>
                                        <p:tgtEl>
                                          <p:spTgt spid="8">
                                            <p:txEl>
                                              <p:pRg st="0" end="0"/>
                                            </p:txEl>
                                          </p:spTgt>
                                        </p:tgtEl>
                                      </p:cBhvr>
                                    </p:animEffect>
                                    <p:anim calcmode="lin" valueType="num">
                                      <p:cBhvr>
                                        <p:cTn id="17" dur="1822"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8">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8">
                                            <p:txEl>
                                              <p:pRg st="0" end="0"/>
                                            </p:txEl>
                                          </p:spTgt>
                                        </p:tgtEl>
                                      </p:cBhvr>
                                      <p:to x="100000" y="60000"/>
                                    </p:animScale>
                                    <p:animScale>
                                      <p:cBhvr>
                                        <p:cTn id="23" dur="166" decel="50000">
                                          <p:stCondLst>
                                            <p:cond delay="676"/>
                                          </p:stCondLst>
                                        </p:cTn>
                                        <p:tgtEl>
                                          <p:spTgt spid="8">
                                            <p:txEl>
                                              <p:pRg st="0" end="0"/>
                                            </p:txEl>
                                          </p:spTgt>
                                        </p:tgtEl>
                                      </p:cBhvr>
                                      <p:to x="100000" y="100000"/>
                                    </p:animScale>
                                    <p:animScale>
                                      <p:cBhvr>
                                        <p:cTn id="24" dur="26">
                                          <p:stCondLst>
                                            <p:cond delay="1312"/>
                                          </p:stCondLst>
                                        </p:cTn>
                                        <p:tgtEl>
                                          <p:spTgt spid="8">
                                            <p:txEl>
                                              <p:pRg st="0" end="0"/>
                                            </p:txEl>
                                          </p:spTgt>
                                        </p:tgtEl>
                                      </p:cBhvr>
                                      <p:to x="100000" y="80000"/>
                                    </p:animScale>
                                    <p:animScale>
                                      <p:cBhvr>
                                        <p:cTn id="25" dur="166" decel="50000">
                                          <p:stCondLst>
                                            <p:cond delay="1338"/>
                                          </p:stCondLst>
                                        </p:cTn>
                                        <p:tgtEl>
                                          <p:spTgt spid="8">
                                            <p:txEl>
                                              <p:pRg st="0" end="0"/>
                                            </p:txEl>
                                          </p:spTgt>
                                        </p:tgtEl>
                                      </p:cBhvr>
                                      <p:to x="100000" y="100000"/>
                                    </p:animScale>
                                    <p:animScale>
                                      <p:cBhvr>
                                        <p:cTn id="26" dur="26">
                                          <p:stCondLst>
                                            <p:cond delay="1642"/>
                                          </p:stCondLst>
                                        </p:cTn>
                                        <p:tgtEl>
                                          <p:spTgt spid="8">
                                            <p:txEl>
                                              <p:pRg st="0" end="0"/>
                                            </p:txEl>
                                          </p:spTgt>
                                        </p:tgtEl>
                                      </p:cBhvr>
                                      <p:to x="100000" y="90000"/>
                                    </p:animScale>
                                    <p:animScale>
                                      <p:cBhvr>
                                        <p:cTn id="27" dur="166" decel="50000">
                                          <p:stCondLst>
                                            <p:cond delay="1668"/>
                                          </p:stCondLst>
                                        </p:cTn>
                                        <p:tgtEl>
                                          <p:spTgt spid="8">
                                            <p:txEl>
                                              <p:pRg st="0" end="0"/>
                                            </p:txEl>
                                          </p:spTgt>
                                        </p:tgtEl>
                                      </p:cBhvr>
                                      <p:to x="100000" y="100000"/>
                                    </p:animScale>
                                    <p:animScale>
                                      <p:cBhvr>
                                        <p:cTn id="28" dur="26">
                                          <p:stCondLst>
                                            <p:cond delay="1808"/>
                                          </p:stCondLst>
                                        </p:cTn>
                                        <p:tgtEl>
                                          <p:spTgt spid="8">
                                            <p:txEl>
                                              <p:pRg st="0" end="0"/>
                                            </p:txEl>
                                          </p:spTgt>
                                        </p:tgtEl>
                                      </p:cBhvr>
                                      <p:to x="100000" y="95000"/>
                                    </p:animScale>
                                    <p:animScale>
                                      <p:cBhvr>
                                        <p:cTn id="29" dur="166" decel="50000">
                                          <p:stCondLst>
                                            <p:cond delay="1834"/>
                                          </p:stCondLst>
                                        </p:cTn>
                                        <p:tgtEl>
                                          <p:spTgt spid="8">
                                            <p:txEl>
                                              <p:pRg st="0" end="0"/>
                                            </p:txEl>
                                          </p:spTgt>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30"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800" decel="100000"/>
                                        <p:tgtEl>
                                          <p:spTgt spid="7"/>
                                        </p:tgtEl>
                                      </p:cBhvr>
                                    </p:animEffect>
                                    <p:anim calcmode="lin" valueType="num">
                                      <p:cBhvr>
                                        <p:cTn id="35" dur="800" decel="100000" fill="hold"/>
                                        <p:tgtEl>
                                          <p:spTgt spid="7"/>
                                        </p:tgtEl>
                                        <p:attrNameLst>
                                          <p:attrName>style.rotation</p:attrName>
                                        </p:attrNameLst>
                                      </p:cBhvr>
                                      <p:tavLst>
                                        <p:tav tm="0">
                                          <p:val>
                                            <p:fltVal val="-90"/>
                                          </p:val>
                                        </p:tav>
                                        <p:tav tm="100000">
                                          <p:val>
                                            <p:fltVal val="0"/>
                                          </p:val>
                                        </p:tav>
                                      </p:tavLst>
                                    </p:anim>
                                    <p:anim calcmode="lin" valueType="num">
                                      <p:cBhvr>
                                        <p:cTn id="36" dur="800" decel="100000" fill="hold"/>
                                        <p:tgtEl>
                                          <p:spTgt spid="7"/>
                                        </p:tgtEl>
                                        <p:attrNameLst>
                                          <p:attrName>ppt_x</p:attrName>
                                        </p:attrNameLst>
                                      </p:cBhvr>
                                      <p:tavLst>
                                        <p:tav tm="0">
                                          <p:val>
                                            <p:strVal val="#ppt_x+0.4"/>
                                          </p:val>
                                        </p:tav>
                                        <p:tav tm="100000">
                                          <p:val>
                                            <p:strVal val="#ppt_x-0.05"/>
                                          </p:val>
                                        </p:tav>
                                      </p:tavLst>
                                    </p:anim>
                                    <p:anim calcmode="lin" valueType="num">
                                      <p:cBhvr>
                                        <p:cTn id="37" dur="800" decel="100000" fill="hold"/>
                                        <p:tgtEl>
                                          <p:spTgt spid="7"/>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40" fill="hold">
                            <p:stCondLst>
                              <p:cond delay="1000"/>
                            </p:stCondLst>
                            <p:childTnLst>
                              <p:par>
                                <p:cTn id="41" presetID="41" presetClass="entr" presetSubtype="0" fill="hold" nodeType="afterEffect">
                                  <p:stCondLst>
                                    <p:cond delay="0"/>
                                  </p:stCondLst>
                                  <p:iterate type="lt">
                                    <p:tmPct val="10000"/>
                                  </p:iterate>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p:cTn id="4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4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p:cNvSpPr>
            <a:spLocks noChangeArrowheads="1"/>
          </p:cNvSpPr>
          <p:nvPr/>
        </p:nvSpPr>
        <p:spPr bwMode="auto">
          <a:xfrm>
            <a:off x="2438400" y="152400"/>
            <a:ext cx="4343400" cy="1219200"/>
          </a:xfrm>
          <a:prstGeom prst="can">
            <a:avLst>
              <a:gd name="adj" fmla="val 25000"/>
            </a:avLst>
          </a:prstGeom>
          <a:solidFill>
            <a:srgbClr val="FFEFF7"/>
          </a:solidFill>
          <a:ln w="38100">
            <a:solidFill>
              <a:srgbClr val="FF91C8"/>
            </a:solidFill>
            <a:round/>
            <a:headEnd/>
            <a:tailEnd/>
          </a:ln>
        </p:spPr>
        <p:txBody>
          <a:bodyPr wrap="none" anchor="ctr"/>
          <a:lstStyle/>
          <a:p>
            <a:endParaRPr lang="ar-JO">
              <a:solidFill>
                <a:prstClr val="black"/>
              </a:solidFill>
            </a:endParaRPr>
          </a:p>
        </p:txBody>
      </p:sp>
      <p:sp>
        <p:nvSpPr>
          <p:cNvPr id="6" name="AutoShape 8"/>
          <p:cNvSpPr>
            <a:spLocks noChangeArrowheads="1"/>
          </p:cNvSpPr>
          <p:nvPr/>
        </p:nvSpPr>
        <p:spPr bwMode="auto">
          <a:xfrm>
            <a:off x="468313" y="1357313"/>
            <a:ext cx="7848600" cy="5111750"/>
          </a:xfrm>
          <a:prstGeom prst="flowChartMultidocument">
            <a:avLst/>
          </a:prstGeom>
          <a:solidFill>
            <a:srgbClr val="CBE5FF"/>
          </a:solidFill>
          <a:ln w="57150">
            <a:solidFill>
              <a:srgbClr val="0000FF"/>
            </a:solidFill>
            <a:miter lim="800000"/>
            <a:headEnd/>
            <a:tailEnd/>
          </a:ln>
        </p:spPr>
        <p:txBody>
          <a:bodyPr/>
          <a:lstStyle/>
          <a:p>
            <a:pPr marL="342900" indent="-342900" eaLnBrk="0" hangingPunct="0">
              <a:lnSpc>
                <a:spcPct val="235000"/>
              </a:lnSpc>
              <a:spcBef>
                <a:spcPct val="20000"/>
              </a:spcBef>
              <a:buFont typeface="Arial" pitchFamily="34" charset="0"/>
              <a:buNone/>
            </a:pPr>
            <a:r>
              <a:rPr lang="ar-SA" sz="3600">
                <a:solidFill>
                  <a:srgbClr val="009900"/>
                </a:solidFill>
              </a:rPr>
              <a:t>  </a:t>
            </a:r>
            <a:endParaRPr lang="en-US" sz="3600" dirty="0">
              <a:solidFill>
                <a:srgbClr val="009900"/>
              </a:solidFill>
            </a:endParaRPr>
          </a:p>
        </p:txBody>
      </p:sp>
      <p:sp>
        <p:nvSpPr>
          <p:cNvPr id="3" name="عنوان فرعي 2"/>
          <p:cNvSpPr>
            <a:spLocks noGrp="1"/>
          </p:cNvSpPr>
          <p:nvPr>
            <p:ph type="subTitle" idx="1"/>
          </p:nvPr>
        </p:nvSpPr>
        <p:spPr>
          <a:xfrm>
            <a:off x="381000" y="2438400"/>
            <a:ext cx="6929438" cy="3276616"/>
          </a:xfrm>
        </p:spPr>
        <p:txBody>
          <a:bodyPr>
            <a:normAutofit fontScale="70000" lnSpcReduction="20000"/>
          </a:bodyPr>
          <a:lstStyle/>
          <a:p>
            <a:pPr eaLnBrk="1" hangingPunct="1">
              <a:lnSpc>
                <a:spcPct val="200000"/>
              </a:lnSpc>
            </a:pPr>
            <a:r>
              <a:rPr lang="ar-SA" sz="4600" b="1" dirty="0" smtClean="0">
                <a:solidFill>
                  <a:srgbClr val="CC0099"/>
                </a:solidFill>
                <a:latin typeface="Times New Roman" pitchFamily="18" charset="0"/>
                <a:cs typeface="Times New Roman" pitchFamily="18" charset="0"/>
              </a:rPr>
              <a:t>بتخفيض نسبة معدل دوران العمل ( أي تخفيض نسبة عدد الأفراد الذين يتركون العمل)، والغياب، لأن ذلك يساهم في زيادة إنتاجية المنظمة وفعاليتها</a:t>
            </a:r>
            <a:r>
              <a:rPr lang="ar-SA" sz="4600" b="1" dirty="0" smtClean="0">
                <a:latin typeface="Times New Roman" pitchFamily="18" charset="0"/>
                <a:cs typeface="Times New Roman" pitchFamily="18" charset="0"/>
              </a:rPr>
              <a:t>.</a:t>
            </a:r>
            <a:endParaRPr lang="en-US" sz="4600" b="1" dirty="0" smtClean="0">
              <a:latin typeface="Times New Roman" pitchFamily="18" charset="0"/>
              <a:cs typeface="Times New Roman" pitchFamily="18" charset="0"/>
            </a:endParaRPr>
          </a:p>
          <a:p>
            <a:pPr eaLnBrk="1" hangingPunct="1"/>
            <a:endParaRPr lang="ar-SA" dirty="0" smtClean="0"/>
          </a:p>
          <a:p>
            <a:endParaRPr lang="ar-SA" dirty="0" smtClean="0"/>
          </a:p>
        </p:txBody>
      </p:sp>
      <p:sp>
        <p:nvSpPr>
          <p:cNvPr id="5" name="عنصر نائب لرقم الشريحة 4"/>
          <p:cNvSpPr>
            <a:spLocks noGrp="1"/>
          </p:cNvSpPr>
          <p:nvPr>
            <p:ph type="sldNum" sz="quarter" idx="12"/>
          </p:nvPr>
        </p:nvSpPr>
        <p:spPr/>
        <p:txBody>
          <a:bodyPr/>
          <a:lstStyle/>
          <a:p>
            <a:pPr>
              <a:defRPr/>
            </a:pPr>
            <a:fld id="{96114956-A35E-462F-8563-1B5DDE6CB2C7}" type="slidenum">
              <a:rPr lang="ar-SA" smtClean="0">
                <a:solidFill>
                  <a:prstClr val="black">
                    <a:tint val="75000"/>
                  </a:prstClr>
                </a:solidFill>
              </a:rPr>
              <a:pPr>
                <a:defRPr/>
              </a:pPr>
              <a:t>18</a:t>
            </a:fld>
            <a:endParaRPr lang="ar-SA">
              <a:solidFill>
                <a:prstClr val="black">
                  <a:tint val="75000"/>
                </a:prstClr>
              </a:solidFill>
            </a:endParaRPr>
          </a:p>
        </p:txBody>
      </p:sp>
      <p:sp>
        <p:nvSpPr>
          <p:cNvPr id="8" name="مستطيل 7"/>
          <p:cNvSpPr/>
          <p:nvPr/>
        </p:nvSpPr>
        <p:spPr>
          <a:xfrm>
            <a:off x="2428860" y="357166"/>
            <a:ext cx="4214842" cy="92333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cs typeface="Times New Roman" pitchFamily="18" charset="0"/>
              </a:rPr>
              <a:t>قوة عمل مستقرة</a:t>
            </a:r>
            <a:endPar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955959346"/>
      </p:ext>
    </p:extLst>
  </p:cSld>
  <p:clrMapOvr>
    <a:masterClrMapping/>
  </p:clrMapOvr>
  <p:transition>
    <p:sndAc>
      <p:stSnd>
        <p:snd r:embed="rId2" name="Utopia Default.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nodeType="clickEffect">
                                  <p:stCondLst>
                                    <p:cond delay="0"/>
                                  </p:stCondLst>
                                  <p:iterate type="lt">
                                    <p:tmPct val="10000"/>
                                  </p:iterate>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p:cTn id="1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1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8">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800" decel="100000"/>
                                        <p:tgtEl>
                                          <p:spTgt spid="7"/>
                                        </p:tgtEl>
                                      </p:cBhvr>
                                    </p:animEffect>
                                    <p:anim calcmode="lin" valueType="num">
                                      <p:cBhvr>
                                        <p:cTn id="27" dur="800" decel="100000" fill="hold"/>
                                        <p:tgtEl>
                                          <p:spTgt spid="7"/>
                                        </p:tgtEl>
                                        <p:attrNameLst>
                                          <p:attrName>style.rotation</p:attrName>
                                        </p:attrNameLst>
                                      </p:cBhvr>
                                      <p:tavLst>
                                        <p:tav tm="0">
                                          <p:val>
                                            <p:fltVal val="-90"/>
                                          </p:val>
                                        </p:tav>
                                        <p:tav tm="100000">
                                          <p:val>
                                            <p:fltVal val="0"/>
                                          </p:val>
                                        </p:tav>
                                      </p:tavLst>
                                    </p:anim>
                                    <p:anim calcmode="lin" valueType="num">
                                      <p:cBhvr>
                                        <p:cTn id="28" dur="800" decel="100000" fill="hold"/>
                                        <p:tgtEl>
                                          <p:spTgt spid="7"/>
                                        </p:tgtEl>
                                        <p:attrNameLst>
                                          <p:attrName>ppt_x</p:attrName>
                                        </p:attrNameLst>
                                      </p:cBhvr>
                                      <p:tavLst>
                                        <p:tav tm="0">
                                          <p:val>
                                            <p:strVal val="#ppt_x+0.4"/>
                                          </p:val>
                                        </p:tav>
                                        <p:tav tm="100000">
                                          <p:val>
                                            <p:strVal val="#ppt_x-0.05"/>
                                          </p:val>
                                        </p:tav>
                                      </p:tavLst>
                                    </p:anim>
                                    <p:anim calcmode="lin" valueType="num">
                                      <p:cBhvr>
                                        <p:cTn id="29" dur="800" decel="100000" fill="hold"/>
                                        <p:tgtEl>
                                          <p:spTgt spid="7"/>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32" fill="hold">
                            <p:stCondLst>
                              <p:cond delay="1000"/>
                            </p:stCondLst>
                            <p:childTnLst>
                              <p:par>
                                <p:cTn id="33" presetID="41" presetClass="entr" presetSubtype="0" fill="hold" nodeType="afterEffect">
                                  <p:stCondLst>
                                    <p:cond delay="0"/>
                                  </p:stCondLst>
                                  <p:iterate type="lt">
                                    <p:tmPct val="10000"/>
                                  </p:iterate>
                                  <p:childTnLst>
                                    <p:set>
                                      <p:cBhvr>
                                        <p:cTn id="34" dur="1" fill="hold">
                                          <p:stCondLst>
                                            <p:cond delay="0"/>
                                          </p:stCondLst>
                                        </p:cTn>
                                        <p:tgtEl>
                                          <p:spTgt spid="3">
                                            <p:txEl>
                                              <p:pRg st="0" end="0"/>
                                            </p:txEl>
                                          </p:spTgt>
                                        </p:tgtEl>
                                        <p:attrNameLst>
                                          <p:attrName>style.visibility</p:attrName>
                                        </p:attrNameLst>
                                      </p:cBhvr>
                                      <p:to>
                                        <p:strVal val="visible"/>
                                      </p:to>
                                    </p:set>
                                    <p:anim calcmode="lin" valueType="num">
                                      <p:cBhvr>
                                        <p:cTn id="35"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p:cNvSpPr>
            <a:spLocks noChangeArrowheads="1"/>
          </p:cNvSpPr>
          <p:nvPr/>
        </p:nvSpPr>
        <p:spPr bwMode="auto">
          <a:xfrm>
            <a:off x="2438400" y="152400"/>
            <a:ext cx="4343400" cy="1219200"/>
          </a:xfrm>
          <a:prstGeom prst="can">
            <a:avLst>
              <a:gd name="adj" fmla="val 25000"/>
            </a:avLst>
          </a:prstGeom>
          <a:solidFill>
            <a:srgbClr val="FFEFF7"/>
          </a:solidFill>
          <a:ln w="38100">
            <a:solidFill>
              <a:srgbClr val="FF91C8"/>
            </a:solidFill>
            <a:round/>
            <a:headEnd/>
            <a:tailEnd/>
          </a:ln>
        </p:spPr>
        <p:txBody>
          <a:bodyPr wrap="none" anchor="ctr"/>
          <a:lstStyle/>
          <a:p>
            <a:endParaRPr lang="ar-JO">
              <a:solidFill>
                <a:prstClr val="black"/>
              </a:solidFill>
            </a:endParaRPr>
          </a:p>
        </p:txBody>
      </p:sp>
      <p:sp>
        <p:nvSpPr>
          <p:cNvPr id="6" name="AutoShape 8"/>
          <p:cNvSpPr>
            <a:spLocks noChangeArrowheads="1"/>
          </p:cNvSpPr>
          <p:nvPr/>
        </p:nvSpPr>
        <p:spPr bwMode="auto">
          <a:xfrm>
            <a:off x="571500" y="1500188"/>
            <a:ext cx="7848600" cy="4929187"/>
          </a:xfrm>
          <a:prstGeom prst="flowChartMultidocument">
            <a:avLst/>
          </a:prstGeom>
          <a:solidFill>
            <a:srgbClr val="CBE5FF"/>
          </a:solidFill>
          <a:ln w="57150">
            <a:solidFill>
              <a:srgbClr val="0000FF"/>
            </a:solidFill>
            <a:miter lim="800000"/>
            <a:headEnd/>
            <a:tailEnd/>
          </a:ln>
        </p:spPr>
        <p:txBody>
          <a:bodyPr/>
          <a:lstStyle/>
          <a:p>
            <a:pPr marL="342900" indent="-342900" eaLnBrk="0" hangingPunct="0">
              <a:lnSpc>
                <a:spcPct val="235000"/>
              </a:lnSpc>
              <a:spcBef>
                <a:spcPct val="20000"/>
              </a:spcBef>
              <a:buFont typeface="Arial" pitchFamily="34" charset="0"/>
              <a:buNone/>
            </a:pPr>
            <a:r>
              <a:rPr lang="ar-SA" sz="3600">
                <a:solidFill>
                  <a:srgbClr val="009900"/>
                </a:solidFill>
              </a:rPr>
              <a:t>  </a:t>
            </a:r>
            <a:endParaRPr lang="en-US" sz="3600" dirty="0">
              <a:solidFill>
                <a:srgbClr val="009900"/>
              </a:solidFill>
            </a:endParaRPr>
          </a:p>
        </p:txBody>
      </p:sp>
      <p:sp>
        <p:nvSpPr>
          <p:cNvPr id="3" name="عنوان فرعي 2"/>
          <p:cNvSpPr>
            <a:spLocks noGrp="1"/>
          </p:cNvSpPr>
          <p:nvPr>
            <p:ph type="subTitle" idx="1"/>
          </p:nvPr>
        </p:nvSpPr>
        <p:spPr>
          <a:xfrm>
            <a:off x="785813" y="2500306"/>
            <a:ext cx="6400800" cy="3071833"/>
          </a:xfrm>
        </p:spPr>
        <p:txBody>
          <a:bodyPr>
            <a:normAutofit fontScale="77500" lnSpcReduction="20000"/>
          </a:bodyPr>
          <a:lstStyle/>
          <a:p>
            <a:pPr eaLnBrk="1" hangingPunct="1">
              <a:lnSpc>
                <a:spcPct val="200000"/>
              </a:lnSpc>
            </a:pPr>
            <a:r>
              <a:rPr lang="ar-SA" sz="5700" b="1" dirty="0" smtClean="0">
                <a:solidFill>
                  <a:srgbClr val="CC00FF"/>
                </a:solidFill>
                <a:latin typeface="Times New Roman" pitchFamily="18" charset="0"/>
                <a:cs typeface="Times New Roman" pitchFamily="18" charset="0"/>
              </a:rPr>
              <a:t>أي أن ما يتم انجازه يتم بأحسن الطرق وأقل التكاليف وأقصر وقت</a:t>
            </a:r>
            <a:r>
              <a:rPr lang="ar-SA" sz="5700" b="1" dirty="0" smtClean="0">
                <a:solidFill>
                  <a:srgbClr val="FF0000"/>
                </a:solidFill>
                <a:latin typeface="Times New Roman" pitchFamily="18" charset="0"/>
                <a:cs typeface="Times New Roman" pitchFamily="18" charset="0"/>
              </a:rPr>
              <a:t>.</a:t>
            </a:r>
            <a:endParaRPr lang="en-US" sz="5700" b="1" dirty="0" smtClean="0">
              <a:solidFill>
                <a:srgbClr val="FF0000"/>
              </a:solidFill>
              <a:latin typeface="Times New Roman" pitchFamily="18" charset="0"/>
              <a:cs typeface="Times New Roman" pitchFamily="18" charset="0"/>
            </a:endParaRPr>
          </a:p>
          <a:p>
            <a:endParaRPr lang="ar-SA" dirty="0" smtClean="0"/>
          </a:p>
        </p:txBody>
      </p:sp>
      <p:sp>
        <p:nvSpPr>
          <p:cNvPr id="5" name="عنصر نائب لرقم الشريحة 4"/>
          <p:cNvSpPr>
            <a:spLocks noGrp="1"/>
          </p:cNvSpPr>
          <p:nvPr>
            <p:ph type="sldNum" sz="quarter" idx="12"/>
          </p:nvPr>
        </p:nvSpPr>
        <p:spPr/>
        <p:txBody>
          <a:bodyPr/>
          <a:lstStyle/>
          <a:p>
            <a:pPr>
              <a:defRPr/>
            </a:pPr>
            <a:fld id="{E3F01B72-19B5-42A8-883C-377FA6AB1255}" type="slidenum">
              <a:rPr lang="ar-SA" smtClean="0">
                <a:solidFill>
                  <a:prstClr val="black">
                    <a:tint val="75000"/>
                  </a:prstClr>
                </a:solidFill>
              </a:rPr>
              <a:pPr>
                <a:defRPr/>
              </a:pPr>
              <a:t>19</a:t>
            </a:fld>
            <a:endParaRPr lang="ar-SA">
              <a:solidFill>
                <a:prstClr val="black">
                  <a:tint val="75000"/>
                </a:prstClr>
              </a:solidFill>
            </a:endParaRPr>
          </a:p>
        </p:txBody>
      </p:sp>
      <p:sp>
        <p:nvSpPr>
          <p:cNvPr id="8" name="مستطيل 7"/>
          <p:cNvSpPr/>
          <p:nvPr/>
        </p:nvSpPr>
        <p:spPr>
          <a:xfrm>
            <a:off x="2428860" y="428604"/>
            <a:ext cx="4214842" cy="92333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cs typeface="Times New Roman" pitchFamily="18" charset="0"/>
              </a:rPr>
              <a:t>قوة عمل </a:t>
            </a:r>
            <a:r>
              <a:rPr lang="ar-SA" sz="54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cs typeface="Times New Roman" pitchFamily="18" charset="0"/>
              </a:rPr>
              <a:t>فعالة</a:t>
            </a:r>
            <a:endPar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3664154965"/>
      </p:ext>
    </p:extLst>
  </p:cSld>
  <p:clrMapOvr>
    <a:masterClrMapping/>
  </p:clrMapOvr>
  <p:transition>
    <p:sndAc>
      <p:stSnd>
        <p:snd r:embed="rId2" name="Utopia Default.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1" presetClass="entr" presetSubtype="0" fill="hold" nodeType="afterEffect">
                                  <p:stCondLst>
                                    <p:cond delay="0"/>
                                  </p:stCondLst>
                                  <p:iterate type="lt">
                                    <p:tmPct val="10000"/>
                                  </p:iterate>
                                  <p:childTnLst>
                                    <p:set>
                                      <p:cBhvr>
                                        <p:cTn id="15" dur="1" fill="hold">
                                          <p:stCondLst>
                                            <p:cond delay="0"/>
                                          </p:stCondLst>
                                        </p:cTn>
                                        <p:tgtEl>
                                          <p:spTgt spid="8">
                                            <p:txEl>
                                              <p:pRg st="0" end="0"/>
                                            </p:txEl>
                                          </p:spTgt>
                                        </p:tgtEl>
                                        <p:attrNameLst>
                                          <p:attrName>style.visibility</p:attrName>
                                        </p:attrNameLst>
                                      </p:cBhvr>
                                      <p:to>
                                        <p:strVal val="visible"/>
                                      </p:to>
                                    </p:set>
                                    <p:anim calcmode="lin" valueType="num">
                                      <p:cBhvr>
                                        <p:cTn id="16"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800" decel="100000"/>
                                        <p:tgtEl>
                                          <p:spTgt spid="7"/>
                                        </p:tgtEl>
                                      </p:cBhvr>
                                    </p:animEffect>
                                    <p:anim calcmode="lin" valueType="num">
                                      <p:cBhvr>
                                        <p:cTn id="26" dur="800" decel="100000" fill="hold"/>
                                        <p:tgtEl>
                                          <p:spTgt spid="7"/>
                                        </p:tgtEl>
                                        <p:attrNameLst>
                                          <p:attrName>style.rotation</p:attrName>
                                        </p:attrNameLst>
                                      </p:cBhvr>
                                      <p:tavLst>
                                        <p:tav tm="0">
                                          <p:val>
                                            <p:fltVal val="-90"/>
                                          </p:val>
                                        </p:tav>
                                        <p:tav tm="100000">
                                          <p:val>
                                            <p:fltVal val="0"/>
                                          </p:val>
                                        </p:tav>
                                      </p:tavLst>
                                    </p:anim>
                                    <p:anim calcmode="lin" valueType="num">
                                      <p:cBhvr>
                                        <p:cTn id="27" dur="800" decel="100000" fill="hold"/>
                                        <p:tgtEl>
                                          <p:spTgt spid="7"/>
                                        </p:tgtEl>
                                        <p:attrNameLst>
                                          <p:attrName>ppt_x</p:attrName>
                                        </p:attrNameLst>
                                      </p:cBhvr>
                                      <p:tavLst>
                                        <p:tav tm="0">
                                          <p:val>
                                            <p:strVal val="#ppt_x+0.4"/>
                                          </p:val>
                                        </p:tav>
                                        <p:tav tm="100000">
                                          <p:val>
                                            <p:strVal val="#ppt_x-0.05"/>
                                          </p:val>
                                        </p:tav>
                                      </p:tavLst>
                                    </p:anim>
                                    <p:anim calcmode="lin" valueType="num">
                                      <p:cBhvr>
                                        <p:cTn id="28" dur="800" decel="100000" fill="hold"/>
                                        <p:tgtEl>
                                          <p:spTgt spid="7"/>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31" fill="hold">
                            <p:stCondLst>
                              <p:cond delay="1000"/>
                            </p:stCondLst>
                            <p:childTnLst>
                              <p:par>
                                <p:cTn id="32" presetID="41" presetClass="entr" presetSubtype="0" fill="hold" nodeType="afterEffect">
                                  <p:stCondLst>
                                    <p:cond delay="0"/>
                                  </p:stCondLst>
                                  <p:iterate type="lt">
                                    <p:tmPct val="10000"/>
                                  </p:iterate>
                                  <p:childTnLst>
                                    <p:set>
                                      <p:cBhvr>
                                        <p:cTn id="33" dur="1" fill="hold">
                                          <p:stCondLst>
                                            <p:cond delay="0"/>
                                          </p:stCondLst>
                                        </p:cTn>
                                        <p:tgtEl>
                                          <p:spTgt spid="3">
                                            <p:txEl>
                                              <p:pRg st="0" end="0"/>
                                            </p:txEl>
                                          </p:spTgt>
                                        </p:tgtEl>
                                        <p:attrNameLst>
                                          <p:attrName>style.visibility</p:attrName>
                                        </p:attrNameLst>
                                      </p:cBhvr>
                                      <p:to>
                                        <p:strVal val="visible"/>
                                      </p:to>
                                    </p:set>
                                    <p:anim calcmode="lin" valueType="num">
                                      <p:cBhvr>
                                        <p:cTn id="34"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4"/>
          <p:cNvSpPr>
            <a:spLocks noGrp="1"/>
          </p:cNvSpPr>
          <p:nvPr>
            <p:ph type="ctrTitle"/>
          </p:nvPr>
        </p:nvSpPr>
        <p:spPr>
          <a:xfrm>
            <a:off x="562708" y="3810000"/>
            <a:ext cx="7772400" cy="2286000"/>
          </a:xfrm>
        </p:spPr>
        <p:txBody>
          <a:bodyPr/>
          <a:lstStyle/>
          <a:p>
            <a:pPr rtl="1">
              <a:defRPr/>
            </a:pPr>
            <a:r>
              <a:rPr lang="ar-SA" sz="4000" dirty="0" smtClean="0">
                <a:solidFill>
                  <a:srgbClr val="000000"/>
                </a:solidFill>
                <a:latin typeface="+mn-lt"/>
                <a:ea typeface="+mn-ea"/>
                <a:cs typeface="PT Bold Heading" pitchFamily="2" charset="-78"/>
              </a:rPr>
              <a:t>ادارة الموارد البشرية</a:t>
            </a:r>
          </a:p>
        </p:txBody>
      </p:sp>
      <p:sp>
        <p:nvSpPr>
          <p:cNvPr id="14339" name="Slide Number Placeholder 3"/>
          <p:cNvSpPr>
            <a:spLocks noGrp="1"/>
          </p:cNvSpPr>
          <p:nvPr>
            <p:ph type="sldNum" sz="quarter" idx="10"/>
          </p:nvPr>
        </p:nvSpPr>
        <p:spPr bwMode="auto">
          <a:noFill/>
          <a:ln>
            <a:miter lim="800000"/>
            <a:headEnd/>
            <a:tailEnd/>
          </a:ln>
        </p:spPr>
        <p:txBody>
          <a:bodyPr/>
          <a:lstStyle/>
          <a:p>
            <a:fld id="{5BD66F86-14E2-49F7-87EF-25ABC0326BA0}" type="slidenum">
              <a:rPr lang="ar-SA" smtClean="0">
                <a:cs typeface="Arial" pitchFamily="34" charset="0"/>
              </a:rPr>
              <a:pPr/>
              <a:t>2</a:t>
            </a:fld>
            <a:endParaRPr lang="en-US" smtClean="0">
              <a:cs typeface="Arial" pitchFamily="34" charset="0"/>
            </a:endParaRPr>
          </a:p>
        </p:txBody>
      </p:sp>
      <p:sp>
        <p:nvSpPr>
          <p:cNvPr id="4" name="AutoShape 7"/>
          <p:cNvSpPr>
            <a:spLocks noChangeArrowheads="1"/>
          </p:cNvSpPr>
          <p:nvPr/>
        </p:nvSpPr>
        <p:spPr bwMode="auto">
          <a:xfrm>
            <a:off x="2602523" y="2133600"/>
            <a:ext cx="3938954" cy="1447800"/>
          </a:xfrm>
          <a:prstGeom prst="plaque">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ar-SA" sz="4000" dirty="0">
                <a:solidFill>
                  <a:srgbClr val="000000"/>
                </a:solidFill>
                <a:cs typeface="PT Bold Heading" pitchFamily="2" charset="-78"/>
              </a:rPr>
              <a:t>المحاضرة </a:t>
            </a:r>
            <a:r>
              <a:rPr lang="ar-SA" sz="4000" dirty="0" smtClean="0">
                <a:solidFill>
                  <a:srgbClr val="000000"/>
                </a:solidFill>
                <a:cs typeface="PT Bold Heading" pitchFamily="2" charset="-78"/>
              </a:rPr>
              <a:t>السادسة</a:t>
            </a:r>
            <a:endParaRPr lang="ar-SA" sz="4000" dirty="0">
              <a:solidFill>
                <a:srgbClr val="000000"/>
              </a:solidFill>
              <a:cs typeface="PT Bold Heading"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defTabSz="913805">
              <a:defRPr/>
            </a:pPr>
            <a:fld id="{99C19A16-08BD-479A-883A-E44FF0927295}" type="slidenum">
              <a:rPr lang="en-US" altLang="en-US">
                <a:solidFill>
                  <a:prstClr val="black">
                    <a:tint val="75000"/>
                  </a:prstClr>
                </a:solidFill>
                <a:cs typeface="Arial" charset="0"/>
              </a:rPr>
              <a:pPr defTabSz="913805">
                <a:defRPr/>
              </a:pPr>
              <a:t>20</a:t>
            </a:fld>
            <a:endParaRPr lang="en-US" altLang="en-US" dirty="0">
              <a:solidFill>
                <a:prstClr val="black">
                  <a:tint val="75000"/>
                </a:prstClr>
              </a:solidFill>
              <a:cs typeface="Arial" charset="0"/>
            </a:endParaRPr>
          </a:p>
        </p:txBody>
      </p:sp>
      <p:sp>
        <p:nvSpPr>
          <p:cNvPr id="2064" name="Rectangle 2"/>
          <p:cNvSpPr>
            <a:spLocks noGrp="1" noChangeArrowheads="1"/>
          </p:cNvSpPr>
          <p:nvPr>
            <p:ph type="title"/>
          </p:nvPr>
        </p:nvSpPr>
        <p:spPr>
          <a:xfrm>
            <a:off x="611560" y="2492896"/>
            <a:ext cx="7412182" cy="1143000"/>
          </a:xfrm>
        </p:spPr>
        <p:style>
          <a:lnRef idx="3">
            <a:schemeClr val="lt1"/>
          </a:lnRef>
          <a:fillRef idx="1">
            <a:schemeClr val="accent3"/>
          </a:fillRef>
          <a:effectRef idx="1">
            <a:schemeClr val="accent3"/>
          </a:effectRef>
          <a:fontRef idx="minor">
            <a:schemeClr val="lt1"/>
          </a:fontRef>
        </p:style>
        <p:txBody>
          <a:bodyPr/>
          <a:lstStyle/>
          <a:p>
            <a:pPr eaLnBrk="1" hangingPunct="1"/>
            <a:r>
              <a:rPr lang="ar-SA" b="1" dirty="0" smtClean="0"/>
              <a:t>5- وظائف ادارة الموارد البشرية</a:t>
            </a:r>
            <a:endParaRPr lang="en-US" b="1" dirty="0" smtClean="0"/>
          </a:p>
        </p:txBody>
      </p:sp>
    </p:spTree>
    <p:extLst>
      <p:ext uri="{BB962C8B-B14F-4D97-AF65-F5344CB8AC3E}">
        <p14:creationId xmlns:p14="http://schemas.microsoft.com/office/powerpoint/2010/main" xmlns="" val="2667821456"/>
      </p:ext>
    </p:extLst>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Freeform 3"/>
          <p:cNvSpPr>
            <a:spLocks/>
          </p:cNvSpPr>
          <p:nvPr/>
        </p:nvSpPr>
        <p:spPr bwMode="gray">
          <a:xfrm>
            <a:off x="3721100" y="3743325"/>
            <a:ext cx="2466975" cy="771525"/>
          </a:xfrm>
          <a:custGeom>
            <a:avLst/>
            <a:gdLst>
              <a:gd name="T0" fmla="*/ 2147483647 w 1717"/>
              <a:gd name="T1" fmla="*/ 2147483647 h 484"/>
              <a:gd name="T2" fmla="*/ 2147483647 w 1717"/>
              <a:gd name="T3" fmla="*/ 2147483647 h 484"/>
              <a:gd name="T4" fmla="*/ 2147483647 w 1717"/>
              <a:gd name="T5" fmla="*/ 2147483647 h 484"/>
              <a:gd name="T6" fmla="*/ 2147483647 w 1717"/>
              <a:gd name="T7" fmla="*/ 2147483647 h 484"/>
              <a:gd name="T8" fmla="*/ 2147483647 w 1717"/>
              <a:gd name="T9" fmla="*/ 2147483647 h 484"/>
              <a:gd name="T10" fmla="*/ 2147483647 w 1717"/>
              <a:gd name="T11" fmla="*/ 2147483647 h 484"/>
              <a:gd name="T12" fmla="*/ 2147483647 w 1717"/>
              <a:gd name="T13" fmla="*/ 2147483647 h 484"/>
              <a:gd name="T14" fmla="*/ 2147483647 w 1717"/>
              <a:gd name="T15" fmla="*/ 2147483647 h 484"/>
              <a:gd name="T16" fmla="*/ 2147483647 w 1717"/>
              <a:gd name="T17" fmla="*/ 2147483647 h 484"/>
              <a:gd name="T18" fmla="*/ 2147483647 w 1717"/>
              <a:gd name="T19" fmla="*/ 2147483647 h 484"/>
              <a:gd name="T20" fmla="*/ 2147483647 w 1717"/>
              <a:gd name="T21" fmla="*/ 2147483647 h 484"/>
              <a:gd name="T22" fmla="*/ 2147483647 w 1717"/>
              <a:gd name="T23" fmla="*/ 2147483647 h 484"/>
              <a:gd name="T24" fmla="*/ 2147483647 w 1717"/>
              <a:gd name="T25" fmla="*/ 2147483647 h 484"/>
              <a:gd name="T26" fmla="*/ 2147483647 w 1717"/>
              <a:gd name="T27" fmla="*/ 2147483647 h 484"/>
              <a:gd name="T28" fmla="*/ 2147483647 w 1717"/>
              <a:gd name="T29" fmla="*/ 2147483647 h 484"/>
              <a:gd name="T30" fmla="*/ 2147483647 w 1717"/>
              <a:gd name="T31" fmla="*/ 2147483647 h 484"/>
              <a:gd name="T32" fmla="*/ 2147483647 w 1717"/>
              <a:gd name="T33" fmla="*/ 2147483647 h 484"/>
              <a:gd name="T34" fmla="*/ 0 w 1717"/>
              <a:gd name="T35" fmla="*/ 0 h 484"/>
              <a:gd name="T36" fmla="*/ 2147483647 w 1717"/>
              <a:gd name="T37" fmla="*/ 2147483647 h 484"/>
              <a:gd name="T38" fmla="*/ 2147483647 w 1717"/>
              <a:gd name="T39" fmla="*/ 2147483647 h 484"/>
              <a:gd name="T40" fmla="*/ 2147483647 w 1717"/>
              <a:gd name="T41" fmla="*/ 2147483647 h 484"/>
              <a:gd name="T42" fmla="*/ 2147483647 w 1717"/>
              <a:gd name="T43" fmla="*/ 2147483647 h 484"/>
              <a:gd name="T44" fmla="*/ 2147483647 w 1717"/>
              <a:gd name="T45" fmla="*/ 2147483647 h 484"/>
              <a:gd name="T46" fmla="*/ 2147483647 w 1717"/>
              <a:gd name="T47" fmla="*/ 2147483647 h 484"/>
              <a:gd name="T48" fmla="*/ 2147483647 w 1717"/>
              <a:gd name="T49" fmla="*/ 2147483647 h 484"/>
              <a:gd name="T50" fmla="*/ 2147483647 w 1717"/>
              <a:gd name="T51" fmla="*/ 2147483647 h 484"/>
              <a:gd name="T52" fmla="*/ 2147483647 w 1717"/>
              <a:gd name="T53" fmla="*/ 2147483647 h 484"/>
              <a:gd name="T54" fmla="*/ 2147483647 w 1717"/>
              <a:gd name="T55" fmla="*/ 2147483647 h 484"/>
              <a:gd name="T56" fmla="*/ 2147483647 w 1717"/>
              <a:gd name="T57" fmla="*/ 2147483647 h 484"/>
              <a:gd name="T58" fmla="*/ 2147483647 w 1717"/>
              <a:gd name="T59" fmla="*/ 2147483647 h 484"/>
              <a:gd name="T60" fmla="*/ 2147483647 w 1717"/>
              <a:gd name="T61" fmla="*/ 2147483647 h 484"/>
              <a:gd name="T62" fmla="*/ 2147483647 w 1717"/>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00CCFF"/>
          </a:solidFill>
          <a:ln w="12700" cap="rnd">
            <a:solidFill>
              <a:srgbClr val="0000FF"/>
            </a:solidFill>
            <a:round/>
            <a:headEnd/>
            <a:tailEnd/>
          </a:ln>
        </p:spPr>
        <p:txBody>
          <a:bodyPr/>
          <a:lstStyle/>
          <a:p>
            <a:endParaRPr lang="ar-SA">
              <a:solidFill>
                <a:prstClr val="black"/>
              </a:solidFill>
            </a:endParaRPr>
          </a:p>
        </p:txBody>
      </p:sp>
      <p:sp>
        <p:nvSpPr>
          <p:cNvPr id="26628" name="Freeform 4"/>
          <p:cNvSpPr>
            <a:spLocks/>
          </p:cNvSpPr>
          <p:nvPr/>
        </p:nvSpPr>
        <p:spPr bwMode="gray">
          <a:xfrm rot="3600000">
            <a:off x="2543175" y="3487738"/>
            <a:ext cx="2465387" cy="769938"/>
          </a:xfrm>
          <a:custGeom>
            <a:avLst/>
            <a:gdLst>
              <a:gd name="T0" fmla="*/ 2147483647 w 1717"/>
              <a:gd name="T1" fmla="*/ 2147483647 h 484"/>
              <a:gd name="T2" fmla="*/ 2147483647 w 1717"/>
              <a:gd name="T3" fmla="*/ 2147483647 h 484"/>
              <a:gd name="T4" fmla="*/ 2147483647 w 1717"/>
              <a:gd name="T5" fmla="*/ 2147483647 h 484"/>
              <a:gd name="T6" fmla="*/ 2147483647 w 1717"/>
              <a:gd name="T7" fmla="*/ 2147483647 h 484"/>
              <a:gd name="T8" fmla="*/ 2147483647 w 1717"/>
              <a:gd name="T9" fmla="*/ 2147483647 h 484"/>
              <a:gd name="T10" fmla="*/ 2147483647 w 1717"/>
              <a:gd name="T11" fmla="*/ 2147483647 h 484"/>
              <a:gd name="T12" fmla="*/ 2147483647 w 1717"/>
              <a:gd name="T13" fmla="*/ 2147483647 h 484"/>
              <a:gd name="T14" fmla="*/ 2147483647 w 1717"/>
              <a:gd name="T15" fmla="*/ 2147483647 h 484"/>
              <a:gd name="T16" fmla="*/ 2147483647 w 1717"/>
              <a:gd name="T17" fmla="*/ 2147483647 h 484"/>
              <a:gd name="T18" fmla="*/ 2147483647 w 1717"/>
              <a:gd name="T19" fmla="*/ 2147483647 h 484"/>
              <a:gd name="T20" fmla="*/ 2147483647 w 1717"/>
              <a:gd name="T21" fmla="*/ 2147483647 h 484"/>
              <a:gd name="T22" fmla="*/ 2147483647 w 1717"/>
              <a:gd name="T23" fmla="*/ 2147483647 h 484"/>
              <a:gd name="T24" fmla="*/ 2147483647 w 1717"/>
              <a:gd name="T25" fmla="*/ 2147483647 h 484"/>
              <a:gd name="T26" fmla="*/ 2147483647 w 1717"/>
              <a:gd name="T27" fmla="*/ 2147483647 h 484"/>
              <a:gd name="T28" fmla="*/ 2147483647 w 1717"/>
              <a:gd name="T29" fmla="*/ 2147483647 h 484"/>
              <a:gd name="T30" fmla="*/ 2147483647 w 1717"/>
              <a:gd name="T31" fmla="*/ 2147483647 h 484"/>
              <a:gd name="T32" fmla="*/ 2147483647 w 1717"/>
              <a:gd name="T33" fmla="*/ 2147483647 h 484"/>
              <a:gd name="T34" fmla="*/ 0 w 1717"/>
              <a:gd name="T35" fmla="*/ 0 h 484"/>
              <a:gd name="T36" fmla="*/ 2147483647 w 1717"/>
              <a:gd name="T37" fmla="*/ 2147483647 h 484"/>
              <a:gd name="T38" fmla="*/ 2147483647 w 1717"/>
              <a:gd name="T39" fmla="*/ 2147483647 h 484"/>
              <a:gd name="T40" fmla="*/ 2147483647 w 1717"/>
              <a:gd name="T41" fmla="*/ 2147483647 h 484"/>
              <a:gd name="T42" fmla="*/ 2147483647 w 1717"/>
              <a:gd name="T43" fmla="*/ 2147483647 h 484"/>
              <a:gd name="T44" fmla="*/ 2147483647 w 1717"/>
              <a:gd name="T45" fmla="*/ 2147483647 h 484"/>
              <a:gd name="T46" fmla="*/ 2147483647 w 1717"/>
              <a:gd name="T47" fmla="*/ 2147483647 h 484"/>
              <a:gd name="T48" fmla="*/ 2147483647 w 1717"/>
              <a:gd name="T49" fmla="*/ 2147483647 h 484"/>
              <a:gd name="T50" fmla="*/ 2147483647 w 1717"/>
              <a:gd name="T51" fmla="*/ 2147483647 h 484"/>
              <a:gd name="T52" fmla="*/ 2147483647 w 1717"/>
              <a:gd name="T53" fmla="*/ 2147483647 h 484"/>
              <a:gd name="T54" fmla="*/ 2147483647 w 1717"/>
              <a:gd name="T55" fmla="*/ 2147483647 h 484"/>
              <a:gd name="T56" fmla="*/ 2147483647 w 1717"/>
              <a:gd name="T57" fmla="*/ 2147483647 h 484"/>
              <a:gd name="T58" fmla="*/ 2147483647 w 1717"/>
              <a:gd name="T59" fmla="*/ 2147483647 h 484"/>
              <a:gd name="T60" fmla="*/ 2147483647 w 1717"/>
              <a:gd name="T61" fmla="*/ 2147483647 h 484"/>
              <a:gd name="T62" fmla="*/ 2147483647 w 1717"/>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336699"/>
          </a:solidFill>
          <a:ln w="12700" cap="rnd">
            <a:solidFill>
              <a:schemeClr val="tx2"/>
            </a:solidFill>
            <a:round/>
            <a:headEnd/>
            <a:tailEnd/>
          </a:ln>
        </p:spPr>
        <p:txBody>
          <a:bodyPr/>
          <a:lstStyle/>
          <a:p>
            <a:endParaRPr lang="ar-SA">
              <a:solidFill>
                <a:prstClr val="black"/>
              </a:solidFill>
            </a:endParaRPr>
          </a:p>
        </p:txBody>
      </p:sp>
      <p:sp>
        <p:nvSpPr>
          <p:cNvPr id="26629" name="Freeform 5"/>
          <p:cNvSpPr>
            <a:spLocks/>
          </p:cNvSpPr>
          <p:nvPr/>
        </p:nvSpPr>
        <p:spPr bwMode="gray">
          <a:xfrm rot="7200000">
            <a:off x="2214563" y="2187575"/>
            <a:ext cx="2465388" cy="769937"/>
          </a:xfrm>
          <a:custGeom>
            <a:avLst/>
            <a:gdLst>
              <a:gd name="T0" fmla="*/ 2147483647 w 1717"/>
              <a:gd name="T1" fmla="*/ 2147483647 h 484"/>
              <a:gd name="T2" fmla="*/ 2147483647 w 1717"/>
              <a:gd name="T3" fmla="*/ 2147483647 h 484"/>
              <a:gd name="T4" fmla="*/ 2147483647 w 1717"/>
              <a:gd name="T5" fmla="*/ 2147483647 h 484"/>
              <a:gd name="T6" fmla="*/ 2147483647 w 1717"/>
              <a:gd name="T7" fmla="*/ 2147483647 h 484"/>
              <a:gd name="T8" fmla="*/ 2147483647 w 1717"/>
              <a:gd name="T9" fmla="*/ 2147483647 h 484"/>
              <a:gd name="T10" fmla="*/ 2147483647 w 1717"/>
              <a:gd name="T11" fmla="*/ 2147483647 h 484"/>
              <a:gd name="T12" fmla="*/ 2147483647 w 1717"/>
              <a:gd name="T13" fmla="*/ 2147483647 h 484"/>
              <a:gd name="T14" fmla="*/ 2147483647 w 1717"/>
              <a:gd name="T15" fmla="*/ 2147483647 h 484"/>
              <a:gd name="T16" fmla="*/ 2147483647 w 1717"/>
              <a:gd name="T17" fmla="*/ 2147483647 h 484"/>
              <a:gd name="T18" fmla="*/ 2147483647 w 1717"/>
              <a:gd name="T19" fmla="*/ 2147483647 h 484"/>
              <a:gd name="T20" fmla="*/ 2147483647 w 1717"/>
              <a:gd name="T21" fmla="*/ 2147483647 h 484"/>
              <a:gd name="T22" fmla="*/ 2147483647 w 1717"/>
              <a:gd name="T23" fmla="*/ 2147483647 h 484"/>
              <a:gd name="T24" fmla="*/ 2147483647 w 1717"/>
              <a:gd name="T25" fmla="*/ 2147483647 h 484"/>
              <a:gd name="T26" fmla="*/ 2147483647 w 1717"/>
              <a:gd name="T27" fmla="*/ 2147483647 h 484"/>
              <a:gd name="T28" fmla="*/ 2147483647 w 1717"/>
              <a:gd name="T29" fmla="*/ 2147483647 h 484"/>
              <a:gd name="T30" fmla="*/ 2147483647 w 1717"/>
              <a:gd name="T31" fmla="*/ 2147483647 h 484"/>
              <a:gd name="T32" fmla="*/ 2147483647 w 1717"/>
              <a:gd name="T33" fmla="*/ 2147483647 h 484"/>
              <a:gd name="T34" fmla="*/ 0 w 1717"/>
              <a:gd name="T35" fmla="*/ 0 h 484"/>
              <a:gd name="T36" fmla="*/ 2147483647 w 1717"/>
              <a:gd name="T37" fmla="*/ 2147483647 h 484"/>
              <a:gd name="T38" fmla="*/ 2147483647 w 1717"/>
              <a:gd name="T39" fmla="*/ 2147483647 h 484"/>
              <a:gd name="T40" fmla="*/ 2147483647 w 1717"/>
              <a:gd name="T41" fmla="*/ 2147483647 h 484"/>
              <a:gd name="T42" fmla="*/ 2147483647 w 1717"/>
              <a:gd name="T43" fmla="*/ 2147483647 h 484"/>
              <a:gd name="T44" fmla="*/ 2147483647 w 1717"/>
              <a:gd name="T45" fmla="*/ 2147483647 h 484"/>
              <a:gd name="T46" fmla="*/ 2147483647 w 1717"/>
              <a:gd name="T47" fmla="*/ 2147483647 h 484"/>
              <a:gd name="T48" fmla="*/ 2147483647 w 1717"/>
              <a:gd name="T49" fmla="*/ 2147483647 h 484"/>
              <a:gd name="T50" fmla="*/ 2147483647 w 1717"/>
              <a:gd name="T51" fmla="*/ 2147483647 h 484"/>
              <a:gd name="T52" fmla="*/ 2147483647 w 1717"/>
              <a:gd name="T53" fmla="*/ 2147483647 h 484"/>
              <a:gd name="T54" fmla="*/ 2147483647 w 1717"/>
              <a:gd name="T55" fmla="*/ 2147483647 h 484"/>
              <a:gd name="T56" fmla="*/ 2147483647 w 1717"/>
              <a:gd name="T57" fmla="*/ 2147483647 h 484"/>
              <a:gd name="T58" fmla="*/ 2147483647 w 1717"/>
              <a:gd name="T59" fmla="*/ 2147483647 h 484"/>
              <a:gd name="T60" fmla="*/ 2147483647 w 1717"/>
              <a:gd name="T61" fmla="*/ 2147483647 h 484"/>
              <a:gd name="T62" fmla="*/ 2147483647 w 1717"/>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0066CC"/>
          </a:solidFill>
          <a:ln w="12700" cap="rnd">
            <a:solidFill>
              <a:srgbClr val="00FF00"/>
            </a:solidFill>
            <a:round/>
            <a:headEnd/>
            <a:tailEnd/>
          </a:ln>
        </p:spPr>
        <p:txBody>
          <a:bodyPr/>
          <a:lstStyle/>
          <a:p>
            <a:endParaRPr lang="ar-SA">
              <a:solidFill>
                <a:prstClr val="black"/>
              </a:solidFill>
            </a:endParaRPr>
          </a:p>
        </p:txBody>
      </p:sp>
      <p:sp>
        <p:nvSpPr>
          <p:cNvPr id="26630" name="Freeform 6"/>
          <p:cNvSpPr>
            <a:spLocks/>
          </p:cNvSpPr>
          <p:nvPr/>
        </p:nvSpPr>
        <p:spPr bwMode="gray">
          <a:xfrm rot="10800000">
            <a:off x="2838450" y="1314450"/>
            <a:ext cx="2466975" cy="769938"/>
          </a:xfrm>
          <a:custGeom>
            <a:avLst/>
            <a:gdLst>
              <a:gd name="T0" fmla="*/ 2147483647 w 1717"/>
              <a:gd name="T1" fmla="*/ 2147483647 h 484"/>
              <a:gd name="T2" fmla="*/ 2147483647 w 1717"/>
              <a:gd name="T3" fmla="*/ 2147483647 h 484"/>
              <a:gd name="T4" fmla="*/ 2147483647 w 1717"/>
              <a:gd name="T5" fmla="*/ 2147483647 h 484"/>
              <a:gd name="T6" fmla="*/ 2147483647 w 1717"/>
              <a:gd name="T7" fmla="*/ 2147483647 h 484"/>
              <a:gd name="T8" fmla="*/ 2147483647 w 1717"/>
              <a:gd name="T9" fmla="*/ 2147483647 h 484"/>
              <a:gd name="T10" fmla="*/ 2147483647 w 1717"/>
              <a:gd name="T11" fmla="*/ 2147483647 h 484"/>
              <a:gd name="T12" fmla="*/ 2147483647 w 1717"/>
              <a:gd name="T13" fmla="*/ 2147483647 h 484"/>
              <a:gd name="T14" fmla="*/ 2147483647 w 1717"/>
              <a:gd name="T15" fmla="*/ 2147483647 h 484"/>
              <a:gd name="T16" fmla="*/ 2147483647 w 1717"/>
              <a:gd name="T17" fmla="*/ 2147483647 h 484"/>
              <a:gd name="T18" fmla="*/ 2147483647 w 1717"/>
              <a:gd name="T19" fmla="*/ 2147483647 h 484"/>
              <a:gd name="T20" fmla="*/ 2147483647 w 1717"/>
              <a:gd name="T21" fmla="*/ 2147483647 h 484"/>
              <a:gd name="T22" fmla="*/ 2147483647 w 1717"/>
              <a:gd name="T23" fmla="*/ 2147483647 h 484"/>
              <a:gd name="T24" fmla="*/ 2147483647 w 1717"/>
              <a:gd name="T25" fmla="*/ 2147483647 h 484"/>
              <a:gd name="T26" fmla="*/ 2147483647 w 1717"/>
              <a:gd name="T27" fmla="*/ 2147483647 h 484"/>
              <a:gd name="T28" fmla="*/ 2147483647 w 1717"/>
              <a:gd name="T29" fmla="*/ 2147483647 h 484"/>
              <a:gd name="T30" fmla="*/ 2147483647 w 1717"/>
              <a:gd name="T31" fmla="*/ 2147483647 h 484"/>
              <a:gd name="T32" fmla="*/ 2147483647 w 1717"/>
              <a:gd name="T33" fmla="*/ 2147483647 h 484"/>
              <a:gd name="T34" fmla="*/ 0 w 1717"/>
              <a:gd name="T35" fmla="*/ 0 h 484"/>
              <a:gd name="T36" fmla="*/ 2147483647 w 1717"/>
              <a:gd name="T37" fmla="*/ 2147483647 h 484"/>
              <a:gd name="T38" fmla="*/ 2147483647 w 1717"/>
              <a:gd name="T39" fmla="*/ 2147483647 h 484"/>
              <a:gd name="T40" fmla="*/ 2147483647 w 1717"/>
              <a:gd name="T41" fmla="*/ 2147483647 h 484"/>
              <a:gd name="T42" fmla="*/ 2147483647 w 1717"/>
              <a:gd name="T43" fmla="*/ 2147483647 h 484"/>
              <a:gd name="T44" fmla="*/ 2147483647 w 1717"/>
              <a:gd name="T45" fmla="*/ 2147483647 h 484"/>
              <a:gd name="T46" fmla="*/ 2147483647 w 1717"/>
              <a:gd name="T47" fmla="*/ 2147483647 h 484"/>
              <a:gd name="T48" fmla="*/ 2147483647 w 1717"/>
              <a:gd name="T49" fmla="*/ 2147483647 h 484"/>
              <a:gd name="T50" fmla="*/ 2147483647 w 1717"/>
              <a:gd name="T51" fmla="*/ 2147483647 h 484"/>
              <a:gd name="T52" fmla="*/ 2147483647 w 1717"/>
              <a:gd name="T53" fmla="*/ 2147483647 h 484"/>
              <a:gd name="T54" fmla="*/ 2147483647 w 1717"/>
              <a:gd name="T55" fmla="*/ 2147483647 h 484"/>
              <a:gd name="T56" fmla="*/ 2147483647 w 1717"/>
              <a:gd name="T57" fmla="*/ 2147483647 h 484"/>
              <a:gd name="T58" fmla="*/ 2147483647 w 1717"/>
              <a:gd name="T59" fmla="*/ 2147483647 h 484"/>
              <a:gd name="T60" fmla="*/ 2147483647 w 1717"/>
              <a:gd name="T61" fmla="*/ 2147483647 h 484"/>
              <a:gd name="T62" fmla="*/ 2147483647 w 1717"/>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0099CC"/>
          </a:solidFill>
          <a:ln w="12700" cap="rnd">
            <a:solidFill>
              <a:srgbClr val="FF0000"/>
            </a:solidFill>
            <a:round/>
            <a:headEnd/>
            <a:tailEnd/>
          </a:ln>
        </p:spPr>
        <p:txBody>
          <a:bodyPr/>
          <a:lstStyle/>
          <a:p>
            <a:endParaRPr lang="ar-SA">
              <a:solidFill>
                <a:prstClr val="black"/>
              </a:solidFill>
            </a:endParaRPr>
          </a:p>
        </p:txBody>
      </p:sp>
      <p:sp>
        <p:nvSpPr>
          <p:cNvPr id="26631" name="Freeform 7"/>
          <p:cNvSpPr>
            <a:spLocks/>
          </p:cNvSpPr>
          <p:nvPr/>
        </p:nvSpPr>
        <p:spPr bwMode="gray">
          <a:xfrm rot="-7200000">
            <a:off x="4089400" y="1609725"/>
            <a:ext cx="2465388" cy="769938"/>
          </a:xfrm>
          <a:custGeom>
            <a:avLst/>
            <a:gdLst>
              <a:gd name="T0" fmla="*/ 2147483647 w 1717"/>
              <a:gd name="T1" fmla="*/ 2147483647 h 484"/>
              <a:gd name="T2" fmla="*/ 2147483647 w 1717"/>
              <a:gd name="T3" fmla="*/ 2147483647 h 484"/>
              <a:gd name="T4" fmla="*/ 2147483647 w 1717"/>
              <a:gd name="T5" fmla="*/ 2147483647 h 484"/>
              <a:gd name="T6" fmla="*/ 2147483647 w 1717"/>
              <a:gd name="T7" fmla="*/ 2147483647 h 484"/>
              <a:gd name="T8" fmla="*/ 2147483647 w 1717"/>
              <a:gd name="T9" fmla="*/ 2147483647 h 484"/>
              <a:gd name="T10" fmla="*/ 2147483647 w 1717"/>
              <a:gd name="T11" fmla="*/ 2147483647 h 484"/>
              <a:gd name="T12" fmla="*/ 2147483647 w 1717"/>
              <a:gd name="T13" fmla="*/ 2147483647 h 484"/>
              <a:gd name="T14" fmla="*/ 2147483647 w 1717"/>
              <a:gd name="T15" fmla="*/ 2147483647 h 484"/>
              <a:gd name="T16" fmla="*/ 2147483647 w 1717"/>
              <a:gd name="T17" fmla="*/ 2147483647 h 484"/>
              <a:gd name="T18" fmla="*/ 2147483647 w 1717"/>
              <a:gd name="T19" fmla="*/ 2147483647 h 484"/>
              <a:gd name="T20" fmla="*/ 2147483647 w 1717"/>
              <a:gd name="T21" fmla="*/ 2147483647 h 484"/>
              <a:gd name="T22" fmla="*/ 2147483647 w 1717"/>
              <a:gd name="T23" fmla="*/ 2147483647 h 484"/>
              <a:gd name="T24" fmla="*/ 2147483647 w 1717"/>
              <a:gd name="T25" fmla="*/ 2147483647 h 484"/>
              <a:gd name="T26" fmla="*/ 2147483647 w 1717"/>
              <a:gd name="T27" fmla="*/ 2147483647 h 484"/>
              <a:gd name="T28" fmla="*/ 2147483647 w 1717"/>
              <a:gd name="T29" fmla="*/ 2147483647 h 484"/>
              <a:gd name="T30" fmla="*/ 2147483647 w 1717"/>
              <a:gd name="T31" fmla="*/ 2147483647 h 484"/>
              <a:gd name="T32" fmla="*/ 2147483647 w 1717"/>
              <a:gd name="T33" fmla="*/ 2147483647 h 484"/>
              <a:gd name="T34" fmla="*/ 0 w 1717"/>
              <a:gd name="T35" fmla="*/ 0 h 484"/>
              <a:gd name="T36" fmla="*/ 2147483647 w 1717"/>
              <a:gd name="T37" fmla="*/ 2147483647 h 484"/>
              <a:gd name="T38" fmla="*/ 2147483647 w 1717"/>
              <a:gd name="T39" fmla="*/ 2147483647 h 484"/>
              <a:gd name="T40" fmla="*/ 2147483647 w 1717"/>
              <a:gd name="T41" fmla="*/ 2147483647 h 484"/>
              <a:gd name="T42" fmla="*/ 2147483647 w 1717"/>
              <a:gd name="T43" fmla="*/ 2147483647 h 484"/>
              <a:gd name="T44" fmla="*/ 2147483647 w 1717"/>
              <a:gd name="T45" fmla="*/ 2147483647 h 484"/>
              <a:gd name="T46" fmla="*/ 2147483647 w 1717"/>
              <a:gd name="T47" fmla="*/ 2147483647 h 484"/>
              <a:gd name="T48" fmla="*/ 2147483647 w 1717"/>
              <a:gd name="T49" fmla="*/ 2147483647 h 484"/>
              <a:gd name="T50" fmla="*/ 2147483647 w 1717"/>
              <a:gd name="T51" fmla="*/ 2147483647 h 484"/>
              <a:gd name="T52" fmla="*/ 2147483647 w 1717"/>
              <a:gd name="T53" fmla="*/ 2147483647 h 484"/>
              <a:gd name="T54" fmla="*/ 2147483647 w 1717"/>
              <a:gd name="T55" fmla="*/ 2147483647 h 484"/>
              <a:gd name="T56" fmla="*/ 2147483647 w 1717"/>
              <a:gd name="T57" fmla="*/ 2147483647 h 484"/>
              <a:gd name="T58" fmla="*/ 2147483647 w 1717"/>
              <a:gd name="T59" fmla="*/ 2147483647 h 484"/>
              <a:gd name="T60" fmla="*/ 2147483647 w 1717"/>
              <a:gd name="T61" fmla="*/ 2147483647 h 484"/>
              <a:gd name="T62" fmla="*/ 2147483647 w 1717"/>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6699FF"/>
          </a:solidFill>
          <a:ln w="12700" cap="rnd">
            <a:solidFill>
              <a:srgbClr val="FFFF00"/>
            </a:solidFill>
            <a:round/>
            <a:headEnd/>
            <a:tailEnd/>
          </a:ln>
        </p:spPr>
        <p:txBody>
          <a:bodyPr/>
          <a:lstStyle/>
          <a:p>
            <a:endParaRPr lang="ar-SA">
              <a:solidFill>
                <a:prstClr val="black"/>
              </a:solidFill>
            </a:endParaRPr>
          </a:p>
        </p:txBody>
      </p:sp>
      <p:sp>
        <p:nvSpPr>
          <p:cNvPr id="26632" name="Freeform 8"/>
          <p:cNvSpPr>
            <a:spLocks/>
          </p:cNvSpPr>
          <p:nvPr/>
        </p:nvSpPr>
        <p:spPr bwMode="gray">
          <a:xfrm rot="-3600000">
            <a:off x="4419600" y="2824163"/>
            <a:ext cx="2466975" cy="771525"/>
          </a:xfrm>
          <a:custGeom>
            <a:avLst/>
            <a:gdLst>
              <a:gd name="T0" fmla="*/ 2147483647 w 1717"/>
              <a:gd name="T1" fmla="*/ 2147483647 h 484"/>
              <a:gd name="T2" fmla="*/ 2147483647 w 1717"/>
              <a:gd name="T3" fmla="*/ 2147483647 h 484"/>
              <a:gd name="T4" fmla="*/ 2147483647 w 1717"/>
              <a:gd name="T5" fmla="*/ 2147483647 h 484"/>
              <a:gd name="T6" fmla="*/ 2147483647 w 1717"/>
              <a:gd name="T7" fmla="*/ 2147483647 h 484"/>
              <a:gd name="T8" fmla="*/ 2147483647 w 1717"/>
              <a:gd name="T9" fmla="*/ 2147483647 h 484"/>
              <a:gd name="T10" fmla="*/ 2147483647 w 1717"/>
              <a:gd name="T11" fmla="*/ 2147483647 h 484"/>
              <a:gd name="T12" fmla="*/ 2147483647 w 1717"/>
              <a:gd name="T13" fmla="*/ 2147483647 h 484"/>
              <a:gd name="T14" fmla="*/ 2147483647 w 1717"/>
              <a:gd name="T15" fmla="*/ 2147483647 h 484"/>
              <a:gd name="T16" fmla="*/ 2147483647 w 1717"/>
              <a:gd name="T17" fmla="*/ 2147483647 h 484"/>
              <a:gd name="T18" fmla="*/ 2147483647 w 1717"/>
              <a:gd name="T19" fmla="*/ 2147483647 h 484"/>
              <a:gd name="T20" fmla="*/ 2147483647 w 1717"/>
              <a:gd name="T21" fmla="*/ 2147483647 h 484"/>
              <a:gd name="T22" fmla="*/ 2147483647 w 1717"/>
              <a:gd name="T23" fmla="*/ 2147483647 h 484"/>
              <a:gd name="T24" fmla="*/ 2147483647 w 1717"/>
              <a:gd name="T25" fmla="*/ 2147483647 h 484"/>
              <a:gd name="T26" fmla="*/ 2147483647 w 1717"/>
              <a:gd name="T27" fmla="*/ 2147483647 h 484"/>
              <a:gd name="T28" fmla="*/ 2147483647 w 1717"/>
              <a:gd name="T29" fmla="*/ 2147483647 h 484"/>
              <a:gd name="T30" fmla="*/ 2147483647 w 1717"/>
              <a:gd name="T31" fmla="*/ 2147483647 h 484"/>
              <a:gd name="T32" fmla="*/ 2147483647 w 1717"/>
              <a:gd name="T33" fmla="*/ 2147483647 h 484"/>
              <a:gd name="T34" fmla="*/ 0 w 1717"/>
              <a:gd name="T35" fmla="*/ 0 h 484"/>
              <a:gd name="T36" fmla="*/ 2147483647 w 1717"/>
              <a:gd name="T37" fmla="*/ 2147483647 h 484"/>
              <a:gd name="T38" fmla="*/ 2147483647 w 1717"/>
              <a:gd name="T39" fmla="*/ 2147483647 h 484"/>
              <a:gd name="T40" fmla="*/ 2147483647 w 1717"/>
              <a:gd name="T41" fmla="*/ 2147483647 h 484"/>
              <a:gd name="T42" fmla="*/ 2147483647 w 1717"/>
              <a:gd name="T43" fmla="*/ 2147483647 h 484"/>
              <a:gd name="T44" fmla="*/ 2147483647 w 1717"/>
              <a:gd name="T45" fmla="*/ 2147483647 h 484"/>
              <a:gd name="T46" fmla="*/ 2147483647 w 1717"/>
              <a:gd name="T47" fmla="*/ 2147483647 h 484"/>
              <a:gd name="T48" fmla="*/ 2147483647 w 1717"/>
              <a:gd name="T49" fmla="*/ 2147483647 h 484"/>
              <a:gd name="T50" fmla="*/ 2147483647 w 1717"/>
              <a:gd name="T51" fmla="*/ 2147483647 h 484"/>
              <a:gd name="T52" fmla="*/ 2147483647 w 1717"/>
              <a:gd name="T53" fmla="*/ 2147483647 h 484"/>
              <a:gd name="T54" fmla="*/ 2147483647 w 1717"/>
              <a:gd name="T55" fmla="*/ 2147483647 h 484"/>
              <a:gd name="T56" fmla="*/ 2147483647 w 1717"/>
              <a:gd name="T57" fmla="*/ 2147483647 h 484"/>
              <a:gd name="T58" fmla="*/ 2147483647 w 1717"/>
              <a:gd name="T59" fmla="*/ 2147483647 h 484"/>
              <a:gd name="T60" fmla="*/ 2147483647 w 1717"/>
              <a:gd name="T61" fmla="*/ 2147483647 h 484"/>
              <a:gd name="T62" fmla="*/ 2147483647 w 1717"/>
              <a:gd name="T63" fmla="*/ 2147483647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rgbClr val="666699"/>
          </a:solidFill>
          <a:ln w="12700" cap="rnd">
            <a:solidFill>
              <a:srgbClr val="0066FF"/>
            </a:solidFill>
            <a:round/>
            <a:headEnd/>
            <a:tailEnd/>
          </a:ln>
        </p:spPr>
        <p:txBody>
          <a:bodyPr/>
          <a:lstStyle/>
          <a:p>
            <a:endParaRPr lang="ar-SA">
              <a:solidFill>
                <a:prstClr val="black"/>
              </a:solidFill>
            </a:endParaRPr>
          </a:p>
        </p:txBody>
      </p:sp>
      <p:grpSp>
        <p:nvGrpSpPr>
          <p:cNvPr id="2" name="Group 9"/>
          <p:cNvGrpSpPr>
            <a:grpSpLocks/>
          </p:cNvGrpSpPr>
          <p:nvPr/>
        </p:nvGrpSpPr>
        <p:grpSpPr bwMode="auto">
          <a:xfrm>
            <a:off x="3505200" y="1905000"/>
            <a:ext cx="2057400" cy="2057400"/>
            <a:chOff x="2016" y="1920"/>
            <a:chExt cx="1680" cy="1680"/>
          </a:xfrm>
        </p:grpSpPr>
        <p:sp>
          <p:nvSpPr>
            <p:cNvPr id="68624" name="Oval 10"/>
            <p:cNvSpPr>
              <a:spLocks noChangeArrowheads="1"/>
            </p:cNvSpPr>
            <p:nvPr/>
          </p:nvSpPr>
          <p:spPr bwMode="gray">
            <a:xfrm>
              <a:off x="2016" y="1920"/>
              <a:ext cx="1680" cy="1680"/>
            </a:xfrm>
            <a:prstGeom prst="ellipse">
              <a:avLst/>
            </a:prstGeom>
            <a:gradFill rotWithShape="1">
              <a:gsLst>
                <a:gs pos="0">
                  <a:srgbClr val="0066FF"/>
                </a:gs>
                <a:gs pos="100000">
                  <a:srgbClr val="000000"/>
                </a:gs>
              </a:gsLst>
              <a:lin ang="5400000" scaled="1"/>
            </a:gradFill>
            <a:ln w="9525">
              <a:solidFill>
                <a:srgbClr val="0066FF"/>
              </a:solidFill>
              <a:round/>
              <a:headEnd/>
              <a:tailEnd/>
            </a:ln>
          </p:spPr>
          <p:txBody>
            <a:bodyPr wrap="none" anchor="ctr"/>
            <a:lstStyle/>
            <a:p>
              <a:pPr algn="l" rtl="0" eaLnBrk="0" hangingPunct="0"/>
              <a:endParaRPr lang="ar-SA">
                <a:solidFill>
                  <a:prstClr val="black"/>
                </a:solidFill>
              </a:endParaRPr>
            </a:p>
          </p:txBody>
        </p:sp>
        <p:sp>
          <p:nvSpPr>
            <p:cNvPr id="68625" name="Freeform 11"/>
            <p:cNvSpPr>
              <a:spLocks/>
            </p:cNvSpPr>
            <p:nvPr/>
          </p:nvSpPr>
          <p:spPr bwMode="gray">
            <a:xfrm>
              <a:off x="2208" y="1948"/>
              <a:ext cx="1296" cy="634"/>
            </a:xfrm>
            <a:custGeom>
              <a:avLst/>
              <a:gdLst>
                <a:gd name="T0" fmla="*/ 1034 w 1321"/>
                <a:gd name="T1" fmla="*/ 100 h 712"/>
                <a:gd name="T2" fmla="*/ 1047 w 1321"/>
                <a:gd name="T3" fmla="*/ 110 h 712"/>
                <a:gd name="T4" fmla="*/ 1050 w 1321"/>
                <a:gd name="T5" fmla="*/ 119 h 712"/>
                <a:gd name="T6" fmla="*/ 1045 w 1321"/>
                <a:gd name="T7" fmla="*/ 128 h 712"/>
                <a:gd name="T8" fmla="*/ 1032 w 1321"/>
                <a:gd name="T9" fmla="*/ 135 h 712"/>
                <a:gd name="T10" fmla="*/ 1011 w 1321"/>
                <a:gd name="T11" fmla="*/ 144 h 712"/>
                <a:gd name="T12" fmla="*/ 985 w 1321"/>
                <a:gd name="T13" fmla="*/ 150 h 712"/>
                <a:gd name="T14" fmla="*/ 951 w 1321"/>
                <a:gd name="T15" fmla="*/ 156 h 712"/>
                <a:gd name="T16" fmla="*/ 912 w 1321"/>
                <a:gd name="T17" fmla="*/ 162 h 712"/>
                <a:gd name="T18" fmla="*/ 868 w 1321"/>
                <a:gd name="T19" fmla="*/ 166 h 712"/>
                <a:gd name="T20" fmla="*/ 820 w 1321"/>
                <a:gd name="T21" fmla="*/ 170 h 712"/>
                <a:gd name="T22" fmla="*/ 769 w 1321"/>
                <a:gd name="T23" fmla="*/ 171 h 712"/>
                <a:gd name="T24" fmla="*/ 712 w 1321"/>
                <a:gd name="T25" fmla="*/ 175 h 712"/>
                <a:gd name="T26" fmla="*/ 655 w 1321"/>
                <a:gd name="T27" fmla="*/ 176 h 712"/>
                <a:gd name="T28" fmla="*/ 633 w 1321"/>
                <a:gd name="T29" fmla="*/ 177 h 712"/>
                <a:gd name="T30" fmla="*/ 379 w 1321"/>
                <a:gd name="T31" fmla="*/ 177 h 712"/>
                <a:gd name="T32" fmla="*/ 375 w 1321"/>
                <a:gd name="T33" fmla="*/ 177 h 712"/>
                <a:gd name="T34" fmla="*/ 325 w 1321"/>
                <a:gd name="T35" fmla="*/ 176 h 712"/>
                <a:gd name="T36" fmla="*/ 277 w 1321"/>
                <a:gd name="T37" fmla="*/ 175 h 712"/>
                <a:gd name="T38" fmla="*/ 231 w 1321"/>
                <a:gd name="T39" fmla="*/ 173 h 712"/>
                <a:gd name="T40" fmla="*/ 187 w 1321"/>
                <a:gd name="T41" fmla="*/ 170 h 712"/>
                <a:gd name="T42" fmla="*/ 149 w 1321"/>
                <a:gd name="T43" fmla="*/ 168 h 712"/>
                <a:gd name="T44" fmla="*/ 114 w 1321"/>
                <a:gd name="T45" fmla="*/ 164 h 712"/>
                <a:gd name="T46" fmla="*/ 78 w 1321"/>
                <a:gd name="T47" fmla="*/ 161 h 712"/>
                <a:gd name="T48" fmla="*/ 55 w 1321"/>
                <a:gd name="T49" fmla="*/ 157 h 712"/>
                <a:gd name="T50" fmla="*/ 27 w 1321"/>
                <a:gd name="T51" fmla="*/ 151 h 712"/>
                <a:gd name="T52" fmla="*/ 18 w 1321"/>
                <a:gd name="T53" fmla="*/ 145 h 712"/>
                <a:gd name="T54" fmla="*/ 6 w 1321"/>
                <a:gd name="T55" fmla="*/ 138 h 712"/>
                <a:gd name="T56" fmla="*/ 0 w 1321"/>
                <a:gd name="T57" fmla="*/ 130 h 712"/>
                <a:gd name="T58" fmla="*/ 0 w 1321"/>
                <a:gd name="T59" fmla="*/ 129 h 712"/>
                <a:gd name="T60" fmla="*/ 4 w 1321"/>
                <a:gd name="T61" fmla="*/ 119 h 712"/>
                <a:gd name="T62" fmla="*/ 16 w 1321"/>
                <a:gd name="T63" fmla="*/ 111 h 712"/>
                <a:gd name="T64" fmla="*/ 39 w 1321"/>
                <a:gd name="T65" fmla="*/ 92 h 712"/>
                <a:gd name="T66" fmla="*/ 74 w 1321"/>
                <a:gd name="T67" fmla="*/ 74 h 712"/>
                <a:gd name="T68" fmla="*/ 118 w 1321"/>
                <a:gd name="T69" fmla="*/ 59 h 712"/>
                <a:gd name="T70" fmla="*/ 163 w 1321"/>
                <a:gd name="T71" fmla="*/ 43 h 712"/>
                <a:gd name="T72" fmla="*/ 215 w 1321"/>
                <a:gd name="T73" fmla="*/ 30 h 712"/>
                <a:gd name="T74" fmla="*/ 272 w 1321"/>
                <a:gd name="T75" fmla="*/ 20 h 712"/>
                <a:gd name="T76" fmla="*/ 330 w 1321"/>
                <a:gd name="T77" fmla="*/ 11 h 712"/>
                <a:gd name="T78" fmla="*/ 395 w 1321"/>
                <a:gd name="T79" fmla="*/ 5 h 712"/>
                <a:gd name="T80" fmla="*/ 462 w 1321"/>
                <a:gd name="T81" fmla="*/ 4 h 712"/>
                <a:gd name="T82" fmla="*/ 531 w 1321"/>
                <a:gd name="T83" fmla="*/ 0 h 712"/>
                <a:gd name="T84" fmla="*/ 531 w 1321"/>
                <a:gd name="T85" fmla="*/ 0 h 712"/>
                <a:gd name="T86" fmla="*/ 603 w 1321"/>
                <a:gd name="T87" fmla="*/ 4 h 712"/>
                <a:gd name="T88" fmla="*/ 674 w 1321"/>
                <a:gd name="T89" fmla="*/ 5 h 712"/>
                <a:gd name="T90" fmla="*/ 741 w 1321"/>
                <a:gd name="T91" fmla="*/ 12 h 712"/>
                <a:gd name="T92" fmla="*/ 804 w 1321"/>
                <a:gd name="T93" fmla="*/ 22 h 712"/>
                <a:gd name="T94" fmla="*/ 860 w 1321"/>
                <a:gd name="T95" fmla="*/ 34 h 712"/>
                <a:gd name="T96" fmla="*/ 913 w 1321"/>
                <a:gd name="T97" fmla="*/ 48 h 712"/>
                <a:gd name="T98" fmla="*/ 960 w 1321"/>
                <a:gd name="T99" fmla="*/ 63 h 712"/>
                <a:gd name="T100" fmla="*/ 1001 w 1321"/>
                <a:gd name="T101" fmla="*/ 81 h 712"/>
                <a:gd name="T102" fmla="*/ 1034 w 1321"/>
                <a:gd name="T103" fmla="*/ 100 h 712"/>
                <a:gd name="T104" fmla="*/ 1034 w 1321"/>
                <a:gd name="T105" fmla="*/ 100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bg1"/>
                </a:gs>
              </a:gsLst>
              <a:lin ang="5400000" scaled="1"/>
            </a:gradFill>
            <a:ln w="0">
              <a:noFill/>
              <a:round/>
              <a:headEnd/>
              <a:tailEnd/>
            </a:ln>
          </p:spPr>
          <p:txBody>
            <a:bodyPr/>
            <a:lstStyle/>
            <a:p>
              <a:endParaRPr lang="ar-SA">
                <a:solidFill>
                  <a:prstClr val="black"/>
                </a:solidFill>
              </a:endParaRPr>
            </a:p>
          </p:txBody>
        </p:sp>
      </p:grpSp>
      <p:sp>
        <p:nvSpPr>
          <p:cNvPr id="26636" name="Text Box 12"/>
          <p:cNvSpPr txBox="1">
            <a:spLocks noChangeArrowheads="1"/>
          </p:cNvSpPr>
          <p:nvPr/>
        </p:nvSpPr>
        <p:spPr bwMode="auto">
          <a:xfrm>
            <a:off x="3046858" y="357166"/>
            <a:ext cx="2629246" cy="400110"/>
          </a:xfrm>
          <a:prstGeom prst="rect">
            <a:avLst/>
          </a:prstGeom>
          <a:noFill/>
          <a:ln w="9525" algn="ctr">
            <a:noFill/>
            <a:miter lim="800000"/>
            <a:headEnd/>
            <a:tailEnd/>
          </a:ln>
        </p:spPr>
        <p:txBody>
          <a:bodyPr wrap="none">
            <a:spAutoFit/>
          </a:bodyPr>
          <a:lstStyle/>
          <a:p>
            <a:pPr algn="ctr" rtl="0" eaLnBrk="0" hangingPunct="0"/>
            <a:r>
              <a:rPr lang="ar-SA" sz="2000" b="1" dirty="0" smtClean="0">
                <a:solidFill>
                  <a:srgbClr val="00FFFF"/>
                </a:solidFill>
                <a:latin typeface="Arial" pitchFamily="34" charset="0"/>
              </a:rPr>
              <a:t>الحصول على الموارد البشرية</a:t>
            </a:r>
            <a:endParaRPr lang="en-US" sz="2000" b="1" dirty="0">
              <a:solidFill>
                <a:srgbClr val="00FFFF"/>
              </a:solidFill>
              <a:latin typeface="Arial" pitchFamily="34" charset="0"/>
            </a:endParaRPr>
          </a:p>
        </p:txBody>
      </p:sp>
      <p:sp>
        <p:nvSpPr>
          <p:cNvPr id="26638" name="Text Box 14"/>
          <p:cNvSpPr txBox="1">
            <a:spLocks noChangeArrowheads="1"/>
          </p:cNvSpPr>
          <p:nvPr/>
        </p:nvSpPr>
        <p:spPr bwMode="auto">
          <a:xfrm>
            <a:off x="6372200" y="3429000"/>
            <a:ext cx="2386012" cy="366713"/>
          </a:xfrm>
          <a:prstGeom prst="rect">
            <a:avLst/>
          </a:prstGeom>
          <a:noFill/>
          <a:ln w="9525" algn="ctr">
            <a:noFill/>
            <a:miter lim="800000"/>
            <a:headEnd/>
            <a:tailEnd/>
          </a:ln>
        </p:spPr>
        <p:txBody>
          <a:bodyPr wrap="none">
            <a:spAutoFit/>
          </a:bodyPr>
          <a:lstStyle/>
          <a:p>
            <a:pPr algn="ctr" rtl="0" eaLnBrk="0" hangingPunct="0"/>
            <a:r>
              <a:rPr lang="ar-EG" b="1" dirty="0">
                <a:solidFill>
                  <a:srgbClr val="FFFF00"/>
                </a:solidFill>
                <a:latin typeface="Arial" pitchFamily="34" charset="0"/>
              </a:rPr>
              <a:t>تطوير وتنمية الموارد البشرية</a:t>
            </a:r>
            <a:endParaRPr lang="en-US" b="1" dirty="0">
              <a:solidFill>
                <a:srgbClr val="FFFF00"/>
              </a:solidFill>
              <a:latin typeface="Arial" pitchFamily="34" charset="0"/>
            </a:endParaRPr>
          </a:p>
        </p:txBody>
      </p:sp>
      <p:sp>
        <p:nvSpPr>
          <p:cNvPr id="26642" name="Text Box 18"/>
          <p:cNvSpPr txBox="1">
            <a:spLocks noChangeArrowheads="1"/>
          </p:cNvSpPr>
          <p:nvPr/>
        </p:nvSpPr>
        <p:spPr bwMode="gray">
          <a:xfrm>
            <a:off x="3581400" y="2819400"/>
            <a:ext cx="1905000" cy="646331"/>
          </a:xfrm>
          <a:prstGeom prst="rect">
            <a:avLst/>
          </a:prstGeom>
          <a:noFill/>
          <a:ln w="9525">
            <a:noFill/>
            <a:miter lim="800000"/>
            <a:headEnd/>
            <a:tailEnd/>
          </a:ln>
          <a:effectLst/>
        </p:spPr>
        <p:txBody>
          <a:bodyPr>
            <a:spAutoFit/>
          </a:bodyPr>
          <a:lstStyle/>
          <a:p>
            <a:pPr algn="ctr" rtl="0" eaLnBrk="0" hangingPunct="0">
              <a:defRPr/>
            </a:pPr>
            <a:r>
              <a:rPr lang="ar-SA" b="1" dirty="0" smtClean="0">
                <a:solidFill>
                  <a:srgbClr val="FFFFFF"/>
                </a:solidFill>
                <a:effectLst>
                  <a:outerShdw blurRad="38100" dist="38100" dir="2700000" algn="tl">
                    <a:srgbClr val="000000"/>
                  </a:outerShdw>
                </a:effectLst>
                <a:latin typeface="Arial" pitchFamily="34" charset="0"/>
              </a:rPr>
              <a:t>وظائف</a:t>
            </a:r>
            <a:r>
              <a:rPr lang="ar-EG" b="1" dirty="0" smtClean="0">
                <a:solidFill>
                  <a:srgbClr val="FFFFFF"/>
                </a:solidFill>
                <a:effectLst>
                  <a:outerShdw blurRad="38100" dist="38100" dir="2700000" algn="tl">
                    <a:srgbClr val="000000"/>
                  </a:outerShdw>
                </a:effectLst>
                <a:latin typeface="Arial" pitchFamily="34" charset="0"/>
              </a:rPr>
              <a:t> إدارة </a:t>
            </a:r>
            <a:r>
              <a:rPr lang="ar-EG" b="1" dirty="0">
                <a:solidFill>
                  <a:srgbClr val="FFFFFF"/>
                </a:solidFill>
                <a:effectLst>
                  <a:outerShdw blurRad="38100" dist="38100" dir="2700000" algn="tl">
                    <a:srgbClr val="000000"/>
                  </a:outerShdw>
                </a:effectLst>
                <a:latin typeface="Arial" pitchFamily="34" charset="0"/>
              </a:rPr>
              <a:t>الموارد البشرية</a:t>
            </a:r>
            <a:endParaRPr lang="en-US" b="1" dirty="0">
              <a:solidFill>
                <a:srgbClr val="FFFFFF"/>
              </a:solidFill>
              <a:effectLst>
                <a:outerShdw blurRad="38100" dist="38100" dir="2700000" algn="tl">
                  <a:srgbClr val="000000"/>
                </a:outerShdw>
              </a:effectLst>
              <a:latin typeface="Arial" pitchFamily="34" charset="0"/>
            </a:endParaRPr>
          </a:p>
        </p:txBody>
      </p:sp>
      <p:sp>
        <p:nvSpPr>
          <p:cNvPr id="18" name="Text Box 16"/>
          <p:cNvSpPr txBox="1">
            <a:spLocks noChangeArrowheads="1"/>
          </p:cNvSpPr>
          <p:nvPr/>
        </p:nvSpPr>
        <p:spPr bwMode="auto">
          <a:xfrm>
            <a:off x="0" y="3573016"/>
            <a:ext cx="2774752" cy="400110"/>
          </a:xfrm>
          <a:prstGeom prst="rect">
            <a:avLst/>
          </a:prstGeom>
          <a:noFill/>
          <a:ln w="9525" algn="ctr">
            <a:noFill/>
            <a:miter lim="800000"/>
            <a:headEnd/>
            <a:tailEnd/>
          </a:ln>
        </p:spPr>
        <p:txBody>
          <a:bodyPr wrap="square">
            <a:spAutoFit/>
          </a:bodyPr>
          <a:lstStyle/>
          <a:p>
            <a:pPr algn="ctr" rtl="0" eaLnBrk="0" hangingPunct="0"/>
            <a:r>
              <a:rPr lang="ar-SA" sz="2000" b="1" dirty="0" smtClean="0">
                <a:solidFill>
                  <a:srgbClr val="F79646">
                    <a:lumMod val="60000"/>
                    <a:lumOff val="40000"/>
                  </a:srgbClr>
                </a:solidFill>
                <a:latin typeface="Arial" pitchFamily="34" charset="0"/>
              </a:rPr>
              <a:t>حسن استخدام الموارد البشرية</a:t>
            </a:r>
            <a:endParaRPr lang="en-US" sz="2000" b="1" dirty="0">
              <a:solidFill>
                <a:srgbClr val="F79646">
                  <a:lumMod val="60000"/>
                  <a:lumOff val="40000"/>
                </a:srgbClr>
              </a:solidFill>
              <a:latin typeface="Arial" pitchFamily="34" charset="0"/>
            </a:endParaRPr>
          </a:p>
        </p:txBody>
      </p:sp>
      <p:sp>
        <p:nvSpPr>
          <p:cNvPr id="17" name="Slide Number Placeholder 16"/>
          <p:cNvSpPr>
            <a:spLocks noGrp="1"/>
          </p:cNvSpPr>
          <p:nvPr>
            <p:ph type="sldNum" sz="quarter" idx="12"/>
          </p:nvPr>
        </p:nvSpPr>
        <p:spPr/>
        <p:txBody>
          <a:bodyPr/>
          <a:lstStyle/>
          <a:p>
            <a:fld id="{9B76C22A-7A47-4F80-9E27-1E8BAD66440F}" type="slidenum">
              <a:rPr lang="ar-SA" smtClean="0">
                <a:solidFill>
                  <a:prstClr val="black">
                    <a:tint val="75000"/>
                  </a:prstClr>
                </a:solidFill>
              </a:rPr>
              <a:pPr/>
              <a:t>21</a:t>
            </a:fld>
            <a:endParaRPr lang="ar-SA">
              <a:solidFill>
                <a:prstClr val="black">
                  <a:tint val="75000"/>
                </a:prstClr>
              </a:solidFill>
            </a:endParaRPr>
          </a:p>
        </p:txBody>
      </p:sp>
    </p:spTree>
    <p:custDataLst>
      <p:tags r:id="rId1"/>
    </p:custDataLst>
    <p:extLst>
      <p:ext uri="{BB962C8B-B14F-4D97-AF65-F5344CB8AC3E}">
        <p14:creationId xmlns:p14="http://schemas.microsoft.com/office/powerpoint/2010/main" xmlns="" val="41018145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6642"/>
                                        </p:tgtEl>
                                        <p:attrNameLst>
                                          <p:attrName>style.visibility</p:attrName>
                                        </p:attrNameLst>
                                      </p:cBhvr>
                                      <p:to>
                                        <p:strVal val="visible"/>
                                      </p:to>
                                    </p:set>
                                    <p:anim calcmode="lin" valueType="num">
                                      <p:cBhvr>
                                        <p:cTn id="7" dur="500" fill="hold"/>
                                        <p:tgtEl>
                                          <p:spTgt spid="26642"/>
                                        </p:tgtEl>
                                        <p:attrNameLst>
                                          <p:attrName>ppt_w</p:attrName>
                                        </p:attrNameLst>
                                      </p:cBhvr>
                                      <p:tavLst>
                                        <p:tav tm="0">
                                          <p:val>
                                            <p:fltVal val="0"/>
                                          </p:val>
                                        </p:tav>
                                        <p:tav tm="100000">
                                          <p:val>
                                            <p:strVal val="#ppt_w"/>
                                          </p:val>
                                        </p:tav>
                                      </p:tavLst>
                                    </p:anim>
                                    <p:anim calcmode="lin" valueType="num">
                                      <p:cBhvr>
                                        <p:cTn id="8" dur="500" fill="hold"/>
                                        <p:tgtEl>
                                          <p:spTgt spid="2664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26627"/>
                                        </p:tgtEl>
                                        <p:attrNameLst>
                                          <p:attrName>style.visibility</p:attrName>
                                        </p:attrNameLst>
                                      </p:cBhvr>
                                      <p:to>
                                        <p:strVal val="visible"/>
                                      </p:to>
                                    </p:set>
                                    <p:anim calcmode="lin" valueType="num">
                                      <p:cBhvr>
                                        <p:cTn id="17" dur="500" fill="hold"/>
                                        <p:tgtEl>
                                          <p:spTgt spid="26627"/>
                                        </p:tgtEl>
                                        <p:attrNameLst>
                                          <p:attrName>ppt_w</p:attrName>
                                        </p:attrNameLst>
                                      </p:cBhvr>
                                      <p:tavLst>
                                        <p:tav tm="0">
                                          <p:val>
                                            <p:fltVal val="0"/>
                                          </p:val>
                                        </p:tav>
                                        <p:tav tm="100000">
                                          <p:val>
                                            <p:strVal val="#ppt_w"/>
                                          </p:val>
                                        </p:tav>
                                      </p:tavLst>
                                    </p:anim>
                                    <p:anim calcmode="lin" valueType="num">
                                      <p:cBhvr>
                                        <p:cTn id="18" dur="500" fill="hold"/>
                                        <p:tgtEl>
                                          <p:spTgt spid="26627"/>
                                        </p:tgtEl>
                                        <p:attrNameLst>
                                          <p:attrName>ppt_h</p:attrName>
                                        </p:attrNameLst>
                                      </p:cBhvr>
                                      <p:tavLst>
                                        <p:tav tm="0">
                                          <p:val>
                                            <p:strVal val="#ppt_h"/>
                                          </p:val>
                                        </p:tav>
                                        <p:tav tm="100000">
                                          <p:val>
                                            <p:strVal val="#ppt_h"/>
                                          </p:val>
                                        </p:tav>
                                      </p:tavLst>
                                    </p:anim>
                                  </p:childTnLst>
                                </p:cTn>
                              </p:par>
                              <p:par>
                                <p:cTn id="19" presetID="17" presetClass="entr" presetSubtype="10" fill="hold" grpId="0" nodeType="withEffect">
                                  <p:stCondLst>
                                    <p:cond delay="0"/>
                                  </p:stCondLst>
                                  <p:childTnLst>
                                    <p:set>
                                      <p:cBhvr>
                                        <p:cTn id="20" dur="1" fill="hold">
                                          <p:stCondLst>
                                            <p:cond delay="0"/>
                                          </p:stCondLst>
                                        </p:cTn>
                                        <p:tgtEl>
                                          <p:spTgt spid="26636"/>
                                        </p:tgtEl>
                                        <p:attrNameLst>
                                          <p:attrName>style.visibility</p:attrName>
                                        </p:attrNameLst>
                                      </p:cBhvr>
                                      <p:to>
                                        <p:strVal val="visible"/>
                                      </p:to>
                                    </p:set>
                                    <p:anim calcmode="lin" valueType="num">
                                      <p:cBhvr>
                                        <p:cTn id="21" dur="500" fill="hold"/>
                                        <p:tgtEl>
                                          <p:spTgt spid="26636"/>
                                        </p:tgtEl>
                                        <p:attrNameLst>
                                          <p:attrName>ppt_w</p:attrName>
                                        </p:attrNameLst>
                                      </p:cBhvr>
                                      <p:tavLst>
                                        <p:tav tm="0">
                                          <p:val>
                                            <p:fltVal val="0"/>
                                          </p:val>
                                        </p:tav>
                                        <p:tav tm="100000">
                                          <p:val>
                                            <p:strVal val="#ppt_w"/>
                                          </p:val>
                                        </p:tav>
                                      </p:tavLst>
                                    </p:anim>
                                    <p:anim calcmode="lin" valueType="num">
                                      <p:cBhvr>
                                        <p:cTn id="22" dur="500" fill="hold"/>
                                        <p:tgtEl>
                                          <p:spTgt spid="26636"/>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grpId="0" nodeType="clickEffect">
                                  <p:stCondLst>
                                    <p:cond delay="0"/>
                                  </p:stCondLst>
                                  <p:childTnLst>
                                    <p:set>
                                      <p:cBhvr>
                                        <p:cTn id="26" dur="1" fill="hold">
                                          <p:stCondLst>
                                            <p:cond delay="0"/>
                                          </p:stCondLst>
                                        </p:cTn>
                                        <p:tgtEl>
                                          <p:spTgt spid="26632"/>
                                        </p:tgtEl>
                                        <p:attrNameLst>
                                          <p:attrName>style.visibility</p:attrName>
                                        </p:attrNameLst>
                                      </p:cBhvr>
                                      <p:to>
                                        <p:strVal val="visible"/>
                                      </p:to>
                                    </p:set>
                                    <p:anim calcmode="lin" valueType="num">
                                      <p:cBhvr>
                                        <p:cTn id="27" dur="500" fill="hold"/>
                                        <p:tgtEl>
                                          <p:spTgt spid="26632"/>
                                        </p:tgtEl>
                                        <p:attrNameLst>
                                          <p:attrName>ppt_w</p:attrName>
                                        </p:attrNameLst>
                                      </p:cBhvr>
                                      <p:tavLst>
                                        <p:tav tm="0">
                                          <p:val>
                                            <p:fltVal val="0"/>
                                          </p:val>
                                        </p:tav>
                                        <p:tav tm="100000">
                                          <p:val>
                                            <p:strVal val="#ppt_w"/>
                                          </p:val>
                                        </p:tav>
                                      </p:tavLst>
                                    </p:anim>
                                    <p:anim calcmode="lin" valueType="num">
                                      <p:cBhvr>
                                        <p:cTn id="28" dur="500" fill="hold"/>
                                        <p:tgtEl>
                                          <p:spTgt spid="26632"/>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7" presetClass="entr" presetSubtype="4" fill="hold" grpId="0" nodeType="clickEffect">
                                  <p:stCondLst>
                                    <p:cond delay="0"/>
                                  </p:stCondLst>
                                  <p:childTnLst>
                                    <p:set>
                                      <p:cBhvr>
                                        <p:cTn id="32" dur="1" fill="hold">
                                          <p:stCondLst>
                                            <p:cond delay="0"/>
                                          </p:stCondLst>
                                        </p:cTn>
                                        <p:tgtEl>
                                          <p:spTgt spid="26631"/>
                                        </p:tgtEl>
                                        <p:attrNameLst>
                                          <p:attrName>style.visibility</p:attrName>
                                        </p:attrNameLst>
                                      </p:cBhvr>
                                      <p:to>
                                        <p:strVal val="visible"/>
                                      </p:to>
                                    </p:set>
                                    <p:anim calcmode="lin" valueType="num">
                                      <p:cBhvr>
                                        <p:cTn id="33" dur="500" fill="hold"/>
                                        <p:tgtEl>
                                          <p:spTgt spid="26631"/>
                                        </p:tgtEl>
                                        <p:attrNameLst>
                                          <p:attrName>ppt_x</p:attrName>
                                        </p:attrNameLst>
                                      </p:cBhvr>
                                      <p:tavLst>
                                        <p:tav tm="0">
                                          <p:val>
                                            <p:strVal val="#ppt_x"/>
                                          </p:val>
                                        </p:tav>
                                        <p:tav tm="100000">
                                          <p:val>
                                            <p:strVal val="#ppt_x"/>
                                          </p:val>
                                        </p:tav>
                                      </p:tavLst>
                                    </p:anim>
                                    <p:anim calcmode="lin" valueType="num">
                                      <p:cBhvr>
                                        <p:cTn id="34" dur="500" fill="hold"/>
                                        <p:tgtEl>
                                          <p:spTgt spid="26631"/>
                                        </p:tgtEl>
                                        <p:attrNameLst>
                                          <p:attrName>ppt_y</p:attrName>
                                        </p:attrNameLst>
                                      </p:cBhvr>
                                      <p:tavLst>
                                        <p:tav tm="0">
                                          <p:val>
                                            <p:strVal val="#ppt_y+#ppt_h/2"/>
                                          </p:val>
                                        </p:tav>
                                        <p:tav tm="100000">
                                          <p:val>
                                            <p:strVal val="#ppt_y"/>
                                          </p:val>
                                        </p:tav>
                                      </p:tavLst>
                                    </p:anim>
                                    <p:anim calcmode="lin" valueType="num">
                                      <p:cBhvr>
                                        <p:cTn id="35" dur="500" fill="hold"/>
                                        <p:tgtEl>
                                          <p:spTgt spid="26631"/>
                                        </p:tgtEl>
                                        <p:attrNameLst>
                                          <p:attrName>ppt_w</p:attrName>
                                        </p:attrNameLst>
                                      </p:cBhvr>
                                      <p:tavLst>
                                        <p:tav tm="0">
                                          <p:val>
                                            <p:strVal val="#ppt_w"/>
                                          </p:val>
                                        </p:tav>
                                        <p:tav tm="100000">
                                          <p:val>
                                            <p:strVal val="#ppt_w"/>
                                          </p:val>
                                        </p:tav>
                                      </p:tavLst>
                                    </p:anim>
                                    <p:anim calcmode="lin" valueType="num">
                                      <p:cBhvr>
                                        <p:cTn id="36" dur="500" fill="hold"/>
                                        <p:tgtEl>
                                          <p:spTgt spid="26631"/>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2" fill="hold" grpId="0" nodeType="clickEffect">
                                  <p:stCondLst>
                                    <p:cond delay="0"/>
                                  </p:stCondLst>
                                  <p:childTnLst>
                                    <p:set>
                                      <p:cBhvr>
                                        <p:cTn id="40" dur="1" fill="hold">
                                          <p:stCondLst>
                                            <p:cond delay="0"/>
                                          </p:stCondLst>
                                        </p:cTn>
                                        <p:tgtEl>
                                          <p:spTgt spid="26630"/>
                                        </p:tgtEl>
                                        <p:attrNameLst>
                                          <p:attrName>style.visibility</p:attrName>
                                        </p:attrNameLst>
                                      </p:cBhvr>
                                      <p:to>
                                        <p:strVal val="visible"/>
                                      </p:to>
                                    </p:set>
                                    <p:anim calcmode="lin" valueType="num">
                                      <p:cBhvr>
                                        <p:cTn id="41" dur="500" fill="hold"/>
                                        <p:tgtEl>
                                          <p:spTgt spid="26630"/>
                                        </p:tgtEl>
                                        <p:attrNameLst>
                                          <p:attrName>ppt_x</p:attrName>
                                        </p:attrNameLst>
                                      </p:cBhvr>
                                      <p:tavLst>
                                        <p:tav tm="0">
                                          <p:val>
                                            <p:strVal val="#ppt_x+#ppt_w/2"/>
                                          </p:val>
                                        </p:tav>
                                        <p:tav tm="100000">
                                          <p:val>
                                            <p:strVal val="#ppt_x"/>
                                          </p:val>
                                        </p:tav>
                                      </p:tavLst>
                                    </p:anim>
                                    <p:anim calcmode="lin" valueType="num">
                                      <p:cBhvr>
                                        <p:cTn id="42" dur="500" fill="hold"/>
                                        <p:tgtEl>
                                          <p:spTgt spid="26630"/>
                                        </p:tgtEl>
                                        <p:attrNameLst>
                                          <p:attrName>ppt_y</p:attrName>
                                        </p:attrNameLst>
                                      </p:cBhvr>
                                      <p:tavLst>
                                        <p:tav tm="0">
                                          <p:val>
                                            <p:strVal val="#ppt_y"/>
                                          </p:val>
                                        </p:tav>
                                        <p:tav tm="100000">
                                          <p:val>
                                            <p:strVal val="#ppt_y"/>
                                          </p:val>
                                        </p:tav>
                                      </p:tavLst>
                                    </p:anim>
                                    <p:anim calcmode="lin" valueType="num">
                                      <p:cBhvr>
                                        <p:cTn id="43" dur="500" fill="hold"/>
                                        <p:tgtEl>
                                          <p:spTgt spid="26630"/>
                                        </p:tgtEl>
                                        <p:attrNameLst>
                                          <p:attrName>ppt_w</p:attrName>
                                        </p:attrNameLst>
                                      </p:cBhvr>
                                      <p:tavLst>
                                        <p:tav tm="0">
                                          <p:val>
                                            <p:fltVal val="0"/>
                                          </p:val>
                                        </p:tav>
                                        <p:tav tm="100000">
                                          <p:val>
                                            <p:strVal val="#ppt_w"/>
                                          </p:val>
                                        </p:tav>
                                      </p:tavLst>
                                    </p:anim>
                                    <p:anim calcmode="lin" valueType="num">
                                      <p:cBhvr>
                                        <p:cTn id="44" dur="500" fill="hold"/>
                                        <p:tgtEl>
                                          <p:spTgt spid="26630"/>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2" fill="hold" grpId="0" nodeType="clickEffect">
                                  <p:stCondLst>
                                    <p:cond delay="0"/>
                                  </p:stCondLst>
                                  <p:childTnLst>
                                    <p:set>
                                      <p:cBhvr>
                                        <p:cTn id="48" dur="1" fill="hold">
                                          <p:stCondLst>
                                            <p:cond delay="0"/>
                                          </p:stCondLst>
                                        </p:cTn>
                                        <p:tgtEl>
                                          <p:spTgt spid="26638"/>
                                        </p:tgtEl>
                                        <p:attrNameLst>
                                          <p:attrName>style.visibility</p:attrName>
                                        </p:attrNameLst>
                                      </p:cBhvr>
                                      <p:to>
                                        <p:strVal val="visible"/>
                                      </p:to>
                                    </p:set>
                                    <p:anim calcmode="lin" valueType="num">
                                      <p:cBhvr>
                                        <p:cTn id="49" dur="500" fill="hold"/>
                                        <p:tgtEl>
                                          <p:spTgt spid="26638"/>
                                        </p:tgtEl>
                                        <p:attrNameLst>
                                          <p:attrName>ppt_x</p:attrName>
                                        </p:attrNameLst>
                                      </p:cBhvr>
                                      <p:tavLst>
                                        <p:tav tm="0">
                                          <p:val>
                                            <p:strVal val="#ppt_x+#ppt_w/2"/>
                                          </p:val>
                                        </p:tav>
                                        <p:tav tm="100000">
                                          <p:val>
                                            <p:strVal val="#ppt_x"/>
                                          </p:val>
                                        </p:tav>
                                      </p:tavLst>
                                    </p:anim>
                                    <p:anim calcmode="lin" valueType="num">
                                      <p:cBhvr>
                                        <p:cTn id="50" dur="500" fill="hold"/>
                                        <p:tgtEl>
                                          <p:spTgt spid="26638"/>
                                        </p:tgtEl>
                                        <p:attrNameLst>
                                          <p:attrName>ppt_y</p:attrName>
                                        </p:attrNameLst>
                                      </p:cBhvr>
                                      <p:tavLst>
                                        <p:tav tm="0">
                                          <p:val>
                                            <p:strVal val="#ppt_y"/>
                                          </p:val>
                                        </p:tav>
                                        <p:tav tm="100000">
                                          <p:val>
                                            <p:strVal val="#ppt_y"/>
                                          </p:val>
                                        </p:tav>
                                      </p:tavLst>
                                    </p:anim>
                                    <p:anim calcmode="lin" valueType="num">
                                      <p:cBhvr>
                                        <p:cTn id="51" dur="500" fill="hold"/>
                                        <p:tgtEl>
                                          <p:spTgt spid="26638"/>
                                        </p:tgtEl>
                                        <p:attrNameLst>
                                          <p:attrName>ppt_w</p:attrName>
                                        </p:attrNameLst>
                                      </p:cBhvr>
                                      <p:tavLst>
                                        <p:tav tm="0">
                                          <p:val>
                                            <p:fltVal val="0"/>
                                          </p:val>
                                        </p:tav>
                                        <p:tav tm="100000">
                                          <p:val>
                                            <p:strVal val="#ppt_w"/>
                                          </p:val>
                                        </p:tav>
                                      </p:tavLst>
                                    </p:anim>
                                    <p:anim calcmode="lin" valueType="num">
                                      <p:cBhvr>
                                        <p:cTn id="52" dur="500" fill="hold"/>
                                        <p:tgtEl>
                                          <p:spTgt spid="26638"/>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 fill="hold" grpId="0" nodeType="clickEffect">
                                  <p:stCondLst>
                                    <p:cond delay="0"/>
                                  </p:stCondLst>
                                  <p:childTnLst>
                                    <p:set>
                                      <p:cBhvr>
                                        <p:cTn id="56" dur="1" fill="hold">
                                          <p:stCondLst>
                                            <p:cond delay="0"/>
                                          </p:stCondLst>
                                        </p:cTn>
                                        <p:tgtEl>
                                          <p:spTgt spid="26629"/>
                                        </p:tgtEl>
                                        <p:attrNameLst>
                                          <p:attrName>style.visibility</p:attrName>
                                        </p:attrNameLst>
                                      </p:cBhvr>
                                      <p:to>
                                        <p:strVal val="visible"/>
                                      </p:to>
                                    </p:set>
                                    <p:anim calcmode="lin" valueType="num">
                                      <p:cBhvr>
                                        <p:cTn id="57" dur="500" fill="hold"/>
                                        <p:tgtEl>
                                          <p:spTgt spid="26629"/>
                                        </p:tgtEl>
                                        <p:attrNameLst>
                                          <p:attrName>ppt_x</p:attrName>
                                        </p:attrNameLst>
                                      </p:cBhvr>
                                      <p:tavLst>
                                        <p:tav tm="0">
                                          <p:val>
                                            <p:strVal val="#ppt_x"/>
                                          </p:val>
                                        </p:tav>
                                        <p:tav tm="100000">
                                          <p:val>
                                            <p:strVal val="#ppt_x"/>
                                          </p:val>
                                        </p:tav>
                                      </p:tavLst>
                                    </p:anim>
                                    <p:anim calcmode="lin" valueType="num">
                                      <p:cBhvr>
                                        <p:cTn id="58" dur="500" fill="hold"/>
                                        <p:tgtEl>
                                          <p:spTgt spid="26629"/>
                                        </p:tgtEl>
                                        <p:attrNameLst>
                                          <p:attrName>ppt_y</p:attrName>
                                        </p:attrNameLst>
                                      </p:cBhvr>
                                      <p:tavLst>
                                        <p:tav tm="0">
                                          <p:val>
                                            <p:strVal val="#ppt_y-#ppt_h/2"/>
                                          </p:val>
                                        </p:tav>
                                        <p:tav tm="100000">
                                          <p:val>
                                            <p:strVal val="#ppt_y"/>
                                          </p:val>
                                        </p:tav>
                                      </p:tavLst>
                                    </p:anim>
                                    <p:anim calcmode="lin" valueType="num">
                                      <p:cBhvr>
                                        <p:cTn id="59" dur="500" fill="hold"/>
                                        <p:tgtEl>
                                          <p:spTgt spid="26629"/>
                                        </p:tgtEl>
                                        <p:attrNameLst>
                                          <p:attrName>ppt_w</p:attrName>
                                        </p:attrNameLst>
                                      </p:cBhvr>
                                      <p:tavLst>
                                        <p:tav tm="0">
                                          <p:val>
                                            <p:strVal val="#ppt_w"/>
                                          </p:val>
                                        </p:tav>
                                        <p:tav tm="100000">
                                          <p:val>
                                            <p:strVal val="#ppt_w"/>
                                          </p:val>
                                        </p:tav>
                                      </p:tavLst>
                                    </p:anim>
                                    <p:anim calcmode="lin" valueType="num">
                                      <p:cBhvr>
                                        <p:cTn id="60" dur="500" fill="hold"/>
                                        <p:tgtEl>
                                          <p:spTgt spid="26629"/>
                                        </p:tgtEl>
                                        <p:attrNameLst>
                                          <p:attrName>ppt_h</p:attrName>
                                        </p:attrNameLst>
                                      </p:cBhvr>
                                      <p:tavLst>
                                        <p:tav tm="0">
                                          <p:val>
                                            <p:fltVal val="0"/>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17" presetClass="entr" presetSubtype="1" fill="hold" grpId="0" nodeType="clickEffect">
                                  <p:stCondLst>
                                    <p:cond delay="0"/>
                                  </p:stCondLst>
                                  <p:childTnLst>
                                    <p:set>
                                      <p:cBhvr>
                                        <p:cTn id="64" dur="1" fill="hold">
                                          <p:stCondLst>
                                            <p:cond delay="0"/>
                                          </p:stCondLst>
                                        </p:cTn>
                                        <p:tgtEl>
                                          <p:spTgt spid="26628"/>
                                        </p:tgtEl>
                                        <p:attrNameLst>
                                          <p:attrName>style.visibility</p:attrName>
                                        </p:attrNameLst>
                                      </p:cBhvr>
                                      <p:to>
                                        <p:strVal val="visible"/>
                                      </p:to>
                                    </p:set>
                                    <p:anim calcmode="lin" valueType="num">
                                      <p:cBhvr>
                                        <p:cTn id="65" dur="500" fill="hold"/>
                                        <p:tgtEl>
                                          <p:spTgt spid="26628"/>
                                        </p:tgtEl>
                                        <p:attrNameLst>
                                          <p:attrName>ppt_x</p:attrName>
                                        </p:attrNameLst>
                                      </p:cBhvr>
                                      <p:tavLst>
                                        <p:tav tm="0">
                                          <p:val>
                                            <p:strVal val="#ppt_x"/>
                                          </p:val>
                                        </p:tav>
                                        <p:tav tm="100000">
                                          <p:val>
                                            <p:strVal val="#ppt_x"/>
                                          </p:val>
                                        </p:tav>
                                      </p:tavLst>
                                    </p:anim>
                                    <p:anim calcmode="lin" valueType="num">
                                      <p:cBhvr>
                                        <p:cTn id="66" dur="500" fill="hold"/>
                                        <p:tgtEl>
                                          <p:spTgt spid="26628"/>
                                        </p:tgtEl>
                                        <p:attrNameLst>
                                          <p:attrName>ppt_y</p:attrName>
                                        </p:attrNameLst>
                                      </p:cBhvr>
                                      <p:tavLst>
                                        <p:tav tm="0">
                                          <p:val>
                                            <p:strVal val="#ppt_y-#ppt_h/2"/>
                                          </p:val>
                                        </p:tav>
                                        <p:tav tm="100000">
                                          <p:val>
                                            <p:strVal val="#ppt_y"/>
                                          </p:val>
                                        </p:tav>
                                      </p:tavLst>
                                    </p:anim>
                                    <p:anim calcmode="lin" valueType="num">
                                      <p:cBhvr>
                                        <p:cTn id="67" dur="500" fill="hold"/>
                                        <p:tgtEl>
                                          <p:spTgt spid="26628"/>
                                        </p:tgtEl>
                                        <p:attrNameLst>
                                          <p:attrName>ppt_w</p:attrName>
                                        </p:attrNameLst>
                                      </p:cBhvr>
                                      <p:tavLst>
                                        <p:tav tm="0">
                                          <p:val>
                                            <p:strVal val="#ppt_w"/>
                                          </p:val>
                                        </p:tav>
                                        <p:tav tm="100000">
                                          <p:val>
                                            <p:strVal val="#ppt_w"/>
                                          </p:val>
                                        </p:tav>
                                      </p:tavLst>
                                    </p:anim>
                                    <p:anim calcmode="lin" valueType="num">
                                      <p:cBhvr>
                                        <p:cTn id="68" dur="500" fill="hold"/>
                                        <p:tgtEl>
                                          <p:spTgt spid="26628"/>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17" presetClass="entr" presetSubtype="1" fill="hold" grpId="0" nodeType="click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ppt_x</p:attrName>
                                        </p:attrNameLst>
                                      </p:cBhvr>
                                      <p:tavLst>
                                        <p:tav tm="0">
                                          <p:val>
                                            <p:strVal val="#ppt_x"/>
                                          </p:val>
                                        </p:tav>
                                        <p:tav tm="100000">
                                          <p:val>
                                            <p:strVal val="#ppt_x"/>
                                          </p:val>
                                        </p:tav>
                                      </p:tavLst>
                                    </p:anim>
                                    <p:anim calcmode="lin" valueType="num">
                                      <p:cBhvr>
                                        <p:cTn id="74" dur="500" fill="hold"/>
                                        <p:tgtEl>
                                          <p:spTgt spid="18"/>
                                        </p:tgtEl>
                                        <p:attrNameLst>
                                          <p:attrName>ppt_y</p:attrName>
                                        </p:attrNameLst>
                                      </p:cBhvr>
                                      <p:tavLst>
                                        <p:tav tm="0">
                                          <p:val>
                                            <p:strVal val="#ppt_y-#ppt_h/2"/>
                                          </p:val>
                                        </p:tav>
                                        <p:tav tm="100000">
                                          <p:val>
                                            <p:strVal val="#ppt_y"/>
                                          </p:val>
                                        </p:tav>
                                      </p:tavLst>
                                    </p:anim>
                                    <p:anim calcmode="lin" valueType="num">
                                      <p:cBhvr>
                                        <p:cTn id="75" dur="500" fill="hold"/>
                                        <p:tgtEl>
                                          <p:spTgt spid="18"/>
                                        </p:tgtEl>
                                        <p:attrNameLst>
                                          <p:attrName>ppt_w</p:attrName>
                                        </p:attrNameLst>
                                      </p:cBhvr>
                                      <p:tavLst>
                                        <p:tav tm="0">
                                          <p:val>
                                            <p:strVal val="#ppt_w"/>
                                          </p:val>
                                        </p:tav>
                                        <p:tav tm="100000">
                                          <p:val>
                                            <p:strVal val="#ppt_w"/>
                                          </p:val>
                                        </p:tav>
                                      </p:tavLst>
                                    </p:anim>
                                    <p:anim calcmode="lin" valueType="num">
                                      <p:cBhvr>
                                        <p:cTn id="76"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animBg="1"/>
      <p:bldP spid="26628" grpId="0" animBg="1"/>
      <p:bldP spid="26629" grpId="0" animBg="1"/>
      <p:bldP spid="26630" grpId="0" animBg="1"/>
      <p:bldP spid="26631" grpId="0" animBg="1"/>
      <p:bldP spid="26632" grpId="0" animBg="1"/>
      <p:bldP spid="26636" grpId="0"/>
      <p:bldP spid="26638" grpId="0"/>
      <p:bldP spid="26642"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683568" y="764704"/>
            <a:ext cx="8153400" cy="769441"/>
          </a:xfrm>
          <a:prstGeom prst="rect">
            <a:avLst/>
          </a:prstGeom>
          <a:solidFill>
            <a:srgbClr val="993300"/>
          </a:solidFill>
          <a:ln w="57150">
            <a:solidFill>
              <a:schemeClr val="hlink"/>
            </a:solidFill>
            <a:miter lim="800000"/>
            <a:headEnd/>
            <a:tailEnd/>
          </a:ln>
        </p:spPr>
        <p:txBody>
          <a:bodyPr>
            <a:spAutoFit/>
          </a:bodyPr>
          <a:lstStyle/>
          <a:p>
            <a:pPr marL="457200" indent="-457200" algn="ctr">
              <a:spcBef>
                <a:spcPct val="50000"/>
              </a:spcBef>
            </a:pPr>
            <a:r>
              <a:rPr lang="ar-SA" sz="4400" dirty="0" smtClean="0">
                <a:solidFill>
                  <a:schemeClr val="bg1"/>
                </a:solidFill>
                <a:cs typeface="PT Bold Heading" pitchFamily="2" charset="-78"/>
              </a:rPr>
              <a:t>الحصول على ال</a:t>
            </a:r>
            <a:r>
              <a:rPr lang="ar-EG" sz="4400" dirty="0" smtClean="0">
                <a:solidFill>
                  <a:schemeClr val="bg1"/>
                </a:solidFill>
                <a:cs typeface="PT Bold Heading" pitchFamily="2" charset="-78"/>
              </a:rPr>
              <a:t>موارد </a:t>
            </a:r>
            <a:r>
              <a:rPr lang="ar-EG" sz="4400" dirty="0">
                <a:solidFill>
                  <a:schemeClr val="bg1"/>
                </a:solidFill>
                <a:cs typeface="PT Bold Heading" pitchFamily="2" charset="-78"/>
              </a:rPr>
              <a:t>البشرية</a:t>
            </a:r>
          </a:p>
        </p:txBody>
      </p:sp>
      <p:sp>
        <p:nvSpPr>
          <p:cNvPr id="61445" name="Text Box 5"/>
          <p:cNvSpPr txBox="1">
            <a:spLocks noChangeArrowheads="1"/>
          </p:cNvSpPr>
          <p:nvPr/>
        </p:nvSpPr>
        <p:spPr bwMode="auto">
          <a:xfrm>
            <a:off x="539552" y="2708920"/>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1</a:t>
            </a:r>
            <a:r>
              <a:rPr lang="ar-EG" sz="4400" dirty="0" smtClean="0">
                <a:solidFill>
                  <a:srgbClr val="008080"/>
                </a:solidFill>
                <a:cs typeface="MCS Taybah S_U normal." pitchFamily="2" charset="-78"/>
              </a:rPr>
              <a:t> </a:t>
            </a:r>
            <a:r>
              <a:rPr lang="ar-EG" sz="4400" dirty="0">
                <a:solidFill>
                  <a:srgbClr val="008080"/>
                </a:solidFill>
                <a:cs typeface="MCS Taybah S_U normal." pitchFamily="2" charset="-78"/>
              </a:rPr>
              <a:t>-  </a:t>
            </a:r>
            <a:r>
              <a:rPr lang="ar-SA" sz="4400" dirty="0" smtClean="0">
                <a:solidFill>
                  <a:srgbClr val="008080"/>
                </a:solidFill>
                <a:cs typeface="MCS Taybah S_U normal." pitchFamily="2" charset="-78"/>
              </a:rPr>
              <a:t>تصنيف </a:t>
            </a:r>
            <a:r>
              <a:rPr lang="ar-EG" sz="4400" dirty="0" smtClean="0">
                <a:solidFill>
                  <a:srgbClr val="008080"/>
                </a:solidFill>
                <a:cs typeface="MCS Taybah S_U normal." pitchFamily="2" charset="-78"/>
              </a:rPr>
              <a:t>الوظائف.</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61446" name="Text Box 6"/>
          <p:cNvSpPr txBox="1">
            <a:spLocks noChangeArrowheads="1"/>
          </p:cNvSpPr>
          <p:nvPr/>
        </p:nvSpPr>
        <p:spPr bwMode="auto">
          <a:xfrm>
            <a:off x="467544" y="4365104"/>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2ـ تخطيط الموارد البشرية</a:t>
            </a:r>
            <a:r>
              <a:rPr lang="ar-EG" sz="4400" dirty="0" smtClean="0">
                <a:solidFill>
                  <a:srgbClr val="008080"/>
                </a:solidFill>
                <a:cs typeface="MCS Taybah S_U normal." pitchFamily="2" charset="-78"/>
              </a:rPr>
              <a:t>.</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61447" name="Text Box 7"/>
          <p:cNvSpPr txBox="1">
            <a:spLocks noChangeArrowheads="1"/>
          </p:cNvSpPr>
          <p:nvPr/>
        </p:nvSpPr>
        <p:spPr bwMode="auto">
          <a:xfrm>
            <a:off x="395536" y="5805264"/>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3ـ الاستقطاب والاختيار والتعيين</a:t>
            </a:r>
            <a:r>
              <a:rPr lang="ar-EG" sz="4400" dirty="0" smtClean="0">
                <a:solidFill>
                  <a:srgbClr val="008080"/>
                </a:solidFill>
                <a:cs typeface="MCS Taybah S_U normal." pitchFamily="2" charset="-78"/>
              </a:rPr>
              <a:t>.</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8" name="Slide Number Placeholder 7"/>
          <p:cNvSpPr>
            <a:spLocks noGrp="1"/>
          </p:cNvSpPr>
          <p:nvPr>
            <p:ph type="sldNum" sz="quarter" idx="12"/>
          </p:nvPr>
        </p:nvSpPr>
        <p:spPr/>
        <p:txBody>
          <a:bodyPr/>
          <a:lstStyle/>
          <a:p>
            <a:fld id="{9B76C22A-7A47-4F80-9E27-1E8BAD66440F}" type="slidenum">
              <a:rPr lang="ar-SA" smtClean="0"/>
              <a:pPr/>
              <a:t>22</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slide(fromBottom)">
                                      <p:cBhvr>
                                        <p:cTn id="7" dur="500"/>
                                        <p:tgtEl>
                                          <p:spTgt spid="6144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1445"/>
                                        </p:tgtEl>
                                        <p:attrNameLst>
                                          <p:attrName>style.visibility</p:attrName>
                                        </p:attrNameLst>
                                      </p:cBhvr>
                                      <p:to>
                                        <p:strVal val="visible"/>
                                      </p:to>
                                    </p:set>
                                    <p:animEffect transition="in" filter="slide(fromBottom)">
                                      <p:cBhvr>
                                        <p:cTn id="12" dur="500"/>
                                        <p:tgtEl>
                                          <p:spTgt spid="6144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1446"/>
                                        </p:tgtEl>
                                        <p:attrNameLst>
                                          <p:attrName>style.visibility</p:attrName>
                                        </p:attrNameLst>
                                      </p:cBhvr>
                                      <p:to>
                                        <p:strVal val="visible"/>
                                      </p:to>
                                    </p:set>
                                    <p:animEffect transition="in" filter="slide(fromBottom)">
                                      <p:cBhvr>
                                        <p:cTn id="17" dur="500"/>
                                        <p:tgtEl>
                                          <p:spTgt spid="6144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1447"/>
                                        </p:tgtEl>
                                        <p:attrNameLst>
                                          <p:attrName>style.visibility</p:attrName>
                                        </p:attrNameLst>
                                      </p:cBhvr>
                                      <p:to>
                                        <p:strVal val="visible"/>
                                      </p:to>
                                    </p:set>
                                    <p:animEffect transition="in" filter="slide(fromBottom)">
                                      <p:cBhvr>
                                        <p:cTn id="22" dur="500"/>
                                        <p:tgtEl>
                                          <p:spTgt spid="61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nimBg="1" autoUpdateAnimBg="0"/>
      <p:bldP spid="61445" grpId="0" animBg="1" autoUpdateAnimBg="0"/>
      <p:bldP spid="61446" grpId="0" animBg="1" autoUpdateAnimBg="0"/>
      <p:bldP spid="61447"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755576" y="1052736"/>
            <a:ext cx="8153400" cy="1015663"/>
          </a:xfrm>
          <a:prstGeom prst="rect">
            <a:avLst/>
          </a:prstGeom>
          <a:solidFill>
            <a:srgbClr val="993300"/>
          </a:solidFill>
          <a:ln w="57150">
            <a:solidFill>
              <a:schemeClr val="hlink"/>
            </a:solidFill>
            <a:miter lim="800000"/>
            <a:headEnd/>
            <a:tailEnd/>
          </a:ln>
        </p:spPr>
        <p:txBody>
          <a:bodyPr>
            <a:spAutoFit/>
          </a:bodyPr>
          <a:lstStyle/>
          <a:p>
            <a:pPr marL="457200" indent="-457200" algn="ctr">
              <a:spcBef>
                <a:spcPct val="50000"/>
              </a:spcBef>
            </a:pPr>
            <a:r>
              <a:rPr lang="ar-EG" sz="6000" dirty="0">
                <a:solidFill>
                  <a:schemeClr val="bg1"/>
                </a:solidFill>
                <a:cs typeface="PT Bold Heading" pitchFamily="2" charset="-78"/>
              </a:rPr>
              <a:t>تنمية </a:t>
            </a:r>
            <a:r>
              <a:rPr lang="ar-EG" sz="6000" dirty="0" smtClean="0">
                <a:solidFill>
                  <a:schemeClr val="bg1"/>
                </a:solidFill>
                <a:cs typeface="PT Bold Heading" pitchFamily="2" charset="-78"/>
              </a:rPr>
              <a:t>الموارد </a:t>
            </a:r>
            <a:r>
              <a:rPr lang="ar-EG" sz="6000" dirty="0">
                <a:solidFill>
                  <a:schemeClr val="bg1"/>
                </a:solidFill>
                <a:cs typeface="PT Bold Heading" pitchFamily="2" charset="-78"/>
              </a:rPr>
              <a:t>البشرية</a:t>
            </a:r>
          </a:p>
        </p:txBody>
      </p:sp>
      <p:sp>
        <p:nvSpPr>
          <p:cNvPr id="62468" name="Text Box 4"/>
          <p:cNvSpPr txBox="1">
            <a:spLocks noChangeArrowheads="1"/>
          </p:cNvSpPr>
          <p:nvPr/>
        </p:nvSpPr>
        <p:spPr bwMode="auto">
          <a:xfrm>
            <a:off x="467544" y="2924944"/>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1</a:t>
            </a:r>
            <a:r>
              <a:rPr lang="ar-EG" sz="4400" dirty="0" smtClean="0">
                <a:solidFill>
                  <a:srgbClr val="008080"/>
                </a:solidFill>
                <a:cs typeface="MCS Taybah S_U normal." pitchFamily="2" charset="-78"/>
              </a:rPr>
              <a:t> </a:t>
            </a:r>
            <a:r>
              <a:rPr lang="ar-SA" sz="4400" dirty="0">
                <a:solidFill>
                  <a:srgbClr val="008080"/>
                </a:solidFill>
                <a:cs typeface="MCS Taybah S_U normal." pitchFamily="2" charset="-78"/>
              </a:rPr>
              <a:t>ـ </a:t>
            </a:r>
            <a:r>
              <a:rPr lang="ar-SA" sz="4400" dirty="0" smtClean="0">
                <a:solidFill>
                  <a:srgbClr val="008080"/>
                </a:solidFill>
                <a:cs typeface="MCS Taybah S_U normal." pitchFamily="2" charset="-78"/>
              </a:rPr>
              <a:t> مفاهيم أساسية فى </a:t>
            </a:r>
            <a:r>
              <a:rPr lang="ar-EG" sz="4400" dirty="0" smtClean="0">
                <a:solidFill>
                  <a:srgbClr val="008080"/>
                </a:solidFill>
                <a:cs typeface="MCS Taybah S_U normal." pitchFamily="2" charset="-78"/>
              </a:rPr>
              <a:t>التدريب </a:t>
            </a:r>
            <a:r>
              <a:rPr lang="ar-EG" sz="4400" dirty="0">
                <a:solidFill>
                  <a:srgbClr val="008080"/>
                </a:solidFill>
                <a:cs typeface="MCS Taybah S_U normal." pitchFamily="2" charset="-78"/>
              </a:rPr>
              <a:t>والتنمية.</a:t>
            </a:r>
            <a:r>
              <a:rPr lang="ar-SA" sz="4400" dirty="0">
                <a:solidFill>
                  <a:srgbClr val="008080"/>
                </a:solidFill>
                <a:cs typeface="MCS Taybah S_U normal." pitchFamily="2" charset="-78"/>
              </a:rPr>
              <a:t> </a:t>
            </a:r>
          </a:p>
        </p:txBody>
      </p:sp>
      <p:sp>
        <p:nvSpPr>
          <p:cNvPr id="62469" name="Text Box 5"/>
          <p:cNvSpPr txBox="1">
            <a:spLocks noChangeArrowheads="1"/>
          </p:cNvSpPr>
          <p:nvPr/>
        </p:nvSpPr>
        <p:spPr bwMode="auto">
          <a:xfrm>
            <a:off x="467544" y="4293096"/>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2 </a:t>
            </a:r>
            <a:r>
              <a:rPr lang="ar-EG" sz="4400" dirty="0" smtClean="0">
                <a:solidFill>
                  <a:srgbClr val="008080"/>
                </a:solidFill>
                <a:cs typeface="MCS Taybah S_U normal." pitchFamily="2" charset="-78"/>
              </a:rPr>
              <a:t>-</a:t>
            </a:r>
            <a:r>
              <a:rPr lang="en-US" sz="4400" dirty="0" smtClean="0">
                <a:solidFill>
                  <a:srgbClr val="008080"/>
                </a:solidFill>
                <a:cs typeface="MCS Taybah S_U normal." pitchFamily="2" charset="-78"/>
              </a:rPr>
              <a:t> </a:t>
            </a:r>
            <a:r>
              <a:rPr lang="ar-SA" sz="4400" dirty="0" smtClean="0">
                <a:solidFill>
                  <a:srgbClr val="008080"/>
                </a:solidFill>
                <a:cs typeface="MCS Taybah S_U normal." pitchFamily="2" charset="-78"/>
              </a:rPr>
              <a:t>تحديد الاحتياجات التدريبية</a:t>
            </a:r>
            <a:r>
              <a:rPr lang="ar-EG" sz="4400" dirty="0" smtClean="0">
                <a:solidFill>
                  <a:srgbClr val="008080"/>
                </a:solidFill>
                <a:cs typeface="MCS Taybah S_U normal." pitchFamily="2" charset="-78"/>
              </a:rPr>
              <a:t>.</a:t>
            </a:r>
            <a:r>
              <a:rPr lang="en-US" sz="4400" dirty="0" smtClean="0">
                <a:solidFill>
                  <a:srgbClr val="008080"/>
                </a:solidFill>
                <a:cs typeface="MCS Taybah S_U normal." pitchFamily="2" charset="-78"/>
              </a:rPr>
              <a:t> </a:t>
            </a:r>
            <a:endParaRPr lang="ar-SA" sz="4400" b="1" dirty="0">
              <a:solidFill>
                <a:srgbClr val="008080"/>
              </a:solidFill>
              <a:latin typeface="Times New Roman" pitchFamily="18" charset="0"/>
              <a:cs typeface="Simplified Arabic" pitchFamily="2" charset="-78"/>
            </a:endParaRPr>
          </a:p>
        </p:txBody>
      </p:sp>
      <p:sp>
        <p:nvSpPr>
          <p:cNvPr id="62470" name="Text Box 6"/>
          <p:cNvSpPr txBox="1">
            <a:spLocks noChangeArrowheads="1"/>
          </p:cNvSpPr>
          <p:nvPr/>
        </p:nvSpPr>
        <p:spPr bwMode="auto">
          <a:xfrm>
            <a:off x="467544" y="5805264"/>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3 </a:t>
            </a:r>
            <a:r>
              <a:rPr lang="ar-SA" sz="4400" dirty="0">
                <a:solidFill>
                  <a:srgbClr val="008080"/>
                </a:solidFill>
                <a:cs typeface="MCS Taybah S_U normal." pitchFamily="2" charset="-78"/>
              </a:rPr>
              <a:t>ـ </a:t>
            </a:r>
            <a:r>
              <a:rPr lang="ar-SA" sz="4400" dirty="0" smtClean="0">
                <a:solidFill>
                  <a:srgbClr val="008080"/>
                </a:solidFill>
                <a:cs typeface="MCS Taybah S_U normal." pitchFamily="2" charset="-78"/>
              </a:rPr>
              <a:t>تصميم وتقويم البرامج التدريبية</a:t>
            </a:r>
            <a:r>
              <a:rPr lang="ar-EG" sz="4400" dirty="0" smtClean="0">
                <a:solidFill>
                  <a:srgbClr val="008080"/>
                </a:solidFill>
                <a:cs typeface="MCS Taybah S_U normal." pitchFamily="2" charset="-78"/>
              </a:rPr>
              <a:t>.</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8" name="Slide Number Placeholder 7"/>
          <p:cNvSpPr>
            <a:spLocks noGrp="1"/>
          </p:cNvSpPr>
          <p:nvPr>
            <p:ph type="sldNum" sz="quarter" idx="12"/>
          </p:nvPr>
        </p:nvSpPr>
        <p:spPr/>
        <p:txBody>
          <a:bodyPr/>
          <a:lstStyle/>
          <a:p>
            <a:fld id="{9B76C22A-7A47-4F80-9E27-1E8BAD66440F}" type="slidenum">
              <a:rPr lang="ar-SA" smtClean="0"/>
              <a:pPr/>
              <a:t>23</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slide(fromBottom)">
                                      <p:cBhvr>
                                        <p:cTn id="7" dur="500"/>
                                        <p:tgtEl>
                                          <p:spTgt spid="6246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2468"/>
                                        </p:tgtEl>
                                        <p:attrNameLst>
                                          <p:attrName>style.visibility</p:attrName>
                                        </p:attrNameLst>
                                      </p:cBhvr>
                                      <p:to>
                                        <p:strVal val="visible"/>
                                      </p:to>
                                    </p:set>
                                    <p:animEffect transition="in" filter="slide(fromBottom)">
                                      <p:cBhvr>
                                        <p:cTn id="12" dur="500"/>
                                        <p:tgtEl>
                                          <p:spTgt spid="6246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2469"/>
                                        </p:tgtEl>
                                        <p:attrNameLst>
                                          <p:attrName>style.visibility</p:attrName>
                                        </p:attrNameLst>
                                      </p:cBhvr>
                                      <p:to>
                                        <p:strVal val="visible"/>
                                      </p:to>
                                    </p:set>
                                    <p:animEffect transition="in" filter="slide(fromBottom)">
                                      <p:cBhvr>
                                        <p:cTn id="17" dur="500"/>
                                        <p:tgtEl>
                                          <p:spTgt spid="62469"/>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2470"/>
                                        </p:tgtEl>
                                        <p:attrNameLst>
                                          <p:attrName>style.visibility</p:attrName>
                                        </p:attrNameLst>
                                      </p:cBhvr>
                                      <p:to>
                                        <p:strVal val="visible"/>
                                      </p:to>
                                    </p:set>
                                    <p:animEffect transition="in" filter="slide(fromBottom)">
                                      <p:cBhvr>
                                        <p:cTn id="22" dur="500"/>
                                        <p:tgtEl>
                                          <p:spTgt spid="62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nimBg="1" autoUpdateAnimBg="0"/>
      <p:bldP spid="62468" grpId="0" animBg="1" autoUpdateAnimBg="0"/>
      <p:bldP spid="62469" grpId="0" animBg="1" autoUpdateAnimBg="0"/>
      <p:bldP spid="62470"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683568" y="836712"/>
            <a:ext cx="8135937" cy="769441"/>
          </a:xfrm>
          <a:prstGeom prst="rect">
            <a:avLst/>
          </a:prstGeom>
          <a:solidFill>
            <a:srgbClr val="993300"/>
          </a:solidFill>
          <a:ln w="57150">
            <a:solidFill>
              <a:schemeClr val="hlink"/>
            </a:solidFill>
            <a:miter lim="800000"/>
            <a:headEnd/>
            <a:tailEnd/>
          </a:ln>
        </p:spPr>
        <p:txBody>
          <a:bodyPr>
            <a:spAutoFit/>
          </a:bodyPr>
          <a:lstStyle/>
          <a:p>
            <a:pPr marL="457200" indent="-457200">
              <a:spcBef>
                <a:spcPct val="50000"/>
              </a:spcBef>
            </a:pPr>
            <a:r>
              <a:rPr lang="ar-SA" sz="4400" dirty="0" smtClean="0">
                <a:solidFill>
                  <a:schemeClr val="bg1"/>
                </a:solidFill>
                <a:cs typeface="PT Bold Heading" pitchFamily="2" charset="-78"/>
              </a:rPr>
              <a:t>حسن استخدام الموارد البشرية</a:t>
            </a:r>
            <a:endParaRPr lang="ar-EG" sz="4400" dirty="0">
              <a:solidFill>
                <a:schemeClr val="bg1"/>
              </a:solidFill>
              <a:cs typeface="PT Bold Heading" pitchFamily="2" charset="-78"/>
            </a:endParaRPr>
          </a:p>
        </p:txBody>
      </p:sp>
      <p:sp>
        <p:nvSpPr>
          <p:cNvPr id="63492" name="Text Box 4"/>
          <p:cNvSpPr txBox="1">
            <a:spLocks noChangeArrowheads="1"/>
          </p:cNvSpPr>
          <p:nvPr/>
        </p:nvSpPr>
        <p:spPr bwMode="auto">
          <a:xfrm>
            <a:off x="539552" y="2060848"/>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1ـ </a:t>
            </a:r>
            <a:r>
              <a:rPr lang="ar-EG" sz="4400" dirty="0" smtClean="0">
                <a:solidFill>
                  <a:srgbClr val="008080"/>
                </a:solidFill>
                <a:cs typeface="MCS Taybah S_U normal." pitchFamily="2" charset="-78"/>
              </a:rPr>
              <a:t>هيكل الأجور .</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63493" name="Text Box 5"/>
          <p:cNvSpPr txBox="1">
            <a:spLocks noChangeArrowheads="1"/>
          </p:cNvSpPr>
          <p:nvPr/>
        </p:nvSpPr>
        <p:spPr bwMode="auto">
          <a:xfrm>
            <a:off x="539552" y="5013176"/>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4</a:t>
            </a:r>
            <a:r>
              <a:rPr lang="ar-EG" sz="4400" dirty="0" smtClean="0">
                <a:solidFill>
                  <a:srgbClr val="008080"/>
                </a:solidFill>
                <a:cs typeface="MCS Taybah S_U normal." pitchFamily="2" charset="-78"/>
              </a:rPr>
              <a:t>-   </a:t>
            </a:r>
            <a:r>
              <a:rPr lang="ar-SA" sz="4400" dirty="0" smtClean="0">
                <a:solidFill>
                  <a:srgbClr val="008080"/>
                </a:solidFill>
                <a:cs typeface="MCS Taybah S_U normal." pitchFamily="2" charset="-78"/>
              </a:rPr>
              <a:t>الترقية</a:t>
            </a:r>
            <a:r>
              <a:rPr lang="ar-EG" sz="4400" dirty="0" smtClean="0">
                <a:solidFill>
                  <a:srgbClr val="008080"/>
                </a:solidFill>
                <a:cs typeface="MCS Taybah S_U normal." pitchFamily="2" charset="-78"/>
              </a:rPr>
              <a:t>.</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6" name="Text Box 5"/>
          <p:cNvSpPr txBox="1">
            <a:spLocks noChangeArrowheads="1"/>
          </p:cNvSpPr>
          <p:nvPr/>
        </p:nvSpPr>
        <p:spPr bwMode="auto">
          <a:xfrm>
            <a:off x="539552" y="4077072"/>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3</a:t>
            </a:r>
            <a:r>
              <a:rPr lang="ar-EG" sz="4400" dirty="0" smtClean="0">
                <a:solidFill>
                  <a:srgbClr val="008080"/>
                </a:solidFill>
                <a:cs typeface="MCS Taybah S_U normal." pitchFamily="2" charset="-78"/>
              </a:rPr>
              <a:t>-   </a:t>
            </a:r>
            <a:r>
              <a:rPr lang="ar-SA" sz="4400" dirty="0" smtClean="0">
                <a:solidFill>
                  <a:srgbClr val="008080"/>
                </a:solidFill>
                <a:cs typeface="MCS Taybah S_U normal." pitchFamily="2" charset="-78"/>
              </a:rPr>
              <a:t>تقويم الأداء</a:t>
            </a:r>
            <a:r>
              <a:rPr lang="ar-EG" sz="4400" dirty="0" smtClean="0">
                <a:solidFill>
                  <a:srgbClr val="008080"/>
                </a:solidFill>
                <a:cs typeface="MCS Taybah S_U normal." pitchFamily="2" charset="-78"/>
              </a:rPr>
              <a:t>.</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7" name="Text Box 5"/>
          <p:cNvSpPr txBox="1">
            <a:spLocks noChangeArrowheads="1"/>
          </p:cNvSpPr>
          <p:nvPr/>
        </p:nvSpPr>
        <p:spPr bwMode="auto">
          <a:xfrm>
            <a:off x="539552" y="5949280"/>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5</a:t>
            </a:r>
            <a:r>
              <a:rPr lang="ar-EG" sz="4400" dirty="0" smtClean="0">
                <a:solidFill>
                  <a:srgbClr val="008080"/>
                </a:solidFill>
                <a:cs typeface="MCS Taybah S_U normal." pitchFamily="2" charset="-78"/>
              </a:rPr>
              <a:t>-   </a:t>
            </a:r>
            <a:r>
              <a:rPr lang="ar-SA" sz="4400" dirty="0" smtClean="0">
                <a:solidFill>
                  <a:srgbClr val="008080"/>
                </a:solidFill>
                <a:cs typeface="MCS Taybah S_U normal." pitchFamily="2" charset="-78"/>
              </a:rPr>
              <a:t>النقل</a:t>
            </a:r>
            <a:r>
              <a:rPr lang="ar-EG" sz="4400" dirty="0" smtClean="0">
                <a:solidFill>
                  <a:srgbClr val="008080"/>
                </a:solidFill>
                <a:cs typeface="MCS Taybah S_U normal." pitchFamily="2" charset="-78"/>
              </a:rPr>
              <a:t>.</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8" name="Text Box 5"/>
          <p:cNvSpPr txBox="1">
            <a:spLocks noChangeArrowheads="1"/>
          </p:cNvSpPr>
          <p:nvPr/>
        </p:nvSpPr>
        <p:spPr bwMode="auto">
          <a:xfrm>
            <a:off x="539552" y="3068960"/>
            <a:ext cx="8153400" cy="769441"/>
          </a:xfrm>
          <a:prstGeom prst="rect">
            <a:avLst/>
          </a:prstGeom>
          <a:solidFill>
            <a:srgbClr val="FF9598"/>
          </a:solidFill>
          <a:ln w="57150">
            <a:solidFill>
              <a:srgbClr val="993300"/>
            </a:solidFill>
            <a:miter lim="800000"/>
            <a:headEnd/>
            <a:tailEnd/>
          </a:ln>
        </p:spPr>
        <p:txBody>
          <a:bodyPr>
            <a:spAutoFit/>
          </a:bodyPr>
          <a:lstStyle/>
          <a:p>
            <a:pPr marL="457200" indent="-457200" algn="just">
              <a:spcBef>
                <a:spcPct val="50000"/>
              </a:spcBef>
            </a:pPr>
            <a:r>
              <a:rPr lang="ar-SA" sz="4400" dirty="0" smtClean="0">
                <a:solidFill>
                  <a:srgbClr val="008080"/>
                </a:solidFill>
                <a:cs typeface="MCS Taybah S_U normal." pitchFamily="2" charset="-78"/>
              </a:rPr>
              <a:t>2</a:t>
            </a:r>
            <a:r>
              <a:rPr lang="ar-EG" sz="4400" dirty="0" smtClean="0">
                <a:solidFill>
                  <a:srgbClr val="008080"/>
                </a:solidFill>
                <a:cs typeface="MCS Taybah S_U normal." pitchFamily="2" charset="-78"/>
              </a:rPr>
              <a:t>-   </a:t>
            </a:r>
            <a:r>
              <a:rPr lang="ar-EG" sz="4400" dirty="0">
                <a:solidFill>
                  <a:srgbClr val="008080"/>
                </a:solidFill>
                <a:cs typeface="MCS Taybah S_U normal." pitchFamily="2" charset="-78"/>
              </a:rPr>
              <a:t>بناء نظام التحفيز </a:t>
            </a:r>
            <a:r>
              <a:rPr lang="ar-EG" sz="4400" dirty="0" smtClean="0">
                <a:solidFill>
                  <a:srgbClr val="008080"/>
                </a:solidFill>
                <a:cs typeface="MCS Taybah S_U normal." pitchFamily="2" charset="-78"/>
              </a:rPr>
              <a:t>الفعال.</a:t>
            </a:r>
            <a:r>
              <a:rPr lang="ar-SA" sz="4400" dirty="0" smtClean="0">
                <a:solidFill>
                  <a:srgbClr val="008080"/>
                </a:solidFill>
                <a:cs typeface="MCS Taybah S_U normal." pitchFamily="2" charset="-78"/>
              </a:rPr>
              <a:t> </a:t>
            </a:r>
            <a:endParaRPr lang="ar-SA" sz="4400" dirty="0">
              <a:solidFill>
                <a:srgbClr val="008080"/>
              </a:solidFill>
              <a:cs typeface="MCS Taybah S_U normal." pitchFamily="2" charset="-78"/>
            </a:endParaRPr>
          </a:p>
        </p:txBody>
      </p:sp>
      <p:sp>
        <p:nvSpPr>
          <p:cNvPr id="11" name="Slide Number Placeholder 10"/>
          <p:cNvSpPr>
            <a:spLocks noGrp="1"/>
          </p:cNvSpPr>
          <p:nvPr>
            <p:ph type="sldNum" sz="quarter" idx="12"/>
          </p:nvPr>
        </p:nvSpPr>
        <p:spPr/>
        <p:txBody>
          <a:bodyPr/>
          <a:lstStyle/>
          <a:p>
            <a:fld id="{9B76C22A-7A47-4F80-9E27-1E8BAD66440F}" type="slidenum">
              <a:rPr lang="ar-SA" smtClean="0"/>
              <a:pPr/>
              <a:t>24</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slide(fromBottom)">
                                      <p:cBhvr>
                                        <p:cTn id="7" dur="5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3492"/>
                                        </p:tgtEl>
                                        <p:attrNameLst>
                                          <p:attrName>style.visibility</p:attrName>
                                        </p:attrNameLst>
                                      </p:cBhvr>
                                      <p:to>
                                        <p:strVal val="visible"/>
                                      </p:to>
                                    </p:set>
                                    <p:animEffect transition="in" filter="slide(fromBottom)">
                                      <p:cBhvr>
                                        <p:cTn id="12" dur="500"/>
                                        <p:tgtEl>
                                          <p:spTgt spid="6349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3493"/>
                                        </p:tgtEl>
                                        <p:attrNameLst>
                                          <p:attrName>style.visibility</p:attrName>
                                        </p:attrNameLst>
                                      </p:cBhvr>
                                      <p:to>
                                        <p:strVal val="visible"/>
                                      </p:to>
                                    </p:set>
                                    <p:animEffect transition="in" filter="slide(fromBottom)">
                                      <p:cBhvr>
                                        <p:cTn id="17" dur="500"/>
                                        <p:tgtEl>
                                          <p:spTgt spid="6349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Bottom)">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lide(fromBottom)">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autoUpdateAnimBg="0"/>
      <p:bldP spid="63492" grpId="0" animBg="1" autoUpdateAnimBg="0"/>
      <p:bldP spid="63493" grpId="0" animBg="1" autoUpdateAnimBg="0"/>
      <p:bldP spid="6" grpId="0" animBg="1" autoUpdateAnimBg="0"/>
      <p:bldP spid="7" grpId="0" animBg="1" autoUpdateAnimBg="0"/>
      <p:bldP spid="8"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323528" y="549275"/>
            <a:ext cx="8641085" cy="1323439"/>
          </a:xfrm>
          <a:prstGeom prst="rect">
            <a:avLst/>
          </a:prstGeom>
          <a:noFill/>
          <a:ln w="9525" algn="ctr">
            <a:noFill/>
            <a:miter lim="800000"/>
            <a:headEnd/>
            <a:tailEnd/>
          </a:ln>
        </p:spPr>
        <p:txBody>
          <a:bodyPr wrap="square">
            <a:spAutoFit/>
          </a:bodyPr>
          <a:lstStyle/>
          <a:p>
            <a:pPr marL="342900" indent="-342900" algn="ctr">
              <a:buFontTx/>
              <a:buNone/>
            </a:pPr>
            <a:r>
              <a:rPr lang="ar-SA" sz="1800" dirty="0"/>
              <a:t>     </a:t>
            </a:r>
            <a:r>
              <a:rPr lang="ar-SA" sz="2000" b="1" dirty="0" smtClean="0">
                <a:solidFill>
                  <a:srgbClr val="FF0000"/>
                </a:solidFill>
              </a:rPr>
              <a:t>كما يمكننا التعرف على وظائف إدارة </a:t>
            </a:r>
            <a:r>
              <a:rPr lang="ar-SA" sz="2000" b="1" dirty="0">
                <a:solidFill>
                  <a:srgbClr val="FF0000"/>
                </a:solidFill>
              </a:rPr>
              <a:t>الموارد البشرية </a:t>
            </a:r>
            <a:r>
              <a:rPr lang="ar-SA" sz="2000" b="1" dirty="0" smtClean="0">
                <a:solidFill>
                  <a:srgbClr val="FF0000"/>
                </a:solidFill>
              </a:rPr>
              <a:t> من خلال النظر اليها كنظام</a:t>
            </a:r>
            <a:r>
              <a:rPr lang="ar-SA" sz="2000" b="1" dirty="0" smtClean="0"/>
              <a:t>:</a:t>
            </a:r>
            <a:endParaRPr lang="ar-SA" sz="2000" b="1" dirty="0"/>
          </a:p>
          <a:p>
            <a:pPr marL="342900" indent="-342900" algn="ctr">
              <a:buFontTx/>
              <a:buNone/>
            </a:pPr>
            <a:r>
              <a:rPr lang="ar-SA" sz="2000" b="1" dirty="0">
                <a:solidFill>
                  <a:srgbClr val="FF0000"/>
                </a:solidFill>
              </a:rPr>
              <a:t>     </a:t>
            </a:r>
            <a:r>
              <a:rPr lang="ar-SA" sz="2000" b="1" dirty="0" smtClean="0">
                <a:solidFill>
                  <a:srgbClr val="FF0000"/>
                </a:solidFill>
              </a:rPr>
              <a:t>النظام</a:t>
            </a:r>
            <a:r>
              <a:rPr lang="ar-SA" sz="2000" b="1" dirty="0" smtClean="0"/>
              <a:t>: </a:t>
            </a:r>
            <a:r>
              <a:rPr lang="ar-SA" sz="2000" b="1" dirty="0">
                <a:solidFill>
                  <a:srgbClr val="0000FF"/>
                </a:solidFill>
              </a:rPr>
              <a:t>هو كل متكامل من مجموعة عناصر مترابطة ومتفاعلة تشكل </a:t>
            </a:r>
            <a:r>
              <a:rPr lang="ar-SA" sz="2000" b="1" dirty="0" smtClean="0">
                <a:solidFill>
                  <a:srgbClr val="0000FF"/>
                </a:solidFill>
              </a:rPr>
              <a:t>معاً  </a:t>
            </a:r>
            <a:r>
              <a:rPr lang="ar-SA" sz="2000" b="1" dirty="0">
                <a:solidFill>
                  <a:srgbClr val="0000FF"/>
                </a:solidFill>
              </a:rPr>
              <a:t>وحدة </a:t>
            </a:r>
            <a:r>
              <a:rPr lang="ar-SA" sz="2000" b="1" dirty="0" smtClean="0">
                <a:solidFill>
                  <a:srgbClr val="0000FF"/>
                </a:solidFill>
              </a:rPr>
              <a:t>واحدة. ويتألف </a:t>
            </a:r>
            <a:r>
              <a:rPr lang="ar-SA" sz="2000" b="1" dirty="0">
                <a:solidFill>
                  <a:srgbClr val="0000FF"/>
                </a:solidFill>
              </a:rPr>
              <a:t>النظام من أنظمة </a:t>
            </a:r>
            <a:r>
              <a:rPr lang="ar-SA" sz="2000" b="1" dirty="0" smtClean="0">
                <a:solidFill>
                  <a:srgbClr val="0000FF"/>
                </a:solidFill>
              </a:rPr>
              <a:t>فرعية، ويمكن النظر إلى نظام إدارة الموارد البشرية من </a:t>
            </a:r>
            <a:r>
              <a:rPr lang="ar-SA" sz="2000" b="1" dirty="0">
                <a:solidFill>
                  <a:srgbClr val="0000FF"/>
                </a:solidFill>
              </a:rPr>
              <a:t>خلال مكوناته </a:t>
            </a:r>
            <a:r>
              <a:rPr lang="ar-SA" sz="2000" b="1" dirty="0" smtClean="0">
                <a:solidFill>
                  <a:srgbClr val="0000FF"/>
                </a:solidFill>
              </a:rPr>
              <a:t>الرئيسة كما </a:t>
            </a:r>
            <a:r>
              <a:rPr lang="ar-SA" sz="2000" b="1" dirty="0">
                <a:solidFill>
                  <a:srgbClr val="0000FF"/>
                </a:solidFill>
              </a:rPr>
              <a:t>هي في الشكل التالي</a:t>
            </a:r>
            <a:r>
              <a:rPr lang="ar-SA" sz="2000" b="1" dirty="0"/>
              <a:t> :</a:t>
            </a:r>
            <a:endParaRPr lang="en-US" sz="2000" b="1" dirty="0"/>
          </a:p>
        </p:txBody>
      </p:sp>
      <p:sp>
        <p:nvSpPr>
          <p:cNvPr id="12292" name="Text Box 8"/>
          <p:cNvSpPr txBox="1">
            <a:spLocks noChangeArrowheads="1"/>
          </p:cNvSpPr>
          <p:nvPr/>
        </p:nvSpPr>
        <p:spPr bwMode="auto">
          <a:xfrm>
            <a:off x="5651500" y="2924175"/>
            <a:ext cx="1008063" cy="366713"/>
          </a:xfrm>
          <a:prstGeom prst="rect">
            <a:avLst/>
          </a:prstGeom>
          <a:noFill/>
          <a:ln w="9525" algn="ctr">
            <a:noFill/>
            <a:miter lim="800000"/>
            <a:headEnd/>
            <a:tailEnd/>
          </a:ln>
        </p:spPr>
        <p:txBody>
          <a:bodyPr>
            <a:spAutoFit/>
          </a:bodyPr>
          <a:lstStyle/>
          <a:p>
            <a:pPr marL="342900" indent="-342900">
              <a:buFontTx/>
              <a:buNone/>
            </a:pPr>
            <a:r>
              <a:rPr lang="ar-SA" sz="1800">
                <a:solidFill>
                  <a:srgbClr val="FF0000"/>
                </a:solidFill>
              </a:rPr>
              <a:t>مدخلات</a:t>
            </a:r>
            <a:endParaRPr lang="en-US" sz="1800">
              <a:solidFill>
                <a:srgbClr val="FF0000"/>
              </a:solidFill>
            </a:endParaRPr>
          </a:p>
        </p:txBody>
      </p:sp>
      <p:sp>
        <p:nvSpPr>
          <p:cNvPr id="12293" name="Text Box 9"/>
          <p:cNvSpPr txBox="1">
            <a:spLocks noChangeArrowheads="1"/>
          </p:cNvSpPr>
          <p:nvPr/>
        </p:nvSpPr>
        <p:spPr bwMode="auto">
          <a:xfrm>
            <a:off x="1835150" y="2924175"/>
            <a:ext cx="1081088" cy="366713"/>
          </a:xfrm>
          <a:prstGeom prst="rect">
            <a:avLst/>
          </a:prstGeom>
          <a:noFill/>
          <a:ln w="9525" algn="ctr">
            <a:noFill/>
            <a:miter lim="800000"/>
            <a:headEnd/>
            <a:tailEnd/>
          </a:ln>
        </p:spPr>
        <p:txBody>
          <a:bodyPr>
            <a:spAutoFit/>
          </a:bodyPr>
          <a:lstStyle/>
          <a:p>
            <a:pPr marL="342900" indent="-342900">
              <a:buFontTx/>
              <a:buNone/>
            </a:pPr>
            <a:r>
              <a:rPr lang="ar-SA" sz="1800">
                <a:solidFill>
                  <a:srgbClr val="0307B5"/>
                </a:solidFill>
              </a:rPr>
              <a:t>مخرجات</a:t>
            </a:r>
            <a:endParaRPr lang="en-US" sz="1800">
              <a:solidFill>
                <a:srgbClr val="0307B5"/>
              </a:solidFill>
            </a:endParaRPr>
          </a:p>
        </p:txBody>
      </p:sp>
      <p:sp>
        <p:nvSpPr>
          <p:cNvPr id="12294" name="Text Box 10"/>
          <p:cNvSpPr txBox="1">
            <a:spLocks noChangeArrowheads="1"/>
          </p:cNvSpPr>
          <p:nvPr/>
        </p:nvSpPr>
        <p:spPr bwMode="auto">
          <a:xfrm>
            <a:off x="2700338" y="2852738"/>
            <a:ext cx="2087562" cy="366712"/>
          </a:xfrm>
          <a:prstGeom prst="rect">
            <a:avLst/>
          </a:prstGeom>
          <a:noFill/>
          <a:ln w="9525" algn="ctr">
            <a:noFill/>
            <a:miter lim="800000"/>
            <a:headEnd/>
            <a:tailEnd/>
          </a:ln>
        </p:spPr>
        <p:txBody>
          <a:bodyPr>
            <a:spAutoFit/>
          </a:bodyPr>
          <a:lstStyle/>
          <a:p>
            <a:pPr marL="342900" indent="-342900">
              <a:buFontTx/>
              <a:buNone/>
            </a:pPr>
            <a:r>
              <a:rPr lang="ar-SA" sz="1800">
                <a:solidFill>
                  <a:schemeClr val="folHlink"/>
                </a:solidFill>
              </a:rPr>
              <a:t>عمليات</a:t>
            </a:r>
            <a:endParaRPr lang="en-US" sz="1800">
              <a:solidFill>
                <a:schemeClr val="folHlink"/>
              </a:solidFill>
            </a:endParaRPr>
          </a:p>
        </p:txBody>
      </p:sp>
      <p:sp>
        <p:nvSpPr>
          <p:cNvPr id="12295" name="Line 11"/>
          <p:cNvSpPr>
            <a:spLocks noChangeShapeType="1"/>
          </p:cNvSpPr>
          <p:nvPr/>
        </p:nvSpPr>
        <p:spPr bwMode="auto">
          <a:xfrm rot="5400000">
            <a:off x="5326063" y="2673350"/>
            <a:ext cx="1587" cy="792163"/>
          </a:xfrm>
          <a:prstGeom prst="line">
            <a:avLst/>
          </a:prstGeom>
          <a:noFill/>
          <a:ln w="6350">
            <a:solidFill>
              <a:schemeClr val="tx1"/>
            </a:solidFill>
            <a:round/>
            <a:headEnd/>
            <a:tailEnd type="triangle" w="sm" len="lg"/>
          </a:ln>
        </p:spPr>
        <p:txBody>
          <a:bodyPr>
            <a:spAutoFit/>
          </a:bodyPr>
          <a:lstStyle/>
          <a:p>
            <a:endParaRPr lang="ar-SA"/>
          </a:p>
        </p:txBody>
      </p:sp>
      <p:sp>
        <p:nvSpPr>
          <p:cNvPr id="12296" name="Line 13"/>
          <p:cNvSpPr>
            <a:spLocks noChangeShapeType="1"/>
          </p:cNvSpPr>
          <p:nvPr/>
        </p:nvSpPr>
        <p:spPr bwMode="auto">
          <a:xfrm flipH="1">
            <a:off x="2555875" y="3932238"/>
            <a:ext cx="3816350" cy="1587"/>
          </a:xfrm>
          <a:prstGeom prst="line">
            <a:avLst/>
          </a:prstGeom>
          <a:noFill/>
          <a:ln w="9525">
            <a:solidFill>
              <a:schemeClr val="tx1"/>
            </a:solidFill>
            <a:round/>
            <a:headEnd/>
            <a:tailEnd/>
          </a:ln>
        </p:spPr>
        <p:txBody>
          <a:bodyPr>
            <a:spAutoFit/>
          </a:bodyPr>
          <a:lstStyle/>
          <a:p>
            <a:endParaRPr lang="ar-SA"/>
          </a:p>
        </p:txBody>
      </p:sp>
      <p:sp>
        <p:nvSpPr>
          <p:cNvPr id="12297" name="Line 14"/>
          <p:cNvSpPr>
            <a:spLocks noChangeShapeType="1"/>
          </p:cNvSpPr>
          <p:nvPr/>
        </p:nvSpPr>
        <p:spPr bwMode="auto">
          <a:xfrm rot="5400000">
            <a:off x="3454400" y="2673351"/>
            <a:ext cx="1587" cy="792162"/>
          </a:xfrm>
          <a:prstGeom prst="line">
            <a:avLst/>
          </a:prstGeom>
          <a:noFill/>
          <a:ln w="6350">
            <a:solidFill>
              <a:schemeClr val="tx1"/>
            </a:solidFill>
            <a:round/>
            <a:headEnd/>
            <a:tailEnd type="triangle" w="sm" len="lg"/>
          </a:ln>
        </p:spPr>
        <p:txBody>
          <a:bodyPr>
            <a:spAutoFit/>
          </a:bodyPr>
          <a:lstStyle/>
          <a:p>
            <a:endParaRPr lang="ar-SA"/>
          </a:p>
        </p:txBody>
      </p:sp>
      <p:sp>
        <p:nvSpPr>
          <p:cNvPr id="12298" name="Line 16"/>
          <p:cNvSpPr>
            <a:spLocks noChangeShapeType="1"/>
          </p:cNvSpPr>
          <p:nvPr/>
        </p:nvSpPr>
        <p:spPr bwMode="auto">
          <a:xfrm flipV="1">
            <a:off x="6372225" y="3355975"/>
            <a:ext cx="1588" cy="576263"/>
          </a:xfrm>
          <a:prstGeom prst="line">
            <a:avLst/>
          </a:prstGeom>
          <a:noFill/>
          <a:ln w="9525">
            <a:solidFill>
              <a:schemeClr val="tx1"/>
            </a:solidFill>
            <a:round/>
            <a:headEnd/>
            <a:tailEnd type="triangle" w="med" len="med"/>
          </a:ln>
        </p:spPr>
        <p:txBody>
          <a:bodyPr>
            <a:spAutoFit/>
          </a:bodyPr>
          <a:lstStyle/>
          <a:p>
            <a:endParaRPr lang="ar-SA"/>
          </a:p>
        </p:txBody>
      </p:sp>
      <p:sp>
        <p:nvSpPr>
          <p:cNvPr id="12299" name="Line 17"/>
          <p:cNvSpPr>
            <a:spLocks noChangeShapeType="1"/>
          </p:cNvSpPr>
          <p:nvPr/>
        </p:nvSpPr>
        <p:spPr bwMode="auto">
          <a:xfrm flipV="1">
            <a:off x="4427538" y="3355975"/>
            <a:ext cx="1587" cy="576263"/>
          </a:xfrm>
          <a:prstGeom prst="line">
            <a:avLst/>
          </a:prstGeom>
          <a:noFill/>
          <a:ln w="9525">
            <a:solidFill>
              <a:schemeClr val="tx1"/>
            </a:solidFill>
            <a:round/>
            <a:headEnd/>
            <a:tailEnd type="triangle" w="med" len="med"/>
          </a:ln>
        </p:spPr>
        <p:txBody>
          <a:bodyPr>
            <a:spAutoFit/>
          </a:bodyPr>
          <a:lstStyle/>
          <a:p>
            <a:endParaRPr lang="ar-SA"/>
          </a:p>
        </p:txBody>
      </p:sp>
      <p:sp>
        <p:nvSpPr>
          <p:cNvPr id="12300" name="Line 18"/>
          <p:cNvSpPr>
            <a:spLocks noChangeShapeType="1"/>
          </p:cNvSpPr>
          <p:nvPr/>
        </p:nvSpPr>
        <p:spPr bwMode="auto">
          <a:xfrm flipV="1">
            <a:off x="2555875" y="3355975"/>
            <a:ext cx="1588" cy="576263"/>
          </a:xfrm>
          <a:prstGeom prst="line">
            <a:avLst/>
          </a:prstGeom>
          <a:noFill/>
          <a:ln w="9525">
            <a:solidFill>
              <a:schemeClr val="tx1"/>
            </a:solidFill>
            <a:round/>
            <a:headEnd/>
            <a:tailEnd type="triangle" w="med" len="med"/>
          </a:ln>
        </p:spPr>
        <p:txBody>
          <a:bodyPr>
            <a:spAutoFit/>
          </a:bodyPr>
          <a:lstStyle/>
          <a:p>
            <a:endParaRPr lang="ar-SA"/>
          </a:p>
        </p:txBody>
      </p:sp>
      <p:sp>
        <p:nvSpPr>
          <p:cNvPr id="12301" name="Text Box 19"/>
          <p:cNvSpPr txBox="1">
            <a:spLocks noChangeArrowheads="1"/>
          </p:cNvSpPr>
          <p:nvPr/>
        </p:nvSpPr>
        <p:spPr bwMode="auto">
          <a:xfrm>
            <a:off x="4213225" y="2557463"/>
            <a:ext cx="2519363" cy="366712"/>
          </a:xfrm>
          <a:prstGeom prst="rect">
            <a:avLst/>
          </a:prstGeom>
          <a:noFill/>
          <a:ln w="9525" algn="ctr">
            <a:noFill/>
            <a:miter lim="800000"/>
            <a:headEnd/>
            <a:tailEnd/>
          </a:ln>
        </p:spPr>
        <p:txBody>
          <a:bodyPr>
            <a:spAutoFit/>
          </a:bodyPr>
          <a:lstStyle/>
          <a:p>
            <a:pPr marL="342900" indent="-342900">
              <a:buFontTx/>
              <a:buNone/>
            </a:pPr>
            <a:r>
              <a:rPr lang="en-US" sz="1800">
                <a:solidFill>
                  <a:srgbClr val="FF0000"/>
                </a:solidFill>
              </a:rPr>
              <a:t>In Puts</a:t>
            </a:r>
          </a:p>
        </p:txBody>
      </p:sp>
      <p:sp>
        <p:nvSpPr>
          <p:cNvPr id="12302" name="Text Box 20"/>
          <p:cNvSpPr txBox="1">
            <a:spLocks noChangeArrowheads="1"/>
          </p:cNvSpPr>
          <p:nvPr/>
        </p:nvSpPr>
        <p:spPr bwMode="auto">
          <a:xfrm>
            <a:off x="1835150" y="2565400"/>
            <a:ext cx="1295400" cy="366713"/>
          </a:xfrm>
          <a:prstGeom prst="rect">
            <a:avLst/>
          </a:prstGeom>
          <a:noFill/>
          <a:ln w="9525" algn="ctr">
            <a:noFill/>
            <a:miter lim="800000"/>
            <a:headEnd/>
            <a:tailEnd/>
          </a:ln>
        </p:spPr>
        <p:txBody>
          <a:bodyPr>
            <a:spAutoFit/>
          </a:bodyPr>
          <a:lstStyle/>
          <a:p>
            <a:pPr marL="342900" indent="-342900">
              <a:buFontTx/>
              <a:buNone/>
            </a:pPr>
            <a:r>
              <a:rPr lang="en-US" sz="1800">
                <a:solidFill>
                  <a:srgbClr val="0307B5"/>
                </a:solidFill>
              </a:rPr>
              <a:t>Out Puts</a:t>
            </a:r>
          </a:p>
        </p:txBody>
      </p:sp>
      <p:sp>
        <p:nvSpPr>
          <p:cNvPr id="12303" name="Text Box 21"/>
          <p:cNvSpPr txBox="1">
            <a:spLocks noChangeArrowheads="1"/>
          </p:cNvSpPr>
          <p:nvPr/>
        </p:nvSpPr>
        <p:spPr bwMode="auto">
          <a:xfrm>
            <a:off x="3494088" y="2557463"/>
            <a:ext cx="1582737" cy="366712"/>
          </a:xfrm>
          <a:prstGeom prst="rect">
            <a:avLst/>
          </a:prstGeom>
          <a:noFill/>
          <a:ln w="9525" algn="ctr">
            <a:noFill/>
            <a:miter lim="800000"/>
            <a:headEnd/>
            <a:tailEnd/>
          </a:ln>
        </p:spPr>
        <p:txBody>
          <a:bodyPr>
            <a:spAutoFit/>
          </a:bodyPr>
          <a:lstStyle/>
          <a:p>
            <a:pPr marL="342900" indent="-342900">
              <a:buFontTx/>
              <a:buNone/>
            </a:pPr>
            <a:r>
              <a:rPr lang="en-US" sz="1800">
                <a:solidFill>
                  <a:schemeClr val="folHlink"/>
                </a:solidFill>
              </a:rPr>
              <a:t>Processes</a:t>
            </a:r>
          </a:p>
        </p:txBody>
      </p:sp>
      <p:sp>
        <p:nvSpPr>
          <p:cNvPr id="12304" name="Rectangle 22"/>
          <p:cNvSpPr>
            <a:spLocks noChangeArrowheads="1"/>
          </p:cNvSpPr>
          <p:nvPr/>
        </p:nvSpPr>
        <p:spPr bwMode="auto">
          <a:xfrm>
            <a:off x="5724525" y="2849563"/>
            <a:ext cx="1079500" cy="508000"/>
          </a:xfrm>
          <a:prstGeom prst="rect">
            <a:avLst/>
          </a:prstGeom>
          <a:noFill/>
          <a:ln w="9525" algn="ctr">
            <a:solidFill>
              <a:schemeClr val="tx1"/>
            </a:solidFill>
            <a:miter lim="800000"/>
            <a:headEnd/>
            <a:tailEnd/>
          </a:ln>
        </p:spPr>
        <p:txBody>
          <a:bodyPr anchor="ctr">
            <a:spAutoFit/>
          </a:bodyPr>
          <a:lstStyle/>
          <a:p>
            <a:endParaRPr lang="ar-SA"/>
          </a:p>
        </p:txBody>
      </p:sp>
      <p:sp>
        <p:nvSpPr>
          <p:cNvPr id="12305" name="Text Box 24"/>
          <p:cNvSpPr txBox="1">
            <a:spLocks noChangeArrowheads="1"/>
          </p:cNvSpPr>
          <p:nvPr/>
        </p:nvSpPr>
        <p:spPr bwMode="auto">
          <a:xfrm>
            <a:off x="2771775" y="4111625"/>
            <a:ext cx="3241675" cy="396875"/>
          </a:xfrm>
          <a:prstGeom prst="rect">
            <a:avLst/>
          </a:prstGeom>
          <a:noFill/>
          <a:ln w="9525" algn="ctr">
            <a:noFill/>
            <a:miter lim="800000"/>
            <a:headEnd/>
            <a:tailEnd/>
          </a:ln>
        </p:spPr>
        <p:txBody>
          <a:bodyPr>
            <a:spAutoFit/>
          </a:bodyPr>
          <a:lstStyle/>
          <a:p>
            <a:pPr marL="342900" indent="-342900">
              <a:buFontTx/>
              <a:buNone/>
            </a:pPr>
            <a:r>
              <a:rPr lang="ar-SA" sz="2000">
                <a:solidFill>
                  <a:srgbClr val="FF0000"/>
                </a:solidFill>
              </a:rPr>
              <a:t>التغذية العكسية </a:t>
            </a:r>
            <a:r>
              <a:rPr lang="ar-SA" sz="2000">
                <a:solidFill>
                  <a:schemeClr val="tx2"/>
                </a:solidFill>
              </a:rPr>
              <a:t>(</a:t>
            </a:r>
            <a:r>
              <a:rPr lang="en-US" sz="2000">
                <a:solidFill>
                  <a:schemeClr val="tx2"/>
                </a:solidFill>
              </a:rPr>
              <a:t> </a:t>
            </a:r>
            <a:r>
              <a:rPr lang="en-US" sz="2000">
                <a:solidFill>
                  <a:schemeClr val="folHlink"/>
                </a:solidFill>
              </a:rPr>
              <a:t>Feed Back </a:t>
            </a:r>
            <a:r>
              <a:rPr lang="ar-SA" sz="2000">
                <a:solidFill>
                  <a:schemeClr val="tx2"/>
                </a:solidFill>
              </a:rPr>
              <a:t>)</a:t>
            </a:r>
            <a:endParaRPr lang="en-US" sz="2000">
              <a:solidFill>
                <a:schemeClr val="tx2"/>
              </a:solidFill>
            </a:endParaRPr>
          </a:p>
        </p:txBody>
      </p:sp>
      <p:sp>
        <p:nvSpPr>
          <p:cNvPr id="12306" name="Rectangle 25"/>
          <p:cNvSpPr>
            <a:spLocks noChangeArrowheads="1"/>
          </p:cNvSpPr>
          <p:nvPr/>
        </p:nvSpPr>
        <p:spPr bwMode="auto">
          <a:xfrm>
            <a:off x="3851275" y="2852738"/>
            <a:ext cx="1079500" cy="508000"/>
          </a:xfrm>
          <a:prstGeom prst="rect">
            <a:avLst/>
          </a:prstGeom>
          <a:noFill/>
          <a:ln w="9525" algn="ctr">
            <a:solidFill>
              <a:schemeClr val="tx1"/>
            </a:solidFill>
            <a:miter lim="800000"/>
            <a:headEnd/>
            <a:tailEnd/>
          </a:ln>
        </p:spPr>
        <p:txBody>
          <a:bodyPr anchor="ctr">
            <a:spAutoFit/>
          </a:bodyPr>
          <a:lstStyle/>
          <a:p>
            <a:endParaRPr lang="ar-SA"/>
          </a:p>
        </p:txBody>
      </p:sp>
      <p:sp>
        <p:nvSpPr>
          <p:cNvPr id="12307" name="Rectangle 26"/>
          <p:cNvSpPr>
            <a:spLocks noChangeArrowheads="1"/>
          </p:cNvSpPr>
          <p:nvPr/>
        </p:nvSpPr>
        <p:spPr bwMode="auto">
          <a:xfrm>
            <a:off x="1979613" y="2852738"/>
            <a:ext cx="1079500" cy="508000"/>
          </a:xfrm>
          <a:prstGeom prst="rect">
            <a:avLst/>
          </a:prstGeom>
          <a:noFill/>
          <a:ln w="9525" algn="ctr">
            <a:solidFill>
              <a:schemeClr val="tx1"/>
            </a:solidFill>
            <a:miter lim="800000"/>
            <a:headEnd/>
            <a:tailEnd/>
          </a:ln>
        </p:spPr>
        <p:txBody>
          <a:bodyPr anchor="ctr">
            <a:spAutoFit/>
          </a:bodyPr>
          <a:lstStyle/>
          <a:p>
            <a:endParaRPr lang="ar-SA"/>
          </a:p>
        </p:txBody>
      </p:sp>
      <p:sp>
        <p:nvSpPr>
          <p:cNvPr id="21" name="Slide Number Placeholder 20"/>
          <p:cNvSpPr>
            <a:spLocks noGrp="1"/>
          </p:cNvSpPr>
          <p:nvPr>
            <p:ph type="sldNum" sz="quarter" idx="12"/>
          </p:nvPr>
        </p:nvSpPr>
        <p:spPr/>
        <p:txBody>
          <a:bodyPr/>
          <a:lstStyle/>
          <a:p>
            <a:fld id="{9B76C22A-7A47-4F80-9E27-1E8BAD66440F}" type="slidenum">
              <a:rPr lang="ar-SA" smtClean="0"/>
              <a:pPr/>
              <a:t>25</a:t>
            </a:fld>
            <a:endParaRPr lang="ar-SA"/>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3"/>
          <p:cNvSpPr txBox="1">
            <a:spLocks noChangeArrowheads="1"/>
          </p:cNvSpPr>
          <p:nvPr/>
        </p:nvSpPr>
        <p:spPr bwMode="auto">
          <a:xfrm>
            <a:off x="2571736" y="285728"/>
            <a:ext cx="6105365" cy="430887"/>
          </a:xfrm>
          <a:prstGeom prst="rect">
            <a:avLst/>
          </a:prstGeom>
          <a:noFill/>
          <a:ln w="9525" algn="ctr">
            <a:noFill/>
            <a:miter lim="800000"/>
            <a:headEnd/>
            <a:tailEnd/>
          </a:ln>
        </p:spPr>
        <p:txBody>
          <a:bodyPr wrap="square">
            <a:spAutoFit/>
          </a:bodyPr>
          <a:lstStyle/>
          <a:p>
            <a:pPr marL="342900" indent="-342900"/>
            <a:r>
              <a:rPr lang="en-US" sz="2200" dirty="0">
                <a:solidFill>
                  <a:srgbClr val="0000FF"/>
                </a:solidFill>
              </a:rPr>
              <a:t> </a:t>
            </a:r>
            <a:r>
              <a:rPr lang="ar-SA" sz="2200" dirty="0">
                <a:solidFill>
                  <a:srgbClr val="0000FF"/>
                </a:solidFill>
              </a:rPr>
              <a:t>وقد </a:t>
            </a:r>
            <a:r>
              <a:rPr lang="ar-SA" sz="2200" dirty="0" smtClean="0">
                <a:solidFill>
                  <a:srgbClr val="0000FF"/>
                </a:solidFill>
              </a:rPr>
              <a:t>أورد أحد </a:t>
            </a:r>
            <a:r>
              <a:rPr lang="ar-SA" sz="2200" dirty="0">
                <a:solidFill>
                  <a:srgbClr val="0000FF"/>
                </a:solidFill>
              </a:rPr>
              <a:t>الكتاب المكونات </a:t>
            </a:r>
            <a:r>
              <a:rPr lang="ar-SA" sz="2200" dirty="0" smtClean="0">
                <a:solidFill>
                  <a:srgbClr val="0000FF"/>
                </a:solidFill>
              </a:rPr>
              <a:t>السابقة بشكل </a:t>
            </a:r>
            <a:r>
              <a:rPr lang="ar-SA" sz="2200" dirty="0">
                <a:solidFill>
                  <a:srgbClr val="0000FF"/>
                </a:solidFill>
              </a:rPr>
              <a:t>مفصل كما </a:t>
            </a:r>
            <a:r>
              <a:rPr lang="ar-SA" sz="2200" dirty="0" smtClean="0">
                <a:solidFill>
                  <a:srgbClr val="0000FF"/>
                </a:solidFill>
              </a:rPr>
              <a:t>يلي</a:t>
            </a:r>
            <a:r>
              <a:rPr lang="ar-SA" sz="2200" dirty="0" smtClean="0">
                <a:solidFill>
                  <a:prstClr val="black"/>
                </a:solidFill>
              </a:rPr>
              <a:t>: </a:t>
            </a:r>
            <a:endParaRPr lang="en-US" sz="2200" dirty="0">
              <a:solidFill>
                <a:prstClr val="black"/>
              </a:solidFill>
            </a:endParaRPr>
          </a:p>
        </p:txBody>
      </p:sp>
      <p:sp>
        <p:nvSpPr>
          <p:cNvPr id="13317" name="Text Box 11"/>
          <p:cNvSpPr txBox="1">
            <a:spLocks noChangeArrowheads="1"/>
          </p:cNvSpPr>
          <p:nvPr/>
        </p:nvSpPr>
        <p:spPr bwMode="auto">
          <a:xfrm>
            <a:off x="7092280" y="908720"/>
            <a:ext cx="1296987" cy="430887"/>
          </a:xfrm>
          <a:prstGeom prst="rect">
            <a:avLst/>
          </a:prstGeom>
          <a:noFill/>
          <a:ln w="9525" algn="ctr">
            <a:noFill/>
            <a:miter lim="800000"/>
            <a:headEnd/>
            <a:tailEnd/>
          </a:ln>
        </p:spPr>
        <p:txBody>
          <a:bodyPr>
            <a:spAutoFit/>
          </a:bodyPr>
          <a:lstStyle/>
          <a:p>
            <a:pPr marL="342900" indent="-342900"/>
            <a:r>
              <a:rPr lang="ar-SA" sz="2200" dirty="0">
                <a:solidFill>
                  <a:srgbClr val="FF0000"/>
                </a:solidFill>
              </a:rPr>
              <a:t>المدخلات</a:t>
            </a:r>
            <a:endParaRPr lang="en-US" sz="2200" dirty="0">
              <a:solidFill>
                <a:srgbClr val="FF0000"/>
              </a:solidFill>
            </a:endParaRPr>
          </a:p>
        </p:txBody>
      </p:sp>
      <p:sp>
        <p:nvSpPr>
          <p:cNvPr id="13318" name="Text Box 12"/>
          <p:cNvSpPr txBox="1">
            <a:spLocks noChangeArrowheads="1"/>
          </p:cNvSpPr>
          <p:nvPr/>
        </p:nvSpPr>
        <p:spPr bwMode="auto">
          <a:xfrm>
            <a:off x="3929058" y="908720"/>
            <a:ext cx="1939086" cy="430887"/>
          </a:xfrm>
          <a:prstGeom prst="rect">
            <a:avLst/>
          </a:prstGeom>
          <a:noFill/>
          <a:ln w="9525" algn="ctr">
            <a:noFill/>
            <a:miter lim="800000"/>
            <a:headEnd/>
            <a:tailEnd/>
          </a:ln>
        </p:spPr>
        <p:txBody>
          <a:bodyPr wrap="square">
            <a:spAutoFit/>
          </a:bodyPr>
          <a:lstStyle/>
          <a:p>
            <a:pPr marL="342900" indent="-342900"/>
            <a:r>
              <a:rPr lang="ar-SA" sz="2200" dirty="0" smtClean="0">
                <a:solidFill>
                  <a:srgbClr val="800080"/>
                </a:solidFill>
              </a:rPr>
              <a:t>العمليات/ الوظائف</a:t>
            </a:r>
            <a:endParaRPr lang="en-US" sz="2200" dirty="0">
              <a:solidFill>
                <a:srgbClr val="800080"/>
              </a:solidFill>
            </a:endParaRPr>
          </a:p>
        </p:txBody>
      </p:sp>
      <p:sp>
        <p:nvSpPr>
          <p:cNvPr id="13319" name="Text Box 13"/>
          <p:cNvSpPr txBox="1">
            <a:spLocks noChangeArrowheads="1"/>
          </p:cNvSpPr>
          <p:nvPr/>
        </p:nvSpPr>
        <p:spPr bwMode="auto">
          <a:xfrm>
            <a:off x="1042988" y="915988"/>
            <a:ext cx="1296987" cy="430887"/>
          </a:xfrm>
          <a:prstGeom prst="rect">
            <a:avLst/>
          </a:prstGeom>
          <a:noFill/>
          <a:ln w="9525" algn="ctr">
            <a:noFill/>
            <a:miter lim="800000"/>
            <a:headEnd/>
            <a:tailEnd/>
          </a:ln>
        </p:spPr>
        <p:txBody>
          <a:bodyPr>
            <a:spAutoFit/>
          </a:bodyPr>
          <a:lstStyle/>
          <a:p>
            <a:pPr marL="342900" indent="-342900"/>
            <a:r>
              <a:rPr lang="ar-SA" sz="2200" dirty="0">
                <a:solidFill>
                  <a:srgbClr val="0000FF"/>
                </a:solidFill>
              </a:rPr>
              <a:t>المخرجات</a:t>
            </a:r>
            <a:endParaRPr lang="en-US" sz="2200" dirty="0">
              <a:solidFill>
                <a:srgbClr val="0000FF"/>
              </a:solidFill>
            </a:endParaRPr>
          </a:p>
        </p:txBody>
      </p:sp>
      <p:sp>
        <p:nvSpPr>
          <p:cNvPr id="13326" name="Text Box 21"/>
          <p:cNvSpPr txBox="1">
            <a:spLocks noChangeArrowheads="1"/>
          </p:cNvSpPr>
          <p:nvPr/>
        </p:nvSpPr>
        <p:spPr bwMode="auto">
          <a:xfrm>
            <a:off x="4139952" y="3068960"/>
            <a:ext cx="1584325" cy="2047875"/>
          </a:xfrm>
          <a:prstGeom prst="rect">
            <a:avLst/>
          </a:prstGeom>
          <a:noFill/>
          <a:ln w="9525" algn="ctr">
            <a:noFill/>
            <a:miter lim="800000"/>
            <a:headEnd/>
            <a:tailEnd/>
          </a:ln>
        </p:spPr>
        <p:txBody>
          <a:bodyPr>
            <a:spAutoFit/>
          </a:bodyPr>
          <a:lstStyle/>
          <a:p>
            <a:pPr marL="342900" indent="-342900"/>
            <a:r>
              <a:rPr lang="ar-SA" dirty="0">
                <a:solidFill>
                  <a:srgbClr val="800080"/>
                </a:solidFill>
              </a:rPr>
              <a:t>تقييم الأداء </a:t>
            </a:r>
            <a:r>
              <a:rPr lang="ar-SA" dirty="0">
                <a:solidFill>
                  <a:prstClr val="black"/>
                </a:solidFill>
              </a:rPr>
              <a:t>.</a:t>
            </a:r>
          </a:p>
          <a:p>
            <a:pPr marL="342900" indent="-342900"/>
            <a:r>
              <a:rPr lang="ar-SA" dirty="0">
                <a:solidFill>
                  <a:srgbClr val="800080"/>
                </a:solidFill>
              </a:rPr>
              <a:t>التدريب والتنمية </a:t>
            </a:r>
            <a:r>
              <a:rPr lang="ar-SA" dirty="0">
                <a:solidFill>
                  <a:prstClr val="black"/>
                </a:solidFill>
              </a:rPr>
              <a:t>.</a:t>
            </a:r>
          </a:p>
          <a:p>
            <a:pPr marL="342900" indent="-342900"/>
            <a:r>
              <a:rPr lang="ar-SA" dirty="0">
                <a:solidFill>
                  <a:srgbClr val="800080"/>
                </a:solidFill>
              </a:rPr>
              <a:t>تمديد الرواتب والأجور والمزايا الاضافية</a:t>
            </a:r>
            <a:r>
              <a:rPr lang="ar-SA" dirty="0">
                <a:solidFill>
                  <a:prstClr val="black"/>
                </a:solidFill>
              </a:rPr>
              <a:t> .</a:t>
            </a:r>
            <a:endParaRPr lang="en-US" dirty="0">
              <a:solidFill>
                <a:prstClr val="black"/>
              </a:solidFill>
            </a:endParaRPr>
          </a:p>
        </p:txBody>
      </p:sp>
      <p:sp>
        <p:nvSpPr>
          <p:cNvPr id="13327" name="Text Box 24"/>
          <p:cNvSpPr txBox="1">
            <a:spLocks noChangeArrowheads="1"/>
          </p:cNvSpPr>
          <p:nvPr/>
        </p:nvSpPr>
        <p:spPr bwMode="auto">
          <a:xfrm>
            <a:off x="3851920" y="4869160"/>
            <a:ext cx="1801813" cy="1069975"/>
          </a:xfrm>
          <a:prstGeom prst="rect">
            <a:avLst/>
          </a:prstGeom>
          <a:noFill/>
          <a:ln w="9525" algn="ctr">
            <a:noFill/>
            <a:miter lim="800000"/>
            <a:headEnd/>
            <a:tailEnd/>
          </a:ln>
        </p:spPr>
        <p:txBody>
          <a:bodyPr>
            <a:spAutoFit/>
          </a:bodyPr>
          <a:lstStyle/>
          <a:p>
            <a:pPr marL="342900" indent="-342900"/>
            <a:r>
              <a:rPr lang="ar-SA" dirty="0">
                <a:solidFill>
                  <a:srgbClr val="800080"/>
                </a:solidFill>
              </a:rPr>
              <a:t>حفز العاملين وتنشيطهم ومعالجة أوضاعهم و مشكلاتهم </a:t>
            </a:r>
            <a:r>
              <a:rPr lang="ar-SA" dirty="0">
                <a:solidFill>
                  <a:prstClr val="black"/>
                </a:solidFill>
              </a:rPr>
              <a:t>.</a:t>
            </a:r>
            <a:endParaRPr lang="en-US" dirty="0">
              <a:solidFill>
                <a:prstClr val="black"/>
              </a:solidFill>
            </a:endParaRPr>
          </a:p>
        </p:txBody>
      </p:sp>
      <p:sp>
        <p:nvSpPr>
          <p:cNvPr id="13331" name="Line 28"/>
          <p:cNvSpPr>
            <a:spLocks noChangeShapeType="1"/>
          </p:cNvSpPr>
          <p:nvPr/>
        </p:nvSpPr>
        <p:spPr bwMode="auto">
          <a:xfrm flipV="1">
            <a:off x="6372225" y="4797425"/>
            <a:ext cx="0" cy="1511300"/>
          </a:xfrm>
          <a:prstGeom prst="line">
            <a:avLst/>
          </a:prstGeom>
          <a:noFill/>
          <a:ln w="9525">
            <a:solidFill>
              <a:schemeClr val="tx1"/>
            </a:solidFill>
            <a:round/>
            <a:headEnd/>
            <a:tailEnd type="triangle" w="med" len="med"/>
          </a:ln>
        </p:spPr>
        <p:txBody>
          <a:bodyPr>
            <a:spAutoFit/>
          </a:bodyPr>
          <a:lstStyle/>
          <a:p>
            <a:endParaRPr lang="ar-SA">
              <a:solidFill>
                <a:prstClr val="black"/>
              </a:solidFill>
            </a:endParaRPr>
          </a:p>
        </p:txBody>
      </p:sp>
      <p:sp>
        <p:nvSpPr>
          <p:cNvPr id="13332" name="Line 29"/>
          <p:cNvSpPr>
            <a:spLocks noChangeShapeType="1"/>
          </p:cNvSpPr>
          <p:nvPr/>
        </p:nvSpPr>
        <p:spPr bwMode="auto">
          <a:xfrm flipV="1">
            <a:off x="1835696" y="6381328"/>
            <a:ext cx="6336704" cy="0"/>
          </a:xfrm>
          <a:prstGeom prst="line">
            <a:avLst/>
          </a:prstGeom>
          <a:noFill/>
          <a:ln w="9525">
            <a:solidFill>
              <a:schemeClr val="tx1"/>
            </a:solidFill>
            <a:round/>
            <a:headEnd/>
            <a:tailEnd/>
          </a:ln>
        </p:spPr>
        <p:txBody>
          <a:bodyPr wrap="square">
            <a:spAutoFit/>
          </a:bodyPr>
          <a:lstStyle/>
          <a:p>
            <a:endParaRPr lang="ar-SA">
              <a:solidFill>
                <a:prstClr val="black"/>
              </a:solidFill>
            </a:endParaRPr>
          </a:p>
        </p:txBody>
      </p:sp>
      <p:sp>
        <p:nvSpPr>
          <p:cNvPr id="13333" name="Line 30"/>
          <p:cNvSpPr>
            <a:spLocks noChangeShapeType="1"/>
          </p:cNvSpPr>
          <p:nvPr/>
        </p:nvSpPr>
        <p:spPr bwMode="auto">
          <a:xfrm flipV="1">
            <a:off x="4067175" y="6092825"/>
            <a:ext cx="0" cy="215900"/>
          </a:xfrm>
          <a:prstGeom prst="line">
            <a:avLst/>
          </a:prstGeom>
          <a:noFill/>
          <a:ln w="9525">
            <a:solidFill>
              <a:schemeClr val="tx1"/>
            </a:solidFill>
            <a:round/>
            <a:headEnd/>
            <a:tailEnd type="triangle" w="med" len="med"/>
          </a:ln>
        </p:spPr>
        <p:txBody>
          <a:bodyPr>
            <a:spAutoFit/>
          </a:bodyPr>
          <a:lstStyle/>
          <a:p>
            <a:endParaRPr lang="ar-SA">
              <a:solidFill>
                <a:prstClr val="black"/>
              </a:solidFill>
            </a:endParaRPr>
          </a:p>
        </p:txBody>
      </p:sp>
      <p:sp>
        <p:nvSpPr>
          <p:cNvPr id="13334" name="Line 31"/>
          <p:cNvSpPr>
            <a:spLocks noChangeShapeType="1"/>
          </p:cNvSpPr>
          <p:nvPr/>
        </p:nvSpPr>
        <p:spPr bwMode="auto">
          <a:xfrm flipV="1">
            <a:off x="1835696" y="5301208"/>
            <a:ext cx="0" cy="1079500"/>
          </a:xfrm>
          <a:prstGeom prst="line">
            <a:avLst/>
          </a:prstGeom>
          <a:noFill/>
          <a:ln w="9525">
            <a:solidFill>
              <a:schemeClr val="tx1"/>
            </a:solidFill>
            <a:round/>
            <a:headEnd/>
            <a:tailEnd type="triangle" w="med" len="med"/>
          </a:ln>
        </p:spPr>
        <p:txBody>
          <a:bodyPr>
            <a:spAutoFit/>
          </a:bodyPr>
          <a:lstStyle/>
          <a:p>
            <a:endParaRPr lang="ar-SA">
              <a:solidFill>
                <a:prstClr val="black"/>
              </a:solidFill>
            </a:endParaRPr>
          </a:p>
        </p:txBody>
      </p:sp>
      <p:sp>
        <p:nvSpPr>
          <p:cNvPr id="13335" name="Text Box 32"/>
          <p:cNvSpPr txBox="1">
            <a:spLocks noChangeArrowheads="1"/>
          </p:cNvSpPr>
          <p:nvPr/>
        </p:nvSpPr>
        <p:spPr bwMode="auto">
          <a:xfrm>
            <a:off x="4644008" y="6165304"/>
            <a:ext cx="1584003" cy="369332"/>
          </a:xfrm>
          <a:prstGeom prst="rect">
            <a:avLst/>
          </a:prstGeom>
          <a:noFill/>
          <a:ln w="9525" algn="ctr">
            <a:noFill/>
            <a:miter lim="800000"/>
            <a:headEnd/>
            <a:tailEnd/>
          </a:ln>
        </p:spPr>
        <p:txBody>
          <a:bodyPr wrap="square">
            <a:spAutoFit/>
          </a:bodyPr>
          <a:lstStyle/>
          <a:p>
            <a:pPr marL="342900" indent="-342900"/>
            <a:r>
              <a:rPr lang="ar-SA" dirty="0">
                <a:solidFill>
                  <a:srgbClr val="800080"/>
                </a:solidFill>
              </a:rPr>
              <a:t>التغذية الراجعة</a:t>
            </a:r>
            <a:endParaRPr lang="en-US" dirty="0">
              <a:solidFill>
                <a:srgbClr val="800080"/>
              </a:solidFill>
            </a:endParaRPr>
          </a:p>
        </p:txBody>
      </p:sp>
      <p:sp>
        <p:nvSpPr>
          <p:cNvPr id="13336" name="Text Box 33"/>
          <p:cNvSpPr txBox="1">
            <a:spLocks noChangeArrowheads="1"/>
          </p:cNvSpPr>
          <p:nvPr/>
        </p:nvSpPr>
        <p:spPr bwMode="auto">
          <a:xfrm>
            <a:off x="4572000" y="6381328"/>
            <a:ext cx="1656011" cy="369332"/>
          </a:xfrm>
          <a:prstGeom prst="rect">
            <a:avLst/>
          </a:prstGeom>
          <a:noFill/>
          <a:ln w="9525" algn="ctr">
            <a:noFill/>
            <a:miter lim="800000"/>
            <a:headEnd/>
            <a:tailEnd/>
          </a:ln>
        </p:spPr>
        <p:txBody>
          <a:bodyPr wrap="square">
            <a:spAutoFit/>
          </a:bodyPr>
          <a:lstStyle/>
          <a:p>
            <a:pPr marL="342900" indent="-342900"/>
            <a:r>
              <a:rPr lang="en-US" dirty="0">
                <a:solidFill>
                  <a:srgbClr val="3366FF"/>
                </a:solidFill>
              </a:rPr>
              <a:t>Feed back</a:t>
            </a:r>
          </a:p>
        </p:txBody>
      </p:sp>
      <p:sp>
        <p:nvSpPr>
          <p:cNvPr id="26" name="Text Box 18"/>
          <p:cNvSpPr txBox="1">
            <a:spLocks noChangeArrowheads="1"/>
          </p:cNvSpPr>
          <p:nvPr/>
        </p:nvSpPr>
        <p:spPr bwMode="auto">
          <a:xfrm>
            <a:off x="4139952" y="2420888"/>
            <a:ext cx="1657350" cy="369332"/>
          </a:xfrm>
          <a:prstGeom prst="rect">
            <a:avLst/>
          </a:prstGeom>
          <a:noFill/>
          <a:ln w="9525" algn="ctr">
            <a:noFill/>
            <a:miter lim="800000"/>
            <a:headEnd/>
            <a:tailEnd/>
          </a:ln>
        </p:spPr>
        <p:txBody>
          <a:bodyPr>
            <a:spAutoFit/>
          </a:bodyPr>
          <a:lstStyle/>
          <a:p>
            <a:pPr marL="342900" indent="-342900"/>
            <a:r>
              <a:rPr lang="ar-SA" dirty="0" smtClean="0">
                <a:solidFill>
                  <a:srgbClr val="800080"/>
                </a:solidFill>
              </a:rPr>
              <a:t>الاستقطاب والتعيين</a:t>
            </a:r>
            <a:r>
              <a:rPr lang="ar-SA" dirty="0" smtClean="0">
                <a:solidFill>
                  <a:prstClr val="black"/>
                </a:solidFill>
              </a:rPr>
              <a:t>.</a:t>
            </a:r>
            <a:endParaRPr lang="en-US" dirty="0">
              <a:solidFill>
                <a:prstClr val="black"/>
              </a:solidFill>
            </a:endParaRPr>
          </a:p>
        </p:txBody>
      </p:sp>
      <p:sp>
        <p:nvSpPr>
          <p:cNvPr id="28" name="Rounded Rectangle 27"/>
          <p:cNvSpPr/>
          <p:nvPr/>
        </p:nvSpPr>
        <p:spPr>
          <a:xfrm>
            <a:off x="3347864" y="1268760"/>
            <a:ext cx="3168352" cy="5400600"/>
          </a:xfrm>
          <a:prstGeom prst="roundRect">
            <a:avLst/>
          </a:prstGeom>
        </p:spPr>
        <p:style>
          <a:lnRef idx="2">
            <a:schemeClr val="accent1">
              <a:shade val="50000"/>
            </a:schemeClr>
          </a:lnRef>
          <a:fillRef idx="1001">
            <a:schemeClr val="lt1"/>
          </a:fillRef>
          <a:effectRef idx="0">
            <a:schemeClr val="accent1"/>
          </a:effectRef>
          <a:fontRef idx="minor">
            <a:schemeClr val="lt1"/>
          </a:fontRef>
        </p:style>
        <p:txBody>
          <a:bodyPr rtlCol="1" anchor="ctr"/>
          <a:lstStyle/>
          <a:p>
            <a:pPr algn="ctr"/>
            <a:endParaRPr lang="ar-SA">
              <a:solidFill>
                <a:prstClr val="white"/>
              </a:solidFill>
            </a:endParaRPr>
          </a:p>
        </p:txBody>
      </p:sp>
      <p:sp>
        <p:nvSpPr>
          <p:cNvPr id="29" name="Text Box 11"/>
          <p:cNvSpPr txBox="1">
            <a:spLocks noChangeArrowheads="1"/>
          </p:cNvSpPr>
          <p:nvPr/>
        </p:nvSpPr>
        <p:spPr bwMode="auto">
          <a:xfrm>
            <a:off x="3419872" y="1412776"/>
            <a:ext cx="2808312" cy="369332"/>
          </a:xfrm>
          <a:prstGeom prst="rect">
            <a:avLst/>
          </a:prstGeom>
          <a:noFill/>
          <a:ln w="9525" algn="ctr">
            <a:noFill/>
            <a:miter lim="800000"/>
            <a:headEnd/>
            <a:tailEnd/>
          </a:ln>
        </p:spPr>
        <p:txBody>
          <a:bodyPr wrap="square">
            <a:spAutoFit/>
          </a:bodyPr>
          <a:lstStyle/>
          <a:p>
            <a:pPr marL="342900" indent="-342900"/>
            <a:r>
              <a:rPr lang="ar-SA" dirty="0" smtClean="0">
                <a:solidFill>
                  <a:srgbClr val="FF0000"/>
                </a:solidFill>
              </a:rPr>
              <a:t>1- الحصول على المواد البشرية:</a:t>
            </a:r>
            <a:endParaRPr lang="en-US" dirty="0">
              <a:solidFill>
                <a:srgbClr val="FF0000"/>
              </a:solidFill>
            </a:endParaRPr>
          </a:p>
        </p:txBody>
      </p:sp>
      <p:sp>
        <p:nvSpPr>
          <p:cNvPr id="30" name="Text Box 20"/>
          <p:cNvSpPr txBox="1">
            <a:spLocks noChangeArrowheads="1"/>
          </p:cNvSpPr>
          <p:nvPr/>
        </p:nvSpPr>
        <p:spPr bwMode="auto">
          <a:xfrm>
            <a:off x="3491880" y="1844824"/>
            <a:ext cx="2736304" cy="92333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r>
              <a:rPr lang="ar-SA" dirty="0" smtClean="0">
                <a:solidFill>
                  <a:srgbClr val="800080"/>
                </a:solidFill>
              </a:rPr>
              <a:t>أ- تصنيف الوظائف.</a:t>
            </a:r>
          </a:p>
          <a:p>
            <a:pPr marL="342900" indent="-342900"/>
            <a:r>
              <a:rPr lang="ar-SA" dirty="0" smtClean="0">
                <a:solidFill>
                  <a:srgbClr val="800080"/>
                </a:solidFill>
              </a:rPr>
              <a:t>ب- تخطيط الموارد البشرية.</a:t>
            </a:r>
          </a:p>
          <a:p>
            <a:pPr marL="342900" indent="-342900"/>
            <a:r>
              <a:rPr lang="ar-SA" dirty="0" smtClean="0">
                <a:solidFill>
                  <a:srgbClr val="800080"/>
                </a:solidFill>
              </a:rPr>
              <a:t>ج- الاستقطاب والاختيار والتعيين.</a:t>
            </a:r>
            <a:endParaRPr lang="en-US" dirty="0">
              <a:solidFill>
                <a:prstClr val="black"/>
              </a:solidFill>
            </a:endParaRPr>
          </a:p>
        </p:txBody>
      </p:sp>
      <p:sp>
        <p:nvSpPr>
          <p:cNvPr id="31" name="Text Box 11"/>
          <p:cNvSpPr txBox="1">
            <a:spLocks noChangeArrowheads="1"/>
          </p:cNvSpPr>
          <p:nvPr/>
        </p:nvSpPr>
        <p:spPr bwMode="auto">
          <a:xfrm>
            <a:off x="3419872" y="3068960"/>
            <a:ext cx="2808312" cy="369332"/>
          </a:xfrm>
          <a:prstGeom prst="rect">
            <a:avLst/>
          </a:prstGeom>
          <a:noFill/>
          <a:ln w="9525" algn="ctr">
            <a:noFill/>
            <a:miter lim="800000"/>
            <a:headEnd/>
            <a:tailEnd/>
          </a:ln>
        </p:spPr>
        <p:txBody>
          <a:bodyPr wrap="square">
            <a:spAutoFit/>
          </a:bodyPr>
          <a:lstStyle/>
          <a:p>
            <a:pPr marL="342900" indent="-342900"/>
            <a:r>
              <a:rPr lang="ar-SA" dirty="0" smtClean="0">
                <a:solidFill>
                  <a:srgbClr val="FF0000"/>
                </a:solidFill>
              </a:rPr>
              <a:t>2- تنمية الموارد البشرية:</a:t>
            </a:r>
            <a:endParaRPr lang="en-US" dirty="0">
              <a:solidFill>
                <a:srgbClr val="FF0000"/>
              </a:solidFill>
            </a:endParaRPr>
          </a:p>
        </p:txBody>
      </p:sp>
      <p:sp>
        <p:nvSpPr>
          <p:cNvPr id="32" name="Text Box 20"/>
          <p:cNvSpPr txBox="1">
            <a:spLocks noChangeArrowheads="1"/>
          </p:cNvSpPr>
          <p:nvPr/>
        </p:nvSpPr>
        <p:spPr bwMode="auto">
          <a:xfrm>
            <a:off x="3500430" y="3501008"/>
            <a:ext cx="2799762" cy="92333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r>
              <a:rPr lang="ar-SA" dirty="0" smtClean="0">
                <a:solidFill>
                  <a:srgbClr val="800080"/>
                </a:solidFill>
              </a:rPr>
              <a:t>أ- مفاهيم أساسية فى التدريب.</a:t>
            </a:r>
          </a:p>
          <a:p>
            <a:pPr marL="342900" indent="-342900"/>
            <a:r>
              <a:rPr lang="ar-SA" dirty="0" smtClean="0">
                <a:solidFill>
                  <a:srgbClr val="800080"/>
                </a:solidFill>
              </a:rPr>
              <a:t>ب- تحديد الاحتياجات التدريبية.</a:t>
            </a:r>
          </a:p>
          <a:p>
            <a:pPr marL="342900" indent="-342900"/>
            <a:r>
              <a:rPr lang="ar-SA" dirty="0" smtClean="0">
                <a:solidFill>
                  <a:srgbClr val="800080"/>
                </a:solidFill>
              </a:rPr>
              <a:t>ج- تصميم وتقويم البرامج التدريبية.</a:t>
            </a:r>
            <a:endParaRPr lang="en-US" dirty="0">
              <a:solidFill>
                <a:prstClr val="black"/>
              </a:solidFill>
            </a:endParaRPr>
          </a:p>
        </p:txBody>
      </p:sp>
      <p:sp>
        <p:nvSpPr>
          <p:cNvPr id="33" name="Text Box 11"/>
          <p:cNvSpPr txBox="1">
            <a:spLocks noChangeArrowheads="1"/>
          </p:cNvSpPr>
          <p:nvPr/>
        </p:nvSpPr>
        <p:spPr bwMode="auto">
          <a:xfrm>
            <a:off x="3491880" y="4581128"/>
            <a:ext cx="2808312" cy="369332"/>
          </a:xfrm>
          <a:prstGeom prst="rect">
            <a:avLst/>
          </a:prstGeom>
          <a:noFill/>
          <a:ln w="9525" algn="ctr">
            <a:noFill/>
            <a:miter lim="800000"/>
            <a:headEnd/>
            <a:tailEnd/>
          </a:ln>
        </p:spPr>
        <p:txBody>
          <a:bodyPr wrap="square">
            <a:spAutoFit/>
          </a:bodyPr>
          <a:lstStyle/>
          <a:p>
            <a:pPr marL="342900" indent="-342900"/>
            <a:r>
              <a:rPr lang="ar-SA" dirty="0" smtClean="0">
                <a:solidFill>
                  <a:srgbClr val="FF0000"/>
                </a:solidFill>
              </a:rPr>
              <a:t>3- حسن استخدام الموارد البشرية:</a:t>
            </a:r>
            <a:endParaRPr lang="en-US" dirty="0">
              <a:solidFill>
                <a:srgbClr val="FF0000"/>
              </a:solidFill>
            </a:endParaRPr>
          </a:p>
        </p:txBody>
      </p:sp>
      <p:sp>
        <p:nvSpPr>
          <p:cNvPr id="34" name="Text Box 20"/>
          <p:cNvSpPr txBox="1">
            <a:spLocks noChangeArrowheads="1"/>
          </p:cNvSpPr>
          <p:nvPr/>
        </p:nvSpPr>
        <p:spPr bwMode="auto">
          <a:xfrm>
            <a:off x="3491880" y="5013176"/>
            <a:ext cx="2736304" cy="147732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r>
              <a:rPr lang="ar-SA" dirty="0" smtClean="0">
                <a:solidFill>
                  <a:srgbClr val="800080"/>
                </a:solidFill>
              </a:rPr>
              <a:t>أ- الرواتب.</a:t>
            </a:r>
          </a:p>
          <a:p>
            <a:pPr marL="342900" indent="-342900"/>
            <a:r>
              <a:rPr lang="ar-SA" dirty="0" smtClean="0">
                <a:solidFill>
                  <a:srgbClr val="800080"/>
                </a:solidFill>
              </a:rPr>
              <a:t>ب- الحوافز.</a:t>
            </a:r>
          </a:p>
          <a:p>
            <a:pPr marL="342900" indent="-342900"/>
            <a:r>
              <a:rPr lang="ar-SA" dirty="0" smtClean="0">
                <a:solidFill>
                  <a:srgbClr val="800080"/>
                </a:solidFill>
              </a:rPr>
              <a:t>ج- تقويم الاداء.</a:t>
            </a:r>
          </a:p>
          <a:p>
            <a:pPr marL="342900" indent="-342900"/>
            <a:r>
              <a:rPr lang="ar-SA" dirty="0" smtClean="0">
                <a:solidFill>
                  <a:srgbClr val="800080"/>
                </a:solidFill>
              </a:rPr>
              <a:t>د- الترقية.</a:t>
            </a:r>
          </a:p>
          <a:p>
            <a:pPr marL="342900" indent="-342900"/>
            <a:r>
              <a:rPr lang="ar-SA" dirty="0" smtClean="0">
                <a:solidFill>
                  <a:srgbClr val="800080"/>
                </a:solidFill>
              </a:rPr>
              <a:t>هـ - النقل.</a:t>
            </a:r>
            <a:endParaRPr lang="en-US" dirty="0">
              <a:solidFill>
                <a:prstClr val="black"/>
              </a:solidFill>
            </a:endParaRPr>
          </a:p>
        </p:txBody>
      </p:sp>
      <p:sp>
        <p:nvSpPr>
          <p:cNvPr id="35" name="Rounded Rectangle 34"/>
          <p:cNvSpPr/>
          <p:nvPr/>
        </p:nvSpPr>
        <p:spPr>
          <a:xfrm>
            <a:off x="6804248" y="1412776"/>
            <a:ext cx="2125470" cy="3888432"/>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sz="2100" dirty="0">
              <a:solidFill>
                <a:prstClr val="black"/>
              </a:solidFill>
            </a:endParaRPr>
          </a:p>
        </p:txBody>
      </p:sp>
      <p:sp>
        <p:nvSpPr>
          <p:cNvPr id="36" name="Text Box 14"/>
          <p:cNvSpPr txBox="1">
            <a:spLocks noChangeArrowheads="1"/>
          </p:cNvSpPr>
          <p:nvPr/>
        </p:nvSpPr>
        <p:spPr bwMode="auto">
          <a:xfrm>
            <a:off x="6876256" y="1628800"/>
            <a:ext cx="1982024" cy="3308598"/>
          </a:xfrm>
          <a:prstGeom prst="rect">
            <a:avLst/>
          </a:prstGeom>
          <a:noFill/>
          <a:ln w="9525" algn="ctr">
            <a:noFill/>
            <a:miter lim="800000"/>
            <a:headEnd/>
            <a:tailEnd/>
          </a:ln>
        </p:spPr>
        <p:txBody>
          <a:bodyPr wrap="square">
            <a:spAutoFit/>
          </a:bodyPr>
          <a:lstStyle/>
          <a:p>
            <a:pPr marL="342900" indent="-342900"/>
            <a:r>
              <a:rPr lang="ar-SA" sz="1900" dirty="0">
                <a:solidFill>
                  <a:srgbClr val="FF0000"/>
                </a:solidFill>
              </a:rPr>
              <a:t>الرسالة والفلسفة </a:t>
            </a:r>
            <a:r>
              <a:rPr lang="ar-SA" sz="1900" dirty="0" smtClean="0">
                <a:solidFill>
                  <a:srgbClr val="FF0000"/>
                </a:solidFill>
              </a:rPr>
              <a:t>السائدة</a:t>
            </a:r>
            <a:endParaRPr lang="ar-SA" sz="1900" dirty="0">
              <a:solidFill>
                <a:prstClr val="black"/>
              </a:solidFill>
            </a:endParaRPr>
          </a:p>
          <a:p>
            <a:pPr marL="342900" indent="-342900"/>
            <a:r>
              <a:rPr lang="ar-SA" sz="1900" dirty="0" smtClean="0">
                <a:solidFill>
                  <a:srgbClr val="FF0000"/>
                </a:solidFill>
              </a:rPr>
              <a:t>والأهداف.</a:t>
            </a:r>
          </a:p>
          <a:p>
            <a:pPr marL="342900" indent="-342900"/>
            <a:endParaRPr lang="ar-SA" sz="1900" dirty="0">
              <a:solidFill>
                <a:srgbClr val="FF0000"/>
              </a:solidFill>
            </a:endParaRPr>
          </a:p>
          <a:p>
            <a:pPr marL="342900" indent="-342900"/>
            <a:r>
              <a:rPr lang="ar-SA" sz="1900" dirty="0">
                <a:solidFill>
                  <a:srgbClr val="FF0000"/>
                </a:solidFill>
              </a:rPr>
              <a:t>السياسات والتشريعات</a:t>
            </a:r>
            <a:r>
              <a:rPr lang="ar-SA" sz="1900" dirty="0" smtClean="0">
                <a:solidFill>
                  <a:prstClr val="black"/>
                </a:solidFill>
              </a:rPr>
              <a:t>.</a:t>
            </a:r>
          </a:p>
          <a:p>
            <a:pPr marL="342900" indent="-342900"/>
            <a:endParaRPr lang="ar-SA" sz="1900" dirty="0">
              <a:solidFill>
                <a:prstClr val="black"/>
              </a:solidFill>
            </a:endParaRPr>
          </a:p>
          <a:p>
            <a:pPr marL="342900" indent="-342900"/>
            <a:r>
              <a:rPr lang="ar-SA" sz="1900" dirty="0">
                <a:solidFill>
                  <a:srgbClr val="FF0000"/>
                </a:solidFill>
              </a:rPr>
              <a:t>القوى البشرية</a:t>
            </a:r>
            <a:r>
              <a:rPr lang="ar-SA" sz="1900" dirty="0" smtClean="0">
                <a:solidFill>
                  <a:prstClr val="black"/>
                </a:solidFill>
              </a:rPr>
              <a:t>.</a:t>
            </a:r>
          </a:p>
          <a:p>
            <a:pPr marL="342900" indent="-342900"/>
            <a:endParaRPr lang="ar-SA" sz="1900" dirty="0">
              <a:solidFill>
                <a:prstClr val="black"/>
              </a:solidFill>
            </a:endParaRPr>
          </a:p>
          <a:p>
            <a:pPr marL="342900" indent="-342900"/>
            <a:r>
              <a:rPr lang="ar-SA" sz="1900" dirty="0" smtClean="0">
                <a:solidFill>
                  <a:srgbClr val="FF0000"/>
                </a:solidFill>
              </a:rPr>
              <a:t>أجهزة</a:t>
            </a:r>
            <a:r>
              <a:rPr lang="ar-SA" sz="1900" dirty="0" smtClean="0">
                <a:solidFill>
                  <a:prstClr val="black"/>
                </a:solidFill>
              </a:rPr>
              <a:t>.</a:t>
            </a:r>
          </a:p>
          <a:p>
            <a:pPr marL="342900" indent="-342900"/>
            <a:endParaRPr lang="ar-SA" sz="1900" dirty="0">
              <a:solidFill>
                <a:prstClr val="black"/>
              </a:solidFill>
            </a:endParaRPr>
          </a:p>
          <a:p>
            <a:pPr marL="342900" indent="-342900"/>
            <a:r>
              <a:rPr lang="ar-SA" sz="1900" dirty="0">
                <a:solidFill>
                  <a:srgbClr val="FF0000"/>
                </a:solidFill>
              </a:rPr>
              <a:t>طرق وأساليب </a:t>
            </a:r>
            <a:r>
              <a:rPr lang="ar-SA" sz="1900" dirty="0" smtClean="0">
                <a:solidFill>
                  <a:srgbClr val="FF0000"/>
                </a:solidFill>
              </a:rPr>
              <a:t>العمل</a:t>
            </a:r>
            <a:r>
              <a:rPr lang="ar-SA" sz="1900" dirty="0" smtClean="0">
                <a:solidFill>
                  <a:prstClr val="black"/>
                </a:solidFill>
              </a:rPr>
              <a:t>.</a:t>
            </a:r>
            <a:endParaRPr lang="ar-SA" sz="1900" dirty="0">
              <a:solidFill>
                <a:prstClr val="black"/>
              </a:solidFill>
            </a:endParaRPr>
          </a:p>
          <a:p>
            <a:pPr marL="342900" indent="-342900"/>
            <a:endParaRPr lang="en-US" sz="1900" dirty="0">
              <a:solidFill>
                <a:prstClr val="black"/>
              </a:solidFill>
            </a:endParaRPr>
          </a:p>
        </p:txBody>
      </p:sp>
      <p:sp>
        <p:nvSpPr>
          <p:cNvPr id="37" name="Rounded Rectangle 36"/>
          <p:cNvSpPr/>
          <p:nvPr/>
        </p:nvSpPr>
        <p:spPr>
          <a:xfrm>
            <a:off x="539552" y="1268760"/>
            <a:ext cx="2520280" cy="4032448"/>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SA">
              <a:solidFill>
                <a:prstClr val="black"/>
              </a:solidFill>
            </a:endParaRPr>
          </a:p>
        </p:txBody>
      </p:sp>
      <p:sp>
        <p:nvSpPr>
          <p:cNvPr id="38" name="Text Box 25"/>
          <p:cNvSpPr txBox="1">
            <a:spLocks noChangeArrowheads="1"/>
          </p:cNvSpPr>
          <p:nvPr/>
        </p:nvSpPr>
        <p:spPr bwMode="auto">
          <a:xfrm>
            <a:off x="928662" y="1285860"/>
            <a:ext cx="1657350" cy="969496"/>
          </a:xfrm>
          <a:prstGeom prst="rect">
            <a:avLst/>
          </a:prstGeom>
          <a:noFill/>
          <a:ln w="9525" algn="ctr">
            <a:noFill/>
            <a:miter lim="800000"/>
            <a:headEnd/>
            <a:tailEnd/>
          </a:ln>
        </p:spPr>
        <p:txBody>
          <a:bodyPr>
            <a:spAutoFit/>
          </a:bodyPr>
          <a:lstStyle/>
          <a:p>
            <a:pPr marL="342900" indent="-342900" algn="ctr"/>
            <a:r>
              <a:rPr lang="ar-SA" sz="1900" dirty="0">
                <a:solidFill>
                  <a:srgbClr val="0000FF"/>
                </a:solidFill>
              </a:rPr>
              <a:t>سياسات وقرارات </a:t>
            </a:r>
            <a:r>
              <a:rPr lang="ar-SA" sz="1900" dirty="0" smtClean="0">
                <a:solidFill>
                  <a:srgbClr val="0000FF"/>
                </a:solidFill>
              </a:rPr>
              <a:t>واستراتيجيات.</a:t>
            </a:r>
            <a:r>
              <a:rPr lang="ar-SA" sz="1900" dirty="0" smtClean="0">
                <a:solidFill>
                  <a:prstClr val="black"/>
                </a:solidFill>
              </a:rPr>
              <a:t> </a:t>
            </a:r>
            <a:endParaRPr lang="ar-SA" sz="1900" dirty="0">
              <a:solidFill>
                <a:prstClr val="black"/>
              </a:solidFill>
            </a:endParaRPr>
          </a:p>
          <a:p>
            <a:pPr marL="342900" indent="-342900" algn="ctr"/>
            <a:endParaRPr lang="en-US" sz="1900" dirty="0">
              <a:solidFill>
                <a:prstClr val="black"/>
              </a:solidFill>
            </a:endParaRPr>
          </a:p>
        </p:txBody>
      </p:sp>
      <p:sp>
        <p:nvSpPr>
          <p:cNvPr id="39" name="Text Box 26"/>
          <p:cNvSpPr txBox="1">
            <a:spLocks noChangeArrowheads="1"/>
          </p:cNvSpPr>
          <p:nvPr/>
        </p:nvSpPr>
        <p:spPr bwMode="auto">
          <a:xfrm>
            <a:off x="930249" y="2071678"/>
            <a:ext cx="1784363" cy="677108"/>
          </a:xfrm>
          <a:prstGeom prst="rect">
            <a:avLst/>
          </a:prstGeom>
          <a:noFill/>
          <a:ln w="9525" algn="ctr">
            <a:noFill/>
            <a:miter lim="800000"/>
            <a:headEnd/>
            <a:tailEnd/>
          </a:ln>
        </p:spPr>
        <p:txBody>
          <a:bodyPr wrap="square">
            <a:spAutoFit/>
          </a:bodyPr>
          <a:lstStyle/>
          <a:p>
            <a:pPr marL="342900" indent="-342900" algn="ctr"/>
            <a:r>
              <a:rPr lang="ar-SA" sz="1900" dirty="0" smtClean="0">
                <a:solidFill>
                  <a:srgbClr val="0000FF"/>
                </a:solidFill>
              </a:rPr>
              <a:t>أداء محسّن </a:t>
            </a:r>
            <a:r>
              <a:rPr lang="ar-SA" sz="1900" dirty="0">
                <a:solidFill>
                  <a:srgbClr val="0000FF"/>
                </a:solidFill>
              </a:rPr>
              <a:t>للأفراد </a:t>
            </a:r>
            <a:r>
              <a:rPr lang="ar-SA" sz="1900" dirty="0" smtClean="0">
                <a:solidFill>
                  <a:srgbClr val="0000FF"/>
                </a:solidFill>
              </a:rPr>
              <a:t>والجماعات.</a:t>
            </a:r>
            <a:r>
              <a:rPr lang="ar-SA" sz="1900" dirty="0" smtClean="0">
                <a:solidFill>
                  <a:prstClr val="black"/>
                </a:solidFill>
              </a:rPr>
              <a:t> </a:t>
            </a:r>
            <a:endParaRPr lang="en-US" sz="1900" dirty="0">
              <a:solidFill>
                <a:prstClr val="black"/>
              </a:solidFill>
            </a:endParaRPr>
          </a:p>
        </p:txBody>
      </p:sp>
      <p:sp>
        <p:nvSpPr>
          <p:cNvPr id="40" name="Text Box 27"/>
          <p:cNvSpPr txBox="1">
            <a:spLocks noChangeArrowheads="1"/>
          </p:cNvSpPr>
          <p:nvPr/>
        </p:nvSpPr>
        <p:spPr bwMode="auto">
          <a:xfrm>
            <a:off x="928662" y="2926391"/>
            <a:ext cx="1511301" cy="2139047"/>
          </a:xfrm>
          <a:prstGeom prst="rect">
            <a:avLst/>
          </a:prstGeom>
          <a:noFill/>
          <a:ln w="9525" algn="ctr">
            <a:noFill/>
            <a:miter lim="800000"/>
            <a:headEnd/>
            <a:tailEnd/>
          </a:ln>
        </p:spPr>
        <p:txBody>
          <a:bodyPr wrap="square">
            <a:spAutoFit/>
          </a:bodyPr>
          <a:lstStyle/>
          <a:p>
            <a:pPr marL="342900" indent="-342900" algn="ctr"/>
            <a:r>
              <a:rPr lang="ar-SA" sz="1900" dirty="0">
                <a:solidFill>
                  <a:srgbClr val="0000FF"/>
                </a:solidFill>
              </a:rPr>
              <a:t>رضا الأفراد </a:t>
            </a:r>
            <a:r>
              <a:rPr lang="ar-SA" sz="1900" dirty="0" smtClean="0">
                <a:solidFill>
                  <a:srgbClr val="0000FF"/>
                </a:solidFill>
              </a:rPr>
              <a:t>الوظيفي</a:t>
            </a:r>
            <a:r>
              <a:rPr lang="ar-SA" sz="1900" dirty="0" smtClean="0">
                <a:solidFill>
                  <a:prstClr val="black"/>
                </a:solidFill>
              </a:rPr>
              <a:t>.</a:t>
            </a:r>
          </a:p>
          <a:p>
            <a:pPr marL="342900" indent="-342900" algn="ctr"/>
            <a:endParaRPr lang="ar-SA" sz="1900" dirty="0">
              <a:solidFill>
                <a:prstClr val="black"/>
              </a:solidFill>
            </a:endParaRPr>
          </a:p>
          <a:p>
            <a:pPr marL="342900" indent="-342900" algn="ctr"/>
            <a:r>
              <a:rPr lang="ar-SA" sz="1900" dirty="0">
                <a:solidFill>
                  <a:prstClr val="black"/>
                </a:solidFill>
              </a:rPr>
              <a:t> </a:t>
            </a:r>
            <a:r>
              <a:rPr lang="ar-SA" sz="1900" dirty="0">
                <a:solidFill>
                  <a:srgbClr val="0000FF"/>
                </a:solidFill>
              </a:rPr>
              <a:t>الإنتاجية </a:t>
            </a:r>
            <a:r>
              <a:rPr lang="ar-SA" sz="1900" dirty="0" smtClean="0">
                <a:solidFill>
                  <a:srgbClr val="0000FF"/>
                </a:solidFill>
              </a:rPr>
              <a:t>التنظيمية</a:t>
            </a:r>
            <a:r>
              <a:rPr lang="ar-SA" sz="1900" dirty="0" smtClean="0">
                <a:solidFill>
                  <a:prstClr val="black"/>
                </a:solidFill>
              </a:rPr>
              <a:t>.</a:t>
            </a:r>
          </a:p>
          <a:p>
            <a:pPr marL="342900" indent="-342900" algn="ctr"/>
            <a:endParaRPr lang="ar-SA" sz="1900" dirty="0">
              <a:solidFill>
                <a:prstClr val="black"/>
              </a:solidFill>
            </a:endParaRPr>
          </a:p>
          <a:p>
            <a:pPr marL="342900" indent="-342900" algn="ctr"/>
            <a:r>
              <a:rPr lang="ar-SA" sz="1900" dirty="0">
                <a:solidFill>
                  <a:srgbClr val="0000FF"/>
                </a:solidFill>
              </a:rPr>
              <a:t>إنتاجية </a:t>
            </a:r>
            <a:r>
              <a:rPr lang="ar-SA" sz="1900" dirty="0" smtClean="0">
                <a:solidFill>
                  <a:srgbClr val="0000FF"/>
                </a:solidFill>
              </a:rPr>
              <a:t>المجتمع</a:t>
            </a:r>
            <a:r>
              <a:rPr lang="ar-SA" sz="1900" dirty="0" smtClean="0">
                <a:solidFill>
                  <a:prstClr val="black"/>
                </a:solidFill>
              </a:rPr>
              <a:t>.</a:t>
            </a:r>
            <a:endParaRPr lang="en-US" sz="1900" dirty="0">
              <a:solidFill>
                <a:prstClr val="black"/>
              </a:solidFill>
            </a:endParaRPr>
          </a:p>
        </p:txBody>
      </p:sp>
      <p:sp>
        <p:nvSpPr>
          <p:cNvPr id="41" name="Line 28"/>
          <p:cNvSpPr>
            <a:spLocks noChangeShapeType="1"/>
          </p:cNvSpPr>
          <p:nvPr/>
        </p:nvSpPr>
        <p:spPr bwMode="auto">
          <a:xfrm flipV="1">
            <a:off x="8172400" y="5301208"/>
            <a:ext cx="0" cy="1080120"/>
          </a:xfrm>
          <a:prstGeom prst="line">
            <a:avLst/>
          </a:prstGeom>
          <a:noFill/>
          <a:ln w="9525">
            <a:solidFill>
              <a:schemeClr val="tx1"/>
            </a:solidFill>
            <a:round/>
            <a:headEnd/>
            <a:tailEnd type="triangle" w="med" len="med"/>
          </a:ln>
        </p:spPr>
        <p:txBody>
          <a:bodyPr wrap="square">
            <a:spAutoFit/>
          </a:bodyPr>
          <a:lstStyle/>
          <a:p>
            <a:endParaRPr lang="ar-SA">
              <a:solidFill>
                <a:prstClr val="black"/>
              </a:solidFill>
            </a:endParaRPr>
          </a:p>
        </p:txBody>
      </p:sp>
      <p:sp>
        <p:nvSpPr>
          <p:cNvPr id="42" name="Text Box 32"/>
          <p:cNvSpPr txBox="1">
            <a:spLocks noChangeArrowheads="1"/>
          </p:cNvSpPr>
          <p:nvPr/>
        </p:nvSpPr>
        <p:spPr bwMode="auto">
          <a:xfrm>
            <a:off x="6660232" y="5661248"/>
            <a:ext cx="1439987" cy="369332"/>
          </a:xfrm>
          <a:prstGeom prst="rect">
            <a:avLst/>
          </a:prstGeom>
          <a:noFill/>
          <a:ln w="9525" algn="ctr">
            <a:noFill/>
            <a:miter lim="800000"/>
            <a:headEnd/>
            <a:tailEnd/>
          </a:ln>
        </p:spPr>
        <p:txBody>
          <a:bodyPr wrap="square">
            <a:spAutoFit/>
          </a:bodyPr>
          <a:lstStyle/>
          <a:p>
            <a:pPr marL="342900" indent="-342900"/>
            <a:r>
              <a:rPr lang="ar-SA" dirty="0">
                <a:solidFill>
                  <a:srgbClr val="800080"/>
                </a:solidFill>
              </a:rPr>
              <a:t>التغذية الراجعة</a:t>
            </a:r>
            <a:endParaRPr lang="en-US" dirty="0">
              <a:solidFill>
                <a:srgbClr val="800080"/>
              </a:solidFill>
            </a:endParaRPr>
          </a:p>
        </p:txBody>
      </p:sp>
      <p:sp>
        <p:nvSpPr>
          <p:cNvPr id="45" name="Slide Number Placeholder 44"/>
          <p:cNvSpPr>
            <a:spLocks noGrp="1"/>
          </p:cNvSpPr>
          <p:nvPr>
            <p:ph type="sldNum" sz="quarter" idx="12"/>
          </p:nvPr>
        </p:nvSpPr>
        <p:spPr/>
        <p:txBody>
          <a:bodyPr/>
          <a:lstStyle/>
          <a:p>
            <a:fld id="{9B76C22A-7A47-4F80-9E27-1E8BAD66440F}" type="slidenum">
              <a:rPr lang="ar-SA" smtClean="0"/>
              <a:pPr/>
              <a:t>26</a:t>
            </a:fld>
            <a:endParaRPr lang="ar-SA"/>
          </a:p>
        </p:txBody>
      </p:sp>
    </p:spTree>
    <p:extLst>
      <p:ext uri="{BB962C8B-B14F-4D97-AF65-F5344CB8AC3E}">
        <p14:creationId xmlns:p14="http://schemas.microsoft.com/office/powerpoint/2010/main" xmlns="" val="30156040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323528" y="2996952"/>
            <a:ext cx="8135937" cy="769441"/>
          </a:xfrm>
          <a:prstGeom prst="rect">
            <a:avLst/>
          </a:prstGeom>
          <a:solidFill>
            <a:srgbClr val="993300"/>
          </a:solidFill>
          <a:ln w="57150">
            <a:solidFill>
              <a:schemeClr val="hlink"/>
            </a:solidFill>
            <a:miter lim="800000"/>
            <a:headEnd/>
            <a:tailEnd/>
          </a:ln>
        </p:spPr>
        <p:txBody>
          <a:bodyPr>
            <a:spAutoFit/>
          </a:bodyPr>
          <a:lstStyle/>
          <a:p>
            <a:pPr marL="457200" indent="-457200" algn="ctr">
              <a:spcBef>
                <a:spcPct val="50000"/>
              </a:spcBef>
            </a:pPr>
            <a:r>
              <a:rPr lang="ar-SA" sz="4400" dirty="0" smtClean="0">
                <a:solidFill>
                  <a:schemeClr val="bg1"/>
                </a:solidFill>
                <a:cs typeface="PT Bold Heading" pitchFamily="2" charset="-78"/>
              </a:rPr>
              <a:t>الحصول على الموارد البشرية</a:t>
            </a:r>
            <a:endParaRPr lang="ar-EG" sz="4400" dirty="0">
              <a:solidFill>
                <a:schemeClr val="bg1"/>
              </a:solidFill>
              <a:cs typeface="PT Bold Heading" pitchFamily="2" charset="-78"/>
            </a:endParaRPr>
          </a:p>
        </p:txBody>
      </p:sp>
      <p:sp>
        <p:nvSpPr>
          <p:cNvPr id="6" name="AutoShape 3"/>
          <p:cNvSpPr>
            <a:spLocks noChangeArrowheads="1"/>
          </p:cNvSpPr>
          <p:nvPr/>
        </p:nvSpPr>
        <p:spPr bwMode="auto">
          <a:xfrm>
            <a:off x="990600" y="199927"/>
            <a:ext cx="7848600" cy="1530548"/>
          </a:xfrm>
          <a:prstGeom prst="flowChartPunchedTape">
            <a:avLst/>
          </a:prstGeom>
          <a:solidFill>
            <a:schemeClr val="accent2"/>
          </a:solidFill>
          <a:ln w="38100">
            <a:solidFill>
              <a:schemeClr val="hlink"/>
            </a:solidFill>
            <a:miter lim="800000"/>
            <a:headEnd/>
            <a:tailEnd/>
          </a:ln>
        </p:spPr>
        <p:txBody>
          <a:bodyPr anchor="ctr">
            <a:spAutoFit/>
          </a:bodyPr>
          <a:lstStyle/>
          <a:p>
            <a:pPr algn="ctr">
              <a:spcBef>
                <a:spcPct val="50000"/>
              </a:spcBef>
            </a:pPr>
            <a:r>
              <a:rPr lang="ar-SA" sz="5400" b="1" dirty="0" smtClean="0">
                <a:solidFill>
                  <a:schemeClr val="accent3">
                    <a:lumMod val="20000"/>
                    <a:lumOff val="80000"/>
                  </a:schemeClr>
                </a:solidFill>
                <a:latin typeface="Al-Kharashi 3" pitchFamily="2" charset="-78"/>
                <a:cs typeface="MCS Jeddah S_I normal." pitchFamily="2" charset="-78"/>
              </a:rPr>
              <a:t>الوظيفة الاولى</a:t>
            </a:r>
            <a:endParaRPr lang="ar-EG" sz="5400" b="1" dirty="0">
              <a:solidFill>
                <a:schemeClr val="accent3">
                  <a:lumMod val="20000"/>
                  <a:lumOff val="80000"/>
                </a:schemeClr>
              </a:solidFill>
              <a:latin typeface="Al-Kharashi 3" pitchFamily="2" charset="-78"/>
              <a:cs typeface="MCS Jeddah S_I normal." pitchFamily="2" charset="-78"/>
            </a:endParaRPr>
          </a:p>
        </p:txBody>
      </p:sp>
      <p:sp>
        <p:nvSpPr>
          <p:cNvPr id="7" name="Slide Number Placeholder 6"/>
          <p:cNvSpPr>
            <a:spLocks noGrp="1"/>
          </p:cNvSpPr>
          <p:nvPr>
            <p:ph type="sldNum" sz="quarter" idx="12"/>
          </p:nvPr>
        </p:nvSpPr>
        <p:spPr/>
        <p:txBody>
          <a:bodyPr/>
          <a:lstStyle/>
          <a:p>
            <a:fld id="{9B76C22A-7A47-4F80-9E27-1E8BAD66440F}" type="slidenum">
              <a:rPr lang="ar-SA" smtClean="0"/>
              <a:pPr/>
              <a:t>27</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slide(fromBottom)">
                                      <p:cBhvr>
                                        <p:cTn id="7" dur="5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autoUpdateAnimBg="0"/>
      <p:bldP spid="6"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755576" y="692696"/>
            <a:ext cx="8153400" cy="923330"/>
          </a:xfrm>
          <a:prstGeom prst="rect">
            <a:avLst/>
          </a:prstGeom>
          <a:solidFill>
            <a:srgbClr val="993300"/>
          </a:solidFill>
          <a:ln w="57150">
            <a:solidFill>
              <a:schemeClr val="hlink"/>
            </a:solidFill>
            <a:miter lim="800000"/>
            <a:headEnd/>
            <a:tailEnd/>
          </a:ln>
        </p:spPr>
        <p:txBody>
          <a:bodyPr>
            <a:spAutoFit/>
          </a:bodyPr>
          <a:lstStyle/>
          <a:p>
            <a:pPr marL="457200" indent="-457200" algn="ctr">
              <a:spcBef>
                <a:spcPct val="50000"/>
              </a:spcBef>
            </a:pPr>
            <a:r>
              <a:rPr lang="ar-SA" sz="5400" dirty="0" smtClean="0">
                <a:solidFill>
                  <a:schemeClr val="bg1"/>
                </a:solidFill>
                <a:cs typeface="PT Bold Heading" pitchFamily="2" charset="-78"/>
              </a:rPr>
              <a:t>1- تصنيف الوظائف</a:t>
            </a:r>
            <a:endParaRPr lang="ar-SA" sz="5400" dirty="0">
              <a:solidFill>
                <a:schemeClr val="bg1"/>
              </a:solidFill>
              <a:cs typeface="PT Bold Heading" pitchFamily="2" charset="-78"/>
            </a:endParaRPr>
          </a:p>
        </p:txBody>
      </p:sp>
      <p:sp>
        <p:nvSpPr>
          <p:cNvPr id="60420" name="Text Box 4"/>
          <p:cNvSpPr txBox="1">
            <a:spLocks noChangeArrowheads="1"/>
          </p:cNvSpPr>
          <p:nvPr/>
        </p:nvSpPr>
        <p:spPr bwMode="auto">
          <a:xfrm>
            <a:off x="7092280" y="3212976"/>
            <a:ext cx="1744688" cy="769441"/>
          </a:xfrm>
          <a:prstGeom prst="rect">
            <a:avLst/>
          </a:prstGeom>
          <a:solidFill>
            <a:srgbClr val="FF9598"/>
          </a:solidFill>
          <a:ln w="57150">
            <a:solidFill>
              <a:srgbClr val="993300"/>
            </a:solidFill>
            <a:miter lim="800000"/>
            <a:headEnd/>
            <a:tailEnd/>
          </a:ln>
        </p:spPr>
        <p:txBody>
          <a:bodyPr wrap="square">
            <a:spAutoFit/>
          </a:bodyPr>
          <a:lstStyle/>
          <a:p>
            <a:pPr marL="457200" indent="-457200" algn="just">
              <a:spcBef>
                <a:spcPct val="50000"/>
              </a:spcBef>
            </a:pPr>
            <a:r>
              <a:rPr lang="ar-EG" sz="4400" dirty="0" smtClean="0">
                <a:solidFill>
                  <a:srgbClr val="008080"/>
                </a:solidFill>
                <a:cs typeface="MCS Taybah S_U normal." pitchFamily="2" charset="-78"/>
              </a:rPr>
              <a:t>  </a:t>
            </a:r>
            <a:r>
              <a:rPr lang="ar-SA" sz="4400" dirty="0" smtClean="0">
                <a:solidFill>
                  <a:srgbClr val="008080"/>
                </a:solidFill>
                <a:cs typeface="MCS Taybah S_U normal." pitchFamily="2" charset="-78"/>
              </a:rPr>
              <a:t>المفهوم:</a:t>
            </a:r>
            <a:endParaRPr lang="ar-SA" sz="4400" dirty="0">
              <a:solidFill>
                <a:srgbClr val="008080"/>
              </a:solidFill>
              <a:cs typeface="MCS Taybah S_U normal." pitchFamily="2" charset="-78"/>
            </a:endParaRPr>
          </a:p>
        </p:txBody>
      </p:sp>
      <p:sp>
        <p:nvSpPr>
          <p:cNvPr id="5" name="Text Box 4"/>
          <p:cNvSpPr txBox="1">
            <a:spLocks noChangeArrowheads="1"/>
          </p:cNvSpPr>
          <p:nvPr/>
        </p:nvSpPr>
        <p:spPr bwMode="auto">
          <a:xfrm>
            <a:off x="467544" y="2492896"/>
            <a:ext cx="6353200" cy="2985433"/>
          </a:xfrm>
          <a:prstGeom prst="rect">
            <a:avLst/>
          </a:prstGeom>
          <a:solidFill>
            <a:srgbClr val="FF9598"/>
          </a:solidFill>
          <a:ln w="57150">
            <a:solidFill>
              <a:srgbClr val="993300"/>
            </a:solidFill>
            <a:miter lim="800000"/>
            <a:headEnd/>
            <a:tailEnd/>
          </a:ln>
        </p:spPr>
        <p:txBody>
          <a:bodyPr wrap="square">
            <a:spAutoFit/>
          </a:bodyPr>
          <a:lstStyle/>
          <a:p>
            <a:pPr marL="457200" indent="-457200" algn="ctr">
              <a:spcBef>
                <a:spcPct val="50000"/>
              </a:spcBef>
            </a:pPr>
            <a:r>
              <a:rPr lang="ar-SA" sz="2400" b="1" dirty="0" smtClean="0">
                <a:solidFill>
                  <a:srgbClr val="0070C0"/>
                </a:solidFill>
              </a:rPr>
              <a:t>التصنيف الوظيفي: </a:t>
            </a:r>
            <a:r>
              <a:rPr lang="ar-SA" sz="2400" b="1" dirty="0" smtClean="0"/>
              <a:t>تقسيم أعمال المنظمة الى أنشطة مختلفة بحيث يتحدد في ضوء ذلك نوع الوظائف ومستواها ومتطلبات تأهيلها، وينتج عن ذلك فرز الأنشطة الى مجموعات عامة رئيسة تتفرع منها مجموعات نوعية، ثم سلاسل فئات، وأخيرا الفئة وهي أصغر تقسيم مهني في تصنيف الوظائف.</a:t>
            </a:r>
            <a:r>
              <a:rPr lang="ar-SA" sz="4400" b="1" dirty="0" smtClean="0"/>
              <a:t/>
            </a:r>
            <a:br>
              <a:rPr lang="ar-SA" sz="4400" b="1" dirty="0" smtClean="0"/>
            </a:br>
            <a:endParaRPr lang="ar-SA" sz="4400" dirty="0">
              <a:solidFill>
                <a:srgbClr val="008080"/>
              </a:solidFill>
              <a:cs typeface="MCS Taybah S_U normal." pitchFamily="2" charset="-78"/>
            </a:endParaRPr>
          </a:p>
        </p:txBody>
      </p:sp>
      <p:sp>
        <p:nvSpPr>
          <p:cNvPr id="8" name="Slide Number Placeholder 7"/>
          <p:cNvSpPr>
            <a:spLocks noGrp="1"/>
          </p:cNvSpPr>
          <p:nvPr>
            <p:ph type="sldNum" sz="quarter" idx="12"/>
          </p:nvPr>
        </p:nvSpPr>
        <p:spPr/>
        <p:txBody>
          <a:bodyPr/>
          <a:lstStyle/>
          <a:p>
            <a:fld id="{9B76C22A-7A47-4F80-9E27-1E8BAD66440F}" type="slidenum">
              <a:rPr lang="ar-SA" smtClean="0"/>
              <a:pPr/>
              <a:t>28</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slide(fromBottom)">
                                      <p:cBhvr>
                                        <p:cTn id="7" dur="500"/>
                                        <p:tgtEl>
                                          <p:spTgt spid="6041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0420"/>
                                        </p:tgtEl>
                                        <p:attrNameLst>
                                          <p:attrName>style.visibility</p:attrName>
                                        </p:attrNameLst>
                                      </p:cBhvr>
                                      <p:to>
                                        <p:strVal val="visible"/>
                                      </p:to>
                                    </p:set>
                                    <p:animEffect transition="in" filter="slide(fromBottom)">
                                      <p:cBhvr>
                                        <p:cTn id="12" dur="500"/>
                                        <p:tgtEl>
                                          <p:spTgt spid="6042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nimBg="1" autoUpdateAnimBg="0"/>
      <p:bldP spid="60420" grpId="0" animBg="1" autoUpdateAnimBg="0"/>
      <p:bldP spid="5"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4"/>
          <p:cNvSpPr>
            <a:spLocks noChangeArrowheads="1"/>
          </p:cNvSpPr>
          <p:nvPr/>
        </p:nvSpPr>
        <p:spPr bwMode="auto">
          <a:xfrm>
            <a:off x="285750" y="0"/>
            <a:ext cx="8572500" cy="1428750"/>
          </a:xfrm>
          <a:prstGeom prst="horizontalScroll">
            <a:avLst>
              <a:gd name="adj" fmla="val 16963"/>
            </a:avLst>
          </a:prstGeom>
          <a:solidFill>
            <a:schemeClr val="accent6">
              <a:lumMod val="60000"/>
              <a:lumOff val="40000"/>
            </a:schemeClr>
          </a:solidFill>
          <a:ln w="9525">
            <a:solidFill>
              <a:srgbClr val="FFC000"/>
            </a:solidFill>
            <a:round/>
            <a:headEnd/>
            <a:tailEnd/>
          </a:ln>
        </p:spPr>
        <p:txBody>
          <a:bodyPr wrap="none" anchor="ctr"/>
          <a:lstStyle/>
          <a:p>
            <a:endParaRPr lang="en-US"/>
          </a:p>
        </p:txBody>
      </p:sp>
      <p:sp>
        <p:nvSpPr>
          <p:cNvPr id="3" name="عنصر نائب للمحتوى 2"/>
          <p:cNvSpPr>
            <a:spLocks noGrp="1"/>
          </p:cNvSpPr>
          <p:nvPr>
            <p:ph idx="1"/>
          </p:nvPr>
        </p:nvSpPr>
        <p:spPr>
          <a:xfrm>
            <a:off x="0" y="1500188"/>
            <a:ext cx="8829675" cy="4768850"/>
          </a:xfrm>
        </p:spPr>
        <p:txBody>
          <a:bodyPr/>
          <a:lstStyle/>
          <a:p>
            <a:pPr algn="r" eaLnBrk="1" hangingPunct="1">
              <a:buFont typeface="Arial" pitchFamily="34" charset="0"/>
              <a:buNone/>
            </a:pPr>
            <a:r>
              <a:rPr lang="ar-SA" b="1" dirty="0" smtClean="0">
                <a:solidFill>
                  <a:schemeClr val="bg1"/>
                </a:solidFill>
              </a:rPr>
              <a:t>تصنف وظائف المنظمات إجمالا إلى ثلاثة تقسيمات رئيسية هي:</a:t>
            </a:r>
          </a:p>
        </p:txBody>
      </p:sp>
      <p:sp>
        <p:nvSpPr>
          <p:cNvPr id="18436" name="عنصر نائب لرقم الشريحة 4"/>
          <p:cNvSpPr>
            <a:spLocks noGrp="1"/>
          </p:cNvSpPr>
          <p:nvPr>
            <p:ph type="sldNum" sz="quarter" idx="12"/>
          </p:nvPr>
        </p:nvSpPr>
        <p:spPr bwMode="auto">
          <a:xfrm>
            <a:off x="457200" y="6356350"/>
            <a:ext cx="2133600" cy="365125"/>
          </a:xfrm>
          <a:noFill/>
          <a:ln>
            <a:miter lim="800000"/>
            <a:headEnd/>
            <a:tailEnd/>
          </a:ln>
        </p:spPr>
        <p:txBody>
          <a:bodyPr wrap="square" numCol="1" compatLnSpc="1">
            <a:prstTxWarp prst="textNoShape">
              <a:avLst/>
            </a:prstTxWarp>
          </a:bodyPr>
          <a:lstStyle/>
          <a:p>
            <a:fld id="{EB687FE3-8A3E-45AA-B421-33BC42FCACCF}" type="slidenum">
              <a:rPr lang="ar-SA" smtClean="0"/>
              <a:pPr/>
              <a:t>29</a:t>
            </a:fld>
            <a:endParaRPr lang="ar-SA" smtClean="0"/>
          </a:p>
        </p:txBody>
      </p:sp>
      <p:sp>
        <p:nvSpPr>
          <p:cNvPr id="9" name="AutoShape 8"/>
          <p:cNvSpPr>
            <a:spLocks noChangeArrowheads="1"/>
          </p:cNvSpPr>
          <p:nvPr/>
        </p:nvSpPr>
        <p:spPr bwMode="auto">
          <a:xfrm>
            <a:off x="5715000" y="3857625"/>
            <a:ext cx="3170238" cy="1071563"/>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nSpc>
                <a:spcPct val="125000"/>
              </a:lnSpc>
            </a:pPr>
            <a:r>
              <a:rPr lang="ar-SA" sz="3200" b="1" dirty="0" smtClean="0">
                <a:solidFill>
                  <a:srgbClr val="FF0000"/>
                </a:solidFill>
              </a:rPr>
              <a:t>الوظائف التخصصية </a:t>
            </a:r>
            <a:endParaRPr lang="en-US" sz="3200" b="1" dirty="0">
              <a:solidFill>
                <a:srgbClr val="FF0000"/>
              </a:solidFill>
            </a:endParaRPr>
          </a:p>
        </p:txBody>
      </p:sp>
      <p:sp>
        <p:nvSpPr>
          <p:cNvPr id="10" name="AutoShape 8"/>
          <p:cNvSpPr>
            <a:spLocks noChangeArrowheads="1"/>
          </p:cNvSpPr>
          <p:nvPr/>
        </p:nvSpPr>
        <p:spPr bwMode="auto">
          <a:xfrm>
            <a:off x="2428875" y="5500688"/>
            <a:ext cx="3670300" cy="1000125"/>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nSpc>
                <a:spcPct val="125000"/>
              </a:lnSpc>
            </a:pPr>
            <a:r>
              <a:rPr lang="ar-SA" sz="3200" b="1" dirty="0">
                <a:solidFill>
                  <a:srgbClr val="FF0000"/>
                </a:solidFill>
              </a:rPr>
              <a:t>الوظائف </a:t>
            </a:r>
            <a:r>
              <a:rPr lang="ar-SA" sz="3200" b="1" dirty="0" smtClean="0">
                <a:solidFill>
                  <a:srgbClr val="FF0000"/>
                </a:solidFill>
              </a:rPr>
              <a:t>الإدارية </a:t>
            </a:r>
            <a:r>
              <a:rPr lang="ar-SA" sz="3200" b="1" dirty="0">
                <a:solidFill>
                  <a:srgbClr val="FF0000"/>
                </a:solidFill>
              </a:rPr>
              <a:t>والقيادية </a:t>
            </a:r>
            <a:endParaRPr lang="en-US" sz="3200" b="1" dirty="0">
              <a:solidFill>
                <a:srgbClr val="FF0000"/>
              </a:solidFill>
            </a:endParaRPr>
          </a:p>
        </p:txBody>
      </p:sp>
      <p:sp>
        <p:nvSpPr>
          <p:cNvPr id="11" name="AutoShape 8"/>
          <p:cNvSpPr>
            <a:spLocks noChangeArrowheads="1"/>
          </p:cNvSpPr>
          <p:nvPr/>
        </p:nvSpPr>
        <p:spPr bwMode="auto">
          <a:xfrm>
            <a:off x="179512" y="4000500"/>
            <a:ext cx="3419351" cy="1071563"/>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nSpc>
                <a:spcPct val="125000"/>
              </a:lnSpc>
            </a:pPr>
            <a:r>
              <a:rPr lang="ar-SA" sz="3200" b="1" dirty="0">
                <a:solidFill>
                  <a:srgbClr val="FF0000"/>
                </a:solidFill>
              </a:rPr>
              <a:t>الوظائف </a:t>
            </a:r>
            <a:r>
              <a:rPr lang="ar-SA" sz="3200" b="1" dirty="0" smtClean="0">
                <a:solidFill>
                  <a:srgbClr val="FF0000"/>
                </a:solidFill>
              </a:rPr>
              <a:t>الكتابية/ الفنية </a:t>
            </a:r>
            <a:endParaRPr lang="en-US" sz="3200" b="1" dirty="0">
              <a:solidFill>
                <a:srgbClr val="FF0000"/>
              </a:solidFill>
            </a:endParaRPr>
          </a:p>
        </p:txBody>
      </p:sp>
      <p:cxnSp>
        <p:nvCxnSpPr>
          <p:cNvPr id="13" name="رابط كسهم مستقيم 12"/>
          <p:cNvCxnSpPr/>
          <p:nvPr/>
        </p:nvCxnSpPr>
        <p:spPr>
          <a:xfrm rot="10800000" flipV="1">
            <a:off x="1643063" y="2071688"/>
            <a:ext cx="5214937" cy="1785937"/>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rot="5400000">
            <a:off x="3683794" y="2174082"/>
            <a:ext cx="3276600" cy="3071812"/>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rot="16200000" flipH="1">
            <a:off x="6153150" y="2705100"/>
            <a:ext cx="1838325" cy="428625"/>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 name="مستطيل 20"/>
          <p:cNvSpPr/>
          <p:nvPr/>
        </p:nvSpPr>
        <p:spPr>
          <a:xfrm>
            <a:off x="2993581" y="357166"/>
            <a:ext cx="3451586" cy="830997"/>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4800" b="1" dirty="0">
                <a:ln>
                  <a:prstDash val="solid"/>
                </a:ln>
                <a:solidFill>
                  <a:srgbClr val="0000FF"/>
                </a:solidFill>
                <a:effectLst>
                  <a:outerShdw blurRad="88000" dist="50800" dir="5040000" algn="tl">
                    <a:schemeClr val="accent4">
                      <a:tint val="80000"/>
                      <a:satMod val="250000"/>
                      <a:alpha val="45000"/>
                    </a:schemeClr>
                  </a:outerShdw>
                </a:effectLst>
              </a:rPr>
              <a:t>تصنيف </a:t>
            </a:r>
            <a:r>
              <a:rPr lang="ar-SA" sz="4800" b="1" dirty="0" smtClean="0">
                <a:ln>
                  <a:prstDash val="solid"/>
                </a:ln>
                <a:solidFill>
                  <a:srgbClr val="0000FF"/>
                </a:solidFill>
                <a:effectLst>
                  <a:outerShdw blurRad="88000" dist="50800" dir="5040000" algn="tl">
                    <a:schemeClr val="accent4">
                      <a:tint val="80000"/>
                      <a:satMod val="250000"/>
                      <a:alpha val="45000"/>
                    </a:schemeClr>
                  </a:outerShdw>
                </a:effectLst>
              </a:rPr>
              <a:t>الوظائف</a:t>
            </a:r>
            <a:endParaRPr lang="ar-SA" sz="4800" b="1" dirty="0">
              <a:ln>
                <a:prstDash val="solid"/>
              </a:ln>
              <a:solidFill>
                <a:srgbClr val="0000FF"/>
              </a:solidFill>
              <a:effectLst>
                <a:outerShdw blurRad="88000" dist="50800" dir="5040000" algn="tl">
                  <a:schemeClr val="accent4">
                    <a:tint val="80000"/>
                    <a:satMod val="250000"/>
                    <a:alpha val="45000"/>
                  </a:scheme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nodeType="click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xEl>
                                              <p:pRg st="0" end="0"/>
                                            </p:txEl>
                                          </p:spTgt>
                                        </p:tgtEl>
                                      </p:cBhvr>
                                    </p:animEffect>
                                  </p:childTnLst>
                                </p:cTn>
                              </p:par>
                            </p:childTnLst>
                          </p:cTn>
                        </p:par>
                        <p:par>
                          <p:cTn id="18" fill="hold">
                            <p:stCondLst>
                              <p:cond delay="2800"/>
                            </p:stCondLst>
                            <p:childTnLst>
                              <p:par>
                                <p:cTn id="19" presetID="4" presetClass="entr" presetSubtype="16" fill="hold" nodeType="after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Effect transition="in" filter="box(in)">
                                      <p:cBhvr>
                                        <p:cTn id="21" dur="500"/>
                                        <p:tgtEl>
                                          <p:spTgt spid="2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ox(in)">
                                      <p:cBhvr>
                                        <p:cTn id="26" dur="500"/>
                                        <p:tgtEl>
                                          <p:spTgt spid="15"/>
                                        </p:tgtEl>
                                      </p:cBhvr>
                                    </p:animEffect>
                                  </p:childTnLst>
                                </p:cTn>
                              </p:par>
                            </p:childTnLst>
                          </p:cTn>
                        </p:par>
                        <p:par>
                          <p:cTn id="27" fill="hold">
                            <p:stCondLst>
                              <p:cond delay="500"/>
                            </p:stCondLst>
                            <p:childTnLst>
                              <p:par>
                                <p:cTn id="28" presetID="53"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Effect transition="in" filter="fade">
                                      <p:cBhvr>
                                        <p:cTn id="32" dur="1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ox(in)">
                                      <p:cBhvr>
                                        <p:cTn id="37" dur="500"/>
                                        <p:tgtEl>
                                          <p:spTgt spid="14"/>
                                        </p:tgtEl>
                                      </p:cBhvr>
                                    </p:animEffect>
                                  </p:childTnLst>
                                </p:cTn>
                              </p:par>
                            </p:childTnLst>
                          </p:cTn>
                        </p:par>
                        <p:par>
                          <p:cTn id="38" fill="hold">
                            <p:stCondLst>
                              <p:cond delay="500"/>
                            </p:stCondLst>
                            <p:childTnLst>
                              <p:par>
                                <p:cTn id="39" presetID="53"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animEffect transition="in" filter="fade">
                                      <p:cBhvr>
                                        <p:cTn id="43" dur="10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box(in)">
                                      <p:cBhvr>
                                        <p:cTn id="48" dur="500"/>
                                        <p:tgtEl>
                                          <p:spTgt spid="13"/>
                                        </p:tgtEl>
                                      </p:cBhvr>
                                    </p:animEffect>
                                  </p:childTnLst>
                                </p:cTn>
                              </p:par>
                            </p:childTnLst>
                          </p:cTn>
                        </p:par>
                        <p:par>
                          <p:cTn id="49" fill="hold">
                            <p:stCondLst>
                              <p:cond delay="500"/>
                            </p:stCondLst>
                            <p:childTnLst>
                              <p:par>
                                <p:cTn id="50" presetID="53"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ppt_w</p:attrName>
                                        </p:attrNameLst>
                                      </p:cBhvr>
                                      <p:tavLst>
                                        <p:tav tm="0">
                                          <p:val>
                                            <p:fltVal val="0"/>
                                          </p:val>
                                        </p:tav>
                                        <p:tav tm="100000">
                                          <p:val>
                                            <p:strVal val="#ppt_w"/>
                                          </p:val>
                                        </p:tav>
                                      </p:tavLst>
                                    </p:anim>
                                    <p:anim calcmode="lin" valueType="num">
                                      <p:cBhvr>
                                        <p:cTn id="53" dur="1000" fill="hold"/>
                                        <p:tgtEl>
                                          <p:spTgt spid="11"/>
                                        </p:tgtEl>
                                        <p:attrNameLst>
                                          <p:attrName>ppt_h</p:attrName>
                                        </p:attrNameLst>
                                      </p:cBhvr>
                                      <p:tavLst>
                                        <p:tav tm="0">
                                          <p:val>
                                            <p:fltVal val="0"/>
                                          </p:val>
                                        </p:tav>
                                        <p:tav tm="100000">
                                          <p:val>
                                            <p:strVal val="#ppt_h"/>
                                          </p:val>
                                        </p:tav>
                                      </p:tavLst>
                                    </p:anim>
                                    <p:animEffect transition="in" filter="fade">
                                      <p:cBhvr>
                                        <p:cTn id="5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9" grpId="0" animBg="1"/>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صر نائب لرقم الشريحة 3"/>
          <p:cNvSpPr>
            <a:spLocks noGrp="1"/>
          </p:cNvSpPr>
          <p:nvPr>
            <p:ph type="sldNum" sz="quarter" idx="4294967295"/>
          </p:nvPr>
        </p:nvSpPr>
        <p:spPr bwMode="auto">
          <a:xfrm>
            <a:off x="1943100" y="6376989"/>
            <a:ext cx="527538" cy="365125"/>
          </a:xfrm>
          <a:noFill/>
          <a:ln>
            <a:miter lim="800000"/>
            <a:headEnd/>
            <a:tailEnd/>
          </a:ln>
        </p:spPr>
        <p:txBody>
          <a:bodyPr/>
          <a:lstStyle/>
          <a:p>
            <a:fld id="{9C5AA079-E0A2-4E45-A8EF-42737F9E94BB}" type="slidenum">
              <a:rPr lang="ar-SA" smtClean="0">
                <a:cs typeface="Arial" pitchFamily="34" charset="0"/>
              </a:rPr>
              <a:pPr/>
              <a:t>3</a:t>
            </a:fld>
            <a:endParaRPr lang="en-US" smtClean="0">
              <a:cs typeface="Arial" pitchFamily="34" charset="0"/>
            </a:endParaRPr>
          </a:p>
        </p:txBody>
      </p:sp>
      <p:sp>
        <p:nvSpPr>
          <p:cNvPr id="5" name="مجسم مشطوف الحواف 4"/>
          <p:cNvSpPr/>
          <p:nvPr/>
        </p:nvSpPr>
        <p:spPr>
          <a:xfrm>
            <a:off x="0" y="0"/>
            <a:ext cx="9144000" cy="1447800"/>
          </a:xfrm>
          <a:prstGeom prst="bevel">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4400" b="1" dirty="0">
                <a:solidFill>
                  <a:schemeClr val="tx1"/>
                </a:solidFill>
              </a:rPr>
              <a:t>محاور المحاضرة</a:t>
            </a:r>
            <a:endParaRPr lang="ar-SA" sz="4400" dirty="0"/>
          </a:p>
        </p:txBody>
      </p:sp>
      <p:sp>
        <p:nvSpPr>
          <p:cNvPr id="7" name="مجسم مشطوف الحواف 6"/>
          <p:cNvSpPr/>
          <p:nvPr/>
        </p:nvSpPr>
        <p:spPr>
          <a:xfrm>
            <a:off x="0" y="1447800"/>
            <a:ext cx="9144000" cy="4876800"/>
          </a:xfrm>
          <a:prstGeom prst="bevel">
            <a:avLst/>
          </a:prstGeom>
        </p:spPr>
        <p:style>
          <a:lnRef idx="1">
            <a:schemeClr val="accent3"/>
          </a:lnRef>
          <a:fillRef idx="2">
            <a:schemeClr val="accent3"/>
          </a:fillRef>
          <a:effectRef idx="1">
            <a:schemeClr val="accent3"/>
          </a:effectRef>
          <a:fontRef idx="minor">
            <a:schemeClr val="dk1"/>
          </a:fontRef>
        </p:style>
        <p:txBody>
          <a:bodyPr rtlCol="1" anchor="ctr"/>
          <a:lstStyle/>
          <a:p>
            <a:pPr marL="514350" indent="-514350" algn="just">
              <a:buFont typeface="+mj-lt"/>
              <a:buAutoNum type="arabicPeriod"/>
              <a:defRPr/>
            </a:pPr>
            <a:r>
              <a:rPr lang="ar-SA" sz="3200" b="1" dirty="0" smtClean="0">
                <a:solidFill>
                  <a:schemeClr val="tx1"/>
                </a:solidFill>
              </a:rPr>
              <a:t>تعريف ادارة الموارد البشرية</a:t>
            </a:r>
          </a:p>
          <a:p>
            <a:pPr marL="514350" indent="-514350" algn="just">
              <a:buFont typeface="+mj-lt"/>
              <a:buAutoNum type="arabicPeriod"/>
              <a:defRPr/>
            </a:pPr>
            <a:r>
              <a:rPr lang="ar-SA" sz="3200" b="1" dirty="0" smtClean="0">
                <a:solidFill>
                  <a:schemeClr val="tx1"/>
                </a:solidFill>
              </a:rPr>
              <a:t>العوامل التى أدت الى الاهتمام بالموارد البشرية</a:t>
            </a:r>
          </a:p>
          <a:p>
            <a:pPr marL="514350" indent="-514350" algn="just">
              <a:buFont typeface="+mj-lt"/>
              <a:buAutoNum type="arabicPeriod"/>
              <a:defRPr/>
            </a:pPr>
            <a:r>
              <a:rPr lang="ar-EG" sz="3200" b="1" dirty="0" smtClean="0">
                <a:solidFill>
                  <a:schemeClr val="tx1"/>
                </a:solidFill>
              </a:rPr>
              <a:t>التحديات التي تواجه منظمات الأعمال</a:t>
            </a:r>
            <a:endParaRPr lang="ar-SA" sz="3200" b="1" dirty="0" smtClean="0">
              <a:solidFill>
                <a:schemeClr val="tx1"/>
              </a:solidFill>
            </a:endParaRPr>
          </a:p>
          <a:p>
            <a:pPr marL="514350" indent="-514350" algn="just">
              <a:buFont typeface="+mj-lt"/>
              <a:buAutoNum type="arabicPeriod"/>
              <a:defRPr/>
            </a:pPr>
            <a:r>
              <a:rPr lang="ar-SA" sz="3200" b="1" dirty="0" smtClean="0">
                <a:solidFill>
                  <a:schemeClr val="tx1"/>
                </a:solidFill>
                <a:effectLst>
                  <a:outerShdw blurRad="38100" dist="38100" dir="2700000" algn="tl">
                    <a:srgbClr val="C0C0C0"/>
                  </a:outerShdw>
                </a:effectLst>
                <a:latin typeface="Times New Roman" pitchFamily="18" charset="0"/>
                <a:cs typeface="Times New Roman" pitchFamily="18" charset="0"/>
              </a:rPr>
              <a:t>أهداف إدارة الموارد البشرية</a:t>
            </a:r>
          </a:p>
          <a:p>
            <a:pPr marL="514350" indent="-514350" algn="just">
              <a:buFont typeface="+mj-lt"/>
              <a:buAutoNum type="arabicPeriod"/>
              <a:defRPr/>
            </a:pPr>
            <a:r>
              <a:rPr lang="ar-SA" sz="3200" b="1" dirty="0" smtClean="0">
                <a:solidFill>
                  <a:schemeClr val="tx1"/>
                </a:solidFill>
              </a:rPr>
              <a:t>وظائف ادارة الموارد البشرية</a:t>
            </a:r>
          </a:p>
          <a:p>
            <a:pPr marL="514350" indent="-514350" algn="just">
              <a:buFont typeface="+mj-lt"/>
              <a:buAutoNum type="arabicPeriod"/>
              <a:defRPr/>
            </a:pPr>
            <a:endParaRPr lang="ar-SA" sz="3200" b="1" dirty="0" smtClean="0">
              <a:solidFill>
                <a:schemeClr val="tx1"/>
              </a:solidFill>
            </a:endParaRPr>
          </a:p>
          <a:p>
            <a:pPr algn="just">
              <a:defRPr/>
            </a:pPr>
            <a:endParaRPr lang="ar-SA" sz="3200" b="1"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4"/>
          <p:cNvSpPr>
            <a:spLocks noChangeArrowheads="1"/>
          </p:cNvSpPr>
          <p:nvPr/>
        </p:nvSpPr>
        <p:spPr bwMode="auto">
          <a:xfrm>
            <a:off x="323528" y="0"/>
            <a:ext cx="8572500" cy="1428750"/>
          </a:xfrm>
          <a:prstGeom prst="horizontalScroll">
            <a:avLst>
              <a:gd name="adj" fmla="val 16963"/>
            </a:avLst>
          </a:prstGeom>
          <a:solidFill>
            <a:schemeClr val="accent6">
              <a:lumMod val="60000"/>
              <a:lumOff val="40000"/>
            </a:schemeClr>
          </a:solidFill>
          <a:ln w="9525">
            <a:solidFill>
              <a:srgbClr val="FFC000"/>
            </a:solidFill>
            <a:round/>
            <a:headEnd/>
            <a:tailEnd/>
          </a:ln>
        </p:spPr>
        <p:txBody>
          <a:bodyPr wrap="none" anchor="ctr"/>
          <a:lstStyle/>
          <a:p>
            <a:endParaRPr lang="en-US"/>
          </a:p>
        </p:txBody>
      </p:sp>
      <p:sp>
        <p:nvSpPr>
          <p:cNvPr id="3" name="عنصر نائب للمحتوى 2"/>
          <p:cNvSpPr>
            <a:spLocks noGrp="1"/>
          </p:cNvSpPr>
          <p:nvPr>
            <p:ph idx="1"/>
          </p:nvPr>
        </p:nvSpPr>
        <p:spPr>
          <a:xfrm>
            <a:off x="0" y="1500188"/>
            <a:ext cx="8829675" cy="4768850"/>
          </a:xfrm>
        </p:spPr>
        <p:txBody>
          <a:bodyPr/>
          <a:lstStyle/>
          <a:p>
            <a:pPr algn="r" eaLnBrk="1" hangingPunct="1">
              <a:buFont typeface="Arial" pitchFamily="34" charset="0"/>
              <a:buNone/>
            </a:pPr>
            <a:r>
              <a:rPr lang="ar-SA" b="1" dirty="0" smtClean="0">
                <a:solidFill>
                  <a:schemeClr val="bg1"/>
                </a:solidFill>
              </a:rPr>
              <a:t>تصنف وظائف المنظمات إجمالا إلى ثلاثة تقسيمات رئيسية هي:</a:t>
            </a:r>
          </a:p>
        </p:txBody>
      </p:sp>
      <p:sp>
        <p:nvSpPr>
          <p:cNvPr id="18436" name="عنصر نائب لرقم الشريحة 4"/>
          <p:cNvSpPr>
            <a:spLocks noGrp="1"/>
          </p:cNvSpPr>
          <p:nvPr>
            <p:ph type="sldNum" sz="quarter" idx="12"/>
          </p:nvPr>
        </p:nvSpPr>
        <p:spPr bwMode="auto">
          <a:xfrm>
            <a:off x="457200" y="6356350"/>
            <a:ext cx="2133600" cy="365125"/>
          </a:xfrm>
          <a:noFill/>
          <a:ln>
            <a:miter lim="800000"/>
            <a:headEnd/>
            <a:tailEnd/>
          </a:ln>
        </p:spPr>
        <p:txBody>
          <a:bodyPr wrap="square" numCol="1" compatLnSpc="1">
            <a:prstTxWarp prst="textNoShape">
              <a:avLst/>
            </a:prstTxWarp>
          </a:bodyPr>
          <a:lstStyle/>
          <a:p>
            <a:fld id="{EB687FE3-8A3E-45AA-B421-33BC42FCACCF}" type="slidenum">
              <a:rPr lang="ar-SA" smtClean="0"/>
              <a:pPr/>
              <a:t>30</a:t>
            </a:fld>
            <a:endParaRPr lang="ar-SA" smtClean="0"/>
          </a:p>
        </p:txBody>
      </p:sp>
      <p:sp>
        <p:nvSpPr>
          <p:cNvPr id="9" name="AutoShape 8"/>
          <p:cNvSpPr>
            <a:spLocks noChangeArrowheads="1"/>
          </p:cNvSpPr>
          <p:nvPr/>
        </p:nvSpPr>
        <p:spPr bwMode="auto">
          <a:xfrm>
            <a:off x="5715000" y="3857625"/>
            <a:ext cx="3170238" cy="1071563"/>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gn="ctr">
              <a:lnSpc>
                <a:spcPct val="125000"/>
              </a:lnSpc>
            </a:pPr>
            <a:r>
              <a:rPr lang="ar-SA" sz="3200" b="1" dirty="0" smtClean="0">
                <a:solidFill>
                  <a:srgbClr val="FF0000"/>
                </a:solidFill>
              </a:rPr>
              <a:t>المجموعات العامة</a:t>
            </a:r>
            <a:endParaRPr lang="en-US" sz="3200" b="1" dirty="0">
              <a:solidFill>
                <a:srgbClr val="FF0000"/>
              </a:solidFill>
            </a:endParaRPr>
          </a:p>
        </p:txBody>
      </p:sp>
      <p:sp>
        <p:nvSpPr>
          <p:cNvPr id="10" name="AutoShape 8"/>
          <p:cNvSpPr>
            <a:spLocks noChangeArrowheads="1"/>
          </p:cNvSpPr>
          <p:nvPr/>
        </p:nvSpPr>
        <p:spPr bwMode="auto">
          <a:xfrm>
            <a:off x="0" y="5589240"/>
            <a:ext cx="2915816" cy="1000125"/>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gn="ctr">
              <a:lnSpc>
                <a:spcPct val="125000"/>
              </a:lnSpc>
            </a:pPr>
            <a:r>
              <a:rPr lang="ar-SA" sz="3200" b="1" dirty="0" smtClean="0">
                <a:solidFill>
                  <a:srgbClr val="FF0000"/>
                </a:solidFill>
              </a:rPr>
              <a:t>مجموعات فئات</a:t>
            </a:r>
            <a:endParaRPr lang="en-US" sz="3200" b="1" dirty="0">
              <a:solidFill>
                <a:srgbClr val="FF0000"/>
              </a:solidFill>
            </a:endParaRPr>
          </a:p>
        </p:txBody>
      </p:sp>
      <p:cxnSp>
        <p:nvCxnSpPr>
          <p:cNvPr id="13" name="رابط كسهم مستقيم 12"/>
          <p:cNvCxnSpPr>
            <a:endCxn id="10" idx="0"/>
          </p:cNvCxnSpPr>
          <p:nvPr/>
        </p:nvCxnSpPr>
        <p:spPr>
          <a:xfrm flipH="1">
            <a:off x="1457908" y="2071688"/>
            <a:ext cx="5400093" cy="3517552"/>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flipH="1">
            <a:off x="4788024" y="2071688"/>
            <a:ext cx="2069976" cy="2293416"/>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rot="16200000" flipH="1">
            <a:off x="6153150" y="2705100"/>
            <a:ext cx="1838325" cy="428625"/>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 name="مستطيل 20"/>
          <p:cNvSpPr/>
          <p:nvPr/>
        </p:nvSpPr>
        <p:spPr>
          <a:xfrm>
            <a:off x="2993581" y="357166"/>
            <a:ext cx="3451586" cy="830997"/>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4800" b="1" dirty="0">
                <a:ln>
                  <a:prstDash val="solid"/>
                </a:ln>
                <a:solidFill>
                  <a:srgbClr val="0000FF"/>
                </a:solidFill>
                <a:effectLst>
                  <a:outerShdw blurRad="88000" dist="50800" dir="5040000" algn="tl">
                    <a:schemeClr val="accent4">
                      <a:tint val="80000"/>
                      <a:satMod val="250000"/>
                      <a:alpha val="45000"/>
                    </a:schemeClr>
                  </a:outerShdw>
                </a:effectLst>
              </a:rPr>
              <a:t>تصنيف </a:t>
            </a:r>
            <a:r>
              <a:rPr lang="ar-SA" sz="4800" b="1" dirty="0" smtClean="0">
                <a:ln>
                  <a:prstDash val="solid"/>
                </a:ln>
                <a:solidFill>
                  <a:srgbClr val="0000FF"/>
                </a:solidFill>
                <a:effectLst>
                  <a:outerShdw blurRad="88000" dist="50800" dir="5040000" algn="tl">
                    <a:schemeClr val="accent4">
                      <a:tint val="80000"/>
                      <a:satMod val="250000"/>
                      <a:alpha val="45000"/>
                    </a:schemeClr>
                  </a:outerShdw>
                </a:effectLst>
              </a:rPr>
              <a:t>الوظائف</a:t>
            </a:r>
            <a:endParaRPr lang="ar-SA" sz="4800" b="1" dirty="0">
              <a:ln>
                <a:prstDash val="solid"/>
              </a:ln>
              <a:solidFill>
                <a:srgbClr val="0000FF"/>
              </a:solidFill>
              <a:effectLst>
                <a:outerShdw blurRad="88000" dist="50800" dir="5040000" algn="tl">
                  <a:schemeClr val="accent4">
                    <a:tint val="80000"/>
                    <a:satMod val="250000"/>
                    <a:alpha val="45000"/>
                  </a:schemeClr>
                </a:outerShdw>
              </a:effectLst>
            </a:endParaRPr>
          </a:p>
        </p:txBody>
      </p:sp>
      <p:sp>
        <p:nvSpPr>
          <p:cNvPr id="18" name="AutoShape 8"/>
          <p:cNvSpPr>
            <a:spLocks noChangeArrowheads="1"/>
          </p:cNvSpPr>
          <p:nvPr/>
        </p:nvSpPr>
        <p:spPr bwMode="auto">
          <a:xfrm>
            <a:off x="2339752" y="4365104"/>
            <a:ext cx="3170238" cy="1071563"/>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gn="ctr">
              <a:lnSpc>
                <a:spcPct val="125000"/>
              </a:lnSpc>
            </a:pPr>
            <a:r>
              <a:rPr lang="ar-SA" sz="3200" b="1" dirty="0" smtClean="0">
                <a:solidFill>
                  <a:srgbClr val="FF0000"/>
                </a:solidFill>
              </a:rPr>
              <a:t>المجموعات النوعية</a:t>
            </a:r>
            <a:endParaRPr lang="en-US" sz="32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nodeType="click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xEl>
                                              <p:pRg st="0" end="0"/>
                                            </p:txEl>
                                          </p:spTgt>
                                        </p:tgtEl>
                                      </p:cBhvr>
                                    </p:animEffect>
                                  </p:childTnLst>
                                </p:cTn>
                              </p:par>
                            </p:childTnLst>
                          </p:cTn>
                        </p:par>
                        <p:par>
                          <p:cTn id="18" fill="hold">
                            <p:stCondLst>
                              <p:cond delay="2800"/>
                            </p:stCondLst>
                            <p:childTnLst>
                              <p:par>
                                <p:cTn id="19" presetID="4" presetClass="entr" presetSubtype="16" fill="hold" nodeType="after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Effect transition="in" filter="box(in)">
                                      <p:cBhvr>
                                        <p:cTn id="21" dur="500"/>
                                        <p:tgtEl>
                                          <p:spTgt spid="2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ox(in)">
                                      <p:cBhvr>
                                        <p:cTn id="26" dur="500"/>
                                        <p:tgtEl>
                                          <p:spTgt spid="15"/>
                                        </p:tgtEl>
                                      </p:cBhvr>
                                    </p:animEffect>
                                  </p:childTnLst>
                                </p:cTn>
                              </p:par>
                            </p:childTnLst>
                          </p:cTn>
                        </p:par>
                        <p:par>
                          <p:cTn id="27" fill="hold">
                            <p:stCondLst>
                              <p:cond delay="500"/>
                            </p:stCondLst>
                            <p:childTnLst>
                              <p:par>
                                <p:cTn id="28" presetID="53"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Effect transition="in" filter="fade">
                                      <p:cBhvr>
                                        <p:cTn id="32" dur="1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ox(in)">
                                      <p:cBhvr>
                                        <p:cTn id="37" dur="500"/>
                                        <p:tgtEl>
                                          <p:spTgt spid="14"/>
                                        </p:tgtEl>
                                      </p:cBhvr>
                                    </p:animEffect>
                                  </p:childTnLst>
                                </p:cTn>
                              </p:par>
                            </p:childTnLst>
                          </p:cTn>
                        </p:par>
                        <p:par>
                          <p:cTn id="38" fill="hold">
                            <p:stCondLst>
                              <p:cond delay="500"/>
                            </p:stCondLst>
                            <p:childTnLst>
                              <p:par>
                                <p:cTn id="39" presetID="53"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animEffect transition="in" filter="fade">
                                      <p:cBhvr>
                                        <p:cTn id="43" dur="10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box(in)">
                                      <p:cBhvr>
                                        <p:cTn id="48" dur="500"/>
                                        <p:tgtEl>
                                          <p:spTgt spid="13"/>
                                        </p:tgtEl>
                                      </p:cBhvr>
                                    </p:animEffect>
                                  </p:childTnLst>
                                </p:cTn>
                              </p:par>
                            </p:childTnLst>
                          </p:cTn>
                        </p:par>
                        <p:par>
                          <p:cTn id="49" fill="hold">
                            <p:stCondLst>
                              <p:cond delay="500"/>
                            </p:stCondLst>
                            <p:childTnLst>
                              <p:par>
                                <p:cTn id="50" presetID="53"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1000" fill="hold"/>
                                        <p:tgtEl>
                                          <p:spTgt spid="18"/>
                                        </p:tgtEl>
                                        <p:attrNameLst>
                                          <p:attrName>ppt_w</p:attrName>
                                        </p:attrNameLst>
                                      </p:cBhvr>
                                      <p:tavLst>
                                        <p:tav tm="0">
                                          <p:val>
                                            <p:fltVal val="0"/>
                                          </p:val>
                                        </p:tav>
                                        <p:tav tm="100000">
                                          <p:val>
                                            <p:strVal val="#ppt_w"/>
                                          </p:val>
                                        </p:tav>
                                      </p:tavLst>
                                    </p:anim>
                                    <p:anim calcmode="lin" valueType="num">
                                      <p:cBhvr>
                                        <p:cTn id="53" dur="1000" fill="hold"/>
                                        <p:tgtEl>
                                          <p:spTgt spid="18"/>
                                        </p:tgtEl>
                                        <p:attrNameLst>
                                          <p:attrName>ppt_h</p:attrName>
                                        </p:attrNameLst>
                                      </p:cBhvr>
                                      <p:tavLst>
                                        <p:tav tm="0">
                                          <p:val>
                                            <p:fltVal val="0"/>
                                          </p:val>
                                        </p:tav>
                                        <p:tav tm="100000">
                                          <p:val>
                                            <p:strVal val="#ppt_h"/>
                                          </p:val>
                                        </p:tav>
                                      </p:tavLst>
                                    </p:anim>
                                    <p:animEffect transition="in" filter="fade">
                                      <p:cBhvr>
                                        <p:cTn id="5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9" grpId="0" animBg="1"/>
      <p:bldP spid="10" grpId="0" animBg="1"/>
      <p:bldP spid="1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4"/>
          <p:cNvSpPr>
            <a:spLocks noChangeArrowheads="1"/>
          </p:cNvSpPr>
          <p:nvPr/>
        </p:nvSpPr>
        <p:spPr bwMode="auto">
          <a:xfrm>
            <a:off x="304800" y="0"/>
            <a:ext cx="8572500" cy="1066800"/>
          </a:xfrm>
          <a:prstGeom prst="horizontalScroll">
            <a:avLst>
              <a:gd name="adj" fmla="val 16963"/>
            </a:avLst>
          </a:prstGeom>
          <a:solidFill>
            <a:schemeClr val="accent6">
              <a:lumMod val="60000"/>
              <a:lumOff val="40000"/>
            </a:schemeClr>
          </a:solidFill>
          <a:ln w="9525">
            <a:solidFill>
              <a:srgbClr val="FFC000"/>
            </a:solidFill>
            <a:round/>
            <a:headEnd/>
            <a:tailEnd/>
          </a:ln>
        </p:spPr>
        <p:txBody>
          <a:bodyPr wrap="none" anchor="ctr"/>
          <a:lstStyle/>
          <a:p>
            <a:endParaRPr lang="en-US"/>
          </a:p>
        </p:txBody>
      </p:sp>
      <p:sp>
        <p:nvSpPr>
          <p:cNvPr id="3" name="عنصر نائب للمحتوى 2"/>
          <p:cNvSpPr>
            <a:spLocks noGrp="1"/>
          </p:cNvSpPr>
          <p:nvPr>
            <p:ph idx="1"/>
          </p:nvPr>
        </p:nvSpPr>
        <p:spPr>
          <a:xfrm>
            <a:off x="0" y="1066800"/>
            <a:ext cx="8829675" cy="762000"/>
          </a:xfrm>
        </p:spPr>
        <p:txBody>
          <a:bodyPr>
            <a:normAutofit/>
          </a:bodyPr>
          <a:lstStyle/>
          <a:p>
            <a:pPr algn="r" eaLnBrk="1" hangingPunct="1">
              <a:buFont typeface="Arial" pitchFamily="34" charset="0"/>
              <a:buNone/>
            </a:pPr>
            <a:r>
              <a:rPr lang="ar-SA" b="1" dirty="0" smtClean="0">
                <a:solidFill>
                  <a:schemeClr val="bg1"/>
                </a:solidFill>
              </a:rPr>
              <a:t>تصنف وظائف المنظمات إجمالا إلى ثلاثة تقسيمات رئيسية هي:</a:t>
            </a:r>
          </a:p>
        </p:txBody>
      </p:sp>
      <p:sp>
        <p:nvSpPr>
          <p:cNvPr id="18436" name="عنصر نائب لرقم الشريحة 4"/>
          <p:cNvSpPr>
            <a:spLocks noGrp="1"/>
          </p:cNvSpPr>
          <p:nvPr>
            <p:ph type="sldNum" sz="quarter" idx="12"/>
          </p:nvPr>
        </p:nvSpPr>
        <p:spPr bwMode="auto">
          <a:xfrm>
            <a:off x="457200" y="6356350"/>
            <a:ext cx="2133600" cy="365125"/>
          </a:xfrm>
          <a:noFill/>
          <a:ln>
            <a:miter lim="800000"/>
            <a:headEnd/>
            <a:tailEnd/>
          </a:ln>
        </p:spPr>
        <p:txBody>
          <a:bodyPr wrap="square" numCol="1" compatLnSpc="1">
            <a:prstTxWarp prst="textNoShape">
              <a:avLst/>
            </a:prstTxWarp>
          </a:bodyPr>
          <a:lstStyle/>
          <a:p>
            <a:fld id="{EB687FE3-8A3E-45AA-B421-33BC42FCACCF}" type="slidenum">
              <a:rPr lang="ar-SA" smtClean="0"/>
              <a:pPr/>
              <a:t>31</a:t>
            </a:fld>
            <a:endParaRPr lang="ar-SA" smtClean="0"/>
          </a:p>
        </p:txBody>
      </p:sp>
      <p:sp>
        <p:nvSpPr>
          <p:cNvPr id="9" name="AutoShape 8"/>
          <p:cNvSpPr>
            <a:spLocks noChangeArrowheads="1"/>
          </p:cNvSpPr>
          <p:nvPr/>
        </p:nvSpPr>
        <p:spPr bwMode="auto">
          <a:xfrm>
            <a:off x="2987824" y="1752600"/>
            <a:ext cx="3170238" cy="731739"/>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nSpc>
                <a:spcPct val="125000"/>
              </a:lnSpc>
            </a:pPr>
            <a:r>
              <a:rPr lang="ar-SA" sz="3200" b="1" dirty="0" smtClean="0">
                <a:solidFill>
                  <a:srgbClr val="FF0000"/>
                </a:solidFill>
              </a:rPr>
              <a:t>المجموعة التخصصية</a:t>
            </a:r>
          </a:p>
          <a:p>
            <a:pPr algn="ctr">
              <a:lnSpc>
                <a:spcPct val="125000"/>
              </a:lnSpc>
            </a:pPr>
            <a:r>
              <a:rPr lang="ar-SA" b="1" dirty="0" smtClean="0">
                <a:solidFill>
                  <a:srgbClr val="0070C0"/>
                </a:solidFill>
              </a:rPr>
              <a:t>عامة</a:t>
            </a:r>
            <a:endParaRPr lang="en-US" b="1" dirty="0">
              <a:solidFill>
                <a:srgbClr val="0070C0"/>
              </a:solidFill>
            </a:endParaRPr>
          </a:p>
        </p:txBody>
      </p:sp>
      <p:sp>
        <p:nvSpPr>
          <p:cNvPr id="10" name="AutoShape 8"/>
          <p:cNvSpPr>
            <a:spLocks noChangeArrowheads="1"/>
          </p:cNvSpPr>
          <p:nvPr/>
        </p:nvSpPr>
        <p:spPr bwMode="auto">
          <a:xfrm>
            <a:off x="5364088" y="5229200"/>
            <a:ext cx="2915816" cy="1000125"/>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gn="ctr">
              <a:lnSpc>
                <a:spcPct val="125000"/>
              </a:lnSpc>
            </a:pPr>
            <a:r>
              <a:rPr lang="ar-SA" sz="3200" b="1" dirty="0" smtClean="0">
                <a:solidFill>
                  <a:srgbClr val="FF0000"/>
                </a:solidFill>
              </a:rPr>
              <a:t>مجموعة فئات</a:t>
            </a:r>
          </a:p>
          <a:p>
            <a:pPr algn="ctr">
              <a:lnSpc>
                <a:spcPct val="125000"/>
              </a:lnSpc>
            </a:pPr>
            <a:r>
              <a:rPr lang="ar-SA" sz="2000" b="1" dirty="0" smtClean="0">
                <a:solidFill>
                  <a:srgbClr val="FF0000"/>
                </a:solidFill>
              </a:rPr>
              <a:t>المستشارين القانونيين</a:t>
            </a:r>
            <a:endParaRPr lang="en-US" sz="2000" b="1" dirty="0">
              <a:solidFill>
                <a:srgbClr val="FF0000"/>
              </a:solidFill>
            </a:endParaRPr>
          </a:p>
        </p:txBody>
      </p:sp>
      <p:cxnSp>
        <p:nvCxnSpPr>
          <p:cNvPr id="15" name="رابط كسهم مستقيم 14"/>
          <p:cNvCxnSpPr/>
          <p:nvPr/>
        </p:nvCxnSpPr>
        <p:spPr>
          <a:xfrm>
            <a:off x="6660232" y="4941168"/>
            <a:ext cx="0" cy="360040"/>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 name="مستطيل 20"/>
          <p:cNvSpPr/>
          <p:nvPr/>
        </p:nvSpPr>
        <p:spPr>
          <a:xfrm>
            <a:off x="2971800" y="0"/>
            <a:ext cx="3451586" cy="830997"/>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4800" b="1" dirty="0">
                <a:ln>
                  <a:prstDash val="solid"/>
                </a:ln>
                <a:solidFill>
                  <a:srgbClr val="0000FF"/>
                </a:solidFill>
                <a:effectLst>
                  <a:outerShdw blurRad="88000" dist="50800" dir="5040000" algn="tl">
                    <a:schemeClr val="accent4">
                      <a:tint val="80000"/>
                      <a:satMod val="250000"/>
                      <a:alpha val="45000"/>
                    </a:schemeClr>
                  </a:outerShdw>
                </a:effectLst>
              </a:rPr>
              <a:t>تصنيف </a:t>
            </a:r>
            <a:r>
              <a:rPr lang="ar-SA" sz="4800" b="1" dirty="0" smtClean="0">
                <a:ln>
                  <a:prstDash val="solid"/>
                </a:ln>
                <a:solidFill>
                  <a:srgbClr val="0000FF"/>
                </a:solidFill>
                <a:effectLst>
                  <a:outerShdw blurRad="88000" dist="50800" dir="5040000" algn="tl">
                    <a:schemeClr val="accent4">
                      <a:tint val="80000"/>
                      <a:satMod val="250000"/>
                      <a:alpha val="45000"/>
                    </a:schemeClr>
                  </a:outerShdw>
                </a:effectLst>
              </a:rPr>
              <a:t>الوظائف</a:t>
            </a:r>
            <a:endParaRPr lang="ar-SA" sz="4800" b="1" dirty="0">
              <a:ln>
                <a:prstDash val="solid"/>
              </a:ln>
              <a:solidFill>
                <a:srgbClr val="0000FF"/>
              </a:solidFill>
              <a:effectLst>
                <a:outerShdw blurRad="88000" dist="50800" dir="5040000" algn="tl">
                  <a:schemeClr val="accent4">
                    <a:tint val="80000"/>
                    <a:satMod val="250000"/>
                    <a:alpha val="45000"/>
                  </a:schemeClr>
                </a:outerShdw>
              </a:effectLst>
            </a:endParaRPr>
          </a:p>
        </p:txBody>
      </p:sp>
      <p:sp>
        <p:nvSpPr>
          <p:cNvPr id="18" name="AutoShape 8"/>
          <p:cNvSpPr>
            <a:spLocks noChangeArrowheads="1"/>
          </p:cNvSpPr>
          <p:nvPr/>
        </p:nvSpPr>
        <p:spPr bwMode="auto">
          <a:xfrm>
            <a:off x="3059832" y="2852936"/>
            <a:ext cx="3024336" cy="1584176"/>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gn="ctr">
              <a:lnSpc>
                <a:spcPct val="125000"/>
              </a:lnSpc>
            </a:pPr>
            <a:r>
              <a:rPr lang="ar-SA" sz="3200" b="1" dirty="0" smtClean="0">
                <a:solidFill>
                  <a:srgbClr val="FF0000"/>
                </a:solidFill>
              </a:rPr>
              <a:t>مجموعات نوعية</a:t>
            </a:r>
          </a:p>
          <a:p>
            <a:pPr algn="ctr">
              <a:lnSpc>
                <a:spcPct val="125000"/>
              </a:lnSpc>
            </a:pPr>
            <a:r>
              <a:rPr lang="ar-SA" sz="2400" b="1" dirty="0" smtClean="0">
                <a:solidFill>
                  <a:srgbClr val="FF0000"/>
                </a:solidFill>
              </a:rPr>
              <a:t>المجموعة النوعية للوظائف</a:t>
            </a:r>
          </a:p>
          <a:p>
            <a:pPr algn="ctr">
              <a:lnSpc>
                <a:spcPct val="125000"/>
              </a:lnSpc>
            </a:pPr>
            <a:r>
              <a:rPr lang="ar-SA" sz="2400" b="1" dirty="0" smtClean="0">
                <a:solidFill>
                  <a:srgbClr val="FF0000"/>
                </a:solidFill>
              </a:rPr>
              <a:t> القانونية</a:t>
            </a:r>
            <a:endParaRPr lang="en-US" sz="2400" b="1" dirty="0">
              <a:solidFill>
                <a:srgbClr val="FF0000"/>
              </a:solidFill>
            </a:endParaRPr>
          </a:p>
        </p:txBody>
      </p:sp>
      <p:sp>
        <p:nvSpPr>
          <p:cNvPr id="12" name="AutoShape 8"/>
          <p:cNvSpPr>
            <a:spLocks noChangeArrowheads="1"/>
          </p:cNvSpPr>
          <p:nvPr/>
        </p:nvSpPr>
        <p:spPr bwMode="auto">
          <a:xfrm>
            <a:off x="6228184" y="2996952"/>
            <a:ext cx="2736304" cy="1512168"/>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gn="ctr">
              <a:lnSpc>
                <a:spcPct val="125000"/>
              </a:lnSpc>
            </a:pPr>
            <a:r>
              <a:rPr lang="ar-SA" sz="3200" b="1" dirty="0" smtClean="0">
                <a:solidFill>
                  <a:srgbClr val="FF0000"/>
                </a:solidFill>
              </a:rPr>
              <a:t>مجموعات نوعية</a:t>
            </a:r>
          </a:p>
          <a:p>
            <a:pPr algn="ctr">
              <a:lnSpc>
                <a:spcPct val="125000"/>
              </a:lnSpc>
            </a:pPr>
            <a:r>
              <a:rPr lang="ar-SA" sz="2400" b="1" dirty="0" smtClean="0">
                <a:solidFill>
                  <a:srgbClr val="FF0000"/>
                </a:solidFill>
              </a:rPr>
              <a:t>المجموعة النوعية للوظائف</a:t>
            </a:r>
          </a:p>
          <a:p>
            <a:pPr algn="ctr">
              <a:lnSpc>
                <a:spcPct val="125000"/>
              </a:lnSpc>
            </a:pPr>
            <a:r>
              <a:rPr lang="ar-SA" sz="2400" b="1" dirty="0" smtClean="0">
                <a:solidFill>
                  <a:srgbClr val="FF0000"/>
                </a:solidFill>
              </a:rPr>
              <a:t> الطبية</a:t>
            </a:r>
            <a:endParaRPr lang="en-US" sz="2400" b="1" dirty="0">
              <a:solidFill>
                <a:srgbClr val="FF0000"/>
              </a:solidFill>
            </a:endParaRPr>
          </a:p>
        </p:txBody>
      </p:sp>
      <p:sp>
        <p:nvSpPr>
          <p:cNvPr id="17" name="AutoShape 8"/>
          <p:cNvSpPr>
            <a:spLocks noChangeArrowheads="1"/>
          </p:cNvSpPr>
          <p:nvPr/>
        </p:nvSpPr>
        <p:spPr bwMode="auto">
          <a:xfrm>
            <a:off x="0" y="2924944"/>
            <a:ext cx="2736304" cy="1512168"/>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gn="ctr">
              <a:lnSpc>
                <a:spcPct val="125000"/>
              </a:lnSpc>
            </a:pPr>
            <a:r>
              <a:rPr lang="ar-SA" sz="3200" b="1" dirty="0" smtClean="0">
                <a:solidFill>
                  <a:srgbClr val="FF0000"/>
                </a:solidFill>
              </a:rPr>
              <a:t>مجموعات نوعية</a:t>
            </a:r>
          </a:p>
          <a:p>
            <a:pPr algn="ctr">
              <a:lnSpc>
                <a:spcPct val="125000"/>
              </a:lnSpc>
            </a:pPr>
            <a:r>
              <a:rPr lang="ar-SA" sz="2400" b="1" dirty="0" smtClean="0">
                <a:solidFill>
                  <a:srgbClr val="FF0000"/>
                </a:solidFill>
              </a:rPr>
              <a:t>المجموعة النوعية للوظائف</a:t>
            </a:r>
          </a:p>
          <a:p>
            <a:pPr algn="ctr">
              <a:lnSpc>
                <a:spcPct val="125000"/>
              </a:lnSpc>
            </a:pPr>
            <a:r>
              <a:rPr lang="ar-SA" sz="2400" b="1" dirty="0" smtClean="0">
                <a:solidFill>
                  <a:srgbClr val="FF0000"/>
                </a:solidFill>
              </a:rPr>
              <a:t> الطبية</a:t>
            </a:r>
            <a:endParaRPr lang="en-US" sz="2400" b="1" dirty="0">
              <a:solidFill>
                <a:srgbClr val="FF0000"/>
              </a:solidFill>
            </a:endParaRPr>
          </a:p>
        </p:txBody>
      </p:sp>
      <p:sp>
        <p:nvSpPr>
          <p:cNvPr id="20" name="AutoShape 8"/>
          <p:cNvSpPr>
            <a:spLocks noChangeArrowheads="1"/>
          </p:cNvSpPr>
          <p:nvPr/>
        </p:nvSpPr>
        <p:spPr bwMode="auto">
          <a:xfrm>
            <a:off x="1403648" y="5301208"/>
            <a:ext cx="2915816" cy="1000125"/>
          </a:xfrm>
          <a:prstGeom prst="flowChartAlternateProcess">
            <a:avLst/>
          </a:prstGeom>
          <a:solidFill>
            <a:srgbClr val="E1FF8D">
              <a:alpha val="50980"/>
            </a:srgbClr>
          </a:solidFill>
          <a:ln w="9525">
            <a:solidFill>
              <a:srgbClr val="008000"/>
            </a:solidFill>
            <a:miter lim="800000"/>
            <a:headEnd/>
            <a:tailEnd/>
          </a:ln>
        </p:spPr>
        <p:txBody>
          <a:bodyPr wrap="none" anchor="ctr"/>
          <a:lstStyle/>
          <a:p>
            <a:pPr algn="ctr">
              <a:lnSpc>
                <a:spcPct val="125000"/>
              </a:lnSpc>
            </a:pPr>
            <a:r>
              <a:rPr lang="ar-SA" sz="3200" b="1" dirty="0" smtClean="0">
                <a:solidFill>
                  <a:srgbClr val="FF0000"/>
                </a:solidFill>
              </a:rPr>
              <a:t>مجموعة فئات</a:t>
            </a:r>
          </a:p>
          <a:p>
            <a:pPr algn="ctr">
              <a:lnSpc>
                <a:spcPct val="125000"/>
              </a:lnSpc>
            </a:pPr>
            <a:r>
              <a:rPr lang="ar-SA" sz="2000" b="1" dirty="0">
                <a:solidFill>
                  <a:srgbClr val="FF0000"/>
                </a:solidFill>
              </a:rPr>
              <a:t>أ</a:t>
            </a:r>
            <a:r>
              <a:rPr lang="ar-SA" sz="2000" b="1" dirty="0" smtClean="0">
                <a:solidFill>
                  <a:srgbClr val="FF0000"/>
                </a:solidFill>
              </a:rPr>
              <a:t>عمال المتخصصين</a:t>
            </a:r>
            <a:endParaRPr lang="en-US" sz="2000" b="1" dirty="0">
              <a:solidFill>
                <a:srgbClr val="FF0000"/>
              </a:solidFill>
            </a:endParaRPr>
          </a:p>
        </p:txBody>
      </p:sp>
      <p:cxnSp>
        <p:nvCxnSpPr>
          <p:cNvPr id="24" name="Straight Connector 23"/>
          <p:cNvCxnSpPr/>
          <p:nvPr/>
        </p:nvCxnSpPr>
        <p:spPr>
          <a:xfrm flipH="1">
            <a:off x="2627784" y="4941168"/>
            <a:ext cx="40324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رابط كسهم مستقيم 14"/>
          <p:cNvCxnSpPr/>
          <p:nvPr/>
        </p:nvCxnSpPr>
        <p:spPr>
          <a:xfrm>
            <a:off x="4796408" y="4365104"/>
            <a:ext cx="0" cy="648072"/>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14"/>
          <p:cNvCxnSpPr/>
          <p:nvPr/>
        </p:nvCxnSpPr>
        <p:spPr>
          <a:xfrm>
            <a:off x="2627784" y="4941168"/>
            <a:ext cx="0" cy="360040"/>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nodeType="click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xEl>
                                              <p:pRg st="0" end="0"/>
                                            </p:txEl>
                                          </p:spTgt>
                                        </p:tgtEl>
                                      </p:cBhvr>
                                    </p:animEffect>
                                  </p:childTnLst>
                                </p:cTn>
                              </p:par>
                            </p:childTnLst>
                          </p:cTn>
                        </p:par>
                        <p:par>
                          <p:cTn id="18" fill="hold">
                            <p:stCondLst>
                              <p:cond delay="2800"/>
                            </p:stCondLst>
                            <p:childTnLst>
                              <p:par>
                                <p:cTn id="19" presetID="4" presetClass="entr" presetSubtype="16" fill="hold" nodeType="after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Effect transition="in" filter="box(in)">
                                      <p:cBhvr>
                                        <p:cTn id="21" dur="500"/>
                                        <p:tgtEl>
                                          <p:spTgt spid="2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ox(in)">
                                      <p:cBhvr>
                                        <p:cTn id="26" dur="500"/>
                                        <p:tgtEl>
                                          <p:spTgt spid="15"/>
                                        </p:tgtEl>
                                      </p:cBhvr>
                                    </p:animEffect>
                                  </p:childTnLst>
                                </p:cTn>
                              </p:par>
                            </p:childTnLst>
                          </p:cTn>
                        </p:par>
                        <p:par>
                          <p:cTn id="27" fill="hold">
                            <p:stCondLst>
                              <p:cond delay="500"/>
                            </p:stCondLst>
                            <p:childTnLst>
                              <p:par>
                                <p:cTn id="28" presetID="53"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Effect transition="in" filter="fade">
                                      <p:cBhvr>
                                        <p:cTn id="32" dur="1000"/>
                                        <p:tgtEl>
                                          <p:spTgt spid="9"/>
                                        </p:tgtEl>
                                      </p:cBhvr>
                                    </p:animEffect>
                                  </p:childTnLst>
                                </p:cTn>
                              </p:par>
                            </p:childTnLst>
                          </p:cTn>
                        </p:par>
                        <p:par>
                          <p:cTn id="33" fill="hold">
                            <p:stCondLst>
                              <p:cond delay="1500"/>
                            </p:stCondLst>
                            <p:childTnLst>
                              <p:par>
                                <p:cTn id="34" presetID="53"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Effect transition="in" filter="fade">
                                      <p:cBhvr>
                                        <p:cTn id="38" dur="1000"/>
                                        <p:tgtEl>
                                          <p:spTgt spid="10"/>
                                        </p:tgtEl>
                                      </p:cBhvr>
                                    </p:animEffect>
                                  </p:childTnLst>
                                </p:cTn>
                              </p:par>
                            </p:childTnLst>
                          </p:cTn>
                        </p:par>
                        <p:par>
                          <p:cTn id="39" fill="hold">
                            <p:stCondLst>
                              <p:cond delay="2500"/>
                            </p:stCondLst>
                            <p:childTnLst>
                              <p:par>
                                <p:cTn id="40" presetID="53"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Effect transition="in" filter="fade">
                                      <p:cBhvr>
                                        <p:cTn id="44" dur="1000"/>
                                        <p:tgtEl>
                                          <p:spTgt spid="18"/>
                                        </p:tgtEl>
                                      </p:cBhvr>
                                    </p:animEffect>
                                  </p:childTnLst>
                                </p:cTn>
                              </p:par>
                            </p:childTnLst>
                          </p:cTn>
                        </p:par>
                        <p:par>
                          <p:cTn id="45" fill="hold">
                            <p:stCondLst>
                              <p:cond delay="3500"/>
                            </p:stCondLst>
                            <p:childTnLst>
                              <p:par>
                                <p:cTn id="46" presetID="53"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ppt_w</p:attrName>
                                        </p:attrNameLst>
                                      </p:cBhvr>
                                      <p:tavLst>
                                        <p:tav tm="0">
                                          <p:val>
                                            <p:fltVal val="0"/>
                                          </p:val>
                                        </p:tav>
                                        <p:tav tm="100000">
                                          <p:val>
                                            <p:strVal val="#ppt_w"/>
                                          </p:val>
                                        </p:tav>
                                      </p:tavLst>
                                    </p:anim>
                                    <p:anim calcmode="lin" valueType="num">
                                      <p:cBhvr>
                                        <p:cTn id="49" dur="1000" fill="hold"/>
                                        <p:tgtEl>
                                          <p:spTgt spid="12"/>
                                        </p:tgtEl>
                                        <p:attrNameLst>
                                          <p:attrName>ppt_h</p:attrName>
                                        </p:attrNameLst>
                                      </p:cBhvr>
                                      <p:tavLst>
                                        <p:tav tm="0">
                                          <p:val>
                                            <p:fltVal val="0"/>
                                          </p:val>
                                        </p:tav>
                                        <p:tav tm="100000">
                                          <p:val>
                                            <p:strVal val="#ppt_h"/>
                                          </p:val>
                                        </p:tav>
                                      </p:tavLst>
                                    </p:anim>
                                    <p:animEffect transition="in" filter="fade">
                                      <p:cBhvr>
                                        <p:cTn id="50" dur="1000"/>
                                        <p:tgtEl>
                                          <p:spTgt spid="12"/>
                                        </p:tgtEl>
                                      </p:cBhvr>
                                    </p:animEffect>
                                  </p:childTnLst>
                                </p:cTn>
                              </p:par>
                            </p:childTnLst>
                          </p:cTn>
                        </p:par>
                        <p:par>
                          <p:cTn id="51" fill="hold">
                            <p:stCondLst>
                              <p:cond delay="4500"/>
                            </p:stCondLst>
                            <p:childTnLst>
                              <p:par>
                                <p:cTn id="52" presetID="53"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1000" fill="hold"/>
                                        <p:tgtEl>
                                          <p:spTgt spid="17"/>
                                        </p:tgtEl>
                                        <p:attrNameLst>
                                          <p:attrName>ppt_w</p:attrName>
                                        </p:attrNameLst>
                                      </p:cBhvr>
                                      <p:tavLst>
                                        <p:tav tm="0">
                                          <p:val>
                                            <p:fltVal val="0"/>
                                          </p:val>
                                        </p:tav>
                                        <p:tav tm="100000">
                                          <p:val>
                                            <p:strVal val="#ppt_w"/>
                                          </p:val>
                                        </p:tav>
                                      </p:tavLst>
                                    </p:anim>
                                    <p:anim calcmode="lin" valueType="num">
                                      <p:cBhvr>
                                        <p:cTn id="55" dur="1000" fill="hold"/>
                                        <p:tgtEl>
                                          <p:spTgt spid="17"/>
                                        </p:tgtEl>
                                        <p:attrNameLst>
                                          <p:attrName>ppt_h</p:attrName>
                                        </p:attrNameLst>
                                      </p:cBhvr>
                                      <p:tavLst>
                                        <p:tav tm="0">
                                          <p:val>
                                            <p:fltVal val="0"/>
                                          </p:val>
                                        </p:tav>
                                        <p:tav tm="100000">
                                          <p:val>
                                            <p:strVal val="#ppt_h"/>
                                          </p:val>
                                        </p:tav>
                                      </p:tavLst>
                                    </p:anim>
                                    <p:animEffect transition="in" filter="fade">
                                      <p:cBhvr>
                                        <p:cTn id="56" dur="1000"/>
                                        <p:tgtEl>
                                          <p:spTgt spid="17"/>
                                        </p:tgtEl>
                                      </p:cBhvr>
                                    </p:animEffect>
                                  </p:childTnLst>
                                </p:cTn>
                              </p:par>
                            </p:childTnLst>
                          </p:cTn>
                        </p:par>
                        <p:par>
                          <p:cTn id="57" fill="hold">
                            <p:stCondLst>
                              <p:cond delay="5500"/>
                            </p:stCondLst>
                            <p:childTnLst>
                              <p:par>
                                <p:cTn id="58" presetID="53"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1000" fill="hold"/>
                                        <p:tgtEl>
                                          <p:spTgt spid="20"/>
                                        </p:tgtEl>
                                        <p:attrNameLst>
                                          <p:attrName>ppt_w</p:attrName>
                                        </p:attrNameLst>
                                      </p:cBhvr>
                                      <p:tavLst>
                                        <p:tav tm="0">
                                          <p:val>
                                            <p:fltVal val="0"/>
                                          </p:val>
                                        </p:tav>
                                        <p:tav tm="100000">
                                          <p:val>
                                            <p:strVal val="#ppt_w"/>
                                          </p:val>
                                        </p:tav>
                                      </p:tavLst>
                                    </p:anim>
                                    <p:anim calcmode="lin" valueType="num">
                                      <p:cBhvr>
                                        <p:cTn id="61" dur="1000" fill="hold"/>
                                        <p:tgtEl>
                                          <p:spTgt spid="20"/>
                                        </p:tgtEl>
                                        <p:attrNameLst>
                                          <p:attrName>ppt_h</p:attrName>
                                        </p:attrNameLst>
                                      </p:cBhvr>
                                      <p:tavLst>
                                        <p:tav tm="0">
                                          <p:val>
                                            <p:fltVal val="0"/>
                                          </p:val>
                                        </p:tav>
                                        <p:tav tm="100000">
                                          <p:val>
                                            <p:strVal val="#ppt_h"/>
                                          </p:val>
                                        </p:tav>
                                      </p:tavLst>
                                    </p:anim>
                                    <p:animEffect transition="in" filter="fade">
                                      <p:cBhvr>
                                        <p:cTn id="62" dur="10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box(in)">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box(in)">
                                      <p:cBhvr>
                                        <p:cTn id="7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9" grpId="0" animBg="1"/>
      <p:bldP spid="10" grpId="0" animBg="1"/>
      <p:bldP spid="18" grpId="0" animBg="1"/>
      <p:bldP spid="12" grpId="0" animBg="1"/>
      <p:bldP spid="17" grpId="0" animBg="1"/>
      <p:bldP spid="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755576" y="692696"/>
            <a:ext cx="8153400" cy="923330"/>
          </a:xfrm>
          <a:prstGeom prst="rect">
            <a:avLst/>
          </a:prstGeom>
          <a:solidFill>
            <a:srgbClr val="993300"/>
          </a:solidFill>
          <a:ln w="57150">
            <a:solidFill>
              <a:schemeClr val="hlink"/>
            </a:solidFill>
            <a:miter lim="800000"/>
            <a:headEnd/>
            <a:tailEnd/>
          </a:ln>
        </p:spPr>
        <p:txBody>
          <a:bodyPr>
            <a:spAutoFit/>
          </a:bodyPr>
          <a:lstStyle/>
          <a:p>
            <a:pPr marL="457200" indent="-457200" algn="ctr">
              <a:spcBef>
                <a:spcPct val="50000"/>
              </a:spcBef>
            </a:pPr>
            <a:r>
              <a:rPr lang="ar-SA" sz="5400" dirty="0" smtClean="0">
                <a:solidFill>
                  <a:schemeClr val="bg1"/>
                </a:solidFill>
                <a:cs typeface="PT Bold Heading" pitchFamily="2" charset="-78"/>
              </a:rPr>
              <a:t>2- تخطيط الموارد البشرية</a:t>
            </a:r>
            <a:endParaRPr lang="ar-SA" sz="5400" dirty="0">
              <a:solidFill>
                <a:schemeClr val="bg1"/>
              </a:solidFill>
              <a:cs typeface="PT Bold Heading" pitchFamily="2" charset="-78"/>
            </a:endParaRPr>
          </a:p>
        </p:txBody>
      </p:sp>
      <p:sp>
        <p:nvSpPr>
          <p:cNvPr id="60420" name="Text Box 4"/>
          <p:cNvSpPr txBox="1">
            <a:spLocks noChangeArrowheads="1"/>
          </p:cNvSpPr>
          <p:nvPr/>
        </p:nvSpPr>
        <p:spPr bwMode="auto">
          <a:xfrm>
            <a:off x="7020272" y="3717032"/>
            <a:ext cx="1888704" cy="769441"/>
          </a:xfrm>
          <a:prstGeom prst="rect">
            <a:avLst/>
          </a:prstGeom>
          <a:solidFill>
            <a:srgbClr val="FF9598"/>
          </a:solidFill>
          <a:ln w="57150">
            <a:solidFill>
              <a:srgbClr val="993300"/>
            </a:solidFill>
            <a:miter lim="800000"/>
            <a:headEnd/>
            <a:tailEnd/>
          </a:ln>
        </p:spPr>
        <p:txBody>
          <a:bodyPr wrap="square">
            <a:spAutoFit/>
          </a:bodyPr>
          <a:lstStyle/>
          <a:p>
            <a:pPr marL="457200" indent="-457200" algn="just">
              <a:spcBef>
                <a:spcPct val="50000"/>
              </a:spcBef>
            </a:pPr>
            <a:r>
              <a:rPr lang="ar-EG" sz="4400" dirty="0" smtClean="0">
                <a:solidFill>
                  <a:srgbClr val="008080"/>
                </a:solidFill>
                <a:cs typeface="MCS Taybah S_U normal." pitchFamily="2" charset="-78"/>
              </a:rPr>
              <a:t>  </a:t>
            </a:r>
            <a:r>
              <a:rPr lang="ar-SA" sz="4400" dirty="0" smtClean="0">
                <a:solidFill>
                  <a:srgbClr val="008080"/>
                </a:solidFill>
                <a:cs typeface="MCS Taybah S_U normal." pitchFamily="2" charset="-78"/>
              </a:rPr>
              <a:t>المفهوم:</a:t>
            </a:r>
            <a:endParaRPr lang="ar-SA" sz="4400" dirty="0">
              <a:solidFill>
                <a:srgbClr val="008080"/>
              </a:solidFill>
              <a:cs typeface="MCS Taybah S_U normal." pitchFamily="2" charset="-78"/>
            </a:endParaRPr>
          </a:p>
        </p:txBody>
      </p:sp>
      <p:sp>
        <p:nvSpPr>
          <p:cNvPr id="5" name="Text Box 4"/>
          <p:cNvSpPr txBox="1">
            <a:spLocks noChangeArrowheads="1"/>
          </p:cNvSpPr>
          <p:nvPr/>
        </p:nvSpPr>
        <p:spPr bwMode="auto">
          <a:xfrm>
            <a:off x="467544" y="2492896"/>
            <a:ext cx="6353200" cy="1569660"/>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marL="457200" indent="-457200" algn="ctr">
              <a:spcBef>
                <a:spcPct val="50000"/>
              </a:spcBef>
            </a:pPr>
            <a:r>
              <a:rPr lang="ar-SA" sz="3200" dirty="0" smtClean="0">
                <a:solidFill>
                  <a:schemeClr val="bg1"/>
                </a:solidFill>
                <a:cs typeface="MCS Taybah S_U normal." pitchFamily="2" charset="-78"/>
              </a:rPr>
              <a:t>تحديد الاحتياجات المستقبلية من القوة العاملة من حيث العدد والمهارات للمنظمة ككل، وكذلك للقطاعات والأقسام المختلفة كل على حدة.</a:t>
            </a:r>
            <a:endParaRPr lang="ar-SA" sz="3200" dirty="0">
              <a:solidFill>
                <a:schemeClr val="bg1"/>
              </a:solidFill>
              <a:cs typeface="MCS Taybah S_U normal." pitchFamily="2" charset="-78"/>
            </a:endParaRPr>
          </a:p>
        </p:txBody>
      </p:sp>
      <p:sp>
        <p:nvSpPr>
          <p:cNvPr id="7" name="Text Box 4"/>
          <p:cNvSpPr txBox="1">
            <a:spLocks noChangeArrowheads="1"/>
          </p:cNvSpPr>
          <p:nvPr/>
        </p:nvSpPr>
        <p:spPr bwMode="auto">
          <a:xfrm>
            <a:off x="467544" y="4509120"/>
            <a:ext cx="6353200" cy="1523494"/>
          </a:xfrm>
          <a:prstGeom prst="rect">
            <a:avLst/>
          </a:prstGeom>
          <a:gradFill>
            <a:gsLst>
              <a:gs pos="0">
                <a:srgbClr val="3333CC"/>
              </a:gs>
              <a:gs pos="80000">
                <a:schemeClr val="accent2">
                  <a:shade val="93000"/>
                  <a:satMod val="130000"/>
                </a:schemeClr>
              </a:gs>
              <a:gs pos="100000">
                <a:schemeClr val="accent2">
                  <a:shade val="94000"/>
                  <a:satMod val="135000"/>
                </a:schemeClr>
              </a:gs>
            </a:gsLst>
          </a:gradFill>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marL="457200" indent="-457200" algn="just">
              <a:spcBef>
                <a:spcPct val="50000"/>
              </a:spcBef>
            </a:pPr>
            <a:r>
              <a:rPr lang="ar-SA" sz="3100" dirty="0" smtClean="0">
                <a:solidFill>
                  <a:schemeClr val="bg1"/>
                </a:solidFill>
                <a:cs typeface="MCS Taybah S_U normal." pitchFamily="2" charset="-78"/>
              </a:rPr>
              <a:t>تقديرات وتنبؤات باحتياجات المنظمة من الكوادر البشرية المختلفة كماً ونوعاً، وفى الوقت المناسب، بما يحقق أهداف المنظمة والأهداف الخاصة للقطاعات العاملة بها</a:t>
            </a:r>
            <a:r>
              <a:rPr lang="ar-SA" sz="3100" dirty="0" smtClean="0">
                <a:solidFill>
                  <a:srgbClr val="008080"/>
                </a:solidFill>
                <a:cs typeface="MCS Taybah S_U normal." pitchFamily="2" charset="-78"/>
              </a:rPr>
              <a:t>.</a:t>
            </a:r>
            <a:endParaRPr lang="ar-SA" sz="3100" dirty="0">
              <a:solidFill>
                <a:srgbClr val="008080"/>
              </a:solidFill>
              <a:cs typeface="MCS Taybah S_U normal." pitchFamily="2" charset="-78"/>
            </a:endParaRPr>
          </a:p>
        </p:txBody>
      </p:sp>
      <p:sp>
        <p:nvSpPr>
          <p:cNvPr id="9" name="Slide Number Placeholder 8"/>
          <p:cNvSpPr>
            <a:spLocks noGrp="1"/>
          </p:cNvSpPr>
          <p:nvPr>
            <p:ph type="sldNum" sz="quarter" idx="12"/>
          </p:nvPr>
        </p:nvSpPr>
        <p:spPr/>
        <p:txBody>
          <a:bodyPr/>
          <a:lstStyle/>
          <a:p>
            <a:fld id="{9B76C22A-7A47-4F80-9E27-1E8BAD66440F}" type="slidenum">
              <a:rPr lang="ar-SA" smtClean="0"/>
              <a:pPr/>
              <a:t>32</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slide(fromBottom)">
                                      <p:cBhvr>
                                        <p:cTn id="7" dur="500"/>
                                        <p:tgtEl>
                                          <p:spTgt spid="6041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0420"/>
                                        </p:tgtEl>
                                        <p:attrNameLst>
                                          <p:attrName>style.visibility</p:attrName>
                                        </p:attrNameLst>
                                      </p:cBhvr>
                                      <p:to>
                                        <p:strVal val="visible"/>
                                      </p:to>
                                    </p:set>
                                    <p:animEffect transition="in" filter="slide(fromBottom)">
                                      <p:cBhvr>
                                        <p:cTn id="12" dur="500"/>
                                        <p:tgtEl>
                                          <p:spTgt spid="6042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Bottom)">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nimBg="1" autoUpdateAnimBg="0"/>
      <p:bldP spid="60420" grpId="0" animBg="1" autoUpdateAnimBg="0"/>
      <p:bldP spid="5" grpId="0" animBg="1" autoUpdateAnimBg="0"/>
      <p:bldP spid="7"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Oval 2"/>
          <p:cNvSpPr>
            <a:spLocks noChangeArrowheads="1"/>
          </p:cNvSpPr>
          <p:nvPr/>
        </p:nvSpPr>
        <p:spPr bwMode="auto">
          <a:xfrm>
            <a:off x="3124200" y="2438400"/>
            <a:ext cx="2514600" cy="1752600"/>
          </a:xfrm>
          <a:prstGeom prst="ellipse">
            <a:avLst/>
          </a:prstGeom>
          <a:gradFill rotWithShape="0">
            <a:gsLst>
              <a:gs pos="0">
                <a:schemeClr val="accent2"/>
              </a:gs>
              <a:gs pos="100000">
                <a:schemeClr val="tx2"/>
              </a:gs>
            </a:gsLst>
            <a:path path="shape">
              <a:fillToRect l="50000" t="50000" r="50000" b="50000"/>
            </a:path>
          </a:gradFill>
          <a:ln w="76200">
            <a:solidFill>
              <a:schemeClr val="bg2"/>
            </a:solidFill>
            <a:round/>
            <a:headEnd/>
            <a:tailEnd/>
          </a:ln>
        </p:spPr>
        <p:txBody>
          <a:bodyPr wrap="none" anchor="ctr"/>
          <a:lstStyle/>
          <a:p>
            <a:pPr algn="ctr"/>
            <a:r>
              <a:rPr lang="ar-SA" sz="2800" b="1" dirty="0" smtClean="0">
                <a:solidFill>
                  <a:srgbClr val="FFFF99"/>
                </a:solidFill>
                <a:latin typeface="Times New Roman" pitchFamily="18" charset="0"/>
                <a:cs typeface="Simplified Arabic" pitchFamily="18" charset="-78"/>
              </a:rPr>
              <a:t>مرحلة تخطيط</a:t>
            </a:r>
          </a:p>
          <a:p>
            <a:pPr algn="ctr"/>
            <a:r>
              <a:rPr lang="ar-SA" sz="2800" b="1" dirty="0" smtClean="0">
                <a:solidFill>
                  <a:srgbClr val="FFFF99"/>
                </a:solidFill>
                <a:latin typeface="Times New Roman" pitchFamily="18" charset="0"/>
                <a:cs typeface="Simplified Arabic" pitchFamily="18" charset="-78"/>
              </a:rPr>
              <a:t>الموارد البشرية</a:t>
            </a:r>
            <a:endParaRPr lang="en-US" sz="2800" b="1" dirty="0">
              <a:solidFill>
                <a:srgbClr val="FFFF99"/>
              </a:solidFill>
              <a:latin typeface="Times New Roman" pitchFamily="18" charset="0"/>
              <a:cs typeface="Simplified Arabic" pitchFamily="18" charset="-78"/>
            </a:endParaRPr>
          </a:p>
        </p:txBody>
      </p:sp>
      <p:sp>
        <p:nvSpPr>
          <p:cNvPr id="200707" name="Text Box 3"/>
          <p:cNvSpPr txBox="1">
            <a:spLocks noChangeArrowheads="1"/>
          </p:cNvSpPr>
          <p:nvPr/>
        </p:nvSpPr>
        <p:spPr bwMode="auto">
          <a:xfrm>
            <a:off x="3132138" y="1125538"/>
            <a:ext cx="2514600" cy="1200329"/>
          </a:xfrm>
          <a:prstGeom prst="rect">
            <a:avLst/>
          </a:prstGeom>
          <a:solidFill>
            <a:srgbClr val="FFFF66"/>
          </a:solidFill>
          <a:ln w="76200">
            <a:solidFill>
              <a:schemeClr val="bg2"/>
            </a:solidFill>
            <a:miter lim="800000"/>
            <a:headEnd/>
            <a:tailEnd/>
          </a:ln>
        </p:spPr>
        <p:txBody>
          <a:bodyPr>
            <a:spAutoFit/>
          </a:bodyPr>
          <a:lstStyle/>
          <a:p>
            <a:pPr algn="ctr">
              <a:spcBef>
                <a:spcPct val="50000"/>
              </a:spcBef>
            </a:pPr>
            <a:r>
              <a:rPr lang="ar-SA" sz="2400" b="1" dirty="0">
                <a:solidFill>
                  <a:srgbClr val="0000FF"/>
                </a:solidFill>
                <a:latin typeface="Times New Roman" pitchFamily="18" charset="0"/>
                <a:cs typeface="Simplified Arabic" pitchFamily="18" charset="-78"/>
              </a:rPr>
              <a:t>1- </a:t>
            </a:r>
            <a:r>
              <a:rPr lang="ar-SA" sz="2400" b="1" dirty="0" smtClean="0">
                <a:solidFill>
                  <a:srgbClr val="0000FF"/>
                </a:solidFill>
                <a:latin typeface="Times New Roman" pitchFamily="18" charset="0"/>
                <a:cs typeface="Simplified Arabic" pitchFamily="18" charset="-78"/>
              </a:rPr>
              <a:t>تحديد الأعداد المطلوبة من الأفراد فى الفترة المقبلة</a:t>
            </a:r>
            <a:endParaRPr lang="en-US" sz="2400" b="1" dirty="0">
              <a:solidFill>
                <a:srgbClr val="0000FF"/>
              </a:solidFill>
              <a:latin typeface="Times New Roman" pitchFamily="18" charset="0"/>
              <a:cs typeface="Simplified Arabic" pitchFamily="18" charset="-78"/>
            </a:endParaRPr>
          </a:p>
        </p:txBody>
      </p:sp>
      <p:sp>
        <p:nvSpPr>
          <p:cNvPr id="200708" name="Text Box 4"/>
          <p:cNvSpPr txBox="1">
            <a:spLocks noChangeArrowheads="1"/>
          </p:cNvSpPr>
          <p:nvPr/>
        </p:nvSpPr>
        <p:spPr bwMode="auto">
          <a:xfrm>
            <a:off x="3131840" y="5301208"/>
            <a:ext cx="2736304" cy="1323439"/>
          </a:xfrm>
          <a:prstGeom prst="rect">
            <a:avLst/>
          </a:prstGeom>
          <a:solidFill>
            <a:srgbClr val="FFFF66"/>
          </a:solidFill>
          <a:ln w="9525">
            <a:noFill/>
            <a:miter lim="800000"/>
            <a:headEnd/>
            <a:tailEnd/>
          </a:ln>
        </p:spPr>
        <p:txBody>
          <a:bodyPr wrap="square">
            <a:spAutoFit/>
          </a:bodyPr>
          <a:lstStyle/>
          <a:p>
            <a:pPr algn="ctr">
              <a:spcBef>
                <a:spcPct val="50000"/>
              </a:spcBef>
            </a:pPr>
            <a:r>
              <a:rPr lang="ar-SA" sz="2800" b="1" dirty="0">
                <a:solidFill>
                  <a:srgbClr val="0000FF"/>
                </a:solidFill>
                <a:latin typeface="Times New Roman" pitchFamily="18" charset="0"/>
                <a:cs typeface="Simplified Arabic" pitchFamily="18" charset="-78"/>
              </a:rPr>
              <a:t>3- </a:t>
            </a:r>
            <a:r>
              <a:rPr lang="ar-SA" sz="2800" b="1" dirty="0" smtClean="0">
                <a:solidFill>
                  <a:srgbClr val="0000FF"/>
                </a:solidFill>
                <a:latin typeface="Times New Roman" pitchFamily="18" charset="0"/>
                <a:cs typeface="Simplified Arabic" pitchFamily="18" charset="-78"/>
              </a:rPr>
              <a:t>تحديد عدد القوى العاملة المطلوب</a:t>
            </a:r>
          </a:p>
          <a:p>
            <a:pPr algn="ctr">
              <a:spcBef>
                <a:spcPct val="50000"/>
              </a:spcBef>
            </a:pPr>
            <a:r>
              <a:rPr lang="ar-SA" sz="1600" b="1" dirty="0">
                <a:solidFill>
                  <a:srgbClr val="0000FF"/>
                </a:solidFill>
                <a:latin typeface="Times New Roman" pitchFamily="18" charset="0"/>
                <a:cs typeface="Simplified Arabic" pitchFamily="18" charset="-78"/>
              </a:rPr>
              <a:t>(</a:t>
            </a:r>
            <a:r>
              <a:rPr lang="ar-SA" sz="1600" b="1" dirty="0" smtClean="0">
                <a:solidFill>
                  <a:srgbClr val="0000FF"/>
                </a:solidFill>
                <a:latin typeface="Times New Roman" pitchFamily="18" charset="0"/>
                <a:cs typeface="Simplified Arabic" pitchFamily="18" charset="-78"/>
              </a:rPr>
              <a:t>الاعداد المطلوبة – العدد المتاح حالياً)</a:t>
            </a:r>
          </a:p>
        </p:txBody>
      </p:sp>
      <p:sp>
        <p:nvSpPr>
          <p:cNvPr id="45062" name="Arc 6"/>
          <p:cNvSpPr>
            <a:spLocks/>
          </p:cNvSpPr>
          <p:nvPr/>
        </p:nvSpPr>
        <p:spPr bwMode="auto">
          <a:xfrm rot="955378" flipH="1">
            <a:off x="1879104" y="1540108"/>
            <a:ext cx="1066800" cy="990600"/>
          </a:xfrm>
          <a:custGeom>
            <a:avLst/>
            <a:gdLst>
              <a:gd name="T0" fmla="*/ 0 w 21600"/>
              <a:gd name="T1" fmla="*/ 0 h 21600"/>
              <a:gd name="T2" fmla="*/ 1066800 w 21600"/>
              <a:gd name="T3" fmla="*/ 990600 h 21600"/>
              <a:gd name="T4" fmla="*/ 0 w 21600"/>
              <a:gd name="T5" fmla="*/ 990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76200">
            <a:solidFill>
              <a:schemeClr val="tx1"/>
            </a:solidFill>
            <a:round/>
            <a:headEnd/>
            <a:tailEnd type="arrow" w="med" len="med"/>
          </a:ln>
        </p:spPr>
        <p:txBody>
          <a:bodyPr wrap="none" anchor="ctr"/>
          <a:lstStyle/>
          <a:p>
            <a:endParaRPr lang="ar-SA"/>
          </a:p>
        </p:txBody>
      </p:sp>
      <p:sp>
        <p:nvSpPr>
          <p:cNvPr id="45063" name="Arc 7"/>
          <p:cNvSpPr>
            <a:spLocks/>
          </p:cNvSpPr>
          <p:nvPr/>
        </p:nvSpPr>
        <p:spPr bwMode="auto">
          <a:xfrm rot="13093885" flipH="1">
            <a:off x="1681567" y="4612873"/>
            <a:ext cx="1609525" cy="990600"/>
          </a:xfrm>
          <a:custGeom>
            <a:avLst/>
            <a:gdLst>
              <a:gd name="T0" fmla="*/ 0 w 30215"/>
              <a:gd name="T1" fmla="*/ 130933 h 21600"/>
              <a:gd name="T2" fmla="*/ 1492250 w 30215"/>
              <a:gd name="T3" fmla="*/ 562945 h 21600"/>
              <a:gd name="T4" fmla="*/ 530029 w 30215"/>
              <a:gd name="T5" fmla="*/ 990600 h 21600"/>
              <a:gd name="T6" fmla="*/ 0 60000 65536"/>
              <a:gd name="T7" fmla="*/ 0 60000 65536"/>
              <a:gd name="T8" fmla="*/ 0 60000 65536"/>
              <a:gd name="T9" fmla="*/ 0 w 30215"/>
              <a:gd name="T10" fmla="*/ 0 h 21600"/>
              <a:gd name="T11" fmla="*/ 30215 w 30215"/>
              <a:gd name="T12" fmla="*/ 21600 h 21600"/>
            </a:gdLst>
            <a:ahLst/>
            <a:cxnLst>
              <a:cxn ang="T6">
                <a:pos x="T0" y="T1"/>
              </a:cxn>
              <a:cxn ang="T7">
                <a:pos x="T2" y="T3"/>
              </a:cxn>
              <a:cxn ang="T8">
                <a:pos x="T4" y="T5"/>
              </a:cxn>
            </a:cxnLst>
            <a:rect l="T9" t="T10" r="T11" b="T12"/>
            <a:pathLst>
              <a:path w="30215" h="21600" fill="none" extrusionOk="0">
                <a:moveTo>
                  <a:pt x="-1" y="2854"/>
                </a:moveTo>
                <a:cubicBezTo>
                  <a:pt x="3267" y="984"/>
                  <a:pt x="6966" y="-1"/>
                  <a:pt x="10732" y="0"/>
                </a:cubicBezTo>
                <a:cubicBezTo>
                  <a:pt x="19047" y="0"/>
                  <a:pt x="26625" y="4773"/>
                  <a:pt x="30215" y="12274"/>
                </a:cubicBezTo>
              </a:path>
              <a:path w="30215" h="21600" stroke="0" extrusionOk="0">
                <a:moveTo>
                  <a:pt x="-1" y="2854"/>
                </a:moveTo>
                <a:cubicBezTo>
                  <a:pt x="3267" y="984"/>
                  <a:pt x="6966" y="-1"/>
                  <a:pt x="10732" y="0"/>
                </a:cubicBezTo>
                <a:cubicBezTo>
                  <a:pt x="19047" y="0"/>
                  <a:pt x="26625" y="4773"/>
                  <a:pt x="30215" y="12274"/>
                </a:cubicBezTo>
                <a:lnTo>
                  <a:pt x="10732" y="21600"/>
                </a:lnTo>
                <a:close/>
              </a:path>
            </a:pathLst>
          </a:custGeom>
          <a:noFill/>
          <a:ln w="76200">
            <a:solidFill>
              <a:schemeClr val="tx1"/>
            </a:solidFill>
            <a:round/>
            <a:headEnd/>
            <a:tailEnd type="arrow" w="med" len="med"/>
          </a:ln>
        </p:spPr>
        <p:txBody>
          <a:bodyPr wrap="none" anchor="ctr"/>
          <a:lstStyle/>
          <a:p>
            <a:endParaRPr lang="ar-SA"/>
          </a:p>
        </p:txBody>
      </p:sp>
      <p:sp>
        <p:nvSpPr>
          <p:cNvPr id="45064" name="Arc 8"/>
          <p:cNvSpPr>
            <a:spLocks/>
          </p:cNvSpPr>
          <p:nvPr/>
        </p:nvSpPr>
        <p:spPr bwMode="auto">
          <a:xfrm rot="8528474" flipH="1">
            <a:off x="5459955" y="4502753"/>
            <a:ext cx="1706324" cy="990600"/>
          </a:xfrm>
          <a:custGeom>
            <a:avLst/>
            <a:gdLst>
              <a:gd name="T0" fmla="*/ 0 w 30215"/>
              <a:gd name="T1" fmla="*/ 130933 h 21600"/>
              <a:gd name="T2" fmla="*/ 1492250 w 30215"/>
              <a:gd name="T3" fmla="*/ 562945 h 21600"/>
              <a:gd name="T4" fmla="*/ 530029 w 30215"/>
              <a:gd name="T5" fmla="*/ 990600 h 21600"/>
              <a:gd name="T6" fmla="*/ 0 60000 65536"/>
              <a:gd name="T7" fmla="*/ 0 60000 65536"/>
              <a:gd name="T8" fmla="*/ 0 60000 65536"/>
              <a:gd name="T9" fmla="*/ 0 w 30215"/>
              <a:gd name="T10" fmla="*/ 0 h 21600"/>
              <a:gd name="T11" fmla="*/ 30215 w 30215"/>
              <a:gd name="T12" fmla="*/ 21600 h 21600"/>
            </a:gdLst>
            <a:ahLst/>
            <a:cxnLst>
              <a:cxn ang="T6">
                <a:pos x="T0" y="T1"/>
              </a:cxn>
              <a:cxn ang="T7">
                <a:pos x="T2" y="T3"/>
              </a:cxn>
              <a:cxn ang="T8">
                <a:pos x="T4" y="T5"/>
              </a:cxn>
            </a:cxnLst>
            <a:rect l="T9" t="T10" r="T11" b="T12"/>
            <a:pathLst>
              <a:path w="30215" h="21600" fill="none" extrusionOk="0">
                <a:moveTo>
                  <a:pt x="-1" y="2854"/>
                </a:moveTo>
                <a:cubicBezTo>
                  <a:pt x="3267" y="984"/>
                  <a:pt x="6966" y="-1"/>
                  <a:pt x="10732" y="0"/>
                </a:cubicBezTo>
                <a:cubicBezTo>
                  <a:pt x="19047" y="0"/>
                  <a:pt x="26625" y="4773"/>
                  <a:pt x="30215" y="12274"/>
                </a:cubicBezTo>
              </a:path>
              <a:path w="30215" h="21600" stroke="0" extrusionOk="0">
                <a:moveTo>
                  <a:pt x="-1" y="2854"/>
                </a:moveTo>
                <a:cubicBezTo>
                  <a:pt x="3267" y="984"/>
                  <a:pt x="6966" y="-1"/>
                  <a:pt x="10732" y="0"/>
                </a:cubicBezTo>
                <a:cubicBezTo>
                  <a:pt x="19047" y="0"/>
                  <a:pt x="26625" y="4773"/>
                  <a:pt x="30215" y="12274"/>
                </a:cubicBezTo>
                <a:lnTo>
                  <a:pt x="10732" y="21600"/>
                </a:lnTo>
                <a:close/>
              </a:path>
            </a:pathLst>
          </a:custGeom>
          <a:noFill/>
          <a:ln w="76200">
            <a:solidFill>
              <a:schemeClr val="tx1"/>
            </a:solidFill>
            <a:round/>
            <a:headEnd/>
            <a:tailEnd type="arrow" w="med" len="med"/>
          </a:ln>
        </p:spPr>
        <p:txBody>
          <a:bodyPr wrap="none" anchor="ctr"/>
          <a:lstStyle/>
          <a:p>
            <a:endParaRPr lang="ar-SA"/>
          </a:p>
        </p:txBody>
      </p:sp>
      <p:sp>
        <p:nvSpPr>
          <p:cNvPr id="45065" name="Arc 9"/>
          <p:cNvSpPr>
            <a:spLocks/>
          </p:cNvSpPr>
          <p:nvPr/>
        </p:nvSpPr>
        <p:spPr bwMode="auto">
          <a:xfrm rot="4147747" flipH="1">
            <a:off x="5829300" y="1738313"/>
            <a:ext cx="1066800" cy="990600"/>
          </a:xfrm>
          <a:custGeom>
            <a:avLst/>
            <a:gdLst>
              <a:gd name="T0" fmla="*/ 0 w 21600"/>
              <a:gd name="T1" fmla="*/ 0 h 21600"/>
              <a:gd name="T2" fmla="*/ 1066800 w 21600"/>
              <a:gd name="T3" fmla="*/ 990600 h 21600"/>
              <a:gd name="T4" fmla="*/ 0 w 21600"/>
              <a:gd name="T5" fmla="*/ 990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76200">
            <a:solidFill>
              <a:schemeClr val="tx1"/>
            </a:solidFill>
            <a:round/>
            <a:headEnd/>
            <a:tailEnd type="arrow" w="med" len="med"/>
          </a:ln>
        </p:spPr>
        <p:txBody>
          <a:bodyPr wrap="none" anchor="ctr"/>
          <a:lstStyle/>
          <a:p>
            <a:endParaRPr lang="ar-SA"/>
          </a:p>
        </p:txBody>
      </p:sp>
      <p:sp>
        <p:nvSpPr>
          <p:cNvPr id="45066" name="AutoShape 10"/>
          <p:cNvSpPr>
            <a:spLocks noChangeArrowheads="1"/>
          </p:cNvSpPr>
          <p:nvPr/>
        </p:nvSpPr>
        <p:spPr bwMode="auto">
          <a:xfrm rot="-2020110">
            <a:off x="585788" y="4321175"/>
            <a:ext cx="992187" cy="2894013"/>
          </a:xfrm>
          <a:prstGeom prst="curvedRightArrow">
            <a:avLst>
              <a:gd name="adj1" fmla="val 55662"/>
              <a:gd name="adj2" fmla="val 116672"/>
              <a:gd name="adj3" fmla="val 33333"/>
            </a:avLst>
          </a:prstGeom>
          <a:solidFill>
            <a:srgbClr val="000099"/>
          </a:solidFill>
          <a:ln w="9525">
            <a:solidFill>
              <a:schemeClr val="tx1"/>
            </a:solidFill>
            <a:miter lim="800000"/>
            <a:headEnd/>
            <a:tailEnd/>
          </a:ln>
        </p:spPr>
        <p:txBody>
          <a:bodyPr wrap="none" anchor="ctr"/>
          <a:lstStyle/>
          <a:p>
            <a:endParaRPr lang="ar-SA"/>
          </a:p>
        </p:txBody>
      </p:sp>
      <p:sp>
        <p:nvSpPr>
          <p:cNvPr id="45067" name="AutoShape 11"/>
          <p:cNvSpPr>
            <a:spLocks noChangeArrowheads="1"/>
          </p:cNvSpPr>
          <p:nvPr/>
        </p:nvSpPr>
        <p:spPr bwMode="auto">
          <a:xfrm rot="3049642">
            <a:off x="1123685" y="-295255"/>
            <a:ext cx="1207997" cy="2823987"/>
          </a:xfrm>
          <a:prstGeom prst="curvedRightArrow">
            <a:avLst>
              <a:gd name="adj1" fmla="val 55662"/>
              <a:gd name="adj2" fmla="val 116672"/>
              <a:gd name="adj3" fmla="val 33333"/>
            </a:avLst>
          </a:prstGeom>
          <a:solidFill>
            <a:srgbClr val="000099"/>
          </a:solidFill>
          <a:ln w="9525">
            <a:solidFill>
              <a:schemeClr val="tx1"/>
            </a:solidFill>
            <a:miter lim="800000"/>
            <a:headEnd/>
            <a:tailEnd/>
          </a:ln>
        </p:spPr>
        <p:txBody>
          <a:bodyPr wrap="none" anchor="ctr"/>
          <a:lstStyle/>
          <a:p>
            <a:endParaRPr lang="ar-SA"/>
          </a:p>
        </p:txBody>
      </p:sp>
      <p:sp>
        <p:nvSpPr>
          <p:cNvPr id="45068" name="AutoShape 12"/>
          <p:cNvSpPr>
            <a:spLocks noChangeArrowheads="1"/>
          </p:cNvSpPr>
          <p:nvPr/>
        </p:nvSpPr>
        <p:spPr bwMode="auto">
          <a:xfrm rot="-8298656">
            <a:off x="6858000" y="3962400"/>
            <a:ext cx="1525588" cy="3208338"/>
          </a:xfrm>
          <a:prstGeom prst="curvedRightArrow">
            <a:avLst>
              <a:gd name="adj1" fmla="val 40133"/>
              <a:gd name="adj2" fmla="val 84121"/>
              <a:gd name="adj3" fmla="val 33333"/>
            </a:avLst>
          </a:prstGeom>
          <a:solidFill>
            <a:srgbClr val="000099"/>
          </a:solidFill>
          <a:ln w="9525">
            <a:solidFill>
              <a:schemeClr val="tx1"/>
            </a:solidFill>
            <a:miter lim="800000"/>
            <a:headEnd/>
            <a:tailEnd/>
          </a:ln>
        </p:spPr>
        <p:txBody>
          <a:bodyPr wrap="none" anchor="ctr"/>
          <a:lstStyle/>
          <a:p>
            <a:endParaRPr lang="ar-SA"/>
          </a:p>
        </p:txBody>
      </p:sp>
      <p:sp>
        <p:nvSpPr>
          <p:cNvPr id="45069" name="AutoShape 13"/>
          <p:cNvSpPr>
            <a:spLocks noChangeArrowheads="1"/>
          </p:cNvSpPr>
          <p:nvPr/>
        </p:nvSpPr>
        <p:spPr bwMode="auto">
          <a:xfrm rot="6915368">
            <a:off x="6045200" y="-406400"/>
            <a:ext cx="1755775" cy="3178175"/>
          </a:xfrm>
          <a:prstGeom prst="curvedRightArrow">
            <a:avLst>
              <a:gd name="adj1" fmla="val 34543"/>
              <a:gd name="adj2" fmla="val 72405"/>
              <a:gd name="adj3" fmla="val 33333"/>
            </a:avLst>
          </a:prstGeom>
          <a:solidFill>
            <a:srgbClr val="000099"/>
          </a:solidFill>
          <a:ln w="9525">
            <a:solidFill>
              <a:schemeClr val="tx1"/>
            </a:solidFill>
            <a:miter lim="800000"/>
            <a:headEnd/>
            <a:tailEnd/>
          </a:ln>
        </p:spPr>
        <p:txBody>
          <a:bodyPr wrap="none" anchor="ctr"/>
          <a:lstStyle/>
          <a:p>
            <a:endParaRPr lang="ar-SA"/>
          </a:p>
        </p:txBody>
      </p:sp>
      <p:sp>
        <p:nvSpPr>
          <p:cNvPr id="200718" name="Text Box 14"/>
          <p:cNvSpPr txBox="1">
            <a:spLocks noChangeArrowheads="1"/>
          </p:cNvSpPr>
          <p:nvPr/>
        </p:nvSpPr>
        <p:spPr bwMode="auto">
          <a:xfrm>
            <a:off x="7092280" y="2997200"/>
            <a:ext cx="1872207" cy="2745367"/>
          </a:xfrm>
          <a:prstGeom prst="rect">
            <a:avLst/>
          </a:prstGeom>
          <a:solidFill>
            <a:srgbClr val="FFFF66"/>
          </a:solidFill>
          <a:ln w="76200">
            <a:solidFill>
              <a:schemeClr val="bg2"/>
            </a:solidFill>
            <a:miter lim="800000"/>
            <a:headEnd/>
            <a:tailEnd/>
          </a:ln>
        </p:spPr>
        <p:txBody>
          <a:bodyPr wrap="square">
            <a:spAutoFit/>
          </a:bodyPr>
          <a:lstStyle/>
          <a:p>
            <a:pPr algn="ctr">
              <a:lnSpc>
                <a:spcPct val="90000"/>
              </a:lnSpc>
              <a:spcBef>
                <a:spcPct val="50000"/>
              </a:spcBef>
            </a:pPr>
            <a:r>
              <a:rPr lang="ar-SA" sz="2800" b="1" dirty="0">
                <a:solidFill>
                  <a:srgbClr val="0000FF"/>
                </a:solidFill>
                <a:latin typeface="Times New Roman" pitchFamily="18" charset="0"/>
                <a:cs typeface="Times New Roman" pitchFamily="18" charset="0"/>
              </a:rPr>
              <a:t>4- </a:t>
            </a:r>
            <a:r>
              <a:rPr lang="ar-SA" sz="2400" b="1" dirty="0" smtClean="0">
                <a:solidFill>
                  <a:srgbClr val="0000FF"/>
                </a:solidFill>
                <a:latin typeface="Times New Roman" pitchFamily="18" charset="0"/>
                <a:cs typeface="Simplified Arabic" pitchFamily="18" charset="-78"/>
              </a:rPr>
              <a:t>العمل على توفير هذه الأعداد من المصادر المختلفة</a:t>
            </a:r>
          </a:p>
          <a:p>
            <a:pPr algn="ctr">
              <a:lnSpc>
                <a:spcPct val="90000"/>
              </a:lnSpc>
              <a:spcBef>
                <a:spcPct val="50000"/>
              </a:spcBef>
            </a:pPr>
            <a:r>
              <a:rPr lang="ar-SA" sz="2800" b="1" dirty="0" smtClean="0">
                <a:solidFill>
                  <a:srgbClr val="0000FF"/>
                </a:solidFill>
                <a:latin typeface="Times New Roman" pitchFamily="18" charset="0"/>
                <a:cs typeface="Simplified Arabic" pitchFamily="18" charset="-78"/>
              </a:rPr>
              <a:t> </a:t>
            </a:r>
            <a:r>
              <a:rPr lang="ar-SA" sz="2400" b="1" dirty="0" smtClean="0">
                <a:solidFill>
                  <a:srgbClr val="0000FF"/>
                </a:solidFill>
                <a:latin typeface="Times New Roman" pitchFamily="18" charset="0"/>
                <a:cs typeface="Simplified Arabic" pitchFamily="18" charset="-78"/>
              </a:rPr>
              <a:t>من داخل أو خارج المنظمة</a:t>
            </a:r>
            <a:endParaRPr lang="en-US" sz="2400" b="1" dirty="0">
              <a:solidFill>
                <a:srgbClr val="0000FF"/>
              </a:solidFill>
              <a:latin typeface="Times New Roman" pitchFamily="18" charset="0"/>
              <a:cs typeface="Simplified Arabic" pitchFamily="18" charset="-78"/>
            </a:endParaRPr>
          </a:p>
        </p:txBody>
      </p:sp>
      <p:sp>
        <p:nvSpPr>
          <p:cNvPr id="200719" name="Text Box 15"/>
          <p:cNvSpPr txBox="1">
            <a:spLocks noChangeArrowheads="1"/>
          </p:cNvSpPr>
          <p:nvPr/>
        </p:nvSpPr>
        <p:spPr bwMode="auto">
          <a:xfrm>
            <a:off x="251520" y="2708275"/>
            <a:ext cx="1728093" cy="1486561"/>
          </a:xfrm>
          <a:prstGeom prst="rect">
            <a:avLst/>
          </a:prstGeom>
          <a:solidFill>
            <a:srgbClr val="FFFF66"/>
          </a:solidFill>
          <a:ln w="9525">
            <a:noFill/>
            <a:miter lim="800000"/>
            <a:headEnd/>
            <a:tailEnd/>
          </a:ln>
        </p:spPr>
        <p:txBody>
          <a:bodyPr wrap="square">
            <a:spAutoFit/>
          </a:bodyPr>
          <a:lstStyle/>
          <a:p>
            <a:pPr algn="ctr">
              <a:lnSpc>
                <a:spcPct val="90000"/>
              </a:lnSpc>
              <a:spcBef>
                <a:spcPct val="50000"/>
              </a:spcBef>
            </a:pPr>
            <a:r>
              <a:rPr lang="ar-SA" sz="2800" b="1" dirty="0" smtClean="0">
                <a:solidFill>
                  <a:srgbClr val="0000FF"/>
                </a:solidFill>
                <a:latin typeface="Times New Roman" pitchFamily="18" charset="0"/>
                <a:cs typeface="Simplified Arabic" pitchFamily="18" charset="-78"/>
              </a:rPr>
              <a:t>2- </a:t>
            </a:r>
            <a:r>
              <a:rPr lang="ar-SA" sz="2400" b="1" dirty="0" smtClean="0">
                <a:solidFill>
                  <a:srgbClr val="0000FF"/>
                </a:solidFill>
                <a:latin typeface="Times New Roman" pitchFamily="18" charset="0"/>
                <a:cs typeface="Simplified Arabic" pitchFamily="18" charset="-78"/>
              </a:rPr>
              <a:t>تحديد العدد الفعلي الحالي  للموارد البشرية </a:t>
            </a:r>
            <a:endParaRPr lang="en-US" sz="2400" b="1" dirty="0">
              <a:solidFill>
                <a:srgbClr val="0000FF"/>
              </a:solidFill>
              <a:latin typeface="Times New Roman" pitchFamily="18" charset="0"/>
              <a:cs typeface="Simplified Arabic" pitchFamily="18" charset="-78"/>
            </a:endParaRPr>
          </a:p>
        </p:txBody>
      </p:sp>
      <p:sp>
        <p:nvSpPr>
          <p:cNvPr id="45072" name="Line 16"/>
          <p:cNvSpPr>
            <a:spLocks noChangeShapeType="1"/>
          </p:cNvSpPr>
          <p:nvPr/>
        </p:nvSpPr>
        <p:spPr bwMode="auto">
          <a:xfrm>
            <a:off x="5651500" y="3284538"/>
            <a:ext cx="1296988" cy="0"/>
          </a:xfrm>
          <a:prstGeom prst="line">
            <a:avLst/>
          </a:prstGeom>
          <a:noFill/>
          <a:ln w="57150">
            <a:solidFill>
              <a:schemeClr val="tx1"/>
            </a:solidFill>
            <a:miter lim="800000"/>
            <a:headEnd/>
            <a:tailEnd type="triangle" w="med" len="med"/>
          </a:ln>
        </p:spPr>
        <p:txBody>
          <a:bodyPr wrap="none"/>
          <a:lstStyle/>
          <a:p>
            <a:endParaRPr lang="ar-SA"/>
          </a:p>
        </p:txBody>
      </p:sp>
      <p:sp>
        <p:nvSpPr>
          <p:cNvPr id="45073" name="Line 17"/>
          <p:cNvSpPr>
            <a:spLocks noChangeShapeType="1"/>
          </p:cNvSpPr>
          <p:nvPr/>
        </p:nvSpPr>
        <p:spPr bwMode="auto">
          <a:xfrm flipV="1">
            <a:off x="4427538" y="4221163"/>
            <a:ext cx="0" cy="1079500"/>
          </a:xfrm>
          <a:prstGeom prst="line">
            <a:avLst/>
          </a:prstGeom>
          <a:noFill/>
          <a:ln w="57150">
            <a:solidFill>
              <a:schemeClr val="tx1"/>
            </a:solidFill>
            <a:miter lim="800000"/>
            <a:headEnd/>
            <a:tailEnd type="triangle" w="med" len="med"/>
          </a:ln>
        </p:spPr>
        <p:txBody>
          <a:bodyPr wrap="none"/>
          <a:lstStyle/>
          <a:p>
            <a:endParaRPr lang="ar-SA"/>
          </a:p>
        </p:txBody>
      </p:sp>
      <p:sp>
        <p:nvSpPr>
          <p:cNvPr id="45074" name="Line 18"/>
          <p:cNvSpPr>
            <a:spLocks noChangeShapeType="1"/>
          </p:cNvSpPr>
          <p:nvPr/>
        </p:nvSpPr>
        <p:spPr bwMode="auto">
          <a:xfrm flipH="1" flipV="1">
            <a:off x="1979711" y="3429000"/>
            <a:ext cx="1079401" cy="0"/>
          </a:xfrm>
          <a:prstGeom prst="line">
            <a:avLst/>
          </a:prstGeom>
          <a:noFill/>
          <a:ln w="57150">
            <a:solidFill>
              <a:schemeClr val="tx1"/>
            </a:solidFill>
            <a:miter lim="800000"/>
            <a:headEnd/>
            <a:tailEnd type="triangle" w="med" len="med"/>
          </a:ln>
        </p:spPr>
        <p:txBody>
          <a:bodyPr wrap="none"/>
          <a:lstStyle/>
          <a:p>
            <a:endParaRPr lang="ar-SA"/>
          </a:p>
        </p:txBody>
      </p:sp>
      <p:sp>
        <p:nvSpPr>
          <p:cNvPr id="20" name="Slide Number Placeholder 19"/>
          <p:cNvSpPr>
            <a:spLocks noGrp="1"/>
          </p:cNvSpPr>
          <p:nvPr>
            <p:ph type="sldNum" sz="quarter" idx="12"/>
          </p:nvPr>
        </p:nvSpPr>
        <p:spPr/>
        <p:txBody>
          <a:bodyPr/>
          <a:lstStyle/>
          <a:p>
            <a:fld id="{9B76C22A-7A47-4F80-9E27-1E8BAD66440F}" type="slidenum">
              <a:rPr lang="ar-SA" smtClean="0"/>
              <a:pPr/>
              <a:t>33</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0707"/>
                                        </p:tgtEl>
                                        <p:attrNameLst>
                                          <p:attrName>style.visibility</p:attrName>
                                        </p:attrNameLst>
                                      </p:cBhvr>
                                      <p:to>
                                        <p:strVal val="visible"/>
                                      </p:to>
                                    </p:set>
                                    <p:animEffect transition="in" filter="box(in)">
                                      <p:cBhvr>
                                        <p:cTn id="7" dur="500"/>
                                        <p:tgtEl>
                                          <p:spTgt spid="20070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0708"/>
                                        </p:tgtEl>
                                        <p:attrNameLst>
                                          <p:attrName>style.visibility</p:attrName>
                                        </p:attrNameLst>
                                      </p:cBhvr>
                                      <p:to>
                                        <p:strVal val="visible"/>
                                      </p:to>
                                    </p:set>
                                    <p:animEffect transition="in" filter="box(in)">
                                      <p:cBhvr>
                                        <p:cTn id="12" dur="500"/>
                                        <p:tgtEl>
                                          <p:spTgt spid="20070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00718"/>
                                        </p:tgtEl>
                                        <p:attrNameLst>
                                          <p:attrName>style.visibility</p:attrName>
                                        </p:attrNameLst>
                                      </p:cBhvr>
                                      <p:to>
                                        <p:strVal val="visible"/>
                                      </p:to>
                                    </p:set>
                                    <p:animEffect transition="in" filter="box(in)">
                                      <p:cBhvr>
                                        <p:cTn id="17" dur="500"/>
                                        <p:tgtEl>
                                          <p:spTgt spid="20071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00719"/>
                                        </p:tgtEl>
                                        <p:attrNameLst>
                                          <p:attrName>style.visibility</p:attrName>
                                        </p:attrNameLst>
                                      </p:cBhvr>
                                      <p:to>
                                        <p:strVal val="visible"/>
                                      </p:to>
                                    </p:set>
                                    <p:animEffect transition="in" filter="box(in)">
                                      <p:cBhvr>
                                        <p:cTn id="22" dur="500"/>
                                        <p:tgtEl>
                                          <p:spTgt spid="2007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animBg="1"/>
      <p:bldP spid="200708" grpId="0" animBg="1"/>
      <p:bldP spid="200718" grpId="0" animBg="1"/>
      <p:bldP spid="20071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
          <p:cNvSpPr>
            <a:spLocks noGrp="1" noChangeArrowheads="1"/>
          </p:cNvSpPr>
          <p:nvPr>
            <p:ph type="sldNum" sz="quarter" idx="11"/>
          </p:nvPr>
        </p:nvSpPr>
        <p:spPr/>
        <p:txBody>
          <a:bodyPr/>
          <a:lstStyle/>
          <a:p>
            <a:pPr>
              <a:defRPr/>
            </a:pPr>
            <a:fld id="{AA499F38-FFD6-420F-9965-998DCFF81C59}" type="slidenum">
              <a:rPr lang="en-US"/>
              <a:pPr>
                <a:defRPr/>
              </a:pPr>
              <a:t>34</a:t>
            </a:fld>
            <a:endParaRPr lang="en-US"/>
          </a:p>
        </p:txBody>
      </p:sp>
      <p:sp>
        <p:nvSpPr>
          <p:cNvPr id="2050" name="Rectangle 2"/>
          <p:cNvSpPr>
            <a:spLocks noGrp="1" noChangeArrowheads="1"/>
          </p:cNvSpPr>
          <p:nvPr>
            <p:ph type="ctrTitle"/>
          </p:nvPr>
        </p:nvSpPr>
        <p:spPr>
          <a:xfrm>
            <a:off x="1259632" y="2492896"/>
            <a:ext cx="6912768" cy="1512168"/>
          </a:xfrm>
          <a:solidFill>
            <a:schemeClr val="accent2">
              <a:lumMod val="75000"/>
            </a:schemeClr>
          </a:solidFill>
          <a:ln w="76200" cmpd="tri">
            <a:solidFill>
              <a:schemeClr val="tx1"/>
            </a:solidFill>
          </a:ln>
        </p:spPr>
        <p:txBody>
          <a:bodyPr>
            <a:normAutofit/>
          </a:bodyPr>
          <a:lstStyle/>
          <a:p>
            <a:pPr eaLnBrk="1" hangingPunct="1">
              <a:defRPr/>
            </a:pPr>
            <a:r>
              <a:rPr lang="ar-SA" sz="4800" b="1" dirty="0" smtClean="0">
                <a:solidFill>
                  <a:schemeClr val="bg1"/>
                </a:solidFill>
              </a:rPr>
              <a:t>3- الاستقطاب والاختيار والتعيين</a:t>
            </a:r>
            <a:endParaRPr lang="en-US" sz="4800" b="1" dirty="0" smtClean="0">
              <a:solidFill>
                <a:schemeClr val="bg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pPr>
              <a:defRPr/>
            </a:pPr>
            <a:fld id="{B491DBF7-CB43-47C2-B49F-76269BC5FA74}" type="slidenum">
              <a:rPr lang="en-US"/>
              <a:pPr>
                <a:defRPr/>
              </a:pPr>
              <a:t>35</a:t>
            </a:fld>
            <a:endParaRPr lang="en-US"/>
          </a:p>
        </p:txBody>
      </p:sp>
      <p:sp>
        <p:nvSpPr>
          <p:cNvPr id="10242" name="Rectangle 2"/>
          <p:cNvSpPr>
            <a:spLocks noGrp="1" noChangeArrowheads="1"/>
          </p:cNvSpPr>
          <p:nvPr>
            <p:ph type="title"/>
          </p:nvPr>
        </p:nvSpPr>
        <p:spPr>
          <a:xfrm>
            <a:off x="457200" y="533400"/>
            <a:ext cx="8229600" cy="735360"/>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pPr eaLnBrk="1" hangingPunct="1">
              <a:defRPr/>
            </a:pPr>
            <a:r>
              <a:rPr lang="ar-SA" b="1" dirty="0" smtClean="0"/>
              <a:t>الاستقطاب</a:t>
            </a:r>
            <a:endParaRPr lang="en-US" b="1" dirty="0" smtClean="0"/>
          </a:p>
        </p:txBody>
      </p:sp>
      <p:sp>
        <p:nvSpPr>
          <p:cNvPr id="10243" name="Rectangle 3"/>
          <p:cNvSpPr>
            <a:spLocks noGrp="1" noChangeArrowheads="1"/>
          </p:cNvSpPr>
          <p:nvPr>
            <p:ph type="body" idx="1"/>
          </p:nvPr>
        </p:nvSpPr>
        <p:spPr>
          <a:xfrm>
            <a:off x="685800" y="1628800"/>
            <a:ext cx="8130208" cy="3200400"/>
          </a:xfrm>
        </p:spPr>
        <p:txBody>
          <a:bodyPr>
            <a:normAutofit/>
          </a:bodyPr>
          <a:lstStyle/>
          <a:p>
            <a:pPr eaLnBrk="1" hangingPunct="1"/>
            <a:r>
              <a:rPr lang="ar-EG" b="1" dirty="0" smtClean="0">
                <a:solidFill>
                  <a:schemeClr val="tx2"/>
                </a:solidFill>
              </a:rPr>
              <a:t>الاستقطاب:</a:t>
            </a:r>
            <a:r>
              <a:rPr lang="en-US" b="1" dirty="0" smtClean="0">
                <a:solidFill>
                  <a:schemeClr val="tx2"/>
                </a:solidFill>
              </a:rPr>
              <a:t>” </a:t>
            </a:r>
            <a:r>
              <a:rPr lang="ar-SA" b="1" dirty="0" smtClean="0">
                <a:solidFill>
                  <a:schemeClr val="tx2"/>
                </a:solidFill>
              </a:rPr>
              <a:t>البحث عن الموارد والكفايات البشرية المؤهلة  وتشجيعها للعمل في المنظمة والاستمرار فيها“</a:t>
            </a:r>
          </a:p>
          <a:p>
            <a:pPr eaLnBrk="1" hangingPunct="1"/>
            <a:endParaRPr lang="ar-EG" b="1" dirty="0" smtClean="0">
              <a:solidFill>
                <a:schemeClr val="tx2"/>
              </a:solidFill>
            </a:endParaRPr>
          </a:p>
          <a:p>
            <a:pPr eaLnBrk="1" hangingPunct="1"/>
            <a:r>
              <a:rPr lang="ar-SA" b="1" dirty="0" smtClean="0">
                <a:solidFill>
                  <a:schemeClr val="tx2"/>
                </a:solidFill>
              </a:rPr>
              <a:t>كلما زاد عدد المتقدمين للوظيفة كلما تمكنت المنظمة من تحقيق درجة أكبر من </a:t>
            </a:r>
            <a:r>
              <a:rPr lang="ar-SA" b="1" dirty="0" err="1" smtClean="0">
                <a:solidFill>
                  <a:schemeClr val="tx2"/>
                </a:solidFill>
              </a:rPr>
              <a:t>الإنتقائية</a:t>
            </a:r>
            <a:r>
              <a:rPr lang="ar-SA" b="1" dirty="0" smtClean="0">
                <a:solidFill>
                  <a:schemeClr val="tx2"/>
                </a:solidFill>
              </a:rPr>
              <a:t>. </a:t>
            </a:r>
            <a:endParaRPr lang="ar-EG" b="1" dirty="0" smtClean="0">
              <a:solidFill>
                <a:schemeClr val="tx2"/>
              </a:solidFill>
            </a:endParaRPr>
          </a:p>
          <a:p>
            <a:pPr eaLnBrk="1" hangingPunct="1"/>
            <a:endParaRPr lang="en-US" sz="4000" dirty="0" smtClean="0"/>
          </a:p>
        </p:txBody>
      </p:sp>
      <p:pic>
        <p:nvPicPr>
          <p:cNvPr id="15365" name="Picture 4"/>
          <p:cNvPicPr>
            <a:picLocks noChangeAspect="1" noChangeArrowheads="1"/>
          </p:cNvPicPr>
          <p:nvPr/>
        </p:nvPicPr>
        <p:blipFill>
          <a:blip r:embed="rId3" cstate="print"/>
          <a:srcRect/>
          <a:stretch>
            <a:fillRect/>
          </a:stretch>
        </p:blipFill>
        <p:spPr bwMode="auto">
          <a:xfrm>
            <a:off x="685800" y="4876800"/>
            <a:ext cx="1266825" cy="1000125"/>
          </a:xfrm>
          <a:prstGeom prst="rect">
            <a:avLst/>
          </a:prstGeom>
          <a:noFill/>
          <a:ln w="9525">
            <a:noFill/>
            <a:miter lim="800000"/>
            <a:headEnd/>
            <a:tailEnd/>
          </a:ln>
        </p:spPr>
      </p:pic>
      <p:pic>
        <p:nvPicPr>
          <p:cNvPr id="15366" name="Picture 5"/>
          <p:cNvPicPr>
            <a:picLocks noChangeAspect="1" noChangeArrowheads="1"/>
          </p:cNvPicPr>
          <p:nvPr/>
        </p:nvPicPr>
        <p:blipFill>
          <a:blip r:embed="rId3" cstate="print"/>
          <a:srcRect/>
          <a:stretch>
            <a:fillRect/>
          </a:stretch>
        </p:blipFill>
        <p:spPr bwMode="auto">
          <a:xfrm>
            <a:off x="2209800" y="4953000"/>
            <a:ext cx="1266825" cy="1000125"/>
          </a:xfrm>
          <a:prstGeom prst="rect">
            <a:avLst/>
          </a:prstGeom>
          <a:noFill/>
          <a:ln w="9525">
            <a:noFill/>
            <a:miter lim="800000"/>
            <a:headEnd/>
            <a:tailEnd/>
          </a:ln>
        </p:spPr>
      </p:pic>
      <p:pic>
        <p:nvPicPr>
          <p:cNvPr id="15367" name="Picture 6"/>
          <p:cNvPicPr>
            <a:picLocks noChangeAspect="1" noChangeArrowheads="1"/>
          </p:cNvPicPr>
          <p:nvPr/>
        </p:nvPicPr>
        <p:blipFill>
          <a:blip r:embed="rId3" cstate="print"/>
          <a:srcRect/>
          <a:stretch>
            <a:fillRect/>
          </a:stretch>
        </p:blipFill>
        <p:spPr bwMode="auto">
          <a:xfrm>
            <a:off x="3962400" y="4953000"/>
            <a:ext cx="1266825" cy="1000125"/>
          </a:xfrm>
          <a:prstGeom prst="rect">
            <a:avLst/>
          </a:prstGeom>
          <a:noFill/>
          <a:ln w="9525">
            <a:noFill/>
            <a:miter lim="800000"/>
            <a:headEnd/>
            <a:tailEnd/>
          </a:ln>
        </p:spPr>
      </p:pic>
      <p:pic>
        <p:nvPicPr>
          <p:cNvPr id="15368" name="Picture 7"/>
          <p:cNvPicPr>
            <a:picLocks noChangeAspect="1" noChangeArrowheads="1"/>
          </p:cNvPicPr>
          <p:nvPr/>
        </p:nvPicPr>
        <p:blipFill>
          <a:blip r:embed="rId3" cstate="print"/>
          <a:srcRect/>
          <a:stretch>
            <a:fillRect/>
          </a:stretch>
        </p:blipFill>
        <p:spPr bwMode="auto">
          <a:xfrm>
            <a:off x="5638800" y="4876800"/>
            <a:ext cx="1266825" cy="1000125"/>
          </a:xfrm>
          <a:prstGeom prst="rect">
            <a:avLst/>
          </a:prstGeom>
          <a:noFill/>
          <a:ln w="9525">
            <a:noFill/>
            <a:miter lim="800000"/>
            <a:headEnd/>
            <a:tailEnd/>
          </a:ln>
        </p:spPr>
      </p:pic>
      <p:pic>
        <p:nvPicPr>
          <p:cNvPr id="15369" name="Picture 8"/>
          <p:cNvPicPr>
            <a:picLocks noChangeAspect="1" noChangeArrowheads="1"/>
          </p:cNvPicPr>
          <p:nvPr/>
        </p:nvPicPr>
        <p:blipFill>
          <a:blip r:embed="rId3" cstate="print"/>
          <a:srcRect/>
          <a:stretch>
            <a:fillRect/>
          </a:stretch>
        </p:blipFill>
        <p:spPr bwMode="auto">
          <a:xfrm>
            <a:off x="7391400" y="4800600"/>
            <a:ext cx="1266825" cy="1000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p:txBody>
          <a:bodyPr/>
          <a:lstStyle/>
          <a:p>
            <a:pPr>
              <a:defRPr/>
            </a:pPr>
            <a:fld id="{5FF24FE0-2A44-41C7-8FCD-25722559BE8E}" type="slidenum">
              <a:rPr lang="en-US"/>
              <a:pPr>
                <a:defRPr/>
              </a:pPr>
              <a:t>36</a:t>
            </a:fld>
            <a:endParaRPr lang="en-US"/>
          </a:p>
        </p:txBody>
      </p:sp>
      <p:sp>
        <p:nvSpPr>
          <p:cNvPr id="17410" name="Rectangle 2"/>
          <p:cNvSpPr>
            <a:spLocks noGrp="1" noChangeArrowheads="1"/>
          </p:cNvSpPr>
          <p:nvPr>
            <p:ph type="title" idx="4294967295"/>
          </p:nvPr>
        </p:nvSpPr>
        <p:spPr>
          <a:xfrm>
            <a:off x="0" y="228600"/>
            <a:ext cx="8229600" cy="1143000"/>
          </a:xfrm>
        </p:spPr>
        <p:txBody>
          <a:bodyPr>
            <a:normAutofit/>
          </a:bodyPr>
          <a:lstStyle/>
          <a:p>
            <a:pPr eaLnBrk="1" hangingPunct="1">
              <a:defRPr/>
            </a:pPr>
            <a:r>
              <a:rPr lang="ar-SA" sz="4000" dirty="0" smtClean="0"/>
              <a:t>وهناك نوعان من الإستقطاب</a:t>
            </a:r>
            <a:endParaRPr lang="en-US" sz="4000" dirty="0" smtClean="0"/>
          </a:p>
        </p:txBody>
      </p:sp>
      <p:sp>
        <p:nvSpPr>
          <p:cNvPr id="17412" name="Oval 4"/>
          <p:cNvSpPr>
            <a:spLocks noChangeArrowheads="1"/>
          </p:cNvSpPr>
          <p:nvPr/>
        </p:nvSpPr>
        <p:spPr bwMode="auto">
          <a:xfrm>
            <a:off x="4953000" y="2667000"/>
            <a:ext cx="3124200" cy="2895600"/>
          </a:xfrm>
          <a:prstGeom prst="ellipse">
            <a:avLst/>
          </a:prstGeom>
          <a:solidFill>
            <a:schemeClr val="accent1"/>
          </a:solidFill>
          <a:ln w="9525">
            <a:solidFill>
              <a:schemeClr val="tx1"/>
            </a:solidFill>
            <a:round/>
            <a:headEnd/>
            <a:tailEnd/>
          </a:ln>
        </p:spPr>
        <p:txBody>
          <a:bodyPr wrap="none" anchor="ctr"/>
          <a:lstStyle/>
          <a:p>
            <a:pPr algn="ctr"/>
            <a:endParaRPr lang="ar-SA"/>
          </a:p>
        </p:txBody>
      </p:sp>
      <p:sp>
        <p:nvSpPr>
          <p:cNvPr id="17413" name="Oval 5"/>
          <p:cNvSpPr>
            <a:spLocks noChangeArrowheads="1"/>
          </p:cNvSpPr>
          <p:nvPr/>
        </p:nvSpPr>
        <p:spPr bwMode="auto">
          <a:xfrm>
            <a:off x="1219200" y="2743200"/>
            <a:ext cx="2971800" cy="2819400"/>
          </a:xfrm>
          <a:prstGeom prst="ellipse">
            <a:avLst/>
          </a:prstGeom>
          <a:solidFill>
            <a:schemeClr val="tx2"/>
          </a:solidFill>
          <a:ln w="9525">
            <a:solidFill>
              <a:schemeClr val="tx1"/>
            </a:solidFill>
            <a:round/>
            <a:headEnd/>
            <a:tailEnd/>
          </a:ln>
        </p:spPr>
        <p:txBody>
          <a:bodyPr wrap="none" anchor="ctr"/>
          <a:lstStyle/>
          <a:p>
            <a:pPr algn="ctr"/>
            <a:endParaRPr lang="ar-SA"/>
          </a:p>
        </p:txBody>
      </p:sp>
      <p:sp>
        <p:nvSpPr>
          <p:cNvPr id="17414" name="Text Box 7"/>
          <p:cNvSpPr txBox="1">
            <a:spLocks noChangeArrowheads="1"/>
          </p:cNvSpPr>
          <p:nvPr/>
        </p:nvSpPr>
        <p:spPr bwMode="auto">
          <a:xfrm>
            <a:off x="5105400" y="3124200"/>
            <a:ext cx="2590800" cy="1815882"/>
          </a:xfrm>
          <a:prstGeom prst="rect">
            <a:avLst/>
          </a:prstGeom>
          <a:noFill/>
          <a:ln w="9525">
            <a:noFill/>
            <a:miter lim="800000"/>
            <a:headEnd/>
            <a:tailEnd/>
          </a:ln>
        </p:spPr>
        <p:txBody>
          <a:bodyPr>
            <a:spAutoFit/>
          </a:bodyPr>
          <a:lstStyle/>
          <a:p>
            <a:pPr algn="ctr"/>
            <a:r>
              <a:rPr lang="ar-SA" sz="2800" b="1" dirty="0" smtClean="0"/>
              <a:t>استقطاب سلبى</a:t>
            </a:r>
          </a:p>
          <a:p>
            <a:pPr algn="ctr"/>
            <a:endParaRPr lang="ar-SA" sz="2800" b="1" dirty="0" smtClean="0"/>
          </a:p>
          <a:p>
            <a:pPr algn="ctr"/>
            <a:r>
              <a:rPr lang="ar-SA" sz="2800" b="1" dirty="0" smtClean="0"/>
              <a:t>الاكتفاء بالإعلان عن الوظائف الشاغرة</a:t>
            </a:r>
            <a:endParaRPr lang="en-US" sz="2800" b="1" dirty="0"/>
          </a:p>
        </p:txBody>
      </p:sp>
      <p:sp>
        <p:nvSpPr>
          <p:cNvPr id="17415" name="Text Box 10"/>
          <p:cNvSpPr txBox="1">
            <a:spLocks noChangeArrowheads="1"/>
          </p:cNvSpPr>
          <p:nvPr/>
        </p:nvSpPr>
        <p:spPr bwMode="auto">
          <a:xfrm rot="10800000" flipV="1">
            <a:off x="1403649" y="3140968"/>
            <a:ext cx="2516187" cy="2477601"/>
          </a:xfrm>
          <a:prstGeom prst="rect">
            <a:avLst/>
          </a:prstGeom>
          <a:noFill/>
          <a:ln w="9525">
            <a:noFill/>
            <a:miter lim="800000"/>
            <a:headEnd/>
            <a:tailEnd/>
          </a:ln>
        </p:spPr>
        <p:txBody>
          <a:bodyPr>
            <a:spAutoFit/>
          </a:bodyPr>
          <a:lstStyle/>
          <a:p>
            <a:pPr algn="ctr"/>
            <a:r>
              <a:rPr lang="ar-SA" sz="2800" b="1" dirty="0" smtClean="0">
                <a:solidFill>
                  <a:schemeClr val="bg1"/>
                </a:solidFill>
              </a:rPr>
              <a:t>استقطاب ايجابى</a:t>
            </a:r>
          </a:p>
          <a:p>
            <a:pPr algn="ctr"/>
            <a:endParaRPr lang="ar-SA" sz="1500" b="1" dirty="0" smtClean="0">
              <a:solidFill>
                <a:schemeClr val="bg1"/>
              </a:solidFill>
            </a:endParaRPr>
          </a:p>
          <a:p>
            <a:pPr algn="ctr"/>
            <a:r>
              <a:rPr lang="ar-SA" sz="2800" b="1" dirty="0" smtClean="0">
                <a:solidFill>
                  <a:schemeClr val="bg1"/>
                </a:solidFill>
              </a:rPr>
              <a:t>البحث عن الأفراد المؤهلين أينما وجدوا وبأساليب متنوعة </a:t>
            </a:r>
            <a:endParaRPr lang="en-US" sz="2800" dirty="0">
              <a:solidFill>
                <a:schemeClr val="bg1"/>
              </a:solidFill>
            </a:endParaRPr>
          </a:p>
        </p:txBody>
      </p:sp>
      <p:sp>
        <p:nvSpPr>
          <p:cNvPr id="17416" name="AutoShape 12"/>
          <p:cNvSpPr>
            <a:spLocks noChangeArrowheads="1"/>
          </p:cNvSpPr>
          <p:nvPr/>
        </p:nvSpPr>
        <p:spPr bwMode="auto">
          <a:xfrm rot="2344763">
            <a:off x="3581400" y="1447800"/>
            <a:ext cx="495300" cy="1936750"/>
          </a:xfrm>
          <a:prstGeom prst="downArrow">
            <a:avLst>
              <a:gd name="adj1" fmla="val 50000"/>
              <a:gd name="adj2" fmla="val 97756"/>
            </a:avLst>
          </a:prstGeom>
          <a:solidFill>
            <a:schemeClr val="accent1"/>
          </a:solidFill>
          <a:ln w="9525">
            <a:solidFill>
              <a:schemeClr val="tx1"/>
            </a:solidFill>
            <a:miter lim="800000"/>
            <a:headEnd/>
            <a:tailEnd/>
          </a:ln>
        </p:spPr>
        <p:txBody>
          <a:bodyPr wrap="none" anchor="ctr"/>
          <a:lstStyle/>
          <a:p>
            <a:endParaRPr lang="ar-SA"/>
          </a:p>
        </p:txBody>
      </p:sp>
      <p:sp>
        <p:nvSpPr>
          <p:cNvPr id="17417" name="AutoShape 13"/>
          <p:cNvSpPr>
            <a:spLocks noChangeArrowheads="1"/>
          </p:cNvSpPr>
          <p:nvPr/>
        </p:nvSpPr>
        <p:spPr bwMode="auto">
          <a:xfrm rot="-3146743">
            <a:off x="4835525" y="1336675"/>
            <a:ext cx="495300" cy="1936750"/>
          </a:xfrm>
          <a:prstGeom prst="downArrow">
            <a:avLst>
              <a:gd name="adj1" fmla="val 50000"/>
              <a:gd name="adj2" fmla="val 97756"/>
            </a:avLst>
          </a:prstGeom>
          <a:solidFill>
            <a:schemeClr val="accent1"/>
          </a:solidFill>
          <a:ln w="9525">
            <a:solidFill>
              <a:schemeClr val="tx1"/>
            </a:solidFill>
            <a:miter lim="800000"/>
            <a:headEnd/>
            <a:tailEnd/>
          </a:ln>
        </p:spPr>
        <p:txBody>
          <a:bodyPr wrap="none" anchor="ctr"/>
          <a:lstStyle/>
          <a:p>
            <a:endParaRPr lang="ar-SA"/>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2"/>
          </p:nvPr>
        </p:nvSpPr>
        <p:spPr>
          <a:noFill/>
        </p:spPr>
        <p:txBody>
          <a:bodyPr/>
          <a:lstStyle/>
          <a:p>
            <a:fld id="{514D613A-B306-42CA-AD5D-D5D92AA481A1}" type="slidenum">
              <a:rPr lang="ar-SA"/>
              <a:pPr/>
              <a:t>37</a:t>
            </a:fld>
            <a:endParaRPr lang="en-US"/>
          </a:p>
        </p:txBody>
      </p:sp>
      <p:sp>
        <p:nvSpPr>
          <p:cNvPr id="11267" name="Rectangle 4"/>
          <p:cNvSpPr>
            <a:spLocks noGrp="1" noChangeArrowheads="1"/>
          </p:cNvSpPr>
          <p:nvPr>
            <p:ph/>
          </p:nvPr>
        </p:nvSpPr>
        <p:spPr/>
        <p:txBody>
          <a:bodyPr/>
          <a:lstStyle/>
          <a:p>
            <a:pPr eaLnBrk="1" hangingPunct="1"/>
            <a:r>
              <a:rPr lang="ar-SA" dirty="0" smtClean="0"/>
              <a:t> </a:t>
            </a:r>
            <a:endParaRPr lang="en-US" dirty="0" smtClean="0"/>
          </a:p>
        </p:txBody>
      </p:sp>
      <p:sp>
        <p:nvSpPr>
          <p:cNvPr id="11269" name="Rectangle 6"/>
          <p:cNvSpPr>
            <a:spLocks noChangeArrowheads="1"/>
          </p:cNvSpPr>
          <p:nvPr/>
        </p:nvSpPr>
        <p:spPr bwMode="auto">
          <a:xfrm>
            <a:off x="1259632" y="3861048"/>
            <a:ext cx="7344816" cy="12239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sz="2400" b="1" dirty="0" smtClean="0"/>
              <a:t>حتمية معرفة طبيعة سوق العمل.</a:t>
            </a:r>
            <a:endParaRPr lang="en-US" sz="2400" dirty="0"/>
          </a:p>
        </p:txBody>
      </p:sp>
      <p:sp>
        <p:nvSpPr>
          <p:cNvPr id="11270" name="Rectangle 7"/>
          <p:cNvSpPr>
            <a:spLocks noChangeArrowheads="1"/>
          </p:cNvSpPr>
          <p:nvPr/>
        </p:nvSpPr>
        <p:spPr bwMode="auto">
          <a:xfrm>
            <a:off x="1259632" y="2420888"/>
            <a:ext cx="7344816" cy="1152128"/>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sz="2800" b="1" dirty="0" smtClean="0"/>
              <a:t>حتمية مركزية عملية الاستقطاب.</a:t>
            </a:r>
            <a:endParaRPr lang="en-US" sz="2800" dirty="0"/>
          </a:p>
        </p:txBody>
      </p:sp>
      <p:sp>
        <p:nvSpPr>
          <p:cNvPr id="11271" name="Oval 8" descr="arc"/>
          <p:cNvSpPr>
            <a:spLocks noChangeArrowheads="1"/>
          </p:cNvSpPr>
          <p:nvPr/>
        </p:nvSpPr>
        <p:spPr bwMode="auto">
          <a:xfrm>
            <a:off x="1403648" y="332656"/>
            <a:ext cx="7488832" cy="2016224"/>
          </a:xfrm>
          <a:prstGeom prst="ellipse">
            <a:avLst/>
          </a:prstGeom>
          <a:blipFill dpi="0" rotWithShape="1">
            <a:blip r:embed="rId2" cstate="print"/>
            <a:srcRect/>
            <a:stretch>
              <a:fillRect/>
            </a:stretch>
          </a:blipFill>
          <a:ln w="76200">
            <a:noFill/>
            <a:round/>
            <a:headEnd/>
            <a:tailEnd/>
          </a:ln>
        </p:spPr>
        <p:txBody>
          <a:bodyPr wrap="none" anchor="ctr"/>
          <a:lstStyle/>
          <a:p>
            <a:endParaRPr lang="en-US" sz="1200" dirty="0">
              <a:latin typeface="Times New Roman" pitchFamily="18" charset="0"/>
            </a:endParaRPr>
          </a:p>
          <a:p>
            <a:pPr algn="ctr"/>
            <a:r>
              <a:rPr lang="en-US" b="1" dirty="0"/>
              <a:t>          </a:t>
            </a:r>
            <a:r>
              <a:rPr lang="ar-SA" sz="4000" b="1" dirty="0" smtClean="0"/>
              <a:t>مبادى عملية</a:t>
            </a:r>
          </a:p>
          <a:p>
            <a:pPr algn="ctr"/>
            <a:r>
              <a:rPr lang="ar-SA" sz="4000" b="1" dirty="0" smtClean="0"/>
              <a:t> الاستقطاب</a:t>
            </a:r>
            <a:endParaRPr lang="en-US" sz="4000" dirty="0"/>
          </a:p>
        </p:txBody>
      </p:sp>
      <p:sp>
        <p:nvSpPr>
          <p:cNvPr id="17" name="Rectangle 6"/>
          <p:cNvSpPr>
            <a:spLocks noChangeArrowheads="1"/>
          </p:cNvSpPr>
          <p:nvPr/>
        </p:nvSpPr>
        <p:spPr bwMode="auto">
          <a:xfrm>
            <a:off x="1331640" y="5373216"/>
            <a:ext cx="7344816" cy="12239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sz="2400" b="1" dirty="0" smtClean="0"/>
              <a:t>حتمية تقويم مصادر الاستقطاب.</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2"/>
          </p:nvPr>
        </p:nvSpPr>
        <p:spPr>
          <a:noFill/>
        </p:spPr>
        <p:txBody>
          <a:bodyPr/>
          <a:lstStyle/>
          <a:p>
            <a:fld id="{514D613A-B306-42CA-AD5D-D5D92AA481A1}" type="slidenum">
              <a:rPr lang="ar-SA"/>
              <a:pPr/>
              <a:t>38</a:t>
            </a:fld>
            <a:endParaRPr lang="en-US"/>
          </a:p>
        </p:txBody>
      </p:sp>
      <p:sp>
        <p:nvSpPr>
          <p:cNvPr id="11267" name="Rectangle 4"/>
          <p:cNvSpPr>
            <a:spLocks noGrp="1" noChangeArrowheads="1"/>
          </p:cNvSpPr>
          <p:nvPr>
            <p:ph/>
          </p:nvPr>
        </p:nvSpPr>
        <p:spPr>
          <a:xfrm>
            <a:off x="457200" y="274638"/>
            <a:ext cx="8229600" cy="6178550"/>
          </a:xfrm>
        </p:spPr>
        <p:txBody>
          <a:bodyPr/>
          <a:lstStyle/>
          <a:p>
            <a:pPr eaLnBrk="1" hangingPunct="1"/>
            <a:r>
              <a:rPr lang="ar-SA" dirty="0" smtClean="0"/>
              <a:t> </a:t>
            </a:r>
            <a:endParaRPr lang="en-US" dirty="0" smtClean="0"/>
          </a:p>
        </p:txBody>
      </p:sp>
      <p:sp>
        <p:nvSpPr>
          <p:cNvPr id="11268" name="Rectangle 5"/>
          <p:cNvSpPr>
            <a:spLocks noChangeArrowheads="1"/>
          </p:cNvSpPr>
          <p:nvPr/>
        </p:nvSpPr>
        <p:spPr bwMode="auto">
          <a:xfrm>
            <a:off x="3419475" y="404813"/>
            <a:ext cx="2235200" cy="10080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sz="1600" b="1" dirty="0" smtClean="0"/>
              <a:t>لوجود مصدر واحد للاستعلام</a:t>
            </a:r>
            <a:endParaRPr lang="en-US" dirty="0"/>
          </a:p>
        </p:txBody>
      </p:sp>
      <p:sp>
        <p:nvSpPr>
          <p:cNvPr id="11269" name="Rectangle 6"/>
          <p:cNvSpPr>
            <a:spLocks noChangeArrowheads="1"/>
          </p:cNvSpPr>
          <p:nvPr/>
        </p:nvSpPr>
        <p:spPr bwMode="auto">
          <a:xfrm>
            <a:off x="539750" y="2420938"/>
            <a:ext cx="2232025" cy="12239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sz="1700" b="1" dirty="0" smtClean="0"/>
              <a:t>تقيم فاعلية وسائل </a:t>
            </a:r>
          </a:p>
          <a:p>
            <a:pPr algn="ctr"/>
            <a:r>
              <a:rPr lang="ar-SA" sz="1700" b="1" dirty="0" smtClean="0"/>
              <a:t>الاستقطاب </a:t>
            </a:r>
          </a:p>
          <a:p>
            <a:pPr algn="ctr"/>
            <a:r>
              <a:rPr lang="ar-SA" sz="1700" b="1" dirty="0" smtClean="0"/>
              <a:t>المختلفة</a:t>
            </a:r>
            <a:endParaRPr lang="en-US" sz="1700" dirty="0"/>
          </a:p>
        </p:txBody>
      </p:sp>
      <p:sp>
        <p:nvSpPr>
          <p:cNvPr id="11270" name="Rectangle 7"/>
          <p:cNvSpPr>
            <a:spLocks noChangeArrowheads="1"/>
          </p:cNvSpPr>
          <p:nvPr/>
        </p:nvSpPr>
        <p:spPr bwMode="auto">
          <a:xfrm>
            <a:off x="7019925" y="2636838"/>
            <a:ext cx="1495425" cy="12239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b="1" dirty="0" smtClean="0"/>
              <a:t>جود سجل واحد</a:t>
            </a:r>
          </a:p>
          <a:p>
            <a:pPr algn="ctr"/>
            <a:r>
              <a:rPr lang="ar-SA" b="1" dirty="0" smtClean="0"/>
              <a:t> لطالبى الوظائف</a:t>
            </a:r>
            <a:endParaRPr lang="en-US" dirty="0"/>
          </a:p>
        </p:txBody>
      </p:sp>
      <p:sp>
        <p:nvSpPr>
          <p:cNvPr id="11271" name="Oval 8" descr="arc"/>
          <p:cNvSpPr>
            <a:spLocks noChangeArrowheads="1"/>
          </p:cNvSpPr>
          <p:nvPr/>
        </p:nvSpPr>
        <p:spPr bwMode="auto">
          <a:xfrm>
            <a:off x="2987675" y="2205038"/>
            <a:ext cx="3671888" cy="2374900"/>
          </a:xfrm>
          <a:prstGeom prst="ellipse">
            <a:avLst/>
          </a:prstGeom>
          <a:blipFill dpi="0" rotWithShape="1">
            <a:blip r:embed="rId2" cstate="print"/>
            <a:srcRect/>
            <a:stretch>
              <a:fillRect/>
            </a:stretch>
          </a:blipFill>
          <a:ln w="76200">
            <a:noFill/>
            <a:round/>
            <a:headEnd/>
            <a:tailEnd/>
          </a:ln>
        </p:spPr>
        <p:txBody>
          <a:bodyPr wrap="none" anchor="ctr"/>
          <a:lstStyle/>
          <a:p>
            <a:endParaRPr lang="en-US" sz="1200" dirty="0">
              <a:latin typeface="Times New Roman" pitchFamily="18" charset="0"/>
            </a:endParaRPr>
          </a:p>
          <a:p>
            <a:pPr algn="ctr"/>
            <a:r>
              <a:rPr lang="ar-SA" sz="2000" b="1" dirty="0" smtClean="0"/>
              <a:t>حتمية مركزية الاستقطاب</a:t>
            </a:r>
            <a:r>
              <a:rPr lang="en-US" sz="2000" b="1" dirty="0" smtClean="0"/>
              <a:t> </a:t>
            </a:r>
            <a:endParaRPr lang="en-US" sz="2000" dirty="0"/>
          </a:p>
        </p:txBody>
      </p:sp>
      <p:sp>
        <p:nvSpPr>
          <p:cNvPr id="11272" name="Rectangle 9"/>
          <p:cNvSpPr>
            <a:spLocks noChangeArrowheads="1"/>
          </p:cNvSpPr>
          <p:nvPr/>
        </p:nvSpPr>
        <p:spPr bwMode="auto">
          <a:xfrm>
            <a:off x="3276600" y="5229225"/>
            <a:ext cx="2654300" cy="1223963"/>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sz="1500" b="1" dirty="0" smtClean="0"/>
              <a:t>تنمية استراتيجية للإعلان عن الوظائف</a:t>
            </a:r>
          </a:p>
          <a:p>
            <a:pPr algn="ctr"/>
            <a:endParaRPr lang="ar-SA" sz="1500" b="1" dirty="0" smtClean="0"/>
          </a:p>
          <a:p>
            <a:pPr algn="ctr"/>
            <a:r>
              <a:rPr lang="ar-SA" sz="1500" b="1" dirty="0" smtClean="0"/>
              <a:t>واستخدام المعرفة المتخصصة</a:t>
            </a:r>
          </a:p>
          <a:p>
            <a:pPr algn="ctr"/>
            <a:r>
              <a:rPr lang="ar-SA" sz="1500" b="1" dirty="0" smtClean="0"/>
              <a:t> في إعداد وتصميم الإعلان</a:t>
            </a:r>
            <a:endParaRPr lang="en-US" sz="1500" dirty="0"/>
          </a:p>
        </p:txBody>
      </p:sp>
      <p:sp>
        <p:nvSpPr>
          <p:cNvPr id="11273" name="Line 10"/>
          <p:cNvSpPr>
            <a:spLocks noChangeShapeType="1"/>
          </p:cNvSpPr>
          <p:nvPr/>
        </p:nvSpPr>
        <p:spPr bwMode="auto">
          <a:xfrm flipH="1" flipV="1">
            <a:off x="5867400" y="1412875"/>
            <a:ext cx="1368425" cy="935038"/>
          </a:xfrm>
          <a:prstGeom prst="line">
            <a:avLst/>
          </a:prstGeom>
          <a:noFill/>
          <a:ln w="57150">
            <a:solidFill>
              <a:srgbClr val="000000"/>
            </a:solidFill>
            <a:round/>
            <a:headEnd type="triangle" w="med" len="med"/>
            <a:tailEnd type="triangle" w="med" len="med"/>
          </a:ln>
        </p:spPr>
        <p:txBody>
          <a:bodyPr/>
          <a:lstStyle/>
          <a:p>
            <a:endParaRPr lang="ar-SA"/>
          </a:p>
        </p:txBody>
      </p:sp>
      <p:sp>
        <p:nvSpPr>
          <p:cNvPr id="11274" name="Line 11"/>
          <p:cNvSpPr>
            <a:spLocks noChangeShapeType="1"/>
          </p:cNvSpPr>
          <p:nvPr/>
        </p:nvSpPr>
        <p:spPr bwMode="auto">
          <a:xfrm flipH="1">
            <a:off x="1763713" y="1196975"/>
            <a:ext cx="1366837" cy="936625"/>
          </a:xfrm>
          <a:prstGeom prst="line">
            <a:avLst/>
          </a:prstGeom>
          <a:noFill/>
          <a:ln w="57150">
            <a:solidFill>
              <a:srgbClr val="000000"/>
            </a:solidFill>
            <a:round/>
            <a:headEnd type="triangle" w="med" len="med"/>
            <a:tailEnd type="triangle" w="med" len="med"/>
          </a:ln>
        </p:spPr>
        <p:txBody>
          <a:bodyPr/>
          <a:lstStyle/>
          <a:p>
            <a:endParaRPr lang="ar-SA"/>
          </a:p>
        </p:txBody>
      </p:sp>
      <p:sp>
        <p:nvSpPr>
          <p:cNvPr id="11275" name="Line 12"/>
          <p:cNvSpPr>
            <a:spLocks noChangeShapeType="1"/>
          </p:cNvSpPr>
          <p:nvPr/>
        </p:nvSpPr>
        <p:spPr bwMode="auto">
          <a:xfrm flipH="1" flipV="1">
            <a:off x="1979613" y="4365625"/>
            <a:ext cx="863600" cy="1150938"/>
          </a:xfrm>
          <a:prstGeom prst="line">
            <a:avLst/>
          </a:prstGeom>
          <a:noFill/>
          <a:ln w="57150">
            <a:solidFill>
              <a:srgbClr val="000000"/>
            </a:solidFill>
            <a:round/>
            <a:headEnd type="triangle" w="med" len="med"/>
            <a:tailEnd type="triangle" w="med" len="med"/>
          </a:ln>
        </p:spPr>
        <p:txBody>
          <a:bodyPr/>
          <a:lstStyle/>
          <a:p>
            <a:endParaRPr lang="ar-SA"/>
          </a:p>
        </p:txBody>
      </p:sp>
      <p:sp>
        <p:nvSpPr>
          <p:cNvPr id="11276" name="Line 13"/>
          <p:cNvSpPr>
            <a:spLocks noChangeShapeType="1"/>
          </p:cNvSpPr>
          <p:nvPr/>
        </p:nvSpPr>
        <p:spPr bwMode="auto">
          <a:xfrm flipH="1">
            <a:off x="5867400" y="4149725"/>
            <a:ext cx="1584325" cy="1727200"/>
          </a:xfrm>
          <a:prstGeom prst="line">
            <a:avLst/>
          </a:prstGeom>
          <a:noFill/>
          <a:ln w="57150">
            <a:solidFill>
              <a:srgbClr val="000000"/>
            </a:solidFill>
            <a:round/>
            <a:headEnd type="triangle" w="med" len="med"/>
            <a:tailEnd type="triangle" w="med" len="med"/>
          </a:ln>
        </p:spPr>
        <p:txBody>
          <a:bodyPr/>
          <a:lstStyle/>
          <a:p>
            <a:endParaRPr lang="ar-SA"/>
          </a:p>
        </p:txBody>
      </p:sp>
      <p:sp>
        <p:nvSpPr>
          <p:cNvPr id="11277" name="Line 14"/>
          <p:cNvSpPr>
            <a:spLocks noChangeShapeType="1"/>
          </p:cNvSpPr>
          <p:nvPr/>
        </p:nvSpPr>
        <p:spPr bwMode="auto">
          <a:xfrm flipH="1">
            <a:off x="2771775" y="3357563"/>
            <a:ext cx="431800" cy="0"/>
          </a:xfrm>
          <a:prstGeom prst="line">
            <a:avLst/>
          </a:prstGeom>
          <a:noFill/>
          <a:ln w="38100">
            <a:solidFill>
              <a:srgbClr val="000000"/>
            </a:solidFill>
            <a:round/>
            <a:headEnd/>
            <a:tailEnd type="triangle" w="med" len="med"/>
          </a:ln>
        </p:spPr>
        <p:txBody>
          <a:bodyPr/>
          <a:lstStyle/>
          <a:p>
            <a:endParaRPr lang="ar-SA"/>
          </a:p>
        </p:txBody>
      </p:sp>
      <p:sp>
        <p:nvSpPr>
          <p:cNvPr id="11278" name="Line 15"/>
          <p:cNvSpPr>
            <a:spLocks noChangeShapeType="1"/>
          </p:cNvSpPr>
          <p:nvPr/>
        </p:nvSpPr>
        <p:spPr bwMode="auto">
          <a:xfrm>
            <a:off x="6300788" y="3573463"/>
            <a:ext cx="503237" cy="0"/>
          </a:xfrm>
          <a:prstGeom prst="line">
            <a:avLst/>
          </a:prstGeom>
          <a:noFill/>
          <a:ln w="38100">
            <a:solidFill>
              <a:srgbClr val="000000"/>
            </a:solidFill>
            <a:round/>
            <a:headEnd/>
            <a:tailEnd type="triangle" w="med" len="med"/>
          </a:ln>
        </p:spPr>
        <p:txBody>
          <a:bodyPr/>
          <a:lstStyle/>
          <a:p>
            <a:endParaRPr lang="ar-SA"/>
          </a:p>
        </p:txBody>
      </p:sp>
      <p:sp>
        <p:nvSpPr>
          <p:cNvPr id="11279" name="Line 16"/>
          <p:cNvSpPr>
            <a:spLocks noChangeShapeType="1"/>
          </p:cNvSpPr>
          <p:nvPr/>
        </p:nvSpPr>
        <p:spPr bwMode="auto">
          <a:xfrm flipV="1">
            <a:off x="4644008" y="1412776"/>
            <a:ext cx="0" cy="503238"/>
          </a:xfrm>
          <a:prstGeom prst="line">
            <a:avLst/>
          </a:prstGeom>
          <a:noFill/>
          <a:ln w="38100">
            <a:solidFill>
              <a:srgbClr val="000000"/>
            </a:solidFill>
            <a:round/>
            <a:headEnd/>
            <a:tailEnd type="triangle" w="med" len="med"/>
          </a:ln>
        </p:spPr>
        <p:txBody>
          <a:bodyPr/>
          <a:lstStyle/>
          <a:p>
            <a:endParaRPr lang="ar-SA"/>
          </a:p>
        </p:txBody>
      </p:sp>
      <p:sp>
        <p:nvSpPr>
          <p:cNvPr id="11280" name="Line 17"/>
          <p:cNvSpPr>
            <a:spLocks noChangeShapeType="1"/>
          </p:cNvSpPr>
          <p:nvPr/>
        </p:nvSpPr>
        <p:spPr bwMode="auto">
          <a:xfrm>
            <a:off x="4643438" y="4437063"/>
            <a:ext cx="0" cy="503237"/>
          </a:xfrm>
          <a:prstGeom prst="line">
            <a:avLst/>
          </a:prstGeom>
          <a:noFill/>
          <a:ln w="38100">
            <a:solidFill>
              <a:srgbClr val="000000"/>
            </a:solidFill>
            <a:round/>
            <a:headEnd/>
            <a:tailEnd type="triangle" w="med" len="med"/>
          </a:ln>
        </p:spPr>
        <p:txBody>
          <a:bodyPr/>
          <a:lstStyle/>
          <a:p>
            <a:endParaRPr lang="ar-SA"/>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2"/>
          </p:nvPr>
        </p:nvSpPr>
        <p:spPr>
          <a:noFill/>
        </p:spPr>
        <p:txBody>
          <a:bodyPr/>
          <a:lstStyle/>
          <a:p>
            <a:fld id="{514D613A-B306-42CA-AD5D-D5D92AA481A1}" type="slidenum">
              <a:rPr lang="ar-SA"/>
              <a:pPr/>
              <a:t>39</a:t>
            </a:fld>
            <a:endParaRPr lang="en-US"/>
          </a:p>
        </p:txBody>
      </p:sp>
      <p:sp>
        <p:nvSpPr>
          <p:cNvPr id="11267" name="Rectangle 4"/>
          <p:cNvSpPr>
            <a:spLocks noGrp="1" noChangeArrowheads="1"/>
          </p:cNvSpPr>
          <p:nvPr>
            <p:ph/>
          </p:nvPr>
        </p:nvSpPr>
        <p:spPr/>
        <p:txBody>
          <a:bodyPr/>
          <a:lstStyle/>
          <a:p>
            <a:pPr eaLnBrk="1" hangingPunct="1"/>
            <a:r>
              <a:rPr lang="ar-SA" dirty="0" smtClean="0"/>
              <a:t> </a:t>
            </a:r>
            <a:endParaRPr lang="en-US" dirty="0" smtClean="0"/>
          </a:p>
        </p:txBody>
      </p:sp>
      <p:sp>
        <p:nvSpPr>
          <p:cNvPr id="11268" name="Rectangle 5"/>
          <p:cNvSpPr>
            <a:spLocks noChangeArrowheads="1"/>
          </p:cNvSpPr>
          <p:nvPr/>
        </p:nvSpPr>
        <p:spPr bwMode="auto">
          <a:xfrm>
            <a:off x="3419475" y="404813"/>
            <a:ext cx="2235200" cy="10080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sz="1600" b="1" dirty="0" smtClean="0"/>
              <a:t>معرفة حدود السوق</a:t>
            </a:r>
          </a:p>
          <a:p>
            <a:pPr algn="ctr"/>
            <a:r>
              <a:rPr lang="ar-SA" sz="1600" b="1" dirty="0" smtClean="0"/>
              <a:t>لتقدير العرض المتاح </a:t>
            </a:r>
          </a:p>
          <a:p>
            <a:pPr algn="ctr"/>
            <a:r>
              <a:rPr lang="ar-SA" sz="1600" b="1" dirty="0" smtClean="0"/>
              <a:t>من العمالة المؤهلة</a:t>
            </a:r>
            <a:endParaRPr lang="en-US" dirty="0"/>
          </a:p>
        </p:txBody>
      </p:sp>
      <p:sp>
        <p:nvSpPr>
          <p:cNvPr id="11269" name="Rectangle 6"/>
          <p:cNvSpPr>
            <a:spLocks noChangeArrowheads="1"/>
          </p:cNvSpPr>
          <p:nvPr/>
        </p:nvSpPr>
        <p:spPr bwMode="auto">
          <a:xfrm>
            <a:off x="107504" y="2420938"/>
            <a:ext cx="2664271" cy="12239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b="1" dirty="0" smtClean="0"/>
              <a:t>دراسة مدى جاذبية العمل الحكومي</a:t>
            </a:r>
          </a:p>
          <a:p>
            <a:pPr algn="ctr"/>
            <a:r>
              <a:rPr lang="ar-SA" b="1" dirty="0" smtClean="0"/>
              <a:t>لإعادة النظر فى جداول</a:t>
            </a:r>
          </a:p>
          <a:p>
            <a:pPr algn="ctr"/>
            <a:r>
              <a:rPr lang="ar-SA" b="1" dirty="0" smtClean="0"/>
              <a:t> الأجور والرواتب</a:t>
            </a:r>
            <a:endParaRPr lang="en-US" dirty="0"/>
          </a:p>
        </p:txBody>
      </p:sp>
      <p:sp>
        <p:nvSpPr>
          <p:cNvPr id="11270" name="Rectangle 7"/>
          <p:cNvSpPr>
            <a:spLocks noChangeArrowheads="1"/>
          </p:cNvSpPr>
          <p:nvPr/>
        </p:nvSpPr>
        <p:spPr bwMode="auto">
          <a:xfrm>
            <a:off x="7019925" y="2636838"/>
            <a:ext cx="1495425" cy="12239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b="1" dirty="0" smtClean="0"/>
              <a:t>معرفة المهارات </a:t>
            </a:r>
          </a:p>
          <a:p>
            <a:pPr algn="ctr"/>
            <a:r>
              <a:rPr lang="ar-SA" b="1" dirty="0" smtClean="0"/>
              <a:t>المتاحة</a:t>
            </a:r>
            <a:endParaRPr lang="en-US" dirty="0"/>
          </a:p>
        </p:txBody>
      </p:sp>
      <p:sp>
        <p:nvSpPr>
          <p:cNvPr id="11271" name="Oval 8" descr="arc"/>
          <p:cNvSpPr>
            <a:spLocks noChangeArrowheads="1"/>
          </p:cNvSpPr>
          <p:nvPr/>
        </p:nvSpPr>
        <p:spPr bwMode="auto">
          <a:xfrm>
            <a:off x="2987675" y="2205038"/>
            <a:ext cx="3671888" cy="2374900"/>
          </a:xfrm>
          <a:prstGeom prst="ellipse">
            <a:avLst/>
          </a:prstGeom>
          <a:blipFill dpi="0" rotWithShape="1">
            <a:blip r:embed="rId2" cstate="print"/>
            <a:srcRect/>
            <a:stretch>
              <a:fillRect/>
            </a:stretch>
          </a:blipFill>
          <a:ln w="76200">
            <a:noFill/>
            <a:round/>
            <a:headEnd/>
            <a:tailEnd/>
          </a:ln>
        </p:spPr>
        <p:txBody>
          <a:bodyPr wrap="none" anchor="ctr"/>
          <a:lstStyle/>
          <a:p>
            <a:endParaRPr lang="en-US" sz="1400" dirty="0">
              <a:latin typeface="Times New Roman" pitchFamily="18" charset="0"/>
            </a:endParaRPr>
          </a:p>
          <a:p>
            <a:pPr algn="ctr"/>
            <a:r>
              <a:rPr lang="ar-SA" sz="2000" b="1" dirty="0" smtClean="0"/>
              <a:t>حتمية معرفة سوق العمل</a:t>
            </a:r>
            <a:r>
              <a:rPr lang="en-US" sz="2000" b="1" dirty="0" smtClean="0"/>
              <a:t> </a:t>
            </a:r>
            <a:endParaRPr lang="en-US" sz="2000" dirty="0"/>
          </a:p>
        </p:txBody>
      </p:sp>
      <p:sp>
        <p:nvSpPr>
          <p:cNvPr id="11272" name="Rectangle 9"/>
          <p:cNvSpPr>
            <a:spLocks noChangeArrowheads="1"/>
          </p:cNvSpPr>
          <p:nvPr/>
        </p:nvSpPr>
        <p:spPr bwMode="auto">
          <a:xfrm>
            <a:off x="2843213" y="5229225"/>
            <a:ext cx="3087687" cy="1223963"/>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b="1" dirty="0" smtClean="0"/>
              <a:t>معرفة الظروف الاقتصادية فى كل منطقة </a:t>
            </a:r>
          </a:p>
          <a:p>
            <a:pPr algn="ctr"/>
            <a:r>
              <a:rPr lang="ar-SA" b="1" dirty="0" smtClean="0"/>
              <a:t>ومدى تأثيرها على مستويات الأجور</a:t>
            </a:r>
          </a:p>
          <a:p>
            <a:pPr algn="ctr"/>
            <a:endParaRPr lang="en-US" dirty="0"/>
          </a:p>
        </p:txBody>
      </p:sp>
      <p:sp>
        <p:nvSpPr>
          <p:cNvPr id="11273" name="Line 10"/>
          <p:cNvSpPr>
            <a:spLocks noChangeShapeType="1"/>
          </p:cNvSpPr>
          <p:nvPr/>
        </p:nvSpPr>
        <p:spPr bwMode="auto">
          <a:xfrm flipH="1" flipV="1">
            <a:off x="5867400" y="1412875"/>
            <a:ext cx="1368425" cy="935038"/>
          </a:xfrm>
          <a:prstGeom prst="line">
            <a:avLst/>
          </a:prstGeom>
          <a:noFill/>
          <a:ln w="57150">
            <a:solidFill>
              <a:srgbClr val="000000"/>
            </a:solidFill>
            <a:round/>
            <a:headEnd type="triangle" w="med" len="med"/>
            <a:tailEnd type="triangle" w="med" len="med"/>
          </a:ln>
        </p:spPr>
        <p:txBody>
          <a:bodyPr/>
          <a:lstStyle/>
          <a:p>
            <a:endParaRPr lang="ar-SA"/>
          </a:p>
        </p:txBody>
      </p:sp>
      <p:sp>
        <p:nvSpPr>
          <p:cNvPr id="11274" name="Line 11"/>
          <p:cNvSpPr>
            <a:spLocks noChangeShapeType="1"/>
          </p:cNvSpPr>
          <p:nvPr/>
        </p:nvSpPr>
        <p:spPr bwMode="auto">
          <a:xfrm flipH="1">
            <a:off x="1763713" y="1196975"/>
            <a:ext cx="1366837" cy="936625"/>
          </a:xfrm>
          <a:prstGeom prst="line">
            <a:avLst/>
          </a:prstGeom>
          <a:noFill/>
          <a:ln w="57150">
            <a:solidFill>
              <a:srgbClr val="000000"/>
            </a:solidFill>
            <a:round/>
            <a:headEnd type="triangle" w="med" len="med"/>
            <a:tailEnd type="triangle" w="med" len="med"/>
          </a:ln>
        </p:spPr>
        <p:txBody>
          <a:bodyPr/>
          <a:lstStyle/>
          <a:p>
            <a:endParaRPr lang="ar-SA"/>
          </a:p>
        </p:txBody>
      </p:sp>
      <p:sp>
        <p:nvSpPr>
          <p:cNvPr id="11275" name="Line 12"/>
          <p:cNvSpPr>
            <a:spLocks noChangeShapeType="1"/>
          </p:cNvSpPr>
          <p:nvPr/>
        </p:nvSpPr>
        <p:spPr bwMode="auto">
          <a:xfrm flipH="1" flipV="1">
            <a:off x="1763688" y="4149080"/>
            <a:ext cx="863600" cy="1150938"/>
          </a:xfrm>
          <a:prstGeom prst="line">
            <a:avLst/>
          </a:prstGeom>
          <a:noFill/>
          <a:ln w="57150">
            <a:solidFill>
              <a:srgbClr val="000000"/>
            </a:solidFill>
            <a:round/>
            <a:headEnd type="triangle" w="med" len="med"/>
            <a:tailEnd type="triangle" w="med" len="med"/>
          </a:ln>
        </p:spPr>
        <p:txBody>
          <a:bodyPr/>
          <a:lstStyle/>
          <a:p>
            <a:endParaRPr lang="ar-SA"/>
          </a:p>
        </p:txBody>
      </p:sp>
      <p:sp>
        <p:nvSpPr>
          <p:cNvPr id="11276" name="Line 13"/>
          <p:cNvSpPr>
            <a:spLocks noChangeShapeType="1"/>
          </p:cNvSpPr>
          <p:nvPr/>
        </p:nvSpPr>
        <p:spPr bwMode="auto">
          <a:xfrm flipH="1">
            <a:off x="6084168" y="4149080"/>
            <a:ext cx="1295548" cy="1368152"/>
          </a:xfrm>
          <a:prstGeom prst="line">
            <a:avLst/>
          </a:prstGeom>
          <a:noFill/>
          <a:ln w="57150">
            <a:solidFill>
              <a:srgbClr val="000000"/>
            </a:solidFill>
            <a:round/>
            <a:headEnd type="triangle" w="med" len="med"/>
            <a:tailEnd type="triangle" w="med" len="med"/>
          </a:ln>
        </p:spPr>
        <p:txBody>
          <a:bodyPr/>
          <a:lstStyle/>
          <a:p>
            <a:endParaRPr lang="ar-SA"/>
          </a:p>
        </p:txBody>
      </p:sp>
      <p:sp>
        <p:nvSpPr>
          <p:cNvPr id="11277" name="Line 14"/>
          <p:cNvSpPr>
            <a:spLocks noChangeShapeType="1"/>
          </p:cNvSpPr>
          <p:nvPr/>
        </p:nvSpPr>
        <p:spPr bwMode="auto">
          <a:xfrm flipH="1">
            <a:off x="2771775" y="3357563"/>
            <a:ext cx="431800" cy="0"/>
          </a:xfrm>
          <a:prstGeom prst="line">
            <a:avLst/>
          </a:prstGeom>
          <a:noFill/>
          <a:ln w="38100">
            <a:solidFill>
              <a:srgbClr val="000000"/>
            </a:solidFill>
            <a:round/>
            <a:headEnd/>
            <a:tailEnd type="triangle" w="med" len="med"/>
          </a:ln>
        </p:spPr>
        <p:txBody>
          <a:bodyPr/>
          <a:lstStyle/>
          <a:p>
            <a:endParaRPr lang="ar-SA"/>
          </a:p>
        </p:txBody>
      </p:sp>
      <p:sp>
        <p:nvSpPr>
          <p:cNvPr id="11278" name="Line 15"/>
          <p:cNvSpPr>
            <a:spLocks noChangeShapeType="1"/>
          </p:cNvSpPr>
          <p:nvPr/>
        </p:nvSpPr>
        <p:spPr bwMode="auto">
          <a:xfrm>
            <a:off x="6300788" y="3573463"/>
            <a:ext cx="503237" cy="0"/>
          </a:xfrm>
          <a:prstGeom prst="line">
            <a:avLst/>
          </a:prstGeom>
          <a:noFill/>
          <a:ln w="38100">
            <a:solidFill>
              <a:srgbClr val="000000"/>
            </a:solidFill>
            <a:round/>
            <a:headEnd/>
            <a:tailEnd type="triangle" w="med" len="med"/>
          </a:ln>
        </p:spPr>
        <p:txBody>
          <a:bodyPr/>
          <a:lstStyle/>
          <a:p>
            <a:endParaRPr lang="ar-SA"/>
          </a:p>
        </p:txBody>
      </p:sp>
      <p:sp>
        <p:nvSpPr>
          <p:cNvPr id="11279" name="Line 16"/>
          <p:cNvSpPr>
            <a:spLocks noChangeShapeType="1"/>
          </p:cNvSpPr>
          <p:nvPr/>
        </p:nvSpPr>
        <p:spPr bwMode="auto">
          <a:xfrm flipV="1">
            <a:off x="4644008" y="1412776"/>
            <a:ext cx="0" cy="503238"/>
          </a:xfrm>
          <a:prstGeom prst="line">
            <a:avLst/>
          </a:prstGeom>
          <a:noFill/>
          <a:ln w="38100">
            <a:solidFill>
              <a:srgbClr val="000000"/>
            </a:solidFill>
            <a:round/>
            <a:headEnd/>
            <a:tailEnd type="triangle" w="med" len="med"/>
          </a:ln>
        </p:spPr>
        <p:txBody>
          <a:bodyPr/>
          <a:lstStyle/>
          <a:p>
            <a:endParaRPr lang="ar-SA"/>
          </a:p>
        </p:txBody>
      </p:sp>
      <p:sp>
        <p:nvSpPr>
          <p:cNvPr id="11280" name="Line 17"/>
          <p:cNvSpPr>
            <a:spLocks noChangeShapeType="1"/>
          </p:cNvSpPr>
          <p:nvPr/>
        </p:nvSpPr>
        <p:spPr bwMode="auto">
          <a:xfrm>
            <a:off x="4643438" y="4437063"/>
            <a:ext cx="0" cy="503237"/>
          </a:xfrm>
          <a:prstGeom prst="line">
            <a:avLst/>
          </a:prstGeom>
          <a:noFill/>
          <a:ln w="38100">
            <a:solidFill>
              <a:srgbClr val="000000"/>
            </a:solidFill>
            <a:round/>
            <a:headEnd/>
            <a:tailEnd type="triangle" w="med" len="med"/>
          </a:ln>
        </p:spPr>
        <p:txBody>
          <a:bodyPr/>
          <a:lstStyle/>
          <a:p>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defTabSz="913805">
              <a:defRPr/>
            </a:pPr>
            <a:fld id="{48741DCD-9287-4741-A6DF-B5E5E981EEF0}" type="slidenum">
              <a:rPr lang="en-US" altLang="en-US">
                <a:solidFill>
                  <a:prstClr val="black">
                    <a:tint val="75000"/>
                  </a:prstClr>
                </a:solidFill>
                <a:cs typeface="Arial" charset="0"/>
              </a:rPr>
              <a:pPr defTabSz="913805">
                <a:defRPr/>
              </a:pPr>
              <a:t>4</a:t>
            </a:fld>
            <a:endParaRPr lang="en-US" altLang="en-US" dirty="0">
              <a:solidFill>
                <a:prstClr val="black">
                  <a:tint val="75000"/>
                </a:prstClr>
              </a:solidFill>
              <a:cs typeface="Arial" charset="0"/>
            </a:endParaRPr>
          </a:p>
        </p:txBody>
      </p:sp>
      <p:sp>
        <p:nvSpPr>
          <p:cNvPr id="6148" name="Rectangle 8"/>
          <p:cNvSpPr>
            <a:spLocks noGrp="1" noChangeArrowheads="1"/>
          </p:cNvSpPr>
          <p:nvPr>
            <p:ph type="title"/>
          </p:nvPr>
        </p:nvSpPr>
        <p:spPr/>
        <p:txBody>
          <a:bodyPr/>
          <a:lstStyle/>
          <a:p>
            <a:pPr eaLnBrk="1" hangingPunct="1"/>
            <a:r>
              <a:rPr lang="ar-EG" dirty="0" smtClean="0"/>
              <a:t>بسم الله الرحمن الرحيم</a:t>
            </a:r>
            <a:endParaRPr lang="en-US" dirty="0" smtClean="0"/>
          </a:p>
        </p:txBody>
      </p:sp>
      <p:sp>
        <p:nvSpPr>
          <p:cNvPr id="6149" name="Rectangle 9"/>
          <p:cNvSpPr>
            <a:spLocks noGrp="1" noChangeArrowheads="1"/>
          </p:cNvSpPr>
          <p:nvPr>
            <p:ph type="body" idx="1"/>
          </p:nvPr>
        </p:nvSpPr>
        <p:spPr/>
        <p:txBody>
          <a:bodyPr/>
          <a:lstStyle/>
          <a:p>
            <a:pPr algn="ctr" eaLnBrk="1" hangingPunct="1"/>
            <a:endParaRPr lang="ar-EG" sz="2700" dirty="0" smtClean="0"/>
          </a:p>
          <a:p>
            <a:pPr algn="ctr" eaLnBrk="1" hangingPunct="1">
              <a:buNone/>
            </a:pPr>
            <a:r>
              <a:rPr lang="ar-EG" sz="2700" b="1" dirty="0" smtClean="0"/>
              <a:t>يقول الكاتب جيفري فيفر </a:t>
            </a:r>
            <a:r>
              <a:rPr lang="en-US" sz="2700" b="1" dirty="0" smtClean="0"/>
              <a:t>Jeffrey </a:t>
            </a:r>
            <a:r>
              <a:rPr lang="en-US" sz="2700" b="1" dirty="0" err="1" smtClean="0"/>
              <a:t>Pfeffer</a:t>
            </a:r>
            <a:r>
              <a:rPr lang="ar-EG" sz="2700" b="1" dirty="0" smtClean="0"/>
              <a:t> </a:t>
            </a:r>
          </a:p>
          <a:p>
            <a:pPr lvl="1" algn="ctr" eaLnBrk="1" hangingPunct="1"/>
            <a:endParaRPr lang="en-US" sz="2200" dirty="0" smtClean="0"/>
          </a:p>
          <a:p>
            <a:pPr lvl="1" algn="ctr" eaLnBrk="1" hangingPunct="1">
              <a:buNone/>
            </a:pPr>
            <a:r>
              <a:rPr lang="ar-SA" sz="4400" dirty="0" smtClean="0">
                <a:solidFill>
                  <a:schemeClr val="tx2">
                    <a:lumMod val="50000"/>
                  </a:schemeClr>
                </a:solidFill>
              </a:rPr>
              <a:t>ا</a:t>
            </a:r>
            <a:r>
              <a:rPr lang="ar-EG" sz="4000" dirty="0" smtClean="0">
                <a:solidFill>
                  <a:schemeClr val="tx2">
                    <a:lumMod val="50000"/>
                  </a:schemeClr>
                </a:solidFill>
              </a:rPr>
              <a:t>ن </a:t>
            </a:r>
            <a:r>
              <a:rPr lang="ar-EG" sz="4000" b="1" dirty="0" smtClean="0">
                <a:solidFill>
                  <a:schemeClr val="tx2">
                    <a:lumMod val="50000"/>
                  </a:schemeClr>
                </a:solidFill>
              </a:rPr>
              <a:t>نجاح المؤسسات يعتمد على طاقتها البشرية</a:t>
            </a:r>
            <a:r>
              <a:rPr lang="ar-SA" sz="4000" b="1" dirty="0" smtClean="0">
                <a:solidFill>
                  <a:schemeClr val="tx2">
                    <a:lumMod val="50000"/>
                  </a:schemeClr>
                </a:solidFill>
              </a:rPr>
              <a:t> </a:t>
            </a:r>
            <a:r>
              <a:rPr lang="ar-EG" sz="4000" b="1" dirty="0" smtClean="0">
                <a:solidFill>
                  <a:schemeClr val="tx2">
                    <a:lumMod val="50000"/>
                  </a:schemeClr>
                </a:solidFill>
              </a:rPr>
              <a:t>(الأفراد)</a:t>
            </a:r>
            <a:r>
              <a:rPr lang="ar-SA" sz="4000" b="1" dirty="0" smtClean="0">
                <a:solidFill>
                  <a:schemeClr val="tx2">
                    <a:lumMod val="50000"/>
                  </a:schemeClr>
                </a:solidFill>
              </a:rPr>
              <a:t> التي </a:t>
            </a:r>
            <a:r>
              <a:rPr lang="ar-EG" sz="4000" b="1" dirty="0" smtClean="0">
                <a:solidFill>
                  <a:schemeClr val="tx2">
                    <a:lumMod val="50000"/>
                  </a:schemeClr>
                </a:solidFill>
              </a:rPr>
              <a:t>يصفها بأنها </a:t>
            </a:r>
            <a:r>
              <a:rPr lang="ar-SA" sz="4000" b="1" dirty="0" smtClean="0">
                <a:solidFill>
                  <a:schemeClr val="tx2">
                    <a:lumMod val="50000"/>
                  </a:schemeClr>
                </a:solidFill>
              </a:rPr>
              <a:t>مصدراً للميزة </a:t>
            </a:r>
            <a:r>
              <a:rPr lang="ar-EG" sz="4000" b="1" dirty="0" smtClean="0">
                <a:solidFill>
                  <a:schemeClr val="tx2">
                    <a:lumMod val="50000"/>
                  </a:schemeClr>
                </a:solidFill>
              </a:rPr>
              <a:t>ال</a:t>
            </a:r>
            <a:r>
              <a:rPr lang="ar-SA" sz="4000" b="1" dirty="0" smtClean="0">
                <a:solidFill>
                  <a:schemeClr val="tx2">
                    <a:lumMod val="50000"/>
                  </a:schemeClr>
                </a:solidFill>
              </a:rPr>
              <a:t>إ</a:t>
            </a:r>
            <a:r>
              <a:rPr lang="ar-EG" sz="4000" b="1" dirty="0" smtClean="0">
                <a:solidFill>
                  <a:schemeClr val="tx2">
                    <a:lumMod val="50000"/>
                  </a:schemeClr>
                </a:solidFill>
              </a:rPr>
              <a:t>ستراتيجية التنافسية</a:t>
            </a:r>
            <a:r>
              <a:rPr lang="ar-SA" sz="4000" b="1" dirty="0" smtClean="0">
                <a:solidFill>
                  <a:schemeClr val="tx2">
                    <a:lumMod val="50000"/>
                  </a:schemeClr>
                </a:solidFill>
              </a:rPr>
              <a:t>،</a:t>
            </a:r>
            <a:r>
              <a:rPr lang="ar-EG" sz="4000" b="1" dirty="0" smtClean="0">
                <a:solidFill>
                  <a:schemeClr val="tx2">
                    <a:lumMod val="50000"/>
                  </a:schemeClr>
                </a:solidFill>
              </a:rPr>
              <a:t> لهذا يجب ال</a:t>
            </a:r>
            <a:r>
              <a:rPr lang="ar-SA" sz="4000" b="1" dirty="0" smtClean="0">
                <a:solidFill>
                  <a:schemeClr val="tx2">
                    <a:lumMod val="50000"/>
                  </a:schemeClr>
                </a:solidFill>
              </a:rPr>
              <a:t>إ</a:t>
            </a:r>
            <a:r>
              <a:rPr lang="ar-EG" sz="4000" b="1" dirty="0" smtClean="0">
                <a:solidFill>
                  <a:schemeClr val="tx2">
                    <a:lumMod val="50000"/>
                  </a:schemeClr>
                </a:solidFill>
              </a:rPr>
              <a:t>ستثمار في المورد البشري والعناية به.</a:t>
            </a:r>
          </a:p>
          <a:p>
            <a:pPr lvl="1" algn="ctr" eaLnBrk="1" hangingPunct="1"/>
            <a:endParaRPr lang="ar-EG" sz="2200" dirty="0" smtClean="0"/>
          </a:p>
        </p:txBody>
      </p:sp>
    </p:spTree>
    <p:extLst>
      <p:ext uri="{BB962C8B-B14F-4D97-AF65-F5344CB8AC3E}">
        <p14:creationId xmlns:p14="http://schemas.microsoft.com/office/powerpoint/2010/main" xmlns="" val="315723012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2"/>
          </p:nvPr>
        </p:nvSpPr>
        <p:spPr>
          <a:noFill/>
        </p:spPr>
        <p:txBody>
          <a:bodyPr/>
          <a:lstStyle/>
          <a:p>
            <a:fld id="{514D613A-B306-42CA-AD5D-D5D92AA481A1}" type="slidenum">
              <a:rPr lang="ar-SA"/>
              <a:pPr/>
              <a:t>40</a:t>
            </a:fld>
            <a:endParaRPr lang="en-US"/>
          </a:p>
        </p:txBody>
      </p:sp>
      <p:sp>
        <p:nvSpPr>
          <p:cNvPr id="11267" name="Rectangle 4"/>
          <p:cNvSpPr>
            <a:spLocks noGrp="1" noChangeArrowheads="1"/>
          </p:cNvSpPr>
          <p:nvPr>
            <p:ph/>
          </p:nvPr>
        </p:nvSpPr>
        <p:spPr/>
        <p:txBody>
          <a:bodyPr/>
          <a:lstStyle/>
          <a:p>
            <a:pPr eaLnBrk="1" hangingPunct="1"/>
            <a:r>
              <a:rPr lang="ar-SA" dirty="0" smtClean="0"/>
              <a:t> </a:t>
            </a:r>
            <a:endParaRPr lang="en-US" dirty="0" smtClean="0"/>
          </a:p>
        </p:txBody>
      </p:sp>
      <p:sp>
        <p:nvSpPr>
          <p:cNvPr id="11268" name="Rectangle 5"/>
          <p:cNvSpPr>
            <a:spLocks noChangeArrowheads="1"/>
          </p:cNvSpPr>
          <p:nvPr/>
        </p:nvSpPr>
        <p:spPr bwMode="auto">
          <a:xfrm>
            <a:off x="3419475" y="404813"/>
            <a:ext cx="2235200" cy="10080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sz="1600" b="1" dirty="0" smtClean="0"/>
              <a:t>معرفة عدد من تم استقطابهم </a:t>
            </a:r>
          </a:p>
          <a:p>
            <a:pPr algn="ctr"/>
            <a:r>
              <a:rPr lang="ar-SA" sz="1600" b="1" dirty="0" smtClean="0"/>
              <a:t>من كل مصدر</a:t>
            </a:r>
            <a:endParaRPr lang="en-US" dirty="0"/>
          </a:p>
        </p:txBody>
      </p:sp>
      <p:sp>
        <p:nvSpPr>
          <p:cNvPr id="11269" name="Rectangle 6"/>
          <p:cNvSpPr>
            <a:spLocks noChangeArrowheads="1"/>
          </p:cNvSpPr>
          <p:nvPr/>
        </p:nvSpPr>
        <p:spPr bwMode="auto">
          <a:xfrm>
            <a:off x="251520" y="2637086"/>
            <a:ext cx="2448247" cy="1223962"/>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b="1" dirty="0"/>
              <a:t>إ</a:t>
            </a:r>
            <a:r>
              <a:rPr lang="ar-SA" b="1" dirty="0" smtClean="0"/>
              <a:t>جراء التعديلات الضرورية </a:t>
            </a:r>
          </a:p>
          <a:p>
            <a:pPr algn="ctr"/>
            <a:r>
              <a:rPr lang="ar-SA" b="1" dirty="0" smtClean="0"/>
              <a:t>لمصادر الاستقطاب</a:t>
            </a:r>
            <a:endParaRPr lang="en-US" dirty="0"/>
          </a:p>
        </p:txBody>
      </p:sp>
      <p:sp>
        <p:nvSpPr>
          <p:cNvPr id="11270" name="Rectangle 7"/>
          <p:cNvSpPr>
            <a:spLocks noChangeArrowheads="1"/>
          </p:cNvSpPr>
          <p:nvPr/>
        </p:nvSpPr>
        <p:spPr bwMode="auto">
          <a:xfrm>
            <a:off x="6804249" y="2636838"/>
            <a:ext cx="2016224" cy="1224210"/>
          </a:xfrm>
          <a:prstGeom prst="rect">
            <a:avLst/>
          </a:prstGeom>
          <a:gradFill rotWithShape="1">
            <a:gsLst>
              <a:gs pos="0">
                <a:srgbClr val="33CCFF"/>
              </a:gs>
              <a:gs pos="50000">
                <a:srgbClr val="F7FC1A"/>
              </a:gs>
              <a:gs pos="100000">
                <a:srgbClr val="33CCFF"/>
              </a:gs>
            </a:gsLst>
            <a:lin ang="5400000" scaled="1"/>
          </a:gradFill>
          <a:ln w="9525">
            <a:solidFill>
              <a:srgbClr val="000000"/>
            </a:solidFill>
            <a:miter lim="800000"/>
            <a:headEnd/>
            <a:tailEnd/>
          </a:ln>
        </p:spPr>
        <p:txBody>
          <a:bodyPr wrap="none" anchor="ctr"/>
          <a:lstStyle/>
          <a:p>
            <a:pPr algn="ctr"/>
            <a:r>
              <a:rPr lang="ar-SA" b="1" dirty="0" smtClean="0"/>
              <a:t>تقييم درجة </a:t>
            </a:r>
          </a:p>
          <a:p>
            <a:pPr algn="ctr"/>
            <a:r>
              <a:rPr lang="ar-SA" b="1" dirty="0" smtClean="0"/>
              <a:t>نجاح أو فشل كل مصدر </a:t>
            </a:r>
            <a:endParaRPr lang="en-US" dirty="0"/>
          </a:p>
        </p:txBody>
      </p:sp>
      <p:sp>
        <p:nvSpPr>
          <p:cNvPr id="11271" name="Oval 8" descr="arc"/>
          <p:cNvSpPr>
            <a:spLocks noChangeArrowheads="1"/>
          </p:cNvSpPr>
          <p:nvPr/>
        </p:nvSpPr>
        <p:spPr bwMode="auto">
          <a:xfrm>
            <a:off x="2915816" y="2132856"/>
            <a:ext cx="3671888" cy="2374900"/>
          </a:xfrm>
          <a:prstGeom prst="ellipse">
            <a:avLst/>
          </a:prstGeom>
          <a:blipFill dpi="0" rotWithShape="1">
            <a:blip r:embed="rId2" cstate="print"/>
            <a:srcRect/>
            <a:stretch>
              <a:fillRect/>
            </a:stretch>
          </a:blipFill>
          <a:ln w="76200">
            <a:noFill/>
            <a:round/>
            <a:headEnd/>
            <a:tailEnd/>
          </a:ln>
        </p:spPr>
        <p:txBody>
          <a:bodyPr wrap="none" anchor="ctr"/>
          <a:lstStyle/>
          <a:p>
            <a:endParaRPr lang="en-US" sz="1400" dirty="0">
              <a:latin typeface="Times New Roman" pitchFamily="18" charset="0"/>
            </a:endParaRPr>
          </a:p>
          <a:p>
            <a:pPr algn="ctr"/>
            <a:r>
              <a:rPr lang="ar-SA" sz="2000" b="1" dirty="0" smtClean="0"/>
              <a:t>حتمية تقويم مصادر الاستقطاب</a:t>
            </a:r>
            <a:endParaRPr lang="en-US" sz="2000" dirty="0"/>
          </a:p>
        </p:txBody>
      </p:sp>
      <p:sp>
        <p:nvSpPr>
          <p:cNvPr id="11273" name="Line 10"/>
          <p:cNvSpPr>
            <a:spLocks noChangeShapeType="1"/>
          </p:cNvSpPr>
          <p:nvPr/>
        </p:nvSpPr>
        <p:spPr bwMode="auto">
          <a:xfrm flipH="1" flipV="1">
            <a:off x="5867400" y="1412875"/>
            <a:ext cx="1368425" cy="935038"/>
          </a:xfrm>
          <a:prstGeom prst="line">
            <a:avLst/>
          </a:prstGeom>
          <a:noFill/>
          <a:ln w="57150">
            <a:solidFill>
              <a:srgbClr val="000000"/>
            </a:solidFill>
            <a:round/>
            <a:headEnd type="triangle" w="med" len="med"/>
            <a:tailEnd type="triangle" w="med" len="med"/>
          </a:ln>
        </p:spPr>
        <p:txBody>
          <a:bodyPr/>
          <a:lstStyle/>
          <a:p>
            <a:endParaRPr lang="ar-SA"/>
          </a:p>
        </p:txBody>
      </p:sp>
      <p:sp>
        <p:nvSpPr>
          <p:cNvPr id="11274" name="Line 11"/>
          <p:cNvSpPr>
            <a:spLocks noChangeShapeType="1"/>
          </p:cNvSpPr>
          <p:nvPr/>
        </p:nvSpPr>
        <p:spPr bwMode="auto">
          <a:xfrm flipH="1">
            <a:off x="1763712" y="1196975"/>
            <a:ext cx="1366837" cy="1150938"/>
          </a:xfrm>
          <a:prstGeom prst="line">
            <a:avLst/>
          </a:prstGeom>
          <a:noFill/>
          <a:ln w="57150">
            <a:solidFill>
              <a:srgbClr val="000000"/>
            </a:solidFill>
            <a:round/>
            <a:headEnd type="triangle" w="med" len="med"/>
            <a:tailEnd type="triangle" w="med" len="med"/>
          </a:ln>
        </p:spPr>
        <p:txBody>
          <a:bodyPr/>
          <a:lstStyle/>
          <a:p>
            <a:endParaRPr lang="ar-SA"/>
          </a:p>
        </p:txBody>
      </p:sp>
      <p:sp>
        <p:nvSpPr>
          <p:cNvPr id="11277" name="Line 14"/>
          <p:cNvSpPr>
            <a:spLocks noChangeShapeType="1"/>
          </p:cNvSpPr>
          <p:nvPr/>
        </p:nvSpPr>
        <p:spPr bwMode="auto">
          <a:xfrm flipH="1">
            <a:off x="2758127" y="3357563"/>
            <a:ext cx="431800" cy="0"/>
          </a:xfrm>
          <a:prstGeom prst="line">
            <a:avLst/>
          </a:prstGeom>
          <a:noFill/>
          <a:ln w="38100">
            <a:solidFill>
              <a:srgbClr val="000000"/>
            </a:solidFill>
            <a:round/>
            <a:headEnd/>
            <a:tailEnd type="triangle" w="med" len="med"/>
          </a:ln>
        </p:spPr>
        <p:txBody>
          <a:bodyPr/>
          <a:lstStyle/>
          <a:p>
            <a:endParaRPr lang="ar-SA"/>
          </a:p>
        </p:txBody>
      </p:sp>
      <p:sp>
        <p:nvSpPr>
          <p:cNvPr id="11278" name="Line 15"/>
          <p:cNvSpPr>
            <a:spLocks noChangeShapeType="1"/>
          </p:cNvSpPr>
          <p:nvPr/>
        </p:nvSpPr>
        <p:spPr bwMode="auto">
          <a:xfrm>
            <a:off x="6228184" y="3429000"/>
            <a:ext cx="503237" cy="0"/>
          </a:xfrm>
          <a:prstGeom prst="line">
            <a:avLst/>
          </a:prstGeom>
          <a:noFill/>
          <a:ln w="38100">
            <a:solidFill>
              <a:srgbClr val="000000"/>
            </a:solidFill>
            <a:round/>
            <a:headEnd/>
            <a:tailEnd type="triangle" w="med" len="med"/>
          </a:ln>
        </p:spPr>
        <p:txBody>
          <a:bodyPr/>
          <a:lstStyle/>
          <a:p>
            <a:endParaRPr lang="ar-SA"/>
          </a:p>
        </p:txBody>
      </p:sp>
      <p:sp>
        <p:nvSpPr>
          <p:cNvPr id="11279" name="Line 16"/>
          <p:cNvSpPr>
            <a:spLocks noChangeShapeType="1"/>
          </p:cNvSpPr>
          <p:nvPr/>
        </p:nvSpPr>
        <p:spPr bwMode="auto">
          <a:xfrm flipV="1">
            <a:off x="4644008" y="1412776"/>
            <a:ext cx="0" cy="503238"/>
          </a:xfrm>
          <a:prstGeom prst="line">
            <a:avLst/>
          </a:prstGeom>
          <a:noFill/>
          <a:ln w="38100">
            <a:solidFill>
              <a:srgbClr val="000000"/>
            </a:solidFill>
            <a:round/>
            <a:headEnd/>
            <a:tailEnd type="triangle" w="med" len="med"/>
          </a:ln>
        </p:spPr>
        <p:txBody>
          <a:bodyPr/>
          <a:lstStyle/>
          <a:p>
            <a:endParaRPr lang="ar-SA"/>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p:txBody>
          <a:bodyPr/>
          <a:lstStyle/>
          <a:p>
            <a:pPr>
              <a:defRPr/>
            </a:pPr>
            <a:fld id="{1A91D882-AE2D-4AFB-B028-84C738B65152}" type="slidenum">
              <a:rPr lang="en-US"/>
              <a:pPr>
                <a:defRPr/>
              </a:pPr>
              <a:t>41</a:t>
            </a:fld>
            <a:endParaRPr lang="en-US"/>
          </a:p>
        </p:txBody>
      </p:sp>
      <p:sp>
        <p:nvSpPr>
          <p:cNvPr id="17410" name="Rectangle 2"/>
          <p:cNvSpPr>
            <a:spLocks noGrp="1" noChangeArrowheads="1"/>
          </p:cNvSpPr>
          <p:nvPr>
            <p:ph type="title" idx="4294967295"/>
          </p:nvPr>
        </p:nvSpPr>
        <p:spPr>
          <a:xfrm>
            <a:off x="0" y="228600"/>
            <a:ext cx="8229600" cy="1143000"/>
          </a:xfrm>
        </p:spPr>
        <p:txBody>
          <a:bodyPr>
            <a:normAutofit fontScale="90000"/>
          </a:bodyPr>
          <a:lstStyle/>
          <a:p>
            <a:pPr eaLnBrk="1" hangingPunct="1">
              <a:defRPr/>
            </a:pPr>
            <a:r>
              <a:rPr lang="ar-SA" sz="4000" dirty="0" smtClean="0"/>
              <a:t>وهناك نوعان من مصادر </a:t>
            </a:r>
            <a:r>
              <a:rPr lang="ar-SA" sz="4000" dirty="0" err="1"/>
              <a:t>إ</a:t>
            </a:r>
            <a:r>
              <a:rPr lang="ar-SA" sz="4000" dirty="0" err="1" smtClean="0"/>
              <a:t>ستقطاب</a:t>
            </a:r>
            <a:r>
              <a:rPr lang="ar-SA" sz="4000" dirty="0" smtClean="0"/>
              <a:t> العمالة المطلوبة</a:t>
            </a:r>
            <a:r>
              <a:rPr lang="en-US" sz="4000" dirty="0" smtClean="0"/>
              <a:t> </a:t>
            </a:r>
          </a:p>
        </p:txBody>
      </p:sp>
      <p:sp>
        <p:nvSpPr>
          <p:cNvPr id="17412" name="Oval 4"/>
          <p:cNvSpPr>
            <a:spLocks noChangeArrowheads="1"/>
          </p:cNvSpPr>
          <p:nvPr/>
        </p:nvSpPr>
        <p:spPr bwMode="auto">
          <a:xfrm>
            <a:off x="4953000" y="2667000"/>
            <a:ext cx="3124200" cy="2895600"/>
          </a:xfrm>
          <a:prstGeom prst="ellipse">
            <a:avLst/>
          </a:prstGeom>
          <a:solidFill>
            <a:schemeClr val="accent1"/>
          </a:solidFill>
          <a:ln w="9525">
            <a:solidFill>
              <a:schemeClr val="tx1"/>
            </a:solidFill>
            <a:round/>
            <a:headEnd/>
            <a:tailEnd/>
          </a:ln>
        </p:spPr>
        <p:txBody>
          <a:bodyPr wrap="none" anchor="ctr"/>
          <a:lstStyle/>
          <a:p>
            <a:pPr algn="ctr"/>
            <a:endParaRPr lang="ar-SA"/>
          </a:p>
        </p:txBody>
      </p:sp>
      <p:sp>
        <p:nvSpPr>
          <p:cNvPr id="17413" name="Oval 5"/>
          <p:cNvSpPr>
            <a:spLocks noChangeArrowheads="1"/>
          </p:cNvSpPr>
          <p:nvPr/>
        </p:nvSpPr>
        <p:spPr bwMode="auto">
          <a:xfrm>
            <a:off x="1219200" y="2743200"/>
            <a:ext cx="2971800" cy="2819400"/>
          </a:xfrm>
          <a:prstGeom prst="ellipse">
            <a:avLst/>
          </a:prstGeom>
          <a:solidFill>
            <a:schemeClr val="tx2"/>
          </a:solidFill>
          <a:ln w="9525">
            <a:solidFill>
              <a:schemeClr val="tx1"/>
            </a:solidFill>
            <a:round/>
            <a:headEnd/>
            <a:tailEnd/>
          </a:ln>
        </p:spPr>
        <p:txBody>
          <a:bodyPr wrap="none" anchor="ctr"/>
          <a:lstStyle/>
          <a:p>
            <a:pPr algn="ctr"/>
            <a:endParaRPr lang="ar-SA"/>
          </a:p>
        </p:txBody>
      </p:sp>
      <p:sp>
        <p:nvSpPr>
          <p:cNvPr id="17414" name="Text Box 7"/>
          <p:cNvSpPr txBox="1">
            <a:spLocks noChangeArrowheads="1"/>
          </p:cNvSpPr>
          <p:nvPr/>
        </p:nvSpPr>
        <p:spPr bwMode="auto">
          <a:xfrm>
            <a:off x="5105400" y="3124200"/>
            <a:ext cx="2590800" cy="1800225"/>
          </a:xfrm>
          <a:prstGeom prst="rect">
            <a:avLst/>
          </a:prstGeom>
          <a:noFill/>
          <a:ln w="9525">
            <a:noFill/>
            <a:miter lim="800000"/>
            <a:headEnd/>
            <a:tailEnd/>
          </a:ln>
        </p:spPr>
        <p:txBody>
          <a:bodyPr>
            <a:spAutoFit/>
          </a:bodyPr>
          <a:lstStyle/>
          <a:p>
            <a:pPr algn="ctr"/>
            <a:r>
              <a:rPr lang="ar-SA" sz="2800" b="1"/>
              <a:t>المصادر الداخلية التى تعتمد على العمالة المتوفرة بداخل المنظمة</a:t>
            </a:r>
            <a:r>
              <a:rPr lang="en-US" sz="2800" b="1"/>
              <a:t> </a:t>
            </a:r>
          </a:p>
        </p:txBody>
      </p:sp>
      <p:sp>
        <p:nvSpPr>
          <p:cNvPr id="17415" name="Text Box 10"/>
          <p:cNvSpPr txBox="1">
            <a:spLocks noChangeArrowheads="1"/>
          </p:cNvSpPr>
          <p:nvPr/>
        </p:nvSpPr>
        <p:spPr bwMode="auto">
          <a:xfrm rot="10800000" flipV="1">
            <a:off x="1525588" y="3352800"/>
            <a:ext cx="2516187" cy="1800225"/>
          </a:xfrm>
          <a:prstGeom prst="rect">
            <a:avLst/>
          </a:prstGeom>
          <a:noFill/>
          <a:ln w="9525">
            <a:noFill/>
            <a:miter lim="800000"/>
            <a:headEnd/>
            <a:tailEnd/>
          </a:ln>
        </p:spPr>
        <p:txBody>
          <a:bodyPr>
            <a:spAutoFit/>
          </a:bodyPr>
          <a:lstStyle/>
          <a:p>
            <a:pPr algn="ctr"/>
            <a:r>
              <a:rPr lang="ar-SA" sz="2800" b="1" dirty="0">
                <a:solidFill>
                  <a:schemeClr val="bg1"/>
                </a:solidFill>
              </a:rPr>
              <a:t>المصادر الخارجية </a:t>
            </a:r>
            <a:r>
              <a:rPr lang="ar-SA" sz="2800" b="1" dirty="0" smtClean="0">
                <a:solidFill>
                  <a:schemeClr val="bg1"/>
                </a:solidFill>
              </a:rPr>
              <a:t>التي </a:t>
            </a:r>
            <a:r>
              <a:rPr lang="ar-SA" sz="2800" b="1" dirty="0">
                <a:solidFill>
                  <a:schemeClr val="bg1"/>
                </a:solidFill>
              </a:rPr>
              <a:t>تستهدف سوق العمل المفتوح خارج المنظمة</a:t>
            </a:r>
            <a:r>
              <a:rPr lang="en-US" sz="2800" dirty="0">
                <a:solidFill>
                  <a:schemeClr val="bg1"/>
                </a:solidFill>
              </a:rPr>
              <a:t> </a:t>
            </a:r>
          </a:p>
        </p:txBody>
      </p:sp>
      <p:sp>
        <p:nvSpPr>
          <p:cNvPr id="17416" name="AutoShape 12"/>
          <p:cNvSpPr>
            <a:spLocks noChangeArrowheads="1"/>
          </p:cNvSpPr>
          <p:nvPr/>
        </p:nvSpPr>
        <p:spPr bwMode="auto">
          <a:xfrm rot="2344763">
            <a:off x="3581400" y="1447800"/>
            <a:ext cx="495300" cy="1936750"/>
          </a:xfrm>
          <a:prstGeom prst="downArrow">
            <a:avLst>
              <a:gd name="adj1" fmla="val 50000"/>
              <a:gd name="adj2" fmla="val 97756"/>
            </a:avLst>
          </a:prstGeom>
          <a:solidFill>
            <a:schemeClr val="accent1"/>
          </a:solidFill>
          <a:ln w="9525">
            <a:solidFill>
              <a:schemeClr val="tx1"/>
            </a:solidFill>
            <a:miter lim="800000"/>
            <a:headEnd/>
            <a:tailEnd/>
          </a:ln>
        </p:spPr>
        <p:txBody>
          <a:bodyPr wrap="none" anchor="ctr"/>
          <a:lstStyle/>
          <a:p>
            <a:endParaRPr lang="ar-SA"/>
          </a:p>
        </p:txBody>
      </p:sp>
      <p:sp>
        <p:nvSpPr>
          <p:cNvPr id="17417" name="AutoShape 13"/>
          <p:cNvSpPr>
            <a:spLocks noChangeArrowheads="1"/>
          </p:cNvSpPr>
          <p:nvPr/>
        </p:nvSpPr>
        <p:spPr bwMode="auto">
          <a:xfrm rot="-3146743">
            <a:off x="4835525" y="1336675"/>
            <a:ext cx="495300" cy="1936750"/>
          </a:xfrm>
          <a:prstGeom prst="downArrow">
            <a:avLst>
              <a:gd name="adj1" fmla="val 50000"/>
              <a:gd name="adj2" fmla="val 97756"/>
            </a:avLst>
          </a:prstGeom>
          <a:solidFill>
            <a:schemeClr val="accent1"/>
          </a:solidFill>
          <a:ln w="9525">
            <a:solidFill>
              <a:schemeClr val="tx1"/>
            </a:solidFill>
            <a:miter lim="800000"/>
            <a:headEnd/>
            <a:tailEnd/>
          </a:ln>
        </p:spPr>
        <p:txBody>
          <a:bodyPr wrap="none" anchor="ctr"/>
          <a:lstStyle/>
          <a:p>
            <a:endParaRPr lang="ar-S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852235A0-29B7-47C0-B0BA-34FCEC2F2615}" type="slidenum">
              <a:rPr lang="en-US"/>
              <a:pPr>
                <a:defRPr/>
              </a:pPr>
              <a:t>42</a:t>
            </a:fld>
            <a:endParaRPr lang="en-US"/>
          </a:p>
        </p:txBody>
      </p:sp>
      <p:sp>
        <p:nvSpPr>
          <p:cNvPr id="18434" name="Rectangle 2"/>
          <p:cNvSpPr>
            <a:spLocks noGrp="1" noChangeArrowheads="1"/>
          </p:cNvSpPr>
          <p:nvPr>
            <p:ph type="title"/>
          </p:nvPr>
        </p:nvSpPr>
        <p:spPr>
          <a:xfrm>
            <a:off x="467544" y="908720"/>
            <a:ext cx="8229600" cy="1143000"/>
          </a:xfrm>
          <a:solidFill>
            <a:schemeClr val="accent2">
              <a:lumMod val="75000"/>
            </a:schemeClr>
          </a:solidFill>
        </p:spPr>
        <p:txBody>
          <a:bodyPr/>
          <a:lstStyle/>
          <a:p>
            <a:pPr eaLnBrk="1" hangingPunct="1">
              <a:defRPr/>
            </a:pPr>
            <a:r>
              <a:rPr lang="ar-SA" b="1" dirty="0" smtClean="0">
                <a:solidFill>
                  <a:schemeClr val="bg1"/>
                </a:solidFill>
              </a:rPr>
              <a:t>المصادر</a:t>
            </a:r>
            <a:r>
              <a:rPr lang="ar-SA" dirty="0" smtClean="0">
                <a:solidFill>
                  <a:schemeClr val="bg1"/>
                </a:solidFill>
              </a:rPr>
              <a:t> </a:t>
            </a:r>
            <a:r>
              <a:rPr lang="ar-SA" b="1" dirty="0" smtClean="0">
                <a:solidFill>
                  <a:schemeClr val="bg1"/>
                </a:solidFill>
              </a:rPr>
              <a:t>الداخلية للاستقطاب</a:t>
            </a:r>
            <a:r>
              <a:rPr lang="ar-SA" dirty="0" smtClean="0">
                <a:solidFill>
                  <a:schemeClr val="bg1"/>
                </a:solidFill>
              </a:rPr>
              <a:t>:</a:t>
            </a:r>
            <a:endParaRPr lang="en-US" dirty="0" smtClean="0">
              <a:solidFill>
                <a:schemeClr val="bg1"/>
              </a:solidFill>
            </a:endParaRPr>
          </a:p>
        </p:txBody>
      </p:sp>
      <p:sp>
        <p:nvSpPr>
          <p:cNvPr id="18435" name="Rectangle 3"/>
          <p:cNvSpPr>
            <a:spLocks noGrp="1" noChangeArrowheads="1"/>
          </p:cNvSpPr>
          <p:nvPr>
            <p:ph type="body" idx="1"/>
          </p:nvPr>
        </p:nvSpPr>
        <p:spPr>
          <a:xfrm>
            <a:off x="179512" y="3068961"/>
            <a:ext cx="8507288" cy="1800200"/>
          </a:xfrm>
        </p:spPr>
        <p:txBody>
          <a:bodyPr>
            <a:normAutofit/>
          </a:bodyPr>
          <a:lstStyle/>
          <a:p>
            <a:pPr marL="609600" indent="-609600" eaLnBrk="1" hangingPunct="1">
              <a:buFontTx/>
              <a:buAutoNum type="arabicPeriod"/>
            </a:pPr>
            <a:r>
              <a:rPr lang="ar-SA" sz="4000" b="1" dirty="0" smtClean="0"/>
              <a:t>الإعلان على لوحة الإعلانات الخاصة بالمنظمة.</a:t>
            </a:r>
            <a:endParaRPr lang="ar-EG" sz="4000" b="1" dirty="0" smtClean="0"/>
          </a:p>
          <a:p>
            <a:pPr marL="609600" indent="-609600" eaLnBrk="1" hangingPunct="1">
              <a:buFontTx/>
              <a:buAutoNum type="arabicPeriod"/>
            </a:pPr>
            <a:endParaRPr lang="en-US" sz="4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6"/>
          <p:cNvSpPr>
            <a:spLocks noGrp="1"/>
          </p:cNvSpPr>
          <p:nvPr>
            <p:ph type="sldNum" sz="quarter" idx="12"/>
          </p:nvPr>
        </p:nvSpPr>
        <p:spPr/>
        <p:txBody>
          <a:bodyPr/>
          <a:lstStyle/>
          <a:p>
            <a:pPr>
              <a:defRPr/>
            </a:pPr>
            <a:fld id="{24352EA5-F692-4A8C-8480-B71F6DD19910}" type="slidenum">
              <a:rPr lang="en-US"/>
              <a:pPr>
                <a:defRPr/>
              </a:pPr>
              <a:t>43</a:t>
            </a:fld>
            <a:endParaRPr lang="en-US"/>
          </a:p>
        </p:txBody>
      </p:sp>
      <p:sp>
        <p:nvSpPr>
          <p:cNvPr id="19459" name="Rectangle 8"/>
          <p:cNvSpPr>
            <a:spLocks noChangeArrowheads="1"/>
          </p:cNvSpPr>
          <p:nvPr/>
        </p:nvSpPr>
        <p:spPr bwMode="auto">
          <a:xfrm>
            <a:off x="1066800" y="1600200"/>
            <a:ext cx="2514600" cy="381000"/>
          </a:xfrm>
          <a:prstGeom prst="rect">
            <a:avLst/>
          </a:prstGeom>
          <a:solidFill>
            <a:schemeClr val="accent1"/>
          </a:solidFill>
          <a:ln w="9525">
            <a:solidFill>
              <a:schemeClr val="tx1"/>
            </a:solidFill>
            <a:miter lim="800000"/>
            <a:headEnd/>
            <a:tailEnd/>
          </a:ln>
        </p:spPr>
        <p:txBody>
          <a:bodyPr wrap="none" anchor="ctr"/>
          <a:lstStyle/>
          <a:p>
            <a:endParaRPr lang="ar-SA"/>
          </a:p>
        </p:txBody>
      </p:sp>
      <p:sp>
        <p:nvSpPr>
          <p:cNvPr id="19460" name="Rectangle 7"/>
          <p:cNvSpPr>
            <a:spLocks noChangeArrowheads="1"/>
          </p:cNvSpPr>
          <p:nvPr/>
        </p:nvSpPr>
        <p:spPr bwMode="auto">
          <a:xfrm>
            <a:off x="5638800" y="1676400"/>
            <a:ext cx="1905000" cy="304800"/>
          </a:xfrm>
          <a:prstGeom prst="rect">
            <a:avLst/>
          </a:prstGeom>
          <a:solidFill>
            <a:schemeClr val="accent1"/>
          </a:solidFill>
          <a:ln w="9525">
            <a:solidFill>
              <a:schemeClr val="tx1"/>
            </a:solidFill>
            <a:miter lim="800000"/>
            <a:headEnd/>
            <a:tailEnd/>
          </a:ln>
        </p:spPr>
        <p:txBody>
          <a:bodyPr wrap="none" anchor="ctr"/>
          <a:lstStyle/>
          <a:p>
            <a:endParaRPr lang="ar-SA"/>
          </a:p>
        </p:txBody>
      </p:sp>
      <p:sp>
        <p:nvSpPr>
          <p:cNvPr id="2" name="Rectangle 4"/>
          <p:cNvSpPr>
            <a:spLocks noGrp="1" noChangeArrowheads="1"/>
          </p:cNvSpPr>
          <p:nvPr>
            <p:ph type="title"/>
          </p:nvPr>
        </p:nvSpPr>
        <p:spPr/>
        <p:txBody>
          <a:bodyPr/>
          <a:lstStyle/>
          <a:p>
            <a:pPr eaLnBrk="1" hangingPunct="1">
              <a:defRPr/>
            </a:pPr>
            <a:r>
              <a:rPr lang="ar-SA" dirty="0" smtClean="0"/>
              <a:t>عيوب الاعلان كمصدر داخلى للاستقطاب</a:t>
            </a:r>
            <a:endParaRPr lang="en-US" dirty="0" smtClean="0"/>
          </a:p>
        </p:txBody>
      </p:sp>
      <p:sp>
        <p:nvSpPr>
          <p:cNvPr id="19461" name="Rectangle 5"/>
          <p:cNvSpPr>
            <a:spLocks noGrp="1" noChangeArrowheads="1"/>
          </p:cNvSpPr>
          <p:nvPr>
            <p:ph type="body" sz="half" idx="1"/>
          </p:nvPr>
        </p:nvSpPr>
        <p:spPr>
          <a:xfrm>
            <a:off x="457200" y="1600200"/>
            <a:ext cx="4038600" cy="2692896"/>
          </a:xfrm>
          <a:ln w="76200" cmpd="tri">
            <a:solidFill>
              <a:schemeClr val="tx1"/>
            </a:solidFill>
          </a:ln>
        </p:spPr>
        <p:txBody>
          <a:bodyPr/>
          <a:lstStyle/>
          <a:p>
            <a:pPr algn="ctr" eaLnBrk="1" hangingPunct="1">
              <a:lnSpc>
                <a:spcPct val="90000"/>
              </a:lnSpc>
              <a:buFontTx/>
              <a:buNone/>
            </a:pPr>
            <a:r>
              <a:rPr lang="ar-SA" sz="2000" b="1" dirty="0" smtClean="0">
                <a:solidFill>
                  <a:schemeClr val="bg1"/>
                </a:solidFill>
              </a:rPr>
              <a:t>أبرز العيوب</a:t>
            </a:r>
            <a:endParaRPr lang="ar-EG" sz="2000" b="1" dirty="0" smtClean="0">
              <a:solidFill>
                <a:schemeClr val="bg1"/>
              </a:solidFill>
            </a:endParaRPr>
          </a:p>
          <a:p>
            <a:pPr lvl="1" eaLnBrk="1" hangingPunct="1">
              <a:lnSpc>
                <a:spcPct val="90000"/>
              </a:lnSpc>
              <a:buFontTx/>
              <a:buBlip>
                <a:blip r:embed="rId3"/>
              </a:buBlip>
            </a:pPr>
            <a:endParaRPr lang="ar-SA" sz="2000" b="1" dirty="0" smtClean="0"/>
          </a:p>
          <a:p>
            <a:pPr lvl="1" eaLnBrk="1" hangingPunct="1">
              <a:lnSpc>
                <a:spcPct val="90000"/>
              </a:lnSpc>
              <a:buFontTx/>
              <a:buBlip>
                <a:blip r:embed="rId3"/>
              </a:buBlip>
            </a:pPr>
            <a:r>
              <a:rPr lang="ar-SA" sz="2000" b="1" dirty="0" smtClean="0"/>
              <a:t>لا يرى الإعلان إلا عدد قليل.</a:t>
            </a:r>
          </a:p>
          <a:p>
            <a:pPr lvl="1" eaLnBrk="1" hangingPunct="1">
              <a:lnSpc>
                <a:spcPct val="90000"/>
              </a:lnSpc>
              <a:buFontTx/>
              <a:buBlip>
                <a:blip r:embed="rId3"/>
              </a:buBlip>
            </a:pPr>
            <a:r>
              <a:rPr lang="ar-SA" sz="2000" b="1" dirty="0" smtClean="0"/>
              <a:t>لا يتضمن الإعلان المعلومات الكافية عن الوظيفة.</a:t>
            </a:r>
          </a:p>
          <a:p>
            <a:pPr lvl="1" eaLnBrk="1" hangingPunct="1">
              <a:lnSpc>
                <a:spcPct val="90000"/>
              </a:lnSpc>
              <a:buFontTx/>
              <a:buBlip>
                <a:blip r:embed="rId3"/>
              </a:buBlip>
            </a:pPr>
            <a:r>
              <a:rPr lang="ar-SA" sz="2000" b="1" dirty="0" smtClean="0"/>
              <a:t>احتمال عدم وصول الإعلان الى التخصصات الدقيقة التى تحتاجها المنظمة.</a:t>
            </a:r>
            <a:endParaRPr lang="en-US" sz="2000" b="1" dirty="0" smtClean="0"/>
          </a:p>
        </p:txBody>
      </p:sp>
      <p:sp>
        <p:nvSpPr>
          <p:cNvPr id="19462" name="Rectangle 6"/>
          <p:cNvSpPr>
            <a:spLocks noGrp="1" noChangeArrowheads="1"/>
          </p:cNvSpPr>
          <p:nvPr>
            <p:ph type="body" sz="half" idx="2"/>
          </p:nvPr>
        </p:nvSpPr>
        <p:spPr>
          <a:xfrm>
            <a:off x="4648200" y="1600200"/>
            <a:ext cx="4343400" cy="2692896"/>
          </a:xfrm>
          <a:ln w="76200" cmpd="tri">
            <a:solidFill>
              <a:srgbClr val="F1F159"/>
            </a:solidFill>
          </a:ln>
        </p:spPr>
        <p:txBody>
          <a:bodyPr/>
          <a:lstStyle/>
          <a:p>
            <a:pPr algn="ctr" eaLnBrk="1" hangingPunct="1">
              <a:lnSpc>
                <a:spcPct val="90000"/>
              </a:lnSpc>
              <a:buFontTx/>
              <a:buNone/>
            </a:pPr>
            <a:r>
              <a:rPr lang="ar-SA" sz="2000" b="1" dirty="0">
                <a:solidFill>
                  <a:schemeClr val="bg1"/>
                </a:solidFill>
              </a:rPr>
              <a:t>أ</a:t>
            </a:r>
            <a:r>
              <a:rPr lang="ar-SA" sz="2000" b="1" dirty="0" smtClean="0">
                <a:solidFill>
                  <a:schemeClr val="bg1"/>
                </a:solidFill>
              </a:rPr>
              <a:t>هم المميزات </a:t>
            </a:r>
            <a:endParaRPr lang="ar-EG" sz="2000" b="1" dirty="0" smtClean="0">
              <a:solidFill>
                <a:schemeClr val="bg1"/>
              </a:solidFill>
            </a:endParaRPr>
          </a:p>
          <a:p>
            <a:pPr lvl="1" eaLnBrk="1" hangingPunct="1">
              <a:lnSpc>
                <a:spcPct val="90000"/>
              </a:lnSpc>
              <a:buClr>
                <a:srgbClr val="F1F159"/>
              </a:buClr>
              <a:buFont typeface="Wingdings" pitchFamily="2" charset="2"/>
              <a:buChar char="ü"/>
            </a:pPr>
            <a:endParaRPr lang="ar-SA" sz="2000" b="1" dirty="0" smtClean="0"/>
          </a:p>
          <a:p>
            <a:pPr lvl="1">
              <a:lnSpc>
                <a:spcPct val="90000"/>
              </a:lnSpc>
              <a:buClr>
                <a:srgbClr val="F1F159"/>
              </a:buClr>
            </a:pPr>
            <a:r>
              <a:rPr lang="ar-SA" sz="2000" b="1" dirty="0" smtClean="0"/>
              <a:t>رخيص الثمن</a:t>
            </a:r>
            <a:endParaRPr lang="en-US" sz="2000" b="1" dirty="0" smtClean="0"/>
          </a:p>
        </p:txBody>
      </p:sp>
      <p:sp>
        <p:nvSpPr>
          <p:cNvPr id="8" name="Rectangle 3"/>
          <p:cNvSpPr txBox="1">
            <a:spLocks noChangeArrowheads="1"/>
          </p:cNvSpPr>
          <p:nvPr/>
        </p:nvSpPr>
        <p:spPr>
          <a:xfrm>
            <a:off x="0" y="4595019"/>
            <a:ext cx="8507288" cy="2146350"/>
          </a:xfrm>
          <a:prstGeom prst="rect">
            <a:avLst/>
          </a:prstGeom>
        </p:spPr>
        <p:txBody>
          <a:bodyPr vert="horz" lIns="91440" tIns="45720" rIns="91440" bIns="45720" rtlCol="1">
            <a:normAutofit fontScale="92500" lnSpcReduction="10000"/>
          </a:bodyPr>
          <a:lstStyle/>
          <a:p>
            <a:pPr marL="609600" marR="0" lvl="0" indent="-609600" algn="r" defTabSz="914400" rtl="1" eaLnBrk="1" fontAlgn="auto" latinLnBrk="0" hangingPunct="1">
              <a:lnSpc>
                <a:spcPct val="100000"/>
              </a:lnSpc>
              <a:spcBef>
                <a:spcPct val="20000"/>
              </a:spcBef>
              <a:spcAft>
                <a:spcPts val="0"/>
              </a:spcAft>
              <a:buClrTx/>
              <a:buSzTx/>
              <a:tabLst/>
              <a:defRPr/>
            </a:pPr>
            <a:r>
              <a:rPr kumimoji="0" lang="ar-SA" sz="2800" b="1" i="0" u="sng" strike="noStrike" kern="1200" cap="none" spc="0" normalizeH="0" baseline="0" noProof="0" dirty="0" smtClean="0">
                <a:ln>
                  <a:noFill/>
                </a:ln>
                <a:solidFill>
                  <a:srgbClr val="FF0000"/>
                </a:solidFill>
                <a:effectLst/>
                <a:uLnTx/>
                <a:uFillTx/>
                <a:latin typeface="+mn-lt"/>
                <a:ea typeface="+mn-ea"/>
                <a:cs typeface="+mn-cs"/>
              </a:rPr>
              <a:t>ولتلافى تلك العيوب </a:t>
            </a:r>
            <a:r>
              <a:rPr kumimoji="0" lang="ar-SA" sz="2800" b="1" i="0" u="sng" strike="noStrike" kern="1200" cap="none" spc="0" normalizeH="0" baseline="0" noProof="0" dirty="0" err="1" smtClean="0">
                <a:ln>
                  <a:noFill/>
                </a:ln>
                <a:solidFill>
                  <a:srgbClr val="FF0000"/>
                </a:solidFill>
                <a:effectLst/>
                <a:uLnTx/>
                <a:uFillTx/>
                <a:latin typeface="+mn-lt"/>
                <a:ea typeface="+mn-ea"/>
                <a:cs typeface="+mn-cs"/>
              </a:rPr>
              <a:t>فإنة</a:t>
            </a:r>
            <a:r>
              <a:rPr kumimoji="0" lang="ar-SA" sz="2800" b="1" i="0" u="sng" strike="noStrike" kern="1200" cap="none" spc="0" normalizeH="0" baseline="0" noProof="0" dirty="0" smtClean="0">
                <a:ln>
                  <a:noFill/>
                </a:ln>
                <a:solidFill>
                  <a:srgbClr val="FF0000"/>
                </a:solidFill>
                <a:effectLst/>
                <a:uLnTx/>
                <a:uFillTx/>
                <a:latin typeface="+mn-lt"/>
                <a:ea typeface="+mn-ea"/>
                <a:cs typeface="+mn-cs"/>
              </a:rPr>
              <a:t> يمكن الاستعانة بمصادر أخرى مثل:</a:t>
            </a:r>
            <a:endParaRPr kumimoji="0" lang="ar-EG" sz="2800" b="1" i="0" u="sng" strike="noStrike" kern="1200" cap="none" spc="0" normalizeH="0" baseline="0" noProof="0" dirty="0" smtClean="0">
              <a:ln>
                <a:noFill/>
              </a:ln>
              <a:solidFill>
                <a:srgbClr val="FF0000"/>
              </a:solidFill>
              <a:effectLst/>
              <a:uLnTx/>
              <a:uFillTx/>
              <a:latin typeface="+mn-lt"/>
              <a:ea typeface="+mn-ea"/>
              <a:cs typeface="+mn-cs"/>
            </a:endParaRPr>
          </a:p>
          <a:p>
            <a:pPr marL="609600" marR="0" lvl="0" indent="-609600" algn="r" defTabSz="914400" rtl="1" eaLnBrk="1" fontAlgn="auto" latinLnBrk="0" hangingPunct="1">
              <a:lnSpc>
                <a:spcPct val="100000"/>
              </a:lnSpc>
              <a:spcBef>
                <a:spcPct val="20000"/>
              </a:spcBef>
              <a:spcAft>
                <a:spcPts val="0"/>
              </a:spcAft>
              <a:buClrTx/>
              <a:buSzTx/>
              <a:buFontTx/>
              <a:buAutoNum type="arabicPeriod"/>
              <a:tabLst/>
              <a:defRPr/>
            </a:pPr>
            <a:r>
              <a:rPr kumimoji="0" lang="ar-SA" sz="2800" b="1" i="0" u="none" strike="noStrike" kern="1200" cap="none" spc="0" normalizeH="0" baseline="0" noProof="0" dirty="0" smtClean="0">
                <a:ln>
                  <a:noFill/>
                </a:ln>
                <a:solidFill>
                  <a:schemeClr val="tx1"/>
                </a:solidFill>
                <a:effectLst/>
                <a:uLnTx/>
                <a:uFillTx/>
                <a:latin typeface="+mn-lt"/>
                <a:ea typeface="+mn-ea"/>
                <a:cs typeface="+mn-cs"/>
              </a:rPr>
              <a:t>فحص سجلات العاملين</a:t>
            </a:r>
            <a:r>
              <a:rPr lang="ar-SA" sz="2800" b="1" dirty="0"/>
              <a:t>.</a:t>
            </a:r>
            <a:endParaRPr kumimoji="0" lang="ar-EG" sz="2800" b="1" i="0" u="none" strike="noStrike" kern="1200" cap="none" spc="0" normalizeH="0" baseline="0" noProof="0" dirty="0" smtClean="0">
              <a:ln>
                <a:noFill/>
              </a:ln>
              <a:solidFill>
                <a:schemeClr val="tx1"/>
              </a:solidFill>
              <a:effectLst/>
              <a:uLnTx/>
              <a:uFillTx/>
              <a:latin typeface="+mn-lt"/>
              <a:ea typeface="+mn-ea"/>
              <a:cs typeface="+mn-cs"/>
            </a:endParaRPr>
          </a:p>
          <a:p>
            <a:pPr marL="609600" marR="0" lvl="0" indent="-609600" algn="r" defTabSz="914400" rtl="1" eaLnBrk="1" fontAlgn="auto" latinLnBrk="0" hangingPunct="1">
              <a:lnSpc>
                <a:spcPct val="100000"/>
              </a:lnSpc>
              <a:spcBef>
                <a:spcPct val="20000"/>
              </a:spcBef>
              <a:spcAft>
                <a:spcPts val="0"/>
              </a:spcAft>
              <a:buClrTx/>
              <a:buSzTx/>
              <a:buFontTx/>
              <a:buAutoNum type="arabicPeriod"/>
              <a:tabLst/>
              <a:defRPr/>
            </a:pPr>
            <a:r>
              <a:rPr kumimoji="0" lang="ar-SA" sz="2800" b="1" i="0" u="none" strike="noStrike" kern="1200" cap="none" spc="0" normalizeH="0" baseline="0" noProof="0" dirty="0" smtClean="0">
                <a:ln>
                  <a:noFill/>
                </a:ln>
                <a:solidFill>
                  <a:schemeClr val="tx1"/>
                </a:solidFill>
                <a:effectLst/>
                <a:uLnTx/>
                <a:uFillTx/>
                <a:latin typeface="+mn-lt"/>
                <a:ea typeface="+mn-ea"/>
                <a:cs typeface="+mn-cs"/>
              </a:rPr>
              <a:t> فحص قواعد البيانات الخاصة بالعاملين بالمنظمة. </a:t>
            </a:r>
            <a:endParaRPr kumimoji="0" lang="ar-EG" sz="2800" b="1" i="0" u="none" strike="noStrike" kern="1200" cap="none" spc="0" normalizeH="0" baseline="0" noProof="0" dirty="0" smtClean="0">
              <a:ln>
                <a:noFill/>
              </a:ln>
              <a:solidFill>
                <a:schemeClr val="tx1"/>
              </a:solidFill>
              <a:effectLst/>
              <a:uLnTx/>
              <a:uFillTx/>
              <a:latin typeface="+mn-lt"/>
              <a:ea typeface="+mn-ea"/>
              <a:cs typeface="+mn-cs"/>
            </a:endParaRPr>
          </a:p>
          <a:p>
            <a:pPr marL="609600" marR="0" lvl="0" indent="-609600" algn="r" defTabSz="914400" rtl="1" eaLnBrk="1" fontAlgn="auto" latinLnBrk="0" hangingPunct="1">
              <a:lnSpc>
                <a:spcPct val="100000"/>
              </a:lnSpc>
              <a:spcBef>
                <a:spcPct val="20000"/>
              </a:spcBef>
              <a:spcAft>
                <a:spcPts val="0"/>
              </a:spcAft>
              <a:buClrTx/>
              <a:buSzTx/>
              <a:buFontTx/>
              <a:buAutoNum type="arabicPeriod"/>
              <a:tabLst/>
              <a:defRPr/>
            </a:pPr>
            <a:r>
              <a:rPr kumimoji="0" lang="ar-SA" sz="2800" b="1" i="0" u="none" strike="noStrike" kern="1200" cap="none" spc="0" normalizeH="0" baseline="0" noProof="0" dirty="0" smtClean="0">
                <a:ln>
                  <a:noFill/>
                </a:ln>
                <a:solidFill>
                  <a:schemeClr val="tx1"/>
                </a:solidFill>
                <a:effectLst/>
                <a:uLnTx/>
                <a:uFillTx/>
                <a:latin typeface="+mn-lt"/>
                <a:ea typeface="+mn-ea"/>
                <a:cs typeface="+mn-cs"/>
              </a:rPr>
              <a:t>إعادة تعيين العاملين الذين تركوا المنظمة</a:t>
            </a:r>
            <a:r>
              <a:rPr kumimoji="0" lang="ar-EG" sz="44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4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6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6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6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6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A0BAAB60-13FE-46EF-8E8E-1DCD8D5B04AE}" type="slidenum">
              <a:rPr lang="en-US"/>
              <a:pPr>
                <a:defRPr/>
              </a:pPr>
              <a:t>44</a:t>
            </a:fld>
            <a:endParaRPr lang="en-US"/>
          </a:p>
        </p:txBody>
      </p:sp>
      <p:sp>
        <p:nvSpPr>
          <p:cNvPr id="21506" name="Rectangle 2"/>
          <p:cNvSpPr>
            <a:spLocks noGrp="1" noChangeArrowheads="1"/>
          </p:cNvSpPr>
          <p:nvPr>
            <p:ph type="title"/>
          </p:nvPr>
        </p:nvSpPr>
        <p:spPr/>
        <p:txBody>
          <a:bodyPr/>
          <a:lstStyle/>
          <a:p>
            <a:pPr eaLnBrk="1" hangingPunct="1">
              <a:defRPr/>
            </a:pPr>
            <a:r>
              <a:rPr lang="ar-SA" dirty="0" smtClean="0"/>
              <a:t>المصادر الخارجية للاستقطاب:</a:t>
            </a:r>
            <a:endParaRPr lang="en-US" dirty="0" smtClean="0"/>
          </a:p>
        </p:txBody>
      </p:sp>
      <p:sp>
        <p:nvSpPr>
          <p:cNvPr id="21507" name="Rectangle 3"/>
          <p:cNvSpPr>
            <a:spLocks noGrp="1" noChangeArrowheads="1"/>
          </p:cNvSpPr>
          <p:nvPr>
            <p:ph type="body" idx="1"/>
          </p:nvPr>
        </p:nvSpPr>
        <p:spPr>
          <a:xfrm>
            <a:off x="251520" y="1600200"/>
            <a:ext cx="8587680" cy="4800600"/>
          </a:xfrm>
        </p:spPr>
        <p:txBody>
          <a:bodyPr/>
          <a:lstStyle/>
          <a:p>
            <a:pPr marL="609600" indent="-609600" eaLnBrk="1" hangingPunct="1">
              <a:buClr>
                <a:schemeClr val="hlink"/>
              </a:buClr>
              <a:buFontTx/>
              <a:buAutoNum type="arabicPeriod"/>
            </a:pPr>
            <a:r>
              <a:rPr lang="ar-SA" dirty="0" smtClean="0"/>
              <a:t> </a:t>
            </a:r>
            <a:r>
              <a:rPr lang="ar-SA" b="1" dirty="0" smtClean="0"/>
              <a:t>الإعلان كمصدر للاستقطاب.</a:t>
            </a:r>
            <a:endParaRPr lang="ar-EG" b="1" dirty="0" smtClean="0"/>
          </a:p>
          <a:p>
            <a:pPr marL="609600" indent="-609600" eaLnBrk="1" hangingPunct="1">
              <a:buClr>
                <a:schemeClr val="hlink"/>
              </a:buClr>
              <a:buFontTx/>
              <a:buAutoNum type="arabicPeriod"/>
            </a:pPr>
            <a:r>
              <a:rPr lang="ar-SA" b="1" dirty="0" smtClean="0"/>
              <a:t> شركات أو وكالات التوظيف كمصدر للاستقطاب الخارجي.</a:t>
            </a:r>
            <a:r>
              <a:rPr lang="ar-SA" b="1" dirty="0" smtClean="0">
                <a:solidFill>
                  <a:srgbClr val="F1F159"/>
                </a:solidFill>
              </a:rPr>
              <a:t>.</a:t>
            </a:r>
            <a:r>
              <a:rPr lang="en-US" b="1" dirty="0" smtClean="0">
                <a:solidFill>
                  <a:srgbClr val="F1F159"/>
                </a:solidFill>
              </a:rPr>
              <a:t> </a:t>
            </a:r>
            <a:endParaRPr lang="ar-EG" b="1" dirty="0" smtClean="0">
              <a:solidFill>
                <a:srgbClr val="F1F159"/>
              </a:solidFill>
            </a:endParaRPr>
          </a:p>
          <a:p>
            <a:pPr marL="609600" indent="-609600" eaLnBrk="1" hangingPunct="1">
              <a:buClr>
                <a:schemeClr val="hlink"/>
              </a:buClr>
              <a:buFontTx/>
              <a:buAutoNum type="arabicPeriod"/>
            </a:pPr>
            <a:r>
              <a:rPr lang="ar-SA" b="1" dirty="0" smtClean="0">
                <a:solidFill>
                  <a:schemeClr val="tx2"/>
                </a:solidFill>
              </a:rPr>
              <a:t>المؤسسات التعليمية (الكليات والجامعات).</a:t>
            </a:r>
            <a:r>
              <a:rPr lang="en-US" b="1" dirty="0" smtClean="0">
                <a:solidFill>
                  <a:schemeClr val="tx2"/>
                </a:solidFill>
              </a:rPr>
              <a:t> </a:t>
            </a:r>
            <a:endParaRPr lang="ar-EG" b="1" dirty="0" smtClean="0">
              <a:solidFill>
                <a:schemeClr val="tx2"/>
              </a:solidFill>
            </a:endParaRPr>
          </a:p>
          <a:p>
            <a:pPr marL="609600" indent="-609600" eaLnBrk="1" hangingPunct="1">
              <a:buClr>
                <a:schemeClr val="hlink"/>
              </a:buClr>
              <a:buFontTx/>
              <a:buAutoNum type="arabicPeriod"/>
            </a:pPr>
            <a:r>
              <a:rPr lang="ar-SA" b="1" dirty="0" smtClean="0"/>
              <a:t>الترشيحات من قبل العاملين بالمنظمة.</a:t>
            </a:r>
            <a:r>
              <a:rPr lang="en-US" b="1" dirty="0" smtClean="0"/>
              <a:t> </a:t>
            </a:r>
            <a:endParaRPr lang="ar-EG" b="1" dirty="0" smtClean="0"/>
          </a:p>
          <a:p>
            <a:pPr marL="609600" indent="-609600" eaLnBrk="1" hangingPunct="1">
              <a:buClr>
                <a:schemeClr val="hlink"/>
              </a:buClr>
              <a:buFontTx/>
              <a:buAutoNum type="arabicPeriod"/>
            </a:pPr>
            <a:r>
              <a:rPr lang="ar-SA" b="1" dirty="0" smtClean="0"/>
              <a:t>الاستقطاب من خلال الإنترنت.</a:t>
            </a:r>
            <a:r>
              <a:rPr lang="en-US" b="1"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6"/>
          <p:cNvSpPr>
            <a:spLocks noGrp="1"/>
          </p:cNvSpPr>
          <p:nvPr>
            <p:ph type="sldNum" sz="quarter" idx="12"/>
          </p:nvPr>
        </p:nvSpPr>
        <p:spPr/>
        <p:txBody>
          <a:bodyPr/>
          <a:lstStyle/>
          <a:p>
            <a:pPr>
              <a:defRPr/>
            </a:pPr>
            <a:fld id="{CE882DF6-BAA0-441B-8D44-1EDF352C1DE3}" type="slidenum">
              <a:rPr lang="en-US"/>
              <a:pPr>
                <a:defRPr/>
              </a:pPr>
              <a:t>45</a:t>
            </a:fld>
            <a:endParaRPr lang="en-US"/>
          </a:p>
        </p:txBody>
      </p:sp>
      <p:sp>
        <p:nvSpPr>
          <p:cNvPr id="21507" name="Rectangle 9"/>
          <p:cNvSpPr>
            <a:spLocks noChangeArrowheads="1"/>
          </p:cNvSpPr>
          <p:nvPr/>
        </p:nvSpPr>
        <p:spPr bwMode="auto">
          <a:xfrm>
            <a:off x="4648200" y="2895600"/>
            <a:ext cx="4038600" cy="609600"/>
          </a:xfrm>
          <a:prstGeom prst="rect">
            <a:avLst/>
          </a:prstGeom>
          <a:solidFill>
            <a:srgbClr val="F1F159"/>
          </a:solidFill>
          <a:ln w="9525">
            <a:solidFill>
              <a:schemeClr val="tx1"/>
            </a:solidFill>
            <a:miter lim="800000"/>
            <a:headEnd/>
            <a:tailEnd/>
          </a:ln>
        </p:spPr>
        <p:txBody>
          <a:bodyPr wrap="none" anchor="ctr"/>
          <a:lstStyle/>
          <a:p>
            <a:pPr algn="ctr"/>
            <a:endParaRPr lang="ar-SA">
              <a:solidFill>
                <a:srgbClr val="000000"/>
              </a:solidFill>
            </a:endParaRPr>
          </a:p>
        </p:txBody>
      </p:sp>
      <p:sp>
        <p:nvSpPr>
          <p:cNvPr id="21508" name="Rectangle 8"/>
          <p:cNvSpPr>
            <a:spLocks noChangeArrowheads="1"/>
          </p:cNvSpPr>
          <p:nvPr/>
        </p:nvSpPr>
        <p:spPr bwMode="auto">
          <a:xfrm>
            <a:off x="457200" y="2971800"/>
            <a:ext cx="3962400" cy="457200"/>
          </a:xfrm>
          <a:prstGeom prst="rect">
            <a:avLst/>
          </a:prstGeom>
          <a:solidFill>
            <a:schemeClr val="accent1"/>
          </a:solidFill>
          <a:ln w="9525">
            <a:solidFill>
              <a:schemeClr val="tx1"/>
            </a:solidFill>
            <a:miter lim="800000"/>
            <a:headEnd/>
            <a:tailEnd/>
          </a:ln>
        </p:spPr>
        <p:txBody>
          <a:bodyPr wrap="none" anchor="ctr"/>
          <a:lstStyle/>
          <a:p>
            <a:endParaRPr lang="ar-SA"/>
          </a:p>
        </p:txBody>
      </p:sp>
      <p:sp>
        <p:nvSpPr>
          <p:cNvPr id="22530" name="Rectangle 2"/>
          <p:cNvSpPr>
            <a:spLocks noGrp="1" noChangeArrowheads="1"/>
          </p:cNvSpPr>
          <p:nvPr>
            <p:ph type="title"/>
          </p:nvPr>
        </p:nvSpPr>
        <p:spPr>
          <a:xfrm>
            <a:off x="395536" y="548680"/>
            <a:ext cx="8229600" cy="1143000"/>
          </a:xfrm>
        </p:spPr>
        <p:txBody>
          <a:bodyPr>
            <a:normAutofit fontScale="90000"/>
          </a:bodyPr>
          <a:lstStyle/>
          <a:p>
            <a:pPr rtl="1" eaLnBrk="1" hangingPunct="1">
              <a:defRPr/>
            </a:pPr>
            <a:r>
              <a:rPr lang="ar-EG" sz="4000" dirty="0" smtClean="0"/>
              <a:t> </a:t>
            </a:r>
            <a:br>
              <a:rPr lang="ar-EG" sz="4000" dirty="0" smtClean="0"/>
            </a:br>
            <a:r>
              <a:rPr lang="en-US" sz="4000" dirty="0" smtClean="0"/>
              <a:t>-1-</a:t>
            </a:r>
            <a:r>
              <a:rPr lang="ar-SA" sz="4000" dirty="0" smtClean="0"/>
              <a:t> </a:t>
            </a:r>
            <a:r>
              <a:rPr lang="ar-SA" sz="4000" b="1" dirty="0" smtClean="0"/>
              <a:t>الإعلان كمصدر للاستقطاب:</a:t>
            </a:r>
            <a:r>
              <a:rPr lang="en-US" sz="4000" b="1" dirty="0" smtClean="0"/>
              <a:t> </a:t>
            </a:r>
          </a:p>
        </p:txBody>
      </p:sp>
      <p:sp>
        <p:nvSpPr>
          <p:cNvPr id="22531" name="Rectangle 3"/>
          <p:cNvSpPr>
            <a:spLocks noGrp="1" noChangeArrowheads="1"/>
          </p:cNvSpPr>
          <p:nvPr>
            <p:ph type="body" sz="half" idx="1"/>
          </p:nvPr>
        </p:nvSpPr>
        <p:spPr>
          <a:xfrm>
            <a:off x="323528" y="2895600"/>
            <a:ext cx="4096072" cy="3200400"/>
          </a:xfrm>
          <a:ln w="76200" cmpd="tri">
            <a:solidFill>
              <a:schemeClr val="tx2"/>
            </a:solidFill>
          </a:ln>
        </p:spPr>
        <p:txBody>
          <a:bodyPr/>
          <a:lstStyle/>
          <a:p>
            <a:pPr algn="ctr" eaLnBrk="1" hangingPunct="1">
              <a:buFontTx/>
              <a:buNone/>
            </a:pPr>
            <a:r>
              <a:rPr lang="ar-SA" b="1" dirty="0" smtClean="0"/>
              <a:t>العيوب</a:t>
            </a:r>
            <a:endParaRPr lang="ar-EG" dirty="0" smtClean="0"/>
          </a:p>
          <a:p>
            <a:pPr eaLnBrk="1" hangingPunct="1"/>
            <a:r>
              <a:rPr lang="ar-SA" b="1" dirty="0" smtClean="0"/>
              <a:t>التكلفة العالية.</a:t>
            </a:r>
            <a:r>
              <a:rPr lang="en-US" b="1" dirty="0" smtClean="0"/>
              <a:t> </a:t>
            </a:r>
            <a:endParaRPr lang="ar-EG" b="1" dirty="0" smtClean="0"/>
          </a:p>
          <a:p>
            <a:pPr eaLnBrk="1" hangingPunct="1"/>
            <a:r>
              <a:rPr lang="ar-SA" b="1" dirty="0" smtClean="0"/>
              <a:t>التباين الكبير للعمالة المتقدمة.</a:t>
            </a:r>
            <a:endParaRPr lang="ar-EG" b="1" dirty="0" smtClean="0"/>
          </a:p>
          <a:p>
            <a:pPr marL="0" indent="0" eaLnBrk="1" hangingPunct="1">
              <a:buNone/>
            </a:pPr>
            <a:endParaRPr lang="en-US" b="1" dirty="0" smtClean="0"/>
          </a:p>
        </p:txBody>
      </p:sp>
      <p:sp>
        <p:nvSpPr>
          <p:cNvPr id="22532" name="Rectangle 4"/>
          <p:cNvSpPr>
            <a:spLocks noGrp="1" noChangeArrowheads="1"/>
          </p:cNvSpPr>
          <p:nvPr>
            <p:ph type="body" sz="half" idx="2"/>
          </p:nvPr>
        </p:nvSpPr>
        <p:spPr>
          <a:xfrm>
            <a:off x="4648200" y="2895600"/>
            <a:ext cx="4038600" cy="3197696"/>
          </a:xfrm>
          <a:ln w="76200" cmpd="tri">
            <a:solidFill>
              <a:srgbClr val="F1F159"/>
            </a:solidFill>
          </a:ln>
        </p:spPr>
        <p:txBody>
          <a:bodyPr/>
          <a:lstStyle/>
          <a:p>
            <a:pPr algn="ctr" eaLnBrk="1" hangingPunct="1">
              <a:buFontTx/>
              <a:buNone/>
            </a:pPr>
            <a:r>
              <a:rPr lang="ar-SA" b="1" dirty="0" smtClean="0">
                <a:solidFill>
                  <a:srgbClr val="000000"/>
                </a:solidFill>
              </a:rPr>
              <a:t>المزايا</a:t>
            </a:r>
            <a:endParaRPr lang="en-US" dirty="0" smtClean="0"/>
          </a:p>
          <a:p>
            <a:pPr eaLnBrk="1" hangingPunct="1"/>
            <a:r>
              <a:rPr lang="ar-SA" b="1" dirty="0" smtClean="0"/>
              <a:t>الوصول الى أكبر عدد. </a:t>
            </a:r>
            <a:endParaRPr lang="en-US" b="1" dirty="0" smtClean="0"/>
          </a:p>
        </p:txBody>
      </p:sp>
      <p:sp>
        <p:nvSpPr>
          <p:cNvPr id="21513" name="Line 10"/>
          <p:cNvSpPr>
            <a:spLocks noChangeShapeType="1"/>
          </p:cNvSpPr>
          <p:nvPr/>
        </p:nvSpPr>
        <p:spPr bwMode="auto">
          <a:xfrm flipH="1">
            <a:off x="2586608" y="2018184"/>
            <a:ext cx="1697360" cy="834752"/>
          </a:xfrm>
          <a:prstGeom prst="line">
            <a:avLst/>
          </a:prstGeom>
          <a:noFill/>
          <a:ln w="76200">
            <a:solidFill>
              <a:schemeClr val="tx1"/>
            </a:solidFill>
            <a:round/>
            <a:headEnd/>
            <a:tailEnd type="triangle" w="med" len="med"/>
          </a:ln>
        </p:spPr>
        <p:txBody>
          <a:bodyPr/>
          <a:lstStyle/>
          <a:p>
            <a:endParaRPr lang="ar-SA"/>
          </a:p>
        </p:txBody>
      </p:sp>
      <p:sp>
        <p:nvSpPr>
          <p:cNvPr id="21514" name="Line 11"/>
          <p:cNvSpPr>
            <a:spLocks noChangeShapeType="1"/>
          </p:cNvSpPr>
          <p:nvPr/>
        </p:nvSpPr>
        <p:spPr bwMode="auto">
          <a:xfrm>
            <a:off x="4283968" y="1988840"/>
            <a:ext cx="1944216" cy="864096"/>
          </a:xfrm>
          <a:prstGeom prst="line">
            <a:avLst/>
          </a:prstGeom>
          <a:noFill/>
          <a:ln w="76200">
            <a:solidFill>
              <a:schemeClr val="tx1"/>
            </a:solidFill>
            <a:round/>
            <a:headEnd/>
            <a:tailEnd type="triangle" w="med" len="me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0718C7B0-5614-4F75-BB9C-3232268107A5}" type="slidenum">
              <a:rPr lang="en-US"/>
              <a:pPr>
                <a:defRPr/>
              </a:pPr>
              <a:t>46</a:t>
            </a:fld>
            <a:endParaRPr lang="en-US"/>
          </a:p>
        </p:txBody>
      </p:sp>
      <p:sp>
        <p:nvSpPr>
          <p:cNvPr id="26627" name="Rectangle 5"/>
          <p:cNvSpPr>
            <a:spLocks noChangeArrowheads="1"/>
          </p:cNvSpPr>
          <p:nvPr/>
        </p:nvSpPr>
        <p:spPr bwMode="auto">
          <a:xfrm>
            <a:off x="5562600" y="3581400"/>
            <a:ext cx="3124200" cy="533400"/>
          </a:xfrm>
          <a:prstGeom prst="rect">
            <a:avLst/>
          </a:prstGeom>
          <a:solidFill>
            <a:schemeClr val="accent1"/>
          </a:solidFill>
          <a:ln w="9525">
            <a:solidFill>
              <a:schemeClr val="tx1"/>
            </a:solidFill>
            <a:miter lim="800000"/>
            <a:headEnd/>
            <a:tailEnd/>
          </a:ln>
        </p:spPr>
        <p:txBody>
          <a:bodyPr wrap="none" anchor="ctr"/>
          <a:lstStyle/>
          <a:p>
            <a:endParaRPr lang="ar-SA"/>
          </a:p>
        </p:txBody>
      </p:sp>
      <p:sp>
        <p:nvSpPr>
          <p:cNvPr id="26628" name="Rectangle 4"/>
          <p:cNvSpPr>
            <a:spLocks noChangeArrowheads="1"/>
          </p:cNvSpPr>
          <p:nvPr/>
        </p:nvSpPr>
        <p:spPr bwMode="auto">
          <a:xfrm>
            <a:off x="5486400" y="1600200"/>
            <a:ext cx="3200400" cy="533400"/>
          </a:xfrm>
          <a:prstGeom prst="rect">
            <a:avLst/>
          </a:prstGeom>
          <a:solidFill>
            <a:schemeClr val="accent1"/>
          </a:solidFill>
          <a:ln w="9525">
            <a:solidFill>
              <a:schemeClr val="tx1"/>
            </a:solidFill>
            <a:miter lim="800000"/>
            <a:headEnd/>
            <a:tailEnd/>
          </a:ln>
        </p:spPr>
        <p:txBody>
          <a:bodyPr wrap="none" anchor="ctr"/>
          <a:lstStyle/>
          <a:p>
            <a:endParaRPr lang="ar-SA"/>
          </a:p>
        </p:txBody>
      </p:sp>
      <p:sp>
        <p:nvSpPr>
          <p:cNvPr id="33794" name="Rectangle 2"/>
          <p:cNvSpPr>
            <a:spLocks noGrp="1" noChangeArrowheads="1"/>
          </p:cNvSpPr>
          <p:nvPr>
            <p:ph type="title"/>
          </p:nvPr>
        </p:nvSpPr>
        <p:spPr/>
        <p:txBody>
          <a:bodyPr/>
          <a:lstStyle/>
          <a:p>
            <a:pPr rtl="1" eaLnBrk="1" hangingPunct="1">
              <a:defRPr/>
            </a:pPr>
            <a:r>
              <a:rPr lang="ar-SA" sz="4000" dirty="0" smtClean="0"/>
              <a:t>ب- المؤسسات التعليمية</a:t>
            </a:r>
            <a:r>
              <a:rPr lang="ar-EG" sz="4000" dirty="0" smtClean="0"/>
              <a:t>:</a:t>
            </a:r>
            <a:r>
              <a:rPr lang="ar-SA" sz="4000" dirty="0" smtClean="0"/>
              <a:t> الكليات والجامعات</a:t>
            </a:r>
            <a:endParaRPr lang="en-US" sz="4000" dirty="0" smtClean="0"/>
          </a:p>
        </p:txBody>
      </p:sp>
      <p:sp>
        <p:nvSpPr>
          <p:cNvPr id="33795" name="Rectangle 3"/>
          <p:cNvSpPr>
            <a:spLocks noGrp="1" noChangeArrowheads="1"/>
          </p:cNvSpPr>
          <p:nvPr>
            <p:ph type="body" idx="1"/>
          </p:nvPr>
        </p:nvSpPr>
        <p:spPr>
          <a:xfrm>
            <a:off x="381000" y="1524000"/>
            <a:ext cx="8305800" cy="4495800"/>
          </a:xfrm>
        </p:spPr>
        <p:txBody>
          <a:bodyPr>
            <a:normAutofit/>
          </a:bodyPr>
          <a:lstStyle/>
          <a:p>
            <a:pPr eaLnBrk="1" hangingPunct="1">
              <a:lnSpc>
                <a:spcPct val="90000"/>
              </a:lnSpc>
              <a:buFontTx/>
              <a:buNone/>
            </a:pPr>
            <a:r>
              <a:rPr lang="ar-SA" sz="3600" b="1" dirty="0" smtClean="0"/>
              <a:t>المزايا</a:t>
            </a:r>
            <a:endParaRPr lang="ar-EG" sz="3600" b="1" dirty="0" smtClean="0"/>
          </a:p>
          <a:p>
            <a:pPr eaLnBrk="1" hangingPunct="1">
              <a:lnSpc>
                <a:spcPct val="90000"/>
              </a:lnSpc>
            </a:pPr>
            <a:r>
              <a:rPr lang="ar-SA" sz="2400" dirty="0" smtClean="0"/>
              <a:t>كون الخريجين الجدد المصدر الرئيس للوظائف الحكومية.</a:t>
            </a:r>
            <a:endParaRPr lang="ar-EG" sz="2400" dirty="0" smtClean="0"/>
          </a:p>
          <a:p>
            <a:pPr eaLnBrk="1" hangingPunct="1">
              <a:lnSpc>
                <a:spcPct val="90000"/>
              </a:lnSpc>
            </a:pPr>
            <a:r>
              <a:rPr lang="ar-SA" sz="2400" dirty="0" smtClean="0"/>
              <a:t>وسيلة غير مكلفة.</a:t>
            </a:r>
            <a:endParaRPr lang="ar-EG" sz="2400" dirty="0" smtClean="0"/>
          </a:p>
          <a:p>
            <a:pPr eaLnBrk="1" hangingPunct="1">
              <a:lnSpc>
                <a:spcPct val="90000"/>
              </a:lnSpc>
            </a:pPr>
            <a:r>
              <a:rPr lang="ar-SA" sz="2400" dirty="0" smtClean="0"/>
              <a:t>التعريف بالفرص الوظيفية في المنظمة الحكومية.</a:t>
            </a:r>
          </a:p>
          <a:p>
            <a:pPr eaLnBrk="1" hangingPunct="1">
              <a:lnSpc>
                <a:spcPct val="90000"/>
              </a:lnSpc>
            </a:pPr>
            <a:r>
              <a:rPr lang="ar-SA" sz="2400" dirty="0" smtClean="0"/>
              <a:t>فتح المجال أمام جميع التخصصات.</a:t>
            </a:r>
          </a:p>
          <a:p>
            <a:pPr eaLnBrk="1" hangingPunct="1">
              <a:lnSpc>
                <a:spcPct val="90000"/>
              </a:lnSpc>
              <a:buFontTx/>
              <a:buNone/>
            </a:pPr>
            <a:r>
              <a:rPr lang="ar-SA" sz="2400" b="1" dirty="0" smtClean="0"/>
              <a:t>العيوب</a:t>
            </a:r>
            <a:r>
              <a:rPr lang="ar-EG" sz="2400" b="1" dirty="0" smtClean="0"/>
              <a:t>:</a:t>
            </a:r>
          </a:p>
          <a:p>
            <a:pPr eaLnBrk="1" hangingPunct="1">
              <a:lnSpc>
                <a:spcPct val="90000"/>
              </a:lnSpc>
            </a:pPr>
            <a:r>
              <a:rPr lang="ar-SA" sz="2800" dirty="0" smtClean="0"/>
              <a:t>قليلة الجدوى أحياناً.</a:t>
            </a:r>
            <a:endParaRPr lang="ar-EG" sz="2800" dirty="0" smtClean="0"/>
          </a:p>
          <a:p>
            <a:pPr eaLnBrk="1" hangingPunct="1">
              <a:lnSpc>
                <a:spcPct val="90000"/>
              </a:lnSpc>
            </a:pPr>
            <a:r>
              <a:rPr lang="ar-SA" sz="2800" dirty="0" smtClean="0"/>
              <a:t>الخريجين يهتمون بالمهن أكثر من الوظائف.</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7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7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9FDF42CB-9117-4711-B282-72096B1BCD44}" type="slidenum">
              <a:rPr lang="en-US"/>
              <a:pPr>
                <a:defRPr/>
              </a:pPr>
              <a:t>47</a:t>
            </a:fld>
            <a:endParaRPr lang="en-US"/>
          </a:p>
        </p:txBody>
      </p:sp>
      <p:sp>
        <p:nvSpPr>
          <p:cNvPr id="46082" name="Rectangle 2"/>
          <p:cNvSpPr>
            <a:spLocks noGrp="1" noChangeArrowheads="1"/>
          </p:cNvSpPr>
          <p:nvPr>
            <p:ph type="title"/>
          </p:nvPr>
        </p:nvSpPr>
        <p:spPr>
          <a:solidFill>
            <a:schemeClr val="accent2">
              <a:lumMod val="75000"/>
            </a:schemeClr>
          </a:solidFill>
        </p:spPr>
        <p:txBody>
          <a:bodyPr/>
          <a:lstStyle/>
          <a:p>
            <a:pPr eaLnBrk="1" hangingPunct="1">
              <a:defRPr/>
            </a:pPr>
            <a:r>
              <a:rPr lang="ar-EG" b="1" dirty="0" smtClean="0">
                <a:solidFill>
                  <a:schemeClr val="bg1"/>
                </a:solidFill>
              </a:rPr>
              <a:t>الإختيار</a:t>
            </a:r>
            <a:endParaRPr lang="en-US" b="1" dirty="0" smtClean="0">
              <a:solidFill>
                <a:schemeClr val="bg1"/>
              </a:solidFill>
            </a:endParaRPr>
          </a:p>
        </p:txBody>
      </p:sp>
      <p:sp>
        <p:nvSpPr>
          <p:cNvPr id="31748" name="Rectangle 3"/>
          <p:cNvSpPr>
            <a:spLocks noGrp="1" noChangeArrowheads="1"/>
          </p:cNvSpPr>
          <p:nvPr>
            <p:ph type="body" idx="1"/>
          </p:nvPr>
        </p:nvSpPr>
        <p:spPr/>
        <p:txBody>
          <a:bodyPr>
            <a:normAutofit fontScale="92500"/>
          </a:bodyPr>
          <a:lstStyle/>
          <a:p>
            <a:pPr algn="ctr" eaLnBrk="1" hangingPunct="1">
              <a:buFontTx/>
              <a:buNone/>
            </a:pPr>
            <a:r>
              <a:rPr lang="ar-EG" dirty="0" smtClean="0"/>
              <a:t>   </a:t>
            </a:r>
            <a:r>
              <a:rPr lang="ar-SA" b="1" dirty="0" smtClean="0"/>
              <a:t>تنطوي عملية الاختيار على عدة خطوات من شأنها تقليص حجم قائمة المرشحين للوظيفة من خلال أدوات فحص مختلفة للوصول إلى أفضل المرشحين الذين تتلائم مواصفاتهم وخبراتهم ومؤهلاتهم مع </a:t>
            </a:r>
            <a:r>
              <a:rPr lang="ar-EG" b="1" dirty="0" smtClean="0"/>
              <a:t>إ</a:t>
            </a:r>
            <a:r>
              <a:rPr lang="ar-SA" b="1" dirty="0" smtClean="0"/>
              <a:t>حتياجات المنظمة. وذلك استناداً للمبدأ السائد في الإدارة الحكومية         </a:t>
            </a:r>
            <a:r>
              <a:rPr lang="ar-SA" b="1" dirty="0" smtClean="0">
                <a:solidFill>
                  <a:srgbClr val="FF0000"/>
                </a:solidFill>
              </a:rPr>
              <a:t>”</a:t>
            </a:r>
            <a:r>
              <a:rPr lang="ar-SA" b="1" dirty="0" smtClean="0"/>
              <a:t> </a:t>
            </a:r>
            <a:r>
              <a:rPr lang="ar-SA" b="1" u="sng" dirty="0" smtClean="0">
                <a:solidFill>
                  <a:srgbClr val="FF0000"/>
                </a:solidFill>
              </a:rPr>
              <a:t>الجدارة ”</a:t>
            </a:r>
          </a:p>
          <a:p>
            <a:pPr algn="ctr" eaLnBrk="1" hangingPunct="1">
              <a:buFontTx/>
              <a:buNone/>
            </a:pPr>
            <a:endParaRPr lang="ar-SA" b="1" u="sng" dirty="0" smtClean="0">
              <a:solidFill>
                <a:srgbClr val="FF0000"/>
              </a:solidFill>
            </a:endParaRPr>
          </a:p>
          <a:p>
            <a:pPr algn="ctr" eaLnBrk="1" hangingPunct="1">
              <a:buFontTx/>
              <a:buNone/>
            </a:pPr>
            <a:r>
              <a:rPr lang="ar-SA" b="1" u="sng" dirty="0" smtClean="0">
                <a:solidFill>
                  <a:srgbClr val="FF0000"/>
                </a:solidFill>
              </a:rPr>
              <a:t>ولتحقيق مبدأ الجدارة فقد تم إنشاء هيئة متخصصة لإدارة شئون الموظفين ( وزارة الخدمة المدنية فى المملكة العربية السعودية)</a:t>
            </a:r>
            <a:endParaRPr lang="en-US" b="1" u="sng" dirty="0" smtClean="0">
              <a:solidFill>
                <a:srgbClr val="FF0000"/>
              </a:solidFill>
            </a:endParaRPr>
          </a:p>
        </p:txBody>
      </p:sp>
      <p:cxnSp>
        <p:nvCxnSpPr>
          <p:cNvPr id="3" name="Straight Arrow Connector 2"/>
          <p:cNvCxnSpPr/>
          <p:nvPr/>
        </p:nvCxnSpPr>
        <p:spPr>
          <a:xfrm flipH="1">
            <a:off x="2771800" y="3757141"/>
            <a:ext cx="648072"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6" name="Line 10"/>
          <p:cNvSpPr>
            <a:spLocks noChangeShapeType="1"/>
          </p:cNvSpPr>
          <p:nvPr/>
        </p:nvSpPr>
        <p:spPr bwMode="auto">
          <a:xfrm flipH="1">
            <a:off x="6084168" y="4221088"/>
            <a:ext cx="384820" cy="360040"/>
          </a:xfrm>
          <a:prstGeom prst="line">
            <a:avLst/>
          </a:prstGeom>
          <a:noFill/>
          <a:ln w="76200">
            <a:solidFill>
              <a:srgbClr val="FFCC00"/>
            </a:solidFill>
            <a:round/>
            <a:headEnd/>
            <a:tailEnd/>
          </a:ln>
        </p:spPr>
        <p:txBody>
          <a:bodyPr wrap="none" anchor="ctr"/>
          <a:lstStyle/>
          <a:p>
            <a:endParaRPr lang="ar-SA"/>
          </a:p>
        </p:txBody>
      </p:sp>
      <p:sp>
        <p:nvSpPr>
          <p:cNvPr id="19467" name="Line 11"/>
          <p:cNvSpPr>
            <a:spLocks noChangeShapeType="1"/>
          </p:cNvSpPr>
          <p:nvPr/>
        </p:nvSpPr>
        <p:spPr bwMode="auto">
          <a:xfrm>
            <a:off x="6156176" y="4581128"/>
            <a:ext cx="503436" cy="431552"/>
          </a:xfrm>
          <a:prstGeom prst="line">
            <a:avLst/>
          </a:prstGeom>
          <a:noFill/>
          <a:ln w="76200">
            <a:solidFill>
              <a:srgbClr val="FFCC00"/>
            </a:solidFill>
            <a:round/>
            <a:headEnd/>
            <a:tailEnd/>
          </a:ln>
        </p:spPr>
        <p:txBody>
          <a:bodyPr wrap="none" anchor="ctr"/>
          <a:lstStyle/>
          <a:p>
            <a:endParaRPr lang="ar-SA"/>
          </a:p>
        </p:txBody>
      </p:sp>
      <p:sp>
        <p:nvSpPr>
          <p:cNvPr id="19468" name="Line 12"/>
          <p:cNvSpPr>
            <a:spLocks noChangeShapeType="1"/>
          </p:cNvSpPr>
          <p:nvPr/>
        </p:nvSpPr>
        <p:spPr bwMode="auto">
          <a:xfrm flipH="1">
            <a:off x="6372200" y="2564904"/>
            <a:ext cx="721170" cy="216024"/>
          </a:xfrm>
          <a:prstGeom prst="line">
            <a:avLst/>
          </a:prstGeom>
          <a:noFill/>
          <a:ln w="76200">
            <a:solidFill>
              <a:srgbClr val="FFCC00"/>
            </a:solidFill>
            <a:round/>
            <a:headEnd/>
            <a:tailEnd/>
          </a:ln>
        </p:spPr>
        <p:txBody>
          <a:bodyPr wrap="none" anchor="ctr"/>
          <a:lstStyle/>
          <a:p>
            <a:endParaRPr lang="ar-SA"/>
          </a:p>
        </p:txBody>
      </p:sp>
      <p:sp>
        <p:nvSpPr>
          <p:cNvPr id="19469" name="Line 13"/>
          <p:cNvSpPr>
            <a:spLocks noChangeShapeType="1"/>
          </p:cNvSpPr>
          <p:nvPr/>
        </p:nvSpPr>
        <p:spPr bwMode="auto">
          <a:xfrm flipH="1">
            <a:off x="6300266" y="2780928"/>
            <a:ext cx="143942" cy="1223640"/>
          </a:xfrm>
          <a:prstGeom prst="line">
            <a:avLst/>
          </a:prstGeom>
          <a:noFill/>
          <a:ln w="76200">
            <a:solidFill>
              <a:srgbClr val="FFCC00"/>
            </a:solidFill>
            <a:round/>
            <a:headEnd/>
            <a:tailEnd/>
          </a:ln>
        </p:spPr>
        <p:txBody>
          <a:bodyPr wrap="none" anchor="ctr"/>
          <a:lstStyle/>
          <a:p>
            <a:endParaRPr lang="ar-SA"/>
          </a:p>
        </p:txBody>
      </p:sp>
      <p:sp>
        <p:nvSpPr>
          <p:cNvPr id="19465" name="AutoShape 9" descr="لوحة قماشية"/>
          <p:cNvSpPr>
            <a:spLocks noChangeArrowheads="1"/>
          </p:cNvSpPr>
          <p:nvPr/>
        </p:nvSpPr>
        <p:spPr bwMode="auto">
          <a:xfrm>
            <a:off x="6096000" y="1484784"/>
            <a:ext cx="3048000" cy="1150938"/>
          </a:xfrm>
          <a:prstGeom prst="star16">
            <a:avLst>
              <a:gd name="adj" fmla="val 37500"/>
            </a:avLst>
          </a:prstGeom>
          <a:blipFill dpi="0" rotWithShape="0">
            <a:blip r:embed="rId2" cstate="print"/>
            <a:srcRect/>
            <a:tile tx="0" ty="0" sx="100000" sy="100000" flip="none" algn="tl"/>
          </a:blipFill>
          <a:ln w="9525">
            <a:noFill/>
            <a:miter lim="800000"/>
            <a:headEnd/>
            <a:tailEnd/>
          </a:ln>
          <a:effectLst/>
        </p:spPr>
        <p:txBody>
          <a:bodyPr wrap="none" anchor="ctr"/>
          <a:lstStyle/>
          <a:p>
            <a:pPr>
              <a:defRPr/>
            </a:pPr>
            <a:r>
              <a:rPr lang="ar-SA" sz="4800" b="1" dirty="0" smtClean="0">
                <a:effectLst>
                  <a:outerShdw blurRad="38100" dist="38100" dir="2700000" algn="tl">
                    <a:srgbClr val="FFFFFF"/>
                  </a:outerShdw>
                </a:effectLst>
                <a:cs typeface="onaizah mateen-ayman" pitchFamily="2" charset="-78"/>
              </a:rPr>
              <a:t>مهام فنية</a:t>
            </a:r>
            <a:r>
              <a:rPr lang="en-US" sz="4800" b="1" dirty="0" smtClean="0">
                <a:cs typeface="onaizah mateen-ayman" pitchFamily="2" charset="-78"/>
              </a:rPr>
              <a:t> </a:t>
            </a:r>
            <a:endParaRPr lang="en-US" sz="4800" b="1" dirty="0">
              <a:cs typeface="onaizah mateen-ayman" pitchFamily="2" charset="-78"/>
            </a:endParaRPr>
          </a:p>
        </p:txBody>
      </p:sp>
      <p:sp>
        <p:nvSpPr>
          <p:cNvPr id="19464" name="AutoShape 8" descr="لوحة قماشية"/>
          <p:cNvSpPr>
            <a:spLocks noChangeArrowheads="1"/>
          </p:cNvSpPr>
          <p:nvPr/>
        </p:nvSpPr>
        <p:spPr bwMode="auto">
          <a:xfrm>
            <a:off x="6096000" y="3284984"/>
            <a:ext cx="3048000" cy="1008063"/>
          </a:xfrm>
          <a:prstGeom prst="star16">
            <a:avLst>
              <a:gd name="adj" fmla="val 37500"/>
            </a:avLst>
          </a:prstGeom>
          <a:blipFill dpi="0" rotWithShape="0">
            <a:blip r:embed="rId2" cstate="print"/>
            <a:srcRect/>
            <a:tile tx="0" ty="0" sx="100000" sy="100000" flip="none" algn="tl"/>
          </a:blipFill>
          <a:ln w="9525">
            <a:noFill/>
            <a:miter lim="800000"/>
            <a:headEnd/>
            <a:tailEnd/>
          </a:ln>
          <a:effectLst/>
        </p:spPr>
        <p:txBody>
          <a:bodyPr wrap="none" anchor="ctr"/>
          <a:lstStyle/>
          <a:p>
            <a:pPr>
              <a:defRPr/>
            </a:pPr>
            <a:r>
              <a:rPr lang="ar-SA" sz="4800" b="1" dirty="0" smtClean="0">
                <a:effectLst>
                  <a:outerShdw blurRad="38100" dist="38100" dir="2700000" algn="tl">
                    <a:srgbClr val="FFFFFF"/>
                  </a:outerShdw>
                </a:effectLst>
                <a:cs typeface="onaizah mateen-ayman" pitchFamily="2" charset="-78"/>
              </a:rPr>
              <a:t>مهام </a:t>
            </a:r>
            <a:r>
              <a:rPr lang="ar-SA" sz="4800" b="1" dirty="0" err="1" smtClean="0">
                <a:effectLst>
                  <a:outerShdw blurRad="38100" dist="38100" dir="2700000" algn="tl">
                    <a:srgbClr val="FFFFFF"/>
                  </a:outerShdw>
                </a:effectLst>
                <a:cs typeface="onaizah mateen-ayman" pitchFamily="2" charset="-78"/>
              </a:rPr>
              <a:t>إشرافية</a:t>
            </a:r>
            <a:r>
              <a:rPr lang="en-US" sz="4800" b="1" dirty="0" smtClean="0">
                <a:cs typeface="onaizah mateen-ayman" pitchFamily="2" charset="-78"/>
              </a:rPr>
              <a:t> </a:t>
            </a:r>
            <a:endParaRPr lang="en-US" sz="4800" b="1" dirty="0">
              <a:cs typeface="onaizah mateen-ayman" pitchFamily="2" charset="-78"/>
            </a:endParaRPr>
          </a:p>
        </p:txBody>
      </p:sp>
      <p:sp>
        <p:nvSpPr>
          <p:cNvPr id="19462" name="AutoShape 6" descr="لوحة قماشية"/>
          <p:cNvSpPr>
            <a:spLocks noChangeArrowheads="1"/>
          </p:cNvSpPr>
          <p:nvPr/>
        </p:nvSpPr>
        <p:spPr bwMode="auto">
          <a:xfrm>
            <a:off x="5868144" y="4869160"/>
            <a:ext cx="3048000" cy="1008062"/>
          </a:xfrm>
          <a:prstGeom prst="star16">
            <a:avLst>
              <a:gd name="adj" fmla="val 37500"/>
            </a:avLst>
          </a:prstGeom>
          <a:blipFill dpi="0" rotWithShape="0">
            <a:blip r:embed="rId2" cstate="print"/>
            <a:srcRect/>
            <a:tile tx="0" ty="0" sx="100000" sy="100000" flip="none" algn="tl"/>
          </a:blipFill>
          <a:ln w="9525">
            <a:noFill/>
            <a:miter lim="800000"/>
            <a:headEnd/>
            <a:tailEnd/>
          </a:ln>
          <a:effectLst/>
        </p:spPr>
        <p:txBody>
          <a:bodyPr wrap="none" anchor="ctr"/>
          <a:lstStyle/>
          <a:p>
            <a:pPr>
              <a:defRPr/>
            </a:pPr>
            <a:r>
              <a:rPr lang="ar-SA" sz="4800" b="1" dirty="0" smtClean="0">
                <a:effectLst>
                  <a:outerShdw blurRad="38100" dist="38100" dir="2700000" algn="tl">
                    <a:srgbClr val="FFFFFF"/>
                  </a:outerShdw>
                </a:effectLst>
                <a:cs typeface="onaizah mateen-ayman" pitchFamily="2" charset="-78"/>
              </a:rPr>
              <a:t>مهام رقابية</a:t>
            </a:r>
            <a:endParaRPr lang="en-US" sz="4800" b="1" dirty="0">
              <a:cs typeface="onaizah mateen-ayman" pitchFamily="2" charset="-78"/>
            </a:endParaRPr>
          </a:p>
        </p:txBody>
      </p:sp>
      <p:sp>
        <p:nvSpPr>
          <p:cNvPr id="19463" name="AutoShape 7" descr="لوحة قماشية"/>
          <p:cNvSpPr>
            <a:spLocks noChangeArrowheads="1"/>
          </p:cNvSpPr>
          <p:nvPr/>
        </p:nvSpPr>
        <p:spPr bwMode="auto">
          <a:xfrm>
            <a:off x="251520" y="4869780"/>
            <a:ext cx="5904656" cy="1079500"/>
          </a:xfrm>
          <a:prstGeom prst="star16">
            <a:avLst>
              <a:gd name="adj" fmla="val 37500"/>
            </a:avLst>
          </a:prstGeom>
          <a:blipFill dpi="0" rotWithShape="0">
            <a:blip r:embed="rId2" cstate="print"/>
            <a:srcRect/>
            <a:tile tx="0" ty="0" sx="100000" sy="100000" flip="none" algn="tl"/>
          </a:blipFill>
          <a:ln w="9525">
            <a:noFill/>
            <a:miter lim="800000"/>
            <a:headEnd/>
            <a:tailEnd/>
          </a:ln>
          <a:effectLst/>
        </p:spPr>
        <p:txBody>
          <a:bodyPr wrap="none" anchor="ctr"/>
          <a:lstStyle/>
          <a:p>
            <a:pPr algn="ctr">
              <a:defRPr/>
            </a:pPr>
            <a:r>
              <a:rPr lang="ar-SA" sz="2600" b="1" dirty="0" smtClean="0">
                <a:effectLst>
                  <a:outerShdw blurRad="38100" dist="38100" dir="2700000" algn="tl">
                    <a:srgbClr val="FFFFFF"/>
                  </a:outerShdw>
                </a:effectLst>
                <a:cs typeface="onaizah mateen-ayman" pitchFamily="2" charset="-78"/>
              </a:rPr>
              <a:t>التأكد من تنفيذ القوانين والأنظمة واللوائح </a:t>
            </a:r>
          </a:p>
          <a:p>
            <a:pPr algn="ctr">
              <a:defRPr/>
            </a:pPr>
            <a:r>
              <a:rPr lang="ar-SA" sz="2600" b="1" dirty="0" smtClean="0">
                <a:effectLst>
                  <a:outerShdw blurRad="38100" dist="38100" dir="2700000" algn="tl">
                    <a:srgbClr val="FFFFFF"/>
                  </a:outerShdw>
                </a:effectLst>
                <a:cs typeface="onaizah mateen-ayman" pitchFamily="2" charset="-78"/>
              </a:rPr>
              <a:t>المتعلقة بشئون الموظفين</a:t>
            </a:r>
            <a:endParaRPr lang="en-US" sz="2600" b="1" dirty="0">
              <a:cs typeface="onaizah mateen-ayman" pitchFamily="2" charset="-78"/>
            </a:endParaRPr>
          </a:p>
        </p:txBody>
      </p:sp>
      <p:sp>
        <p:nvSpPr>
          <p:cNvPr id="17" name="Title 1"/>
          <p:cNvSpPr txBox="1">
            <a:spLocks/>
          </p:cNvSpPr>
          <p:nvPr/>
        </p:nvSpPr>
        <p:spPr>
          <a:xfrm>
            <a:off x="467544" y="188640"/>
            <a:ext cx="82296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none" strike="noStrike" kern="1200" cap="none" spc="0" normalizeH="0" baseline="0" noProof="0" smtClean="0">
                <a:ln>
                  <a:noFill/>
                </a:ln>
                <a:solidFill>
                  <a:schemeClr val="lt1"/>
                </a:solidFill>
                <a:effectLst/>
                <a:uLnTx/>
                <a:uFillTx/>
                <a:latin typeface="+mn-lt"/>
                <a:ea typeface="+mn-ea"/>
                <a:cs typeface="+mn-cs"/>
              </a:rPr>
              <a:t>مهام جهاز الخدمة المدنية</a:t>
            </a:r>
            <a:endParaRPr kumimoji="0" lang="ar-SA" sz="4400" b="1" i="0" u="none" strike="noStrike" kern="1200" cap="none" spc="0" normalizeH="0" baseline="0" noProof="0" dirty="0">
              <a:ln>
                <a:noFill/>
              </a:ln>
              <a:solidFill>
                <a:schemeClr val="lt1"/>
              </a:solidFill>
              <a:effectLst/>
              <a:uLnTx/>
              <a:uFillTx/>
              <a:latin typeface="+mn-lt"/>
              <a:ea typeface="+mn-ea"/>
              <a:cs typeface="+mn-cs"/>
            </a:endParaRPr>
          </a:p>
        </p:txBody>
      </p:sp>
      <p:sp>
        <p:nvSpPr>
          <p:cNvPr id="18" name="AutoShape 7" descr="لوحة قماشية"/>
          <p:cNvSpPr>
            <a:spLocks noChangeArrowheads="1"/>
          </p:cNvSpPr>
          <p:nvPr/>
        </p:nvSpPr>
        <p:spPr bwMode="auto">
          <a:xfrm>
            <a:off x="580728" y="3212976"/>
            <a:ext cx="6048672" cy="1079500"/>
          </a:xfrm>
          <a:prstGeom prst="star16">
            <a:avLst>
              <a:gd name="adj" fmla="val 37500"/>
            </a:avLst>
          </a:prstGeom>
          <a:blipFill dpi="0" rotWithShape="0">
            <a:blip r:embed="rId2" cstate="print"/>
            <a:srcRect/>
            <a:tile tx="0" ty="0" sx="100000" sy="100000" flip="none" algn="tl"/>
          </a:blipFill>
          <a:ln w="9525">
            <a:noFill/>
            <a:miter lim="800000"/>
            <a:headEnd/>
            <a:tailEnd/>
          </a:ln>
          <a:effectLst/>
        </p:spPr>
        <p:txBody>
          <a:bodyPr wrap="none" anchor="ctr"/>
          <a:lstStyle/>
          <a:p>
            <a:pPr>
              <a:defRPr/>
            </a:pPr>
            <a:r>
              <a:rPr lang="ar-SA" sz="2200" b="1" dirty="0" smtClean="0">
                <a:solidFill>
                  <a:srgbClr val="0070C0"/>
                </a:solidFill>
                <a:effectLst>
                  <a:outerShdw blurRad="38100" dist="38100" dir="2700000" algn="tl">
                    <a:srgbClr val="FFFFFF"/>
                  </a:outerShdw>
                </a:effectLst>
                <a:cs typeface="onaizah mateen-ayman" pitchFamily="2" charset="-78"/>
              </a:rPr>
              <a:t>الاشراف على مهام عملية الاستقطاب والاختيار وإعلان النتائج ...</a:t>
            </a:r>
            <a:endParaRPr lang="en-US" sz="2200" b="1" dirty="0">
              <a:solidFill>
                <a:srgbClr val="0070C0"/>
              </a:solidFill>
              <a:cs typeface="onaizah mateen-ayman" pitchFamily="2" charset="-78"/>
            </a:endParaRPr>
          </a:p>
        </p:txBody>
      </p:sp>
      <p:sp>
        <p:nvSpPr>
          <p:cNvPr id="19" name="AutoShape 7" descr="لوحة قماشية"/>
          <p:cNvSpPr>
            <a:spLocks noChangeArrowheads="1"/>
          </p:cNvSpPr>
          <p:nvPr/>
        </p:nvSpPr>
        <p:spPr bwMode="auto">
          <a:xfrm>
            <a:off x="933351" y="1637184"/>
            <a:ext cx="5543649" cy="1079500"/>
          </a:xfrm>
          <a:prstGeom prst="star16">
            <a:avLst>
              <a:gd name="adj" fmla="val 37500"/>
            </a:avLst>
          </a:prstGeom>
          <a:blipFill dpi="0" rotWithShape="0">
            <a:blip r:embed="rId2" cstate="print"/>
            <a:srcRect/>
            <a:tile tx="0" ty="0" sx="100000" sy="100000" flip="none" algn="tl"/>
          </a:blipFill>
          <a:ln w="9525">
            <a:noFill/>
            <a:miter lim="800000"/>
            <a:headEnd/>
            <a:tailEnd/>
          </a:ln>
          <a:effectLst/>
        </p:spPr>
        <p:txBody>
          <a:bodyPr wrap="none" anchor="ctr"/>
          <a:lstStyle/>
          <a:p>
            <a:pPr>
              <a:defRPr/>
            </a:pPr>
            <a:r>
              <a:rPr lang="ar-SA" sz="2200" b="1" dirty="0" smtClean="0">
                <a:solidFill>
                  <a:srgbClr val="0070C0"/>
                </a:solidFill>
                <a:effectLst>
                  <a:outerShdw blurRad="38100" dist="38100" dir="2700000" algn="tl">
                    <a:srgbClr val="FFFFFF"/>
                  </a:outerShdw>
                </a:effectLst>
                <a:cs typeface="onaizah mateen-ayman" pitchFamily="2" charset="-78"/>
              </a:rPr>
              <a:t>دراسة أوضاع الخدمة المدنية، واقتراح الأنظمة واللوائح.</a:t>
            </a:r>
            <a:endParaRPr lang="en-US" sz="2200" b="1" dirty="0">
              <a:solidFill>
                <a:srgbClr val="0070C0"/>
              </a:solidFill>
              <a:cs typeface="onaizah mateen-ayman" pitchFamily="2" charset="-78"/>
            </a:endParaRPr>
          </a:p>
        </p:txBody>
      </p:sp>
      <p:sp>
        <p:nvSpPr>
          <p:cNvPr id="15" name="Slide Number Placeholder 14"/>
          <p:cNvSpPr>
            <a:spLocks noGrp="1"/>
          </p:cNvSpPr>
          <p:nvPr>
            <p:ph type="sldNum" sz="quarter" idx="12"/>
          </p:nvPr>
        </p:nvSpPr>
        <p:spPr/>
        <p:txBody>
          <a:bodyPr/>
          <a:lstStyle/>
          <a:p>
            <a:fld id="{9B76C22A-7A47-4F80-9E27-1E8BAD66440F}" type="slidenum">
              <a:rPr lang="ar-SA" smtClean="0"/>
              <a:pPr/>
              <a:t>48</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66"/>
                                        </p:tgtEl>
                                        <p:attrNameLst>
                                          <p:attrName>style.visibility</p:attrName>
                                        </p:attrNameLst>
                                      </p:cBhvr>
                                      <p:to>
                                        <p:strVal val="visible"/>
                                      </p:to>
                                    </p:set>
                                  </p:childTnLst>
                                </p:cTn>
                              </p:par>
                            </p:childTnLst>
                          </p:cTn>
                        </p:par>
                        <p:par>
                          <p:cTn id="7" fill="hold">
                            <p:stCondLst>
                              <p:cond delay="500"/>
                            </p:stCondLst>
                            <p:childTnLst>
                              <p:par>
                                <p:cTn id="8" presetID="8" presetClass="entr" presetSubtype="32" fill="hold" grpId="0" nodeType="afterEffect">
                                  <p:stCondLst>
                                    <p:cond delay="0"/>
                                  </p:stCondLst>
                                  <p:childTnLst>
                                    <p:set>
                                      <p:cBhvr>
                                        <p:cTn id="9" dur="1" fill="hold">
                                          <p:stCondLst>
                                            <p:cond delay="0"/>
                                          </p:stCondLst>
                                        </p:cTn>
                                        <p:tgtEl>
                                          <p:spTgt spid="19463"/>
                                        </p:tgtEl>
                                        <p:attrNameLst>
                                          <p:attrName>style.visibility</p:attrName>
                                        </p:attrNameLst>
                                      </p:cBhvr>
                                      <p:to>
                                        <p:strVal val="visible"/>
                                      </p:to>
                                    </p:set>
                                    <p:animEffect transition="in" filter="diamond(out)">
                                      <p:cBhvr>
                                        <p:cTn id="10" dur="500"/>
                                        <p:tgtEl>
                                          <p:spTgt spid="1946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467"/>
                                        </p:tgtEl>
                                        <p:attrNameLst>
                                          <p:attrName>style.visibility</p:attrName>
                                        </p:attrNameLst>
                                      </p:cBhvr>
                                      <p:to>
                                        <p:strVal val="visible"/>
                                      </p:to>
                                    </p:set>
                                  </p:childTnLst>
                                </p:cTn>
                              </p:par>
                            </p:childTnLst>
                          </p:cTn>
                        </p:par>
                        <p:par>
                          <p:cTn id="15" fill="hold">
                            <p:stCondLst>
                              <p:cond delay="500"/>
                            </p:stCondLst>
                            <p:childTnLst>
                              <p:par>
                                <p:cTn id="16" presetID="8" presetClass="entr" presetSubtype="32" fill="hold" grpId="0" nodeType="afterEffect">
                                  <p:stCondLst>
                                    <p:cond delay="0"/>
                                  </p:stCondLst>
                                  <p:childTnLst>
                                    <p:set>
                                      <p:cBhvr>
                                        <p:cTn id="17" dur="1" fill="hold">
                                          <p:stCondLst>
                                            <p:cond delay="0"/>
                                          </p:stCondLst>
                                        </p:cTn>
                                        <p:tgtEl>
                                          <p:spTgt spid="19462"/>
                                        </p:tgtEl>
                                        <p:attrNameLst>
                                          <p:attrName>style.visibility</p:attrName>
                                        </p:attrNameLst>
                                      </p:cBhvr>
                                      <p:to>
                                        <p:strVal val="visible"/>
                                      </p:to>
                                    </p:set>
                                    <p:animEffect transition="in" filter="diamond(out)">
                                      <p:cBhvr>
                                        <p:cTn id="18" dur="500"/>
                                        <p:tgtEl>
                                          <p:spTgt spid="1946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9468"/>
                                        </p:tgtEl>
                                        <p:attrNameLst>
                                          <p:attrName>style.visibility</p:attrName>
                                        </p:attrNameLst>
                                      </p:cBhvr>
                                      <p:to>
                                        <p:strVal val="visible"/>
                                      </p:to>
                                    </p:set>
                                  </p:childTnLst>
                                </p:cTn>
                              </p:par>
                            </p:childTnLst>
                          </p:cTn>
                        </p:par>
                        <p:par>
                          <p:cTn id="23" fill="hold">
                            <p:stCondLst>
                              <p:cond delay="500"/>
                            </p:stCondLst>
                            <p:childTnLst>
                              <p:par>
                                <p:cTn id="24" presetID="8" presetClass="entr" presetSubtype="32" fill="hold" grpId="0" nodeType="afterEffect">
                                  <p:stCondLst>
                                    <p:cond delay="0"/>
                                  </p:stCondLst>
                                  <p:childTnLst>
                                    <p:set>
                                      <p:cBhvr>
                                        <p:cTn id="25" dur="1" fill="hold">
                                          <p:stCondLst>
                                            <p:cond delay="0"/>
                                          </p:stCondLst>
                                        </p:cTn>
                                        <p:tgtEl>
                                          <p:spTgt spid="19465"/>
                                        </p:tgtEl>
                                        <p:attrNameLst>
                                          <p:attrName>style.visibility</p:attrName>
                                        </p:attrNameLst>
                                      </p:cBhvr>
                                      <p:to>
                                        <p:strVal val="visible"/>
                                      </p:to>
                                    </p:set>
                                    <p:animEffect transition="in" filter="diamond(out)">
                                      <p:cBhvr>
                                        <p:cTn id="26" dur="500"/>
                                        <p:tgtEl>
                                          <p:spTgt spid="19465"/>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9469"/>
                                        </p:tgtEl>
                                        <p:attrNameLst>
                                          <p:attrName>style.visibility</p:attrName>
                                        </p:attrNameLst>
                                      </p:cBhvr>
                                      <p:to>
                                        <p:strVal val="visible"/>
                                      </p:to>
                                    </p:set>
                                  </p:childTnLst>
                                </p:cTn>
                              </p:par>
                            </p:childTnLst>
                          </p:cTn>
                        </p:par>
                        <p:par>
                          <p:cTn id="31" fill="hold">
                            <p:stCondLst>
                              <p:cond delay="500"/>
                            </p:stCondLst>
                            <p:childTnLst>
                              <p:par>
                                <p:cTn id="32" presetID="8" presetClass="entr" presetSubtype="32" fill="hold" grpId="0" nodeType="afterEffect">
                                  <p:stCondLst>
                                    <p:cond delay="0"/>
                                  </p:stCondLst>
                                  <p:childTnLst>
                                    <p:set>
                                      <p:cBhvr>
                                        <p:cTn id="33" dur="1" fill="hold">
                                          <p:stCondLst>
                                            <p:cond delay="0"/>
                                          </p:stCondLst>
                                        </p:cTn>
                                        <p:tgtEl>
                                          <p:spTgt spid="19464"/>
                                        </p:tgtEl>
                                        <p:attrNameLst>
                                          <p:attrName>style.visibility</p:attrName>
                                        </p:attrNameLst>
                                      </p:cBhvr>
                                      <p:to>
                                        <p:strVal val="visible"/>
                                      </p:to>
                                    </p:set>
                                    <p:animEffect transition="in" filter="diamond(out)">
                                      <p:cBhvr>
                                        <p:cTn id="34" dur="500"/>
                                        <p:tgtEl>
                                          <p:spTgt spid="19464"/>
                                        </p:tgtEl>
                                      </p:cBhvr>
                                    </p:animEffect>
                                  </p:childTnLst>
                                </p:cTn>
                              </p:par>
                            </p:childTnLst>
                          </p:cTn>
                        </p:par>
                        <p:par>
                          <p:cTn id="35" fill="hold">
                            <p:stCondLst>
                              <p:cond delay="1000"/>
                            </p:stCondLst>
                            <p:childTnLst>
                              <p:par>
                                <p:cTn id="36" presetID="8" presetClass="entr" presetSubtype="32"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diamond(out)">
                                      <p:cBhvr>
                                        <p:cTn id="38" dur="500"/>
                                        <p:tgtEl>
                                          <p:spTgt spid="18"/>
                                        </p:tgtEl>
                                      </p:cBhvr>
                                    </p:animEffect>
                                  </p:childTnLst>
                                </p:cTn>
                              </p:par>
                            </p:childTnLst>
                          </p:cTn>
                        </p:par>
                        <p:par>
                          <p:cTn id="39" fill="hold">
                            <p:stCondLst>
                              <p:cond delay="1500"/>
                            </p:stCondLst>
                            <p:childTnLst>
                              <p:par>
                                <p:cTn id="40" presetID="8" presetClass="entr" presetSubtype="3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diamond(ou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6" grpId="0" animBg="1"/>
      <p:bldP spid="19467" grpId="0" animBg="1"/>
      <p:bldP spid="19468" grpId="0" animBg="1"/>
      <p:bldP spid="19469" grpId="0" animBg="1"/>
      <p:bldP spid="19465" grpId="0" animBg="1" autoUpdateAnimBg="0"/>
      <p:bldP spid="19464" grpId="0" animBg="1" autoUpdateAnimBg="0"/>
      <p:bldP spid="19462" grpId="0" animBg="1" autoUpdateAnimBg="0"/>
      <p:bldP spid="19463" grpId="0" animBg="1" autoUpdateAnimBg="0"/>
      <p:bldP spid="18" grpId="0" animBg="1" autoUpdateAnimBg="0"/>
      <p:bldP spid="19" grpId="0" animBg="1"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AutoShape 5" descr="رخام أخضر"/>
          <p:cNvSpPr>
            <a:spLocks noChangeArrowheads="1"/>
          </p:cNvSpPr>
          <p:nvPr/>
        </p:nvSpPr>
        <p:spPr bwMode="auto">
          <a:xfrm>
            <a:off x="899592" y="0"/>
            <a:ext cx="7272808" cy="1600200"/>
          </a:xfrm>
          <a:prstGeom prst="doubleWave">
            <a:avLst>
              <a:gd name="adj1" fmla="val 6500"/>
              <a:gd name="adj2" fmla="val 0"/>
            </a:avLst>
          </a:prstGeom>
          <a:blipFill dpi="0" rotWithShape="0">
            <a:blip r:embed="rId3" cstate="print"/>
            <a:srcRect/>
            <a:tile tx="0" ty="0" sx="100000" sy="100000" flip="none" algn="tl"/>
          </a:blipFill>
          <a:ln w="9525">
            <a:noFill/>
            <a:miter lim="800000"/>
            <a:headEnd/>
            <a:tailEnd/>
          </a:ln>
          <a:effectLst>
            <a:outerShdw dist="107763" dir="18900000" algn="ctr" rotWithShape="0">
              <a:schemeClr val="bg2">
                <a:alpha val="50000"/>
              </a:schemeClr>
            </a:outerShdw>
          </a:effectLst>
        </p:spPr>
        <p:txBody>
          <a:bodyPr wrap="none" anchor="ctr"/>
          <a:lstStyle/>
          <a:p>
            <a:pPr algn="ctr">
              <a:defRPr/>
            </a:pPr>
            <a:r>
              <a:rPr lang="ar-SA" sz="5500" dirty="0" smtClean="0">
                <a:solidFill>
                  <a:schemeClr val="bg1"/>
                </a:solidFill>
                <a:effectLst>
                  <a:outerShdw blurRad="38100" dist="38100" dir="2700000" algn="tl">
                    <a:srgbClr val="000000"/>
                  </a:outerShdw>
                </a:effectLst>
                <a:cs typeface="onaizah mateen-ayman" pitchFamily="2" charset="-78"/>
              </a:rPr>
              <a:t>أهمية الاختبارات فى عملية الاختيار</a:t>
            </a:r>
            <a:endParaRPr lang="en-US" sz="5500" dirty="0">
              <a:effectLst>
                <a:outerShdw blurRad="38100" dist="38100" dir="2700000" algn="tl">
                  <a:srgbClr val="FFFFFF"/>
                </a:outerShdw>
              </a:effectLst>
              <a:cs typeface="onaizah mateen-ayman" pitchFamily="2" charset="-78"/>
            </a:endParaRPr>
          </a:p>
        </p:txBody>
      </p:sp>
      <p:grpSp>
        <p:nvGrpSpPr>
          <p:cNvPr id="2" name="Group 30"/>
          <p:cNvGrpSpPr>
            <a:grpSpLocks/>
          </p:cNvGrpSpPr>
          <p:nvPr/>
        </p:nvGrpSpPr>
        <p:grpSpPr bwMode="auto">
          <a:xfrm>
            <a:off x="34925" y="1447800"/>
            <a:ext cx="2735263" cy="5410200"/>
            <a:chOff x="340" y="912"/>
            <a:chExt cx="1632" cy="3408"/>
          </a:xfrm>
        </p:grpSpPr>
        <p:graphicFrame>
          <p:nvGraphicFramePr>
            <p:cNvPr id="7170" name="Object 18"/>
            <p:cNvGraphicFramePr>
              <a:graphicFrameLocks noChangeAspect="1"/>
            </p:cNvGraphicFramePr>
            <p:nvPr/>
          </p:nvGraphicFramePr>
          <p:xfrm>
            <a:off x="340" y="912"/>
            <a:ext cx="1632" cy="3408"/>
          </p:xfrm>
          <a:graphic>
            <a:graphicData uri="http://schemas.openxmlformats.org/presentationml/2006/ole">
              <p:oleObj spid="_x0000_s17422" name="Clip" r:id="rId4" imgW="3802063" imgH="5729288" progId="">
                <p:embed/>
              </p:oleObj>
            </a:graphicData>
          </a:graphic>
        </p:graphicFrame>
        <p:sp>
          <p:nvSpPr>
            <p:cNvPr id="7181" name="WordArt 19"/>
            <p:cNvSpPr>
              <a:spLocks noChangeArrowheads="1" noChangeShapeType="1" noTextEdit="1"/>
            </p:cNvSpPr>
            <p:nvPr/>
          </p:nvSpPr>
          <p:spPr bwMode="auto">
            <a:xfrm rot="-937164">
              <a:off x="1021" y="2115"/>
              <a:ext cx="545" cy="576"/>
            </a:xfrm>
            <a:prstGeom prst="rect">
              <a:avLst/>
            </a:prstGeom>
          </p:spPr>
          <p:txBody>
            <a:bodyPr wrap="none" fromWordArt="1">
              <a:prstTxWarp prst="textSlantUp">
                <a:avLst>
                  <a:gd name="adj" fmla="val 51389"/>
                </a:avLst>
              </a:prstTxWarp>
            </a:bodyPr>
            <a:lstStyle/>
            <a:p>
              <a:r>
                <a:rPr lang="ar-SA" sz="3600" kern="10" dirty="0" smtClean="0">
                  <a:ln w="9525">
                    <a:solidFill>
                      <a:schemeClr val="tx1"/>
                    </a:solidFill>
                    <a:round/>
                    <a:headEnd/>
                    <a:tailEnd/>
                  </a:ln>
                  <a:latin typeface="+mn-cs"/>
                  <a:ea typeface="+mn-cs"/>
                  <a:cs typeface="+mn-cs"/>
                </a:rPr>
                <a:t>االاختبارات</a:t>
              </a:r>
              <a:endParaRPr lang="ar-SA" sz="3600" kern="10" dirty="0">
                <a:ln w="9525">
                  <a:solidFill>
                    <a:schemeClr val="tx1"/>
                  </a:solidFill>
                  <a:round/>
                  <a:headEnd/>
                  <a:tailEnd/>
                </a:ln>
                <a:latin typeface="+mn-cs"/>
                <a:ea typeface="+mn-cs"/>
                <a:cs typeface="+mn-cs"/>
              </a:endParaRPr>
            </a:p>
          </p:txBody>
        </p:sp>
      </p:grpSp>
      <p:sp>
        <p:nvSpPr>
          <p:cNvPr id="14" name="AutoShape 5" descr="رخام أخضر"/>
          <p:cNvSpPr>
            <a:spLocks noChangeArrowheads="1"/>
          </p:cNvSpPr>
          <p:nvPr/>
        </p:nvSpPr>
        <p:spPr bwMode="auto">
          <a:xfrm>
            <a:off x="2843808" y="1988840"/>
            <a:ext cx="6120680" cy="1224136"/>
          </a:xfrm>
          <a:prstGeom prst="doubleWave">
            <a:avLst>
              <a:gd name="adj1" fmla="val 6500"/>
              <a:gd name="adj2" fmla="val 1120"/>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ar-SA" sz="3000" dirty="0" smtClean="0">
                <a:solidFill>
                  <a:schemeClr val="bg1"/>
                </a:solidFill>
                <a:effectLst>
                  <a:outerShdw blurRad="38100" dist="38100" dir="2700000" algn="tl">
                    <a:srgbClr val="000000"/>
                  </a:outerShdw>
                </a:effectLst>
                <a:cs typeface="onaizah mateen-ayman" pitchFamily="2" charset="-78"/>
              </a:rPr>
              <a:t>اكتشاف صفات لا يمكن الكشف عنها من خلال الشهادات</a:t>
            </a:r>
            <a:endParaRPr lang="en-US" sz="3000" dirty="0">
              <a:effectLst>
                <a:outerShdw blurRad="38100" dist="38100" dir="2700000" algn="tl">
                  <a:srgbClr val="FFFFFF"/>
                </a:outerShdw>
              </a:effectLst>
              <a:cs typeface="onaizah mateen-ayman" pitchFamily="2" charset="-78"/>
            </a:endParaRPr>
          </a:p>
        </p:txBody>
      </p:sp>
      <p:sp>
        <p:nvSpPr>
          <p:cNvPr id="15" name="AutoShape 5" descr="رخام أخضر"/>
          <p:cNvSpPr>
            <a:spLocks noChangeArrowheads="1"/>
          </p:cNvSpPr>
          <p:nvPr/>
        </p:nvSpPr>
        <p:spPr bwMode="auto">
          <a:xfrm>
            <a:off x="2843808" y="3429000"/>
            <a:ext cx="6120680" cy="1152128"/>
          </a:xfrm>
          <a:prstGeom prst="doubleWave">
            <a:avLst>
              <a:gd name="adj1" fmla="val 6500"/>
              <a:gd name="adj2" fmla="val 0"/>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ar-SA" sz="3200" dirty="0" smtClean="0">
                <a:solidFill>
                  <a:schemeClr val="bg1"/>
                </a:solidFill>
                <a:effectLst>
                  <a:outerShdw blurRad="38100" dist="38100" dir="2700000" algn="tl">
                    <a:srgbClr val="000000"/>
                  </a:outerShdw>
                </a:effectLst>
                <a:cs typeface="onaizah mateen-ayman" pitchFamily="2" charset="-78"/>
              </a:rPr>
              <a:t>استبعاد أي احتمال للتحيز</a:t>
            </a:r>
            <a:endParaRPr lang="en-US" sz="3200" dirty="0">
              <a:effectLst>
                <a:outerShdw blurRad="38100" dist="38100" dir="2700000" algn="tl">
                  <a:srgbClr val="FFFFFF"/>
                </a:outerShdw>
              </a:effectLst>
              <a:cs typeface="onaizah mateen-ayman" pitchFamily="2" charset="-78"/>
            </a:endParaRPr>
          </a:p>
        </p:txBody>
      </p:sp>
      <p:sp>
        <p:nvSpPr>
          <p:cNvPr id="16" name="AutoShape 5" descr="رخام أخضر"/>
          <p:cNvSpPr>
            <a:spLocks noChangeArrowheads="1"/>
          </p:cNvSpPr>
          <p:nvPr/>
        </p:nvSpPr>
        <p:spPr bwMode="auto">
          <a:xfrm>
            <a:off x="2843808" y="5013176"/>
            <a:ext cx="6048672" cy="1152128"/>
          </a:xfrm>
          <a:prstGeom prst="doubleWave">
            <a:avLst>
              <a:gd name="adj1" fmla="val 6500"/>
              <a:gd name="adj2" fmla="val 0"/>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ar-SA" sz="3200" dirty="0" smtClean="0">
                <a:solidFill>
                  <a:schemeClr val="bg1"/>
                </a:solidFill>
                <a:effectLst>
                  <a:outerShdw blurRad="38100" dist="38100" dir="2700000" algn="tl">
                    <a:srgbClr val="000000"/>
                  </a:outerShdw>
                </a:effectLst>
                <a:cs typeface="onaizah mateen-ayman" pitchFamily="2" charset="-78"/>
              </a:rPr>
              <a:t>اقناع المتقدمين بسلامة إجراءات الاختيار والتعيين</a:t>
            </a:r>
            <a:endParaRPr lang="en-US" sz="3200" dirty="0">
              <a:effectLst>
                <a:outerShdw blurRad="38100" dist="38100" dir="2700000" algn="tl">
                  <a:srgbClr val="FFFFFF"/>
                </a:outerShdw>
              </a:effectLst>
              <a:cs typeface="onaizah mateen-ayman" pitchFamily="2" charset="-78"/>
            </a:endParaRPr>
          </a:p>
        </p:txBody>
      </p:sp>
      <p:sp>
        <p:nvSpPr>
          <p:cNvPr id="11" name="Slide Number Placeholder 10"/>
          <p:cNvSpPr>
            <a:spLocks noGrp="1"/>
          </p:cNvSpPr>
          <p:nvPr>
            <p:ph type="sldNum" sz="quarter" idx="12"/>
          </p:nvPr>
        </p:nvSpPr>
        <p:spPr/>
        <p:txBody>
          <a:bodyPr/>
          <a:lstStyle/>
          <a:p>
            <a:fld id="{9B76C22A-7A47-4F80-9E27-1E8BAD66440F}" type="slidenum">
              <a:rPr lang="ar-SA" smtClean="0"/>
              <a:pPr/>
              <a:t>49</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additive="base">
                                        <p:cTn id="7" dur="1000" fill="hold"/>
                                        <p:tgtEl>
                                          <p:spTgt spid="18437"/>
                                        </p:tgtEl>
                                        <p:attrNameLst>
                                          <p:attrName>ppt_x</p:attrName>
                                        </p:attrNameLst>
                                      </p:cBhvr>
                                      <p:tavLst>
                                        <p:tav tm="0">
                                          <p:val>
                                            <p:strVal val="1+#ppt_w/2"/>
                                          </p:val>
                                        </p:tav>
                                        <p:tav tm="100000">
                                          <p:val>
                                            <p:strVal val="#ppt_x"/>
                                          </p:val>
                                        </p:tav>
                                      </p:tavLst>
                                    </p:anim>
                                    <p:anim calcmode="lin" valueType="num">
                                      <p:cBhvr additive="base">
                                        <p:cTn id="8" dur="1000" fill="hold"/>
                                        <p:tgtEl>
                                          <p:spTgt spid="1843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1+#ppt_w/2"/>
                                          </p:val>
                                        </p:tav>
                                        <p:tav tm="100000">
                                          <p:val>
                                            <p:strVal val="#ppt_x"/>
                                          </p:val>
                                        </p:tav>
                                      </p:tavLst>
                                    </p:anim>
                                    <p:anim calcmode="lin" valueType="num">
                                      <p:cBhvr additive="base">
                                        <p:cTn id="13" dur="10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1+#ppt_w/2"/>
                                          </p:val>
                                        </p:tav>
                                        <p:tav tm="100000">
                                          <p:val>
                                            <p:strVal val="#ppt_x"/>
                                          </p:val>
                                        </p:tav>
                                      </p:tavLst>
                                    </p:anim>
                                    <p:anim calcmode="lin" valueType="num">
                                      <p:cBhvr additive="base">
                                        <p:cTn id="18" dur="10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2"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nimBg="1" autoUpdateAnimBg="0"/>
      <p:bldP spid="14" grpId="0" animBg="1" autoUpdateAnimBg="0"/>
      <p:bldP spid="15" grpId="0" animBg="1" autoUpdateAnimBg="0"/>
      <p:bldP spid="16"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idx="1"/>
          </p:nvPr>
        </p:nvSpPr>
        <p:spPr bwMode="auto">
          <a:xfrm>
            <a:off x="457200" y="2500306"/>
            <a:ext cx="8229600" cy="2751522"/>
          </a:xfrm>
          <a:prstGeom prst="rect">
            <a:avLst/>
          </a:prstGeom>
          <a:solidFill>
            <a:schemeClr val="bg1"/>
          </a:solidFill>
          <a:ln w="28575">
            <a:solidFill>
              <a:schemeClr val="tx1"/>
            </a:solidFill>
            <a:miter lim="800000"/>
            <a:headEnd/>
            <a:tailEnd/>
          </a:ln>
          <a:effectLst/>
        </p:spPr>
        <p:txBody>
          <a:bodyPr wrap="square">
            <a:spAutoFit/>
          </a:bodyPr>
          <a:lstStyle/>
          <a:p>
            <a:pPr algn="ctr" eaLnBrk="0" hangingPunct="0">
              <a:buNone/>
              <a:defRPr/>
            </a:pPr>
            <a:r>
              <a:rPr lang="ar-EG" sz="3200" b="1" dirty="0" smtClean="0">
                <a:solidFill>
                  <a:srgbClr val="FF0000"/>
                </a:solidFill>
                <a:effectLst>
                  <a:outerShdw blurRad="38100" dist="38100" dir="2700000" algn="tl">
                    <a:srgbClr val="FFFFFF"/>
                  </a:outerShdw>
                </a:effectLst>
                <a:latin typeface="Arial Narrow" pitchFamily="34" charset="0"/>
              </a:rPr>
              <a:t>ال</a:t>
            </a:r>
            <a:r>
              <a:rPr lang="ar-SA" b="1" dirty="0" smtClean="0">
                <a:solidFill>
                  <a:srgbClr val="FF0000"/>
                </a:solidFill>
                <a:effectLst>
                  <a:outerShdw blurRad="38100" dist="38100" dir="2700000" algn="tl">
                    <a:srgbClr val="FFFFFF"/>
                  </a:outerShdw>
                </a:effectLst>
                <a:latin typeface="Arial Narrow" pitchFamily="34" charset="0"/>
              </a:rPr>
              <a:t>إ</a:t>
            </a:r>
            <a:r>
              <a:rPr lang="ar-EG" sz="3200" b="1" dirty="0" smtClean="0">
                <a:solidFill>
                  <a:srgbClr val="FF0000"/>
                </a:solidFill>
                <a:effectLst>
                  <a:outerShdw blurRad="38100" dist="38100" dir="2700000" algn="tl">
                    <a:srgbClr val="FFFFFF"/>
                  </a:outerShdw>
                </a:effectLst>
                <a:latin typeface="Arial Narrow" pitchFamily="34" charset="0"/>
              </a:rPr>
              <a:t>دارة: </a:t>
            </a:r>
            <a:r>
              <a:rPr lang="ar-SA" sz="3200" b="1" dirty="0">
                <a:latin typeface="SimSun" pitchFamily="2" charset="-122"/>
                <a:cs typeface="Simplified Arabic" pitchFamily="18" charset="-78"/>
              </a:rPr>
              <a:t>هى عملية تخطيط </a:t>
            </a:r>
            <a:r>
              <a:rPr lang="ar-SA" sz="3200" b="1" dirty="0" smtClean="0">
                <a:latin typeface="SimSun" pitchFamily="2" charset="-122"/>
                <a:cs typeface="Simplified Arabic" pitchFamily="18" charset="-78"/>
              </a:rPr>
              <a:t>وتنظيم </a:t>
            </a:r>
            <a:r>
              <a:rPr lang="ar-SA" sz="3200" b="1" dirty="0">
                <a:latin typeface="SimSun" pitchFamily="2" charset="-122"/>
                <a:cs typeface="Simplified Arabic" pitchFamily="18" charset="-78"/>
              </a:rPr>
              <a:t>وصنع قرار </a:t>
            </a:r>
            <a:r>
              <a:rPr lang="ar-SA" sz="3200" b="1" dirty="0" smtClean="0">
                <a:latin typeface="SimSun" pitchFamily="2" charset="-122"/>
                <a:cs typeface="Simplified Arabic" pitchFamily="18" charset="-78"/>
              </a:rPr>
              <a:t>وقيادة ورقابة </a:t>
            </a:r>
            <a:r>
              <a:rPr lang="ar-SA" sz="3200" b="1" dirty="0">
                <a:latin typeface="SimSun" pitchFamily="2" charset="-122"/>
                <a:cs typeface="Simplified Arabic" pitchFamily="18" charset="-78"/>
              </a:rPr>
              <a:t>أنشطة </a:t>
            </a:r>
            <a:r>
              <a:rPr lang="ar-SA" sz="3200" dirty="0">
                <a:latin typeface="SimSun" pitchFamily="2" charset="-122"/>
                <a:cs typeface="Simplified Arabic" pitchFamily="18" charset="-78"/>
              </a:rPr>
              <a:t>أعضاء </a:t>
            </a:r>
            <a:r>
              <a:rPr lang="ar-SA" sz="3200" dirty="0" smtClean="0">
                <a:latin typeface="SimSun" pitchFamily="2" charset="-122"/>
                <a:cs typeface="Simplified Arabic" pitchFamily="18" charset="-78"/>
              </a:rPr>
              <a:t>المنظمة، واستخدام الموارد </a:t>
            </a:r>
            <a:r>
              <a:rPr lang="ar-SA" sz="3200" dirty="0">
                <a:latin typeface="SimSun" pitchFamily="2" charset="-122"/>
                <a:cs typeface="Simplified Arabic" pitchFamily="18" charset="-78"/>
              </a:rPr>
              <a:t>التنظيمية </a:t>
            </a:r>
            <a:r>
              <a:rPr lang="ar-SA" sz="3200" dirty="0" smtClean="0">
                <a:latin typeface="SimSun" pitchFamily="2" charset="-122"/>
                <a:cs typeface="Simplified Arabic" pitchFamily="18" charset="-78"/>
              </a:rPr>
              <a:t>والبشرية والمادية والمالية والمعلوماتية – </a:t>
            </a:r>
            <a:r>
              <a:rPr lang="ar-SA" sz="3200" dirty="0">
                <a:latin typeface="SimSun" pitchFamily="2" charset="-122"/>
                <a:cs typeface="Simplified Arabic" pitchFamily="18" charset="-78"/>
              </a:rPr>
              <a:t>بغرض تحقيق أهداف المنظمة بكفاءة </a:t>
            </a:r>
            <a:r>
              <a:rPr lang="ar-SA" sz="3200" dirty="0" smtClean="0">
                <a:latin typeface="SimSun" pitchFamily="2" charset="-122"/>
                <a:cs typeface="Simplified Arabic" pitchFamily="18" charset="-78"/>
              </a:rPr>
              <a:t>وفاعلية</a:t>
            </a:r>
            <a:r>
              <a:rPr lang="ar-SA" sz="3200" dirty="0">
                <a:latin typeface="SimSun" pitchFamily="2" charset="-122"/>
                <a:cs typeface="Simplified Arabic" pitchFamily="18" charset="-78"/>
              </a:rPr>
              <a:t>. </a:t>
            </a:r>
            <a:endParaRPr lang="en-US" sz="3200" dirty="0">
              <a:latin typeface="SimSun" pitchFamily="2" charset="-122"/>
              <a:cs typeface="Simplified Arabic" pitchFamily="18" charset="-78"/>
            </a:endParaRPr>
          </a:p>
          <a:p>
            <a:pPr algn="ctr" rtl="0" eaLnBrk="0" hangingPunct="0">
              <a:defRPr/>
            </a:pPr>
            <a:endParaRPr lang="en-US" sz="3200" i="1" dirty="0">
              <a:solidFill>
                <a:srgbClr val="FFFF00"/>
              </a:solidFill>
              <a:effectLst>
                <a:outerShdw blurRad="38100" dist="38100" dir="2700000" algn="tl">
                  <a:srgbClr val="FFFFFF"/>
                </a:outerShdw>
              </a:effectLst>
              <a:latin typeface="Arial Narrow" pitchFamily="34" charset="0"/>
            </a:endParaRPr>
          </a:p>
        </p:txBody>
      </p:sp>
      <p:sp>
        <p:nvSpPr>
          <p:cNvPr id="5" name="AutoShape 11"/>
          <p:cNvSpPr>
            <a:spLocks noChangeArrowheads="1"/>
          </p:cNvSpPr>
          <p:nvPr/>
        </p:nvSpPr>
        <p:spPr bwMode="auto">
          <a:xfrm>
            <a:off x="2057400" y="838200"/>
            <a:ext cx="5943600" cy="685800"/>
          </a:xfrm>
          <a:prstGeom prst="roundRect">
            <a:avLst>
              <a:gd name="adj" fmla="val 16667"/>
            </a:avLst>
          </a:prstGeom>
          <a:noFill/>
          <a:ln w="28575">
            <a:solidFill>
              <a:schemeClr val="tx1"/>
            </a:solidFill>
            <a:round/>
            <a:headEnd/>
            <a:tailEnd/>
          </a:ln>
        </p:spPr>
        <p:txBody>
          <a:bodyPr wrap="none" anchor="ctr"/>
          <a:lstStyle/>
          <a:p>
            <a:pPr algn="ctr" rtl="0" eaLnBrk="0" hangingPunct="0"/>
            <a:r>
              <a:rPr lang="ar-EG" sz="4000">
                <a:solidFill>
                  <a:prstClr val="black"/>
                </a:solidFill>
                <a:latin typeface="Arial" pitchFamily="34" charset="0"/>
              </a:rPr>
              <a:t>ما هي الادارة ؟</a:t>
            </a:r>
            <a:endParaRPr lang="en-US" sz="4000" dirty="0">
              <a:solidFill>
                <a:prstClr val="black"/>
              </a:solidFill>
              <a:latin typeface="Arial" pitchFamily="34" charset="0"/>
            </a:endParaRPr>
          </a:p>
        </p:txBody>
      </p:sp>
      <p:sp>
        <p:nvSpPr>
          <p:cNvPr id="8" name="Slide Number Placeholder 7"/>
          <p:cNvSpPr>
            <a:spLocks noGrp="1"/>
          </p:cNvSpPr>
          <p:nvPr>
            <p:ph type="sldNum" sz="quarter" idx="12"/>
          </p:nvPr>
        </p:nvSpPr>
        <p:spPr/>
        <p:txBody>
          <a:bodyPr/>
          <a:lstStyle/>
          <a:p>
            <a:fld id="{9B76C22A-7A47-4F80-9E27-1E8BAD66440F}" type="slidenum">
              <a:rPr lang="ar-SA" smtClean="0">
                <a:solidFill>
                  <a:prstClr val="black">
                    <a:tint val="75000"/>
                  </a:prstClr>
                </a:solidFill>
              </a:rPr>
              <a:pPr/>
              <a:t>5</a:t>
            </a:fld>
            <a:endParaRPr lang="ar-SA">
              <a:solidFill>
                <a:prstClr val="black">
                  <a:tint val="75000"/>
                </a:prstClr>
              </a:solidFill>
            </a:endParaRPr>
          </a:p>
        </p:txBody>
      </p:sp>
    </p:spTree>
    <p:extLst>
      <p:ext uri="{BB962C8B-B14F-4D97-AF65-F5344CB8AC3E}">
        <p14:creationId xmlns:p14="http://schemas.microsoft.com/office/powerpoint/2010/main" xmlns="" val="3604537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1000"/>
                                        <p:tgtEl>
                                          <p:spTgt spid="4">
                                            <p:bg/>
                                          </p:spTgt>
                                        </p:tgtEl>
                                      </p:cBhvr>
                                    </p:animEffect>
                                    <p:anim calcmode="lin" valueType="num">
                                      <p:cBhvr>
                                        <p:cTn id="8" dur="1000" fill="hold"/>
                                        <p:tgtEl>
                                          <p:spTgt spid="4">
                                            <p:bg/>
                                          </p:spTgt>
                                        </p:tgtEl>
                                        <p:attrNameLst>
                                          <p:attrName>ppt_x</p:attrName>
                                        </p:attrNameLst>
                                      </p:cBhvr>
                                      <p:tavLst>
                                        <p:tav tm="0">
                                          <p:val>
                                            <p:strVal val="#ppt_x"/>
                                          </p:val>
                                        </p:tav>
                                        <p:tav tm="100000">
                                          <p:val>
                                            <p:strVal val="#ppt_x"/>
                                          </p:val>
                                        </p:tav>
                                      </p:tavLst>
                                    </p:anim>
                                    <p:anim calcmode="lin" valueType="num">
                                      <p:cBhvr>
                                        <p:cTn id="9" dur="1000" fill="hold"/>
                                        <p:tgtEl>
                                          <p:spTgt spid="4">
                                            <p:bg/>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iterate type="lt">
                                    <p:tmPct val="0"/>
                                  </p:iterate>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8" presetClass="entr" presetSubtype="3"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trips(upRight)">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AutoShape 5" descr="رخام أخضر"/>
          <p:cNvSpPr>
            <a:spLocks noChangeArrowheads="1"/>
          </p:cNvSpPr>
          <p:nvPr/>
        </p:nvSpPr>
        <p:spPr bwMode="auto">
          <a:xfrm>
            <a:off x="899592" y="404664"/>
            <a:ext cx="7272808" cy="1195536"/>
          </a:xfrm>
          <a:prstGeom prst="doubleWave">
            <a:avLst>
              <a:gd name="adj1" fmla="val 6500"/>
              <a:gd name="adj2" fmla="val 0"/>
            </a:avLst>
          </a:prstGeom>
          <a:solidFill>
            <a:schemeClr val="accent2">
              <a:lumMod val="75000"/>
            </a:schemeClr>
          </a:solidFill>
          <a:ln w="9525">
            <a:noFill/>
            <a:miter lim="800000"/>
            <a:headEnd/>
            <a:tailEnd/>
          </a:ln>
          <a:effectLst>
            <a:outerShdw dist="107763" dir="18900000" algn="ctr" rotWithShape="0">
              <a:schemeClr val="bg2">
                <a:alpha val="50000"/>
              </a:schemeClr>
            </a:outerShdw>
          </a:effectLst>
        </p:spPr>
        <p:txBody>
          <a:bodyPr wrap="none" anchor="ctr"/>
          <a:lstStyle/>
          <a:p>
            <a:pPr algn="ctr">
              <a:defRPr/>
            </a:pPr>
            <a:r>
              <a:rPr lang="ar-SA" sz="7200" dirty="0" smtClean="0">
                <a:solidFill>
                  <a:schemeClr val="bg1"/>
                </a:solidFill>
                <a:effectLst>
                  <a:outerShdw blurRad="38100" dist="38100" dir="2700000" algn="tl">
                    <a:srgbClr val="000000"/>
                  </a:outerShdw>
                </a:effectLst>
                <a:cs typeface="onaizah mateen-ayman" pitchFamily="2" charset="-78"/>
              </a:rPr>
              <a:t>التعيين</a:t>
            </a:r>
            <a:endParaRPr lang="en-US" dirty="0">
              <a:effectLst>
                <a:outerShdw blurRad="38100" dist="38100" dir="2700000" algn="tl">
                  <a:srgbClr val="FFFFFF"/>
                </a:outerShdw>
              </a:effectLst>
              <a:cs typeface="onaizah mateen-ayman" pitchFamily="2" charset="-78"/>
            </a:endParaRPr>
          </a:p>
        </p:txBody>
      </p:sp>
      <p:sp>
        <p:nvSpPr>
          <p:cNvPr id="15" name="AutoShape 5" descr="رخام أخضر"/>
          <p:cNvSpPr>
            <a:spLocks noChangeArrowheads="1"/>
          </p:cNvSpPr>
          <p:nvPr/>
        </p:nvSpPr>
        <p:spPr bwMode="auto">
          <a:xfrm>
            <a:off x="685800" y="2590800"/>
            <a:ext cx="8064896" cy="2520280"/>
          </a:xfrm>
          <a:prstGeom prst="doubleWave">
            <a:avLst>
              <a:gd name="adj1" fmla="val 6500"/>
              <a:gd name="adj2" fmla="val 0"/>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ar-SA" sz="3400" dirty="0" smtClean="0">
                <a:solidFill>
                  <a:schemeClr val="bg1"/>
                </a:solidFill>
                <a:effectLst>
                  <a:outerShdw blurRad="38100" dist="38100" dir="2700000" algn="tl">
                    <a:srgbClr val="000000"/>
                  </a:outerShdw>
                </a:effectLst>
                <a:cs typeface="onaizah mateen-ayman" pitchFamily="2" charset="-78"/>
              </a:rPr>
              <a:t>* تكمن سلطة التعين في الجهة المركزية (جهاز الخدمة المدنية).</a:t>
            </a:r>
          </a:p>
          <a:p>
            <a:pPr algn="ctr">
              <a:defRPr/>
            </a:pPr>
            <a:endParaRPr lang="ar-SA" sz="3600" dirty="0" smtClean="0">
              <a:solidFill>
                <a:schemeClr val="bg1"/>
              </a:solidFill>
              <a:effectLst>
                <a:outerShdw blurRad="38100" dist="38100" dir="2700000" algn="tl">
                  <a:srgbClr val="000000"/>
                </a:outerShdw>
              </a:effectLst>
              <a:cs typeface="onaizah mateen-ayman" pitchFamily="2" charset="-78"/>
            </a:endParaRPr>
          </a:p>
          <a:p>
            <a:pPr algn="ctr">
              <a:defRPr/>
            </a:pPr>
            <a:r>
              <a:rPr lang="ar-SA" sz="3200" dirty="0" smtClean="0">
                <a:solidFill>
                  <a:schemeClr val="bg1"/>
                </a:solidFill>
                <a:effectLst>
                  <a:outerShdw blurRad="38100" dist="38100" dir="2700000" algn="tl">
                    <a:srgbClr val="000000"/>
                  </a:outerShdw>
                </a:effectLst>
                <a:cs typeface="onaizah mateen-ayman" pitchFamily="2" charset="-78"/>
              </a:rPr>
              <a:t>* التعيين لوظائف الإدارة العليا  يختص به مجلس الوزراء أو للجان الوزارية.  </a:t>
            </a:r>
            <a:endParaRPr lang="en-US" sz="3200" dirty="0">
              <a:effectLst>
                <a:outerShdw blurRad="38100" dist="38100" dir="2700000" algn="tl">
                  <a:srgbClr val="FFFFFF"/>
                </a:outerShdw>
              </a:effectLst>
              <a:cs typeface="onaizah mateen-ayman" pitchFamily="2" charset="-78"/>
            </a:endParaRPr>
          </a:p>
        </p:txBody>
      </p:sp>
      <p:sp>
        <p:nvSpPr>
          <p:cNvPr id="6" name="Slide Number Placeholder 5"/>
          <p:cNvSpPr>
            <a:spLocks noGrp="1"/>
          </p:cNvSpPr>
          <p:nvPr>
            <p:ph type="sldNum" sz="quarter" idx="12"/>
          </p:nvPr>
        </p:nvSpPr>
        <p:spPr/>
        <p:txBody>
          <a:bodyPr/>
          <a:lstStyle/>
          <a:p>
            <a:fld id="{9B76C22A-7A47-4F80-9E27-1E8BAD66440F}" type="slidenum">
              <a:rPr lang="ar-SA" smtClean="0"/>
              <a:pPr/>
              <a:t>50</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additive="base">
                                        <p:cTn id="7" dur="1000" fill="hold"/>
                                        <p:tgtEl>
                                          <p:spTgt spid="18437"/>
                                        </p:tgtEl>
                                        <p:attrNameLst>
                                          <p:attrName>ppt_x</p:attrName>
                                        </p:attrNameLst>
                                      </p:cBhvr>
                                      <p:tavLst>
                                        <p:tav tm="0">
                                          <p:val>
                                            <p:strVal val="1+#ppt_w/2"/>
                                          </p:val>
                                        </p:tav>
                                        <p:tav tm="100000">
                                          <p:val>
                                            <p:strVal val="#ppt_x"/>
                                          </p:val>
                                        </p:tav>
                                      </p:tavLst>
                                    </p:anim>
                                    <p:anim calcmode="lin" valueType="num">
                                      <p:cBhvr additive="base">
                                        <p:cTn id="8" dur="1000" fill="hold"/>
                                        <p:tgtEl>
                                          <p:spTgt spid="1843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1000" fill="hold"/>
                                        <p:tgtEl>
                                          <p:spTgt spid="15"/>
                                        </p:tgtEl>
                                        <p:attrNameLst>
                                          <p:attrName>ppt_x</p:attrName>
                                        </p:attrNameLst>
                                      </p:cBhvr>
                                      <p:tavLst>
                                        <p:tav tm="0">
                                          <p:val>
                                            <p:strVal val="1+#ppt_w/2"/>
                                          </p:val>
                                        </p:tav>
                                        <p:tav tm="100000">
                                          <p:val>
                                            <p:strVal val="#ppt_x"/>
                                          </p:val>
                                        </p:tav>
                                      </p:tavLst>
                                    </p:anim>
                                    <p:anim calcmode="lin" valueType="num">
                                      <p:cBhvr additive="base">
                                        <p:cTn id="13"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nimBg="1" autoUpdateAnimBg="0"/>
      <p:bldP spid="15" grpId="0" animBg="1"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467544" y="2996952"/>
            <a:ext cx="8135937" cy="769441"/>
          </a:xfrm>
          <a:prstGeom prst="rect">
            <a:avLst/>
          </a:prstGeom>
          <a:solidFill>
            <a:srgbClr val="993300"/>
          </a:solidFill>
          <a:ln w="57150">
            <a:solidFill>
              <a:schemeClr val="hlink"/>
            </a:solidFill>
            <a:miter lim="800000"/>
            <a:headEnd/>
            <a:tailEnd/>
          </a:ln>
        </p:spPr>
        <p:txBody>
          <a:bodyPr>
            <a:spAutoFit/>
          </a:bodyPr>
          <a:lstStyle/>
          <a:p>
            <a:pPr marL="457200" indent="-457200" algn="ctr">
              <a:spcBef>
                <a:spcPct val="50000"/>
              </a:spcBef>
            </a:pPr>
            <a:r>
              <a:rPr lang="ar-SA" sz="4400" dirty="0" smtClean="0">
                <a:solidFill>
                  <a:schemeClr val="bg1"/>
                </a:solidFill>
                <a:cs typeface="PT Bold Heading" pitchFamily="2" charset="-78"/>
              </a:rPr>
              <a:t>تنمية الموارد البشرية</a:t>
            </a:r>
          </a:p>
        </p:txBody>
      </p:sp>
      <p:sp>
        <p:nvSpPr>
          <p:cNvPr id="6" name="AutoShape 3"/>
          <p:cNvSpPr>
            <a:spLocks noChangeArrowheads="1"/>
          </p:cNvSpPr>
          <p:nvPr/>
        </p:nvSpPr>
        <p:spPr bwMode="auto">
          <a:xfrm>
            <a:off x="990600" y="276454"/>
            <a:ext cx="7848600" cy="1377494"/>
          </a:xfrm>
          <a:prstGeom prst="flowChartPunchedTape">
            <a:avLst/>
          </a:prstGeom>
          <a:solidFill>
            <a:schemeClr val="accent2"/>
          </a:solidFill>
          <a:ln w="38100">
            <a:solidFill>
              <a:schemeClr val="hlink"/>
            </a:solidFill>
            <a:miter lim="800000"/>
            <a:headEnd/>
            <a:tailEnd/>
          </a:ln>
        </p:spPr>
        <p:txBody>
          <a:bodyPr anchor="ctr">
            <a:spAutoFit/>
          </a:bodyPr>
          <a:lstStyle/>
          <a:p>
            <a:pPr algn="ctr">
              <a:spcBef>
                <a:spcPct val="50000"/>
              </a:spcBef>
            </a:pPr>
            <a:r>
              <a:rPr lang="ar-SA" sz="4800" b="1" dirty="0" smtClean="0">
                <a:solidFill>
                  <a:schemeClr val="accent3">
                    <a:lumMod val="20000"/>
                    <a:lumOff val="80000"/>
                  </a:schemeClr>
                </a:solidFill>
                <a:latin typeface="Al-Kharashi 3" pitchFamily="2" charset="-78"/>
                <a:cs typeface="MCS Jeddah S_I normal." pitchFamily="2" charset="-78"/>
              </a:rPr>
              <a:t>الوظيفة الثانية</a:t>
            </a:r>
            <a:endParaRPr lang="ar-EG" sz="4800" b="1" dirty="0">
              <a:solidFill>
                <a:schemeClr val="accent3">
                  <a:lumMod val="20000"/>
                  <a:lumOff val="80000"/>
                </a:schemeClr>
              </a:solidFill>
              <a:latin typeface="Al-Kharashi 3" pitchFamily="2" charset="-78"/>
              <a:cs typeface="MCS Jeddah S_I normal." pitchFamily="2" charset="-78"/>
            </a:endParaRPr>
          </a:p>
        </p:txBody>
      </p:sp>
      <p:sp>
        <p:nvSpPr>
          <p:cNvPr id="7" name="Slide Number Placeholder 6"/>
          <p:cNvSpPr>
            <a:spLocks noGrp="1"/>
          </p:cNvSpPr>
          <p:nvPr>
            <p:ph type="sldNum" sz="quarter" idx="12"/>
          </p:nvPr>
        </p:nvSpPr>
        <p:spPr/>
        <p:txBody>
          <a:bodyPr/>
          <a:lstStyle/>
          <a:p>
            <a:fld id="{9B76C22A-7A47-4F80-9E27-1E8BAD66440F}" type="slidenum">
              <a:rPr lang="ar-SA" smtClean="0"/>
              <a:pPr/>
              <a:t>51</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slide(fromBottom)">
                                      <p:cBhvr>
                                        <p:cTn id="7" dur="5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autoUpdateAnimBg="0"/>
      <p:bldP spid="6" grpId="0" animBg="1"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67"/>
          <p:cNvGrpSpPr>
            <a:grpSpLocks/>
          </p:cNvGrpSpPr>
          <p:nvPr/>
        </p:nvGrpSpPr>
        <p:grpSpPr bwMode="auto">
          <a:xfrm>
            <a:off x="0" y="2636912"/>
            <a:ext cx="9144000" cy="4221088"/>
            <a:chOff x="95" y="625"/>
            <a:chExt cx="5472" cy="3502"/>
          </a:xfrm>
        </p:grpSpPr>
        <p:sp>
          <p:nvSpPr>
            <p:cNvPr id="11271" name="AutoShape 2066" descr="70%"/>
            <p:cNvSpPr>
              <a:spLocks noChangeArrowheads="1"/>
            </p:cNvSpPr>
            <p:nvPr/>
          </p:nvSpPr>
          <p:spPr bwMode="auto">
            <a:xfrm rot="-10772505">
              <a:off x="95" y="625"/>
              <a:ext cx="5425" cy="3455"/>
            </a:xfrm>
            <a:prstGeom prst="flowChartDocument">
              <a:avLst/>
            </a:prstGeom>
            <a:pattFill prst="pct70">
              <a:fgClr>
                <a:srgbClr val="FFFF66"/>
              </a:fgClr>
              <a:bgClr>
                <a:srgbClr val="FFFFFF"/>
              </a:bgClr>
            </a:pattFill>
            <a:ln w="9525">
              <a:solidFill>
                <a:schemeClr val="tx1"/>
              </a:solidFill>
              <a:miter lim="800000"/>
              <a:headEnd/>
              <a:tailEnd/>
            </a:ln>
            <a:effectLst>
              <a:prstShdw prst="shdw13" dist="53882" dir="13500000">
                <a:srgbClr val="CC3300"/>
              </a:prstShdw>
            </a:effectLst>
          </p:spPr>
          <p:txBody>
            <a:bodyPr rot="10800000" wrap="none" anchor="ctr"/>
            <a:lstStyle/>
            <a:p>
              <a:pPr algn="r" rtl="1" eaLnBrk="1" hangingPunct="1"/>
              <a:endParaRPr lang="ar-EG" sz="2000">
                <a:latin typeface="Times New Roman" pitchFamily="18" charset="0"/>
                <a:cs typeface="Times New Roman" pitchFamily="18" charset="0"/>
              </a:endParaRPr>
            </a:p>
          </p:txBody>
        </p:sp>
        <p:sp>
          <p:nvSpPr>
            <p:cNvPr id="11272" name="AutoShape 2051" descr="كرات"/>
            <p:cNvSpPr>
              <a:spLocks noChangeArrowheads="1"/>
            </p:cNvSpPr>
            <p:nvPr/>
          </p:nvSpPr>
          <p:spPr bwMode="auto">
            <a:xfrm rot="-10772505">
              <a:off x="142" y="672"/>
              <a:ext cx="5425" cy="3455"/>
            </a:xfrm>
            <a:prstGeom prst="flowChartDocument">
              <a:avLst/>
            </a:prstGeom>
            <a:pattFill prst="sphere">
              <a:fgClr>
                <a:srgbClr val="FFFF66"/>
              </a:fgClr>
              <a:bgClr>
                <a:srgbClr val="FFFFFF"/>
              </a:bgClr>
            </a:pattFill>
            <a:ln w="9525">
              <a:solidFill>
                <a:schemeClr val="tx1"/>
              </a:solidFill>
              <a:miter lim="800000"/>
              <a:headEnd/>
              <a:tailEnd/>
            </a:ln>
            <a:effectLst>
              <a:prstShdw prst="shdw13" dist="53882" dir="13500000">
                <a:srgbClr val="CC3300"/>
              </a:prstShdw>
            </a:effectLst>
          </p:spPr>
          <p:txBody>
            <a:bodyPr rot="10800000" wrap="none" anchor="ctr"/>
            <a:lstStyle/>
            <a:p>
              <a:pPr algn="r" rtl="1" eaLnBrk="1" hangingPunct="1"/>
              <a:endParaRPr lang="ar-EG" sz="2000">
                <a:latin typeface="Times New Roman" pitchFamily="18" charset="0"/>
                <a:cs typeface="Times New Roman" pitchFamily="18" charset="0"/>
              </a:endParaRPr>
            </a:p>
          </p:txBody>
        </p:sp>
      </p:grpSp>
      <p:sp>
        <p:nvSpPr>
          <p:cNvPr id="3" name="Rectangle 2062">
            <a:hlinkClick r:id="rId2" action="ppaction://hlinksldjump"/>
          </p:cNvPr>
          <p:cNvSpPr>
            <a:spLocks noChangeArrowheads="1"/>
          </p:cNvSpPr>
          <p:nvPr/>
        </p:nvSpPr>
        <p:spPr bwMode="auto">
          <a:xfrm>
            <a:off x="827584" y="3861048"/>
            <a:ext cx="6922864" cy="1944216"/>
          </a:xfrm>
          <a:prstGeom prst="rect">
            <a:avLst/>
          </a:prstGeom>
          <a:solidFill>
            <a:srgbClr val="FF66CC"/>
          </a:solidFill>
          <a:ln w="9525">
            <a:solidFill>
              <a:schemeClr val="tx1"/>
            </a:solidFill>
            <a:miter lim="800000"/>
            <a:headEnd/>
            <a:tailEnd/>
          </a:ln>
          <a:effectLst>
            <a:outerShdw dist="107763" dir="8100000" algn="ctr" rotWithShape="0">
              <a:srgbClr val="CC3300"/>
            </a:outerShdw>
          </a:effectLst>
        </p:spPr>
        <p:txBody>
          <a:bodyPr wrap="none" anchor="ctr"/>
          <a:lstStyle/>
          <a:p>
            <a:pPr algn="ctr" rtl="1" eaLnBrk="1" hangingPunct="1">
              <a:defRPr/>
            </a:pPr>
            <a:r>
              <a:rPr lang="ar-SA" sz="2800" b="1" dirty="0" smtClean="0">
                <a:solidFill>
                  <a:schemeClr val="tx2"/>
                </a:solidFill>
                <a:latin typeface="Times New Roman" pitchFamily="18" charset="0"/>
                <a:cs typeface="Times New Roman" pitchFamily="18" charset="0"/>
              </a:rPr>
              <a:t>زيادة عملية المعرفة والمهارات والقدرات للقوى العاملة</a:t>
            </a:r>
          </a:p>
          <a:p>
            <a:pPr algn="ctr" rtl="1" eaLnBrk="1" hangingPunct="1">
              <a:defRPr/>
            </a:pPr>
            <a:r>
              <a:rPr lang="ar-SA" sz="2800" b="1" dirty="0" smtClean="0">
                <a:solidFill>
                  <a:schemeClr val="tx2"/>
                </a:solidFill>
                <a:latin typeface="Times New Roman" pitchFamily="18" charset="0"/>
                <a:cs typeface="Times New Roman" pitchFamily="18" charset="0"/>
              </a:rPr>
              <a:t>القادرة على العمل فى جميع المجالات</a:t>
            </a:r>
          </a:p>
          <a:p>
            <a:pPr algn="ctr" rtl="1" eaLnBrk="1" hangingPunct="1">
              <a:defRPr/>
            </a:pPr>
            <a:r>
              <a:rPr lang="ar-SA" sz="2800" b="1" dirty="0" smtClean="0">
                <a:solidFill>
                  <a:schemeClr val="tx2"/>
                </a:solidFill>
                <a:latin typeface="Times New Roman" pitchFamily="18" charset="0"/>
                <a:cs typeface="Times New Roman" pitchFamily="18" charset="0"/>
              </a:rPr>
              <a:t>عن طريق </a:t>
            </a:r>
            <a:r>
              <a:rPr lang="ar-SA" sz="2800" b="1" u="sng" dirty="0" smtClean="0">
                <a:solidFill>
                  <a:schemeClr val="tx2"/>
                </a:solidFill>
                <a:latin typeface="Times New Roman" pitchFamily="18" charset="0"/>
                <a:cs typeface="Times New Roman" pitchFamily="18" charset="0"/>
              </a:rPr>
              <a:t>التعليم</a:t>
            </a:r>
            <a:r>
              <a:rPr lang="ar-SA" sz="2800" b="1" dirty="0" smtClean="0">
                <a:solidFill>
                  <a:schemeClr val="tx2"/>
                </a:solidFill>
                <a:latin typeface="Times New Roman" pitchFamily="18" charset="0"/>
                <a:cs typeface="Times New Roman" pitchFamily="18" charset="0"/>
              </a:rPr>
              <a:t> </a:t>
            </a:r>
            <a:r>
              <a:rPr lang="ar-SA" sz="2800" b="1" u="sng" dirty="0" smtClean="0">
                <a:solidFill>
                  <a:schemeClr val="tx2"/>
                </a:solidFill>
                <a:latin typeface="Times New Roman" pitchFamily="18" charset="0"/>
                <a:cs typeface="Times New Roman" pitchFamily="18" charset="0"/>
              </a:rPr>
              <a:t>والتدريب</a:t>
            </a:r>
            <a:endParaRPr lang="en-US" sz="2800" b="1" u="sng" dirty="0">
              <a:solidFill>
                <a:schemeClr val="tx2"/>
              </a:solidFill>
              <a:latin typeface="Times New Roman" pitchFamily="18" charset="0"/>
              <a:cs typeface="Times New Roman" pitchFamily="18" charset="0"/>
            </a:endParaRPr>
          </a:p>
        </p:txBody>
      </p:sp>
      <p:sp>
        <p:nvSpPr>
          <p:cNvPr id="9" name="AutoShape 2"/>
          <p:cNvSpPr>
            <a:spLocks noChangeArrowheads="1"/>
          </p:cNvSpPr>
          <p:nvPr/>
        </p:nvSpPr>
        <p:spPr bwMode="auto">
          <a:xfrm>
            <a:off x="990600" y="381000"/>
            <a:ext cx="5257800" cy="1752600"/>
          </a:xfrm>
          <a:prstGeom prst="star32">
            <a:avLst>
              <a:gd name="adj" fmla="val 37500"/>
            </a:avLst>
          </a:prstGeom>
          <a:solidFill>
            <a:srgbClr val="66FFFF"/>
          </a:solidFill>
          <a:ln w="9525">
            <a:solidFill>
              <a:schemeClr val="tx1"/>
            </a:solidFill>
            <a:miter lim="800000"/>
            <a:headEnd/>
            <a:tailEnd/>
          </a:ln>
          <a:effectLst>
            <a:prstShdw prst="shdw13" dist="53882" dir="13500000">
              <a:srgbClr val="FF0000"/>
            </a:prstShdw>
          </a:effectLst>
        </p:spPr>
        <p:txBody>
          <a:bodyPr wrap="none" anchor="ctr"/>
          <a:lstStyle/>
          <a:p>
            <a:pPr algn="ctr" rtl="1" eaLnBrk="1" hangingPunct="1"/>
            <a:r>
              <a:rPr lang="ar-SA" sz="4000" b="1" dirty="0" smtClean="0">
                <a:solidFill>
                  <a:srgbClr val="0000FF"/>
                </a:solidFill>
                <a:latin typeface="Times New Roman" pitchFamily="18" charset="0"/>
                <a:cs typeface="Times New Roman" pitchFamily="18" charset="0"/>
              </a:rPr>
              <a:t>تنمية الموارد البشرية</a:t>
            </a:r>
            <a:endParaRPr lang="en-US" sz="4800" b="1" dirty="0">
              <a:solidFill>
                <a:schemeClr val="tx2"/>
              </a:solidFill>
              <a:latin typeface="Times New Roman" pitchFamily="18" charset="0"/>
              <a:cs typeface="Times New Roman" pitchFamily="18" charset="0"/>
            </a:endParaRPr>
          </a:p>
        </p:txBody>
      </p:sp>
      <p:sp>
        <p:nvSpPr>
          <p:cNvPr id="10" name="Slide Number Placeholder 9"/>
          <p:cNvSpPr>
            <a:spLocks noGrp="1"/>
          </p:cNvSpPr>
          <p:nvPr>
            <p:ph type="sldNum" sz="quarter" idx="12"/>
          </p:nvPr>
        </p:nvSpPr>
        <p:spPr/>
        <p:txBody>
          <a:bodyPr/>
          <a:lstStyle/>
          <a:p>
            <a:fld id="{9B76C22A-7A47-4F80-9E27-1E8BAD66440F}" type="slidenum">
              <a:rPr lang="ar-SA" smtClean="0"/>
              <a:pPr/>
              <a:t>52</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9" presetClass="entr" presetSubtype="1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0" fill="hold"/>
                                        <p:tgtEl>
                                          <p:spTgt spid="9"/>
                                        </p:tgtEl>
                                        <p:attrNameLst>
                                          <p:attrName>ppt_w</p:attrName>
                                        </p:attrNameLst>
                                      </p:cBhvr>
                                      <p:tavLst>
                                        <p:tav tm="0" fmla="#ppt_w*sin(2.5*pi*$)">
                                          <p:val>
                                            <p:fltVal val="0"/>
                                          </p:val>
                                        </p:tav>
                                        <p:tav tm="100000">
                                          <p:val>
                                            <p:fltVal val="1"/>
                                          </p:val>
                                        </p:tav>
                                      </p:tavLst>
                                    </p:anim>
                                    <p:anim calcmode="lin" valueType="num">
                                      <p:cBhvr>
                                        <p:cTn id="20" dur="5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9" grpId="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AutoShape 2"/>
          <p:cNvSpPr>
            <a:spLocks noChangeArrowheads="1"/>
          </p:cNvSpPr>
          <p:nvPr/>
        </p:nvSpPr>
        <p:spPr bwMode="auto">
          <a:xfrm>
            <a:off x="2411760" y="404664"/>
            <a:ext cx="5257800" cy="1752600"/>
          </a:xfrm>
          <a:prstGeom prst="star32">
            <a:avLst>
              <a:gd name="adj" fmla="val 37500"/>
            </a:avLst>
          </a:prstGeom>
          <a:solidFill>
            <a:srgbClr val="66FFFF"/>
          </a:solidFill>
          <a:ln w="9525">
            <a:solidFill>
              <a:schemeClr val="tx1"/>
            </a:solidFill>
            <a:miter lim="800000"/>
            <a:headEnd/>
            <a:tailEnd/>
          </a:ln>
          <a:effectLst>
            <a:prstShdw prst="shdw13" dist="53882" dir="13500000">
              <a:srgbClr val="FF0000"/>
            </a:prstShdw>
          </a:effectLst>
        </p:spPr>
        <p:txBody>
          <a:bodyPr wrap="none" anchor="ctr"/>
          <a:lstStyle/>
          <a:p>
            <a:pPr algn="ctr" rtl="1" eaLnBrk="1" hangingPunct="1"/>
            <a:r>
              <a:rPr lang="ar-SA" sz="4000" b="1" dirty="0" smtClean="0">
                <a:solidFill>
                  <a:srgbClr val="0000FF"/>
                </a:solidFill>
                <a:latin typeface="Times New Roman" pitchFamily="18" charset="0"/>
                <a:cs typeface="Times New Roman" pitchFamily="18" charset="0"/>
              </a:rPr>
              <a:t>تنمية الموارد البشرية</a:t>
            </a:r>
            <a:endParaRPr lang="en-US" sz="4800" b="1" dirty="0">
              <a:solidFill>
                <a:schemeClr val="tx2"/>
              </a:solidFill>
              <a:latin typeface="Times New Roman" pitchFamily="18" charset="0"/>
              <a:cs typeface="Times New Roman" pitchFamily="18" charset="0"/>
            </a:endParaRPr>
          </a:p>
        </p:txBody>
      </p:sp>
      <p:sp>
        <p:nvSpPr>
          <p:cNvPr id="153608" name="Oval 8" descr="خشب جوز"/>
          <p:cNvSpPr>
            <a:spLocks noChangeArrowheads="1"/>
          </p:cNvSpPr>
          <p:nvPr/>
        </p:nvSpPr>
        <p:spPr bwMode="auto">
          <a:xfrm>
            <a:off x="5004048" y="2852936"/>
            <a:ext cx="3816424" cy="3168352"/>
          </a:xfrm>
          <a:prstGeom prst="ellipse">
            <a:avLst/>
          </a:prstGeom>
          <a:blipFill dpi="0" rotWithShape="0">
            <a:blip r:embed="rId2" cstate="print"/>
            <a:srcRect/>
            <a:tile tx="0" ty="0" sx="100000" sy="100000" flip="none" algn="tl"/>
          </a:blipFill>
          <a:ln w="9525">
            <a:solidFill>
              <a:schemeClr val="tx1"/>
            </a:solidFill>
            <a:round/>
            <a:headEnd/>
            <a:tailEnd/>
          </a:ln>
          <a:effectLst>
            <a:outerShdw dist="107763" dir="13500000" algn="ctr" rotWithShape="0">
              <a:srgbClr val="FFFF00"/>
            </a:outerShdw>
          </a:effectLst>
        </p:spPr>
        <p:txBody>
          <a:bodyPr wrap="none" anchor="ctr"/>
          <a:lstStyle/>
          <a:p>
            <a:pPr algn="ctr" rtl="1" eaLnBrk="1" hangingPunct="1">
              <a:defRPr/>
            </a:pPr>
            <a:r>
              <a:rPr lang="ar-SA" sz="5400" b="1" dirty="0" smtClean="0">
                <a:solidFill>
                  <a:srgbClr val="FFFF00"/>
                </a:solidFill>
                <a:latin typeface="Times New Roman" pitchFamily="18" charset="0"/>
                <a:cs typeface="Times New Roman" pitchFamily="18" charset="0"/>
              </a:rPr>
              <a:t>التعليم</a:t>
            </a:r>
          </a:p>
          <a:p>
            <a:pPr algn="ctr" rtl="1" eaLnBrk="1" hangingPunct="1">
              <a:defRPr/>
            </a:pPr>
            <a:endParaRPr lang="ar-SA" sz="1000" b="1" dirty="0" smtClean="0">
              <a:solidFill>
                <a:srgbClr val="FFFF00"/>
              </a:solidFill>
              <a:latin typeface="Times New Roman" pitchFamily="18" charset="0"/>
              <a:cs typeface="Times New Roman" pitchFamily="18" charset="0"/>
            </a:endParaRPr>
          </a:p>
          <a:p>
            <a:pPr algn="ctr" rtl="1" eaLnBrk="1" hangingPunct="1">
              <a:defRPr/>
            </a:pPr>
            <a:r>
              <a:rPr lang="ar-SA" sz="2400" b="1" dirty="0" smtClean="0">
                <a:solidFill>
                  <a:srgbClr val="FFFF00"/>
                </a:solidFill>
                <a:latin typeface="Times New Roman" pitchFamily="18" charset="0"/>
                <a:cs typeface="Times New Roman" pitchFamily="18" charset="0"/>
              </a:rPr>
              <a:t>يتضمن التعليم الرسمي</a:t>
            </a:r>
          </a:p>
          <a:p>
            <a:pPr algn="ctr" rtl="1" eaLnBrk="1" hangingPunct="1">
              <a:defRPr/>
            </a:pPr>
            <a:r>
              <a:rPr lang="ar-SA" sz="2400" b="1" dirty="0" smtClean="0">
                <a:solidFill>
                  <a:srgbClr val="FFFF00"/>
                </a:solidFill>
                <a:latin typeface="Times New Roman" pitchFamily="18" charset="0"/>
                <a:cs typeface="Times New Roman" pitchFamily="18" charset="0"/>
              </a:rPr>
              <a:t> والثقافة العامة </a:t>
            </a:r>
          </a:p>
          <a:p>
            <a:pPr algn="ctr" rtl="1" eaLnBrk="1" hangingPunct="1">
              <a:defRPr/>
            </a:pPr>
            <a:r>
              <a:rPr lang="ar-SA" sz="2400" b="1" dirty="0" smtClean="0">
                <a:solidFill>
                  <a:srgbClr val="FFFF00"/>
                </a:solidFill>
                <a:latin typeface="Times New Roman" pitchFamily="18" charset="0"/>
                <a:cs typeface="Times New Roman" pitchFamily="18" charset="0"/>
              </a:rPr>
              <a:t>وفرص اكتساب </a:t>
            </a:r>
          </a:p>
          <a:p>
            <a:pPr algn="ctr" rtl="1" eaLnBrk="1" hangingPunct="1">
              <a:defRPr/>
            </a:pPr>
            <a:r>
              <a:rPr lang="ar-SA" sz="2400" b="1" dirty="0" smtClean="0">
                <a:solidFill>
                  <a:srgbClr val="FFFF00"/>
                </a:solidFill>
                <a:latin typeface="Times New Roman" pitchFamily="18" charset="0"/>
                <a:cs typeface="Times New Roman" pitchFamily="18" charset="0"/>
              </a:rPr>
              <a:t>الخبرات والمهارات</a:t>
            </a:r>
            <a:endParaRPr lang="en-US" sz="2400" b="1" dirty="0">
              <a:solidFill>
                <a:srgbClr val="FFFF00"/>
              </a:solidFill>
              <a:latin typeface="Times New Roman" pitchFamily="18" charset="0"/>
              <a:cs typeface="Times New Roman" pitchFamily="18" charset="0"/>
            </a:endParaRPr>
          </a:p>
        </p:txBody>
      </p:sp>
      <p:sp>
        <p:nvSpPr>
          <p:cNvPr id="153609" name="Oval 9"/>
          <p:cNvSpPr>
            <a:spLocks noChangeArrowheads="1"/>
          </p:cNvSpPr>
          <p:nvPr/>
        </p:nvSpPr>
        <p:spPr bwMode="auto">
          <a:xfrm>
            <a:off x="467544" y="3140968"/>
            <a:ext cx="3888432" cy="3240360"/>
          </a:xfrm>
          <a:prstGeom prst="ellipse">
            <a:avLst/>
          </a:prstGeom>
          <a:solidFill>
            <a:srgbClr val="14FA87"/>
          </a:solidFill>
          <a:ln w="9525">
            <a:solidFill>
              <a:schemeClr val="tx1"/>
            </a:solidFill>
            <a:round/>
            <a:headEnd/>
            <a:tailEnd/>
          </a:ln>
          <a:effectLst>
            <a:outerShdw dist="107763" dir="13500000" algn="ctr" rotWithShape="0">
              <a:srgbClr val="800000"/>
            </a:outerShdw>
          </a:effectLst>
        </p:spPr>
        <p:txBody>
          <a:bodyPr wrap="none" anchor="ctr"/>
          <a:lstStyle/>
          <a:p>
            <a:pPr algn="ctr" rtl="1" eaLnBrk="1" hangingPunct="1">
              <a:defRPr/>
            </a:pPr>
            <a:r>
              <a:rPr lang="ar-SA" sz="5400" b="1" dirty="0" smtClean="0">
                <a:solidFill>
                  <a:srgbClr val="800000"/>
                </a:solidFill>
                <a:latin typeface="Times New Roman" pitchFamily="18" charset="0"/>
                <a:cs typeface="Times New Roman" pitchFamily="18" charset="0"/>
              </a:rPr>
              <a:t>التدريب</a:t>
            </a:r>
          </a:p>
          <a:p>
            <a:pPr algn="ctr" rtl="1" eaLnBrk="1" hangingPunct="1">
              <a:defRPr/>
            </a:pPr>
            <a:endParaRPr lang="ar-SA" sz="1000" b="1" dirty="0" smtClean="0">
              <a:solidFill>
                <a:srgbClr val="800000"/>
              </a:solidFill>
              <a:latin typeface="Times New Roman" pitchFamily="18" charset="0"/>
              <a:cs typeface="Times New Roman" pitchFamily="18" charset="0"/>
            </a:endParaRPr>
          </a:p>
          <a:p>
            <a:pPr algn="ctr" rtl="1" eaLnBrk="1" hangingPunct="1">
              <a:defRPr/>
            </a:pPr>
            <a:r>
              <a:rPr lang="ar-SA" sz="2400" b="1" dirty="0" smtClean="0">
                <a:solidFill>
                  <a:srgbClr val="800000"/>
                </a:solidFill>
                <a:latin typeface="Times New Roman" pitchFamily="18" charset="0"/>
                <a:cs typeface="Times New Roman" pitchFamily="18" charset="0"/>
              </a:rPr>
              <a:t>وسيلة لإحداث التوازن بين</a:t>
            </a:r>
          </a:p>
          <a:p>
            <a:pPr algn="ctr" rtl="1" eaLnBrk="1" hangingPunct="1">
              <a:defRPr/>
            </a:pPr>
            <a:r>
              <a:rPr lang="ar-SA" sz="2400" b="1" dirty="0" smtClean="0">
                <a:solidFill>
                  <a:srgbClr val="800000"/>
                </a:solidFill>
                <a:latin typeface="Times New Roman" pitchFamily="18" charset="0"/>
                <a:cs typeface="Times New Roman" pitchFamily="18" charset="0"/>
              </a:rPr>
              <a:t> قدرات وكفاءات العاملين </a:t>
            </a:r>
          </a:p>
          <a:p>
            <a:pPr algn="ctr" rtl="1" eaLnBrk="1" hangingPunct="1">
              <a:defRPr/>
            </a:pPr>
            <a:r>
              <a:rPr lang="ar-SA" sz="2400" b="1" dirty="0" smtClean="0">
                <a:solidFill>
                  <a:srgbClr val="800000"/>
                </a:solidFill>
                <a:latin typeface="Times New Roman" pitchFamily="18" charset="0"/>
                <a:cs typeface="Times New Roman" pitchFamily="18" charset="0"/>
              </a:rPr>
              <a:t>وبين الدور المنوط بهم</a:t>
            </a:r>
            <a:endParaRPr lang="en-US" sz="2400" b="1" dirty="0">
              <a:solidFill>
                <a:srgbClr val="800000"/>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9B76C22A-7A47-4F80-9E27-1E8BAD66440F}" type="slidenum">
              <a:rPr lang="ar-SA" smtClean="0"/>
              <a:pPr/>
              <a:t>53</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153602"/>
                                        </p:tgtEl>
                                        <p:attrNameLst>
                                          <p:attrName>style.visibility</p:attrName>
                                        </p:attrNameLst>
                                      </p:cBhvr>
                                      <p:to>
                                        <p:strVal val="visible"/>
                                      </p:to>
                                    </p:set>
                                    <p:anim calcmode="lin" valueType="num">
                                      <p:cBhvr>
                                        <p:cTn id="7" dur="5000" fill="hold"/>
                                        <p:tgtEl>
                                          <p:spTgt spid="153602"/>
                                        </p:tgtEl>
                                        <p:attrNameLst>
                                          <p:attrName>ppt_w</p:attrName>
                                        </p:attrNameLst>
                                      </p:cBhvr>
                                      <p:tavLst>
                                        <p:tav tm="0" fmla="#ppt_w*sin(2.5*pi*$)">
                                          <p:val>
                                            <p:fltVal val="0"/>
                                          </p:val>
                                        </p:tav>
                                        <p:tav tm="100000">
                                          <p:val>
                                            <p:fltVal val="1"/>
                                          </p:val>
                                        </p:tav>
                                      </p:tavLst>
                                    </p:anim>
                                    <p:anim calcmode="lin" valueType="num">
                                      <p:cBhvr>
                                        <p:cTn id="8" dur="5000" fill="hold"/>
                                        <p:tgtEl>
                                          <p:spTgt spid="15360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153608"/>
                                        </p:tgtEl>
                                        <p:attrNameLst>
                                          <p:attrName>style.visibility</p:attrName>
                                        </p:attrNameLst>
                                      </p:cBhvr>
                                      <p:to>
                                        <p:strVal val="visible"/>
                                      </p:to>
                                    </p:set>
                                    <p:anim calcmode="lin" valueType="num">
                                      <p:cBhvr>
                                        <p:cTn id="13" dur="1000" fill="hold"/>
                                        <p:tgtEl>
                                          <p:spTgt spid="153608"/>
                                        </p:tgtEl>
                                        <p:attrNameLst>
                                          <p:attrName>ppt_w</p:attrName>
                                        </p:attrNameLst>
                                      </p:cBhvr>
                                      <p:tavLst>
                                        <p:tav tm="0">
                                          <p:val>
                                            <p:fltVal val="0"/>
                                          </p:val>
                                        </p:tav>
                                        <p:tav tm="100000">
                                          <p:val>
                                            <p:strVal val="#ppt_w"/>
                                          </p:val>
                                        </p:tav>
                                      </p:tavLst>
                                    </p:anim>
                                    <p:anim calcmode="lin" valueType="num">
                                      <p:cBhvr>
                                        <p:cTn id="14" dur="1000" fill="hold"/>
                                        <p:tgtEl>
                                          <p:spTgt spid="153608"/>
                                        </p:tgtEl>
                                        <p:attrNameLst>
                                          <p:attrName>ppt_h</p:attrName>
                                        </p:attrNameLst>
                                      </p:cBhvr>
                                      <p:tavLst>
                                        <p:tav tm="0">
                                          <p:val>
                                            <p:fltVal val="0"/>
                                          </p:val>
                                        </p:tav>
                                        <p:tav tm="100000">
                                          <p:val>
                                            <p:strVal val="#ppt_h"/>
                                          </p:val>
                                        </p:tav>
                                      </p:tavLst>
                                    </p:anim>
                                    <p:anim calcmode="lin" valueType="num">
                                      <p:cBhvr>
                                        <p:cTn id="15" dur="1000" fill="hold"/>
                                        <p:tgtEl>
                                          <p:spTgt spid="153608"/>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5360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grpId="0" nodeType="clickEffect">
                                  <p:stCondLst>
                                    <p:cond delay="0"/>
                                  </p:stCondLst>
                                  <p:childTnLst>
                                    <p:set>
                                      <p:cBhvr>
                                        <p:cTn id="20" dur="1" fill="hold">
                                          <p:stCondLst>
                                            <p:cond delay="0"/>
                                          </p:stCondLst>
                                        </p:cTn>
                                        <p:tgtEl>
                                          <p:spTgt spid="153609"/>
                                        </p:tgtEl>
                                        <p:attrNameLst>
                                          <p:attrName>style.visibility</p:attrName>
                                        </p:attrNameLst>
                                      </p:cBhvr>
                                      <p:to>
                                        <p:strVal val="visible"/>
                                      </p:to>
                                    </p:set>
                                    <p:anim calcmode="lin" valueType="num">
                                      <p:cBhvr>
                                        <p:cTn id="21" dur="1000" fill="hold"/>
                                        <p:tgtEl>
                                          <p:spTgt spid="153609"/>
                                        </p:tgtEl>
                                        <p:attrNameLst>
                                          <p:attrName>ppt_w</p:attrName>
                                        </p:attrNameLst>
                                      </p:cBhvr>
                                      <p:tavLst>
                                        <p:tav tm="0">
                                          <p:val>
                                            <p:fltVal val="0"/>
                                          </p:val>
                                        </p:tav>
                                        <p:tav tm="100000">
                                          <p:val>
                                            <p:strVal val="#ppt_w"/>
                                          </p:val>
                                        </p:tav>
                                      </p:tavLst>
                                    </p:anim>
                                    <p:anim calcmode="lin" valueType="num">
                                      <p:cBhvr>
                                        <p:cTn id="22" dur="1000" fill="hold"/>
                                        <p:tgtEl>
                                          <p:spTgt spid="153609"/>
                                        </p:tgtEl>
                                        <p:attrNameLst>
                                          <p:attrName>ppt_h</p:attrName>
                                        </p:attrNameLst>
                                      </p:cBhvr>
                                      <p:tavLst>
                                        <p:tav tm="0">
                                          <p:val>
                                            <p:fltVal val="0"/>
                                          </p:val>
                                        </p:tav>
                                        <p:tav tm="100000">
                                          <p:val>
                                            <p:strVal val="#ppt_h"/>
                                          </p:val>
                                        </p:tav>
                                      </p:tavLst>
                                    </p:anim>
                                    <p:anim calcmode="lin" valueType="num">
                                      <p:cBhvr>
                                        <p:cTn id="23" dur="1000" fill="hold"/>
                                        <p:tgtEl>
                                          <p:spTgt spid="153609"/>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5360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animBg="1" autoUpdateAnimBg="0"/>
      <p:bldP spid="153608" grpId="0" animBg="1" autoUpdateAnimBg="0"/>
      <p:bldP spid="153609" grpId="0" animBg="1"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7" name="AutoShape 1033"/>
          <p:cNvSpPr>
            <a:spLocks noChangeArrowheads="1"/>
          </p:cNvSpPr>
          <p:nvPr/>
        </p:nvSpPr>
        <p:spPr bwMode="auto">
          <a:xfrm>
            <a:off x="1676400" y="228600"/>
            <a:ext cx="4495800" cy="1143000"/>
          </a:xfrm>
          <a:prstGeom prst="octagon">
            <a:avLst>
              <a:gd name="adj" fmla="val 29287"/>
            </a:avLst>
          </a:prstGeom>
          <a:solidFill>
            <a:srgbClr val="FF3300"/>
          </a:solidFill>
          <a:ln w="9525">
            <a:solidFill>
              <a:schemeClr val="tx1"/>
            </a:solidFill>
            <a:miter lim="800000"/>
            <a:headEnd/>
            <a:tailEnd/>
          </a:ln>
          <a:effectLst>
            <a:prstShdw prst="shdw13" dist="53882" dir="13500000">
              <a:srgbClr val="FFFF00"/>
            </a:prstShdw>
          </a:effectLst>
        </p:spPr>
        <p:txBody>
          <a:bodyPr wrap="none" anchor="ctr"/>
          <a:lstStyle/>
          <a:p>
            <a:pPr algn="ctr" rtl="1" eaLnBrk="1" hangingPunct="1"/>
            <a:r>
              <a:rPr lang="ar-SA" sz="4400" b="1" dirty="0" smtClean="0">
                <a:solidFill>
                  <a:schemeClr val="bg1"/>
                </a:solidFill>
                <a:latin typeface="Times New Roman" pitchFamily="18" charset="0"/>
                <a:cs typeface="Times New Roman" pitchFamily="18" charset="0"/>
              </a:rPr>
              <a:t>أنواع التدريب</a:t>
            </a:r>
            <a:endParaRPr lang="en-US" sz="2000" dirty="0">
              <a:solidFill>
                <a:schemeClr val="bg1"/>
              </a:solidFill>
              <a:latin typeface="Times New Roman" pitchFamily="18" charset="0"/>
              <a:cs typeface="Times New Roman" pitchFamily="18" charset="0"/>
            </a:endParaRPr>
          </a:p>
        </p:txBody>
      </p:sp>
      <p:sp>
        <p:nvSpPr>
          <p:cNvPr id="152580" name="Text Box 4" descr="رخام أبيض"/>
          <p:cNvSpPr txBox="1">
            <a:spLocks noChangeArrowheads="1"/>
          </p:cNvSpPr>
          <p:nvPr/>
        </p:nvSpPr>
        <p:spPr bwMode="auto">
          <a:xfrm>
            <a:off x="611560" y="2924944"/>
            <a:ext cx="7552184" cy="461665"/>
          </a:xfrm>
          <a:prstGeom prst="rect">
            <a:avLst/>
          </a:prstGeom>
          <a:solidFill>
            <a:srgbClr val="22AEF4"/>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sz="2400" b="1" dirty="0" smtClean="0">
                <a:solidFill>
                  <a:srgbClr val="000066"/>
                </a:solidFill>
                <a:latin typeface="Times New Roman" pitchFamily="18" charset="0"/>
                <a:cs typeface="Times New Roman" pitchFamily="18" charset="0"/>
              </a:rPr>
              <a:t>1- التدريب أثناء الخدمة</a:t>
            </a:r>
            <a:endParaRPr lang="en-US" sz="3200" b="1" dirty="0">
              <a:solidFill>
                <a:srgbClr val="000066"/>
              </a:solidFill>
              <a:latin typeface="Times New Roman" pitchFamily="18" charset="0"/>
              <a:cs typeface="Times New Roman" pitchFamily="18" charset="0"/>
            </a:endParaRPr>
          </a:p>
        </p:txBody>
      </p:sp>
      <p:sp>
        <p:nvSpPr>
          <p:cNvPr id="2" name="Text Box 4" descr="رخام أبيض"/>
          <p:cNvSpPr txBox="1">
            <a:spLocks noChangeArrowheads="1"/>
          </p:cNvSpPr>
          <p:nvPr/>
        </p:nvSpPr>
        <p:spPr bwMode="auto">
          <a:xfrm>
            <a:off x="755576" y="4581128"/>
            <a:ext cx="7239000" cy="461665"/>
          </a:xfrm>
          <a:prstGeom prst="rect">
            <a:avLst/>
          </a:prstGeom>
          <a:solidFill>
            <a:srgbClr val="D60093"/>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sz="2400" b="1" dirty="0" smtClean="0">
                <a:solidFill>
                  <a:srgbClr val="000066"/>
                </a:solidFill>
                <a:latin typeface="Times New Roman" pitchFamily="18" charset="0"/>
                <a:cs typeface="Times New Roman" pitchFamily="18" charset="0"/>
              </a:rPr>
              <a:t>2-  التدريب الرسمى خارج دوام العمل</a:t>
            </a:r>
            <a:endParaRPr lang="en-US" sz="2400" b="1" dirty="0">
              <a:solidFill>
                <a:srgbClr val="000066"/>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9B76C22A-7A47-4F80-9E27-1E8BAD66440F}" type="slidenum">
              <a:rPr lang="ar-SA" smtClean="0"/>
              <a:pPr/>
              <a:t>54</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60777"/>
                                        </p:tgtEl>
                                        <p:attrNameLst>
                                          <p:attrName>style.visibility</p:attrName>
                                        </p:attrNameLst>
                                      </p:cBhvr>
                                      <p:to>
                                        <p:strVal val="visible"/>
                                      </p:to>
                                    </p:set>
                                    <p:anim calcmode="lin" valueType="num">
                                      <p:cBhvr>
                                        <p:cTn id="7" dur="500" fill="hold"/>
                                        <p:tgtEl>
                                          <p:spTgt spid="160777"/>
                                        </p:tgtEl>
                                        <p:attrNameLst>
                                          <p:attrName>ppt_w</p:attrName>
                                        </p:attrNameLst>
                                      </p:cBhvr>
                                      <p:tavLst>
                                        <p:tav tm="0">
                                          <p:val>
                                            <p:fltVal val="0"/>
                                          </p:val>
                                        </p:tav>
                                        <p:tav tm="100000">
                                          <p:val>
                                            <p:strVal val="#ppt_w"/>
                                          </p:val>
                                        </p:tav>
                                      </p:tavLst>
                                    </p:anim>
                                    <p:anim calcmode="lin" valueType="num">
                                      <p:cBhvr>
                                        <p:cTn id="8" dur="500" fill="hold"/>
                                        <p:tgtEl>
                                          <p:spTgt spid="160777"/>
                                        </p:tgtEl>
                                        <p:attrNameLst>
                                          <p:attrName>ppt_h</p:attrName>
                                        </p:attrNameLst>
                                      </p:cBhvr>
                                      <p:tavLst>
                                        <p:tav tm="0">
                                          <p:val>
                                            <p:fltVal val="0"/>
                                          </p:val>
                                        </p:tav>
                                        <p:tav tm="100000">
                                          <p:val>
                                            <p:strVal val="#ppt_h"/>
                                          </p:val>
                                        </p:tav>
                                      </p:tavLst>
                                    </p:anim>
                                    <p:anim calcmode="lin" valueType="num">
                                      <p:cBhvr>
                                        <p:cTn id="9" dur="500" fill="hold"/>
                                        <p:tgtEl>
                                          <p:spTgt spid="160777"/>
                                        </p:tgtEl>
                                        <p:attrNameLst>
                                          <p:attrName>ppt_x</p:attrName>
                                        </p:attrNameLst>
                                      </p:cBhvr>
                                      <p:tavLst>
                                        <p:tav tm="0">
                                          <p:val>
                                            <p:fltVal val="0.5"/>
                                          </p:val>
                                        </p:tav>
                                        <p:tav tm="100000">
                                          <p:val>
                                            <p:strVal val="#ppt_x"/>
                                          </p:val>
                                        </p:tav>
                                      </p:tavLst>
                                    </p:anim>
                                    <p:anim calcmode="lin" valueType="num">
                                      <p:cBhvr>
                                        <p:cTn id="10" dur="500" fill="hold"/>
                                        <p:tgtEl>
                                          <p:spTgt spid="160777"/>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52580"/>
                                        </p:tgtEl>
                                        <p:attrNameLst>
                                          <p:attrName>style.visibility</p:attrName>
                                        </p:attrNameLst>
                                      </p:cBhvr>
                                      <p:to>
                                        <p:strVal val="visible"/>
                                      </p:to>
                                    </p:set>
                                    <p:animEffect transition="in" filter="randombar(horizontal)">
                                      <p:cBhvr>
                                        <p:cTn id="15" dur="500"/>
                                        <p:tgtEl>
                                          <p:spTgt spid="152580"/>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7" grpId="0" animBg="1" autoUpdateAnimBg="0"/>
      <p:bldP spid="152580" grpId="0" animBg="1" autoUpdateAnimBg="0"/>
      <p:bldP spid="2" grpId="0" animBg="1"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7544" y="116632"/>
            <a:ext cx="8229600" cy="715963"/>
          </a:xfrm>
          <a:solidFill>
            <a:srgbClr val="00FF00"/>
          </a:solidFill>
        </p:spPr>
        <p:txBody>
          <a:bodyPr>
            <a:normAutofit fontScale="90000"/>
          </a:bodyPr>
          <a:lstStyle/>
          <a:p>
            <a:pPr algn="ctr" eaLnBrk="1" hangingPunct="1"/>
            <a:r>
              <a:rPr lang="ar-SA" dirty="0" smtClean="0">
                <a:solidFill>
                  <a:srgbClr val="9900CC"/>
                </a:solidFill>
                <a:cs typeface="Times New Roman" pitchFamily="18" charset="0"/>
              </a:rPr>
              <a:t>1- التدريب أثناء الخدمة</a:t>
            </a:r>
            <a:endParaRPr lang="en-US" dirty="0" smtClean="0"/>
          </a:p>
        </p:txBody>
      </p:sp>
      <p:sp>
        <p:nvSpPr>
          <p:cNvPr id="15363" name="Rectangle 3"/>
          <p:cNvSpPr>
            <a:spLocks noGrp="1" noChangeArrowheads="1"/>
          </p:cNvSpPr>
          <p:nvPr>
            <p:ph type="body" idx="1"/>
          </p:nvPr>
        </p:nvSpPr>
        <p:spPr>
          <a:xfrm>
            <a:off x="457200" y="1143000"/>
            <a:ext cx="8229600" cy="4991100"/>
          </a:xfrm>
        </p:spPr>
        <p:txBody>
          <a:bodyPr/>
          <a:lstStyle/>
          <a:p>
            <a:pPr eaLnBrk="1" hangingPunct="1">
              <a:buFontTx/>
              <a:buNone/>
            </a:pPr>
            <a:r>
              <a:rPr lang="ar-SA" dirty="0" smtClean="0">
                <a:cs typeface="Times New Roman" pitchFamily="18" charset="0"/>
              </a:rPr>
              <a:t>  </a:t>
            </a:r>
            <a:r>
              <a:rPr lang="ar-SA" b="1" dirty="0" smtClean="0">
                <a:cs typeface="Times New Roman" pitchFamily="18" charset="0"/>
              </a:rPr>
              <a:t>المفهوم</a:t>
            </a:r>
            <a:endParaRPr lang="ar-EG" b="1" dirty="0" smtClean="0">
              <a:cs typeface="Times New Roman" pitchFamily="18" charset="0"/>
            </a:endParaRPr>
          </a:p>
          <a:p>
            <a:pPr eaLnBrk="1" hangingPunct="1"/>
            <a:endParaRPr lang="ar-EG" dirty="0" smtClean="0">
              <a:cs typeface="Times New Roman" pitchFamily="18" charset="0"/>
            </a:endParaRPr>
          </a:p>
          <a:p>
            <a:pPr eaLnBrk="1" hangingPunct="1">
              <a:buFontTx/>
              <a:buNone/>
            </a:pPr>
            <a:endParaRPr lang="en-US" dirty="0" smtClean="0"/>
          </a:p>
        </p:txBody>
      </p:sp>
      <p:sp>
        <p:nvSpPr>
          <p:cNvPr id="15369" name="Rectangle 9"/>
          <p:cNvSpPr>
            <a:spLocks noChangeArrowheads="1"/>
          </p:cNvSpPr>
          <p:nvPr/>
        </p:nvSpPr>
        <p:spPr bwMode="auto">
          <a:xfrm>
            <a:off x="6588224" y="2420888"/>
            <a:ext cx="1944216" cy="677416"/>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a:latin typeface="Times New Roman" pitchFamily="18" charset="0"/>
                <a:cs typeface="Arial" pitchFamily="34" charset="0"/>
              </a:rPr>
              <a:t>أ</a:t>
            </a:r>
            <a:r>
              <a:rPr lang="ar-SA" sz="2400" b="1" dirty="0" smtClean="0">
                <a:latin typeface="Times New Roman" pitchFamily="18" charset="0"/>
                <a:cs typeface="Arial" pitchFamily="34" charset="0"/>
              </a:rPr>
              <a:t>ساليب التدريب</a:t>
            </a:r>
          </a:p>
          <a:p>
            <a:pPr algn="ctr" rtl="1" eaLnBrk="1" hangingPunct="1"/>
            <a:r>
              <a:rPr lang="ar-SA" sz="2400" b="1" dirty="0" smtClean="0">
                <a:latin typeface="Times New Roman" pitchFamily="18" charset="0"/>
                <a:cs typeface="Arial" pitchFamily="34" charset="0"/>
              </a:rPr>
              <a:t>أثناء الخدمة</a:t>
            </a:r>
            <a:endParaRPr lang="en-US" sz="2400" b="1" dirty="0">
              <a:latin typeface="Times New Roman" pitchFamily="18" charset="0"/>
              <a:cs typeface="Arial" pitchFamily="34" charset="0"/>
            </a:endParaRPr>
          </a:p>
        </p:txBody>
      </p:sp>
      <p:sp>
        <p:nvSpPr>
          <p:cNvPr id="15370" name="Rectangle 10"/>
          <p:cNvSpPr>
            <a:spLocks noChangeArrowheads="1"/>
          </p:cNvSpPr>
          <p:nvPr/>
        </p:nvSpPr>
        <p:spPr bwMode="auto">
          <a:xfrm>
            <a:off x="971600" y="2204864"/>
            <a:ext cx="2172072" cy="68580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latin typeface="Times New Roman" pitchFamily="18" charset="0"/>
                <a:cs typeface="Arial" pitchFamily="34" charset="0"/>
              </a:rPr>
              <a:t>مميزات التدريب </a:t>
            </a:r>
          </a:p>
          <a:p>
            <a:pPr algn="ctr" rtl="1" eaLnBrk="1" hangingPunct="1"/>
            <a:r>
              <a:rPr lang="ar-SA" sz="2400" b="1" dirty="0">
                <a:latin typeface="Times New Roman" pitchFamily="18" charset="0"/>
                <a:cs typeface="Arial" pitchFamily="34" charset="0"/>
              </a:rPr>
              <a:t>أ</a:t>
            </a:r>
            <a:r>
              <a:rPr lang="ar-SA" sz="2400" b="1" dirty="0" smtClean="0">
                <a:latin typeface="Times New Roman" pitchFamily="18" charset="0"/>
                <a:cs typeface="Arial" pitchFamily="34" charset="0"/>
              </a:rPr>
              <a:t>ثناء الخدمة</a:t>
            </a:r>
            <a:endParaRPr lang="en-US" sz="2400" b="1" dirty="0">
              <a:latin typeface="Times New Roman" pitchFamily="18" charset="0"/>
              <a:cs typeface="Arial" pitchFamily="34" charset="0"/>
            </a:endParaRPr>
          </a:p>
        </p:txBody>
      </p:sp>
      <p:sp>
        <p:nvSpPr>
          <p:cNvPr id="79884" name="Rectangle 12"/>
          <p:cNvSpPr>
            <a:spLocks noChangeArrowheads="1"/>
          </p:cNvSpPr>
          <p:nvPr/>
        </p:nvSpPr>
        <p:spPr bwMode="auto">
          <a:xfrm>
            <a:off x="539552" y="980728"/>
            <a:ext cx="6451848" cy="1008112"/>
          </a:xfrm>
          <a:prstGeom prst="rect">
            <a:avLst/>
          </a:prstGeom>
          <a:solidFill>
            <a:srgbClr val="9900CC"/>
          </a:solidFill>
          <a:ln w="12700" cap="sq">
            <a:solidFill>
              <a:schemeClr val="tx1"/>
            </a:solidFill>
            <a:miter lim="800000"/>
            <a:headEnd type="none" w="sm" len="sm"/>
            <a:tailEnd type="none" w="sm" len="sm"/>
          </a:ln>
          <a:effectLst>
            <a:outerShdw dist="107763" dir="2700000" algn="ctr" rotWithShape="0">
              <a:schemeClr val="bg2">
                <a:alpha val="50000"/>
              </a:schemeClr>
            </a:outerShdw>
          </a:effectLst>
        </p:spPr>
        <p:txBody>
          <a:bodyPr wrap="none" anchor="ctr"/>
          <a:lstStyle/>
          <a:p>
            <a:pPr algn="ctr" rtl="1" eaLnBrk="1" hangingPunct="1">
              <a:defRPr/>
            </a:pPr>
            <a:r>
              <a:rPr lang="ar-SA" sz="2400" b="1" u="sng" dirty="0" smtClean="0">
                <a:solidFill>
                  <a:schemeClr val="bg1"/>
                </a:solidFill>
                <a:latin typeface="Times New Roman" pitchFamily="18" charset="0"/>
                <a:cs typeface="Arial" pitchFamily="34" charset="0"/>
              </a:rPr>
              <a:t>تلقى الموظف التعليمات والتوجهات التى تحدد لة اسلوب العمل </a:t>
            </a:r>
          </a:p>
          <a:p>
            <a:pPr algn="ctr" rtl="1" eaLnBrk="1" hangingPunct="1">
              <a:defRPr/>
            </a:pPr>
            <a:r>
              <a:rPr lang="ar-SA" sz="2400" b="1" u="sng" dirty="0" smtClean="0">
                <a:solidFill>
                  <a:schemeClr val="bg1"/>
                </a:solidFill>
                <a:latin typeface="Times New Roman" pitchFamily="18" charset="0"/>
                <a:cs typeface="Arial" pitchFamily="34" charset="0"/>
              </a:rPr>
              <a:t>من رئيسه المباشر</a:t>
            </a:r>
            <a:endParaRPr lang="en-US" sz="2400" b="1" dirty="0">
              <a:solidFill>
                <a:schemeClr val="bg1"/>
              </a:solidFill>
              <a:latin typeface="Times New Roman" pitchFamily="18" charset="0"/>
              <a:cs typeface="Arial" pitchFamily="34" charset="0"/>
            </a:endParaRPr>
          </a:p>
        </p:txBody>
      </p:sp>
      <p:sp>
        <p:nvSpPr>
          <p:cNvPr id="15373" name="Line 13"/>
          <p:cNvSpPr>
            <a:spLocks noChangeShapeType="1"/>
          </p:cNvSpPr>
          <p:nvPr/>
        </p:nvSpPr>
        <p:spPr bwMode="auto">
          <a:xfrm>
            <a:off x="7524328" y="3140968"/>
            <a:ext cx="0" cy="360040"/>
          </a:xfrm>
          <a:prstGeom prst="line">
            <a:avLst/>
          </a:prstGeom>
          <a:noFill/>
          <a:ln w="12700" cap="sq">
            <a:solidFill>
              <a:schemeClr val="tx1"/>
            </a:solidFill>
            <a:miter lim="800000"/>
            <a:headEnd type="none" w="sm" len="sm"/>
            <a:tailEnd type="triangle" w="sm" len="sm"/>
          </a:ln>
        </p:spPr>
        <p:txBody>
          <a:bodyPr wrap="none"/>
          <a:lstStyle/>
          <a:p>
            <a:endParaRPr lang="ar-SA" b="1" dirty="0"/>
          </a:p>
        </p:txBody>
      </p:sp>
      <p:sp>
        <p:nvSpPr>
          <p:cNvPr id="15374" name="Rectangle 14"/>
          <p:cNvSpPr>
            <a:spLocks noChangeArrowheads="1"/>
          </p:cNvSpPr>
          <p:nvPr/>
        </p:nvSpPr>
        <p:spPr bwMode="auto">
          <a:xfrm>
            <a:off x="6228184" y="3501008"/>
            <a:ext cx="2664296" cy="288032"/>
          </a:xfrm>
          <a:prstGeom prst="rect">
            <a:avLst/>
          </a:prstGeom>
          <a:solidFill>
            <a:srgbClr val="66FF66"/>
          </a:solidFill>
          <a:ln w="9525">
            <a:solidFill>
              <a:schemeClr val="tx1"/>
            </a:solidFill>
            <a:miter lim="800000"/>
            <a:headEnd/>
            <a:tailEnd/>
          </a:ln>
        </p:spPr>
        <p:txBody>
          <a:bodyPr wrap="none" anchor="ctr"/>
          <a:lstStyle/>
          <a:p>
            <a:pPr algn="ctr"/>
            <a:r>
              <a:rPr lang="ar-SA" b="1" dirty="0" smtClean="0"/>
              <a:t>فترة التجربة</a:t>
            </a:r>
            <a:endParaRPr lang="ar-SA" b="1" dirty="0"/>
          </a:p>
        </p:txBody>
      </p:sp>
      <p:sp>
        <p:nvSpPr>
          <p:cNvPr id="22" name="Rectangle 14"/>
          <p:cNvSpPr>
            <a:spLocks noChangeArrowheads="1"/>
          </p:cNvSpPr>
          <p:nvPr/>
        </p:nvSpPr>
        <p:spPr bwMode="auto">
          <a:xfrm>
            <a:off x="6228184" y="3861048"/>
            <a:ext cx="2664296" cy="288032"/>
          </a:xfrm>
          <a:prstGeom prst="rect">
            <a:avLst/>
          </a:prstGeom>
          <a:solidFill>
            <a:srgbClr val="66FF66"/>
          </a:solidFill>
          <a:ln w="9525">
            <a:solidFill>
              <a:schemeClr val="tx1"/>
            </a:solidFill>
            <a:miter lim="800000"/>
            <a:headEnd/>
            <a:tailEnd/>
          </a:ln>
        </p:spPr>
        <p:txBody>
          <a:bodyPr wrap="none" anchor="ctr"/>
          <a:lstStyle/>
          <a:p>
            <a:pPr algn="ctr"/>
            <a:r>
              <a:rPr lang="ar-SA" b="1" dirty="0" smtClean="0"/>
              <a:t>الدوران بين عدة وظائف</a:t>
            </a:r>
            <a:endParaRPr lang="ar-SA" b="1" dirty="0"/>
          </a:p>
        </p:txBody>
      </p:sp>
      <p:sp>
        <p:nvSpPr>
          <p:cNvPr id="23" name="Rectangle 14"/>
          <p:cNvSpPr>
            <a:spLocks noChangeArrowheads="1"/>
          </p:cNvSpPr>
          <p:nvPr/>
        </p:nvSpPr>
        <p:spPr bwMode="auto">
          <a:xfrm>
            <a:off x="6228184" y="4581128"/>
            <a:ext cx="2664296" cy="288032"/>
          </a:xfrm>
          <a:prstGeom prst="rect">
            <a:avLst/>
          </a:prstGeom>
          <a:solidFill>
            <a:srgbClr val="66FF66"/>
          </a:solidFill>
          <a:ln w="9525">
            <a:solidFill>
              <a:schemeClr val="tx1"/>
            </a:solidFill>
            <a:miter lim="800000"/>
            <a:headEnd/>
            <a:tailEnd/>
          </a:ln>
        </p:spPr>
        <p:txBody>
          <a:bodyPr wrap="none" anchor="ctr"/>
          <a:lstStyle/>
          <a:p>
            <a:pPr algn="ctr"/>
            <a:r>
              <a:rPr lang="ar-SA" b="1" dirty="0" smtClean="0"/>
              <a:t>شغل وظائف الغائبين</a:t>
            </a:r>
            <a:endParaRPr lang="ar-SA" b="1" dirty="0"/>
          </a:p>
        </p:txBody>
      </p:sp>
      <p:sp>
        <p:nvSpPr>
          <p:cNvPr id="24" name="Rectangle 14"/>
          <p:cNvSpPr>
            <a:spLocks noChangeArrowheads="1"/>
          </p:cNvSpPr>
          <p:nvPr/>
        </p:nvSpPr>
        <p:spPr bwMode="auto">
          <a:xfrm>
            <a:off x="6228184" y="4221088"/>
            <a:ext cx="2664296" cy="288032"/>
          </a:xfrm>
          <a:prstGeom prst="rect">
            <a:avLst/>
          </a:prstGeom>
          <a:solidFill>
            <a:srgbClr val="66FF66"/>
          </a:solidFill>
          <a:ln w="9525">
            <a:solidFill>
              <a:schemeClr val="tx1"/>
            </a:solidFill>
            <a:miter lim="800000"/>
            <a:headEnd/>
            <a:tailEnd/>
          </a:ln>
        </p:spPr>
        <p:txBody>
          <a:bodyPr wrap="none" anchor="ctr"/>
          <a:lstStyle/>
          <a:p>
            <a:pPr algn="ctr"/>
            <a:r>
              <a:rPr lang="ar-SA" b="1" dirty="0" smtClean="0"/>
              <a:t>المكتب المجاور</a:t>
            </a:r>
            <a:endParaRPr lang="ar-SA" b="1" dirty="0"/>
          </a:p>
        </p:txBody>
      </p:sp>
      <p:sp>
        <p:nvSpPr>
          <p:cNvPr id="25" name="Rectangle 14"/>
          <p:cNvSpPr>
            <a:spLocks noChangeArrowheads="1"/>
          </p:cNvSpPr>
          <p:nvPr/>
        </p:nvSpPr>
        <p:spPr bwMode="auto">
          <a:xfrm>
            <a:off x="6228184" y="4941168"/>
            <a:ext cx="2664296" cy="288032"/>
          </a:xfrm>
          <a:prstGeom prst="rect">
            <a:avLst/>
          </a:prstGeom>
          <a:solidFill>
            <a:srgbClr val="66FF66"/>
          </a:solidFill>
          <a:ln w="9525">
            <a:solidFill>
              <a:schemeClr val="tx1"/>
            </a:solidFill>
            <a:miter lim="800000"/>
            <a:headEnd/>
            <a:tailEnd/>
          </a:ln>
        </p:spPr>
        <p:txBody>
          <a:bodyPr wrap="none" anchor="ctr"/>
          <a:lstStyle/>
          <a:p>
            <a:pPr algn="ctr"/>
            <a:r>
              <a:rPr lang="ar-SA" b="1" dirty="0" smtClean="0"/>
              <a:t>توجيه الأسئلة</a:t>
            </a:r>
            <a:endParaRPr lang="ar-SA" b="1" dirty="0"/>
          </a:p>
        </p:txBody>
      </p:sp>
      <p:sp>
        <p:nvSpPr>
          <p:cNvPr id="26" name="Rectangle 14"/>
          <p:cNvSpPr>
            <a:spLocks noChangeArrowheads="1"/>
          </p:cNvSpPr>
          <p:nvPr/>
        </p:nvSpPr>
        <p:spPr bwMode="auto">
          <a:xfrm>
            <a:off x="6228184" y="5301208"/>
            <a:ext cx="2664296" cy="288032"/>
          </a:xfrm>
          <a:prstGeom prst="rect">
            <a:avLst/>
          </a:prstGeom>
          <a:solidFill>
            <a:srgbClr val="66FF66"/>
          </a:solidFill>
          <a:ln w="9525">
            <a:solidFill>
              <a:schemeClr val="tx1"/>
            </a:solidFill>
            <a:miter lim="800000"/>
            <a:headEnd/>
            <a:tailEnd/>
          </a:ln>
        </p:spPr>
        <p:txBody>
          <a:bodyPr wrap="none" anchor="ctr"/>
          <a:lstStyle/>
          <a:p>
            <a:pPr algn="ctr"/>
            <a:r>
              <a:rPr lang="ar-SA" b="1" dirty="0" smtClean="0"/>
              <a:t>المشاركة في أعمال اللجان</a:t>
            </a:r>
            <a:endParaRPr lang="ar-SA" b="1" dirty="0"/>
          </a:p>
        </p:txBody>
      </p:sp>
      <p:sp>
        <p:nvSpPr>
          <p:cNvPr id="27" name="Rectangle 14"/>
          <p:cNvSpPr>
            <a:spLocks noChangeArrowheads="1"/>
          </p:cNvSpPr>
          <p:nvPr/>
        </p:nvSpPr>
        <p:spPr bwMode="auto">
          <a:xfrm>
            <a:off x="6228184" y="6021288"/>
            <a:ext cx="2664296" cy="288032"/>
          </a:xfrm>
          <a:prstGeom prst="rect">
            <a:avLst/>
          </a:prstGeom>
          <a:solidFill>
            <a:srgbClr val="66FF66"/>
          </a:solidFill>
          <a:ln w="9525">
            <a:solidFill>
              <a:schemeClr val="tx1"/>
            </a:solidFill>
            <a:miter lim="800000"/>
            <a:headEnd/>
            <a:tailEnd/>
          </a:ln>
        </p:spPr>
        <p:txBody>
          <a:bodyPr wrap="none" anchor="ctr"/>
          <a:lstStyle/>
          <a:p>
            <a:pPr algn="ctr"/>
            <a:r>
              <a:rPr lang="ar-SA" b="1" dirty="0" smtClean="0"/>
              <a:t>الوثائق او النشرات</a:t>
            </a:r>
            <a:endParaRPr lang="ar-SA" b="1" dirty="0"/>
          </a:p>
        </p:txBody>
      </p:sp>
      <p:sp>
        <p:nvSpPr>
          <p:cNvPr id="28" name="Line 13"/>
          <p:cNvSpPr>
            <a:spLocks noChangeShapeType="1"/>
          </p:cNvSpPr>
          <p:nvPr/>
        </p:nvSpPr>
        <p:spPr bwMode="auto">
          <a:xfrm>
            <a:off x="2051720" y="2924944"/>
            <a:ext cx="0" cy="288032"/>
          </a:xfrm>
          <a:prstGeom prst="line">
            <a:avLst/>
          </a:prstGeom>
          <a:noFill/>
          <a:ln w="12700" cap="sq">
            <a:solidFill>
              <a:schemeClr val="tx1"/>
            </a:solidFill>
            <a:miter lim="800000"/>
            <a:headEnd type="none" w="sm" len="sm"/>
            <a:tailEnd type="triangle" w="sm" len="sm"/>
          </a:ln>
        </p:spPr>
        <p:txBody>
          <a:bodyPr wrap="none"/>
          <a:lstStyle/>
          <a:p>
            <a:endParaRPr lang="ar-SA" b="1" dirty="0"/>
          </a:p>
        </p:txBody>
      </p:sp>
      <p:sp>
        <p:nvSpPr>
          <p:cNvPr id="29" name="Text Box 4" descr="رخام أبيض"/>
          <p:cNvSpPr txBox="1">
            <a:spLocks noChangeArrowheads="1"/>
          </p:cNvSpPr>
          <p:nvPr/>
        </p:nvSpPr>
        <p:spPr bwMode="auto">
          <a:xfrm>
            <a:off x="323528" y="3212976"/>
            <a:ext cx="4608512" cy="369332"/>
          </a:xfrm>
          <a:prstGeom prst="rect">
            <a:avLst/>
          </a:prstGeom>
          <a:solidFill>
            <a:srgbClr val="22AEF4"/>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b="1" dirty="0" smtClean="0">
                <a:solidFill>
                  <a:srgbClr val="000066"/>
                </a:solidFill>
                <a:latin typeface="Times New Roman" pitchFamily="18" charset="0"/>
                <a:cs typeface="Times New Roman" pitchFamily="18" charset="0"/>
              </a:rPr>
              <a:t>تجنب الاختلاف بين الواقع العملي لبيئة العمل وبيئة التدريب</a:t>
            </a:r>
            <a:endParaRPr lang="en-US" b="1" dirty="0">
              <a:solidFill>
                <a:srgbClr val="000066"/>
              </a:solidFill>
              <a:latin typeface="Times New Roman" pitchFamily="18" charset="0"/>
              <a:cs typeface="Times New Roman" pitchFamily="18" charset="0"/>
            </a:endParaRPr>
          </a:p>
        </p:txBody>
      </p:sp>
      <p:sp>
        <p:nvSpPr>
          <p:cNvPr id="30" name="Text Box 4" descr="رخام أبيض"/>
          <p:cNvSpPr txBox="1">
            <a:spLocks noChangeArrowheads="1"/>
          </p:cNvSpPr>
          <p:nvPr/>
        </p:nvSpPr>
        <p:spPr bwMode="auto">
          <a:xfrm>
            <a:off x="323528" y="3717032"/>
            <a:ext cx="4680520" cy="646331"/>
          </a:xfrm>
          <a:prstGeom prst="rect">
            <a:avLst/>
          </a:prstGeom>
          <a:solidFill>
            <a:srgbClr val="22AEF4"/>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b="1" dirty="0" smtClean="0">
                <a:solidFill>
                  <a:srgbClr val="000066"/>
                </a:solidFill>
                <a:latin typeface="Times New Roman" pitchFamily="18" charset="0"/>
                <a:cs typeface="Times New Roman" pitchFamily="18" charset="0"/>
              </a:rPr>
              <a:t>الرئيس المباشر هو المشرف على التدريب بما يضمن تطبيق ما سيتعلمة المتدرب من أساليب جديدة</a:t>
            </a:r>
            <a:endParaRPr lang="en-US" b="1" dirty="0">
              <a:solidFill>
                <a:srgbClr val="000066"/>
              </a:solidFill>
              <a:latin typeface="Times New Roman" pitchFamily="18" charset="0"/>
              <a:cs typeface="Times New Roman" pitchFamily="18" charset="0"/>
            </a:endParaRPr>
          </a:p>
        </p:txBody>
      </p:sp>
      <p:sp>
        <p:nvSpPr>
          <p:cNvPr id="31" name="Text Box 4" descr="رخام أبيض"/>
          <p:cNvSpPr txBox="1">
            <a:spLocks noChangeArrowheads="1"/>
          </p:cNvSpPr>
          <p:nvPr/>
        </p:nvSpPr>
        <p:spPr bwMode="auto">
          <a:xfrm>
            <a:off x="323528" y="4509120"/>
            <a:ext cx="4680520" cy="400110"/>
          </a:xfrm>
          <a:prstGeom prst="rect">
            <a:avLst/>
          </a:prstGeom>
          <a:solidFill>
            <a:srgbClr val="22AEF4"/>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sz="2000" dirty="0" smtClean="0">
                <a:solidFill>
                  <a:srgbClr val="000066"/>
                </a:solidFill>
                <a:latin typeface="Times New Roman" pitchFamily="18" charset="0"/>
                <a:cs typeface="Times New Roman" pitchFamily="18" charset="0"/>
              </a:rPr>
              <a:t>التعرض لمواقف فعلية للتمرس على أداء العمل</a:t>
            </a:r>
            <a:endParaRPr lang="en-US" sz="2000" dirty="0">
              <a:solidFill>
                <a:srgbClr val="000066"/>
              </a:solidFill>
              <a:latin typeface="Times New Roman" pitchFamily="18" charset="0"/>
              <a:cs typeface="Times New Roman" pitchFamily="18" charset="0"/>
            </a:endParaRPr>
          </a:p>
        </p:txBody>
      </p:sp>
      <p:sp>
        <p:nvSpPr>
          <p:cNvPr id="32" name="Text Box 4" descr="رخام أبيض"/>
          <p:cNvSpPr txBox="1">
            <a:spLocks noChangeArrowheads="1"/>
          </p:cNvSpPr>
          <p:nvPr/>
        </p:nvSpPr>
        <p:spPr bwMode="auto">
          <a:xfrm>
            <a:off x="323528" y="5157192"/>
            <a:ext cx="4680520" cy="400110"/>
          </a:xfrm>
          <a:prstGeom prst="rect">
            <a:avLst/>
          </a:prstGeom>
          <a:solidFill>
            <a:srgbClr val="22AEF4"/>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sz="2000" dirty="0" smtClean="0">
                <a:solidFill>
                  <a:srgbClr val="000066"/>
                </a:solidFill>
                <a:latin typeface="Times New Roman" pitchFamily="18" charset="0"/>
                <a:cs typeface="Times New Roman" pitchFamily="18" charset="0"/>
              </a:rPr>
              <a:t>كون التدريب سريعاً وفعالاً</a:t>
            </a:r>
            <a:endParaRPr lang="en-US" sz="2000" dirty="0">
              <a:solidFill>
                <a:srgbClr val="000066"/>
              </a:solidFill>
              <a:latin typeface="Times New Roman" pitchFamily="18" charset="0"/>
              <a:cs typeface="Times New Roman" pitchFamily="18" charset="0"/>
            </a:endParaRPr>
          </a:p>
        </p:txBody>
      </p:sp>
      <p:sp>
        <p:nvSpPr>
          <p:cNvPr id="33" name="Text Box 4" descr="رخام أبيض"/>
          <p:cNvSpPr txBox="1">
            <a:spLocks noChangeArrowheads="1"/>
          </p:cNvSpPr>
          <p:nvPr/>
        </p:nvSpPr>
        <p:spPr bwMode="auto">
          <a:xfrm>
            <a:off x="179512" y="5805264"/>
            <a:ext cx="8712968" cy="861774"/>
          </a:xfrm>
          <a:prstGeom prst="rect">
            <a:avLst/>
          </a:prstGeom>
          <a:solidFill>
            <a:schemeClr val="accent2"/>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sz="2000" b="1" dirty="0" smtClean="0">
                <a:solidFill>
                  <a:schemeClr val="bg1"/>
                </a:solidFill>
                <a:latin typeface="Times New Roman" pitchFamily="18" charset="0"/>
                <a:cs typeface="Times New Roman" pitchFamily="18" charset="0"/>
              </a:rPr>
              <a:t>مساوئ التدريب أثناء العمل:</a:t>
            </a:r>
          </a:p>
          <a:p>
            <a:pPr algn="ctr" rtl="1" eaLnBrk="1" hangingPunct="1">
              <a:spcBef>
                <a:spcPct val="50000"/>
              </a:spcBef>
              <a:defRPr/>
            </a:pPr>
            <a:r>
              <a:rPr lang="ar-SA" sz="2000" b="1" dirty="0" smtClean="0">
                <a:solidFill>
                  <a:srgbClr val="000066"/>
                </a:solidFill>
                <a:latin typeface="Times New Roman" pitchFamily="18" charset="0"/>
                <a:cs typeface="Times New Roman" pitchFamily="18" charset="0"/>
              </a:rPr>
              <a:t>عدم كفاءة الرئيس     – الرئيس ليس لدية القدرة على التدريب     – العلاقة بين الرئيس والمرؤوس</a:t>
            </a:r>
            <a:endParaRPr lang="en-US" sz="2000" b="1" dirty="0">
              <a:solidFill>
                <a:srgbClr val="000066"/>
              </a:solidFill>
              <a:latin typeface="Times New Roman" pitchFamily="18" charset="0"/>
              <a:cs typeface="Times New Roman" pitchFamily="18" charset="0"/>
            </a:endParaRPr>
          </a:p>
        </p:txBody>
      </p:sp>
      <p:sp>
        <p:nvSpPr>
          <p:cNvPr id="35" name="Slide Number Placeholder 34"/>
          <p:cNvSpPr>
            <a:spLocks noGrp="1"/>
          </p:cNvSpPr>
          <p:nvPr>
            <p:ph type="sldNum" sz="quarter" idx="12"/>
          </p:nvPr>
        </p:nvSpPr>
        <p:spPr>
          <a:xfrm>
            <a:off x="76200" y="6569075"/>
            <a:ext cx="2133600" cy="365125"/>
          </a:xfrm>
        </p:spPr>
        <p:txBody>
          <a:bodyPr/>
          <a:lstStyle/>
          <a:p>
            <a:fld id="{9B76C22A-7A47-4F80-9E27-1E8BAD66440F}" type="slidenum">
              <a:rPr lang="ar-SA" smtClean="0"/>
              <a:pPr/>
              <a:t>55</a:t>
            </a:fld>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9884">
                                            <p:txEl>
                                              <p:pRg st="0" end="0"/>
                                            </p:txEl>
                                          </p:spTgt>
                                        </p:tgtEl>
                                        <p:attrNameLst>
                                          <p:attrName>style.visibility</p:attrName>
                                        </p:attrNameLst>
                                      </p:cBhvr>
                                      <p:to>
                                        <p:strVal val="visible"/>
                                      </p:to>
                                    </p:set>
                                    <p:animEffect transition="in" filter="checkerboard(across)">
                                      <p:cBhvr>
                                        <p:cTn id="7" dur="500"/>
                                        <p:tgtEl>
                                          <p:spTgt spid="798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9884">
                                            <p:txEl>
                                              <p:pRg st="1" end="1"/>
                                            </p:txEl>
                                          </p:spTgt>
                                        </p:tgtEl>
                                        <p:attrNameLst>
                                          <p:attrName>style.visibility</p:attrName>
                                        </p:attrNameLst>
                                      </p:cBhvr>
                                      <p:to>
                                        <p:strVal val="visible"/>
                                      </p:to>
                                    </p:set>
                                    <p:animEffect transition="in" filter="checkerboard(across)">
                                      <p:cBhvr>
                                        <p:cTn id="12" dur="500"/>
                                        <p:tgtEl>
                                          <p:spTgt spid="7988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369"/>
                                        </p:tgtEl>
                                        <p:attrNameLst>
                                          <p:attrName>style.visibility</p:attrName>
                                        </p:attrNameLst>
                                      </p:cBhvr>
                                      <p:to>
                                        <p:strVal val="visible"/>
                                      </p:to>
                                    </p:set>
                                    <p:animEffect transition="in" filter="box(in)">
                                      <p:cBhvr>
                                        <p:cTn id="17" dur="500"/>
                                        <p:tgtEl>
                                          <p:spTgt spid="1536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5374"/>
                                        </p:tgtEl>
                                        <p:attrNameLst>
                                          <p:attrName>style.visibility</p:attrName>
                                        </p:attrNameLst>
                                      </p:cBhvr>
                                      <p:to>
                                        <p:strVal val="visible"/>
                                      </p:to>
                                    </p:set>
                                    <p:animEffect transition="in" filter="box(in)">
                                      <p:cBhvr>
                                        <p:cTn id="22" dur="500"/>
                                        <p:tgtEl>
                                          <p:spTgt spid="15374"/>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ox(in)">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box(in)">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ox(in)">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box(in)">
                                      <p:cBhvr>
                                        <p:cTn id="42" dur="500"/>
                                        <p:tgtEl>
                                          <p:spTgt spid="25"/>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box(in)">
                                      <p:cBhvr>
                                        <p:cTn id="47" dur="500"/>
                                        <p:tgtEl>
                                          <p:spTgt spid="26"/>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5370"/>
                                        </p:tgtEl>
                                        <p:attrNameLst>
                                          <p:attrName>style.visibility</p:attrName>
                                        </p:attrNameLst>
                                      </p:cBhvr>
                                      <p:to>
                                        <p:strVal val="visible"/>
                                      </p:to>
                                    </p:set>
                                    <p:animEffect transition="in" filter="box(in)">
                                      <p:cBhvr>
                                        <p:cTn id="52" dur="500"/>
                                        <p:tgtEl>
                                          <p:spTgt spid="15370"/>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randombar(horizontal)">
                                      <p:cBhvr>
                                        <p:cTn id="57" dur="500"/>
                                        <p:tgtEl>
                                          <p:spTgt spid="29"/>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randombar(horizontal)">
                                      <p:cBhvr>
                                        <p:cTn id="62" dur="5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randombar(horizontal)">
                                      <p:cBhvr>
                                        <p:cTn id="67" dur="500"/>
                                        <p:tgtEl>
                                          <p:spTgt spid="31"/>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randombar(horizontal)">
                                      <p:cBhvr>
                                        <p:cTn id="72" dur="500"/>
                                        <p:tgtEl>
                                          <p:spTgt spid="32"/>
                                        </p:tgtEl>
                                      </p:cBhvr>
                                    </p:animEffect>
                                  </p:childTnLst>
                                </p:cTn>
                              </p:par>
                            </p:childTnLst>
                          </p:cTn>
                        </p:par>
                      </p:childTnLst>
                    </p:cTn>
                  </p:par>
                  <p:par>
                    <p:cTn id="73" fill="hold">
                      <p:stCondLst>
                        <p:cond delay="indefinite"/>
                      </p:stCondLst>
                      <p:childTnLst>
                        <p:par>
                          <p:cTn id="74" fill="hold">
                            <p:stCondLst>
                              <p:cond delay="0"/>
                            </p:stCondLst>
                            <p:childTnLst>
                              <p:par>
                                <p:cTn id="75" presetID="14" presetClass="entr" presetSubtype="10" fill="hold" grpId="0" nodeType="click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randombar(horizontal)">
                                      <p:cBhvr>
                                        <p:cTn id="77" dur="500"/>
                                        <p:tgtEl>
                                          <p:spTgt spid="33"/>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15373"/>
                                        </p:tgtEl>
                                        <p:attrNameLst>
                                          <p:attrName>style.visibility</p:attrName>
                                        </p:attrNameLst>
                                      </p:cBhvr>
                                      <p:to>
                                        <p:strVal val="visible"/>
                                      </p:to>
                                    </p:set>
                                    <p:animEffect transition="in" filter="box(in)">
                                      <p:cBhvr>
                                        <p:cTn id="82" dur="500"/>
                                        <p:tgtEl>
                                          <p:spTgt spid="15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9" grpId="0" animBg="1"/>
      <p:bldP spid="15370" grpId="0" animBg="1"/>
      <p:bldP spid="15373" grpId="0" animBg="1"/>
      <p:bldP spid="15374" grpId="0" animBg="1"/>
      <p:bldP spid="22" grpId="0" animBg="1"/>
      <p:bldP spid="23" grpId="0" animBg="1"/>
      <p:bldP spid="24" grpId="0" animBg="1"/>
      <p:bldP spid="25" grpId="0" animBg="1"/>
      <p:bldP spid="26" grpId="0" animBg="1"/>
      <p:bldP spid="29" grpId="0" animBg="1" autoUpdateAnimBg="0"/>
      <p:bldP spid="30" grpId="0" animBg="1" autoUpdateAnimBg="0"/>
      <p:bldP spid="31" grpId="0" animBg="1" autoUpdateAnimBg="0"/>
      <p:bldP spid="32" grpId="0" animBg="1" autoUpdateAnimBg="0"/>
      <p:bldP spid="33" grpId="0" animBg="1"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23528" y="188640"/>
            <a:ext cx="8229600" cy="715963"/>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ar-SA" dirty="0" smtClean="0">
                <a:solidFill>
                  <a:srgbClr val="9900CC"/>
                </a:solidFill>
                <a:cs typeface="Times New Roman" pitchFamily="18" charset="0"/>
              </a:rPr>
              <a:t>2 - التدريب الرسمى خارج العمل</a:t>
            </a:r>
            <a:endParaRPr lang="en-US" dirty="0" smtClean="0"/>
          </a:p>
        </p:txBody>
      </p:sp>
      <p:sp>
        <p:nvSpPr>
          <p:cNvPr id="15363" name="Rectangle 3"/>
          <p:cNvSpPr>
            <a:spLocks noGrp="1" noChangeArrowheads="1"/>
          </p:cNvSpPr>
          <p:nvPr>
            <p:ph type="body" idx="1"/>
          </p:nvPr>
        </p:nvSpPr>
        <p:spPr>
          <a:xfrm>
            <a:off x="457200" y="1143000"/>
            <a:ext cx="8229600" cy="4991100"/>
          </a:xfrm>
        </p:spPr>
        <p:txBody>
          <a:bodyPr/>
          <a:lstStyle/>
          <a:p>
            <a:pPr eaLnBrk="1" hangingPunct="1">
              <a:buFontTx/>
              <a:buNone/>
            </a:pPr>
            <a:r>
              <a:rPr lang="ar-SA" dirty="0" smtClean="0">
                <a:cs typeface="Times New Roman" pitchFamily="18" charset="0"/>
              </a:rPr>
              <a:t>  </a:t>
            </a:r>
            <a:r>
              <a:rPr lang="ar-SA" b="1" dirty="0" smtClean="0">
                <a:cs typeface="Times New Roman" pitchFamily="18" charset="0"/>
              </a:rPr>
              <a:t>المفهوم</a:t>
            </a:r>
            <a:endParaRPr lang="ar-EG" b="1" dirty="0" smtClean="0">
              <a:cs typeface="Times New Roman" pitchFamily="18" charset="0"/>
            </a:endParaRPr>
          </a:p>
          <a:p>
            <a:pPr eaLnBrk="1" hangingPunct="1"/>
            <a:endParaRPr lang="ar-EG" dirty="0" smtClean="0">
              <a:cs typeface="Times New Roman" pitchFamily="18" charset="0"/>
            </a:endParaRPr>
          </a:p>
          <a:p>
            <a:pPr eaLnBrk="1" hangingPunct="1">
              <a:buFontTx/>
              <a:buNone/>
            </a:pPr>
            <a:endParaRPr lang="en-US" dirty="0" smtClean="0"/>
          </a:p>
        </p:txBody>
      </p:sp>
      <p:sp>
        <p:nvSpPr>
          <p:cNvPr id="15369" name="Rectangle 9"/>
          <p:cNvSpPr>
            <a:spLocks noChangeArrowheads="1"/>
          </p:cNvSpPr>
          <p:nvPr/>
        </p:nvSpPr>
        <p:spPr bwMode="auto">
          <a:xfrm>
            <a:off x="6588224" y="2420888"/>
            <a:ext cx="1944216" cy="677416"/>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a:latin typeface="Times New Roman" pitchFamily="18" charset="0"/>
                <a:cs typeface="Arial" pitchFamily="34" charset="0"/>
              </a:rPr>
              <a:t>أ</a:t>
            </a:r>
            <a:r>
              <a:rPr lang="ar-SA" sz="2400" b="1" dirty="0" smtClean="0">
                <a:latin typeface="Times New Roman" pitchFamily="18" charset="0"/>
                <a:cs typeface="Arial" pitchFamily="34" charset="0"/>
              </a:rPr>
              <a:t>ساليب التدريب</a:t>
            </a:r>
          </a:p>
          <a:p>
            <a:pPr algn="ctr" rtl="1" eaLnBrk="1" hangingPunct="1"/>
            <a:r>
              <a:rPr lang="ar-SA" sz="2400" b="1" dirty="0" smtClean="0">
                <a:latin typeface="Times New Roman" pitchFamily="18" charset="0"/>
                <a:cs typeface="Arial" pitchFamily="34" charset="0"/>
              </a:rPr>
              <a:t>خارج العمل</a:t>
            </a:r>
            <a:endParaRPr lang="en-US" sz="2400" b="1" dirty="0">
              <a:latin typeface="Times New Roman" pitchFamily="18" charset="0"/>
              <a:cs typeface="Arial" pitchFamily="34" charset="0"/>
            </a:endParaRPr>
          </a:p>
        </p:txBody>
      </p:sp>
      <p:sp>
        <p:nvSpPr>
          <p:cNvPr id="15370" name="Rectangle 10"/>
          <p:cNvSpPr>
            <a:spLocks noChangeArrowheads="1"/>
          </p:cNvSpPr>
          <p:nvPr/>
        </p:nvSpPr>
        <p:spPr bwMode="auto">
          <a:xfrm>
            <a:off x="1115616" y="2204864"/>
            <a:ext cx="2172072" cy="68580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latin typeface="Times New Roman" pitchFamily="18" charset="0"/>
                <a:cs typeface="Arial" pitchFamily="34" charset="0"/>
              </a:rPr>
              <a:t>مميزات التدريب </a:t>
            </a:r>
          </a:p>
          <a:p>
            <a:pPr algn="ctr" rtl="1" eaLnBrk="1" hangingPunct="1"/>
            <a:r>
              <a:rPr lang="ar-SA" sz="2400" b="1" dirty="0" smtClean="0">
                <a:latin typeface="Times New Roman" pitchFamily="18" charset="0"/>
                <a:cs typeface="Arial" pitchFamily="34" charset="0"/>
              </a:rPr>
              <a:t>خارج العمل</a:t>
            </a:r>
            <a:endParaRPr lang="en-US" sz="2400" b="1" dirty="0">
              <a:latin typeface="Times New Roman" pitchFamily="18" charset="0"/>
              <a:cs typeface="Arial" pitchFamily="34" charset="0"/>
            </a:endParaRPr>
          </a:p>
        </p:txBody>
      </p:sp>
      <p:sp>
        <p:nvSpPr>
          <p:cNvPr id="79884" name="Rectangle 12"/>
          <p:cNvSpPr>
            <a:spLocks noChangeArrowheads="1"/>
          </p:cNvSpPr>
          <p:nvPr/>
        </p:nvSpPr>
        <p:spPr bwMode="auto">
          <a:xfrm>
            <a:off x="251520" y="980728"/>
            <a:ext cx="6739880" cy="864096"/>
          </a:xfrm>
          <a:prstGeom prst="rect">
            <a:avLst/>
          </a:prstGeom>
          <a:solidFill>
            <a:schemeClr val="accent3">
              <a:lumMod val="50000"/>
            </a:schemeClr>
          </a:solidFill>
          <a:ln w="12700" cap="sq">
            <a:solidFill>
              <a:schemeClr val="tx1"/>
            </a:solidFill>
            <a:miter lim="800000"/>
            <a:headEnd type="none" w="sm" len="sm"/>
            <a:tailEnd type="none" w="sm" len="sm"/>
          </a:ln>
          <a:effectLst>
            <a:outerShdw dist="107763" dir="2700000" algn="ctr" rotWithShape="0">
              <a:schemeClr val="bg2">
                <a:alpha val="50000"/>
              </a:schemeClr>
            </a:outerShdw>
          </a:effectLst>
        </p:spPr>
        <p:txBody>
          <a:bodyPr wrap="none" anchor="ctr"/>
          <a:lstStyle/>
          <a:p>
            <a:pPr algn="ctr">
              <a:defRPr/>
            </a:pPr>
            <a:r>
              <a:rPr lang="ar-SA" sz="2400" b="1" u="sng" dirty="0" smtClean="0">
                <a:solidFill>
                  <a:schemeClr val="bg1"/>
                </a:solidFill>
                <a:latin typeface="Times New Roman" pitchFamily="18" charset="0"/>
                <a:cs typeface="Arial" pitchFamily="34" charset="0"/>
              </a:rPr>
              <a:t>تدريب رسمى خارج حدود العمل له استعداداته وإجراءاته</a:t>
            </a:r>
            <a:endParaRPr lang="en-US" sz="2400" b="1" dirty="0">
              <a:solidFill>
                <a:schemeClr val="bg1"/>
              </a:solidFill>
              <a:latin typeface="Times New Roman" pitchFamily="18" charset="0"/>
              <a:cs typeface="Arial" pitchFamily="34" charset="0"/>
            </a:endParaRPr>
          </a:p>
        </p:txBody>
      </p:sp>
      <p:sp>
        <p:nvSpPr>
          <p:cNvPr id="15373" name="Line 13"/>
          <p:cNvSpPr>
            <a:spLocks noChangeShapeType="1"/>
          </p:cNvSpPr>
          <p:nvPr/>
        </p:nvSpPr>
        <p:spPr bwMode="auto">
          <a:xfrm>
            <a:off x="7524328" y="3140968"/>
            <a:ext cx="0" cy="360040"/>
          </a:xfrm>
          <a:prstGeom prst="line">
            <a:avLst/>
          </a:prstGeom>
          <a:noFill/>
          <a:ln w="12700" cap="sq">
            <a:solidFill>
              <a:schemeClr val="tx1"/>
            </a:solidFill>
            <a:miter lim="800000"/>
            <a:headEnd type="none" w="sm" len="sm"/>
            <a:tailEnd type="triangle" w="sm" len="sm"/>
          </a:ln>
        </p:spPr>
        <p:txBody>
          <a:bodyPr wrap="none"/>
          <a:lstStyle/>
          <a:p>
            <a:endParaRPr lang="ar-SA" b="1" dirty="0"/>
          </a:p>
        </p:txBody>
      </p:sp>
      <p:sp>
        <p:nvSpPr>
          <p:cNvPr id="15374" name="Rectangle 14"/>
          <p:cNvSpPr>
            <a:spLocks noChangeArrowheads="1"/>
          </p:cNvSpPr>
          <p:nvPr/>
        </p:nvSpPr>
        <p:spPr bwMode="auto">
          <a:xfrm>
            <a:off x="6228184" y="3501008"/>
            <a:ext cx="2664296" cy="288032"/>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ar-SA" b="1" dirty="0" smtClean="0"/>
              <a:t>المحاضرات</a:t>
            </a:r>
            <a:endParaRPr lang="ar-SA" b="1" dirty="0"/>
          </a:p>
        </p:txBody>
      </p:sp>
      <p:sp>
        <p:nvSpPr>
          <p:cNvPr id="22" name="Rectangle 14"/>
          <p:cNvSpPr>
            <a:spLocks noChangeArrowheads="1"/>
          </p:cNvSpPr>
          <p:nvPr/>
        </p:nvSpPr>
        <p:spPr bwMode="auto">
          <a:xfrm>
            <a:off x="6228184" y="3861048"/>
            <a:ext cx="2664296" cy="288032"/>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ar-SA" b="1" dirty="0" smtClean="0"/>
              <a:t>الحلقات الدراسية</a:t>
            </a:r>
            <a:endParaRPr lang="ar-SA" b="1" dirty="0"/>
          </a:p>
        </p:txBody>
      </p:sp>
      <p:sp>
        <p:nvSpPr>
          <p:cNvPr id="23" name="Rectangle 14"/>
          <p:cNvSpPr>
            <a:spLocks noChangeArrowheads="1"/>
          </p:cNvSpPr>
          <p:nvPr/>
        </p:nvSpPr>
        <p:spPr bwMode="auto">
          <a:xfrm>
            <a:off x="6228184" y="4581128"/>
            <a:ext cx="2664296" cy="288032"/>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ar-SA" b="1" dirty="0" smtClean="0"/>
              <a:t>دراسة الحالات</a:t>
            </a:r>
            <a:endParaRPr lang="ar-SA" b="1" dirty="0"/>
          </a:p>
        </p:txBody>
      </p:sp>
      <p:sp>
        <p:nvSpPr>
          <p:cNvPr id="24" name="Rectangle 14"/>
          <p:cNvSpPr>
            <a:spLocks noChangeArrowheads="1"/>
          </p:cNvSpPr>
          <p:nvPr/>
        </p:nvSpPr>
        <p:spPr bwMode="auto">
          <a:xfrm>
            <a:off x="6228184" y="4221088"/>
            <a:ext cx="2664296" cy="288032"/>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ar-SA" b="1" dirty="0" smtClean="0"/>
              <a:t>المناقشات الجماعية</a:t>
            </a:r>
            <a:endParaRPr lang="ar-SA" b="1" dirty="0"/>
          </a:p>
        </p:txBody>
      </p:sp>
      <p:sp>
        <p:nvSpPr>
          <p:cNvPr id="25" name="Rectangle 14"/>
          <p:cNvSpPr>
            <a:spLocks noChangeArrowheads="1"/>
          </p:cNvSpPr>
          <p:nvPr/>
        </p:nvSpPr>
        <p:spPr bwMode="auto">
          <a:xfrm>
            <a:off x="6228184" y="4941168"/>
            <a:ext cx="2664296" cy="288032"/>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ar-SA" b="1" dirty="0" smtClean="0"/>
              <a:t>تمثيل الأدوار</a:t>
            </a:r>
            <a:endParaRPr lang="ar-SA" b="1" dirty="0"/>
          </a:p>
        </p:txBody>
      </p:sp>
      <p:sp>
        <p:nvSpPr>
          <p:cNvPr id="26" name="Rectangle 14"/>
          <p:cNvSpPr>
            <a:spLocks noChangeArrowheads="1"/>
          </p:cNvSpPr>
          <p:nvPr/>
        </p:nvSpPr>
        <p:spPr bwMode="auto">
          <a:xfrm>
            <a:off x="6228184" y="5301208"/>
            <a:ext cx="2664296" cy="288032"/>
          </a:xfrm>
          <a:prstGeom prst="rect">
            <a:avLst/>
          </a:prstGeom>
          <a:solidFill>
            <a:schemeClr val="accent6">
              <a:lumMod val="75000"/>
            </a:schemeClr>
          </a:solidFill>
          <a:ln w="9525">
            <a:solidFill>
              <a:schemeClr val="tx1"/>
            </a:solidFill>
            <a:miter lim="800000"/>
            <a:headEnd/>
            <a:tailEnd/>
          </a:ln>
        </p:spPr>
        <p:txBody>
          <a:bodyPr wrap="none" anchor="ctr"/>
          <a:lstStyle/>
          <a:p>
            <a:pPr algn="ctr"/>
            <a:r>
              <a:rPr lang="ar-SA" b="1" dirty="0" smtClean="0"/>
              <a:t>الزيارات الميدانية</a:t>
            </a:r>
            <a:endParaRPr lang="ar-SA" b="1" dirty="0"/>
          </a:p>
        </p:txBody>
      </p:sp>
      <p:sp>
        <p:nvSpPr>
          <p:cNvPr id="27" name="Rectangle 14"/>
          <p:cNvSpPr>
            <a:spLocks noChangeArrowheads="1"/>
          </p:cNvSpPr>
          <p:nvPr/>
        </p:nvSpPr>
        <p:spPr bwMode="auto">
          <a:xfrm>
            <a:off x="6228184" y="6021288"/>
            <a:ext cx="2664296" cy="288032"/>
          </a:xfrm>
          <a:prstGeom prst="rect">
            <a:avLst/>
          </a:prstGeom>
          <a:solidFill>
            <a:srgbClr val="66FF66"/>
          </a:solidFill>
          <a:ln w="9525">
            <a:solidFill>
              <a:schemeClr val="tx1"/>
            </a:solidFill>
            <a:miter lim="800000"/>
            <a:headEnd/>
            <a:tailEnd/>
          </a:ln>
        </p:spPr>
        <p:txBody>
          <a:bodyPr wrap="none" anchor="ctr"/>
          <a:lstStyle/>
          <a:p>
            <a:pPr algn="ctr"/>
            <a:r>
              <a:rPr lang="ar-SA" b="1" dirty="0" smtClean="0"/>
              <a:t>الوثائق او النشرات</a:t>
            </a:r>
            <a:endParaRPr lang="ar-SA" b="1" dirty="0"/>
          </a:p>
        </p:txBody>
      </p:sp>
      <p:sp>
        <p:nvSpPr>
          <p:cNvPr id="28" name="Line 13"/>
          <p:cNvSpPr>
            <a:spLocks noChangeShapeType="1"/>
          </p:cNvSpPr>
          <p:nvPr/>
        </p:nvSpPr>
        <p:spPr bwMode="auto">
          <a:xfrm>
            <a:off x="2267744" y="2924944"/>
            <a:ext cx="0" cy="288032"/>
          </a:xfrm>
          <a:prstGeom prst="line">
            <a:avLst/>
          </a:prstGeom>
          <a:noFill/>
          <a:ln w="12700" cap="sq">
            <a:solidFill>
              <a:schemeClr val="tx1"/>
            </a:solidFill>
            <a:miter lim="800000"/>
            <a:headEnd type="none" w="sm" len="sm"/>
            <a:tailEnd type="triangle" w="sm" len="sm"/>
          </a:ln>
        </p:spPr>
        <p:txBody>
          <a:bodyPr wrap="none"/>
          <a:lstStyle/>
          <a:p>
            <a:endParaRPr lang="ar-SA" b="1" dirty="0"/>
          </a:p>
        </p:txBody>
      </p:sp>
      <p:sp>
        <p:nvSpPr>
          <p:cNvPr id="29" name="Text Box 4" descr="رخام أبيض"/>
          <p:cNvSpPr txBox="1">
            <a:spLocks noChangeArrowheads="1"/>
          </p:cNvSpPr>
          <p:nvPr/>
        </p:nvSpPr>
        <p:spPr bwMode="auto">
          <a:xfrm>
            <a:off x="323528" y="3212976"/>
            <a:ext cx="4608512" cy="369332"/>
          </a:xfrm>
          <a:prstGeom prst="rect">
            <a:avLst/>
          </a:prstGeom>
          <a:solidFill>
            <a:srgbClr val="FFFF00"/>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b="1" dirty="0" smtClean="0">
                <a:solidFill>
                  <a:srgbClr val="000066"/>
                </a:solidFill>
                <a:latin typeface="Times New Roman" pitchFamily="18" charset="0"/>
                <a:cs typeface="Times New Roman" pitchFamily="18" charset="0"/>
              </a:rPr>
              <a:t>قلة النفقات</a:t>
            </a:r>
            <a:endParaRPr lang="en-US" b="1" dirty="0">
              <a:solidFill>
                <a:srgbClr val="000066"/>
              </a:solidFill>
              <a:latin typeface="Times New Roman" pitchFamily="18" charset="0"/>
              <a:cs typeface="Times New Roman" pitchFamily="18" charset="0"/>
            </a:endParaRPr>
          </a:p>
        </p:txBody>
      </p:sp>
      <p:sp>
        <p:nvSpPr>
          <p:cNvPr id="30" name="Text Box 4" descr="رخام أبيض"/>
          <p:cNvSpPr txBox="1">
            <a:spLocks noChangeArrowheads="1"/>
          </p:cNvSpPr>
          <p:nvPr/>
        </p:nvSpPr>
        <p:spPr bwMode="auto">
          <a:xfrm>
            <a:off x="323528" y="3717032"/>
            <a:ext cx="4680520" cy="369332"/>
          </a:xfrm>
          <a:prstGeom prst="rect">
            <a:avLst/>
          </a:prstGeom>
          <a:solidFill>
            <a:srgbClr val="FFFF00"/>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b="1" dirty="0" smtClean="0">
                <a:solidFill>
                  <a:srgbClr val="000066"/>
                </a:solidFill>
                <a:latin typeface="Times New Roman" pitchFamily="18" charset="0"/>
                <a:cs typeface="Times New Roman" pitchFamily="18" charset="0"/>
              </a:rPr>
              <a:t>تصميم برامج متخصصة تناسب كل قطاع</a:t>
            </a:r>
            <a:endParaRPr lang="en-US" b="1" dirty="0">
              <a:solidFill>
                <a:srgbClr val="000066"/>
              </a:solidFill>
              <a:latin typeface="Times New Roman" pitchFamily="18" charset="0"/>
              <a:cs typeface="Times New Roman" pitchFamily="18" charset="0"/>
            </a:endParaRPr>
          </a:p>
        </p:txBody>
      </p:sp>
      <p:sp>
        <p:nvSpPr>
          <p:cNvPr id="31" name="Text Box 4" descr="رخام أبيض"/>
          <p:cNvSpPr txBox="1">
            <a:spLocks noChangeArrowheads="1"/>
          </p:cNvSpPr>
          <p:nvPr/>
        </p:nvSpPr>
        <p:spPr bwMode="auto">
          <a:xfrm>
            <a:off x="323528" y="4293096"/>
            <a:ext cx="4680520" cy="400110"/>
          </a:xfrm>
          <a:prstGeom prst="rect">
            <a:avLst/>
          </a:prstGeom>
          <a:solidFill>
            <a:srgbClr val="FFFF00"/>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sz="2000" dirty="0" smtClean="0">
                <a:solidFill>
                  <a:srgbClr val="000066"/>
                </a:solidFill>
                <a:latin typeface="Times New Roman" pitchFamily="18" charset="0"/>
                <a:cs typeface="Times New Roman" pitchFamily="18" charset="0"/>
              </a:rPr>
              <a:t>تدريب أكثر نظاماً وفاعلية</a:t>
            </a:r>
            <a:endParaRPr lang="en-US" sz="2000" dirty="0">
              <a:solidFill>
                <a:srgbClr val="000066"/>
              </a:solidFill>
              <a:latin typeface="Times New Roman" pitchFamily="18" charset="0"/>
              <a:cs typeface="Times New Roman" pitchFamily="18" charset="0"/>
            </a:endParaRPr>
          </a:p>
        </p:txBody>
      </p:sp>
      <p:sp>
        <p:nvSpPr>
          <p:cNvPr id="32" name="Text Box 4" descr="رخام أبيض"/>
          <p:cNvSpPr txBox="1">
            <a:spLocks noChangeArrowheads="1"/>
          </p:cNvSpPr>
          <p:nvPr/>
        </p:nvSpPr>
        <p:spPr bwMode="auto">
          <a:xfrm>
            <a:off x="323528" y="4941168"/>
            <a:ext cx="4680520" cy="400110"/>
          </a:xfrm>
          <a:prstGeom prst="rect">
            <a:avLst/>
          </a:prstGeom>
          <a:solidFill>
            <a:srgbClr val="FFFF00"/>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sz="2000" dirty="0" smtClean="0">
                <a:solidFill>
                  <a:srgbClr val="000066"/>
                </a:solidFill>
                <a:latin typeface="Times New Roman" pitchFamily="18" charset="0"/>
                <a:cs typeface="Times New Roman" pitchFamily="18" charset="0"/>
              </a:rPr>
              <a:t>حرية إبداء الرأي والمقترحات من جانب العاملين</a:t>
            </a:r>
            <a:endParaRPr lang="en-US" sz="2000" dirty="0">
              <a:solidFill>
                <a:srgbClr val="000066"/>
              </a:solidFill>
              <a:latin typeface="Times New Roman" pitchFamily="18" charset="0"/>
              <a:cs typeface="Times New Roman" pitchFamily="18" charset="0"/>
            </a:endParaRPr>
          </a:p>
        </p:txBody>
      </p:sp>
      <p:sp>
        <p:nvSpPr>
          <p:cNvPr id="33" name="Text Box 4" descr="رخام أبيض"/>
          <p:cNvSpPr txBox="1">
            <a:spLocks noChangeArrowheads="1"/>
          </p:cNvSpPr>
          <p:nvPr/>
        </p:nvSpPr>
        <p:spPr bwMode="auto">
          <a:xfrm>
            <a:off x="76200" y="5733256"/>
            <a:ext cx="8915400" cy="861774"/>
          </a:xfrm>
          <a:prstGeom prst="rect">
            <a:avLst/>
          </a:prstGeom>
          <a:solidFill>
            <a:schemeClr val="tx2">
              <a:lumMod val="50000"/>
            </a:schemeClr>
          </a:solidFill>
          <a:ln w="9525">
            <a:noFill/>
            <a:miter lim="800000"/>
            <a:headEnd/>
            <a:tailEnd/>
          </a:ln>
          <a:effectLst>
            <a:outerShdw dist="107763" dir="18900000" algn="ctr" rotWithShape="0">
              <a:srgbClr val="800000"/>
            </a:outerShdw>
          </a:effectLst>
        </p:spPr>
        <p:txBody>
          <a:bodyPr wrap="square">
            <a:spAutoFit/>
          </a:bodyPr>
          <a:lstStyle/>
          <a:p>
            <a:pPr algn="ctr" rtl="1" eaLnBrk="1" hangingPunct="1">
              <a:spcBef>
                <a:spcPct val="50000"/>
              </a:spcBef>
              <a:defRPr/>
            </a:pPr>
            <a:r>
              <a:rPr lang="ar-SA" sz="2000" b="1" dirty="0" smtClean="0">
                <a:solidFill>
                  <a:schemeClr val="bg1"/>
                </a:solidFill>
                <a:latin typeface="Times New Roman" pitchFamily="18" charset="0"/>
                <a:cs typeface="Times New Roman" pitchFamily="18" charset="0"/>
              </a:rPr>
              <a:t>مساوئ التدريب  الرسمي:</a:t>
            </a:r>
            <a:r>
              <a:rPr lang="ar-SA" sz="2000" b="1" dirty="0" smtClean="0">
                <a:solidFill>
                  <a:srgbClr val="000066"/>
                </a:solidFill>
                <a:latin typeface="Times New Roman" pitchFamily="18" charset="0"/>
                <a:cs typeface="Times New Roman" pitchFamily="18" charset="0"/>
              </a:rPr>
              <a:t>:</a:t>
            </a:r>
          </a:p>
          <a:p>
            <a:pPr algn="ctr" rtl="1" eaLnBrk="1" hangingPunct="1">
              <a:spcBef>
                <a:spcPct val="50000"/>
              </a:spcBef>
              <a:defRPr/>
            </a:pPr>
            <a:r>
              <a:rPr lang="ar-SA" sz="2000" b="1" dirty="0" smtClean="0">
                <a:solidFill>
                  <a:schemeClr val="bg2"/>
                </a:solidFill>
                <a:latin typeface="Times New Roman" pitchFamily="18" charset="0"/>
                <a:cs typeface="Times New Roman" pitchFamily="18" charset="0"/>
              </a:rPr>
              <a:t>الانعزال عن الواقع العملى لبيئة العمل   – لا يصمم وفقاً لاحتياجات كل فرد   – صعوبة متابعة المتدربين</a:t>
            </a:r>
            <a:endParaRPr lang="en-US" sz="2000" b="1" dirty="0">
              <a:solidFill>
                <a:schemeClr val="bg2"/>
              </a:solidFill>
              <a:latin typeface="Times New Roman" pitchFamily="18" charset="0"/>
              <a:cs typeface="Times New Roman" pitchFamily="18" charset="0"/>
            </a:endParaRPr>
          </a:p>
        </p:txBody>
      </p:sp>
      <p:sp>
        <p:nvSpPr>
          <p:cNvPr id="35" name="Slide Number Placeholder 34"/>
          <p:cNvSpPr>
            <a:spLocks noGrp="1"/>
          </p:cNvSpPr>
          <p:nvPr>
            <p:ph type="sldNum" sz="quarter" idx="12"/>
          </p:nvPr>
        </p:nvSpPr>
        <p:spPr>
          <a:xfrm>
            <a:off x="152400" y="6553200"/>
            <a:ext cx="2133600" cy="365125"/>
          </a:xfrm>
        </p:spPr>
        <p:txBody>
          <a:bodyPr/>
          <a:lstStyle/>
          <a:p>
            <a:fld id="{9B76C22A-7A47-4F80-9E27-1E8BAD66440F}" type="slidenum">
              <a:rPr lang="ar-SA" smtClean="0"/>
              <a:pPr/>
              <a:t>56</a:t>
            </a:fld>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9884">
                                            <p:txEl>
                                              <p:pRg st="0" end="0"/>
                                            </p:txEl>
                                          </p:spTgt>
                                        </p:tgtEl>
                                        <p:attrNameLst>
                                          <p:attrName>style.visibility</p:attrName>
                                        </p:attrNameLst>
                                      </p:cBhvr>
                                      <p:to>
                                        <p:strVal val="visible"/>
                                      </p:to>
                                    </p:set>
                                    <p:animEffect transition="in" filter="checkerboard(across)">
                                      <p:cBhvr>
                                        <p:cTn id="7" dur="500"/>
                                        <p:tgtEl>
                                          <p:spTgt spid="798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5369"/>
                                        </p:tgtEl>
                                        <p:attrNameLst>
                                          <p:attrName>style.visibility</p:attrName>
                                        </p:attrNameLst>
                                      </p:cBhvr>
                                      <p:to>
                                        <p:strVal val="visible"/>
                                      </p:to>
                                    </p:set>
                                    <p:animEffect transition="in" filter="box(in)">
                                      <p:cBhvr>
                                        <p:cTn id="12" dur="500"/>
                                        <p:tgtEl>
                                          <p:spTgt spid="1536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374"/>
                                        </p:tgtEl>
                                        <p:attrNameLst>
                                          <p:attrName>style.visibility</p:attrName>
                                        </p:attrNameLst>
                                      </p:cBhvr>
                                      <p:to>
                                        <p:strVal val="visible"/>
                                      </p:to>
                                    </p:set>
                                    <p:animEffect transition="in" filter="box(in)">
                                      <p:cBhvr>
                                        <p:cTn id="17" dur="500"/>
                                        <p:tgtEl>
                                          <p:spTgt spid="1537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box(in)">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box(in)">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in)">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box(in)">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box(in)">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5370"/>
                                        </p:tgtEl>
                                        <p:attrNameLst>
                                          <p:attrName>style.visibility</p:attrName>
                                        </p:attrNameLst>
                                      </p:cBhvr>
                                      <p:to>
                                        <p:strVal val="visible"/>
                                      </p:to>
                                    </p:set>
                                    <p:animEffect transition="in" filter="box(in)">
                                      <p:cBhvr>
                                        <p:cTn id="47" dur="500"/>
                                        <p:tgtEl>
                                          <p:spTgt spid="15370"/>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randombar(horizontal)">
                                      <p:cBhvr>
                                        <p:cTn id="52" dur="500"/>
                                        <p:tgtEl>
                                          <p:spTgt spid="29"/>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randombar(horizontal)">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randombar(horizontal)">
                                      <p:cBhvr>
                                        <p:cTn id="62" dur="500"/>
                                        <p:tgtEl>
                                          <p:spTgt spid="31"/>
                                        </p:tgtEl>
                                      </p:cBhvr>
                                    </p:animEffect>
                                  </p:childTnLst>
                                </p:cTn>
                              </p:par>
                            </p:childTnLst>
                          </p:cTn>
                        </p:par>
                      </p:childTnLst>
                    </p:cTn>
                  </p:par>
                  <p:par>
                    <p:cTn id="63" fill="hold">
                      <p:stCondLst>
                        <p:cond delay="indefinite"/>
                      </p:stCondLst>
                      <p:childTnLst>
                        <p:par>
                          <p:cTn id="64" fill="hold">
                            <p:stCondLst>
                              <p:cond delay="0"/>
                            </p:stCondLst>
                            <p:childTnLst>
                              <p:par>
                                <p:cTn id="65" presetID="14" presetClass="entr" presetSubtype="1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randombar(horizontal)">
                                      <p:cBhvr>
                                        <p:cTn id="67" dur="5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randombar(horizontal)">
                                      <p:cBhvr>
                                        <p:cTn id="72" dur="500"/>
                                        <p:tgtEl>
                                          <p:spTgt spid="33"/>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15373"/>
                                        </p:tgtEl>
                                        <p:attrNameLst>
                                          <p:attrName>style.visibility</p:attrName>
                                        </p:attrNameLst>
                                      </p:cBhvr>
                                      <p:to>
                                        <p:strVal val="visible"/>
                                      </p:to>
                                    </p:set>
                                    <p:animEffect transition="in" filter="box(in)">
                                      <p:cBhvr>
                                        <p:cTn id="77" dur="500"/>
                                        <p:tgtEl>
                                          <p:spTgt spid="15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9" grpId="0" animBg="1"/>
      <p:bldP spid="15370" grpId="0" animBg="1"/>
      <p:bldP spid="15373" grpId="0" animBg="1"/>
      <p:bldP spid="15374" grpId="0" animBg="1"/>
      <p:bldP spid="22" grpId="0" animBg="1"/>
      <p:bldP spid="23" grpId="0" animBg="1"/>
      <p:bldP spid="24" grpId="0" animBg="1"/>
      <p:bldP spid="25" grpId="0" animBg="1"/>
      <p:bldP spid="26" grpId="0" animBg="1"/>
      <p:bldP spid="29" grpId="0" animBg="1" autoUpdateAnimBg="0"/>
      <p:bldP spid="30" grpId="0" animBg="1" autoUpdateAnimBg="0"/>
      <p:bldP spid="31" grpId="0" animBg="1" autoUpdateAnimBg="0"/>
      <p:bldP spid="32" grpId="0" animBg="1" autoUpdateAnimBg="0"/>
      <p:bldP spid="33" grpId="0" animBg="1"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467544" y="2996952"/>
            <a:ext cx="8135937" cy="769441"/>
          </a:xfrm>
          <a:prstGeom prst="rect">
            <a:avLst/>
          </a:prstGeom>
          <a:solidFill>
            <a:srgbClr val="993300"/>
          </a:solidFill>
          <a:ln w="57150">
            <a:solidFill>
              <a:schemeClr val="hlink"/>
            </a:solidFill>
            <a:miter lim="800000"/>
            <a:headEnd/>
            <a:tailEnd/>
          </a:ln>
        </p:spPr>
        <p:txBody>
          <a:bodyPr>
            <a:spAutoFit/>
          </a:bodyPr>
          <a:lstStyle/>
          <a:p>
            <a:pPr marL="457200" indent="-457200" algn="ctr">
              <a:spcBef>
                <a:spcPct val="50000"/>
              </a:spcBef>
            </a:pPr>
            <a:r>
              <a:rPr lang="ar-SA" sz="4400" dirty="0" smtClean="0">
                <a:solidFill>
                  <a:schemeClr val="bg1"/>
                </a:solidFill>
                <a:cs typeface="PT Bold Heading" pitchFamily="2" charset="-78"/>
              </a:rPr>
              <a:t>حسن استخدام الموارد البشرية</a:t>
            </a:r>
            <a:endParaRPr lang="ar-EG" sz="4400" dirty="0">
              <a:solidFill>
                <a:schemeClr val="bg1"/>
              </a:solidFill>
              <a:cs typeface="PT Bold Heading" pitchFamily="2" charset="-78"/>
            </a:endParaRPr>
          </a:p>
        </p:txBody>
      </p:sp>
      <p:sp>
        <p:nvSpPr>
          <p:cNvPr id="6" name="AutoShape 3"/>
          <p:cNvSpPr>
            <a:spLocks noChangeArrowheads="1"/>
          </p:cNvSpPr>
          <p:nvPr/>
        </p:nvSpPr>
        <p:spPr bwMode="auto">
          <a:xfrm>
            <a:off x="827584" y="404664"/>
            <a:ext cx="7848600" cy="1377494"/>
          </a:xfrm>
          <a:prstGeom prst="flowChartPunchedTape">
            <a:avLst/>
          </a:prstGeom>
          <a:solidFill>
            <a:schemeClr val="accent2"/>
          </a:solidFill>
          <a:ln w="38100">
            <a:solidFill>
              <a:schemeClr val="hlink"/>
            </a:solidFill>
            <a:miter lim="800000"/>
            <a:headEnd/>
            <a:tailEnd/>
          </a:ln>
        </p:spPr>
        <p:txBody>
          <a:bodyPr anchor="ctr">
            <a:spAutoFit/>
          </a:bodyPr>
          <a:lstStyle/>
          <a:p>
            <a:pPr algn="ctr">
              <a:spcBef>
                <a:spcPct val="50000"/>
              </a:spcBef>
            </a:pPr>
            <a:r>
              <a:rPr lang="ar-SA" sz="4800" b="1" dirty="0" smtClean="0">
                <a:solidFill>
                  <a:schemeClr val="accent3">
                    <a:lumMod val="20000"/>
                    <a:lumOff val="80000"/>
                  </a:schemeClr>
                </a:solidFill>
                <a:latin typeface="Al-Kharashi 3" pitchFamily="2" charset="-78"/>
                <a:cs typeface="MCS Jeddah S_I normal." pitchFamily="2" charset="-78"/>
              </a:rPr>
              <a:t>الوظيفة الثالثة</a:t>
            </a:r>
            <a:endParaRPr lang="ar-EG" sz="4800" b="1" dirty="0">
              <a:solidFill>
                <a:schemeClr val="accent3">
                  <a:lumMod val="20000"/>
                  <a:lumOff val="80000"/>
                </a:schemeClr>
              </a:solidFill>
              <a:latin typeface="Al-Kharashi 3" pitchFamily="2" charset="-78"/>
              <a:cs typeface="MCS Jeddah S_I normal." pitchFamily="2" charset="-78"/>
            </a:endParaRPr>
          </a:p>
        </p:txBody>
      </p:sp>
      <p:sp>
        <p:nvSpPr>
          <p:cNvPr id="7" name="Slide Number Placeholder 6"/>
          <p:cNvSpPr>
            <a:spLocks noGrp="1"/>
          </p:cNvSpPr>
          <p:nvPr>
            <p:ph type="sldNum" sz="quarter" idx="12"/>
          </p:nvPr>
        </p:nvSpPr>
        <p:spPr/>
        <p:txBody>
          <a:bodyPr/>
          <a:lstStyle/>
          <a:p>
            <a:fld id="{9B76C22A-7A47-4F80-9E27-1E8BAD66440F}" type="slidenum">
              <a:rPr lang="ar-SA" smtClean="0"/>
              <a:pPr/>
              <a:t>57</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slide(fromBottom)">
                                      <p:cBhvr>
                                        <p:cTn id="7" dur="5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autoUpdateAnimBg="0"/>
      <p:bldP spid="6" grpId="0" animBg="1"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10"/>
          <p:cNvSpPr>
            <a:spLocks noChangeArrowheads="1"/>
          </p:cNvSpPr>
          <p:nvPr/>
        </p:nvSpPr>
        <p:spPr bwMode="auto">
          <a:xfrm>
            <a:off x="603176" y="188640"/>
            <a:ext cx="7778824" cy="2109788"/>
          </a:xfrm>
          <a:prstGeom prst="star32">
            <a:avLst>
              <a:gd name="adj" fmla="val 30310"/>
            </a:avLst>
          </a:prstGeom>
          <a:solidFill>
            <a:srgbClr val="66FFFF"/>
          </a:solidFill>
          <a:ln w="9525">
            <a:solidFill>
              <a:schemeClr val="tx1"/>
            </a:solidFill>
            <a:miter lim="800000"/>
            <a:headEnd/>
            <a:tailEnd/>
          </a:ln>
          <a:effectLst>
            <a:prstShdw prst="shdw13" dist="53882" dir="13500000">
              <a:srgbClr val="CC3300"/>
            </a:prstShdw>
          </a:effectLst>
        </p:spPr>
        <p:txBody>
          <a:bodyPr wrap="none" anchor="ctr"/>
          <a:lstStyle/>
          <a:p>
            <a:pPr algn="ctr" rtl="1" eaLnBrk="1" hangingPunct="1"/>
            <a:r>
              <a:rPr lang="ar-SA" sz="3600" b="1" dirty="0" smtClean="0">
                <a:solidFill>
                  <a:srgbClr val="000066"/>
                </a:solidFill>
                <a:latin typeface="Times New Roman" pitchFamily="18" charset="0"/>
                <a:cs typeface="Times New Roman" pitchFamily="18" charset="0"/>
              </a:rPr>
              <a:t>حسن استخدام الموارد البشرية</a:t>
            </a:r>
            <a:endParaRPr lang="en-US" sz="3600" b="1" dirty="0">
              <a:solidFill>
                <a:srgbClr val="000066"/>
              </a:solidFill>
              <a:latin typeface="Times New Roman" pitchFamily="18" charset="0"/>
              <a:cs typeface="Times New Roman" pitchFamily="18" charset="0"/>
            </a:endParaRPr>
          </a:p>
        </p:txBody>
      </p:sp>
      <p:sp>
        <p:nvSpPr>
          <p:cNvPr id="18435" name="Freeform 3"/>
          <p:cNvSpPr>
            <a:spLocks/>
          </p:cNvSpPr>
          <p:nvPr/>
        </p:nvSpPr>
        <p:spPr bwMode="auto">
          <a:xfrm rot="1819534">
            <a:off x="5943600" y="3124200"/>
            <a:ext cx="2327275" cy="1512888"/>
          </a:xfrm>
          <a:custGeom>
            <a:avLst/>
            <a:gdLst>
              <a:gd name="T0" fmla="*/ 114 w 549"/>
              <a:gd name="T1" fmla="*/ 0 h 843"/>
              <a:gd name="T2" fmla="*/ 255 w 549"/>
              <a:gd name="T3" fmla="*/ 806 h 843"/>
              <a:gd name="T4" fmla="*/ 213 w 549"/>
              <a:gd name="T5" fmla="*/ 771 h 843"/>
              <a:gd name="T6" fmla="*/ 206 w 549"/>
              <a:gd name="T7" fmla="*/ 778 h 843"/>
              <a:gd name="T8" fmla="*/ 199 w 549"/>
              <a:gd name="T9" fmla="*/ 791 h 843"/>
              <a:gd name="T10" fmla="*/ 192 w 549"/>
              <a:gd name="T11" fmla="*/ 806 h 843"/>
              <a:gd name="T12" fmla="*/ 185 w 549"/>
              <a:gd name="T13" fmla="*/ 821 h 843"/>
              <a:gd name="T14" fmla="*/ 175 w 549"/>
              <a:gd name="T15" fmla="*/ 831 h 843"/>
              <a:gd name="T16" fmla="*/ 163 w 549"/>
              <a:gd name="T17" fmla="*/ 840 h 843"/>
              <a:gd name="T18" fmla="*/ 149 w 549"/>
              <a:gd name="T19" fmla="*/ 842 h 843"/>
              <a:gd name="T20" fmla="*/ 135 w 549"/>
              <a:gd name="T21" fmla="*/ 842 h 843"/>
              <a:gd name="T22" fmla="*/ 122 w 549"/>
              <a:gd name="T23" fmla="*/ 837 h 843"/>
              <a:gd name="T24" fmla="*/ 107 w 549"/>
              <a:gd name="T25" fmla="*/ 828 h 843"/>
              <a:gd name="T26" fmla="*/ 96 w 549"/>
              <a:gd name="T27" fmla="*/ 818 h 843"/>
              <a:gd name="T28" fmla="*/ 88 w 549"/>
              <a:gd name="T29" fmla="*/ 808 h 843"/>
              <a:gd name="T30" fmla="*/ 80 w 549"/>
              <a:gd name="T31" fmla="*/ 795 h 843"/>
              <a:gd name="T32" fmla="*/ 77 w 549"/>
              <a:gd name="T33" fmla="*/ 781 h 843"/>
              <a:gd name="T34" fmla="*/ 76 w 549"/>
              <a:gd name="T35" fmla="*/ 765 h 843"/>
              <a:gd name="T36" fmla="*/ 78 w 549"/>
              <a:gd name="T37" fmla="*/ 750 h 843"/>
              <a:gd name="T38" fmla="*/ 85 w 549"/>
              <a:gd name="T39" fmla="*/ 733 h 843"/>
              <a:gd name="T40" fmla="*/ 97 w 549"/>
              <a:gd name="T41" fmla="*/ 720 h 843"/>
              <a:gd name="T42" fmla="*/ 110 w 549"/>
              <a:gd name="T43" fmla="*/ 709 h 843"/>
              <a:gd name="T44" fmla="*/ 123 w 549"/>
              <a:gd name="T45" fmla="*/ 699 h 843"/>
              <a:gd name="T46" fmla="*/ 128 w 549"/>
              <a:gd name="T47" fmla="*/ 692 h 843"/>
              <a:gd name="T48" fmla="*/ 57 w 549"/>
              <a:gd name="T49" fmla="*/ 616 h 843"/>
              <a:gd name="T50" fmla="*/ 75 w 549"/>
              <a:gd name="T51" fmla="*/ 594 h 843"/>
              <a:gd name="T52" fmla="*/ 85 w 549"/>
              <a:gd name="T53" fmla="*/ 578 h 843"/>
              <a:gd name="T54" fmla="*/ 89 w 549"/>
              <a:gd name="T55" fmla="*/ 566 h 843"/>
              <a:gd name="T56" fmla="*/ 88 w 549"/>
              <a:gd name="T57" fmla="*/ 553 h 843"/>
              <a:gd name="T58" fmla="*/ 84 w 549"/>
              <a:gd name="T59" fmla="*/ 541 h 843"/>
              <a:gd name="T60" fmla="*/ 75 w 549"/>
              <a:gd name="T61" fmla="*/ 530 h 843"/>
              <a:gd name="T62" fmla="*/ 59 w 549"/>
              <a:gd name="T63" fmla="*/ 516 h 843"/>
              <a:gd name="T64" fmla="*/ 45 w 549"/>
              <a:gd name="T65" fmla="*/ 503 h 843"/>
              <a:gd name="T66" fmla="*/ 30 w 549"/>
              <a:gd name="T67" fmla="*/ 489 h 843"/>
              <a:gd name="T68" fmla="*/ 17 w 549"/>
              <a:gd name="T69" fmla="*/ 473 h 843"/>
              <a:gd name="T70" fmla="*/ 12 w 549"/>
              <a:gd name="T71" fmla="*/ 455 h 843"/>
              <a:gd name="T72" fmla="*/ 13 w 549"/>
              <a:gd name="T73" fmla="*/ 439 h 843"/>
              <a:gd name="T74" fmla="*/ 21 w 549"/>
              <a:gd name="T75" fmla="*/ 423 h 843"/>
              <a:gd name="T76" fmla="*/ 33 w 549"/>
              <a:gd name="T77" fmla="*/ 408 h 843"/>
              <a:gd name="T78" fmla="*/ 42 w 549"/>
              <a:gd name="T79" fmla="*/ 393 h 843"/>
              <a:gd name="T80" fmla="*/ 45 w 549"/>
              <a:gd name="T81" fmla="*/ 381 h 843"/>
              <a:gd name="T82" fmla="*/ 45 w 549"/>
              <a:gd name="T83" fmla="*/ 371 h 843"/>
              <a:gd name="T84" fmla="*/ 39 w 549"/>
              <a:gd name="T85" fmla="*/ 355 h 843"/>
              <a:gd name="T86" fmla="*/ 28 w 549"/>
              <a:gd name="T87" fmla="*/ 337 h 843"/>
              <a:gd name="T88" fmla="*/ 14 w 549"/>
              <a:gd name="T89" fmla="*/ 319 h 843"/>
              <a:gd name="T90" fmla="*/ 6 w 549"/>
              <a:gd name="T91" fmla="*/ 303 h 843"/>
              <a:gd name="T92" fmla="*/ 1 w 549"/>
              <a:gd name="T93" fmla="*/ 287 h 843"/>
              <a:gd name="T94" fmla="*/ 0 w 549"/>
              <a:gd name="T95" fmla="*/ 270 h 843"/>
              <a:gd name="T96" fmla="*/ 3 w 549"/>
              <a:gd name="T97" fmla="*/ 254 h 843"/>
              <a:gd name="T98" fmla="*/ 12 w 549"/>
              <a:gd name="T99" fmla="*/ 241 h 843"/>
              <a:gd name="T100" fmla="*/ 25 w 549"/>
              <a:gd name="T101" fmla="*/ 231 h 843"/>
              <a:gd name="T102" fmla="*/ 40 w 549"/>
              <a:gd name="T103" fmla="*/ 218 h 843"/>
              <a:gd name="T104" fmla="*/ 53 w 549"/>
              <a:gd name="T105" fmla="*/ 205 h 843"/>
              <a:gd name="T106" fmla="*/ 62 w 549"/>
              <a:gd name="T107" fmla="*/ 189 h 843"/>
              <a:gd name="T108" fmla="*/ 67 w 549"/>
              <a:gd name="T109" fmla="*/ 170 h 843"/>
              <a:gd name="T110" fmla="*/ 68 w 549"/>
              <a:gd name="T111" fmla="*/ 157 h 843"/>
              <a:gd name="T112" fmla="*/ 67 w 549"/>
              <a:gd name="T113" fmla="*/ 143 h 843"/>
              <a:gd name="T114" fmla="*/ 63 w 549"/>
              <a:gd name="T115" fmla="*/ 130 h 843"/>
              <a:gd name="T116" fmla="*/ 55 w 549"/>
              <a:gd name="T117" fmla="*/ 117 h 843"/>
              <a:gd name="T118" fmla="*/ 43 w 549"/>
              <a:gd name="T119" fmla="*/ 105 h 8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49"/>
              <a:gd name="T181" fmla="*/ 0 h 843"/>
              <a:gd name="T182" fmla="*/ 549 w 549"/>
              <a:gd name="T183" fmla="*/ 843 h 8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49" h="843">
                <a:moveTo>
                  <a:pt x="38" y="99"/>
                </a:moveTo>
                <a:lnTo>
                  <a:pt x="114" y="0"/>
                </a:lnTo>
                <a:lnTo>
                  <a:pt x="548" y="426"/>
                </a:lnTo>
                <a:lnTo>
                  <a:pt x="255" y="806"/>
                </a:lnTo>
                <a:lnTo>
                  <a:pt x="217" y="769"/>
                </a:lnTo>
                <a:lnTo>
                  <a:pt x="213" y="771"/>
                </a:lnTo>
                <a:lnTo>
                  <a:pt x="209" y="774"/>
                </a:lnTo>
                <a:lnTo>
                  <a:pt x="206" y="778"/>
                </a:lnTo>
                <a:lnTo>
                  <a:pt x="202" y="783"/>
                </a:lnTo>
                <a:lnTo>
                  <a:pt x="199" y="791"/>
                </a:lnTo>
                <a:lnTo>
                  <a:pt x="195" y="800"/>
                </a:lnTo>
                <a:lnTo>
                  <a:pt x="192" y="806"/>
                </a:lnTo>
                <a:lnTo>
                  <a:pt x="189" y="814"/>
                </a:lnTo>
                <a:lnTo>
                  <a:pt x="185" y="821"/>
                </a:lnTo>
                <a:lnTo>
                  <a:pt x="180" y="827"/>
                </a:lnTo>
                <a:lnTo>
                  <a:pt x="175" y="831"/>
                </a:lnTo>
                <a:lnTo>
                  <a:pt x="170" y="836"/>
                </a:lnTo>
                <a:lnTo>
                  <a:pt x="163" y="840"/>
                </a:lnTo>
                <a:lnTo>
                  <a:pt x="157" y="841"/>
                </a:lnTo>
                <a:lnTo>
                  <a:pt x="149" y="842"/>
                </a:lnTo>
                <a:lnTo>
                  <a:pt x="142" y="842"/>
                </a:lnTo>
                <a:lnTo>
                  <a:pt x="135" y="842"/>
                </a:lnTo>
                <a:lnTo>
                  <a:pt x="129" y="840"/>
                </a:lnTo>
                <a:lnTo>
                  <a:pt x="122" y="837"/>
                </a:lnTo>
                <a:lnTo>
                  <a:pt x="114" y="834"/>
                </a:lnTo>
                <a:lnTo>
                  <a:pt x="107" y="828"/>
                </a:lnTo>
                <a:lnTo>
                  <a:pt x="102" y="824"/>
                </a:lnTo>
                <a:lnTo>
                  <a:pt x="96" y="818"/>
                </a:lnTo>
                <a:lnTo>
                  <a:pt x="91" y="813"/>
                </a:lnTo>
                <a:lnTo>
                  <a:pt x="88" y="808"/>
                </a:lnTo>
                <a:lnTo>
                  <a:pt x="84" y="801"/>
                </a:lnTo>
                <a:lnTo>
                  <a:pt x="80" y="795"/>
                </a:lnTo>
                <a:lnTo>
                  <a:pt x="79" y="788"/>
                </a:lnTo>
                <a:lnTo>
                  <a:pt x="77" y="781"/>
                </a:lnTo>
                <a:lnTo>
                  <a:pt x="77" y="773"/>
                </a:lnTo>
                <a:lnTo>
                  <a:pt x="76" y="765"/>
                </a:lnTo>
                <a:lnTo>
                  <a:pt x="76" y="757"/>
                </a:lnTo>
                <a:lnTo>
                  <a:pt x="78" y="750"/>
                </a:lnTo>
                <a:lnTo>
                  <a:pt x="81" y="741"/>
                </a:lnTo>
                <a:lnTo>
                  <a:pt x="85" y="733"/>
                </a:lnTo>
                <a:lnTo>
                  <a:pt x="90" y="726"/>
                </a:lnTo>
                <a:lnTo>
                  <a:pt x="97" y="720"/>
                </a:lnTo>
                <a:lnTo>
                  <a:pt x="103" y="715"/>
                </a:lnTo>
                <a:lnTo>
                  <a:pt x="110" y="709"/>
                </a:lnTo>
                <a:lnTo>
                  <a:pt x="118" y="704"/>
                </a:lnTo>
                <a:lnTo>
                  <a:pt x="123" y="699"/>
                </a:lnTo>
                <a:lnTo>
                  <a:pt x="126" y="695"/>
                </a:lnTo>
                <a:lnTo>
                  <a:pt x="128" y="692"/>
                </a:lnTo>
                <a:lnTo>
                  <a:pt x="129" y="687"/>
                </a:lnTo>
                <a:lnTo>
                  <a:pt x="57" y="616"/>
                </a:lnTo>
                <a:lnTo>
                  <a:pt x="69" y="603"/>
                </a:lnTo>
                <a:lnTo>
                  <a:pt x="75" y="594"/>
                </a:lnTo>
                <a:lnTo>
                  <a:pt x="80" y="586"/>
                </a:lnTo>
                <a:lnTo>
                  <a:pt x="85" y="578"/>
                </a:lnTo>
                <a:lnTo>
                  <a:pt x="88" y="572"/>
                </a:lnTo>
                <a:lnTo>
                  <a:pt x="89" y="566"/>
                </a:lnTo>
                <a:lnTo>
                  <a:pt x="90" y="560"/>
                </a:lnTo>
                <a:lnTo>
                  <a:pt x="88" y="553"/>
                </a:lnTo>
                <a:lnTo>
                  <a:pt x="87" y="546"/>
                </a:lnTo>
                <a:lnTo>
                  <a:pt x="84" y="541"/>
                </a:lnTo>
                <a:lnTo>
                  <a:pt x="81" y="536"/>
                </a:lnTo>
                <a:lnTo>
                  <a:pt x="75" y="530"/>
                </a:lnTo>
                <a:lnTo>
                  <a:pt x="67" y="522"/>
                </a:lnTo>
                <a:lnTo>
                  <a:pt x="59" y="516"/>
                </a:lnTo>
                <a:lnTo>
                  <a:pt x="51" y="509"/>
                </a:lnTo>
                <a:lnTo>
                  <a:pt x="45" y="503"/>
                </a:lnTo>
                <a:lnTo>
                  <a:pt x="36" y="496"/>
                </a:lnTo>
                <a:lnTo>
                  <a:pt x="30" y="489"/>
                </a:lnTo>
                <a:lnTo>
                  <a:pt x="25" y="483"/>
                </a:lnTo>
                <a:lnTo>
                  <a:pt x="17" y="473"/>
                </a:lnTo>
                <a:lnTo>
                  <a:pt x="14" y="464"/>
                </a:lnTo>
                <a:lnTo>
                  <a:pt x="12" y="455"/>
                </a:lnTo>
                <a:lnTo>
                  <a:pt x="12" y="447"/>
                </a:lnTo>
                <a:lnTo>
                  <a:pt x="13" y="439"/>
                </a:lnTo>
                <a:lnTo>
                  <a:pt x="16" y="430"/>
                </a:lnTo>
                <a:lnTo>
                  <a:pt x="21" y="423"/>
                </a:lnTo>
                <a:lnTo>
                  <a:pt x="28" y="415"/>
                </a:lnTo>
                <a:lnTo>
                  <a:pt x="33" y="408"/>
                </a:lnTo>
                <a:lnTo>
                  <a:pt x="38" y="402"/>
                </a:lnTo>
                <a:lnTo>
                  <a:pt x="42" y="393"/>
                </a:lnTo>
                <a:lnTo>
                  <a:pt x="44" y="387"/>
                </a:lnTo>
                <a:lnTo>
                  <a:pt x="45" y="381"/>
                </a:lnTo>
                <a:lnTo>
                  <a:pt x="45" y="376"/>
                </a:lnTo>
                <a:lnTo>
                  <a:pt x="45" y="371"/>
                </a:lnTo>
                <a:lnTo>
                  <a:pt x="42" y="364"/>
                </a:lnTo>
                <a:lnTo>
                  <a:pt x="39" y="355"/>
                </a:lnTo>
                <a:lnTo>
                  <a:pt x="34" y="346"/>
                </a:lnTo>
                <a:lnTo>
                  <a:pt x="28" y="337"/>
                </a:lnTo>
                <a:lnTo>
                  <a:pt x="21" y="328"/>
                </a:lnTo>
                <a:lnTo>
                  <a:pt x="14" y="319"/>
                </a:lnTo>
                <a:lnTo>
                  <a:pt x="10" y="311"/>
                </a:lnTo>
                <a:lnTo>
                  <a:pt x="6" y="303"/>
                </a:lnTo>
                <a:lnTo>
                  <a:pt x="2" y="295"/>
                </a:lnTo>
                <a:lnTo>
                  <a:pt x="1" y="287"/>
                </a:lnTo>
                <a:lnTo>
                  <a:pt x="0" y="277"/>
                </a:lnTo>
                <a:lnTo>
                  <a:pt x="0" y="270"/>
                </a:lnTo>
                <a:lnTo>
                  <a:pt x="1" y="262"/>
                </a:lnTo>
                <a:lnTo>
                  <a:pt x="3" y="254"/>
                </a:lnTo>
                <a:lnTo>
                  <a:pt x="7" y="246"/>
                </a:lnTo>
                <a:lnTo>
                  <a:pt x="12" y="241"/>
                </a:lnTo>
                <a:lnTo>
                  <a:pt x="17" y="237"/>
                </a:lnTo>
                <a:lnTo>
                  <a:pt x="25" y="231"/>
                </a:lnTo>
                <a:lnTo>
                  <a:pt x="33" y="224"/>
                </a:lnTo>
                <a:lnTo>
                  <a:pt x="40" y="218"/>
                </a:lnTo>
                <a:lnTo>
                  <a:pt x="47" y="212"/>
                </a:lnTo>
                <a:lnTo>
                  <a:pt x="53" y="205"/>
                </a:lnTo>
                <a:lnTo>
                  <a:pt x="58" y="197"/>
                </a:lnTo>
                <a:lnTo>
                  <a:pt x="62" y="189"/>
                </a:lnTo>
                <a:lnTo>
                  <a:pt x="65" y="180"/>
                </a:lnTo>
                <a:lnTo>
                  <a:pt x="67" y="170"/>
                </a:lnTo>
                <a:lnTo>
                  <a:pt x="67" y="162"/>
                </a:lnTo>
                <a:lnTo>
                  <a:pt x="68" y="157"/>
                </a:lnTo>
                <a:lnTo>
                  <a:pt x="67" y="150"/>
                </a:lnTo>
                <a:lnTo>
                  <a:pt x="67" y="143"/>
                </a:lnTo>
                <a:lnTo>
                  <a:pt x="65" y="137"/>
                </a:lnTo>
                <a:lnTo>
                  <a:pt x="63" y="130"/>
                </a:lnTo>
                <a:lnTo>
                  <a:pt x="59" y="124"/>
                </a:lnTo>
                <a:lnTo>
                  <a:pt x="55" y="117"/>
                </a:lnTo>
                <a:lnTo>
                  <a:pt x="49" y="110"/>
                </a:lnTo>
                <a:lnTo>
                  <a:pt x="43" y="105"/>
                </a:lnTo>
                <a:lnTo>
                  <a:pt x="38" y="99"/>
                </a:lnTo>
              </a:path>
            </a:pathLst>
          </a:custGeom>
          <a:solidFill>
            <a:srgbClr val="FF00FF"/>
          </a:solidFill>
          <a:ln w="12700" cap="rnd" cmpd="sng">
            <a:solidFill>
              <a:srgbClr val="000000"/>
            </a:solidFill>
            <a:prstDash val="solid"/>
            <a:round/>
            <a:headEnd type="none" w="med" len="med"/>
            <a:tailEnd type="none" w="med" len="med"/>
          </a:ln>
        </p:spPr>
        <p:txBody>
          <a:bodyPr/>
          <a:lstStyle/>
          <a:p>
            <a:endParaRPr lang="ar-SA"/>
          </a:p>
        </p:txBody>
      </p:sp>
      <p:sp>
        <p:nvSpPr>
          <p:cNvPr id="18436" name="Freeform 4"/>
          <p:cNvSpPr>
            <a:spLocks/>
          </p:cNvSpPr>
          <p:nvPr/>
        </p:nvSpPr>
        <p:spPr bwMode="auto">
          <a:xfrm>
            <a:off x="1143000" y="5334000"/>
            <a:ext cx="2532063" cy="1219200"/>
          </a:xfrm>
          <a:custGeom>
            <a:avLst/>
            <a:gdLst>
              <a:gd name="T0" fmla="*/ 644 w 645"/>
              <a:gd name="T1" fmla="*/ 532 h 645"/>
              <a:gd name="T2" fmla="*/ 0 w 645"/>
              <a:gd name="T3" fmla="*/ 148 h 645"/>
              <a:gd name="T4" fmla="*/ 50 w 645"/>
              <a:gd name="T5" fmla="*/ 133 h 645"/>
              <a:gd name="T6" fmla="*/ 50 w 645"/>
              <a:gd name="T7" fmla="*/ 122 h 645"/>
              <a:gd name="T8" fmla="*/ 45 w 645"/>
              <a:gd name="T9" fmla="*/ 108 h 645"/>
              <a:gd name="T10" fmla="*/ 39 w 645"/>
              <a:gd name="T11" fmla="*/ 92 h 645"/>
              <a:gd name="T12" fmla="*/ 34 w 645"/>
              <a:gd name="T13" fmla="*/ 77 h 645"/>
              <a:gd name="T14" fmla="*/ 32 w 645"/>
              <a:gd name="T15" fmla="*/ 61 h 645"/>
              <a:gd name="T16" fmla="*/ 34 w 645"/>
              <a:gd name="T17" fmla="*/ 46 h 645"/>
              <a:gd name="T18" fmla="*/ 41 w 645"/>
              <a:gd name="T19" fmla="*/ 32 h 645"/>
              <a:gd name="T20" fmla="*/ 50 w 645"/>
              <a:gd name="T21" fmla="*/ 20 h 645"/>
              <a:gd name="T22" fmla="*/ 62 w 645"/>
              <a:gd name="T23" fmla="*/ 11 h 645"/>
              <a:gd name="T24" fmla="*/ 77 w 645"/>
              <a:gd name="T25" fmla="*/ 4 h 645"/>
              <a:gd name="T26" fmla="*/ 91 w 645"/>
              <a:gd name="T27" fmla="*/ 1 h 645"/>
              <a:gd name="T28" fmla="*/ 104 w 645"/>
              <a:gd name="T29" fmla="*/ 0 h 645"/>
              <a:gd name="T30" fmla="*/ 118 w 645"/>
              <a:gd name="T31" fmla="*/ 2 h 645"/>
              <a:gd name="T32" fmla="*/ 130 w 645"/>
              <a:gd name="T33" fmla="*/ 7 h 645"/>
              <a:gd name="T34" fmla="*/ 141 w 645"/>
              <a:gd name="T35" fmla="*/ 17 h 645"/>
              <a:gd name="T36" fmla="*/ 151 w 645"/>
              <a:gd name="T37" fmla="*/ 28 h 645"/>
              <a:gd name="T38" fmla="*/ 158 w 645"/>
              <a:gd name="T39" fmla="*/ 45 h 645"/>
              <a:gd name="T40" fmla="*/ 159 w 645"/>
              <a:gd name="T41" fmla="*/ 63 h 645"/>
              <a:gd name="T42" fmla="*/ 158 w 645"/>
              <a:gd name="T43" fmla="*/ 81 h 645"/>
              <a:gd name="T44" fmla="*/ 157 w 645"/>
              <a:gd name="T45" fmla="*/ 100 h 645"/>
              <a:gd name="T46" fmla="*/ 159 w 645"/>
              <a:gd name="T47" fmla="*/ 108 h 645"/>
              <a:gd name="T48" fmla="*/ 255 w 645"/>
              <a:gd name="T49" fmla="*/ 94 h 645"/>
              <a:gd name="T50" fmla="*/ 258 w 645"/>
              <a:gd name="T51" fmla="*/ 127 h 645"/>
              <a:gd name="T52" fmla="*/ 262 w 645"/>
              <a:gd name="T53" fmla="*/ 146 h 645"/>
              <a:gd name="T54" fmla="*/ 267 w 645"/>
              <a:gd name="T55" fmla="*/ 166 h 645"/>
              <a:gd name="T56" fmla="*/ 276 w 645"/>
              <a:gd name="T57" fmla="*/ 176 h 645"/>
              <a:gd name="T58" fmla="*/ 287 w 645"/>
              <a:gd name="T59" fmla="*/ 183 h 645"/>
              <a:gd name="T60" fmla="*/ 300 w 645"/>
              <a:gd name="T61" fmla="*/ 184 h 645"/>
              <a:gd name="T62" fmla="*/ 315 w 645"/>
              <a:gd name="T63" fmla="*/ 182 h 645"/>
              <a:gd name="T64" fmla="*/ 329 w 645"/>
              <a:gd name="T65" fmla="*/ 177 h 645"/>
              <a:gd name="T66" fmla="*/ 347 w 645"/>
              <a:gd name="T67" fmla="*/ 171 h 645"/>
              <a:gd name="T68" fmla="*/ 365 w 645"/>
              <a:gd name="T69" fmla="*/ 169 h 645"/>
              <a:gd name="T70" fmla="*/ 382 w 645"/>
              <a:gd name="T71" fmla="*/ 171 h 645"/>
              <a:gd name="T72" fmla="*/ 398 w 645"/>
              <a:gd name="T73" fmla="*/ 177 h 645"/>
              <a:gd name="T74" fmla="*/ 408 w 645"/>
              <a:gd name="T75" fmla="*/ 188 h 645"/>
              <a:gd name="T76" fmla="*/ 414 w 645"/>
              <a:gd name="T77" fmla="*/ 204 h 645"/>
              <a:gd name="T78" fmla="*/ 415 w 645"/>
              <a:gd name="T79" fmla="*/ 222 h 645"/>
              <a:gd name="T80" fmla="*/ 419 w 645"/>
              <a:gd name="T81" fmla="*/ 239 h 645"/>
              <a:gd name="T82" fmla="*/ 427 w 645"/>
              <a:gd name="T83" fmla="*/ 252 h 645"/>
              <a:gd name="T84" fmla="*/ 438 w 645"/>
              <a:gd name="T85" fmla="*/ 260 h 645"/>
              <a:gd name="T86" fmla="*/ 456 w 645"/>
              <a:gd name="T87" fmla="*/ 263 h 645"/>
              <a:gd name="T88" fmla="*/ 472 w 645"/>
              <a:gd name="T89" fmla="*/ 264 h 645"/>
              <a:gd name="T90" fmla="*/ 491 w 645"/>
              <a:gd name="T91" fmla="*/ 264 h 645"/>
              <a:gd name="T92" fmla="*/ 507 w 645"/>
              <a:gd name="T93" fmla="*/ 267 h 645"/>
              <a:gd name="T94" fmla="*/ 520 w 645"/>
              <a:gd name="T95" fmla="*/ 272 h 645"/>
              <a:gd name="T96" fmla="*/ 532 w 645"/>
              <a:gd name="T97" fmla="*/ 282 h 645"/>
              <a:gd name="T98" fmla="*/ 541 w 645"/>
              <a:gd name="T99" fmla="*/ 294 h 645"/>
              <a:gd name="T100" fmla="*/ 544 w 645"/>
              <a:gd name="T101" fmla="*/ 314 h 645"/>
              <a:gd name="T102" fmla="*/ 544 w 645"/>
              <a:gd name="T103" fmla="*/ 333 h 645"/>
              <a:gd name="T104" fmla="*/ 542 w 645"/>
              <a:gd name="T105" fmla="*/ 356 h 645"/>
              <a:gd name="T106" fmla="*/ 544 w 645"/>
              <a:gd name="T107" fmla="*/ 372 h 645"/>
              <a:gd name="T108" fmla="*/ 550 w 645"/>
              <a:gd name="T109" fmla="*/ 391 h 645"/>
              <a:gd name="T110" fmla="*/ 559 w 645"/>
              <a:gd name="T111" fmla="*/ 403 h 645"/>
              <a:gd name="T112" fmla="*/ 571 w 645"/>
              <a:gd name="T113" fmla="*/ 416 h 645"/>
              <a:gd name="T114" fmla="*/ 587 w 645"/>
              <a:gd name="T115" fmla="*/ 424 h 645"/>
              <a:gd name="T116" fmla="*/ 602 w 645"/>
              <a:gd name="T117" fmla="*/ 426 h 645"/>
              <a:gd name="T118" fmla="*/ 619 w 645"/>
              <a:gd name="T119" fmla="*/ 425 h 6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45"/>
              <a:gd name="T181" fmla="*/ 0 h 645"/>
              <a:gd name="T182" fmla="*/ 645 w 645"/>
              <a:gd name="T183" fmla="*/ 645 h 64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45" h="645">
                <a:moveTo>
                  <a:pt x="627" y="422"/>
                </a:moveTo>
                <a:lnTo>
                  <a:pt x="644" y="532"/>
                </a:lnTo>
                <a:lnTo>
                  <a:pt x="78" y="644"/>
                </a:lnTo>
                <a:lnTo>
                  <a:pt x="0" y="148"/>
                </a:lnTo>
                <a:lnTo>
                  <a:pt x="49" y="138"/>
                </a:lnTo>
                <a:lnTo>
                  <a:pt x="50" y="133"/>
                </a:lnTo>
                <a:lnTo>
                  <a:pt x="51" y="127"/>
                </a:lnTo>
                <a:lnTo>
                  <a:pt x="50" y="122"/>
                </a:lnTo>
                <a:lnTo>
                  <a:pt x="48" y="116"/>
                </a:lnTo>
                <a:lnTo>
                  <a:pt x="45" y="108"/>
                </a:lnTo>
                <a:lnTo>
                  <a:pt x="42" y="99"/>
                </a:lnTo>
                <a:lnTo>
                  <a:pt x="39" y="92"/>
                </a:lnTo>
                <a:lnTo>
                  <a:pt x="35" y="85"/>
                </a:lnTo>
                <a:lnTo>
                  <a:pt x="34" y="77"/>
                </a:lnTo>
                <a:lnTo>
                  <a:pt x="33" y="69"/>
                </a:lnTo>
                <a:lnTo>
                  <a:pt x="32" y="61"/>
                </a:lnTo>
                <a:lnTo>
                  <a:pt x="33" y="54"/>
                </a:lnTo>
                <a:lnTo>
                  <a:pt x="34" y="46"/>
                </a:lnTo>
                <a:lnTo>
                  <a:pt x="37" y="40"/>
                </a:lnTo>
                <a:lnTo>
                  <a:pt x="41" y="32"/>
                </a:lnTo>
                <a:lnTo>
                  <a:pt x="46" y="27"/>
                </a:lnTo>
                <a:lnTo>
                  <a:pt x="50" y="20"/>
                </a:lnTo>
                <a:lnTo>
                  <a:pt x="56" y="15"/>
                </a:lnTo>
                <a:lnTo>
                  <a:pt x="62" y="11"/>
                </a:lnTo>
                <a:lnTo>
                  <a:pt x="69" y="7"/>
                </a:lnTo>
                <a:lnTo>
                  <a:pt x="77" y="4"/>
                </a:lnTo>
                <a:lnTo>
                  <a:pt x="84" y="2"/>
                </a:lnTo>
                <a:lnTo>
                  <a:pt x="91" y="1"/>
                </a:lnTo>
                <a:lnTo>
                  <a:pt x="98" y="0"/>
                </a:lnTo>
                <a:lnTo>
                  <a:pt x="104" y="0"/>
                </a:lnTo>
                <a:lnTo>
                  <a:pt x="111" y="1"/>
                </a:lnTo>
                <a:lnTo>
                  <a:pt x="118" y="2"/>
                </a:lnTo>
                <a:lnTo>
                  <a:pt x="123" y="4"/>
                </a:lnTo>
                <a:lnTo>
                  <a:pt x="130" y="7"/>
                </a:lnTo>
                <a:lnTo>
                  <a:pt x="135" y="12"/>
                </a:lnTo>
                <a:lnTo>
                  <a:pt x="141" y="17"/>
                </a:lnTo>
                <a:lnTo>
                  <a:pt x="146" y="22"/>
                </a:lnTo>
                <a:lnTo>
                  <a:pt x="151" y="28"/>
                </a:lnTo>
                <a:lnTo>
                  <a:pt x="155" y="36"/>
                </a:lnTo>
                <a:lnTo>
                  <a:pt x="158" y="45"/>
                </a:lnTo>
                <a:lnTo>
                  <a:pt x="160" y="54"/>
                </a:lnTo>
                <a:lnTo>
                  <a:pt x="159" y="63"/>
                </a:lnTo>
                <a:lnTo>
                  <a:pt x="158" y="72"/>
                </a:lnTo>
                <a:lnTo>
                  <a:pt x="158" y="81"/>
                </a:lnTo>
                <a:lnTo>
                  <a:pt x="157" y="92"/>
                </a:lnTo>
                <a:lnTo>
                  <a:pt x="157" y="100"/>
                </a:lnTo>
                <a:lnTo>
                  <a:pt x="157" y="104"/>
                </a:lnTo>
                <a:lnTo>
                  <a:pt x="159" y="108"/>
                </a:lnTo>
                <a:lnTo>
                  <a:pt x="161" y="112"/>
                </a:lnTo>
                <a:lnTo>
                  <a:pt x="255" y="94"/>
                </a:lnTo>
                <a:lnTo>
                  <a:pt x="256" y="114"/>
                </a:lnTo>
                <a:lnTo>
                  <a:pt x="258" y="127"/>
                </a:lnTo>
                <a:lnTo>
                  <a:pt x="260" y="136"/>
                </a:lnTo>
                <a:lnTo>
                  <a:pt x="262" y="146"/>
                </a:lnTo>
                <a:lnTo>
                  <a:pt x="264" y="156"/>
                </a:lnTo>
                <a:lnTo>
                  <a:pt x="267" y="166"/>
                </a:lnTo>
                <a:lnTo>
                  <a:pt x="271" y="171"/>
                </a:lnTo>
                <a:lnTo>
                  <a:pt x="276" y="176"/>
                </a:lnTo>
                <a:lnTo>
                  <a:pt x="281" y="180"/>
                </a:lnTo>
                <a:lnTo>
                  <a:pt x="287" y="183"/>
                </a:lnTo>
                <a:lnTo>
                  <a:pt x="294" y="184"/>
                </a:lnTo>
                <a:lnTo>
                  <a:pt x="300" y="184"/>
                </a:lnTo>
                <a:lnTo>
                  <a:pt x="307" y="183"/>
                </a:lnTo>
                <a:lnTo>
                  <a:pt x="315" y="182"/>
                </a:lnTo>
                <a:lnTo>
                  <a:pt x="323" y="179"/>
                </a:lnTo>
                <a:lnTo>
                  <a:pt x="329" y="177"/>
                </a:lnTo>
                <a:lnTo>
                  <a:pt x="338" y="174"/>
                </a:lnTo>
                <a:lnTo>
                  <a:pt x="347" y="171"/>
                </a:lnTo>
                <a:lnTo>
                  <a:pt x="356" y="170"/>
                </a:lnTo>
                <a:lnTo>
                  <a:pt x="365" y="169"/>
                </a:lnTo>
                <a:lnTo>
                  <a:pt x="374" y="169"/>
                </a:lnTo>
                <a:lnTo>
                  <a:pt x="382" y="171"/>
                </a:lnTo>
                <a:lnTo>
                  <a:pt x="390" y="173"/>
                </a:lnTo>
                <a:lnTo>
                  <a:pt x="398" y="177"/>
                </a:lnTo>
                <a:lnTo>
                  <a:pt x="403" y="182"/>
                </a:lnTo>
                <a:lnTo>
                  <a:pt x="408" y="188"/>
                </a:lnTo>
                <a:lnTo>
                  <a:pt x="412" y="196"/>
                </a:lnTo>
                <a:lnTo>
                  <a:pt x="414" y="204"/>
                </a:lnTo>
                <a:lnTo>
                  <a:pt x="414" y="213"/>
                </a:lnTo>
                <a:lnTo>
                  <a:pt x="415" y="222"/>
                </a:lnTo>
                <a:lnTo>
                  <a:pt x="417" y="231"/>
                </a:lnTo>
                <a:lnTo>
                  <a:pt x="419" y="239"/>
                </a:lnTo>
                <a:lnTo>
                  <a:pt x="423" y="245"/>
                </a:lnTo>
                <a:lnTo>
                  <a:pt x="427" y="252"/>
                </a:lnTo>
                <a:lnTo>
                  <a:pt x="432" y="256"/>
                </a:lnTo>
                <a:lnTo>
                  <a:pt x="438" y="260"/>
                </a:lnTo>
                <a:lnTo>
                  <a:pt x="447" y="262"/>
                </a:lnTo>
                <a:lnTo>
                  <a:pt x="456" y="263"/>
                </a:lnTo>
                <a:lnTo>
                  <a:pt x="463" y="263"/>
                </a:lnTo>
                <a:lnTo>
                  <a:pt x="472" y="264"/>
                </a:lnTo>
                <a:lnTo>
                  <a:pt x="482" y="264"/>
                </a:lnTo>
                <a:lnTo>
                  <a:pt x="491" y="264"/>
                </a:lnTo>
                <a:lnTo>
                  <a:pt x="500" y="266"/>
                </a:lnTo>
                <a:lnTo>
                  <a:pt x="507" y="267"/>
                </a:lnTo>
                <a:lnTo>
                  <a:pt x="514" y="269"/>
                </a:lnTo>
                <a:lnTo>
                  <a:pt x="520" y="272"/>
                </a:lnTo>
                <a:lnTo>
                  <a:pt x="525" y="276"/>
                </a:lnTo>
                <a:lnTo>
                  <a:pt x="532" y="282"/>
                </a:lnTo>
                <a:lnTo>
                  <a:pt x="537" y="288"/>
                </a:lnTo>
                <a:lnTo>
                  <a:pt x="541" y="294"/>
                </a:lnTo>
                <a:lnTo>
                  <a:pt x="544" y="303"/>
                </a:lnTo>
                <a:lnTo>
                  <a:pt x="544" y="314"/>
                </a:lnTo>
                <a:lnTo>
                  <a:pt x="544" y="322"/>
                </a:lnTo>
                <a:lnTo>
                  <a:pt x="544" y="333"/>
                </a:lnTo>
                <a:lnTo>
                  <a:pt x="543" y="345"/>
                </a:lnTo>
                <a:lnTo>
                  <a:pt x="542" y="356"/>
                </a:lnTo>
                <a:lnTo>
                  <a:pt x="543" y="365"/>
                </a:lnTo>
                <a:lnTo>
                  <a:pt x="544" y="372"/>
                </a:lnTo>
                <a:lnTo>
                  <a:pt x="547" y="382"/>
                </a:lnTo>
                <a:lnTo>
                  <a:pt x="550" y="391"/>
                </a:lnTo>
                <a:lnTo>
                  <a:pt x="554" y="397"/>
                </a:lnTo>
                <a:lnTo>
                  <a:pt x="559" y="403"/>
                </a:lnTo>
                <a:lnTo>
                  <a:pt x="565" y="409"/>
                </a:lnTo>
                <a:lnTo>
                  <a:pt x="571" y="416"/>
                </a:lnTo>
                <a:lnTo>
                  <a:pt x="579" y="420"/>
                </a:lnTo>
                <a:lnTo>
                  <a:pt x="587" y="424"/>
                </a:lnTo>
                <a:lnTo>
                  <a:pt x="594" y="425"/>
                </a:lnTo>
                <a:lnTo>
                  <a:pt x="602" y="426"/>
                </a:lnTo>
                <a:lnTo>
                  <a:pt x="610" y="426"/>
                </a:lnTo>
                <a:lnTo>
                  <a:pt x="619" y="425"/>
                </a:lnTo>
                <a:lnTo>
                  <a:pt x="627" y="422"/>
                </a:lnTo>
              </a:path>
            </a:pathLst>
          </a:custGeom>
          <a:solidFill>
            <a:srgbClr val="00FF00"/>
          </a:solidFill>
          <a:ln w="12700" cap="rnd" cmpd="sng">
            <a:solidFill>
              <a:srgbClr val="000000"/>
            </a:solidFill>
            <a:prstDash val="solid"/>
            <a:round/>
            <a:headEnd type="none" w="med" len="med"/>
            <a:tailEnd type="none" w="med" len="med"/>
          </a:ln>
        </p:spPr>
        <p:txBody>
          <a:bodyPr/>
          <a:lstStyle/>
          <a:p>
            <a:endParaRPr lang="ar-SA"/>
          </a:p>
        </p:txBody>
      </p:sp>
      <p:sp>
        <p:nvSpPr>
          <p:cNvPr id="18437" name="Freeform 5"/>
          <p:cNvSpPr>
            <a:spLocks/>
          </p:cNvSpPr>
          <p:nvPr/>
        </p:nvSpPr>
        <p:spPr bwMode="auto">
          <a:xfrm>
            <a:off x="5867400" y="5029200"/>
            <a:ext cx="1917700" cy="1247775"/>
          </a:xfrm>
          <a:custGeom>
            <a:avLst/>
            <a:gdLst>
              <a:gd name="T0" fmla="*/ 8 w 585"/>
              <a:gd name="T1" fmla="*/ 583 h 584"/>
              <a:gd name="T2" fmla="*/ 542 w 585"/>
              <a:gd name="T3" fmla="*/ 0 h 584"/>
              <a:gd name="T4" fmla="*/ 489 w 585"/>
              <a:gd name="T5" fmla="*/ 15 h 584"/>
              <a:gd name="T6" fmla="*/ 492 w 585"/>
              <a:gd name="T7" fmla="*/ 33 h 584"/>
              <a:gd name="T8" fmla="*/ 500 w 585"/>
              <a:gd name="T9" fmla="*/ 56 h 584"/>
              <a:gd name="T10" fmla="*/ 503 w 585"/>
              <a:gd name="T11" fmla="*/ 75 h 584"/>
              <a:gd name="T12" fmla="*/ 501 w 585"/>
              <a:gd name="T13" fmla="*/ 95 h 584"/>
              <a:gd name="T14" fmla="*/ 490 w 585"/>
              <a:gd name="T15" fmla="*/ 112 h 584"/>
              <a:gd name="T16" fmla="*/ 476 w 585"/>
              <a:gd name="T17" fmla="*/ 126 h 584"/>
              <a:gd name="T18" fmla="*/ 459 w 585"/>
              <a:gd name="T19" fmla="*/ 133 h 584"/>
              <a:gd name="T20" fmla="*/ 433 w 585"/>
              <a:gd name="T21" fmla="*/ 136 h 584"/>
              <a:gd name="T22" fmla="*/ 416 w 585"/>
              <a:gd name="T23" fmla="*/ 133 h 584"/>
              <a:gd name="T24" fmla="*/ 398 w 585"/>
              <a:gd name="T25" fmla="*/ 122 h 584"/>
              <a:gd name="T26" fmla="*/ 385 w 585"/>
              <a:gd name="T27" fmla="*/ 106 h 584"/>
              <a:gd name="T28" fmla="*/ 379 w 585"/>
              <a:gd name="T29" fmla="*/ 90 h 584"/>
              <a:gd name="T30" fmla="*/ 379 w 585"/>
              <a:gd name="T31" fmla="*/ 71 h 584"/>
              <a:gd name="T32" fmla="*/ 381 w 585"/>
              <a:gd name="T33" fmla="*/ 53 h 584"/>
              <a:gd name="T34" fmla="*/ 384 w 585"/>
              <a:gd name="T35" fmla="*/ 35 h 584"/>
              <a:gd name="T36" fmla="*/ 381 w 585"/>
              <a:gd name="T37" fmla="*/ 18 h 584"/>
              <a:gd name="T38" fmla="*/ 287 w 585"/>
              <a:gd name="T39" fmla="*/ 46 h 584"/>
              <a:gd name="T40" fmla="*/ 287 w 585"/>
              <a:gd name="T41" fmla="*/ 70 h 584"/>
              <a:gd name="T42" fmla="*/ 288 w 585"/>
              <a:gd name="T43" fmla="*/ 90 h 584"/>
              <a:gd name="T44" fmla="*/ 285 w 585"/>
              <a:gd name="T45" fmla="*/ 106 h 584"/>
              <a:gd name="T46" fmla="*/ 277 w 585"/>
              <a:gd name="T47" fmla="*/ 119 h 584"/>
              <a:gd name="T48" fmla="*/ 266 w 585"/>
              <a:gd name="T49" fmla="*/ 126 h 584"/>
              <a:gd name="T50" fmla="*/ 253 w 585"/>
              <a:gd name="T51" fmla="*/ 129 h 584"/>
              <a:gd name="T52" fmla="*/ 236 w 585"/>
              <a:gd name="T53" fmla="*/ 130 h 584"/>
              <a:gd name="T54" fmla="*/ 221 w 585"/>
              <a:gd name="T55" fmla="*/ 130 h 584"/>
              <a:gd name="T56" fmla="*/ 202 w 585"/>
              <a:gd name="T57" fmla="*/ 131 h 584"/>
              <a:gd name="T58" fmla="*/ 185 w 585"/>
              <a:gd name="T59" fmla="*/ 135 h 584"/>
              <a:gd name="T60" fmla="*/ 170 w 585"/>
              <a:gd name="T61" fmla="*/ 143 h 584"/>
              <a:gd name="T62" fmla="*/ 159 w 585"/>
              <a:gd name="T63" fmla="*/ 155 h 584"/>
              <a:gd name="T64" fmla="*/ 154 w 585"/>
              <a:gd name="T65" fmla="*/ 171 h 584"/>
              <a:gd name="T66" fmla="*/ 155 w 585"/>
              <a:gd name="T67" fmla="*/ 187 h 584"/>
              <a:gd name="T68" fmla="*/ 157 w 585"/>
              <a:gd name="T69" fmla="*/ 206 h 584"/>
              <a:gd name="T70" fmla="*/ 154 w 585"/>
              <a:gd name="T71" fmla="*/ 221 h 584"/>
              <a:gd name="T72" fmla="*/ 148 w 585"/>
              <a:gd name="T73" fmla="*/ 234 h 584"/>
              <a:gd name="T74" fmla="*/ 135 w 585"/>
              <a:gd name="T75" fmla="*/ 244 h 584"/>
              <a:gd name="T76" fmla="*/ 119 w 585"/>
              <a:gd name="T77" fmla="*/ 251 h 584"/>
              <a:gd name="T78" fmla="*/ 102 w 585"/>
              <a:gd name="T79" fmla="*/ 257 h 584"/>
              <a:gd name="T80" fmla="*/ 86 w 585"/>
              <a:gd name="T81" fmla="*/ 264 h 584"/>
              <a:gd name="T82" fmla="*/ 73 w 585"/>
              <a:gd name="T83" fmla="*/ 271 h 584"/>
              <a:gd name="T84" fmla="*/ 63 w 585"/>
              <a:gd name="T85" fmla="*/ 281 h 584"/>
              <a:gd name="T86" fmla="*/ 55 w 585"/>
              <a:gd name="T87" fmla="*/ 296 h 584"/>
              <a:gd name="T88" fmla="*/ 52 w 585"/>
              <a:gd name="T89" fmla="*/ 314 h 584"/>
              <a:gd name="T90" fmla="*/ 55 w 585"/>
              <a:gd name="T91" fmla="*/ 331 h 584"/>
              <a:gd name="T92" fmla="*/ 62 w 585"/>
              <a:gd name="T93" fmla="*/ 353 h 584"/>
              <a:gd name="T94" fmla="*/ 66 w 585"/>
              <a:gd name="T95" fmla="*/ 372 h 584"/>
              <a:gd name="T96" fmla="*/ 67 w 585"/>
              <a:gd name="T97" fmla="*/ 390 h 584"/>
              <a:gd name="T98" fmla="*/ 63 w 585"/>
              <a:gd name="T99" fmla="*/ 408 h 584"/>
              <a:gd name="T100" fmla="*/ 58 w 585"/>
              <a:gd name="T101" fmla="*/ 426 h 584"/>
              <a:gd name="T102" fmla="*/ 48 w 585"/>
              <a:gd name="T103" fmla="*/ 445 h 584"/>
              <a:gd name="T104" fmla="*/ 37 w 585"/>
              <a:gd name="T105" fmla="*/ 458 h 584"/>
              <a:gd name="T106" fmla="*/ 26 w 585"/>
              <a:gd name="T107" fmla="*/ 466 h 584"/>
              <a:gd name="T108" fmla="*/ 8 w 585"/>
              <a:gd name="T109" fmla="*/ 472 h 58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85"/>
              <a:gd name="T166" fmla="*/ 0 h 584"/>
              <a:gd name="T167" fmla="*/ 585 w 585"/>
              <a:gd name="T168" fmla="*/ 584 h 58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85" h="584">
                <a:moveTo>
                  <a:pt x="0" y="473"/>
                </a:moveTo>
                <a:lnTo>
                  <a:pt x="8" y="583"/>
                </a:lnTo>
                <a:lnTo>
                  <a:pt x="584" y="526"/>
                </a:lnTo>
                <a:lnTo>
                  <a:pt x="542" y="0"/>
                </a:lnTo>
                <a:lnTo>
                  <a:pt x="491" y="5"/>
                </a:lnTo>
                <a:lnTo>
                  <a:pt x="489" y="15"/>
                </a:lnTo>
                <a:lnTo>
                  <a:pt x="490" y="23"/>
                </a:lnTo>
                <a:lnTo>
                  <a:pt x="492" y="33"/>
                </a:lnTo>
                <a:lnTo>
                  <a:pt x="496" y="43"/>
                </a:lnTo>
                <a:lnTo>
                  <a:pt x="500" y="56"/>
                </a:lnTo>
                <a:lnTo>
                  <a:pt x="502" y="66"/>
                </a:lnTo>
                <a:lnTo>
                  <a:pt x="503" y="75"/>
                </a:lnTo>
                <a:lnTo>
                  <a:pt x="503" y="84"/>
                </a:lnTo>
                <a:lnTo>
                  <a:pt x="501" y="95"/>
                </a:lnTo>
                <a:lnTo>
                  <a:pt x="496" y="104"/>
                </a:lnTo>
                <a:lnTo>
                  <a:pt x="490" y="112"/>
                </a:lnTo>
                <a:lnTo>
                  <a:pt x="484" y="120"/>
                </a:lnTo>
                <a:lnTo>
                  <a:pt x="476" y="126"/>
                </a:lnTo>
                <a:lnTo>
                  <a:pt x="467" y="131"/>
                </a:lnTo>
                <a:lnTo>
                  <a:pt x="459" y="133"/>
                </a:lnTo>
                <a:lnTo>
                  <a:pt x="448" y="135"/>
                </a:lnTo>
                <a:lnTo>
                  <a:pt x="433" y="136"/>
                </a:lnTo>
                <a:lnTo>
                  <a:pt x="424" y="135"/>
                </a:lnTo>
                <a:lnTo>
                  <a:pt x="416" y="133"/>
                </a:lnTo>
                <a:lnTo>
                  <a:pt x="408" y="129"/>
                </a:lnTo>
                <a:lnTo>
                  <a:pt x="398" y="122"/>
                </a:lnTo>
                <a:lnTo>
                  <a:pt x="392" y="115"/>
                </a:lnTo>
                <a:lnTo>
                  <a:pt x="385" y="106"/>
                </a:lnTo>
                <a:lnTo>
                  <a:pt x="382" y="99"/>
                </a:lnTo>
                <a:lnTo>
                  <a:pt x="379" y="90"/>
                </a:lnTo>
                <a:lnTo>
                  <a:pt x="378" y="81"/>
                </a:lnTo>
                <a:lnTo>
                  <a:pt x="379" y="71"/>
                </a:lnTo>
                <a:lnTo>
                  <a:pt x="380" y="62"/>
                </a:lnTo>
                <a:lnTo>
                  <a:pt x="381" y="53"/>
                </a:lnTo>
                <a:lnTo>
                  <a:pt x="383" y="44"/>
                </a:lnTo>
                <a:lnTo>
                  <a:pt x="384" y="35"/>
                </a:lnTo>
                <a:lnTo>
                  <a:pt x="383" y="27"/>
                </a:lnTo>
                <a:lnTo>
                  <a:pt x="381" y="18"/>
                </a:lnTo>
                <a:lnTo>
                  <a:pt x="284" y="28"/>
                </a:lnTo>
                <a:lnTo>
                  <a:pt x="287" y="46"/>
                </a:lnTo>
                <a:lnTo>
                  <a:pt x="287" y="59"/>
                </a:lnTo>
                <a:lnTo>
                  <a:pt x="287" y="70"/>
                </a:lnTo>
                <a:lnTo>
                  <a:pt x="288" y="79"/>
                </a:lnTo>
                <a:lnTo>
                  <a:pt x="288" y="90"/>
                </a:lnTo>
                <a:lnTo>
                  <a:pt x="286" y="100"/>
                </a:lnTo>
                <a:lnTo>
                  <a:pt x="285" y="106"/>
                </a:lnTo>
                <a:lnTo>
                  <a:pt x="282" y="113"/>
                </a:lnTo>
                <a:lnTo>
                  <a:pt x="277" y="119"/>
                </a:lnTo>
                <a:lnTo>
                  <a:pt x="272" y="123"/>
                </a:lnTo>
                <a:lnTo>
                  <a:pt x="266" y="126"/>
                </a:lnTo>
                <a:lnTo>
                  <a:pt x="259" y="128"/>
                </a:lnTo>
                <a:lnTo>
                  <a:pt x="253" y="129"/>
                </a:lnTo>
                <a:lnTo>
                  <a:pt x="244" y="130"/>
                </a:lnTo>
                <a:lnTo>
                  <a:pt x="236" y="130"/>
                </a:lnTo>
                <a:lnTo>
                  <a:pt x="230" y="130"/>
                </a:lnTo>
                <a:lnTo>
                  <a:pt x="221" y="130"/>
                </a:lnTo>
                <a:lnTo>
                  <a:pt x="212" y="130"/>
                </a:lnTo>
                <a:lnTo>
                  <a:pt x="202" y="131"/>
                </a:lnTo>
                <a:lnTo>
                  <a:pt x="194" y="132"/>
                </a:lnTo>
                <a:lnTo>
                  <a:pt x="185" y="135"/>
                </a:lnTo>
                <a:lnTo>
                  <a:pt x="176" y="139"/>
                </a:lnTo>
                <a:lnTo>
                  <a:pt x="170" y="143"/>
                </a:lnTo>
                <a:lnTo>
                  <a:pt x="163" y="148"/>
                </a:lnTo>
                <a:lnTo>
                  <a:pt x="159" y="155"/>
                </a:lnTo>
                <a:lnTo>
                  <a:pt x="155" y="163"/>
                </a:lnTo>
                <a:lnTo>
                  <a:pt x="154" y="171"/>
                </a:lnTo>
                <a:lnTo>
                  <a:pt x="154" y="179"/>
                </a:lnTo>
                <a:lnTo>
                  <a:pt x="155" y="187"/>
                </a:lnTo>
                <a:lnTo>
                  <a:pt x="157" y="197"/>
                </a:lnTo>
                <a:lnTo>
                  <a:pt x="157" y="206"/>
                </a:lnTo>
                <a:lnTo>
                  <a:pt x="156" y="213"/>
                </a:lnTo>
                <a:lnTo>
                  <a:pt x="154" y="221"/>
                </a:lnTo>
                <a:lnTo>
                  <a:pt x="152" y="229"/>
                </a:lnTo>
                <a:lnTo>
                  <a:pt x="148" y="234"/>
                </a:lnTo>
                <a:lnTo>
                  <a:pt x="142" y="240"/>
                </a:lnTo>
                <a:lnTo>
                  <a:pt x="135" y="244"/>
                </a:lnTo>
                <a:lnTo>
                  <a:pt x="127" y="248"/>
                </a:lnTo>
                <a:lnTo>
                  <a:pt x="119" y="251"/>
                </a:lnTo>
                <a:lnTo>
                  <a:pt x="112" y="255"/>
                </a:lnTo>
                <a:lnTo>
                  <a:pt x="102" y="257"/>
                </a:lnTo>
                <a:lnTo>
                  <a:pt x="93" y="260"/>
                </a:lnTo>
                <a:lnTo>
                  <a:pt x="86" y="264"/>
                </a:lnTo>
                <a:lnTo>
                  <a:pt x="79" y="268"/>
                </a:lnTo>
                <a:lnTo>
                  <a:pt x="73" y="271"/>
                </a:lnTo>
                <a:lnTo>
                  <a:pt x="67" y="276"/>
                </a:lnTo>
                <a:lnTo>
                  <a:pt x="63" y="281"/>
                </a:lnTo>
                <a:lnTo>
                  <a:pt x="58" y="289"/>
                </a:lnTo>
                <a:lnTo>
                  <a:pt x="55" y="296"/>
                </a:lnTo>
                <a:lnTo>
                  <a:pt x="52" y="304"/>
                </a:lnTo>
                <a:lnTo>
                  <a:pt x="52" y="314"/>
                </a:lnTo>
                <a:lnTo>
                  <a:pt x="53" y="323"/>
                </a:lnTo>
                <a:lnTo>
                  <a:pt x="55" y="331"/>
                </a:lnTo>
                <a:lnTo>
                  <a:pt x="58" y="341"/>
                </a:lnTo>
                <a:lnTo>
                  <a:pt x="62" y="353"/>
                </a:lnTo>
                <a:lnTo>
                  <a:pt x="64" y="364"/>
                </a:lnTo>
                <a:lnTo>
                  <a:pt x="66" y="372"/>
                </a:lnTo>
                <a:lnTo>
                  <a:pt x="67" y="380"/>
                </a:lnTo>
                <a:lnTo>
                  <a:pt x="67" y="390"/>
                </a:lnTo>
                <a:lnTo>
                  <a:pt x="65" y="400"/>
                </a:lnTo>
                <a:lnTo>
                  <a:pt x="63" y="408"/>
                </a:lnTo>
                <a:lnTo>
                  <a:pt x="61" y="416"/>
                </a:lnTo>
                <a:lnTo>
                  <a:pt x="58" y="426"/>
                </a:lnTo>
                <a:lnTo>
                  <a:pt x="53" y="437"/>
                </a:lnTo>
                <a:lnTo>
                  <a:pt x="48" y="445"/>
                </a:lnTo>
                <a:lnTo>
                  <a:pt x="43" y="452"/>
                </a:lnTo>
                <a:lnTo>
                  <a:pt x="37" y="458"/>
                </a:lnTo>
                <a:lnTo>
                  <a:pt x="32" y="463"/>
                </a:lnTo>
                <a:lnTo>
                  <a:pt x="26" y="466"/>
                </a:lnTo>
                <a:lnTo>
                  <a:pt x="18" y="470"/>
                </a:lnTo>
                <a:lnTo>
                  <a:pt x="8" y="472"/>
                </a:lnTo>
                <a:lnTo>
                  <a:pt x="0" y="473"/>
                </a:lnTo>
              </a:path>
            </a:pathLst>
          </a:custGeom>
          <a:solidFill>
            <a:srgbClr val="0000FF"/>
          </a:solidFill>
          <a:ln w="12700" cap="rnd" cmpd="sng">
            <a:solidFill>
              <a:srgbClr val="000000"/>
            </a:solidFill>
            <a:prstDash val="solid"/>
            <a:round/>
            <a:headEnd type="none" w="med" len="med"/>
            <a:tailEnd type="none" w="med" len="med"/>
          </a:ln>
        </p:spPr>
        <p:txBody>
          <a:bodyPr/>
          <a:lstStyle/>
          <a:p>
            <a:endParaRPr lang="ar-SA"/>
          </a:p>
        </p:txBody>
      </p:sp>
      <p:sp>
        <p:nvSpPr>
          <p:cNvPr id="18438" name="Freeform 7"/>
          <p:cNvSpPr>
            <a:spLocks/>
          </p:cNvSpPr>
          <p:nvPr/>
        </p:nvSpPr>
        <p:spPr bwMode="auto">
          <a:xfrm>
            <a:off x="1295400" y="3352800"/>
            <a:ext cx="2120900" cy="1538288"/>
          </a:xfrm>
          <a:custGeom>
            <a:avLst/>
            <a:gdLst>
              <a:gd name="T0" fmla="*/ 519 w 571"/>
              <a:gd name="T1" fmla="*/ 0 h 762"/>
              <a:gd name="T2" fmla="*/ 206 w 571"/>
              <a:gd name="T3" fmla="*/ 761 h 762"/>
              <a:gd name="T4" fmla="*/ 251 w 571"/>
              <a:gd name="T5" fmla="*/ 725 h 762"/>
              <a:gd name="T6" fmla="*/ 243 w 571"/>
              <a:gd name="T7" fmla="*/ 710 h 762"/>
              <a:gd name="T8" fmla="*/ 228 w 571"/>
              <a:gd name="T9" fmla="*/ 692 h 762"/>
              <a:gd name="T10" fmla="*/ 219 w 571"/>
              <a:gd name="T11" fmla="*/ 676 h 762"/>
              <a:gd name="T12" fmla="*/ 215 w 571"/>
              <a:gd name="T13" fmla="*/ 656 h 762"/>
              <a:gd name="T14" fmla="*/ 219 w 571"/>
              <a:gd name="T15" fmla="*/ 635 h 762"/>
              <a:gd name="T16" fmla="*/ 228 w 571"/>
              <a:gd name="T17" fmla="*/ 616 h 762"/>
              <a:gd name="T18" fmla="*/ 241 w 571"/>
              <a:gd name="T19" fmla="*/ 602 h 762"/>
              <a:gd name="T20" fmla="*/ 265 w 571"/>
              <a:gd name="T21" fmla="*/ 590 h 762"/>
              <a:gd name="T22" fmla="*/ 282 w 571"/>
              <a:gd name="T23" fmla="*/ 584 h 762"/>
              <a:gd name="T24" fmla="*/ 302 w 571"/>
              <a:gd name="T25" fmla="*/ 588 h 762"/>
              <a:gd name="T26" fmla="*/ 318 w 571"/>
              <a:gd name="T27" fmla="*/ 597 h 762"/>
              <a:gd name="T28" fmla="*/ 329 w 571"/>
              <a:gd name="T29" fmla="*/ 610 h 762"/>
              <a:gd name="T30" fmla="*/ 336 w 571"/>
              <a:gd name="T31" fmla="*/ 628 h 762"/>
              <a:gd name="T32" fmla="*/ 339 w 571"/>
              <a:gd name="T33" fmla="*/ 645 h 762"/>
              <a:gd name="T34" fmla="*/ 343 w 571"/>
              <a:gd name="T35" fmla="*/ 665 h 762"/>
              <a:gd name="T36" fmla="*/ 351 w 571"/>
              <a:gd name="T37" fmla="*/ 679 h 762"/>
              <a:gd name="T38" fmla="*/ 430 w 571"/>
              <a:gd name="T39" fmla="*/ 614 h 762"/>
              <a:gd name="T40" fmla="*/ 422 w 571"/>
              <a:gd name="T41" fmla="*/ 592 h 762"/>
              <a:gd name="T42" fmla="*/ 415 w 571"/>
              <a:gd name="T43" fmla="*/ 574 h 762"/>
              <a:gd name="T44" fmla="*/ 413 w 571"/>
              <a:gd name="T45" fmla="*/ 556 h 762"/>
              <a:gd name="T46" fmla="*/ 416 w 571"/>
              <a:gd name="T47" fmla="*/ 542 h 762"/>
              <a:gd name="T48" fmla="*/ 425 w 571"/>
              <a:gd name="T49" fmla="*/ 531 h 762"/>
              <a:gd name="T50" fmla="*/ 436 w 571"/>
              <a:gd name="T51" fmla="*/ 523 h 762"/>
              <a:gd name="T52" fmla="*/ 451 w 571"/>
              <a:gd name="T53" fmla="*/ 515 h 762"/>
              <a:gd name="T54" fmla="*/ 465 w 571"/>
              <a:gd name="T55" fmla="*/ 509 h 762"/>
              <a:gd name="T56" fmla="*/ 483 w 571"/>
              <a:gd name="T57" fmla="*/ 500 h 762"/>
              <a:gd name="T58" fmla="*/ 497 w 571"/>
              <a:gd name="T59" fmla="*/ 490 h 762"/>
              <a:gd name="T60" fmla="*/ 509 w 571"/>
              <a:gd name="T61" fmla="*/ 477 h 762"/>
              <a:gd name="T62" fmla="*/ 514 w 571"/>
              <a:gd name="T63" fmla="*/ 460 h 762"/>
              <a:gd name="T64" fmla="*/ 514 w 571"/>
              <a:gd name="T65" fmla="*/ 444 h 762"/>
              <a:gd name="T66" fmla="*/ 508 w 571"/>
              <a:gd name="T67" fmla="*/ 429 h 762"/>
              <a:gd name="T68" fmla="*/ 501 w 571"/>
              <a:gd name="T69" fmla="*/ 412 h 762"/>
              <a:gd name="T70" fmla="*/ 498 w 571"/>
              <a:gd name="T71" fmla="*/ 397 h 762"/>
              <a:gd name="T72" fmla="*/ 499 w 571"/>
              <a:gd name="T73" fmla="*/ 382 h 762"/>
              <a:gd name="T74" fmla="*/ 509 w 571"/>
              <a:gd name="T75" fmla="*/ 367 h 762"/>
              <a:gd name="T76" fmla="*/ 521 w 571"/>
              <a:gd name="T77" fmla="*/ 355 h 762"/>
              <a:gd name="T78" fmla="*/ 536 w 571"/>
              <a:gd name="T79" fmla="*/ 342 h 762"/>
              <a:gd name="T80" fmla="*/ 549 w 571"/>
              <a:gd name="T81" fmla="*/ 329 h 762"/>
              <a:gd name="T82" fmla="*/ 559 w 571"/>
              <a:gd name="T83" fmla="*/ 317 h 762"/>
              <a:gd name="T84" fmla="*/ 565 w 571"/>
              <a:gd name="T85" fmla="*/ 304 h 762"/>
              <a:gd name="T86" fmla="*/ 567 w 571"/>
              <a:gd name="T87" fmla="*/ 287 h 762"/>
              <a:gd name="T88" fmla="*/ 564 w 571"/>
              <a:gd name="T89" fmla="*/ 269 h 762"/>
              <a:gd name="T90" fmla="*/ 556 w 571"/>
              <a:gd name="T91" fmla="*/ 254 h 762"/>
              <a:gd name="T92" fmla="*/ 543 w 571"/>
              <a:gd name="T93" fmla="*/ 236 h 762"/>
              <a:gd name="T94" fmla="*/ 532 w 571"/>
              <a:gd name="T95" fmla="*/ 221 h 762"/>
              <a:gd name="T96" fmla="*/ 526 w 571"/>
              <a:gd name="T97" fmla="*/ 204 h 762"/>
              <a:gd name="T98" fmla="*/ 524 w 571"/>
              <a:gd name="T99" fmla="*/ 187 h 762"/>
              <a:gd name="T100" fmla="*/ 527 w 571"/>
              <a:gd name="T101" fmla="*/ 170 h 762"/>
              <a:gd name="T102" fmla="*/ 533 w 571"/>
              <a:gd name="T103" fmla="*/ 152 h 762"/>
              <a:gd name="T104" fmla="*/ 543 w 571"/>
              <a:gd name="T105" fmla="*/ 137 h 762"/>
              <a:gd name="T106" fmla="*/ 554 w 571"/>
              <a:gd name="T107" fmla="*/ 127 h 762"/>
              <a:gd name="T108" fmla="*/ 570 w 571"/>
              <a:gd name="T109" fmla="*/ 118 h 76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71"/>
              <a:gd name="T166" fmla="*/ 0 h 762"/>
              <a:gd name="T167" fmla="*/ 571 w 571"/>
              <a:gd name="T168" fmla="*/ 762 h 76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71" h="762">
                <a:moveTo>
                  <a:pt x="570" y="118"/>
                </a:moveTo>
                <a:lnTo>
                  <a:pt x="519" y="0"/>
                </a:lnTo>
                <a:lnTo>
                  <a:pt x="0" y="285"/>
                </a:lnTo>
                <a:lnTo>
                  <a:pt x="206" y="761"/>
                </a:lnTo>
                <a:lnTo>
                  <a:pt x="252" y="736"/>
                </a:lnTo>
                <a:lnTo>
                  <a:pt x="251" y="725"/>
                </a:lnTo>
                <a:lnTo>
                  <a:pt x="248" y="719"/>
                </a:lnTo>
                <a:lnTo>
                  <a:pt x="243" y="710"/>
                </a:lnTo>
                <a:lnTo>
                  <a:pt x="236" y="702"/>
                </a:lnTo>
                <a:lnTo>
                  <a:pt x="228" y="692"/>
                </a:lnTo>
                <a:lnTo>
                  <a:pt x="223" y="684"/>
                </a:lnTo>
                <a:lnTo>
                  <a:pt x="219" y="676"/>
                </a:lnTo>
                <a:lnTo>
                  <a:pt x="216" y="666"/>
                </a:lnTo>
                <a:lnTo>
                  <a:pt x="215" y="656"/>
                </a:lnTo>
                <a:lnTo>
                  <a:pt x="216" y="644"/>
                </a:lnTo>
                <a:lnTo>
                  <a:pt x="219" y="635"/>
                </a:lnTo>
                <a:lnTo>
                  <a:pt x="223" y="624"/>
                </a:lnTo>
                <a:lnTo>
                  <a:pt x="228" y="616"/>
                </a:lnTo>
                <a:lnTo>
                  <a:pt x="235" y="608"/>
                </a:lnTo>
                <a:lnTo>
                  <a:pt x="241" y="602"/>
                </a:lnTo>
                <a:lnTo>
                  <a:pt x="252" y="596"/>
                </a:lnTo>
                <a:lnTo>
                  <a:pt x="265" y="590"/>
                </a:lnTo>
                <a:lnTo>
                  <a:pt x="273" y="586"/>
                </a:lnTo>
                <a:lnTo>
                  <a:pt x="282" y="584"/>
                </a:lnTo>
                <a:lnTo>
                  <a:pt x="290" y="586"/>
                </a:lnTo>
                <a:lnTo>
                  <a:pt x="302" y="588"/>
                </a:lnTo>
                <a:lnTo>
                  <a:pt x="310" y="592"/>
                </a:lnTo>
                <a:lnTo>
                  <a:pt x="318" y="597"/>
                </a:lnTo>
                <a:lnTo>
                  <a:pt x="324" y="604"/>
                </a:lnTo>
                <a:lnTo>
                  <a:pt x="329" y="610"/>
                </a:lnTo>
                <a:lnTo>
                  <a:pt x="333" y="619"/>
                </a:lnTo>
                <a:lnTo>
                  <a:pt x="336" y="628"/>
                </a:lnTo>
                <a:lnTo>
                  <a:pt x="338" y="637"/>
                </a:lnTo>
                <a:lnTo>
                  <a:pt x="339" y="645"/>
                </a:lnTo>
                <a:lnTo>
                  <a:pt x="340" y="655"/>
                </a:lnTo>
                <a:lnTo>
                  <a:pt x="343" y="665"/>
                </a:lnTo>
                <a:lnTo>
                  <a:pt x="346" y="671"/>
                </a:lnTo>
                <a:lnTo>
                  <a:pt x="351" y="679"/>
                </a:lnTo>
                <a:lnTo>
                  <a:pt x="439" y="630"/>
                </a:lnTo>
                <a:lnTo>
                  <a:pt x="430" y="614"/>
                </a:lnTo>
                <a:lnTo>
                  <a:pt x="426" y="601"/>
                </a:lnTo>
                <a:lnTo>
                  <a:pt x="422" y="592"/>
                </a:lnTo>
                <a:lnTo>
                  <a:pt x="418" y="583"/>
                </a:lnTo>
                <a:lnTo>
                  <a:pt x="415" y="574"/>
                </a:lnTo>
                <a:lnTo>
                  <a:pt x="413" y="564"/>
                </a:lnTo>
                <a:lnTo>
                  <a:pt x="413" y="556"/>
                </a:lnTo>
                <a:lnTo>
                  <a:pt x="413" y="549"/>
                </a:lnTo>
                <a:lnTo>
                  <a:pt x="416" y="542"/>
                </a:lnTo>
                <a:lnTo>
                  <a:pt x="419" y="535"/>
                </a:lnTo>
                <a:lnTo>
                  <a:pt x="425" y="531"/>
                </a:lnTo>
                <a:lnTo>
                  <a:pt x="431" y="526"/>
                </a:lnTo>
                <a:lnTo>
                  <a:pt x="436" y="523"/>
                </a:lnTo>
                <a:lnTo>
                  <a:pt x="444" y="518"/>
                </a:lnTo>
                <a:lnTo>
                  <a:pt x="451" y="515"/>
                </a:lnTo>
                <a:lnTo>
                  <a:pt x="457" y="513"/>
                </a:lnTo>
                <a:lnTo>
                  <a:pt x="465" y="509"/>
                </a:lnTo>
                <a:lnTo>
                  <a:pt x="474" y="505"/>
                </a:lnTo>
                <a:lnTo>
                  <a:pt x="483" y="500"/>
                </a:lnTo>
                <a:lnTo>
                  <a:pt x="490" y="496"/>
                </a:lnTo>
                <a:lnTo>
                  <a:pt x="497" y="490"/>
                </a:lnTo>
                <a:lnTo>
                  <a:pt x="504" y="483"/>
                </a:lnTo>
                <a:lnTo>
                  <a:pt x="509" y="477"/>
                </a:lnTo>
                <a:lnTo>
                  <a:pt x="513" y="469"/>
                </a:lnTo>
                <a:lnTo>
                  <a:pt x="514" y="460"/>
                </a:lnTo>
                <a:lnTo>
                  <a:pt x="515" y="451"/>
                </a:lnTo>
                <a:lnTo>
                  <a:pt x="514" y="444"/>
                </a:lnTo>
                <a:lnTo>
                  <a:pt x="512" y="436"/>
                </a:lnTo>
                <a:lnTo>
                  <a:pt x="508" y="429"/>
                </a:lnTo>
                <a:lnTo>
                  <a:pt x="504" y="421"/>
                </a:lnTo>
                <a:lnTo>
                  <a:pt x="501" y="412"/>
                </a:lnTo>
                <a:lnTo>
                  <a:pt x="499" y="404"/>
                </a:lnTo>
                <a:lnTo>
                  <a:pt x="498" y="397"/>
                </a:lnTo>
                <a:lnTo>
                  <a:pt x="498" y="389"/>
                </a:lnTo>
                <a:lnTo>
                  <a:pt x="499" y="382"/>
                </a:lnTo>
                <a:lnTo>
                  <a:pt x="503" y="374"/>
                </a:lnTo>
                <a:lnTo>
                  <a:pt x="509" y="367"/>
                </a:lnTo>
                <a:lnTo>
                  <a:pt x="515" y="360"/>
                </a:lnTo>
                <a:lnTo>
                  <a:pt x="521" y="355"/>
                </a:lnTo>
                <a:lnTo>
                  <a:pt x="527" y="349"/>
                </a:lnTo>
                <a:lnTo>
                  <a:pt x="536" y="342"/>
                </a:lnTo>
                <a:lnTo>
                  <a:pt x="542" y="336"/>
                </a:lnTo>
                <a:lnTo>
                  <a:pt x="549" y="329"/>
                </a:lnTo>
                <a:lnTo>
                  <a:pt x="554" y="324"/>
                </a:lnTo>
                <a:lnTo>
                  <a:pt x="559" y="317"/>
                </a:lnTo>
                <a:lnTo>
                  <a:pt x="562" y="310"/>
                </a:lnTo>
                <a:lnTo>
                  <a:pt x="565" y="304"/>
                </a:lnTo>
                <a:lnTo>
                  <a:pt x="567" y="294"/>
                </a:lnTo>
                <a:lnTo>
                  <a:pt x="567" y="287"/>
                </a:lnTo>
                <a:lnTo>
                  <a:pt x="567" y="278"/>
                </a:lnTo>
                <a:lnTo>
                  <a:pt x="564" y="269"/>
                </a:lnTo>
                <a:lnTo>
                  <a:pt x="560" y="262"/>
                </a:lnTo>
                <a:lnTo>
                  <a:pt x="556" y="254"/>
                </a:lnTo>
                <a:lnTo>
                  <a:pt x="549" y="246"/>
                </a:lnTo>
                <a:lnTo>
                  <a:pt x="543" y="236"/>
                </a:lnTo>
                <a:lnTo>
                  <a:pt x="536" y="228"/>
                </a:lnTo>
                <a:lnTo>
                  <a:pt x="532" y="221"/>
                </a:lnTo>
                <a:lnTo>
                  <a:pt x="529" y="214"/>
                </a:lnTo>
                <a:lnTo>
                  <a:pt x="526" y="204"/>
                </a:lnTo>
                <a:lnTo>
                  <a:pt x="525" y="194"/>
                </a:lnTo>
                <a:lnTo>
                  <a:pt x="524" y="187"/>
                </a:lnTo>
                <a:lnTo>
                  <a:pt x="525" y="179"/>
                </a:lnTo>
                <a:lnTo>
                  <a:pt x="527" y="170"/>
                </a:lnTo>
                <a:lnTo>
                  <a:pt x="529" y="161"/>
                </a:lnTo>
                <a:lnTo>
                  <a:pt x="533" y="152"/>
                </a:lnTo>
                <a:lnTo>
                  <a:pt x="537" y="143"/>
                </a:lnTo>
                <a:lnTo>
                  <a:pt x="543" y="137"/>
                </a:lnTo>
                <a:lnTo>
                  <a:pt x="548" y="132"/>
                </a:lnTo>
                <a:lnTo>
                  <a:pt x="554" y="127"/>
                </a:lnTo>
                <a:lnTo>
                  <a:pt x="562" y="122"/>
                </a:lnTo>
                <a:lnTo>
                  <a:pt x="570" y="118"/>
                </a:lnTo>
              </a:path>
            </a:pathLst>
          </a:custGeom>
          <a:solidFill>
            <a:srgbClr val="FF0000"/>
          </a:solidFill>
          <a:ln w="12700" cap="rnd" cmpd="sng">
            <a:solidFill>
              <a:srgbClr val="000000"/>
            </a:solidFill>
            <a:prstDash val="solid"/>
            <a:round/>
            <a:headEnd type="none" w="med" len="med"/>
            <a:tailEnd type="none" w="med" len="med"/>
          </a:ln>
        </p:spPr>
        <p:txBody>
          <a:bodyPr/>
          <a:lstStyle/>
          <a:p>
            <a:endParaRPr lang="ar-SA"/>
          </a:p>
        </p:txBody>
      </p:sp>
      <p:sp>
        <p:nvSpPr>
          <p:cNvPr id="18439" name="AutoShape 9"/>
          <p:cNvSpPr>
            <a:spLocks noChangeArrowheads="1"/>
          </p:cNvSpPr>
          <p:nvPr/>
        </p:nvSpPr>
        <p:spPr bwMode="auto">
          <a:xfrm>
            <a:off x="3707904" y="3789040"/>
            <a:ext cx="1676400" cy="1447800"/>
          </a:xfrm>
          <a:custGeom>
            <a:avLst/>
            <a:gdLst>
              <a:gd name="T0" fmla="*/ 838200 w 21600"/>
              <a:gd name="T1" fmla="*/ 0 h 21600"/>
              <a:gd name="T2" fmla="*/ 245484 w 21600"/>
              <a:gd name="T3" fmla="*/ 212009 h 21600"/>
              <a:gd name="T4" fmla="*/ 0 w 21600"/>
              <a:gd name="T5" fmla="*/ 723900 h 21600"/>
              <a:gd name="T6" fmla="*/ 245484 w 21600"/>
              <a:gd name="T7" fmla="*/ 1235791 h 21600"/>
              <a:gd name="T8" fmla="*/ 838200 w 21600"/>
              <a:gd name="T9" fmla="*/ 1447800 h 21600"/>
              <a:gd name="T10" fmla="*/ 1430916 w 21600"/>
              <a:gd name="T11" fmla="*/ 1235791 h 21600"/>
              <a:gd name="T12" fmla="*/ 1676400 w 21600"/>
              <a:gd name="T13" fmla="*/ 723900 h 21600"/>
              <a:gd name="T14" fmla="*/ 1430916 w 21600"/>
              <a:gd name="T15" fmla="*/ 212009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FFFF00"/>
          </a:solidFill>
          <a:ln w="9525">
            <a:solidFill>
              <a:schemeClr val="tx1"/>
            </a:solidFill>
            <a:miter lim="800000"/>
            <a:headEnd/>
            <a:tailEnd/>
          </a:ln>
        </p:spPr>
        <p:txBody>
          <a:bodyPr wrap="none" anchor="ctr"/>
          <a:lstStyle/>
          <a:p>
            <a:endParaRPr lang="ar-SA"/>
          </a:p>
        </p:txBody>
      </p:sp>
      <p:sp>
        <p:nvSpPr>
          <p:cNvPr id="8" name="Rounded Rectangle 7"/>
          <p:cNvSpPr/>
          <p:nvPr/>
        </p:nvSpPr>
        <p:spPr>
          <a:xfrm>
            <a:off x="6372200" y="3573016"/>
            <a:ext cx="1080120" cy="504056"/>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1" anchor="ctr"/>
          <a:lstStyle/>
          <a:p>
            <a:pPr algn="ctr"/>
            <a:r>
              <a:rPr lang="ar-SA" sz="2400" b="1" dirty="0" smtClean="0"/>
              <a:t>الرواتب</a:t>
            </a:r>
            <a:endParaRPr lang="ar-SA" sz="2400" b="1" dirty="0"/>
          </a:p>
        </p:txBody>
      </p:sp>
      <p:sp>
        <p:nvSpPr>
          <p:cNvPr id="9" name="Rounded Rectangle 8"/>
          <p:cNvSpPr/>
          <p:nvPr/>
        </p:nvSpPr>
        <p:spPr>
          <a:xfrm>
            <a:off x="1979712" y="3717032"/>
            <a:ext cx="1080120" cy="504056"/>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1" anchor="ctr"/>
          <a:lstStyle/>
          <a:p>
            <a:pPr algn="ctr"/>
            <a:r>
              <a:rPr lang="ar-SA" sz="2400" b="1" dirty="0" smtClean="0"/>
              <a:t>الحوافز</a:t>
            </a:r>
            <a:endParaRPr lang="ar-SA" sz="2400" b="1" dirty="0"/>
          </a:p>
        </p:txBody>
      </p:sp>
      <p:sp>
        <p:nvSpPr>
          <p:cNvPr id="10" name="Rounded Rectangle 9"/>
          <p:cNvSpPr/>
          <p:nvPr/>
        </p:nvSpPr>
        <p:spPr>
          <a:xfrm>
            <a:off x="6228184" y="5517232"/>
            <a:ext cx="1440160" cy="504056"/>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1" anchor="ctr"/>
          <a:lstStyle/>
          <a:p>
            <a:pPr algn="ctr"/>
            <a:r>
              <a:rPr lang="ar-SA" sz="2400" b="1" dirty="0" smtClean="0">
                <a:solidFill>
                  <a:schemeClr val="bg1"/>
                </a:solidFill>
              </a:rPr>
              <a:t>تقويم الاداء</a:t>
            </a:r>
            <a:endParaRPr lang="ar-SA" sz="2400" b="1" dirty="0">
              <a:solidFill>
                <a:schemeClr val="bg1"/>
              </a:solidFill>
            </a:endParaRPr>
          </a:p>
        </p:txBody>
      </p:sp>
      <p:sp>
        <p:nvSpPr>
          <p:cNvPr id="11" name="Rounded Rectangle 10"/>
          <p:cNvSpPr/>
          <p:nvPr/>
        </p:nvSpPr>
        <p:spPr>
          <a:xfrm>
            <a:off x="1619672" y="5805264"/>
            <a:ext cx="1080120" cy="504056"/>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1" anchor="ctr"/>
          <a:lstStyle/>
          <a:p>
            <a:pPr algn="ctr"/>
            <a:r>
              <a:rPr lang="ar-SA" sz="2400" b="1" dirty="0" smtClean="0"/>
              <a:t>الترقية</a:t>
            </a:r>
            <a:endParaRPr lang="ar-SA" sz="2400" b="1" dirty="0"/>
          </a:p>
        </p:txBody>
      </p:sp>
      <p:sp>
        <p:nvSpPr>
          <p:cNvPr id="12" name="Rounded Rectangle 11"/>
          <p:cNvSpPr/>
          <p:nvPr/>
        </p:nvSpPr>
        <p:spPr>
          <a:xfrm>
            <a:off x="4067944" y="4221088"/>
            <a:ext cx="1080120" cy="504056"/>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1" anchor="ctr"/>
          <a:lstStyle/>
          <a:p>
            <a:pPr algn="ctr"/>
            <a:r>
              <a:rPr lang="ar-SA" sz="2400" b="1" dirty="0" smtClean="0"/>
              <a:t>النقل</a:t>
            </a:r>
            <a:endParaRPr lang="ar-SA" sz="2400" b="1" dirty="0"/>
          </a:p>
        </p:txBody>
      </p:sp>
      <p:sp>
        <p:nvSpPr>
          <p:cNvPr id="15" name="Slide Number Placeholder 14"/>
          <p:cNvSpPr>
            <a:spLocks noGrp="1"/>
          </p:cNvSpPr>
          <p:nvPr>
            <p:ph type="sldNum" sz="quarter" idx="12"/>
          </p:nvPr>
        </p:nvSpPr>
        <p:spPr/>
        <p:txBody>
          <a:bodyPr/>
          <a:lstStyle/>
          <a:p>
            <a:fld id="{9B76C22A-7A47-4F80-9E27-1E8BAD66440F}" type="slidenum">
              <a:rPr lang="ar-SA" smtClean="0"/>
              <a:pPr/>
              <a:t>58</a:t>
            </a:fld>
            <a:endParaRPr lang="ar-SA"/>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19672" y="260648"/>
            <a:ext cx="5410200" cy="533400"/>
          </a:xfrm>
          <a:solidFill>
            <a:srgbClr val="00FF00"/>
          </a:solidFill>
        </p:spPr>
        <p:txBody>
          <a:bodyPr>
            <a:normAutofit fontScale="90000"/>
          </a:bodyPr>
          <a:lstStyle/>
          <a:p>
            <a:pPr algn="ctr" eaLnBrk="1" hangingPunct="1"/>
            <a:r>
              <a:rPr lang="ar-SA" b="1" dirty="0" smtClean="0">
                <a:solidFill>
                  <a:srgbClr val="9900CC"/>
                </a:solidFill>
                <a:cs typeface="Times New Roman" pitchFamily="18" charset="0"/>
              </a:rPr>
              <a:t>الراتب</a:t>
            </a:r>
            <a:endParaRPr lang="en-US" b="1" dirty="0" smtClean="0"/>
          </a:p>
        </p:txBody>
      </p:sp>
      <p:sp>
        <p:nvSpPr>
          <p:cNvPr id="16387" name="Rectangle 3"/>
          <p:cNvSpPr>
            <a:spLocks noGrp="1" noChangeArrowheads="1"/>
          </p:cNvSpPr>
          <p:nvPr>
            <p:ph type="body" idx="1"/>
          </p:nvPr>
        </p:nvSpPr>
        <p:spPr>
          <a:xfrm>
            <a:off x="609600" y="2362200"/>
            <a:ext cx="7772400" cy="4114800"/>
          </a:xfrm>
        </p:spPr>
        <p:txBody>
          <a:bodyPr/>
          <a:lstStyle/>
          <a:p>
            <a:pPr algn="r" eaLnBrk="1" hangingPunct="1">
              <a:buFontTx/>
              <a:buNone/>
            </a:pPr>
            <a:endParaRPr lang="ar-EG" dirty="0" smtClean="0">
              <a:cs typeface="Times New Roman" pitchFamily="18" charset="0"/>
            </a:endParaRPr>
          </a:p>
          <a:p>
            <a:pPr eaLnBrk="1" hangingPunct="1"/>
            <a:endParaRPr lang="ar-EG" dirty="0" smtClean="0">
              <a:cs typeface="Times New Roman" pitchFamily="18" charset="0"/>
            </a:endParaRPr>
          </a:p>
          <a:p>
            <a:pPr eaLnBrk="1" hangingPunct="1">
              <a:buFontTx/>
              <a:buNone/>
            </a:pPr>
            <a:endParaRPr lang="en-US" dirty="0" smtClean="0"/>
          </a:p>
        </p:txBody>
      </p:sp>
      <p:sp>
        <p:nvSpPr>
          <p:cNvPr id="16388" name="Rectangle 4"/>
          <p:cNvSpPr>
            <a:spLocks noChangeArrowheads="1"/>
          </p:cNvSpPr>
          <p:nvPr/>
        </p:nvSpPr>
        <p:spPr bwMode="auto">
          <a:xfrm>
            <a:off x="3352800" y="2438400"/>
            <a:ext cx="2362200" cy="533400"/>
          </a:xfrm>
          <a:prstGeom prst="rect">
            <a:avLst/>
          </a:prstGeom>
          <a:solidFill>
            <a:srgbClr val="006600"/>
          </a:solidFill>
          <a:ln w="57150" cap="sq">
            <a:solidFill>
              <a:schemeClr val="tx1"/>
            </a:solidFill>
            <a:miter lim="800000"/>
            <a:headEnd type="none" w="sm" len="sm"/>
            <a:tailEnd type="none" w="sm" len="sm"/>
          </a:ln>
        </p:spPr>
        <p:txBody>
          <a:bodyPr wrap="none" anchor="ctr"/>
          <a:lstStyle/>
          <a:p>
            <a:pPr algn="ctr" rtl="1" eaLnBrk="1" hangingPunct="1"/>
            <a:r>
              <a:rPr lang="ar-SA" sz="2800" b="1" dirty="0" smtClean="0">
                <a:solidFill>
                  <a:schemeClr val="bg2"/>
                </a:solidFill>
                <a:latin typeface="Times New Roman" pitchFamily="18" charset="0"/>
                <a:cs typeface="Arial" pitchFamily="34" charset="0"/>
              </a:rPr>
              <a:t>الراتب</a:t>
            </a:r>
            <a:endParaRPr lang="en-US" sz="2800" b="1" dirty="0">
              <a:solidFill>
                <a:schemeClr val="bg2"/>
              </a:solidFill>
              <a:latin typeface="Times New Roman" pitchFamily="18" charset="0"/>
              <a:cs typeface="Arial" pitchFamily="34" charset="0"/>
            </a:endParaRPr>
          </a:p>
        </p:txBody>
      </p:sp>
      <p:sp>
        <p:nvSpPr>
          <p:cNvPr id="16394" name="Line 10"/>
          <p:cNvSpPr>
            <a:spLocks noChangeShapeType="1"/>
          </p:cNvSpPr>
          <p:nvPr/>
        </p:nvSpPr>
        <p:spPr bwMode="auto">
          <a:xfrm>
            <a:off x="1835696" y="3645024"/>
            <a:ext cx="5943600" cy="0"/>
          </a:xfrm>
          <a:prstGeom prst="line">
            <a:avLst/>
          </a:prstGeom>
          <a:noFill/>
          <a:ln w="38100" cap="sq">
            <a:solidFill>
              <a:schemeClr val="tx1"/>
            </a:solidFill>
            <a:miter lim="800000"/>
            <a:headEnd type="none" w="sm" len="sm"/>
            <a:tailEnd type="none" w="sm" len="sm"/>
          </a:ln>
        </p:spPr>
        <p:txBody>
          <a:bodyPr wrap="none"/>
          <a:lstStyle/>
          <a:p>
            <a:endParaRPr lang="ar-SA"/>
          </a:p>
        </p:txBody>
      </p:sp>
      <p:sp>
        <p:nvSpPr>
          <p:cNvPr id="16398" name="Rectangle 14"/>
          <p:cNvSpPr>
            <a:spLocks noChangeArrowheads="1"/>
          </p:cNvSpPr>
          <p:nvPr/>
        </p:nvSpPr>
        <p:spPr bwMode="auto">
          <a:xfrm>
            <a:off x="6732240" y="4221088"/>
            <a:ext cx="1872208" cy="457200"/>
          </a:xfrm>
          <a:prstGeom prst="rect">
            <a:avLst/>
          </a:prstGeom>
          <a:solidFill>
            <a:schemeClr val="bg2"/>
          </a:solidFill>
          <a:ln w="76200" cap="sq">
            <a:solidFill>
              <a:schemeClr val="tx1"/>
            </a:solidFill>
            <a:miter lim="800000"/>
            <a:headEnd type="none" w="sm" len="sm"/>
            <a:tailEnd type="none" w="sm" len="sm"/>
          </a:ln>
        </p:spPr>
        <p:txBody>
          <a:bodyPr wrap="none" anchor="ctr"/>
          <a:lstStyle/>
          <a:p>
            <a:pPr algn="ctr" rtl="1" eaLnBrk="1" hangingPunct="1"/>
            <a:r>
              <a:rPr lang="ar-SA" sz="2400" b="1" dirty="0" smtClean="0">
                <a:latin typeface="Times New Roman" pitchFamily="18" charset="0"/>
                <a:cs typeface="Arial" pitchFamily="34" charset="0"/>
              </a:rPr>
              <a:t>الراتب الأساسى</a:t>
            </a:r>
            <a:endParaRPr lang="en-US" sz="2400" b="1" dirty="0">
              <a:latin typeface="Times New Roman" pitchFamily="18" charset="0"/>
              <a:cs typeface="Arial" pitchFamily="34" charset="0"/>
            </a:endParaRPr>
          </a:p>
        </p:txBody>
      </p:sp>
      <p:sp>
        <p:nvSpPr>
          <p:cNvPr id="16399" name="Rectangle 15"/>
          <p:cNvSpPr>
            <a:spLocks noChangeArrowheads="1"/>
          </p:cNvSpPr>
          <p:nvPr/>
        </p:nvSpPr>
        <p:spPr bwMode="auto">
          <a:xfrm>
            <a:off x="3419872" y="4191000"/>
            <a:ext cx="2160240" cy="53340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latin typeface="Times New Roman" pitchFamily="18" charset="0"/>
                <a:cs typeface="Arial" pitchFamily="34" charset="0"/>
              </a:rPr>
              <a:t>العلاوات</a:t>
            </a:r>
            <a:endParaRPr lang="en-US" sz="2400" b="1" dirty="0">
              <a:latin typeface="Times New Roman" pitchFamily="18" charset="0"/>
              <a:cs typeface="Arial" pitchFamily="34" charset="0"/>
            </a:endParaRPr>
          </a:p>
        </p:txBody>
      </p:sp>
      <p:sp>
        <p:nvSpPr>
          <p:cNvPr id="16400" name="Rectangle 16"/>
          <p:cNvSpPr>
            <a:spLocks noChangeArrowheads="1"/>
          </p:cNvSpPr>
          <p:nvPr/>
        </p:nvSpPr>
        <p:spPr bwMode="auto">
          <a:xfrm>
            <a:off x="482352" y="4148336"/>
            <a:ext cx="1956048" cy="576064"/>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latin typeface="Times New Roman" pitchFamily="18" charset="0"/>
                <a:cs typeface="Arial" pitchFamily="34" charset="0"/>
              </a:rPr>
              <a:t>البدلات</a:t>
            </a:r>
            <a:endParaRPr lang="en-US" sz="2400" b="1" dirty="0">
              <a:latin typeface="Times New Roman" pitchFamily="18" charset="0"/>
              <a:cs typeface="Arial" pitchFamily="34" charset="0"/>
            </a:endParaRPr>
          </a:p>
        </p:txBody>
      </p:sp>
      <p:sp>
        <p:nvSpPr>
          <p:cNvPr id="80915" name="Rectangle 19"/>
          <p:cNvSpPr>
            <a:spLocks noChangeArrowheads="1"/>
          </p:cNvSpPr>
          <p:nvPr/>
        </p:nvSpPr>
        <p:spPr bwMode="auto">
          <a:xfrm>
            <a:off x="0" y="990600"/>
            <a:ext cx="8820472" cy="1066800"/>
          </a:xfrm>
          <a:prstGeom prst="rect">
            <a:avLst/>
          </a:prstGeom>
          <a:solidFill>
            <a:srgbClr val="9900CC"/>
          </a:solidFill>
          <a:ln w="76200" cap="sq">
            <a:solidFill>
              <a:schemeClr val="tx1"/>
            </a:solidFill>
            <a:miter lim="800000"/>
            <a:headEnd type="none" w="sm" len="sm"/>
            <a:tailEnd type="none" w="sm" len="sm"/>
          </a:ln>
          <a:effectLst>
            <a:outerShdw dist="107763" dir="2700000" algn="ctr" rotWithShape="0">
              <a:schemeClr val="bg2">
                <a:alpha val="50000"/>
              </a:schemeClr>
            </a:outerShdw>
          </a:effectLst>
        </p:spPr>
        <p:txBody>
          <a:bodyPr wrap="none" anchor="ctr"/>
          <a:lstStyle/>
          <a:p>
            <a:pPr algn="ctr" rtl="1" eaLnBrk="1" hangingPunct="1">
              <a:defRPr/>
            </a:pPr>
            <a:r>
              <a:rPr lang="ar-SA" sz="2200" b="1" u="sng" dirty="0" smtClean="0">
                <a:solidFill>
                  <a:schemeClr val="bg2"/>
                </a:solidFill>
                <a:latin typeface="Times New Roman" pitchFamily="18" charset="0"/>
                <a:cs typeface="Arial" pitchFamily="34" charset="0"/>
              </a:rPr>
              <a:t>الراتب: هو مقابل نقدى يدفع للموظف مقابل عملة ويشمل:</a:t>
            </a:r>
            <a:endParaRPr lang="en-US" sz="2200" b="1" dirty="0">
              <a:solidFill>
                <a:schemeClr val="bg2"/>
              </a:solidFill>
              <a:latin typeface="Times New Roman" pitchFamily="18" charset="0"/>
              <a:cs typeface="Arial" pitchFamily="34" charset="0"/>
            </a:endParaRPr>
          </a:p>
        </p:txBody>
      </p:sp>
      <p:sp>
        <p:nvSpPr>
          <p:cNvPr id="21" name="Rectangle 15"/>
          <p:cNvSpPr>
            <a:spLocks noChangeArrowheads="1"/>
          </p:cNvSpPr>
          <p:nvPr/>
        </p:nvSpPr>
        <p:spPr bwMode="auto">
          <a:xfrm>
            <a:off x="3203848" y="5085184"/>
            <a:ext cx="2736304" cy="144016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000" b="1" dirty="0" smtClean="0">
                <a:latin typeface="Times New Roman" pitchFamily="18" charset="0"/>
                <a:cs typeface="Arial" pitchFamily="34" charset="0"/>
              </a:rPr>
              <a:t>مبالغ تضاف للراتب الأساسي</a:t>
            </a:r>
          </a:p>
          <a:p>
            <a:pPr algn="ctr" rtl="1" eaLnBrk="1" hangingPunct="1"/>
            <a:r>
              <a:rPr lang="ar-SA" sz="2000" b="1" dirty="0" smtClean="0">
                <a:latin typeface="Times New Roman" pitchFamily="18" charset="0"/>
                <a:cs typeface="Arial" pitchFamily="34" charset="0"/>
              </a:rPr>
              <a:t>وفقاً للقواعد النظامية </a:t>
            </a:r>
          </a:p>
          <a:p>
            <a:pPr algn="ctr" rtl="1" eaLnBrk="1" hangingPunct="1"/>
            <a:r>
              <a:rPr lang="ar-SA" sz="2000" b="1" dirty="0" smtClean="0">
                <a:latin typeface="Times New Roman" pitchFamily="18" charset="0"/>
                <a:cs typeface="Arial" pitchFamily="34" charset="0"/>
              </a:rPr>
              <a:t>المقررة فى الدولة</a:t>
            </a:r>
            <a:endParaRPr lang="en-US" sz="2000" b="1" dirty="0">
              <a:latin typeface="Times New Roman" pitchFamily="18" charset="0"/>
              <a:cs typeface="Arial" pitchFamily="34" charset="0"/>
            </a:endParaRPr>
          </a:p>
        </p:txBody>
      </p:sp>
      <p:sp>
        <p:nvSpPr>
          <p:cNvPr id="22" name="Rectangle 15"/>
          <p:cNvSpPr>
            <a:spLocks noChangeArrowheads="1"/>
          </p:cNvSpPr>
          <p:nvPr/>
        </p:nvSpPr>
        <p:spPr bwMode="auto">
          <a:xfrm>
            <a:off x="179512" y="5085184"/>
            <a:ext cx="2736304" cy="1368152"/>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000" b="1" dirty="0" smtClean="0">
                <a:latin typeface="Times New Roman" pitchFamily="18" charset="0"/>
                <a:cs typeface="Arial" pitchFamily="34" charset="0"/>
              </a:rPr>
              <a:t>مبالغ تدفع للموظف </a:t>
            </a:r>
          </a:p>
          <a:p>
            <a:pPr algn="ctr" rtl="1" eaLnBrk="1" hangingPunct="1"/>
            <a:r>
              <a:rPr lang="ar-SA" sz="2000" b="1" dirty="0" smtClean="0">
                <a:latin typeface="Times New Roman" pitchFamily="18" charset="0"/>
                <a:cs typeface="Arial" pitchFamily="34" charset="0"/>
              </a:rPr>
              <a:t>بسبب مقتضيات العمل</a:t>
            </a:r>
          </a:p>
          <a:p>
            <a:pPr algn="ctr" rtl="1" eaLnBrk="1" hangingPunct="1"/>
            <a:r>
              <a:rPr lang="ar-SA" sz="2000" b="1" dirty="0" smtClean="0">
                <a:latin typeface="Times New Roman" pitchFamily="18" charset="0"/>
                <a:cs typeface="Arial" pitchFamily="34" charset="0"/>
              </a:rPr>
              <a:t>ولا تعد جزء من الراتب</a:t>
            </a:r>
            <a:endParaRPr lang="en-US" sz="2000" b="1" dirty="0">
              <a:latin typeface="Times New Roman" pitchFamily="18" charset="0"/>
              <a:cs typeface="Arial" pitchFamily="34" charset="0"/>
            </a:endParaRPr>
          </a:p>
        </p:txBody>
      </p:sp>
      <p:sp>
        <p:nvSpPr>
          <p:cNvPr id="23" name="Rectangle 15"/>
          <p:cNvSpPr>
            <a:spLocks noChangeArrowheads="1"/>
          </p:cNvSpPr>
          <p:nvPr/>
        </p:nvSpPr>
        <p:spPr bwMode="auto">
          <a:xfrm>
            <a:off x="6156176" y="5157192"/>
            <a:ext cx="2736304" cy="1368152"/>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000" b="1" dirty="0" smtClean="0">
                <a:latin typeface="Times New Roman" pitchFamily="18" charset="0"/>
                <a:cs typeface="Arial" pitchFamily="34" charset="0"/>
              </a:rPr>
              <a:t>يخضع تحديد الراتب الأساسي</a:t>
            </a:r>
          </a:p>
          <a:p>
            <a:pPr algn="ctr" rtl="1" eaLnBrk="1" hangingPunct="1"/>
            <a:r>
              <a:rPr lang="ar-SA" sz="2000" b="1" dirty="0" smtClean="0">
                <a:latin typeface="Times New Roman" pitchFamily="18" charset="0"/>
                <a:cs typeface="Arial" pitchFamily="34" charset="0"/>
              </a:rPr>
              <a:t>لعدة اعتبارات:</a:t>
            </a:r>
          </a:p>
          <a:p>
            <a:pPr algn="ctr" rtl="1" eaLnBrk="1" hangingPunct="1"/>
            <a:r>
              <a:rPr lang="ar-SA" sz="2000" b="1" dirty="0" smtClean="0">
                <a:latin typeface="Times New Roman" pitchFamily="18" charset="0"/>
                <a:cs typeface="Arial" pitchFamily="34" charset="0"/>
              </a:rPr>
              <a:t>مالية ــ قانونية ــ اجتماعية</a:t>
            </a:r>
            <a:endParaRPr lang="en-US" sz="2000" b="1" dirty="0">
              <a:latin typeface="Times New Roman" pitchFamily="18" charset="0"/>
              <a:cs typeface="Arial" pitchFamily="34" charset="0"/>
            </a:endParaRPr>
          </a:p>
        </p:txBody>
      </p:sp>
      <p:cxnSp>
        <p:nvCxnSpPr>
          <p:cNvPr id="18" name="Straight Arrow Connector 17"/>
          <p:cNvCxnSpPr/>
          <p:nvPr/>
        </p:nvCxnSpPr>
        <p:spPr>
          <a:xfrm rot="5400000">
            <a:off x="1600200" y="3886200"/>
            <a:ext cx="457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Straight Arrow Connector 19"/>
          <p:cNvCxnSpPr>
            <a:stCxn id="16394" idx="1"/>
          </p:cNvCxnSpPr>
          <p:nvPr/>
        </p:nvCxnSpPr>
        <p:spPr>
          <a:xfrm rot="16200000" flipH="1" flipV="1">
            <a:off x="7540960" y="3876464"/>
            <a:ext cx="469776" cy="689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rot="5400000">
            <a:off x="4281642" y="3885406"/>
            <a:ext cx="457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0" name="Straight Connector 29"/>
          <p:cNvCxnSpPr/>
          <p:nvPr/>
        </p:nvCxnSpPr>
        <p:spPr>
          <a:xfrm rot="5400000">
            <a:off x="4167342" y="3313906"/>
            <a:ext cx="685800" cy="1588"/>
          </a:xfrm>
          <a:prstGeom prst="line">
            <a:avLst/>
          </a:prstGeom>
        </p:spPr>
        <p:style>
          <a:lnRef idx="2">
            <a:schemeClr val="dk1"/>
          </a:lnRef>
          <a:fillRef idx="0">
            <a:schemeClr val="dk1"/>
          </a:fillRef>
          <a:effectRef idx="1">
            <a:schemeClr val="dk1"/>
          </a:effectRef>
          <a:fontRef idx="minor">
            <a:schemeClr val="tx1"/>
          </a:fontRef>
        </p:style>
      </p:cxnSp>
      <p:sp>
        <p:nvSpPr>
          <p:cNvPr id="25" name="Slide Number Placeholder 24"/>
          <p:cNvSpPr>
            <a:spLocks noGrp="1"/>
          </p:cNvSpPr>
          <p:nvPr>
            <p:ph type="sldNum" sz="quarter" idx="12"/>
          </p:nvPr>
        </p:nvSpPr>
        <p:spPr>
          <a:xfrm>
            <a:off x="457200" y="6492875"/>
            <a:ext cx="2133600" cy="365125"/>
          </a:xfrm>
        </p:spPr>
        <p:txBody>
          <a:bodyPr/>
          <a:lstStyle/>
          <a:p>
            <a:fld id="{9B76C22A-7A47-4F80-9E27-1E8BAD66440F}" type="slidenum">
              <a:rPr lang="ar-SA" smtClean="0"/>
              <a:pPr/>
              <a:t>59</a:t>
            </a:fld>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ox(i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ox(i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box(in)">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20"/>
          <p:cNvSpPr>
            <a:spLocks noChangeArrowheads="1"/>
          </p:cNvSpPr>
          <p:nvPr/>
        </p:nvSpPr>
        <p:spPr bwMode="auto">
          <a:xfrm>
            <a:off x="762000" y="285728"/>
            <a:ext cx="7696200" cy="1071563"/>
          </a:xfrm>
          <a:prstGeom prst="cube">
            <a:avLst>
              <a:gd name="adj" fmla="val 14745"/>
            </a:avLst>
          </a:prstGeom>
          <a:solidFill>
            <a:srgbClr val="D3FFFF"/>
          </a:solidFill>
          <a:ln w="50800">
            <a:solidFill>
              <a:srgbClr val="00BCB8"/>
            </a:solidFill>
            <a:miter lim="800000"/>
            <a:headEnd/>
            <a:tailEnd/>
          </a:ln>
        </p:spPr>
        <p:txBody>
          <a:bodyPr wrap="none" lIns="91402" tIns="82768" rIns="91402" bIns="45701" anchor="ctr"/>
          <a:lstStyle/>
          <a:p>
            <a:pPr algn="ctr"/>
            <a:endParaRPr lang="ar-SA" sz="3600">
              <a:solidFill>
                <a:srgbClr val="006600"/>
              </a:solidFill>
            </a:endParaRPr>
          </a:p>
        </p:txBody>
      </p:sp>
      <p:sp>
        <p:nvSpPr>
          <p:cNvPr id="7" name="AutoShape 8"/>
          <p:cNvSpPr>
            <a:spLocks noChangeArrowheads="1"/>
          </p:cNvSpPr>
          <p:nvPr/>
        </p:nvSpPr>
        <p:spPr bwMode="auto">
          <a:xfrm>
            <a:off x="457200" y="1447800"/>
            <a:ext cx="8291264" cy="5111750"/>
          </a:xfrm>
          <a:prstGeom prst="flowChartMultidocument">
            <a:avLst/>
          </a:prstGeom>
          <a:solidFill>
            <a:srgbClr val="CBE5FF"/>
          </a:solidFill>
          <a:ln w="57150">
            <a:solidFill>
              <a:srgbClr val="0000FF"/>
            </a:solidFill>
            <a:miter lim="800000"/>
            <a:headEnd/>
            <a:tailEnd/>
          </a:ln>
        </p:spPr>
        <p:txBody>
          <a:bodyPr/>
          <a:lstStyle/>
          <a:p>
            <a:pPr marL="342900" indent="-342900" eaLnBrk="0" hangingPunct="0">
              <a:lnSpc>
                <a:spcPct val="235000"/>
              </a:lnSpc>
              <a:spcBef>
                <a:spcPct val="20000"/>
              </a:spcBef>
              <a:buFont typeface="Arial" pitchFamily="34" charset="0"/>
              <a:buNone/>
            </a:pPr>
            <a:r>
              <a:rPr lang="ar-SA" sz="3600">
                <a:solidFill>
                  <a:srgbClr val="009900"/>
                </a:solidFill>
              </a:rPr>
              <a:t>  </a:t>
            </a:r>
            <a:endParaRPr lang="en-US" sz="3600" dirty="0">
              <a:solidFill>
                <a:srgbClr val="009900"/>
              </a:solidFill>
            </a:endParaRPr>
          </a:p>
        </p:txBody>
      </p:sp>
      <p:sp>
        <p:nvSpPr>
          <p:cNvPr id="5" name="عنصر نائب لرقم الشريحة 4"/>
          <p:cNvSpPr>
            <a:spLocks noGrp="1"/>
          </p:cNvSpPr>
          <p:nvPr>
            <p:ph type="sldNum" sz="quarter" idx="12"/>
          </p:nvPr>
        </p:nvSpPr>
        <p:spPr/>
        <p:txBody>
          <a:bodyPr/>
          <a:lstStyle/>
          <a:p>
            <a:pPr>
              <a:defRPr/>
            </a:pPr>
            <a:fld id="{ABFC1267-0384-4D03-990C-953C3F13E967}" type="slidenum">
              <a:rPr lang="ar-SA" smtClean="0">
                <a:solidFill>
                  <a:prstClr val="black">
                    <a:tint val="75000"/>
                  </a:prstClr>
                </a:solidFill>
              </a:rPr>
              <a:pPr>
                <a:defRPr/>
              </a:pPr>
              <a:t>6</a:t>
            </a:fld>
            <a:endParaRPr lang="ar-SA">
              <a:solidFill>
                <a:prstClr val="black">
                  <a:tint val="75000"/>
                </a:prstClr>
              </a:solidFill>
            </a:endParaRPr>
          </a:p>
        </p:txBody>
      </p:sp>
      <p:sp>
        <p:nvSpPr>
          <p:cNvPr id="8" name="مستطيل 7"/>
          <p:cNvSpPr/>
          <p:nvPr/>
        </p:nvSpPr>
        <p:spPr>
          <a:xfrm>
            <a:off x="838200" y="428604"/>
            <a:ext cx="7391400"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SA" sz="5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تعريف </a:t>
            </a:r>
            <a:r>
              <a:rPr lang="ar-SA" sz="5400" b="1" spc="50" dirty="0" err="1">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ادارة</a:t>
            </a:r>
            <a:r>
              <a:rPr lang="ar-SA" sz="54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 الموارد البشرية</a:t>
            </a:r>
          </a:p>
        </p:txBody>
      </p:sp>
      <p:sp>
        <p:nvSpPr>
          <p:cNvPr id="9" name="Rectangle 2"/>
          <p:cNvSpPr>
            <a:spLocks noChangeArrowheads="1"/>
          </p:cNvSpPr>
          <p:nvPr/>
        </p:nvSpPr>
        <p:spPr bwMode="auto">
          <a:xfrm>
            <a:off x="611560" y="2484492"/>
            <a:ext cx="6912768" cy="3016210"/>
          </a:xfrm>
          <a:prstGeom prst="rect">
            <a:avLst/>
          </a:prstGeom>
          <a:noFill/>
          <a:ln w="9525">
            <a:noFill/>
            <a:miter lim="800000"/>
            <a:headEnd/>
            <a:tailEnd/>
          </a:ln>
          <a:effectLst/>
        </p:spPr>
        <p:txBody>
          <a:bodyPr wrap="square" anchor="ctr">
            <a:spAutoFit/>
          </a:bodyPr>
          <a:lstStyle/>
          <a:p>
            <a:pPr indent="215900" algn="ctr"/>
            <a:r>
              <a:rPr lang="ar-SA" sz="3800" b="1" dirty="0">
                <a:solidFill>
                  <a:prstClr val="black"/>
                </a:solidFill>
                <a:cs typeface="MCS Taybah S_U normal." pitchFamily="2" charset="-78"/>
              </a:rPr>
              <a:t>جميع الأنشطة الإدارية المرتبطة بتحديد احتياجات المنظمة من الموارد </a:t>
            </a:r>
            <a:r>
              <a:rPr lang="ar-SA" sz="3800" b="1" dirty="0" smtClean="0">
                <a:solidFill>
                  <a:prstClr val="black"/>
                </a:solidFill>
                <a:cs typeface="MCS Taybah S_U normal." pitchFamily="2" charset="-78"/>
              </a:rPr>
              <a:t>البشرية، وتنمية </a:t>
            </a:r>
            <a:r>
              <a:rPr lang="ar-SA" sz="3800" b="1" dirty="0">
                <a:solidFill>
                  <a:prstClr val="black"/>
                </a:solidFill>
                <a:cs typeface="MCS Taybah S_U normal." pitchFamily="2" charset="-78"/>
              </a:rPr>
              <a:t>قدراتها ورفع </a:t>
            </a:r>
            <a:r>
              <a:rPr lang="ar-SA" sz="3800" b="1" dirty="0" smtClean="0">
                <a:solidFill>
                  <a:prstClr val="black"/>
                </a:solidFill>
                <a:cs typeface="MCS Taybah S_U normal." pitchFamily="2" charset="-78"/>
              </a:rPr>
              <a:t>كفاءتها، </a:t>
            </a:r>
            <a:r>
              <a:rPr lang="ar-SA" sz="3800" b="1" dirty="0">
                <a:solidFill>
                  <a:prstClr val="black"/>
                </a:solidFill>
                <a:cs typeface="MCS Taybah S_U normal." pitchFamily="2" charset="-78"/>
              </a:rPr>
              <a:t>ومنحها التعويض والتحفيز والرعاية الكاملة، بهدف الاستفادة القصوى من جهدها وفكرها من أجل تحقيق أهداف المنظمة.</a:t>
            </a:r>
          </a:p>
        </p:txBody>
      </p:sp>
    </p:spTree>
    <p:extLst>
      <p:ext uri="{BB962C8B-B14F-4D97-AF65-F5344CB8AC3E}">
        <p14:creationId xmlns:p14="http://schemas.microsoft.com/office/powerpoint/2010/main" xmlns="" val="2435607969"/>
      </p:ext>
    </p:extLst>
  </p:cSld>
  <p:clrMapOvr>
    <a:masterClrMapping/>
  </p:clrMapOvr>
  <p:transition>
    <p:sndAc>
      <p:stSnd>
        <p:snd r:embed="rId2" name="Utopia Default.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1+#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5" presetClass="entr" presetSubtype="0"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p:cTn id="12" dur="1000" fill="hold"/>
                                        <p:tgtEl>
                                          <p:spTgt spid="8">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8">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8">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800" decel="100000"/>
                                        <p:tgtEl>
                                          <p:spTgt spid="7"/>
                                        </p:tgtEl>
                                      </p:cBhvr>
                                    </p:animEffect>
                                    <p:anim calcmode="lin" valueType="num">
                                      <p:cBhvr>
                                        <p:cTn id="20" dur="800" decel="100000" fill="hold"/>
                                        <p:tgtEl>
                                          <p:spTgt spid="7"/>
                                        </p:tgtEl>
                                        <p:attrNameLst>
                                          <p:attrName>style.rotation</p:attrName>
                                        </p:attrNameLst>
                                      </p:cBhvr>
                                      <p:tavLst>
                                        <p:tav tm="0">
                                          <p:val>
                                            <p:fltVal val="-90"/>
                                          </p:val>
                                        </p:tav>
                                        <p:tav tm="100000">
                                          <p:val>
                                            <p:fltVal val="0"/>
                                          </p:val>
                                        </p:tav>
                                      </p:tavLst>
                                    </p:anim>
                                    <p:anim calcmode="lin" valueType="num">
                                      <p:cBhvr>
                                        <p:cTn id="21" dur="800" decel="100000" fill="hold"/>
                                        <p:tgtEl>
                                          <p:spTgt spid="7"/>
                                        </p:tgtEl>
                                        <p:attrNameLst>
                                          <p:attrName>ppt_x</p:attrName>
                                        </p:attrNameLst>
                                      </p:cBhvr>
                                      <p:tavLst>
                                        <p:tav tm="0">
                                          <p:val>
                                            <p:strVal val="#ppt_x+0.4"/>
                                          </p:val>
                                        </p:tav>
                                        <p:tav tm="100000">
                                          <p:val>
                                            <p:strVal val="#ppt_x-0.05"/>
                                          </p:val>
                                        </p:tav>
                                      </p:tavLst>
                                    </p:anim>
                                    <p:anim calcmode="lin" valueType="num">
                                      <p:cBhvr>
                                        <p:cTn id="22" dur="800" decel="100000" fill="hold"/>
                                        <p:tgtEl>
                                          <p:spTgt spid="7"/>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box(in)">
                                      <p:cBhvr>
                                        <p:cTn id="29" dur="5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19672" y="260648"/>
            <a:ext cx="5688632" cy="533400"/>
          </a:xfrm>
          <a:solidFill>
            <a:srgbClr val="00FF00"/>
          </a:solidFill>
        </p:spPr>
        <p:txBody>
          <a:bodyPr>
            <a:normAutofit fontScale="90000"/>
          </a:bodyPr>
          <a:lstStyle/>
          <a:p>
            <a:pPr algn="ctr" eaLnBrk="1" hangingPunct="1"/>
            <a:r>
              <a:rPr lang="ar-SA" dirty="0" smtClean="0">
                <a:solidFill>
                  <a:srgbClr val="9900CC"/>
                </a:solidFill>
                <a:cs typeface="Times New Roman" pitchFamily="18" charset="0"/>
              </a:rPr>
              <a:t>الحوافز</a:t>
            </a:r>
            <a:endParaRPr lang="en-US" dirty="0" smtClean="0"/>
          </a:p>
        </p:txBody>
      </p:sp>
      <p:sp>
        <p:nvSpPr>
          <p:cNvPr id="16387" name="Rectangle 3"/>
          <p:cNvSpPr>
            <a:spLocks noGrp="1" noChangeArrowheads="1"/>
          </p:cNvSpPr>
          <p:nvPr>
            <p:ph type="body" idx="1"/>
          </p:nvPr>
        </p:nvSpPr>
        <p:spPr>
          <a:xfrm>
            <a:off x="609600" y="2362200"/>
            <a:ext cx="7772400" cy="4114800"/>
          </a:xfrm>
        </p:spPr>
        <p:txBody>
          <a:bodyPr/>
          <a:lstStyle/>
          <a:p>
            <a:pPr algn="r" eaLnBrk="1" hangingPunct="1">
              <a:buFontTx/>
              <a:buNone/>
            </a:pPr>
            <a:endParaRPr lang="ar-EG" dirty="0" smtClean="0">
              <a:cs typeface="Times New Roman" pitchFamily="18" charset="0"/>
            </a:endParaRPr>
          </a:p>
          <a:p>
            <a:pPr eaLnBrk="1" hangingPunct="1"/>
            <a:endParaRPr lang="ar-EG" dirty="0" smtClean="0">
              <a:cs typeface="Times New Roman" pitchFamily="18" charset="0"/>
            </a:endParaRPr>
          </a:p>
          <a:p>
            <a:pPr eaLnBrk="1" hangingPunct="1">
              <a:buFontTx/>
              <a:buNone/>
            </a:pPr>
            <a:endParaRPr lang="en-US" dirty="0" smtClean="0"/>
          </a:p>
        </p:txBody>
      </p:sp>
      <p:sp>
        <p:nvSpPr>
          <p:cNvPr id="16399" name="Rectangle 15"/>
          <p:cNvSpPr>
            <a:spLocks noChangeArrowheads="1"/>
          </p:cNvSpPr>
          <p:nvPr/>
        </p:nvSpPr>
        <p:spPr bwMode="auto">
          <a:xfrm>
            <a:off x="1475656" y="3284984"/>
            <a:ext cx="6768752" cy="53340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solidFill>
                  <a:srgbClr val="FF0000"/>
                </a:solidFill>
                <a:latin typeface="Times New Roman" pitchFamily="18" charset="0"/>
                <a:cs typeface="Arial" pitchFamily="34" charset="0"/>
              </a:rPr>
              <a:t>حوافز مستمدة من الوظيفة:  </a:t>
            </a:r>
            <a:r>
              <a:rPr lang="ar-SA" sz="2400" b="1" dirty="0" smtClean="0">
                <a:latin typeface="Times New Roman" pitchFamily="18" charset="0"/>
                <a:cs typeface="Arial" pitchFamily="34" charset="0"/>
              </a:rPr>
              <a:t>وتشمل طبيعة العمل ومحتوى الوظيفة</a:t>
            </a:r>
            <a:endParaRPr lang="en-US" sz="2400" b="1" dirty="0">
              <a:latin typeface="Times New Roman" pitchFamily="18" charset="0"/>
              <a:cs typeface="Arial" pitchFamily="34" charset="0"/>
            </a:endParaRPr>
          </a:p>
        </p:txBody>
      </p:sp>
      <p:sp>
        <p:nvSpPr>
          <p:cNvPr id="80915" name="Rectangle 19"/>
          <p:cNvSpPr>
            <a:spLocks noChangeArrowheads="1"/>
          </p:cNvSpPr>
          <p:nvPr/>
        </p:nvSpPr>
        <p:spPr bwMode="auto">
          <a:xfrm>
            <a:off x="0" y="1484784"/>
            <a:ext cx="8820472" cy="1066800"/>
          </a:xfrm>
          <a:prstGeom prst="rect">
            <a:avLst/>
          </a:prstGeom>
          <a:ln>
            <a:headEnd type="none" w="sm" len="sm"/>
            <a:tailEnd type="none" w="sm" len="sm"/>
          </a:ln>
        </p:spPr>
        <p:style>
          <a:lnRef idx="1">
            <a:schemeClr val="accent4"/>
          </a:lnRef>
          <a:fillRef idx="2">
            <a:schemeClr val="accent4"/>
          </a:fillRef>
          <a:effectRef idx="1">
            <a:schemeClr val="accent4"/>
          </a:effectRef>
          <a:fontRef idx="minor">
            <a:schemeClr val="dk1"/>
          </a:fontRef>
        </p:style>
        <p:txBody>
          <a:bodyPr wrap="none" anchor="ctr"/>
          <a:lstStyle/>
          <a:p>
            <a:pPr algn="ctr" rtl="1" eaLnBrk="1" hangingPunct="1">
              <a:defRPr/>
            </a:pPr>
            <a:r>
              <a:rPr lang="ar-SA" sz="2800" b="1" u="sng" dirty="0" smtClean="0">
                <a:solidFill>
                  <a:schemeClr val="tx1"/>
                </a:solidFill>
                <a:latin typeface="Times New Roman" pitchFamily="18" charset="0"/>
                <a:cs typeface="Arial" pitchFamily="34" charset="0"/>
              </a:rPr>
              <a:t>منافع مادية أو معنوية تشبع النقص فى حاجات الأفراد وتوجة سلوكهم</a:t>
            </a:r>
          </a:p>
          <a:p>
            <a:pPr algn="ctr" rtl="1" eaLnBrk="1" hangingPunct="1">
              <a:defRPr/>
            </a:pPr>
            <a:r>
              <a:rPr lang="ar-SA" sz="2800" b="1" u="sng" dirty="0" smtClean="0">
                <a:solidFill>
                  <a:schemeClr val="tx1"/>
                </a:solidFill>
                <a:latin typeface="Times New Roman" pitchFamily="18" charset="0"/>
                <a:cs typeface="Arial" pitchFamily="34" charset="0"/>
              </a:rPr>
              <a:t> وتنقسم الى عدة أنواع:</a:t>
            </a:r>
            <a:endParaRPr lang="en-US" sz="2800" b="1" dirty="0">
              <a:solidFill>
                <a:schemeClr val="tx1"/>
              </a:solidFill>
              <a:latin typeface="Times New Roman" pitchFamily="18" charset="0"/>
              <a:cs typeface="Arial" pitchFamily="34" charset="0"/>
            </a:endParaRPr>
          </a:p>
        </p:txBody>
      </p:sp>
      <p:sp>
        <p:nvSpPr>
          <p:cNvPr id="16" name="Rectangle 15"/>
          <p:cNvSpPr>
            <a:spLocks noChangeArrowheads="1"/>
          </p:cNvSpPr>
          <p:nvPr/>
        </p:nvSpPr>
        <p:spPr bwMode="auto">
          <a:xfrm>
            <a:off x="1547664" y="4221088"/>
            <a:ext cx="6696744" cy="53340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solidFill>
                  <a:srgbClr val="FF0000"/>
                </a:solidFill>
                <a:latin typeface="Times New Roman" pitchFamily="18" charset="0"/>
                <a:cs typeface="Arial" pitchFamily="34" charset="0"/>
              </a:rPr>
              <a:t>حوافز مالية:  </a:t>
            </a:r>
            <a:r>
              <a:rPr lang="ar-SA" sz="2400" b="1" dirty="0" smtClean="0">
                <a:latin typeface="Times New Roman" pitchFamily="18" charset="0"/>
                <a:cs typeface="Arial" pitchFamily="34" charset="0"/>
              </a:rPr>
              <a:t>وتشمل الراتب والحوافز والترقيات</a:t>
            </a:r>
            <a:endParaRPr lang="en-US" sz="2400" b="1" dirty="0">
              <a:latin typeface="Times New Roman" pitchFamily="18" charset="0"/>
              <a:cs typeface="Arial" pitchFamily="34" charset="0"/>
            </a:endParaRPr>
          </a:p>
        </p:txBody>
      </p:sp>
      <p:sp>
        <p:nvSpPr>
          <p:cNvPr id="17" name="Rectangle 15"/>
          <p:cNvSpPr>
            <a:spLocks noChangeArrowheads="1"/>
          </p:cNvSpPr>
          <p:nvPr/>
        </p:nvSpPr>
        <p:spPr bwMode="auto">
          <a:xfrm>
            <a:off x="1187624" y="5157192"/>
            <a:ext cx="7344816" cy="53340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solidFill>
                  <a:srgbClr val="FF0000"/>
                </a:solidFill>
                <a:latin typeface="Times New Roman" pitchFamily="18" charset="0"/>
                <a:cs typeface="Arial" pitchFamily="34" charset="0"/>
              </a:rPr>
              <a:t>حوافز مستمدة من علاقات العمل:  </a:t>
            </a:r>
            <a:r>
              <a:rPr lang="ar-SA" sz="2400" b="1" dirty="0" smtClean="0">
                <a:latin typeface="Times New Roman" pitchFamily="18" charset="0"/>
                <a:cs typeface="Arial" pitchFamily="34" charset="0"/>
              </a:rPr>
              <a:t>وتشمل العلاقات مع الرؤساء والزملاء</a:t>
            </a:r>
            <a:endParaRPr lang="en-US" sz="2400" b="1" dirty="0">
              <a:latin typeface="Times New Roman" pitchFamily="18" charset="0"/>
              <a:cs typeface="Arial" pitchFamily="34" charset="0"/>
            </a:endParaRPr>
          </a:p>
        </p:txBody>
      </p:sp>
      <p:sp>
        <p:nvSpPr>
          <p:cNvPr id="18" name="Rectangle 15"/>
          <p:cNvSpPr>
            <a:spLocks noChangeArrowheads="1"/>
          </p:cNvSpPr>
          <p:nvPr/>
        </p:nvSpPr>
        <p:spPr bwMode="auto">
          <a:xfrm>
            <a:off x="323528" y="6021288"/>
            <a:ext cx="8424936" cy="53340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solidFill>
                  <a:srgbClr val="FF0000"/>
                </a:solidFill>
                <a:latin typeface="Times New Roman" pitchFamily="18" charset="0"/>
                <a:cs typeface="Arial" pitchFamily="34" charset="0"/>
              </a:rPr>
              <a:t>حوافز مستمدة من بيئة العمل:  </a:t>
            </a:r>
            <a:r>
              <a:rPr lang="ar-SA" sz="2400" b="1" dirty="0" smtClean="0">
                <a:latin typeface="Times New Roman" pitchFamily="18" charset="0"/>
                <a:cs typeface="Arial" pitchFamily="34" charset="0"/>
              </a:rPr>
              <a:t>وتشمل النظم والاجراءات – التدريب – مكان العمل...</a:t>
            </a:r>
            <a:endParaRPr lang="en-US" sz="2400" b="1" dirty="0">
              <a:latin typeface="Times New Roman" pitchFamily="18" charset="0"/>
              <a:cs typeface="Arial" pitchFamily="34" charset="0"/>
            </a:endParaRPr>
          </a:p>
        </p:txBody>
      </p:sp>
      <p:sp>
        <p:nvSpPr>
          <p:cNvPr id="11" name="Slide Number Placeholder 10"/>
          <p:cNvSpPr>
            <a:spLocks noGrp="1"/>
          </p:cNvSpPr>
          <p:nvPr>
            <p:ph type="sldNum" sz="quarter" idx="12"/>
          </p:nvPr>
        </p:nvSpPr>
        <p:spPr>
          <a:xfrm>
            <a:off x="457200" y="6492875"/>
            <a:ext cx="2133600" cy="365125"/>
          </a:xfrm>
        </p:spPr>
        <p:txBody>
          <a:bodyPr/>
          <a:lstStyle/>
          <a:p>
            <a:fld id="{9B76C22A-7A47-4F80-9E27-1E8BAD66440F}" type="slidenum">
              <a:rPr lang="ar-SA" smtClean="0"/>
              <a:pPr/>
              <a:t>60</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399"/>
                                        </p:tgtEl>
                                        <p:attrNameLst>
                                          <p:attrName>style.visibility</p:attrName>
                                        </p:attrNameLst>
                                      </p:cBhvr>
                                      <p:to>
                                        <p:strVal val="visible"/>
                                      </p:to>
                                    </p:set>
                                    <p:animEffect transition="in" filter="box(in)">
                                      <p:cBhvr>
                                        <p:cTn id="7" dur="500"/>
                                        <p:tgtEl>
                                          <p:spTgt spid="1639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ox(i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ox(i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in)">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9" grpId="0" animBg="1"/>
      <p:bldP spid="16" grpId="0" animBg="1"/>
      <p:bldP spid="17" grpId="0" animBg="1"/>
      <p:bldP spid="1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19672" y="260648"/>
            <a:ext cx="5688632" cy="533400"/>
          </a:xfrm>
          <a:solidFill>
            <a:srgbClr val="00FF00"/>
          </a:solidFill>
        </p:spPr>
        <p:txBody>
          <a:bodyPr>
            <a:normAutofit fontScale="90000"/>
          </a:bodyPr>
          <a:lstStyle/>
          <a:p>
            <a:pPr algn="ctr" eaLnBrk="1" hangingPunct="1"/>
            <a:r>
              <a:rPr lang="ar-SA" b="1" dirty="0" smtClean="0">
                <a:solidFill>
                  <a:srgbClr val="9900CC"/>
                </a:solidFill>
                <a:cs typeface="Times New Roman" pitchFamily="18" charset="0"/>
              </a:rPr>
              <a:t>تقويم الأداء</a:t>
            </a:r>
            <a:endParaRPr lang="en-US" b="1" dirty="0" smtClean="0"/>
          </a:p>
        </p:txBody>
      </p:sp>
      <p:sp>
        <p:nvSpPr>
          <p:cNvPr id="16387" name="Rectangle 3"/>
          <p:cNvSpPr>
            <a:spLocks noGrp="1" noChangeArrowheads="1"/>
          </p:cNvSpPr>
          <p:nvPr>
            <p:ph type="body" idx="1"/>
          </p:nvPr>
        </p:nvSpPr>
        <p:spPr>
          <a:xfrm>
            <a:off x="609600" y="2362200"/>
            <a:ext cx="7772400" cy="4114800"/>
          </a:xfrm>
        </p:spPr>
        <p:txBody>
          <a:bodyPr/>
          <a:lstStyle/>
          <a:p>
            <a:pPr algn="r" eaLnBrk="1" hangingPunct="1">
              <a:buFontTx/>
              <a:buNone/>
            </a:pPr>
            <a:endParaRPr lang="ar-EG" dirty="0" smtClean="0">
              <a:cs typeface="Times New Roman" pitchFamily="18" charset="0"/>
            </a:endParaRPr>
          </a:p>
          <a:p>
            <a:pPr eaLnBrk="1" hangingPunct="1"/>
            <a:endParaRPr lang="ar-EG" dirty="0" smtClean="0">
              <a:cs typeface="Times New Roman" pitchFamily="18" charset="0"/>
            </a:endParaRPr>
          </a:p>
          <a:p>
            <a:pPr eaLnBrk="1" hangingPunct="1">
              <a:buFontTx/>
              <a:buNone/>
            </a:pPr>
            <a:endParaRPr lang="en-US" dirty="0" smtClean="0"/>
          </a:p>
        </p:txBody>
      </p:sp>
      <p:sp>
        <p:nvSpPr>
          <p:cNvPr id="16399" name="Rectangle 15"/>
          <p:cNvSpPr>
            <a:spLocks noChangeArrowheads="1"/>
          </p:cNvSpPr>
          <p:nvPr/>
        </p:nvSpPr>
        <p:spPr bwMode="auto">
          <a:xfrm>
            <a:off x="1259632" y="4437112"/>
            <a:ext cx="6768752" cy="53340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ctr"/>
          <a:lstStyle/>
          <a:p>
            <a:pPr algn="ctr" rtl="1" eaLnBrk="1" hangingPunct="1"/>
            <a:r>
              <a:rPr lang="ar-SA" sz="2400" b="1" dirty="0" smtClean="0">
                <a:solidFill>
                  <a:srgbClr val="FF0000"/>
                </a:solidFill>
                <a:latin typeface="Times New Roman" pitchFamily="18" charset="0"/>
                <a:cs typeface="Arial" pitchFamily="34" charset="0"/>
              </a:rPr>
              <a:t>توزيع المكافات والحوافز</a:t>
            </a:r>
            <a:endParaRPr lang="en-US" sz="2400" b="1" dirty="0">
              <a:latin typeface="Times New Roman" pitchFamily="18" charset="0"/>
              <a:cs typeface="Arial" pitchFamily="34" charset="0"/>
            </a:endParaRPr>
          </a:p>
        </p:txBody>
      </p:sp>
      <p:sp>
        <p:nvSpPr>
          <p:cNvPr id="80915" name="Rectangle 19"/>
          <p:cNvSpPr>
            <a:spLocks noChangeArrowheads="1"/>
          </p:cNvSpPr>
          <p:nvPr/>
        </p:nvSpPr>
        <p:spPr bwMode="auto">
          <a:xfrm>
            <a:off x="0" y="1124744"/>
            <a:ext cx="8820472" cy="1066800"/>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rtl="1" eaLnBrk="1" hangingPunct="1">
              <a:defRPr/>
            </a:pPr>
            <a:r>
              <a:rPr lang="ar-SA" sz="2400" b="1" u="sng" dirty="0" smtClean="0">
                <a:solidFill>
                  <a:schemeClr val="tx1"/>
                </a:solidFill>
                <a:latin typeface="Times New Roman" pitchFamily="18" charset="0"/>
                <a:cs typeface="Arial" pitchFamily="34" charset="0"/>
              </a:rPr>
              <a:t>عملية تقويم الفرد فيما يتعلق بادائه ومقدرته على العمل، وامكانية تطويره مستقبلاً.</a:t>
            </a:r>
            <a:endParaRPr lang="en-US" sz="2400" b="1" dirty="0">
              <a:solidFill>
                <a:schemeClr val="tx1"/>
              </a:solidFill>
              <a:latin typeface="Times New Roman" pitchFamily="18" charset="0"/>
              <a:cs typeface="Arial" pitchFamily="34" charset="0"/>
            </a:endParaRPr>
          </a:p>
        </p:txBody>
      </p:sp>
      <p:sp>
        <p:nvSpPr>
          <p:cNvPr id="16" name="Rectangle 15"/>
          <p:cNvSpPr>
            <a:spLocks noChangeArrowheads="1"/>
          </p:cNvSpPr>
          <p:nvPr/>
        </p:nvSpPr>
        <p:spPr bwMode="auto">
          <a:xfrm>
            <a:off x="1331640" y="5301208"/>
            <a:ext cx="6696744" cy="53340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ctr"/>
          <a:lstStyle/>
          <a:p>
            <a:pPr algn="ctr" rtl="1" eaLnBrk="1" hangingPunct="1"/>
            <a:r>
              <a:rPr lang="ar-SA" sz="2400" b="1" dirty="0" smtClean="0">
                <a:solidFill>
                  <a:srgbClr val="FF0000"/>
                </a:solidFill>
                <a:latin typeface="Times New Roman" pitchFamily="18" charset="0"/>
                <a:cs typeface="Arial" pitchFamily="34" charset="0"/>
              </a:rPr>
              <a:t>ترقية ذوي الكفاءات</a:t>
            </a:r>
            <a:endParaRPr lang="en-US" sz="2400" b="1" dirty="0">
              <a:latin typeface="Times New Roman" pitchFamily="18" charset="0"/>
              <a:cs typeface="Arial" pitchFamily="34" charset="0"/>
            </a:endParaRPr>
          </a:p>
        </p:txBody>
      </p:sp>
      <p:sp>
        <p:nvSpPr>
          <p:cNvPr id="17" name="Rectangle 15"/>
          <p:cNvSpPr>
            <a:spLocks noChangeArrowheads="1"/>
          </p:cNvSpPr>
          <p:nvPr/>
        </p:nvSpPr>
        <p:spPr bwMode="auto">
          <a:xfrm>
            <a:off x="971600" y="6165304"/>
            <a:ext cx="7344816" cy="53340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wrap="none" anchor="ctr"/>
          <a:lstStyle/>
          <a:p>
            <a:pPr algn="ctr" rtl="1" eaLnBrk="1" hangingPunct="1"/>
            <a:r>
              <a:rPr lang="ar-SA" sz="2400" b="1" dirty="0" smtClean="0">
                <a:solidFill>
                  <a:srgbClr val="FF0000"/>
                </a:solidFill>
                <a:latin typeface="Times New Roman" pitchFamily="18" charset="0"/>
                <a:cs typeface="Arial" pitchFamily="34" charset="0"/>
              </a:rPr>
              <a:t>تحديد الاحتياجات التدريبية</a:t>
            </a:r>
            <a:endParaRPr lang="en-US" sz="2400" b="1" dirty="0">
              <a:latin typeface="Times New Roman" pitchFamily="18" charset="0"/>
              <a:cs typeface="Arial" pitchFamily="34" charset="0"/>
            </a:endParaRPr>
          </a:p>
        </p:txBody>
      </p:sp>
      <p:sp>
        <p:nvSpPr>
          <p:cNvPr id="18" name="Rectangle 15"/>
          <p:cNvSpPr>
            <a:spLocks noChangeArrowheads="1"/>
          </p:cNvSpPr>
          <p:nvPr/>
        </p:nvSpPr>
        <p:spPr bwMode="auto">
          <a:xfrm>
            <a:off x="323528" y="2492896"/>
            <a:ext cx="8352928" cy="1584176"/>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solidFill>
                  <a:srgbClr val="FF0000"/>
                </a:solidFill>
                <a:latin typeface="Times New Roman" pitchFamily="18" charset="0"/>
                <a:cs typeface="Arial" pitchFamily="34" charset="0"/>
              </a:rPr>
              <a:t>وقد اقتضى نظام الوظيفة العامة وتطبيقاً لمبدأ الجدارة وضع</a:t>
            </a:r>
          </a:p>
          <a:p>
            <a:pPr algn="ctr" rtl="1" eaLnBrk="1" hangingPunct="1"/>
            <a:r>
              <a:rPr lang="ar-SA" sz="2400" b="1" dirty="0" smtClean="0">
                <a:solidFill>
                  <a:srgbClr val="FF0000"/>
                </a:solidFill>
                <a:latin typeface="Times New Roman" pitchFamily="18" charset="0"/>
                <a:cs typeface="Arial" pitchFamily="34" charset="0"/>
              </a:rPr>
              <a:t> نظم لتقدير كفاءة الموظف بصفة دورية </a:t>
            </a:r>
          </a:p>
          <a:p>
            <a:pPr algn="ctr" rtl="1" eaLnBrk="1" hangingPunct="1"/>
            <a:r>
              <a:rPr lang="ar-SA" sz="2400" b="1" dirty="0" smtClean="0">
                <a:solidFill>
                  <a:srgbClr val="FF0000"/>
                </a:solidFill>
                <a:latin typeface="Times New Roman" pitchFamily="18" charset="0"/>
                <a:cs typeface="Arial" pitchFamily="34" charset="0"/>
              </a:rPr>
              <a:t>وفى مدد زمنية محددة، ووفق إجراءات محددة.</a:t>
            </a:r>
          </a:p>
          <a:p>
            <a:pPr algn="ctr" rtl="1" eaLnBrk="1" hangingPunct="1"/>
            <a:r>
              <a:rPr lang="ar-SA" sz="2400" b="1" dirty="0" smtClean="0">
                <a:solidFill>
                  <a:srgbClr val="FF0000"/>
                </a:solidFill>
                <a:latin typeface="Times New Roman" pitchFamily="18" charset="0"/>
                <a:cs typeface="Arial" pitchFamily="34" charset="0"/>
              </a:rPr>
              <a:t>ويساهم نظام تقويم الأداء فى تحقيق العديد من الفوائد للمنظمة منها:</a:t>
            </a:r>
            <a:endParaRPr lang="en-US" sz="2400" b="1" dirty="0">
              <a:latin typeface="Times New Roman" pitchFamily="18" charset="0"/>
              <a:cs typeface="Arial" pitchFamily="34" charset="0"/>
            </a:endParaRPr>
          </a:p>
        </p:txBody>
      </p:sp>
      <p:sp>
        <p:nvSpPr>
          <p:cNvPr id="11" name="Slide Number Placeholder 10"/>
          <p:cNvSpPr>
            <a:spLocks noGrp="1"/>
          </p:cNvSpPr>
          <p:nvPr>
            <p:ph type="sldNum" sz="quarter" idx="12"/>
          </p:nvPr>
        </p:nvSpPr>
        <p:spPr/>
        <p:txBody>
          <a:bodyPr/>
          <a:lstStyle/>
          <a:p>
            <a:fld id="{9B76C22A-7A47-4F80-9E27-1E8BAD66440F}" type="slidenum">
              <a:rPr lang="ar-SA" smtClean="0"/>
              <a:pPr/>
              <a:t>61</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i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99"/>
                                        </p:tgtEl>
                                        <p:attrNameLst>
                                          <p:attrName>style.visibility</p:attrName>
                                        </p:attrNameLst>
                                      </p:cBhvr>
                                      <p:to>
                                        <p:strVal val="visible"/>
                                      </p:to>
                                    </p:set>
                                    <p:animEffect transition="in" filter="box(in)">
                                      <p:cBhvr>
                                        <p:cTn id="12" dur="500"/>
                                        <p:tgtEl>
                                          <p:spTgt spid="1639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ox(in)">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ox(in)">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9" grpId="0" animBg="1"/>
      <p:bldP spid="16" grpId="0" animBg="1"/>
      <p:bldP spid="17" grpId="0" animBg="1"/>
      <p:bldP spid="18"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19672" y="260648"/>
            <a:ext cx="5688632" cy="533400"/>
          </a:xfrm>
          <a:solidFill>
            <a:srgbClr val="00FF00"/>
          </a:solidFill>
        </p:spPr>
        <p:txBody>
          <a:bodyPr>
            <a:normAutofit fontScale="90000"/>
          </a:bodyPr>
          <a:lstStyle/>
          <a:p>
            <a:pPr algn="ctr" eaLnBrk="1" hangingPunct="1"/>
            <a:r>
              <a:rPr lang="ar-SA" b="1" dirty="0" smtClean="0">
                <a:solidFill>
                  <a:srgbClr val="9900CC"/>
                </a:solidFill>
                <a:cs typeface="Times New Roman" pitchFamily="18" charset="0"/>
              </a:rPr>
              <a:t>الترقية</a:t>
            </a:r>
            <a:endParaRPr lang="en-US" b="1" dirty="0" smtClean="0"/>
          </a:p>
        </p:txBody>
      </p:sp>
      <p:sp>
        <p:nvSpPr>
          <p:cNvPr id="16387" name="Rectangle 3"/>
          <p:cNvSpPr>
            <a:spLocks noGrp="1" noChangeArrowheads="1"/>
          </p:cNvSpPr>
          <p:nvPr>
            <p:ph type="body" idx="1"/>
          </p:nvPr>
        </p:nvSpPr>
        <p:spPr>
          <a:xfrm>
            <a:off x="609600" y="2362200"/>
            <a:ext cx="7772400" cy="4114800"/>
          </a:xfrm>
        </p:spPr>
        <p:txBody>
          <a:bodyPr/>
          <a:lstStyle/>
          <a:p>
            <a:pPr algn="r" eaLnBrk="1" hangingPunct="1">
              <a:buFontTx/>
              <a:buNone/>
            </a:pPr>
            <a:endParaRPr lang="ar-EG" dirty="0" smtClean="0">
              <a:cs typeface="Times New Roman" pitchFamily="18" charset="0"/>
            </a:endParaRPr>
          </a:p>
          <a:p>
            <a:pPr eaLnBrk="1" hangingPunct="1"/>
            <a:endParaRPr lang="ar-EG" dirty="0" smtClean="0">
              <a:cs typeface="Times New Roman" pitchFamily="18" charset="0"/>
            </a:endParaRPr>
          </a:p>
          <a:p>
            <a:pPr eaLnBrk="1" hangingPunct="1">
              <a:buFontTx/>
              <a:buNone/>
            </a:pPr>
            <a:endParaRPr lang="en-US" dirty="0" smtClean="0"/>
          </a:p>
        </p:txBody>
      </p:sp>
      <p:sp>
        <p:nvSpPr>
          <p:cNvPr id="16399" name="Rectangle 15"/>
          <p:cNvSpPr>
            <a:spLocks noChangeArrowheads="1"/>
          </p:cNvSpPr>
          <p:nvPr/>
        </p:nvSpPr>
        <p:spPr bwMode="auto">
          <a:xfrm>
            <a:off x="3275856" y="4437112"/>
            <a:ext cx="3456384" cy="533400"/>
          </a:xfrm>
          <a:prstGeom prst="rect">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wrap="none" anchor="ctr"/>
          <a:lstStyle/>
          <a:p>
            <a:pPr algn="ctr" rtl="1" eaLnBrk="1" hangingPunct="1"/>
            <a:r>
              <a:rPr lang="ar-SA" sz="2400" b="1" dirty="0" smtClean="0">
                <a:solidFill>
                  <a:srgbClr val="FF0000"/>
                </a:solidFill>
                <a:latin typeface="Times New Roman" pitchFamily="18" charset="0"/>
                <a:cs typeface="Arial" pitchFamily="34" charset="0"/>
              </a:rPr>
              <a:t>أسس الترقية</a:t>
            </a:r>
            <a:endParaRPr lang="en-US" sz="2400" b="1" dirty="0">
              <a:latin typeface="Times New Roman" pitchFamily="18" charset="0"/>
              <a:cs typeface="Arial" pitchFamily="34" charset="0"/>
            </a:endParaRPr>
          </a:p>
        </p:txBody>
      </p:sp>
      <p:sp>
        <p:nvSpPr>
          <p:cNvPr id="80915" name="Rectangle 19"/>
          <p:cNvSpPr>
            <a:spLocks noChangeArrowheads="1"/>
          </p:cNvSpPr>
          <p:nvPr/>
        </p:nvSpPr>
        <p:spPr bwMode="auto">
          <a:xfrm>
            <a:off x="323528" y="1052736"/>
            <a:ext cx="8496944" cy="1066800"/>
          </a:xfrm>
          <a:prstGeom prst="rect">
            <a:avLst/>
          </a:prstGeom>
          <a:ln>
            <a:headEnd type="none" w="sm" len="sm"/>
            <a:tailEnd type="none" w="sm" len="sm"/>
          </a:ln>
        </p:spPr>
        <p:style>
          <a:lnRef idx="1">
            <a:schemeClr val="accent3"/>
          </a:lnRef>
          <a:fillRef idx="3">
            <a:schemeClr val="accent3"/>
          </a:fillRef>
          <a:effectRef idx="2">
            <a:schemeClr val="accent3"/>
          </a:effectRef>
          <a:fontRef idx="minor">
            <a:schemeClr val="lt1"/>
          </a:fontRef>
        </p:style>
        <p:txBody>
          <a:bodyPr wrap="none" anchor="ctr"/>
          <a:lstStyle/>
          <a:p>
            <a:pPr algn="ctr" rtl="1" eaLnBrk="1" hangingPunct="1">
              <a:defRPr/>
            </a:pPr>
            <a:r>
              <a:rPr lang="ar-SA" sz="2400" b="1" u="sng" dirty="0" smtClean="0">
                <a:solidFill>
                  <a:schemeClr val="tx1"/>
                </a:solidFill>
                <a:latin typeface="Times New Roman" pitchFamily="18" charset="0"/>
                <a:cs typeface="Arial" pitchFamily="34" charset="0"/>
              </a:rPr>
              <a:t>شغل الموظف وظيفة  ذات مستوى أعلى من الصعوبة والمسؤولية والمركز </a:t>
            </a:r>
          </a:p>
          <a:p>
            <a:pPr algn="ctr" rtl="1" eaLnBrk="1" hangingPunct="1">
              <a:defRPr/>
            </a:pPr>
            <a:r>
              <a:rPr lang="ar-SA" sz="2400" b="1" u="sng" dirty="0" smtClean="0">
                <a:solidFill>
                  <a:schemeClr val="tx1"/>
                </a:solidFill>
                <a:latin typeface="Times New Roman" pitchFamily="18" charset="0"/>
                <a:cs typeface="Arial" pitchFamily="34" charset="0"/>
              </a:rPr>
              <a:t>يفوق مستوى وظيفته الحالية</a:t>
            </a:r>
            <a:endParaRPr lang="en-US" sz="2400" b="1" dirty="0">
              <a:solidFill>
                <a:schemeClr val="tx1"/>
              </a:solidFill>
              <a:latin typeface="Times New Roman" pitchFamily="18" charset="0"/>
              <a:cs typeface="Arial" pitchFamily="34" charset="0"/>
            </a:endParaRPr>
          </a:p>
        </p:txBody>
      </p:sp>
      <p:sp>
        <p:nvSpPr>
          <p:cNvPr id="16" name="Rectangle 15"/>
          <p:cNvSpPr>
            <a:spLocks noChangeArrowheads="1"/>
          </p:cNvSpPr>
          <p:nvPr/>
        </p:nvSpPr>
        <p:spPr bwMode="auto">
          <a:xfrm>
            <a:off x="6084168" y="5301208"/>
            <a:ext cx="2736304" cy="533400"/>
          </a:xfrm>
          <a:prstGeom prst="rect">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lstStyle/>
          <a:p>
            <a:pPr algn="ctr" rtl="1" eaLnBrk="1" hangingPunct="1"/>
            <a:r>
              <a:rPr lang="ar-SA" sz="2400" b="1" dirty="0" smtClean="0">
                <a:solidFill>
                  <a:srgbClr val="FF0000"/>
                </a:solidFill>
                <a:latin typeface="Times New Roman" pitchFamily="18" charset="0"/>
                <a:cs typeface="Arial" pitchFamily="34" charset="0"/>
              </a:rPr>
              <a:t>الترقية  بالأقدمية</a:t>
            </a:r>
            <a:endParaRPr lang="en-US" sz="2400" b="1" dirty="0">
              <a:latin typeface="Times New Roman" pitchFamily="18" charset="0"/>
              <a:cs typeface="Arial" pitchFamily="34" charset="0"/>
            </a:endParaRPr>
          </a:p>
        </p:txBody>
      </p:sp>
      <p:sp>
        <p:nvSpPr>
          <p:cNvPr id="17" name="Rectangle 15"/>
          <p:cNvSpPr>
            <a:spLocks noChangeArrowheads="1"/>
          </p:cNvSpPr>
          <p:nvPr/>
        </p:nvSpPr>
        <p:spPr bwMode="auto">
          <a:xfrm>
            <a:off x="827584" y="5257800"/>
            <a:ext cx="3240360" cy="533400"/>
          </a:xfrm>
          <a:prstGeom prst="rect">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lstStyle/>
          <a:p>
            <a:pPr algn="ctr" rtl="1" eaLnBrk="1" hangingPunct="1"/>
            <a:r>
              <a:rPr lang="ar-SA" sz="2400" b="1" dirty="0" smtClean="0">
                <a:solidFill>
                  <a:srgbClr val="FF0000"/>
                </a:solidFill>
                <a:latin typeface="Times New Roman" pitchFamily="18" charset="0"/>
                <a:cs typeface="Arial" pitchFamily="34" charset="0"/>
              </a:rPr>
              <a:t>الترقية على أساس الكفاءة</a:t>
            </a:r>
            <a:endParaRPr lang="en-US" sz="2400" b="1" dirty="0">
              <a:latin typeface="Times New Roman" pitchFamily="18" charset="0"/>
              <a:cs typeface="Arial" pitchFamily="34" charset="0"/>
            </a:endParaRPr>
          </a:p>
        </p:txBody>
      </p:sp>
      <p:sp>
        <p:nvSpPr>
          <p:cNvPr id="18" name="Rectangle 15"/>
          <p:cNvSpPr>
            <a:spLocks noChangeArrowheads="1"/>
          </p:cNvSpPr>
          <p:nvPr/>
        </p:nvSpPr>
        <p:spPr bwMode="auto">
          <a:xfrm>
            <a:off x="323528" y="2492896"/>
            <a:ext cx="8352928" cy="1584176"/>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solidFill>
                  <a:srgbClr val="FF0000"/>
                </a:solidFill>
                <a:latin typeface="Times New Roman" pitchFamily="18" charset="0"/>
                <a:cs typeface="Arial" pitchFamily="34" charset="0"/>
              </a:rPr>
              <a:t>وتعتبر الترقية حافز للموظف على المبادرة والابداع والتجديد،</a:t>
            </a:r>
          </a:p>
          <a:p>
            <a:pPr algn="ctr" rtl="1" eaLnBrk="1" hangingPunct="1"/>
            <a:r>
              <a:rPr lang="ar-SA" sz="2400" b="1" dirty="0" smtClean="0">
                <a:solidFill>
                  <a:srgbClr val="FF0000"/>
                </a:solidFill>
                <a:latin typeface="Times New Roman" pitchFamily="18" charset="0"/>
                <a:cs typeface="Arial" pitchFamily="34" charset="0"/>
              </a:rPr>
              <a:t> ووسيلة لإعداد القادة الإداريين المتميزين.</a:t>
            </a:r>
            <a:endParaRPr lang="en-US" sz="2400" b="1" dirty="0">
              <a:latin typeface="Times New Roman" pitchFamily="18" charset="0"/>
              <a:cs typeface="Arial" pitchFamily="34" charset="0"/>
            </a:endParaRPr>
          </a:p>
        </p:txBody>
      </p:sp>
      <p:sp>
        <p:nvSpPr>
          <p:cNvPr id="11" name="Slide Number Placeholder 10"/>
          <p:cNvSpPr>
            <a:spLocks noGrp="1"/>
          </p:cNvSpPr>
          <p:nvPr>
            <p:ph type="sldNum" sz="quarter" idx="12"/>
          </p:nvPr>
        </p:nvSpPr>
        <p:spPr/>
        <p:txBody>
          <a:bodyPr/>
          <a:lstStyle/>
          <a:p>
            <a:fld id="{9B76C22A-7A47-4F80-9E27-1E8BAD66440F}" type="slidenum">
              <a:rPr lang="ar-SA" smtClean="0"/>
              <a:pPr/>
              <a:t>62</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i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99"/>
                                        </p:tgtEl>
                                        <p:attrNameLst>
                                          <p:attrName>style.visibility</p:attrName>
                                        </p:attrNameLst>
                                      </p:cBhvr>
                                      <p:to>
                                        <p:strVal val="visible"/>
                                      </p:to>
                                    </p:set>
                                    <p:animEffect transition="in" filter="box(in)">
                                      <p:cBhvr>
                                        <p:cTn id="12" dur="500"/>
                                        <p:tgtEl>
                                          <p:spTgt spid="1639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ox(in)">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ox(in)">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9" grpId="0" animBg="1"/>
      <p:bldP spid="16" grpId="0" animBg="1"/>
      <p:bldP spid="17" grpId="0" animBg="1"/>
      <p:bldP spid="18"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19672" y="260648"/>
            <a:ext cx="5410200" cy="533400"/>
          </a:xfrm>
          <a:solidFill>
            <a:srgbClr val="00FF00"/>
          </a:solidFill>
        </p:spPr>
        <p:txBody>
          <a:bodyPr>
            <a:normAutofit fontScale="90000"/>
          </a:bodyPr>
          <a:lstStyle/>
          <a:p>
            <a:pPr algn="ctr" eaLnBrk="1" hangingPunct="1"/>
            <a:r>
              <a:rPr lang="ar-SA" b="1" dirty="0" smtClean="0">
                <a:solidFill>
                  <a:srgbClr val="9900CC"/>
                </a:solidFill>
                <a:cs typeface="Times New Roman" pitchFamily="18" charset="0"/>
              </a:rPr>
              <a:t>النقل</a:t>
            </a:r>
            <a:endParaRPr lang="en-US" b="1" dirty="0" smtClean="0"/>
          </a:p>
        </p:txBody>
      </p:sp>
      <p:sp>
        <p:nvSpPr>
          <p:cNvPr id="16387" name="Rectangle 3"/>
          <p:cNvSpPr>
            <a:spLocks noGrp="1" noChangeArrowheads="1"/>
          </p:cNvSpPr>
          <p:nvPr>
            <p:ph type="body" idx="1"/>
          </p:nvPr>
        </p:nvSpPr>
        <p:spPr>
          <a:xfrm>
            <a:off x="609600" y="2362200"/>
            <a:ext cx="7772400" cy="4114800"/>
          </a:xfrm>
        </p:spPr>
        <p:txBody>
          <a:bodyPr/>
          <a:lstStyle/>
          <a:p>
            <a:pPr algn="r" eaLnBrk="1" hangingPunct="1">
              <a:buFontTx/>
              <a:buNone/>
            </a:pPr>
            <a:endParaRPr lang="ar-EG" dirty="0" smtClean="0">
              <a:cs typeface="Times New Roman" pitchFamily="18" charset="0"/>
            </a:endParaRPr>
          </a:p>
          <a:p>
            <a:pPr eaLnBrk="1" hangingPunct="1"/>
            <a:endParaRPr lang="ar-EG" dirty="0" smtClean="0">
              <a:cs typeface="Times New Roman" pitchFamily="18" charset="0"/>
            </a:endParaRPr>
          </a:p>
          <a:p>
            <a:pPr eaLnBrk="1" hangingPunct="1">
              <a:buFontTx/>
              <a:buNone/>
            </a:pPr>
            <a:endParaRPr lang="en-US" dirty="0" smtClean="0"/>
          </a:p>
        </p:txBody>
      </p:sp>
      <p:sp>
        <p:nvSpPr>
          <p:cNvPr id="16388" name="Rectangle 4"/>
          <p:cNvSpPr>
            <a:spLocks noChangeArrowheads="1"/>
          </p:cNvSpPr>
          <p:nvPr/>
        </p:nvSpPr>
        <p:spPr bwMode="auto">
          <a:xfrm>
            <a:off x="3352800" y="2438400"/>
            <a:ext cx="2362200" cy="533400"/>
          </a:xfrm>
          <a:prstGeom prst="rect">
            <a:avLst/>
          </a:prstGeom>
          <a:solidFill>
            <a:srgbClr val="006600"/>
          </a:solidFill>
          <a:ln w="57150" cap="sq">
            <a:solidFill>
              <a:schemeClr val="tx1"/>
            </a:solidFill>
            <a:miter lim="800000"/>
            <a:headEnd type="none" w="sm" len="sm"/>
            <a:tailEnd type="none" w="sm" len="sm"/>
          </a:ln>
        </p:spPr>
        <p:txBody>
          <a:bodyPr wrap="none" anchor="ctr"/>
          <a:lstStyle/>
          <a:p>
            <a:pPr algn="ctr" rtl="1" eaLnBrk="1" hangingPunct="1"/>
            <a:r>
              <a:rPr lang="ar-SA" sz="2800" b="1" dirty="0" smtClean="0">
                <a:solidFill>
                  <a:schemeClr val="bg2"/>
                </a:solidFill>
                <a:latin typeface="Times New Roman" pitchFamily="18" charset="0"/>
                <a:cs typeface="Arial" pitchFamily="34" charset="0"/>
              </a:rPr>
              <a:t>أسباب النقل</a:t>
            </a:r>
            <a:endParaRPr lang="en-US" sz="2800" b="1" dirty="0">
              <a:solidFill>
                <a:schemeClr val="bg2"/>
              </a:solidFill>
              <a:latin typeface="Times New Roman" pitchFamily="18" charset="0"/>
              <a:cs typeface="Arial" pitchFamily="34" charset="0"/>
            </a:endParaRPr>
          </a:p>
        </p:txBody>
      </p:sp>
      <p:sp>
        <p:nvSpPr>
          <p:cNvPr id="16389" name="Line 5"/>
          <p:cNvSpPr>
            <a:spLocks noChangeShapeType="1"/>
          </p:cNvSpPr>
          <p:nvPr/>
        </p:nvSpPr>
        <p:spPr bwMode="auto">
          <a:xfrm>
            <a:off x="4495800" y="2971800"/>
            <a:ext cx="4192" cy="673224"/>
          </a:xfrm>
          <a:prstGeom prst="line">
            <a:avLst/>
          </a:prstGeom>
          <a:noFill/>
          <a:ln w="38100" cap="sq">
            <a:solidFill>
              <a:schemeClr val="tx1"/>
            </a:solidFill>
            <a:miter lim="800000"/>
            <a:headEnd type="none" w="sm" len="sm"/>
            <a:tailEnd type="triangle" w="sm" len="sm"/>
          </a:ln>
        </p:spPr>
        <p:txBody>
          <a:bodyPr wrap="none"/>
          <a:lstStyle/>
          <a:p>
            <a:endParaRPr lang="ar-SA"/>
          </a:p>
        </p:txBody>
      </p:sp>
      <p:sp>
        <p:nvSpPr>
          <p:cNvPr id="16394" name="Line 10"/>
          <p:cNvSpPr>
            <a:spLocks noChangeShapeType="1"/>
          </p:cNvSpPr>
          <p:nvPr/>
        </p:nvSpPr>
        <p:spPr bwMode="auto">
          <a:xfrm>
            <a:off x="1835696" y="3645024"/>
            <a:ext cx="5943600" cy="0"/>
          </a:xfrm>
          <a:prstGeom prst="line">
            <a:avLst/>
          </a:prstGeom>
          <a:noFill/>
          <a:ln w="38100" cap="sq">
            <a:solidFill>
              <a:schemeClr val="tx1"/>
            </a:solidFill>
            <a:miter lim="800000"/>
            <a:headEnd type="none" w="sm" len="sm"/>
            <a:tailEnd type="none" w="sm" len="sm"/>
          </a:ln>
        </p:spPr>
        <p:txBody>
          <a:bodyPr wrap="none"/>
          <a:lstStyle/>
          <a:p>
            <a:endParaRPr lang="ar-SA"/>
          </a:p>
        </p:txBody>
      </p:sp>
      <p:sp>
        <p:nvSpPr>
          <p:cNvPr id="16397" name="Line 13"/>
          <p:cNvSpPr>
            <a:spLocks noChangeShapeType="1"/>
          </p:cNvSpPr>
          <p:nvPr/>
        </p:nvSpPr>
        <p:spPr bwMode="auto">
          <a:xfrm>
            <a:off x="7812360" y="3645024"/>
            <a:ext cx="0" cy="533400"/>
          </a:xfrm>
          <a:prstGeom prst="line">
            <a:avLst/>
          </a:prstGeom>
          <a:noFill/>
          <a:ln w="38100" cap="sq">
            <a:solidFill>
              <a:schemeClr val="tx1"/>
            </a:solidFill>
            <a:miter lim="800000"/>
            <a:headEnd type="none" w="sm" len="sm"/>
            <a:tailEnd type="triangle" w="sm" len="sm"/>
          </a:ln>
        </p:spPr>
        <p:txBody>
          <a:bodyPr wrap="none"/>
          <a:lstStyle/>
          <a:p>
            <a:endParaRPr lang="ar-SA"/>
          </a:p>
        </p:txBody>
      </p:sp>
      <p:sp>
        <p:nvSpPr>
          <p:cNvPr id="16398" name="Rectangle 14"/>
          <p:cNvSpPr>
            <a:spLocks noChangeArrowheads="1"/>
          </p:cNvSpPr>
          <p:nvPr/>
        </p:nvSpPr>
        <p:spPr bwMode="auto">
          <a:xfrm>
            <a:off x="6732240" y="4221088"/>
            <a:ext cx="1872208" cy="457200"/>
          </a:xfrm>
          <a:prstGeom prst="rect">
            <a:avLst/>
          </a:prstGeom>
          <a:solidFill>
            <a:schemeClr val="bg2"/>
          </a:solidFill>
          <a:ln w="76200" cap="sq">
            <a:solidFill>
              <a:schemeClr val="tx1"/>
            </a:solidFill>
            <a:miter lim="800000"/>
            <a:headEnd type="none" w="sm" len="sm"/>
            <a:tailEnd type="none" w="sm" len="sm"/>
          </a:ln>
        </p:spPr>
        <p:txBody>
          <a:bodyPr wrap="none" anchor="ctr"/>
          <a:lstStyle/>
          <a:p>
            <a:pPr algn="ctr" rtl="1" eaLnBrk="1" hangingPunct="1"/>
            <a:r>
              <a:rPr lang="ar-SA" sz="2400" b="1" dirty="0" smtClean="0">
                <a:latin typeface="Times New Roman" pitchFamily="18" charset="0"/>
                <a:cs typeface="Arial" pitchFamily="34" charset="0"/>
              </a:rPr>
              <a:t>النقل التدريبى</a:t>
            </a:r>
            <a:endParaRPr lang="en-US" sz="2400" b="1" dirty="0">
              <a:latin typeface="Times New Roman" pitchFamily="18" charset="0"/>
              <a:cs typeface="Arial" pitchFamily="34" charset="0"/>
            </a:endParaRPr>
          </a:p>
        </p:txBody>
      </p:sp>
      <p:sp>
        <p:nvSpPr>
          <p:cNvPr id="16399" name="Rectangle 15"/>
          <p:cNvSpPr>
            <a:spLocks noChangeArrowheads="1"/>
          </p:cNvSpPr>
          <p:nvPr/>
        </p:nvSpPr>
        <p:spPr bwMode="auto">
          <a:xfrm>
            <a:off x="3419872" y="4149080"/>
            <a:ext cx="2160240" cy="53340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latin typeface="Times New Roman" pitchFamily="18" charset="0"/>
                <a:cs typeface="Arial" pitchFamily="34" charset="0"/>
              </a:rPr>
              <a:t>النقل التنظيمي</a:t>
            </a:r>
            <a:endParaRPr lang="en-US" sz="2400" b="1" dirty="0">
              <a:latin typeface="Times New Roman" pitchFamily="18" charset="0"/>
              <a:cs typeface="Arial" pitchFamily="34" charset="0"/>
            </a:endParaRPr>
          </a:p>
        </p:txBody>
      </p:sp>
      <p:sp>
        <p:nvSpPr>
          <p:cNvPr id="16400" name="Rectangle 16"/>
          <p:cNvSpPr>
            <a:spLocks noChangeArrowheads="1"/>
          </p:cNvSpPr>
          <p:nvPr/>
        </p:nvSpPr>
        <p:spPr bwMode="auto">
          <a:xfrm>
            <a:off x="395536" y="4077072"/>
            <a:ext cx="1956048" cy="576064"/>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400" b="1" dirty="0" smtClean="0">
                <a:latin typeface="Times New Roman" pitchFamily="18" charset="0"/>
                <a:cs typeface="Arial" pitchFamily="34" charset="0"/>
              </a:rPr>
              <a:t>النقل العلاجي</a:t>
            </a:r>
            <a:endParaRPr lang="en-US" sz="2400" b="1" dirty="0">
              <a:latin typeface="Times New Roman" pitchFamily="18" charset="0"/>
              <a:cs typeface="Arial" pitchFamily="34" charset="0"/>
            </a:endParaRPr>
          </a:p>
        </p:txBody>
      </p:sp>
      <p:sp>
        <p:nvSpPr>
          <p:cNvPr id="16401" name="Line 17"/>
          <p:cNvSpPr>
            <a:spLocks noChangeShapeType="1"/>
          </p:cNvSpPr>
          <p:nvPr/>
        </p:nvSpPr>
        <p:spPr bwMode="auto">
          <a:xfrm>
            <a:off x="1835696" y="3645024"/>
            <a:ext cx="0" cy="381000"/>
          </a:xfrm>
          <a:prstGeom prst="line">
            <a:avLst/>
          </a:prstGeom>
          <a:noFill/>
          <a:ln w="38100" cap="sq">
            <a:solidFill>
              <a:schemeClr val="tx1"/>
            </a:solidFill>
            <a:miter lim="800000"/>
            <a:headEnd type="none" w="sm" len="sm"/>
            <a:tailEnd type="triangle" w="sm" len="sm"/>
          </a:ln>
        </p:spPr>
        <p:txBody>
          <a:bodyPr wrap="none"/>
          <a:lstStyle/>
          <a:p>
            <a:endParaRPr lang="ar-SA"/>
          </a:p>
        </p:txBody>
      </p:sp>
      <p:sp>
        <p:nvSpPr>
          <p:cNvPr id="80915" name="Rectangle 19"/>
          <p:cNvSpPr>
            <a:spLocks noChangeArrowheads="1"/>
          </p:cNvSpPr>
          <p:nvPr/>
        </p:nvSpPr>
        <p:spPr bwMode="auto">
          <a:xfrm>
            <a:off x="0" y="990600"/>
            <a:ext cx="8820472" cy="1066800"/>
          </a:xfrm>
          <a:prstGeom prst="rect">
            <a:avLst/>
          </a:prstGeom>
          <a:solidFill>
            <a:srgbClr val="9900CC"/>
          </a:solidFill>
          <a:ln w="76200" cap="sq">
            <a:solidFill>
              <a:schemeClr val="tx1"/>
            </a:solidFill>
            <a:miter lim="800000"/>
            <a:headEnd type="none" w="sm" len="sm"/>
            <a:tailEnd type="none" w="sm" len="sm"/>
          </a:ln>
          <a:effectLst>
            <a:outerShdw dist="107763" dir="2700000" algn="ctr" rotWithShape="0">
              <a:schemeClr val="bg2">
                <a:alpha val="50000"/>
              </a:schemeClr>
            </a:outerShdw>
          </a:effectLst>
        </p:spPr>
        <p:txBody>
          <a:bodyPr wrap="none" anchor="ctr"/>
          <a:lstStyle/>
          <a:p>
            <a:pPr algn="ctr" rtl="1" eaLnBrk="1" hangingPunct="1">
              <a:defRPr/>
            </a:pPr>
            <a:r>
              <a:rPr lang="ar-SA" sz="2200" b="1" u="sng" dirty="0" smtClean="0">
                <a:solidFill>
                  <a:schemeClr val="bg2"/>
                </a:solidFill>
                <a:latin typeface="Times New Roman" pitchFamily="18" charset="0"/>
                <a:cs typeface="Arial" pitchFamily="34" charset="0"/>
              </a:rPr>
              <a:t>نقل الموظف من وظيفة إلى أخرى لشغل عمل جديد</a:t>
            </a:r>
            <a:endParaRPr lang="en-US" sz="2200" b="1" dirty="0">
              <a:solidFill>
                <a:schemeClr val="bg2"/>
              </a:solidFill>
              <a:latin typeface="Times New Roman" pitchFamily="18" charset="0"/>
              <a:cs typeface="Arial" pitchFamily="34" charset="0"/>
            </a:endParaRPr>
          </a:p>
        </p:txBody>
      </p:sp>
      <p:sp>
        <p:nvSpPr>
          <p:cNvPr id="21" name="Rectangle 15"/>
          <p:cNvSpPr>
            <a:spLocks noChangeArrowheads="1"/>
          </p:cNvSpPr>
          <p:nvPr/>
        </p:nvSpPr>
        <p:spPr bwMode="auto">
          <a:xfrm>
            <a:off x="3203848" y="5085184"/>
            <a:ext cx="2736304" cy="1440160"/>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000" b="1" dirty="0" smtClean="0">
                <a:latin typeface="Times New Roman" pitchFamily="18" charset="0"/>
                <a:cs typeface="Arial" pitchFamily="34" charset="0"/>
              </a:rPr>
              <a:t>لتحقيق التوازن بين قطاعات </a:t>
            </a:r>
          </a:p>
          <a:p>
            <a:pPr algn="ctr" rtl="1" eaLnBrk="1" hangingPunct="1"/>
            <a:r>
              <a:rPr lang="ar-SA" sz="2000" b="1" dirty="0" smtClean="0">
                <a:latin typeface="Times New Roman" pitchFamily="18" charset="0"/>
                <a:cs typeface="Arial" pitchFamily="34" charset="0"/>
              </a:rPr>
              <a:t>المنظمة</a:t>
            </a:r>
            <a:endParaRPr lang="en-US" sz="2000" b="1" dirty="0">
              <a:latin typeface="Times New Roman" pitchFamily="18" charset="0"/>
              <a:cs typeface="Arial" pitchFamily="34" charset="0"/>
            </a:endParaRPr>
          </a:p>
        </p:txBody>
      </p:sp>
      <p:sp>
        <p:nvSpPr>
          <p:cNvPr id="22" name="Rectangle 15"/>
          <p:cNvSpPr>
            <a:spLocks noChangeArrowheads="1"/>
          </p:cNvSpPr>
          <p:nvPr/>
        </p:nvSpPr>
        <p:spPr bwMode="auto">
          <a:xfrm>
            <a:off x="179512" y="5085184"/>
            <a:ext cx="2736304" cy="1368152"/>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000" b="1" dirty="0" smtClean="0">
                <a:latin typeface="Times New Roman" pitchFamily="18" charset="0"/>
                <a:cs typeface="Arial" pitchFamily="34" charset="0"/>
              </a:rPr>
              <a:t>لتحقيق الملائمة بين </a:t>
            </a:r>
          </a:p>
          <a:p>
            <a:pPr algn="ctr" rtl="1" eaLnBrk="1" hangingPunct="1"/>
            <a:r>
              <a:rPr lang="ar-SA" sz="2000" b="1" dirty="0" smtClean="0">
                <a:latin typeface="Times New Roman" pitchFamily="18" charset="0"/>
                <a:cs typeface="Arial" pitchFamily="34" charset="0"/>
              </a:rPr>
              <a:t>رغبات وقدرات العاملين</a:t>
            </a:r>
          </a:p>
          <a:p>
            <a:pPr algn="ctr" rtl="1" eaLnBrk="1" hangingPunct="1"/>
            <a:r>
              <a:rPr lang="ar-SA" sz="2000" b="1" dirty="0" smtClean="0">
                <a:latin typeface="Times New Roman" pitchFamily="18" charset="0"/>
                <a:cs typeface="Arial" pitchFamily="34" charset="0"/>
              </a:rPr>
              <a:t> وبين أعمالهم</a:t>
            </a:r>
            <a:endParaRPr lang="en-US" sz="2000" b="1" dirty="0">
              <a:latin typeface="Times New Roman" pitchFamily="18" charset="0"/>
              <a:cs typeface="Arial" pitchFamily="34" charset="0"/>
            </a:endParaRPr>
          </a:p>
        </p:txBody>
      </p:sp>
      <p:sp>
        <p:nvSpPr>
          <p:cNvPr id="23" name="Rectangle 15"/>
          <p:cNvSpPr>
            <a:spLocks noChangeArrowheads="1"/>
          </p:cNvSpPr>
          <p:nvPr/>
        </p:nvSpPr>
        <p:spPr bwMode="auto">
          <a:xfrm>
            <a:off x="6156176" y="5157192"/>
            <a:ext cx="2736304" cy="1368152"/>
          </a:xfrm>
          <a:prstGeom prst="rect">
            <a:avLst/>
          </a:prstGeom>
          <a:solidFill>
            <a:schemeClr val="bg2"/>
          </a:solidFill>
          <a:ln w="57150" cap="sq">
            <a:solidFill>
              <a:schemeClr val="tx1"/>
            </a:solidFill>
            <a:miter lim="800000"/>
            <a:headEnd type="none" w="sm" len="sm"/>
            <a:tailEnd type="none" w="sm" len="sm"/>
          </a:ln>
        </p:spPr>
        <p:txBody>
          <a:bodyPr wrap="none" anchor="ctr"/>
          <a:lstStyle/>
          <a:p>
            <a:pPr algn="ctr" rtl="1" eaLnBrk="1" hangingPunct="1"/>
            <a:r>
              <a:rPr lang="ar-SA" sz="2000" b="1" dirty="0" smtClean="0">
                <a:latin typeface="Times New Roman" pitchFamily="18" charset="0"/>
                <a:cs typeface="Arial" pitchFamily="34" charset="0"/>
              </a:rPr>
              <a:t>وسيلة تدريبية لصغار الموظفين</a:t>
            </a:r>
          </a:p>
          <a:p>
            <a:pPr algn="ctr" rtl="1" eaLnBrk="1" hangingPunct="1"/>
            <a:r>
              <a:rPr lang="ar-SA" sz="2000" b="1" dirty="0" smtClean="0">
                <a:latin typeface="Times New Roman" pitchFamily="18" charset="0"/>
                <a:cs typeface="Arial" pitchFamily="34" charset="0"/>
              </a:rPr>
              <a:t> لممارسة مجموعة من</a:t>
            </a:r>
          </a:p>
          <a:p>
            <a:pPr algn="ctr" rtl="1" eaLnBrk="1" hangingPunct="1"/>
            <a:r>
              <a:rPr lang="ar-SA" sz="2000" b="1" dirty="0" smtClean="0">
                <a:latin typeface="Times New Roman" pitchFamily="18" charset="0"/>
                <a:cs typeface="Arial" pitchFamily="34" charset="0"/>
              </a:rPr>
              <a:t>مهام وأنشطة المنظمة</a:t>
            </a:r>
            <a:endParaRPr lang="en-US" sz="2000" b="1" dirty="0">
              <a:latin typeface="Times New Roman" pitchFamily="18" charset="0"/>
              <a:cs typeface="Arial" pitchFamily="34" charset="0"/>
            </a:endParaRPr>
          </a:p>
        </p:txBody>
      </p:sp>
      <p:sp>
        <p:nvSpPr>
          <p:cNvPr id="18" name="Slide Number Placeholder 17"/>
          <p:cNvSpPr>
            <a:spLocks noGrp="1"/>
          </p:cNvSpPr>
          <p:nvPr>
            <p:ph type="sldNum" sz="quarter" idx="12"/>
          </p:nvPr>
        </p:nvSpPr>
        <p:spPr/>
        <p:txBody>
          <a:bodyPr/>
          <a:lstStyle/>
          <a:p>
            <a:fld id="{9B76C22A-7A47-4F80-9E27-1E8BAD66440F}" type="slidenum">
              <a:rPr lang="ar-SA" smtClean="0"/>
              <a:pPr/>
              <a:t>63</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ox(in)">
                                      <p:cBhvr>
                                        <p:cTn id="7" dur="500"/>
                                        <p:tgtEl>
                                          <p:spTgt spid="1638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89"/>
                                        </p:tgtEl>
                                        <p:attrNameLst>
                                          <p:attrName>style.visibility</p:attrName>
                                        </p:attrNameLst>
                                      </p:cBhvr>
                                      <p:to>
                                        <p:strVal val="visible"/>
                                      </p:to>
                                    </p:set>
                                    <p:animEffect transition="in" filter="box(in)">
                                      <p:cBhvr>
                                        <p:cTn id="12" dur="500"/>
                                        <p:tgtEl>
                                          <p:spTgt spid="1638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394"/>
                                        </p:tgtEl>
                                        <p:attrNameLst>
                                          <p:attrName>style.visibility</p:attrName>
                                        </p:attrNameLst>
                                      </p:cBhvr>
                                      <p:to>
                                        <p:strVal val="visible"/>
                                      </p:to>
                                    </p:set>
                                    <p:animEffect transition="in" filter="box(in)">
                                      <p:cBhvr>
                                        <p:cTn id="17" dur="500"/>
                                        <p:tgtEl>
                                          <p:spTgt spid="1639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6397"/>
                                        </p:tgtEl>
                                        <p:attrNameLst>
                                          <p:attrName>style.visibility</p:attrName>
                                        </p:attrNameLst>
                                      </p:cBhvr>
                                      <p:to>
                                        <p:strVal val="visible"/>
                                      </p:to>
                                    </p:set>
                                    <p:animEffect transition="in" filter="box(in)">
                                      <p:cBhvr>
                                        <p:cTn id="22" dur="500"/>
                                        <p:tgtEl>
                                          <p:spTgt spid="1639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6401"/>
                                        </p:tgtEl>
                                        <p:attrNameLst>
                                          <p:attrName>style.visibility</p:attrName>
                                        </p:attrNameLst>
                                      </p:cBhvr>
                                      <p:to>
                                        <p:strVal val="visible"/>
                                      </p:to>
                                    </p:set>
                                    <p:animEffect transition="in" filter="box(in)">
                                      <p:cBhvr>
                                        <p:cTn id="27" dur="500"/>
                                        <p:tgtEl>
                                          <p:spTgt spid="1640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6398"/>
                                        </p:tgtEl>
                                        <p:attrNameLst>
                                          <p:attrName>style.visibility</p:attrName>
                                        </p:attrNameLst>
                                      </p:cBhvr>
                                      <p:to>
                                        <p:strVal val="visible"/>
                                      </p:to>
                                    </p:set>
                                    <p:animEffect transition="in" filter="box(in)">
                                      <p:cBhvr>
                                        <p:cTn id="32" dur="500"/>
                                        <p:tgtEl>
                                          <p:spTgt spid="16398"/>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6399"/>
                                        </p:tgtEl>
                                        <p:attrNameLst>
                                          <p:attrName>style.visibility</p:attrName>
                                        </p:attrNameLst>
                                      </p:cBhvr>
                                      <p:to>
                                        <p:strVal val="visible"/>
                                      </p:to>
                                    </p:set>
                                    <p:animEffect transition="in" filter="box(in)">
                                      <p:cBhvr>
                                        <p:cTn id="37" dur="500"/>
                                        <p:tgtEl>
                                          <p:spTgt spid="16399"/>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6400"/>
                                        </p:tgtEl>
                                        <p:attrNameLst>
                                          <p:attrName>style.visibility</p:attrName>
                                        </p:attrNameLst>
                                      </p:cBhvr>
                                      <p:to>
                                        <p:strVal val="visible"/>
                                      </p:to>
                                    </p:set>
                                    <p:animEffect transition="in" filter="box(in)">
                                      <p:cBhvr>
                                        <p:cTn id="42" dur="500"/>
                                        <p:tgtEl>
                                          <p:spTgt spid="16400"/>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box(in)">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box(in)">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box(in)">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389" grpId="0" animBg="1"/>
      <p:bldP spid="16394" grpId="0" animBg="1"/>
      <p:bldP spid="16397" grpId="0" animBg="1"/>
      <p:bldP spid="16398" grpId="0" animBg="1"/>
      <p:bldP spid="16399" grpId="0" animBg="1"/>
      <p:bldP spid="16400" grpId="0" animBg="1"/>
      <p:bldP spid="16401" grpId="0" animBg="1"/>
      <p:bldP spid="21" grpId="0" animBg="1"/>
      <p:bldP spid="22" grpId="0" animBg="1"/>
      <p:bldP spid="23"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71" name="AutoShape 59"/>
          <p:cNvSpPr>
            <a:spLocks noChangeArrowheads="1"/>
          </p:cNvSpPr>
          <p:nvPr/>
        </p:nvSpPr>
        <p:spPr bwMode="auto">
          <a:xfrm>
            <a:off x="-180528" y="1052736"/>
            <a:ext cx="8928992" cy="1656184"/>
          </a:xfrm>
          <a:prstGeom prst="downArrow">
            <a:avLst>
              <a:gd name="adj1" fmla="val 49852"/>
              <a:gd name="adj2" fmla="val 24419"/>
            </a:avLst>
          </a:prstGeom>
          <a:solidFill>
            <a:srgbClr val="CC3300"/>
          </a:solidFill>
          <a:ln w="9525">
            <a:miter lim="800000"/>
            <a:headEnd/>
            <a:tailEnd/>
          </a:ln>
          <a:scene3d>
            <a:camera prst="legacyPerspectiveBottom"/>
            <a:lightRig rig="legacyFlat3" dir="t"/>
          </a:scene3d>
          <a:sp3d extrusionH="121893000" prstMaterial="legacyMatte">
            <a:bevelT w="13500" h="13500" prst="angle"/>
            <a:bevelB w="13500" h="13500" prst="angle"/>
            <a:extrusionClr>
              <a:srgbClr val="FF9933"/>
            </a:extrusionClr>
          </a:sp3d>
        </p:spPr>
        <p:txBody>
          <a:bodyPr wrap="none" anchor="ctr">
            <a:flatTx/>
          </a:bodyPr>
          <a:lstStyle/>
          <a:p>
            <a:pPr algn="ctr" rtl="1" eaLnBrk="1" hangingPunct="1"/>
            <a:endParaRPr lang="ar-SA" sz="2800" b="1" dirty="0">
              <a:solidFill>
                <a:schemeClr val="bg1"/>
              </a:solidFill>
              <a:latin typeface="Times New Roman" pitchFamily="18" charset="0"/>
              <a:cs typeface="Times New Roman" pitchFamily="18" charset="0"/>
            </a:endParaRPr>
          </a:p>
          <a:p>
            <a:pPr algn="ctr" rtl="1" eaLnBrk="1" hangingPunct="1"/>
            <a:endParaRPr lang="ar-SA" sz="2800" b="1" dirty="0">
              <a:solidFill>
                <a:srgbClr val="66FFFF"/>
              </a:solidFill>
              <a:latin typeface="Times New Roman" pitchFamily="18" charset="0"/>
              <a:cs typeface="Times New Roman" pitchFamily="18" charset="0"/>
            </a:endParaRPr>
          </a:p>
          <a:p>
            <a:pPr algn="ctr"/>
            <a:r>
              <a:rPr lang="ar-SA" sz="2800" b="1" dirty="0" smtClean="0">
                <a:solidFill>
                  <a:schemeClr val="bg1"/>
                </a:solidFill>
                <a:effectLst>
                  <a:outerShdw blurRad="38100" dist="38100" dir="2700000" algn="tl">
                    <a:srgbClr val="FFFFFF"/>
                  </a:outerShdw>
                </a:effectLst>
                <a:latin typeface="Times New Roman (Arabic)" charset="0"/>
                <a:cs typeface="AL-Mohanad" pitchFamily="2" charset="-78"/>
              </a:rPr>
              <a:t>فلسفة الوظيفة </a:t>
            </a:r>
          </a:p>
          <a:p>
            <a:pPr algn="ctr"/>
            <a:r>
              <a:rPr lang="ar-SA" sz="2800" b="1" dirty="0" smtClean="0">
                <a:solidFill>
                  <a:schemeClr val="bg1"/>
                </a:solidFill>
                <a:effectLst>
                  <a:outerShdw blurRad="38100" dist="38100" dir="2700000" algn="tl">
                    <a:srgbClr val="FFFFFF"/>
                  </a:outerShdw>
                </a:effectLst>
                <a:latin typeface="Times New Roman (Arabic)" charset="0"/>
                <a:cs typeface="AL-Mohanad" pitchFamily="2" charset="-78"/>
              </a:rPr>
              <a:t>فى الإسلام </a:t>
            </a:r>
          </a:p>
          <a:p>
            <a:pPr algn="ctr"/>
            <a:r>
              <a:rPr lang="ar-SA" sz="2800" b="1" dirty="0" smtClean="0">
                <a:solidFill>
                  <a:schemeClr val="bg1"/>
                </a:solidFill>
                <a:effectLst>
                  <a:outerShdw blurRad="38100" dist="38100" dir="2700000" algn="tl">
                    <a:srgbClr val="FFFFFF"/>
                  </a:outerShdw>
                </a:effectLst>
                <a:latin typeface="Times New Roman (Arabic)" charset="0"/>
                <a:cs typeface="AL-Mohanad" pitchFamily="2" charset="-78"/>
              </a:rPr>
              <a:t>أن الوظيفة</a:t>
            </a:r>
          </a:p>
          <a:p>
            <a:pPr algn="ctr"/>
            <a:r>
              <a:rPr lang="ar-SA" sz="2800" b="1" dirty="0" smtClean="0">
                <a:solidFill>
                  <a:schemeClr val="bg1"/>
                </a:solidFill>
                <a:effectLst>
                  <a:outerShdw blurRad="38100" dist="38100" dir="2700000" algn="tl">
                    <a:srgbClr val="FFFFFF"/>
                  </a:outerShdw>
                </a:effectLst>
                <a:latin typeface="Times New Roman (Arabic)" charset="0"/>
                <a:cs typeface="AL-Mohanad" pitchFamily="2" charset="-78"/>
              </a:rPr>
              <a:t> واجب دينى، وأركانها:</a:t>
            </a:r>
          </a:p>
          <a:p>
            <a:pPr algn="ctr" rtl="1" eaLnBrk="1" hangingPunct="1"/>
            <a:endParaRPr lang="ar-SA" sz="2000" b="1" dirty="0">
              <a:solidFill>
                <a:srgbClr val="66FFFF"/>
              </a:solidFill>
              <a:latin typeface="Times New Roman" pitchFamily="18" charset="0"/>
              <a:cs typeface="Times New Roman" pitchFamily="18" charset="0"/>
            </a:endParaRPr>
          </a:p>
          <a:p>
            <a:pPr algn="ctr" rtl="1" eaLnBrk="1" hangingPunct="1">
              <a:buFontTx/>
              <a:buChar char="-"/>
            </a:pPr>
            <a:endParaRPr lang="ar-EG" sz="2800" b="1" dirty="0">
              <a:solidFill>
                <a:srgbClr val="66FFFF"/>
              </a:solidFill>
              <a:latin typeface="Verdana" pitchFamily="34" charset="0"/>
              <a:cs typeface="Arial" pitchFamily="34" charset="0"/>
            </a:endParaRPr>
          </a:p>
        </p:txBody>
      </p:sp>
      <p:sp>
        <p:nvSpPr>
          <p:cNvPr id="90172" name="AutoShape 60"/>
          <p:cNvSpPr>
            <a:spLocks noChangeArrowheads="1"/>
          </p:cNvSpPr>
          <p:nvPr/>
        </p:nvSpPr>
        <p:spPr bwMode="auto">
          <a:xfrm>
            <a:off x="6227762" y="3140968"/>
            <a:ext cx="2916238" cy="2376265"/>
          </a:xfrm>
          <a:prstGeom prst="downArrow">
            <a:avLst>
              <a:gd name="adj1" fmla="val 46167"/>
              <a:gd name="adj2" fmla="val 29098"/>
            </a:avLst>
          </a:prstGeom>
          <a:gradFill rotWithShape="0">
            <a:gsLst>
              <a:gs pos="0">
                <a:srgbClr val="0099FF"/>
              </a:gs>
              <a:gs pos="100000">
                <a:srgbClr val="FFFFCC"/>
              </a:gs>
            </a:gsLst>
            <a:lin ang="0" scaled="1"/>
          </a:gradFill>
          <a:ln w="9525">
            <a:miter lim="800000"/>
            <a:headEnd/>
            <a:tailEnd/>
          </a:ln>
          <a:scene3d>
            <a:camera prst="legacyPerspectiveBottom"/>
            <a:lightRig rig="legacyFlat3" dir="t"/>
          </a:scene3d>
          <a:sp3d extrusionH="121893000" prstMaterial="legacyMatte">
            <a:bevelT w="13500" h="13500" prst="angle"/>
            <a:bevelB w="13500" h="13500" prst="angle"/>
            <a:extrusionClr>
              <a:srgbClr val="0099FF"/>
            </a:extrusionClr>
          </a:sp3d>
        </p:spPr>
        <p:txBody>
          <a:bodyPr wrap="none" anchor="ctr">
            <a:flatTx/>
          </a:bodyPr>
          <a:lstStyle/>
          <a:p>
            <a:pPr algn="ctr" rtl="1" eaLnBrk="1" hangingPunct="1"/>
            <a:r>
              <a:rPr lang="ar-SA" sz="2400" b="1" u="sng" dirty="0" smtClean="0">
                <a:solidFill>
                  <a:srgbClr val="FF0000"/>
                </a:solidFill>
                <a:latin typeface="Times New Roman" pitchFamily="18" charset="0"/>
                <a:cs typeface="Times New Roman" pitchFamily="18" charset="0"/>
              </a:rPr>
              <a:t>الركن الاول </a:t>
            </a:r>
            <a:r>
              <a:rPr lang="ar-SA" sz="2400" b="1" dirty="0" smtClean="0">
                <a:solidFill>
                  <a:srgbClr val="FF0000"/>
                </a:solidFill>
                <a:latin typeface="Times New Roman" pitchFamily="18" charset="0"/>
                <a:cs typeface="Times New Roman" pitchFamily="18" charset="0"/>
              </a:rPr>
              <a:t>:</a:t>
            </a:r>
          </a:p>
          <a:p>
            <a:pPr algn="ctr" rtl="1" eaLnBrk="1" hangingPunct="1"/>
            <a:r>
              <a:rPr lang="ar-SA" sz="2400" b="1" u="sng" dirty="0" smtClean="0">
                <a:solidFill>
                  <a:srgbClr val="000066"/>
                </a:solidFill>
                <a:latin typeface="Times New Roman" pitchFamily="18" charset="0"/>
                <a:cs typeface="Times New Roman" pitchFamily="18" charset="0"/>
              </a:rPr>
              <a:t>القوة</a:t>
            </a:r>
          </a:p>
          <a:p>
            <a:pPr algn="ctr" rtl="1" eaLnBrk="1" hangingPunct="1"/>
            <a:r>
              <a:rPr lang="ar-SA" sz="2400" b="1" dirty="0" smtClean="0">
                <a:solidFill>
                  <a:srgbClr val="000066"/>
                </a:solidFill>
                <a:latin typeface="Times New Roman" pitchFamily="18" charset="0"/>
                <a:cs typeface="Times New Roman" pitchFamily="18" charset="0"/>
              </a:rPr>
              <a:t>التى ترجع الى </a:t>
            </a:r>
          </a:p>
          <a:p>
            <a:pPr algn="ctr" rtl="1" eaLnBrk="1" hangingPunct="1"/>
            <a:r>
              <a:rPr lang="ar-SA" sz="2400" b="1" dirty="0" smtClean="0">
                <a:solidFill>
                  <a:srgbClr val="000066"/>
                </a:solidFill>
                <a:latin typeface="Times New Roman" pitchFamily="18" charset="0"/>
                <a:cs typeface="Times New Roman" pitchFamily="18" charset="0"/>
              </a:rPr>
              <a:t>العلم والعدل</a:t>
            </a:r>
            <a:endParaRPr lang="en-US" sz="2400" b="1" dirty="0">
              <a:solidFill>
                <a:srgbClr val="000066"/>
              </a:solidFill>
              <a:latin typeface="Times New Roman" pitchFamily="18" charset="0"/>
              <a:cs typeface="Times New Roman" pitchFamily="18" charset="0"/>
            </a:endParaRPr>
          </a:p>
        </p:txBody>
      </p:sp>
      <p:sp>
        <p:nvSpPr>
          <p:cNvPr id="90175" name="AutoShape 63"/>
          <p:cNvSpPr>
            <a:spLocks noChangeArrowheads="1"/>
          </p:cNvSpPr>
          <p:nvPr/>
        </p:nvSpPr>
        <p:spPr bwMode="auto">
          <a:xfrm>
            <a:off x="1547664" y="188640"/>
            <a:ext cx="5168900" cy="762000"/>
          </a:xfrm>
          <a:prstGeom prst="plus">
            <a:avLst>
              <a:gd name="adj" fmla="val 25000"/>
            </a:avLst>
          </a:prstGeom>
          <a:solidFill>
            <a:srgbClr val="FFFFCC"/>
          </a:solidFill>
          <a:ln w="9525">
            <a:solidFill>
              <a:schemeClr val="tx1"/>
            </a:solidFill>
            <a:miter lim="800000"/>
            <a:headEnd/>
            <a:tailEnd/>
          </a:ln>
        </p:spPr>
        <p:txBody>
          <a:bodyPr wrap="none" anchor="ctr"/>
          <a:lstStyle/>
          <a:p>
            <a:pPr algn="ctr" rtl="1" eaLnBrk="1" hangingPunct="1"/>
            <a:r>
              <a:rPr lang="ar-SA" sz="4000" b="1" dirty="0" smtClean="0">
                <a:solidFill>
                  <a:srgbClr val="0000FF"/>
                </a:solidFill>
                <a:latin typeface="Times New Roman" pitchFamily="18" charset="0"/>
                <a:cs typeface="Times New Roman" pitchFamily="18" charset="0"/>
              </a:rPr>
              <a:t>الوظيفة فى الإسلام</a:t>
            </a:r>
            <a:endParaRPr lang="en-US" sz="4000" b="1" dirty="0">
              <a:solidFill>
                <a:srgbClr val="0000FF"/>
              </a:solidFill>
              <a:latin typeface="Times New Roman" pitchFamily="18" charset="0"/>
              <a:cs typeface="Times New Roman" pitchFamily="18" charset="0"/>
            </a:endParaRPr>
          </a:p>
        </p:txBody>
      </p:sp>
      <p:sp>
        <p:nvSpPr>
          <p:cNvPr id="6" name="AutoShape 60"/>
          <p:cNvSpPr>
            <a:spLocks noChangeArrowheads="1"/>
          </p:cNvSpPr>
          <p:nvPr/>
        </p:nvSpPr>
        <p:spPr bwMode="auto">
          <a:xfrm>
            <a:off x="0" y="3284984"/>
            <a:ext cx="3024336" cy="2376264"/>
          </a:xfrm>
          <a:prstGeom prst="downArrow">
            <a:avLst>
              <a:gd name="adj1" fmla="val 46167"/>
              <a:gd name="adj2" fmla="val 29098"/>
            </a:avLst>
          </a:prstGeom>
          <a:gradFill rotWithShape="0">
            <a:gsLst>
              <a:gs pos="0">
                <a:srgbClr val="0099FF"/>
              </a:gs>
              <a:gs pos="100000">
                <a:srgbClr val="FFFFCC"/>
              </a:gs>
            </a:gsLst>
            <a:lin ang="0" scaled="1"/>
          </a:gradFill>
          <a:ln w="9525">
            <a:miter lim="800000"/>
            <a:headEnd/>
            <a:tailEnd/>
          </a:ln>
          <a:scene3d>
            <a:camera prst="legacyPerspectiveBottom"/>
            <a:lightRig rig="legacyFlat3" dir="t"/>
          </a:scene3d>
          <a:sp3d extrusionH="121893000" prstMaterial="legacyMatte">
            <a:bevelT w="13500" h="13500" prst="angle"/>
            <a:bevelB w="13500" h="13500" prst="angle"/>
            <a:extrusionClr>
              <a:srgbClr val="0099FF"/>
            </a:extrusionClr>
          </a:sp3d>
        </p:spPr>
        <p:txBody>
          <a:bodyPr wrap="none" anchor="ctr">
            <a:flatTx/>
          </a:bodyPr>
          <a:lstStyle/>
          <a:p>
            <a:pPr algn="ctr" rtl="1" eaLnBrk="1" hangingPunct="1"/>
            <a:r>
              <a:rPr lang="ar-SA" sz="2400" b="1" u="sng" dirty="0" smtClean="0">
                <a:solidFill>
                  <a:srgbClr val="FF0000"/>
                </a:solidFill>
                <a:latin typeface="Times New Roman" pitchFamily="18" charset="0"/>
                <a:cs typeface="Times New Roman" pitchFamily="18" charset="0"/>
              </a:rPr>
              <a:t>الركن الثانى</a:t>
            </a:r>
            <a:r>
              <a:rPr lang="ar-SA" sz="2400" b="1" dirty="0" smtClean="0">
                <a:solidFill>
                  <a:srgbClr val="FF0000"/>
                </a:solidFill>
                <a:latin typeface="Times New Roman" pitchFamily="18" charset="0"/>
                <a:cs typeface="Times New Roman" pitchFamily="18" charset="0"/>
              </a:rPr>
              <a:t>:</a:t>
            </a:r>
          </a:p>
          <a:p>
            <a:pPr algn="ctr" rtl="1" eaLnBrk="1" hangingPunct="1"/>
            <a:r>
              <a:rPr lang="ar-SA" sz="2400" b="1" u="sng" dirty="0" smtClean="0">
                <a:solidFill>
                  <a:srgbClr val="000066"/>
                </a:solidFill>
                <a:latin typeface="Times New Roman" pitchFamily="18" charset="0"/>
                <a:cs typeface="Times New Roman" pitchFamily="18" charset="0"/>
              </a:rPr>
              <a:t>الأمانة</a:t>
            </a:r>
          </a:p>
          <a:p>
            <a:pPr algn="ctr" rtl="1" eaLnBrk="1" hangingPunct="1"/>
            <a:r>
              <a:rPr lang="ar-SA" sz="2400" b="1" dirty="0" smtClean="0">
                <a:solidFill>
                  <a:srgbClr val="000066"/>
                </a:solidFill>
                <a:latin typeface="Times New Roman" pitchFamily="18" charset="0"/>
                <a:cs typeface="Times New Roman" pitchFamily="18" charset="0"/>
              </a:rPr>
              <a:t>التى ترجع الى </a:t>
            </a:r>
          </a:p>
          <a:p>
            <a:pPr algn="ctr" rtl="1" eaLnBrk="1" hangingPunct="1"/>
            <a:r>
              <a:rPr lang="ar-SA" sz="2400" b="1" dirty="0" smtClean="0">
                <a:solidFill>
                  <a:srgbClr val="000066"/>
                </a:solidFill>
                <a:latin typeface="Times New Roman" pitchFamily="18" charset="0"/>
                <a:cs typeface="Times New Roman" pitchFamily="18" charset="0"/>
              </a:rPr>
              <a:t>خشية اللة </a:t>
            </a:r>
          </a:p>
          <a:p>
            <a:pPr algn="ctr" rtl="1" eaLnBrk="1" hangingPunct="1"/>
            <a:r>
              <a:rPr lang="ar-SA" sz="2400" b="1" dirty="0" smtClean="0">
                <a:solidFill>
                  <a:srgbClr val="000066"/>
                </a:solidFill>
                <a:latin typeface="Times New Roman" pitchFamily="18" charset="0"/>
                <a:cs typeface="Times New Roman" pitchFamily="18" charset="0"/>
              </a:rPr>
              <a:t>والنزاهة في</a:t>
            </a:r>
          </a:p>
          <a:p>
            <a:pPr algn="ctr" rtl="1" eaLnBrk="1" hangingPunct="1"/>
            <a:r>
              <a:rPr lang="ar-SA" sz="2400" b="1" dirty="0" smtClean="0">
                <a:solidFill>
                  <a:srgbClr val="000066"/>
                </a:solidFill>
                <a:latin typeface="Times New Roman" pitchFamily="18" charset="0"/>
                <a:cs typeface="Times New Roman" pitchFamily="18" charset="0"/>
              </a:rPr>
              <a:t> أداء الواجب</a:t>
            </a:r>
            <a:endParaRPr lang="en-US" sz="2400" b="1" dirty="0">
              <a:solidFill>
                <a:srgbClr val="000066"/>
              </a:solidFill>
              <a:latin typeface="Times New Roman" pitchFamily="18" charset="0"/>
              <a:cs typeface="Times New Roman" pitchFamily="18" charset="0"/>
            </a:endParaRPr>
          </a:p>
        </p:txBody>
      </p:sp>
      <p:sp>
        <p:nvSpPr>
          <p:cNvPr id="9" name="Slide Number Placeholder 8"/>
          <p:cNvSpPr>
            <a:spLocks noGrp="1"/>
          </p:cNvSpPr>
          <p:nvPr>
            <p:ph type="sldNum" sz="quarter" idx="12"/>
          </p:nvPr>
        </p:nvSpPr>
        <p:spPr/>
        <p:txBody>
          <a:bodyPr/>
          <a:lstStyle/>
          <a:p>
            <a:fld id="{9B76C22A-7A47-4F80-9E27-1E8BAD66440F}" type="slidenum">
              <a:rPr lang="ar-SA" smtClean="0"/>
              <a:pPr/>
              <a:t>64</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90175"/>
                                        </p:tgtEl>
                                        <p:attrNameLst>
                                          <p:attrName>style.visibility</p:attrName>
                                        </p:attrNameLst>
                                      </p:cBhvr>
                                      <p:to>
                                        <p:strVal val="visible"/>
                                      </p:to>
                                    </p:set>
                                    <p:animEffect transition="in" filter="barn(inHorizontal)">
                                      <p:cBhvr>
                                        <p:cTn id="7" dur="500"/>
                                        <p:tgtEl>
                                          <p:spTgt spid="9017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0171"/>
                                        </p:tgtEl>
                                        <p:attrNameLst>
                                          <p:attrName>style.visibility</p:attrName>
                                        </p:attrNameLst>
                                      </p:cBhvr>
                                      <p:to>
                                        <p:strVal val="visible"/>
                                      </p:to>
                                    </p:set>
                                    <p:anim calcmode="lin" valueType="num">
                                      <p:cBhvr additive="base">
                                        <p:cTn id="11" dur="500" fill="hold"/>
                                        <p:tgtEl>
                                          <p:spTgt spid="90171"/>
                                        </p:tgtEl>
                                        <p:attrNameLst>
                                          <p:attrName>ppt_x</p:attrName>
                                        </p:attrNameLst>
                                      </p:cBhvr>
                                      <p:tavLst>
                                        <p:tav tm="0">
                                          <p:val>
                                            <p:strVal val="0-#ppt_w/2"/>
                                          </p:val>
                                        </p:tav>
                                        <p:tav tm="100000">
                                          <p:val>
                                            <p:strVal val="#ppt_x"/>
                                          </p:val>
                                        </p:tav>
                                      </p:tavLst>
                                    </p:anim>
                                    <p:anim calcmode="lin" valueType="num">
                                      <p:cBhvr additive="base">
                                        <p:cTn id="12" dur="500" fill="hold"/>
                                        <p:tgtEl>
                                          <p:spTgt spid="9017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90172"/>
                                        </p:tgtEl>
                                        <p:attrNameLst>
                                          <p:attrName>style.visibility</p:attrName>
                                        </p:attrNameLst>
                                      </p:cBhvr>
                                      <p:to>
                                        <p:strVal val="visible"/>
                                      </p:to>
                                    </p:set>
                                    <p:anim calcmode="lin" valueType="num">
                                      <p:cBhvr additive="base">
                                        <p:cTn id="16" dur="500" fill="hold"/>
                                        <p:tgtEl>
                                          <p:spTgt spid="90172"/>
                                        </p:tgtEl>
                                        <p:attrNameLst>
                                          <p:attrName>ppt_x</p:attrName>
                                        </p:attrNameLst>
                                      </p:cBhvr>
                                      <p:tavLst>
                                        <p:tav tm="0">
                                          <p:val>
                                            <p:strVal val="1+#ppt_w/2"/>
                                          </p:val>
                                        </p:tav>
                                        <p:tav tm="100000">
                                          <p:val>
                                            <p:strVal val="#ppt_x"/>
                                          </p:val>
                                        </p:tav>
                                      </p:tavLst>
                                    </p:anim>
                                    <p:anim calcmode="lin" valueType="num">
                                      <p:cBhvr additive="base">
                                        <p:cTn id="17" dur="500" fill="hold"/>
                                        <p:tgtEl>
                                          <p:spTgt spid="9017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71" grpId="0" animBg="1" autoUpdateAnimBg="0"/>
      <p:bldP spid="90172" grpId="0" animBg="1" autoUpdateAnimBg="0"/>
      <p:bldP spid="90175" grpId="0" animBg="1" autoUpdateAnimBg="0"/>
      <p:bldP spid="6" grpId="0" animBg="1"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67"/>
          <p:cNvGrpSpPr>
            <a:grpSpLocks/>
          </p:cNvGrpSpPr>
          <p:nvPr/>
        </p:nvGrpSpPr>
        <p:grpSpPr bwMode="auto">
          <a:xfrm>
            <a:off x="0" y="1752600"/>
            <a:ext cx="9144000" cy="5105400"/>
            <a:chOff x="95" y="625"/>
            <a:chExt cx="5472" cy="3502"/>
          </a:xfrm>
        </p:grpSpPr>
        <p:sp>
          <p:nvSpPr>
            <p:cNvPr id="11271" name="AutoShape 2066" descr="70%"/>
            <p:cNvSpPr>
              <a:spLocks noChangeArrowheads="1"/>
            </p:cNvSpPr>
            <p:nvPr/>
          </p:nvSpPr>
          <p:spPr bwMode="auto">
            <a:xfrm rot="-10772505">
              <a:off x="95" y="625"/>
              <a:ext cx="5425" cy="3455"/>
            </a:xfrm>
            <a:prstGeom prst="flowChartDocument">
              <a:avLst/>
            </a:prstGeom>
            <a:pattFill prst="pct70">
              <a:fgClr>
                <a:srgbClr val="FFFF66"/>
              </a:fgClr>
              <a:bgClr>
                <a:srgbClr val="FFFFFF"/>
              </a:bgClr>
            </a:pattFill>
            <a:ln w="9525">
              <a:solidFill>
                <a:schemeClr val="tx1"/>
              </a:solidFill>
              <a:miter lim="800000"/>
              <a:headEnd/>
              <a:tailEnd/>
            </a:ln>
            <a:effectLst>
              <a:prstShdw prst="shdw13" dist="53882" dir="13500000">
                <a:srgbClr val="CC3300"/>
              </a:prstShdw>
            </a:effectLst>
          </p:spPr>
          <p:txBody>
            <a:bodyPr rot="10800000" wrap="none" anchor="ctr"/>
            <a:lstStyle/>
            <a:p>
              <a:pPr algn="r" rtl="1" eaLnBrk="1" hangingPunct="1"/>
              <a:endParaRPr lang="ar-EG" sz="2000">
                <a:latin typeface="Times New Roman" pitchFamily="18" charset="0"/>
                <a:cs typeface="Times New Roman" pitchFamily="18" charset="0"/>
              </a:endParaRPr>
            </a:p>
          </p:txBody>
        </p:sp>
        <p:sp>
          <p:nvSpPr>
            <p:cNvPr id="11272" name="AutoShape 2051" descr="كرات"/>
            <p:cNvSpPr>
              <a:spLocks noChangeArrowheads="1"/>
            </p:cNvSpPr>
            <p:nvPr/>
          </p:nvSpPr>
          <p:spPr bwMode="auto">
            <a:xfrm rot="-10772505">
              <a:off x="142" y="672"/>
              <a:ext cx="5425" cy="3455"/>
            </a:xfrm>
            <a:prstGeom prst="flowChartDocument">
              <a:avLst/>
            </a:prstGeom>
            <a:pattFill prst="sphere">
              <a:fgClr>
                <a:srgbClr val="FFFF66"/>
              </a:fgClr>
              <a:bgClr>
                <a:srgbClr val="FFFFFF"/>
              </a:bgClr>
            </a:pattFill>
            <a:ln w="9525">
              <a:solidFill>
                <a:schemeClr val="tx1"/>
              </a:solidFill>
              <a:miter lim="800000"/>
              <a:headEnd/>
              <a:tailEnd/>
            </a:ln>
            <a:effectLst>
              <a:prstShdw prst="shdw13" dist="53882" dir="13500000">
                <a:srgbClr val="CC3300"/>
              </a:prstShdw>
            </a:effectLst>
          </p:spPr>
          <p:txBody>
            <a:bodyPr rot="10800000" wrap="none" anchor="ctr"/>
            <a:lstStyle/>
            <a:p>
              <a:pPr algn="r" rtl="1" eaLnBrk="1" hangingPunct="1"/>
              <a:endParaRPr lang="ar-EG" sz="2000">
                <a:latin typeface="Times New Roman" pitchFamily="18" charset="0"/>
                <a:cs typeface="Times New Roman" pitchFamily="18" charset="0"/>
              </a:endParaRPr>
            </a:p>
          </p:txBody>
        </p:sp>
      </p:grpSp>
      <p:sp>
        <p:nvSpPr>
          <p:cNvPr id="129038" name="Rectangle 2062">
            <a:hlinkClick r:id="rId2" action="ppaction://hlinksldjump"/>
          </p:cNvPr>
          <p:cNvSpPr>
            <a:spLocks noChangeArrowheads="1"/>
          </p:cNvSpPr>
          <p:nvPr/>
        </p:nvSpPr>
        <p:spPr bwMode="auto">
          <a:xfrm>
            <a:off x="1447800" y="4005064"/>
            <a:ext cx="5932512" cy="1008112"/>
          </a:xfrm>
          <a:prstGeom prst="rect">
            <a:avLst/>
          </a:prstGeom>
          <a:solidFill>
            <a:srgbClr val="FF66CC"/>
          </a:solidFill>
          <a:ln w="9525">
            <a:solidFill>
              <a:schemeClr val="tx1"/>
            </a:solidFill>
            <a:miter lim="800000"/>
            <a:headEnd/>
            <a:tailEnd/>
          </a:ln>
          <a:effectLst>
            <a:outerShdw dist="107763" dir="8100000" algn="ctr" rotWithShape="0">
              <a:srgbClr val="CC3300"/>
            </a:outerShdw>
          </a:effectLst>
        </p:spPr>
        <p:txBody>
          <a:bodyPr wrap="none" anchor="ctr"/>
          <a:lstStyle/>
          <a:p>
            <a:pPr rtl="1" eaLnBrk="1" hangingPunct="1">
              <a:defRPr/>
            </a:pPr>
            <a:r>
              <a:rPr lang="ar-SA" sz="4000" b="1" dirty="0">
                <a:solidFill>
                  <a:srgbClr val="FFFF66"/>
                </a:solidFill>
                <a:latin typeface="Times New Roman" pitchFamily="18" charset="0"/>
                <a:cs typeface="Times New Roman" pitchFamily="18" charset="0"/>
              </a:rPr>
              <a:t>2- </a:t>
            </a:r>
            <a:r>
              <a:rPr lang="ar-SA" sz="4000" b="1" dirty="0" smtClean="0">
                <a:solidFill>
                  <a:srgbClr val="FFFF66"/>
                </a:solidFill>
                <a:latin typeface="Times New Roman" pitchFamily="18" charset="0"/>
                <a:cs typeface="Times New Roman" pitchFamily="18" charset="0"/>
              </a:rPr>
              <a:t>الالتزام بسلوك الإسلام:</a:t>
            </a:r>
          </a:p>
          <a:p>
            <a:pPr rtl="1" eaLnBrk="1" hangingPunct="1">
              <a:defRPr/>
            </a:pPr>
            <a:r>
              <a:rPr lang="ar-SA" sz="2400" b="1" dirty="0" smtClean="0">
                <a:solidFill>
                  <a:srgbClr val="FFFF66"/>
                </a:solidFill>
                <a:latin typeface="Times New Roman" pitchFamily="18" charset="0"/>
                <a:cs typeface="Times New Roman" pitchFamily="18" charset="0"/>
              </a:rPr>
              <a:t>     الالتزم بشعائر الإسلام وخاصة الصلاة</a:t>
            </a:r>
            <a:endParaRPr lang="en-US" sz="2400" b="1" dirty="0">
              <a:solidFill>
                <a:srgbClr val="FFFF66"/>
              </a:solidFill>
              <a:latin typeface="Times New Roman" pitchFamily="18" charset="0"/>
              <a:cs typeface="Times New Roman" pitchFamily="18" charset="0"/>
            </a:endParaRPr>
          </a:p>
        </p:txBody>
      </p:sp>
      <p:sp>
        <p:nvSpPr>
          <p:cNvPr id="129039" name="Rectangle 2063">
            <a:hlinkClick r:id="rId3" action="ppaction://hlinksldjump"/>
          </p:cNvPr>
          <p:cNvSpPr>
            <a:spLocks noChangeArrowheads="1"/>
          </p:cNvSpPr>
          <p:nvPr/>
        </p:nvSpPr>
        <p:spPr bwMode="auto">
          <a:xfrm>
            <a:off x="838200" y="5300663"/>
            <a:ext cx="6553201" cy="762000"/>
          </a:xfrm>
          <a:prstGeom prst="rect">
            <a:avLst/>
          </a:prstGeom>
          <a:solidFill>
            <a:srgbClr val="FF66CC"/>
          </a:solidFill>
          <a:ln w="9525">
            <a:solidFill>
              <a:schemeClr val="tx1"/>
            </a:solidFill>
            <a:miter lim="800000"/>
            <a:headEnd/>
            <a:tailEnd/>
          </a:ln>
          <a:effectLst>
            <a:outerShdw dist="107763" dir="8100000" algn="ctr" rotWithShape="0">
              <a:srgbClr val="CC3300"/>
            </a:outerShdw>
          </a:effectLst>
        </p:spPr>
        <p:txBody>
          <a:bodyPr wrap="none" anchor="ctr"/>
          <a:lstStyle/>
          <a:p>
            <a:pPr algn="ctr" rtl="1" eaLnBrk="1" hangingPunct="1">
              <a:defRPr/>
            </a:pPr>
            <a:r>
              <a:rPr lang="ar-SA" sz="4000" b="1" dirty="0" smtClean="0">
                <a:solidFill>
                  <a:srgbClr val="FFFF66"/>
                </a:solidFill>
                <a:latin typeface="Times New Roman" pitchFamily="18" charset="0"/>
                <a:cs typeface="Times New Roman" pitchFamily="18" charset="0"/>
              </a:rPr>
              <a:t>3- القرعة فى حالة تساوى المرشحين:</a:t>
            </a:r>
            <a:endParaRPr lang="en-US" sz="4000" b="1" dirty="0">
              <a:solidFill>
                <a:srgbClr val="FFFF66"/>
              </a:solidFill>
              <a:latin typeface="Times New Roman" pitchFamily="18" charset="0"/>
              <a:cs typeface="Times New Roman" pitchFamily="18" charset="0"/>
            </a:endParaRPr>
          </a:p>
        </p:txBody>
      </p:sp>
      <p:sp>
        <p:nvSpPr>
          <p:cNvPr id="129040" name="AutoShape 2064"/>
          <p:cNvSpPr>
            <a:spLocks noChangeArrowheads="1"/>
          </p:cNvSpPr>
          <p:nvPr/>
        </p:nvSpPr>
        <p:spPr bwMode="auto">
          <a:xfrm>
            <a:off x="685800" y="228600"/>
            <a:ext cx="7774632" cy="1752600"/>
          </a:xfrm>
          <a:prstGeom prst="star32">
            <a:avLst>
              <a:gd name="adj" fmla="val 30310"/>
            </a:avLst>
          </a:prstGeom>
          <a:solidFill>
            <a:srgbClr val="FF6600"/>
          </a:solidFill>
          <a:ln w="9525">
            <a:solidFill>
              <a:schemeClr val="tx1"/>
            </a:solidFill>
            <a:miter lim="800000"/>
            <a:headEnd/>
            <a:tailEnd/>
          </a:ln>
          <a:effectLst>
            <a:prstShdw prst="shdw13" dist="53882" dir="13500000">
              <a:srgbClr val="CC3300"/>
            </a:prstShdw>
          </a:effectLst>
        </p:spPr>
        <p:txBody>
          <a:bodyPr wrap="none" anchor="ctr"/>
          <a:lstStyle/>
          <a:p>
            <a:pPr algn="ctr" rtl="1" eaLnBrk="1" hangingPunct="1"/>
            <a:r>
              <a:rPr lang="ar-SA" sz="3300" b="1" dirty="0" smtClean="0">
                <a:latin typeface="Times New Roman" pitchFamily="18" charset="0"/>
                <a:cs typeface="Times New Roman" pitchFamily="18" charset="0"/>
              </a:rPr>
              <a:t>أسس اختيار الأصلح فى الاسلام</a:t>
            </a:r>
            <a:endParaRPr lang="en-US" sz="3300" b="1" dirty="0">
              <a:latin typeface="Times New Roman" pitchFamily="18" charset="0"/>
              <a:cs typeface="Times New Roman" pitchFamily="18" charset="0"/>
            </a:endParaRPr>
          </a:p>
        </p:txBody>
      </p:sp>
      <p:sp>
        <p:nvSpPr>
          <p:cNvPr id="3" name="Rectangle 2062">
            <a:hlinkClick r:id="rId2" action="ppaction://hlinksldjump"/>
          </p:cNvPr>
          <p:cNvSpPr>
            <a:spLocks noChangeArrowheads="1"/>
          </p:cNvSpPr>
          <p:nvPr/>
        </p:nvSpPr>
        <p:spPr bwMode="auto">
          <a:xfrm>
            <a:off x="1979713" y="2565400"/>
            <a:ext cx="5400599" cy="1079624"/>
          </a:xfrm>
          <a:prstGeom prst="rect">
            <a:avLst/>
          </a:prstGeom>
          <a:solidFill>
            <a:srgbClr val="FF66CC"/>
          </a:solidFill>
          <a:ln w="9525">
            <a:solidFill>
              <a:schemeClr val="tx1"/>
            </a:solidFill>
            <a:miter lim="800000"/>
            <a:headEnd/>
            <a:tailEnd/>
          </a:ln>
          <a:effectLst>
            <a:outerShdw dist="107763" dir="8100000" algn="ctr" rotWithShape="0">
              <a:srgbClr val="CC3300"/>
            </a:outerShdw>
          </a:effectLst>
        </p:spPr>
        <p:txBody>
          <a:bodyPr wrap="none" anchor="ctr"/>
          <a:lstStyle/>
          <a:p>
            <a:pPr rtl="1" eaLnBrk="1" hangingPunct="1">
              <a:defRPr/>
            </a:pPr>
            <a:r>
              <a:rPr lang="ar-SA" sz="4000" b="1" dirty="0">
                <a:solidFill>
                  <a:srgbClr val="FFFF66"/>
                </a:solidFill>
                <a:latin typeface="Times New Roman" pitchFamily="18" charset="0"/>
                <a:cs typeface="Times New Roman" pitchFamily="18" charset="0"/>
              </a:rPr>
              <a:t>1</a:t>
            </a:r>
            <a:r>
              <a:rPr lang="ar-SA" sz="4000" b="1" dirty="0" smtClean="0">
                <a:solidFill>
                  <a:srgbClr val="FFFF66"/>
                </a:solidFill>
                <a:latin typeface="Times New Roman" pitchFamily="18" charset="0"/>
                <a:cs typeface="Times New Roman" pitchFamily="18" charset="0"/>
              </a:rPr>
              <a:t>- تصنيف الوظائف:</a:t>
            </a:r>
          </a:p>
          <a:p>
            <a:pPr algn="ctr" rtl="1" eaLnBrk="1" hangingPunct="1">
              <a:defRPr/>
            </a:pPr>
            <a:r>
              <a:rPr lang="ar-SA" sz="2400" b="1" dirty="0" smtClean="0">
                <a:solidFill>
                  <a:srgbClr val="FFFF66"/>
                </a:solidFill>
                <a:latin typeface="Times New Roman" pitchFamily="18" charset="0"/>
                <a:cs typeface="Times New Roman" pitchFamily="18" charset="0"/>
              </a:rPr>
              <a:t>تحديد أهداف وواجبات ومسؤوليات كل وظيفة</a:t>
            </a:r>
            <a:endParaRPr lang="en-US" sz="2400" b="1" dirty="0">
              <a:solidFill>
                <a:srgbClr val="FFFF66"/>
              </a:solidFill>
              <a:latin typeface="Times New Roman" pitchFamily="18" charset="0"/>
              <a:cs typeface="Times New Roman" pitchFamily="18" charset="0"/>
            </a:endParaRPr>
          </a:p>
        </p:txBody>
      </p:sp>
      <p:sp>
        <p:nvSpPr>
          <p:cNvPr id="11" name="Slide Number Placeholder 10"/>
          <p:cNvSpPr>
            <a:spLocks noGrp="1"/>
          </p:cNvSpPr>
          <p:nvPr>
            <p:ph type="sldNum" sz="quarter" idx="12"/>
          </p:nvPr>
        </p:nvSpPr>
        <p:spPr/>
        <p:txBody>
          <a:bodyPr/>
          <a:lstStyle/>
          <a:p>
            <a:fld id="{9B76C22A-7A47-4F80-9E27-1E8BAD66440F}" type="slidenum">
              <a:rPr lang="ar-SA" smtClean="0"/>
              <a:pPr/>
              <a:t>65</a:t>
            </a:fld>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19" presetClass="entr" presetSubtype="10" fill="hold" grpId="0" nodeType="afterEffect">
                                  <p:stCondLst>
                                    <p:cond delay="0"/>
                                  </p:stCondLst>
                                  <p:childTnLst>
                                    <p:set>
                                      <p:cBhvr>
                                        <p:cTn id="13" dur="1" fill="hold">
                                          <p:stCondLst>
                                            <p:cond delay="0"/>
                                          </p:stCondLst>
                                        </p:cTn>
                                        <p:tgtEl>
                                          <p:spTgt spid="129040"/>
                                        </p:tgtEl>
                                        <p:attrNameLst>
                                          <p:attrName>style.visibility</p:attrName>
                                        </p:attrNameLst>
                                      </p:cBhvr>
                                      <p:to>
                                        <p:strVal val="visible"/>
                                      </p:to>
                                    </p:set>
                                    <p:anim calcmode="lin" valueType="num">
                                      <p:cBhvr>
                                        <p:cTn id="14" dur="5000" fill="hold"/>
                                        <p:tgtEl>
                                          <p:spTgt spid="129040"/>
                                        </p:tgtEl>
                                        <p:attrNameLst>
                                          <p:attrName>ppt_w</p:attrName>
                                        </p:attrNameLst>
                                      </p:cBhvr>
                                      <p:tavLst>
                                        <p:tav tm="0" fmla="#ppt_w*sin(2.5*pi*$)">
                                          <p:val>
                                            <p:fltVal val="0"/>
                                          </p:val>
                                        </p:tav>
                                        <p:tav tm="100000">
                                          <p:val>
                                            <p:fltVal val="1"/>
                                          </p:val>
                                        </p:tav>
                                      </p:tavLst>
                                    </p:anim>
                                    <p:anim calcmode="lin" valueType="num">
                                      <p:cBhvr>
                                        <p:cTn id="15" dur="5000" fill="hold"/>
                                        <p:tgtEl>
                                          <p:spTgt spid="129040"/>
                                        </p:tgtEl>
                                        <p:attrNameLst>
                                          <p:attrName>ppt_h</p:attrName>
                                        </p:attrNameLst>
                                      </p:cBhvr>
                                      <p:tavLst>
                                        <p:tav tm="0">
                                          <p:val>
                                            <p:strVal val="#ppt_h"/>
                                          </p:val>
                                        </p:tav>
                                        <p:tav tm="100000">
                                          <p:val>
                                            <p:strVal val="#ppt_h"/>
                                          </p:val>
                                        </p:tav>
                                      </p:tavLst>
                                    </p:anim>
                                  </p:childTnLst>
                                </p:cTn>
                              </p:par>
                            </p:childTnLst>
                          </p:cTn>
                        </p:par>
                        <p:par>
                          <p:cTn id="16" fill="hold">
                            <p:stCondLst>
                              <p:cond delay="5500"/>
                            </p:stCondLst>
                            <p:childTnLst>
                              <p:par>
                                <p:cTn id="17" presetID="2" presetClass="entr" presetSubtype="2" fill="hold" grpId="0" nodeType="afterEffect">
                                  <p:stCondLst>
                                    <p:cond delay="0"/>
                                  </p:stCondLst>
                                  <p:childTnLst>
                                    <p:set>
                                      <p:cBhvr>
                                        <p:cTn id="18" dur="1" fill="hold">
                                          <p:stCondLst>
                                            <p:cond delay="0"/>
                                          </p:stCondLst>
                                        </p:cTn>
                                        <p:tgtEl>
                                          <p:spTgt spid="129038"/>
                                        </p:tgtEl>
                                        <p:attrNameLst>
                                          <p:attrName>style.visibility</p:attrName>
                                        </p:attrNameLst>
                                      </p:cBhvr>
                                      <p:to>
                                        <p:strVal val="visible"/>
                                      </p:to>
                                    </p:set>
                                    <p:anim calcmode="lin" valueType="num">
                                      <p:cBhvr additive="base">
                                        <p:cTn id="19" dur="500" fill="hold"/>
                                        <p:tgtEl>
                                          <p:spTgt spid="129038"/>
                                        </p:tgtEl>
                                        <p:attrNameLst>
                                          <p:attrName>ppt_x</p:attrName>
                                        </p:attrNameLst>
                                      </p:cBhvr>
                                      <p:tavLst>
                                        <p:tav tm="0">
                                          <p:val>
                                            <p:strVal val="1+#ppt_w/2"/>
                                          </p:val>
                                        </p:tav>
                                        <p:tav tm="100000">
                                          <p:val>
                                            <p:strVal val="#ppt_x"/>
                                          </p:val>
                                        </p:tav>
                                      </p:tavLst>
                                    </p:anim>
                                    <p:anim calcmode="lin" valueType="num">
                                      <p:cBhvr additive="base">
                                        <p:cTn id="20" dur="500" fill="hold"/>
                                        <p:tgtEl>
                                          <p:spTgt spid="129038"/>
                                        </p:tgtEl>
                                        <p:attrNameLst>
                                          <p:attrName>ppt_y</p:attrName>
                                        </p:attrNameLst>
                                      </p:cBhvr>
                                      <p:tavLst>
                                        <p:tav tm="0">
                                          <p:val>
                                            <p:strVal val="#ppt_y"/>
                                          </p:val>
                                        </p:tav>
                                        <p:tav tm="100000">
                                          <p:val>
                                            <p:strVal val="#ppt_y"/>
                                          </p:val>
                                        </p:tav>
                                      </p:tavLst>
                                    </p:anim>
                                  </p:childTnLst>
                                </p:cTn>
                              </p:par>
                            </p:childTnLst>
                          </p:cTn>
                        </p:par>
                        <p:par>
                          <p:cTn id="21" fill="hold">
                            <p:stCondLst>
                              <p:cond delay="6000"/>
                            </p:stCondLst>
                            <p:childTnLst>
                              <p:par>
                                <p:cTn id="22" presetID="2" presetClass="entr" presetSubtype="8" fill="hold" grpId="0" nodeType="afterEffect">
                                  <p:stCondLst>
                                    <p:cond delay="0"/>
                                  </p:stCondLst>
                                  <p:childTnLst>
                                    <p:set>
                                      <p:cBhvr>
                                        <p:cTn id="23" dur="1" fill="hold">
                                          <p:stCondLst>
                                            <p:cond delay="0"/>
                                          </p:stCondLst>
                                        </p:cTn>
                                        <p:tgtEl>
                                          <p:spTgt spid="129039"/>
                                        </p:tgtEl>
                                        <p:attrNameLst>
                                          <p:attrName>style.visibility</p:attrName>
                                        </p:attrNameLst>
                                      </p:cBhvr>
                                      <p:to>
                                        <p:strVal val="visible"/>
                                      </p:to>
                                    </p:set>
                                    <p:anim calcmode="lin" valueType="num">
                                      <p:cBhvr additive="base">
                                        <p:cTn id="24" dur="500" fill="hold"/>
                                        <p:tgtEl>
                                          <p:spTgt spid="129039"/>
                                        </p:tgtEl>
                                        <p:attrNameLst>
                                          <p:attrName>ppt_x</p:attrName>
                                        </p:attrNameLst>
                                      </p:cBhvr>
                                      <p:tavLst>
                                        <p:tav tm="0">
                                          <p:val>
                                            <p:strVal val="0-#ppt_w/2"/>
                                          </p:val>
                                        </p:tav>
                                        <p:tav tm="100000">
                                          <p:val>
                                            <p:strVal val="#ppt_x"/>
                                          </p:val>
                                        </p:tav>
                                      </p:tavLst>
                                    </p:anim>
                                    <p:anim calcmode="lin" valueType="num">
                                      <p:cBhvr additive="base">
                                        <p:cTn id="25" dur="500" fill="hold"/>
                                        <p:tgtEl>
                                          <p:spTgt spid="129039"/>
                                        </p:tgtEl>
                                        <p:attrNameLst>
                                          <p:attrName>ppt_y</p:attrName>
                                        </p:attrNameLst>
                                      </p:cBhvr>
                                      <p:tavLst>
                                        <p:tav tm="0">
                                          <p:val>
                                            <p:strVal val="#ppt_y"/>
                                          </p:val>
                                        </p:tav>
                                        <p:tav tm="100000">
                                          <p:val>
                                            <p:strVal val="#ppt_y"/>
                                          </p:val>
                                        </p:tav>
                                      </p:tavLst>
                                    </p:anim>
                                  </p:childTnLst>
                                </p:cTn>
                              </p:par>
                            </p:childTnLst>
                          </p:cTn>
                        </p:par>
                        <p:par>
                          <p:cTn id="26" fill="hold">
                            <p:stCondLst>
                              <p:cond delay="6500"/>
                            </p:stCondLst>
                            <p:childTnLst>
                              <p:par>
                                <p:cTn id="27" presetID="2" presetClass="entr" presetSubtype="2"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38" grpId="0" animBg="1" autoUpdateAnimBg="0"/>
      <p:bldP spid="129039" grpId="0" animBg="1" autoUpdateAnimBg="0"/>
      <p:bldP spid="129040" grpId="0" animBg="1" autoUpdateAnimBg="0"/>
      <p:bldP spid="3" grpId="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2" name="Group 5"/>
          <p:cNvGrpSpPr>
            <a:grpSpLocks/>
          </p:cNvGrpSpPr>
          <p:nvPr/>
        </p:nvGrpSpPr>
        <p:grpSpPr bwMode="auto">
          <a:xfrm>
            <a:off x="5969977" y="1981201"/>
            <a:ext cx="2400300"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33796" name="Rectangle 8"/>
          <p:cNvSpPr>
            <a:spLocks noChangeArrowheads="1"/>
          </p:cNvSpPr>
          <p:nvPr/>
        </p:nvSpPr>
        <p:spPr bwMode="auto">
          <a:xfrm>
            <a:off x="3165231" y="3352800"/>
            <a:ext cx="2602523"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33797" name="Freeform 6"/>
          <p:cNvSpPr>
            <a:spLocks noEditPoints="1"/>
          </p:cNvSpPr>
          <p:nvPr/>
        </p:nvSpPr>
        <p:spPr bwMode="auto">
          <a:xfrm>
            <a:off x="3165231" y="2209801"/>
            <a:ext cx="2482362"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844061" y="2133600"/>
            <a:ext cx="1947497"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1"/>
          </p:nvPr>
        </p:nvSpPr>
        <p:spPr/>
        <p:txBody>
          <a:bodyPr/>
          <a:lstStyle/>
          <a:p>
            <a:pPr defTabSz="913805">
              <a:defRPr/>
            </a:pPr>
            <a:fld id="{780ADE36-2C7D-4C6C-9B4A-0E8E1C1D0193}" type="slidenum">
              <a:rPr lang="en-US" altLang="en-US">
                <a:solidFill>
                  <a:prstClr val="black">
                    <a:tint val="75000"/>
                  </a:prstClr>
                </a:solidFill>
                <a:cs typeface="Arial" charset="0"/>
              </a:rPr>
              <a:pPr defTabSz="913805">
                <a:defRPr/>
              </a:pPr>
              <a:t>7</a:t>
            </a:fld>
            <a:endParaRPr lang="en-US" altLang="en-US" dirty="0">
              <a:solidFill>
                <a:prstClr val="black">
                  <a:tint val="75000"/>
                </a:prstClr>
              </a:solidFill>
              <a:cs typeface="Arial" charset="0"/>
            </a:endParaRPr>
          </a:p>
        </p:txBody>
      </p:sp>
      <p:sp>
        <p:nvSpPr>
          <p:cNvPr id="16388" name="Rectangle 6"/>
          <p:cNvSpPr>
            <a:spLocks noGrp="1" noChangeArrowheads="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pPr eaLnBrk="1" hangingPunct="1"/>
            <a:r>
              <a:rPr lang="ar-SA" b="1" dirty="0" smtClean="0"/>
              <a:t>مفهوم إدارة الموارد البشرية</a:t>
            </a:r>
            <a:endParaRPr lang="en-US" b="1" dirty="0" smtClean="0"/>
          </a:p>
        </p:txBody>
      </p:sp>
      <p:cxnSp>
        <p:nvCxnSpPr>
          <p:cNvPr id="22538" name="AutoShape 10"/>
          <p:cNvCxnSpPr>
            <a:cxnSpLocks noChangeShapeType="1"/>
          </p:cNvCxnSpPr>
          <p:nvPr/>
        </p:nvCxnSpPr>
        <p:spPr bwMode="auto">
          <a:xfrm>
            <a:off x="611560" y="5517232"/>
            <a:ext cx="7183497" cy="72009"/>
          </a:xfrm>
          <a:prstGeom prst="straightConnector1">
            <a:avLst/>
          </a:prstGeom>
          <a:noFill/>
          <a:ln w="76200">
            <a:solidFill>
              <a:srgbClr val="FF0000"/>
            </a:solidFill>
            <a:round/>
            <a:headEnd type="triangle" w="med" len="med"/>
            <a:tailEnd type="triangle" w="med" len="med"/>
          </a:ln>
        </p:spPr>
      </p:cxnSp>
      <p:sp>
        <p:nvSpPr>
          <p:cNvPr id="11" name="Rectangle 2"/>
          <p:cNvSpPr>
            <a:spLocks noChangeArrowheads="1"/>
          </p:cNvSpPr>
          <p:nvPr/>
        </p:nvSpPr>
        <p:spPr bwMode="auto">
          <a:xfrm>
            <a:off x="1071538" y="1897088"/>
            <a:ext cx="7102994" cy="1323439"/>
          </a:xfrm>
          <a:prstGeom prst="rect">
            <a:avLst/>
          </a:prstGeom>
          <a:noFill/>
          <a:ln w="9525">
            <a:noFill/>
            <a:miter lim="800000"/>
            <a:headEnd/>
            <a:tailEnd/>
          </a:ln>
          <a:effectLst/>
        </p:spPr>
        <p:txBody>
          <a:bodyPr wrap="square" anchor="ctr">
            <a:spAutoFit/>
          </a:bodyPr>
          <a:lstStyle/>
          <a:p>
            <a:pPr indent="215900" algn="ctr"/>
            <a:r>
              <a:rPr lang="ar-SA" sz="4000" dirty="0" smtClean="0">
                <a:solidFill>
                  <a:prstClr val="black"/>
                </a:solidFill>
                <a:cs typeface="MCS Taybah S_U normal." pitchFamily="2" charset="-78"/>
              </a:rPr>
              <a:t>تتضمن التعاريف المتعددة عدد من الحقائق حول ادارة الموارد البشرية وهي:</a:t>
            </a:r>
            <a:endParaRPr lang="ar-SA" sz="4000" dirty="0">
              <a:solidFill>
                <a:prstClr val="black"/>
              </a:solidFill>
              <a:cs typeface="MCS Taybah S_U normal." pitchFamily="2" charset="-78"/>
            </a:endParaRPr>
          </a:p>
        </p:txBody>
      </p:sp>
      <p:sp>
        <p:nvSpPr>
          <p:cNvPr id="14" name="AutoShape 8"/>
          <p:cNvSpPr>
            <a:spLocks noChangeArrowheads="1"/>
          </p:cNvSpPr>
          <p:nvPr/>
        </p:nvSpPr>
        <p:spPr bwMode="auto">
          <a:xfrm>
            <a:off x="1187624" y="4365104"/>
            <a:ext cx="1601479" cy="2232248"/>
          </a:xfrm>
          <a:prstGeom prst="can">
            <a:avLst>
              <a:gd name="adj" fmla="val 33750"/>
            </a:avLst>
          </a:prstGeom>
          <a:solidFill>
            <a:srgbClr val="0000FF"/>
          </a:solidFill>
          <a:ln w="28575">
            <a:solidFill>
              <a:schemeClr val="tx1"/>
            </a:solidFill>
            <a:round/>
            <a:headEnd/>
            <a:tailEnd/>
          </a:ln>
        </p:spPr>
        <p:txBody>
          <a:bodyPr wrap="none" lIns="84216" tIns="42108" rIns="84216" bIns="42108" anchor="ctr"/>
          <a:lstStyle/>
          <a:p>
            <a:pPr algn="ctr" defTabSz="913805"/>
            <a:r>
              <a:rPr lang="ar-SA" b="1" dirty="0" smtClean="0">
                <a:solidFill>
                  <a:prstClr val="white"/>
                </a:solidFill>
              </a:rPr>
              <a:t>أن المعاملة الإنسانية</a:t>
            </a:r>
          </a:p>
          <a:p>
            <a:pPr algn="ctr" defTabSz="913805"/>
            <a:r>
              <a:rPr lang="ar-SA" b="1" dirty="0" smtClean="0">
                <a:solidFill>
                  <a:prstClr val="white"/>
                </a:solidFill>
              </a:rPr>
              <a:t>سوف تقود إلى </a:t>
            </a:r>
          </a:p>
          <a:p>
            <a:pPr algn="ctr" defTabSz="913805"/>
            <a:r>
              <a:rPr lang="ar-SA" b="1" dirty="0" smtClean="0">
                <a:solidFill>
                  <a:prstClr val="white"/>
                </a:solidFill>
              </a:rPr>
              <a:t>العمل بكفاءة </a:t>
            </a:r>
          </a:p>
          <a:p>
            <a:pPr algn="ctr" defTabSz="913805"/>
            <a:r>
              <a:rPr lang="ar-SA" b="1" dirty="0" smtClean="0">
                <a:solidFill>
                  <a:prstClr val="white"/>
                </a:solidFill>
              </a:rPr>
              <a:t>وحماسة </a:t>
            </a:r>
            <a:endParaRPr lang="en-US" b="1" dirty="0">
              <a:solidFill>
                <a:prstClr val="white"/>
              </a:solidFill>
            </a:endParaRPr>
          </a:p>
        </p:txBody>
      </p:sp>
      <p:sp>
        <p:nvSpPr>
          <p:cNvPr id="15" name="WordArt 12"/>
          <p:cNvSpPr>
            <a:spLocks noChangeArrowheads="1" noChangeShapeType="1" noTextEdit="1"/>
          </p:cNvSpPr>
          <p:nvPr/>
        </p:nvSpPr>
        <p:spPr bwMode="auto">
          <a:xfrm>
            <a:off x="1835696" y="4005064"/>
            <a:ext cx="360040" cy="607219"/>
          </a:xfrm>
          <a:prstGeom prst="rect">
            <a:avLst/>
          </a:prstGeom>
        </p:spPr>
        <p:txBody>
          <a:bodyPr wrap="none" lIns="84216" tIns="42108" rIns="84216" bIns="42108" fromWordArt="1">
            <a:prstTxWarp prst="textPlain">
              <a:avLst>
                <a:gd name="adj" fmla="val 50000"/>
              </a:avLst>
            </a:prstTxWarp>
          </a:bodyPr>
          <a:lstStyle/>
          <a:p>
            <a:pPr algn="ctr"/>
            <a:r>
              <a:rPr lang="ar-SA" sz="3300" b="1"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cs typeface="PT Bold Heading"/>
              </a:rPr>
              <a:t>3</a:t>
            </a:r>
            <a:endParaRPr lang="ar-SA" sz="3300" b="1"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cs typeface="PT Bold Heading"/>
            </a:endParaRPr>
          </a:p>
        </p:txBody>
      </p:sp>
      <p:sp>
        <p:nvSpPr>
          <p:cNvPr id="16" name="AutoShape 8"/>
          <p:cNvSpPr>
            <a:spLocks noChangeArrowheads="1"/>
          </p:cNvSpPr>
          <p:nvPr/>
        </p:nvSpPr>
        <p:spPr bwMode="auto">
          <a:xfrm>
            <a:off x="4211960" y="4429132"/>
            <a:ext cx="1601479" cy="2232248"/>
          </a:xfrm>
          <a:prstGeom prst="can">
            <a:avLst>
              <a:gd name="adj" fmla="val 33750"/>
            </a:avLst>
          </a:prstGeom>
          <a:solidFill>
            <a:srgbClr val="0000FF"/>
          </a:solidFill>
          <a:ln w="28575">
            <a:solidFill>
              <a:schemeClr val="tx1"/>
            </a:solidFill>
            <a:round/>
            <a:headEnd/>
            <a:tailEnd/>
          </a:ln>
        </p:spPr>
        <p:txBody>
          <a:bodyPr wrap="none" lIns="84216" tIns="42108" rIns="84216" bIns="42108" anchor="ctr"/>
          <a:lstStyle/>
          <a:p>
            <a:pPr algn="ctr" defTabSz="913805"/>
            <a:endParaRPr lang="en-US" sz="1600" b="1" dirty="0" smtClean="0">
              <a:solidFill>
                <a:prstClr val="white"/>
              </a:solidFill>
            </a:endParaRPr>
          </a:p>
          <a:p>
            <a:pPr algn="ctr" defTabSz="913805"/>
            <a:r>
              <a:rPr lang="ar-SA" sz="1600" b="1" dirty="0" smtClean="0">
                <a:solidFill>
                  <a:prstClr val="white"/>
                </a:solidFill>
              </a:rPr>
              <a:t>استخراج أفضل</a:t>
            </a:r>
          </a:p>
          <a:p>
            <a:pPr algn="ctr" defTabSz="913805"/>
            <a:r>
              <a:rPr lang="ar-SA" sz="1600" b="1" dirty="0" smtClean="0">
                <a:solidFill>
                  <a:prstClr val="white"/>
                </a:solidFill>
              </a:rPr>
              <a:t> طاقات العاملين</a:t>
            </a:r>
          </a:p>
          <a:p>
            <a:pPr algn="ctr" defTabSz="913805"/>
            <a:r>
              <a:rPr lang="ar-SA" sz="1600" b="1" dirty="0" smtClean="0">
                <a:solidFill>
                  <a:prstClr val="white"/>
                </a:solidFill>
              </a:rPr>
              <a:t> بما يحقق رضا الفرد </a:t>
            </a:r>
            <a:r>
              <a:rPr lang="en-US" sz="1600" b="1" dirty="0" smtClean="0">
                <a:solidFill>
                  <a:prstClr val="white"/>
                </a:solidFill>
              </a:rPr>
              <a:t> </a:t>
            </a:r>
          </a:p>
          <a:p>
            <a:pPr algn="ctr" defTabSz="913805"/>
            <a:r>
              <a:rPr lang="ar-SA" sz="1600" b="1" dirty="0" smtClean="0">
                <a:solidFill>
                  <a:prstClr val="white"/>
                </a:solidFill>
              </a:rPr>
              <a:t>والجماعة وأهداف </a:t>
            </a:r>
          </a:p>
          <a:p>
            <a:pPr algn="ctr" defTabSz="913805"/>
            <a:r>
              <a:rPr lang="ar-SA" sz="1600" b="1" dirty="0" smtClean="0">
                <a:solidFill>
                  <a:prstClr val="white"/>
                </a:solidFill>
              </a:rPr>
              <a:t> المنظمة</a:t>
            </a:r>
          </a:p>
          <a:p>
            <a:pPr algn="ctr" defTabSz="913805"/>
            <a:r>
              <a:rPr lang="ar-SA" dirty="0" smtClean="0">
                <a:solidFill>
                  <a:prstClr val="white"/>
                </a:solidFill>
              </a:rPr>
              <a:t> </a:t>
            </a:r>
            <a:endParaRPr lang="en-US" dirty="0">
              <a:solidFill>
                <a:prstClr val="white"/>
              </a:solidFill>
            </a:endParaRPr>
          </a:p>
        </p:txBody>
      </p:sp>
      <p:sp>
        <p:nvSpPr>
          <p:cNvPr id="17" name="AutoShape 9"/>
          <p:cNvSpPr>
            <a:spLocks noChangeArrowheads="1"/>
          </p:cNvSpPr>
          <p:nvPr/>
        </p:nvSpPr>
        <p:spPr bwMode="auto">
          <a:xfrm>
            <a:off x="7452320" y="4293096"/>
            <a:ext cx="1457463" cy="2376264"/>
          </a:xfrm>
          <a:prstGeom prst="can">
            <a:avLst>
              <a:gd name="adj" fmla="val 33750"/>
            </a:avLst>
          </a:prstGeom>
          <a:solidFill>
            <a:srgbClr val="0000FF"/>
          </a:solidFill>
          <a:ln w="28575">
            <a:solidFill>
              <a:schemeClr val="tx1"/>
            </a:solidFill>
            <a:round/>
            <a:headEnd/>
            <a:tailEnd/>
          </a:ln>
        </p:spPr>
        <p:txBody>
          <a:bodyPr wrap="none" lIns="84216" tIns="42108" rIns="84216" bIns="42108" anchor="ctr"/>
          <a:lstStyle/>
          <a:p>
            <a:pPr algn="ctr" defTabSz="913805"/>
            <a:r>
              <a:rPr lang="ar-SA" sz="1600" b="1" dirty="0" smtClean="0">
                <a:solidFill>
                  <a:prstClr val="white"/>
                </a:solidFill>
              </a:rPr>
              <a:t> </a:t>
            </a:r>
          </a:p>
          <a:p>
            <a:pPr algn="ctr" defTabSz="913805"/>
            <a:r>
              <a:rPr lang="ar-SA" sz="1600" b="1" dirty="0" smtClean="0">
                <a:solidFill>
                  <a:prstClr val="white"/>
                </a:solidFill>
              </a:rPr>
              <a:t>قائمة على</a:t>
            </a:r>
          </a:p>
          <a:p>
            <a:pPr algn="ctr" defTabSz="913805"/>
            <a:endParaRPr lang="ar-SA" sz="1600" b="1" dirty="0" smtClean="0">
              <a:solidFill>
                <a:prstClr val="white"/>
              </a:solidFill>
            </a:endParaRPr>
          </a:p>
          <a:p>
            <a:pPr algn="ctr" defTabSz="913805"/>
            <a:r>
              <a:rPr lang="ar-SA" sz="1600" b="1" dirty="0" smtClean="0">
                <a:solidFill>
                  <a:prstClr val="white"/>
                </a:solidFill>
              </a:rPr>
              <a:t> المهارة</a:t>
            </a:r>
          </a:p>
          <a:p>
            <a:pPr algn="ctr" defTabSz="913805"/>
            <a:r>
              <a:rPr lang="ar-SA" sz="1600" b="1" dirty="0" smtClean="0">
                <a:solidFill>
                  <a:prstClr val="white"/>
                </a:solidFill>
              </a:rPr>
              <a:t>+</a:t>
            </a:r>
          </a:p>
          <a:p>
            <a:pPr algn="ctr" defTabSz="913805"/>
            <a:r>
              <a:rPr lang="ar-SA" sz="1600" b="1" dirty="0" smtClean="0">
                <a:solidFill>
                  <a:prstClr val="white"/>
                </a:solidFill>
              </a:rPr>
              <a:t>الاسس العلمية</a:t>
            </a:r>
            <a:endParaRPr lang="en-US" sz="1600" b="1" dirty="0">
              <a:solidFill>
                <a:prstClr val="white"/>
              </a:solidFill>
            </a:endParaRPr>
          </a:p>
        </p:txBody>
      </p:sp>
      <p:sp>
        <p:nvSpPr>
          <p:cNvPr id="20" name="WordArt 12"/>
          <p:cNvSpPr>
            <a:spLocks noChangeArrowheads="1" noChangeShapeType="1" noTextEdit="1"/>
          </p:cNvSpPr>
          <p:nvPr/>
        </p:nvSpPr>
        <p:spPr bwMode="auto">
          <a:xfrm>
            <a:off x="4860032" y="4077072"/>
            <a:ext cx="285750" cy="607219"/>
          </a:xfrm>
          <a:prstGeom prst="rect">
            <a:avLst/>
          </a:prstGeom>
        </p:spPr>
        <p:txBody>
          <a:bodyPr wrap="none" lIns="84216" tIns="42108" rIns="84216" bIns="42108" fromWordArt="1">
            <a:prstTxWarp prst="textPlain">
              <a:avLst>
                <a:gd name="adj" fmla="val 50000"/>
              </a:avLst>
            </a:prstTxWarp>
          </a:bodyPr>
          <a:lstStyle/>
          <a:p>
            <a:pPr algn="ctr"/>
            <a:r>
              <a:rPr lang="ar-SA" sz="3300" b="1"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cs typeface="PT Bold Heading"/>
              </a:rPr>
              <a:t>2</a:t>
            </a:r>
          </a:p>
        </p:txBody>
      </p:sp>
      <p:sp>
        <p:nvSpPr>
          <p:cNvPr id="21" name="WordArt 11"/>
          <p:cNvSpPr>
            <a:spLocks noChangeArrowheads="1" noChangeShapeType="1" noTextEdit="1"/>
          </p:cNvSpPr>
          <p:nvPr/>
        </p:nvSpPr>
        <p:spPr bwMode="auto">
          <a:xfrm>
            <a:off x="8100392" y="3933056"/>
            <a:ext cx="285750" cy="607219"/>
          </a:xfrm>
          <a:prstGeom prst="rect">
            <a:avLst/>
          </a:prstGeom>
        </p:spPr>
        <p:txBody>
          <a:bodyPr wrap="none" lIns="84216" tIns="42108" rIns="84216" bIns="42108" fromWordArt="1">
            <a:prstTxWarp prst="textPlain">
              <a:avLst>
                <a:gd name="adj" fmla="val 50000"/>
              </a:avLst>
            </a:prstTxWarp>
          </a:bodyPr>
          <a:lstStyle/>
          <a:p>
            <a:pPr algn="ctr"/>
            <a:r>
              <a:rPr lang="ar-SA" sz="3300" b="1"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cs typeface="PT Bold Heading"/>
              </a:rPr>
              <a:t>1</a:t>
            </a:r>
          </a:p>
        </p:txBody>
      </p:sp>
    </p:spTree>
    <p:extLst>
      <p:ext uri="{BB962C8B-B14F-4D97-AF65-F5344CB8AC3E}">
        <p14:creationId xmlns:p14="http://schemas.microsoft.com/office/powerpoint/2010/main" xmlns="" val="7917203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22538"/>
                                        </p:tgtEl>
                                        <p:attrNameLst>
                                          <p:attrName>style.visibility</p:attrName>
                                        </p:attrNameLst>
                                      </p:cBhvr>
                                      <p:to>
                                        <p:strVal val="visible"/>
                                      </p:to>
                                    </p:set>
                                    <p:animEffect transition="in" filter="fade">
                                      <p:cBhvr>
                                        <p:cTn id="7" dur="385" decel="100000"/>
                                        <p:tgtEl>
                                          <p:spTgt spid="22538"/>
                                        </p:tgtEl>
                                      </p:cBhvr>
                                    </p:animEffect>
                                    <p:animScale>
                                      <p:cBhvr>
                                        <p:cTn id="8" dur="385" decel="100000"/>
                                        <p:tgtEl>
                                          <p:spTgt spid="22538"/>
                                        </p:tgtEl>
                                      </p:cBhvr>
                                      <p:from x="10000" y="10000"/>
                                      <p:to x="200000" y="450000"/>
                                    </p:animScale>
                                    <p:animScale>
                                      <p:cBhvr>
                                        <p:cTn id="9" dur="615" accel="100000" fill="hold">
                                          <p:stCondLst>
                                            <p:cond delay="385"/>
                                          </p:stCondLst>
                                        </p:cTn>
                                        <p:tgtEl>
                                          <p:spTgt spid="22538"/>
                                        </p:tgtEl>
                                      </p:cBhvr>
                                      <p:from x="200000" y="450000"/>
                                      <p:to x="100000" y="100000"/>
                                    </p:animScale>
                                    <p:set>
                                      <p:cBhvr>
                                        <p:cTn id="10" dur="385" fill="hold"/>
                                        <p:tgtEl>
                                          <p:spTgt spid="22538"/>
                                        </p:tgtEl>
                                        <p:attrNameLst>
                                          <p:attrName>ppt_x</p:attrName>
                                        </p:attrNameLst>
                                      </p:cBhvr>
                                      <p:to>
                                        <p:strVal val="(0.5)"/>
                                      </p:to>
                                    </p:set>
                                    <p:anim from="(0.5)" to="(#ppt_x)" calcmode="lin" valueType="num">
                                      <p:cBhvr>
                                        <p:cTn id="11" dur="615" accel="100000" fill="hold">
                                          <p:stCondLst>
                                            <p:cond delay="385"/>
                                          </p:stCondLst>
                                        </p:cTn>
                                        <p:tgtEl>
                                          <p:spTgt spid="22538"/>
                                        </p:tgtEl>
                                        <p:attrNameLst>
                                          <p:attrName>ppt_x</p:attrName>
                                        </p:attrNameLst>
                                      </p:cBhvr>
                                    </p:anim>
                                    <p:set>
                                      <p:cBhvr>
                                        <p:cTn id="12" dur="385" fill="hold"/>
                                        <p:tgtEl>
                                          <p:spTgt spid="22538"/>
                                        </p:tgtEl>
                                        <p:attrNameLst>
                                          <p:attrName>ppt_y</p:attrName>
                                        </p:attrNameLst>
                                      </p:cBhvr>
                                      <p:to>
                                        <p:strVal val="(#ppt_y+0.4)"/>
                                      </p:to>
                                    </p:set>
                                    <p:anim from="(#ppt_y+0.4)" to="(#ppt_y)" calcmode="lin" valueType="num">
                                      <p:cBhvr>
                                        <p:cTn id="13" dur="615" accel="100000" fill="hold">
                                          <p:stCondLst>
                                            <p:cond delay="385"/>
                                          </p:stCondLst>
                                        </p:cTn>
                                        <p:tgtEl>
                                          <p:spTgt spid="2253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box(in)">
                                      <p:cBhvr>
                                        <p:cTn id="18" dur="5000"/>
                                        <p:tgtEl>
                                          <p:spTgt spid="11">
                                            <p:txEl>
                                              <p:pRg st="0" end="0"/>
                                            </p:txEl>
                                          </p:spTgt>
                                        </p:tgtEl>
                                      </p:cBhvr>
                                    </p:animEffect>
                                  </p:childTnLst>
                                </p:cTn>
                              </p:par>
                              <p:par>
                                <p:cTn id="19" presetID="5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385" decel="100000"/>
                                        <p:tgtEl>
                                          <p:spTgt spid="14"/>
                                        </p:tgtEl>
                                      </p:cBhvr>
                                    </p:animEffect>
                                    <p:animScale>
                                      <p:cBhvr>
                                        <p:cTn id="22" dur="385" decel="100000"/>
                                        <p:tgtEl>
                                          <p:spTgt spid="14"/>
                                        </p:tgtEl>
                                      </p:cBhvr>
                                      <p:from x="10000" y="10000"/>
                                      <p:to x="200000" y="450000"/>
                                    </p:animScale>
                                    <p:animScale>
                                      <p:cBhvr>
                                        <p:cTn id="23" dur="615" accel="100000" fill="hold">
                                          <p:stCondLst>
                                            <p:cond delay="385"/>
                                          </p:stCondLst>
                                        </p:cTn>
                                        <p:tgtEl>
                                          <p:spTgt spid="14"/>
                                        </p:tgtEl>
                                      </p:cBhvr>
                                      <p:from x="200000" y="450000"/>
                                      <p:to x="100000" y="100000"/>
                                    </p:animScale>
                                    <p:set>
                                      <p:cBhvr>
                                        <p:cTn id="24" dur="385" fill="hold"/>
                                        <p:tgtEl>
                                          <p:spTgt spid="14"/>
                                        </p:tgtEl>
                                        <p:attrNameLst>
                                          <p:attrName>ppt_x</p:attrName>
                                        </p:attrNameLst>
                                      </p:cBhvr>
                                      <p:to>
                                        <p:strVal val="(0.5)"/>
                                      </p:to>
                                    </p:set>
                                    <p:anim from="(0.5)" to="(#ppt_x)" calcmode="lin" valueType="num">
                                      <p:cBhvr>
                                        <p:cTn id="25" dur="615" accel="100000" fill="hold">
                                          <p:stCondLst>
                                            <p:cond delay="385"/>
                                          </p:stCondLst>
                                        </p:cTn>
                                        <p:tgtEl>
                                          <p:spTgt spid="14"/>
                                        </p:tgtEl>
                                        <p:attrNameLst>
                                          <p:attrName>ppt_x</p:attrName>
                                        </p:attrNameLst>
                                      </p:cBhvr>
                                    </p:anim>
                                    <p:set>
                                      <p:cBhvr>
                                        <p:cTn id="26" dur="385" fill="hold"/>
                                        <p:tgtEl>
                                          <p:spTgt spid="14"/>
                                        </p:tgtEl>
                                        <p:attrNameLst>
                                          <p:attrName>ppt_y</p:attrName>
                                        </p:attrNameLst>
                                      </p:cBhvr>
                                      <p:to>
                                        <p:strVal val="(#ppt_y+0.4)"/>
                                      </p:to>
                                    </p:set>
                                    <p:anim from="(#ppt_y+0.4)" to="(#ppt_y)" calcmode="lin" valueType="num">
                                      <p:cBhvr>
                                        <p:cTn id="27" dur="615" accel="100000" fill="hold">
                                          <p:stCondLst>
                                            <p:cond delay="385"/>
                                          </p:stCondLst>
                                        </p:cTn>
                                        <p:tgtEl>
                                          <p:spTgt spid="14"/>
                                        </p:tgtEl>
                                        <p:attrNameLst>
                                          <p:attrName>ppt_y</p:attrName>
                                        </p:attrNameLst>
                                      </p:cBhvr>
                                    </p:anim>
                                  </p:childTnLst>
                                </p:cTn>
                              </p:par>
                              <p:par>
                                <p:cTn id="28" presetID="51"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385" decel="100000"/>
                                        <p:tgtEl>
                                          <p:spTgt spid="15"/>
                                        </p:tgtEl>
                                      </p:cBhvr>
                                    </p:animEffect>
                                    <p:animScale>
                                      <p:cBhvr>
                                        <p:cTn id="31" dur="385" decel="100000"/>
                                        <p:tgtEl>
                                          <p:spTgt spid="15"/>
                                        </p:tgtEl>
                                      </p:cBhvr>
                                      <p:from x="10000" y="10000"/>
                                      <p:to x="200000" y="450000"/>
                                    </p:animScale>
                                    <p:animScale>
                                      <p:cBhvr>
                                        <p:cTn id="32" dur="615" accel="100000" fill="hold">
                                          <p:stCondLst>
                                            <p:cond delay="385"/>
                                          </p:stCondLst>
                                        </p:cTn>
                                        <p:tgtEl>
                                          <p:spTgt spid="15"/>
                                        </p:tgtEl>
                                      </p:cBhvr>
                                      <p:from x="200000" y="450000"/>
                                      <p:to x="100000" y="100000"/>
                                    </p:animScale>
                                    <p:set>
                                      <p:cBhvr>
                                        <p:cTn id="33" dur="385" fill="hold"/>
                                        <p:tgtEl>
                                          <p:spTgt spid="15"/>
                                        </p:tgtEl>
                                        <p:attrNameLst>
                                          <p:attrName>ppt_x</p:attrName>
                                        </p:attrNameLst>
                                      </p:cBhvr>
                                      <p:to>
                                        <p:strVal val="(0.5)"/>
                                      </p:to>
                                    </p:set>
                                    <p:anim from="(0.5)" to="(#ppt_x)" calcmode="lin" valueType="num">
                                      <p:cBhvr>
                                        <p:cTn id="34" dur="615" accel="100000" fill="hold">
                                          <p:stCondLst>
                                            <p:cond delay="385"/>
                                          </p:stCondLst>
                                        </p:cTn>
                                        <p:tgtEl>
                                          <p:spTgt spid="15"/>
                                        </p:tgtEl>
                                        <p:attrNameLst>
                                          <p:attrName>ppt_x</p:attrName>
                                        </p:attrNameLst>
                                      </p:cBhvr>
                                    </p:anim>
                                    <p:set>
                                      <p:cBhvr>
                                        <p:cTn id="35" dur="385" fill="hold"/>
                                        <p:tgtEl>
                                          <p:spTgt spid="15"/>
                                        </p:tgtEl>
                                        <p:attrNameLst>
                                          <p:attrName>ppt_y</p:attrName>
                                        </p:attrNameLst>
                                      </p:cBhvr>
                                      <p:to>
                                        <p:strVal val="(#ppt_y+0.4)"/>
                                      </p:to>
                                    </p:set>
                                    <p:anim from="(#ppt_y+0.4)" to="(#ppt_y)" calcmode="lin" valueType="num">
                                      <p:cBhvr>
                                        <p:cTn id="36" dur="615" accel="100000" fill="hold">
                                          <p:stCondLst>
                                            <p:cond delay="385"/>
                                          </p:stCondLst>
                                        </p:cTn>
                                        <p:tgtEl>
                                          <p:spTgt spid="15"/>
                                        </p:tgtEl>
                                        <p:attrNameLst>
                                          <p:attrName>ppt_y</p:attrName>
                                        </p:attrNameLst>
                                      </p:cBhvr>
                                    </p:anim>
                                  </p:childTnLst>
                                </p:cTn>
                              </p:par>
                              <p:par>
                                <p:cTn id="37" presetID="51"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385" decel="100000"/>
                                        <p:tgtEl>
                                          <p:spTgt spid="16"/>
                                        </p:tgtEl>
                                      </p:cBhvr>
                                    </p:animEffect>
                                    <p:animScale>
                                      <p:cBhvr>
                                        <p:cTn id="40" dur="385" decel="100000"/>
                                        <p:tgtEl>
                                          <p:spTgt spid="16"/>
                                        </p:tgtEl>
                                      </p:cBhvr>
                                      <p:from x="10000" y="10000"/>
                                      <p:to x="200000" y="450000"/>
                                    </p:animScale>
                                    <p:animScale>
                                      <p:cBhvr>
                                        <p:cTn id="41" dur="615" accel="100000" fill="hold">
                                          <p:stCondLst>
                                            <p:cond delay="385"/>
                                          </p:stCondLst>
                                        </p:cTn>
                                        <p:tgtEl>
                                          <p:spTgt spid="16"/>
                                        </p:tgtEl>
                                      </p:cBhvr>
                                      <p:from x="200000" y="450000"/>
                                      <p:to x="100000" y="100000"/>
                                    </p:animScale>
                                    <p:set>
                                      <p:cBhvr>
                                        <p:cTn id="42" dur="385" fill="hold"/>
                                        <p:tgtEl>
                                          <p:spTgt spid="16"/>
                                        </p:tgtEl>
                                        <p:attrNameLst>
                                          <p:attrName>ppt_x</p:attrName>
                                        </p:attrNameLst>
                                      </p:cBhvr>
                                      <p:to>
                                        <p:strVal val="(0.5)"/>
                                      </p:to>
                                    </p:set>
                                    <p:anim from="(0.5)" to="(#ppt_x)" calcmode="lin" valueType="num">
                                      <p:cBhvr>
                                        <p:cTn id="43" dur="615" accel="100000" fill="hold">
                                          <p:stCondLst>
                                            <p:cond delay="385"/>
                                          </p:stCondLst>
                                        </p:cTn>
                                        <p:tgtEl>
                                          <p:spTgt spid="16"/>
                                        </p:tgtEl>
                                        <p:attrNameLst>
                                          <p:attrName>ppt_x</p:attrName>
                                        </p:attrNameLst>
                                      </p:cBhvr>
                                    </p:anim>
                                    <p:set>
                                      <p:cBhvr>
                                        <p:cTn id="44" dur="385" fill="hold"/>
                                        <p:tgtEl>
                                          <p:spTgt spid="16"/>
                                        </p:tgtEl>
                                        <p:attrNameLst>
                                          <p:attrName>ppt_y</p:attrName>
                                        </p:attrNameLst>
                                      </p:cBhvr>
                                      <p:to>
                                        <p:strVal val="(#ppt_y+0.4)"/>
                                      </p:to>
                                    </p:set>
                                    <p:anim from="(#ppt_y+0.4)" to="(#ppt_y)" calcmode="lin" valueType="num">
                                      <p:cBhvr>
                                        <p:cTn id="45" dur="615" accel="100000" fill="hold">
                                          <p:stCondLst>
                                            <p:cond delay="385"/>
                                          </p:stCondLst>
                                        </p:cTn>
                                        <p:tgtEl>
                                          <p:spTgt spid="16"/>
                                        </p:tgtEl>
                                        <p:attrNameLst>
                                          <p:attrName>ppt_y</p:attrName>
                                        </p:attrNameLst>
                                      </p:cBhvr>
                                    </p:anim>
                                  </p:childTnLst>
                                </p:cTn>
                              </p:par>
                              <p:par>
                                <p:cTn id="46" presetID="51"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385" decel="100000"/>
                                        <p:tgtEl>
                                          <p:spTgt spid="17"/>
                                        </p:tgtEl>
                                      </p:cBhvr>
                                    </p:animEffect>
                                    <p:animScale>
                                      <p:cBhvr>
                                        <p:cTn id="49" dur="385" decel="100000"/>
                                        <p:tgtEl>
                                          <p:spTgt spid="17"/>
                                        </p:tgtEl>
                                      </p:cBhvr>
                                      <p:from x="10000" y="10000"/>
                                      <p:to x="200000" y="450000"/>
                                    </p:animScale>
                                    <p:animScale>
                                      <p:cBhvr>
                                        <p:cTn id="50" dur="615" accel="100000" fill="hold">
                                          <p:stCondLst>
                                            <p:cond delay="385"/>
                                          </p:stCondLst>
                                        </p:cTn>
                                        <p:tgtEl>
                                          <p:spTgt spid="17"/>
                                        </p:tgtEl>
                                      </p:cBhvr>
                                      <p:from x="200000" y="450000"/>
                                      <p:to x="100000" y="100000"/>
                                    </p:animScale>
                                    <p:set>
                                      <p:cBhvr>
                                        <p:cTn id="51" dur="385" fill="hold"/>
                                        <p:tgtEl>
                                          <p:spTgt spid="17"/>
                                        </p:tgtEl>
                                        <p:attrNameLst>
                                          <p:attrName>ppt_x</p:attrName>
                                        </p:attrNameLst>
                                      </p:cBhvr>
                                      <p:to>
                                        <p:strVal val="(0.5)"/>
                                      </p:to>
                                    </p:set>
                                    <p:anim from="(0.5)" to="(#ppt_x)" calcmode="lin" valueType="num">
                                      <p:cBhvr>
                                        <p:cTn id="52" dur="615" accel="100000" fill="hold">
                                          <p:stCondLst>
                                            <p:cond delay="385"/>
                                          </p:stCondLst>
                                        </p:cTn>
                                        <p:tgtEl>
                                          <p:spTgt spid="17"/>
                                        </p:tgtEl>
                                        <p:attrNameLst>
                                          <p:attrName>ppt_x</p:attrName>
                                        </p:attrNameLst>
                                      </p:cBhvr>
                                    </p:anim>
                                    <p:set>
                                      <p:cBhvr>
                                        <p:cTn id="53" dur="385" fill="hold"/>
                                        <p:tgtEl>
                                          <p:spTgt spid="17"/>
                                        </p:tgtEl>
                                        <p:attrNameLst>
                                          <p:attrName>ppt_y</p:attrName>
                                        </p:attrNameLst>
                                      </p:cBhvr>
                                      <p:to>
                                        <p:strVal val="(#ppt_y+0.4)"/>
                                      </p:to>
                                    </p:set>
                                    <p:anim from="(#ppt_y+0.4)" to="(#ppt_y)" calcmode="lin" valueType="num">
                                      <p:cBhvr>
                                        <p:cTn id="54" dur="615" accel="100000" fill="hold">
                                          <p:stCondLst>
                                            <p:cond delay="385"/>
                                          </p:stCondLst>
                                        </p:cTn>
                                        <p:tgtEl>
                                          <p:spTgt spid="17"/>
                                        </p:tgtEl>
                                        <p:attrNameLst>
                                          <p:attrName>ppt_y</p:attrName>
                                        </p:attrNameLst>
                                      </p:cBhvr>
                                    </p:anim>
                                  </p:childTnLst>
                                </p:cTn>
                              </p:par>
                              <p:par>
                                <p:cTn id="55" presetID="5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385" decel="100000"/>
                                        <p:tgtEl>
                                          <p:spTgt spid="20"/>
                                        </p:tgtEl>
                                      </p:cBhvr>
                                    </p:animEffect>
                                    <p:animScale>
                                      <p:cBhvr>
                                        <p:cTn id="58" dur="385" decel="100000"/>
                                        <p:tgtEl>
                                          <p:spTgt spid="20"/>
                                        </p:tgtEl>
                                      </p:cBhvr>
                                      <p:from x="10000" y="10000"/>
                                      <p:to x="200000" y="450000"/>
                                    </p:animScale>
                                    <p:animScale>
                                      <p:cBhvr>
                                        <p:cTn id="59" dur="615" accel="100000" fill="hold">
                                          <p:stCondLst>
                                            <p:cond delay="385"/>
                                          </p:stCondLst>
                                        </p:cTn>
                                        <p:tgtEl>
                                          <p:spTgt spid="20"/>
                                        </p:tgtEl>
                                      </p:cBhvr>
                                      <p:from x="200000" y="450000"/>
                                      <p:to x="100000" y="100000"/>
                                    </p:animScale>
                                    <p:set>
                                      <p:cBhvr>
                                        <p:cTn id="60" dur="385" fill="hold"/>
                                        <p:tgtEl>
                                          <p:spTgt spid="20"/>
                                        </p:tgtEl>
                                        <p:attrNameLst>
                                          <p:attrName>ppt_x</p:attrName>
                                        </p:attrNameLst>
                                      </p:cBhvr>
                                      <p:to>
                                        <p:strVal val="(0.5)"/>
                                      </p:to>
                                    </p:set>
                                    <p:anim from="(0.5)" to="(#ppt_x)" calcmode="lin" valueType="num">
                                      <p:cBhvr>
                                        <p:cTn id="61" dur="615" accel="100000" fill="hold">
                                          <p:stCondLst>
                                            <p:cond delay="385"/>
                                          </p:stCondLst>
                                        </p:cTn>
                                        <p:tgtEl>
                                          <p:spTgt spid="20"/>
                                        </p:tgtEl>
                                        <p:attrNameLst>
                                          <p:attrName>ppt_x</p:attrName>
                                        </p:attrNameLst>
                                      </p:cBhvr>
                                    </p:anim>
                                    <p:set>
                                      <p:cBhvr>
                                        <p:cTn id="62" dur="385" fill="hold"/>
                                        <p:tgtEl>
                                          <p:spTgt spid="20"/>
                                        </p:tgtEl>
                                        <p:attrNameLst>
                                          <p:attrName>ppt_y</p:attrName>
                                        </p:attrNameLst>
                                      </p:cBhvr>
                                      <p:to>
                                        <p:strVal val="(#ppt_y+0.4)"/>
                                      </p:to>
                                    </p:set>
                                    <p:anim from="(#ppt_y+0.4)" to="(#ppt_y)" calcmode="lin" valueType="num">
                                      <p:cBhvr>
                                        <p:cTn id="63" dur="615" accel="100000" fill="hold">
                                          <p:stCondLst>
                                            <p:cond delay="385"/>
                                          </p:stCondLst>
                                        </p:cTn>
                                        <p:tgtEl>
                                          <p:spTgt spid="20"/>
                                        </p:tgtEl>
                                        <p:attrNameLst>
                                          <p:attrName>ppt_y</p:attrName>
                                        </p:attrNameLst>
                                      </p:cBhvr>
                                    </p:anim>
                                  </p:childTnLst>
                                </p:cTn>
                              </p:par>
                            </p:childTnLst>
                          </p:cTn>
                        </p:par>
                      </p:childTnLst>
                    </p:cTn>
                  </p:par>
                  <p:par>
                    <p:cTn id="64" fill="hold">
                      <p:stCondLst>
                        <p:cond delay="indefinite"/>
                      </p:stCondLst>
                      <p:childTnLst>
                        <p:par>
                          <p:cTn id="65" fill="hold">
                            <p:stCondLst>
                              <p:cond delay="0"/>
                            </p:stCondLst>
                            <p:childTnLst>
                              <p:par>
                                <p:cTn id="66" presetID="51" presetClass="entr" presetSubtype="0" fill="hold" grpId="0" nodeType="click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385" decel="100000"/>
                                        <p:tgtEl>
                                          <p:spTgt spid="21"/>
                                        </p:tgtEl>
                                      </p:cBhvr>
                                    </p:animEffect>
                                    <p:animScale>
                                      <p:cBhvr>
                                        <p:cTn id="69" dur="385" decel="100000"/>
                                        <p:tgtEl>
                                          <p:spTgt spid="21"/>
                                        </p:tgtEl>
                                      </p:cBhvr>
                                      <p:from x="10000" y="10000"/>
                                      <p:to x="200000" y="450000"/>
                                    </p:animScale>
                                    <p:animScale>
                                      <p:cBhvr>
                                        <p:cTn id="70" dur="615" accel="100000" fill="hold">
                                          <p:stCondLst>
                                            <p:cond delay="385"/>
                                          </p:stCondLst>
                                        </p:cTn>
                                        <p:tgtEl>
                                          <p:spTgt spid="21"/>
                                        </p:tgtEl>
                                      </p:cBhvr>
                                      <p:from x="200000" y="450000"/>
                                      <p:to x="100000" y="100000"/>
                                    </p:animScale>
                                    <p:set>
                                      <p:cBhvr>
                                        <p:cTn id="71" dur="385" fill="hold"/>
                                        <p:tgtEl>
                                          <p:spTgt spid="21"/>
                                        </p:tgtEl>
                                        <p:attrNameLst>
                                          <p:attrName>ppt_x</p:attrName>
                                        </p:attrNameLst>
                                      </p:cBhvr>
                                      <p:to>
                                        <p:strVal val="(0.5)"/>
                                      </p:to>
                                    </p:set>
                                    <p:anim from="(0.5)" to="(#ppt_x)" calcmode="lin" valueType="num">
                                      <p:cBhvr>
                                        <p:cTn id="72" dur="615" accel="100000" fill="hold">
                                          <p:stCondLst>
                                            <p:cond delay="385"/>
                                          </p:stCondLst>
                                        </p:cTn>
                                        <p:tgtEl>
                                          <p:spTgt spid="21"/>
                                        </p:tgtEl>
                                        <p:attrNameLst>
                                          <p:attrName>ppt_x</p:attrName>
                                        </p:attrNameLst>
                                      </p:cBhvr>
                                    </p:anim>
                                    <p:set>
                                      <p:cBhvr>
                                        <p:cTn id="73" dur="385" fill="hold"/>
                                        <p:tgtEl>
                                          <p:spTgt spid="21"/>
                                        </p:tgtEl>
                                        <p:attrNameLst>
                                          <p:attrName>ppt_y</p:attrName>
                                        </p:attrNameLst>
                                      </p:cBhvr>
                                      <p:to>
                                        <p:strVal val="(#ppt_y+0.4)"/>
                                      </p:to>
                                    </p:set>
                                    <p:anim from="(#ppt_y+0.4)" to="(#ppt_y)" calcmode="lin" valueType="num">
                                      <p:cBhvr>
                                        <p:cTn id="74" dur="615" accel="100000" fill="hold">
                                          <p:stCondLst>
                                            <p:cond delay="385"/>
                                          </p:stCondLst>
                                        </p:cTn>
                                        <p:tgtEl>
                                          <p:spTgt spid="2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1"/>
          </p:nvPr>
        </p:nvSpPr>
        <p:spPr/>
        <p:txBody>
          <a:bodyPr/>
          <a:lstStyle/>
          <a:p>
            <a:pPr defTabSz="913805">
              <a:defRPr/>
            </a:pPr>
            <a:fld id="{54F98A07-2811-4DAB-9C76-F968A9E8B194}" type="slidenum">
              <a:rPr lang="en-US" altLang="en-US">
                <a:solidFill>
                  <a:prstClr val="black">
                    <a:tint val="75000"/>
                  </a:prstClr>
                </a:solidFill>
                <a:cs typeface="Arial" charset="0"/>
              </a:rPr>
              <a:pPr defTabSz="913805">
                <a:defRPr/>
              </a:pPr>
              <a:t>8</a:t>
            </a:fld>
            <a:endParaRPr lang="en-US" altLang="en-US" dirty="0">
              <a:solidFill>
                <a:prstClr val="black">
                  <a:tint val="75000"/>
                </a:prstClr>
              </a:solidFill>
              <a:cs typeface="Arial" charset="0"/>
            </a:endParaRPr>
          </a:p>
        </p:txBody>
      </p:sp>
      <p:sp>
        <p:nvSpPr>
          <p:cNvPr id="18437" name="AutoShape 5"/>
          <p:cNvSpPr>
            <a:spLocks noChangeArrowheads="1"/>
          </p:cNvSpPr>
          <p:nvPr/>
        </p:nvSpPr>
        <p:spPr bwMode="auto">
          <a:xfrm>
            <a:off x="0" y="2071688"/>
            <a:ext cx="9143999" cy="2714625"/>
          </a:xfrm>
          <a:prstGeom prst="bevel">
            <a:avLst>
              <a:gd name="adj" fmla="val 12500"/>
            </a:avLst>
          </a:prstGeom>
          <a:solidFill>
            <a:srgbClr val="99CC00"/>
          </a:solidFill>
          <a:ln w="28575">
            <a:solidFill>
              <a:schemeClr val="tx1"/>
            </a:solidFill>
            <a:miter lim="800000"/>
            <a:headEnd/>
            <a:tailEnd/>
          </a:ln>
        </p:spPr>
        <p:txBody>
          <a:bodyPr wrap="none" lIns="91433" tIns="45717" rIns="91433" bIns="45717" anchor="ctr"/>
          <a:lstStyle/>
          <a:p>
            <a:pPr marL="343591" indent="-343591" algn="ctr" defTabSz="913805">
              <a:spcBef>
                <a:spcPct val="20000"/>
              </a:spcBef>
            </a:pPr>
            <a:r>
              <a:rPr lang="ar-SA" sz="4000" b="1" dirty="0" smtClean="0">
                <a:solidFill>
                  <a:srgbClr val="0000FF"/>
                </a:solidFill>
              </a:rPr>
              <a:t>2- العوامل التى أدت الى الاهتمام بالموارد البشرية</a:t>
            </a:r>
            <a:endParaRPr lang="en-US" sz="4000" dirty="0">
              <a:solidFill>
                <a:srgbClr val="0000FF"/>
              </a:solidFill>
            </a:endParaRPr>
          </a:p>
        </p:txBody>
      </p:sp>
    </p:spTree>
    <p:extLst>
      <p:ext uri="{BB962C8B-B14F-4D97-AF65-F5344CB8AC3E}">
        <p14:creationId xmlns:p14="http://schemas.microsoft.com/office/powerpoint/2010/main" xmlns="" val="41780474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p:cTn id="7" dur="1000" fill="hold"/>
                                        <p:tgtEl>
                                          <p:spTgt spid="18437"/>
                                        </p:tgtEl>
                                        <p:attrNameLst>
                                          <p:attrName>ppt_w</p:attrName>
                                        </p:attrNameLst>
                                      </p:cBhvr>
                                      <p:tavLst>
                                        <p:tav tm="0">
                                          <p:val>
                                            <p:fltVal val="0"/>
                                          </p:val>
                                        </p:tav>
                                        <p:tav tm="100000">
                                          <p:val>
                                            <p:strVal val="#ppt_w"/>
                                          </p:val>
                                        </p:tav>
                                      </p:tavLst>
                                    </p:anim>
                                    <p:anim calcmode="lin" valueType="num">
                                      <p:cBhvr>
                                        <p:cTn id="8" dur="1000" fill="hold"/>
                                        <p:tgtEl>
                                          <p:spTgt spid="1843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pPr defTabSz="913805">
              <a:defRPr/>
            </a:pPr>
            <a:fld id="{45609DFE-E694-4C90-AB2B-EEF30EE8997B}" type="slidenum">
              <a:rPr lang="en-US" altLang="en-US">
                <a:solidFill>
                  <a:prstClr val="black">
                    <a:tint val="75000"/>
                  </a:prstClr>
                </a:solidFill>
                <a:cs typeface="Arial" charset="0"/>
              </a:rPr>
              <a:pPr defTabSz="913805">
                <a:defRPr/>
              </a:pPr>
              <a:t>9</a:t>
            </a:fld>
            <a:endParaRPr lang="en-US" altLang="en-US" dirty="0">
              <a:solidFill>
                <a:prstClr val="black">
                  <a:tint val="75000"/>
                </a:prstClr>
              </a:solidFill>
              <a:cs typeface="Arial" charset="0"/>
            </a:endParaRPr>
          </a:p>
        </p:txBody>
      </p:sp>
      <p:sp>
        <p:nvSpPr>
          <p:cNvPr id="7172" name="Rectangle 2"/>
          <p:cNvSpPr>
            <a:spLocks noGrp="1" noChangeArrowheads="1"/>
          </p:cNvSpPr>
          <p:nvPr>
            <p:ph type="title"/>
          </p:nvPr>
        </p:nvSpPr>
        <p:spPr/>
        <p:txBody>
          <a:bodyPr/>
          <a:lstStyle/>
          <a:p>
            <a:pPr eaLnBrk="1" hangingPunct="1"/>
            <a:r>
              <a:rPr lang="ar-EG" b="1" dirty="0" smtClean="0">
                <a:solidFill>
                  <a:srgbClr val="C00000"/>
                </a:solidFill>
              </a:rPr>
              <a:t>دعونا نطرح هذه الأسئلة</a:t>
            </a:r>
            <a:endParaRPr lang="en-US" b="1" dirty="0" smtClean="0">
              <a:solidFill>
                <a:srgbClr val="C00000"/>
              </a:solidFill>
            </a:endParaRPr>
          </a:p>
        </p:txBody>
      </p:sp>
      <p:sp>
        <p:nvSpPr>
          <p:cNvPr id="7173" name="Rectangle 3"/>
          <p:cNvSpPr>
            <a:spLocks noGrp="1" noChangeArrowheads="1"/>
          </p:cNvSpPr>
          <p:nvPr>
            <p:ph type="body" idx="1"/>
          </p:nvPr>
        </p:nvSpPr>
        <p:spPr/>
        <p:txBody>
          <a:bodyPr/>
          <a:lstStyle/>
          <a:p>
            <a:pPr marL="368446" indent="-368446" algn="just"/>
            <a:r>
              <a:rPr lang="ar-SA" b="1" dirty="0" smtClean="0">
                <a:solidFill>
                  <a:schemeClr val="tx2">
                    <a:lumMod val="50000"/>
                  </a:schemeClr>
                </a:solidFill>
              </a:rPr>
              <a:t>لماذا من الضروري دراسة طبيعة دور إدارة الموارد البشرية في المنظمة؟</a:t>
            </a:r>
            <a:endParaRPr lang="ar-EG" b="1" dirty="0" smtClean="0">
              <a:solidFill>
                <a:schemeClr val="tx2">
                  <a:lumMod val="50000"/>
                </a:schemeClr>
              </a:solidFill>
            </a:endParaRPr>
          </a:p>
          <a:p>
            <a:pPr marL="368446" indent="-368446" algn="just"/>
            <a:endParaRPr lang="ar-EG" dirty="0" smtClean="0"/>
          </a:p>
          <a:p>
            <a:pPr marL="368446" indent="-368446" algn="just"/>
            <a:endParaRPr lang="ar-EG" dirty="0" smtClean="0"/>
          </a:p>
          <a:p>
            <a:pPr marL="368446" indent="-368446" algn="just"/>
            <a:endParaRPr lang="ar-EG" dirty="0" smtClean="0"/>
          </a:p>
          <a:p>
            <a:pPr marL="368446" indent="-368446" algn="just"/>
            <a:endParaRPr lang="ar-SA" dirty="0" smtClean="0"/>
          </a:p>
          <a:p>
            <a:pPr marL="368446" indent="-368446" algn="just"/>
            <a:r>
              <a:rPr lang="ar-SA" b="1" dirty="0" smtClean="0">
                <a:solidFill>
                  <a:schemeClr val="tx2">
                    <a:lumMod val="50000"/>
                  </a:schemeClr>
                </a:solidFill>
              </a:rPr>
              <a:t>لماذا تزايد أهمية دور إدارة الموارد البشرية الآن أكثر من أي وقت مضى؟</a:t>
            </a:r>
            <a:endParaRPr lang="ar-EG" b="1" dirty="0" smtClean="0">
              <a:solidFill>
                <a:schemeClr val="tx2">
                  <a:lumMod val="50000"/>
                </a:schemeClr>
              </a:solidFill>
            </a:endParaRPr>
          </a:p>
        </p:txBody>
      </p:sp>
      <p:pic>
        <p:nvPicPr>
          <p:cNvPr id="7174" name="Picture 4" descr="good_entrepreneur"/>
          <p:cNvPicPr>
            <a:picLocks noChangeAspect="1" noChangeArrowheads="1"/>
          </p:cNvPicPr>
          <p:nvPr/>
        </p:nvPicPr>
        <p:blipFill>
          <a:blip r:embed="rId2" cstate="print"/>
          <a:srcRect/>
          <a:stretch>
            <a:fillRect/>
          </a:stretch>
        </p:blipFill>
        <p:spPr bwMode="auto">
          <a:xfrm>
            <a:off x="3059832" y="2636912"/>
            <a:ext cx="2952328" cy="2232422"/>
          </a:xfrm>
          <a:prstGeom prst="rect">
            <a:avLst/>
          </a:prstGeom>
          <a:noFill/>
          <a:ln w="9525">
            <a:noFill/>
            <a:miter lim="800000"/>
            <a:headEnd/>
            <a:tailEnd/>
          </a:ln>
        </p:spPr>
      </p:pic>
    </p:spTree>
    <p:extLst>
      <p:ext uri="{BB962C8B-B14F-4D97-AF65-F5344CB8AC3E}">
        <p14:creationId xmlns:p14="http://schemas.microsoft.com/office/powerpoint/2010/main" xmlns="" val="2368448963"/>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3D TRANSITION" val="TurningPageofBook.p3d 0"/>
  <p:tag name="POWER3D OPTIONS" val="Medium "/>
  <p:tag name="POWER3D SOUND" val="Turning Page of Book"/>
</p:tagLst>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1052</TotalTime>
  <Words>2494</Words>
  <Application>Microsoft Office PowerPoint</Application>
  <PresentationFormat>عرض على الشاشة (3:4)‏</PresentationFormat>
  <Paragraphs>601</Paragraphs>
  <Slides>66</Slides>
  <Notes>11</Notes>
  <HiddenSlides>0</HiddenSlides>
  <MMClips>0</MMClips>
  <ScaleCrop>false</ScaleCrop>
  <HeadingPairs>
    <vt:vector size="6" baseType="variant">
      <vt:variant>
        <vt:lpstr>سمة</vt:lpstr>
      </vt:variant>
      <vt:variant>
        <vt:i4>2</vt:i4>
      </vt:variant>
      <vt:variant>
        <vt:lpstr>خوادم OLE مضمنة</vt:lpstr>
      </vt:variant>
      <vt:variant>
        <vt:i4>1</vt:i4>
      </vt:variant>
      <vt:variant>
        <vt:lpstr>عناوين الشرائح</vt:lpstr>
      </vt:variant>
      <vt:variant>
        <vt:i4>66</vt:i4>
      </vt:variant>
    </vt:vector>
  </HeadingPairs>
  <TitlesOfParts>
    <vt:vector size="69" baseType="lpstr">
      <vt:lpstr>سمة Office</vt:lpstr>
      <vt:lpstr>1_سمة Office</vt:lpstr>
      <vt:lpstr>Clip</vt:lpstr>
      <vt:lpstr>الشريحة 1</vt:lpstr>
      <vt:lpstr>ادارة الموارد البشرية</vt:lpstr>
      <vt:lpstr>الشريحة 3</vt:lpstr>
      <vt:lpstr>بسم الله الرحمن الرحيم</vt:lpstr>
      <vt:lpstr>الشريحة 5</vt:lpstr>
      <vt:lpstr>الشريحة 6</vt:lpstr>
      <vt:lpstr>مفهوم إدارة الموارد البشرية</vt:lpstr>
      <vt:lpstr>الشريحة 8</vt:lpstr>
      <vt:lpstr>دعونا نطرح هذه الأسئلة</vt:lpstr>
      <vt:lpstr>العوامل التى أدت إلى الاهتمام بالموارد البشرية</vt:lpstr>
      <vt:lpstr>التحديات التي تواجه منظمات الأعمال</vt:lpstr>
      <vt:lpstr>3- التحديات التي تواجه منظمات الأعمال</vt:lpstr>
      <vt:lpstr>التحديات التي تواجه منظمات الأعمال</vt:lpstr>
      <vt:lpstr>الشريحة 14</vt:lpstr>
      <vt:lpstr>الشريحة 15</vt:lpstr>
      <vt:lpstr>الشريحة 16</vt:lpstr>
      <vt:lpstr>الشريحة 17</vt:lpstr>
      <vt:lpstr>الشريحة 18</vt:lpstr>
      <vt:lpstr>الشريحة 19</vt:lpstr>
      <vt:lpstr>5- وظائف ادارة الموارد البشرية</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3- الاستقطاب والاختيار والتعيين</vt:lpstr>
      <vt:lpstr>الاستقطاب</vt:lpstr>
      <vt:lpstr>وهناك نوعان من الإستقطاب</vt:lpstr>
      <vt:lpstr>الشريحة 37</vt:lpstr>
      <vt:lpstr>الشريحة 38</vt:lpstr>
      <vt:lpstr>الشريحة 39</vt:lpstr>
      <vt:lpstr>الشريحة 40</vt:lpstr>
      <vt:lpstr>وهناك نوعان من مصادر إستقطاب العمالة المطلوبة </vt:lpstr>
      <vt:lpstr>المصادر الداخلية للاستقطاب:</vt:lpstr>
      <vt:lpstr>عيوب الاعلان كمصدر داخلى للاستقطاب</vt:lpstr>
      <vt:lpstr>المصادر الخارجية للاستقطاب:</vt:lpstr>
      <vt:lpstr>  -1- الإعلان كمصدر للاستقطاب: </vt:lpstr>
      <vt:lpstr>ب- المؤسسات التعليمية: الكليات والجامعات</vt:lpstr>
      <vt:lpstr>الإختيار</vt:lpstr>
      <vt:lpstr>الشريحة 48</vt:lpstr>
      <vt:lpstr>الشريحة 49</vt:lpstr>
      <vt:lpstr>الشريحة 50</vt:lpstr>
      <vt:lpstr>الشريحة 51</vt:lpstr>
      <vt:lpstr>الشريحة 52</vt:lpstr>
      <vt:lpstr>الشريحة 53</vt:lpstr>
      <vt:lpstr>الشريحة 54</vt:lpstr>
      <vt:lpstr>1- التدريب أثناء الخدمة</vt:lpstr>
      <vt:lpstr>2 - التدريب الرسمى خارج العمل</vt:lpstr>
      <vt:lpstr>الشريحة 57</vt:lpstr>
      <vt:lpstr>الشريحة 58</vt:lpstr>
      <vt:lpstr>الراتب</vt:lpstr>
      <vt:lpstr>الحوافز</vt:lpstr>
      <vt:lpstr>تقويم الأداء</vt:lpstr>
      <vt:lpstr>الترقية</vt:lpstr>
      <vt:lpstr>النقل</vt:lpstr>
      <vt:lpstr>الشريحة 64</vt:lpstr>
      <vt:lpstr>الشريحة 65</vt:lpstr>
      <vt:lpstr>الشريحة 66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Admin</dc:creator>
  <cp:lastModifiedBy>balsabbgh</cp:lastModifiedBy>
  <cp:revision>80</cp:revision>
  <dcterms:created xsi:type="dcterms:W3CDTF">2011-04-15T19:15:13Z</dcterms:created>
  <dcterms:modified xsi:type="dcterms:W3CDTF">2012-11-11T11:22:00Z</dcterms:modified>
</cp:coreProperties>
</file>