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30" r:id="rId2"/>
    <p:sldId id="257" r:id="rId3"/>
    <p:sldId id="331" r:id="rId4"/>
    <p:sldId id="293" r:id="rId5"/>
    <p:sldId id="310" r:id="rId6"/>
    <p:sldId id="322" r:id="rId7"/>
    <p:sldId id="321" r:id="rId8"/>
    <p:sldId id="323" r:id="rId9"/>
    <p:sldId id="329" r:id="rId10"/>
    <p:sldId id="315" r:id="rId11"/>
    <p:sldId id="316" r:id="rId12"/>
    <p:sldId id="317" r:id="rId13"/>
    <p:sldId id="318" r:id="rId14"/>
    <p:sldId id="319" r:id="rId15"/>
    <p:sldId id="324" r:id="rId16"/>
    <p:sldId id="325" r:id="rId17"/>
    <p:sldId id="326" r:id="rId18"/>
    <p:sldId id="327" r:id="rId19"/>
    <p:sldId id="328" r:id="rId20"/>
    <p:sldId id="332" r:id="rId21"/>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993300"/>
    <a:srgbClr val="FF3300"/>
    <a:srgbClr val="009900"/>
    <a:srgbClr val="0000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p:scale>
          <a:sx n="60" d="100"/>
          <a:sy n="60" d="100"/>
        </p:scale>
        <p:origin x="-462" y="-246"/>
      </p:cViewPr>
      <p:guideLst>
        <p:guide orient="horz" pos="2160"/>
        <p:guide pos="3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7C474938-9D15-4171-8508-E27210B7EFA7}" type="datetimeFigureOut">
              <a:rPr lang="en-US"/>
              <a:pPr>
                <a:defRPr/>
              </a:pPr>
              <a:t>11/22/2012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F9E2711F-40C0-4B6B-BEF6-102AD4C7719A}"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4"/>
          <p:cNvSpPr/>
          <p:nvPr/>
        </p:nvSpPr>
        <p:spPr>
          <a:xfrm>
            <a:off x="723900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2185988" y="6356350"/>
            <a:ext cx="482600" cy="365125"/>
          </a:xfrm>
        </p:spPr>
        <p:txBody>
          <a:bodyPr/>
          <a:lstStyle>
            <a:lvl1pPr>
              <a:defRPr/>
            </a:lvl1pPr>
          </a:lstStyle>
          <a:p>
            <a:pPr>
              <a:defRPr/>
            </a:pPr>
            <a:fld id="{7D3A4751-3188-466F-8DFB-2E4739CAB91D}"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E38D98C8-983E-431B-B0D9-22F9CD66ED55}"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5EB2353A-8FA7-47AA-84EA-F11CCE3F73EE}"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4"/>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7" name="Slide Number Placeholder 5"/>
          <p:cNvSpPr>
            <a:spLocks noGrp="1"/>
          </p:cNvSpPr>
          <p:nvPr>
            <p:ph type="sldNum" sz="quarter" idx="10"/>
          </p:nvPr>
        </p:nvSpPr>
        <p:spPr/>
        <p:txBody>
          <a:bodyPr/>
          <a:lstStyle>
            <a:lvl1pPr>
              <a:defRPr/>
            </a:lvl1pPr>
          </a:lstStyle>
          <a:p>
            <a:pPr>
              <a:defRPr/>
            </a:pPr>
            <a:fld id="{0E251D3C-EFD4-43C0-AC4A-CE3CBA588A0B}"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A17DE9D5-2570-462A-A100-65E29C908B67}"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4"/>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5"/>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8" name="Slide Number Placeholder 6"/>
          <p:cNvSpPr>
            <a:spLocks noGrp="1"/>
          </p:cNvSpPr>
          <p:nvPr>
            <p:ph type="sldNum" sz="quarter" idx="14"/>
          </p:nvPr>
        </p:nvSpPr>
        <p:spPr/>
        <p:txBody>
          <a:bodyPr/>
          <a:lstStyle>
            <a:lvl1pPr>
              <a:defRPr/>
            </a:lvl1pPr>
          </a:lstStyle>
          <a:p>
            <a:pPr>
              <a:defRPr/>
            </a:pPr>
            <a:fld id="{1709A8FF-630C-47EB-8AE4-F1626F2CD27E}"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fld id="{4928FCB4-429A-4EC4-861F-06D6A6003E18}"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8DE6EEDD-0ADE-44B4-A2BF-10D5E80D28E3}"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26DFF57-661A-45BB-96BC-BE7706401A09}"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88C621A8-3536-4AF3-B5EA-CB635CE0FE94}"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56A1F0FA-E694-48A0-A30B-2A7E5052A967}"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324600"/>
            <a:ext cx="9906000" cy="533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027" name="Group 7"/>
          <p:cNvGrpSpPr>
            <a:grpSpLocks/>
          </p:cNvGrpSpPr>
          <p:nvPr/>
        </p:nvGrpSpPr>
        <p:grpSpPr bwMode="auto">
          <a:xfrm>
            <a:off x="8610600" y="5791200"/>
            <a:ext cx="941388" cy="914400"/>
            <a:chOff x="5210750" y="1066800"/>
            <a:chExt cx="2976900" cy="3130677"/>
          </a:xfrm>
        </p:grpSpPr>
        <p:sp>
          <p:nvSpPr>
            <p:cNvPr id="9" name="Oval 8"/>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033"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028" name="Rectangle 10"/>
          <p:cNvSpPr>
            <a:spLocks noChangeArrowheads="1"/>
          </p:cNvSpPr>
          <p:nvPr/>
        </p:nvSpPr>
        <p:spPr bwMode="auto">
          <a:xfrm>
            <a:off x="381000" y="6372225"/>
            <a:ext cx="2519363" cy="338138"/>
          </a:xfrm>
          <a:prstGeom prst="rect">
            <a:avLst/>
          </a:prstGeom>
          <a:noFill/>
          <a:ln w="9525">
            <a:noFill/>
            <a:miter lim="800000"/>
            <a:headEnd/>
            <a:tailEnd/>
          </a:ln>
        </p:spPr>
        <p:txBody>
          <a:bodyPr wrap="none">
            <a:spAutoFit/>
          </a:bodyPr>
          <a:lstStyle/>
          <a:p>
            <a:pPr algn="l" rtl="0"/>
            <a:r>
              <a:rPr lang="en-US" sz="1600">
                <a:solidFill>
                  <a:schemeClr val="bg1"/>
                </a:solidFill>
                <a:latin typeface="Calibri" pitchFamily="34" charset="0"/>
              </a:rPr>
              <a:t>King Faisal University [        ] </a:t>
            </a:r>
          </a:p>
        </p:txBody>
      </p:sp>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6" name="Slide Number Placeholder 5"/>
          <p:cNvSpPr>
            <a:spLocks noGrp="1"/>
          </p:cNvSpPr>
          <p:nvPr>
            <p:ph type="sldNum" sz="quarter" idx="4"/>
          </p:nvPr>
        </p:nvSpPr>
        <p:spPr>
          <a:xfrm>
            <a:off x="2105025"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fld id="{530E1369-FC14-4F2E-AB8C-FD69C88DF068}"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4192" r:id="rId1"/>
    <p:sldLayoutId id="2147484193" r:id="rId2"/>
    <p:sldLayoutId id="2147484184" r:id="rId3"/>
    <p:sldLayoutId id="2147484194" r:id="rId4"/>
    <p:sldLayoutId id="2147484185" r:id="rId5"/>
    <p:sldLayoutId id="2147484186" r:id="rId6"/>
    <p:sldLayoutId id="2147484187" r:id="rId7"/>
    <p:sldLayoutId id="2147484188" r:id="rId8"/>
    <p:sldLayoutId id="2147484189" r:id="rId9"/>
    <p:sldLayoutId id="2147484190" r:id="rId10"/>
    <p:sldLayoutId id="214748419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10243" name="Subtitle 2"/>
          <p:cNvSpPr>
            <a:spLocks noGrp="1"/>
          </p:cNvSpPr>
          <p:nvPr>
            <p:ph type="subTitle" idx="1"/>
          </p:nvPr>
        </p:nvSpPr>
        <p:spPr>
          <a:xfrm>
            <a:off x="2311400" y="2819400"/>
            <a:ext cx="7105650" cy="1752600"/>
          </a:xfrm>
        </p:spPr>
        <p:txBody>
          <a:bodyPr/>
          <a:lstStyle/>
          <a:p>
            <a:pPr eaLnBrk="1" hangingPunct="1">
              <a:spcBef>
                <a:spcPct val="0"/>
              </a:spcBef>
              <a:buFont typeface="Arial" charset="0"/>
              <a:buNone/>
              <a:defRPr/>
            </a:pPr>
            <a:endParaRPr lang="en-US" smtClean="0">
              <a:cs typeface="Times New Roman" pitchFamily="18" charset="0"/>
            </a:endParaRPr>
          </a:p>
        </p:txBody>
      </p:sp>
      <p:sp>
        <p:nvSpPr>
          <p:cNvPr id="5124" name="Slide Number Placeholder 3"/>
          <p:cNvSpPr>
            <a:spLocks noGrp="1"/>
          </p:cNvSpPr>
          <p:nvPr>
            <p:ph type="sldNum" sz="quarter" idx="10"/>
          </p:nvPr>
        </p:nvSpPr>
        <p:spPr bwMode="auto">
          <a:xfrm>
            <a:off x="6026150" y="6508750"/>
            <a:ext cx="3252788" cy="274638"/>
          </a:xfrm>
          <a:ln>
            <a:miter lim="800000"/>
            <a:headEnd/>
            <a:tailEnd/>
          </a:ln>
        </p:spPr>
        <p:txBody>
          <a:bodyPr/>
          <a:lstStyle/>
          <a:p>
            <a:pPr algn="l">
              <a:defRPr/>
            </a:pPr>
            <a:fld id="{BC4B2176-27D7-45D8-875E-E35E2DC5D6DE}" type="slidenum">
              <a:rPr lang="ar-SA" sz="1300">
                <a:solidFill>
                  <a:schemeClr val="bg2">
                    <a:tint val="60000"/>
                    <a:satMod val="155000"/>
                  </a:schemeClr>
                </a:solidFill>
                <a:cs typeface="Arial" pitchFamily="34" charset="0"/>
              </a:rPr>
              <a:pPr algn="l">
                <a:defRPr/>
              </a:pPr>
              <a:t>1</a:t>
            </a:fld>
            <a:endParaRPr lang="en-US" sz="1300">
              <a:solidFill>
                <a:schemeClr val="bg2">
                  <a:tint val="60000"/>
                  <a:satMod val="155000"/>
                </a:schemeClr>
              </a:solidFill>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4457700" y="4648200"/>
            <a:ext cx="544830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800" b="1">
                <a:latin typeface="Calibri" pitchFamily="34" charset="0"/>
                <a:cs typeface="Times New Roman" pitchFamily="18" charset="0"/>
              </a:rPr>
              <a:t>جامعة الملك فيصل</a:t>
            </a:r>
          </a:p>
          <a:p>
            <a:pPr algn="ctr" rtl="0">
              <a:spcBef>
                <a:spcPct val="20000"/>
              </a:spcBef>
              <a:buFont typeface="Arial" pitchFamily="34" charset="0"/>
              <a:buNone/>
            </a:pPr>
            <a:r>
              <a:rPr lang="ar-SA" sz="2800" b="1">
                <a:latin typeface="Calibri" pitchFamily="34" charset="0"/>
                <a:cs typeface="Times New Roman" pitchFamily="18" charset="0"/>
              </a:rPr>
              <a:t>عمادة التعلم الإلكتروني والتعليم عن بعد</a:t>
            </a:r>
            <a:endParaRPr lang="en-US" sz="2800" b="1">
              <a:latin typeface="Calibri" pitchFamily="34" charset="0"/>
              <a:cs typeface="Times New Roman" pitchFamily="18"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304800" y="2819400"/>
            <a:ext cx="4876800" cy="2438400"/>
          </a:xfrm>
          <a:prstGeom prst="rect">
            <a:avLst/>
          </a:prstGeom>
          <a:noFill/>
          <a:ln w="9525">
            <a:noFill/>
            <a:miter lim="800000"/>
            <a:headEnd/>
            <a:tailEnd/>
          </a:ln>
        </p:spPr>
        <p:txBody>
          <a:bodyPr anchor="ctr"/>
          <a:lstStyle/>
          <a:p>
            <a:pPr algn="ctr"/>
            <a:r>
              <a:rPr lang="ar-EG" sz="3600" b="1" dirty="0">
                <a:latin typeface="AYM Wadiy S_U normal."/>
                <a:cs typeface="Times New Roman" pitchFamily="18" charset="0"/>
              </a:rPr>
              <a:t>اسم المقرر</a:t>
            </a:r>
            <a:endParaRPr lang="ar-SA" sz="3600" b="1" dirty="0">
              <a:latin typeface="AYM Wadiy S_U normal."/>
              <a:cs typeface="Times New Roman" pitchFamily="18" charset="0"/>
            </a:endParaRPr>
          </a:p>
          <a:p>
            <a:pPr algn="ctr"/>
            <a:r>
              <a:rPr lang="ar-SA" sz="3600" dirty="0" err="1">
                <a:latin typeface="Calibri" pitchFamily="34" charset="0"/>
                <a:cs typeface="PT Bold Heading" pitchFamily="2" charset="-78"/>
              </a:rPr>
              <a:t>الادارة</a:t>
            </a:r>
            <a:r>
              <a:rPr lang="ar-SA" sz="3600" dirty="0">
                <a:latin typeface="Calibri" pitchFamily="34" charset="0"/>
                <a:cs typeface="PT Bold Heading" pitchFamily="2" charset="-78"/>
              </a:rPr>
              <a:t> </a:t>
            </a:r>
            <a:r>
              <a:rPr lang="ar-SA" sz="3600" dirty="0" smtClean="0">
                <a:latin typeface="Calibri" pitchFamily="34" charset="0"/>
                <a:cs typeface="PT Bold Heading" pitchFamily="2" charset="-78"/>
              </a:rPr>
              <a:t>العامة</a:t>
            </a:r>
          </a:p>
          <a:p>
            <a:pPr algn="ctr"/>
            <a:r>
              <a:rPr lang="ar-SA" sz="3600" b="1" dirty="0" smtClean="0">
                <a:latin typeface="Calibri" pitchFamily="34" charset="0"/>
                <a:cs typeface="PT Bold Heading" pitchFamily="2" charset="-78"/>
              </a:rPr>
              <a:t>د محمد </a:t>
            </a:r>
            <a:r>
              <a:rPr lang="ar-SA" sz="3600" b="1" dirty="0" err="1" smtClean="0">
                <a:latin typeface="Calibri" pitchFamily="34" charset="0"/>
                <a:cs typeface="PT Bold Heading" pitchFamily="2" charset="-78"/>
              </a:rPr>
              <a:t>عبدالرحمن</a:t>
            </a:r>
            <a:r>
              <a:rPr lang="ar-SA" sz="3600" b="1" dirty="0" smtClean="0">
                <a:latin typeface="Calibri" pitchFamily="34" charset="0"/>
                <a:cs typeface="PT Bold Heading" pitchFamily="2" charset="-78"/>
              </a:rPr>
              <a:t> </a:t>
            </a:r>
            <a:r>
              <a:rPr lang="ar-SA" sz="3600" b="1" dirty="0" err="1" smtClean="0">
                <a:latin typeface="Calibri" pitchFamily="34" charset="0"/>
                <a:cs typeface="PT Bold Heading" pitchFamily="2" charset="-78"/>
              </a:rPr>
              <a:t>الدوغان</a:t>
            </a:r>
            <a:endParaRPr lang="ar-SA" sz="2800" b="1" dirty="0">
              <a:latin typeface="Calibri" pitchFamily="34" charset="0"/>
              <a:cs typeface="Times New Roman" pitchFamily="18" charset="0"/>
            </a:endParaRPr>
          </a:p>
        </p:txBody>
      </p:sp>
      <p:sp>
        <p:nvSpPr>
          <p:cNvPr id="5131" name="Slide Number Placeholder 10"/>
          <p:cNvSpPr txBox="1">
            <a:spLocks/>
          </p:cNvSpPr>
          <p:nvPr/>
        </p:nvSpPr>
        <p:spPr bwMode="auto">
          <a:xfrm>
            <a:off x="382588" y="6405563"/>
            <a:ext cx="2311400" cy="365125"/>
          </a:xfrm>
          <a:prstGeom prst="rect">
            <a:avLst/>
          </a:prstGeom>
          <a:noFill/>
          <a:ln w="9525">
            <a:noFill/>
            <a:miter lim="800000"/>
            <a:headEnd/>
            <a:tailEnd/>
          </a:ln>
        </p:spPr>
        <p:txBody>
          <a:bodyPr anchor="ctr"/>
          <a:lstStyle/>
          <a:p>
            <a:pPr rtl="0"/>
            <a:fld id="{4C662AF9-D4D5-4E8E-B720-9DB9856934D6}" type="slidenum">
              <a:rPr lang="ar-SA" sz="1200">
                <a:solidFill>
                  <a:schemeClr val="bg1"/>
                </a:solidFill>
                <a:latin typeface="Calibri" pitchFamily="34" charset="0"/>
                <a:cs typeface="Times New Roman" pitchFamily="18" charset="0"/>
              </a:rPr>
              <a:pPr rtl="0"/>
              <a:t>1</a:t>
            </a:fld>
            <a:endParaRPr lang="en-US" sz="1200">
              <a:solidFill>
                <a:schemeClr val="bg1"/>
              </a:solidFill>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95300" y="457200"/>
            <a:ext cx="8915400" cy="5410200"/>
          </a:xfrm>
        </p:spPr>
        <p:txBody>
          <a:bodyPr/>
          <a:lstStyle/>
          <a:p>
            <a:pPr marL="63500" algn="just" rtl="1" eaLnBrk="1" hangingPunct="1">
              <a:defRPr/>
            </a:pPr>
            <a:r>
              <a:rPr lang="ar-SA" b="1" dirty="0" smtClean="0">
                <a:solidFill>
                  <a:srgbClr val="FF0000"/>
                </a:solidFill>
                <a:latin typeface="+mj-lt"/>
                <a:ea typeface="+mj-ea"/>
              </a:rPr>
              <a:t>4- أهداف </a:t>
            </a:r>
            <a:r>
              <a:rPr lang="ar-SA" b="1" dirty="0">
                <a:solidFill>
                  <a:srgbClr val="FF0000"/>
                </a:solidFill>
                <a:latin typeface="+mj-lt"/>
                <a:ea typeface="+mj-ea"/>
              </a:rPr>
              <a:t>الحكومة الإلكترونية</a:t>
            </a:r>
            <a:r>
              <a:rPr lang="ar-SA" b="1" dirty="0" smtClean="0">
                <a:solidFill>
                  <a:srgbClr val="FF0000"/>
                </a:solidFill>
                <a:latin typeface="+mj-lt"/>
                <a:ea typeface="+mj-ea"/>
              </a:rPr>
              <a:t>:</a:t>
            </a:r>
          </a:p>
          <a:p>
            <a:pPr marL="63500" algn="just" rtl="1" eaLnBrk="1" hangingPunct="1">
              <a:defRPr/>
            </a:pPr>
            <a:endParaRPr lang="ar-SA" sz="2000" b="1" dirty="0">
              <a:solidFill>
                <a:srgbClr val="FF0000"/>
              </a:solidFill>
              <a:latin typeface="+mj-lt"/>
              <a:ea typeface="+mj-ea"/>
            </a:endParaRPr>
          </a:p>
          <a:p>
            <a:pPr marL="234950" indent="-514350" algn="just" rtl="1" eaLnBrk="1" hangingPunct="1">
              <a:buFont typeface="+mj-lt"/>
              <a:buAutoNum type="arabicPeriod"/>
              <a:defRPr/>
            </a:pPr>
            <a:r>
              <a:rPr lang="ar-SA" dirty="0" smtClean="0"/>
              <a:t>تسهيل طرق الحصول على المعلومات والخدمات في أي وقت.</a:t>
            </a:r>
          </a:p>
          <a:p>
            <a:pPr marL="234950" indent="-514350" algn="just" rtl="1" eaLnBrk="1" hangingPunct="1">
              <a:buFont typeface="+mj-lt"/>
              <a:buAutoNum type="arabicPeriod"/>
              <a:defRPr/>
            </a:pPr>
            <a:r>
              <a:rPr lang="ar-SA" dirty="0" smtClean="0"/>
              <a:t>الدقة والسرعة في إنجاز الخدمات والمعاملات الحكومية.</a:t>
            </a:r>
          </a:p>
          <a:p>
            <a:pPr marL="234950" indent="-514350" algn="just" rtl="1" eaLnBrk="1" hangingPunct="1">
              <a:buFont typeface="+mj-lt"/>
              <a:buAutoNum type="arabicPeriod"/>
              <a:defRPr/>
            </a:pPr>
            <a:r>
              <a:rPr lang="ar-SA" dirty="0" smtClean="0"/>
              <a:t>تطوير نمط الحكومة في إجراء المعاملات.</a:t>
            </a:r>
          </a:p>
          <a:p>
            <a:pPr marL="234950" indent="-514350" algn="just" rtl="1" eaLnBrk="1" hangingPunct="1">
              <a:buFont typeface="+mj-lt"/>
              <a:buAutoNum type="arabicPeriod"/>
              <a:defRPr/>
            </a:pPr>
            <a:r>
              <a:rPr lang="ar-SA" dirty="0" smtClean="0"/>
              <a:t>التقليل من الوساطة والمحسوبية.</a:t>
            </a:r>
          </a:p>
          <a:p>
            <a:pPr marL="234950" indent="-514350" algn="just" rtl="1" eaLnBrk="1" hangingPunct="1">
              <a:buFont typeface="+mj-lt"/>
              <a:buAutoNum type="arabicPeriod"/>
              <a:defRPr/>
            </a:pPr>
            <a:r>
              <a:rPr lang="ar-SA" dirty="0" smtClean="0"/>
              <a:t>خفض الإنفاق الحكومي كنتيجة لها.</a:t>
            </a:r>
          </a:p>
          <a:p>
            <a:pPr marL="234950" indent="-514350" algn="just" rtl="1" eaLnBrk="1" hangingPunct="1">
              <a:buFont typeface="+mj-lt"/>
              <a:buAutoNum type="arabicPeriod"/>
              <a:defRPr/>
            </a:pPr>
            <a:r>
              <a:rPr lang="ar-SA" dirty="0" smtClean="0"/>
              <a:t>تعامل المواطن مع الحكومة بشفافية، وإسهامه من خلال التغذية العكسية.</a:t>
            </a:r>
          </a:p>
          <a:p>
            <a:pPr marL="234950" indent="-514350" algn="just" rtl="1" eaLnBrk="1" hangingPunct="1">
              <a:buFont typeface="+mj-lt"/>
              <a:buAutoNum type="arabicPeriod"/>
              <a:defRPr/>
            </a:pPr>
            <a:r>
              <a:rPr lang="ar-SA" dirty="0" smtClean="0"/>
              <a:t>تفاعل القطاعات الحكومية مع قطاع الأعمال.</a:t>
            </a:r>
          </a:p>
          <a:p>
            <a:pPr marL="63500" algn="just" rtl="1" eaLnBrk="1" hangingPunct="1">
              <a:buFont typeface="Wingdings" pitchFamily="2" charset="2"/>
              <a:buChar char="ü"/>
              <a:defRPr/>
            </a:pPr>
            <a:endParaRPr lang="ar-SA" dirty="0" smtClean="0"/>
          </a:p>
          <a:p>
            <a:pPr algn="just">
              <a:defRPr/>
            </a:pPr>
            <a:endParaRPr lang="ar-SA" dirty="0"/>
          </a:p>
        </p:txBody>
      </p:sp>
      <p:sp>
        <p:nvSpPr>
          <p:cNvPr id="14339" name="عنصر نائب لرقم الشريحة 3"/>
          <p:cNvSpPr>
            <a:spLocks noGrp="1"/>
          </p:cNvSpPr>
          <p:nvPr>
            <p:ph type="sldNum" sz="quarter" idx="10"/>
          </p:nvPr>
        </p:nvSpPr>
        <p:spPr bwMode="auto">
          <a:noFill/>
          <a:ln>
            <a:miter lim="800000"/>
            <a:headEnd/>
            <a:tailEnd/>
          </a:ln>
        </p:spPr>
        <p:txBody>
          <a:bodyPr/>
          <a:lstStyle/>
          <a:p>
            <a:fld id="{C5A3AD87-5261-4337-B72E-76AAD1EC107F}" type="slidenum">
              <a:rPr lang="ar-SA" smtClean="0">
                <a:cs typeface="Arial" pitchFamily="34" charset="0"/>
              </a:rPr>
              <a:pPr/>
              <a:t>10</a:t>
            </a:fld>
            <a:endParaRPr lang="en-US" smtClean="0">
              <a:cs typeface="Arial" pitchFamily="34" charset="0"/>
            </a:endParaRPr>
          </a:p>
        </p:txBody>
      </p:sp>
    </p:spTree>
  </p:cSld>
  <p:clrMapOvr>
    <a:masterClrMapping/>
  </p:clrMapOvr>
  <p:transition spd="slow">
    <p:plus/>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defRPr/>
            </a:pPr>
            <a:r>
              <a:rPr lang="ar-SA" b="1" dirty="0" smtClean="0">
                <a:solidFill>
                  <a:srgbClr val="FF0000"/>
                </a:solidFill>
              </a:rPr>
              <a:t>متطلبات تحقيق الحكومة الإلكترونية:</a:t>
            </a:r>
          </a:p>
          <a:p>
            <a:pPr marL="63500" eaLnBrk="1" hangingPunct="1">
              <a:defRPr/>
            </a:pPr>
            <a:r>
              <a:rPr lang="ar-SA" dirty="0" smtClean="0"/>
              <a:t>ومنها على وجه الخصوص:</a:t>
            </a:r>
          </a:p>
          <a:p>
            <a:pPr marL="234950" indent="-514350" rtl="1" eaLnBrk="1" hangingPunct="1">
              <a:buFont typeface="+mj-lt"/>
              <a:buAutoNum type="arabicPeriod"/>
              <a:defRPr/>
            </a:pPr>
            <a:r>
              <a:rPr lang="ar-SA" dirty="0" smtClean="0"/>
              <a:t>استراتيجيات وخطط التأسيس.</a:t>
            </a:r>
          </a:p>
          <a:p>
            <a:pPr marL="234950" indent="-514350" rtl="1" eaLnBrk="1" hangingPunct="1">
              <a:buFont typeface="+mj-lt"/>
              <a:buAutoNum type="arabicPeriod"/>
              <a:defRPr/>
            </a:pPr>
            <a:r>
              <a:rPr lang="ar-SA" dirty="0" smtClean="0"/>
              <a:t>البنية التحتية للحكومة الإلكترونية.</a:t>
            </a:r>
          </a:p>
          <a:p>
            <a:pPr marL="234950" indent="-514350" rtl="1" eaLnBrk="1" hangingPunct="1">
              <a:buFont typeface="+mj-lt"/>
              <a:buAutoNum type="arabicPeriod"/>
              <a:defRPr/>
            </a:pPr>
            <a:r>
              <a:rPr lang="ar-SA" dirty="0" smtClean="0"/>
              <a:t>أمن المعلومات.</a:t>
            </a:r>
          </a:p>
          <a:p>
            <a:pPr marL="234950" indent="-514350" rtl="1" eaLnBrk="1" hangingPunct="1">
              <a:buFont typeface="+mj-lt"/>
              <a:buAutoNum type="arabicPeriod"/>
              <a:defRPr/>
            </a:pPr>
            <a:r>
              <a:rPr lang="ar-SA" dirty="0" smtClean="0"/>
              <a:t>تطوير التنظيم الإداري والمعاملات والخدمات الحكومية.</a:t>
            </a:r>
          </a:p>
          <a:p>
            <a:pPr marL="234950" indent="-514350" rtl="1" eaLnBrk="1" hangingPunct="1">
              <a:buFont typeface="+mj-lt"/>
              <a:buAutoNum type="arabicPeriod"/>
              <a:defRPr/>
            </a:pPr>
            <a:r>
              <a:rPr lang="ar-SA" dirty="0" smtClean="0"/>
              <a:t>التوعية والتعليم. </a:t>
            </a:r>
            <a:endParaRPr lang="en-US" dirty="0" smtClean="0">
              <a:cs typeface="Arial" pitchFamily="34" charset="0"/>
            </a:endParaRPr>
          </a:p>
          <a:p>
            <a:pPr>
              <a:defRPr/>
            </a:pPr>
            <a:endParaRPr lang="ar-SA" dirty="0"/>
          </a:p>
        </p:txBody>
      </p:sp>
      <p:sp>
        <p:nvSpPr>
          <p:cNvPr id="15363" name="عنصر نائب لرقم الشريحة 3"/>
          <p:cNvSpPr>
            <a:spLocks noGrp="1"/>
          </p:cNvSpPr>
          <p:nvPr>
            <p:ph type="sldNum" sz="quarter" idx="10"/>
          </p:nvPr>
        </p:nvSpPr>
        <p:spPr bwMode="auto">
          <a:noFill/>
          <a:ln>
            <a:miter lim="800000"/>
            <a:headEnd/>
            <a:tailEnd/>
          </a:ln>
        </p:spPr>
        <p:txBody>
          <a:bodyPr/>
          <a:lstStyle/>
          <a:p>
            <a:fld id="{4111F0D8-6E69-4CAA-A16B-CB167B956B86}" type="slidenum">
              <a:rPr lang="ar-SA" smtClean="0">
                <a:cs typeface="Arial" pitchFamily="34" charset="0"/>
              </a:rPr>
              <a:pPr/>
              <a:t>11</a:t>
            </a:fld>
            <a:endParaRPr lang="en-US" smtClean="0">
              <a:cs typeface="Arial" pitchFamily="34" charset="0"/>
            </a:endParaRPr>
          </a:p>
        </p:txBody>
      </p:sp>
      <p:sp>
        <p:nvSpPr>
          <p:cNvPr id="4" name="عنوان 1"/>
          <p:cNvSpPr>
            <a:spLocks noGrp="1"/>
          </p:cNvSpPr>
          <p:nvPr>
            <p:ph type="title"/>
          </p:nvPr>
        </p:nvSpPr>
        <p:spPr>
          <a:xfrm>
            <a:off x="495300" y="274638"/>
            <a:ext cx="8724900" cy="944562"/>
          </a:xfrm>
          <a:solidFill>
            <a:schemeClr val="tx2">
              <a:lumMod val="20000"/>
              <a:lumOff val="80000"/>
            </a:schemeClr>
          </a:solidFill>
        </p:spPr>
        <p:txBody>
          <a:bodyPr/>
          <a:lstStyle/>
          <a:p>
            <a:pPr>
              <a:defRPr/>
            </a:pPr>
            <a:r>
              <a:rPr lang="ar-SA" dirty="0" smtClean="0">
                <a:solidFill>
                  <a:schemeClr val="tx1"/>
                </a:solidFill>
              </a:rPr>
              <a:t/>
            </a:r>
            <a:br>
              <a:rPr lang="ar-SA" dirty="0" smtClean="0">
                <a:solidFill>
                  <a:schemeClr val="tx1"/>
                </a:solidFill>
              </a:rPr>
            </a:br>
            <a:r>
              <a:rPr lang="ar-SA" sz="3200" b="1" dirty="0" smtClean="0">
                <a:solidFill>
                  <a:srgbClr val="FF0000"/>
                </a:solidFill>
              </a:rPr>
              <a:t>ثانياً: متطلبات ومعوقات تحقيق الحكومة الإلكترونية:</a:t>
            </a:r>
            <a:r>
              <a:rPr lang="ar-SA" dirty="0" smtClean="0">
                <a:solidFill>
                  <a:srgbClr val="FF0000"/>
                </a:solidFill>
              </a:rPr>
              <a:t/>
            </a:r>
            <a:br>
              <a:rPr lang="ar-SA" dirty="0" smtClean="0">
                <a:solidFill>
                  <a:srgbClr val="FF0000"/>
                </a:solidFill>
              </a:rPr>
            </a:br>
            <a:r>
              <a:rPr lang="ar-SA" sz="3200" dirty="0" smtClean="0">
                <a:solidFill>
                  <a:srgbClr val="FF0000"/>
                </a:solidFill>
              </a:rPr>
              <a:t/>
            </a:r>
            <a:br>
              <a:rPr lang="ar-SA" sz="3200" dirty="0" smtClean="0">
                <a:solidFill>
                  <a:srgbClr val="FF0000"/>
                </a:solidFill>
              </a:rPr>
            </a:br>
            <a:endParaRPr lang="ar-SA" sz="3200" dirty="0">
              <a:solidFill>
                <a:schemeClr val="tx1"/>
              </a:solidFill>
            </a:endParaRPr>
          </a:p>
        </p:txBody>
      </p:sp>
    </p:spTree>
  </p:cSld>
  <p:clrMapOvr>
    <a:masterClrMapping/>
  </p:clrMapOvr>
  <p:transition spd="slow">
    <p:newsfla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صر نائب للمحتوى 2"/>
          <p:cNvSpPr>
            <a:spLocks noGrp="1"/>
          </p:cNvSpPr>
          <p:nvPr>
            <p:ph idx="1"/>
          </p:nvPr>
        </p:nvSpPr>
        <p:spPr>
          <a:xfrm>
            <a:off x="533400" y="1447800"/>
            <a:ext cx="8915400" cy="4144963"/>
          </a:xfrm>
        </p:spPr>
        <p:txBody>
          <a:bodyPr/>
          <a:lstStyle/>
          <a:p>
            <a:pPr lvl="2" eaLnBrk="1" hangingPunct="1">
              <a:buFont typeface="Arial" charset="0"/>
              <a:buNone/>
              <a:defRPr/>
            </a:pPr>
            <a:r>
              <a:rPr lang="ar-SA" sz="3200" b="1" dirty="0" smtClean="0">
                <a:solidFill>
                  <a:srgbClr val="FF0000"/>
                </a:solidFill>
              </a:rPr>
              <a:t>معوقات تطبيق الحكومة الإلكترونية (في الدول النامية):</a:t>
            </a:r>
          </a:p>
          <a:p>
            <a:pPr lvl="2" rtl="1" eaLnBrk="1" hangingPunct="1">
              <a:buFont typeface="+mj-lt"/>
              <a:buAutoNum type="arabicPeriod"/>
              <a:defRPr/>
            </a:pPr>
            <a:endParaRPr lang="ar-SA" sz="800" dirty="0" smtClean="0">
              <a:solidFill>
                <a:srgbClr val="FF0000"/>
              </a:solidFill>
            </a:endParaRPr>
          </a:p>
          <a:p>
            <a:pPr marL="1428750" lvl="2" indent="-514350" rtl="1" eaLnBrk="1" hangingPunct="1">
              <a:buFont typeface="+mj-lt"/>
              <a:buAutoNum type="arabicPeriod"/>
              <a:defRPr/>
            </a:pPr>
            <a:r>
              <a:rPr lang="ar-SA" sz="3200" dirty="0" smtClean="0"/>
              <a:t>قلة مستخدمي الإنترنت في تلك الدول.</a:t>
            </a:r>
          </a:p>
          <a:p>
            <a:pPr marL="1428750" lvl="2" indent="-514350" rtl="1" eaLnBrk="1" hangingPunct="1">
              <a:buFont typeface="+mj-lt"/>
              <a:buAutoNum type="arabicPeriod"/>
              <a:defRPr/>
            </a:pPr>
            <a:r>
              <a:rPr lang="ar-SA" sz="3200" dirty="0" smtClean="0"/>
              <a:t>قلة استخدام الإنترنت في مجالات الحكومة الإلكترونية.</a:t>
            </a:r>
          </a:p>
          <a:p>
            <a:pPr marL="1428750" lvl="2" indent="-514350" rtl="1" eaLnBrk="1" hangingPunct="1">
              <a:buFont typeface="+mj-lt"/>
              <a:buAutoNum type="arabicPeriod"/>
              <a:defRPr/>
            </a:pPr>
            <a:r>
              <a:rPr lang="ar-SA" sz="3200" dirty="0" smtClean="0"/>
              <a:t>عدم استعداد الحكومات لذلك.</a:t>
            </a:r>
          </a:p>
          <a:p>
            <a:pPr marL="1428750" lvl="2" indent="-514350" rtl="1" eaLnBrk="1" hangingPunct="1">
              <a:buFont typeface="+mj-lt"/>
              <a:buAutoNum type="arabicPeriod"/>
              <a:defRPr/>
            </a:pPr>
            <a:r>
              <a:rPr lang="ar-SA" sz="3200" dirty="0" smtClean="0"/>
              <a:t>الفساد الإداري.</a:t>
            </a:r>
          </a:p>
          <a:p>
            <a:pPr>
              <a:buFont typeface="Arial" charset="0"/>
              <a:buNone/>
              <a:defRPr/>
            </a:pPr>
            <a:endParaRPr lang="ar-SA" dirty="0" smtClean="0"/>
          </a:p>
        </p:txBody>
      </p:sp>
      <p:sp>
        <p:nvSpPr>
          <p:cNvPr id="16387" name="عنصر نائب لرقم الشريحة 3"/>
          <p:cNvSpPr>
            <a:spLocks noGrp="1"/>
          </p:cNvSpPr>
          <p:nvPr>
            <p:ph type="sldNum" sz="quarter" idx="10"/>
          </p:nvPr>
        </p:nvSpPr>
        <p:spPr bwMode="auto">
          <a:noFill/>
          <a:ln>
            <a:miter lim="800000"/>
            <a:headEnd/>
            <a:tailEnd/>
          </a:ln>
        </p:spPr>
        <p:txBody>
          <a:bodyPr/>
          <a:lstStyle/>
          <a:p>
            <a:fld id="{C3971275-EE7E-42FF-B661-30B444AE72AB}" type="slidenum">
              <a:rPr lang="ar-SA" smtClean="0">
                <a:cs typeface="Arial" pitchFamily="34" charset="0"/>
              </a:rPr>
              <a:pPr/>
              <a:t>12</a:t>
            </a:fld>
            <a:endParaRPr lang="en-US" smtClean="0">
              <a:cs typeface="Arial" pitchFamily="34" charset="0"/>
            </a:endParaRPr>
          </a:p>
        </p:txBody>
      </p:sp>
    </p:spTree>
  </p:cSld>
  <p:clrMapOvr>
    <a:masterClrMapping/>
  </p:clrMapOvr>
  <p:transition spd="slow">
    <p:plus/>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صر نائب للمحتوى 2"/>
          <p:cNvSpPr>
            <a:spLocks noGrp="1"/>
          </p:cNvSpPr>
          <p:nvPr>
            <p:ph idx="1"/>
          </p:nvPr>
        </p:nvSpPr>
        <p:spPr>
          <a:xfrm>
            <a:off x="495300" y="1447800"/>
            <a:ext cx="8915400" cy="4267200"/>
          </a:xfrm>
        </p:spPr>
        <p:txBody>
          <a:bodyPr/>
          <a:lstStyle/>
          <a:p>
            <a:pPr eaLnBrk="1" hangingPunct="1">
              <a:buFont typeface="Arial" charset="0"/>
              <a:buNone/>
              <a:defRPr/>
            </a:pPr>
            <a:r>
              <a:rPr lang="ar-SA" b="1" dirty="0" smtClean="0">
                <a:solidFill>
                  <a:srgbClr val="FF0000"/>
                </a:solidFill>
              </a:rPr>
              <a:t>إيجابيات تطبيق الحكومة الإلكترونية:</a:t>
            </a:r>
          </a:p>
          <a:p>
            <a:pPr eaLnBrk="1" hangingPunct="1">
              <a:buFont typeface="Arial" charset="0"/>
              <a:buNone/>
              <a:defRPr/>
            </a:pPr>
            <a:endParaRPr lang="ar-SA" sz="800" b="1" dirty="0" smtClean="0">
              <a:solidFill>
                <a:srgbClr val="FF0000"/>
              </a:solidFill>
            </a:endParaRPr>
          </a:p>
          <a:p>
            <a:pPr marL="514350" indent="-514350" rtl="1" eaLnBrk="1" hangingPunct="1">
              <a:buFont typeface="+mj-lt"/>
              <a:buAutoNum type="arabicParenR"/>
              <a:defRPr/>
            </a:pPr>
            <a:r>
              <a:rPr lang="ar-SA" dirty="0" smtClean="0"/>
              <a:t>تسريع الخدمات للمواطنين.</a:t>
            </a:r>
          </a:p>
          <a:p>
            <a:pPr marL="514350" indent="-514350" rtl="1" eaLnBrk="1" hangingPunct="1">
              <a:buFont typeface="+mj-lt"/>
              <a:buAutoNum type="arabicParenR"/>
              <a:defRPr/>
            </a:pPr>
            <a:r>
              <a:rPr lang="ar-SA" dirty="0" smtClean="0"/>
              <a:t>نقل الوثائق إلكترونيا بأكثر فعالية.</a:t>
            </a:r>
          </a:p>
          <a:p>
            <a:pPr marL="514350" indent="-514350" rtl="1" eaLnBrk="1" hangingPunct="1">
              <a:buFont typeface="+mj-lt"/>
              <a:buAutoNum type="arabicParenR"/>
              <a:defRPr/>
            </a:pPr>
            <a:r>
              <a:rPr lang="ar-SA" dirty="0" smtClean="0"/>
              <a:t>تقليل التكلفة.</a:t>
            </a:r>
          </a:p>
          <a:p>
            <a:pPr marL="514350" indent="-514350" rtl="1" eaLnBrk="1" hangingPunct="1">
              <a:buFont typeface="+mj-lt"/>
              <a:buAutoNum type="arabicParenR"/>
              <a:defRPr/>
            </a:pPr>
            <a:r>
              <a:rPr lang="ar-SA" dirty="0" smtClean="0"/>
              <a:t>تقليل الأخطاء.</a:t>
            </a:r>
          </a:p>
          <a:p>
            <a:pPr marL="514350" indent="-514350" rtl="1" eaLnBrk="1" hangingPunct="1">
              <a:buFont typeface="+mj-lt"/>
              <a:buAutoNum type="arabicParenR"/>
              <a:defRPr/>
            </a:pPr>
            <a:r>
              <a:rPr lang="ar-SA" dirty="0" smtClean="0"/>
              <a:t>تسهيل الرقابة.</a:t>
            </a:r>
          </a:p>
          <a:p>
            <a:pPr marL="514350" indent="-514350" rtl="1" eaLnBrk="1" hangingPunct="1">
              <a:buFont typeface="+mj-lt"/>
              <a:buAutoNum type="arabicParenR"/>
              <a:defRPr/>
            </a:pPr>
            <a:r>
              <a:rPr lang="ar-SA" dirty="0" smtClean="0"/>
              <a:t>زيادة الشفافية والموضوعية. </a:t>
            </a:r>
            <a:endParaRPr lang="en-US" dirty="0" smtClean="0"/>
          </a:p>
          <a:p>
            <a:pPr>
              <a:buFont typeface="Arial" charset="0"/>
              <a:buNone/>
              <a:defRPr/>
            </a:pPr>
            <a:endParaRPr lang="ar-SA" dirty="0" smtClean="0"/>
          </a:p>
        </p:txBody>
      </p:sp>
      <p:sp>
        <p:nvSpPr>
          <p:cNvPr id="17411" name="عنصر نائب لرقم الشريحة 3"/>
          <p:cNvSpPr>
            <a:spLocks noGrp="1"/>
          </p:cNvSpPr>
          <p:nvPr>
            <p:ph type="sldNum" sz="quarter" idx="10"/>
          </p:nvPr>
        </p:nvSpPr>
        <p:spPr bwMode="auto">
          <a:noFill/>
          <a:ln>
            <a:miter lim="800000"/>
            <a:headEnd/>
            <a:tailEnd/>
          </a:ln>
        </p:spPr>
        <p:txBody>
          <a:bodyPr/>
          <a:lstStyle/>
          <a:p>
            <a:fld id="{A4838A78-61E1-4980-9514-AF3222C57E41}" type="slidenum">
              <a:rPr lang="ar-SA" smtClean="0">
                <a:cs typeface="Arial" pitchFamily="34" charset="0"/>
              </a:rPr>
              <a:pPr/>
              <a:t>13</a:t>
            </a:fld>
            <a:endParaRPr lang="en-US" smtClean="0">
              <a:cs typeface="Arial" pitchFamily="34" charset="0"/>
            </a:endParaRPr>
          </a:p>
        </p:txBody>
      </p:sp>
    </p:spTree>
  </p:cSld>
  <p:clrMapOvr>
    <a:masterClrMapping/>
  </p:clrMapOvr>
  <p:transition spd="slow">
    <p:circl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صر نائب للمحتوى 2"/>
          <p:cNvSpPr>
            <a:spLocks noGrp="1"/>
          </p:cNvSpPr>
          <p:nvPr>
            <p:ph idx="1"/>
          </p:nvPr>
        </p:nvSpPr>
        <p:spPr>
          <a:xfrm>
            <a:off x="457200" y="1600200"/>
            <a:ext cx="8915400" cy="4114800"/>
          </a:xfrm>
        </p:spPr>
        <p:txBody>
          <a:bodyPr/>
          <a:lstStyle/>
          <a:p>
            <a:pPr algn="just" rtl="1"/>
            <a:r>
              <a:rPr lang="ar-DZ" smtClean="0">
                <a:cs typeface="Arial" pitchFamily="34" charset="0"/>
              </a:rPr>
              <a:t>تتجه استراتيجيات الحكومات في تطبيق الحكومة الإلكترونية إلى أحد النمو</a:t>
            </a:r>
            <a:r>
              <a:rPr lang="ar-SA" smtClean="0">
                <a:cs typeface="Arial" pitchFamily="34" charset="0"/>
              </a:rPr>
              <a:t>ذ</a:t>
            </a:r>
            <a:r>
              <a:rPr lang="ar-DZ" smtClean="0">
                <a:cs typeface="Arial" pitchFamily="34" charset="0"/>
              </a:rPr>
              <a:t>جين التاليين:</a:t>
            </a:r>
            <a:endParaRPr lang="ar-SA" smtClean="0">
              <a:cs typeface="Arial" pitchFamily="34" charset="0"/>
            </a:endParaRPr>
          </a:p>
          <a:p>
            <a:pPr algn="just" rtl="1"/>
            <a:endParaRPr lang="ar-SA" sz="800" smtClean="0">
              <a:cs typeface="Arial" pitchFamily="34" charset="0"/>
            </a:endParaRPr>
          </a:p>
          <a:p>
            <a:pPr algn="just" rtl="1"/>
            <a:r>
              <a:rPr lang="ar-SA" b="1" smtClean="0">
                <a:solidFill>
                  <a:srgbClr val="FF0000"/>
                </a:solidFill>
                <a:cs typeface="Arial" pitchFamily="34" charset="0"/>
              </a:rPr>
              <a:t>1- النموذج المركزي:</a:t>
            </a:r>
            <a:endParaRPr lang="en-US" b="1" smtClean="0">
              <a:cs typeface="Arial" pitchFamily="34" charset="0"/>
            </a:endParaRPr>
          </a:p>
          <a:p>
            <a:pPr algn="just" rtl="1"/>
            <a:r>
              <a:rPr lang="ar-SA" smtClean="0">
                <a:solidFill>
                  <a:srgbClr val="000000"/>
                </a:solidFill>
                <a:cs typeface="Arial" pitchFamily="34" charset="0"/>
              </a:rPr>
              <a:t> وبموجبه يتم تحديد إحدى المؤسسات الحكومية القائمة والمتخصصة أصلا في تقنية المعلومات، وإسناد مسؤولية القرارات المتعلقة بتطبيق الحكومة الإلكترونية إليها، والتي تقوم بدورها بتقديم النصح والمشورة لمختلف المنظمات الحكومية للشروع في تطبيق الحكومة الإلكترونية.</a:t>
            </a:r>
            <a:endParaRPr lang="ar-SA" smtClean="0">
              <a:cs typeface="Arial" pitchFamily="34" charset="0"/>
            </a:endParaRPr>
          </a:p>
          <a:p>
            <a:pPr algn="just" rtl="1"/>
            <a:endParaRPr lang="ar-SA" smtClean="0">
              <a:cs typeface="Arial" pitchFamily="34" charset="0"/>
            </a:endParaRPr>
          </a:p>
        </p:txBody>
      </p:sp>
      <p:sp>
        <p:nvSpPr>
          <p:cNvPr id="18435" name="عنصر نائب لرقم الشريحة 3"/>
          <p:cNvSpPr>
            <a:spLocks noGrp="1"/>
          </p:cNvSpPr>
          <p:nvPr>
            <p:ph type="sldNum" sz="quarter" idx="10"/>
          </p:nvPr>
        </p:nvSpPr>
        <p:spPr bwMode="auto">
          <a:noFill/>
          <a:ln>
            <a:miter lim="800000"/>
            <a:headEnd/>
            <a:tailEnd/>
          </a:ln>
        </p:spPr>
        <p:txBody>
          <a:bodyPr/>
          <a:lstStyle/>
          <a:p>
            <a:fld id="{68380AFE-F3E3-4FFB-95F4-D944699CDC8C}" type="slidenum">
              <a:rPr lang="ar-SA" smtClean="0">
                <a:cs typeface="Arial" pitchFamily="34" charset="0"/>
              </a:rPr>
              <a:pPr/>
              <a:t>14</a:t>
            </a:fld>
            <a:endParaRPr lang="en-US" smtClean="0">
              <a:cs typeface="Arial" pitchFamily="34" charset="0"/>
            </a:endParaRPr>
          </a:p>
        </p:txBody>
      </p:sp>
      <p:sp>
        <p:nvSpPr>
          <p:cNvPr id="5" name="عنوان 1"/>
          <p:cNvSpPr>
            <a:spLocks noGrp="1"/>
          </p:cNvSpPr>
          <p:nvPr>
            <p:ph type="title"/>
          </p:nvPr>
        </p:nvSpPr>
        <p:spPr>
          <a:solidFill>
            <a:schemeClr val="tx2">
              <a:lumMod val="20000"/>
              <a:lumOff val="80000"/>
            </a:schemeClr>
          </a:solidFill>
        </p:spPr>
        <p:txBody>
          <a:bodyPr/>
          <a:lstStyle/>
          <a:p>
            <a:pPr>
              <a:defRPr/>
            </a:pPr>
            <a:r>
              <a:rPr lang="ar-SA" dirty="0" smtClean="0">
                <a:solidFill>
                  <a:schemeClr val="tx1"/>
                </a:solidFill>
              </a:rPr>
              <a:t/>
            </a:r>
            <a:br>
              <a:rPr lang="ar-SA" dirty="0" smtClean="0">
                <a:solidFill>
                  <a:schemeClr val="tx1"/>
                </a:solidFill>
              </a:rPr>
            </a:br>
            <a:r>
              <a:rPr lang="ar-SA" sz="3200" b="1" dirty="0" smtClean="0">
                <a:solidFill>
                  <a:srgbClr val="FF0000"/>
                </a:solidFill>
              </a:rPr>
              <a:t>ثالثاً: استراتيجيات ومراحل الحكومة الإلكترونية:</a:t>
            </a:r>
            <a:r>
              <a:rPr lang="ar-SA" dirty="0" smtClean="0">
                <a:solidFill>
                  <a:srgbClr val="FF0000"/>
                </a:solidFill>
              </a:rPr>
              <a:t/>
            </a:r>
            <a:br>
              <a:rPr lang="ar-SA" dirty="0" smtClean="0">
                <a:solidFill>
                  <a:srgbClr val="FF0000"/>
                </a:solidFill>
              </a:rPr>
            </a:br>
            <a:r>
              <a:rPr lang="ar-SA" sz="3200" dirty="0" smtClean="0">
                <a:solidFill>
                  <a:srgbClr val="FF0000"/>
                </a:solidFill>
              </a:rPr>
              <a:t/>
            </a:r>
            <a:br>
              <a:rPr lang="ar-SA" sz="3200" dirty="0" smtClean="0">
                <a:solidFill>
                  <a:srgbClr val="FF0000"/>
                </a:solidFill>
              </a:rPr>
            </a:br>
            <a:endParaRPr lang="ar-SA" sz="3200" dirty="0">
              <a:solidFill>
                <a:schemeClr val="tx1"/>
              </a:solidFill>
            </a:endParaRPr>
          </a:p>
        </p:txBody>
      </p:sp>
    </p:spTree>
  </p:cSld>
  <p:clrMapOvr>
    <a:masterClrMapping/>
  </p:clrMapOvr>
  <p:transition spd="slow">
    <p:newsfla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p:txBody>
          <a:bodyPr/>
          <a:lstStyle/>
          <a:p>
            <a:pPr algn="just" rtl="1"/>
            <a:r>
              <a:rPr lang="ar-SA" b="1" smtClean="0">
                <a:solidFill>
                  <a:srgbClr val="FF0000"/>
                </a:solidFill>
                <a:cs typeface="Arial" pitchFamily="34" charset="0"/>
              </a:rPr>
              <a:t>2- النموذج اللامركزي</a:t>
            </a:r>
          </a:p>
          <a:p>
            <a:pPr algn="just" rtl="1"/>
            <a:endParaRPr lang="en-US" sz="900" b="1" smtClean="0">
              <a:solidFill>
                <a:srgbClr val="000000"/>
              </a:solidFill>
              <a:cs typeface="Arial" pitchFamily="34" charset="0"/>
            </a:endParaRPr>
          </a:p>
          <a:p>
            <a:pPr algn="just" rtl="1"/>
            <a:r>
              <a:rPr lang="ar-SA" smtClean="0">
                <a:cs typeface="Arial" pitchFamily="34" charset="0"/>
              </a:rPr>
              <a:t> وبموجبه تلجأ الدوائر والمؤسسات الحكومية إلى تطبيق برنامج الحكومة الإلكترونية كلٌ على حِدا، بالاستعانة بمعايير موحدة في تطبيق سياسة الحكومة الإلكترونية وبرامجها وإجراءاتها، دون انتقال المواطن من مكتبه أو منزله إلى الدائرة الحكومية مقدمة الخدمة.</a:t>
            </a:r>
            <a:endParaRPr lang="en-US" smtClean="0">
              <a:cs typeface="Arial" pitchFamily="34" charset="0"/>
            </a:endParaRPr>
          </a:p>
        </p:txBody>
      </p:sp>
      <p:sp>
        <p:nvSpPr>
          <p:cNvPr id="19459" name="Slide Number Placeholder 3"/>
          <p:cNvSpPr>
            <a:spLocks noGrp="1"/>
          </p:cNvSpPr>
          <p:nvPr>
            <p:ph type="sldNum" sz="quarter" idx="10"/>
          </p:nvPr>
        </p:nvSpPr>
        <p:spPr bwMode="auto">
          <a:noFill/>
          <a:ln>
            <a:miter lim="800000"/>
            <a:headEnd/>
            <a:tailEnd/>
          </a:ln>
        </p:spPr>
        <p:txBody>
          <a:bodyPr/>
          <a:lstStyle/>
          <a:p>
            <a:fld id="{8C00BDB9-AA94-4BC2-ABA2-24327D3E5A9B}" type="slidenum">
              <a:rPr lang="ar-SA" smtClean="0">
                <a:cs typeface="Arial" pitchFamily="34" charset="0"/>
              </a:rPr>
              <a:pPr/>
              <a:t>15</a:t>
            </a:fld>
            <a:endParaRPr lang="en-US" smtClean="0">
              <a:cs typeface="Arial" pitchFamily="34" charset="0"/>
            </a:endParaRPr>
          </a:p>
        </p:txBody>
      </p:sp>
    </p:spTree>
  </p:cSld>
  <p:clrMapOvr>
    <a:masterClrMapping/>
  </p:clrMapOvr>
  <p:transition spd="slow">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9144000" cy="5486400"/>
          </a:xfrm>
        </p:spPr>
        <p:txBody>
          <a:bodyPr/>
          <a:lstStyle/>
          <a:p>
            <a:pPr algn="just" rtl="1">
              <a:defRPr/>
            </a:pPr>
            <a:r>
              <a:rPr lang="ar-SA" b="1" dirty="0" smtClean="0">
                <a:solidFill>
                  <a:srgbClr val="FF0000"/>
                </a:solidFill>
              </a:rPr>
              <a:t>مراحل </a:t>
            </a:r>
            <a:r>
              <a:rPr lang="ar-SA" b="1" dirty="0">
                <a:solidFill>
                  <a:srgbClr val="FF0000"/>
                </a:solidFill>
              </a:rPr>
              <a:t>الحكومة </a:t>
            </a:r>
            <a:r>
              <a:rPr lang="ar-SA" b="1" dirty="0" smtClean="0">
                <a:solidFill>
                  <a:srgbClr val="FF0000"/>
                </a:solidFill>
              </a:rPr>
              <a:t>الإلكترونية:</a:t>
            </a:r>
          </a:p>
          <a:p>
            <a:pPr algn="just" rtl="1">
              <a:defRPr/>
            </a:pPr>
            <a:endParaRPr lang="ar-SA" sz="2200" b="1" dirty="0" smtClean="0">
              <a:solidFill>
                <a:srgbClr val="FF0000"/>
              </a:solidFill>
            </a:endParaRPr>
          </a:p>
          <a:p>
            <a:pPr algn="just" rtl="1">
              <a:defRPr/>
            </a:pPr>
            <a:r>
              <a:rPr lang="ar-SA" dirty="0" smtClean="0"/>
              <a:t>يرى أحد الباحثين أن مشروع الحكومة الإلكترونية يمر بمراحل متعددة حتى يمكن أن يأخذ شكله النهائي، وتتمثل تلك المراحل بما يلي:</a:t>
            </a:r>
          </a:p>
          <a:p>
            <a:pPr algn="just" rtl="1">
              <a:defRPr/>
            </a:pPr>
            <a:endParaRPr lang="ar-SA" sz="1400" dirty="0" smtClean="0"/>
          </a:p>
          <a:p>
            <a:pPr marL="514350" indent="-514350" algn="just" rtl="1">
              <a:buFont typeface="Arial" pitchFamily="34" charset="0"/>
              <a:buAutoNum type="arabic1Minus"/>
              <a:defRPr/>
            </a:pPr>
            <a:r>
              <a:rPr lang="ar-SA" u="sng" dirty="0" smtClean="0">
                <a:solidFill>
                  <a:srgbClr val="FF0000"/>
                </a:solidFill>
              </a:rPr>
              <a:t>مرحلة الإعلان: </a:t>
            </a:r>
          </a:p>
          <a:p>
            <a:pPr marL="0" indent="0" algn="just" rtl="1">
              <a:defRPr/>
            </a:pPr>
            <a:r>
              <a:rPr lang="ar-SA" dirty="0" smtClean="0"/>
              <a:t>وتأتي </a:t>
            </a:r>
            <a:r>
              <a:rPr lang="ar-SA" dirty="0" smtClean="0">
                <a:solidFill>
                  <a:srgbClr val="CC6600"/>
                </a:solidFill>
              </a:rPr>
              <a:t>كمرحلة أولى </a:t>
            </a:r>
            <a:r>
              <a:rPr lang="ar-SA" dirty="0" smtClean="0"/>
              <a:t>تتضمن الإعلان عن المعلومات والخدمات على موقع الشبكة الإلكترونية، حيث تقوم الأجهزة الحكومية بعدة خطوات جوهرية، </a:t>
            </a:r>
            <a:r>
              <a:rPr lang="ar-SA" dirty="0" smtClean="0">
                <a:solidFill>
                  <a:srgbClr val="CC6600"/>
                </a:solidFill>
              </a:rPr>
              <a:t>كتهيئة منفذ إلكتروني للجهات الحكومية </a:t>
            </a:r>
            <a:r>
              <a:rPr lang="ar-SA" dirty="0" smtClean="0"/>
              <a:t>لتوفير المعلومات التي يتوقع أن يحتاج إليها المستخدم، والإعلام المجتمعي عبر مختلف وسائل الإعلام عن بدء توفير تلك الخدمات.</a:t>
            </a:r>
            <a:endParaRPr lang="en-US" dirty="0"/>
          </a:p>
        </p:txBody>
      </p:sp>
      <p:sp>
        <p:nvSpPr>
          <p:cNvPr id="20483" name="Slide Number Placeholder 3"/>
          <p:cNvSpPr>
            <a:spLocks noGrp="1"/>
          </p:cNvSpPr>
          <p:nvPr>
            <p:ph type="sldNum" sz="quarter" idx="10"/>
          </p:nvPr>
        </p:nvSpPr>
        <p:spPr bwMode="auto">
          <a:noFill/>
          <a:ln>
            <a:miter lim="800000"/>
            <a:headEnd/>
            <a:tailEnd/>
          </a:ln>
        </p:spPr>
        <p:txBody>
          <a:bodyPr/>
          <a:lstStyle/>
          <a:p>
            <a:fld id="{96032B5C-E5B4-4B3C-B6E5-69BD30AAD3D5}" type="slidenum">
              <a:rPr lang="ar-SA" smtClean="0">
                <a:cs typeface="Arial" pitchFamily="34" charset="0"/>
              </a:rPr>
              <a:pPr/>
              <a:t>16</a:t>
            </a:fld>
            <a:endParaRPr lang="en-US" smtClean="0">
              <a:cs typeface="Arial" pitchFamily="34" charset="0"/>
            </a:endParaRPr>
          </a:p>
        </p:txBody>
      </p:sp>
    </p:spTree>
  </p:cSld>
  <p:clrMapOvr>
    <a:masterClrMapping/>
  </p:clrMapOvr>
  <p:transition spd="slow">
    <p:pull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p:txBody>
          <a:bodyPr/>
          <a:lstStyle/>
          <a:p>
            <a:pPr algn="just" rtl="1"/>
            <a:r>
              <a:rPr lang="ar-SA" smtClean="0">
                <a:solidFill>
                  <a:srgbClr val="FF0000"/>
                </a:solidFill>
                <a:cs typeface="Arial" pitchFamily="34" charset="0"/>
              </a:rPr>
              <a:t>ب- </a:t>
            </a:r>
            <a:r>
              <a:rPr lang="ar-SA" u="sng" smtClean="0">
                <a:solidFill>
                  <a:srgbClr val="FF0000"/>
                </a:solidFill>
                <a:cs typeface="Arial" pitchFamily="34" charset="0"/>
              </a:rPr>
              <a:t>مرحلة التبادل:</a:t>
            </a:r>
          </a:p>
          <a:p>
            <a:pPr algn="just" rtl="1"/>
            <a:endParaRPr lang="ar-SA" sz="1500" smtClean="0">
              <a:solidFill>
                <a:srgbClr val="FF0000"/>
              </a:solidFill>
              <a:cs typeface="Arial" pitchFamily="34" charset="0"/>
            </a:endParaRPr>
          </a:p>
          <a:p>
            <a:pPr algn="just" rtl="1"/>
            <a:r>
              <a:rPr lang="ar-SA" smtClean="0">
                <a:cs typeface="Arial" pitchFamily="34" charset="0"/>
              </a:rPr>
              <a:t>  تلي المرحلة الأولى، وضمنها يتم تبادل المعلومات </a:t>
            </a:r>
            <a:r>
              <a:rPr lang="ar-SA" smtClean="0">
                <a:solidFill>
                  <a:srgbClr val="CC6600"/>
                </a:solidFill>
                <a:cs typeface="Arial" pitchFamily="34" charset="0"/>
              </a:rPr>
              <a:t>بين المستفيد والأجهزة الحكومية المقدمة للخدمة </a:t>
            </a:r>
            <a:r>
              <a:rPr lang="ar-SA" smtClean="0">
                <a:cs typeface="Arial" pitchFamily="34" charset="0"/>
              </a:rPr>
              <a:t>على اعتبار أن الجمهور يكون قد كوّن تصوراّ حول ما يريد، حيث يرسل هذا التصور بالتغذية المرتدة حول الموضوع  التي تتطلب من الجهة الحكومية تذليل كل الصعوبات بما في ذلك مثلاً، تهيئة خدمة صوتية مسجلة على الشبكة عبر خط هاتفي مخصص للحصول على هذه التغذية الراجعة.</a:t>
            </a:r>
            <a:endParaRPr lang="en-US" smtClean="0">
              <a:cs typeface="Arial" pitchFamily="34" charset="0"/>
            </a:endParaRPr>
          </a:p>
        </p:txBody>
      </p:sp>
      <p:sp>
        <p:nvSpPr>
          <p:cNvPr id="21507" name="Slide Number Placeholder 3"/>
          <p:cNvSpPr>
            <a:spLocks noGrp="1"/>
          </p:cNvSpPr>
          <p:nvPr>
            <p:ph type="sldNum" sz="quarter" idx="10"/>
          </p:nvPr>
        </p:nvSpPr>
        <p:spPr bwMode="auto">
          <a:noFill/>
          <a:ln>
            <a:miter lim="800000"/>
            <a:headEnd/>
            <a:tailEnd/>
          </a:ln>
        </p:spPr>
        <p:txBody>
          <a:bodyPr/>
          <a:lstStyle/>
          <a:p>
            <a:fld id="{E645B862-1F4C-4D33-94EE-B73925664ED4}" type="slidenum">
              <a:rPr lang="ar-SA" smtClean="0">
                <a:cs typeface="Arial" pitchFamily="34" charset="0"/>
              </a:rPr>
              <a:pPr/>
              <a:t>17</a:t>
            </a:fld>
            <a:endParaRPr lang="en-US" smtClean="0">
              <a:cs typeface="Arial" pitchFamily="34" charset="0"/>
            </a:endParaRPr>
          </a:p>
        </p:txBody>
      </p:sp>
    </p:spTree>
  </p:cSld>
  <p:clrMapOvr>
    <a:masterClrMapping/>
  </p:clrMapOvr>
  <p:transition spd="slow">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495300" y="1600200"/>
            <a:ext cx="8915400" cy="3429000"/>
          </a:xfrm>
        </p:spPr>
        <p:txBody>
          <a:bodyPr/>
          <a:lstStyle/>
          <a:p>
            <a:pPr algn="just" rtl="1"/>
            <a:r>
              <a:rPr lang="ar-SA" smtClean="0">
                <a:solidFill>
                  <a:srgbClr val="FF0000"/>
                </a:solidFill>
                <a:cs typeface="Arial" pitchFamily="34" charset="0"/>
              </a:rPr>
              <a:t>ج- </a:t>
            </a:r>
            <a:r>
              <a:rPr lang="ar-SA" u="sng" smtClean="0">
                <a:solidFill>
                  <a:srgbClr val="FF0000"/>
                </a:solidFill>
                <a:cs typeface="Arial" pitchFamily="34" charset="0"/>
              </a:rPr>
              <a:t>مرحلة التنفيذ:</a:t>
            </a:r>
          </a:p>
          <a:p>
            <a:pPr algn="just" rtl="1"/>
            <a:endParaRPr lang="ar-SA" sz="1500" u="sng" smtClean="0">
              <a:solidFill>
                <a:srgbClr val="FF0000"/>
              </a:solidFill>
              <a:cs typeface="Arial" pitchFamily="34" charset="0"/>
            </a:endParaRPr>
          </a:p>
          <a:p>
            <a:pPr algn="just" rtl="1"/>
            <a:r>
              <a:rPr lang="ar-SA" smtClean="0">
                <a:cs typeface="Arial" pitchFamily="34" charset="0"/>
              </a:rPr>
              <a:t>ويتم ضمنها </a:t>
            </a:r>
            <a:r>
              <a:rPr lang="ar-SA" smtClean="0">
                <a:solidFill>
                  <a:srgbClr val="CC6600"/>
                </a:solidFill>
                <a:cs typeface="Arial" pitchFamily="34" charset="0"/>
              </a:rPr>
              <a:t>تكييف الخدمات المطلوبة، وتهيئة المواقع الإلكترونية </a:t>
            </a:r>
            <a:r>
              <a:rPr lang="ar-SA" smtClean="0">
                <a:cs typeface="Arial" pitchFamily="34" charset="0"/>
              </a:rPr>
              <a:t>على شبكة الإنترنت لتتناسب مع تطلعات المستفيد وفقاً للتغذية المرتدة التي يجب أن لا تتوقف حتى يتم التغلب على المشكلات التي تظهر أثناء التنفيذ.</a:t>
            </a:r>
            <a:endParaRPr lang="en-US" smtClean="0">
              <a:cs typeface="Arial" pitchFamily="34" charset="0"/>
            </a:endParaRPr>
          </a:p>
        </p:txBody>
      </p:sp>
      <p:sp>
        <p:nvSpPr>
          <p:cNvPr id="22531" name="Slide Number Placeholder 3"/>
          <p:cNvSpPr>
            <a:spLocks noGrp="1"/>
          </p:cNvSpPr>
          <p:nvPr>
            <p:ph type="sldNum" sz="quarter" idx="10"/>
          </p:nvPr>
        </p:nvSpPr>
        <p:spPr bwMode="auto">
          <a:noFill/>
          <a:ln>
            <a:miter lim="800000"/>
            <a:headEnd/>
            <a:tailEnd/>
          </a:ln>
        </p:spPr>
        <p:txBody>
          <a:bodyPr/>
          <a:lstStyle/>
          <a:p>
            <a:fld id="{125BAC86-058C-466F-8A1D-733ADF0CECAB}" type="slidenum">
              <a:rPr lang="ar-SA" smtClean="0">
                <a:cs typeface="Arial" pitchFamily="34" charset="0"/>
              </a:rPr>
              <a:pPr/>
              <a:t>18</a:t>
            </a:fld>
            <a:endParaRPr lang="en-US" smtClean="0">
              <a:cs typeface="Arial" pitchFamily="34" charset="0"/>
            </a:endParaRPr>
          </a:p>
        </p:txBody>
      </p:sp>
    </p:spTree>
  </p:cSld>
  <p:clrMapOvr>
    <a:masterClrMapping/>
  </p:clrMapOvr>
  <p:transition spd="slow">
    <p:pull dir="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p:txBody>
          <a:bodyPr/>
          <a:lstStyle/>
          <a:p>
            <a:pPr algn="just" rtl="1"/>
            <a:r>
              <a:rPr lang="ar-SA" smtClean="0">
                <a:solidFill>
                  <a:srgbClr val="FF0000"/>
                </a:solidFill>
                <a:cs typeface="Arial" pitchFamily="34" charset="0"/>
              </a:rPr>
              <a:t>د- </a:t>
            </a:r>
            <a:r>
              <a:rPr lang="ar-SA" u="sng" smtClean="0">
                <a:solidFill>
                  <a:srgbClr val="FF0000"/>
                </a:solidFill>
                <a:cs typeface="Arial" pitchFamily="34" charset="0"/>
              </a:rPr>
              <a:t>مرحلة التوصيل:</a:t>
            </a:r>
          </a:p>
          <a:p>
            <a:pPr algn="just" rtl="1"/>
            <a:endParaRPr lang="ar-SA" sz="1500" smtClean="0">
              <a:solidFill>
                <a:srgbClr val="FF0000"/>
              </a:solidFill>
              <a:cs typeface="Arial" pitchFamily="34" charset="0"/>
            </a:endParaRPr>
          </a:p>
          <a:p>
            <a:pPr algn="just" rtl="1"/>
            <a:r>
              <a:rPr lang="ar-SA" smtClean="0">
                <a:cs typeface="Arial" pitchFamily="34" charset="0"/>
              </a:rPr>
              <a:t>وتعني </a:t>
            </a:r>
            <a:r>
              <a:rPr lang="ar-SA" smtClean="0">
                <a:solidFill>
                  <a:srgbClr val="CC6600"/>
                </a:solidFill>
                <a:cs typeface="Arial" pitchFamily="34" charset="0"/>
              </a:rPr>
              <a:t>توصيل الخدمات والمعاملات للمستفيد النهائي بدلاً من أن يأتي بنفسه إليها</a:t>
            </a:r>
            <a:r>
              <a:rPr lang="ar-SA" smtClean="0">
                <a:cs typeface="Arial" pitchFamily="34" charset="0"/>
              </a:rPr>
              <a:t>، كالحصول على شهادات أو تراخيص أو مخالصات. وضمن هذه المرحلة يتم العمل على </a:t>
            </a:r>
            <a:r>
              <a:rPr lang="ar-SA" smtClean="0">
                <a:solidFill>
                  <a:srgbClr val="CC6600"/>
                </a:solidFill>
                <a:cs typeface="Arial" pitchFamily="34" charset="0"/>
              </a:rPr>
              <a:t>تكامل الأعمال الإلكترونية الحكومية عبر الربط بين قواعد البيانات الحكومية </a:t>
            </a:r>
            <a:r>
              <a:rPr lang="ar-SA" smtClean="0">
                <a:cs typeface="Arial" pitchFamily="34" charset="0"/>
              </a:rPr>
              <a:t>وإتمام جميع المعاملات والخدمات المباشرة من خلاله، وتطوير أسلوب تقديم الخدمات، </a:t>
            </a:r>
            <a:r>
              <a:rPr lang="ar-SA" smtClean="0">
                <a:solidFill>
                  <a:srgbClr val="CC6600"/>
                </a:solidFill>
                <a:cs typeface="Arial" pitchFamily="34" charset="0"/>
              </a:rPr>
              <a:t>وإعادة هندسة الجهات الحكومية</a:t>
            </a:r>
            <a:r>
              <a:rPr lang="ar-SA" smtClean="0">
                <a:cs typeface="Arial" pitchFamily="34" charset="0"/>
              </a:rPr>
              <a:t>، </a:t>
            </a:r>
            <a:r>
              <a:rPr lang="ar-SA" smtClean="0">
                <a:solidFill>
                  <a:srgbClr val="CC6600"/>
                </a:solidFill>
                <a:cs typeface="Arial" pitchFamily="34" charset="0"/>
              </a:rPr>
              <a:t>مع ضمان خصوصية وسرية المعاملات.</a:t>
            </a:r>
            <a:endParaRPr lang="en-US" smtClean="0">
              <a:solidFill>
                <a:srgbClr val="CC6600"/>
              </a:solidFill>
              <a:cs typeface="Arial" pitchFamily="34" charset="0"/>
            </a:endParaRPr>
          </a:p>
        </p:txBody>
      </p:sp>
      <p:sp>
        <p:nvSpPr>
          <p:cNvPr id="23555" name="Slide Number Placeholder 3"/>
          <p:cNvSpPr>
            <a:spLocks noGrp="1"/>
          </p:cNvSpPr>
          <p:nvPr>
            <p:ph type="sldNum" sz="quarter" idx="10"/>
          </p:nvPr>
        </p:nvSpPr>
        <p:spPr bwMode="auto">
          <a:noFill/>
          <a:ln>
            <a:miter lim="800000"/>
            <a:headEnd/>
            <a:tailEnd/>
          </a:ln>
        </p:spPr>
        <p:txBody>
          <a:bodyPr/>
          <a:lstStyle/>
          <a:p>
            <a:fld id="{5467C284-B0C8-4604-B264-7EE8D6B8A9A0}" type="slidenum">
              <a:rPr lang="ar-SA" smtClean="0">
                <a:cs typeface="Arial" pitchFamily="34" charset="0"/>
              </a:rPr>
              <a:pPr/>
              <a:t>19</a:t>
            </a:fld>
            <a:endParaRPr lang="en-US" smtClean="0">
              <a:cs typeface="Arial" pitchFamily="34" charset="0"/>
            </a:endParaRPr>
          </a:p>
        </p:txBody>
      </p:sp>
    </p:spTree>
  </p:cSld>
  <p:clrMapOvr>
    <a:masterClrMapping/>
  </p:clrMapOvr>
  <p:transition spd="slow">
    <p:wheel spokes="2"/>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4"/>
          <p:cNvSpPr>
            <a:spLocks noGrp="1"/>
          </p:cNvSpPr>
          <p:nvPr>
            <p:ph type="ctrTitle"/>
          </p:nvPr>
        </p:nvSpPr>
        <p:spPr>
          <a:xfrm>
            <a:off x="2362200" y="3962400"/>
            <a:ext cx="5257800" cy="1470025"/>
          </a:xfrm>
          <a:solidFill>
            <a:schemeClr val="accent1">
              <a:lumMod val="40000"/>
              <a:lumOff val="60000"/>
            </a:schemeClr>
          </a:solidFill>
        </p:spPr>
        <p:txBody>
          <a:bodyPr/>
          <a:lstStyle/>
          <a:p>
            <a:pPr rtl="1">
              <a:defRPr/>
            </a:pPr>
            <a:r>
              <a:rPr lang="ar-SA" sz="4000" dirty="0">
                <a:solidFill>
                  <a:srgbClr val="000000"/>
                </a:solidFill>
                <a:latin typeface="+mn-lt"/>
                <a:ea typeface="+mn-ea"/>
                <a:cs typeface="PT Bold Heading" pitchFamily="2" charset="-78"/>
              </a:rPr>
              <a:t>الحكومة الإلكترونية</a:t>
            </a:r>
          </a:p>
        </p:txBody>
      </p:sp>
      <p:sp>
        <p:nvSpPr>
          <p:cNvPr id="6147" name="Slide Number Placeholder 3"/>
          <p:cNvSpPr>
            <a:spLocks noGrp="1"/>
          </p:cNvSpPr>
          <p:nvPr>
            <p:ph type="sldNum" sz="quarter" idx="10"/>
          </p:nvPr>
        </p:nvSpPr>
        <p:spPr bwMode="auto">
          <a:noFill/>
          <a:ln>
            <a:miter lim="800000"/>
            <a:headEnd/>
            <a:tailEnd/>
          </a:ln>
        </p:spPr>
        <p:txBody>
          <a:bodyPr/>
          <a:lstStyle/>
          <a:p>
            <a:fld id="{F54CE9C9-63F8-4F2A-8451-EFCA3625872C}" type="slidenum">
              <a:rPr lang="ar-SA" smtClean="0">
                <a:cs typeface="Arial" pitchFamily="34" charset="0"/>
              </a:rPr>
              <a:pPr/>
              <a:t>2</a:t>
            </a:fld>
            <a:endParaRPr lang="en-US" smtClean="0">
              <a:cs typeface="Arial" pitchFamily="34" charset="0"/>
            </a:endParaRPr>
          </a:p>
        </p:txBody>
      </p:sp>
      <p:sp>
        <p:nvSpPr>
          <p:cNvPr id="5" name="AutoShape 7"/>
          <p:cNvSpPr>
            <a:spLocks noChangeArrowheads="1"/>
          </p:cNvSpPr>
          <p:nvPr/>
        </p:nvSpPr>
        <p:spPr bwMode="auto">
          <a:xfrm>
            <a:off x="2647950" y="2133600"/>
            <a:ext cx="4667250" cy="1447800"/>
          </a:xfrm>
          <a:prstGeom prst="plaque">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fontAlgn="auto">
              <a:spcBef>
                <a:spcPts val="0"/>
              </a:spcBef>
              <a:spcAft>
                <a:spcPts val="0"/>
              </a:spcAft>
              <a:defRPr/>
            </a:pPr>
            <a:r>
              <a:rPr lang="ar-SA" sz="4000" dirty="0">
                <a:solidFill>
                  <a:srgbClr val="000000"/>
                </a:solidFill>
                <a:cs typeface="PT Bold Heading" pitchFamily="2" charset="-78"/>
              </a:rPr>
              <a:t>المحاضرة الثانية عشر</a:t>
            </a:r>
          </a:p>
        </p:txBody>
      </p:sp>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2" name="Group 5"/>
          <p:cNvGrpSpPr>
            <a:grpSpLocks/>
          </p:cNvGrpSpPr>
          <p:nvPr/>
        </p:nvGrpSpPr>
        <p:grpSpPr bwMode="auto">
          <a:xfrm>
            <a:off x="6467475" y="1981202"/>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24580"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24581" name="Freeform 6"/>
          <p:cNvSpPr>
            <a:spLocks noEditPoints="1"/>
          </p:cNvSpPr>
          <p:nvPr/>
        </p:nvSpPr>
        <p:spPr bwMode="auto">
          <a:xfrm>
            <a:off x="3429000" y="2209800"/>
            <a:ext cx="2690813"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788"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عنصر نائب لرقم الشريحة 3"/>
          <p:cNvSpPr>
            <a:spLocks noGrp="1"/>
          </p:cNvSpPr>
          <p:nvPr>
            <p:ph type="sldNum" sz="quarter" idx="10"/>
          </p:nvPr>
        </p:nvSpPr>
        <p:spPr bwMode="auto">
          <a:xfrm>
            <a:off x="6026150" y="6400800"/>
            <a:ext cx="3252788" cy="274638"/>
          </a:xfrm>
          <a:ln>
            <a:miter lim="800000"/>
            <a:headEnd/>
            <a:tailEnd/>
          </a:ln>
        </p:spPr>
        <p:txBody>
          <a:bodyPr/>
          <a:lstStyle/>
          <a:p>
            <a:pPr algn="l">
              <a:defRPr/>
            </a:pPr>
            <a:fld id="{FBC7F1BE-F3E9-4073-85F9-3890A36F8982}" type="slidenum">
              <a:rPr lang="ar-SA" sz="1300">
                <a:solidFill>
                  <a:schemeClr val="bg2">
                    <a:tint val="60000"/>
                    <a:satMod val="155000"/>
                  </a:schemeClr>
                </a:solidFill>
                <a:cs typeface="Arial" pitchFamily="34" charset="0"/>
              </a:rPr>
              <a:pPr algn="l">
                <a:defRPr/>
              </a:pPr>
              <a:t>3</a:t>
            </a:fld>
            <a:endParaRPr lang="en-US" sz="1300">
              <a:solidFill>
                <a:schemeClr val="bg2">
                  <a:tint val="60000"/>
                  <a:satMod val="155000"/>
                </a:schemeClr>
              </a:solidFill>
              <a:cs typeface="Arial" pitchFamily="34" charset="0"/>
            </a:endParaRPr>
          </a:p>
        </p:txBody>
      </p:sp>
      <p:sp>
        <p:nvSpPr>
          <p:cNvPr id="5" name="مجسم مشطوف الحواف 4"/>
          <p:cNvSpPr/>
          <p:nvPr/>
        </p:nvSpPr>
        <p:spPr>
          <a:xfrm>
            <a:off x="0" y="0"/>
            <a:ext cx="9906000" cy="1447800"/>
          </a:xfrm>
          <a:prstGeom prst="bevel">
            <a:avLst/>
          </a:prstGeom>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SA" sz="4400" b="1" dirty="0">
                <a:solidFill>
                  <a:schemeClr val="tx1"/>
                </a:solidFill>
              </a:rPr>
              <a:t>محاور المحاضرة</a:t>
            </a:r>
            <a:endParaRPr lang="ar-SA" sz="4400" dirty="0"/>
          </a:p>
        </p:txBody>
      </p:sp>
      <p:sp>
        <p:nvSpPr>
          <p:cNvPr id="7" name="مجسم مشطوف الحواف 6"/>
          <p:cNvSpPr/>
          <p:nvPr/>
        </p:nvSpPr>
        <p:spPr>
          <a:xfrm>
            <a:off x="0" y="1143000"/>
            <a:ext cx="9906000" cy="5181600"/>
          </a:xfrm>
          <a:prstGeom prst="bevel">
            <a:avLst/>
          </a:prstGeom>
        </p:spPr>
        <p:style>
          <a:lnRef idx="1">
            <a:schemeClr val="accent3"/>
          </a:lnRef>
          <a:fillRef idx="2">
            <a:schemeClr val="accent3"/>
          </a:fillRef>
          <a:effectRef idx="1">
            <a:schemeClr val="accent3"/>
          </a:effectRef>
          <a:fontRef idx="minor">
            <a:schemeClr val="dk1"/>
          </a:fontRef>
        </p:style>
        <p:txBody>
          <a:bodyPr rtlCol="1" anchor="ctr"/>
          <a:lstStyle/>
          <a:p>
            <a:pPr fontAlgn="auto">
              <a:spcBef>
                <a:spcPts val="0"/>
              </a:spcBef>
              <a:spcAft>
                <a:spcPts val="0"/>
              </a:spcAft>
              <a:defRPr/>
            </a:pPr>
            <a:endParaRPr lang="ar-SA" sz="3200" b="1" dirty="0"/>
          </a:p>
          <a:p>
            <a:pPr fontAlgn="auto">
              <a:spcBef>
                <a:spcPts val="0"/>
              </a:spcBef>
              <a:spcAft>
                <a:spcPts val="0"/>
              </a:spcAft>
              <a:defRPr/>
            </a:pPr>
            <a:endParaRPr lang="ar-SA" sz="3200" b="1" dirty="0"/>
          </a:p>
          <a:p>
            <a:pPr>
              <a:defRPr/>
            </a:pPr>
            <a:r>
              <a:rPr lang="ar-SA" sz="3200" b="1" dirty="0">
                <a:solidFill>
                  <a:srgbClr val="FF0000"/>
                </a:solidFill>
              </a:rPr>
              <a:t>أولاً: الإدارة الإلكترونية والحكومة الإلكترونية</a:t>
            </a:r>
          </a:p>
          <a:p>
            <a:pPr>
              <a:defRPr/>
            </a:pPr>
            <a:r>
              <a:rPr lang="ar-SA" sz="3200" b="1" dirty="0">
                <a:solidFill>
                  <a:srgbClr val="FF0000"/>
                </a:solidFill>
              </a:rPr>
              <a:t>ثانياً: متطلبات ومعوقات تحقيق الحكومة الإلكترونية</a:t>
            </a:r>
          </a:p>
          <a:p>
            <a:pPr>
              <a:defRPr/>
            </a:pPr>
            <a:r>
              <a:rPr lang="ar-SA" sz="3200" b="1" dirty="0">
                <a:solidFill>
                  <a:srgbClr val="FF0000"/>
                </a:solidFill>
              </a:rPr>
              <a:t>ثالثاً: استراتيجيات ومراحل الحكومة الإلكترونية</a:t>
            </a:r>
            <a:br>
              <a:rPr lang="ar-SA" sz="3200" b="1" dirty="0">
                <a:solidFill>
                  <a:srgbClr val="FF0000"/>
                </a:solidFill>
              </a:rPr>
            </a:br>
            <a:r>
              <a:rPr lang="ar-SA" sz="3200" b="1" dirty="0">
                <a:solidFill>
                  <a:srgbClr val="FF0000"/>
                </a:solidFill>
              </a:rPr>
              <a:t/>
            </a:r>
            <a:br>
              <a:rPr lang="ar-SA" sz="3200" b="1" dirty="0">
                <a:solidFill>
                  <a:srgbClr val="FF0000"/>
                </a:solidFill>
              </a:rPr>
            </a:br>
            <a:endParaRPr lang="ar-SA" sz="3200" b="1"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عنصر نائب للمحتوى 2"/>
          <p:cNvSpPr>
            <a:spLocks noGrp="1"/>
          </p:cNvSpPr>
          <p:nvPr>
            <p:ph idx="1"/>
          </p:nvPr>
        </p:nvSpPr>
        <p:spPr>
          <a:xfrm>
            <a:off x="304800" y="381000"/>
            <a:ext cx="9105900" cy="5638800"/>
          </a:xfrm>
        </p:spPr>
        <p:txBody>
          <a:bodyPr/>
          <a:lstStyle/>
          <a:p>
            <a:pPr algn="just" rtl="1">
              <a:defRPr/>
            </a:pPr>
            <a:r>
              <a:rPr lang="ar-SA" b="1" dirty="0" smtClean="0">
                <a:solidFill>
                  <a:srgbClr val="FF0000"/>
                </a:solidFill>
              </a:rPr>
              <a:t> مقدمة:</a:t>
            </a:r>
          </a:p>
          <a:p>
            <a:pPr algn="just" rtl="1">
              <a:defRPr/>
            </a:pPr>
            <a:endParaRPr lang="ar-SA" b="1" dirty="0" smtClean="0">
              <a:solidFill>
                <a:srgbClr val="FF0000"/>
              </a:solidFill>
            </a:endParaRPr>
          </a:p>
          <a:p>
            <a:pPr algn="just" rtl="1">
              <a:defRPr/>
            </a:pPr>
            <a:r>
              <a:rPr lang="ar-SA" dirty="0" smtClean="0"/>
              <a:t> </a:t>
            </a:r>
            <a:r>
              <a:rPr lang="ar-SA" dirty="0" smtClean="0">
                <a:solidFill>
                  <a:srgbClr val="CC6600"/>
                </a:solidFill>
              </a:rPr>
              <a:t>نتيجة للتطورات الحاصلة</a:t>
            </a:r>
            <a:r>
              <a:rPr lang="ar-SA" dirty="0" smtClean="0"/>
              <a:t>، بدأت حكومات العالم منذ منتصف التسعينات بالتفكير في إحداث بيئة إلكترونية لتشغيل وإنجاز أعمالها المختلفة مباشرة، ومن أهم الخدمات المقدمة:</a:t>
            </a:r>
          </a:p>
          <a:p>
            <a:pPr marL="457200" indent="-457200" algn="just" rtl="1">
              <a:buFont typeface="Wingdings" pitchFamily="2" charset="2"/>
              <a:buChar char="ü"/>
              <a:defRPr/>
            </a:pPr>
            <a:r>
              <a:rPr lang="ar-SA" dirty="0" smtClean="0"/>
              <a:t>الوثائق الشخصية والعامة.</a:t>
            </a:r>
          </a:p>
          <a:p>
            <a:pPr marL="457200" indent="-457200" algn="just" rtl="1">
              <a:buFont typeface="Wingdings" pitchFamily="2" charset="2"/>
              <a:buChar char="ü"/>
              <a:defRPr/>
            </a:pPr>
            <a:r>
              <a:rPr lang="ar-SA" dirty="0" smtClean="0"/>
              <a:t>جدولة المواعيد لدى الدوائر الحكومية المختلفة.</a:t>
            </a:r>
          </a:p>
          <a:p>
            <a:pPr marL="457200" indent="-457200" algn="just" rtl="1">
              <a:buFont typeface="Wingdings" pitchFamily="2" charset="2"/>
              <a:buChar char="ü"/>
              <a:defRPr/>
            </a:pPr>
            <a:r>
              <a:rPr lang="ar-SA" dirty="0" smtClean="0"/>
              <a:t>دفع الفواتير للمؤسسات الخدمية.</a:t>
            </a:r>
          </a:p>
          <a:p>
            <a:pPr marL="457200" indent="-457200" algn="just" rtl="1">
              <a:buFont typeface="Wingdings" pitchFamily="2" charset="2"/>
              <a:buChar char="ü"/>
              <a:defRPr/>
            </a:pPr>
            <a:r>
              <a:rPr lang="ar-SA" dirty="0" smtClean="0"/>
              <a:t>(إنشاء حكومة دبي الإلكترونية عام2001).</a:t>
            </a:r>
          </a:p>
          <a:p>
            <a:pPr algn="just" rtl="1">
              <a:defRPr/>
            </a:pPr>
            <a:endParaRPr lang="ar-SA" dirty="0" smtClean="0"/>
          </a:p>
          <a:p>
            <a:pPr marL="514350" indent="-514350" algn="just" rtl="1">
              <a:buFont typeface="Calibri" pitchFamily="34" charset="0"/>
              <a:buAutoNum type="arabicPeriod"/>
              <a:defRPr/>
            </a:pPr>
            <a:endParaRPr lang="ar-SA" dirty="0" smtClean="0">
              <a:cs typeface="Arial" pitchFamily="34" charset="0"/>
            </a:endParaRPr>
          </a:p>
          <a:p>
            <a:pPr marL="514350" indent="-514350" algn="just" rtl="1">
              <a:buFont typeface="Calibri" pitchFamily="34" charset="0"/>
              <a:buAutoNum type="arabicPeriod"/>
              <a:defRPr/>
            </a:pPr>
            <a:endParaRPr lang="ar-SA" dirty="0" smtClean="0">
              <a:cs typeface="Arial" pitchFamily="34" charset="0"/>
            </a:endParaRPr>
          </a:p>
          <a:p>
            <a:pPr marL="514350" indent="-514350" algn="just" rtl="1">
              <a:buFont typeface="Calibri" pitchFamily="34" charset="0"/>
              <a:buAutoNum type="arabicPeriod"/>
              <a:defRPr/>
            </a:pPr>
            <a:endParaRPr lang="ar-SA" dirty="0" smtClean="0">
              <a:cs typeface="Arial" pitchFamily="34" charset="0"/>
            </a:endParaRPr>
          </a:p>
        </p:txBody>
      </p:sp>
      <p:sp>
        <p:nvSpPr>
          <p:cNvPr id="8195" name="عنصر نائب لرقم الشريحة 3"/>
          <p:cNvSpPr>
            <a:spLocks noGrp="1"/>
          </p:cNvSpPr>
          <p:nvPr>
            <p:ph type="sldNum" sz="quarter" idx="10"/>
          </p:nvPr>
        </p:nvSpPr>
        <p:spPr bwMode="auto">
          <a:noFill/>
          <a:ln>
            <a:miter lim="800000"/>
            <a:headEnd/>
            <a:tailEnd/>
          </a:ln>
        </p:spPr>
        <p:txBody>
          <a:bodyPr/>
          <a:lstStyle/>
          <a:p>
            <a:fld id="{3E9C2683-403F-43C5-8E0A-A2C2BA060336}" type="slidenum">
              <a:rPr lang="ar-SA" smtClean="0">
                <a:cs typeface="Arial" pitchFamily="34" charset="0"/>
              </a:rPr>
              <a:pPr/>
              <a:t>4</a:t>
            </a:fld>
            <a:endParaRPr lang="en-US" smtClean="0">
              <a:cs typeface="Arial" pitchFamily="34" charset="0"/>
            </a:endParaRP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304800"/>
            <a:ext cx="8724900" cy="944563"/>
          </a:xfrm>
          <a:solidFill>
            <a:schemeClr val="tx2">
              <a:lumMod val="20000"/>
              <a:lumOff val="80000"/>
            </a:schemeClr>
          </a:solidFill>
        </p:spPr>
        <p:txBody>
          <a:bodyPr/>
          <a:lstStyle/>
          <a:p>
            <a:pPr>
              <a:defRPr/>
            </a:pPr>
            <a:r>
              <a:rPr lang="ar-SA" dirty="0" smtClean="0">
                <a:solidFill>
                  <a:schemeClr val="tx1"/>
                </a:solidFill>
              </a:rPr>
              <a:t/>
            </a:r>
            <a:br>
              <a:rPr lang="ar-SA" dirty="0" smtClean="0">
                <a:solidFill>
                  <a:schemeClr val="tx1"/>
                </a:solidFill>
              </a:rPr>
            </a:br>
            <a:r>
              <a:rPr lang="ar-SA" sz="3200" b="1" dirty="0" smtClean="0">
                <a:solidFill>
                  <a:srgbClr val="FF0000"/>
                </a:solidFill>
              </a:rPr>
              <a:t>أولاً: الإدارة الإلكترونية والحكومة الإلكترونية</a:t>
            </a:r>
            <a:r>
              <a:rPr lang="ar-SA" dirty="0" smtClean="0">
                <a:solidFill>
                  <a:srgbClr val="FF0000"/>
                </a:solidFill>
              </a:rPr>
              <a:t/>
            </a:r>
            <a:br>
              <a:rPr lang="ar-SA" dirty="0" smtClean="0">
                <a:solidFill>
                  <a:srgbClr val="FF0000"/>
                </a:solidFill>
              </a:rPr>
            </a:br>
            <a:endParaRPr lang="ar-SA" dirty="0">
              <a:solidFill>
                <a:schemeClr val="tx1"/>
              </a:solidFill>
            </a:endParaRPr>
          </a:p>
        </p:txBody>
      </p:sp>
      <p:sp>
        <p:nvSpPr>
          <p:cNvPr id="9219" name="عنصر نائب للمحتوى 2"/>
          <p:cNvSpPr>
            <a:spLocks noGrp="1"/>
          </p:cNvSpPr>
          <p:nvPr>
            <p:ph idx="1"/>
          </p:nvPr>
        </p:nvSpPr>
        <p:spPr>
          <a:xfrm>
            <a:off x="76200" y="1371600"/>
            <a:ext cx="9753600" cy="4495800"/>
          </a:xfrm>
        </p:spPr>
        <p:txBody>
          <a:bodyPr/>
          <a:lstStyle/>
          <a:p>
            <a:pPr algn="just" rtl="1"/>
            <a:r>
              <a:rPr lang="ar-SA" b="1" smtClean="0">
                <a:solidFill>
                  <a:srgbClr val="FF0000"/>
                </a:solidFill>
                <a:cs typeface="Times New Roman" pitchFamily="18" charset="0"/>
              </a:rPr>
              <a:t>1- مفهوم الحكومة الإلكترونية:</a:t>
            </a:r>
          </a:p>
          <a:p>
            <a:pPr algn="just" rtl="1"/>
            <a:r>
              <a:rPr lang="ar-SA" smtClean="0">
                <a:cs typeface="Times New Roman" pitchFamily="18" charset="0"/>
              </a:rPr>
              <a:t> يعرف البعض الحكومة الالكترونية على أنها: </a:t>
            </a:r>
          </a:p>
          <a:p>
            <a:pPr algn="just" rtl="1"/>
            <a:r>
              <a:rPr lang="ar-SA" b="1" smtClean="0">
                <a:cs typeface="Times New Roman" pitchFamily="18" charset="0"/>
              </a:rPr>
              <a:t>”قدرة القطاعات الحكومية على توفير الخدمات الحكومية التقليدية للمواطنين، وإنجاز المعاملات عبر شبكة الإنترنت بسرعة ودقة متناهيتين، وبتكاليف ومجهود أقل، ومن خلال موقع واحد على الشبكة“.</a:t>
            </a:r>
          </a:p>
          <a:p>
            <a:pPr algn="just" rtl="1"/>
            <a:endParaRPr lang="ar-SA" sz="800" b="1" smtClean="0">
              <a:cs typeface="Times New Roman" pitchFamily="18" charset="0"/>
            </a:endParaRPr>
          </a:p>
          <a:p>
            <a:pPr algn="just" rtl="1"/>
            <a:r>
              <a:rPr lang="ar-SA" smtClean="0">
                <a:cs typeface="Times New Roman" pitchFamily="18" charset="0"/>
              </a:rPr>
              <a:t>ويراها آخرون على أنها:</a:t>
            </a:r>
          </a:p>
          <a:p>
            <a:pPr algn="ctr" rtl="1"/>
            <a:r>
              <a:rPr lang="ar-SA" b="1" smtClean="0">
                <a:cs typeface="Times New Roman" pitchFamily="18" charset="0"/>
              </a:rPr>
              <a:t>”</a:t>
            </a:r>
            <a:r>
              <a:rPr lang="ar-DZ" b="1" smtClean="0">
                <a:cs typeface="Times New Roman" pitchFamily="18" charset="0"/>
              </a:rPr>
              <a:t>استخدام لتقنية المعلومات والاتصالات من أجل إنجاز وتسليم الخدمات والمعلومات إلكترونيا إلى المستفيدين النهائيين في أي وقت ومكان</a:t>
            </a:r>
            <a:r>
              <a:rPr lang="ar-SA" b="1" smtClean="0">
                <a:cs typeface="Times New Roman" pitchFamily="18" charset="0"/>
              </a:rPr>
              <a:t>“.</a:t>
            </a:r>
          </a:p>
          <a:p>
            <a:pPr algn="ctr" rtl="1"/>
            <a:endParaRPr lang="ar-SA" smtClean="0">
              <a:cs typeface="Arial" pitchFamily="34" charset="0"/>
            </a:endParaRPr>
          </a:p>
        </p:txBody>
      </p:sp>
      <p:sp>
        <p:nvSpPr>
          <p:cNvPr id="9220" name="عنصر نائب لرقم الشريحة 3"/>
          <p:cNvSpPr>
            <a:spLocks noGrp="1"/>
          </p:cNvSpPr>
          <p:nvPr>
            <p:ph type="sldNum" sz="quarter" idx="10"/>
          </p:nvPr>
        </p:nvSpPr>
        <p:spPr bwMode="auto">
          <a:noFill/>
          <a:ln>
            <a:miter lim="800000"/>
            <a:headEnd/>
            <a:tailEnd/>
          </a:ln>
        </p:spPr>
        <p:txBody>
          <a:bodyPr/>
          <a:lstStyle/>
          <a:p>
            <a:fld id="{F79FABA7-1203-4D68-9CA0-F72A0A4A8CE3}" type="slidenum">
              <a:rPr lang="ar-SA" smtClean="0">
                <a:cs typeface="Arial" pitchFamily="34" charset="0"/>
              </a:rPr>
              <a:pPr/>
              <a:t>5</a:t>
            </a:fld>
            <a:endParaRPr lang="en-US" smtClean="0">
              <a:cs typeface="Arial" pitchFamily="34" charset="0"/>
            </a:endParaRPr>
          </a:p>
        </p:txBody>
      </p:sp>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93838"/>
            <a:ext cx="8915400" cy="4525962"/>
          </a:xfrm>
        </p:spPr>
        <p:txBody>
          <a:bodyPr/>
          <a:lstStyle/>
          <a:p>
            <a:pPr rtl="1">
              <a:defRPr/>
            </a:pPr>
            <a:r>
              <a:rPr lang="ar-SA" b="1" dirty="0" smtClean="0">
                <a:solidFill>
                  <a:srgbClr val="FF0000"/>
                </a:solidFill>
                <a:ea typeface="+mj-ea"/>
                <a:cs typeface="Times New Roman"/>
              </a:rPr>
              <a:t>2- التطورات </a:t>
            </a:r>
            <a:r>
              <a:rPr lang="ar-SA" b="1" dirty="0">
                <a:solidFill>
                  <a:srgbClr val="FF0000"/>
                </a:solidFill>
                <a:ea typeface="+mj-ea"/>
                <a:cs typeface="Times New Roman"/>
              </a:rPr>
              <a:t>التي مهدت لقيام الحكومة الإلكترونية</a:t>
            </a:r>
            <a:r>
              <a:rPr lang="ar-SA" b="1" dirty="0" smtClean="0">
                <a:solidFill>
                  <a:srgbClr val="FF0000"/>
                </a:solidFill>
                <a:ea typeface="+mj-ea"/>
                <a:cs typeface="Times New Roman"/>
              </a:rPr>
              <a:t>:</a:t>
            </a:r>
          </a:p>
          <a:p>
            <a:pPr rtl="1">
              <a:defRPr/>
            </a:pPr>
            <a:endParaRPr lang="ar-SA" sz="1000" b="1" dirty="0" smtClean="0">
              <a:solidFill>
                <a:srgbClr val="FF0000"/>
              </a:solidFill>
              <a:ea typeface="+mj-ea"/>
              <a:cs typeface="Times New Roman"/>
            </a:endParaRPr>
          </a:p>
          <a:p>
            <a:pPr rtl="1">
              <a:defRPr/>
            </a:pPr>
            <a:endParaRPr lang="ar-SA" sz="1000" b="1" dirty="0">
              <a:solidFill>
                <a:srgbClr val="FF0000"/>
              </a:solidFill>
              <a:ea typeface="+mj-ea"/>
              <a:cs typeface="Times New Roman"/>
            </a:endParaRPr>
          </a:p>
          <a:p>
            <a:pPr>
              <a:defRPr/>
            </a:pPr>
            <a:r>
              <a:rPr lang="ar-SA" dirty="0" smtClean="0">
                <a:solidFill>
                  <a:prstClr val="black"/>
                </a:solidFill>
                <a:ea typeface="+mj-ea"/>
                <a:cs typeface="Times New Roman"/>
              </a:rPr>
              <a:t>أ-  التقدم </a:t>
            </a:r>
            <a:r>
              <a:rPr lang="ar-SA" dirty="0">
                <a:solidFill>
                  <a:prstClr val="black"/>
                </a:solidFill>
                <a:ea typeface="+mj-ea"/>
                <a:cs typeface="Times New Roman"/>
              </a:rPr>
              <a:t>الكبير في تقنيات الحاسب الآلي </a:t>
            </a:r>
            <a:r>
              <a:rPr lang="ar-SA" dirty="0" smtClean="0">
                <a:solidFill>
                  <a:prstClr val="black"/>
                </a:solidFill>
                <a:ea typeface="+mj-ea"/>
                <a:cs typeface="Times New Roman"/>
              </a:rPr>
              <a:t>وخدماته.</a:t>
            </a:r>
          </a:p>
          <a:p>
            <a:pPr>
              <a:defRPr/>
            </a:pPr>
            <a:r>
              <a:rPr lang="ar-SA" dirty="0" smtClean="0">
                <a:solidFill>
                  <a:prstClr val="black"/>
                </a:solidFill>
                <a:ea typeface="+mj-ea"/>
                <a:cs typeface="Times New Roman"/>
              </a:rPr>
              <a:t>ب- التقدم الكبير في شبكة الاتصالات وخدمات الإنترنت.</a:t>
            </a:r>
          </a:p>
          <a:p>
            <a:pPr>
              <a:defRPr/>
            </a:pPr>
            <a:r>
              <a:rPr lang="ar-SA" dirty="0" smtClean="0">
                <a:solidFill>
                  <a:prstClr val="black"/>
                </a:solidFill>
                <a:ea typeface="+mj-ea"/>
                <a:cs typeface="Times New Roman"/>
              </a:rPr>
              <a:t>ج- العولمة.</a:t>
            </a:r>
            <a:endParaRPr lang="ar-SA" dirty="0">
              <a:solidFill>
                <a:prstClr val="black"/>
              </a:solidFill>
              <a:ea typeface="+mj-ea"/>
              <a:cs typeface="Times New Roman"/>
            </a:endParaRPr>
          </a:p>
          <a:p>
            <a:pPr>
              <a:defRPr/>
            </a:pPr>
            <a:r>
              <a:rPr lang="ar-SA" dirty="0" smtClean="0">
                <a:solidFill>
                  <a:prstClr val="black"/>
                </a:solidFill>
                <a:ea typeface="+mj-ea"/>
                <a:cs typeface="Times New Roman"/>
              </a:rPr>
              <a:t>د-  تزايد </a:t>
            </a:r>
            <a:r>
              <a:rPr lang="ar-SA" dirty="0">
                <a:solidFill>
                  <a:prstClr val="black"/>
                </a:solidFill>
                <a:ea typeface="+mj-ea"/>
                <a:cs typeface="Times New Roman"/>
              </a:rPr>
              <a:t>شح الموارد والاتجاه نحو </a:t>
            </a:r>
            <a:r>
              <a:rPr lang="ar-SA" dirty="0" smtClean="0">
                <a:solidFill>
                  <a:prstClr val="black"/>
                </a:solidFill>
                <a:ea typeface="+mj-ea"/>
                <a:cs typeface="Times New Roman"/>
              </a:rPr>
              <a:t>الخصخصة.</a:t>
            </a:r>
            <a:endParaRPr lang="ar-SA" dirty="0">
              <a:solidFill>
                <a:prstClr val="black"/>
              </a:solidFill>
              <a:ea typeface="+mj-ea"/>
              <a:cs typeface="Times New Roman"/>
            </a:endParaRPr>
          </a:p>
          <a:p>
            <a:pPr>
              <a:defRPr/>
            </a:pPr>
            <a:r>
              <a:rPr lang="ar-SA" dirty="0" smtClean="0">
                <a:solidFill>
                  <a:prstClr val="black"/>
                </a:solidFill>
                <a:ea typeface="+mj-ea"/>
                <a:cs typeface="Times New Roman"/>
              </a:rPr>
              <a:t>هـ  انتشار </a:t>
            </a:r>
            <a:r>
              <a:rPr lang="ar-SA" dirty="0">
                <a:solidFill>
                  <a:prstClr val="black"/>
                </a:solidFill>
                <a:ea typeface="+mj-ea"/>
                <a:cs typeface="Times New Roman"/>
              </a:rPr>
              <a:t>الثقافة الإلكترونية.</a:t>
            </a:r>
          </a:p>
          <a:p>
            <a:pPr>
              <a:defRPr/>
            </a:pPr>
            <a:endParaRPr lang="en-US" dirty="0"/>
          </a:p>
        </p:txBody>
      </p:sp>
      <p:sp>
        <p:nvSpPr>
          <p:cNvPr id="10243" name="Slide Number Placeholder 3"/>
          <p:cNvSpPr>
            <a:spLocks noGrp="1"/>
          </p:cNvSpPr>
          <p:nvPr>
            <p:ph type="sldNum" sz="quarter" idx="10"/>
          </p:nvPr>
        </p:nvSpPr>
        <p:spPr bwMode="auto">
          <a:noFill/>
          <a:ln>
            <a:miter lim="800000"/>
            <a:headEnd/>
            <a:tailEnd/>
          </a:ln>
        </p:spPr>
        <p:txBody>
          <a:bodyPr/>
          <a:lstStyle/>
          <a:p>
            <a:fld id="{4E1C4848-EC37-4847-9536-6A00E9A022D2}" type="slidenum">
              <a:rPr lang="ar-SA" smtClean="0">
                <a:cs typeface="Arial" pitchFamily="34" charset="0"/>
              </a:rPr>
              <a:pPr/>
              <a:t>6</a:t>
            </a:fld>
            <a:endParaRPr lang="en-US" smtClean="0">
              <a:cs typeface="Arial" pitchFamily="34" charset="0"/>
            </a:endParaRPr>
          </a:p>
        </p:txBody>
      </p:sp>
    </p:spTree>
  </p:cSld>
  <p:clrMapOvr>
    <a:masterClrMapping/>
  </p:clrMapOvr>
  <p:transition spd="slow">
    <p:strips dir="l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228600" y="1447800"/>
            <a:ext cx="9372600" cy="4191000"/>
          </a:xfrm>
        </p:spPr>
        <p:txBody>
          <a:bodyPr/>
          <a:lstStyle/>
          <a:p>
            <a:pPr algn="just" rtl="1"/>
            <a:r>
              <a:rPr lang="ar-SA" b="1" smtClean="0">
                <a:solidFill>
                  <a:srgbClr val="FF0000"/>
                </a:solidFill>
                <a:cs typeface="Arial" pitchFamily="34" charset="0"/>
              </a:rPr>
              <a:t>3- الاحتياجات الجذرية للتحول إلى الحكومة الالكترونية:</a:t>
            </a:r>
          </a:p>
          <a:p>
            <a:pPr algn="just" rtl="1"/>
            <a:endParaRPr lang="ar-SA" sz="500" b="1" smtClean="0">
              <a:solidFill>
                <a:srgbClr val="FF0000"/>
              </a:solidFill>
              <a:cs typeface="Arial" pitchFamily="34" charset="0"/>
            </a:endParaRPr>
          </a:p>
          <a:p>
            <a:pPr algn="just" rtl="1"/>
            <a:endParaRPr lang="ar-SA" sz="500" b="1" smtClean="0">
              <a:solidFill>
                <a:srgbClr val="FF0000"/>
              </a:solidFill>
              <a:cs typeface="Arial" pitchFamily="34" charset="0"/>
            </a:endParaRPr>
          </a:p>
          <a:p>
            <a:pPr algn="just" rtl="1"/>
            <a:r>
              <a:rPr lang="ar-SA" smtClean="0">
                <a:solidFill>
                  <a:srgbClr val="000000"/>
                </a:solidFill>
                <a:cs typeface="Arial" pitchFamily="34" charset="0"/>
              </a:rPr>
              <a:t>لكي تتحول الأجهزة الحكومية إلى تطبيقات الحكومة الإلكترونية، فإنها تحتاج إلى تحولات جذرية في التنظيم والإدارة، ومن أهمها:</a:t>
            </a:r>
          </a:p>
          <a:p>
            <a:pPr algn="just" rtl="1"/>
            <a:endParaRPr lang="ar-SA" sz="1500" smtClean="0">
              <a:solidFill>
                <a:srgbClr val="000000"/>
              </a:solidFill>
              <a:cs typeface="Arial" pitchFamily="34" charset="0"/>
            </a:endParaRPr>
          </a:p>
          <a:p>
            <a:pPr algn="just" rtl="1"/>
            <a:r>
              <a:rPr lang="ar-SA" smtClean="0">
                <a:solidFill>
                  <a:srgbClr val="FF0000"/>
                </a:solidFill>
                <a:cs typeface="Arial" pitchFamily="34" charset="0"/>
              </a:rPr>
              <a:t>أ- </a:t>
            </a:r>
            <a:r>
              <a:rPr lang="ar-SA" u="sng" smtClean="0">
                <a:solidFill>
                  <a:srgbClr val="FF0000"/>
                </a:solidFill>
                <a:cs typeface="Arial" pitchFamily="34" charset="0"/>
              </a:rPr>
              <a:t>إعادة التنظيم الإداري:</a:t>
            </a:r>
          </a:p>
          <a:p>
            <a:pPr algn="just" rtl="1"/>
            <a:r>
              <a:rPr lang="ar-SA" smtClean="0">
                <a:solidFill>
                  <a:srgbClr val="FF0000"/>
                </a:solidFill>
                <a:cs typeface="Arial" pitchFamily="34" charset="0"/>
              </a:rPr>
              <a:t> </a:t>
            </a:r>
            <a:r>
              <a:rPr lang="ar-SA" smtClean="0">
                <a:solidFill>
                  <a:srgbClr val="000000"/>
                </a:solidFill>
                <a:cs typeface="Arial" pitchFamily="34" charset="0"/>
              </a:rPr>
              <a:t>بما يتضمنه من إعادة تشكل السلطات، والمسؤوليات، والأدوار، والواجبات، وبشكل يتوافق مع ظروف الحكومة الإلكترونية ويتواءم معها.</a:t>
            </a:r>
          </a:p>
          <a:p>
            <a:pPr algn="just"/>
            <a:endParaRPr lang="en-US" smtClean="0">
              <a:cs typeface="Arial" pitchFamily="34" charset="0"/>
            </a:endParaRPr>
          </a:p>
        </p:txBody>
      </p:sp>
      <p:sp>
        <p:nvSpPr>
          <p:cNvPr id="11267" name="Slide Number Placeholder 3"/>
          <p:cNvSpPr>
            <a:spLocks noGrp="1"/>
          </p:cNvSpPr>
          <p:nvPr>
            <p:ph type="sldNum" sz="quarter" idx="10"/>
          </p:nvPr>
        </p:nvSpPr>
        <p:spPr bwMode="auto">
          <a:noFill/>
          <a:ln>
            <a:miter lim="800000"/>
            <a:headEnd/>
            <a:tailEnd/>
          </a:ln>
        </p:spPr>
        <p:txBody>
          <a:bodyPr/>
          <a:lstStyle/>
          <a:p>
            <a:fld id="{7808AB47-567C-47E5-9848-6B62CA1A1BD2}" type="slidenum">
              <a:rPr lang="ar-SA" smtClean="0">
                <a:cs typeface="Arial" pitchFamily="34" charset="0"/>
              </a:rPr>
              <a:pPr/>
              <a:t>7</a:t>
            </a:fld>
            <a:endParaRPr lang="en-US" smtClean="0">
              <a:cs typeface="Arial" pitchFamily="34" charset="0"/>
            </a:endParaRPr>
          </a:p>
        </p:txBody>
      </p:sp>
    </p:spTree>
  </p:cSld>
  <p:clrMapOvr>
    <a:masterClrMapping/>
  </p:clrMapOvr>
  <p:transition spd="slow">
    <p:strips/>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495300" y="1600200"/>
            <a:ext cx="8915400" cy="3276600"/>
          </a:xfrm>
        </p:spPr>
        <p:txBody>
          <a:bodyPr/>
          <a:lstStyle/>
          <a:p>
            <a:pPr algn="just" rtl="1"/>
            <a:r>
              <a:rPr lang="ar-SA" smtClean="0">
                <a:solidFill>
                  <a:srgbClr val="FF0000"/>
                </a:solidFill>
                <a:cs typeface="Arial" pitchFamily="34" charset="0"/>
              </a:rPr>
              <a:t>ب- </a:t>
            </a:r>
            <a:r>
              <a:rPr lang="ar-SA" u="sng" smtClean="0">
                <a:solidFill>
                  <a:srgbClr val="FF0000"/>
                </a:solidFill>
                <a:cs typeface="Arial" pitchFamily="34" charset="0"/>
              </a:rPr>
              <a:t>تغيير الإجراءات الإدارية الحكومية: </a:t>
            </a:r>
          </a:p>
          <a:p>
            <a:pPr algn="just" rtl="1"/>
            <a:r>
              <a:rPr lang="ar-SA" smtClean="0">
                <a:cs typeface="Arial" pitchFamily="34" charset="0"/>
              </a:rPr>
              <a:t>إن إدخال التقنية الرقمية على العمل الحكومي يتطلب إحداث تغيير في تلك الإجراءات، كالأعمال المتعلقة بحجز موقع على الإنترنت، ووضع أسس لكيفية اتصال المستفيد بالجهاز الإداري عبر الموقع، وكيفية التبادل الوثائقي ...</a:t>
            </a:r>
            <a:endParaRPr lang="en-US" smtClean="0">
              <a:cs typeface="Arial" pitchFamily="34" charset="0"/>
            </a:endParaRPr>
          </a:p>
        </p:txBody>
      </p:sp>
      <p:sp>
        <p:nvSpPr>
          <p:cNvPr id="12291" name="Slide Number Placeholder 3"/>
          <p:cNvSpPr>
            <a:spLocks noGrp="1"/>
          </p:cNvSpPr>
          <p:nvPr>
            <p:ph type="sldNum" sz="quarter" idx="10"/>
          </p:nvPr>
        </p:nvSpPr>
        <p:spPr bwMode="auto">
          <a:noFill/>
          <a:ln>
            <a:miter lim="800000"/>
            <a:headEnd/>
            <a:tailEnd/>
          </a:ln>
        </p:spPr>
        <p:txBody>
          <a:bodyPr/>
          <a:lstStyle/>
          <a:p>
            <a:fld id="{0CA449CF-A157-4094-89DE-40C9356B1DC6}" type="slidenum">
              <a:rPr lang="ar-SA" smtClean="0">
                <a:cs typeface="Arial" pitchFamily="34" charset="0"/>
              </a:rPr>
              <a:pPr/>
              <a:t>8</a:t>
            </a:fld>
            <a:endParaRPr lang="en-US" smtClean="0">
              <a:cs typeface="Arial" pitchFamily="34" charset="0"/>
            </a:endParaRPr>
          </a:p>
        </p:txBody>
      </p:sp>
    </p:spTree>
  </p:cSld>
  <p:clrMapOvr>
    <a:masterClrMapping/>
  </p:clrMapOvr>
  <p:transition spd="slow">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495300" y="1600200"/>
            <a:ext cx="8915400" cy="3352800"/>
          </a:xfrm>
        </p:spPr>
        <p:txBody>
          <a:bodyPr/>
          <a:lstStyle/>
          <a:p>
            <a:pPr algn="just" rtl="1"/>
            <a:r>
              <a:rPr lang="ar-SA" smtClean="0">
                <a:solidFill>
                  <a:srgbClr val="FF0000"/>
                </a:solidFill>
                <a:cs typeface="Arial" pitchFamily="34" charset="0"/>
              </a:rPr>
              <a:t>ج- </a:t>
            </a:r>
            <a:r>
              <a:rPr lang="ar-SA" u="sng" smtClean="0">
                <a:solidFill>
                  <a:srgbClr val="FF0000"/>
                </a:solidFill>
                <a:cs typeface="Arial" pitchFamily="34" charset="0"/>
              </a:rPr>
              <a:t>استحداث إدارات جديدة:</a:t>
            </a:r>
            <a:r>
              <a:rPr lang="ar-SA" smtClean="0">
                <a:solidFill>
                  <a:srgbClr val="FF0000"/>
                </a:solidFill>
                <a:cs typeface="Arial" pitchFamily="34" charset="0"/>
              </a:rPr>
              <a:t> </a:t>
            </a:r>
          </a:p>
          <a:p>
            <a:pPr algn="just" rtl="1"/>
            <a:r>
              <a:rPr lang="ar-SA" smtClean="0">
                <a:solidFill>
                  <a:srgbClr val="000000"/>
                </a:solidFill>
                <a:cs typeface="Arial" pitchFamily="34" charset="0"/>
              </a:rPr>
              <a:t> وبالتالي، إمكانية إلغاء إدارات كانت قائمة. فلا بد </a:t>
            </a:r>
            <a:r>
              <a:rPr lang="ar-SA" smtClean="0">
                <a:solidFill>
                  <a:srgbClr val="CC6600"/>
                </a:solidFill>
                <a:cs typeface="Arial" pitchFamily="34" charset="0"/>
              </a:rPr>
              <a:t>مثلاً من إنشاء إدارة للمعلومات </a:t>
            </a:r>
            <a:r>
              <a:rPr lang="ar-SA" smtClean="0">
                <a:solidFill>
                  <a:srgbClr val="000000"/>
                </a:solidFill>
                <a:cs typeface="Arial" pitchFamily="34" charset="0"/>
              </a:rPr>
              <a:t>تتولى توفير البيانات والمعلومات اللازمة لأداء العمل من داخل المنظمة أو خارجها، وتخزينها في قاعدة بيانات    لاستدعائها عند الحاجة ...</a:t>
            </a:r>
            <a:endParaRPr lang="en-US" smtClean="0">
              <a:cs typeface="Arial" pitchFamily="34" charset="0"/>
            </a:endParaRPr>
          </a:p>
        </p:txBody>
      </p:sp>
      <p:sp>
        <p:nvSpPr>
          <p:cNvPr id="13315" name="Slide Number Placeholder 3"/>
          <p:cNvSpPr>
            <a:spLocks noGrp="1"/>
          </p:cNvSpPr>
          <p:nvPr>
            <p:ph type="sldNum" sz="quarter" idx="10"/>
          </p:nvPr>
        </p:nvSpPr>
        <p:spPr bwMode="auto">
          <a:noFill/>
          <a:ln>
            <a:miter lim="800000"/>
            <a:headEnd/>
            <a:tailEnd/>
          </a:ln>
        </p:spPr>
        <p:txBody>
          <a:bodyPr/>
          <a:lstStyle/>
          <a:p>
            <a:fld id="{A0EDD8B1-E68F-416B-A6AB-8FF94EAF6FB2}" type="slidenum">
              <a:rPr lang="ar-SA" smtClean="0">
                <a:cs typeface="Arial" pitchFamily="34" charset="0"/>
              </a:rPr>
              <a:pPr/>
              <a:t>9</a:t>
            </a:fld>
            <a:endParaRPr lang="en-US" smtClean="0">
              <a:cs typeface="Arial" pitchFamily="34" charset="0"/>
            </a:endParaRPr>
          </a:p>
        </p:txBody>
      </p:sp>
    </p:spTree>
  </p:cSld>
  <p:clrMapOvr>
    <a:masterClrMapping/>
  </p:clrMapOvr>
  <p:transition spd="slow">
    <p:strips dir="ru"/>
  </p:transition>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2053</TotalTime>
  <Words>867</Words>
  <Application>Microsoft Office PowerPoint</Application>
  <PresentationFormat>A4 Paper (210x297 mm)‎</PresentationFormat>
  <Paragraphs>123</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Office Theme</vt:lpstr>
      <vt:lpstr>الشريحة 1</vt:lpstr>
      <vt:lpstr>الحكومة الإلكترونية</vt:lpstr>
      <vt:lpstr>الشريحة 3</vt:lpstr>
      <vt:lpstr>الشريحة 4</vt:lpstr>
      <vt:lpstr> أولاً: الإدارة الإلكترونية والحكومة الإلكترونية </vt:lpstr>
      <vt:lpstr>الشريحة 6</vt:lpstr>
      <vt:lpstr>الشريحة 7</vt:lpstr>
      <vt:lpstr>الشريحة 8</vt:lpstr>
      <vt:lpstr>الشريحة 9</vt:lpstr>
      <vt:lpstr>الشريحة 10</vt:lpstr>
      <vt:lpstr> ثانياً: متطلبات ومعوقات تحقيق الحكومة الإلكترونية:  </vt:lpstr>
      <vt:lpstr>الشريحة 12</vt:lpstr>
      <vt:lpstr>الشريحة 13</vt:lpstr>
      <vt:lpstr> ثالثاً: استراتيجيات ومراحل الحكومة الإلكترونية:  </vt:lpstr>
      <vt:lpstr>الشريحة 15</vt:lpstr>
      <vt:lpstr>الشريحة 16</vt:lpstr>
      <vt:lpstr>الشريحة 17</vt:lpstr>
      <vt:lpstr>الشريحة 18</vt:lpstr>
      <vt:lpstr>الشريحة 19</vt:lpstr>
      <vt:lpstr>الشريحة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adminuser</cp:lastModifiedBy>
  <cp:revision>184</cp:revision>
  <dcterms:created xsi:type="dcterms:W3CDTF">2009-10-14T19:14:34Z</dcterms:created>
  <dcterms:modified xsi:type="dcterms:W3CDTF">2012-11-22T11:12:01Z</dcterms:modified>
</cp:coreProperties>
</file>