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22"/>
  </p:notesMasterIdLst>
  <p:handoutMasterIdLst>
    <p:handoutMasterId r:id="rId23"/>
  </p:handoutMasterIdLst>
  <p:sldIdLst>
    <p:sldId id="295" r:id="rId2"/>
    <p:sldId id="296" r:id="rId3"/>
    <p:sldId id="297" r:id="rId4"/>
    <p:sldId id="309" r:id="rId5"/>
    <p:sldId id="310" r:id="rId6"/>
    <p:sldId id="311" r:id="rId7"/>
    <p:sldId id="312" r:id="rId8"/>
    <p:sldId id="313" r:id="rId9"/>
    <p:sldId id="314" r:id="rId10"/>
    <p:sldId id="315" r:id="rId11"/>
    <p:sldId id="316" r:id="rId12"/>
    <p:sldId id="317" r:id="rId13"/>
    <p:sldId id="318" r:id="rId14"/>
    <p:sldId id="319" r:id="rId15"/>
    <p:sldId id="320" r:id="rId16"/>
    <p:sldId id="321" r:id="rId17"/>
    <p:sldId id="322" r:id="rId18"/>
    <p:sldId id="323" r:id="rId19"/>
    <p:sldId id="324" r:id="rId20"/>
    <p:sldId id="325" r:id="rId21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66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 autoAdjust="0"/>
    <p:restoredTop sz="97593" autoAdjust="0"/>
  </p:normalViewPr>
  <p:slideViewPr>
    <p:cSldViewPr>
      <p:cViewPr>
        <p:scale>
          <a:sx n="70" d="100"/>
          <a:sy n="70" d="100"/>
        </p:scale>
        <p:origin x="-3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5D072FD-1B56-4097-94CB-AFF481C15B1A}" type="datetimeFigureOut">
              <a:rPr lang="ar-SA"/>
              <a:pPr>
                <a:defRPr/>
              </a:pPr>
              <a:t>09/01/1434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FA42C9A-1F07-495C-9B36-8FBBE2977DBF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732BC5C-53E9-4519-91EE-59D70913C537}" type="datetimeFigureOut">
              <a:rPr lang="en-US"/>
              <a:pPr>
                <a:defRPr/>
              </a:pPr>
              <a:t>11/22/2012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4A368BF-4335-4FB6-990B-D353C6DB21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4CB2C0CF-1E28-4A4F-8991-B23982B0FB17}" type="datetimeFigureOut">
              <a:rPr lang="ar-SA"/>
              <a:pPr>
                <a:defRPr/>
              </a:pPr>
              <a:t>09/01/1434</a:t>
            </a:fld>
            <a:endParaRPr lang="ar-SA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EC0CF030-8D30-4130-AFE9-89F2131271C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BC041-1BED-4AA9-8286-25922029BCF3}" type="datetimeFigureOut">
              <a:rPr lang="ar-SA"/>
              <a:pPr>
                <a:defRPr/>
              </a:pPr>
              <a:t>09/01/1434</a:t>
            </a:fld>
            <a:endParaRPr lang="ar-SA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915B6-A523-440F-8912-2763BC0F8C6A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E42FF-1E21-40C5-A980-049ED6C117F8}" type="datetimeFigureOut">
              <a:rPr lang="ar-SA"/>
              <a:pPr>
                <a:defRPr/>
              </a:pPr>
              <a:t>09/01/1434</a:t>
            </a:fld>
            <a:endParaRPr lang="ar-SA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2411C-C292-4F34-B51D-6C9E702A97A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C02112-488E-4037-9BE0-3A6AE53DD962}" type="datetimeFigureOut">
              <a:rPr lang="ar-SA"/>
              <a:pPr>
                <a:defRPr/>
              </a:pPr>
              <a:t>09/01/1434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0AD6A4-63AA-402B-B9AE-20568759101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0E7BFFE4-C793-416B-AEC1-36256990A5A4}" type="datetimeFigureOut">
              <a:rPr lang="ar-SA"/>
              <a:pPr>
                <a:defRPr/>
              </a:pPr>
              <a:t>09/01/1434</a:t>
            </a:fld>
            <a:endParaRPr lang="ar-SA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64C4630E-DB1F-45A4-A9F7-B2BEE527651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B724F61-EB10-45CF-8C07-949E7D072E0B}" type="datetimeFigureOut">
              <a:rPr lang="ar-SA"/>
              <a:pPr>
                <a:defRPr/>
              </a:pPr>
              <a:t>09/01/1434</a:t>
            </a:fld>
            <a:endParaRPr lang="ar-SA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F3F1F8-7B56-4613-A122-ACC6128ECE3B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46185A7-96CE-4BE4-8650-375229BD7A4A}" type="datetimeFigureOut">
              <a:rPr lang="ar-SA"/>
              <a:pPr>
                <a:defRPr/>
              </a:pPr>
              <a:t>09/01/1434</a:t>
            </a:fld>
            <a:endParaRPr lang="ar-SA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8E2FF19-5E31-459E-827A-D52B6DB9B12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9036E2-9868-4FFB-9DCB-3D6B9688751F}" type="datetimeFigureOut">
              <a:rPr lang="ar-SA"/>
              <a:pPr>
                <a:defRPr/>
              </a:pPr>
              <a:t>09/01/1434</a:t>
            </a:fld>
            <a:endParaRPr lang="ar-SA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34EC3D4-F572-4257-90BB-3C0CBC0F953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3BF8A-CD73-4592-B1A2-B1455BA5DA24}" type="datetimeFigureOut">
              <a:rPr lang="ar-SA"/>
              <a:pPr>
                <a:defRPr/>
              </a:pPr>
              <a:t>09/01/1434</a:t>
            </a:fld>
            <a:endParaRPr lang="ar-SA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70485-61B7-4298-B13E-2818A391163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9A2BCDF6-EFEB-4E09-AA0C-FDB2BB2E6B15}" type="datetimeFigureOut">
              <a:rPr lang="ar-SA"/>
              <a:pPr>
                <a:defRPr/>
              </a:pPr>
              <a:t>09/01/1434</a:t>
            </a:fld>
            <a:endParaRPr lang="ar-SA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F3E93500-43F3-49F8-922C-679FB937965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59A75639-A462-41D1-AC97-B23EAFE3DA32}" type="datetimeFigureOut">
              <a:rPr lang="ar-SA"/>
              <a:pPr>
                <a:defRPr/>
              </a:pPr>
              <a:t>09/01/1434</a:t>
            </a:fld>
            <a:endParaRPr lang="ar-SA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C43C2EEA-9530-4F9F-BF36-C4CF82B3E68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8EB49C2-BBED-40DF-8F87-5F2988208565}" type="datetimeFigureOut">
              <a:rPr lang="ar-SA"/>
              <a:pPr>
                <a:defRPr/>
              </a:pPr>
              <a:t>09/01/1434</a:t>
            </a:fld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tx2">
                    <a:shade val="9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D1C0C25-10B1-4CB7-86C3-C18B047862C9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25" r:id="rId7"/>
    <p:sldLayoutId id="2147483834" r:id="rId8"/>
    <p:sldLayoutId id="2147483835" r:id="rId9"/>
    <p:sldLayoutId id="2147483826" r:id="rId10"/>
    <p:sldLayoutId id="2147483827" r:id="rId11"/>
  </p:sldLayoutIdLst>
  <p:txStyles>
    <p:titleStyle>
      <a:lvl1pPr marL="53975" indent="-53975" algn="r" rtl="1" eaLnBrk="0" fontAlgn="base" hangingPunct="0">
        <a:spcBef>
          <a:spcPct val="0"/>
        </a:spcBef>
        <a:spcAft>
          <a:spcPct val="0"/>
        </a:spcAft>
        <a:defRPr sz="4600" kern="1200">
          <a:solidFill>
            <a:srgbClr val="003EB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1" eaLnBrk="0" fontAlgn="base" hangingPunct="0">
        <a:spcBef>
          <a:spcPct val="0"/>
        </a:spcBef>
        <a:spcAft>
          <a:spcPct val="0"/>
        </a:spcAft>
        <a:defRPr sz="4600">
          <a:solidFill>
            <a:srgbClr val="003EBB"/>
          </a:solidFill>
          <a:latin typeface="Rockwell" pitchFamily="18" charset="0"/>
          <a:cs typeface="Times New Roman" pitchFamily="18" charset="0"/>
        </a:defRPr>
      </a:lvl2pPr>
      <a:lvl3pPr marL="53975" indent="-53975" algn="r" rtl="1" eaLnBrk="0" fontAlgn="base" hangingPunct="0">
        <a:spcBef>
          <a:spcPct val="0"/>
        </a:spcBef>
        <a:spcAft>
          <a:spcPct val="0"/>
        </a:spcAft>
        <a:defRPr sz="4600">
          <a:solidFill>
            <a:srgbClr val="003EBB"/>
          </a:solidFill>
          <a:latin typeface="Rockwell" pitchFamily="18" charset="0"/>
          <a:cs typeface="Times New Roman" pitchFamily="18" charset="0"/>
        </a:defRPr>
      </a:lvl3pPr>
      <a:lvl4pPr marL="53975" indent="-53975" algn="r" rtl="1" eaLnBrk="0" fontAlgn="base" hangingPunct="0">
        <a:spcBef>
          <a:spcPct val="0"/>
        </a:spcBef>
        <a:spcAft>
          <a:spcPct val="0"/>
        </a:spcAft>
        <a:defRPr sz="4600">
          <a:solidFill>
            <a:srgbClr val="003EBB"/>
          </a:solidFill>
          <a:latin typeface="Rockwell" pitchFamily="18" charset="0"/>
          <a:cs typeface="Times New Roman" pitchFamily="18" charset="0"/>
        </a:defRPr>
      </a:lvl4pPr>
      <a:lvl5pPr marL="53975" indent="-53975" algn="r" rtl="1" eaLnBrk="0" fontAlgn="base" hangingPunct="0">
        <a:spcBef>
          <a:spcPct val="0"/>
        </a:spcBef>
        <a:spcAft>
          <a:spcPct val="0"/>
        </a:spcAft>
        <a:defRPr sz="4600">
          <a:solidFill>
            <a:srgbClr val="003EBB"/>
          </a:solidFill>
          <a:latin typeface="Rockwell" pitchFamily="18" charset="0"/>
          <a:cs typeface="Times New Roman" pitchFamily="18" charset="0"/>
        </a:defRPr>
      </a:lvl5pPr>
      <a:lvl6pPr marL="511175" algn="r" rtl="1" fontAlgn="base">
        <a:spcBef>
          <a:spcPct val="0"/>
        </a:spcBef>
        <a:spcAft>
          <a:spcPct val="0"/>
        </a:spcAft>
        <a:defRPr sz="4600">
          <a:solidFill>
            <a:srgbClr val="003EBB"/>
          </a:solidFill>
          <a:latin typeface="Rockwell" pitchFamily="18" charset="0"/>
          <a:cs typeface="Times New Roman" pitchFamily="18" charset="0"/>
        </a:defRPr>
      </a:lvl6pPr>
      <a:lvl7pPr marL="968375" algn="r" rtl="1" fontAlgn="base">
        <a:spcBef>
          <a:spcPct val="0"/>
        </a:spcBef>
        <a:spcAft>
          <a:spcPct val="0"/>
        </a:spcAft>
        <a:defRPr sz="4600">
          <a:solidFill>
            <a:srgbClr val="003EBB"/>
          </a:solidFill>
          <a:latin typeface="Rockwell" pitchFamily="18" charset="0"/>
          <a:cs typeface="Times New Roman" pitchFamily="18" charset="0"/>
        </a:defRPr>
      </a:lvl7pPr>
      <a:lvl8pPr marL="1425575" algn="r" rtl="1" fontAlgn="base">
        <a:spcBef>
          <a:spcPct val="0"/>
        </a:spcBef>
        <a:spcAft>
          <a:spcPct val="0"/>
        </a:spcAft>
        <a:defRPr sz="4600">
          <a:solidFill>
            <a:srgbClr val="003EBB"/>
          </a:solidFill>
          <a:latin typeface="Rockwell" pitchFamily="18" charset="0"/>
          <a:cs typeface="Times New Roman" pitchFamily="18" charset="0"/>
        </a:defRPr>
      </a:lvl8pPr>
      <a:lvl9pPr marL="1882775" algn="r" rtl="1" fontAlgn="base">
        <a:spcBef>
          <a:spcPct val="0"/>
        </a:spcBef>
        <a:spcAft>
          <a:spcPct val="0"/>
        </a:spcAft>
        <a:defRPr sz="4600">
          <a:solidFill>
            <a:srgbClr val="003EBB"/>
          </a:solidFill>
          <a:latin typeface="Rockwell" pitchFamily="18" charset="0"/>
          <a:cs typeface="Times New Roman" pitchFamily="18" charset="0"/>
        </a:defRPr>
      </a:lvl9pPr>
      <a:extLst/>
    </p:titleStyle>
    <p:bodyStyle>
      <a:lvl1pPr marL="292100" indent="-292100" algn="r" rtl="1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r" rtl="1" eaLnBrk="0" fontAlgn="base" hangingPunct="0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r" rtl="1" eaLnBrk="0" fontAlgn="base" hangingPunct="0">
        <a:spcBef>
          <a:spcPts val="400"/>
        </a:spcBef>
        <a:spcAft>
          <a:spcPct val="0"/>
        </a:spcAft>
        <a:buClr>
          <a:srgbClr val="9BBB59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r" rtl="1" eaLnBrk="0" fontAlgn="base" hangingPunct="0">
        <a:spcBef>
          <a:spcPts val="400"/>
        </a:spcBef>
        <a:spcAft>
          <a:spcPct val="0"/>
        </a:spcAft>
        <a:buClr>
          <a:srgbClr val="9BBB59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r" rtl="1" eaLnBrk="0" fontAlgn="base" hangingPunct="0">
        <a:spcBef>
          <a:spcPts val="400"/>
        </a:spcBef>
        <a:spcAft>
          <a:spcPct val="0"/>
        </a:spcAft>
        <a:buClr>
          <a:srgbClr val="9BBB59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indent="0" eaLnBrk="1" fontAlgn="auto" hangingPunct="1">
              <a:spcAft>
                <a:spcPts val="0"/>
              </a:spcAft>
              <a:defRPr/>
            </a:pPr>
            <a:endParaRPr lang="ar-SA" smtClean="0">
              <a:solidFill>
                <a:srgbClr val="376092"/>
              </a:solidFill>
              <a:cs typeface="Arial" pitchFamily="34" charset="0"/>
            </a:endParaRPr>
          </a:p>
        </p:txBody>
      </p:sp>
      <p:sp>
        <p:nvSpPr>
          <p:cNvPr id="10243" name="Subtitle 2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59550" cy="17526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Times New Roman" pitchFamily="18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5562600" y="6508750"/>
            <a:ext cx="3001963" cy="274638"/>
          </a:xfrm>
          <a:ln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fld id="{7F1C2B77-E148-478C-ABB8-C9A2D95EA68E}" type="slidenum">
              <a:rPr lang="ar-SA" sz="1300">
                <a:solidFill>
                  <a:schemeClr val="bg2">
                    <a:tint val="60000"/>
                    <a:satMod val="155000"/>
                  </a:schemeClr>
                </a:solidFill>
                <a:cs typeface="Arial" pitchFamily="34" charset="0"/>
              </a:rPr>
              <a:pPr algn="l">
                <a:defRPr/>
              </a:pPr>
              <a:t>1</a:t>
            </a:fld>
            <a:endParaRPr lang="en-US" sz="1300">
              <a:solidFill>
                <a:schemeClr val="bg2">
                  <a:tint val="60000"/>
                  <a:satMod val="155000"/>
                </a:schemeClr>
              </a:solidFill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247" name="Subtitle 2"/>
          <p:cNvSpPr txBox="1">
            <a:spLocks/>
          </p:cNvSpPr>
          <p:nvPr/>
        </p:nvSpPr>
        <p:spPr bwMode="auto">
          <a:xfrm>
            <a:off x="4114800" y="4648200"/>
            <a:ext cx="5029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SA" sz="2800" b="1">
                <a:latin typeface="Calibri" pitchFamily="34" charset="0"/>
                <a:cs typeface="Times New Roman" pitchFamily="18" charset="0"/>
              </a:rPr>
              <a:t>جامعة الملك فيصل</a:t>
            </a: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SA" sz="2800" b="1">
                <a:latin typeface="Calibri" pitchFamily="34" charset="0"/>
                <a:cs typeface="Times New Roman" pitchFamily="18" charset="0"/>
              </a:rPr>
              <a:t>عمادة التعلم الإلكتروني والتعليم عن بعد</a:t>
            </a:r>
            <a:endParaRPr lang="en-US" sz="2800" b="1">
              <a:latin typeface="Calibri" pitchFamily="34" charset="0"/>
              <a:cs typeface="Times New Roman" pitchFamily="18" charset="0"/>
            </a:endParaRPr>
          </a:p>
        </p:txBody>
      </p:sp>
      <p:grpSp>
        <p:nvGrpSpPr>
          <p:cNvPr id="10248" name="Group 7"/>
          <p:cNvGrpSpPr>
            <a:grpSpLocks/>
          </p:cNvGrpSpPr>
          <p:nvPr/>
        </p:nvGrpSpPr>
        <p:grpSpPr bwMode="auto">
          <a:xfrm>
            <a:off x="5994400" y="1981200"/>
            <a:ext cx="2400300" cy="2524125"/>
            <a:chOff x="5210750" y="1066800"/>
            <a:chExt cx="2976900" cy="3130677"/>
          </a:xfrm>
        </p:grpSpPr>
        <p:sp>
          <p:nvSpPr>
            <p:cNvPr id="9" name="Oval 8"/>
            <p:cNvSpPr/>
            <p:nvPr/>
          </p:nvSpPr>
          <p:spPr>
            <a:xfrm>
              <a:off x="5321006" y="1143591"/>
              <a:ext cx="2768202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253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Freeform 10"/>
          <p:cNvSpPr/>
          <p:nvPr/>
        </p:nvSpPr>
        <p:spPr>
          <a:xfrm>
            <a:off x="0" y="2667000"/>
            <a:ext cx="5622925" cy="1447800"/>
          </a:xfrm>
          <a:custGeom>
            <a:avLst/>
            <a:gdLst>
              <a:gd name="connsiteX0" fmla="*/ 0 w 6814457"/>
              <a:gd name="connsiteY0" fmla="*/ 723900 h 1447800"/>
              <a:gd name="connsiteX1" fmla="*/ 212026 w 6814457"/>
              <a:gd name="connsiteY1" fmla="*/ 212025 h 1447800"/>
              <a:gd name="connsiteX2" fmla="*/ 723901 w 6814457"/>
              <a:gd name="connsiteY2" fmla="*/ 0 h 1447800"/>
              <a:gd name="connsiteX3" fmla="*/ 6090557 w 6814457"/>
              <a:gd name="connsiteY3" fmla="*/ 0 h 1447800"/>
              <a:gd name="connsiteX4" fmla="*/ 6602432 w 6814457"/>
              <a:gd name="connsiteY4" fmla="*/ 212026 h 1447800"/>
              <a:gd name="connsiteX5" fmla="*/ 6814457 w 6814457"/>
              <a:gd name="connsiteY5" fmla="*/ 723901 h 1447800"/>
              <a:gd name="connsiteX6" fmla="*/ 6814457 w 6814457"/>
              <a:gd name="connsiteY6" fmla="*/ 723900 h 1447800"/>
              <a:gd name="connsiteX7" fmla="*/ 6602431 w 6814457"/>
              <a:gd name="connsiteY7" fmla="*/ 1235775 h 1447800"/>
              <a:gd name="connsiteX8" fmla="*/ 6090556 w 6814457"/>
              <a:gd name="connsiteY8" fmla="*/ 1447800 h 1447800"/>
              <a:gd name="connsiteX9" fmla="*/ 723900 w 6814457"/>
              <a:gd name="connsiteY9" fmla="*/ 1447800 h 1447800"/>
              <a:gd name="connsiteX10" fmla="*/ 212025 w 6814457"/>
              <a:gd name="connsiteY10" fmla="*/ 1235774 h 1447800"/>
              <a:gd name="connsiteX11" fmla="*/ 0 w 6814457"/>
              <a:gd name="connsiteY11" fmla="*/ 723899 h 1447800"/>
              <a:gd name="connsiteX12" fmla="*/ 0 w 6814457"/>
              <a:gd name="connsiteY12" fmla="*/ 723900 h 1447800"/>
              <a:gd name="connsiteX0" fmla="*/ 291192 w 7105649"/>
              <a:gd name="connsiteY0" fmla="*/ 723900 h 1447800"/>
              <a:gd name="connsiteX1" fmla="*/ 1015093 w 7105649"/>
              <a:gd name="connsiteY1" fmla="*/ 0 h 1447800"/>
              <a:gd name="connsiteX2" fmla="*/ 6381749 w 7105649"/>
              <a:gd name="connsiteY2" fmla="*/ 0 h 1447800"/>
              <a:gd name="connsiteX3" fmla="*/ 6893624 w 7105649"/>
              <a:gd name="connsiteY3" fmla="*/ 212026 h 1447800"/>
              <a:gd name="connsiteX4" fmla="*/ 7105649 w 7105649"/>
              <a:gd name="connsiteY4" fmla="*/ 723901 h 1447800"/>
              <a:gd name="connsiteX5" fmla="*/ 7105649 w 7105649"/>
              <a:gd name="connsiteY5" fmla="*/ 723900 h 1447800"/>
              <a:gd name="connsiteX6" fmla="*/ 6893623 w 7105649"/>
              <a:gd name="connsiteY6" fmla="*/ 1235775 h 1447800"/>
              <a:gd name="connsiteX7" fmla="*/ 6381748 w 7105649"/>
              <a:gd name="connsiteY7" fmla="*/ 1447800 h 1447800"/>
              <a:gd name="connsiteX8" fmla="*/ 1015092 w 7105649"/>
              <a:gd name="connsiteY8" fmla="*/ 1447800 h 1447800"/>
              <a:gd name="connsiteX9" fmla="*/ 503217 w 7105649"/>
              <a:gd name="connsiteY9" fmla="*/ 1235774 h 1447800"/>
              <a:gd name="connsiteX10" fmla="*/ 291192 w 7105649"/>
              <a:gd name="connsiteY10" fmla="*/ 723899 h 1447800"/>
              <a:gd name="connsiteX11" fmla="*/ 291192 w 7105649"/>
              <a:gd name="connsiteY11" fmla="*/ 723900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212025 w 6814457"/>
              <a:gd name="connsiteY9" fmla="*/ 1235774 h 1447800"/>
              <a:gd name="connsiteX10" fmla="*/ 0 w 6814457"/>
              <a:gd name="connsiteY10" fmla="*/ 723899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303465 w 6814457"/>
              <a:gd name="connsiteY9" fmla="*/ 1327214 h 1447800"/>
              <a:gd name="connsiteX0" fmla="*/ 420436 w 6510992"/>
              <a:gd name="connsiteY0" fmla="*/ 0 h 1447800"/>
              <a:gd name="connsiteX1" fmla="*/ 5787092 w 6510992"/>
              <a:gd name="connsiteY1" fmla="*/ 0 h 1447800"/>
              <a:gd name="connsiteX2" fmla="*/ 6298967 w 6510992"/>
              <a:gd name="connsiteY2" fmla="*/ 212026 h 1447800"/>
              <a:gd name="connsiteX3" fmla="*/ 6510992 w 6510992"/>
              <a:gd name="connsiteY3" fmla="*/ 723901 h 1447800"/>
              <a:gd name="connsiteX4" fmla="*/ 6510992 w 6510992"/>
              <a:gd name="connsiteY4" fmla="*/ 723900 h 1447800"/>
              <a:gd name="connsiteX5" fmla="*/ 6298966 w 6510992"/>
              <a:gd name="connsiteY5" fmla="*/ 1235775 h 1447800"/>
              <a:gd name="connsiteX6" fmla="*/ 5787091 w 6510992"/>
              <a:gd name="connsiteY6" fmla="*/ 1447800 h 1447800"/>
              <a:gd name="connsiteX7" fmla="*/ 420435 w 6510992"/>
              <a:gd name="connsiteY7" fmla="*/ 1447800 h 1447800"/>
              <a:gd name="connsiteX8" fmla="*/ 0 w 6510992"/>
              <a:gd name="connsiteY8" fmla="*/ 1327214 h 1447800"/>
              <a:gd name="connsiteX0" fmla="*/ 1 w 6090557"/>
              <a:gd name="connsiteY0" fmla="*/ 0 h 1447800"/>
              <a:gd name="connsiteX1" fmla="*/ 5366657 w 6090557"/>
              <a:gd name="connsiteY1" fmla="*/ 0 h 1447800"/>
              <a:gd name="connsiteX2" fmla="*/ 5878532 w 6090557"/>
              <a:gd name="connsiteY2" fmla="*/ 212026 h 1447800"/>
              <a:gd name="connsiteX3" fmla="*/ 6090557 w 6090557"/>
              <a:gd name="connsiteY3" fmla="*/ 723901 h 1447800"/>
              <a:gd name="connsiteX4" fmla="*/ 6090557 w 6090557"/>
              <a:gd name="connsiteY4" fmla="*/ 723900 h 1447800"/>
              <a:gd name="connsiteX5" fmla="*/ 5878531 w 6090557"/>
              <a:gd name="connsiteY5" fmla="*/ 1235775 h 1447800"/>
              <a:gd name="connsiteX6" fmla="*/ 5366656 w 6090557"/>
              <a:gd name="connsiteY6" fmla="*/ 1447800 h 1447800"/>
              <a:gd name="connsiteX7" fmla="*/ 0 w 6090557"/>
              <a:gd name="connsiteY7" fmla="*/ 144780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0557" h="1447800">
                <a:moveTo>
                  <a:pt x="1" y="0"/>
                </a:moveTo>
                <a:lnTo>
                  <a:pt x="5366657" y="0"/>
                </a:lnTo>
                <a:cubicBezTo>
                  <a:pt x="5558647" y="0"/>
                  <a:pt x="5742774" y="76268"/>
                  <a:pt x="5878532" y="212026"/>
                </a:cubicBezTo>
                <a:cubicBezTo>
                  <a:pt x="6014289" y="347784"/>
                  <a:pt x="6090557" y="531911"/>
                  <a:pt x="6090557" y="723901"/>
                </a:cubicBezTo>
                <a:lnTo>
                  <a:pt x="6090557" y="723900"/>
                </a:lnTo>
                <a:cubicBezTo>
                  <a:pt x="6090557" y="915890"/>
                  <a:pt x="6014289" y="1100017"/>
                  <a:pt x="5878531" y="1235775"/>
                </a:cubicBezTo>
                <a:cubicBezTo>
                  <a:pt x="5742773" y="1371533"/>
                  <a:pt x="5558646" y="1447800"/>
                  <a:pt x="5366656" y="1447800"/>
                </a:cubicBezTo>
                <a:lnTo>
                  <a:pt x="0" y="1447800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50" name="Title 1"/>
          <p:cNvSpPr txBox="1">
            <a:spLocks/>
          </p:cNvSpPr>
          <p:nvPr/>
        </p:nvSpPr>
        <p:spPr bwMode="auto">
          <a:xfrm>
            <a:off x="280988" y="2819400"/>
            <a:ext cx="45021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EG" sz="3600" b="1" dirty="0">
                <a:latin typeface="AYM Wadiy S_U normal."/>
                <a:cs typeface="Times New Roman" pitchFamily="18" charset="0"/>
              </a:rPr>
              <a:t>اسم المقرر</a:t>
            </a:r>
            <a:endParaRPr lang="ar-SA" sz="3600" b="1" dirty="0">
              <a:latin typeface="AYM Wadiy S_U normal."/>
              <a:cs typeface="Times New Roman" pitchFamily="18" charset="0"/>
            </a:endParaRPr>
          </a:p>
          <a:p>
            <a:pPr algn="ctr"/>
            <a:r>
              <a:rPr lang="ar-SA" sz="3600" dirty="0" err="1">
                <a:latin typeface="Calibri" pitchFamily="34" charset="0"/>
                <a:cs typeface="PT Bold Heading" pitchFamily="2" charset="-78"/>
              </a:rPr>
              <a:t>الادارة</a:t>
            </a:r>
            <a:r>
              <a:rPr lang="ar-SA" sz="3600" dirty="0">
                <a:latin typeface="Calibri" pitchFamily="34" charset="0"/>
                <a:cs typeface="PT Bold Heading" pitchFamily="2" charset="-78"/>
              </a:rPr>
              <a:t> </a:t>
            </a:r>
            <a:r>
              <a:rPr lang="ar-SA" sz="3600" dirty="0" smtClean="0">
                <a:latin typeface="Calibri" pitchFamily="34" charset="0"/>
                <a:cs typeface="PT Bold Heading" pitchFamily="2" charset="-78"/>
              </a:rPr>
              <a:t>العامة</a:t>
            </a:r>
          </a:p>
          <a:p>
            <a:pPr algn="ctr"/>
            <a:r>
              <a:rPr lang="ar-SA" sz="3600" b="1" dirty="0" smtClean="0">
                <a:latin typeface="Calibri" pitchFamily="34" charset="0"/>
                <a:cs typeface="PT Bold Heading" pitchFamily="2" charset="-78"/>
              </a:rPr>
              <a:t>د محمد </a:t>
            </a:r>
            <a:r>
              <a:rPr lang="ar-SA" sz="3600" b="1" dirty="0" err="1" smtClean="0">
                <a:latin typeface="Calibri" pitchFamily="34" charset="0"/>
                <a:cs typeface="PT Bold Heading" pitchFamily="2" charset="-78"/>
              </a:rPr>
              <a:t>عبدالرحمن</a:t>
            </a:r>
            <a:r>
              <a:rPr lang="ar-SA" sz="3600" b="1" dirty="0" smtClean="0">
                <a:latin typeface="Calibri" pitchFamily="34" charset="0"/>
                <a:cs typeface="PT Bold Heading" pitchFamily="2" charset="-78"/>
              </a:rPr>
              <a:t> </a:t>
            </a:r>
            <a:r>
              <a:rPr lang="ar-SA" sz="3600" b="1" dirty="0" err="1" smtClean="0">
                <a:latin typeface="Calibri" pitchFamily="34" charset="0"/>
                <a:cs typeface="PT Bold Heading" pitchFamily="2" charset="-78"/>
              </a:rPr>
              <a:t>الدوغان</a:t>
            </a:r>
            <a:endParaRPr lang="ar-SA" sz="28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251" name="Slide Number Placeholder 10"/>
          <p:cNvSpPr txBox="1">
            <a:spLocks/>
          </p:cNvSpPr>
          <p:nvPr/>
        </p:nvSpPr>
        <p:spPr bwMode="auto">
          <a:xfrm>
            <a:off x="352425" y="6405563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rtl="0"/>
            <a:fld id="{1B18E709-DAAB-475A-9104-B3084EE3FBFA}" type="slidenum">
              <a:rPr lang="ar-SA" sz="12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pPr rtl="0"/>
              <a:t>1</a:t>
            </a:fld>
            <a:endParaRPr lang="en-US" sz="1200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0999"/>
            <a:ext cx="8534400" cy="68580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ar-SA" sz="4000" b="1" dirty="0" smtClean="0">
                <a:solidFill>
                  <a:srgbClr val="00B050"/>
                </a:solidFill>
              </a:rPr>
              <a:t>(تابع) </a:t>
            </a:r>
            <a:r>
              <a:rPr lang="ar-SA" sz="4000" b="1" dirty="0" smtClean="0">
                <a:solidFill>
                  <a:srgbClr val="002060"/>
                </a:solidFill>
              </a:rPr>
              <a:t>أدوات ووسائل تقنية المعلومات والاتصالات: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534400" cy="42672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514350" indent="-514350" algn="just">
              <a:buFont typeface="Wingdings 2" pitchFamily="18" charset="2"/>
              <a:buNone/>
              <a:defRPr/>
            </a:pPr>
            <a:endParaRPr lang="ar-SA" sz="500" dirty="0" smtClean="0"/>
          </a:p>
          <a:p>
            <a:pPr marL="514350" indent="-514350" algn="just">
              <a:buFont typeface="Rockwell" pitchFamily="18" charset="0"/>
              <a:buAutoNum type="arabicPeriod" startAt="12"/>
              <a:defRPr/>
            </a:pPr>
            <a:r>
              <a:rPr lang="ar-SA" b="1" dirty="0" smtClean="0"/>
              <a:t> الماسحات الضوئية.</a:t>
            </a:r>
          </a:p>
          <a:p>
            <a:pPr marL="514350" indent="-514350" algn="just">
              <a:buFont typeface="Rockwell" pitchFamily="18" charset="0"/>
              <a:buAutoNum type="arabicPeriod" startAt="12"/>
              <a:defRPr/>
            </a:pPr>
            <a:r>
              <a:rPr lang="ar-SA" b="1" dirty="0" smtClean="0"/>
              <a:t> الحاسب الآلي.</a:t>
            </a:r>
          </a:p>
          <a:p>
            <a:pPr marL="514350" indent="-514350" algn="just">
              <a:buFont typeface="Rockwell" pitchFamily="18" charset="0"/>
              <a:buAutoNum type="arabicPeriod" startAt="12"/>
              <a:defRPr/>
            </a:pPr>
            <a:r>
              <a:rPr lang="ar-SA" b="1" dirty="0" smtClean="0"/>
              <a:t> شبكات الحاسب الآلي، والتي تقسم إلى: </a:t>
            </a:r>
          </a:p>
          <a:p>
            <a:pPr marL="514350" indent="-514350" algn="just">
              <a:buFont typeface="Wingdings 2" pitchFamily="18" charset="2"/>
              <a:buNone/>
              <a:defRPr/>
            </a:pPr>
            <a:r>
              <a:rPr lang="ar-SA" b="1" dirty="0" smtClean="0"/>
              <a:t>     - الشبكة الداخلية للمنظمة (</a:t>
            </a:r>
            <a:r>
              <a:rPr lang="en-US" b="1" dirty="0" smtClean="0">
                <a:cs typeface="Times New Roman" pitchFamily="18" charset="0"/>
              </a:rPr>
              <a:t>Intranet</a:t>
            </a:r>
            <a:r>
              <a:rPr lang="ar-SA" b="1" dirty="0" smtClean="0"/>
              <a:t>).</a:t>
            </a:r>
          </a:p>
          <a:p>
            <a:pPr marL="514350" indent="-514350" algn="just">
              <a:buFont typeface="Wingdings 2" pitchFamily="18" charset="2"/>
              <a:buNone/>
              <a:defRPr/>
            </a:pPr>
            <a:r>
              <a:rPr lang="ar-SA" b="1" dirty="0" smtClean="0"/>
              <a:t>     - الشبكة الداخلية للمنظمة والعملاء </a:t>
            </a:r>
            <a:r>
              <a:rPr lang="en-US" b="1" dirty="0" smtClean="0">
                <a:cs typeface="Times New Roman" pitchFamily="18" charset="0"/>
              </a:rPr>
              <a:t>(Extranet)</a:t>
            </a:r>
            <a:r>
              <a:rPr lang="ar-SA" b="1" dirty="0" smtClean="0"/>
              <a:t>.</a:t>
            </a:r>
          </a:p>
          <a:p>
            <a:pPr marL="514350" indent="-514350" algn="just">
              <a:buFont typeface="Wingdings 2" pitchFamily="18" charset="2"/>
              <a:buNone/>
              <a:defRPr/>
            </a:pPr>
            <a:r>
              <a:rPr lang="ar-SA" b="1" dirty="0" smtClean="0"/>
              <a:t>     - الشبكة العالمية </a:t>
            </a:r>
            <a:r>
              <a:rPr lang="en-US" b="1" dirty="0" smtClean="0">
                <a:cs typeface="Times New Roman" pitchFamily="18" charset="0"/>
              </a:rPr>
              <a:t>(Internet)</a:t>
            </a:r>
            <a:r>
              <a:rPr lang="ar-SA" b="1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503988"/>
            <a:ext cx="2133600" cy="365125"/>
          </a:xfrm>
        </p:spPr>
        <p:txBody>
          <a:bodyPr/>
          <a:lstStyle/>
          <a:p>
            <a:pPr>
              <a:defRPr/>
            </a:pPr>
            <a:fld id="{03E0735E-D3C9-4902-AAE1-D6929ED1E70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599"/>
            <a:ext cx="8534400" cy="68580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ar-SA" sz="4000" b="1" dirty="0" smtClean="0">
                <a:solidFill>
                  <a:srgbClr val="002060"/>
                </a:solidFill>
              </a:rPr>
              <a:t>1-4 :  التمازج بين المعلومات والاتصالات: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534400" cy="51816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marL="514350" indent="-514350" algn="just">
              <a:buFont typeface="Wingdings 2" pitchFamily="18" charset="2"/>
              <a:buNone/>
              <a:defRPr/>
            </a:pPr>
            <a:r>
              <a:rPr lang="ar-SA" dirty="0" smtClean="0"/>
              <a:t>  رغم اختلاف تقنية الاتصالات عن تقنية المعلومات، إلا أن التمازج بينهما زاد من أهمية كلٍ منهما، </a:t>
            </a:r>
            <a:r>
              <a:rPr lang="ar-SA" dirty="0" smtClean="0">
                <a:solidFill>
                  <a:srgbClr val="CC3300"/>
                </a:solidFill>
              </a:rPr>
              <a:t>فتقنية المعلومات هي الصناعة التي تمزج بين </a:t>
            </a:r>
            <a:r>
              <a:rPr lang="ar-SA" dirty="0" smtClean="0"/>
              <a:t>الأجهزة المكتبية وأجهزة معالجة البيانات وأجهزة الاتصالات مع البرمجيات والخدمات. حيث </a:t>
            </a:r>
            <a:r>
              <a:rPr lang="ar-SA" dirty="0" smtClean="0">
                <a:solidFill>
                  <a:srgbClr val="CC3300"/>
                </a:solidFill>
              </a:rPr>
              <a:t>أدى هذا التمازج إلى توفير أدوات يمكن أن تسهم بفعالية في دعم القرارات الإدارية. </a:t>
            </a:r>
            <a:r>
              <a:rPr lang="ar-SA" dirty="0" smtClean="0"/>
              <a:t>كما وأدى هذا التمازج أيضاً إلى </a:t>
            </a:r>
            <a:r>
              <a:rPr lang="ar-SA" dirty="0" smtClean="0">
                <a:solidFill>
                  <a:srgbClr val="CC3300"/>
                </a:solidFill>
              </a:rPr>
              <a:t>حدوث تطور كبير في معالجة البيانات </a:t>
            </a:r>
            <a:r>
              <a:rPr lang="ar-SA" dirty="0" smtClean="0"/>
              <a:t>والحصول على المعلومات ومعالجتها، مما وفّر السرعة والدقة في جميع مراحل معالجة البيانات، وبالتالي بث المعلومات بسرعة هائلة وبتكلفة زهيدة.</a:t>
            </a:r>
          </a:p>
          <a:p>
            <a:pPr marL="514350" indent="-514350" algn="just">
              <a:buFont typeface="Wingdings 2" pitchFamily="18" charset="2"/>
              <a:buNone/>
              <a:defRPr/>
            </a:pPr>
            <a:endParaRPr lang="ar-SA" sz="500" dirty="0" smtClean="0"/>
          </a:p>
          <a:p>
            <a:pPr marL="514350" indent="-514350" algn="just">
              <a:buFont typeface="Wingdings 2" pitchFamily="18" charset="2"/>
              <a:buNone/>
              <a:defRPr/>
            </a:pPr>
            <a:r>
              <a:rPr lang="ar-SA" dirty="0" smtClean="0"/>
              <a:t>* تمثل شبكة الانترنت أعظم منتج للتمازج الحاصل.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503988"/>
            <a:ext cx="2133600" cy="365125"/>
          </a:xfrm>
        </p:spPr>
        <p:txBody>
          <a:bodyPr/>
          <a:lstStyle/>
          <a:p>
            <a:pPr>
              <a:defRPr/>
            </a:pPr>
            <a:fld id="{840D9C68-B370-4F34-BEC8-ED711E87B79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915400" cy="68580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ar-SA" b="1" dirty="0" smtClean="0">
                <a:solidFill>
                  <a:srgbClr val="002060"/>
                </a:solidFill>
              </a:rPr>
              <a:t>2- وسائل حماية تقنية المعلومات والاتصالات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438" y="1219200"/>
            <a:ext cx="8763000" cy="51816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514350" indent="-514350" algn="just">
              <a:buFont typeface="Wingdings 2" pitchFamily="18" charset="2"/>
              <a:buNone/>
              <a:defRPr/>
            </a:pPr>
            <a:r>
              <a:rPr lang="ar-SA" dirty="0" smtClean="0"/>
              <a:t>  بصفة عامة </a:t>
            </a:r>
            <a:r>
              <a:rPr lang="ar-SA" dirty="0" smtClean="0">
                <a:solidFill>
                  <a:srgbClr val="CC3300"/>
                </a:solidFill>
              </a:rPr>
              <a:t>هناك ثلاثة أساليب لحماية تقنية المعلومات والاتصالات وهي:</a:t>
            </a:r>
          </a:p>
          <a:p>
            <a:pPr marL="514350" indent="-514350" algn="just">
              <a:buFont typeface="Wingdings" pitchFamily="2" charset="2"/>
              <a:buChar char="ü"/>
              <a:defRPr/>
            </a:pPr>
            <a:r>
              <a:rPr lang="ar-SA" dirty="0" smtClean="0"/>
              <a:t>وسائل الحماية </a:t>
            </a:r>
            <a:r>
              <a:rPr lang="ar-SA" dirty="0" smtClean="0">
                <a:solidFill>
                  <a:srgbClr val="CC3300"/>
                </a:solidFill>
              </a:rPr>
              <a:t>المادية</a:t>
            </a:r>
            <a:r>
              <a:rPr lang="ar-SA" dirty="0" smtClean="0"/>
              <a:t>.</a:t>
            </a:r>
          </a:p>
          <a:p>
            <a:pPr marL="514350" indent="-514350" algn="just">
              <a:buFont typeface="Wingdings" pitchFamily="2" charset="2"/>
              <a:buChar char="ü"/>
              <a:defRPr/>
            </a:pPr>
            <a:r>
              <a:rPr lang="ar-SA" dirty="0" smtClean="0"/>
              <a:t>وسائل الحماية </a:t>
            </a:r>
            <a:r>
              <a:rPr lang="ar-SA" dirty="0" smtClean="0">
                <a:solidFill>
                  <a:srgbClr val="CC3300"/>
                </a:solidFill>
              </a:rPr>
              <a:t>التقنية</a:t>
            </a:r>
            <a:r>
              <a:rPr lang="ar-SA" dirty="0" smtClean="0"/>
              <a:t>.</a:t>
            </a:r>
          </a:p>
          <a:p>
            <a:pPr marL="514350" indent="-514350" algn="just">
              <a:buFont typeface="Wingdings" pitchFamily="2" charset="2"/>
              <a:buChar char="ü"/>
              <a:defRPr/>
            </a:pPr>
            <a:r>
              <a:rPr lang="ar-SA" dirty="0" smtClean="0"/>
              <a:t>وسائل الحماية </a:t>
            </a:r>
            <a:r>
              <a:rPr lang="ar-SA" dirty="0" smtClean="0">
                <a:solidFill>
                  <a:srgbClr val="CC3300"/>
                </a:solidFill>
              </a:rPr>
              <a:t>القانونية</a:t>
            </a:r>
            <a:r>
              <a:rPr lang="ar-SA" dirty="0" smtClean="0"/>
              <a:t> التي تساعد على تحقيق أمن المعلومات.</a:t>
            </a:r>
          </a:p>
          <a:p>
            <a:pPr marL="514350" indent="-514350" algn="just">
              <a:buFont typeface="Wingdings 2" pitchFamily="18" charset="2"/>
              <a:buNone/>
              <a:defRPr/>
            </a:pPr>
            <a:endParaRPr lang="ar-SA" sz="400" dirty="0" smtClean="0"/>
          </a:p>
          <a:p>
            <a:pPr marL="514350" indent="-514350" algn="just">
              <a:buFont typeface="Wingdings 2" pitchFamily="18" charset="2"/>
              <a:buNone/>
              <a:defRPr/>
            </a:pPr>
            <a:endParaRPr lang="ar-SA" sz="400" dirty="0" smtClean="0"/>
          </a:p>
          <a:p>
            <a:pPr marL="514350" indent="-514350" algn="just">
              <a:buFont typeface="Wingdings 2" pitchFamily="18" charset="2"/>
              <a:buNone/>
              <a:defRPr/>
            </a:pPr>
            <a:endParaRPr lang="ar-SA" sz="400" dirty="0" smtClean="0"/>
          </a:p>
          <a:p>
            <a:pPr marL="514350" indent="-514350" algn="just">
              <a:buFont typeface="Wingdings 2" pitchFamily="18" charset="2"/>
              <a:buNone/>
              <a:defRPr/>
            </a:pPr>
            <a:endParaRPr lang="ar-SA" sz="400" dirty="0" smtClean="0"/>
          </a:p>
          <a:p>
            <a:pPr marL="514350" indent="-514350" algn="just">
              <a:buFont typeface="Wingdings 2" pitchFamily="18" charset="2"/>
              <a:buNone/>
              <a:defRPr/>
            </a:pPr>
            <a:endParaRPr lang="ar-SA" sz="400" dirty="0" smtClean="0"/>
          </a:p>
          <a:p>
            <a:pPr marL="514350" indent="-514350" algn="just">
              <a:buFont typeface="Wingdings 2" pitchFamily="18" charset="2"/>
              <a:buNone/>
              <a:defRPr/>
            </a:pPr>
            <a:endParaRPr lang="ar-SA" sz="400" dirty="0" smtClean="0"/>
          </a:p>
          <a:p>
            <a:pPr marL="514350" indent="-514350" algn="just">
              <a:buFont typeface="Wingdings 2" pitchFamily="18" charset="2"/>
              <a:buNone/>
              <a:defRPr/>
            </a:pPr>
            <a:r>
              <a:rPr lang="ar-SA" b="1" u="sng" dirty="0" smtClean="0"/>
              <a:t>أمن المعلومات</a:t>
            </a:r>
            <a:r>
              <a:rPr lang="ar-SA" b="1" dirty="0" smtClean="0"/>
              <a:t>       </a:t>
            </a:r>
            <a:r>
              <a:rPr lang="ar-SA" dirty="0" smtClean="0"/>
              <a:t>المحافظة على المعلومات من الضياع، أو التلف، أو التغير، أو من تسريبها إلى جهة غير مختصة، أو تعطيل المختصين بها من الوصول إليها.</a:t>
            </a:r>
          </a:p>
          <a:p>
            <a:pPr marL="514350" indent="-514350" algn="just">
              <a:buFont typeface="Wingdings 2" pitchFamily="18" charset="2"/>
              <a:buNone/>
              <a:defRPr/>
            </a:pPr>
            <a:endParaRPr lang="ar-SA" dirty="0" smtClean="0"/>
          </a:p>
          <a:p>
            <a:pPr marL="514350" indent="-514350" algn="just">
              <a:buFont typeface="Wingdings 2" pitchFamily="18" charset="2"/>
              <a:buNone/>
              <a:defRPr/>
            </a:pPr>
            <a:endParaRPr 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503988"/>
            <a:ext cx="2133600" cy="365125"/>
          </a:xfrm>
        </p:spPr>
        <p:txBody>
          <a:bodyPr/>
          <a:lstStyle/>
          <a:p>
            <a:pPr>
              <a:defRPr/>
            </a:pPr>
            <a:fld id="{6CB1EA02-C613-4E43-B912-0AE0E4D73CD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rot="10800000">
            <a:off x="5773738" y="4800600"/>
            <a:ext cx="100806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0999"/>
            <a:ext cx="8534400" cy="68580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ar-SA" b="1" dirty="0" smtClean="0">
                <a:solidFill>
                  <a:srgbClr val="002060"/>
                </a:solidFill>
              </a:rPr>
              <a:t>3- فعالية المعلومات والاتصالات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8915400" cy="49530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 marL="514350" indent="-514350" algn="just">
              <a:buFont typeface="Wingdings 2" pitchFamily="18" charset="2"/>
              <a:buNone/>
              <a:defRPr/>
            </a:pPr>
            <a:r>
              <a:rPr lang="ar-SA" dirty="0" smtClean="0"/>
              <a:t>* تتحقق فعالية الاتصال إذا أحدثت النتائج التالية:</a:t>
            </a:r>
          </a:p>
          <a:p>
            <a:pPr marL="514350" indent="-514350" algn="just">
              <a:buFont typeface="Rockwell" pitchFamily="18" charset="0"/>
              <a:buAutoNum type="arabicPeriod"/>
              <a:defRPr/>
            </a:pPr>
            <a:r>
              <a:rPr lang="ar-SA" dirty="0" smtClean="0"/>
              <a:t>أن يستقبل المرسل إليه الرسالة، وأن يفهمها ويدرك المعنى الذي يقصده المرسل.</a:t>
            </a:r>
          </a:p>
          <a:p>
            <a:pPr marL="514350" indent="-514350" algn="just">
              <a:buFont typeface="Rockwell" pitchFamily="18" charset="0"/>
              <a:buAutoNum type="arabicPeriod"/>
              <a:defRPr/>
            </a:pPr>
            <a:r>
              <a:rPr lang="ar-SA" dirty="0" smtClean="0"/>
              <a:t> أن تحرك الرسالة المرسل إليه للعمل وفقاً لما جاء بمضمونها.</a:t>
            </a:r>
          </a:p>
          <a:p>
            <a:pPr marL="514350" indent="-514350" algn="just">
              <a:buFont typeface="Rockwell" pitchFamily="18" charset="0"/>
              <a:buAutoNum type="arabicPeriod"/>
              <a:defRPr/>
            </a:pPr>
            <a:r>
              <a:rPr lang="ar-SA" dirty="0" smtClean="0"/>
              <a:t>أن يأتي التحرك بالنتيجة التي يراها مصدر الرسالة، حيث يمكن معرفة ذلك من خلال التغذية الراجعة. </a:t>
            </a:r>
          </a:p>
          <a:p>
            <a:pPr marL="514350" indent="-514350" algn="just">
              <a:buFont typeface="Rockwell" pitchFamily="18" charset="0"/>
              <a:buAutoNum type="arabicPeriod"/>
              <a:defRPr/>
            </a:pPr>
            <a:r>
              <a:rPr lang="ar-SA" dirty="0" smtClean="0"/>
              <a:t>أن تركز الرسالة ـــ شفوية كانت أم كتابية ـــ على الحقائق والمعلومات المهمة، مع شرح المعلومات الفنية وتبسيطها، والتعريف بالمصطلحات أو الحقائق غير المعروفة.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503988"/>
            <a:ext cx="2133600" cy="365125"/>
          </a:xfrm>
        </p:spPr>
        <p:txBody>
          <a:bodyPr/>
          <a:lstStyle/>
          <a:p>
            <a:pPr>
              <a:defRPr/>
            </a:pPr>
            <a:fld id="{ADDA7931-AC59-470B-B112-2862174F5AB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799"/>
            <a:ext cx="8534400" cy="68580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ar-SA" b="1" dirty="0" smtClean="0">
                <a:solidFill>
                  <a:srgbClr val="00B050"/>
                </a:solidFill>
              </a:rPr>
              <a:t>(تابع) </a:t>
            </a:r>
            <a:r>
              <a:rPr lang="ar-SA" b="1" dirty="0" smtClean="0">
                <a:solidFill>
                  <a:srgbClr val="002060"/>
                </a:solidFill>
              </a:rPr>
              <a:t>فعالية المعلومات والاتصالات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8915400" cy="5105400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marL="514350" indent="-514350" algn="just">
              <a:buFont typeface="Wingdings 2" pitchFamily="18" charset="2"/>
              <a:buNone/>
              <a:defRPr/>
            </a:pPr>
            <a:r>
              <a:rPr lang="ar-SA" dirty="0" smtClean="0"/>
              <a:t>علماً بأن الرسالة ما هي إلا عنصر واحد من أربعة عناصر مهمة متصلة بها وتدخل في عملية الاتصال، وهي:</a:t>
            </a:r>
          </a:p>
          <a:p>
            <a:pPr marL="514350" indent="-514350" algn="just">
              <a:buFont typeface="Wingdings" pitchFamily="2" charset="2"/>
              <a:buChar char="§"/>
              <a:defRPr/>
            </a:pPr>
            <a:r>
              <a:rPr lang="ar-SA" dirty="0" smtClean="0">
                <a:solidFill>
                  <a:srgbClr val="CC3300"/>
                </a:solidFill>
              </a:rPr>
              <a:t>الواقع</a:t>
            </a:r>
            <a:r>
              <a:rPr lang="ar-SA" dirty="0" smtClean="0"/>
              <a:t> الذي تسلّم فيه الرسالة.</a:t>
            </a:r>
          </a:p>
          <a:p>
            <a:pPr marL="514350" indent="-514350" algn="just">
              <a:buFont typeface="Wingdings" pitchFamily="2" charset="2"/>
              <a:buChar char="§"/>
              <a:defRPr/>
            </a:pPr>
            <a:r>
              <a:rPr lang="ar-SA" dirty="0" smtClean="0">
                <a:solidFill>
                  <a:srgbClr val="CC3300"/>
                </a:solidFill>
              </a:rPr>
              <a:t>حالة التوقع النفسية </a:t>
            </a:r>
            <a:r>
              <a:rPr lang="ar-SA" dirty="0" smtClean="0"/>
              <a:t>التي يكون عليها المستلم.</a:t>
            </a:r>
          </a:p>
          <a:p>
            <a:pPr marL="514350" indent="-514350" algn="just">
              <a:buFont typeface="Wingdings" pitchFamily="2" charset="2"/>
              <a:buChar char="§"/>
              <a:defRPr/>
            </a:pPr>
            <a:r>
              <a:rPr lang="ar-SA" dirty="0" smtClean="0">
                <a:solidFill>
                  <a:srgbClr val="CC3300"/>
                </a:solidFill>
              </a:rPr>
              <a:t>العلاقات</a:t>
            </a:r>
            <a:r>
              <a:rPr lang="ar-SA" dirty="0" smtClean="0"/>
              <a:t> التي تربط المستلم بالغير.</a:t>
            </a:r>
          </a:p>
          <a:p>
            <a:pPr marL="514350" indent="-514350" algn="just">
              <a:buFont typeface="Wingdings 2" pitchFamily="18" charset="2"/>
              <a:buNone/>
              <a:defRPr/>
            </a:pPr>
            <a:endParaRPr lang="ar-SA" sz="1200" dirty="0" smtClean="0"/>
          </a:p>
          <a:p>
            <a:pPr marL="514350" indent="-514350" algn="just">
              <a:buFont typeface="Wingdings 2" pitchFamily="18" charset="2"/>
              <a:buNone/>
              <a:defRPr/>
            </a:pPr>
            <a:r>
              <a:rPr lang="ar-SA" dirty="0" smtClean="0"/>
              <a:t>* </a:t>
            </a:r>
            <a:r>
              <a:rPr lang="ar-SA" dirty="0" smtClean="0">
                <a:solidFill>
                  <a:srgbClr val="CC3300"/>
                </a:solidFill>
              </a:rPr>
              <a:t>يجب أن يكون هناك تنظيم سليم للاتصالات </a:t>
            </a:r>
            <a:r>
              <a:rPr lang="ar-SA" dirty="0" smtClean="0"/>
              <a:t>بحيث يكون مسؤولاً عن اقتراح وتنفيذ سياسة الاتصالات في المنظمة، وأن يكون </a:t>
            </a:r>
            <a:r>
              <a:rPr lang="ar-SA" dirty="0" smtClean="0">
                <a:solidFill>
                  <a:srgbClr val="CC3300"/>
                </a:solidFill>
              </a:rPr>
              <a:t>لدى الإدارة العليا قناعة بأهمية (إدارة الاتصال) </a:t>
            </a:r>
            <a:r>
              <a:rPr lang="ar-SA" dirty="0" smtClean="0"/>
              <a:t>وبدروها في تحقيق فعالية الاتصالات في المنظمة.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503988"/>
            <a:ext cx="2133600" cy="365125"/>
          </a:xfrm>
        </p:spPr>
        <p:txBody>
          <a:bodyPr/>
          <a:lstStyle/>
          <a:p>
            <a:pPr>
              <a:defRPr/>
            </a:pPr>
            <a:fld id="{E8E5757B-6049-41E9-81BB-8296CE587E4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534400" cy="68580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ar-SA" b="1" dirty="0" smtClean="0">
                <a:solidFill>
                  <a:srgbClr val="002060"/>
                </a:solidFill>
              </a:rPr>
              <a:t>4- معوقات الاتصالات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105400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marL="514350" indent="-514350" algn="just">
              <a:buFont typeface="Wingdings 2" pitchFamily="18" charset="2"/>
              <a:buNone/>
              <a:defRPr/>
            </a:pPr>
            <a:r>
              <a:rPr lang="ar-SA" b="1" u="sng" dirty="0" smtClean="0"/>
              <a:t>أولاً:</a:t>
            </a:r>
            <a:r>
              <a:rPr lang="ar-SA" dirty="0" smtClean="0"/>
              <a:t> </a:t>
            </a:r>
            <a:r>
              <a:rPr lang="ar-SA" b="1" dirty="0" smtClean="0"/>
              <a:t>معوقات شخصية: </a:t>
            </a:r>
            <a:r>
              <a:rPr lang="ar-SA" dirty="0" smtClean="0"/>
              <a:t>يقصد بها </a:t>
            </a:r>
            <a:r>
              <a:rPr lang="ar-SA" dirty="0" smtClean="0">
                <a:solidFill>
                  <a:srgbClr val="CC3300"/>
                </a:solidFill>
              </a:rPr>
              <a:t>مجموعة المؤثرات التي ترجع إلى المرسل والمستقبل</a:t>
            </a:r>
            <a:r>
              <a:rPr lang="ar-SA" dirty="0" smtClean="0"/>
              <a:t> في عملية الاتصالات وتحدث فيها أثراً عكسياً. </a:t>
            </a:r>
            <a:r>
              <a:rPr lang="ar-SA" dirty="0" smtClean="0">
                <a:solidFill>
                  <a:srgbClr val="CC3300"/>
                </a:solidFill>
              </a:rPr>
              <a:t>وتعزى هذه المعوقات بصفة عامة إلى الفروق الفردية</a:t>
            </a:r>
            <a:r>
              <a:rPr lang="ar-SA" dirty="0" smtClean="0"/>
              <a:t>، ومن أهم هذه المعوقات: تباين الإدراك لدى الأفراد، وضعف الثقة بينهم، ...</a:t>
            </a:r>
          </a:p>
          <a:p>
            <a:pPr marL="514350" indent="-514350" algn="just">
              <a:buFont typeface="Wingdings 2" pitchFamily="18" charset="2"/>
              <a:buNone/>
              <a:defRPr/>
            </a:pPr>
            <a:endParaRPr lang="ar-SA" sz="500" dirty="0" smtClean="0"/>
          </a:p>
          <a:p>
            <a:pPr marL="514350" indent="-514350" algn="just">
              <a:buFont typeface="Wingdings 2" pitchFamily="18" charset="2"/>
              <a:buNone/>
              <a:defRPr/>
            </a:pPr>
            <a:r>
              <a:rPr lang="ar-SA" b="1" u="sng" dirty="0" smtClean="0"/>
              <a:t>ثانياً:</a:t>
            </a:r>
            <a:r>
              <a:rPr lang="ar-SA" b="1" dirty="0" smtClean="0"/>
              <a:t> معوقات تنظيمية: </a:t>
            </a:r>
            <a:r>
              <a:rPr lang="ar-SA" dirty="0" smtClean="0"/>
              <a:t>ترجع أساساً إلى </a:t>
            </a:r>
            <a:r>
              <a:rPr lang="ar-SA" dirty="0" smtClean="0">
                <a:solidFill>
                  <a:srgbClr val="CC3300"/>
                </a:solidFill>
              </a:rPr>
              <a:t>عدم وجود هيكل تنظيمي يحدد بوضوح مراكز الاتصال وخطوط السلطة الرسمية في المنظمة</a:t>
            </a:r>
            <a:r>
              <a:rPr lang="ar-SA" dirty="0" smtClean="0"/>
              <a:t>، مما يجعل القيادات الإدارية تعتمد على الاتصال غير الرسمي الذي لا يتفق في كثير من الأحيان في أهدافه مع الأهداف التنظيمية.</a:t>
            </a:r>
            <a:endParaRPr lang="ar-SA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503988"/>
            <a:ext cx="2133600" cy="365125"/>
          </a:xfrm>
        </p:spPr>
        <p:txBody>
          <a:bodyPr/>
          <a:lstStyle/>
          <a:p>
            <a:pPr>
              <a:defRPr/>
            </a:pPr>
            <a:fld id="{9ED7EFD7-C440-44FA-A34E-BC159C35036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0999"/>
            <a:ext cx="8534400" cy="68580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ar-SA" b="1" dirty="0" smtClean="0">
                <a:solidFill>
                  <a:srgbClr val="00B050"/>
                </a:solidFill>
              </a:rPr>
              <a:t>(تابع) </a:t>
            </a:r>
            <a:r>
              <a:rPr lang="ar-SA" b="1" dirty="0" smtClean="0">
                <a:solidFill>
                  <a:srgbClr val="002060"/>
                </a:solidFill>
              </a:rPr>
              <a:t>معوقات الاتصالات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48006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514350" indent="-514350" algn="just">
              <a:buFont typeface="Wingdings 2" pitchFamily="18" charset="2"/>
              <a:buNone/>
              <a:defRPr/>
            </a:pPr>
            <a:r>
              <a:rPr lang="ar-SA" dirty="0" smtClean="0"/>
              <a:t>  </a:t>
            </a:r>
            <a:r>
              <a:rPr lang="ar-SA" dirty="0" smtClean="0">
                <a:solidFill>
                  <a:srgbClr val="CC3300"/>
                </a:solidFill>
              </a:rPr>
              <a:t>وقد يكون التخصص </a:t>
            </a:r>
            <a:r>
              <a:rPr lang="ar-SA" dirty="0" smtClean="0"/>
              <a:t>ـــ وهو أحد الأسس التي يقوم عليها التنظيم ـــ من معوقات الاتصال (عند وجود لغة خاصة بالفنيين والمتخصصين مما يجعلهم غير قادرين على الاتصال بغيرهم). ومن المعوقات التنظيمية أيضاً </a:t>
            </a:r>
            <a:r>
              <a:rPr lang="ar-SA" dirty="0" smtClean="0">
                <a:solidFill>
                  <a:srgbClr val="CC3300"/>
                </a:solidFill>
              </a:rPr>
              <a:t>عدم وجود سياسة واضحة لدى العاملين في المنظمة، وعدم تحديد الوسائل التي يقوم عليها نظام الاتصال، والاعتماد الزائد على اللجان</a:t>
            </a:r>
            <a:r>
              <a:rPr lang="ar-SA" dirty="0" smtClean="0"/>
              <a:t>، 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503988"/>
            <a:ext cx="2133600" cy="365125"/>
          </a:xfrm>
        </p:spPr>
        <p:txBody>
          <a:bodyPr/>
          <a:lstStyle/>
          <a:p>
            <a:pPr>
              <a:defRPr/>
            </a:pPr>
            <a:fld id="{464A4E1D-7D15-4633-8923-06205B3A3A8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534400" cy="68580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ar-SA" b="1" dirty="0" smtClean="0">
                <a:solidFill>
                  <a:srgbClr val="00B050"/>
                </a:solidFill>
              </a:rPr>
              <a:t>(تابع) </a:t>
            </a:r>
            <a:r>
              <a:rPr lang="ar-SA" b="1" dirty="0" smtClean="0">
                <a:solidFill>
                  <a:srgbClr val="002060"/>
                </a:solidFill>
              </a:rPr>
              <a:t>معوقات الاتصالات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238" y="990600"/>
            <a:ext cx="8915400" cy="5562600"/>
          </a:xfrm>
          <a:solidFill>
            <a:schemeClr val="bg2">
              <a:lumMod val="90000"/>
            </a:schemeClr>
          </a:solidFill>
        </p:spPr>
        <p:txBody>
          <a:bodyPr>
            <a:normAutofit lnSpcReduction="10000"/>
          </a:bodyPr>
          <a:lstStyle/>
          <a:p>
            <a:pPr marL="514350" indent="-514350" algn="just">
              <a:buFont typeface="Wingdings 2" pitchFamily="18" charset="2"/>
              <a:buNone/>
              <a:defRPr/>
            </a:pPr>
            <a:r>
              <a:rPr lang="ar-SA" b="1" u="sng" dirty="0" smtClean="0"/>
              <a:t>ثالثاُ</a:t>
            </a:r>
            <a:r>
              <a:rPr lang="ar-SA" b="1" dirty="0" smtClean="0"/>
              <a:t>: معوقات بيئية: </a:t>
            </a:r>
            <a:r>
              <a:rPr lang="ar-SA" dirty="0" smtClean="0"/>
              <a:t>وهي مشكلات تحد من فعالية الاتصال، </a:t>
            </a:r>
            <a:r>
              <a:rPr lang="ar-SA" dirty="0" smtClean="0">
                <a:solidFill>
                  <a:srgbClr val="CC3300"/>
                </a:solidFill>
              </a:rPr>
              <a:t>وترجع إلى مجموعة من العوامل التي توجد في المجتمع الذي يعيش فيه الفرد سواء داخل المنظمة أو خارجها</a:t>
            </a:r>
            <a:r>
              <a:rPr lang="ar-SA" dirty="0" smtClean="0"/>
              <a:t>، مثل اللغة التي تعتبر من أهم العوائق لكونها تمثّل (مادة التعبير عن موضوع الاتصال)، واستخراج معاني الكلمات في ضوء العادات والتقاليد، والصياغة المعقدة للكلمات، والتفاوت في التعليم والثقافة والتخصص، ...</a:t>
            </a:r>
          </a:p>
          <a:p>
            <a:pPr marL="514350" indent="-514350" algn="just">
              <a:buFont typeface="Wingdings 2" pitchFamily="18" charset="2"/>
              <a:buNone/>
              <a:defRPr/>
            </a:pPr>
            <a:endParaRPr lang="ar-SA" sz="800" dirty="0" smtClean="0"/>
          </a:p>
          <a:p>
            <a:pPr marL="514350" indent="-514350" algn="just">
              <a:buFont typeface="Wingdings 2" pitchFamily="18" charset="2"/>
              <a:buNone/>
              <a:defRPr/>
            </a:pPr>
            <a:r>
              <a:rPr lang="ar-SA" b="1" dirty="0" smtClean="0"/>
              <a:t> </a:t>
            </a:r>
            <a:r>
              <a:rPr lang="ar-SA" dirty="0" smtClean="0"/>
              <a:t>* </a:t>
            </a:r>
            <a:r>
              <a:rPr lang="ar-SA" dirty="0" smtClean="0">
                <a:solidFill>
                  <a:srgbClr val="CC3300"/>
                </a:solidFill>
              </a:rPr>
              <a:t>يتوجب على الإدارة خلق المناخ السليم للاتصال الفعال، وذلك بوضع سياسة واضحة للاتصال </a:t>
            </a:r>
            <a:r>
              <a:rPr lang="ar-SA" dirty="0" smtClean="0"/>
              <a:t>تعمل على تحقيق الأهداف التنظيمية وإشباع الحاجات البشرية، ومن أجل ذلك لا بد من العمل على إنشاء إدارة لهذا الغرض ضمن الهيكل التنظيمي يطلق عليها (</a:t>
            </a:r>
            <a:r>
              <a:rPr lang="ar-SA" dirty="0" smtClean="0">
                <a:solidFill>
                  <a:srgbClr val="CC3300"/>
                </a:solidFill>
              </a:rPr>
              <a:t>إدارة الاتصال</a:t>
            </a:r>
            <a:r>
              <a:rPr lang="ar-SA" dirty="0" smtClean="0"/>
              <a:t>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503988"/>
            <a:ext cx="2133600" cy="365125"/>
          </a:xfrm>
        </p:spPr>
        <p:txBody>
          <a:bodyPr/>
          <a:lstStyle/>
          <a:p>
            <a:pPr>
              <a:defRPr/>
            </a:pPr>
            <a:fld id="{2036D8F8-6521-4A32-9230-F7E17F10CAC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304799"/>
            <a:ext cx="9448800" cy="685801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ar-SA" sz="3600" b="1" dirty="0" smtClean="0">
                <a:solidFill>
                  <a:srgbClr val="002060"/>
                </a:solidFill>
              </a:rPr>
              <a:t>6- إسهامات الدين الإسلامي في رفع فعالية نظام الاتصالات</a:t>
            </a:r>
            <a:endParaRPr lang="en-US" sz="36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49530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marL="514350" indent="-514350" algn="just">
              <a:buFont typeface="Wingdings 2" pitchFamily="18" charset="2"/>
              <a:buNone/>
              <a:defRPr/>
            </a:pPr>
            <a:r>
              <a:rPr lang="ar-SA" dirty="0" smtClean="0"/>
              <a:t>تتعدد الصور الإسلامية المشرقة في هذا المجال، والتي من أهمها:</a:t>
            </a:r>
          </a:p>
          <a:p>
            <a:pPr marL="514350" indent="-514350" algn="just">
              <a:buFont typeface="+mj-lt"/>
              <a:buAutoNum type="arabicPeriod"/>
              <a:defRPr/>
            </a:pPr>
            <a:r>
              <a:rPr lang="ar-SA" sz="3100" dirty="0" smtClean="0">
                <a:solidFill>
                  <a:srgbClr val="CC3300"/>
                </a:solidFill>
              </a:rPr>
              <a:t>المشاورة</a:t>
            </a:r>
            <a:r>
              <a:rPr lang="ar-SA" sz="3100" dirty="0" smtClean="0"/>
              <a:t>  بين أفراد الجماعة ومتخذي القرارات من القادة والإداريين.</a:t>
            </a:r>
          </a:p>
          <a:p>
            <a:pPr marL="514350" indent="-514350" algn="just">
              <a:buFont typeface="+mj-lt"/>
              <a:buAutoNum type="arabicPeriod"/>
              <a:defRPr/>
            </a:pPr>
            <a:r>
              <a:rPr lang="ar-SA" dirty="0" smtClean="0">
                <a:solidFill>
                  <a:srgbClr val="CC3300"/>
                </a:solidFill>
              </a:rPr>
              <a:t>الحرص على سيادة جو العمل وروح المودة والألفة والثقة التي يكللها الترابط الاجتماعي</a:t>
            </a:r>
            <a:r>
              <a:rPr lang="ar-SA" dirty="0" smtClean="0"/>
              <a:t>، مما يدفع بأفراد الاتصال إلى الصراحة وعدم إخفاء البيانات أو المعلومات المطلوبة لاتمام عملية الاتصال.</a:t>
            </a:r>
          </a:p>
          <a:p>
            <a:pPr marL="514350" indent="-514350" algn="just">
              <a:buFont typeface="+mj-lt"/>
              <a:buAutoNum type="arabicPeriod"/>
              <a:defRPr/>
            </a:pPr>
            <a:r>
              <a:rPr lang="ar-SA" dirty="0" smtClean="0">
                <a:solidFill>
                  <a:srgbClr val="CC3300"/>
                </a:solidFill>
              </a:rPr>
              <a:t>استخدام لغة سهلة ومفهومة وواضحة</a:t>
            </a:r>
            <a:r>
              <a:rPr lang="ar-SA" dirty="0" smtClean="0"/>
              <a:t>.</a:t>
            </a:r>
          </a:p>
          <a:p>
            <a:pPr marL="514350" indent="-514350" algn="just">
              <a:buFont typeface="+mj-lt"/>
              <a:buAutoNum type="arabicPeriod"/>
              <a:defRPr/>
            </a:pPr>
            <a:r>
              <a:rPr lang="ar-SA" dirty="0" smtClean="0">
                <a:solidFill>
                  <a:srgbClr val="CC3300"/>
                </a:solidFill>
              </a:rPr>
              <a:t>تشجيع العلاقات الشخصية بين العاملين في المنظمة </a:t>
            </a:r>
            <a:r>
              <a:rPr lang="ar-SA" dirty="0" smtClean="0"/>
              <a:t>من خلال النهي عن التباغض والتحاسد والتقاطع بين العاملين، وتشجيع المشاركة، وإيجاد روح المحبة.</a:t>
            </a:r>
          </a:p>
          <a:p>
            <a:pPr marL="514350" indent="-514350" algn="just">
              <a:buFont typeface="Wingdings 2" pitchFamily="18" charset="2"/>
              <a:buNone/>
              <a:defRPr/>
            </a:pPr>
            <a:endParaRPr 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503988"/>
            <a:ext cx="2133600" cy="365125"/>
          </a:xfrm>
        </p:spPr>
        <p:txBody>
          <a:bodyPr/>
          <a:lstStyle/>
          <a:p>
            <a:pPr>
              <a:defRPr/>
            </a:pPr>
            <a:fld id="{70B37EA1-4CB8-40CA-A69E-5186D15E233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799"/>
            <a:ext cx="9144000" cy="68580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ar-SA" sz="3800" b="1" dirty="0" smtClean="0">
                <a:solidFill>
                  <a:srgbClr val="00B050"/>
                </a:solidFill>
              </a:rPr>
              <a:t>(تابع) </a:t>
            </a:r>
            <a:r>
              <a:rPr lang="ar-SA" sz="3800" b="1" dirty="0" smtClean="0">
                <a:solidFill>
                  <a:srgbClr val="002060"/>
                </a:solidFill>
              </a:rPr>
              <a:t>إسهامات الدين الإسلامي في فعالية نظام الاتصالات</a:t>
            </a:r>
            <a:endParaRPr lang="en-US" sz="38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4953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514350" indent="-514350" algn="just">
              <a:buFont typeface="Rockwell" pitchFamily="18" charset="0"/>
              <a:buAutoNum type="arabicPeriod" startAt="5"/>
              <a:defRPr/>
            </a:pPr>
            <a:r>
              <a:rPr lang="ar-SA" dirty="0" smtClean="0">
                <a:solidFill>
                  <a:srgbClr val="CC3300"/>
                </a:solidFill>
              </a:rPr>
              <a:t>مخاطبة كل فرد بما يناسبه من أساليب المخاطبة</a:t>
            </a:r>
            <a:r>
              <a:rPr lang="ar-SA" dirty="0" smtClean="0"/>
              <a:t>.</a:t>
            </a:r>
          </a:p>
          <a:p>
            <a:pPr marL="514350" indent="-514350" algn="just">
              <a:buFont typeface="Rockwell" pitchFamily="18" charset="0"/>
              <a:buAutoNum type="arabicPeriod" startAt="5"/>
              <a:defRPr/>
            </a:pPr>
            <a:r>
              <a:rPr lang="ar-SA" dirty="0" smtClean="0">
                <a:solidFill>
                  <a:srgbClr val="CC3300"/>
                </a:solidFill>
              </a:rPr>
              <a:t>تحسين الاتصالات أثناء المقابلات</a:t>
            </a:r>
            <a:r>
              <a:rPr lang="ar-SA" dirty="0" smtClean="0"/>
              <a:t>، </a:t>
            </a:r>
            <a:r>
              <a:rPr lang="ar-SA" b="1" dirty="0" smtClean="0">
                <a:solidFill>
                  <a:srgbClr val="CC3300"/>
                </a:solidFill>
              </a:rPr>
              <a:t>ومن الإرشادات </a:t>
            </a:r>
            <a:r>
              <a:rPr lang="ar-SA" dirty="0" smtClean="0"/>
              <a:t>هنا: إفشاء السلام، وبشاشة الوجه، والمصافحة، واختيار طيب الحديث، والإنصات الجيد، والابتعاد عن لغو الحديث، والبعد عن الجدل والدفع بالتي هي أحسن، ...</a:t>
            </a:r>
          </a:p>
          <a:p>
            <a:pPr marL="514350" indent="-514350" algn="just">
              <a:buFont typeface="Rockwell" pitchFamily="18" charset="0"/>
              <a:buAutoNum type="arabicPeriod" startAt="5"/>
              <a:defRPr/>
            </a:pPr>
            <a:r>
              <a:rPr lang="ar-SA" dirty="0" smtClean="0">
                <a:solidFill>
                  <a:srgbClr val="CC3300"/>
                </a:solidFill>
              </a:rPr>
              <a:t>تقليل لظاهرة تصفية المعلومات عند انتقالها </a:t>
            </a:r>
            <a:r>
              <a:rPr lang="ar-SA" dirty="0" smtClean="0"/>
              <a:t>في قنوات الاتصال في المنظمة، ويتم ذلك من خلال الصدق في نقل المعلومة.</a:t>
            </a:r>
          </a:p>
          <a:p>
            <a:pPr marL="514350" indent="-514350" algn="ctr">
              <a:buFont typeface="Wingdings 2" pitchFamily="18" charset="2"/>
              <a:buNone/>
              <a:defRPr/>
            </a:pPr>
            <a:r>
              <a:rPr lang="ar-SA" dirty="0" smtClean="0"/>
              <a:t>                                                  ....الخ.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503988"/>
            <a:ext cx="2133600" cy="365125"/>
          </a:xfrm>
        </p:spPr>
        <p:txBody>
          <a:bodyPr/>
          <a:lstStyle/>
          <a:p>
            <a:pPr>
              <a:defRPr/>
            </a:pPr>
            <a:fld id="{F7DD2382-3BBB-4A1B-8A00-F9D8F8249EE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4"/>
          <p:cNvSpPr>
            <a:spLocks noGrp="1"/>
          </p:cNvSpPr>
          <p:nvPr>
            <p:ph type="ctrTitle"/>
          </p:nvPr>
        </p:nvSpPr>
        <p:spPr>
          <a:xfrm>
            <a:off x="562708" y="3810000"/>
            <a:ext cx="7772400" cy="14478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indent="0" algn="ctr" eaLnBrk="1" fontAlgn="auto" hangingPunct="1">
              <a:spcAft>
                <a:spcPts val="0"/>
              </a:spcAft>
              <a:defRPr/>
            </a:pPr>
            <a:r>
              <a:rPr lang="ar-SA" sz="4000" dirty="0">
                <a:solidFill>
                  <a:srgbClr val="000000"/>
                </a:solidFill>
                <a:latin typeface="+mn-lt"/>
                <a:ea typeface="+mn-ea"/>
                <a:cs typeface="PT Bold Heading" pitchFamily="2" charset="-78"/>
              </a:rPr>
              <a:t>تقنية </a:t>
            </a:r>
            <a:r>
              <a:rPr lang="ar-SA" sz="4000" dirty="0" smtClean="0">
                <a:solidFill>
                  <a:srgbClr val="000000"/>
                </a:solidFill>
                <a:latin typeface="+mn-lt"/>
                <a:ea typeface="+mn-ea"/>
                <a:cs typeface="PT Bold Heading" pitchFamily="2" charset="-78"/>
              </a:rPr>
              <a:t>المعلومات والاتصالات 2</a:t>
            </a:r>
            <a:endParaRPr lang="en-US" sz="4000" dirty="0">
              <a:solidFill>
                <a:srgbClr val="000000"/>
              </a:solidFill>
              <a:latin typeface="+mn-lt"/>
              <a:ea typeface="+mn-ea"/>
              <a:cs typeface="PT Bold Heading" pitchFamily="2" charset="-78"/>
            </a:endParaRPr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5562600" y="6508750"/>
            <a:ext cx="3001963" cy="274638"/>
          </a:xfrm>
          <a:ln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fld id="{F6BFDEB6-1FBC-415B-A418-3AE9E6C79E16}" type="slidenum">
              <a:rPr lang="ar-SA" sz="1300">
                <a:solidFill>
                  <a:schemeClr val="bg2">
                    <a:tint val="60000"/>
                    <a:satMod val="155000"/>
                  </a:schemeClr>
                </a:solidFill>
                <a:cs typeface="Arial" pitchFamily="34" charset="0"/>
              </a:rPr>
              <a:pPr algn="l">
                <a:defRPr/>
              </a:pPr>
              <a:t>2</a:t>
            </a:fld>
            <a:endParaRPr lang="en-US" sz="1300">
              <a:solidFill>
                <a:schemeClr val="bg2">
                  <a:tint val="60000"/>
                  <a:satMod val="155000"/>
                </a:schemeClr>
              </a:solidFill>
              <a:cs typeface="Arial" pitchFamily="34" charset="0"/>
            </a:endParaRPr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2601913" y="2133600"/>
            <a:ext cx="3940175" cy="1447800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dirty="0">
                <a:solidFill>
                  <a:srgbClr val="000000"/>
                </a:solidFill>
                <a:cs typeface="PT Bold Heading" pitchFamily="2" charset="-78"/>
              </a:rPr>
              <a:t>المحاضرة الحادية عشر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969977" y="1981201"/>
            <a:ext cx="2400300" cy="2524125"/>
            <a:chOff x="5210750" y="1066800"/>
            <a:chExt cx="2976900" cy="313067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" name="Oval 6"/>
            <p:cNvSpPr/>
            <p:nvPr/>
          </p:nvSpPr>
          <p:spPr>
            <a:xfrm>
              <a:off x="5321612" y="1143591"/>
              <a:ext cx="2767899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7416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9700" name="Rectangle 8"/>
          <p:cNvSpPr>
            <a:spLocks noChangeArrowheads="1"/>
          </p:cNvSpPr>
          <p:nvPr/>
        </p:nvSpPr>
        <p:spPr bwMode="auto">
          <a:xfrm>
            <a:off x="3165475" y="3352800"/>
            <a:ext cx="26019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ar-EG" sz="7200">
                <a:solidFill>
                  <a:schemeClr val="bg1"/>
                </a:solidFill>
                <a:latin typeface="Calibri" pitchFamily="34" charset="0"/>
              </a:rPr>
              <a:t>بحمد الله</a:t>
            </a:r>
            <a:endParaRPr lang="en-US" sz="7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701" name="Freeform 6"/>
          <p:cNvSpPr>
            <a:spLocks noEditPoints="1"/>
          </p:cNvSpPr>
          <p:nvPr/>
        </p:nvSpPr>
        <p:spPr bwMode="auto">
          <a:xfrm>
            <a:off x="3165475" y="2209800"/>
            <a:ext cx="2482850" cy="1236663"/>
          </a:xfrm>
          <a:custGeom>
            <a:avLst/>
            <a:gdLst>
              <a:gd name="T0" fmla="*/ 2147483647 w 1687"/>
              <a:gd name="T1" fmla="*/ 2147483647 h 775"/>
              <a:gd name="T2" fmla="*/ 2147483647 w 1687"/>
              <a:gd name="T3" fmla="*/ 2147483647 h 775"/>
              <a:gd name="T4" fmla="*/ 2147483647 w 1687"/>
              <a:gd name="T5" fmla="*/ 2147483647 h 775"/>
              <a:gd name="T6" fmla="*/ 2147483647 w 1687"/>
              <a:gd name="T7" fmla="*/ 2147483647 h 775"/>
              <a:gd name="T8" fmla="*/ 2147483647 w 1687"/>
              <a:gd name="T9" fmla="*/ 2147483647 h 775"/>
              <a:gd name="T10" fmla="*/ 2147483647 w 1687"/>
              <a:gd name="T11" fmla="*/ 2147483647 h 775"/>
              <a:gd name="T12" fmla="*/ 2147483647 w 1687"/>
              <a:gd name="T13" fmla="*/ 2147483647 h 775"/>
              <a:gd name="T14" fmla="*/ 2147483647 w 1687"/>
              <a:gd name="T15" fmla="*/ 2147483647 h 775"/>
              <a:gd name="T16" fmla="*/ 2147483647 w 1687"/>
              <a:gd name="T17" fmla="*/ 2147483647 h 775"/>
              <a:gd name="T18" fmla="*/ 2147483647 w 1687"/>
              <a:gd name="T19" fmla="*/ 2147483647 h 775"/>
              <a:gd name="T20" fmla="*/ 2147483647 w 1687"/>
              <a:gd name="T21" fmla="*/ 2147483647 h 775"/>
              <a:gd name="T22" fmla="*/ 0 w 1687"/>
              <a:gd name="T23" fmla="*/ 2147483647 h 775"/>
              <a:gd name="T24" fmla="*/ 2147483647 w 1687"/>
              <a:gd name="T25" fmla="*/ 2147483647 h 775"/>
              <a:gd name="T26" fmla="*/ 2147483647 w 1687"/>
              <a:gd name="T27" fmla="*/ 2147483647 h 775"/>
              <a:gd name="T28" fmla="*/ 2147483647 w 1687"/>
              <a:gd name="T29" fmla="*/ 2147483647 h 775"/>
              <a:gd name="T30" fmla="*/ 2147483647 w 1687"/>
              <a:gd name="T31" fmla="*/ 2147483647 h 775"/>
              <a:gd name="T32" fmla="*/ 2147483647 w 1687"/>
              <a:gd name="T33" fmla="*/ 2147483647 h 775"/>
              <a:gd name="T34" fmla="*/ 2147483647 w 1687"/>
              <a:gd name="T35" fmla="*/ 2147483647 h 775"/>
              <a:gd name="T36" fmla="*/ 2147483647 w 1687"/>
              <a:gd name="T37" fmla="*/ 2147483647 h 775"/>
              <a:gd name="T38" fmla="*/ 2147483647 w 1687"/>
              <a:gd name="T39" fmla="*/ 2147483647 h 775"/>
              <a:gd name="T40" fmla="*/ 2147483647 w 1687"/>
              <a:gd name="T41" fmla="*/ 2147483647 h 775"/>
              <a:gd name="T42" fmla="*/ 2147483647 w 1687"/>
              <a:gd name="T43" fmla="*/ 2147483647 h 775"/>
              <a:gd name="T44" fmla="*/ 2147483647 w 1687"/>
              <a:gd name="T45" fmla="*/ 2147483647 h 775"/>
              <a:gd name="T46" fmla="*/ 2147483647 w 1687"/>
              <a:gd name="T47" fmla="*/ 2147483647 h 775"/>
              <a:gd name="T48" fmla="*/ 2147483647 w 1687"/>
              <a:gd name="T49" fmla="*/ 2147483647 h 775"/>
              <a:gd name="T50" fmla="*/ 2147483647 w 1687"/>
              <a:gd name="T51" fmla="*/ 2147483647 h 775"/>
              <a:gd name="T52" fmla="*/ 2147483647 w 1687"/>
              <a:gd name="T53" fmla="*/ 2147483647 h 775"/>
              <a:gd name="T54" fmla="*/ 2147483647 w 1687"/>
              <a:gd name="T55" fmla="*/ 2147483647 h 775"/>
              <a:gd name="T56" fmla="*/ 2147483647 w 1687"/>
              <a:gd name="T57" fmla="*/ 2147483647 h 775"/>
              <a:gd name="T58" fmla="*/ 2147483647 w 1687"/>
              <a:gd name="T59" fmla="*/ 2147483647 h 775"/>
              <a:gd name="T60" fmla="*/ 2147483647 w 1687"/>
              <a:gd name="T61" fmla="*/ 2147483647 h 775"/>
              <a:gd name="T62" fmla="*/ 2147483647 w 1687"/>
              <a:gd name="T63" fmla="*/ 2147483647 h 775"/>
              <a:gd name="T64" fmla="*/ 2147483647 w 1687"/>
              <a:gd name="T65" fmla="*/ 2147483647 h 775"/>
              <a:gd name="T66" fmla="*/ 2147483647 w 1687"/>
              <a:gd name="T67" fmla="*/ 2147483647 h 775"/>
              <a:gd name="T68" fmla="*/ 2147483647 w 1687"/>
              <a:gd name="T69" fmla="*/ 2147483647 h 775"/>
              <a:gd name="T70" fmla="*/ 2147483647 w 1687"/>
              <a:gd name="T71" fmla="*/ 2147483647 h 775"/>
              <a:gd name="T72" fmla="*/ 2147483647 w 1687"/>
              <a:gd name="T73" fmla="*/ 2147483647 h 775"/>
              <a:gd name="T74" fmla="*/ 2147483647 w 1687"/>
              <a:gd name="T75" fmla="*/ 2147483647 h 775"/>
              <a:gd name="T76" fmla="*/ 2147483647 w 1687"/>
              <a:gd name="T77" fmla="*/ 2147483647 h 775"/>
              <a:gd name="T78" fmla="*/ 2147483647 w 1687"/>
              <a:gd name="T79" fmla="*/ 2147483647 h 775"/>
              <a:gd name="T80" fmla="*/ 2147483647 w 1687"/>
              <a:gd name="T81" fmla="*/ 2147483647 h 775"/>
              <a:gd name="T82" fmla="*/ 2147483647 w 1687"/>
              <a:gd name="T83" fmla="*/ 2147483647 h 775"/>
              <a:gd name="T84" fmla="*/ 2147483647 w 1687"/>
              <a:gd name="T85" fmla="*/ 2147483647 h 775"/>
              <a:gd name="T86" fmla="*/ 2147483647 w 1687"/>
              <a:gd name="T87" fmla="*/ 2147483647 h 775"/>
              <a:gd name="T88" fmla="*/ 2147483647 w 1687"/>
              <a:gd name="T89" fmla="*/ 2147483647 h 775"/>
              <a:gd name="T90" fmla="*/ 2147483647 w 1687"/>
              <a:gd name="T91" fmla="*/ 2147483647 h 775"/>
              <a:gd name="T92" fmla="*/ 2147483647 w 1687"/>
              <a:gd name="T93" fmla="*/ 2147483647 h 775"/>
              <a:gd name="T94" fmla="*/ 2147483647 w 1687"/>
              <a:gd name="T95" fmla="*/ 2147483647 h 775"/>
              <a:gd name="T96" fmla="*/ 2147483647 w 1687"/>
              <a:gd name="T97" fmla="*/ 2147483647 h 775"/>
              <a:gd name="T98" fmla="*/ 2147483647 w 1687"/>
              <a:gd name="T99" fmla="*/ 2147483647 h 775"/>
              <a:gd name="T100" fmla="*/ 2147483647 w 1687"/>
              <a:gd name="T101" fmla="*/ 2147483647 h 775"/>
              <a:gd name="T102" fmla="*/ 2147483647 w 1687"/>
              <a:gd name="T103" fmla="*/ 2147483647 h 775"/>
              <a:gd name="T104" fmla="*/ 2147483647 w 1687"/>
              <a:gd name="T105" fmla="*/ 2147483647 h 775"/>
              <a:gd name="T106" fmla="*/ 2147483647 w 1687"/>
              <a:gd name="T107" fmla="*/ 2147483647 h 775"/>
              <a:gd name="T108" fmla="*/ 2147483647 w 1687"/>
              <a:gd name="T109" fmla="*/ 2147483647 h 775"/>
              <a:gd name="T110" fmla="*/ 2147483647 w 1687"/>
              <a:gd name="T111" fmla="*/ 2147483647 h 775"/>
              <a:gd name="T112" fmla="*/ 2147483647 w 1687"/>
              <a:gd name="T113" fmla="*/ 2147483647 h 775"/>
              <a:gd name="T114" fmla="*/ 2147483647 w 1687"/>
              <a:gd name="T115" fmla="*/ 2147483647 h 775"/>
              <a:gd name="T116" fmla="*/ 2147483647 w 1687"/>
              <a:gd name="T117" fmla="*/ 2147483647 h 775"/>
              <a:gd name="T118" fmla="*/ 2147483647 w 1687"/>
              <a:gd name="T119" fmla="*/ 2147483647 h 775"/>
              <a:gd name="T120" fmla="*/ 2147483647 w 1687"/>
              <a:gd name="T121" fmla="*/ 2147483647 h 775"/>
              <a:gd name="T122" fmla="*/ 2147483647 w 1687"/>
              <a:gd name="T123" fmla="*/ 2147483647 h 7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687"/>
              <a:gd name="T187" fmla="*/ 0 h 775"/>
              <a:gd name="T188" fmla="*/ 1687 w 1687"/>
              <a:gd name="T189" fmla="*/ 775 h 77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687" h="775">
                <a:moveTo>
                  <a:pt x="1374" y="74"/>
                </a:moveTo>
                <a:lnTo>
                  <a:pt x="1308" y="141"/>
                </a:lnTo>
                <a:lnTo>
                  <a:pt x="1248" y="80"/>
                </a:lnTo>
                <a:lnTo>
                  <a:pt x="1177" y="152"/>
                </a:lnTo>
                <a:lnTo>
                  <a:pt x="1100" y="75"/>
                </a:lnTo>
                <a:lnTo>
                  <a:pt x="1169" y="8"/>
                </a:lnTo>
                <a:lnTo>
                  <a:pt x="1229" y="68"/>
                </a:lnTo>
                <a:lnTo>
                  <a:pt x="1298" y="0"/>
                </a:lnTo>
                <a:lnTo>
                  <a:pt x="1374" y="74"/>
                </a:lnTo>
                <a:close/>
                <a:moveTo>
                  <a:pt x="1687" y="612"/>
                </a:moveTo>
                <a:lnTo>
                  <a:pt x="1686" y="635"/>
                </a:lnTo>
                <a:lnTo>
                  <a:pt x="1683" y="657"/>
                </a:lnTo>
                <a:lnTo>
                  <a:pt x="1677" y="678"/>
                </a:lnTo>
                <a:lnTo>
                  <a:pt x="1669" y="698"/>
                </a:lnTo>
                <a:lnTo>
                  <a:pt x="1656" y="723"/>
                </a:lnTo>
                <a:lnTo>
                  <a:pt x="1649" y="731"/>
                </a:lnTo>
                <a:lnTo>
                  <a:pt x="1641" y="739"/>
                </a:lnTo>
                <a:lnTo>
                  <a:pt x="1633" y="745"/>
                </a:lnTo>
                <a:lnTo>
                  <a:pt x="1623" y="750"/>
                </a:lnTo>
                <a:lnTo>
                  <a:pt x="1603" y="753"/>
                </a:lnTo>
                <a:lnTo>
                  <a:pt x="1583" y="751"/>
                </a:lnTo>
                <a:lnTo>
                  <a:pt x="1561" y="743"/>
                </a:lnTo>
                <a:lnTo>
                  <a:pt x="1542" y="731"/>
                </a:lnTo>
                <a:lnTo>
                  <a:pt x="1523" y="715"/>
                </a:lnTo>
                <a:lnTo>
                  <a:pt x="1504" y="695"/>
                </a:lnTo>
                <a:lnTo>
                  <a:pt x="1488" y="672"/>
                </a:lnTo>
                <a:lnTo>
                  <a:pt x="1474" y="646"/>
                </a:lnTo>
                <a:lnTo>
                  <a:pt x="1462" y="619"/>
                </a:lnTo>
                <a:lnTo>
                  <a:pt x="1425" y="640"/>
                </a:lnTo>
                <a:lnTo>
                  <a:pt x="1387" y="660"/>
                </a:lnTo>
                <a:lnTo>
                  <a:pt x="1346" y="678"/>
                </a:lnTo>
                <a:lnTo>
                  <a:pt x="1305" y="694"/>
                </a:lnTo>
                <a:lnTo>
                  <a:pt x="1251" y="710"/>
                </a:lnTo>
                <a:lnTo>
                  <a:pt x="1198" y="722"/>
                </a:lnTo>
                <a:lnTo>
                  <a:pt x="1146" y="729"/>
                </a:lnTo>
                <a:lnTo>
                  <a:pt x="1095" y="731"/>
                </a:lnTo>
                <a:lnTo>
                  <a:pt x="1060" y="728"/>
                </a:lnTo>
                <a:lnTo>
                  <a:pt x="1025" y="719"/>
                </a:lnTo>
                <a:lnTo>
                  <a:pt x="1008" y="711"/>
                </a:lnTo>
                <a:lnTo>
                  <a:pt x="991" y="702"/>
                </a:lnTo>
                <a:lnTo>
                  <a:pt x="974" y="691"/>
                </a:lnTo>
                <a:lnTo>
                  <a:pt x="957" y="678"/>
                </a:lnTo>
                <a:lnTo>
                  <a:pt x="929" y="653"/>
                </a:lnTo>
                <a:lnTo>
                  <a:pt x="908" y="627"/>
                </a:lnTo>
                <a:lnTo>
                  <a:pt x="900" y="615"/>
                </a:lnTo>
                <a:lnTo>
                  <a:pt x="895" y="603"/>
                </a:lnTo>
                <a:lnTo>
                  <a:pt x="889" y="577"/>
                </a:lnTo>
                <a:lnTo>
                  <a:pt x="780" y="628"/>
                </a:lnTo>
                <a:lnTo>
                  <a:pt x="659" y="683"/>
                </a:lnTo>
                <a:lnTo>
                  <a:pt x="603" y="706"/>
                </a:lnTo>
                <a:lnTo>
                  <a:pt x="552" y="724"/>
                </a:lnTo>
                <a:lnTo>
                  <a:pt x="481" y="746"/>
                </a:lnTo>
                <a:lnTo>
                  <a:pt x="415" y="762"/>
                </a:lnTo>
                <a:lnTo>
                  <a:pt x="355" y="772"/>
                </a:lnTo>
                <a:lnTo>
                  <a:pt x="302" y="775"/>
                </a:lnTo>
                <a:lnTo>
                  <a:pt x="268" y="774"/>
                </a:lnTo>
                <a:lnTo>
                  <a:pt x="236" y="772"/>
                </a:lnTo>
                <a:lnTo>
                  <a:pt x="206" y="769"/>
                </a:lnTo>
                <a:lnTo>
                  <a:pt x="178" y="764"/>
                </a:lnTo>
                <a:lnTo>
                  <a:pt x="153" y="758"/>
                </a:lnTo>
                <a:lnTo>
                  <a:pt x="129" y="751"/>
                </a:lnTo>
                <a:lnTo>
                  <a:pt x="107" y="741"/>
                </a:lnTo>
                <a:lnTo>
                  <a:pt x="88" y="731"/>
                </a:lnTo>
                <a:lnTo>
                  <a:pt x="68" y="717"/>
                </a:lnTo>
                <a:lnTo>
                  <a:pt x="50" y="701"/>
                </a:lnTo>
                <a:lnTo>
                  <a:pt x="35" y="681"/>
                </a:lnTo>
                <a:lnTo>
                  <a:pt x="22" y="661"/>
                </a:lnTo>
                <a:lnTo>
                  <a:pt x="12" y="639"/>
                </a:lnTo>
                <a:lnTo>
                  <a:pt x="8" y="626"/>
                </a:lnTo>
                <a:lnTo>
                  <a:pt x="5" y="613"/>
                </a:lnTo>
                <a:lnTo>
                  <a:pt x="1" y="587"/>
                </a:lnTo>
                <a:lnTo>
                  <a:pt x="0" y="558"/>
                </a:lnTo>
                <a:lnTo>
                  <a:pt x="2" y="523"/>
                </a:lnTo>
                <a:lnTo>
                  <a:pt x="6" y="491"/>
                </a:lnTo>
                <a:lnTo>
                  <a:pt x="13" y="459"/>
                </a:lnTo>
                <a:lnTo>
                  <a:pt x="23" y="428"/>
                </a:lnTo>
                <a:lnTo>
                  <a:pt x="34" y="407"/>
                </a:lnTo>
                <a:lnTo>
                  <a:pt x="48" y="381"/>
                </a:lnTo>
                <a:lnTo>
                  <a:pt x="66" y="379"/>
                </a:lnTo>
                <a:lnTo>
                  <a:pt x="52" y="411"/>
                </a:lnTo>
                <a:lnTo>
                  <a:pt x="45" y="432"/>
                </a:lnTo>
                <a:lnTo>
                  <a:pt x="41" y="455"/>
                </a:lnTo>
                <a:lnTo>
                  <a:pt x="38" y="478"/>
                </a:lnTo>
                <a:lnTo>
                  <a:pt x="37" y="502"/>
                </a:lnTo>
                <a:lnTo>
                  <a:pt x="38" y="522"/>
                </a:lnTo>
                <a:lnTo>
                  <a:pt x="42" y="540"/>
                </a:lnTo>
                <a:lnTo>
                  <a:pt x="47" y="557"/>
                </a:lnTo>
                <a:lnTo>
                  <a:pt x="55" y="573"/>
                </a:lnTo>
                <a:lnTo>
                  <a:pt x="66" y="588"/>
                </a:lnTo>
                <a:lnTo>
                  <a:pt x="78" y="603"/>
                </a:lnTo>
                <a:lnTo>
                  <a:pt x="93" y="616"/>
                </a:lnTo>
                <a:lnTo>
                  <a:pt x="110" y="629"/>
                </a:lnTo>
                <a:lnTo>
                  <a:pt x="128" y="641"/>
                </a:lnTo>
                <a:lnTo>
                  <a:pt x="149" y="650"/>
                </a:lnTo>
                <a:lnTo>
                  <a:pt x="171" y="659"/>
                </a:lnTo>
                <a:lnTo>
                  <a:pt x="183" y="662"/>
                </a:lnTo>
                <a:lnTo>
                  <a:pt x="194" y="665"/>
                </a:lnTo>
                <a:lnTo>
                  <a:pt x="220" y="671"/>
                </a:lnTo>
                <a:lnTo>
                  <a:pt x="245" y="675"/>
                </a:lnTo>
                <a:lnTo>
                  <a:pt x="274" y="677"/>
                </a:lnTo>
                <a:lnTo>
                  <a:pt x="304" y="678"/>
                </a:lnTo>
                <a:lnTo>
                  <a:pt x="352" y="676"/>
                </a:lnTo>
                <a:lnTo>
                  <a:pt x="379" y="673"/>
                </a:lnTo>
                <a:lnTo>
                  <a:pt x="405" y="669"/>
                </a:lnTo>
                <a:lnTo>
                  <a:pt x="462" y="657"/>
                </a:lnTo>
                <a:lnTo>
                  <a:pt x="522" y="641"/>
                </a:lnTo>
                <a:lnTo>
                  <a:pt x="571" y="625"/>
                </a:lnTo>
                <a:lnTo>
                  <a:pt x="623" y="606"/>
                </a:lnTo>
                <a:lnTo>
                  <a:pt x="738" y="559"/>
                </a:lnTo>
                <a:lnTo>
                  <a:pt x="923" y="476"/>
                </a:lnTo>
                <a:lnTo>
                  <a:pt x="927" y="494"/>
                </a:lnTo>
                <a:lnTo>
                  <a:pt x="932" y="512"/>
                </a:lnTo>
                <a:lnTo>
                  <a:pt x="940" y="529"/>
                </a:lnTo>
                <a:lnTo>
                  <a:pt x="949" y="545"/>
                </a:lnTo>
                <a:lnTo>
                  <a:pt x="961" y="561"/>
                </a:lnTo>
                <a:lnTo>
                  <a:pt x="975" y="575"/>
                </a:lnTo>
                <a:lnTo>
                  <a:pt x="990" y="588"/>
                </a:lnTo>
                <a:lnTo>
                  <a:pt x="1007" y="600"/>
                </a:lnTo>
                <a:lnTo>
                  <a:pt x="1035" y="617"/>
                </a:lnTo>
                <a:lnTo>
                  <a:pt x="1049" y="624"/>
                </a:lnTo>
                <a:lnTo>
                  <a:pt x="1064" y="629"/>
                </a:lnTo>
                <a:lnTo>
                  <a:pt x="1092" y="637"/>
                </a:lnTo>
                <a:lnTo>
                  <a:pt x="1106" y="639"/>
                </a:lnTo>
                <a:lnTo>
                  <a:pt x="1120" y="639"/>
                </a:lnTo>
                <a:lnTo>
                  <a:pt x="1164" y="638"/>
                </a:lnTo>
                <a:lnTo>
                  <a:pt x="1210" y="631"/>
                </a:lnTo>
                <a:lnTo>
                  <a:pt x="1256" y="622"/>
                </a:lnTo>
                <a:lnTo>
                  <a:pt x="1304" y="608"/>
                </a:lnTo>
                <a:lnTo>
                  <a:pt x="1343" y="593"/>
                </a:lnTo>
                <a:lnTo>
                  <a:pt x="1379" y="578"/>
                </a:lnTo>
                <a:lnTo>
                  <a:pt x="1411" y="561"/>
                </a:lnTo>
                <a:lnTo>
                  <a:pt x="1439" y="543"/>
                </a:lnTo>
                <a:lnTo>
                  <a:pt x="1429" y="509"/>
                </a:lnTo>
                <a:lnTo>
                  <a:pt x="1415" y="445"/>
                </a:lnTo>
                <a:lnTo>
                  <a:pt x="1409" y="413"/>
                </a:lnTo>
                <a:lnTo>
                  <a:pt x="1406" y="365"/>
                </a:lnTo>
                <a:lnTo>
                  <a:pt x="1403" y="317"/>
                </a:lnTo>
                <a:lnTo>
                  <a:pt x="1385" y="251"/>
                </a:lnTo>
                <a:lnTo>
                  <a:pt x="1411" y="149"/>
                </a:lnTo>
                <a:lnTo>
                  <a:pt x="1507" y="340"/>
                </a:lnTo>
                <a:lnTo>
                  <a:pt x="1507" y="365"/>
                </a:lnTo>
                <a:lnTo>
                  <a:pt x="1465" y="336"/>
                </a:lnTo>
                <a:lnTo>
                  <a:pt x="1461" y="341"/>
                </a:lnTo>
                <a:lnTo>
                  <a:pt x="1458" y="347"/>
                </a:lnTo>
                <a:lnTo>
                  <a:pt x="1461" y="381"/>
                </a:lnTo>
                <a:lnTo>
                  <a:pt x="1469" y="424"/>
                </a:lnTo>
                <a:lnTo>
                  <a:pt x="1475" y="451"/>
                </a:lnTo>
                <a:lnTo>
                  <a:pt x="1483" y="475"/>
                </a:lnTo>
                <a:lnTo>
                  <a:pt x="1491" y="495"/>
                </a:lnTo>
                <a:lnTo>
                  <a:pt x="1501" y="511"/>
                </a:lnTo>
                <a:lnTo>
                  <a:pt x="1525" y="498"/>
                </a:lnTo>
                <a:lnTo>
                  <a:pt x="1549" y="490"/>
                </a:lnTo>
                <a:lnTo>
                  <a:pt x="1571" y="483"/>
                </a:lnTo>
                <a:lnTo>
                  <a:pt x="1592" y="481"/>
                </a:lnTo>
                <a:lnTo>
                  <a:pt x="1616" y="484"/>
                </a:lnTo>
                <a:lnTo>
                  <a:pt x="1626" y="488"/>
                </a:lnTo>
                <a:lnTo>
                  <a:pt x="1636" y="494"/>
                </a:lnTo>
                <a:lnTo>
                  <a:pt x="1651" y="506"/>
                </a:lnTo>
                <a:lnTo>
                  <a:pt x="1663" y="518"/>
                </a:lnTo>
                <a:lnTo>
                  <a:pt x="1672" y="532"/>
                </a:lnTo>
                <a:lnTo>
                  <a:pt x="1680" y="548"/>
                </a:lnTo>
                <a:lnTo>
                  <a:pt x="1685" y="576"/>
                </a:lnTo>
                <a:lnTo>
                  <a:pt x="1687" y="612"/>
                </a:lnTo>
                <a:close/>
                <a:moveTo>
                  <a:pt x="553" y="364"/>
                </a:moveTo>
                <a:lnTo>
                  <a:pt x="487" y="431"/>
                </a:lnTo>
                <a:lnTo>
                  <a:pt x="428" y="370"/>
                </a:lnTo>
                <a:lnTo>
                  <a:pt x="356" y="441"/>
                </a:lnTo>
                <a:lnTo>
                  <a:pt x="280" y="365"/>
                </a:lnTo>
                <a:lnTo>
                  <a:pt x="347" y="297"/>
                </a:lnTo>
                <a:lnTo>
                  <a:pt x="409" y="359"/>
                </a:lnTo>
                <a:lnTo>
                  <a:pt x="479" y="289"/>
                </a:lnTo>
                <a:lnTo>
                  <a:pt x="553" y="364"/>
                </a:lnTo>
                <a:close/>
                <a:moveTo>
                  <a:pt x="1636" y="637"/>
                </a:moveTo>
                <a:lnTo>
                  <a:pt x="1622" y="613"/>
                </a:lnTo>
                <a:lnTo>
                  <a:pt x="1605" y="593"/>
                </a:lnTo>
                <a:lnTo>
                  <a:pt x="1597" y="587"/>
                </a:lnTo>
                <a:lnTo>
                  <a:pt x="1589" y="583"/>
                </a:lnTo>
                <a:lnTo>
                  <a:pt x="1577" y="582"/>
                </a:lnTo>
                <a:lnTo>
                  <a:pt x="1561" y="584"/>
                </a:lnTo>
                <a:lnTo>
                  <a:pt x="1543" y="591"/>
                </a:lnTo>
                <a:lnTo>
                  <a:pt x="1536" y="595"/>
                </a:lnTo>
                <a:lnTo>
                  <a:pt x="1556" y="624"/>
                </a:lnTo>
                <a:lnTo>
                  <a:pt x="1568" y="636"/>
                </a:lnTo>
                <a:lnTo>
                  <a:pt x="1580" y="644"/>
                </a:lnTo>
                <a:lnTo>
                  <a:pt x="1590" y="649"/>
                </a:lnTo>
                <a:lnTo>
                  <a:pt x="1601" y="652"/>
                </a:lnTo>
                <a:lnTo>
                  <a:pt x="1611" y="649"/>
                </a:lnTo>
                <a:lnTo>
                  <a:pt x="1625" y="644"/>
                </a:lnTo>
                <a:lnTo>
                  <a:pt x="1636" y="637"/>
                </a:lnTo>
                <a:close/>
                <a:moveTo>
                  <a:pt x="1288" y="458"/>
                </a:moveTo>
                <a:lnTo>
                  <a:pt x="1287" y="475"/>
                </a:lnTo>
                <a:lnTo>
                  <a:pt x="1285" y="489"/>
                </a:lnTo>
                <a:lnTo>
                  <a:pt x="1280" y="500"/>
                </a:lnTo>
                <a:lnTo>
                  <a:pt x="1275" y="509"/>
                </a:lnTo>
                <a:lnTo>
                  <a:pt x="1268" y="516"/>
                </a:lnTo>
                <a:lnTo>
                  <a:pt x="1259" y="522"/>
                </a:lnTo>
                <a:lnTo>
                  <a:pt x="1248" y="525"/>
                </a:lnTo>
                <a:lnTo>
                  <a:pt x="1237" y="526"/>
                </a:lnTo>
                <a:lnTo>
                  <a:pt x="1222" y="523"/>
                </a:lnTo>
                <a:lnTo>
                  <a:pt x="1214" y="518"/>
                </a:lnTo>
                <a:lnTo>
                  <a:pt x="1208" y="513"/>
                </a:lnTo>
                <a:lnTo>
                  <a:pt x="1198" y="499"/>
                </a:lnTo>
                <a:lnTo>
                  <a:pt x="1191" y="483"/>
                </a:lnTo>
                <a:lnTo>
                  <a:pt x="1183" y="505"/>
                </a:lnTo>
                <a:lnTo>
                  <a:pt x="1179" y="513"/>
                </a:lnTo>
                <a:lnTo>
                  <a:pt x="1173" y="523"/>
                </a:lnTo>
                <a:lnTo>
                  <a:pt x="1165" y="529"/>
                </a:lnTo>
                <a:lnTo>
                  <a:pt x="1158" y="534"/>
                </a:lnTo>
                <a:lnTo>
                  <a:pt x="1150" y="538"/>
                </a:lnTo>
                <a:lnTo>
                  <a:pt x="1142" y="539"/>
                </a:lnTo>
                <a:lnTo>
                  <a:pt x="1134" y="538"/>
                </a:lnTo>
                <a:lnTo>
                  <a:pt x="1123" y="534"/>
                </a:lnTo>
                <a:lnTo>
                  <a:pt x="1114" y="529"/>
                </a:lnTo>
                <a:lnTo>
                  <a:pt x="1107" y="522"/>
                </a:lnTo>
                <a:lnTo>
                  <a:pt x="1101" y="513"/>
                </a:lnTo>
                <a:lnTo>
                  <a:pt x="1097" y="504"/>
                </a:lnTo>
                <a:lnTo>
                  <a:pt x="1094" y="492"/>
                </a:lnTo>
                <a:lnTo>
                  <a:pt x="1092" y="466"/>
                </a:lnTo>
                <a:lnTo>
                  <a:pt x="1095" y="430"/>
                </a:lnTo>
                <a:lnTo>
                  <a:pt x="1098" y="407"/>
                </a:lnTo>
                <a:lnTo>
                  <a:pt x="1070" y="439"/>
                </a:lnTo>
                <a:lnTo>
                  <a:pt x="1070" y="427"/>
                </a:lnTo>
                <a:lnTo>
                  <a:pt x="1079" y="408"/>
                </a:lnTo>
                <a:lnTo>
                  <a:pt x="1094" y="387"/>
                </a:lnTo>
                <a:lnTo>
                  <a:pt x="1113" y="373"/>
                </a:lnTo>
                <a:lnTo>
                  <a:pt x="1112" y="399"/>
                </a:lnTo>
                <a:lnTo>
                  <a:pt x="1112" y="424"/>
                </a:lnTo>
                <a:lnTo>
                  <a:pt x="1113" y="455"/>
                </a:lnTo>
                <a:lnTo>
                  <a:pt x="1117" y="476"/>
                </a:lnTo>
                <a:lnTo>
                  <a:pt x="1122" y="483"/>
                </a:lnTo>
                <a:lnTo>
                  <a:pt x="1127" y="490"/>
                </a:lnTo>
                <a:lnTo>
                  <a:pt x="1133" y="493"/>
                </a:lnTo>
                <a:lnTo>
                  <a:pt x="1142" y="494"/>
                </a:lnTo>
                <a:lnTo>
                  <a:pt x="1157" y="490"/>
                </a:lnTo>
                <a:lnTo>
                  <a:pt x="1164" y="485"/>
                </a:lnTo>
                <a:lnTo>
                  <a:pt x="1172" y="480"/>
                </a:lnTo>
                <a:lnTo>
                  <a:pt x="1181" y="467"/>
                </a:lnTo>
                <a:lnTo>
                  <a:pt x="1186" y="455"/>
                </a:lnTo>
                <a:lnTo>
                  <a:pt x="1182" y="433"/>
                </a:lnTo>
                <a:lnTo>
                  <a:pt x="1175" y="403"/>
                </a:lnTo>
                <a:lnTo>
                  <a:pt x="1171" y="387"/>
                </a:lnTo>
                <a:lnTo>
                  <a:pt x="1191" y="359"/>
                </a:lnTo>
                <a:lnTo>
                  <a:pt x="1196" y="376"/>
                </a:lnTo>
                <a:lnTo>
                  <a:pt x="1203" y="399"/>
                </a:lnTo>
                <a:lnTo>
                  <a:pt x="1206" y="425"/>
                </a:lnTo>
                <a:lnTo>
                  <a:pt x="1210" y="448"/>
                </a:lnTo>
                <a:lnTo>
                  <a:pt x="1214" y="464"/>
                </a:lnTo>
                <a:lnTo>
                  <a:pt x="1221" y="473"/>
                </a:lnTo>
                <a:lnTo>
                  <a:pt x="1227" y="480"/>
                </a:lnTo>
                <a:lnTo>
                  <a:pt x="1236" y="483"/>
                </a:lnTo>
                <a:lnTo>
                  <a:pt x="1246" y="484"/>
                </a:lnTo>
                <a:lnTo>
                  <a:pt x="1255" y="483"/>
                </a:lnTo>
                <a:lnTo>
                  <a:pt x="1261" y="479"/>
                </a:lnTo>
                <a:lnTo>
                  <a:pt x="1265" y="473"/>
                </a:lnTo>
                <a:lnTo>
                  <a:pt x="1268" y="464"/>
                </a:lnTo>
                <a:lnTo>
                  <a:pt x="1263" y="444"/>
                </a:lnTo>
                <a:lnTo>
                  <a:pt x="1260" y="431"/>
                </a:lnTo>
                <a:lnTo>
                  <a:pt x="1254" y="415"/>
                </a:lnTo>
                <a:lnTo>
                  <a:pt x="1239" y="384"/>
                </a:lnTo>
                <a:lnTo>
                  <a:pt x="1261" y="353"/>
                </a:lnTo>
                <a:lnTo>
                  <a:pt x="1279" y="401"/>
                </a:lnTo>
                <a:lnTo>
                  <a:pt x="1286" y="429"/>
                </a:lnTo>
                <a:lnTo>
                  <a:pt x="1288" y="458"/>
                </a:lnTo>
                <a:close/>
                <a:moveTo>
                  <a:pt x="846" y="364"/>
                </a:moveTo>
                <a:lnTo>
                  <a:pt x="1275" y="242"/>
                </a:lnTo>
                <a:lnTo>
                  <a:pt x="1222" y="284"/>
                </a:lnTo>
                <a:lnTo>
                  <a:pt x="792" y="406"/>
                </a:lnTo>
                <a:lnTo>
                  <a:pt x="846" y="364"/>
                </a:lnTo>
                <a:close/>
                <a:moveTo>
                  <a:pt x="892" y="106"/>
                </a:moveTo>
                <a:lnTo>
                  <a:pt x="881" y="110"/>
                </a:lnTo>
                <a:lnTo>
                  <a:pt x="875" y="101"/>
                </a:lnTo>
                <a:lnTo>
                  <a:pt x="869" y="95"/>
                </a:lnTo>
                <a:lnTo>
                  <a:pt x="863" y="92"/>
                </a:lnTo>
                <a:lnTo>
                  <a:pt x="859" y="95"/>
                </a:lnTo>
                <a:lnTo>
                  <a:pt x="853" y="100"/>
                </a:lnTo>
                <a:lnTo>
                  <a:pt x="844" y="125"/>
                </a:lnTo>
                <a:lnTo>
                  <a:pt x="834" y="162"/>
                </a:lnTo>
                <a:lnTo>
                  <a:pt x="825" y="205"/>
                </a:lnTo>
                <a:lnTo>
                  <a:pt x="813" y="205"/>
                </a:lnTo>
                <a:lnTo>
                  <a:pt x="805" y="178"/>
                </a:lnTo>
                <a:lnTo>
                  <a:pt x="797" y="156"/>
                </a:lnTo>
                <a:lnTo>
                  <a:pt x="787" y="144"/>
                </a:lnTo>
                <a:lnTo>
                  <a:pt x="780" y="140"/>
                </a:lnTo>
                <a:lnTo>
                  <a:pt x="762" y="140"/>
                </a:lnTo>
                <a:lnTo>
                  <a:pt x="754" y="138"/>
                </a:lnTo>
                <a:lnTo>
                  <a:pt x="748" y="134"/>
                </a:lnTo>
                <a:lnTo>
                  <a:pt x="743" y="128"/>
                </a:lnTo>
                <a:lnTo>
                  <a:pt x="738" y="121"/>
                </a:lnTo>
                <a:lnTo>
                  <a:pt x="736" y="115"/>
                </a:lnTo>
                <a:lnTo>
                  <a:pt x="736" y="106"/>
                </a:lnTo>
                <a:lnTo>
                  <a:pt x="737" y="96"/>
                </a:lnTo>
                <a:lnTo>
                  <a:pt x="741" y="88"/>
                </a:lnTo>
                <a:lnTo>
                  <a:pt x="747" y="84"/>
                </a:lnTo>
                <a:lnTo>
                  <a:pt x="755" y="83"/>
                </a:lnTo>
                <a:lnTo>
                  <a:pt x="769" y="85"/>
                </a:lnTo>
                <a:lnTo>
                  <a:pt x="781" y="94"/>
                </a:lnTo>
                <a:lnTo>
                  <a:pt x="793" y="106"/>
                </a:lnTo>
                <a:lnTo>
                  <a:pt x="802" y="125"/>
                </a:lnTo>
                <a:lnTo>
                  <a:pt x="820" y="165"/>
                </a:lnTo>
                <a:lnTo>
                  <a:pt x="828" y="129"/>
                </a:lnTo>
                <a:lnTo>
                  <a:pt x="834" y="103"/>
                </a:lnTo>
                <a:lnTo>
                  <a:pt x="842" y="83"/>
                </a:lnTo>
                <a:lnTo>
                  <a:pt x="846" y="74"/>
                </a:lnTo>
                <a:lnTo>
                  <a:pt x="850" y="68"/>
                </a:lnTo>
                <a:lnTo>
                  <a:pt x="854" y="63"/>
                </a:lnTo>
                <a:lnTo>
                  <a:pt x="859" y="59"/>
                </a:lnTo>
                <a:lnTo>
                  <a:pt x="867" y="56"/>
                </a:lnTo>
                <a:lnTo>
                  <a:pt x="874" y="57"/>
                </a:lnTo>
                <a:lnTo>
                  <a:pt x="880" y="61"/>
                </a:lnTo>
                <a:lnTo>
                  <a:pt x="893" y="75"/>
                </a:lnTo>
                <a:lnTo>
                  <a:pt x="892" y="106"/>
                </a:lnTo>
                <a:close/>
                <a:moveTo>
                  <a:pt x="500" y="84"/>
                </a:moveTo>
                <a:lnTo>
                  <a:pt x="500" y="92"/>
                </a:lnTo>
                <a:lnTo>
                  <a:pt x="497" y="101"/>
                </a:lnTo>
                <a:lnTo>
                  <a:pt x="487" y="117"/>
                </a:lnTo>
                <a:lnTo>
                  <a:pt x="481" y="123"/>
                </a:lnTo>
                <a:lnTo>
                  <a:pt x="472" y="131"/>
                </a:lnTo>
                <a:lnTo>
                  <a:pt x="450" y="143"/>
                </a:lnTo>
                <a:lnTo>
                  <a:pt x="389" y="167"/>
                </a:lnTo>
                <a:lnTo>
                  <a:pt x="356" y="167"/>
                </a:lnTo>
                <a:lnTo>
                  <a:pt x="398" y="148"/>
                </a:lnTo>
                <a:lnTo>
                  <a:pt x="420" y="136"/>
                </a:lnTo>
                <a:lnTo>
                  <a:pt x="440" y="123"/>
                </a:lnTo>
                <a:lnTo>
                  <a:pt x="471" y="98"/>
                </a:lnTo>
                <a:lnTo>
                  <a:pt x="395" y="98"/>
                </a:lnTo>
                <a:lnTo>
                  <a:pt x="387" y="99"/>
                </a:lnTo>
                <a:lnTo>
                  <a:pt x="370" y="112"/>
                </a:lnTo>
                <a:lnTo>
                  <a:pt x="370" y="91"/>
                </a:lnTo>
                <a:lnTo>
                  <a:pt x="383" y="72"/>
                </a:lnTo>
                <a:lnTo>
                  <a:pt x="393" y="64"/>
                </a:lnTo>
                <a:lnTo>
                  <a:pt x="404" y="62"/>
                </a:lnTo>
                <a:lnTo>
                  <a:pt x="500" y="62"/>
                </a:lnTo>
                <a:lnTo>
                  <a:pt x="502" y="69"/>
                </a:lnTo>
                <a:lnTo>
                  <a:pt x="500" y="84"/>
                </a:lnTo>
                <a:close/>
                <a:moveTo>
                  <a:pt x="117" y="259"/>
                </a:moveTo>
                <a:lnTo>
                  <a:pt x="113" y="276"/>
                </a:lnTo>
                <a:lnTo>
                  <a:pt x="105" y="294"/>
                </a:lnTo>
                <a:lnTo>
                  <a:pt x="96" y="303"/>
                </a:lnTo>
                <a:lnTo>
                  <a:pt x="88" y="310"/>
                </a:lnTo>
                <a:lnTo>
                  <a:pt x="78" y="314"/>
                </a:lnTo>
                <a:lnTo>
                  <a:pt x="68" y="315"/>
                </a:lnTo>
                <a:lnTo>
                  <a:pt x="58" y="314"/>
                </a:lnTo>
                <a:lnTo>
                  <a:pt x="48" y="310"/>
                </a:lnTo>
                <a:lnTo>
                  <a:pt x="41" y="303"/>
                </a:lnTo>
                <a:lnTo>
                  <a:pt x="35" y="294"/>
                </a:lnTo>
                <a:lnTo>
                  <a:pt x="29" y="282"/>
                </a:lnTo>
                <a:lnTo>
                  <a:pt x="25" y="270"/>
                </a:lnTo>
                <a:lnTo>
                  <a:pt x="23" y="259"/>
                </a:lnTo>
                <a:lnTo>
                  <a:pt x="22" y="246"/>
                </a:lnTo>
                <a:lnTo>
                  <a:pt x="23" y="227"/>
                </a:lnTo>
                <a:lnTo>
                  <a:pt x="26" y="205"/>
                </a:lnTo>
                <a:lnTo>
                  <a:pt x="33" y="182"/>
                </a:lnTo>
                <a:lnTo>
                  <a:pt x="40" y="156"/>
                </a:lnTo>
                <a:lnTo>
                  <a:pt x="50" y="131"/>
                </a:lnTo>
                <a:lnTo>
                  <a:pt x="60" y="107"/>
                </a:lnTo>
                <a:lnTo>
                  <a:pt x="71" y="86"/>
                </a:lnTo>
                <a:lnTo>
                  <a:pt x="84" y="67"/>
                </a:lnTo>
                <a:lnTo>
                  <a:pt x="83" y="80"/>
                </a:lnTo>
                <a:lnTo>
                  <a:pt x="79" y="97"/>
                </a:lnTo>
                <a:lnTo>
                  <a:pt x="74" y="117"/>
                </a:lnTo>
                <a:lnTo>
                  <a:pt x="68" y="140"/>
                </a:lnTo>
                <a:lnTo>
                  <a:pt x="55" y="184"/>
                </a:lnTo>
                <a:lnTo>
                  <a:pt x="52" y="202"/>
                </a:lnTo>
                <a:lnTo>
                  <a:pt x="51" y="217"/>
                </a:lnTo>
                <a:lnTo>
                  <a:pt x="53" y="231"/>
                </a:lnTo>
                <a:lnTo>
                  <a:pt x="57" y="245"/>
                </a:lnTo>
                <a:lnTo>
                  <a:pt x="64" y="256"/>
                </a:lnTo>
                <a:lnTo>
                  <a:pt x="70" y="260"/>
                </a:lnTo>
                <a:lnTo>
                  <a:pt x="75" y="261"/>
                </a:lnTo>
                <a:lnTo>
                  <a:pt x="84" y="258"/>
                </a:lnTo>
                <a:lnTo>
                  <a:pt x="91" y="249"/>
                </a:lnTo>
                <a:lnTo>
                  <a:pt x="100" y="234"/>
                </a:lnTo>
                <a:lnTo>
                  <a:pt x="109" y="212"/>
                </a:lnTo>
                <a:lnTo>
                  <a:pt x="112" y="217"/>
                </a:lnTo>
                <a:lnTo>
                  <a:pt x="116" y="225"/>
                </a:lnTo>
                <a:lnTo>
                  <a:pt x="117" y="242"/>
                </a:lnTo>
                <a:lnTo>
                  <a:pt x="117" y="2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pic>
        <p:nvPicPr>
          <p:cNvPr id="9" name="Picture 8" descr="logo ED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4550" y="2133600"/>
            <a:ext cx="1946275" cy="2362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xfrm>
            <a:off x="5562600" y="6400800"/>
            <a:ext cx="3001963" cy="274638"/>
          </a:xfrm>
          <a:ln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fld id="{41F00D3D-EC89-4A96-8C66-525B7DE0FEBC}" type="slidenum">
              <a:rPr lang="ar-SA" sz="1300">
                <a:solidFill>
                  <a:schemeClr val="bg2">
                    <a:tint val="60000"/>
                    <a:satMod val="155000"/>
                  </a:schemeClr>
                </a:solidFill>
                <a:cs typeface="Arial" pitchFamily="34" charset="0"/>
              </a:rPr>
              <a:pPr algn="l">
                <a:defRPr/>
              </a:pPr>
              <a:t>3</a:t>
            </a:fld>
            <a:endParaRPr lang="en-US" sz="1300">
              <a:solidFill>
                <a:schemeClr val="bg2">
                  <a:tint val="60000"/>
                  <a:satMod val="155000"/>
                </a:schemeClr>
              </a:solidFill>
              <a:cs typeface="Arial" pitchFamily="34" charset="0"/>
            </a:endParaRPr>
          </a:p>
        </p:txBody>
      </p:sp>
      <p:sp>
        <p:nvSpPr>
          <p:cNvPr id="5" name="مجسم مشطوف الحواف 4"/>
          <p:cNvSpPr/>
          <p:nvPr/>
        </p:nvSpPr>
        <p:spPr>
          <a:xfrm>
            <a:off x="0" y="0"/>
            <a:ext cx="9144000" cy="1447800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chemeClr val="tx1"/>
                </a:solidFill>
              </a:rPr>
              <a:t>محاور المحاضرة</a:t>
            </a:r>
            <a:endParaRPr lang="ar-SA" sz="4400" dirty="0"/>
          </a:p>
        </p:txBody>
      </p:sp>
      <p:sp>
        <p:nvSpPr>
          <p:cNvPr id="7" name="مجسم مشطوف الحواف 6"/>
          <p:cNvSpPr/>
          <p:nvPr/>
        </p:nvSpPr>
        <p:spPr>
          <a:xfrm>
            <a:off x="0" y="1143000"/>
            <a:ext cx="9144000" cy="4876800"/>
          </a:xfrm>
          <a:prstGeom prst="beve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32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3200" b="1" dirty="0"/>
          </a:p>
          <a:p>
            <a:pPr marL="514350" indent="-514350">
              <a:buFont typeface="+mj-lt"/>
              <a:buAutoNum type="arabicPeriod"/>
              <a:defRPr/>
            </a:pPr>
            <a:r>
              <a:rPr lang="ar-SA" sz="2800" b="1" dirty="0"/>
              <a:t>تقنية المعلومات والاتصالات.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ar-SA" sz="2800" b="1" dirty="0"/>
              <a:t>وسائل حماية تقنية المعلومات والاتصالات.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ar-SA" sz="2800" b="1" dirty="0"/>
              <a:t>فعالية المعلومات والاتصالات.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ar-SA" sz="2800" b="1" dirty="0"/>
              <a:t>معوقات الاتصال.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ar-SA" sz="2800" b="1" dirty="0"/>
              <a:t>اسهامات الدين الإسلامي في رفع  فعالية نظام الاتصالات.</a:t>
            </a:r>
            <a:endParaRPr lang="en-US" sz="2800" dirty="0"/>
          </a:p>
          <a:p>
            <a:pPr marL="514350" indent="-51435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ar-SA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799"/>
            <a:ext cx="8534400" cy="68580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ar-SA" b="1" dirty="0" smtClean="0">
                <a:solidFill>
                  <a:srgbClr val="002060"/>
                </a:solidFill>
              </a:rPr>
              <a:t>1- تقنية المعلومات والاتصالات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50292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Font typeface="Wingdings 2" pitchFamily="18" charset="2"/>
              <a:buNone/>
              <a:defRPr/>
            </a:pPr>
            <a:r>
              <a:rPr lang="ar-SA" dirty="0" smtClean="0"/>
              <a:t>* </a:t>
            </a:r>
            <a:r>
              <a:rPr lang="ar-SA" dirty="0" smtClean="0">
                <a:solidFill>
                  <a:srgbClr val="00B0F0"/>
                </a:solidFill>
              </a:rPr>
              <a:t>أسهمت</a:t>
            </a:r>
            <a:r>
              <a:rPr lang="ar-SA" dirty="0" smtClean="0"/>
              <a:t> تقنية المعلومات والاتصالات في جعل العالم بأجمعه </a:t>
            </a:r>
            <a:r>
              <a:rPr lang="ar-SA" dirty="0" smtClean="0">
                <a:solidFill>
                  <a:srgbClr val="00B0F0"/>
                </a:solidFill>
              </a:rPr>
              <a:t>قرية كونية رقمية صغيرة</a:t>
            </a:r>
            <a:r>
              <a:rPr lang="ar-SA" dirty="0" smtClean="0"/>
              <a:t>.</a:t>
            </a:r>
          </a:p>
          <a:p>
            <a:pPr marL="0" indent="0" algn="just">
              <a:buFont typeface="Wingdings 2" pitchFamily="18" charset="2"/>
              <a:buNone/>
              <a:defRPr/>
            </a:pPr>
            <a:endParaRPr lang="ar-SA" sz="900" dirty="0" smtClean="0"/>
          </a:p>
          <a:p>
            <a:pPr marL="0" indent="0" algn="just">
              <a:buFont typeface="Wingdings 2" pitchFamily="18" charset="2"/>
              <a:buNone/>
              <a:defRPr/>
            </a:pPr>
            <a:r>
              <a:rPr lang="ar-SA" dirty="0" smtClean="0"/>
              <a:t>* </a:t>
            </a:r>
            <a:r>
              <a:rPr lang="ar-SA" dirty="0" smtClean="0">
                <a:solidFill>
                  <a:srgbClr val="00B0F0"/>
                </a:solidFill>
              </a:rPr>
              <a:t>انعكست التطورات التقنية على التوجهات الإدارية، فالإدارة الناجحة هي التي تستطيع </a:t>
            </a:r>
            <a:r>
              <a:rPr lang="ar-SA" b="1" dirty="0" smtClean="0">
                <a:solidFill>
                  <a:srgbClr val="002060"/>
                </a:solidFill>
              </a:rPr>
              <a:t>تطويع</a:t>
            </a:r>
            <a:r>
              <a:rPr lang="ar-SA" dirty="0" smtClean="0">
                <a:solidFill>
                  <a:srgbClr val="CC3300"/>
                </a:solidFill>
              </a:rPr>
              <a:t> </a:t>
            </a:r>
            <a:r>
              <a:rPr lang="ar-SA" dirty="0" smtClean="0">
                <a:solidFill>
                  <a:srgbClr val="00B0F0"/>
                </a:solidFill>
              </a:rPr>
              <a:t>تقنية المعلومات والاتصالات </a:t>
            </a:r>
            <a:r>
              <a:rPr lang="ar-SA" dirty="0" smtClean="0"/>
              <a:t>وزيادة فعالية أدائها من خلال توفير المرونة الكافية والتأمين المناسب لتقنيات معلوماتها واتصالاتها </a:t>
            </a:r>
            <a:r>
              <a:rPr lang="ar-SA" dirty="0" smtClean="0">
                <a:solidFill>
                  <a:srgbClr val="00B0F0"/>
                </a:solidFill>
              </a:rPr>
              <a:t>بما يمكّنها من الاستثمار الكفؤ لموارد</a:t>
            </a:r>
            <a:r>
              <a:rPr lang="ar-SA" dirty="0" smtClean="0"/>
              <a:t> المنظمة وتحقيق مستويات مرتفعة من الإنتاجية.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503988"/>
            <a:ext cx="2133600" cy="365125"/>
          </a:xfrm>
        </p:spPr>
        <p:txBody>
          <a:bodyPr/>
          <a:lstStyle/>
          <a:p>
            <a:pPr>
              <a:defRPr/>
            </a:pPr>
            <a:fld id="{F9076816-F88D-4461-BAEE-D5E5E834BFD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799"/>
            <a:ext cx="8534400" cy="68580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ar-SA" sz="4000" b="1" dirty="0" smtClean="0">
                <a:solidFill>
                  <a:srgbClr val="002060"/>
                </a:solidFill>
              </a:rPr>
              <a:t>1-1 : مفهوم تقنية المعلومات والاتصالات: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50292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ctr">
              <a:buFont typeface="Wingdings 2" pitchFamily="18" charset="2"/>
              <a:buNone/>
              <a:defRPr/>
            </a:pPr>
            <a:r>
              <a:rPr lang="ar-SA" b="1" dirty="0" smtClean="0"/>
              <a:t>” </a:t>
            </a:r>
            <a:r>
              <a:rPr lang="ar-SA" b="1" dirty="0" smtClean="0">
                <a:solidFill>
                  <a:srgbClr val="00B0F0"/>
                </a:solidFill>
              </a:rPr>
              <a:t>نظم تشغيل وتقنيات اتصال وبرمجيات متطورة </a:t>
            </a:r>
            <a:r>
              <a:rPr lang="ar-SA" b="1" dirty="0" smtClean="0"/>
              <a:t>تعتمد عى العلم والخبرة والمعرفة في تشغيل التطبيقات البرمجية لتحويل، وتخزين، وحماية، ومعالجة، وإرسال، واسترجاع الأمن للمعلومات في أقصر وقت وبأقل جهد وتكلفة“.</a:t>
            </a:r>
          </a:p>
          <a:p>
            <a:pPr marL="0" indent="0" algn="ctr">
              <a:buFont typeface="Wingdings 2" pitchFamily="18" charset="2"/>
              <a:buNone/>
              <a:defRPr/>
            </a:pPr>
            <a:endParaRPr lang="ar-SA" sz="500" dirty="0" smtClean="0"/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ar-SA" b="1" dirty="0" smtClean="0">
                <a:solidFill>
                  <a:srgbClr val="C00000"/>
                </a:solidFill>
              </a:rPr>
              <a:t>أو هي:</a:t>
            </a:r>
          </a:p>
          <a:p>
            <a:pPr marL="0" indent="0" algn="ctr">
              <a:buFont typeface="Wingdings 2" pitchFamily="18" charset="2"/>
              <a:buNone/>
              <a:defRPr/>
            </a:pPr>
            <a:endParaRPr lang="ar-SA" sz="500" dirty="0" smtClean="0"/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ar-SA" b="1" dirty="0" smtClean="0"/>
              <a:t>”</a:t>
            </a:r>
            <a:r>
              <a:rPr lang="ar-SA" b="1" dirty="0" smtClean="0">
                <a:solidFill>
                  <a:srgbClr val="00B0F0"/>
                </a:solidFill>
              </a:rPr>
              <a:t>أوعية اتصال تقوم بنقل وتبادل المعلومات والأفكار والمعاني</a:t>
            </a:r>
            <a:r>
              <a:rPr lang="ar-SA" b="1" dirty="0" smtClean="0"/>
              <a:t>، وتسهم في توحيد الفهم واتفاق المفاهيم من خلال التبادل المباشر للرسائل والمشاعر والأفكار بدقة تساعد على توفير الوقت والجهد“.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503988"/>
            <a:ext cx="2133600" cy="365125"/>
          </a:xfrm>
        </p:spPr>
        <p:txBody>
          <a:bodyPr/>
          <a:lstStyle/>
          <a:p>
            <a:pPr>
              <a:defRPr/>
            </a:pPr>
            <a:fld id="{9894273F-736E-4E3E-8B11-BE0CF6A8AF5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0999"/>
            <a:ext cx="8534400" cy="68580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ar-SA" sz="4000" b="1" dirty="0" smtClean="0">
                <a:solidFill>
                  <a:srgbClr val="002060"/>
                </a:solidFill>
              </a:rPr>
              <a:t>1-2: خصائص تقنية المعلومات: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48006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514350" indent="-514350" algn="just">
              <a:buFont typeface="Wingdings 2" pitchFamily="18" charset="2"/>
              <a:buNone/>
              <a:defRPr/>
            </a:pPr>
            <a:r>
              <a:rPr lang="ar-SA" dirty="0" smtClean="0">
                <a:solidFill>
                  <a:srgbClr val="00B0F0"/>
                </a:solidFill>
              </a:rPr>
              <a:t>تتعدد خصائص تقنية المعلومات والتي منها:</a:t>
            </a:r>
          </a:p>
          <a:p>
            <a:pPr marL="514350" indent="-514350" algn="just">
              <a:buFont typeface="Wingdings 2" pitchFamily="18" charset="2"/>
              <a:buNone/>
              <a:defRPr/>
            </a:pPr>
            <a:endParaRPr lang="ar-SA" sz="500" dirty="0" smtClean="0"/>
          </a:p>
          <a:p>
            <a:pPr marL="514350" indent="-514350" algn="just">
              <a:buFont typeface="+mj-lt"/>
              <a:buAutoNum type="arabicPeriod"/>
              <a:defRPr/>
            </a:pPr>
            <a:r>
              <a:rPr lang="ar-SA" dirty="0" smtClean="0"/>
              <a:t>وسائل لنقل المعلومات والأفكار والرسائل عبر قنوات تبادل المعلومات.</a:t>
            </a:r>
          </a:p>
          <a:p>
            <a:pPr marL="514350" indent="-514350" algn="just">
              <a:buFont typeface="+mj-lt"/>
              <a:buAutoNum type="arabicPeriod"/>
              <a:defRPr/>
            </a:pPr>
            <a:r>
              <a:rPr lang="ar-SA" dirty="0" smtClean="0"/>
              <a:t>وسائل هادفة.</a:t>
            </a:r>
          </a:p>
          <a:p>
            <a:pPr marL="514350" indent="-514350" algn="just">
              <a:buFont typeface="+mj-lt"/>
              <a:buAutoNum type="arabicPeriod"/>
              <a:defRPr/>
            </a:pPr>
            <a:r>
              <a:rPr lang="ar-SA" dirty="0" smtClean="0"/>
              <a:t>هدفها الرئيس هو تحقيق التفاهم بين الأطراف.</a:t>
            </a:r>
          </a:p>
          <a:p>
            <a:pPr marL="514350" indent="-514350" algn="just">
              <a:buFont typeface="+mj-lt"/>
              <a:buAutoNum type="arabicPeriod"/>
              <a:defRPr/>
            </a:pPr>
            <a:r>
              <a:rPr lang="ar-SA" dirty="0" smtClean="0"/>
              <a:t>عملية ديناميكية متواصلة.</a:t>
            </a:r>
          </a:p>
          <a:p>
            <a:pPr marL="514350" indent="-514350" algn="just">
              <a:buFont typeface="Wingdings 2" pitchFamily="18" charset="2"/>
              <a:buNone/>
              <a:defRPr/>
            </a:pPr>
            <a:endParaRPr 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503988"/>
            <a:ext cx="2133600" cy="365125"/>
          </a:xfrm>
        </p:spPr>
        <p:txBody>
          <a:bodyPr/>
          <a:lstStyle/>
          <a:p>
            <a:pPr>
              <a:defRPr/>
            </a:pPr>
            <a:fld id="{E620D554-120D-41D1-874C-DA7CF3D2651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0999"/>
            <a:ext cx="8534400" cy="68580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ar-SA" sz="4000" b="1" dirty="0" smtClean="0">
                <a:solidFill>
                  <a:srgbClr val="002060"/>
                </a:solidFill>
              </a:rPr>
              <a:t>1-3: أدوات ووسائل تقنية المعلومات والاتصالات: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534400" cy="43434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514350" indent="-514350" algn="just">
              <a:buFont typeface="Wingdings 2" pitchFamily="18" charset="2"/>
              <a:buNone/>
              <a:defRPr/>
            </a:pPr>
            <a:r>
              <a:rPr lang="ar-SA" dirty="0" smtClean="0"/>
              <a:t>هنالك العديد من أدوات ووسائل تقنية المعلومات والاتصالات، ومن أهمها:</a:t>
            </a:r>
          </a:p>
          <a:p>
            <a:pPr marL="514350" indent="-514350" algn="just">
              <a:buFont typeface="Wingdings 2" pitchFamily="18" charset="2"/>
              <a:buNone/>
              <a:defRPr/>
            </a:pPr>
            <a:endParaRPr lang="ar-SA" sz="500" dirty="0" smtClean="0"/>
          </a:p>
          <a:p>
            <a:pPr marL="514350" indent="-514350" algn="just">
              <a:buFont typeface="Rockwell" pitchFamily="18" charset="0"/>
              <a:buAutoNum type="arabicPeriod"/>
              <a:defRPr/>
            </a:pPr>
            <a:r>
              <a:rPr lang="ar-SA" b="1" dirty="0" smtClean="0"/>
              <a:t>الإذاعة: </a:t>
            </a:r>
            <a:r>
              <a:rPr lang="ar-SA" dirty="0" smtClean="0"/>
              <a:t>حيث يتميز الراديو </a:t>
            </a:r>
            <a:r>
              <a:rPr lang="ar-SA" dirty="0" smtClean="0">
                <a:solidFill>
                  <a:srgbClr val="00B0F0"/>
                </a:solidFill>
              </a:rPr>
              <a:t>بسرعة الانتشار وسرعة تغطية الأحداث، وعدم ارتباطه بمستوى معين</a:t>
            </a:r>
            <a:r>
              <a:rPr lang="ar-SA" dirty="0" smtClean="0"/>
              <a:t>، وهو كذلك من أهم وسائل الاتصال الجماهيري. ويلعب الإعلام الإذاعي دور في </a:t>
            </a:r>
            <a:r>
              <a:rPr lang="ar-SA" dirty="0" smtClean="0">
                <a:solidFill>
                  <a:srgbClr val="00B0F0"/>
                </a:solidFill>
              </a:rPr>
              <a:t>توعية أفراد المجتمع</a:t>
            </a:r>
            <a:r>
              <a:rPr lang="ar-SA" dirty="0" smtClean="0"/>
              <a:t>، فضلاً عن تزويدهم بالحقائق، وحثهم على التعاون في مواجهة المحن والأزمات.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503988"/>
            <a:ext cx="2133600" cy="365125"/>
          </a:xfrm>
        </p:spPr>
        <p:txBody>
          <a:bodyPr/>
          <a:lstStyle/>
          <a:p>
            <a:pPr>
              <a:defRPr/>
            </a:pPr>
            <a:fld id="{FC20438A-E5FF-4E08-A6B2-DFC05701DA9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0999"/>
            <a:ext cx="8534400" cy="68580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ar-SA" sz="4000" b="1" dirty="0" smtClean="0">
                <a:solidFill>
                  <a:srgbClr val="00B050"/>
                </a:solidFill>
              </a:rPr>
              <a:t>(تابع) </a:t>
            </a:r>
            <a:r>
              <a:rPr lang="ar-SA" sz="4000" b="1" dirty="0" smtClean="0">
                <a:solidFill>
                  <a:srgbClr val="002060"/>
                </a:solidFill>
              </a:rPr>
              <a:t>أدوات ووسائل تقنية المعلومات والاتصالات: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534400" cy="4572000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pPr marL="514350" indent="-514350" algn="just">
              <a:buFont typeface="Wingdings 2" pitchFamily="18" charset="2"/>
              <a:buNone/>
              <a:defRPr/>
            </a:pPr>
            <a:endParaRPr lang="ar-SA" sz="500" dirty="0" smtClean="0"/>
          </a:p>
          <a:p>
            <a:pPr marL="514350" indent="-514350" algn="just">
              <a:buFont typeface="+mj-lt"/>
              <a:buAutoNum type="arabicPeriod" startAt="2"/>
              <a:defRPr/>
            </a:pPr>
            <a:r>
              <a:rPr lang="ar-SA" b="1" dirty="0" smtClean="0"/>
              <a:t>التلفاز: </a:t>
            </a:r>
            <a:r>
              <a:rPr lang="ar-SA" dirty="0" smtClean="0">
                <a:solidFill>
                  <a:srgbClr val="00B0F0"/>
                </a:solidFill>
              </a:rPr>
              <a:t>من أقوى وسائل الإعلام، </a:t>
            </a:r>
            <a:r>
              <a:rPr lang="ar-SA" dirty="0" smtClean="0"/>
              <a:t>حيث يعتمد على عناصر الصوت والصورة والحركة واللون.</a:t>
            </a:r>
          </a:p>
          <a:p>
            <a:pPr marL="514350" indent="-514350" algn="just">
              <a:buFont typeface="+mj-lt"/>
              <a:buAutoNum type="arabicPeriod" startAt="2"/>
              <a:defRPr/>
            </a:pPr>
            <a:r>
              <a:rPr lang="ar-SA" b="1" dirty="0" smtClean="0"/>
              <a:t>التلغراف والتكلس: </a:t>
            </a:r>
            <a:r>
              <a:rPr lang="ar-SA" dirty="0" smtClean="0"/>
              <a:t>من الوسائل المكتوبة التي ترسل إلى المستقبل في شكل فقرات مكتوبة بعناية من قبل متخصصين في هيئة الاتصالات السلكية واللاسلكية.</a:t>
            </a:r>
          </a:p>
          <a:p>
            <a:pPr marL="514350" indent="-514350" algn="just">
              <a:buFont typeface="+mj-lt"/>
              <a:buAutoNum type="arabicPeriod" startAt="2"/>
              <a:defRPr/>
            </a:pPr>
            <a:r>
              <a:rPr lang="ar-SA" b="1" dirty="0" smtClean="0"/>
              <a:t>الفاكس: </a:t>
            </a:r>
            <a:r>
              <a:rPr lang="ar-SA" dirty="0" smtClean="0"/>
              <a:t>جهاز يقوم بنقل النصوص المكتوبة والصور عبر الخطوط الهاتفية.</a:t>
            </a:r>
          </a:p>
          <a:p>
            <a:pPr marL="514350" indent="-514350" algn="just">
              <a:buFont typeface="+mj-lt"/>
              <a:buAutoNum type="arabicPeriod" startAt="2"/>
              <a:defRPr/>
            </a:pPr>
            <a:r>
              <a:rPr lang="ar-SA" b="1" dirty="0" smtClean="0"/>
              <a:t>الفيديو التفاعلي: </a:t>
            </a:r>
            <a:r>
              <a:rPr lang="ar-SA" dirty="0" smtClean="0"/>
              <a:t>عبارة عن برنامج فيديو مقسم إلى أجزاء صغيرة مكونة من تتابعات حركية، ويعرض معلومات سمعية وبصرية تمثل الواقع.</a:t>
            </a:r>
            <a:endParaRPr lang="ar-SA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503988"/>
            <a:ext cx="2133600" cy="365125"/>
          </a:xfrm>
        </p:spPr>
        <p:txBody>
          <a:bodyPr/>
          <a:lstStyle/>
          <a:p>
            <a:pPr>
              <a:defRPr/>
            </a:pPr>
            <a:fld id="{5A8CFBC6-A3B4-4339-8E25-65B24946A42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0999"/>
            <a:ext cx="8534400" cy="68580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ar-SA" sz="4000" b="1" dirty="0" smtClean="0">
                <a:solidFill>
                  <a:srgbClr val="00B050"/>
                </a:solidFill>
              </a:rPr>
              <a:t>(تابع) </a:t>
            </a:r>
            <a:r>
              <a:rPr lang="ar-SA" sz="4000" b="1" dirty="0" smtClean="0">
                <a:solidFill>
                  <a:srgbClr val="002060"/>
                </a:solidFill>
              </a:rPr>
              <a:t>أدوات ووسائل تقنية المعلومات والاتصالات: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181600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marL="514350" indent="-514350" algn="just">
              <a:buFont typeface="Wingdings 2" pitchFamily="18" charset="2"/>
              <a:buNone/>
              <a:defRPr/>
            </a:pPr>
            <a:endParaRPr lang="ar-SA" sz="500" dirty="0" smtClean="0"/>
          </a:p>
          <a:p>
            <a:pPr marL="514350" indent="-514350" algn="just">
              <a:buFont typeface="Rockwell" pitchFamily="18" charset="0"/>
              <a:buAutoNum type="arabicPeriod" startAt="6"/>
              <a:defRPr/>
            </a:pPr>
            <a:r>
              <a:rPr lang="ar-SA" b="1" dirty="0" smtClean="0"/>
              <a:t>الهاتف المحمول: </a:t>
            </a:r>
            <a:r>
              <a:rPr lang="ar-SA" dirty="0" smtClean="0"/>
              <a:t>الذي اتسع ليشمل كامل إقليم الدولة، وكامل أجزاء العالم عند تفعيل خدمة الاتصال الدولي.</a:t>
            </a:r>
          </a:p>
          <a:p>
            <a:pPr marL="514350" indent="-514350" algn="just">
              <a:buFont typeface="Rockwell" pitchFamily="18" charset="0"/>
              <a:buAutoNum type="arabicPeriod" startAt="6"/>
              <a:defRPr/>
            </a:pPr>
            <a:r>
              <a:rPr lang="ar-SA" b="1" dirty="0" smtClean="0"/>
              <a:t>جهاز كشف التنصت: </a:t>
            </a:r>
            <a:r>
              <a:rPr lang="ar-SA" dirty="0" smtClean="0"/>
              <a:t>جهاز صغير يخبر رجال الأمن في حالة وجود أية حالة تنصت على الهاتف الذي يستعملونه، بل ويقوم بتحديد وكشف مكان جهاز التنصت.</a:t>
            </a:r>
          </a:p>
          <a:p>
            <a:pPr marL="514350" indent="-514350" algn="just">
              <a:buFont typeface="Rockwell" pitchFamily="18" charset="0"/>
              <a:buAutoNum type="arabicPeriod" startAt="6"/>
              <a:defRPr/>
            </a:pPr>
            <a:r>
              <a:rPr lang="ar-SA" b="1" dirty="0" smtClean="0"/>
              <a:t>الوسائط المتعددة.</a:t>
            </a:r>
          </a:p>
          <a:p>
            <a:pPr marL="514350" indent="-514350" algn="just">
              <a:buFont typeface="Rockwell" pitchFamily="18" charset="0"/>
              <a:buAutoNum type="arabicPeriod" startAt="6"/>
              <a:defRPr/>
            </a:pPr>
            <a:r>
              <a:rPr lang="ar-SA" b="1" dirty="0" smtClean="0"/>
              <a:t>المصغرات </a:t>
            </a:r>
            <a:r>
              <a:rPr lang="ar-SA" b="1" dirty="0" err="1" smtClean="0"/>
              <a:t>الفيلمية</a:t>
            </a:r>
            <a:r>
              <a:rPr lang="ar-SA" b="1" dirty="0" smtClean="0"/>
              <a:t> مثل (الميكروفيلم).</a:t>
            </a:r>
          </a:p>
          <a:p>
            <a:pPr marL="514350" indent="-514350" algn="just">
              <a:buFont typeface="Rockwell" pitchFamily="18" charset="0"/>
              <a:buAutoNum type="arabicPeriod" startAt="6"/>
              <a:defRPr/>
            </a:pPr>
            <a:r>
              <a:rPr lang="ar-SA" b="1" dirty="0" smtClean="0"/>
              <a:t>المؤتمرات المرئية.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503988"/>
            <a:ext cx="2133600" cy="365125"/>
          </a:xfrm>
        </p:spPr>
        <p:txBody>
          <a:bodyPr/>
          <a:lstStyle/>
          <a:p>
            <a:pPr>
              <a:defRPr/>
            </a:pPr>
            <a:fld id="{E877E80E-D131-4366-8F83-5518F057129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ذروة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848</TotalTime>
  <Words>1305</Words>
  <Application>Microsoft Office PowerPoint</Application>
  <PresentationFormat>عرض على الشاشة (3:4)‏</PresentationFormat>
  <Paragraphs>128</Paragraphs>
  <Slides>20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Foundry</vt:lpstr>
      <vt:lpstr>الشريحة 1</vt:lpstr>
      <vt:lpstr>تقنية المعلومات والاتصالات 2</vt:lpstr>
      <vt:lpstr>الشريحة 3</vt:lpstr>
      <vt:lpstr>1- تقنية المعلومات والاتصالات</vt:lpstr>
      <vt:lpstr>1-1 : مفهوم تقنية المعلومات والاتصالات:</vt:lpstr>
      <vt:lpstr>1-2: خصائص تقنية المعلومات:</vt:lpstr>
      <vt:lpstr>1-3: أدوات ووسائل تقنية المعلومات والاتصالات:</vt:lpstr>
      <vt:lpstr>(تابع) أدوات ووسائل تقنية المعلومات والاتصالات:</vt:lpstr>
      <vt:lpstr>(تابع) أدوات ووسائل تقنية المعلومات والاتصالات:</vt:lpstr>
      <vt:lpstr>(تابع) أدوات ووسائل تقنية المعلومات والاتصالات:</vt:lpstr>
      <vt:lpstr>1-4 :  التمازج بين المعلومات والاتصالات:</vt:lpstr>
      <vt:lpstr>2- وسائل حماية تقنية المعلومات والاتصالات</vt:lpstr>
      <vt:lpstr>3- فعالية المعلومات والاتصالات</vt:lpstr>
      <vt:lpstr>(تابع) فعالية المعلومات والاتصالات</vt:lpstr>
      <vt:lpstr>4- معوقات الاتصالات</vt:lpstr>
      <vt:lpstr>(تابع) معوقات الاتصالات</vt:lpstr>
      <vt:lpstr>(تابع) معوقات الاتصالات</vt:lpstr>
      <vt:lpstr>6- إسهامات الدين الإسلامي في رفع فعالية نظام الاتصالات</vt:lpstr>
      <vt:lpstr>(تابع) إسهامات الدين الإسلامي في فعالية نظام الاتصالات</vt:lpstr>
      <vt:lpstr>الشريحة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Admin</dc:creator>
  <cp:lastModifiedBy>adminuser</cp:lastModifiedBy>
  <cp:revision>75</cp:revision>
  <cp:lastPrinted>2012-04-30T10:49:16Z</cp:lastPrinted>
  <dcterms:created xsi:type="dcterms:W3CDTF">2011-05-16T19:01:18Z</dcterms:created>
  <dcterms:modified xsi:type="dcterms:W3CDTF">2012-11-22T11:11:34Z</dcterms:modified>
</cp:coreProperties>
</file>