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322" r:id="rId2"/>
    <p:sldId id="321" r:id="rId3"/>
    <p:sldId id="259" r:id="rId4"/>
    <p:sldId id="287" r:id="rId5"/>
    <p:sldId id="361" r:id="rId6"/>
    <p:sldId id="291" r:id="rId7"/>
    <p:sldId id="367" r:id="rId8"/>
    <p:sldId id="306" r:id="rId9"/>
    <p:sldId id="368" r:id="rId10"/>
    <p:sldId id="362" r:id="rId11"/>
    <p:sldId id="352" r:id="rId12"/>
    <p:sldId id="363" r:id="rId13"/>
    <p:sldId id="341" r:id="rId14"/>
    <p:sldId id="370" r:id="rId15"/>
    <p:sldId id="343" r:id="rId16"/>
    <p:sldId id="365" r:id="rId17"/>
    <p:sldId id="369" r:id="rId18"/>
    <p:sldId id="354" r:id="rId19"/>
    <p:sldId id="266" r:id="rId20"/>
  </p:sldIdLst>
  <p:sldSz cx="9906000" cy="6858000" type="A4"/>
  <p:notesSz cx="6797675" cy="987425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00"/>
    <a:srgbClr val="663300"/>
    <a:srgbClr val="993300"/>
    <a:srgbClr val="009900"/>
    <a:srgbClr val="000000"/>
    <a:srgbClr val="FF3300"/>
    <a:srgbClr val="AD9968"/>
    <a:srgbClr val="3B84AF"/>
    <a:srgbClr val="FF006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19" autoAdjust="0"/>
    <p:restoredTop sz="94664" autoAdjust="0"/>
  </p:normalViewPr>
  <p:slideViewPr>
    <p:cSldViewPr>
      <p:cViewPr>
        <p:scale>
          <a:sx n="70" d="100"/>
          <a:sy n="70" d="100"/>
        </p:scale>
        <p:origin x="-1596" y="-936"/>
      </p:cViewPr>
      <p:guideLst>
        <p:guide orient="horz" pos="2160"/>
        <p:guide pos="312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295" cy="49348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195" y="1"/>
            <a:ext cx="2946388" cy="493482"/>
          </a:xfrm>
          <a:prstGeom prst="rect">
            <a:avLst/>
          </a:prstGeom>
        </p:spPr>
        <p:txBody>
          <a:bodyPr vert="horz" lIns="91440" tIns="45720" rIns="91440" bIns="45720" rtlCol="0"/>
          <a:lstStyle>
            <a:lvl1pPr algn="r">
              <a:defRPr sz="1200"/>
            </a:lvl1pPr>
          </a:lstStyle>
          <a:p>
            <a:fld id="{DB9E89CF-FB84-495F-9201-FB97EE32E035}" type="datetimeFigureOut">
              <a:rPr lang="en-US" smtClean="0"/>
              <a:pPr/>
              <a:t>3/20/2013</a:t>
            </a:fld>
            <a:endParaRPr lang="en-US"/>
          </a:p>
        </p:txBody>
      </p:sp>
      <p:sp>
        <p:nvSpPr>
          <p:cNvPr id="4" name="Footer Placeholder 3"/>
          <p:cNvSpPr>
            <a:spLocks noGrp="1"/>
          </p:cNvSpPr>
          <p:nvPr>
            <p:ph type="ftr" sz="quarter" idx="2"/>
          </p:nvPr>
        </p:nvSpPr>
        <p:spPr>
          <a:xfrm>
            <a:off x="0" y="9378464"/>
            <a:ext cx="2945295" cy="49348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195" y="9378464"/>
            <a:ext cx="2946388" cy="493482"/>
          </a:xfrm>
          <a:prstGeom prst="rect">
            <a:avLst/>
          </a:prstGeom>
        </p:spPr>
        <p:txBody>
          <a:bodyPr vert="horz" lIns="91440" tIns="45720" rIns="91440" bIns="45720" rtlCol="0" anchor="b"/>
          <a:lstStyle>
            <a:lvl1pPr algn="r">
              <a:defRPr sz="1200"/>
            </a:lvl1pPr>
          </a:lstStyle>
          <a:p>
            <a:fld id="{A9F0D475-E119-455F-B73B-3322E26D8B34}" type="slidenum">
              <a:rPr lang="en-US" smtClean="0"/>
              <a:pPr/>
              <a:t>‹#›</a:t>
            </a:fld>
            <a:endParaRPr lang="en-US"/>
          </a:p>
        </p:txBody>
      </p:sp>
    </p:spTree>
    <p:extLst>
      <p:ext uri="{BB962C8B-B14F-4D97-AF65-F5344CB8AC3E}">
        <p14:creationId xmlns="" xmlns:p14="http://schemas.microsoft.com/office/powerpoint/2010/main" val="3146361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3713"/>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50444" y="0"/>
            <a:ext cx="2945659" cy="493713"/>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4AB5CE1D-9A7D-4D00-832B-AB80E83F9F84}" type="datetimeFigureOut">
              <a:rPr lang="en-US"/>
              <a:pPr>
                <a:defRPr/>
              </a:pPr>
              <a:t>3/20/2013</a:t>
            </a:fld>
            <a:endParaRPr lang="en-US" dirty="0"/>
          </a:p>
        </p:txBody>
      </p:sp>
      <p:sp>
        <p:nvSpPr>
          <p:cNvPr id="4" name="Slide Image Placeholder 3"/>
          <p:cNvSpPr>
            <a:spLocks noGrp="1" noRot="1" noChangeAspect="1"/>
          </p:cNvSpPr>
          <p:nvPr>
            <p:ph type="sldImg" idx="2"/>
          </p:nvPr>
        </p:nvSpPr>
        <p:spPr>
          <a:xfrm>
            <a:off x="725488" y="739775"/>
            <a:ext cx="5346700" cy="3703638"/>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79768" y="4690269"/>
            <a:ext cx="5438140" cy="444341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1" y="9378824"/>
            <a:ext cx="2945659" cy="493713"/>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50444" y="9378824"/>
            <a:ext cx="2945659" cy="493713"/>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CC3E2321-BEA1-483A-B63E-43351015782E}" type="slidenum">
              <a:rPr lang="ar-SA"/>
              <a:pPr>
                <a:defRPr/>
              </a:pPr>
              <a:t>‹#›</a:t>
            </a:fld>
            <a:endParaRPr lang="en-US" dirty="0"/>
          </a:p>
        </p:txBody>
      </p:sp>
    </p:spTree>
    <p:extLst>
      <p:ext uri="{BB962C8B-B14F-4D97-AF65-F5344CB8AC3E}">
        <p14:creationId xmlns="" xmlns:p14="http://schemas.microsoft.com/office/powerpoint/2010/main" val="19343454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C3E2321-BEA1-483A-B63E-43351015782E}" type="slidenum">
              <a:rPr lang="ar-SA" smtClean="0"/>
              <a:pPr>
                <a:defRPr/>
              </a:pPr>
              <a:t>1</a:t>
            </a:fld>
            <a:endParaRPr lang="en-US" dirty="0"/>
          </a:p>
        </p:txBody>
      </p:sp>
    </p:spTree>
    <p:extLst>
      <p:ext uri="{BB962C8B-B14F-4D97-AF65-F5344CB8AC3E}">
        <p14:creationId xmlns="" xmlns:p14="http://schemas.microsoft.com/office/powerpoint/2010/main" val="741422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C3E2321-BEA1-483A-B63E-43351015782E}" type="slidenum">
              <a:rPr lang="ar-SA" smtClean="0"/>
              <a:pPr>
                <a:defRPr/>
              </a:pPr>
              <a:t>10</a:t>
            </a:fld>
            <a:endParaRPr lang="en-US" dirty="0"/>
          </a:p>
        </p:txBody>
      </p:sp>
    </p:spTree>
    <p:extLst>
      <p:ext uri="{BB962C8B-B14F-4D97-AF65-F5344CB8AC3E}">
        <p14:creationId xmlns="" xmlns:p14="http://schemas.microsoft.com/office/powerpoint/2010/main" val="40116650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C3E2321-BEA1-483A-B63E-43351015782E}" type="slidenum">
              <a:rPr lang="ar-SA" smtClean="0"/>
              <a:pPr>
                <a:defRPr/>
              </a:pPr>
              <a:t>11</a:t>
            </a:fld>
            <a:endParaRPr lang="en-US" dirty="0"/>
          </a:p>
        </p:txBody>
      </p:sp>
    </p:spTree>
    <p:extLst>
      <p:ext uri="{BB962C8B-B14F-4D97-AF65-F5344CB8AC3E}">
        <p14:creationId xmlns="" xmlns:p14="http://schemas.microsoft.com/office/powerpoint/2010/main" val="34816465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C3E2321-BEA1-483A-B63E-43351015782E}" type="slidenum">
              <a:rPr lang="ar-SA" smtClean="0"/>
              <a:pPr>
                <a:defRPr/>
              </a:pPr>
              <a:t>12</a:t>
            </a:fld>
            <a:endParaRPr lang="en-US" dirty="0"/>
          </a:p>
        </p:txBody>
      </p:sp>
    </p:spTree>
    <p:extLst>
      <p:ext uri="{BB962C8B-B14F-4D97-AF65-F5344CB8AC3E}">
        <p14:creationId xmlns="" xmlns:p14="http://schemas.microsoft.com/office/powerpoint/2010/main" val="40116650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C3E2321-BEA1-483A-B63E-43351015782E}" type="slidenum">
              <a:rPr lang="ar-SA" smtClean="0"/>
              <a:pPr>
                <a:defRPr/>
              </a:pPr>
              <a:t>13</a:t>
            </a:fld>
            <a:endParaRPr lang="en-US" dirty="0"/>
          </a:p>
        </p:txBody>
      </p:sp>
    </p:spTree>
    <p:extLst>
      <p:ext uri="{BB962C8B-B14F-4D97-AF65-F5344CB8AC3E}">
        <p14:creationId xmlns="" xmlns:p14="http://schemas.microsoft.com/office/powerpoint/2010/main" val="41818999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C3E2321-BEA1-483A-B63E-43351015782E}" type="slidenum">
              <a:rPr lang="ar-SA" smtClean="0">
                <a:solidFill>
                  <a:prstClr val="black"/>
                </a:solidFill>
              </a:rPr>
              <a:pPr>
                <a:defRPr/>
              </a:pPr>
              <a:t>14</a:t>
            </a:fld>
            <a:endParaRPr lang="en-US" dirty="0">
              <a:solidFill>
                <a:prstClr val="black"/>
              </a:solidFill>
            </a:endParaRPr>
          </a:p>
        </p:txBody>
      </p:sp>
    </p:spTree>
    <p:extLst>
      <p:ext uri="{BB962C8B-B14F-4D97-AF65-F5344CB8AC3E}">
        <p14:creationId xmlns="" xmlns:p14="http://schemas.microsoft.com/office/powerpoint/2010/main" val="41818999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C3E2321-BEA1-483A-B63E-43351015782E}" type="slidenum">
              <a:rPr lang="ar-SA" smtClean="0"/>
              <a:pPr>
                <a:defRPr/>
              </a:pPr>
              <a:t>15</a:t>
            </a:fld>
            <a:endParaRPr lang="en-US" dirty="0"/>
          </a:p>
        </p:txBody>
      </p:sp>
    </p:spTree>
    <p:extLst>
      <p:ext uri="{BB962C8B-B14F-4D97-AF65-F5344CB8AC3E}">
        <p14:creationId xmlns="" xmlns:p14="http://schemas.microsoft.com/office/powerpoint/2010/main" val="34545881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C3E2321-BEA1-483A-B63E-43351015782E}" type="slidenum">
              <a:rPr lang="ar-SA" smtClean="0"/>
              <a:pPr>
                <a:defRPr/>
              </a:pPr>
              <a:t>16</a:t>
            </a:fld>
            <a:endParaRPr lang="en-US" dirty="0"/>
          </a:p>
        </p:txBody>
      </p:sp>
    </p:spTree>
    <p:extLst>
      <p:ext uri="{BB962C8B-B14F-4D97-AF65-F5344CB8AC3E}">
        <p14:creationId xmlns="" xmlns:p14="http://schemas.microsoft.com/office/powerpoint/2010/main" val="34545881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C3E2321-BEA1-483A-B63E-43351015782E}" type="slidenum">
              <a:rPr lang="ar-SA" smtClean="0"/>
              <a:pPr>
                <a:defRPr/>
              </a:pPr>
              <a:t>17</a:t>
            </a:fld>
            <a:endParaRPr lang="en-US" dirty="0"/>
          </a:p>
        </p:txBody>
      </p:sp>
    </p:spTree>
    <p:extLst>
      <p:ext uri="{BB962C8B-B14F-4D97-AF65-F5344CB8AC3E}">
        <p14:creationId xmlns="" xmlns:p14="http://schemas.microsoft.com/office/powerpoint/2010/main" val="41818999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C3E2321-BEA1-483A-B63E-43351015782E}" type="slidenum">
              <a:rPr lang="ar-SA" smtClean="0"/>
              <a:pPr>
                <a:defRPr/>
              </a:pPr>
              <a:t>18</a:t>
            </a:fld>
            <a:endParaRPr lang="en-US" dirty="0"/>
          </a:p>
        </p:txBody>
      </p:sp>
    </p:spTree>
    <p:extLst>
      <p:ext uri="{BB962C8B-B14F-4D97-AF65-F5344CB8AC3E}">
        <p14:creationId xmlns="" xmlns:p14="http://schemas.microsoft.com/office/powerpoint/2010/main" val="34545881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C3E2321-BEA1-483A-B63E-43351015782E}" type="slidenum">
              <a:rPr lang="ar-SA" smtClean="0"/>
              <a:pPr>
                <a:defRPr/>
              </a:pPr>
              <a:t>19</a:t>
            </a:fld>
            <a:endParaRPr lang="en-US" dirty="0"/>
          </a:p>
        </p:txBody>
      </p:sp>
    </p:spTree>
    <p:extLst>
      <p:ext uri="{BB962C8B-B14F-4D97-AF65-F5344CB8AC3E}">
        <p14:creationId xmlns="" xmlns:p14="http://schemas.microsoft.com/office/powerpoint/2010/main" val="30598321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C3E2321-BEA1-483A-B63E-43351015782E}" type="slidenum">
              <a:rPr lang="ar-SA" smtClean="0"/>
              <a:pPr>
                <a:defRPr/>
              </a:pPr>
              <a:t>2</a:t>
            </a:fld>
            <a:endParaRPr lang="en-US" dirty="0"/>
          </a:p>
        </p:txBody>
      </p:sp>
    </p:spTree>
    <p:extLst>
      <p:ext uri="{BB962C8B-B14F-4D97-AF65-F5344CB8AC3E}">
        <p14:creationId xmlns="" xmlns:p14="http://schemas.microsoft.com/office/powerpoint/2010/main" val="3502228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C3E2321-BEA1-483A-B63E-43351015782E}" type="slidenum">
              <a:rPr lang="ar-SA" smtClean="0"/>
              <a:pPr>
                <a:defRPr/>
              </a:pPr>
              <a:t>3</a:t>
            </a:fld>
            <a:endParaRPr lang="en-US" dirty="0"/>
          </a:p>
        </p:txBody>
      </p:sp>
    </p:spTree>
    <p:extLst>
      <p:ext uri="{BB962C8B-B14F-4D97-AF65-F5344CB8AC3E}">
        <p14:creationId xmlns="" xmlns:p14="http://schemas.microsoft.com/office/powerpoint/2010/main" val="1197299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C3E2321-BEA1-483A-B63E-43351015782E}" type="slidenum">
              <a:rPr lang="ar-SA" smtClean="0"/>
              <a:pPr>
                <a:defRPr/>
              </a:pPr>
              <a:t>4</a:t>
            </a:fld>
            <a:endParaRPr lang="en-US" dirty="0"/>
          </a:p>
        </p:txBody>
      </p:sp>
    </p:spTree>
    <p:extLst>
      <p:ext uri="{BB962C8B-B14F-4D97-AF65-F5344CB8AC3E}">
        <p14:creationId xmlns="" xmlns:p14="http://schemas.microsoft.com/office/powerpoint/2010/main" val="40116650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C3E2321-BEA1-483A-B63E-43351015782E}" type="slidenum">
              <a:rPr lang="ar-SA" smtClean="0"/>
              <a:pPr>
                <a:defRPr/>
              </a:pPr>
              <a:t>5</a:t>
            </a:fld>
            <a:endParaRPr lang="en-US" dirty="0"/>
          </a:p>
        </p:txBody>
      </p:sp>
    </p:spTree>
    <p:extLst>
      <p:ext uri="{BB962C8B-B14F-4D97-AF65-F5344CB8AC3E}">
        <p14:creationId xmlns="" xmlns:p14="http://schemas.microsoft.com/office/powerpoint/2010/main" val="40116650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خلق </a:t>
            </a:r>
            <a:endParaRPr lang="en-US" dirty="0"/>
          </a:p>
        </p:txBody>
      </p:sp>
      <p:sp>
        <p:nvSpPr>
          <p:cNvPr id="4" name="Slide Number Placeholder 3"/>
          <p:cNvSpPr>
            <a:spLocks noGrp="1"/>
          </p:cNvSpPr>
          <p:nvPr>
            <p:ph type="sldNum" sz="quarter" idx="10"/>
          </p:nvPr>
        </p:nvSpPr>
        <p:spPr/>
        <p:txBody>
          <a:bodyPr/>
          <a:lstStyle/>
          <a:p>
            <a:pPr>
              <a:defRPr/>
            </a:pPr>
            <a:fld id="{CC3E2321-BEA1-483A-B63E-43351015782E}" type="slidenum">
              <a:rPr lang="ar-SA" smtClean="0"/>
              <a:pPr>
                <a:defRPr/>
              </a:pPr>
              <a:t>6</a:t>
            </a:fld>
            <a:endParaRPr lang="en-US" dirty="0"/>
          </a:p>
        </p:txBody>
      </p:sp>
    </p:spTree>
    <p:extLst>
      <p:ext uri="{BB962C8B-B14F-4D97-AF65-F5344CB8AC3E}">
        <p14:creationId xmlns="" xmlns:p14="http://schemas.microsoft.com/office/powerpoint/2010/main" val="9173506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خلق </a:t>
            </a:r>
            <a:endParaRPr lang="en-US" dirty="0"/>
          </a:p>
        </p:txBody>
      </p:sp>
      <p:sp>
        <p:nvSpPr>
          <p:cNvPr id="4" name="Slide Number Placeholder 3"/>
          <p:cNvSpPr>
            <a:spLocks noGrp="1"/>
          </p:cNvSpPr>
          <p:nvPr>
            <p:ph type="sldNum" sz="quarter" idx="10"/>
          </p:nvPr>
        </p:nvSpPr>
        <p:spPr/>
        <p:txBody>
          <a:bodyPr/>
          <a:lstStyle/>
          <a:p>
            <a:pPr>
              <a:defRPr/>
            </a:pPr>
            <a:fld id="{CC3E2321-BEA1-483A-B63E-43351015782E}" type="slidenum">
              <a:rPr lang="ar-SA" smtClean="0"/>
              <a:pPr>
                <a:defRPr/>
              </a:pPr>
              <a:t>7</a:t>
            </a:fld>
            <a:endParaRPr lang="en-US" dirty="0"/>
          </a:p>
        </p:txBody>
      </p:sp>
    </p:spTree>
    <p:extLst>
      <p:ext uri="{BB962C8B-B14F-4D97-AF65-F5344CB8AC3E}">
        <p14:creationId xmlns="" xmlns:p14="http://schemas.microsoft.com/office/powerpoint/2010/main" val="9173506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C3E2321-BEA1-483A-B63E-43351015782E}" type="slidenum">
              <a:rPr lang="ar-SA" smtClean="0"/>
              <a:pPr>
                <a:defRPr/>
              </a:pPr>
              <a:t>8</a:t>
            </a:fld>
            <a:endParaRPr lang="en-US" dirty="0"/>
          </a:p>
        </p:txBody>
      </p:sp>
    </p:spTree>
    <p:extLst>
      <p:ext uri="{BB962C8B-B14F-4D97-AF65-F5344CB8AC3E}">
        <p14:creationId xmlns="" xmlns:p14="http://schemas.microsoft.com/office/powerpoint/2010/main" val="34816465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C3E2321-BEA1-483A-B63E-43351015782E}" type="slidenum">
              <a:rPr lang="ar-SA" smtClean="0"/>
              <a:pPr>
                <a:defRPr/>
              </a:pPr>
              <a:t>9</a:t>
            </a:fld>
            <a:endParaRPr lang="en-US" dirty="0"/>
          </a:p>
        </p:txBody>
      </p:sp>
    </p:spTree>
    <p:extLst>
      <p:ext uri="{BB962C8B-B14F-4D97-AF65-F5344CB8AC3E}">
        <p14:creationId xmlns="" xmlns:p14="http://schemas.microsoft.com/office/powerpoint/2010/main" val="34816465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426"/>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4927600" y="6356350"/>
            <a:ext cx="482600" cy="365125"/>
          </a:xfrm>
          <a:prstGeom prst="rect">
            <a:avLst/>
          </a:prstGeom>
        </p:spPr>
        <p:txBody>
          <a:bodyPr/>
          <a:lstStyle>
            <a:lvl1pPr>
              <a:defRPr/>
            </a:lvl1pPr>
          </a:lstStyle>
          <a:p>
            <a:pPr>
              <a:defRPr/>
            </a:pPr>
            <a:fld id="{7B8EA862-7DD5-4A06-BDE1-DB7EC5FAA60C}" type="slidenum">
              <a:rPr lang="ar-SA"/>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4E2D931-4EC8-4CD2-97D6-9D3F541B751A}" type="slidenum">
              <a:rPr lang="ar-SA"/>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FE1D026-1D84-4E55-B04D-2B54F501D563}" type="slidenum">
              <a:rPr lang="ar-SA"/>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1CD0D710-FEE9-4DD8-AEED-EBF044EACABA}" type="slidenum">
              <a:rPr lang="ar-SA"/>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3CD681FE-95EB-43BB-90BC-9DFA564FD6CC}" type="slidenum">
              <a:rPr lang="ar-SA"/>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grpSp>
        <p:nvGrpSpPr>
          <p:cNvPr id="12" name="Group 7"/>
          <p:cNvGrpSpPr>
            <a:grpSpLocks/>
          </p:cNvGrpSpPr>
          <p:nvPr userDrawn="1"/>
        </p:nvGrpSpPr>
        <p:grpSpPr bwMode="auto">
          <a:xfrm>
            <a:off x="8610600" y="5791200"/>
            <a:ext cx="941388"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6988"/>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King Faisal University</a:t>
            </a:r>
            <a:endParaRPr lang="en-US" sz="1600" dirty="0">
              <a:solidFill>
                <a:schemeClr val="bg1"/>
              </a:solidFill>
              <a:latin typeface="+mn-lt"/>
              <a:cs typeface="+mn-cs"/>
            </a:endParaRPr>
          </a:p>
        </p:txBody>
      </p:sp>
      <p:sp>
        <p:nvSpPr>
          <p:cNvPr id="17" name="Rectangle 16"/>
          <p:cNvSpPr/>
          <p:nvPr userDrawn="1"/>
        </p:nvSpPr>
        <p:spPr>
          <a:xfrm>
            <a:off x="7050442" y="6290846"/>
            <a:ext cx="14077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8" name="Picture 17" descr="logo EDE.png"/>
          <p:cNvPicPr>
            <a:picLocks noChangeAspect="1"/>
          </p:cNvPicPr>
          <p:nvPr userDrawn="1"/>
        </p:nvPicPr>
        <p:blipFill>
          <a:blip r:embed="rId14" cstate="print"/>
          <a:stretch>
            <a:fillRect/>
          </a:stretch>
        </p:blipFill>
        <p:spPr>
          <a:xfrm>
            <a:off x="304800" y="5791200"/>
            <a:ext cx="838200" cy="938645"/>
          </a:xfrm>
          <a:prstGeom prst="rect">
            <a:avLst/>
          </a:prstGeom>
        </p:spPr>
      </p:pic>
      <p:sp>
        <p:nvSpPr>
          <p:cNvPr id="19" name="Rectangle 18"/>
          <p:cNvSpPr/>
          <p:nvPr userDrawn="1"/>
        </p:nvSpPr>
        <p:spPr>
          <a:xfrm>
            <a:off x="914400" y="6581001"/>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schemeClr val="bg1"/>
                </a:solidFill>
                <a:latin typeface="+mn-lt"/>
                <a:cs typeface="+mn-cs"/>
              </a:rPr>
              <a:t>Deanship of E-Learning and Distance Education</a:t>
            </a:r>
            <a:endParaRPr lang="en-US" sz="1200" dirty="0">
              <a:solidFill>
                <a:schemeClr val="bg1"/>
              </a:solidFill>
              <a:latin typeface="+mn-lt"/>
              <a:cs typeface="+mn-cs"/>
            </a:endParaRPr>
          </a:p>
        </p:txBody>
      </p:sp>
      <p:sp>
        <p:nvSpPr>
          <p:cNvPr id="20" name="Rectangle 19"/>
          <p:cNvSpPr/>
          <p:nvPr userDrawn="1"/>
        </p:nvSpPr>
        <p:spPr>
          <a:xfrm>
            <a:off x="1183042" y="6290846"/>
            <a:ext cx="2789546"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عمادة التعلم</a:t>
            </a:r>
            <a:r>
              <a:rPr lang="ar-SA" sz="1600" b="1" baseline="0" dirty="0" smtClean="0">
                <a:solidFill>
                  <a:schemeClr val="bg1"/>
                </a:solidFill>
                <a:latin typeface="+mn-lt"/>
                <a:cs typeface="+mn-cs"/>
              </a:rPr>
              <a:t> الإلكتروني والتعليم عن بعد</a:t>
            </a:r>
            <a:endParaRPr lang="en-US" sz="1600" b="1" dirty="0">
              <a:solidFill>
                <a:schemeClr val="bg1"/>
              </a:solidFill>
              <a:latin typeface="+mn-lt"/>
              <a:cs typeface="+mn-cs"/>
            </a:endParaRPr>
          </a:p>
        </p:txBody>
      </p:sp>
      <p:sp>
        <p:nvSpPr>
          <p:cNvPr id="21" name="عنصر نائب لرقم الشريحة 3"/>
          <p:cNvSpPr txBox="1">
            <a:spLocks/>
          </p:cNvSpPr>
          <p:nvPr userDrawn="1"/>
        </p:nvSpPr>
        <p:spPr>
          <a:xfrm>
            <a:off x="4851400" y="6356350"/>
            <a:ext cx="482600" cy="365125"/>
          </a:xfrm>
          <a:prstGeom prst="rect">
            <a:avLst/>
          </a:prstGeom>
        </p:spPr>
        <p:txBody>
          <a:bodyPr/>
          <a:lstStyle/>
          <a:p>
            <a:pPr marL="0" marR="0" lvl="0" indent="0" algn="r" defTabSz="914400" rtl="1" eaLnBrk="1" fontAlgn="base" latinLnBrk="0" hangingPunct="1">
              <a:lnSpc>
                <a:spcPct val="100000"/>
              </a:lnSpc>
              <a:spcBef>
                <a:spcPct val="0"/>
              </a:spcBef>
              <a:spcAft>
                <a:spcPct val="0"/>
              </a:spcAft>
              <a:buClrTx/>
              <a:buSzTx/>
              <a:buFontTx/>
              <a:buNone/>
              <a:tabLst/>
              <a:defRPr/>
            </a:pPr>
            <a:fld id="{7B8EA862-7DD5-4A06-BDE1-DB7EC5FAA60C}" type="slidenum">
              <a:rPr kumimoji="0" lang="ar-SA" sz="1800" b="0" i="0" u="none" strike="noStrike" kern="1200" cap="none" spc="0" normalizeH="0" baseline="0" noProof="0" smtClean="0">
                <a:ln>
                  <a:noFill/>
                </a:ln>
                <a:solidFill>
                  <a:schemeClr val="bg1"/>
                </a:solidFill>
                <a:effectLst/>
                <a:uLnTx/>
                <a:uFillTx/>
                <a:latin typeface="Arial" pitchFamily="34" charset="0"/>
                <a:ea typeface="+mn-ea"/>
                <a:cs typeface="Arial" pitchFamily="34" charset="0"/>
              </a:rPr>
              <a:pPr marL="0" marR="0" lvl="0" indent="0" algn="r" defTabSz="914400" rtl="1" eaLnBrk="1" fontAlgn="base" latinLnBrk="0" hangingPunct="1">
                <a:lnSpc>
                  <a:spcPct val="100000"/>
                </a:lnSpc>
                <a:spcBef>
                  <a:spcPct val="0"/>
                </a:spcBef>
                <a:spcAft>
                  <a:spcPct val="0"/>
                </a:spcAft>
                <a:buClrTx/>
                <a:buSzTx/>
                <a:buFontTx/>
                <a:buNone/>
                <a:tabLst/>
                <a:defRPr/>
              </a:pPr>
              <a:t>‹#›</a:t>
            </a:fld>
            <a:endParaRPr kumimoji="0" lang="en-US" sz="1800" b="0" i="0" u="none" strike="noStrike" kern="1200" cap="none" spc="0" normalizeH="0" baseline="0" noProof="0" dirty="0">
              <a:ln>
                <a:noFill/>
              </a:ln>
              <a:solidFill>
                <a:schemeClr val="bg1"/>
              </a:solidFill>
              <a:effectLst/>
              <a:uLnTx/>
              <a:uFillTx/>
              <a:latin typeface="Arial" pitchFamily="34" charset="0"/>
              <a:ea typeface="+mn-ea"/>
              <a:cs typeface="Arial" pitchFamily="34" charset="0"/>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64" r:id="rId3"/>
    <p:sldLayoutId id="2147483774" r:id="rId4"/>
    <p:sldLayoutId id="2147483765" r:id="rId5"/>
    <p:sldLayoutId id="2147483766" r:id="rId6"/>
    <p:sldLayoutId id="2147483767" r:id="rId7"/>
    <p:sldLayoutId id="2147483768" r:id="rId8"/>
    <p:sldLayoutId id="2147483769" r:id="rId9"/>
    <p:sldLayoutId id="2147483770" r:id="rId10"/>
    <p:sldLayoutId id="2147483771" r:id="rId11"/>
  </p:sldLayoutIdLst>
  <p:hf sldNum="0"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p:txBody>
          <a:bodyPr/>
          <a:lstStyle/>
          <a:p>
            <a:pPr eaLnBrk="1" hangingPunct="1"/>
            <a:endParaRPr lang="ar-SA" dirty="0"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dirty="0" smtClean="0">
              <a:cs typeface="+mn-cs"/>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6" name="Rectangle 5"/>
          <p:cNvSpPr/>
          <p:nvPr/>
        </p:nvSpPr>
        <p:spPr>
          <a:xfrm>
            <a:off x="0" y="0"/>
            <a:ext cx="9906000" cy="3429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grpSp>
        <p:nvGrpSpPr>
          <p:cNvPr id="2" name="Group 7"/>
          <p:cNvGrpSpPr>
            <a:grpSpLocks/>
          </p:cNvGrpSpPr>
          <p:nvPr/>
        </p:nvGrpSpPr>
        <p:grpSpPr bwMode="auto">
          <a:xfrm>
            <a:off x="6494463" y="1981200"/>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pic>
          <p:nvPicPr>
            <p:cNvPr id="5133" name="Picture 2" descr="http://kfu.files.googlepages.com/newKFUlogo.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1" name="Freeform 10"/>
          <p:cNvSpPr/>
          <p:nvPr/>
        </p:nvSpPr>
        <p:spPr>
          <a:xfrm>
            <a:off x="0" y="2362200"/>
            <a:ext cx="6091238" cy="1447800"/>
          </a:xfrm>
          <a:custGeom>
            <a:avLst/>
            <a:gdLst>
              <a:gd name="connsiteX0" fmla="*/ 0 w 6814457"/>
              <a:gd name="connsiteY0" fmla="*/ 723900 h 1447800"/>
              <a:gd name="connsiteX1" fmla="*/ 212026 w 6814457"/>
              <a:gd name="connsiteY1" fmla="*/ 212025 h 1447800"/>
              <a:gd name="connsiteX2" fmla="*/ 723901 w 6814457"/>
              <a:gd name="connsiteY2" fmla="*/ 0 h 1447800"/>
              <a:gd name="connsiteX3" fmla="*/ 6090557 w 6814457"/>
              <a:gd name="connsiteY3" fmla="*/ 0 h 1447800"/>
              <a:gd name="connsiteX4" fmla="*/ 6602432 w 6814457"/>
              <a:gd name="connsiteY4" fmla="*/ 212026 h 1447800"/>
              <a:gd name="connsiteX5" fmla="*/ 6814457 w 6814457"/>
              <a:gd name="connsiteY5" fmla="*/ 723901 h 1447800"/>
              <a:gd name="connsiteX6" fmla="*/ 6814457 w 6814457"/>
              <a:gd name="connsiteY6" fmla="*/ 723900 h 1447800"/>
              <a:gd name="connsiteX7" fmla="*/ 6602431 w 6814457"/>
              <a:gd name="connsiteY7" fmla="*/ 1235775 h 1447800"/>
              <a:gd name="connsiteX8" fmla="*/ 6090556 w 6814457"/>
              <a:gd name="connsiteY8" fmla="*/ 1447800 h 1447800"/>
              <a:gd name="connsiteX9" fmla="*/ 723900 w 6814457"/>
              <a:gd name="connsiteY9" fmla="*/ 1447800 h 1447800"/>
              <a:gd name="connsiteX10" fmla="*/ 212025 w 6814457"/>
              <a:gd name="connsiteY10" fmla="*/ 1235774 h 1447800"/>
              <a:gd name="connsiteX11" fmla="*/ 0 w 6814457"/>
              <a:gd name="connsiteY11" fmla="*/ 723899 h 1447800"/>
              <a:gd name="connsiteX12" fmla="*/ 0 w 6814457"/>
              <a:gd name="connsiteY12" fmla="*/ 723900 h 1447800"/>
              <a:gd name="connsiteX0" fmla="*/ 291192 w 7105649"/>
              <a:gd name="connsiteY0" fmla="*/ 723900 h 1447800"/>
              <a:gd name="connsiteX1" fmla="*/ 1015093 w 7105649"/>
              <a:gd name="connsiteY1" fmla="*/ 0 h 1447800"/>
              <a:gd name="connsiteX2" fmla="*/ 6381749 w 7105649"/>
              <a:gd name="connsiteY2" fmla="*/ 0 h 1447800"/>
              <a:gd name="connsiteX3" fmla="*/ 6893624 w 7105649"/>
              <a:gd name="connsiteY3" fmla="*/ 212026 h 1447800"/>
              <a:gd name="connsiteX4" fmla="*/ 7105649 w 7105649"/>
              <a:gd name="connsiteY4" fmla="*/ 723901 h 1447800"/>
              <a:gd name="connsiteX5" fmla="*/ 7105649 w 7105649"/>
              <a:gd name="connsiteY5" fmla="*/ 723900 h 1447800"/>
              <a:gd name="connsiteX6" fmla="*/ 6893623 w 7105649"/>
              <a:gd name="connsiteY6" fmla="*/ 1235775 h 1447800"/>
              <a:gd name="connsiteX7" fmla="*/ 6381748 w 7105649"/>
              <a:gd name="connsiteY7" fmla="*/ 1447800 h 1447800"/>
              <a:gd name="connsiteX8" fmla="*/ 1015092 w 7105649"/>
              <a:gd name="connsiteY8" fmla="*/ 1447800 h 1447800"/>
              <a:gd name="connsiteX9" fmla="*/ 503217 w 7105649"/>
              <a:gd name="connsiteY9" fmla="*/ 1235774 h 1447800"/>
              <a:gd name="connsiteX10" fmla="*/ 291192 w 7105649"/>
              <a:gd name="connsiteY10" fmla="*/ 723899 h 1447800"/>
              <a:gd name="connsiteX11" fmla="*/ 291192 w 7105649"/>
              <a:gd name="connsiteY11" fmla="*/ 723900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212025 w 6814457"/>
              <a:gd name="connsiteY9" fmla="*/ 1235774 h 1447800"/>
              <a:gd name="connsiteX10" fmla="*/ 0 w 6814457"/>
              <a:gd name="connsiteY10" fmla="*/ 723899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303465 w 6814457"/>
              <a:gd name="connsiteY9" fmla="*/ 1327214 h 1447800"/>
              <a:gd name="connsiteX0" fmla="*/ 420436 w 6510992"/>
              <a:gd name="connsiteY0" fmla="*/ 0 h 1447800"/>
              <a:gd name="connsiteX1" fmla="*/ 5787092 w 6510992"/>
              <a:gd name="connsiteY1" fmla="*/ 0 h 1447800"/>
              <a:gd name="connsiteX2" fmla="*/ 6298967 w 6510992"/>
              <a:gd name="connsiteY2" fmla="*/ 212026 h 1447800"/>
              <a:gd name="connsiteX3" fmla="*/ 6510992 w 6510992"/>
              <a:gd name="connsiteY3" fmla="*/ 723901 h 1447800"/>
              <a:gd name="connsiteX4" fmla="*/ 6510992 w 6510992"/>
              <a:gd name="connsiteY4" fmla="*/ 723900 h 1447800"/>
              <a:gd name="connsiteX5" fmla="*/ 6298966 w 6510992"/>
              <a:gd name="connsiteY5" fmla="*/ 1235775 h 1447800"/>
              <a:gd name="connsiteX6" fmla="*/ 5787091 w 6510992"/>
              <a:gd name="connsiteY6" fmla="*/ 1447800 h 1447800"/>
              <a:gd name="connsiteX7" fmla="*/ 420435 w 6510992"/>
              <a:gd name="connsiteY7" fmla="*/ 1447800 h 1447800"/>
              <a:gd name="connsiteX8" fmla="*/ 0 w 6510992"/>
              <a:gd name="connsiteY8" fmla="*/ 1327214 h 1447800"/>
              <a:gd name="connsiteX0" fmla="*/ 1 w 6090557"/>
              <a:gd name="connsiteY0" fmla="*/ 0 h 1447800"/>
              <a:gd name="connsiteX1" fmla="*/ 5366657 w 6090557"/>
              <a:gd name="connsiteY1" fmla="*/ 0 h 1447800"/>
              <a:gd name="connsiteX2" fmla="*/ 5878532 w 6090557"/>
              <a:gd name="connsiteY2" fmla="*/ 212026 h 1447800"/>
              <a:gd name="connsiteX3" fmla="*/ 6090557 w 6090557"/>
              <a:gd name="connsiteY3" fmla="*/ 723901 h 1447800"/>
              <a:gd name="connsiteX4" fmla="*/ 6090557 w 6090557"/>
              <a:gd name="connsiteY4" fmla="*/ 723900 h 1447800"/>
              <a:gd name="connsiteX5" fmla="*/ 5878531 w 6090557"/>
              <a:gd name="connsiteY5" fmla="*/ 1235775 h 1447800"/>
              <a:gd name="connsiteX6" fmla="*/ 5366656 w 6090557"/>
              <a:gd name="connsiteY6" fmla="*/ 1447800 h 1447800"/>
              <a:gd name="connsiteX7" fmla="*/ 0 w 6090557"/>
              <a:gd name="connsiteY7" fmla="*/ 14478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0557" h="1447800">
                <a:moveTo>
                  <a:pt x="1" y="0"/>
                </a:moveTo>
                <a:lnTo>
                  <a:pt x="5366657" y="0"/>
                </a:lnTo>
                <a:cubicBezTo>
                  <a:pt x="5558647" y="0"/>
                  <a:pt x="5742774" y="76268"/>
                  <a:pt x="5878532" y="212026"/>
                </a:cubicBezTo>
                <a:cubicBezTo>
                  <a:pt x="6014289" y="347784"/>
                  <a:pt x="6090557" y="531911"/>
                  <a:pt x="6090557" y="723901"/>
                </a:cubicBezTo>
                <a:lnTo>
                  <a:pt x="6090557" y="723900"/>
                </a:lnTo>
                <a:cubicBezTo>
                  <a:pt x="6090557" y="915890"/>
                  <a:pt x="6014289" y="1100017"/>
                  <a:pt x="5878531" y="1235775"/>
                </a:cubicBezTo>
                <a:cubicBezTo>
                  <a:pt x="5742773" y="1371533"/>
                  <a:pt x="5558646" y="1447800"/>
                  <a:pt x="5366656" y="1447800"/>
                </a:cubicBezTo>
                <a:lnTo>
                  <a:pt x="0" y="1447800"/>
                </a:ln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5130" name="Title 1"/>
          <p:cNvSpPr txBox="1">
            <a:spLocks/>
          </p:cNvSpPr>
          <p:nvPr/>
        </p:nvSpPr>
        <p:spPr bwMode="auto">
          <a:xfrm>
            <a:off x="228600" y="2514600"/>
            <a:ext cx="5638800" cy="2971800"/>
          </a:xfrm>
          <a:prstGeom prst="rect">
            <a:avLst/>
          </a:prstGeom>
          <a:noFill/>
          <a:ln w="9525">
            <a:noFill/>
            <a:miter lim="800000"/>
            <a:headEnd/>
            <a:tailEnd/>
          </a:ln>
        </p:spPr>
        <p:txBody>
          <a:bodyPr anchor="ctr"/>
          <a:lstStyle/>
          <a:p>
            <a:pPr algn="r" rtl="0">
              <a:lnSpc>
                <a:spcPct val="80000"/>
              </a:lnSpc>
            </a:pPr>
            <a:endParaRPr lang="ar-SA" sz="4000" b="1" dirty="0" smtClean="0">
              <a:solidFill>
                <a:srgbClr val="002060"/>
              </a:solidFill>
              <a:latin typeface="AYM Wadiy S_U normal."/>
              <a:cs typeface="Times New Roman" pitchFamily="18" charset="0"/>
            </a:endParaRPr>
          </a:p>
          <a:p>
            <a:pPr algn="ctr">
              <a:lnSpc>
                <a:spcPct val="80000"/>
              </a:lnSpc>
            </a:pPr>
            <a:r>
              <a:rPr lang="ar-SA" sz="4000" b="1" dirty="0" smtClean="0">
                <a:solidFill>
                  <a:srgbClr val="002060"/>
                </a:solidFill>
                <a:latin typeface="AYM Wadiy S_U normal."/>
                <a:cs typeface="Times New Roman" pitchFamily="18" charset="0"/>
              </a:rPr>
              <a:t> </a:t>
            </a:r>
            <a:r>
              <a:rPr lang="en-GB" sz="4000" b="1" dirty="0" smtClean="0">
                <a:solidFill>
                  <a:srgbClr val="002060"/>
                </a:solidFill>
                <a:latin typeface="AYM Wadiy S_U normal."/>
                <a:cs typeface="Times New Roman" pitchFamily="18" charset="0"/>
              </a:rPr>
              <a:t>  </a:t>
            </a:r>
            <a:r>
              <a:rPr lang="ar-SA" sz="4000" b="1" dirty="0" smtClean="0">
                <a:solidFill>
                  <a:srgbClr val="002060"/>
                </a:solidFill>
                <a:latin typeface="AYM Wadiy S_U normal."/>
                <a:cs typeface="Times New Roman" pitchFamily="18" charset="0"/>
              </a:rPr>
              <a:t>اسم المقرر:</a:t>
            </a:r>
            <a:r>
              <a:rPr lang="en-US" sz="4000" b="1" dirty="0" smtClean="0">
                <a:solidFill>
                  <a:srgbClr val="002060"/>
                </a:solidFill>
                <a:latin typeface="AYM Wadiy S_U normal."/>
                <a:cs typeface="Times New Roman" pitchFamily="18" charset="0"/>
              </a:rPr>
              <a:t> </a:t>
            </a:r>
            <a:r>
              <a:rPr lang="ar-SA" sz="4000" b="1" dirty="0" smtClean="0">
                <a:solidFill>
                  <a:srgbClr val="002060"/>
                </a:solidFill>
                <a:latin typeface="AYM Wadiy S_U normal."/>
                <a:cs typeface="Times New Roman" pitchFamily="18" charset="0"/>
              </a:rPr>
              <a:t>مبادئ التـوريد</a:t>
            </a:r>
          </a:p>
          <a:p>
            <a:pPr algn="ctr">
              <a:lnSpc>
                <a:spcPct val="80000"/>
              </a:lnSpc>
            </a:pPr>
            <a:endParaRPr lang="en-GB" sz="4000" b="1" dirty="0" smtClean="0">
              <a:solidFill>
                <a:srgbClr val="000000"/>
              </a:solidFill>
              <a:latin typeface="Calibri" pitchFamily="34" charset="0"/>
              <a:cs typeface="Times New Roman" pitchFamily="18" charset="0"/>
            </a:endParaRPr>
          </a:p>
          <a:p>
            <a:pPr>
              <a:lnSpc>
                <a:spcPct val="80000"/>
              </a:lnSpc>
            </a:pPr>
            <a:endParaRPr lang="ar-SA" sz="3200" b="1" dirty="0" smtClean="0">
              <a:solidFill>
                <a:srgbClr val="000000"/>
              </a:solidFill>
              <a:latin typeface="Calibri" pitchFamily="34" charset="0"/>
              <a:cs typeface="Times New Roman" pitchFamily="18" charset="0"/>
            </a:endParaRPr>
          </a:p>
          <a:p>
            <a:pPr algn="ctr">
              <a:lnSpc>
                <a:spcPct val="80000"/>
              </a:lnSpc>
            </a:pPr>
            <a:r>
              <a:rPr lang="ar-SA" sz="3200" b="1" dirty="0" smtClean="0">
                <a:latin typeface="Calibri" pitchFamily="34" charset="0"/>
                <a:cs typeface="Times New Roman" pitchFamily="18" charset="0"/>
              </a:rPr>
              <a:t>د. جهاد عبدالله </a:t>
            </a:r>
            <a:r>
              <a:rPr lang="ar-SA" sz="3200" b="1" dirty="0" err="1" smtClean="0">
                <a:latin typeface="Calibri" pitchFamily="34" charset="0"/>
                <a:cs typeface="Times New Roman" pitchFamily="18" charset="0"/>
              </a:rPr>
              <a:t>عفانه</a:t>
            </a:r>
            <a:endParaRPr lang="en-US" sz="3600" b="1" dirty="0">
              <a:solidFill>
                <a:srgbClr val="000000"/>
              </a:solidFill>
              <a:latin typeface="Calibri" pitchFamily="34" charset="0"/>
            </a:endParaRPr>
          </a:p>
        </p:txBody>
      </p:sp>
      <p:sp>
        <p:nvSpPr>
          <p:cNvPr id="5131" name="Slide Number Placeholder 10"/>
          <p:cNvSpPr txBox="1">
            <a:spLocks/>
          </p:cNvSpPr>
          <p:nvPr/>
        </p:nvSpPr>
        <p:spPr bwMode="auto">
          <a:xfrm>
            <a:off x="381000" y="6405563"/>
            <a:ext cx="2311400" cy="365125"/>
          </a:xfrm>
          <a:prstGeom prst="rect">
            <a:avLst/>
          </a:prstGeom>
          <a:noFill/>
          <a:ln w="9525">
            <a:noFill/>
            <a:miter lim="800000"/>
            <a:headEnd/>
            <a:tailEnd/>
          </a:ln>
        </p:spPr>
        <p:txBody>
          <a:bodyPr anchor="ctr"/>
          <a:lstStyle/>
          <a:p>
            <a:pPr rtl="0"/>
            <a:fld id="{BD304080-26AE-472C-BC30-C39120F3D8A0}" type="slidenum">
              <a:rPr lang="ar-SA" sz="1200">
                <a:solidFill>
                  <a:schemeClr val="bg1"/>
                </a:solidFill>
                <a:latin typeface="Calibri" pitchFamily="34" charset="0"/>
              </a:rPr>
              <a:pPr rtl="0"/>
              <a:t>1</a:t>
            </a:fld>
            <a:endParaRPr lang="en-US" sz="1200" dirty="0">
              <a:solidFill>
                <a:schemeClr val="bg1"/>
              </a:solidFill>
              <a:latin typeface="Calibri" pitchFamily="34" charset="0"/>
            </a:endParaRPr>
          </a:p>
        </p:txBody>
      </p:sp>
      <p:sp>
        <p:nvSpPr>
          <p:cNvPr id="13" name="Subtitle 2"/>
          <p:cNvSpPr txBox="1">
            <a:spLocks/>
          </p:cNvSpPr>
          <p:nvPr/>
        </p:nvSpPr>
        <p:spPr bwMode="auto">
          <a:xfrm>
            <a:off x="5822950" y="4648200"/>
            <a:ext cx="4083050" cy="1066800"/>
          </a:xfrm>
          <a:prstGeom prst="rect">
            <a:avLst/>
          </a:prstGeom>
          <a:noFill/>
          <a:ln w="9525">
            <a:noFill/>
            <a:miter lim="800000"/>
            <a:headEnd/>
            <a:tailEnd/>
          </a:ln>
        </p:spPr>
        <p:txBody>
          <a:bodyPr/>
          <a:lstStyle/>
          <a:p>
            <a:pPr algn="ctr" rtl="0">
              <a:spcBef>
                <a:spcPct val="20000"/>
              </a:spcBef>
              <a:buFont typeface="Arial" pitchFamily="34" charset="0"/>
              <a:buNone/>
            </a:pPr>
            <a:r>
              <a:rPr lang="ar-SA" sz="2400" b="1" dirty="0" smtClean="0">
                <a:solidFill>
                  <a:schemeClr val="tx2">
                    <a:lumMod val="75000"/>
                  </a:schemeClr>
                </a:solidFill>
                <a:latin typeface="Calibri" pitchFamily="34" charset="0"/>
              </a:rPr>
              <a:t>جامعة الملك فيصل</a:t>
            </a:r>
          </a:p>
          <a:p>
            <a:pPr algn="ctr" rtl="0">
              <a:spcBef>
                <a:spcPct val="20000"/>
              </a:spcBef>
              <a:buFont typeface="Arial" pitchFamily="34" charset="0"/>
              <a:buNone/>
            </a:pPr>
            <a:r>
              <a:rPr lang="ar-SA" sz="2400" b="1" dirty="0" smtClean="0">
                <a:solidFill>
                  <a:schemeClr val="tx2">
                    <a:lumMod val="75000"/>
                  </a:schemeClr>
                </a:solidFill>
                <a:latin typeface="Calibri" pitchFamily="34" charset="0"/>
              </a:rPr>
              <a:t>عمادة التعلم الإلكتروني والتعليم عن بعد</a:t>
            </a:r>
            <a:endParaRPr lang="en-US" sz="2400" b="1" dirty="0">
              <a:solidFill>
                <a:schemeClr val="tx2">
                  <a:lumMod val="75000"/>
                </a:schemeClr>
              </a:solidFill>
              <a:latin typeface="Calibri" pitchFamily="34" charset="0"/>
            </a:endParaRPr>
          </a:p>
          <a:p>
            <a:pPr algn="ctr" rtl="0">
              <a:spcBef>
                <a:spcPct val="20000"/>
              </a:spcBef>
              <a:buFont typeface="Arial" pitchFamily="34" charset="0"/>
              <a:buNone/>
            </a:pPr>
            <a:r>
              <a:rPr lang="ar-SA" sz="2400" dirty="0" smtClean="0">
                <a:solidFill>
                  <a:schemeClr val="tx2">
                    <a:lumMod val="75000"/>
                  </a:schemeClr>
                </a:solidFill>
                <a:latin typeface="Calibri" pitchFamily="34" charset="0"/>
              </a:rPr>
              <a:t>	</a:t>
            </a:r>
            <a:endParaRPr lang="en-US" sz="2400" dirty="0">
              <a:solidFill>
                <a:schemeClr val="tx2">
                  <a:lumMod val="75000"/>
                </a:schemeClr>
              </a:solidFill>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533400" y="762000"/>
            <a:ext cx="8915400" cy="685800"/>
          </a:xfrm>
        </p:spPr>
        <p:txBody>
          <a:bodyPr/>
          <a:lstStyle/>
          <a:p>
            <a:pPr eaLnBrk="1" hangingPunct="1"/>
            <a:r>
              <a:rPr lang="ar-SA" sz="2900" b="1" u="sng" dirty="0" smtClean="0">
                <a:solidFill>
                  <a:schemeClr val="tx1"/>
                </a:solidFill>
                <a:cs typeface="Arial" pitchFamily="34" charset="0"/>
              </a:rPr>
              <a:t> </a:t>
            </a:r>
            <a:r>
              <a:rPr lang="ar-SA" sz="2900" b="1" u="sng" dirty="0" smtClean="0">
                <a:solidFill>
                  <a:schemeClr val="tx1"/>
                </a:solidFill>
              </a:rPr>
              <a:t>أهم فوائد نظام الجدولة الفورية</a:t>
            </a:r>
            <a:r>
              <a:rPr lang="ar-SA" sz="2900" b="1" u="sng" dirty="0" smtClean="0">
                <a:solidFill>
                  <a:schemeClr val="tx1"/>
                </a:solidFill>
                <a:cs typeface="Arial" pitchFamily="34" charset="0"/>
              </a:rPr>
              <a:t>:</a:t>
            </a:r>
            <a:r>
              <a:rPr lang="ar-SA" sz="2900" b="1" dirty="0" smtClean="0">
                <a:solidFill>
                  <a:schemeClr val="tx1"/>
                </a:solidFill>
                <a:cs typeface="Arial" pitchFamily="34" charset="0"/>
              </a:rPr>
              <a:t> </a:t>
            </a:r>
          </a:p>
        </p:txBody>
      </p:sp>
      <p:sp>
        <p:nvSpPr>
          <p:cNvPr id="7" name="Rectangle 5"/>
          <p:cNvSpPr>
            <a:spLocks noChangeArrowheads="1"/>
          </p:cNvSpPr>
          <p:nvPr/>
        </p:nvSpPr>
        <p:spPr bwMode="auto">
          <a:xfrm>
            <a:off x="304800" y="1626037"/>
            <a:ext cx="9220200" cy="31085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514350" indent="-514350" algn="just">
              <a:buFont typeface="+mj-lt"/>
              <a:buAutoNum type="arabicPeriod"/>
            </a:pPr>
            <a:r>
              <a:rPr lang="ar-SA" sz="2800" b="1" dirty="0" smtClean="0"/>
              <a:t>تقليل المخزون.</a:t>
            </a:r>
          </a:p>
          <a:p>
            <a:pPr marL="514350" indent="-514350" algn="just">
              <a:buFont typeface="+mj-lt"/>
              <a:buAutoNum type="arabicPeriod"/>
            </a:pPr>
            <a:r>
              <a:rPr lang="ar-SA" sz="2800" b="1" dirty="0" smtClean="0"/>
              <a:t>تحسين الجودة.</a:t>
            </a:r>
          </a:p>
          <a:p>
            <a:pPr marL="514350" indent="-514350" algn="just">
              <a:buFont typeface="+mj-lt"/>
              <a:buAutoNum type="arabicPeriod"/>
            </a:pPr>
            <a:r>
              <a:rPr lang="ar-SA" sz="2800" b="1" dirty="0" smtClean="0"/>
              <a:t>تقليل الكلف.</a:t>
            </a:r>
          </a:p>
          <a:p>
            <a:pPr marL="514350" indent="-514350" algn="just">
              <a:buFont typeface="+mj-lt"/>
              <a:buAutoNum type="arabicPeriod"/>
            </a:pPr>
            <a:r>
              <a:rPr lang="ar-SA" sz="2800" b="1" dirty="0" smtClean="0"/>
              <a:t>تقليص المساحات المخصصة للتخزين.</a:t>
            </a:r>
          </a:p>
          <a:p>
            <a:pPr marL="514350" indent="-514350" algn="just">
              <a:buFont typeface="+mj-lt"/>
              <a:buAutoNum type="arabicPeriod"/>
            </a:pPr>
            <a:r>
              <a:rPr lang="ar-SA" sz="2800" b="1" dirty="0" smtClean="0"/>
              <a:t>تقليص المهل الزمنية للتصنيع.</a:t>
            </a:r>
          </a:p>
          <a:p>
            <a:pPr marL="514350" indent="-514350" algn="just">
              <a:buFont typeface="+mj-lt"/>
              <a:buAutoNum type="arabicPeriod"/>
            </a:pPr>
            <a:r>
              <a:rPr lang="ar-SA" sz="2800" b="1" dirty="0" smtClean="0"/>
              <a:t>زيادة الإنتاجية والمرونة.</a:t>
            </a:r>
          </a:p>
          <a:p>
            <a:pPr marL="514350" indent="-514350" algn="just"/>
            <a:endParaRPr lang="ar-SA" sz="2800" b="1" dirty="0" smtClean="0"/>
          </a:p>
        </p:txBody>
      </p:sp>
    </p:spTree>
  </p:cSld>
  <p:clrMapOvr>
    <a:masterClrMapping/>
  </p:clrMapOvr>
  <p:transition spd="slow">
    <p:wheel spokes="2"/>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304800" y="609600"/>
            <a:ext cx="9067800" cy="762000"/>
          </a:xfrm>
        </p:spPr>
        <p:txBody>
          <a:bodyPr/>
          <a:lstStyle/>
          <a:p>
            <a:pPr algn="just" rtl="1" eaLnBrk="1" hangingPunct="1"/>
            <a:r>
              <a:rPr lang="ar-SA" sz="4000" b="1" dirty="0" smtClean="0">
                <a:solidFill>
                  <a:srgbClr val="002060"/>
                </a:solidFill>
              </a:rPr>
              <a:t>مكونات الجدولة الفورية:</a:t>
            </a:r>
            <a:r>
              <a:rPr lang="ar-SA" sz="4000" b="1" dirty="0" smtClean="0">
                <a:solidFill>
                  <a:srgbClr val="002060"/>
                </a:solidFill>
                <a:cs typeface="Arial" pitchFamily="34" charset="0"/>
              </a:rPr>
              <a:t> </a:t>
            </a:r>
            <a:endParaRPr lang="ar-SA" sz="4000" b="1" dirty="0">
              <a:solidFill>
                <a:srgbClr val="009900"/>
              </a:solidFill>
              <a:cs typeface="Arial" pitchFamily="34" charset="0"/>
            </a:endParaRPr>
          </a:p>
        </p:txBody>
      </p:sp>
      <p:sp>
        <p:nvSpPr>
          <p:cNvPr id="6" name="Rectangle 4"/>
          <p:cNvSpPr>
            <a:spLocks noChangeArrowheads="1"/>
          </p:cNvSpPr>
          <p:nvPr/>
        </p:nvSpPr>
        <p:spPr bwMode="auto">
          <a:xfrm>
            <a:off x="152400" y="1371600"/>
            <a:ext cx="9525000" cy="50244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514350" indent="-514350" algn="just">
              <a:buFont typeface="+mj-lt"/>
              <a:buAutoNum type="arabicPeriod"/>
            </a:pPr>
            <a:r>
              <a:rPr lang="ar-SA" sz="2700" b="1" dirty="0" smtClean="0">
                <a:solidFill>
                  <a:srgbClr val="CC6600"/>
                </a:solidFill>
              </a:rPr>
              <a:t>الجدولة الفورية للشراء: </a:t>
            </a:r>
            <a:r>
              <a:rPr lang="ar-SA" sz="2700" b="1" dirty="0" smtClean="0"/>
              <a:t>التي تقوم على بناء علاقة وثيقة مع الموردين بهدف زيادة جودة الطلبات المستلمة من خلال تقليص عدد الموردين.</a:t>
            </a:r>
          </a:p>
          <a:p>
            <a:pPr marL="514350" indent="-514350" algn="just">
              <a:buFont typeface="+mj-lt"/>
              <a:buAutoNum type="arabicPeriod"/>
            </a:pPr>
            <a:r>
              <a:rPr lang="ar-SA" sz="2450" b="1" dirty="0" smtClean="0">
                <a:solidFill>
                  <a:srgbClr val="CC6600"/>
                </a:solidFill>
              </a:rPr>
              <a:t>التركيز على المؤسسة: </a:t>
            </a:r>
            <a:r>
              <a:rPr lang="ar-SA" sz="2450" b="1" dirty="0" smtClean="0"/>
              <a:t>وتعني محاولة تقليص واختزال التعقيدات في العمليات التحويلية.</a:t>
            </a:r>
          </a:p>
          <a:p>
            <a:pPr marL="514350" indent="-514350" algn="just">
              <a:buFont typeface="+mj-lt"/>
              <a:buAutoNum type="arabicPeriod"/>
            </a:pPr>
            <a:r>
              <a:rPr lang="ar-SA" sz="2700" b="1" dirty="0" smtClean="0">
                <a:solidFill>
                  <a:srgbClr val="CC6600"/>
                </a:solidFill>
              </a:rPr>
              <a:t>تقليص زمن تهيئة ونصب المكائن والمعدات عند التحول من منتج إلى آخر.</a:t>
            </a:r>
          </a:p>
          <a:p>
            <a:pPr marL="514350" indent="-514350" algn="just">
              <a:buFont typeface="+mj-lt"/>
              <a:buAutoNum type="arabicPeriod"/>
            </a:pPr>
            <a:r>
              <a:rPr lang="ar-SA" sz="2700" b="1" dirty="0" smtClean="0">
                <a:solidFill>
                  <a:srgbClr val="CC6600"/>
                </a:solidFill>
              </a:rPr>
              <a:t>تكنولوجيا المجاميع:</a:t>
            </a:r>
            <a:r>
              <a:rPr lang="ar-SA" sz="2700" b="1" dirty="0" smtClean="0"/>
              <a:t> بهدف زيادة المرونة.</a:t>
            </a:r>
          </a:p>
          <a:p>
            <a:pPr marL="514350" indent="-514350" algn="just">
              <a:buFont typeface="+mj-lt"/>
              <a:buAutoNum type="arabicPeriod"/>
            </a:pPr>
            <a:r>
              <a:rPr lang="ar-SA" sz="2700" b="1" dirty="0" smtClean="0">
                <a:solidFill>
                  <a:srgbClr val="CC6600"/>
                </a:solidFill>
              </a:rPr>
              <a:t>بناء نظام الصيانة المنتجة:</a:t>
            </a:r>
            <a:r>
              <a:rPr lang="ar-SA" sz="2700" b="1" dirty="0" smtClean="0"/>
              <a:t> </a:t>
            </a:r>
            <a:r>
              <a:rPr lang="ar-SA" sz="2600" b="1" dirty="0" smtClean="0"/>
              <a:t>تطبيق أنظمة الصيانة الوقائية عبر زيادة الخبرات.</a:t>
            </a:r>
          </a:p>
          <a:p>
            <a:pPr marL="514350" indent="-514350" algn="just">
              <a:buFont typeface="+mj-lt"/>
              <a:buAutoNum type="arabicPeriod"/>
            </a:pPr>
            <a:r>
              <a:rPr lang="ar-SA" sz="2600" b="1" dirty="0" smtClean="0">
                <a:solidFill>
                  <a:srgbClr val="CC6600"/>
                </a:solidFill>
              </a:rPr>
              <a:t>قيام الفرد بأداء وظائف متعددة: </a:t>
            </a:r>
            <a:r>
              <a:rPr lang="ar-SA" sz="2600" b="1" dirty="0" smtClean="0"/>
              <a:t>من خلال التدريب.</a:t>
            </a:r>
          </a:p>
          <a:p>
            <a:pPr marL="514350" indent="-514350" algn="just">
              <a:buFont typeface="+mj-lt"/>
              <a:buAutoNum type="arabicPeriod"/>
            </a:pPr>
            <a:r>
              <a:rPr lang="ar-SA" sz="2700" b="1" dirty="0" smtClean="0">
                <a:solidFill>
                  <a:srgbClr val="CC6600"/>
                </a:solidFill>
              </a:rPr>
              <a:t>تماثل عبء العمل: </a:t>
            </a:r>
            <a:r>
              <a:rPr lang="ar-SA" sz="2700" b="1" dirty="0" smtClean="0"/>
              <a:t>من خلال استقرار الإنتاج وثباته بين مختلف محطات العمل.</a:t>
            </a:r>
          </a:p>
          <a:p>
            <a:pPr marL="514350" indent="-514350" algn="just">
              <a:buFont typeface="+mj-lt"/>
              <a:buAutoNum type="arabicPeriod"/>
            </a:pPr>
            <a:r>
              <a:rPr lang="ar-SA" sz="2700" b="1" dirty="0" smtClean="0">
                <a:solidFill>
                  <a:srgbClr val="CC6600"/>
                </a:solidFill>
              </a:rPr>
              <a:t>استخدام نظام البطاقة: </a:t>
            </a:r>
            <a:r>
              <a:rPr lang="ar-SA" sz="2700" b="1" dirty="0" smtClean="0"/>
              <a:t>تحتوي معلومات حول رقم الجزء ومكوناته والأسبقيات..</a:t>
            </a:r>
          </a:p>
          <a:p>
            <a:pPr marL="514350" indent="-514350" algn="just">
              <a:buFont typeface="+mj-lt"/>
              <a:buAutoNum type="arabicPeriod"/>
            </a:pPr>
            <a:r>
              <a:rPr lang="ar-SA" sz="2700" b="1" dirty="0" smtClean="0">
                <a:solidFill>
                  <a:srgbClr val="CC6600"/>
                </a:solidFill>
              </a:rPr>
              <a:t>السيطرة الشاملة على الجودة: </a:t>
            </a:r>
            <a:r>
              <a:rPr lang="ar-SA" sz="2600" b="1" dirty="0" smtClean="0"/>
              <a:t>عبر جعل الجودة الأسبقية الأولى لأهداف المنظمة.</a:t>
            </a:r>
          </a:p>
          <a:p>
            <a:pPr marL="514350" indent="-514350" algn="just">
              <a:buFont typeface="+mj-lt"/>
              <a:buAutoNum type="arabicPeriod"/>
            </a:pPr>
            <a:r>
              <a:rPr lang="ar-SA" sz="2600" b="1" dirty="0" smtClean="0">
                <a:solidFill>
                  <a:srgbClr val="CC6600"/>
                </a:solidFill>
              </a:rPr>
              <a:t>حلقات الجودة</a:t>
            </a:r>
            <a:r>
              <a:rPr lang="ar-SA" sz="2600" b="1" dirty="0">
                <a:solidFill>
                  <a:srgbClr val="CC6600"/>
                </a:solidFill>
              </a:rPr>
              <a:t>.</a:t>
            </a:r>
            <a:r>
              <a:rPr lang="ar-SA" sz="2700" b="1" dirty="0" smtClean="0"/>
              <a:t>                         </a:t>
            </a:r>
          </a:p>
          <a:p>
            <a:pPr marL="514350" lvl="0" indent="-514350" algn="just"/>
            <a:endParaRPr lang="ar-SA" sz="2700" b="1" dirty="0" smtClean="0"/>
          </a:p>
        </p:txBody>
      </p:sp>
    </p:spTree>
    <p:extLst>
      <p:ext uri="{BB962C8B-B14F-4D97-AF65-F5344CB8AC3E}">
        <p14:creationId xmlns="" xmlns:p14="http://schemas.microsoft.com/office/powerpoint/2010/main" val="3097407445"/>
      </p:ext>
    </p:extLst>
  </p:cSld>
  <p:clrMapOvr>
    <a:masterClrMapping/>
  </p:clrMapOvr>
  <p:transition spd="slow">
    <p:split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152400" y="304800"/>
            <a:ext cx="9296400" cy="1143000"/>
          </a:xfrm>
        </p:spPr>
        <p:txBody>
          <a:bodyPr/>
          <a:lstStyle/>
          <a:p>
            <a:pPr algn="l" rtl="1" eaLnBrk="1" hangingPunct="1"/>
            <a:r>
              <a:rPr lang="ar-SA" sz="3900" b="1" dirty="0" smtClean="0">
                <a:solidFill>
                  <a:srgbClr val="002060"/>
                </a:solidFill>
              </a:rPr>
              <a:t>التحسين المستمر من خلال نظام الجدولة الفورية </a:t>
            </a:r>
            <a:r>
              <a:rPr lang="en-US" sz="3900" b="1" dirty="0" smtClean="0">
                <a:solidFill>
                  <a:srgbClr val="002060"/>
                </a:solidFill>
              </a:rPr>
              <a:t>(JIT)</a:t>
            </a:r>
            <a:r>
              <a:rPr lang="ar-SA" sz="3900" b="1" dirty="0" smtClean="0">
                <a:solidFill>
                  <a:srgbClr val="002060"/>
                </a:solidFill>
                <a:cs typeface="Arial" pitchFamily="34" charset="0"/>
              </a:rPr>
              <a:t>: </a:t>
            </a:r>
          </a:p>
        </p:txBody>
      </p:sp>
      <p:sp>
        <p:nvSpPr>
          <p:cNvPr id="7" name="Rectangle 5"/>
          <p:cNvSpPr>
            <a:spLocks noChangeArrowheads="1"/>
          </p:cNvSpPr>
          <p:nvPr/>
        </p:nvSpPr>
        <p:spPr bwMode="auto">
          <a:xfrm>
            <a:off x="152400" y="1447800"/>
            <a:ext cx="9448800" cy="561692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just"/>
            <a:r>
              <a:rPr lang="ar-SA" sz="2700" b="1" dirty="0" smtClean="0">
                <a:solidFill>
                  <a:srgbClr val="CC6600"/>
                </a:solidFill>
              </a:rPr>
              <a:t>يأتي التحسين المستمر في أداء المؤسسات عبر استخدام نظام الجدولة الفورية من خلال الاستجابة السريعة لإحتياجات المستهلكين، وتقليص مستويات المخزون والزمن المتصل به، </a:t>
            </a:r>
            <a:r>
              <a:rPr lang="ar-SA" sz="2600" b="1" dirty="0" smtClean="0">
                <a:solidFill>
                  <a:srgbClr val="CC6600"/>
                </a:solidFill>
              </a:rPr>
              <a:t>وتقليص الأنشطة التي لا تضيف قيمة للمنتج، والترابط الأفقي لأجزاء التنظيم، ناهيك عن إحداث تغييرات شاملة، وترتيب داخلي، وتدريب، وصيانة، ... </a:t>
            </a:r>
          </a:p>
          <a:p>
            <a:pPr algn="just"/>
            <a:endParaRPr lang="ar-SA" sz="800" b="1" dirty="0" smtClean="0"/>
          </a:p>
          <a:p>
            <a:pPr algn="just"/>
            <a:r>
              <a:rPr lang="ar-SA" sz="2800" b="1" u="sng" dirty="0" smtClean="0"/>
              <a:t>أهم مجالات التحسين المستمر في أداء المنظمة باستخدام نظام الجدولة الفورية:</a:t>
            </a:r>
          </a:p>
          <a:p>
            <a:pPr marL="514350" indent="-514350" algn="just">
              <a:buFont typeface="+mj-lt"/>
              <a:buAutoNum type="arabicPeriod"/>
            </a:pPr>
            <a:r>
              <a:rPr lang="ar-SA" sz="2700" b="1" dirty="0" smtClean="0">
                <a:solidFill>
                  <a:srgbClr val="CC6600"/>
                </a:solidFill>
              </a:rPr>
              <a:t>تحسين مؤشرات الإنتاجية: </a:t>
            </a:r>
            <a:r>
              <a:rPr lang="ar-SA" sz="2700" b="1" dirty="0" smtClean="0"/>
              <a:t>من خلال انسيابية الأجزاء عبر محطات العمل، وتقليل الزمن المستغرق لتهيئة ونصب المكائن والمعدات، وتقليص المخزون في محطات العمل، ...</a:t>
            </a:r>
          </a:p>
          <a:p>
            <a:pPr marL="514350" indent="-514350" algn="just">
              <a:buFont typeface="+mj-lt"/>
              <a:buAutoNum type="arabicPeriod"/>
            </a:pPr>
            <a:r>
              <a:rPr lang="ar-SA" sz="2700" b="1" dirty="0" smtClean="0">
                <a:solidFill>
                  <a:srgbClr val="CC6600"/>
                </a:solidFill>
              </a:rPr>
              <a:t>تحسين مؤشرات استغلال الطاقة الإنتاجية: </a:t>
            </a:r>
            <a:r>
              <a:rPr lang="ar-SA" sz="2600" b="1" dirty="0" smtClean="0"/>
              <a:t>من خلال تقليص المساحة المخزنية.</a:t>
            </a:r>
          </a:p>
          <a:p>
            <a:pPr marL="514350" indent="-514350" algn="just">
              <a:buFont typeface="+mj-lt"/>
              <a:buAutoNum type="arabicPeriod"/>
            </a:pPr>
            <a:r>
              <a:rPr lang="ar-SA" sz="2700" b="1" dirty="0" smtClean="0">
                <a:solidFill>
                  <a:srgbClr val="CC6600"/>
                </a:solidFill>
              </a:rPr>
              <a:t>تقليل الكلف: </a:t>
            </a:r>
            <a:r>
              <a:rPr lang="ar-SA" sz="2700" b="1" dirty="0" smtClean="0"/>
              <a:t>من خلال خفض كلف المخزون والاستثمار فيه، وخفض عدد الأفراد العاملين في إدارة المخزون.</a:t>
            </a:r>
          </a:p>
          <a:p>
            <a:pPr marL="514350" indent="-514350" algn="just">
              <a:buFont typeface="+mj-lt"/>
              <a:buAutoNum type="arabicPeriod"/>
            </a:pPr>
            <a:endParaRPr lang="ar-SA" sz="2700" b="1" dirty="0" smtClean="0"/>
          </a:p>
          <a:p>
            <a:pPr algn="just"/>
            <a:endParaRPr lang="ar-SA" sz="2700" b="1" dirty="0" smtClean="0"/>
          </a:p>
        </p:txBody>
      </p:sp>
    </p:spTree>
  </p:cSld>
  <p:clrMapOvr>
    <a:masterClrMapping/>
  </p:clrMapOvr>
  <p:transition spd="slow">
    <p:wheel spokes="2"/>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228600" y="381000"/>
            <a:ext cx="9067800" cy="990600"/>
          </a:xfrm>
        </p:spPr>
        <p:txBody>
          <a:bodyPr/>
          <a:lstStyle/>
          <a:p>
            <a:pPr marL="514350" indent="-514350"/>
            <a:r>
              <a:rPr lang="ar-SA" sz="4000" b="1" dirty="0" smtClean="0">
                <a:solidFill>
                  <a:srgbClr val="002060"/>
                </a:solidFill>
                <a:cs typeface="Arial" pitchFamily="34" charset="0"/>
              </a:rPr>
              <a:t> </a:t>
            </a:r>
            <a:r>
              <a:rPr lang="ar-SA" sz="4000" b="1" dirty="0" smtClean="0">
                <a:solidFill>
                  <a:srgbClr val="002060"/>
                </a:solidFill>
              </a:rPr>
              <a:t>الجدولة الفورية للشراء</a:t>
            </a:r>
            <a:r>
              <a:rPr lang="ar-SA" sz="4000" b="1" dirty="0" smtClean="0">
                <a:solidFill>
                  <a:srgbClr val="002060"/>
                </a:solidFill>
                <a:cs typeface="Arial" pitchFamily="34" charset="0"/>
              </a:rPr>
              <a:t>: </a:t>
            </a:r>
            <a:endParaRPr lang="ar-SA" sz="4000" b="1" dirty="0" smtClean="0">
              <a:solidFill>
                <a:srgbClr val="009900"/>
              </a:solidFill>
            </a:endParaRPr>
          </a:p>
        </p:txBody>
      </p:sp>
      <p:sp>
        <p:nvSpPr>
          <p:cNvPr id="6" name="Rectangle 4"/>
          <p:cNvSpPr>
            <a:spLocks noChangeArrowheads="1"/>
          </p:cNvSpPr>
          <p:nvPr/>
        </p:nvSpPr>
        <p:spPr bwMode="auto">
          <a:xfrm>
            <a:off x="228600" y="1953667"/>
            <a:ext cx="9525000" cy="30315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514350" indent="-514350" algn="just"/>
            <a:r>
              <a:rPr lang="ar-SA" sz="2700" b="1" dirty="0" smtClean="0"/>
              <a:t>   </a:t>
            </a:r>
            <a:r>
              <a:rPr lang="ar-SA" sz="2700" b="1" dirty="0" smtClean="0">
                <a:solidFill>
                  <a:srgbClr val="CC6600"/>
                </a:solidFill>
              </a:rPr>
              <a:t>يعمل المورد بموجب هذا النظام كجزء من إدارة المشتريات </a:t>
            </a:r>
            <a:r>
              <a:rPr lang="ar-SA" sz="2700" b="1" dirty="0" smtClean="0"/>
              <a:t>التابعة للمشتري الصناعي. وعليه يمكن القول بأن </a:t>
            </a:r>
            <a:r>
              <a:rPr lang="ar-SA" sz="2700" b="1" u="sng" dirty="0" smtClean="0">
                <a:solidFill>
                  <a:srgbClr val="C00000"/>
                </a:solidFill>
              </a:rPr>
              <a:t>الجدولة الفورية للمشتريات </a:t>
            </a:r>
            <a:r>
              <a:rPr lang="ar-SA" sz="2700" b="1" dirty="0" smtClean="0"/>
              <a:t>عبارة عن: </a:t>
            </a:r>
          </a:p>
          <a:p>
            <a:pPr marL="514350" indent="-514350" algn="just"/>
            <a:endParaRPr lang="ar-SA" sz="1200" b="1" dirty="0" smtClean="0"/>
          </a:p>
          <a:p>
            <a:pPr marL="514350" indent="-514350" algn="ctr"/>
            <a:r>
              <a:rPr lang="ar-SA" sz="2700" b="1" dirty="0">
                <a:solidFill>
                  <a:srgbClr val="CC6600"/>
                </a:solidFill>
              </a:rPr>
              <a:t> </a:t>
            </a:r>
            <a:r>
              <a:rPr lang="ar-SA" sz="2700" b="1" dirty="0" smtClean="0">
                <a:solidFill>
                  <a:srgbClr val="CC6600"/>
                </a:solidFill>
              </a:rPr>
              <a:t>    «نظام تجهيز المتطلبات المادية في الوقت الصحيح وبالكميات الصحيحة، مما    يؤدي لتقليص الفاقد في العمليات الإنتاجية والسيطرة على مستوى مناسب من المخزون»</a:t>
            </a:r>
            <a:r>
              <a:rPr lang="ar-SA" sz="2700" b="1" dirty="0" smtClean="0"/>
              <a:t>، ناهيك عن كونها عملية لربط الأقسام داخل المنظمة وبناء علاقات قوية مع الموردين لضمان التدفق المنتظم للمواد.</a:t>
            </a:r>
          </a:p>
          <a:p>
            <a:pPr marL="514350" indent="-514350" algn="just"/>
            <a:endParaRPr lang="ar-SA" sz="1700" b="1" dirty="0" smtClean="0"/>
          </a:p>
        </p:txBody>
      </p:sp>
    </p:spTree>
    <p:extLst>
      <p:ext uri="{BB962C8B-B14F-4D97-AF65-F5344CB8AC3E}">
        <p14:creationId xmlns="" xmlns:p14="http://schemas.microsoft.com/office/powerpoint/2010/main" val="3893382302"/>
      </p:ext>
    </p:extLst>
  </p:cSld>
  <p:clrMapOvr>
    <a:masterClrMapping/>
  </p:clrMapOvr>
  <p:transition spd="slow">
    <p:wheel spokes="2"/>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228600" y="381000"/>
            <a:ext cx="9067800" cy="990600"/>
          </a:xfrm>
        </p:spPr>
        <p:txBody>
          <a:bodyPr/>
          <a:lstStyle/>
          <a:p>
            <a:pPr marL="514350" indent="-514350"/>
            <a:r>
              <a:rPr lang="ar-SA" sz="4000" b="1" dirty="0" smtClean="0">
                <a:solidFill>
                  <a:srgbClr val="C00000"/>
                </a:solidFill>
                <a:cs typeface="Arial" pitchFamily="34" charset="0"/>
              </a:rPr>
              <a:t> (تابع)</a:t>
            </a:r>
            <a:r>
              <a:rPr lang="ar-SA" sz="4000" b="1" dirty="0" smtClean="0">
                <a:solidFill>
                  <a:srgbClr val="FF0000"/>
                </a:solidFill>
                <a:cs typeface="Arial" pitchFamily="34" charset="0"/>
              </a:rPr>
              <a:t> </a:t>
            </a:r>
            <a:r>
              <a:rPr lang="ar-SA" sz="4000" b="1" dirty="0" smtClean="0">
                <a:solidFill>
                  <a:srgbClr val="002060"/>
                </a:solidFill>
              </a:rPr>
              <a:t>الجدولة الفورية للشراء</a:t>
            </a:r>
            <a:r>
              <a:rPr lang="ar-SA" sz="4000" b="1" dirty="0" smtClean="0">
                <a:solidFill>
                  <a:srgbClr val="002060"/>
                </a:solidFill>
                <a:cs typeface="Arial" pitchFamily="34" charset="0"/>
              </a:rPr>
              <a:t>: </a:t>
            </a:r>
            <a:endParaRPr lang="ar-SA" sz="4000" b="1" dirty="0" smtClean="0">
              <a:solidFill>
                <a:srgbClr val="009900"/>
              </a:solidFill>
            </a:endParaRPr>
          </a:p>
        </p:txBody>
      </p:sp>
      <p:sp>
        <p:nvSpPr>
          <p:cNvPr id="6" name="Rectangle 4"/>
          <p:cNvSpPr>
            <a:spLocks noChangeArrowheads="1"/>
          </p:cNvSpPr>
          <p:nvPr/>
        </p:nvSpPr>
        <p:spPr bwMode="auto">
          <a:xfrm>
            <a:off x="228600" y="1371600"/>
            <a:ext cx="9525000" cy="41395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514350" indent="-514350" algn="just"/>
            <a:r>
              <a:rPr lang="ar-SA" sz="1000" b="1" dirty="0" smtClean="0">
                <a:solidFill>
                  <a:prstClr val="black"/>
                </a:solidFill>
              </a:rPr>
              <a:t>   </a:t>
            </a:r>
          </a:p>
          <a:p>
            <a:pPr marL="514350" indent="-514350" algn="just"/>
            <a:r>
              <a:rPr lang="ar-SA" sz="2800" b="1" u="sng" dirty="0" smtClean="0">
                <a:solidFill>
                  <a:prstClr val="black"/>
                </a:solidFill>
              </a:rPr>
              <a:t>العوامل المؤثرة على نظام الجدولة الفورية:</a:t>
            </a:r>
          </a:p>
          <a:p>
            <a:pPr marL="514350" indent="-514350" algn="just"/>
            <a:endParaRPr lang="ar-SA" sz="1200" b="1" u="sng" dirty="0" smtClean="0">
              <a:solidFill>
                <a:prstClr val="black"/>
              </a:solidFill>
            </a:endParaRPr>
          </a:p>
          <a:p>
            <a:pPr marL="514350" indent="-514350" algn="just">
              <a:buFont typeface="+mj-lt"/>
              <a:buAutoNum type="arabicPeriod"/>
            </a:pPr>
            <a:r>
              <a:rPr lang="ar-SA" sz="2700" b="1" u="sng" dirty="0" smtClean="0">
                <a:solidFill>
                  <a:srgbClr val="CC6600"/>
                </a:solidFill>
              </a:rPr>
              <a:t>التأثير المباشر</a:t>
            </a:r>
            <a:r>
              <a:rPr lang="ar-SA" sz="2700" b="1" dirty="0" smtClean="0">
                <a:solidFill>
                  <a:srgbClr val="CC6600"/>
                </a:solidFill>
              </a:rPr>
              <a:t>: من حيث طبيعة العلاقة الجديدة التي تختلف عما كانت عليه في الماضي، </a:t>
            </a:r>
            <a:r>
              <a:rPr lang="ar-SA" sz="2700" b="1" dirty="0" smtClean="0">
                <a:solidFill>
                  <a:prstClr val="black"/>
                </a:solidFill>
              </a:rPr>
              <a:t>حيث كان دور المشتري في الماضي يكمن في الاحتفاظ بكميات كبيرة من المخزون، في حين تقوم العلاقة الجديدة اليوم على تبادل المعلومات، والاعتماد على عدد قليل من الموردين، وخلق الولاء التام، ...</a:t>
            </a:r>
          </a:p>
          <a:p>
            <a:pPr marL="514350" indent="-514350" algn="just">
              <a:buFont typeface="+mj-lt"/>
              <a:buAutoNum type="arabicPeriod"/>
            </a:pPr>
            <a:r>
              <a:rPr lang="ar-SA" sz="2700" b="1" u="sng" dirty="0" smtClean="0">
                <a:solidFill>
                  <a:srgbClr val="CC6600"/>
                </a:solidFill>
              </a:rPr>
              <a:t>التأثير غير المباشر</a:t>
            </a:r>
            <a:r>
              <a:rPr lang="ar-SA" sz="2700" b="1" dirty="0" smtClean="0">
                <a:solidFill>
                  <a:srgbClr val="CC6600"/>
                </a:solidFill>
              </a:rPr>
              <a:t>: </a:t>
            </a:r>
            <a:r>
              <a:rPr lang="ar-SA" sz="2600" b="1" dirty="0" smtClean="0">
                <a:solidFill>
                  <a:prstClr val="black"/>
                </a:solidFill>
              </a:rPr>
              <a:t>حيث أن </a:t>
            </a:r>
            <a:r>
              <a:rPr lang="ar-SA" sz="2600" b="1" dirty="0" smtClean="0">
                <a:solidFill>
                  <a:srgbClr val="CC6600"/>
                </a:solidFill>
              </a:rPr>
              <a:t>التغيرات على مستوى العمليات جراء تطبيق </a:t>
            </a:r>
            <a:r>
              <a:rPr lang="en-US" sz="2600" b="1" dirty="0" smtClean="0">
                <a:solidFill>
                  <a:srgbClr val="CC6600"/>
                </a:solidFill>
              </a:rPr>
              <a:t>(JIT)</a:t>
            </a:r>
            <a:r>
              <a:rPr lang="ar-SA" sz="2600" b="1" dirty="0" smtClean="0">
                <a:solidFill>
                  <a:srgbClr val="CC6600"/>
                </a:solidFill>
              </a:rPr>
              <a:t> قد أثرت بشكل غير مباشر على دور المشتري الصناعي، مثل </a:t>
            </a:r>
            <a:r>
              <a:rPr lang="ar-SA" sz="2600" b="1" dirty="0" smtClean="0"/>
              <a:t>تقليص عمليات الفحص</a:t>
            </a:r>
            <a:r>
              <a:rPr lang="ar-SA" sz="2600" b="1" dirty="0" smtClean="0">
                <a:solidFill>
                  <a:prstClr val="black"/>
                </a:solidFill>
              </a:rPr>
              <a:t>، والتركيز على التدفقات وليس على المخزون، ومرونة التخطيط، وسهولة الاتصال مع الموردين، ... </a:t>
            </a:r>
            <a:endParaRPr lang="ar-SA" sz="2600" b="1" dirty="0" smtClean="0">
              <a:solidFill>
                <a:srgbClr val="CC6600"/>
              </a:solidFill>
            </a:endParaRPr>
          </a:p>
        </p:txBody>
      </p:sp>
    </p:spTree>
    <p:extLst>
      <p:ext uri="{BB962C8B-B14F-4D97-AF65-F5344CB8AC3E}">
        <p14:creationId xmlns="" xmlns:p14="http://schemas.microsoft.com/office/powerpoint/2010/main" val="3017628015"/>
      </p:ext>
    </p:extLst>
  </p:cSld>
  <p:clrMapOvr>
    <a:masterClrMapping/>
  </p:clrMapOvr>
  <p:transition spd="slow">
    <p:wheel spokes="2"/>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304800" y="381000"/>
            <a:ext cx="9067800" cy="914400"/>
          </a:xfrm>
        </p:spPr>
        <p:txBody>
          <a:bodyPr/>
          <a:lstStyle/>
          <a:p>
            <a:pPr marL="514350" indent="-514350"/>
            <a:r>
              <a:rPr lang="ar-SA" sz="4000" b="1" dirty="0" smtClean="0">
                <a:solidFill>
                  <a:srgbClr val="002060"/>
                </a:solidFill>
                <a:cs typeface="Arial" pitchFamily="34" charset="0"/>
              </a:rPr>
              <a:t> </a:t>
            </a:r>
            <a:r>
              <a:rPr lang="ar-SA" sz="4000" b="1" dirty="0" smtClean="0">
                <a:solidFill>
                  <a:srgbClr val="C00000"/>
                </a:solidFill>
                <a:cs typeface="Arial" pitchFamily="34" charset="0"/>
              </a:rPr>
              <a:t>(تابع) </a:t>
            </a:r>
            <a:r>
              <a:rPr lang="ar-SA" sz="4000" b="1" dirty="0" smtClean="0">
                <a:solidFill>
                  <a:srgbClr val="002060"/>
                </a:solidFill>
              </a:rPr>
              <a:t>الجدولة الفورية للشراء</a:t>
            </a:r>
            <a:r>
              <a:rPr lang="ar-SA" sz="4000" b="1" dirty="0" smtClean="0">
                <a:solidFill>
                  <a:srgbClr val="002060"/>
                </a:solidFill>
                <a:cs typeface="Arial" pitchFamily="34" charset="0"/>
              </a:rPr>
              <a:t>: </a:t>
            </a:r>
            <a:endParaRPr lang="ar-SA" sz="4000" b="1" u="sng" dirty="0" smtClean="0">
              <a:solidFill>
                <a:schemeClr val="tx1"/>
              </a:solidFill>
            </a:endParaRPr>
          </a:p>
        </p:txBody>
      </p:sp>
      <p:sp>
        <p:nvSpPr>
          <p:cNvPr id="6" name="Rectangle 4"/>
          <p:cNvSpPr>
            <a:spLocks noChangeArrowheads="1"/>
          </p:cNvSpPr>
          <p:nvPr/>
        </p:nvSpPr>
        <p:spPr bwMode="auto">
          <a:xfrm>
            <a:off x="152400" y="1561996"/>
            <a:ext cx="9448800" cy="31624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514350" lvl="0" indent="-514350" algn="just"/>
            <a:r>
              <a:rPr lang="ar-SA" sz="2700" b="1" dirty="0" smtClean="0">
                <a:solidFill>
                  <a:prstClr val="black"/>
                </a:solidFill>
              </a:rPr>
              <a:t>    </a:t>
            </a:r>
            <a:r>
              <a:rPr lang="ar-SA" sz="2800" b="1" u="sng" dirty="0" smtClean="0"/>
              <a:t>تطبيق الجدولة الفورية في ظل الفلسفة القديمة للمشتري سيواجه العديد من المشاكل أبرزها:</a:t>
            </a:r>
          </a:p>
          <a:p>
            <a:pPr marL="514350" lvl="0" indent="-514350" algn="just"/>
            <a:endParaRPr lang="ar-SA" sz="900" b="1" dirty="0" smtClean="0">
              <a:solidFill>
                <a:prstClr val="black"/>
              </a:solidFill>
            </a:endParaRPr>
          </a:p>
          <a:p>
            <a:pPr marL="514350" lvl="0" indent="-514350" algn="just">
              <a:buFont typeface="+mj-lt"/>
              <a:buAutoNum type="arabicPeriod"/>
            </a:pPr>
            <a:r>
              <a:rPr lang="ar-SA" sz="2700" b="1" dirty="0" smtClean="0">
                <a:solidFill>
                  <a:srgbClr val="CC6600"/>
                </a:solidFill>
              </a:rPr>
              <a:t>تقديم طلبات الشراء بحدود 5 – 6 مرات في السنة</a:t>
            </a:r>
            <a:r>
              <a:rPr lang="ar-SA" sz="2700" b="1" dirty="0" smtClean="0">
                <a:solidFill>
                  <a:prstClr val="black"/>
                </a:solidFill>
              </a:rPr>
              <a:t>، مما يؤدي إلى زيادة كلف إصدار أمر الشراء.</a:t>
            </a:r>
          </a:p>
          <a:p>
            <a:pPr marL="514350" lvl="0" indent="-514350" algn="just">
              <a:buFont typeface="+mj-lt"/>
              <a:buAutoNum type="arabicPeriod"/>
            </a:pPr>
            <a:r>
              <a:rPr lang="ar-SA" sz="2700" b="1" dirty="0" smtClean="0">
                <a:solidFill>
                  <a:srgbClr val="CC6600"/>
                </a:solidFill>
              </a:rPr>
              <a:t>المفاوضات الطويلة </a:t>
            </a:r>
            <a:r>
              <a:rPr lang="ar-SA" sz="2700" b="1" dirty="0" smtClean="0">
                <a:solidFill>
                  <a:prstClr val="black"/>
                </a:solidFill>
              </a:rPr>
              <a:t>ما بين المشتري والمورد حول الأسعار.</a:t>
            </a:r>
          </a:p>
          <a:p>
            <a:pPr marL="514350" lvl="0" indent="-514350" algn="just">
              <a:buFont typeface="+mj-lt"/>
              <a:buAutoNum type="arabicPeriod"/>
            </a:pPr>
            <a:r>
              <a:rPr lang="ar-SA" sz="2700" b="1" dirty="0" smtClean="0">
                <a:solidFill>
                  <a:srgbClr val="CC6600"/>
                </a:solidFill>
              </a:rPr>
              <a:t>الاحتفاظ بكميات كبيرة من المخزون</a:t>
            </a:r>
            <a:r>
              <a:rPr lang="ar-SA" sz="2700" b="1" dirty="0" smtClean="0">
                <a:solidFill>
                  <a:prstClr val="black"/>
                </a:solidFill>
              </a:rPr>
              <a:t>.</a:t>
            </a:r>
          </a:p>
          <a:p>
            <a:pPr marL="514350" lvl="0" indent="-514350" algn="just">
              <a:buFont typeface="+mj-lt"/>
              <a:buAutoNum type="arabicPeriod"/>
            </a:pPr>
            <a:r>
              <a:rPr lang="ar-SA" sz="2650" b="1" dirty="0" smtClean="0">
                <a:solidFill>
                  <a:srgbClr val="CC6600"/>
                </a:solidFill>
              </a:rPr>
              <a:t>التغير في أوقات التسليم</a:t>
            </a:r>
            <a:r>
              <a:rPr lang="ar-SA" sz="2650" b="1" dirty="0" smtClean="0">
                <a:solidFill>
                  <a:prstClr val="black"/>
                </a:solidFill>
              </a:rPr>
              <a:t>، مما يتطلب من المورد إعادة جدولة الشحنات المرسلة.</a:t>
            </a:r>
          </a:p>
        </p:txBody>
      </p:sp>
    </p:spTree>
    <p:extLst>
      <p:ext uri="{BB962C8B-B14F-4D97-AF65-F5344CB8AC3E}">
        <p14:creationId xmlns="" xmlns:p14="http://schemas.microsoft.com/office/powerpoint/2010/main" val="1955516931"/>
      </p:ext>
    </p:extLst>
  </p:cSld>
  <p:clrMapOvr>
    <a:masterClrMapping/>
  </p:clrMapOvr>
  <p:transition spd="slow">
    <p:plus/>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0" y="685800"/>
            <a:ext cx="9448800" cy="609600"/>
          </a:xfrm>
        </p:spPr>
        <p:txBody>
          <a:bodyPr/>
          <a:lstStyle/>
          <a:p>
            <a:pPr marL="514350" indent="-514350"/>
            <a:r>
              <a:rPr lang="ar-SA" sz="2750" b="1" u="sng" dirty="0" smtClean="0">
                <a:solidFill>
                  <a:schemeClr val="tx1"/>
                </a:solidFill>
                <a:cs typeface="Arial" pitchFamily="34" charset="0"/>
              </a:rPr>
              <a:t>الاختلافات ما بين عمليات الشراء التقليدية وبين نظام الجدولة الفورية للمشتريات:</a:t>
            </a:r>
            <a:endParaRPr lang="ar-SA" sz="2750" b="1" u="sng" dirty="0" smtClean="0">
              <a:solidFill>
                <a:schemeClr val="tx1"/>
              </a:solidFill>
            </a:endParaRPr>
          </a:p>
        </p:txBody>
      </p:sp>
      <p:sp>
        <p:nvSpPr>
          <p:cNvPr id="6" name="Rectangle 4"/>
          <p:cNvSpPr>
            <a:spLocks noChangeArrowheads="1"/>
          </p:cNvSpPr>
          <p:nvPr/>
        </p:nvSpPr>
        <p:spPr bwMode="auto">
          <a:xfrm>
            <a:off x="152400" y="1371600"/>
            <a:ext cx="9525000" cy="8925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just"/>
            <a:endParaRPr lang="ar-SA" sz="2600" b="1" dirty="0" smtClean="0">
              <a:solidFill>
                <a:prstClr val="black"/>
              </a:solidFill>
            </a:endParaRPr>
          </a:p>
          <a:p>
            <a:pPr lvl="0" algn="just"/>
            <a:endParaRPr lang="ar-SA" sz="2600" b="1" u="sng" dirty="0" smtClean="0">
              <a:solidFill>
                <a:prstClr val="black"/>
              </a:solidFill>
            </a:endParaRPr>
          </a:p>
        </p:txBody>
      </p:sp>
      <p:graphicFrame>
        <p:nvGraphicFramePr>
          <p:cNvPr id="4" name="Table 3"/>
          <p:cNvGraphicFramePr>
            <a:graphicFrameLocks noGrp="1"/>
          </p:cNvGraphicFramePr>
          <p:nvPr>
            <p:extLst>
              <p:ext uri="{D42A27DB-BD31-4B8C-83A1-F6EECF244321}">
                <p14:modId xmlns="" xmlns:p14="http://schemas.microsoft.com/office/powerpoint/2010/main" val="3656293493"/>
              </p:ext>
            </p:extLst>
          </p:nvPr>
        </p:nvGraphicFramePr>
        <p:xfrm>
          <a:off x="457200" y="1676400"/>
          <a:ext cx="8915400" cy="3977640"/>
        </p:xfrm>
        <a:graphic>
          <a:graphicData uri="http://schemas.openxmlformats.org/drawingml/2006/table">
            <a:tbl>
              <a:tblPr firstRow="1" bandRow="1">
                <a:tableStyleId>{5C22544A-7EE6-4342-B048-85BDC9FD1C3A}</a:tableStyleId>
              </a:tblPr>
              <a:tblGrid>
                <a:gridCol w="4191000"/>
                <a:gridCol w="3832861"/>
                <a:gridCol w="891539"/>
              </a:tblGrid>
              <a:tr h="308751">
                <a:tc>
                  <a:txBody>
                    <a:bodyPr/>
                    <a:lstStyle/>
                    <a:p>
                      <a:pPr algn="ctr"/>
                      <a:r>
                        <a:rPr lang="ar-SA" sz="2500" dirty="0" smtClean="0">
                          <a:solidFill>
                            <a:srgbClr val="C00000"/>
                          </a:solidFill>
                        </a:rPr>
                        <a:t>الشراء بنظام الجدولة الفورية</a:t>
                      </a:r>
                      <a:endParaRPr lang="en-US" sz="2500" dirty="0">
                        <a:solidFill>
                          <a:srgbClr val="C00000"/>
                        </a:solidFill>
                      </a:endParaRPr>
                    </a:p>
                  </a:txBody>
                  <a:tcPr/>
                </a:tc>
                <a:tc>
                  <a:txBody>
                    <a:bodyPr/>
                    <a:lstStyle/>
                    <a:p>
                      <a:pPr algn="ctr"/>
                      <a:r>
                        <a:rPr lang="ar-SA" sz="2500" dirty="0" smtClean="0">
                          <a:solidFill>
                            <a:srgbClr val="C00000"/>
                          </a:solidFill>
                        </a:rPr>
                        <a:t>الشراء التقليدي</a:t>
                      </a:r>
                      <a:endParaRPr lang="en-US" sz="2500" dirty="0">
                        <a:solidFill>
                          <a:srgbClr val="C00000"/>
                        </a:solidFill>
                      </a:endParaRPr>
                    </a:p>
                  </a:txBody>
                  <a:tcPr/>
                </a:tc>
                <a:tc>
                  <a:txBody>
                    <a:bodyPr/>
                    <a:lstStyle/>
                    <a:p>
                      <a:pPr algn="ctr"/>
                      <a:r>
                        <a:rPr lang="ar-SA" sz="2500" dirty="0" smtClean="0">
                          <a:solidFill>
                            <a:srgbClr val="C00000"/>
                          </a:solidFill>
                        </a:rPr>
                        <a:t>الرقم</a:t>
                      </a:r>
                      <a:endParaRPr lang="en-US" sz="2500" dirty="0">
                        <a:solidFill>
                          <a:srgbClr val="C00000"/>
                        </a:solidFill>
                      </a:endParaRPr>
                    </a:p>
                  </a:txBody>
                  <a:tcPr/>
                </a:tc>
              </a:tr>
              <a:tr h="308751">
                <a:tc>
                  <a:txBody>
                    <a:bodyPr/>
                    <a:lstStyle/>
                    <a:p>
                      <a:pPr algn="ctr" rtl="1"/>
                      <a:r>
                        <a:rPr lang="ar-SA" sz="2500" b="1" dirty="0" smtClean="0"/>
                        <a:t>حجم دفعات صغير بحسب</a:t>
                      </a:r>
                      <a:r>
                        <a:rPr lang="ar-SA" sz="2500" b="1" baseline="0" dirty="0" smtClean="0"/>
                        <a:t> الاحتياجات الفعلية للعمليات.</a:t>
                      </a:r>
                      <a:endParaRPr lang="en-US" sz="2500" b="1" dirty="0"/>
                    </a:p>
                  </a:txBody>
                  <a:tcPr/>
                </a:tc>
                <a:tc>
                  <a:txBody>
                    <a:bodyPr/>
                    <a:lstStyle/>
                    <a:p>
                      <a:pPr algn="ctr" rtl="1"/>
                      <a:r>
                        <a:rPr lang="ar-SA" sz="2500" b="1" dirty="0" smtClean="0"/>
                        <a:t>حجم دفعات كبير بفترات</a:t>
                      </a:r>
                      <a:r>
                        <a:rPr lang="ar-SA" sz="2500" b="1" baseline="0" dirty="0" smtClean="0"/>
                        <a:t> زمنية طويلة.</a:t>
                      </a:r>
                      <a:endParaRPr lang="en-US" sz="2500" b="1" dirty="0"/>
                    </a:p>
                  </a:txBody>
                  <a:tcPr/>
                </a:tc>
                <a:tc>
                  <a:txBody>
                    <a:bodyPr/>
                    <a:lstStyle/>
                    <a:p>
                      <a:pPr algn="ctr"/>
                      <a:r>
                        <a:rPr lang="ar-SA" sz="2500" dirty="0" smtClean="0"/>
                        <a:t>1-</a:t>
                      </a:r>
                      <a:endParaRPr lang="en-US" sz="2500" dirty="0"/>
                    </a:p>
                  </a:txBody>
                  <a:tcPr/>
                </a:tc>
              </a:tr>
              <a:tr h="308751">
                <a:tc>
                  <a:txBody>
                    <a:bodyPr/>
                    <a:lstStyle/>
                    <a:p>
                      <a:pPr algn="ctr"/>
                      <a:r>
                        <a:rPr lang="ar-SA" sz="2500" b="1" dirty="0" smtClean="0"/>
                        <a:t>وصول</a:t>
                      </a:r>
                      <a:r>
                        <a:rPr lang="ar-SA" sz="2500" b="1" baseline="0" dirty="0" smtClean="0"/>
                        <a:t> الشحنات بناءاً على مواعيد جدولة العمليات.</a:t>
                      </a:r>
                      <a:endParaRPr lang="en-US" sz="2500" b="1" dirty="0"/>
                    </a:p>
                  </a:txBody>
                  <a:tcPr/>
                </a:tc>
                <a:tc>
                  <a:txBody>
                    <a:bodyPr/>
                    <a:lstStyle/>
                    <a:p>
                      <a:pPr algn="ctr"/>
                      <a:r>
                        <a:rPr lang="ar-SA" sz="2500" b="1" dirty="0" smtClean="0"/>
                        <a:t>يستغرق وصول الشحنات وقت طويل نسبياً.</a:t>
                      </a:r>
                      <a:endParaRPr lang="en-US" sz="2500" b="1" dirty="0"/>
                    </a:p>
                  </a:txBody>
                  <a:tcPr/>
                </a:tc>
                <a:tc>
                  <a:txBody>
                    <a:bodyPr/>
                    <a:lstStyle/>
                    <a:p>
                      <a:pPr algn="ctr"/>
                      <a:r>
                        <a:rPr lang="ar-SA" sz="2500" dirty="0" smtClean="0"/>
                        <a:t>2-</a:t>
                      </a:r>
                      <a:endParaRPr lang="en-US" sz="2500" dirty="0"/>
                    </a:p>
                  </a:txBody>
                  <a:tcPr/>
                </a:tc>
              </a:tr>
              <a:tr h="308751">
                <a:tc>
                  <a:txBody>
                    <a:bodyPr/>
                    <a:lstStyle/>
                    <a:p>
                      <a:pPr algn="ctr"/>
                      <a:r>
                        <a:rPr lang="ar-SA" sz="2500" b="1" dirty="0" smtClean="0"/>
                        <a:t>التعامل مع عدد قليل من الموردين</a:t>
                      </a:r>
                      <a:r>
                        <a:rPr lang="ar-SA" sz="2500" b="1" baseline="0" dirty="0" smtClean="0"/>
                        <a:t>، وقد يكون مع مورد واحد.</a:t>
                      </a:r>
                      <a:endParaRPr lang="en-US" sz="2500" b="1" dirty="0"/>
                    </a:p>
                  </a:txBody>
                  <a:tcPr/>
                </a:tc>
                <a:tc>
                  <a:txBody>
                    <a:bodyPr/>
                    <a:lstStyle/>
                    <a:p>
                      <a:pPr algn="ctr"/>
                      <a:r>
                        <a:rPr lang="ar-SA" sz="2500" b="1" dirty="0" smtClean="0"/>
                        <a:t>التعامل</a:t>
                      </a:r>
                      <a:r>
                        <a:rPr lang="ar-SA" sz="2500" b="1" baseline="0" dirty="0" smtClean="0"/>
                        <a:t> مع </a:t>
                      </a:r>
                      <a:r>
                        <a:rPr lang="ar-SA" sz="2500" b="1" dirty="0" smtClean="0"/>
                        <a:t>العديد من الموردين.</a:t>
                      </a:r>
                      <a:endParaRPr lang="en-US" sz="2500" b="1" dirty="0"/>
                    </a:p>
                  </a:txBody>
                  <a:tcPr/>
                </a:tc>
                <a:tc>
                  <a:txBody>
                    <a:bodyPr/>
                    <a:lstStyle/>
                    <a:p>
                      <a:pPr algn="ctr"/>
                      <a:r>
                        <a:rPr lang="ar-SA" sz="2500" dirty="0" smtClean="0"/>
                        <a:t>3-</a:t>
                      </a:r>
                      <a:endParaRPr lang="en-US" sz="2500" dirty="0"/>
                    </a:p>
                  </a:txBody>
                  <a:tcPr/>
                </a:tc>
              </a:tr>
              <a:tr h="308751">
                <a:tc>
                  <a:txBody>
                    <a:bodyPr/>
                    <a:lstStyle/>
                    <a:p>
                      <a:pPr algn="ctr"/>
                      <a:r>
                        <a:rPr lang="ar-SA" sz="2500" b="1" dirty="0" smtClean="0"/>
                        <a:t>عقود شراء طويلة الأجل.</a:t>
                      </a:r>
                      <a:endParaRPr lang="en-US" sz="2500" b="1" dirty="0"/>
                    </a:p>
                  </a:txBody>
                  <a:tcPr/>
                </a:tc>
                <a:tc>
                  <a:txBody>
                    <a:bodyPr/>
                    <a:lstStyle/>
                    <a:p>
                      <a:pPr algn="ctr"/>
                      <a:r>
                        <a:rPr lang="ar-SA" sz="2500" b="1" dirty="0" smtClean="0"/>
                        <a:t>عقود شراء</a:t>
                      </a:r>
                      <a:r>
                        <a:rPr lang="ar-SA" sz="2500" b="1" baseline="0" dirty="0" smtClean="0"/>
                        <a:t> قصيرة الأجل.</a:t>
                      </a:r>
                      <a:endParaRPr lang="en-US" sz="2500" b="1" dirty="0"/>
                    </a:p>
                  </a:txBody>
                  <a:tcPr/>
                </a:tc>
                <a:tc>
                  <a:txBody>
                    <a:bodyPr/>
                    <a:lstStyle/>
                    <a:p>
                      <a:pPr algn="ctr"/>
                      <a:r>
                        <a:rPr lang="ar-SA" sz="2500" dirty="0" smtClean="0"/>
                        <a:t>4-</a:t>
                      </a:r>
                      <a:endParaRPr lang="en-US" sz="2500" dirty="0"/>
                    </a:p>
                  </a:txBody>
                  <a:tcPr/>
                </a:tc>
              </a:tr>
              <a:tr h="308751">
                <a:tc>
                  <a:txBody>
                    <a:bodyPr/>
                    <a:lstStyle/>
                    <a:p>
                      <a:pPr algn="ctr"/>
                      <a:r>
                        <a:rPr lang="ar-SA" sz="2500" b="1" dirty="0" smtClean="0"/>
                        <a:t>حجم المخزون صغير.</a:t>
                      </a:r>
                      <a:endParaRPr lang="en-US" sz="2500" b="1" dirty="0"/>
                    </a:p>
                  </a:txBody>
                  <a:tcPr/>
                </a:tc>
                <a:tc>
                  <a:txBody>
                    <a:bodyPr/>
                    <a:lstStyle/>
                    <a:p>
                      <a:pPr algn="ctr"/>
                      <a:r>
                        <a:rPr lang="ar-SA" sz="2500" b="1" dirty="0" smtClean="0"/>
                        <a:t>حجم المخزون كبير نسبياً.</a:t>
                      </a:r>
                      <a:endParaRPr lang="en-US" sz="2500" b="1" dirty="0"/>
                    </a:p>
                  </a:txBody>
                  <a:tcPr/>
                </a:tc>
                <a:tc>
                  <a:txBody>
                    <a:bodyPr/>
                    <a:lstStyle/>
                    <a:p>
                      <a:pPr algn="ctr"/>
                      <a:r>
                        <a:rPr lang="ar-SA" sz="2500" dirty="0" smtClean="0"/>
                        <a:t>5-</a:t>
                      </a:r>
                      <a:endParaRPr lang="en-US" sz="2500" dirty="0"/>
                    </a:p>
                  </a:txBody>
                  <a:tcPr/>
                </a:tc>
              </a:tr>
            </a:tbl>
          </a:graphicData>
        </a:graphic>
      </p:graphicFrame>
    </p:spTree>
    <p:extLst>
      <p:ext uri="{BB962C8B-B14F-4D97-AF65-F5344CB8AC3E}">
        <p14:creationId xmlns="" xmlns:p14="http://schemas.microsoft.com/office/powerpoint/2010/main" val="1955516931"/>
      </p:ext>
    </p:extLst>
  </p:cSld>
  <p:clrMapOvr>
    <a:masterClrMapping/>
  </p:clrMapOvr>
  <p:transition spd="slow">
    <p:newsfla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228600" y="381000"/>
            <a:ext cx="9067800" cy="990600"/>
          </a:xfrm>
        </p:spPr>
        <p:txBody>
          <a:bodyPr/>
          <a:lstStyle/>
          <a:p>
            <a:pPr marL="514350" indent="-514350"/>
            <a:r>
              <a:rPr lang="ar-SA" sz="4000" b="1" dirty="0" smtClean="0">
                <a:solidFill>
                  <a:srgbClr val="002060"/>
                </a:solidFill>
                <a:cs typeface="Arial" pitchFamily="34" charset="0"/>
              </a:rPr>
              <a:t> </a:t>
            </a:r>
            <a:r>
              <a:rPr lang="ar-SA" sz="4000" b="1" dirty="0" smtClean="0">
                <a:solidFill>
                  <a:srgbClr val="002060"/>
                </a:solidFill>
              </a:rPr>
              <a:t>تطبيقات نظام الجدولة الفورية</a:t>
            </a:r>
            <a:r>
              <a:rPr lang="ar-SA" sz="4000" b="1" dirty="0" smtClean="0">
                <a:solidFill>
                  <a:srgbClr val="002060"/>
                </a:solidFill>
                <a:cs typeface="Arial" pitchFamily="34" charset="0"/>
              </a:rPr>
              <a:t>: </a:t>
            </a:r>
            <a:endParaRPr lang="ar-SA" sz="4000" b="1" dirty="0" smtClean="0">
              <a:solidFill>
                <a:srgbClr val="009900"/>
              </a:solidFill>
            </a:endParaRPr>
          </a:p>
        </p:txBody>
      </p:sp>
      <p:sp>
        <p:nvSpPr>
          <p:cNvPr id="6" name="Rectangle 4"/>
          <p:cNvSpPr>
            <a:spLocks noChangeArrowheads="1"/>
          </p:cNvSpPr>
          <p:nvPr/>
        </p:nvSpPr>
        <p:spPr bwMode="auto">
          <a:xfrm>
            <a:off x="0" y="1295400"/>
            <a:ext cx="9753600" cy="50552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514350" indent="-514350" algn="just"/>
            <a:r>
              <a:rPr lang="ar-SA" sz="2700" b="1" dirty="0" smtClean="0"/>
              <a:t>   * </a:t>
            </a:r>
            <a:r>
              <a:rPr lang="ar-SA" sz="2500" b="1" dirty="0" smtClean="0">
                <a:solidFill>
                  <a:srgbClr val="CC6600"/>
                </a:solidFill>
              </a:rPr>
              <a:t>يحتاج تطبيق هذا النظام إلى إحداث تغييرات جذرية في المنظمة </a:t>
            </a:r>
            <a:r>
              <a:rPr lang="ar-SA" sz="2500" b="1" dirty="0" smtClean="0"/>
              <a:t>ومن بينها التركيز على التخطيط، والترتيب الداخلي للمصنع والعمليات الإنتاجية، وطرق السيطرة على الإنتاج، والعلاقات مع الموردين.</a:t>
            </a:r>
          </a:p>
          <a:p>
            <a:pPr marL="514350" indent="-514350" algn="just"/>
            <a:endParaRPr lang="ar-SA" sz="500" b="1" dirty="0" smtClean="0"/>
          </a:p>
          <a:p>
            <a:pPr marL="514350" indent="-514350" algn="just"/>
            <a:r>
              <a:rPr lang="ar-SA" sz="2800" b="1" u="sng" dirty="0" smtClean="0"/>
              <a:t>أثّرت الجدولة الفورية على استراتيجية المنظمة من خلال التركيز على ما يلي:</a:t>
            </a:r>
          </a:p>
          <a:p>
            <a:pPr marL="514350" indent="-514350" algn="just">
              <a:buFont typeface="+mj-lt"/>
              <a:buAutoNum type="arabicPeriod"/>
            </a:pPr>
            <a:r>
              <a:rPr lang="ar-SA" sz="2700" b="1" dirty="0" smtClean="0"/>
              <a:t>أسبقيات التنافس: كالتكلفة، والجودة العالية، ...</a:t>
            </a:r>
          </a:p>
          <a:p>
            <a:pPr marL="514350" indent="-514350" algn="just">
              <a:buFont typeface="+mj-lt"/>
              <a:buAutoNum type="arabicPeriod"/>
            </a:pPr>
            <a:r>
              <a:rPr lang="ar-SA" sz="2700" b="1" dirty="0" smtClean="0"/>
              <a:t>الموقع الإستراتيجي: لضمان تتابع وتسلسل العمليات وتأمين تدفق المواد، بما  يقلل المهل الزمنية للتصنيع.</a:t>
            </a:r>
          </a:p>
          <a:p>
            <a:pPr marL="514350" indent="-514350" algn="just"/>
            <a:endParaRPr lang="ar-SA" sz="700" b="1" dirty="0" smtClean="0"/>
          </a:p>
          <a:p>
            <a:pPr marL="514350" indent="-514350" algn="just"/>
            <a:r>
              <a:rPr lang="ar-SA" sz="2700" b="1" u="sng" dirty="0" smtClean="0"/>
              <a:t>الخلاصة:</a:t>
            </a:r>
          </a:p>
          <a:p>
            <a:pPr marL="514350" indent="-514350" algn="just"/>
            <a:r>
              <a:rPr lang="ar-SA" sz="2400" b="1" dirty="0" smtClean="0"/>
              <a:t>أن </a:t>
            </a:r>
            <a:r>
              <a:rPr lang="ar-SA" sz="2400" b="1" dirty="0" smtClean="0">
                <a:solidFill>
                  <a:srgbClr val="CC6600"/>
                </a:solidFill>
              </a:rPr>
              <a:t>المنظمات بدأت تُعطي الزمن بعداً استراتيجياً </a:t>
            </a:r>
            <a:r>
              <a:rPr lang="ar-SA" sz="2400" b="1" dirty="0" smtClean="0"/>
              <a:t>من أجل زيادة حصتها السوقية بعدما ازدادت حدة المنافسة بين المنظمات المختلفة. </a:t>
            </a:r>
            <a:r>
              <a:rPr lang="ar-SA" sz="2400" b="1" dirty="0" smtClean="0">
                <a:solidFill>
                  <a:srgbClr val="CC6600"/>
                </a:solidFill>
              </a:rPr>
              <a:t>حيث أن تطبيق الجدولة الفورية يوفر مثل هذه الميزة</a:t>
            </a:r>
            <a:r>
              <a:rPr lang="ar-SA" sz="2400" b="1" dirty="0" smtClean="0"/>
              <a:t>.</a:t>
            </a:r>
          </a:p>
          <a:p>
            <a:pPr marL="514350" indent="-514350" algn="just"/>
            <a:r>
              <a:rPr lang="ar-SA" sz="2600" b="1" dirty="0" smtClean="0"/>
              <a:t>* </a:t>
            </a:r>
            <a:r>
              <a:rPr lang="ar-SA" sz="2350" b="1" dirty="0" smtClean="0"/>
              <a:t>إن </a:t>
            </a:r>
            <a:r>
              <a:rPr lang="ar-SA" sz="2350" b="1" dirty="0" smtClean="0">
                <a:solidFill>
                  <a:srgbClr val="CC6600"/>
                </a:solidFill>
              </a:rPr>
              <a:t>تطبيق نظم الجدولة الفورية في المنظمات الخدمية لا يختلف كثيراً </a:t>
            </a:r>
            <a:r>
              <a:rPr lang="ar-SA" sz="2350" b="1" dirty="0" smtClean="0"/>
              <a:t>عن المطبق في المنظمات الصناعية، </a:t>
            </a:r>
            <a:r>
              <a:rPr lang="ar-SA" sz="2350" b="1" u="sng" dirty="0" smtClean="0"/>
              <a:t>فالهدف واحد وهو التحسين المستمر من خلال اعتماد الزمن كميزة تنافسية</a:t>
            </a:r>
            <a:r>
              <a:rPr lang="ar-SA" sz="2350" b="1" dirty="0" smtClean="0"/>
              <a:t>.</a:t>
            </a:r>
          </a:p>
        </p:txBody>
      </p:sp>
    </p:spTree>
    <p:extLst>
      <p:ext uri="{BB962C8B-B14F-4D97-AF65-F5344CB8AC3E}">
        <p14:creationId xmlns="" xmlns:p14="http://schemas.microsoft.com/office/powerpoint/2010/main" val="3893382302"/>
      </p:ext>
    </p:extLst>
  </p:cSld>
  <p:clrMapOvr>
    <a:masterClrMapping/>
  </p:clrMapOvr>
  <p:transition spd="slow">
    <p:wheel spokes="2"/>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304800" y="685800"/>
            <a:ext cx="9067800" cy="609600"/>
          </a:xfrm>
        </p:spPr>
        <p:txBody>
          <a:bodyPr/>
          <a:lstStyle/>
          <a:p>
            <a:pPr marL="514350" indent="-514350"/>
            <a:r>
              <a:rPr lang="ar-SA" sz="3200" b="1" dirty="0" smtClean="0">
                <a:solidFill>
                  <a:srgbClr val="009900"/>
                </a:solidFill>
              </a:rPr>
              <a:t>معوقات تطبيق نظام الجدولة الفورية:</a:t>
            </a:r>
          </a:p>
        </p:txBody>
      </p:sp>
      <p:sp>
        <p:nvSpPr>
          <p:cNvPr id="6" name="Rectangle 4"/>
          <p:cNvSpPr>
            <a:spLocks noChangeArrowheads="1"/>
          </p:cNvSpPr>
          <p:nvPr/>
        </p:nvSpPr>
        <p:spPr bwMode="auto">
          <a:xfrm>
            <a:off x="381000" y="1549569"/>
            <a:ext cx="9220200" cy="42473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514350" lvl="0" indent="-514350" algn="just">
              <a:buFont typeface="+mj-lt"/>
              <a:buAutoNum type="arabicPeriod"/>
            </a:pPr>
            <a:r>
              <a:rPr lang="ar-SA" sz="2700" b="1" dirty="0" smtClean="0"/>
              <a:t>كون </a:t>
            </a:r>
            <a:r>
              <a:rPr lang="ar-SA" sz="2700" b="1" dirty="0" smtClean="0">
                <a:solidFill>
                  <a:srgbClr val="CC6600"/>
                </a:solidFill>
              </a:rPr>
              <a:t>العديد من المنظمات لا تتصف بالمرونة العالية </a:t>
            </a:r>
            <a:r>
              <a:rPr lang="ar-SA" sz="2700" b="1" dirty="0" smtClean="0"/>
              <a:t>(عمليات تشغيلية قديمة لسنوات عديدة).</a:t>
            </a:r>
          </a:p>
          <a:p>
            <a:pPr marL="514350" lvl="0" indent="-514350" algn="just">
              <a:buFont typeface="+mj-lt"/>
              <a:buAutoNum type="arabicPeriod"/>
            </a:pPr>
            <a:r>
              <a:rPr lang="ar-SA" sz="2700" b="1" dirty="0" smtClean="0">
                <a:solidFill>
                  <a:srgbClr val="CC6600"/>
                </a:solidFill>
              </a:rPr>
              <a:t>العقلية الرافضة للتغيير </a:t>
            </a:r>
            <a:r>
              <a:rPr lang="ar-SA" sz="2700" b="1" dirty="0" smtClean="0"/>
              <a:t>في تطبيق </a:t>
            </a:r>
            <a:r>
              <a:rPr lang="en-US" sz="2700" b="1" dirty="0" smtClean="0"/>
              <a:t>JIT</a:t>
            </a:r>
            <a:r>
              <a:rPr lang="ar-SA" sz="2700" b="1" dirty="0" smtClean="0"/>
              <a:t>.</a:t>
            </a:r>
          </a:p>
          <a:p>
            <a:pPr marL="514350" lvl="0" indent="-514350" algn="just">
              <a:buFont typeface="+mj-lt"/>
              <a:buAutoNum type="arabicPeriod"/>
            </a:pPr>
            <a:r>
              <a:rPr lang="ar-SA" sz="2700" b="1" dirty="0" smtClean="0">
                <a:solidFill>
                  <a:srgbClr val="CC6600"/>
                </a:solidFill>
              </a:rPr>
              <a:t>العائق المالي</a:t>
            </a:r>
            <a:r>
              <a:rPr lang="ar-SA" sz="2700" b="1" dirty="0" smtClean="0"/>
              <a:t>: فتطبيق هذا النظام لا يُعطي نتائجه على الأمد القصير، كما وأن كلف التطبيق تكون عادةً في بدايته عالية نتيجة لبناء علاقات طويلة الأمد مع الموردين.</a:t>
            </a:r>
          </a:p>
          <a:p>
            <a:pPr marL="514350" lvl="0" indent="-514350" algn="just">
              <a:buFont typeface="+mj-lt"/>
              <a:buAutoNum type="arabicPeriod"/>
            </a:pPr>
            <a:r>
              <a:rPr lang="ar-SA" sz="2700" b="1" dirty="0" smtClean="0">
                <a:solidFill>
                  <a:srgbClr val="CC6600"/>
                </a:solidFill>
              </a:rPr>
              <a:t>وجود تناقض بين أهداف كلا الطرفين </a:t>
            </a:r>
            <a:r>
              <a:rPr lang="ar-SA" sz="2700" b="1" dirty="0" smtClean="0"/>
              <a:t>المشتري والبائع.</a:t>
            </a:r>
          </a:p>
          <a:p>
            <a:pPr marL="514350" lvl="0" indent="-514350" algn="just">
              <a:buFont typeface="+mj-lt"/>
              <a:buAutoNum type="arabicPeriod"/>
            </a:pPr>
            <a:r>
              <a:rPr lang="ar-SA" sz="2700" b="1" dirty="0" smtClean="0"/>
              <a:t>كون النظام </a:t>
            </a:r>
            <a:r>
              <a:rPr lang="ar-SA" sz="2700" b="1" dirty="0" smtClean="0">
                <a:solidFill>
                  <a:srgbClr val="CC6600"/>
                </a:solidFill>
              </a:rPr>
              <a:t>يتطلب استثماراً عالياً وخبرة متراكمة </a:t>
            </a:r>
            <a:r>
              <a:rPr lang="ar-SA" sz="2700" b="1" dirty="0" smtClean="0"/>
              <a:t>قد لا تتوفر لدى المنظمات.</a:t>
            </a:r>
          </a:p>
          <a:p>
            <a:pPr marL="514350" lvl="0" indent="-514350" algn="just">
              <a:buFont typeface="+mj-lt"/>
              <a:buAutoNum type="arabicPeriod"/>
            </a:pPr>
            <a:endParaRPr lang="ar-SA" sz="2700" b="1" dirty="0" smtClean="0"/>
          </a:p>
          <a:p>
            <a:pPr marL="514350" lvl="0" indent="-514350" algn="just">
              <a:buFont typeface="+mj-lt"/>
              <a:buAutoNum type="arabicPeriod"/>
            </a:pPr>
            <a:endParaRPr lang="ar-SA" sz="2700" b="1" dirty="0" smtClean="0"/>
          </a:p>
        </p:txBody>
      </p:sp>
    </p:spTree>
    <p:extLst>
      <p:ext uri="{BB962C8B-B14F-4D97-AF65-F5344CB8AC3E}">
        <p14:creationId xmlns="" xmlns:p14="http://schemas.microsoft.com/office/powerpoint/2010/main" val="1955516931"/>
      </p:ext>
    </p:extLst>
  </p:cSld>
  <p:clrMapOvr>
    <a:masterClrMapping/>
  </p:clrMapOvr>
  <p:transition spd="slow">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grpSp>
        <p:nvGrpSpPr>
          <p:cNvPr id="17412" name="Group 5"/>
          <p:cNvGrpSpPr>
            <a:grpSpLocks/>
          </p:cNvGrpSpPr>
          <p:nvPr/>
        </p:nvGrpSpPr>
        <p:grpSpPr bwMode="auto">
          <a:xfrm>
            <a:off x="6467475" y="1981200"/>
            <a:ext cx="2600325" cy="2524125"/>
            <a:chOff x="5210750" y="1066800"/>
            <a:chExt cx="2976900" cy="3130677"/>
          </a:xfrm>
          <a:effectLst>
            <a:outerShdw blurRad="63500" sx="102000" sy="102000" algn="ctr" rotWithShape="0">
              <a:prstClr val="black">
                <a:alpha val="40000"/>
              </a:prstClr>
            </a:outerShdw>
          </a:effectLst>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pic>
          <p:nvPicPr>
            <p:cNvPr id="17416" name="Picture 2" descr="http://kfu.files.googlepages.com/newKFUlogo.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7413" name="Rectangle 8"/>
          <p:cNvSpPr>
            <a:spLocks noChangeArrowheads="1"/>
          </p:cNvSpPr>
          <p:nvPr/>
        </p:nvSpPr>
        <p:spPr bwMode="auto">
          <a:xfrm>
            <a:off x="3429000" y="3352800"/>
            <a:ext cx="2819400" cy="1200150"/>
          </a:xfrm>
          <a:prstGeom prst="rect">
            <a:avLst/>
          </a:prstGeom>
          <a:noFill/>
          <a:ln w="9525">
            <a:noFill/>
            <a:miter lim="800000"/>
            <a:headEnd/>
            <a:tailEnd/>
          </a:ln>
        </p:spPr>
        <p:txBody>
          <a:bodyPr>
            <a:spAutoFit/>
          </a:bodyPr>
          <a:lstStyle/>
          <a:p>
            <a:pPr algn="l" rtl="0"/>
            <a:r>
              <a:rPr lang="ar-EG" sz="7200" dirty="0">
                <a:solidFill>
                  <a:schemeClr val="bg1"/>
                </a:solidFill>
                <a:latin typeface="Calibri" pitchFamily="34" charset="0"/>
              </a:rPr>
              <a:t>بحمد الله</a:t>
            </a:r>
            <a:endParaRPr lang="en-US" sz="7200" dirty="0">
              <a:solidFill>
                <a:schemeClr val="bg1"/>
              </a:solidFill>
              <a:latin typeface="Calibri" pitchFamily="34" charset="0"/>
            </a:endParaRPr>
          </a:p>
        </p:txBody>
      </p:sp>
      <p:sp>
        <p:nvSpPr>
          <p:cNvPr id="17414" name="Freeform 6"/>
          <p:cNvSpPr>
            <a:spLocks noEditPoints="1"/>
          </p:cNvSpPr>
          <p:nvPr/>
        </p:nvSpPr>
        <p:spPr bwMode="auto">
          <a:xfrm>
            <a:off x="34290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w="9525">
            <a:noFill/>
            <a:round/>
            <a:headEnd/>
            <a:tailEnd/>
          </a:ln>
        </p:spPr>
        <p:txBody>
          <a:bodyPr/>
          <a:lstStyle/>
          <a:p>
            <a:endParaRPr lang="ar-SA" dirty="0"/>
          </a:p>
        </p:txBody>
      </p:sp>
      <p:pic>
        <p:nvPicPr>
          <p:cNvPr id="9" name="Picture 8" descr="logo EDE.png"/>
          <p:cNvPicPr>
            <a:picLocks noChangeAspect="1"/>
          </p:cNvPicPr>
          <p:nvPr/>
        </p:nvPicPr>
        <p:blipFill>
          <a:blip r:embed="rId4" cstate="print"/>
          <a:stretch>
            <a:fillRect/>
          </a:stretch>
        </p:blipFill>
        <p:spPr>
          <a:xfrm>
            <a:off x="914400" y="2133600"/>
            <a:ext cx="2109419" cy="2362200"/>
          </a:xfrm>
          <a:prstGeom prst="rect">
            <a:avLst/>
          </a:prstGeom>
          <a:effectLst>
            <a:outerShdw blurRad="63500" sx="102000" sy="102000" algn="ctr" rotWithShape="0">
              <a:prstClr val="black">
                <a:alpha val="40000"/>
              </a:prst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sz="4200" b="1" dirty="0" smtClean="0">
                <a:solidFill>
                  <a:schemeClr val="tx1"/>
                </a:solidFill>
                <a:latin typeface="AYM Wadiy S_U normal."/>
                <a:cs typeface="Times New Roman" pitchFamily="18" charset="0"/>
              </a:rPr>
              <a:t>المحاضرة الثالثة </a:t>
            </a:r>
            <a:r>
              <a:rPr lang="ar-SA" sz="4200" b="1" dirty="0" smtClean="0">
                <a:solidFill>
                  <a:schemeClr val="tx1"/>
                </a:solidFill>
                <a:latin typeface="AYM Wadiy S_U normal."/>
                <a:cs typeface="Times New Roman" pitchFamily="18" charset="0"/>
              </a:rPr>
              <a:t>عشرة</a:t>
            </a:r>
            <a:r>
              <a:rPr lang="en-US" sz="4200" b="1" dirty="0" smtClean="0">
                <a:solidFill>
                  <a:schemeClr val="tx1"/>
                </a:solidFill>
                <a:latin typeface="AYM Wadiy S_U normal."/>
                <a:cs typeface="Times New Roman" pitchFamily="18" charset="0"/>
              </a:rPr>
              <a:t/>
            </a:r>
            <a:br>
              <a:rPr lang="en-US" sz="4200" b="1" dirty="0" smtClean="0">
                <a:solidFill>
                  <a:schemeClr val="tx1"/>
                </a:solidFill>
                <a:latin typeface="AYM Wadiy S_U normal."/>
                <a:cs typeface="Times New Roman" pitchFamily="18" charset="0"/>
              </a:rPr>
            </a:br>
            <a:r>
              <a:rPr lang="ar-SA" sz="4200" b="1" dirty="0" smtClean="0">
                <a:solidFill>
                  <a:srgbClr val="C00000"/>
                </a:solidFill>
                <a:latin typeface="AYM Wadiy S_U normal."/>
                <a:cs typeface="Times New Roman" pitchFamily="18" charset="0"/>
              </a:rPr>
              <a:t>(المعدلة)</a:t>
            </a:r>
            <a:endParaRPr lang="ar-SA" sz="4200" dirty="0">
              <a:solidFill>
                <a:srgbClr val="C00000"/>
              </a:solidFill>
            </a:endParaRPr>
          </a:p>
        </p:txBody>
      </p:sp>
      <p:sp>
        <p:nvSpPr>
          <p:cNvPr id="3" name="عنوان فرعي 2"/>
          <p:cNvSpPr>
            <a:spLocks noGrp="1"/>
          </p:cNvSpPr>
          <p:nvPr>
            <p:ph type="subTitle" idx="1"/>
          </p:nvPr>
        </p:nvSpPr>
        <p:spPr>
          <a:xfrm>
            <a:off x="762000" y="4191000"/>
            <a:ext cx="8153400" cy="1752600"/>
          </a:xfrm>
        </p:spPr>
        <p:txBody>
          <a:bodyPr/>
          <a:lstStyle/>
          <a:p>
            <a:pPr lvl="0" eaLnBrk="1" fontAlgn="auto" hangingPunct="1">
              <a:spcAft>
                <a:spcPts val="0"/>
              </a:spcAft>
              <a:defRPr/>
            </a:pPr>
            <a:r>
              <a:rPr lang="ar-SA" sz="3700" b="1" dirty="0" smtClean="0">
                <a:solidFill>
                  <a:srgbClr val="009900"/>
                </a:solidFill>
                <a:cs typeface="Arial"/>
              </a:rPr>
              <a:t> </a:t>
            </a:r>
            <a:r>
              <a:rPr lang="en-US" sz="3700" b="1" dirty="0" smtClean="0">
                <a:solidFill>
                  <a:srgbClr val="009900"/>
                </a:solidFill>
                <a:cs typeface="Arial"/>
              </a:rPr>
              <a:t>(JIT) </a:t>
            </a:r>
            <a:r>
              <a:rPr lang="ar-SA" sz="3700" b="1" dirty="0" smtClean="0">
                <a:solidFill>
                  <a:srgbClr val="009900"/>
                </a:solidFill>
                <a:cs typeface="Arial"/>
              </a:rPr>
              <a:t> نظـام الجدولـة الفـورية</a:t>
            </a:r>
            <a:endParaRPr lang="ar-SA" sz="3700" b="1" dirty="0">
              <a:solidFill>
                <a:srgbClr val="009900"/>
              </a:solidFill>
              <a:cs typeface="Arial"/>
            </a:endParaRPr>
          </a:p>
          <a:p>
            <a:endParaRPr lang="ar-SA" sz="3600" dirty="0">
              <a:solidFill>
                <a:schemeClr val="accent1">
                  <a:lumMod val="50000"/>
                </a:schemeClr>
              </a:solidFill>
            </a:endParaRPr>
          </a:p>
        </p:txBody>
      </p:sp>
    </p:spTree>
  </p:cSld>
  <p:clrMapOvr>
    <a:masterClrMapping/>
  </p:clrMapOvr>
  <mc:AlternateContent xmlns:mc="http://schemas.openxmlformats.org/markup-compatibility/2006">
    <mc:Choice xmlns=""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sz="4200" b="1" dirty="0" smtClean="0">
                <a:solidFill>
                  <a:schemeClr val="tx1"/>
                </a:solidFill>
                <a:cs typeface="Arial" pitchFamily="34" charset="0"/>
              </a:rPr>
              <a:t>:</a:t>
            </a:r>
            <a:r>
              <a:rPr lang="ar-SA" sz="4200" b="1" dirty="0" smtClean="0">
                <a:solidFill>
                  <a:schemeClr val="tx1"/>
                </a:solidFill>
                <a:cs typeface="Arial" pitchFamily="34" charset="0"/>
              </a:rPr>
              <a:t>موضوعات الفصل</a:t>
            </a:r>
          </a:p>
        </p:txBody>
      </p:sp>
      <p:sp>
        <p:nvSpPr>
          <p:cNvPr id="7" name="Rectangle 5"/>
          <p:cNvSpPr>
            <a:spLocks noChangeArrowheads="1"/>
          </p:cNvSpPr>
          <p:nvPr/>
        </p:nvSpPr>
        <p:spPr bwMode="auto">
          <a:xfrm>
            <a:off x="990600" y="1933813"/>
            <a:ext cx="7924800" cy="35394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lvl="0" algn="just">
              <a:buFont typeface="Arial" pitchFamily="34" charset="0"/>
              <a:buChar char="•"/>
            </a:pPr>
            <a:r>
              <a:rPr lang="ar-SA" sz="3200" b="1" dirty="0" smtClean="0"/>
              <a:t>   مقدمة.</a:t>
            </a:r>
          </a:p>
          <a:p>
            <a:pPr lvl="0" algn="just">
              <a:buFont typeface="Arial" pitchFamily="34" charset="0"/>
              <a:buChar char="•"/>
            </a:pPr>
            <a:r>
              <a:rPr lang="ar-SA" sz="3200" b="1" dirty="0" smtClean="0">
                <a:solidFill>
                  <a:prstClr val="black"/>
                </a:solidFill>
              </a:rPr>
              <a:t>   مفهوم وأهمية نظام الجدولة الفورية.</a:t>
            </a:r>
          </a:p>
          <a:p>
            <a:pPr lvl="0" algn="just">
              <a:buFont typeface="Arial" pitchFamily="34" charset="0"/>
              <a:buChar char="•"/>
            </a:pPr>
            <a:r>
              <a:rPr lang="ar-SA" sz="3200" b="1" dirty="0" smtClean="0">
                <a:solidFill>
                  <a:prstClr val="black"/>
                </a:solidFill>
              </a:rPr>
              <a:t>   مكونات الجدولة الفورية.</a:t>
            </a:r>
          </a:p>
          <a:p>
            <a:pPr lvl="0" algn="just">
              <a:buFont typeface="Arial" pitchFamily="34" charset="0"/>
              <a:buChar char="•"/>
            </a:pPr>
            <a:r>
              <a:rPr lang="ar-SA" sz="3200" b="1" dirty="0" smtClean="0">
                <a:solidFill>
                  <a:prstClr val="black"/>
                </a:solidFill>
              </a:rPr>
              <a:t>   التحسين المستمر من خلال الجدولة الفورية.</a:t>
            </a:r>
          </a:p>
          <a:p>
            <a:pPr marL="457200" lvl="0" indent="-457200" algn="just">
              <a:buFont typeface="Arial" pitchFamily="34" charset="0"/>
              <a:buChar char="•"/>
            </a:pPr>
            <a:r>
              <a:rPr lang="ar-SA" sz="3200" b="1" dirty="0" smtClean="0">
                <a:solidFill>
                  <a:prstClr val="black"/>
                </a:solidFill>
              </a:rPr>
              <a:t>الجدولة الفورية للشراء.</a:t>
            </a:r>
          </a:p>
          <a:p>
            <a:pPr marL="457200" lvl="0" indent="-457200" algn="just">
              <a:buFont typeface="Arial" pitchFamily="34" charset="0"/>
              <a:buChar char="•"/>
            </a:pPr>
            <a:r>
              <a:rPr lang="ar-SA" sz="3200" b="1" dirty="0" smtClean="0">
                <a:solidFill>
                  <a:prstClr val="black"/>
                </a:solidFill>
              </a:rPr>
              <a:t>تطبيقات نظام الجدولة الفورية:     </a:t>
            </a:r>
          </a:p>
          <a:p>
            <a:pPr marL="457200" lvl="0" indent="-457200" algn="just"/>
            <a:r>
              <a:rPr lang="ar-SA" sz="3200" b="1" dirty="0" smtClean="0">
                <a:solidFill>
                  <a:prstClr val="black"/>
                </a:solidFill>
              </a:rPr>
              <a:t>      - معوقات تطبيق نظام الجدولة الفورية.</a:t>
            </a:r>
          </a:p>
        </p:txBody>
      </p:sp>
    </p:spTree>
  </p:cSld>
  <p:clrMapOvr>
    <a:masterClrMapping/>
  </p:clrMapOvr>
  <p:transition spd="slow">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533400" y="304800"/>
            <a:ext cx="8915400" cy="1143000"/>
          </a:xfrm>
        </p:spPr>
        <p:txBody>
          <a:bodyPr/>
          <a:lstStyle/>
          <a:p>
            <a:pPr eaLnBrk="1" hangingPunct="1"/>
            <a:r>
              <a:rPr lang="ar-SA" sz="4200" b="1" dirty="0" smtClean="0">
                <a:solidFill>
                  <a:srgbClr val="002060"/>
                </a:solidFill>
                <a:cs typeface="Arial" pitchFamily="34" charset="0"/>
              </a:rPr>
              <a:t> </a:t>
            </a:r>
            <a:r>
              <a:rPr lang="ar-SA" sz="4000" b="1" dirty="0" smtClean="0">
                <a:solidFill>
                  <a:srgbClr val="002060"/>
                </a:solidFill>
              </a:rPr>
              <a:t>مقدمة</a:t>
            </a:r>
            <a:r>
              <a:rPr lang="ar-SA" sz="4200" b="1" dirty="0" smtClean="0">
                <a:solidFill>
                  <a:srgbClr val="002060"/>
                </a:solidFill>
                <a:cs typeface="Arial" pitchFamily="34" charset="0"/>
              </a:rPr>
              <a:t>: </a:t>
            </a:r>
          </a:p>
        </p:txBody>
      </p:sp>
      <p:sp>
        <p:nvSpPr>
          <p:cNvPr id="7" name="Rectangle 5"/>
          <p:cNvSpPr>
            <a:spLocks noChangeArrowheads="1"/>
          </p:cNvSpPr>
          <p:nvPr/>
        </p:nvSpPr>
        <p:spPr bwMode="auto">
          <a:xfrm>
            <a:off x="228600" y="1384042"/>
            <a:ext cx="9372600" cy="455509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just"/>
            <a:r>
              <a:rPr lang="en-US" sz="2800" b="1" dirty="0" smtClean="0"/>
              <a:t>*</a:t>
            </a:r>
            <a:r>
              <a:rPr lang="ar-SA" sz="2800" b="1" dirty="0" smtClean="0"/>
              <a:t> لقد </a:t>
            </a:r>
            <a:r>
              <a:rPr lang="ar-SA" sz="2800" b="1" dirty="0" smtClean="0">
                <a:solidFill>
                  <a:srgbClr val="CC6600"/>
                </a:solidFill>
              </a:rPr>
              <a:t>اختلفت معايير تحقيق الميزة التنافسية بين الماضي والحاضر</a:t>
            </a:r>
            <a:r>
              <a:rPr lang="ar-SA" sz="2800" b="1" dirty="0" smtClean="0"/>
              <a:t>،</a:t>
            </a:r>
          </a:p>
          <a:p>
            <a:pPr algn="just"/>
            <a:r>
              <a:rPr lang="ar-SA" sz="2800" b="1" dirty="0" smtClean="0"/>
              <a:t> </a:t>
            </a:r>
            <a:r>
              <a:rPr lang="ar-SA" sz="2800" b="1" u="sng" dirty="0" smtClean="0">
                <a:solidFill>
                  <a:srgbClr val="C00000"/>
                </a:solidFill>
              </a:rPr>
              <a:t>ففي الماضي</a:t>
            </a:r>
            <a:r>
              <a:rPr lang="ar-SA" sz="2800" b="1" dirty="0" smtClean="0">
                <a:solidFill>
                  <a:srgbClr val="C00000"/>
                </a:solidFill>
              </a:rPr>
              <a:t>: </a:t>
            </a:r>
            <a:r>
              <a:rPr lang="ar-SA" sz="2800" b="1" dirty="0" smtClean="0"/>
              <a:t>كان معيار </a:t>
            </a:r>
            <a:r>
              <a:rPr lang="ar-SA" sz="2800" b="1" dirty="0" smtClean="0">
                <a:solidFill>
                  <a:srgbClr val="CC6600"/>
                </a:solidFill>
              </a:rPr>
              <a:t>الإنتاج الواسع والاستفادة من اقتصاديات الحجم، ومن ثم زيادة الحصة السوقية </a:t>
            </a:r>
            <a:r>
              <a:rPr lang="ar-SA" sz="2800" b="1" dirty="0" smtClean="0"/>
              <a:t>...، يشكّل الميزة التنافسية القوية للمنظمات المختلفة. </a:t>
            </a:r>
          </a:p>
          <a:p>
            <a:pPr lvl="0" algn="just"/>
            <a:r>
              <a:rPr lang="ar-SA" sz="2800" b="1" u="sng" dirty="0" smtClean="0">
                <a:solidFill>
                  <a:srgbClr val="C00000"/>
                </a:solidFill>
              </a:rPr>
              <a:t>أما اليوم</a:t>
            </a:r>
            <a:r>
              <a:rPr lang="ar-SA" sz="2800" b="1" dirty="0" smtClean="0">
                <a:solidFill>
                  <a:srgbClr val="C00000"/>
                </a:solidFill>
              </a:rPr>
              <a:t>: </a:t>
            </a:r>
            <a:r>
              <a:rPr lang="ar-SA" sz="2800" b="1" dirty="0" smtClean="0"/>
              <a:t>فقد أصبح معيار الزمن الهاجس الأكبر الذي يحتله فكر وتوجهات المنظمات المختلفة في العالم أجمع </a:t>
            </a:r>
            <a:r>
              <a:rPr lang="ar-SA" sz="2800" b="1" dirty="0">
                <a:solidFill>
                  <a:prstClr val="black"/>
                </a:solidFill>
              </a:rPr>
              <a:t>(</a:t>
            </a:r>
            <a:r>
              <a:rPr lang="ar-SA" sz="2800" b="1" dirty="0">
                <a:solidFill>
                  <a:srgbClr val="CC6600"/>
                </a:solidFill>
              </a:rPr>
              <a:t>إضافة الزمن كميزة تنافسية</a:t>
            </a:r>
            <a:r>
              <a:rPr lang="ar-SA" sz="2800" b="1" dirty="0">
                <a:solidFill>
                  <a:prstClr val="black"/>
                </a:solidFill>
              </a:rPr>
              <a:t>)، أي الاستراتيجية المعتمدة على الزمن </a:t>
            </a:r>
            <a:r>
              <a:rPr lang="en-US" sz="2800" b="1" dirty="0">
                <a:solidFill>
                  <a:prstClr val="black"/>
                </a:solidFill>
              </a:rPr>
              <a:t>Time-Based competition</a:t>
            </a:r>
            <a:r>
              <a:rPr lang="ar-SA" sz="2800" b="1" dirty="0" smtClean="0">
                <a:solidFill>
                  <a:prstClr val="black"/>
                </a:solidFill>
              </a:rPr>
              <a:t>، </a:t>
            </a:r>
            <a:r>
              <a:rPr lang="ar-SA" sz="2800" b="1" dirty="0" smtClean="0"/>
              <a:t>وخاصة بعد الاختراقات التي حققتها المنظمات اليابانية للأسواق العالمية من خلال الزمن كميزة تنافسية بالإضافة إلى المزايا الأخرى. </a:t>
            </a:r>
          </a:p>
          <a:p>
            <a:pPr algn="just"/>
            <a:endParaRPr lang="en-US" sz="900" b="1" dirty="0" smtClean="0"/>
          </a:p>
          <a:p>
            <a:pPr algn="just"/>
            <a:r>
              <a:rPr lang="ar-SA" sz="2700" b="1" dirty="0" smtClean="0"/>
              <a:t>* </a:t>
            </a:r>
            <a:r>
              <a:rPr lang="ar-SA" sz="2700" b="1" dirty="0" smtClean="0">
                <a:solidFill>
                  <a:srgbClr val="CC6600"/>
                </a:solidFill>
              </a:rPr>
              <a:t>أوجد التقدم التكنولوجي المرونة العالية</a:t>
            </a:r>
            <a:r>
              <a:rPr lang="ar-SA" sz="2700" b="1" dirty="0" smtClean="0"/>
              <a:t> </a:t>
            </a:r>
            <a:r>
              <a:rPr lang="ar-SA" sz="2700" b="1" dirty="0" smtClean="0">
                <a:solidFill>
                  <a:srgbClr val="CC6600"/>
                </a:solidFill>
              </a:rPr>
              <a:t>في العمليات والأنشطة المختلفة للمنظمات </a:t>
            </a:r>
            <a:r>
              <a:rPr lang="ar-SA" sz="2700" b="1" dirty="0" smtClean="0"/>
              <a:t>(الاستفادة من الزمن)، حيث ظهر نظام الجدولة الفورية </a:t>
            </a:r>
            <a:r>
              <a:rPr lang="en-US" sz="2700" b="1" dirty="0" smtClean="0"/>
              <a:t>(Just - in - Time)</a:t>
            </a:r>
            <a:r>
              <a:rPr lang="ar-SA" sz="2700" b="1" dirty="0" smtClean="0"/>
              <a:t>.</a:t>
            </a:r>
          </a:p>
        </p:txBody>
      </p:sp>
    </p:spTree>
  </p:cSld>
  <p:clrMapOvr>
    <a:masterClrMapping/>
  </p:clrMapOvr>
  <p:transition spd="slow">
    <p:wheel spokes="2"/>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533400" y="304800"/>
            <a:ext cx="8915400" cy="1143000"/>
          </a:xfrm>
        </p:spPr>
        <p:txBody>
          <a:bodyPr/>
          <a:lstStyle/>
          <a:p>
            <a:pPr eaLnBrk="1" hangingPunct="1"/>
            <a:r>
              <a:rPr lang="ar-SA" sz="4200" b="1" dirty="0" smtClean="0">
                <a:solidFill>
                  <a:srgbClr val="002060"/>
                </a:solidFill>
                <a:cs typeface="Arial" pitchFamily="34" charset="0"/>
              </a:rPr>
              <a:t> </a:t>
            </a:r>
            <a:r>
              <a:rPr lang="ar-SA" sz="4000" b="1" dirty="0" smtClean="0">
                <a:solidFill>
                  <a:srgbClr val="002060"/>
                </a:solidFill>
              </a:rPr>
              <a:t>مفهوم وأهمية نظام الجدولة الفورية</a:t>
            </a:r>
            <a:r>
              <a:rPr lang="ar-SA" sz="4200" b="1" dirty="0" smtClean="0">
                <a:solidFill>
                  <a:srgbClr val="002060"/>
                </a:solidFill>
                <a:cs typeface="Arial" pitchFamily="34" charset="0"/>
              </a:rPr>
              <a:t>: </a:t>
            </a:r>
          </a:p>
        </p:txBody>
      </p:sp>
      <p:sp>
        <p:nvSpPr>
          <p:cNvPr id="7" name="Rectangle 5"/>
          <p:cNvSpPr>
            <a:spLocks noChangeArrowheads="1"/>
          </p:cNvSpPr>
          <p:nvPr/>
        </p:nvSpPr>
        <p:spPr bwMode="auto">
          <a:xfrm>
            <a:off x="76200" y="1364188"/>
            <a:ext cx="9448800" cy="54938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514350" indent="-514350" algn="ctr"/>
            <a:r>
              <a:rPr lang="ar-SA" sz="2700" b="1" dirty="0" smtClean="0"/>
              <a:t>   </a:t>
            </a:r>
            <a:r>
              <a:rPr lang="ar-SA" sz="2800" b="1" dirty="0" smtClean="0"/>
              <a:t> ”فلسفة موجهة لتقليل (أو تقليص) الضائع أوالفاقد الذي لا يضيف قيمة للمنتج أو الخدمة، ناهيك عن تقليل الأخطاء، والتحسين المستمر، والمشاركة الجماعية، وتقليل مستويات المخزون، وتقليص الزمن غير المنتج“.</a:t>
            </a:r>
          </a:p>
          <a:p>
            <a:pPr marL="514350" indent="-514350" algn="just"/>
            <a:endParaRPr lang="ar-SA" sz="700" b="1" dirty="0" smtClean="0"/>
          </a:p>
          <a:p>
            <a:pPr marL="514350" indent="-514350" algn="just"/>
            <a:r>
              <a:rPr lang="ar-SA" sz="2700" b="1" dirty="0" smtClean="0"/>
              <a:t>*  </a:t>
            </a:r>
            <a:r>
              <a:rPr lang="ar-SA" sz="2700" b="1" dirty="0" smtClean="0">
                <a:solidFill>
                  <a:srgbClr val="CC6600"/>
                </a:solidFill>
              </a:rPr>
              <a:t>بالرغم من بساطة هدف هذا النظام إلا أنه ليس سهلاً بالتطبيق </a:t>
            </a:r>
            <a:r>
              <a:rPr lang="ar-SA" sz="2700" b="1" dirty="0" smtClean="0"/>
              <a:t>..، حيث </a:t>
            </a:r>
            <a:r>
              <a:rPr lang="ar-SA" sz="2700" b="1" dirty="0" smtClean="0">
                <a:solidFill>
                  <a:srgbClr val="CC6600"/>
                </a:solidFill>
              </a:rPr>
              <a:t>يتركز هدف النظام في توفير الكمية المطلوبة فقط </a:t>
            </a:r>
            <a:r>
              <a:rPr lang="ar-SA" sz="2700" b="1" dirty="0" smtClean="0"/>
              <a:t>من المواد والأجزاء في الزمن المحدد للعمليات وخاصة التجميعية والتصنيعية. كما ويهدف نظام </a:t>
            </a:r>
            <a:r>
              <a:rPr lang="ar-SA" sz="2700" b="1" dirty="0" smtClean="0">
                <a:solidFill>
                  <a:srgbClr val="CC6600"/>
                </a:solidFill>
              </a:rPr>
              <a:t>الجدولة الفورية في إدارة المخزون إلى تحقيق المخزون الصفري</a:t>
            </a:r>
            <a:r>
              <a:rPr lang="ar-SA" sz="2700" b="1" dirty="0" smtClean="0"/>
              <a:t>، حيث يقوم هذا النظام على بناء علاقة قوية مبنية على الثقة العالية بين المنتج (المشتري) والمورد.</a:t>
            </a:r>
          </a:p>
          <a:p>
            <a:pPr marL="514350" indent="-514350" algn="just"/>
            <a:endParaRPr lang="ar-SA" sz="700" b="1" dirty="0" smtClean="0"/>
          </a:p>
          <a:p>
            <a:pPr marL="514350" indent="-514350" algn="just"/>
            <a:r>
              <a:rPr lang="ar-SA" sz="2700" b="1" dirty="0" smtClean="0"/>
              <a:t>*  </a:t>
            </a:r>
            <a:r>
              <a:rPr lang="ar-SA" sz="2700" b="1" dirty="0" smtClean="0">
                <a:solidFill>
                  <a:srgbClr val="CC6600"/>
                </a:solidFill>
              </a:rPr>
              <a:t>إن ضعف أو عدم التعاون في مجال التوريد الفوري يجلب معه الكثير من المشاكل المعقدة بالنسبة للمنتج</a:t>
            </a:r>
            <a:r>
              <a:rPr lang="ar-SA" sz="2700" b="1" dirty="0" smtClean="0"/>
              <a:t>، فإذا لم يتوفر مخزون الأمان في مثل هذه الحالة سوف تتوقف العمليات بسبب نفاذ (أو تأخر توريد) المخزون.</a:t>
            </a:r>
          </a:p>
          <a:p>
            <a:pPr marL="514350" indent="-514350" algn="ctr"/>
            <a:endParaRPr lang="ar-SA" sz="2700" b="1" dirty="0" smtClean="0"/>
          </a:p>
        </p:txBody>
      </p:sp>
    </p:spTree>
  </p:cSld>
  <p:clrMapOvr>
    <a:masterClrMapping/>
  </p:clrMapOvr>
  <p:transition spd="slow">
    <p:wheel spokes="2"/>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0" y="685800"/>
            <a:ext cx="9372600" cy="609600"/>
          </a:xfrm>
        </p:spPr>
        <p:txBody>
          <a:bodyPr/>
          <a:lstStyle/>
          <a:p>
            <a:pPr algn="just" rtl="1" eaLnBrk="1" hangingPunct="1"/>
            <a:r>
              <a:rPr lang="ar-SA" sz="2800" b="1" u="sng" dirty="0" smtClean="0">
                <a:solidFill>
                  <a:schemeClr val="tx1"/>
                </a:solidFill>
                <a:cs typeface="Arial" pitchFamily="34" charset="0"/>
              </a:rPr>
              <a:t>المسائل المتعلقة بالتوريد الفوري:</a:t>
            </a:r>
            <a:endParaRPr lang="ar-SA" sz="2800" b="1" u="sng" dirty="0">
              <a:solidFill>
                <a:schemeClr val="tx1"/>
              </a:solidFill>
              <a:cs typeface="Arial" pitchFamily="34" charset="0"/>
            </a:endParaRPr>
          </a:p>
        </p:txBody>
      </p:sp>
      <p:sp>
        <p:nvSpPr>
          <p:cNvPr id="6" name="Rectangle 4"/>
          <p:cNvSpPr>
            <a:spLocks noChangeArrowheads="1"/>
          </p:cNvSpPr>
          <p:nvPr/>
        </p:nvSpPr>
        <p:spPr bwMode="auto">
          <a:xfrm>
            <a:off x="228600" y="1600200"/>
            <a:ext cx="9372600" cy="42242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514350" indent="-514350" algn="just">
              <a:buFont typeface="+mj-lt"/>
              <a:buAutoNum type="arabicPeriod"/>
            </a:pPr>
            <a:r>
              <a:rPr lang="ar-SA" sz="2700" b="1" dirty="0" smtClean="0">
                <a:solidFill>
                  <a:srgbClr val="CC6600"/>
                </a:solidFill>
              </a:rPr>
              <a:t>الموردون:</a:t>
            </a:r>
            <a:r>
              <a:rPr lang="ar-SA" sz="2700" b="1" dirty="0" smtClean="0"/>
              <a:t> يقوم بعض الموردون بتعبئة المواد المطلوبة بموجب نظام الجدولة الفورية في حاويات متينة مستردة وذلك لغرض اختزال ضجيج المواد وتقليل التلف أو الأضرار التي تصيب المواد عادةً أثناء عملية التعبئة، ويمتد الأمر إلى تسهيل عملية المناولة والتفريغ.</a:t>
            </a:r>
          </a:p>
          <a:p>
            <a:pPr marL="514350" indent="-514350" algn="just">
              <a:buFont typeface="+mj-lt"/>
              <a:buAutoNum type="arabicPeriod"/>
            </a:pPr>
            <a:r>
              <a:rPr lang="ar-SA" sz="2700" b="1" dirty="0" smtClean="0">
                <a:solidFill>
                  <a:srgbClr val="CC6600"/>
                </a:solidFill>
              </a:rPr>
              <a:t>النقل:</a:t>
            </a:r>
            <a:r>
              <a:rPr lang="ar-SA" sz="2700" b="1" dirty="0" smtClean="0"/>
              <a:t> </a:t>
            </a:r>
            <a:r>
              <a:rPr lang="ar-SA" sz="2600" b="1" dirty="0" smtClean="0"/>
              <a:t>وخاصة عندما يكون الموردين بالقرب من مواقع المنظمات الطالبة للمواد.</a:t>
            </a:r>
          </a:p>
          <a:p>
            <a:pPr marL="514350" indent="-514350" algn="just">
              <a:buFont typeface="+mj-lt"/>
              <a:buAutoNum type="arabicPeriod"/>
            </a:pPr>
            <a:r>
              <a:rPr lang="ar-SA" sz="2700" b="1" dirty="0" smtClean="0">
                <a:solidFill>
                  <a:srgbClr val="CC6600"/>
                </a:solidFill>
              </a:rPr>
              <a:t>الجودة: </a:t>
            </a:r>
            <a:r>
              <a:rPr lang="ar-SA" sz="2700" b="1" dirty="0" smtClean="0"/>
              <a:t>عبر تطبيق نظام المعيب الصفري.</a:t>
            </a:r>
          </a:p>
          <a:p>
            <a:pPr marL="514350" indent="-514350" algn="just">
              <a:buFont typeface="+mj-lt"/>
              <a:buAutoNum type="arabicPeriod"/>
            </a:pPr>
            <a:r>
              <a:rPr lang="ar-SA" sz="2700" b="1" dirty="0" smtClean="0">
                <a:solidFill>
                  <a:srgbClr val="CC6600"/>
                </a:solidFill>
              </a:rPr>
              <a:t>الاتصالات:</a:t>
            </a:r>
            <a:r>
              <a:rPr lang="ar-SA" sz="2700" b="1" dirty="0" smtClean="0"/>
              <a:t> </a:t>
            </a:r>
            <a:r>
              <a:rPr lang="ar-SA" sz="2550" b="1" dirty="0" smtClean="0"/>
              <a:t>من خلال استخدام أنظمة المعلومات المحوسبة ذات المستوى التكنولوجي المتطور والمتصلة من خلال شبكات مترابطة ما بين المورد والمشتري.</a:t>
            </a:r>
          </a:p>
          <a:p>
            <a:pPr marL="514350" indent="-514350" algn="just">
              <a:buFont typeface="+mj-lt"/>
              <a:buAutoNum type="arabicPeriod"/>
            </a:pPr>
            <a:r>
              <a:rPr lang="ar-SA" sz="2700" b="1" dirty="0" smtClean="0">
                <a:solidFill>
                  <a:srgbClr val="CC6600"/>
                </a:solidFill>
              </a:rPr>
              <a:t>الجدولة: </a:t>
            </a:r>
            <a:r>
              <a:rPr lang="ar-SA" sz="2700" b="1" dirty="0" smtClean="0"/>
              <a:t>أي الجدولة المبكرة التي تحتاج إلى زمن قصير لإنجاز عملية التهيئة والنصب وتحقيق الجودة العالية، ...</a:t>
            </a:r>
          </a:p>
        </p:txBody>
      </p:sp>
    </p:spTree>
    <p:extLst>
      <p:ext uri="{BB962C8B-B14F-4D97-AF65-F5344CB8AC3E}">
        <p14:creationId xmlns="" xmlns:p14="http://schemas.microsoft.com/office/powerpoint/2010/main" val="3097407445"/>
      </p:ext>
    </p:extLst>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0" y="685800"/>
            <a:ext cx="9372600" cy="609600"/>
          </a:xfrm>
        </p:spPr>
        <p:txBody>
          <a:bodyPr/>
          <a:lstStyle/>
          <a:p>
            <a:pPr algn="just" rtl="1" eaLnBrk="1" hangingPunct="1"/>
            <a:r>
              <a:rPr lang="ar-SA" sz="2800" b="1" u="sng" dirty="0" smtClean="0">
                <a:solidFill>
                  <a:schemeClr val="tx1"/>
                </a:solidFill>
                <a:cs typeface="Arial" pitchFamily="34" charset="0"/>
              </a:rPr>
              <a:t>صفوة القول، يمكن تبسيط مفهوم نظام الجدولة الفورية للإنتاج على أنه:</a:t>
            </a:r>
            <a:endParaRPr lang="ar-SA" sz="2800" b="1" u="sng" dirty="0">
              <a:solidFill>
                <a:schemeClr val="tx1"/>
              </a:solidFill>
              <a:cs typeface="Arial" pitchFamily="34" charset="0"/>
            </a:endParaRPr>
          </a:p>
        </p:txBody>
      </p:sp>
      <p:sp>
        <p:nvSpPr>
          <p:cNvPr id="6" name="Rectangle 4"/>
          <p:cNvSpPr>
            <a:spLocks noChangeArrowheads="1"/>
          </p:cNvSpPr>
          <p:nvPr/>
        </p:nvSpPr>
        <p:spPr bwMode="auto">
          <a:xfrm>
            <a:off x="228600" y="1773466"/>
            <a:ext cx="9372600" cy="25699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514350" indent="-514350" algn="just">
              <a:buFont typeface="Wingdings" pitchFamily="2" charset="2"/>
              <a:buChar char="Ø"/>
            </a:pPr>
            <a:r>
              <a:rPr lang="ar-SA" sz="2600" b="1" dirty="0" smtClean="0">
                <a:solidFill>
                  <a:srgbClr val="CC6600"/>
                </a:solidFill>
              </a:rPr>
              <a:t>إنتاج وتوريد </a:t>
            </a:r>
            <a:r>
              <a:rPr lang="ar-SA" sz="2600" b="1" dirty="0" smtClean="0"/>
              <a:t>المنتجات النهائية والسلع الجاهزة في الزمن المحدد لبيعها بالضبط.</a:t>
            </a:r>
          </a:p>
          <a:p>
            <a:pPr marL="514350" indent="-514350" algn="just">
              <a:buFont typeface="Wingdings" pitchFamily="2" charset="2"/>
              <a:buChar char="Ø"/>
            </a:pPr>
            <a:r>
              <a:rPr lang="ar-SA" sz="2700" b="1" dirty="0" smtClean="0">
                <a:solidFill>
                  <a:srgbClr val="CC6600"/>
                </a:solidFill>
              </a:rPr>
              <a:t>تجميع</a:t>
            </a:r>
            <a:r>
              <a:rPr lang="ar-SA" sz="2700" b="1" dirty="0" smtClean="0"/>
              <a:t> المفردات نصف المجمعة في الزمن المحدد لها بالتمام.</a:t>
            </a:r>
          </a:p>
          <a:p>
            <a:pPr marL="514350" indent="-514350" algn="just">
              <a:buFont typeface="Wingdings" pitchFamily="2" charset="2"/>
              <a:buChar char="Ø"/>
            </a:pPr>
            <a:r>
              <a:rPr lang="ar-SA" sz="2700" b="1" dirty="0" smtClean="0">
                <a:solidFill>
                  <a:srgbClr val="CC6600"/>
                </a:solidFill>
              </a:rPr>
              <a:t>تصنيع</a:t>
            </a:r>
            <a:r>
              <a:rPr lang="ar-SA" sz="2700" b="1" dirty="0" smtClean="0"/>
              <a:t> الأجزاء في الزمن المحدد.</a:t>
            </a:r>
          </a:p>
          <a:p>
            <a:pPr marL="514350" indent="-514350" algn="just">
              <a:buFont typeface="Wingdings" pitchFamily="2" charset="2"/>
              <a:buChar char="Ø"/>
            </a:pPr>
            <a:r>
              <a:rPr lang="ar-SA" sz="2700" b="1" dirty="0" smtClean="0">
                <a:solidFill>
                  <a:srgbClr val="CC6600"/>
                </a:solidFill>
              </a:rPr>
              <a:t>شراء المواد والأجزاء التكميلية </a:t>
            </a:r>
            <a:r>
              <a:rPr lang="ar-SA" sz="2700" b="1" dirty="0" smtClean="0"/>
              <a:t>الأخرى في الزمن المطلوب لأغراض تصنيع الأجزاء بالتمام.</a:t>
            </a:r>
          </a:p>
          <a:p>
            <a:pPr algn="just"/>
            <a:endParaRPr lang="ar-SA" sz="2700" b="1" dirty="0" smtClean="0"/>
          </a:p>
        </p:txBody>
      </p:sp>
    </p:spTree>
    <p:extLst>
      <p:ext uri="{BB962C8B-B14F-4D97-AF65-F5344CB8AC3E}">
        <p14:creationId xmlns="" xmlns:p14="http://schemas.microsoft.com/office/powerpoint/2010/main" val="3097407445"/>
      </p:ext>
    </p:extLst>
  </p:cSld>
  <p:clrMapOvr>
    <a:masterClrMapping/>
  </p:clrMapOvr>
  <p:transition spd="slow">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0" y="685800"/>
            <a:ext cx="9448800" cy="685800"/>
          </a:xfrm>
        </p:spPr>
        <p:txBody>
          <a:bodyPr/>
          <a:lstStyle/>
          <a:p>
            <a:pPr algn="just" rtl="1" eaLnBrk="1" hangingPunct="1"/>
            <a:r>
              <a:rPr lang="ar-SA" sz="2750" b="1" u="sng" dirty="0" smtClean="0">
                <a:solidFill>
                  <a:schemeClr val="tx1"/>
                </a:solidFill>
                <a:cs typeface="Arial" pitchFamily="34" charset="0"/>
              </a:rPr>
              <a:t>يهدف نظام الجدولة الفورية للإنتاج إلى تقليل واختزال الضائع الذي يحدث </a:t>
            </a:r>
            <a:r>
              <a:rPr lang="ar-SA" sz="2750" b="1" u="sng" dirty="0" smtClean="0">
                <a:solidFill>
                  <a:srgbClr val="FF0000"/>
                </a:solidFill>
                <a:cs typeface="Arial" pitchFamily="34" charset="0"/>
              </a:rPr>
              <a:t>بسبب</a:t>
            </a:r>
            <a:r>
              <a:rPr lang="ar-SA" sz="2750" b="1" u="sng" dirty="0" smtClean="0">
                <a:solidFill>
                  <a:schemeClr val="tx1"/>
                </a:solidFill>
                <a:cs typeface="Arial" pitchFamily="34" charset="0"/>
              </a:rPr>
              <a:t>:</a:t>
            </a:r>
            <a:endParaRPr lang="ar-SA" sz="2750" b="1" u="sng" dirty="0">
              <a:solidFill>
                <a:schemeClr val="tx1"/>
              </a:solidFill>
              <a:cs typeface="Arial" pitchFamily="34" charset="0"/>
            </a:endParaRPr>
          </a:p>
        </p:txBody>
      </p:sp>
      <p:sp>
        <p:nvSpPr>
          <p:cNvPr id="6" name="Rectangle 4"/>
          <p:cNvSpPr>
            <a:spLocks noChangeArrowheads="1"/>
          </p:cNvSpPr>
          <p:nvPr/>
        </p:nvSpPr>
        <p:spPr bwMode="auto">
          <a:xfrm>
            <a:off x="228600" y="1642170"/>
            <a:ext cx="9296400" cy="35394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514350" lvl="0" indent="-514350" algn="just">
              <a:buFont typeface="Wingdings" pitchFamily="2" charset="2"/>
              <a:buChar char="§"/>
            </a:pPr>
            <a:r>
              <a:rPr lang="ar-SA" sz="2800" b="1" dirty="0" smtClean="0"/>
              <a:t>الزيادة في كمية الإنتاج.</a:t>
            </a:r>
          </a:p>
          <a:p>
            <a:pPr marL="514350" lvl="0" indent="-514350" algn="just">
              <a:buFont typeface="Wingdings" pitchFamily="2" charset="2"/>
              <a:buChar char="§"/>
            </a:pPr>
            <a:r>
              <a:rPr lang="ar-SA" sz="2800" b="1" dirty="0" smtClean="0"/>
              <a:t>زمن الانتظار.</a:t>
            </a:r>
          </a:p>
          <a:p>
            <a:pPr marL="514350" lvl="0" indent="-514350" algn="just">
              <a:buFont typeface="Wingdings" pitchFamily="2" charset="2"/>
              <a:buChar char="§"/>
            </a:pPr>
            <a:r>
              <a:rPr lang="ar-SA" sz="2800" b="1" dirty="0" smtClean="0"/>
              <a:t>النقل.</a:t>
            </a:r>
          </a:p>
          <a:p>
            <a:pPr marL="514350" lvl="0" indent="-514350" algn="just">
              <a:buFont typeface="Wingdings" pitchFamily="2" charset="2"/>
              <a:buChar char="§"/>
            </a:pPr>
            <a:r>
              <a:rPr lang="ar-SA" sz="2800" b="1" dirty="0" smtClean="0"/>
              <a:t>تراكم المخزون.</a:t>
            </a:r>
          </a:p>
          <a:p>
            <a:pPr marL="514350" lvl="0" indent="-514350" algn="just">
              <a:buFont typeface="Wingdings" pitchFamily="2" charset="2"/>
              <a:buChar char="§"/>
            </a:pPr>
            <a:r>
              <a:rPr lang="ar-SA" sz="2800" b="1" dirty="0" smtClean="0"/>
              <a:t>الخلل في أداء العمليات.</a:t>
            </a:r>
          </a:p>
          <a:p>
            <a:pPr marL="514350" lvl="0" indent="-514350" algn="just">
              <a:buFont typeface="Wingdings" pitchFamily="2" charset="2"/>
              <a:buChar char="§"/>
            </a:pPr>
            <a:r>
              <a:rPr lang="ar-SA" sz="2800" b="1" dirty="0" smtClean="0"/>
              <a:t>الإنسان.</a:t>
            </a:r>
          </a:p>
          <a:p>
            <a:pPr marL="514350" lvl="0" indent="-514350" algn="just">
              <a:buFont typeface="Wingdings" pitchFamily="2" charset="2"/>
              <a:buChar char="§"/>
            </a:pPr>
            <a:r>
              <a:rPr lang="ar-SA" sz="2800" b="1" dirty="0" smtClean="0"/>
              <a:t>الإنتاج المعيب أو التالف (الخردة).</a:t>
            </a:r>
          </a:p>
          <a:p>
            <a:pPr marL="514350" lvl="0" indent="-514350" algn="just">
              <a:buFont typeface="Wingdings" pitchFamily="2" charset="2"/>
              <a:buChar char="§"/>
            </a:pPr>
            <a:endParaRPr lang="ar-SA" sz="2800" b="1" dirty="0" smtClean="0"/>
          </a:p>
        </p:txBody>
      </p:sp>
    </p:spTree>
    <p:extLst>
      <p:ext uri="{BB962C8B-B14F-4D97-AF65-F5344CB8AC3E}">
        <p14:creationId xmlns="" xmlns:p14="http://schemas.microsoft.com/office/powerpoint/2010/main" val="3097407445"/>
      </p:ext>
    </p:extLst>
  </p:cSld>
  <p:clrMapOvr>
    <a:masterClrMapping/>
  </p:clrMapOvr>
  <p:transition spd="slow">
    <p:pull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0" y="457200"/>
            <a:ext cx="9448800" cy="990600"/>
          </a:xfrm>
        </p:spPr>
        <p:txBody>
          <a:bodyPr/>
          <a:lstStyle/>
          <a:p>
            <a:pPr algn="just" rtl="1" eaLnBrk="1" hangingPunct="1"/>
            <a:r>
              <a:rPr lang="ar-SA" sz="3800" b="1" dirty="0" smtClean="0">
                <a:solidFill>
                  <a:srgbClr val="C00000"/>
                </a:solidFill>
                <a:cs typeface="Arial" pitchFamily="34" charset="0"/>
              </a:rPr>
              <a:t>(تابع) </a:t>
            </a:r>
            <a:r>
              <a:rPr lang="ar-SA" sz="3800" b="1" dirty="0" smtClean="0">
                <a:solidFill>
                  <a:srgbClr val="002060"/>
                </a:solidFill>
                <a:cs typeface="Arial" pitchFamily="34" charset="0"/>
              </a:rPr>
              <a:t>مفهوم وأهمية نظام الجدولة الفورية:</a:t>
            </a:r>
            <a:endParaRPr lang="ar-SA" sz="3800" b="1" dirty="0">
              <a:solidFill>
                <a:srgbClr val="002060"/>
              </a:solidFill>
              <a:cs typeface="Arial" pitchFamily="34" charset="0"/>
            </a:endParaRPr>
          </a:p>
        </p:txBody>
      </p:sp>
      <p:sp>
        <p:nvSpPr>
          <p:cNvPr id="6" name="Rectangle 4"/>
          <p:cNvSpPr>
            <a:spLocks noChangeArrowheads="1"/>
          </p:cNvSpPr>
          <p:nvPr/>
        </p:nvSpPr>
        <p:spPr bwMode="auto">
          <a:xfrm>
            <a:off x="152400" y="1640175"/>
            <a:ext cx="9448800" cy="49705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514350" lvl="0" indent="-514350" algn="just"/>
            <a:r>
              <a:rPr lang="ar-SA" sz="2700" b="1" dirty="0" smtClean="0"/>
              <a:t>* </a:t>
            </a:r>
            <a:r>
              <a:rPr lang="ar-SA" sz="2700" b="1" dirty="0" smtClean="0">
                <a:solidFill>
                  <a:srgbClr val="CC6600"/>
                </a:solidFill>
              </a:rPr>
              <a:t>يرتكز تطبيق نظام الجدولة الفورية على مدخل السحب (شد السوق)            </a:t>
            </a:r>
            <a:r>
              <a:rPr lang="en-US" sz="2700" b="1" dirty="0" smtClean="0"/>
              <a:t>Pull Approach</a:t>
            </a:r>
            <a:r>
              <a:rPr lang="ar-SA" sz="2700" b="1" dirty="0" smtClean="0"/>
              <a:t>، والذي هو عبارة عن نظام صناعي يقوم على تصنيع المنتج المطلوب من قبل المستهلكين فقط.</a:t>
            </a:r>
          </a:p>
          <a:p>
            <a:pPr marL="514350" lvl="0" indent="-514350" algn="just"/>
            <a:endParaRPr lang="ar-SA" sz="1200" b="1" dirty="0" smtClean="0"/>
          </a:p>
          <a:p>
            <a:pPr marL="514350" lvl="0" indent="-514350" algn="just"/>
            <a:r>
              <a:rPr lang="ar-SA" sz="2700" b="1" dirty="0" smtClean="0"/>
              <a:t>* تمكنت العديد من الشركات الصناعية ومن بينها الشركات اليابانية عبر تبنّي الجدولة الفورية من تحقيق ميزة تنافسية </a:t>
            </a:r>
            <a:r>
              <a:rPr lang="ar-SA" sz="2700" b="1" dirty="0" smtClean="0">
                <a:solidFill>
                  <a:srgbClr val="CC6600"/>
                </a:solidFill>
              </a:rPr>
              <a:t>بالتركيز على مبدأين أساسيين هما</a:t>
            </a:r>
            <a:r>
              <a:rPr lang="ar-SA" sz="2700" b="1" dirty="0" smtClean="0"/>
              <a:t>:</a:t>
            </a:r>
          </a:p>
          <a:p>
            <a:pPr marL="514350" lvl="0" indent="-514350" algn="just">
              <a:buFont typeface="+mj-lt"/>
              <a:buAutoNum type="arabicPeriod"/>
            </a:pPr>
            <a:r>
              <a:rPr lang="ar-SA" sz="2700" b="1" dirty="0" smtClean="0">
                <a:solidFill>
                  <a:srgbClr val="CC6600"/>
                </a:solidFill>
              </a:rPr>
              <a:t>تقليص الفاقد </a:t>
            </a:r>
            <a:r>
              <a:rPr lang="ar-SA" sz="2700" b="1" dirty="0" smtClean="0"/>
              <a:t>من خلال تقليص الزمن الكلي المتصل بالمواد والعمل والمعدات ..</a:t>
            </a:r>
          </a:p>
          <a:p>
            <a:pPr marL="514350" lvl="0" indent="-514350" algn="just">
              <a:buFont typeface="+mj-lt"/>
              <a:buAutoNum type="arabicPeriod"/>
            </a:pPr>
            <a:r>
              <a:rPr lang="ar-SA" sz="2600" b="1" dirty="0" smtClean="0">
                <a:solidFill>
                  <a:srgbClr val="CC6600"/>
                </a:solidFill>
              </a:rPr>
              <a:t>استخدام القدرات البشرية للعاملين</a:t>
            </a:r>
            <a:r>
              <a:rPr lang="ar-SA" sz="2600" b="1" dirty="0" smtClean="0"/>
              <a:t> والعمل على تدريبهم بما يحقق أهداف المنظمة.</a:t>
            </a:r>
          </a:p>
          <a:p>
            <a:pPr marL="514350" lvl="0" indent="-514350" algn="just"/>
            <a:endParaRPr lang="ar-SA" sz="1200" b="1" dirty="0" smtClean="0"/>
          </a:p>
          <a:p>
            <a:pPr marL="514350" lvl="0" indent="-514350" algn="just"/>
            <a:r>
              <a:rPr lang="ar-SA" sz="2600" b="1" dirty="0" smtClean="0"/>
              <a:t>* تعتبر </a:t>
            </a:r>
            <a:r>
              <a:rPr lang="ar-SA" sz="2600" b="1" dirty="0" smtClean="0">
                <a:solidFill>
                  <a:srgbClr val="CC6600"/>
                </a:solidFill>
              </a:rPr>
              <a:t>الاستجابة السريعة لاحتياجات المستهلك مفتاح الميزة التنافسية للمنظمة</a:t>
            </a:r>
            <a:r>
              <a:rPr lang="ar-SA" sz="2600" b="1" dirty="0" smtClean="0"/>
              <a:t>، </a:t>
            </a:r>
            <a:r>
              <a:rPr lang="ar-SA" sz="2600" b="1" dirty="0" smtClean="0">
                <a:solidFill>
                  <a:srgbClr val="CC6600"/>
                </a:solidFill>
              </a:rPr>
              <a:t>والتي تأتي من خلال تقليص زمن التصنيع الكلي بالتركيز على استخدام الجدولة الفورية</a:t>
            </a:r>
            <a:r>
              <a:rPr lang="ar-SA" sz="2600" b="1" dirty="0" smtClean="0"/>
              <a:t>.</a:t>
            </a:r>
          </a:p>
          <a:p>
            <a:pPr marL="514350" lvl="0" indent="-514350" algn="just"/>
            <a:r>
              <a:rPr lang="ar-SA" sz="2600" b="1" dirty="0" smtClean="0"/>
              <a:t> </a:t>
            </a:r>
          </a:p>
          <a:p>
            <a:pPr marL="514350" lvl="0" indent="-514350" algn="just"/>
            <a:endParaRPr lang="ar-SA" sz="2700" b="1" dirty="0" smtClean="0"/>
          </a:p>
        </p:txBody>
      </p:sp>
    </p:spTree>
    <p:extLst>
      <p:ext uri="{BB962C8B-B14F-4D97-AF65-F5344CB8AC3E}">
        <p14:creationId xmlns="" xmlns:p14="http://schemas.microsoft.com/office/powerpoint/2010/main" val="3097407445"/>
      </p:ext>
    </p:extLst>
  </p:cSld>
  <p:clrMapOvr>
    <a:masterClrMapping/>
  </p:clrMapOvr>
  <p:transition spd="slow">
    <p:pull dir="u"/>
  </p:transition>
  <p:timing>
    <p:tnLst>
      <p:par>
        <p:cTn id="1" dur="indefinite" restart="never" nodeType="tmRoot"/>
      </p:par>
    </p:tnLst>
  </p:timing>
</p:sld>
</file>

<file path=ppt/theme/theme1.xml><?xml version="1.0" encoding="utf-8"?>
<a:theme xmlns:a="http://schemas.openxmlformats.org/drawingml/2006/main" name="Office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4542</TotalTime>
  <Words>1544</Words>
  <Application>Microsoft Office PowerPoint</Application>
  <PresentationFormat>A4 Paper (210x297 mm)‎</PresentationFormat>
  <Paragraphs>158</Paragraphs>
  <Slides>19</Slides>
  <Notes>19</Notes>
  <HiddenSlides>0</HiddenSlides>
  <MMClips>0</MMClips>
  <ScaleCrop>false</ScaleCrop>
  <HeadingPairs>
    <vt:vector size="4" baseType="variant">
      <vt:variant>
        <vt:lpstr>سمة</vt:lpstr>
      </vt:variant>
      <vt:variant>
        <vt:i4>1</vt:i4>
      </vt:variant>
      <vt:variant>
        <vt:lpstr>عناوين الشرائح</vt:lpstr>
      </vt:variant>
      <vt:variant>
        <vt:i4>19</vt:i4>
      </vt:variant>
    </vt:vector>
  </HeadingPairs>
  <TitlesOfParts>
    <vt:vector size="20" baseType="lpstr">
      <vt:lpstr>Office Theme</vt:lpstr>
      <vt:lpstr>الشريحة 1</vt:lpstr>
      <vt:lpstr>المحاضرة الثالثة عشرة (المعدلة)</vt:lpstr>
      <vt:lpstr>:موضوعات الفصل</vt:lpstr>
      <vt:lpstr> مقدمة: </vt:lpstr>
      <vt:lpstr> مفهوم وأهمية نظام الجدولة الفورية: </vt:lpstr>
      <vt:lpstr>المسائل المتعلقة بالتوريد الفوري:</vt:lpstr>
      <vt:lpstr>صفوة القول، يمكن تبسيط مفهوم نظام الجدولة الفورية للإنتاج على أنه:</vt:lpstr>
      <vt:lpstr>يهدف نظام الجدولة الفورية للإنتاج إلى تقليل واختزال الضائع الذي يحدث بسبب:</vt:lpstr>
      <vt:lpstr>(تابع) مفهوم وأهمية نظام الجدولة الفورية:</vt:lpstr>
      <vt:lpstr> أهم فوائد نظام الجدولة الفورية: </vt:lpstr>
      <vt:lpstr>مكونات الجدولة الفورية: </vt:lpstr>
      <vt:lpstr>التحسين المستمر من خلال نظام الجدولة الفورية (JIT): </vt:lpstr>
      <vt:lpstr> الجدولة الفورية للشراء: </vt:lpstr>
      <vt:lpstr> (تابع) الجدولة الفورية للشراء: </vt:lpstr>
      <vt:lpstr> (تابع) الجدولة الفورية للشراء: </vt:lpstr>
      <vt:lpstr>الاختلافات ما بين عمليات الشراء التقليدية وبين نظام الجدولة الفورية للمشتريات:</vt:lpstr>
      <vt:lpstr> تطبيقات نظام الجدولة الفورية: </vt:lpstr>
      <vt:lpstr>معوقات تطبيق نظام الجدولة الفورية:</vt:lpstr>
      <vt:lpstr>الشريحة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balsabbgh</cp:lastModifiedBy>
  <cp:revision>524</cp:revision>
  <cp:lastPrinted>2013-03-18T15:31:03Z</cp:lastPrinted>
  <dcterms:created xsi:type="dcterms:W3CDTF">2009-10-14T19:14:34Z</dcterms:created>
  <dcterms:modified xsi:type="dcterms:W3CDTF">2013-03-20T05:10:49Z</dcterms:modified>
</cp:coreProperties>
</file>