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81813" cy="9710738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نمط فاتح 1 - تميي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E7F0-FD4B-43F7-B150-70806FD6946C}" type="datetimeFigureOut">
              <a:rPr lang="ar-SA" smtClean="0"/>
              <a:t>10/01/34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8B57-EA33-4F6A-8317-B6AF697414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E7F0-FD4B-43F7-B150-70806FD6946C}" type="datetimeFigureOut">
              <a:rPr lang="ar-SA" smtClean="0"/>
              <a:t>10/01/34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8B57-EA33-4F6A-8317-B6AF697414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E7F0-FD4B-43F7-B150-70806FD6946C}" type="datetimeFigureOut">
              <a:rPr lang="ar-SA" smtClean="0"/>
              <a:t>10/01/34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8B57-EA33-4F6A-8317-B6AF697414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E7F0-FD4B-43F7-B150-70806FD6946C}" type="datetimeFigureOut">
              <a:rPr lang="ar-SA" smtClean="0"/>
              <a:t>10/01/34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8B57-EA33-4F6A-8317-B6AF697414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E7F0-FD4B-43F7-B150-70806FD6946C}" type="datetimeFigureOut">
              <a:rPr lang="ar-SA" smtClean="0"/>
              <a:t>10/01/34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8B57-EA33-4F6A-8317-B6AF697414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E7F0-FD4B-43F7-B150-70806FD6946C}" type="datetimeFigureOut">
              <a:rPr lang="ar-SA" smtClean="0"/>
              <a:t>10/01/34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8B57-EA33-4F6A-8317-B6AF697414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E7F0-FD4B-43F7-B150-70806FD6946C}" type="datetimeFigureOut">
              <a:rPr lang="ar-SA" smtClean="0"/>
              <a:t>10/01/34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8B57-EA33-4F6A-8317-B6AF697414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E7F0-FD4B-43F7-B150-70806FD6946C}" type="datetimeFigureOut">
              <a:rPr lang="ar-SA" smtClean="0"/>
              <a:t>10/01/34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8B57-EA33-4F6A-8317-B6AF697414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E7F0-FD4B-43F7-B150-70806FD6946C}" type="datetimeFigureOut">
              <a:rPr lang="ar-SA" smtClean="0"/>
              <a:t>10/01/34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8B57-EA33-4F6A-8317-B6AF697414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E7F0-FD4B-43F7-B150-70806FD6946C}" type="datetimeFigureOut">
              <a:rPr lang="ar-SA" smtClean="0"/>
              <a:t>10/01/34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8B57-EA33-4F6A-8317-B6AF697414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E7F0-FD4B-43F7-B150-70806FD6946C}" type="datetimeFigureOut">
              <a:rPr lang="ar-SA" smtClean="0"/>
              <a:t>10/01/34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8B57-EA33-4F6A-8317-B6AF697414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AE7F0-FD4B-43F7-B150-70806FD6946C}" type="datetimeFigureOut">
              <a:rPr lang="ar-SA" smtClean="0"/>
              <a:t>10/01/34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98B57-EA33-4F6A-8317-B6AF69741465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 t="16594"/>
          <a:stretch>
            <a:fillRect/>
          </a:stretch>
        </p:blipFill>
        <p:spPr bwMode="auto">
          <a:xfrm>
            <a:off x="447675" y="0"/>
            <a:ext cx="8696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96083" y="1504920"/>
          <a:ext cx="8400255" cy="4084320"/>
        </p:xfrm>
        <a:graphic>
          <a:graphicData uri="http://schemas.openxmlformats.org/drawingml/2006/table">
            <a:tbl>
              <a:tblPr rtl="1" firstRow="1" bandRow="1">
                <a:tableStyleId>{5FD0F851-EC5A-4D38-B0AD-8093EC10F338}</a:tableStyleId>
              </a:tblPr>
              <a:tblGrid>
                <a:gridCol w="2800085"/>
                <a:gridCol w="2800085"/>
                <a:gridCol w="2800085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وجه المقارنة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طفل التوحد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طفل </a:t>
                      </a:r>
                      <a:r>
                        <a:rPr lang="ar-SA" sz="2400" dirty="0" err="1" smtClean="0"/>
                        <a:t>الاسبرجر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>
                          <a:solidFill>
                            <a:srgbClr val="0070C0"/>
                          </a:solidFill>
                        </a:rPr>
                        <a:t>درجة</a:t>
                      </a:r>
                      <a:r>
                        <a:rPr lang="ar-SA" sz="2000" baseline="0" dirty="0" smtClean="0">
                          <a:solidFill>
                            <a:srgbClr val="0070C0"/>
                          </a:solidFill>
                        </a:rPr>
                        <a:t> القصور </a:t>
                      </a:r>
                      <a:r>
                        <a:rPr lang="ar-SA" sz="2000" baseline="0" dirty="0" err="1" smtClean="0">
                          <a:solidFill>
                            <a:srgbClr val="0070C0"/>
                          </a:solidFill>
                        </a:rPr>
                        <a:t>والاعاقة</a:t>
                      </a:r>
                      <a:endParaRPr lang="ar-SA" sz="20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- النمو اللغوي متوقف وغالباً </a:t>
                      </a:r>
                      <a:r>
                        <a:rPr lang="ar-SA" sz="2000" dirty="0" smtClean="0"/>
                        <a:t>محدود،</a:t>
                      </a:r>
                      <a:r>
                        <a:rPr lang="ar-SA" sz="2000" baseline="0" dirty="0" smtClean="0"/>
                        <a:t> وعدم القدرة على التخاطب والاتصال.</a:t>
                      </a:r>
                      <a:endParaRPr lang="ar-SA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 لا يحدث تأخر في نمو هذه </a:t>
                      </a:r>
                      <a:r>
                        <a:rPr lang="ar-SA" sz="2000" dirty="0" err="1" smtClean="0"/>
                        <a:t>القدرات .</a:t>
                      </a:r>
                      <a:endParaRPr lang="ar-SA" sz="2000" dirty="0" smtClean="0"/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قد</a:t>
                      </a:r>
                      <a:r>
                        <a:rPr lang="ar-SA" sz="2000" baseline="0" dirty="0" smtClean="0"/>
                        <a:t> يعاني من صعوبة في تفهم كلام الاخرين والمعاني المجردة.</a:t>
                      </a:r>
                      <a:endParaRPr lang="ar-SA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>
                          <a:solidFill>
                            <a:srgbClr val="0070C0"/>
                          </a:solidFill>
                        </a:rPr>
                        <a:t>القدرات المعرفية</a:t>
                      </a:r>
                      <a:endParaRPr lang="ar-SA" sz="20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يجمع بين التوحد والتخلف العقلي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من النادر أن نشاهد قصور في النمو المعرفي.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معدلات</a:t>
                      </a:r>
                      <a:r>
                        <a:rPr lang="ar-SA" sz="2000" baseline="0" dirty="0" smtClean="0"/>
                        <a:t> الذكاء عادية او مرتفعة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>
                          <a:solidFill>
                            <a:srgbClr val="0070C0"/>
                          </a:solidFill>
                        </a:rPr>
                        <a:t>التخلف العقلي ونجاح برامج التدخل</a:t>
                      </a:r>
                      <a:r>
                        <a:rPr lang="ar-SA" sz="2000" baseline="0" dirty="0" smtClean="0">
                          <a:solidFill>
                            <a:srgbClr val="0070C0"/>
                          </a:solidFill>
                        </a:rPr>
                        <a:t> العلاجي</a:t>
                      </a:r>
                      <a:endParaRPr lang="ar-SA" sz="20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baseline="0" dirty="0" smtClean="0"/>
                        <a:t> 70% من حالات التوحد تعاني من تخلف عقلي مما يقلل من نجاح برامج التدخل العلاجي والتأهيل.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ندرة</a:t>
                      </a:r>
                      <a:r>
                        <a:rPr lang="ar-SA" sz="2000" baseline="0" dirty="0" smtClean="0"/>
                        <a:t> حالات التخلف العقلي مما يزيد من احتمالات نجاح البرامج التدخل العلاجي والتأهيل.</a:t>
                      </a:r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1115616" y="476672"/>
            <a:ext cx="7157730" cy="769441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الفرق بين طفل التوحد وطفل </a:t>
            </a:r>
            <a:r>
              <a:rPr lang="ar-SA" sz="4400" b="1" dirty="0" err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الاسبرجر</a:t>
            </a:r>
            <a:endParaRPr lang="ar-SA" sz="44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9388" y="260350"/>
            <a:ext cx="8785225" cy="633730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96083" y="620688"/>
          <a:ext cx="8400255" cy="5699760"/>
        </p:xfrm>
        <a:graphic>
          <a:graphicData uri="http://schemas.openxmlformats.org/drawingml/2006/table">
            <a:tbl>
              <a:tblPr rtl="1" firstRow="1" bandRow="1">
                <a:tableStyleId>{5FD0F851-EC5A-4D38-B0AD-8093EC10F338}</a:tableStyleId>
              </a:tblPr>
              <a:tblGrid>
                <a:gridCol w="2800085"/>
                <a:gridCol w="2800085"/>
                <a:gridCol w="2800085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وجه المقارنة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طفل التوحد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طفل </a:t>
                      </a:r>
                      <a:r>
                        <a:rPr lang="ar-SA" sz="2400" dirty="0" err="1" smtClean="0"/>
                        <a:t>الاسبرجر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>
                          <a:solidFill>
                            <a:srgbClr val="0070C0"/>
                          </a:solidFill>
                        </a:rPr>
                        <a:t>من حيث الشدة</a:t>
                      </a:r>
                      <a:endParaRPr lang="ar-SA" sz="20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حالات</a:t>
                      </a:r>
                      <a:r>
                        <a:rPr lang="ar-SA" sz="2000" baseline="0" dirty="0" smtClean="0"/>
                        <a:t> </a:t>
                      </a:r>
                      <a:r>
                        <a:rPr lang="ar-SA" sz="2000" baseline="0" dirty="0" err="1" smtClean="0"/>
                        <a:t>الاسبرجر</a:t>
                      </a:r>
                      <a:r>
                        <a:rPr lang="ar-SA" sz="2000" baseline="0" dirty="0" smtClean="0"/>
                        <a:t> أخف </a:t>
                      </a:r>
                      <a:r>
                        <a:rPr lang="ar-SA" sz="2000" baseline="0" dirty="0" err="1" smtClean="0"/>
                        <a:t>بدرجو</a:t>
                      </a:r>
                      <a:r>
                        <a:rPr lang="ar-SA" sz="2000" baseline="0" dirty="0" smtClean="0"/>
                        <a:t> كبيرة من التوحد وذلك بالنسبة </a:t>
                      </a:r>
                      <a:r>
                        <a:rPr lang="ar-SA" sz="2000" baseline="0" dirty="0" err="1" smtClean="0"/>
                        <a:t>للاعراض</a:t>
                      </a:r>
                      <a:r>
                        <a:rPr lang="ar-SA" sz="2000" baseline="0" dirty="0" smtClean="0"/>
                        <a:t> </a:t>
                      </a:r>
                      <a:r>
                        <a:rPr lang="ar-SA" sz="2000" baseline="0" dirty="0" err="1" smtClean="0"/>
                        <a:t>المتشابهة </a:t>
                      </a:r>
                      <a:r>
                        <a:rPr lang="ar-SA" sz="2000" baseline="0" dirty="0" smtClean="0"/>
                        <a:t>( القصور الشديد في التفاعل الاجتماعي والتفاعل غير اللفظي والتقاء العيون وتقهم الانفعالات والعواطف والتعبير عنها</a:t>
                      </a:r>
                      <a:r>
                        <a:rPr lang="ar-SA" sz="2000" baseline="0" dirty="0" err="1" smtClean="0"/>
                        <a:t>)</a:t>
                      </a:r>
                      <a:endParaRPr lang="ar-SA" sz="20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endParaRPr lang="ar-SA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>
                          <a:solidFill>
                            <a:srgbClr val="0070C0"/>
                          </a:solidFill>
                        </a:rPr>
                        <a:t>توقيت بدء ظهور الاعراض</a:t>
                      </a:r>
                      <a:endParaRPr lang="ar-SA" sz="20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يمكن</a:t>
                      </a:r>
                      <a:r>
                        <a:rPr lang="ar-SA" sz="2000" baseline="0" dirty="0" smtClean="0"/>
                        <a:t> الكشف عن حالات التوحد بعد الولادة بقليل أو قبل عمر سنتين.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غالبا</a:t>
                      </a:r>
                      <a:r>
                        <a:rPr lang="ar-SA" sz="2000" baseline="0" dirty="0" smtClean="0"/>
                        <a:t> </a:t>
                      </a:r>
                      <a:r>
                        <a:rPr lang="ar-SA" sz="2000" baseline="0" dirty="0" err="1" smtClean="0"/>
                        <a:t>ماتظهر</a:t>
                      </a:r>
                      <a:r>
                        <a:rPr lang="ar-SA" sz="2000" baseline="0" dirty="0" smtClean="0"/>
                        <a:t> متأخرة عند </a:t>
                      </a:r>
                      <a:r>
                        <a:rPr lang="ar-SA" sz="2000" baseline="0" dirty="0" err="1" smtClean="0"/>
                        <a:t>عمر </a:t>
                      </a:r>
                      <a:r>
                        <a:rPr lang="ar-SA" sz="2000" baseline="0" dirty="0" smtClean="0"/>
                        <a:t>(4-6) سنوات 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>
                          <a:solidFill>
                            <a:srgbClr val="0070C0"/>
                          </a:solidFill>
                        </a:rPr>
                        <a:t>العزلة الاجتماعية</a:t>
                      </a:r>
                      <a:endParaRPr lang="ar-SA" sz="20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baseline="0" dirty="0" smtClean="0"/>
                        <a:t> طفل التوحد غير واع لوجود الاخرين </a:t>
                      </a:r>
                      <a:r>
                        <a:rPr lang="ar-SA" sz="2000" baseline="0" dirty="0" err="1" smtClean="0"/>
                        <a:t>حوله </a:t>
                      </a:r>
                      <a:r>
                        <a:rPr lang="ar-SA" sz="2000" baseline="0" dirty="0" smtClean="0"/>
                        <a:t>، ولا يبدي أي احساس او اهتمام بوجودهم ولا يحاول التواصل معهم.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baseline="0" dirty="0" smtClean="0"/>
                        <a:t> يدرك وجود الاخرين حوله ويشعر بهم ويبذل محاولات مستميتة للحديث معهم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rgbClr val="0070C0"/>
                          </a:solidFill>
                        </a:rPr>
                        <a:t>الناحية الاجتماعية</a:t>
                      </a:r>
                      <a:endParaRPr lang="ar-SA" sz="20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baseline="0" dirty="0" smtClean="0"/>
                        <a:t> يتجنب الاخرين ولا يتفاعل معهم.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لا يتجنب الاخرين ويتفاعل معهم.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لديهم</a:t>
                      </a:r>
                      <a:r>
                        <a:rPr lang="ar-SA" sz="2000" baseline="0" dirty="0" smtClean="0"/>
                        <a:t> ميولا زائدة نحو مجال أو نشاط ولا يمل الحديث </a:t>
                      </a:r>
                      <a:r>
                        <a:rPr lang="ar-SA" sz="2000" baseline="0" dirty="0" err="1" smtClean="0"/>
                        <a:t>عنهامما</a:t>
                      </a:r>
                      <a:r>
                        <a:rPr lang="ar-SA" sz="2000" baseline="0" dirty="0" smtClean="0"/>
                        <a:t> يؤدي الى ملل الاخرين</a:t>
                      </a:r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179388" y="260350"/>
            <a:ext cx="8785225" cy="633730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96083" y="1268413"/>
          <a:ext cx="8400255" cy="5303520"/>
        </p:xfrm>
        <a:graphic>
          <a:graphicData uri="http://schemas.openxmlformats.org/drawingml/2006/table">
            <a:tbl>
              <a:tblPr rtl="1" firstRow="1" bandRow="1">
                <a:tableStyleId>{68D230F3-CF80-4859-8CE7-A43EE81993B5}</a:tableStyleId>
              </a:tblPr>
              <a:tblGrid>
                <a:gridCol w="2800085"/>
                <a:gridCol w="2800085"/>
                <a:gridCol w="2800085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وجه المقارنة</a:t>
                      </a:r>
                      <a:endParaRPr lang="ar-SA" sz="2400" dirty="0"/>
                    </a:p>
                  </a:txBody>
                  <a:tcPr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طفل التوحد</a:t>
                      </a:r>
                      <a:endParaRPr lang="ar-SA" sz="240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طفل التخلف العقلي</a:t>
                      </a:r>
                      <a:endParaRPr lang="ar-SA" sz="240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rgbClr val="FF0000"/>
                          </a:solidFill>
                        </a:rPr>
                        <a:t>اللغة</a:t>
                      </a:r>
                      <a:endParaRPr lang="ar-SA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- النمو اللغوي متوقف وغالباً محدود.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يعكس الضمائر، ويعاني من قصور في استعمالها.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 يعاني</a:t>
                      </a:r>
                      <a:r>
                        <a:rPr lang="ar-SA" sz="2000" baseline="0" dirty="0" smtClean="0"/>
                        <a:t> من </a:t>
                      </a:r>
                      <a:r>
                        <a:rPr lang="en-US" sz="2000" baseline="0" dirty="0" smtClean="0"/>
                        <a:t>Echolalia</a:t>
                      </a:r>
                      <a:r>
                        <a:rPr lang="ar-SA" sz="2000" baseline="0" dirty="0" smtClean="0"/>
                        <a:t> </a:t>
                      </a:r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يستطيع تكوين حصيلة لغوية عالية واستخدامها.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dirty="0" err="1" smtClean="0"/>
                        <a:t>لايعكس</a:t>
                      </a:r>
                      <a:r>
                        <a:rPr lang="ar-SA" sz="2000" dirty="0" smtClean="0"/>
                        <a:t> الضمائر.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baseline="0" dirty="0" smtClean="0"/>
                        <a:t> لا يعاني من </a:t>
                      </a:r>
                      <a:r>
                        <a:rPr lang="en-US" sz="2000" baseline="0" dirty="0" smtClean="0"/>
                        <a:t>Echolalia</a:t>
                      </a:r>
                      <a:r>
                        <a:rPr lang="ar-SA" sz="2000" baseline="0" dirty="0" smtClean="0"/>
                        <a:t> </a:t>
                      </a:r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rgbClr val="FF0000"/>
                          </a:solidFill>
                        </a:rPr>
                        <a:t>التواصل غير اللفظي</a:t>
                      </a:r>
                      <a:endParaRPr lang="ar-SA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لا يفهم التعبيرات </a:t>
                      </a:r>
                      <a:r>
                        <a:rPr lang="ar-SA" sz="2000" dirty="0" err="1" smtClean="0"/>
                        <a:t>الوجهية</a:t>
                      </a:r>
                      <a:r>
                        <a:rPr lang="ar-SA" sz="2000" baseline="0" dirty="0" smtClean="0"/>
                        <a:t> بشكل صحيح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baseline="0" dirty="0" smtClean="0"/>
                        <a:t>لا يستطيع استخدام الاشارة بشكل سليم للتعبير عن احتياجه.</a:t>
                      </a:r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يفهم التعبيرات </a:t>
                      </a:r>
                      <a:r>
                        <a:rPr lang="ar-SA" sz="2000" dirty="0" err="1" smtClean="0"/>
                        <a:t>الوجهية</a:t>
                      </a:r>
                      <a:endParaRPr lang="ar-SA" sz="2000" dirty="0" smtClean="0"/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يستطيع استعمال</a:t>
                      </a:r>
                      <a:r>
                        <a:rPr lang="ar-SA" sz="2000" baseline="0" dirty="0" smtClean="0"/>
                        <a:t> الاشارة بشكل سليم.</a:t>
                      </a:r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rgbClr val="FF0000"/>
                          </a:solidFill>
                        </a:rPr>
                        <a:t>التفاعل الاجتماعي</a:t>
                      </a:r>
                      <a:endParaRPr lang="ar-SA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لا يوجد تواصل اجتماعي حتى مع الوالدين.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لا يوجد تواصل بصري.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لا يتضايق من وجوده بمفرده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يرفض حمل الام له او احتضانه وتقبيله</a:t>
                      </a:r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تفاعل اجتماعي عالي مع الاخرين.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يتواصل بصرياً.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لا يحب </a:t>
                      </a:r>
                      <a:r>
                        <a:rPr lang="ar-SA" sz="2000" dirty="0" err="1" smtClean="0"/>
                        <a:t>ظان</a:t>
                      </a:r>
                      <a:r>
                        <a:rPr lang="ar-SA" sz="2000" dirty="0" smtClean="0"/>
                        <a:t> يكون بمفرده.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 يرحب بحمل الام له واحتضانه وتقبيله.</a:t>
                      </a:r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539552" y="476672"/>
            <a:ext cx="8004114" cy="769441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الفرق بين طفل التوحد وطفل التخلف العقلي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79388" y="260350"/>
            <a:ext cx="8785225" cy="633730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r="30321"/>
          <a:stretch>
            <a:fillRect/>
          </a:stretch>
        </p:blipFill>
        <p:spPr bwMode="auto">
          <a:xfrm>
            <a:off x="1179513" y="0"/>
            <a:ext cx="79644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683272" y="1196975"/>
          <a:ext cx="5328591" cy="5059680"/>
        </p:xfrm>
        <a:graphic>
          <a:graphicData uri="http://schemas.openxmlformats.org/drawingml/2006/table">
            <a:tbl>
              <a:tblPr rtl="1" firstRow="1" bandRow="1">
                <a:tableStyleId>{68D230F3-CF80-4859-8CE7-A43EE81993B5}</a:tableStyleId>
              </a:tblPr>
              <a:tblGrid>
                <a:gridCol w="1776197"/>
                <a:gridCol w="1776197"/>
                <a:gridCol w="1776197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وجه المقارنة</a:t>
                      </a:r>
                      <a:endParaRPr lang="ar-SA" sz="2400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طفل التوحد</a:t>
                      </a:r>
                      <a:endParaRPr lang="ar-SA" sz="240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طفل التخلف العقلي</a:t>
                      </a:r>
                      <a:endParaRPr lang="ar-SA" sz="240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rgbClr val="FF0000"/>
                          </a:solidFill>
                        </a:rPr>
                        <a:t>الرعاية الذاتية</a:t>
                      </a:r>
                      <a:endParaRPr lang="ar-SA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- يحتاج إلى مجهود وصبر في التدريب.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يحتاج إلى رعاية</a:t>
                      </a:r>
                      <a:r>
                        <a:rPr lang="ar-SA" sz="2000" baseline="0" dirty="0" smtClean="0"/>
                        <a:t> مستقبلية.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baseline="0" dirty="0" smtClean="0"/>
                        <a:t> لا يستطيع الاعتماد على الذات.</a:t>
                      </a:r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baseline="0" dirty="0" smtClean="0"/>
                        <a:t> يمكن تدريبه بسهولة </a:t>
                      </a:r>
                      <a:r>
                        <a:rPr lang="ar-SA" sz="2000" baseline="0" dirty="0" err="1" smtClean="0"/>
                        <a:t>خاصة </a:t>
                      </a:r>
                      <a:r>
                        <a:rPr lang="ar-SA" sz="2000" baseline="0" dirty="0" smtClean="0"/>
                        <a:t>(المتوسط والبسيط</a:t>
                      </a:r>
                      <a:r>
                        <a:rPr lang="ar-SA" sz="2000" baseline="0" dirty="0" err="1" smtClean="0"/>
                        <a:t>)</a:t>
                      </a:r>
                      <a:endParaRPr lang="ar-SA" sz="2000" baseline="0" dirty="0" smtClean="0"/>
                    </a:p>
                    <a:p>
                      <a:pPr rtl="1">
                        <a:buFontTx/>
                        <a:buChar char="-"/>
                      </a:pPr>
                      <a:r>
                        <a:rPr lang="ar-SA" sz="2000" baseline="0" dirty="0" smtClean="0"/>
                        <a:t> يمكنه الاعتماد على نفسه.</a:t>
                      </a:r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rgbClr val="FF0000"/>
                          </a:solidFill>
                        </a:rPr>
                        <a:t>سبب الاصابة</a:t>
                      </a:r>
                      <a:endParaRPr lang="ar-SA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baseline="0" dirty="0" smtClean="0"/>
                        <a:t> اعاقة </a:t>
                      </a:r>
                      <a:r>
                        <a:rPr lang="ar-SA" sz="2000" baseline="0" dirty="0" err="1" smtClean="0"/>
                        <a:t>نمائية</a:t>
                      </a:r>
                      <a:r>
                        <a:rPr lang="ar-SA" sz="2000" baseline="0" dirty="0" smtClean="0"/>
                        <a:t> يولد </a:t>
                      </a:r>
                      <a:r>
                        <a:rPr lang="ar-SA" sz="2000" baseline="0" dirty="0" err="1" smtClean="0"/>
                        <a:t>بها</a:t>
                      </a:r>
                      <a:r>
                        <a:rPr lang="ar-SA" sz="2000" baseline="0" dirty="0" smtClean="0"/>
                        <a:t> تظهر خلال الثلاث سنوات الاولى.</a:t>
                      </a:r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 اعاقة تحدث نتيجة حادث </a:t>
                      </a:r>
                      <a:r>
                        <a:rPr lang="ar-SA" sz="2000" dirty="0" err="1" smtClean="0"/>
                        <a:t>واصابة</a:t>
                      </a:r>
                      <a:r>
                        <a:rPr lang="ar-SA" sz="2000" dirty="0" smtClean="0"/>
                        <a:t> للطفل بعد الولادة.</a:t>
                      </a:r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rgbClr val="FF0000"/>
                          </a:solidFill>
                        </a:rPr>
                        <a:t>نسبة الانتشار</a:t>
                      </a:r>
                      <a:endParaRPr lang="ar-SA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 أقل من التخلف العقلي 2-3</a:t>
                      </a:r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/>
                        <a:t> ينتشر</a:t>
                      </a:r>
                      <a:r>
                        <a:rPr lang="ar-SA" sz="2000" baseline="0" dirty="0" smtClean="0"/>
                        <a:t> بنسبة 3% من المجتمع أو اكثر</a:t>
                      </a:r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179388" y="260350"/>
            <a:ext cx="8785225" cy="633730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448</Words>
  <Application>Microsoft Office PowerPoint</Application>
  <PresentationFormat>عرض على الشاشة (3:4)‏</PresentationFormat>
  <Paragraphs>70</Paragraphs>
  <Slides>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سمة Office</vt:lpstr>
      <vt:lpstr>الشريحة 1</vt:lpstr>
      <vt:lpstr>الشريحة 2</vt:lpstr>
      <vt:lpstr>الشريحة 3</vt:lpstr>
      <vt:lpstr>الشريحة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HAH2</dc:creator>
  <cp:lastModifiedBy>HAH2</cp:lastModifiedBy>
  <cp:revision>3</cp:revision>
  <dcterms:created xsi:type="dcterms:W3CDTF">2012-11-23T12:33:27Z</dcterms:created>
  <dcterms:modified xsi:type="dcterms:W3CDTF">2012-11-23T12:55:26Z</dcterms:modified>
</cp:coreProperties>
</file>