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37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99" r:id="rId11"/>
    <p:sldId id="274" r:id="rId12"/>
    <p:sldId id="275" r:id="rId13"/>
    <p:sldId id="278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90" r:id="rId26"/>
    <p:sldId id="289" r:id="rId27"/>
    <p:sldId id="291" r:id="rId28"/>
    <p:sldId id="292" r:id="rId29"/>
    <p:sldId id="293" r:id="rId30"/>
    <p:sldId id="294" r:id="rId31"/>
    <p:sldId id="295" r:id="rId32"/>
    <p:sldId id="296" r:id="rId33"/>
    <p:sldId id="298" r:id="rId34"/>
    <p:sldId id="297" r:id="rId35"/>
    <p:sldId id="266" r:id="rId36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98" autoAdjust="0"/>
    <p:restoredTop sz="85943" autoAdjust="0"/>
  </p:normalViewPr>
  <p:slideViewPr>
    <p:cSldViewPr>
      <p:cViewPr>
        <p:scale>
          <a:sx n="75" d="100"/>
          <a:sy n="75" d="100"/>
        </p:scale>
        <p:origin x="-636" y="-33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790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Rapid </a:t>
            </a:r>
            <a:r>
              <a:rPr lang="fr-FR" dirty="0" smtClean="0"/>
              <a:t>SDLC  </a:t>
            </a:r>
            <a:r>
              <a:rPr lang="ar-SA" dirty="0" smtClean="0"/>
              <a:t>السريعة</a:t>
            </a:r>
            <a:r>
              <a:rPr lang="fr-FR" dirty="0" smtClean="0"/>
              <a:t> </a:t>
            </a:r>
            <a:r>
              <a:rPr lang="ar-SA" dirty="0" smtClean="0"/>
              <a:t>دورة حياة تطوير النظم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297907"/>
              </p:ext>
            </p:extLst>
          </p:nvPr>
        </p:nvGraphicFramePr>
        <p:xfrm>
          <a:off x="2020888" y="2830513"/>
          <a:ext cx="5218112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Photo Editor Photo" r:id="rId3" imgW="5585944" imgH="4884843" progId="MSPhotoEd.3">
                  <p:embed/>
                </p:oleObj>
              </mc:Choice>
              <mc:Fallback>
                <p:oleObj name="Photo Editor Photo" r:id="rId3" imgW="5585944" imgH="4884843" progId="MSPhotoEd.3">
                  <p:embed/>
                  <p:pic>
                    <p:nvPicPr>
                      <p:cNvPr id="0" name="كائن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888" y="2830513"/>
                        <a:ext cx="5218112" cy="32956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مستطيل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Prototype Development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245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Rapid </a:t>
            </a:r>
            <a:r>
              <a:rPr lang="fr-FR" dirty="0" smtClean="0"/>
              <a:t>SDLC  </a:t>
            </a:r>
            <a:r>
              <a:rPr lang="ar-SA" dirty="0" smtClean="0"/>
              <a:t>السريعة</a:t>
            </a:r>
            <a:r>
              <a:rPr lang="fr-FR" dirty="0" smtClean="0"/>
              <a:t> </a:t>
            </a:r>
            <a:r>
              <a:rPr lang="ar-SA" dirty="0" smtClean="0"/>
              <a:t>دورة حياة تطوير النظم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تطوير النظام من طرف المستخدمين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يدرب المستخدمين على تطوير تطبيقاتهم بأنفسهم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   </a:t>
            </a:r>
            <a:r>
              <a:rPr lang="ar-SA" dirty="0" smtClean="0"/>
              <a:t> والبرمجيات الاخرى</a:t>
            </a:r>
            <a:r>
              <a:rPr lang="en-US" dirty="0" smtClean="0"/>
              <a:t>ERP</a:t>
            </a:r>
            <a:r>
              <a:rPr lang="ar-SA" dirty="0" smtClean="0"/>
              <a:t>الفرق بين نظام الــ</a:t>
            </a:r>
            <a:endParaRPr lang="en-US" dirty="0"/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769578"/>
              </p:ext>
            </p:extLst>
          </p:nvPr>
        </p:nvGraphicFramePr>
        <p:xfrm>
          <a:off x="152400" y="1371600"/>
          <a:ext cx="9525000" cy="3027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762500"/>
                <a:gridCol w="47625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نظم</a:t>
                      </a:r>
                      <a:r>
                        <a:rPr lang="ar-SA" baseline="0" dirty="0" smtClean="0"/>
                        <a:t> الـــ</a:t>
                      </a:r>
                      <a:r>
                        <a:rPr lang="en-US" baseline="0" dirty="0" smtClean="0"/>
                        <a:t>ERP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حزم</a:t>
                      </a:r>
                      <a:r>
                        <a:rPr lang="ar-SA" baseline="0" dirty="0" smtClean="0"/>
                        <a:t> البرمجيات لأخرى</a:t>
                      </a:r>
                      <a:endParaRPr lang="ar-SA" dirty="0"/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يكلف</a:t>
                      </a:r>
                      <a:r>
                        <a:rPr lang="ar-SA" baseline="0" dirty="0" smtClean="0"/>
                        <a:t> ملايين الدولارات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تكلف</a:t>
                      </a:r>
                      <a:r>
                        <a:rPr lang="ar-SA" baseline="0" dirty="0" smtClean="0"/>
                        <a:t> مئات الألاف من الدولارات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مصمم</a:t>
                      </a:r>
                      <a:r>
                        <a:rPr lang="ar-SA" baseline="0" dirty="0" smtClean="0"/>
                        <a:t> لا دارة المهام الحرجة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دعم أو تحسين</a:t>
                      </a:r>
                      <a:r>
                        <a:rPr lang="ar-SA" baseline="0" dirty="0" smtClean="0"/>
                        <a:t> الانتاجية</a:t>
                      </a:r>
                      <a:endParaRPr lang="ar-SA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يستغرق</a:t>
                      </a:r>
                      <a:r>
                        <a:rPr lang="ar-SA" baseline="0" dirty="0" smtClean="0"/>
                        <a:t> تنفيذه من سنة الى عدة سنوات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سريع</a:t>
                      </a:r>
                      <a:r>
                        <a:rPr lang="ar-SA" baseline="0" dirty="0" smtClean="0"/>
                        <a:t> وآني التنفيذ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يتطلب</a:t>
                      </a:r>
                      <a:r>
                        <a:rPr lang="ar-SA" baseline="0" dirty="0" smtClean="0"/>
                        <a:t> تغيير معتبر للاستراتيجية الادارة منذ بداية تنفيذه الى نهاية المطاف وذلك لنجاع المشروع  ويخص التغيير اجراءات العمل،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يتطلب بعض التدريب والدعم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يتطلب</a:t>
                      </a:r>
                      <a:r>
                        <a:rPr lang="ar-SA" baseline="0" dirty="0" smtClean="0"/>
                        <a:t> وقت الموظفين والاستشاريين والموردين  والذي يقدر بملايين الدولارات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يتطلب دعم </a:t>
                      </a:r>
                      <a:r>
                        <a:rPr lang="ar-SA" baseline="0" dirty="0" smtClean="0"/>
                        <a:t> قليل أو منعدم من طرف الاستشاريين والموردين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69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خطة تنفيذ النظم المتكاملة لتخطيط موارد   </a:t>
            </a:r>
            <a:r>
              <a:rPr lang="fr-FR" dirty="0" smtClean="0"/>
              <a:t>ERP</a:t>
            </a:r>
            <a:r>
              <a:rPr lang="ar-SA" dirty="0" smtClean="0"/>
              <a:t>المؤسسات 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تنفيذ شامل    </a:t>
            </a:r>
            <a:r>
              <a:rPr lang="en-US" dirty="0" smtClean="0">
                <a:cs typeface="Arial" pitchFamily="34" charset="0"/>
              </a:rPr>
              <a:t>Comprehensive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تتضمن تنفيذ كل وظائف النظام  بالإضافة الى الوحدات البرمجية </a:t>
            </a:r>
            <a:r>
              <a:rPr lang="en-US" dirty="0" smtClean="0">
                <a:cs typeface="Arial" pitchFamily="34" charset="0"/>
              </a:rPr>
              <a:t>Software Modules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  الخاصة بالقطاع الصناعي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تتطلب مستوى عالي من إعادة هندسة العمليات </a:t>
            </a:r>
            <a:r>
              <a:rPr lang="en-US" dirty="0" smtClean="0">
                <a:cs typeface="Arial" pitchFamily="34" charset="0"/>
              </a:rPr>
              <a:t>BPR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تنفيذ متوسط المستوى   </a:t>
            </a:r>
            <a:r>
              <a:rPr lang="en-US" dirty="0" smtClean="0">
                <a:cs typeface="Arial" pitchFamily="34" charset="0"/>
              </a:rPr>
              <a:t>Middle-of-the-Road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يتطلب بعض التغييرات ولكن مستوى كبير جدا من إعادة هندسة العمليات </a:t>
            </a:r>
            <a:r>
              <a:rPr lang="en-US" dirty="0" smtClean="0">
                <a:cs typeface="Arial" pitchFamily="34" charset="0"/>
              </a:rPr>
              <a:t>BPR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تنفيذ منخفض المستوى (فانيلا </a:t>
            </a:r>
            <a:r>
              <a:rPr lang="en-US" dirty="0" smtClean="0">
                <a:cs typeface="Arial" pitchFamily="34" charset="0"/>
              </a:rPr>
              <a:t>Vanilla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)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يستعمل الوظائف القياسية ويعتمد على أفضل الممارسات فيما يخص العمليات المبرمجة في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لا يتطلب إعادة هندسة العمليات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1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منهجية تنفيذ النظم المتكاملة لتخطيط موارد   </a:t>
            </a:r>
            <a:r>
              <a:rPr lang="fr-FR" dirty="0" smtClean="0"/>
              <a:t>ERP</a:t>
            </a:r>
            <a:r>
              <a:rPr lang="ar-SA" dirty="0" smtClean="0"/>
              <a:t>المؤسسات 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توفر دورة حياة تطوير نظم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طريقة منهجية  لتنفيذ نظم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في محيط المنظمة المتغير وذو الموارد المحدودة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تعتمد دورة حياة نظم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  التقليدية على انجاز الاطوار الواحد تلوى الآخر وتتطلب موافقات عند معالم </a:t>
            </a:r>
            <a:r>
              <a:rPr lang="en-US" dirty="0" smtClean="0">
                <a:cs typeface="Arial" pitchFamily="34" charset="0"/>
              </a:rPr>
              <a:t>Milestones 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للانتقال الى الطور الموالي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بينما في دورة حياة نظم الـ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 السريعة يقوم الموظفون باتخاذ القرارات اللازمة لدفع المشروع  الى الامام</a:t>
            </a:r>
          </a:p>
          <a:p>
            <a:pPr marL="457200" indent="-457200" rtl="1">
              <a:buFont typeface="Wingdings" pitchFamily="2" charset="2"/>
              <a:buChar char="ü"/>
            </a:pP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83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منهجية تنفيذ النظم المتكاملة لتخطيط موارد   </a:t>
            </a:r>
            <a:r>
              <a:rPr lang="fr-FR" dirty="0" smtClean="0"/>
              <a:t>ERP</a:t>
            </a:r>
            <a:r>
              <a:rPr lang="ar-SA" dirty="0" smtClean="0"/>
              <a:t>المؤسسات  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عنصر نائب للمحتوى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600534"/>
              </p:ext>
            </p:extLst>
          </p:nvPr>
        </p:nvGraphicFramePr>
        <p:xfrm>
          <a:off x="1905000" y="2514600"/>
          <a:ext cx="5700713" cy="366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4" name="Photo Editor Photo" r:id="rId4" imgW="5700254" imgH="3665538" progId="MSPhotoEd.3">
                  <p:embed/>
                </p:oleObj>
              </mc:Choice>
              <mc:Fallback>
                <p:oleObj name="Photo Editor Photo" r:id="rId4" imgW="5700254" imgH="3665538" progId="MSPhotoEd.3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514600"/>
                        <a:ext cx="5700713" cy="366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مستطيل 3"/>
          <p:cNvSpPr/>
          <p:nvPr/>
        </p:nvSpPr>
        <p:spPr>
          <a:xfrm>
            <a:off x="2514600" y="1828800"/>
            <a:ext cx="4288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Rapid Application Development Process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55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تحديد إطار المشروع و الالتزام به  </a:t>
            </a:r>
            <a:r>
              <a:rPr lang="en-US" dirty="0" smtClean="0">
                <a:cs typeface="Arial" pitchFamily="34" charset="0"/>
              </a:rPr>
              <a:t>Scope </a:t>
            </a:r>
            <a:r>
              <a:rPr lang="en-US" dirty="0" smtClean="0">
                <a:cs typeface="Arial" pitchFamily="34" charset="0"/>
              </a:rPr>
              <a:t>&amp; Commitment Stage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بالإضافة الى </a:t>
            </a:r>
            <a:r>
              <a:rPr lang="ar-SA" dirty="0" smtClean="0">
                <a:cs typeface="Arial" pitchFamily="34" charset="0"/>
              </a:rPr>
              <a:t>دراسة </a:t>
            </a:r>
            <a:r>
              <a:rPr lang="ar-SA" dirty="0" smtClean="0">
                <a:cs typeface="Arial" pitchFamily="34" charset="0"/>
              </a:rPr>
              <a:t>الجدوى يتم تطوير وتحديد اطار المشروع فيما يخص الموارد والمدة الزمنية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يجب تعريف وتحديد خاصيات وميزات تنفيذ نظام الـ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تطوير رؤية طويلة المدى </a:t>
            </a:r>
            <a:r>
              <a:rPr lang="en-US" dirty="0" smtClean="0">
                <a:cs typeface="Arial" pitchFamily="34" charset="0"/>
              </a:rPr>
              <a:t>long term vision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فيما يخص النظام الجديد وكذلك تطوير جدول زمني قصير المدى لتنفيذ المشروع بالإضافة الى التزام  ودعم الادارة العليا للمشروع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اختيار مورد ومنفذ المشروع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3" name="كائن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56821526"/>
              </p:ext>
            </p:extLst>
          </p:nvPr>
        </p:nvGraphicFramePr>
        <p:xfrm>
          <a:off x="1981200" y="2133600"/>
          <a:ext cx="4468813" cy="3572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Photo Editor Photo" r:id="rId4" imgW="8062659" imgH="6447079" progId="MSPhotoEd.3">
                  <p:embed/>
                </p:oleObj>
              </mc:Choice>
              <mc:Fallback>
                <p:oleObj name="Photo Editor Photo" r:id="rId4" imgW="8062659" imgH="6447079" progId="MSPhotoEd.3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133600"/>
                        <a:ext cx="4468813" cy="357279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مستطيل 3"/>
          <p:cNvSpPr/>
          <p:nvPr/>
        </p:nvSpPr>
        <p:spPr>
          <a:xfrm>
            <a:off x="2819400" y="1600200"/>
            <a:ext cx="3322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4-5  Traditional ERP Life Cycle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469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تحليل وتصميم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اتخاذ قرار فيما يخص البرمجيات وكذلك تعيين الاستشاريين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تحليل متطلبات المستخدمين </a:t>
            </a:r>
            <a:r>
              <a:rPr lang="en-US" dirty="0" smtClean="0">
                <a:cs typeface="Arial" pitchFamily="34" charset="0"/>
              </a:rPr>
              <a:t>User Requirements 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مطابقة المتطلبات مع النظام وتحديد اوجه الخلاف  بين اجراءات العمل </a:t>
            </a:r>
            <a:r>
              <a:rPr lang="en-US" dirty="0" smtClean="0">
                <a:cs typeface="Arial" pitchFamily="34" charset="0"/>
              </a:rPr>
              <a:t>BP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الحالية وتلك المطبقة بالنظام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تصميم خطة لإدارة التغيير </a:t>
            </a:r>
            <a:r>
              <a:rPr lang="ar-SA" dirty="0" err="1" smtClean="0">
                <a:cs typeface="Arial" pitchFamily="34" charset="0"/>
              </a:rPr>
              <a:t>بالاضافة</a:t>
            </a:r>
            <a:r>
              <a:rPr lang="ar-SA" dirty="0" smtClean="0">
                <a:cs typeface="Arial" pitchFamily="34" charset="0"/>
              </a:rPr>
              <a:t> الى قائمة بالعمليات الموجودة بالنظام والشاشات والتقارير التي يوفرها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تحويل البيانات </a:t>
            </a:r>
            <a:r>
              <a:rPr lang="en-US" dirty="0" smtClean="0">
                <a:cs typeface="Arial" pitchFamily="34" charset="0"/>
              </a:rPr>
              <a:t>Date Conversion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تحويل النظام </a:t>
            </a:r>
            <a:r>
              <a:rPr lang="en-US" dirty="0" smtClean="0">
                <a:cs typeface="Arial" pitchFamily="34" charset="0"/>
              </a:rPr>
              <a:t> System Conversion</a:t>
            </a:r>
            <a:r>
              <a:rPr lang="fr-FR" dirty="0" smtClean="0">
                <a:cs typeface="Arial" pitchFamily="34" charset="0"/>
              </a:rPr>
              <a:t>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التدريب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الاقتناء والتطوير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شراء الرخص وبناء النسخة الانتاجية وتوفيرها للمستخدمين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في هذه المرحلة تنفيذ المهام التي تم تحديدها في مرحلة تحليل أوجه الخلاف بين ما يوفره النظام ومتطلبات الموظفين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يقوم فريق إدارة التغيير بالعمل مع المستخدمين لتنفيذ التغييرات الضرورية على اجراءات العمل </a:t>
            </a:r>
            <a:r>
              <a:rPr lang="en-US" dirty="0" smtClean="0">
                <a:cs typeface="Arial" pitchFamily="34" charset="0"/>
              </a:rPr>
              <a:t>BP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يقوم فريق البيانات </a:t>
            </a:r>
            <a:r>
              <a:rPr lang="en-US" dirty="0" smtClean="0">
                <a:cs typeface="Arial" pitchFamily="34" charset="0"/>
              </a:rPr>
              <a:t>Data Team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بالعمل على ترحيل البيانات </a:t>
            </a:r>
            <a:r>
              <a:rPr lang="en-US" dirty="0" smtClean="0">
                <a:cs typeface="Arial" pitchFamily="34" charset="0"/>
              </a:rPr>
              <a:t>Data Migration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من النظام القديم الى النظام الجديد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يجب اعداد النظام </a:t>
            </a:r>
            <a:r>
              <a:rPr lang="en-US" dirty="0" smtClean="0">
                <a:cs typeface="Arial" pitchFamily="34" charset="0"/>
              </a:rPr>
              <a:t>Configuration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مع الاخذ بعين الاعتبار الجانب الامني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المحاضرة الرابعة 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دورة حياة </a:t>
            </a:r>
            <a:r>
              <a:rPr lang="ar-SA" dirty="0" smtClean="0"/>
              <a:t> تطوير النظم</a:t>
            </a:r>
            <a:endParaRPr lang="ar-SA" dirty="0" smtClean="0"/>
          </a:p>
          <a:p>
            <a:pPr>
              <a:lnSpc>
                <a:spcPct val="90000"/>
              </a:lnSpc>
            </a:pPr>
            <a:r>
              <a:rPr lang="en-US" b="1" dirty="0"/>
              <a:t>DEVELOPMENT LIFE CYCLE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التنفيذ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التركيز على تنصيب وتوفير النظام للمستخدمين النهائيين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تحويل النظام </a:t>
            </a:r>
            <a:r>
              <a:rPr lang="en-US" dirty="0" smtClean="0">
                <a:cs typeface="Arial" pitchFamily="34" charset="0"/>
              </a:rPr>
              <a:t>System Conversion </a:t>
            </a:r>
            <a:r>
              <a:rPr lang="ar-SA" dirty="0" smtClean="0">
                <a:cs typeface="Arial" pitchFamily="34" charset="0"/>
              </a:rPr>
              <a:t> ( 4 حالات):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مرحلية </a:t>
            </a:r>
            <a:r>
              <a:rPr lang="en-US" dirty="0" smtClean="0">
                <a:cs typeface="Arial" pitchFamily="34" charset="0"/>
              </a:rPr>
              <a:t>Phased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نموذجية  </a:t>
            </a:r>
            <a:r>
              <a:rPr lang="en-US" dirty="0" smtClean="0">
                <a:cs typeface="Arial" pitchFamily="34" charset="0"/>
              </a:rPr>
              <a:t>Pilot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متوازية   </a:t>
            </a:r>
            <a:r>
              <a:rPr lang="en-US" dirty="0" smtClean="0">
                <a:cs typeface="Arial" pitchFamily="34" charset="0"/>
              </a:rPr>
              <a:t>Parallel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مباشرة   </a:t>
            </a:r>
            <a:r>
              <a:rPr lang="en-US" dirty="0" smtClean="0">
                <a:cs typeface="Arial" pitchFamily="34" charset="0"/>
              </a:rPr>
              <a:t> Big bang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التغذية الراجعة من استخدام النظام يتم إيفادها الى فريق الدعم أو ما بعد التنفيذ </a:t>
            </a:r>
          </a:p>
          <a:p>
            <a:pPr marL="457200" indent="-457200" rtl="1">
              <a:buFont typeface="Wingdings" pitchFamily="2" charset="2"/>
              <a:buChar char="§"/>
            </a:pP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1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4527632"/>
              </p:ext>
            </p:extLst>
          </p:nvPr>
        </p:nvGraphicFramePr>
        <p:xfrm>
          <a:off x="228600" y="1734820"/>
          <a:ext cx="8458200" cy="42849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33727"/>
                <a:gridCol w="6024473"/>
              </a:tblGrid>
              <a:tr h="6350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تحليل</a:t>
                      </a:r>
                      <a:r>
                        <a:rPr lang="ar-SA" baseline="0" dirty="0" smtClean="0"/>
                        <a:t> أوجه الخلاف (أو  دراسة تحليلية للفجوات)                  </a:t>
                      </a:r>
                      <a:r>
                        <a:rPr lang="en-US" baseline="0" dirty="0" smtClean="0"/>
                        <a:t>Gap Analysis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تقييم الوظائف الموجودة بالنظام </a:t>
                      </a:r>
                      <a:r>
                        <a:rPr lang="ar-SA" dirty="0" smtClean="0"/>
                        <a:t>ومقارنتها مع اجراءات العمل</a:t>
                      </a:r>
                      <a:r>
                        <a:rPr lang="ar-SA" baseline="0" dirty="0" smtClean="0"/>
                        <a:t> الضرورية لتشغيل الأعمال</a:t>
                      </a:r>
                      <a:r>
                        <a:rPr lang="ar-SA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الإطار</a:t>
                      </a:r>
                      <a:r>
                        <a:rPr lang="ar-SA" baseline="0" dirty="0" smtClean="0"/>
                        <a:t> الفزيائي    </a:t>
                      </a:r>
                      <a:r>
                        <a:rPr lang="en-US" baseline="0" dirty="0" smtClean="0"/>
                        <a:t>Physical Scope</a:t>
                      </a:r>
                      <a:r>
                        <a:rPr lang="ar-SA" baseline="0" dirty="0" smtClean="0"/>
                        <a:t>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يتم</a:t>
                      </a:r>
                      <a:r>
                        <a:rPr lang="ar-SA" baseline="0" dirty="0" smtClean="0"/>
                        <a:t> تحديد المواقع و موقعها الجغرافي وعدد المستخدمين في كل موقع</a:t>
                      </a:r>
                      <a:endParaRPr lang="ar-SA" dirty="0"/>
                    </a:p>
                  </a:txBody>
                  <a:tcPr/>
                </a:tc>
              </a:tr>
              <a:tr h="825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إطار إعادة الهندسة عمليات   </a:t>
                      </a:r>
                      <a:r>
                        <a:rPr lang="en-US" dirty="0" smtClean="0"/>
                        <a:t>BPR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دراسة</a:t>
                      </a:r>
                      <a:r>
                        <a:rPr lang="ar-SA" baseline="0" dirty="0" smtClean="0"/>
                        <a:t> إمكانية تحسين إجراءات العمل الحالية  أو استبدالها أو التخلص منها كذلك يتم دراسة المستخدمين والاقسام والمواقع التي يتم استهدافها</a:t>
                      </a:r>
                      <a:endParaRPr lang="ar-SA" dirty="0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الإطار الفني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دراسة</a:t>
                      </a:r>
                      <a:r>
                        <a:rPr lang="ar-SA" baseline="0" dirty="0" smtClean="0"/>
                        <a:t> حجم التغييرات التي ستطرأ على نظام الـ</a:t>
                      </a:r>
                      <a:r>
                        <a:rPr lang="en-US" baseline="0" dirty="0" smtClean="0"/>
                        <a:t>ERP</a:t>
                      </a:r>
                      <a:r>
                        <a:rPr lang="ar-SA" baseline="0" dirty="0" smtClean="0"/>
                        <a:t>  وتحديد الاجراءات التي يتم استعمالها دون ان يطرأ عليها أي تغيير (كم هي) وتحديد الاجراءات التي يتم تخصيصها </a:t>
                      </a:r>
                      <a:r>
                        <a:rPr lang="en-US" baseline="0" dirty="0" smtClean="0"/>
                        <a:t>Customizations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اطار الموارد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دراسة وتحديد زمن</a:t>
                      </a:r>
                      <a:r>
                        <a:rPr lang="ar-SA" baseline="0" dirty="0" smtClean="0"/>
                        <a:t> التنفيذ والميزانية التي يجب حشدها للمشروع</a:t>
                      </a:r>
                      <a:endParaRPr lang="ar-SA" dirty="0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إطار</a:t>
                      </a:r>
                      <a:r>
                        <a:rPr lang="ar-SA" baseline="0" dirty="0" smtClean="0"/>
                        <a:t> التنفيذ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تحديد</a:t>
                      </a:r>
                      <a:r>
                        <a:rPr lang="ar-SA" baseline="0" dirty="0" smtClean="0"/>
                        <a:t> الوحدات </a:t>
                      </a:r>
                      <a:r>
                        <a:rPr lang="en-US" baseline="0" dirty="0" smtClean="0"/>
                        <a:t> Modules</a:t>
                      </a:r>
                      <a:r>
                        <a:rPr lang="ar-SA" baseline="0" dirty="0" smtClean="0"/>
                        <a:t> التي يتم تنفيذها وطريقة ربطها بالنظام القديم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0" y="1371600"/>
            <a:ext cx="3570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List of Scopes and Commitments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1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44372"/>
              </p:ext>
            </p:extLst>
          </p:nvPr>
        </p:nvGraphicFramePr>
        <p:xfrm>
          <a:off x="2057400" y="2286001"/>
          <a:ext cx="3048000" cy="3715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name="Photo Editor Photo" r:id="rId4" imgW="4458086" imgH="5433531" progId="MSPhotoEd.3">
                  <p:embed/>
                </p:oleObj>
              </mc:Choice>
              <mc:Fallback>
                <p:oleObj name="Photo Editor Photo" r:id="rId4" imgW="4458086" imgH="5433531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286001"/>
                        <a:ext cx="3048000" cy="371519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0" y="1676400"/>
            <a:ext cx="3168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ERP Conversion Approaches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846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مرحلة </a:t>
            </a:r>
            <a:r>
              <a:rPr lang="ar-SA" dirty="0" smtClean="0">
                <a:cs typeface="Arial" pitchFamily="34" charset="0"/>
              </a:rPr>
              <a:t>التشغيل</a:t>
            </a:r>
            <a:r>
              <a:rPr lang="en-US" dirty="0" smtClean="0">
                <a:cs typeface="Arial" pitchFamily="34" charset="0"/>
              </a:rPr>
              <a:t>Operation Stage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يعتبر تسليم النظام أو نقل التكنولوجيا </a:t>
            </a:r>
            <a:r>
              <a:rPr lang="en-US" dirty="0" smtClean="0">
                <a:cs typeface="Arial" pitchFamily="34" charset="0"/>
              </a:rPr>
              <a:t>Technology transfer </a:t>
            </a:r>
            <a:r>
              <a:rPr lang="ar-SA" dirty="0" smtClean="0">
                <a:cs typeface="Arial" pitchFamily="34" charset="0"/>
              </a:rPr>
              <a:t> أهم نشاط فيما يخص الدعم للنظام الجديد حيث يتم ترحيل  دعم النظام  </a:t>
            </a:r>
            <a:r>
              <a:rPr lang="en-US" dirty="0" smtClean="0">
                <a:cs typeface="Arial" pitchFamily="34" charset="0"/>
              </a:rPr>
              <a:t>migration</a:t>
            </a:r>
            <a:r>
              <a:rPr lang="ar-SA" dirty="0" smtClean="0">
                <a:cs typeface="Arial" pitchFamily="34" charset="0"/>
              </a:rPr>
              <a:t>  الى مكتب المساعدة   </a:t>
            </a:r>
            <a:r>
              <a:rPr lang="en-US" dirty="0" smtClean="0">
                <a:cs typeface="Arial" pitchFamily="34" charset="0"/>
              </a:rPr>
              <a:t>Help Desk</a:t>
            </a:r>
            <a:r>
              <a:rPr lang="ar-SA" dirty="0" smtClean="0">
                <a:cs typeface="Arial" pitchFamily="34" charset="0"/>
              </a:rPr>
              <a:t> تحت إشراف فريق الدعم الفني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تدريب مستخدمين جدد على استخدام  </a:t>
            </a:r>
            <a:r>
              <a:rPr lang="ar-SA" dirty="0" smtClean="0">
                <a:cs typeface="Arial" pitchFamily="34" charset="0"/>
              </a:rPr>
              <a:t>وحدات </a:t>
            </a:r>
            <a:r>
              <a:rPr lang="en-US" dirty="0" smtClean="0">
                <a:cs typeface="Arial" pitchFamily="34" charset="0"/>
              </a:rPr>
              <a:t>Modules </a:t>
            </a:r>
            <a:r>
              <a:rPr lang="ar-SA" dirty="0" smtClean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النظام الجديد  التي يتم تسليمها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تتم إدارة الاصدارات </a:t>
            </a:r>
            <a:r>
              <a:rPr lang="en-US" dirty="0" smtClean="0">
                <a:cs typeface="Arial" pitchFamily="34" charset="0"/>
              </a:rPr>
              <a:t>releases</a:t>
            </a:r>
            <a:r>
              <a:rPr lang="ar-SA" dirty="0" smtClean="0">
                <a:cs typeface="Arial" pitchFamily="34" charset="0"/>
              </a:rPr>
              <a:t> الجديدة للنظام ويتم تنصيب الرقع البرمجية  </a:t>
            </a:r>
            <a:r>
              <a:rPr lang="en-US" dirty="0" smtClean="0">
                <a:cs typeface="Arial" pitchFamily="34" charset="0"/>
              </a:rPr>
              <a:t>Software Patches</a:t>
            </a:r>
            <a:r>
              <a:rPr lang="ar-SA" dirty="0" smtClean="0">
                <a:cs typeface="Arial" pitchFamily="34" charset="0"/>
              </a:rPr>
              <a:t>  والترقيات </a:t>
            </a:r>
            <a:r>
              <a:rPr lang="en-US" dirty="0" smtClean="0">
                <a:cs typeface="Arial" pitchFamily="34" charset="0"/>
              </a:rPr>
              <a:t>Upgrades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إدارة ومتابعة العقد مع المورد</a:t>
            </a: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4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ar-SA" dirty="0" smtClean="0"/>
              <a:t>دورة حياة النظم المتكاملة لتخطيط موارد  </a:t>
            </a:r>
            <a:r>
              <a:rPr lang="fr-FR" dirty="0" smtClean="0"/>
              <a:t>  </a:t>
            </a:r>
            <a:r>
              <a:rPr lang="ar-SA" dirty="0" smtClean="0"/>
              <a:t>المؤسسات التقليدية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333519"/>
              </p:ext>
            </p:extLst>
          </p:nvPr>
        </p:nvGraphicFramePr>
        <p:xfrm>
          <a:off x="947739" y="2113584"/>
          <a:ext cx="6443662" cy="3982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Photo Editor Photo" r:id="rId4" imgW="7521592" imgH="4648603" progId="MSPhotoEd.3">
                  <p:embed/>
                </p:oleObj>
              </mc:Choice>
              <mc:Fallback>
                <p:oleObj name="Photo Editor Photo" r:id="rId4" imgW="7521592" imgH="4648603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9" y="2113584"/>
                        <a:ext cx="6443662" cy="398241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438400" y="1600200"/>
            <a:ext cx="3617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ERP Life Cycle Phases Summary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10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</a:t>
            </a:r>
            <a:r>
              <a:rPr lang="en-US" sz="3200" dirty="0"/>
              <a:t>Role of Change </a:t>
            </a:r>
            <a:r>
              <a:rPr lang="en-US" sz="3200" dirty="0" smtClean="0"/>
              <a:t>Management   </a:t>
            </a:r>
            <a:r>
              <a:rPr lang="ar-SA" sz="3200" dirty="0" smtClean="0"/>
              <a:t> </a:t>
            </a:r>
            <a:r>
              <a:rPr lang="ar-SA" dirty="0" smtClean="0"/>
              <a:t>دور إدارة التغيير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يفشل النظام  في أغلب الحالات التي لا تؤخذ فيها عملية إدارة التغيير بعين الاعتبار منذ المراحل الاولى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تكوين رؤية لإدارة التغيير منذ المرحلة الأولى ومن ثم تتم مراجعتها ومراقبتها وتنفيذها باستمرار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يتمثل دور المدراء التنفيذيون  المستخدمين في العمل مع فريق المشروع  وتوجيه فريق التنفيذ فيما يخص كل النشاطات عملية ادارة التغيير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يعتبر دعم الادارة العليا وكذلك مهارات فريق ادارة التغيير عوامل مهمة جدا في انجاح المشروع 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18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الحل الجامع </a:t>
            </a:r>
            <a:r>
              <a:rPr lang="en-US" dirty="0" smtClean="0">
                <a:cs typeface="Arial" pitchFamily="34" charset="0"/>
              </a:rPr>
              <a:t>Total Solution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المراحل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اقتراح القيمة  </a:t>
            </a:r>
            <a:r>
              <a:rPr lang="en-US" dirty="0" smtClean="0">
                <a:cs typeface="Arial" pitchFamily="34" charset="0"/>
              </a:rPr>
              <a:t>Value Proposition</a:t>
            </a:r>
            <a:r>
              <a:rPr lang="ar-SA" dirty="0" smtClean="0">
                <a:cs typeface="Arial" pitchFamily="34" charset="0"/>
              </a:rPr>
              <a:t>: هل الحل معقول من وجهة نظر الأعمال؟؟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التحقق الواقعي </a:t>
            </a:r>
            <a:r>
              <a:rPr lang="en-US" dirty="0" smtClean="0">
                <a:cs typeface="Arial" pitchFamily="34" charset="0"/>
              </a:rPr>
              <a:t>Reality Check</a:t>
            </a:r>
            <a:r>
              <a:rPr lang="ar-SA" dirty="0" smtClean="0">
                <a:cs typeface="Arial" pitchFamily="34" charset="0"/>
              </a:rPr>
              <a:t>  : هل المنظمة جاهزة ومستعدة للتغيير؟؟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طريقة المحاذاة  </a:t>
            </a:r>
            <a:r>
              <a:rPr lang="en-US" dirty="0" smtClean="0">
                <a:cs typeface="Arial" pitchFamily="34" charset="0"/>
              </a:rPr>
              <a:t>Aligned Approach </a:t>
            </a:r>
            <a:r>
              <a:rPr lang="ar-SA" dirty="0" smtClean="0">
                <a:cs typeface="Arial" pitchFamily="34" charset="0"/>
              </a:rPr>
              <a:t> : تحديد التوقعات الصحيحة فيما يخص القيمة  سواء على المدى القصير أو الطويل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البعد الخاص بنجاح المشروع </a:t>
            </a:r>
            <a:r>
              <a:rPr lang="en-US" dirty="0" smtClean="0">
                <a:cs typeface="Arial" pitchFamily="34" charset="0"/>
              </a:rPr>
              <a:t>Success Dimension</a:t>
            </a:r>
            <a:r>
              <a:rPr lang="ar-SA" dirty="0" smtClean="0">
                <a:cs typeface="Arial" pitchFamily="34" charset="0"/>
              </a:rPr>
              <a:t> : الخليط الصحيح من الأشخاص، المهارات ، الطرق وإدارة الفريق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 تقديم القيمة   </a:t>
            </a:r>
            <a:r>
              <a:rPr lang="en-US" dirty="0" smtClean="0">
                <a:cs typeface="Arial" pitchFamily="34" charset="0"/>
              </a:rPr>
              <a:t>Delivering Value </a:t>
            </a:r>
            <a:r>
              <a:rPr lang="ar-SA" dirty="0" smtClean="0">
                <a:cs typeface="Arial" pitchFamily="34" charset="0"/>
              </a:rPr>
              <a:t> : تقييم النتائج الاحتفال بالنجاح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79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المسار السريع </a:t>
            </a:r>
            <a:r>
              <a:rPr lang="en-US" dirty="0" smtClean="0">
                <a:cs typeface="Arial" pitchFamily="34" charset="0"/>
              </a:rPr>
              <a:t>Fast Track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المراحل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تحديد إطار المشروع والتخطيط </a:t>
            </a:r>
            <a:r>
              <a:rPr lang="en-US" dirty="0" smtClean="0">
                <a:cs typeface="Arial" pitchFamily="34" charset="0"/>
              </a:rPr>
              <a:t> Scoping and Planning </a:t>
            </a:r>
            <a:r>
              <a:rPr lang="ar-SA" dirty="0" smtClean="0">
                <a:cs typeface="Arial" pitchFamily="34" charset="0"/>
              </a:rPr>
              <a:t> : تعريف المشروع وتحديد إطاره تبدأ عملية التخطيط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الرؤية والاستهداف </a:t>
            </a:r>
            <a:r>
              <a:rPr lang="en-US" dirty="0" smtClean="0">
                <a:cs typeface="Arial" pitchFamily="34" charset="0"/>
              </a:rPr>
              <a:t>Visioning and Targeting</a:t>
            </a:r>
            <a:r>
              <a:rPr lang="ar-SA" dirty="0" smtClean="0">
                <a:cs typeface="Arial" pitchFamily="34" charset="0"/>
              </a:rPr>
              <a:t> : تحتاج الى التقييم  يتم تحديد الرؤية والاهداف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إعادة التصميم  </a:t>
            </a:r>
            <a:r>
              <a:rPr lang="en-US" dirty="0" smtClean="0">
                <a:cs typeface="Arial" pitchFamily="34" charset="0"/>
              </a:rPr>
              <a:t> Redesign</a:t>
            </a:r>
            <a:r>
              <a:rPr lang="ar-SA" dirty="0" smtClean="0">
                <a:cs typeface="Arial" pitchFamily="34" charset="0"/>
              </a:rPr>
              <a:t> : تصميم وتطوير البرمجيات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الاعدادات </a:t>
            </a:r>
            <a:r>
              <a:rPr lang="en-US" dirty="0" smtClean="0">
                <a:cs typeface="Arial" pitchFamily="34" charset="0"/>
              </a:rPr>
              <a:t>Configuration</a:t>
            </a:r>
            <a:r>
              <a:rPr lang="ar-SA" dirty="0" smtClean="0">
                <a:cs typeface="Arial" pitchFamily="34" charset="0"/>
              </a:rPr>
              <a:t>   تطوير النظم  التكامل وتخطيط اختبار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الاختبار والتسليم : اختبار التكامل  تسليم النظام والاعمال   </a:t>
            </a:r>
            <a:r>
              <a:rPr lang="en-US" dirty="0" smtClean="0">
                <a:cs typeface="Arial" pitchFamily="34" charset="0"/>
              </a:rPr>
              <a:t>Business and system delivery </a:t>
            </a: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المسار السريع </a:t>
            </a:r>
            <a:r>
              <a:rPr lang="en-US" dirty="0" smtClean="0">
                <a:cs typeface="Arial" pitchFamily="34" charset="0"/>
              </a:rPr>
              <a:t>Fast Track 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>
                <a:cs typeface="Arial" pitchFamily="34" charset="0"/>
              </a:rPr>
              <a:t>المجالات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ادارة المشروع ( تنظيم المشروع ، إدارة المخاطر، التخطيط، التواصل، الميزانية، ضمان الجودة)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معمارية تقنية المعلومات (اختيار المعدات والشبكات، التنصيب، العمليات، التصميم، التطوير، التنصيب)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نزاهة النظم والعمليات </a:t>
            </a:r>
            <a:r>
              <a:rPr lang="en-US" dirty="0" smtClean="0">
                <a:cs typeface="Arial" pitchFamily="34" charset="0"/>
              </a:rPr>
              <a:t>Process  and systems integrity  </a:t>
            </a:r>
            <a:r>
              <a:rPr lang="ar-SA" dirty="0" smtClean="0">
                <a:cs typeface="Arial" pitchFamily="34" charset="0"/>
              </a:rPr>
              <a:t>    (الأمن  التحكم والتدقيق </a:t>
            </a:r>
            <a:r>
              <a:rPr lang="en-US" dirty="0" smtClean="0">
                <a:cs typeface="Arial" pitchFamily="34" charset="0"/>
              </a:rPr>
              <a:t>Audit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الريادة في التغيير </a:t>
            </a:r>
            <a:r>
              <a:rPr lang="en-US" i="1" dirty="0"/>
              <a:t>Change Leadership </a:t>
            </a:r>
            <a:r>
              <a:rPr lang="ar-SA" i="1" dirty="0" smtClean="0"/>
              <a:t>  الريادة الالتزام ،جاهزية التغيير السياسات وتقييم الاداء</a:t>
            </a:r>
          </a:p>
          <a:p>
            <a:pPr marL="457200" indent="-457200" rtl="1">
              <a:buFontTx/>
              <a:buChar char="-"/>
            </a:pPr>
            <a:r>
              <a:rPr lang="ar-SA" i="1" dirty="0" smtClean="0">
                <a:cs typeface="Arial" pitchFamily="34" charset="0"/>
              </a:rPr>
              <a:t>التدريب والتوثيق</a:t>
            </a: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9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منهجيات تنفيذ نظم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منهجية ساب السريعة  </a:t>
            </a:r>
            <a:r>
              <a:rPr lang="en-US" dirty="0" smtClean="0">
                <a:cs typeface="Arial" pitchFamily="34" charset="0"/>
              </a:rPr>
              <a:t>Accelerated SAP (ASAP)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التحضير للمشروع حيث تشمل التخطيط وتقييم الجاهزية التنظيمية  </a:t>
            </a:r>
            <a:r>
              <a:rPr lang="en-US" dirty="0" smtClean="0">
                <a:cs typeface="Arial" pitchFamily="34" charset="0"/>
              </a:rPr>
              <a:t>Organizational Readiness 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مخطط الأعمال </a:t>
            </a:r>
            <a:r>
              <a:rPr lang="en-US" dirty="0" smtClean="0">
                <a:cs typeface="Arial" pitchFamily="34" charset="0"/>
              </a:rPr>
              <a:t>Business Blueprint</a:t>
            </a:r>
            <a:r>
              <a:rPr lang="ar-SA" dirty="0" smtClean="0">
                <a:cs typeface="Arial" pitchFamily="34" charset="0"/>
              </a:rPr>
              <a:t> يتم تسليم من طرف المهندس مجموعة الأدوات الخاصة بالإجراءات الموجودة بالنظام  </a:t>
            </a:r>
            <a:r>
              <a:rPr lang="en-US" dirty="0" smtClean="0">
                <a:cs typeface="Arial" pitchFamily="34" charset="0"/>
              </a:rPr>
              <a:t>BP’s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التنفيذ  يتم الشروع في خطوات اعدادات النظام وذلك حسب مخطط الاعمال لنظام </a:t>
            </a:r>
            <a:r>
              <a:rPr lang="en-US" dirty="0" smtClean="0">
                <a:cs typeface="Arial" pitchFamily="34" charset="0"/>
              </a:rPr>
              <a:t>R3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التحضير النهائي  حيث يتم ضبط النظام واجراء التعديلات اللازمة </a:t>
            </a:r>
            <a:r>
              <a:rPr lang="en-US" dirty="0" smtClean="0">
                <a:cs typeface="Arial" pitchFamily="34" charset="0"/>
              </a:rPr>
              <a:t>Fine Tuning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القيام بالنظام والشروع في الدعم ويتم تطوير الاجراءات والطرق التقييمية لتقييم فوائد الاستثمار في النظام وذلك بصفة مستمرة</a:t>
            </a:r>
          </a:p>
          <a:p>
            <a:pPr marL="457200" indent="-457200" rtl="1">
              <a:buFontTx/>
              <a:buChar char="-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(1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دورة حياة تطوير النظم </a:t>
            </a:r>
            <a:r>
              <a:rPr lang="en-US" dirty="0"/>
              <a:t>Systems </a:t>
            </a:r>
            <a:r>
              <a:rPr lang="en-US" sz="2800" dirty="0"/>
              <a:t>Development Life Cycle (SDLC)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خطة تنفيذ النظم المتكاملة لتخطيط موارد المؤسسات</a:t>
            </a:r>
            <a:r>
              <a:rPr lang="en-US" dirty="0"/>
              <a:t>ERP Implementation Plan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منهجية 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تنفيذ النظم المتكاملة لتخطيط 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r>
              <a:rPr lang="en-US" dirty="0"/>
              <a:t>Traditional </a:t>
            </a:r>
            <a:r>
              <a:rPr lang="fr-FR" dirty="0" smtClean="0"/>
              <a:t> </a:t>
            </a:r>
            <a:r>
              <a:rPr lang="ar-SA" dirty="0" smtClean="0"/>
              <a:t>  </a:t>
            </a:r>
            <a:r>
              <a:rPr lang="en-US" dirty="0" smtClean="0"/>
              <a:t>ERP </a:t>
            </a:r>
            <a:r>
              <a:rPr lang="en-US" dirty="0"/>
              <a:t>Life </a:t>
            </a:r>
            <a:r>
              <a:rPr lang="en-US" dirty="0" smtClean="0"/>
              <a:t>Cycle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دورة حياة نظم تخطيط موارد المؤسسات التقليدية   </a:t>
            </a:r>
            <a:r>
              <a:rPr lang="en-US" dirty="0"/>
              <a:t>Traditional ERP Life </a:t>
            </a:r>
            <a:r>
              <a:rPr lang="en-US" dirty="0" smtClean="0"/>
              <a:t>Cycle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دور إدارة التغيير    </a:t>
            </a:r>
            <a:r>
              <a:rPr lang="en-US" dirty="0"/>
              <a:t>Role of Change Management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منهجية تكامل الاعمال </a:t>
            </a:r>
            <a:r>
              <a:rPr lang="en-US" sz="2400" dirty="0" smtClean="0"/>
              <a:t>Business Integration Methodology</a:t>
            </a:r>
            <a:endParaRPr lang="en-US" sz="2400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منهجية تكامل الاعمال  ِ</a:t>
            </a:r>
            <a:r>
              <a:rPr lang="en-US" dirty="0" smtClean="0">
                <a:cs typeface="Arial" pitchFamily="34" charset="0"/>
              </a:rPr>
              <a:t>Accenture)</a:t>
            </a:r>
            <a:r>
              <a:rPr lang="ar-SA" dirty="0" smtClean="0">
                <a:cs typeface="Arial" pitchFamily="34" charset="0"/>
              </a:rPr>
              <a:t> )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 مرحلة التخطيط وتساعد في تعريف وتحديد الاستراتيجيات المناسبة  وكذلك الاتجاهات لتحقيق الميزات التنافسية للمنظمة وبناء نموذج القيمة للمساهمين </a:t>
            </a:r>
            <a:r>
              <a:rPr lang="en-US" dirty="0"/>
              <a:t>stakeholder </a:t>
            </a:r>
            <a:r>
              <a:rPr lang="en-US" dirty="0" smtClean="0"/>
              <a:t>value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مرحلة تسليم النظام ويتم خلال هذه المرحلة  ترجمة معمارية الاعمال </a:t>
            </a:r>
            <a:r>
              <a:rPr lang="en-US" dirty="0" smtClean="0">
                <a:cs typeface="Arial" pitchFamily="34" charset="0"/>
              </a:rPr>
              <a:t>Business Architecture</a:t>
            </a:r>
            <a:r>
              <a:rPr lang="ar-SA" dirty="0" smtClean="0">
                <a:cs typeface="Arial" pitchFamily="34" charset="0"/>
              </a:rPr>
              <a:t>  الى قدرة تجارية   </a:t>
            </a:r>
            <a:r>
              <a:rPr lang="en-US" dirty="0" smtClean="0">
                <a:cs typeface="Arial" pitchFamily="34" charset="0"/>
              </a:rPr>
              <a:t>Business Capability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  مرحلة الادارة  </a:t>
            </a:r>
            <a:r>
              <a:rPr lang="en-US" dirty="0" smtClean="0">
                <a:cs typeface="Arial" pitchFamily="34" charset="0"/>
              </a:rPr>
              <a:t>Managing Phase</a:t>
            </a:r>
            <a:r>
              <a:rPr lang="ar-SA" dirty="0" smtClean="0">
                <a:cs typeface="Arial" pitchFamily="34" charset="0"/>
              </a:rPr>
              <a:t> يتم توجيه وتنسيق نشاطات المراحل السابقة الثلاثة لتحقيق نتائج أحسن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مرحلة التشغيل ويتم تشغيل قدرات الاعمال الجديدة والتي تم العمل عليها في مرحلة التسليم</a:t>
            </a:r>
          </a:p>
          <a:p>
            <a:pPr marL="457200" indent="-457200" rtl="1">
              <a:buFontTx/>
              <a:buChar char="-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6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مقارنة دورة حياة تطوير النظم التقليدية والخاصة بنظم الـ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sz="24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31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2167388"/>
              </p:ext>
            </p:extLst>
          </p:nvPr>
        </p:nvGraphicFramePr>
        <p:xfrm>
          <a:off x="381000" y="1600200"/>
          <a:ext cx="9029700" cy="4632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09900"/>
                <a:gridCol w="3009900"/>
                <a:gridCol w="3009900"/>
              </a:tblGrid>
              <a:tr h="80772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دورة</a:t>
                      </a:r>
                      <a:r>
                        <a:rPr lang="ar-SA" baseline="0" dirty="0" smtClean="0"/>
                        <a:t> حياة تطوير النظم التقليدية  </a:t>
                      </a:r>
                      <a:r>
                        <a:rPr lang="en-US" baseline="0" dirty="0" smtClean="0"/>
                        <a:t>SDLC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دورة حياة</a:t>
                      </a:r>
                      <a:r>
                        <a:rPr lang="ar-SA" baseline="0" dirty="0" smtClean="0"/>
                        <a:t> نظم الــ</a:t>
                      </a:r>
                      <a:r>
                        <a:rPr lang="en-US" baseline="0" dirty="0" smtClean="0"/>
                        <a:t>ERP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الهدف </a:t>
                      </a:r>
                      <a:r>
                        <a:rPr lang="en-US" baseline="0" dirty="0" smtClean="0"/>
                        <a:t>Goal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تطوير</a:t>
                      </a:r>
                      <a:r>
                        <a:rPr lang="ar-SA" baseline="0" dirty="0" smtClean="0"/>
                        <a:t> نظام جديد لدعم متطلبات المنظمة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تنفيذ نظام شبه جاهز لدعم متطلبات</a:t>
                      </a:r>
                      <a:r>
                        <a:rPr lang="ar-SA" baseline="0" dirty="0" smtClean="0"/>
                        <a:t> المنظمة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التحليل</a:t>
                      </a:r>
                      <a:r>
                        <a:rPr lang="ar-SA" baseline="0" dirty="0" smtClean="0"/>
                        <a:t> </a:t>
                      </a:r>
                      <a:r>
                        <a:rPr lang="en-US" baseline="0" dirty="0" smtClean="0"/>
                        <a:t>Analysis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تقييم</a:t>
                      </a:r>
                      <a:r>
                        <a:rPr lang="ar-SA" baseline="0" dirty="0" smtClean="0"/>
                        <a:t> حاجة المستخدمين من خلال الملاحظة المقابلات مع المستخدمين وذلك لتحديد مواصفات النظام الجديد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يتم التحليل</a:t>
                      </a:r>
                      <a:r>
                        <a:rPr lang="ar-SA" baseline="0" dirty="0" smtClean="0"/>
                        <a:t> والتقييم من طرف المورد  للتغييرات اللازمة التي ستطرأ على  إجراءات الاعمال </a:t>
                      </a:r>
                      <a:r>
                        <a:rPr lang="en-US" baseline="0" dirty="0" smtClean="0"/>
                        <a:t>BP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التصميم</a:t>
                      </a:r>
                      <a:r>
                        <a:rPr lang="ar-SA" baseline="0" dirty="0" smtClean="0"/>
                        <a:t>    </a:t>
                      </a:r>
                      <a:r>
                        <a:rPr lang="en-US" baseline="0" dirty="0" smtClean="0"/>
                        <a:t>Design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تطوير معمارية</a:t>
                      </a:r>
                      <a:r>
                        <a:rPr lang="ar-SA" baseline="0" dirty="0" smtClean="0"/>
                        <a:t> جديدة للنظام والواجهات الخاصة بالمستخدمين وكذلك أدوات إنشاء التقارير</a:t>
                      </a:r>
                      <a:r>
                        <a:rPr lang="en-US" baseline="0" dirty="0" smtClean="0"/>
                        <a:t>Reporting Tools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التنصيب والتخصيص</a:t>
                      </a:r>
                      <a:r>
                        <a:rPr lang="ar-SA" baseline="0" dirty="0" smtClean="0"/>
                        <a:t>  </a:t>
                      </a:r>
                      <a:r>
                        <a:rPr lang="en-US" baseline="0" dirty="0" smtClean="0"/>
                        <a:t>Installation and Customization</a:t>
                      </a:r>
                      <a:r>
                        <a:rPr lang="ar-SA" baseline="0" dirty="0" smtClean="0"/>
                        <a:t> لنظام الـ</a:t>
                      </a:r>
                      <a:r>
                        <a:rPr lang="en-US" baseline="0" dirty="0" smtClean="0"/>
                        <a:t>ERP</a:t>
                      </a:r>
                      <a:r>
                        <a:rPr lang="ar-SA" baseline="0" dirty="0" smtClean="0"/>
                        <a:t> وترحيل البيانات وكذلك استراتيجيات ادارة التغيير 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التنفيذ</a:t>
                      </a:r>
                      <a:r>
                        <a:rPr lang="ar-SA" baseline="0" dirty="0" smtClean="0"/>
                        <a:t>   </a:t>
                      </a:r>
                      <a:r>
                        <a:rPr lang="en-US" baseline="0" dirty="0" smtClean="0"/>
                        <a:t>Implementation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اقتناء</a:t>
                      </a:r>
                      <a:r>
                        <a:rPr lang="ar-SA" baseline="0" dirty="0" smtClean="0"/>
                        <a:t> المعدات والبرمجيات وتطوير التطبيقات والتنصيب واختبار النظام وتدريب المستخدمين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القيام</a:t>
                      </a:r>
                      <a:r>
                        <a:rPr lang="ar-SA" baseline="0" dirty="0" smtClean="0"/>
                        <a:t> بالنظام </a:t>
                      </a:r>
                      <a:r>
                        <a:rPr lang="en-US" baseline="0" dirty="0" smtClean="0"/>
                        <a:t>“Go Live” </a:t>
                      </a:r>
                      <a:r>
                        <a:rPr lang="ar-SA" baseline="0" dirty="0" smtClean="0"/>
                        <a:t> التحول وتسليم النظام للمستخدمين وتدريب الموظفين والتحول الى البيئة الجديدة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6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مقارنة دورة حياة تطوير النظم التقليدية والخاصة بنظم الـ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sz="24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32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188776"/>
              </p:ext>
            </p:extLst>
          </p:nvPr>
        </p:nvGraphicFramePr>
        <p:xfrm>
          <a:off x="381000" y="1600200"/>
          <a:ext cx="9029700" cy="4145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09900"/>
                <a:gridCol w="3009900"/>
                <a:gridCol w="3009900"/>
              </a:tblGrid>
              <a:tr h="80772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دورة</a:t>
                      </a:r>
                      <a:r>
                        <a:rPr lang="ar-SA" baseline="0" dirty="0" smtClean="0"/>
                        <a:t> حياة تطوير النظم التقليدية  </a:t>
                      </a:r>
                      <a:r>
                        <a:rPr lang="en-US" baseline="0" dirty="0" smtClean="0"/>
                        <a:t>SDLC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دورة حياة</a:t>
                      </a:r>
                      <a:r>
                        <a:rPr lang="ar-SA" baseline="0" dirty="0" smtClean="0"/>
                        <a:t> نظم الــ</a:t>
                      </a:r>
                      <a:r>
                        <a:rPr lang="en-US" baseline="0" dirty="0" smtClean="0"/>
                        <a:t>ERP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الاستشاريين   </a:t>
                      </a:r>
                      <a:r>
                        <a:rPr lang="en-US" dirty="0" smtClean="0"/>
                        <a:t>Consultant role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الدعم الفني خلال مرحلة التصميم</a:t>
                      </a:r>
                      <a:r>
                        <a:rPr lang="ar-SA" baseline="0" dirty="0" smtClean="0"/>
                        <a:t> والتنفيذ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ادارة</a:t>
                      </a:r>
                      <a:r>
                        <a:rPr lang="ar-SA" baseline="0" dirty="0" smtClean="0"/>
                        <a:t> التغيير وتغيير الاجراءات والدعم الفني من البداية الى نهاية المشروع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الادارة   </a:t>
                      </a:r>
                      <a:r>
                        <a:rPr lang="en-US" dirty="0" smtClean="0"/>
                        <a:t>Management Role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اشراف</a:t>
                      </a:r>
                      <a:r>
                        <a:rPr lang="ar-SA" baseline="0" dirty="0" smtClean="0"/>
                        <a:t> محدود والدعم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الاشراف</a:t>
                      </a:r>
                      <a:r>
                        <a:rPr lang="ar-SA" baseline="0" dirty="0" smtClean="0"/>
                        <a:t> الكامل والشامل والتدخل خاصة في ادارة التغيير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المستخدم النهائي 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انشاء مجموعة واحدة</a:t>
                      </a:r>
                      <a:r>
                        <a:rPr lang="ar-SA" baseline="0" dirty="0" smtClean="0"/>
                        <a:t> ل</a:t>
                      </a:r>
                      <a:r>
                        <a:rPr lang="ar-SA" dirty="0" smtClean="0"/>
                        <a:t>تزويد</a:t>
                      </a:r>
                      <a:r>
                        <a:rPr lang="ar-SA" baseline="0" dirty="0" smtClean="0"/>
                        <a:t> الفريق بالمدخلات خلال مختلف المراحل وخاصة في مرحلة التنفيذ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عدة مجموعات مثل المدراء التنفيذيون والمستخدمون</a:t>
                      </a:r>
                      <a:r>
                        <a:rPr lang="ar-SA" baseline="0" dirty="0" smtClean="0"/>
                        <a:t> المتقدمون  </a:t>
                      </a:r>
                      <a:r>
                        <a:rPr lang="en-US" baseline="0" dirty="0" smtClean="0"/>
                        <a:t>Advanced users </a:t>
                      </a:r>
                      <a:r>
                        <a:rPr lang="ar-SA" baseline="0" dirty="0" smtClean="0"/>
                        <a:t>  ومستخدمي الخدمات الذاتية  ا</a:t>
                      </a:r>
                      <a:endParaRPr lang="ar-SA" dirty="0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دور العمليات </a:t>
                      </a:r>
                      <a:r>
                        <a:rPr lang="en-US" dirty="0" smtClean="0"/>
                        <a:t>Operations</a:t>
                      </a:r>
                      <a:r>
                        <a:rPr lang="ar-SA" dirty="0" smtClean="0"/>
                        <a:t> 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صيانة وترقية</a:t>
                      </a:r>
                      <a:r>
                        <a:rPr lang="ar-SA" baseline="0" dirty="0" smtClean="0"/>
                        <a:t> النظام وتقديم الدعم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صيانة وترقية</a:t>
                      </a:r>
                      <a:r>
                        <a:rPr lang="ar-SA" baseline="0" dirty="0" smtClean="0"/>
                        <a:t> النظام ومراقبة استراتيجية ادارة التغيير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0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ادارة المشروع</a:t>
            </a:r>
            <a:endParaRPr lang="en-US" sz="2400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وجوب وجود خطة واضحة للمشروع  وكذلك هيكل للتقارير  </a:t>
            </a:r>
            <a:r>
              <a:rPr lang="en-US" dirty="0" smtClean="0">
                <a:cs typeface="Arial" pitchFamily="34" charset="0"/>
              </a:rPr>
              <a:t>Reporting Structure</a:t>
            </a:r>
            <a:r>
              <a:rPr lang="ar-SA" dirty="0" smtClean="0">
                <a:cs typeface="Arial" pitchFamily="34" charset="0"/>
              </a:rPr>
              <a:t>   وذلك للتأكد بأن المشروع يلقى الاهتمام الضروري لنجاحه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على صاحب المشروع  الذي يتمثل في لجنة التسيير والتوجيه  </a:t>
            </a:r>
            <a:r>
              <a:rPr lang="en-US" dirty="0" smtClean="0">
                <a:cs typeface="Arial" pitchFamily="34" charset="0"/>
              </a:rPr>
              <a:t>Steering Committee</a:t>
            </a:r>
            <a:r>
              <a:rPr lang="ar-SA" dirty="0" smtClean="0">
                <a:cs typeface="Arial" pitchFamily="34" charset="0"/>
              </a:rPr>
              <a:t> تطوير سلم إداري </a:t>
            </a:r>
            <a:r>
              <a:rPr lang="en-US" dirty="0" smtClean="0">
                <a:cs typeface="Arial" pitchFamily="34" charset="0"/>
              </a:rPr>
              <a:t>hierarchy</a:t>
            </a:r>
            <a:r>
              <a:rPr lang="ar-SA" dirty="0" smtClean="0">
                <a:cs typeface="Arial" pitchFamily="34" charset="0"/>
              </a:rPr>
              <a:t> والمسئوليات المناطة بمختلف الاشخاص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تتوفر في عدة منظمات فريق لإدارة المشاريع على مستوى تقنية المعلومات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يتكون الفريق الفني والوظيفي </a:t>
            </a:r>
            <a:r>
              <a:rPr lang="en-US" dirty="0" smtClean="0">
                <a:cs typeface="Arial" pitchFamily="34" charset="0"/>
              </a:rPr>
              <a:t>Functional </a:t>
            </a:r>
            <a:r>
              <a:rPr lang="ar-SA" dirty="0" smtClean="0">
                <a:cs typeface="Arial" pitchFamily="34" charset="0"/>
              </a:rPr>
              <a:t>  وفريق ادارة التغيير من الموظفين من مختلف الاقسام وكذلك من موظفين جدد يتم استقطابهم وكذلك الاستشاريون</a:t>
            </a:r>
          </a:p>
          <a:p>
            <a:pPr marL="457200" indent="-457200" rtl="1">
              <a:buFont typeface="Wingdings" pitchFamily="2" charset="2"/>
              <a:buChar char="ü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r>
              <a:rPr lang="ar-SA" dirty="0" smtClean="0">
                <a:cs typeface="Arial" pitchFamily="34" charset="0"/>
              </a:rPr>
              <a:t>-</a:t>
            </a:r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ادارة المشروع</a:t>
            </a:r>
            <a:endParaRPr lang="en-US" sz="24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34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0" y="1629569"/>
            <a:ext cx="7048500" cy="4467225"/>
          </a:xfrm>
          <a:noFill/>
        </p:spPr>
      </p:pic>
      <p:sp>
        <p:nvSpPr>
          <p:cNvPr id="4" name="Rectangle 3"/>
          <p:cNvSpPr/>
          <p:nvPr/>
        </p:nvSpPr>
        <p:spPr>
          <a:xfrm>
            <a:off x="914400" y="1611868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4-8 Project Organization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13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35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(2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المنهجيات المستعملة في تنفيذ النظم المتكاملة لتخطيط موارد المؤسسات   </a:t>
            </a:r>
            <a:r>
              <a:rPr lang="en-US" dirty="0"/>
              <a:t>Methodologies used in ERP implementation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منهجية تكامل الاعمال   </a:t>
            </a:r>
            <a:r>
              <a:rPr lang="en-US" dirty="0"/>
              <a:t>Business Integration Methodology (BIM)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إدارة </a:t>
            </a:r>
            <a:r>
              <a:rPr lang="ar-SA" dirty="0" smtClean="0"/>
              <a:t>المشاريع    </a:t>
            </a:r>
            <a:r>
              <a:rPr lang="en-US" dirty="0"/>
              <a:t>Project </a:t>
            </a:r>
            <a:r>
              <a:rPr lang="en-US" dirty="0" smtClean="0"/>
              <a:t>Management</a:t>
            </a:r>
            <a:r>
              <a:rPr lang="fr-FR" dirty="0" smtClean="0"/>
              <a:t>  </a:t>
            </a:r>
            <a:r>
              <a:rPr lang="ar-SA" dirty="0" smtClean="0"/>
              <a:t>   </a:t>
            </a:r>
          </a:p>
          <a:p>
            <a:pPr rtl="1">
              <a:buFont typeface="Wingdings" pitchFamily="2" charset="2"/>
              <a:buChar char="ü"/>
            </a:pPr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توجد تحديات فنية وتنظيمية عند تنفيذ نظم الــ</a:t>
            </a:r>
            <a:r>
              <a:rPr lang="en-US" dirty="0" smtClean="0"/>
              <a:t>ERP</a:t>
            </a:r>
            <a:r>
              <a:rPr lang="fr-FR" dirty="0" smtClean="0"/>
              <a:t> </a:t>
            </a:r>
            <a:r>
              <a:rPr lang="ar-SA" dirty="0" smtClean="0"/>
              <a:t> وذلك حسب المنظمة واطار المشروع بالإضافة الى اجراءات العمل المتبعة  ومستوى المهارات للمستخدمين النهائيين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دورة حياة تطوير النظم توفر الخطوط العريضة  في عملية تنفيذ نظم الــ</a:t>
            </a:r>
            <a:r>
              <a:rPr lang="en-US" dirty="0" smtClean="0"/>
              <a:t>ERP</a:t>
            </a:r>
            <a:r>
              <a:rPr lang="ar-SA" dirty="0" smtClean="0"/>
              <a:t>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مناقشة المراحل الاساسية في دورة نظم الـ</a:t>
            </a:r>
            <a:r>
              <a:rPr lang="en-US" dirty="0" smtClean="0"/>
              <a:t>ERP</a:t>
            </a:r>
            <a:r>
              <a:rPr lang="fr-FR" dirty="0" smtClean="0"/>
              <a:t> </a:t>
            </a:r>
            <a:r>
              <a:rPr lang="ar-SA" dirty="0" smtClean="0"/>
              <a:t> مع التركيز على العقبات التي يمكن ان تواجه تنفيذ النظام في كل مرحلة وكذلك الحلول المتوفرة لتجاوز تلك العقبات</a:t>
            </a:r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0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SDLC  </a:t>
            </a:r>
            <a:r>
              <a:rPr lang="ar-SA" dirty="0" smtClean="0"/>
              <a:t>دورة حياة تطوير النظم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تحتوي دورة حياة تطوير النظم عملية تخطيط منهجية  تتبعها عملية التصميم  ومن ثم عملية </a:t>
            </a:r>
            <a:r>
              <a:rPr lang="ar-SA" dirty="0" smtClean="0">
                <a:cs typeface="Arial" pitchFamily="34" charset="0"/>
              </a:rPr>
              <a:t>يناء  </a:t>
            </a:r>
            <a:r>
              <a:rPr lang="en-US" dirty="0" smtClean="0">
                <a:cs typeface="Arial" pitchFamily="34" charset="0"/>
              </a:rPr>
              <a:t>Build</a:t>
            </a:r>
            <a:r>
              <a:rPr lang="ar-SA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نظام المعلومات للمنظمة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في </a:t>
            </a:r>
            <a:r>
              <a:rPr lang="ar-SA" dirty="0" smtClean="0">
                <a:cs typeface="Arial" pitchFamily="34" charset="0"/>
              </a:rPr>
              <a:t>أغلب الاحيان </a:t>
            </a:r>
            <a:r>
              <a:rPr lang="ar-SA" dirty="0" smtClean="0">
                <a:cs typeface="Arial" pitchFamily="34" charset="0"/>
              </a:rPr>
              <a:t>يفضل اتباع منهجية منظمة </a:t>
            </a:r>
            <a:r>
              <a:rPr lang="en-US" dirty="0" smtClean="0">
                <a:cs typeface="Arial" pitchFamily="34" charset="0"/>
              </a:rPr>
              <a:t>Structured Methodology</a:t>
            </a:r>
            <a:r>
              <a:rPr lang="fr-FR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  وذلك لتفادي بعض المشاكل بالإضافة الى التنسيق </a:t>
            </a:r>
            <a:r>
              <a:rPr lang="ar-SA" dirty="0" smtClean="0">
                <a:cs typeface="Arial" pitchFamily="34" charset="0"/>
              </a:rPr>
              <a:t>بين مرحلتي  التصميم والتطوير </a:t>
            </a:r>
            <a:r>
              <a:rPr lang="en-US" dirty="0" smtClean="0">
                <a:cs typeface="Arial" pitchFamily="34" charset="0"/>
              </a:rPr>
              <a:t>Design &amp; Development</a:t>
            </a:r>
            <a:r>
              <a:rPr lang="ar-SA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النظام من طرف أعضاء </a:t>
            </a:r>
            <a:r>
              <a:rPr lang="ar-SA" dirty="0" smtClean="0">
                <a:cs typeface="Arial" pitchFamily="34" charset="0"/>
              </a:rPr>
              <a:t>الفريق حيث يكون تعدادهم معتبر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في طريقة النظم </a:t>
            </a:r>
            <a:r>
              <a:rPr lang="ar-SA" dirty="0" smtClean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System Approach </a:t>
            </a:r>
            <a:r>
              <a:rPr lang="ar-SA" dirty="0" smtClean="0">
                <a:cs typeface="Arial" pitchFamily="34" charset="0"/>
              </a:rPr>
              <a:t> يتم </a:t>
            </a:r>
            <a:r>
              <a:rPr lang="ar-SA" dirty="0" smtClean="0">
                <a:cs typeface="Arial" pitchFamily="34" charset="0"/>
              </a:rPr>
              <a:t>تجزئة المشاكل المعقدة الى مجموعة مشاكل اقل تعقيدا يمكن ادارتها وذلك باستعمال </a:t>
            </a:r>
            <a:r>
              <a:rPr lang="ar-SA" dirty="0" smtClean="0">
                <a:cs typeface="Arial" pitchFamily="34" charset="0"/>
              </a:rPr>
              <a:t> طريقة الهياكل </a:t>
            </a:r>
            <a:r>
              <a:rPr lang="ar-SA" dirty="0" smtClean="0">
                <a:cs typeface="Arial" pitchFamily="34" charset="0"/>
              </a:rPr>
              <a:t>الهرمية ومن ثم يمكن تطوير حل لكل مشكل جزئي</a:t>
            </a: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9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SDLC  </a:t>
            </a:r>
            <a:r>
              <a:rPr lang="ar-SA" dirty="0" smtClean="0"/>
              <a:t>دورة حياة تطوير النظم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عنصر نائب للمحتوى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949449"/>
              </p:ext>
            </p:extLst>
          </p:nvPr>
        </p:nvGraphicFramePr>
        <p:xfrm>
          <a:off x="3162300" y="2239962"/>
          <a:ext cx="3581400" cy="324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Photo Editor Photo" r:id="rId3" imgW="3580952" imgH="3246401" progId="MSPhotoEd.3">
                  <p:embed/>
                </p:oleObj>
              </mc:Choice>
              <mc:Fallback>
                <p:oleObj name="Photo Editor Photo" r:id="rId3" imgW="3580952" imgH="3246401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00" y="2239962"/>
                        <a:ext cx="3581400" cy="32464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مستطيل 3"/>
          <p:cNvSpPr/>
          <p:nvPr/>
        </p:nvSpPr>
        <p:spPr>
          <a:xfrm>
            <a:off x="3268620" y="1600200"/>
            <a:ext cx="3317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Traditional SDLC Methodology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95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SDLC  </a:t>
            </a:r>
            <a:r>
              <a:rPr lang="ar-SA" dirty="0" smtClean="0"/>
              <a:t>دورة حياة تطوير النظم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3" name="كائن 2"/>
          <p:cNvGraphicFramePr>
            <a:graphicFrameLocks noChangeAspect="1"/>
          </p:cNvGraphicFramePr>
          <p:nvPr/>
        </p:nvGraphicFramePr>
        <p:xfrm>
          <a:off x="1527175" y="1600200"/>
          <a:ext cx="6164263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Photo Editor Photo" r:id="rId3" imgW="7460627" imgH="5479255" progId="MSPhotoEd.3">
                  <p:embed/>
                </p:oleObj>
              </mc:Choice>
              <mc:Fallback>
                <p:oleObj name="Photo Editor Photo" r:id="rId3" imgW="7460627" imgH="5479255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175" y="1600200"/>
                        <a:ext cx="6164263" cy="45259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923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Rapid </a:t>
            </a:r>
            <a:r>
              <a:rPr lang="fr-FR" dirty="0" smtClean="0"/>
              <a:t>SDLC  </a:t>
            </a:r>
            <a:r>
              <a:rPr lang="ar-SA" dirty="0" smtClean="0"/>
              <a:t>السريعة</a:t>
            </a:r>
            <a:r>
              <a:rPr lang="fr-FR" dirty="0" smtClean="0"/>
              <a:t> </a:t>
            </a:r>
            <a:r>
              <a:rPr lang="ar-SA" dirty="0" smtClean="0"/>
              <a:t>دورة حياة تطوير النظم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إنشاء النماذج   </a:t>
            </a:r>
            <a:r>
              <a:rPr lang="en-US" dirty="0" smtClean="0">
                <a:cs typeface="Arial" pitchFamily="34" charset="0"/>
              </a:rPr>
              <a:t>Prototyping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تتخطى هذه الطريقة مرحلتي التحليل والتصميم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تقوم ببناء نموذج من النظام الحالي وتركز على المدخلات والمخرجات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الهدف من وراء هذا هو عرض وظائف النظام للمستخدمين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ادراج وادخال تغييرات طبقا للتغذية الراجعة ومن ثم عرض النظام مرة أخرى على المستخدمين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أثبتت هذه الطريقة </a:t>
            </a:r>
            <a:r>
              <a:rPr lang="ar-SA" dirty="0" smtClean="0">
                <a:cs typeface="Arial" pitchFamily="34" charset="0"/>
              </a:rPr>
              <a:t>جدواها  </a:t>
            </a:r>
            <a:r>
              <a:rPr lang="ar-SA" dirty="0" smtClean="0">
                <a:cs typeface="Arial" pitchFamily="34" charset="0"/>
              </a:rPr>
              <a:t>في النظم التفاعلية </a:t>
            </a:r>
            <a:r>
              <a:rPr lang="en-US" dirty="0" smtClean="0">
                <a:cs typeface="Arial" pitchFamily="34" charset="0"/>
              </a:rPr>
              <a:t>Interactive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 وذلك </a:t>
            </a:r>
            <a:r>
              <a:rPr lang="ar-SA" dirty="0" smtClean="0">
                <a:cs typeface="Arial" pitchFamily="34" charset="0"/>
              </a:rPr>
              <a:t>لإمكانية </a:t>
            </a:r>
            <a:r>
              <a:rPr lang="ar-SA" dirty="0" smtClean="0">
                <a:cs typeface="Arial" pitchFamily="34" charset="0"/>
              </a:rPr>
              <a:t>تحويل النموذج </a:t>
            </a:r>
            <a:r>
              <a:rPr lang="ar-SA" dirty="0" smtClean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Prototype</a:t>
            </a:r>
            <a:r>
              <a:rPr lang="ar-SA" dirty="0" smtClean="0">
                <a:cs typeface="Arial" pitchFamily="34" charset="0"/>
              </a:rPr>
              <a:t>الى </a:t>
            </a:r>
            <a:r>
              <a:rPr lang="ar-SA" dirty="0" smtClean="0">
                <a:cs typeface="Arial" pitchFamily="34" charset="0"/>
              </a:rPr>
              <a:t>نظام فعلي</a:t>
            </a: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06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18342</TotalTime>
  <Words>1938</Words>
  <Application>Microsoft Office PowerPoint</Application>
  <PresentationFormat>A4 Paper (210x297 mm)</PresentationFormat>
  <Paragraphs>267</Paragraphs>
  <Slides>35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Theme1</vt:lpstr>
      <vt:lpstr>Photo Editor Photo</vt:lpstr>
      <vt:lpstr>Microsoft Photo Editor 3.0 Photo</vt:lpstr>
      <vt:lpstr>PowerPoint Presentation</vt:lpstr>
      <vt:lpstr>المحاضرة الرابعة </vt:lpstr>
      <vt:lpstr>عناصر المحاضرة (1 من 2)</vt:lpstr>
      <vt:lpstr>عناصر المحاضرة (2 من 2)</vt:lpstr>
      <vt:lpstr>مقدمة</vt:lpstr>
      <vt:lpstr>SDLC  دورة حياة تطوير النظم</vt:lpstr>
      <vt:lpstr>SDLC  دورة حياة تطوير النظم</vt:lpstr>
      <vt:lpstr>SDLC  دورة حياة تطوير النظم</vt:lpstr>
      <vt:lpstr>Rapid SDLC  السريعة دورة حياة تطوير النظم</vt:lpstr>
      <vt:lpstr>Rapid SDLC  السريعة دورة حياة تطوير النظم</vt:lpstr>
      <vt:lpstr>Rapid SDLC  السريعة دورة حياة تطوير النظم</vt:lpstr>
      <vt:lpstr>    والبرمجيات الاخرىERPالفرق بين نظام الــ</vt:lpstr>
      <vt:lpstr>خطة تنفيذ النظم المتكاملة لتخطيط موارد   ERPالمؤسسات  </vt:lpstr>
      <vt:lpstr>منهجية تنفيذ النظم المتكاملة لتخطيط موارد   ERPالمؤسسات  </vt:lpstr>
      <vt:lpstr>منهجية تنفيذ النظم المتكاملة لتخطيط موارد   ERPالمؤسسات  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دورة حياة النظم المتكاملة لتخطيط موارد    المؤسسات التقليدية</vt:lpstr>
      <vt:lpstr>  Role of Change Management    دور إدارة التغيير   </vt:lpstr>
      <vt:lpstr>منهجيات تنفيذ نظم الــERP</vt:lpstr>
      <vt:lpstr>منهجيات تنفيذ نظم الــERP</vt:lpstr>
      <vt:lpstr>منهجيات تنفيذ نظم الــERP</vt:lpstr>
      <vt:lpstr>منهجيات تنفيذ نظم الــERP</vt:lpstr>
      <vt:lpstr>منهجية تكامل الاعمال Business Integration Methodology</vt:lpstr>
      <vt:lpstr>مقارنة دورة حياة تطوير النظم التقليدية والخاصة بنظم الـERP </vt:lpstr>
      <vt:lpstr>مقارنة دورة حياة تطوير النظم التقليدية والخاصة بنظم الـERP </vt:lpstr>
      <vt:lpstr>ادارة المشروع</vt:lpstr>
      <vt:lpstr>ادارة المشروع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Ahmed Mohammed Elcherif</cp:lastModifiedBy>
  <cp:revision>534</cp:revision>
  <cp:lastPrinted>2012-09-13T04:46:11Z</cp:lastPrinted>
  <dcterms:created xsi:type="dcterms:W3CDTF">2009-10-14T19:14:34Z</dcterms:created>
  <dcterms:modified xsi:type="dcterms:W3CDTF">2012-10-04T05:56:16Z</dcterms:modified>
</cp:coreProperties>
</file>