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16"/>
  </p:notes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6" r:id="rId15"/>
  </p:sldIdLst>
  <p:sldSz cx="9906000" cy="6858000" type="A4"/>
  <p:notesSz cx="6881813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3300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8" autoAdjust="0"/>
    <p:restoredTop sz="83255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8AF232-A92C-4B65-AB23-E9C8A09A762E}" type="datetimeFigureOut">
              <a:rPr lang="en-US"/>
              <a:pPr>
                <a:defRPr/>
              </a:pPr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DAADA17-2483-4889-B59F-1BBCA3C30F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720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AADA17-2483-4889-B59F-1BBCA3C30F9E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679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5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6AD-061D-46E4-AE3F-FBD5C686293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2CE3D-7C42-4041-A569-8159773A4A5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6"/>
          <p:cNvSpPr txBox="1"/>
          <p:nvPr userDrawn="1"/>
        </p:nvSpPr>
        <p:spPr>
          <a:xfrm>
            <a:off x="5029200" y="4724400"/>
            <a:ext cx="1533525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د. خالد سعيد خليل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 rtl="1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AE43-3E08-4616-98C4-136B1E9FD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915400" cy="1143000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7BCF-B514-4FDA-BD5D-B01C5F4DF2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800" y="6367463"/>
            <a:ext cx="681038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F7CB2-BE03-4402-9FD0-12AA0632DEE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0268F-3024-4A02-9424-3C9CE2A9FDE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9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>
              <a:defRPr sz="1200" dirty="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4F2310-6C32-4E4F-9F42-D767CBBD31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77000" y="6519863"/>
            <a:ext cx="1928813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45288" y="6291263"/>
            <a:ext cx="140811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33" name="Picture 17" descr="logo ED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5791200"/>
            <a:ext cx="8382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914400" y="6581775"/>
            <a:ext cx="31162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82688" y="6291263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عمادة </a:t>
            </a: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التعلم الإلكتروني والتعليم </a:t>
            </a:r>
            <a:r>
              <a:rPr lang="ar-SA" sz="1600" b="1" dirty="0">
                <a:solidFill>
                  <a:schemeClr val="bg1"/>
                </a:solidFill>
                <a:latin typeface="+mn-lt"/>
                <a:cs typeface="+mn-cs"/>
              </a:rPr>
              <a:t>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12984" y="6578367"/>
            <a:ext cx="1659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د/ أحمد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محمد الشريف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1" name="Rectangle 9"/>
          <p:cNvSpPr/>
          <p:nvPr userDrawn="1"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" name="Straight Connector 11"/>
          <p:cNvCxnSpPr/>
          <p:nvPr userDrawn="1"/>
        </p:nvCxnSpPr>
        <p:spPr>
          <a:xfrm>
            <a:off x="152400" y="1371600"/>
            <a:ext cx="955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61" r:id="rId12"/>
    <p:sldLayoutId id="2147483863" r:id="rId13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2DF563-6BF1-4649-A788-EFDF8B1035AC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5562600" y="4648200"/>
            <a:ext cx="400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 نظم المعلومات الإدارية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6152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57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54" name="Title 1"/>
          <p:cNvSpPr txBox="1">
            <a:spLocks/>
          </p:cNvSpPr>
          <p:nvPr/>
        </p:nvSpPr>
        <p:spPr bwMode="auto">
          <a:xfrm>
            <a:off x="457200" y="2819400"/>
            <a:ext cx="5105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80000"/>
              </a:lnSpc>
            </a:pPr>
            <a:r>
              <a:rPr lang="ar-SA" sz="3700" b="1" dirty="0" smtClean="0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النظم المتكاملة للمؤسسات </a:t>
            </a:r>
          </a:p>
          <a:p>
            <a:pPr algn="l">
              <a:lnSpc>
                <a:spcPct val="80000"/>
              </a:lnSpc>
            </a:pPr>
            <a:r>
              <a:rPr lang="ar-SA" sz="2600" b="1" dirty="0" smtClean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</a:t>
            </a:r>
            <a:r>
              <a:rPr lang="ar-SA" sz="2600" b="1" dirty="0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. أحمد محمد الشريف</a:t>
            </a:r>
            <a:endParaRPr lang="en-US" sz="2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6155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D3AFDE04-9E13-4098-9D71-DE8B5A55B69D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مطابقة المتطلبات مع ميزات النظام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/>
              <a:t>يمكن تحديد وتوثيق متطلبات المستخدم والنظام بتوثيق وظائف النظام القديم او بإعادة هندسة اجراءات العمل </a:t>
            </a:r>
            <a:r>
              <a:rPr lang="en-US" dirty="0" smtClean="0"/>
              <a:t>BPR</a:t>
            </a:r>
            <a:r>
              <a:rPr lang="ar-SA" dirty="0" smtClean="0"/>
              <a:t>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تنجم عن هذا وثيقتين في اغلب الحالات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تدفق البيانات والوظائف لإجراءات العمل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جدول الوظائف الخاصة بكل قسم واهمية كل وظيفة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يساعد تحديد الوظائف النظامية والمعتمد على اجراءات العمل الموثقة في اختيار وشراء نظام  مبني على حقائق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10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46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طلب تقديم العروض   </a:t>
            </a:r>
            <a:r>
              <a:rPr lang="en-US" dirty="0"/>
              <a:t>Request for Bids (RFB)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يعتبر مكلفا ويحتاج الى وقت كبير للمنظمة    و المورد  ولكن يمكنه ان يوفر مبالغ معتبرة  عندما يكون صحيحا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على طلب تقديم العروض ان يشمل: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نوع نظام الـ</a:t>
            </a:r>
            <a:r>
              <a:rPr lang="en-US" dirty="0" smtClean="0">
                <a:cs typeface="Arial" pitchFamily="34" charset="0"/>
              </a:rPr>
              <a:t>ERP</a:t>
            </a:r>
            <a:r>
              <a:rPr lang="ar-SA" dirty="0" smtClean="0">
                <a:cs typeface="Arial" pitchFamily="34" charset="0"/>
              </a:rPr>
              <a:t> الذي تريده المنظمة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البنية التحتية من المعدات والبرمجيات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متطلبات التدريب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أي قضايا خاصة في العقد المبرم مع المورد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1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تحليل واقصاء الموردين  </a:t>
            </a:r>
            <a:r>
              <a:rPr lang="en-US" dirty="0"/>
              <a:t>Vendor Analysis and Elimination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يحتاج موظفو مكتب الدراسات بتقييم وظائف النظم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تقنيو المعلومات بتقييم المتطلبات التكنولوجية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موظفو قسم التعاقد بتقييم العقد وتكلفة النظام  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لا يمكن لمورد ان يستوفي كل الشروط  ولذلك يجب التركيز على مسألة المطابقة </a:t>
            </a:r>
            <a:r>
              <a:rPr lang="en-US" dirty="0" smtClean="0">
                <a:cs typeface="Arial" pitchFamily="34" charset="0"/>
              </a:rPr>
              <a:t>Best fit </a:t>
            </a:r>
            <a:r>
              <a:rPr lang="ar-SA" dirty="0" smtClean="0">
                <a:cs typeface="Arial" pitchFamily="34" charset="0"/>
              </a:rPr>
              <a:t> خلال المناقشات والمفاوضات مع الموردين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تطوير وتحليل الكلفة الاجمالية للتملك </a:t>
            </a:r>
            <a:r>
              <a:rPr lang="en-US" dirty="0" smtClean="0">
                <a:cs typeface="Arial" pitchFamily="34" charset="0"/>
              </a:rPr>
              <a:t>TCO</a:t>
            </a: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0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تحليل واقصاء الموردين  </a:t>
            </a:r>
            <a:r>
              <a:rPr lang="en-US" dirty="0"/>
              <a:t>Vendor Analysis and Elimination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يحتاج موظفو مكتب الدراسات بتقييم وظائف النظم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تقنيو المعلومات بتقييم المتطلبات التكنولوجية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يقوم موظفو قسم التعاقد بتقييم العقد وتكلفة النظام  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لا يمكن لمورد ان يستوفي كل الشروط  ولذلك يجب التركيز على مسألة المطابقة </a:t>
            </a:r>
            <a:r>
              <a:rPr lang="en-US" dirty="0" smtClean="0">
                <a:cs typeface="Arial" pitchFamily="34" charset="0"/>
              </a:rPr>
              <a:t>Best fit </a:t>
            </a:r>
            <a:r>
              <a:rPr lang="ar-SA" dirty="0" smtClean="0">
                <a:cs typeface="Arial" pitchFamily="34" charset="0"/>
              </a:rPr>
              <a:t> خلال المناقشات والمفاوضات مع الموردين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تطوير وتحليل الكلفة الاجمالية للتملك </a:t>
            </a:r>
            <a:r>
              <a:rPr lang="en-US" dirty="0" smtClean="0">
                <a:cs typeface="Arial" pitchFamily="34" charset="0"/>
              </a:rPr>
              <a:t>TCO</a:t>
            </a: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1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28568E0-5893-4E52-8555-1DEE66EC7C2E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8916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38920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8918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</a:t>
            </a:r>
            <a:r>
              <a:rPr lang="ar-SA" smtClean="0"/>
              <a:t>السابعة</a:t>
            </a:r>
            <a:endParaRPr lang="en-US" dirty="0" smtClean="0"/>
          </a:p>
        </p:txBody>
      </p:sp>
      <p:sp>
        <p:nvSpPr>
          <p:cNvPr id="7171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اختيار البرمجيات والموردين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SOFTWARE AND VENDOR SELECTION</a:t>
            </a:r>
            <a:r>
              <a:rPr lang="en-US" sz="1050" b="1" dirty="0"/>
              <a:t> 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35637-70D7-4D8A-8261-64A210B08462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عناصر المحاضرة (1 من 2)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مقدمة  </a:t>
            </a:r>
            <a:r>
              <a:rPr lang="en-US" dirty="0" smtClean="0"/>
              <a:t>  </a:t>
            </a:r>
            <a:r>
              <a:rPr lang="en-US" dirty="0" smtClean="0">
                <a:cs typeface="Arial" pitchFamily="34" charset="0"/>
              </a:rPr>
              <a:t>Preview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مكونات نظم الــ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   </a:t>
            </a:r>
            <a:r>
              <a:rPr lang="en-US" dirty="0"/>
              <a:t>ERP Components</a:t>
            </a:r>
            <a:endParaRPr lang="fr-FR" dirty="0" smtClean="0">
              <a:latin typeface="Calibri" pitchFamily="34" charset="0"/>
              <a:cs typeface="Arabic Transparent" pitchFamily="2" charset="-78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نظم الــ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 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و الافتراضية    </a:t>
            </a:r>
            <a:r>
              <a:rPr lang="en-US" dirty="0"/>
              <a:t>ERP Vendors </a:t>
            </a:r>
            <a:r>
              <a:rPr lang="en-US" dirty="0" smtClean="0"/>
              <a:t>and </a:t>
            </a:r>
            <a:r>
              <a:rPr lang="en-US" dirty="0"/>
              <a:t>Virtualization</a:t>
            </a:r>
            <a:endParaRPr lang="ar-SA" dirty="0" smtClean="0">
              <a:cs typeface="Arial" pitchFamily="34" charset="0"/>
            </a:endParaRP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موردو نظم الـ</a:t>
            </a:r>
            <a:r>
              <a:rPr lang="en-US" dirty="0" smtClean="0">
                <a:latin typeface="Calibri" pitchFamily="34" charset="0"/>
                <a:cs typeface="Arabic Transparent" pitchFamily="2" charset="-78"/>
              </a:rPr>
              <a:t>ERP</a:t>
            </a:r>
            <a:r>
              <a:rPr lang="ar-SA" dirty="0" smtClean="0">
                <a:latin typeface="Calibri" pitchFamily="34" charset="0"/>
                <a:cs typeface="Arabic Transparent" pitchFamily="2" charset="-78"/>
              </a:rPr>
              <a:t>  والافتراضية </a:t>
            </a:r>
            <a:r>
              <a:rPr lang="en-US" dirty="0" smtClean="0"/>
              <a:t>ERP </a:t>
            </a:r>
            <a:r>
              <a:rPr lang="en-US" dirty="0"/>
              <a:t>Life </a:t>
            </a:r>
            <a:r>
              <a:rPr lang="en-US" dirty="0" smtClean="0"/>
              <a:t>Cycle</a:t>
            </a:r>
            <a:r>
              <a:rPr lang="ar-SA" dirty="0" smtClean="0"/>
              <a:t>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فوائد الافتراضية    </a:t>
            </a:r>
            <a:r>
              <a:rPr lang="en-US" dirty="0"/>
              <a:t>Benefits of Virtualization</a:t>
            </a:r>
            <a:endParaRPr lang="ar-SA" dirty="0" smtClean="0"/>
          </a:p>
          <a:p>
            <a:pPr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عوائق </a:t>
            </a:r>
            <a:r>
              <a:rPr lang="ar-SA" dirty="0">
                <a:cs typeface="Arial" pitchFamily="34" charset="0"/>
              </a:rPr>
              <a:t>الافتراضية </a:t>
            </a:r>
            <a:r>
              <a:rPr lang="en-US" dirty="0"/>
              <a:t>Drawbacks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Virtualization</a:t>
            </a:r>
            <a:r>
              <a:rPr lang="ar-SA" dirty="0" smtClean="0"/>
              <a:t>  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برمجيات الطرف الثالث    </a:t>
            </a:r>
            <a:r>
              <a:rPr lang="en-US" dirty="0"/>
              <a:t>Third Party Products </a:t>
            </a:r>
            <a:endParaRPr lang="ar-SA" dirty="0"/>
          </a:p>
          <a:p>
            <a:pPr rtl="1">
              <a:buFont typeface="Wingdings" pitchFamily="2" charset="2"/>
              <a:buChar char="ü"/>
            </a:pPr>
            <a:endParaRPr lang="ar-SA" dirty="0" smtClean="0"/>
          </a:p>
          <a:p>
            <a:pPr rtl="1">
              <a:buFont typeface="Wingdings" pitchFamily="2" charset="2"/>
              <a:buChar char="ü"/>
            </a:pP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مقدمة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/>
          </a:bodyPr>
          <a:lstStyle/>
          <a:p>
            <a:pPr rtl="1">
              <a:buFont typeface="Wingdings" pitchFamily="2" charset="2"/>
              <a:buChar char="ü"/>
            </a:pPr>
            <a:r>
              <a:rPr lang="ar-SA" dirty="0" smtClean="0"/>
              <a:t>تعتبر عملية اختيار المورد الذي يحقق حاجة المنظمة على المدى البعيد أول وأهم عامل  في نجاح تنفيذ النظام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يجب اعتماد مجموعة خطوات  منظمة و واضحة  في عملية الاختيار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يمكن للمنظمة الاستعانة بخدمات شركات الاستشارة والمتخصصة في الميدان في عملية الاختيار</a:t>
            </a:r>
          </a:p>
          <a:p>
            <a:pPr rtl="1">
              <a:buFont typeface="Wingdings" pitchFamily="2" charset="2"/>
              <a:buChar char="ü"/>
            </a:pPr>
            <a:r>
              <a:rPr lang="ar-SA" dirty="0" smtClean="0"/>
              <a:t>تكون الخطوات المتبعة في عملية اختيار المورد  مبنية على مدى توافق وتماشي نظام الــ</a:t>
            </a:r>
            <a:r>
              <a:rPr lang="en-US" dirty="0" smtClean="0"/>
              <a:t>ERP</a:t>
            </a:r>
            <a:r>
              <a:rPr lang="ar-SA" dirty="0" smtClean="0"/>
              <a:t> مع الاجراءات المتبعة بالإضافة الى اداء المورد في السوق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29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عملية اقتناء نظم الــ</a:t>
            </a:r>
            <a:r>
              <a:rPr lang="en-US" dirty="0" smtClean="0"/>
              <a:t>ERP</a:t>
            </a:r>
            <a:r>
              <a:rPr lang="ar-SA" dirty="0" smtClean="0"/>
              <a:t> ذات المستوى العالي </a:t>
            </a:r>
            <a:r>
              <a:rPr lang="en-US" dirty="0"/>
              <a:t>High Level ERP Purchase Process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62500" lnSpcReduction="20000"/>
          </a:bodyPr>
          <a:lstStyle/>
          <a:p>
            <a:pPr marL="0" indent="0" rtl="1"/>
            <a:r>
              <a:rPr lang="ar-SA" dirty="0" smtClean="0"/>
              <a:t>1- </a:t>
            </a:r>
            <a:r>
              <a:rPr lang="ar-SA" sz="3400" dirty="0" smtClean="0"/>
              <a:t>البحث عن الموردين وجمع المعلومات حولهم</a:t>
            </a:r>
          </a:p>
          <a:p>
            <a:pPr marL="0" indent="0" rtl="1"/>
            <a:r>
              <a:rPr lang="ar-SA" sz="3400" dirty="0" smtClean="0">
                <a:cs typeface="Arial" pitchFamily="34" charset="0"/>
              </a:rPr>
              <a:t>2- دراسة عرض  النظم  المقدمة من طرف الموردين </a:t>
            </a:r>
            <a:r>
              <a:rPr lang="en-US" sz="3400" dirty="0"/>
              <a:t>vendor demonstrations</a:t>
            </a:r>
            <a:r>
              <a:rPr lang="ar-SA" sz="3400" dirty="0" smtClean="0">
                <a:cs typeface="Arial" pitchFamily="34" charset="0"/>
              </a:rPr>
              <a:t> وتقييمها </a:t>
            </a:r>
          </a:p>
          <a:p>
            <a:pPr marL="0" indent="0" rtl="1"/>
            <a:r>
              <a:rPr lang="ar-SA" sz="3400" dirty="0" smtClean="0">
                <a:cs typeface="Arial" pitchFamily="34" charset="0"/>
              </a:rPr>
              <a:t>3- تقييم حاجة المنظمة  ومتطلباتها   </a:t>
            </a:r>
            <a:r>
              <a:rPr lang="en-US" sz="3400" dirty="0"/>
              <a:t>Needs and requirements </a:t>
            </a:r>
            <a:r>
              <a:rPr lang="en-US" sz="3400" dirty="0" smtClean="0"/>
              <a:t>assessment</a:t>
            </a:r>
            <a:endParaRPr lang="ar-SA" sz="3400" dirty="0" smtClean="0"/>
          </a:p>
          <a:p>
            <a:pPr marL="0" indent="0" rtl="1"/>
            <a:r>
              <a:rPr lang="ar-SA" sz="3400" dirty="0" smtClean="0"/>
              <a:t>4- اعداد طلب تقديم العروض  </a:t>
            </a:r>
            <a:r>
              <a:rPr lang="en-US" sz="3400" dirty="0"/>
              <a:t>Development of request for bid or proposal</a:t>
            </a:r>
          </a:p>
          <a:p>
            <a:pPr marL="0" indent="0" rtl="1"/>
            <a:r>
              <a:rPr lang="ar-SA" sz="3400" dirty="0" smtClean="0"/>
              <a:t>5- إصدار </a:t>
            </a:r>
            <a:r>
              <a:rPr lang="ar-SA" sz="3400" dirty="0"/>
              <a:t>طلب تقديم العروض </a:t>
            </a:r>
            <a:r>
              <a:rPr lang="ar-SA" sz="3400" dirty="0" smtClean="0"/>
              <a:t> للمناقصة على الموردين   </a:t>
            </a:r>
            <a:r>
              <a:rPr lang="en-US" sz="3400" dirty="0"/>
              <a:t>Release request for bid to </a:t>
            </a:r>
            <a:r>
              <a:rPr lang="en-US" sz="3400" dirty="0" smtClean="0"/>
              <a:t>vendors</a:t>
            </a:r>
            <a:endParaRPr lang="ar-SA" sz="3400" dirty="0" smtClean="0"/>
          </a:p>
          <a:p>
            <a:pPr marL="0" indent="0" rtl="1"/>
            <a:r>
              <a:rPr lang="ar-SA" sz="3400" dirty="0" smtClean="0"/>
              <a:t>6- تحليل العروض والتقييم الوظيفي لها </a:t>
            </a:r>
            <a:r>
              <a:rPr lang="en-US" sz="3400" dirty="0"/>
              <a:t>Functional evaluation </a:t>
            </a:r>
            <a:r>
              <a:rPr lang="ar-SA" sz="3400" dirty="0" smtClean="0"/>
              <a:t> وكذلك التقييم الفني لها   </a:t>
            </a:r>
            <a:r>
              <a:rPr lang="en-US" sz="3400" dirty="0" smtClean="0"/>
              <a:t>   Technical evaluation</a:t>
            </a:r>
            <a:r>
              <a:rPr lang="ar-SA" sz="3400" dirty="0" smtClean="0"/>
              <a:t> بالإضافة الى العروض المبدئية  لنظم الموردين     والمراجع المقدمة  فيما يخص العقود المبرمة مع منظمات أخرى من طرف الموردين   كما يجب اعداد دراسة عن التكاليف الاجمالية للتملك   </a:t>
            </a:r>
            <a:r>
              <a:rPr lang="en-US" sz="3400" dirty="0"/>
              <a:t>total cost of ownership</a:t>
            </a:r>
          </a:p>
          <a:p>
            <a:pPr marL="0" indent="0" rtl="1"/>
            <a:r>
              <a:rPr lang="ar-SA" sz="3400" dirty="0" smtClean="0"/>
              <a:t>7- الدخول في مفاوضات مع الموردين</a:t>
            </a:r>
          </a:p>
          <a:p>
            <a:pPr marL="514350" indent="-514350" rtl="1">
              <a:buAutoNum type="arabic1Minus"/>
            </a:pPr>
            <a:r>
              <a:rPr lang="ar-SA" sz="3400" dirty="0" smtClean="0"/>
              <a:t>امكانية مراجعة وتغيير العقد</a:t>
            </a:r>
          </a:p>
          <a:p>
            <a:pPr marL="514350" indent="-514350" rtl="1">
              <a:buAutoNum type="arabic1Minus"/>
            </a:pPr>
            <a:r>
              <a:rPr lang="ar-SA" sz="3400" dirty="0" smtClean="0"/>
              <a:t>كلفة النظام –الصيانة و الدعم</a:t>
            </a:r>
          </a:p>
          <a:p>
            <a:pPr marL="0" indent="0" rtl="1"/>
            <a:r>
              <a:rPr lang="ar-SA" sz="3400" dirty="0" smtClean="0"/>
              <a:t>8- اقتناء النظام</a:t>
            </a:r>
          </a:p>
          <a:p>
            <a:pPr marL="514350" indent="-514350" rtl="1">
              <a:buAutoNum type="arabic1Minus"/>
            </a:pPr>
            <a:endParaRPr lang="en-US" dirty="0"/>
          </a:p>
          <a:p>
            <a:pPr marL="0" indent="0" rtl="1"/>
            <a:endParaRPr lang="en-US" dirty="0"/>
          </a:p>
          <a:p>
            <a:pPr marL="0" indent="0" rtl="1"/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59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البحث عن الموردين   </a:t>
            </a:r>
            <a:r>
              <a:rPr lang="en-US" dirty="0"/>
              <a:t>Vendor Research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تتمثل الخطوة الأولى في تحديد قائمة مختصرة للموردين الذين يمكنهم تلبية متطلبات المنظمة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يسمح التحري والبحث فيما يخص كل جوانب نظام المورد في تحديد الكلفة الاجمالية للتملك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يعتبر اعداد  قائمة مكتملة للموردين باستعمال محركات البحث ذو اهمية قصوى في انجاح تنفيذ النظام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يجب اشراك رؤساء الاقسام والخبراء في المجال وجمع ودراسة مدخلاتهم فيما يخص اختيار المورد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يساعد اشراء المستخدمين النهائيين في ادارة التغيير وبناء الثقة مستقبلا في عملية التنفيذ</a:t>
            </a:r>
            <a:endParaRPr lang="ar-EG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24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>
              <a:defRPr/>
            </a:pPr>
            <a:r>
              <a:rPr lang="ar-SA" dirty="0" smtClean="0"/>
              <a:t>البحث عن الموردين   </a:t>
            </a:r>
            <a:r>
              <a:rPr lang="en-US" dirty="0"/>
              <a:t>Vendor Research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fontScale="92500"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يمكن الاخذ بعين الاعتبار ما يلي في عملية اختيار المورد: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منظمات أخرى تستخدم نظام المورد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الموقع المالي للمورد </a:t>
            </a:r>
            <a:r>
              <a:rPr lang="en-US" dirty="0"/>
              <a:t>vendor’s financial </a:t>
            </a:r>
            <a:r>
              <a:rPr lang="en-US" dirty="0" smtClean="0"/>
              <a:t>position</a:t>
            </a:r>
            <a:r>
              <a:rPr lang="ar-SA" dirty="0" smtClean="0"/>
              <a:t>  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فلسفة المورد في التنفيذ والقضايا المتعلقة بالدعم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البينة التحتية الخاصة بالمعدات والبرمجيات اللازمة لدعم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الاتجاهات التكنولوجية للمورد وحداثة النظام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استراتيجيات الترقية والاصدارات للمورد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التزام المورد فيما يخص التغييرات الوظيفية </a:t>
            </a:r>
          </a:p>
          <a:p>
            <a:pPr marL="457200" indent="-457200" rtl="1">
              <a:buFontTx/>
              <a:buChar char="-"/>
            </a:pPr>
            <a:r>
              <a:rPr lang="ar-SA" dirty="0" smtClean="0">
                <a:cs typeface="Arial" pitchFamily="34" charset="0"/>
              </a:rPr>
              <a:t>موارد المورد الخاصة بالتطوير والصيانة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0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قائمة مختصرة لموردي نظم 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>
                <a:cs typeface="Arial" pitchFamily="34" charset="0"/>
              </a:rPr>
              <a:t>ساب </a:t>
            </a:r>
            <a:r>
              <a:rPr lang="en-US" b="1" dirty="0" smtClean="0">
                <a:cs typeface="Arial" pitchFamily="34" charset="0"/>
              </a:rPr>
              <a:t>SAP</a:t>
            </a:r>
            <a:r>
              <a:rPr lang="ar-SA" b="1" dirty="0" smtClean="0">
                <a:cs typeface="Arial" pitchFamily="34" charset="0"/>
              </a:rPr>
              <a:t>  </a:t>
            </a:r>
            <a:r>
              <a:rPr lang="ar-SA" dirty="0" smtClean="0">
                <a:cs typeface="Arial" pitchFamily="34" charset="0"/>
              </a:rPr>
              <a:t>تعتبر الحلول المقدمة مناسبة للقطاع الصناعي تشمل منتجات شركة ساب مجموعة  </a:t>
            </a:r>
            <a:r>
              <a:rPr lang="en-US" dirty="0" err="1" smtClean="0">
                <a:cs typeface="Arial" pitchFamily="34" charset="0"/>
              </a:rPr>
              <a:t>mySAP</a:t>
            </a:r>
            <a:r>
              <a:rPr lang="ar-SA" dirty="0" smtClean="0">
                <a:cs typeface="Arial" pitchFamily="34" charset="0"/>
              </a:rPr>
              <a:t> ، </a:t>
            </a:r>
            <a:r>
              <a:rPr lang="en-US" dirty="0"/>
              <a:t>SAP </a:t>
            </a:r>
            <a:r>
              <a:rPr lang="en-US" dirty="0" err="1" smtClean="0"/>
              <a:t>NetWeaver</a:t>
            </a:r>
            <a:r>
              <a:rPr lang="en-US" dirty="0" smtClean="0"/>
              <a:t> </a:t>
            </a:r>
            <a:r>
              <a:rPr lang="ar-SA" dirty="0" smtClean="0"/>
              <a:t>  والحلول المقدمة للمؤسسات الصغيرة والمتوسطة مثل </a:t>
            </a:r>
            <a:r>
              <a:rPr lang="en-US" dirty="0"/>
              <a:t>SAP </a:t>
            </a:r>
            <a:r>
              <a:rPr lang="ar-SA" dirty="0" smtClean="0"/>
              <a:t>   </a:t>
            </a:r>
            <a:r>
              <a:rPr lang="en-US" dirty="0" smtClean="0"/>
              <a:t>  </a:t>
            </a:r>
            <a:r>
              <a:rPr lang="ar-SA" dirty="0" smtClean="0"/>
              <a:t>      </a:t>
            </a:r>
            <a:r>
              <a:rPr lang="en-US" dirty="0" smtClean="0"/>
              <a:t>   Business </a:t>
            </a:r>
            <a:r>
              <a:rPr lang="en-US" dirty="0"/>
              <a:t>One </a:t>
            </a:r>
            <a:r>
              <a:rPr lang="ar-SA" dirty="0" smtClean="0"/>
              <a:t>و </a:t>
            </a:r>
            <a:r>
              <a:rPr lang="en-US" dirty="0" smtClean="0"/>
              <a:t>    </a:t>
            </a:r>
            <a:r>
              <a:rPr lang="en-US" dirty="0"/>
              <a:t>SAP </a:t>
            </a:r>
            <a:r>
              <a:rPr lang="en-US" dirty="0" smtClean="0"/>
              <a:t>All-in-One</a:t>
            </a:r>
            <a:r>
              <a:rPr lang="ar-SA" dirty="0" smtClean="0"/>
              <a:t> 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b="1" dirty="0" smtClean="0">
                <a:cs typeface="Arial" pitchFamily="34" charset="0"/>
              </a:rPr>
              <a:t>أوراكل / </a:t>
            </a:r>
            <a:r>
              <a:rPr lang="ar-SA" b="1" dirty="0" err="1" smtClean="0">
                <a:cs typeface="Arial" pitchFamily="34" charset="0"/>
              </a:rPr>
              <a:t>بيبول</a:t>
            </a:r>
            <a:r>
              <a:rPr lang="ar-SA" b="1" dirty="0" smtClean="0">
                <a:cs typeface="Arial" pitchFamily="34" charset="0"/>
              </a:rPr>
              <a:t> سوفت </a:t>
            </a:r>
            <a:r>
              <a:rPr lang="en-US" b="1" dirty="0" smtClean="0"/>
              <a:t>Oracle/PeopleSoft</a:t>
            </a:r>
            <a:r>
              <a:rPr lang="ar-SA" b="1" dirty="0" smtClean="0"/>
              <a:t>  (حيث تم شراءها في 2004) </a:t>
            </a:r>
            <a:r>
              <a:rPr lang="ar-SA" dirty="0" smtClean="0"/>
              <a:t>تقدم حلول حسب نوع الشركة الصناعية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ar-SA" dirty="0" smtClean="0">
                <a:cs typeface="Arial" pitchFamily="34" charset="0"/>
              </a:rPr>
              <a:t>لوسن </a:t>
            </a:r>
            <a:r>
              <a:rPr lang="en-US" b="1" dirty="0"/>
              <a:t>Lawson </a:t>
            </a:r>
            <a:r>
              <a:rPr lang="ar-SA" b="1" dirty="0" smtClean="0"/>
              <a:t>  </a:t>
            </a:r>
            <a:r>
              <a:rPr lang="ar-SA" dirty="0" smtClean="0"/>
              <a:t>تقدم حلول حسب المقاس للشركات الصناعية   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en-US" b="1" dirty="0"/>
              <a:t>SSA </a:t>
            </a:r>
            <a:r>
              <a:rPr lang="en-US" b="1" dirty="0" smtClean="0"/>
              <a:t>Global </a:t>
            </a:r>
            <a:r>
              <a:rPr lang="ar-SA" b="1" dirty="0" smtClean="0"/>
              <a:t>   </a:t>
            </a:r>
            <a:r>
              <a:rPr lang="ar-SA" dirty="0" smtClean="0"/>
              <a:t>تزعم تقديم حلول لتحقيق الاهداف الخاصة في وقت قياسي</a:t>
            </a: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0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274638"/>
            <a:ext cx="8724900" cy="1143000"/>
          </a:xfrm>
        </p:spPr>
        <p:txBody>
          <a:bodyPr/>
          <a:lstStyle/>
          <a:p>
            <a:pPr rtl="1">
              <a:defRPr/>
            </a:pPr>
            <a:r>
              <a:rPr lang="ar-SA" dirty="0" smtClean="0"/>
              <a:t>قائمة مختصرة لموردي نظم  الــ</a:t>
            </a:r>
            <a:r>
              <a:rPr lang="en-US" dirty="0" smtClean="0"/>
              <a:t>ERP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idx="1"/>
          </p:nvPr>
        </p:nvSpPr>
        <p:spPr>
          <a:xfrm>
            <a:off x="152400" y="1371600"/>
            <a:ext cx="9525000" cy="4648200"/>
          </a:xfrm>
        </p:spPr>
        <p:txBody>
          <a:bodyPr>
            <a:normAutofit lnSpcReduction="10000"/>
          </a:bodyPr>
          <a:lstStyle/>
          <a:p>
            <a:pPr marL="457200" indent="-457200" rtl="1">
              <a:buFont typeface="Wingdings" pitchFamily="2" charset="2"/>
              <a:buChar char="ü"/>
            </a:pPr>
            <a:r>
              <a:rPr lang="en-US" b="1" dirty="0"/>
              <a:t>Great </a:t>
            </a:r>
            <a:r>
              <a:rPr lang="en-US" b="1" dirty="0" smtClean="0"/>
              <a:t>Plains-</a:t>
            </a:r>
            <a:r>
              <a:rPr lang="ar-SA" b="1" dirty="0" smtClean="0"/>
              <a:t>   </a:t>
            </a:r>
            <a:r>
              <a:rPr lang="ar-SA" dirty="0" smtClean="0"/>
              <a:t>تعتبر جزء من مجموعة الحلول الخاصة بالأعمال لشركة مايكروسوفت حيث يمكن تخصيص حلولها حسب حاجة قطاع الاعمال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en-US" b="1" dirty="0" err="1" smtClean="0"/>
              <a:t>Epicor</a:t>
            </a:r>
            <a:r>
              <a:rPr lang="en-US" b="1" dirty="0" smtClean="0"/>
              <a:t>-    </a:t>
            </a:r>
            <a:r>
              <a:rPr lang="ar-SA" b="1" dirty="0" smtClean="0"/>
              <a:t>  </a:t>
            </a:r>
            <a:r>
              <a:rPr lang="ar-SA" dirty="0" smtClean="0"/>
              <a:t>تركز على حلول المؤسسات للشركات المتوسطة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en-US" b="1" dirty="0" err="1"/>
              <a:t>Infor</a:t>
            </a:r>
            <a:r>
              <a:rPr lang="en-US" b="1" dirty="0"/>
              <a:t> </a:t>
            </a:r>
            <a:r>
              <a:rPr lang="en-US" b="1" dirty="0" smtClean="0"/>
              <a:t>Visual- </a:t>
            </a:r>
            <a:r>
              <a:rPr lang="ar-SA" b="1" dirty="0" smtClean="0"/>
              <a:t>  </a:t>
            </a:r>
            <a:r>
              <a:rPr lang="ar-SA" dirty="0" smtClean="0"/>
              <a:t>تقدم حلول مرنة ومتكاملة وسهلة الاستخدام  ومستعملة من طرف عدد كبير من الشركات الصناعية </a:t>
            </a:r>
          </a:p>
          <a:p>
            <a:pPr marL="457200" indent="-457200" rtl="1">
              <a:buFont typeface="Wingdings" pitchFamily="2" charset="2"/>
              <a:buChar char="ü"/>
            </a:pPr>
            <a:r>
              <a:rPr lang="en-US" b="1" dirty="0" err="1"/>
              <a:t>Plex</a:t>
            </a:r>
            <a:r>
              <a:rPr lang="en-US" b="1" dirty="0"/>
              <a:t> </a:t>
            </a:r>
            <a:r>
              <a:rPr lang="en-US" b="1" dirty="0" smtClean="0"/>
              <a:t>Online-</a:t>
            </a:r>
            <a:r>
              <a:rPr lang="ar-SA" b="1" dirty="0" smtClean="0"/>
              <a:t> </a:t>
            </a:r>
            <a:r>
              <a:rPr lang="ar-SA" dirty="0" smtClean="0"/>
              <a:t>تقدم مجموعة شاملة من نظم الــ</a:t>
            </a:r>
            <a:r>
              <a:rPr lang="en-US" dirty="0" smtClean="0"/>
              <a:t>ERP</a:t>
            </a:r>
            <a:r>
              <a:rPr lang="ar-SA" dirty="0" smtClean="0"/>
              <a:t>   ونظم تنفيذ التصنيع </a:t>
            </a:r>
            <a:r>
              <a:rPr lang="en-US" dirty="0"/>
              <a:t>manufacturing execution system</a:t>
            </a:r>
            <a:r>
              <a:rPr lang="ar-SA" dirty="0" smtClean="0"/>
              <a:t>   ونظم إدارة سلسلة التموين</a:t>
            </a:r>
            <a:endParaRPr lang="ar-SA" dirty="0" smtClean="0">
              <a:cs typeface="Arial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76988"/>
            <a:ext cx="5715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FA5A0D-744A-410D-98F8-3583FCD5B36E}" type="slidenum">
              <a:rPr lang="ar-SA" smtClean="0">
                <a:cs typeface="Arial" pitchFamily="34" charset="0"/>
              </a:rPr>
              <a:pPr/>
              <a:t>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83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22222</TotalTime>
  <Words>795</Words>
  <Application>Microsoft Office PowerPoint</Application>
  <PresentationFormat>A4 Paper (210x297 mm)‎</PresentationFormat>
  <Paragraphs>111</Paragraphs>
  <Slides>14</Slides>
  <Notes>11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Theme1</vt:lpstr>
      <vt:lpstr>الشريحة 1</vt:lpstr>
      <vt:lpstr>المحاضرة السابعة</vt:lpstr>
      <vt:lpstr>عناصر المحاضرة (1 من 2)</vt:lpstr>
      <vt:lpstr>مقدمة </vt:lpstr>
      <vt:lpstr>عملية اقتناء نظم الــERP ذات المستوى العالي High Level ERP Purchase Process</vt:lpstr>
      <vt:lpstr>البحث عن الموردين   Vendor Research</vt:lpstr>
      <vt:lpstr>البحث عن الموردين   Vendor Research</vt:lpstr>
      <vt:lpstr>قائمة مختصرة لموردي نظم  الــERP </vt:lpstr>
      <vt:lpstr>قائمة مختصرة لموردي نظم  الــERP </vt:lpstr>
      <vt:lpstr>مطابقة المتطلبات مع ميزات النظام </vt:lpstr>
      <vt:lpstr>طلب تقديم العروض   Request for Bids (RFB)</vt:lpstr>
      <vt:lpstr>تحليل واقصاء الموردين  Vendor Analysis and Elimination</vt:lpstr>
      <vt:lpstr>تحليل واقصاء الموردين  Vendor Analysis and Elimination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balsabbgh</cp:lastModifiedBy>
  <cp:revision>592</cp:revision>
  <cp:lastPrinted>2012-09-13T04:46:11Z</cp:lastPrinted>
  <dcterms:created xsi:type="dcterms:W3CDTF">2009-10-14T19:14:34Z</dcterms:created>
  <dcterms:modified xsi:type="dcterms:W3CDTF">2012-10-11T07:43:19Z</dcterms:modified>
</cp:coreProperties>
</file>