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19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66" r:id="rId18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83255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10/13/2012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التدريب على نظم الــ</a:t>
            </a:r>
            <a:r>
              <a:rPr lang="en-US" dirty="0" smtClean="0"/>
              <a:t>ERP</a:t>
            </a:r>
            <a:r>
              <a:rPr lang="ar-SA" dirty="0" smtClean="0"/>
              <a:t>   </a:t>
            </a:r>
            <a:r>
              <a:rPr lang="en-US" dirty="0"/>
              <a:t>ERP Training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توفير التدريب لكل موظف يستخدم النظام  وذلك باستعمال بيانات حقيقية وأمثلة متنوعة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التدريب الجيد يتضمن حوالي 90% مما يتم التعرض اليه عند استعمال النظام في الواقع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لطاقم التدريب ان يشمل مدربين يعملون لحساب المورد  ومدربين من شركات الطرف الثالث الذين يتمتعون بتجربة معتبرة في نظام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رصد حاجات التدريب مبكرا لكي يتم تمويلها من طرف الادارة العليا للمنظمة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 عملية استقرار نظم الــ</a:t>
            </a:r>
            <a:r>
              <a:rPr lang="en-US" dirty="0" smtClean="0"/>
              <a:t>ERP</a:t>
            </a:r>
            <a:r>
              <a:rPr lang="ar-SA" dirty="0" smtClean="0"/>
              <a:t>   </a:t>
            </a:r>
            <a:r>
              <a:rPr lang="en-US" dirty="0"/>
              <a:t>Stabilization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تبدأ عملية استقرار (توطيد) النظام  عندما تكون البرمجيات في مرحلة الانتاج واكتمال عملية التدريب بالإضافة الى اكتمال تحويل البيانات الضرورية والاساسية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بعد القيام بالنظام </a:t>
            </a:r>
            <a:r>
              <a:rPr lang="en-US" dirty="0" smtClean="0"/>
              <a:t>GO-Live </a:t>
            </a:r>
            <a:r>
              <a:rPr lang="ar-SA" dirty="0" smtClean="0"/>
              <a:t> تحتاج المنظمة من 60 الى 90 يوم لاستقرار النظام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على موظفي تقنية المعلومات مراقبة البنية التحتية فيما يخص تجاوب النظام </a:t>
            </a:r>
            <a:r>
              <a:rPr lang="en-US" dirty="0" smtClean="0"/>
              <a:t>Response Times </a:t>
            </a:r>
            <a:r>
              <a:rPr lang="ar-SA" dirty="0" smtClean="0"/>
              <a:t>  كما يجب أخذ نسخ احتياطية </a:t>
            </a:r>
            <a:r>
              <a:rPr lang="en-US" dirty="0" smtClean="0"/>
              <a:t>backups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على الخبراء ان يكونوا على أهبة الاستعداد لمساعدة الموظفين من أقسامهم في استعمال النظام على الوجه الصحيح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80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 بعض القضايا التي تظهر خلال عملية استقرار نظم الــ</a:t>
            </a:r>
            <a:r>
              <a:rPr lang="en-US" dirty="0" smtClean="0"/>
              <a:t>ERP</a:t>
            </a:r>
            <a:r>
              <a:rPr lang="ar-SA" dirty="0" smtClean="0"/>
              <a:t>   </a:t>
            </a:r>
            <a:r>
              <a:rPr lang="en-US" sz="3200" dirty="0"/>
              <a:t>Issues Arising During Stabilization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يزيد التخصيص   </a:t>
            </a:r>
            <a:r>
              <a:rPr lang="en-US" dirty="0" smtClean="0"/>
              <a:t>Customization </a:t>
            </a:r>
            <a:r>
              <a:rPr lang="ar-SA" dirty="0" smtClean="0"/>
              <a:t> من تعقيد النظام عندما لا يتم توثيقه ونشره بشكل جيد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ان عدم </a:t>
            </a:r>
            <a:r>
              <a:rPr lang="ar-SA" dirty="0"/>
              <a:t>القدرة على أداء الأنشطة </a:t>
            </a:r>
            <a:r>
              <a:rPr lang="ar-SA" dirty="0" smtClean="0"/>
              <a:t>الخاصة بغرض محدد لا ترجع الى عدم قدرة النظام ، </a:t>
            </a:r>
            <a:r>
              <a:rPr lang="ar-SA" dirty="0"/>
              <a:t>ولكن </a:t>
            </a:r>
            <a:r>
              <a:rPr lang="ar-SA" dirty="0" smtClean="0"/>
              <a:t>لجهل كيفية اداء تلك النشاطات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من المتوقع ان يرتكب المستخدمون اخطاء اثناء استعمالهم النظام للمرة الأولى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في التنفيذ المتوازي لنظم الـ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يتم تشغيل النظام بالتوازي مع النظام القديم مما يتطلب موارد هائلة وينتج عنه التباس وإحباط للموظفين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القيام بالتسوية </a:t>
            </a:r>
            <a:r>
              <a:rPr lang="en-US" dirty="0"/>
              <a:t>Reconciliation</a:t>
            </a:r>
            <a:r>
              <a:rPr lang="ar-SA" dirty="0" smtClean="0">
                <a:cs typeface="Arial" pitchFamily="34" charset="0"/>
              </a:rPr>
              <a:t> بين النظامين القديم والجديد وذلك للتحقق من المدخلات والمخرجات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9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الدعم في فترة ما بعد الانتاج </a:t>
            </a:r>
            <a:r>
              <a:rPr lang="en-US" dirty="0"/>
              <a:t>Postproduction Support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يتمثل الهدف الاساسي من دعم النظام فيما بعد الانتاج في إدارة مختلف عمليات النظام اليومية  و التحقق من أن النظام يقوم بتأدية مهامه على أحسن وجه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يعتبر تنفيذ نظم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فاشلا  عندما تكون مرحلة ما بعد الانتاج غير مرضية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يمكن تخفيض معظم المخاطر التي تواجه المنظمة عند الانتقال الى نظام الــ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بإدارة مرحلة ما قبل القيام بالنظام </a:t>
            </a:r>
            <a:r>
              <a:rPr lang="en-US" dirty="0"/>
              <a:t>pre–Go-live </a:t>
            </a:r>
            <a:r>
              <a:rPr lang="ar-SA" dirty="0" smtClean="0"/>
              <a:t> و القيام ب</a:t>
            </a:r>
            <a:r>
              <a:rPr lang="ar-SA" dirty="0" smtClean="0">
                <a:cs typeface="Arial" pitchFamily="34" charset="0"/>
              </a:rPr>
              <a:t>تدريب الموظفين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اللجوء الى الخبراء في النظام و الاعضاء الفاعلين من فرق المشروع في الحصول على الدعم والاجابة على كل التساؤلات بخصوص النظام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42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الدعم في فترة ما بعد الانتاج </a:t>
            </a:r>
            <a:r>
              <a:rPr lang="en-US" dirty="0"/>
              <a:t>Postproduction Support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  <p:pic>
        <p:nvPicPr>
          <p:cNvPr id="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7050" y="2284678"/>
            <a:ext cx="7261150" cy="3811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05200" y="1600200"/>
            <a:ext cx="2685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Product Life Cycle Chart</a:t>
            </a:r>
          </a:p>
        </p:txBody>
      </p:sp>
    </p:spTree>
    <p:extLst>
      <p:ext uri="{BB962C8B-B14F-4D97-AF65-F5344CB8AC3E}">
        <p14:creationId xmlns:p14="http://schemas.microsoft.com/office/powerpoint/2010/main" xmlns="" val="335323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9182100" cy="1143000"/>
          </a:xfrm>
        </p:spPr>
        <p:txBody>
          <a:bodyPr/>
          <a:lstStyle/>
          <a:p>
            <a:pPr rtl="1">
              <a:defRPr/>
            </a:pPr>
            <a:r>
              <a:rPr lang="ar-SA" sz="4000" dirty="0" smtClean="0"/>
              <a:t>نقل المعرفة    </a:t>
            </a:r>
            <a:r>
              <a:rPr lang="en-US" sz="4000" dirty="0"/>
              <a:t>Knowledge Transfer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وضع آلية لنقل المعرفة والمهارات للموظفين و الجدد منهم خاصة بالإضافة الى اعضاء الفريق خلال وبعد عملية التنفيذ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توثيق متابعة المشروع والتعاون </a:t>
            </a:r>
            <a:r>
              <a:rPr lang="en-US" dirty="0" smtClean="0">
                <a:cs typeface="Arial" pitchFamily="34" charset="0"/>
              </a:rPr>
              <a:t>Collaboration </a:t>
            </a:r>
            <a:r>
              <a:rPr lang="ar-SA" dirty="0" smtClean="0">
                <a:cs typeface="Arial" pitchFamily="34" charset="0"/>
              </a:rPr>
              <a:t> والتواصل وكذلك الخبرة المكتسبة والدروس والعبر المأخوذة من واقع التنفيذ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وضع مخطط لإدارة المعرفة لمراقبة الانتقال من مرحلة تنفيذ الى اخرى مما يمكن من نقل المعرفة بشكل سلس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2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9182100" cy="1143000"/>
          </a:xfrm>
        </p:spPr>
        <p:txBody>
          <a:bodyPr/>
          <a:lstStyle/>
          <a:p>
            <a:pPr rtl="1">
              <a:defRPr/>
            </a:pPr>
            <a:r>
              <a:rPr lang="ar-SA" sz="4000" dirty="0" smtClean="0"/>
              <a:t>نقل المعرفة    </a:t>
            </a:r>
            <a:r>
              <a:rPr lang="en-US" sz="4000" dirty="0"/>
              <a:t>Knowledge Transfer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مخطط إدارة المعرفة بــ:</a:t>
            </a:r>
          </a:p>
          <a:p>
            <a:pPr marL="0" indent="0" rtl="1"/>
            <a:r>
              <a:rPr lang="ar-SA" dirty="0" smtClean="0">
                <a:cs typeface="Arial" pitchFamily="34" charset="0"/>
              </a:rPr>
              <a:t>-    ضمان من اكتساب المعرفة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تقليص كلفة الدعم وذلك لقلة عدد طلبات الدعم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تسهيل تعلم سريع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تعظيم قدرات النظام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تقليص الوقت الضروري لحل المشاكل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ضمان الاستخدام الامثل للنظام 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8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الثامنة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تشغيل النظم ومرحلة ما بعد التنفيذ</a:t>
            </a:r>
          </a:p>
          <a:p>
            <a:pPr>
              <a:lnSpc>
                <a:spcPct val="90000"/>
              </a:lnSpc>
            </a:pPr>
            <a:r>
              <a:rPr lang="en-US" b="1" dirty="0"/>
              <a:t>Operational and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Post</a:t>
            </a:r>
            <a:r>
              <a:rPr lang="ar-SA" b="1" dirty="0" smtClean="0"/>
              <a:t>-</a:t>
            </a:r>
            <a:r>
              <a:rPr lang="en-US" b="1" dirty="0" smtClean="0"/>
              <a:t>implementation</a:t>
            </a:r>
            <a:r>
              <a:rPr lang="en-US" sz="1050" b="1" dirty="0" smtClean="0"/>
              <a:t> </a:t>
            </a:r>
            <a:endParaRPr lang="en-US" sz="1050" b="1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/>
              <a:t>تقييم جاهزية القيام بالنظام    </a:t>
            </a:r>
            <a:r>
              <a:rPr lang="en-US" dirty="0"/>
              <a:t>Go-Live Readiness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جاهزية القيام بالنظام   </a:t>
            </a:r>
            <a:r>
              <a:rPr lang="en-US" dirty="0"/>
              <a:t>Go-Live Readiness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التدريب على نظام الــ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   </a:t>
            </a:r>
            <a:r>
              <a:rPr lang="en-US" dirty="0"/>
              <a:t>ERP Training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استقرار النظام </a:t>
            </a:r>
            <a:r>
              <a:rPr lang="en-US" dirty="0"/>
              <a:t>Stabilization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بعض القضايا التي تظهر في مرحلة الاستقرار  </a:t>
            </a:r>
            <a:r>
              <a:rPr lang="en-US" dirty="0"/>
              <a:t>Issues Arising During Stabilization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الدعم في مرحلة ما بعد الانتاج   </a:t>
            </a:r>
            <a:r>
              <a:rPr lang="en-US" dirty="0"/>
              <a:t>Postproduction Support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(2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/>
              <a:t>نقل </a:t>
            </a:r>
            <a:r>
              <a:rPr lang="ar-SA" dirty="0" smtClean="0"/>
              <a:t>المعرفة    </a:t>
            </a:r>
            <a:r>
              <a:rPr lang="en-US" dirty="0"/>
              <a:t>knowledge transfer</a:t>
            </a:r>
            <a:endParaRPr lang="ar-SA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22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في عملية تقييم الجاهزية الخاصة بالقيام بنظام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r>
              <a:rPr lang="en-US" dirty="0"/>
              <a:t>readiness for </a:t>
            </a:r>
            <a:r>
              <a:rPr lang="en-US" dirty="0" smtClean="0"/>
              <a:t>Go–live </a:t>
            </a:r>
            <a:r>
              <a:rPr lang="ar-SA" dirty="0" smtClean="0"/>
              <a:t>   يجب إكمال كل المهام  والنشاطات التي تم تخطيطها  مما يسمح لإدارة المشروع بالتركيز ومعالجة أي قضية يمكن أن تكون سببا في تأخير القيام بالنظام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إشراك أكبر عدد ممكن من فرق المشروع  بالإضافة الى المستخدمين النهائيين  والمدراء في  عملية تقييم الجاهزية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يكمن معظم نجاح تنفيذ نظم الــ</a:t>
            </a:r>
            <a:r>
              <a:rPr lang="en-US" dirty="0" smtClean="0"/>
              <a:t>ERP</a:t>
            </a:r>
            <a:r>
              <a:rPr lang="ar-SA" dirty="0" smtClean="0"/>
              <a:t> في استقرار النظام  والدعم في فترة ما بعد الانتاج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81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على كل الموارد أن تركز على فهم المستخدم النهائي كيفية استخدام النظام كما يجب حل كل المشاكل التي تطرأ في هذه المرحلة بأقصى سرعة ممكنة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توفر المراقبة المستمرة لمشاكل التنفيذ أرضية صلبة للانتقال من مرحلة الاستقرار الى </a:t>
            </a:r>
            <a:r>
              <a:rPr lang="ar-SA" dirty="0"/>
              <a:t>الدعم </a:t>
            </a:r>
            <a:r>
              <a:rPr lang="ar-SA" dirty="0" smtClean="0"/>
              <a:t> في مرحلة ما بعد الانتاج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تكثيف جهود التدريب بالتزامن مع  عملية  تقييم الجاهزية  ويجب أن تستمر خلال مرحلة الاستقرار ومرحلة  الدعم فيما بعد الانتاج</a:t>
            </a:r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02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628650" y="2144713"/>
          <a:ext cx="7962900" cy="3436937"/>
        </p:xfrm>
        <a:graphic>
          <a:graphicData uri="http://schemas.openxmlformats.org/presentationml/2006/ole">
            <p:oleObj spid="_x0000_s1035" name="Photo Editor Photo" r:id="rId4" imgW="7963590" imgH="3436918" progId="">
              <p:embed/>
            </p:oleObj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 Project Methodology</a:t>
            </a:r>
          </a:p>
        </p:txBody>
      </p:sp>
    </p:spTree>
    <p:extLst>
      <p:ext uri="{BB962C8B-B14F-4D97-AF65-F5344CB8AC3E}">
        <p14:creationId xmlns:p14="http://schemas.microsoft.com/office/powerpoint/2010/main" xmlns="" val="585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تقييم جاهزية القيام بالنظام    </a:t>
            </a:r>
            <a:r>
              <a:rPr lang="en-US" dirty="0"/>
              <a:t>Go-Live Readiness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وضع محطة (نقطة تفتيش) </a:t>
            </a:r>
            <a:r>
              <a:rPr lang="en-US" dirty="0" smtClean="0"/>
              <a:t>Checkpoint</a:t>
            </a:r>
            <a:r>
              <a:rPr lang="ar-SA" dirty="0" smtClean="0"/>
              <a:t> للتأكد من جاهزية القيام بالنظام </a:t>
            </a:r>
            <a:r>
              <a:rPr lang="en-US" dirty="0" smtClean="0"/>
              <a:t>  Readiness </a:t>
            </a:r>
            <a:r>
              <a:rPr lang="ar-SA" dirty="0" smtClean="0"/>
              <a:t>مما يسمح بالتأكد من أن كل الخطوات قد تم تخطيها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يحب تقييم كل من البنية التحتية، التطوير، تهيئة النظام </a:t>
            </a:r>
            <a:r>
              <a:rPr lang="en-US" dirty="0" smtClean="0"/>
              <a:t>configuration</a:t>
            </a:r>
            <a:r>
              <a:rPr lang="ar-SA" dirty="0" smtClean="0"/>
              <a:t> ، التحويل، الاختبار، المواصلات، اصدار التقارير والمستخدمين في عملية تقييم جاهزية القيام بالنظام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توثيق مراجعة الجاهزية وتبليغها لفرق المشروع والشركة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توفير تقرير شامل ومفصل  يحتوي على ملخص تنفيذي خاص بالإدارة العليا</a:t>
            </a:r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146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تقييم جاهزية القيام بالنظام    </a:t>
            </a:r>
            <a:r>
              <a:rPr lang="en-US" dirty="0"/>
              <a:t>Go-Live Readiness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تكون مراجعة الجاهزية و تقرير عن الوضع الحالي  </a:t>
            </a:r>
            <a:r>
              <a:rPr lang="en-US" dirty="0"/>
              <a:t>Status Report </a:t>
            </a:r>
            <a:r>
              <a:rPr lang="ar-SA" dirty="0" smtClean="0"/>
              <a:t>على شكل جدول يبين حالة كل قطاع باختصار مع ذكر النشاطات التي يجب اكمالها قبل القيام بالنظام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لتحديد الجاهزية يجب عقد سلسلة من الاجتماعات ومناقشة حالة كل المهام والنشاطات فيما يخص كل القطاعات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في حالة ملاحظة وجود عدة بنود باللون الاحمر من طرف مكتب إدارة المشروع </a:t>
            </a:r>
            <a:r>
              <a:rPr lang="en-US" dirty="0" smtClean="0"/>
              <a:t>PMO</a:t>
            </a:r>
            <a:r>
              <a:rPr lang="ar-SA" dirty="0" smtClean="0"/>
              <a:t>  للمرة الاولى يقوم المكتب بتركيز فرق المشروع على ما يجب انجازه في مرحلة ما بين تقييم الجاهزية والقيام بالنظام </a:t>
            </a:r>
          </a:p>
          <a:p>
            <a:pPr marL="0" indent="0" rtl="1"/>
            <a:endParaRPr lang="ar-SA" dirty="0" smtClean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19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24245</TotalTime>
  <Words>874</Words>
  <Application>Microsoft Office PowerPoint</Application>
  <PresentationFormat>A4 Paper (210x297 mm)‎</PresentationFormat>
  <Paragraphs>105</Paragraphs>
  <Slides>17</Slides>
  <Notes>14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9" baseType="lpstr">
      <vt:lpstr>Theme1</vt:lpstr>
      <vt:lpstr>Photo Editor Photo</vt:lpstr>
      <vt:lpstr>الشريحة 1</vt:lpstr>
      <vt:lpstr>المحاضرة الثامنة</vt:lpstr>
      <vt:lpstr>عناصر المحاضرة (1 من 2)</vt:lpstr>
      <vt:lpstr>عناصر المحاضرة (2 من 2)</vt:lpstr>
      <vt:lpstr>مقدمة </vt:lpstr>
      <vt:lpstr>مقدمة </vt:lpstr>
      <vt:lpstr>مقدمة </vt:lpstr>
      <vt:lpstr>تقييم جاهزية القيام بالنظام    Go-Live Readiness</vt:lpstr>
      <vt:lpstr>تقييم جاهزية القيام بالنظام    Go-Live Readiness</vt:lpstr>
      <vt:lpstr>التدريب على نظم الــERP   ERP Training</vt:lpstr>
      <vt:lpstr> عملية استقرار نظم الــERP   Stabilization</vt:lpstr>
      <vt:lpstr> بعض القضايا التي تظهر خلال عملية استقرار نظم الــERP   Issues Arising During Stabilization</vt:lpstr>
      <vt:lpstr>الدعم في فترة ما بعد الانتاج Postproduction Support</vt:lpstr>
      <vt:lpstr>الدعم في فترة ما بعد الانتاج Postproduction Support</vt:lpstr>
      <vt:lpstr>نقل المعرفة    Knowledge Transfer</vt:lpstr>
      <vt:lpstr>نقل المعرفة    Knowledge Transfer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615</cp:revision>
  <cp:lastPrinted>2012-09-13T04:46:11Z</cp:lastPrinted>
  <dcterms:created xsi:type="dcterms:W3CDTF">2009-10-14T19:14:34Z</dcterms:created>
  <dcterms:modified xsi:type="dcterms:W3CDTF">2012-10-13T14:23:12Z</dcterms:modified>
</cp:coreProperties>
</file>