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8" r:id="rId2"/>
    <p:sldId id="310" r:id="rId3"/>
    <p:sldId id="311" r:id="rId4"/>
    <p:sldId id="312" r:id="rId5"/>
    <p:sldId id="320" r:id="rId6"/>
    <p:sldId id="313" r:id="rId7"/>
    <p:sldId id="319" r:id="rId8"/>
    <p:sldId id="314" r:id="rId9"/>
    <p:sldId id="315" r:id="rId10"/>
    <p:sldId id="316" r:id="rId11"/>
    <p:sldId id="317" r:id="rId12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9968"/>
    <a:srgbClr val="3B84AF"/>
    <a:srgbClr val="FF3300"/>
    <a:srgbClr val="009900"/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8000" autoAdjust="0"/>
  </p:normalViewPr>
  <p:slideViewPr>
    <p:cSldViewPr>
      <p:cViewPr>
        <p:scale>
          <a:sx n="90" d="100"/>
          <a:sy n="90" d="100"/>
        </p:scale>
        <p:origin x="-1914" y="-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883AF0-0B77-402A-ACC3-2BD1E3978F04}" type="datetimeFigureOut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FC4084A-154A-4322-8C87-BA4D45ED56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2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4084A-154A-4322-8C87-BA4D45ED5695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5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4084A-154A-4322-8C87-BA4D45ED569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5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ECCF8-588A-499B-8722-9419CA66BCF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0E18-89E4-40E8-BE1F-A0F3DFEDE8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39E39-AA74-465D-BEAB-4132B720641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79F90-C32A-4AED-8135-289B3459FF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1E7D-379F-4DF5-A3B8-AD58177CD2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dirty="0" smtClean="0"/>
              <a:t>المحتوى المستوى الأول</a:t>
            </a:r>
            <a:endParaRPr lang="en-US" dirty="0" smtClean="0"/>
          </a:p>
          <a:p>
            <a:pPr lvl="1"/>
            <a:r>
              <a:rPr lang="ar-EG" dirty="0" smtClean="0"/>
              <a:t>المحتوى المستوى الثاني</a:t>
            </a:r>
            <a:endParaRPr lang="en-US" dirty="0" smtClean="0"/>
          </a:p>
          <a:p>
            <a:pPr lvl="2"/>
            <a:r>
              <a:rPr lang="ar-EG" dirty="0" smtClean="0"/>
              <a:t>المحتوى المستوى الثالث</a:t>
            </a:r>
            <a:endParaRPr lang="en-US" dirty="0" smtClean="0"/>
          </a:p>
          <a:p>
            <a:pPr lvl="3"/>
            <a:r>
              <a:rPr lang="ar-EG" dirty="0" smtClean="0"/>
              <a:t>المحتوى المستوى الرابع</a:t>
            </a:r>
            <a:endParaRPr lang="en-US" dirty="0" smtClean="0"/>
          </a:p>
          <a:p>
            <a:pPr lvl="4"/>
            <a:r>
              <a:rPr lang="ar-EG" dirty="0" smtClean="0"/>
              <a:t>المحتوى المستوى الخامس</a:t>
            </a:r>
            <a:endParaRPr lang="en-US" dirty="0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 userDrawn="1"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430911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6592869" y="6323162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 userDrawn="1"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8325321" y="6595646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8" name="Subtitle 2"/>
          <p:cNvSpPr txBox="1">
            <a:spLocks/>
          </p:cNvSpPr>
          <p:nvPr/>
        </p:nvSpPr>
        <p:spPr bwMode="auto">
          <a:xfrm>
            <a:off x="5105400" y="4648200"/>
            <a:ext cx="4464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عمادة التعلم الإلكتروني والتعليم عن بعد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endParaRPr lang="en-US" sz="2400" dirty="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3324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21" name="Title 1"/>
          <p:cNvSpPr txBox="1">
            <a:spLocks/>
          </p:cNvSpPr>
          <p:nvPr/>
        </p:nvSpPr>
        <p:spPr bwMode="auto">
          <a:xfrm>
            <a:off x="152400" y="2819400"/>
            <a:ext cx="541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ar-SA" sz="3600" b="1" dirty="0" smtClean="0">
                <a:solidFill>
                  <a:srgbClr val="CC9B00"/>
                </a:solidFill>
                <a:latin typeface="AYM Wadiy S_U normal."/>
                <a:cs typeface="Times New Roman" pitchFamily="18" charset="0"/>
              </a:rPr>
              <a:t>النظم المتكاملة للمؤسسات</a:t>
            </a:r>
            <a:endParaRPr lang="en-US" sz="3600" b="1" dirty="0" smtClean="0">
              <a:solidFill>
                <a:srgbClr val="CC9B00"/>
              </a:solidFill>
              <a:latin typeface="AYM Wadiy S_U normal.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en-US" sz="3600" b="1" dirty="0" smtClean="0">
              <a:solidFill>
                <a:srgbClr val="CC9B00"/>
              </a:solidFill>
              <a:latin typeface="AYM Wadiy S_U normal.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en-US" sz="3600" b="1" dirty="0" smtClean="0">
              <a:solidFill>
                <a:srgbClr val="CC9B00"/>
              </a:solidFill>
              <a:latin typeface="AYM Wadiy S_U normal.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ar-SA" sz="3600" b="1" dirty="0">
              <a:solidFill>
                <a:srgbClr val="CC9B00"/>
              </a:solidFill>
              <a:latin typeface="AYM Wadiy S_U normal.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ar-SA" sz="3600" b="1" dirty="0">
                <a:solidFill>
                  <a:srgbClr val="CC9B00"/>
                </a:solidFill>
                <a:latin typeface="Calibri" pitchFamily="34" charset="0"/>
                <a:cs typeface="Times New Roman" pitchFamily="18" charset="0"/>
              </a:rPr>
              <a:t>د. </a:t>
            </a:r>
            <a:r>
              <a:rPr lang="ar-SA" sz="3600" b="1" dirty="0" smtClean="0">
                <a:solidFill>
                  <a:srgbClr val="CC9B00"/>
                </a:solidFill>
                <a:latin typeface="Calibri" pitchFamily="34" charset="0"/>
                <a:cs typeface="Times New Roman" pitchFamily="18" charset="0"/>
              </a:rPr>
              <a:t>أحمد محمد الشريف</a:t>
            </a:r>
            <a:endParaRPr lang="ar-SA" sz="3600" b="1" dirty="0">
              <a:solidFill>
                <a:srgbClr val="CC9B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322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5A99C9ED-B57F-4309-A87B-A6BE286C1BA6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/>
          </p:cNvSpPr>
          <p:nvPr/>
        </p:nvSpPr>
        <p:spPr bwMode="auto">
          <a:xfrm>
            <a:off x="838200" y="12065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ar-SA" sz="6400">
              <a:solidFill>
                <a:srgbClr val="376092"/>
              </a:solidFill>
              <a:latin typeface="Calibri" pitchFamily="34" charset="0"/>
              <a:ea typeface="AL-Battar"/>
              <a:cs typeface="AL-Battar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62000" y="1524000"/>
            <a:ext cx="84582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 b="1" dirty="0">
                <a:solidFill>
                  <a:srgbClr val="FF0000"/>
                </a:solidFill>
              </a:rPr>
              <a:t>الساعات المكتبية</a:t>
            </a:r>
            <a:r>
              <a:rPr lang="ar-SA" sz="2800" b="1" dirty="0" smtClean="0">
                <a:solidFill>
                  <a:srgbClr val="FF0000"/>
                </a:solidFill>
              </a:rPr>
              <a:t>:</a:t>
            </a:r>
            <a:r>
              <a:rPr lang="en-US" sz="2800" b="1" dirty="0" smtClean="0">
                <a:solidFill>
                  <a:srgbClr val="FF0000"/>
                </a:solidFill>
              </a:rPr>
              <a:t>     </a:t>
            </a:r>
            <a:r>
              <a:rPr lang="ar-SA" sz="2800" b="1" dirty="0" smtClean="0">
                <a:solidFill>
                  <a:srgbClr val="FF0000"/>
                </a:solidFill>
              </a:rPr>
              <a:t> موقع المقرر</a:t>
            </a:r>
            <a:endParaRPr lang="ar-SA" sz="2800" b="1" dirty="0">
              <a:solidFill>
                <a:srgbClr val="FF0000"/>
              </a:solidFill>
            </a:endParaRPr>
          </a:p>
          <a:p>
            <a:endParaRPr lang="ar-SA" sz="1600" dirty="0">
              <a:solidFill>
                <a:srgbClr val="FF0000"/>
              </a:solidFill>
            </a:endParaRPr>
          </a:p>
          <a:p>
            <a:endParaRPr lang="ar-SA" sz="1600" b="1" dirty="0">
              <a:solidFill>
                <a:srgbClr val="FF0000"/>
              </a:solidFill>
            </a:endParaRPr>
          </a:p>
          <a:p>
            <a:r>
              <a:rPr lang="ar-SA" sz="2800" b="1" dirty="0" smtClean="0">
                <a:solidFill>
                  <a:srgbClr val="FF0000"/>
                </a:solidFill>
              </a:rPr>
              <a:t>رقم </a:t>
            </a:r>
            <a:r>
              <a:rPr lang="ar-SA" sz="2800" b="1" dirty="0">
                <a:solidFill>
                  <a:srgbClr val="FF0000"/>
                </a:solidFill>
              </a:rPr>
              <a:t>جوال المقرر:   </a:t>
            </a:r>
            <a:r>
              <a:rPr lang="ar-SA" sz="3200" dirty="0"/>
              <a:t> </a:t>
            </a:r>
            <a:r>
              <a:rPr lang="ar-SA" sz="2800" b="1" dirty="0">
                <a:solidFill>
                  <a:srgbClr val="FF0000"/>
                </a:solidFill>
              </a:rPr>
              <a:t>موقع المقرر</a:t>
            </a:r>
          </a:p>
          <a:p>
            <a:endParaRPr lang="ar-SA" sz="3600" dirty="0"/>
          </a:p>
          <a:p>
            <a:pPr algn="ctr"/>
            <a:endParaRPr lang="ar-SA" sz="2400" b="1" dirty="0">
              <a:solidFill>
                <a:srgbClr val="FF0000"/>
              </a:solidFill>
            </a:endParaRPr>
          </a:p>
          <a:p>
            <a:pPr algn="ctr"/>
            <a:r>
              <a:rPr lang="ar-SA" sz="2400" b="1" dirty="0">
                <a:solidFill>
                  <a:srgbClr val="FF0000"/>
                </a:solidFill>
              </a:rPr>
              <a:t>سيتم فتح الجوال في الأوقات المحددة أعلاه وسيغلق خارج هذه الأوقات، لذا على الجميع التقيد بهذه الأوقات على أن تكون المواضيع خاصة بالمقرر</a:t>
            </a:r>
          </a:p>
          <a:p>
            <a:endParaRPr lang="ar-SA" sz="1600" dirty="0">
              <a:solidFill>
                <a:srgbClr val="0070C0"/>
              </a:solidFill>
            </a:endParaRPr>
          </a:p>
          <a:p>
            <a:r>
              <a:rPr lang="ar-SA" sz="2800" dirty="0">
                <a:solidFill>
                  <a:srgbClr val="0070C0"/>
                </a:solidFill>
              </a:rPr>
              <a:t>البريد الإلكتروني:</a:t>
            </a:r>
            <a:endParaRPr lang="en-US" sz="2800" dirty="0">
              <a:solidFill>
                <a:srgbClr val="0070C0"/>
              </a:solidFill>
            </a:endParaRPr>
          </a:p>
          <a:p>
            <a:pPr algn="ctr"/>
            <a:r>
              <a:rPr lang="ar-SA" sz="3600" dirty="0"/>
              <a:t> </a:t>
            </a:r>
            <a:r>
              <a:rPr lang="en-US" sz="3600" smtClean="0"/>
              <a:t>am.echerif@gmailcom</a:t>
            </a:r>
            <a:endParaRPr lang="en-US" sz="3600" dirty="0"/>
          </a:p>
        </p:txBody>
      </p:sp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-381000" y="152400"/>
            <a:ext cx="9677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sz="4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الساعات المكتبية وجوال المقرر والبريد الإلكتروني: </a:t>
            </a:r>
            <a:endParaRPr lang="ar-SA" sz="4200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20503" name="Slide Number Placeholder 8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166D75-76A4-47AA-BE44-894D59E1C60C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507" name="Group 5"/>
          <p:cNvGrpSpPr>
            <a:grpSpLocks/>
          </p:cNvGrpSpPr>
          <p:nvPr/>
        </p:nvGrpSpPr>
        <p:grpSpPr bwMode="auto">
          <a:xfrm>
            <a:off x="6543675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1512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34290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09" name="Freeform 6"/>
          <p:cNvSpPr>
            <a:spLocks noEditPoints="1"/>
          </p:cNvSpPr>
          <p:nvPr/>
        </p:nvSpPr>
        <p:spPr bwMode="auto">
          <a:xfrm>
            <a:off x="34290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2109788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8420100" cy="1470025"/>
          </a:xfrm>
        </p:spPr>
        <p:txBody>
          <a:bodyPr/>
          <a:lstStyle/>
          <a:p>
            <a:pPr eaLnBrk="1" hangingPunct="1"/>
            <a:r>
              <a:rPr lang="ar-SA" b="1" smtClean="0">
                <a:solidFill>
                  <a:srgbClr val="376092"/>
                </a:solidFill>
                <a:cs typeface="Arial" pitchFamily="34" charset="0"/>
              </a:rPr>
              <a:t>المحاضرة التمهيدية</a:t>
            </a:r>
            <a:endParaRPr lang="en-US" b="1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14339" name="Subtitle 5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429500" cy="1752600"/>
          </a:xfrm>
        </p:spPr>
        <p:txBody>
          <a:bodyPr/>
          <a:lstStyle/>
          <a:p>
            <a:pPr eaLnBrk="1" hangingPunct="1"/>
            <a:r>
              <a:rPr lang="ar-SA" sz="4800" b="1" dirty="0" smtClean="0">
                <a:solidFill>
                  <a:schemeClr val="tx1"/>
                </a:solidFill>
                <a:cs typeface="Arial" pitchFamily="34" charset="0"/>
              </a:rPr>
              <a:t>معلومات عامة عن</a:t>
            </a:r>
          </a:p>
          <a:p>
            <a:pPr>
              <a:lnSpc>
                <a:spcPct val="80000"/>
              </a:lnSpc>
            </a:pPr>
            <a:r>
              <a:rPr lang="ar-SA" sz="4800" b="1" dirty="0">
                <a:solidFill>
                  <a:srgbClr val="CC9B00"/>
                </a:solidFill>
                <a:latin typeface="AYM Wadiy S_U normal."/>
                <a:cs typeface="Times New Roman" pitchFamily="18" charset="0"/>
              </a:rPr>
              <a:t>النظم المتكاملة للمؤسسات</a:t>
            </a:r>
            <a:endParaRPr lang="en-US" sz="4800" b="1" dirty="0">
              <a:solidFill>
                <a:srgbClr val="CC9B00"/>
              </a:solidFill>
              <a:latin typeface="AYM Wadiy S_U normal."/>
              <a:cs typeface="Times New Roman" pitchFamily="18" charset="0"/>
            </a:endParaRP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491490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5EC9D41-3139-4685-B976-7058317B13B2}" type="slidenum">
              <a:rPr lang="ar-SA" sz="1400" smtClean="0">
                <a:cs typeface="Arial" pitchFamily="34" charset="0"/>
              </a:rPr>
              <a:pPr/>
              <a:t>2</a:t>
            </a:fld>
            <a:endParaRPr lang="en-US" sz="140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dirty="0" smtClean="0"/>
              <a:t>عناصر المحاضرة</a:t>
            </a:r>
            <a:endParaRPr lang="en-US" dirty="0"/>
          </a:p>
        </p:txBody>
      </p:sp>
      <p:sp>
        <p:nvSpPr>
          <p:cNvPr id="15363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 eaLnBrk="1" hangingPunct="1">
              <a:buFont typeface="Arial" pitchFamily="34" charset="0"/>
              <a:buChar char="•"/>
            </a:pPr>
            <a:r>
              <a:rPr lang="ar-SA" b="1" smtClean="0">
                <a:cs typeface="Arial" pitchFamily="34" charset="0"/>
              </a:rPr>
              <a:t>توصيف المقرر</a:t>
            </a:r>
          </a:p>
          <a:p>
            <a:pPr rtl="1" eaLnBrk="1" hangingPunct="1">
              <a:buFont typeface="Arial" pitchFamily="34" charset="0"/>
              <a:buChar char="•"/>
            </a:pPr>
            <a:endParaRPr lang="ar-SA" sz="2000" b="1" smtClean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Char char="•"/>
            </a:pPr>
            <a:r>
              <a:rPr lang="ar-SA" b="1" smtClean="0">
                <a:cs typeface="Arial" pitchFamily="34" charset="0"/>
              </a:rPr>
              <a:t>الخطة الدراسية للمقرر</a:t>
            </a:r>
          </a:p>
          <a:p>
            <a:pPr>
              <a:buFont typeface="Arial" pitchFamily="34" charset="0"/>
              <a:buChar char="•"/>
            </a:pPr>
            <a:endParaRPr lang="ar-SA" sz="2000" b="1" smtClean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Char char="•"/>
            </a:pPr>
            <a:r>
              <a:rPr lang="ar-SA" b="1" smtClean="0">
                <a:cs typeface="Arial" pitchFamily="34" charset="0"/>
              </a:rPr>
              <a:t>المرجع المعتمد</a:t>
            </a:r>
          </a:p>
          <a:p>
            <a:pPr>
              <a:buFont typeface="Arial" pitchFamily="34" charset="0"/>
              <a:buChar char="•"/>
            </a:pPr>
            <a:endParaRPr lang="ar-SA" sz="2000" b="1" smtClean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Char char="•"/>
            </a:pPr>
            <a:r>
              <a:rPr lang="ar-SA" b="1" smtClean="0">
                <a:cs typeface="Arial" pitchFamily="34" charset="0"/>
              </a:rPr>
              <a:t>طريقة التقييم بالمقرر</a:t>
            </a:r>
          </a:p>
          <a:p>
            <a:pPr>
              <a:buFont typeface="Arial" pitchFamily="34" charset="0"/>
              <a:buChar char="•"/>
            </a:pPr>
            <a:endParaRPr lang="ar-SA" sz="2000" b="1" smtClean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Char char="•"/>
            </a:pPr>
            <a:r>
              <a:rPr lang="ar-SA" b="1" smtClean="0">
                <a:cs typeface="Arial" pitchFamily="34" charset="0"/>
              </a:rPr>
              <a:t>الساعات المكتبية وجوال المقرر والبريد الإلكتروني</a:t>
            </a:r>
          </a:p>
          <a:p>
            <a:r>
              <a:rPr lang="en-US" b="1" smtClean="0">
                <a:cs typeface="Arial" pitchFamily="34" charset="0"/>
              </a:rPr>
              <a:t> </a:t>
            </a:r>
          </a:p>
          <a:p>
            <a:r>
              <a:rPr lang="en-GB" b="1" smtClean="0">
                <a:cs typeface="Arial" pitchFamily="34" charset="0"/>
              </a:rPr>
              <a:t>  </a:t>
            </a:r>
            <a:r>
              <a:rPr lang="en-US" b="1" smtClean="0">
                <a:cs typeface="Arial" pitchFamily="34" charset="0"/>
              </a:rPr>
              <a:t>     </a:t>
            </a:r>
            <a:r>
              <a:rPr lang="en-GB" b="1" smtClean="0">
                <a:cs typeface="Arial" pitchFamily="34" charset="0"/>
              </a:rPr>
              <a:t>     </a:t>
            </a:r>
            <a:endParaRPr lang="ar-EG" b="1" smtClean="0">
              <a:cs typeface="Arial" pitchFamily="34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E9547F-1F95-44ED-BFB2-AFEB5B270D4F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915400" cy="1143000"/>
          </a:xfrm>
        </p:spPr>
        <p:txBody>
          <a:bodyPr/>
          <a:lstStyle/>
          <a:p>
            <a:pPr>
              <a:defRPr/>
            </a:pPr>
            <a:r>
              <a:rPr lang="ar-SA" dirty="0" smtClean="0">
                <a:cs typeface="Arial" pitchFamily="34" charset="0"/>
              </a:rPr>
              <a:t>توصيف المقرر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9677400" cy="4678362"/>
          </a:xfrm>
        </p:spPr>
        <p:txBody>
          <a:bodyPr/>
          <a:lstStyle/>
          <a:p>
            <a:pPr marL="52388" indent="-52388" defTabSz="339725" rtl="1"/>
            <a:r>
              <a:rPr lang="en-US" b="1" dirty="0"/>
              <a:t>ي</a:t>
            </a:r>
            <a:r>
              <a:rPr lang="ar-SA" b="1" dirty="0"/>
              <a:t>تناول هذا المقرر نظم المعلومات المتكاملة والمعروفة باسم نظم تخطيط الموارد الشاملة والمصممة لدعم حاجات المنظمة من شتى المعلومات</a:t>
            </a:r>
            <a:r>
              <a:rPr lang="en-US" b="1" dirty="0"/>
              <a:t>. بالإضافة </a:t>
            </a:r>
            <a:r>
              <a:rPr lang="en-US" b="1" dirty="0" err="1" smtClean="0"/>
              <a:t>إلى</a:t>
            </a:r>
            <a:r>
              <a:rPr lang="ar-SA" b="1" dirty="0" smtClean="0"/>
              <a:t> </a:t>
            </a:r>
            <a:r>
              <a:rPr lang="en-US" b="1" dirty="0" smtClean="0"/>
              <a:t> </a:t>
            </a:r>
            <a:r>
              <a:rPr lang="en-US" b="1" dirty="0"/>
              <a:t>ذلك</a:t>
            </a:r>
            <a:r>
              <a:rPr lang="en-US" b="1" dirty="0" smtClean="0"/>
              <a:t>،</a:t>
            </a:r>
            <a:r>
              <a:rPr lang="ar-SA" b="1" dirty="0" smtClean="0"/>
              <a:t> </a:t>
            </a:r>
            <a:r>
              <a:rPr lang="en-US" b="1" dirty="0" smtClean="0"/>
              <a:t> </a:t>
            </a:r>
            <a:r>
              <a:rPr lang="en-US" b="1" dirty="0" err="1"/>
              <a:t>يتطرق</a:t>
            </a:r>
            <a:r>
              <a:rPr lang="en-US" b="1" dirty="0"/>
              <a:t> </a:t>
            </a:r>
            <a:r>
              <a:rPr lang="en-US" b="1" dirty="0" err="1"/>
              <a:t>المقرر</a:t>
            </a:r>
            <a:r>
              <a:rPr lang="en-US" b="1" dirty="0"/>
              <a:t> </a:t>
            </a:r>
            <a:r>
              <a:rPr lang="en-US" b="1" dirty="0" err="1"/>
              <a:t>بمنظور</a:t>
            </a:r>
            <a:r>
              <a:rPr lang="en-US" b="1" dirty="0"/>
              <a:t> </a:t>
            </a:r>
            <a:r>
              <a:rPr lang="en-US" b="1" dirty="0" err="1"/>
              <a:t>شمولي</a:t>
            </a:r>
            <a:r>
              <a:rPr lang="en-US" b="1" dirty="0"/>
              <a:t> </a:t>
            </a:r>
            <a:r>
              <a:rPr lang="en-US" b="1" dirty="0" err="1"/>
              <a:t>إلى</a:t>
            </a:r>
            <a:r>
              <a:rPr lang="en-US" b="1" dirty="0"/>
              <a:t> </a:t>
            </a:r>
            <a:r>
              <a:rPr lang="en-US" b="1" dirty="0" err="1"/>
              <a:t>أنظمة</a:t>
            </a:r>
            <a:r>
              <a:rPr lang="en-US" b="1" dirty="0"/>
              <a:t> </a:t>
            </a:r>
            <a:r>
              <a:rPr lang="en-US" b="1" dirty="0" err="1"/>
              <a:t>المعلومات</a:t>
            </a:r>
            <a:r>
              <a:rPr lang="en-US" b="1" dirty="0"/>
              <a:t>، </a:t>
            </a:r>
            <a:r>
              <a:rPr lang="en-US" b="1" dirty="0" err="1"/>
              <a:t>إجراءات</a:t>
            </a:r>
            <a:r>
              <a:rPr lang="en-US" b="1" dirty="0"/>
              <a:t>  </a:t>
            </a:r>
            <a:r>
              <a:rPr lang="en-US" b="1" dirty="0" err="1"/>
              <a:t>الأعمال</a:t>
            </a:r>
            <a:r>
              <a:rPr lang="en-US" b="1" dirty="0"/>
              <a:t> </a:t>
            </a:r>
            <a:r>
              <a:rPr lang="en-US" b="1" dirty="0" err="1"/>
              <a:t>العامة</a:t>
            </a:r>
            <a:r>
              <a:rPr lang="en-US" b="1" dirty="0"/>
              <a:t>، </a:t>
            </a:r>
            <a:r>
              <a:rPr lang="en-US" b="1" dirty="0" err="1"/>
              <a:t>اعادة</a:t>
            </a:r>
            <a:r>
              <a:rPr lang="en-US" b="1" dirty="0"/>
              <a:t> </a:t>
            </a:r>
            <a:r>
              <a:rPr lang="en-US" b="1" dirty="0" err="1"/>
              <a:t>الهندسة</a:t>
            </a:r>
            <a:r>
              <a:rPr lang="en-US" b="1" dirty="0"/>
              <a:t> </a:t>
            </a:r>
            <a:r>
              <a:rPr lang="en-US" b="1" dirty="0" err="1"/>
              <a:t>وإدارة</a:t>
            </a:r>
            <a:r>
              <a:rPr lang="en-US" b="1" dirty="0"/>
              <a:t> </a:t>
            </a:r>
            <a:r>
              <a:rPr lang="en-US" b="1" dirty="0" err="1"/>
              <a:t>التغيير</a:t>
            </a:r>
            <a:r>
              <a:rPr lang="en-US" b="1" dirty="0"/>
              <a:t> </a:t>
            </a:r>
            <a:r>
              <a:rPr lang="en-US" b="1" dirty="0" err="1"/>
              <a:t>وكذلك</a:t>
            </a:r>
            <a:r>
              <a:rPr lang="en-US" b="1" dirty="0"/>
              <a:t> </a:t>
            </a:r>
            <a:r>
              <a:rPr lang="en-US" b="1" dirty="0" err="1"/>
              <a:t>إلى</a:t>
            </a:r>
            <a:r>
              <a:rPr lang="en-US" b="1" dirty="0"/>
              <a:t> </a:t>
            </a:r>
            <a:r>
              <a:rPr lang="en-US" b="1" dirty="0" err="1"/>
              <a:t>نماذج</a:t>
            </a:r>
            <a:r>
              <a:rPr lang="en-US" b="1" dirty="0"/>
              <a:t> </a:t>
            </a:r>
            <a:r>
              <a:rPr lang="en-US" b="1" dirty="0" err="1"/>
              <a:t>المؤسسة</a:t>
            </a:r>
            <a:r>
              <a:rPr lang="en-US" b="1" dirty="0"/>
              <a:t> </a:t>
            </a:r>
            <a:r>
              <a:rPr lang="en-US" b="1" dirty="0" err="1"/>
              <a:t>المرجعية</a:t>
            </a:r>
            <a:r>
              <a:rPr lang="en-US" b="1" dirty="0"/>
              <a:t>. </a:t>
            </a:r>
            <a:r>
              <a:rPr lang="en-US" b="1" dirty="0" err="1"/>
              <a:t>كما</a:t>
            </a:r>
            <a:r>
              <a:rPr lang="en-US" b="1" dirty="0"/>
              <a:t> </a:t>
            </a:r>
            <a:r>
              <a:rPr lang="en-US" b="1" dirty="0" err="1"/>
              <a:t>يتم</a:t>
            </a:r>
            <a:r>
              <a:rPr lang="en-US" b="1" dirty="0"/>
              <a:t> </a:t>
            </a:r>
            <a:r>
              <a:rPr lang="en-US" b="1" dirty="0" err="1"/>
              <a:t>عرض</a:t>
            </a:r>
            <a:r>
              <a:rPr lang="en-US" b="1" dirty="0"/>
              <a:t> </a:t>
            </a:r>
            <a:r>
              <a:rPr lang="en-US" b="1" dirty="0" err="1"/>
              <a:t>بعض</a:t>
            </a:r>
            <a:r>
              <a:rPr lang="en-US" b="1" dirty="0"/>
              <a:t> </a:t>
            </a:r>
            <a:r>
              <a:rPr lang="en-US" b="1" dirty="0" err="1"/>
              <a:t>القضايا</a:t>
            </a:r>
            <a:r>
              <a:rPr lang="en-US" b="1" dirty="0"/>
              <a:t>  </a:t>
            </a:r>
            <a:r>
              <a:rPr lang="en-US" b="1" dirty="0" err="1"/>
              <a:t>المتعلقة</a:t>
            </a:r>
            <a:r>
              <a:rPr lang="en-US" b="1" dirty="0"/>
              <a:t> </a:t>
            </a:r>
            <a:r>
              <a:rPr lang="en-US" b="1" dirty="0" err="1"/>
              <a:t>بتحليل</a:t>
            </a:r>
            <a:r>
              <a:rPr lang="en-US" b="1" dirty="0"/>
              <a:t> </a:t>
            </a:r>
            <a:r>
              <a:rPr lang="en-US" b="1" dirty="0" err="1"/>
              <a:t>وتصميم</a:t>
            </a:r>
            <a:r>
              <a:rPr lang="en-US" b="1" dirty="0"/>
              <a:t> </a:t>
            </a:r>
            <a:r>
              <a:rPr lang="en-US" b="1" dirty="0" err="1"/>
              <a:t>وتنفيذ</a:t>
            </a:r>
            <a:r>
              <a:rPr lang="en-US" b="1" dirty="0"/>
              <a:t> </a:t>
            </a:r>
            <a:r>
              <a:rPr lang="en-US" b="1" dirty="0" err="1"/>
              <a:t>وتهيئة</a:t>
            </a:r>
            <a:r>
              <a:rPr lang="en-US" b="1" dirty="0"/>
              <a:t> </a:t>
            </a:r>
            <a:r>
              <a:rPr lang="en-US" b="1" dirty="0" err="1"/>
              <a:t>تلك</a:t>
            </a:r>
            <a:r>
              <a:rPr lang="en-US" b="1" dirty="0"/>
              <a:t> </a:t>
            </a:r>
            <a:r>
              <a:rPr lang="en-US" b="1" dirty="0" err="1"/>
              <a:t>النظم</a:t>
            </a:r>
            <a:r>
              <a:rPr lang="en-US" b="1" dirty="0"/>
              <a:t>. </a:t>
            </a:r>
            <a:endParaRPr lang="en-US" dirty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EFDB14-E376-4862-A2A1-E591130444B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915400" cy="1143000"/>
          </a:xfrm>
        </p:spPr>
        <p:txBody>
          <a:bodyPr/>
          <a:lstStyle/>
          <a:p>
            <a:pPr>
              <a:defRPr/>
            </a:pPr>
            <a:r>
              <a:rPr lang="ar-SA" dirty="0" smtClean="0">
                <a:cs typeface="Arial" pitchFamily="34" charset="0"/>
              </a:rPr>
              <a:t>نتائج التعلم</a:t>
            </a:r>
            <a:endParaRPr lang="ar-SA" dirty="0" smtClean="0">
              <a:cs typeface="Arial" pitchFamily="34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9677400" cy="4678362"/>
          </a:xfrm>
        </p:spPr>
        <p:txBody>
          <a:bodyPr/>
          <a:lstStyle/>
          <a:p>
            <a:pPr marL="52388" indent="-52388" defTabSz="339725" rtl="1"/>
            <a:r>
              <a:rPr lang="ar-SA" b="1" dirty="0" smtClean="0"/>
              <a:t>في نهاية المقرر يكون الطلبة قادرين على:</a:t>
            </a:r>
            <a:r>
              <a:rPr lang="en-US" b="1" dirty="0" smtClean="0"/>
              <a:t> </a:t>
            </a:r>
            <a:r>
              <a:rPr lang="ar-SA" b="1" dirty="0" smtClean="0"/>
              <a:t>   </a:t>
            </a:r>
          </a:p>
          <a:p>
            <a:pPr marL="457200" indent="-457200" defTabSz="339725" rtl="1">
              <a:buFont typeface="Wingdings" pitchFamily="2" charset="2"/>
              <a:buChar char="ü"/>
            </a:pPr>
            <a:r>
              <a:rPr lang="ar-SA" dirty="0" smtClean="0"/>
              <a:t>تعريف المسائل المتعلقة نظم المؤسسات </a:t>
            </a:r>
            <a:r>
              <a:rPr lang="en-US" dirty="0" smtClean="0"/>
              <a:t>Enterprise Systems</a:t>
            </a:r>
            <a:r>
              <a:rPr lang="ar-SA" dirty="0" smtClean="0"/>
              <a:t> وتكامل النظم  </a:t>
            </a:r>
            <a:r>
              <a:rPr lang="en-US" dirty="0" smtClean="0"/>
              <a:t>System Integration</a:t>
            </a:r>
            <a:r>
              <a:rPr lang="ar-SA" dirty="0" smtClean="0"/>
              <a:t> </a:t>
            </a:r>
          </a:p>
          <a:p>
            <a:pPr marL="457200" indent="-457200" defTabSz="339725" rtl="1">
              <a:buFont typeface="Wingdings" pitchFamily="2" charset="2"/>
              <a:buChar char="ü"/>
            </a:pPr>
            <a:r>
              <a:rPr lang="ar-SA" dirty="0" smtClean="0"/>
              <a:t>التعرف على المعماريات الأساسية لنظم المؤسسات واستراتيجيات التنفيذ  </a:t>
            </a:r>
            <a:r>
              <a:rPr lang="en-US" dirty="0" smtClean="0"/>
              <a:t>Implementation </a:t>
            </a:r>
            <a:r>
              <a:rPr lang="ar-SA" dirty="0" smtClean="0"/>
              <a:t>  </a:t>
            </a:r>
          </a:p>
          <a:p>
            <a:pPr marL="457200" indent="-457200" defTabSz="339725" rtl="1">
              <a:buFont typeface="Wingdings" pitchFamily="2" charset="2"/>
              <a:buChar char="ü"/>
            </a:pPr>
            <a:r>
              <a:rPr lang="ar-SA" dirty="0" smtClean="0"/>
              <a:t>اختيار البرمجيات المناسبة والشركة المنفذة  </a:t>
            </a:r>
            <a:r>
              <a:rPr lang="en-US" dirty="0" smtClean="0"/>
              <a:t>Vendor</a:t>
            </a:r>
            <a:r>
              <a:rPr lang="ar-SA" dirty="0" smtClean="0"/>
              <a:t> </a:t>
            </a:r>
          </a:p>
          <a:p>
            <a:pPr marL="457200" indent="-457200" defTabSz="339725" rtl="1">
              <a:buFont typeface="Wingdings" pitchFamily="2" charset="2"/>
              <a:buChar char="ü"/>
            </a:pPr>
            <a:r>
              <a:rPr lang="ar-SA" dirty="0" smtClean="0"/>
              <a:t>التعرف على المسائل الأساسية في إدارة المشاريع</a:t>
            </a:r>
            <a:endParaRPr lang="en-US" dirty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EFDB14-E376-4862-A2A1-E591130444B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98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915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cs typeface="Arial" pitchFamily="34" charset="0"/>
              </a:rPr>
              <a:t>الخطة الدراسية للمقرر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0" y="808037"/>
            <a:ext cx="9525000" cy="5287963"/>
          </a:xfrm>
        </p:spPr>
        <p:txBody>
          <a:bodyPr/>
          <a:lstStyle/>
          <a:p>
            <a:pPr algn="just" rtl="1">
              <a:lnSpc>
                <a:spcPct val="80000"/>
              </a:lnSpc>
              <a:defRPr/>
            </a:pPr>
            <a:r>
              <a:rPr lang="en-US" dirty="0" smtClean="0">
                <a:cs typeface="Arial" pitchFamily="34" charset="0"/>
              </a:rPr>
              <a:t>      </a:t>
            </a:r>
            <a:r>
              <a:rPr lang="ar-SA" dirty="0" smtClean="0">
                <a:cs typeface="Arial" pitchFamily="34" charset="0"/>
              </a:rPr>
              <a:t>يغطي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المقرر الأجزاء التالية:</a:t>
            </a:r>
          </a:p>
          <a:p>
            <a:pPr algn="just" rtl="1">
              <a:lnSpc>
                <a:spcPct val="80000"/>
              </a:lnSpc>
              <a:defRPr/>
            </a:pPr>
            <a:endParaRPr lang="ar-SA" dirty="0" smtClean="0">
              <a:cs typeface="Arial" pitchFamily="34" charset="0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مقدمة</a:t>
            </a:r>
            <a:r>
              <a:rPr lang="ar-SA" sz="2400" dirty="0" smtClean="0">
                <a:cs typeface="+mj-cs"/>
              </a:rPr>
              <a:t> عن نظم المؤسسات</a:t>
            </a:r>
            <a:r>
              <a:rPr lang="ar-SA" sz="1800" dirty="0" smtClean="0">
                <a:cs typeface="+mj-cs"/>
              </a:rPr>
              <a:t>   </a:t>
            </a:r>
            <a:r>
              <a:rPr lang="en-US" sz="1800" dirty="0">
                <a:cs typeface="+mj-cs"/>
              </a:rPr>
              <a:t>Introduction to Enterprise Systems for Management</a:t>
            </a:r>
            <a:endParaRPr lang="ar-SA" sz="1800" dirty="0" smtClean="0">
              <a:cs typeface="+mj-cs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تكامل النظم  </a:t>
            </a:r>
            <a:r>
              <a:rPr lang="en-US" sz="2400" dirty="0">
                <a:cs typeface="+mj-cs"/>
              </a:rPr>
              <a:t>Systems Integration</a:t>
            </a:r>
            <a:endParaRPr lang="ar-SA" sz="2400" dirty="0">
              <a:cs typeface="+mj-cs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معمارية نظم المؤسسات</a:t>
            </a:r>
            <a:r>
              <a:rPr lang="en-US" sz="2400" dirty="0">
                <a:cs typeface="+mj-cs"/>
              </a:rPr>
              <a:t>Enterprise Systems Architecture     </a:t>
            </a:r>
            <a:r>
              <a:rPr lang="ar-SA" sz="2400" dirty="0">
                <a:cs typeface="+mj-cs"/>
              </a:rPr>
              <a:t>  </a:t>
            </a:r>
            <a:endParaRPr lang="en-US" sz="2400" dirty="0">
              <a:cs typeface="+mj-cs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دورة حياة تطوير النظم  </a:t>
            </a:r>
            <a:r>
              <a:rPr lang="en-US" sz="2400" dirty="0">
                <a:cs typeface="+mj-cs"/>
              </a:rPr>
              <a:t>Development Life Cycle</a:t>
            </a:r>
            <a:endParaRPr lang="ar-SA" sz="2400" dirty="0">
              <a:cs typeface="+mj-cs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استراتيجيات  التنفيذ     </a:t>
            </a:r>
            <a:r>
              <a:rPr lang="en-US" sz="2400" dirty="0">
                <a:cs typeface="+mj-cs"/>
              </a:rPr>
              <a:t>Implementation Strategies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smtClean="0">
                <a:cs typeface="+mj-cs"/>
              </a:rPr>
              <a:t>  </a:t>
            </a: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اختيار البرمجيات والباعة      </a:t>
            </a:r>
            <a:r>
              <a:rPr lang="en-US" sz="2400" dirty="0">
                <a:cs typeface="+mj-cs"/>
              </a:rPr>
              <a:t>Software and Vendor Selection</a:t>
            </a:r>
            <a:r>
              <a:rPr lang="ar-SA" sz="2400" dirty="0">
                <a:cs typeface="+mj-cs"/>
              </a:rPr>
              <a:t> </a:t>
            </a:r>
            <a:r>
              <a:rPr lang="ar-SA" sz="2000" dirty="0" smtClean="0">
                <a:cs typeface="+mj-cs"/>
              </a:rPr>
              <a:t>       </a:t>
            </a: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تشغيل النظم وادارة مرحلة ما بعد التنفيذ      </a:t>
            </a:r>
            <a:r>
              <a:rPr lang="en-US" sz="2400" dirty="0">
                <a:cs typeface="+mj-cs"/>
              </a:rPr>
              <a:t>Operations and </a:t>
            </a:r>
            <a:r>
              <a:rPr lang="en-US" sz="2400" dirty="0" err="1">
                <a:cs typeface="+mj-cs"/>
              </a:rPr>
              <a:t>Postimplementation</a:t>
            </a:r>
            <a:r>
              <a:rPr lang="ar-SA" sz="2400" dirty="0">
                <a:cs typeface="+mj-cs"/>
              </a:rPr>
              <a:t> </a:t>
            </a:r>
            <a:r>
              <a:rPr lang="ar-SA" sz="2000" dirty="0" smtClean="0">
                <a:cs typeface="+mj-cs"/>
              </a:rPr>
              <a:t>    </a:t>
            </a: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إدارة البرامج والمشاريع     </a:t>
            </a:r>
            <a:r>
              <a:rPr lang="en-US" sz="2400" dirty="0">
                <a:cs typeface="+mj-cs"/>
              </a:rPr>
              <a:t>Program and Project Management</a:t>
            </a:r>
            <a:r>
              <a:rPr lang="ar-SA" sz="2400" dirty="0">
                <a:cs typeface="+mj-cs"/>
              </a:rPr>
              <a:t>     </a:t>
            </a: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/>
              <a:defRPr/>
            </a:pPr>
            <a:r>
              <a:rPr lang="ar-SA" sz="2400" dirty="0">
                <a:cs typeface="+mj-cs"/>
              </a:rPr>
              <a:t>التغيير التنظيمي وإعادة هندسة العمليات   </a:t>
            </a:r>
            <a:r>
              <a:rPr lang="en-US" sz="2400" dirty="0">
                <a:cs typeface="+mj-cs"/>
              </a:rPr>
              <a:t>Organizational Change and Business Process Reengineering</a:t>
            </a:r>
            <a:r>
              <a:rPr lang="ar-SA" sz="1600" dirty="0" smtClean="0">
                <a:cs typeface="+mj-cs"/>
              </a:rPr>
              <a:t>   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DD1AA8-6C44-473D-A39B-92AEB4A7274D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9220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cs typeface="Arial" pitchFamily="34" charset="0"/>
              </a:rPr>
              <a:t>الخطة الدراسية للمقرر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341437"/>
            <a:ext cx="8686800" cy="4830763"/>
          </a:xfrm>
        </p:spPr>
        <p:txBody>
          <a:bodyPr/>
          <a:lstStyle/>
          <a:p>
            <a:pPr algn="just" rtl="1">
              <a:lnSpc>
                <a:spcPct val="80000"/>
              </a:lnSpc>
              <a:defRPr/>
            </a:pPr>
            <a:endParaRPr lang="ar-SA" dirty="0" smtClean="0">
              <a:cs typeface="Arial" pitchFamily="34" charset="0"/>
            </a:endParaRP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 startAt="10"/>
              <a:defRPr/>
            </a:pPr>
            <a:r>
              <a:rPr lang="ar-SA" sz="2400" dirty="0"/>
              <a:t>أخلاقيات و إدارة الأمن    </a:t>
            </a:r>
            <a:r>
              <a:rPr lang="en-US" sz="2400" dirty="0"/>
              <a:t>Global, Ethics and </a:t>
            </a:r>
            <a:r>
              <a:rPr lang="en-US" sz="2400" dirty="0" smtClean="0"/>
              <a:t>Security </a:t>
            </a:r>
            <a:r>
              <a:rPr lang="en-US" sz="2400" dirty="0"/>
              <a:t>Management</a:t>
            </a:r>
            <a:endParaRPr lang="ar-SA" sz="2400" dirty="0"/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 startAt="10"/>
              <a:defRPr/>
            </a:pPr>
            <a:r>
              <a:rPr lang="ar-SA" sz="2400" dirty="0"/>
              <a:t>إدارة سلسلة التموين    </a:t>
            </a:r>
            <a:r>
              <a:rPr lang="en-US" sz="2400" dirty="0"/>
              <a:t>Supply Chain Management</a:t>
            </a:r>
            <a:r>
              <a:rPr lang="ar-SA" sz="2400" dirty="0"/>
              <a:t>    </a:t>
            </a:r>
          </a:p>
          <a:p>
            <a:pPr marL="514350" indent="-514350" algn="just" rtl="1">
              <a:lnSpc>
                <a:spcPts val="2200"/>
              </a:lnSpc>
              <a:buFont typeface="+mj-lt"/>
              <a:buAutoNum type="arabicPeriod" startAt="10"/>
              <a:defRPr/>
            </a:pPr>
            <a:r>
              <a:rPr lang="ar-SA" sz="2400" dirty="0"/>
              <a:t>إدارة العلاقات مع العملاء     </a:t>
            </a:r>
            <a:r>
              <a:rPr lang="en-US" sz="2400" dirty="0" smtClean="0"/>
              <a:t>Customer </a:t>
            </a:r>
            <a:r>
              <a:rPr lang="en-US" sz="2400" dirty="0"/>
              <a:t>Relationship </a:t>
            </a:r>
            <a:r>
              <a:rPr lang="en-US" sz="2400" dirty="0" smtClean="0"/>
              <a:t>Management</a:t>
            </a:r>
            <a:r>
              <a:rPr lang="ar-SA" sz="2400" dirty="0" smtClean="0"/>
              <a:t>    </a:t>
            </a:r>
          </a:p>
          <a:p>
            <a:pPr marL="0" indent="0" algn="just" rtl="1">
              <a:lnSpc>
                <a:spcPts val="2200"/>
              </a:lnSpc>
              <a:defRPr/>
            </a:pPr>
            <a:endParaRPr lang="ar-SA" sz="2400" dirty="0"/>
          </a:p>
          <a:p>
            <a:pPr marL="0" indent="0" algn="just" rtl="1">
              <a:lnSpc>
                <a:spcPts val="2200"/>
              </a:lnSpc>
              <a:defRPr/>
            </a:pPr>
            <a:endParaRPr lang="ar-SA" sz="2400" dirty="0"/>
          </a:p>
          <a:p>
            <a:pPr marL="0" indent="0" algn="just" rtl="1">
              <a:lnSpc>
                <a:spcPts val="2200"/>
              </a:lnSpc>
              <a:defRPr/>
            </a:pPr>
            <a:r>
              <a:rPr lang="ar-SA" sz="2400" dirty="0" smtClean="0"/>
              <a:t>2+3 :  </a:t>
            </a:r>
            <a:r>
              <a:rPr lang="en-US" sz="2400" dirty="0" smtClean="0"/>
              <a:t>---&lt;</a:t>
            </a:r>
            <a:r>
              <a:rPr lang="ar-SA" sz="2400" dirty="0" smtClean="0"/>
              <a:t> </a:t>
            </a:r>
            <a:r>
              <a:rPr lang="en-US" sz="2400" dirty="0" smtClean="0"/>
              <a:t>  </a:t>
            </a:r>
            <a:r>
              <a:rPr lang="ar-SA" sz="2400" dirty="0" smtClean="0"/>
              <a:t>  المواصفات التقنية لنظم ال</a:t>
            </a:r>
            <a:r>
              <a:rPr lang="en-US" sz="2400" dirty="0" smtClean="0"/>
              <a:t>ERP</a:t>
            </a:r>
            <a:r>
              <a:rPr lang="ar-SA" sz="2400" dirty="0" smtClean="0"/>
              <a:t> + حافز لدراسة عملية التنفيذ دون  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ar-SA" sz="2400" dirty="0"/>
              <a:t> </a:t>
            </a:r>
            <a:r>
              <a:rPr lang="ar-SA" sz="2400" dirty="0" smtClean="0"/>
              <a:t>                   </a:t>
            </a:r>
            <a:r>
              <a:rPr lang="ar-SA" sz="2400" dirty="0" smtClean="0"/>
              <a:t>التطرق الى مسألة التكامل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ar-SA" sz="1600" dirty="0" smtClean="0">
                <a:cs typeface="+mj-cs"/>
              </a:rPr>
              <a:t>  </a:t>
            </a:r>
            <a:r>
              <a:rPr lang="ar-SA" sz="2400" dirty="0" smtClean="0"/>
              <a:t>4-7:   </a:t>
            </a:r>
            <a:r>
              <a:rPr lang="en-US" sz="2400" dirty="0" smtClean="0"/>
              <a:t>----&lt;</a:t>
            </a:r>
            <a:r>
              <a:rPr lang="ar-SA" sz="2400" dirty="0" smtClean="0"/>
              <a:t>   دورة حياة نظم  ال</a:t>
            </a:r>
            <a:r>
              <a:rPr lang="en-US" sz="2400" dirty="0" smtClean="0"/>
              <a:t>ERP</a:t>
            </a:r>
            <a:r>
              <a:rPr lang="ar-SA" sz="2400" dirty="0" smtClean="0"/>
              <a:t> + اختيار البرمجيات والشركة المنفذة والرخص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ar-SA" sz="2400" dirty="0" smtClean="0"/>
              <a:t>8-10 : </a:t>
            </a:r>
            <a:r>
              <a:rPr lang="en-US" sz="2400" dirty="0" smtClean="0"/>
              <a:t>----&lt;</a:t>
            </a:r>
            <a:r>
              <a:rPr lang="ar-SA" sz="2400" dirty="0" smtClean="0"/>
              <a:t>  المسائل المتعلقة بالأفراد  وإدارة التغيير في المنظمة + مراحل التنفيذ وما  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ar-SA" sz="2400" dirty="0"/>
              <a:t> </a:t>
            </a:r>
            <a:r>
              <a:rPr lang="ar-SA" sz="2400" dirty="0" smtClean="0"/>
              <a:t>                  بعدها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en-US" sz="2400" dirty="0"/>
              <a:t>11</a:t>
            </a:r>
            <a:r>
              <a:rPr lang="en-US" sz="2400" dirty="0" smtClean="0"/>
              <a:t> </a:t>
            </a:r>
            <a:r>
              <a:rPr lang="ar-SA" sz="2400" dirty="0" smtClean="0"/>
              <a:t>-12: </a:t>
            </a:r>
            <a:r>
              <a:rPr lang="en-US" sz="2400" dirty="0" smtClean="0"/>
              <a:t>----&lt;</a:t>
            </a:r>
            <a:r>
              <a:rPr lang="ar-SA" sz="2400" dirty="0" smtClean="0"/>
              <a:t> ملحقات نظم ال </a:t>
            </a:r>
            <a:r>
              <a:rPr lang="en-US" sz="2400" dirty="0" smtClean="0"/>
              <a:t>ERP</a:t>
            </a:r>
            <a:r>
              <a:rPr lang="ar-SA" sz="2400" dirty="0" smtClean="0"/>
              <a:t>  أي إدارة سلسلة التموين </a:t>
            </a:r>
            <a:r>
              <a:rPr lang="en-US" sz="2400" dirty="0" smtClean="0"/>
              <a:t>SCM </a:t>
            </a:r>
            <a:r>
              <a:rPr lang="ar-SA" sz="2400" dirty="0" smtClean="0"/>
              <a:t>  + إدارة موارد </a:t>
            </a:r>
            <a:r>
              <a:rPr lang="en-US" sz="2400" dirty="0" smtClean="0"/>
              <a:t> </a:t>
            </a:r>
          </a:p>
          <a:p>
            <a:pPr marL="0" indent="0" algn="just" rtl="1">
              <a:lnSpc>
                <a:spcPts val="2200"/>
              </a:lnSpc>
              <a:defRPr/>
            </a:pPr>
            <a:r>
              <a:rPr lang="en-US" sz="2400" dirty="0"/>
              <a:t> </a:t>
            </a:r>
            <a:r>
              <a:rPr lang="en-US" sz="2400" dirty="0" smtClean="0"/>
              <a:t>             </a:t>
            </a:r>
            <a:r>
              <a:rPr lang="ar-SA" sz="2400" dirty="0" smtClean="0"/>
              <a:t>العملاء  </a:t>
            </a:r>
            <a:r>
              <a:rPr lang="en-US" sz="2400" dirty="0" smtClean="0"/>
              <a:t>CRM</a:t>
            </a:r>
            <a:r>
              <a:rPr lang="ar-SA" sz="2400" dirty="0" smtClean="0"/>
              <a:t> </a:t>
            </a:r>
            <a:r>
              <a:rPr lang="en-US" sz="2400" dirty="0" smtClean="0"/>
              <a:t>) </a:t>
            </a:r>
            <a:r>
              <a:rPr lang="ar-SA" sz="2400" dirty="0" smtClean="0"/>
              <a:t> العلاقات مع العملاء : الجودة والفاعلية + تقليص التكاليف)  </a:t>
            </a:r>
            <a:endParaRPr lang="ar-SA" sz="2400" dirty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DD1AA8-6C44-473D-A39B-92AEB4A7274D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4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9220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cs typeface="Arial" pitchFamily="34" charset="0"/>
              </a:rPr>
              <a:t>المرجع المعتمد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9448800" cy="4525963"/>
          </a:xfrm>
        </p:spPr>
        <p:txBody>
          <a:bodyPr/>
          <a:lstStyle/>
          <a:p>
            <a:pPr rtl="1" eaLnBrk="1" hangingPunct="1">
              <a:defRPr/>
            </a:pPr>
            <a:r>
              <a:rPr lang="ar-SA" sz="2800" b="1" dirty="0" smtClean="0">
                <a:cs typeface="Arial" pitchFamily="34" charset="0"/>
              </a:rPr>
              <a:t>المرجع المعتمد للمقرر هو الكتاب :</a:t>
            </a:r>
          </a:p>
          <a:p>
            <a:pPr rtl="1" eaLnBrk="1" hangingPunct="1">
              <a:defRPr/>
            </a:pPr>
            <a:endParaRPr lang="ar-SA" sz="2800" b="1" dirty="0" smtClean="0">
              <a:cs typeface="Arial" pitchFamily="34" charset="0"/>
            </a:endParaRPr>
          </a:p>
          <a:p>
            <a:pPr rtl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cs typeface="Arial" pitchFamily="34" charset="0"/>
              </a:rPr>
              <a:t>Enterprise Systems For Management</a:t>
            </a:r>
            <a:endParaRPr lang="ar-SA" sz="28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 rtl="1">
              <a:lnSpc>
                <a:spcPct val="80000"/>
              </a:lnSpc>
              <a:defRPr/>
            </a:pPr>
            <a:endParaRPr lang="ar-SA" sz="2800" b="1" dirty="0" smtClean="0">
              <a:cs typeface="Arial" pitchFamily="34" charset="0"/>
            </a:endParaRPr>
          </a:p>
          <a:p>
            <a:pPr rtl="1">
              <a:lnSpc>
                <a:spcPct val="80000"/>
              </a:lnSpc>
              <a:defRPr/>
            </a:pPr>
            <a:r>
              <a:rPr lang="en-US" sz="2800" b="1" dirty="0" err="1" smtClean="0">
                <a:cs typeface="Arial" pitchFamily="34" charset="0"/>
              </a:rPr>
              <a:t>Luvai</a:t>
            </a:r>
            <a:r>
              <a:rPr lang="en-US" sz="2800" b="1" dirty="0" smtClean="0">
                <a:cs typeface="Arial" pitchFamily="34" charset="0"/>
              </a:rPr>
              <a:t> </a:t>
            </a:r>
            <a:r>
              <a:rPr lang="en-US" sz="2800" b="1" dirty="0" err="1" smtClean="0">
                <a:cs typeface="Arial" pitchFamily="34" charset="0"/>
              </a:rPr>
              <a:t>Motiwalla</a:t>
            </a:r>
            <a:r>
              <a:rPr lang="en-US" sz="2800" b="1" dirty="0" smtClean="0">
                <a:cs typeface="Arial" pitchFamily="34" charset="0"/>
              </a:rPr>
              <a:t> and Jeff Thompson</a:t>
            </a:r>
            <a:endParaRPr lang="ar-SA" sz="2800" b="1" dirty="0" smtClean="0">
              <a:cs typeface="Arial" pitchFamily="34" charset="0"/>
            </a:endParaRPr>
          </a:p>
          <a:p>
            <a:pPr rtl="1">
              <a:lnSpc>
                <a:spcPct val="80000"/>
              </a:lnSpc>
              <a:defRPr/>
            </a:pPr>
            <a:endParaRPr lang="ar-SA" sz="2800" b="1" dirty="0" smtClean="0">
              <a:cs typeface="Arial" pitchFamily="34" charset="0"/>
            </a:endParaRPr>
          </a:p>
          <a:p>
            <a:pPr algn="r" rtl="1">
              <a:lnSpc>
                <a:spcPct val="80000"/>
              </a:lnSpc>
              <a:defRPr/>
            </a:pPr>
            <a:r>
              <a:rPr lang="ar-SA" sz="2800" b="1" dirty="0" smtClean="0">
                <a:cs typeface="Arial" pitchFamily="34" charset="0"/>
              </a:rPr>
              <a:t> </a:t>
            </a:r>
            <a:r>
              <a:rPr lang="en-US" sz="2800" b="1" dirty="0" smtClean="0">
                <a:cs typeface="Arial" pitchFamily="34" charset="0"/>
              </a:rPr>
              <a:t>Prentice Hall, 2009</a:t>
            </a:r>
            <a:endParaRPr lang="ar-SA" sz="2800" b="1" dirty="0" smtClean="0">
              <a:cs typeface="Arial" pitchFamily="34" charset="0"/>
            </a:endParaRPr>
          </a:p>
          <a:p>
            <a:pPr rtl="1">
              <a:lnSpc>
                <a:spcPct val="80000"/>
              </a:lnSpc>
              <a:defRPr/>
            </a:pP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defRPr/>
            </a:pPr>
            <a:endParaRPr lang="ar-SA" sz="2800" b="1" dirty="0" smtClean="0">
              <a:cs typeface="Arial" pitchFamily="34" charset="0"/>
            </a:endParaRPr>
          </a:p>
          <a:p>
            <a:pPr marL="0" indent="0" rtl="1">
              <a:defRPr/>
            </a:pPr>
            <a:endParaRPr lang="en-US" sz="2800" b="1" dirty="0" smtClean="0"/>
          </a:p>
          <a:p>
            <a:pPr rtl="1">
              <a:defRPr/>
            </a:pP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defRPr/>
            </a:pPr>
            <a:endParaRPr lang="en-US" sz="2800" b="1" dirty="0" smtClean="0">
              <a:cs typeface="Arial" pitchFamily="34" charset="0"/>
            </a:endParaRP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E229AFA-BC95-46AF-A416-837EB6511DF4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9220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cs typeface="Arial" pitchFamily="34" charset="0"/>
              </a:rPr>
              <a:t>طريقة التقييم بالمقرر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677400" cy="4525963"/>
          </a:xfrm>
        </p:spPr>
        <p:txBody>
          <a:bodyPr/>
          <a:lstStyle/>
          <a:p>
            <a:pPr marL="514350" indent="-514350" algn="just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FF0000"/>
                </a:solidFill>
                <a:cs typeface="+mn-cs"/>
              </a:rPr>
              <a:t>الأعمال الفصلية من 30 درجة على النحو التالي: </a:t>
            </a:r>
          </a:p>
          <a:p>
            <a:pPr lvl="1" algn="just" rtl="1">
              <a:buFont typeface="Arial" pitchFamily="34" charset="0"/>
              <a:buChar char="•"/>
              <a:defRPr/>
            </a:pPr>
            <a:r>
              <a:rPr lang="ar-SA" sz="2400" b="1" dirty="0" smtClean="0">
                <a:cs typeface="+mn-cs"/>
              </a:rPr>
              <a:t>المشاركة في منتدى المقرر والمنتدى العام 				10 درجات</a:t>
            </a:r>
          </a:p>
          <a:p>
            <a:pPr lvl="1" algn="just" rtl="1">
              <a:buFont typeface="Arial" pitchFamily="34" charset="0"/>
              <a:buChar char="•"/>
              <a:defRPr/>
            </a:pPr>
            <a:r>
              <a:rPr lang="ar-SA" sz="2400" b="1" dirty="0" smtClean="0">
                <a:cs typeface="+mn-cs"/>
              </a:rPr>
              <a:t>حضور المحاضرات المسجلة والمحاضرات المباشرة			10 درجات</a:t>
            </a:r>
          </a:p>
          <a:p>
            <a:pPr lvl="2" algn="just" rtl="1">
              <a:buFont typeface="Arial" pitchFamily="34" charset="0"/>
              <a:buChar char="•"/>
              <a:defRPr/>
            </a:pPr>
            <a:r>
              <a:rPr lang="ar-SA" sz="2000" b="1" dirty="0" smtClean="0">
                <a:cs typeface="+mn-cs"/>
              </a:rPr>
              <a:t>يجب عدم التأخر في حضور المحاضرات لأنها قد تحجب بعد فترة محددة</a:t>
            </a:r>
          </a:p>
          <a:p>
            <a:pPr lvl="1" algn="just" rtl="1">
              <a:buFont typeface="Arial" pitchFamily="34" charset="0"/>
              <a:buChar char="•"/>
              <a:defRPr/>
            </a:pPr>
            <a:r>
              <a:rPr lang="ar-SA" sz="2400" b="1" dirty="0" smtClean="0">
                <a:cs typeface="+mn-cs"/>
              </a:rPr>
              <a:t>الواجبات المنزلية							10 درجات</a:t>
            </a:r>
          </a:p>
          <a:p>
            <a:pPr lvl="2" algn="just" rtl="1">
              <a:buFont typeface="Arial" pitchFamily="34" charset="0"/>
              <a:buChar char="•"/>
              <a:defRPr/>
            </a:pPr>
            <a:r>
              <a:rPr lang="ar-SA" sz="2000" b="1" dirty="0" smtClean="0">
                <a:cs typeface="+mn-cs"/>
              </a:rPr>
              <a:t>ستقسم الدرجات على عدد من الواجبات التي سترفع على النظام حيث ستكون مفتوحة لفترة محددة وسيكون عدد المحاولات فيها محدود.</a:t>
            </a:r>
          </a:p>
          <a:p>
            <a:pPr lvl="2" algn="just" rtl="1">
              <a:buFont typeface="Arial" pitchFamily="34" charset="0"/>
              <a:buChar char="•"/>
              <a:defRPr/>
            </a:pPr>
            <a:endParaRPr lang="ar-SA" sz="2000" b="1" dirty="0" smtClean="0">
              <a:cs typeface="+mn-cs"/>
            </a:endParaRPr>
          </a:p>
          <a:p>
            <a:pPr marL="514350" indent="-514350" algn="just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FF0000"/>
                </a:solidFill>
                <a:cs typeface="+mn-cs"/>
              </a:rPr>
              <a:t>الإختبار النهائي من 70 درجة:</a:t>
            </a:r>
          </a:p>
          <a:p>
            <a:pPr marL="914400" lvl="1" indent="-514350" algn="just" rtl="1">
              <a:buFont typeface="Arial" pitchFamily="34" charset="0"/>
              <a:buChar char="•"/>
              <a:defRPr/>
            </a:pPr>
            <a:r>
              <a:rPr lang="ar-SA" sz="2400" b="1" dirty="0" smtClean="0">
                <a:cs typeface="+mn-cs"/>
              </a:rPr>
              <a:t>يتألف الاختبار النهائي لهذا المقرر من 70 سؤال من الاسئلة متعددة الخيارات حصرياً</a:t>
            </a:r>
          </a:p>
          <a:p>
            <a:pPr algn="just" rtl="1">
              <a:defRPr/>
            </a:pPr>
            <a:endParaRPr lang="ar-SA" sz="2800" b="1" dirty="0" smtClean="0">
              <a:cs typeface="+mn-cs"/>
            </a:endParaRPr>
          </a:p>
          <a:p>
            <a:pPr algn="just" rtl="1" eaLnBrk="1" hangingPunct="1"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4D3F14-C9DA-4CF4-AB86-AB6FA1561012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</TotalTime>
  <Words>402</Words>
  <Application>Microsoft Office PowerPoint</Application>
  <PresentationFormat>A4 Paper (210x297 mm)</PresentationFormat>
  <Paragraphs>101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المحاضرة التمهيدية</vt:lpstr>
      <vt:lpstr>عناصر المحاضرة</vt:lpstr>
      <vt:lpstr>توصيف المقرر</vt:lpstr>
      <vt:lpstr>نتائج التعلم</vt:lpstr>
      <vt:lpstr>الخطة الدراسية للمقرر</vt:lpstr>
      <vt:lpstr>الخطة الدراسية للمقرر</vt:lpstr>
      <vt:lpstr>المرجع المعتمد</vt:lpstr>
      <vt:lpstr>طريقة التقييم بالمقرر</vt:lpstr>
      <vt:lpstr>الساعات المكتبية وجوال المقرر والبريد الإلكتروني: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Ahmed Mohammed Elcherif</cp:lastModifiedBy>
  <cp:revision>123</cp:revision>
  <cp:lastPrinted>2012-09-13T05:49:00Z</cp:lastPrinted>
  <dcterms:created xsi:type="dcterms:W3CDTF">2009-10-14T19:14:34Z</dcterms:created>
  <dcterms:modified xsi:type="dcterms:W3CDTF">2012-09-13T05:49:44Z</dcterms:modified>
</cp:coreProperties>
</file>