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17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66" r:id="rId16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8" autoAdjust="0"/>
    <p:restoredTop sz="83255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10/13/2012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28600"/>
            <a:ext cx="8915400" cy="1143000"/>
          </a:xfrm>
        </p:spPr>
        <p:txBody>
          <a:bodyPr/>
          <a:lstStyle/>
          <a:p>
            <a:pPr lvl="2" rtl="1"/>
            <a:r>
              <a:rPr lang="ar-SA" sz="4000" kern="1200" dirty="0">
                <a:solidFill>
                  <a:schemeClr val="accent1">
                    <a:lumMod val="75000"/>
                  </a:schemeClr>
                </a:solidFill>
                <a:ea typeface="+mj-ea"/>
                <a:cs typeface="Arabic Transparent" pitchFamily="2" charset="-78"/>
              </a:rPr>
              <a:t>قيادة المشروع  </a:t>
            </a:r>
            <a:r>
              <a:rPr lang="en-US" sz="4000" kern="1200" dirty="0">
                <a:solidFill>
                  <a:schemeClr val="accent1">
                    <a:lumMod val="75000"/>
                  </a:schemeClr>
                </a:solidFill>
                <a:ea typeface="+mj-ea"/>
                <a:cs typeface="Arabic Transparent" pitchFamily="2" charset="-78"/>
              </a:rPr>
              <a:t>Project Leadership</a:t>
            </a:r>
            <a:endParaRPr lang="ar-SA" sz="4000" kern="1200" dirty="0">
              <a:solidFill>
                <a:schemeClr val="accent1">
                  <a:lumMod val="75000"/>
                </a:schemeClr>
              </a:solidFill>
              <a:ea typeface="+mj-ea"/>
              <a:cs typeface="Arabic Transparent" pitchFamily="2" charset="-78"/>
            </a:endParaRP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85000"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لكي يعتبر ناجحا يجب على مكتب ادارة المشروع ان يدير مخاطر تنفيذ المشروع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يحتاج مكتب ادارة المشروع  الى مراقبة ومعالجة ما يلي خلال تنفيذ مشروع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اطلاق المشروع </a:t>
            </a:r>
            <a:r>
              <a:rPr lang="en-US" dirty="0"/>
              <a:t>Project start-up </a:t>
            </a:r>
            <a:r>
              <a:rPr lang="ar-SA" dirty="0" smtClean="0"/>
              <a:t> وذلك باستقطاب الأشخاص بما يناسب حاجة المشروع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التفاعل ما بين الاهداف و الاشخاص في مختلف المجالات الوظيفية والفنية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التزام الادارة العليا طوال مدة المشروع</a:t>
            </a:r>
          </a:p>
          <a:p>
            <a:pPr marL="457200" lvl="1" indent="-457200" rtl="1">
              <a:buFontTx/>
              <a:buChar char="-"/>
            </a:pPr>
            <a:r>
              <a:rPr lang="ar-SA" dirty="0" smtClean="0"/>
              <a:t>دوران الاستشاريين والموظفين   </a:t>
            </a:r>
            <a:r>
              <a:rPr lang="en-US" sz="2000" dirty="0"/>
              <a:t>Staff and professional consultant turnover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اتخاذ القرارات المبنية على التخمين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الموظفون والمستخدمون السلبيون والعدوانيون  </a:t>
            </a:r>
            <a:r>
              <a:rPr lang="en-US" dirty="0" smtClean="0"/>
              <a:t>Aggressive    </a:t>
            </a:r>
            <a:r>
              <a:rPr lang="ar-SA" dirty="0" smtClean="0"/>
              <a:t>   </a:t>
            </a:r>
          </a:p>
          <a:p>
            <a:pPr marL="457200" indent="-457200" rtl="1">
              <a:buFontTx/>
              <a:buChar char="-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04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28600"/>
            <a:ext cx="8915400" cy="1143000"/>
          </a:xfrm>
        </p:spPr>
        <p:txBody>
          <a:bodyPr/>
          <a:lstStyle/>
          <a:p>
            <a:pPr lvl="2" rtl="1"/>
            <a:r>
              <a:rPr lang="ar-SA" sz="4000" kern="1200" dirty="0">
                <a:solidFill>
                  <a:schemeClr val="accent1">
                    <a:lumMod val="75000"/>
                  </a:schemeClr>
                </a:solidFill>
                <a:ea typeface="+mj-ea"/>
                <a:cs typeface="Arabic Transparent" pitchFamily="2" charset="-78"/>
              </a:rPr>
              <a:t>قيادة المشروع  </a:t>
            </a:r>
            <a:r>
              <a:rPr lang="en-US" sz="4000" kern="1200" dirty="0">
                <a:solidFill>
                  <a:schemeClr val="accent1">
                    <a:lumMod val="75000"/>
                  </a:schemeClr>
                </a:solidFill>
                <a:ea typeface="+mj-ea"/>
                <a:cs typeface="Arabic Transparent" pitchFamily="2" charset="-78"/>
              </a:rPr>
              <a:t>Project Leadership</a:t>
            </a:r>
            <a:endParaRPr lang="ar-SA" sz="4000" kern="1200" dirty="0">
              <a:solidFill>
                <a:schemeClr val="accent1">
                  <a:lumMod val="75000"/>
                </a:schemeClr>
              </a:solidFill>
              <a:ea typeface="+mj-ea"/>
              <a:cs typeface="Arabic Transparent" pitchFamily="2" charset="-7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Sample Organization Project Management Office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96073873"/>
              </p:ext>
            </p:extLst>
          </p:nvPr>
        </p:nvGraphicFramePr>
        <p:xfrm>
          <a:off x="951467" y="2133600"/>
          <a:ext cx="7582933" cy="4114800"/>
        </p:xfrm>
        <a:graphic>
          <a:graphicData uri="http://schemas.openxmlformats.org/presentationml/2006/ole">
            <p:oleObj spid="_x0000_s5125" name="Photo Editor Photo" r:id="rId4" imgW="8047417" imgH="594411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8968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28600"/>
            <a:ext cx="8915400" cy="1143000"/>
          </a:xfrm>
        </p:spPr>
        <p:txBody>
          <a:bodyPr/>
          <a:lstStyle/>
          <a:p>
            <a:pPr rtl="1"/>
            <a:r>
              <a:rPr lang="ar-SA" dirty="0">
                <a:cs typeface="Arial" pitchFamily="34" charset="0"/>
              </a:rPr>
              <a:t>عوامل النجاح الأساسية والحاسمة  </a:t>
            </a:r>
            <a:r>
              <a:rPr lang="en-US" dirty="0"/>
              <a:t>Critical Success Factors</a:t>
            </a:r>
            <a:endParaRPr lang="ar-SA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عملية اتخاذ القرار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تسهم عملية اتخاذ القرار الواضحة والمنظمة في تقليل عدد المشاكل والقضايا المتعلقة بإطار المشروع، الفعالية والانتاجية خلال طور تنفيذ النظام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اطار المشروع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يعرف الاطار ما يجب على المشروع توفيره و تغيير الاطار يعني ان المشروع يواجه صعوبات في تحقيق الاهداف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العمال الجماعي</a:t>
            </a:r>
          </a:p>
          <a:p>
            <a:pPr marL="0" indent="0" rtl="1"/>
            <a:r>
              <a:rPr lang="ar-SA" dirty="0" smtClean="0"/>
              <a:t>- يتم تكوين فرق المشروع  من موظفي المنظمة بالإضافة الى اشخاص يتم توظيفهم  وايضا استشاريين خارجيين ويجب عليهم العمل جماعيا لتحقيق هدف واحد منشود</a:t>
            </a:r>
          </a:p>
          <a:p>
            <a:pPr marL="457200" indent="-457200" rtl="1">
              <a:buFontTx/>
              <a:buChar char="-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28600"/>
            <a:ext cx="8915400" cy="1143000"/>
          </a:xfrm>
        </p:spPr>
        <p:txBody>
          <a:bodyPr/>
          <a:lstStyle/>
          <a:p>
            <a:pPr rtl="1"/>
            <a:r>
              <a:rPr lang="ar-SA" dirty="0">
                <a:cs typeface="Arial" pitchFamily="34" charset="0"/>
              </a:rPr>
              <a:t>عوامل النجاح الأساسية والحاسمة  </a:t>
            </a:r>
            <a:r>
              <a:rPr lang="en-US" dirty="0"/>
              <a:t>Critical Success Factors</a:t>
            </a:r>
            <a:endParaRPr lang="ar-SA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ادارة التغيير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تعتبر من مهام مدير المشروع التواصل فيما يخص اهمية المشروع الى كافة المنظمة من اعلاها الى اسفلها وذلك باستخدام التواصل و التدريب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فريق التنفيذ والفريق التنفيذي  </a:t>
            </a:r>
            <a:r>
              <a:rPr lang="en-US" dirty="0"/>
              <a:t>Implementation Team and Executive Team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يعتبر دور مدير البرنامج ومدير المشروع حاسما في انجاح المشروع</a:t>
            </a:r>
          </a:p>
          <a:p>
            <a:pPr marL="457200" indent="-457200" rtl="1">
              <a:buFont typeface="Courier New" pitchFamily="49" charset="0"/>
              <a:buChar char="o"/>
            </a:pPr>
            <a:r>
              <a:rPr lang="ar-SA" dirty="0" smtClean="0"/>
              <a:t>هناك 3 خيارات في اختيار فريق التنفيذ : من موظفي تقنية المعلومات  أو من شركات الاستشارة الخارجية أو من موظفي المورد</a:t>
            </a:r>
          </a:p>
          <a:p>
            <a:pPr marL="0" indent="0" rtl="1"/>
            <a:r>
              <a:rPr lang="ar-SA" dirty="0" smtClean="0"/>
              <a:t>-يعتبر دعم الادارة العليا والتزامها ذا اهمية قصوى خلال كل مراحل المشروع</a:t>
            </a:r>
          </a:p>
          <a:p>
            <a:pPr marL="457200" indent="-457200" rtl="1">
              <a:buFontTx/>
              <a:buChar char="-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81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28600"/>
            <a:ext cx="8915400" cy="1143000"/>
          </a:xfrm>
        </p:spPr>
        <p:txBody>
          <a:bodyPr/>
          <a:lstStyle/>
          <a:p>
            <a:pPr rtl="1"/>
            <a:r>
              <a:rPr lang="ar-SA" dirty="0"/>
              <a:t>إدارة التغييرات التي تطرأ على   إطار المشروع </a:t>
            </a:r>
            <a:r>
              <a:rPr lang="en-US" dirty="0"/>
              <a:t>Managing Scope Creep</a:t>
            </a:r>
            <a:r>
              <a:rPr lang="ar-SA" dirty="0"/>
              <a:t>  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تعتبر عملية ادارة التغييرات التي تطرأ على إطار المشروع حاسمة في انجاح المشروع عندما تكون مخططة بشكل محكم وجيد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يمكن اعتبار تغير الاطار الاصلي للمشروع  في حالة ما اذا لم تعمل وظيفة معينة بالشكل المطلوب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عند اجراء تغيير على اطار المشروع  يجب توثيق التكاليف ووقت التنفيذ الاضافي لكي يتم التقييم واتخاذ القرار الصائب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يتمثل الورق الابيض </a:t>
            </a:r>
            <a:r>
              <a:rPr lang="en-US" i="1" dirty="0"/>
              <a:t>White </a:t>
            </a:r>
            <a:r>
              <a:rPr lang="en-US" i="1" dirty="0" smtClean="0"/>
              <a:t>Paper</a:t>
            </a:r>
            <a:r>
              <a:rPr lang="ar-SA" i="1" dirty="0" smtClean="0"/>
              <a:t> في وصف القضية او الوظيفة الجديدة بما يشمل كل الخيارات المتوفرة  وجوانبها الايجابية والسلبية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59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</a:t>
            </a:r>
            <a:r>
              <a:rPr lang="ar-SA" smtClean="0"/>
              <a:t>التاسعة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إدارة البرامج والمشاريع</a:t>
            </a:r>
          </a:p>
          <a:p>
            <a:pPr>
              <a:lnSpc>
                <a:spcPct val="90000"/>
              </a:lnSpc>
            </a:pPr>
            <a:r>
              <a:rPr lang="en-US" b="1" dirty="0"/>
              <a:t>PROGRAM AND PROJECT MANAGEMENT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إدارة المشروع </a:t>
            </a:r>
            <a:r>
              <a:rPr lang="en-US" dirty="0"/>
              <a:t>Project </a:t>
            </a:r>
            <a:r>
              <a:rPr lang="en-US" dirty="0" smtClean="0"/>
              <a:t>Management</a:t>
            </a:r>
            <a:r>
              <a:rPr lang="ar-SA" dirty="0" smtClean="0"/>
              <a:t> 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فريق المشروع   </a:t>
            </a:r>
            <a:r>
              <a:rPr lang="en-US" dirty="0"/>
              <a:t>Project Team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خبراء الميدان وخبراء الوحدات </a:t>
            </a:r>
            <a:r>
              <a:rPr lang="en-US" dirty="0"/>
              <a:t>Module Experts and Subject Matter Experts</a:t>
            </a:r>
            <a:endParaRPr lang="ar-SA" dirty="0" smtClean="0"/>
          </a:p>
          <a:p>
            <a:pPr lvl="2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قيادة المشروع  </a:t>
            </a:r>
            <a:r>
              <a:rPr lang="en-US" dirty="0"/>
              <a:t>Project Leadership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عوامل النجاح الأساسية والحاسمة  </a:t>
            </a:r>
            <a:r>
              <a:rPr lang="en-US" dirty="0"/>
              <a:t>Critical Success Factors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إدارة التغييرات التي تطرأ على   إطار المشروع </a:t>
            </a:r>
            <a:r>
              <a:rPr lang="en-US" dirty="0"/>
              <a:t>Managing Scope </a:t>
            </a:r>
            <a:r>
              <a:rPr lang="en-US" dirty="0" smtClean="0"/>
              <a:t>Creep</a:t>
            </a:r>
            <a:r>
              <a:rPr lang="ar-SA" dirty="0" smtClean="0"/>
              <a:t>  </a:t>
            </a:r>
            <a:endParaRPr lang="ar-SA" dirty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يقوم فريق المشروع ببناء أسس متينة يقوم عليها تنفيذ مشروع الـ</a:t>
            </a:r>
            <a:r>
              <a:rPr lang="en-US" dirty="0" smtClean="0"/>
              <a:t>ERP</a:t>
            </a:r>
            <a:r>
              <a:rPr lang="ar-SA" dirty="0" smtClean="0"/>
              <a:t>  الذي يحقق الأهداف الخاصة بالأعمال و ذلك في حدود الميزانية ووقت تنفيذ المشروع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يضمن مكتب إدارة المشروع  أن فرق المشروع تعمل بشكل جماعي وتقوم بمعالجة كل القضايا بفعالية وفي الوقت المحدد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على مدير المشروع ان يكون قادرا على: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معالجة القضايا المتعلقة بكيفية عمل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استعمال مهارات عالية في التفاوض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العمل مع فرق المشروع بشكل جيد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استعمال الدهاء السياسي خلال التنفيذ</a:t>
            </a:r>
            <a:endParaRPr lang="ar-SA" dirty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2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Management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67110029"/>
              </p:ext>
            </p:extLst>
          </p:nvPr>
        </p:nvGraphicFramePr>
        <p:xfrm>
          <a:off x="914400" y="1600200"/>
          <a:ext cx="4572000" cy="4197575"/>
        </p:xfrm>
        <a:graphic>
          <a:graphicData uri="http://schemas.openxmlformats.org/presentationml/2006/ole">
            <p:oleObj spid="_x0000_s2055" name="Photo Editor Photo" r:id="rId4" imgW="5784081" imgH="53116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7881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فريق المشروع 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تتمثل إدارة البرامج </a:t>
            </a:r>
            <a:r>
              <a:rPr lang="en-US" dirty="0"/>
              <a:t>Program management</a:t>
            </a:r>
            <a:r>
              <a:rPr lang="ar-SA" dirty="0" smtClean="0"/>
              <a:t> في التنسيق الإداري لعدة مشاريع مرتبطة بعضها ببعض وذلك خلال فترة زمنية محدودة ولتحقيق مجموعة أهداف للأعمال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تركز إدارة المشاريع على الجانب التكتيكي بينما تركز إدارة البرامج  على الجانب الاستراتيجي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يتمثل دور مدير البرنامج في ضمان سير كل المشاريع  في نفس الاتجاه لتحقيق الاهداف المسطرة في حالة الاعمال </a:t>
            </a:r>
            <a:r>
              <a:rPr lang="en-US" dirty="0" smtClean="0"/>
              <a:t>Business Case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يتطلب تنفيذ مشروع الـ</a:t>
            </a:r>
            <a:r>
              <a:rPr lang="en-US" dirty="0" smtClean="0"/>
              <a:t>ERP</a:t>
            </a:r>
            <a:r>
              <a:rPr lang="ar-SA" dirty="0" smtClean="0"/>
              <a:t> عدة فرق مختلفة خلال فترات تتراوح من عدة شهور الى عدة سنوات وذلك لإدارة أهداف الاعمال</a:t>
            </a:r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577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فريق المشروع  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11392850"/>
              </p:ext>
            </p:extLst>
          </p:nvPr>
        </p:nvGraphicFramePr>
        <p:xfrm>
          <a:off x="1600200" y="2133600"/>
          <a:ext cx="6096000" cy="3763353"/>
        </p:xfrm>
        <a:graphic>
          <a:graphicData uri="http://schemas.openxmlformats.org/presentationml/2006/ole">
            <p:oleObj spid="_x0000_s3077" name="Photo Editor Photo" r:id="rId4" imgW="8039797" imgH="5936494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2860119" y="1524000"/>
            <a:ext cx="418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Sample Organization Project Executive</a:t>
            </a:r>
          </a:p>
        </p:txBody>
      </p:sp>
    </p:spTree>
    <p:extLst>
      <p:ext uri="{BB962C8B-B14F-4D97-AF65-F5344CB8AC3E}">
        <p14:creationId xmlns:p14="http://schemas.microsoft.com/office/powerpoint/2010/main" xmlns="" val="308203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sz="4000" dirty="0">
                <a:latin typeface="Calibri" pitchFamily="34" charset="0"/>
                <a:cs typeface="Arabic Transparent" pitchFamily="2" charset="-78"/>
              </a:rPr>
              <a:t>خبراء الميدان وخبراء الوحدات </a:t>
            </a:r>
            <a:r>
              <a:rPr lang="en-US" sz="4000" dirty="0"/>
              <a:t>Module Experts and Subject Matter Experts</a:t>
            </a:r>
            <a:endParaRPr lang="ar-SA" sz="4000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2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خبراء الوحدات </a:t>
            </a:r>
          </a:p>
          <a:p>
            <a:pPr marL="457200" indent="-457200" rtl="1">
              <a:buFontTx/>
              <a:buChar char="-"/>
            </a:pPr>
            <a:r>
              <a:rPr lang="ar-SA" dirty="0" smtClean="0"/>
              <a:t>يقومون بتحليل المتطلبات </a:t>
            </a:r>
            <a:r>
              <a:rPr lang="en-US" dirty="0" smtClean="0"/>
              <a:t>Requirements </a:t>
            </a:r>
            <a:r>
              <a:rPr lang="ar-SA" dirty="0" smtClean="0"/>
              <a:t> وتحويلهم الى حلول داخل نظام الــ</a:t>
            </a:r>
            <a:r>
              <a:rPr lang="en-US" dirty="0" smtClean="0"/>
              <a:t>ERP</a:t>
            </a:r>
            <a:endParaRPr lang="ar-SA" dirty="0" smtClean="0"/>
          </a:p>
          <a:p>
            <a:pPr marL="457200" indent="-457200" rtl="1">
              <a:buFontTx/>
              <a:buChar char="-"/>
            </a:pPr>
            <a:r>
              <a:rPr lang="ar-SA" dirty="0" smtClean="0"/>
              <a:t>يساهمون بتوفير القيادة والمعرفة التطبيقية  في مجالات تصميم العمليات، تهيئة النظام  </a:t>
            </a:r>
            <a:r>
              <a:rPr lang="en-US" dirty="0" smtClean="0"/>
              <a:t>Configuration</a:t>
            </a:r>
            <a:r>
              <a:rPr lang="ar-SA" dirty="0" smtClean="0"/>
              <a:t> ، اختبار النظام، التدريب على النظام وتنفيذ النظام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>
                <a:latin typeface="Calibri" pitchFamily="34" charset="0"/>
                <a:cs typeface="Arabic Transparent" pitchFamily="2" charset="-78"/>
              </a:rPr>
              <a:t>خبراء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الميدان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يقومون بتنسيق وتسهيل المواصلات ما بين فريق المشروع  والمنظمة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يساهمون بتوفير الريادة  والخبرة الوظيفية </a:t>
            </a:r>
            <a:r>
              <a:rPr lang="en-US" dirty="0"/>
              <a:t>functional expertise </a:t>
            </a:r>
            <a:r>
              <a:rPr lang="en-US" dirty="0" smtClean="0"/>
              <a:t> </a:t>
            </a:r>
            <a:r>
              <a:rPr lang="ar-SA" dirty="0" smtClean="0"/>
              <a:t> لدعم التنفيذ كل فيما يخصه </a:t>
            </a:r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9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sz="4000" dirty="0">
                <a:latin typeface="Calibri" pitchFamily="34" charset="0"/>
                <a:cs typeface="Arabic Transparent" pitchFamily="2" charset="-78"/>
              </a:rPr>
              <a:t>خبراء الميدان وخبراء الوحدات </a:t>
            </a:r>
            <a:r>
              <a:rPr lang="en-US" sz="4000" dirty="0"/>
              <a:t>Module Experts and Subject Matter Experts</a:t>
            </a:r>
            <a:endParaRPr lang="ar-SA" sz="40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8537666"/>
              </p:ext>
            </p:extLst>
          </p:nvPr>
        </p:nvGraphicFramePr>
        <p:xfrm>
          <a:off x="2590800" y="2362200"/>
          <a:ext cx="5127551" cy="3779472"/>
        </p:xfrm>
        <a:graphic>
          <a:graphicData uri="http://schemas.openxmlformats.org/presentationml/2006/ole">
            <p:oleObj spid="_x0000_s4102" name="Photo Editor Photo" r:id="rId4" imgW="8055038" imgH="5936494" progId="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3657600" y="1676400"/>
            <a:ext cx="3078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Sample Organization Teams</a:t>
            </a:r>
          </a:p>
        </p:txBody>
      </p:sp>
    </p:spTree>
    <p:extLst>
      <p:ext uri="{BB962C8B-B14F-4D97-AF65-F5344CB8AC3E}">
        <p14:creationId xmlns:p14="http://schemas.microsoft.com/office/powerpoint/2010/main" xmlns="" val="44239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24999</TotalTime>
  <Words>673</Words>
  <Application>Microsoft Office PowerPoint</Application>
  <PresentationFormat>A4 Paper (210x297 mm)‎</PresentationFormat>
  <Paragraphs>101</Paragraphs>
  <Slides>15</Slides>
  <Notes>12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7" baseType="lpstr">
      <vt:lpstr>Theme1</vt:lpstr>
      <vt:lpstr>Photo Editor Photo</vt:lpstr>
      <vt:lpstr>الشريحة 1</vt:lpstr>
      <vt:lpstr>المحاضرة التاسعة</vt:lpstr>
      <vt:lpstr>عناصر المحاضرة</vt:lpstr>
      <vt:lpstr>مقدمة </vt:lpstr>
      <vt:lpstr>مقدمة </vt:lpstr>
      <vt:lpstr>فريق المشروع  </vt:lpstr>
      <vt:lpstr>فريق المشروع  </vt:lpstr>
      <vt:lpstr>خبراء الميدان وخبراء الوحدات Module Experts and Subject Matter Experts</vt:lpstr>
      <vt:lpstr>خبراء الميدان وخبراء الوحدات Module Experts and Subject Matter Experts</vt:lpstr>
      <vt:lpstr>قيادة المشروع  Project Leadership</vt:lpstr>
      <vt:lpstr>قيادة المشروع  Project Leadership</vt:lpstr>
      <vt:lpstr>عوامل النجاح الأساسية والحاسمة  Critical Success Factors</vt:lpstr>
      <vt:lpstr>عوامل النجاح الأساسية والحاسمة  Critical Success Factors</vt:lpstr>
      <vt:lpstr>إدارة التغييرات التي تطرأ على   إطار المشروع Managing Scope Creep  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630</cp:revision>
  <cp:lastPrinted>2012-09-13T04:46:11Z</cp:lastPrinted>
  <dcterms:created xsi:type="dcterms:W3CDTF">2009-10-14T19:14:34Z</dcterms:created>
  <dcterms:modified xsi:type="dcterms:W3CDTF">2012-10-13T14:23:03Z</dcterms:modified>
</cp:coreProperties>
</file>