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5" r:id="rId1"/>
  </p:sldMasterIdLst>
  <p:notesMasterIdLst>
    <p:notesMasterId r:id="rId31"/>
  </p:notesMasterIdLst>
  <p:sldIdLst>
    <p:sldId id="256" r:id="rId2"/>
    <p:sldId id="257" r:id="rId3"/>
    <p:sldId id="267" r:id="rId4"/>
    <p:sldId id="269" r:id="rId5"/>
    <p:sldId id="268" r:id="rId6"/>
    <p:sldId id="270" r:id="rId7"/>
    <p:sldId id="271" r:id="rId8"/>
    <p:sldId id="272" r:id="rId9"/>
    <p:sldId id="273" r:id="rId10"/>
    <p:sldId id="274" r:id="rId11"/>
    <p:sldId id="275" r:id="rId12"/>
    <p:sldId id="276" r:id="rId13"/>
    <p:sldId id="277" r:id="rId14"/>
    <p:sldId id="278" r:id="rId15"/>
    <p:sldId id="279" r:id="rId16"/>
    <p:sldId id="280" r:id="rId17"/>
    <p:sldId id="281" r:id="rId18"/>
    <p:sldId id="282" r:id="rId19"/>
    <p:sldId id="283" r:id="rId20"/>
    <p:sldId id="284" r:id="rId21"/>
    <p:sldId id="285" r:id="rId22"/>
    <p:sldId id="286" r:id="rId23"/>
    <p:sldId id="287" r:id="rId24"/>
    <p:sldId id="288" r:id="rId25"/>
    <p:sldId id="289" r:id="rId26"/>
    <p:sldId id="290" r:id="rId27"/>
    <p:sldId id="291" r:id="rId28"/>
    <p:sldId id="292" r:id="rId29"/>
    <p:sldId id="266" r:id="rId30"/>
  </p:sldIdLst>
  <p:sldSz cx="9906000" cy="6858000" type="A4"/>
  <p:notesSz cx="6881813" cy="9296400"/>
  <p:defaultTex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FF3300"/>
    <a:srgbClr val="00990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498" autoAdjust="0"/>
    <p:restoredTop sz="79328" autoAdjust="0"/>
  </p:normalViewPr>
  <p:slideViewPr>
    <p:cSldViewPr>
      <p:cViewPr>
        <p:scale>
          <a:sx n="75" d="100"/>
          <a:sy n="75" d="100"/>
        </p:scale>
        <p:origin x="-1170" y="480"/>
      </p:cViewPr>
      <p:guideLst>
        <p:guide orient="horz" pos="2160"/>
        <p:guide pos="312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rtl="0"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98102" y="0"/>
            <a:ext cx="2982119" cy="464820"/>
          </a:xfrm>
          <a:prstGeom prst="rect">
            <a:avLst/>
          </a:prstGeom>
        </p:spPr>
        <p:txBody>
          <a:bodyPr vert="horz" lIns="92446" tIns="46223" rIns="92446" bIns="46223" rtlCol="0"/>
          <a:lstStyle>
            <a:lvl1pPr algn="r" rtl="0" fontAlgn="auto">
              <a:spcBef>
                <a:spcPts val="0"/>
              </a:spcBef>
              <a:spcAft>
                <a:spcPts val="0"/>
              </a:spcAft>
              <a:defRPr sz="1200">
                <a:latin typeface="+mn-lt"/>
                <a:cs typeface="+mn-cs"/>
              </a:defRPr>
            </a:lvl1pPr>
          </a:lstStyle>
          <a:p>
            <a:pPr>
              <a:defRPr/>
            </a:pPr>
            <a:fld id="{B68AF232-A92C-4B65-AB23-E9C8A09A762E}" type="datetimeFigureOut">
              <a:rPr lang="en-US"/>
              <a:pPr>
                <a:defRPr/>
              </a:pPr>
              <a:t>11/8/2012</a:t>
            </a:fld>
            <a:endParaRPr lang="en-US"/>
          </a:p>
        </p:txBody>
      </p:sp>
      <p:sp>
        <p:nvSpPr>
          <p:cNvPr id="4" name="Slide Image Placeholder 3"/>
          <p:cNvSpPr>
            <a:spLocks noGrp="1" noRot="1" noChangeAspect="1"/>
          </p:cNvSpPr>
          <p:nvPr>
            <p:ph type="sldImg" idx="2"/>
          </p:nvPr>
        </p:nvSpPr>
        <p:spPr>
          <a:xfrm>
            <a:off x="923925" y="696913"/>
            <a:ext cx="5033963" cy="3486150"/>
          </a:xfrm>
          <a:prstGeom prst="rect">
            <a:avLst/>
          </a:prstGeom>
          <a:noFill/>
          <a:ln w="12700">
            <a:solidFill>
              <a:prstClr val="black"/>
            </a:solidFill>
          </a:ln>
        </p:spPr>
        <p:txBody>
          <a:bodyPr vert="horz" lIns="92446" tIns="46223" rIns="92446" bIns="46223" rtlCol="0" anchor="ctr"/>
          <a:lstStyle/>
          <a:p>
            <a:pPr lvl="0"/>
            <a:endParaRPr lang="en-US" noProof="0" smtClean="0"/>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2446" tIns="46223" rIns="92446" bIns="46223"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967"/>
            <a:ext cx="2982119" cy="464820"/>
          </a:xfrm>
          <a:prstGeom prst="rect">
            <a:avLst/>
          </a:prstGeom>
        </p:spPr>
        <p:txBody>
          <a:bodyPr vert="horz" lIns="92446" tIns="46223" rIns="92446" bIns="46223" rtlCol="0" anchor="b"/>
          <a:lstStyle>
            <a:lvl1pPr algn="l" rtl="0"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98102" y="8829967"/>
            <a:ext cx="2982119" cy="464820"/>
          </a:xfrm>
          <a:prstGeom prst="rect">
            <a:avLst/>
          </a:prstGeom>
        </p:spPr>
        <p:txBody>
          <a:bodyPr vert="horz" wrap="square" lIns="92446" tIns="46223" rIns="92446" bIns="46223" numCol="1" anchor="b" anchorCtr="0" compatLnSpc="1">
            <a:prstTxWarp prst="textNoShape">
              <a:avLst/>
            </a:prstTxWarp>
          </a:bodyPr>
          <a:lstStyle>
            <a:lvl1pPr rtl="0">
              <a:defRPr sz="1200">
                <a:latin typeface="Calibri" pitchFamily="34" charset="0"/>
                <a:cs typeface="Arial" charset="0"/>
              </a:defRPr>
            </a:lvl1pPr>
          </a:lstStyle>
          <a:p>
            <a:pPr>
              <a:defRPr/>
            </a:pPr>
            <a:fld id="{3DAADA17-2483-4889-B59F-1BBCA3C30F9E}" type="slidenum">
              <a:rPr lang="ar-SA"/>
              <a:pPr>
                <a:defRPr/>
              </a:pPr>
              <a:t>‹#›</a:t>
            </a:fld>
            <a:endParaRPr lang="en-US"/>
          </a:p>
        </p:txBody>
      </p:sp>
    </p:spTree>
    <p:extLst>
      <p:ext uri="{BB962C8B-B14F-4D97-AF65-F5344CB8AC3E}">
        <p14:creationId xmlns:p14="http://schemas.microsoft.com/office/powerpoint/2010/main" val="141572036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2</a:t>
            </a:fld>
            <a:endParaRPr lang="en-US"/>
          </a:p>
        </p:txBody>
      </p:sp>
    </p:spTree>
    <p:extLst>
      <p:ext uri="{BB962C8B-B14F-4D97-AF65-F5344CB8AC3E}">
        <p14:creationId xmlns:p14="http://schemas.microsoft.com/office/powerpoint/2010/main" val="27700562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r>
              <a:rPr lang="ar-SA" dirty="0" smtClean="0"/>
              <a:t>لا</a:t>
            </a:r>
            <a:r>
              <a:rPr lang="ar-SA" baseline="0" dirty="0" smtClean="0"/>
              <a:t> تعتبر من عوائق الاستعانة بالمصادر الخارجية</a:t>
            </a:r>
          </a:p>
          <a:p>
            <a:pPr algn="r" rtl="1"/>
            <a:r>
              <a:rPr lang="ar-SA" baseline="0" dirty="0" smtClean="0"/>
              <a:t>1- نقص الخبرات في فهم تطبيقات المنظمة</a:t>
            </a:r>
          </a:p>
          <a:p>
            <a:pPr algn="r" rtl="1"/>
            <a:r>
              <a:rPr lang="ar-SA" baseline="0" dirty="0" smtClean="0"/>
              <a:t>2- الأمن والتحكم </a:t>
            </a:r>
          </a:p>
          <a:p>
            <a:pPr algn="r" rtl="1"/>
            <a:r>
              <a:rPr lang="ar-SA" baseline="0" dirty="0" smtClean="0"/>
              <a:t>3- التكاليف المخبأة</a:t>
            </a:r>
          </a:p>
          <a:p>
            <a:pPr algn="r" rtl="1"/>
            <a:r>
              <a:rPr lang="ar-SA" baseline="0" dirty="0" smtClean="0"/>
              <a:t>4- </a:t>
            </a:r>
            <a:r>
              <a:rPr lang="ar-SA" dirty="0" smtClean="0">
                <a:cs typeface="Arial" pitchFamily="34" charset="0"/>
              </a:rPr>
              <a:t>الحصول على افضل الممارسات في ميدان النظم المتكاملة لإدارة موارد المؤسسات </a:t>
            </a:r>
            <a:endParaRPr lang="ar-SA" dirty="0" smtClean="0"/>
          </a:p>
          <a:p>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11</a:t>
            </a:fld>
            <a:endParaRPr lang="en-US"/>
          </a:p>
        </p:txBody>
      </p:sp>
    </p:spTree>
    <p:extLst>
      <p:ext uri="{BB962C8B-B14F-4D97-AF65-F5344CB8AC3E}">
        <p14:creationId xmlns:p14="http://schemas.microsoft.com/office/powerpoint/2010/main" val="25967904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r>
              <a:rPr lang="ar-SA" dirty="0" smtClean="0">
                <a:cs typeface="Arial" pitchFamily="34" charset="0"/>
              </a:rPr>
              <a:t>يتم عادة اختيار الشركاء في الاستعانة بالمصادر الخارجية من دول أخرى  في ميدان</a:t>
            </a:r>
            <a:r>
              <a:rPr lang="ar-SA" baseline="0" dirty="0" smtClean="0">
                <a:cs typeface="Arial" pitchFamily="34" charset="0"/>
              </a:rPr>
              <a:t> النظم المتكاملة لإدارة موارد المؤسسات </a:t>
            </a:r>
            <a:r>
              <a:rPr lang="ar-SA" dirty="0" smtClean="0">
                <a:cs typeface="Arial" pitchFamily="34" charset="0"/>
              </a:rPr>
              <a:t>من الدول </a:t>
            </a:r>
          </a:p>
          <a:p>
            <a:pPr algn="r" rtl="1"/>
            <a:r>
              <a:rPr lang="ar-SA" dirty="0" smtClean="0">
                <a:cs typeface="Arial" pitchFamily="34" charset="0"/>
              </a:rPr>
              <a:t>1- النامية</a:t>
            </a:r>
          </a:p>
          <a:p>
            <a:pPr algn="r" rtl="1"/>
            <a:r>
              <a:rPr lang="ar-SA" dirty="0" smtClean="0">
                <a:cs typeface="Arial" pitchFamily="34" charset="0"/>
              </a:rPr>
              <a:t>2-</a:t>
            </a:r>
            <a:r>
              <a:rPr lang="ar-SA" baseline="0" dirty="0" smtClean="0">
                <a:cs typeface="Arial" pitchFamily="34" charset="0"/>
              </a:rPr>
              <a:t> الاوروبية المتقدمة</a:t>
            </a:r>
          </a:p>
          <a:p>
            <a:pPr algn="r" rtl="1"/>
            <a:r>
              <a:rPr lang="ar-SA" baseline="0" dirty="0" smtClean="0">
                <a:cs typeface="Arial" pitchFamily="34" charset="0"/>
              </a:rPr>
              <a:t>3- الأسيوية الصناعية </a:t>
            </a:r>
          </a:p>
          <a:p>
            <a:pPr algn="r" rtl="1"/>
            <a:r>
              <a:rPr lang="ar-SA" baseline="0" dirty="0" smtClean="0">
                <a:cs typeface="Arial" pitchFamily="34" charset="0"/>
              </a:rPr>
              <a:t>4- كل ما ذكر</a:t>
            </a:r>
          </a:p>
          <a:p>
            <a:pPr algn="r" rtl="1"/>
            <a:endParaRPr lang="ar-SA" dirty="0" smtClean="0"/>
          </a:p>
          <a:p>
            <a:pPr algn="r" rtl="1"/>
            <a:r>
              <a:rPr lang="ar-SA" dirty="0" smtClean="0"/>
              <a:t>لا يعتبر من </a:t>
            </a:r>
            <a:r>
              <a:rPr lang="ar-SA" dirty="0" smtClean="0">
                <a:cs typeface="Arial" pitchFamily="34" charset="0"/>
              </a:rPr>
              <a:t>الاتجاهات الحديثة  في الاستعانة بمصادر خارجية في ميدان تقنية المعلومات</a:t>
            </a:r>
          </a:p>
          <a:p>
            <a:pPr algn="r" rtl="1"/>
            <a:r>
              <a:rPr lang="ar-SA" dirty="0" smtClean="0">
                <a:cs typeface="Arial" pitchFamily="34" charset="0"/>
              </a:rPr>
              <a:t>1- تحسين الجودة </a:t>
            </a:r>
          </a:p>
          <a:p>
            <a:pPr algn="r" rtl="1"/>
            <a:r>
              <a:rPr lang="ar-SA" dirty="0" smtClean="0">
                <a:cs typeface="Arial" pitchFamily="34" charset="0"/>
              </a:rPr>
              <a:t>2- تخفيض التكلفة </a:t>
            </a:r>
          </a:p>
          <a:p>
            <a:pPr algn="r" rtl="1"/>
            <a:r>
              <a:rPr lang="ar-SA" dirty="0" smtClean="0">
                <a:cs typeface="Arial" pitchFamily="34" charset="0"/>
              </a:rPr>
              <a:t>3- زيادة السرعة</a:t>
            </a:r>
          </a:p>
          <a:p>
            <a:pPr algn="r" rtl="1"/>
            <a:r>
              <a:rPr lang="ar-SA" dirty="0" smtClean="0">
                <a:cs typeface="Arial" pitchFamily="34" charset="0"/>
              </a:rPr>
              <a:t>4- تطبيق منهجيات</a:t>
            </a:r>
            <a:r>
              <a:rPr lang="ar-SA" baseline="0" dirty="0" smtClean="0">
                <a:cs typeface="Arial" pitchFamily="34" charset="0"/>
              </a:rPr>
              <a:t> فعالة في تنفيذ مشاريع تقنية المعلومات</a:t>
            </a:r>
          </a:p>
          <a:p>
            <a:pPr algn="r" rtl="1"/>
            <a:endParaRPr lang="ar-SA" baseline="0" dirty="0" smtClean="0">
              <a:cs typeface="Arial" pitchFamily="34" charset="0"/>
            </a:endParaRPr>
          </a:p>
          <a:p>
            <a:pPr algn="r" rtl="1"/>
            <a:r>
              <a:rPr lang="ar-SA" baseline="0" dirty="0" smtClean="0">
                <a:cs typeface="Arial" pitchFamily="34" charset="0"/>
              </a:rPr>
              <a:t>لا تعتبر من المشاكل التي تواجه  شركاء الاستعانة بمصادر خارجية من دول أخري</a:t>
            </a:r>
          </a:p>
          <a:p>
            <a:pPr algn="r" rtl="1"/>
            <a:r>
              <a:rPr lang="ar-SA" baseline="0" dirty="0" smtClean="0">
                <a:cs typeface="Arial" pitchFamily="34" charset="0"/>
              </a:rPr>
              <a:t>1-  المشاكل المتعلقة  باللغة</a:t>
            </a:r>
          </a:p>
          <a:p>
            <a:pPr algn="r" rtl="1"/>
            <a:r>
              <a:rPr lang="ar-SA" baseline="0" dirty="0" smtClean="0">
                <a:cs typeface="Arial" pitchFamily="34" charset="0"/>
              </a:rPr>
              <a:t>2- المشاكل المتعلقة بالكفاءة في فهم منهجية تنفيذ نظم الــ</a:t>
            </a:r>
            <a:r>
              <a:rPr lang="en-US" baseline="0" dirty="0" smtClean="0">
                <a:cs typeface="Arial" pitchFamily="34" charset="0"/>
              </a:rPr>
              <a:t>ERP</a:t>
            </a:r>
            <a:r>
              <a:rPr lang="fr-FR" baseline="0" dirty="0" smtClean="0">
                <a:cs typeface="Arial" pitchFamily="34" charset="0"/>
              </a:rPr>
              <a:t> </a:t>
            </a:r>
            <a:r>
              <a:rPr lang="ar-SA" baseline="0" dirty="0" smtClean="0">
                <a:cs typeface="Arial" pitchFamily="34" charset="0"/>
              </a:rPr>
              <a:t> </a:t>
            </a:r>
          </a:p>
          <a:p>
            <a:pPr algn="r" rtl="1"/>
            <a:r>
              <a:rPr lang="ar-SA" baseline="0" dirty="0" smtClean="0">
                <a:cs typeface="Arial" pitchFamily="34" charset="0"/>
              </a:rPr>
              <a:t>3- المشاكل المتعلقة  بالثقافة </a:t>
            </a:r>
          </a:p>
          <a:p>
            <a:pPr algn="r" rtl="1"/>
            <a:r>
              <a:rPr lang="ar-SA" baseline="0" dirty="0" smtClean="0">
                <a:cs typeface="Arial" pitchFamily="34" charset="0"/>
              </a:rPr>
              <a:t>4- المشاكل المتعلقة بالقيم</a:t>
            </a:r>
          </a:p>
          <a:p>
            <a:pPr algn="r" rtl="1"/>
            <a:endParaRPr lang="ar-SA" baseline="0" dirty="0" smtClean="0">
              <a:cs typeface="Arial" pitchFamily="34" charset="0"/>
            </a:endParaRPr>
          </a:p>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12</a:t>
            </a:fld>
            <a:endParaRPr lang="en-US"/>
          </a:p>
        </p:txBody>
      </p:sp>
    </p:spTree>
    <p:extLst>
      <p:ext uri="{BB962C8B-B14F-4D97-AF65-F5344CB8AC3E}">
        <p14:creationId xmlns:p14="http://schemas.microsoft.com/office/powerpoint/2010/main" val="25967904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13</a:t>
            </a:fld>
            <a:endParaRPr lang="en-US"/>
          </a:p>
        </p:txBody>
      </p:sp>
    </p:spTree>
    <p:extLst>
      <p:ext uri="{BB962C8B-B14F-4D97-AF65-F5344CB8AC3E}">
        <p14:creationId xmlns:p14="http://schemas.microsoft.com/office/powerpoint/2010/main" val="25967904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r>
              <a:rPr lang="ar-SA" dirty="0" smtClean="0"/>
              <a:t>في</a:t>
            </a:r>
            <a:r>
              <a:rPr lang="ar-SA" baseline="0" dirty="0" smtClean="0"/>
              <a:t> عملية اختيار مورد في الاطار الاستعانة بالمصادر الخارجية  يمكن عدم اعتبار </a:t>
            </a:r>
          </a:p>
          <a:p>
            <a:pPr algn="r" rtl="1"/>
            <a:r>
              <a:rPr lang="ar-SA" baseline="0" dirty="0" smtClean="0"/>
              <a:t>1-حالة المورد المالية </a:t>
            </a:r>
          </a:p>
          <a:p>
            <a:pPr algn="r" rtl="1"/>
            <a:r>
              <a:rPr lang="ar-SA" baseline="0" dirty="0" smtClean="0"/>
              <a:t>2-الشهادات التقنية </a:t>
            </a:r>
          </a:p>
          <a:p>
            <a:pPr algn="r" rtl="1"/>
            <a:r>
              <a:rPr lang="ar-SA" baseline="0" dirty="0" smtClean="0"/>
              <a:t>3-الرخص والمؤهلات </a:t>
            </a:r>
          </a:p>
          <a:p>
            <a:pPr algn="r" rtl="1"/>
            <a:r>
              <a:rPr lang="ar-SA" dirty="0" smtClean="0"/>
              <a:t>4- الدولة</a:t>
            </a:r>
            <a:r>
              <a:rPr lang="ar-SA" baseline="0" dirty="0" smtClean="0"/>
              <a:t>  المسجل فيها المورد</a:t>
            </a:r>
          </a:p>
          <a:p>
            <a:pPr algn="r" rtl="1"/>
            <a:endParaRPr lang="ar-SA" baseline="0" dirty="0" smtClean="0"/>
          </a:p>
          <a:p>
            <a:pPr algn="r" rtl="1"/>
            <a:r>
              <a:rPr lang="ar-SA" baseline="0" dirty="0" smtClean="0"/>
              <a:t>التحدي الاكبر الذي يواجه  الاستعانة بالمصادر الخارجية من دول أخرى في ميدان الــ</a:t>
            </a:r>
            <a:r>
              <a:rPr lang="en-US" baseline="0" dirty="0" smtClean="0"/>
              <a:t>ERP</a:t>
            </a:r>
            <a:r>
              <a:rPr lang="fr-FR" baseline="0" dirty="0" smtClean="0"/>
              <a:t> </a:t>
            </a:r>
            <a:r>
              <a:rPr lang="ar-SA" baseline="0" dirty="0" smtClean="0"/>
              <a:t> </a:t>
            </a:r>
          </a:p>
          <a:p>
            <a:pPr algn="r" rtl="1"/>
            <a:r>
              <a:rPr lang="ar-SA" baseline="0" dirty="0" smtClean="0"/>
              <a:t>1- الثقافة </a:t>
            </a:r>
          </a:p>
          <a:p>
            <a:pPr algn="r" rtl="1"/>
            <a:r>
              <a:rPr lang="ar-SA" baseline="0" dirty="0" smtClean="0"/>
              <a:t>2- اللغة</a:t>
            </a:r>
          </a:p>
          <a:p>
            <a:pPr algn="r" rtl="1"/>
            <a:r>
              <a:rPr lang="ar-SA" baseline="0" dirty="0" smtClean="0"/>
              <a:t>3- عدم فهم  منهجية تنفيذ النظم المتكاملة لإدارة موارد المؤسسات</a:t>
            </a:r>
          </a:p>
          <a:p>
            <a:pPr algn="r" rtl="1"/>
            <a:r>
              <a:rPr lang="ar-SA" baseline="0" dirty="0" smtClean="0"/>
              <a:t>4- كفاءة الشركة في فهم النظم المطبقة بالمنظمة</a:t>
            </a:r>
          </a:p>
          <a:p>
            <a:pPr algn="r" rtl="1"/>
            <a:endParaRPr lang="ar-SA" baseline="0" dirty="0" smtClean="0"/>
          </a:p>
          <a:p>
            <a:pPr algn="r" rtl="1"/>
            <a:r>
              <a:rPr lang="ar-SA" baseline="0" dirty="0" smtClean="0"/>
              <a:t>من العوامل التي لا تؤدي الى تأخير مشاريع  التي يتم فيها الاستعانة بمصادر خارجية من دول أخرى</a:t>
            </a:r>
          </a:p>
          <a:p>
            <a:pPr algn="r" rtl="1"/>
            <a:r>
              <a:rPr lang="ar-SA" baseline="0" dirty="0" smtClean="0"/>
              <a:t>1- تكاليف المواصلات</a:t>
            </a:r>
          </a:p>
          <a:p>
            <a:pPr algn="r" rtl="1"/>
            <a:r>
              <a:rPr lang="ar-SA" baseline="0" dirty="0" smtClean="0"/>
              <a:t>2- اختلاف الوقت</a:t>
            </a:r>
          </a:p>
          <a:p>
            <a:pPr algn="r" rtl="1"/>
            <a:r>
              <a:rPr lang="ar-SA" baseline="0" dirty="0" smtClean="0"/>
              <a:t>3- اختلاف الثقافة</a:t>
            </a:r>
          </a:p>
          <a:p>
            <a:pPr algn="r" rtl="1"/>
            <a:r>
              <a:rPr lang="ar-SA" baseline="0" dirty="0" smtClean="0"/>
              <a:t>4- تكاليف الصيانة </a:t>
            </a:r>
          </a:p>
          <a:p>
            <a:pPr algn="r" rtl="1"/>
            <a:endParaRPr lang="ar-SA" baseline="0" dirty="0" smtClean="0"/>
          </a:p>
          <a:p>
            <a:pPr algn="r" rtl="1"/>
            <a:endParaRPr lang="ar-SA" baseline="0" dirty="0" smtClean="0"/>
          </a:p>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14</a:t>
            </a:fld>
            <a:endParaRPr lang="en-US"/>
          </a:p>
        </p:txBody>
      </p:sp>
    </p:spTree>
    <p:extLst>
      <p:ext uri="{BB962C8B-B14F-4D97-AF65-F5344CB8AC3E}">
        <p14:creationId xmlns:p14="http://schemas.microsoft.com/office/powerpoint/2010/main" val="25967904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r>
              <a:rPr lang="ar-SA" dirty="0" smtClean="0"/>
              <a:t>يمكن الوصول</a:t>
            </a:r>
            <a:r>
              <a:rPr lang="ar-SA" baseline="0" dirty="0" smtClean="0"/>
              <a:t> الى نظام الــ</a:t>
            </a:r>
            <a:r>
              <a:rPr lang="en-US" baseline="0" dirty="0" smtClean="0"/>
              <a:t>ERP</a:t>
            </a:r>
            <a:r>
              <a:rPr lang="fr-FR" baseline="0" dirty="0" smtClean="0"/>
              <a:t> </a:t>
            </a:r>
            <a:r>
              <a:rPr lang="ar-SA" baseline="0" dirty="0" smtClean="0"/>
              <a:t> في اطار البرمجيات كخدمة </a:t>
            </a:r>
            <a:r>
              <a:rPr lang="en-US" baseline="0" dirty="0" err="1" smtClean="0"/>
              <a:t>SaaS</a:t>
            </a:r>
            <a:r>
              <a:rPr lang="fr-FR" baseline="0" dirty="0" smtClean="0"/>
              <a:t> </a:t>
            </a:r>
            <a:r>
              <a:rPr lang="ar-SA" baseline="0" dirty="0" smtClean="0"/>
              <a:t> </a:t>
            </a:r>
          </a:p>
          <a:p>
            <a:pPr algn="r" rtl="1"/>
            <a:r>
              <a:rPr lang="ar-SA" baseline="0" dirty="0" smtClean="0"/>
              <a:t>1- عن طريق متصفح الويب</a:t>
            </a:r>
          </a:p>
          <a:p>
            <a:pPr algn="r" rtl="1"/>
            <a:r>
              <a:rPr lang="ar-SA" baseline="0" dirty="0" smtClean="0"/>
              <a:t>2- عن طريق الشبكات الافتراضية الخاصة   </a:t>
            </a:r>
            <a:r>
              <a:rPr lang="en-US" baseline="0" dirty="0" smtClean="0"/>
              <a:t>VPN</a:t>
            </a:r>
            <a:r>
              <a:rPr lang="fr-FR" baseline="0" dirty="0" smtClean="0"/>
              <a:t> </a:t>
            </a:r>
            <a:r>
              <a:rPr lang="ar-SA" baseline="0" dirty="0" smtClean="0"/>
              <a:t> </a:t>
            </a:r>
          </a:p>
          <a:p>
            <a:pPr algn="r" rtl="1"/>
            <a:r>
              <a:rPr lang="ar-SA" baseline="0" dirty="0" smtClean="0"/>
              <a:t>3- عن طريق برامج آمنة توفرها شركة البرمجيات كحدمة</a:t>
            </a:r>
          </a:p>
          <a:p>
            <a:pPr algn="r" rtl="1"/>
            <a:r>
              <a:rPr lang="ar-SA" baseline="0" dirty="0" smtClean="0"/>
              <a:t>4- لا شيء مما ذكر</a:t>
            </a:r>
          </a:p>
          <a:p>
            <a:pPr algn="r" rtl="1"/>
            <a:endParaRPr lang="ar-SA" baseline="0" dirty="0" smtClean="0"/>
          </a:p>
          <a:p>
            <a:pPr algn="r" rtl="1"/>
            <a:r>
              <a:rPr lang="ar-SA" baseline="0" dirty="0" smtClean="0"/>
              <a:t>يتميز  نموذج البرمجيات كخدمة</a:t>
            </a:r>
          </a:p>
          <a:p>
            <a:pPr algn="r" rtl="1"/>
            <a:r>
              <a:rPr lang="ar-SA" baseline="0" dirty="0" smtClean="0"/>
              <a:t> 1- بوجود مخاطر فليلة   </a:t>
            </a:r>
          </a:p>
          <a:p>
            <a:pPr algn="r" rtl="1"/>
            <a:r>
              <a:rPr lang="ar-SA" baseline="0" dirty="0" smtClean="0"/>
              <a:t>2- بعدم وجود المخاطر</a:t>
            </a:r>
          </a:p>
          <a:p>
            <a:pPr algn="r" rtl="1"/>
            <a:r>
              <a:rPr lang="ar-SA" baseline="0" dirty="0" smtClean="0"/>
              <a:t>3- بوجود مخاطر كبيرة</a:t>
            </a:r>
          </a:p>
          <a:p>
            <a:pPr algn="r" rtl="1"/>
            <a:r>
              <a:rPr lang="ar-SA" baseline="0" dirty="0" smtClean="0"/>
              <a:t>4- بعدم وجود نقل للمعرفة  الى مستخدمي النظام </a:t>
            </a:r>
          </a:p>
          <a:p>
            <a:pPr algn="r" rtl="1"/>
            <a:endParaRPr lang="ar-SA" baseline="0" dirty="0" smtClean="0"/>
          </a:p>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15</a:t>
            </a:fld>
            <a:endParaRPr lang="en-US"/>
          </a:p>
        </p:txBody>
      </p:sp>
    </p:spTree>
    <p:extLst>
      <p:ext uri="{BB962C8B-B14F-4D97-AF65-F5344CB8AC3E}">
        <p14:creationId xmlns:p14="http://schemas.microsoft.com/office/powerpoint/2010/main" val="25967904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r>
              <a:rPr lang="ar-SA" dirty="0" smtClean="0"/>
              <a:t>لا</a:t>
            </a:r>
            <a:r>
              <a:rPr lang="ar-SA" baseline="0" dirty="0" smtClean="0"/>
              <a:t> يعتبر من فوائد البرمجيات كخدمة :</a:t>
            </a:r>
          </a:p>
          <a:p>
            <a:pPr algn="r" rtl="1"/>
            <a:r>
              <a:rPr lang="ar-SA" baseline="0" dirty="0" smtClean="0"/>
              <a:t>1- الحوسبة في كل مكان</a:t>
            </a:r>
          </a:p>
          <a:p>
            <a:pPr algn="r" rtl="1"/>
            <a:r>
              <a:rPr lang="ar-SA" baseline="0" dirty="0" smtClean="0"/>
              <a:t>2- توحيد  التطبيقات </a:t>
            </a:r>
          </a:p>
          <a:p>
            <a:pPr algn="r" rtl="1"/>
            <a:r>
              <a:rPr lang="ar-SA" baseline="0" dirty="0" smtClean="0"/>
              <a:t>3- الشفافية في الاجراءات الامنية </a:t>
            </a:r>
          </a:p>
          <a:p>
            <a:pPr algn="r" rtl="1"/>
            <a:r>
              <a:rPr lang="ar-SA" baseline="0" dirty="0" smtClean="0"/>
              <a:t>4- محدودية الخصوصية بالنسبة للمستخدم</a:t>
            </a:r>
            <a:endParaRPr lang="ar-SA" dirty="0" smtClean="0"/>
          </a:p>
          <a:p>
            <a:pPr algn="r" rtl="1"/>
            <a:r>
              <a:rPr lang="ar-SA" dirty="0" smtClean="0"/>
              <a:t>لا</a:t>
            </a:r>
            <a:r>
              <a:rPr lang="ar-SA" baseline="0" dirty="0" smtClean="0"/>
              <a:t> يعتبر من فوائد البرمجيات كخدمة :</a:t>
            </a:r>
          </a:p>
          <a:p>
            <a:pPr algn="r" rtl="1"/>
            <a:r>
              <a:rPr lang="ar-SA" baseline="0" dirty="0" smtClean="0"/>
              <a:t>1- الحوسبة في كل مكان</a:t>
            </a:r>
          </a:p>
          <a:p>
            <a:pPr algn="r" rtl="1"/>
            <a:r>
              <a:rPr lang="ar-SA" baseline="0" dirty="0" smtClean="0"/>
              <a:t>2- توحيد  التطبيقات </a:t>
            </a:r>
          </a:p>
          <a:p>
            <a:pPr algn="r" rtl="1"/>
            <a:r>
              <a:rPr lang="ar-SA" baseline="0" dirty="0" smtClean="0"/>
              <a:t>3- الشفافية في الاجراءات الامنية </a:t>
            </a:r>
          </a:p>
          <a:p>
            <a:pPr algn="r" rtl="1"/>
            <a:r>
              <a:rPr lang="ar-SA" baseline="0" dirty="0" smtClean="0"/>
              <a:t>4- توفير البرمجيات عبر الويب وبالتالي تعرضها للقرصية </a:t>
            </a:r>
          </a:p>
          <a:p>
            <a:pPr algn="r" rtl="1"/>
            <a:endParaRPr lang="ar-SA" dirty="0" smtClean="0"/>
          </a:p>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16</a:t>
            </a:fld>
            <a:endParaRPr lang="en-US"/>
          </a:p>
        </p:txBody>
      </p:sp>
    </p:spTree>
    <p:extLst>
      <p:ext uri="{BB962C8B-B14F-4D97-AF65-F5344CB8AC3E}">
        <p14:creationId xmlns:p14="http://schemas.microsoft.com/office/powerpoint/2010/main" val="25967904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r>
              <a:rPr lang="ar-SA" dirty="0" smtClean="0"/>
              <a:t>من</a:t>
            </a:r>
            <a:r>
              <a:rPr lang="ar-SA" baseline="0" dirty="0" smtClean="0"/>
              <a:t> عيوب البرمجيات كخدمة </a:t>
            </a:r>
          </a:p>
          <a:p>
            <a:pPr algn="r" rtl="1"/>
            <a:r>
              <a:rPr lang="ar-SA" baseline="0" dirty="0" smtClean="0"/>
              <a:t>1- نقص المرونة للمستخدم</a:t>
            </a:r>
          </a:p>
          <a:p>
            <a:pPr algn="r" rtl="1"/>
            <a:r>
              <a:rPr lang="ar-SA" baseline="0" dirty="0" smtClean="0"/>
              <a:t>2- توفير البرمجيات عبر الويب وتعرضها  للاختراق</a:t>
            </a:r>
          </a:p>
          <a:p>
            <a:pPr algn="r" rtl="1"/>
            <a:r>
              <a:rPr lang="ar-SA" baseline="0" dirty="0" smtClean="0"/>
              <a:t>3- كثرة </a:t>
            </a:r>
            <a:r>
              <a:rPr lang="ar-SA" dirty="0" smtClean="0">
                <a:cs typeface="Arial" pitchFamily="34" charset="0"/>
              </a:rPr>
              <a:t>عمليات التهيئة من طرف المستخدم</a:t>
            </a:r>
          </a:p>
          <a:p>
            <a:pPr algn="r" rtl="1"/>
            <a:r>
              <a:rPr lang="ar-SA" dirty="0" smtClean="0">
                <a:cs typeface="Arial" pitchFamily="34" charset="0"/>
              </a:rPr>
              <a:t>4- كل ما ذكر</a:t>
            </a:r>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17</a:t>
            </a:fld>
            <a:endParaRPr lang="en-US"/>
          </a:p>
        </p:txBody>
      </p:sp>
    </p:spTree>
    <p:extLst>
      <p:ext uri="{BB962C8B-B14F-4D97-AF65-F5344CB8AC3E}">
        <p14:creationId xmlns:p14="http://schemas.microsoft.com/office/powerpoint/2010/main" val="25967904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r>
              <a:rPr lang="ar-SA" dirty="0" smtClean="0"/>
              <a:t>يعتبر </a:t>
            </a:r>
            <a:r>
              <a:rPr lang="ar-SA" baseline="0" dirty="0" smtClean="0"/>
              <a:t> نوعا من  انواع مزودي البرمجيات  كخدمة </a:t>
            </a:r>
          </a:p>
          <a:p>
            <a:pPr algn="r" rtl="1"/>
            <a:r>
              <a:rPr lang="ar-SA" baseline="0" dirty="0" smtClean="0"/>
              <a:t>1- مزود خدمة التطبيقات</a:t>
            </a:r>
          </a:p>
          <a:p>
            <a:pPr algn="r" rtl="1"/>
            <a:r>
              <a:rPr lang="ar-SA" baseline="0" dirty="0" smtClean="0"/>
              <a:t>2- الترخيص  عير المحدود للبرمجيات</a:t>
            </a:r>
          </a:p>
          <a:p>
            <a:pPr algn="r" rtl="1"/>
            <a:r>
              <a:rPr lang="ar-SA" baseline="0" dirty="0" smtClean="0"/>
              <a:t>3- كل ما ذكر</a:t>
            </a:r>
          </a:p>
          <a:p>
            <a:pPr algn="r" rtl="1"/>
            <a:r>
              <a:rPr lang="ar-SA" baseline="0" dirty="0" smtClean="0"/>
              <a:t>4- لا شيء مما ذكر</a:t>
            </a:r>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18</a:t>
            </a:fld>
            <a:endParaRPr lang="en-US"/>
          </a:p>
        </p:txBody>
      </p:sp>
    </p:spTree>
    <p:extLst>
      <p:ext uri="{BB962C8B-B14F-4D97-AF65-F5344CB8AC3E}">
        <p14:creationId xmlns:p14="http://schemas.microsoft.com/office/powerpoint/2010/main" val="25967904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r>
              <a:rPr lang="ar-SA" dirty="0" smtClean="0"/>
              <a:t>لا يعتبر من افضل الممارسات في الاستعانة</a:t>
            </a:r>
            <a:r>
              <a:rPr lang="ar-SA" baseline="0" dirty="0" smtClean="0"/>
              <a:t>  بالمصادر الخارجية</a:t>
            </a:r>
          </a:p>
          <a:p>
            <a:pPr algn="r" rtl="1"/>
            <a:r>
              <a:rPr lang="ar-SA" baseline="0" dirty="0" smtClean="0"/>
              <a:t>1- </a:t>
            </a:r>
            <a:r>
              <a:rPr lang="ar-SA" baseline="0" dirty="0" err="1" smtClean="0"/>
              <a:t>الحوكمة</a:t>
            </a:r>
            <a:r>
              <a:rPr lang="ar-SA" baseline="0" dirty="0" smtClean="0"/>
              <a:t>  </a:t>
            </a:r>
            <a:r>
              <a:rPr lang="en-US" baseline="0" dirty="0" smtClean="0"/>
              <a:t>Governance </a:t>
            </a:r>
            <a:r>
              <a:rPr lang="fr-FR" baseline="0" dirty="0" smtClean="0"/>
              <a:t>  </a:t>
            </a:r>
            <a:r>
              <a:rPr lang="ar-SA" baseline="0" dirty="0" smtClean="0"/>
              <a:t>  </a:t>
            </a:r>
          </a:p>
          <a:p>
            <a:pPr algn="r" rtl="1"/>
            <a:r>
              <a:rPr lang="ar-SA" baseline="0" dirty="0" smtClean="0"/>
              <a:t>2- المسائلة</a:t>
            </a:r>
          </a:p>
          <a:p>
            <a:pPr algn="r" rtl="1"/>
            <a:r>
              <a:rPr lang="ar-SA" baseline="0" dirty="0" smtClean="0"/>
              <a:t>3- </a:t>
            </a:r>
            <a:r>
              <a:rPr lang="en-US" baseline="0" dirty="0" smtClean="0"/>
              <a:t>Expediency</a:t>
            </a:r>
            <a:r>
              <a:rPr lang="ar-SA" baseline="0" dirty="0" smtClean="0"/>
              <a:t> </a:t>
            </a:r>
          </a:p>
          <a:p>
            <a:pPr algn="r" rtl="1"/>
            <a:r>
              <a:rPr lang="ar-SA" baseline="0" dirty="0" smtClean="0"/>
              <a:t>4- منهجية تنفيذ النظم المتكاملة  لإدارة موارد المؤسسات</a:t>
            </a:r>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19</a:t>
            </a:fld>
            <a:endParaRPr lang="en-US"/>
          </a:p>
        </p:txBody>
      </p:sp>
    </p:spTree>
    <p:extLst>
      <p:ext uri="{BB962C8B-B14F-4D97-AF65-F5344CB8AC3E}">
        <p14:creationId xmlns:p14="http://schemas.microsoft.com/office/powerpoint/2010/main" val="25967904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20</a:t>
            </a:fld>
            <a:endParaRPr lang="en-US"/>
          </a:p>
        </p:txBody>
      </p:sp>
    </p:spTree>
    <p:extLst>
      <p:ext uri="{BB962C8B-B14F-4D97-AF65-F5344CB8AC3E}">
        <p14:creationId xmlns:p14="http://schemas.microsoft.com/office/powerpoint/2010/main" val="25967904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3</a:t>
            </a:fld>
            <a:endParaRPr lang="en-US"/>
          </a:p>
        </p:txBody>
      </p:sp>
    </p:spTree>
    <p:extLst>
      <p:ext uri="{BB962C8B-B14F-4D97-AF65-F5344CB8AC3E}">
        <p14:creationId xmlns:p14="http://schemas.microsoft.com/office/powerpoint/2010/main" val="25967904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21</a:t>
            </a:fld>
            <a:endParaRPr lang="en-US"/>
          </a:p>
        </p:txBody>
      </p:sp>
    </p:spTree>
    <p:extLst>
      <p:ext uri="{BB962C8B-B14F-4D97-AF65-F5344CB8AC3E}">
        <p14:creationId xmlns:p14="http://schemas.microsoft.com/office/powerpoint/2010/main" val="25967904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22</a:t>
            </a:fld>
            <a:endParaRPr lang="en-US"/>
          </a:p>
        </p:txBody>
      </p:sp>
    </p:spTree>
    <p:extLst>
      <p:ext uri="{BB962C8B-B14F-4D97-AF65-F5344CB8AC3E}">
        <p14:creationId xmlns:p14="http://schemas.microsoft.com/office/powerpoint/2010/main" val="25967904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23</a:t>
            </a:fld>
            <a:endParaRPr lang="en-US"/>
          </a:p>
        </p:txBody>
      </p:sp>
    </p:spTree>
    <p:extLst>
      <p:ext uri="{BB962C8B-B14F-4D97-AF65-F5344CB8AC3E}">
        <p14:creationId xmlns:p14="http://schemas.microsoft.com/office/powerpoint/2010/main" val="25967904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24</a:t>
            </a:fld>
            <a:endParaRPr lang="en-US"/>
          </a:p>
        </p:txBody>
      </p:sp>
    </p:spTree>
    <p:extLst>
      <p:ext uri="{BB962C8B-B14F-4D97-AF65-F5344CB8AC3E}">
        <p14:creationId xmlns:p14="http://schemas.microsoft.com/office/powerpoint/2010/main" val="25967904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25</a:t>
            </a:fld>
            <a:endParaRPr lang="en-US"/>
          </a:p>
        </p:txBody>
      </p:sp>
    </p:spTree>
    <p:extLst>
      <p:ext uri="{BB962C8B-B14F-4D97-AF65-F5344CB8AC3E}">
        <p14:creationId xmlns:p14="http://schemas.microsoft.com/office/powerpoint/2010/main" val="25967904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26</a:t>
            </a:fld>
            <a:endParaRPr lang="en-US"/>
          </a:p>
        </p:txBody>
      </p:sp>
    </p:spTree>
    <p:extLst>
      <p:ext uri="{BB962C8B-B14F-4D97-AF65-F5344CB8AC3E}">
        <p14:creationId xmlns:p14="http://schemas.microsoft.com/office/powerpoint/2010/main" val="25967904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27</a:t>
            </a:fld>
            <a:endParaRPr lang="en-US"/>
          </a:p>
        </p:txBody>
      </p:sp>
    </p:spTree>
    <p:extLst>
      <p:ext uri="{BB962C8B-B14F-4D97-AF65-F5344CB8AC3E}">
        <p14:creationId xmlns:p14="http://schemas.microsoft.com/office/powerpoint/2010/main" val="259679049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28</a:t>
            </a:fld>
            <a:endParaRPr lang="en-US"/>
          </a:p>
        </p:txBody>
      </p:sp>
    </p:spTree>
    <p:extLst>
      <p:ext uri="{BB962C8B-B14F-4D97-AF65-F5344CB8AC3E}">
        <p14:creationId xmlns:p14="http://schemas.microsoft.com/office/powerpoint/2010/main" val="25967904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4</a:t>
            </a:fld>
            <a:endParaRPr lang="en-US"/>
          </a:p>
        </p:txBody>
      </p:sp>
    </p:spTree>
    <p:extLst>
      <p:ext uri="{BB962C8B-B14F-4D97-AF65-F5344CB8AC3E}">
        <p14:creationId xmlns:p14="http://schemas.microsoft.com/office/powerpoint/2010/main" val="25967904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r>
              <a:rPr lang="ar-SA" dirty="0" smtClean="0"/>
              <a:t>يعتبر تخفيض ملكية</a:t>
            </a:r>
            <a:r>
              <a:rPr lang="ar-SA" baseline="0" dirty="0" smtClean="0"/>
              <a:t> البرمجيات من  نتائج تطبيق </a:t>
            </a:r>
          </a:p>
          <a:p>
            <a:pPr algn="r" rtl="1"/>
            <a:r>
              <a:rPr lang="ar-SA" baseline="0" dirty="0" smtClean="0"/>
              <a:t>1- الاستعانة بالمصادر الخارجية</a:t>
            </a:r>
          </a:p>
          <a:p>
            <a:pPr algn="r" rtl="1"/>
            <a:r>
              <a:rPr lang="ar-SA" baseline="0" dirty="0" smtClean="0"/>
              <a:t>2- ادارة العمليات </a:t>
            </a:r>
          </a:p>
          <a:p>
            <a:pPr algn="r" rtl="1"/>
            <a:r>
              <a:rPr lang="ar-SA" baseline="0" dirty="0" smtClean="0"/>
              <a:t>3- اعادة هندسة العمليات</a:t>
            </a:r>
          </a:p>
          <a:p>
            <a:pPr algn="r" rtl="1"/>
            <a:r>
              <a:rPr lang="ar-SA" baseline="0" dirty="0" smtClean="0"/>
              <a:t>4- منهجية تنفيذ النظم المتكاملة لإدارة موارد المؤسسات   </a:t>
            </a:r>
          </a:p>
          <a:p>
            <a:pPr algn="r" rtl="1"/>
            <a:endParaRPr lang="ar-SA" baseline="0" dirty="0" smtClean="0"/>
          </a:p>
          <a:p>
            <a:pPr marL="0" marR="0" indent="0" algn="r" defTabSz="914400" rtl="1" eaLnBrk="0" fontAlgn="base" latinLnBrk="0" hangingPunct="0">
              <a:lnSpc>
                <a:spcPct val="100000"/>
              </a:lnSpc>
              <a:spcBef>
                <a:spcPct val="30000"/>
              </a:spcBef>
              <a:spcAft>
                <a:spcPct val="0"/>
              </a:spcAft>
              <a:buClrTx/>
              <a:buSzTx/>
              <a:buFontTx/>
              <a:buNone/>
              <a:tabLst/>
              <a:defRPr/>
            </a:pPr>
            <a:r>
              <a:rPr lang="ar-SA" dirty="0" smtClean="0"/>
              <a:t>يعتبر تفادي مشاكل استقطاب الاختصاصيين في تقنية المعلومات  </a:t>
            </a:r>
            <a:r>
              <a:rPr lang="en-US" dirty="0" smtClean="0"/>
              <a:t> </a:t>
            </a:r>
            <a:r>
              <a:rPr lang="ar-SA" baseline="0" dirty="0" smtClean="0"/>
              <a:t> من  نتائج تطبيق </a:t>
            </a:r>
          </a:p>
          <a:p>
            <a:pPr algn="r" rtl="1"/>
            <a:r>
              <a:rPr lang="ar-SA" baseline="0" dirty="0" smtClean="0"/>
              <a:t>1- الاستعانة بالمصادر الخارجية</a:t>
            </a:r>
          </a:p>
          <a:p>
            <a:pPr algn="r" rtl="1"/>
            <a:r>
              <a:rPr lang="ar-SA" baseline="0" dirty="0" smtClean="0"/>
              <a:t>2- ادارة العمليات </a:t>
            </a:r>
          </a:p>
          <a:p>
            <a:pPr algn="r" rtl="1"/>
            <a:r>
              <a:rPr lang="ar-SA" baseline="0" dirty="0" smtClean="0"/>
              <a:t>3- اعادة هندسة العمليات</a:t>
            </a:r>
          </a:p>
          <a:p>
            <a:pPr algn="r" rtl="1"/>
            <a:r>
              <a:rPr lang="ar-SA" baseline="0" dirty="0" smtClean="0"/>
              <a:t>4- منهجية تنفيذ النظم المتكاملة لإدارة موارد المؤسسات</a:t>
            </a:r>
            <a:endParaRPr lang="ar-SA" dirty="0" smtClean="0"/>
          </a:p>
          <a:p>
            <a:pPr algn="r" rtl="1"/>
            <a:endParaRPr lang="ar-SA" dirty="0" smtClean="0"/>
          </a:p>
          <a:p>
            <a:pPr algn="r" rtl="1"/>
            <a:r>
              <a:rPr lang="ar-SA" dirty="0" smtClean="0"/>
              <a:t>تتطلب</a:t>
            </a:r>
            <a:r>
              <a:rPr lang="ar-SA" baseline="0" dirty="0" smtClean="0"/>
              <a:t> الاستعانة بالمصادر الخارجية</a:t>
            </a:r>
          </a:p>
          <a:p>
            <a:pPr algn="r" rtl="1"/>
            <a:r>
              <a:rPr lang="ar-SA" baseline="0" dirty="0" smtClean="0"/>
              <a:t>1- آليات للمراقبة</a:t>
            </a:r>
          </a:p>
          <a:p>
            <a:pPr algn="r" rtl="1"/>
            <a:r>
              <a:rPr lang="ar-SA" baseline="0" dirty="0" smtClean="0"/>
              <a:t>2- علاقة مع الشريك المستعان به</a:t>
            </a:r>
          </a:p>
          <a:p>
            <a:pPr algn="r" rtl="1"/>
            <a:r>
              <a:rPr lang="ar-SA" baseline="0" dirty="0" smtClean="0"/>
              <a:t>3- كل ما ذكر</a:t>
            </a:r>
          </a:p>
          <a:p>
            <a:pPr algn="r" rtl="1"/>
            <a:r>
              <a:rPr lang="ar-SA" baseline="0" dirty="0" smtClean="0"/>
              <a:t>4- لا شيء مما ذكر</a:t>
            </a:r>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5</a:t>
            </a:fld>
            <a:endParaRPr lang="en-US"/>
          </a:p>
        </p:txBody>
      </p:sp>
    </p:spTree>
    <p:extLst>
      <p:ext uri="{BB962C8B-B14F-4D97-AF65-F5344CB8AC3E}">
        <p14:creationId xmlns:p14="http://schemas.microsoft.com/office/powerpoint/2010/main" val="25967904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r>
              <a:rPr lang="ar-SA" dirty="0" smtClean="0">
                <a:cs typeface="Arial" pitchFamily="34" charset="0"/>
              </a:rPr>
              <a:t>معظم عقود الاستعانة بالمصادر الخارجية  في ميدان تقنية المعلومات تخص </a:t>
            </a:r>
          </a:p>
          <a:p>
            <a:pPr algn="r" rtl="1"/>
            <a:r>
              <a:rPr lang="ar-SA" dirty="0" smtClean="0">
                <a:cs typeface="Arial" pitchFamily="34" charset="0"/>
              </a:rPr>
              <a:t>1- وظائف الدعم الفني </a:t>
            </a:r>
          </a:p>
          <a:p>
            <a:pPr marL="0" marR="0" indent="0" algn="r" defTabSz="914400" rtl="1" eaLnBrk="0" fontAlgn="base" latinLnBrk="0" hangingPunct="0">
              <a:lnSpc>
                <a:spcPct val="100000"/>
              </a:lnSpc>
              <a:spcBef>
                <a:spcPct val="30000"/>
              </a:spcBef>
              <a:spcAft>
                <a:spcPct val="0"/>
              </a:spcAft>
              <a:buClrTx/>
              <a:buSzTx/>
              <a:buFontTx/>
              <a:buNone/>
              <a:tabLst/>
              <a:defRPr/>
            </a:pPr>
            <a:r>
              <a:rPr lang="ar-SA" dirty="0" smtClean="0">
                <a:cs typeface="Arial" pitchFamily="34" charset="0"/>
              </a:rPr>
              <a:t>2- تطوير البرمجيات والصيانة في مختلف الميادين</a:t>
            </a:r>
          </a:p>
          <a:p>
            <a:pPr algn="r" rtl="1"/>
            <a:r>
              <a:rPr lang="ar-SA" dirty="0" smtClean="0"/>
              <a:t>3- كل ما ذكر</a:t>
            </a:r>
          </a:p>
          <a:p>
            <a:pPr algn="r" rtl="1"/>
            <a:r>
              <a:rPr lang="ar-SA" dirty="0" smtClean="0"/>
              <a:t>4- لا شيء مما ذكر</a:t>
            </a:r>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6</a:t>
            </a:fld>
            <a:endParaRPr lang="en-US"/>
          </a:p>
        </p:txBody>
      </p:sp>
    </p:spTree>
    <p:extLst>
      <p:ext uri="{BB962C8B-B14F-4D97-AF65-F5344CB8AC3E}">
        <p14:creationId xmlns:p14="http://schemas.microsoft.com/office/powerpoint/2010/main" val="25967904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7</a:t>
            </a:fld>
            <a:endParaRPr lang="en-US"/>
          </a:p>
        </p:txBody>
      </p:sp>
    </p:spTree>
    <p:extLst>
      <p:ext uri="{BB962C8B-B14F-4D97-AF65-F5344CB8AC3E}">
        <p14:creationId xmlns:p14="http://schemas.microsoft.com/office/powerpoint/2010/main" val="25967904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r>
              <a:rPr lang="ar-SA" dirty="0" smtClean="0"/>
              <a:t>لا تعتبر من فوائد</a:t>
            </a:r>
            <a:r>
              <a:rPr lang="ar-SA" baseline="0" dirty="0" smtClean="0"/>
              <a:t> الاستعانة بالمصادر الخارجية</a:t>
            </a:r>
          </a:p>
          <a:p>
            <a:pPr algn="r" rtl="1"/>
            <a:r>
              <a:rPr lang="ar-SA" baseline="0" dirty="0" smtClean="0"/>
              <a:t>1- سرعة التجاوب مع السوق </a:t>
            </a:r>
            <a:r>
              <a:rPr lang="en-US" baseline="0" dirty="0" smtClean="0"/>
              <a:t>Market Agility</a:t>
            </a:r>
            <a:r>
              <a:rPr lang="fr-FR" baseline="0" dirty="0" smtClean="0"/>
              <a:t> </a:t>
            </a:r>
            <a:r>
              <a:rPr lang="ar-SA" baseline="0" dirty="0" smtClean="0"/>
              <a:t> </a:t>
            </a:r>
          </a:p>
          <a:p>
            <a:pPr algn="r" rtl="1"/>
            <a:r>
              <a:rPr lang="ar-SA" baseline="0" dirty="0" smtClean="0"/>
              <a:t>2- اتساع نطاق المهارات</a:t>
            </a:r>
          </a:p>
          <a:p>
            <a:pPr algn="r" rtl="1"/>
            <a:r>
              <a:rPr lang="ar-SA" baseline="0" dirty="0" smtClean="0"/>
              <a:t>3- التغذية الراجعة </a:t>
            </a:r>
          </a:p>
          <a:p>
            <a:pPr algn="r" rtl="1"/>
            <a:r>
              <a:rPr lang="ar-SA" baseline="0" dirty="0" smtClean="0"/>
              <a:t>4- اختلاف التوقعات</a:t>
            </a:r>
          </a:p>
          <a:p>
            <a:pPr algn="r" rtl="1"/>
            <a:endParaRPr lang="ar-SA" baseline="0" dirty="0" smtClean="0"/>
          </a:p>
          <a:p>
            <a:pPr algn="r" rtl="1"/>
            <a:r>
              <a:rPr lang="ar-SA" dirty="0" smtClean="0"/>
              <a:t>لا تعتبر من فوائد</a:t>
            </a:r>
            <a:r>
              <a:rPr lang="ar-SA" baseline="0" dirty="0" smtClean="0"/>
              <a:t> الاستعانة بالمصادر الخارجية</a:t>
            </a:r>
          </a:p>
          <a:p>
            <a:pPr algn="r" rtl="1"/>
            <a:r>
              <a:rPr lang="ar-SA" baseline="0" dirty="0" smtClean="0"/>
              <a:t>1- سرعة التجاوب مع السوق </a:t>
            </a:r>
            <a:r>
              <a:rPr lang="en-US" baseline="0" dirty="0" smtClean="0"/>
              <a:t>Market Agility</a:t>
            </a:r>
            <a:r>
              <a:rPr lang="fr-FR" baseline="0" dirty="0" smtClean="0"/>
              <a:t> </a:t>
            </a:r>
            <a:r>
              <a:rPr lang="ar-SA" baseline="0" dirty="0" smtClean="0"/>
              <a:t> </a:t>
            </a:r>
          </a:p>
          <a:p>
            <a:pPr algn="r" rtl="1"/>
            <a:r>
              <a:rPr lang="ar-SA" baseline="0" dirty="0" smtClean="0"/>
              <a:t>2- اتساع نطاق المهارات</a:t>
            </a:r>
          </a:p>
          <a:p>
            <a:pPr algn="r" rtl="1"/>
            <a:r>
              <a:rPr lang="ar-SA" baseline="0" dirty="0" smtClean="0"/>
              <a:t>3- الخبرة الفنية</a:t>
            </a:r>
          </a:p>
          <a:p>
            <a:pPr algn="r" rtl="1"/>
            <a:r>
              <a:rPr lang="ar-SA" baseline="0" dirty="0" smtClean="0"/>
              <a:t>4- اختلاف التوقعات</a:t>
            </a:r>
          </a:p>
          <a:p>
            <a:pPr algn="r" rtl="1"/>
            <a:endParaRPr lang="ar-SA" baseline="0" dirty="0" smtClean="0"/>
          </a:p>
          <a:p>
            <a:pPr algn="r" rtl="1"/>
            <a:endParaRPr lang="ar-SA" baseline="0" dirty="0" smtClean="0"/>
          </a:p>
          <a:p>
            <a:pPr algn="r" rtl="1"/>
            <a:endParaRPr lang="ar-SA" baseline="0" dirty="0" smtClean="0"/>
          </a:p>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8</a:t>
            </a:fld>
            <a:endParaRPr lang="en-US"/>
          </a:p>
        </p:txBody>
      </p:sp>
    </p:spTree>
    <p:extLst>
      <p:ext uri="{BB962C8B-B14F-4D97-AF65-F5344CB8AC3E}">
        <p14:creationId xmlns:p14="http://schemas.microsoft.com/office/powerpoint/2010/main" val="25967904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9</a:t>
            </a:fld>
            <a:endParaRPr lang="en-US"/>
          </a:p>
        </p:txBody>
      </p:sp>
    </p:spTree>
    <p:extLst>
      <p:ext uri="{BB962C8B-B14F-4D97-AF65-F5344CB8AC3E}">
        <p14:creationId xmlns:p14="http://schemas.microsoft.com/office/powerpoint/2010/main" val="25967904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r>
              <a:rPr lang="ar-SA" dirty="0" smtClean="0"/>
              <a:t>لا</a:t>
            </a:r>
            <a:r>
              <a:rPr lang="ar-SA" baseline="0" dirty="0" smtClean="0"/>
              <a:t> تعتبر من عوائق الاستعانة بالمصادر الخارجية</a:t>
            </a:r>
          </a:p>
          <a:p>
            <a:pPr algn="r" rtl="1"/>
            <a:r>
              <a:rPr lang="ar-SA" baseline="0" dirty="0" smtClean="0"/>
              <a:t>1- نقص الخبرات في فهم تطبيقات المنظمة</a:t>
            </a:r>
          </a:p>
          <a:p>
            <a:pPr algn="r" rtl="1"/>
            <a:r>
              <a:rPr lang="ar-SA" baseline="0" dirty="0" smtClean="0"/>
              <a:t>2- اصطدام الثقافات </a:t>
            </a:r>
          </a:p>
          <a:p>
            <a:pPr algn="r" rtl="1"/>
            <a:r>
              <a:rPr lang="ar-SA" baseline="0" dirty="0" smtClean="0"/>
              <a:t>3- التكاليف المخبأة</a:t>
            </a:r>
          </a:p>
          <a:p>
            <a:pPr algn="r" rtl="1"/>
            <a:r>
              <a:rPr lang="ar-SA" baseline="0" dirty="0" smtClean="0"/>
              <a:t>4- </a:t>
            </a:r>
            <a:r>
              <a:rPr lang="ar-SA" dirty="0" smtClean="0">
                <a:cs typeface="Arial" pitchFamily="34" charset="0"/>
              </a:rPr>
              <a:t>الحصول على افضل الممارسات في ميدان النظم المتكاملة لإدارة موارد المؤسسات </a:t>
            </a:r>
            <a:endParaRPr lang="ar-SA" dirty="0"/>
          </a:p>
        </p:txBody>
      </p:sp>
      <p:sp>
        <p:nvSpPr>
          <p:cNvPr id="4" name="عنصر نائب لرقم الشريحة 3"/>
          <p:cNvSpPr>
            <a:spLocks noGrp="1"/>
          </p:cNvSpPr>
          <p:nvPr>
            <p:ph type="sldNum" sz="quarter" idx="10"/>
          </p:nvPr>
        </p:nvSpPr>
        <p:spPr/>
        <p:txBody>
          <a:bodyPr/>
          <a:lstStyle/>
          <a:p>
            <a:pPr>
              <a:defRPr/>
            </a:pPr>
            <a:fld id="{3DAADA17-2483-4889-B59F-1BBCA3C30F9E}" type="slidenum">
              <a:rPr lang="ar-SA" smtClean="0"/>
              <a:pPr>
                <a:defRPr/>
              </a:pPr>
              <a:t>10</a:t>
            </a:fld>
            <a:endParaRPr lang="en-US"/>
          </a:p>
        </p:txBody>
      </p:sp>
    </p:spTree>
    <p:extLst>
      <p:ext uri="{BB962C8B-B14F-4D97-AF65-F5344CB8AC3E}">
        <p14:creationId xmlns:p14="http://schemas.microsoft.com/office/powerpoint/2010/main" val="25967904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p:nvSpPr>
        <p:spPr>
          <a:xfrm>
            <a:off x="4876800" y="6367463"/>
            <a:ext cx="681038" cy="338137"/>
          </a:xfrm>
          <a:prstGeom prst="rect">
            <a:avLst/>
          </a:prstGeom>
        </p:spPr>
        <p:txBody>
          <a:bodyPr wrap="none">
            <a:spAutoFit/>
          </a:bodyPr>
          <a:lstStyle/>
          <a:p>
            <a:pPr algn="l" rtl="0" fontAlgn="auto">
              <a:spcBef>
                <a:spcPts val="0"/>
              </a:spcBef>
              <a:spcAft>
                <a:spcPts val="0"/>
              </a:spcAft>
              <a:defRPr/>
            </a:pPr>
            <a:r>
              <a:rPr lang="en-US" sz="1600" dirty="0">
                <a:solidFill>
                  <a:schemeClr val="bg1"/>
                </a:solidFill>
                <a:latin typeface="+mn-lt"/>
                <a:cs typeface="+mn-cs"/>
              </a:rPr>
              <a:t>[        ]</a:t>
            </a:r>
          </a:p>
        </p:txBody>
      </p:sp>
      <p:sp>
        <p:nvSpPr>
          <p:cNvPr id="5" name="Rectangle 9"/>
          <p:cNvSpPr/>
          <p:nvPr/>
        </p:nvSpPr>
        <p:spPr>
          <a:xfrm>
            <a:off x="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6" name="Rectangle 11"/>
          <p:cNvSpPr/>
          <p:nvPr/>
        </p:nvSpPr>
        <p:spPr>
          <a:xfrm>
            <a:off x="723900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2" name="Title 1"/>
          <p:cNvSpPr>
            <a:spLocks noGrp="1"/>
          </p:cNvSpPr>
          <p:nvPr>
            <p:ph type="ctrTitle"/>
          </p:nvPr>
        </p:nvSpPr>
        <p:spPr>
          <a:xfrm>
            <a:off x="742950" y="2130426"/>
            <a:ext cx="8420100" cy="1470025"/>
          </a:xfrm>
        </p:spPr>
        <p:txBody>
          <a:bodyPr/>
          <a:lstStyle>
            <a:lvl1pPr algn="ctr">
              <a:defRPr>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Slide Number Placeholder 5"/>
          <p:cNvSpPr>
            <a:spLocks noGrp="1"/>
          </p:cNvSpPr>
          <p:nvPr>
            <p:ph type="sldNum" sz="quarter" idx="10"/>
          </p:nvPr>
        </p:nvSpPr>
        <p:spPr>
          <a:xfrm>
            <a:off x="4927600" y="6356350"/>
            <a:ext cx="482600" cy="365125"/>
          </a:xfrm>
        </p:spPr>
        <p:txBody>
          <a:bodyPr/>
          <a:lstStyle>
            <a:lvl1pPr>
              <a:defRPr/>
            </a:lvl1pPr>
          </a:lstStyle>
          <a:p>
            <a:pPr>
              <a:defRPr/>
            </a:pPr>
            <a:fld id="{5B26AE43-3E08-4616-98C4-136B1E9FD18E}" type="slidenum">
              <a:rPr lang="ar-SA" smtClean="0"/>
              <a:pPr>
                <a:defRPr/>
              </a:pPr>
              <a:t>‹#›</a:t>
            </a:fld>
            <a:endParaRPr lang="en-US"/>
          </a:p>
        </p:txBody>
      </p:sp>
      <p:sp>
        <p:nvSpPr>
          <p:cNvPr id="8" name="TextBox 6"/>
          <p:cNvSpPr txBox="1"/>
          <p:nvPr userDrawn="1"/>
        </p:nvSpPr>
        <p:spPr>
          <a:xfrm>
            <a:off x="5029200" y="4724400"/>
            <a:ext cx="1533525" cy="369888"/>
          </a:xfrm>
          <a:prstGeom prst="rect">
            <a:avLst/>
          </a:prstGeom>
          <a:noFill/>
        </p:spPr>
        <p:txBody>
          <a:bodyPr wrap="none" rtlCol="1">
            <a:spAutoFit/>
          </a:bodyPr>
          <a:lstStyle/>
          <a:p>
            <a:pPr>
              <a:defRPr/>
            </a:pPr>
            <a:r>
              <a:rPr lang="ar-SA" b="1" dirty="0">
                <a:solidFill>
                  <a:schemeClr val="bg1"/>
                </a:solidFill>
              </a:rPr>
              <a:t>د. خالد سعيد خليل</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p:spPr>
        <p:txBody>
          <a:bodyPr/>
          <a:lstStyle>
            <a:lvl1pPr>
              <a:defRPr/>
            </a:lvl1pPr>
          </a:lstStyle>
          <a:p>
            <a:pPr>
              <a:defRPr/>
            </a:pPr>
            <a:fld id="{61CCD6AD-061D-46E4-AE3F-FBD5C686293F}" type="slidenum">
              <a:rPr lang="ar-SA"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639"/>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5" y="274639"/>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p:spPr>
        <p:txBody>
          <a:bodyPr/>
          <a:lstStyle>
            <a:lvl1pPr>
              <a:defRPr/>
            </a:lvl1pPr>
          </a:lstStyle>
          <a:p>
            <a:pPr>
              <a:defRPr/>
            </a:pPr>
            <a:fld id="{3522CE3D-7C42-4041-A569-8159773A4A57}" type="slidenum">
              <a:rPr lang="ar-SA" smtClean="0"/>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Rectangle 9"/>
          <p:cNvSpPr/>
          <p:nvPr/>
        </p:nvSpPr>
        <p:spPr>
          <a:xfrm>
            <a:off x="0" y="2133600"/>
            <a:ext cx="2667000" cy="1447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 name="Rectangle 11"/>
          <p:cNvSpPr/>
          <p:nvPr/>
        </p:nvSpPr>
        <p:spPr>
          <a:xfrm>
            <a:off x="7239000" y="2133600"/>
            <a:ext cx="2667000" cy="1447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6" name="TextBox 6"/>
          <p:cNvSpPr txBox="1"/>
          <p:nvPr userDrawn="1"/>
        </p:nvSpPr>
        <p:spPr>
          <a:xfrm>
            <a:off x="5029200" y="4724400"/>
            <a:ext cx="1533525" cy="369888"/>
          </a:xfrm>
          <a:prstGeom prst="rect">
            <a:avLst/>
          </a:prstGeom>
          <a:noFill/>
        </p:spPr>
        <p:txBody>
          <a:bodyPr wrap="none" rtlCol="1">
            <a:spAutoFit/>
          </a:bodyPr>
          <a:lstStyle/>
          <a:p>
            <a:pPr>
              <a:defRPr/>
            </a:pPr>
            <a:r>
              <a:rPr lang="ar-SA" b="1" dirty="0">
                <a:solidFill>
                  <a:schemeClr val="bg1"/>
                </a:solidFill>
              </a:rPr>
              <a:t>د. خالد سعيد خليل</a:t>
            </a:r>
          </a:p>
        </p:txBody>
      </p:sp>
      <p:sp>
        <p:nvSpPr>
          <p:cNvPr id="2" name="Title 1"/>
          <p:cNvSpPr>
            <a:spLocks noGrp="1"/>
          </p:cNvSpPr>
          <p:nvPr>
            <p:ph type="ctrTitle"/>
          </p:nvPr>
        </p:nvSpPr>
        <p:spPr>
          <a:xfrm>
            <a:off x="742950" y="2130426"/>
            <a:ext cx="8420100" cy="1470025"/>
          </a:xfrm>
        </p:spPr>
        <p:txBody>
          <a:bodyPr/>
          <a:lstStyle>
            <a:lvl1pPr algn="ctr" rtl="1">
              <a:defRPr>
                <a:solidFill>
                  <a:schemeClr val="accent1">
                    <a:lumMod val="75000"/>
                  </a:schemeClr>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rtl="1">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7" name="Slide Number Placeholder 5"/>
          <p:cNvSpPr>
            <a:spLocks noGrp="1"/>
          </p:cNvSpPr>
          <p:nvPr>
            <p:ph type="sldNum" sz="quarter" idx="10"/>
          </p:nvPr>
        </p:nvSpPr>
        <p:spPr>
          <a:xfrm>
            <a:off x="2185988" y="6356350"/>
            <a:ext cx="482600" cy="365125"/>
          </a:xfrm>
        </p:spPr>
        <p:txBody>
          <a:bodyPr/>
          <a:lstStyle>
            <a:lvl1pPr>
              <a:defRPr/>
            </a:lvl1pPr>
          </a:lstStyle>
          <a:p>
            <a:pPr>
              <a:defRPr/>
            </a:pPr>
            <a:fld id="{5B26AE43-3E08-4616-98C4-136B1E9FD18E}" type="slidenum">
              <a:rPr lang="ar-SA"/>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a:xfrm>
            <a:off x="457200" y="152400"/>
            <a:ext cx="8915400" cy="1143000"/>
          </a:xfrm>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p:txBody>
      </p:sp>
      <p:sp>
        <p:nvSpPr>
          <p:cNvPr id="12" name="Content Placeholder 2"/>
          <p:cNvSpPr>
            <a:spLocks noGrp="1"/>
          </p:cNvSpPr>
          <p:nvPr>
            <p:ph sz="half" idx="1"/>
          </p:nvPr>
        </p:nvSpPr>
        <p:spPr>
          <a:xfrm>
            <a:off x="457200"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8" name="Slide Number Placeholder 6"/>
          <p:cNvSpPr>
            <a:spLocks noGrp="1"/>
          </p:cNvSpPr>
          <p:nvPr>
            <p:ph type="sldNum" sz="quarter" idx="14"/>
          </p:nvPr>
        </p:nvSpPr>
        <p:spPr/>
        <p:txBody>
          <a:bodyPr/>
          <a:lstStyle>
            <a:lvl1pPr>
              <a:defRPr/>
            </a:lvl1pPr>
          </a:lstStyle>
          <a:p>
            <a:pPr>
              <a:defRPr/>
            </a:pPr>
            <a:fld id="{643C7BCF-B514-4FDA-BD5D-B01C5F4DF2F3}"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5"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7" name="Rectangle 6"/>
          <p:cNvSpPr/>
          <p:nvPr/>
        </p:nvSpPr>
        <p:spPr>
          <a:xfrm>
            <a:off x="4876800" y="6367463"/>
            <a:ext cx="681038" cy="338137"/>
          </a:xfrm>
          <a:prstGeom prst="rect">
            <a:avLst/>
          </a:prstGeom>
        </p:spPr>
        <p:txBody>
          <a:bodyPr wrap="none">
            <a:spAutoFit/>
          </a:bodyPr>
          <a:lstStyle/>
          <a:p>
            <a:pPr algn="l" rtl="0" fontAlgn="auto">
              <a:spcBef>
                <a:spcPts val="0"/>
              </a:spcBef>
              <a:spcAft>
                <a:spcPts val="0"/>
              </a:spcAft>
              <a:defRPr/>
            </a:pPr>
            <a:r>
              <a:rPr lang="en-US" sz="1600" dirty="0">
                <a:solidFill>
                  <a:schemeClr val="bg1"/>
                </a:solidFill>
                <a:latin typeface="+mn-lt"/>
                <a:cs typeface="+mn-cs"/>
              </a:rPr>
              <a:t>[        ]</a:t>
            </a:r>
          </a:p>
        </p:txBody>
      </p:sp>
      <p:sp>
        <p:nvSpPr>
          <p:cNvPr id="2" name="Title 1"/>
          <p:cNvSpPr>
            <a:spLocks noGrp="1"/>
          </p:cNvSpPr>
          <p:nvPr>
            <p:ph type="title"/>
          </p:nvPr>
        </p:nvSpPr>
        <p:spPr/>
        <p:txBody>
          <a:bodyPr/>
          <a:lstStyle>
            <a:lvl1pPr algn="r">
              <a:defRPr baseline="0">
                <a:solidFill>
                  <a:schemeClr val="accent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gn="r">
              <a:buFont typeface="Arial" pitchFamily="34" charset="0"/>
              <a:buNone/>
              <a:defRPr>
                <a:solidFill>
                  <a:schemeClr val="tx1"/>
                </a:solidFill>
              </a:defRPr>
            </a:lvl1pPr>
            <a:lvl2pPr algn="r">
              <a:buFont typeface="Arial" pitchFamily="34" charset="0"/>
              <a:buNone/>
              <a:defRPr>
                <a:solidFill>
                  <a:schemeClr val="tx1"/>
                </a:solidFill>
              </a:defRPr>
            </a:lvl2pPr>
            <a:lvl3pPr algn="r">
              <a:buFont typeface="Arial" pitchFamily="34" charset="0"/>
              <a:buNone/>
              <a:defRPr>
                <a:solidFill>
                  <a:schemeClr val="tx1"/>
                </a:solidFill>
              </a:defRPr>
            </a:lvl3pPr>
            <a:lvl4pPr algn="r">
              <a:buFont typeface="Arial" pitchFamily="34" charset="0"/>
              <a:buNone/>
              <a:defRPr>
                <a:solidFill>
                  <a:schemeClr val="tx1"/>
                </a:solidFill>
              </a:defRPr>
            </a:lvl4pPr>
            <a:lvl5pPr algn="r">
              <a:buFont typeface="Arial" pitchFamily="34" charset="0"/>
              <a:buNone/>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p:cNvSpPr/>
          <p:nvPr/>
        </p:nvSpPr>
        <p:spPr>
          <a:xfrm>
            <a:off x="4876800" y="6367463"/>
            <a:ext cx="681038" cy="338137"/>
          </a:xfrm>
          <a:prstGeom prst="rect">
            <a:avLst/>
          </a:prstGeom>
        </p:spPr>
        <p:txBody>
          <a:bodyPr wrap="none">
            <a:spAutoFit/>
          </a:bodyPr>
          <a:lstStyle/>
          <a:p>
            <a:pPr algn="l" rtl="0" fontAlgn="auto">
              <a:spcBef>
                <a:spcPts val="0"/>
              </a:spcBef>
              <a:spcAft>
                <a:spcPts val="0"/>
              </a:spcAft>
              <a:defRPr/>
            </a:pPr>
            <a:r>
              <a:rPr lang="en-US" sz="1600" dirty="0">
                <a:solidFill>
                  <a:schemeClr val="bg1"/>
                </a:solidFill>
                <a:latin typeface="+mn-lt"/>
                <a:cs typeface="+mn-cs"/>
              </a:rPr>
              <a:t>[        ]</a:t>
            </a:r>
          </a:p>
        </p:txBody>
      </p:sp>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8" name="Rectangle 7"/>
          <p:cNvSpPr/>
          <p:nvPr/>
        </p:nvSpPr>
        <p:spPr>
          <a:xfrm>
            <a:off x="4876800" y="6367463"/>
            <a:ext cx="681038" cy="338137"/>
          </a:xfrm>
          <a:prstGeom prst="rect">
            <a:avLst/>
          </a:prstGeom>
        </p:spPr>
        <p:txBody>
          <a:bodyPr wrap="none">
            <a:spAutoFit/>
          </a:bodyPr>
          <a:lstStyle/>
          <a:p>
            <a:pPr algn="l" rtl="0" fontAlgn="auto">
              <a:spcBef>
                <a:spcPts val="0"/>
              </a:spcBef>
              <a:spcAft>
                <a:spcPts val="0"/>
              </a:spcAft>
              <a:defRPr/>
            </a:pPr>
            <a:r>
              <a:rPr lang="en-US" sz="1600" dirty="0">
                <a:solidFill>
                  <a:schemeClr val="bg1"/>
                </a:solidFill>
                <a:latin typeface="+mn-lt"/>
                <a:cs typeface="+mn-cs"/>
              </a:rPr>
              <a:t>[        ]</a:t>
            </a:r>
          </a:p>
        </p:txBody>
      </p:sp>
      <p:sp>
        <p:nvSpPr>
          <p:cNvPr id="2" name="Title 1"/>
          <p:cNvSpPr>
            <a:spLocks noGrp="1"/>
          </p:cNvSpPr>
          <p:nvPr>
            <p:ph type="title"/>
          </p:nvPr>
        </p:nvSpPr>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2" name="Content Placeholder 2"/>
          <p:cNvSpPr>
            <a:spLocks noGrp="1"/>
          </p:cNvSpPr>
          <p:nvPr>
            <p:ph sz="half" idx="1"/>
          </p:nvPr>
        </p:nvSpPr>
        <p:spPr>
          <a:xfrm>
            <a:off x="457200"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Rectangle 6"/>
          <p:cNvSpPr/>
          <p:nvPr/>
        </p:nvSpPr>
        <p:spPr>
          <a:xfrm>
            <a:off x="4876800" y="6367463"/>
            <a:ext cx="681038" cy="338137"/>
          </a:xfrm>
          <a:prstGeom prst="rect">
            <a:avLst/>
          </a:prstGeom>
        </p:spPr>
        <p:txBody>
          <a:bodyPr wrap="none">
            <a:spAutoFit/>
          </a:bodyPr>
          <a:lstStyle/>
          <a:p>
            <a:pPr algn="l" rtl="0" fontAlgn="auto">
              <a:spcBef>
                <a:spcPts val="0"/>
              </a:spcBef>
              <a:spcAft>
                <a:spcPts val="0"/>
              </a:spcAft>
              <a:defRPr/>
            </a:pPr>
            <a:r>
              <a:rPr lang="en-US" sz="1600" dirty="0">
                <a:solidFill>
                  <a:schemeClr val="bg1"/>
                </a:solidFill>
                <a:latin typeface="+mn-lt"/>
                <a:cs typeface="+mn-cs"/>
              </a:rPr>
              <a:t>[        ]</a:t>
            </a:r>
          </a:p>
        </p:txBody>
      </p:sp>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8" name="Straight Connector 11"/>
          <p:cNvCxnSpPr/>
          <p:nvPr userDrawn="1"/>
        </p:nvCxnSpPr>
        <p:spPr>
          <a:xfrm>
            <a:off x="152400" y="1371600"/>
            <a:ext cx="9559925"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Rectangle 2"/>
          <p:cNvSpPr/>
          <p:nvPr/>
        </p:nvSpPr>
        <p:spPr>
          <a:xfrm>
            <a:off x="4876800" y="6367463"/>
            <a:ext cx="681038" cy="338137"/>
          </a:xfrm>
          <a:prstGeom prst="rect">
            <a:avLst/>
          </a:prstGeom>
        </p:spPr>
        <p:txBody>
          <a:bodyPr wrap="none">
            <a:spAutoFit/>
          </a:bodyPr>
          <a:lstStyle/>
          <a:p>
            <a:pPr algn="l" rtl="0" fontAlgn="auto">
              <a:spcBef>
                <a:spcPts val="0"/>
              </a:spcBef>
              <a:spcAft>
                <a:spcPts val="0"/>
              </a:spcAft>
              <a:defRPr/>
            </a:pPr>
            <a:r>
              <a:rPr lang="en-US" sz="1600" dirty="0">
                <a:solidFill>
                  <a:schemeClr val="bg1"/>
                </a:solidFill>
                <a:latin typeface="+mn-lt"/>
                <a:cs typeface="+mn-cs"/>
              </a:rPr>
              <a:t>[        ]</a:t>
            </a:r>
          </a:p>
        </p:txBody>
      </p:sp>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p:cNvSpPr/>
          <p:nvPr/>
        </p:nvSpPr>
        <p:spPr>
          <a:xfrm>
            <a:off x="4876800" y="6367463"/>
            <a:ext cx="681038" cy="338137"/>
          </a:xfrm>
          <a:prstGeom prst="rect">
            <a:avLst/>
          </a:prstGeom>
        </p:spPr>
        <p:txBody>
          <a:bodyPr wrap="none">
            <a:spAutoFit/>
          </a:bodyPr>
          <a:lstStyle/>
          <a:p>
            <a:pPr algn="l" rtl="0" fontAlgn="auto">
              <a:spcBef>
                <a:spcPts val="0"/>
              </a:spcBef>
              <a:spcAft>
                <a:spcPts val="0"/>
              </a:spcAft>
              <a:defRPr/>
            </a:pPr>
            <a:r>
              <a:rPr lang="en-US" sz="1600" dirty="0">
                <a:solidFill>
                  <a:schemeClr val="bg1"/>
                </a:solidFill>
                <a:latin typeface="+mn-lt"/>
                <a:cs typeface="+mn-cs"/>
              </a:rPr>
              <a:t>[        ]</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p:spPr>
        <p:txBody>
          <a:bodyPr/>
          <a:lstStyle>
            <a:lvl1pPr>
              <a:defRPr/>
            </a:lvl1pPr>
          </a:lstStyle>
          <a:p>
            <a:pPr>
              <a:defRPr/>
            </a:pPr>
            <a:fld id="{BAAF7CB2-BE03-4402-9FD0-12AA0632DEEA}" type="slidenum">
              <a:rPr lang="ar-SA"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p:spPr>
        <p:txBody>
          <a:bodyPr/>
          <a:lstStyle>
            <a:lvl1pPr>
              <a:defRPr/>
            </a:lvl1pPr>
          </a:lstStyle>
          <a:p>
            <a:pPr>
              <a:defRPr/>
            </a:pPr>
            <a:fld id="{17F0268F-3024-4A02-9424-3C9CE2A9FDE0}" type="slidenum">
              <a:rPr lang="ar-SA"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EG" smtClean="0"/>
              <a:t>العنوان الرئيسي</a:t>
            </a:r>
            <a:endParaRPr lang="en-US" smtClean="0"/>
          </a:p>
        </p:txBody>
      </p:sp>
      <p:sp>
        <p:nvSpPr>
          <p:cNvPr id="1027" name="Text Placeholder 2"/>
          <p:cNvSpPr>
            <a:spLocks noGrp="1"/>
          </p:cNvSpPr>
          <p:nvPr>
            <p:ph type="body" idx="1"/>
          </p:nvPr>
        </p:nvSpPr>
        <p:spPr bwMode="auto">
          <a:xfrm>
            <a:off x="495300" y="1600200"/>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EG" smtClean="0"/>
              <a:t>المحتوى المستوى الأول</a:t>
            </a:r>
            <a:endParaRPr lang="en-US" smtClean="0"/>
          </a:p>
          <a:p>
            <a:pPr lvl="1"/>
            <a:r>
              <a:rPr lang="ar-EG" smtClean="0"/>
              <a:t>المحتوى المستوى الثاني</a:t>
            </a:r>
            <a:endParaRPr lang="en-US" smtClean="0"/>
          </a:p>
          <a:p>
            <a:pPr lvl="2"/>
            <a:r>
              <a:rPr lang="ar-EG" smtClean="0"/>
              <a:t>المحتوى المستوى الثالث</a:t>
            </a:r>
            <a:endParaRPr lang="en-US" smtClean="0"/>
          </a:p>
          <a:p>
            <a:pPr lvl="3"/>
            <a:r>
              <a:rPr lang="ar-EG" smtClean="0"/>
              <a:t>المحتوى المستوى الرابع</a:t>
            </a:r>
            <a:endParaRPr lang="en-US" smtClean="0"/>
          </a:p>
          <a:p>
            <a:pPr lvl="4"/>
            <a:r>
              <a:rPr lang="ar-EG" smtClean="0"/>
              <a:t>المحتوى المستوى الخامس</a:t>
            </a:r>
            <a:endParaRPr lang="en-US" smtClean="0"/>
          </a:p>
        </p:txBody>
      </p:sp>
      <p:sp>
        <p:nvSpPr>
          <p:cNvPr id="10" name="Rectangle 9"/>
          <p:cNvSpPr/>
          <p:nvPr/>
        </p:nvSpPr>
        <p:spPr>
          <a:xfrm>
            <a:off x="0" y="6324600"/>
            <a:ext cx="9906000" cy="533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grpSp>
        <p:nvGrpSpPr>
          <p:cNvPr id="1029" name="Group 7"/>
          <p:cNvGrpSpPr>
            <a:grpSpLocks/>
          </p:cNvGrpSpPr>
          <p:nvPr/>
        </p:nvGrpSpPr>
        <p:grpSpPr bwMode="auto">
          <a:xfrm>
            <a:off x="8610600" y="5791200"/>
            <a:ext cx="941388" cy="914400"/>
            <a:chOff x="5210750" y="1066800"/>
            <a:chExt cx="2976900" cy="3130677"/>
          </a:xfrm>
        </p:grpSpPr>
        <p:sp>
          <p:nvSpPr>
            <p:cNvPr id="13" name="Oval 12"/>
            <p:cNvSpPr/>
            <p:nvPr/>
          </p:nvSpPr>
          <p:spPr>
            <a:xfrm>
              <a:off x="5321191" y="1142893"/>
              <a:ext cx="2766057" cy="29730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037" name="Picture 2" descr="http://kfu.files.googlepages.com/newKFUlogo.jpg"/>
            <p:cNvPicPr>
              <a:picLocks noChangeAspect="1" noChangeArrowheads="1"/>
            </p:cNvPicPr>
            <p:nvPr/>
          </p:nvPicPr>
          <p:blipFill>
            <a:blip r:embed="rId15"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5" name="Slide Number Placeholder 5"/>
          <p:cNvSpPr>
            <a:spLocks noGrp="1"/>
          </p:cNvSpPr>
          <p:nvPr>
            <p:ph type="sldNum" sz="quarter" idx="4"/>
          </p:nvPr>
        </p:nvSpPr>
        <p:spPr>
          <a:xfrm>
            <a:off x="4914900" y="6376988"/>
            <a:ext cx="571500" cy="365125"/>
          </a:xfrm>
          <a:prstGeom prst="rect">
            <a:avLst/>
          </a:prstGeom>
        </p:spPr>
        <p:txBody>
          <a:bodyPr vert="horz" wrap="square" lIns="91440" tIns="45720" rIns="91440" bIns="45720" numCol="1" anchor="ctr" anchorCtr="0" compatLnSpc="1">
            <a:prstTxWarp prst="textNoShape">
              <a:avLst/>
            </a:prstTxWarp>
          </a:bodyPr>
          <a:lstStyle>
            <a:lvl1pPr algn="ctr" rtl="0">
              <a:defRPr sz="1200" dirty="0">
                <a:solidFill>
                  <a:schemeClr val="bg1"/>
                </a:solidFill>
                <a:latin typeface="Calibri" pitchFamily="34" charset="0"/>
                <a:cs typeface="Arial" charset="0"/>
              </a:defRPr>
            </a:lvl1pPr>
          </a:lstStyle>
          <a:p>
            <a:pPr>
              <a:defRPr/>
            </a:pPr>
            <a:fld id="{144F2310-6C32-4E4F-9F42-D767CBBD31B0}" type="slidenum">
              <a:rPr lang="ar-SA" smtClean="0"/>
              <a:pPr>
                <a:defRPr/>
              </a:pPr>
              <a:t>‹#›</a:t>
            </a:fld>
            <a:endParaRPr lang="en-US"/>
          </a:p>
        </p:txBody>
      </p:sp>
      <p:sp>
        <p:nvSpPr>
          <p:cNvPr id="16" name="Rectangle 15"/>
          <p:cNvSpPr/>
          <p:nvPr/>
        </p:nvSpPr>
        <p:spPr>
          <a:xfrm>
            <a:off x="6477000" y="6519863"/>
            <a:ext cx="1928813" cy="338137"/>
          </a:xfrm>
          <a:prstGeom prst="rect">
            <a:avLst/>
          </a:prstGeom>
        </p:spPr>
        <p:txBody>
          <a:bodyPr wrap="none">
            <a:spAutoFit/>
          </a:bodyPr>
          <a:lstStyle/>
          <a:p>
            <a:pPr algn="l" rtl="0" fontAlgn="auto">
              <a:spcBef>
                <a:spcPts val="0"/>
              </a:spcBef>
              <a:spcAft>
                <a:spcPts val="0"/>
              </a:spcAft>
              <a:defRPr/>
            </a:pPr>
            <a:r>
              <a:rPr lang="en-US" sz="1600" dirty="0">
                <a:solidFill>
                  <a:schemeClr val="bg1"/>
                </a:solidFill>
                <a:latin typeface="+mn-lt"/>
                <a:cs typeface="+mn-cs"/>
              </a:rPr>
              <a:t>King Faisal University</a:t>
            </a:r>
          </a:p>
        </p:txBody>
      </p:sp>
      <p:sp>
        <p:nvSpPr>
          <p:cNvPr id="17" name="Rectangle 16"/>
          <p:cNvSpPr/>
          <p:nvPr/>
        </p:nvSpPr>
        <p:spPr>
          <a:xfrm>
            <a:off x="6745288" y="6291263"/>
            <a:ext cx="1408112" cy="338137"/>
          </a:xfrm>
          <a:prstGeom prst="rect">
            <a:avLst/>
          </a:prstGeom>
        </p:spPr>
        <p:txBody>
          <a:bodyPr wrap="none">
            <a:spAutoFit/>
          </a:bodyPr>
          <a:lstStyle/>
          <a:p>
            <a:pPr algn="ctr" rtl="1" fontAlgn="auto">
              <a:spcBef>
                <a:spcPts val="0"/>
              </a:spcBef>
              <a:spcAft>
                <a:spcPts val="0"/>
              </a:spcAft>
              <a:defRPr/>
            </a:pPr>
            <a:r>
              <a:rPr lang="ar-SA" sz="1600" b="1" dirty="0">
                <a:solidFill>
                  <a:schemeClr val="bg1"/>
                </a:solidFill>
                <a:latin typeface="+mn-lt"/>
                <a:cs typeface="+mn-cs"/>
              </a:rPr>
              <a:t>جامعة الملك فيصل</a:t>
            </a:r>
            <a:endParaRPr lang="en-US" sz="1600" b="1" dirty="0">
              <a:solidFill>
                <a:schemeClr val="bg1"/>
              </a:solidFill>
              <a:latin typeface="+mn-lt"/>
              <a:cs typeface="+mn-cs"/>
            </a:endParaRPr>
          </a:p>
        </p:txBody>
      </p:sp>
      <p:pic>
        <p:nvPicPr>
          <p:cNvPr id="1033" name="Picture 17" descr="logo EDE.png"/>
          <p:cNvPicPr>
            <a:picLocks noChangeAspect="1"/>
          </p:cNvPicPr>
          <p:nvPr/>
        </p:nvPicPr>
        <p:blipFill>
          <a:blip r:embed="rId16" cstate="print"/>
          <a:srcRect/>
          <a:stretch>
            <a:fillRect/>
          </a:stretch>
        </p:blipFill>
        <p:spPr bwMode="auto">
          <a:xfrm>
            <a:off x="304800" y="5791200"/>
            <a:ext cx="838200" cy="938213"/>
          </a:xfrm>
          <a:prstGeom prst="rect">
            <a:avLst/>
          </a:prstGeom>
          <a:noFill/>
          <a:ln w="9525">
            <a:noFill/>
            <a:miter lim="800000"/>
            <a:headEnd/>
            <a:tailEnd/>
          </a:ln>
        </p:spPr>
      </p:pic>
      <p:sp>
        <p:nvSpPr>
          <p:cNvPr id="19" name="Rectangle 18"/>
          <p:cNvSpPr/>
          <p:nvPr/>
        </p:nvSpPr>
        <p:spPr>
          <a:xfrm>
            <a:off x="914400" y="6581775"/>
            <a:ext cx="3116263" cy="276225"/>
          </a:xfrm>
          <a:prstGeom prst="rect">
            <a:avLst/>
          </a:prstGeom>
        </p:spPr>
        <p:txBody>
          <a:bodyPr wrap="none">
            <a:spAutoFit/>
          </a:bodyPr>
          <a:lstStyle/>
          <a:p>
            <a:pPr algn="l" rtl="0" fontAlgn="auto">
              <a:spcBef>
                <a:spcPts val="0"/>
              </a:spcBef>
              <a:spcAft>
                <a:spcPts val="0"/>
              </a:spcAft>
              <a:defRPr/>
            </a:pPr>
            <a:r>
              <a:rPr lang="en-US" sz="1200" dirty="0">
                <a:solidFill>
                  <a:schemeClr val="bg1"/>
                </a:solidFill>
                <a:latin typeface="+mn-lt"/>
                <a:cs typeface="+mn-cs"/>
              </a:rPr>
              <a:t>Deanship of E-Learning and Distance Education</a:t>
            </a:r>
          </a:p>
        </p:txBody>
      </p:sp>
      <p:sp>
        <p:nvSpPr>
          <p:cNvPr id="20" name="Rectangle 19"/>
          <p:cNvSpPr/>
          <p:nvPr/>
        </p:nvSpPr>
        <p:spPr>
          <a:xfrm>
            <a:off x="1182688" y="6291263"/>
            <a:ext cx="2795958" cy="338554"/>
          </a:xfrm>
          <a:prstGeom prst="rect">
            <a:avLst/>
          </a:prstGeom>
        </p:spPr>
        <p:txBody>
          <a:bodyPr wrap="none">
            <a:spAutoFit/>
          </a:bodyPr>
          <a:lstStyle/>
          <a:p>
            <a:pPr algn="ctr" rtl="1" fontAlgn="auto">
              <a:spcBef>
                <a:spcPts val="0"/>
              </a:spcBef>
              <a:spcAft>
                <a:spcPts val="0"/>
              </a:spcAft>
              <a:defRPr/>
            </a:pPr>
            <a:r>
              <a:rPr lang="ar-SA" sz="1600" b="1" dirty="0">
                <a:solidFill>
                  <a:schemeClr val="bg1"/>
                </a:solidFill>
                <a:latin typeface="+mn-lt"/>
                <a:cs typeface="+mn-cs"/>
              </a:rPr>
              <a:t>عمادة </a:t>
            </a:r>
            <a:r>
              <a:rPr lang="ar-SA" sz="1600" b="1" dirty="0" smtClean="0">
                <a:solidFill>
                  <a:schemeClr val="bg1"/>
                </a:solidFill>
                <a:latin typeface="+mn-lt"/>
                <a:cs typeface="+mn-cs"/>
              </a:rPr>
              <a:t>التعلم الإلكتروني والتعليم </a:t>
            </a:r>
            <a:r>
              <a:rPr lang="ar-SA" sz="1600" b="1" dirty="0">
                <a:solidFill>
                  <a:schemeClr val="bg1"/>
                </a:solidFill>
                <a:latin typeface="+mn-lt"/>
                <a:cs typeface="+mn-cs"/>
              </a:rPr>
              <a:t>عن بعد</a:t>
            </a:r>
            <a:endParaRPr lang="en-US" sz="1600" b="1" dirty="0">
              <a:solidFill>
                <a:schemeClr val="bg1"/>
              </a:solidFill>
              <a:latin typeface="+mn-lt"/>
              <a:cs typeface="+mn-cs"/>
            </a:endParaRPr>
          </a:p>
        </p:txBody>
      </p:sp>
      <p:sp>
        <p:nvSpPr>
          <p:cNvPr id="14" name="Rectangle 13"/>
          <p:cNvSpPr/>
          <p:nvPr/>
        </p:nvSpPr>
        <p:spPr>
          <a:xfrm>
            <a:off x="8312984" y="6578367"/>
            <a:ext cx="1659429" cy="338554"/>
          </a:xfrm>
          <a:prstGeom prst="rect">
            <a:avLst/>
          </a:prstGeom>
        </p:spPr>
        <p:txBody>
          <a:bodyPr wrap="none">
            <a:spAutoFit/>
          </a:bodyPr>
          <a:lstStyle/>
          <a:p>
            <a:pPr algn="ctr" rtl="1" fontAlgn="auto">
              <a:spcBef>
                <a:spcPts val="0"/>
              </a:spcBef>
              <a:spcAft>
                <a:spcPts val="0"/>
              </a:spcAft>
              <a:defRPr/>
            </a:pPr>
            <a:r>
              <a:rPr lang="ar-SA" sz="1600" b="1" dirty="0" smtClean="0">
                <a:solidFill>
                  <a:schemeClr val="bg1"/>
                </a:solidFill>
                <a:latin typeface="+mn-lt"/>
                <a:cs typeface="+mn-cs"/>
              </a:rPr>
              <a:t>د/ أحمد</a:t>
            </a:r>
            <a:r>
              <a:rPr lang="ar-SA" sz="1600" b="1" baseline="0" dirty="0" smtClean="0">
                <a:solidFill>
                  <a:schemeClr val="bg1"/>
                </a:solidFill>
                <a:latin typeface="+mn-lt"/>
                <a:cs typeface="+mn-cs"/>
              </a:rPr>
              <a:t> محمد الشريف</a:t>
            </a:r>
            <a:endParaRPr lang="en-US" sz="1600" b="1" dirty="0">
              <a:solidFill>
                <a:schemeClr val="bg1"/>
              </a:solidFill>
              <a:latin typeface="+mn-lt"/>
              <a:cs typeface="+mn-cs"/>
            </a:endParaRPr>
          </a:p>
        </p:txBody>
      </p:sp>
      <p:sp>
        <p:nvSpPr>
          <p:cNvPr id="21" name="Rectangle 9"/>
          <p:cNvSpPr/>
          <p:nvPr userDrawn="1"/>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2" name="Rectangle 21"/>
          <p:cNvSpPr/>
          <p:nvPr userDrawn="1"/>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23" name="Straight Connector 11"/>
          <p:cNvCxnSpPr/>
          <p:nvPr userDrawn="1"/>
        </p:nvCxnSpPr>
        <p:spPr>
          <a:xfrm>
            <a:off x="152400" y="1371600"/>
            <a:ext cx="9559925" cy="0"/>
          </a:xfrm>
          <a:prstGeom prst="line">
            <a:avLst/>
          </a:prstGeom>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866" r:id="rId1"/>
    <p:sldLayoutId id="2147483867" r:id="rId2"/>
    <p:sldLayoutId id="2147483868" r:id="rId3"/>
    <p:sldLayoutId id="2147483869" r:id="rId4"/>
    <p:sldLayoutId id="2147483870" r:id="rId5"/>
    <p:sldLayoutId id="2147483871" r:id="rId6"/>
    <p:sldLayoutId id="2147483872" r:id="rId7"/>
    <p:sldLayoutId id="2147483873" r:id="rId8"/>
    <p:sldLayoutId id="2147483874" r:id="rId9"/>
    <p:sldLayoutId id="2147483875" r:id="rId10"/>
    <p:sldLayoutId id="2147483876" r:id="rId11"/>
    <p:sldLayoutId id="2147483861" r:id="rId12"/>
    <p:sldLayoutId id="2147483863" r:id="rId13"/>
  </p:sldLayoutIdLst>
  <p:hf hdr="0" ftr="0" dt="0"/>
  <p:txStyles>
    <p:titleStyle>
      <a:lvl1pPr algn="r" rtl="0" eaLnBrk="1" fontAlgn="base" hangingPunct="1">
        <a:spcBef>
          <a:spcPct val="0"/>
        </a:spcBef>
        <a:spcAft>
          <a:spcPct val="0"/>
        </a:spcAft>
        <a:defRPr sz="4400" kern="1200">
          <a:solidFill>
            <a:srgbClr val="376092"/>
          </a:solidFill>
          <a:latin typeface="+mj-lt"/>
          <a:ea typeface="+mj-ea"/>
          <a:cs typeface="Arial" charset="0"/>
        </a:defRPr>
      </a:lvl1pPr>
      <a:lvl2pPr algn="r" rtl="0" eaLnBrk="1" fontAlgn="base" hangingPunct="1">
        <a:spcBef>
          <a:spcPct val="0"/>
        </a:spcBef>
        <a:spcAft>
          <a:spcPct val="0"/>
        </a:spcAft>
        <a:defRPr sz="4400">
          <a:solidFill>
            <a:srgbClr val="376092"/>
          </a:solidFill>
          <a:latin typeface="Calibri" pitchFamily="34" charset="0"/>
          <a:cs typeface="Arial" charset="0"/>
        </a:defRPr>
      </a:lvl2pPr>
      <a:lvl3pPr algn="r" rtl="0" eaLnBrk="1" fontAlgn="base" hangingPunct="1">
        <a:spcBef>
          <a:spcPct val="0"/>
        </a:spcBef>
        <a:spcAft>
          <a:spcPct val="0"/>
        </a:spcAft>
        <a:defRPr sz="4400">
          <a:solidFill>
            <a:srgbClr val="376092"/>
          </a:solidFill>
          <a:latin typeface="Calibri" pitchFamily="34" charset="0"/>
          <a:cs typeface="Arial" charset="0"/>
        </a:defRPr>
      </a:lvl3pPr>
      <a:lvl4pPr algn="r" rtl="0" eaLnBrk="1" fontAlgn="base" hangingPunct="1">
        <a:spcBef>
          <a:spcPct val="0"/>
        </a:spcBef>
        <a:spcAft>
          <a:spcPct val="0"/>
        </a:spcAft>
        <a:defRPr sz="4400">
          <a:solidFill>
            <a:srgbClr val="376092"/>
          </a:solidFill>
          <a:latin typeface="Calibri" pitchFamily="34" charset="0"/>
          <a:cs typeface="Arial" charset="0"/>
        </a:defRPr>
      </a:lvl4pPr>
      <a:lvl5pPr algn="r" rtl="0" eaLnBrk="1" fontAlgn="base" hangingPunct="1">
        <a:spcBef>
          <a:spcPct val="0"/>
        </a:spcBef>
        <a:spcAft>
          <a:spcPct val="0"/>
        </a:spcAft>
        <a:defRPr sz="4400">
          <a:solidFill>
            <a:srgbClr val="376092"/>
          </a:solidFill>
          <a:latin typeface="Calibri" pitchFamily="34" charset="0"/>
          <a:cs typeface="Arial" charset="0"/>
        </a:defRPr>
      </a:lvl5pPr>
      <a:lvl6pPr marL="457200" algn="r" rtl="0" eaLnBrk="1" fontAlgn="base" hangingPunct="1">
        <a:spcBef>
          <a:spcPct val="0"/>
        </a:spcBef>
        <a:spcAft>
          <a:spcPct val="0"/>
        </a:spcAft>
        <a:defRPr sz="4400">
          <a:solidFill>
            <a:srgbClr val="376092"/>
          </a:solidFill>
          <a:latin typeface="Calibri" pitchFamily="34" charset="0"/>
          <a:cs typeface="Arial" charset="0"/>
        </a:defRPr>
      </a:lvl6pPr>
      <a:lvl7pPr marL="914400" algn="r" rtl="0" eaLnBrk="1" fontAlgn="base" hangingPunct="1">
        <a:spcBef>
          <a:spcPct val="0"/>
        </a:spcBef>
        <a:spcAft>
          <a:spcPct val="0"/>
        </a:spcAft>
        <a:defRPr sz="4400">
          <a:solidFill>
            <a:srgbClr val="376092"/>
          </a:solidFill>
          <a:latin typeface="Calibri" pitchFamily="34" charset="0"/>
          <a:cs typeface="Arial" charset="0"/>
        </a:defRPr>
      </a:lvl7pPr>
      <a:lvl8pPr marL="1371600" algn="r" rtl="0" eaLnBrk="1" fontAlgn="base" hangingPunct="1">
        <a:spcBef>
          <a:spcPct val="0"/>
        </a:spcBef>
        <a:spcAft>
          <a:spcPct val="0"/>
        </a:spcAft>
        <a:defRPr sz="4400">
          <a:solidFill>
            <a:srgbClr val="376092"/>
          </a:solidFill>
          <a:latin typeface="Calibri" pitchFamily="34" charset="0"/>
          <a:cs typeface="Arial" charset="0"/>
        </a:defRPr>
      </a:lvl8pPr>
      <a:lvl9pPr marL="1828800" algn="r" rtl="0" eaLnBrk="1" fontAlgn="base" hangingPunct="1">
        <a:spcBef>
          <a:spcPct val="0"/>
        </a:spcBef>
        <a:spcAft>
          <a:spcPct val="0"/>
        </a:spcAft>
        <a:defRPr sz="4400">
          <a:solidFill>
            <a:srgbClr val="376092"/>
          </a:solidFill>
          <a:latin typeface="Calibri" pitchFamily="34" charset="0"/>
          <a:cs typeface="Arial" charset="0"/>
        </a:defRPr>
      </a:lvl9pPr>
    </p:titleStyle>
    <p:bodyStyle>
      <a:lvl1pPr marL="342900" indent="-342900" algn="r" rtl="0" eaLnBrk="1" fontAlgn="base" hangingPunct="1">
        <a:spcBef>
          <a:spcPct val="20000"/>
        </a:spcBef>
        <a:spcAft>
          <a:spcPct val="0"/>
        </a:spcAft>
        <a:buFont typeface="Arial" pitchFamily="34" charset="0"/>
        <a:buChar char="•"/>
        <a:defRPr sz="3200" kern="1200">
          <a:solidFill>
            <a:schemeClr val="tx1"/>
          </a:solidFill>
          <a:latin typeface="+mn-lt"/>
          <a:ea typeface="+mn-ea"/>
          <a:cs typeface="Arial" charset="0"/>
        </a:defRPr>
      </a:lvl1pPr>
      <a:lvl2pPr marL="742950" indent="-285750" algn="r" rtl="0" eaLnBrk="1" fontAlgn="base" hangingPunct="1">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r" rtl="0" eaLnBrk="1" fontAlgn="base" hangingPunct="1">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r" rtl="0" eaLnBrk="1" fontAlgn="base" hangingPunct="1">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r" rtl="0" eaLnBrk="1" fontAlgn="base" hangingPunct="1">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5.png"/><Relationship Id="rId4" Type="http://schemas.openxmlformats.org/officeDocument/2006/relationships/oleObject" Target="../embeddings/oleObject1.bin"/></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ctrTitle"/>
          </p:nvPr>
        </p:nvSpPr>
        <p:spPr/>
        <p:txBody>
          <a:bodyPr/>
          <a:lstStyle/>
          <a:p>
            <a:pPr eaLnBrk="1" hangingPunct="1"/>
            <a:endParaRPr lang="ar-SA" smtClean="0">
              <a:solidFill>
                <a:srgbClr val="376092"/>
              </a:solidFill>
              <a:cs typeface="Arial" pitchFamily="34" charset="0"/>
            </a:endParaRPr>
          </a:p>
        </p:txBody>
      </p:sp>
      <p:sp>
        <p:nvSpPr>
          <p:cNvPr id="3" name="Subtitle 2"/>
          <p:cNvSpPr>
            <a:spLocks noGrp="1"/>
          </p:cNvSpPr>
          <p:nvPr>
            <p:ph type="subTitle" idx="1"/>
          </p:nvPr>
        </p:nvSpPr>
        <p:spPr/>
        <p:txBody>
          <a:bodyPr rtlCol="0">
            <a:normAutofit/>
          </a:bodyPr>
          <a:lstStyle/>
          <a:p>
            <a:pPr eaLnBrk="1" fontAlgn="auto" hangingPunct="1">
              <a:spcAft>
                <a:spcPts val="0"/>
              </a:spcAft>
              <a:defRPr/>
            </a:pPr>
            <a:endParaRPr lang="en-US" smtClean="0">
              <a:cs typeface="+mn-cs"/>
            </a:endParaRPr>
          </a:p>
        </p:txBody>
      </p:sp>
      <p:sp>
        <p:nvSpPr>
          <p:cNvPr id="6148" name="Slide Number Placeholder 3"/>
          <p:cNvSpPr>
            <a:spLocks noGrp="1"/>
          </p:cNvSpPr>
          <p:nvPr>
            <p:ph type="sldNum" sz="quarter" idx="10"/>
          </p:nvPr>
        </p:nvSpPr>
        <p:spPr bwMode="auto">
          <a:noFill/>
          <a:ln>
            <a:miter lim="800000"/>
            <a:headEnd/>
            <a:tailEnd/>
          </a:ln>
        </p:spPr>
        <p:txBody>
          <a:bodyPr/>
          <a:lstStyle/>
          <a:p>
            <a:fld id="{F32DF563-6BF1-4649-A788-EFDF8B1035AC}" type="slidenum">
              <a:rPr lang="ar-SA" smtClean="0">
                <a:cs typeface="Arial" pitchFamily="34" charset="0"/>
              </a:rPr>
              <a:pPr/>
              <a:t>1</a:t>
            </a:fld>
            <a:endParaRPr lang="en-US" smtClean="0">
              <a:cs typeface="Arial" pitchFamily="34" charset="0"/>
            </a:endParaRPr>
          </a:p>
        </p:txBody>
      </p:sp>
      <p:sp>
        <p:nvSpPr>
          <p:cNvPr id="5" name="Rectangle 4"/>
          <p:cNvSpPr/>
          <p:nvPr/>
        </p:nvSpPr>
        <p:spPr>
          <a:xfrm>
            <a:off x="0" y="0"/>
            <a:ext cx="990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sp>
        <p:nvSpPr>
          <p:cNvPr id="6" name="Rectangle 5"/>
          <p:cNvSpPr/>
          <p:nvPr/>
        </p:nvSpPr>
        <p:spPr>
          <a:xfrm>
            <a:off x="0" y="0"/>
            <a:ext cx="9906000" cy="3429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sp>
        <p:nvSpPr>
          <p:cNvPr id="6151" name="Subtitle 2"/>
          <p:cNvSpPr txBox="1">
            <a:spLocks/>
          </p:cNvSpPr>
          <p:nvPr/>
        </p:nvSpPr>
        <p:spPr bwMode="auto">
          <a:xfrm>
            <a:off x="5562600" y="4648200"/>
            <a:ext cx="4006850" cy="1066800"/>
          </a:xfrm>
          <a:prstGeom prst="rect">
            <a:avLst/>
          </a:prstGeom>
          <a:noFill/>
          <a:ln w="9525">
            <a:noFill/>
            <a:miter lim="800000"/>
            <a:headEnd/>
            <a:tailEnd/>
          </a:ln>
        </p:spPr>
        <p:txBody>
          <a:bodyPr/>
          <a:lstStyle/>
          <a:p>
            <a:pPr algn="ctr" rtl="0">
              <a:spcBef>
                <a:spcPct val="20000"/>
              </a:spcBef>
              <a:buFont typeface="Arial" pitchFamily="34" charset="0"/>
              <a:buNone/>
            </a:pPr>
            <a:r>
              <a:rPr lang="ar-EG" sz="2800" b="1">
                <a:solidFill>
                  <a:srgbClr val="898989"/>
                </a:solidFill>
                <a:latin typeface="Calibri" pitchFamily="34" charset="0"/>
              </a:rPr>
              <a:t>نظام التعليم المطور للانتساب</a:t>
            </a:r>
            <a:endParaRPr lang="en-US" sz="2800" b="1">
              <a:solidFill>
                <a:srgbClr val="898989"/>
              </a:solidFill>
              <a:latin typeface="Calibri" pitchFamily="34" charset="0"/>
            </a:endParaRPr>
          </a:p>
          <a:p>
            <a:pPr algn="ctr" rtl="0">
              <a:spcBef>
                <a:spcPct val="20000"/>
              </a:spcBef>
              <a:buFont typeface="Arial" pitchFamily="34" charset="0"/>
              <a:buNone/>
            </a:pPr>
            <a:r>
              <a:rPr lang="ar-EG" sz="2600">
                <a:solidFill>
                  <a:srgbClr val="898989"/>
                </a:solidFill>
                <a:latin typeface="Calibri" pitchFamily="34" charset="0"/>
              </a:rPr>
              <a:t>كلية</a:t>
            </a:r>
            <a:r>
              <a:rPr lang="ar-SA" sz="2600">
                <a:solidFill>
                  <a:srgbClr val="898989"/>
                </a:solidFill>
                <a:latin typeface="Calibri" pitchFamily="34" charset="0"/>
              </a:rPr>
              <a:t> إدارة الأعمال</a:t>
            </a:r>
          </a:p>
          <a:p>
            <a:pPr algn="ctr" rtl="0">
              <a:spcBef>
                <a:spcPct val="20000"/>
              </a:spcBef>
              <a:buFont typeface="Arial" pitchFamily="34" charset="0"/>
              <a:buNone/>
            </a:pPr>
            <a:r>
              <a:rPr lang="ar-EG" sz="2600">
                <a:solidFill>
                  <a:srgbClr val="898989"/>
                </a:solidFill>
                <a:latin typeface="Calibri" pitchFamily="34" charset="0"/>
              </a:rPr>
              <a:t>قسم</a:t>
            </a:r>
            <a:r>
              <a:rPr lang="ar-SA" sz="2600">
                <a:solidFill>
                  <a:srgbClr val="898989"/>
                </a:solidFill>
                <a:latin typeface="Calibri" pitchFamily="34" charset="0"/>
              </a:rPr>
              <a:t> نظم المعلومات الإدارية</a:t>
            </a:r>
            <a:endParaRPr lang="en-US" sz="2600">
              <a:solidFill>
                <a:srgbClr val="898989"/>
              </a:solidFill>
              <a:latin typeface="Calibri" pitchFamily="34" charset="0"/>
            </a:endParaRPr>
          </a:p>
        </p:txBody>
      </p:sp>
      <p:grpSp>
        <p:nvGrpSpPr>
          <p:cNvPr id="6152" name="Group 7"/>
          <p:cNvGrpSpPr>
            <a:grpSpLocks/>
          </p:cNvGrpSpPr>
          <p:nvPr/>
        </p:nvGrpSpPr>
        <p:grpSpPr bwMode="auto">
          <a:xfrm>
            <a:off x="6494463" y="1981200"/>
            <a:ext cx="2600325" cy="2524125"/>
            <a:chOff x="5210750" y="1066800"/>
            <a:chExt cx="2976900" cy="3130677"/>
          </a:xfrm>
        </p:grpSpPr>
        <p:sp>
          <p:nvSpPr>
            <p:cNvPr id="9" name="Oval 8"/>
            <p:cNvSpPr/>
            <p:nvPr/>
          </p:nvSpPr>
          <p:spPr>
            <a:xfrm>
              <a:off x="5321611" y="1143591"/>
              <a:ext cx="2767900"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6157"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1" name="Freeform 10"/>
          <p:cNvSpPr/>
          <p:nvPr/>
        </p:nvSpPr>
        <p:spPr>
          <a:xfrm>
            <a:off x="0" y="2667000"/>
            <a:ext cx="6091238" cy="1447800"/>
          </a:xfrm>
          <a:custGeom>
            <a:avLst/>
            <a:gdLst>
              <a:gd name="connsiteX0" fmla="*/ 0 w 6814457"/>
              <a:gd name="connsiteY0" fmla="*/ 723900 h 1447800"/>
              <a:gd name="connsiteX1" fmla="*/ 212026 w 6814457"/>
              <a:gd name="connsiteY1" fmla="*/ 212025 h 1447800"/>
              <a:gd name="connsiteX2" fmla="*/ 723901 w 6814457"/>
              <a:gd name="connsiteY2" fmla="*/ 0 h 1447800"/>
              <a:gd name="connsiteX3" fmla="*/ 6090557 w 6814457"/>
              <a:gd name="connsiteY3" fmla="*/ 0 h 1447800"/>
              <a:gd name="connsiteX4" fmla="*/ 6602432 w 6814457"/>
              <a:gd name="connsiteY4" fmla="*/ 212026 h 1447800"/>
              <a:gd name="connsiteX5" fmla="*/ 6814457 w 6814457"/>
              <a:gd name="connsiteY5" fmla="*/ 723901 h 1447800"/>
              <a:gd name="connsiteX6" fmla="*/ 6814457 w 6814457"/>
              <a:gd name="connsiteY6" fmla="*/ 723900 h 1447800"/>
              <a:gd name="connsiteX7" fmla="*/ 6602431 w 6814457"/>
              <a:gd name="connsiteY7" fmla="*/ 1235775 h 1447800"/>
              <a:gd name="connsiteX8" fmla="*/ 6090556 w 6814457"/>
              <a:gd name="connsiteY8" fmla="*/ 1447800 h 1447800"/>
              <a:gd name="connsiteX9" fmla="*/ 723900 w 6814457"/>
              <a:gd name="connsiteY9" fmla="*/ 1447800 h 1447800"/>
              <a:gd name="connsiteX10" fmla="*/ 212025 w 6814457"/>
              <a:gd name="connsiteY10" fmla="*/ 1235774 h 1447800"/>
              <a:gd name="connsiteX11" fmla="*/ 0 w 6814457"/>
              <a:gd name="connsiteY11" fmla="*/ 723899 h 1447800"/>
              <a:gd name="connsiteX12" fmla="*/ 0 w 6814457"/>
              <a:gd name="connsiteY12" fmla="*/ 723900 h 1447800"/>
              <a:gd name="connsiteX0" fmla="*/ 291192 w 7105649"/>
              <a:gd name="connsiteY0" fmla="*/ 723900 h 1447800"/>
              <a:gd name="connsiteX1" fmla="*/ 1015093 w 7105649"/>
              <a:gd name="connsiteY1" fmla="*/ 0 h 1447800"/>
              <a:gd name="connsiteX2" fmla="*/ 6381749 w 7105649"/>
              <a:gd name="connsiteY2" fmla="*/ 0 h 1447800"/>
              <a:gd name="connsiteX3" fmla="*/ 6893624 w 7105649"/>
              <a:gd name="connsiteY3" fmla="*/ 212026 h 1447800"/>
              <a:gd name="connsiteX4" fmla="*/ 7105649 w 7105649"/>
              <a:gd name="connsiteY4" fmla="*/ 723901 h 1447800"/>
              <a:gd name="connsiteX5" fmla="*/ 7105649 w 7105649"/>
              <a:gd name="connsiteY5" fmla="*/ 723900 h 1447800"/>
              <a:gd name="connsiteX6" fmla="*/ 6893623 w 7105649"/>
              <a:gd name="connsiteY6" fmla="*/ 1235775 h 1447800"/>
              <a:gd name="connsiteX7" fmla="*/ 6381748 w 7105649"/>
              <a:gd name="connsiteY7" fmla="*/ 1447800 h 1447800"/>
              <a:gd name="connsiteX8" fmla="*/ 1015092 w 7105649"/>
              <a:gd name="connsiteY8" fmla="*/ 1447800 h 1447800"/>
              <a:gd name="connsiteX9" fmla="*/ 503217 w 7105649"/>
              <a:gd name="connsiteY9" fmla="*/ 1235774 h 1447800"/>
              <a:gd name="connsiteX10" fmla="*/ 291192 w 7105649"/>
              <a:gd name="connsiteY10" fmla="*/ 723899 h 1447800"/>
              <a:gd name="connsiteX11" fmla="*/ 291192 w 7105649"/>
              <a:gd name="connsiteY11" fmla="*/ 723900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212025 w 6814457"/>
              <a:gd name="connsiteY9" fmla="*/ 1235774 h 1447800"/>
              <a:gd name="connsiteX10" fmla="*/ 0 w 6814457"/>
              <a:gd name="connsiteY10" fmla="*/ 723899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303465 w 6814457"/>
              <a:gd name="connsiteY9" fmla="*/ 1327214 h 1447800"/>
              <a:gd name="connsiteX0" fmla="*/ 420436 w 6510992"/>
              <a:gd name="connsiteY0" fmla="*/ 0 h 1447800"/>
              <a:gd name="connsiteX1" fmla="*/ 5787092 w 6510992"/>
              <a:gd name="connsiteY1" fmla="*/ 0 h 1447800"/>
              <a:gd name="connsiteX2" fmla="*/ 6298967 w 6510992"/>
              <a:gd name="connsiteY2" fmla="*/ 212026 h 1447800"/>
              <a:gd name="connsiteX3" fmla="*/ 6510992 w 6510992"/>
              <a:gd name="connsiteY3" fmla="*/ 723901 h 1447800"/>
              <a:gd name="connsiteX4" fmla="*/ 6510992 w 6510992"/>
              <a:gd name="connsiteY4" fmla="*/ 723900 h 1447800"/>
              <a:gd name="connsiteX5" fmla="*/ 6298966 w 6510992"/>
              <a:gd name="connsiteY5" fmla="*/ 1235775 h 1447800"/>
              <a:gd name="connsiteX6" fmla="*/ 5787091 w 6510992"/>
              <a:gd name="connsiteY6" fmla="*/ 1447800 h 1447800"/>
              <a:gd name="connsiteX7" fmla="*/ 420435 w 6510992"/>
              <a:gd name="connsiteY7" fmla="*/ 1447800 h 1447800"/>
              <a:gd name="connsiteX8" fmla="*/ 0 w 6510992"/>
              <a:gd name="connsiteY8" fmla="*/ 1327214 h 1447800"/>
              <a:gd name="connsiteX0" fmla="*/ 1 w 6090557"/>
              <a:gd name="connsiteY0" fmla="*/ 0 h 1447800"/>
              <a:gd name="connsiteX1" fmla="*/ 5366657 w 6090557"/>
              <a:gd name="connsiteY1" fmla="*/ 0 h 1447800"/>
              <a:gd name="connsiteX2" fmla="*/ 5878532 w 6090557"/>
              <a:gd name="connsiteY2" fmla="*/ 212026 h 1447800"/>
              <a:gd name="connsiteX3" fmla="*/ 6090557 w 6090557"/>
              <a:gd name="connsiteY3" fmla="*/ 723901 h 1447800"/>
              <a:gd name="connsiteX4" fmla="*/ 6090557 w 6090557"/>
              <a:gd name="connsiteY4" fmla="*/ 723900 h 1447800"/>
              <a:gd name="connsiteX5" fmla="*/ 5878531 w 6090557"/>
              <a:gd name="connsiteY5" fmla="*/ 1235775 h 1447800"/>
              <a:gd name="connsiteX6" fmla="*/ 5366656 w 6090557"/>
              <a:gd name="connsiteY6" fmla="*/ 1447800 h 1447800"/>
              <a:gd name="connsiteX7" fmla="*/ 0 w 6090557"/>
              <a:gd name="connsiteY7" fmla="*/ 1447800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0557" h="1447800">
                <a:moveTo>
                  <a:pt x="1" y="0"/>
                </a:moveTo>
                <a:lnTo>
                  <a:pt x="5366657" y="0"/>
                </a:lnTo>
                <a:cubicBezTo>
                  <a:pt x="5558647" y="0"/>
                  <a:pt x="5742774" y="76268"/>
                  <a:pt x="5878532" y="212026"/>
                </a:cubicBezTo>
                <a:cubicBezTo>
                  <a:pt x="6014289" y="347784"/>
                  <a:pt x="6090557" y="531911"/>
                  <a:pt x="6090557" y="723901"/>
                </a:cubicBezTo>
                <a:lnTo>
                  <a:pt x="6090557" y="723900"/>
                </a:lnTo>
                <a:cubicBezTo>
                  <a:pt x="6090557" y="915890"/>
                  <a:pt x="6014289" y="1100017"/>
                  <a:pt x="5878531" y="1235775"/>
                </a:cubicBezTo>
                <a:cubicBezTo>
                  <a:pt x="5742773" y="1371533"/>
                  <a:pt x="5558646" y="1447800"/>
                  <a:pt x="5366656" y="1447800"/>
                </a:cubicBezTo>
                <a:lnTo>
                  <a:pt x="0" y="1447800"/>
                </a:ln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6154" name="Title 1"/>
          <p:cNvSpPr txBox="1">
            <a:spLocks/>
          </p:cNvSpPr>
          <p:nvPr/>
        </p:nvSpPr>
        <p:spPr bwMode="auto">
          <a:xfrm>
            <a:off x="457200" y="2819400"/>
            <a:ext cx="5105400" cy="1546225"/>
          </a:xfrm>
          <a:prstGeom prst="rect">
            <a:avLst/>
          </a:prstGeom>
          <a:noFill/>
          <a:ln w="9525">
            <a:noFill/>
            <a:miter lim="800000"/>
            <a:headEnd/>
            <a:tailEnd/>
          </a:ln>
        </p:spPr>
        <p:txBody>
          <a:bodyPr anchor="ctr"/>
          <a:lstStyle/>
          <a:p>
            <a:pPr algn="l">
              <a:lnSpc>
                <a:spcPct val="80000"/>
              </a:lnSpc>
            </a:pPr>
            <a:r>
              <a:rPr lang="ar-SA" sz="3700" b="1" dirty="0" smtClean="0">
                <a:solidFill>
                  <a:srgbClr val="376092"/>
                </a:solidFill>
                <a:latin typeface="AYM Wadiy S_U normal."/>
                <a:cs typeface="Times New Roman" pitchFamily="18" charset="0"/>
              </a:rPr>
              <a:t>النظم المتكاملة للمؤسسات </a:t>
            </a:r>
          </a:p>
          <a:p>
            <a:pPr algn="l">
              <a:lnSpc>
                <a:spcPct val="80000"/>
              </a:lnSpc>
            </a:pPr>
            <a:r>
              <a:rPr lang="ar-SA" sz="2600" b="1" dirty="0" smtClean="0">
                <a:solidFill>
                  <a:srgbClr val="7F7F7F"/>
                </a:solidFill>
                <a:latin typeface="Calibri" pitchFamily="34" charset="0"/>
                <a:cs typeface="Times New Roman" pitchFamily="18" charset="0"/>
              </a:rPr>
              <a:t>د</a:t>
            </a:r>
            <a:r>
              <a:rPr lang="ar-SA" sz="2600" b="1" dirty="0">
                <a:solidFill>
                  <a:srgbClr val="7F7F7F"/>
                </a:solidFill>
                <a:latin typeface="Calibri" pitchFamily="34" charset="0"/>
                <a:cs typeface="Times New Roman" pitchFamily="18" charset="0"/>
              </a:rPr>
              <a:t>. أحمد محمد الشريف</a:t>
            </a:r>
            <a:endParaRPr lang="en-US" sz="2600" b="1" dirty="0">
              <a:solidFill>
                <a:srgbClr val="7F7F7F"/>
              </a:solidFill>
              <a:latin typeface="Calibri" pitchFamily="34" charset="0"/>
            </a:endParaRPr>
          </a:p>
        </p:txBody>
      </p:sp>
      <p:sp>
        <p:nvSpPr>
          <p:cNvPr id="6155" name="Slide Number Placeholder 10"/>
          <p:cNvSpPr txBox="1">
            <a:spLocks/>
          </p:cNvSpPr>
          <p:nvPr/>
        </p:nvSpPr>
        <p:spPr bwMode="auto">
          <a:xfrm>
            <a:off x="381000" y="6405563"/>
            <a:ext cx="2311400" cy="365125"/>
          </a:xfrm>
          <a:prstGeom prst="rect">
            <a:avLst/>
          </a:prstGeom>
          <a:noFill/>
          <a:ln w="9525">
            <a:noFill/>
            <a:miter lim="800000"/>
            <a:headEnd/>
            <a:tailEnd/>
          </a:ln>
        </p:spPr>
        <p:txBody>
          <a:bodyPr anchor="ctr"/>
          <a:lstStyle/>
          <a:p>
            <a:pPr rtl="0"/>
            <a:fld id="{D3AFDE04-9E13-4098-9D71-DE8B5A55B69D}" type="slidenum">
              <a:rPr lang="ar-SA" sz="1200">
                <a:solidFill>
                  <a:schemeClr val="bg1"/>
                </a:solidFill>
                <a:latin typeface="Calibri" pitchFamily="34" charset="0"/>
              </a:rPr>
              <a:pPr rtl="0"/>
              <a:t>1</a:t>
            </a:fld>
            <a:endParaRPr lang="en-US" sz="1200">
              <a:solidFill>
                <a:schemeClr val="bg1"/>
              </a:solidFill>
              <a:latin typeface="Calibri"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smtClean="0">
                <a:cs typeface="Arial" pitchFamily="34" charset="0"/>
              </a:rPr>
              <a:t>عوائق الاستعانة </a:t>
            </a:r>
            <a:r>
              <a:rPr lang="ar-SA" dirty="0">
                <a:cs typeface="Arial" pitchFamily="34" charset="0"/>
              </a:rPr>
              <a:t>بالمصادر الخارجية</a:t>
            </a:r>
            <a:r>
              <a:rPr lang="ar-SA" dirty="0" smtClean="0"/>
              <a:t> </a:t>
            </a:r>
            <a:endParaRPr lang="en-US" dirty="0"/>
          </a:p>
        </p:txBody>
      </p:sp>
      <p:sp>
        <p:nvSpPr>
          <p:cNvPr id="9" name="Text Placeholder 5"/>
          <p:cNvSpPr>
            <a:spLocks noGrp="1"/>
          </p:cNvSpPr>
          <p:nvPr>
            <p:ph idx="1"/>
          </p:nvPr>
        </p:nvSpPr>
        <p:spPr>
          <a:xfrm>
            <a:off x="152400" y="1371600"/>
            <a:ext cx="9525000" cy="4648200"/>
          </a:xfrm>
        </p:spPr>
        <p:txBody>
          <a:bodyPr>
            <a:normAutofit/>
          </a:bodyPr>
          <a:lstStyle/>
          <a:p>
            <a:pPr rtl="1">
              <a:buFont typeface="Wingdings" pitchFamily="2" charset="2"/>
              <a:buChar char="ü"/>
            </a:pPr>
            <a:r>
              <a:rPr lang="ar-SA" dirty="0" smtClean="0">
                <a:cs typeface="Arial" pitchFamily="34" charset="0"/>
              </a:rPr>
              <a:t>نقص الخبرات : يمكن لشركة خارجية ان تفتقر للخبرات لفهم التطبيقات التي تم تطويرها داخل الشركة الطالبة للاستعانة</a:t>
            </a:r>
          </a:p>
          <a:p>
            <a:pPr rtl="1">
              <a:buFont typeface="Wingdings" pitchFamily="2" charset="2"/>
              <a:buChar char="ü"/>
            </a:pPr>
            <a:r>
              <a:rPr lang="ar-SA" dirty="0" smtClean="0">
                <a:cs typeface="Arial" pitchFamily="34" charset="0"/>
              </a:rPr>
              <a:t>اختلاف التوقعات : غالبا ما يحدث سوء فهم بين المنظمات</a:t>
            </a:r>
          </a:p>
          <a:p>
            <a:pPr rtl="1">
              <a:buFont typeface="Wingdings" pitchFamily="2" charset="2"/>
              <a:buChar char="ü"/>
            </a:pPr>
            <a:r>
              <a:rPr lang="ar-SA" dirty="0" smtClean="0">
                <a:cs typeface="Arial" pitchFamily="34" charset="0"/>
              </a:rPr>
              <a:t>اصطدام الثقافات : يمكن ان يكون الفرق شاسعا بين ثقافة الشركة المستعانة والطالبة للاستعانة </a:t>
            </a:r>
          </a:p>
          <a:p>
            <a:pPr rtl="1">
              <a:buFont typeface="Wingdings" pitchFamily="2" charset="2"/>
              <a:buChar char="ü"/>
            </a:pPr>
            <a:r>
              <a:rPr lang="ar-SA" dirty="0" smtClean="0">
                <a:cs typeface="Arial" pitchFamily="34" charset="0"/>
              </a:rPr>
              <a:t>التكاليف الباطنية (المخبأة): يمكن ان تكون مفاجأة مثل تكاليف السفر وما شابهها </a:t>
            </a:r>
          </a:p>
          <a:p>
            <a:pPr marL="0" indent="0" rtl="1"/>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10</a:t>
            </a:fld>
            <a:endParaRPr lang="en-US" smtClean="0">
              <a:cs typeface="Arial" pitchFamily="34" charset="0"/>
            </a:endParaRPr>
          </a:p>
        </p:txBody>
      </p:sp>
    </p:spTree>
    <p:extLst>
      <p:ext uri="{BB962C8B-B14F-4D97-AF65-F5344CB8AC3E}">
        <p14:creationId xmlns:p14="http://schemas.microsoft.com/office/powerpoint/2010/main" val="8989910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smtClean="0">
                <a:cs typeface="Arial" pitchFamily="34" charset="0"/>
              </a:rPr>
              <a:t>عوائق الاستعانة </a:t>
            </a:r>
            <a:r>
              <a:rPr lang="ar-SA" dirty="0">
                <a:cs typeface="Arial" pitchFamily="34" charset="0"/>
              </a:rPr>
              <a:t>بالمصادر الخارجية</a:t>
            </a:r>
            <a:r>
              <a:rPr lang="ar-SA" dirty="0" smtClean="0"/>
              <a:t> </a:t>
            </a:r>
            <a:endParaRPr lang="en-US" dirty="0"/>
          </a:p>
        </p:txBody>
      </p:sp>
      <p:sp>
        <p:nvSpPr>
          <p:cNvPr id="9" name="Text Placeholder 5"/>
          <p:cNvSpPr>
            <a:spLocks noGrp="1"/>
          </p:cNvSpPr>
          <p:nvPr>
            <p:ph idx="1"/>
          </p:nvPr>
        </p:nvSpPr>
        <p:spPr>
          <a:xfrm>
            <a:off x="152400" y="1371600"/>
            <a:ext cx="9525000" cy="4648200"/>
          </a:xfrm>
        </p:spPr>
        <p:txBody>
          <a:bodyPr>
            <a:normAutofit/>
          </a:bodyPr>
          <a:lstStyle/>
          <a:p>
            <a:pPr rtl="1">
              <a:buFont typeface="Wingdings" pitchFamily="2" charset="2"/>
              <a:buChar char="ü"/>
            </a:pPr>
            <a:r>
              <a:rPr lang="ar-SA" dirty="0" smtClean="0">
                <a:cs typeface="Arial" pitchFamily="34" charset="0"/>
              </a:rPr>
              <a:t>فقدان الرؤية : ينجم عادة عن عقود الاستعانة بالمصادر الخارجية فقدان في المعرفة بالنسبة للمؤسسة  مثل التغذية الراجعة من العملاء زيادة عن قدرات الشركة في حل المشاكل وكذلك توليد الافكار الجديدة</a:t>
            </a:r>
          </a:p>
          <a:p>
            <a:pPr rtl="1">
              <a:buFont typeface="Wingdings" pitchFamily="2" charset="2"/>
              <a:buChar char="ü"/>
            </a:pPr>
            <a:r>
              <a:rPr lang="ar-SA" dirty="0" smtClean="0">
                <a:cs typeface="Arial" pitchFamily="34" charset="0"/>
              </a:rPr>
              <a:t>الامن والتحكم : تفرض الاستعانة بالمصادر الخارجية على الشركات الطالبة للاستعانة افشاء اسرارها التجارية مما يعرضها </a:t>
            </a:r>
            <a:r>
              <a:rPr lang="ar-SA" dirty="0" err="1" smtClean="0">
                <a:cs typeface="Arial" pitchFamily="34" charset="0"/>
              </a:rPr>
              <a:t>لاخطار</a:t>
            </a:r>
            <a:r>
              <a:rPr lang="ar-SA" dirty="0">
                <a:cs typeface="Arial" pitchFamily="34" charset="0"/>
              </a:rPr>
              <a:t> </a:t>
            </a:r>
            <a:r>
              <a:rPr lang="ar-SA" dirty="0" smtClean="0">
                <a:cs typeface="Arial" pitchFamily="34" charset="0"/>
              </a:rPr>
              <a:t>لا تحمد عقباها خاصة في محيط شديد التنافس كم لا يمكن للشركة التحكم في موظفي الشركة المستعان بها خاصة في اطار العولمة واسواق العمل التي تتميز بحركية عالية المستوى</a:t>
            </a:r>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11</a:t>
            </a:fld>
            <a:endParaRPr lang="en-US" smtClean="0">
              <a:cs typeface="Arial" pitchFamily="34" charset="0"/>
            </a:endParaRPr>
          </a:p>
        </p:txBody>
      </p:sp>
    </p:spTree>
    <p:extLst>
      <p:ext uri="{BB962C8B-B14F-4D97-AF65-F5344CB8AC3E}">
        <p14:creationId xmlns:p14="http://schemas.microsoft.com/office/powerpoint/2010/main" val="17762519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smtClean="0">
                <a:cs typeface="Arial" pitchFamily="34" charset="0"/>
              </a:rPr>
              <a:t>الاستعانة </a:t>
            </a:r>
            <a:r>
              <a:rPr lang="ar-SA" dirty="0">
                <a:cs typeface="Arial" pitchFamily="34" charset="0"/>
              </a:rPr>
              <a:t>بالمصادر الخارجية</a:t>
            </a:r>
            <a:r>
              <a:rPr lang="ar-SA" dirty="0" smtClean="0"/>
              <a:t> من دول أخرى</a:t>
            </a:r>
            <a:endParaRPr lang="en-US" dirty="0"/>
          </a:p>
        </p:txBody>
      </p:sp>
      <p:sp>
        <p:nvSpPr>
          <p:cNvPr id="9" name="Text Placeholder 5"/>
          <p:cNvSpPr>
            <a:spLocks noGrp="1"/>
          </p:cNvSpPr>
          <p:nvPr>
            <p:ph idx="1"/>
          </p:nvPr>
        </p:nvSpPr>
        <p:spPr>
          <a:xfrm>
            <a:off x="152400" y="1371600"/>
            <a:ext cx="9525000" cy="4648200"/>
          </a:xfrm>
        </p:spPr>
        <p:txBody>
          <a:bodyPr>
            <a:normAutofit/>
          </a:bodyPr>
          <a:lstStyle/>
          <a:p>
            <a:pPr rtl="1">
              <a:buFont typeface="Wingdings" pitchFamily="2" charset="2"/>
              <a:buChar char="ü"/>
            </a:pPr>
            <a:r>
              <a:rPr lang="ar-SA" dirty="0" smtClean="0">
                <a:cs typeface="Arial" pitchFamily="34" charset="0"/>
              </a:rPr>
              <a:t>يتم عادة اختيار الشركاء في الاستعانة بالمصادر الخارجية من دول أخرى من الدول النامية وذلك بسبب الكلفة المنخفضة</a:t>
            </a:r>
          </a:p>
          <a:p>
            <a:pPr rtl="1">
              <a:buFont typeface="Wingdings" pitchFamily="2" charset="2"/>
              <a:buChar char="ü"/>
            </a:pPr>
            <a:r>
              <a:rPr lang="ar-SA" dirty="0" smtClean="0">
                <a:cs typeface="Arial" pitchFamily="34" charset="0"/>
              </a:rPr>
              <a:t>آخر الاتجاهات في الاستعانة بمصادر خارجية في ميدان تقنية المعلومات تخص تحسين الجودة ، تخفيض التكلفة وزيادة السرعة</a:t>
            </a:r>
          </a:p>
          <a:p>
            <a:pPr rtl="1">
              <a:buFont typeface="Wingdings" pitchFamily="2" charset="2"/>
              <a:buChar char="ü"/>
            </a:pPr>
            <a:r>
              <a:rPr lang="ar-SA" dirty="0" smtClean="0">
                <a:cs typeface="Arial" pitchFamily="34" charset="0"/>
              </a:rPr>
              <a:t>يواجه الشركاء من دول اخرى بعض المشاكل  المتعلقة باللغة والثقافة والقيم مما يعقد تنفيذ مشاريع الــ</a:t>
            </a:r>
            <a:r>
              <a:rPr lang="en-US" dirty="0" smtClean="0">
                <a:cs typeface="Arial" pitchFamily="34" charset="0"/>
              </a:rPr>
              <a:t>ERP</a:t>
            </a:r>
            <a:r>
              <a:rPr lang="fr-FR" dirty="0" smtClean="0">
                <a:cs typeface="Arial" pitchFamily="34" charset="0"/>
              </a:rPr>
              <a:t> </a:t>
            </a:r>
            <a:r>
              <a:rPr lang="ar-SA" dirty="0" smtClean="0">
                <a:cs typeface="Arial" pitchFamily="34" charset="0"/>
              </a:rPr>
              <a:t> ويزيد في التحديات </a:t>
            </a:r>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12</a:t>
            </a:fld>
            <a:endParaRPr lang="en-US" smtClean="0">
              <a:cs typeface="Arial" pitchFamily="34" charset="0"/>
            </a:endParaRPr>
          </a:p>
        </p:txBody>
      </p:sp>
    </p:spTree>
    <p:extLst>
      <p:ext uri="{BB962C8B-B14F-4D97-AF65-F5344CB8AC3E}">
        <p14:creationId xmlns:p14="http://schemas.microsoft.com/office/powerpoint/2010/main" val="37479222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smtClean="0">
                <a:cs typeface="Arial" pitchFamily="34" charset="0"/>
              </a:rPr>
              <a:t>الاستعانة </a:t>
            </a:r>
            <a:r>
              <a:rPr lang="ar-SA" dirty="0">
                <a:cs typeface="Arial" pitchFamily="34" charset="0"/>
              </a:rPr>
              <a:t>بالمصادر الخارجية</a:t>
            </a:r>
            <a:r>
              <a:rPr lang="ar-SA" dirty="0" smtClean="0"/>
              <a:t> من دول أخرى</a:t>
            </a:r>
            <a:endParaRPr lang="en-US" dirty="0"/>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13</a:t>
            </a:fld>
            <a:endParaRPr lang="en-US" smtClean="0">
              <a:cs typeface="Arial" pitchFamily="34" charset="0"/>
            </a:endParaRPr>
          </a:p>
        </p:txBody>
      </p:sp>
      <p:sp>
        <p:nvSpPr>
          <p:cNvPr id="2" name="عنصر نائب للمحتوى 1"/>
          <p:cNvSpPr>
            <a:spLocks noGrp="1"/>
          </p:cNvSpPr>
          <p:nvPr>
            <p:ph idx="1"/>
          </p:nvPr>
        </p:nvSpPr>
        <p:spPr/>
        <p:txBody>
          <a:bodyPr/>
          <a:lstStyle/>
          <a:p>
            <a:endParaRPr lang="ar-SA"/>
          </a:p>
        </p:txBody>
      </p:sp>
      <p:graphicFrame>
        <p:nvGraphicFramePr>
          <p:cNvPr id="3" name="كائن 2"/>
          <p:cNvGraphicFramePr>
            <a:graphicFrameLocks noChangeAspect="1"/>
          </p:cNvGraphicFramePr>
          <p:nvPr/>
        </p:nvGraphicFramePr>
        <p:xfrm>
          <a:off x="1295400" y="1455738"/>
          <a:ext cx="6553200" cy="4640262"/>
        </p:xfrm>
        <a:graphic>
          <a:graphicData uri="http://schemas.openxmlformats.org/presentationml/2006/ole">
            <mc:AlternateContent xmlns:mc="http://schemas.openxmlformats.org/markup-compatibility/2006">
              <mc:Choice xmlns:v="urn:schemas-microsoft-com:vml" Requires="v">
                <p:oleObj spid="_x0000_s7195" name="Photo Editor Photo" r:id="rId4" imgW="6553768" imgH="4640982" progId="MSPhotoEd.3">
                  <p:embed/>
                </p:oleObj>
              </mc:Choice>
              <mc:Fallback>
                <p:oleObj name="Photo Editor Photo" r:id="rId4" imgW="6553768" imgH="4640982" progId="MSPhotoEd.3">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1455738"/>
                        <a:ext cx="6553200" cy="464026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1190837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smtClean="0">
                <a:cs typeface="Arial" pitchFamily="34" charset="0"/>
              </a:rPr>
              <a:t>على المستوى العالمي</a:t>
            </a:r>
            <a:r>
              <a:rPr lang="fr-FR" dirty="0" smtClean="0">
                <a:cs typeface="Arial" pitchFamily="34" charset="0"/>
              </a:rPr>
              <a:t> ERP </a:t>
            </a:r>
            <a:r>
              <a:rPr lang="ar-SA" dirty="0" smtClean="0">
                <a:cs typeface="Arial" pitchFamily="34" charset="0"/>
              </a:rPr>
              <a:t>اختيار مورد</a:t>
            </a:r>
            <a:r>
              <a:rPr lang="ar-SA" dirty="0" smtClean="0"/>
              <a:t> نظم</a:t>
            </a:r>
            <a:endParaRPr lang="en-US" dirty="0"/>
          </a:p>
        </p:txBody>
      </p:sp>
      <p:sp>
        <p:nvSpPr>
          <p:cNvPr id="9" name="Text Placeholder 5"/>
          <p:cNvSpPr>
            <a:spLocks noGrp="1"/>
          </p:cNvSpPr>
          <p:nvPr>
            <p:ph idx="1"/>
          </p:nvPr>
        </p:nvSpPr>
        <p:spPr>
          <a:xfrm>
            <a:off x="152400" y="1371600"/>
            <a:ext cx="9525000" cy="4648200"/>
          </a:xfrm>
        </p:spPr>
        <p:txBody>
          <a:bodyPr>
            <a:normAutofit fontScale="92500" lnSpcReduction="10000"/>
          </a:bodyPr>
          <a:lstStyle/>
          <a:p>
            <a:pPr rtl="1">
              <a:buFont typeface="Wingdings" pitchFamily="2" charset="2"/>
              <a:buChar char="ü"/>
            </a:pPr>
            <a:r>
              <a:rPr lang="ar-SA" dirty="0" smtClean="0">
                <a:cs typeface="Arial" pitchFamily="34" charset="0"/>
              </a:rPr>
              <a:t>عند تقييم شريك يستعان به يجب على فرق المشروع  الاهتمام بالحالة المالية للمورد وكذلك الشهادات التقنية والرخص والمؤهلات والخبرة والتجارب في مشاريع مشابهة </a:t>
            </a:r>
          </a:p>
          <a:p>
            <a:pPr rtl="1">
              <a:buFont typeface="Wingdings" pitchFamily="2" charset="2"/>
              <a:buChar char="ü"/>
            </a:pPr>
            <a:r>
              <a:rPr lang="ar-SA" dirty="0" smtClean="0">
                <a:cs typeface="Arial" pitchFamily="34" charset="0"/>
              </a:rPr>
              <a:t>يجب على الشركات ان تكون جاهزة عند فشل الشريك المستعان به </a:t>
            </a:r>
          </a:p>
          <a:p>
            <a:pPr rtl="1">
              <a:buFont typeface="Wingdings" pitchFamily="2" charset="2"/>
              <a:buChar char="ü"/>
            </a:pPr>
            <a:r>
              <a:rPr lang="ar-SA" dirty="0" smtClean="0">
                <a:cs typeface="Arial" pitchFamily="34" charset="0"/>
              </a:rPr>
              <a:t>تعتبر الثقافة من اكبر التحديات التي توجه الشركات المستعان بها من دول أخرى  عند الاستعانة بمصادر خارجية في ميدان النظم المتكاملة لإدارة موارد المؤسسات </a:t>
            </a:r>
            <a:r>
              <a:rPr lang="en-US" dirty="0" smtClean="0">
                <a:cs typeface="Arial" pitchFamily="34" charset="0"/>
              </a:rPr>
              <a:t>ERP</a:t>
            </a:r>
            <a:r>
              <a:rPr lang="fr-FR" dirty="0" smtClean="0">
                <a:cs typeface="Arial" pitchFamily="34" charset="0"/>
              </a:rPr>
              <a:t> </a:t>
            </a:r>
            <a:r>
              <a:rPr lang="ar-SA" dirty="0" smtClean="0">
                <a:cs typeface="Arial" pitchFamily="34" charset="0"/>
              </a:rPr>
              <a:t> </a:t>
            </a:r>
          </a:p>
          <a:p>
            <a:pPr rtl="1">
              <a:buFont typeface="Wingdings" pitchFamily="2" charset="2"/>
              <a:buChar char="ü"/>
            </a:pPr>
            <a:r>
              <a:rPr lang="ar-SA" dirty="0" smtClean="0">
                <a:cs typeface="Arial" pitchFamily="34" charset="0"/>
              </a:rPr>
              <a:t>يمكن للعوامل المتعلقة باختلاف الوقت وتكاليف المواصلات واختلاف اللغة والثقافة ان تؤدي الى تأخير مجهودات الشركة المستعان بها</a:t>
            </a:r>
          </a:p>
          <a:p>
            <a:pPr rtl="1">
              <a:buFont typeface="Wingdings" pitchFamily="2" charset="2"/>
              <a:buChar char="ü"/>
            </a:pPr>
            <a:r>
              <a:rPr lang="ar-SA" dirty="0" smtClean="0">
                <a:cs typeface="Arial" pitchFamily="34" charset="0"/>
              </a:rPr>
              <a:t> </a:t>
            </a:r>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14</a:t>
            </a:fld>
            <a:endParaRPr lang="en-US" smtClean="0">
              <a:cs typeface="Arial" pitchFamily="34" charset="0"/>
            </a:endParaRPr>
          </a:p>
        </p:txBody>
      </p:sp>
    </p:spTree>
    <p:extLst>
      <p:ext uri="{BB962C8B-B14F-4D97-AF65-F5344CB8AC3E}">
        <p14:creationId xmlns:p14="http://schemas.microsoft.com/office/powerpoint/2010/main" val="22140171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en-US" dirty="0" err="1" smtClean="0">
                <a:cs typeface="Arial" pitchFamily="34" charset="0"/>
              </a:rPr>
              <a:t>SaaS</a:t>
            </a:r>
            <a:r>
              <a:rPr lang="ar-SA" dirty="0" smtClean="0">
                <a:cs typeface="Arial" pitchFamily="34" charset="0"/>
              </a:rPr>
              <a:t>البرمجيات كخدمة </a:t>
            </a:r>
            <a:endParaRPr lang="en-US" dirty="0"/>
          </a:p>
        </p:txBody>
      </p:sp>
      <p:sp>
        <p:nvSpPr>
          <p:cNvPr id="9" name="Text Placeholder 5"/>
          <p:cNvSpPr>
            <a:spLocks noGrp="1"/>
          </p:cNvSpPr>
          <p:nvPr>
            <p:ph idx="1"/>
          </p:nvPr>
        </p:nvSpPr>
        <p:spPr>
          <a:xfrm>
            <a:off x="152400" y="1371600"/>
            <a:ext cx="9525000" cy="4648200"/>
          </a:xfrm>
        </p:spPr>
        <p:txBody>
          <a:bodyPr>
            <a:normAutofit lnSpcReduction="10000"/>
          </a:bodyPr>
          <a:lstStyle/>
          <a:p>
            <a:pPr rtl="1">
              <a:buFont typeface="Wingdings" pitchFamily="2" charset="2"/>
              <a:buChar char="ü"/>
            </a:pPr>
            <a:r>
              <a:rPr lang="ar-SA" dirty="0" smtClean="0">
                <a:cs typeface="Arial" pitchFamily="34" charset="0"/>
              </a:rPr>
              <a:t>تعتبر البرمجيات كخدمة </a:t>
            </a:r>
            <a:r>
              <a:rPr lang="en-US" dirty="0" err="1" smtClean="0">
                <a:cs typeface="Arial" pitchFamily="34" charset="0"/>
              </a:rPr>
              <a:t>SaaS</a:t>
            </a:r>
            <a:r>
              <a:rPr lang="fr-FR" dirty="0" smtClean="0">
                <a:cs typeface="Arial" pitchFamily="34" charset="0"/>
              </a:rPr>
              <a:t> </a:t>
            </a:r>
            <a:r>
              <a:rPr lang="ar-SA" dirty="0" smtClean="0">
                <a:cs typeface="Arial" pitchFamily="34" charset="0"/>
              </a:rPr>
              <a:t> كنموذج برمجي يمكن تأجيره أو استئجاره من مورد البرمجيات الذي يقوم بتوفير خدمات الصيانة و التشغيل الفني اليومي والدعم الضروري</a:t>
            </a:r>
          </a:p>
          <a:p>
            <a:pPr rtl="1">
              <a:buFont typeface="Wingdings" pitchFamily="2" charset="2"/>
              <a:buChar char="ü"/>
            </a:pPr>
            <a:r>
              <a:rPr lang="ar-SA" dirty="0" smtClean="0">
                <a:cs typeface="Arial" pitchFamily="34" charset="0"/>
              </a:rPr>
              <a:t>يمكن الوصول للبرمجيات عن طريق متصفح الويب من طرف أي قطاع من السوق بما يشمل الخواص في المنزل والشركات المتوسطة والكبيرة</a:t>
            </a:r>
          </a:p>
          <a:p>
            <a:pPr rtl="1">
              <a:buFont typeface="Wingdings" pitchFamily="2" charset="2"/>
              <a:buChar char="ü"/>
            </a:pPr>
            <a:r>
              <a:rPr lang="ar-SA" dirty="0" smtClean="0">
                <a:cs typeface="Arial" pitchFamily="34" charset="0"/>
              </a:rPr>
              <a:t>يحمل نموذج الــ</a:t>
            </a:r>
            <a:r>
              <a:rPr lang="en-US" dirty="0" err="1" smtClean="0">
                <a:cs typeface="Arial" pitchFamily="34" charset="0"/>
              </a:rPr>
              <a:t>SaaS</a:t>
            </a:r>
            <a:r>
              <a:rPr lang="fr-FR" dirty="0" smtClean="0">
                <a:cs typeface="Arial" pitchFamily="34" charset="0"/>
              </a:rPr>
              <a:t> </a:t>
            </a:r>
            <a:r>
              <a:rPr lang="ar-SA" dirty="0" smtClean="0">
                <a:cs typeface="Arial" pitchFamily="34" charset="0"/>
              </a:rPr>
              <a:t> مخاطر قليلة فيما يخص التنفيذ وكذلك احسن نقل للمعرفة  من الشركات المتكاملة </a:t>
            </a:r>
            <a:r>
              <a:rPr lang="en-US" dirty="0" smtClean="0">
                <a:cs typeface="Arial" pitchFamily="34" charset="0"/>
              </a:rPr>
              <a:t>Integrators</a:t>
            </a:r>
            <a:r>
              <a:rPr lang="fr-FR" dirty="0" smtClean="0">
                <a:cs typeface="Arial" pitchFamily="34" charset="0"/>
              </a:rPr>
              <a:t> </a:t>
            </a:r>
            <a:r>
              <a:rPr lang="ar-SA" dirty="0" smtClean="0">
                <a:cs typeface="Arial" pitchFamily="34" charset="0"/>
              </a:rPr>
              <a:t> الى مستخدمي النظام</a:t>
            </a:r>
          </a:p>
          <a:p>
            <a:pPr rtl="1">
              <a:buFont typeface="Wingdings" pitchFamily="2" charset="2"/>
              <a:buChar char="ü"/>
            </a:pPr>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15</a:t>
            </a:fld>
            <a:endParaRPr lang="en-US" smtClean="0">
              <a:cs typeface="Arial" pitchFamily="34" charset="0"/>
            </a:endParaRPr>
          </a:p>
        </p:txBody>
      </p:sp>
    </p:spTree>
    <p:extLst>
      <p:ext uri="{BB962C8B-B14F-4D97-AF65-F5344CB8AC3E}">
        <p14:creationId xmlns:p14="http://schemas.microsoft.com/office/powerpoint/2010/main" val="6559292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en-US" dirty="0" err="1" smtClean="0">
                <a:cs typeface="Arial" pitchFamily="34" charset="0"/>
              </a:rPr>
              <a:t>SaaS</a:t>
            </a:r>
            <a:r>
              <a:rPr lang="ar-SA" dirty="0" smtClean="0">
                <a:cs typeface="Arial" pitchFamily="34" charset="0"/>
              </a:rPr>
              <a:t>فوائد البرمجيات كخدمة </a:t>
            </a:r>
            <a:endParaRPr lang="en-US" dirty="0"/>
          </a:p>
        </p:txBody>
      </p:sp>
      <p:sp>
        <p:nvSpPr>
          <p:cNvPr id="9" name="Text Placeholder 5"/>
          <p:cNvSpPr>
            <a:spLocks noGrp="1"/>
          </p:cNvSpPr>
          <p:nvPr>
            <p:ph idx="1"/>
          </p:nvPr>
        </p:nvSpPr>
        <p:spPr>
          <a:xfrm>
            <a:off x="152400" y="1371600"/>
            <a:ext cx="9525000" cy="4648200"/>
          </a:xfrm>
        </p:spPr>
        <p:txBody>
          <a:bodyPr>
            <a:normAutofit fontScale="92500" lnSpcReduction="20000"/>
          </a:bodyPr>
          <a:lstStyle/>
          <a:p>
            <a:pPr rtl="1">
              <a:buFont typeface="Wingdings" pitchFamily="2" charset="2"/>
              <a:buChar char="ü"/>
            </a:pPr>
            <a:r>
              <a:rPr lang="ar-SA" dirty="0" smtClean="0">
                <a:cs typeface="Arial" pitchFamily="34" charset="0"/>
              </a:rPr>
              <a:t>الوصول العام : منحنى تعليمي أسرع للمستخدمين</a:t>
            </a:r>
          </a:p>
          <a:p>
            <a:pPr rtl="1">
              <a:buFont typeface="Wingdings" pitchFamily="2" charset="2"/>
              <a:buChar char="ü"/>
            </a:pPr>
            <a:r>
              <a:rPr lang="ar-SA" dirty="0" smtClean="0">
                <a:cs typeface="Arial" pitchFamily="34" charset="0"/>
              </a:rPr>
              <a:t>الحوسبة في كل مكان </a:t>
            </a:r>
            <a:r>
              <a:rPr lang="en-US" b="1" dirty="0"/>
              <a:t>Ubiquitous </a:t>
            </a:r>
            <a:r>
              <a:rPr lang="ar-SA" b="1" dirty="0" smtClean="0"/>
              <a:t>: </a:t>
            </a:r>
            <a:r>
              <a:rPr lang="ar-SA" dirty="0" smtClean="0">
                <a:cs typeface="Arial" pitchFamily="34" charset="0"/>
              </a:rPr>
              <a:t>تكون مناسبة لخفض التكلفة والاستعانة بالمصادر الخارجية</a:t>
            </a:r>
          </a:p>
          <a:p>
            <a:pPr rtl="1">
              <a:buFont typeface="Wingdings" pitchFamily="2" charset="2"/>
              <a:buChar char="ü"/>
            </a:pPr>
            <a:r>
              <a:rPr lang="ar-SA" dirty="0" smtClean="0">
                <a:cs typeface="Arial" pitchFamily="34" charset="0"/>
              </a:rPr>
              <a:t>تطبيقات  موحدة </a:t>
            </a:r>
            <a:r>
              <a:rPr lang="en-US" b="1" dirty="0"/>
              <a:t>Standardized </a:t>
            </a:r>
            <a:r>
              <a:rPr lang="ar-SA" b="1" dirty="0" smtClean="0"/>
              <a:t> </a:t>
            </a:r>
            <a:r>
              <a:rPr lang="ar-SA" dirty="0">
                <a:cs typeface="Arial" pitchFamily="34" charset="0"/>
              </a:rPr>
              <a:t>: </a:t>
            </a:r>
            <a:r>
              <a:rPr lang="ar-SA" dirty="0" smtClean="0">
                <a:cs typeface="Arial" pitchFamily="34" charset="0"/>
              </a:rPr>
              <a:t>الانتقال السهل بين النظم</a:t>
            </a:r>
          </a:p>
          <a:p>
            <a:pPr rtl="1">
              <a:buFont typeface="Wingdings" pitchFamily="2" charset="2"/>
              <a:buChar char="ü"/>
            </a:pPr>
            <a:r>
              <a:rPr lang="ar-SA" dirty="0" smtClean="0">
                <a:cs typeface="Arial" pitchFamily="34" charset="0"/>
              </a:rPr>
              <a:t>تطبيقات مرنة </a:t>
            </a:r>
            <a:r>
              <a:rPr lang="en-US" b="1" dirty="0"/>
              <a:t>Parameterized </a:t>
            </a:r>
            <a:r>
              <a:rPr lang="ar-SA" b="1" dirty="0" smtClean="0"/>
              <a:t> </a:t>
            </a:r>
            <a:r>
              <a:rPr lang="ar-SA" dirty="0">
                <a:cs typeface="Arial" pitchFamily="34" charset="0"/>
              </a:rPr>
              <a:t>: </a:t>
            </a:r>
            <a:r>
              <a:rPr lang="ar-SA" dirty="0" smtClean="0">
                <a:cs typeface="Arial" pitchFamily="34" charset="0"/>
              </a:rPr>
              <a:t>يمكن تخصيصها بسهولة</a:t>
            </a:r>
          </a:p>
          <a:p>
            <a:pPr rtl="1">
              <a:buFont typeface="Wingdings" pitchFamily="2" charset="2"/>
              <a:buChar char="ü"/>
            </a:pPr>
            <a:r>
              <a:rPr lang="ar-SA" dirty="0" smtClean="0">
                <a:cs typeface="Arial" pitchFamily="34" charset="0"/>
              </a:rPr>
              <a:t>اسواق عالمية : التطبيقات </a:t>
            </a:r>
            <a:r>
              <a:rPr lang="ar-SA" dirty="0" err="1" smtClean="0">
                <a:cs typeface="Arial" pitchFamily="34" charset="0"/>
              </a:rPr>
              <a:t>المستضافة</a:t>
            </a:r>
            <a:r>
              <a:rPr lang="ar-SA" dirty="0" smtClean="0">
                <a:cs typeface="Arial" pitchFamily="34" charset="0"/>
              </a:rPr>
              <a:t> </a:t>
            </a:r>
            <a:r>
              <a:rPr lang="en-US" dirty="0"/>
              <a:t>hosted</a:t>
            </a:r>
            <a:r>
              <a:rPr lang="en-US" b="1" dirty="0" smtClean="0"/>
              <a:t> </a:t>
            </a:r>
            <a:r>
              <a:rPr lang="ar-SA" b="1" dirty="0" smtClean="0"/>
              <a:t> يمكن ان تصل لكامل </a:t>
            </a:r>
            <a:r>
              <a:rPr lang="ar-SA" dirty="0" smtClean="0">
                <a:cs typeface="Arial" pitchFamily="34" charset="0"/>
              </a:rPr>
              <a:t>السوق</a:t>
            </a:r>
          </a:p>
          <a:p>
            <a:pPr rtl="1">
              <a:buFont typeface="Wingdings" pitchFamily="2" charset="2"/>
              <a:buChar char="ü"/>
            </a:pPr>
            <a:r>
              <a:rPr lang="ar-SA" dirty="0" smtClean="0">
                <a:cs typeface="Arial" pitchFamily="34" charset="0"/>
              </a:rPr>
              <a:t>موثوقية الويب : توفير البرمجيات عبر الويب</a:t>
            </a:r>
          </a:p>
          <a:p>
            <a:pPr rtl="1">
              <a:buFont typeface="Wingdings" pitchFamily="2" charset="2"/>
              <a:buChar char="ü"/>
            </a:pPr>
            <a:r>
              <a:rPr lang="ar-SA" dirty="0" smtClean="0">
                <a:cs typeface="Arial" pitchFamily="34" charset="0"/>
              </a:rPr>
              <a:t>الشفافية في الاجراءات الامنية والثقة : تقليل عمليات التهيئة من طرف المستخدم أو الشبكات الخاصة الافتراضية </a:t>
            </a:r>
            <a:r>
              <a:rPr lang="en-US" dirty="0" smtClean="0">
                <a:cs typeface="Arial" pitchFamily="34" charset="0"/>
              </a:rPr>
              <a:t>VPN</a:t>
            </a:r>
            <a:r>
              <a:rPr lang="fr-FR" dirty="0" smtClean="0">
                <a:cs typeface="Arial" pitchFamily="34" charset="0"/>
              </a:rPr>
              <a:t> </a:t>
            </a:r>
            <a:r>
              <a:rPr lang="ar-SA" dirty="0" smtClean="0">
                <a:cs typeface="Arial" pitchFamily="34" charset="0"/>
              </a:rPr>
              <a:t> </a:t>
            </a:r>
            <a:endParaRPr lang="ar-EG" dirty="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16</a:t>
            </a:fld>
            <a:endParaRPr lang="en-US" smtClean="0">
              <a:cs typeface="Arial" pitchFamily="34" charset="0"/>
            </a:endParaRPr>
          </a:p>
        </p:txBody>
      </p:sp>
    </p:spTree>
    <p:extLst>
      <p:ext uri="{BB962C8B-B14F-4D97-AF65-F5344CB8AC3E}">
        <p14:creationId xmlns:p14="http://schemas.microsoft.com/office/powerpoint/2010/main" val="37851073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en-US" dirty="0" err="1" smtClean="0">
                <a:cs typeface="Arial" pitchFamily="34" charset="0"/>
              </a:rPr>
              <a:t>SaaS</a:t>
            </a:r>
            <a:r>
              <a:rPr lang="ar-SA" dirty="0" smtClean="0">
                <a:cs typeface="Arial" pitchFamily="34" charset="0"/>
              </a:rPr>
              <a:t>عوائق البرمجيات كخدمة </a:t>
            </a:r>
            <a:endParaRPr lang="en-US" dirty="0"/>
          </a:p>
        </p:txBody>
      </p:sp>
      <p:sp>
        <p:nvSpPr>
          <p:cNvPr id="9" name="Text Placeholder 5"/>
          <p:cNvSpPr>
            <a:spLocks noGrp="1"/>
          </p:cNvSpPr>
          <p:nvPr>
            <p:ph idx="1"/>
          </p:nvPr>
        </p:nvSpPr>
        <p:spPr>
          <a:xfrm>
            <a:off x="152400" y="1371600"/>
            <a:ext cx="9525000" cy="4648200"/>
          </a:xfrm>
        </p:spPr>
        <p:txBody>
          <a:bodyPr>
            <a:normAutofit/>
          </a:bodyPr>
          <a:lstStyle/>
          <a:p>
            <a:pPr rtl="1">
              <a:buFont typeface="Wingdings" pitchFamily="2" charset="2"/>
              <a:buChar char="ü"/>
            </a:pPr>
            <a:r>
              <a:rPr lang="ar-SA" dirty="0" smtClean="0">
                <a:cs typeface="Arial" pitchFamily="34" charset="0"/>
              </a:rPr>
              <a:t>خصوصية المستخدم تكون محدودة</a:t>
            </a:r>
          </a:p>
          <a:p>
            <a:pPr rtl="1">
              <a:buFont typeface="Wingdings" pitchFamily="2" charset="2"/>
              <a:buChar char="ü"/>
            </a:pPr>
            <a:r>
              <a:rPr lang="ar-SA" dirty="0" smtClean="0">
                <a:cs typeface="Arial" pitchFamily="34" charset="0"/>
              </a:rPr>
              <a:t>نقص المرونة المسموح بها للمستخدم </a:t>
            </a:r>
          </a:p>
          <a:p>
            <a:pPr rtl="1">
              <a:buFont typeface="Wingdings" pitchFamily="2" charset="2"/>
              <a:buChar char="ü"/>
            </a:pPr>
            <a:r>
              <a:rPr lang="ar-SA" dirty="0" smtClean="0">
                <a:cs typeface="Arial" pitchFamily="34" charset="0"/>
              </a:rPr>
              <a:t>استثمار معتبر من حيث الموارد لتهيئة التطبيقات والدعم المقدم</a:t>
            </a:r>
          </a:p>
          <a:p>
            <a:pPr rtl="1">
              <a:buFont typeface="Wingdings" pitchFamily="2" charset="2"/>
              <a:buChar char="ü"/>
            </a:pPr>
            <a:r>
              <a:rPr lang="ar-SA" dirty="0" smtClean="0">
                <a:cs typeface="Arial" pitchFamily="34" charset="0"/>
              </a:rPr>
              <a:t>يمكن ان تخفض تكلفة نظم الــ</a:t>
            </a:r>
            <a:r>
              <a:rPr lang="en-US" dirty="0" smtClean="0">
                <a:cs typeface="Arial" pitchFamily="34" charset="0"/>
              </a:rPr>
              <a:t>ERP</a:t>
            </a:r>
            <a:r>
              <a:rPr lang="fr-FR" dirty="0" smtClean="0">
                <a:cs typeface="Arial" pitchFamily="34" charset="0"/>
              </a:rPr>
              <a:t> </a:t>
            </a:r>
            <a:r>
              <a:rPr lang="ar-SA" dirty="0" smtClean="0">
                <a:cs typeface="Arial" pitchFamily="34" charset="0"/>
              </a:rPr>
              <a:t> في السنوات القليلة القادمة لتصبح اقل من المتوفرة على كخدمة </a:t>
            </a:r>
            <a:r>
              <a:rPr lang="en-US" dirty="0" err="1" smtClean="0">
                <a:cs typeface="Arial" pitchFamily="34" charset="0"/>
              </a:rPr>
              <a:t>SaaS</a:t>
            </a:r>
            <a:r>
              <a:rPr lang="fr-FR" dirty="0" smtClean="0">
                <a:cs typeface="Arial" pitchFamily="34" charset="0"/>
              </a:rPr>
              <a:t> </a:t>
            </a:r>
            <a:r>
              <a:rPr lang="ar-SA" dirty="0" smtClean="0">
                <a:cs typeface="Arial" pitchFamily="34" charset="0"/>
              </a:rPr>
              <a:t> </a:t>
            </a:r>
          </a:p>
          <a:p>
            <a:pPr rtl="1">
              <a:buFont typeface="Wingdings" pitchFamily="2" charset="2"/>
              <a:buChar char="ü"/>
            </a:pPr>
            <a:endParaRPr lang="ar-SA" dirty="0" smtClean="0">
              <a:cs typeface="Arial" pitchFamily="34" charset="0"/>
            </a:endParaRPr>
          </a:p>
          <a:p>
            <a:pPr rtl="1">
              <a:buFont typeface="Wingdings" pitchFamily="2" charset="2"/>
              <a:buChar char="ü"/>
            </a:pPr>
            <a:endParaRPr lang="ar-EG" dirty="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17</a:t>
            </a:fld>
            <a:endParaRPr lang="en-US" smtClean="0">
              <a:cs typeface="Arial" pitchFamily="34" charset="0"/>
            </a:endParaRPr>
          </a:p>
        </p:txBody>
      </p:sp>
    </p:spTree>
    <p:extLst>
      <p:ext uri="{BB962C8B-B14F-4D97-AF65-F5344CB8AC3E}">
        <p14:creationId xmlns:p14="http://schemas.microsoft.com/office/powerpoint/2010/main" val="7041678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en-US" dirty="0" err="1" smtClean="0">
                <a:cs typeface="Arial" pitchFamily="34" charset="0"/>
              </a:rPr>
              <a:t>SaaS</a:t>
            </a:r>
            <a:r>
              <a:rPr lang="ar-SA" dirty="0" smtClean="0">
                <a:cs typeface="Arial" pitchFamily="34" charset="0"/>
              </a:rPr>
              <a:t>انواع مزودي  البرمجيات كخدمة </a:t>
            </a:r>
            <a:endParaRPr lang="en-US" dirty="0"/>
          </a:p>
        </p:txBody>
      </p:sp>
      <p:sp>
        <p:nvSpPr>
          <p:cNvPr id="9" name="Text Placeholder 5"/>
          <p:cNvSpPr>
            <a:spLocks noGrp="1"/>
          </p:cNvSpPr>
          <p:nvPr>
            <p:ph idx="1"/>
          </p:nvPr>
        </p:nvSpPr>
        <p:spPr>
          <a:xfrm>
            <a:off x="152400" y="1371600"/>
            <a:ext cx="9525000" cy="4648200"/>
          </a:xfrm>
        </p:spPr>
        <p:txBody>
          <a:bodyPr>
            <a:normAutofit/>
          </a:bodyPr>
          <a:lstStyle/>
          <a:p>
            <a:pPr rtl="1">
              <a:buFont typeface="Wingdings" pitchFamily="2" charset="2"/>
              <a:buChar char="ü"/>
            </a:pPr>
            <a:r>
              <a:rPr lang="ar-SA" dirty="0" smtClean="0">
                <a:cs typeface="Arial" pitchFamily="34" charset="0"/>
              </a:rPr>
              <a:t>مزود خدمة التطبيقات </a:t>
            </a:r>
            <a:r>
              <a:rPr lang="en-US" dirty="0"/>
              <a:t>Application Service Provider (ASP</a:t>
            </a:r>
            <a:r>
              <a:rPr lang="en-US" dirty="0" smtClean="0"/>
              <a:t>)</a:t>
            </a:r>
            <a:r>
              <a:rPr lang="ar-SA" dirty="0" smtClean="0"/>
              <a:t>  </a:t>
            </a:r>
          </a:p>
          <a:p>
            <a:pPr marL="457200" indent="-457200" rtl="1">
              <a:buFontTx/>
              <a:buChar char="-"/>
            </a:pPr>
            <a:r>
              <a:rPr lang="ar-SA" dirty="0" smtClean="0"/>
              <a:t>يتم شراء البرمجية من طرف العميل لاستضافتها من طرف شركة استضافة برمجيات أو يمكن لشركة الاستضافة توفير البرمجيات الشائعة للعملاء</a:t>
            </a:r>
          </a:p>
          <a:p>
            <a:pPr marL="457200" indent="-457200" rtl="1">
              <a:buFont typeface="Wingdings" pitchFamily="2" charset="2"/>
              <a:buChar char="ü"/>
            </a:pPr>
            <a:r>
              <a:rPr lang="ar-SA" dirty="0" smtClean="0"/>
              <a:t>البرمجيات حسب الطلب </a:t>
            </a:r>
            <a:r>
              <a:rPr lang="en-US" dirty="0"/>
              <a:t>Software On-Demand (SOD</a:t>
            </a:r>
            <a:r>
              <a:rPr lang="en-US" dirty="0" smtClean="0"/>
              <a:t>)</a:t>
            </a:r>
            <a:r>
              <a:rPr lang="ar-SA" dirty="0" smtClean="0"/>
              <a:t> </a:t>
            </a:r>
          </a:p>
          <a:p>
            <a:pPr marL="0" indent="0" rtl="1"/>
            <a:r>
              <a:rPr lang="ar-SA" dirty="0" smtClean="0"/>
              <a:t>- يعني ان نسخة واحدة من البرمجيات يتم توفيرها لعدة شركات التي يمكنها الوصول اليها باستخدام الانترنت</a:t>
            </a:r>
            <a:endParaRPr lang="en-US" dirty="0"/>
          </a:p>
          <a:p>
            <a:pPr marL="457200" indent="-457200" rtl="1">
              <a:buFont typeface="Wingdings" pitchFamily="2" charset="2"/>
              <a:buChar char="ü"/>
            </a:pPr>
            <a:endParaRPr lang="en-US" dirty="0"/>
          </a:p>
          <a:p>
            <a:pPr rtl="1">
              <a:buFont typeface="Wingdings" pitchFamily="2" charset="2"/>
              <a:buChar char="ü"/>
            </a:pPr>
            <a:endParaRPr lang="ar-SA" dirty="0" smtClean="0">
              <a:cs typeface="Arial" pitchFamily="34" charset="0"/>
            </a:endParaRPr>
          </a:p>
          <a:p>
            <a:pPr rtl="1">
              <a:buFont typeface="Wingdings" pitchFamily="2" charset="2"/>
              <a:buChar char="ü"/>
            </a:pPr>
            <a:endParaRPr lang="ar-EG" dirty="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18</a:t>
            </a:fld>
            <a:endParaRPr lang="en-US" smtClean="0">
              <a:cs typeface="Arial" pitchFamily="34" charset="0"/>
            </a:endParaRPr>
          </a:p>
        </p:txBody>
      </p:sp>
    </p:spTree>
    <p:extLst>
      <p:ext uri="{BB962C8B-B14F-4D97-AF65-F5344CB8AC3E}">
        <p14:creationId xmlns:p14="http://schemas.microsoft.com/office/powerpoint/2010/main" val="23158276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fr-FR" dirty="0"/>
              <a:t> </a:t>
            </a:r>
            <a:r>
              <a:rPr lang="ar-SA" dirty="0" smtClean="0"/>
              <a:t>افضل الممارسات في الاستعانة بالمصادر الخارجية</a:t>
            </a:r>
            <a:endParaRPr lang="en-US" dirty="0"/>
          </a:p>
        </p:txBody>
      </p:sp>
      <p:sp>
        <p:nvSpPr>
          <p:cNvPr id="9" name="Text Placeholder 5"/>
          <p:cNvSpPr>
            <a:spLocks noGrp="1"/>
          </p:cNvSpPr>
          <p:nvPr>
            <p:ph idx="1"/>
          </p:nvPr>
        </p:nvSpPr>
        <p:spPr>
          <a:xfrm>
            <a:off x="152400" y="1371600"/>
            <a:ext cx="9525000" cy="4648200"/>
          </a:xfrm>
        </p:spPr>
        <p:txBody>
          <a:bodyPr>
            <a:normAutofit fontScale="92500" lnSpcReduction="20000"/>
          </a:bodyPr>
          <a:lstStyle/>
          <a:p>
            <a:pPr rtl="1">
              <a:buFont typeface="Wingdings" pitchFamily="2" charset="2"/>
              <a:buChar char="ü"/>
            </a:pPr>
            <a:endParaRPr lang="ar-SA" dirty="0" smtClean="0">
              <a:cs typeface="Arial" pitchFamily="34" charset="0"/>
            </a:endParaRPr>
          </a:p>
          <a:p>
            <a:pPr rtl="1">
              <a:buFont typeface="Wingdings" pitchFamily="2" charset="2"/>
              <a:buChar char="ü"/>
            </a:pPr>
            <a:r>
              <a:rPr lang="ar-SA" dirty="0" smtClean="0">
                <a:cs typeface="Arial" pitchFamily="34" charset="0"/>
              </a:rPr>
              <a:t>يقوم مدراء الــ</a:t>
            </a:r>
            <a:r>
              <a:rPr lang="en-US" dirty="0" smtClean="0">
                <a:cs typeface="Arial" pitchFamily="34" charset="0"/>
              </a:rPr>
              <a:t>ERP</a:t>
            </a:r>
            <a:r>
              <a:rPr lang="fr-FR" dirty="0" smtClean="0">
                <a:cs typeface="Arial" pitchFamily="34" charset="0"/>
              </a:rPr>
              <a:t> </a:t>
            </a:r>
            <a:r>
              <a:rPr lang="ar-SA" dirty="0" smtClean="0">
                <a:cs typeface="Arial" pitchFamily="34" charset="0"/>
              </a:rPr>
              <a:t> بدعوة ممثل عن الشركة او فريق عمل لزيارة موقع الشركة الطالبة للخدمة لكي يتمكن مدير المشروع من الاشراف على المشروع شخصيا لضمان تحقيق المقاييس المتفق عليها </a:t>
            </a:r>
          </a:p>
          <a:p>
            <a:pPr rtl="1">
              <a:buFont typeface="Wingdings" pitchFamily="2" charset="2"/>
              <a:buChar char="ü"/>
            </a:pPr>
            <a:r>
              <a:rPr lang="ar-SA" dirty="0" smtClean="0">
                <a:cs typeface="Arial" pitchFamily="34" charset="0"/>
              </a:rPr>
              <a:t>انشاء ووضع آلية  </a:t>
            </a:r>
            <a:r>
              <a:rPr lang="ar-SA" dirty="0" err="1" smtClean="0">
                <a:cs typeface="Arial" pitchFamily="34" charset="0"/>
              </a:rPr>
              <a:t>حوكمة</a:t>
            </a:r>
            <a:r>
              <a:rPr lang="ar-SA" dirty="0" smtClean="0">
                <a:cs typeface="Arial" pitchFamily="34" charset="0"/>
              </a:rPr>
              <a:t> رسمية </a:t>
            </a:r>
            <a:r>
              <a:rPr lang="en-US" dirty="0" smtClean="0"/>
              <a:t>formal </a:t>
            </a:r>
            <a:r>
              <a:rPr lang="en-US" dirty="0"/>
              <a:t>governance </a:t>
            </a:r>
            <a:r>
              <a:rPr lang="en-US" dirty="0" smtClean="0"/>
              <a:t>process</a:t>
            </a:r>
            <a:r>
              <a:rPr lang="ar-SA" dirty="0" smtClean="0"/>
              <a:t>  </a:t>
            </a:r>
          </a:p>
          <a:p>
            <a:pPr marL="457200" indent="-457200" rtl="1">
              <a:buFont typeface="Wingdings" pitchFamily="2" charset="2"/>
              <a:buChar char="ü"/>
            </a:pPr>
            <a:r>
              <a:rPr lang="ar-SA" dirty="0" smtClean="0">
                <a:cs typeface="Arial" pitchFamily="34" charset="0"/>
              </a:rPr>
              <a:t>-تعتبر </a:t>
            </a:r>
            <a:r>
              <a:rPr lang="ar-SA" dirty="0" err="1" smtClean="0">
                <a:cs typeface="Arial" pitchFamily="34" charset="0"/>
              </a:rPr>
              <a:t>حوكمة</a:t>
            </a:r>
            <a:r>
              <a:rPr lang="ar-SA" dirty="0" smtClean="0">
                <a:cs typeface="Arial" pitchFamily="34" charset="0"/>
              </a:rPr>
              <a:t> مورد النظم عاملا حاسما في نجاح المشروع كما يجب ان يحتوي على علاقات عالمية وعمليات تخص الاستعانة بالمصادر الخارجية ومنهجيات رسمية</a:t>
            </a:r>
          </a:p>
          <a:p>
            <a:pPr marL="457200" indent="-457200" rtl="1">
              <a:buFont typeface="Wingdings" pitchFamily="2" charset="2"/>
              <a:buChar char="ü"/>
            </a:pPr>
            <a:r>
              <a:rPr lang="ar-SA" dirty="0" smtClean="0">
                <a:cs typeface="Arial" pitchFamily="34" charset="0"/>
              </a:rPr>
              <a:t>خطة تنصيب الترقيات </a:t>
            </a:r>
            <a:r>
              <a:rPr lang="en-US" dirty="0" smtClean="0">
                <a:cs typeface="Arial" pitchFamily="34" charset="0"/>
              </a:rPr>
              <a:t>Upgrades</a:t>
            </a:r>
            <a:r>
              <a:rPr lang="fr-FR" dirty="0" smtClean="0">
                <a:cs typeface="Arial" pitchFamily="34" charset="0"/>
              </a:rPr>
              <a:t> </a:t>
            </a:r>
            <a:r>
              <a:rPr lang="ar-SA" dirty="0" smtClean="0">
                <a:cs typeface="Arial" pitchFamily="34" charset="0"/>
              </a:rPr>
              <a:t> </a:t>
            </a:r>
          </a:p>
          <a:p>
            <a:pPr marL="0" indent="0" rtl="1"/>
            <a:r>
              <a:rPr lang="ar-SA" dirty="0" smtClean="0">
                <a:cs typeface="Arial" pitchFamily="34" charset="0"/>
              </a:rPr>
              <a:t>- يجب صيانة الوحدات، حل المشاكل ووضع سياسات </a:t>
            </a:r>
            <a:r>
              <a:rPr lang="ar-SA" dirty="0" err="1" smtClean="0">
                <a:cs typeface="Arial" pitchFamily="34" charset="0"/>
              </a:rPr>
              <a:t>لادارة</a:t>
            </a:r>
            <a:r>
              <a:rPr lang="ar-SA" dirty="0" smtClean="0">
                <a:cs typeface="Arial" pitchFamily="34" charset="0"/>
              </a:rPr>
              <a:t> المنصات عند دخول البرمجيات اطول طور في دورة حياته</a:t>
            </a:r>
          </a:p>
          <a:p>
            <a:pPr marL="0" indent="0" rtl="1"/>
            <a:endParaRPr lang="ar-EG" dirty="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19</a:t>
            </a:fld>
            <a:endParaRPr lang="en-US" smtClean="0">
              <a:cs typeface="Arial" pitchFamily="34" charset="0"/>
            </a:endParaRPr>
          </a:p>
        </p:txBody>
      </p:sp>
    </p:spTree>
    <p:extLst>
      <p:ext uri="{BB962C8B-B14F-4D97-AF65-F5344CB8AC3E}">
        <p14:creationId xmlns:p14="http://schemas.microsoft.com/office/powerpoint/2010/main" val="2565825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4"/>
          <p:cNvSpPr>
            <a:spLocks noGrp="1"/>
          </p:cNvSpPr>
          <p:nvPr>
            <p:ph type="ctrTitle"/>
          </p:nvPr>
        </p:nvSpPr>
        <p:spPr/>
        <p:txBody>
          <a:bodyPr/>
          <a:lstStyle/>
          <a:p>
            <a:pPr>
              <a:defRPr/>
            </a:pPr>
            <a:r>
              <a:rPr lang="ar-SA" dirty="0" smtClean="0"/>
              <a:t>المحاضرة </a:t>
            </a:r>
            <a:r>
              <a:rPr lang="ar-SA" dirty="0" smtClean="0"/>
              <a:t>الحادي عشرة</a:t>
            </a:r>
            <a:endParaRPr lang="en-US" dirty="0" smtClean="0"/>
          </a:p>
        </p:txBody>
      </p:sp>
      <p:sp>
        <p:nvSpPr>
          <p:cNvPr id="7171" name="Subtitle 5"/>
          <p:cNvSpPr>
            <a:spLocks noGrp="1"/>
          </p:cNvSpPr>
          <p:nvPr>
            <p:ph type="subTitle" idx="1"/>
          </p:nvPr>
        </p:nvSpPr>
        <p:spPr/>
        <p:txBody>
          <a:bodyPr/>
          <a:lstStyle/>
          <a:p>
            <a:pPr>
              <a:defRPr/>
            </a:pPr>
            <a:r>
              <a:rPr lang="ar-SA" dirty="0" smtClean="0"/>
              <a:t>ادارة العولمة ، الاخلاقيات </a:t>
            </a:r>
            <a:r>
              <a:rPr lang="ar-SA" dirty="0"/>
              <a:t>و </a:t>
            </a:r>
            <a:r>
              <a:rPr lang="ar-SA" dirty="0" smtClean="0"/>
              <a:t>الامن</a:t>
            </a:r>
          </a:p>
          <a:p>
            <a:pPr>
              <a:lnSpc>
                <a:spcPct val="90000"/>
              </a:lnSpc>
            </a:pPr>
            <a:r>
              <a:rPr lang="en-US" b="1" dirty="0"/>
              <a:t>GLOBAL, ETHICS, AND SECURITY MANAGEMENT</a:t>
            </a:r>
          </a:p>
        </p:txBody>
      </p:sp>
      <p:sp>
        <p:nvSpPr>
          <p:cNvPr id="7172" name="Slide Number Placeholder 3"/>
          <p:cNvSpPr>
            <a:spLocks noGrp="1"/>
          </p:cNvSpPr>
          <p:nvPr>
            <p:ph type="sldNum" sz="quarter" idx="10"/>
          </p:nvPr>
        </p:nvSpPr>
        <p:spPr bwMode="auto">
          <a:noFill/>
          <a:ln>
            <a:miter lim="800000"/>
            <a:headEnd/>
            <a:tailEnd/>
          </a:ln>
        </p:spPr>
        <p:txBody>
          <a:bodyPr/>
          <a:lstStyle/>
          <a:p>
            <a:fld id="{F0E35637-70D7-4D8A-8261-64A210B08462}" type="slidenum">
              <a:rPr lang="ar-SA" smtClean="0">
                <a:cs typeface="Arial" pitchFamily="34" charset="0"/>
              </a:rPr>
              <a:pPr/>
              <a:t>2</a:t>
            </a:fld>
            <a:endParaRPr lang="en-US" smtClean="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fr-FR" dirty="0"/>
              <a:t> </a:t>
            </a:r>
            <a:r>
              <a:rPr lang="ar-SA" dirty="0" smtClean="0"/>
              <a:t>افضل الممارسات في الاستعانة بالمصادر الخارجية</a:t>
            </a:r>
            <a:endParaRPr lang="en-US" dirty="0"/>
          </a:p>
        </p:txBody>
      </p:sp>
      <p:sp>
        <p:nvSpPr>
          <p:cNvPr id="9" name="Text Placeholder 5"/>
          <p:cNvSpPr>
            <a:spLocks noGrp="1"/>
          </p:cNvSpPr>
          <p:nvPr>
            <p:ph idx="1"/>
          </p:nvPr>
        </p:nvSpPr>
        <p:spPr>
          <a:xfrm>
            <a:off x="152400" y="1371600"/>
            <a:ext cx="9525000" cy="4648200"/>
          </a:xfrm>
        </p:spPr>
        <p:txBody>
          <a:bodyPr>
            <a:normAutofit lnSpcReduction="10000"/>
          </a:bodyPr>
          <a:lstStyle/>
          <a:p>
            <a:pPr rtl="1">
              <a:buFont typeface="Wingdings" pitchFamily="2" charset="2"/>
              <a:buChar char="ü"/>
            </a:pPr>
            <a:endParaRPr lang="ar-SA" dirty="0" smtClean="0">
              <a:cs typeface="Arial" pitchFamily="34" charset="0"/>
            </a:endParaRPr>
          </a:p>
          <a:p>
            <a:pPr rtl="1">
              <a:buFont typeface="Wingdings" pitchFamily="2" charset="2"/>
              <a:buChar char="ü"/>
            </a:pPr>
            <a:r>
              <a:rPr lang="ar-SA" dirty="0" smtClean="0">
                <a:cs typeface="Arial" pitchFamily="34" charset="0"/>
              </a:rPr>
              <a:t>المسائلة </a:t>
            </a:r>
          </a:p>
          <a:p>
            <a:pPr marL="457200" indent="-457200" rtl="1">
              <a:buFontTx/>
              <a:buChar char="-"/>
            </a:pPr>
            <a:r>
              <a:rPr lang="ar-SA" dirty="0" smtClean="0">
                <a:cs typeface="Arial" pitchFamily="34" charset="0"/>
              </a:rPr>
              <a:t>يجب على فرق تنفيذ المشروع عدم اعتبار الاستعانة بالمصادر الخارجية عندما تكون هناك رغبة في مساءلة اشخاص خارج الشركة  او عندما يكون هناك تهرب من المسائلة عند حدوث مشاكل في المشروع</a:t>
            </a:r>
          </a:p>
          <a:p>
            <a:pPr marL="457200" indent="-457200" rtl="1">
              <a:buFont typeface="Wingdings" pitchFamily="2" charset="2"/>
              <a:buChar char="ü"/>
            </a:pPr>
            <a:r>
              <a:rPr lang="ar-SA" dirty="0" smtClean="0">
                <a:cs typeface="Arial" pitchFamily="34" charset="0"/>
              </a:rPr>
              <a:t>تقديم النفعية </a:t>
            </a:r>
            <a:r>
              <a:rPr lang="en-US" dirty="0" smtClean="0"/>
              <a:t>Expediency</a:t>
            </a:r>
            <a:r>
              <a:rPr lang="ar-SA" dirty="0" smtClean="0"/>
              <a:t> </a:t>
            </a:r>
          </a:p>
          <a:p>
            <a:pPr marL="0" indent="0" rtl="1"/>
            <a:r>
              <a:rPr lang="ar-SA" dirty="0" smtClean="0">
                <a:cs typeface="Arial" pitchFamily="34" charset="0"/>
              </a:rPr>
              <a:t>- في حالة عدم توفر الموارد يجب اعطاء العمل لشريك مؤهل </a:t>
            </a:r>
          </a:p>
          <a:p>
            <a:pPr marL="0" indent="0" rtl="1"/>
            <a:r>
              <a:rPr lang="ar-SA" dirty="0" smtClean="0">
                <a:cs typeface="Arial" pitchFamily="34" charset="0"/>
              </a:rPr>
              <a:t>وجني ثمار الملاحظة التعلم للمرة الأولى</a:t>
            </a:r>
            <a:endParaRPr lang="ar-EG" dirty="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20</a:t>
            </a:fld>
            <a:endParaRPr lang="en-US" smtClean="0">
              <a:cs typeface="Arial" pitchFamily="34" charset="0"/>
            </a:endParaRPr>
          </a:p>
        </p:txBody>
      </p:sp>
    </p:spTree>
    <p:extLst>
      <p:ext uri="{BB962C8B-B14F-4D97-AF65-F5344CB8AC3E}">
        <p14:creationId xmlns:p14="http://schemas.microsoft.com/office/powerpoint/2010/main" val="223069531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smtClean="0"/>
              <a:t>الاخلاقيات</a:t>
            </a:r>
            <a:r>
              <a:rPr lang="fr-FR" dirty="0" smtClean="0"/>
              <a:t>     </a:t>
            </a:r>
            <a:endParaRPr lang="en-US" dirty="0"/>
          </a:p>
        </p:txBody>
      </p:sp>
      <p:sp>
        <p:nvSpPr>
          <p:cNvPr id="9" name="Text Placeholder 5"/>
          <p:cNvSpPr>
            <a:spLocks noGrp="1"/>
          </p:cNvSpPr>
          <p:nvPr>
            <p:ph idx="1"/>
          </p:nvPr>
        </p:nvSpPr>
        <p:spPr>
          <a:xfrm>
            <a:off x="152400" y="1371600"/>
            <a:ext cx="9525000" cy="4648200"/>
          </a:xfrm>
        </p:spPr>
        <p:txBody>
          <a:bodyPr>
            <a:normAutofit/>
          </a:bodyPr>
          <a:lstStyle/>
          <a:p>
            <a:pPr rtl="1">
              <a:buFont typeface="Wingdings" pitchFamily="2" charset="2"/>
              <a:buChar char="ü"/>
            </a:pPr>
            <a:r>
              <a:rPr lang="ar-SA" dirty="0" smtClean="0">
                <a:cs typeface="Arial" pitchFamily="34" charset="0"/>
              </a:rPr>
              <a:t>هناك قوى تهدد الخصوصية في عصر المعلومات </a:t>
            </a:r>
          </a:p>
          <a:p>
            <a:pPr marL="0" indent="0" rtl="1"/>
            <a:r>
              <a:rPr lang="ar-SA" dirty="0" smtClean="0">
                <a:cs typeface="Arial" pitchFamily="34" charset="0"/>
              </a:rPr>
              <a:t>- النمو السريع  لتقنيات المعلومات </a:t>
            </a:r>
            <a:r>
              <a:rPr lang="en-US" dirty="0"/>
              <a:t>Growth of information </a:t>
            </a:r>
            <a:r>
              <a:rPr lang="en-US" dirty="0" smtClean="0"/>
              <a:t>  </a:t>
            </a:r>
            <a:r>
              <a:rPr lang="fr-FR" dirty="0" smtClean="0"/>
              <a:t>  </a:t>
            </a:r>
            <a:r>
              <a:rPr lang="ar-SA" dirty="0" smtClean="0"/>
              <a:t> </a:t>
            </a:r>
            <a:r>
              <a:rPr lang="en-US" dirty="0" smtClean="0"/>
              <a:t>technology</a:t>
            </a:r>
            <a:r>
              <a:rPr lang="ar-SA" dirty="0" smtClean="0"/>
              <a:t>   </a:t>
            </a:r>
          </a:p>
          <a:p>
            <a:pPr marL="457200" indent="-457200" rtl="1">
              <a:buFontTx/>
              <a:buChar char="-"/>
            </a:pPr>
            <a:r>
              <a:rPr lang="ar-SA" dirty="0" smtClean="0">
                <a:cs typeface="Arial" pitchFamily="34" charset="0"/>
              </a:rPr>
              <a:t>زيادة قيمة المعلومات في عملية اتخاذ القرار</a:t>
            </a:r>
          </a:p>
          <a:p>
            <a:pPr marL="457200" indent="-457200" rtl="1">
              <a:buFont typeface="Wingdings" pitchFamily="2" charset="2"/>
              <a:buChar char="ü"/>
            </a:pPr>
            <a:r>
              <a:rPr lang="ar-SA" dirty="0" smtClean="0">
                <a:cs typeface="Arial" pitchFamily="34" charset="0"/>
              </a:rPr>
              <a:t>توجد انشغالات اقتصادية واخلاقية معتبرة تخص حقوق الملكية </a:t>
            </a: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21</a:t>
            </a:fld>
            <a:endParaRPr lang="en-US" smtClean="0">
              <a:cs typeface="Arial" pitchFamily="34" charset="0"/>
            </a:endParaRPr>
          </a:p>
        </p:txBody>
      </p:sp>
    </p:spTree>
    <p:extLst>
      <p:ext uri="{BB962C8B-B14F-4D97-AF65-F5344CB8AC3E}">
        <p14:creationId xmlns:p14="http://schemas.microsoft.com/office/powerpoint/2010/main" val="40656935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smtClean="0"/>
              <a:t>الاخلاقيات</a:t>
            </a:r>
            <a:r>
              <a:rPr lang="fr-FR" dirty="0" smtClean="0"/>
              <a:t>     </a:t>
            </a:r>
            <a:endParaRPr lang="en-US" dirty="0"/>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22</a:t>
            </a:fld>
            <a:endParaRPr lang="en-US" smtClean="0">
              <a:cs typeface="Arial" pitchFamily="34" charset="0"/>
            </a:endParaRPr>
          </a:p>
        </p:txBody>
      </p:sp>
      <p:sp>
        <p:nvSpPr>
          <p:cNvPr id="2" name="عنصر نائب للمحتوى 1"/>
          <p:cNvSpPr>
            <a:spLocks noGrp="1"/>
          </p:cNvSpPr>
          <p:nvPr>
            <p:ph idx="1"/>
          </p:nvPr>
        </p:nvSpPr>
        <p:spPr/>
        <p:txBody>
          <a:bodyPr/>
          <a:lstStyle/>
          <a:p>
            <a:endParaRPr lang="ar-SA"/>
          </a:p>
        </p:txBody>
      </p:sp>
      <p:pic>
        <p:nvPicPr>
          <p:cNvPr id="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268413"/>
            <a:ext cx="7620000" cy="4657725"/>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42871650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smtClean="0"/>
              <a:t>الاخلاقيات</a:t>
            </a:r>
            <a:r>
              <a:rPr lang="fr-FR" dirty="0" smtClean="0"/>
              <a:t>     </a:t>
            </a:r>
            <a:endParaRPr lang="en-US" dirty="0"/>
          </a:p>
        </p:txBody>
      </p:sp>
      <p:sp>
        <p:nvSpPr>
          <p:cNvPr id="9" name="Text Placeholder 5"/>
          <p:cNvSpPr>
            <a:spLocks noGrp="1"/>
          </p:cNvSpPr>
          <p:nvPr>
            <p:ph idx="1"/>
          </p:nvPr>
        </p:nvSpPr>
        <p:spPr>
          <a:xfrm>
            <a:off x="152400" y="1371600"/>
            <a:ext cx="9525000" cy="4648200"/>
          </a:xfrm>
        </p:spPr>
        <p:txBody>
          <a:bodyPr>
            <a:normAutofit lnSpcReduction="10000"/>
          </a:bodyPr>
          <a:lstStyle/>
          <a:p>
            <a:pPr rtl="1">
              <a:buFont typeface="Wingdings" pitchFamily="2" charset="2"/>
              <a:buChar char="ü"/>
            </a:pPr>
            <a:r>
              <a:rPr lang="ar-SA" dirty="0" smtClean="0">
                <a:cs typeface="Arial" pitchFamily="34" charset="0"/>
              </a:rPr>
              <a:t>الخصوصية : عبارة عن حق التحكم  في المعلومات التي يجب الاحتفاظ بها والمعلومات التي يمكن لعامة الناس الاطلاع عليها</a:t>
            </a:r>
          </a:p>
          <a:p>
            <a:pPr rtl="1">
              <a:buFont typeface="Wingdings" pitchFamily="2" charset="2"/>
              <a:buChar char="ü"/>
            </a:pPr>
            <a:r>
              <a:rPr lang="ar-SA" dirty="0" smtClean="0">
                <a:cs typeface="Arial" pitchFamily="34" charset="0"/>
              </a:rPr>
              <a:t>من أمثلة التشريعات الخاصة بالخصوصية في الولايات المتحدة :</a:t>
            </a:r>
          </a:p>
          <a:p>
            <a:pPr marL="457200" indent="-457200" rtl="1">
              <a:buFontTx/>
              <a:buChar char="-"/>
            </a:pPr>
            <a:r>
              <a:rPr lang="ar-SA" dirty="0" smtClean="0">
                <a:cs typeface="Arial" pitchFamily="34" charset="0"/>
              </a:rPr>
              <a:t>قانون الخصوصية 1974 </a:t>
            </a:r>
            <a:r>
              <a:rPr lang="en-US" dirty="0"/>
              <a:t>Privacy Act of </a:t>
            </a:r>
            <a:r>
              <a:rPr lang="en-US" dirty="0" smtClean="0"/>
              <a:t>1974 </a:t>
            </a:r>
            <a:r>
              <a:rPr lang="fr-FR" dirty="0" smtClean="0"/>
              <a:t>  </a:t>
            </a:r>
            <a:r>
              <a:rPr lang="ar-SA" dirty="0" smtClean="0"/>
              <a:t> </a:t>
            </a:r>
          </a:p>
          <a:p>
            <a:pPr marL="457200" lvl="3" indent="-457200" rtl="1">
              <a:buFontTx/>
              <a:buChar char="-"/>
            </a:pPr>
            <a:r>
              <a:rPr lang="ar-SA" sz="3200" dirty="0">
                <a:cs typeface="Arial" pitchFamily="34" charset="0"/>
              </a:rPr>
              <a:t>قانون حماية الطفولة من الانترنت 1998 </a:t>
            </a:r>
            <a:r>
              <a:rPr lang="en-US" dirty="0"/>
              <a:t>Children’s Online Privacy Protection Act of 1998.</a:t>
            </a:r>
          </a:p>
          <a:p>
            <a:pPr marL="457200" indent="-457200" rtl="1">
              <a:buFontTx/>
              <a:buChar char="-"/>
            </a:pPr>
            <a:r>
              <a:rPr lang="ar-SA" dirty="0" smtClean="0">
                <a:cs typeface="Arial" pitchFamily="34" charset="0"/>
              </a:rPr>
              <a:t>قانون الخصوصية الالكترونية 2002 </a:t>
            </a:r>
            <a:r>
              <a:rPr lang="en-US" dirty="0"/>
              <a:t>e-Privacy Act of 2002</a:t>
            </a:r>
            <a:r>
              <a:rPr lang="en-US" dirty="0" smtClean="0"/>
              <a:t>.</a:t>
            </a:r>
            <a:endParaRPr lang="ar-SA" dirty="0" smtClean="0"/>
          </a:p>
          <a:p>
            <a:pPr marL="457200" indent="-457200" rtl="1">
              <a:buFontTx/>
              <a:buChar char="-"/>
            </a:pPr>
            <a:r>
              <a:rPr lang="ar-SA" dirty="0" smtClean="0"/>
              <a:t>يعتبر التنقيب عن البيانات اكبر خطر على الخصوصية في نظم الـ</a:t>
            </a:r>
            <a:r>
              <a:rPr lang="en-US" dirty="0" smtClean="0"/>
              <a:t>ERP</a:t>
            </a:r>
            <a:r>
              <a:rPr lang="fr-FR" dirty="0" smtClean="0"/>
              <a:t> </a:t>
            </a:r>
            <a:r>
              <a:rPr lang="ar-SA" dirty="0" smtClean="0"/>
              <a:t> </a:t>
            </a:r>
            <a:endParaRPr lang="en-US" dirty="0"/>
          </a:p>
          <a:p>
            <a:pPr marL="457200" indent="-457200" rtl="1">
              <a:buFontTx/>
              <a:buChar char="-"/>
            </a:pPr>
            <a:endParaRPr lang="ar-SA"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23</a:t>
            </a:fld>
            <a:endParaRPr lang="en-US" smtClean="0">
              <a:cs typeface="Arial" pitchFamily="34" charset="0"/>
            </a:endParaRPr>
          </a:p>
        </p:txBody>
      </p:sp>
    </p:spTree>
    <p:extLst>
      <p:ext uri="{BB962C8B-B14F-4D97-AF65-F5344CB8AC3E}">
        <p14:creationId xmlns:p14="http://schemas.microsoft.com/office/powerpoint/2010/main" val="172353785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smtClean="0"/>
              <a:t>الاخلاقيات</a:t>
            </a:r>
            <a:r>
              <a:rPr lang="fr-FR" dirty="0" smtClean="0"/>
              <a:t>     </a:t>
            </a:r>
            <a:endParaRPr lang="en-US" dirty="0"/>
          </a:p>
        </p:txBody>
      </p:sp>
      <p:sp>
        <p:nvSpPr>
          <p:cNvPr id="9" name="Text Placeholder 5"/>
          <p:cNvSpPr>
            <a:spLocks noGrp="1"/>
          </p:cNvSpPr>
          <p:nvPr>
            <p:ph idx="1"/>
          </p:nvPr>
        </p:nvSpPr>
        <p:spPr>
          <a:xfrm>
            <a:off x="152400" y="1371600"/>
            <a:ext cx="9525000" cy="4648200"/>
          </a:xfrm>
        </p:spPr>
        <p:txBody>
          <a:bodyPr>
            <a:normAutofit/>
          </a:bodyPr>
          <a:lstStyle/>
          <a:p>
            <a:pPr marL="457200" indent="-457200" rtl="1">
              <a:buFont typeface="Wingdings" pitchFamily="2" charset="2"/>
              <a:buChar char="ü"/>
            </a:pPr>
            <a:r>
              <a:rPr lang="ar-SA" dirty="0" smtClean="0">
                <a:cs typeface="Arial" pitchFamily="34" charset="0"/>
              </a:rPr>
              <a:t> الدقة </a:t>
            </a:r>
          </a:p>
          <a:p>
            <a:pPr marL="457200" indent="-457200" rtl="1">
              <a:buFontTx/>
              <a:buChar char="-"/>
            </a:pPr>
            <a:r>
              <a:rPr lang="ar-SA" dirty="0" smtClean="0">
                <a:cs typeface="Arial" pitchFamily="34" charset="0"/>
              </a:rPr>
              <a:t>تفرض على المنظمات التي تجمع وتخزن البيانات الخاصة بالمستهلكين  تحمل مسئولية دقة تلك البيانات </a:t>
            </a:r>
          </a:p>
          <a:p>
            <a:pPr marL="457200" indent="-457200" rtl="1">
              <a:buFontTx/>
              <a:buChar char="-"/>
            </a:pPr>
            <a:r>
              <a:rPr lang="ar-SA" dirty="0" smtClean="0">
                <a:cs typeface="Arial" pitchFamily="34" charset="0"/>
              </a:rPr>
              <a:t>حماية شخص او مستهلك من اخطاء ناجمة عن الاهمال ومنع التلاعب بالبيانات من طرف المنظمات </a:t>
            </a:r>
          </a:p>
          <a:p>
            <a:pPr marL="0" indent="0" rtl="1"/>
            <a:r>
              <a:rPr lang="ar-SA" dirty="0" smtClean="0">
                <a:cs typeface="Arial" pitchFamily="34" charset="0"/>
              </a:rPr>
              <a:t>- تفرض بعض القوانين على مزودو المعلومات ان يصدروا تقارير</a:t>
            </a:r>
          </a:p>
          <a:p>
            <a:pPr marL="457200" indent="-457200" rtl="1">
              <a:buFont typeface="Wingdings" pitchFamily="2" charset="2"/>
              <a:buChar char="§"/>
            </a:pPr>
            <a:r>
              <a:rPr lang="ar-SA" dirty="0" smtClean="0">
                <a:cs typeface="Arial" pitchFamily="34" charset="0"/>
              </a:rPr>
              <a:t>يجب عليهم توفير تقارير كاملة ودقيقة لوكالات القرض</a:t>
            </a:r>
          </a:p>
          <a:p>
            <a:pPr marL="457200" indent="-457200" rtl="1">
              <a:buFont typeface="Wingdings" pitchFamily="2" charset="2"/>
              <a:buChar char="§"/>
            </a:pPr>
            <a:r>
              <a:rPr lang="ar-SA" dirty="0" smtClean="0">
                <a:cs typeface="Arial" pitchFamily="34" charset="0"/>
              </a:rPr>
              <a:t>يجب عليهم تحمل مسئولية التحري عن المعلومات المتنازع عليها  </a:t>
            </a: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24</a:t>
            </a:fld>
            <a:endParaRPr lang="en-US" smtClean="0">
              <a:cs typeface="Arial" pitchFamily="34" charset="0"/>
            </a:endParaRPr>
          </a:p>
        </p:txBody>
      </p:sp>
    </p:spTree>
    <p:extLst>
      <p:ext uri="{BB962C8B-B14F-4D97-AF65-F5344CB8AC3E}">
        <p14:creationId xmlns:p14="http://schemas.microsoft.com/office/powerpoint/2010/main" val="306720264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smtClean="0"/>
              <a:t>الاخلاقيات</a:t>
            </a:r>
            <a:r>
              <a:rPr lang="fr-FR" dirty="0" smtClean="0"/>
              <a:t>     </a:t>
            </a:r>
            <a:endParaRPr lang="en-US" dirty="0"/>
          </a:p>
        </p:txBody>
      </p:sp>
      <p:sp>
        <p:nvSpPr>
          <p:cNvPr id="9" name="Text Placeholder 5"/>
          <p:cNvSpPr>
            <a:spLocks noGrp="1"/>
          </p:cNvSpPr>
          <p:nvPr>
            <p:ph idx="1"/>
          </p:nvPr>
        </p:nvSpPr>
        <p:spPr>
          <a:xfrm>
            <a:off x="152400" y="1371600"/>
            <a:ext cx="9525000" cy="4648200"/>
          </a:xfrm>
        </p:spPr>
        <p:txBody>
          <a:bodyPr>
            <a:normAutofit/>
          </a:bodyPr>
          <a:lstStyle/>
          <a:p>
            <a:pPr marL="457200" indent="-457200" rtl="1">
              <a:buFont typeface="Wingdings" pitchFamily="2" charset="2"/>
              <a:buChar char="ü"/>
            </a:pPr>
            <a:r>
              <a:rPr lang="ar-SA" dirty="0" smtClean="0">
                <a:cs typeface="Arial" pitchFamily="34" charset="0"/>
              </a:rPr>
              <a:t> الوصول </a:t>
            </a:r>
          </a:p>
          <a:p>
            <a:pPr marL="457200" indent="-457200" rtl="1">
              <a:buFontTx/>
              <a:buChar char="-"/>
            </a:pPr>
            <a:r>
              <a:rPr lang="ar-SA" dirty="0" smtClean="0">
                <a:cs typeface="Arial" pitchFamily="34" charset="0"/>
              </a:rPr>
              <a:t>يجب على فرق تنفيذ نظم الــ</a:t>
            </a:r>
            <a:r>
              <a:rPr lang="en-US" dirty="0" smtClean="0">
                <a:cs typeface="Arial" pitchFamily="34" charset="0"/>
              </a:rPr>
              <a:t>ERP</a:t>
            </a:r>
            <a:r>
              <a:rPr lang="fr-FR" dirty="0" smtClean="0">
                <a:cs typeface="Arial" pitchFamily="34" charset="0"/>
              </a:rPr>
              <a:t> </a:t>
            </a:r>
            <a:r>
              <a:rPr lang="ar-SA" dirty="0" smtClean="0">
                <a:cs typeface="Arial" pitchFamily="34" charset="0"/>
              </a:rPr>
              <a:t> التأكد من ان البيانات المخزنة والتي تخص الموظفين والعملاء والشركاء يمكن الوصول اليها من طرف الاشخاص المخول لهم فقط</a:t>
            </a:r>
          </a:p>
          <a:p>
            <a:pPr marL="457200" indent="-457200" rtl="1">
              <a:buFontTx/>
              <a:buChar char="-"/>
            </a:pPr>
            <a:r>
              <a:rPr lang="ar-SA" dirty="0" smtClean="0">
                <a:cs typeface="Arial" pitchFamily="34" charset="0"/>
              </a:rPr>
              <a:t>يجب وضع آليات لأمن المعلومات والتحكم فيها عند تنفيذ نظم الــ</a:t>
            </a:r>
            <a:r>
              <a:rPr lang="en-US" dirty="0" smtClean="0">
                <a:cs typeface="Arial" pitchFamily="34" charset="0"/>
              </a:rPr>
              <a:t>ERP</a:t>
            </a:r>
            <a:r>
              <a:rPr lang="fr-FR" dirty="0" smtClean="0">
                <a:cs typeface="Arial" pitchFamily="34" charset="0"/>
              </a:rPr>
              <a:t> </a:t>
            </a:r>
            <a:r>
              <a:rPr lang="ar-SA" dirty="0" smtClean="0">
                <a:cs typeface="Arial" pitchFamily="34" charset="0"/>
              </a:rPr>
              <a:t> وذلك لمنع الاشخاص غير المخولين الوصول الى النظام</a:t>
            </a:r>
          </a:p>
          <a:p>
            <a:pPr marL="457200" indent="-457200" rtl="1">
              <a:buFontTx/>
              <a:buChar char="-"/>
            </a:pPr>
            <a:r>
              <a:rPr lang="ar-SA" dirty="0" smtClean="0">
                <a:cs typeface="Arial" pitchFamily="34" charset="0"/>
              </a:rPr>
              <a:t>تعتبر القرصنة وعمليات الاختراق الاخرى من الانشغالات والتحديات التي تواجه المنظمات </a:t>
            </a: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25</a:t>
            </a:fld>
            <a:endParaRPr lang="en-US" smtClean="0">
              <a:cs typeface="Arial" pitchFamily="34" charset="0"/>
            </a:endParaRPr>
          </a:p>
        </p:txBody>
      </p:sp>
    </p:spTree>
    <p:extLst>
      <p:ext uri="{BB962C8B-B14F-4D97-AF65-F5344CB8AC3E}">
        <p14:creationId xmlns:p14="http://schemas.microsoft.com/office/powerpoint/2010/main" val="70136419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en-US" dirty="0" smtClean="0"/>
              <a:t>ERP</a:t>
            </a:r>
            <a:r>
              <a:rPr lang="fr-FR" dirty="0" smtClean="0"/>
              <a:t> </a:t>
            </a:r>
            <a:r>
              <a:rPr lang="ar-SA" dirty="0"/>
              <a:t>نظم الـ</a:t>
            </a:r>
            <a:r>
              <a:rPr lang="fr-FR" dirty="0" smtClean="0"/>
              <a:t> </a:t>
            </a:r>
            <a:r>
              <a:rPr lang="ar-SA" dirty="0" smtClean="0"/>
              <a:t>قانون اخلاقيات</a:t>
            </a:r>
            <a:r>
              <a:rPr lang="fr-FR" dirty="0" smtClean="0"/>
              <a:t>     </a:t>
            </a:r>
            <a:endParaRPr lang="en-US" dirty="0"/>
          </a:p>
        </p:txBody>
      </p:sp>
      <p:sp>
        <p:nvSpPr>
          <p:cNvPr id="9" name="Text Placeholder 5"/>
          <p:cNvSpPr>
            <a:spLocks noGrp="1"/>
          </p:cNvSpPr>
          <p:nvPr>
            <p:ph idx="1"/>
          </p:nvPr>
        </p:nvSpPr>
        <p:spPr>
          <a:xfrm>
            <a:off x="152400" y="1371600"/>
            <a:ext cx="9525000" cy="4648200"/>
          </a:xfrm>
        </p:spPr>
        <p:txBody>
          <a:bodyPr>
            <a:normAutofit lnSpcReduction="10000"/>
          </a:bodyPr>
          <a:lstStyle/>
          <a:p>
            <a:pPr marL="457200" indent="-457200" rtl="1">
              <a:buFont typeface="Wingdings" pitchFamily="2" charset="2"/>
              <a:buChar char="ü"/>
            </a:pPr>
            <a:r>
              <a:rPr lang="ar-SA" dirty="0" smtClean="0">
                <a:cs typeface="Arial" pitchFamily="34" charset="0"/>
              </a:rPr>
              <a:t> هناك ثلاث نظريات تقنن السلوك الاخلاقي التي يمكن للمنظمات استعمالها في تنفيذ نظم الــ</a:t>
            </a:r>
            <a:r>
              <a:rPr lang="en-US" dirty="0" smtClean="0">
                <a:cs typeface="Arial" pitchFamily="34" charset="0"/>
              </a:rPr>
              <a:t>ERP</a:t>
            </a:r>
            <a:r>
              <a:rPr lang="fr-FR" dirty="0" smtClean="0">
                <a:cs typeface="Arial" pitchFamily="34" charset="0"/>
              </a:rPr>
              <a:t> </a:t>
            </a:r>
            <a:r>
              <a:rPr lang="ar-SA" dirty="0" smtClean="0">
                <a:cs typeface="Arial" pitchFamily="34" charset="0"/>
              </a:rPr>
              <a:t>  </a:t>
            </a:r>
          </a:p>
          <a:p>
            <a:pPr marL="457200" indent="-457200" rtl="1">
              <a:buFontTx/>
              <a:buChar char="-"/>
            </a:pPr>
            <a:r>
              <a:rPr lang="ar-SA" dirty="0" smtClean="0">
                <a:cs typeface="Arial" pitchFamily="34" charset="0"/>
              </a:rPr>
              <a:t>نظرية المساهمين : تحمي مصالح المستثمرين والمالكين للشركة بغض النظر عن التكلفة</a:t>
            </a:r>
          </a:p>
          <a:p>
            <a:pPr marL="457200" indent="-457200" rtl="1">
              <a:buFontTx/>
              <a:buChar char="-"/>
            </a:pPr>
            <a:r>
              <a:rPr lang="ar-SA" dirty="0" smtClean="0">
                <a:cs typeface="Arial" pitchFamily="34" charset="0"/>
              </a:rPr>
              <a:t>نظرية اصحاب المصلحة : تحمي مصلح كل من له مصلحة في نجاح المنظمة مثل المالكون والمساهمون والموظفون والعملاء وشركاء آخرون</a:t>
            </a:r>
          </a:p>
          <a:p>
            <a:pPr marL="0" indent="0" rtl="1"/>
            <a:r>
              <a:rPr lang="ar-SA" dirty="0" smtClean="0">
                <a:cs typeface="Arial" pitchFamily="34" charset="0"/>
              </a:rPr>
              <a:t>- نظرية العقد الاجتماعي : تشتمل على حق المجتمع والرفاهية الاجتماعية قبل حقوق المساهمين والمالكين</a:t>
            </a: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26</a:t>
            </a:fld>
            <a:endParaRPr lang="en-US" smtClean="0">
              <a:cs typeface="Arial" pitchFamily="34" charset="0"/>
            </a:endParaRPr>
          </a:p>
        </p:txBody>
      </p:sp>
    </p:spTree>
    <p:extLst>
      <p:ext uri="{BB962C8B-B14F-4D97-AF65-F5344CB8AC3E}">
        <p14:creationId xmlns:p14="http://schemas.microsoft.com/office/powerpoint/2010/main" val="224346102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en-US" dirty="0" smtClean="0"/>
              <a:t>ERP</a:t>
            </a:r>
            <a:r>
              <a:rPr lang="fr-FR" dirty="0" smtClean="0"/>
              <a:t> </a:t>
            </a:r>
            <a:r>
              <a:rPr lang="ar-SA" dirty="0"/>
              <a:t>نظم الـ</a:t>
            </a:r>
            <a:r>
              <a:rPr lang="fr-FR" dirty="0" smtClean="0"/>
              <a:t> </a:t>
            </a:r>
            <a:r>
              <a:rPr lang="ar-SA" dirty="0" smtClean="0"/>
              <a:t>العولمة و</a:t>
            </a:r>
            <a:endParaRPr lang="en-US" dirty="0"/>
          </a:p>
        </p:txBody>
      </p:sp>
      <p:sp>
        <p:nvSpPr>
          <p:cNvPr id="9" name="Text Placeholder 5"/>
          <p:cNvSpPr>
            <a:spLocks noGrp="1"/>
          </p:cNvSpPr>
          <p:nvPr>
            <p:ph idx="1"/>
          </p:nvPr>
        </p:nvSpPr>
        <p:spPr>
          <a:xfrm>
            <a:off x="152400" y="1371600"/>
            <a:ext cx="9525000" cy="4648200"/>
          </a:xfrm>
        </p:spPr>
        <p:txBody>
          <a:bodyPr>
            <a:normAutofit fontScale="85000" lnSpcReduction="20000"/>
          </a:bodyPr>
          <a:lstStyle/>
          <a:p>
            <a:pPr marL="457200" indent="-457200" rtl="1">
              <a:buFont typeface="Wingdings" pitchFamily="2" charset="2"/>
              <a:buChar char="ü"/>
            </a:pPr>
            <a:r>
              <a:rPr lang="ar-SA" dirty="0" smtClean="0">
                <a:cs typeface="Arial" pitchFamily="34" charset="0"/>
              </a:rPr>
              <a:t> هناك عدة مبادئ للخصوصية في اطار العولمة التي يمكنها تحسين مناخ الخصوصية  العالمي </a:t>
            </a:r>
            <a:r>
              <a:rPr lang="en-US" dirty="0"/>
              <a:t>global privacy </a:t>
            </a:r>
            <a:r>
              <a:rPr lang="en-US" dirty="0" smtClean="0"/>
              <a:t>climate</a:t>
            </a:r>
            <a:r>
              <a:rPr lang="ar-SA" dirty="0" smtClean="0"/>
              <a:t>  </a:t>
            </a:r>
          </a:p>
          <a:p>
            <a:pPr marL="457200" indent="-457200" rtl="1">
              <a:buFontTx/>
              <a:buChar char="-"/>
            </a:pPr>
            <a:r>
              <a:rPr lang="ar-SA" dirty="0" smtClean="0">
                <a:cs typeface="Arial" pitchFamily="34" charset="0"/>
              </a:rPr>
              <a:t>اشعار المستهلكين قبل جمع البيانات</a:t>
            </a:r>
          </a:p>
          <a:p>
            <a:pPr marL="457200" indent="-457200" rtl="1">
              <a:buFontTx/>
              <a:buChar char="-"/>
            </a:pPr>
            <a:r>
              <a:rPr lang="ar-SA" dirty="0" smtClean="0">
                <a:cs typeface="Arial" pitchFamily="34" charset="0"/>
              </a:rPr>
              <a:t>جمع البيانات الخاصة بالمستهلكين الحقيقين فقط والاحتفاظ بها في وقت الحاجة اليها</a:t>
            </a:r>
          </a:p>
          <a:p>
            <a:pPr marL="457200" indent="-457200" rtl="1">
              <a:buFontTx/>
              <a:buChar char="-"/>
            </a:pPr>
            <a:r>
              <a:rPr lang="ar-SA" dirty="0" smtClean="0">
                <a:cs typeface="Arial" pitchFamily="34" charset="0"/>
              </a:rPr>
              <a:t>اتاحة آلية لوصول المستهلكين وتمكينهم من اجراء تعديلات على بياناتهم لتعظيم دقة البيانات</a:t>
            </a:r>
          </a:p>
          <a:p>
            <a:pPr marL="457200" indent="-457200" rtl="1">
              <a:buFontTx/>
              <a:buChar char="-"/>
            </a:pPr>
            <a:r>
              <a:rPr lang="ar-SA" dirty="0" smtClean="0">
                <a:cs typeface="Arial" pitchFamily="34" charset="0"/>
              </a:rPr>
              <a:t>حماية البيانات بجدران النار لمنع الاشخاص غير المرخص لهم للوصول اليها</a:t>
            </a:r>
          </a:p>
          <a:p>
            <a:pPr marL="457200" indent="-457200" rtl="1">
              <a:buFontTx/>
              <a:buChar char="-"/>
            </a:pPr>
            <a:r>
              <a:rPr lang="ar-SA" dirty="0" smtClean="0">
                <a:cs typeface="Arial" pitchFamily="34" charset="0"/>
              </a:rPr>
              <a:t>اتاحة الخيار للمستهلكين لتمكين المسوقين من الاتصال بهم او المشاركة في البيانات مع اطراف اخرى</a:t>
            </a:r>
          </a:p>
          <a:p>
            <a:pPr marL="457200" indent="-457200" rtl="1">
              <a:buFontTx/>
              <a:buChar char="-"/>
            </a:pPr>
            <a:r>
              <a:rPr lang="ar-SA" dirty="0" smtClean="0">
                <a:cs typeface="Arial" pitchFamily="34" charset="0"/>
              </a:rPr>
              <a:t>يجب على كل منظمة ان تتوفر على ضابط للتأكد من الامتثال للقوانين الخاصة بمبادئ الخصوصية</a:t>
            </a:r>
          </a:p>
          <a:p>
            <a:pPr marL="457200" indent="-457200" rtl="1">
              <a:buFontTx/>
              <a:buChar char="-"/>
            </a:pPr>
            <a:endParaRPr lang="ar-SA"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27</a:t>
            </a:fld>
            <a:endParaRPr lang="en-US" smtClean="0">
              <a:cs typeface="Arial" pitchFamily="34" charset="0"/>
            </a:endParaRPr>
          </a:p>
        </p:txBody>
      </p:sp>
    </p:spTree>
    <p:extLst>
      <p:ext uri="{BB962C8B-B14F-4D97-AF65-F5344CB8AC3E}">
        <p14:creationId xmlns:p14="http://schemas.microsoft.com/office/powerpoint/2010/main" val="284569328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fr-FR" dirty="0" smtClean="0"/>
              <a:t>Green Co</a:t>
            </a:r>
            <a:r>
              <a:rPr lang="en-US" dirty="0" err="1" smtClean="0"/>
              <a:t>mputing</a:t>
            </a:r>
            <a:r>
              <a:rPr lang="ar-SA" dirty="0" smtClean="0"/>
              <a:t>الحوسبة الخضراء  </a:t>
            </a:r>
            <a:endParaRPr lang="en-US" dirty="0"/>
          </a:p>
        </p:txBody>
      </p:sp>
      <p:sp>
        <p:nvSpPr>
          <p:cNvPr id="9" name="Text Placeholder 5"/>
          <p:cNvSpPr>
            <a:spLocks noGrp="1"/>
          </p:cNvSpPr>
          <p:nvPr>
            <p:ph idx="1"/>
          </p:nvPr>
        </p:nvSpPr>
        <p:spPr>
          <a:xfrm>
            <a:off x="152400" y="1371600"/>
            <a:ext cx="9525000" cy="4648200"/>
          </a:xfrm>
        </p:spPr>
        <p:txBody>
          <a:bodyPr>
            <a:normAutofit lnSpcReduction="10000"/>
          </a:bodyPr>
          <a:lstStyle/>
          <a:p>
            <a:pPr marL="457200" indent="-457200" rtl="1">
              <a:buFont typeface="Wingdings" pitchFamily="2" charset="2"/>
              <a:buChar char="ü"/>
            </a:pPr>
            <a:r>
              <a:rPr lang="ar-SA" dirty="0" smtClean="0">
                <a:cs typeface="Arial" pitchFamily="34" charset="0"/>
              </a:rPr>
              <a:t> برنامج </a:t>
            </a:r>
            <a:r>
              <a:rPr lang="en-US" dirty="0" smtClean="0">
                <a:cs typeface="Arial" pitchFamily="34" charset="0"/>
              </a:rPr>
              <a:t>Energy Star</a:t>
            </a:r>
            <a:r>
              <a:rPr lang="fr-FR" dirty="0" smtClean="0">
                <a:cs typeface="Arial" pitchFamily="34" charset="0"/>
              </a:rPr>
              <a:t> </a:t>
            </a:r>
            <a:r>
              <a:rPr lang="ar-SA" dirty="0" smtClean="0">
                <a:cs typeface="Arial" pitchFamily="34" charset="0"/>
              </a:rPr>
              <a:t> الذي تم انشاؤه في عام 1992 في الولايات المتحدة الامريكية يخص فعالية الاستهلاك للطاقة من طرف المعدات التي تستخدم في منصات الــ</a:t>
            </a:r>
            <a:r>
              <a:rPr lang="en-US" dirty="0" smtClean="0">
                <a:cs typeface="Arial" pitchFamily="34" charset="0"/>
              </a:rPr>
              <a:t>ERP</a:t>
            </a:r>
            <a:r>
              <a:rPr lang="fr-FR" dirty="0" smtClean="0">
                <a:cs typeface="Arial" pitchFamily="34" charset="0"/>
              </a:rPr>
              <a:t> </a:t>
            </a:r>
            <a:r>
              <a:rPr lang="ar-SA" dirty="0" smtClean="0">
                <a:cs typeface="Arial" pitchFamily="34" charset="0"/>
              </a:rPr>
              <a:t> </a:t>
            </a:r>
          </a:p>
          <a:p>
            <a:pPr marL="457200" indent="-457200" rtl="1">
              <a:buFont typeface="Wingdings" pitchFamily="2" charset="2"/>
              <a:buChar char="ü"/>
            </a:pPr>
            <a:r>
              <a:rPr lang="ar-SA" dirty="0" smtClean="0">
                <a:cs typeface="Arial" pitchFamily="34" charset="0"/>
              </a:rPr>
              <a:t>الاجهزة المصنفة </a:t>
            </a:r>
            <a:r>
              <a:rPr lang="en-US" dirty="0" smtClean="0">
                <a:cs typeface="Arial" pitchFamily="34" charset="0"/>
              </a:rPr>
              <a:t>Energy star</a:t>
            </a:r>
            <a:r>
              <a:rPr lang="fr-FR" dirty="0" smtClean="0">
                <a:cs typeface="Arial" pitchFamily="34" charset="0"/>
              </a:rPr>
              <a:t> </a:t>
            </a:r>
            <a:r>
              <a:rPr lang="ar-SA" dirty="0" smtClean="0">
                <a:cs typeface="Arial" pitchFamily="34" charset="0"/>
              </a:rPr>
              <a:t> تستهلك  عندما تكون غير نشطة 15% فقط من الطاقة التي تستعملها في فترات نشاطها    </a:t>
            </a:r>
          </a:p>
          <a:p>
            <a:pPr marL="457200" indent="-457200" rtl="1">
              <a:buFont typeface="Wingdings" pitchFamily="2" charset="2"/>
              <a:buChar char="ü"/>
            </a:pPr>
            <a:r>
              <a:rPr lang="ar-SA" dirty="0" smtClean="0">
                <a:cs typeface="Arial" pitchFamily="34" charset="0"/>
              </a:rPr>
              <a:t>برمجيات الــ</a:t>
            </a:r>
            <a:r>
              <a:rPr lang="en-US" dirty="0" smtClean="0">
                <a:cs typeface="Arial" pitchFamily="34" charset="0"/>
              </a:rPr>
              <a:t>ERP </a:t>
            </a:r>
            <a:r>
              <a:rPr lang="ar-SA" dirty="0" smtClean="0">
                <a:cs typeface="Arial" pitchFamily="34" charset="0"/>
              </a:rPr>
              <a:t> الجديدة تمكن الشركات من تتبع مستوى ثاني اوكسيد الكربون المنبعث منها</a:t>
            </a:r>
          </a:p>
          <a:p>
            <a:pPr marL="457200" indent="-457200" rtl="1">
              <a:buFont typeface="Wingdings" pitchFamily="2" charset="2"/>
              <a:buChar char="ü"/>
            </a:pPr>
            <a:r>
              <a:rPr lang="ar-SA" dirty="0" smtClean="0">
                <a:cs typeface="Arial" pitchFamily="34" charset="0"/>
              </a:rPr>
              <a:t>تسمح الافتراضية عدة تطبيقات  من ان تشتغل على نفس الخادم مما يقلل من </a:t>
            </a:r>
            <a:r>
              <a:rPr lang="ar-SA" smtClean="0">
                <a:cs typeface="Arial" pitchFamily="34" charset="0"/>
              </a:rPr>
              <a:t>الحاجة الى </a:t>
            </a:r>
            <a:r>
              <a:rPr lang="ar-SA" dirty="0" smtClean="0">
                <a:cs typeface="Arial" pitchFamily="34" charset="0"/>
              </a:rPr>
              <a:t>المعدات</a:t>
            </a: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28</a:t>
            </a:fld>
            <a:endParaRPr lang="en-US" smtClean="0">
              <a:cs typeface="Arial" pitchFamily="34" charset="0"/>
            </a:endParaRPr>
          </a:p>
        </p:txBody>
      </p:sp>
    </p:spTree>
    <p:extLst>
      <p:ext uri="{BB962C8B-B14F-4D97-AF65-F5344CB8AC3E}">
        <p14:creationId xmlns:p14="http://schemas.microsoft.com/office/powerpoint/2010/main" val="303404604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328568E0-5893-4E52-8555-1DEE66EC7C2E}" type="slidenum">
              <a:rPr lang="ar-SA" smtClean="0">
                <a:cs typeface="Arial" pitchFamily="34" charset="0"/>
              </a:rPr>
              <a:pPr/>
              <a:t>29</a:t>
            </a:fld>
            <a:endParaRPr lang="en-US" smtClean="0">
              <a:cs typeface="Arial" pitchFamily="34" charset="0"/>
            </a:endParaRPr>
          </a:p>
        </p:txBody>
      </p:sp>
      <p:sp>
        <p:nvSpPr>
          <p:cNvPr id="5" name="Rectangle 4"/>
          <p:cNvSpPr/>
          <p:nvPr/>
        </p:nvSpPr>
        <p:spPr>
          <a:xfrm>
            <a:off x="0" y="0"/>
            <a:ext cx="9906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grpSp>
        <p:nvGrpSpPr>
          <p:cNvPr id="38916" name="Group 5"/>
          <p:cNvGrpSpPr>
            <a:grpSpLocks/>
          </p:cNvGrpSpPr>
          <p:nvPr/>
        </p:nvGrpSpPr>
        <p:grpSpPr bwMode="auto">
          <a:xfrm>
            <a:off x="5181600" y="1981200"/>
            <a:ext cx="2600325" cy="2524125"/>
            <a:chOff x="5210750" y="1066800"/>
            <a:chExt cx="2976900" cy="3130677"/>
          </a:xfrm>
        </p:grpSpPr>
        <p:sp>
          <p:nvSpPr>
            <p:cNvPr id="7" name="Oval 6"/>
            <p:cNvSpPr/>
            <p:nvPr/>
          </p:nvSpPr>
          <p:spPr>
            <a:xfrm>
              <a:off x="5321612" y="1143591"/>
              <a:ext cx="2767899"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38920"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38917" name="Rectangle 8"/>
          <p:cNvSpPr>
            <a:spLocks noChangeArrowheads="1"/>
          </p:cNvSpPr>
          <p:nvPr/>
        </p:nvSpPr>
        <p:spPr bwMode="auto">
          <a:xfrm>
            <a:off x="2362200" y="3352800"/>
            <a:ext cx="2819400" cy="1200150"/>
          </a:xfrm>
          <a:prstGeom prst="rect">
            <a:avLst/>
          </a:prstGeom>
          <a:noFill/>
          <a:ln w="9525">
            <a:noFill/>
            <a:miter lim="800000"/>
            <a:headEnd/>
            <a:tailEnd/>
          </a:ln>
        </p:spPr>
        <p:txBody>
          <a:bodyPr>
            <a:spAutoFit/>
          </a:bodyPr>
          <a:lstStyle/>
          <a:p>
            <a:pPr algn="l" rtl="0"/>
            <a:r>
              <a:rPr lang="ar-EG" sz="7200">
                <a:solidFill>
                  <a:schemeClr val="bg1"/>
                </a:solidFill>
                <a:latin typeface="Calibri" pitchFamily="34" charset="0"/>
              </a:rPr>
              <a:t>بحمد الله</a:t>
            </a:r>
            <a:endParaRPr lang="en-US" sz="7200">
              <a:solidFill>
                <a:schemeClr val="bg1"/>
              </a:solidFill>
              <a:latin typeface="Calibri" pitchFamily="34" charset="0"/>
            </a:endParaRPr>
          </a:p>
        </p:txBody>
      </p:sp>
      <p:sp>
        <p:nvSpPr>
          <p:cNvPr id="38918" name="Freeform 6"/>
          <p:cNvSpPr>
            <a:spLocks noEditPoints="1"/>
          </p:cNvSpPr>
          <p:nvPr/>
        </p:nvSpPr>
        <p:spPr bwMode="auto">
          <a:xfrm>
            <a:off x="2362200" y="2209800"/>
            <a:ext cx="2689225" cy="1236663"/>
          </a:xfrm>
          <a:custGeom>
            <a:avLst/>
            <a:gdLst>
              <a:gd name="T0" fmla="*/ 2147483647 w 1687"/>
              <a:gd name="T1" fmla="*/ 2147483647 h 775"/>
              <a:gd name="T2" fmla="*/ 2147483647 w 1687"/>
              <a:gd name="T3" fmla="*/ 2147483647 h 775"/>
              <a:gd name="T4" fmla="*/ 2147483647 w 1687"/>
              <a:gd name="T5" fmla="*/ 2147483647 h 775"/>
              <a:gd name="T6" fmla="*/ 2147483647 w 1687"/>
              <a:gd name="T7" fmla="*/ 2147483647 h 775"/>
              <a:gd name="T8" fmla="*/ 2147483647 w 1687"/>
              <a:gd name="T9" fmla="*/ 2147483647 h 775"/>
              <a:gd name="T10" fmla="*/ 2147483647 w 1687"/>
              <a:gd name="T11" fmla="*/ 2147483647 h 775"/>
              <a:gd name="T12" fmla="*/ 2147483647 w 1687"/>
              <a:gd name="T13" fmla="*/ 2147483647 h 775"/>
              <a:gd name="T14" fmla="*/ 2147483647 w 1687"/>
              <a:gd name="T15" fmla="*/ 2147483647 h 775"/>
              <a:gd name="T16" fmla="*/ 2147483647 w 1687"/>
              <a:gd name="T17" fmla="*/ 2147483647 h 775"/>
              <a:gd name="T18" fmla="*/ 2147483647 w 1687"/>
              <a:gd name="T19" fmla="*/ 2147483647 h 775"/>
              <a:gd name="T20" fmla="*/ 2147483647 w 1687"/>
              <a:gd name="T21" fmla="*/ 2147483647 h 775"/>
              <a:gd name="T22" fmla="*/ 0 w 1687"/>
              <a:gd name="T23" fmla="*/ 2147483647 h 775"/>
              <a:gd name="T24" fmla="*/ 2147483647 w 1687"/>
              <a:gd name="T25" fmla="*/ 2147483647 h 775"/>
              <a:gd name="T26" fmla="*/ 2147483647 w 1687"/>
              <a:gd name="T27" fmla="*/ 2147483647 h 775"/>
              <a:gd name="T28" fmla="*/ 2147483647 w 1687"/>
              <a:gd name="T29" fmla="*/ 2147483647 h 775"/>
              <a:gd name="T30" fmla="*/ 2147483647 w 1687"/>
              <a:gd name="T31" fmla="*/ 2147483647 h 775"/>
              <a:gd name="T32" fmla="*/ 2147483647 w 1687"/>
              <a:gd name="T33" fmla="*/ 2147483647 h 775"/>
              <a:gd name="T34" fmla="*/ 2147483647 w 1687"/>
              <a:gd name="T35" fmla="*/ 2147483647 h 775"/>
              <a:gd name="T36" fmla="*/ 2147483647 w 1687"/>
              <a:gd name="T37" fmla="*/ 2147483647 h 775"/>
              <a:gd name="T38" fmla="*/ 2147483647 w 1687"/>
              <a:gd name="T39" fmla="*/ 2147483647 h 775"/>
              <a:gd name="T40" fmla="*/ 2147483647 w 1687"/>
              <a:gd name="T41" fmla="*/ 2147483647 h 775"/>
              <a:gd name="T42" fmla="*/ 2147483647 w 1687"/>
              <a:gd name="T43" fmla="*/ 2147483647 h 775"/>
              <a:gd name="T44" fmla="*/ 2147483647 w 1687"/>
              <a:gd name="T45" fmla="*/ 2147483647 h 775"/>
              <a:gd name="T46" fmla="*/ 2147483647 w 1687"/>
              <a:gd name="T47" fmla="*/ 2147483647 h 775"/>
              <a:gd name="T48" fmla="*/ 2147483647 w 1687"/>
              <a:gd name="T49" fmla="*/ 2147483647 h 775"/>
              <a:gd name="T50" fmla="*/ 2147483647 w 1687"/>
              <a:gd name="T51" fmla="*/ 2147483647 h 775"/>
              <a:gd name="T52" fmla="*/ 2147483647 w 1687"/>
              <a:gd name="T53" fmla="*/ 2147483647 h 775"/>
              <a:gd name="T54" fmla="*/ 2147483647 w 1687"/>
              <a:gd name="T55" fmla="*/ 2147483647 h 775"/>
              <a:gd name="T56" fmla="*/ 2147483647 w 1687"/>
              <a:gd name="T57" fmla="*/ 2147483647 h 775"/>
              <a:gd name="T58" fmla="*/ 2147483647 w 1687"/>
              <a:gd name="T59" fmla="*/ 2147483647 h 775"/>
              <a:gd name="T60" fmla="*/ 2147483647 w 1687"/>
              <a:gd name="T61" fmla="*/ 2147483647 h 775"/>
              <a:gd name="T62" fmla="*/ 2147483647 w 1687"/>
              <a:gd name="T63" fmla="*/ 2147483647 h 775"/>
              <a:gd name="T64" fmla="*/ 2147483647 w 1687"/>
              <a:gd name="T65" fmla="*/ 2147483647 h 775"/>
              <a:gd name="T66" fmla="*/ 2147483647 w 1687"/>
              <a:gd name="T67" fmla="*/ 2147483647 h 775"/>
              <a:gd name="T68" fmla="*/ 2147483647 w 1687"/>
              <a:gd name="T69" fmla="*/ 2147483647 h 775"/>
              <a:gd name="T70" fmla="*/ 2147483647 w 1687"/>
              <a:gd name="T71" fmla="*/ 2147483647 h 775"/>
              <a:gd name="T72" fmla="*/ 2147483647 w 1687"/>
              <a:gd name="T73" fmla="*/ 2147483647 h 775"/>
              <a:gd name="T74" fmla="*/ 2147483647 w 1687"/>
              <a:gd name="T75" fmla="*/ 2147483647 h 775"/>
              <a:gd name="T76" fmla="*/ 2147483647 w 1687"/>
              <a:gd name="T77" fmla="*/ 2147483647 h 775"/>
              <a:gd name="T78" fmla="*/ 2147483647 w 1687"/>
              <a:gd name="T79" fmla="*/ 2147483647 h 775"/>
              <a:gd name="T80" fmla="*/ 2147483647 w 1687"/>
              <a:gd name="T81" fmla="*/ 2147483647 h 775"/>
              <a:gd name="T82" fmla="*/ 2147483647 w 1687"/>
              <a:gd name="T83" fmla="*/ 2147483647 h 775"/>
              <a:gd name="T84" fmla="*/ 2147483647 w 1687"/>
              <a:gd name="T85" fmla="*/ 2147483647 h 775"/>
              <a:gd name="T86" fmla="*/ 2147483647 w 1687"/>
              <a:gd name="T87" fmla="*/ 2147483647 h 775"/>
              <a:gd name="T88" fmla="*/ 2147483647 w 1687"/>
              <a:gd name="T89" fmla="*/ 2147483647 h 775"/>
              <a:gd name="T90" fmla="*/ 2147483647 w 1687"/>
              <a:gd name="T91" fmla="*/ 2147483647 h 775"/>
              <a:gd name="T92" fmla="*/ 2147483647 w 1687"/>
              <a:gd name="T93" fmla="*/ 2147483647 h 775"/>
              <a:gd name="T94" fmla="*/ 2147483647 w 1687"/>
              <a:gd name="T95" fmla="*/ 2147483647 h 775"/>
              <a:gd name="T96" fmla="*/ 2147483647 w 1687"/>
              <a:gd name="T97" fmla="*/ 2147483647 h 775"/>
              <a:gd name="T98" fmla="*/ 2147483647 w 1687"/>
              <a:gd name="T99" fmla="*/ 2147483647 h 775"/>
              <a:gd name="T100" fmla="*/ 2147483647 w 1687"/>
              <a:gd name="T101" fmla="*/ 2147483647 h 775"/>
              <a:gd name="T102" fmla="*/ 2147483647 w 1687"/>
              <a:gd name="T103" fmla="*/ 2147483647 h 775"/>
              <a:gd name="T104" fmla="*/ 2147483647 w 1687"/>
              <a:gd name="T105" fmla="*/ 2147483647 h 775"/>
              <a:gd name="T106" fmla="*/ 2147483647 w 1687"/>
              <a:gd name="T107" fmla="*/ 2147483647 h 775"/>
              <a:gd name="T108" fmla="*/ 2147483647 w 1687"/>
              <a:gd name="T109" fmla="*/ 2147483647 h 775"/>
              <a:gd name="T110" fmla="*/ 2147483647 w 1687"/>
              <a:gd name="T111" fmla="*/ 2147483647 h 775"/>
              <a:gd name="T112" fmla="*/ 2147483647 w 1687"/>
              <a:gd name="T113" fmla="*/ 2147483647 h 775"/>
              <a:gd name="T114" fmla="*/ 2147483647 w 1687"/>
              <a:gd name="T115" fmla="*/ 2147483647 h 775"/>
              <a:gd name="T116" fmla="*/ 2147483647 w 1687"/>
              <a:gd name="T117" fmla="*/ 2147483647 h 775"/>
              <a:gd name="T118" fmla="*/ 2147483647 w 1687"/>
              <a:gd name="T119" fmla="*/ 2147483647 h 775"/>
              <a:gd name="T120" fmla="*/ 2147483647 w 1687"/>
              <a:gd name="T121" fmla="*/ 2147483647 h 775"/>
              <a:gd name="T122" fmla="*/ 2147483647 w 1687"/>
              <a:gd name="T123" fmla="*/ 2147483647 h 7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87"/>
              <a:gd name="T187" fmla="*/ 0 h 775"/>
              <a:gd name="T188" fmla="*/ 1687 w 1687"/>
              <a:gd name="T189" fmla="*/ 775 h 77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87" h="775">
                <a:moveTo>
                  <a:pt x="1374" y="74"/>
                </a:moveTo>
                <a:lnTo>
                  <a:pt x="1308" y="141"/>
                </a:lnTo>
                <a:lnTo>
                  <a:pt x="1248" y="80"/>
                </a:lnTo>
                <a:lnTo>
                  <a:pt x="1177" y="152"/>
                </a:lnTo>
                <a:lnTo>
                  <a:pt x="1100" y="75"/>
                </a:lnTo>
                <a:lnTo>
                  <a:pt x="1169" y="8"/>
                </a:lnTo>
                <a:lnTo>
                  <a:pt x="1229" y="68"/>
                </a:lnTo>
                <a:lnTo>
                  <a:pt x="1298" y="0"/>
                </a:lnTo>
                <a:lnTo>
                  <a:pt x="1374" y="74"/>
                </a:lnTo>
                <a:close/>
                <a:moveTo>
                  <a:pt x="1687" y="612"/>
                </a:moveTo>
                <a:lnTo>
                  <a:pt x="1686" y="635"/>
                </a:lnTo>
                <a:lnTo>
                  <a:pt x="1683" y="657"/>
                </a:lnTo>
                <a:lnTo>
                  <a:pt x="1677" y="678"/>
                </a:lnTo>
                <a:lnTo>
                  <a:pt x="1669" y="698"/>
                </a:lnTo>
                <a:lnTo>
                  <a:pt x="1656" y="723"/>
                </a:lnTo>
                <a:lnTo>
                  <a:pt x="1649" y="731"/>
                </a:lnTo>
                <a:lnTo>
                  <a:pt x="1641" y="739"/>
                </a:lnTo>
                <a:lnTo>
                  <a:pt x="1633" y="745"/>
                </a:lnTo>
                <a:lnTo>
                  <a:pt x="1623" y="750"/>
                </a:lnTo>
                <a:lnTo>
                  <a:pt x="1603" y="753"/>
                </a:lnTo>
                <a:lnTo>
                  <a:pt x="1583" y="751"/>
                </a:lnTo>
                <a:lnTo>
                  <a:pt x="1561" y="743"/>
                </a:lnTo>
                <a:lnTo>
                  <a:pt x="1542" y="731"/>
                </a:lnTo>
                <a:lnTo>
                  <a:pt x="1523" y="715"/>
                </a:lnTo>
                <a:lnTo>
                  <a:pt x="1504" y="695"/>
                </a:lnTo>
                <a:lnTo>
                  <a:pt x="1488" y="672"/>
                </a:lnTo>
                <a:lnTo>
                  <a:pt x="1474" y="646"/>
                </a:lnTo>
                <a:lnTo>
                  <a:pt x="1462" y="619"/>
                </a:lnTo>
                <a:lnTo>
                  <a:pt x="1425" y="640"/>
                </a:lnTo>
                <a:lnTo>
                  <a:pt x="1387" y="660"/>
                </a:lnTo>
                <a:lnTo>
                  <a:pt x="1346" y="678"/>
                </a:lnTo>
                <a:lnTo>
                  <a:pt x="1305" y="694"/>
                </a:lnTo>
                <a:lnTo>
                  <a:pt x="1251" y="710"/>
                </a:lnTo>
                <a:lnTo>
                  <a:pt x="1198" y="722"/>
                </a:lnTo>
                <a:lnTo>
                  <a:pt x="1146" y="729"/>
                </a:lnTo>
                <a:lnTo>
                  <a:pt x="1095" y="731"/>
                </a:lnTo>
                <a:lnTo>
                  <a:pt x="1060" y="728"/>
                </a:lnTo>
                <a:lnTo>
                  <a:pt x="1025" y="719"/>
                </a:lnTo>
                <a:lnTo>
                  <a:pt x="1008" y="711"/>
                </a:lnTo>
                <a:lnTo>
                  <a:pt x="991" y="702"/>
                </a:lnTo>
                <a:lnTo>
                  <a:pt x="974" y="691"/>
                </a:lnTo>
                <a:lnTo>
                  <a:pt x="957" y="678"/>
                </a:lnTo>
                <a:lnTo>
                  <a:pt x="929" y="653"/>
                </a:lnTo>
                <a:lnTo>
                  <a:pt x="908" y="627"/>
                </a:lnTo>
                <a:lnTo>
                  <a:pt x="900" y="615"/>
                </a:lnTo>
                <a:lnTo>
                  <a:pt x="895" y="603"/>
                </a:lnTo>
                <a:lnTo>
                  <a:pt x="889" y="577"/>
                </a:lnTo>
                <a:lnTo>
                  <a:pt x="780" y="628"/>
                </a:lnTo>
                <a:lnTo>
                  <a:pt x="659" y="683"/>
                </a:lnTo>
                <a:lnTo>
                  <a:pt x="603" y="706"/>
                </a:lnTo>
                <a:lnTo>
                  <a:pt x="552" y="724"/>
                </a:lnTo>
                <a:lnTo>
                  <a:pt x="481" y="746"/>
                </a:lnTo>
                <a:lnTo>
                  <a:pt x="415" y="762"/>
                </a:lnTo>
                <a:lnTo>
                  <a:pt x="355" y="772"/>
                </a:lnTo>
                <a:lnTo>
                  <a:pt x="302" y="775"/>
                </a:lnTo>
                <a:lnTo>
                  <a:pt x="268" y="774"/>
                </a:lnTo>
                <a:lnTo>
                  <a:pt x="236" y="772"/>
                </a:lnTo>
                <a:lnTo>
                  <a:pt x="206" y="769"/>
                </a:lnTo>
                <a:lnTo>
                  <a:pt x="178" y="764"/>
                </a:lnTo>
                <a:lnTo>
                  <a:pt x="153" y="758"/>
                </a:lnTo>
                <a:lnTo>
                  <a:pt x="129" y="751"/>
                </a:lnTo>
                <a:lnTo>
                  <a:pt x="107" y="741"/>
                </a:lnTo>
                <a:lnTo>
                  <a:pt x="88" y="731"/>
                </a:lnTo>
                <a:lnTo>
                  <a:pt x="68" y="717"/>
                </a:lnTo>
                <a:lnTo>
                  <a:pt x="50" y="701"/>
                </a:lnTo>
                <a:lnTo>
                  <a:pt x="35" y="681"/>
                </a:lnTo>
                <a:lnTo>
                  <a:pt x="22" y="661"/>
                </a:lnTo>
                <a:lnTo>
                  <a:pt x="12" y="639"/>
                </a:lnTo>
                <a:lnTo>
                  <a:pt x="8" y="626"/>
                </a:lnTo>
                <a:lnTo>
                  <a:pt x="5" y="613"/>
                </a:lnTo>
                <a:lnTo>
                  <a:pt x="1" y="587"/>
                </a:lnTo>
                <a:lnTo>
                  <a:pt x="0" y="558"/>
                </a:lnTo>
                <a:lnTo>
                  <a:pt x="2" y="523"/>
                </a:lnTo>
                <a:lnTo>
                  <a:pt x="6" y="491"/>
                </a:lnTo>
                <a:lnTo>
                  <a:pt x="13" y="459"/>
                </a:lnTo>
                <a:lnTo>
                  <a:pt x="23" y="428"/>
                </a:lnTo>
                <a:lnTo>
                  <a:pt x="34" y="407"/>
                </a:lnTo>
                <a:lnTo>
                  <a:pt x="48" y="381"/>
                </a:lnTo>
                <a:lnTo>
                  <a:pt x="66" y="379"/>
                </a:lnTo>
                <a:lnTo>
                  <a:pt x="52" y="411"/>
                </a:lnTo>
                <a:lnTo>
                  <a:pt x="45" y="432"/>
                </a:lnTo>
                <a:lnTo>
                  <a:pt x="41" y="455"/>
                </a:lnTo>
                <a:lnTo>
                  <a:pt x="38" y="478"/>
                </a:lnTo>
                <a:lnTo>
                  <a:pt x="37" y="502"/>
                </a:lnTo>
                <a:lnTo>
                  <a:pt x="38" y="522"/>
                </a:lnTo>
                <a:lnTo>
                  <a:pt x="42" y="540"/>
                </a:lnTo>
                <a:lnTo>
                  <a:pt x="47" y="557"/>
                </a:lnTo>
                <a:lnTo>
                  <a:pt x="55" y="573"/>
                </a:lnTo>
                <a:lnTo>
                  <a:pt x="66" y="588"/>
                </a:lnTo>
                <a:lnTo>
                  <a:pt x="78" y="603"/>
                </a:lnTo>
                <a:lnTo>
                  <a:pt x="93" y="616"/>
                </a:lnTo>
                <a:lnTo>
                  <a:pt x="110" y="629"/>
                </a:lnTo>
                <a:lnTo>
                  <a:pt x="128" y="641"/>
                </a:lnTo>
                <a:lnTo>
                  <a:pt x="149" y="650"/>
                </a:lnTo>
                <a:lnTo>
                  <a:pt x="171" y="659"/>
                </a:lnTo>
                <a:lnTo>
                  <a:pt x="183" y="662"/>
                </a:lnTo>
                <a:lnTo>
                  <a:pt x="194" y="665"/>
                </a:lnTo>
                <a:lnTo>
                  <a:pt x="220" y="671"/>
                </a:lnTo>
                <a:lnTo>
                  <a:pt x="245" y="675"/>
                </a:lnTo>
                <a:lnTo>
                  <a:pt x="274" y="677"/>
                </a:lnTo>
                <a:lnTo>
                  <a:pt x="304" y="678"/>
                </a:lnTo>
                <a:lnTo>
                  <a:pt x="352" y="676"/>
                </a:lnTo>
                <a:lnTo>
                  <a:pt x="379" y="673"/>
                </a:lnTo>
                <a:lnTo>
                  <a:pt x="405" y="669"/>
                </a:lnTo>
                <a:lnTo>
                  <a:pt x="462" y="657"/>
                </a:lnTo>
                <a:lnTo>
                  <a:pt x="522" y="641"/>
                </a:lnTo>
                <a:lnTo>
                  <a:pt x="571" y="625"/>
                </a:lnTo>
                <a:lnTo>
                  <a:pt x="623" y="606"/>
                </a:lnTo>
                <a:lnTo>
                  <a:pt x="738" y="559"/>
                </a:lnTo>
                <a:lnTo>
                  <a:pt x="923" y="476"/>
                </a:lnTo>
                <a:lnTo>
                  <a:pt x="927" y="494"/>
                </a:lnTo>
                <a:lnTo>
                  <a:pt x="932" y="512"/>
                </a:lnTo>
                <a:lnTo>
                  <a:pt x="940" y="529"/>
                </a:lnTo>
                <a:lnTo>
                  <a:pt x="949" y="545"/>
                </a:lnTo>
                <a:lnTo>
                  <a:pt x="961" y="561"/>
                </a:lnTo>
                <a:lnTo>
                  <a:pt x="975" y="575"/>
                </a:lnTo>
                <a:lnTo>
                  <a:pt x="990" y="588"/>
                </a:lnTo>
                <a:lnTo>
                  <a:pt x="1007" y="600"/>
                </a:lnTo>
                <a:lnTo>
                  <a:pt x="1035" y="617"/>
                </a:lnTo>
                <a:lnTo>
                  <a:pt x="1049" y="624"/>
                </a:lnTo>
                <a:lnTo>
                  <a:pt x="1064" y="629"/>
                </a:lnTo>
                <a:lnTo>
                  <a:pt x="1092" y="637"/>
                </a:lnTo>
                <a:lnTo>
                  <a:pt x="1106" y="639"/>
                </a:lnTo>
                <a:lnTo>
                  <a:pt x="1120" y="639"/>
                </a:lnTo>
                <a:lnTo>
                  <a:pt x="1164" y="638"/>
                </a:lnTo>
                <a:lnTo>
                  <a:pt x="1210" y="631"/>
                </a:lnTo>
                <a:lnTo>
                  <a:pt x="1256" y="622"/>
                </a:lnTo>
                <a:lnTo>
                  <a:pt x="1304" y="608"/>
                </a:lnTo>
                <a:lnTo>
                  <a:pt x="1343" y="593"/>
                </a:lnTo>
                <a:lnTo>
                  <a:pt x="1379" y="578"/>
                </a:lnTo>
                <a:lnTo>
                  <a:pt x="1411" y="561"/>
                </a:lnTo>
                <a:lnTo>
                  <a:pt x="1439" y="543"/>
                </a:lnTo>
                <a:lnTo>
                  <a:pt x="1429" y="509"/>
                </a:lnTo>
                <a:lnTo>
                  <a:pt x="1415" y="445"/>
                </a:lnTo>
                <a:lnTo>
                  <a:pt x="1409" y="413"/>
                </a:lnTo>
                <a:lnTo>
                  <a:pt x="1406" y="365"/>
                </a:lnTo>
                <a:lnTo>
                  <a:pt x="1403" y="317"/>
                </a:lnTo>
                <a:lnTo>
                  <a:pt x="1385" y="251"/>
                </a:lnTo>
                <a:lnTo>
                  <a:pt x="1411" y="149"/>
                </a:lnTo>
                <a:lnTo>
                  <a:pt x="1507" y="340"/>
                </a:lnTo>
                <a:lnTo>
                  <a:pt x="1507" y="365"/>
                </a:lnTo>
                <a:lnTo>
                  <a:pt x="1465" y="336"/>
                </a:lnTo>
                <a:lnTo>
                  <a:pt x="1461" y="341"/>
                </a:lnTo>
                <a:lnTo>
                  <a:pt x="1458" y="347"/>
                </a:lnTo>
                <a:lnTo>
                  <a:pt x="1461" y="381"/>
                </a:lnTo>
                <a:lnTo>
                  <a:pt x="1469" y="424"/>
                </a:lnTo>
                <a:lnTo>
                  <a:pt x="1475" y="451"/>
                </a:lnTo>
                <a:lnTo>
                  <a:pt x="1483" y="475"/>
                </a:lnTo>
                <a:lnTo>
                  <a:pt x="1491" y="495"/>
                </a:lnTo>
                <a:lnTo>
                  <a:pt x="1501" y="511"/>
                </a:lnTo>
                <a:lnTo>
                  <a:pt x="1525" y="498"/>
                </a:lnTo>
                <a:lnTo>
                  <a:pt x="1549" y="490"/>
                </a:lnTo>
                <a:lnTo>
                  <a:pt x="1571" y="483"/>
                </a:lnTo>
                <a:lnTo>
                  <a:pt x="1592" y="481"/>
                </a:lnTo>
                <a:lnTo>
                  <a:pt x="1616" y="484"/>
                </a:lnTo>
                <a:lnTo>
                  <a:pt x="1626" y="488"/>
                </a:lnTo>
                <a:lnTo>
                  <a:pt x="1636" y="494"/>
                </a:lnTo>
                <a:lnTo>
                  <a:pt x="1651" y="506"/>
                </a:lnTo>
                <a:lnTo>
                  <a:pt x="1663" y="518"/>
                </a:lnTo>
                <a:lnTo>
                  <a:pt x="1672" y="532"/>
                </a:lnTo>
                <a:lnTo>
                  <a:pt x="1680" y="548"/>
                </a:lnTo>
                <a:lnTo>
                  <a:pt x="1685" y="576"/>
                </a:lnTo>
                <a:lnTo>
                  <a:pt x="1687" y="612"/>
                </a:lnTo>
                <a:close/>
                <a:moveTo>
                  <a:pt x="553" y="364"/>
                </a:moveTo>
                <a:lnTo>
                  <a:pt x="487" y="431"/>
                </a:lnTo>
                <a:lnTo>
                  <a:pt x="428" y="370"/>
                </a:lnTo>
                <a:lnTo>
                  <a:pt x="356" y="441"/>
                </a:lnTo>
                <a:lnTo>
                  <a:pt x="280" y="365"/>
                </a:lnTo>
                <a:lnTo>
                  <a:pt x="347" y="297"/>
                </a:lnTo>
                <a:lnTo>
                  <a:pt x="409" y="359"/>
                </a:lnTo>
                <a:lnTo>
                  <a:pt x="479" y="289"/>
                </a:lnTo>
                <a:lnTo>
                  <a:pt x="553" y="364"/>
                </a:lnTo>
                <a:close/>
                <a:moveTo>
                  <a:pt x="1636" y="637"/>
                </a:moveTo>
                <a:lnTo>
                  <a:pt x="1622" y="613"/>
                </a:lnTo>
                <a:lnTo>
                  <a:pt x="1605" y="593"/>
                </a:lnTo>
                <a:lnTo>
                  <a:pt x="1597" y="587"/>
                </a:lnTo>
                <a:lnTo>
                  <a:pt x="1589" y="583"/>
                </a:lnTo>
                <a:lnTo>
                  <a:pt x="1577" y="582"/>
                </a:lnTo>
                <a:lnTo>
                  <a:pt x="1561" y="584"/>
                </a:lnTo>
                <a:lnTo>
                  <a:pt x="1543" y="591"/>
                </a:lnTo>
                <a:lnTo>
                  <a:pt x="1536" y="595"/>
                </a:lnTo>
                <a:lnTo>
                  <a:pt x="1556" y="624"/>
                </a:lnTo>
                <a:lnTo>
                  <a:pt x="1568" y="636"/>
                </a:lnTo>
                <a:lnTo>
                  <a:pt x="1580" y="644"/>
                </a:lnTo>
                <a:lnTo>
                  <a:pt x="1590" y="649"/>
                </a:lnTo>
                <a:lnTo>
                  <a:pt x="1601" y="652"/>
                </a:lnTo>
                <a:lnTo>
                  <a:pt x="1611" y="649"/>
                </a:lnTo>
                <a:lnTo>
                  <a:pt x="1625" y="644"/>
                </a:lnTo>
                <a:lnTo>
                  <a:pt x="1636" y="637"/>
                </a:lnTo>
                <a:close/>
                <a:moveTo>
                  <a:pt x="1288" y="458"/>
                </a:moveTo>
                <a:lnTo>
                  <a:pt x="1287" y="475"/>
                </a:lnTo>
                <a:lnTo>
                  <a:pt x="1285" y="489"/>
                </a:lnTo>
                <a:lnTo>
                  <a:pt x="1280" y="500"/>
                </a:lnTo>
                <a:lnTo>
                  <a:pt x="1275" y="509"/>
                </a:lnTo>
                <a:lnTo>
                  <a:pt x="1268" y="516"/>
                </a:lnTo>
                <a:lnTo>
                  <a:pt x="1259" y="522"/>
                </a:lnTo>
                <a:lnTo>
                  <a:pt x="1248" y="525"/>
                </a:lnTo>
                <a:lnTo>
                  <a:pt x="1237" y="526"/>
                </a:lnTo>
                <a:lnTo>
                  <a:pt x="1222" y="523"/>
                </a:lnTo>
                <a:lnTo>
                  <a:pt x="1214" y="518"/>
                </a:lnTo>
                <a:lnTo>
                  <a:pt x="1208" y="513"/>
                </a:lnTo>
                <a:lnTo>
                  <a:pt x="1198" y="499"/>
                </a:lnTo>
                <a:lnTo>
                  <a:pt x="1191" y="483"/>
                </a:lnTo>
                <a:lnTo>
                  <a:pt x="1183" y="505"/>
                </a:lnTo>
                <a:lnTo>
                  <a:pt x="1179" y="513"/>
                </a:lnTo>
                <a:lnTo>
                  <a:pt x="1173" y="523"/>
                </a:lnTo>
                <a:lnTo>
                  <a:pt x="1165" y="529"/>
                </a:lnTo>
                <a:lnTo>
                  <a:pt x="1158" y="534"/>
                </a:lnTo>
                <a:lnTo>
                  <a:pt x="1150" y="538"/>
                </a:lnTo>
                <a:lnTo>
                  <a:pt x="1142" y="539"/>
                </a:lnTo>
                <a:lnTo>
                  <a:pt x="1134" y="538"/>
                </a:lnTo>
                <a:lnTo>
                  <a:pt x="1123" y="534"/>
                </a:lnTo>
                <a:lnTo>
                  <a:pt x="1114" y="529"/>
                </a:lnTo>
                <a:lnTo>
                  <a:pt x="1107" y="522"/>
                </a:lnTo>
                <a:lnTo>
                  <a:pt x="1101" y="513"/>
                </a:lnTo>
                <a:lnTo>
                  <a:pt x="1097" y="504"/>
                </a:lnTo>
                <a:lnTo>
                  <a:pt x="1094" y="492"/>
                </a:lnTo>
                <a:lnTo>
                  <a:pt x="1092" y="466"/>
                </a:lnTo>
                <a:lnTo>
                  <a:pt x="1095" y="430"/>
                </a:lnTo>
                <a:lnTo>
                  <a:pt x="1098" y="407"/>
                </a:lnTo>
                <a:lnTo>
                  <a:pt x="1070" y="439"/>
                </a:lnTo>
                <a:lnTo>
                  <a:pt x="1070" y="427"/>
                </a:lnTo>
                <a:lnTo>
                  <a:pt x="1079" y="408"/>
                </a:lnTo>
                <a:lnTo>
                  <a:pt x="1094" y="387"/>
                </a:lnTo>
                <a:lnTo>
                  <a:pt x="1113" y="373"/>
                </a:lnTo>
                <a:lnTo>
                  <a:pt x="1112" y="399"/>
                </a:lnTo>
                <a:lnTo>
                  <a:pt x="1112" y="424"/>
                </a:lnTo>
                <a:lnTo>
                  <a:pt x="1113" y="455"/>
                </a:lnTo>
                <a:lnTo>
                  <a:pt x="1117" y="476"/>
                </a:lnTo>
                <a:lnTo>
                  <a:pt x="1122" y="483"/>
                </a:lnTo>
                <a:lnTo>
                  <a:pt x="1127" y="490"/>
                </a:lnTo>
                <a:lnTo>
                  <a:pt x="1133" y="493"/>
                </a:lnTo>
                <a:lnTo>
                  <a:pt x="1142" y="494"/>
                </a:lnTo>
                <a:lnTo>
                  <a:pt x="1157" y="490"/>
                </a:lnTo>
                <a:lnTo>
                  <a:pt x="1164" y="485"/>
                </a:lnTo>
                <a:lnTo>
                  <a:pt x="1172" y="480"/>
                </a:lnTo>
                <a:lnTo>
                  <a:pt x="1181" y="467"/>
                </a:lnTo>
                <a:lnTo>
                  <a:pt x="1186" y="455"/>
                </a:lnTo>
                <a:lnTo>
                  <a:pt x="1182" y="433"/>
                </a:lnTo>
                <a:lnTo>
                  <a:pt x="1175" y="403"/>
                </a:lnTo>
                <a:lnTo>
                  <a:pt x="1171" y="387"/>
                </a:lnTo>
                <a:lnTo>
                  <a:pt x="1191" y="359"/>
                </a:lnTo>
                <a:lnTo>
                  <a:pt x="1196" y="376"/>
                </a:lnTo>
                <a:lnTo>
                  <a:pt x="1203" y="399"/>
                </a:lnTo>
                <a:lnTo>
                  <a:pt x="1206" y="425"/>
                </a:lnTo>
                <a:lnTo>
                  <a:pt x="1210" y="448"/>
                </a:lnTo>
                <a:lnTo>
                  <a:pt x="1214" y="464"/>
                </a:lnTo>
                <a:lnTo>
                  <a:pt x="1221" y="473"/>
                </a:lnTo>
                <a:lnTo>
                  <a:pt x="1227" y="480"/>
                </a:lnTo>
                <a:lnTo>
                  <a:pt x="1236" y="483"/>
                </a:lnTo>
                <a:lnTo>
                  <a:pt x="1246" y="484"/>
                </a:lnTo>
                <a:lnTo>
                  <a:pt x="1255" y="483"/>
                </a:lnTo>
                <a:lnTo>
                  <a:pt x="1261" y="479"/>
                </a:lnTo>
                <a:lnTo>
                  <a:pt x="1265" y="473"/>
                </a:lnTo>
                <a:lnTo>
                  <a:pt x="1268" y="464"/>
                </a:lnTo>
                <a:lnTo>
                  <a:pt x="1263" y="444"/>
                </a:lnTo>
                <a:lnTo>
                  <a:pt x="1260" y="431"/>
                </a:lnTo>
                <a:lnTo>
                  <a:pt x="1254" y="415"/>
                </a:lnTo>
                <a:lnTo>
                  <a:pt x="1239" y="384"/>
                </a:lnTo>
                <a:lnTo>
                  <a:pt x="1261" y="353"/>
                </a:lnTo>
                <a:lnTo>
                  <a:pt x="1279" y="401"/>
                </a:lnTo>
                <a:lnTo>
                  <a:pt x="1286" y="429"/>
                </a:lnTo>
                <a:lnTo>
                  <a:pt x="1288" y="458"/>
                </a:lnTo>
                <a:close/>
                <a:moveTo>
                  <a:pt x="846" y="364"/>
                </a:moveTo>
                <a:lnTo>
                  <a:pt x="1275" y="242"/>
                </a:lnTo>
                <a:lnTo>
                  <a:pt x="1222" y="284"/>
                </a:lnTo>
                <a:lnTo>
                  <a:pt x="792" y="406"/>
                </a:lnTo>
                <a:lnTo>
                  <a:pt x="846" y="364"/>
                </a:lnTo>
                <a:close/>
                <a:moveTo>
                  <a:pt x="892" y="106"/>
                </a:moveTo>
                <a:lnTo>
                  <a:pt x="881" y="110"/>
                </a:lnTo>
                <a:lnTo>
                  <a:pt x="875" y="101"/>
                </a:lnTo>
                <a:lnTo>
                  <a:pt x="869" y="95"/>
                </a:lnTo>
                <a:lnTo>
                  <a:pt x="863" y="92"/>
                </a:lnTo>
                <a:lnTo>
                  <a:pt x="859" y="95"/>
                </a:lnTo>
                <a:lnTo>
                  <a:pt x="853" y="100"/>
                </a:lnTo>
                <a:lnTo>
                  <a:pt x="844" y="125"/>
                </a:lnTo>
                <a:lnTo>
                  <a:pt x="834" y="162"/>
                </a:lnTo>
                <a:lnTo>
                  <a:pt x="825" y="205"/>
                </a:lnTo>
                <a:lnTo>
                  <a:pt x="813" y="205"/>
                </a:lnTo>
                <a:lnTo>
                  <a:pt x="805" y="178"/>
                </a:lnTo>
                <a:lnTo>
                  <a:pt x="797" y="156"/>
                </a:lnTo>
                <a:lnTo>
                  <a:pt x="787" y="144"/>
                </a:lnTo>
                <a:lnTo>
                  <a:pt x="780" y="140"/>
                </a:lnTo>
                <a:lnTo>
                  <a:pt x="762" y="140"/>
                </a:lnTo>
                <a:lnTo>
                  <a:pt x="754" y="138"/>
                </a:lnTo>
                <a:lnTo>
                  <a:pt x="748" y="134"/>
                </a:lnTo>
                <a:lnTo>
                  <a:pt x="743" y="128"/>
                </a:lnTo>
                <a:lnTo>
                  <a:pt x="738" y="121"/>
                </a:lnTo>
                <a:lnTo>
                  <a:pt x="736" y="115"/>
                </a:lnTo>
                <a:lnTo>
                  <a:pt x="736" y="106"/>
                </a:lnTo>
                <a:lnTo>
                  <a:pt x="737" y="96"/>
                </a:lnTo>
                <a:lnTo>
                  <a:pt x="741" y="88"/>
                </a:lnTo>
                <a:lnTo>
                  <a:pt x="747" y="84"/>
                </a:lnTo>
                <a:lnTo>
                  <a:pt x="755" y="83"/>
                </a:lnTo>
                <a:lnTo>
                  <a:pt x="769" y="85"/>
                </a:lnTo>
                <a:lnTo>
                  <a:pt x="781" y="94"/>
                </a:lnTo>
                <a:lnTo>
                  <a:pt x="793" y="106"/>
                </a:lnTo>
                <a:lnTo>
                  <a:pt x="802" y="125"/>
                </a:lnTo>
                <a:lnTo>
                  <a:pt x="820" y="165"/>
                </a:lnTo>
                <a:lnTo>
                  <a:pt x="828" y="129"/>
                </a:lnTo>
                <a:lnTo>
                  <a:pt x="834" y="103"/>
                </a:lnTo>
                <a:lnTo>
                  <a:pt x="842" y="83"/>
                </a:lnTo>
                <a:lnTo>
                  <a:pt x="846" y="74"/>
                </a:lnTo>
                <a:lnTo>
                  <a:pt x="850" y="68"/>
                </a:lnTo>
                <a:lnTo>
                  <a:pt x="854" y="63"/>
                </a:lnTo>
                <a:lnTo>
                  <a:pt x="859" y="59"/>
                </a:lnTo>
                <a:lnTo>
                  <a:pt x="867" y="56"/>
                </a:lnTo>
                <a:lnTo>
                  <a:pt x="874" y="57"/>
                </a:lnTo>
                <a:lnTo>
                  <a:pt x="880" y="61"/>
                </a:lnTo>
                <a:lnTo>
                  <a:pt x="893" y="75"/>
                </a:lnTo>
                <a:lnTo>
                  <a:pt x="892" y="106"/>
                </a:lnTo>
                <a:close/>
                <a:moveTo>
                  <a:pt x="500" y="84"/>
                </a:moveTo>
                <a:lnTo>
                  <a:pt x="500" y="92"/>
                </a:lnTo>
                <a:lnTo>
                  <a:pt x="497" y="101"/>
                </a:lnTo>
                <a:lnTo>
                  <a:pt x="487" y="117"/>
                </a:lnTo>
                <a:lnTo>
                  <a:pt x="481" y="123"/>
                </a:lnTo>
                <a:lnTo>
                  <a:pt x="472" y="131"/>
                </a:lnTo>
                <a:lnTo>
                  <a:pt x="450" y="143"/>
                </a:lnTo>
                <a:lnTo>
                  <a:pt x="389" y="167"/>
                </a:lnTo>
                <a:lnTo>
                  <a:pt x="356" y="167"/>
                </a:lnTo>
                <a:lnTo>
                  <a:pt x="398" y="148"/>
                </a:lnTo>
                <a:lnTo>
                  <a:pt x="420" y="136"/>
                </a:lnTo>
                <a:lnTo>
                  <a:pt x="440" y="123"/>
                </a:lnTo>
                <a:lnTo>
                  <a:pt x="471" y="98"/>
                </a:lnTo>
                <a:lnTo>
                  <a:pt x="395" y="98"/>
                </a:lnTo>
                <a:lnTo>
                  <a:pt x="387" y="99"/>
                </a:lnTo>
                <a:lnTo>
                  <a:pt x="370" y="112"/>
                </a:lnTo>
                <a:lnTo>
                  <a:pt x="370" y="91"/>
                </a:lnTo>
                <a:lnTo>
                  <a:pt x="383" y="72"/>
                </a:lnTo>
                <a:lnTo>
                  <a:pt x="393" y="64"/>
                </a:lnTo>
                <a:lnTo>
                  <a:pt x="404" y="62"/>
                </a:lnTo>
                <a:lnTo>
                  <a:pt x="500" y="62"/>
                </a:lnTo>
                <a:lnTo>
                  <a:pt x="502" y="69"/>
                </a:lnTo>
                <a:lnTo>
                  <a:pt x="500" y="84"/>
                </a:lnTo>
                <a:close/>
                <a:moveTo>
                  <a:pt x="117" y="259"/>
                </a:moveTo>
                <a:lnTo>
                  <a:pt x="113" y="276"/>
                </a:lnTo>
                <a:lnTo>
                  <a:pt x="105" y="294"/>
                </a:lnTo>
                <a:lnTo>
                  <a:pt x="96" y="303"/>
                </a:lnTo>
                <a:lnTo>
                  <a:pt x="88" y="310"/>
                </a:lnTo>
                <a:lnTo>
                  <a:pt x="78" y="314"/>
                </a:lnTo>
                <a:lnTo>
                  <a:pt x="68" y="315"/>
                </a:lnTo>
                <a:lnTo>
                  <a:pt x="58" y="314"/>
                </a:lnTo>
                <a:lnTo>
                  <a:pt x="48" y="310"/>
                </a:lnTo>
                <a:lnTo>
                  <a:pt x="41" y="303"/>
                </a:lnTo>
                <a:lnTo>
                  <a:pt x="35" y="294"/>
                </a:lnTo>
                <a:lnTo>
                  <a:pt x="29" y="282"/>
                </a:lnTo>
                <a:lnTo>
                  <a:pt x="25" y="270"/>
                </a:lnTo>
                <a:lnTo>
                  <a:pt x="23" y="259"/>
                </a:lnTo>
                <a:lnTo>
                  <a:pt x="22" y="246"/>
                </a:lnTo>
                <a:lnTo>
                  <a:pt x="23" y="227"/>
                </a:lnTo>
                <a:lnTo>
                  <a:pt x="26" y="205"/>
                </a:lnTo>
                <a:lnTo>
                  <a:pt x="33" y="182"/>
                </a:lnTo>
                <a:lnTo>
                  <a:pt x="40" y="156"/>
                </a:lnTo>
                <a:lnTo>
                  <a:pt x="50" y="131"/>
                </a:lnTo>
                <a:lnTo>
                  <a:pt x="60" y="107"/>
                </a:lnTo>
                <a:lnTo>
                  <a:pt x="71" y="86"/>
                </a:lnTo>
                <a:lnTo>
                  <a:pt x="84" y="67"/>
                </a:lnTo>
                <a:lnTo>
                  <a:pt x="83" y="80"/>
                </a:lnTo>
                <a:lnTo>
                  <a:pt x="79" y="97"/>
                </a:lnTo>
                <a:lnTo>
                  <a:pt x="74" y="117"/>
                </a:lnTo>
                <a:lnTo>
                  <a:pt x="68" y="140"/>
                </a:lnTo>
                <a:lnTo>
                  <a:pt x="55" y="184"/>
                </a:lnTo>
                <a:lnTo>
                  <a:pt x="52" y="202"/>
                </a:lnTo>
                <a:lnTo>
                  <a:pt x="51" y="217"/>
                </a:lnTo>
                <a:lnTo>
                  <a:pt x="53" y="231"/>
                </a:lnTo>
                <a:lnTo>
                  <a:pt x="57" y="245"/>
                </a:lnTo>
                <a:lnTo>
                  <a:pt x="64" y="256"/>
                </a:lnTo>
                <a:lnTo>
                  <a:pt x="70" y="260"/>
                </a:lnTo>
                <a:lnTo>
                  <a:pt x="75" y="261"/>
                </a:lnTo>
                <a:lnTo>
                  <a:pt x="84" y="258"/>
                </a:lnTo>
                <a:lnTo>
                  <a:pt x="91" y="249"/>
                </a:lnTo>
                <a:lnTo>
                  <a:pt x="100" y="234"/>
                </a:lnTo>
                <a:lnTo>
                  <a:pt x="109" y="212"/>
                </a:lnTo>
                <a:lnTo>
                  <a:pt x="112" y="217"/>
                </a:lnTo>
                <a:lnTo>
                  <a:pt x="116" y="225"/>
                </a:lnTo>
                <a:lnTo>
                  <a:pt x="117" y="242"/>
                </a:lnTo>
                <a:lnTo>
                  <a:pt x="117" y="259"/>
                </a:lnTo>
                <a:close/>
              </a:path>
            </a:pathLst>
          </a:custGeom>
          <a:solidFill>
            <a:schemeClr val="bg1"/>
          </a:solidFill>
          <a:ln w="9525">
            <a:noFill/>
            <a:round/>
            <a:headEnd/>
            <a:tailEnd/>
          </a:ln>
        </p:spPr>
        <p:txBody>
          <a:bodyPr/>
          <a:lstStyle/>
          <a:p>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smtClean="0"/>
              <a:t>عناصر المحاضرة</a:t>
            </a:r>
            <a:endParaRPr lang="en-US" dirty="0"/>
          </a:p>
        </p:txBody>
      </p:sp>
      <p:sp>
        <p:nvSpPr>
          <p:cNvPr id="9" name="Text Placeholder 5"/>
          <p:cNvSpPr>
            <a:spLocks noGrp="1"/>
          </p:cNvSpPr>
          <p:nvPr>
            <p:ph idx="1"/>
          </p:nvPr>
        </p:nvSpPr>
        <p:spPr>
          <a:xfrm>
            <a:off x="152400" y="1371600"/>
            <a:ext cx="9525000" cy="4648200"/>
          </a:xfrm>
        </p:spPr>
        <p:txBody>
          <a:bodyPr>
            <a:normAutofit fontScale="92500" lnSpcReduction="10000"/>
          </a:bodyPr>
          <a:lstStyle/>
          <a:p>
            <a:pPr rtl="1">
              <a:buFont typeface="Wingdings" pitchFamily="2" charset="2"/>
              <a:buChar char="ü"/>
            </a:pPr>
            <a:r>
              <a:rPr lang="ar-SA" dirty="0" smtClean="0"/>
              <a:t>مقدمة  </a:t>
            </a:r>
            <a:r>
              <a:rPr lang="en-US" dirty="0" smtClean="0"/>
              <a:t>  </a:t>
            </a:r>
            <a:r>
              <a:rPr lang="en-US" dirty="0" smtClean="0">
                <a:cs typeface="Arial" pitchFamily="34" charset="0"/>
              </a:rPr>
              <a:t>Preview</a:t>
            </a:r>
          </a:p>
          <a:p>
            <a:pPr rtl="1">
              <a:buFont typeface="Wingdings" pitchFamily="2" charset="2"/>
              <a:buChar char="ü"/>
            </a:pPr>
            <a:r>
              <a:rPr lang="ar-SA" dirty="0" smtClean="0">
                <a:latin typeface="Calibri" pitchFamily="34" charset="0"/>
                <a:cs typeface="Arabic Transparent" pitchFamily="2" charset="-78"/>
              </a:rPr>
              <a:t>الاستعانة بالمصادر الخارجية </a:t>
            </a:r>
            <a:r>
              <a:rPr lang="en-US" dirty="0"/>
              <a:t>Outsourcing</a:t>
            </a:r>
            <a:r>
              <a:rPr lang="ar-SA" dirty="0" smtClean="0"/>
              <a:t> </a:t>
            </a:r>
          </a:p>
          <a:p>
            <a:pPr rtl="1">
              <a:buFont typeface="Wingdings" pitchFamily="2" charset="2"/>
              <a:buChar char="ü"/>
            </a:pPr>
            <a:r>
              <a:rPr lang="ar-SA" dirty="0">
                <a:latin typeface="Calibri" pitchFamily="34" charset="0"/>
                <a:cs typeface="Arabic Transparent" pitchFamily="2" charset="-78"/>
              </a:rPr>
              <a:t>فوائد الاستعانة بالمصادر الخارجية </a:t>
            </a:r>
            <a:endParaRPr lang="ar-SA" dirty="0" smtClean="0">
              <a:latin typeface="Calibri" pitchFamily="34" charset="0"/>
              <a:cs typeface="Arabic Transparent" pitchFamily="2" charset="-78"/>
            </a:endParaRPr>
          </a:p>
          <a:p>
            <a:pPr rtl="1">
              <a:buFont typeface="Wingdings" pitchFamily="2" charset="2"/>
              <a:buChar char="ü"/>
            </a:pPr>
            <a:r>
              <a:rPr lang="ar-SA" dirty="0">
                <a:latin typeface="Calibri" pitchFamily="34" charset="0"/>
                <a:cs typeface="Arabic Transparent" pitchFamily="2" charset="-78"/>
              </a:rPr>
              <a:t>عوائق الاستعانة بالمصادر الخارجية </a:t>
            </a:r>
            <a:endParaRPr lang="ar-SA" dirty="0" smtClean="0">
              <a:latin typeface="Calibri" pitchFamily="34" charset="0"/>
              <a:cs typeface="Arabic Transparent" pitchFamily="2" charset="-78"/>
            </a:endParaRPr>
          </a:p>
          <a:p>
            <a:pPr rtl="1">
              <a:buFont typeface="Wingdings" pitchFamily="2" charset="2"/>
              <a:buChar char="ü"/>
            </a:pPr>
            <a:r>
              <a:rPr lang="ar-SA" dirty="0" smtClean="0">
                <a:latin typeface="Calibri" pitchFamily="34" charset="0"/>
                <a:cs typeface="Arabic Transparent" pitchFamily="2" charset="-78"/>
              </a:rPr>
              <a:t>الاستعانة </a:t>
            </a:r>
            <a:r>
              <a:rPr lang="ar-SA" dirty="0">
                <a:latin typeface="Calibri" pitchFamily="34" charset="0"/>
                <a:cs typeface="Arabic Transparent" pitchFamily="2" charset="-78"/>
              </a:rPr>
              <a:t>بالمصادر الخارجية </a:t>
            </a:r>
            <a:r>
              <a:rPr lang="ar-SA" dirty="0" smtClean="0">
                <a:latin typeface="Calibri" pitchFamily="34" charset="0"/>
                <a:cs typeface="Arabic Transparent" pitchFamily="2" charset="-78"/>
              </a:rPr>
              <a:t>من دول اخرى</a:t>
            </a:r>
          </a:p>
          <a:p>
            <a:pPr rtl="1">
              <a:buFont typeface="Wingdings" pitchFamily="2" charset="2"/>
              <a:buChar char="ü"/>
            </a:pPr>
            <a:r>
              <a:rPr lang="ar-SA" dirty="0" smtClean="0">
                <a:latin typeface="Calibri" pitchFamily="34" charset="0"/>
                <a:cs typeface="Arabic Transparent" pitchFamily="2" charset="-78"/>
              </a:rPr>
              <a:t> اختيار مورد نظم الــ</a:t>
            </a:r>
            <a:r>
              <a:rPr lang="en-US" dirty="0" smtClean="0">
                <a:latin typeface="Calibri" pitchFamily="34" charset="0"/>
                <a:cs typeface="Arabic Transparent" pitchFamily="2" charset="-78"/>
              </a:rPr>
              <a:t>ERP</a:t>
            </a:r>
            <a:r>
              <a:rPr lang="fr-FR" dirty="0" smtClean="0">
                <a:latin typeface="Calibri" pitchFamily="34" charset="0"/>
                <a:cs typeface="Arabic Transparent" pitchFamily="2" charset="-78"/>
              </a:rPr>
              <a:t> </a:t>
            </a:r>
            <a:r>
              <a:rPr lang="ar-SA" dirty="0" smtClean="0">
                <a:latin typeface="Calibri" pitchFamily="34" charset="0"/>
                <a:cs typeface="Arabic Transparent" pitchFamily="2" charset="-78"/>
              </a:rPr>
              <a:t> على المستوى العالمي</a:t>
            </a:r>
          </a:p>
          <a:p>
            <a:pPr rtl="1">
              <a:buFont typeface="Wingdings" pitchFamily="2" charset="2"/>
              <a:buChar char="ü"/>
            </a:pPr>
            <a:r>
              <a:rPr lang="ar-SA" dirty="0" smtClean="0">
                <a:latin typeface="Calibri" pitchFamily="34" charset="0"/>
                <a:cs typeface="Arabic Transparent" pitchFamily="2" charset="-78"/>
              </a:rPr>
              <a:t>خدمة البرمجيات  (البرمجيات كخدمة) </a:t>
            </a:r>
            <a:r>
              <a:rPr lang="en-US" dirty="0" err="1" smtClean="0">
                <a:latin typeface="Calibri" pitchFamily="34" charset="0"/>
                <a:cs typeface="Arabic Transparent" pitchFamily="2" charset="-78"/>
              </a:rPr>
              <a:t>SaaS</a:t>
            </a:r>
            <a:r>
              <a:rPr lang="fr-FR" dirty="0" smtClean="0">
                <a:latin typeface="Calibri" pitchFamily="34" charset="0"/>
                <a:cs typeface="Arabic Transparent" pitchFamily="2" charset="-78"/>
              </a:rPr>
              <a:t> </a:t>
            </a:r>
            <a:r>
              <a:rPr lang="ar-SA" dirty="0" smtClean="0">
                <a:latin typeface="Calibri" pitchFamily="34" charset="0"/>
                <a:cs typeface="Arabic Transparent" pitchFamily="2" charset="-78"/>
              </a:rPr>
              <a:t> </a:t>
            </a:r>
          </a:p>
          <a:p>
            <a:pPr rtl="1">
              <a:buFont typeface="Wingdings" pitchFamily="2" charset="2"/>
              <a:buChar char="ü"/>
            </a:pPr>
            <a:r>
              <a:rPr lang="ar-SA" dirty="0" smtClean="0">
                <a:latin typeface="Calibri" pitchFamily="34" charset="0"/>
                <a:cs typeface="Arabic Transparent" pitchFamily="2" charset="-78"/>
              </a:rPr>
              <a:t>فوائد نموذج الــ</a:t>
            </a:r>
            <a:r>
              <a:rPr lang="en-US" dirty="0" err="1" smtClean="0">
                <a:latin typeface="Calibri" pitchFamily="34" charset="0"/>
                <a:cs typeface="Arabic Transparent" pitchFamily="2" charset="-78"/>
              </a:rPr>
              <a:t>SaaS</a:t>
            </a:r>
            <a:r>
              <a:rPr lang="fr-FR" dirty="0" smtClean="0">
                <a:latin typeface="Calibri" pitchFamily="34" charset="0"/>
                <a:cs typeface="Arabic Transparent" pitchFamily="2" charset="-78"/>
              </a:rPr>
              <a:t> </a:t>
            </a:r>
            <a:r>
              <a:rPr lang="ar-SA" dirty="0" smtClean="0">
                <a:latin typeface="Calibri" pitchFamily="34" charset="0"/>
                <a:cs typeface="Arabic Transparent" pitchFamily="2" charset="-78"/>
              </a:rPr>
              <a:t> </a:t>
            </a:r>
          </a:p>
          <a:p>
            <a:pPr rtl="1">
              <a:buFont typeface="Wingdings" pitchFamily="2" charset="2"/>
              <a:buChar char="ü"/>
            </a:pPr>
            <a:r>
              <a:rPr lang="ar-SA" dirty="0" smtClean="0">
                <a:latin typeface="Calibri" pitchFamily="34" charset="0"/>
                <a:cs typeface="Arabic Transparent" pitchFamily="2" charset="-78"/>
              </a:rPr>
              <a:t>عيوب نموذج الــ</a:t>
            </a:r>
            <a:r>
              <a:rPr lang="en-US" dirty="0" err="1" smtClean="0">
                <a:latin typeface="Calibri" pitchFamily="34" charset="0"/>
                <a:cs typeface="Arabic Transparent" pitchFamily="2" charset="-78"/>
              </a:rPr>
              <a:t>SaaS</a:t>
            </a:r>
            <a:r>
              <a:rPr lang="fr-FR" dirty="0" smtClean="0">
                <a:latin typeface="Calibri" pitchFamily="34" charset="0"/>
                <a:cs typeface="Arabic Transparent" pitchFamily="2" charset="-78"/>
              </a:rPr>
              <a:t> </a:t>
            </a:r>
            <a:r>
              <a:rPr lang="ar-SA" dirty="0" smtClean="0">
                <a:latin typeface="Calibri" pitchFamily="34" charset="0"/>
                <a:cs typeface="Arabic Transparent" pitchFamily="2" charset="-78"/>
              </a:rPr>
              <a:t> </a:t>
            </a:r>
            <a:endParaRPr lang="ar-SA" dirty="0">
              <a:latin typeface="Calibri" pitchFamily="34" charset="0"/>
              <a:cs typeface="Arabic Transparent" pitchFamily="2" charset="-78"/>
            </a:endParaRPr>
          </a:p>
          <a:p>
            <a:pPr rtl="1">
              <a:buFont typeface="Wingdings" pitchFamily="2" charset="2"/>
              <a:buChar char="ü"/>
            </a:pPr>
            <a:endParaRPr lang="fr-FR" dirty="0" smtClean="0">
              <a:latin typeface="Calibri" pitchFamily="34" charset="0"/>
              <a:cs typeface="Arabic Transparent" pitchFamily="2" charset="-78"/>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3</a:t>
            </a:fld>
            <a:endParaRPr lang="en-US" smtClean="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smtClean="0"/>
              <a:t>عناصر المحاضرة</a:t>
            </a:r>
            <a:endParaRPr lang="en-US" dirty="0"/>
          </a:p>
        </p:txBody>
      </p:sp>
      <p:sp>
        <p:nvSpPr>
          <p:cNvPr id="9" name="Text Placeholder 5"/>
          <p:cNvSpPr>
            <a:spLocks noGrp="1"/>
          </p:cNvSpPr>
          <p:nvPr>
            <p:ph idx="1"/>
          </p:nvPr>
        </p:nvSpPr>
        <p:spPr>
          <a:xfrm>
            <a:off x="152400" y="1371600"/>
            <a:ext cx="9525000" cy="4648200"/>
          </a:xfrm>
        </p:spPr>
        <p:txBody>
          <a:bodyPr>
            <a:normAutofit lnSpcReduction="10000"/>
          </a:bodyPr>
          <a:lstStyle/>
          <a:p>
            <a:pPr rtl="1">
              <a:buFont typeface="Wingdings" pitchFamily="2" charset="2"/>
              <a:buChar char="ü"/>
            </a:pPr>
            <a:r>
              <a:rPr lang="ar-SA" dirty="0" smtClean="0"/>
              <a:t>أنواع مزودو خدمة  البرمجيات</a:t>
            </a:r>
          </a:p>
          <a:p>
            <a:pPr rtl="1">
              <a:buFont typeface="Wingdings" pitchFamily="2" charset="2"/>
              <a:buChar char="ü"/>
            </a:pPr>
            <a:r>
              <a:rPr lang="ar-SA" dirty="0" smtClean="0"/>
              <a:t>أفضل الممارسات في الاستعانة </a:t>
            </a:r>
            <a:r>
              <a:rPr lang="ar-SA" dirty="0" err="1" smtClean="0"/>
              <a:t>بالمصادرالخارجية</a:t>
            </a:r>
            <a:endParaRPr lang="ar-SA" dirty="0" smtClean="0"/>
          </a:p>
          <a:p>
            <a:pPr rtl="1">
              <a:buFont typeface="Wingdings" pitchFamily="2" charset="2"/>
              <a:buChar char="ü"/>
            </a:pPr>
            <a:r>
              <a:rPr lang="ar-SA" dirty="0" smtClean="0"/>
              <a:t>الاخلاقيات ومبادئها</a:t>
            </a:r>
          </a:p>
          <a:p>
            <a:pPr rtl="1">
              <a:buFont typeface="Wingdings" pitchFamily="2" charset="2"/>
              <a:buChar char="ü"/>
            </a:pPr>
            <a:r>
              <a:rPr lang="ar-SA" dirty="0" smtClean="0"/>
              <a:t>قواعد الاخلاقيات لنظم الــ</a:t>
            </a:r>
            <a:r>
              <a:rPr lang="en-US" dirty="0" smtClean="0"/>
              <a:t>ERP</a:t>
            </a:r>
            <a:r>
              <a:rPr lang="fr-FR" dirty="0" smtClean="0"/>
              <a:t> </a:t>
            </a:r>
            <a:r>
              <a:rPr lang="ar-SA" dirty="0" smtClean="0"/>
              <a:t> </a:t>
            </a:r>
          </a:p>
          <a:p>
            <a:pPr rtl="1">
              <a:buFont typeface="Wingdings" pitchFamily="2" charset="2"/>
              <a:buChar char="ü"/>
            </a:pPr>
            <a:r>
              <a:rPr lang="ar-SA" dirty="0" smtClean="0"/>
              <a:t>العولمة والاخلاقيات</a:t>
            </a:r>
          </a:p>
          <a:p>
            <a:pPr rtl="1">
              <a:buFont typeface="Wingdings" pitchFamily="2" charset="2"/>
              <a:buChar char="ü"/>
            </a:pPr>
            <a:r>
              <a:rPr lang="ar-SA" dirty="0" smtClean="0"/>
              <a:t>الحوسبة الخضراء</a:t>
            </a:r>
          </a:p>
          <a:p>
            <a:pPr rtl="1">
              <a:buFont typeface="Wingdings" pitchFamily="2" charset="2"/>
              <a:buChar char="ü"/>
            </a:pPr>
            <a:r>
              <a:rPr lang="ar-SA" dirty="0" smtClean="0"/>
              <a:t>الأمن</a:t>
            </a:r>
          </a:p>
          <a:p>
            <a:pPr rtl="1">
              <a:buFont typeface="Wingdings" pitchFamily="2" charset="2"/>
              <a:buChar char="ü"/>
            </a:pPr>
            <a:r>
              <a:rPr lang="ar-SA" dirty="0" smtClean="0"/>
              <a:t>التعافي من المخاطر</a:t>
            </a:r>
          </a:p>
          <a:p>
            <a:pPr marL="0" indent="0" rtl="1"/>
            <a:endParaRPr lang="ar-SA" dirty="0" smtClean="0"/>
          </a:p>
          <a:p>
            <a:pPr rtl="1">
              <a:buFont typeface="Wingdings" pitchFamily="2" charset="2"/>
              <a:buChar char="ü"/>
            </a:pPr>
            <a:endParaRPr lang="ar-SA" dirty="0" smtClean="0"/>
          </a:p>
          <a:p>
            <a:pPr rtl="1">
              <a:buFont typeface="Wingdings" pitchFamily="2" charset="2"/>
              <a:buChar char="ü"/>
            </a:pPr>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4</a:t>
            </a:fld>
            <a:endParaRPr lang="en-US" smtClean="0">
              <a:cs typeface="Arial" pitchFamily="34" charset="0"/>
            </a:endParaRPr>
          </a:p>
        </p:txBody>
      </p:sp>
    </p:spTree>
    <p:extLst>
      <p:ext uri="{BB962C8B-B14F-4D97-AF65-F5344CB8AC3E}">
        <p14:creationId xmlns:p14="http://schemas.microsoft.com/office/powerpoint/2010/main" val="24967785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smtClean="0"/>
              <a:t>مقدمة </a:t>
            </a:r>
            <a:endParaRPr lang="en-US" dirty="0"/>
          </a:p>
        </p:txBody>
      </p:sp>
      <p:sp>
        <p:nvSpPr>
          <p:cNvPr id="9" name="Text Placeholder 5"/>
          <p:cNvSpPr>
            <a:spLocks noGrp="1"/>
          </p:cNvSpPr>
          <p:nvPr>
            <p:ph idx="1"/>
          </p:nvPr>
        </p:nvSpPr>
        <p:spPr>
          <a:xfrm>
            <a:off x="152400" y="1371600"/>
            <a:ext cx="9525000" cy="4648200"/>
          </a:xfrm>
        </p:spPr>
        <p:txBody>
          <a:bodyPr>
            <a:normAutofit fontScale="92500" lnSpcReduction="20000"/>
          </a:bodyPr>
          <a:lstStyle/>
          <a:p>
            <a:pPr rtl="1">
              <a:buFont typeface="Wingdings" pitchFamily="2" charset="2"/>
              <a:buChar char="ü"/>
            </a:pPr>
            <a:r>
              <a:rPr lang="ar-SA" dirty="0" smtClean="0">
                <a:cs typeface="Arial" pitchFamily="34" charset="0"/>
              </a:rPr>
              <a:t>تساعد الاستعانة بالمصادر الخارجية المنظمات في:</a:t>
            </a:r>
          </a:p>
          <a:p>
            <a:pPr marL="457200" indent="-457200" rtl="1">
              <a:buFontTx/>
              <a:buChar char="-"/>
            </a:pPr>
            <a:r>
              <a:rPr lang="ar-SA" dirty="0" smtClean="0">
                <a:cs typeface="Arial" pitchFamily="34" charset="0"/>
              </a:rPr>
              <a:t>تخفيض تكلفة ملكية البرمجيات </a:t>
            </a:r>
            <a:r>
              <a:rPr lang="en-US" dirty="0"/>
              <a:t>software </a:t>
            </a:r>
            <a:r>
              <a:rPr lang="en-US" dirty="0" smtClean="0"/>
              <a:t>ownership</a:t>
            </a:r>
            <a:r>
              <a:rPr lang="fr-FR" dirty="0" smtClean="0"/>
              <a:t> </a:t>
            </a:r>
            <a:r>
              <a:rPr lang="ar-SA" dirty="0" smtClean="0"/>
              <a:t>  وتكاليف الصيانة</a:t>
            </a:r>
          </a:p>
          <a:p>
            <a:pPr marL="457200" indent="-457200" rtl="1">
              <a:buFontTx/>
              <a:buChar char="-"/>
            </a:pPr>
            <a:r>
              <a:rPr lang="ar-SA" dirty="0" smtClean="0"/>
              <a:t>تبسيط و تذليل الصعوبات التقليدية عند التنفيذ</a:t>
            </a:r>
          </a:p>
          <a:p>
            <a:pPr marL="457200" indent="-457200" rtl="1">
              <a:buFontTx/>
              <a:buChar char="-"/>
            </a:pPr>
            <a:r>
              <a:rPr lang="ar-SA" dirty="0" smtClean="0"/>
              <a:t>تفادي مشاكل استقطاب الاختصاصيين في تقنية المعلومات</a:t>
            </a:r>
          </a:p>
          <a:p>
            <a:pPr marL="457200" indent="-457200" rtl="1">
              <a:buFont typeface="Wingdings" pitchFamily="2" charset="2"/>
              <a:buChar char="ü"/>
            </a:pPr>
            <a:r>
              <a:rPr lang="ar-SA" dirty="0" smtClean="0"/>
              <a:t>يجب ان تتوفر لدى الشركات التي تفكر في الاستعانة بالمصادر الخارجية على استراتيجية مناسبة لها</a:t>
            </a:r>
          </a:p>
          <a:p>
            <a:pPr marL="457200" indent="-457200" rtl="1">
              <a:buFont typeface="Wingdings" pitchFamily="2" charset="2"/>
              <a:buChar char="ü"/>
            </a:pPr>
            <a:r>
              <a:rPr lang="ar-SA" dirty="0" smtClean="0"/>
              <a:t>تتطلب الاستعانة بالمصادر الخارجية آليات للمراقبة وعلاقة مع الشريك المستعان به</a:t>
            </a:r>
          </a:p>
          <a:p>
            <a:pPr marL="457200" indent="-457200" rtl="1">
              <a:buFont typeface="Wingdings" pitchFamily="2" charset="2"/>
              <a:buChar char="ü"/>
            </a:pPr>
            <a:r>
              <a:rPr lang="ar-SA" dirty="0" smtClean="0"/>
              <a:t>تشكل مسألة أمن المعلومات هاجسا</a:t>
            </a:r>
            <a:r>
              <a:rPr lang="en-US" dirty="0" smtClean="0"/>
              <a:t>   </a:t>
            </a:r>
            <a:r>
              <a:rPr lang="fr-FR" dirty="0" smtClean="0"/>
              <a:t>  </a:t>
            </a:r>
            <a:r>
              <a:rPr lang="ar-SA" dirty="0" smtClean="0"/>
              <a:t> أثناء وبعد تنفيذ نظم الــ</a:t>
            </a:r>
            <a:r>
              <a:rPr lang="en-US" dirty="0" smtClean="0"/>
              <a:t>ERP </a:t>
            </a:r>
            <a:r>
              <a:rPr lang="fr-FR" dirty="0" smtClean="0"/>
              <a:t> </a:t>
            </a:r>
            <a:r>
              <a:rPr lang="ar-SA" dirty="0" smtClean="0"/>
              <a:t>  </a:t>
            </a:r>
          </a:p>
          <a:p>
            <a:pPr rtl="1">
              <a:buFont typeface="Wingdings" pitchFamily="2" charset="2"/>
              <a:buChar char="ü"/>
            </a:pPr>
            <a:endParaRPr lang="en-US" dirty="0"/>
          </a:p>
          <a:p>
            <a:pPr marL="0" indent="0" rtl="1"/>
            <a:endParaRPr lang="ar-SA" dirty="0">
              <a:cs typeface="Arial" pitchFamily="34" charset="0"/>
            </a:endParaRPr>
          </a:p>
          <a:p>
            <a:pPr rtl="1">
              <a:buFont typeface="Wingdings" pitchFamily="2" charset="2"/>
              <a:buChar char="ü"/>
            </a:pPr>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5</a:t>
            </a:fld>
            <a:endParaRPr lang="en-US" smtClean="0">
              <a:cs typeface="Arial" pitchFamily="34" charset="0"/>
            </a:endParaRPr>
          </a:p>
        </p:txBody>
      </p:sp>
    </p:spTree>
    <p:extLst>
      <p:ext uri="{BB962C8B-B14F-4D97-AF65-F5344CB8AC3E}">
        <p14:creationId xmlns:p14="http://schemas.microsoft.com/office/powerpoint/2010/main" val="36072758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smtClean="0">
                <a:cs typeface="Arial" pitchFamily="34" charset="0"/>
              </a:rPr>
              <a:t>الاستعانة </a:t>
            </a:r>
            <a:r>
              <a:rPr lang="ar-SA" dirty="0">
                <a:cs typeface="Arial" pitchFamily="34" charset="0"/>
              </a:rPr>
              <a:t>بالمصادر الخارجية</a:t>
            </a:r>
            <a:r>
              <a:rPr lang="ar-SA" dirty="0" smtClean="0"/>
              <a:t> </a:t>
            </a:r>
            <a:endParaRPr lang="en-US" dirty="0"/>
          </a:p>
        </p:txBody>
      </p:sp>
      <p:sp>
        <p:nvSpPr>
          <p:cNvPr id="9" name="Text Placeholder 5"/>
          <p:cNvSpPr>
            <a:spLocks noGrp="1"/>
          </p:cNvSpPr>
          <p:nvPr>
            <p:ph idx="1"/>
          </p:nvPr>
        </p:nvSpPr>
        <p:spPr>
          <a:xfrm>
            <a:off x="152400" y="1371600"/>
            <a:ext cx="9525000" cy="4648200"/>
          </a:xfrm>
        </p:spPr>
        <p:txBody>
          <a:bodyPr>
            <a:normAutofit lnSpcReduction="10000"/>
          </a:bodyPr>
          <a:lstStyle/>
          <a:p>
            <a:pPr rtl="1">
              <a:buFont typeface="Wingdings" pitchFamily="2" charset="2"/>
              <a:buChar char="ü"/>
            </a:pPr>
            <a:r>
              <a:rPr lang="ar-SA" dirty="0" smtClean="0">
                <a:cs typeface="Arial" pitchFamily="34" charset="0"/>
              </a:rPr>
              <a:t>تلجأ المنظمات الى </a:t>
            </a:r>
            <a:r>
              <a:rPr lang="ar-SA" dirty="0">
                <a:cs typeface="Arial" pitchFamily="34" charset="0"/>
              </a:rPr>
              <a:t>الاستعانة بالمصادر </a:t>
            </a:r>
            <a:r>
              <a:rPr lang="ar-SA" dirty="0" smtClean="0">
                <a:cs typeface="Arial" pitchFamily="34" charset="0"/>
              </a:rPr>
              <a:t>الخارجية عندما تريد المنظمة الاستعانة  بمنظمة أخرى للقيام بعملياتها أو وظائفها</a:t>
            </a:r>
          </a:p>
          <a:p>
            <a:pPr rtl="1">
              <a:buFont typeface="Wingdings" pitchFamily="2" charset="2"/>
              <a:buChar char="ü"/>
            </a:pPr>
            <a:r>
              <a:rPr lang="ar-SA" dirty="0" smtClean="0">
                <a:cs typeface="Arial" pitchFamily="34" charset="0"/>
              </a:rPr>
              <a:t>تبرم المنظمة (التي تستعين بمنظمة أخرى) عقد استعانة بمصادر خارجية مع شركة خارجية (الشركة المستعان بها) وينص هذا العقد على توفير خدمات الشركة المستعان بها مقابل مبلغ مالي وفي مدة زمنية محدودة</a:t>
            </a:r>
          </a:p>
          <a:p>
            <a:pPr rtl="1">
              <a:buFont typeface="Wingdings" pitchFamily="2" charset="2"/>
              <a:buChar char="ü"/>
            </a:pPr>
            <a:r>
              <a:rPr lang="ar-SA" dirty="0" smtClean="0">
                <a:cs typeface="Arial" pitchFamily="34" charset="0"/>
              </a:rPr>
              <a:t>معظم عقود الاستعانة بالمصادر الخارجية  في ميدان تقنية المعلومات تخص وظائف الدعم الفني ، تطوير البرمجيات والصيانة في مختلف الميادين</a:t>
            </a:r>
          </a:p>
          <a:p>
            <a:pPr rtl="1">
              <a:buFont typeface="Wingdings" pitchFamily="2" charset="2"/>
              <a:buChar char="ü"/>
            </a:pPr>
            <a:endParaRPr lang="ar-SA" dirty="0">
              <a:cs typeface="Arial" pitchFamily="34" charset="0"/>
            </a:endParaRPr>
          </a:p>
          <a:p>
            <a:pPr rtl="1">
              <a:buFont typeface="Wingdings" pitchFamily="2" charset="2"/>
              <a:buChar char="ü"/>
            </a:pPr>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6</a:t>
            </a:fld>
            <a:endParaRPr lang="en-US" smtClean="0">
              <a:cs typeface="Arial" pitchFamily="34" charset="0"/>
            </a:endParaRPr>
          </a:p>
        </p:txBody>
      </p:sp>
    </p:spTree>
    <p:extLst>
      <p:ext uri="{BB962C8B-B14F-4D97-AF65-F5344CB8AC3E}">
        <p14:creationId xmlns:p14="http://schemas.microsoft.com/office/powerpoint/2010/main" val="29505243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smtClean="0">
                <a:cs typeface="Arial" pitchFamily="34" charset="0"/>
              </a:rPr>
              <a:t>الاستعانة </a:t>
            </a:r>
            <a:r>
              <a:rPr lang="ar-SA" dirty="0">
                <a:cs typeface="Arial" pitchFamily="34" charset="0"/>
              </a:rPr>
              <a:t>بالمصادر الخارجية</a:t>
            </a:r>
            <a:r>
              <a:rPr lang="ar-SA" dirty="0" smtClean="0"/>
              <a:t> </a:t>
            </a:r>
            <a:endParaRPr lang="en-US" dirty="0"/>
          </a:p>
        </p:txBody>
      </p:sp>
      <p:sp>
        <p:nvSpPr>
          <p:cNvPr id="9" name="Text Placeholder 5"/>
          <p:cNvSpPr>
            <a:spLocks noGrp="1"/>
          </p:cNvSpPr>
          <p:nvPr>
            <p:ph idx="1"/>
          </p:nvPr>
        </p:nvSpPr>
        <p:spPr>
          <a:xfrm>
            <a:off x="152400" y="1371600"/>
            <a:ext cx="9525000" cy="4648200"/>
          </a:xfrm>
        </p:spPr>
        <p:txBody>
          <a:bodyPr>
            <a:normAutofit/>
          </a:bodyPr>
          <a:lstStyle/>
          <a:p>
            <a:pPr rtl="1">
              <a:buFont typeface="Wingdings" pitchFamily="2" charset="2"/>
              <a:buChar char="ü"/>
            </a:pPr>
            <a:endParaRPr lang="ar-SA" dirty="0">
              <a:cs typeface="Arial" pitchFamily="34" charset="0"/>
            </a:endParaRPr>
          </a:p>
          <a:p>
            <a:pPr rtl="1">
              <a:buFont typeface="Wingdings" pitchFamily="2" charset="2"/>
              <a:buChar char="ü"/>
            </a:pPr>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7</a:t>
            </a:fld>
            <a:endParaRPr lang="en-US" smtClean="0">
              <a:cs typeface="Arial" pitchFamily="34" charset="0"/>
            </a:endParaRPr>
          </a:p>
        </p:txBody>
      </p:sp>
      <p:pic>
        <p:nvPicPr>
          <p:cNvPr id="5"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1371600"/>
            <a:ext cx="7500938" cy="4754563"/>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1616177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smtClean="0">
                <a:cs typeface="Arial" pitchFamily="34" charset="0"/>
              </a:rPr>
              <a:t>فوائد الاستعانة </a:t>
            </a:r>
            <a:r>
              <a:rPr lang="ar-SA" dirty="0">
                <a:cs typeface="Arial" pitchFamily="34" charset="0"/>
              </a:rPr>
              <a:t>بالمصادر الخارجية</a:t>
            </a:r>
            <a:r>
              <a:rPr lang="ar-SA" dirty="0" smtClean="0"/>
              <a:t> </a:t>
            </a:r>
            <a:endParaRPr lang="en-US" dirty="0"/>
          </a:p>
        </p:txBody>
      </p:sp>
      <p:sp>
        <p:nvSpPr>
          <p:cNvPr id="9" name="Text Placeholder 5"/>
          <p:cNvSpPr>
            <a:spLocks noGrp="1"/>
          </p:cNvSpPr>
          <p:nvPr>
            <p:ph idx="1"/>
          </p:nvPr>
        </p:nvSpPr>
        <p:spPr>
          <a:xfrm>
            <a:off x="152400" y="1371600"/>
            <a:ext cx="9525000" cy="4648200"/>
          </a:xfrm>
        </p:spPr>
        <p:txBody>
          <a:bodyPr>
            <a:normAutofit lnSpcReduction="10000"/>
          </a:bodyPr>
          <a:lstStyle/>
          <a:p>
            <a:pPr rtl="1">
              <a:buFont typeface="Wingdings" pitchFamily="2" charset="2"/>
              <a:buChar char="ü"/>
            </a:pPr>
            <a:r>
              <a:rPr lang="ar-SA" dirty="0" smtClean="0">
                <a:cs typeface="Arial" pitchFamily="34" charset="0"/>
              </a:rPr>
              <a:t>الجانب الاقتصادي : تستطيع المنظمة حل كل المشاكل المتعلقة بالتطبيقات البرمجية بأقل كلفة ممكنة</a:t>
            </a:r>
          </a:p>
          <a:p>
            <a:pPr rtl="1">
              <a:buFont typeface="Wingdings" pitchFamily="2" charset="2"/>
              <a:buChar char="ü"/>
            </a:pPr>
            <a:r>
              <a:rPr lang="ar-SA" dirty="0" smtClean="0">
                <a:cs typeface="Arial" pitchFamily="34" charset="0"/>
              </a:rPr>
              <a:t>سرعة التجاوب مع السوق </a:t>
            </a:r>
            <a:r>
              <a:rPr lang="en-US" b="1" dirty="0"/>
              <a:t>Market Agility</a:t>
            </a:r>
            <a:r>
              <a:rPr lang="ar-SA" dirty="0" smtClean="0">
                <a:cs typeface="Arial" pitchFamily="34" charset="0"/>
              </a:rPr>
              <a:t>: توفر الحلول في زمن أقل</a:t>
            </a:r>
          </a:p>
          <a:p>
            <a:pPr rtl="1">
              <a:buFont typeface="Wingdings" pitchFamily="2" charset="2"/>
              <a:buChar char="ü"/>
            </a:pPr>
            <a:r>
              <a:rPr lang="ar-SA" dirty="0" smtClean="0">
                <a:cs typeface="Arial" pitchFamily="34" charset="0"/>
              </a:rPr>
              <a:t>اتساع نطاق المهارات </a:t>
            </a:r>
            <a:r>
              <a:rPr lang="en-US" b="1" dirty="0"/>
              <a:t>Breadth of </a:t>
            </a:r>
            <a:r>
              <a:rPr lang="en-US" b="1" dirty="0" smtClean="0"/>
              <a:t>Skills</a:t>
            </a:r>
            <a:r>
              <a:rPr lang="en-US" dirty="0" smtClean="0"/>
              <a:t> </a:t>
            </a:r>
            <a:r>
              <a:rPr lang="ar-SA" dirty="0" smtClean="0">
                <a:cs typeface="Arial" pitchFamily="34" charset="0"/>
              </a:rPr>
              <a:t>: توفر طريقة سريعة للحصول على  المهارات والخبرات المتقدمة</a:t>
            </a:r>
          </a:p>
          <a:p>
            <a:pPr rtl="1">
              <a:buFont typeface="Wingdings" pitchFamily="2" charset="2"/>
              <a:buChar char="ü"/>
            </a:pPr>
            <a:r>
              <a:rPr lang="ar-SA" dirty="0" smtClean="0">
                <a:cs typeface="Arial" pitchFamily="34" charset="0"/>
              </a:rPr>
              <a:t>الخبرة الفنية : تمكن </a:t>
            </a:r>
            <a:r>
              <a:rPr lang="ar-SA" dirty="0">
                <a:cs typeface="Arial" pitchFamily="34" charset="0"/>
              </a:rPr>
              <a:t> </a:t>
            </a:r>
            <a:r>
              <a:rPr lang="ar-SA" dirty="0" smtClean="0">
                <a:cs typeface="Arial" pitchFamily="34" charset="0"/>
              </a:rPr>
              <a:t>من توفير احدث تكنولوجيات تقنية المعلومات للموظفين والعملاء</a:t>
            </a:r>
          </a:p>
          <a:p>
            <a:pPr rtl="1">
              <a:buFont typeface="Wingdings" pitchFamily="2" charset="2"/>
              <a:buChar char="ü"/>
            </a:pPr>
            <a:r>
              <a:rPr lang="ar-SA" dirty="0" smtClean="0">
                <a:cs typeface="Arial" pitchFamily="34" charset="0"/>
              </a:rPr>
              <a:t>التغذية الراجعة : توفر وجهة نظر خارجية أثناء التنفيذ والصيانة</a:t>
            </a:r>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8</a:t>
            </a:fld>
            <a:endParaRPr lang="en-US" smtClean="0">
              <a:cs typeface="Arial" pitchFamily="34" charset="0"/>
            </a:endParaRPr>
          </a:p>
        </p:txBody>
      </p:sp>
    </p:spTree>
    <p:extLst>
      <p:ext uri="{BB962C8B-B14F-4D97-AF65-F5344CB8AC3E}">
        <p14:creationId xmlns:p14="http://schemas.microsoft.com/office/powerpoint/2010/main" val="17515411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defRPr/>
            </a:pPr>
            <a:r>
              <a:rPr lang="ar-SA" dirty="0" smtClean="0">
                <a:cs typeface="Arial" pitchFamily="34" charset="0"/>
              </a:rPr>
              <a:t>فوائد الاستعانة </a:t>
            </a:r>
            <a:r>
              <a:rPr lang="ar-SA" dirty="0">
                <a:cs typeface="Arial" pitchFamily="34" charset="0"/>
              </a:rPr>
              <a:t>بالمصادر الخارجية</a:t>
            </a:r>
            <a:r>
              <a:rPr lang="ar-SA" dirty="0" smtClean="0"/>
              <a:t> </a:t>
            </a:r>
            <a:endParaRPr lang="en-US" dirty="0"/>
          </a:p>
        </p:txBody>
      </p:sp>
      <p:sp>
        <p:nvSpPr>
          <p:cNvPr id="9" name="Text Placeholder 5"/>
          <p:cNvSpPr>
            <a:spLocks noGrp="1"/>
          </p:cNvSpPr>
          <p:nvPr>
            <p:ph idx="1"/>
          </p:nvPr>
        </p:nvSpPr>
        <p:spPr>
          <a:xfrm>
            <a:off x="152400" y="1371600"/>
            <a:ext cx="9525000" cy="4648200"/>
          </a:xfrm>
        </p:spPr>
        <p:txBody>
          <a:bodyPr>
            <a:normAutofit/>
          </a:bodyPr>
          <a:lstStyle/>
          <a:p>
            <a:pPr rtl="1">
              <a:buFont typeface="Wingdings" pitchFamily="2" charset="2"/>
              <a:buChar char="ü"/>
            </a:pPr>
            <a:r>
              <a:rPr lang="ar-SA" dirty="0" smtClean="0">
                <a:cs typeface="Arial" pitchFamily="34" charset="0"/>
              </a:rPr>
              <a:t>أفضل الممارسات  </a:t>
            </a:r>
            <a:r>
              <a:rPr lang="en-US" b="1" dirty="0"/>
              <a:t>Best Practices</a:t>
            </a:r>
            <a:r>
              <a:rPr lang="ar-SA" dirty="0" smtClean="0">
                <a:cs typeface="Arial" pitchFamily="34" charset="0"/>
              </a:rPr>
              <a:t>: توفر الحصول على افضل الممارسات في ميدان النظم المتكاملة لإدارة موارد المؤسسات     </a:t>
            </a:r>
          </a:p>
          <a:p>
            <a:pPr rtl="1">
              <a:buFont typeface="Wingdings" pitchFamily="2" charset="2"/>
              <a:buChar char="ü"/>
            </a:pPr>
            <a:r>
              <a:rPr lang="ar-SA" dirty="0" smtClean="0">
                <a:cs typeface="Arial" pitchFamily="34" charset="0"/>
              </a:rPr>
              <a:t>قابلية التوسع </a:t>
            </a:r>
            <a:r>
              <a:rPr lang="en-US" b="1" dirty="0" smtClean="0"/>
              <a:t>Scalability</a:t>
            </a:r>
            <a:r>
              <a:rPr lang="fr-FR" b="1" dirty="0" smtClean="0"/>
              <a:t> </a:t>
            </a:r>
            <a:r>
              <a:rPr lang="ar-SA" b="1" dirty="0" smtClean="0"/>
              <a:t> </a:t>
            </a:r>
            <a:r>
              <a:rPr lang="ar-SA" dirty="0">
                <a:cs typeface="Arial" pitchFamily="34" charset="0"/>
              </a:rPr>
              <a:t>: تتيح </a:t>
            </a:r>
            <a:r>
              <a:rPr lang="ar-SA" dirty="0" smtClean="0">
                <a:cs typeface="Arial" pitchFamily="34" charset="0"/>
              </a:rPr>
              <a:t>للمنظمات توسيع خدماتها بأقل قدر ممكن من الانقطاع (عدم الاستمرارية)</a:t>
            </a:r>
          </a:p>
          <a:p>
            <a:pPr rtl="1">
              <a:buFont typeface="Wingdings" pitchFamily="2" charset="2"/>
              <a:buChar char="ü"/>
            </a:pPr>
            <a:r>
              <a:rPr lang="ar-SA" dirty="0" smtClean="0">
                <a:cs typeface="Arial" pitchFamily="34" charset="0"/>
              </a:rPr>
              <a:t>التوجه نحو العمليات </a:t>
            </a:r>
            <a:r>
              <a:rPr lang="en-US" b="1" dirty="0" smtClean="0"/>
              <a:t> Process-Oriented</a:t>
            </a:r>
            <a:r>
              <a:rPr lang="fr-FR" b="1" dirty="0" smtClean="0"/>
              <a:t> </a:t>
            </a:r>
            <a:r>
              <a:rPr lang="ar-SA" b="1" dirty="0" smtClean="0"/>
              <a:t> </a:t>
            </a:r>
            <a:r>
              <a:rPr lang="ar-SA" dirty="0">
                <a:cs typeface="Arial" pitchFamily="34" charset="0"/>
              </a:rPr>
              <a:t>: </a:t>
            </a:r>
            <a:r>
              <a:rPr lang="ar-SA" dirty="0" smtClean="0">
                <a:cs typeface="Arial" pitchFamily="34" charset="0"/>
              </a:rPr>
              <a:t>تضمن للشركة توفير حلول ذات جودة عالية في اقل وقت ممكن</a:t>
            </a:r>
          </a:p>
          <a:p>
            <a:pPr marL="0" indent="0" rtl="1"/>
            <a:endParaRPr lang="ar-EG" dirty="0" smtClean="0">
              <a:cs typeface="Arial" pitchFamily="34" charset="0"/>
            </a:endParaRPr>
          </a:p>
        </p:txBody>
      </p:sp>
      <p:sp>
        <p:nvSpPr>
          <p:cNvPr id="8196" name="Slide Number Placeholder 3"/>
          <p:cNvSpPr>
            <a:spLocks noGrp="1"/>
          </p:cNvSpPr>
          <p:nvPr>
            <p:ph type="sldNum" sz="quarter" idx="4294967295"/>
          </p:nvPr>
        </p:nvSpPr>
        <p:spPr bwMode="auto">
          <a:xfrm>
            <a:off x="0" y="6376988"/>
            <a:ext cx="571500" cy="365125"/>
          </a:xfrm>
          <a:noFill/>
          <a:ln>
            <a:miter lim="800000"/>
            <a:headEnd/>
            <a:tailEnd/>
          </a:ln>
        </p:spPr>
        <p:txBody>
          <a:bodyPr/>
          <a:lstStyle/>
          <a:p>
            <a:fld id="{4CFA5A0D-744A-410D-98F8-3583FCD5B36E}" type="slidenum">
              <a:rPr lang="ar-SA" smtClean="0">
                <a:cs typeface="Arial" pitchFamily="34" charset="0"/>
              </a:rPr>
              <a:pPr/>
              <a:t>9</a:t>
            </a:fld>
            <a:endParaRPr lang="en-US" smtClean="0">
              <a:cs typeface="Arial" pitchFamily="34" charset="0"/>
            </a:endParaRPr>
          </a:p>
        </p:txBody>
      </p:sp>
    </p:spTree>
    <p:extLst>
      <p:ext uri="{BB962C8B-B14F-4D97-AF65-F5344CB8AC3E}">
        <p14:creationId xmlns:p14="http://schemas.microsoft.com/office/powerpoint/2010/main" val="3555948759"/>
      </p:ext>
    </p:extLst>
  </p:cSld>
  <p:clrMapOvr>
    <a:masterClrMapping/>
  </p:clrMapOvr>
  <p:timing>
    <p:tnLst>
      <p:par>
        <p:cTn id="1" dur="indefinite" restart="never" nodeType="tmRoot"/>
      </p:par>
    </p:tnLst>
  </p:timing>
</p:sld>
</file>

<file path=ppt/theme/theme1.xml><?xml version="1.0" encoding="utf-8"?>
<a:theme xmlns:a="http://schemas.openxmlformats.org/drawingml/2006/main" name="Theme1">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30045</TotalTime>
  <Words>2181</Words>
  <Application>Microsoft Office PowerPoint</Application>
  <PresentationFormat>A4 Paper (210x297 mm)</PresentationFormat>
  <Paragraphs>325</Paragraphs>
  <Slides>29</Slides>
  <Notes>27</Notes>
  <HiddenSlides>0</HiddenSlides>
  <MMClips>0</MMClips>
  <ScaleCrop>false</ScaleCrop>
  <HeadingPairs>
    <vt:vector size="6" baseType="variant">
      <vt:variant>
        <vt:lpstr>نسق</vt:lpstr>
      </vt:variant>
      <vt:variant>
        <vt:i4>1</vt:i4>
      </vt:variant>
      <vt:variant>
        <vt:lpstr>خوادم OLE مضمنة</vt:lpstr>
      </vt:variant>
      <vt:variant>
        <vt:i4>1</vt:i4>
      </vt:variant>
      <vt:variant>
        <vt:lpstr>عناوين الشرائح</vt:lpstr>
      </vt:variant>
      <vt:variant>
        <vt:i4>29</vt:i4>
      </vt:variant>
    </vt:vector>
  </HeadingPairs>
  <TitlesOfParts>
    <vt:vector size="31" baseType="lpstr">
      <vt:lpstr>Theme1</vt:lpstr>
      <vt:lpstr>Photo Editor Photo</vt:lpstr>
      <vt:lpstr>عرض تقديمي في PowerPoint</vt:lpstr>
      <vt:lpstr>المحاضرة الحادي عشرة</vt:lpstr>
      <vt:lpstr>عناصر المحاضرة</vt:lpstr>
      <vt:lpstr>عناصر المحاضرة</vt:lpstr>
      <vt:lpstr>مقدمة </vt:lpstr>
      <vt:lpstr>الاستعانة بالمصادر الخارجية </vt:lpstr>
      <vt:lpstr>الاستعانة بالمصادر الخارجية </vt:lpstr>
      <vt:lpstr>فوائد الاستعانة بالمصادر الخارجية </vt:lpstr>
      <vt:lpstr>فوائد الاستعانة بالمصادر الخارجية </vt:lpstr>
      <vt:lpstr>عوائق الاستعانة بالمصادر الخارجية </vt:lpstr>
      <vt:lpstr>عوائق الاستعانة بالمصادر الخارجية </vt:lpstr>
      <vt:lpstr>الاستعانة بالمصادر الخارجية من دول أخرى</vt:lpstr>
      <vt:lpstr>الاستعانة بالمصادر الخارجية من دول أخرى</vt:lpstr>
      <vt:lpstr>على المستوى العالمي ERP اختيار مورد نظم</vt:lpstr>
      <vt:lpstr>SaaSالبرمجيات كخدمة </vt:lpstr>
      <vt:lpstr>SaaSفوائد البرمجيات كخدمة </vt:lpstr>
      <vt:lpstr>SaaSعوائق البرمجيات كخدمة </vt:lpstr>
      <vt:lpstr>SaaSانواع مزودي  البرمجيات كخدمة </vt:lpstr>
      <vt:lpstr> افضل الممارسات في الاستعانة بالمصادر الخارجية</vt:lpstr>
      <vt:lpstr> افضل الممارسات في الاستعانة بالمصادر الخارجية</vt:lpstr>
      <vt:lpstr>الاخلاقيات     </vt:lpstr>
      <vt:lpstr>الاخلاقيات     </vt:lpstr>
      <vt:lpstr>الاخلاقيات     </vt:lpstr>
      <vt:lpstr>الاخلاقيات     </vt:lpstr>
      <vt:lpstr>الاخلاقيات     </vt:lpstr>
      <vt:lpstr>ERP نظم الـ قانون اخلاقيات     </vt:lpstr>
      <vt:lpstr>ERP نظم الـ العولمة و</vt:lpstr>
      <vt:lpstr>Green Computingالحوسبة الخضراء  </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nader darawsheh</dc:creator>
  <cp:lastModifiedBy>user</cp:lastModifiedBy>
  <cp:revision>724</cp:revision>
  <cp:lastPrinted>2012-09-13T04:46:11Z</cp:lastPrinted>
  <dcterms:created xsi:type="dcterms:W3CDTF">2009-10-14T19:14:34Z</dcterms:created>
  <dcterms:modified xsi:type="dcterms:W3CDTF">2012-11-08T03:36:20Z</dcterms:modified>
</cp:coreProperties>
</file>