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28"/>
  </p:notesMasterIdLst>
  <p:sldIdLst>
    <p:sldId id="256" r:id="rId2"/>
    <p:sldId id="257"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5" r:id="rId21"/>
    <p:sldId id="284" r:id="rId22"/>
    <p:sldId id="286" r:id="rId23"/>
    <p:sldId id="287" r:id="rId24"/>
    <p:sldId id="288" r:id="rId25"/>
    <p:sldId id="289" r:id="rId26"/>
    <p:sldId id="266" r:id="rId27"/>
  </p:sldIdLst>
  <p:sldSz cx="9906000" cy="6858000" type="A4"/>
  <p:notesSz cx="6881813" cy="92964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00"/>
    <a:srgbClr val="009900"/>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5943" autoAdjust="0"/>
  </p:normalViewPr>
  <p:slideViewPr>
    <p:cSldViewPr>
      <p:cViewPr>
        <p:scale>
          <a:sx n="75" d="100"/>
          <a:sy n="75" d="100"/>
        </p:scale>
        <p:origin x="-186" y="-72"/>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rtl="0" fontAlgn="auto">
              <a:spcBef>
                <a:spcPts val="0"/>
              </a:spcBef>
              <a:spcAft>
                <a:spcPts val="0"/>
              </a:spcAft>
              <a:defRPr sz="1200">
                <a:latin typeface="+mn-lt"/>
                <a:cs typeface="+mn-cs"/>
              </a:defRPr>
            </a:lvl1pPr>
          </a:lstStyle>
          <a:p>
            <a:pPr>
              <a:defRPr/>
            </a:pPr>
            <a:fld id="{B68AF232-A92C-4B65-AB23-E9C8A09A762E}" type="datetimeFigureOut">
              <a:rPr lang="en-US"/>
              <a:pPr>
                <a:defRPr/>
              </a:pPr>
              <a:t>9/27/2012</a:t>
            </a:fld>
            <a:endParaRPr lang="en-US"/>
          </a:p>
        </p:txBody>
      </p:sp>
      <p:sp>
        <p:nvSpPr>
          <p:cNvPr id="4" name="Slide Image Placeholder 3"/>
          <p:cNvSpPr>
            <a:spLocks noGrp="1" noRot="1" noChangeAspect="1"/>
          </p:cNvSpPr>
          <p:nvPr>
            <p:ph type="sldImg" idx="2"/>
          </p:nvPr>
        </p:nvSpPr>
        <p:spPr>
          <a:xfrm>
            <a:off x="923925" y="696913"/>
            <a:ext cx="5033963"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rtl="0">
              <a:defRPr sz="1200">
                <a:latin typeface="Calibri" pitchFamily="34" charset="0"/>
                <a:cs typeface="Arial" charset="0"/>
              </a:defRPr>
            </a:lvl1pPr>
          </a:lstStyle>
          <a:p>
            <a:pPr>
              <a:defRPr/>
            </a:pPr>
            <a:fld id="{3DAADA17-2483-4889-B59F-1BBCA3C30F9E}" type="slidenum">
              <a:rPr lang="ar-SA"/>
              <a:pPr>
                <a:defRPr/>
              </a:pPr>
              <a:t>‹#›</a:t>
            </a:fld>
            <a:endParaRPr lang="en-US"/>
          </a:p>
        </p:txBody>
      </p:sp>
    </p:spTree>
    <p:extLst>
      <p:ext uri="{BB962C8B-B14F-4D97-AF65-F5344CB8AC3E}">
        <p14:creationId xmlns:p14="http://schemas.microsoft.com/office/powerpoint/2010/main" xmlns="" val="1415720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5"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Slide Number Placeholder 5"/>
          <p:cNvSpPr>
            <a:spLocks noGrp="1"/>
          </p:cNvSpPr>
          <p:nvPr>
            <p:ph type="sldNum" sz="quarter" idx="10"/>
          </p:nvPr>
        </p:nvSpPr>
        <p:spPr>
          <a:xfrm>
            <a:off x="4927600" y="6356350"/>
            <a:ext cx="482600" cy="365125"/>
          </a:xfrm>
        </p:spPr>
        <p:txBody>
          <a:bodyPr/>
          <a:lstStyle>
            <a:lvl1pPr>
              <a:defRPr/>
            </a:lvl1pPr>
          </a:lstStyle>
          <a:p>
            <a:pPr>
              <a:defRPr/>
            </a:pPr>
            <a:fld id="{5B26AE43-3E08-4616-98C4-136B1E9FD18E}" type="slidenum">
              <a:rPr lang="ar-SA" smtClean="0"/>
              <a:pPr>
                <a:defRPr/>
              </a:pPr>
              <a:t>‹#›</a:t>
            </a:fld>
            <a:endParaRPr lang="en-US"/>
          </a:p>
        </p:txBody>
      </p:sp>
      <p:sp>
        <p:nvSpPr>
          <p:cNvPr id="8"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61CCD6AD-061D-46E4-AE3F-FBD5C686293F}" type="slidenum">
              <a:rPr lang="ar-SA"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3522CE3D-7C42-4041-A569-8159773A4A57}" type="slidenum">
              <a:rPr lang="ar-SA"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9"/>
          <p:cNvSpPr/>
          <p:nvPr/>
        </p:nvSpPr>
        <p:spPr>
          <a:xfrm>
            <a:off x="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
        <p:nvSpPr>
          <p:cNvPr id="2" name="Title 1"/>
          <p:cNvSpPr>
            <a:spLocks noGrp="1"/>
          </p:cNvSpPr>
          <p:nvPr>
            <p:ph type="ctrTitle"/>
          </p:nvPr>
        </p:nvSpPr>
        <p:spPr>
          <a:xfrm>
            <a:off x="742950" y="2130426"/>
            <a:ext cx="8420100" cy="1470025"/>
          </a:xfrm>
        </p:spPr>
        <p:txBody>
          <a:bodyPr/>
          <a:lstStyle>
            <a:lvl1pPr algn="ctr" rtl="1">
              <a:defRPr>
                <a:solidFill>
                  <a:schemeClr val="accent1">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rtl="1">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Slide Number Placeholder 5"/>
          <p:cNvSpPr>
            <a:spLocks noGrp="1"/>
          </p:cNvSpPr>
          <p:nvPr>
            <p:ph type="sldNum" sz="quarter" idx="10"/>
          </p:nvPr>
        </p:nvSpPr>
        <p:spPr>
          <a:xfrm>
            <a:off x="2185988" y="6356350"/>
            <a:ext cx="482600" cy="365125"/>
          </a:xfrm>
        </p:spPr>
        <p:txBody>
          <a:bodyPr/>
          <a:lstStyle>
            <a:lvl1pPr>
              <a:defRPr/>
            </a:lvl1pPr>
          </a:lstStyle>
          <a:p>
            <a:pPr>
              <a:defRPr/>
            </a:pPr>
            <a:fld id="{5B26AE43-3E08-4616-98C4-136B1E9FD18E}"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a:xfrm>
            <a:off x="457200" y="152400"/>
            <a:ext cx="8915400" cy="1143000"/>
          </a:xfrm>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Slide Number Placeholder 6"/>
          <p:cNvSpPr>
            <a:spLocks noGrp="1"/>
          </p:cNvSpPr>
          <p:nvPr>
            <p:ph type="sldNum" sz="quarter" idx="14"/>
          </p:nvPr>
        </p:nvSpPr>
        <p:spPr/>
        <p:txBody>
          <a:bodyPr/>
          <a:lstStyle>
            <a:lvl1pPr>
              <a:defRPr/>
            </a:lvl1pPr>
          </a:lstStyle>
          <a:p>
            <a:pPr>
              <a:defRPr/>
            </a:pPr>
            <a:fld id="{643C7BCF-B514-4FDA-BD5D-B01C5F4DF2F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Rectangle 7"/>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11"/>
          <p:cNvCxnSpPr/>
          <p:nvPr userDrawn="1"/>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BAAF7CB2-BE03-4402-9FD0-12AA0632DEEA}" type="slidenum">
              <a:rPr lang="ar-SA"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17F0268F-3024-4A02-9424-3C9CE2A9FDE0}" type="slidenum">
              <a:rPr lang="ar-SA"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029" name="Group 7"/>
          <p:cNvGrpSpPr>
            <a:grpSpLocks/>
          </p:cNvGrpSpPr>
          <p:nvPr/>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37" name="Picture 2" descr="http://kfu.files.googlepages.com/newKFUlogo.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algn="ctr" rtl="0">
              <a:defRPr sz="1200" dirty="0">
                <a:solidFill>
                  <a:schemeClr val="bg1"/>
                </a:solidFill>
                <a:latin typeface="Calibri" pitchFamily="34" charset="0"/>
                <a:cs typeface="Arial" charset="0"/>
              </a:defRPr>
            </a:lvl1pPr>
          </a:lstStyle>
          <a:p>
            <a:pPr>
              <a:defRPr/>
            </a:pPr>
            <a:fld id="{144F2310-6C32-4E4F-9F42-D767CBBD31B0}" type="slidenum">
              <a:rPr lang="ar-SA" smtClean="0"/>
              <a:pPr>
                <a:defRPr/>
              </a:pPr>
              <a:t>‹#›</a:t>
            </a:fld>
            <a:endParaRPr lang="en-US"/>
          </a:p>
        </p:txBody>
      </p:sp>
      <p:sp>
        <p:nvSpPr>
          <p:cNvPr id="16" name="Rectangle 15"/>
          <p:cNvSpPr/>
          <p:nvPr/>
        </p:nvSpPr>
        <p:spPr>
          <a:xfrm>
            <a:off x="6477000" y="6519863"/>
            <a:ext cx="1928813"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King Faisal University</a:t>
            </a:r>
          </a:p>
        </p:txBody>
      </p:sp>
      <p:sp>
        <p:nvSpPr>
          <p:cNvPr id="17" name="Rectangle 16"/>
          <p:cNvSpPr/>
          <p:nvPr/>
        </p:nvSpPr>
        <p:spPr>
          <a:xfrm>
            <a:off x="6745288" y="6291263"/>
            <a:ext cx="1408112" cy="338137"/>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033" name="Picture 17" descr="logo EDE.png"/>
          <p:cNvPicPr>
            <a:picLocks noChangeAspect="1"/>
          </p:cNvPicPr>
          <p:nvPr/>
        </p:nvPicPr>
        <p:blipFill>
          <a:blip r:embed="rId16" cstate="print"/>
          <a:srcRect/>
          <a:stretch>
            <a:fillRect/>
          </a:stretch>
        </p:blipFill>
        <p:spPr bwMode="auto">
          <a:xfrm>
            <a:off x="304800" y="5791200"/>
            <a:ext cx="838200" cy="938213"/>
          </a:xfrm>
          <a:prstGeom prst="rect">
            <a:avLst/>
          </a:prstGeom>
          <a:noFill/>
          <a:ln w="9525">
            <a:noFill/>
            <a:miter lim="800000"/>
            <a:headEnd/>
            <a:tailEnd/>
          </a:ln>
        </p:spPr>
      </p:pic>
      <p:sp>
        <p:nvSpPr>
          <p:cNvPr id="19" name="Rectangle 18"/>
          <p:cNvSpPr/>
          <p:nvPr/>
        </p:nvSpPr>
        <p:spPr>
          <a:xfrm>
            <a:off x="914400" y="6581775"/>
            <a:ext cx="3116263" cy="276225"/>
          </a:xfrm>
          <a:prstGeom prst="rect">
            <a:avLst/>
          </a:prstGeom>
        </p:spPr>
        <p:txBody>
          <a:bodyPr wrap="none">
            <a:spAutoFit/>
          </a:bodyPr>
          <a:lstStyle/>
          <a:p>
            <a:pPr algn="l" rtl="0" fontAlgn="auto">
              <a:spcBef>
                <a:spcPts val="0"/>
              </a:spcBef>
              <a:spcAft>
                <a:spcPts val="0"/>
              </a:spcAft>
              <a:defRPr/>
            </a:pPr>
            <a:r>
              <a:rPr lang="en-US" sz="1200" dirty="0">
                <a:solidFill>
                  <a:schemeClr val="bg1"/>
                </a:solidFill>
                <a:latin typeface="+mn-lt"/>
                <a:cs typeface="+mn-cs"/>
              </a:rPr>
              <a:t>Deanship of E-Learning and Distance Education</a:t>
            </a:r>
          </a:p>
        </p:txBody>
      </p:sp>
      <p:sp>
        <p:nvSpPr>
          <p:cNvPr id="20" name="Rectangle 19"/>
          <p:cNvSpPr/>
          <p:nvPr/>
        </p:nvSpPr>
        <p:spPr>
          <a:xfrm>
            <a:off x="1182688" y="6291263"/>
            <a:ext cx="2795958" cy="338554"/>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عمادة </a:t>
            </a:r>
            <a:r>
              <a:rPr lang="ar-SA" sz="1600" b="1" dirty="0" smtClean="0">
                <a:solidFill>
                  <a:schemeClr val="bg1"/>
                </a:solidFill>
                <a:latin typeface="+mn-lt"/>
                <a:cs typeface="+mn-cs"/>
              </a:rPr>
              <a:t>التعلم الإلكتروني والتعليم </a:t>
            </a:r>
            <a:r>
              <a:rPr lang="ar-SA" sz="1600" b="1" dirty="0">
                <a:solidFill>
                  <a:schemeClr val="bg1"/>
                </a:solidFill>
                <a:latin typeface="+mn-lt"/>
                <a:cs typeface="+mn-cs"/>
              </a:rPr>
              <a:t>عن بعد</a:t>
            </a:r>
            <a:endParaRPr lang="en-US" sz="1600" b="1" dirty="0">
              <a:solidFill>
                <a:schemeClr val="bg1"/>
              </a:solidFill>
              <a:latin typeface="+mn-lt"/>
              <a:cs typeface="+mn-cs"/>
            </a:endParaRPr>
          </a:p>
        </p:txBody>
      </p:sp>
      <p:sp>
        <p:nvSpPr>
          <p:cNvPr id="14" name="Rectangle 13"/>
          <p:cNvSpPr/>
          <p:nvPr/>
        </p:nvSpPr>
        <p:spPr>
          <a:xfrm>
            <a:off x="8312984" y="6578367"/>
            <a:ext cx="1659429" cy="338554"/>
          </a:xfrm>
          <a:prstGeom prst="rect">
            <a:avLst/>
          </a:prstGeom>
        </p:spPr>
        <p:txBody>
          <a:bodyPr wrap="none">
            <a:spAutoFit/>
          </a:bodyPr>
          <a:lstStyle/>
          <a:p>
            <a:pPr algn="ctr" rtl="1" fontAlgn="auto">
              <a:spcBef>
                <a:spcPts val="0"/>
              </a:spcBef>
              <a:spcAft>
                <a:spcPts val="0"/>
              </a:spcAft>
              <a:defRPr/>
            </a:pPr>
            <a:r>
              <a:rPr lang="ar-SA" sz="1600" b="1" dirty="0" smtClean="0">
                <a:solidFill>
                  <a:schemeClr val="bg1"/>
                </a:solidFill>
                <a:latin typeface="+mn-lt"/>
                <a:cs typeface="+mn-cs"/>
              </a:rPr>
              <a:t>د/ أحمد</a:t>
            </a:r>
            <a:r>
              <a:rPr lang="ar-SA" sz="1600" b="1" baseline="0" dirty="0" smtClean="0">
                <a:solidFill>
                  <a:schemeClr val="bg1"/>
                </a:solidFill>
                <a:latin typeface="+mn-lt"/>
                <a:cs typeface="+mn-cs"/>
              </a:rPr>
              <a:t> محمد الشريف</a:t>
            </a:r>
            <a:endParaRPr lang="en-US" sz="1600" b="1" dirty="0">
              <a:solidFill>
                <a:schemeClr val="bg1"/>
              </a:solidFill>
              <a:latin typeface="+mn-lt"/>
              <a:cs typeface="+mn-cs"/>
            </a:endParaRPr>
          </a:p>
        </p:txBody>
      </p:sp>
      <p:sp>
        <p:nvSpPr>
          <p:cNvPr id="21" name="Rectangle 9"/>
          <p:cNvSpPr/>
          <p:nvPr userDrawn="1"/>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2" name="Rectangle 21"/>
          <p:cNvSpPr/>
          <p:nvPr userDrawn="1"/>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23" name="Straight Connector 11"/>
          <p:cNvCxnSpPr/>
          <p:nvPr userDrawn="1"/>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61" r:id="rId12"/>
    <p:sldLayoutId id="2147483863" r:id="rId13"/>
  </p:sldLayoutIdLst>
  <p:hf hdr="0" ftr="0" dt="0"/>
  <p:txStyles>
    <p:titleStyle>
      <a:lvl1pPr algn="r" rtl="0" eaLnBrk="1" fontAlgn="base" hangingPunct="1">
        <a:spcBef>
          <a:spcPct val="0"/>
        </a:spcBef>
        <a:spcAft>
          <a:spcPct val="0"/>
        </a:spcAft>
        <a:defRPr sz="4400" kern="1200">
          <a:solidFill>
            <a:srgbClr val="376092"/>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p:titleStyle>
    <p:bodyStyle>
      <a:lvl1pPr marL="342900" indent="-342900" algn="r" rtl="0" eaLnBrk="1" fontAlgn="base" hangingPunct="1">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1" fontAlgn="base" hangingPunct="1">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1" fontAlgn="base" hangingPunct="1">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6148" name="Slide Number Placeholder 3"/>
          <p:cNvSpPr>
            <a:spLocks noGrp="1"/>
          </p:cNvSpPr>
          <p:nvPr>
            <p:ph type="sldNum" sz="quarter" idx="10"/>
          </p:nvPr>
        </p:nvSpPr>
        <p:spPr bwMode="auto">
          <a:noFill/>
          <a:ln>
            <a:miter lim="800000"/>
            <a:headEnd/>
            <a:tailEnd/>
          </a:ln>
        </p:spPr>
        <p:txBody>
          <a:bodyPr/>
          <a:lstStyle/>
          <a:p>
            <a:fld id="{F32DF563-6BF1-4649-A788-EFDF8B1035AC}"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151" name="Subtitle 2"/>
          <p:cNvSpPr txBox="1">
            <a:spLocks/>
          </p:cNvSpPr>
          <p:nvPr/>
        </p:nvSpPr>
        <p:spPr bwMode="auto">
          <a:xfrm>
            <a:off x="5562600" y="4648200"/>
            <a:ext cx="4006850" cy="1066800"/>
          </a:xfrm>
          <a:prstGeom prst="rect">
            <a:avLst/>
          </a:prstGeom>
          <a:noFill/>
          <a:ln w="9525">
            <a:noFill/>
            <a:miter lim="800000"/>
            <a:headEnd/>
            <a:tailEnd/>
          </a:ln>
        </p:spPr>
        <p:txBody>
          <a:bodyPr/>
          <a:lstStyle/>
          <a:p>
            <a:pPr algn="ctr" rtl="0">
              <a:spcBef>
                <a:spcPct val="20000"/>
              </a:spcBef>
              <a:buFont typeface="Arial" pitchFamily="34" charset="0"/>
              <a:buNone/>
            </a:pPr>
            <a:r>
              <a:rPr lang="ar-EG" sz="2800" b="1">
                <a:solidFill>
                  <a:srgbClr val="898989"/>
                </a:solidFill>
                <a:latin typeface="Calibri" pitchFamily="34" charset="0"/>
              </a:rPr>
              <a:t>نظام التعليم المطور للانتساب</a:t>
            </a:r>
            <a:endParaRPr lang="en-US" sz="2800" b="1">
              <a:solidFill>
                <a:srgbClr val="898989"/>
              </a:solidFill>
              <a:latin typeface="Calibri" pitchFamily="34" charset="0"/>
            </a:endParaRPr>
          </a:p>
          <a:p>
            <a:pPr algn="ctr" rtl="0">
              <a:spcBef>
                <a:spcPct val="20000"/>
              </a:spcBef>
              <a:buFont typeface="Arial" pitchFamily="34" charset="0"/>
              <a:buNone/>
            </a:pPr>
            <a:r>
              <a:rPr lang="ar-EG" sz="2600">
                <a:solidFill>
                  <a:srgbClr val="898989"/>
                </a:solidFill>
                <a:latin typeface="Calibri" pitchFamily="34" charset="0"/>
              </a:rPr>
              <a:t>كلية</a:t>
            </a:r>
            <a:r>
              <a:rPr lang="ar-SA" sz="2600">
                <a:solidFill>
                  <a:srgbClr val="898989"/>
                </a:solidFill>
                <a:latin typeface="Calibri" pitchFamily="34" charset="0"/>
              </a:rPr>
              <a:t> إدارة الأعمال</a:t>
            </a:r>
          </a:p>
          <a:p>
            <a:pPr algn="ctr" rtl="0">
              <a:spcBef>
                <a:spcPct val="20000"/>
              </a:spcBef>
              <a:buFont typeface="Arial" pitchFamily="34" charset="0"/>
              <a:buNone/>
            </a:pPr>
            <a:r>
              <a:rPr lang="ar-EG" sz="2600">
                <a:solidFill>
                  <a:srgbClr val="898989"/>
                </a:solidFill>
                <a:latin typeface="Calibri" pitchFamily="34" charset="0"/>
              </a:rPr>
              <a:t>قسم</a:t>
            </a:r>
            <a:r>
              <a:rPr lang="ar-SA" sz="2600">
                <a:solidFill>
                  <a:srgbClr val="898989"/>
                </a:solidFill>
                <a:latin typeface="Calibri" pitchFamily="34" charset="0"/>
              </a:rPr>
              <a:t> نظم المعلومات الإدارية</a:t>
            </a:r>
            <a:endParaRPr lang="en-US" sz="2600">
              <a:solidFill>
                <a:srgbClr val="898989"/>
              </a:solidFill>
              <a:latin typeface="Calibri" pitchFamily="34" charset="0"/>
            </a:endParaRPr>
          </a:p>
        </p:txBody>
      </p:sp>
      <p:grpSp>
        <p:nvGrpSpPr>
          <p:cNvPr id="6152"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6157"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154" name="Title 1"/>
          <p:cNvSpPr txBox="1">
            <a:spLocks/>
          </p:cNvSpPr>
          <p:nvPr/>
        </p:nvSpPr>
        <p:spPr bwMode="auto">
          <a:xfrm>
            <a:off x="457200" y="2819400"/>
            <a:ext cx="5105400" cy="1546225"/>
          </a:xfrm>
          <a:prstGeom prst="rect">
            <a:avLst/>
          </a:prstGeom>
          <a:noFill/>
          <a:ln w="9525">
            <a:noFill/>
            <a:miter lim="800000"/>
            <a:headEnd/>
            <a:tailEnd/>
          </a:ln>
        </p:spPr>
        <p:txBody>
          <a:bodyPr anchor="ctr"/>
          <a:lstStyle/>
          <a:p>
            <a:pPr algn="l">
              <a:lnSpc>
                <a:spcPct val="80000"/>
              </a:lnSpc>
            </a:pPr>
            <a:r>
              <a:rPr lang="ar-SA" sz="3700" b="1" dirty="0" smtClean="0">
                <a:solidFill>
                  <a:srgbClr val="376092"/>
                </a:solidFill>
                <a:latin typeface="AYM Wadiy S_U normal."/>
                <a:cs typeface="Times New Roman" pitchFamily="18" charset="0"/>
              </a:rPr>
              <a:t>النظم المتكاملة للمؤسسات </a:t>
            </a:r>
          </a:p>
          <a:p>
            <a:pPr algn="l">
              <a:lnSpc>
                <a:spcPct val="80000"/>
              </a:lnSpc>
            </a:pPr>
            <a:r>
              <a:rPr lang="ar-SA" sz="2600" b="1" dirty="0" err="1" smtClean="0">
                <a:solidFill>
                  <a:srgbClr val="7F7F7F"/>
                </a:solidFill>
                <a:latin typeface="Calibri" pitchFamily="34" charset="0"/>
                <a:cs typeface="Times New Roman" pitchFamily="18" charset="0"/>
              </a:rPr>
              <a:t>د</a:t>
            </a:r>
            <a:r>
              <a:rPr lang="ar-SA" sz="2600" b="1" dirty="0" err="1">
                <a:solidFill>
                  <a:srgbClr val="7F7F7F"/>
                </a:solidFill>
                <a:latin typeface="Calibri" pitchFamily="34" charset="0"/>
                <a:cs typeface="Times New Roman" pitchFamily="18" charset="0"/>
              </a:rPr>
              <a:t>.</a:t>
            </a:r>
            <a:r>
              <a:rPr lang="ar-SA" sz="2600" b="1" dirty="0">
                <a:solidFill>
                  <a:srgbClr val="7F7F7F"/>
                </a:solidFill>
                <a:latin typeface="Calibri" pitchFamily="34" charset="0"/>
                <a:cs typeface="Times New Roman" pitchFamily="18" charset="0"/>
              </a:rPr>
              <a:t> أحمد محمد الشريف</a:t>
            </a:r>
            <a:endParaRPr lang="en-US" sz="2600" b="1" dirty="0">
              <a:solidFill>
                <a:srgbClr val="7F7F7F"/>
              </a:solidFill>
              <a:latin typeface="Calibri" pitchFamily="34" charset="0"/>
            </a:endParaRPr>
          </a:p>
        </p:txBody>
      </p:sp>
      <p:sp>
        <p:nvSpPr>
          <p:cNvPr id="6155"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D3AFDE04-9E13-4098-9D71-DE8B5A55B69D}"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   العمليات التجارية  و مستودعات المعلومات</a:t>
            </a:r>
            <a:r>
              <a:rPr lang="en-US" dirty="0" smtClean="0"/>
              <a:t/>
            </a:r>
            <a:br>
              <a:rPr lang="en-US" dirty="0" smtClean="0"/>
            </a:br>
            <a:r>
              <a:rPr lang="en-US" dirty="0"/>
              <a:t>Business Process and Silos</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تعتبر إعادة هندسة العمليات التجارية  </a:t>
            </a:r>
            <a:r>
              <a:rPr lang="en-US" dirty="0" smtClean="0"/>
              <a:t> BPR</a:t>
            </a:r>
            <a:r>
              <a:rPr lang="ar-SA" dirty="0" smtClean="0"/>
              <a:t> </a:t>
            </a:r>
            <a:r>
              <a:rPr lang="en-US" dirty="0" smtClean="0"/>
              <a:t> </a:t>
            </a:r>
            <a:r>
              <a:rPr lang="ar-SA" dirty="0" smtClean="0"/>
              <a:t>من المشاكل التي نجمت عن مستودعات المعلومات  </a:t>
            </a:r>
          </a:p>
          <a:p>
            <a:pPr marL="457200" indent="-457200" rtl="1">
              <a:buFont typeface="Wingdings" pitchFamily="2" charset="2"/>
              <a:buChar char="ü"/>
            </a:pPr>
            <a:r>
              <a:rPr lang="ar-SA" dirty="0" smtClean="0"/>
              <a:t>تتطلب العمليات التجارية المتعددة الوظائف أشخاص وموارد من مختلف الأقسام الوظيفية التي تعمل مع بعضها البعض وتشارك في المعلومات في كل مستويات المنظمة</a:t>
            </a:r>
          </a:p>
          <a:p>
            <a:pPr marL="457200" indent="-457200" rtl="1">
              <a:buFont typeface="Wingdings" pitchFamily="2" charset="2"/>
              <a:buChar char="ü"/>
            </a:pPr>
            <a:r>
              <a:rPr lang="ar-SA" dirty="0" smtClean="0"/>
              <a:t>يساهم  الهيكل التنظيمي متعدد الوظائف  في تقسيم مستودعات المعلومات الوظيفية وذلك بفتح تدفق المعلومات بين مختلف الأقسام</a:t>
            </a:r>
          </a:p>
          <a:p>
            <a:pPr marL="457200" indent="-457200" rtl="1">
              <a:buFont typeface="Wingdings" pitchFamily="2" charset="2"/>
              <a:buChar char="ü"/>
            </a:pPr>
            <a:endParaRPr lang="ar-SA" dirty="0" smtClean="0"/>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a:t>
            </a:fld>
            <a:endParaRPr lang="en-US" smtClean="0">
              <a:cs typeface="Arial" pitchFamily="34" charset="0"/>
            </a:endParaRPr>
          </a:p>
        </p:txBody>
      </p:sp>
    </p:spTree>
    <p:extLst>
      <p:ext uri="{BB962C8B-B14F-4D97-AF65-F5344CB8AC3E}">
        <p14:creationId xmlns:p14="http://schemas.microsoft.com/office/powerpoint/2010/main" xmlns="" val="2398276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   العمليات التجارية  و مستودعات المعلومات</a:t>
            </a:r>
            <a:r>
              <a:rPr lang="en-US" dirty="0" smtClean="0"/>
              <a:t/>
            </a:r>
            <a:br>
              <a:rPr lang="en-US" dirty="0" smtClean="0"/>
            </a:br>
            <a:r>
              <a:rPr lang="en-US" dirty="0"/>
              <a:t>Business Process and Silos</a:t>
            </a:r>
            <a:br>
              <a:rPr lang="en-US" dirty="0"/>
            </a:b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11</a:t>
            </a:fld>
            <a:endParaRPr lang="en-US" smtClean="0">
              <a:cs typeface="Arial" pitchFamily="34" charset="0"/>
            </a:endParaRPr>
          </a:p>
        </p:txBody>
      </p:sp>
      <p:graphicFrame>
        <p:nvGraphicFramePr>
          <p:cNvPr id="3" name="Content Placeholder 2"/>
          <p:cNvGraphicFramePr>
            <a:graphicFrameLocks noGrp="1" noChangeAspect="1"/>
          </p:cNvGraphicFramePr>
          <p:nvPr>
            <p:ph idx="1"/>
            <p:extLst>
              <p:ext uri="{D42A27DB-BD31-4B8C-83A1-F6EECF244321}">
                <p14:modId xmlns:p14="http://schemas.microsoft.com/office/powerpoint/2010/main" xmlns="" val="2013607606"/>
              </p:ext>
            </p:extLst>
          </p:nvPr>
        </p:nvGraphicFramePr>
        <p:xfrm>
          <a:off x="1520031" y="2209800"/>
          <a:ext cx="6865938" cy="3306763"/>
        </p:xfrm>
        <a:graphic>
          <a:graphicData uri="http://schemas.openxmlformats.org/presentationml/2006/ole">
            <p:oleObj spid="_x0000_s2066" name="Photo Editor Photo" r:id="rId3" imgW="6866215" imgH="3306667" progId="">
              <p:embed/>
            </p:oleObj>
          </a:graphicData>
        </a:graphic>
      </p:graphicFrame>
      <p:sp>
        <p:nvSpPr>
          <p:cNvPr id="4" name="Rectangle 3"/>
          <p:cNvSpPr/>
          <p:nvPr/>
        </p:nvSpPr>
        <p:spPr>
          <a:xfrm>
            <a:off x="3124200" y="1600200"/>
            <a:ext cx="3441968" cy="369332"/>
          </a:xfrm>
          <a:prstGeom prst="rect">
            <a:avLst/>
          </a:prstGeom>
        </p:spPr>
        <p:txBody>
          <a:bodyPr wrap="none">
            <a:spAutoFit/>
          </a:bodyPr>
          <a:lstStyle/>
          <a:p>
            <a:r>
              <a:rPr lang="en-US" dirty="0"/>
              <a:t>Matrix Structure of Organization</a:t>
            </a:r>
          </a:p>
        </p:txBody>
      </p:sp>
    </p:spTree>
    <p:extLst>
      <p:ext uri="{BB962C8B-B14F-4D97-AF65-F5344CB8AC3E}">
        <p14:creationId xmlns:p14="http://schemas.microsoft.com/office/powerpoint/2010/main" xmlns="" val="3165171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   مراحل تطور نظم المعلومات في المنظمات </a:t>
            </a:r>
            <a:r>
              <a:rPr lang="en-US" dirty="0" smtClean="0"/>
              <a:t/>
            </a:r>
            <a:br>
              <a:rPr lang="en-US" dirty="0" smtClean="0"/>
            </a:br>
            <a:r>
              <a:rPr lang="en-US" sz="3200" dirty="0"/>
              <a:t>Evolution of Information Systems in Organizations</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t>تعتبر المجالات الوظيفية للمنظمة مثل المبيعات والانتاج وشئون الموظفين ذات أهمية قصوى وذلك لأنها تزود المنظمة بهيكلة تمكن من  تشغيلها بسلاسة وفاعلية</a:t>
            </a:r>
          </a:p>
          <a:p>
            <a:pPr marL="457200" indent="-457200" rtl="1">
              <a:buFont typeface="Wingdings" pitchFamily="2" charset="2"/>
              <a:buChar char="ü"/>
            </a:pPr>
            <a:r>
              <a:rPr lang="ar-SA" dirty="0" smtClean="0"/>
              <a:t>تعتبر نظم المعلومات المبنية على مستودعات المعلومات  غير فعالة وغير دقيقة ومكلفة  لأنه ينجم عنها اختناقات في انسياب المعلومات </a:t>
            </a:r>
            <a:r>
              <a:rPr lang="en-US" dirty="0" smtClean="0"/>
              <a:t>Bottlenecks</a:t>
            </a:r>
            <a:r>
              <a:rPr lang="ar-SA" dirty="0" smtClean="0"/>
              <a:t> لكل المستخدمين مما يسبب عدم توفر الملومات في الوقت الحقيقي</a:t>
            </a:r>
          </a:p>
          <a:p>
            <a:pPr marL="457200" indent="-457200" rtl="1">
              <a:buFont typeface="Wingdings" pitchFamily="2" charset="2"/>
              <a:buChar char="ü"/>
            </a:pPr>
            <a:r>
              <a:rPr lang="ar-SA" dirty="0" smtClean="0"/>
              <a:t>يوحي تطور نظم المعلومات بأن دورها يكمن دوما  في دعم تطور حاجيات المنظمات من المعلومات </a:t>
            </a:r>
          </a:p>
          <a:p>
            <a:pPr marL="457200" indent="-457200" rtl="1">
              <a:buFont typeface="Wingdings" pitchFamily="2" charset="2"/>
              <a:buChar char="ü"/>
            </a:pPr>
            <a:endParaRPr lang="ar-SA" dirty="0" smtClean="0"/>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12</a:t>
            </a:fld>
            <a:endParaRPr lang="en-US" smtClean="0">
              <a:cs typeface="Arial" pitchFamily="34" charset="0"/>
            </a:endParaRPr>
          </a:p>
        </p:txBody>
      </p:sp>
    </p:spTree>
    <p:extLst>
      <p:ext uri="{BB962C8B-B14F-4D97-AF65-F5344CB8AC3E}">
        <p14:creationId xmlns:p14="http://schemas.microsoft.com/office/powerpoint/2010/main" xmlns="" val="1760656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   مراحل تطور نظم المعلومات في المنظمات </a:t>
            </a:r>
            <a:r>
              <a:rPr lang="en-US" dirty="0" smtClean="0"/>
              <a:t/>
            </a:r>
            <a:br>
              <a:rPr lang="en-US" dirty="0" smtClean="0"/>
            </a:br>
            <a:r>
              <a:rPr lang="en-US" sz="3200" dirty="0"/>
              <a:t>Evolution of Information Systems in Organizations</a:t>
            </a:r>
            <a:r>
              <a:rPr lang="en-US" dirty="0"/>
              <a:t/>
            </a:r>
            <a:br>
              <a:rPr lang="en-US" dirty="0"/>
            </a:b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13</a:t>
            </a:fld>
            <a:endParaRPr lang="en-US" smtClean="0">
              <a:cs typeface="Arial" pitchFamily="34" charset="0"/>
            </a:endParaRPr>
          </a:p>
        </p:txBody>
      </p:sp>
      <p:graphicFrame>
        <p:nvGraphicFramePr>
          <p:cNvPr id="3" name="Content Placeholder 2"/>
          <p:cNvGraphicFramePr>
            <a:graphicFrameLocks noGrp="1" noChangeAspect="1"/>
          </p:cNvGraphicFramePr>
          <p:nvPr>
            <p:ph idx="1"/>
            <p:extLst>
              <p:ext uri="{D42A27DB-BD31-4B8C-83A1-F6EECF244321}">
                <p14:modId xmlns:p14="http://schemas.microsoft.com/office/powerpoint/2010/main" xmlns="" val="4124816898"/>
              </p:ext>
            </p:extLst>
          </p:nvPr>
        </p:nvGraphicFramePr>
        <p:xfrm>
          <a:off x="1447800" y="1524000"/>
          <a:ext cx="4695551" cy="4525963"/>
        </p:xfrm>
        <a:graphic>
          <a:graphicData uri="http://schemas.openxmlformats.org/presentationml/2006/ole">
            <p:oleObj spid="_x0000_s3088" name="Photo Editor Photo" r:id="rId3" imgW="5494496" imgH="5296359" progId="">
              <p:embed/>
            </p:oleObj>
          </a:graphicData>
        </a:graphic>
      </p:graphicFrame>
      <p:sp>
        <p:nvSpPr>
          <p:cNvPr id="4" name="Rectangle 3"/>
          <p:cNvSpPr/>
          <p:nvPr/>
        </p:nvSpPr>
        <p:spPr>
          <a:xfrm>
            <a:off x="6172200" y="1676400"/>
            <a:ext cx="3429144" cy="369332"/>
          </a:xfrm>
          <a:prstGeom prst="rect">
            <a:avLst/>
          </a:prstGeom>
        </p:spPr>
        <p:txBody>
          <a:bodyPr wrap="none">
            <a:spAutoFit/>
          </a:bodyPr>
          <a:lstStyle/>
          <a:p>
            <a:r>
              <a:rPr lang="en-US" dirty="0"/>
              <a:t>Functional Silos in Organization</a:t>
            </a:r>
          </a:p>
        </p:txBody>
      </p:sp>
    </p:spTree>
    <p:extLst>
      <p:ext uri="{BB962C8B-B14F-4D97-AF65-F5344CB8AC3E}">
        <p14:creationId xmlns:p14="http://schemas.microsoft.com/office/powerpoint/2010/main" xmlns="" val="2782240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معماريات  نظم المعلومات في المنظمات </a:t>
            </a:r>
            <a:r>
              <a:rPr lang="en-US" dirty="0" smtClean="0"/>
              <a:t/>
            </a:r>
            <a:br>
              <a:rPr lang="en-US" dirty="0" smtClean="0"/>
            </a:br>
            <a:r>
              <a:rPr lang="en-US" sz="3200" dirty="0"/>
              <a:t>IS Architectures</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t>لقد أدى التطور السريع في تكنولوجيا المعلومات وتكنولوجيا الشبكات بالإضافة الى الديناميكية التنظيمية </a:t>
            </a:r>
            <a:r>
              <a:rPr lang="en-US" dirty="0" smtClean="0"/>
              <a:t>Organizational Dynamics </a:t>
            </a:r>
            <a:r>
              <a:rPr lang="ar-SA" dirty="0" smtClean="0"/>
              <a:t>  الى ظهور نماذج جديدة لنظم المعلومات</a:t>
            </a:r>
          </a:p>
          <a:p>
            <a:pPr marL="457200" indent="-457200" rtl="1">
              <a:buFont typeface="Wingdings" pitchFamily="2" charset="2"/>
              <a:buChar char="ü"/>
            </a:pPr>
            <a:r>
              <a:rPr lang="ar-SA" dirty="0" smtClean="0"/>
              <a:t>تستعمل النظم المبنية على تكنولوجيا الويب معماريات موزعة </a:t>
            </a:r>
            <a:r>
              <a:rPr lang="en-US" dirty="0" smtClean="0"/>
              <a:t>Distributed Architectures</a:t>
            </a:r>
            <a:r>
              <a:rPr lang="ar-SA" dirty="0" smtClean="0"/>
              <a:t>  والتي تسمح بالمشاركة في التطبيقات والبيانات بين العميل والخوادم </a:t>
            </a:r>
          </a:p>
          <a:p>
            <a:pPr marL="457200" indent="-457200" rtl="1">
              <a:buFont typeface="Wingdings" pitchFamily="2" charset="2"/>
              <a:buChar char="ü"/>
            </a:pPr>
            <a:r>
              <a:rPr lang="ar-SA" dirty="0" smtClean="0"/>
              <a:t>في هذه المعمارية تكون الحواسب الشخصية مشبوكة بشبكة مع خادم الويب الذي يوفر نافذة لخادم التطبيقات وخادم قواعد البيانات والذي يكون حاسب كبير أو نوع آخر من الحواسب</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14</a:t>
            </a:fld>
            <a:endParaRPr lang="en-US" smtClean="0">
              <a:cs typeface="Arial" pitchFamily="34" charset="0"/>
            </a:endParaRPr>
          </a:p>
        </p:txBody>
      </p:sp>
    </p:spTree>
    <p:extLst>
      <p:ext uri="{BB962C8B-B14F-4D97-AF65-F5344CB8AC3E}">
        <p14:creationId xmlns:p14="http://schemas.microsoft.com/office/powerpoint/2010/main" xmlns="" val="4007581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المستويات الوظيفية  لنظم المعلومات</a:t>
            </a:r>
            <a:r>
              <a:rPr lang="en-US" dirty="0" smtClean="0"/>
              <a:t/>
            </a:r>
            <a:br>
              <a:rPr lang="en-US" dirty="0" smtClean="0"/>
            </a:br>
            <a:r>
              <a:rPr lang="en-US" sz="3200" dirty="0"/>
              <a:t>IS Functionalization</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بالإضافة الى خدمة مختلف المستويات الادارية للمنظمة تدعم نظم المعلومات معظم المجالات الوظيفية في المنظمة مثل الانتاج ، التسويق، المالية وإدارة الموارد البشرية</a:t>
            </a:r>
          </a:p>
          <a:p>
            <a:pPr marL="457200" indent="-457200" rtl="1">
              <a:buFont typeface="Wingdings" pitchFamily="2" charset="2"/>
              <a:buChar char="ü"/>
            </a:pPr>
            <a:r>
              <a:rPr lang="ar-SA" dirty="0" smtClean="0"/>
              <a:t>لكل مجال وظيفي حاجته من المعلومات ومتطلباته من التقارير</a:t>
            </a:r>
          </a:p>
          <a:p>
            <a:pPr marL="457200" indent="-457200" rtl="1">
              <a:buFont typeface="Wingdings" pitchFamily="2" charset="2"/>
              <a:buChar char="ü"/>
            </a:pPr>
            <a:r>
              <a:rPr lang="ar-SA" dirty="0" smtClean="0"/>
              <a:t>لكل مجال وظيفي في المنظمة مستويات ادارية مختلفة كل منها يتطلب عدة مستويات تحليل وتفاصيل معلوماتية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15</a:t>
            </a:fld>
            <a:endParaRPr lang="en-US" smtClean="0">
              <a:cs typeface="Arial" pitchFamily="34" charset="0"/>
            </a:endParaRPr>
          </a:p>
        </p:txBody>
      </p:sp>
    </p:spTree>
    <p:extLst>
      <p:ext uri="{BB962C8B-B14F-4D97-AF65-F5344CB8AC3E}">
        <p14:creationId xmlns:p14="http://schemas.microsoft.com/office/powerpoint/2010/main" xmlns="" val="3830092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معماريات  نظم المعلومات</a:t>
            </a:r>
            <a:r>
              <a:rPr lang="en-US" dirty="0" smtClean="0"/>
              <a:t/>
            </a:r>
            <a:br>
              <a:rPr lang="en-US" dirty="0" smtClean="0"/>
            </a:br>
            <a:r>
              <a:rPr lang="en-US" sz="3200" dirty="0"/>
              <a:t>Information Systems Architectures</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16</a:t>
            </a:fld>
            <a:endParaRPr lang="en-US" smtClean="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xmlns="" val="1375077161"/>
              </p:ext>
            </p:extLst>
          </p:nvPr>
        </p:nvGraphicFramePr>
        <p:xfrm>
          <a:off x="990600" y="1600200"/>
          <a:ext cx="7186613" cy="4158899"/>
        </p:xfrm>
        <a:graphic>
          <a:graphicData uri="http://schemas.openxmlformats.org/presentationml/2006/ole">
            <p:oleObj spid="_x0000_s4111" name="Photo Editor Photo" r:id="rId3" imgW="7795936" imgH="4511431" progId="">
              <p:embed/>
            </p:oleObj>
          </a:graphicData>
        </a:graphic>
      </p:graphicFrame>
    </p:spTree>
    <p:extLst>
      <p:ext uri="{BB962C8B-B14F-4D97-AF65-F5344CB8AC3E}">
        <p14:creationId xmlns:p14="http://schemas.microsoft.com/office/powerpoint/2010/main" xmlns="" val="3190114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a:t>معماريات  نظم المعلومات</a:t>
            </a:r>
            <a:r>
              <a:rPr lang="en-US" dirty="0"/>
              <a:t/>
            </a:r>
            <a:br>
              <a:rPr lang="en-US" dirty="0"/>
            </a:br>
            <a:r>
              <a:rPr lang="en-US" dirty="0"/>
              <a:t>Information Systems Architectures</a:t>
            </a:r>
            <a:br>
              <a:rPr lang="en-US" dirty="0"/>
            </a:b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17</a:t>
            </a:fld>
            <a:endParaRPr lang="en-US" smtClean="0">
              <a:cs typeface="Arial" pitchFamily="34" charset="0"/>
            </a:endParaRPr>
          </a:p>
        </p:txBody>
      </p:sp>
      <p:graphicFrame>
        <p:nvGraphicFramePr>
          <p:cNvPr id="2" name="Content Placeholder 1"/>
          <p:cNvGraphicFramePr>
            <a:graphicFrameLocks noGrp="1" noChangeAspect="1"/>
          </p:cNvGraphicFramePr>
          <p:nvPr>
            <p:ph idx="1"/>
            <p:extLst>
              <p:ext uri="{D42A27DB-BD31-4B8C-83A1-F6EECF244321}">
                <p14:modId xmlns:p14="http://schemas.microsoft.com/office/powerpoint/2010/main" xmlns="" val="2972917631"/>
              </p:ext>
            </p:extLst>
          </p:nvPr>
        </p:nvGraphicFramePr>
        <p:xfrm>
          <a:off x="2286000" y="2066787"/>
          <a:ext cx="6058854" cy="4105413"/>
        </p:xfrm>
        <a:graphic>
          <a:graphicData uri="http://schemas.openxmlformats.org/presentationml/2006/ole">
            <p:oleObj spid="_x0000_s5134" name="Photo Editor Photo" r:id="rId3" imgW="7849280" imgH="5318095" progId="">
              <p:embed/>
            </p:oleObj>
          </a:graphicData>
        </a:graphic>
      </p:graphicFrame>
      <p:sp>
        <p:nvSpPr>
          <p:cNvPr id="3" name="Rectangle 2"/>
          <p:cNvSpPr/>
          <p:nvPr/>
        </p:nvSpPr>
        <p:spPr>
          <a:xfrm>
            <a:off x="2667000" y="1371600"/>
            <a:ext cx="4953000" cy="646331"/>
          </a:xfrm>
          <a:prstGeom prst="rect">
            <a:avLst/>
          </a:prstGeom>
        </p:spPr>
        <p:txBody>
          <a:bodyPr>
            <a:spAutoFit/>
          </a:bodyPr>
          <a:lstStyle/>
          <a:p>
            <a:r>
              <a:rPr lang="en-US" dirty="0" smtClean="0"/>
              <a:t>IS </a:t>
            </a:r>
            <a:r>
              <a:rPr lang="en-US" dirty="0"/>
              <a:t>as Categorized by Functional and Hierarchical Models</a:t>
            </a:r>
          </a:p>
        </p:txBody>
      </p:sp>
    </p:spTree>
    <p:extLst>
      <p:ext uri="{BB962C8B-B14F-4D97-AF65-F5344CB8AC3E}">
        <p14:creationId xmlns:p14="http://schemas.microsoft.com/office/powerpoint/2010/main" xmlns="" val="2277610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تكامل النظم </a:t>
            </a:r>
            <a:r>
              <a:rPr lang="en-US" dirty="0" smtClean="0"/>
              <a:t/>
            </a:r>
            <a:br>
              <a:rPr lang="en-US" dirty="0" smtClean="0"/>
            </a:br>
            <a:r>
              <a:rPr lang="en-US" sz="3200" dirty="0"/>
              <a:t>Systems Integration</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هناك جانبين للتكامل :</a:t>
            </a:r>
          </a:p>
          <a:p>
            <a:pPr marL="457200" indent="-457200" rtl="1">
              <a:buFont typeface="Courier New" pitchFamily="49" charset="0"/>
              <a:buChar char="o"/>
            </a:pPr>
            <a:r>
              <a:rPr lang="ar-SA" dirty="0" smtClean="0"/>
              <a:t>الجانب المنطقي </a:t>
            </a:r>
            <a:r>
              <a:rPr lang="en-US" dirty="0" smtClean="0"/>
              <a:t>Logical</a:t>
            </a:r>
            <a:r>
              <a:rPr lang="ar-SA" dirty="0" smtClean="0"/>
              <a:t> </a:t>
            </a:r>
          </a:p>
          <a:p>
            <a:pPr marL="457200" indent="-457200" rtl="1">
              <a:buFont typeface="Wingdings" pitchFamily="2" charset="2"/>
              <a:buChar char="§"/>
            </a:pPr>
            <a:r>
              <a:rPr lang="ar-SA" dirty="0" smtClean="0"/>
              <a:t>يتعلق بتطوير نظم معلومات التي تمكن المنظمة من المشاركة في البيانات مع أصحاب المصلحة </a:t>
            </a:r>
            <a:r>
              <a:rPr lang="en-US" dirty="0" smtClean="0"/>
              <a:t>stakeholders </a:t>
            </a:r>
            <a:r>
              <a:rPr lang="ar-SA" dirty="0" smtClean="0"/>
              <a:t>    تكون حسب الحاجة و الترخيص </a:t>
            </a:r>
            <a:r>
              <a:rPr lang="en-US" dirty="0" smtClean="0"/>
              <a:t>authorization </a:t>
            </a:r>
            <a:r>
              <a:rPr lang="ar-SA" dirty="0" smtClean="0"/>
              <a:t>   </a:t>
            </a:r>
          </a:p>
          <a:p>
            <a:pPr marL="457200" indent="-457200" rtl="1">
              <a:buFont typeface="Wingdings" pitchFamily="2" charset="2"/>
              <a:buChar char="§"/>
            </a:pPr>
            <a:r>
              <a:rPr lang="ar-SA" dirty="0" smtClean="0"/>
              <a:t>تقوم الادارة بتغيير الهياكل التنظيمية وإجراءات العمل وكذلك ادوار ومسئوليات الموظفين</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18</a:t>
            </a:fld>
            <a:endParaRPr lang="en-US" smtClean="0">
              <a:cs typeface="Arial" pitchFamily="34" charset="0"/>
            </a:endParaRPr>
          </a:p>
        </p:txBody>
      </p:sp>
    </p:spTree>
    <p:extLst>
      <p:ext uri="{BB962C8B-B14F-4D97-AF65-F5344CB8AC3E}">
        <p14:creationId xmlns:p14="http://schemas.microsoft.com/office/powerpoint/2010/main" xmlns="" val="2817111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تكامل النظم </a:t>
            </a:r>
            <a:r>
              <a:rPr lang="en-US" dirty="0" smtClean="0"/>
              <a:t/>
            </a:r>
            <a:br>
              <a:rPr lang="en-US" dirty="0" smtClean="0"/>
            </a:br>
            <a:r>
              <a:rPr lang="en-US" sz="3200" dirty="0"/>
              <a:t>Systems Integration</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Courier New" pitchFamily="49" charset="0"/>
              <a:buChar char="o"/>
            </a:pPr>
            <a:r>
              <a:rPr lang="ar-SA" dirty="0" smtClean="0"/>
              <a:t>الجانب الفيزيائي   </a:t>
            </a:r>
            <a:r>
              <a:rPr lang="en-US" dirty="0" smtClean="0"/>
              <a:t>Physical </a:t>
            </a:r>
            <a:r>
              <a:rPr lang="ar-SA" dirty="0" smtClean="0"/>
              <a:t> </a:t>
            </a:r>
          </a:p>
          <a:p>
            <a:pPr marL="457200" indent="-457200" rtl="1">
              <a:buFont typeface="Wingdings" pitchFamily="2" charset="2"/>
              <a:buChar char="§"/>
            </a:pPr>
            <a:r>
              <a:rPr lang="ar-SA" dirty="0" smtClean="0"/>
              <a:t>يتعلق بتوفير الترابط  </a:t>
            </a:r>
            <a:r>
              <a:rPr lang="en-US" dirty="0" smtClean="0"/>
              <a:t> Connectivity </a:t>
            </a:r>
            <a:r>
              <a:rPr lang="ar-SA" dirty="0" smtClean="0"/>
              <a:t>بين نظم غير متجانسة  </a:t>
            </a:r>
            <a:r>
              <a:rPr lang="en-US" dirty="0" smtClean="0"/>
              <a:t>Heterogeneous systems</a:t>
            </a:r>
            <a:r>
              <a:rPr lang="ar-SA" dirty="0" smtClean="0"/>
              <a:t> </a:t>
            </a:r>
          </a:p>
          <a:p>
            <a:pPr marL="457200" indent="-457200" rtl="1">
              <a:buFont typeface="Wingdings" pitchFamily="2" charset="2"/>
              <a:buChar char="§"/>
            </a:pPr>
            <a:r>
              <a:rPr lang="ar-SA" dirty="0" smtClean="0"/>
              <a:t>تتطلب اعادة هندسة العمليات </a:t>
            </a:r>
            <a:r>
              <a:rPr lang="en-US" dirty="0" smtClean="0"/>
              <a:t>BPR</a:t>
            </a:r>
            <a:r>
              <a:rPr lang="ar-SA" dirty="0" smtClean="0"/>
              <a:t> تغيير عقليات الموظفين في المنظمة  حيث تشجعهم على انجاز اعمالهم بطرق جديدة</a:t>
            </a: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19</a:t>
            </a:fld>
            <a:endParaRPr lang="en-US" smtClean="0">
              <a:cs typeface="Arial" pitchFamily="34" charset="0"/>
            </a:endParaRPr>
          </a:p>
        </p:txBody>
      </p:sp>
    </p:spTree>
    <p:extLst>
      <p:ext uri="{BB962C8B-B14F-4D97-AF65-F5344CB8AC3E}">
        <p14:creationId xmlns:p14="http://schemas.microsoft.com/office/powerpoint/2010/main" xmlns="" val="3192945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ctrTitle"/>
          </p:nvPr>
        </p:nvSpPr>
        <p:spPr/>
        <p:txBody>
          <a:bodyPr/>
          <a:lstStyle/>
          <a:p>
            <a:pPr>
              <a:defRPr/>
            </a:pPr>
            <a:r>
              <a:rPr lang="ar-SA" dirty="0" smtClean="0"/>
              <a:t>المحاضرة الثانية </a:t>
            </a:r>
            <a:endParaRPr lang="en-US" dirty="0" smtClean="0"/>
          </a:p>
        </p:txBody>
      </p:sp>
      <p:sp>
        <p:nvSpPr>
          <p:cNvPr id="7171" name="Subtitle 5"/>
          <p:cNvSpPr>
            <a:spLocks noGrp="1"/>
          </p:cNvSpPr>
          <p:nvPr>
            <p:ph type="subTitle" idx="1"/>
          </p:nvPr>
        </p:nvSpPr>
        <p:spPr/>
        <p:txBody>
          <a:bodyPr/>
          <a:lstStyle/>
          <a:p>
            <a:pPr>
              <a:defRPr/>
            </a:pPr>
            <a:r>
              <a:rPr lang="ar-SA" dirty="0" smtClean="0"/>
              <a:t>تكامل النظم</a:t>
            </a:r>
          </a:p>
          <a:p>
            <a:pPr rtl="1">
              <a:defRPr/>
            </a:pPr>
            <a:r>
              <a:rPr lang="en-US" dirty="0" smtClean="0"/>
              <a:t>Systems Integration</a:t>
            </a:r>
          </a:p>
        </p:txBody>
      </p:sp>
      <p:sp>
        <p:nvSpPr>
          <p:cNvPr id="7172" name="Slide Number Placeholder 3"/>
          <p:cNvSpPr>
            <a:spLocks noGrp="1"/>
          </p:cNvSpPr>
          <p:nvPr>
            <p:ph type="sldNum" sz="quarter" idx="10"/>
          </p:nvPr>
        </p:nvSpPr>
        <p:spPr bwMode="auto">
          <a:noFill/>
          <a:ln>
            <a:miter lim="800000"/>
            <a:headEnd/>
            <a:tailEnd/>
          </a:ln>
        </p:spPr>
        <p:txBody>
          <a:bodyPr/>
          <a:lstStyle/>
          <a:p>
            <a:fld id="{F0E35637-70D7-4D8A-8261-64A210B08462}" type="slidenum">
              <a:rPr lang="ar-SA" smtClean="0">
                <a:cs typeface="Arial" pitchFamily="34" charset="0"/>
              </a:rPr>
              <a:pPr/>
              <a:t>2</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خطوات تكامل النظم </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1762926675"/>
              </p:ext>
            </p:extLst>
          </p:nvPr>
        </p:nvGraphicFramePr>
        <p:xfrm>
          <a:off x="-76200" y="1371600"/>
          <a:ext cx="9677400" cy="4754880"/>
        </p:xfrm>
        <a:graphic>
          <a:graphicData uri="http://schemas.openxmlformats.org/drawingml/2006/table">
            <a:tbl>
              <a:tblPr firstRow="1" bandRow="1">
                <a:tableStyleId>{5C22544A-7EE6-4342-B048-85BDC9FD1C3A}</a:tableStyleId>
              </a:tblPr>
              <a:tblGrid>
                <a:gridCol w="6248400"/>
                <a:gridCol w="2057400"/>
                <a:gridCol w="1371600"/>
              </a:tblGrid>
              <a:tr h="838200">
                <a:tc>
                  <a:txBody>
                    <a:bodyPr/>
                    <a:lstStyle/>
                    <a:p>
                      <a:pPr algn="r" rtl="1"/>
                      <a:r>
                        <a:rPr lang="ar-SA" dirty="0" smtClean="0"/>
                        <a:t>يعتبر إرساء</a:t>
                      </a:r>
                      <a:r>
                        <a:rPr lang="ar-SA" baseline="0" dirty="0" smtClean="0"/>
                        <a:t> الدعم من حيث تكنولوجيا المعلومات  ضروريا  لمحيط انظام المتكامل  وذلك لتفادي مشاكل الدعم والصيانة  في النظم المتكاملة </a:t>
                      </a:r>
                      <a:endParaRPr lang="en-US" dirty="0"/>
                    </a:p>
                  </a:txBody>
                  <a:tcPr/>
                </a:tc>
                <a:tc>
                  <a:txBody>
                    <a:bodyPr/>
                    <a:lstStyle/>
                    <a:p>
                      <a:pPr algn="ctr"/>
                      <a:r>
                        <a:rPr lang="ar-SA" dirty="0" smtClean="0"/>
                        <a:t>تصنيف الموارد</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Resource categorization</a:t>
                      </a:r>
                    </a:p>
                    <a:p>
                      <a:pPr algn="ctr"/>
                      <a:endParaRPr lang="en-US" dirty="0"/>
                    </a:p>
                  </a:txBody>
                  <a:tcPr/>
                </a:tc>
                <a:tc>
                  <a:txBody>
                    <a:bodyPr/>
                    <a:lstStyle/>
                    <a:p>
                      <a:pPr algn="ctr"/>
                      <a:r>
                        <a:rPr lang="ar-SA" dirty="0" smtClean="0"/>
                        <a:t>الخطوة الأولى</a:t>
                      </a:r>
                      <a:endParaRPr lang="en-US" dirty="0"/>
                    </a:p>
                  </a:txBody>
                  <a:tcPr/>
                </a:tc>
              </a:tr>
              <a:tr h="838200">
                <a:tc>
                  <a:txBody>
                    <a:bodyPr/>
                    <a:lstStyle/>
                    <a:p>
                      <a:pPr algn="r" rtl="1"/>
                      <a:r>
                        <a:rPr lang="ar-SA" dirty="0" smtClean="0"/>
                        <a:t>تطوير</a:t>
                      </a:r>
                      <a:r>
                        <a:rPr lang="ar-SA" baseline="0" dirty="0" smtClean="0"/>
                        <a:t> سياسة  مفردة للدخول على النظام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single sign-on policy  </a:t>
                      </a:r>
                      <a:r>
                        <a:rPr kumimoji="0" lang="ar-SA" sz="1800" b="0" i="0" u="none" strike="noStrike" cap="none" normalizeH="0" baseline="0" dirty="0" smtClean="0">
                          <a:ln>
                            <a:noFill/>
                          </a:ln>
                          <a:solidFill>
                            <a:schemeClr val="tx1"/>
                          </a:solidFill>
                          <a:effectLst/>
                          <a:latin typeface="Arial" charset="0"/>
                          <a:ea typeface="ＭＳ Ｐゴシック" pitchFamily="-111" charset="-128"/>
                        </a:rPr>
                        <a:t>   وذلك لحاجة  كل الموظفين والشركاء في  الدخول على النظام في أي وقت ومن أي مكان</a:t>
                      </a:r>
                      <a:endParaRPr lang="en-US" dirty="0"/>
                    </a:p>
                  </a:txBody>
                  <a:tcPr/>
                </a:tc>
                <a:tc>
                  <a:txBody>
                    <a:bodyPr/>
                    <a:lstStyle/>
                    <a:p>
                      <a:pPr algn="ctr" rtl="1"/>
                      <a:r>
                        <a:rPr lang="ar-SA" dirty="0" smtClean="0"/>
                        <a:t>الامتثال والمعايير</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Compliance and standards</a:t>
                      </a:r>
                    </a:p>
                    <a:p>
                      <a:pPr algn="ctr" rtl="1"/>
                      <a:endParaRPr lang="en-US" dirty="0"/>
                    </a:p>
                  </a:txBody>
                  <a:tcPr/>
                </a:tc>
                <a:tc>
                  <a:txBody>
                    <a:bodyPr/>
                    <a:lstStyle/>
                    <a:p>
                      <a:pPr algn="ctr"/>
                      <a:r>
                        <a:rPr lang="ar-SA" dirty="0" smtClean="0"/>
                        <a:t>الخطوة الثانية </a:t>
                      </a:r>
                      <a:endParaRPr lang="en-US" dirty="0"/>
                    </a:p>
                  </a:txBody>
                  <a:tcPr/>
                </a:tc>
              </a:tr>
              <a:tr h="838200">
                <a:tc>
                  <a:txBody>
                    <a:bodyPr/>
                    <a:lstStyle/>
                    <a:p>
                      <a:pPr algn="r" rtl="1"/>
                      <a:r>
                        <a:rPr lang="ar-SA" dirty="0" smtClean="0"/>
                        <a:t>تطوير سياسة</a:t>
                      </a:r>
                      <a:r>
                        <a:rPr lang="ar-SA" baseline="0" dirty="0" smtClean="0"/>
                        <a:t> لدعم النظام القديم </a:t>
                      </a:r>
                      <a:endParaRPr lang="en-US" dirty="0"/>
                    </a:p>
                  </a:txBody>
                  <a:tcPr/>
                </a:tc>
                <a:tc>
                  <a:txBody>
                    <a:bodyPr/>
                    <a:lstStyle/>
                    <a:p>
                      <a:pPr algn="ctr" rtl="1"/>
                      <a:r>
                        <a:rPr lang="ar-SA" dirty="0" smtClean="0"/>
                        <a:t>دعم</a:t>
                      </a:r>
                      <a:r>
                        <a:rPr lang="ar-SA" baseline="0" dirty="0" smtClean="0"/>
                        <a:t> النظام القديم </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Legacy systems support</a:t>
                      </a:r>
                    </a:p>
                    <a:p>
                      <a:pPr algn="ctr" rtl="1"/>
                      <a:endParaRPr lang="en-US" dirty="0"/>
                    </a:p>
                  </a:txBody>
                  <a:tcPr/>
                </a:tc>
                <a:tc>
                  <a:txBody>
                    <a:bodyPr/>
                    <a:lstStyle/>
                    <a:p>
                      <a:pPr algn="r" rtl="1"/>
                      <a:r>
                        <a:rPr lang="ar-SA" dirty="0" smtClean="0"/>
                        <a:t>الخطوة الثالثة</a:t>
                      </a:r>
                      <a:endParaRPr lang="en-US" dirty="0"/>
                    </a:p>
                  </a:txBody>
                  <a:tcPr/>
                </a:tc>
              </a:tr>
              <a:tr h="838200">
                <a:tc>
                  <a:txBody>
                    <a:bodyPr/>
                    <a:lstStyle/>
                    <a:p>
                      <a:pPr algn="r" rtl="1"/>
                      <a:r>
                        <a:rPr lang="ar-SA" dirty="0" smtClean="0"/>
                        <a:t>تعتبر</a:t>
                      </a:r>
                      <a:r>
                        <a:rPr lang="ar-SA" baseline="0" dirty="0" smtClean="0"/>
                        <a:t> البرمجيات الوسيطة أساسية لتكامل النظم في المدى القصير وذلك في حالة استعمال التطبيقات الحالية من طرف المنظمة</a:t>
                      </a:r>
                      <a:endParaRPr lang="en-US" dirty="0"/>
                    </a:p>
                  </a:txBody>
                  <a:tcPr/>
                </a:tc>
                <a:tc>
                  <a:txBody>
                    <a:bodyPr/>
                    <a:lstStyle/>
                    <a:p>
                      <a:pPr algn="ctr" rtl="1"/>
                      <a:r>
                        <a:rPr lang="ar-SA" dirty="0" smtClean="0"/>
                        <a:t>الأدوات البرمجية الوسيطة</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Middleware tools</a:t>
                      </a:r>
                    </a:p>
                    <a:p>
                      <a:pPr algn="ctr" rtl="1"/>
                      <a:endParaRPr lang="en-US" dirty="0"/>
                    </a:p>
                  </a:txBody>
                  <a:tcPr/>
                </a:tc>
                <a:tc>
                  <a:txBody>
                    <a:bodyPr/>
                    <a:lstStyle/>
                    <a:p>
                      <a:pPr algn="r" rtl="1"/>
                      <a:r>
                        <a:rPr lang="ar-SA" dirty="0" smtClean="0"/>
                        <a:t>الخطوة</a:t>
                      </a:r>
                      <a:r>
                        <a:rPr lang="ar-SA" baseline="0" dirty="0" smtClean="0"/>
                        <a:t> الرابعة</a:t>
                      </a:r>
                    </a:p>
                    <a:p>
                      <a:pPr algn="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20</a:t>
            </a:fld>
            <a:endParaRPr lang="en-US" smtClean="0">
              <a:cs typeface="Arial" pitchFamily="34" charset="0"/>
            </a:endParaRPr>
          </a:p>
        </p:txBody>
      </p:sp>
    </p:spTree>
    <p:extLst>
      <p:ext uri="{BB962C8B-B14F-4D97-AF65-F5344CB8AC3E}">
        <p14:creationId xmlns:p14="http://schemas.microsoft.com/office/powerpoint/2010/main" xmlns="" val="922973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خطوات تكامل النظم </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2191729530"/>
              </p:ext>
            </p:extLst>
          </p:nvPr>
        </p:nvGraphicFramePr>
        <p:xfrm>
          <a:off x="-76200" y="1371600"/>
          <a:ext cx="9677400" cy="5577840"/>
        </p:xfrm>
        <a:graphic>
          <a:graphicData uri="http://schemas.openxmlformats.org/drawingml/2006/table">
            <a:tbl>
              <a:tblPr firstRow="1" bandRow="1">
                <a:tableStyleId>{5C22544A-7EE6-4342-B048-85BDC9FD1C3A}</a:tableStyleId>
              </a:tblPr>
              <a:tblGrid>
                <a:gridCol w="5334000"/>
                <a:gridCol w="2971800"/>
                <a:gridCol w="1371600"/>
              </a:tblGrid>
              <a:tr h="1371600">
                <a:tc>
                  <a:txBody>
                    <a:bodyPr/>
                    <a:lstStyle/>
                    <a:p>
                      <a:pPr algn="r" rtl="1"/>
                      <a:r>
                        <a:rPr lang="ar-SA" dirty="0" smtClean="0"/>
                        <a:t>سياسات</a:t>
                      </a:r>
                      <a:r>
                        <a:rPr lang="ar-SA" baseline="0" dirty="0" smtClean="0"/>
                        <a:t> الدخول المفرد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single sign-on policy  </a:t>
                      </a:r>
                      <a:r>
                        <a:rPr kumimoji="0" lang="ar-SA" sz="1800" b="0" i="0" u="none" strike="noStrike" cap="none" normalizeH="0" baseline="0" dirty="0" smtClean="0">
                          <a:ln>
                            <a:noFill/>
                          </a:ln>
                          <a:solidFill>
                            <a:schemeClr val="tx1"/>
                          </a:solidFill>
                          <a:effectLst/>
                          <a:latin typeface="Arial" charset="0"/>
                          <a:ea typeface="ＭＳ Ｐゴシック" pitchFamily="-111" charset="-128"/>
                        </a:rPr>
                        <a:t>  بالنسبة للتطبيقات والوصول الى البيانات وذلك لحاجة الموظفين والشركاء الخارجيون في الوصول الى النظام المتكامل في أي وفقت ومن أي مكان</a:t>
                      </a:r>
                      <a:endParaRPr lang="en-US" dirty="0"/>
                    </a:p>
                  </a:txBody>
                  <a:tcPr/>
                </a:tc>
                <a:tc>
                  <a:txBody>
                    <a:bodyPr/>
                    <a:lstStyle/>
                    <a:p>
                      <a:pPr algn="ctr"/>
                      <a:r>
                        <a:rPr lang="ar-SA" dirty="0" smtClean="0"/>
                        <a:t>سياسات</a:t>
                      </a:r>
                      <a:r>
                        <a:rPr lang="ar-SA" baseline="0" dirty="0" smtClean="0"/>
                        <a:t> التوثيق والتفويض</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Authentication and authorization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policies</a:t>
                      </a:r>
                    </a:p>
                    <a:p>
                      <a:pPr algn="ctr"/>
                      <a:endParaRPr lang="en-US" dirty="0"/>
                    </a:p>
                  </a:txBody>
                  <a:tcPr/>
                </a:tc>
                <a:tc>
                  <a:txBody>
                    <a:bodyPr/>
                    <a:lstStyle/>
                    <a:p>
                      <a:pPr algn="ctr"/>
                      <a:r>
                        <a:rPr lang="ar-SA" dirty="0" smtClean="0"/>
                        <a:t>الخطوة الخامسة</a:t>
                      </a:r>
                      <a:endParaRPr lang="en-US" dirty="0"/>
                    </a:p>
                  </a:txBody>
                  <a:tcPr/>
                </a:tc>
              </a:tr>
              <a:tr h="838200">
                <a:tc>
                  <a:txBody>
                    <a:bodyPr/>
                    <a:lstStyle/>
                    <a:p>
                      <a:pPr algn="r" rtl="1"/>
                      <a:r>
                        <a:rPr lang="ar-SA" dirty="0" smtClean="0"/>
                        <a:t>يجب أن يكون فريق تقنية المعلومات قادرا على  تقديم الدعم لكل التطبيقات والمنصات  من</a:t>
                      </a:r>
                      <a:r>
                        <a:rPr lang="ar-SA" baseline="0" dirty="0" smtClean="0"/>
                        <a:t> خلال مكتب الدعم والمساعدة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help desk support</a:t>
                      </a:r>
                      <a:endParaRPr lang="en-US" dirty="0"/>
                    </a:p>
                  </a:txBody>
                  <a:tcPr/>
                </a:tc>
                <a:tc>
                  <a:txBody>
                    <a:bodyPr/>
                    <a:lstStyle/>
                    <a:p>
                      <a:pPr algn="ctr" rtl="1"/>
                      <a:r>
                        <a:rPr lang="ar-SA" dirty="0" smtClean="0"/>
                        <a:t>الخدمة</a:t>
                      </a:r>
                      <a:r>
                        <a:rPr lang="ar-SA" baseline="0" dirty="0" smtClean="0"/>
                        <a:t> المركزية والدعم المركزي المقدم من طرف فريق تقنية المعلومات</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Centralized IT services and support</a:t>
                      </a:r>
                    </a:p>
                    <a:p>
                      <a:pPr algn="ctr" rtl="1"/>
                      <a:endParaRPr lang="en-US" dirty="0"/>
                    </a:p>
                  </a:txBody>
                  <a:tcPr/>
                </a:tc>
                <a:tc>
                  <a:txBody>
                    <a:bodyPr/>
                    <a:lstStyle/>
                    <a:p>
                      <a:pPr algn="ctr"/>
                      <a:r>
                        <a:rPr lang="ar-SA" dirty="0" smtClean="0"/>
                        <a:t>الخطوة السادسة</a:t>
                      </a:r>
                      <a:endParaRPr lang="en-US" dirty="0"/>
                    </a:p>
                  </a:txBody>
                  <a:tcPr/>
                </a:tc>
              </a:tr>
              <a:tr h="838200">
                <a:tc>
                  <a:txBody>
                    <a:bodyPr/>
                    <a:lstStyle/>
                    <a:p>
                      <a:pPr algn="r" rtl="1"/>
                      <a:r>
                        <a:rPr lang="ar-SA" dirty="0" smtClean="0"/>
                        <a:t>يعتر نظام</a:t>
                      </a:r>
                      <a:r>
                        <a:rPr lang="ar-SA" baseline="0" dirty="0" smtClean="0"/>
                        <a:t> النسخ الاحتياطي والاسترداد أساسيا  في حالة عطل النظام والكوارث</a:t>
                      </a:r>
                      <a:endParaRPr lang="en-US" dirty="0"/>
                    </a:p>
                  </a:txBody>
                  <a:tcPr/>
                </a:tc>
                <a:tc>
                  <a:txBody>
                    <a:bodyPr/>
                    <a:lstStyle/>
                    <a:p>
                      <a:pPr algn="ctr" rtl="1"/>
                      <a:r>
                        <a:rPr lang="ar-SA" dirty="0" smtClean="0"/>
                        <a:t>النسخ الاحتياطي ، الاسترداد</a:t>
                      </a:r>
                      <a:r>
                        <a:rPr lang="ar-SA" baseline="0" dirty="0" smtClean="0"/>
                        <a:t> والأمن</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Back-up, recovery, and security</a:t>
                      </a:r>
                    </a:p>
                    <a:p>
                      <a:pPr algn="ctr" rtl="1"/>
                      <a:endParaRPr lang="en-US" dirty="0"/>
                    </a:p>
                  </a:txBody>
                  <a:tcPr/>
                </a:tc>
                <a:tc>
                  <a:txBody>
                    <a:bodyPr/>
                    <a:lstStyle/>
                    <a:p>
                      <a:pPr algn="r" rtl="1"/>
                      <a:r>
                        <a:rPr lang="ar-SA" dirty="0" smtClean="0"/>
                        <a:t>الخطوة السابعة</a:t>
                      </a:r>
                      <a:endParaRPr lang="en-US" dirty="0"/>
                    </a:p>
                  </a:txBody>
                  <a:tcPr/>
                </a:tc>
              </a:tr>
              <a:tr h="838200">
                <a:tc>
                  <a:txBody>
                    <a:bodyPr/>
                    <a:lstStyle/>
                    <a:p>
                      <a:pPr algn="r" rtl="1"/>
                      <a:r>
                        <a:rPr lang="ar-SA" dirty="0" smtClean="0"/>
                        <a:t>يجب تطوير المعايير</a:t>
                      </a:r>
                      <a:r>
                        <a:rPr lang="ar-SA" baseline="0" dirty="0" smtClean="0"/>
                        <a:t> والسياسات الخاصة بالمنظمة عند اقتناء معدات جديدة  أو برمجيات جديدة  حيث يجب ان تتماشى مع استراتيجية المنظمة فيما يخص تقنية المعلومات</a:t>
                      </a:r>
                      <a:endParaRPr lang="en-US" dirty="0"/>
                    </a:p>
                  </a:txBody>
                  <a:tcPr/>
                </a:tc>
                <a:tc>
                  <a:txBody>
                    <a:bodyPr/>
                    <a:lstStyle/>
                    <a:p>
                      <a:pPr algn="ctr" rtl="1"/>
                      <a:r>
                        <a:rPr lang="ar-SA" dirty="0" smtClean="0"/>
                        <a:t>التوحيد القياسي</a:t>
                      </a:r>
                      <a:r>
                        <a:rPr lang="ar-SA" baseline="0" dirty="0" smtClean="0"/>
                        <a:t> للمعدات والبرمجيات</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Hardware and software standardization</a:t>
                      </a:r>
                    </a:p>
                    <a:p>
                      <a:pPr algn="ctr" rtl="1"/>
                      <a:endParaRPr lang="en-US" dirty="0"/>
                    </a:p>
                  </a:txBody>
                  <a:tcPr/>
                </a:tc>
                <a:tc>
                  <a:txBody>
                    <a:bodyPr/>
                    <a:lstStyle/>
                    <a:p>
                      <a:pPr algn="r" rtl="1"/>
                      <a:r>
                        <a:rPr lang="ar-SA" dirty="0" smtClean="0"/>
                        <a:t>الخطوة</a:t>
                      </a:r>
                      <a:r>
                        <a:rPr lang="ar-SA" baseline="0" dirty="0" smtClean="0"/>
                        <a:t> الثامنة</a:t>
                      </a:r>
                    </a:p>
                    <a:p>
                      <a:pPr algn="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21</a:t>
            </a:fld>
            <a:endParaRPr lang="en-US" smtClean="0">
              <a:cs typeface="Arial" pitchFamily="34" charset="0"/>
            </a:endParaRPr>
          </a:p>
        </p:txBody>
      </p:sp>
    </p:spTree>
    <p:extLst>
      <p:ext uri="{BB962C8B-B14F-4D97-AF65-F5344CB8AC3E}">
        <p14:creationId xmlns:p14="http://schemas.microsoft.com/office/powerpoint/2010/main" xmlns="" val="2951777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فوائد وحدود النظم المتكاملة</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3122564086"/>
              </p:ext>
            </p:extLst>
          </p:nvPr>
        </p:nvGraphicFramePr>
        <p:xfrm>
          <a:off x="-76200" y="1371600"/>
          <a:ext cx="9372600" cy="4404360"/>
        </p:xfrm>
        <a:graphic>
          <a:graphicData uri="http://schemas.openxmlformats.org/drawingml/2006/table">
            <a:tbl>
              <a:tblPr firstRow="1" bandRow="1">
                <a:tableStyleId>{5C22544A-7EE6-4342-B048-85BDC9FD1C3A}</a:tableStyleId>
              </a:tblPr>
              <a:tblGrid>
                <a:gridCol w="5334000"/>
                <a:gridCol w="4038600"/>
              </a:tblGrid>
              <a:tr h="381000">
                <a:tc>
                  <a:txBody>
                    <a:bodyPr/>
                    <a:lstStyle/>
                    <a:p>
                      <a:pPr algn="ctr" rtl="1"/>
                      <a:r>
                        <a:rPr lang="ar-SA" sz="2400" dirty="0" smtClean="0"/>
                        <a:t>الحدود</a:t>
                      </a:r>
                      <a:endParaRPr lang="en-US" sz="2400" dirty="0"/>
                    </a:p>
                  </a:txBody>
                  <a:tcPr/>
                </a:tc>
                <a:tc>
                  <a:txBody>
                    <a:bodyPr/>
                    <a:lstStyle/>
                    <a:p>
                      <a:pPr algn="ctr"/>
                      <a:r>
                        <a:rPr lang="ar-SA" sz="2400" dirty="0" smtClean="0"/>
                        <a:t>الفوائد</a:t>
                      </a:r>
                      <a:r>
                        <a:rPr lang="ar-SA" sz="2400" baseline="0" dirty="0" smtClean="0"/>
                        <a:t> </a:t>
                      </a:r>
                      <a:endParaRPr lang="ar-SA" sz="2400" dirty="0" smtClean="0"/>
                    </a:p>
                    <a:p>
                      <a:pPr algn="ctr"/>
                      <a:endParaRPr lang="en-US" sz="2400" dirty="0"/>
                    </a:p>
                  </a:txBody>
                  <a:tcPr/>
                </a:tc>
              </a:tr>
              <a:tr h="838200">
                <a:tc>
                  <a:txBody>
                    <a:bodyPr/>
                    <a:lstStyle/>
                    <a:p>
                      <a:pPr algn="r" rtl="1"/>
                      <a:r>
                        <a:rPr lang="ar-SA" dirty="0" smtClean="0"/>
                        <a:t>تكاليف</a:t>
                      </a:r>
                      <a:r>
                        <a:rPr lang="ar-SA" baseline="0" dirty="0" smtClean="0"/>
                        <a:t> عالية جدا في مرحلة بداية النظام</a:t>
                      </a:r>
                      <a:endParaRPr lang="en-US" dirty="0"/>
                    </a:p>
                  </a:txBody>
                  <a:tcPr/>
                </a:tc>
                <a:tc>
                  <a:txBody>
                    <a:bodyPr/>
                    <a:lstStyle/>
                    <a:p>
                      <a:pPr algn="ctr" rtl="1"/>
                      <a:r>
                        <a:rPr lang="ar-SA" dirty="0" smtClean="0"/>
                        <a:t>مزيد</a:t>
                      </a:r>
                      <a:r>
                        <a:rPr lang="ar-SA" baseline="0" dirty="0" smtClean="0"/>
                        <a:t> من الايرادات وتحقيق النمو</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Increased Revenue and Growth</a:t>
                      </a:r>
                    </a:p>
                    <a:p>
                      <a:pPr algn="ctr" rtl="1"/>
                      <a:endParaRPr lang="en-US" dirty="0"/>
                    </a:p>
                  </a:txBody>
                  <a:tcPr/>
                </a:tc>
              </a:tr>
              <a:tr h="838200">
                <a:tc>
                  <a:txBody>
                    <a:bodyPr/>
                    <a:lstStyle/>
                    <a:p>
                      <a:pPr algn="r" rtl="1"/>
                      <a:r>
                        <a:rPr lang="ar-SA" dirty="0" smtClean="0"/>
                        <a:t>صراعات</a:t>
                      </a:r>
                      <a:r>
                        <a:rPr lang="ar-SA" baseline="0" dirty="0" smtClean="0"/>
                        <a:t> بين مخلف الأقسام  وذلك بسبب المشاركة في المعلومات</a:t>
                      </a:r>
                      <a:endParaRPr lang="en-US" dirty="0"/>
                    </a:p>
                  </a:txBody>
                  <a:tcPr/>
                </a:tc>
                <a:tc>
                  <a:txBody>
                    <a:bodyPr/>
                    <a:lstStyle/>
                    <a:p>
                      <a:pPr algn="ctr" rtl="1"/>
                      <a:r>
                        <a:rPr lang="ar-SA" dirty="0" smtClean="0"/>
                        <a:t>تسوية المحيط التنافسي</a:t>
                      </a:r>
                      <a:endParaRPr lang="ar-SA" baseline="0" dirty="0" smtClean="0"/>
                    </a:p>
                    <a:p>
                      <a:pPr algn="ctr" rtl="1"/>
                      <a:r>
                        <a:rPr kumimoji="0" lang="en-US" sz="1800" b="0" i="0" u="none" strike="noStrike" cap="none" normalizeH="0" baseline="0" dirty="0" smtClean="0">
                          <a:ln>
                            <a:noFill/>
                          </a:ln>
                          <a:solidFill>
                            <a:schemeClr val="tx1"/>
                          </a:solidFill>
                          <a:effectLst/>
                          <a:latin typeface="Arial" charset="0"/>
                          <a:ea typeface="ＭＳ Ｐゴシック" pitchFamily="-111" charset="-128"/>
                        </a:rPr>
                        <a:t>Leveling the Competitive Environ</a:t>
                      </a:r>
                      <a:endParaRPr lang="en-US" dirty="0"/>
                    </a:p>
                  </a:txBody>
                  <a:tcPr/>
                </a:tc>
              </a:tr>
              <a:tr h="838200">
                <a:tc>
                  <a:txBody>
                    <a:bodyPr/>
                    <a:lstStyle/>
                    <a:p>
                      <a:pPr algn="r" rtl="1"/>
                      <a:r>
                        <a:rPr lang="ar-SA" dirty="0" smtClean="0"/>
                        <a:t>تحقيق</a:t>
                      </a:r>
                      <a:r>
                        <a:rPr lang="ar-SA" baseline="0" dirty="0" smtClean="0"/>
                        <a:t> العائد من الاستثمار على المدى الطويل</a:t>
                      </a:r>
                      <a:endParaRPr lang="en-US" dirty="0"/>
                    </a:p>
                  </a:txBody>
                  <a:tcPr/>
                </a:tc>
                <a:tc>
                  <a:txBody>
                    <a:bodyPr/>
                    <a:lstStyle/>
                    <a:p>
                      <a:pPr algn="ctr" rtl="1"/>
                      <a:r>
                        <a:rPr lang="ar-SA" dirty="0" smtClean="0"/>
                        <a:t>تعزيز الرؤية فيما يخص المعلومات</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Enhanced Information Visibility</a:t>
                      </a:r>
                    </a:p>
                    <a:p>
                      <a:pPr algn="ctr" rtl="1"/>
                      <a:endParaRPr lang="en-US" dirty="0"/>
                    </a:p>
                  </a:txBody>
                  <a:tcPr/>
                </a:tc>
              </a:tr>
              <a:tr h="838200">
                <a:tc>
                  <a:txBody>
                    <a:bodyPr/>
                    <a:lstStyle/>
                    <a:p>
                      <a:pPr algn="r" rtl="1"/>
                      <a:r>
                        <a:rPr lang="ar-SA" dirty="0" smtClean="0"/>
                        <a:t>تقليص</a:t>
                      </a:r>
                      <a:r>
                        <a:rPr lang="ar-SA" baseline="0" dirty="0" smtClean="0"/>
                        <a:t> الابتكار والاستقلال </a:t>
                      </a:r>
                      <a:endParaRPr lang="en-US" dirty="0"/>
                    </a:p>
                  </a:txBody>
                  <a:tcPr/>
                </a:tc>
                <a:tc>
                  <a:txBody>
                    <a:bodyPr/>
                    <a:lstStyle/>
                    <a:p>
                      <a:pPr algn="ctr" rtl="1"/>
                      <a:r>
                        <a:rPr lang="ar-SA" dirty="0" smtClean="0"/>
                        <a:t>تحقيق توحيد قياسي</a:t>
                      </a:r>
                      <a:r>
                        <a:rPr lang="ar-SA" baseline="0" dirty="0" smtClean="0"/>
                        <a:t> أكبر</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Increased Standardization</a:t>
                      </a:r>
                    </a:p>
                    <a:p>
                      <a:pPr algn="ct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22</a:t>
            </a:fld>
            <a:endParaRPr lang="en-US" smtClean="0">
              <a:cs typeface="Arial" pitchFamily="34" charset="0"/>
            </a:endParaRPr>
          </a:p>
        </p:txBody>
      </p:sp>
    </p:spTree>
    <p:extLst>
      <p:ext uri="{BB962C8B-B14F-4D97-AF65-F5344CB8AC3E}">
        <p14:creationId xmlns:p14="http://schemas.microsoft.com/office/powerpoint/2010/main" xmlns="" val="2482700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46038"/>
            <a:ext cx="8686800" cy="1341438"/>
          </a:xfrm>
        </p:spPr>
        <p:txBody>
          <a:bodyPr/>
          <a:lstStyle/>
          <a:p>
            <a:pPr rtl="1">
              <a:defRPr/>
            </a:pPr>
            <a:r>
              <a:rPr lang="ar-SA" sz="4000" dirty="0" smtClean="0"/>
              <a:t>النظم المتكاملة لتخطيط موارد المؤسسات وتكامل النظم  </a:t>
            </a:r>
            <a:r>
              <a:rPr lang="en-US" sz="4000" dirty="0"/>
              <a:t>ERP and Systems Integration</a:t>
            </a:r>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تعتبر نظم تخطيط موارد المؤسسات </a:t>
            </a:r>
            <a:r>
              <a:rPr lang="en-US" dirty="0" smtClean="0"/>
              <a:t>ERP</a:t>
            </a:r>
            <a:r>
              <a:rPr lang="ar-SA" dirty="0" smtClean="0"/>
              <a:t> نظما متكاملة وبرمجيات تطبيقية  ذات وحدات متعددة </a:t>
            </a:r>
            <a:r>
              <a:rPr lang="en-US" dirty="0" smtClean="0"/>
              <a:t>multi-module </a:t>
            </a:r>
            <a:r>
              <a:rPr lang="ar-SA" dirty="0" smtClean="0"/>
              <a:t>  حيث تم تصممها لخدمة ودعم مختلف المجالات الوظيفية عبر المنظمة</a:t>
            </a:r>
          </a:p>
          <a:p>
            <a:pPr marL="457200" indent="-457200" rtl="1">
              <a:buFont typeface="Wingdings" pitchFamily="2" charset="2"/>
              <a:buChar char="ü"/>
            </a:pPr>
            <a:r>
              <a:rPr lang="ar-SA" dirty="0" smtClean="0"/>
              <a:t>تعتبر نظم الـ </a:t>
            </a:r>
            <a:r>
              <a:rPr lang="en-US" dirty="0" smtClean="0"/>
              <a:t>ERP </a:t>
            </a:r>
            <a:r>
              <a:rPr lang="ar-SA" dirty="0" smtClean="0"/>
              <a:t> برمجيات تجارية لتسهيل جمع وتكامل المعلومات المتعلقة بمختلف المجالات الوظيفية للمنظمة </a:t>
            </a:r>
          </a:p>
          <a:p>
            <a:pPr marL="457200" indent="-457200" rtl="1">
              <a:buFont typeface="Wingdings" pitchFamily="2" charset="2"/>
              <a:buChar char="ü"/>
            </a:pPr>
            <a:r>
              <a:rPr lang="ar-SA" dirty="0" smtClean="0"/>
              <a:t>تمكن نظم الــ </a:t>
            </a:r>
            <a:r>
              <a:rPr lang="en-US" dirty="0" smtClean="0"/>
              <a:t>ERP</a:t>
            </a:r>
            <a:r>
              <a:rPr lang="ar-SA" dirty="0" smtClean="0"/>
              <a:t>  المنظمة من توحيد وتعزيز اجراءات العمل بتطبيق افضل الممارسات في القطاع الصناعي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23</a:t>
            </a:fld>
            <a:endParaRPr lang="en-US" smtClean="0">
              <a:cs typeface="Arial" pitchFamily="34" charset="0"/>
            </a:endParaRPr>
          </a:p>
        </p:txBody>
      </p:sp>
    </p:spTree>
    <p:extLst>
      <p:ext uri="{BB962C8B-B14F-4D97-AF65-F5344CB8AC3E}">
        <p14:creationId xmlns:p14="http://schemas.microsoft.com/office/powerpoint/2010/main" xmlns="" val="1921645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6038"/>
            <a:ext cx="8953500" cy="1341438"/>
          </a:xfrm>
        </p:spPr>
        <p:txBody>
          <a:bodyPr/>
          <a:lstStyle/>
          <a:p>
            <a:pPr rtl="1">
              <a:defRPr/>
            </a:pPr>
            <a:r>
              <a:rPr lang="ar-SA" sz="4000" dirty="0" smtClean="0"/>
              <a:t>دور النظم المتكاملة لتخطيط موارد المؤسسات في التكامل المنطقي  </a:t>
            </a:r>
            <a:r>
              <a:rPr lang="en-US" sz="3600" dirty="0"/>
              <a:t>ERP’s Role in Logical Integration</a:t>
            </a:r>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t>تتطلب نظم الــ </a:t>
            </a:r>
            <a:r>
              <a:rPr lang="en-US" dirty="0" smtClean="0"/>
              <a:t>ERP </a:t>
            </a:r>
            <a:r>
              <a:rPr lang="ar-SA" dirty="0" smtClean="0"/>
              <a:t>  من المنظمات التركيز على اجراءات العمل </a:t>
            </a:r>
            <a:r>
              <a:rPr lang="en-US" dirty="0" smtClean="0"/>
              <a:t>BP</a:t>
            </a:r>
            <a:r>
              <a:rPr lang="ar-SA" dirty="0" smtClean="0"/>
              <a:t> عوض عن المجالات الوظيفية</a:t>
            </a:r>
          </a:p>
          <a:p>
            <a:pPr marL="457200" indent="-457200" rtl="1">
              <a:buFont typeface="Wingdings" pitchFamily="2" charset="2"/>
              <a:buChar char="ü"/>
            </a:pPr>
            <a:r>
              <a:rPr lang="ar-SA" dirty="0" smtClean="0"/>
              <a:t>تحتوي نظم الــ</a:t>
            </a:r>
            <a:r>
              <a:rPr lang="en-US" dirty="0" smtClean="0"/>
              <a:t>ERP</a:t>
            </a:r>
            <a:r>
              <a:rPr lang="ar-SA" dirty="0" smtClean="0"/>
              <a:t> على اجراءات عمل  متنوعة  خاصة بمختلف المجالات الوظيفية المعتادة</a:t>
            </a:r>
          </a:p>
          <a:p>
            <a:pPr marL="457200" indent="-457200" rtl="1">
              <a:buFont typeface="Wingdings" pitchFamily="2" charset="2"/>
              <a:buChar char="ü"/>
            </a:pPr>
            <a:r>
              <a:rPr lang="ar-SA" dirty="0" smtClean="0"/>
              <a:t>تطبق نظم الـ </a:t>
            </a:r>
            <a:r>
              <a:rPr lang="en-US" dirty="0" smtClean="0"/>
              <a:t>ERP</a:t>
            </a:r>
            <a:r>
              <a:rPr lang="ar-SA" dirty="0" smtClean="0"/>
              <a:t> مبدأ افضل الممارسات في التعامل مع طلبات العملاء من خلال الخطوات التالية:</a:t>
            </a:r>
          </a:p>
          <a:p>
            <a:pPr marL="457200" indent="-457200" rtl="1">
              <a:buFont typeface="Wingdings" pitchFamily="2" charset="2"/>
              <a:buChar char="§"/>
            </a:pPr>
            <a:r>
              <a:rPr lang="ar-SA" dirty="0" smtClean="0"/>
              <a:t>ادخال الطب</a:t>
            </a:r>
          </a:p>
          <a:p>
            <a:pPr marL="457200" indent="-457200" rtl="1">
              <a:buFont typeface="Wingdings" pitchFamily="2" charset="2"/>
              <a:buChar char="§"/>
            </a:pPr>
            <a:r>
              <a:rPr lang="ar-SA" dirty="0" smtClean="0"/>
              <a:t>تمرير الطلب عبر مختلف الاقسام </a:t>
            </a:r>
          </a:p>
          <a:p>
            <a:pPr marL="457200" indent="-457200" rtl="1">
              <a:buFont typeface="Wingdings" pitchFamily="2" charset="2"/>
              <a:buChar char="§"/>
            </a:pPr>
            <a:r>
              <a:rPr lang="ar-SA" dirty="0" smtClean="0"/>
              <a:t>توفير المخرجات والتقارير لمختلف الجهات</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24</a:t>
            </a:fld>
            <a:endParaRPr lang="en-US" smtClean="0">
              <a:cs typeface="Arial" pitchFamily="34" charset="0"/>
            </a:endParaRPr>
          </a:p>
        </p:txBody>
      </p:sp>
    </p:spTree>
    <p:extLst>
      <p:ext uri="{BB962C8B-B14F-4D97-AF65-F5344CB8AC3E}">
        <p14:creationId xmlns:p14="http://schemas.microsoft.com/office/powerpoint/2010/main" xmlns="" val="31796764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6038"/>
            <a:ext cx="8953500" cy="1341438"/>
          </a:xfrm>
        </p:spPr>
        <p:txBody>
          <a:bodyPr/>
          <a:lstStyle/>
          <a:p>
            <a:pPr rtl="1">
              <a:defRPr/>
            </a:pPr>
            <a:r>
              <a:rPr lang="ar-SA" sz="4000" dirty="0" smtClean="0"/>
              <a:t>دور النظم المتكاملة لتخطيط موارد المؤسسات في التكامل الفيزيائي  </a:t>
            </a:r>
            <a:r>
              <a:rPr lang="en-US" sz="3200" dirty="0"/>
              <a:t>ERP’s Role in </a:t>
            </a:r>
            <a:r>
              <a:rPr lang="en-US" sz="3200" dirty="0" smtClean="0"/>
              <a:t>Physical </a:t>
            </a:r>
            <a:r>
              <a:rPr lang="en-US" sz="3200" dirty="0"/>
              <a:t>Integration</a:t>
            </a:r>
            <a:endParaRPr lang="en-US" sz="3600"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قبل تنفيذ نظام الـ</a:t>
            </a:r>
            <a:r>
              <a:rPr lang="en-US" dirty="0" smtClean="0"/>
              <a:t>ERP</a:t>
            </a:r>
            <a:r>
              <a:rPr lang="ar-SA" dirty="0" smtClean="0"/>
              <a:t> يمكن للمنظمة ترقية أو تنفيذ البرمجيات الوسيطة </a:t>
            </a:r>
            <a:r>
              <a:rPr lang="en-US" dirty="0" smtClean="0"/>
              <a:t>Middleware</a:t>
            </a:r>
            <a:r>
              <a:rPr lang="ar-SA" dirty="0" smtClean="0"/>
              <a:t> كما يمكنها التخلص من  المعدات الخاصة نظامها القديم </a:t>
            </a:r>
          </a:p>
          <a:p>
            <a:pPr marL="457200" indent="-457200" rtl="1">
              <a:buFont typeface="Wingdings" pitchFamily="2" charset="2"/>
              <a:buChar char="ü"/>
            </a:pPr>
            <a:r>
              <a:rPr lang="ar-SA" dirty="0" smtClean="0"/>
              <a:t>يجب تحقيق التكامل على مستوى البيانات والعملاء (في معمارية خادم-عميل) وكذلك على مستوى التطبيقات </a:t>
            </a:r>
          </a:p>
          <a:p>
            <a:pPr marL="457200" indent="-457200" rtl="1">
              <a:buFont typeface="Wingdings" pitchFamily="2" charset="2"/>
              <a:buChar char="ü"/>
            </a:pPr>
            <a:r>
              <a:rPr lang="ar-SA" dirty="0" smtClean="0"/>
              <a:t>ينتج عن التنفيذ الجيد لنظم الـ </a:t>
            </a:r>
            <a:r>
              <a:rPr lang="en-US" dirty="0" smtClean="0"/>
              <a:t>ERP </a:t>
            </a:r>
            <a:r>
              <a:rPr lang="ar-SA" dirty="0" smtClean="0"/>
              <a:t> تحسين الفعالية التشغيلية </a:t>
            </a:r>
            <a:r>
              <a:rPr lang="en-US" dirty="0" smtClean="0"/>
              <a:t>Operationa</a:t>
            </a:r>
            <a:r>
              <a:rPr lang="en-US" dirty="0"/>
              <a:t>l</a:t>
            </a:r>
            <a:r>
              <a:rPr lang="en-US" dirty="0" smtClean="0"/>
              <a:t> efficiency</a:t>
            </a:r>
            <a:r>
              <a:rPr lang="ar-SA" dirty="0" smtClean="0"/>
              <a:t>  مع تحسين اجراءات العمل التي تركز على  اهداف المنظمة   عوض اهداف مختلف الاقسام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25</a:t>
            </a:fld>
            <a:endParaRPr lang="en-US" smtClean="0">
              <a:cs typeface="Arial" pitchFamily="34" charset="0"/>
            </a:endParaRPr>
          </a:p>
        </p:txBody>
      </p:sp>
    </p:spTree>
    <p:extLst>
      <p:ext uri="{BB962C8B-B14F-4D97-AF65-F5344CB8AC3E}">
        <p14:creationId xmlns:p14="http://schemas.microsoft.com/office/powerpoint/2010/main" xmlns="" val="19942125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328568E0-5893-4E52-8555-1DEE66EC7C2E}" type="slidenum">
              <a:rPr lang="ar-SA" smtClean="0">
                <a:cs typeface="Arial" pitchFamily="34" charset="0"/>
              </a:rPr>
              <a:pPr/>
              <a:t>26</a:t>
            </a:fld>
            <a:endParaRPr lang="en-US" smtClean="0">
              <a:cs typeface="Arial"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38916"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38920"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38917" name="Rectangle 8"/>
          <p:cNvSpPr>
            <a:spLocks noChangeArrowheads="1"/>
          </p:cNvSpPr>
          <p:nvPr/>
        </p:nvSpPr>
        <p:spPr bwMode="auto">
          <a:xfrm>
            <a:off x="23622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38918"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عناصر المحاضرة (1 من 2)</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مقدمة  </a:t>
            </a:r>
            <a:r>
              <a:rPr lang="en-US" dirty="0" smtClean="0"/>
              <a:t>  </a:t>
            </a:r>
            <a:r>
              <a:rPr lang="en-US" dirty="0" smtClean="0">
                <a:cs typeface="Arial" pitchFamily="34" charset="0"/>
              </a:rPr>
              <a:t>Preview</a:t>
            </a:r>
          </a:p>
          <a:p>
            <a:pPr rtl="1">
              <a:buFont typeface="Wingdings" pitchFamily="2" charset="2"/>
              <a:buChar char="ü"/>
            </a:pPr>
            <a:r>
              <a:rPr lang="ar-SA" dirty="0" smtClean="0">
                <a:latin typeface="Calibri" pitchFamily="34" charset="0"/>
                <a:cs typeface="Arabic Transparent" pitchFamily="2" charset="-78"/>
              </a:rPr>
              <a:t>المستودعات الوظيفية </a:t>
            </a:r>
            <a:r>
              <a:rPr lang="en-US" dirty="0" smtClean="0">
                <a:latin typeface="Calibri" pitchFamily="34" charset="0"/>
                <a:cs typeface="Arabic Transparent" pitchFamily="2" charset="-78"/>
              </a:rPr>
              <a:t>Functional Silos </a:t>
            </a:r>
            <a:r>
              <a:rPr lang="ar-SA" dirty="0" smtClean="0">
                <a:latin typeface="Calibri" pitchFamily="34" charset="0"/>
                <a:cs typeface="Arabic Transparent" pitchFamily="2" charset="-78"/>
              </a:rPr>
              <a:t>  </a:t>
            </a:r>
            <a:endParaRPr lang="fr-FR" dirty="0" smtClean="0">
              <a:latin typeface="Calibri" pitchFamily="34" charset="0"/>
              <a:cs typeface="Arabic Transparent" pitchFamily="2" charset="-78"/>
            </a:endParaRPr>
          </a:p>
          <a:p>
            <a:pPr rtl="1">
              <a:buFont typeface="Wingdings" pitchFamily="2" charset="2"/>
              <a:buChar char="ü"/>
            </a:pPr>
            <a:r>
              <a:rPr lang="ar-SA" dirty="0" smtClean="0">
                <a:latin typeface="Calibri" pitchFamily="34" charset="0"/>
                <a:cs typeface="Arabic Transparent" pitchFamily="2" charset="-78"/>
              </a:rPr>
              <a:t>اجراءات الاعمال والمستودعات </a:t>
            </a:r>
            <a:r>
              <a:rPr lang="en-US" dirty="0" smtClean="0">
                <a:latin typeface="Calibri" pitchFamily="34" charset="0"/>
                <a:cs typeface="Arabic Transparent" pitchFamily="2" charset="-78"/>
              </a:rPr>
              <a:t> </a:t>
            </a:r>
            <a:r>
              <a:rPr lang="en-US" dirty="0"/>
              <a:t>Business Process and </a:t>
            </a:r>
            <a:r>
              <a:rPr lang="en-US" dirty="0" smtClean="0"/>
              <a:t>Silos</a:t>
            </a:r>
            <a:r>
              <a:rPr lang="ar-SA" dirty="0" smtClean="0"/>
              <a:t> </a:t>
            </a:r>
            <a:endParaRPr lang="en-US" dirty="0" smtClean="0">
              <a:cs typeface="Arial" pitchFamily="34" charset="0"/>
            </a:endParaRPr>
          </a:p>
          <a:p>
            <a:pPr rtl="1">
              <a:buFont typeface="Wingdings" pitchFamily="2" charset="2"/>
              <a:buChar char="ü"/>
            </a:pPr>
            <a:r>
              <a:rPr lang="ar-SA" dirty="0" smtClean="0">
                <a:cs typeface="Arial" pitchFamily="34" charset="0"/>
              </a:rPr>
              <a:t> مراحل </a:t>
            </a:r>
            <a:r>
              <a:rPr lang="en-GB" dirty="0" smtClean="0">
                <a:cs typeface="Arial" pitchFamily="34" charset="0"/>
              </a:rPr>
              <a:t> </a:t>
            </a:r>
            <a:r>
              <a:rPr lang="ar-SA" dirty="0" smtClean="0">
                <a:latin typeface="Calibri" pitchFamily="34" charset="0"/>
                <a:cs typeface="Arabic Transparent" pitchFamily="2" charset="-78"/>
              </a:rPr>
              <a:t>تطور نظم المعلومات داخل المنظمات </a:t>
            </a:r>
            <a:r>
              <a:rPr lang="en-US" dirty="0"/>
              <a:t>Evolution of Information Systems in </a:t>
            </a:r>
            <a:r>
              <a:rPr lang="en-US" dirty="0" smtClean="0"/>
              <a:t>Organization</a:t>
            </a:r>
          </a:p>
          <a:p>
            <a:pPr rtl="1">
              <a:buFont typeface="Wingdings" pitchFamily="2" charset="2"/>
              <a:buChar char="ü"/>
            </a:pPr>
            <a:r>
              <a:rPr lang="ar-SA" dirty="0" smtClean="0">
                <a:cs typeface="Arial" pitchFamily="34" charset="0"/>
              </a:rPr>
              <a:t>معماريات نظم المعلومات  </a:t>
            </a:r>
            <a:r>
              <a:rPr lang="en-US" dirty="0"/>
              <a:t>IS </a:t>
            </a:r>
            <a:r>
              <a:rPr lang="en-US" dirty="0" smtClean="0"/>
              <a:t>Architectures     </a:t>
            </a:r>
            <a:r>
              <a:rPr lang="ar-SA" dirty="0" smtClean="0"/>
              <a:t>   </a:t>
            </a:r>
          </a:p>
          <a:p>
            <a:pPr rtl="1">
              <a:buFont typeface="Wingdings" pitchFamily="2" charset="2"/>
              <a:buChar char="ü"/>
            </a:pPr>
            <a:r>
              <a:rPr lang="ar-SA" dirty="0" smtClean="0"/>
              <a:t>توظيف البرمجيات   </a:t>
            </a:r>
            <a:r>
              <a:rPr lang="en-US" dirty="0" smtClean="0"/>
              <a:t>Software Functionalization</a:t>
            </a:r>
            <a:r>
              <a:rPr lang="ar-SA" dirty="0" smtClean="0"/>
              <a:t> </a:t>
            </a:r>
          </a:p>
          <a:p>
            <a:pPr rtl="1">
              <a:buFont typeface="Wingdings" pitchFamily="2" charset="2"/>
              <a:buChar char="ü"/>
            </a:pPr>
            <a:r>
              <a:rPr lang="ar-SA" dirty="0" smtClean="0"/>
              <a:t>تكامل النظم  </a:t>
            </a:r>
            <a:r>
              <a:rPr lang="en-US" dirty="0"/>
              <a:t>Systems Integration</a:t>
            </a:r>
            <a:endParaRPr lang="ar-SA" dirty="0" smtClean="0"/>
          </a:p>
          <a:p>
            <a:pPr rtl="1">
              <a:buFont typeface="Wingdings" pitchFamily="2" charset="2"/>
              <a:buChar char="ü"/>
            </a:pPr>
            <a:endParaRPr lang="ar-SA" dirty="0" smtClean="0"/>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عناصر المحاضرة (2 من 2)</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فوائد وحدود تكامل النظم     </a:t>
            </a:r>
            <a:r>
              <a:rPr lang="en-US" sz="2400" dirty="0"/>
              <a:t>Benefits and Limitations of Systems Integration</a:t>
            </a:r>
            <a:endParaRPr lang="en-US" sz="2000" dirty="0" smtClean="0">
              <a:cs typeface="Arial" pitchFamily="34" charset="0"/>
            </a:endParaRPr>
          </a:p>
          <a:p>
            <a:pPr rtl="1">
              <a:buFont typeface="Wingdings" pitchFamily="2" charset="2"/>
              <a:buChar char="ü"/>
            </a:pPr>
            <a:r>
              <a:rPr lang="ar-SA" dirty="0" smtClean="0">
                <a:latin typeface="Calibri" pitchFamily="34" charset="0"/>
                <a:cs typeface="Arabic Transparent" pitchFamily="2" charset="-78"/>
              </a:rPr>
              <a:t>نظم الــ</a:t>
            </a:r>
            <a:r>
              <a:rPr lang="en-US" dirty="0" smtClean="0">
                <a:latin typeface="Calibri" pitchFamily="34" charset="0"/>
                <a:cs typeface="Arabic Transparent" pitchFamily="2" charset="-78"/>
              </a:rPr>
              <a:t>ERP</a:t>
            </a:r>
            <a:r>
              <a:rPr lang="ar-SA" dirty="0">
                <a:latin typeface="Calibri" pitchFamily="34" charset="0"/>
                <a:cs typeface="Arabic Transparent" pitchFamily="2" charset="-78"/>
              </a:rPr>
              <a:t> </a:t>
            </a:r>
            <a:r>
              <a:rPr lang="ar-SA" dirty="0" smtClean="0">
                <a:latin typeface="Calibri" pitchFamily="34" charset="0"/>
                <a:cs typeface="Arabic Transparent" pitchFamily="2" charset="-78"/>
              </a:rPr>
              <a:t>و تكامل النظم </a:t>
            </a:r>
            <a:r>
              <a:rPr lang="en-US" dirty="0"/>
              <a:t>ERP and Systems Integration</a:t>
            </a:r>
            <a:endParaRPr lang="fr-FR" dirty="0" smtClean="0">
              <a:latin typeface="Calibri" pitchFamily="34" charset="0"/>
              <a:cs typeface="Arabic Transparent" pitchFamily="2" charset="-78"/>
            </a:endParaRPr>
          </a:p>
          <a:p>
            <a:pPr rtl="1">
              <a:buFont typeface="Wingdings" pitchFamily="2" charset="2"/>
              <a:buChar char="ü"/>
            </a:pPr>
            <a:r>
              <a:rPr lang="ar-SA" dirty="0" smtClean="0">
                <a:latin typeface="Calibri" pitchFamily="34" charset="0"/>
                <a:cs typeface="Arabic Transparent" pitchFamily="2" charset="-78"/>
              </a:rPr>
              <a:t>دور نظم الـ </a:t>
            </a:r>
            <a:r>
              <a:rPr lang="en-US" dirty="0" smtClean="0">
                <a:latin typeface="Calibri" pitchFamily="34" charset="0"/>
                <a:cs typeface="Arabic Transparent" pitchFamily="2" charset="-78"/>
              </a:rPr>
              <a:t>ERP</a:t>
            </a:r>
            <a:r>
              <a:rPr lang="ar-SA" dirty="0" smtClean="0">
                <a:latin typeface="Calibri" pitchFamily="34" charset="0"/>
                <a:cs typeface="Arabic Transparent" pitchFamily="2" charset="-78"/>
              </a:rPr>
              <a:t> في التكامل الفيزيائي  </a:t>
            </a:r>
            <a:r>
              <a:rPr lang="en-US" dirty="0"/>
              <a:t>ERP’s Role in Physical Integration</a:t>
            </a:r>
            <a:endParaRPr lang="en-US" dirty="0" smtClean="0">
              <a:cs typeface="Arial" pitchFamily="34" charset="0"/>
            </a:endParaRPr>
          </a:p>
          <a:p>
            <a:pPr rtl="1">
              <a:buFont typeface="Wingdings" pitchFamily="2" charset="2"/>
              <a:buChar char="ü"/>
            </a:pPr>
            <a:r>
              <a:rPr lang="ar-SA" dirty="0" smtClean="0">
                <a:cs typeface="Arial" pitchFamily="34" charset="0"/>
              </a:rPr>
              <a:t> أثر التكامل على الإدارة  </a:t>
            </a:r>
            <a:r>
              <a:rPr lang="en-US" sz="2800" dirty="0" smtClean="0"/>
              <a:t> </a:t>
            </a:r>
            <a:r>
              <a:rPr lang="en-US" dirty="0"/>
              <a:t>Implications for Management</a:t>
            </a: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a:t>
            </a:fld>
            <a:endParaRPr lang="en-US" smtClean="0">
              <a:cs typeface="Arial" pitchFamily="34" charset="0"/>
            </a:endParaRPr>
          </a:p>
        </p:txBody>
      </p:sp>
    </p:spTree>
    <p:extLst>
      <p:ext uri="{BB962C8B-B14F-4D97-AF65-F5344CB8AC3E}">
        <p14:creationId xmlns:p14="http://schemas.microsoft.com/office/powerpoint/2010/main" xmlns="" val="1529472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مقدمة</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تكامل النظم تعني تواصل نظم المعلومات (المستقلة عن بعضها البعض) فيما بينها وبإمكانها تبادل المعلومات بشكل سلس</a:t>
            </a:r>
            <a:endParaRPr lang="en-US" sz="2000" dirty="0" smtClean="0">
              <a:cs typeface="Arial" pitchFamily="34" charset="0"/>
            </a:endParaRPr>
          </a:p>
          <a:p>
            <a:pPr rtl="1">
              <a:buFont typeface="Wingdings" pitchFamily="2" charset="2"/>
              <a:buChar char="ü"/>
            </a:pPr>
            <a:r>
              <a:rPr lang="ar-SA" dirty="0" smtClean="0">
                <a:latin typeface="Calibri" pitchFamily="34" charset="0"/>
                <a:cs typeface="Arabic Transparent" pitchFamily="2" charset="-78"/>
              </a:rPr>
              <a:t>يعتبر تكامل النظم مسألة أساسية للمنظمات لتلبية متطلباتها الادارية  ويجب عليها أن تولي أهمية قصوى لتحقيق التكامل</a:t>
            </a:r>
          </a:p>
          <a:p>
            <a:pPr rtl="1">
              <a:buFont typeface="Wingdings" pitchFamily="2" charset="2"/>
              <a:buChar char="ü"/>
            </a:pPr>
            <a:r>
              <a:rPr lang="ar-SA" dirty="0" smtClean="0">
                <a:latin typeface="Calibri" pitchFamily="34" charset="0"/>
                <a:cs typeface="Arabic Transparent" pitchFamily="2" charset="-78"/>
              </a:rPr>
              <a:t>تعتبر نظم الـ </a:t>
            </a:r>
            <a:r>
              <a:rPr lang="en-US" dirty="0" smtClean="0">
                <a:latin typeface="Calibri" pitchFamily="34" charset="0"/>
                <a:cs typeface="Arabic Transparent" pitchFamily="2" charset="-78"/>
              </a:rPr>
              <a:t>ERP</a:t>
            </a:r>
            <a:r>
              <a:rPr lang="ar-SA" dirty="0" smtClean="0">
                <a:latin typeface="Calibri" pitchFamily="34" charset="0"/>
                <a:cs typeface="Arabic Transparent" pitchFamily="2" charset="-78"/>
              </a:rPr>
              <a:t>   اهم نوع من نظم المعلومات لإدارة المؤسسات  حيث تمكن المنظمات من تحقيق التكامل بين مختلف النظم للحصول على نظام موحد ومتكامل  لإدارة قاعدة بيانات </a:t>
            </a: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a:t>
            </a:fld>
            <a:endParaRPr lang="en-US" smtClean="0">
              <a:cs typeface="Arial" pitchFamily="34" charset="0"/>
            </a:endParaRPr>
          </a:p>
        </p:txBody>
      </p:sp>
    </p:spTree>
    <p:extLst>
      <p:ext uri="{BB962C8B-B14F-4D97-AF65-F5344CB8AC3E}">
        <p14:creationId xmlns:p14="http://schemas.microsoft.com/office/powerpoint/2010/main" xmlns="" val="2011001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953500" cy="1341438"/>
          </a:xfrm>
        </p:spPr>
        <p:txBody>
          <a:bodyPr/>
          <a:lstStyle/>
          <a:p>
            <a:pPr rtl="1">
              <a:defRPr/>
            </a:pPr>
            <a:r>
              <a:rPr lang="ar-SA" dirty="0" smtClean="0"/>
              <a:t>   </a:t>
            </a:r>
            <a:r>
              <a:rPr lang="ar-SA" dirty="0"/>
              <a:t>مستودعات </a:t>
            </a:r>
            <a:r>
              <a:rPr lang="ar-SA" dirty="0" smtClean="0"/>
              <a:t>المعلومات</a:t>
            </a:r>
            <a:r>
              <a:rPr lang="en-US" dirty="0" smtClean="0"/>
              <a:t>  </a:t>
            </a:r>
            <a:r>
              <a:rPr lang="ar-SA" dirty="0" smtClean="0"/>
              <a:t>الوظيفية  </a:t>
            </a:r>
            <a:r>
              <a:rPr lang="en-US" dirty="0" smtClean="0"/>
              <a:t/>
            </a:r>
            <a:br>
              <a:rPr lang="en-US" dirty="0" smtClean="0"/>
            </a:br>
            <a:r>
              <a:rPr lang="en-US" dirty="0"/>
              <a:t>Functional Silos</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تعتبر المستودعات كوحدات تشغيلية مستقلة ومعزولة عن المحيط  وهناك نوعان من المستودعات :</a:t>
            </a:r>
          </a:p>
          <a:p>
            <a:pPr marL="457200" indent="-457200" rtl="1">
              <a:buFont typeface="Courier New" pitchFamily="49" charset="0"/>
              <a:buChar char="o"/>
            </a:pPr>
            <a:r>
              <a:rPr lang="ar-SA" dirty="0" smtClean="0"/>
              <a:t>المستودعات الأفقية </a:t>
            </a:r>
            <a:r>
              <a:rPr lang="en-US" b="1" dirty="0"/>
              <a:t>Horizontal Silos</a:t>
            </a:r>
          </a:p>
          <a:p>
            <a:pPr marL="457200" indent="-457200" rtl="1">
              <a:buFont typeface="Arial" pitchFamily="34" charset="0"/>
              <a:buChar char="•"/>
            </a:pPr>
            <a:r>
              <a:rPr lang="ar-SA" dirty="0" smtClean="0"/>
              <a:t>تصنيف </a:t>
            </a:r>
            <a:r>
              <a:rPr lang="en-US" dirty="0" smtClean="0"/>
              <a:t>POSDCORB</a:t>
            </a:r>
            <a:r>
              <a:rPr lang="ar-SA" dirty="0" smtClean="0"/>
              <a:t>  ادى الى عدد من الوظائف مثل التحكم ، الادارة ، الاشراف الذي بدأ في سنة 1930</a:t>
            </a:r>
          </a:p>
          <a:p>
            <a:pPr marL="457200" indent="-457200" rtl="1">
              <a:buFont typeface="Arial" pitchFamily="34" charset="0"/>
              <a:buChar char="•"/>
            </a:pPr>
            <a:r>
              <a:rPr lang="ar-SA" dirty="0" smtClean="0"/>
              <a:t>تقسيم  المنظمات الى أقسام مثل المحاسبة والموارد البشرية يعكس تجزئة المهام المعقدة الى مهام أبسط  حيث تكون إدارتها أسهل ويمكن إدارتها من طرف مجموعات من الموظفين يكونون مسئولين عنها</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a:t>
            </a:fld>
            <a:endParaRPr lang="en-US" smtClean="0">
              <a:cs typeface="Arial" pitchFamily="34" charset="0"/>
            </a:endParaRPr>
          </a:p>
        </p:txBody>
      </p:sp>
    </p:spTree>
    <p:extLst>
      <p:ext uri="{BB962C8B-B14F-4D97-AF65-F5344CB8AC3E}">
        <p14:creationId xmlns:p14="http://schemas.microsoft.com/office/powerpoint/2010/main" xmlns="" val="4218120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953500" cy="1341438"/>
          </a:xfrm>
        </p:spPr>
        <p:txBody>
          <a:bodyPr/>
          <a:lstStyle/>
          <a:p>
            <a:pPr rtl="1">
              <a:defRPr/>
            </a:pPr>
            <a:r>
              <a:rPr lang="ar-SA" dirty="0" smtClean="0"/>
              <a:t>   </a:t>
            </a:r>
            <a:r>
              <a:rPr lang="ar-SA" dirty="0"/>
              <a:t>مستودعات </a:t>
            </a:r>
            <a:r>
              <a:rPr lang="ar-SA" dirty="0" smtClean="0"/>
              <a:t>المعلومات</a:t>
            </a:r>
            <a:r>
              <a:rPr lang="en-US" dirty="0" smtClean="0"/>
              <a:t>  </a:t>
            </a:r>
            <a:r>
              <a:rPr lang="ar-SA" dirty="0" smtClean="0"/>
              <a:t>الوظيفية  </a:t>
            </a:r>
            <a:r>
              <a:rPr lang="en-US" dirty="0" smtClean="0"/>
              <a:t/>
            </a:r>
            <a:br>
              <a:rPr lang="en-US" dirty="0" smtClean="0"/>
            </a:br>
            <a:r>
              <a:rPr lang="en-US" dirty="0"/>
              <a:t>Functional Silos</a:t>
            </a:r>
            <a:br>
              <a:rPr lang="en-US" dirty="0"/>
            </a:b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a:t>
            </a:fld>
            <a:endParaRPr lang="en-US" smtClean="0">
              <a:cs typeface="Arial" pitchFamily="34" charset="0"/>
            </a:endParaRPr>
          </a:p>
        </p:txBody>
      </p:sp>
      <p:pic>
        <p:nvPicPr>
          <p:cNvPr id="6" name="Picture 27"/>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1557337" y="2372519"/>
            <a:ext cx="6791325" cy="2981325"/>
          </a:xfrm>
          <a:noFill/>
        </p:spPr>
      </p:pic>
      <p:sp>
        <p:nvSpPr>
          <p:cNvPr id="3" name="Rectangle 2"/>
          <p:cNvSpPr/>
          <p:nvPr/>
        </p:nvSpPr>
        <p:spPr>
          <a:xfrm>
            <a:off x="2590800" y="1600200"/>
            <a:ext cx="4953000" cy="646331"/>
          </a:xfrm>
          <a:prstGeom prst="rect">
            <a:avLst/>
          </a:prstGeom>
        </p:spPr>
        <p:txBody>
          <a:bodyPr>
            <a:spAutoFit/>
          </a:bodyPr>
          <a:lstStyle/>
          <a:p>
            <a:r>
              <a:rPr lang="en-US" dirty="0"/>
              <a:t>Functional Model of Organization (POSDCORB)</a:t>
            </a:r>
          </a:p>
        </p:txBody>
      </p:sp>
    </p:spTree>
    <p:extLst>
      <p:ext uri="{BB962C8B-B14F-4D97-AF65-F5344CB8AC3E}">
        <p14:creationId xmlns:p14="http://schemas.microsoft.com/office/powerpoint/2010/main" xmlns="" val="712370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953500" cy="1341438"/>
          </a:xfrm>
        </p:spPr>
        <p:txBody>
          <a:bodyPr/>
          <a:lstStyle/>
          <a:p>
            <a:pPr rtl="1">
              <a:defRPr/>
            </a:pPr>
            <a:r>
              <a:rPr lang="ar-SA" dirty="0" smtClean="0"/>
              <a:t>   </a:t>
            </a:r>
            <a:r>
              <a:rPr lang="ar-SA" dirty="0"/>
              <a:t>مستودعات </a:t>
            </a:r>
            <a:r>
              <a:rPr lang="ar-SA" dirty="0" smtClean="0"/>
              <a:t>المعلومات</a:t>
            </a:r>
            <a:r>
              <a:rPr lang="en-US" dirty="0" smtClean="0"/>
              <a:t>  </a:t>
            </a:r>
            <a:r>
              <a:rPr lang="ar-SA" dirty="0" smtClean="0"/>
              <a:t>الوظيفية  </a:t>
            </a:r>
            <a:r>
              <a:rPr lang="en-US" dirty="0" smtClean="0"/>
              <a:t/>
            </a:r>
            <a:br>
              <a:rPr lang="en-US" dirty="0" smtClean="0"/>
            </a:br>
            <a:r>
              <a:rPr lang="en-US" dirty="0"/>
              <a:t>Functional Silos</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marL="457200" indent="-457200" rtl="1">
              <a:buFont typeface="Courier New" pitchFamily="49" charset="0"/>
              <a:buChar char="o"/>
            </a:pPr>
            <a:r>
              <a:rPr lang="ar-SA" dirty="0" smtClean="0"/>
              <a:t>مستودعات المعلومات العمودية</a:t>
            </a:r>
            <a:r>
              <a:rPr lang="en-US" dirty="0" smtClean="0"/>
              <a:t>     </a:t>
            </a:r>
            <a:r>
              <a:rPr lang="ar-SA" dirty="0" smtClean="0"/>
              <a:t>   </a:t>
            </a:r>
            <a:r>
              <a:rPr lang="en-US" b="1" dirty="0"/>
              <a:t>Vertical Silos</a:t>
            </a:r>
          </a:p>
          <a:p>
            <a:pPr marL="457200" indent="-457200" rtl="1">
              <a:buFont typeface="Arial" pitchFamily="34" charset="0"/>
              <a:buChar char="•"/>
            </a:pPr>
            <a:r>
              <a:rPr lang="ar-SA" dirty="0" smtClean="0"/>
              <a:t>قامت المنظمات أيضا بتقسيم الأدوار الى مستويات ( من المستوى الاستراتيجي الى المستوى التحكمي الاداري والتشغيلي)</a:t>
            </a:r>
          </a:p>
          <a:p>
            <a:pPr marL="457200" indent="-457200" rtl="1">
              <a:buFont typeface="Arial" pitchFamily="34" charset="0"/>
              <a:buChar char="•"/>
            </a:pPr>
            <a:r>
              <a:rPr lang="ar-SA" dirty="0" smtClean="0"/>
              <a:t>يقوم المدراء التنفيذيون والرؤساء بتطوير استراتيجيات طويلة المدى و يقوم المدراء في الإدارة الوسطى بالتركيز على حل المشاكل التكتيكية وكذلك سياسات المنظمة بينما يركز المدراء في المستوى التشغيلي أي المستوى الأدنى على العمليات اليومية  للشركة</a:t>
            </a:r>
          </a:p>
          <a:p>
            <a:pPr marL="457200" indent="-457200" rtl="1">
              <a:buFont typeface="Arial" pitchFamily="34" charset="0"/>
              <a:buChar char="•"/>
            </a:pPr>
            <a:r>
              <a:rPr lang="ar-SA" dirty="0" smtClean="0"/>
              <a:t>مع تطور حجمها حيث تصبح كبيرة ومعقدة تقوم المنظمات الى تقسيم المجالات الوظيفية  الى وحدات وظيفية صغيرة حيث يتم تعيين موظفين مسئولين عليها والذين يقومون بإدارتها والتخصص في النشاطات التي تعزز الانتاجية والفعالية</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a:t>
            </a:fld>
            <a:endParaRPr lang="en-US" smtClean="0">
              <a:cs typeface="Arial" pitchFamily="34" charset="0"/>
            </a:endParaRPr>
          </a:p>
        </p:txBody>
      </p:sp>
    </p:spTree>
    <p:extLst>
      <p:ext uri="{BB962C8B-B14F-4D97-AF65-F5344CB8AC3E}">
        <p14:creationId xmlns:p14="http://schemas.microsoft.com/office/powerpoint/2010/main" xmlns="" val="100849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953500" cy="1341438"/>
          </a:xfrm>
        </p:spPr>
        <p:txBody>
          <a:bodyPr/>
          <a:lstStyle/>
          <a:p>
            <a:pPr rtl="1">
              <a:defRPr/>
            </a:pPr>
            <a:r>
              <a:rPr lang="ar-SA" dirty="0" smtClean="0"/>
              <a:t>   </a:t>
            </a:r>
            <a:r>
              <a:rPr lang="ar-SA" dirty="0"/>
              <a:t>مستودعات </a:t>
            </a:r>
            <a:r>
              <a:rPr lang="ar-SA" dirty="0" smtClean="0"/>
              <a:t>المعلومات</a:t>
            </a:r>
            <a:r>
              <a:rPr lang="en-US" dirty="0" smtClean="0"/>
              <a:t>  </a:t>
            </a:r>
            <a:r>
              <a:rPr lang="ar-SA" dirty="0" smtClean="0"/>
              <a:t>الوظيفية  </a:t>
            </a:r>
            <a:r>
              <a:rPr lang="en-US" dirty="0" smtClean="0"/>
              <a:t/>
            </a:r>
            <a:br>
              <a:rPr lang="en-US" dirty="0" smtClean="0"/>
            </a:br>
            <a:r>
              <a:rPr lang="en-US" dirty="0"/>
              <a:t>Functional Silos</a:t>
            </a:r>
            <a:br>
              <a:rPr lang="en-US" dirty="0"/>
            </a:b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a:t>
            </a:fld>
            <a:endParaRPr lang="en-US" smtClean="0">
              <a:cs typeface="Arial" pitchFamily="34" charset="0"/>
            </a:endParaRPr>
          </a:p>
        </p:txBody>
      </p:sp>
      <p:graphicFrame>
        <p:nvGraphicFramePr>
          <p:cNvPr id="3" name="Content Placeholder 2"/>
          <p:cNvGraphicFramePr>
            <a:graphicFrameLocks noGrp="1" noChangeAspect="1"/>
          </p:cNvGraphicFramePr>
          <p:nvPr>
            <p:ph idx="1"/>
            <p:extLst>
              <p:ext uri="{D42A27DB-BD31-4B8C-83A1-F6EECF244321}">
                <p14:modId xmlns:p14="http://schemas.microsoft.com/office/powerpoint/2010/main" xmlns="" val="2686793746"/>
              </p:ext>
            </p:extLst>
          </p:nvPr>
        </p:nvGraphicFramePr>
        <p:xfrm>
          <a:off x="2057400" y="1778000"/>
          <a:ext cx="5379155" cy="4227018"/>
        </p:xfrm>
        <a:graphic>
          <a:graphicData uri="http://schemas.openxmlformats.org/presentationml/2006/ole">
            <p:oleObj spid="_x0000_s1043" name="Photo Editor Photo" r:id="rId3" imgW="5662151" imgH="4449524" progId="">
              <p:embed/>
            </p:oleObj>
          </a:graphicData>
        </a:graphic>
      </p:graphicFrame>
      <p:sp>
        <p:nvSpPr>
          <p:cNvPr id="4" name="Rectangle 3"/>
          <p:cNvSpPr/>
          <p:nvPr/>
        </p:nvSpPr>
        <p:spPr>
          <a:xfrm>
            <a:off x="2667000" y="1408668"/>
            <a:ext cx="3724096" cy="369332"/>
          </a:xfrm>
          <a:prstGeom prst="rect">
            <a:avLst/>
          </a:prstGeom>
        </p:spPr>
        <p:txBody>
          <a:bodyPr wrap="none">
            <a:spAutoFit/>
          </a:bodyPr>
          <a:lstStyle/>
          <a:p>
            <a:r>
              <a:rPr lang="en-US" dirty="0"/>
              <a:t>Hierarchical Model of Organization</a:t>
            </a:r>
          </a:p>
        </p:txBody>
      </p:sp>
    </p:spTree>
    <p:extLst>
      <p:ext uri="{BB962C8B-B14F-4D97-AF65-F5344CB8AC3E}">
        <p14:creationId xmlns:p14="http://schemas.microsoft.com/office/powerpoint/2010/main" xmlns="" val="22926476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8484</TotalTime>
  <Words>1267</Words>
  <Application>Microsoft Office PowerPoint</Application>
  <PresentationFormat>A4 Paper (210x297 mm)‎</PresentationFormat>
  <Paragraphs>166</Paragraphs>
  <Slides>26</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26</vt:i4>
      </vt:variant>
    </vt:vector>
  </HeadingPairs>
  <TitlesOfParts>
    <vt:vector size="28" baseType="lpstr">
      <vt:lpstr>Theme1</vt:lpstr>
      <vt:lpstr>Photo Editor Photo</vt:lpstr>
      <vt:lpstr>الشريحة 1</vt:lpstr>
      <vt:lpstr>المحاضرة الثانية </vt:lpstr>
      <vt:lpstr>عناصر المحاضرة (1 من 2)</vt:lpstr>
      <vt:lpstr>عناصر المحاضرة (2 من 2)</vt:lpstr>
      <vt:lpstr>مقدمة</vt:lpstr>
      <vt:lpstr>   مستودعات المعلومات  الوظيفية   Functional Silos </vt:lpstr>
      <vt:lpstr>   مستودعات المعلومات  الوظيفية   Functional Silos </vt:lpstr>
      <vt:lpstr>   مستودعات المعلومات  الوظيفية   Functional Silos </vt:lpstr>
      <vt:lpstr>   مستودعات المعلومات  الوظيفية   Functional Silos </vt:lpstr>
      <vt:lpstr>   العمليات التجارية  و مستودعات المعلومات Business Process and Silos </vt:lpstr>
      <vt:lpstr>   العمليات التجارية  و مستودعات المعلومات Business Process and Silos </vt:lpstr>
      <vt:lpstr>   مراحل تطور نظم المعلومات في المنظمات  Evolution of Information Systems in Organizations </vt:lpstr>
      <vt:lpstr>   مراحل تطور نظم المعلومات في المنظمات  Evolution of Information Systems in Organizations </vt:lpstr>
      <vt:lpstr>معماريات  نظم المعلومات في المنظمات  IS Architectures </vt:lpstr>
      <vt:lpstr>المستويات الوظيفية  لنظم المعلومات IS Functionalization </vt:lpstr>
      <vt:lpstr>معماريات  نظم المعلومات Information Systems Architectures </vt:lpstr>
      <vt:lpstr>معماريات  نظم المعلومات Information Systems Architectures </vt:lpstr>
      <vt:lpstr>تكامل النظم  Systems Integration </vt:lpstr>
      <vt:lpstr>تكامل النظم  Systems Integration </vt:lpstr>
      <vt:lpstr>خطوات تكامل النظم  Steps in Integrating Systems </vt:lpstr>
      <vt:lpstr>خطوات تكامل النظم  Steps in Integrating Systems </vt:lpstr>
      <vt:lpstr>فوائد وحدود النظم المتكاملة Steps in Integrating Systems </vt:lpstr>
      <vt:lpstr>النظم المتكاملة لتخطيط موارد المؤسسات وتكامل النظم  ERP and Systems Integration</vt:lpstr>
      <vt:lpstr>دور النظم المتكاملة لتخطيط موارد المؤسسات في التكامل المنطقي  ERP’s Role in Logical Integration</vt:lpstr>
      <vt:lpstr>دور النظم المتكاملة لتخطيط موارد المؤسسات في التكامل الفيزيائي  ERP’s Role in Physical Integration</vt:lpstr>
      <vt:lpstr>الشريحة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464</cp:revision>
  <cp:lastPrinted>2012-09-13T04:46:11Z</cp:lastPrinted>
  <dcterms:created xsi:type="dcterms:W3CDTF">2009-10-14T19:14:34Z</dcterms:created>
  <dcterms:modified xsi:type="dcterms:W3CDTF">2012-09-27T07:02:14Z</dcterms:modified>
</cp:coreProperties>
</file>