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5" r:id="rId1"/>
  </p:sldMasterIdLst>
  <p:notesMasterIdLst>
    <p:notesMasterId r:id="rId38"/>
  </p:notesMasterIdLst>
  <p:sldIdLst>
    <p:sldId id="256" r:id="rId2"/>
    <p:sldId id="257" r:id="rId3"/>
    <p:sldId id="267" r:id="rId4"/>
    <p:sldId id="317" r:id="rId5"/>
    <p:sldId id="357" r:id="rId6"/>
    <p:sldId id="385" r:id="rId7"/>
    <p:sldId id="402" r:id="rId8"/>
    <p:sldId id="403" r:id="rId9"/>
    <p:sldId id="404" r:id="rId10"/>
    <p:sldId id="405" r:id="rId11"/>
    <p:sldId id="406" r:id="rId12"/>
    <p:sldId id="407" r:id="rId13"/>
    <p:sldId id="408" r:id="rId14"/>
    <p:sldId id="409" r:id="rId15"/>
    <p:sldId id="410" r:id="rId16"/>
    <p:sldId id="411" r:id="rId17"/>
    <p:sldId id="413" r:id="rId18"/>
    <p:sldId id="414" r:id="rId19"/>
    <p:sldId id="415" r:id="rId20"/>
    <p:sldId id="416" r:id="rId21"/>
    <p:sldId id="417" r:id="rId22"/>
    <p:sldId id="418" r:id="rId23"/>
    <p:sldId id="419" r:id="rId24"/>
    <p:sldId id="420" r:id="rId25"/>
    <p:sldId id="421" r:id="rId26"/>
    <p:sldId id="422" r:id="rId27"/>
    <p:sldId id="423" r:id="rId28"/>
    <p:sldId id="424" r:id="rId29"/>
    <p:sldId id="425" r:id="rId30"/>
    <p:sldId id="426" r:id="rId31"/>
    <p:sldId id="427" r:id="rId32"/>
    <p:sldId id="428" r:id="rId33"/>
    <p:sldId id="429" r:id="rId34"/>
    <p:sldId id="430" r:id="rId35"/>
    <p:sldId id="431" r:id="rId36"/>
    <p:sldId id="266" r:id="rId37"/>
  </p:sldIdLst>
  <p:sldSz cx="9906000" cy="6858000" type="A4"/>
  <p:notesSz cx="6881813" cy="9296400"/>
  <p:defaultTextStyle>
    <a:defPPr>
      <a:defRPr lang="en-US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3300"/>
    <a:srgbClr val="009900"/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85943" autoAdjust="0"/>
  </p:normalViewPr>
  <p:slideViewPr>
    <p:cSldViewPr>
      <p:cViewPr>
        <p:scale>
          <a:sx n="75" d="100"/>
          <a:sy n="75" d="100"/>
        </p:scale>
        <p:origin x="-186" y="-7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68AF232-A92C-4B65-AB23-E9C8A09A762E}" type="datetimeFigureOut">
              <a:rPr lang="en-US"/>
              <a:pPr>
                <a:defRPr/>
              </a:pPr>
              <a:t>9/13/2012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3925" y="696913"/>
            <a:ext cx="5033963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rtl="0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3DAADA17-2483-4889-B59F-1BBCA3C30F9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157203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993577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993577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993577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993577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993577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993577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993577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993577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993577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9935773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993577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993577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9935773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9935773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9935773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9935773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9935773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9935773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9935773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9935773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9935773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993577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993577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993577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993577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993577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993577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993577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99357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5" name="Rectangle 9"/>
          <p:cNvSpPr/>
          <p:nvPr/>
        </p:nvSpPr>
        <p:spPr>
          <a:xfrm>
            <a:off x="0" y="2133600"/>
            <a:ext cx="2667000" cy="14478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1"/>
          <p:cNvSpPr/>
          <p:nvPr/>
        </p:nvSpPr>
        <p:spPr>
          <a:xfrm>
            <a:off x="7239000" y="2133600"/>
            <a:ext cx="2667000" cy="14478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>
            <a:lvl1pPr algn="ct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4927600" y="6356350"/>
            <a:ext cx="482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26AE43-3E08-4616-98C4-136B1E9FD18E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extBox 6"/>
          <p:cNvSpPr txBox="1"/>
          <p:nvPr userDrawn="1"/>
        </p:nvSpPr>
        <p:spPr>
          <a:xfrm>
            <a:off x="5029200" y="4724400"/>
            <a:ext cx="1533525" cy="36988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defRPr/>
            </a:pPr>
            <a:r>
              <a:rPr lang="ar-SA" b="1" dirty="0">
                <a:solidFill>
                  <a:schemeClr val="bg1"/>
                </a:solidFill>
              </a:rPr>
              <a:t>د. خالد سعيد خليل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05025" y="6376988"/>
            <a:ext cx="5715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CCD6AD-061D-46E4-AE3F-FBD5C686293F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05025" y="6376988"/>
            <a:ext cx="5715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22CE3D-7C42-4041-A569-8159773A4A57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>
          <a:xfrm>
            <a:off x="0" y="2133600"/>
            <a:ext cx="2667000" cy="1447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7239000" y="2133600"/>
            <a:ext cx="2667000" cy="1447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TextBox 6"/>
          <p:cNvSpPr txBox="1"/>
          <p:nvPr userDrawn="1"/>
        </p:nvSpPr>
        <p:spPr>
          <a:xfrm>
            <a:off x="5029200" y="4724400"/>
            <a:ext cx="1533525" cy="36988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defRPr/>
            </a:pPr>
            <a:r>
              <a:rPr lang="ar-SA" b="1" dirty="0">
                <a:solidFill>
                  <a:schemeClr val="bg1"/>
                </a:solidFill>
              </a:rPr>
              <a:t>د. خالد سعيد خليل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>
            <a:lvl1pPr algn="ctr" rtl="1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85988" y="6356350"/>
            <a:ext cx="482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26AE43-3E08-4616-98C4-136B1E9FD18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/>
          <p:nvPr/>
        </p:nvSpPr>
        <p:spPr>
          <a:xfrm>
            <a:off x="9424988" y="280988"/>
            <a:ext cx="304800" cy="10906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Straight Connector 11"/>
          <p:cNvCxnSpPr/>
          <p:nvPr/>
        </p:nvCxnSpPr>
        <p:spPr>
          <a:xfrm>
            <a:off x="415925" y="1365250"/>
            <a:ext cx="9296400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12"/>
          <p:cNvSpPr/>
          <p:nvPr/>
        </p:nvSpPr>
        <p:spPr>
          <a:xfrm>
            <a:off x="9424988" y="0"/>
            <a:ext cx="304800" cy="30162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915400" cy="1143000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5025242" y="1600201"/>
            <a:ext cx="4389120" cy="4525963"/>
          </a:xfrm>
        </p:spPr>
        <p:txBody>
          <a:bodyPr/>
          <a:lstStyle>
            <a:lvl1pPr marL="171450" marR="0" indent="-28575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800"/>
            </a:lvl1pPr>
            <a:lvl2pPr marL="742950" marR="0" indent="-28575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389120" cy="4525963"/>
          </a:xfrm>
        </p:spPr>
        <p:txBody>
          <a:bodyPr/>
          <a:lstStyle>
            <a:lvl1pPr marL="171450" marR="0" indent="-28575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800"/>
            </a:lvl1pPr>
            <a:lvl2pPr marL="742950" marR="0" indent="-28575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C7BCF-B514-4FDA-BD5D-B01C5F4DF2F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>
          <a:xfrm>
            <a:off x="9424988" y="280988"/>
            <a:ext cx="304800" cy="10906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5" name="Straight Connector 11"/>
          <p:cNvCxnSpPr/>
          <p:nvPr/>
        </p:nvCxnSpPr>
        <p:spPr>
          <a:xfrm>
            <a:off x="415925" y="1365250"/>
            <a:ext cx="9296400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12"/>
          <p:cNvSpPr/>
          <p:nvPr/>
        </p:nvSpPr>
        <p:spPr>
          <a:xfrm>
            <a:off x="9424988" y="0"/>
            <a:ext cx="304800" cy="30162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1pPr>
            <a:lvl2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2pPr>
            <a:lvl3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3pPr>
            <a:lvl4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4pPr>
            <a:lvl5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 dirty="0" smtClean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/>
          <p:nvPr/>
        </p:nvSpPr>
        <p:spPr>
          <a:xfrm>
            <a:off x="9424988" y="280988"/>
            <a:ext cx="304800" cy="10906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Straight Connector 11"/>
          <p:cNvCxnSpPr/>
          <p:nvPr/>
        </p:nvCxnSpPr>
        <p:spPr>
          <a:xfrm>
            <a:off x="415925" y="1365250"/>
            <a:ext cx="9296400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12"/>
          <p:cNvSpPr/>
          <p:nvPr/>
        </p:nvSpPr>
        <p:spPr>
          <a:xfrm>
            <a:off x="9424988" y="0"/>
            <a:ext cx="304800" cy="30162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5025242" y="1600201"/>
            <a:ext cx="4389120" cy="4525963"/>
          </a:xfrm>
        </p:spPr>
        <p:txBody>
          <a:bodyPr/>
          <a:lstStyle>
            <a:lvl1pPr marL="171450" marR="0" indent="-28575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800"/>
            </a:lvl1pPr>
            <a:lvl2pPr marL="742950" marR="0" indent="-28575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389120" cy="4525963"/>
          </a:xfrm>
        </p:spPr>
        <p:txBody>
          <a:bodyPr/>
          <a:lstStyle>
            <a:lvl1pPr marL="171450" marR="0" indent="-28575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800"/>
            </a:lvl1pPr>
            <a:lvl2pPr marL="742950" marR="0" indent="-28575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11"/>
          <p:cNvCxnSpPr/>
          <p:nvPr userDrawn="1"/>
        </p:nvCxnSpPr>
        <p:spPr>
          <a:xfrm>
            <a:off x="152400" y="1371600"/>
            <a:ext cx="95599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05025" y="6376988"/>
            <a:ext cx="5715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AF7CB2-BE03-4402-9FD0-12AA0632DEEA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05025" y="6376988"/>
            <a:ext cx="5715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F0268F-3024-4A02-9424-3C9CE2A9FDE0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EG" smtClean="0"/>
              <a:t>العنوان الرئيسي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EG" smtClean="0"/>
              <a:t>المحتوى المستوى الأول</a:t>
            </a:r>
            <a:endParaRPr lang="en-US" smtClean="0"/>
          </a:p>
          <a:p>
            <a:pPr lvl="1"/>
            <a:r>
              <a:rPr lang="ar-EG" smtClean="0"/>
              <a:t>المحتوى المستوى الثاني</a:t>
            </a:r>
            <a:endParaRPr lang="en-US" smtClean="0"/>
          </a:p>
          <a:p>
            <a:pPr lvl="2"/>
            <a:r>
              <a:rPr lang="ar-EG" smtClean="0"/>
              <a:t>المحتوى المستوى الثالث</a:t>
            </a:r>
            <a:endParaRPr lang="en-US" smtClean="0"/>
          </a:p>
          <a:p>
            <a:pPr lvl="3"/>
            <a:r>
              <a:rPr lang="ar-EG" smtClean="0"/>
              <a:t>المحتوى المستوى الرابع</a:t>
            </a:r>
            <a:endParaRPr lang="en-US" smtClean="0"/>
          </a:p>
          <a:p>
            <a:pPr lvl="4"/>
            <a:r>
              <a:rPr lang="ar-EG" smtClean="0"/>
              <a:t>المحتوى المستوى الخامس</a:t>
            </a:r>
            <a:endParaRPr lang="en-US" smtClean="0"/>
          </a:p>
        </p:txBody>
      </p:sp>
      <p:sp>
        <p:nvSpPr>
          <p:cNvPr id="10" name="Rectangle 9"/>
          <p:cNvSpPr/>
          <p:nvPr/>
        </p:nvSpPr>
        <p:spPr>
          <a:xfrm>
            <a:off x="0" y="6324600"/>
            <a:ext cx="9906000" cy="5334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029" name="Group 7"/>
          <p:cNvGrpSpPr>
            <a:grpSpLocks/>
          </p:cNvGrpSpPr>
          <p:nvPr/>
        </p:nvGrpSpPr>
        <p:grpSpPr bwMode="auto">
          <a:xfrm>
            <a:off x="8610600" y="5791200"/>
            <a:ext cx="941388" cy="914400"/>
            <a:chOff x="5210750" y="1066800"/>
            <a:chExt cx="2976900" cy="3130677"/>
          </a:xfrm>
        </p:grpSpPr>
        <p:sp>
          <p:nvSpPr>
            <p:cNvPr id="13" name="Oval 12"/>
            <p:cNvSpPr/>
            <p:nvPr/>
          </p:nvSpPr>
          <p:spPr>
            <a:xfrm>
              <a:off x="5321191" y="1142893"/>
              <a:ext cx="2766057" cy="297305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037" name="Picture 2" descr="http://kfu.files.googlepages.com/newKFUlogo.jpg"/>
            <p:cNvPicPr>
              <a:picLocks noChangeAspect="1" noChangeArrowheads="1"/>
            </p:cNvPicPr>
            <p:nvPr/>
          </p:nvPicPr>
          <p:blipFill>
            <a:blip r:embed="rId1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10750" y="1066800"/>
              <a:ext cx="2976900" cy="31306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6376988"/>
            <a:ext cx="5715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>
              <a:defRPr sz="1200" dirty="0">
                <a:solidFill>
                  <a:schemeClr val="bg1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144F2310-6C32-4E4F-9F42-D767CBBD31B0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477000" y="6519863"/>
            <a:ext cx="1928813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King Faisal University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745288" y="6291263"/>
            <a:ext cx="1408112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1600" b="1" dirty="0">
                <a:solidFill>
                  <a:schemeClr val="bg1"/>
                </a:solidFill>
                <a:latin typeface="+mn-lt"/>
                <a:cs typeface="+mn-cs"/>
              </a:rPr>
              <a:t>جامعة الملك فيصل</a:t>
            </a:r>
            <a:endParaRPr lang="en-US" sz="16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pic>
        <p:nvPicPr>
          <p:cNvPr id="1033" name="Picture 17" descr="logo EDE.png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04800" y="5791200"/>
            <a:ext cx="838200" cy="93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le 18"/>
          <p:cNvSpPr/>
          <p:nvPr/>
        </p:nvSpPr>
        <p:spPr>
          <a:xfrm>
            <a:off x="914400" y="6581775"/>
            <a:ext cx="3116263" cy="2762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bg1"/>
                </a:solidFill>
                <a:latin typeface="+mn-lt"/>
                <a:cs typeface="+mn-cs"/>
              </a:rPr>
              <a:t>Deanship of E-Learning and Distance Education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182688" y="6291263"/>
            <a:ext cx="27959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1600" b="1" dirty="0">
                <a:solidFill>
                  <a:schemeClr val="bg1"/>
                </a:solidFill>
                <a:latin typeface="+mn-lt"/>
                <a:cs typeface="+mn-cs"/>
              </a:rPr>
              <a:t>عمادة </a:t>
            </a:r>
            <a:r>
              <a:rPr lang="ar-SA" sz="1600" b="1" dirty="0" smtClean="0">
                <a:solidFill>
                  <a:schemeClr val="bg1"/>
                </a:solidFill>
                <a:latin typeface="+mn-lt"/>
                <a:cs typeface="+mn-cs"/>
              </a:rPr>
              <a:t>التعلم الإلكتروني والتعليم </a:t>
            </a:r>
            <a:r>
              <a:rPr lang="ar-SA" sz="1600" b="1" dirty="0">
                <a:solidFill>
                  <a:schemeClr val="bg1"/>
                </a:solidFill>
                <a:latin typeface="+mn-lt"/>
                <a:cs typeface="+mn-cs"/>
              </a:rPr>
              <a:t>عن بعد</a:t>
            </a:r>
            <a:endParaRPr lang="en-US" sz="16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312984" y="6578367"/>
            <a:ext cx="16594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1600" b="1" dirty="0" smtClean="0">
                <a:solidFill>
                  <a:schemeClr val="bg1"/>
                </a:solidFill>
                <a:latin typeface="+mn-lt"/>
                <a:cs typeface="+mn-cs"/>
              </a:rPr>
              <a:t>د/ أحمد</a:t>
            </a:r>
            <a:r>
              <a:rPr lang="ar-SA" sz="1600" b="1" baseline="0" dirty="0" smtClean="0">
                <a:solidFill>
                  <a:schemeClr val="bg1"/>
                </a:solidFill>
                <a:latin typeface="+mn-lt"/>
                <a:cs typeface="+mn-cs"/>
              </a:rPr>
              <a:t> محمد الشريف</a:t>
            </a:r>
            <a:endParaRPr lang="en-US" sz="16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21" name="Rectangle 9"/>
          <p:cNvSpPr/>
          <p:nvPr userDrawn="1"/>
        </p:nvSpPr>
        <p:spPr>
          <a:xfrm>
            <a:off x="9424988" y="280988"/>
            <a:ext cx="304800" cy="10906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 userDrawn="1"/>
        </p:nvSpPr>
        <p:spPr>
          <a:xfrm>
            <a:off x="9424988" y="0"/>
            <a:ext cx="304800" cy="30162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3" name="Straight Connector 11"/>
          <p:cNvCxnSpPr/>
          <p:nvPr userDrawn="1"/>
        </p:nvCxnSpPr>
        <p:spPr>
          <a:xfrm>
            <a:off x="152400" y="1371600"/>
            <a:ext cx="95599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  <p:sldLayoutId id="2147483875" r:id="rId10"/>
    <p:sldLayoutId id="2147483876" r:id="rId11"/>
    <p:sldLayoutId id="2147483861" r:id="rId12"/>
    <p:sldLayoutId id="2147483863" r:id="rId13"/>
  </p:sldLayoutIdLst>
  <p:hf hdr="0" ftr="0" dt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4400" kern="1200">
          <a:solidFill>
            <a:srgbClr val="376092"/>
          </a:solidFill>
          <a:latin typeface="+mj-lt"/>
          <a:ea typeface="+mj-ea"/>
          <a:cs typeface="Arial" charset="0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9pPr>
    </p:titleStyle>
    <p:bodyStyle>
      <a:lvl1pPr marL="342900" indent="-342900" algn="r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Arial" charset="0"/>
        </a:defRPr>
      </a:lvl1pPr>
      <a:lvl2pPr marL="742950" indent="-285750" algn="r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Arial" charset="0"/>
        </a:defRPr>
      </a:lvl2pPr>
      <a:lvl3pPr marL="1143000" indent="-228600" algn="r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r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r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5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6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7.bin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8.bin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9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10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11.bin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ar-SA" smtClean="0">
              <a:solidFill>
                <a:srgbClr val="376092"/>
              </a:solidFill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smtClean="0">
              <a:cs typeface="+mn-cs"/>
            </a:endParaRP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32DF563-6BF1-4649-A788-EFDF8B1035AC}" type="slidenum">
              <a:rPr lang="ar-SA" smtClean="0">
                <a:cs typeface="Arial" pitchFamily="34" charset="0"/>
              </a:rPr>
              <a:pPr/>
              <a:t>1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906000" cy="3429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151" name="Subtitle 2"/>
          <p:cNvSpPr txBox="1">
            <a:spLocks/>
          </p:cNvSpPr>
          <p:nvPr/>
        </p:nvSpPr>
        <p:spPr bwMode="auto">
          <a:xfrm>
            <a:off x="5562600" y="4648200"/>
            <a:ext cx="40068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rtl="0">
              <a:spcBef>
                <a:spcPct val="20000"/>
              </a:spcBef>
              <a:buFont typeface="Arial" pitchFamily="34" charset="0"/>
              <a:buNone/>
            </a:pPr>
            <a:r>
              <a:rPr lang="ar-EG" sz="2800" b="1">
                <a:solidFill>
                  <a:srgbClr val="898989"/>
                </a:solidFill>
                <a:latin typeface="Calibri" pitchFamily="34" charset="0"/>
              </a:rPr>
              <a:t>نظام التعليم المطور للانتساب</a:t>
            </a:r>
            <a:endParaRPr lang="en-US" sz="2800" b="1">
              <a:solidFill>
                <a:srgbClr val="898989"/>
              </a:solidFill>
              <a:latin typeface="Calibri" pitchFamily="34" charset="0"/>
            </a:endParaRPr>
          </a:p>
          <a:p>
            <a:pPr algn="ctr" rtl="0">
              <a:spcBef>
                <a:spcPct val="20000"/>
              </a:spcBef>
              <a:buFont typeface="Arial" pitchFamily="34" charset="0"/>
              <a:buNone/>
            </a:pPr>
            <a:r>
              <a:rPr lang="ar-EG" sz="2600">
                <a:solidFill>
                  <a:srgbClr val="898989"/>
                </a:solidFill>
                <a:latin typeface="Calibri" pitchFamily="34" charset="0"/>
              </a:rPr>
              <a:t>كلية</a:t>
            </a:r>
            <a:r>
              <a:rPr lang="ar-SA" sz="2600">
                <a:solidFill>
                  <a:srgbClr val="898989"/>
                </a:solidFill>
                <a:latin typeface="Calibri" pitchFamily="34" charset="0"/>
              </a:rPr>
              <a:t> إدارة الأعمال</a:t>
            </a:r>
          </a:p>
          <a:p>
            <a:pPr algn="ctr" rtl="0">
              <a:spcBef>
                <a:spcPct val="20000"/>
              </a:spcBef>
              <a:buFont typeface="Arial" pitchFamily="34" charset="0"/>
              <a:buNone/>
            </a:pPr>
            <a:r>
              <a:rPr lang="ar-EG" sz="2600">
                <a:solidFill>
                  <a:srgbClr val="898989"/>
                </a:solidFill>
                <a:latin typeface="Calibri" pitchFamily="34" charset="0"/>
              </a:rPr>
              <a:t>قسم</a:t>
            </a:r>
            <a:r>
              <a:rPr lang="ar-SA" sz="2600">
                <a:solidFill>
                  <a:srgbClr val="898989"/>
                </a:solidFill>
                <a:latin typeface="Calibri" pitchFamily="34" charset="0"/>
              </a:rPr>
              <a:t> نظم المعلومات الإدارية</a:t>
            </a:r>
            <a:endParaRPr lang="en-US" sz="2600">
              <a:solidFill>
                <a:srgbClr val="898989"/>
              </a:solidFill>
              <a:latin typeface="Calibri" pitchFamily="34" charset="0"/>
            </a:endParaRPr>
          </a:p>
        </p:txBody>
      </p:sp>
      <p:grpSp>
        <p:nvGrpSpPr>
          <p:cNvPr id="6152" name="Group 7"/>
          <p:cNvGrpSpPr>
            <a:grpSpLocks/>
          </p:cNvGrpSpPr>
          <p:nvPr/>
        </p:nvGrpSpPr>
        <p:grpSpPr bwMode="auto">
          <a:xfrm>
            <a:off x="6494463" y="1981200"/>
            <a:ext cx="2600325" cy="2524125"/>
            <a:chOff x="5210750" y="1066800"/>
            <a:chExt cx="2976900" cy="3130677"/>
          </a:xfrm>
        </p:grpSpPr>
        <p:sp>
          <p:nvSpPr>
            <p:cNvPr id="9" name="Oval 8"/>
            <p:cNvSpPr/>
            <p:nvPr/>
          </p:nvSpPr>
          <p:spPr>
            <a:xfrm>
              <a:off x="5321611" y="1143591"/>
              <a:ext cx="2767900" cy="29731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6157" name="Picture 2" descr="http://kfu.files.googlepages.com/newKFUlogo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10750" y="1066800"/>
              <a:ext cx="2976900" cy="31306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" name="Freeform 10"/>
          <p:cNvSpPr/>
          <p:nvPr/>
        </p:nvSpPr>
        <p:spPr>
          <a:xfrm>
            <a:off x="0" y="2667000"/>
            <a:ext cx="6091238" cy="1447800"/>
          </a:xfrm>
          <a:custGeom>
            <a:avLst/>
            <a:gdLst>
              <a:gd name="connsiteX0" fmla="*/ 0 w 6814457"/>
              <a:gd name="connsiteY0" fmla="*/ 723900 h 1447800"/>
              <a:gd name="connsiteX1" fmla="*/ 212026 w 6814457"/>
              <a:gd name="connsiteY1" fmla="*/ 212025 h 1447800"/>
              <a:gd name="connsiteX2" fmla="*/ 723901 w 6814457"/>
              <a:gd name="connsiteY2" fmla="*/ 0 h 1447800"/>
              <a:gd name="connsiteX3" fmla="*/ 6090557 w 6814457"/>
              <a:gd name="connsiteY3" fmla="*/ 0 h 1447800"/>
              <a:gd name="connsiteX4" fmla="*/ 6602432 w 6814457"/>
              <a:gd name="connsiteY4" fmla="*/ 212026 h 1447800"/>
              <a:gd name="connsiteX5" fmla="*/ 6814457 w 6814457"/>
              <a:gd name="connsiteY5" fmla="*/ 723901 h 1447800"/>
              <a:gd name="connsiteX6" fmla="*/ 6814457 w 6814457"/>
              <a:gd name="connsiteY6" fmla="*/ 723900 h 1447800"/>
              <a:gd name="connsiteX7" fmla="*/ 6602431 w 6814457"/>
              <a:gd name="connsiteY7" fmla="*/ 1235775 h 1447800"/>
              <a:gd name="connsiteX8" fmla="*/ 6090556 w 6814457"/>
              <a:gd name="connsiteY8" fmla="*/ 1447800 h 1447800"/>
              <a:gd name="connsiteX9" fmla="*/ 723900 w 6814457"/>
              <a:gd name="connsiteY9" fmla="*/ 1447800 h 1447800"/>
              <a:gd name="connsiteX10" fmla="*/ 212025 w 6814457"/>
              <a:gd name="connsiteY10" fmla="*/ 1235774 h 1447800"/>
              <a:gd name="connsiteX11" fmla="*/ 0 w 6814457"/>
              <a:gd name="connsiteY11" fmla="*/ 723899 h 1447800"/>
              <a:gd name="connsiteX12" fmla="*/ 0 w 6814457"/>
              <a:gd name="connsiteY12" fmla="*/ 723900 h 1447800"/>
              <a:gd name="connsiteX0" fmla="*/ 291192 w 7105649"/>
              <a:gd name="connsiteY0" fmla="*/ 723900 h 1447800"/>
              <a:gd name="connsiteX1" fmla="*/ 1015093 w 7105649"/>
              <a:gd name="connsiteY1" fmla="*/ 0 h 1447800"/>
              <a:gd name="connsiteX2" fmla="*/ 6381749 w 7105649"/>
              <a:gd name="connsiteY2" fmla="*/ 0 h 1447800"/>
              <a:gd name="connsiteX3" fmla="*/ 6893624 w 7105649"/>
              <a:gd name="connsiteY3" fmla="*/ 212026 h 1447800"/>
              <a:gd name="connsiteX4" fmla="*/ 7105649 w 7105649"/>
              <a:gd name="connsiteY4" fmla="*/ 723901 h 1447800"/>
              <a:gd name="connsiteX5" fmla="*/ 7105649 w 7105649"/>
              <a:gd name="connsiteY5" fmla="*/ 723900 h 1447800"/>
              <a:gd name="connsiteX6" fmla="*/ 6893623 w 7105649"/>
              <a:gd name="connsiteY6" fmla="*/ 1235775 h 1447800"/>
              <a:gd name="connsiteX7" fmla="*/ 6381748 w 7105649"/>
              <a:gd name="connsiteY7" fmla="*/ 1447800 h 1447800"/>
              <a:gd name="connsiteX8" fmla="*/ 1015092 w 7105649"/>
              <a:gd name="connsiteY8" fmla="*/ 1447800 h 1447800"/>
              <a:gd name="connsiteX9" fmla="*/ 503217 w 7105649"/>
              <a:gd name="connsiteY9" fmla="*/ 1235774 h 1447800"/>
              <a:gd name="connsiteX10" fmla="*/ 291192 w 7105649"/>
              <a:gd name="connsiteY10" fmla="*/ 723899 h 1447800"/>
              <a:gd name="connsiteX11" fmla="*/ 291192 w 7105649"/>
              <a:gd name="connsiteY11" fmla="*/ 723900 h 1447800"/>
              <a:gd name="connsiteX0" fmla="*/ 0 w 6814457"/>
              <a:gd name="connsiteY0" fmla="*/ 723899 h 1447800"/>
              <a:gd name="connsiteX1" fmla="*/ 723901 w 6814457"/>
              <a:gd name="connsiteY1" fmla="*/ 0 h 1447800"/>
              <a:gd name="connsiteX2" fmla="*/ 6090557 w 6814457"/>
              <a:gd name="connsiteY2" fmla="*/ 0 h 1447800"/>
              <a:gd name="connsiteX3" fmla="*/ 6602432 w 6814457"/>
              <a:gd name="connsiteY3" fmla="*/ 212026 h 1447800"/>
              <a:gd name="connsiteX4" fmla="*/ 6814457 w 6814457"/>
              <a:gd name="connsiteY4" fmla="*/ 723901 h 1447800"/>
              <a:gd name="connsiteX5" fmla="*/ 6814457 w 6814457"/>
              <a:gd name="connsiteY5" fmla="*/ 723900 h 1447800"/>
              <a:gd name="connsiteX6" fmla="*/ 6602431 w 6814457"/>
              <a:gd name="connsiteY6" fmla="*/ 1235775 h 1447800"/>
              <a:gd name="connsiteX7" fmla="*/ 6090556 w 6814457"/>
              <a:gd name="connsiteY7" fmla="*/ 1447800 h 1447800"/>
              <a:gd name="connsiteX8" fmla="*/ 723900 w 6814457"/>
              <a:gd name="connsiteY8" fmla="*/ 1447800 h 1447800"/>
              <a:gd name="connsiteX9" fmla="*/ 212025 w 6814457"/>
              <a:gd name="connsiteY9" fmla="*/ 1235774 h 1447800"/>
              <a:gd name="connsiteX10" fmla="*/ 0 w 6814457"/>
              <a:gd name="connsiteY10" fmla="*/ 723899 h 1447800"/>
              <a:gd name="connsiteX0" fmla="*/ 0 w 6814457"/>
              <a:gd name="connsiteY0" fmla="*/ 723899 h 1447800"/>
              <a:gd name="connsiteX1" fmla="*/ 723901 w 6814457"/>
              <a:gd name="connsiteY1" fmla="*/ 0 h 1447800"/>
              <a:gd name="connsiteX2" fmla="*/ 6090557 w 6814457"/>
              <a:gd name="connsiteY2" fmla="*/ 0 h 1447800"/>
              <a:gd name="connsiteX3" fmla="*/ 6602432 w 6814457"/>
              <a:gd name="connsiteY3" fmla="*/ 212026 h 1447800"/>
              <a:gd name="connsiteX4" fmla="*/ 6814457 w 6814457"/>
              <a:gd name="connsiteY4" fmla="*/ 723901 h 1447800"/>
              <a:gd name="connsiteX5" fmla="*/ 6814457 w 6814457"/>
              <a:gd name="connsiteY5" fmla="*/ 723900 h 1447800"/>
              <a:gd name="connsiteX6" fmla="*/ 6602431 w 6814457"/>
              <a:gd name="connsiteY6" fmla="*/ 1235775 h 1447800"/>
              <a:gd name="connsiteX7" fmla="*/ 6090556 w 6814457"/>
              <a:gd name="connsiteY7" fmla="*/ 1447800 h 1447800"/>
              <a:gd name="connsiteX8" fmla="*/ 723900 w 6814457"/>
              <a:gd name="connsiteY8" fmla="*/ 1447800 h 1447800"/>
              <a:gd name="connsiteX9" fmla="*/ 303465 w 6814457"/>
              <a:gd name="connsiteY9" fmla="*/ 1327214 h 1447800"/>
              <a:gd name="connsiteX0" fmla="*/ 420436 w 6510992"/>
              <a:gd name="connsiteY0" fmla="*/ 0 h 1447800"/>
              <a:gd name="connsiteX1" fmla="*/ 5787092 w 6510992"/>
              <a:gd name="connsiteY1" fmla="*/ 0 h 1447800"/>
              <a:gd name="connsiteX2" fmla="*/ 6298967 w 6510992"/>
              <a:gd name="connsiteY2" fmla="*/ 212026 h 1447800"/>
              <a:gd name="connsiteX3" fmla="*/ 6510992 w 6510992"/>
              <a:gd name="connsiteY3" fmla="*/ 723901 h 1447800"/>
              <a:gd name="connsiteX4" fmla="*/ 6510992 w 6510992"/>
              <a:gd name="connsiteY4" fmla="*/ 723900 h 1447800"/>
              <a:gd name="connsiteX5" fmla="*/ 6298966 w 6510992"/>
              <a:gd name="connsiteY5" fmla="*/ 1235775 h 1447800"/>
              <a:gd name="connsiteX6" fmla="*/ 5787091 w 6510992"/>
              <a:gd name="connsiteY6" fmla="*/ 1447800 h 1447800"/>
              <a:gd name="connsiteX7" fmla="*/ 420435 w 6510992"/>
              <a:gd name="connsiteY7" fmla="*/ 1447800 h 1447800"/>
              <a:gd name="connsiteX8" fmla="*/ 0 w 6510992"/>
              <a:gd name="connsiteY8" fmla="*/ 1327214 h 1447800"/>
              <a:gd name="connsiteX0" fmla="*/ 1 w 6090557"/>
              <a:gd name="connsiteY0" fmla="*/ 0 h 1447800"/>
              <a:gd name="connsiteX1" fmla="*/ 5366657 w 6090557"/>
              <a:gd name="connsiteY1" fmla="*/ 0 h 1447800"/>
              <a:gd name="connsiteX2" fmla="*/ 5878532 w 6090557"/>
              <a:gd name="connsiteY2" fmla="*/ 212026 h 1447800"/>
              <a:gd name="connsiteX3" fmla="*/ 6090557 w 6090557"/>
              <a:gd name="connsiteY3" fmla="*/ 723901 h 1447800"/>
              <a:gd name="connsiteX4" fmla="*/ 6090557 w 6090557"/>
              <a:gd name="connsiteY4" fmla="*/ 723900 h 1447800"/>
              <a:gd name="connsiteX5" fmla="*/ 5878531 w 6090557"/>
              <a:gd name="connsiteY5" fmla="*/ 1235775 h 1447800"/>
              <a:gd name="connsiteX6" fmla="*/ 5366656 w 6090557"/>
              <a:gd name="connsiteY6" fmla="*/ 1447800 h 1447800"/>
              <a:gd name="connsiteX7" fmla="*/ 0 w 6090557"/>
              <a:gd name="connsiteY7" fmla="*/ 1447800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90557" h="1447800">
                <a:moveTo>
                  <a:pt x="1" y="0"/>
                </a:moveTo>
                <a:lnTo>
                  <a:pt x="5366657" y="0"/>
                </a:lnTo>
                <a:cubicBezTo>
                  <a:pt x="5558647" y="0"/>
                  <a:pt x="5742774" y="76268"/>
                  <a:pt x="5878532" y="212026"/>
                </a:cubicBezTo>
                <a:cubicBezTo>
                  <a:pt x="6014289" y="347784"/>
                  <a:pt x="6090557" y="531911"/>
                  <a:pt x="6090557" y="723901"/>
                </a:cubicBezTo>
                <a:lnTo>
                  <a:pt x="6090557" y="723900"/>
                </a:lnTo>
                <a:cubicBezTo>
                  <a:pt x="6090557" y="915890"/>
                  <a:pt x="6014289" y="1100017"/>
                  <a:pt x="5878531" y="1235775"/>
                </a:cubicBezTo>
                <a:cubicBezTo>
                  <a:pt x="5742773" y="1371533"/>
                  <a:pt x="5558646" y="1447800"/>
                  <a:pt x="5366656" y="1447800"/>
                </a:cubicBezTo>
                <a:lnTo>
                  <a:pt x="0" y="1447800"/>
                </a:ln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154" name="Title 1"/>
          <p:cNvSpPr txBox="1">
            <a:spLocks/>
          </p:cNvSpPr>
          <p:nvPr/>
        </p:nvSpPr>
        <p:spPr bwMode="auto">
          <a:xfrm>
            <a:off x="457200" y="2819400"/>
            <a:ext cx="5105400" cy="154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lnSpc>
                <a:spcPct val="80000"/>
              </a:lnSpc>
            </a:pPr>
            <a:r>
              <a:rPr lang="ar-SA" sz="3700" b="1" dirty="0" smtClean="0">
                <a:solidFill>
                  <a:srgbClr val="376092"/>
                </a:solidFill>
                <a:latin typeface="AYM Wadiy S_U normal."/>
                <a:cs typeface="Times New Roman" pitchFamily="18" charset="0"/>
              </a:rPr>
              <a:t>النظم المتكاملة للمؤسسات </a:t>
            </a:r>
          </a:p>
          <a:p>
            <a:pPr algn="l">
              <a:lnSpc>
                <a:spcPct val="80000"/>
              </a:lnSpc>
            </a:pPr>
            <a:r>
              <a:rPr lang="ar-SA" sz="2600" b="1" dirty="0" err="1" smtClean="0">
                <a:solidFill>
                  <a:srgbClr val="7F7F7F"/>
                </a:solidFill>
                <a:latin typeface="Calibri" pitchFamily="34" charset="0"/>
                <a:cs typeface="Times New Roman" pitchFamily="18" charset="0"/>
              </a:rPr>
              <a:t>د</a:t>
            </a:r>
            <a:r>
              <a:rPr lang="ar-SA" sz="2600" b="1" dirty="0" err="1">
                <a:solidFill>
                  <a:srgbClr val="7F7F7F"/>
                </a:solidFill>
                <a:latin typeface="Calibri" pitchFamily="34" charset="0"/>
                <a:cs typeface="Times New Roman" pitchFamily="18" charset="0"/>
              </a:rPr>
              <a:t>.</a:t>
            </a:r>
            <a:r>
              <a:rPr lang="ar-SA" sz="2600" b="1" dirty="0">
                <a:solidFill>
                  <a:srgbClr val="7F7F7F"/>
                </a:solidFill>
                <a:latin typeface="Calibri" pitchFamily="34" charset="0"/>
                <a:cs typeface="Times New Roman" pitchFamily="18" charset="0"/>
              </a:rPr>
              <a:t> أحمد محمد الشريف</a:t>
            </a:r>
            <a:endParaRPr lang="en-US" sz="2600" b="1" dirty="0">
              <a:solidFill>
                <a:srgbClr val="7F7F7F"/>
              </a:solidFill>
              <a:latin typeface="Calibri" pitchFamily="34" charset="0"/>
            </a:endParaRPr>
          </a:p>
        </p:txBody>
      </p:sp>
      <p:sp>
        <p:nvSpPr>
          <p:cNvPr id="6155" name="Slide Number Placeholder 10"/>
          <p:cNvSpPr txBox="1">
            <a:spLocks/>
          </p:cNvSpPr>
          <p:nvPr/>
        </p:nvSpPr>
        <p:spPr bwMode="auto">
          <a:xfrm>
            <a:off x="381000" y="6405563"/>
            <a:ext cx="2311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rtl="0"/>
            <a:fld id="{D3AFDE04-9E13-4098-9D71-DE8B5A55B69D}" type="slidenum">
              <a:rPr lang="ar-SA" sz="1200">
                <a:solidFill>
                  <a:schemeClr val="bg1"/>
                </a:solidFill>
                <a:latin typeface="Calibri" pitchFamily="34" charset="0"/>
              </a:rPr>
              <a:pPr rtl="0"/>
              <a:t>1</a:t>
            </a:fld>
            <a:endParaRPr lang="en-US" sz="120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-533400" y="76200"/>
            <a:ext cx="9906000" cy="1143000"/>
          </a:xfrm>
        </p:spPr>
        <p:txBody>
          <a:bodyPr/>
          <a:lstStyle/>
          <a:p>
            <a:r>
              <a:rPr lang="ar-SA" dirty="0">
                <a:latin typeface="Calibri" pitchFamily="34" charset="0"/>
                <a:cs typeface="Arabic Transparent" pitchFamily="2" charset="-78"/>
              </a:rPr>
              <a:t>مستودعات المعلومات وتكامل </a:t>
            </a:r>
            <a:r>
              <a:rPr lang="ar-SA" dirty="0" smtClean="0">
                <a:latin typeface="Calibri" pitchFamily="34" charset="0"/>
                <a:cs typeface="Arabic Transparent" pitchFamily="2" charset="-78"/>
              </a:rPr>
              <a:t>النظم</a:t>
            </a:r>
            <a:br>
              <a:rPr lang="ar-SA" dirty="0" smtClean="0">
                <a:latin typeface="Calibri" pitchFamily="34" charset="0"/>
                <a:cs typeface="Arabic Transparent" pitchFamily="2" charset="-78"/>
              </a:rPr>
            </a:br>
            <a:r>
              <a:rPr lang="ar-SA" dirty="0" smtClean="0">
                <a:latin typeface="Calibri" pitchFamily="34" charset="0"/>
                <a:cs typeface="Arabic Transparent" pitchFamily="2" charset="-78"/>
              </a:rPr>
              <a:t> </a:t>
            </a:r>
            <a:r>
              <a:rPr lang="en-US" dirty="0" smtClean="0">
                <a:latin typeface="Calibri" pitchFamily="34" charset="0"/>
                <a:cs typeface="Arabic Transparent" pitchFamily="2" charset="-78"/>
              </a:rPr>
              <a:t> </a:t>
            </a:r>
            <a:r>
              <a:rPr lang="fr-FR" dirty="0" smtClean="0">
                <a:latin typeface="Calibri" pitchFamily="34" charset="0"/>
                <a:cs typeface="Arabic Transparent" pitchFamily="2" charset="-78"/>
              </a:rPr>
              <a:t> </a:t>
            </a:r>
            <a:r>
              <a:rPr lang="en-US" sz="4000" dirty="0">
                <a:latin typeface="Calibri" pitchFamily="34" charset="0"/>
                <a:cs typeface="Arabic Transparent" pitchFamily="2" charset="-78"/>
              </a:rPr>
              <a:t>Information Silos and Systems Integration</a:t>
            </a:r>
            <a:endParaRPr lang="fr-FR" dirty="0">
              <a:latin typeface="Calibri" pitchFamily="34" charset="0"/>
              <a:cs typeface="Arabic Transparent" pitchFamily="2" charset="-78"/>
            </a:endParaRPr>
          </a:p>
        </p:txBody>
      </p:sp>
      <p:sp>
        <p:nvSpPr>
          <p:cNvPr id="10" name="عنصر نائب للمحتوى 9"/>
          <p:cNvSpPr>
            <a:spLocks noGrp="1"/>
          </p:cNvSpPr>
          <p:nvPr>
            <p:ph idx="1"/>
          </p:nvPr>
        </p:nvSpPr>
        <p:spPr>
          <a:xfrm>
            <a:off x="533400" y="1447800"/>
            <a:ext cx="9372600" cy="4724400"/>
          </a:xfrm>
        </p:spPr>
        <p:txBody>
          <a:bodyPr/>
          <a:lstStyle/>
          <a:p>
            <a:pPr rtl="1">
              <a:buFont typeface="Wingdings" pitchFamily="2" charset="2"/>
              <a:buChar char="ü"/>
            </a:pPr>
            <a:r>
              <a:rPr lang="ar-SA" sz="2800" dirty="0" smtClean="0">
                <a:cs typeface="Arabic Transparent" pitchFamily="2" charset="-78"/>
              </a:rPr>
              <a:t>مع مرور الوقت ينتج عن تنفيذ نظم المعلومات مختلفة داخل المنظمة  خليط من النظم المستقلة غير المتكاملة تتعارض مع الانتاجية وتشكل عقبة في وجه تدفق المعلومات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sz="2800" dirty="0" smtClean="0">
                <a:cs typeface="Arabic Transparent" pitchFamily="2" charset="-78"/>
              </a:rPr>
              <a:t>يجب على المنظمات أن تكون مرنة وذات حركية  مما يتوجب على أنظمة المعلومات المطبقة بها أن تكون ذات  بيانات  وتطبيقات متكاملة وموارد عبر المنظمة 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sz="2800" dirty="0" smtClean="0">
                <a:cs typeface="Arabic Transparent" pitchFamily="2" charset="-78"/>
              </a:rPr>
              <a:t>يجب على المنظمات أن تركز على العملاء لكي تتنافس بشكل فعال وتربح رهان المنافسة </a:t>
            </a:r>
          </a:p>
          <a:p>
            <a:pPr marL="457200" indent="-457200" rtl="1">
              <a:buFont typeface="Courier New" pitchFamily="49" charset="0"/>
              <a:buChar char="o"/>
            </a:pPr>
            <a:r>
              <a:rPr lang="ar-SA" sz="2800" dirty="0" smtClean="0">
                <a:cs typeface="Arabic Transparent" pitchFamily="2" charset="-78"/>
              </a:rPr>
              <a:t>مما يتطلب تكامل الوظائف بين مختلف التطبيقات مثل المحاسبة ، التسويق ومختلف التطبيقات الأخرى الخاصة بمختلف اقسام المنظمة</a:t>
            </a: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10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7334057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-533400" y="76200"/>
            <a:ext cx="9906000" cy="1143000"/>
          </a:xfrm>
        </p:spPr>
        <p:txBody>
          <a:bodyPr/>
          <a:lstStyle/>
          <a:p>
            <a:r>
              <a:rPr lang="ar-SA" dirty="0" smtClean="0">
                <a:latin typeface="Calibri" pitchFamily="34" charset="0"/>
                <a:cs typeface="Arabic Transparent" pitchFamily="2" charset="-78"/>
              </a:rPr>
              <a:t>ن</a:t>
            </a:r>
            <a:r>
              <a:rPr lang="ar-DZ" dirty="0" smtClean="0">
                <a:latin typeface="Calibri" pitchFamily="34" charset="0"/>
                <a:cs typeface="Arabic Transparent" pitchFamily="2" charset="-78"/>
              </a:rPr>
              <a:t>ظم </a:t>
            </a:r>
            <a:r>
              <a:rPr lang="ar-SA" dirty="0">
                <a:latin typeface="Calibri" pitchFamily="34" charset="0"/>
                <a:cs typeface="Arabic Transparent" pitchFamily="2" charset="-78"/>
              </a:rPr>
              <a:t>التخطيط  الشامل لموارد </a:t>
            </a:r>
            <a:r>
              <a:rPr lang="ar-SA" dirty="0" smtClean="0">
                <a:latin typeface="Calibri" pitchFamily="34" charset="0"/>
                <a:cs typeface="Arabic Transparent" pitchFamily="2" charset="-78"/>
              </a:rPr>
              <a:t>المؤسسات</a:t>
            </a:r>
            <a:br>
              <a:rPr lang="ar-SA" dirty="0" smtClean="0">
                <a:latin typeface="Calibri" pitchFamily="34" charset="0"/>
                <a:cs typeface="Arabic Transparent" pitchFamily="2" charset="-78"/>
              </a:rPr>
            </a:br>
            <a:r>
              <a:rPr lang="en-US" dirty="0" smtClean="0">
                <a:latin typeface="Calibri" pitchFamily="34" charset="0"/>
                <a:cs typeface="Arabic Transparent" pitchFamily="2" charset="-78"/>
              </a:rPr>
              <a:t>  </a:t>
            </a:r>
            <a:r>
              <a:rPr lang="fr-FR" dirty="0">
                <a:latin typeface="Calibri" pitchFamily="34" charset="0"/>
                <a:cs typeface="Arabic Transparent" pitchFamily="2" charset="-78"/>
              </a:rPr>
              <a:t>Enterprise Resource Planning </a:t>
            </a:r>
            <a:r>
              <a:rPr lang="fr-FR" dirty="0" err="1">
                <a:latin typeface="Calibri" pitchFamily="34" charset="0"/>
                <a:cs typeface="Arabic Transparent" pitchFamily="2" charset="-78"/>
              </a:rPr>
              <a:t>Systems</a:t>
            </a:r>
            <a:r>
              <a:rPr lang="en-US" dirty="0">
                <a:cs typeface="Arial" pitchFamily="34" charset="0"/>
              </a:rPr>
              <a:t> </a:t>
            </a:r>
          </a:p>
        </p:txBody>
      </p:sp>
      <p:sp>
        <p:nvSpPr>
          <p:cNvPr id="10" name="عنصر نائب للمحتوى 9"/>
          <p:cNvSpPr>
            <a:spLocks noGrp="1"/>
          </p:cNvSpPr>
          <p:nvPr>
            <p:ph idx="1"/>
          </p:nvPr>
        </p:nvSpPr>
        <p:spPr>
          <a:xfrm>
            <a:off x="533400" y="1447800"/>
            <a:ext cx="9372600" cy="4876800"/>
          </a:xfrm>
        </p:spPr>
        <p:txBody>
          <a:bodyPr/>
          <a:lstStyle/>
          <a:p>
            <a:pPr rtl="1">
              <a:buFont typeface="Wingdings" pitchFamily="2" charset="2"/>
              <a:buChar char="ü"/>
            </a:pPr>
            <a:r>
              <a:rPr lang="ar-SA" sz="2800" dirty="0" smtClean="0">
                <a:cs typeface="Arabic Transparent" pitchFamily="2" charset="-78"/>
              </a:rPr>
              <a:t>تعتبر ن</a:t>
            </a:r>
            <a:r>
              <a:rPr lang="ar-DZ" sz="2800" dirty="0" smtClean="0">
                <a:latin typeface="Calibri" pitchFamily="34" charset="0"/>
                <a:cs typeface="Arabic Transparent" pitchFamily="2" charset="-78"/>
              </a:rPr>
              <a:t>ظم </a:t>
            </a:r>
            <a:r>
              <a:rPr lang="ar-SA" sz="2800" dirty="0">
                <a:latin typeface="Calibri" pitchFamily="34" charset="0"/>
                <a:cs typeface="Arabic Transparent" pitchFamily="2" charset="-78"/>
              </a:rPr>
              <a:t>التخطيط  الشامل لموارد المؤسسات</a:t>
            </a:r>
            <a:r>
              <a:rPr lang="en-US" sz="2800" dirty="0">
                <a:latin typeface="Calibri" pitchFamily="34" charset="0"/>
                <a:cs typeface="Arabic Transparent" pitchFamily="2" charset="-78"/>
              </a:rPr>
              <a:t>  </a:t>
            </a:r>
            <a:r>
              <a:rPr lang="fr-FR" sz="2800" dirty="0">
                <a:latin typeface="Calibri" pitchFamily="34" charset="0"/>
                <a:cs typeface="Arabic Transparent" pitchFamily="2" charset="-78"/>
              </a:rPr>
              <a:t>Enterprise Resource Planning </a:t>
            </a:r>
            <a:r>
              <a:rPr lang="fr-FR" sz="2800" dirty="0" err="1">
                <a:latin typeface="Calibri" pitchFamily="34" charset="0"/>
                <a:cs typeface="Arabic Transparent" pitchFamily="2" charset="-78"/>
              </a:rPr>
              <a:t>Systems</a:t>
            </a:r>
            <a:r>
              <a:rPr lang="en-US" sz="2800" dirty="0">
                <a:cs typeface="Arial" pitchFamily="34" charset="0"/>
              </a:rPr>
              <a:t> </a:t>
            </a:r>
            <a:r>
              <a:rPr lang="ar-SA" sz="2800" dirty="0" smtClean="0">
                <a:cs typeface="Arial" pitchFamily="34" charset="0"/>
              </a:rPr>
              <a:t> أول جيل من نظم المؤسسات التي تتميز بتكامل البيانات  وتدعم أهم  مهام (وظائف) المنظمات</a:t>
            </a:r>
          </a:p>
          <a:p>
            <a:pPr rtl="1">
              <a:buFont typeface="Wingdings" pitchFamily="2" charset="2"/>
              <a:buChar char="ü"/>
            </a:pPr>
            <a:r>
              <a:rPr lang="ar-SA" sz="2800" dirty="0" smtClean="0">
                <a:cs typeface="Arial" pitchFamily="34" charset="0"/>
              </a:rPr>
              <a:t>تتميز نظم </a:t>
            </a:r>
            <a:r>
              <a:rPr lang="ar-SA" sz="2800" dirty="0" smtClean="0">
                <a:latin typeface="Calibri" pitchFamily="34" charset="0"/>
                <a:cs typeface="Arabic Transparent" pitchFamily="2" charset="-78"/>
              </a:rPr>
              <a:t>التخطيط  </a:t>
            </a:r>
            <a:r>
              <a:rPr lang="ar-SA" sz="2800" dirty="0">
                <a:latin typeface="Calibri" pitchFamily="34" charset="0"/>
                <a:cs typeface="Arabic Transparent" pitchFamily="2" charset="-78"/>
              </a:rPr>
              <a:t>الشامل لموارد المؤسسات</a:t>
            </a:r>
            <a:r>
              <a:rPr lang="en-US" sz="2800" dirty="0">
                <a:latin typeface="Calibri" pitchFamily="34" charset="0"/>
                <a:cs typeface="Arabic Transparent" pitchFamily="2" charset="-78"/>
              </a:rPr>
              <a:t>  </a:t>
            </a:r>
            <a:r>
              <a:rPr lang="fr-FR" sz="2800" dirty="0">
                <a:latin typeface="Calibri" pitchFamily="34" charset="0"/>
                <a:cs typeface="Arabic Transparent" pitchFamily="2" charset="-78"/>
              </a:rPr>
              <a:t>Enterprise Resource Planning </a:t>
            </a:r>
            <a:r>
              <a:rPr lang="fr-FR" sz="2800" dirty="0" err="1">
                <a:latin typeface="Calibri" pitchFamily="34" charset="0"/>
                <a:cs typeface="Arabic Transparent" pitchFamily="2" charset="-78"/>
              </a:rPr>
              <a:t>Systems</a:t>
            </a:r>
            <a:r>
              <a:rPr lang="en-US" sz="2800" dirty="0">
                <a:cs typeface="Arial" pitchFamily="34" charset="0"/>
              </a:rPr>
              <a:t> </a:t>
            </a:r>
            <a:r>
              <a:rPr lang="ar-SA" sz="2800" dirty="0" smtClean="0">
                <a:cs typeface="Arial" pitchFamily="34" charset="0"/>
              </a:rPr>
              <a:t> بتكامل</a:t>
            </a:r>
          </a:p>
          <a:p>
            <a:pPr marL="457200" indent="-457200" rtl="1">
              <a:buFont typeface="Courier New" pitchFamily="49" charset="0"/>
              <a:buChar char="o"/>
            </a:pPr>
            <a:r>
              <a:rPr lang="ar-SA" sz="2800" dirty="0" smtClean="0">
                <a:cs typeface="Arial" pitchFamily="34" charset="0"/>
              </a:rPr>
              <a:t> مختلف الجوانب الوظيفية </a:t>
            </a:r>
            <a:r>
              <a:rPr lang="en-US" sz="2800" dirty="0"/>
              <a:t>functional </a:t>
            </a:r>
            <a:r>
              <a:rPr lang="en-US" sz="2800" dirty="0" smtClean="0"/>
              <a:t>aspects</a:t>
            </a:r>
            <a:r>
              <a:rPr lang="ar-SA" sz="2800" dirty="0" smtClean="0"/>
              <a:t>  للمنظمة </a:t>
            </a:r>
          </a:p>
          <a:p>
            <a:pPr marL="457200" indent="-457200" rtl="1">
              <a:buFont typeface="Courier New" pitchFamily="49" charset="0"/>
              <a:buChar char="o"/>
            </a:pPr>
            <a:r>
              <a:rPr lang="ar-SA" sz="2800" dirty="0" smtClean="0"/>
              <a:t>نظم مورديها وشركائها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sz="2800" dirty="0" smtClean="0">
                <a:cs typeface="Arial" pitchFamily="34" charset="0"/>
              </a:rPr>
              <a:t>الهدف من وراء </a:t>
            </a:r>
            <a:r>
              <a:rPr lang="ar-SA" sz="2800" dirty="0">
                <a:latin typeface="Calibri" pitchFamily="34" charset="0"/>
                <a:cs typeface="Arabic Transparent" pitchFamily="2" charset="-78"/>
              </a:rPr>
              <a:t>ن</a:t>
            </a:r>
            <a:r>
              <a:rPr lang="ar-DZ" sz="2800" dirty="0">
                <a:latin typeface="Calibri" pitchFamily="34" charset="0"/>
                <a:cs typeface="Arabic Transparent" pitchFamily="2" charset="-78"/>
              </a:rPr>
              <a:t>ظم </a:t>
            </a:r>
            <a:r>
              <a:rPr lang="ar-SA" sz="2800" dirty="0">
                <a:latin typeface="Calibri" pitchFamily="34" charset="0"/>
                <a:cs typeface="Arabic Transparent" pitchFamily="2" charset="-78"/>
              </a:rPr>
              <a:t>التخطيط  الشامل لموارد </a:t>
            </a:r>
            <a:r>
              <a:rPr lang="ar-SA" sz="2800" dirty="0" smtClean="0">
                <a:latin typeface="Calibri" pitchFamily="34" charset="0"/>
                <a:cs typeface="Arabic Transparent" pitchFamily="2" charset="-78"/>
              </a:rPr>
              <a:t>المؤسسات هو تعزيز ديناميكية           تدفق المعلومات بشكل آني  وبالتالي تعظيم فائدة وقيمة المعلومات</a:t>
            </a:r>
            <a:endParaRPr lang="en-US" sz="2800" dirty="0"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endParaRPr lang="en-US" sz="2800" dirty="0"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endParaRPr lang="ar-SA" sz="2800" dirty="0" smtClean="0">
              <a:cs typeface="Arabic Transparent" pitchFamily="2" charset="-78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11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2313111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-533400" y="76200"/>
            <a:ext cx="9906000" cy="1143000"/>
          </a:xfrm>
        </p:spPr>
        <p:txBody>
          <a:bodyPr/>
          <a:lstStyle/>
          <a:p>
            <a:r>
              <a:rPr lang="ar-SA" dirty="0" smtClean="0">
                <a:latin typeface="Calibri" pitchFamily="34" charset="0"/>
                <a:cs typeface="Arabic Transparent" pitchFamily="2" charset="-78"/>
              </a:rPr>
              <a:t>ن</a:t>
            </a:r>
            <a:r>
              <a:rPr lang="ar-DZ" dirty="0" smtClean="0">
                <a:latin typeface="Calibri" pitchFamily="34" charset="0"/>
                <a:cs typeface="Arabic Transparent" pitchFamily="2" charset="-78"/>
              </a:rPr>
              <a:t>ظم </a:t>
            </a:r>
            <a:r>
              <a:rPr lang="ar-SA" dirty="0">
                <a:latin typeface="Calibri" pitchFamily="34" charset="0"/>
                <a:cs typeface="Arabic Transparent" pitchFamily="2" charset="-78"/>
              </a:rPr>
              <a:t>التخطيط  الشامل لموارد </a:t>
            </a:r>
            <a:r>
              <a:rPr lang="ar-SA" dirty="0" smtClean="0">
                <a:latin typeface="Calibri" pitchFamily="34" charset="0"/>
                <a:cs typeface="Arabic Transparent" pitchFamily="2" charset="-78"/>
              </a:rPr>
              <a:t>المؤسسات</a:t>
            </a:r>
            <a:br>
              <a:rPr lang="ar-SA" dirty="0" smtClean="0">
                <a:latin typeface="Calibri" pitchFamily="34" charset="0"/>
                <a:cs typeface="Arabic Transparent" pitchFamily="2" charset="-78"/>
              </a:rPr>
            </a:br>
            <a:r>
              <a:rPr lang="en-US" dirty="0" smtClean="0">
                <a:latin typeface="Calibri" pitchFamily="34" charset="0"/>
                <a:cs typeface="Arabic Transparent" pitchFamily="2" charset="-78"/>
              </a:rPr>
              <a:t>  </a:t>
            </a:r>
            <a:r>
              <a:rPr lang="fr-FR" dirty="0">
                <a:latin typeface="Calibri" pitchFamily="34" charset="0"/>
                <a:cs typeface="Arabic Transparent" pitchFamily="2" charset="-78"/>
              </a:rPr>
              <a:t>Enterprise Resource Planning </a:t>
            </a:r>
            <a:r>
              <a:rPr lang="fr-FR" dirty="0" err="1">
                <a:latin typeface="Calibri" pitchFamily="34" charset="0"/>
                <a:cs typeface="Arabic Transparent" pitchFamily="2" charset="-78"/>
              </a:rPr>
              <a:t>Systems</a:t>
            </a:r>
            <a:r>
              <a:rPr lang="en-US" dirty="0">
                <a:cs typeface="Arial" pitchFamily="34" charset="0"/>
              </a:rPr>
              <a:t> </a:t>
            </a:r>
          </a:p>
        </p:txBody>
      </p:sp>
      <p:graphicFrame>
        <p:nvGraphicFramePr>
          <p:cNvPr id="3" name="Content Placeholder 2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972546487"/>
              </p:ext>
            </p:extLst>
          </p:nvPr>
        </p:nvGraphicFramePr>
        <p:xfrm>
          <a:off x="1143000" y="1828800"/>
          <a:ext cx="4114800" cy="4437063"/>
        </p:xfrm>
        <a:graphic>
          <a:graphicData uri="http://schemas.openxmlformats.org/presentationml/2006/ole">
            <p:oleObj spid="_x0000_s2074" name="Photo Editor Photo" r:id="rId4" imgW="5646909" imgH="6088908" progId="">
              <p:embed/>
            </p:oleObj>
          </a:graphicData>
        </a:graphic>
      </p:graphicFrame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12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00200" y="1371600"/>
            <a:ext cx="28520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Integrated </a:t>
            </a:r>
            <a:r>
              <a:rPr lang="en-US" dirty="0"/>
              <a:t>Systems - ERP</a:t>
            </a:r>
          </a:p>
        </p:txBody>
      </p:sp>
    </p:spTree>
    <p:extLst>
      <p:ext uri="{BB962C8B-B14F-4D97-AF65-F5344CB8AC3E}">
        <p14:creationId xmlns:p14="http://schemas.microsoft.com/office/powerpoint/2010/main" xmlns="" val="156542820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-533400" y="76200"/>
            <a:ext cx="9906000" cy="1143000"/>
          </a:xfrm>
        </p:spPr>
        <p:txBody>
          <a:bodyPr/>
          <a:lstStyle/>
          <a:p>
            <a:r>
              <a:rPr lang="ar-SA" dirty="0" smtClean="0">
                <a:latin typeface="Calibri" pitchFamily="34" charset="0"/>
                <a:cs typeface="Arabic Transparent" pitchFamily="2" charset="-78"/>
              </a:rPr>
              <a:t>ن</a:t>
            </a:r>
            <a:r>
              <a:rPr lang="ar-DZ" dirty="0" smtClean="0">
                <a:latin typeface="Calibri" pitchFamily="34" charset="0"/>
                <a:cs typeface="Arabic Transparent" pitchFamily="2" charset="-78"/>
              </a:rPr>
              <a:t>ظم </a:t>
            </a:r>
            <a:r>
              <a:rPr lang="ar-SA" dirty="0">
                <a:latin typeface="Calibri" pitchFamily="34" charset="0"/>
                <a:cs typeface="Arabic Transparent" pitchFamily="2" charset="-78"/>
              </a:rPr>
              <a:t>التخطيط  الشامل لموارد </a:t>
            </a:r>
            <a:r>
              <a:rPr lang="ar-SA" dirty="0" smtClean="0">
                <a:latin typeface="Calibri" pitchFamily="34" charset="0"/>
                <a:cs typeface="Arabic Transparent" pitchFamily="2" charset="-78"/>
              </a:rPr>
              <a:t>المؤسسات</a:t>
            </a:r>
            <a:br>
              <a:rPr lang="ar-SA" dirty="0" smtClean="0">
                <a:latin typeface="Calibri" pitchFamily="34" charset="0"/>
                <a:cs typeface="Arabic Transparent" pitchFamily="2" charset="-78"/>
              </a:rPr>
            </a:br>
            <a:r>
              <a:rPr lang="en-US" dirty="0" smtClean="0">
                <a:latin typeface="Calibri" pitchFamily="34" charset="0"/>
                <a:cs typeface="Arabic Transparent" pitchFamily="2" charset="-78"/>
              </a:rPr>
              <a:t>  </a:t>
            </a:r>
            <a:r>
              <a:rPr lang="fr-FR" dirty="0">
                <a:latin typeface="Calibri" pitchFamily="34" charset="0"/>
                <a:cs typeface="Arabic Transparent" pitchFamily="2" charset="-78"/>
              </a:rPr>
              <a:t>Enterprise Resource Planning </a:t>
            </a:r>
            <a:r>
              <a:rPr lang="fr-FR" dirty="0" err="1">
                <a:latin typeface="Calibri" pitchFamily="34" charset="0"/>
                <a:cs typeface="Arabic Transparent" pitchFamily="2" charset="-78"/>
              </a:rPr>
              <a:t>Systems</a:t>
            </a:r>
            <a:r>
              <a:rPr lang="en-US" dirty="0">
                <a:cs typeface="Arial" pitchFamily="34" charset="0"/>
              </a:rPr>
              <a:t> </a:t>
            </a:r>
          </a:p>
        </p:txBody>
      </p:sp>
      <p:sp>
        <p:nvSpPr>
          <p:cNvPr id="10" name="عنصر نائب للمحتوى 9"/>
          <p:cNvSpPr>
            <a:spLocks noGrp="1"/>
          </p:cNvSpPr>
          <p:nvPr>
            <p:ph idx="1"/>
          </p:nvPr>
        </p:nvSpPr>
        <p:spPr>
          <a:xfrm>
            <a:off x="533400" y="1447800"/>
            <a:ext cx="9372600" cy="4876800"/>
          </a:xfrm>
        </p:spPr>
        <p:txBody>
          <a:bodyPr/>
          <a:lstStyle/>
          <a:p>
            <a:pPr rtl="1">
              <a:buFont typeface="Wingdings" pitchFamily="2" charset="2"/>
              <a:buChar char="ü"/>
            </a:pPr>
            <a:r>
              <a:rPr lang="ar-SA" dirty="0" smtClean="0">
                <a:cs typeface="Arabic Transparent" pitchFamily="2" charset="-78"/>
              </a:rPr>
              <a:t>هناك هدف آخر يتمثل في تكامل مختلف الأقسام  والمهام عبر المنظمة في بنية تحتية  واحدة  تخدم حاجات كافة أقسام المنظمة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>
                <a:cs typeface="Arabic Transparent" pitchFamily="2" charset="-78"/>
              </a:rPr>
              <a:t>تعتبر نظم التخطيط الشامل بديلا لمجموعة  أو تشكيلة النظم الموجودة داخل المنظمات والمستقلة عن بعضها البعض مثل النظم المحاسبية ونظام إدارة الموارد البشرية ونظم تخطيط الموارد ونظم معالجة المعاملات إلخ..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>
                <a:cs typeface="Arabic Transparent" pitchFamily="2" charset="-78"/>
              </a:rPr>
              <a:t>تشكل نظم التخطيط الشامل حلا لمشكل تكامل المعلومات من مختلف المصادر كما توفر المعلومات في الوقت الحقيقي</a:t>
            </a:r>
            <a:endParaRPr lang="ar-SA" dirty="0" smtClean="0">
              <a:cs typeface="Arial" pitchFamily="34" charset="0"/>
            </a:endParaRPr>
          </a:p>
          <a:p>
            <a:pPr rtl="1">
              <a:buFont typeface="Wingdings" pitchFamily="2" charset="2"/>
              <a:buChar char="ü"/>
            </a:pPr>
            <a:endParaRPr lang="en-US" sz="2800" dirty="0"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endParaRPr lang="ar-SA" sz="2800" dirty="0" smtClean="0">
              <a:cs typeface="Arabic Transparent" pitchFamily="2" charset="-78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13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6677266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-533400" y="76200"/>
            <a:ext cx="9906000" cy="1143000"/>
          </a:xfrm>
        </p:spPr>
        <p:txBody>
          <a:bodyPr/>
          <a:lstStyle/>
          <a:p>
            <a:r>
              <a:rPr lang="ar-SA" dirty="0">
                <a:cs typeface="Arial" pitchFamily="34" charset="0"/>
              </a:rPr>
              <a:t>مراحل </a:t>
            </a:r>
            <a:r>
              <a:rPr lang="en-GB" dirty="0">
                <a:cs typeface="Arial" pitchFamily="34" charset="0"/>
              </a:rPr>
              <a:t> </a:t>
            </a:r>
            <a:r>
              <a:rPr lang="ar-SA" dirty="0">
                <a:latin typeface="Calibri" pitchFamily="34" charset="0"/>
                <a:cs typeface="Arabic Transparent" pitchFamily="2" charset="-78"/>
              </a:rPr>
              <a:t>تطور نظم التخطيط الشامل لموارد المؤسسات </a:t>
            </a:r>
            <a:r>
              <a:rPr lang="en-US" dirty="0">
                <a:latin typeface="Calibri" pitchFamily="34" charset="0"/>
                <a:cs typeface="Arabic Transparent" pitchFamily="2" charset="-78"/>
              </a:rPr>
              <a:t> Evolution of ERP Systems</a:t>
            </a:r>
            <a:r>
              <a:rPr lang="en-US" dirty="0" smtClean="0">
                <a:cs typeface="Arial" pitchFamily="34" charset="0"/>
              </a:rPr>
              <a:t> </a:t>
            </a:r>
            <a:endParaRPr lang="en-US" dirty="0">
              <a:cs typeface="Arial" pitchFamily="34" charset="0"/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891924937"/>
              </p:ext>
            </p:extLst>
          </p:nvPr>
        </p:nvGraphicFramePr>
        <p:xfrm>
          <a:off x="304800" y="1905000"/>
          <a:ext cx="8991600" cy="381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97200"/>
                <a:gridCol w="2997200"/>
                <a:gridCol w="2997200"/>
              </a:tblGrid>
              <a:tr h="239059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المنصة</a:t>
                      </a:r>
                      <a:endParaRPr lang="en-US" dirty="0"/>
                    </a:p>
                  </a:txBody>
                  <a:tcPr marL="85588" marR="85588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النظام</a:t>
                      </a:r>
                      <a:endParaRPr lang="en-US" dirty="0"/>
                    </a:p>
                  </a:txBody>
                  <a:tcPr marL="85588" marR="85588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الفترة</a:t>
                      </a:r>
                      <a:r>
                        <a:rPr lang="ar-SA" baseline="0" dirty="0" smtClean="0"/>
                        <a:t> الزمنية</a:t>
                      </a:r>
                      <a:endParaRPr lang="en-US" dirty="0"/>
                    </a:p>
                  </a:txBody>
                  <a:tcPr marL="85588" marR="85588"/>
                </a:tc>
              </a:tr>
              <a:tr h="418353">
                <a:tc>
                  <a:txBody>
                    <a:bodyPr/>
                    <a:lstStyle/>
                    <a:p>
                      <a:pPr algn="ctr"/>
                      <a:r>
                        <a:rPr lang="ar-SA" sz="1400" dirty="0" smtClean="0"/>
                        <a:t>حاسبات كبيرة وبرمجيات من الجيل</a:t>
                      </a:r>
                      <a:r>
                        <a:rPr lang="ar-SA" sz="1400" baseline="0" dirty="0" smtClean="0"/>
                        <a:t> الثالث (كوبول – فورتران)</a:t>
                      </a:r>
                      <a:endParaRPr lang="en-US" sz="1400" dirty="0"/>
                    </a:p>
                  </a:txBody>
                  <a:tcPr marL="85588" marR="8558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400" dirty="0" smtClean="0"/>
                        <a:t>إدارة</a:t>
                      </a:r>
                      <a:r>
                        <a:rPr lang="ar-SA" sz="1400" baseline="0" dirty="0" smtClean="0"/>
                        <a:t> ومراقبة المخزون</a:t>
                      </a:r>
                      <a:endParaRPr lang="en-US" sz="1400" dirty="0"/>
                    </a:p>
                  </a:txBody>
                  <a:tcPr marL="85588" marR="85588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400" dirty="0" smtClean="0"/>
                        <a:t>1960</a:t>
                      </a:r>
                      <a:endParaRPr lang="en-US" sz="1400" dirty="0"/>
                    </a:p>
                  </a:txBody>
                  <a:tcPr marL="85588" marR="85588"/>
                </a:tc>
              </a:tr>
              <a:tr h="41835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“ “ “ “ “ “ “ “ </a:t>
                      </a:r>
                      <a:endParaRPr lang="en-US" sz="1400" dirty="0"/>
                    </a:p>
                  </a:txBody>
                  <a:tcPr marL="85588" marR="85588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dirty="0" smtClean="0"/>
                        <a:t> تخطيط الاحتياجات من</a:t>
                      </a:r>
                      <a:r>
                        <a:rPr lang="ar-SA" sz="1400" baseline="0" dirty="0" smtClean="0"/>
                        <a:t> المواد</a:t>
                      </a:r>
                    </a:p>
                    <a:p>
                      <a:pPr algn="ctr" rtl="1"/>
                      <a:r>
                        <a:rPr lang="en-US" sz="1400" baseline="0" dirty="0" smtClean="0"/>
                        <a:t>Materials Requirements Planning</a:t>
                      </a:r>
                      <a:endParaRPr lang="en-US" sz="1400" dirty="0"/>
                    </a:p>
                  </a:txBody>
                  <a:tcPr marL="85588" marR="85588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dirty="0" smtClean="0"/>
                        <a:t>1970</a:t>
                      </a:r>
                      <a:endParaRPr lang="en-US" sz="1400" dirty="0"/>
                    </a:p>
                  </a:txBody>
                  <a:tcPr marL="85588" marR="85588"/>
                </a:tc>
              </a:tr>
              <a:tr h="59764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400" dirty="0" smtClean="0"/>
                        <a:t>حاسبات كبيرة وبرمجيات من الجيل</a:t>
                      </a:r>
                      <a:r>
                        <a:rPr lang="ar-SA" sz="1400" baseline="0" dirty="0" smtClean="0"/>
                        <a:t> لرابع  (قواعد البيانات وتطبيقات الصناعية)</a:t>
                      </a:r>
                      <a:endParaRPr lang="en-US" sz="1400" dirty="0" smtClean="0"/>
                    </a:p>
                    <a:p>
                      <a:endParaRPr lang="en-US" sz="1400" dirty="0"/>
                    </a:p>
                  </a:txBody>
                  <a:tcPr marL="85588" marR="85588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dirty="0" smtClean="0"/>
                        <a:t>تخطيط الاحتياجات من</a:t>
                      </a:r>
                      <a:r>
                        <a:rPr lang="ar-SA" sz="1400" baseline="0" dirty="0" smtClean="0"/>
                        <a:t> المواد</a:t>
                      </a:r>
                    </a:p>
                    <a:p>
                      <a:pPr algn="ctr" rtl="1"/>
                      <a:r>
                        <a:rPr lang="en-US" sz="1400" baseline="0" dirty="0" smtClean="0"/>
                        <a:t>Materials Requirements Planning II</a:t>
                      </a:r>
                      <a:endParaRPr lang="en-US" sz="1400" dirty="0"/>
                    </a:p>
                  </a:txBody>
                  <a:tcPr marL="85588" marR="8558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1980</a:t>
                      </a:r>
                      <a:endParaRPr lang="en-US" sz="1400" dirty="0"/>
                    </a:p>
                  </a:txBody>
                  <a:tcPr marL="85588" marR="85588"/>
                </a:tc>
              </a:tr>
              <a:tr h="597647">
                <a:tc>
                  <a:txBody>
                    <a:bodyPr/>
                    <a:lstStyle/>
                    <a:p>
                      <a:pPr algn="ctr"/>
                      <a:r>
                        <a:rPr lang="ar-SA" sz="1400" dirty="0" smtClean="0"/>
                        <a:t>حاسبات</a:t>
                      </a:r>
                      <a:r>
                        <a:rPr lang="ar-SA" sz="1400" baseline="0" dirty="0" smtClean="0"/>
                        <a:t> كبيرة باستخدام معمارية خادم- عميل وبرمجيات من الجيل الرابع وقواعد البيانات وحزم البرمجيات</a:t>
                      </a:r>
                      <a:endParaRPr lang="en-US" sz="1400" dirty="0"/>
                    </a:p>
                  </a:txBody>
                  <a:tcPr marL="85588" marR="8558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400" dirty="0" smtClean="0"/>
                        <a:t>نظم التخطيط الشامل المتكاملة لموارد المؤسسات </a:t>
                      </a:r>
                      <a:r>
                        <a:rPr lang="en-US" sz="1400" dirty="0" smtClean="0"/>
                        <a:t>ERP</a:t>
                      </a:r>
                      <a:endParaRPr lang="en-US" sz="1400" dirty="0"/>
                    </a:p>
                  </a:txBody>
                  <a:tcPr marL="85588" marR="8558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400" dirty="0" smtClean="0"/>
                        <a:t>1990</a:t>
                      </a:r>
                      <a:endParaRPr lang="en-US" sz="1400" dirty="0"/>
                    </a:p>
                  </a:txBody>
                  <a:tcPr marL="85588" marR="85588"/>
                </a:tc>
              </a:tr>
              <a:tr h="776941">
                <a:tc>
                  <a:txBody>
                    <a:bodyPr/>
                    <a:lstStyle/>
                    <a:p>
                      <a:pPr algn="ctr" rtl="1"/>
                      <a:r>
                        <a:rPr lang="ar-SA" sz="1400" dirty="0" smtClean="0"/>
                        <a:t>نظم</a:t>
                      </a:r>
                      <a:r>
                        <a:rPr lang="ar-SA" sz="1400" baseline="0" dirty="0" smtClean="0"/>
                        <a:t> خادم – عميل باستخدام منصات الويب وبرمجيات المصدر المفتوح وامكانية التكامل مع تطبيقات الجيل الخامس مثل    </a:t>
                      </a:r>
                      <a:r>
                        <a:rPr lang="en-US" sz="1400" baseline="0" dirty="0" smtClean="0"/>
                        <a:t>SCM – CRM- SFA  </a:t>
                      </a:r>
                      <a:endParaRPr lang="en-US" sz="1400" dirty="0"/>
                    </a:p>
                  </a:txBody>
                  <a:tcPr marL="85588" marR="8558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400" dirty="0" smtClean="0"/>
                        <a:t>نظم التخطيط الشامل المتكاملة المتقدمة </a:t>
                      </a:r>
                      <a:r>
                        <a:rPr lang="en-US" sz="1400" dirty="0" smtClean="0"/>
                        <a:t>ERP II</a:t>
                      </a:r>
                      <a:r>
                        <a:rPr lang="ar-SA" sz="1400" dirty="0" smtClean="0"/>
                        <a:t> </a:t>
                      </a:r>
                      <a:endParaRPr lang="en-US" sz="1400" dirty="0"/>
                    </a:p>
                  </a:txBody>
                  <a:tcPr marL="85588" marR="8558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400" dirty="0" smtClean="0"/>
                        <a:t>2000</a:t>
                      </a:r>
                      <a:endParaRPr lang="en-US" sz="1400" dirty="0"/>
                    </a:p>
                  </a:txBody>
                  <a:tcPr marL="85588" marR="85588"/>
                </a:tc>
              </a:tr>
            </a:tbl>
          </a:graphicData>
        </a:graphic>
      </p:graphicFrame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14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0109356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-533400" y="76200"/>
            <a:ext cx="9906000" cy="1143000"/>
          </a:xfrm>
        </p:spPr>
        <p:txBody>
          <a:bodyPr/>
          <a:lstStyle/>
          <a:p>
            <a:pPr algn="ctr"/>
            <a:r>
              <a:rPr lang="ar-SA" dirty="0">
                <a:latin typeface="Calibri" pitchFamily="34" charset="0"/>
                <a:cs typeface="Arabic Transparent" pitchFamily="2" charset="-78"/>
              </a:rPr>
              <a:t>إجراءات العمل ونظم التخطيط </a:t>
            </a:r>
            <a:r>
              <a:rPr lang="ar-SA" dirty="0" smtClean="0">
                <a:latin typeface="Calibri" pitchFamily="34" charset="0"/>
                <a:cs typeface="Arabic Transparent" pitchFamily="2" charset="-78"/>
              </a:rPr>
              <a:t>الشامل</a:t>
            </a:r>
            <a:r>
              <a:rPr lang="en-US" dirty="0" smtClean="0">
                <a:latin typeface="Calibri" pitchFamily="34" charset="0"/>
                <a:cs typeface="Arabic Transparent" pitchFamily="2" charset="-78"/>
              </a:rPr>
              <a:t/>
            </a:r>
            <a:br>
              <a:rPr lang="en-US" dirty="0" smtClean="0">
                <a:latin typeface="Calibri" pitchFamily="34" charset="0"/>
                <a:cs typeface="Arabic Transparent" pitchFamily="2" charset="-78"/>
              </a:rPr>
            </a:br>
            <a:r>
              <a:rPr lang="ar-SA" dirty="0" smtClean="0">
                <a:latin typeface="Calibri" pitchFamily="34" charset="0"/>
                <a:cs typeface="Arabic Transparent" pitchFamily="2" charset="-78"/>
              </a:rPr>
              <a:t> </a:t>
            </a:r>
            <a:r>
              <a:rPr lang="en-US" dirty="0">
                <a:latin typeface="Calibri" pitchFamily="34" charset="0"/>
                <a:cs typeface="Arabic Transparent" pitchFamily="2" charset="-78"/>
              </a:rPr>
              <a:t>Business Processes and ERP</a:t>
            </a:r>
          </a:p>
        </p:txBody>
      </p:sp>
      <p:sp>
        <p:nvSpPr>
          <p:cNvPr id="10" name="عنصر نائب للمحتوى 9"/>
          <p:cNvSpPr>
            <a:spLocks noGrp="1"/>
          </p:cNvSpPr>
          <p:nvPr>
            <p:ph idx="1"/>
          </p:nvPr>
        </p:nvSpPr>
        <p:spPr>
          <a:xfrm>
            <a:off x="533400" y="1447800"/>
            <a:ext cx="9372600" cy="4876800"/>
          </a:xfrm>
        </p:spPr>
        <p:txBody>
          <a:bodyPr/>
          <a:lstStyle/>
          <a:p>
            <a:pPr rtl="1">
              <a:buFont typeface="Wingdings" pitchFamily="2" charset="2"/>
              <a:buChar char="ü"/>
            </a:pPr>
            <a:r>
              <a:rPr lang="ar-SA" sz="2800" dirty="0" smtClean="0">
                <a:cs typeface="Arabic Transparent" pitchFamily="2" charset="-78"/>
              </a:rPr>
              <a:t>في مجال إدارة الإعمال  تلعب نظم التخطيط الشامل المتكاملة دورا حاسما في تهيئة المنظمة لكي تغير إجراءات العمل المطبقة فيها</a:t>
            </a:r>
          </a:p>
          <a:p>
            <a:pPr rtl="1">
              <a:buFont typeface="Wingdings" pitchFamily="2" charset="2"/>
              <a:buChar char="ü"/>
            </a:pPr>
            <a:r>
              <a:rPr lang="ar-SA" sz="2800" dirty="0" smtClean="0">
                <a:cs typeface="Arabic Transparent" pitchFamily="2" charset="-78"/>
              </a:rPr>
              <a:t>تحتوي برمجيات نظم التخطيط الشامل المتكاملة على مئات العمليات (اجراءات العمل) التي تمت برمجتها في النظام والتي تتفق مع الإجراءات المتبعة حاليا في المنظمة او يمكن أن تختلف تماما معها </a:t>
            </a:r>
          </a:p>
          <a:p>
            <a:pPr rtl="1">
              <a:buFont typeface="Wingdings" pitchFamily="2" charset="2"/>
              <a:buChar char="ü"/>
            </a:pPr>
            <a:r>
              <a:rPr lang="ar-SA" sz="2800" dirty="0" smtClean="0">
                <a:cs typeface="Arabic Transparent" pitchFamily="2" charset="-78"/>
              </a:rPr>
              <a:t>عند تنفيذ نظم التخطيط الشامل المتكاملة لموارد المؤسسات هناك خياران أمام المنظمة :</a:t>
            </a:r>
          </a:p>
          <a:p>
            <a:pPr marL="514350" indent="-514350" rtl="1">
              <a:buFont typeface="+mj-lt"/>
              <a:buAutoNum type="arabicPeriod"/>
            </a:pPr>
            <a:r>
              <a:rPr lang="ar-SA" sz="2800" dirty="0" smtClean="0">
                <a:cs typeface="Arial" pitchFamily="34" charset="0"/>
              </a:rPr>
              <a:t>تغيير اجراءات العمل أو العمليات لكي تتطابق مع وظائف النظام</a:t>
            </a:r>
          </a:p>
          <a:p>
            <a:pPr marL="514350" indent="-514350" rtl="1">
              <a:buFont typeface="+mj-lt"/>
              <a:buAutoNum type="arabicPeriod"/>
            </a:pPr>
            <a:r>
              <a:rPr lang="ar-SA" sz="2800" dirty="0" smtClean="0">
                <a:cs typeface="Arial" pitchFamily="34" charset="0"/>
              </a:rPr>
              <a:t>اجراء تغييرات على النظام  ( تخصيص  </a:t>
            </a:r>
            <a:r>
              <a:rPr lang="en-US" sz="2800" dirty="0" smtClean="0">
                <a:cs typeface="Arial" pitchFamily="34" charset="0"/>
              </a:rPr>
              <a:t>Customization</a:t>
            </a:r>
            <a:r>
              <a:rPr lang="ar-SA" sz="2800" dirty="0" smtClean="0">
                <a:cs typeface="Arial" pitchFamily="34" charset="0"/>
              </a:rPr>
              <a:t> ) لكي يتطابق مع إجراءات العمل (العمليات) المطبقة في المنظمة</a:t>
            </a:r>
          </a:p>
          <a:p>
            <a:pPr>
              <a:buFont typeface="Wingdings" pitchFamily="2" charset="2"/>
              <a:buChar char="ü"/>
            </a:pPr>
            <a:endParaRPr lang="en-US" sz="2800" dirty="0"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endParaRPr lang="ar-SA" sz="2800" dirty="0" smtClean="0">
              <a:cs typeface="Arabic Transparent" pitchFamily="2" charset="-78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15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365342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-533400" y="76200"/>
            <a:ext cx="9906000" cy="1143000"/>
          </a:xfrm>
        </p:spPr>
        <p:txBody>
          <a:bodyPr/>
          <a:lstStyle/>
          <a:p>
            <a:r>
              <a:rPr lang="ar-SA" sz="4000" dirty="0" smtClean="0">
                <a:latin typeface="Calibri" pitchFamily="34" charset="0"/>
                <a:cs typeface="Arabic Transparent" pitchFamily="2" charset="-78"/>
              </a:rPr>
              <a:t/>
            </a:r>
            <a:br>
              <a:rPr lang="ar-SA" sz="4000" dirty="0" smtClean="0">
                <a:latin typeface="Calibri" pitchFamily="34" charset="0"/>
                <a:cs typeface="Arabic Transparent" pitchFamily="2" charset="-78"/>
              </a:rPr>
            </a:br>
            <a:r>
              <a:rPr lang="ar-SA" sz="4000" dirty="0" smtClean="0">
                <a:latin typeface="Calibri" pitchFamily="34" charset="0"/>
                <a:cs typeface="Arabic Transparent" pitchFamily="2" charset="-78"/>
              </a:rPr>
              <a:t>مكونات نظم التخطيط الشامل المتكاملة لموارد المؤسسات   </a:t>
            </a:r>
            <a:r>
              <a:rPr lang="en-US" sz="4000" dirty="0"/>
              <a:t>ERP Systems Components</a:t>
            </a:r>
            <a:r>
              <a:rPr lang="en-US" dirty="0" smtClean="0">
                <a:latin typeface="Calibri" pitchFamily="34" charset="0"/>
                <a:cs typeface="Arabic Transparent" pitchFamily="2" charset="-78"/>
              </a:rPr>
              <a:t/>
            </a:r>
            <a:br>
              <a:rPr lang="en-US" dirty="0" smtClean="0">
                <a:latin typeface="Calibri" pitchFamily="34" charset="0"/>
                <a:cs typeface="Arabic Transparent" pitchFamily="2" charset="-78"/>
              </a:rPr>
            </a:br>
            <a:r>
              <a:rPr lang="ar-SA" dirty="0" smtClean="0">
                <a:latin typeface="Calibri" pitchFamily="34" charset="0"/>
                <a:cs typeface="Arabic Transparent" pitchFamily="2" charset="-78"/>
              </a:rPr>
              <a:t> </a:t>
            </a:r>
            <a:endParaRPr lang="en-US" dirty="0">
              <a:latin typeface="Calibri" pitchFamily="34" charset="0"/>
              <a:cs typeface="Arabic Transparent" pitchFamily="2" charset="-78"/>
            </a:endParaRPr>
          </a:p>
        </p:txBody>
      </p:sp>
      <p:sp>
        <p:nvSpPr>
          <p:cNvPr id="10" name="عنصر نائب للمحتوى 9"/>
          <p:cNvSpPr>
            <a:spLocks noGrp="1"/>
          </p:cNvSpPr>
          <p:nvPr>
            <p:ph idx="1"/>
          </p:nvPr>
        </p:nvSpPr>
        <p:spPr>
          <a:xfrm>
            <a:off x="533400" y="1447800"/>
            <a:ext cx="9372600" cy="4876800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ar-SA" sz="2800" dirty="0" smtClean="0">
                <a:cs typeface="Arabic Transparent" pitchFamily="2" charset="-78"/>
              </a:rPr>
              <a:t>تتكون نظم التخطيط الشامل المتكاملة لموارد المؤسسات من المكونات التالية:</a:t>
            </a:r>
          </a:p>
          <a:p>
            <a:pPr marL="0" indent="0"/>
            <a:endParaRPr lang="en-US" sz="2800" dirty="0"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endParaRPr lang="ar-SA" sz="2800" dirty="0" smtClean="0">
              <a:cs typeface="Arabic Transparent" pitchFamily="2" charset="-78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16</a:t>
            </a:fld>
            <a:endParaRPr lang="en-US" smtClean="0">
              <a:cs typeface="Arial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91064971"/>
              </p:ext>
            </p:extLst>
          </p:nvPr>
        </p:nvGraphicFramePr>
        <p:xfrm>
          <a:off x="609600" y="2133601"/>
          <a:ext cx="8077200" cy="38198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8600"/>
                <a:gridCol w="4038600"/>
              </a:tblGrid>
              <a:tr h="806207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الخوادم والطرفيات </a:t>
                      </a:r>
                      <a:r>
                        <a:rPr lang="en-US" dirty="0" smtClean="0"/>
                        <a:t>Servers &amp; Peripherals</a:t>
                      </a:r>
                      <a:r>
                        <a:rPr lang="ar-SA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المعدات</a:t>
                      </a:r>
                      <a:endParaRPr lang="en-US" dirty="0"/>
                    </a:p>
                  </a:txBody>
                  <a:tcPr/>
                </a:tc>
              </a:tr>
              <a:tr h="467088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خوادم وطرفيات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المعدات</a:t>
                      </a:r>
                      <a:endParaRPr lang="en-US" dirty="0"/>
                    </a:p>
                  </a:txBody>
                  <a:tcPr/>
                </a:tc>
              </a:tr>
              <a:tr h="467088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نظم التشغيل </a:t>
                      </a:r>
                      <a:r>
                        <a:rPr lang="ar-SA" baseline="0" dirty="0" smtClean="0"/>
                        <a:t> وقواعد البيانات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برمجيات</a:t>
                      </a:r>
                      <a:endParaRPr lang="en-US" dirty="0"/>
                    </a:p>
                  </a:txBody>
                  <a:tcPr/>
                </a:tc>
              </a:tr>
              <a:tr h="806207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البيانات التنظيمية من المصادر الداخلية</a:t>
                      </a:r>
                      <a:r>
                        <a:rPr lang="ar-SA" baseline="0" dirty="0" smtClean="0"/>
                        <a:t> والخارجية    </a:t>
                      </a:r>
                      <a:r>
                        <a:rPr lang="en-US" baseline="0" dirty="0" smtClean="0"/>
                        <a:t>Organizational Data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المعلومات</a:t>
                      </a:r>
                      <a:endParaRPr lang="en-US" dirty="0"/>
                    </a:p>
                  </a:txBody>
                  <a:tcPr/>
                </a:tc>
              </a:tr>
              <a:tr h="467088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إجراءات العمل أو العمليات</a:t>
                      </a:r>
                      <a:r>
                        <a:rPr lang="ar-SA" baseline="0" dirty="0" smtClean="0"/>
                        <a:t> والسياسات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الإجراءات</a:t>
                      </a:r>
                      <a:endParaRPr lang="en-US" dirty="0"/>
                    </a:p>
                  </a:txBody>
                  <a:tcPr/>
                </a:tc>
              </a:tr>
              <a:tr h="806207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المستخدمون النهائيون</a:t>
                      </a:r>
                      <a:r>
                        <a:rPr lang="ar-SA" baseline="0" dirty="0" smtClean="0"/>
                        <a:t> والاختصاصيون في تقنية المعلومات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الأفراد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80335748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-533400" y="76200"/>
            <a:ext cx="9906000" cy="1143000"/>
          </a:xfrm>
        </p:spPr>
        <p:txBody>
          <a:bodyPr/>
          <a:lstStyle/>
          <a:p>
            <a:r>
              <a:rPr lang="ar-SA" sz="4000" dirty="0" smtClean="0">
                <a:latin typeface="Calibri" pitchFamily="34" charset="0"/>
                <a:cs typeface="Arabic Transparent" pitchFamily="2" charset="-78"/>
              </a:rPr>
              <a:t/>
            </a:r>
            <a:br>
              <a:rPr lang="ar-SA" sz="4000" dirty="0" smtClean="0">
                <a:latin typeface="Calibri" pitchFamily="34" charset="0"/>
                <a:cs typeface="Arabic Transparent" pitchFamily="2" charset="-78"/>
              </a:rPr>
            </a:br>
            <a:r>
              <a:rPr lang="ar-SA" sz="4000" dirty="0" smtClean="0">
                <a:latin typeface="Calibri" pitchFamily="34" charset="0"/>
                <a:cs typeface="Arabic Transparent" pitchFamily="2" charset="-78"/>
              </a:rPr>
              <a:t>مكونات نظم التخطيط الشامل المتكاملة لموارد المؤسسات   </a:t>
            </a:r>
            <a:r>
              <a:rPr lang="en-US" sz="4000" dirty="0"/>
              <a:t>ERP Systems Components</a:t>
            </a:r>
            <a:r>
              <a:rPr lang="en-US" dirty="0" smtClean="0">
                <a:latin typeface="Calibri" pitchFamily="34" charset="0"/>
                <a:cs typeface="Arabic Transparent" pitchFamily="2" charset="-78"/>
              </a:rPr>
              <a:t/>
            </a:r>
            <a:br>
              <a:rPr lang="en-US" dirty="0" smtClean="0">
                <a:latin typeface="Calibri" pitchFamily="34" charset="0"/>
                <a:cs typeface="Arabic Transparent" pitchFamily="2" charset="-78"/>
              </a:rPr>
            </a:br>
            <a:r>
              <a:rPr lang="ar-SA" dirty="0" smtClean="0">
                <a:latin typeface="Calibri" pitchFamily="34" charset="0"/>
                <a:cs typeface="Arabic Transparent" pitchFamily="2" charset="-78"/>
              </a:rPr>
              <a:t> </a:t>
            </a:r>
            <a:endParaRPr lang="en-US" dirty="0">
              <a:latin typeface="Calibri" pitchFamily="34" charset="0"/>
              <a:cs typeface="Arabic Transparent" pitchFamily="2" charset="-78"/>
            </a:endParaRPr>
          </a:p>
        </p:txBody>
      </p:sp>
      <p:sp>
        <p:nvSpPr>
          <p:cNvPr id="10" name="عنصر نائب للمحتوى 9"/>
          <p:cNvSpPr>
            <a:spLocks noGrp="1"/>
          </p:cNvSpPr>
          <p:nvPr>
            <p:ph idx="1"/>
          </p:nvPr>
        </p:nvSpPr>
        <p:spPr>
          <a:xfrm>
            <a:off x="533400" y="1447800"/>
            <a:ext cx="9372600" cy="4876800"/>
          </a:xfrm>
        </p:spPr>
        <p:txBody>
          <a:bodyPr/>
          <a:lstStyle/>
          <a:p>
            <a:pPr marL="0" indent="0"/>
            <a:endParaRPr lang="en-US" sz="2800" dirty="0"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endParaRPr lang="ar-SA" sz="2800" dirty="0" smtClean="0">
              <a:cs typeface="Arabic Transparent" pitchFamily="2" charset="-78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17</a:t>
            </a:fld>
            <a:endParaRPr lang="en-US" smtClean="0">
              <a:cs typeface="Arial" pitchFamily="34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076747798"/>
              </p:ext>
            </p:extLst>
          </p:nvPr>
        </p:nvGraphicFramePr>
        <p:xfrm>
          <a:off x="1524000" y="2362200"/>
          <a:ext cx="6781801" cy="2765277"/>
        </p:xfrm>
        <a:graphic>
          <a:graphicData uri="http://schemas.openxmlformats.org/presentationml/2006/ole">
            <p:oleObj spid="_x0000_s3095" name="Photo Editor Photo" r:id="rId4" imgW="6186667" imgH="2521905" progId="">
              <p:embed/>
            </p:oleObj>
          </a:graphicData>
        </a:graphic>
      </p:graphicFrame>
      <p:sp>
        <p:nvSpPr>
          <p:cNvPr id="4" name="Rectangle 3"/>
          <p:cNvSpPr/>
          <p:nvPr/>
        </p:nvSpPr>
        <p:spPr>
          <a:xfrm>
            <a:off x="3962400" y="3085068"/>
            <a:ext cx="10033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dirty="0"/>
              <a:t>برمجيات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871286" y="4697968"/>
            <a:ext cx="12586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 smtClean="0"/>
              <a:t>قواعد </a:t>
            </a:r>
            <a:r>
              <a:rPr lang="ar-SA" dirty="0"/>
              <a:t>البيانات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273800" y="3123168"/>
            <a:ext cx="1447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dirty="0"/>
              <a:t>الإجراءات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0" y="3124200"/>
            <a:ext cx="1143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dirty="0"/>
              <a:t>المعدات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210300" y="4442936"/>
            <a:ext cx="6591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/>
              <a:t>الأفراد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4671594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-533400" y="76200"/>
            <a:ext cx="9906000" cy="1143000"/>
          </a:xfrm>
        </p:spPr>
        <p:txBody>
          <a:bodyPr/>
          <a:lstStyle/>
          <a:p>
            <a:r>
              <a:rPr lang="ar-SA" sz="4000" dirty="0" smtClean="0">
                <a:latin typeface="Calibri" pitchFamily="34" charset="0"/>
                <a:cs typeface="Arabic Transparent" pitchFamily="2" charset="-78"/>
              </a:rPr>
              <a:t/>
            </a:r>
            <a:br>
              <a:rPr lang="ar-SA" sz="4000" dirty="0" smtClean="0">
                <a:latin typeface="Calibri" pitchFamily="34" charset="0"/>
                <a:cs typeface="Arabic Transparent" pitchFamily="2" charset="-78"/>
              </a:rPr>
            </a:br>
            <a:r>
              <a:rPr lang="ar-SA" sz="4000" dirty="0" smtClean="0">
                <a:latin typeface="Calibri" pitchFamily="34" charset="0"/>
                <a:cs typeface="Arabic Transparent" pitchFamily="2" charset="-78"/>
              </a:rPr>
              <a:t>تكامل مكونات نظم التخطيط الشامل المتكاملة لموارد المؤسسات </a:t>
            </a:r>
            <a:r>
              <a:rPr lang="en-US" sz="4000" dirty="0"/>
              <a:t>ERP Components Integration</a:t>
            </a:r>
            <a:r>
              <a:rPr lang="en-US" dirty="0" smtClean="0">
                <a:latin typeface="Calibri" pitchFamily="34" charset="0"/>
                <a:cs typeface="Arabic Transparent" pitchFamily="2" charset="-78"/>
              </a:rPr>
              <a:t/>
            </a:r>
            <a:br>
              <a:rPr lang="en-US" dirty="0" smtClean="0">
                <a:latin typeface="Calibri" pitchFamily="34" charset="0"/>
                <a:cs typeface="Arabic Transparent" pitchFamily="2" charset="-78"/>
              </a:rPr>
            </a:br>
            <a:r>
              <a:rPr lang="ar-SA" dirty="0" smtClean="0">
                <a:latin typeface="Calibri" pitchFamily="34" charset="0"/>
                <a:cs typeface="Arabic Transparent" pitchFamily="2" charset="-78"/>
              </a:rPr>
              <a:t> </a:t>
            </a:r>
            <a:endParaRPr lang="en-US" dirty="0">
              <a:latin typeface="Calibri" pitchFamily="34" charset="0"/>
              <a:cs typeface="Arabic Transparent" pitchFamily="2" charset="-78"/>
            </a:endParaRPr>
          </a:p>
        </p:txBody>
      </p:sp>
      <p:sp>
        <p:nvSpPr>
          <p:cNvPr id="10" name="عنصر نائب للمحتوى 9"/>
          <p:cNvSpPr>
            <a:spLocks noGrp="1"/>
          </p:cNvSpPr>
          <p:nvPr>
            <p:ph idx="1"/>
          </p:nvPr>
        </p:nvSpPr>
        <p:spPr>
          <a:xfrm>
            <a:off x="533400" y="1447800"/>
            <a:ext cx="9372600" cy="4876800"/>
          </a:xfrm>
        </p:spPr>
        <p:txBody>
          <a:bodyPr/>
          <a:lstStyle/>
          <a:p>
            <a:pPr marL="0" indent="0"/>
            <a:endParaRPr lang="en-US" sz="2800" dirty="0"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endParaRPr lang="ar-SA" sz="2800" dirty="0" smtClean="0">
              <a:cs typeface="Arabic Transparent" pitchFamily="2" charset="-78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18</a:t>
            </a:fld>
            <a:endParaRPr lang="en-US" smtClean="0">
              <a:cs typeface="Arial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2441575" y="1801813"/>
          <a:ext cx="4335463" cy="4122737"/>
        </p:xfrm>
        <a:graphic>
          <a:graphicData uri="http://schemas.openxmlformats.org/presentationml/2006/ole">
            <p:oleObj spid="_x0000_s4118" name="Photo Editor Photo" r:id="rId4" imgW="4336156" imgH="4122777" progId="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55496168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-533400" y="76200"/>
            <a:ext cx="9906000" cy="1143000"/>
          </a:xfrm>
        </p:spPr>
        <p:txBody>
          <a:bodyPr/>
          <a:lstStyle/>
          <a:p>
            <a:pPr algn="ctr"/>
            <a:r>
              <a:rPr lang="ar-SA" dirty="0">
                <a:latin typeface="Calibri" pitchFamily="34" charset="0"/>
                <a:cs typeface="Arabic Transparent" pitchFamily="2" charset="-78"/>
              </a:rPr>
              <a:t>معمارية نظم التخطيط الشامل لموارد </a:t>
            </a:r>
            <a:r>
              <a:rPr lang="ar-SA" dirty="0" smtClean="0">
                <a:latin typeface="Calibri" pitchFamily="34" charset="0"/>
                <a:cs typeface="Arabic Transparent" pitchFamily="2" charset="-78"/>
              </a:rPr>
              <a:t>المؤسسات</a:t>
            </a:r>
            <a:br>
              <a:rPr lang="ar-SA" dirty="0" smtClean="0">
                <a:latin typeface="Calibri" pitchFamily="34" charset="0"/>
                <a:cs typeface="Arabic Transparent" pitchFamily="2" charset="-78"/>
              </a:rPr>
            </a:br>
            <a:r>
              <a:rPr lang="ar-SA" dirty="0" smtClean="0">
                <a:latin typeface="Calibri" pitchFamily="34" charset="0"/>
                <a:cs typeface="Arabic Transparent" pitchFamily="2" charset="-78"/>
              </a:rPr>
              <a:t>  </a:t>
            </a:r>
            <a:r>
              <a:rPr lang="en-US" dirty="0">
                <a:latin typeface="Calibri" pitchFamily="34" charset="0"/>
                <a:cs typeface="Arabic Transparent" pitchFamily="2" charset="-78"/>
              </a:rPr>
              <a:t>ERP Architecture</a:t>
            </a:r>
          </a:p>
        </p:txBody>
      </p:sp>
      <p:sp>
        <p:nvSpPr>
          <p:cNvPr id="10" name="عنصر نائب للمحتوى 9"/>
          <p:cNvSpPr>
            <a:spLocks noGrp="1"/>
          </p:cNvSpPr>
          <p:nvPr>
            <p:ph idx="1"/>
          </p:nvPr>
        </p:nvSpPr>
        <p:spPr>
          <a:xfrm>
            <a:off x="533400" y="1447800"/>
            <a:ext cx="9372600" cy="4876800"/>
          </a:xfrm>
        </p:spPr>
        <p:txBody>
          <a:bodyPr/>
          <a:lstStyle/>
          <a:p>
            <a:pPr rtl="1">
              <a:buFont typeface="Wingdings" pitchFamily="2" charset="2"/>
              <a:buChar char="ü"/>
            </a:pPr>
            <a:r>
              <a:rPr lang="ar-SA" sz="2800" dirty="0" smtClean="0">
                <a:cs typeface="Arabic Transparent" pitchFamily="2" charset="-78"/>
              </a:rPr>
              <a:t>تؤثر معمارية  نظم التخطيط الشامل المتكاملة على </a:t>
            </a:r>
          </a:p>
          <a:p>
            <a:pPr marL="514350" indent="-514350" rtl="1">
              <a:lnSpc>
                <a:spcPts val="1500"/>
              </a:lnSpc>
              <a:buFont typeface="+mj-lt"/>
              <a:buAutoNum type="arabicPeriod"/>
            </a:pPr>
            <a:r>
              <a:rPr lang="ar-SA" sz="2400" dirty="0" smtClean="0">
                <a:cs typeface="Arabic Transparent" pitchFamily="2" charset="-78"/>
              </a:rPr>
              <a:t>كلفة النظام </a:t>
            </a:r>
          </a:p>
          <a:p>
            <a:pPr marL="514350" indent="-514350" rtl="1">
              <a:lnSpc>
                <a:spcPts val="1500"/>
              </a:lnSpc>
              <a:buFont typeface="+mj-lt"/>
              <a:buAutoNum type="arabicPeriod"/>
            </a:pPr>
            <a:r>
              <a:rPr lang="ar-SA" sz="2400" dirty="0" smtClean="0">
                <a:cs typeface="Arabic Transparent" pitchFamily="2" charset="-78"/>
              </a:rPr>
              <a:t>كلفة الصيانة  </a:t>
            </a:r>
          </a:p>
          <a:p>
            <a:pPr marL="514350" indent="-514350" rtl="1">
              <a:lnSpc>
                <a:spcPts val="1500"/>
              </a:lnSpc>
              <a:buFont typeface="+mj-lt"/>
              <a:buAutoNum type="arabicPeriod"/>
            </a:pPr>
            <a:r>
              <a:rPr lang="ar-SA" sz="2400" dirty="0" smtClean="0">
                <a:cs typeface="Arabic Transparent" pitchFamily="2" charset="-78"/>
              </a:rPr>
              <a:t>كلفة استخدام النظم</a:t>
            </a:r>
          </a:p>
          <a:p>
            <a:pPr rtl="1">
              <a:buFont typeface="Wingdings" pitchFamily="2" charset="2"/>
              <a:buChar char="ü"/>
            </a:pPr>
            <a:r>
              <a:rPr lang="ar-SA" sz="2800" dirty="0" smtClean="0">
                <a:cs typeface="Arabic Transparent" pitchFamily="2" charset="-78"/>
              </a:rPr>
              <a:t>تعتبر المعماريات المرنة  </a:t>
            </a:r>
            <a:r>
              <a:rPr lang="en-US" sz="2800" dirty="0" smtClean="0">
                <a:cs typeface="Arabic Transparent" pitchFamily="2" charset="-78"/>
              </a:rPr>
              <a:t>Flexible Architecture</a:t>
            </a:r>
            <a:r>
              <a:rPr lang="ar-SA" sz="2800" dirty="0" smtClean="0">
                <a:cs typeface="Arabic Transparent" pitchFamily="2" charset="-78"/>
              </a:rPr>
              <a:t> الأفضل حيث تسمح للنظام بالتوسع  </a:t>
            </a:r>
            <a:r>
              <a:rPr lang="en-US" sz="2800" dirty="0" smtClean="0">
                <a:cs typeface="Arabic Transparent" pitchFamily="2" charset="-78"/>
              </a:rPr>
              <a:t> Scalability </a:t>
            </a:r>
            <a:r>
              <a:rPr lang="ar-SA" sz="2800" dirty="0" smtClean="0">
                <a:cs typeface="Arabic Transparent" pitchFamily="2" charset="-78"/>
              </a:rPr>
              <a:t>حسب احتياجات المنظمة</a:t>
            </a:r>
          </a:p>
          <a:p>
            <a:pPr rtl="1">
              <a:buFont typeface="Wingdings" pitchFamily="2" charset="2"/>
              <a:buChar char="ü"/>
            </a:pPr>
            <a:r>
              <a:rPr lang="ar-SA" sz="2800" dirty="0" smtClean="0">
                <a:cs typeface="Arabic Transparent" pitchFamily="2" charset="-78"/>
              </a:rPr>
              <a:t>تحدد معمارية نظم التخطيط الشامل المتكاملة لموارد المؤسسات  غالبا من طرف بائع النظام </a:t>
            </a:r>
            <a:r>
              <a:rPr lang="en-US" sz="2800" dirty="0" smtClean="0">
                <a:cs typeface="Arabic Transparent" pitchFamily="2" charset="-78"/>
              </a:rPr>
              <a:t>ERP Vendor</a:t>
            </a:r>
            <a:r>
              <a:rPr lang="ar-SA" sz="2800" dirty="0" smtClean="0">
                <a:cs typeface="Arabic Transparent" pitchFamily="2" charset="-78"/>
              </a:rPr>
              <a:t>  ولكن معماريات تقنية المعلومات الأخرى تحددها الاستراتيجية التنظيمية للمنظمة و إجراءات العمل المطبقة</a:t>
            </a:r>
          </a:p>
          <a:p>
            <a:pPr rtl="1">
              <a:buFont typeface="Wingdings" pitchFamily="2" charset="2"/>
              <a:buChar char="ü"/>
            </a:pPr>
            <a:endParaRPr lang="en-US" sz="2800" dirty="0"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endParaRPr lang="ar-SA" sz="2800" dirty="0" smtClean="0">
              <a:cs typeface="Arabic Transparent" pitchFamily="2" charset="-78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19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439132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المحاضرة الأولى</a:t>
            </a:r>
            <a:endParaRPr lang="en-US" dirty="0" smtClean="0"/>
          </a:p>
        </p:txBody>
      </p:sp>
      <p:sp>
        <p:nvSpPr>
          <p:cNvPr id="7171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نظم إدارة المؤسسات</a:t>
            </a:r>
          </a:p>
          <a:p>
            <a:pPr rtl="1">
              <a:defRPr/>
            </a:pPr>
            <a:r>
              <a:rPr lang="en-US" dirty="0" smtClean="0"/>
              <a:t>Enterprise Systems  For Management</a:t>
            </a: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0E35637-70D7-4D8A-8261-64A210B08462}" type="slidenum">
              <a:rPr lang="ar-SA" smtClean="0">
                <a:cs typeface="Arial" pitchFamily="34" charset="0"/>
              </a:rPr>
              <a:pPr/>
              <a:t>2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-228600" y="76200"/>
            <a:ext cx="9906000" cy="1143000"/>
          </a:xfrm>
        </p:spPr>
        <p:txBody>
          <a:bodyPr/>
          <a:lstStyle/>
          <a:p>
            <a:pPr algn="ctr"/>
            <a:r>
              <a:rPr lang="ar-SA" sz="4000" dirty="0" smtClean="0">
                <a:latin typeface="Calibri" pitchFamily="34" charset="0"/>
                <a:cs typeface="Arabic Transparent" pitchFamily="2" charset="-78"/>
              </a:rPr>
              <a:t>مثال عن معمارية </a:t>
            </a:r>
            <a:r>
              <a:rPr lang="ar-SA" sz="4000" dirty="0">
                <a:latin typeface="Calibri" pitchFamily="34" charset="0"/>
                <a:cs typeface="Arabic Transparent" pitchFamily="2" charset="-78"/>
              </a:rPr>
              <a:t>نظم التخطيط الشامل لموارد </a:t>
            </a:r>
            <a:r>
              <a:rPr lang="ar-SA" sz="4000" dirty="0" smtClean="0">
                <a:latin typeface="Calibri" pitchFamily="34" charset="0"/>
                <a:cs typeface="Arabic Transparent" pitchFamily="2" charset="-78"/>
              </a:rPr>
              <a:t>المؤسسات</a:t>
            </a:r>
            <a:br>
              <a:rPr lang="ar-SA" sz="4000" dirty="0" smtClean="0">
                <a:latin typeface="Calibri" pitchFamily="34" charset="0"/>
                <a:cs typeface="Arabic Transparent" pitchFamily="2" charset="-78"/>
              </a:rPr>
            </a:br>
            <a:r>
              <a:rPr lang="en-US" sz="4000" dirty="0" smtClean="0">
                <a:latin typeface="Calibri" pitchFamily="34" charset="0"/>
                <a:cs typeface="Arabic Transparent" pitchFamily="2" charset="-78"/>
              </a:rPr>
              <a:t>  </a:t>
            </a:r>
            <a:r>
              <a:rPr lang="ar-SA" sz="4000" dirty="0" smtClean="0">
                <a:latin typeface="Calibri" pitchFamily="34" charset="0"/>
                <a:cs typeface="Arabic Transparent" pitchFamily="2" charset="-78"/>
              </a:rPr>
              <a:t> </a:t>
            </a:r>
            <a:r>
              <a:rPr lang="ar-SA" sz="2400" dirty="0" smtClean="0">
                <a:latin typeface="Calibri" pitchFamily="34" charset="0"/>
                <a:cs typeface="Arabic Transparent" pitchFamily="2" charset="-78"/>
              </a:rPr>
              <a:t>في حالة جامعة كبيرة    </a:t>
            </a:r>
            <a:r>
              <a:rPr lang="en-US" sz="2000" dirty="0" smtClean="0"/>
              <a:t>Example </a:t>
            </a:r>
            <a:r>
              <a:rPr lang="en-US" sz="2000" dirty="0"/>
              <a:t>of Architecture of ERP at Large University</a:t>
            </a:r>
            <a:endParaRPr lang="en-US" sz="4000" dirty="0">
              <a:latin typeface="Calibri" pitchFamily="34" charset="0"/>
              <a:cs typeface="Arabic Transparent" pitchFamily="2" charset="-78"/>
            </a:endParaRPr>
          </a:p>
        </p:txBody>
      </p:sp>
      <p:graphicFrame>
        <p:nvGraphicFramePr>
          <p:cNvPr id="3" name="Content Placeholder 2"/>
          <p:cNvGraphicFramePr>
            <a:graphicFrameLocks noGrp="1" noChangeAspect="1"/>
          </p:cNvGraphicFramePr>
          <p:nvPr>
            <p:ph idx="1"/>
          </p:nvPr>
        </p:nvGraphicFramePr>
        <p:xfrm>
          <a:off x="1824038" y="1600200"/>
          <a:ext cx="6257925" cy="4524375"/>
        </p:xfrm>
        <a:graphic>
          <a:graphicData uri="http://schemas.openxmlformats.org/presentationml/2006/ole">
            <p:oleObj spid="_x0000_s5142" name="Photo Editor Photo" r:id="rId4" imgW="7895004" imgH="5707875" progId="">
              <p:embed/>
            </p:oleObj>
          </a:graphicData>
        </a:graphic>
      </p:graphicFrame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20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574981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-228600" y="76200"/>
            <a:ext cx="9906000" cy="1143000"/>
          </a:xfrm>
        </p:spPr>
        <p:txBody>
          <a:bodyPr/>
          <a:lstStyle/>
          <a:p>
            <a:pPr algn="ctr"/>
            <a:r>
              <a:rPr lang="ar-SA" sz="4000" dirty="0" smtClean="0">
                <a:latin typeface="Calibri" pitchFamily="34" charset="0"/>
                <a:cs typeface="Arabic Transparent" pitchFamily="2" charset="-78"/>
              </a:rPr>
              <a:t>المعمارية المنطقية  لنظم </a:t>
            </a:r>
            <a:r>
              <a:rPr lang="ar-SA" sz="4000" dirty="0">
                <a:latin typeface="Calibri" pitchFamily="34" charset="0"/>
                <a:cs typeface="Arabic Transparent" pitchFamily="2" charset="-78"/>
              </a:rPr>
              <a:t>التخطيط الشامل لموارد </a:t>
            </a:r>
            <a:r>
              <a:rPr lang="ar-SA" sz="4000" dirty="0" smtClean="0">
                <a:latin typeface="Calibri" pitchFamily="34" charset="0"/>
                <a:cs typeface="Arabic Transparent" pitchFamily="2" charset="-78"/>
              </a:rPr>
              <a:t>المؤسسات</a:t>
            </a:r>
            <a:br>
              <a:rPr lang="ar-SA" sz="4000" dirty="0" smtClean="0">
                <a:latin typeface="Calibri" pitchFamily="34" charset="0"/>
                <a:cs typeface="Arabic Transparent" pitchFamily="2" charset="-78"/>
              </a:rPr>
            </a:br>
            <a:r>
              <a:rPr lang="en-US" sz="2000" dirty="0" smtClean="0"/>
              <a:t>Logical </a:t>
            </a:r>
            <a:r>
              <a:rPr lang="en-US" sz="2000" dirty="0"/>
              <a:t>Architecture of an ERP System</a:t>
            </a:r>
            <a:endParaRPr lang="en-US" sz="4000" dirty="0">
              <a:latin typeface="Calibri" pitchFamily="34" charset="0"/>
              <a:cs typeface="Arabic Transparent" pitchFamily="2" charset="-78"/>
            </a:endParaRPr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787820595"/>
              </p:ext>
            </p:extLst>
          </p:nvPr>
        </p:nvGraphicFramePr>
        <p:xfrm>
          <a:off x="3028950" y="1825625"/>
          <a:ext cx="4057650" cy="3779838"/>
        </p:xfrm>
        <a:graphic>
          <a:graphicData uri="http://schemas.openxmlformats.org/presentationml/2006/ole">
            <p:oleObj spid="_x0000_s6167" name="Photo Editor Photo" r:id="rId4" imgW="3772227" imgH="3513124" progId="">
              <p:embed/>
            </p:oleObj>
          </a:graphicData>
        </a:graphic>
      </p:graphicFrame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21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136173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-228600" y="76200"/>
            <a:ext cx="9906000" cy="1143000"/>
          </a:xfrm>
        </p:spPr>
        <p:txBody>
          <a:bodyPr/>
          <a:lstStyle/>
          <a:p>
            <a:pPr algn="ctr"/>
            <a:r>
              <a:rPr lang="ar-SA" sz="4000" dirty="0" smtClean="0">
                <a:latin typeface="Calibri" pitchFamily="34" charset="0"/>
                <a:cs typeface="Arabic Transparent" pitchFamily="2" charset="-78"/>
              </a:rPr>
              <a:t> </a:t>
            </a:r>
            <a:r>
              <a:rPr lang="ar-SA" sz="2800" dirty="0" smtClean="0">
                <a:latin typeface="Calibri" pitchFamily="34" charset="0"/>
                <a:cs typeface="Arabic Transparent" pitchFamily="2" charset="-78"/>
              </a:rPr>
              <a:t>مثال عن المعمارية متعددة المستويات لنظم </a:t>
            </a:r>
            <a:r>
              <a:rPr lang="ar-SA" sz="2800" dirty="0">
                <a:latin typeface="Calibri" pitchFamily="34" charset="0"/>
                <a:cs typeface="Arabic Transparent" pitchFamily="2" charset="-78"/>
              </a:rPr>
              <a:t>التخطيط الشامل لموارد </a:t>
            </a:r>
            <a:r>
              <a:rPr lang="ar-SA" sz="2800" dirty="0" smtClean="0">
                <a:latin typeface="Calibri" pitchFamily="34" charset="0"/>
                <a:cs typeface="Arabic Transparent" pitchFamily="2" charset="-78"/>
              </a:rPr>
              <a:t>المؤسسات</a:t>
            </a:r>
            <a:r>
              <a:rPr lang="ar-SA" sz="4000" dirty="0" smtClean="0">
                <a:latin typeface="Calibri" pitchFamily="34" charset="0"/>
                <a:cs typeface="Arabic Transparent" pitchFamily="2" charset="-78"/>
              </a:rPr>
              <a:t/>
            </a:r>
            <a:br>
              <a:rPr lang="ar-SA" sz="4000" dirty="0" smtClean="0">
                <a:latin typeface="Calibri" pitchFamily="34" charset="0"/>
                <a:cs typeface="Arabic Transparent" pitchFamily="2" charset="-78"/>
              </a:rPr>
            </a:br>
            <a:r>
              <a:rPr lang="en-US" sz="2000" dirty="0" smtClean="0"/>
              <a:t>Tiered </a:t>
            </a:r>
            <a:r>
              <a:rPr lang="en-US" sz="2000" dirty="0"/>
              <a:t>Architecture Example of ERP System</a:t>
            </a:r>
            <a:endParaRPr lang="en-US" sz="4000" dirty="0">
              <a:latin typeface="Calibri" pitchFamily="34" charset="0"/>
              <a:cs typeface="Arabic Transparent" pitchFamily="2" charset="-78"/>
            </a:endParaRPr>
          </a:p>
        </p:txBody>
      </p:sp>
      <p:graphicFrame>
        <p:nvGraphicFramePr>
          <p:cNvPr id="3" name="Content Placeholder 2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79294947"/>
              </p:ext>
            </p:extLst>
          </p:nvPr>
        </p:nvGraphicFramePr>
        <p:xfrm>
          <a:off x="2387600" y="1506538"/>
          <a:ext cx="5537200" cy="4308475"/>
        </p:xfrm>
        <a:graphic>
          <a:graphicData uri="http://schemas.openxmlformats.org/presentationml/2006/ole">
            <p:oleObj spid="_x0000_s7190" name="Photo Editor Photo" r:id="rId4" imgW="5052498" imgH="3932261" progId="">
              <p:embed/>
            </p:oleObj>
          </a:graphicData>
        </a:graphic>
      </p:graphicFrame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22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555933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-38100" y="0"/>
            <a:ext cx="9563100" cy="1371600"/>
          </a:xfrm>
        </p:spPr>
        <p:txBody>
          <a:bodyPr/>
          <a:lstStyle/>
          <a:p>
            <a:pPr algn="ctr"/>
            <a:r>
              <a:rPr lang="ar-SA" sz="2800" dirty="0" smtClean="0">
                <a:latin typeface="Calibri" pitchFamily="34" charset="0"/>
                <a:cs typeface="Arabic Transparent" pitchFamily="2" charset="-78"/>
              </a:rPr>
              <a:t>مقارنة بين نظم الإدارة الإلكترونية </a:t>
            </a:r>
            <a:r>
              <a:rPr lang="ar-SA" sz="2800" dirty="0">
                <a:latin typeface="Calibri" pitchFamily="34" charset="0"/>
                <a:cs typeface="Arabic Transparent" pitchFamily="2" charset="-78"/>
              </a:rPr>
              <a:t>و</a:t>
            </a:r>
            <a:r>
              <a:rPr lang="ar-SA" sz="2800" dirty="0" smtClean="0">
                <a:latin typeface="Calibri" pitchFamily="34" charset="0"/>
                <a:cs typeface="Arabic Transparent" pitchFamily="2" charset="-78"/>
              </a:rPr>
              <a:t>نظم </a:t>
            </a:r>
            <a:r>
              <a:rPr lang="ar-SA" sz="2800" dirty="0">
                <a:latin typeface="Calibri" pitchFamily="34" charset="0"/>
                <a:cs typeface="Arabic Transparent" pitchFamily="2" charset="-78"/>
              </a:rPr>
              <a:t>التخطيط الشامل لموارد </a:t>
            </a:r>
            <a:r>
              <a:rPr lang="ar-SA" sz="2800" dirty="0" smtClean="0">
                <a:latin typeface="Calibri" pitchFamily="34" charset="0"/>
                <a:cs typeface="Arabic Transparent" pitchFamily="2" charset="-78"/>
              </a:rPr>
              <a:t>المؤسسات</a:t>
            </a:r>
            <a:r>
              <a:rPr lang="ar-SA" dirty="0" smtClean="0">
                <a:latin typeface="Calibri" pitchFamily="34" charset="0"/>
                <a:cs typeface="Arabic Transparent" pitchFamily="2" charset="-78"/>
              </a:rPr>
              <a:t/>
            </a:r>
            <a:br>
              <a:rPr lang="ar-SA" dirty="0" smtClean="0">
                <a:latin typeface="Calibri" pitchFamily="34" charset="0"/>
                <a:cs typeface="Arabic Transparent" pitchFamily="2" charset="-78"/>
              </a:rPr>
            </a:br>
            <a:r>
              <a:rPr lang="ar-SA" dirty="0" smtClean="0">
                <a:latin typeface="Calibri" pitchFamily="34" charset="0"/>
                <a:cs typeface="Arabic Transparent" pitchFamily="2" charset="-78"/>
              </a:rPr>
              <a:t>  </a:t>
            </a:r>
            <a:r>
              <a:rPr lang="en-US" dirty="0"/>
              <a:t>E-Business and ERP</a:t>
            </a:r>
            <a:endParaRPr lang="en-US" dirty="0">
              <a:latin typeface="Calibri" pitchFamily="34" charset="0"/>
              <a:cs typeface="Arabic Transparent" pitchFamily="2" charset="-78"/>
            </a:endParaRPr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359992091"/>
              </p:ext>
            </p:extLst>
          </p:nvPr>
        </p:nvGraphicFramePr>
        <p:xfrm>
          <a:off x="152400" y="1838960"/>
          <a:ext cx="9372600" cy="3114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6300"/>
                <a:gridCol w="46863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sz="1800" dirty="0" smtClean="0">
                          <a:latin typeface="Calibri" pitchFamily="34" charset="0"/>
                          <a:cs typeface="Arabic Transparent" pitchFamily="2" charset="-78"/>
                        </a:rPr>
                        <a:t>نظم التخطيط الشامل لموارد المؤسسات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نظم الإدارة الإلكترونية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تركز على تكامل المستودعات الداخلية الوظيفية للمنظمة للحصول على برمجيات تطبيقية للمؤسسة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defTabSz="914400">
                        <a:tabLst>
                          <a:tab pos="4406900" algn="l"/>
                        </a:tabLst>
                      </a:pPr>
                      <a:r>
                        <a:rPr lang="ar-SA" dirty="0" smtClean="0"/>
                        <a:t>تركز على </a:t>
                      </a:r>
                      <a:r>
                        <a:rPr lang="ar-SA" baseline="0" dirty="0" smtClean="0"/>
                        <a:t>ربط شركة بشركائها ومساهميها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-SA" dirty="0" smtClean="0"/>
                        <a:t>تكنولوجيا متكيفة</a:t>
                      </a:r>
                      <a:r>
                        <a:rPr lang="ar-SA" baseline="0" dirty="0" smtClean="0"/>
                        <a:t>  </a:t>
                      </a:r>
                      <a:r>
                        <a:rPr lang="en-US" baseline="0" dirty="0" smtClean="0"/>
                        <a:t>Adaptive technology </a:t>
                      </a:r>
                      <a:r>
                        <a:rPr lang="ar-SA" baseline="0" dirty="0" smtClean="0"/>
                        <a:t>   دمجت تقنيات  معالجة البيانات  القديمة </a:t>
                      </a:r>
                      <a:r>
                        <a:rPr lang="en-US" baseline="0" dirty="0" smtClean="0"/>
                        <a:t>Data Processing </a:t>
                      </a:r>
                      <a:r>
                        <a:rPr lang="ar-SA" baseline="0" dirty="0" smtClean="0"/>
                        <a:t>  مع مجهودات التكامل داخل المنظمة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dirty="0" smtClean="0"/>
                        <a:t>تكنولوجيا كاسحة   </a:t>
                      </a:r>
                      <a:r>
                        <a:rPr lang="en-US" dirty="0" smtClean="0"/>
                        <a:t> Disruptive Technology</a:t>
                      </a:r>
                      <a:r>
                        <a:rPr lang="ar-SA" dirty="0" smtClean="0"/>
                        <a:t>  </a:t>
                      </a:r>
                      <a:r>
                        <a:rPr lang="en-US" dirty="0" smtClean="0"/>
                        <a:t> </a:t>
                      </a:r>
                      <a:r>
                        <a:rPr lang="ar-SA" dirty="0" smtClean="0"/>
                        <a:t>حولت جذريا طريقة</a:t>
                      </a:r>
                      <a:r>
                        <a:rPr lang="ar-SA" baseline="0" dirty="0" smtClean="0"/>
                        <a:t> اداء الأعمال من حيث البيع والشراء</a:t>
                      </a:r>
                      <a:r>
                        <a:rPr lang="en-US" dirty="0" smtClean="0"/>
                        <a:t> </a:t>
                      </a:r>
                      <a:r>
                        <a:rPr lang="ar-SA" dirty="0" smtClean="0"/>
                        <a:t> وخدمة العملاء وكذلك العلاقات مع الموردين</a:t>
                      </a:r>
                      <a:r>
                        <a:rPr lang="en-US" dirty="0" smtClean="0"/>
                        <a:t> </a:t>
                      </a:r>
                      <a:r>
                        <a:rPr lang="ar-SA" dirty="0" smtClean="0"/>
                        <a:t>    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-SA" dirty="0" smtClean="0"/>
                        <a:t>ركزت</a:t>
                      </a:r>
                      <a:r>
                        <a:rPr lang="ar-SA" baseline="0" dirty="0" smtClean="0"/>
                        <a:t> في البداية على المشاركة في البيانات ، تكامل الانظمة ، إعادة هندسة العمليات  </a:t>
                      </a:r>
                      <a:r>
                        <a:rPr lang="en-US" baseline="0" dirty="0" smtClean="0"/>
                        <a:t>Business Process Reengineering </a:t>
                      </a:r>
                      <a:r>
                        <a:rPr lang="ar-SA" baseline="0" dirty="0" smtClean="0"/>
                        <a:t>  وتحسين اتخاذ القرار من خلال الوصول الى البيانات من مصدر واحد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dirty="0" smtClean="0"/>
                        <a:t>ركزت في بدايتها على الاتصالات مثل</a:t>
                      </a:r>
                      <a:r>
                        <a:rPr lang="ar-SA" baseline="0" dirty="0" smtClean="0"/>
                        <a:t>  البريد الالكتروني    ، ، الترويج،  التسويق ، التعاون  </a:t>
                      </a:r>
                      <a:r>
                        <a:rPr lang="en-US" baseline="0" dirty="0" smtClean="0"/>
                        <a:t>Collaboration </a:t>
                      </a:r>
                      <a:r>
                        <a:rPr lang="ar-SA" baseline="0" dirty="0" smtClean="0"/>
                        <a:t> و التجارة الالكترونية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23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143840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-533400" y="76200"/>
            <a:ext cx="9906000" cy="1143000"/>
          </a:xfrm>
        </p:spPr>
        <p:txBody>
          <a:bodyPr/>
          <a:lstStyle/>
          <a:p>
            <a:pPr algn="ctr"/>
            <a:r>
              <a:rPr lang="ar-SA" sz="2800" dirty="0">
                <a:latin typeface="Calibri" pitchFamily="34" charset="0"/>
                <a:cs typeface="Arabic Transparent" pitchFamily="2" charset="-78"/>
              </a:rPr>
              <a:t>مقارنة بين نظم الإدارة الإلكترونية ونظم التخطيط الشامل لموارد المؤسسات</a:t>
            </a:r>
            <a:br>
              <a:rPr lang="ar-SA" sz="2800" dirty="0">
                <a:latin typeface="Calibri" pitchFamily="34" charset="0"/>
                <a:cs typeface="Arabic Transparent" pitchFamily="2" charset="-78"/>
              </a:rPr>
            </a:br>
            <a:r>
              <a:rPr lang="ar-SA" sz="2800" dirty="0">
                <a:latin typeface="Calibri" pitchFamily="34" charset="0"/>
                <a:cs typeface="Arabic Transparent" pitchFamily="2" charset="-78"/>
              </a:rPr>
              <a:t>  </a:t>
            </a:r>
            <a:r>
              <a:rPr lang="en-US" sz="2800" dirty="0"/>
              <a:t>E-Business and ERP</a:t>
            </a:r>
            <a:endParaRPr lang="en-US" sz="2800" dirty="0">
              <a:latin typeface="Calibri" pitchFamily="34" charset="0"/>
              <a:cs typeface="Arabic Transparent" pitchFamily="2" charset="-78"/>
            </a:endParaRPr>
          </a:p>
        </p:txBody>
      </p:sp>
      <p:graphicFrame>
        <p:nvGraphicFramePr>
          <p:cNvPr id="3" name="Content Placeholder 2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084949325"/>
              </p:ext>
            </p:extLst>
          </p:nvPr>
        </p:nvGraphicFramePr>
        <p:xfrm>
          <a:off x="2362200" y="2309813"/>
          <a:ext cx="5272088" cy="2982912"/>
        </p:xfrm>
        <a:graphic>
          <a:graphicData uri="http://schemas.openxmlformats.org/presentationml/2006/ole">
            <p:oleObj spid="_x0000_s8211" name="Photo Editor Photo" r:id="rId4" imgW="5441152" imgH="3078095" progId="">
              <p:embed/>
            </p:oleObj>
          </a:graphicData>
        </a:graphic>
      </p:graphicFrame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24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916694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-533400" y="76200"/>
            <a:ext cx="9906000" cy="1143000"/>
          </a:xfrm>
        </p:spPr>
        <p:txBody>
          <a:bodyPr/>
          <a:lstStyle/>
          <a:p>
            <a:pPr algn="ctr"/>
            <a:r>
              <a:rPr lang="ar-SA" sz="4000" dirty="0" smtClean="0">
                <a:latin typeface="Calibri" pitchFamily="34" charset="0"/>
                <a:cs typeface="Arabic Transparent" pitchFamily="2" charset="-78"/>
              </a:rPr>
              <a:t>الفوائد النظامية لنظم </a:t>
            </a:r>
            <a:r>
              <a:rPr lang="ar-SA" sz="4000" dirty="0">
                <a:latin typeface="Calibri" pitchFamily="34" charset="0"/>
                <a:cs typeface="Arabic Transparent" pitchFamily="2" charset="-78"/>
              </a:rPr>
              <a:t>التخطيط الشامل لموارد </a:t>
            </a:r>
            <a:r>
              <a:rPr lang="ar-SA" sz="4000" dirty="0" smtClean="0">
                <a:latin typeface="Calibri" pitchFamily="34" charset="0"/>
                <a:cs typeface="Arabic Transparent" pitchFamily="2" charset="-78"/>
              </a:rPr>
              <a:t>المؤسسات</a:t>
            </a:r>
            <a:br>
              <a:rPr lang="ar-SA" sz="4000" dirty="0" smtClean="0">
                <a:latin typeface="Calibri" pitchFamily="34" charset="0"/>
                <a:cs typeface="Arabic Transparent" pitchFamily="2" charset="-78"/>
              </a:rPr>
            </a:br>
            <a:r>
              <a:rPr lang="ar-SA" sz="4000" dirty="0" smtClean="0">
                <a:latin typeface="Calibri" pitchFamily="34" charset="0"/>
                <a:cs typeface="Arabic Transparent" pitchFamily="2" charset="-78"/>
              </a:rPr>
              <a:t>  </a:t>
            </a:r>
            <a:r>
              <a:rPr lang="en-US" sz="4000" dirty="0"/>
              <a:t>System Benefits of an ERP System</a:t>
            </a:r>
            <a:endParaRPr lang="en-US" sz="4000" dirty="0">
              <a:latin typeface="Calibri" pitchFamily="34" charset="0"/>
              <a:cs typeface="Arabic Transparent" pitchFamily="2" charset="-78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71600"/>
            <a:ext cx="9029700" cy="4800600"/>
          </a:xfrm>
        </p:spPr>
        <p:txBody>
          <a:bodyPr/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/>
              <a:t>تكامل البيانات والتطبيقات عبر كل أقسام المنظمة حيث أن البيانات تدخل مرة واحدة ويتم استعمالها من طرف كل التطبيقات مما يجعلها أكثر دقة و أحسن جودة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/>
              <a:t>تسهيل الصيانة والدعم حيث يقوم  فريق تقنية المعلومات بعمله بشكل مركزي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/>
              <a:t>اتساق </a:t>
            </a:r>
            <a:r>
              <a:rPr lang="en-US" dirty="0" smtClean="0"/>
              <a:t>Consistency </a:t>
            </a:r>
            <a:r>
              <a:rPr lang="ar-SA" dirty="0" smtClean="0"/>
              <a:t> واجهات المستخدم عبر مختلف التطبيقات مما يسهم في تقليص تدريب المستخدمين</a:t>
            </a:r>
            <a:r>
              <a:rPr lang="en-US" dirty="0" smtClean="0"/>
              <a:t> </a:t>
            </a:r>
            <a:r>
              <a:rPr lang="ar-SA" dirty="0" smtClean="0"/>
              <a:t> وتحسين الانتاجية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/>
              <a:t>تعزيز أمن البيانات والتطبيقات  من خلال مراقبة أكبر ومركزية المعدات  </a:t>
            </a:r>
            <a:r>
              <a:rPr lang="en-US" dirty="0" smtClean="0"/>
              <a:t>Hardware centralization</a:t>
            </a:r>
            <a:endParaRPr lang="en-US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25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861000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-533400" y="76200"/>
            <a:ext cx="9906000" cy="1143000"/>
          </a:xfrm>
        </p:spPr>
        <p:txBody>
          <a:bodyPr/>
          <a:lstStyle/>
          <a:p>
            <a:pPr algn="ctr"/>
            <a:r>
              <a:rPr lang="ar-SA" dirty="0" smtClean="0">
                <a:latin typeface="Calibri" pitchFamily="34" charset="0"/>
                <a:cs typeface="Arabic Transparent" pitchFamily="2" charset="-78"/>
              </a:rPr>
              <a:t>حدود  </a:t>
            </a:r>
            <a:r>
              <a:rPr lang="ar-SA" dirty="0">
                <a:latin typeface="Calibri" pitchFamily="34" charset="0"/>
                <a:cs typeface="Arabic Transparent" pitchFamily="2" charset="-78"/>
              </a:rPr>
              <a:t>نظم التخطيط الشامل لموارد </a:t>
            </a:r>
            <a:r>
              <a:rPr lang="ar-SA" dirty="0" smtClean="0">
                <a:latin typeface="Calibri" pitchFamily="34" charset="0"/>
                <a:cs typeface="Arabic Transparent" pitchFamily="2" charset="-78"/>
              </a:rPr>
              <a:t>المؤسسات</a:t>
            </a:r>
            <a:br>
              <a:rPr lang="ar-SA" dirty="0" smtClean="0">
                <a:latin typeface="Calibri" pitchFamily="34" charset="0"/>
                <a:cs typeface="Arabic Transparent" pitchFamily="2" charset="-78"/>
              </a:rPr>
            </a:br>
            <a:r>
              <a:rPr lang="ar-SA" dirty="0" smtClean="0">
                <a:latin typeface="Calibri" pitchFamily="34" charset="0"/>
                <a:cs typeface="Arabic Transparent" pitchFamily="2" charset="-78"/>
              </a:rPr>
              <a:t>  </a:t>
            </a:r>
            <a:r>
              <a:rPr lang="en-US" dirty="0"/>
              <a:t>System Limitations of an ERP System</a:t>
            </a:r>
            <a:endParaRPr lang="en-US" dirty="0">
              <a:latin typeface="Calibri" pitchFamily="34" charset="0"/>
              <a:cs typeface="Arabic Transparent" pitchFamily="2" charset="-78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/>
              <a:t>تعتبر عمليات  تنفيذ  وتخصيص و صيانة </a:t>
            </a:r>
            <a:r>
              <a:rPr lang="ar-SA" dirty="0" smtClean="0">
                <a:latin typeface="Calibri" pitchFamily="34" charset="0"/>
                <a:cs typeface="Arabic Transparent" pitchFamily="2" charset="-78"/>
              </a:rPr>
              <a:t>نظم </a:t>
            </a:r>
            <a:r>
              <a:rPr lang="ar-SA" dirty="0">
                <a:latin typeface="Calibri" pitchFamily="34" charset="0"/>
                <a:cs typeface="Arabic Transparent" pitchFamily="2" charset="-78"/>
              </a:rPr>
              <a:t>التخطيط الشامل لموارد </a:t>
            </a:r>
            <a:r>
              <a:rPr lang="ar-SA" dirty="0" smtClean="0">
                <a:latin typeface="Calibri" pitchFamily="34" charset="0"/>
                <a:cs typeface="Arabic Transparent" pitchFamily="2" charset="-78"/>
              </a:rPr>
              <a:t>المؤسسات  أكبر تعقيدا من نظيراتها بالنسبة للنظم المستقلة مما يتطلب موظفين متخصصين في تقنية المعلومات بالإضافة الى معدات وشبكات عالية الأداء.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latin typeface="Calibri" pitchFamily="34" charset="0"/>
                <a:cs typeface="Arabic Transparent" pitchFamily="2" charset="-78"/>
              </a:rPr>
              <a:t>عملية توحيد المعدات والبرمجيات </a:t>
            </a:r>
            <a:r>
              <a:rPr lang="en-US" dirty="0" smtClean="0">
                <a:latin typeface="Calibri" pitchFamily="34" charset="0"/>
                <a:cs typeface="Arabic Transparent" pitchFamily="2" charset="-78"/>
              </a:rPr>
              <a:t>Consolidation </a:t>
            </a:r>
            <a:r>
              <a:rPr lang="ar-SA" dirty="0" smtClean="0">
                <a:latin typeface="Calibri" pitchFamily="34" charset="0"/>
                <a:cs typeface="Arabic Transparent" pitchFamily="2" charset="-78"/>
              </a:rPr>
              <a:t>  والموارد البشرية  بطيئة وصعبة المنال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latin typeface="Calibri" pitchFamily="34" charset="0"/>
                <a:cs typeface="Arabic Transparent" pitchFamily="2" charset="-78"/>
              </a:rPr>
              <a:t>عملية تحويل وترحيل البينات من النظام القديم الى نظام جديد تكون عادة صعبة ومعقدة</a:t>
            </a: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26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6318117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-533400" y="76200"/>
            <a:ext cx="9906000" cy="1143000"/>
          </a:xfrm>
        </p:spPr>
        <p:txBody>
          <a:bodyPr/>
          <a:lstStyle/>
          <a:p>
            <a:pPr algn="ctr"/>
            <a:r>
              <a:rPr lang="ar-SA" dirty="0" smtClean="0">
                <a:latin typeface="Calibri" pitchFamily="34" charset="0"/>
                <a:cs typeface="Arabic Transparent" pitchFamily="2" charset="-78"/>
              </a:rPr>
              <a:t>حدود  </a:t>
            </a:r>
            <a:r>
              <a:rPr lang="ar-SA" dirty="0">
                <a:latin typeface="Calibri" pitchFamily="34" charset="0"/>
                <a:cs typeface="Arabic Transparent" pitchFamily="2" charset="-78"/>
              </a:rPr>
              <a:t>نظم التخطيط الشامل لموارد </a:t>
            </a:r>
            <a:r>
              <a:rPr lang="ar-SA" dirty="0" smtClean="0">
                <a:latin typeface="Calibri" pitchFamily="34" charset="0"/>
                <a:cs typeface="Arabic Transparent" pitchFamily="2" charset="-78"/>
              </a:rPr>
              <a:t>المؤسسات</a:t>
            </a:r>
            <a:br>
              <a:rPr lang="ar-SA" dirty="0" smtClean="0">
                <a:latin typeface="Calibri" pitchFamily="34" charset="0"/>
                <a:cs typeface="Arabic Transparent" pitchFamily="2" charset="-78"/>
              </a:rPr>
            </a:br>
            <a:r>
              <a:rPr lang="ar-SA" dirty="0" smtClean="0">
                <a:latin typeface="Calibri" pitchFamily="34" charset="0"/>
                <a:cs typeface="Arabic Transparent" pitchFamily="2" charset="-78"/>
              </a:rPr>
              <a:t>  </a:t>
            </a:r>
            <a:r>
              <a:rPr lang="en-US" dirty="0"/>
              <a:t>System Limitations of an ERP System</a:t>
            </a:r>
            <a:endParaRPr lang="en-US" dirty="0">
              <a:latin typeface="Calibri" pitchFamily="34" charset="0"/>
              <a:cs typeface="Arabic Transparent" pitchFamily="2" charset="-78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dirty="0">
                <a:latin typeface="Calibri" pitchFamily="34" charset="0"/>
                <a:cs typeface="Arabic Transparent" pitchFamily="2" charset="-78"/>
              </a:rPr>
              <a:t>إعادة تدريب وتأهيل موظفي تقنية المعلومات والمستخدمين النهائيين ينتج عنها مقاومة للتغيير وبالتالي نقص في الانتاجية</a:t>
            </a:r>
            <a:endParaRPr lang="en-US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27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937778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-533400" y="76200"/>
            <a:ext cx="9906000" cy="1143000"/>
          </a:xfrm>
        </p:spPr>
        <p:txBody>
          <a:bodyPr/>
          <a:lstStyle/>
          <a:p>
            <a:pPr algn="ctr"/>
            <a:r>
              <a:rPr lang="ar-SA" dirty="0" smtClean="0">
                <a:latin typeface="Calibri" pitchFamily="34" charset="0"/>
                <a:cs typeface="Arabic Transparent" pitchFamily="2" charset="-78"/>
              </a:rPr>
              <a:t>الفوائد التجارية نظم </a:t>
            </a:r>
            <a:r>
              <a:rPr lang="ar-SA" dirty="0">
                <a:latin typeface="Calibri" pitchFamily="34" charset="0"/>
                <a:cs typeface="Arabic Transparent" pitchFamily="2" charset="-78"/>
              </a:rPr>
              <a:t>التخطيط الشامل لموارد </a:t>
            </a:r>
            <a:r>
              <a:rPr lang="ar-SA" dirty="0" smtClean="0">
                <a:latin typeface="Calibri" pitchFamily="34" charset="0"/>
                <a:cs typeface="Arabic Transparent" pitchFamily="2" charset="-78"/>
              </a:rPr>
              <a:t>المؤسسات</a:t>
            </a:r>
            <a:br>
              <a:rPr lang="ar-SA" dirty="0" smtClean="0">
                <a:latin typeface="Calibri" pitchFamily="34" charset="0"/>
                <a:cs typeface="Arabic Transparent" pitchFamily="2" charset="-78"/>
              </a:rPr>
            </a:br>
            <a:r>
              <a:rPr lang="ar-SA" dirty="0" smtClean="0">
                <a:latin typeface="Calibri" pitchFamily="34" charset="0"/>
                <a:cs typeface="Arabic Transparent" pitchFamily="2" charset="-78"/>
              </a:rPr>
              <a:t>  </a:t>
            </a:r>
            <a:r>
              <a:rPr lang="en-US" dirty="0"/>
              <a:t>Business Benefits of an ERP System</a:t>
            </a:r>
            <a:endParaRPr lang="en-US" dirty="0">
              <a:latin typeface="Calibri" pitchFamily="34" charset="0"/>
              <a:cs typeface="Arabic Transparent" pitchFamily="2" charset="-78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600200"/>
            <a:ext cx="9182100" cy="4525963"/>
          </a:xfrm>
        </p:spPr>
        <p:txBody>
          <a:bodyPr/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sz="2800" dirty="0" smtClean="0">
                <a:latin typeface="Calibri" pitchFamily="34" charset="0"/>
                <a:cs typeface="Arabic Transparent" pitchFamily="2" charset="-78"/>
              </a:rPr>
              <a:t>زيادة في حركية أو تجاوبية  </a:t>
            </a:r>
            <a:r>
              <a:rPr lang="en-US" sz="2800" dirty="0" smtClean="0">
                <a:latin typeface="Calibri" pitchFamily="34" charset="0"/>
                <a:cs typeface="Arabic Transparent" pitchFamily="2" charset="-78"/>
              </a:rPr>
              <a:t>Agility</a:t>
            </a:r>
            <a:r>
              <a:rPr lang="ar-SA" sz="2800" dirty="0" smtClean="0">
                <a:latin typeface="Calibri" pitchFamily="34" charset="0"/>
                <a:cs typeface="Arabic Transparent" pitchFamily="2" charset="-78"/>
              </a:rPr>
              <a:t>  المنظمة  من حيث سرعة التجاوب مع التغييرات التي تطرأ في محيطها فيما يخص النمو وحصتها السوقية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sz="2800" dirty="0" smtClean="0">
                <a:latin typeface="Calibri" pitchFamily="34" charset="0"/>
                <a:cs typeface="Arabic Transparent" pitchFamily="2" charset="-78"/>
              </a:rPr>
              <a:t>تساعد المشاركة  في البيانات على التعاون بين الأقسام أو الوحدات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sz="2800" dirty="0" smtClean="0">
                <a:latin typeface="Calibri" pitchFamily="34" charset="0"/>
                <a:cs typeface="Arabic Transparent" pitchFamily="2" charset="-78"/>
              </a:rPr>
              <a:t>ربط  وتبادل المعلومات في الوقت الحقيقي مع شركاء المنظمة في سلسلة التموين يزيد في فاعليتها  </a:t>
            </a:r>
            <a:r>
              <a:rPr lang="en-US" sz="2800" dirty="0" smtClean="0">
                <a:latin typeface="Calibri" pitchFamily="34" charset="0"/>
                <a:cs typeface="Arabic Transparent" pitchFamily="2" charset="-78"/>
              </a:rPr>
              <a:t>efficiency</a:t>
            </a:r>
            <a:r>
              <a:rPr lang="ar-SA" sz="2800" dirty="0" smtClean="0">
                <a:latin typeface="Calibri" pitchFamily="34" charset="0"/>
                <a:cs typeface="Arabic Transparent" pitchFamily="2" charset="-78"/>
              </a:rPr>
              <a:t> 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sz="2800" dirty="0" smtClean="0">
                <a:latin typeface="Calibri" pitchFamily="34" charset="0"/>
                <a:cs typeface="Arabic Transparent" pitchFamily="2" charset="-78"/>
              </a:rPr>
              <a:t>خدمة العملاء تكون أفضل بفضل التدفق السريع للمعلومات عبر مختلف الأقسام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sz="2800" dirty="0" smtClean="0">
                <a:latin typeface="Calibri" pitchFamily="34" charset="0"/>
                <a:cs typeface="Arabic Transparent" pitchFamily="2" charset="-78"/>
              </a:rPr>
              <a:t>تكون العمليات أكثر فاعلية بفضل إعادة هندستها </a:t>
            </a:r>
            <a:endParaRPr lang="en-US" sz="2800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28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539968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-533400" y="76200"/>
            <a:ext cx="9906000" cy="1143000"/>
          </a:xfrm>
        </p:spPr>
        <p:txBody>
          <a:bodyPr/>
          <a:lstStyle/>
          <a:p>
            <a:pPr algn="ctr"/>
            <a:r>
              <a:rPr lang="ar-SA" sz="4000" dirty="0" smtClean="0">
                <a:latin typeface="Calibri" pitchFamily="34" charset="0"/>
                <a:cs typeface="Arabic Transparent" pitchFamily="2" charset="-78"/>
              </a:rPr>
              <a:t>الحدود التجارية نظم </a:t>
            </a:r>
            <a:r>
              <a:rPr lang="ar-SA" sz="4000" dirty="0">
                <a:latin typeface="Calibri" pitchFamily="34" charset="0"/>
                <a:cs typeface="Arabic Transparent" pitchFamily="2" charset="-78"/>
              </a:rPr>
              <a:t>التخطيط الشامل لموارد </a:t>
            </a:r>
            <a:r>
              <a:rPr lang="ar-SA" sz="4000" dirty="0" smtClean="0">
                <a:latin typeface="Calibri" pitchFamily="34" charset="0"/>
                <a:cs typeface="Arabic Transparent" pitchFamily="2" charset="-78"/>
              </a:rPr>
              <a:t>المؤسسات</a:t>
            </a:r>
            <a:br>
              <a:rPr lang="ar-SA" sz="4000" dirty="0" smtClean="0">
                <a:latin typeface="Calibri" pitchFamily="34" charset="0"/>
                <a:cs typeface="Arabic Transparent" pitchFamily="2" charset="-78"/>
              </a:rPr>
            </a:br>
            <a:r>
              <a:rPr lang="ar-SA" sz="4000" dirty="0" smtClean="0">
                <a:latin typeface="Calibri" pitchFamily="34" charset="0"/>
                <a:cs typeface="Arabic Transparent" pitchFamily="2" charset="-78"/>
              </a:rPr>
              <a:t>  </a:t>
            </a:r>
            <a:r>
              <a:rPr lang="en-US" sz="4000" dirty="0"/>
              <a:t>Business </a:t>
            </a:r>
            <a:r>
              <a:rPr lang="en-US" sz="4000" dirty="0" smtClean="0"/>
              <a:t>Limitations </a:t>
            </a:r>
            <a:r>
              <a:rPr lang="en-US" sz="4000" dirty="0"/>
              <a:t>of an ERP System</a:t>
            </a:r>
            <a:endParaRPr lang="en-US" sz="4000" dirty="0">
              <a:latin typeface="Calibri" pitchFamily="34" charset="0"/>
              <a:cs typeface="Arabic Transparent" pitchFamily="2" charset="-78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600200"/>
            <a:ext cx="9182100" cy="4525963"/>
          </a:xfrm>
        </p:spPr>
        <p:txBody>
          <a:bodyPr/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sz="2800" dirty="0" smtClean="0">
                <a:latin typeface="Calibri" pitchFamily="34" charset="0"/>
                <a:cs typeface="Arabic Transparent" pitchFamily="2" charset="-78"/>
              </a:rPr>
              <a:t>إعادة تأهيل وتدريب الموظفين يكون مكلفا من حيث المال والوقت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sz="2800" dirty="0" smtClean="0">
                <a:latin typeface="Calibri" pitchFamily="34" charset="0"/>
                <a:cs typeface="Arabic Transparent" pitchFamily="2" charset="-78"/>
              </a:rPr>
              <a:t>تغيير أدوار الأعمال وحدود الأقسام تقابله مقاومة للنظام الجديد</a:t>
            </a:r>
            <a:endParaRPr lang="en-US" sz="2800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29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2741565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عناصر المحاضرة (1 من 4)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fontScale="70000" lnSpcReduction="20000"/>
          </a:bodyPr>
          <a:lstStyle/>
          <a:p>
            <a:pPr rtl="1">
              <a:buFont typeface="Wingdings" pitchFamily="2" charset="2"/>
              <a:buChar char="ü"/>
            </a:pPr>
            <a:r>
              <a:rPr lang="ar-SA" dirty="0" smtClean="0"/>
              <a:t>تمهيد عن نظم المؤسسات </a:t>
            </a:r>
            <a:r>
              <a:rPr lang="en-US" dirty="0" smtClean="0"/>
              <a:t>  </a:t>
            </a:r>
            <a:r>
              <a:rPr lang="en-US" dirty="0" smtClean="0">
                <a:cs typeface="Arial" pitchFamily="34" charset="0"/>
              </a:rPr>
              <a:t>Preview</a:t>
            </a:r>
          </a:p>
          <a:p>
            <a:pPr rtl="1">
              <a:buNone/>
            </a:pPr>
            <a:endParaRPr lang="ar-SA" dirty="0" smtClean="0">
              <a:cs typeface="Arial" pitchFamily="34" charset="0"/>
            </a:endParaRPr>
          </a:p>
          <a:p>
            <a:pPr rtl="1">
              <a:buFont typeface="Wingdings" pitchFamily="2" charset="2"/>
              <a:buChar char="ü"/>
            </a:pPr>
            <a:r>
              <a:rPr lang="en-US" dirty="0" smtClean="0">
                <a:latin typeface="Calibri" pitchFamily="34" charset="0"/>
              </a:rPr>
              <a:t> </a:t>
            </a:r>
            <a:r>
              <a:rPr lang="ar-SA" dirty="0" smtClean="0">
                <a:latin typeface="Calibri" pitchFamily="34" charset="0"/>
              </a:rPr>
              <a:t>نظم المؤسسات المستعملة داخل المنظمات </a:t>
            </a:r>
            <a:r>
              <a:rPr lang="en-US" dirty="0" smtClean="0">
                <a:latin typeface="Calibri" pitchFamily="34" charset="0"/>
              </a:rPr>
              <a:t>  Enterprise Systems in Organizations</a:t>
            </a:r>
          </a:p>
          <a:p>
            <a:pPr rtl="1">
              <a:buFont typeface="Wingdings" pitchFamily="2" charset="2"/>
              <a:buChar char="ü"/>
            </a:pPr>
            <a:endParaRPr lang="ar-SA" dirty="0" smtClean="0">
              <a:cs typeface="Arial" pitchFamily="34" charset="0"/>
            </a:endParaRPr>
          </a:p>
          <a:p>
            <a:pPr rtl="1">
              <a:buFont typeface="Wingdings" pitchFamily="2" charset="2"/>
              <a:buChar char="ü"/>
            </a:pPr>
            <a:r>
              <a:rPr lang="ar-SA" dirty="0" smtClean="0">
                <a:latin typeface="Calibri" pitchFamily="34" charset="0"/>
                <a:cs typeface="Arabic Transparent" pitchFamily="2" charset="-78"/>
              </a:rPr>
              <a:t>مستودعات المعلومات وتكامل النظام </a:t>
            </a:r>
            <a:r>
              <a:rPr lang="en-US" dirty="0" smtClean="0">
                <a:latin typeface="Calibri" pitchFamily="34" charset="0"/>
                <a:cs typeface="Arabic Transparent" pitchFamily="2" charset="-78"/>
              </a:rPr>
              <a:t> </a:t>
            </a:r>
            <a:r>
              <a:rPr lang="fr-FR" dirty="0" smtClean="0">
                <a:latin typeface="Calibri" pitchFamily="34" charset="0"/>
                <a:cs typeface="Arabic Transparent" pitchFamily="2" charset="-78"/>
              </a:rPr>
              <a:t> </a:t>
            </a:r>
            <a:r>
              <a:rPr lang="en-US" dirty="0" smtClean="0">
                <a:latin typeface="Calibri" pitchFamily="34" charset="0"/>
                <a:cs typeface="Arabic Transparent" pitchFamily="2" charset="-78"/>
              </a:rPr>
              <a:t>Information Silos and Systems Integration</a:t>
            </a:r>
            <a:endParaRPr lang="fr-FR" dirty="0" smtClean="0">
              <a:latin typeface="Calibri" pitchFamily="34" charset="0"/>
              <a:cs typeface="Arabic Transparent" pitchFamily="2" charset="-78"/>
            </a:endParaRPr>
          </a:p>
          <a:p>
            <a:pPr rtl="1">
              <a:buNone/>
            </a:pPr>
            <a:endParaRPr lang="ar-SA" dirty="0" smtClean="0">
              <a:cs typeface="Arial" pitchFamily="34" charset="0"/>
            </a:endParaRPr>
          </a:p>
          <a:p>
            <a:pPr rtl="1">
              <a:buFont typeface="Wingdings" pitchFamily="2" charset="2"/>
              <a:buChar char="ü"/>
            </a:pPr>
            <a:r>
              <a:rPr lang="ar-SA" dirty="0" smtClean="0">
                <a:latin typeface="Calibri" pitchFamily="34" charset="0"/>
                <a:cs typeface="Arabic Transparent" pitchFamily="2" charset="-78"/>
              </a:rPr>
              <a:t>ن</a:t>
            </a:r>
            <a:r>
              <a:rPr lang="ar-DZ" dirty="0" smtClean="0">
                <a:latin typeface="Calibri" pitchFamily="34" charset="0"/>
                <a:cs typeface="Arabic Transparent" pitchFamily="2" charset="-78"/>
              </a:rPr>
              <a:t>ظم </a:t>
            </a:r>
            <a:r>
              <a:rPr lang="ar-SA" dirty="0" smtClean="0">
                <a:latin typeface="Calibri" pitchFamily="34" charset="0"/>
                <a:cs typeface="Arabic Transparent" pitchFamily="2" charset="-78"/>
              </a:rPr>
              <a:t>التخطيط  الشامل لموارد المؤسسات</a:t>
            </a:r>
            <a:r>
              <a:rPr lang="en-US" dirty="0" smtClean="0">
                <a:latin typeface="Calibri" pitchFamily="34" charset="0"/>
                <a:cs typeface="Arabic Transparent" pitchFamily="2" charset="-78"/>
              </a:rPr>
              <a:t>  </a:t>
            </a:r>
            <a:r>
              <a:rPr lang="fr-FR" dirty="0" smtClean="0">
                <a:latin typeface="Calibri" pitchFamily="34" charset="0"/>
                <a:cs typeface="Arabic Transparent" pitchFamily="2" charset="-78"/>
              </a:rPr>
              <a:t>Enterprise Resource Planning Systems</a:t>
            </a:r>
            <a:r>
              <a:rPr lang="en-US" dirty="0" smtClean="0">
                <a:cs typeface="Arial" pitchFamily="34" charset="0"/>
              </a:rPr>
              <a:t> </a:t>
            </a:r>
          </a:p>
          <a:p>
            <a:pPr rtl="1">
              <a:buFont typeface="Wingdings" pitchFamily="2" charset="2"/>
              <a:buChar char="ü"/>
            </a:pPr>
            <a:endParaRPr lang="en-US" dirty="0" smtClean="0">
              <a:cs typeface="Arial" pitchFamily="34" charset="0"/>
            </a:endParaRPr>
          </a:p>
          <a:p>
            <a:pPr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 مراحل </a:t>
            </a:r>
            <a:r>
              <a:rPr lang="en-GB" dirty="0" smtClean="0">
                <a:cs typeface="Arial" pitchFamily="34" charset="0"/>
              </a:rPr>
              <a:t> </a:t>
            </a:r>
            <a:r>
              <a:rPr lang="ar-SA" dirty="0" smtClean="0">
                <a:latin typeface="Calibri" pitchFamily="34" charset="0"/>
                <a:cs typeface="Arabic Transparent" pitchFamily="2" charset="-78"/>
              </a:rPr>
              <a:t>تطور نظم التخطيط الشامل لموارد المؤسسات </a:t>
            </a:r>
            <a:r>
              <a:rPr lang="en-US" dirty="0" smtClean="0">
                <a:latin typeface="Calibri" pitchFamily="34" charset="0"/>
                <a:cs typeface="Arabic Transparent" pitchFamily="2" charset="-78"/>
              </a:rPr>
              <a:t> Evolution of ERP Systems</a:t>
            </a:r>
            <a:r>
              <a:rPr lang="en-US" dirty="0" smtClean="0">
                <a:cs typeface="Arial" pitchFamily="34" charset="0"/>
              </a:rPr>
              <a:t>    </a:t>
            </a:r>
            <a:r>
              <a:rPr lang="en-GB" dirty="0" smtClean="0">
                <a:cs typeface="Arial" pitchFamily="34" charset="0"/>
              </a:rPr>
              <a:t>     </a:t>
            </a:r>
            <a:endParaRPr lang="ar-EG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3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-533400" y="76200"/>
            <a:ext cx="9906000" cy="1143000"/>
          </a:xfrm>
        </p:spPr>
        <p:txBody>
          <a:bodyPr/>
          <a:lstStyle/>
          <a:p>
            <a:pPr algn="ctr" rtl="1"/>
            <a:r>
              <a:rPr lang="ar-SA" sz="3200" dirty="0" smtClean="0">
                <a:latin typeface="Calibri" pitchFamily="34" charset="0"/>
                <a:cs typeface="Arabic Transparent" pitchFamily="2" charset="-78"/>
              </a:rPr>
              <a:t> تنفيذ نظم </a:t>
            </a:r>
            <a:r>
              <a:rPr lang="ar-SA" sz="3200" dirty="0">
                <a:latin typeface="Calibri" pitchFamily="34" charset="0"/>
                <a:cs typeface="Arabic Transparent" pitchFamily="2" charset="-78"/>
              </a:rPr>
              <a:t>التخطيط الشامل لموارد </a:t>
            </a:r>
            <a:r>
              <a:rPr lang="ar-SA" sz="3200" dirty="0" smtClean="0">
                <a:latin typeface="Calibri" pitchFamily="34" charset="0"/>
                <a:cs typeface="Arabic Transparent" pitchFamily="2" charset="-78"/>
              </a:rPr>
              <a:t>المؤسسات (ادارة العمليات التجارية)</a:t>
            </a:r>
            <a:r>
              <a:rPr lang="ar-SA" sz="4000" dirty="0" smtClean="0">
                <a:latin typeface="Calibri" pitchFamily="34" charset="0"/>
                <a:cs typeface="Arabic Transparent" pitchFamily="2" charset="-78"/>
              </a:rPr>
              <a:t/>
            </a:r>
            <a:br>
              <a:rPr lang="ar-SA" sz="4000" dirty="0" smtClean="0">
                <a:latin typeface="Calibri" pitchFamily="34" charset="0"/>
                <a:cs typeface="Arabic Transparent" pitchFamily="2" charset="-78"/>
              </a:rPr>
            </a:br>
            <a:r>
              <a:rPr lang="ar-SA" sz="3200" dirty="0" smtClean="0">
                <a:latin typeface="Calibri" pitchFamily="34" charset="0"/>
                <a:cs typeface="Arabic Transparent" pitchFamily="2" charset="-78"/>
              </a:rPr>
              <a:t>  </a:t>
            </a:r>
            <a:r>
              <a:rPr lang="en-US" sz="3200" dirty="0"/>
              <a:t>ERP Implementation (Business Process Management)</a:t>
            </a:r>
            <a:endParaRPr lang="en-US" sz="3200" dirty="0">
              <a:latin typeface="Calibri" pitchFamily="34" charset="0"/>
              <a:cs typeface="Arabic Transparent" pitchFamily="2" charset="-78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600200"/>
            <a:ext cx="9182100" cy="4525963"/>
          </a:xfrm>
        </p:spPr>
        <p:txBody>
          <a:bodyPr/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sz="2800" dirty="0" smtClean="0"/>
              <a:t>تتمثل إدارة العمليات التجارية </a:t>
            </a:r>
            <a:r>
              <a:rPr lang="en-US" sz="2800" dirty="0" smtClean="0"/>
              <a:t>    </a:t>
            </a:r>
            <a:r>
              <a:rPr lang="ar-SA" sz="2800" dirty="0" smtClean="0"/>
              <a:t>  </a:t>
            </a:r>
            <a:r>
              <a:rPr lang="en-US" sz="2800" dirty="0" smtClean="0"/>
              <a:t>BPM</a:t>
            </a:r>
            <a:r>
              <a:rPr lang="ar-SA" sz="2800" dirty="0" smtClean="0"/>
              <a:t>   في  فهم  والتحكم في إجراءات العمل (العمليات التجارية) بالإضافة الى تكوين رؤية واضحة عنها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sz="2800" dirty="0" smtClean="0"/>
              <a:t>تتمتع إدارة العمليات التجارية بمنهجية  يجب تطبيقها لتوثيق العمليات وفهم  استخدامها عبر المنظمة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sz="2800" dirty="0" smtClean="0"/>
              <a:t>تحسين العمليات  ينتج عنه :</a:t>
            </a:r>
          </a:p>
          <a:p>
            <a:pPr marL="457200" indent="-457200" rtl="1">
              <a:buFont typeface="Courier New" pitchFamily="49" charset="0"/>
              <a:buChar char="o"/>
            </a:pPr>
            <a:r>
              <a:rPr lang="ar-SA" sz="2800" dirty="0" smtClean="0"/>
              <a:t>رضا أكبر للعملاء</a:t>
            </a:r>
          </a:p>
          <a:p>
            <a:pPr marL="457200" indent="-457200" rtl="1">
              <a:buFont typeface="Courier New" pitchFamily="49" charset="0"/>
              <a:buChar char="o"/>
            </a:pPr>
            <a:r>
              <a:rPr lang="ar-SA" sz="2800" dirty="0" smtClean="0"/>
              <a:t>تقليص الكلفة</a:t>
            </a:r>
          </a:p>
          <a:p>
            <a:pPr marL="457200" indent="-457200" rtl="1">
              <a:buFont typeface="Courier New" pitchFamily="49" charset="0"/>
              <a:buChar char="o"/>
            </a:pPr>
            <a:r>
              <a:rPr lang="ar-SA" sz="2800" dirty="0" smtClean="0"/>
              <a:t>انتاجية اكبر من خلال تخصيص الموارد للنشاطات ذات القيمة المضافة الأكبر</a:t>
            </a:r>
            <a:endParaRPr lang="en-US" sz="2800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30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982284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-533400" y="76200"/>
            <a:ext cx="9906000" cy="1143000"/>
          </a:xfrm>
        </p:spPr>
        <p:txBody>
          <a:bodyPr/>
          <a:lstStyle/>
          <a:p>
            <a:pPr algn="ctr" rtl="1"/>
            <a:r>
              <a:rPr lang="ar-SA" sz="3200" dirty="0" smtClean="0">
                <a:latin typeface="Calibri" pitchFamily="34" charset="0"/>
                <a:cs typeface="Arabic Transparent" pitchFamily="2" charset="-78"/>
              </a:rPr>
              <a:t> تنفيذ نظم </a:t>
            </a:r>
            <a:r>
              <a:rPr lang="ar-SA" sz="3200" dirty="0">
                <a:latin typeface="Calibri" pitchFamily="34" charset="0"/>
                <a:cs typeface="Arabic Transparent" pitchFamily="2" charset="-78"/>
              </a:rPr>
              <a:t>التخطيط الشامل لموارد </a:t>
            </a:r>
            <a:r>
              <a:rPr lang="ar-SA" sz="3200" dirty="0" smtClean="0">
                <a:latin typeface="Calibri" pitchFamily="34" charset="0"/>
                <a:cs typeface="Arabic Transparent" pitchFamily="2" charset="-78"/>
              </a:rPr>
              <a:t>المؤسسات (دورة حياة النظام)</a:t>
            </a:r>
            <a:r>
              <a:rPr lang="ar-SA" sz="4000" dirty="0" smtClean="0">
                <a:latin typeface="Calibri" pitchFamily="34" charset="0"/>
                <a:cs typeface="Arabic Transparent" pitchFamily="2" charset="-78"/>
              </a:rPr>
              <a:t/>
            </a:r>
            <a:br>
              <a:rPr lang="ar-SA" sz="4000" dirty="0" smtClean="0">
                <a:latin typeface="Calibri" pitchFamily="34" charset="0"/>
                <a:cs typeface="Arabic Transparent" pitchFamily="2" charset="-78"/>
              </a:rPr>
            </a:br>
            <a:r>
              <a:rPr lang="ar-SA" sz="3200" dirty="0" smtClean="0">
                <a:latin typeface="Calibri" pitchFamily="34" charset="0"/>
                <a:cs typeface="Arabic Transparent" pitchFamily="2" charset="-78"/>
              </a:rPr>
              <a:t>  </a:t>
            </a:r>
            <a:r>
              <a:rPr lang="en-US" sz="3200" dirty="0"/>
              <a:t>ERP Implementation </a:t>
            </a:r>
            <a:r>
              <a:rPr lang="en-US" sz="3200" dirty="0" smtClean="0"/>
              <a:t>(</a:t>
            </a:r>
            <a:r>
              <a:rPr lang="en-US" sz="3200" dirty="0"/>
              <a:t>ERP Life Cycle</a:t>
            </a:r>
            <a:r>
              <a:rPr lang="en-US" sz="3200" dirty="0" smtClean="0"/>
              <a:t>)</a:t>
            </a:r>
            <a:endParaRPr lang="en-US" sz="3200" dirty="0">
              <a:latin typeface="Calibri" pitchFamily="34" charset="0"/>
              <a:cs typeface="Arabic Transparent" pitchFamily="2" charset="-78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600200"/>
            <a:ext cx="9182100" cy="4525963"/>
          </a:xfrm>
        </p:spPr>
        <p:txBody>
          <a:bodyPr/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sz="2800" dirty="0" smtClean="0"/>
              <a:t>سر نجاح النظم يكمن في اتباع منهجية واضحة  أثبتت جدارتها وتطبيقها خطوة خطوة خطوة بالإضافة الى البدء بتخطيط  وفهم دورة حياة نظم التخطيط الشامل لموارد المؤسسات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sz="2800" dirty="0" smtClean="0"/>
              <a:t>هناك مخاطر عديدة في تنفيذ نظم التخطيط الشامل لموارد المؤسسات  يمكن إدارتها بتطوير وتطبيق خطة للمشروع  بالتزامن مع  تطبيق منهجية واضحة في التنفيذ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sz="2800" dirty="0" smtClean="0"/>
              <a:t>يجب أن تكون هناك حاجة ماسة لتغيير النظام الحالي  الى نظام التخطيط الشامل لموارد المؤسسة  ويجب أن تكون هذه الحاجة في خطة التواصل </a:t>
            </a:r>
            <a:endParaRPr lang="en-US" sz="2800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31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666183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-533400" y="76200"/>
            <a:ext cx="9906000" cy="1143000"/>
          </a:xfrm>
        </p:spPr>
        <p:txBody>
          <a:bodyPr/>
          <a:lstStyle/>
          <a:p>
            <a:pPr algn="ctr" rtl="1"/>
            <a:r>
              <a:rPr lang="ar-SA" sz="3200" dirty="0" smtClean="0">
                <a:latin typeface="Calibri" pitchFamily="34" charset="0"/>
                <a:cs typeface="Arabic Transparent" pitchFamily="2" charset="-78"/>
              </a:rPr>
              <a:t> تنفيذ نظم </a:t>
            </a:r>
            <a:r>
              <a:rPr lang="ar-SA" sz="3200" dirty="0">
                <a:latin typeface="Calibri" pitchFamily="34" charset="0"/>
                <a:cs typeface="Arabic Transparent" pitchFamily="2" charset="-78"/>
              </a:rPr>
              <a:t>التخطيط الشامل لموارد </a:t>
            </a:r>
            <a:r>
              <a:rPr lang="ar-SA" sz="3200" dirty="0" smtClean="0">
                <a:latin typeface="Calibri" pitchFamily="34" charset="0"/>
                <a:cs typeface="Arabic Transparent" pitchFamily="2" charset="-78"/>
              </a:rPr>
              <a:t>المؤسسات (دورة حياة النظام)</a:t>
            </a:r>
            <a:r>
              <a:rPr lang="ar-SA" sz="4000" dirty="0" smtClean="0">
                <a:latin typeface="Calibri" pitchFamily="34" charset="0"/>
                <a:cs typeface="Arabic Transparent" pitchFamily="2" charset="-78"/>
              </a:rPr>
              <a:t/>
            </a:r>
            <a:br>
              <a:rPr lang="ar-SA" sz="4000" dirty="0" smtClean="0">
                <a:latin typeface="Calibri" pitchFamily="34" charset="0"/>
                <a:cs typeface="Arabic Transparent" pitchFamily="2" charset="-78"/>
              </a:rPr>
            </a:br>
            <a:r>
              <a:rPr lang="ar-SA" sz="3200" dirty="0" smtClean="0">
                <a:latin typeface="Calibri" pitchFamily="34" charset="0"/>
                <a:cs typeface="Arabic Transparent" pitchFamily="2" charset="-78"/>
              </a:rPr>
              <a:t>  </a:t>
            </a:r>
            <a:r>
              <a:rPr lang="en-US" sz="3200" dirty="0"/>
              <a:t>ERP Implementation </a:t>
            </a:r>
            <a:r>
              <a:rPr lang="en-US" sz="3200" dirty="0" smtClean="0"/>
              <a:t>(</a:t>
            </a:r>
            <a:r>
              <a:rPr lang="en-US" sz="3200" dirty="0"/>
              <a:t>ERP Life Cycle</a:t>
            </a:r>
            <a:r>
              <a:rPr lang="en-US" sz="3200" dirty="0" smtClean="0"/>
              <a:t>)</a:t>
            </a:r>
            <a:endParaRPr lang="en-US" sz="3200" dirty="0">
              <a:latin typeface="Calibri" pitchFamily="34" charset="0"/>
              <a:cs typeface="Arabic Transparent" pitchFamily="2" charset="-78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32</a:t>
            </a:fld>
            <a:endParaRPr lang="en-US" smtClean="0">
              <a:cs typeface="Arial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06828830"/>
              </p:ext>
            </p:extLst>
          </p:nvPr>
        </p:nvGraphicFramePr>
        <p:xfrm>
          <a:off x="921543" y="2796381"/>
          <a:ext cx="8062913" cy="2133600"/>
        </p:xfrm>
        <a:graphic>
          <a:graphicData uri="http://schemas.openxmlformats.org/presentationml/2006/ole">
            <p:oleObj spid="_x0000_s9221" name="Photo Editor Photo" r:id="rId4" imgW="8062659" imgH="2133785" progId="">
              <p:embed/>
            </p:oleObj>
          </a:graphicData>
        </a:graphic>
      </p:graphicFrame>
      <p:sp>
        <p:nvSpPr>
          <p:cNvPr id="5" name="Rectangle 4"/>
          <p:cNvSpPr/>
          <p:nvPr/>
        </p:nvSpPr>
        <p:spPr>
          <a:xfrm>
            <a:off x="3856065" y="1905000"/>
            <a:ext cx="21938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1-9  ERP Life Cycle</a:t>
            </a:r>
          </a:p>
        </p:txBody>
      </p:sp>
    </p:spTree>
    <p:extLst>
      <p:ext uri="{BB962C8B-B14F-4D97-AF65-F5344CB8AC3E}">
        <p14:creationId xmlns:p14="http://schemas.microsoft.com/office/powerpoint/2010/main" xmlns="" val="171495129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-533400" y="76200"/>
            <a:ext cx="9906000" cy="1143000"/>
          </a:xfrm>
        </p:spPr>
        <p:txBody>
          <a:bodyPr/>
          <a:lstStyle/>
          <a:p>
            <a:pPr algn="ctr" rtl="1"/>
            <a:r>
              <a:rPr lang="ar-SA" sz="3200" dirty="0" smtClean="0">
                <a:latin typeface="Calibri" pitchFamily="34" charset="0"/>
                <a:cs typeface="Arabic Transparent" pitchFamily="2" charset="-78"/>
              </a:rPr>
              <a:t> تنفيذ نظم </a:t>
            </a:r>
            <a:r>
              <a:rPr lang="ar-SA" sz="3200" dirty="0">
                <a:latin typeface="Calibri" pitchFamily="34" charset="0"/>
                <a:cs typeface="Arabic Transparent" pitchFamily="2" charset="-78"/>
              </a:rPr>
              <a:t>التخطيط الشامل لموارد </a:t>
            </a:r>
            <a:r>
              <a:rPr lang="ar-SA" sz="3200" dirty="0" smtClean="0">
                <a:latin typeface="Calibri" pitchFamily="34" charset="0"/>
                <a:cs typeface="Arabic Transparent" pitchFamily="2" charset="-78"/>
              </a:rPr>
              <a:t>المؤسسات (دورة حياة النظام)</a:t>
            </a:r>
            <a:r>
              <a:rPr lang="ar-SA" sz="4000" dirty="0" smtClean="0">
                <a:latin typeface="Calibri" pitchFamily="34" charset="0"/>
                <a:cs typeface="Arabic Transparent" pitchFamily="2" charset="-78"/>
              </a:rPr>
              <a:t/>
            </a:r>
            <a:br>
              <a:rPr lang="ar-SA" sz="4000" dirty="0" smtClean="0">
                <a:latin typeface="Calibri" pitchFamily="34" charset="0"/>
                <a:cs typeface="Arabic Transparent" pitchFamily="2" charset="-78"/>
              </a:rPr>
            </a:br>
            <a:r>
              <a:rPr lang="ar-SA" sz="3200" dirty="0" smtClean="0">
                <a:latin typeface="Calibri" pitchFamily="34" charset="0"/>
                <a:cs typeface="Arabic Transparent" pitchFamily="2" charset="-78"/>
              </a:rPr>
              <a:t>  </a:t>
            </a:r>
            <a:r>
              <a:rPr lang="en-US" sz="3200" dirty="0"/>
              <a:t>ERP Implementation </a:t>
            </a:r>
            <a:r>
              <a:rPr lang="en-US" sz="3200" dirty="0" smtClean="0"/>
              <a:t>(</a:t>
            </a:r>
            <a:r>
              <a:rPr lang="en-US" sz="3200" dirty="0"/>
              <a:t>ERP Life Cycle</a:t>
            </a:r>
            <a:r>
              <a:rPr lang="en-US" sz="3200" dirty="0" smtClean="0"/>
              <a:t>)</a:t>
            </a:r>
            <a:endParaRPr lang="en-US" sz="3200" dirty="0">
              <a:latin typeface="Calibri" pitchFamily="34" charset="0"/>
              <a:cs typeface="Arabic Transparent" pitchFamily="2" charset="-78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33</a:t>
            </a:fld>
            <a:endParaRPr lang="en-US" smtClean="0">
              <a:cs typeface="Arial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258859834"/>
              </p:ext>
            </p:extLst>
          </p:nvPr>
        </p:nvGraphicFramePr>
        <p:xfrm>
          <a:off x="838200" y="2514600"/>
          <a:ext cx="7529513" cy="2803525"/>
        </p:xfrm>
        <a:graphic>
          <a:graphicData uri="http://schemas.openxmlformats.org/presentationml/2006/ole">
            <p:oleObj spid="_x0000_s10245" name="Photo Editor Photo" r:id="rId4" imgW="7529213" imgH="2803810" progId="">
              <p:embed/>
            </p:oleObj>
          </a:graphicData>
        </a:graphic>
      </p:graphicFrame>
      <p:sp>
        <p:nvSpPr>
          <p:cNvPr id="6" name="Rectangle 5"/>
          <p:cNvSpPr/>
          <p:nvPr/>
        </p:nvSpPr>
        <p:spPr>
          <a:xfrm>
            <a:off x="2971800" y="1676400"/>
            <a:ext cx="36814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ERP Implementation Methodology</a:t>
            </a:r>
          </a:p>
        </p:txBody>
      </p:sp>
    </p:spTree>
    <p:extLst>
      <p:ext uri="{BB962C8B-B14F-4D97-AF65-F5344CB8AC3E}">
        <p14:creationId xmlns:p14="http://schemas.microsoft.com/office/powerpoint/2010/main" xmlns="" val="266439644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-533400" y="76200"/>
            <a:ext cx="9906000" cy="1143000"/>
          </a:xfrm>
        </p:spPr>
        <p:txBody>
          <a:bodyPr/>
          <a:lstStyle/>
          <a:p>
            <a:pPr algn="ctr" rtl="1"/>
            <a:r>
              <a:rPr lang="ar-SA" sz="3200" dirty="0" smtClean="0">
                <a:latin typeface="Calibri" pitchFamily="34" charset="0"/>
                <a:cs typeface="Arabic Transparent" pitchFamily="2" charset="-78"/>
              </a:rPr>
              <a:t> تنفيذ نظم </a:t>
            </a:r>
            <a:r>
              <a:rPr lang="ar-SA" sz="3200" dirty="0">
                <a:latin typeface="Calibri" pitchFamily="34" charset="0"/>
                <a:cs typeface="Arabic Transparent" pitchFamily="2" charset="-78"/>
              </a:rPr>
              <a:t>التخطيط الشامل لموارد </a:t>
            </a:r>
            <a:r>
              <a:rPr lang="ar-SA" sz="3200" dirty="0" smtClean="0">
                <a:latin typeface="Calibri" pitchFamily="34" charset="0"/>
                <a:cs typeface="Arabic Transparent" pitchFamily="2" charset="-78"/>
              </a:rPr>
              <a:t>المؤسسات (دورة حياة النظام)</a:t>
            </a:r>
            <a:r>
              <a:rPr lang="ar-SA" sz="4000" dirty="0" smtClean="0">
                <a:latin typeface="Calibri" pitchFamily="34" charset="0"/>
                <a:cs typeface="Arabic Transparent" pitchFamily="2" charset="-78"/>
              </a:rPr>
              <a:t/>
            </a:r>
            <a:br>
              <a:rPr lang="ar-SA" sz="4000" dirty="0" smtClean="0">
                <a:latin typeface="Calibri" pitchFamily="34" charset="0"/>
                <a:cs typeface="Arabic Transparent" pitchFamily="2" charset="-78"/>
              </a:rPr>
            </a:br>
            <a:r>
              <a:rPr lang="ar-SA" sz="3200" dirty="0" smtClean="0">
                <a:latin typeface="Calibri" pitchFamily="34" charset="0"/>
                <a:cs typeface="Arabic Transparent" pitchFamily="2" charset="-78"/>
              </a:rPr>
              <a:t>  </a:t>
            </a:r>
            <a:r>
              <a:rPr lang="en-US" sz="3200" dirty="0"/>
              <a:t>ERP Implementation </a:t>
            </a:r>
            <a:r>
              <a:rPr lang="en-US" sz="3200" dirty="0" smtClean="0"/>
              <a:t>(</a:t>
            </a:r>
            <a:r>
              <a:rPr lang="en-US" sz="3200" dirty="0"/>
              <a:t>ERP Life Cycle</a:t>
            </a:r>
            <a:r>
              <a:rPr lang="en-US" sz="3200" dirty="0" smtClean="0"/>
              <a:t>)</a:t>
            </a:r>
            <a:endParaRPr lang="en-US" sz="3200" dirty="0">
              <a:latin typeface="Calibri" pitchFamily="34" charset="0"/>
              <a:cs typeface="Arabic Transparent" pitchFamily="2" charset="-78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34</a:t>
            </a:fld>
            <a:endParaRPr lang="en-US" smtClean="0">
              <a:cs typeface="Arial" pitchFamily="34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42571881"/>
              </p:ext>
            </p:extLst>
          </p:nvPr>
        </p:nvGraphicFramePr>
        <p:xfrm>
          <a:off x="769938" y="1807568"/>
          <a:ext cx="7535862" cy="4440832"/>
        </p:xfrm>
        <a:graphic>
          <a:graphicData uri="http://schemas.openxmlformats.org/presentationml/2006/ole">
            <p:oleObj spid="_x0000_s11269" name="Photo Editor Photo" r:id="rId4" imgW="8016935" imgH="4723810" progId="">
              <p:embed/>
            </p:oleObj>
          </a:graphicData>
        </a:graphic>
      </p:graphicFrame>
      <p:sp>
        <p:nvSpPr>
          <p:cNvPr id="4" name="Rectangle 3"/>
          <p:cNvSpPr/>
          <p:nvPr/>
        </p:nvSpPr>
        <p:spPr>
          <a:xfrm>
            <a:off x="3581400" y="1371600"/>
            <a:ext cx="20569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Product Life Cycle</a:t>
            </a:r>
          </a:p>
        </p:txBody>
      </p:sp>
    </p:spTree>
    <p:extLst>
      <p:ext uri="{BB962C8B-B14F-4D97-AF65-F5344CB8AC3E}">
        <p14:creationId xmlns:p14="http://schemas.microsoft.com/office/powerpoint/2010/main" xmlns="" val="23107295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-533400" y="76200"/>
            <a:ext cx="9906000" cy="1143000"/>
          </a:xfrm>
        </p:spPr>
        <p:txBody>
          <a:bodyPr/>
          <a:lstStyle/>
          <a:p>
            <a:pPr algn="ctr" rtl="1"/>
            <a:r>
              <a:rPr lang="ar-SA" sz="3200" dirty="0" smtClean="0">
                <a:latin typeface="Calibri" pitchFamily="34" charset="0"/>
                <a:cs typeface="Arabic Transparent" pitchFamily="2" charset="-78"/>
              </a:rPr>
              <a:t> اختيار البرمجيات والباعة  </a:t>
            </a:r>
            <a:r>
              <a:rPr lang="en-US" sz="3200" dirty="0"/>
              <a:t>Software and Vendor Selection</a:t>
            </a:r>
            <a:endParaRPr lang="en-US" sz="3200" dirty="0">
              <a:latin typeface="Calibri" pitchFamily="34" charset="0"/>
              <a:cs typeface="Arabic Transparent" pitchFamily="2" charset="-78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35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3400" y="1600200"/>
            <a:ext cx="8839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ü"/>
            </a:pPr>
            <a:r>
              <a:rPr lang="ar-SA" sz="3200" dirty="0"/>
              <a:t>سر نجاح النظم يكمن في اتباع منهجية واضحة  أثبتت جدارتها وتطبيقها خطوة خطوة خطوة بالإضافة الى البدء بتخطيط  وفهم دورة حياة نظم التخطيط الشامل لموارد المؤسسات</a:t>
            </a:r>
          </a:p>
        </p:txBody>
      </p:sp>
    </p:spTree>
    <p:extLst>
      <p:ext uri="{BB962C8B-B14F-4D97-AF65-F5344CB8AC3E}">
        <p14:creationId xmlns:p14="http://schemas.microsoft.com/office/powerpoint/2010/main" xmlns="" val="113355132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328568E0-5893-4E52-8555-1DEE66EC7C2E}" type="slidenum">
              <a:rPr lang="ar-SA" smtClean="0">
                <a:cs typeface="Arial" pitchFamily="34" charset="0"/>
              </a:rPr>
              <a:pPr/>
              <a:t>36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38916" name="Group 5"/>
          <p:cNvGrpSpPr>
            <a:grpSpLocks/>
          </p:cNvGrpSpPr>
          <p:nvPr/>
        </p:nvGrpSpPr>
        <p:grpSpPr bwMode="auto">
          <a:xfrm>
            <a:off x="5181600" y="1981200"/>
            <a:ext cx="2600325" cy="2524125"/>
            <a:chOff x="5210750" y="1066800"/>
            <a:chExt cx="2976900" cy="3130677"/>
          </a:xfrm>
        </p:grpSpPr>
        <p:sp>
          <p:nvSpPr>
            <p:cNvPr id="7" name="Oval 6"/>
            <p:cNvSpPr/>
            <p:nvPr/>
          </p:nvSpPr>
          <p:spPr>
            <a:xfrm>
              <a:off x="5321612" y="1143591"/>
              <a:ext cx="2767899" cy="29731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38920" name="Picture 2" descr="http://kfu.files.googlepages.com/newKFUlogo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10750" y="1066800"/>
              <a:ext cx="2976900" cy="31306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8917" name="Rectangle 8"/>
          <p:cNvSpPr>
            <a:spLocks noChangeArrowheads="1"/>
          </p:cNvSpPr>
          <p:nvPr/>
        </p:nvSpPr>
        <p:spPr bwMode="auto">
          <a:xfrm>
            <a:off x="2362200" y="3352800"/>
            <a:ext cx="2819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/>
            <a:r>
              <a:rPr lang="ar-EG" sz="7200">
                <a:solidFill>
                  <a:schemeClr val="bg1"/>
                </a:solidFill>
                <a:latin typeface="Calibri" pitchFamily="34" charset="0"/>
              </a:rPr>
              <a:t>بحمد الله</a:t>
            </a:r>
            <a:endParaRPr lang="en-US" sz="72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8918" name="Freeform 6"/>
          <p:cNvSpPr>
            <a:spLocks noEditPoints="1"/>
          </p:cNvSpPr>
          <p:nvPr/>
        </p:nvSpPr>
        <p:spPr bwMode="auto">
          <a:xfrm>
            <a:off x="2362200" y="2209800"/>
            <a:ext cx="2689225" cy="1236663"/>
          </a:xfrm>
          <a:custGeom>
            <a:avLst/>
            <a:gdLst>
              <a:gd name="T0" fmla="*/ 2147483647 w 1687"/>
              <a:gd name="T1" fmla="*/ 2147483647 h 775"/>
              <a:gd name="T2" fmla="*/ 2147483647 w 1687"/>
              <a:gd name="T3" fmla="*/ 2147483647 h 775"/>
              <a:gd name="T4" fmla="*/ 2147483647 w 1687"/>
              <a:gd name="T5" fmla="*/ 2147483647 h 775"/>
              <a:gd name="T6" fmla="*/ 2147483647 w 1687"/>
              <a:gd name="T7" fmla="*/ 2147483647 h 775"/>
              <a:gd name="T8" fmla="*/ 2147483647 w 1687"/>
              <a:gd name="T9" fmla="*/ 2147483647 h 775"/>
              <a:gd name="T10" fmla="*/ 2147483647 w 1687"/>
              <a:gd name="T11" fmla="*/ 2147483647 h 775"/>
              <a:gd name="T12" fmla="*/ 2147483647 w 1687"/>
              <a:gd name="T13" fmla="*/ 2147483647 h 775"/>
              <a:gd name="T14" fmla="*/ 2147483647 w 1687"/>
              <a:gd name="T15" fmla="*/ 2147483647 h 775"/>
              <a:gd name="T16" fmla="*/ 2147483647 w 1687"/>
              <a:gd name="T17" fmla="*/ 2147483647 h 775"/>
              <a:gd name="T18" fmla="*/ 2147483647 w 1687"/>
              <a:gd name="T19" fmla="*/ 2147483647 h 775"/>
              <a:gd name="T20" fmla="*/ 2147483647 w 1687"/>
              <a:gd name="T21" fmla="*/ 2147483647 h 775"/>
              <a:gd name="T22" fmla="*/ 0 w 1687"/>
              <a:gd name="T23" fmla="*/ 2147483647 h 775"/>
              <a:gd name="T24" fmla="*/ 2147483647 w 1687"/>
              <a:gd name="T25" fmla="*/ 2147483647 h 775"/>
              <a:gd name="T26" fmla="*/ 2147483647 w 1687"/>
              <a:gd name="T27" fmla="*/ 2147483647 h 775"/>
              <a:gd name="T28" fmla="*/ 2147483647 w 1687"/>
              <a:gd name="T29" fmla="*/ 2147483647 h 775"/>
              <a:gd name="T30" fmla="*/ 2147483647 w 1687"/>
              <a:gd name="T31" fmla="*/ 2147483647 h 775"/>
              <a:gd name="T32" fmla="*/ 2147483647 w 1687"/>
              <a:gd name="T33" fmla="*/ 2147483647 h 775"/>
              <a:gd name="T34" fmla="*/ 2147483647 w 1687"/>
              <a:gd name="T35" fmla="*/ 2147483647 h 775"/>
              <a:gd name="T36" fmla="*/ 2147483647 w 1687"/>
              <a:gd name="T37" fmla="*/ 2147483647 h 775"/>
              <a:gd name="T38" fmla="*/ 2147483647 w 1687"/>
              <a:gd name="T39" fmla="*/ 2147483647 h 775"/>
              <a:gd name="T40" fmla="*/ 2147483647 w 1687"/>
              <a:gd name="T41" fmla="*/ 2147483647 h 775"/>
              <a:gd name="T42" fmla="*/ 2147483647 w 1687"/>
              <a:gd name="T43" fmla="*/ 2147483647 h 775"/>
              <a:gd name="T44" fmla="*/ 2147483647 w 1687"/>
              <a:gd name="T45" fmla="*/ 2147483647 h 775"/>
              <a:gd name="T46" fmla="*/ 2147483647 w 1687"/>
              <a:gd name="T47" fmla="*/ 2147483647 h 775"/>
              <a:gd name="T48" fmla="*/ 2147483647 w 1687"/>
              <a:gd name="T49" fmla="*/ 2147483647 h 775"/>
              <a:gd name="T50" fmla="*/ 2147483647 w 1687"/>
              <a:gd name="T51" fmla="*/ 2147483647 h 775"/>
              <a:gd name="T52" fmla="*/ 2147483647 w 1687"/>
              <a:gd name="T53" fmla="*/ 2147483647 h 775"/>
              <a:gd name="T54" fmla="*/ 2147483647 w 1687"/>
              <a:gd name="T55" fmla="*/ 2147483647 h 775"/>
              <a:gd name="T56" fmla="*/ 2147483647 w 1687"/>
              <a:gd name="T57" fmla="*/ 2147483647 h 775"/>
              <a:gd name="T58" fmla="*/ 2147483647 w 1687"/>
              <a:gd name="T59" fmla="*/ 2147483647 h 775"/>
              <a:gd name="T60" fmla="*/ 2147483647 w 1687"/>
              <a:gd name="T61" fmla="*/ 2147483647 h 775"/>
              <a:gd name="T62" fmla="*/ 2147483647 w 1687"/>
              <a:gd name="T63" fmla="*/ 2147483647 h 775"/>
              <a:gd name="T64" fmla="*/ 2147483647 w 1687"/>
              <a:gd name="T65" fmla="*/ 2147483647 h 775"/>
              <a:gd name="T66" fmla="*/ 2147483647 w 1687"/>
              <a:gd name="T67" fmla="*/ 2147483647 h 775"/>
              <a:gd name="T68" fmla="*/ 2147483647 w 1687"/>
              <a:gd name="T69" fmla="*/ 2147483647 h 775"/>
              <a:gd name="T70" fmla="*/ 2147483647 w 1687"/>
              <a:gd name="T71" fmla="*/ 2147483647 h 775"/>
              <a:gd name="T72" fmla="*/ 2147483647 w 1687"/>
              <a:gd name="T73" fmla="*/ 2147483647 h 775"/>
              <a:gd name="T74" fmla="*/ 2147483647 w 1687"/>
              <a:gd name="T75" fmla="*/ 2147483647 h 775"/>
              <a:gd name="T76" fmla="*/ 2147483647 w 1687"/>
              <a:gd name="T77" fmla="*/ 2147483647 h 775"/>
              <a:gd name="T78" fmla="*/ 2147483647 w 1687"/>
              <a:gd name="T79" fmla="*/ 2147483647 h 775"/>
              <a:gd name="T80" fmla="*/ 2147483647 w 1687"/>
              <a:gd name="T81" fmla="*/ 2147483647 h 775"/>
              <a:gd name="T82" fmla="*/ 2147483647 w 1687"/>
              <a:gd name="T83" fmla="*/ 2147483647 h 775"/>
              <a:gd name="T84" fmla="*/ 2147483647 w 1687"/>
              <a:gd name="T85" fmla="*/ 2147483647 h 775"/>
              <a:gd name="T86" fmla="*/ 2147483647 w 1687"/>
              <a:gd name="T87" fmla="*/ 2147483647 h 775"/>
              <a:gd name="T88" fmla="*/ 2147483647 w 1687"/>
              <a:gd name="T89" fmla="*/ 2147483647 h 775"/>
              <a:gd name="T90" fmla="*/ 2147483647 w 1687"/>
              <a:gd name="T91" fmla="*/ 2147483647 h 775"/>
              <a:gd name="T92" fmla="*/ 2147483647 w 1687"/>
              <a:gd name="T93" fmla="*/ 2147483647 h 775"/>
              <a:gd name="T94" fmla="*/ 2147483647 w 1687"/>
              <a:gd name="T95" fmla="*/ 2147483647 h 775"/>
              <a:gd name="T96" fmla="*/ 2147483647 w 1687"/>
              <a:gd name="T97" fmla="*/ 2147483647 h 775"/>
              <a:gd name="T98" fmla="*/ 2147483647 w 1687"/>
              <a:gd name="T99" fmla="*/ 2147483647 h 775"/>
              <a:gd name="T100" fmla="*/ 2147483647 w 1687"/>
              <a:gd name="T101" fmla="*/ 2147483647 h 775"/>
              <a:gd name="T102" fmla="*/ 2147483647 w 1687"/>
              <a:gd name="T103" fmla="*/ 2147483647 h 775"/>
              <a:gd name="T104" fmla="*/ 2147483647 w 1687"/>
              <a:gd name="T105" fmla="*/ 2147483647 h 775"/>
              <a:gd name="T106" fmla="*/ 2147483647 w 1687"/>
              <a:gd name="T107" fmla="*/ 2147483647 h 775"/>
              <a:gd name="T108" fmla="*/ 2147483647 w 1687"/>
              <a:gd name="T109" fmla="*/ 2147483647 h 775"/>
              <a:gd name="T110" fmla="*/ 2147483647 w 1687"/>
              <a:gd name="T111" fmla="*/ 2147483647 h 775"/>
              <a:gd name="T112" fmla="*/ 2147483647 w 1687"/>
              <a:gd name="T113" fmla="*/ 2147483647 h 775"/>
              <a:gd name="T114" fmla="*/ 2147483647 w 1687"/>
              <a:gd name="T115" fmla="*/ 2147483647 h 775"/>
              <a:gd name="T116" fmla="*/ 2147483647 w 1687"/>
              <a:gd name="T117" fmla="*/ 2147483647 h 775"/>
              <a:gd name="T118" fmla="*/ 2147483647 w 1687"/>
              <a:gd name="T119" fmla="*/ 2147483647 h 775"/>
              <a:gd name="T120" fmla="*/ 2147483647 w 1687"/>
              <a:gd name="T121" fmla="*/ 2147483647 h 775"/>
              <a:gd name="T122" fmla="*/ 2147483647 w 1687"/>
              <a:gd name="T123" fmla="*/ 2147483647 h 77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687"/>
              <a:gd name="T187" fmla="*/ 0 h 775"/>
              <a:gd name="T188" fmla="*/ 1687 w 1687"/>
              <a:gd name="T189" fmla="*/ 775 h 775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687" h="775">
                <a:moveTo>
                  <a:pt x="1374" y="74"/>
                </a:moveTo>
                <a:lnTo>
                  <a:pt x="1308" y="141"/>
                </a:lnTo>
                <a:lnTo>
                  <a:pt x="1248" y="80"/>
                </a:lnTo>
                <a:lnTo>
                  <a:pt x="1177" y="152"/>
                </a:lnTo>
                <a:lnTo>
                  <a:pt x="1100" y="75"/>
                </a:lnTo>
                <a:lnTo>
                  <a:pt x="1169" y="8"/>
                </a:lnTo>
                <a:lnTo>
                  <a:pt x="1229" y="68"/>
                </a:lnTo>
                <a:lnTo>
                  <a:pt x="1298" y="0"/>
                </a:lnTo>
                <a:lnTo>
                  <a:pt x="1374" y="74"/>
                </a:lnTo>
                <a:close/>
                <a:moveTo>
                  <a:pt x="1687" y="612"/>
                </a:moveTo>
                <a:lnTo>
                  <a:pt x="1686" y="635"/>
                </a:lnTo>
                <a:lnTo>
                  <a:pt x="1683" y="657"/>
                </a:lnTo>
                <a:lnTo>
                  <a:pt x="1677" y="678"/>
                </a:lnTo>
                <a:lnTo>
                  <a:pt x="1669" y="698"/>
                </a:lnTo>
                <a:lnTo>
                  <a:pt x="1656" y="723"/>
                </a:lnTo>
                <a:lnTo>
                  <a:pt x="1649" y="731"/>
                </a:lnTo>
                <a:lnTo>
                  <a:pt x="1641" y="739"/>
                </a:lnTo>
                <a:lnTo>
                  <a:pt x="1633" y="745"/>
                </a:lnTo>
                <a:lnTo>
                  <a:pt x="1623" y="750"/>
                </a:lnTo>
                <a:lnTo>
                  <a:pt x="1603" y="753"/>
                </a:lnTo>
                <a:lnTo>
                  <a:pt x="1583" y="751"/>
                </a:lnTo>
                <a:lnTo>
                  <a:pt x="1561" y="743"/>
                </a:lnTo>
                <a:lnTo>
                  <a:pt x="1542" y="731"/>
                </a:lnTo>
                <a:lnTo>
                  <a:pt x="1523" y="715"/>
                </a:lnTo>
                <a:lnTo>
                  <a:pt x="1504" y="695"/>
                </a:lnTo>
                <a:lnTo>
                  <a:pt x="1488" y="672"/>
                </a:lnTo>
                <a:lnTo>
                  <a:pt x="1474" y="646"/>
                </a:lnTo>
                <a:lnTo>
                  <a:pt x="1462" y="619"/>
                </a:lnTo>
                <a:lnTo>
                  <a:pt x="1425" y="640"/>
                </a:lnTo>
                <a:lnTo>
                  <a:pt x="1387" y="660"/>
                </a:lnTo>
                <a:lnTo>
                  <a:pt x="1346" y="678"/>
                </a:lnTo>
                <a:lnTo>
                  <a:pt x="1305" y="694"/>
                </a:lnTo>
                <a:lnTo>
                  <a:pt x="1251" y="710"/>
                </a:lnTo>
                <a:lnTo>
                  <a:pt x="1198" y="722"/>
                </a:lnTo>
                <a:lnTo>
                  <a:pt x="1146" y="729"/>
                </a:lnTo>
                <a:lnTo>
                  <a:pt x="1095" y="731"/>
                </a:lnTo>
                <a:lnTo>
                  <a:pt x="1060" y="728"/>
                </a:lnTo>
                <a:lnTo>
                  <a:pt x="1025" y="719"/>
                </a:lnTo>
                <a:lnTo>
                  <a:pt x="1008" y="711"/>
                </a:lnTo>
                <a:lnTo>
                  <a:pt x="991" y="702"/>
                </a:lnTo>
                <a:lnTo>
                  <a:pt x="974" y="691"/>
                </a:lnTo>
                <a:lnTo>
                  <a:pt x="957" y="678"/>
                </a:lnTo>
                <a:lnTo>
                  <a:pt x="929" y="653"/>
                </a:lnTo>
                <a:lnTo>
                  <a:pt x="908" y="627"/>
                </a:lnTo>
                <a:lnTo>
                  <a:pt x="900" y="615"/>
                </a:lnTo>
                <a:lnTo>
                  <a:pt x="895" y="603"/>
                </a:lnTo>
                <a:lnTo>
                  <a:pt x="889" y="577"/>
                </a:lnTo>
                <a:lnTo>
                  <a:pt x="780" y="628"/>
                </a:lnTo>
                <a:lnTo>
                  <a:pt x="659" y="683"/>
                </a:lnTo>
                <a:lnTo>
                  <a:pt x="603" y="706"/>
                </a:lnTo>
                <a:lnTo>
                  <a:pt x="552" y="724"/>
                </a:lnTo>
                <a:lnTo>
                  <a:pt x="481" y="746"/>
                </a:lnTo>
                <a:lnTo>
                  <a:pt x="415" y="762"/>
                </a:lnTo>
                <a:lnTo>
                  <a:pt x="355" y="772"/>
                </a:lnTo>
                <a:lnTo>
                  <a:pt x="302" y="775"/>
                </a:lnTo>
                <a:lnTo>
                  <a:pt x="268" y="774"/>
                </a:lnTo>
                <a:lnTo>
                  <a:pt x="236" y="772"/>
                </a:lnTo>
                <a:lnTo>
                  <a:pt x="206" y="769"/>
                </a:lnTo>
                <a:lnTo>
                  <a:pt x="178" y="764"/>
                </a:lnTo>
                <a:lnTo>
                  <a:pt x="153" y="758"/>
                </a:lnTo>
                <a:lnTo>
                  <a:pt x="129" y="751"/>
                </a:lnTo>
                <a:lnTo>
                  <a:pt x="107" y="741"/>
                </a:lnTo>
                <a:lnTo>
                  <a:pt x="88" y="731"/>
                </a:lnTo>
                <a:lnTo>
                  <a:pt x="68" y="717"/>
                </a:lnTo>
                <a:lnTo>
                  <a:pt x="50" y="701"/>
                </a:lnTo>
                <a:lnTo>
                  <a:pt x="35" y="681"/>
                </a:lnTo>
                <a:lnTo>
                  <a:pt x="22" y="661"/>
                </a:lnTo>
                <a:lnTo>
                  <a:pt x="12" y="639"/>
                </a:lnTo>
                <a:lnTo>
                  <a:pt x="8" y="626"/>
                </a:lnTo>
                <a:lnTo>
                  <a:pt x="5" y="613"/>
                </a:lnTo>
                <a:lnTo>
                  <a:pt x="1" y="587"/>
                </a:lnTo>
                <a:lnTo>
                  <a:pt x="0" y="558"/>
                </a:lnTo>
                <a:lnTo>
                  <a:pt x="2" y="523"/>
                </a:lnTo>
                <a:lnTo>
                  <a:pt x="6" y="491"/>
                </a:lnTo>
                <a:lnTo>
                  <a:pt x="13" y="459"/>
                </a:lnTo>
                <a:lnTo>
                  <a:pt x="23" y="428"/>
                </a:lnTo>
                <a:lnTo>
                  <a:pt x="34" y="407"/>
                </a:lnTo>
                <a:lnTo>
                  <a:pt x="48" y="381"/>
                </a:lnTo>
                <a:lnTo>
                  <a:pt x="66" y="379"/>
                </a:lnTo>
                <a:lnTo>
                  <a:pt x="52" y="411"/>
                </a:lnTo>
                <a:lnTo>
                  <a:pt x="45" y="432"/>
                </a:lnTo>
                <a:lnTo>
                  <a:pt x="41" y="455"/>
                </a:lnTo>
                <a:lnTo>
                  <a:pt x="38" y="478"/>
                </a:lnTo>
                <a:lnTo>
                  <a:pt x="37" y="502"/>
                </a:lnTo>
                <a:lnTo>
                  <a:pt x="38" y="522"/>
                </a:lnTo>
                <a:lnTo>
                  <a:pt x="42" y="540"/>
                </a:lnTo>
                <a:lnTo>
                  <a:pt x="47" y="557"/>
                </a:lnTo>
                <a:lnTo>
                  <a:pt x="55" y="573"/>
                </a:lnTo>
                <a:lnTo>
                  <a:pt x="66" y="588"/>
                </a:lnTo>
                <a:lnTo>
                  <a:pt x="78" y="603"/>
                </a:lnTo>
                <a:lnTo>
                  <a:pt x="93" y="616"/>
                </a:lnTo>
                <a:lnTo>
                  <a:pt x="110" y="629"/>
                </a:lnTo>
                <a:lnTo>
                  <a:pt x="128" y="641"/>
                </a:lnTo>
                <a:lnTo>
                  <a:pt x="149" y="650"/>
                </a:lnTo>
                <a:lnTo>
                  <a:pt x="171" y="659"/>
                </a:lnTo>
                <a:lnTo>
                  <a:pt x="183" y="662"/>
                </a:lnTo>
                <a:lnTo>
                  <a:pt x="194" y="665"/>
                </a:lnTo>
                <a:lnTo>
                  <a:pt x="220" y="671"/>
                </a:lnTo>
                <a:lnTo>
                  <a:pt x="245" y="675"/>
                </a:lnTo>
                <a:lnTo>
                  <a:pt x="274" y="677"/>
                </a:lnTo>
                <a:lnTo>
                  <a:pt x="304" y="678"/>
                </a:lnTo>
                <a:lnTo>
                  <a:pt x="352" y="676"/>
                </a:lnTo>
                <a:lnTo>
                  <a:pt x="379" y="673"/>
                </a:lnTo>
                <a:lnTo>
                  <a:pt x="405" y="669"/>
                </a:lnTo>
                <a:lnTo>
                  <a:pt x="462" y="657"/>
                </a:lnTo>
                <a:lnTo>
                  <a:pt x="522" y="641"/>
                </a:lnTo>
                <a:lnTo>
                  <a:pt x="571" y="625"/>
                </a:lnTo>
                <a:lnTo>
                  <a:pt x="623" y="606"/>
                </a:lnTo>
                <a:lnTo>
                  <a:pt x="738" y="559"/>
                </a:lnTo>
                <a:lnTo>
                  <a:pt x="923" y="476"/>
                </a:lnTo>
                <a:lnTo>
                  <a:pt x="927" y="494"/>
                </a:lnTo>
                <a:lnTo>
                  <a:pt x="932" y="512"/>
                </a:lnTo>
                <a:lnTo>
                  <a:pt x="940" y="529"/>
                </a:lnTo>
                <a:lnTo>
                  <a:pt x="949" y="545"/>
                </a:lnTo>
                <a:lnTo>
                  <a:pt x="961" y="561"/>
                </a:lnTo>
                <a:lnTo>
                  <a:pt x="975" y="575"/>
                </a:lnTo>
                <a:lnTo>
                  <a:pt x="990" y="588"/>
                </a:lnTo>
                <a:lnTo>
                  <a:pt x="1007" y="600"/>
                </a:lnTo>
                <a:lnTo>
                  <a:pt x="1035" y="617"/>
                </a:lnTo>
                <a:lnTo>
                  <a:pt x="1049" y="624"/>
                </a:lnTo>
                <a:lnTo>
                  <a:pt x="1064" y="629"/>
                </a:lnTo>
                <a:lnTo>
                  <a:pt x="1092" y="637"/>
                </a:lnTo>
                <a:lnTo>
                  <a:pt x="1106" y="639"/>
                </a:lnTo>
                <a:lnTo>
                  <a:pt x="1120" y="639"/>
                </a:lnTo>
                <a:lnTo>
                  <a:pt x="1164" y="638"/>
                </a:lnTo>
                <a:lnTo>
                  <a:pt x="1210" y="631"/>
                </a:lnTo>
                <a:lnTo>
                  <a:pt x="1256" y="622"/>
                </a:lnTo>
                <a:lnTo>
                  <a:pt x="1304" y="608"/>
                </a:lnTo>
                <a:lnTo>
                  <a:pt x="1343" y="593"/>
                </a:lnTo>
                <a:lnTo>
                  <a:pt x="1379" y="578"/>
                </a:lnTo>
                <a:lnTo>
                  <a:pt x="1411" y="561"/>
                </a:lnTo>
                <a:lnTo>
                  <a:pt x="1439" y="543"/>
                </a:lnTo>
                <a:lnTo>
                  <a:pt x="1429" y="509"/>
                </a:lnTo>
                <a:lnTo>
                  <a:pt x="1415" y="445"/>
                </a:lnTo>
                <a:lnTo>
                  <a:pt x="1409" y="413"/>
                </a:lnTo>
                <a:lnTo>
                  <a:pt x="1406" y="365"/>
                </a:lnTo>
                <a:lnTo>
                  <a:pt x="1403" y="317"/>
                </a:lnTo>
                <a:lnTo>
                  <a:pt x="1385" y="251"/>
                </a:lnTo>
                <a:lnTo>
                  <a:pt x="1411" y="149"/>
                </a:lnTo>
                <a:lnTo>
                  <a:pt x="1507" y="340"/>
                </a:lnTo>
                <a:lnTo>
                  <a:pt x="1507" y="365"/>
                </a:lnTo>
                <a:lnTo>
                  <a:pt x="1465" y="336"/>
                </a:lnTo>
                <a:lnTo>
                  <a:pt x="1461" y="341"/>
                </a:lnTo>
                <a:lnTo>
                  <a:pt x="1458" y="347"/>
                </a:lnTo>
                <a:lnTo>
                  <a:pt x="1461" y="381"/>
                </a:lnTo>
                <a:lnTo>
                  <a:pt x="1469" y="424"/>
                </a:lnTo>
                <a:lnTo>
                  <a:pt x="1475" y="451"/>
                </a:lnTo>
                <a:lnTo>
                  <a:pt x="1483" y="475"/>
                </a:lnTo>
                <a:lnTo>
                  <a:pt x="1491" y="495"/>
                </a:lnTo>
                <a:lnTo>
                  <a:pt x="1501" y="511"/>
                </a:lnTo>
                <a:lnTo>
                  <a:pt x="1525" y="498"/>
                </a:lnTo>
                <a:lnTo>
                  <a:pt x="1549" y="490"/>
                </a:lnTo>
                <a:lnTo>
                  <a:pt x="1571" y="483"/>
                </a:lnTo>
                <a:lnTo>
                  <a:pt x="1592" y="481"/>
                </a:lnTo>
                <a:lnTo>
                  <a:pt x="1616" y="484"/>
                </a:lnTo>
                <a:lnTo>
                  <a:pt x="1626" y="488"/>
                </a:lnTo>
                <a:lnTo>
                  <a:pt x="1636" y="494"/>
                </a:lnTo>
                <a:lnTo>
                  <a:pt x="1651" y="506"/>
                </a:lnTo>
                <a:lnTo>
                  <a:pt x="1663" y="518"/>
                </a:lnTo>
                <a:lnTo>
                  <a:pt x="1672" y="532"/>
                </a:lnTo>
                <a:lnTo>
                  <a:pt x="1680" y="548"/>
                </a:lnTo>
                <a:lnTo>
                  <a:pt x="1685" y="576"/>
                </a:lnTo>
                <a:lnTo>
                  <a:pt x="1687" y="612"/>
                </a:lnTo>
                <a:close/>
                <a:moveTo>
                  <a:pt x="553" y="364"/>
                </a:moveTo>
                <a:lnTo>
                  <a:pt x="487" y="431"/>
                </a:lnTo>
                <a:lnTo>
                  <a:pt x="428" y="370"/>
                </a:lnTo>
                <a:lnTo>
                  <a:pt x="356" y="441"/>
                </a:lnTo>
                <a:lnTo>
                  <a:pt x="280" y="365"/>
                </a:lnTo>
                <a:lnTo>
                  <a:pt x="347" y="297"/>
                </a:lnTo>
                <a:lnTo>
                  <a:pt x="409" y="359"/>
                </a:lnTo>
                <a:lnTo>
                  <a:pt x="479" y="289"/>
                </a:lnTo>
                <a:lnTo>
                  <a:pt x="553" y="364"/>
                </a:lnTo>
                <a:close/>
                <a:moveTo>
                  <a:pt x="1636" y="637"/>
                </a:moveTo>
                <a:lnTo>
                  <a:pt x="1622" y="613"/>
                </a:lnTo>
                <a:lnTo>
                  <a:pt x="1605" y="593"/>
                </a:lnTo>
                <a:lnTo>
                  <a:pt x="1597" y="587"/>
                </a:lnTo>
                <a:lnTo>
                  <a:pt x="1589" y="583"/>
                </a:lnTo>
                <a:lnTo>
                  <a:pt x="1577" y="582"/>
                </a:lnTo>
                <a:lnTo>
                  <a:pt x="1561" y="584"/>
                </a:lnTo>
                <a:lnTo>
                  <a:pt x="1543" y="591"/>
                </a:lnTo>
                <a:lnTo>
                  <a:pt x="1536" y="595"/>
                </a:lnTo>
                <a:lnTo>
                  <a:pt x="1556" y="624"/>
                </a:lnTo>
                <a:lnTo>
                  <a:pt x="1568" y="636"/>
                </a:lnTo>
                <a:lnTo>
                  <a:pt x="1580" y="644"/>
                </a:lnTo>
                <a:lnTo>
                  <a:pt x="1590" y="649"/>
                </a:lnTo>
                <a:lnTo>
                  <a:pt x="1601" y="652"/>
                </a:lnTo>
                <a:lnTo>
                  <a:pt x="1611" y="649"/>
                </a:lnTo>
                <a:lnTo>
                  <a:pt x="1625" y="644"/>
                </a:lnTo>
                <a:lnTo>
                  <a:pt x="1636" y="637"/>
                </a:lnTo>
                <a:close/>
                <a:moveTo>
                  <a:pt x="1288" y="458"/>
                </a:moveTo>
                <a:lnTo>
                  <a:pt x="1287" y="475"/>
                </a:lnTo>
                <a:lnTo>
                  <a:pt x="1285" y="489"/>
                </a:lnTo>
                <a:lnTo>
                  <a:pt x="1280" y="500"/>
                </a:lnTo>
                <a:lnTo>
                  <a:pt x="1275" y="509"/>
                </a:lnTo>
                <a:lnTo>
                  <a:pt x="1268" y="516"/>
                </a:lnTo>
                <a:lnTo>
                  <a:pt x="1259" y="522"/>
                </a:lnTo>
                <a:lnTo>
                  <a:pt x="1248" y="525"/>
                </a:lnTo>
                <a:lnTo>
                  <a:pt x="1237" y="526"/>
                </a:lnTo>
                <a:lnTo>
                  <a:pt x="1222" y="523"/>
                </a:lnTo>
                <a:lnTo>
                  <a:pt x="1214" y="518"/>
                </a:lnTo>
                <a:lnTo>
                  <a:pt x="1208" y="513"/>
                </a:lnTo>
                <a:lnTo>
                  <a:pt x="1198" y="499"/>
                </a:lnTo>
                <a:lnTo>
                  <a:pt x="1191" y="483"/>
                </a:lnTo>
                <a:lnTo>
                  <a:pt x="1183" y="505"/>
                </a:lnTo>
                <a:lnTo>
                  <a:pt x="1179" y="513"/>
                </a:lnTo>
                <a:lnTo>
                  <a:pt x="1173" y="523"/>
                </a:lnTo>
                <a:lnTo>
                  <a:pt x="1165" y="529"/>
                </a:lnTo>
                <a:lnTo>
                  <a:pt x="1158" y="534"/>
                </a:lnTo>
                <a:lnTo>
                  <a:pt x="1150" y="538"/>
                </a:lnTo>
                <a:lnTo>
                  <a:pt x="1142" y="539"/>
                </a:lnTo>
                <a:lnTo>
                  <a:pt x="1134" y="538"/>
                </a:lnTo>
                <a:lnTo>
                  <a:pt x="1123" y="534"/>
                </a:lnTo>
                <a:lnTo>
                  <a:pt x="1114" y="529"/>
                </a:lnTo>
                <a:lnTo>
                  <a:pt x="1107" y="522"/>
                </a:lnTo>
                <a:lnTo>
                  <a:pt x="1101" y="513"/>
                </a:lnTo>
                <a:lnTo>
                  <a:pt x="1097" y="504"/>
                </a:lnTo>
                <a:lnTo>
                  <a:pt x="1094" y="492"/>
                </a:lnTo>
                <a:lnTo>
                  <a:pt x="1092" y="466"/>
                </a:lnTo>
                <a:lnTo>
                  <a:pt x="1095" y="430"/>
                </a:lnTo>
                <a:lnTo>
                  <a:pt x="1098" y="407"/>
                </a:lnTo>
                <a:lnTo>
                  <a:pt x="1070" y="439"/>
                </a:lnTo>
                <a:lnTo>
                  <a:pt x="1070" y="427"/>
                </a:lnTo>
                <a:lnTo>
                  <a:pt x="1079" y="408"/>
                </a:lnTo>
                <a:lnTo>
                  <a:pt x="1094" y="387"/>
                </a:lnTo>
                <a:lnTo>
                  <a:pt x="1113" y="373"/>
                </a:lnTo>
                <a:lnTo>
                  <a:pt x="1112" y="399"/>
                </a:lnTo>
                <a:lnTo>
                  <a:pt x="1112" y="424"/>
                </a:lnTo>
                <a:lnTo>
                  <a:pt x="1113" y="455"/>
                </a:lnTo>
                <a:lnTo>
                  <a:pt x="1117" y="476"/>
                </a:lnTo>
                <a:lnTo>
                  <a:pt x="1122" y="483"/>
                </a:lnTo>
                <a:lnTo>
                  <a:pt x="1127" y="490"/>
                </a:lnTo>
                <a:lnTo>
                  <a:pt x="1133" y="493"/>
                </a:lnTo>
                <a:lnTo>
                  <a:pt x="1142" y="494"/>
                </a:lnTo>
                <a:lnTo>
                  <a:pt x="1157" y="490"/>
                </a:lnTo>
                <a:lnTo>
                  <a:pt x="1164" y="485"/>
                </a:lnTo>
                <a:lnTo>
                  <a:pt x="1172" y="480"/>
                </a:lnTo>
                <a:lnTo>
                  <a:pt x="1181" y="467"/>
                </a:lnTo>
                <a:lnTo>
                  <a:pt x="1186" y="455"/>
                </a:lnTo>
                <a:lnTo>
                  <a:pt x="1182" y="433"/>
                </a:lnTo>
                <a:lnTo>
                  <a:pt x="1175" y="403"/>
                </a:lnTo>
                <a:lnTo>
                  <a:pt x="1171" y="387"/>
                </a:lnTo>
                <a:lnTo>
                  <a:pt x="1191" y="359"/>
                </a:lnTo>
                <a:lnTo>
                  <a:pt x="1196" y="376"/>
                </a:lnTo>
                <a:lnTo>
                  <a:pt x="1203" y="399"/>
                </a:lnTo>
                <a:lnTo>
                  <a:pt x="1206" y="425"/>
                </a:lnTo>
                <a:lnTo>
                  <a:pt x="1210" y="448"/>
                </a:lnTo>
                <a:lnTo>
                  <a:pt x="1214" y="464"/>
                </a:lnTo>
                <a:lnTo>
                  <a:pt x="1221" y="473"/>
                </a:lnTo>
                <a:lnTo>
                  <a:pt x="1227" y="480"/>
                </a:lnTo>
                <a:lnTo>
                  <a:pt x="1236" y="483"/>
                </a:lnTo>
                <a:lnTo>
                  <a:pt x="1246" y="484"/>
                </a:lnTo>
                <a:lnTo>
                  <a:pt x="1255" y="483"/>
                </a:lnTo>
                <a:lnTo>
                  <a:pt x="1261" y="479"/>
                </a:lnTo>
                <a:lnTo>
                  <a:pt x="1265" y="473"/>
                </a:lnTo>
                <a:lnTo>
                  <a:pt x="1268" y="464"/>
                </a:lnTo>
                <a:lnTo>
                  <a:pt x="1263" y="444"/>
                </a:lnTo>
                <a:lnTo>
                  <a:pt x="1260" y="431"/>
                </a:lnTo>
                <a:lnTo>
                  <a:pt x="1254" y="415"/>
                </a:lnTo>
                <a:lnTo>
                  <a:pt x="1239" y="384"/>
                </a:lnTo>
                <a:lnTo>
                  <a:pt x="1261" y="353"/>
                </a:lnTo>
                <a:lnTo>
                  <a:pt x="1279" y="401"/>
                </a:lnTo>
                <a:lnTo>
                  <a:pt x="1286" y="429"/>
                </a:lnTo>
                <a:lnTo>
                  <a:pt x="1288" y="458"/>
                </a:lnTo>
                <a:close/>
                <a:moveTo>
                  <a:pt x="846" y="364"/>
                </a:moveTo>
                <a:lnTo>
                  <a:pt x="1275" y="242"/>
                </a:lnTo>
                <a:lnTo>
                  <a:pt x="1222" y="284"/>
                </a:lnTo>
                <a:lnTo>
                  <a:pt x="792" y="406"/>
                </a:lnTo>
                <a:lnTo>
                  <a:pt x="846" y="364"/>
                </a:lnTo>
                <a:close/>
                <a:moveTo>
                  <a:pt x="892" y="106"/>
                </a:moveTo>
                <a:lnTo>
                  <a:pt x="881" y="110"/>
                </a:lnTo>
                <a:lnTo>
                  <a:pt x="875" y="101"/>
                </a:lnTo>
                <a:lnTo>
                  <a:pt x="869" y="95"/>
                </a:lnTo>
                <a:lnTo>
                  <a:pt x="863" y="92"/>
                </a:lnTo>
                <a:lnTo>
                  <a:pt x="859" y="95"/>
                </a:lnTo>
                <a:lnTo>
                  <a:pt x="853" y="100"/>
                </a:lnTo>
                <a:lnTo>
                  <a:pt x="844" y="125"/>
                </a:lnTo>
                <a:lnTo>
                  <a:pt x="834" y="162"/>
                </a:lnTo>
                <a:lnTo>
                  <a:pt x="825" y="205"/>
                </a:lnTo>
                <a:lnTo>
                  <a:pt x="813" y="205"/>
                </a:lnTo>
                <a:lnTo>
                  <a:pt x="805" y="178"/>
                </a:lnTo>
                <a:lnTo>
                  <a:pt x="797" y="156"/>
                </a:lnTo>
                <a:lnTo>
                  <a:pt x="787" y="144"/>
                </a:lnTo>
                <a:lnTo>
                  <a:pt x="780" y="140"/>
                </a:lnTo>
                <a:lnTo>
                  <a:pt x="762" y="140"/>
                </a:lnTo>
                <a:lnTo>
                  <a:pt x="754" y="138"/>
                </a:lnTo>
                <a:lnTo>
                  <a:pt x="748" y="134"/>
                </a:lnTo>
                <a:lnTo>
                  <a:pt x="743" y="128"/>
                </a:lnTo>
                <a:lnTo>
                  <a:pt x="738" y="121"/>
                </a:lnTo>
                <a:lnTo>
                  <a:pt x="736" y="115"/>
                </a:lnTo>
                <a:lnTo>
                  <a:pt x="736" y="106"/>
                </a:lnTo>
                <a:lnTo>
                  <a:pt x="737" y="96"/>
                </a:lnTo>
                <a:lnTo>
                  <a:pt x="741" y="88"/>
                </a:lnTo>
                <a:lnTo>
                  <a:pt x="747" y="84"/>
                </a:lnTo>
                <a:lnTo>
                  <a:pt x="755" y="83"/>
                </a:lnTo>
                <a:lnTo>
                  <a:pt x="769" y="85"/>
                </a:lnTo>
                <a:lnTo>
                  <a:pt x="781" y="94"/>
                </a:lnTo>
                <a:lnTo>
                  <a:pt x="793" y="106"/>
                </a:lnTo>
                <a:lnTo>
                  <a:pt x="802" y="125"/>
                </a:lnTo>
                <a:lnTo>
                  <a:pt x="820" y="165"/>
                </a:lnTo>
                <a:lnTo>
                  <a:pt x="828" y="129"/>
                </a:lnTo>
                <a:lnTo>
                  <a:pt x="834" y="103"/>
                </a:lnTo>
                <a:lnTo>
                  <a:pt x="842" y="83"/>
                </a:lnTo>
                <a:lnTo>
                  <a:pt x="846" y="74"/>
                </a:lnTo>
                <a:lnTo>
                  <a:pt x="850" y="68"/>
                </a:lnTo>
                <a:lnTo>
                  <a:pt x="854" y="63"/>
                </a:lnTo>
                <a:lnTo>
                  <a:pt x="859" y="59"/>
                </a:lnTo>
                <a:lnTo>
                  <a:pt x="867" y="56"/>
                </a:lnTo>
                <a:lnTo>
                  <a:pt x="874" y="57"/>
                </a:lnTo>
                <a:lnTo>
                  <a:pt x="880" y="61"/>
                </a:lnTo>
                <a:lnTo>
                  <a:pt x="893" y="75"/>
                </a:lnTo>
                <a:lnTo>
                  <a:pt x="892" y="106"/>
                </a:lnTo>
                <a:close/>
                <a:moveTo>
                  <a:pt x="500" y="84"/>
                </a:moveTo>
                <a:lnTo>
                  <a:pt x="500" y="92"/>
                </a:lnTo>
                <a:lnTo>
                  <a:pt x="497" y="101"/>
                </a:lnTo>
                <a:lnTo>
                  <a:pt x="487" y="117"/>
                </a:lnTo>
                <a:lnTo>
                  <a:pt x="481" y="123"/>
                </a:lnTo>
                <a:lnTo>
                  <a:pt x="472" y="131"/>
                </a:lnTo>
                <a:lnTo>
                  <a:pt x="450" y="143"/>
                </a:lnTo>
                <a:lnTo>
                  <a:pt x="389" y="167"/>
                </a:lnTo>
                <a:lnTo>
                  <a:pt x="356" y="167"/>
                </a:lnTo>
                <a:lnTo>
                  <a:pt x="398" y="148"/>
                </a:lnTo>
                <a:lnTo>
                  <a:pt x="420" y="136"/>
                </a:lnTo>
                <a:lnTo>
                  <a:pt x="440" y="123"/>
                </a:lnTo>
                <a:lnTo>
                  <a:pt x="471" y="98"/>
                </a:lnTo>
                <a:lnTo>
                  <a:pt x="395" y="98"/>
                </a:lnTo>
                <a:lnTo>
                  <a:pt x="387" y="99"/>
                </a:lnTo>
                <a:lnTo>
                  <a:pt x="370" y="112"/>
                </a:lnTo>
                <a:lnTo>
                  <a:pt x="370" y="91"/>
                </a:lnTo>
                <a:lnTo>
                  <a:pt x="383" y="72"/>
                </a:lnTo>
                <a:lnTo>
                  <a:pt x="393" y="64"/>
                </a:lnTo>
                <a:lnTo>
                  <a:pt x="404" y="62"/>
                </a:lnTo>
                <a:lnTo>
                  <a:pt x="500" y="62"/>
                </a:lnTo>
                <a:lnTo>
                  <a:pt x="502" y="69"/>
                </a:lnTo>
                <a:lnTo>
                  <a:pt x="500" y="84"/>
                </a:lnTo>
                <a:close/>
                <a:moveTo>
                  <a:pt x="117" y="259"/>
                </a:moveTo>
                <a:lnTo>
                  <a:pt x="113" y="276"/>
                </a:lnTo>
                <a:lnTo>
                  <a:pt x="105" y="294"/>
                </a:lnTo>
                <a:lnTo>
                  <a:pt x="96" y="303"/>
                </a:lnTo>
                <a:lnTo>
                  <a:pt x="88" y="310"/>
                </a:lnTo>
                <a:lnTo>
                  <a:pt x="78" y="314"/>
                </a:lnTo>
                <a:lnTo>
                  <a:pt x="68" y="315"/>
                </a:lnTo>
                <a:lnTo>
                  <a:pt x="58" y="314"/>
                </a:lnTo>
                <a:lnTo>
                  <a:pt x="48" y="310"/>
                </a:lnTo>
                <a:lnTo>
                  <a:pt x="41" y="303"/>
                </a:lnTo>
                <a:lnTo>
                  <a:pt x="35" y="294"/>
                </a:lnTo>
                <a:lnTo>
                  <a:pt x="29" y="282"/>
                </a:lnTo>
                <a:lnTo>
                  <a:pt x="25" y="270"/>
                </a:lnTo>
                <a:lnTo>
                  <a:pt x="23" y="259"/>
                </a:lnTo>
                <a:lnTo>
                  <a:pt x="22" y="246"/>
                </a:lnTo>
                <a:lnTo>
                  <a:pt x="23" y="227"/>
                </a:lnTo>
                <a:lnTo>
                  <a:pt x="26" y="205"/>
                </a:lnTo>
                <a:lnTo>
                  <a:pt x="33" y="182"/>
                </a:lnTo>
                <a:lnTo>
                  <a:pt x="40" y="156"/>
                </a:lnTo>
                <a:lnTo>
                  <a:pt x="50" y="131"/>
                </a:lnTo>
                <a:lnTo>
                  <a:pt x="60" y="107"/>
                </a:lnTo>
                <a:lnTo>
                  <a:pt x="71" y="86"/>
                </a:lnTo>
                <a:lnTo>
                  <a:pt x="84" y="67"/>
                </a:lnTo>
                <a:lnTo>
                  <a:pt x="83" y="80"/>
                </a:lnTo>
                <a:lnTo>
                  <a:pt x="79" y="97"/>
                </a:lnTo>
                <a:lnTo>
                  <a:pt x="74" y="117"/>
                </a:lnTo>
                <a:lnTo>
                  <a:pt x="68" y="140"/>
                </a:lnTo>
                <a:lnTo>
                  <a:pt x="55" y="184"/>
                </a:lnTo>
                <a:lnTo>
                  <a:pt x="52" y="202"/>
                </a:lnTo>
                <a:lnTo>
                  <a:pt x="51" y="217"/>
                </a:lnTo>
                <a:lnTo>
                  <a:pt x="53" y="231"/>
                </a:lnTo>
                <a:lnTo>
                  <a:pt x="57" y="245"/>
                </a:lnTo>
                <a:lnTo>
                  <a:pt x="64" y="256"/>
                </a:lnTo>
                <a:lnTo>
                  <a:pt x="70" y="260"/>
                </a:lnTo>
                <a:lnTo>
                  <a:pt x="75" y="261"/>
                </a:lnTo>
                <a:lnTo>
                  <a:pt x="84" y="258"/>
                </a:lnTo>
                <a:lnTo>
                  <a:pt x="91" y="249"/>
                </a:lnTo>
                <a:lnTo>
                  <a:pt x="100" y="234"/>
                </a:lnTo>
                <a:lnTo>
                  <a:pt x="109" y="212"/>
                </a:lnTo>
                <a:lnTo>
                  <a:pt x="112" y="217"/>
                </a:lnTo>
                <a:lnTo>
                  <a:pt x="116" y="225"/>
                </a:lnTo>
                <a:lnTo>
                  <a:pt x="117" y="242"/>
                </a:lnTo>
                <a:lnTo>
                  <a:pt x="117" y="25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عناصر </a:t>
            </a:r>
            <a:r>
              <a:rPr lang="ar-SA" dirty="0"/>
              <a:t>المحاضرة </a:t>
            </a:r>
            <a:r>
              <a:rPr lang="ar-SA" dirty="0" smtClean="0"/>
              <a:t>(2 </a:t>
            </a:r>
            <a:r>
              <a:rPr lang="ar-SA" dirty="0"/>
              <a:t>من </a:t>
            </a:r>
            <a:r>
              <a:rPr lang="ar-SA" dirty="0" smtClean="0"/>
              <a:t>4)</a:t>
            </a:r>
            <a:endParaRPr lang="en-US" dirty="0"/>
          </a:p>
        </p:txBody>
      </p:sp>
      <p:sp>
        <p:nvSpPr>
          <p:cNvPr id="10" name="عنصر نائب للمحتوى 9"/>
          <p:cNvSpPr>
            <a:spLocks noGrp="1"/>
          </p:cNvSpPr>
          <p:nvPr>
            <p:ph idx="1"/>
          </p:nvPr>
        </p:nvSpPr>
        <p:spPr>
          <a:xfrm>
            <a:off x="533400" y="1447800"/>
            <a:ext cx="9372600" cy="4724400"/>
          </a:xfrm>
        </p:spPr>
        <p:txBody>
          <a:bodyPr/>
          <a:lstStyle/>
          <a:p>
            <a:pPr rtl="1">
              <a:buFont typeface="Wingdings" pitchFamily="2" charset="2"/>
              <a:buChar char="ü"/>
            </a:pPr>
            <a:r>
              <a:rPr lang="ar-SA" sz="3000" dirty="0" smtClean="0">
                <a:latin typeface="Calibri" pitchFamily="34" charset="0"/>
                <a:cs typeface="Arabic Transparent" pitchFamily="2" charset="-78"/>
              </a:rPr>
              <a:t>إجراءات العمل ونظم التخطيط الشامل </a:t>
            </a:r>
            <a:r>
              <a:rPr lang="en-US" sz="3000" dirty="0" smtClean="0">
                <a:latin typeface="Calibri" pitchFamily="34" charset="0"/>
                <a:cs typeface="Arabic Transparent" pitchFamily="2" charset="-78"/>
              </a:rPr>
              <a:t>Business Processes and ERP</a:t>
            </a:r>
          </a:p>
          <a:p>
            <a:pPr rtl="1">
              <a:buFont typeface="Wingdings" pitchFamily="2" charset="2"/>
              <a:buChar char="ü"/>
            </a:pPr>
            <a:r>
              <a:rPr lang="ar-SA" sz="3000" dirty="0" smtClean="0">
                <a:latin typeface="Calibri" pitchFamily="34" charset="0"/>
                <a:cs typeface="Arabic Transparent" pitchFamily="2" charset="-78"/>
              </a:rPr>
              <a:t>معمارية نظم التخطيط الشامل لموارد المؤسسات  </a:t>
            </a:r>
            <a:r>
              <a:rPr lang="en-US" sz="3000" dirty="0" smtClean="0">
                <a:latin typeface="Calibri" pitchFamily="34" charset="0"/>
                <a:cs typeface="Arabic Transparent" pitchFamily="2" charset="-78"/>
              </a:rPr>
              <a:t>ERP Architecture</a:t>
            </a:r>
          </a:p>
          <a:p>
            <a:pPr rtl="1">
              <a:buFont typeface="Wingdings" pitchFamily="2" charset="2"/>
              <a:buChar char="ü"/>
            </a:pPr>
            <a:r>
              <a:rPr lang="ar-SA" sz="3000" dirty="0" smtClean="0">
                <a:latin typeface="Calibri" pitchFamily="34" charset="0"/>
                <a:cs typeface="Arabic Transparent" pitchFamily="2" charset="-78"/>
              </a:rPr>
              <a:t>إدارة الاعمال الالكترونية ونظم التخطيط الشامل لموارد المؤسسات  </a:t>
            </a:r>
            <a:r>
              <a:rPr lang="en-US" sz="3000" dirty="0" smtClean="0">
                <a:latin typeface="Calibri" pitchFamily="34" charset="0"/>
                <a:cs typeface="Arabic Transparent" pitchFamily="2" charset="-78"/>
              </a:rPr>
              <a:t>E-Business and ERP</a:t>
            </a:r>
          </a:p>
          <a:p>
            <a:pPr rtl="1">
              <a:buFont typeface="Wingdings" pitchFamily="2" charset="2"/>
              <a:buChar char="ü"/>
            </a:pPr>
            <a:r>
              <a:rPr lang="ar-SA" sz="3000" dirty="0" smtClean="0">
                <a:latin typeface="Calibri" pitchFamily="34" charset="0"/>
                <a:cs typeface="Arabic Transparent" pitchFamily="2" charset="-78"/>
              </a:rPr>
              <a:t>مزايا  نظم التخطيط الشامل لموارد المؤسسات  </a:t>
            </a:r>
            <a:r>
              <a:rPr lang="en-US" sz="3000" dirty="0" smtClean="0">
                <a:latin typeface="Calibri" pitchFamily="34" charset="0"/>
                <a:cs typeface="Arabic Transparent" pitchFamily="2" charset="-78"/>
              </a:rPr>
              <a:t>System Benefits of an ERP System</a:t>
            </a:r>
          </a:p>
          <a:p>
            <a:pPr>
              <a:buFontTx/>
              <a:buChar char="-"/>
            </a:pPr>
            <a:endParaRPr lang="ar-DZ" sz="3000" dirty="0" smtClean="0">
              <a:latin typeface="Calibri" pitchFamily="34" charset="0"/>
              <a:cs typeface="Arabic Transparent" pitchFamily="2" charset="-78"/>
            </a:endParaRPr>
          </a:p>
          <a:p>
            <a:endParaRPr lang="en-US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4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عناصر </a:t>
            </a:r>
            <a:r>
              <a:rPr lang="ar-SA" dirty="0"/>
              <a:t>المحاضرة </a:t>
            </a:r>
            <a:r>
              <a:rPr lang="ar-SA" dirty="0" smtClean="0"/>
              <a:t>(3 </a:t>
            </a:r>
            <a:r>
              <a:rPr lang="ar-SA" dirty="0"/>
              <a:t>من </a:t>
            </a:r>
            <a:r>
              <a:rPr lang="ar-SA" dirty="0" smtClean="0"/>
              <a:t>4)</a:t>
            </a:r>
            <a:endParaRPr lang="en-US" dirty="0"/>
          </a:p>
        </p:txBody>
      </p:sp>
      <p:sp>
        <p:nvSpPr>
          <p:cNvPr id="10" name="عنصر نائب للمحتوى 9"/>
          <p:cNvSpPr>
            <a:spLocks noGrp="1"/>
          </p:cNvSpPr>
          <p:nvPr>
            <p:ph idx="1"/>
          </p:nvPr>
        </p:nvSpPr>
        <p:spPr>
          <a:xfrm>
            <a:off x="533400" y="1447800"/>
            <a:ext cx="9372600" cy="4724400"/>
          </a:xfrm>
        </p:spPr>
        <p:txBody>
          <a:bodyPr/>
          <a:lstStyle/>
          <a:p>
            <a:pPr rtl="1">
              <a:buFont typeface="Wingdings" pitchFamily="2" charset="2"/>
              <a:buChar char="ü"/>
            </a:pPr>
            <a:r>
              <a:rPr lang="ar-SA" sz="2800" dirty="0" smtClean="0"/>
              <a:t>حدود نظم  التخطيط الشامل لموارد المؤسسات   </a:t>
            </a:r>
            <a:r>
              <a:rPr lang="en-US" sz="2800" dirty="0" smtClean="0"/>
              <a:t>Systems Limitations of an ERP System</a:t>
            </a:r>
            <a:endParaRPr lang="ar-SA" sz="2800" dirty="0" smtClean="0"/>
          </a:p>
          <a:p>
            <a:pPr rtl="1">
              <a:buFont typeface="Wingdings" pitchFamily="2" charset="2"/>
              <a:buChar char="ü"/>
            </a:pPr>
            <a:r>
              <a:rPr lang="ar-SA" sz="2800" dirty="0" smtClean="0"/>
              <a:t>مزايا نظم التخطيط الشامل في مجال إدارة الأعمال  </a:t>
            </a:r>
            <a:r>
              <a:rPr lang="en-US" sz="2800" dirty="0" smtClean="0"/>
              <a:t>Business Benefits of an ERP System</a:t>
            </a:r>
            <a:r>
              <a:rPr lang="ar-SA" sz="2800" dirty="0" smtClean="0"/>
              <a:t> </a:t>
            </a:r>
          </a:p>
          <a:p>
            <a:pPr rtl="1">
              <a:buFont typeface="Wingdings" pitchFamily="2" charset="2"/>
              <a:buChar char="ü"/>
            </a:pPr>
            <a:r>
              <a:rPr lang="ar-SA" sz="2800" dirty="0" smtClean="0"/>
              <a:t>تنفيذ نظم تخطيط موارد المؤسسات (إدارة إجراءات العمل)  </a:t>
            </a:r>
            <a:r>
              <a:rPr lang="en-US" sz="2800" dirty="0" smtClean="0"/>
              <a:t>ERP Implementation (Business Process Management)</a:t>
            </a:r>
            <a:r>
              <a:rPr lang="ar-SA" sz="2800" dirty="0" smtClean="0"/>
              <a:t> </a:t>
            </a:r>
          </a:p>
          <a:p>
            <a:pPr rtl="1">
              <a:buFont typeface="Wingdings" pitchFamily="2" charset="2"/>
              <a:buChar char="ü"/>
            </a:pPr>
            <a:r>
              <a:rPr lang="ar-SA" sz="2800" dirty="0"/>
              <a:t>تنفيذ نظم تخطيط موارد المؤسسات </a:t>
            </a:r>
            <a:r>
              <a:rPr lang="ar-SA" sz="2800" dirty="0" smtClean="0"/>
              <a:t>(دورة حياة النظم)  </a:t>
            </a:r>
            <a:r>
              <a:rPr lang="en-US" sz="2800" dirty="0"/>
              <a:t>ERP Implementation </a:t>
            </a:r>
            <a:r>
              <a:rPr lang="en-US" sz="2800" dirty="0" smtClean="0"/>
              <a:t>(ERP Life Cycle)</a:t>
            </a:r>
            <a:r>
              <a:rPr lang="ar-SA" sz="2800" dirty="0" smtClean="0"/>
              <a:t> </a:t>
            </a:r>
            <a:endParaRPr lang="en-US" sz="2800" dirty="0" smtClean="0"/>
          </a:p>
          <a:p>
            <a:pPr rtl="1">
              <a:buFont typeface="Wingdings" pitchFamily="2" charset="2"/>
              <a:buChar char="ü"/>
            </a:pPr>
            <a:r>
              <a:rPr lang="ar-SA" sz="2800" dirty="0" smtClean="0"/>
              <a:t>منهجية تنفيذ نظم التخطيط الشامل لموارد المؤسسات  </a:t>
            </a:r>
            <a:r>
              <a:rPr lang="en-US" sz="2800" dirty="0" smtClean="0"/>
              <a:t>ERP Implementation Methodology</a:t>
            </a:r>
            <a:endParaRPr lang="ar-SA" sz="2800" dirty="0"/>
          </a:p>
          <a:p>
            <a:pPr>
              <a:buFont typeface="Wingdings" pitchFamily="2" charset="2"/>
              <a:buChar char="ü"/>
            </a:pPr>
            <a:endParaRPr lang="ar-SA" sz="2800" dirty="0" smtClean="0"/>
          </a:p>
          <a:p>
            <a:pPr>
              <a:buFont typeface="Wingdings" pitchFamily="2" charset="2"/>
              <a:buChar char="ü"/>
            </a:pPr>
            <a:endParaRPr lang="ar-SA" sz="2800" dirty="0" smtClean="0"/>
          </a:p>
          <a:p>
            <a:pPr marL="0" indent="0" eaLnBrk="1" hangingPunct="1"/>
            <a:endParaRPr lang="ar-DZ" sz="2800" dirty="0" smtClean="0">
              <a:solidFill>
                <a:srgbClr val="000000"/>
              </a:solidFill>
            </a:endParaRPr>
          </a:p>
          <a:p>
            <a:endParaRPr lang="en-US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5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عناصر </a:t>
            </a:r>
            <a:r>
              <a:rPr lang="ar-SA" dirty="0"/>
              <a:t>المحاضرة </a:t>
            </a:r>
            <a:r>
              <a:rPr lang="ar-SA" dirty="0" smtClean="0"/>
              <a:t>(4 </a:t>
            </a:r>
            <a:r>
              <a:rPr lang="ar-SA" dirty="0"/>
              <a:t>من </a:t>
            </a:r>
            <a:r>
              <a:rPr lang="ar-SA" dirty="0" smtClean="0"/>
              <a:t>4)</a:t>
            </a:r>
            <a:endParaRPr lang="en-US" dirty="0"/>
          </a:p>
        </p:txBody>
      </p:sp>
      <p:sp>
        <p:nvSpPr>
          <p:cNvPr id="10" name="عنصر نائب للمحتوى 9"/>
          <p:cNvSpPr>
            <a:spLocks noGrp="1"/>
          </p:cNvSpPr>
          <p:nvPr>
            <p:ph idx="1"/>
          </p:nvPr>
        </p:nvSpPr>
        <p:spPr>
          <a:xfrm>
            <a:off x="533400" y="1447800"/>
            <a:ext cx="9372600" cy="4724400"/>
          </a:xfrm>
        </p:spPr>
        <p:txBody>
          <a:bodyPr/>
          <a:lstStyle/>
          <a:p>
            <a:pPr rtl="1">
              <a:buFont typeface="Wingdings" pitchFamily="2" charset="2"/>
              <a:buChar char="ü"/>
            </a:pPr>
            <a:r>
              <a:rPr lang="ar-SA" sz="2800" dirty="0" smtClean="0"/>
              <a:t>اختيار البرمجيات والموردين   </a:t>
            </a:r>
            <a:r>
              <a:rPr lang="en-US" sz="2800" dirty="0" smtClean="0"/>
              <a:t>Software and Vendor Selection</a:t>
            </a:r>
            <a:endParaRPr lang="ar-SA" sz="2800" dirty="0" smtClean="0"/>
          </a:p>
          <a:p>
            <a:pPr rtl="1">
              <a:buFont typeface="Wingdings" pitchFamily="2" charset="2"/>
              <a:buChar char="ü"/>
            </a:pPr>
            <a:r>
              <a:rPr lang="ar-SA" sz="2800" dirty="0"/>
              <a:t> </a:t>
            </a:r>
            <a:r>
              <a:rPr lang="ar-SA" sz="2800" dirty="0" smtClean="0"/>
              <a:t>تقييم موردي نظم التخطيط الشامل لموارد المؤسسات</a:t>
            </a:r>
          </a:p>
          <a:p>
            <a:pPr rtl="1">
              <a:buFont typeface="Wingdings" pitchFamily="2" charset="2"/>
              <a:buChar char="ü"/>
            </a:pPr>
            <a:r>
              <a:rPr lang="ar-DZ" sz="2800" dirty="0" smtClean="0"/>
              <a:t> </a:t>
            </a:r>
            <a:r>
              <a:rPr lang="ar-SA" sz="2800" dirty="0" smtClean="0"/>
              <a:t>تشغيل نظم تخطيط موارد المؤسسات ومرحلة ما بعد التنفيذ  </a:t>
            </a:r>
            <a:r>
              <a:rPr lang="en-US" sz="2800" dirty="0" smtClean="0"/>
              <a:t>Operations and Post Implementation</a:t>
            </a:r>
            <a:endParaRPr lang="ar-SA" sz="2800" dirty="0" smtClean="0"/>
          </a:p>
          <a:p>
            <a:pPr rtl="1">
              <a:buFont typeface="Wingdings" pitchFamily="2" charset="2"/>
              <a:buChar char="ü"/>
            </a:pPr>
            <a:r>
              <a:rPr lang="ar-SA" sz="2800" dirty="0" smtClean="0"/>
              <a:t>الأفراد والمنظمات   </a:t>
            </a:r>
            <a:r>
              <a:rPr lang="en-US" sz="2800" dirty="0" smtClean="0"/>
              <a:t>People and Organization</a:t>
            </a:r>
            <a:r>
              <a:rPr lang="ar-SA" sz="2800" dirty="0" smtClean="0"/>
              <a:t> </a:t>
            </a:r>
          </a:p>
          <a:p>
            <a:pPr rtl="1">
              <a:buFont typeface="Wingdings" pitchFamily="2" charset="2"/>
              <a:buChar char="ü"/>
            </a:pPr>
            <a:r>
              <a:rPr lang="ar-SA" sz="2800" dirty="0" smtClean="0"/>
              <a:t>تمديد برمجيات نظم التخطيط الشامل لموارد المؤسسات  والاتجاهات الجديدة   </a:t>
            </a:r>
            <a:r>
              <a:rPr lang="en-US" sz="2800" dirty="0" smtClean="0"/>
              <a:t>Software     Extensions and Trends</a:t>
            </a:r>
            <a:r>
              <a:rPr lang="ar-SA" sz="2800" dirty="0" smtClean="0"/>
              <a:t> </a:t>
            </a:r>
          </a:p>
          <a:p>
            <a:pPr rtl="1">
              <a:buFont typeface="Wingdings" pitchFamily="2" charset="2"/>
              <a:buChar char="ü"/>
            </a:pPr>
            <a:r>
              <a:rPr lang="ar-SA" sz="2800" dirty="0" smtClean="0"/>
              <a:t>التأثيرات الإدارية  لنظم تخطيط  موارد المؤسسات </a:t>
            </a:r>
            <a:r>
              <a:rPr lang="en-US" sz="2800" dirty="0" smtClean="0"/>
              <a:t>Implications for management</a:t>
            </a:r>
            <a:r>
              <a:rPr lang="ar-SA" sz="2800" dirty="0" smtClean="0"/>
              <a:t> </a:t>
            </a:r>
          </a:p>
          <a:p>
            <a:pPr rtl="1">
              <a:buFont typeface="Wingdings" pitchFamily="2" charset="2"/>
              <a:buChar char="ü"/>
            </a:pPr>
            <a:r>
              <a:rPr lang="ar-SA" sz="2800" dirty="0" smtClean="0"/>
              <a:t>ملخص    </a:t>
            </a:r>
            <a:r>
              <a:rPr lang="en-US" sz="2800" dirty="0" smtClean="0"/>
              <a:t>Summary</a:t>
            </a:r>
            <a:endParaRPr lang="ar-SA" sz="2800" dirty="0" smtClean="0"/>
          </a:p>
          <a:p>
            <a:endParaRPr lang="ar-DZ" sz="2800" dirty="0" smtClean="0"/>
          </a:p>
          <a:p>
            <a:pPr>
              <a:buFont typeface="Wingdings" pitchFamily="2" charset="2"/>
              <a:buChar char="ü"/>
            </a:pPr>
            <a:r>
              <a:rPr lang="ar-DZ" sz="2800" dirty="0" smtClean="0"/>
              <a:t> </a:t>
            </a:r>
            <a:endParaRPr lang="en-US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6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تمهيد عن النظم المتكاملة للمؤسسات </a:t>
            </a:r>
            <a:r>
              <a:rPr lang="en-US" dirty="0"/>
              <a:t>  </a:t>
            </a:r>
            <a:r>
              <a:rPr lang="en-US" dirty="0">
                <a:cs typeface="Arial" pitchFamily="34" charset="0"/>
              </a:rPr>
              <a:t>Preview</a:t>
            </a:r>
          </a:p>
        </p:txBody>
      </p:sp>
      <p:sp>
        <p:nvSpPr>
          <p:cNvPr id="10" name="عنصر نائب للمحتوى 9"/>
          <p:cNvSpPr>
            <a:spLocks noGrp="1"/>
          </p:cNvSpPr>
          <p:nvPr>
            <p:ph idx="1"/>
          </p:nvPr>
        </p:nvSpPr>
        <p:spPr>
          <a:xfrm>
            <a:off x="533400" y="1447800"/>
            <a:ext cx="9372600" cy="4724400"/>
          </a:xfrm>
        </p:spPr>
        <p:txBody>
          <a:bodyPr/>
          <a:lstStyle/>
          <a:p>
            <a:pPr rtl="1">
              <a:buFont typeface="Wingdings" pitchFamily="2" charset="2"/>
              <a:buChar char="ü"/>
            </a:pPr>
            <a:r>
              <a:rPr lang="ar-SA" sz="2800" dirty="0" smtClean="0">
                <a:cs typeface="Arabic Transparent" pitchFamily="2" charset="-78"/>
              </a:rPr>
              <a:t>تشير الدراسات الى أنه خلال الفترة الأولى من تاريخ تنفيذ النظم المتكاملة لتخطيط موارد المؤسسات </a:t>
            </a:r>
            <a:r>
              <a:rPr lang="en-US" sz="2800" dirty="0" smtClean="0">
                <a:cs typeface="Arabic Transparent" pitchFamily="2" charset="-78"/>
              </a:rPr>
              <a:t>ERP </a:t>
            </a:r>
            <a:r>
              <a:rPr lang="ar-SA" sz="2800" dirty="0">
                <a:cs typeface="Arabic Transparent" pitchFamily="2" charset="-78"/>
              </a:rPr>
              <a:t> لم </a:t>
            </a:r>
            <a:r>
              <a:rPr lang="ar-SA" sz="2800" dirty="0" smtClean="0">
                <a:cs typeface="Arabic Transparent" pitchFamily="2" charset="-78"/>
              </a:rPr>
              <a:t>يدرك معظم </a:t>
            </a:r>
            <a:r>
              <a:rPr lang="ar-SA" sz="2800" dirty="0">
                <a:cs typeface="Arabic Transparent" pitchFamily="2" charset="-78"/>
              </a:rPr>
              <a:t>مدراء المؤسسات </a:t>
            </a:r>
            <a:r>
              <a:rPr lang="ar-SA" sz="2800" dirty="0" smtClean="0">
                <a:cs typeface="Arabic Transparent" pitchFamily="2" charset="-78"/>
              </a:rPr>
              <a:t>تماما حجم المشاكل التي يجب على المنظمة اعتبارها :</a:t>
            </a:r>
          </a:p>
          <a:p>
            <a:pPr marL="457200" indent="-457200" rtl="1">
              <a:buFont typeface="Arial" pitchFamily="34" charset="0"/>
              <a:buChar char="•"/>
            </a:pPr>
            <a:r>
              <a:rPr lang="ar-SA" sz="2000" dirty="0" smtClean="0">
                <a:cs typeface="Arabic Transparent" pitchFamily="2" charset="-78"/>
              </a:rPr>
              <a:t>قبل الشروع  في </a:t>
            </a:r>
            <a:r>
              <a:rPr lang="ar-SA" sz="2000" dirty="0">
                <a:cs typeface="Arabic Transparent" pitchFamily="2" charset="-78"/>
              </a:rPr>
              <a:t>تنفيذ النظم المتكاملة لتخطيط موارد المؤسسات </a:t>
            </a:r>
            <a:endParaRPr lang="ar-SA" sz="2000" dirty="0" smtClean="0">
              <a:cs typeface="Arabic Transparent" pitchFamily="2" charset="-78"/>
            </a:endParaRPr>
          </a:p>
          <a:p>
            <a:pPr marL="457200" indent="-457200" rtl="1">
              <a:buFont typeface="Arial" pitchFamily="34" charset="0"/>
              <a:buChar char="•"/>
            </a:pPr>
            <a:r>
              <a:rPr lang="ar-SA" sz="2000" dirty="0" smtClean="0">
                <a:cs typeface="Arabic Transparent" pitchFamily="2" charset="-78"/>
              </a:rPr>
              <a:t>خلال فترة التنفيذ</a:t>
            </a:r>
          </a:p>
          <a:p>
            <a:pPr marL="457200" indent="-457200" rtl="1">
              <a:buFont typeface="Arial" pitchFamily="34" charset="0"/>
              <a:buChar char="•"/>
            </a:pPr>
            <a:r>
              <a:rPr lang="ar-SA" sz="2000" dirty="0" smtClean="0">
                <a:cs typeface="Arabic Transparent" pitchFamily="2" charset="-78"/>
              </a:rPr>
              <a:t>خلال فترة ما بعد التنفيذ  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sz="2800" dirty="0" smtClean="0">
                <a:cs typeface="Arabic Transparent" pitchFamily="2" charset="-78"/>
              </a:rPr>
              <a:t>تختلف النظم </a:t>
            </a:r>
            <a:r>
              <a:rPr lang="ar-SA" sz="2800" dirty="0">
                <a:cs typeface="Arabic Transparent" pitchFamily="2" charset="-78"/>
              </a:rPr>
              <a:t>المتكاملة لتخطيط موارد المؤسسات </a:t>
            </a:r>
            <a:r>
              <a:rPr lang="ar-SA" sz="2800" dirty="0" smtClean="0">
                <a:cs typeface="Arabic Transparent" pitchFamily="2" charset="-78"/>
              </a:rPr>
              <a:t>عن النظم التقليدية (المألوفة) مثل مايكروسوفت أوفيس إلخ ..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sz="2800" dirty="0" smtClean="0">
                <a:cs typeface="Arabic Transparent" pitchFamily="2" charset="-78"/>
              </a:rPr>
              <a:t>لا توجد طريقة </a:t>
            </a:r>
            <a:r>
              <a:rPr lang="ar-SA" sz="2800" dirty="0">
                <a:cs typeface="Arabic Transparent" pitchFamily="2" charset="-78"/>
              </a:rPr>
              <a:t>مختصرة ومبسطة تمكن من تنفيذ النظم المتكاملة لتخطيط موارد المؤسسات </a:t>
            </a:r>
            <a:endParaRPr lang="ar-SA" sz="2800" dirty="0" smtClean="0">
              <a:cs typeface="Arabic Transparent" pitchFamily="2" charset="-78"/>
            </a:endParaRPr>
          </a:p>
          <a:p>
            <a:pPr marL="0" indent="0" rtl="1"/>
            <a:endParaRPr lang="ar-SA" sz="2800" dirty="0">
              <a:cs typeface="Arabic Transparent" pitchFamily="2" charset="-78"/>
            </a:endParaRPr>
          </a:p>
          <a:p>
            <a:pPr marL="0" indent="0"/>
            <a:endParaRPr lang="ar-SA" sz="2800" dirty="0" smtClean="0">
              <a:cs typeface="Arabic Transparent" pitchFamily="2" charset="-78"/>
            </a:endParaRPr>
          </a:p>
          <a:p>
            <a:pPr>
              <a:buFont typeface="Wingdings" pitchFamily="2" charset="2"/>
              <a:buChar char="ü"/>
            </a:pPr>
            <a:endParaRPr lang="ar-DZ" sz="2800" dirty="0" smtClean="0"/>
          </a:p>
          <a:p>
            <a:endParaRPr lang="en-US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7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>
                <a:latin typeface="Calibri" pitchFamily="34" charset="0"/>
              </a:rPr>
              <a:t>نظم المؤسسات المستعملة داخل المنظمات </a:t>
            </a:r>
            <a:r>
              <a:rPr lang="en-US" dirty="0">
                <a:latin typeface="Calibri" pitchFamily="34" charset="0"/>
              </a:rPr>
              <a:t>  Enterprise Systems in Organizations</a:t>
            </a:r>
          </a:p>
        </p:txBody>
      </p:sp>
      <p:sp>
        <p:nvSpPr>
          <p:cNvPr id="10" name="عنصر نائب للمحتوى 9"/>
          <p:cNvSpPr>
            <a:spLocks noGrp="1"/>
          </p:cNvSpPr>
          <p:nvPr>
            <p:ph idx="1"/>
          </p:nvPr>
        </p:nvSpPr>
        <p:spPr>
          <a:xfrm>
            <a:off x="533400" y="1447800"/>
            <a:ext cx="9372600" cy="4724400"/>
          </a:xfrm>
        </p:spPr>
        <p:txBody>
          <a:bodyPr/>
          <a:lstStyle/>
          <a:p>
            <a:pPr rtl="1">
              <a:buFont typeface="Wingdings" pitchFamily="2" charset="2"/>
              <a:buChar char="ü"/>
            </a:pPr>
            <a:r>
              <a:rPr lang="ar-SA" sz="2800" dirty="0" smtClean="0">
                <a:cs typeface="Arabic Transparent" pitchFamily="2" charset="-78"/>
              </a:rPr>
              <a:t>لقد اصبحت المنظمات أكثر تعقيدا وبالتالي لا يمكن  لنظام معلومات واحد تلبية احتياجاتها 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sz="2800" dirty="0" smtClean="0">
                <a:cs typeface="Arabic Transparent" pitchFamily="2" charset="-78"/>
              </a:rPr>
              <a:t>تعتبر نظم المعلومات عنصرا مهما في المنظمات الناجحة  حاليا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sz="2800" dirty="0" smtClean="0">
                <a:cs typeface="Arabic Transparent" pitchFamily="2" charset="-78"/>
              </a:rPr>
              <a:t>يمكن تقسيم  الإدارة إلى  3 مستويات:</a:t>
            </a:r>
          </a:p>
          <a:p>
            <a:pPr marL="457200" indent="-457200" rtl="1">
              <a:buFont typeface="Courier New" pitchFamily="49" charset="0"/>
              <a:buChar char="o"/>
            </a:pPr>
            <a:r>
              <a:rPr lang="ar-SA" sz="2800" dirty="0" smtClean="0">
                <a:cs typeface="Arabic Transparent" pitchFamily="2" charset="-78"/>
              </a:rPr>
              <a:t>المستوى الاستراتيجي</a:t>
            </a:r>
          </a:p>
          <a:p>
            <a:pPr marL="457200" indent="-457200" rtl="1">
              <a:buFont typeface="Courier New" pitchFamily="49" charset="0"/>
              <a:buChar char="o"/>
            </a:pPr>
            <a:r>
              <a:rPr lang="ar-SA" sz="2800" dirty="0" smtClean="0">
                <a:cs typeface="Arabic Transparent" pitchFamily="2" charset="-78"/>
              </a:rPr>
              <a:t>المستوى الوسطي</a:t>
            </a:r>
          </a:p>
          <a:p>
            <a:pPr marL="457200" indent="-457200" rtl="1">
              <a:buFont typeface="Courier New" pitchFamily="49" charset="0"/>
              <a:buChar char="o"/>
            </a:pPr>
            <a:r>
              <a:rPr lang="ar-SA" sz="2800" dirty="0" smtClean="0">
                <a:cs typeface="Arabic Transparent" pitchFamily="2" charset="-78"/>
              </a:rPr>
              <a:t>المستوى التشغيلي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sz="2800" dirty="0" smtClean="0">
                <a:cs typeface="Arabic Transparent" pitchFamily="2" charset="-78"/>
              </a:rPr>
              <a:t>توفر نظم المعلومات مستوى عالي من </a:t>
            </a:r>
            <a:r>
              <a:rPr lang="ar-SA" sz="2800" dirty="0" err="1" smtClean="0">
                <a:cs typeface="Arabic Transparent" pitchFamily="2" charset="-78"/>
              </a:rPr>
              <a:t>الأتمتة</a:t>
            </a:r>
            <a:r>
              <a:rPr lang="ar-SA" sz="2800" dirty="0" smtClean="0">
                <a:cs typeface="Arabic Transparent" pitchFamily="2" charset="-78"/>
              </a:rPr>
              <a:t>  لتدعيم العمليات مثل:</a:t>
            </a:r>
          </a:p>
          <a:p>
            <a:pPr marL="457200" indent="-457200" rtl="1">
              <a:buFont typeface="Arial" pitchFamily="34" charset="0"/>
              <a:buChar char="•"/>
            </a:pPr>
            <a:r>
              <a:rPr lang="ar-SA" sz="2800" dirty="0" smtClean="0">
                <a:cs typeface="Arabic Transparent" pitchFamily="2" charset="-78"/>
              </a:rPr>
              <a:t>المحاسبة    • </a:t>
            </a:r>
            <a:r>
              <a:rPr lang="ar-SA" sz="2800" dirty="0">
                <a:cs typeface="Arabic Transparent" pitchFamily="2" charset="-78"/>
              </a:rPr>
              <a:t>المالية </a:t>
            </a:r>
            <a:r>
              <a:rPr lang="ar-SA" sz="2800" dirty="0" smtClean="0">
                <a:cs typeface="Arabic Transparent" pitchFamily="2" charset="-78"/>
              </a:rPr>
              <a:t>     • إدارة الموارد البشرية       • التسويق    • العمليات </a:t>
            </a:r>
          </a:p>
          <a:p>
            <a:pPr marL="0" indent="0"/>
            <a:endParaRPr lang="ar-SA" sz="2800" dirty="0">
              <a:cs typeface="Arabic Transparent" pitchFamily="2" charset="-78"/>
            </a:endParaRPr>
          </a:p>
          <a:p>
            <a:pPr marL="0" indent="0"/>
            <a:endParaRPr lang="ar-SA" sz="2800" dirty="0" smtClean="0">
              <a:cs typeface="Arabic Transparent" pitchFamily="2" charset="-78"/>
            </a:endParaRPr>
          </a:p>
          <a:p>
            <a:pPr>
              <a:buFont typeface="Wingdings" pitchFamily="2" charset="2"/>
              <a:buChar char="ü"/>
            </a:pPr>
            <a:endParaRPr lang="ar-DZ" sz="2800" dirty="0" smtClean="0"/>
          </a:p>
          <a:p>
            <a:endParaRPr lang="en-US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8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050938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latin typeface="Calibri" pitchFamily="34" charset="0"/>
              </a:rPr>
              <a:t>الهرم الإداري مع المتطلبات المعلوماتية للمنظمة </a:t>
            </a:r>
            <a:r>
              <a:rPr lang="en-US" sz="2800" dirty="0"/>
              <a:t>Management Pyramid with Information Requirements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9</a:t>
            </a:fld>
            <a:endParaRPr lang="en-US" smtClean="0">
              <a:cs typeface="Arial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515550879"/>
              </p:ext>
            </p:extLst>
          </p:nvPr>
        </p:nvGraphicFramePr>
        <p:xfrm>
          <a:off x="1295400" y="1676400"/>
          <a:ext cx="7599363" cy="4525963"/>
        </p:xfrm>
        <a:graphic>
          <a:graphicData uri="http://schemas.openxmlformats.org/presentationml/2006/ole">
            <p:oleObj spid="_x0000_s1054" name="Photo Editor Photo" r:id="rId4" imgW="8047417" imgH="4793395" progId="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323043788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5751</TotalTime>
  <Words>1716</Words>
  <Application>Microsoft Office PowerPoint</Application>
  <PresentationFormat>A4 Paper (210x297 mm)‎</PresentationFormat>
  <Paragraphs>253</Paragraphs>
  <Slides>36</Slides>
  <Notes>29</Notes>
  <HiddenSlides>0</HiddenSlides>
  <MMClips>0</MMClips>
  <ScaleCrop>false</ScaleCrop>
  <HeadingPairs>
    <vt:vector size="6" baseType="variant">
      <vt:variant>
        <vt:lpstr>سمة</vt:lpstr>
      </vt:variant>
      <vt:variant>
        <vt:i4>1</vt:i4>
      </vt:variant>
      <vt:variant>
        <vt:lpstr>خوادم OLE مضمنة</vt:lpstr>
      </vt:variant>
      <vt:variant>
        <vt:i4>1</vt:i4>
      </vt:variant>
      <vt:variant>
        <vt:lpstr>عناوين الشرائح</vt:lpstr>
      </vt:variant>
      <vt:variant>
        <vt:i4>36</vt:i4>
      </vt:variant>
    </vt:vector>
  </HeadingPairs>
  <TitlesOfParts>
    <vt:vector size="38" baseType="lpstr">
      <vt:lpstr>Theme1</vt:lpstr>
      <vt:lpstr>Photo Editor Photo</vt:lpstr>
      <vt:lpstr>الشريحة 1</vt:lpstr>
      <vt:lpstr>المحاضرة الأولى</vt:lpstr>
      <vt:lpstr>عناصر المحاضرة (1 من 4)</vt:lpstr>
      <vt:lpstr>عناصر المحاضرة (2 من 4)</vt:lpstr>
      <vt:lpstr>عناصر المحاضرة (3 من 4)</vt:lpstr>
      <vt:lpstr>عناصر المحاضرة (4 من 4)</vt:lpstr>
      <vt:lpstr>تمهيد عن النظم المتكاملة للمؤسسات   Preview</vt:lpstr>
      <vt:lpstr>نظم المؤسسات المستعملة داخل المنظمات   Enterprise Systems in Organizations</vt:lpstr>
      <vt:lpstr>الهرم الإداري مع المتطلبات المعلوماتية للمنظمة Management Pyramid with Information Requirements</vt:lpstr>
      <vt:lpstr>مستودعات المعلومات وتكامل النظم    Information Silos and Systems Integration</vt:lpstr>
      <vt:lpstr>نظم التخطيط  الشامل لموارد المؤسسات   Enterprise Resource Planning Systems </vt:lpstr>
      <vt:lpstr>نظم التخطيط  الشامل لموارد المؤسسات   Enterprise Resource Planning Systems </vt:lpstr>
      <vt:lpstr>نظم التخطيط  الشامل لموارد المؤسسات   Enterprise Resource Planning Systems </vt:lpstr>
      <vt:lpstr>مراحل  تطور نظم التخطيط الشامل لموارد المؤسسات  Evolution of ERP Systems </vt:lpstr>
      <vt:lpstr>إجراءات العمل ونظم التخطيط الشامل  Business Processes and ERP</vt:lpstr>
      <vt:lpstr> مكونات نظم التخطيط الشامل المتكاملة لموارد المؤسسات   ERP Systems Components  </vt:lpstr>
      <vt:lpstr> مكونات نظم التخطيط الشامل المتكاملة لموارد المؤسسات   ERP Systems Components  </vt:lpstr>
      <vt:lpstr> تكامل مكونات نظم التخطيط الشامل المتكاملة لموارد المؤسسات ERP Components Integration  </vt:lpstr>
      <vt:lpstr>معمارية نظم التخطيط الشامل لموارد المؤسسات   ERP Architecture</vt:lpstr>
      <vt:lpstr>مثال عن معمارية نظم التخطيط الشامل لموارد المؤسسات    في حالة جامعة كبيرة    Example of Architecture of ERP at Large University</vt:lpstr>
      <vt:lpstr>المعمارية المنطقية  لنظم التخطيط الشامل لموارد المؤسسات Logical Architecture of an ERP System</vt:lpstr>
      <vt:lpstr> مثال عن المعمارية متعددة المستويات لنظم التخطيط الشامل لموارد المؤسسات Tiered Architecture Example of ERP System</vt:lpstr>
      <vt:lpstr>مقارنة بين نظم الإدارة الإلكترونية ونظم التخطيط الشامل لموارد المؤسسات   E-Business and ERP</vt:lpstr>
      <vt:lpstr>مقارنة بين نظم الإدارة الإلكترونية ونظم التخطيط الشامل لموارد المؤسسات   E-Business and ERP</vt:lpstr>
      <vt:lpstr>الفوائد النظامية لنظم التخطيط الشامل لموارد المؤسسات   System Benefits of an ERP System</vt:lpstr>
      <vt:lpstr>حدود  نظم التخطيط الشامل لموارد المؤسسات   System Limitations of an ERP System</vt:lpstr>
      <vt:lpstr>حدود  نظم التخطيط الشامل لموارد المؤسسات   System Limitations of an ERP System</vt:lpstr>
      <vt:lpstr>الفوائد التجارية نظم التخطيط الشامل لموارد المؤسسات   Business Benefits of an ERP System</vt:lpstr>
      <vt:lpstr>الحدود التجارية نظم التخطيط الشامل لموارد المؤسسات   Business Limitations of an ERP System</vt:lpstr>
      <vt:lpstr> تنفيذ نظم التخطيط الشامل لموارد المؤسسات (ادارة العمليات التجارية)   ERP Implementation (Business Process Management)</vt:lpstr>
      <vt:lpstr> تنفيذ نظم التخطيط الشامل لموارد المؤسسات (دورة حياة النظام)   ERP Implementation (ERP Life Cycle)</vt:lpstr>
      <vt:lpstr> تنفيذ نظم التخطيط الشامل لموارد المؤسسات (دورة حياة النظام)   ERP Implementation (ERP Life Cycle)</vt:lpstr>
      <vt:lpstr> تنفيذ نظم التخطيط الشامل لموارد المؤسسات (دورة حياة النظام)   ERP Implementation (ERP Life Cycle)</vt:lpstr>
      <vt:lpstr> تنفيذ نظم التخطيط الشامل لموارد المؤسسات (دورة حياة النظام)   ERP Implementation (ERP Life Cycle)</vt:lpstr>
      <vt:lpstr> اختيار البرمجيات والباعة  Software and Vendor Selection</vt:lpstr>
      <vt:lpstr>الشريحة 36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nader darawsheh</dc:creator>
  <cp:lastModifiedBy>balsabbgh</cp:lastModifiedBy>
  <cp:revision>393</cp:revision>
  <cp:lastPrinted>2012-09-13T04:46:11Z</cp:lastPrinted>
  <dcterms:created xsi:type="dcterms:W3CDTF">2009-10-14T19:14:34Z</dcterms:created>
  <dcterms:modified xsi:type="dcterms:W3CDTF">2012-09-13T06:59:35Z</dcterms:modified>
</cp:coreProperties>
</file>