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5" r:id="rId1"/>
  </p:sldMasterIdLst>
  <p:notesMasterIdLst>
    <p:notesMasterId r:id="rId30"/>
  </p:notesMasterIdLst>
  <p:sldIdLst>
    <p:sldId id="256" r:id="rId2"/>
    <p:sldId id="257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0" r:id="rId27"/>
    <p:sldId id="291" r:id="rId28"/>
    <p:sldId id="266" r:id="rId29"/>
  </p:sldIdLst>
  <p:sldSz cx="9906000" cy="6858000" type="A4"/>
  <p:notesSz cx="6881813" cy="92964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66"/>
    <a:srgbClr val="FF3300"/>
    <a:srgbClr val="009900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98" autoAdjust="0"/>
    <p:restoredTop sz="83255" autoAdjust="0"/>
  </p:normalViewPr>
  <p:slideViewPr>
    <p:cSldViewPr>
      <p:cViewPr>
        <p:scale>
          <a:sx n="75" d="100"/>
          <a:sy n="75" d="100"/>
        </p:scale>
        <p:origin x="-468" y="-7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68AF232-A92C-4B65-AB23-E9C8A09A762E}" type="datetimeFigureOut">
              <a:rPr lang="en-US"/>
              <a:pPr>
                <a:defRPr/>
              </a:pPr>
              <a:t>10/11/2012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696913"/>
            <a:ext cx="503396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rtl="0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3DAADA17-2483-4889-B59F-1BBCA3C30F9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57203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74564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74564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74564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74564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7456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2964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74564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74564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74564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74564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74564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74564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7456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5" name="Rectangle 9"/>
          <p:cNvSpPr/>
          <p:nvPr/>
        </p:nvSpPr>
        <p:spPr>
          <a:xfrm>
            <a:off x="0" y="2133600"/>
            <a:ext cx="2667000" cy="1447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1"/>
          <p:cNvSpPr/>
          <p:nvPr/>
        </p:nvSpPr>
        <p:spPr>
          <a:xfrm>
            <a:off x="7239000" y="2133600"/>
            <a:ext cx="2667000" cy="1447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927600" y="6356350"/>
            <a:ext cx="482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6AE43-3E08-4616-98C4-136B1E9FD18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extBox 6"/>
          <p:cNvSpPr txBox="1"/>
          <p:nvPr userDrawn="1"/>
        </p:nvSpPr>
        <p:spPr>
          <a:xfrm>
            <a:off x="5029200" y="4724400"/>
            <a:ext cx="1533525" cy="36988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د. خالد سعيد خليل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CD6AD-061D-46E4-AE3F-FBD5C686293F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22CE3D-7C42-4041-A569-8159773A4A57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0" y="2133600"/>
            <a:ext cx="2667000" cy="144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7239000" y="2133600"/>
            <a:ext cx="2667000" cy="144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TextBox 6"/>
          <p:cNvSpPr txBox="1"/>
          <p:nvPr userDrawn="1"/>
        </p:nvSpPr>
        <p:spPr>
          <a:xfrm>
            <a:off x="5029200" y="4724400"/>
            <a:ext cx="1533525" cy="36988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د. خالد سعيد خليل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>
            <a:lvl1pPr algn="ctr" rtl="1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85988" y="6356350"/>
            <a:ext cx="482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6AE43-3E08-4616-98C4-136B1E9FD18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915400" cy="1143000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5025242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C7BCF-B514-4FDA-BD5D-B01C5F4DF2F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1pPr>
            <a:lvl2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2pPr>
            <a:lvl3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3pPr>
            <a:lvl4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4pPr>
            <a:lvl5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 dirty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5025242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11"/>
          <p:cNvCxnSpPr/>
          <p:nvPr userDrawn="1"/>
        </p:nvCxnSpPr>
        <p:spPr>
          <a:xfrm>
            <a:off x="152400" y="1371600"/>
            <a:ext cx="9559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F7CB2-BE03-4402-9FD0-12AA0632DEEA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0268F-3024-4A02-9424-3C9CE2A9FDE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EG" smtClean="0"/>
              <a:t>العنوان الرئيسي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EG" smtClean="0"/>
              <a:t>المحتوى المستوى الأول</a:t>
            </a:r>
            <a:endParaRPr lang="en-US" smtClean="0"/>
          </a:p>
          <a:p>
            <a:pPr lvl="1"/>
            <a:r>
              <a:rPr lang="ar-EG" smtClean="0"/>
              <a:t>المحتوى المستوى الثاني</a:t>
            </a:r>
            <a:endParaRPr lang="en-US" smtClean="0"/>
          </a:p>
          <a:p>
            <a:pPr lvl="2"/>
            <a:r>
              <a:rPr lang="ar-EG" smtClean="0"/>
              <a:t>المحتوى المستوى الثالث</a:t>
            </a:r>
            <a:endParaRPr lang="en-US" smtClean="0"/>
          </a:p>
          <a:p>
            <a:pPr lvl="3"/>
            <a:r>
              <a:rPr lang="ar-EG" smtClean="0"/>
              <a:t>المحتوى المستوى الرابع</a:t>
            </a:r>
            <a:endParaRPr lang="en-US" smtClean="0"/>
          </a:p>
          <a:p>
            <a:pPr lvl="4"/>
            <a:r>
              <a:rPr lang="ar-EG" smtClean="0"/>
              <a:t>المحتوى المستوى الخامس</a:t>
            </a:r>
            <a:endParaRPr lang="en-US" smtClean="0"/>
          </a:p>
        </p:txBody>
      </p:sp>
      <p:sp>
        <p:nvSpPr>
          <p:cNvPr id="10" name="Rectangle 9"/>
          <p:cNvSpPr/>
          <p:nvPr/>
        </p:nvSpPr>
        <p:spPr>
          <a:xfrm>
            <a:off x="0" y="6324600"/>
            <a:ext cx="9906000" cy="533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9" name="Group 7"/>
          <p:cNvGrpSpPr>
            <a:grpSpLocks/>
          </p:cNvGrpSpPr>
          <p:nvPr/>
        </p:nvGrpSpPr>
        <p:grpSpPr bwMode="auto">
          <a:xfrm>
            <a:off x="8610600" y="5791200"/>
            <a:ext cx="941388" cy="914400"/>
            <a:chOff x="5210750" y="1066800"/>
            <a:chExt cx="2976900" cy="3130677"/>
          </a:xfrm>
        </p:grpSpPr>
        <p:sp>
          <p:nvSpPr>
            <p:cNvPr id="13" name="Oval 12"/>
            <p:cNvSpPr/>
            <p:nvPr/>
          </p:nvSpPr>
          <p:spPr>
            <a:xfrm>
              <a:off x="5321191" y="1142893"/>
              <a:ext cx="2766057" cy="29730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037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6376988"/>
            <a:ext cx="5715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>
              <a:defRPr sz="1200" dirty="0">
                <a:solidFill>
                  <a:schemeClr val="bg1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144F2310-6C32-4E4F-9F42-D767CBBD31B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477000" y="6519863"/>
            <a:ext cx="1928813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King Faisal University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745288" y="6291263"/>
            <a:ext cx="1408112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جامعة الملك فيصل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1033" name="Picture 17" descr="logo EDE.pn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04800" y="5791200"/>
            <a:ext cx="838200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>
            <a:off x="914400" y="6581775"/>
            <a:ext cx="3116263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Deanship of E-Learning and Distance Education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182688" y="6291263"/>
            <a:ext cx="27959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عمادة </a:t>
            </a:r>
            <a:r>
              <a:rPr lang="ar-SA" sz="1600" b="1" dirty="0" smtClean="0">
                <a:solidFill>
                  <a:schemeClr val="bg1"/>
                </a:solidFill>
                <a:latin typeface="+mn-lt"/>
                <a:cs typeface="+mn-cs"/>
              </a:rPr>
              <a:t>التعلم الإلكتروني والتعليم </a:t>
            </a: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عن بعد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312984" y="6578367"/>
            <a:ext cx="16594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 smtClean="0">
                <a:solidFill>
                  <a:schemeClr val="bg1"/>
                </a:solidFill>
                <a:latin typeface="+mn-lt"/>
                <a:cs typeface="+mn-cs"/>
              </a:rPr>
              <a:t>د/ أحمد</a:t>
            </a:r>
            <a:r>
              <a:rPr lang="ar-SA" sz="1600" b="1" baseline="0" dirty="0" smtClean="0">
                <a:solidFill>
                  <a:schemeClr val="bg1"/>
                </a:solidFill>
                <a:latin typeface="+mn-lt"/>
                <a:cs typeface="+mn-cs"/>
              </a:rPr>
              <a:t> محمد الشريف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1" name="Rectangle 9"/>
          <p:cNvSpPr/>
          <p:nvPr userDrawn="1"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 userDrawn="1"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3" name="Straight Connector 11"/>
          <p:cNvCxnSpPr/>
          <p:nvPr userDrawn="1"/>
        </p:nvCxnSpPr>
        <p:spPr>
          <a:xfrm>
            <a:off x="152400" y="1371600"/>
            <a:ext cx="9559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  <p:sldLayoutId id="2147483861" r:id="rId12"/>
    <p:sldLayoutId id="2147483863" r:id="rId13"/>
  </p:sldLayoutIdLst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376092"/>
          </a:solidFill>
          <a:latin typeface="+mj-lt"/>
          <a:ea typeface="+mj-ea"/>
          <a:cs typeface="Arial" charset="0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9pPr>
    </p:titleStyle>
    <p:bodyStyle>
      <a:lvl1pPr marL="342900" indent="-3429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Arial" charset="0"/>
        </a:defRPr>
      </a:lvl1pPr>
      <a:lvl2pPr marL="742950" indent="-28575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Arial" charset="0"/>
        </a:defRPr>
      </a:lvl2pPr>
      <a:lvl3pPr marL="1143000" indent="-2286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ar-SA" smtClean="0">
              <a:solidFill>
                <a:srgbClr val="376092"/>
              </a:solidFill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mtClean="0">
              <a:cs typeface="+mn-cs"/>
            </a:endParaRP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32DF563-6BF1-4649-A788-EFDF8B1035AC}" type="slidenum">
              <a:rPr lang="ar-SA" smtClean="0">
                <a:cs typeface="Arial" pitchFamily="34" charset="0"/>
              </a:rPr>
              <a:pPr/>
              <a:t>1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906000" cy="342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51" name="Subtitle 2"/>
          <p:cNvSpPr txBox="1">
            <a:spLocks/>
          </p:cNvSpPr>
          <p:nvPr/>
        </p:nvSpPr>
        <p:spPr bwMode="auto">
          <a:xfrm>
            <a:off x="5562600" y="4648200"/>
            <a:ext cx="40068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EG" sz="2800" b="1">
                <a:solidFill>
                  <a:srgbClr val="898989"/>
                </a:solidFill>
                <a:latin typeface="Calibri" pitchFamily="34" charset="0"/>
              </a:rPr>
              <a:t>نظام التعليم المطور للانتساب</a:t>
            </a:r>
            <a:endParaRPr lang="en-US" sz="2800" b="1">
              <a:solidFill>
                <a:srgbClr val="898989"/>
              </a:solidFill>
              <a:latin typeface="Calibri" pitchFamily="34" charset="0"/>
            </a:endParaRPr>
          </a:p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EG" sz="2600">
                <a:solidFill>
                  <a:srgbClr val="898989"/>
                </a:solidFill>
                <a:latin typeface="Calibri" pitchFamily="34" charset="0"/>
              </a:rPr>
              <a:t>كلية</a:t>
            </a:r>
            <a:r>
              <a:rPr lang="ar-SA" sz="2600">
                <a:solidFill>
                  <a:srgbClr val="898989"/>
                </a:solidFill>
                <a:latin typeface="Calibri" pitchFamily="34" charset="0"/>
              </a:rPr>
              <a:t> إدارة الأعمال</a:t>
            </a:r>
          </a:p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EG" sz="2600">
                <a:solidFill>
                  <a:srgbClr val="898989"/>
                </a:solidFill>
                <a:latin typeface="Calibri" pitchFamily="34" charset="0"/>
              </a:rPr>
              <a:t>قسم</a:t>
            </a:r>
            <a:r>
              <a:rPr lang="ar-SA" sz="2600">
                <a:solidFill>
                  <a:srgbClr val="898989"/>
                </a:solidFill>
                <a:latin typeface="Calibri" pitchFamily="34" charset="0"/>
              </a:rPr>
              <a:t> نظم المعلومات الإدارية</a:t>
            </a:r>
            <a:endParaRPr lang="en-US" sz="2600">
              <a:solidFill>
                <a:srgbClr val="898989"/>
              </a:solidFill>
              <a:latin typeface="Calibri" pitchFamily="34" charset="0"/>
            </a:endParaRPr>
          </a:p>
        </p:txBody>
      </p:sp>
      <p:grpSp>
        <p:nvGrpSpPr>
          <p:cNvPr id="6152" name="Group 7"/>
          <p:cNvGrpSpPr>
            <a:grpSpLocks/>
          </p:cNvGrpSpPr>
          <p:nvPr/>
        </p:nvGrpSpPr>
        <p:grpSpPr bwMode="auto">
          <a:xfrm>
            <a:off x="6494463" y="1981200"/>
            <a:ext cx="2600325" cy="2524125"/>
            <a:chOff x="5210750" y="1066800"/>
            <a:chExt cx="2976900" cy="3130677"/>
          </a:xfrm>
        </p:grpSpPr>
        <p:sp>
          <p:nvSpPr>
            <p:cNvPr id="9" name="Oval 8"/>
            <p:cNvSpPr/>
            <p:nvPr/>
          </p:nvSpPr>
          <p:spPr>
            <a:xfrm>
              <a:off x="5321611" y="1143591"/>
              <a:ext cx="2767900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6157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Freeform 10"/>
          <p:cNvSpPr/>
          <p:nvPr/>
        </p:nvSpPr>
        <p:spPr>
          <a:xfrm>
            <a:off x="0" y="2667000"/>
            <a:ext cx="6091238" cy="1447800"/>
          </a:xfrm>
          <a:custGeom>
            <a:avLst/>
            <a:gdLst>
              <a:gd name="connsiteX0" fmla="*/ 0 w 6814457"/>
              <a:gd name="connsiteY0" fmla="*/ 723900 h 1447800"/>
              <a:gd name="connsiteX1" fmla="*/ 212026 w 6814457"/>
              <a:gd name="connsiteY1" fmla="*/ 212025 h 1447800"/>
              <a:gd name="connsiteX2" fmla="*/ 723901 w 6814457"/>
              <a:gd name="connsiteY2" fmla="*/ 0 h 1447800"/>
              <a:gd name="connsiteX3" fmla="*/ 6090557 w 6814457"/>
              <a:gd name="connsiteY3" fmla="*/ 0 h 1447800"/>
              <a:gd name="connsiteX4" fmla="*/ 6602432 w 6814457"/>
              <a:gd name="connsiteY4" fmla="*/ 212026 h 1447800"/>
              <a:gd name="connsiteX5" fmla="*/ 6814457 w 6814457"/>
              <a:gd name="connsiteY5" fmla="*/ 723901 h 1447800"/>
              <a:gd name="connsiteX6" fmla="*/ 6814457 w 6814457"/>
              <a:gd name="connsiteY6" fmla="*/ 723900 h 1447800"/>
              <a:gd name="connsiteX7" fmla="*/ 6602431 w 6814457"/>
              <a:gd name="connsiteY7" fmla="*/ 1235775 h 1447800"/>
              <a:gd name="connsiteX8" fmla="*/ 6090556 w 6814457"/>
              <a:gd name="connsiteY8" fmla="*/ 1447800 h 1447800"/>
              <a:gd name="connsiteX9" fmla="*/ 723900 w 6814457"/>
              <a:gd name="connsiteY9" fmla="*/ 1447800 h 1447800"/>
              <a:gd name="connsiteX10" fmla="*/ 212025 w 6814457"/>
              <a:gd name="connsiteY10" fmla="*/ 1235774 h 1447800"/>
              <a:gd name="connsiteX11" fmla="*/ 0 w 6814457"/>
              <a:gd name="connsiteY11" fmla="*/ 723899 h 1447800"/>
              <a:gd name="connsiteX12" fmla="*/ 0 w 6814457"/>
              <a:gd name="connsiteY12" fmla="*/ 723900 h 1447800"/>
              <a:gd name="connsiteX0" fmla="*/ 291192 w 7105649"/>
              <a:gd name="connsiteY0" fmla="*/ 723900 h 1447800"/>
              <a:gd name="connsiteX1" fmla="*/ 1015093 w 7105649"/>
              <a:gd name="connsiteY1" fmla="*/ 0 h 1447800"/>
              <a:gd name="connsiteX2" fmla="*/ 6381749 w 7105649"/>
              <a:gd name="connsiteY2" fmla="*/ 0 h 1447800"/>
              <a:gd name="connsiteX3" fmla="*/ 6893624 w 7105649"/>
              <a:gd name="connsiteY3" fmla="*/ 212026 h 1447800"/>
              <a:gd name="connsiteX4" fmla="*/ 7105649 w 7105649"/>
              <a:gd name="connsiteY4" fmla="*/ 723901 h 1447800"/>
              <a:gd name="connsiteX5" fmla="*/ 7105649 w 7105649"/>
              <a:gd name="connsiteY5" fmla="*/ 723900 h 1447800"/>
              <a:gd name="connsiteX6" fmla="*/ 6893623 w 7105649"/>
              <a:gd name="connsiteY6" fmla="*/ 1235775 h 1447800"/>
              <a:gd name="connsiteX7" fmla="*/ 6381748 w 7105649"/>
              <a:gd name="connsiteY7" fmla="*/ 1447800 h 1447800"/>
              <a:gd name="connsiteX8" fmla="*/ 1015092 w 7105649"/>
              <a:gd name="connsiteY8" fmla="*/ 1447800 h 1447800"/>
              <a:gd name="connsiteX9" fmla="*/ 503217 w 7105649"/>
              <a:gd name="connsiteY9" fmla="*/ 1235774 h 1447800"/>
              <a:gd name="connsiteX10" fmla="*/ 291192 w 7105649"/>
              <a:gd name="connsiteY10" fmla="*/ 723899 h 1447800"/>
              <a:gd name="connsiteX11" fmla="*/ 291192 w 7105649"/>
              <a:gd name="connsiteY11" fmla="*/ 723900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212025 w 6814457"/>
              <a:gd name="connsiteY9" fmla="*/ 1235774 h 1447800"/>
              <a:gd name="connsiteX10" fmla="*/ 0 w 6814457"/>
              <a:gd name="connsiteY10" fmla="*/ 723899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303465 w 6814457"/>
              <a:gd name="connsiteY9" fmla="*/ 1327214 h 1447800"/>
              <a:gd name="connsiteX0" fmla="*/ 420436 w 6510992"/>
              <a:gd name="connsiteY0" fmla="*/ 0 h 1447800"/>
              <a:gd name="connsiteX1" fmla="*/ 5787092 w 6510992"/>
              <a:gd name="connsiteY1" fmla="*/ 0 h 1447800"/>
              <a:gd name="connsiteX2" fmla="*/ 6298967 w 6510992"/>
              <a:gd name="connsiteY2" fmla="*/ 212026 h 1447800"/>
              <a:gd name="connsiteX3" fmla="*/ 6510992 w 6510992"/>
              <a:gd name="connsiteY3" fmla="*/ 723901 h 1447800"/>
              <a:gd name="connsiteX4" fmla="*/ 6510992 w 6510992"/>
              <a:gd name="connsiteY4" fmla="*/ 723900 h 1447800"/>
              <a:gd name="connsiteX5" fmla="*/ 6298966 w 6510992"/>
              <a:gd name="connsiteY5" fmla="*/ 1235775 h 1447800"/>
              <a:gd name="connsiteX6" fmla="*/ 5787091 w 6510992"/>
              <a:gd name="connsiteY6" fmla="*/ 1447800 h 1447800"/>
              <a:gd name="connsiteX7" fmla="*/ 420435 w 6510992"/>
              <a:gd name="connsiteY7" fmla="*/ 1447800 h 1447800"/>
              <a:gd name="connsiteX8" fmla="*/ 0 w 6510992"/>
              <a:gd name="connsiteY8" fmla="*/ 1327214 h 1447800"/>
              <a:gd name="connsiteX0" fmla="*/ 1 w 6090557"/>
              <a:gd name="connsiteY0" fmla="*/ 0 h 1447800"/>
              <a:gd name="connsiteX1" fmla="*/ 5366657 w 6090557"/>
              <a:gd name="connsiteY1" fmla="*/ 0 h 1447800"/>
              <a:gd name="connsiteX2" fmla="*/ 5878532 w 6090557"/>
              <a:gd name="connsiteY2" fmla="*/ 212026 h 1447800"/>
              <a:gd name="connsiteX3" fmla="*/ 6090557 w 6090557"/>
              <a:gd name="connsiteY3" fmla="*/ 723901 h 1447800"/>
              <a:gd name="connsiteX4" fmla="*/ 6090557 w 6090557"/>
              <a:gd name="connsiteY4" fmla="*/ 723900 h 1447800"/>
              <a:gd name="connsiteX5" fmla="*/ 5878531 w 6090557"/>
              <a:gd name="connsiteY5" fmla="*/ 1235775 h 1447800"/>
              <a:gd name="connsiteX6" fmla="*/ 5366656 w 6090557"/>
              <a:gd name="connsiteY6" fmla="*/ 1447800 h 1447800"/>
              <a:gd name="connsiteX7" fmla="*/ 0 w 6090557"/>
              <a:gd name="connsiteY7" fmla="*/ 144780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0557" h="1447800">
                <a:moveTo>
                  <a:pt x="1" y="0"/>
                </a:moveTo>
                <a:lnTo>
                  <a:pt x="5366657" y="0"/>
                </a:lnTo>
                <a:cubicBezTo>
                  <a:pt x="5558647" y="0"/>
                  <a:pt x="5742774" y="76268"/>
                  <a:pt x="5878532" y="212026"/>
                </a:cubicBezTo>
                <a:cubicBezTo>
                  <a:pt x="6014289" y="347784"/>
                  <a:pt x="6090557" y="531911"/>
                  <a:pt x="6090557" y="723901"/>
                </a:cubicBezTo>
                <a:lnTo>
                  <a:pt x="6090557" y="723900"/>
                </a:lnTo>
                <a:cubicBezTo>
                  <a:pt x="6090557" y="915890"/>
                  <a:pt x="6014289" y="1100017"/>
                  <a:pt x="5878531" y="1235775"/>
                </a:cubicBezTo>
                <a:cubicBezTo>
                  <a:pt x="5742773" y="1371533"/>
                  <a:pt x="5558646" y="1447800"/>
                  <a:pt x="5366656" y="1447800"/>
                </a:cubicBezTo>
                <a:lnTo>
                  <a:pt x="0" y="1447800"/>
                </a:ln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54" name="Title 1"/>
          <p:cNvSpPr txBox="1">
            <a:spLocks/>
          </p:cNvSpPr>
          <p:nvPr/>
        </p:nvSpPr>
        <p:spPr bwMode="auto">
          <a:xfrm>
            <a:off x="457200" y="2819400"/>
            <a:ext cx="5105400" cy="15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lnSpc>
                <a:spcPct val="80000"/>
              </a:lnSpc>
            </a:pPr>
            <a:r>
              <a:rPr lang="ar-SA" sz="3700" b="1" dirty="0" smtClean="0">
                <a:solidFill>
                  <a:srgbClr val="376092"/>
                </a:solidFill>
                <a:latin typeface="AYM Wadiy S_U normal."/>
                <a:cs typeface="Times New Roman" pitchFamily="18" charset="0"/>
              </a:rPr>
              <a:t>النظم المتكاملة للمؤسسات </a:t>
            </a:r>
          </a:p>
          <a:p>
            <a:pPr algn="l">
              <a:lnSpc>
                <a:spcPct val="80000"/>
              </a:lnSpc>
            </a:pPr>
            <a:r>
              <a:rPr lang="ar-SA" sz="2600" b="1" dirty="0" smtClean="0">
                <a:solidFill>
                  <a:srgbClr val="7F7F7F"/>
                </a:solidFill>
                <a:latin typeface="Calibri" pitchFamily="34" charset="0"/>
                <a:cs typeface="Times New Roman" pitchFamily="18" charset="0"/>
              </a:rPr>
              <a:t>د</a:t>
            </a:r>
            <a:r>
              <a:rPr lang="ar-SA" sz="2600" b="1" dirty="0">
                <a:solidFill>
                  <a:srgbClr val="7F7F7F"/>
                </a:solidFill>
                <a:latin typeface="Calibri" pitchFamily="34" charset="0"/>
                <a:cs typeface="Times New Roman" pitchFamily="18" charset="0"/>
              </a:rPr>
              <a:t>. أحمد محمد الشريف</a:t>
            </a:r>
            <a:endParaRPr lang="en-US" sz="2600" b="1" dirty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6155" name="Slide Number Placeholder 10"/>
          <p:cNvSpPr txBox="1">
            <a:spLocks/>
          </p:cNvSpPr>
          <p:nvPr/>
        </p:nvSpPr>
        <p:spPr bwMode="auto">
          <a:xfrm>
            <a:off x="381000" y="6405563"/>
            <a:ext cx="2311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rtl="0"/>
            <a:fld id="{D3AFDE04-9E13-4098-9D71-DE8B5A55B69D}" type="slidenum">
              <a:rPr lang="ar-SA" sz="1200">
                <a:solidFill>
                  <a:schemeClr val="bg1"/>
                </a:solidFill>
                <a:latin typeface="Calibri" pitchFamily="34" charset="0"/>
              </a:rPr>
              <a:pPr rtl="0"/>
              <a:t>1</a:t>
            </a:fld>
            <a:endParaRPr lang="en-US" sz="12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الموارد البشرية</a:t>
            </a:r>
          </a:p>
          <a:p>
            <a:pPr marL="457200" indent="-457200" rtl="1">
              <a:buFontTx/>
              <a:buChar char="-"/>
            </a:pPr>
            <a:r>
              <a:rPr lang="ar-SA" b="1" dirty="0" smtClean="0"/>
              <a:t>المستخدمون النهائيون </a:t>
            </a:r>
            <a:r>
              <a:rPr lang="en-US" b="1" dirty="0" smtClean="0"/>
              <a:t>End Users</a:t>
            </a:r>
            <a:r>
              <a:rPr lang="ar-SA" dirty="0" smtClean="0"/>
              <a:t> وتتمثل هذه الفئة في الموظفين، العملاء، الموردون وآخرون الذين يمكنهم استخدام النظام في المستقبل</a:t>
            </a:r>
          </a:p>
          <a:p>
            <a:pPr marL="457200" indent="-457200" rtl="1">
              <a:buFontTx/>
              <a:buChar char="-"/>
            </a:pPr>
            <a:r>
              <a:rPr lang="ar-SA" b="1" dirty="0" smtClean="0"/>
              <a:t>الاختصاصيون في تقنية المعلومات</a:t>
            </a:r>
            <a:r>
              <a:rPr lang="ar-SA" dirty="0" smtClean="0"/>
              <a:t>: وتتمثل هذه الفئة في مديري قواعد البيانات </a:t>
            </a:r>
            <a:r>
              <a:rPr lang="en-US" dirty="0" smtClean="0"/>
              <a:t>DBA</a:t>
            </a:r>
            <a:r>
              <a:rPr lang="ar-SA" dirty="0" smtClean="0"/>
              <a:t> وفرق الدعم الفني والمبرمجون وفرق إدارة التغيير والمشرفون على الدورات التدريبية وآخرون من قسم تقنية المعلومات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يشمل فريق تنفيذ نظام الــ</a:t>
            </a:r>
            <a:r>
              <a:rPr lang="en-US" dirty="0" smtClean="0">
                <a:cs typeface="Arial" pitchFamily="34" charset="0"/>
              </a:rPr>
              <a:t>ERP</a:t>
            </a:r>
            <a:r>
              <a:rPr lang="ar-SA" dirty="0" smtClean="0">
                <a:cs typeface="Arial" pitchFamily="34" charset="0"/>
              </a:rPr>
              <a:t> عدة مجموعات من قطاع الاعمال </a:t>
            </a:r>
            <a:r>
              <a:rPr lang="en-US" dirty="0" smtClean="0">
                <a:cs typeface="Arial" pitchFamily="34" charset="0"/>
              </a:rPr>
              <a:t>Business</a:t>
            </a:r>
            <a:r>
              <a:rPr lang="ar-SA" dirty="0" smtClean="0">
                <a:cs typeface="Arial" pitchFamily="34" charset="0"/>
              </a:rPr>
              <a:t> والمجالات الوظيفية </a:t>
            </a:r>
            <a:r>
              <a:rPr lang="en-US" dirty="0" smtClean="0">
                <a:cs typeface="Arial" pitchFamily="34" charset="0"/>
              </a:rPr>
              <a:t>Functional Areas</a:t>
            </a:r>
            <a:r>
              <a:rPr lang="ar-SA" dirty="0" smtClean="0">
                <a:cs typeface="Arial" pitchFamily="34" charset="0"/>
              </a:rPr>
              <a:t>  وإدارة التغيير والتطوير وترحيل البيانات ودعم النظام</a:t>
            </a: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10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8" name="Title 6"/>
          <p:cNvSpPr txBox="1">
            <a:spLocks/>
          </p:cNvSpPr>
          <p:nvPr/>
        </p:nvSpPr>
        <p:spPr bwMode="auto">
          <a:xfrm>
            <a:off x="533400" y="152400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400" kern="1200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Arial" charset="0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9pPr>
          </a:lstStyle>
          <a:p>
            <a:pPr rtl="1">
              <a:defRPr/>
            </a:pPr>
            <a:r>
              <a:rPr lang="ar-SA" dirty="0" smtClean="0"/>
              <a:t>مكونات نظم الـــ</a:t>
            </a:r>
            <a:r>
              <a:rPr lang="en-US" dirty="0" smtClean="0"/>
              <a:t>ERP</a:t>
            </a:r>
            <a:r>
              <a:rPr lang="ar-SA" dirty="0" smtClean="0"/>
              <a:t>     </a:t>
            </a:r>
            <a:r>
              <a:rPr lang="en-US" dirty="0" smtClean="0"/>
              <a:t>ERP Components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8934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 lnSpcReduction="20000"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يمكن وصف تكنولوجيا الخوادم الافتراضية </a:t>
            </a:r>
            <a:r>
              <a:rPr lang="en-US" dirty="0"/>
              <a:t>virtual machine (VM) server technology </a:t>
            </a:r>
            <a:r>
              <a:rPr lang="ar-SA" dirty="0" smtClean="0"/>
              <a:t>  بالتقنيات التي تمكن من تشغيل عدة خوادم افتراضية منعزلة عن بعضها البعض  على جهاز فيزيائي واحد  مما يسهم في تعظيم استخدام المعدات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يمكن تشغيل أي خادم افتراضي تم تنصيبه على الخادم الفيزيائي تحت نظام تشغيل خاص به  وبشكل مستقل تماما عن الخوادم الافتراضية الاخرى المنصبة على الخادم الفيزيائي الواحد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النموذجان الاساسيان المستخدمان في التطبيقات الخاصة بالمهام الحرجة  </a:t>
            </a:r>
            <a:r>
              <a:rPr lang="en-US" dirty="0" smtClean="0"/>
              <a:t>Mission Critical</a:t>
            </a:r>
            <a:r>
              <a:rPr lang="ar-SA" dirty="0" smtClean="0"/>
              <a:t> هما: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الافتراضية </a:t>
            </a:r>
            <a:r>
              <a:rPr lang="ar-SA" dirty="0"/>
              <a:t>في  المعدات</a:t>
            </a:r>
            <a:r>
              <a:rPr lang="en-US" dirty="0" smtClean="0"/>
              <a:t>Hardware Virtualization </a:t>
            </a:r>
            <a:r>
              <a:rPr lang="ar-SA" dirty="0" smtClean="0"/>
              <a:t> </a:t>
            </a:r>
          </a:p>
          <a:p>
            <a:pPr marL="457200" lvl="1" indent="-457200" rtl="1">
              <a:buFontTx/>
              <a:buChar char="-"/>
            </a:pPr>
            <a:r>
              <a:rPr lang="ar-SA" dirty="0" smtClean="0"/>
              <a:t>الافتراضية في التوازي  </a:t>
            </a:r>
            <a:r>
              <a:rPr lang="en-US" dirty="0" smtClean="0"/>
              <a:t>   </a:t>
            </a:r>
            <a:r>
              <a:rPr lang="en-US" dirty="0" err="1"/>
              <a:t>Paravirtualization</a:t>
            </a:r>
            <a:endParaRPr lang="en-US" dirty="0"/>
          </a:p>
          <a:p>
            <a:pPr marL="457200" indent="-457200" rtl="1">
              <a:buFontTx/>
              <a:buChar char="-"/>
            </a:pPr>
            <a:endParaRPr lang="ar-SA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11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8" name="Title 6"/>
          <p:cNvSpPr txBox="1">
            <a:spLocks/>
          </p:cNvSpPr>
          <p:nvPr/>
        </p:nvSpPr>
        <p:spPr bwMode="auto">
          <a:xfrm>
            <a:off x="533400" y="152400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400" kern="1200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Arial" charset="0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9pPr>
          </a:lstStyle>
          <a:p>
            <a:pPr rtl="1">
              <a:defRPr/>
            </a:pPr>
            <a:r>
              <a:rPr lang="ar-SA" dirty="0" smtClean="0"/>
              <a:t>نظم الـــ</a:t>
            </a:r>
            <a:r>
              <a:rPr lang="en-US" dirty="0" smtClean="0"/>
              <a:t>ERP</a:t>
            </a:r>
            <a:r>
              <a:rPr lang="ar-SA" dirty="0" smtClean="0"/>
              <a:t>   والافتراضية  </a:t>
            </a:r>
            <a:r>
              <a:rPr lang="en-US" dirty="0"/>
              <a:t>ERP and Virtualization</a:t>
            </a:r>
          </a:p>
        </p:txBody>
      </p:sp>
    </p:spTree>
    <p:extLst>
      <p:ext uri="{BB962C8B-B14F-4D97-AF65-F5344CB8AC3E}">
        <p14:creationId xmlns:p14="http://schemas.microsoft.com/office/powerpoint/2010/main" xmlns="" val="221491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 lnSpcReduction="20000"/>
          </a:bodyPr>
          <a:lstStyle/>
          <a:p>
            <a:pPr rtl="1">
              <a:buFont typeface="Wingdings" pitchFamily="2" charset="2"/>
              <a:buChar char="ü"/>
            </a:pPr>
            <a:r>
              <a:rPr lang="ar-SA" b="1" dirty="0" smtClean="0"/>
              <a:t>شركة مايكروسوفت</a:t>
            </a:r>
            <a:r>
              <a:rPr lang="ar-SA" dirty="0" smtClean="0"/>
              <a:t>: يتوفر لديها خياران هما الخادم الافتراضي لمايكروسفت </a:t>
            </a:r>
            <a:r>
              <a:rPr lang="en-US" dirty="0"/>
              <a:t>Microsoft Virtual Server </a:t>
            </a:r>
            <a:r>
              <a:rPr lang="ar-SA" dirty="0" smtClean="0"/>
              <a:t> والحاسب الافتراضي الشخصي لمايكروسوفت </a:t>
            </a:r>
            <a:r>
              <a:rPr lang="en-US" dirty="0"/>
              <a:t>Microsoft Virtual PC</a:t>
            </a:r>
            <a:r>
              <a:rPr lang="ar-SA" dirty="0" smtClean="0"/>
              <a:t> وتجدر الاشارة  أن مايكروسوفت لا تقوم باختبار أو دعم برمجياتها عندما  يتم تشغيلها مع برمجيات أخرى من موردين غير مايكروسوفت</a:t>
            </a:r>
          </a:p>
          <a:p>
            <a:pPr rtl="1">
              <a:buFont typeface="Wingdings" pitchFamily="2" charset="2"/>
              <a:buChar char="ü"/>
            </a:pPr>
            <a:r>
              <a:rPr lang="ar-SA" b="1" dirty="0" smtClean="0"/>
              <a:t>شركة أوراكل</a:t>
            </a:r>
            <a:r>
              <a:rPr lang="ar-SA" dirty="0" smtClean="0"/>
              <a:t>: مثل شركة مايكروسوفت يتوفر لديها برمجيات أوراكل لإدارة الافتراضية   </a:t>
            </a:r>
            <a:r>
              <a:rPr lang="en-US" dirty="0" smtClean="0"/>
              <a:t>Oracle VM</a:t>
            </a:r>
            <a:r>
              <a:rPr lang="ar-SA" dirty="0" smtClean="0"/>
              <a:t>  المبنية على تكنولوجيا  كزان </a:t>
            </a:r>
            <a:r>
              <a:rPr lang="en-US" dirty="0" err="1" smtClean="0"/>
              <a:t>Xen</a:t>
            </a:r>
            <a:r>
              <a:rPr lang="ar-SA" dirty="0" smtClean="0"/>
              <a:t> ذات المصدر المفتوح والمدعومة من طرف نظم التشغيل لينكس وويندوز </a:t>
            </a:r>
          </a:p>
          <a:p>
            <a:pPr rtl="1">
              <a:buFont typeface="Wingdings" pitchFamily="2" charset="2"/>
              <a:buChar char="ü"/>
            </a:pPr>
            <a:r>
              <a:rPr lang="ar-SA" b="1" dirty="0" smtClean="0"/>
              <a:t>شركة ساب </a:t>
            </a:r>
            <a:r>
              <a:rPr lang="en-US" b="1" dirty="0" smtClean="0"/>
              <a:t>SAP</a:t>
            </a:r>
            <a:r>
              <a:rPr lang="ar-SA" b="1" dirty="0" smtClean="0"/>
              <a:t> : </a:t>
            </a:r>
            <a:r>
              <a:rPr lang="ar-SA" dirty="0" smtClean="0"/>
              <a:t>توفر لعملائها مجموعة من الأدوات وبعض التعديلات التي يجب ادخالها على البرمجيات </a:t>
            </a:r>
            <a:r>
              <a:rPr lang="en-US" dirty="0" smtClean="0"/>
              <a:t>Code Tweaks</a:t>
            </a:r>
            <a:r>
              <a:rPr lang="ar-SA" dirty="0" smtClean="0"/>
              <a:t> بالإضافة الى تقديم الدعم لتمكينهم من تشغيل </a:t>
            </a:r>
            <a:r>
              <a:rPr lang="en-US" dirty="0" smtClean="0"/>
              <a:t>SAP</a:t>
            </a:r>
            <a:r>
              <a:rPr lang="ar-SA" dirty="0" smtClean="0"/>
              <a:t>  بطريقة سلسة</a:t>
            </a:r>
            <a:endParaRPr lang="en-US" dirty="0"/>
          </a:p>
          <a:p>
            <a:pPr marL="457200" indent="-457200" rtl="1">
              <a:buFontTx/>
              <a:buChar char="-"/>
            </a:pPr>
            <a:endParaRPr lang="ar-SA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12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8" name="Title 6"/>
          <p:cNvSpPr txBox="1">
            <a:spLocks/>
          </p:cNvSpPr>
          <p:nvPr/>
        </p:nvSpPr>
        <p:spPr bwMode="auto">
          <a:xfrm>
            <a:off x="533400" y="152400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400" kern="1200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Arial" charset="0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9pPr>
          </a:lstStyle>
          <a:p>
            <a:pPr rtl="1">
              <a:defRPr/>
            </a:pPr>
            <a:r>
              <a:rPr lang="ar-SA" dirty="0" smtClean="0"/>
              <a:t>موردو نظم الـــ</a:t>
            </a:r>
            <a:r>
              <a:rPr lang="en-US" dirty="0" smtClean="0"/>
              <a:t>ERP</a:t>
            </a:r>
            <a:r>
              <a:rPr lang="ar-SA" dirty="0" smtClean="0"/>
              <a:t>   والافتراضية  </a:t>
            </a:r>
            <a:r>
              <a:rPr lang="en-US" dirty="0"/>
              <a:t>ERP </a:t>
            </a:r>
            <a:r>
              <a:rPr lang="en-US" dirty="0" smtClean="0"/>
              <a:t>Vendors and </a:t>
            </a:r>
            <a:r>
              <a:rPr lang="en-US" dirty="0"/>
              <a:t>Virtualization</a:t>
            </a:r>
          </a:p>
        </p:txBody>
      </p:sp>
    </p:spTree>
    <p:extLst>
      <p:ext uri="{BB962C8B-B14F-4D97-AF65-F5344CB8AC3E}">
        <p14:creationId xmlns:p14="http://schemas.microsoft.com/office/powerpoint/2010/main" xmlns="" val="218074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77500" lnSpcReduction="2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/>
              <a:t> </a:t>
            </a:r>
            <a:r>
              <a:rPr lang="ar-SA" dirty="0" smtClean="0"/>
              <a:t>يسمح ترشيد  استعمال المعدات للمنظمة من دمج الخوادم غير المستعملة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يمكن للتموين  من المعدات واستعمالها ان يكون أكثر خفة </a:t>
            </a:r>
            <a:r>
              <a:rPr lang="en-US" dirty="0" smtClean="0"/>
              <a:t>Agile</a:t>
            </a:r>
            <a:r>
              <a:rPr lang="ar-SA" dirty="0" smtClean="0"/>
              <a:t> </a:t>
            </a:r>
            <a:r>
              <a:rPr lang="en-US" dirty="0" smtClean="0"/>
              <a:t>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يمكن للافتراضية تخفيض التكلفة الاجمالية للتملك  </a:t>
            </a:r>
            <a:r>
              <a:rPr lang="en-US" dirty="0" smtClean="0"/>
              <a:t>Total Cost Ownership</a:t>
            </a:r>
            <a:r>
              <a:rPr lang="ar-SA" dirty="0" smtClean="0"/>
              <a:t> </a:t>
            </a:r>
            <a:r>
              <a:rPr lang="en-US" dirty="0" smtClean="0"/>
              <a:t>TCO</a:t>
            </a:r>
            <a:r>
              <a:rPr lang="ar-SA" dirty="0" smtClean="0"/>
              <a:t> في مركز البيانات </a:t>
            </a:r>
            <a:r>
              <a:rPr lang="en-US" dirty="0" smtClean="0"/>
              <a:t>Data Center</a:t>
            </a:r>
            <a:r>
              <a:rPr lang="ar-SA" dirty="0" smtClean="0"/>
              <a:t> </a:t>
            </a:r>
            <a:r>
              <a:rPr lang="en-US" dirty="0" smtClean="0"/>
              <a:t> </a:t>
            </a:r>
            <a:r>
              <a:rPr lang="ar-SA" dirty="0" smtClean="0"/>
              <a:t>  باستخدام التوحيد والاندماج  وذلك من خلال :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تأجيل شراء خوادم جديدة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مساحة أقل لمركز البيانات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تفليص تكاليف الصيانة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تقليص تكاليف الكهرباء والتكييف والكوابل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تكاليف أقل للتعافي من الكوارث </a:t>
            </a:r>
            <a:r>
              <a:rPr lang="en-US" dirty="0" smtClean="0"/>
              <a:t>Disaster</a:t>
            </a:r>
            <a:r>
              <a:rPr lang="ar-SA" dirty="0" smtClean="0"/>
              <a:t> </a:t>
            </a:r>
            <a:r>
              <a:rPr lang="en-US" dirty="0" smtClean="0"/>
              <a:t>Recovery</a:t>
            </a:r>
            <a:r>
              <a:rPr lang="ar-SA" dirty="0" smtClean="0"/>
              <a:t> 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تكاليف أقل فيما يخص نشر الخوادم   </a:t>
            </a:r>
            <a:r>
              <a:rPr lang="en-US" dirty="0" smtClean="0"/>
              <a:t>Server Deployment</a:t>
            </a:r>
            <a:endParaRPr lang="ar-SA" dirty="0" smtClean="0"/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يمكن من  </a:t>
            </a:r>
            <a:r>
              <a:rPr lang="ar-SA" dirty="0"/>
              <a:t>تعزيز استمرارية الاعمال وتوفر الخدمة</a:t>
            </a:r>
          </a:p>
          <a:p>
            <a:pPr marL="0" indent="0" rtl="1"/>
            <a:endParaRPr lang="ar-SA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13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8" name="Title 6"/>
          <p:cNvSpPr txBox="1">
            <a:spLocks/>
          </p:cNvSpPr>
          <p:nvPr/>
        </p:nvSpPr>
        <p:spPr bwMode="auto">
          <a:xfrm>
            <a:off x="533400" y="152400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400" kern="1200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Arial" charset="0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9pPr>
          </a:lstStyle>
          <a:p>
            <a:pPr rtl="1">
              <a:defRPr/>
            </a:pPr>
            <a:r>
              <a:rPr lang="ar-SA" dirty="0" smtClean="0"/>
              <a:t>فوائد لافتراضية  </a:t>
            </a:r>
            <a:r>
              <a:rPr lang="en-US" dirty="0"/>
              <a:t>Benefits of Virtualization</a:t>
            </a:r>
          </a:p>
        </p:txBody>
      </p:sp>
    </p:spTree>
    <p:extLst>
      <p:ext uri="{BB962C8B-B14F-4D97-AF65-F5344CB8AC3E}">
        <p14:creationId xmlns:p14="http://schemas.microsoft.com/office/powerpoint/2010/main" xmlns="" val="240626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التوجه نحو الحصول المزيد من اداء الخادم الفيزيائي وذلك بأنشاء عدد كبير من الآلات الافتراضية مما يشكل مصدر قلق وخاصة عندما يشغل الخادم بطاقاته القصوى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هناك ايضا مخاوف من اختراق الخادم المضيف </a:t>
            </a:r>
            <a:r>
              <a:rPr lang="en-US" dirty="0" smtClean="0"/>
              <a:t>Hypervisor</a:t>
            </a:r>
            <a:r>
              <a:rPr lang="ar-SA" dirty="0" smtClean="0"/>
              <a:t> حيث يمكن الوصول منه الى كل الخوادم الافتراضية  المشغلة  تحته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14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8" name="Title 6"/>
          <p:cNvSpPr txBox="1">
            <a:spLocks/>
          </p:cNvSpPr>
          <p:nvPr/>
        </p:nvSpPr>
        <p:spPr bwMode="auto">
          <a:xfrm>
            <a:off x="533400" y="152400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400" kern="1200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Arial" charset="0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9pPr>
          </a:lstStyle>
          <a:p>
            <a:pPr rtl="1">
              <a:defRPr/>
            </a:pPr>
            <a:r>
              <a:rPr lang="ar-SA" dirty="0" smtClean="0"/>
              <a:t>عوائق لافتراضية </a:t>
            </a:r>
            <a:r>
              <a:rPr lang="en-US" dirty="0"/>
              <a:t>Drawbacks of Virtualization</a:t>
            </a:r>
          </a:p>
        </p:txBody>
      </p:sp>
    </p:spTree>
    <p:extLst>
      <p:ext uri="{BB962C8B-B14F-4D97-AF65-F5344CB8AC3E}">
        <p14:creationId xmlns:p14="http://schemas.microsoft.com/office/powerpoint/2010/main" xmlns="" val="291119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85000" lnSpcReduction="2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تستعمل المكونات البرمجية الإضافية </a:t>
            </a:r>
            <a:r>
              <a:rPr lang="en-US" dirty="0"/>
              <a:t>Add-on software components </a:t>
            </a:r>
            <a:r>
              <a:rPr lang="en-US" dirty="0" smtClean="0"/>
              <a:t> </a:t>
            </a:r>
            <a:r>
              <a:rPr lang="ar-SA" dirty="0" smtClean="0"/>
              <a:t>  إما لتشغيل النظام أو لإضافة وظائف جديدة الى النظام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التكامل مع نظم الــ</a:t>
            </a:r>
            <a:r>
              <a:rPr lang="en-US" dirty="0" smtClean="0"/>
              <a:t>ERP</a:t>
            </a:r>
            <a:r>
              <a:rPr lang="ar-SA" dirty="0" smtClean="0"/>
              <a:t> 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حيث يعني التكامل المشاركة في البينات وعناصر البيانات مباشرة مع نظام الــ</a:t>
            </a:r>
            <a:r>
              <a:rPr lang="en-US" dirty="0" smtClean="0"/>
              <a:t>ERP </a:t>
            </a:r>
            <a:r>
              <a:rPr lang="ar-SA" dirty="0" smtClean="0"/>
              <a:t> دون تكرار البيانات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الشركاء الاستراتيجيون 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يساعدون في حل المشاكل المتعلقة بالتكامل والواجهة مع برمجيات الطرف الثالث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البرمجيات الوسطية   </a:t>
            </a:r>
            <a:r>
              <a:rPr lang="en-US" dirty="0" smtClean="0"/>
              <a:t>Middleware</a:t>
            </a:r>
            <a:r>
              <a:rPr lang="ar-SA" dirty="0" smtClean="0"/>
              <a:t> 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تساعد في تطوير قوعد بيانات التقارير </a:t>
            </a:r>
            <a:r>
              <a:rPr lang="en-US" dirty="0"/>
              <a:t>reporting databases </a:t>
            </a:r>
            <a:r>
              <a:rPr lang="ar-SA" dirty="0" smtClean="0"/>
              <a:t> التي تستعمل وتستخرج وتترجم وتحمل الادوات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الدعم  - ويخص دعم برمجيات الطرف الثالث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15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8" name="Title 6"/>
          <p:cNvSpPr txBox="1">
            <a:spLocks/>
          </p:cNvSpPr>
          <p:nvPr/>
        </p:nvSpPr>
        <p:spPr bwMode="auto">
          <a:xfrm>
            <a:off x="533400" y="152400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400" kern="1200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Arial" charset="0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9pPr>
          </a:lstStyle>
          <a:p>
            <a:pPr rtl="1">
              <a:defRPr/>
            </a:pPr>
            <a:r>
              <a:rPr lang="ar-SA" dirty="0" smtClean="0"/>
              <a:t>برمجيات الطرف الثالث </a:t>
            </a:r>
            <a:r>
              <a:rPr lang="en-US" dirty="0"/>
              <a:t>Third Party Products </a:t>
            </a:r>
          </a:p>
        </p:txBody>
      </p:sp>
    </p:spTree>
    <p:extLst>
      <p:ext uri="{BB962C8B-B14F-4D97-AF65-F5344CB8AC3E}">
        <p14:creationId xmlns:p14="http://schemas.microsoft.com/office/powerpoint/2010/main" xmlns="" val="372075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0" y="1371600"/>
            <a:ext cx="9677400" cy="4648200"/>
          </a:xfrm>
        </p:spPr>
        <p:txBody>
          <a:bodyPr>
            <a:normAutofit fontScale="85000" lnSpcReduction="2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لكي يكون أداء نظم الــ</a:t>
            </a:r>
            <a:r>
              <a:rPr lang="en-US" dirty="0" smtClean="0"/>
              <a:t>ERP</a:t>
            </a:r>
            <a:r>
              <a:rPr lang="ar-SA" dirty="0" smtClean="0"/>
              <a:t> في مستوى التوقعات يجب على مكونات التحديث أو المكونات  الخاصة بالمعاملات </a:t>
            </a:r>
            <a:r>
              <a:rPr lang="en-US" dirty="0"/>
              <a:t>update or transactional component </a:t>
            </a:r>
            <a:r>
              <a:rPr lang="ar-SA" dirty="0" smtClean="0"/>
              <a:t>  وكذلك المكون الخاص بالتقارير أن تستجيب في الوقت المناسب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تتطلب نظم الــ</a:t>
            </a:r>
            <a:r>
              <a:rPr lang="en-US" dirty="0" smtClean="0"/>
              <a:t>ERP </a:t>
            </a:r>
            <a:r>
              <a:rPr lang="ar-SA" dirty="0" smtClean="0"/>
              <a:t> الضخمة نظم قواعد بيانات علائقية متينة </a:t>
            </a:r>
            <a:r>
              <a:rPr lang="en-US" dirty="0"/>
              <a:t>robust relational database system</a:t>
            </a:r>
            <a:r>
              <a:rPr lang="ar-SA" dirty="0" smtClean="0"/>
              <a:t>   مثل </a:t>
            </a:r>
            <a:r>
              <a:rPr lang="en-US" dirty="0"/>
              <a:t>Oracle, DB2, Sybase, Microsoft </a:t>
            </a:r>
            <a:r>
              <a:rPr lang="en-US" dirty="0" smtClean="0"/>
              <a:t>SQL</a:t>
            </a:r>
            <a:r>
              <a:rPr lang="ar-SA" dirty="0" smtClean="0"/>
              <a:t> 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اختيار نظم ادارة قواعد البيانات العلائقية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توفر التطبيقات البرمجية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توفر الاختصاصيين المدربين وذوي المهارات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الوظائف التي توفرها نظم قواعد البيانات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توظيف وإدارة قواعد البيانات </a:t>
            </a:r>
          </a:p>
          <a:p>
            <a:pPr marL="0" indent="0" rtl="1"/>
            <a:r>
              <a:rPr lang="ar-SA" dirty="0" smtClean="0"/>
              <a:t>-من الخيارات المتوفرة توظيف مدراء قواعد البيانات واستشاريين خارجيين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16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8" name="Title 6"/>
          <p:cNvSpPr txBox="1">
            <a:spLocks/>
          </p:cNvSpPr>
          <p:nvPr/>
        </p:nvSpPr>
        <p:spPr bwMode="auto">
          <a:xfrm>
            <a:off x="533400" y="152400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400" kern="1200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Arial" charset="0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9pPr>
          </a:lstStyle>
          <a:p>
            <a:pPr rtl="1">
              <a:defRPr/>
            </a:pPr>
            <a:r>
              <a:rPr lang="ar-SA" sz="4000" dirty="0" smtClean="0"/>
              <a:t>متطلبات النظم المتكاملة لتخطيط موارد المؤسسات من قواعد البيانات  </a:t>
            </a:r>
            <a:r>
              <a:rPr lang="en-US" sz="4000" dirty="0"/>
              <a:t>Database Requirements</a:t>
            </a:r>
          </a:p>
        </p:txBody>
      </p:sp>
    </p:spTree>
    <p:extLst>
      <p:ext uri="{BB962C8B-B14F-4D97-AF65-F5344CB8AC3E}">
        <p14:creationId xmlns:p14="http://schemas.microsoft.com/office/powerpoint/2010/main" xmlns="" val="28923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0" y="1371600"/>
            <a:ext cx="9677400" cy="4648200"/>
          </a:xfrm>
        </p:spPr>
        <p:txBody>
          <a:bodyPr>
            <a:normAutofit fontScale="70000" lnSpcReduction="2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err="1" smtClean="0"/>
              <a:t>الحوكمة</a:t>
            </a:r>
            <a:r>
              <a:rPr lang="ar-SA" dirty="0" smtClean="0"/>
              <a:t> </a:t>
            </a:r>
            <a:r>
              <a:rPr lang="en-US" dirty="0" smtClean="0"/>
              <a:t>Governance   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يجب على </a:t>
            </a:r>
            <a:r>
              <a:rPr lang="ar-SA" dirty="0" err="1" smtClean="0"/>
              <a:t>الحوكمة</a:t>
            </a:r>
            <a:r>
              <a:rPr lang="ar-SA" dirty="0" smtClean="0"/>
              <a:t> ان تعرف وتحدد اللجان وفرق العمل المسئولة عن مختلف مكونات التنفيذ </a:t>
            </a:r>
            <a:r>
              <a:rPr lang="en-US" dirty="0"/>
              <a:t>different components of the </a:t>
            </a:r>
            <a:r>
              <a:rPr lang="en-US" dirty="0" smtClean="0"/>
              <a:t>implementation</a:t>
            </a:r>
            <a:r>
              <a:rPr lang="ar-SA" dirty="0" smtClean="0"/>
              <a:t>   بالإضافة الى تفاعلها وطريقة اتخاذ القرار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المكونات </a:t>
            </a:r>
          </a:p>
          <a:p>
            <a:pPr marL="457200" indent="-457200" rtl="1">
              <a:buFont typeface="Wingdings" pitchFamily="2" charset="2"/>
              <a:buChar char="q"/>
            </a:pPr>
            <a:r>
              <a:rPr lang="ar-SA" dirty="0" smtClean="0"/>
              <a:t>التطوير الفني</a:t>
            </a:r>
          </a:p>
          <a:p>
            <a:pPr marL="457200" indent="-457200" rtl="1">
              <a:buFont typeface="Wingdings" pitchFamily="2" charset="2"/>
              <a:buChar char="q"/>
            </a:pPr>
            <a:r>
              <a:rPr lang="ar-SA" dirty="0" smtClean="0"/>
              <a:t>تنصيب المعدات  والبرمجيات</a:t>
            </a:r>
          </a:p>
          <a:p>
            <a:pPr marL="457200" indent="-457200" rtl="1">
              <a:buFont typeface="Wingdings" pitchFamily="2" charset="2"/>
              <a:buChar char="q"/>
            </a:pPr>
            <a:r>
              <a:rPr lang="ar-SA" dirty="0" smtClean="0"/>
              <a:t>المكونات الوظيفية</a:t>
            </a:r>
          </a:p>
          <a:p>
            <a:pPr marL="457200" indent="-457200" rtl="1">
              <a:buFont typeface="Wingdings" pitchFamily="2" charset="2"/>
              <a:buChar char="q"/>
            </a:pPr>
            <a:r>
              <a:rPr lang="ar-SA" dirty="0" smtClean="0"/>
              <a:t>التواصل وإصدار التقارير</a:t>
            </a:r>
          </a:p>
          <a:p>
            <a:pPr marL="457200" indent="-457200" rtl="1">
              <a:buFont typeface="Wingdings" pitchFamily="2" charset="2"/>
              <a:buChar char="q"/>
            </a:pPr>
            <a:r>
              <a:rPr lang="ar-SA" dirty="0" smtClean="0"/>
              <a:t>إدارة التغيير </a:t>
            </a:r>
          </a:p>
          <a:p>
            <a:pPr marL="457200" indent="-457200" rtl="1">
              <a:buFont typeface="Wingdings" pitchFamily="2" charset="2"/>
              <a:buChar char="q"/>
            </a:pPr>
            <a:r>
              <a:rPr lang="ar-SA" dirty="0" smtClean="0"/>
              <a:t>ادارة المشروع</a:t>
            </a:r>
          </a:p>
          <a:p>
            <a:pPr marL="457200" indent="-457200" rtl="1">
              <a:buFont typeface="Wingdings" pitchFamily="2" charset="2"/>
              <a:buChar char="q"/>
            </a:pPr>
            <a:r>
              <a:rPr lang="ar-SA" dirty="0" smtClean="0"/>
              <a:t>مالكي المشروع والرعاة</a:t>
            </a:r>
          </a:p>
          <a:p>
            <a:pPr marL="457200" indent="-457200" rtl="1">
              <a:buFont typeface="Wingdings" pitchFamily="2" charset="2"/>
              <a:buChar char="q"/>
            </a:pPr>
            <a:r>
              <a:rPr lang="ar-SA" dirty="0" smtClean="0"/>
              <a:t>ادارة ميزانية المشروع</a:t>
            </a:r>
          </a:p>
          <a:p>
            <a:pPr marL="457200" lvl="2" indent="-457200" rtl="1">
              <a:buFont typeface="Wingdings" pitchFamily="2" charset="2"/>
              <a:buChar char="q"/>
            </a:pPr>
            <a:r>
              <a:rPr lang="ar-SA" dirty="0" smtClean="0"/>
              <a:t>خطوات رفع </a:t>
            </a:r>
            <a:r>
              <a:rPr lang="ar-SA" dirty="0" err="1" smtClean="0"/>
              <a:t>االقضايا</a:t>
            </a:r>
            <a:r>
              <a:rPr lang="ar-SA" dirty="0" smtClean="0"/>
              <a:t>   </a:t>
            </a:r>
            <a:r>
              <a:rPr lang="en-US" sz="1800" dirty="0"/>
              <a:t>Issue escalation process</a:t>
            </a:r>
          </a:p>
          <a:p>
            <a:pPr marL="457200" indent="-457200" rtl="1">
              <a:buFont typeface="Wingdings" pitchFamily="2" charset="2"/>
              <a:buChar char="q"/>
            </a:pPr>
            <a:endParaRPr lang="ar-SA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17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8" name="Title 6"/>
          <p:cNvSpPr txBox="1">
            <a:spLocks/>
          </p:cNvSpPr>
          <p:nvPr/>
        </p:nvSpPr>
        <p:spPr bwMode="auto">
          <a:xfrm>
            <a:off x="533400" y="152400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400" kern="1200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Arial" charset="0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9pPr>
          </a:lstStyle>
          <a:p>
            <a:pPr rtl="1">
              <a:defRPr/>
            </a:pPr>
            <a:r>
              <a:rPr lang="ar-SA" sz="4000" dirty="0" smtClean="0"/>
              <a:t>أساليب النظم المتكاملة لتخطيط موارد المؤسسات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370747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0" y="1371600"/>
            <a:ext cx="9677400" cy="4648200"/>
          </a:xfrm>
        </p:spPr>
        <p:txBody>
          <a:bodyPr>
            <a:normAutofit fontScale="92500" lnSpcReduction="2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b="1" dirty="0" smtClean="0"/>
              <a:t>مالكي المشروع </a:t>
            </a:r>
            <a:r>
              <a:rPr lang="en-US" b="1" dirty="0"/>
              <a:t>Owners</a:t>
            </a:r>
            <a:r>
              <a:rPr lang="ar-SA" dirty="0" smtClean="0"/>
              <a:t> (عبارة عن المدراء التنفيذيون)    ويقومون بتحديد  السياسات العامة، الميزانية وإطار المشروع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b="1" dirty="0" smtClean="0"/>
              <a:t>المشرف التنفيذي عن المشروع   </a:t>
            </a:r>
            <a:r>
              <a:rPr lang="en-US" b="1" dirty="0"/>
              <a:t>Project </a:t>
            </a:r>
            <a:r>
              <a:rPr lang="en-US" dirty="0"/>
              <a:t>Executive </a:t>
            </a:r>
            <a:r>
              <a:rPr lang="ar-SA" dirty="0"/>
              <a:t>   يقوم </a:t>
            </a:r>
            <a:r>
              <a:rPr lang="ar-SA" dirty="0" smtClean="0"/>
              <a:t>بالإشراف  عن المشروع  ومتابعة مختلف نشاطات المشروع، يقوم بمعالجة القضايا على مستوى السياسات ويسهر على بقاء المشروع في إطاره المحدد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b="1" dirty="0" smtClean="0"/>
              <a:t>لجنة تسيير المشروع   </a:t>
            </a:r>
            <a:r>
              <a:rPr lang="en-US" b="1" dirty="0"/>
              <a:t>Steering </a:t>
            </a:r>
            <a:r>
              <a:rPr lang="en-US" b="1" dirty="0" smtClean="0"/>
              <a:t>Committee</a:t>
            </a:r>
            <a:r>
              <a:rPr lang="ar-SA" b="1" dirty="0" smtClean="0"/>
              <a:t>   </a:t>
            </a:r>
            <a:r>
              <a:rPr lang="ar-SA" dirty="0"/>
              <a:t>يقوم </a:t>
            </a:r>
            <a:r>
              <a:rPr lang="ar-SA" dirty="0" smtClean="0"/>
              <a:t>بمتابعة المجهودات المبذولة في المشروع  ويضمن القيادة المناسبة للمشروع </a:t>
            </a:r>
            <a:r>
              <a:rPr lang="en-US" dirty="0"/>
              <a:t>ensure appropriate </a:t>
            </a:r>
            <a:r>
              <a:rPr lang="en-US" dirty="0" smtClean="0"/>
              <a:t>leadership </a:t>
            </a:r>
            <a:r>
              <a:rPr lang="ar-SA" dirty="0" smtClean="0"/>
              <a:t>  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b="1" dirty="0" smtClean="0"/>
              <a:t>وكيل التطبيقات </a:t>
            </a:r>
            <a:r>
              <a:rPr lang="en-US" b="1" dirty="0"/>
              <a:t>Application Steward</a:t>
            </a:r>
            <a:r>
              <a:rPr lang="ar-SA" dirty="0"/>
              <a:t>   يعمل مع </a:t>
            </a:r>
            <a:r>
              <a:rPr lang="ar-SA" dirty="0" smtClean="0"/>
              <a:t>مالكي الاعمال لتطوير الخطوط العريضة للنظام  كما يقوم بتطوير إجماع ومعالجة القضايا المتعلقة بالمجالات الوظيفية والتي يتم رفعها الى لجنة تسيير المشروع</a:t>
            </a:r>
            <a:endParaRPr lang="ar-SA" dirty="0"/>
          </a:p>
          <a:p>
            <a:pPr marL="457200" indent="-457200" rtl="1">
              <a:buFont typeface="Wingdings" pitchFamily="2" charset="2"/>
              <a:buChar char="ü"/>
            </a:pPr>
            <a:endParaRPr lang="ar-SA" dirty="0"/>
          </a:p>
          <a:p>
            <a:pPr marL="0" indent="0" rtl="1"/>
            <a:endParaRPr lang="en-US" sz="1800" dirty="0"/>
          </a:p>
          <a:p>
            <a:pPr marL="457200" indent="-457200" rtl="1">
              <a:buFont typeface="Wingdings" pitchFamily="2" charset="2"/>
              <a:buChar char="q"/>
            </a:pPr>
            <a:endParaRPr lang="ar-SA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18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8" name="Title 6"/>
          <p:cNvSpPr txBox="1">
            <a:spLocks/>
          </p:cNvSpPr>
          <p:nvPr/>
        </p:nvSpPr>
        <p:spPr bwMode="auto">
          <a:xfrm>
            <a:off x="533400" y="152400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400" kern="1200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Arial" charset="0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9pPr>
          </a:lstStyle>
          <a:p>
            <a:pPr rtl="1">
              <a:defRPr/>
            </a:pPr>
            <a:r>
              <a:rPr lang="ar-SA" sz="4000" dirty="0" smtClean="0"/>
              <a:t>الأدوار والمسئوليات   </a:t>
            </a:r>
            <a:r>
              <a:rPr lang="en-US" sz="4000" dirty="0"/>
              <a:t>Roles and Responsibilities</a:t>
            </a:r>
          </a:p>
        </p:txBody>
      </p:sp>
    </p:spTree>
    <p:extLst>
      <p:ext uri="{BB962C8B-B14F-4D97-AF65-F5344CB8AC3E}">
        <p14:creationId xmlns:p14="http://schemas.microsoft.com/office/powerpoint/2010/main" xmlns="" val="157623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0" y="1371600"/>
            <a:ext cx="9677400" cy="4648200"/>
          </a:xfrm>
        </p:spPr>
        <p:txBody>
          <a:bodyPr>
            <a:normAutofit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b="1" dirty="0" smtClean="0"/>
              <a:t>رئيس المشروع </a:t>
            </a:r>
            <a:r>
              <a:rPr lang="en-US" b="1" dirty="0" smtClean="0"/>
              <a:t>Chairperson</a:t>
            </a:r>
            <a:r>
              <a:rPr lang="ar-SA" b="1" dirty="0" smtClean="0"/>
              <a:t> </a:t>
            </a:r>
            <a:r>
              <a:rPr lang="ar-SA" dirty="0" smtClean="0"/>
              <a:t>يقوم بالإشراف عن نشاطات لجنة التسيير ويتحقق من ان مهامها تتماشى مع ما خطط للمشروع ويتضمن هذا مراقبة الميزانية والموارد  وكذلك مخرجات المشروع </a:t>
            </a:r>
            <a:r>
              <a:rPr lang="en-US" dirty="0" smtClean="0"/>
              <a:t>deliverables</a:t>
            </a:r>
            <a:r>
              <a:rPr lang="ar-SA" dirty="0" smtClean="0"/>
              <a:t> بالإضافة الى إدارة  المخاطر والتوقعات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مكتب إدارة المشروع  </a:t>
            </a:r>
            <a:r>
              <a:rPr lang="en-US" b="1" dirty="0"/>
              <a:t>Project Management </a:t>
            </a:r>
            <a:r>
              <a:rPr lang="en-US" b="1" dirty="0" smtClean="0"/>
              <a:t>Office </a:t>
            </a:r>
            <a:r>
              <a:rPr lang="en-US" dirty="0" smtClean="0"/>
              <a:t>    </a:t>
            </a:r>
            <a:r>
              <a:rPr lang="ar-SA" dirty="0" smtClean="0"/>
              <a:t>  يتكون من المدير التنفيذي للمشروع </a:t>
            </a:r>
            <a:r>
              <a:rPr lang="en-US" dirty="0"/>
              <a:t>project executive</a:t>
            </a:r>
            <a:r>
              <a:rPr lang="ar-SA" dirty="0" smtClean="0"/>
              <a:t> ومدراء الأعمال و مدراء المشروع الفنيين</a:t>
            </a:r>
            <a:r>
              <a:rPr lang="en-US" dirty="0" smtClean="0"/>
              <a:t>, </a:t>
            </a:r>
            <a:r>
              <a:rPr lang="en-US" dirty="0"/>
              <a:t>business and technical project </a:t>
            </a:r>
            <a:r>
              <a:rPr lang="en-US" dirty="0" smtClean="0"/>
              <a:t>manager(s</a:t>
            </a:r>
            <a:r>
              <a:rPr lang="ar-SA" dirty="0" smtClean="0"/>
              <a:t> </a:t>
            </a:r>
            <a:r>
              <a:rPr lang="ar-SA" dirty="0"/>
              <a:t>بالإضافة الى </a:t>
            </a:r>
            <a:r>
              <a:rPr lang="ar-SA" dirty="0" smtClean="0"/>
              <a:t>شريك التنفيذ </a:t>
            </a:r>
            <a:r>
              <a:rPr lang="en-US" dirty="0"/>
              <a:t>implementation </a:t>
            </a:r>
            <a:r>
              <a:rPr lang="en-US" dirty="0" smtClean="0"/>
              <a:t>partner</a:t>
            </a:r>
            <a:r>
              <a:rPr lang="ar-SA" dirty="0" smtClean="0"/>
              <a:t> ويقوم المكتب بإدارة ومعالجة القضايا اليومية للمشروع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19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8" name="Title 6"/>
          <p:cNvSpPr txBox="1">
            <a:spLocks/>
          </p:cNvSpPr>
          <p:nvPr/>
        </p:nvSpPr>
        <p:spPr bwMode="auto">
          <a:xfrm>
            <a:off x="533400" y="152400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400" kern="1200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Arial" charset="0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9pPr>
          </a:lstStyle>
          <a:p>
            <a:pPr rtl="1">
              <a:defRPr/>
            </a:pPr>
            <a:r>
              <a:rPr lang="ar-SA" sz="4000" dirty="0" smtClean="0"/>
              <a:t>الأدوار والمسئوليات   </a:t>
            </a:r>
            <a:r>
              <a:rPr lang="en-US" sz="4000" dirty="0"/>
              <a:t>Roles and Responsibilities</a:t>
            </a:r>
          </a:p>
        </p:txBody>
      </p:sp>
    </p:spTree>
    <p:extLst>
      <p:ext uri="{BB962C8B-B14F-4D97-AF65-F5344CB8AC3E}">
        <p14:creationId xmlns:p14="http://schemas.microsoft.com/office/powerpoint/2010/main" xmlns="" val="308566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</a:t>
            </a:r>
            <a:r>
              <a:rPr lang="ar-SA" smtClean="0"/>
              <a:t>السادسة </a:t>
            </a:r>
            <a:endParaRPr lang="en-US" dirty="0" smtClean="0"/>
          </a:p>
        </p:txBody>
      </p:sp>
      <p:sp>
        <p:nvSpPr>
          <p:cNvPr id="7171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استراتيجيات التنفيذ</a:t>
            </a:r>
          </a:p>
          <a:p>
            <a:pPr>
              <a:lnSpc>
                <a:spcPct val="90000"/>
              </a:lnSpc>
            </a:pPr>
            <a:r>
              <a:rPr lang="en-US" b="1" dirty="0"/>
              <a:t>IMPLEMENTATION STRATEGIES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0E35637-70D7-4D8A-8261-64A210B08462}" type="slidenum">
              <a:rPr lang="ar-SA" smtClean="0">
                <a:cs typeface="Arial" pitchFamily="34" charset="0"/>
              </a:rPr>
              <a:pPr/>
              <a:t>2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0" y="1371600"/>
            <a:ext cx="9677400" cy="4648200"/>
          </a:xfrm>
        </p:spPr>
        <p:txBody>
          <a:bodyPr>
            <a:normAutofit fontScale="92500" lnSpcReduction="2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b="1" dirty="0" smtClean="0"/>
              <a:t>فرق المشروع </a:t>
            </a:r>
            <a:r>
              <a:rPr lang="en-US" b="1" dirty="0"/>
              <a:t>Project </a:t>
            </a:r>
            <a:r>
              <a:rPr lang="en-US" b="1" dirty="0" smtClean="0"/>
              <a:t>Teams</a:t>
            </a:r>
            <a:r>
              <a:rPr lang="ar-SA" b="1" dirty="0" smtClean="0"/>
              <a:t> </a:t>
            </a:r>
            <a:r>
              <a:rPr lang="ar-SA" dirty="0" smtClean="0"/>
              <a:t>يقومون بتقديم التوجيهات والمعرفة التطبيقية لنظم ال</a:t>
            </a:r>
            <a:r>
              <a:rPr lang="en-US" dirty="0" smtClean="0"/>
              <a:t>ERP</a:t>
            </a:r>
            <a:r>
              <a:rPr lang="ar-SA" dirty="0" smtClean="0"/>
              <a:t> وذلك فيما يخص تصميم اجراءات العمل والتهيئة  </a:t>
            </a:r>
            <a:r>
              <a:rPr lang="en-US" dirty="0" smtClean="0"/>
              <a:t>Configuration</a:t>
            </a:r>
            <a:r>
              <a:rPr lang="ar-SA" dirty="0" smtClean="0"/>
              <a:t> ، التحويل </a:t>
            </a:r>
            <a:r>
              <a:rPr lang="en-US" dirty="0" smtClean="0"/>
              <a:t>Conversion</a:t>
            </a:r>
            <a:r>
              <a:rPr lang="ar-SA" dirty="0" smtClean="0"/>
              <a:t> الاختبار </a:t>
            </a:r>
            <a:r>
              <a:rPr lang="en-US" dirty="0" smtClean="0"/>
              <a:t>Testing</a:t>
            </a:r>
            <a:r>
              <a:rPr lang="ar-SA" dirty="0" smtClean="0"/>
              <a:t> والتدريب وإصدار التقارير والتنفيذ </a:t>
            </a:r>
          </a:p>
          <a:p>
            <a:pPr marL="457200" lvl="1" indent="-457200" rtl="1">
              <a:buFontTx/>
              <a:buChar char="-"/>
            </a:pPr>
            <a:r>
              <a:rPr lang="ar-SA" dirty="0" smtClean="0"/>
              <a:t>الفريق متعدد الوظائف </a:t>
            </a:r>
            <a:r>
              <a:rPr lang="en-US" dirty="0"/>
              <a:t>Cross-functional component </a:t>
            </a:r>
            <a:r>
              <a:rPr lang="en-US" dirty="0" smtClean="0"/>
              <a:t>team</a:t>
            </a:r>
            <a:endParaRPr lang="ar-SA" dirty="0" smtClean="0"/>
          </a:p>
          <a:p>
            <a:pPr marL="457200" lvl="1" indent="-457200" rtl="1">
              <a:buFontTx/>
              <a:buChar char="-"/>
            </a:pPr>
            <a:r>
              <a:rPr lang="ar-SA" dirty="0" smtClean="0"/>
              <a:t>فرق المجالات الوظيفية   </a:t>
            </a:r>
            <a:r>
              <a:rPr lang="en-US" dirty="0"/>
              <a:t>Functional component teams</a:t>
            </a:r>
          </a:p>
          <a:p>
            <a:pPr marL="457200" lvl="1" indent="-457200" rtl="1">
              <a:buFontTx/>
              <a:buChar char="-"/>
            </a:pPr>
            <a:r>
              <a:rPr lang="ar-SA" dirty="0" smtClean="0"/>
              <a:t>الفريق المكلف بالبنية التحتية الفنية   </a:t>
            </a:r>
            <a:r>
              <a:rPr lang="en-US" dirty="0"/>
              <a:t>Technical Infrastructure team</a:t>
            </a:r>
          </a:p>
          <a:p>
            <a:pPr marL="457200" lvl="1" indent="-457200" rtl="1">
              <a:buFontTx/>
              <a:buChar char="-"/>
            </a:pPr>
            <a:r>
              <a:rPr lang="ar-SA" dirty="0" smtClean="0"/>
              <a:t>فريق التطوير </a:t>
            </a:r>
            <a:r>
              <a:rPr lang="en-US" dirty="0"/>
              <a:t>Development team</a:t>
            </a:r>
          </a:p>
          <a:p>
            <a:pPr marL="457200" lvl="1" indent="-457200" rtl="1">
              <a:buFontTx/>
              <a:buChar char="-"/>
            </a:pPr>
            <a:r>
              <a:rPr lang="ar-SA" dirty="0" smtClean="0"/>
              <a:t>فريق إدارة التغيير  </a:t>
            </a:r>
            <a:r>
              <a:rPr lang="en-US" dirty="0"/>
              <a:t>Change management team</a:t>
            </a:r>
          </a:p>
          <a:p>
            <a:pPr marL="457200" lvl="1" indent="-457200" rtl="1">
              <a:buFontTx/>
              <a:buChar char="-"/>
            </a:pPr>
            <a:r>
              <a:rPr lang="ar-SA" dirty="0" smtClean="0"/>
              <a:t>فريق التحويل   </a:t>
            </a:r>
            <a:r>
              <a:rPr lang="en-US" dirty="0"/>
              <a:t>Conversion team</a:t>
            </a:r>
          </a:p>
          <a:p>
            <a:pPr marL="457200" lvl="1" indent="-457200" rtl="1">
              <a:buFontTx/>
              <a:buChar char="-"/>
            </a:pPr>
            <a:r>
              <a:rPr lang="ar-SA" dirty="0" smtClean="0"/>
              <a:t>فريق التقارير  </a:t>
            </a:r>
            <a:r>
              <a:rPr lang="en-US" dirty="0"/>
              <a:t>Reporting team</a:t>
            </a:r>
          </a:p>
          <a:p>
            <a:pPr marL="457200" lvl="1" indent="-457200" rtl="1">
              <a:buFontTx/>
              <a:buChar char="-"/>
            </a:pPr>
            <a:endParaRPr lang="ar-SA" dirty="0" smtClean="0"/>
          </a:p>
          <a:p>
            <a:pPr marL="457200" lvl="1" indent="-457200" rtl="1">
              <a:buFontTx/>
              <a:buChar char="-"/>
            </a:pPr>
            <a:endParaRPr lang="en-US" dirty="0"/>
          </a:p>
          <a:p>
            <a:pPr marL="0" indent="0" rtl="1"/>
            <a:endParaRPr lang="ar-SA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20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8" name="Title 6"/>
          <p:cNvSpPr txBox="1">
            <a:spLocks/>
          </p:cNvSpPr>
          <p:nvPr/>
        </p:nvSpPr>
        <p:spPr bwMode="auto">
          <a:xfrm>
            <a:off x="533400" y="152400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400" kern="1200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Arial" charset="0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9pPr>
          </a:lstStyle>
          <a:p>
            <a:pPr rtl="1">
              <a:defRPr/>
            </a:pPr>
            <a:r>
              <a:rPr lang="ar-SA" sz="4000" dirty="0" smtClean="0"/>
              <a:t>الأدوار والمسئوليات   </a:t>
            </a:r>
            <a:r>
              <a:rPr lang="en-US" sz="4000" dirty="0"/>
              <a:t>Roles and Responsibilities</a:t>
            </a:r>
          </a:p>
        </p:txBody>
      </p:sp>
    </p:spTree>
    <p:extLst>
      <p:ext uri="{BB962C8B-B14F-4D97-AF65-F5344CB8AC3E}">
        <p14:creationId xmlns:p14="http://schemas.microsoft.com/office/powerpoint/2010/main" xmlns="" val="78868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0" y="1371600"/>
            <a:ext cx="9677400" cy="4648200"/>
          </a:xfrm>
        </p:spPr>
        <p:txBody>
          <a:bodyPr>
            <a:normAutofit lnSpcReduction="1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b="1" dirty="0" smtClean="0"/>
              <a:t>مدير فريق المشروع  </a:t>
            </a:r>
            <a:r>
              <a:rPr lang="en-US" b="1" dirty="0"/>
              <a:t>Project Team </a:t>
            </a:r>
            <a:r>
              <a:rPr lang="en-US" b="1" dirty="0" smtClean="0"/>
              <a:t>Leads</a:t>
            </a:r>
            <a:r>
              <a:rPr lang="ar-SA" b="1" dirty="0" smtClean="0"/>
              <a:t>  </a:t>
            </a:r>
            <a:r>
              <a:rPr lang="ar-SA" dirty="0" smtClean="0"/>
              <a:t>يقوم بالريادة والادارة فيما يخص تنفيذ المشروع  حيث يقوم بالتحقق من جودة محتوى المخرجات والالتزام بخطة المشروع و معالم المشروع </a:t>
            </a:r>
            <a:r>
              <a:rPr lang="en-US" dirty="0" smtClean="0"/>
              <a:t>milestones </a:t>
            </a:r>
            <a:r>
              <a:rPr lang="ar-SA" dirty="0" smtClean="0"/>
              <a:t> - يقوم مدير الفريق بتبليغ مدراء الفرق بكل القضايا التي تم رصدها من طرف فرق المشروع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الفريق المتعدد المهام </a:t>
            </a:r>
            <a:r>
              <a:rPr lang="en-US" b="1" dirty="0"/>
              <a:t>Cross Functional </a:t>
            </a:r>
            <a:r>
              <a:rPr lang="en-US" b="1" dirty="0" smtClean="0"/>
              <a:t>Team</a:t>
            </a:r>
            <a:r>
              <a:rPr lang="ar-SA" b="1" dirty="0" smtClean="0"/>
              <a:t>  </a:t>
            </a:r>
            <a:r>
              <a:rPr lang="ar-SA" dirty="0" smtClean="0"/>
              <a:t>يتكون فريق التكامل من مدراء فرق المشروع  المكلفون بمختلف وحدات النظام </a:t>
            </a:r>
          </a:p>
          <a:p>
            <a:pPr marL="0" indent="0" rtl="1"/>
            <a:r>
              <a:rPr lang="ar-SA" dirty="0" smtClean="0"/>
              <a:t>- يجتمع الفريق كلما اقتضت الحاجة لمناقشة ومعالجة القضايا المتعلقة بما بين وحدات النظام </a:t>
            </a:r>
          </a:p>
          <a:p>
            <a:pPr marL="457200" lvl="1" indent="-457200" rtl="1">
              <a:buFontTx/>
              <a:buChar char="-"/>
            </a:pPr>
            <a:endParaRPr lang="en-US" dirty="0"/>
          </a:p>
          <a:p>
            <a:pPr marL="0" indent="0" rtl="1"/>
            <a:endParaRPr lang="ar-SA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21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8" name="Title 6"/>
          <p:cNvSpPr txBox="1">
            <a:spLocks/>
          </p:cNvSpPr>
          <p:nvPr/>
        </p:nvSpPr>
        <p:spPr bwMode="auto">
          <a:xfrm>
            <a:off x="533400" y="152400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400" kern="1200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Arial" charset="0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9pPr>
          </a:lstStyle>
          <a:p>
            <a:pPr rtl="1">
              <a:defRPr/>
            </a:pPr>
            <a:r>
              <a:rPr lang="ar-SA" sz="4000" dirty="0" smtClean="0"/>
              <a:t>الأدوار والمسئوليات   </a:t>
            </a:r>
            <a:r>
              <a:rPr lang="en-US" sz="4000" dirty="0"/>
              <a:t>Roles and Responsibilities</a:t>
            </a:r>
          </a:p>
        </p:txBody>
      </p:sp>
    </p:spTree>
    <p:extLst>
      <p:ext uri="{BB962C8B-B14F-4D97-AF65-F5344CB8AC3E}">
        <p14:creationId xmlns:p14="http://schemas.microsoft.com/office/powerpoint/2010/main" xmlns="" val="153939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0" y="1371600"/>
            <a:ext cx="9677400" cy="4648200"/>
          </a:xfrm>
        </p:spPr>
        <p:txBody>
          <a:bodyPr>
            <a:normAutofit fontScale="92500" lnSpcReduction="1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b="1" dirty="0" smtClean="0"/>
              <a:t>اجتماع رعاة المشروع  </a:t>
            </a:r>
            <a:r>
              <a:rPr lang="en-US" dirty="0"/>
              <a:t>Project Sponsors Meeting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اجتماع لجنة التسيير  </a:t>
            </a:r>
            <a:r>
              <a:rPr lang="en-US" dirty="0"/>
              <a:t>Steering Committee Meeting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اجتماع مكتب ادارة المشروع  </a:t>
            </a:r>
            <a:r>
              <a:rPr lang="en-US" dirty="0"/>
              <a:t>Project Management Office Meeting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اجتماع دراسة وضع  الوحدات </a:t>
            </a:r>
            <a:r>
              <a:rPr lang="en-US" dirty="0"/>
              <a:t>Module or Project Team Status Meeting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اجتماع دراسة القضايا المتعلقة بالمشروع  </a:t>
            </a:r>
            <a:r>
              <a:rPr lang="en-US" dirty="0"/>
              <a:t>Issues Meeting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اجتماع الوحدة متعددة المهام   </a:t>
            </a:r>
            <a:r>
              <a:rPr lang="en-US" dirty="0"/>
              <a:t>Cross-Functional Module Meeting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اجتماع وضع خطة قواعد البيانات </a:t>
            </a:r>
            <a:r>
              <a:rPr lang="en-US" dirty="0"/>
              <a:t>Database Planning Meeting</a:t>
            </a:r>
          </a:p>
          <a:p>
            <a:pPr marL="457200" indent="-457200" rtl="1">
              <a:buFont typeface="Wingdings" pitchFamily="2" charset="2"/>
              <a:buChar char="ü"/>
            </a:pPr>
            <a:endParaRPr lang="ar-SA" dirty="0" smtClean="0"/>
          </a:p>
          <a:p>
            <a:pPr marL="457200" lvl="1" indent="-457200" rtl="1">
              <a:buFontTx/>
              <a:buChar char="-"/>
            </a:pPr>
            <a:endParaRPr lang="en-US" dirty="0"/>
          </a:p>
          <a:p>
            <a:pPr marL="0" indent="0" rtl="1"/>
            <a:endParaRPr lang="ar-SA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22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8" name="Title 6"/>
          <p:cNvSpPr txBox="1">
            <a:spLocks/>
          </p:cNvSpPr>
          <p:nvPr/>
        </p:nvSpPr>
        <p:spPr bwMode="auto">
          <a:xfrm>
            <a:off x="533400" y="152400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400" kern="1200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Arial" charset="0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9pPr>
          </a:lstStyle>
          <a:p>
            <a:pPr rtl="1">
              <a:defRPr/>
            </a:pPr>
            <a:r>
              <a:rPr lang="ar-SA" sz="4000" dirty="0" smtClean="0"/>
              <a:t>عينة من مجموعة الاجتماعات </a:t>
            </a:r>
            <a:r>
              <a:rPr lang="en-US" sz="4000" dirty="0"/>
              <a:t>Sample Set of Meetings</a:t>
            </a:r>
          </a:p>
        </p:txBody>
      </p:sp>
    </p:spTree>
    <p:extLst>
      <p:ext uri="{BB962C8B-B14F-4D97-AF65-F5344CB8AC3E}">
        <p14:creationId xmlns:p14="http://schemas.microsoft.com/office/powerpoint/2010/main" xmlns="" val="241000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0" y="1371600"/>
            <a:ext cx="9677400" cy="4648200"/>
          </a:xfrm>
        </p:spPr>
        <p:txBody>
          <a:bodyPr>
            <a:normAutofit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في غياب المنهجية في تنفيذ مشروع من المحتمل عدم التقيد بالآجال بالإضافة الى تجاوز الميزانية وعدم تحقيق متطلبات العميل فيما يخص الجانب الوظيفي للنظام  </a:t>
            </a:r>
            <a:endParaRPr lang="en-US" dirty="0"/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يتضمن تنفيذ مشاريع الــ</a:t>
            </a:r>
            <a:r>
              <a:rPr lang="en-US" dirty="0" smtClean="0"/>
              <a:t>ERP</a:t>
            </a:r>
            <a:r>
              <a:rPr lang="ar-SA" dirty="0" smtClean="0"/>
              <a:t> مخاطر كبيرة ولكن يمكن إدارة تلك المخاطر باتباع منهجية واضحة لتنفيذ المشروع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المنهجية التي تم اختيارها يجب عليها ان تعالج كل مكونات المشروع بما يشمل انطلاق المشروع الى غاية استقرار النظام</a:t>
            </a:r>
          </a:p>
          <a:p>
            <a:pPr marL="457200" lvl="1" indent="-457200" rtl="1">
              <a:buFontTx/>
              <a:buChar char="-"/>
            </a:pPr>
            <a:endParaRPr lang="en-US" dirty="0"/>
          </a:p>
          <a:p>
            <a:pPr marL="0" indent="0" rtl="1"/>
            <a:endParaRPr lang="ar-SA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23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8" name="Title 6"/>
          <p:cNvSpPr txBox="1">
            <a:spLocks/>
          </p:cNvSpPr>
          <p:nvPr/>
        </p:nvSpPr>
        <p:spPr bwMode="auto">
          <a:xfrm>
            <a:off x="533400" y="152400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400" kern="1200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Arial" charset="0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9pPr>
          </a:lstStyle>
          <a:p>
            <a:pPr rtl="1">
              <a:defRPr/>
            </a:pPr>
            <a:r>
              <a:rPr lang="ar-SA" sz="4000" dirty="0" smtClean="0"/>
              <a:t>منهجية التنفيذ   </a:t>
            </a:r>
            <a:r>
              <a:rPr lang="en-US" sz="4000" dirty="0"/>
              <a:t>Implementation Methodology</a:t>
            </a:r>
          </a:p>
        </p:txBody>
      </p:sp>
    </p:spTree>
    <p:extLst>
      <p:ext uri="{BB962C8B-B14F-4D97-AF65-F5344CB8AC3E}">
        <p14:creationId xmlns:p14="http://schemas.microsoft.com/office/powerpoint/2010/main" xmlns="" val="390671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0" y="1371600"/>
            <a:ext cx="9677400" cy="4648200"/>
          </a:xfrm>
        </p:spPr>
        <p:txBody>
          <a:bodyPr>
            <a:normAutofit/>
          </a:bodyPr>
          <a:lstStyle/>
          <a:p>
            <a:pPr marL="0" indent="0" rtl="1"/>
            <a:endParaRPr lang="ar-SA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24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8" name="Title 6"/>
          <p:cNvSpPr txBox="1">
            <a:spLocks/>
          </p:cNvSpPr>
          <p:nvPr/>
        </p:nvSpPr>
        <p:spPr bwMode="auto">
          <a:xfrm>
            <a:off x="533400" y="152400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400" kern="1200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Arial" charset="0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9pPr>
          </a:lstStyle>
          <a:p>
            <a:pPr rtl="1">
              <a:defRPr/>
            </a:pPr>
            <a:r>
              <a:rPr lang="ar-SA" sz="4000" dirty="0" smtClean="0"/>
              <a:t>منهجية التنفيذ   </a:t>
            </a:r>
            <a:r>
              <a:rPr lang="en-US" sz="4000" dirty="0"/>
              <a:t>Implementation Methodology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647700" y="2319338"/>
          <a:ext cx="7924800" cy="3086100"/>
        </p:xfrm>
        <a:graphic>
          <a:graphicData uri="http://schemas.openxmlformats.org/presentationml/2006/ole">
            <p:oleObj spid="_x0000_s15368" name="Photo Editor Photo" r:id="rId4" imgW="7925487" imgH="3086367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5355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0" y="1371600"/>
            <a:ext cx="9677400" cy="4648200"/>
          </a:xfrm>
        </p:spPr>
        <p:txBody>
          <a:bodyPr>
            <a:normAutofit fontScale="85000" lnSpcReduction="1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يتم استخدام نوع الفانيلا في  تنفيذ مشروع الــ</a:t>
            </a:r>
            <a:r>
              <a:rPr lang="en-US" dirty="0" smtClean="0"/>
              <a:t>ERP</a:t>
            </a:r>
            <a:r>
              <a:rPr lang="ar-SA" dirty="0" smtClean="0"/>
              <a:t> </a:t>
            </a:r>
            <a:r>
              <a:rPr lang="en-US" dirty="0"/>
              <a:t>Vanilla </a:t>
            </a:r>
            <a:r>
              <a:rPr lang="en-US" dirty="0" smtClean="0"/>
              <a:t>Implementation</a:t>
            </a:r>
            <a:r>
              <a:rPr lang="ar-SA" dirty="0" smtClean="0"/>
              <a:t>  عندما لا ترغب المنظمة في إجراء تغييرات على النظام أو تخصيصه حيث تقوم المنظمة بتغيير اجراءات العمل لكي تتماشى مع تلك الموجودة بالنظام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اسباب اللجوء الى التنفيذ من نوع الفانيلا</a:t>
            </a:r>
          </a:p>
          <a:p>
            <a:pPr marL="0" indent="0" rtl="1"/>
            <a:r>
              <a:rPr lang="ar-SA" dirty="0" smtClean="0"/>
              <a:t>- الأعمال ذات الطبيعة العامة والاجراءات البسيطة  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المنظمات التي لا تملك المؤهلات والتجربة في تخصيص النظم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المنظمات التي قامت بشراء نظام </a:t>
            </a:r>
            <a:r>
              <a:rPr lang="en-US" dirty="0" smtClean="0"/>
              <a:t>ERP</a:t>
            </a:r>
            <a:r>
              <a:rPr lang="ar-SA" dirty="0" smtClean="0"/>
              <a:t> وتعتمد على التقارير المالية بشكل أساسي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كل فروع المنظمة تستخدم نفس النسخة من نظام الــ</a:t>
            </a:r>
            <a:r>
              <a:rPr lang="en-US" dirty="0" smtClean="0"/>
              <a:t>ERP</a:t>
            </a:r>
            <a:r>
              <a:rPr lang="ar-SA" dirty="0" smtClean="0"/>
              <a:t> 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لتعظيم القدرة التنافسية  للمنظمة يجب معرفة مدى قدرة المنظمات المماثلة على مستوى العالم</a:t>
            </a:r>
          </a:p>
          <a:p>
            <a:pPr marL="0" indent="0" rtl="1"/>
            <a:endParaRPr lang="ar-SA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25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8" name="Title 6"/>
          <p:cNvSpPr txBox="1">
            <a:spLocks/>
          </p:cNvSpPr>
          <p:nvPr/>
        </p:nvSpPr>
        <p:spPr bwMode="auto">
          <a:xfrm>
            <a:off x="533400" y="152400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400" kern="1200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Arial" charset="0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9pPr>
          </a:lstStyle>
          <a:p>
            <a:pPr rtl="1">
              <a:defRPr/>
            </a:pPr>
            <a:r>
              <a:rPr lang="ar-SA" sz="4000" dirty="0" smtClean="0"/>
              <a:t>التنفيذ من نوع الفانيلا  </a:t>
            </a:r>
            <a:r>
              <a:rPr lang="en-US" sz="4000" dirty="0"/>
              <a:t>Vanilla Implementation</a:t>
            </a:r>
          </a:p>
        </p:txBody>
      </p:sp>
    </p:spTree>
    <p:extLst>
      <p:ext uri="{BB962C8B-B14F-4D97-AF65-F5344CB8AC3E}">
        <p14:creationId xmlns:p14="http://schemas.microsoft.com/office/powerpoint/2010/main" xmlns="" val="177968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0" y="1371600"/>
            <a:ext cx="9677400" cy="4648200"/>
          </a:xfrm>
        </p:spPr>
        <p:txBody>
          <a:bodyPr>
            <a:normAutofit fontScale="85000" lnSpcReduction="2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تقوم المنظمات التي تتوفر على مختصين في تقنية المعلومات ذوي مهارات عالية وتجربة معتبرة في إدارة تخصيص النظم بتغيير نظام الـ</a:t>
            </a:r>
            <a:r>
              <a:rPr lang="en-US" dirty="0" smtClean="0"/>
              <a:t>ERP</a:t>
            </a:r>
            <a:r>
              <a:rPr lang="ar-SA" dirty="0" smtClean="0"/>
              <a:t> لكي يتماشى مع اجراءات العمل المطبقة بالمنظمة</a:t>
            </a:r>
          </a:p>
          <a:p>
            <a:pPr marL="457200" indent="-457200" rtl="1">
              <a:buFont typeface="Wingdings" pitchFamily="2" charset="2"/>
              <a:buChar char="q"/>
            </a:pPr>
            <a:r>
              <a:rPr lang="ar-SA" dirty="0" smtClean="0"/>
              <a:t>الفوائد </a:t>
            </a:r>
          </a:p>
          <a:p>
            <a:pPr marL="0" indent="0" rtl="1"/>
            <a:r>
              <a:rPr lang="ar-SA" dirty="0" smtClean="0"/>
              <a:t>- يمكن صيانة نسخة واحدة بسهولة ودعمها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تقييم التغيير التنظيمي بالتزامن مع تغيير النظام لتلبية حاجات المنظمة يساعد في تقليص المخاطر</a:t>
            </a:r>
          </a:p>
          <a:p>
            <a:pPr marL="457200" indent="-457200" rtl="1">
              <a:buFont typeface="Wingdings" pitchFamily="2" charset="2"/>
              <a:buChar char="q"/>
            </a:pPr>
            <a:r>
              <a:rPr lang="ar-SA" dirty="0" smtClean="0"/>
              <a:t>العوائق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يجب تحليل كل تغيير عند ترقية النظام لاتخاذ قرار الاحتفاظ به من عدمه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في بعض الاحيان يتوجب إعادة التنفيذ عند ترقية النظام من طرف المورد مما يتطلب موارد و وقت</a:t>
            </a:r>
          </a:p>
          <a:p>
            <a:pPr marL="0" indent="0" rtl="1"/>
            <a:endParaRPr lang="ar-SA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26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8" name="Title 6"/>
          <p:cNvSpPr txBox="1">
            <a:spLocks/>
          </p:cNvSpPr>
          <p:nvPr/>
        </p:nvSpPr>
        <p:spPr bwMode="auto">
          <a:xfrm>
            <a:off x="533400" y="152400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400" kern="1200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Arial" charset="0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9pPr>
          </a:lstStyle>
          <a:p>
            <a:pPr rtl="1">
              <a:defRPr/>
            </a:pPr>
            <a:r>
              <a:rPr lang="ar-SA" sz="4000" dirty="0" smtClean="0"/>
              <a:t>تخصيص النظم المتكاملة لتخطيط موارد المؤسسات  </a:t>
            </a:r>
            <a:r>
              <a:rPr lang="en-US" sz="4000" dirty="0"/>
              <a:t>Modifying an ERP</a:t>
            </a:r>
          </a:p>
        </p:txBody>
      </p:sp>
    </p:spTree>
    <p:extLst>
      <p:ext uri="{BB962C8B-B14F-4D97-AF65-F5344CB8AC3E}">
        <p14:creationId xmlns:p14="http://schemas.microsoft.com/office/powerpoint/2010/main" xmlns="" val="198459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0" y="1371600"/>
            <a:ext cx="9677400" cy="4648200"/>
          </a:xfrm>
        </p:spPr>
        <p:txBody>
          <a:bodyPr>
            <a:normAutofit fontScale="85000" lnSpcReduction="2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فيما يخص الخوادم 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يجب على الخوادم المكونة للبنية التحتية لنظام الــ</a:t>
            </a:r>
            <a:r>
              <a:rPr lang="en-US" dirty="0" smtClean="0"/>
              <a:t>ERP</a:t>
            </a:r>
            <a:r>
              <a:rPr lang="ar-SA" dirty="0" smtClean="0"/>
              <a:t> أن تنمو مع  نمو النظام كما يجب عليها ان تتوفر على طاقات تخزين معتبرة لضمان استرجاع البيانات بسرعة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فيما يخص الشبكة     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يتطلب قطاع الأعمال شبكة متينة وآمنة </a:t>
            </a:r>
            <a:r>
              <a:rPr lang="en-US" dirty="0"/>
              <a:t>a reliable and secure network </a:t>
            </a:r>
            <a:r>
              <a:rPr lang="en-US" dirty="0" smtClean="0"/>
              <a:t> </a:t>
            </a:r>
            <a:r>
              <a:rPr lang="ar-SA" dirty="0" smtClean="0"/>
              <a:t>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فيما يخص أمن النظام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يجب تنصيب وتنفيذ عدة مكونات لضمان أمن نظام الــ</a:t>
            </a:r>
            <a:r>
              <a:rPr lang="en-US" dirty="0" smtClean="0"/>
              <a:t>ERP</a:t>
            </a:r>
            <a:r>
              <a:rPr lang="ar-SA" dirty="0" smtClean="0"/>
              <a:t>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التعافي من الكوارث وضمان استمرارية الاعمال   </a:t>
            </a:r>
            <a:r>
              <a:rPr lang="en-US" dirty="0"/>
              <a:t>Disaster Recovery and Business Continuity</a:t>
            </a:r>
          </a:p>
          <a:p>
            <a:pPr marL="0" indent="0" rtl="1"/>
            <a:r>
              <a:rPr lang="ar-SA" dirty="0" smtClean="0"/>
              <a:t>- يجب أن يكون التخطيط للتعافي من الكوارث وضمان الاستمرارية من أولويات أي تنفيذ لنظما الــ</a:t>
            </a:r>
            <a:r>
              <a:rPr lang="en-US" dirty="0" smtClean="0"/>
              <a:t>ERP</a:t>
            </a:r>
            <a:endParaRPr lang="ar-SA" dirty="0" smtClean="0"/>
          </a:p>
          <a:p>
            <a:pPr marL="457200" indent="-457200" rtl="1">
              <a:buFontTx/>
              <a:buChar char="-"/>
            </a:pPr>
            <a:endParaRPr lang="ar-SA" dirty="0" smtClean="0"/>
          </a:p>
          <a:p>
            <a:pPr marL="0" indent="0" rtl="1"/>
            <a:endParaRPr lang="ar-SA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27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8" name="Title 6"/>
          <p:cNvSpPr txBox="1">
            <a:spLocks/>
          </p:cNvSpPr>
          <p:nvPr/>
        </p:nvSpPr>
        <p:spPr bwMode="auto">
          <a:xfrm>
            <a:off x="533400" y="152400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400" kern="1200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Arial" charset="0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9pPr>
          </a:lstStyle>
          <a:p>
            <a:pPr rtl="1">
              <a:defRPr/>
            </a:pPr>
            <a:r>
              <a:rPr lang="ar-SA" sz="4000" dirty="0" smtClean="0"/>
              <a:t>القضايا المتعلقة بمنصات نظم الــ</a:t>
            </a:r>
            <a:r>
              <a:rPr lang="en-US" sz="4000" dirty="0" smtClean="0"/>
              <a:t>ERP</a:t>
            </a:r>
            <a:r>
              <a:rPr lang="ar-SA" sz="4000" dirty="0" smtClean="0"/>
              <a:t>   </a:t>
            </a:r>
            <a:r>
              <a:rPr lang="en-US" sz="4000" dirty="0"/>
              <a:t>Platform Issues</a:t>
            </a:r>
          </a:p>
        </p:txBody>
      </p:sp>
    </p:spTree>
    <p:extLst>
      <p:ext uri="{BB962C8B-B14F-4D97-AF65-F5344CB8AC3E}">
        <p14:creationId xmlns:p14="http://schemas.microsoft.com/office/powerpoint/2010/main" xmlns="" val="33342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328568E0-5893-4E52-8555-1DEE66EC7C2E}" type="slidenum">
              <a:rPr lang="ar-SA" smtClean="0">
                <a:cs typeface="Arial" pitchFamily="34" charset="0"/>
              </a:rPr>
              <a:pPr/>
              <a:t>28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38916" name="Group 5"/>
          <p:cNvGrpSpPr>
            <a:grpSpLocks/>
          </p:cNvGrpSpPr>
          <p:nvPr/>
        </p:nvGrpSpPr>
        <p:grpSpPr bwMode="auto">
          <a:xfrm>
            <a:off x="5181600" y="1981200"/>
            <a:ext cx="2600325" cy="2524125"/>
            <a:chOff x="5210750" y="1066800"/>
            <a:chExt cx="2976900" cy="3130677"/>
          </a:xfrm>
        </p:grpSpPr>
        <p:sp>
          <p:nvSpPr>
            <p:cNvPr id="7" name="Oval 6"/>
            <p:cNvSpPr/>
            <p:nvPr/>
          </p:nvSpPr>
          <p:spPr>
            <a:xfrm>
              <a:off x="5321612" y="1143591"/>
              <a:ext cx="2767899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38920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8917" name="Rectangle 8"/>
          <p:cNvSpPr>
            <a:spLocks noChangeArrowheads="1"/>
          </p:cNvSpPr>
          <p:nvPr/>
        </p:nvSpPr>
        <p:spPr bwMode="auto">
          <a:xfrm>
            <a:off x="2362200" y="3352800"/>
            <a:ext cx="2819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ar-EG" sz="7200">
                <a:solidFill>
                  <a:schemeClr val="bg1"/>
                </a:solidFill>
                <a:latin typeface="Calibri" pitchFamily="34" charset="0"/>
              </a:rPr>
              <a:t>بحمد الله</a:t>
            </a:r>
            <a:endParaRPr lang="en-US" sz="7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8918" name="Freeform 6"/>
          <p:cNvSpPr>
            <a:spLocks noEditPoints="1"/>
          </p:cNvSpPr>
          <p:nvPr/>
        </p:nvSpPr>
        <p:spPr bwMode="auto">
          <a:xfrm>
            <a:off x="2362200" y="2209800"/>
            <a:ext cx="2689225" cy="1236663"/>
          </a:xfrm>
          <a:custGeom>
            <a:avLst/>
            <a:gdLst>
              <a:gd name="T0" fmla="*/ 2147483647 w 1687"/>
              <a:gd name="T1" fmla="*/ 2147483647 h 775"/>
              <a:gd name="T2" fmla="*/ 2147483647 w 1687"/>
              <a:gd name="T3" fmla="*/ 2147483647 h 775"/>
              <a:gd name="T4" fmla="*/ 2147483647 w 1687"/>
              <a:gd name="T5" fmla="*/ 2147483647 h 775"/>
              <a:gd name="T6" fmla="*/ 2147483647 w 1687"/>
              <a:gd name="T7" fmla="*/ 2147483647 h 775"/>
              <a:gd name="T8" fmla="*/ 2147483647 w 1687"/>
              <a:gd name="T9" fmla="*/ 2147483647 h 775"/>
              <a:gd name="T10" fmla="*/ 2147483647 w 1687"/>
              <a:gd name="T11" fmla="*/ 2147483647 h 775"/>
              <a:gd name="T12" fmla="*/ 2147483647 w 1687"/>
              <a:gd name="T13" fmla="*/ 2147483647 h 775"/>
              <a:gd name="T14" fmla="*/ 2147483647 w 1687"/>
              <a:gd name="T15" fmla="*/ 2147483647 h 775"/>
              <a:gd name="T16" fmla="*/ 2147483647 w 1687"/>
              <a:gd name="T17" fmla="*/ 2147483647 h 775"/>
              <a:gd name="T18" fmla="*/ 2147483647 w 1687"/>
              <a:gd name="T19" fmla="*/ 2147483647 h 775"/>
              <a:gd name="T20" fmla="*/ 2147483647 w 1687"/>
              <a:gd name="T21" fmla="*/ 2147483647 h 775"/>
              <a:gd name="T22" fmla="*/ 0 w 1687"/>
              <a:gd name="T23" fmla="*/ 2147483647 h 775"/>
              <a:gd name="T24" fmla="*/ 2147483647 w 1687"/>
              <a:gd name="T25" fmla="*/ 2147483647 h 775"/>
              <a:gd name="T26" fmla="*/ 2147483647 w 1687"/>
              <a:gd name="T27" fmla="*/ 2147483647 h 775"/>
              <a:gd name="T28" fmla="*/ 2147483647 w 1687"/>
              <a:gd name="T29" fmla="*/ 2147483647 h 775"/>
              <a:gd name="T30" fmla="*/ 2147483647 w 1687"/>
              <a:gd name="T31" fmla="*/ 2147483647 h 775"/>
              <a:gd name="T32" fmla="*/ 2147483647 w 1687"/>
              <a:gd name="T33" fmla="*/ 2147483647 h 775"/>
              <a:gd name="T34" fmla="*/ 2147483647 w 1687"/>
              <a:gd name="T35" fmla="*/ 2147483647 h 775"/>
              <a:gd name="T36" fmla="*/ 2147483647 w 1687"/>
              <a:gd name="T37" fmla="*/ 2147483647 h 775"/>
              <a:gd name="T38" fmla="*/ 2147483647 w 1687"/>
              <a:gd name="T39" fmla="*/ 2147483647 h 775"/>
              <a:gd name="T40" fmla="*/ 2147483647 w 1687"/>
              <a:gd name="T41" fmla="*/ 2147483647 h 775"/>
              <a:gd name="T42" fmla="*/ 2147483647 w 1687"/>
              <a:gd name="T43" fmla="*/ 2147483647 h 775"/>
              <a:gd name="T44" fmla="*/ 2147483647 w 1687"/>
              <a:gd name="T45" fmla="*/ 2147483647 h 775"/>
              <a:gd name="T46" fmla="*/ 2147483647 w 1687"/>
              <a:gd name="T47" fmla="*/ 2147483647 h 775"/>
              <a:gd name="T48" fmla="*/ 2147483647 w 1687"/>
              <a:gd name="T49" fmla="*/ 2147483647 h 775"/>
              <a:gd name="T50" fmla="*/ 2147483647 w 1687"/>
              <a:gd name="T51" fmla="*/ 2147483647 h 775"/>
              <a:gd name="T52" fmla="*/ 2147483647 w 1687"/>
              <a:gd name="T53" fmla="*/ 2147483647 h 775"/>
              <a:gd name="T54" fmla="*/ 2147483647 w 1687"/>
              <a:gd name="T55" fmla="*/ 2147483647 h 775"/>
              <a:gd name="T56" fmla="*/ 2147483647 w 1687"/>
              <a:gd name="T57" fmla="*/ 2147483647 h 775"/>
              <a:gd name="T58" fmla="*/ 2147483647 w 1687"/>
              <a:gd name="T59" fmla="*/ 2147483647 h 775"/>
              <a:gd name="T60" fmla="*/ 2147483647 w 1687"/>
              <a:gd name="T61" fmla="*/ 2147483647 h 775"/>
              <a:gd name="T62" fmla="*/ 2147483647 w 1687"/>
              <a:gd name="T63" fmla="*/ 2147483647 h 775"/>
              <a:gd name="T64" fmla="*/ 2147483647 w 1687"/>
              <a:gd name="T65" fmla="*/ 2147483647 h 775"/>
              <a:gd name="T66" fmla="*/ 2147483647 w 1687"/>
              <a:gd name="T67" fmla="*/ 2147483647 h 775"/>
              <a:gd name="T68" fmla="*/ 2147483647 w 1687"/>
              <a:gd name="T69" fmla="*/ 2147483647 h 775"/>
              <a:gd name="T70" fmla="*/ 2147483647 w 1687"/>
              <a:gd name="T71" fmla="*/ 2147483647 h 775"/>
              <a:gd name="T72" fmla="*/ 2147483647 w 1687"/>
              <a:gd name="T73" fmla="*/ 2147483647 h 775"/>
              <a:gd name="T74" fmla="*/ 2147483647 w 1687"/>
              <a:gd name="T75" fmla="*/ 2147483647 h 775"/>
              <a:gd name="T76" fmla="*/ 2147483647 w 1687"/>
              <a:gd name="T77" fmla="*/ 2147483647 h 775"/>
              <a:gd name="T78" fmla="*/ 2147483647 w 1687"/>
              <a:gd name="T79" fmla="*/ 2147483647 h 775"/>
              <a:gd name="T80" fmla="*/ 2147483647 w 1687"/>
              <a:gd name="T81" fmla="*/ 2147483647 h 775"/>
              <a:gd name="T82" fmla="*/ 2147483647 w 1687"/>
              <a:gd name="T83" fmla="*/ 2147483647 h 775"/>
              <a:gd name="T84" fmla="*/ 2147483647 w 1687"/>
              <a:gd name="T85" fmla="*/ 2147483647 h 775"/>
              <a:gd name="T86" fmla="*/ 2147483647 w 1687"/>
              <a:gd name="T87" fmla="*/ 2147483647 h 775"/>
              <a:gd name="T88" fmla="*/ 2147483647 w 1687"/>
              <a:gd name="T89" fmla="*/ 2147483647 h 775"/>
              <a:gd name="T90" fmla="*/ 2147483647 w 1687"/>
              <a:gd name="T91" fmla="*/ 2147483647 h 775"/>
              <a:gd name="T92" fmla="*/ 2147483647 w 1687"/>
              <a:gd name="T93" fmla="*/ 2147483647 h 775"/>
              <a:gd name="T94" fmla="*/ 2147483647 w 1687"/>
              <a:gd name="T95" fmla="*/ 2147483647 h 775"/>
              <a:gd name="T96" fmla="*/ 2147483647 w 1687"/>
              <a:gd name="T97" fmla="*/ 2147483647 h 775"/>
              <a:gd name="T98" fmla="*/ 2147483647 w 1687"/>
              <a:gd name="T99" fmla="*/ 2147483647 h 775"/>
              <a:gd name="T100" fmla="*/ 2147483647 w 1687"/>
              <a:gd name="T101" fmla="*/ 2147483647 h 775"/>
              <a:gd name="T102" fmla="*/ 2147483647 w 1687"/>
              <a:gd name="T103" fmla="*/ 2147483647 h 775"/>
              <a:gd name="T104" fmla="*/ 2147483647 w 1687"/>
              <a:gd name="T105" fmla="*/ 2147483647 h 775"/>
              <a:gd name="T106" fmla="*/ 2147483647 w 1687"/>
              <a:gd name="T107" fmla="*/ 2147483647 h 775"/>
              <a:gd name="T108" fmla="*/ 2147483647 w 1687"/>
              <a:gd name="T109" fmla="*/ 2147483647 h 775"/>
              <a:gd name="T110" fmla="*/ 2147483647 w 1687"/>
              <a:gd name="T111" fmla="*/ 2147483647 h 775"/>
              <a:gd name="T112" fmla="*/ 2147483647 w 1687"/>
              <a:gd name="T113" fmla="*/ 2147483647 h 775"/>
              <a:gd name="T114" fmla="*/ 2147483647 w 1687"/>
              <a:gd name="T115" fmla="*/ 2147483647 h 775"/>
              <a:gd name="T116" fmla="*/ 2147483647 w 1687"/>
              <a:gd name="T117" fmla="*/ 2147483647 h 775"/>
              <a:gd name="T118" fmla="*/ 2147483647 w 1687"/>
              <a:gd name="T119" fmla="*/ 2147483647 h 775"/>
              <a:gd name="T120" fmla="*/ 2147483647 w 1687"/>
              <a:gd name="T121" fmla="*/ 2147483647 h 775"/>
              <a:gd name="T122" fmla="*/ 2147483647 w 1687"/>
              <a:gd name="T123" fmla="*/ 2147483647 h 7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687"/>
              <a:gd name="T187" fmla="*/ 0 h 775"/>
              <a:gd name="T188" fmla="*/ 1687 w 1687"/>
              <a:gd name="T189" fmla="*/ 775 h 77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687" h="775">
                <a:moveTo>
                  <a:pt x="1374" y="74"/>
                </a:moveTo>
                <a:lnTo>
                  <a:pt x="1308" y="141"/>
                </a:lnTo>
                <a:lnTo>
                  <a:pt x="1248" y="80"/>
                </a:lnTo>
                <a:lnTo>
                  <a:pt x="1177" y="152"/>
                </a:lnTo>
                <a:lnTo>
                  <a:pt x="1100" y="75"/>
                </a:lnTo>
                <a:lnTo>
                  <a:pt x="1169" y="8"/>
                </a:lnTo>
                <a:lnTo>
                  <a:pt x="1229" y="68"/>
                </a:lnTo>
                <a:lnTo>
                  <a:pt x="1298" y="0"/>
                </a:lnTo>
                <a:lnTo>
                  <a:pt x="1374" y="74"/>
                </a:lnTo>
                <a:close/>
                <a:moveTo>
                  <a:pt x="1687" y="612"/>
                </a:moveTo>
                <a:lnTo>
                  <a:pt x="1686" y="635"/>
                </a:lnTo>
                <a:lnTo>
                  <a:pt x="1683" y="657"/>
                </a:lnTo>
                <a:lnTo>
                  <a:pt x="1677" y="678"/>
                </a:lnTo>
                <a:lnTo>
                  <a:pt x="1669" y="698"/>
                </a:lnTo>
                <a:lnTo>
                  <a:pt x="1656" y="723"/>
                </a:lnTo>
                <a:lnTo>
                  <a:pt x="1649" y="731"/>
                </a:lnTo>
                <a:lnTo>
                  <a:pt x="1641" y="739"/>
                </a:lnTo>
                <a:lnTo>
                  <a:pt x="1633" y="745"/>
                </a:lnTo>
                <a:lnTo>
                  <a:pt x="1623" y="750"/>
                </a:lnTo>
                <a:lnTo>
                  <a:pt x="1603" y="753"/>
                </a:lnTo>
                <a:lnTo>
                  <a:pt x="1583" y="751"/>
                </a:lnTo>
                <a:lnTo>
                  <a:pt x="1561" y="743"/>
                </a:lnTo>
                <a:lnTo>
                  <a:pt x="1542" y="731"/>
                </a:lnTo>
                <a:lnTo>
                  <a:pt x="1523" y="715"/>
                </a:lnTo>
                <a:lnTo>
                  <a:pt x="1504" y="695"/>
                </a:lnTo>
                <a:lnTo>
                  <a:pt x="1488" y="672"/>
                </a:lnTo>
                <a:lnTo>
                  <a:pt x="1474" y="646"/>
                </a:lnTo>
                <a:lnTo>
                  <a:pt x="1462" y="619"/>
                </a:lnTo>
                <a:lnTo>
                  <a:pt x="1425" y="640"/>
                </a:lnTo>
                <a:lnTo>
                  <a:pt x="1387" y="660"/>
                </a:lnTo>
                <a:lnTo>
                  <a:pt x="1346" y="678"/>
                </a:lnTo>
                <a:lnTo>
                  <a:pt x="1305" y="694"/>
                </a:lnTo>
                <a:lnTo>
                  <a:pt x="1251" y="710"/>
                </a:lnTo>
                <a:lnTo>
                  <a:pt x="1198" y="722"/>
                </a:lnTo>
                <a:lnTo>
                  <a:pt x="1146" y="729"/>
                </a:lnTo>
                <a:lnTo>
                  <a:pt x="1095" y="731"/>
                </a:lnTo>
                <a:lnTo>
                  <a:pt x="1060" y="728"/>
                </a:lnTo>
                <a:lnTo>
                  <a:pt x="1025" y="719"/>
                </a:lnTo>
                <a:lnTo>
                  <a:pt x="1008" y="711"/>
                </a:lnTo>
                <a:lnTo>
                  <a:pt x="991" y="702"/>
                </a:lnTo>
                <a:lnTo>
                  <a:pt x="974" y="691"/>
                </a:lnTo>
                <a:lnTo>
                  <a:pt x="957" y="678"/>
                </a:lnTo>
                <a:lnTo>
                  <a:pt x="929" y="653"/>
                </a:lnTo>
                <a:lnTo>
                  <a:pt x="908" y="627"/>
                </a:lnTo>
                <a:lnTo>
                  <a:pt x="900" y="615"/>
                </a:lnTo>
                <a:lnTo>
                  <a:pt x="895" y="603"/>
                </a:lnTo>
                <a:lnTo>
                  <a:pt x="889" y="577"/>
                </a:lnTo>
                <a:lnTo>
                  <a:pt x="780" y="628"/>
                </a:lnTo>
                <a:lnTo>
                  <a:pt x="659" y="683"/>
                </a:lnTo>
                <a:lnTo>
                  <a:pt x="603" y="706"/>
                </a:lnTo>
                <a:lnTo>
                  <a:pt x="552" y="724"/>
                </a:lnTo>
                <a:lnTo>
                  <a:pt x="481" y="746"/>
                </a:lnTo>
                <a:lnTo>
                  <a:pt x="415" y="762"/>
                </a:lnTo>
                <a:lnTo>
                  <a:pt x="355" y="772"/>
                </a:lnTo>
                <a:lnTo>
                  <a:pt x="302" y="775"/>
                </a:lnTo>
                <a:lnTo>
                  <a:pt x="268" y="774"/>
                </a:lnTo>
                <a:lnTo>
                  <a:pt x="236" y="772"/>
                </a:lnTo>
                <a:lnTo>
                  <a:pt x="206" y="769"/>
                </a:lnTo>
                <a:lnTo>
                  <a:pt x="178" y="764"/>
                </a:lnTo>
                <a:lnTo>
                  <a:pt x="153" y="758"/>
                </a:lnTo>
                <a:lnTo>
                  <a:pt x="129" y="751"/>
                </a:lnTo>
                <a:lnTo>
                  <a:pt x="107" y="741"/>
                </a:lnTo>
                <a:lnTo>
                  <a:pt x="88" y="731"/>
                </a:lnTo>
                <a:lnTo>
                  <a:pt x="68" y="717"/>
                </a:lnTo>
                <a:lnTo>
                  <a:pt x="50" y="701"/>
                </a:lnTo>
                <a:lnTo>
                  <a:pt x="35" y="681"/>
                </a:lnTo>
                <a:lnTo>
                  <a:pt x="22" y="661"/>
                </a:lnTo>
                <a:lnTo>
                  <a:pt x="12" y="639"/>
                </a:lnTo>
                <a:lnTo>
                  <a:pt x="8" y="626"/>
                </a:lnTo>
                <a:lnTo>
                  <a:pt x="5" y="613"/>
                </a:lnTo>
                <a:lnTo>
                  <a:pt x="1" y="587"/>
                </a:lnTo>
                <a:lnTo>
                  <a:pt x="0" y="558"/>
                </a:lnTo>
                <a:lnTo>
                  <a:pt x="2" y="523"/>
                </a:lnTo>
                <a:lnTo>
                  <a:pt x="6" y="491"/>
                </a:lnTo>
                <a:lnTo>
                  <a:pt x="13" y="459"/>
                </a:lnTo>
                <a:lnTo>
                  <a:pt x="23" y="428"/>
                </a:lnTo>
                <a:lnTo>
                  <a:pt x="34" y="407"/>
                </a:lnTo>
                <a:lnTo>
                  <a:pt x="48" y="381"/>
                </a:lnTo>
                <a:lnTo>
                  <a:pt x="66" y="379"/>
                </a:lnTo>
                <a:lnTo>
                  <a:pt x="52" y="411"/>
                </a:lnTo>
                <a:lnTo>
                  <a:pt x="45" y="432"/>
                </a:lnTo>
                <a:lnTo>
                  <a:pt x="41" y="455"/>
                </a:lnTo>
                <a:lnTo>
                  <a:pt x="38" y="478"/>
                </a:lnTo>
                <a:lnTo>
                  <a:pt x="37" y="502"/>
                </a:lnTo>
                <a:lnTo>
                  <a:pt x="38" y="522"/>
                </a:lnTo>
                <a:lnTo>
                  <a:pt x="42" y="540"/>
                </a:lnTo>
                <a:lnTo>
                  <a:pt x="47" y="557"/>
                </a:lnTo>
                <a:lnTo>
                  <a:pt x="55" y="573"/>
                </a:lnTo>
                <a:lnTo>
                  <a:pt x="66" y="588"/>
                </a:lnTo>
                <a:lnTo>
                  <a:pt x="78" y="603"/>
                </a:lnTo>
                <a:lnTo>
                  <a:pt x="93" y="616"/>
                </a:lnTo>
                <a:lnTo>
                  <a:pt x="110" y="629"/>
                </a:lnTo>
                <a:lnTo>
                  <a:pt x="128" y="641"/>
                </a:lnTo>
                <a:lnTo>
                  <a:pt x="149" y="650"/>
                </a:lnTo>
                <a:lnTo>
                  <a:pt x="171" y="659"/>
                </a:lnTo>
                <a:lnTo>
                  <a:pt x="183" y="662"/>
                </a:lnTo>
                <a:lnTo>
                  <a:pt x="194" y="665"/>
                </a:lnTo>
                <a:lnTo>
                  <a:pt x="220" y="671"/>
                </a:lnTo>
                <a:lnTo>
                  <a:pt x="245" y="675"/>
                </a:lnTo>
                <a:lnTo>
                  <a:pt x="274" y="677"/>
                </a:lnTo>
                <a:lnTo>
                  <a:pt x="304" y="678"/>
                </a:lnTo>
                <a:lnTo>
                  <a:pt x="352" y="676"/>
                </a:lnTo>
                <a:lnTo>
                  <a:pt x="379" y="673"/>
                </a:lnTo>
                <a:lnTo>
                  <a:pt x="405" y="669"/>
                </a:lnTo>
                <a:lnTo>
                  <a:pt x="462" y="657"/>
                </a:lnTo>
                <a:lnTo>
                  <a:pt x="522" y="641"/>
                </a:lnTo>
                <a:lnTo>
                  <a:pt x="571" y="625"/>
                </a:lnTo>
                <a:lnTo>
                  <a:pt x="623" y="606"/>
                </a:lnTo>
                <a:lnTo>
                  <a:pt x="738" y="559"/>
                </a:lnTo>
                <a:lnTo>
                  <a:pt x="923" y="476"/>
                </a:lnTo>
                <a:lnTo>
                  <a:pt x="927" y="494"/>
                </a:lnTo>
                <a:lnTo>
                  <a:pt x="932" y="512"/>
                </a:lnTo>
                <a:lnTo>
                  <a:pt x="940" y="529"/>
                </a:lnTo>
                <a:lnTo>
                  <a:pt x="949" y="545"/>
                </a:lnTo>
                <a:lnTo>
                  <a:pt x="961" y="561"/>
                </a:lnTo>
                <a:lnTo>
                  <a:pt x="975" y="575"/>
                </a:lnTo>
                <a:lnTo>
                  <a:pt x="990" y="588"/>
                </a:lnTo>
                <a:lnTo>
                  <a:pt x="1007" y="600"/>
                </a:lnTo>
                <a:lnTo>
                  <a:pt x="1035" y="617"/>
                </a:lnTo>
                <a:lnTo>
                  <a:pt x="1049" y="624"/>
                </a:lnTo>
                <a:lnTo>
                  <a:pt x="1064" y="629"/>
                </a:lnTo>
                <a:lnTo>
                  <a:pt x="1092" y="637"/>
                </a:lnTo>
                <a:lnTo>
                  <a:pt x="1106" y="639"/>
                </a:lnTo>
                <a:lnTo>
                  <a:pt x="1120" y="639"/>
                </a:lnTo>
                <a:lnTo>
                  <a:pt x="1164" y="638"/>
                </a:lnTo>
                <a:lnTo>
                  <a:pt x="1210" y="631"/>
                </a:lnTo>
                <a:lnTo>
                  <a:pt x="1256" y="622"/>
                </a:lnTo>
                <a:lnTo>
                  <a:pt x="1304" y="608"/>
                </a:lnTo>
                <a:lnTo>
                  <a:pt x="1343" y="593"/>
                </a:lnTo>
                <a:lnTo>
                  <a:pt x="1379" y="578"/>
                </a:lnTo>
                <a:lnTo>
                  <a:pt x="1411" y="561"/>
                </a:lnTo>
                <a:lnTo>
                  <a:pt x="1439" y="543"/>
                </a:lnTo>
                <a:lnTo>
                  <a:pt x="1429" y="509"/>
                </a:lnTo>
                <a:lnTo>
                  <a:pt x="1415" y="445"/>
                </a:lnTo>
                <a:lnTo>
                  <a:pt x="1409" y="413"/>
                </a:lnTo>
                <a:lnTo>
                  <a:pt x="1406" y="365"/>
                </a:lnTo>
                <a:lnTo>
                  <a:pt x="1403" y="317"/>
                </a:lnTo>
                <a:lnTo>
                  <a:pt x="1385" y="251"/>
                </a:lnTo>
                <a:lnTo>
                  <a:pt x="1411" y="149"/>
                </a:lnTo>
                <a:lnTo>
                  <a:pt x="1507" y="340"/>
                </a:lnTo>
                <a:lnTo>
                  <a:pt x="1507" y="365"/>
                </a:lnTo>
                <a:lnTo>
                  <a:pt x="1465" y="336"/>
                </a:lnTo>
                <a:lnTo>
                  <a:pt x="1461" y="341"/>
                </a:lnTo>
                <a:lnTo>
                  <a:pt x="1458" y="347"/>
                </a:lnTo>
                <a:lnTo>
                  <a:pt x="1461" y="381"/>
                </a:lnTo>
                <a:lnTo>
                  <a:pt x="1469" y="424"/>
                </a:lnTo>
                <a:lnTo>
                  <a:pt x="1475" y="451"/>
                </a:lnTo>
                <a:lnTo>
                  <a:pt x="1483" y="475"/>
                </a:lnTo>
                <a:lnTo>
                  <a:pt x="1491" y="495"/>
                </a:lnTo>
                <a:lnTo>
                  <a:pt x="1501" y="511"/>
                </a:lnTo>
                <a:lnTo>
                  <a:pt x="1525" y="498"/>
                </a:lnTo>
                <a:lnTo>
                  <a:pt x="1549" y="490"/>
                </a:lnTo>
                <a:lnTo>
                  <a:pt x="1571" y="483"/>
                </a:lnTo>
                <a:lnTo>
                  <a:pt x="1592" y="481"/>
                </a:lnTo>
                <a:lnTo>
                  <a:pt x="1616" y="484"/>
                </a:lnTo>
                <a:lnTo>
                  <a:pt x="1626" y="488"/>
                </a:lnTo>
                <a:lnTo>
                  <a:pt x="1636" y="494"/>
                </a:lnTo>
                <a:lnTo>
                  <a:pt x="1651" y="506"/>
                </a:lnTo>
                <a:lnTo>
                  <a:pt x="1663" y="518"/>
                </a:lnTo>
                <a:lnTo>
                  <a:pt x="1672" y="532"/>
                </a:lnTo>
                <a:lnTo>
                  <a:pt x="1680" y="548"/>
                </a:lnTo>
                <a:lnTo>
                  <a:pt x="1685" y="576"/>
                </a:lnTo>
                <a:lnTo>
                  <a:pt x="1687" y="612"/>
                </a:lnTo>
                <a:close/>
                <a:moveTo>
                  <a:pt x="553" y="364"/>
                </a:moveTo>
                <a:lnTo>
                  <a:pt x="487" y="431"/>
                </a:lnTo>
                <a:lnTo>
                  <a:pt x="428" y="370"/>
                </a:lnTo>
                <a:lnTo>
                  <a:pt x="356" y="441"/>
                </a:lnTo>
                <a:lnTo>
                  <a:pt x="280" y="365"/>
                </a:lnTo>
                <a:lnTo>
                  <a:pt x="347" y="297"/>
                </a:lnTo>
                <a:lnTo>
                  <a:pt x="409" y="359"/>
                </a:lnTo>
                <a:lnTo>
                  <a:pt x="479" y="289"/>
                </a:lnTo>
                <a:lnTo>
                  <a:pt x="553" y="364"/>
                </a:lnTo>
                <a:close/>
                <a:moveTo>
                  <a:pt x="1636" y="637"/>
                </a:moveTo>
                <a:lnTo>
                  <a:pt x="1622" y="613"/>
                </a:lnTo>
                <a:lnTo>
                  <a:pt x="1605" y="593"/>
                </a:lnTo>
                <a:lnTo>
                  <a:pt x="1597" y="587"/>
                </a:lnTo>
                <a:lnTo>
                  <a:pt x="1589" y="583"/>
                </a:lnTo>
                <a:lnTo>
                  <a:pt x="1577" y="582"/>
                </a:lnTo>
                <a:lnTo>
                  <a:pt x="1561" y="584"/>
                </a:lnTo>
                <a:lnTo>
                  <a:pt x="1543" y="591"/>
                </a:lnTo>
                <a:lnTo>
                  <a:pt x="1536" y="595"/>
                </a:lnTo>
                <a:lnTo>
                  <a:pt x="1556" y="624"/>
                </a:lnTo>
                <a:lnTo>
                  <a:pt x="1568" y="636"/>
                </a:lnTo>
                <a:lnTo>
                  <a:pt x="1580" y="644"/>
                </a:lnTo>
                <a:lnTo>
                  <a:pt x="1590" y="649"/>
                </a:lnTo>
                <a:lnTo>
                  <a:pt x="1601" y="652"/>
                </a:lnTo>
                <a:lnTo>
                  <a:pt x="1611" y="649"/>
                </a:lnTo>
                <a:lnTo>
                  <a:pt x="1625" y="644"/>
                </a:lnTo>
                <a:lnTo>
                  <a:pt x="1636" y="637"/>
                </a:lnTo>
                <a:close/>
                <a:moveTo>
                  <a:pt x="1288" y="458"/>
                </a:moveTo>
                <a:lnTo>
                  <a:pt x="1287" y="475"/>
                </a:lnTo>
                <a:lnTo>
                  <a:pt x="1285" y="489"/>
                </a:lnTo>
                <a:lnTo>
                  <a:pt x="1280" y="500"/>
                </a:lnTo>
                <a:lnTo>
                  <a:pt x="1275" y="509"/>
                </a:lnTo>
                <a:lnTo>
                  <a:pt x="1268" y="516"/>
                </a:lnTo>
                <a:lnTo>
                  <a:pt x="1259" y="522"/>
                </a:lnTo>
                <a:lnTo>
                  <a:pt x="1248" y="525"/>
                </a:lnTo>
                <a:lnTo>
                  <a:pt x="1237" y="526"/>
                </a:lnTo>
                <a:lnTo>
                  <a:pt x="1222" y="523"/>
                </a:lnTo>
                <a:lnTo>
                  <a:pt x="1214" y="518"/>
                </a:lnTo>
                <a:lnTo>
                  <a:pt x="1208" y="513"/>
                </a:lnTo>
                <a:lnTo>
                  <a:pt x="1198" y="499"/>
                </a:lnTo>
                <a:lnTo>
                  <a:pt x="1191" y="483"/>
                </a:lnTo>
                <a:lnTo>
                  <a:pt x="1183" y="505"/>
                </a:lnTo>
                <a:lnTo>
                  <a:pt x="1179" y="513"/>
                </a:lnTo>
                <a:lnTo>
                  <a:pt x="1173" y="523"/>
                </a:lnTo>
                <a:lnTo>
                  <a:pt x="1165" y="529"/>
                </a:lnTo>
                <a:lnTo>
                  <a:pt x="1158" y="534"/>
                </a:lnTo>
                <a:lnTo>
                  <a:pt x="1150" y="538"/>
                </a:lnTo>
                <a:lnTo>
                  <a:pt x="1142" y="539"/>
                </a:lnTo>
                <a:lnTo>
                  <a:pt x="1134" y="538"/>
                </a:lnTo>
                <a:lnTo>
                  <a:pt x="1123" y="534"/>
                </a:lnTo>
                <a:lnTo>
                  <a:pt x="1114" y="529"/>
                </a:lnTo>
                <a:lnTo>
                  <a:pt x="1107" y="522"/>
                </a:lnTo>
                <a:lnTo>
                  <a:pt x="1101" y="513"/>
                </a:lnTo>
                <a:lnTo>
                  <a:pt x="1097" y="504"/>
                </a:lnTo>
                <a:lnTo>
                  <a:pt x="1094" y="492"/>
                </a:lnTo>
                <a:lnTo>
                  <a:pt x="1092" y="466"/>
                </a:lnTo>
                <a:lnTo>
                  <a:pt x="1095" y="430"/>
                </a:lnTo>
                <a:lnTo>
                  <a:pt x="1098" y="407"/>
                </a:lnTo>
                <a:lnTo>
                  <a:pt x="1070" y="439"/>
                </a:lnTo>
                <a:lnTo>
                  <a:pt x="1070" y="427"/>
                </a:lnTo>
                <a:lnTo>
                  <a:pt x="1079" y="408"/>
                </a:lnTo>
                <a:lnTo>
                  <a:pt x="1094" y="387"/>
                </a:lnTo>
                <a:lnTo>
                  <a:pt x="1113" y="373"/>
                </a:lnTo>
                <a:lnTo>
                  <a:pt x="1112" y="399"/>
                </a:lnTo>
                <a:lnTo>
                  <a:pt x="1112" y="424"/>
                </a:lnTo>
                <a:lnTo>
                  <a:pt x="1113" y="455"/>
                </a:lnTo>
                <a:lnTo>
                  <a:pt x="1117" y="476"/>
                </a:lnTo>
                <a:lnTo>
                  <a:pt x="1122" y="483"/>
                </a:lnTo>
                <a:lnTo>
                  <a:pt x="1127" y="490"/>
                </a:lnTo>
                <a:lnTo>
                  <a:pt x="1133" y="493"/>
                </a:lnTo>
                <a:lnTo>
                  <a:pt x="1142" y="494"/>
                </a:lnTo>
                <a:lnTo>
                  <a:pt x="1157" y="490"/>
                </a:lnTo>
                <a:lnTo>
                  <a:pt x="1164" y="485"/>
                </a:lnTo>
                <a:lnTo>
                  <a:pt x="1172" y="480"/>
                </a:lnTo>
                <a:lnTo>
                  <a:pt x="1181" y="467"/>
                </a:lnTo>
                <a:lnTo>
                  <a:pt x="1186" y="455"/>
                </a:lnTo>
                <a:lnTo>
                  <a:pt x="1182" y="433"/>
                </a:lnTo>
                <a:lnTo>
                  <a:pt x="1175" y="403"/>
                </a:lnTo>
                <a:lnTo>
                  <a:pt x="1171" y="387"/>
                </a:lnTo>
                <a:lnTo>
                  <a:pt x="1191" y="359"/>
                </a:lnTo>
                <a:lnTo>
                  <a:pt x="1196" y="376"/>
                </a:lnTo>
                <a:lnTo>
                  <a:pt x="1203" y="399"/>
                </a:lnTo>
                <a:lnTo>
                  <a:pt x="1206" y="425"/>
                </a:lnTo>
                <a:lnTo>
                  <a:pt x="1210" y="448"/>
                </a:lnTo>
                <a:lnTo>
                  <a:pt x="1214" y="464"/>
                </a:lnTo>
                <a:lnTo>
                  <a:pt x="1221" y="473"/>
                </a:lnTo>
                <a:lnTo>
                  <a:pt x="1227" y="480"/>
                </a:lnTo>
                <a:lnTo>
                  <a:pt x="1236" y="483"/>
                </a:lnTo>
                <a:lnTo>
                  <a:pt x="1246" y="484"/>
                </a:lnTo>
                <a:lnTo>
                  <a:pt x="1255" y="483"/>
                </a:lnTo>
                <a:lnTo>
                  <a:pt x="1261" y="479"/>
                </a:lnTo>
                <a:lnTo>
                  <a:pt x="1265" y="473"/>
                </a:lnTo>
                <a:lnTo>
                  <a:pt x="1268" y="464"/>
                </a:lnTo>
                <a:lnTo>
                  <a:pt x="1263" y="444"/>
                </a:lnTo>
                <a:lnTo>
                  <a:pt x="1260" y="431"/>
                </a:lnTo>
                <a:lnTo>
                  <a:pt x="1254" y="415"/>
                </a:lnTo>
                <a:lnTo>
                  <a:pt x="1239" y="384"/>
                </a:lnTo>
                <a:lnTo>
                  <a:pt x="1261" y="353"/>
                </a:lnTo>
                <a:lnTo>
                  <a:pt x="1279" y="401"/>
                </a:lnTo>
                <a:lnTo>
                  <a:pt x="1286" y="429"/>
                </a:lnTo>
                <a:lnTo>
                  <a:pt x="1288" y="458"/>
                </a:lnTo>
                <a:close/>
                <a:moveTo>
                  <a:pt x="846" y="364"/>
                </a:moveTo>
                <a:lnTo>
                  <a:pt x="1275" y="242"/>
                </a:lnTo>
                <a:lnTo>
                  <a:pt x="1222" y="284"/>
                </a:lnTo>
                <a:lnTo>
                  <a:pt x="792" y="406"/>
                </a:lnTo>
                <a:lnTo>
                  <a:pt x="846" y="364"/>
                </a:lnTo>
                <a:close/>
                <a:moveTo>
                  <a:pt x="892" y="106"/>
                </a:moveTo>
                <a:lnTo>
                  <a:pt x="881" y="110"/>
                </a:lnTo>
                <a:lnTo>
                  <a:pt x="875" y="101"/>
                </a:lnTo>
                <a:lnTo>
                  <a:pt x="869" y="95"/>
                </a:lnTo>
                <a:lnTo>
                  <a:pt x="863" y="92"/>
                </a:lnTo>
                <a:lnTo>
                  <a:pt x="859" y="95"/>
                </a:lnTo>
                <a:lnTo>
                  <a:pt x="853" y="100"/>
                </a:lnTo>
                <a:lnTo>
                  <a:pt x="844" y="125"/>
                </a:lnTo>
                <a:lnTo>
                  <a:pt x="834" y="162"/>
                </a:lnTo>
                <a:lnTo>
                  <a:pt x="825" y="205"/>
                </a:lnTo>
                <a:lnTo>
                  <a:pt x="813" y="205"/>
                </a:lnTo>
                <a:lnTo>
                  <a:pt x="805" y="178"/>
                </a:lnTo>
                <a:lnTo>
                  <a:pt x="797" y="156"/>
                </a:lnTo>
                <a:lnTo>
                  <a:pt x="787" y="144"/>
                </a:lnTo>
                <a:lnTo>
                  <a:pt x="780" y="140"/>
                </a:lnTo>
                <a:lnTo>
                  <a:pt x="762" y="140"/>
                </a:lnTo>
                <a:lnTo>
                  <a:pt x="754" y="138"/>
                </a:lnTo>
                <a:lnTo>
                  <a:pt x="748" y="134"/>
                </a:lnTo>
                <a:lnTo>
                  <a:pt x="743" y="128"/>
                </a:lnTo>
                <a:lnTo>
                  <a:pt x="738" y="121"/>
                </a:lnTo>
                <a:lnTo>
                  <a:pt x="736" y="115"/>
                </a:lnTo>
                <a:lnTo>
                  <a:pt x="736" y="106"/>
                </a:lnTo>
                <a:lnTo>
                  <a:pt x="737" y="96"/>
                </a:lnTo>
                <a:lnTo>
                  <a:pt x="741" y="88"/>
                </a:lnTo>
                <a:lnTo>
                  <a:pt x="747" y="84"/>
                </a:lnTo>
                <a:lnTo>
                  <a:pt x="755" y="83"/>
                </a:lnTo>
                <a:lnTo>
                  <a:pt x="769" y="85"/>
                </a:lnTo>
                <a:lnTo>
                  <a:pt x="781" y="94"/>
                </a:lnTo>
                <a:lnTo>
                  <a:pt x="793" y="106"/>
                </a:lnTo>
                <a:lnTo>
                  <a:pt x="802" y="125"/>
                </a:lnTo>
                <a:lnTo>
                  <a:pt x="820" y="165"/>
                </a:lnTo>
                <a:lnTo>
                  <a:pt x="828" y="129"/>
                </a:lnTo>
                <a:lnTo>
                  <a:pt x="834" y="103"/>
                </a:lnTo>
                <a:lnTo>
                  <a:pt x="842" y="83"/>
                </a:lnTo>
                <a:lnTo>
                  <a:pt x="846" y="74"/>
                </a:lnTo>
                <a:lnTo>
                  <a:pt x="850" y="68"/>
                </a:lnTo>
                <a:lnTo>
                  <a:pt x="854" y="63"/>
                </a:lnTo>
                <a:lnTo>
                  <a:pt x="859" y="59"/>
                </a:lnTo>
                <a:lnTo>
                  <a:pt x="867" y="56"/>
                </a:lnTo>
                <a:lnTo>
                  <a:pt x="874" y="57"/>
                </a:lnTo>
                <a:lnTo>
                  <a:pt x="880" y="61"/>
                </a:lnTo>
                <a:lnTo>
                  <a:pt x="893" y="75"/>
                </a:lnTo>
                <a:lnTo>
                  <a:pt x="892" y="106"/>
                </a:lnTo>
                <a:close/>
                <a:moveTo>
                  <a:pt x="500" y="84"/>
                </a:moveTo>
                <a:lnTo>
                  <a:pt x="500" y="92"/>
                </a:lnTo>
                <a:lnTo>
                  <a:pt x="497" y="101"/>
                </a:lnTo>
                <a:lnTo>
                  <a:pt x="487" y="117"/>
                </a:lnTo>
                <a:lnTo>
                  <a:pt x="481" y="123"/>
                </a:lnTo>
                <a:lnTo>
                  <a:pt x="472" y="131"/>
                </a:lnTo>
                <a:lnTo>
                  <a:pt x="450" y="143"/>
                </a:lnTo>
                <a:lnTo>
                  <a:pt x="389" y="167"/>
                </a:lnTo>
                <a:lnTo>
                  <a:pt x="356" y="167"/>
                </a:lnTo>
                <a:lnTo>
                  <a:pt x="398" y="148"/>
                </a:lnTo>
                <a:lnTo>
                  <a:pt x="420" y="136"/>
                </a:lnTo>
                <a:lnTo>
                  <a:pt x="440" y="123"/>
                </a:lnTo>
                <a:lnTo>
                  <a:pt x="471" y="98"/>
                </a:lnTo>
                <a:lnTo>
                  <a:pt x="395" y="98"/>
                </a:lnTo>
                <a:lnTo>
                  <a:pt x="387" y="99"/>
                </a:lnTo>
                <a:lnTo>
                  <a:pt x="370" y="112"/>
                </a:lnTo>
                <a:lnTo>
                  <a:pt x="370" y="91"/>
                </a:lnTo>
                <a:lnTo>
                  <a:pt x="383" y="72"/>
                </a:lnTo>
                <a:lnTo>
                  <a:pt x="393" y="64"/>
                </a:lnTo>
                <a:lnTo>
                  <a:pt x="404" y="62"/>
                </a:lnTo>
                <a:lnTo>
                  <a:pt x="500" y="62"/>
                </a:lnTo>
                <a:lnTo>
                  <a:pt x="502" y="69"/>
                </a:lnTo>
                <a:lnTo>
                  <a:pt x="500" y="84"/>
                </a:lnTo>
                <a:close/>
                <a:moveTo>
                  <a:pt x="117" y="259"/>
                </a:moveTo>
                <a:lnTo>
                  <a:pt x="113" y="276"/>
                </a:lnTo>
                <a:lnTo>
                  <a:pt x="105" y="294"/>
                </a:lnTo>
                <a:lnTo>
                  <a:pt x="96" y="303"/>
                </a:lnTo>
                <a:lnTo>
                  <a:pt x="88" y="310"/>
                </a:lnTo>
                <a:lnTo>
                  <a:pt x="78" y="314"/>
                </a:lnTo>
                <a:lnTo>
                  <a:pt x="68" y="315"/>
                </a:lnTo>
                <a:lnTo>
                  <a:pt x="58" y="314"/>
                </a:lnTo>
                <a:lnTo>
                  <a:pt x="48" y="310"/>
                </a:lnTo>
                <a:lnTo>
                  <a:pt x="41" y="303"/>
                </a:lnTo>
                <a:lnTo>
                  <a:pt x="35" y="294"/>
                </a:lnTo>
                <a:lnTo>
                  <a:pt x="29" y="282"/>
                </a:lnTo>
                <a:lnTo>
                  <a:pt x="25" y="270"/>
                </a:lnTo>
                <a:lnTo>
                  <a:pt x="23" y="259"/>
                </a:lnTo>
                <a:lnTo>
                  <a:pt x="22" y="246"/>
                </a:lnTo>
                <a:lnTo>
                  <a:pt x="23" y="227"/>
                </a:lnTo>
                <a:lnTo>
                  <a:pt x="26" y="205"/>
                </a:lnTo>
                <a:lnTo>
                  <a:pt x="33" y="182"/>
                </a:lnTo>
                <a:lnTo>
                  <a:pt x="40" y="156"/>
                </a:lnTo>
                <a:lnTo>
                  <a:pt x="50" y="131"/>
                </a:lnTo>
                <a:lnTo>
                  <a:pt x="60" y="107"/>
                </a:lnTo>
                <a:lnTo>
                  <a:pt x="71" y="86"/>
                </a:lnTo>
                <a:lnTo>
                  <a:pt x="84" y="67"/>
                </a:lnTo>
                <a:lnTo>
                  <a:pt x="83" y="80"/>
                </a:lnTo>
                <a:lnTo>
                  <a:pt x="79" y="97"/>
                </a:lnTo>
                <a:lnTo>
                  <a:pt x="74" y="117"/>
                </a:lnTo>
                <a:lnTo>
                  <a:pt x="68" y="140"/>
                </a:lnTo>
                <a:lnTo>
                  <a:pt x="55" y="184"/>
                </a:lnTo>
                <a:lnTo>
                  <a:pt x="52" y="202"/>
                </a:lnTo>
                <a:lnTo>
                  <a:pt x="51" y="217"/>
                </a:lnTo>
                <a:lnTo>
                  <a:pt x="53" y="231"/>
                </a:lnTo>
                <a:lnTo>
                  <a:pt x="57" y="245"/>
                </a:lnTo>
                <a:lnTo>
                  <a:pt x="64" y="256"/>
                </a:lnTo>
                <a:lnTo>
                  <a:pt x="70" y="260"/>
                </a:lnTo>
                <a:lnTo>
                  <a:pt x="75" y="261"/>
                </a:lnTo>
                <a:lnTo>
                  <a:pt x="84" y="258"/>
                </a:lnTo>
                <a:lnTo>
                  <a:pt x="91" y="249"/>
                </a:lnTo>
                <a:lnTo>
                  <a:pt x="100" y="234"/>
                </a:lnTo>
                <a:lnTo>
                  <a:pt x="109" y="212"/>
                </a:lnTo>
                <a:lnTo>
                  <a:pt x="112" y="217"/>
                </a:lnTo>
                <a:lnTo>
                  <a:pt x="116" y="225"/>
                </a:lnTo>
                <a:lnTo>
                  <a:pt x="117" y="242"/>
                </a:lnTo>
                <a:lnTo>
                  <a:pt x="117" y="2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عناصر المحاضرة (1 من 2)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مقدمة  </a:t>
            </a:r>
            <a:r>
              <a:rPr lang="en-US" dirty="0" smtClean="0"/>
              <a:t>  </a:t>
            </a:r>
            <a:r>
              <a:rPr lang="en-US" dirty="0" smtClean="0">
                <a:cs typeface="Arial" pitchFamily="34" charset="0"/>
              </a:rPr>
              <a:t>Preview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مكونات نظم الــ</a:t>
            </a:r>
            <a:r>
              <a:rPr lang="en-US" dirty="0" smtClean="0">
                <a:latin typeface="Calibri" pitchFamily="34" charset="0"/>
                <a:cs typeface="Arabic Transparent" pitchFamily="2" charset="-78"/>
              </a:rPr>
              <a:t>ERP</a:t>
            </a: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     </a:t>
            </a:r>
            <a:r>
              <a:rPr lang="en-US" dirty="0"/>
              <a:t>ERP Components</a:t>
            </a:r>
            <a:endParaRPr lang="fr-FR" dirty="0" smtClean="0">
              <a:latin typeface="Calibri" pitchFamily="34" charset="0"/>
              <a:cs typeface="Arabic Transparent" pitchFamily="2" charset="-78"/>
            </a:endParaRP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نظم الــ</a:t>
            </a:r>
            <a:r>
              <a:rPr lang="en-US" dirty="0" smtClean="0">
                <a:latin typeface="Calibri" pitchFamily="34" charset="0"/>
                <a:cs typeface="Arabic Transparent" pitchFamily="2" charset="-78"/>
              </a:rPr>
              <a:t>ERP </a:t>
            </a: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 و الافتراضية    </a:t>
            </a:r>
            <a:r>
              <a:rPr lang="en-US" dirty="0"/>
              <a:t>ERP Vendors </a:t>
            </a:r>
            <a:r>
              <a:rPr lang="en-US" dirty="0" smtClean="0"/>
              <a:t>and </a:t>
            </a:r>
            <a:r>
              <a:rPr lang="en-US" dirty="0"/>
              <a:t>Virtualization</a:t>
            </a:r>
            <a:endParaRPr lang="ar-SA" dirty="0" smtClean="0">
              <a:cs typeface="Arial" pitchFamily="34" charset="0"/>
            </a:endParaRP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موردو نظم الـ</a:t>
            </a:r>
            <a:r>
              <a:rPr lang="en-US" dirty="0" smtClean="0">
                <a:latin typeface="Calibri" pitchFamily="34" charset="0"/>
                <a:cs typeface="Arabic Transparent" pitchFamily="2" charset="-78"/>
              </a:rPr>
              <a:t>ERP</a:t>
            </a: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  والافتراضية </a:t>
            </a:r>
            <a:r>
              <a:rPr lang="en-US" dirty="0" smtClean="0"/>
              <a:t>ERP </a:t>
            </a:r>
            <a:r>
              <a:rPr lang="en-US" dirty="0"/>
              <a:t>Life </a:t>
            </a:r>
            <a:r>
              <a:rPr lang="en-US" dirty="0" smtClean="0"/>
              <a:t>Cycle</a:t>
            </a:r>
            <a:r>
              <a:rPr lang="ar-SA" dirty="0" smtClean="0"/>
              <a:t> 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فوائد الافتراضية    </a:t>
            </a:r>
            <a:r>
              <a:rPr lang="en-US" dirty="0"/>
              <a:t>Benefits of Virtualization</a:t>
            </a:r>
            <a:endParaRPr lang="ar-SA" dirty="0" smtClean="0"/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عوائق </a:t>
            </a:r>
            <a:r>
              <a:rPr lang="ar-SA" dirty="0">
                <a:cs typeface="Arial" pitchFamily="34" charset="0"/>
              </a:rPr>
              <a:t>الافتراضية </a:t>
            </a:r>
            <a:r>
              <a:rPr lang="en-US" dirty="0"/>
              <a:t>Drawbacks</a:t>
            </a:r>
            <a:r>
              <a:rPr lang="en-US" dirty="0" smtClean="0"/>
              <a:t> </a:t>
            </a:r>
            <a:r>
              <a:rPr lang="en-US" dirty="0"/>
              <a:t>of </a:t>
            </a:r>
            <a:r>
              <a:rPr lang="en-US" dirty="0" smtClean="0"/>
              <a:t>Virtualization</a:t>
            </a:r>
            <a:r>
              <a:rPr lang="ar-SA" dirty="0" smtClean="0"/>
              <a:t>  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برمجيات الطرف الثالث    </a:t>
            </a:r>
            <a:r>
              <a:rPr lang="en-US" dirty="0"/>
              <a:t>Third Party Products </a:t>
            </a:r>
            <a:endParaRPr lang="ar-SA" dirty="0"/>
          </a:p>
          <a:p>
            <a:pPr rtl="1">
              <a:buFont typeface="Wingdings" pitchFamily="2" charset="2"/>
              <a:buChar char="ü"/>
            </a:pPr>
            <a:endParaRPr lang="ar-SA" dirty="0" smtClean="0"/>
          </a:p>
          <a:p>
            <a:pPr rtl="1">
              <a:buFont typeface="Wingdings" pitchFamily="2" charset="2"/>
              <a:buChar char="ü"/>
            </a:pP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3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عناصر المحاضرة (2 من 2)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متطلبات قواعد البيانات  </a:t>
            </a:r>
            <a:r>
              <a:rPr lang="en-US" dirty="0"/>
              <a:t>Database Requirements</a:t>
            </a:r>
            <a:endParaRPr lang="ar-SA" dirty="0" smtClean="0"/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عينة من مجموعة الاجتماعات   </a:t>
            </a:r>
            <a:r>
              <a:rPr lang="en-US" dirty="0"/>
              <a:t>Sample Set of Meetings</a:t>
            </a:r>
            <a:endParaRPr lang="fr-FR" dirty="0" smtClean="0">
              <a:latin typeface="Calibri" pitchFamily="34" charset="0"/>
              <a:cs typeface="Arabic Transparent" pitchFamily="2" charset="-78"/>
            </a:endParaRP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عينة من  منهجيات إدارة مشاريع الــ</a:t>
            </a:r>
            <a:r>
              <a:rPr lang="en-US" dirty="0" smtClean="0"/>
              <a:t>ERP</a:t>
            </a:r>
            <a:r>
              <a:rPr lang="ar-SA" dirty="0" smtClean="0"/>
              <a:t> 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التنفيذ كما هو أو فانيلا     </a:t>
            </a:r>
            <a:r>
              <a:rPr lang="en-US" dirty="0"/>
              <a:t>Vanilla </a:t>
            </a:r>
            <a:r>
              <a:rPr lang="en-US" dirty="0" smtClean="0"/>
              <a:t>Implementation</a:t>
            </a:r>
            <a:r>
              <a:rPr lang="ar-SA" dirty="0" smtClean="0"/>
              <a:t>   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المشاكل المتعلقة بالمنصات   </a:t>
            </a:r>
            <a:r>
              <a:rPr lang="en-US" dirty="0"/>
              <a:t>Platform </a:t>
            </a:r>
            <a:r>
              <a:rPr lang="en-US" dirty="0" smtClean="0"/>
              <a:t>Issues</a:t>
            </a:r>
            <a:r>
              <a:rPr lang="ar-SA" dirty="0" smtClean="0"/>
              <a:t>  </a:t>
            </a:r>
          </a:p>
          <a:p>
            <a:pPr rtl="1">
              <a:buFont typeface="Wingdings" pitchFamily="2" charset="2"/>
              <a:buChar char="ü"/>
            </a:pPr>
            <a:endParaRPr lang="ar-SA" dirty="0" smtClean="0"/>
          </a:p>
          <a:p>
            <a:pPr rtl="1">
              <a:buFont typeface="Wingdings" pitchFamily="2" charset="2"/>
              <a:buChar char="ü"/>
            </a:pPr>
            <a:endParaRPr lang="en-US" dirty="0" smtClean="0"/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4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947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مقدمة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تتمثل نقطة البداية في تقييم محيط المنظمة ، ثقافتها ومهارات موظفيها بالإضافة الى جاهزيتها فيما يخص تطبيق النظام 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يعتبر التقييم الموضوعي والنزيه في بداية المشروع الحجر الأساسي في عملية التخطيط للمشروع 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يقال في أغلب الأحيان أن برمجيات الــ</a:t>
            </a:r>
            <a:r>
              <a:rPr lang="en-US" dirty="0" smtClean="0"/>
              <a:t>ERP</a:t>
            </a:r>
            <a:r>
              <a:rPr lang="ar-SA" dirty="0" smtClean="0"/>
              <a:t> تمثل المكون الأقل ثمنا في مشاريع نظم الـ</a:t>
            </a:r>
            <a:r>
              <a:rPr lang="en-US" dirty="0" smtClean="0"/>
              <a:t>ERP</a:t>
            </a:r>
            <a:r>
              <a:rPr lang="ar-SA" dirty="0" smtClean="0"/>
              <a:t> حيث أن المكونات الأخرى والموارد  تكلف أكثر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يجب تحديد كل مكونات تنفيذ النظام والتخطيط لها في كل استراتيجيات تنفيذ نظم الــ</a:t>
            </a:r>
            <a:r>
              <a:rPr lang="en-US" dirty="0" smtClean="0"/>
              <a:t>ERP</a:t>
            </a:r>
            <a:r>
              <a:rPr lang="ar-SA" dirty="0" smtClean="0"/>
              <a:t> </a:t>
            </a:r>
            <a:endParaRPr lang="en-US" dirty="0" smtClean="0"/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5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100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مكونات نظم الـــ</a:t>
            </a:r>
            <a:r>
              <a:rPr lang="en-US" dirty="0" smtClean="0"/>
              <a:t>ERP</a:t>
            </a:r>
            <a:r>
              <a:rPr lang="ar-SA" dirty="0" smtClean="0"/>
              <a:t>     </a:t>
            </a:r>
            <a:r>
              <a:rPr lang="en-US" dirty="0"/>
              <a:t>ERP Components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85000" lnSpcReduction="20000"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المعدات 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يتطلب نظام الــ</a:t>
            </a:r>
            <a:r>
              <a:rPr lang="en-US" dirty="0" smtClean="0"/>
              <a:t>ERP</a:t>
            </a:r>
            <a:r>
              <a:rPr lang="ar-SA" dirty="0" smtClean="0"/>
              <a:t> مجموعة من الخوادم  ذات المواصفات العالية للتطوير والاختبار والانتاج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الموارد الرئيسية     </a:t>
            </a:r>
            <a:r>
              <a:rPr lang="en-US" dirty="0" smtClean="0"/>
              <a:t>Key Resources</a:t>
            </a:r>
            <a:r>
              <a:rPr lang="ar-SA" dirty="0" smtClean="0"/>
              <a:t> </a:t>
            </a:r>
          </a:p>
          <a:p>
            <a:pPr marL="457200" indent="-457200" rtl="1">
              <a:buFont typeface="Wingdings" pitchFamily="2" charset="2"/>
              <a:buChar char="q"/>
            </a:pPr>
            <a:r>
              <a:rPr lang="ar-SA" dirty="0" smtClean="0"/>
              <a:t>الخوادم : يجب أن تكون متعددة المعالجة </a:t>
            </a:r>
            <a:r>
              <a:rPr lang="en-US" dirty="0" smtClean="0"/>
              <a:t>Multiprocessor</a:t>
            </a:r>
            <a:r>
              <a:rPr lang="ar-SA" dirty="0" smtClean="0"/>
              <a:t>  مزودة  بعدة جيجابايت من الذاكرة  </a:t>
            </a:r>
          </a:p>
          <a:p>
            <a:pPr marL="0" indent="0" rtl="1"/>
            <a:r>
              <a:rPr lang="ar-SA" dirty="0" smtClean="0"/>
              <a:t>           المركزية وعدة تيرابايت من الذاكرة الثانوية</a:t>
            </a:r>
          </a:p>
          <a:p>
            <a:pPr marL="457200" indent="-457200" rtl="1">
              <a:buFont typeface="Wingdings" pitchFamily="2" charset="2"/>
              <a:buChar char="q"/>
            </a:pPr>
            <a:r>
              <a:rPr lang="ar-SA" dirty="0" smtClean="0"/>
              <a:t>العملاء : ويتمثلون في الأشخاص الذين يستخدمون النظام مثل المستخدمون النهائيون </a:t>
            </a:r>
            <a:r>
              <a:rPr lang="en-US" dirty="0" smtClean="0"/>
              <a:t>End Users</a:t>
            </a:r>
            <a:r>
              <a:rPr lang="ar-SA" dirty="0" smtClean="0"/>
              <a:t> وفرق الدعم من تقنية المعلومات </a:t>
            </a:r>
            <a:r>
              <a:rPr lang="ar-SA" dirty="0" err="1" smtClean="0"/>
              <a:t>والمبرجون</a:t>
            </a:r>
            <a:endParaRPr lang="ar-SA" dirty="0" smtClean="0"/>
          </a:p>
          <a:p>
            <a:pPr marL="457200" indent="-457200" rtl="1">
              <a:buFont typeface="Wingdings" pitchFamily="2" charset="2"/>
              <a:buChar char="q"/>
            </a:pPr>
            <a:r>
              <a:rPr lang="ar-SA" dirty="0" smtClean="0"/>
              <a:t>الطرفيات </a:t>
            </a:r>
            <a:r>
              <a:rPr lang="en-US" dirty="0" smtClean="0"/>
              <a:t>Peripherals</a:t>
            </a:r>
            <a:r>
              <a:rPr lang="ar-SA" dirty="0" smtClean="0"/>
              <a:t>  وتتمثل في خوادم الطباعة والطابعات ومزودات الطاقة بالإضافة الى معدات الشبكات 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6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743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85000" lnSpcReduction="20000"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البرمجيات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عبارة عن مجموعات من التعليمات التي تسمى برامج التي تتحكم في معدات الحاسب لكي تقوم بوظائفها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المكونات الرئيسية   </a:t>
            </a:r>
            <a:r>
              <a:rPr lang="en-US" dirty="0" smtClean="0"/>
              <a:t>Key Components</a:t>
            </a:r>
            <a:r>
              <a:rPr lang="ar-SA" dirty="0" smtClean="0"/>
              <a:t> </a:t>
            </a:r>
          </a:p>
          <a:p>
            <a:pPr marL="457200" indent="-457200" rtl="1">
              <a:buFont typeface="Wingdings" pitchFamily="2" charset="2"/>
              <a:buChar char="q"/>
            </a:pPr>
            <a:r>
              <a:rPr lang="ar-SA" dirty="0" smtClean="0"/>
              <a:t>برمجيات </a:t>
            </a:r>
            <a:r>
              <a:rPr lang="ar-SA" dirty="0"/>
              <a:t>النظم: </a:t>
            </a:r>
            <a:r>
              <a:rPr lang="ar-SA" dirty="0" smtClean="0"/>
              <a:t>وتشمل منصة  نظام التشغيل </a:t>
            </a:r>
            <a:r>
              <a:rPr lang="en-US" dirty="0" smtClean="0"/>
              <a:t> OS Platform </a:t>
            </a:r>
            <a:r>
              <a:rPr lang="ar-SA" dirty="0" smtClean="0"/>
              <a:t> مثل لينكس ، سولا ريس و ويندوز</a:t>
            </a:r>
          </a:p>
          <a:p>
            <a:pPr marL="457200" indent="-457200" rtl="1">
              <a:buFont typeface="Wingdings" pitchFamily="2" charset="2"/>
              <a:buChar char="q"/>
            </a:pPr>
            <a:r>
              <a:rPr lang="ar-SA" dirty="0" smtClean="0"/>
              <a:t>نظم إدارة قواعد البيانات </a:t>
            </a:r>
            <a:r>
              <a:rPr lang="en-US" dirty="0" smtClean="0"/>
              <a:t>DBMS</a:t>
            </a:r>
            <a:r>
              <a:rPr lang="ar-SA" dirty="0" smtClean="0"/>
              <a:t> مثل أوراكل و دب2 </a:t>
            </a:r>
            <a:r>
              <a:rPr lang="en-US" dirty="0" smtClean="0"/>
              <a:t>IBM-DB2 </a:t>
            </a:r>
            <a:r>
              <a:rPr lang="ar-SA" dirty="0" smtClean="0"/>
              <a:t> و مايكروسوفت سيكال </a:t>
            </a:r>
            <a:r>
              <a:rPr lang="en-US" dirty="0" smtClean="0"/>
              <a:t>MS-SQL</a:t>
            </a:r>
            <a:r>
              <a:rPr lang="ar-SA" dirty="0" smtClean="0"/>
              <a:t> </a:t>
            </a:r>
          </a:p>
          <a:p>
            <a:pPr marL="457200" indent="-457200" rtl="1">
              <a:buFont typeface="Wingdings" pitchFamily="2" charset="2"/>
              <a:buChar char="q"/>
            </a:pPr>
            <a:r>
              <a:rPr lang="ar-SA" dirty="0" smtClean="0"/>
              <a:t>البرمجيات التطبيقية : مثل برمجيات إدارة المشاريع  وبرمجيات التطوير وكذلك برمجيات الوصول عن بعد </a:t>
            </a:r>
            <a:r>
              <a:rPr lang="en-US" dirty="0" smtClean="0"/>
              <a:t>Remote Access Software</a:t>
            </a:r>
            <a:r>
              <a:rPr lang="ar-SA" dirty="0" smtClean="0"/>
              <a:t> وكذلك برمجيات مراقبة  الحركة في النظام  </a:t>
            </a:r>
            <a:r>
              <a:rPr lang="en-US" dirty="0" smtClean="0"/>
              <a:t>System Traffic Monitoring</a:t>
            </a:r>
            <a:r>
              <a:rPr lang="ar-SA" dirty="0" smtClean="0"/>
              <a:t> بالإضافة الى برمجيات الحماية من الفيروسات  إلخ..</a:t>
            </a:r>
            <a:endParaRPr lang="ar-SA" dirty="0"/>
          </a:p>
          <a:p>
            <a:pPr marL="0" indent="0" rtl="1"/>
            <a:endParaRPr lang="en-US" dirty="0" smtClean="0"/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7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8" name="Title 6"/>
          <p:cNvSpPr txBox="1">
            <a:spLocks/>
          </p:cNvSpPr>
          <p:nvPr/>
        </p:nvSpPr>
        <p:spPr bwMode="auto">
          <a:xfrm>
            <a:off x="533400" y="152400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400" kern="1200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Arial" charset="0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9pPr>
          </a:lstStyle>
          <a:p>
            <a:pPr rtl="1">
              <a:defRPr/>
            </a:pPr>
            <a:r>
              <a:rPr lang="ar-SA" dirty="0" smtClean="0"/>
              <a:t>مكونات نظم الـــ</a:t>
            </a:r>
            <a:r>
              <a:rPr lang="en-US" dirty="0" smtClean="0"/>
              <a:t>ERP</a:t>
            </a:r>
            <a:r>
              <a:rPr lang="ar-SA" dirty="0" smtClean="0"/>
              <a:t>     </a:t>
            </a:r>
            <a:r>
              <a:rPr lang="en-US" dirty="0" smtClean="0"/>
              <a:t>ERP Components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5267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8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8" name="Title 6"/>
          <p:cNvSpPr txBox="1">
            <a:spLocks/>
          </p:cNvSpPr>
          <p:nvPr/>
        </p:nvSpPr>
        <p:spPr bwMode="auto">
          <a:xfrm>
            <a:off x="533400" y="152400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400" kern="1200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Arial" charset="0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9pPr>
          </a:lstStyle>
          <a:p>
            <a:pPr rtl="1">
              <a:defRPr/>
            </a:pPr>
            <a:r>
              <a:rPr lang="ar-SA" dirty="0" smtClean="0"/>
              <a:t>مكونات نظم الـــ</a:t>
            </a:r>
            <a:r>
              <a:rPr lang="en-US" dirty="0" smtClean="0"/>
              <a:t>ERP</a:t>
            </a:r>
            <a:r>
              <a:rPr lang="ar-SA" dirty="0" smtClean="0"/>
              <a:t>     </a:t>
            </a:r>
            <a:r>
              <a:rPr lang="en-US" dirty="0" smtClean="0"/>
              <a:t>ERP Components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043092131"/>
              </p:ext>
            </p:extLst>
          </p:nvPr>
        </p:nvGraphicFramePr>
        <p:xfrm>
          <a:off x="2095500" y="1838861"/>
          <a:ext cx="4533899" cy="4081512"/>
        </p:xfrm>
        <a:graphic>
          <a:graphicData uri="http://schemas.openxmlformats.org/presentationml/2006/ole">
            <p:oleObj spid="_x0000_s14356" name="Photo Editor Photo" r:id="rId3" imgW="7933108" imgH="7140559" progId="">
              <p:embed/>
            </p:oleObj>
          </a:graphicData>
        </a:graphic>
      </p:graphicFrame>
      <p:sp>
        <p:nvSpPr>
          <p:cNvPr id="4" name="Rectangle 3"/>
          <p:cNvSpPr/>
          <p:nvPr/>
        </p:nvSpPr>
        <p:spPr>
          <a:xfrm>
            <a:off x="3048000" y="1447800"/>
            <a:ext cx="2719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Typical ERP Architecture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45966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9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8" name="Title 6"/>
          <p:cNvSpPr txBox="1">
            <a:spLocks/>
          </p:cNvSpPr>
          <p:nvPr/>
        </p:nvSpPr>
        <p:spPr bwMode="auto">
          <a:xfrm>
            <a:off x="533400" y="152400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400" kern="1200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Arial" charset="0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9pPr>
          </a:lstStyle>
          <a:p>
            <a:pPr rtl="1">
              <a:defRPr/>
            </a:pPr>
            <a:r>
              <a:rPr lang="ar-SA" dirty="0" smtClean="0"/>
              <a:t>مكونات نظم الـــ</a:t>
            </a:r>
            <a:r>
              <a:rPr lang="en-US" dirty="0" smtClean="0"/>
              <a:t>ERP</a:t>
            </a:r>
            <a:r>
              <a:rPr lang="ar-SA" dirty="0" smtClean="0"/>
              <a:t>     </a:t>
            </a:r>
            <a:r>
              <a:rPr lang="en-US" dirty="0" smtClean="0"/>
              <a:t>ERP Components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051834" y="1410732"/>
            <a:ext cx="5878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5-1  Software Components with Oracle/PeopleSoft ERP</a:t>
            </a:r>
            <a:endParaRPr lang="ar-SA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920875" y="1752600"/>
            <a:ext cx="5927725" cy="4525963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8811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22116</TotalTime>
  <Words>1796</Words>
  <Application>Microsoft Office PowerPoint</Application>
  <PresentationFormat>A4 Paper (210x297 mm)‎</PresentationFormat>
  <Paragraphs>213</Paragraphs>
  <Slides>28</Slides>
  <Notes>14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28</vt:i4>
      </vt:variant>
    </vt:vector>
  </HeadingPairs>
  <TitlesOfParts>
    <vt:vector size="30" baseType="lpstr">
      <vt:lpstr>Theme1</vt:lpstr>
      <vt:lpstr>Photo Editor Photo</vt:lpstr>
      <vt:lpstr>الشريحة 1</vt:lpstr>
      <vt:lpstr>المحاضرة السادسة </vt:lpstr>
      <vt:lpstr>عناصر المحاضرة (1 من 2)</vt:lpstr>
      <vt:lpstr>عناصر المحاضرة (2 من 2)</vt:lpstr>
      <vt:lpstr>مقدمة</vt:lpstr>
      <vt:lpstr>مكونات نظم الـــERP     ERP Components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nader darawsheh</dc:creator>
  <cp:lastModifiedBy>balsabbgh</cp:lastModifiedBy>
  <cp:revision>580</cp:revision>
  <cp:lastPrinted>2012-09-13T04:46:11Z</cp:lastPrinted>
  <dcterms:created xsi:type="dcterms:W3CDTF">2009-10-14T19:14:34Z</dcterms:created>
  <dcterms:modified xsi:type="dcterms:W3CDTF">2012-10-11T07:02:14Z</dcterms:modified>
</cp:coreProperties>
</file>