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Default Extension="vml" ContentType="application/vnd.openxmlformats-officedocument.vmlDrawing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5" r:id="rId1"/>
  </p:sldMasterIdLst>
  <p:notesMasterIdLst>
    <p:notesMasterId r:id="rId25"/>
  </p:notesMasterIdLst>
  <p:sldIdLst>
    <p:sldId id="256" r:id="rId2"/>
    <p:sldId id="257" r:id="rId3"/>
    <p:sldId id="267" r:id="rId4"/>
    <p:sldId id="269" r:id="rId5"/>
    <p:sldId id="268" r:id="rId6"/>
    <p:sldId id="270" r:id="rId7"/>
    <p:sldId id="271" r:id="rId8"/>
    <p:sldId id="272" r:id="rId9"/>
    <p:sldId id="273" r:id="rId10"/>
    <p:sldId id="274" r:id="rId11"/>
    <p:sldId id="275" r:id="rId12"/>
    <p:sldId id="276" r:id="rId13"/>
    <p:sldId id="277" r:id="rId14"/>
    <p:sldId id="278" r:id="rId15"/>
    <p:sldId id="279" r:id="rId16"/>
    <p:sldId id="280" r:id="rId17"/>
    <p:sldId id="281" r:id="rId18"/>
    <p:sldId id="282" r:id="rId19"/>
    <p:sldId id="283" r:id="rId20"/>
    <p:sldId id="284" r:id="rId21"/>
    <p:sldId id="285" r:id="rId22"/>
    <p:sldId id="286" r:id="rId23"/>
    <p:sldId id="266" r:id="rId24"/>
  </p:sldIdLst>
  <p:sldSz cx="9906000" cy="6858000" type="A4"/>
  <p:notesSz cx="6881813" cy="9296400"/>
  <p:defaultTextStyle>
    <a:defPPr>
      <a:defRPr lang="en-US"/>
    </a:defPPr>
    <a:lvl1pPr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F0066"/>
    <a:srgbClr val="FF3300"/>
    <a:srgbClr val="009900"/>
    <a:srgbClr val="0000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498" autoAdjust="0"/>
    <p:restoredTop sz="82400" autoAdjust="0"/>
  </p:normalViewPr>
  <p:slideViewPr>
    <p:cSldViewPr>
      <p:cViewPr>
        <p:scale>
          <a:sx n="75" d="100"/>
          <a:sy n="75" d="100"/>
        </p:scale>
        <p:origin x="-468" y="-72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l" rtl="0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98102" y="0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r" rtl="0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B68AF232-A92C-4B65-AB23-E9C8A09A762E}" type="datetimeFigureOut">
              <a:rPr lang="en-US"/>
              <a:pPr>
                <a:defRPr/>
              </a:pPr>
              <a:t>11/17/2012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23925" y="696913"/>
            <a:ext cx="5033963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46" tIns="46223" rIns="92446" bIns="46223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8182" y="4415790"/>
            <a:ext cx="5505450" cy="4183380"/>
          </a:xfrm>
          <a:prstGeom prst="rect">
            <a:avLst/>
          </a:prstGeom>
        </p:spPr>
        <p:txBody>
          <a:bodyPr vert="horz" lIns="92446" tIns="46223" rIns="92446" bIns="46223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l" rtl="0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98102" y="8829967"/>
            <a:ext cx="2982119" cy="464820"/>
          </a:xfrm>
          <a:prstGeom prst="rect">
            <a:avLst/>
          </a:prstGeom>
        </p:spPr>
        <p:txBody>
          <a:bodyPr vert="horz" wrap="square" lIns="92446" tIns="46223" rIns="92446" bIns="46223" numCol="1" anchor="b" anchorCtr="0" compatLnSpc="1">
            <a:prstTxWarp prst="textNoShape">
              <a:avLst/>
            </a:prstTxWarp>
          </a:bodyPr>
          <a:lstStyle>
            <a:lvl1pPr rtl="0">
              <a:defRPr sz="1200"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3DAADA17-2483-4889-B59F-1BBCA3C30F9E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1572036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DAADA17-2483-4889-B59F-1BBCA3C30F9E}" type="slidenum">
              <a:rPr lang="ar-SA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7005620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r" rtl="1"/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DAADA17-2483-4889-B59F-1BBCA3C30F9E}" type="slidenum">
              <a:rPr lang="ar-SA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9679049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r" rtl="1"/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DAADA17-2483-4889-B59F-1BBCA3C30F9E}" type="slidenum">
              <a:rPr lang="ar-SA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9679049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r" rtl="1"/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DAADA17-2483-4889-B59F-1BBCA3C30F9E}" type="slidenum">
              <a:rPr lang="ar-SA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9679049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r" rtl="1"/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DAADA17-2483-4889-B59F-1BBCA3C30F9E}" type="slidenum">
              <a:rPr lang="ar-SA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9679049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r" rtl="1"/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DAADA17-2483-4889-B59F-1BBCA3C30F9E}" type="slidenum">
              <a:rPr lang="ar-SA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9679049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r" rtl="1"/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DAADA17-2483-4889-B59F-1BBCA3C30F9E}" type="slidenum">
              <a:rPr lang="ar-SA" smtClean="0"/>
              <a:pPr>
                <a:defRPr/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9679049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r" rtl="1"/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DAADA17-2483-4889-B59F-1BBCA3C30F9E}" type="slidenum">
              <a:rPr lang="ar-SA" smtClean="0"/>
              <a:pPr>
                <a:defRPr/>
              </a:pPr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9679049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r" rtl="1"/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DAADA17-2483-4889-B59F-1BBCA3C30F9E}" type="slidenum">
              <a:rPr lang="ar-SA" smtClean="0"/>
              <a:pPr>
                <a:defRPr/>
              </a:pPr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9679049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r" rtl="1"/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DAADA17-2483-4889-B59F-1BBCA3C30F9E}" type="slidenum">
              <a:rPr lang="ar-SA" smtClean="0"/>
              <a:pPr>
                <a:defRPr/>
              </a:pPr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9679049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r" rtl="1"/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DAADA17-2483-4889-B59F-1BBCA3C30F9E}" type="slidenum">
              <a:rPr lang="ar-SA" smtClean="0"/>
              <a:pPr>
                <a:defRPr/>
              </a:pPr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967904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DAADA17-2483-4889-B59F-1BBCA3C30F9E}" type="slidenum">
              <a:rPr lang="ar-SA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9679049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r" rtl="1"/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DAADA17-2483-4889-B59F-1BBCA3C30F9E}" type="slidenum">
              <a:rPr lang="ar-SA" smtClean="0"/>
              <a:pPr>
                <a:defRPr/>
              </a:pPr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9679049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r" rtl="1"/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DAADA17-2483-4889-B59F-1BBCA3C30F9E}" type="slidenum">
              <a:rPr lang="ar-SA" smtClean="0"/>
              <a:pPr>
                <a:defRPr/>
              </a:pPr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967904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DAADA17-2483-4889-B59F-1BBCA3C30F9E}" type="slidenum">
              <a:rPr lang="ar-SA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9679049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r" rtl="1"/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DAADA17-2483-4889-B59F-1BBCA3C30F9E}" type="slidenum">
              <a:rPr lang="ar-SA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9679049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r" rtl="1"/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DAADA17-2483-4889-B59F-1BBCA3C30F9E}" type="slidenum">
              <a:rPr lang="ar-SA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9679049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r" rtl="1"/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DAADA17-2483-4889-B59F-1BBCA3C30F9E}" type="slidenum">
              <a:rPr lang="ar-SA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9679049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r" rtl="1"/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DAADA17-2483-4889-B59F-1BBCA3C30F9E}" type="slidenum">
              <a:rPr lang="ar-SA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9679049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r" rtl="1"/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DAADA17-2483-4889-B59F-1BBCA3C30F9E}" type="slidenum">
              <a:rPr lang="ar-SA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9679049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r" rtl="1"/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DAADA17-2483-4889-B59F-1BBCA3C30F9E}" type="slidenum">
              <a:rPr lang="ar-SA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967904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876800" y="6367463"/>
            <a:ext cx="681038" cy="33813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solidFill>
                  <a:schemeClr val="bg1"/>
                </a:solidFill>
                <a:latin typeface="+mn-lt"/>
                <a:cs typeface="+mn-cs"/>
              </a:rPr>
              <a:t>[        ]</a:t>
            </a:r>
          </a:p>
        </p:txBody>
      </p:sp>
      <p:sp>
        <p:nvSpPr>
          <p:cNvPr id="5" name="Rectangle 9"/>
          <p:cNvSpPr/>
          <p:nvPr/>
        </p:nvSpPr>
        <p:spPr>
          <a:xfrm>
            <a:off x="0" y="2133600"/>
            <a:ext cx="2667000" cy="14478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11"/>
          <p:cNvSpPr/>
          <p:nvPr/>
        </p:nvSpPr>
        <p:spPr>
          <a:xfrm>
            <a:off x="7239000" y="2133600"/>
            <a:ext cx="2667000" cy="14478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>
            <a:lvl1pPr algn="ctr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4927600" y="6356350"/>
            <a:ext cx="482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26AE43-3E08-4616-98C4-136B1E9FD18E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TextBox 6"/>
          <p:cNvSpPr txBox="1"/>
          <p:nvPr userDrawn="1"/>
        </p:nvSpPr>
        <p:spPr>
          <a:xfrm>
            <a:off x="5029200" y="4724400"/>
            <a:ext cx="1533525" cy="369888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>
              <a:defRPr/>
            </a:pPr>
            <a:r>
              <a:rPr lang="ar-SA" b="1" dirty="0">
                <a:solidFill>
                  <a:schemeClr val="bg1"/>
                </a:solidFill>
              </a:rPr>
              <a:t>د. خالد سعيد خليل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2105025" y="6376988"/>
            <a:ext cx="5715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CCD6AD-061D-46E4-AE3F-FBD5C686293F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2105025" y="6376988"/>
            <a:ext cx="5715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22CE3D-7C42-4041-A569-8159773A4A57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/>
          <p:cNvSpPr/>
          <p:nvPr/>
        </p:nvSpPr>
        <p:spPr>
          <a:xfrm>
            <a:off x="0" y="2133600"/>
            <a:ext cx="2667000" cy="14478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11"/>
          <p:cNvSpPr/>
          <p:nvPr/>
        </p:nvSpPr>
        <p:spPr>
          <a:xfrm>
            <a:off x="7239000" y="2133600"/>
            <a:ext cx="2667000" cy="14478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TextBox 6"/>
          <p:cNvSpPr txBox="1"/>
          <p:nvPr userDrawn="1"/>
        </p:nvSpPr>
        <p:spPr>
          <a:xfrm>
            <a:off x="5029200" y="4724400"/>
            <a:ext cx="1533525" cy="369888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>
              <a:defRPr/>
            </a:pPr>
            <a:r>
              <a:rPr lang="ar-SA" b="1" dirty="0">
                <a:solidFill>
                  <a:schemeClr val="bg1"/>
                </a:solidFill>
              </a:rPr>
              <a:t>د. خالد سعيد خليل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>
            <a:lvl1pPr algn="ctr" rtl="1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 rtl="1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2185988" y="6356350"/>
            <a:ext cx="482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26AE43-3E08-4616-98C4-136B1E9FD18E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9"/>
          <p:cNvSpPr/>
          <p:nvPr/>
        </p:nvSpPr>
        <p:spPr>
          <a:xfrm>
            <a:off x="9424988" y="280988"/>
            <a:ext cx="304800" cy="109061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6" name="Straight Connector 11"/>
          <p:cNvCxnSpPr/>
          <p:nvPr/>
        </p:nvCxnSpPr>
        <p:spPr>
          <a:xfrm>
            <a:off x="415925" y="1365250"/>
            <a:ext cx="9296400" cy="63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12"/>
          <p:cNvSpPr/>
          <p:nvPr/>
        </p:nvSpPr>
        <p:spPr>
          <a:xfrm>
            <a:off x="9424988" y="0"/>
            <a:ext cx="304800" cy="301625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915400" cy="1143000"/>
          </a:xfrm>
        </p:spPr>
        <p:txBody>
          <a:bodyPr/>
          <a:lstStyle>
            <a:lvl1pPr algn="r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Content Placeholder 2"/>
          <p:cNvSpPr>
            <a:spLocks noGrp="1"/>
          </p:cNvSpPr>
          <p:nvPr>
            <p:ph sz="half" idx="13"/>
          </p:nvPr>
        </p:nvSpPr>
        <p:spPr>
          <a:xfrm>
            <a:off x="5025242" y="1600201"/>
            <a:ext cx="4389120" cy="4525963"/>
          </a:xfrm>
        </p:spPr>
        <p:txBody>
          <a:bodyPr/>
          <a:lstStyle>
            <a:lvl1pPr marL="171450" marR="0" indent="-28575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2800"/>
            </a:lvl1pPr>
            <a:lvl2pPr marL="742950" marR="0" indent="-28575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389120" cy="4525963"/>
          </a:xfrm>
        </p:spPr>
        <p:txBody>
          <a:bodyPr/>
          <a:lstStyle>
            <a:lvl1pPr marL="171450" marR="0" indent="-28575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2800"/>
            </a:lvl1pPr>
            <a:lvl2pPr marL="742950" marR="0" indent="-28575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3C7BCF-B514-4FDA-BD5D-B01C5F4DF2F3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/>
          <p:cNvSpPr/>
          <p:nvPr/>
        </p:nvSpPr>
        <p:spPr>
          <a:xfrm>
            <a:off x="9424988" y="280988"/>
            <a:ext cx="304800" cy="109061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5" name="Straight Connector 11"/>
          <p:cNvCxnSpPr/>
          <p:nvPr/>
        </p:nvCxnSpPr>
        <p:spPr>
          <a:xfrm>
            <a:off x="415925" y="1365250"/>
            <a:ext cx="9296400" cy="63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12"/>
          <p:cNvSpPr/>
          <p:nvPr/>
        </p:nvSpPr>
        <p:spPr>
          <a:xfrm>
            <a:off x="9424988" y="0"/>
            <a:ext cx="304800" cy="301625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4876800" y="6367463"/>
            <a:ext cx="681038" cy="33813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solidFill>
                  <a:schemeClr val="bg1"/>
                </a:solidFill>
                <a:latin typeface="+mn-lt"/>
                <a:cs typeface="+mn-cs"/>
              </a:rPr>
              <a:t>[        ]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 baseline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algn="r">
              <a:buFont typeface="Arial" pitchFamily="34" charset="0"/>
              <a:buNone/>
              <a:defRPr>
                <a:solidFill>
                  <a:schemeClr val="tx1"/>
                </a:solidFill>
              </a:defRPr>
            </a:lvl1pPr>
            <a:lvl2pPr algn="r">
              <a:buFont typeface="Arial" pitchFamily="34" charset="0"/>
              <a:buNone/>
              <a:defRPr>
                <a:solidFill>
                  <a:schemeClr val="tx1"/>
                </a:solidFill>
              </a:defRPr>
            </a:lvl2pPr>
            <a:lvl3pPr algn="r">
              <a:buFont typeface="Arial" pitchFamily="34" charset="0"/>
              <a:buNone/>
              <a:defRPr>
                <a:solidFill>
                  <a:schemeClr val="tx1"/>
                </a:solidFill>
              </a:defRPr>
            </a:lvl3pPr>
            <a:lvl4pPr algn="r">
              <a:buFont typeface="Arial" pitchFamily="34" charset="0"/>
              <a:buNone/>
              <a:defRPr>
                <a:solidFill>
                  <a:schemeClr val="tx1"/>
                </a:solidFill>
              </a:defRPr>
            </a:lvl4pPr>
            <a:lvl5pPr algn="r">
              <a:buFont typeface="Arial" pitchFamily="34" charset="0"/>
              <a:buNone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 dirty="0" smtClean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876800" y="6367463"/>
            <a:ext cx="681038" cy="33813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solidFill>
                  <a:schemeClr val="bg1"/>
                </a:solidFill>
                <a:latin typeface="+mn-lt"/>
                <a:cs typeface="+mn-cs"/>
              </a:rPr>
              <a:t>[        ]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9"/>
          <p:cNvSpPr/>
          <p:nvPr/>
        </p:nvSpPr>
        <p:spPr>
          <a:xfrm>
            <a:off x="9424988" y="280988"/>
            <a:ext cx="304800" cy="109061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6" name="Straight Connector 11"/>
          <p:cNvCxnSpPr/>
          <p:nvPr/>
        </p:nvCxnSpPr>
        <p:spPr>
          <a:xfrm>
            <a:off x="415925" y="1365250"/>
            <a:ext cx="9296400" cy="63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12"/>
          <p:cNvSpPr/>
          <p:nvPr/>
        </p:nvSpPr>
        <p:spPr>
          <a:xfrm>
            <a:off x="9424988" y="0"/>
            <a:ext cx="304800" cy="301625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4876800" y="6367463"/>
            <a:ext cx="681038" cy="33813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solidFill>
                  <a:schemeClr val="bg1"/>
                </a:solidFill>
                <a:latin typeface="+mn-lt"/>
                <a:cs typeface="+mn-cs"/>
              </a:rPr>
              <a:t>[        ]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Content Placeholder 2"/>
          <p:cNvSpPr>
            <a:spLocks noGrp="1"/>
          </p:cNvSpPr>
          <p:nvPr>
            <p:ph sz="half" idx="13"/>
          </p:nvPr>
        </p:nvSpPr>
        <p:spPr>
          <a:xfrm>
            <a:off x="5025242" y="1600201"/>
            <a:ext cx="4389120" cy="4525963"/>
          </a:xfrm>
        </p:spPr>
        <p:txBody>
          <a:bodyPr/>
          <a:lstStyle>
            <a:lvl1pPr marL="171450" marR="0" indent="-28575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2800"/>
            </a:lvl1pPr>
            <a:lvl2pPr marL="742950" marR="0" indent="-28575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389120" cy="4525963"/>
          </a:xfrm>
        </p:spPr>
        <p:txBody>
          <a:bodyPr/>
          <a:lstStyle>
            <a:lvl1pPr marL="171450" marR="0" indent="-28575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2800"/>
            </a:lvl1pPr>
            <a:lvl2pPr marL="742950" marR="0" indent="-28575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876800" y="6367463"/>
            <a:ext cx="681038" cy="33813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solidFill>
                  <a:schemeClr val="bg1"/>
                </a:solidFill>
                <a:latin typeface="+mn-lt"/>
                <a:cs typeface="+mn-cs"/>
              </a:rPr>
              <a:t>[        ]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cxnSp>
        <p:nvCxnSpPr>
          <p:cNvPr id="8" name="Straight Connector 11"/>
          <p:cNvCxnSpPr/>
          <p:nvPr userDrawn="1"/>
        </p:nvCxnSpPr>
        <p:spPr>
          <a:xfrm>
            <a:off x="152400" y="1371600"/>
            <a:ext cx="955992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4876800" y="6367463"/>
            <a:ext cx="681038" cy="33813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solidFill>
                  <a:schemeClr val="bg1"/>
                </a:solidFill>
                <a:latin typeface="+mn-lt"/>
                <a:cs typeface="+mn-cs"/>
              </a:rPr>
              <a:t>[        ]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876800" y="6367463"/>
            <a:ext cx="681038" cy="33813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solidFill>
                  <a:schemeClr val="bg1"/>
                </a:solidFill>
                <a:latin typeface="+mn-lt"/>
                <a:cs typeface="+mn-cs"/>
              </a:rPr>
              <a:t>[        ]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2105025" y="6376988"/>
            <a:ext cx="5715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AF7CB2-BE03-4402-9FD0-12AA0632DEEA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2105025" y="6376988"/>
            <a:ext cx="5715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F0268F-3024-4A02-9424-3C9CE2A9FDE0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ar-EG" smtClean="0"/>
              <a:t>العنوان الرئيسي</a:t>
            </a:r>
            <a:endParaRPr 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ar-EG" smtClean="0"/>
              <a:t>المحتوى المستوى الأول</a:t>
            </a:r>
            <a:endParaRPr lang="en-US" smtClean="0"/>
          </a:p>
          <a:p>
            <a:pPr lvl="1"/>
            <a:r>
              <a:rPr lang="ar-EG" smtClean="0"/>
              <a:t>المحتوى المستوى الثاني</a:t>
            </a:r>
            <a:endParaRPr lang="en-US" smtClean="0"/>
          </a:p>
          <a:p>
            <a:pPr lvl="2"/>
            <a:r>
              <a:rPr lang="ar-EG" smtClean="0"/>
              <a:t>المحتوى المستوى الثالث</a:t>
            </a:r>
            <a:endParaRPr lang="en-US" smtClean="0"/>
          </a:p>
          <a:p>
            <a:pPr lvl="3"/>
            <a:r>
              <a:rPr lang="ar-EG" smtClean="0"/>
              <a:t>المحتوى المستوى الرابع</a:t>
            </a:r>
            <a:endParaRPr lang="en-US" smtClean="0"/>
          </a:p>
          <a:p>
            <a:pPr lvl="4"/>
            <a:r>
              <a:rPr lang="ar-EG" smtClean="0"/>
              <a:t>المحتوى المستوى الخامس</a:t>
            </a:r>
            <a:endParaRPr lang="en-US" smtClean="0"/>
          </a:p>
        </p:txBody>
      </p:sp>
      <p:sp>
        <p:nvSpPr>
          <p:cNvPr id="10" name="Rectangle 9"/>
          <p:cNvSpPr/>
          <p:nvPr/>
        </p:nvSpPr>
        <p:spPr>
          <a:xfrm>
            <a:off x="0" y="6324600"/>
            <a:ext cx="9906000" cy="5334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3143" tIns="51572" rIns="103143" bIns="51572"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1029" name="Group 7"/>
          <p:cNvGrpSpPr>
            <a:grpSpLocks/>
          </p:cNvGrpSpPr>
          <p:nvPr/>
        </p:nvGrpSpPr>
        <p:grpSpPr bwMode="auto">
          <a:xfrm>
            <a:off x="8610600" y="5791200"/>
            <a:ext cx="941388" cy="914400"/>
            <a:chOff x="5210750" y="1066800"/>
            <a:chExt cx="2976900" cy="3130677"/>
          </a:xfrm>
        </p:grpSpPr>
        <p:sp>
          <p:nvSpPr>
            <p:cNvPr id="13" name="Oval 12"/>
            <p:cNvSpPr/>
            <p:nvPr/>
          </p:nvSpPr>
          <p:spPr>
            <a:xfrm>
              <a:off x="5321191" y="1142893"/>
              <a:ext cx="2766057" cy="297305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rtl="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pic>
          <p:nvPicPr>
            <p:cNvPr id="1037" name="Picture 2" descr="http://kfu.files.googlepages.com/newKFUlogo.jpg"/>
            <p:cNvPicPr>
              <a:picLocks noChangeAspect="1" noChangeArrowheads="1"/>
            </p:cNvPicPr>
            <p:nvPr/>
          </p:nvPicPr>
          <p:blipFill>
            <a:blip r:embed="rId1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210750" y="1066800"/>
              <a:ext cx="2976900" cy="31306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6376988"/>
            <a:ext cx="5715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>
              <a:defRPr sz="1200" dirty="0">
                <a:solidFill>
                  <a:schemeClr val="bg1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144F2310-6C32-4E4F-9F42-D767CBBD31B0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6477000" y="6519863"/>
            <a:ext cx="1928813" cy="33813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solidFill>
                  <a:schemeClr val="bg1"/>
                </a:solidFill>
                <a:latin typeface="+mn-lt"/>
                <a:cs typeface="+mn-cs"/>
              </a:rPr>
              <a:t>King Faisal University</a:t>
            </a:r>
          </a:p>
        </p:txBody>
      </p:sp>
      <p:sp>
        <p:nvSpPr>
          <p:cNvPr id="17" name="Rectangle 16"/>
          <p:cNvSpPr/>
          <p:nvPr/>
        </p:nvSpPr>
        <p:spPr>
          <a:xfrm>
            <a:off x="6745288" y="6291263"/>
            <a:ext cx="1408112" cy="33813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rt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1600" b="1" dirty="0">
                <a:solidFill>
                  <a:schemeClr val="bg1"/>
                </a:solidFill>
                <a:latin typeface="+mn-lt"/>
                <a:cs typeface="+mn-cs"/>
              </a:rPr>
              <a:t>جامعة الملك فيصل</a:t>
            </a:r>
            <a:endParaRPr lang="en-US" sz="1600" b="1" dirty="0">
              <a:solidFill>
                <a:schemeClr val="bg1"/>
              </a:solidFill>
              <a:latin typeface="+mn-lt"/>
              <a:cs typeface="+mn-cs"/>
            </a:endParaRPr>
          </a:p>
        </p:txBody>
      </p:sp>
      <p:pic>
        <p:nvPicPr>
          <p:cNvPr id="1033" name="Picture 17" descr="logo EDE.png"/>
          <p:cNvPicPr>
            <a:picLocks noChangeAspect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304800" y="5791200"/>
            <a:ext cx="838200" cy="938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Rectangle 18"/>
          <p:cNvSpPr/>
          <p:nvPr/>
        </p:nvSpPr>
        <p:spPr>
          <a:xfrm>
            <a:off x="914400" y="6581775"/>
            <a:ext cx="3116263" cy="2762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>
                <a:solidFill>
                  <a:schemeClr val="bg1"/>
                </a:solidFill>
                <a:latin typeface="+mn-lt"/>
                <a:cs typeface="+mn-cs"/>
              </a:rPr>
              <a:t>Deanship of E-Learning and Distance Education</a:t>
            </a:r>
          </a:p>
        </p:txBody>
      </p:sp>
      <p:sp>
        <p:nvSpPr>
          <p:cNvPr id="20" name="Rectangle 19"/>
          <p:cNvSpPr/>
          <p:nvPr/>
        </p:nvSpPr>
        <p:spPr>
          <a:xfrm>
            <a:off x="1182688" y="6291263"/>
            <a:ext cx="279595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rt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1600" b="1" dirty="0">
                <a:solidFill>
                  <a:schemeClr val="bg1"/>
                </a:solidFill>
                <a:latin typeface="+mn-lt"/>
                <a:cs typeface="+mn-cs"/>
              </a:rPr>
              <a:t>عمادة </a:t>
            </a:r>
            <a:r>
              <a:rPr lang="ar-SA" sz="1600" b="1" dirty="0" smtClean="0">
                <a:solidFill>
                  <a:schemeClr val="bg1"/>
                </a:solidFill>
                <a:latin typeface="+mn-lt"/>
                <a:cs typeface="+mn-cs"/>
              </a:rPr>
              <a:t>التعلم الإلكتروني والتعليم </a:t>
            </a:r>
            <a:r>
              <a:rPr lang="ar-SA" sz="1600" b="1" dirty="0">
                <a:solidFill>
                  <a:schemeClr val="bg1"/>
                </a:solidFill>
                <a:latin typeface="+mn-lt"/>
                <a:cs typeface="+mn-cs"/>
              </a:rPr>
              <a:t>عن بعد</a:t>
            </a:r>
            <a:endParaRPr lang="en-US" sz="1600" b="1" dirty="0">
              <a:solidFill>
                <a:schemeClr val="bg1"/>
              </a:solidFill>
              <a:latin typeface="+mn-lt"/>
              <a:cs typeface="+mn-cs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8312984" y="6578367"/>
            <a:ext cx="165942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rt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1600" b="1" dirty="0" smtClean="0">
                <a:solidFill>
                  <a:schemeClr val="bg1"/>
                </a:solidFill>
                <a:latin typeface="+mn-lt"/>
                <a:cs typeface="+mn-cs"/>
              </a:rPr>
              <a:t>د/ أحمد</a:t>
            </a:r>
            <a:r>
              <a:rPr lang="ar-SA" sz="1600" b="1" baseline="0" dirty="0" smtClean="0">
                <a:solidFill>
                  <a:schemeClr val="bg1"/>
                </a:solidFill>
                <a:latin typeface="+mn-lt"/>
                <a:cs typeface="+mn-cs"/>
              </a:rPr>
              <a:t> محمد الشريف</a:t>
            </a:r>
            <a:endParaRPr lang="en-US" sz="1600" b="1" dirty="0">
              <a:solidFill>
                <a:schemeClr val="bg1"/>
              </a:solidFill>
              <a:latin typeface="+mn-lt"/>
              <a:cs typeface="+mn-cs"/>
            </a:endParaRPr>
          </a:p>
        </p:txBody>
      </p:sp>
      <p:sp>
        <p:nvSpPr>
          <p:cNvPr id="21" name="Rectangle 9"/>
          <p:cNvSpPr/>
          <p:nvPr userDrawn="1"/>
        </p:nvSpPr>
        <p:spPr>
          <a:xfrm>
            <a:off x="9424988" y="280988"/>
            <a:ext cx="304800" cy="109061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2" name="Rectangle 21"/>
          <p:cNvSpPr/>
          <p:nvPr userDrawn="1"/>
        </p:nvSpPr>
        <p:spPr>
          <a:xfrm>
            <a:off x="9424988" y="0"/>
            <a:ext cx="304800" cy="301625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23" name="Straight Connector 11"/>
          <p:cNvCxnSpPr/>
          <p:nvPr userDrawn="1"/>
        </p:nvCxnSpPr>
        <p:spPr>
          <a:xfrm>
            <a:off x="152400" y="1371600"/>
            <a:ext cx="955992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6" r:id="rId1"/>
    <p:sldLayoutId id="2147483867" r:id="rId2"/>
    <p:sldLayoutId id="2147483868" r:id="rId3"/>
    <p:sldLayoutId id="2147483869" r:id="rId4"/>
    <p:sldLayoutId id="2147483870" r:id="rId5"/>
    <p:sldLayoutId id="2147483871" r:id="rId6"/>
    <p:sldLayoutId id="2147483872" r:id="rId7"/>
    <p:sldLayoutId id="2147483873" r:id="rId8"/>
    <p:sldLayoutId id="2147483874" r:id="rId9"/>
    <p:sldLayoutId id="2147483875" r:id="rId10"/>
    <p:sldLayoutId id="2147483876" r:id="rId11"/>
    <p:sldLayoutId id="2147483861" r:id="rId12"/>
    <p:sldLayoutId id="2147483863" r:id="rId13"/>
  </p:sldLayoutIdLst>
  <p:hf hdr="0" ftr="0" dt="0"/>
  <p:txStyles>
    <p:titleStyle>
      <a:lvl1pPr algn="r" rtl="0" eaLnBrk="1" fontAlgn="base" hangingPunct="1">
        <a:spcBef>
          <a:spcPct val="0"/>
        </a:spcBef>
        <a:spcAft>
          <a:spcPct val="0"/>
        </a:spcAft>
        <a:defRPr sz="4400" kern="1200">
          <a:solidFill>
            <a:srgbClr val="376092"/>
          </a:solidFill>
          <a:latin typeface="+mj-lt"/>
          <a:ea typeface="+mj-ea"/>
          <a:cs typeface="Arial" charset="0"/>
        </a:defRPr>
      </a:lvl1pPr>
      <a:lvl2pPr algn="r" rtl="0" eaLnBrk="1" fontAlgn="base" hangingPunct="1">
        <a:spcBef>
          <a:spcPct val="0"/>
        </a:spcBef>
        <a:spcAft>
          <a:spcPct val="0"/>
        </a:spcAft>
        <a:defRPr sz="4400">
          <a:solidFill>
            <a:srgbClr val="376092"/>
          </a:solidFill>
          <a:latin typeface="Calibri" pitchFamily="34" charset="0"/>
          <a:cs typeface="Arial" charset="0"/>
        </a:defRPr>
      </a:lvl2pPr>
      <a:lvl3pPr algn="r" rtl="0" eaLnBrk="1" fontAlgn="base" hangingPunct="1">
        <a:spcBef>
          <a:spcPct val="0"/>
        </a:spcBef>
        <a:spcAft>
          <a:spcPct val="0"/>
        </a:spcAft>
        <a:defRPr sz="4400">
          <a:solidFill>
            <a:srgbClr val="376092"/>
          </a:solidFill>
          <a:latin typeface="Calibri" pitchFamily="34" charset="0"/>
          <a:cs typeface="Arial" charset="0"/>
        </a:defRPr>
      </a:lvl3pPr>
      <a:lvl4pPr algn="r" rtl="0" eaLnBrk="1" fontAlgn="base" hangingPunct="1">
        <a:spcBef>
          <a:spcPct val="0"/>
        </a:spcBef>
        <a:spcAft>
          <a:spcPct val="0"/>
        </a:spcAft>
        <a:defRPr sz="4400">
          <a:solidFill>
            <a:srgbClr val="376092"/>
          </a:solidFill>
          <a:latin typeface="Calibri" pitchFamily="34" charset="0"/>
          <a:cs typeface="Arial" charset="0"/>
        </a:defRPr>
      </a:lvl4pPr>
      <a:lvl5pPr algn="r" rtl="0" eaLnBrk="1" fontAlgn="base" hangingPunct="1">
        <a:spcBef>
          <a:spcPct val="0"/>
        </a:spcBef>
        <a:spcAft>
          <a:spcPct val="0"/>
        </a:spcAft>
        <a:defRPr sz="4400">
          <a:solidFill>
            <a:srgbClr val="376092"/>
          </a:solidFill>
          <a:latin typeface="Calibri" pitchFamily="34" charset="0"/>
          <a:cs typeface="Arial" charset="0"/>
        </a:defRPr>
      </a:lvl5pPr>
      <a:lvl6pPr marL="457200" algn="r" rtl="0" eaLnBrk="1" fontAlgn="base" hangingPunct="1">
        <a:spcBef>
          <a:spcPct val="0"/>
        </a:spcBef>
        <a:spcAft>
          <a:spcPct val="0"/>
        </a:spcAft>
        <a:defRPr sz="4400">
          <a:solidFill>
            <a:srgbClr val="376092"/>
          </a:solidFill>
          <a:latin typeface="Calibri" pitchFamily="34" charset="0"/>
          <a:cs typeface="Arial" charset="0"/>
        </a:defRPr>
      </a:lvl6pPr>
      <a:lvl7pPr marL="914400" algn="r" rtl="0" eaLnBrk="1" fontAlgn="base" hangingPunct="1">
        <a:spcBef>
          <a:spcPct val="0"/>
        </a:spcBef>
        <a:spcAft>
          <a:spcPct val="0"/>
        </a:spcAft>
        <a:defRPr sz="4400">
          <a:solidFill>
            <a:srgbClr val="376092"/>
          </a:solidFill>
          <a:latin typeface="Calibri" pitchFamily="34" charset="0"/>
          <a:cs typeface="Arial" charset="0"/>
        </a:defRPr>
      </a:lvl7pPr>
      <a:lvl8pPr marL="1371600" algn="r" rtl="0" eaLnBrk="1" fontAlgn="base" hangingPunct="1">
        <a:spcBef>
          <a:spcPct val="0"/>
        </a:spcBef>
        <a:spcAft>
          <a:spcPct val="0"/>
        </a:spcAft>
        <a:defRPr sz="4400">
          <a:solidFill>
            <a:srgbClr val="376092"/>
          </a:solidFill>
          <a:latin typeface="Calibri" pitchFamily="34" charset="0"/>
          <a:cs typeface="Arial" charset="0"/>
        </a:defRPr>
      </a:lvl8pPr>
      <a:lvl9pPr marL="1828800" algn="r" rtl="0" eaLnBrk="1" fontAlgn="base" hangingPunct="1">
        <a:spcBef>
          <a:spcPct val="0"/>
        </a:spcBef>
        <a:spcAft>
          <a:spcPct val="0"/>
        </a:spcAft>
        <a:defRPr sz="4400">
          <a:solidFill>
            <a:srgbClr val="376092"/>
          </a:solidFill>
          <a:latin typeface="Calibri" pitchFamily="34" charset="0"/>
          <a:cs typeface="Arial" charset="0"/>
        </a:defRPr>
      </a:lvl9pPr>
    </p:titleStyle>
    <p:bodyStyle>
      <a:lvl1pPr marL="342900" indent="-342900" algn="r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Arial" charset="0"/>
        </a:defRPr>
      </a:lvl1pPr>
      <a:lvl2pPr marL="742950" indent="-285750" algn="r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Arial" charset="0"/>
        </a:defRPr>
      </a:lvl2pPr>
      <a:lvl3pPr marL="1143000" indent="-228600" algn="r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Arial" charset="0"/>
        </a:defRPr>
      </a:lvl3pPr>
      <a:lvl4pPr marL="1600200" indent="-228600" algn="r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Arial" charset="0"/>
        </a:defRPr>
      </a:lvl4pPr>
      <a:lvl5pPr marL="2057400" indent="-228600" algn="r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Arial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2.bin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ar-SA" smtClean="0">
              <a:solidFill>
                <a:srgbClr val="376092"/>
              </a:solidFill>
              <a:cs typeface="Arial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en-US" smtClean="0">
              <a:cs typeface="+mn-cs"/>
            </a:endParaRPr>
          </a:p>
        </p:txBody>
      </p:sp>
      <p:sp>
        <p:nvSpPr>
          <p:cNvPr id="6148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F32DF563-6BF1-4649-A788-EFDF8B1035AC}" type="slidenum">
              <a:rPr lang="ar-SA" smtClean="0">
                <a:cs typeface="Arial" pitchFamily="34" charset="0"/>
              </a:rPr>
              <a:pPr/>
              <a:t>1</a:t>
            </a:fld>
            <a:endParaRPr lang="en-US" smtClean="0">
              <a:cs typeface="Arial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9906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3143" tIns="51572" rIns="103143" bIns="51572"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0" y="0"/>
            <a:ext cx="9906000" cy="3429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3143" tIns="51572" rIns="103143" bIns="51572"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151" name="Subtitle 2"/>
          <p:cNvSpPr txBox="1">
            <a:spLocks/>
          </p:cNvSpPr>
          <p:nvPr/>
        </p:nvSpPr>
        <p:spPr bwMode="auto">
          <a:xfrm>
            <a:off x="5562600" y="4648200"/>
            <a:ext cx="400685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rtl="0">
              <a:spcBef>
                <a:spcPct val="20000"/>
              </a:spcBef>
              <a:buFont typeface="Arial" pitchFamily="34" charset="0"/>
              <a:buNone/>
            </a:pPr>
            <a:r>
              <a:rPr lang="ar-EG" sz="2800" b="1">
                <a:solidFill>
                  <a:srgbClr val="898989"/>
                </a:solidFill>
                <a:latin typeface="Calibri" pitchFamily="34" charset="0"/>
              </a:rPr>
              <a:t>نظام التعليم المطور للانتساب</a:t>
            </a:r>
            <a:endParaRPr lang="en-US" sz="2800" b="1">
              <a:solidFill>
                <a:srgbClr val="898989"/>
              </a:solidFill>
              <a:latin typeface="Calibri" pitchFamily="34" charset="0"/>
            </a:endParaRPr>
          </a:p>
          <a:p>
            <a:pPr algn="ctr" rtl="0">
              <a:spcBef>
                <a:spcPct val="20000"/>
              </a:spcBef>
              <a:buFont typeface="Arial" pitchFamily="34" charset="0"/>
              <a:buNone/>
            </a:pPr>
            <a:r>
              <a:rPr lang="ar-EG" sz="2600">
                <a:solidFill>
                  <a:srgbClr val="898989"/>
                </a:solidFill>
                <a:latin typeface="Calibri" pitchFamily="34" charset="0"/>
              </a:rPr>
              <a:t>كلية</a:t>
            </a:r>
            <a:r>
              <a:rPr lang="ar-SA" sz="2600">
                <a:solidFill>
                  <a:srgbClr val="898989"/>
                </a:solidFill>
                <a:latin typeface="Calibri" pitchFamily="34" charset="0"/>
              </a:rPr>
              <a:t> إدارة الأعمال</a:t>
            </a:r>
          </a:p>
          <a:p>
            <a:pPr algn="ctr" rtl="0">
              <a:spcBef>
                <a:spcPct val="20000"/>
              </a:spcBef>
              <a:buFont typeface="Arial" pitchFamily="34" charset="0"/>
              <a:buNone/>
            </a:pPr>
            <a:r>
              <a:rPr lang="ar-EG" sz="2600">
                <a:solidFill>
                  <a:srgbClr val="898989"/>
                </a:solidFill>
                <a:latin typeface="Calibri" pitchFamily="34" charset="0"/>
              </a:rPr>
              <a:t>قسم</a:t>
            </a:r>
            <a:r>
              <a:rPr lang="ar-SA" sz="2600">
                <a:solidFill>
                  <a:srgbClr val="898989"/>
                </a:solidFill>
                <a:latin typeface="Calibri" pitchFamily="34" charset="0"/>
              </a:rPr>
              <a:t> نظم المعلومات الإدارية</a:t>
            </a:r>
            <a:endParaRPr lang="en-US" sz="2600">
              <a:solidFill>
                <a:srgbClr val="898989"/>
              </a:solidFill>
              <a:latin typeface="Calibri" pitchFamily="34" charset="0"/>
            </a:endParaRPr>
          </a:p>
        </p:txBody>
      </p:sp>
      <p:grpSp>
        <p:nvGrpSpPr>
          <p:cNvPr id="6152" name="Group 7"/>
          <p:cNvGrpSpPr>
            <a:grpSpLocks/>
          </p:cNvGrpSpPr>
          <p:nvPr/>
        </p:nvGrpSpPr>
        <p:grpSpPr bwMode="auto">
          <a:xfrm>
            <a:off x="6494463" y="1981200"/>
            <a:ext cx="2600325" cy="2524125"/>
            <a:chOff x="5210750" y="1066800"/>
            <a:chExt cx="2976900" cy="3130677"/>
          </a:xfrm>
        </p:grpSpPr>
        <p:sp>
          <p:nvSpPr>
            <p:cNvPr id="9" name="Oval 8"/>
            <p:cNvSpPr/>
            <p:nvPr/>
          </p:nvSpPr>
          <p:spPr>
            <a:xfrm>
              <a:off x="5321611" y="1143591"/>
              <a:ext cx="2767900" cy="297315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rtl="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pic>
          <p:nvPicPr>
            <p:cNvPr id="6157" name="Picture 2" descr="http://kfu.files.googlepages.com/newKFUlogo.jp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210750" y="1066800"/>
              <a:ext cx="2976900" cy="31306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1" name="Freeform 10"/>
          <p:cNvSpPr/>
          <p:nvPr/>
        </p:nvSpPr>
        <p:spPr>
          <a:xfrm>
            <a:off x="0" y="2667000"/>
            <a:ext cx="6091238" cy="1447800"/>
          </a:xfrm>
          <a:custGeom>
            <a:avLst/>
            <a:gdLst>
              <a:gd name="connsiteX0" fmla="*/ 0 w 6814457"/>
              <a:gd name="connsiteY0" fmla="*/ 723900 h 1447800"/>
              <a:gd name="connsiteX1" fmla="*/ 212026 w 6814457"/>
              <a:gd name="connsiteY1" fmla="*/ 212025 h 1447800"/>
              <a:gd name="connsiteX2" fmla="*/ 723901 w 6814457"/>
              <a:gd name="connsiteY2" fmla="*/ 0 h 1447800"/>
              <a:gd name="connsiteX3" fmla="*/ 6090557 w 6814457"/>
              <a:gd name="connsiteY3" fmla="*/ 0 h 1447800"/>
              <a:gd name="connsiteX4" fmla="*/ 6602432 w 6814457"/>
              <a:gd name="connsiteY4" fmla="*/ 212026 h 1447800"/>
              <a:gd name="connsiteX5" fmla="*/ 6814457 w 6814457"/>
              <a:gd name="connsiteY5" fmla="*/ 723901 h 1447800"/>
              <a:gd name="connsiteX6" fmla="*/ 6814457 w 6814457"/>
              <a:gd name="connsiteY6" fmla="*/ 723900 h 1447800"/>
              <a:gd name="connsiteX7" fmla="*/ 6602431 w 6814457"/>
              <a:gd name="connsiteY7" fmla="*/ 1235775 h 1447800"/>
              <a:gd name="connsiteX8" fmla="*/ 6090556 w 6814457"/>
              <a:gd name="connsiteY8" fmla="*/ 1447800 h 1447800"/>
              <a:gd name="connsiteX9" fmla="*/ 723900 w 6814457"/>
              <a:gd name="connsiteY9" fmla="*/ 1447800 h 1447800"/>
              <a:gd name="connsiteX10" fmla="*/ 212025 w 6814457"/>
              <a:gd name="connsiteY10" fmla="*/ 1235774 h 1447800"/>
              <a:gd name="connsiteX11" fmla="*/ 0 w 6814457"/>
              <a:gd name="connsiteY11" fmla="*/ 723899 h 1447800"/>
              <a:gd name="connsiteX12" fmla="*/ 0 w 6814457"/>
              <a:gd name="connsiteY12" fmla="*/ 723900 h 1447800"/>
              <a:gd name="connsiteX0" fmla="*/ 291192 w 7105649"/>
              <a:gd name="connsiteY0" fmla="*/ 723900 h 1447800"/>
              <a:gd name="connsiteX1" fmla="*/ 1015093 w 7105649"/>
              <a:gd name="connsiteY1" fmla="*/ 0 h 1447800"/>
              <a:gd name="connsiteX2" fmla="*/ 6381749 w 7105649"/>
              <a:gd name="connsiteY2" fmla="*/ 0 h 1447800"/>
              <a:gd name="connsiteX3" fmla="*/ 6893624 w 7105649"/>
              <a:gd name="connsiteY3" fmla="*/ 212026 h 1447800"/>
              <a:gd name="connsiteX4" fmla="*/ 7105649 w 7105649"/>
              <a:gd name="connsiteY4" fmla="*/ 723901 h 1447800"/>
              <a:gd name="connsiteX5" fmla="*/ 7105649 w 7105649"/>
              <a:gd name="connsiteY5" fmla="*/ 723900 h 1447800"/>
              <a:gd name="connsiteX6" fmla="*/ 6893623 w 7105649"/>
              <a:gd name="connsiteY6" fmla="*/ 1235775 h 1447800"/>
              <a:gd name="connsiteX7" fmla="*/ 6381748 w 7105649"/>
              <a:gd name="connsiteY7" fmla="*/ 1447800 h 1447800"/>
              <a:gd name="connsiteX8" fmla="*/ 1015092 w 7105649"/>
              <a:gd name="connsiteY8" fmla="*/ 1447800 h 1447800"/>
              <a:gd name="connsiteX9" fmla="*/ 503217 w 7105649"/>
              <a:gd name="connsiteY9" fmla="*/ 1235774 h 1447800"/>
              <a:gd name="connsiteX10" fmla="*/ 291192 w 7105649"/>
              <a:gd name="connsiteY10" fmla="*/ 723899 h 1447800"/>
              <a:gd name="connsiteX11" fmla="*/ 291192 w 7105649"/>
              <a:gd name="connsiteY11" fmla="*/ 723900 h 1447800"/>
              <a:gd name="connsiteX0" fmla="*/ 0 w 6814457"/>
              <a:gd name="connsiteY0" fmla="*/ 723899 h 1447800"/>
              <a:gd name="connsiteX1" fmla="*/ 723901 w 6814457"/>
              <a:gd name="connsiteY1" fmla="*/ 0 h 1447800"/>
              <a:gd name="connsiteX2" fmla="*/ 6090557 w 6814457"/>
              <a:gd name="connsiteY2" fmla="*/ 0 h 1447800"/>
              <a:gd name="connsiteX3" fmla="*/ 6602432 w 6814457"/>
              <a:gd name="connsiteY3" fmla="*/ 212026 h 1447800"/>
              <a:gd name="connsiteX4" fmla="*/ 6814457 w 6814457"/>
              <a:gd name="connsiteY4" fmla="*/ 723901 h 1447800"/>
              <a:gd name="connsiteX5" fmla="*/ 6814457 w 6814457"/>
              <a:gd name="connsiteY5" fmla="*/ 723900 h 1447800"/>
              <a:gd name="connsiteX6" fmla="*/ 6602431 w 6814457"/>
              <a:gd name="connsiteY6" fmla="*/ 1235775 h 1447800"/>
              <a:gd name="connsiteX7" fmla="*/ 6090556 w 6814457"/>
              <a:gd name="connsiteY7" fmla="*/ 1447800 h 1447800"/>
              <a:gd name="connsiteX8" fmla="*/ 723900 w 6814457"/>
              <a:gd name="connsiteY8" fmla="*/ 1447800 h 1447800"/>
              <a:gd name="connsiteX9" fmla="*/ 212025 w 6814457"/>
              <a:gd name="connsiteY9" fmla="*/ 1235774 h 1447800"/>
              <a:gd name="connsiteX10" fmla="*/ 0 w 6814457"/>
              <a:gd name="connsiteY10" fmla="*/ 723899 h 1447800"/>
              <a:gd name="connsiteX0" fmla="*/ 0 w 6814457"/>
              <a:gd name="connsiteY0" fmla="*/ 723899 h 1447800"/>
              <a:gd name="connsiteX1" fmla="*/ 723901 w 6814457"/>
              <a:gd name="connsiteY1" fmla="*/ 0 h 1447800"/>
              <a:gd name="connsiteX2" fmla="*/ 6090557 w 6814457"/>
              <a:gd name="connsiteY2" fmla="*/ 0 h 1447800"/>
              <a:gd name="connsiteX3" fmla="*/ 6602432 w 6814457"/>
              <a:gd name="connsiteY3" fmla="*/ 212026 h 1447800"/>
              <a:gd name="connsiteX4" fmla="*/ 6814457 w 6814457"/>
              <a:gd name="connsiteY4" fmla="*/ 723901 h 1447800"/>
              <a:gd name="connsiteX5" fmla="*/ 6814457 w 6814457"/>
              <a:gd name="connsiteY5" fmla="*/ 723900 h 1447800"/>
              <a:gd name="connsiteX6" fmla="*/ 6602431 w 6814457"/>
              <a:gd name="connsiteY6" fmla="*/ 1235775 h 1447800"/>
              <a:gd name="connsiteX7" fmla="*/ 6090556 w 6814457"/>
              <a:gd name="connsiteY7" fmla="*/ 1447800 h 1447800"/>
              <a:gd name="connsiteX8" fmla="*/ 723900 w 6814457"/>
              <a:gd name="connsiteY8" fmla="*/ 1447800 h 1447800"/>
              <a:gd name="connsiteX9" fmla="*/ 303465 w 6814457"/>
              <a:gd name="connsiteY9" fmla="*/ 1327214 h 1447800"/>
              <a:gd name="connsiteX0" fmla="*/ 420436 w 6510992"/>
              <a:gd name="connsiteY0" fmla="*/ 0 h 1447800"/>
              <a:gd name="connsiteX1" fmla="*/ 5787092 w 6510992"/>
              <a:gd name="connsiteY1" fmla="*/ 0 h 1447800"/>
              <a:gd name="connsiteX2" fmla="*/ 6298967 w 6510992"/>
              <a:gd name="connsiteY2" fmla="*/ 212026 h 1447800"/>
              <a:gd name="connsiteX3" fmla="*/ 6510992 w 6510992"/>
              <a:gd name="connsiteY3" fmla="*/ 723901 h 1447800"/>
              <a:gd name="connsiteX4" fmla="*/ 6510992 w 6510992"/>
              <a:gd name="connsiteY4" fmla="*/ 723900 h 1447800"/>
              <a:gd name="connsiteX5" fmla="*/ 6298966 w 6510992"/>
              <a:gd name="connsiteY5" fmla="*/ 1235775 h 1447800"/>
              <a:gd name="connsiteX6" fmla="*/ 5787091 w 6510992"/>
              <a:gd name="connsiteY6" fmla="*/ 1447800 h 1447800"/>
              <a:gd name="connsiteX7" fmla="*/ 420435 w 6510992"/>
              <a:gd name="connsiteY7" fmla="*/ 1447800 h 1447800"/>
              <a:gd name="connsiteX8" fmla="*/ 0 w 6510992"/>
              <a:gd name="connsiteY8" fmla="*/ 1327214 h 1447800"/>
              <a:gd name="connsiteX0" fmla="*/ 1 w 6090557"/>
              <a:gd name="connsiteY0" fmla="*/ 0 h 1447800"/>
              <a:gd name="connsiteX1" fmla="*/ 5366657 w 6090557"/>
              <a:gd name="connsiteY1" fmla="*/ 0 h 1447800"/>
              <a:gd name="connsiteX2" fmla="*/ 5878532 w 6090557"/>
              <a:gd name="connsiteY2" fmla="*/ 212026 h 1447800"/>
              <a:gd name="connsiteX3" fmla="*/ 6090557 w 6090557"/>
              <a:gd name="connsiteY3" fmla="*/ 723901 h 1447800"/>
              <a:gd name="connsiteX4" fmla="*/ 6090557 w 6090557"/>
              <a:gd name="connsiteY4" fmla="*/ 723900 h 1447800"/>
              <a:gd name="connsiteX5" fmla="*/ 5878531 w 6090557"/>
              <a:gd name="connsiteY5" fmla="*/ 1235775 h 1447800"/>
              <a:gd name="connsiteX6" fmla="*/ 5366656 w 6090557"/>
              <a:gd name="connsiteY6" fmla="*/ 1447800 h 1447800"/>
              <a:gd name="connsiteX7" fmla="*/ 0 w 6090557"/>
              <a:gd name="connsiteY7" fmla="*/ 1447800 h 1447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090557" h="1447800">
                <a:moveTo>
                  <a:pt x="1" y="0"/>
                </a:moveTo>
                <a:lnTo>
                  <a:pt x="5366657" y="0"/>
                </a:lnTo>
                <a:cubicBezTo>
                  <a:pt x="5558647" y="0"/>
                  <a:pt x="5742774" y="76268"/>
                  <a:pt x="5878532" y="212026"/>
                </a:cubicBezTo>
                <a:cubicBezTo>
                  <a:pt x="6014289" y="347784"/>
                  <a:pt x="6090557" y="531911"/>
                  <a:pt x="6090557" y="723901"/>
                </a:cubicBezTo>
                <a:lnTo>
                  <a:pt x="6090557" y="723900"/>
                </a:lnTo>
                <a:cubicBezTo>
                  <a:pt x="6090557" y="915890"/>
                  <a:pt x="6014289" y="1100017"/>
                  <a:pt x="5878531" y="1235775"/>
                </a:cubicBezTo>
                <a:cubicBezTo>
                  <a:pt x="5742773" y="1371533"/>
                  <a:pt x="5558646" y="1447800"/>
                  <a:pt x="5366656" y="1447800"/>
                </a:cubicBezTo>
                <a:lnTo>
                  <a:pt x="0" y="1447800"/>
                </a:lnTo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154" name="Title 1"/>
          <p:cNvSpPr txBox="1">
            <a:spLocks/>
          </p:cNvSpPr>
          <p:nvPr/>
        </p:nvSpPr>
        <p:spPr bwMode="auto">
          <a:xfrm>
            <a:off x="457200" y="2819400"/>
            <a:ext cx="5105400" cy="154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>
              <a:lnSpc>
                <a:spcPct val="80000"/>
              </a:lnSpc>
            </a:pPr>
            <a:r>
              <a:rPr lang="ar-SA" sz="3700" b="1" dirty="0" smtClean="0">
                <a:solidFill>
                  <a:srgbClr val="376092"/>
                </a:solidFill>
                <a:latin typeface="AYM Wadiy S_U normal."/>
                <a:cs typeface="Times New Roman" pitchFamily="18" charset="0"/>
              </a:rPr>
              <a:t>النظم المتكاملة للمؤسسات </a:t>
            </a:r>
          </a:p>
          <a:p>
            <a:pPr algn="l">
              <a:lnSpc>
                <a:spcPct val="80000"/>
              </a:lnSpc>
            </a:pPr>
            <a:r>
              <a:rPr lang="ar-SA" sz="2600" b="1" dirty="0" smtClean="0">
                <a:solidFill>
                  <a:srgbClr val="7F7F7F"/>
                </a:solidFill>
                <a:latin typeface="Calibri" pitchFamily="34" charset="0"/>
                <a:cs typeface="Times New Roman" pitchFamily="18" charset="0"/>
              </a:rPr>
              <a:t>د</a:t>
            </a:r>
            <a:r>
              <a:rPr lang="ar-SA" sz="2600" b="1" dirty="0">
                <a:solidFill>
                  <a:srgbClr val="7F7F7F"/>
                </a:solidFill>
                <a:latin typeface="Calibri" pitchFamily="34" charset="0"/>
                <a:cs typeface="Times New Roman" pitchFamily="18" charset="0"/>
              </a:rPr>
              <a:t>. أحمد محمد الشريف</a:t>
            </a:r>
            <a:endParaRPr lang="en-US" sz="2600" b="1" dirty="0">
              <a:solidFill>
                <a:srgbClr val="7F7F7F"/>
              </a:solidFill>
              <a:latin typeface="Calibri" pitchFamily="34" charset="0"/>
            </a:endParaRPr>
          </a:p>
        </p:txBody>
      </p:sp>
      <p:sp>
        <p:nvSpPr>
          <p:cNvPr id="6155" name="Slide Number Placeholder 10"/>
          <p:cNvSpPr txBox="1">
            <a:spLocks/>
          </p:cNvSpPr>
          <p:nvPr/>
        </p:nvSpPr>
        <p:spPr bwMode="auto">
          <a:xfrm>
            <a:off x="381000" y="6405563"/>
            <a:ext cx="23114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rtl="0"/>
            <a:fld id="{D3AFDE04-9E13-4098-9D71-DE8B5A55B69D}" type="slidenum">
              <a:rPr lang="ar-SA" sz="1200">
                <a:solidFill>
                  <a:schemeClr val="bg1"/>
                </a:solidFill>
                <a:latin typeface="Calibri" pitchFamily="34" charset="0"/>
              </a:rPr>
              <a:pPr rtl="0"/>
              <a:t>1</a:t>
            </a:fld>
            <a:endParaRPr lang="en-US" sz="1200">
              <a:solidFill>
                <a:schemeClr val="bg1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ar-SA" dirty="0" smtClean="0"/>
              <a:t>التموين</a:t>
            </a:r>
            <a:r>
              <a:rPr lang="en-US" dirty="0" smtClean="0"/>
              <a:t>  </a:t>
            </a:r>
            <a:r>
              <a:rPr lang="fr-FR" dirty="0" smtClean="0"/>
              <a:t> </a:t>
            </a:r>
            <a:r>
              <a:rPr lang="ar-SA" dirty="0" smtClean="0"/>
              <a:t> مكونات سلسلة</a:t>
            </a:r>
            <a:endParaRPr lang="en-US" dirty="0"/>
          </a:p>
        </p:txBody>
      </p:sp>
      <p:sp>
        <p:nvSpPr>
          <p:cNvPr id="9" name="Text Placeholder 5"/>
          <p:cNvSpPr>
            <a:spLocks noGrp="1"/>
          </p:cNvSpPr>
          <p:nvPr>
            <p:ph idx="1"/>
          </p:nvPr>
        </p:nvSpPr>
        <p:spPr>
          <a:xfrm>
            <a:off x="152400" y="1371600"/>
            <a:ext cx="9525000" cy="4648200"/>
          </a:xfrm>
        </p:spPr>
        <p:txBody>
          <a:bodyPr>
            <a:normAutofit lnSpcReduction="10000"/>
          </a:bodyPr>
          <a:lstStyle/>
          <a:p>
            <a:pPr rtl="1">
              <a:buFont typeface="Wingdings" pitchFamily="2" charset="2"/>
              <a:buChar char="ü"/>
            </a:pPr>
            <a:r>
              <a:rPr lang="ar-SA" dirty="0" smtClean="0">
                <a:cs typeface="Arial" pitchFamily="34" charset="0"/>
              </a:rPr>
              <a:t>المخزون </a:t>
            </a:r>
          </a:p>
          <a:p>
            <a:pPr marL="457200" indent="-457200" rtl="1">
              <a:buFontTx/>
              <a:buChar char="-"/>
            </a:pPr>
            <a:r>
              <a:rPr lang="ar-SA" dirty="0" smtClean="0">
                <a:cs typeface="Arial" pitchFamily="34" charset="0"/>
              </a:rPr>
              <a:t>المخزون عبارة عن المواد الخام ، العمل في طريق الانجاز والمواد المصنعة التي تمتلكها الشركة </a:t>
            </a:r>
          </a:p>
          <a:p>
            <a:pPr marL="457200" indent="-457200" rtl="1">
              <a:buFontTx/>
              <a:buChar char="-"/>
            </a:pPr>
            <a:r>
              <a:rPr lang="ar-SA" dirty="0" smtClean="0">
                <a:cs typeface="Arial" pitchFamily="34" charset="0"/>
              </a:rPr>
              <a:t>تسعى سياسة ادارة المخزون الناجحة الى تحقيق التوازن بين التجاوب مع السوق والفعالية</a:t>
            </a:r>
          </a:p>
          <a:p>
            <a:pPr marL="457200" indent="-457200" rtl="1">
              <a:buFont typeface="Wingdings" pitchFamily="2" charset="2"/>
              <a:buChar char="ü"/>
            </a:pPr>
            <a:r>
              <a:rPr lang="ar-SA" dirty="0" smtClean="0">
                <a:cs typeface="Arial" pitchFamily="34" charset="0"/>
              </a:rPr>
              <a:t>النقل</a:t>
            </a:r>
          </a:p>
          <a:p>
            <a:pPr marL="457200" indent="-457200" rtl="1">
              <a:buFontTx/>
              <a:buChar char="-"/>
            </a:pPr>
            <a:r>
              <a:rPr lang="ar-SA" dirty="0" smtClean="0">
                <a:cs typeface="Arial" pitchFamily="34" charset="0"/>
              </a:rPr>
              <a:t>النقل يهتم بتحريك ونقل المنتوج بين مختلف مراحل سلسلة التموين</a:t>
            </a:r>
          </a:p>
          <a:p>
            <a:pPr marL="457200" indent="-457200" rtl="1">
              <a:buFontTx/>
              <a:buChar char="-"/>
            </a:pPr>
            <a:r>
              <a:rPr lang="ar-SA" dirty="0" smtClean="0">
                <a:cs typeface="Arial" pitchFamily="34" charset="0"/>
              </a:rPr>
              <a:t>يؤثر نوع النقل الذي تستعمله الشركة على المخزون ومواقع التسهيلات في سلسلة التموين </a:t>
            </a:r>
            <a:endParaRPr lang="ar-EG" dirty="0" smtClean="0">
              <a:cs typeface="Arial" pitchFamily="34" charset="0"/>
            </a:endParaRPr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0" y="6376988"/>
            <a:ext cx="5715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4CFA5A0D-744A-410D-98F8-3583FCD5B36E}" type="slidenum">
              <a:rPr lang="ar-SA" smtClean="0">
                <a:cs typeface="Arial" pitchFamily="34" charset="0"/>
              </a:rPr>
              <a:pPr/>
              <a:t>10</a:t>
            </a:fld>
            <a:endParaRPr lang="en-US" smtClean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23528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ar-SA" dirty="0" smtClean="0"/>
              <a:t>التموين</a:t>
            </a:r>
            <a:r>
              <a:rPr lang="en-US" dirty="0" smtClean="0"/>
              <a:t>  </a:t>
            </a:r>
            <a:r>
              <a:rPr lang="fr-FR" dirty="0" smtClean="0"/>
              <a:t> </a:t>
            </a:r>
            <a:r>
              <a:rPr lang="ar-SA" dirty="0" smtClean="0"/>
              <a:t> تدفقات  سلسلة</a:t>
            </a:r>
            <a:endParaRPr lang="en-US" dirty="0"/>
          </a:p>
        </p:txBody>
      </p:sp>
      <p:sp>
        <p:nvSpPr>
          <p:cNvPr id="9" name="Text Placeholder 5"/>
          <p:cNvSpPr>
            <a:spLocks noGrp="1"/>
          </p:cNvSpPr>
          <p:nvPr>
            <p:ph idx="1"/>
          </p:nvPr>
        </p:nvSpPr>
        <p:spPr>
          <a:xfrm>
            <a:off x="152400" y="1371600"/>
            <a:ext cx="9525000" cy="4648200"/>
          </a:xfrm>
        </p:spPr>
        <p:txBody>
          <a:bodyPr>
            <a:normAutofit/>
          </a:bodyPr>
          <a:lstStyle/>
          <a:p>
            <a:pPr rtl="1">
              <a:buFont typeface="Wingdings" pitchFamily="2" charset="2"/>
              <a:buChar char="ü"/>
            </a:pPr>
            <a:r>
              <a:rPr lang="ar-SA" dirty="0" smtClean="0">
                <a:cs typeface="Arial" pitchFamily="34" charset="0"/>
              </a:rPr>
              <a:t>هناك ثلاثة اصناف</a:t>
            </a:r>
          </a:p>
          <a:p>
            <a:pPr marL="457200" indent="-457200" rtl="1">
              <a:buFontTx/>
              <a:buChar char="-"/>
            </a:pPr>
            <a:r>
              <a:rPr lang="ar-SA" dirty="0" smtClean="0">
                <a:cs typeface="Arial" pitchFamily="34" charset="0"/>
              </a:rPr>
              <a:t>تدفق المنتجات : ويشمل حركة المواد من المورد الى العميل  وكذلك أي ارجاع  او خدمة من طرف العميل</a:t>
            </a:r>
          </a:p>
          <a:p>
            <a:pPr marL="457200" indent="-457200" rtl="1">
              <a:buFontTx/>
              <a:buChar char="-"/>
            </a:pPr>
            <a:r>
              <a:rPr lang="ar-SA" dirty="0" smtClean="0">
                <a:cs typeface="Arial" pitchFamily="34" charset="0"/>
              </a:rPr>
              <a:t>تدفق المعلومات : وينطوي على ارسال الطلبيات وتحديث حالات التوصيل الخاصة بالطلبيات </a:t>
            </a:r>
          </a:p>
          <a:p>
            <a:pPr marL="457200" indent="-457200" rtl="1">
              <a:buFontTx/>
              <a:buChar char="-"/>
            </a:pPr>
            <a:r>
              <a:rPr lang="ar-SA" dirty="0" smtClean="0">
                <a:cs typeface="Arial" pitchFamily="34" charset="0"/>
              </a:rPr>
              <a:t>تدفق الموارد المالية : ويشمل القروض وجداول الدفع </a:t>
            </a:r>
            <a:r>
              <a:rPr lang="ar-SA" dirty="0">
                <a:cs typeface="Arial" pitchFamily="34" charset="0"/>
              </a:rPr>
              <a:t> </a:t>
            </a:r>
            <a:r>
              <a:rPr lang="ar-SA" dirty="0" smtClean="0">
                <a:cs typeface="Arial" pitchFamily="34" charset="0"/>
              </a:rPr>
              <a:t>ومختلف الترتيبات المالية</a:t>
            </a:r>
          </a:p>
          <a:p>
            <a:pPr marL="457200" indent="-457200" rtl="1">
              <a:buFontTx/>
              <a:buChar char="-"/>
            </a:pPr>
            <a:endParaRPr lang="ar-EG" dirty="0" smtClean="0">
              <a:cs typeface="Arial" pitchFamily="34" charset="0"/>
            </a:endParaRPr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0" y="6376988"/>
            <a:ext cx="5715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4CFA5A0D-744A-410D-98F8-3583FCD5B36E}" type="slidenum">
              <a:rPr lang="ar-SA" smtClean="0">
                <a:cs typeface="Arial" pitchFamily="34" charset="0"/>
              </a:rPr>
              <a:pPr/>
              <a:t>11</a:t>
            </a:fld>
            <a:endParaRPr lang="en-US" smtClean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5496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ar-SA" dirty="0" smtClean="0"/>
              <a:t>التموين</a:t>
            </a:r>
            <a:r>
              <a:rPr lang="en-US" dirty="0" smtClean="0"/>
              <a:t>  </a:t>
            </a:r>
            <a:r>
              <a:rPr lang="fr-FR" dirty="0" smtClean="0"/>
              <a:t> </a:t>
            </a:r>
            <a:r>
              <a:rPr lang="ar-SA" dirty="0" smtClean="0"/>
              <a:t> تدفقات  سلسلة</a:t>
            </a:r>
            <a:endParaRPr lang="en-US" dirty="0"/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0" y="6376988"/>
            <a:ext cx="5715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4CFA5A0D-744A-410D-98F8-3583FCD5B36E}" type="slidenum">
              <a:rPr lang="ar-SA" smtClean="0">
                <a:cs typeface="Arial" pitchFamily="34" charset="0"/>
              </a:rPr>
              <a:pPr/>
              <a:t>12</a:t>
            </a:fld>
            <a:endParaRPr lang="en-US" smtClean="0">
              <a:cs typeface="Arial" pitchFamily="34" charset="0"/>
            </a:endParaRPr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1357312" y="2081212"/>
            <a:ext cx="7115175" cy="3228975"/>
          </a:xfrm>
          <a:noFill/>
        </p:spPr>
      </p:pic>
    </p:spTree>
    <p:extLst>
      <p:ext uri="{BB962C8B-B14F-4D97-AF65-F5344CB8AC3E}">
        <p14:creationId xmlns:p14="http://schemas.microsoft.com/office/powerpoint/2010/main" xmlns="" val="735914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ar-SA" dirty="0" smtClean="0"/>
              <a:t>البرمجيات والتكنولوجيا</a:t>
            </a:r>
            <a:endParaRPr lang="en-US" dirty="0"/>
          </a:p>
        </p:txBody>
      </p:sp>
      <p:sp>
        <p:nvSpPr>
          <p:cNvPr id="9" name="Text Placeholder 5"/>
          <p:cNvSpPr>
            <a:spLocks noGrp="1"/>
          </p:cNvSpPr>
          <p:nvPr>
            <p:ph idx="1"/>
          </p:nvPr>
        </p:nvSpPr>
        <p:spPr>
          <a:xfrm>
            <a:off x="152400" y="1371600"/>
            <a:ext cx="9525000" cy="4648200"/>
          </a:xfrm>
        </p:spPr>
        <p:txBody>
          <a:bodyPr>
            <a:normAutofit fontScale="92500" lnSpcReduction="20000"/>
          </a:bodyPr>
          <a:lstStyle/>
          <a:p>
            <a:pPr marL="457200" indent="-457200" rtl="1">
              <a:buFont typeface="Wingdings" pitchFamily="2" charset="2"/>
              <a:buChar char="ü"/>
            </a:pPr>
            <a:r>
              <a:rPr lang="ar-SA" dirty="0" smtClean="0">
                <a:cs typeface="Arial" pitchFamily="34" charset="0"/>
              </a:rPr>
              <a:t>يقوم عدد كبير من الشركات باستعمال الانترنت والتطبيقات المبنية على الويب في ادارة سلسلة التموين الخاصة بها</a:t>
            </a:r>
          </a:p>
          <a:p>
            <a:pPr marL="457200" indent="-457200" rtl="1">
              <a:buFont typeface="Wingdings" pitchFamily="2" charset="2"/>
              <a:buChar char="ü"/>
            </a:pPr>
            <a:r>
              <a:rPr lang="ar-SA" dirty="0" smtClean="0">
                <a:cs typeface="Arial" pitchFamily="34" charset="0"/>
              </a:rPr>
              <a:t>هناك نوعان من برمجيات ادارة سلسلة التموين</a:t>
            </a:r>
          </a:p>
          <a:p>
            <a:pPr marL="457200" indent="-457200" rtl="1">
              <a:buFontTx/>
              <a:buChar char="-"/>
            </a:pPr>
            <a:r>
              <a:rPr lang="ar-SA" dirty="0" smtClean="0">
                <a:cs typeface="Arial" pitchFamily="34" charset="0"/>
              </a:rPr>
              <a:t>التطبيقات الخاصة بالتخطيط : تستخدم خوارزميات متقدمة لتحديد افضل طريقة لتلبية الطلبيات </a:t>
            </a:r>
          </a:p>
          <a:p>
            <a:pPr marL="457200" indent="-457200" rtl="1">
              <a:buFontTx/>
              <a:buChar char="-"/>
            </a:pPr>
            <a:r>
              <a:rPr lang="ar-SA" dirty="0" smtClean="0">
                <a:cs typeface="Arial" pitchFamily="34" charset="0"/>
              </a:rPr>
              <a:t>التطبيقات الخاصة بالتنفيذ : ويمكنها تتبع الحالة الفيزيائية للمواد وادارة المواد والمعلومات المالية التي تشمل كل الاطراف</a:t>
            </a:r>
          </a:p>
          <a:p>
            <a:pPr marL="457200" indent="-457200" rtl="1">
              <a:buFont typeface="Wingdings" pitchFamily="2" charset="2"/>
              <a:buChar char="ü"/>
            </a:pPr>
            <a:r>
              <a:rPr lang="ar-SA" dirty="0" smtClean="0">
                <a:cs typeface="Arial" pitchFamily="34" charset="0"/>
              </a:rPr>
              <a:t>المؤسسات الموسعة :  </a:t>
            </a:r>
            <a:r>
              <a:rPr lang="en-US" dirty="0" smtClean="0">
                <a:cs typeface="Arial" pitchFamily="34" charset="0"/>
              </a:rPr>
              <a:t>Extended Enterprises</a:t>
            </a:r>
            <a:r>
              <a:rPr lang="ar-SA" dirty="0" smtClean="0">
                <a:cs typeface="Arial" pitchFamily="34" charset="0"/>
              </a:rPr>
              <a:t>  </a:t>
            </a:r>
          </a:p>
          <a:p>
            <a:pPr marL="0" indent="0" rtl="1"/>
            <a:r>
              <a:rPr lang="ar-SA" dirty="0" smtClean="0">
                <a:cs typeface="Arial" pitchFamily="34" charset="0"/>
              </a:rPr>
              <a:t>- بعض التطبيقات الخاصة بإدارة سلسلة التموين تكون مبنية على النماذج البيانات المفتوحة والتي تدعم المشاركة في البيانات من داخل وخارج الشركة </a:t>
            </a:r>
            <a:endParaRPr lang="ar-EG" dirty="0" smtClean="0">
              <a:cs typeface="Arial" pitchFamily="34" charset="0"/>
            </a:endParaRPr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0" y="6376988"/>
            <a:ext cx="5715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4CFA5A0D-744A-410D-98F8-3583FCD5B36E}" type="slidenum">
              <a:rPr lang="ar-SA" smtClean="0">
                <a:cs typeface="Arial" pitchFamily="34" charset="0"/>
              </a:rPr>
              <a:pPr/>
              <a:t>13</a:t>
            </a:fld>
            <a:endParaRPr lang="en-US" smtClean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14427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ar-SA" dirty="0" smtClean="0"/>
              <a:t>عمليات سلسلة التموين</a:t>
            </a:r>
            <a:endParaRPr lang="en-US" dirty="0"/>
          </a:p>
        </p:txBody>
      </p:sp>
      <p:sp>
        <p:nvSpPr>
          <p:cNvPr id="9" name="Text Placeholder 5"/>
          <p:cNvSpPr>
            <a:spLocks noGrp="1"/>
          </p:cNvSpPr>
          <p:nvPr>
            <p:ph idx="1"/>
          </p:nvPr>
        </p:nvSpPr>
        <p:spPr>
          <a:xfrm>
            <a:off x="152400" y="1371600"/>
            <a:ext cx="9525000" cy="4648200"/>
          </a:xfrm>
        </p:spPr>
        <p:txBody>
          <a:bodyPr>
            <a:normAutofit lnSpcReduction="10000"/>
          </a:bodyPr>
          <a:lstStyle/>
          <a:p>
            <a:pPr marL="457200" indent="-457200" rtl="1">
              <a:buFont typeface="Wingdings" pitchFamily="2" charset="2"/>
              <a:buChar char="ü"/>
            </a:pPr>
            <a:r>
              <a:rPr lang="ar-SA" dirty="0" smtClean="0">
                <a:cs typeface="Arial" pitchFamily="34" charset="0"/>
              </a:rPr>
              <a:t>المشتريات </a:t>
            </a:r>
          </a:p>
          <a:p>
            <a:pPr marL="457200" indent="-457200" rtl="1">
              <a:buFontTx/>
              <a:buChar char="-"/>
            </a:pPr>
            <a:r>
              <a:rPr lang="ar-SA" dirty="0" smtClean="0">
                <a:cs typeface="Arial" pitchFamily="34" charset="0"/>
              </a:rPr>
              <a:t>تختص المشتريات بعمليات الشراء من شركة الى شركة </a:t>
            </a:r>
            <a:r>
              <a:rPr lang="en-US" dirty="0" smtClean="0">
                <a:cs typeface="Arial" pitchFamily="34" charset="0"/>
              </a:rPr>
              <a:t>B2B</a:t>
            </a:r>
            <a:r>
              <a:rPr lang="ar-SA" dirty="0" smtClean="0">
                <a:cs typeface="Arial" pitchFamily="34" charset="0"/>
              </a:rPr>
              <a:t>   وكذلك مبيعات المؤن   </a:t>
            </a:r>
            <a:r>
              <a:rPr lang="en-US" dirty="0" smtClean="0">
                <a:cs typeface="Arial" pitchFamily="34" charset="0"/>
              </a:rPr>
              <a:t>Supplies </a:t>
            </a:r>
            <a:r>
              <a:rPr lang="ar-SA" dirty="0" smtClean="0">
                <a:cs typeface="Arial" pitchFamily="34" charset="0"/>
              </a:rPr>
              <a:t> والخدمات </a:t>
            </a:r>
          </a:p>
          <a:p>
            <a:pPr marL="457200" indent="-457200" rtl="1">
              <a:buFont typeface="Wingdings" pitchFamily="2" charset="2"/>
              <a:buChar char="ü"/>
            </a:pPr>
            <a:r>
              <a:rPr lang="ar-SA" dirty="0" smtClean="0">
                <a:cs typeface="Arial" pitchFamily="34" charset="0"/>
              </a:rPr>
              <a:t>الاستعانة بالمصادر الخارجية و الشراكات </a:t>
            </a:r>
            <a:r>
              <a:rPr lang="en-US" dirty="0" smtClean="0"/>
              <a:t>Partnerships</a:t>
            </a:r>
            <a:r>
              <a:rPr lang="ar-SA" dirty="0" smtClean="0"/>
              <a:t>  </a:t>
            </a:r>
          </a:p>
          <a:p>
            <a:pPr marL="457200" indent="-457200" rtl="1">
              <a:buFontTx/>
              <a:buChar char="-"/>
            </a:pPr>
            <a:r>
              <a:rPr lang="ar-SA" dirty="0" smtClean="0">
                <a:cs typeface="Arial" pitchFamily="34" charset="0"/>
              </a:rPr>
              <a:t>عبارة عن اتفاق تقوم بموجبه شركة بتوفير خدمات لشركة اخرى حيث كانت تلك الخدمات موفرة من طرف تلك الشركة </a:t>
            </a:r>
          </a:p>
          <a:p>
            <a:pPr marL="457200" indent="-457200" rtl="1">
              <a:buFont typeface="Wingdings" pitchFamily="2" charset="2"/>
              <a:buChar char="ü"/>
            </a:pPr>
            <a:r>
              <a:rPr lang="ar-SA" dirty="0" smtClean="0">
                <a:cs typeface="Arial" pitchFamily="34" charset="0"/>
              </a:rPr>
              <a:t>ادارة تدفق التصنيع </a:t>
            </a:r>
          </a:p>
          <a:p>
            <a:pPr marL="0" indent="0" rtl="1"/>
            <a:r>
              <a:rPr lang="ar-SA" dirty="0" smtClean="0">
                <a:cs typeface="Arial" pitchFamily="34" charset="0"/>
              </a:rPr>
              <a:t>- تختص عمليات التصنيع </a:t>
            </a:r>
            <a:r>
              <a:rPr lang="ar-SA" dirty="0" err="1" smtClean="0">
                <a:cs typeface="Arial" pitchFamily="34" charset="0"/>
              </a:rPr>
              <a:t>بانتاج</a:t>
            </a:r>
            <a:r>
              <a:rPr lang="ar-SA" dirty="0" smtClean="0">
                <a:cs typeface="Arial" pitchFamily="34" charset="0"/>
              </a:rPr>
              <a:t> وتزويد قنوات التوزيع بالمنتجات وذلك حسب التوقعات وبيانات نقط التوزيع</a:t>
            </a:r>
          </a:p>
          <a:p>
            <a:pPr marL="457200" indent="-457200" rtl="1">
              <a:buFontTx/>
              <a:buChar char="-"/>
            </a:pPr>
            <a:endParaRPr lang="ar-SA" dirty="0" smtClean="0">
              <a:cs typeface="Arial" pitchFamily="34" charset="0"/>
            </a:endParaRPr>
          </a:p>
          <a:p>
            <a:pPr marL="457200" indent="-457200" rtl="1">
              <a:buFontTx/>
              <a:buChar char="-"/>
            </a:pPr>
            <a:endParaRPr lang="ar-SA" dirty="0" smtClean="0">
              <a:cs typeface="Arial" pitchFamily="34" charset="0"/>
            </a:endParaRPr>
          </a:p>
          <a:p>
            <a:pPr marL="0" indent="0" rtl="1"/>
            <a:endParaRPr lang="ar-EG" dirty="0" smtClean="0">
              <a:cs typeface="Arial" pitchFamily="34" charset="0"/>
            </a:endParaRPr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0" y="6376988"/>
            <a:ext cx="5715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4CFA5A0D-744A-410D-98F8-3583FCD5B36E}" type="slidenum">
              <a:rPr lang="ar-SA" smtClean="0">
                <a:cs typeface="Arial" pitchFamily="34" charset="0"/>
              </a:rPr>
              <a:pPr/>
              <a:t>14</a:t>
            </a:fld>
            <a:endParaRPr lang="en-US" smtClean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54859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ar-SA" dirty="0" smtClean="0"/>
              <a:t>عمليات سلسلة التموين</a:t>
            </a:r>
            <a:endParaRPr lang="en-US" dirty="0"/>
          </a:p>
        </p:txBody>
      </p:sp>
      <p:sp>
        <p:nvSpPr>
          <p:cNvPr id="9" name="Text Placeholder 5"/>
          <p:cNvSpPr>
            <a:spLocks noGrp="1"/>
          </p:cNvSpPr>
          <p:nvPr>
            <p:ph idx="1"/>
          </p:nvPr>
        </p:nvSpPr>
        <p:spPr>
          <a:xfrm>
            <a:off x="152400" y="1371600"/>
            <a:ext cx="9525000" cy="4648200"/>
          </a:xfrm>
        </p:spPr>
        <p:txBody>
          <a:bodyPr>
            <a:normAutofit fontScale="92500" lnSpcReduction="10000"/>
          </a:bodyPr>
          <a:lstStyle/>
          <a:p>
            <a:pPr marL="457200" indent="-457200" rtl="1">
              <a:buFont typeface="Wingdings" pitchFamily="2" charset="2"/>
              <a:buChar char="ü"/>
            </a:pPr>
            <a:r>
              <a:rPr lang="ar-SA" dirty="0" smtClean="0">
                <a:cs typeface="Arial" pitchFamily="34" charset="0"/>
              </a:rPr>
              <a:t>تلبية الطلبيات </a:t>
            </a:r>
          </a:p>
          <a:p>
            <a:pPr marL="457200" indent="-457200" rtl="1">
              <a:buFont typeface="Wingdings" pitchFamily="2" charset="2"/>
              <a:buChar char="ü"/>
            </a:pPr>
            <a:r>
              <a:rPr lang="ar-SA" dirty="0" smtClean="0">
                <a:cs typeface="Arial" pitchFamily="34" charset="0"/>
              </a:rPr>
              <a:t>عبارة عن العمليات التي تستجيب لطلبات العملاء من خلال دمج عدة وظائف مهمة مثل ادارة الطلبيات والتخزين وتسليم المنتجات المكتملة </a:t>
            </a:r>
          </a:p>
          <a:p>
            <a:pPr marL="457200" indent="-457200" rtl="1">
              <a:buFont typeface="Wingdings" pitchFamily="2" charset="2"/>
              <a:buChar char="ü"/>
            </a:pPr>
            <a:r>
              <a:rPr lang="ar-SA" dirty="0" smtClean="0">
                <a:cs typeface="Arial" pitchFamily="34" charset="0"/>
              </a:rPr>
              <a:t>عمليات ادارة خدمة العملاء </a:t>
            </a:r>
          </a:p>
          <a:p>
            <a:pPr marL="0" indent="0" rtl="1"/>
            <a:r>
              <a:rPr lang="ar-SA" dirty="0" smtClean="0">
                <a:cs typeface="Arial" pitchFamily="34" charset="0"/>
              </a:rPr>
              <a:t>- تعتبر مصدر معلومات العميل وكذلك تزود العميل بالمعلومات في الوقت الحقيقي عن التواريخ والمنتجات المتوفرة من خلال التفاعل مع العمليات الخاصة بالإنتاج والتوزيع  </a:t>
            </a:r>
          </a:p>
          <a:p>
            <a:pPr marL="457200" indent="-457200" rtl="1">
              <a:buFont typeface="Wingdings" pitchFamily="2" charset="2"/>
              <a:buChar char="ü"/>
            </a:pPr>
            <a:r>
              <a:rPr lang="ar-SA" dirty="0" smtClean="0">
                <a:cs typeface="Arial" pitchFamily="34" charset="0"/>
              </a:rPr>
              <a:t>التنبؤات </a:t>
            </a:r>
            <a:r>
              <a:rPr lang="en-US" dirty="0" smtClean="0">
                <a:cs typeface="Arial" pitchFamily="34" charset="0"/>
              </a:rPr>
              <a:t> Forecasting</a:t>
            </a:r>
            <a:r>
              <a:rPr lang="ar-SA" dirty="0" smtClean="0">
                <a:cs typeface="Arial" pitchFamily="34" charset="0"/>
              </a:rPr>
              <a:t> </a:t>
            </a:r>
          </a:p>
          <a:p>
            <a:pPr marL="0" indent="0" rtl="1"/>
            <a:r>
              <a:rPr lang="ar-SA" dirty="0" smtClean="0">
                <a:cs typeface="Arial" pitchFamily="34" charset="0"/>
              </a:rPr>
              <a:t>- تسعى الى التنبؤ بمستويات المخزون الاسبوعية  او الشهرية  للمختلف المواد</a:t>
            </a:r>
          </a:p>
          <a:p>
            <a:pPr marL="0" indent="0" rtl="1"/>
            <a:endParaRPr lang="ar-SA" dirty="0" smtClean="0">
              <a:cs typeface="Arial" pitchFamily="34" charset="0"/>
            </a:endParaRPr>
          </a:p>
          <a:p>
            <a:pPr marL="0" indent="0" rtl="1"/>
            <a:endParaRPr lang="ar-SA" dirty="0" smtClean="0">
              <a:cs typeface="Arial" pitchFamily="34" charset="0"/>
            </a:endParaRPr>
          </a:p>
          <a:p>
            <a:pPr marL="0" indent="0" rtl="1"/>
            <a:endParaRPr lang="ar-EG" dirty="0" smtClean="0">
              <a:cs typeface="Arial" pitchFamily="34" charset="0"/>
            </a:endParaRPr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0" y="6376988"/>
            <a:ext cx="5715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4CFA5A0D-744A-410D-98F8-3583FCD5B36E}" type="slidenum">
              <a:rPr lang="ar-SA" smtClean="0">
                <a:cs typeface="Arial" pitchFamily="34" charset="0"/>
              </a:rPr>
              <a:pPr/>
              <a:t>15</a:t>
            </a:fld>
            <a:endParaRPr lang="en-US" smtClean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97818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ar-SA" dirty="0" smtClean="0"/>
              <a:t>الادارة الالكترونية وسلسلة التموين</a:t>
            </a:r>
            <a:endParaRPr lang="en-US" dirty="0"/>
          </a:p>
        </p:txBody>
      </p:sp>
      <p:sp>
        <p:nvSpPr>
          <p:cNvPr id="9" name="Text Placeholder 5"/>
          <p:cNvSpPr>
            <a:spLocks noGrp="1"/>
          </p:cNvSpPr>
          <p:nvPr>
            <p:ph idx="1"/>
          </p:nvPr>
        </p:nvSpPr>
        <p:spPr>
          <a:xfrm>
            <a:off x="152400" y="1371600"/>
            <a:ext cx="9525000" cy="4648200"/>
          </a:xfrm>
        </p:spPr>
        <p:txBody>
          <a:bodyPr>
            <a:normAutofit/>
          </a:bodyPr>
          <a:lstStyle/>
          <a:p>
            <a:pPr marL="457200" indent="-457200" rtl="1">
              <a:buFont typeface="Wingdings" pitchFamily="2" charset="2"/>
              <a:buChar char="ü"/>
            </a:pPr>
            <a:r>
              <a:rPr lang="ar-SA" dirty="0" smtClean="0">
                <a:cs typeface="Arial" pitchFamily="34" charset="0"/>
              </a:rPr>
              <a:t>عبارة عن ادارة سلسلة التموين تكون مبنية على الويب وتلعب دور محوري داخل كل المنظمة</a:t>
            </a:r>
          </a:p>
          <a:p>
            <a:pPr marL="457200" indent="-457200" rtl="1">
              <a:buFont typeface="Wingdings" pitchFamily="2" charset="2"/>
              <a:buChar char="ü"/>
            </a:pPr>
            <a:r>
              <a:rPr lang="ar-SA" dirty="0" smtClean="0">
                <a:cs typeface="Arial" pitchFamily="34" charset="0"/>
              </a:rPr>
              <a:t>سلسلة التموين الالكترونية عبارة عن المزيج الأمثل للتكنولوجيا واجراءات العمل التي تحقق التسليم الامثل للمواد والخدمات والمعلومات من المورد الى المستهلك بطريقة منظمة وفعالة</a:t>
            </a:r>
          </a:p>
          <a:p>
            <a:pPr marL="457200" indent="-457200" rtl="1">
              <a:buFont typeface="Wingdings" pitchFamily="2" charset="2"/>
              <a:buChar char="ü"/>
            </a:pPr>
            <a:r>
              <a:rPr lang="ar-SA" dirty="0" smtClean="0">
                <a:cs typeface="Arial" pitchFamily="34" charset="0"/>
              </a:rPr>
              <a:t>تستخدم ادارة التموين الالكترونية  مفاهيم الادارة الالكترونية وتكنولوجيات الويب وذلك لإدارة المخزون والمعلومات عبر وخارج حدود المنظمة من المنبع الى المصب والعكس</a:t>
            </a:r>
          </a:p>
          <a:p>
            <a:pPr marL="0" indent="0" rtl="1"/>
            <a:endParaRPr lang="ar-SA" dirty="0" smtClean="0">
              <a:cs typeface="Arial" pitchFamily="34" charset="0"/>
            </a:endParaRPr>
          </a:p>
          <a:p>
            <a:pPr marL="0" indent="0" rtl="1"/>
            <a:endParaRPr lang="ar-EG" dirty="0" smtClean="0">
              <a:cs typeface="Arial" pitchFamily="34" charset="0"/>
            </a:endParaRPr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0" y="6376988"/>
            <a:ext cx="5715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4CFA5A0D-744A-410D-98F8-3583FCD5B36E}" type="slidenum">
              <a:rPr lang="ar-SA" smtClean="0">
                <a:cs typeface="Arial" pitchFamily="34" charset="0"/>
              </a:rPr>
              <a:pPr/>
              <a:t>16</a:t>
            </a:fld>
            <a:endParaRPr lang="en-US" smtClean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5515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1">
              <a:defRPr/>
            </a:pPr>
            <a:r>
              <a:rPr lang="ar-SA" dirty="0" smtClean="0"/>
              <a:t>نظم الــ</a:t>
            </a:r>
            <a:r>
              <a:rPr lang="en-US" dirty="0" smtClean="0"/>
              <a:t>ERP</a:t>
            </a:r>
            <a:r>
              <a:rPr lang="ar-SA" dirty="0" smtClean="0"/>
              <a:t> وادارة سلسلة التموين</a:t>
            </a:r>
            <a:endParaRPr lang="en-US" dirty="0"/>
          </a:p>
        </p:txBody>
      </p:sp>
      <p:sp>
        <p:nvSpPr>
          <p:cNvPr id="9" name="Text Placeholder 5"/>
          <p:cNvSpPr>
            <a:spLocks noGrp="1"/>
          </p:cNvSpPr>
          <p:nvPr>
            <p:ph idx="1"/>
          </p:nvPr>
        </p:nvSpPr>
        <p:spPr>
          <a:xfrm>
            <a:off x="152400" y="1371600"/>
            <a:ext cx="9525000" cy="4648200"/>
          </a:xfrm>
        </p:spPr>
        <p:txBody>
          <a:bodyPr>
            <a:normAutofit/>
          </a:bodyPr>
          <a:lstStyle/>
          <a:p>
            <a:pPr marL="457200" indent="-457200" rtl="1">
              <a:buFont typeface="Wingdings" pitchFamily="2" charset="2"/>
              <a:buChar char="ü"/>
            </a:pPr>
            <a:endParaRPr lang="en-US" dirty="0"/>
          </a:p>
          <a:p>
            <a:pPr marL="457200" indent="-457200" rtl="1">
              <a:buFont typeface="Wingdings" pitchFamily="2" charset="2"/>
              <a:buChar char="ü"/>
            </a:pPr>
            <a:r>
              <a:rPr lang="ar-SA" dirty="0" smtClean="0"/>
              <a:t>تركز نظم الــ</a:t>
            </a:r>
            <a:r>
              <a:rPr lang="en-US" dirty="0" smtClean="0"/>
              <a:t>ERP</a:t>
            </a:r>
            <a:r>
              <a:rPr lang="ar-SA" dirty="0" smtClean="0"/>
              <a:t> على معالجة العمليات المتكاملة التي تسهم في تعزيز اداء المنظمة وذلك بزيادة اتساق المعلومات وفعالية المعاملات</a:t>
            </a:r>
          </a:p>
          <a:p>
            <a:pPr marL="457200" indent="-457200" rtl="1">
              <a:buFont typeface="Wingdings" pitchFamily="2" charset="2"/>
              <a:buChar char="ü"/>
            </a:pPr>
            <a:r>
              <a:rPr lang="ar-SA" dirty="0" smtClean="0"/>
              <a:t>بالمقابل تهدف ادارة سلسة التموين الى توفير مستوى عالي من تخطيط الاعمال ودعم القرار</a:t>
            </a:r>
          </a:p>
          <a:p>
            <a:pPr marL="457200" indent="-457200" rtl="1">
              <a:buFont typeface="Wingdings" pitchFamily="2" charset="2"/>
              <a:buChar char="ü"/>
            </a:pPr>
            <a:r>
              <a:rPr lang="ar-SA" dirty="0" smtClean="0"/>
              <a:t>احدثت التكنولوجيات المبنية على الويب ثورة  في ميدان الاعمال بما يشمل ادارة سلسلة التموين والنظم المتكاملة لتخطيط موارد المؤسسات</a:t>
            </a:r>
            <a:endParaRPr lang="en-US" dirty="0"/>
          </a:p>
          <a:p>
            <a:pPr marL="457200" indent="-457200" rtl="1">
              <a:buFont typeface="Wingdings" pitchFamily="2" charset="2"/>
              <a:buChar char="ü"/>
            </a:pPr>
            <a:endParaRPr lang="ar-EG" dirty="0" smtClean="0">
              <a:cs typeface="Arial" pitchFamily="34" charset="0"/>
            </a:endParaRPr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0" y="6376988"/>
            <a:ext cx="5715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4CFA5A0D-744A-410D-98F8-3583FCD5B36E}" type="slidenum">
              <a:rPr lang="ar-SA" smtClean="0">
                <a:cs typeface="Arial" pitchFamily="34" charset="0"/>
              </a:rPr>
              <a:pPr/>
              <a:t>17</a:t>
            </a:fld>
            <a:endParaRPr lang="en-US" smtClean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33956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1">
              <a:defRPr/>
            </a:pPr>
            <a:r>
              <a:rPr lang="ar-SA" dirty="0" smtClean="0"/>
              <a:t>نظم الــ</a:t>
            </a:r>
            <a:r>
              <a:rPr lang="en-US" dirty="0" smtClean="0"/>
              <a:t>ERP</a:t>
            </a:r>
            <a:r>
              <a:rPr lang="ar-SA" dirty="0" smtClean="0"/>
              <a:t> وادارة سلسلة التموين</a:t>
            </a:r>
            <a:endParaRPr lang="en-US" dirty="0"/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0" y="6376988"/>
            <a:ext cx="5715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4CFA5A0D-744A-410D-98F8-3583FCD5B36E}" type="slidenum">
              <a:rPr lang="ar-SA" smtClean="0">
                <a:cs typeface="Arial" pitchFamily="34" charset="0"/>
              </a:rPr>
              <a:pPr/>
              <a:t>18</a:t>
            </a:fld>
            <a:endParaRPr lang="en-US" smtClean="0">
              <a:cs typeface="Arial" pitchFamily="34" charset="0"/>
            </a:endParaRPr>
          </a:p>
        </p:txBody>
      </p:sp>
      <p:graphicFrame>
        <p:nvGraphicFramePr>
          <p:cNvPr id="2" name="عنصر نائب للمحتوى 1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033468904"/>
              </p:ext>
            </p:extLst>
          </p:nvPr>
        </p:nvGraphicFramePr>
        <p:xfrm>
          <a:off x="1916300" y="2012498"/>
          <a:ext cx="5170300" cy="4007301"/>
        </p:xfrm>
        <a:graphic>
          <a:graphicData uri="http://schemas.openxmlformats.org/presentationml/2006/ole">
            <p:oleObj spid="_x0000_s8204" name="Photo Editor Photo" r:id="rId4" imgW="7727350" imgH="5989839" progId="">
              <p:embed/>
            </p:oleObj>
          </a:graphicData>
        </a:graphic>
      </p:graphicFrame>
      <p:sp>
        <p:nvSpPr>
          <p:cNvPr id="3" name="مستطيل 2"/>
          <p:cNvSpPr/>
          <p:nvPr/>
        </p:nvSpPr>
        <p:spPr>
          <a:xfrm>
            <a:off x="2362200" y="1447800"/>
            <a:ext cx="43097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11-3  Example of Enterprise Level Portal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xmlns="" val="2614038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1">
              <a:defRPr/>
            </a:pPr>
            <a:r>
              <a:rPr lang="ar-SA" dirty="0" smtClean="0"/>
              <a:t>نظم الــ</a:t>
            </a:r>
            <a:r>
              <a:rPr lang="en-US" dirty="0" smtClean="0"/>
              <a:t>ERP</a:t>
            </a:r>
            <a:r>
              <a:rPr lang="ar-SA" dirty="0" smtClean="0"/>
              <a:t> وادارة سلسلة التموين</a:t>
            </a:r>
            <a:endParaRPr lang="en-US" dirty="0"/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0" y="6376988"/>
            <a:ext cx="5715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4CFA5A0D-744A-410D-98F8-3583FCD5B36E}" type="slidenum">
              <a:rPr lang="ar-SA" smtClean="0">
                <a:cs typeface="Arial" pitchFamily="34" charset="0"/>
              </a:rPr>
              <a:pPr/>
              <a:t>19</a:t>
            </a:fld>
            <a:endParaRPr lang="en-US" smtClean="0">
              <a:cs typeface="Arial" pitchFamily="34" charset="0"/>
            </a:endParaRPr>
          </a:p>
        </p:txBody>
      </p:sp>
      <p:graphicFrame>
        <p:nvGraphicFramePr>
          <p:cNvPr id="3" name="كائن 2"/>
          <p:cNvGraphicFramePr>
            <a:graphicFrameLocks noChangeAspect="1"/>
          </p:cNvGraphicFramePr>
          <p:nvPr/>
        </p:nvGraphicFramePr>
        <p:xfrm>
          <a:off x="990600" y="2362200"/>
          <a:ext cx="7551738" cy="2071688"/>
        </p:xfrm>
        <a:graphic>
          <a:graphicData uri="http://schemas.openxmlformats.org/presentationml/2006/ole">
            <p:oleObj spid="_x0000_s9229" name="Photo Editor Photo" r:id="rId4" imgW="7552075" imgH="2072381" progId="">
              <p:embed/>
            </p:oleObj>
          </a:graphicData>
        </a:graphic>
      </p:graphicFrame>
      <p:sp>
        <p:nvSpPr>
          <p:cNvPr id="4" name="عنصر نائب للمحتوى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dirty="0"/>
          </a:p>
          <a:p>
            <a:endParaRPr lang="ar-SA" dirty="0"/>
          </a:p>
        </p:txBody>
      </p:sp>
      <p:sp>
        <p:nvSpPr>
          <p:cNvPr id="5" name="مربع نص 4"/>
          <p:cNvSpPr txBox="1"/>
          <p:nvPr/>
        </p:nvSpPr>
        <p:spPr>
          <a:xfrm>
            <a:off x="1219200" y="1600200"/>
            <a:ext cx="69342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ERP/Legacy </a:t>
            </a:r>
            <a:r>
              <a:rPr lang="en-US" dirty="0"/>
              <a:t>Systems Linkage Across the Supply Chain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xmlns="" val="2419870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>
              <a:defRPr/>
            </a:pPr>
            <a:r>
              <a:rPr lang="ar-SA" smtClean="0"/>
              <a:t>المحاضرة </a:t>
            </a:r>
            <a:r>
              <a:rPr lang="ar-SA" smtClean="0"/>
              <a:t>الثانية عشرة</a:t>
            </a:r>
            <a:endParaRPr lang="en-US" dirty="0" smtClean="0"/>
          </a:p>
        </p:txBody>
      </p:sp>
      <p:sp>
        <p:nvSpPr>
          <p:cNvPr id="7171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>
              <a:defRPr/>
            </a:pPr>
            <a:r>
              <a:rPr lang="ar-SA" dirty="0" smtClean="0"/>
              <a:t>ادارة سلسلة التموين </a:t>
            </a:r>
          </a:p>
          <a:p>
            <a:pPr>
              <a:defRPr/>
            </a:pPr>
            <a:r>
              <a:rPr lang="en-US" b="1" dirty="0" smtClean="0"/>
              <a:t>SUPPLY </a:t>
            </a:r>
            <a:r>
              <a:rPr lang="en-US" b="1" dirty="0"/>
              <a:t>CHAIN MANAGEMENT</a:t>
            </a:r>
            <a:endParaRPr lang="en-US" sz="900" b="1" dirty="0"/>
          </a:p>
        </p:txBody>
      </p:sp>
      <p:sp>
        <p:nvSpPr>
          <p:cNvPr id="7172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F0E35637-70D7-4D8A-8261-64A210B08462}" type="slidenum">
              <a:rPr lang="ar-SA" smtClean="0">
                <a:cs typeface="Arial" pitchFamily="34" charset="0"/>
              </a:rPr>
              <a:pPr/>
              <a:t>2</a:t>
            </a:fld>
            <a:endParaRPr lang="en-US" smtClean="0"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1">
              <a:defRPr/>
            </a:pPr>
            <a:r>
              <a:rPr lang="ar-SA" dirty="0" smtClean="0"/>
              <a:t>مقارنة الــ</a:t>
            </a:r>
            <a:r>
              <a:rPr lang="en-US" dirty="0" smtClean="0"/>
              <a:t>ERP</a:t>
            </a:r>
            <a:r>
              <a:rPr lang="ar-SA" dirty="0" smtClean="0"/>
              <a:t> وادارة سلسلة التموين</a:t>
            </a:r>
            <a:endParaRPr lang="en-US" dirty="0"/>
          </a:p>
        </p:txBody>
      </p:sp>
      <p:graphicFrame>
        <p:nvGraphicFramePr>
          <p:cNvPr id="2" name="عنصر نائب للمحتوى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615727767"/>
              </p:ext>
            </p:extLst>
          </p:nvPr>
        </p:nvGraphicFramePr>
        <p:xfrm>
          <a:off x="152400" y="1447800"/>
          <a:ext cx="9525000" cy="367284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3175000"/>
                <a:gridCol w="3175000"/>
                <a:gridCol w="3175000"/>
              </a:tblGrid>
              <a:tr h="294640"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نقطة</a:t>
                      </a:r>
                      <a:r>
                        <a:rPr lang="ar-SA" baseline="0" dirty="0" smtClean="0"/>
                        <a:t> المقارنة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نظم الــ</a:t>
                      </a:r>
                      <a:r>
                        <a:rPr lang="en-US" dirty="0" smtClean="0"/>
                        <a:t>ERP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ادارة</a:t>
                      </a:r>
                      <a:r>
                        <a:rPr lang="ar-SA" baseline="0" dirty="0" smtClean="0"/>
                        <a:t> سلسلة التموين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dirty="0" smtClean="0"/>
                        <a:t>الشمولية</a:t>
                      </a:r>
                      <a:r>
                        <a:rPr lang="ar-SA" baseline="0" dirty="0" smtClean="0"/>
                        <a:t>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MS PGothic" pitchFamily="34" charset="-128"/>
                        </a:rPr>
                        <a:t>Comprehensiveness</a:t>
                      </a:r>
                    </a:p>
                    <a:p>
                      <a:pPr algn="ctr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تغطي</a:t>
                      </a:r>
                      <a:r>
                        <a:rPr lang="ar-SA" baseline="0" dirty="0" smtClean="0"/>
                        <a:t> نطاق واسع من الوظائف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مخصصة لوظائف</a:t>
                      </a:r>
                      <a:r>
                        <a:rPr lang="ar-SA" baseline="0" dirty="0" smtClean="0"/>
                        <a:t> تخص سلسلة التموين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dirty="0" smtClean="0"/>
                        <a:t>التعقيد 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MS PGothic" pitchFamily="34" charset="-128"/>
                        </a:rPr>
                        <a:t>Complexity</a:t>
                      </a:r>
                    </a:p>
                    <a:p>
                      <a:pPr algn="ctr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معقد جدا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اقل تعقيد</a:t>
                      </a:r>
                      <a:r>
                        <a:rPr lang="ar-SA" baseline="0" dirty="0" smtClean="0"/>
                        <a:t> نسبيا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dirty="0" smtClean="0"/>
                        <a:t>التعامل</a:t>
                      </a:r>
                      <a:r>
                        <a:rPr lang="ar-SA" baseline="0" dirty="0" smtClean="0"/>
                        <a:t> مع القيود 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MS PGothic" pitchFamily="34" charset="-128"/>
                        </a:rPr>
                        <a:t>Constraints handling</a:t>
                      </a:r>
                    </a:p>
                    <a:p>
                      <a:pPr algn="ctr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يتم التعامل مع الطلبيات</a:t>
                      </a:r>
                      <a:r>
                        <a:rPr lang="ar-SA" baseline="0" dirty="0" smtClean="0"/>
                        <a:t> والقيود على السعة والمواد بمعزل عن بعضها البعض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يتم التعامل</a:t>
                      </a:r>
                      <a:r>
                        <a:rPr lang="ar-SA" baseline="0" dirty="0" smtClean="0"/>
                        <a:t> مع القيود كلها في نفس الوقت 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الوظائف </a:t>
                      </a:r>
                      <a:r>
                        <a:rPr lang="en-US" dirty="0" smtClean="0"/>
                        <a:t>Functionality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اقل ديناميكية</a:t>
                      </a:r>
                      <a:r>
                        <a:rPr lang="ar-SA" baseline="0" dirty="0" smtClean="0"/>
                        <a:t> نسبيا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اكثر</a:t>
                      </a:r>
                      <a:r>
                        <a:rPr lang="ar-SA" baseline="0" dirty="0" smtClean="0"/>
                        <a:t> ديناميكية نسبيا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سرعة المعالجة</a:t>
                      </a:r>
                      <a:r>
                        <a:rPr lang="ar-SA" baseline="0" dirty="0" smtClean="0"/>
                        <a:t> 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بطيء</a:t>
                      </a:r>
                      <a:r>
                        <a:rPr lang="ar-SA" baseline="0" dirty="0" smtClean="0"/>
                        <a:t> نسبيا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اسرع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196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0" y="6376988"/>
            <a:ext cx="5715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4CFA5A0D-744A-410D-98F8-3583FCD5B36E}" type="slidenum">
              <a:rPr lang="ar-SA" smtClean="0">
                <a:cs typeface="Arial" pitchFamily="34" charset="0"/>
              </a:rPr>
              <a:pPr/>
              <a:t>20</a:t>
            </a:fld>
            <a:endParaRPr lang="en-US" smtClean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6980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1">
              <a:defRPr/>
            </a:pPr>
            <a:r>
              <a:rPr lang="ar-SA" dirty="0" smtClean="0"/>
              <a:t>تكامل سلسلة التموين</a:t>
            </a:r>
            <a:endParaRPr lang="en-US" dirty="0"/>
          </a:p>
        </p:txBody>
      </p:sp>
      <p:sp>
        <p:nvSpPr>
          <p:cNvPr id="9" name="Text Placeholder 5"/>
          <p:cNvSpPr>
            <a:spLocks noGrp="1"/>
          </p:cNvSpPr>
          <p:nvPr>
            <p:ph idx="1"/>
          </p:nvPr>
        </p:nvSpPr>
        <p:spPr>
          <a:xfrm>
            <a:off x="152400" y="1371600"/>
            <a:ext cx="9525000" cy="4648200"/>
          </a:xfrm>
        </p:spPr>
        <p:txBody>
          <a:bodyPr>
            <a:normAutofit/>
          </a:bodyPr>
          <a:lstStyle/>
          <a:p>
            <a:pPr marL="457200" indent="-457200" rtl="1">
              <a:buFont typeface="Wingdings" pitchFamily="2" charset="2"/>
              <a:buChar char="ü"/>
            </a:pPr>
            <a:r>
              <a:rPr lang="ar-SA" dirty="0" smtClean="0"/>
              <a:t>من اجل المحافظة على تنافسيتها تسعى الشركات الرائدة لتحقيق تنسيق اكبر وتعاون بين شركاء سلسلة التموين</a:t>
            </a:r>
          </a:p>
          <a:p>
            <a:pPr marL="457200" indent="-457200" rtl="1">
              <a:buFont typeface="Wingdings" pitchFamily="2" charset="2"/>
              <a:buChar char="ü"/>
            </a:pPr>
            <a:r>
              <a:rPr lang="ar-SA" dirty="0" smtClean="0"/>
              <a:t>تكامل المعلومات تعني المشاركة في المعلومات بين اعضاء سلسلة التموين</a:t>
            </a:r>
          </a:p>
          <a:p>
            <a:pPr marL="457200" indent="-457200" rtl="1">
              <a:buFont typeface="Wingdings" pitchFamily="2" charset="2"/>
              <a:buChar char="ü"/>
            </a:pPr>
            <a:r>
              <a:rPr lang="ar-SA" dirty="0" smtClean="0"/>
              <a:t>تخطيط المزامنة   </a:t>
            </a:r>
            <a:r>
              <a:rPr lang="fr-SN" dirty="0" err="1" smtClean="0"/>
              <a:t>synchronization</a:t>
            </a:r>
            <a:r>
              <a:rPr lang="ar-SA" dirty="0" smtClean="0"/>
              <a:t> يعني التصميم والتنفيذ المتزامن لخطط ادخال المنتجات الى السوق والتنبؤ وتجديد المخزون</a:t>
            </a:r>
          </a:p>
          <a:p>
            <a:pPr marL="457200" indent="-457200" rtl="1">
              <a:buFont typeface="Wingdings" pitchFamily="2" charset="2"/>
              <a:buChar char="ü"/>
            </a:pPr>
            <a:r>
              <a:rPr lang="ar-SA" dirty="0" smtClean="0"/>
              <a:t>تنسيق التدفقات يعني التدفقات المبسطة  ونشاطات التدفق الاوتوماتيكية ما بين سلسلة التموين والشركاء</a:t>
            </a:r>
            <a:endParaRPr lang="en-US" dirty="0"/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0" y="6376988"/>
            <a:ext cx="5715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4CFA5A0D-744A-410D-98F8-3583FCD5B36E}" type="slidenum">
              <a:rPr lang="ar-SA" smtClean="0">
                <a:cs typeface="Arial" pitchFamily="34" charset="0"/>
              </a:rPr>
              <a:pPr/>
              <a:t>21</a:t>
            </a:fld>
            <a:endParaRPr lang="en-US" smtClean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24851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1">
              <a:defRPr/>
            </a:pPr>
            <a:r>
              <a:rPr lang="ar-SA" dirty="0" smtClean="0"/>
              <a:t>تكامل سلسلة التموين ونظام الــ</a:t>
            </a:r>
            <a:r>
              <a:rPr lang="en-US" dirty="0" smtClean="0"/>
              <a:t>ERP</a:t>
            </a:r>
            <a:endParaRPr lang="en-US" dirty="0"/>
          </a:p>
        </p:txBody>
      </p:sp>
      <p:sp>
        <p:nvSpPr>
          <p:cNvPr id="9" name="Text Placeholder 5"/>
          <p:cNvSpPr>
            <a:spLocks noGrp="1"/>
          </p:cNvSpPr>
          <p:nvPr>
            <p:ph idx="1"/>
          </p:nvPr>
        </p:nvSpPr>
        <p:spPr>
          <a:xfrm>
            <a:off x="152400" y="1371600"/>
            <a:ext cx="9525000" cy="4648200"/>
          </a:xfrm>
        </p:spPr>
        <p:txBody>
          <a:bodyPr>
            <a:normAutofit/>
          </a:bodyPr>
          <a:lstStyle/>
          <a:p>
            <a:pPr marL="457200" indent="-457200" rtl="1">
              <a:buFont typeface="Wingdings" pitchFamily="2" charset="2"/>
              <a:buChar char="ü"/>
            </a:pPr>
            <a:r>
              <a:rPr lang="ar-SA" dirty="0" smtClean="0"/>
              <a:t>تساعد نظم الــ</a:t>
            </a:r>
            <a:r>
              <a:rPr lang="en-US" dirty="0" smtClean="0"/>
              <a:t>ERP</a:t>
            </a:r>
            <a:r>
              <a:rPr lang="ar-SA" dirty="0" smtClean="0"/>
              <a:t> في </a:t>
            </a:r>
            <a:r>
              <a:rPr lang="ar-SA" dirty="0" err="1" smtClean="0"/>
              <a:t>اتمتة</a:t>
            </a:r>
            <a:r>
              <a:rPr lang="ar-SA" dirty="0" smtClean="0"/>
              <a:t> اجراءات العمل  وتمكين الحصول على المعلومات الموثوقة </a:t>
            </a:r>
            <a:r>
              <a:rPr lang="ar-SA" dirty="0" err="1" smtClean="0"/>
              <a:t>واستراجعها</a:t>
            </a:r>
            <a:endParaRPr lang="ar-SA" dirty="0" smtClean="0"/>
          </a:p>
          <a:p>
            <a:pPr marL="457200" indent="-457200" rtl="1">
              <a:buFont typeface="Wingdings" pitchFamily="2" charset="2"/>
              <a:buChar char="ü"/>
            </a:pPr>
            <a:r>
              <a:rPr lang="ar-SA" dirty="0" smtClean="0"/>
              <a:t>توفر نظم ادارة سلسلة التموين القدرة لتكامل عدة كيانات مكونة لسلسلة التموين وتسهل تدفق المعلومات بين كل شركاء سلسلة التموين</a:t>
            </a:r>
          </a:p>
          <a:p>
            <a:pPr marL="457200" indent="-457200" rtl="1">
              <a:buFont typeface="Wingdings" pitchFamily="2" charset="2"/>
              <a:buChar char="ü"/>
            </a:pPr>
            <a:r>
              <a:rPr lang="ar-SA" dirty="0" smtClean="0"/>
              <a:t>يعتبر تكامل نظم الــ</a:t>
            </a:r>
            <a:r>
              <a:rPr lang="en-US" dirty="0" smtClean="0"/>
              <a:t>ERP</a:t>
            </a:r>
            <a:r>
              <a:rPr lang="ar-SA" dirty="0" smtClean="0"/>
              <a:t>  وسلسلة التموين مهمة صعبة لان أي عضو في سلسلة التموين يمكن ان يكون له برمجيات ومعدات مختلفة</a:t>
            </a:r>
            <a:endParaRPr lang="en-US" dirty="0"/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0" y="6376988"/>
            <a:ext cx="5715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4CFA5A0D-744A-410D-98F8-3583FCD5B36E}" type="slidenum">
              <a:rPr lang="ar-SA" smtClean="0">
                <a:cs typeface="Arial" pitchFamily="34" charset="0"/>
              </a:rPr>
              <a:pPr/>
              <a:t>22</a:t>
            </a:fld>
            <a:endParaRPr lang="en-US" smtClean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70850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0" y="6376988"/>
            <a:ext cx="5715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328568E0-5893-4E52-8555-1DEE66EC7C2E}" type="slidenum">
              <a:rPr lang="ar-SA" smtClean="0">
                <a:cs typeface="Arial" pitchFamily="34" charset="0"/>
              </a:rPr>
              <a:pPr/>
              <a:t>23</a:t>
            </a:fld>
            <a:endParaRPr lang="en-US" smtClean="0">
              <a:cs typeface="Arial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9906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3143" tIns="51572" rIns="103143" bIns="51572"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grpSp>
        <p:nvGrpSpPr>
          <p:cNvPr id="38916" name="Group 5"/>
          <p:cNvGrpSpPr>
            <a:grpSpLocks/>
          </p:cNvGrpSpPr>
          <p:nvPr/>
        </p:nvGrpSpPr>
        <p:grpSpPr bwMode="auto">
          <a:xfrm>
            <a:off x="5181600" y="1981200"/>
            <a:ext cx="2600325" cy="2524125"/>
            <a:chOff x="5210750" y="1066800"/>
            <a:chExt cx="2976900" cy="3130677"/>
          </a:xfrm>
        </p:grpSpPr>
        <p:sp>
          <p:nvSpPr>
            <p:cNvPr id="7" name="Oval 6"/>
            <p:cNvSpPr/>
            <p:nvPr/>
          </p:nvSpPr>
          <p:spPr>
            <a:xfrm>
              <a:off x="5321612" y="1143591"/>
              <a:ext cx="2767899" cy="297315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rtl="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pic>
          <p:nvPicPr>
            <p:cNvPr id="38920" name="Picture 2" descr="http://kfu.files.googlepages.com/newKFUlogo.jp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210750" y="1066800"/>
              <a:ext cx="2976900" cy="31306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38917" name="Rectangle 8"/>
          <p:cNvSpPr>
            <a:spLocks noChangeArrowheads="1"/>
          </p:cNvSpPr>
          <p:nvPr/>
        </p:nvSpPr>
        <p:spPr bwMode="auto">
          <a:xfrm>
            <a:off x="2362200" y="3352800"/>
            <a:ext cx="28194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rtl="0"/>
            <a:r>
              <a:rPr lang="ar-EG" sz="7200">
                <a:solidFill>
                  <a:schemeClr val="bg1"/>
                </a:solidFill>
                <a:latin typeface="Calibri" pitchFamily="34" charset="0"/>
              </a:rPr>
              <a:t>بحمد الله</a:t>
            </a:r>
            <a:endParaRPr lang="en-US" sz="720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38918" name="Freeform 6"/>
          <p:cNvSpPr>
            <a:spLocks noEditPoints="1"/>
          </p:cNvSpPr>
          <p:nvPr/>
        </p:nvSpPr>
        <p:spPr bwMode="auto">
          <a:xfrm>
            <a:off x="2362200" y="2209800"/>
            <a:ext cx="2689225" cy="1236663"/>
          </a:xfrm>
          <a:custGeom>
            <a:avLst/>
            <a:gdLst>
              <a:gd name="T0" fmla="*/ 2147483647 w 1687"/>
              <a:gd name="T1" fmla="*/ 2147483647 h 775"/>
              <a:gd name="T2" fmla="*/ 2147483647 w 1687"/>
              <a:gd name="T3" fmla="*/ 2147483647 h 775"/>
              <a:gd name="T4" fmla="*/ 2147483647 w 1687"/>
              <a:gd name="T5" fmla="*/ 2147483647 h 775"/>
              <a:gd name="T6" fmla="*/ 2147483647 w 1687"/>
              <a:gd name="T7" fmla="*/ 2147483647 h 775"/>
              <a:gd name="T8" fmla="*/ 2147483647 w 1687"/>
              <a:gd name="T9" fmla="*/ 2147483647 h 775"/>
              <a:gd name="T10" fmla="*/ 2147483647 w 1687"/>
              <a:gd name="T11" fmla="*/ 2147483647 h 775"/>
              <a:gd name="T12" fmla="*/ 2147483647 w 1687"/>
              <a:gd name="T13" fmla="*/ 2147483647 h 775"/>
              <a:gd name="T14" fmla="*/ 2147483647 w 1687"/>
              <a:gd name="T15" fmla="*/ 2147483647 h 775"/>
              <a:gd name="T16" fmla="*/ 2147483647 w 1687"/>
              <a:gd name="T17" fmla="*/ 2147483647 h 775"/>
              <a:gd name="T18" fmla="*/ 2147483647 w 1687"/>
              <a:gd name="T19" fmla="*/ 2147483647 h 775"/>
              <a:gd name="T20" fmla="*/ 2147483647 w 1687"/>
              <a:gd name="T21" fmla="*/ 2147483647 h 775"/>
              <a:gd name="T22" fmla="*/ 0 w 1687"/>
              <a:gd name="T23" fmla="*/ 2147483647 h 775"/>
              <a:gd name="T24" fmla="*/ 2147483647 w 1687"/>
              <a:gd name="T25" fmla="*/ 2147483647 h 775"/>
              <a:gd name="T26" fmla="*/ 2147483647 w 1687"/>
              <a:gd name="T27" fmla="*/ 2147483647 h 775"/>
              <a:gd name="T28" fmla="*/ 2147483647 w 1687"/>
              <a:gd name="T29" fmla="*/ 2147483647 h 775"/>
              <a:gd name="T30" fmla="*/ 2147483647 w 1687"/>
              <a:gd name="T31" fmla="*/ 2147483647 h 775"/>
              <a:gd name="T32" fmla="*/ 2147483647 w 1687"/>
              <a:gd name="T33" fmla="*/ 2147483647 h 775"/>
              <a:gd name="T34" fmla="*/ 2147483647 w 1687"/>
              <a:gd name="T35" fmla="*/ 2147483647 h 775"/>
              <a:gd name="T36" fmla="*/ 2147483647 w 1687"/>
              <a:gd name="T37" fmla="*/ 2147483647 h 775"/>
              <a:gd name="T38" fmla="*/ 2147483647 w 1687"/>
              <a:gd name="T39" fmla="*/ 2147483647 h 775"/>
              <a:gd name="T40" fmla="*/ 2147483647 w 1687"/>
              <a:gd name="T41" fmla="*/ 2147483647 h 775"/>
              <a:gd name="T42" fmla="*/ 2147483647 w 1687"/>
              <a:gd name="T43" fmla="*/ 2147483647 h 775"/>
              <a:gd name="T44" fmla="*/ 2147483647 w 1687"/>
              <a:gd name="T45" fmla="*/ 2147483647 h 775"/>
              <a:gd name="T46" fmla="*/ 2147483647 w 1687"/>
              <a:gd name="T47" fmla="*/ 2147483647 h 775"/>
              <a:gd name="T48" fmla="*/ 2147483647 w 1687"/>
              <a:gd name="T49" fmla="*/ 2147483647 h 775"/>
              <a:gd name="T50" fmla="*/ 2147483647 w 1687"/>
              <a:gd name="T51" fmla="*/ 2147483647 h 775"/>
              <a:gd name="T52" fmla="*/ 2147483647 w 1687"/>
              <a:gd name="T53" fmla="*/ 2147483647 h 775"/>
              <a:gd name="T54" fmla="*/ 2147483647 w 1687"/>
              <a:gd name="T55" fmla="*/ 2147483647 h 775"/>
              <a:gd name="T56" fmla="*/ 2147483647 w 1687"/>
              <a:gd name="T57" fmla="*/ 2147483647 h 775"/>
              <a:gd name="T58" fmla="*/ 2147483647 w 1687"/>
              <a:gd name="T59" fmla="*/ 2147483647 h 775"/>
              <a:gd name="T60" fmla="*/ 2147483647 w 1687"/>
              <a:gd name="T61" fmla="*/ 2147483647 h 775"/>
              <a:gd name="T62" fmla="*/ 2147483647 w 1687"/>
              <a:gd name="T63" fmla="*/ 2147483647 h 775"/>
              <a:gd name="T64" fmla="*/ 2147483647 w 1687"/>
              <a:gd name="T65" fmla="*/ 2147483647 h 775"/>
              <a:gd name="T66" fmla="*/ 2147483647 w 1687"/>
              <a:gd name="T67" fmla="*/ 2147483647 h 775"/>
              <a:gd name="T68" fmla="*/ 2147483647 w 1687"/>
              <a:gd name="T69" fmla="*/ 2147483647 h 775"/>
              <a:gd name="T70" fmla="*/ 2147483647 w 1687"/>
              <a:gd name="T71" fmla="*/ 2147483647 h 775"/>
              <a:gd name="T72" fmla="*/ 2147483647 w 1687"/>
              <a:gd name="T73" fmla="*/ 2147483647 h 775"/>
              <a:gd name="T74" fmla="*/ 2147483647 w 1687"/>
              <a:gd name="T75" fmla="*/ 2147483647 h 775"/>
              <a:gd name="T76" fmla="*/ 2147483647 w 1687"/>
              <a:gd name="T77" fmla="*/ 2147483647 h 775"/>
              <a:gd name="T78" fmla="*/ 2147483647 w 1687"/>
              <a:gd name="T79" fmla="*/ 2147483647 h 775"/>
              <a:gd name="T80" fmla="*/ 2147483647 w 1687"/>
              <a:gd name="T81" fmla="*/ 2147483647 h 775"/>
              <a:gd name="T82" fmla="*/ 2147483647 w 1687"/>
              <a:gd name="T83" fmla="*/ 2147483647 h 775"/>
              <a:gd name="T84" fmla="*/ 2147483647 w 1687"/>
              <a:gd name="T85" fmla="*/ 2147483647 h 775"/>
              <a:gd name="T86" fmla="*/ 2147483647 w 1687"/>
              <a:gd name="T87" fmla="*/ 2147483647 h 775"/>
              <a:gd name="T88" fmla="*/ 2147483647 w 1687"/>
              <a:gd name="T89" fmla="*/ 2147483647 h 775"/>
              <a:gd name="T90" fmla="*/ 2147483647 w 1687"/>
              <a:gd name="T91" fmla="*/ 2147483647 h 775"/>
              <a:gd name="T92" fmla="*/ 2147483647 w 1687"/>
              <a:gd name="T93" fmla="*/ 2147483647 h 775"/>
              <a:gd name="T94" fmla="*/ 2147483647 w 1687"/>
              <a:gd name="T95" fmla="*/ 2147483647 h 775"/>
              <a:gd name="T96" fmla="*/ 2147483647 w 1687"/>
              <a:gd name="T97" fmla="*/ 2147483647 h 775"/>
              <a:gd name="T98" fmla="*/ 2147483647 w 1687"/>
              <a:gd name="T99" fmla="*/ 2147483647 h 775"/>
              <a:gd name="T100" fmla="*/ 2147483647 w 1687"/>
              <a:gd name="T101" fmla="*/ 2147483647 h 775"/>
              <a:gd name="T102" fmla="*/ 2147483647 w 1687"/>
              <a:gd name="T103" fmla="*/ 2147483647 h 775"/>
              <a:gd name="T104" fmla="*/ 2147483647 w 1687"/>
              <a:gd name="T105" fmla="*/ 2147483647 h 775"/>
              <a:gd name="T106" fmla="*/ 2147483647 w 1687"/>
              <a:gd name="T107" fmla="*/ 2147483647 h 775"/>
              <a:gd name="T108" fmla="*/ 2147483647 w 1687"/>
              <a:gd name="T109" fmla="*/ 2147483647 h 775"/>
              <a:gd name="T110" fmla="*/ 2147483647 w 1687"/>
              <a:gd name="T111" fmla="*/ 2147483647 h 775"/>
              <a:gd name="T112" fmla="*/ 2147483647 w 1687"/>
              <a:gd name="T113" fmla="*/ 2147483647 h 775"/>
              <a:gd name="T114" fmla="*/ 2147483647 w 1687"/>
              <a:gd name="T115" fmla="*/ 2147483647 h 775"/>
              <a:gd name="T116" fmla="*/ 2147483647 w 1687"/>
              <a:gd name="T117" fmla="*/ 2147483647 h 775"/>
              <a:gd name="T118" fmla="*/ 2147483647 w 1687"/>
              <a:gd name="T119" fmla="*/ 2147483647 h 775"/>
              <a:gd name="T120" fmla="*/ 2147483647 w 1687"/>
              <a:gd name="T121" fmla="*/ 2147483647 h 775"/>
              <a:gd name="T122" fmla="*/ 2147483647 w 1687"/>
              <a:gd name="T123" fmla="*/ 2147483647 h 775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w 1687"/>
              <a:gd name="T187" fmla="*/ 0 h 775"/>
              <a:gd name="T188" fmla="*/ 1687 w 1687"/>
              <a:gd name="T189" fmla="*/ 775 h 775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T186" t="T187" r="T188" b="T189"/>
            <a:pathLst>
              <a:path w="1687" h="775">
                <a:moveTo>
                  <a:pt x="1374" y="74"/>
                </a:moveTo>
                <a:lnTo>
                  <a:pt x="1308" y="141"/>
                </a:lnTo>
                <a:lnTo>
                  <a:pt x="1248" y="80"/>
                </a:lnTo>
                <a:lnTo>
                  <a:pt x="1177" y="152"/>
                </a:lnTo>
                <a:lnTo>
                  <a:pt x="1100" y="75"/>
                </a:lnTo>
                <a:lnTo>
                  <a:pt x="1169" y="8"/>
                </a:lnTo>
                <a:lnTo>
                  <a:pt x="1229" y="68"/>
                </a:lnTo>
                <a:lnTo>
                  <a:pt x="1298" y="0"/>
                </a:lnTo>
                <a:lnTo>
                  <a:pt x="1374" y="74"/>
                </a:lnTo>
                <a:close/>
                <a:moveTo>
                  <a:pt x="1687" y="612"/>
                </a:moveTo>
                <a:lnTo>
                  <a:pt x="1686" y="635"/>
                </a:lnTo>
                <a:lnTo>
                  <a:pt x="1683" y="657"/>
                </a:lnTo>
                <a:lnTo>
                  <a:pt x="1677" y="678"/>
                </a:lnTo>
                <a:lnTo>
                  <a:pt x="1669" y="698"/>
                </a:lnTo>
                <a:lnTo>
                  <a:pt x="1656" y="723"/>
                </a:lnTo>
                <a:lnTo>
                  <a:pt x="1649" y="731"/>
                </a:lnTo>
                <a:lnTo>
                  <a:pt x="1641" y="739"/>
                </a:lnTo>
                <a:lnTo>
                  <a:pt x="1633" y="745"/>
                </a:lnTo>
                <a:lnTo>
                  <a:pt x="1623" y="750"/>
                </a:lnTo>
                <a:lnTo>
                  <a:pt x="1603" y="753"/>
                </a:lnTo>
                <a:lnTo>
                  <a:pt x="1583" y="751"/>
                </a:lnTo>
                <a:lnTo>
                  <a:pt x="1561" y="743"/>
                </a:lnTo>
                <a:lnTo>
                  <a:pt x="1542" y="731"/>
                </a:lnTo>
                <a:lnTo>
                  <a:pt x="1523" y="715"/>
                </a:lnTo>
                <a:lnTo>
                  <a:pt x="1504" y="695"/>
                </a:lnTo>
                <a:lnTo>
                  <a:pt x="1488" y="672"/>
                </a:lnTo>
                <a:lnTo>
                  <a:pt x="1474" y="646"/>
                </a:lnTo>
                <a:lnTo>
                  <a:pt x="1462" y="619"/>
                </a:lnTo>
                <a:lnTo>
                  <a:pt x="1425" y="640"/>
                </a:lnTo>
                <a:lnTo>
                  <a:pt x="1387" y="660"/>
                </a:lnTo>
                <a:lnTo>
                  <a:pt x="1346" y="678"/>
                </a:lnTo>
                <a:lnTo>
                  <a:pt x="1305" y="694"/>
                </a:lnTo>
                <a:lnTo>
                  <a:pt x="1251" y="710"/>
                </a:lnTo>
                <a:lnTo>
                  <a:pt x="1198" y="722"/>
                </a:lnTo>
                <a:lnTo>
                  <a:pt x="1146" y="729"/>
                </a:lnTo>
                <a:lnTo>
                  <a:pt x="1095" y="731"/>
                </a:lnTo>
                <a:lnTo>
                  <a:pt x="1060" y="728"/>
                </a:lnTo>
                <a:lnTo>
                  <a:pt x="1025" y="719"/>
                </a:lnTo>
                <a:lnTo>
                  <a:pt x="1008" y="711"/>
                </a:lnTo>
                <a:lnTo>
                  <a:pt x="991" y="702"/>
                </a:lnTo>
                <a:lnTo>
                  <a:pt x="974" y="691"/>
                </a:lnTo>
                <a:lnTo>
                  <a:pt x="957" y="678"/>
                </a:lnTo>
                <a:lnTo>
                  <a:pt x="929" y="653"/>
                </a:lnTo>
                <a:lnTo>
                  <a:pt x="908" y="627"/>
                </a:lnTo>
                <a:lnTo>
                  <a:pt x="900" y="615"/>
                </a:lnTo>
                <a:lnTo>
                  <a:pt x="895" y="603"/>
                </a:lnTo>
                <a:lnTo>
                  <a:pt x="889" y="577"/>
                </a:lnTo>
                <a:lnTo>
                  <a:pt x="780" y="628"/>
                </a:lnTo>
                <a:lnTo>
                  <a:pt x="659" y="683"/>
                </a:lnTo>
                <a:lnTo>
                  <a:pt x="603" y="706"/>
                </a:lnTo>
                <a:lnTo>
                  <a:pt x="552" y="724"/>
                </a:lnTo>
                <a:lnTo>
                  <a:pt x="481" y="746"/>
                </a:lnTo>
                <a:lnTo>
                  <a:pt x="415" y="762"/>
                </a:lnTo>
                <a:lnTo>
                  <a:pt x="355" y="772"/>
                </a:lnTo>
                <a:lnTo>
                  <a:pt x="302" y="775"/>
                </a:lnTo>
                <a:lnTo>
                  <a:pt x="268" y="774"/>
                </a:lnTo>
                <a:lnTo>
                  <a:pt x="236" y="772"/>
                </a:lnTo>
                <a:lnTo>
                  <a:pt x="206" y="769"/>
                </a:lnTo>
                <a:lnTo>
                  <a:pt x="178" y="764"/>
                </a:lnTo>
                <a:lnTo>
                  <a:pt x="153" y="758"/>
                </a:lnTo>
                <a:lnTo>
                  <a:pt x="129" y="751"/>
                </a:lnTo>
                <a:lnTo>
                  <a:pt x="107" y="741"/>
                </a:lnTo>
                <a:lnTo>
                  <a:pt x="88" y="731"/>
                </a:lnTo>
                <a:lnTo>
                  <a:pt x="68" y="717"/>
                </a:lnTo>
                <a:lnTo>
                  <a:pt x="50" y="701"/>
                </a:lnTo>
                <a:lnTo>
                  <a:pt x="35" y="681"/>
                </a:lnTo>
                <a:lnTo>
                  <a:pt x="22" y="661"/>
                </a:lnTo>
                <a:lnTo>
                  <a:pt x="12" y="639"/>
                </a:lnTo>
                <a:lnTo>
                  <a:pt x="8" y="626"/>
                </a:lnTo>
                <a:lnTo>
                  <a:pt x="5" y="613"/>
                </a:lnTo>
                <a:lnTo>
                  <a:pt x="1" y="587"/>
                </a:lnTo>
                <a:lnTo>
                  <a:pt x="0" y="558"/>
                </a:lnTo>
                <a:lnTo>
                  <a:pt x="2" y="523"/>
                </a:lnTo>
                <a:lnTo>
                  <a:pt x="6" y="491"/>
                </a:lnTo>
                <a:lnTo>
                  <a:pt x="13" y="459"/>
                </a:lnTo>
                <a:lnTo>
                  <a:pt x="23" y="428"/>
                </a:lnTo>
                <a:lnTo>
                  <a:pt x="34" y="407"/>
                </a:lnTo>
                <a:lnTo>
                  <a:pt x="48" y="381"/>
                </a:lnTo>
                <a:lnTo>
                  <a:pt x="66" y="379"/>
                </a:lnTo>
                <a:lnTo>
                  <a:pt x="52" y="411"/>
                </a:lnTo>
                <a:lnTo>
                  <a:pt x="45" y="432"/>
                </a:lnTo>
                <a:lnTo>
                  <a:pt x="41" y="455"/>
                </a:lnTo>
                <a:lnTo>
                  <a:pt x="38" y="478"/>
                </a:lnTo>
                <a:lnTo>
                  <a:pt x="37" y="502"/>
                </a:lnTo>
                <a:lnTo>
                  <a:pt x="38" y="522"/>
                </a:lnTo>
                <a:lnTo>
                  <a:pt x="42" y="540"/>
                </a:lnTo>
                <a:lnTo>
                  <a:pt x="47" y="557"/>
                </a:lnTo>
                <a:lnTo>
                  <a:pt x="55" y="573"/>
                </a:lnTo>
                <a:lnTo>
                  <a:pt x="66" y="588"/>
                </a:lnTo>
                <a:lnTo>
                  <a:pt x="78" y="603"/>
                </a:lnTo>
                <a:lnTo>
                  <a:pt x="93" y="616"/>
                </a:lnTo>
                <a:lnTo>
                  <a:pt x="110" y="629"/>
                </a:lnTo>
                <a:lnTo>
                  <a:pt x="128" y="641"/>
                </a:lnTo>
                <a:lnTo>
                  <a:pt x="149" y="650"/>
                </a:lnTo>
                <a:lnTo>
                  <a:pt x="171" y="659"/>
                </a:lnTo>
                <a:lnTo>
                  <a:pt x="183" y="662"/>
                </a:lnTo>
                <a:lnTo>
                  <a:pt x="194" y="665"/>
                </a:lnTo>
                <a:lnTo>
                  <a:pt x="220" y="671"/>
                </a:lnTo>
                <a:lnTo>
                  <a:pt x="245" y="675"/>
                </a:lnTo>
                <a:lnTo>
                  <a:pt x="274" y="677"/>
                </a:lnTo>
                <a:lnTo>
                  <a:pt x="304" y="678"/>
                </a:lnTo>
                <a:lnTo>
                  <a:pt x="352" y="676"/>
                </a:lnTo>
                <a:lnTo>
                  <a:pt x="379" y="673"/>
                </a:lnTo>
                <a:lnTo>
                  <a:pt x="405" y="669"/>
                </a:lnTo>
                <a:lnTo>
                  <a:pt x="462" y="657"/>
                </a:lnTo>
                <a:lnTo>
                  <a:pt x="522" y="641"/>
                </a:lnTo>
                <a:lnTo>
                  <a:pt x="571" y="625"/>
                </a:lnTo>
                <a:lnTo>
                  <a:pt x="623" y="606"/>
                </a:lnTo>
                <a:lnTo>
                  <a:pt x="738" y="559"/>
                </a:lnTo>
                <a:lnTo>
                  <a:pt x="923" y="476"/>
                </a:lnTo>
                <a:lnTo>
                  <a:pt x="927" y="494"/>
                </a:lnTo>
                <a:lnTo>
                  <a:pt x="932" y="512"/>
                </a:lnTo>
                <a:lnTo>
                  <a:pt x="940" y="529"/>
                </a:lnTo>
                <a:lnTo>
                  <a:pt x="949" y="545"/>
                </a:lnTo>
                <a:lnTo>
                  <a:pt x="961" y="561"/>
                </a:lnTo>
                <a:lnTo>
                  <a:pt x="975" y="575"/>
                </a:lnTo>
                <a:lnTo>
                  <a:pt x="990" y="588"/>
                </a:lnTo>
                <a:lnTo>
                  <a:pt x="1007" y="600"/>
                </a:lnTo>
                <a:lnTo>
                  <a:pt x="1035" y="617"/>
                </a:lnTo>
                <a:lnTo>
                  <a:pt x="1049" y="624"/>
                </a:lnTo>
                <a:lnTo>
                  <a:pt x="1064" y="629"/>
                </a:lnTo>
                <a:lnTo>
                  <a:pt x="1092" y="637"/>
                </a:lnTo>
                <a:lnTo>
                  <a:pt x="1106" y="639"/>
                </a:lnTo>
                <a:lnTo>
                  <a:pt x="1120" y="639"/>
                </a:lnTo>
                <a:lnTo>
                  <a:pt x="1164" y="638"/>
                </a:lnTo>
                <a:lnTo>
                  <a:pt x="1210" y="631"/>
                </a:lnTo>
                <a:lnTo>
                  <a:pt x="1256" y="622"/>
                </a:lnTo>
                <a:lnTo>
                  <a:pt x="1304" y="608"/>
                </a:lnTo>
                <a:lnTo>
                  <a:pt x="1343" y="593"/>
                </a:lnTo>
                <a:lnTo>
                  <a:pt x="1379" y="578"/>
                </a:lnTo>
                <a:lnTo>
                  <a:pt x="1411" y="561"/>
                </a:lnTo>
                <a:lnTo>
                  <a:pt x="1439" y="543"/>
                </a:lnTo>
                <a:lnTo>
                  <a:pt x="1429" y="509"/>
                </a:lnTo>
                <a:lnTo>
                  <a:pt x="1415" y="445"/>
                </a:lnTo>
                <a:lnTo>
                  <a:pt x="1409" y="413"/>
                </a:lnTo>
                <a:lnTo>
                  <a:pt x="1406" y="365"/>
                </a:lnTo>
                <a:lnTo>
                  <a:pt x="1403" y="317"/>
                </a:lnTo>
                <a:lnTo>
                  <a:pt x="1385" y="251"/>
                </a:lnTo>
                <a:lnTo>
                  <a:pt x="1411" y="149"/>
                </a:lnTo>
                <a:lnTo>
                  <a:pt x="1507" y="340"/>
                </a:lnTo>
                <a:lnTo>
                  <a:pt x="1507" y="365"/>
                </a:lnTo>
                <a:lnTo>
                  <a:pt x="1465" y="336"/>
                </a:lnTo>
                <a:lnTo>
                  <a:pt x="1461" y="341"/>
                </a:lnTo>
                <a:lnTo>
                  <a:pt x="1458" y="347"/>
                </a:lnTo>
                <a:lnTo>
                  <a:pt x="1461" y="381"/>
                </a:lnTo>
                <a:lnTo>
                  <a:pt x="1469" y="424"/>
                </a:lnTo>
                <a:lnTo>
                  <a:pt x="1475" y="451"/>
                </a:lnTo>
                <a:lnTo>
                  <a:pt x="1483" y="475"/>
                </a:lnTo>
                <a:lnTo>
                  <a:pt x="1491" y="495"/>
                </a:lnTo>
                <a:lnTo>
                  <a:pt x="1501" y="511"/>
                </a:lnTo>
                <a:lnTo>
                  <a:pt x="1525" y="498"/>
                </a:lnTo>
                <a:lnTo>
                  <a:pt x="1549" y="490"/>
                </a:lnTo>
                <a:lnTo>
                  <a:pt x="1571" y="483"/>
                </a:lnTo>
                <a:lnTo>
                  <a:pt x="1592" y="481"/>
                </a:lnTo>
                <a:lnTo>
                  <a:pt x="1616" y="484"/>
                </a:lnTo>
                <a:lnTo>
                  <a:pt x="1626" y="488"/>
                </a:lnTo>
                <a:lnTo>
                  <a:pt x="1636" y="494"/>
                </a:lnTo>
                <a:lnTo>
                  <a:pt x="1651" y="506"/>
                </a:lnTo>
                <a:lnTo>
                  <a:pt x="1663" y="518"/>
                </a:lnTo>
                <a:lnTo>
                  <a:pt x="1672" y="532"/>
                </a:lnTo>
                <a:lnTo>
                  <a:pt x="1680" y="548"/>
                </a:lnTo>
                <a:lnTo>
                  <a:pt x="1685" y="576"/>
                </a:lnTo>
                <a:lnTo>
                  <a:pt x="1687" y="612"/>
                </a:lnTo>
                <a:close/>
                <a:moveTo>
                  <a:pt x="553" y="364"/>
                </a:moveTo>
                <a:lnTo>
                  <a:pt x="487" y="431"/>
                </a:lnTo>
                <a:lnTo>
                  <a:pt x="428" y="370"/>
                </a:lnTo>
                <a:lnTo>
                  <a:pt x="356" y="441"/>
                </a:lnTo>
                <a:lnTo>
                  <a:pt x="280" y="365"/>
                </a:lnTo>
                <a:lnTo>
                  <a:pt x="347" y="297"/>
                </a:lnTo>
                <a:lnTo>
                  <a:pt x="409" y="359"/>
                </a:lnTo>
                <a:lnTo>
                  <a:pt x="479" y="289"/>
                </a:lnTo>
                <a:lnTo>
                  <a:pt x="553" y="364"/>
                </a:lnTo>
                <a:close/>
                <a:moveTo>
                  <a:pt x="1636" y="637"/>
                </a:moveTo>
                <a:lnTo>
                  <a:pt x="1622" y="613"/>
                </a:lnTo>
                <a:lnTo>
                  <a:pt x="1605" y="593"/>
                </a:lnTo>
                <a:lnTo>
                  <a:pt x="1597" y="587"/>
                </a:lnTo>
                <a:lnTo>
                  <a:pt x="1589" y="583"/>
                </a:lnTo>
                <a:lnTo>
                  <a:pt x="1577" y="582"/>
                </a:lnTo>
                <a:lnTo>
                  <a:pt x="1561" y="584"/>
                </a:lnTo>
                <a:lnTo>
                  <a:pt x="1543" y="591"/>
                </a:lnTo>
                <a:lnTo>
                  <a:pt x="1536" y="595"/>
                </a:lnTo>
                <a:lnTo>
                  <a:pt x="1556" y="624"/>
                </a:lnTo>
                <a:lnTo>
                  <a:pt x="1568" y="636"/>
                </a:lnTo>
                <a:lnTo>
                  <a:pt x="1580" y="644"/>
                </a:lnTo>
                <a:lnTo>
                  <a:pt x="1590" y="649"/>
                </a:lnTo>
                <a:lnTo>
                  <a:pt x="1601" y="652"/>
                </a:lnTo>
                <a:lnTo>
                  <a:pt x="1611" y="649"/>
                </a:lnTo>
                <a:lnTo>
                  <a:pt x="1625" y="644"/>
                </a:lnTo>
                <a:lnTo>
                  <a:pt x="1636" y="637"/>
                </a:lnTo>
                <a:close/>
                <a:moveTo>
                  <a:pt x="1288" y="458"/>
                </a:moveTo>
                <a:lnTo>
                  <a:pt x="1287" y="475"/>
                </a:lnTo>
                <a:lnTo>
                  <a:pt x="1285" y="489"/>
                </a:lnTo>
                <a:lnTo>
                  <a:pt x="1280" y="500"/>
                </a:lnTo>
                <a:lnTo>
                  <a:pt x="1275" y="509"/>
                </a:lnTo>
                <a:lnTo>
                  <a:pt x="1268" y="516"/>
                </a:lnTo>
                <a:lnTo>
                  <a:pt x="1259" y="522"/>
                </a:lnTo>
                <a:lnTo>
                  <a:pt x="1248" y="525"/>
                </a:lnTo>
                <a:lnTo>
                  <a:pt x="1237" y="526"/>
                </a:lnTo>
                <a:lnTo>
                  <a:pt x="1222" y="523"/>
                </a:lnTo>
                <a:lnTo>
                  <a:pt x="1214" y="518"/>
                </a:lnTo>
                <a:lnTo>
                  <a:pt x="1208" y="513"/>
                </a:lnTo>
                <a:lnTo>
                  <a:pt x="1198" y="499"/>
                </a:lnTo>
                <a:lnTo>
                  <a:pt x="1191" y="483"/>
                </a:lnTo>
                <a:lnTo>
                  <a:pt x="1183" y="505"/>
                </a:lnTo>
                <a:lnTo>
                  <a:pt x="1179" y="513"/>
                </a:lnTo>
                <a:lnTo>
                  <a:pt x="1173" y="523"/>
                </a:lnTo>
                <a:lnTo>
                  <a:pt x="1165" y="529"/>
                </a:lnTo>
                <a:lnTo>
                  <a:pt x="1158" y="534"/>
                </a:lnTo>
                <a:lnTo>
                  <a:pt x="1150" y="538"/>
                </a:lnTo>
                <a:lnTo>
                  <a:pt x="1142" y="539"/>
                </a:lnTo>
                <a:lnTo>
                  <a:pt x="1134" y="538"/>
                </a:lnTo>
                <a:lnTo>
                  <a:pt x="1123" y="534"/>
                </a:lnTo>
                <a:lnTo>
                  <a:pt x="1114" y="529"/>
                </a:lnTo>
                <a:lnTo>
                  <a:pt x="1107" y="522"/>
                </a:lnTo>
                <a:lnTo>
                  <a:pt x="1101" y="513"/>
                </a:lnTo>
                <a:lnTo>
                  <a:pt x="1097" y="504"/>
                </a:lnTo>
                <a:lnTo>
                  <a:pt x="1094" y="492"/>
                </a:lnTo>
                <a:lnTo>
                  <a:pt x="1092" y="466"/>
                </a:lnTo>
                <a:lnTo>
                  <a:pt x="1095" y="430"/>
                </a:lnTo>
                <a:lnTo>
                  <a:pt x="1098" y="407"/>
                </a:lnTo>
                <a:lnTo>
                  <a:pt x="1070" y="439"/>
                </a:lnTo>
                <a:lnTo>
                  <a:pt x="1070" y="427"/>
                </a:lnTo>
                <a:lnTo>
                  <a:pt x="1079" y="408"/>
                </a:lnTo>
                <a:lnTo>
                  <a:pt x="1094" y="387"/>
                </a:lnTo>
                <a:lnTo>
                  <a:pt x="1113" y="373"/>
                </a:lnTo>
                <a:lnTo>
                  <a:pt x="1112" y="399"/>
                </a:lnTo>
                <a:lnTo>
                  <a:pt x="1112" y="424"/>
                </a:lnTo>
                <a:lnTo>
                  <a:pt x="1113" y="455"/>
                </a:lnTo>
                <a:lnTo>
                  <a:pt x="1117" y="476"/>
                </a:lnTo>
                <a:lnTo>
                  <a:pt x="1122" y="483"/>
                </a:lnTo>
                <a:lnTo>
                  <a:pt x="1127" y="490"/>
                </a:lnTo>
                <a:lnTo>
                  <a:pt x="1133" y="493"/>
                </a:lnTo>
                <a:lnTo>
                  <a:pt x="1142" y="494"/>
                </a:lnTo>
                <a:lnTo>
                  <a:pt x="1157" y="490"/>
                </a:lnTo>
                <a:lnTo>
                  <a:pt x="1164" y="485"/>
                </a:lnTo>
                <a:lnTo>
                  <a:pt x="1172" y="480"/>
                </a:lnTo>
                <a:lnTo>
                  <a:pt x="1181" y="467"/>
                </a:lnTo>
                <a:lnTo>
                  <a:pt x="1186" y="455"/>
                </a:lnTo>
                <a:lnTo>
                  <a:pt x="1182" y="433"/>
                </a:lnTo>
                <a:lnTo>
                  <a:pt x="1175" y="403"/>
                </a:lnTo>
                <a:lnTo>
                  <a:pt x="1171" y="387"/>
                </a:lnTo>
                <a:lnTo>
                  <a:pt x="1191" y="359"/>
                </a:lnTo>
                <a:lnTo>
                  <a:pt x="1196" y="376"/>
                </a:lnTo>
                <a:lnTo>
                  <a:pt x="1203" y="399"/>
                </a:lnTo>
                <a:lnTo>
                  <a:pt x="1206" y="425"/>
                </a:lnTo>
                <a:lnTo>
                  <a:pt x="1210" y="448"/>
                </a:lnTo>
                <a:lnTo>
                  <a:pt x="1214" y="464"/>
                </a:lnTo>
                <a:lnTo>
                  <a:pt x="1221" y="473"/>
                </a:lnTo>
                <a:lnTo>
                  <a:pt x="1227" y="480"/>
                </a:lnTo>
                <a:lnTo>
                  <a:pt x="1236" y="483"/>
                </a:lnTo>
                <a:lnTo>
                  <a:pt x="1246" y="484"/>
                </a:lnTo>
                <a:lnTo>
                  <a:pt x="1255" y="483"/>
                </a:lnTo>
                <a:lnTo>
                  <a:pt x="1261" y="479"/>
                </a:lnTo>
                <a:lnTo>
                  <a:pt x="1265" y="473"/>
                </a:lnTo>
                <a:lnTo>
                  <a:pt x="1268" y="464"/>
                </a:lnTo>
                <a:lnTo>
                  <a:pt x="1263" y="444"/>
                </a:lnTo>
                <a:lnTo>
                  <a:pt x="1260" y="431"/>
                </a:lnTo>
                <a:lnTo>
                  <a:pt x="1254" y="415"/>
                </a:lnTo>
                <a:lnTo>
                  <a:pt x="1239" y="384"/>
                </a:lnTo>
                <a:lnTo>
                  <a:pt x="1261" y="353"/>
                </a:lnTo>
                <a:lnTo>
                  <a:pt x="1279" y="401"/>
                </a:lnTo>
                <a:lnTo>
                  <a:pt x="1286" y="429"/>
                </a:lnTo>
                <a:lnTo>
                  <a:pt x="1288" y="458"/>
                </a:lnTo>
                <a:close/>
                <a:moveTo>
                  <a:pt x="846" y="364"/>
                </a:moveTo>
                <a:lnTo>
                  <a:pt x="1275" y="242"/>
                </a:lnTo>
                <a:lnTo>
                  <a:pt x="1222" y="284"/>
                </a:lnTo>
                <a:lnTo>
                  <a:pt x="792" y="406"/>
                </a:lnTo>
                <a:lnTo>
                  <a:pt x="846" y="364"/>
                </a:lnTo>
                <a:close/>
                <a:moveTo>
                  <a:pt x="892" y="106"/>
                </a:moveTo>
                <a:lnTo>
                  <a:pt x="881" y="110"/>
                </a:lnTo>
                <a:lnTo>
                  <a:pt x="875" y="101"/>
                </a:lnTo>
                <a:lnTo>
                  <a:pt x="869" y="95"/>
                </a:lnTo>
                <a:lnTo>
                  <a:pt x="863" y="92"/>
                </a:lnTo>
                <a:lnTo>
                  <a:pt x="859" y="95"/>
                </a:lnTo>
                <a:lnTo>
                  <a:pt x="853" y="100"/>
                </a:lnTo>
                <a:lnTo>
                  <a:pt x="844" y="125"/>
                </a:lnTo>
                <a:lnTo>
                  <a:pt x="834" y="162"/>
                </a:lnTo>
                <a:lnTo>
                  <a:pt x="825" y="205"/>
                </a:lnTo>
                <a:lnTo>
                  <a:pt x="813" y="205"/>
                </a:lnTo>
                <a:lnTo>
                  <a:pt x="805" y="178"/>
                </a:lnTo>
                <a:lnTo>
                  <a:pt x="797" y="156"/>
                </a:lnTo>
                <a:lnTo>
                  <a:pt x="787" y="144"/>
                </a:lnTo>
                <a:lnTo>
                  <a:pt x="780" y="140"/>
                </a:lnTo>
                <a:lnTo>
                  <a:pt x="762" y="140"/>
                </a:lnTo>
                <a:lnTo>
                  <a:pt x="754" y="138"/>
                </a:lnTo>
                <a:lnTo>
                  <a:pt x="748" y="134"/>
                </a:lnTo>
                <a:lnTo>
                  <a:pt x="743" y="128"/>
                </a:lnTo>
                <a:lnTo>
                  <a:pt x="738" y="121"/>
                </a:lnTo>
                <a:lnTo>
                  <a:pt x="736" y="115"/>
                </a:lnTo>
                <a:lnTo>
                  <a:pt x="736" y="106"/>
                </a:lnTo>
                <a:lnTo>
                  <a:pt x="737" y="96"/>
                </a:lnTo>
                <a:lnTo>
                  <a:pt x="741" y="88"/>
                </a:lnTo>
                <a:lnTo>
                  <a:pt x="747" y="84"/>
                </a:lnTo>
                <a:lnTo>
                  <a:pt x="755" y="83"/>
                </a:lnTo>
                <a:lnTo>
                  <a:pt x="769" y="85"/>
                </a:lnTo>
                <a:lnTo>
                  <a:pt x="781" y="94"/>
                </a:lnTo>
                <a:lnTo>
                  <a:pt x="793" y="106"/>
                </a:lnTo>
                <a:lnTo>
                  <a:pt x="802" y="125"/>
                </a:lnTo>
                <a:lnTo>
                  <a:pt x="820" y="165"/>
                </a:lnTo>
                <a:lnTo>
                  <a:pt x="828" y="129"/>
                </a:lnTo>
                <a:lnTo>
                  <a:pt x="834" y="103"/>
                </a:lnTo>
                <a:lnTo>
                  <a:pt x="842" y="83"/>
                </a:lnTo>
                <a:lnTo>
                  <a:pt x="846" y="74"/>
                </a:lnTo>
                <a:lnTo>
                  <a:pt x="850" y="68"/>
                </a:lnTo>
                <a:lnTo>
                  <a:pt x="854" y="63"/>
                </a:lnTo>
                <a:lnTo>
                  <a:pt x="859" y="59"/>
                </a:lnTo>
                <a:lnTo>
                  <a:pt x="867" y="56"/>
                </a:lnTo>
                <a:lnTo>
                  <a:pt x="874" y="57"/>
                </a:lnTo>
                <a:lnTo>
                  <a:pt x="880" y="61"/>
                </a:lnTo>
                <a:lnTo>
                  <a:pt x="893" y="75"/>
                </a:lnTo>
                <a:lnTo>
                  <a:pt x="892" y="106"/>
                </a:lnTo>
                <a:close/>
                <a:moveTo>
                  <a:pt x="500" y="84"/>
                </a:moveTo>
                <a:lnTo>
                  <a:pt x="500" y="92"/>
                </a:lnTo>
                <a:lnTo>
                  <a:pt x="497" y="101"/>
                </a:lnTo>
                <a:lnTo>
                  <a:pt x="487" y="117"/>
                </a:lnTo>
                <a:lnTo>
                  <a:pt x="481" y="123"/>
                </a:lnTo>
                <a:lnTo>
                  <a:pt x="472" y="131"/>
                </a:lnTo>
                <a:lnTo>
                  <a:pt x="450" y="143"/>
                </a:lnTo>
                <a:lnTo>
                  <a:pt x="389" y="167"/>
                </a:lnTo>
                <a:lnTo>
                  <a:pt x="356" y="167"/>
                </a:lnTo>
                <a:lnTo>
                  <a:pt x="398" y="148"/>
                </a:lnTo>
                <a:lnTo>
                  <a:pt x="420" y="136"/>
                </a:lnTo>
                <a:lnTo>
                  <a:pt x="440" y="123"/>
                </a:lnTo>
                <a:lnTo>
                  <a:pt x="471" y="98"/>
                </a:lnTo>
                <a:lnTo>
                  <a:pt x="395" y="98"/>
                </a:lnTo>
                <a:lnTo>
                  <a:pt x="387" y="99"/>
                </a:lnTo>
                <a:lnTo>
                  <a:pt x="370" y="112"/>
                </a:lnTo>
                <a:lnTo>
                  <a:pt x="370" y="91"/>
                </a:lnTo>
                <a:lnTo>
                  <a:pt x="383" y="72"/>
                </a:lnTo>
                <a:lnTo>
                  <a:pt x="393" y="64"/>
                </a:lnTo>
                <a:lnTo>
                  <a:pt x="404" y="62"/>
                </a:lnTo>
                <a:lnTo>
                  <a:pt x="500" y="62"/>
                </a:lnTo>
                <a:lnTo>
                  <a:pt x="502" y="69"/>
                </a:lnTo>
                <a:lnTo>
                  <a:pt x="500" y="84"/>
                </a:lnTo>
                <a:close/>
                <a:moveTo>
                  <a:pt x="117" y="259"/>
                </a:moveTo>
                <a:lnTo>
                  <a:pt x="113" y="276"/>
                </a:lnTo>
                <a:lnTo>
                  <a:pt x="105" y="294"/>
                </a:lnTo>
                <a:lnTo>
                  <a:pt x="96" y="303"/>
                </a:lnTo>
                <a:lnTo>
                  <a:pt x="88" y="310"/>
                </a:lnTo>
                <a:lnTo>
                  <a:pt x="78" y="314"/>
                </a:lnTo>
                <a:lnTo>
                  <a:pt x="68" y="315"/>
                </a:lnTo>
                <a:lnTo>
                  <a:pt x="58" y="314"/>
                </a:lnTo>
                <a:lnTo>
                  <a:pt x="48" y="310"/>
                </a:lnTo>
                <a:lnTo>
                  <a:pt x="41" y="303"/>
                </a:lnTo>
                <a:lnTo>
                  <a:pt x="35" y="294"/>
                </a:lnTo>
                <a:lnTo>
                  <a:pt x="29" y="282"/>
                </a:lnTo>
                <a:lnTo>
                  <a:pt x="25" y="270"/>
                </a:lnTo>
                <a:lnTo>
                  <a:pt x="23" y="259"/>
                </a:lnTo>
                <a:lnTo>
                  <a:pt x="22" y="246"/>
                </a:lnTo>
                <a:lnTo>
                  <a:pt x="23" y="227"/>
                </a:lnTo>
                <a:lnTo>
                  <a:pt x="26" y="205"/>
                </a:lnTo>
                <a:lnTo>
                  <a:pt x="33" y="182"/>
                </a:lnTo>
                <a:lnTo>
                  <a:pt x="40" y="156"/>
                </a:lnTo>
                <a:lnTo>
                  <a:pt x="50" y="131"/>
                </a:lnTo>
                <a:lnTo>
                  <a:pt x="60" y="107"/>
                </a:lnTo>
                <a:lnTo>
                  <a:pt x="71" y="86"/>
                </a:lnTo>
                <a:lnTo>
                  <a:pt x="84" y="67"/>
                </a:lnTo>
                <a:lnTo>
                  <a:pt x="83" y="80"/>
                </a:lnTo>
                <a:lnTo>
                  <a:pt x="79" y="97"/>
                </a:lnTo>
                <a:lnTo>
                  <a:pt x="74" y="117"/>
                </a:lnTo>
                <a:lnTo>
                  <a:pt x="68" y="140"/>
                </a:lnTo>
                <a:lnTo>
                  <a:pt x="55" y="184"/>
                </a:lnTo>
                <a:lnTo>
                  <a:pt x="52" y="202"/>
                </a:lnTo>
                <a:lnTo>
                  <a:pt x="51" y="217"/>
                </a:lnTo>
                <a:lnTo>
                  <a:pt x="53" y="231"/>
                </a:lnTo>
                <a:lnTo>
                  <a:pt x="57" y="245"/>
                </a:lnTo>
                <a:lnTo>
                  <a:pt x="64" y="256"/>
                </a:lnTo>
                <a:lnTo>
                  <a:pt x="70" y="260"/>
                </a:lnTo>
                <a:lnTo>
                  <a:pt x="75" y="261"/>
                </a:lnTo>
                <a:lnTo>
                  <a:pt x="84" y="258"/>
                </a:lnTo>
                <a:lnTo>
                  <a:pt x="91" y="249"/>
                </a:lnTo>
                <a:lnTo>
                  <a:pt x="100" y="234"/>
                </a:lnTo>
                <a:lnTo>
                  <a:pt x="109" y="212"/>
                </a:lnTo>
                <a:lnTo>
                  <a:pt x="112" y="217"/>
                </a:lnTo>
                <a:lnTo>
                  <a:pt x="116" y="225"/>
                </a:lnTo>
                <a:lnTo>
                  <a:pt x="117" y="242"/>
                </a:lnTo>
                <a:lnTo>
                  <a:pt x="117" y="25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ar-SA" dirty="0" smtClean="0"/>
              <a:t>عناصر المحاضرة</a:t>
            </a:r>
            <a:endParaRPr lang="en-US" dirty="0"/>
          </a:p>
        </p:txBody>
      </p:sp>
      <p:sp>
        <p:nvSpPr>
          <p:cNvPr id="9" name="Text Placeholder 5"/>
          <p:cNvSpPr>
            <a:spLocks noGrp="1"/>
          </p:cNvSpPr>
          <p:nvPr>
            <p:ph idx="1"/>
          </p:nvPr>
        </p:nvSpPr>
        <p:spPr>
          <a:xfrm>
            <a:off x="152400" y="1371600"/>
            <a:ext cx="9525000" cy="4648200"/>
          </a:xfrm>
        </p:spPr>
        <p:txBody>
          <a:bodyPr>
            <a:normAutofit/>
          </a:bodyPr>
          <a:lstStyle/>
          <a:p>
            <a:pPr rtl="1">
              <a:buFont typeface="Wingdings" pitchFamily="2" charset="2"/>
              <a:buChar char="ü"/>
            </a:pPr>
            <a:r>
              <a:rPr lang="ar-SA" dirty="0" smtClean="0"/>
              <a:t>مقدمة  </a:t>
            </a:r>
            <a:r>
              <a:rPr lang="en-US" dirty="0" smtClean="0"/>
              <a:t>  </a:t>
            </a:r>
            <a:r>
              <a:rPr lang="en-US" dirty="0" smtClean="0">
                <a:cs typeface="Arial" pitchFamily="34" charset="0"/>
              </a:rPr>
              <a:t>Preview</a:t>
            </a:r>
          </a:p>
          <a:p>
            <a:pPr rtl="1">
              <a:buFont typeface="Wingdings" pitchFamily="2" charset="2"/>
              <a:buChar char="ü"/>
            </a:pPr>
            <a:r>
              <a:rPr lang="ar-SA" dirty="0" smtClean="0">
                <a:latin typeface="Calibri" pitchFamily="34" charset="0"/>
                <a:cs typeface="Arabic Transparent" pitchFamily="2" charset="-78"/>
              </a:rPr>
              <a:t>ادارة سلسلة التموين</a:t>
            </a:r>
            <a:r>
              <a:rPr lang="ar-SA" dirty="0" smtClean="0"/>
              <a:t> </a:t>
            </a:r>
          </a:p>
          <a:p>
            <a:pPr rtl="1">
              <a:buFont typeface="Wingdings" pitchFamily="2" charset="2"/>
              <a:buChar char="ü"/>
            </a:pPr>
            <a:r>
              <a:rPr lang="ar-SA" dirty="0" smtClean="0"/>
              <a:t>مكونات سلسلة التموين</a:t>
            </a:r>
            <a:r>
              <a:rPr lang="en-US" dirty="0" smtClean="0"/>
              <a:t> </a:t>
            </a:r>
            <a:endParaRPr lang="ar-SA" dirty="0"/>
          </a:p>
          <a:p>
            <a:pPr rtl="1">
              <a:buFont typeface="Wingdings" pitchFamily="2" charset="2"/>
              <a:buChar char="ü"/>
            </a:pPr>
            <a:r>
              <a:rPr lang="ar-SA" dirty="0"/>
              <a:t>تدفقات  </a:t>
            </a:r>
            <a:r>
              <a:rPr lang="ar-SA" dirty="0" smtClean="0"/>
              <a:t>سلسلة التموين</a:t>
            </a:r>
            <a:endParaRPr lang="ar-SA" dirty="0"/>
          </a:p>
          <a:p>
            <a:pPr marL="457200" indent="-457200" rtl="1">
              <a:buFont typeface="Wingdings" pitchFamily="2" charset="2"/>
              <a:buChar char="ü"/>
            </a:pPr>
            <a:r>
              <a:rPr lang="ar-SA" dirty="0" smtClean="0"/>
              <a:t>عمليات </a:t>
            </a:r>
            <a:r>
              <a:rPr lang="ar-SA" dirty="0"/>
              <a:t>سلسلة التموين</a:t>
            </a:r>
            <a:endParaRPr lang="ar-SA" dirty="0" smtClean="0"/>
          </a:p>
          <a:p>
            <a:pPr rtl="1">
              <a:buFont typeface="Wingdings" pitchFamily="2" charset="2"/>
              <a:buChar char="ü"/>
            </a:pPr>
            <a:r>
              <a:rPr lang="ar-SA" dirty="0"/>
              <a:t>البرمجيات </a:t>
            </a:r>
            <a:r>
              <a:rPr lang="ar-SA" dirty="0" smtClean="0"/>
              <a:t>والتكنولوجيا</a:t>
            </a:r>
          </a:p>
          <a:p>
            <a:pPr rtl="1">
              <a:buFont typeface="Wingdings" pitchFamily="2" charset="2"/>
              <a:buChar char="ü"/>
            </a:pPr>
            <a:r>
              <a:rPr lang="ar-SA" dirty="0"/>
              <a:t>الادارة الالكترونية وسلسلة التموين</a:t>
            </a:r>
            <a:endParaRPr lang="ar-SA" dirty="0" smtClean="0"/>
          </a:p>
          <a:p>
            <a:pPr rtl="1">
              <a:buFont typeface="Wingdings" pitchFamily="2" charset="2"/>
              <a:buChar char="ü"/>
            </a:pPr>
            <a:endParaRPr lang="ar-SA" dirty="0" smtClean="0"/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0" y="6376988"/>
            <a:ext cx="5715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4CFA5A0D-744A-410D-98F8-3583FCD5B36E}" type="slidenum">
              <a:rPr lang="ar-SA" smtClean="0">
                <a:cs typeface="Arial" pitchFamily="34" charset="0"/>
              </a:rPr>
              <a:pPr/>
              <a:t>3</a:t>
            </a:fld>
            <a:endParaRPr lang="en-US" smtClean="0"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ar-SA" dirty="0" smtClean="0"/>
              <a:t>عناصر المحاضرة</a:t>
            </a:r>
            <a:endParaRPr lang="en-US" dirty="0"/>
          </a:p>
        </p:txBody>
      </p:sp>
      <p:sp>
        <p:nvSpPr>
          <p:cNvPr id="9" name="Text Placeholder 5"/>
          <p:cNvSpPr>
            <a:spLocks noGrp="1"/>
          </p:cNvSpPr>
          <p:nvPr>
            <p:ph idx="1"/>
          </p:nvPr>
        </p:nvSpPr>
        <p:spPr>
          <a:xfrm>
            <a:off x="152400" y="1371600"/>
            <a:ext cx="9525000" cy="4648200"/>
          </a:xfrm>
        </p:spPr>
        <p:txBody>
          <a:bodyPr>
            <a:normAutofit/>
          </a:bodyPr>
          <a:lstStyle/>
          <a:p>
            <a:pPr marL="457200" indent="-457200" rtl="1">
              <a:buFont typeface="Wingdings" pitchFamily="2" charset="2"/>
              <a:buChar char="ü"/>
            </a:pPr>
            <a:r>
              <a:rPr lang="ar-SA" dirty="0"/>
              <a:t>نظم الــ</a:t>
            </a:r>
            <a:r>
              <a:rPr lang="en-US" dirty="0"/>
              <a:t>ERP</a:t>
            </a:r>
            <a:r>
              <a:rPr lang="ar-SA" dirty="0"/>
              <a:t> وادارة سلسلة </a:t>
            </a:r>
            <a:r>
              <a:rPr lang="ar-SA" dirty="0" smtClean="0"/>
              <a:t>التموين</a:t>
            </a:r>
          </a:p>
          <a:p>
            <a:pPr marL="457200" indent="-457200" rtl="1">
              <a:buFont typeface="Wingdings" pitchFamily="2" charset="2"/>
              <a:buChar char="ü"/>
            </a:pPr>
            <a:r>
              <a:rPr lang="ar-SA" dirty="0"/>
              <a:t>مقارنة الــ</a:t>
            </a:r>
            <a:r>
              <a:rPr lang="en-US" dirty="0"/>
              <a:t>ERP</a:t>
            </a:r>
            <a:r>
              <a:rPr lang="ar-SA" dirty="0"/>
              <a:t> وادارة سلسلة </a:t>
            </a:r>
            <a:r>
              <a:rPr lang="ar-SA" dirty="0" smtClean="0"/>
              <a:t>التموين</a:t>
            </a:r>
          </a:p>
          <a:p>
            <a:pPr marL="457200" indent="-457200" rtl="1">
              <a:buFont typeface="Wingdings" pitchFamily="2" charset="2"/>
              <a:buChar char="ü"/>
            </a:pPr>
            <a:r>
              <a:rPr lang="ar-SA" dirty="0"/>
              <a:t>تكامل سلسلة </a:t>
            </a:r>
            <a:r>
              <a:rPr lang="ar-SA" dirty="0" smtClean="0"/>
              <a:t>التموين</a:t>
            </a:r>
          </a:p>
          <a:p>
            <a:pPr marL="457200" indent="-457200" rtl="1">
              <a:buFont typeface="Wingdings" pitchFamily="2" charset="2"/>
              <a:buChar char="ü"/>
            </a:pPr>
            <a:r>
              <a:rPr lang="ar-SA" dirty="0"/>
              <a:t>تكامل سلسلة التموين ونظام الــ</a:t>
            </a:r>
            <a:r>
              <a:rPr lang="en-US" dirty="0"/>
              <a:t>ERP</a:t>
            </a:r>
            <a:endParaRPr lang="ar-SA" dirty="0" smtClean="0"/>
          </a:p>
          <a:p>
            <a:pPr marL="457200" indent="-457200" rtl="1">
              <a:buFont typeface="Wingdings" pitchFamily="2" charset="2"/>
              <a:buChar char="ü"/>
            </a:pPr>
            <a:endParaRPr lang="ar-SA" dirty="0" smtClean="0"/>
          </a:p>
          <a:p>
            <a:pPr rtl="1">
              <a:buFont typeface="Wingdings" pitchFamily="2" charset="2"/>
              <a:buChar char="ü"/>
            </a:pPr>
            <a:endParaRPr lang="ar-SA" dirty="0" smtClean="0"/>
          </a:p>
          <a:p>
            <a:pPr rtl="1">
              <a:buFont typeface="Wingdings" pitchFamily="2" charset="2"/>
              <a:buChar char="ü"/>
            </a:pPr>
            <a:endParaRPr lang="ar-EG" dirty="0" smtClean="0">
              <a:cs typeface="Arial" pitchFamily="34" charset="0"/>
            </a:endParaRPr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0" y="6376988"/>
            <a:ext cx="5715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4CFA5A0D-744A-410D-98F8-3583FCD5B36E}" type="slidenum">
              <a:rPr lang="ar-SA" smtClean="0">
                <a:cs typeface="Arial" pitchFamily="34" charset="0"/>
              </a:rPr>
              <a:pPr/>
              <a:t>4</a:t>
            </a:fld>
            <a:endParaRPr lang="en-US" smtClean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96778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ar-SA" dirty="0" smtClean="0"/>
              <a:t>مقدمة </a:t>
            </a:r>
            <a:endParaRPr lang="en-US" dirty="0"/>
          </a:p>
        </p:txBody>
      </p:sp>
      <p:sp>
        <p:nvSpPr>
          <p:cNvPr id="9" name="Text Placeholder 5"/>
          <p:cNvSpPr>
            <a:spLocks noGrp="1"/>
          </p:cNvSpPr>
          <p:nvPr>
            <p:ph idx="1"/>
          </p:nvPr>
        </p:nvSpPr>
        <p:spPr>
          <a:xfrm>
            <a:off x="152400" y="1371600"/>
            <a:ext cx="9525000" cy="4648200"/>
          </a:xfrm>
        </p:spPr>
        <p:txBody>
          <a:bodyPr>
            <a:normAutofit/>
          </a:bodyPr>
          <a:lstStyle/>
          <a:p>
            <a:pPr rtl="1">
              <a:buFont typeface="Wingdings" pitchFamily="2" charset="2"/>
              <a:buChar char="ü"/>
            </a:pPr>
            <a:r>
              <a:rPr lang="ar-SA" dirty="0" smtClean="0"/>
              <a:t>الادارة الجيدة لسلسلة التموين يمكنها ان تعلب دور محوري لكل المنظمة ويمكن للمنظمة ان توفر ملايين من الدولارات من تكاليف تلبية الطلبيات ومن عمليات اخرى</a:t>
            </a:r>
          </a:p>
          <a:p>
            <a:pPr rtl="1">
              <a:buFont typeface="Wingdings" pitchFamily="2" charset="2"/>
              <a:buChar char="ü"/>
            </a:pPr>
            <a:r>
              <a:rPr lang="ar-SA" dirty="0" smtClean="0"/>
              <a:t>ادارة سلسلة التموين تغذي المنظمات بالمعلومات الحرجة التي تحتاجها لتخطيط عملياتها بطريقة فعالة </a:t>
            </a:r>
          </a:p>
          <a:p>
            <a:pPr rtl="1">
              <a:buFont typeface="Wingdings" pitchFamily="2" charset="2"/>
              <a:buChar char="ü"/>
            </a:pPr>
            <a:r>
              <a:rPr lang="ar-SA" dirty="0" smtClean="0"/>
              <a:t>تساهم ادارة العمليات في تحسين مختلف الفعاليات وتقليص التكاليف بشكل كبير وفي نفس الوقت تعطي للمنظمة المرونة لتغيير اجراءات اعمالها</a:t>
            </a:r>
            <a:endParaRPr lang="en-US" dirty="0"/>
          </a:p>
          <a:p>
            <a:pPr marL="0" indent="0" rtl="1"/>
            <a:endParaRPr lang="ar-SA" dirty="0">
              <a:cs typeface="Arial" pitchFamily="34" charset="0"/>
            </a:endParaRPr>
          </a:p>
          <a:p>
            <a:pPr rtl="1">
              <a:buFont typeface="Wingdings" pitchFamily="2" charset="2"/>
              <a:buChar char="ü"/>
            </a:pPr>
            <a:endParaRPr lang="ar-EG" dirty="0" smtClean="0">
              <a:cs typeface="Arial" pitchFamily="34" charset="0"/>
            </a:endParaRPr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0" y="6376988"/>
            <a:ext cx="5715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4CFA5A0D-744A-410D-98F8-3583FCD5B36E}" type="slidenum">
              <a:rPr lang="ar-SA" smtClean="0">
                <a:cs typeface="Arial" pitchFamily="34" charset="0"/>
              </a:rPr>
              <a:pPr/>
              <a:t>5</a:t>
            </a:fld>
            <a:endParaRPr lang="en-US" smtClean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07275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ar-SA" dirty="0" smtClean="0"/>
              <a:t>ادارة سلسلة التموين </a:t>
            </a:r>
            <a:endParaRPr lang="en-US" dirty="0"/>
          </a:p>
        </p:txBody>
      </p:sp>
      <p:sp>
        <p:nvSpPr>
          <p:cNvPr id="9" name="Text Placeholder 5"/>
          <p:cNvSpPr>
            <a:spLocks noGrp="1"/>
          </p:cNvSpPr>
          <p:nvPr>
            <p:ph idx="1"/>
          </p:nvPr>
        </p:nvSpPr>
        <p:spPr>
          <a:xfrm>
            <a:off x="152400" y="1371600"/>
            <a:ext cx="9525000" cy="4648200"/>
          </a:xfrm>
        </p:spPr>
        <p:txBody>
          <a:bodyPr>
            <a:normAutofit lnSpcReduction="10000"/>
          </a:bodyPr>
          <a:lstStyle/>
          <a:p>
            <a:pPr marL="457200" indent="-457200" rtl="1">
              <a:buFont typeface="Wingdings" pitchFamily="2" charset="2"/>
              <a:buChar char="ü"/>
            </a:pPr>
            <a:r>
              <a:rPr lang="ar-SA" dirty="0" smtClean="0">
                <a:cs typeface="Arial" pitchFamily="34" charset="0"/>
              </a:rPr>
              <a:t>سلسلة التموين عبارة عن شبكة الخدمات، المواد وتدفق المعلومات  التي كل منها يربط علاقة المنظمة بالعملاء وتلبية المنظمة للطلبيات مع اجراءات المورد المماثلة</a:t>
            </a:r>
          </a:p>
          <a:p>
            <a:pPr marL="457200" indent="-457200" rtl="1">
              <a:buFont typeface="Wingdings" pitchFamily="2" charset="2"/>
              <a:buChar char="ü"/>
            </a:pPr>
            <a:r>
              <a:rPr lang="ar-SA" dirty="0" smtClean="0">
                <a:cs typeface="Arial" pitchFamily="34" charset="0"/>
              </a:rPr>
              <a:t>يقور مايكل بوتر  </a:t>
            </a:r>
            <a:r>
              <a:rPr lang="en-US" dirty="0" smtClean="0">
                <a:cs typeface="Arial" pitchFamily="34" charset="0"/>
              </a:rPr>
              <a:t>Michael Potter</a:t>
            </a:r>
            <a:r>
              <a:rPr lang="ar-SA" dirty="0" smtClean="0">
                <a:cs typeface="Arial" pitchFamily="34" charset="0"/>
              </a:rPr>
              <a:t> : </a:t>
            </a:r>
          </a:p>
          <a:p>
            <a:pPr marL="457200" indent="-457200" rtl="1">
              <a:buFontTx/>
              <a:buChar char="-"/>
            </a:pPr>
            <a:r>
              <a:rPr lang="ar-SA" dirty="0" smtClean="0">
                <a:cs typeface="Arial" pitchFamily="34" charset="0"/>
              </a:rPr>
              <a:t>تتكون سلسة قيمة الاعمال من مجموعة من الاجراءات او النشاطات التي تقوم بها المنظمة لكي تضيف قيمة للمنتجات او الخدمات التي توفرها المنظمة بالإضافة الى الميزة التنافسية للمنظمة في السوق</a:t>
            </a:r>
          </a:p>
          <a:p>
            <a:pPr marL="457200" indent="-457200" rtl="1">
              <a:buFont typeface="Wingdings" pitchFamily="2" charset="2"/>
              <a:buChar char="ü"/>
            </a:pPr>
            <a:r>
              <a:rPr lang="ar-SA" dirty="0" smtClean="0">
                <a:cs typeface="Arial" pitchFamily="34" charset="0"/>
              </a:rPr>
              <a:t>تحتاج المنظمات الى فهم سلسلة التموين الخاصة بها لبناء استراتيجية بحيث ان تتماشى استراتيجيتها التنافسية مع سلسلة التموين الخاصة بها</a:t>
            </a:r>
            <a:endParaRPr lang="ar-SA" dirty="0">
              <a:cs typeface="Arial" pitchFamily="34" charset="0"/>
            </a:endParaRPr>
          </a:p>
          <a:p>
            <a:pPr rtl="1">
              <a:buFont typeface="Wingdings" pitchFamily="2" charset="2"/>
              <a:buChar char="ü"/>
            </a:pPr>
            <a:endParaRPr lang="ar-EG" dirty="0" smtClean="0">
              <a:cs typeface="Arial" pitchFamily="34" charset="0"/>
            </a:endParaRPr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0" y="6376988"/>
            <a:ext cx="5715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4CFA5A0D-744A-410D-98F8-3583FCD5B36E}" type="slidenum">
              <a:rPr lang="ar-SA" smtClean="0">
                <a:cs typeface="Arial" pitchFamily="34" charset="0"/>
              </a:rPr>
              <a:pPr/>
              <a:t>6</a:t>
            </a:fld>
            <a:endParaRPr lang="en-US" smtClean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3427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ar-SA" dirty="0" smtClean="0"/>
              <a:t>ادارة سلسلة التموين </a:t>
            </a:r>
            <a:endParaRPr lang="en-US" dirty="0"/>
          </a:p>
        </p:txBody>
      </p:sp>
      <p:sp>
        <p:nvSpPr>
          <p:cNvPr id="9" name="Text Placeholder 5"/>
          <p:cNvSpPr>
            <a:spLocks noGrp="1"/>
          </p:cNvSpPr>
          <p:nvPr>
            <p:ph idx="1"/>
          </p:nvPr>
        </p:nvSpPr>
        <p:spPr>
          <a:xfrm>
            <a:off x="152400" y="1371600"/>
            <a:ext cx="9525000" cy="4648200"/>
          </a:xfrm>
        </p:spPr>
        <p:txBody>
          <a:bodyPr>
            <a:normAutofit/>
          </a:bodyPr>
          <a:lstStyle/>
          <a:p>
            <a:pPr rtl="1">
              <a:buFont typeface="Wingdings" pitchFamily="2" charset="2"/>
              <a:buChar char="ü"/>
            </a:pPr>
            <a:r>
              <a:rPr lang="ar-SA" dirty="0" smtClean="0">
                <a:cs typeface="Arial" pitchFamily="34" charset="0"/>
              </a:rPr>
              <a:t>تسعى المنظمات الى التركيز على الكفاءات الجوهرية والزيادة في المرونة والتقليل من ملكية  مصادر المواد الاولية وكذلك قنوات التوزيع</a:t>
            </a:r>
          </a:p>
          <a:p>
            <a:pPr rtl="1">
              <a:buFont typeface="Wingdings" pitchFamily="2" charset="2"/>
              <a:buChar char="ü"/>
            </a:pPr>
            <a:r>
              <a:rPr lang="ar-SA" dirty="0" smtClean="0">
                <a:cs typeface="Arial" pitchFamily="34" charset="0"/>
              </a:rPr>
              <a:t>تساهم كل وظائف سلسلة التموين في النجاح  او الفشل ويجب على كل الوظائف ان تعمل معا لضمان النجاح</a:t>
            </a:r>
          </a:p>
          <a:p>
            <a:pPr rtl="1">
              <a:buFont typeface="Wingdings" pitchFamily="2" charset="2"/>
              <a:buChar char="ü"/>
            </a:pPr>
            <a:r>
              <a:rPr lang="ar-SA" dirty="0" smtClean="0">
                <a:cs typeface="Arial" pitchFamily="34" charset="0"/>
              </a:rPr>
              <a:t>للحصول على التناسب الاستراتيجي </a:t>
            </a:r>
            <a:r>
              <a:rPr lang="en-US" dirty="0" smtClean="0">
                <a:cs typeface="Arial" pitchFamily="34" charset="0"/>
              </a:rPr>
              <a:t>Strategic Fit</a:t>
            </a:r>
            <a:r>
              <a:rPr lang="ar-SA" dirty="0" smtClean="0">
                <a:cs typeface="Arial" pitchFamily="34" charset="0"/>
              </a:rPr>
              <a:t>  يجب على المنظمة ضمان ان قدرات سلسلتها للتموين تدعم قدرتها على تلبية قطاعات العملاء المستهدفة </a:t>
            </a:r>
            <a:endParaRPr lang="ar-EG" dirty="0" smtClean="0">
              <a:cs typeface="Arial" pitchFamily="34" charset="0"/>
            </a:endParaRPr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0" y="6376988"/>
            <a:ext cx="5715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4CFA5A0D-744A-410D-98F8-3583FCD5B36E}" type="slidenum">
              <a:rPr lang="ar-SA" smtClean="0">
                <a:cs typeface="Arial" pitchFamily="34" charset="0"/>
              </a:rPr>
              <a:pPr/>
              <a:t>7</a:t>
            </a:fld>
            <a:endParaRPr lang="en-US" smtClean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04428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ar-SA" dirty="0" smtClean="0"/>
              <a:t>ادارة سلسلة التموين </a:t>
            </a:r>
            <a:endParaRPr lang="en-US" dirty="0"/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0" y="6376988"/>
            <a:ext cx="5715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4CFA5A0D-744A-410D-98F8-3583FCD5B36E}" type="slidenum">
              <a:rPr lang="ar-SA" smtClean="0">
                <a:cs typeface="Arial" pitchFamily="34" charset="0"/>
              </a:rPr>
              <a:pPr/>
              <a:t>8</a:t>
            </a:fld>
            <a:endParaRPr lang="en-US" smtClean="0">
              <a:cs typeface="Arial" pitchFamily="34" charset="0"/>
            </a:endParaRPr>
          </a:p>
        </p:txBody>
      </p:sp>
      <p:pic>
        <p:nvPicPr>
          <p:cNvPr id="5" name="Picture 7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3483358" y="2149321"/>
            <a:ext cx="2384042" cy="3870478"/>
          </a:xfrm>
          <a:noFill/>
        </p:spPr>
      </p:pic>
      <p:sp>
        <p:nvSpPr>
          <p:cNvPr id="2" name="مستطيل 1"/>
          <p:cNvSpPr/>
          <p:nvPr/>
        </p:nvSpPr>
        <p:spPr>
          <a:xfrm>
            <a:off x="2514600" y="1524000"/>
            <a:ext cx="44422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Collaboration in Supply Chain Information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xmlns="" val="1219528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ar-SA" dirty="0" smtClean="0"/>
              <a:t>التموين</a:t>
            </a:r>
            <a:r>
              <a:rPr lang="en-US" dirty="0" smtClean="0"/>
              <a:t>  </a:t>
            </a:r>
            <a:r>
              <a:rPr lang="fr-FR" dirty="0" smtClean="0"/>
              <a:t> </a:t>
            </a:r>
            <a:r>
              <a:rPr lang="ar-SA" dirty="0" smtClean="0"/>
              <a:t> مكونات سلسلة</a:t>
            </a:r>
            <a:endParaRPr lang="en-US" dirty="0"/>
          </a:p>
        </p:txBody>
      </p:sp>
      <p:sp>
        <p:nvSpPr>
          <p:cNvPr id="9" name="Text Placeholder 5"/>
          <p:cNvSpPr>
            <a:spLocks noGrp="1"/>
          </p:cNvSpPr>
          <p:nvPr>
            <p:ph idx="1"/>
          </p:nvPr>
        </p:nvSpPr>
        <p:spPr>
          <a:xfrm>
            <a:off x="152400" y="1371600"/>
            <a:ext cx="9525000" cy="4648200"/>
          </a:xfrm>
        </p:spPr>
        <p:txBody>
          <a:bodyPr>
            <a:normAutofit fontScale="92500" lnSpcReduction="20000"/>
          </a:bodyPr>
          <a:lstStyle/>
          <a:p>
            <a:pPr rtl="1">
              <a:buFont typeface="Wingdings" pitchFamily="2" charset="2"/>
              <a:buChar char="ü"/>
            </a:pPr>
            <a:r>
              <a:rPr lang="ar-SA" dirty="0" smtClean="0">
                <a:cs typeface="Arial" pitchFamily="34" charset="0"/>
              </a:rPr>
              <a:t>التسهيلات</a:t>
            </a:r>
          </a:p>
          <a:p>
            <a:pPr marL="0" indent="0" rtl="1"/>
            <a:r>
              <a:rPr lang="ar-SA" dirty="0" smtClean="0">
                <a:cs typeface="Arial" pitchFamily="34" charset="0"/>
              </a:rPr>
              <a:t>- التسهيلات عبارة عن المواقع في شبكة سلسلة التموين التي يتم تصنيع المنتج فيها وتخزينه وشحنه</a:t>
            </a:r>
          </a:p>
          <a:p>
            <a:pPr marL="457200" indent="-457200" rtl="1">
              <a:buFontTx/>
              <a:buChar char="-"/>
            </a:pPr>
            <a:r>
              <a:rPr lang="ar-SA" dirty="0" smtClean="0">
                <a:cs typeface="Arial" pitchFamily="34" charset="0"/>
              </a:rPr>
              <a:t>النوعان الاساسيان من التسهيلات هما مواقع الانتاج (المصانع) والتخزين (المستودعات)</a:t>
            </a:r>
          </a:p>
          <a:p>
            <a:pPr marL="457200" indent="-457200" rtl="1">
              <a:buFontTx/>
              <a:buChar char="-"/>
            </a:pPr>
            <a:r>
              <a:rPr lang="ar-SA" dirty="0" smtClean="0">
                <a:cs typeface="Arial" pitchFamily="34" charset="0"/>
              </a:rPr>
              <a:t>يجب على الشركة تحديد عدد مورديها و المصانع ومراكز التوزيع والمستودعات</a:t>
            </a:r>
          </a:p>
          <a:p>
            <a:pPr marL="457200" indent="-457200" rtl="1">
              <a:buFont typeface="Wingdings" pitchFamily="2" charset="2"/>
              <a:buChar char="ü"/>
            </a:pPr>
            <a:r>
              <a:rPr lang="ar-SA" dirty="0" smtClean="0">
                <a:cs typeface="Arial" pitchFamily="34" charset="0"/>
              </a:rPr>
              <a:t>المعلومات </a:t>
            </a:r>
          </a:p>
          <a:p>
            <a:pPr marL="0" indent="0" rtl="1"/>
            <a:r>
              <a:rPr lang="ar-SA" dirty="0" smtClean="0">
                <a:cs typeface="Arial" pitchFamily="34" charset="0"/>
              </a:rPr>
              <a:t>- تتكون المعلومات من البيانات والتحاليل الخاصة بالتسهيلات، المخازن، النقل والعملاء داخل سلسلة التموين</a:t>
            </a:r>
            <a:endParaRPr lang="ar-EG" dirty="0" smtClean="0">
              <a:cs typeface="Arial" pitchFamily="34" charset="0"/>
            </a:endParaRPr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0" y="6376988"/>
            <a:ext cx="5715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4CFA5A0D-744A-410D-98F8-3583FCD5B36E}" type="slidenum">
              <a:rPr lang="ar-SA" smtClean="0">
                <a:cs typeface="Arial" pitchFamily="34" charset="0"/>
              </a:rPr>
              <a:pPr/>
              <a:t>9</a:t>
            </a:fld>
            <a:endParaRPr lang="en-US" smtClean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33784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eme1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Theme1</Template>
  <TotalTime>38682</TotalTime>
  <Words>1047</Words>
  <Application>Microsoft Office PowerPoint</Application>
  <PresentationFormat>A4 Paper (210x297 mm)‎</PresentationFormat>
  <Paragraphs>167</Paragraphs>
  <Slides>23</Slides>
  <Notes>21</Notes>
  <HiddenSlides>0</HiddenSlides>
  <MMClips>0</MMClips>
  <ScaleCrop>false</ScaleCrop>
  <HeadingPairs>
    <vt:vector size="6" baseType="variant">
      <vt:variant>
        <vt:lpstr>سمة</vt:lpstr>
      </vt:variant>
      <vt:variant>
        <vt:i4>1</vt:i4>
      </vt:variant>
      <vt:variant>
        <vt:lpstr>خوادم OLE مضمنة</vt:lpstr>
      </vt:variant>
      <vt:variant>
        <vt:i4>1</vt:i4>
      </vt:variant>
      <vt:variant>
        <vt:lpstr>عناوين الشرائح</vt:lpstr>
      </vt:variant>
      <vt:variant>
        <vt:i4>23</vt:i4>
      </vt:variant>
    </vt:vector>
  </HeadingPairs>
  <TitlesOfParts>
    <vt:vector size="25" baseType="lpstr">
      <vt:lpstr>Theme1</vt:lpstr>
      <vt:lpstr>Photo Editor Photo</vt:lpstr>
      <vt:lpstr>الشريحة 1</vt:lpstr>
      <vt:lpstr>المحاضرة الثانية عشرة</vt:lpstr>
      <vt:lpstr>عناصر المحاضرة</vt:lpstr>
      <vt:lpstr>عناصر المحاضرة</vt:lpstr>
      <vt:lpstr>مقدمة </vt:lpstr>
      <vt:lpstr>ادارة سلسلة التموين </vt:lpstr>
      <vt:lpstr>ادارة سلسلة التموين </vt:lpstr>
      <vt:lpstr>ادارة سلسلة التموين </vt:lpstr>
      <vt:lpstr>التموين    مكونات سلسلة</vt:lpstr>
      <vt:lpstr>التموين    مكونات سلسلة</vt:lpstr>
      <vt:lpstr>التموين    تدفقات  سلسلة</vt:lpstr>
      <vt:lpstr>التموين    تدفقات  سلسلة</vt:lpstr>
      <vt:lpstr>البرمجيات والتكنولوجيا</vt:lpstr>
      <vt:lpstr>عمليات سلسلة التموين</vt:lpstr>
      <vt:lpstr>عمليات سلسلة التموين</vt:lpstr>
      <vt:lpstr>الادارة الالكترونية وسلسلة التموين</vt:lpstr>
      <vt:lpstr>نظم الــERP وادارة سلسلة التموين</vt:lpstr>
      <vt:lpstr>نظم الــERP وادارة سلسلة التموين</vt:lpstr>
      <vt:lpstr>نظم الــERP وادارة سلسلة التموين</vt:lpstr>
      <vt:lpstr>مقارنة الــERP وادارة سلسلة التموين</vt:lpstr>
      <vt:lpstr>تكامل سلسلة التموين</vt:lpstr>
      <vt:lpstr>تكامل سلسلة التموين ونظام الــERP</vt:lpstr>
      <vt:lpstr>الشريحة 23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nader darawsheh</dc:creator>
  <cp:lastModifiedBy>balsabbgh</cp:lastModifiedBy>
  <cp:revision>760</cp:revision>
  <cp:lastPrinted>2012-09-13T04:46:11Z</cp:lastPrinted>
  <dcterms:created xsi:type="dcterms:W3CDTF">2009-10-14T19:14:34Z</dcterms:created>
  <dcterms:modified xsi:type="dcterms:W3CDTF">2012-11-17T07:09:03Z</dcterms:modified>
</cp:coreProperties>
</file>