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5" r:id="rId1"/>
  </p:sldMasterIdLst>
  <p:notesMasterIdLst>
    <p:notesMasterId r:id="rId22"/>
  </p:notesMasterIdLst>
  <p:sldIdLst>
    <p:sldId id="256" r:id="rId2"/>
    <p:sldId id="300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90" r:id="rId11"/>
    <p:sldId id="289" r:id="rId12"/>
    <p:sldId id="291" r:id="rId13"/>
    <p:sldId id="292" r:id="rId14"/>
    <p:sldId id="293" r:id="rId15"/>
    <p:sldId id="294" r:id="rId16"/>
    <p:sldId id="295" r:id="rId17"/>
    <p:sldId id="296" r:id="rId18"/>
    <p:sldId id="298" r:id="rId19"/>
    <p:sldId id="297" r:id="rId20"/>
    <p:sldId id="266" r:id="rId21"/>
  </p:sldIdLst>
  <p:sldSz cx="9906000" cy="6858000" type="A4"/>
  <p:notesSz cx="6881813" cy="92964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3300"/>
    <a:srgbClr val="0099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498" autoAdjust="0"/>
    <p:restoredTop sz="85943" autoAdjust="0"/>
  </p:normalViewPr>
  <p:slideViewPr>
    <p:cSldViewPr>
      <p:cViewPr>
        <p:scale>
          <a:sx n="75" d="100"/>
          <a:sy n="75" d="100"/>
        </p:scale>
        <p:origin x="-1170" y="-49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68AF232-A92C-4B65-AB23-E9C8A09A762E}" type="datetimeFigureOut">
              <a:rPr lang="en-US"/>
              <a:pPr>
                <a:defRPr/>
              </a:pPr>
              <a:t>11/17/2012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696913"/>
            <a:ext cx="503396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3DAADA17-2483-4889-B59F-1BBCA3C30F9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720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5" name="Rectangle 9"/>
          <p:cNvSpPr/>
          <p:nvPr/>
        </p:nvSpPr>
        <p:spPr>
          <a:xfrm>
            <a:off x="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>
            <a:off x="723900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927600" y="6356350"/>
            <a:ext cx="48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6AE43-3E08-4616-98C4-136B1E9FD18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Box 6"/>
          <p:cNvSpPr txBox="1"/>
          <p:nvPr userDrawn="1"/>
        </p:nvSpPr>
        <p:spPr>
          <a:xfrm>
            <a:off x="5029200" y="4724400"/>
            <a:ext cx="1533525" cy="3698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د. خالد سعيد خليل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CD6AD-061D-46E4-AE3F-FBD5C686293F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2CE3D-7C42-4041-A569-8159773A4A57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0" y="2133600"/>
            <a:ext cx="2667000" cy="144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7239000" y="2133600"/>
            <a:ext cx="2667000" cy="144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TextBox 6"/>
          <p:cNvSpPr txBox="1"/>
          <p:nvPr userDrawn="1"/>
        </p:nvSpPr>
        <p:spPr>
          <a:xfrm>
            <a:off x="5029200" y="4724400"/>
            <a:ext cx="1533525" cy="3698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د. خالد سعيد خليل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>
            <a:lvl1pPr algn="ctr" rtl="1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85988" y="6356350"/>
            <a:ext cx="48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6AE43-3E08-4616-98C4-136B1E9FD18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915400" cy="1143000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5025242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C7BCF-B514-4FDA-BD5D-B01C5F4DF2F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5025242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11"/>
          <p:cNvCxnSpPr/>
          <p:nvPr userDrawn="1"/>
        </p:nvCxnSpPr>
        <p:spPr>
          <a:xfrm>
            <a:off x="152400" y="1371600"/>
            <a:ext cx="9559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F7CB2-BE03-4402-9FD0-12AA0632DEEA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0268F-3024-4A02-9424-3C9CE2A9FDE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العنوان الرئيسي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المحتوى المستوى الأول</a:t>
            </a:r>
            <a:endParaRPr lang="en-US" smtClean="0"/>
          </a:p>
          <a:p>
            <a:pPr lvl="1"/>
            <a:r>
              <a:rPr lang="ar-EG" smtClean="0"/>
              <a:t>المحتوى المستوى الثاني</a:t>
            </a:r>
            <a:endParaRPr lang="en-US" smtClean="0"/>
          </a:p>
          <a:p>
            <a:pPr lvl="2"/>
            <a:r>
              <a:rPr lang="ar-EG" smtClean="0"/>
              <a:t>المحتوى المستوى الثالث</a:t>
            </a:r>
            <a:endParaRPr lang="en-US" smtClean="0"/>
          </a:p>
          <a:p>
            <a:pPr lvl="3"/>
            <a:r>
              <a:rPr lang="ar-EG" smtClean="0"/>
              <a:t>المحتوى المستوى الرابع</a:t>
            </a:r>
            <a:endParaRPr lang="en-US" smtClean="0"/>
          </a:p>
          <a:p>
            <a:pPr lvl="4"/>
            <a:r>
              <a:rPr lang="ar-EG" smtClean="0"/>
              <a:t>المحتوى المستوى الخامس</a:t>
            </a:r>
            <a:endParaRPr lang="en-US" smtClean="0"/>
          </a:p>
        </p:txBody>
      </p:sp>
      <p:sp>
        <p:nvSpPr>
          <p:cNvPr id="10" name="Rectangle 9"/>
          <p:cNvSpPr/>
          <p:nvPr/>
        </p:nvSpPr>
        <p:spPr>
          <a:xfrm>
            <a:off x="0" y="6324600"/>
            <a:ext cx="9906000" cy="533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9" name="Group 7"/>
          <p:cNvGrpSpPr>
            <a:grpSpLocks/>
          </p:cNvGrpSpPr>
          <p:nvPr/>
        </p:nvGrpSpPr>
        <p:grpSpPr bwMode="auto">
          <a:xfrm>
            <a:off x="8610600" y="5791200"/>
            <a:ext cx="941388" cy="914400"/>
            <a:chOff x="5210750" y="1066800"/>
            <a:chExt cx="2976900" cy="3130677"/>
          </a:xfrm>
        </p:grpSpPr>
        <p:sp>
          <p:nvSpPr>
            <p:cNvPr id="13" name="Oval 12"/>
            <p:cNvSpPr/>
            <p:nvPr/>
          </p:nvSpPr>
          <p:spPr>
            <a:xfrm>
              <a:off x="5321191" y="1142893"/>
              <a:ext cx="2766057" cy="29730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37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6376988"/>
            <a:ext cx="5715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>
              <a:defRPr sz="1200" dirty="0">
                <a:solidFill>
                  <a:schemeClr val="bg1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44F2310-6C32-4E4F-9F42-D767CBBD31B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477000" y="6519863"/>
            <a:ext cx="1928813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King Faisal University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745288" y="6291263"/>
            <a:ext cx="1408112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جامعة الملك فيصل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1033" name="Picture 17" descr="logo EDE.pn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04800" y="5791200"/>
            <a:ext cx="838200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914400" y="6581775"/>
            <a:ext cx="3116263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Deanship of E-Learning and Distance Education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182688" y="6291263"/>
            <a:ext cx="27959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عمادة </a:t>
            </a: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التعلم الإلكتروني والتعليم </a:t>
            </a: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عن بعد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312984" y="6578367"/>
            <a:ext cx="16594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د/ أحمد</a:t>
            </a:r>
            <a:r>
              <a:rPr lang="ar-SA" sz="1600" b="1" baseline="0" dirty="0" smtClean="0">
                <a:solidFill>
                  <a:schemeClr val="bg1"/>
                </a:solidFill>
                <a:latin typeface="+mn-lt"/>
                <a:cs typeface="+mn-cs"/>
              </a:rPr>
              <a:t> محمد الشريف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1" name="Rectangle 9"/>
          <p:cNvSpPr/>
          <p:nvPr userDrawn="1"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 userDrawn="1"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3" name="Straight Connector 11"/>
          <p:cNvCxnSpPr/>
          <p:nvPr userDrawn="1"/>
        </p:nvCxnSpPr>
        <p:spPr>
          <a:xfrm>
            <a:off x="152400" y="1371600"/>
            <a:ext cx="9559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  <p:sldLayoutId id="2147483861" r:id="rId12"/>
    <p:sldLayoutId id="2147483863" r:id="rId13"/>
  </p:sldLayoutIdLst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376092"/>
          </a:solidFill>
          <a:latin typeface="+mj-lt"/>
          <a:ea typeface="+mj-ea"/>
          <a:cs typeface="Arial" charset="0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9pPr>
    </p:titleStyle>
    <p:bodyStyle>
      <a:lvl1pPr marL="342900" indent="-3429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Arial" charset="0"/>
        </a:defRPr>
      </a:lvl1pPr>
      <a:lvl2pPr marL="742950" indent="-28575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Arial" charset="0"/>
        </a:defRPr>
      </a:lvl2pPr>
      <a:lvl3pPr marL="11430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ar-SA" smtClean="0">
              <a:solidFill>
                <a:srgbClr val="376092"/>
              </a:solidFill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>
              <a:cs typeface="+mn-cs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32DF563-6BF1-4649-A788-EFDF8B1035AC}" type="slidenum">
              <a:rPr lang="ar-SA" smtClean="0">
                <a:cs typeface="Arial" pitchFamily="34" charset="0"/>
              </a:rPr>
              <a:pPr/>
              <a:t>1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906000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51" name="Subtitle 2"/>
          <p:cNvSpPr txBox="1">
            <a:spLocks/>
          </p:cNvSpPr>
          <p:nvPr/>
        </p:nvSpPr>
        <p:spPr bwMode="auto">
          <a:xfrm>
            <a:off x="5562600" y="4648200"/>
            <a:ext cx="40068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800" b="1">
                <a:solidFill>
                  <a:srgbClr val="898989"/>
                </a:solidFill>
                <a:latin typeface="Calibri" pitchFamily="34" charset="0"/>
              </a:rPr>
              <a:t>نظام التعليم المطور للانتساب</a:t>
            </a:r>
            <a:endParaRPr lang="en-US" sz="2800" b="1">
              <a:solidFill>
                <a:srgbClr val="898989"/>
              </a:solidFill>
              <a:latin typeface="Calibri" pitchFamily="34" charset="0"/>
            </a:endParaRP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600">
                <a:solidFill>
                  <a:srgbClr val="898989"/>
                </a:solidFill>
                <a:latin typeface="Calibri" pitchFamily="34" charset="0"/>
              </a:rPr>
              <a:t>كلية</a:t>
            </a:r>
            <a:r>
              <a:rPr lang="ar-SA" sz="2600">
                <a:solidFill>
                  <a:srgbClr val="898989"/>
                </a:solidFill>
                <a:latin typeface="Calibri" pitchFamily="34" charset="0"/>
              </a:rPr>
              <a:t> إدارة الأعمال</a:t>
            </a: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600">
                <a:solidFill>
                  <a:srgbClr val="898989"/>
                </a:solidFill>
                <a:latin typeface="Calibri" pitchFamily="34" charset="0"/>
              </a:rPr>
              <a:t>قسم</a:t>
            </a:r>
            <a:r>
              <a:rPr lang="ar-SA" sz="2600">
                <a:solidFill>
                  <a:srgbClr val="898989"/>
                </a:solidFill>
                <a:latin typeface="Calibri" pitchFamily="34" charset="0"/>
              </a:rPr>
              <a:t> نظم المعلومات الإدارية</a:t>
            </a:r>
            <a:endParaRPr lang="en-US" sz="2600">
              <a:solidFill>
                <a:srgbClr val="898989"/>
              </a:solidFill>
              <a:latin typeface="Calibri" pitchFamily="34" charset="0"/>
            </a:endParaRPr>
          </a:p>
        </p:txBody>
      </p:sp>
      <p:grpSp>
        <p:nvGrpSpPr>
          <p:cNvPr id="6152" name="Group 7"/>
          <p:cNvGrpSpPr>
            <a:grpSpLocks/>
          </p:cNvGrpSpPr>
          <p:nvPr/>
        </p:nvGrpSpPr>
        <p:grpSpPr bwMode="auto">
          <a:xfrm>
            <a:off x="6494463" y="1981200"/>
            <a:ext cx="2600325" cy="2524125"/>
            <a:chOff x="5210750" y="1066800"/>
            <a:chExt cx="2976900" cy="3130677"/>
          </a:xfrm>
        </p:grpSpPr>
        <p:sp>
          <p:nvSpPr>
            <p:cNvPr id="9" name="Oval 8"/>
            <p:cNvSpPr/>
            <p:nvPr/>
          </p:nvSpPr>
          <p:spPr>
            <a:xfrm>
              <a:off x="5321611" y="1143591"/>
              <a:ext cx="2767900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6157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Freeform 10"/>
          <p:cNvSpPr/>
          <p:nvPr/>
        </p:nvSpPr>
        <p:spPr>
          <a:xfrm>
            <a:off x="0" y="2667000"/>
            <a:ext cx="6091238" cy="1447800"/>
          </a:xfrm>
          <a:custGeom>
            <a:avLst/>
            <a:gdLst>
              <a:gd name="connsiteX0" fmla="*/ 0 w 6814457"/>
              <a:gd name="connsiteY0" fmla="*/ 723900 h 1447800"/>
              <a:gd name="connsiteX1" fmla="*/ 212026 w 6814457"/>
              <a:gd name="connsiteY1" fmla="*/ 212025 h 1447800"/>
              <a:gd name="connsiteX2" fmla="*/ 723901 w 6814457"/>
              <a:gd name="connsiteY2" fmla="*/ 0 h 1447800"/>
              <a:gd name="connsiteX3" fmla="*/ 6090557 w 6814457"/>
              <a:gd name="connsiteY3" fmla="*/ 0 h 1447800"/>
              <a:gd name="connsiteX4" fmla="*/ 6602432 w 6814457"/>
              <a:gd name="connsiteY4" fmla="*/ 212026 h 1447800"/>
              <a:gd name="connsiteX5" fmla="*/ 6814457 w 6814457"/>
              <a:gd name="connsiteY5" fmla="*/ 723901 h 1447800"/>
              <a:gd name="connsiteX6" fmla="*/ 6814457 w 6814457"/>
              <a:gd name="connsiteY6" fmla="*/ 723900 h 1447800"/>
              <a:gd name="connsiteX7" fmla="*/ 6602431 w 6814457"/>
              <a:gd name="connsiteY7" fmla="*/ 1235775 h 1447800"/>
              <a:gd name="connsiteX8" fmla="*/ 6090556 w 6814457"/>
              <a:gd name="connsiteY8" fmla="*/ 1447800 h 1447800"/>
              <a:gd name="connsiteX9" fmla="*/ 723900 w 6814457"/>
              <a:gd name="connsiteY9" fmla="*/ 1447800 h 1447800"/>
              <a:gd name="connsiteX10" fmla="*/ 212025 w 6814457"/>
              <a:gd name="connsiteY10" fmla="*/ 1235774 h 1447800"/>
              <a:gd name="connsiteX11" fmla="*/ 0 w 6814457"/>
              <a:gd name="connsiteY11" fmla="*/ 723899 h 1447800"/>
              <a:gd name="connsiteX12" fmla="*/ 0 w 6814457"/>
              <a:gd name="connsiteY12" fmla="*/ 723900 h 1447800"/>
              <a:gd name="connsiteX0" fmla="*/ 291192 w 7105649"/>
              <a:gd name="connsiteY0" fmla="*/ 723900 h 1447800"/>
              <a:gd name="connsiteX1" fmla="*/ 1015093 w 7105649"/>
              <a:gd name="connsiteY1" fmla="*/ 0 h 1447800"/>
              <a:gd name="connsiteX2" fmla="*/ 6381749 w 7105649"/>
              <a:gd name="connsiteY2" fmla="*/ 0 h 1447800"/>
              <a:gd name="connsiteX3" fmla="*/ 6893624 w 7105649"/>
              <a:gd name="connsiteY3" fmla="*/ 212026 h 1447800"/>
              <a:gd name="connsiteX4" fmla="*/ 7105649 w 7105649"/>
              <a:gd name="connsiteY4" fmla="*/ 723901 h 1447800"/>
              <a:gd name="connsiteX5" fmla="*/ 7105649 w 7105649"/>
              <a:gd name="connsiteY5" fmla="*/ 723900 h 1447800"/>
              <a:gd name="connsiteX6" fmla="*/ 6893623 w 7105649"/>
              <a:gd name="connsiteY6" fmla="*/ 1235775 h 1447800"/>
              <a:gd name="connsiteX7" fmla="*/ 6381748 w 7105649"/>
              <a:gd name="connsiteY7" fmla="*/ 1447800 h 1447800"/>
              <a:gd name="connsiteX8" fmla="*/ 1015092 w 7105649"/>
              <a:gd name="connsiteY8" fmla="*/ 1447800 h 1447800"/>
              <a:gd name="connsiteX9" fmla="*/ 503217 w 7105649"/>
              <a:gd name="connsiteY9" fmla="*/ 1235774 h 1447800"/>
              <a:gd name="connsiteX10" fmla="*/ 291192 w 7105649"/>
              <a:gd name="connsiteY10" fmla="*/ 723899 h 1447800"/>
              <a:gd name="connsiteX11" fmla="*/ 291192 w 7105649"/>
              <a:gd name="connsiteY11" fmla="*/ 723900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212025 w 6814457"/>
              <a:gd name="connsiteY9" fmla="*/ 1235774 h 1447800"/>
              <a:gd name="connsiteX10" fmla="*/ 0 w 6814457"/>
              <a:gd name="connsiteY10" fmla="*/ 723899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303465 w 6814457"/>
              <a:gd name="connsiteY9" fmla="*/ 1327214 h 1447800"/>
              <a:gd name="connsiteX0" fmla="*/ 420436 w 6510992"/>
              <a:gd name="connsiteY0" fmla="*/ 0 h 1447800"/>
              <a:gd name="connsiteX1" fmla="*/ 5787092 w 6510992"/>
              <a:gd name="connsiteY1" fmla="*/ 0 h 1447800"/>
              <a:gd name="connsiteX2" fmla="*/ 6298967 w 6510992"/>
              <a:gd name="connsiteY2" fmla="*/ 212026 h 1447800"/>
              <a:gd name="connsiteX3" fmla="*/ 6510992 w 6510992"/>
              <a:gd name="connsiteY3" fmla="*/ 723901 h 1447800"/>
              <a:gd name="connsiteX4" fmla="*/ 6510992 w 6510992"/>
              <a:gd name="connsiteY4" fmla="*/ 723900 h 1447800"/>
              <a:gd name="connsiteX5" fmla="*/ 6298966 w 6510992"/>
              <a:gd name="connsiteY5" fmla="*/ 1235775 h 1447800"/>
              <a:gd name="connsiteX6" fmla="*/ 5787091 w 6510992"/>
              <a:gd name="connsiteY6" fmla="*/ 1447800 h 1447800"/>
              <a:gd name="connsiteX7" fmla="*/ 420435 w 6510992"/>
              <a:gd name="connsiteY7" fmla="*/ 1447800 h 1447800"/>
              <a:gd name="connsiteX8" fmla="*/ 0 w 6510992"/>
              <a:gd name="connsiteY8" fmla="*/ 1327214 h 1447800"/>
              <a:gd name="connsiteX0" fmla="*/ 1 w 6090557"/>
              <a:gd name="connsiteY0" fmla="*/ 0 h 1447800"/>
              <a:gd name="connsiteX1" fmla="*/ 5366657 w 6090557"/>
              <a:gd name="connsiteY1" fmla="*/ 0 h 1447800"/>
              <a:gd name="connsiteX2" fmla="*/ 5878532 w 6090557"/>
              <a:gd name="connsiteY2" fmla="*/ 212026 h 1447800"/>
              <a:gd name="connsiteX3" fmla="*/ 6090557 w 6090557"/>
              <a:gd name="connsiteY3" fmla="*/ 723901 h 1447800"/>
              <a:gd name="connsiteX4" fmla="*/ 6090557 w 6090557"/>
              <a:gd name="connsiteY4" fmla="*/ 723900 h 1447800"/>
              <a:gd name="connsiteX5" fmla="*/ 5878531 w 6090557"/>
              <a:gd name="connsiteY5" fmla="*/ 1235775 h 1447800"/>
              <a:gd name="connsiteX6" fmla="*/ 5366656 w 6090557"/>
              <a:gd name="connsiteY6" fmla="*/ 1447800 h 1447800"/>
              <a:gd name="connsiteX7" fmla="*/ 0 w 6090557"/>
              <a:gd name="connsiteY7" fmla="*/ 144780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0557" h="1447800">
                <a:moveTo>
                  <a:pt x="1" y="0"/>
                </a:moveTo>
                <a:lnTo>
                  <a:pt x="5366657" y="0"/>
                </a:lnTo>
                <a:cubicBezTo>
                  <a:pt x="5558647" y="0"/>
                  <a:pt x="5742774" y="76268"/>
                  <a:pt x="5878532" y="212026"/>
                </a:cubicBezTo>
                <a:cubicBezTo>
                  <a:pt x="6014289" y="347784"/>
                  <a:pt x="6090557" y="531911"/>
                  <a:pt x="6090557" y="723901"/>
                </a:cubicBezTo>
                <a:lnTo>
                  <a:pt x="6090557" y="723900"/>
                </a:lnTo>
                <a:cubicBezTo>
                  <a:pt x="6090557" y="915890"/>
                  <a:pt x="6014289" y="1100017"/>
                  <a:pt x="5878531" y="1235775"/>
                </a:cubicBezTo>
                <a:cubicBezTo>
                  <a:pt x="5742773" y="1371533"/>
                  <a:pt x="5558646" y="1447800"/>
                  <a:pt x="5366656" y="1447800"/>
                </a:cubicBezTo>
                <a:lnTo>
                  <a:pt x="0" y="1447800"/>
                </a:ln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54" name="Title 1"/>
          <p:cNvSpPr txBox="1">
            <a:spLocks/>
          </p:cNvSpPr>
          <p:nvPr/>
        </p:nvSpPr>
        <p:spPr bwMode="auto">
          <a:xfrm>
            <a:off x="457200" y="2819400"/>
            <a:ext cx="5105400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lnSpc>
                <a:spcPct val="80000"/>
              </a:lnSpc>
            </a:pPr>
            <a:r>
              <a:rPr lang="ar-SA" sz="3700" b="1" dirty="0" smtClean="0">
                <a:solidFill>
                  <a:srgbClr val="376092"/>
                </a:solidFill>
                <a:latin typeface="AYM Wadiy S_U normal."/>
                <a:cs typeface="Times New Roman" pitchFamily="18" charset="0"/>
              </a:rPr>
              <a:t>النظم المتكاملة للمؤسسات </a:t>
            </a:r>
          </a:p>
          <a:p>
            <a:pPr algn="l">
              <a:lnSpc>
                <a:spcPct val="80000"/>
              </a:lnSpc>
            </a:pPr>
            <a:r>
              <a:rPr lang="ar-SA" sz="2600" b="1" dirty="0" smtClean="0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>د</a:t>
            </a:r>
            <a:r>
              <a:rPr lang="ar-SA" sz="2600" b="1" dirty="0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>. أحمد محمد الشريف</a:t>
            </a:r>
            <a:endParaRPr lang="en-US" sz="2600" b="1" dirty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6155" name="Slide Number Placeholder 10"/>
          <p:cNvSpPr txBox="1">
            <a:spLocks/>
          </p:cNvSpPr>
          <p:nvPr/>
        </p:nvSpPr>
        <p:spPr bwMode="auto">
          <a:xfrm>
            <a:off x="381000" y="6405563"/>
            <a:ext cx="2311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rtl="0"/>
            <a:fld id="{D3AFDE04-9E13-4098-9D71-DE8B5A55B69D}" type="slidenum">
              <a:rPr lang="ar-SA" sz="1200">
                <a:solidFill>
                  <a:schemeClr val="bg1"/>
                </a:solidFill>
                <a:latin typeface="Calibri" pitchFamily="34" charset="0"/>
              </a:rPr>
              <a:pPr rtl="0"/>
              <a:t>1</a:t>
            </a:fld>
            <a:endParaRPr lang="en-US" sz="12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  </a:t>
            </a:r>
            <a:r>
              <a:rPr lang="en-US" sz="3200" dirty="0"/>
              <a:t>Role of Change </a:t>
            </a:r>
            <a:r>
              <a:rPr lang="en-US" sz="3200" dirty="0" smtClean="0"/>
              <a:t>Management   </a:t>
            </a:r>
            <a:r>
              <a:rPr lang="ar-SA" sz="3200" dirty="0" smtClean="0"/>
              <a:t> </a:t>
            </a:r>
            <a:r>
              <a:rPr lang="ar-SA" dirty="0" smtClean="0"/>
              <a:t>دور إدارة التغيير</a:t>
            </a:r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lnSpcReduction="1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يفشل النظام  في أغلب الحالات التي لا تؤخذ فيها عملية إدارة التغيير بعين الاعتبار منذ المراحل الاولى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يجب تكوين رؤية لإدارة التغيير منذ المرحلة الأولى ومن ثم تتم مراجعتها ومراقبتها وتنفيذها باستمرار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يتمثل دور المدراء التنفيذيون  المستخدمين في العمل مع فريق المشروع  وتوجيه فريق التنفيذ فيما يخص كل النشاطات عملية ادارة التغيير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يعتبر دعم الادارة العليا وكذلك مهارات فريق ادارة التغيير عوامل مهمة جدا في انجاح المشروع </a:t>
            </a:r>
          </a:p>
          <a:p>
            <a:pPr marL="0" indent="0" rtl="1"/>
            <a:endParaRPr lang="ar-SA" dirty="0" smtClean="0">
              <a:cs typeface="Arial" pitchFamily="34" charset="0"/>
            </a:endParaRPr>
          </a:p>
          <a:p>
            <a:pPr marL="0" indent="0" rtl="1"/>
            <a:endParaRPr lang="ar-SA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10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18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منهجيات تنفيذ نظم الــ</a:t>
            </a:r>
            <a:r>
              <a:rPr lang="en-US" dirty="0" smtClean="0"/>
              <a:t>ERP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2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الحل الجامع </a:t>
            </a:r>
            <a:r>
              <a:rPr lang="en-US" dirty="0" smtClean="0">
                <a:cs typeface="Arial" pitchFamily="34" charset="0"/>
              </a:rPr>
              <a:t>Total Solution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457200" indent="-457200" rtl="1">
              <a:buFont typeface="Wingdings" pitchFamily="2" charset="2"/>
              <a:buChar char="§"/>
            </a:pPr>
            <a:r>
              <a:rPr lang="ar-SA" dirty="0" smtClean="0">
                <a:cs typeface="Arial" pitchFamily="34" charset="0"/>
              </a:rPr>
              <a:t>المراحل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اقتراح القيمة  </a:t>
            </a:r>
            <a:r>
              <a:rPr lang="en-US" dirty="0" smtClean="0">
                <a:cs typeface="Arial" pitchFamily="34" charset="0"/>
              </a:rPr>
              <a:t>Value Proposition</a:t>
            </a:r>
            <a:r>
              <a:rPr lang="ar-SA" dirty="0" smtClean="0">
                <a:cs typeface="Arial" pitchFamily="34" charset="0"/>
              </a:rPr>
              <a:t>: هل الحل معقول من وجهة نظر الأعمال؟؟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التحقق الواقعي </a:t>
            </a:r>
            <a:r>
              <a:rPr lang="en-US" dirty="0" smtClean="0">
                <a:cs typeface="Arial" pitchFamily="34" charset="0"/>
              </a:rPr>
              <a:t>Reality Check</a:t>
            </a:r>
            <a:r>
              <a:rPr lang="ar-SA" dirty="0" smtClean="0">
                <a:cs typeface="Arial" pitchFamily="34" charset="0"/>
              </a:rPr>
              <a:t>  : هل المنظمة جاهزة ومستعدة للتغيير؟؟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طريقة المحاذاة  </a:t>
            </a:r>
            <a:r>
              <a:rPr lang="en-US" dirty="0" smtClean="0">
                <a:cs typeface="Arial" pitchFamily="34" charset="0"/>
              </a:rPr>
              <a:t>Aligned Approach </a:t>
            </a:r>
            <a:r>
              <a:rPr lang="ar-SA" dirty="0" smtClean="0">
                <a:cs typeface="Arial" pitchFamily="34" charset="0"/>
              </a:rPr>
              <a:t> : تحديد التوقعات الصحيحة فيما يخص القيمة  سواء على المدى القصير أو الطويل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البعد الخاص بنجاح المشروع </a:t>
            </a:r>
            <a:r>
              <a:rPr lang="en-US" dirty="0" smtClean="0">
                <a:cs typeface="Arial" pitchFamily="34" charset="0"/>
              </a:rPr>
              <a:t>Success Dimension</a:t>
            </a:r>
            <a:r>
              <a:rPr lang="ar-SA" dirty="0" smtClean="0">
                <a:cs typeface="Arial" pitchFamily="34" charset="0"/>
              </a:rPr>
              <a:t> : الخليط الصحيح من الأشخاص، المهارات ، الطرق وإدارة الفريق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 تقديم القيمة   </a:t>
            </a:r>
            <a:r>
              <a:rPr lang="en-US" dirty="0" smtClean="0">
                <a:cs typeface="Arial" pitchFamily="34" charset="0"/>
              </a:rPr>
              <a:t>Delivering Value </a:t>
            </a:r>
            <a:r>
              <a:rPr lang="ar-SA" dirty="0" smtClean="0">
                <a:cs typeface="Arial" pitchFamily="34" charset="0"/>
              </a:rPr>
              <a:t> : تقييم النتائج الاحتفال بالنجاح</a:t>
            </a:r>
          </a:p>
          <a:p>
            <a:pPr marL="0" indent="0" rtl="1"/>
            <a:endParaRPr lang="ar-SA" dirty="0" smtClean="0">
              <a:cs typeface="Arial" pitchFamily="34" charset="0"/>
            </a:endParaRPr>
          </a:p>
          <a:p>
            <a:pPr marL="0" indent="0" rtl="1"/>
            <a:endParaRPr lang="ar-SA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11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79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منهجيات تنفيذ نظم الــ</a:t>
            </a:r>
            <a:r>
              <a:rPr lang="en-US" dirty="0" smtClean="0"/>
              <a:t>ERP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85000" lnSpcReduction="1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المسار السريع </a:t>
            </a:r>
            <a:r>
              <a:rPr lang="en-US" dirty="0" smtClean="0">
                <a:cs typeface="Arial" pitchFamily="34" charset="0"/>
              </a:rPr>
              <a:t>Fast Track </a:t>
            </a:r>
            <a:endParaRPr lang="ar-SA" dirty="0" smtClean="0">
              <a:cs typeface="Arial" pitchFamily="34" charset="0"/>
            </a:endParaRPr>
          </a:p>
          <a:p>
            <a:pPr marL="457200" indent="-457200" rtl="1">
              <a:buFont typeface="Wingdings" pitchFamily="2" charset="2"/>
              <a:buChar char="§"/>
            </a:pPr>
            <a:r>
              <a:rPr lang="ar-SA" dirty="0" smtClean="0">
                <a:cs typeface="Arial" pitchFamily="34" charset="0"/>
              </a:rPr>
              <a:t>المراحل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تحديد إطار المشروع والتخطيط </a:t>
            </a:r>
            <a:r>
              <a:rPr lang="en-US" dirty="0" smtClean="0">
                <a:cs typeface="Arial" pitchFamily="34" charset="0"/>
              </a:rPr>
              <a:t> Scoping and Planning </a:t>
            </a:r>
            <a:r>
              <a:rPr lang="ar-SA" dirty="0" smtClean="0">
                <a:cs typeface="Arial" pitchFamily="34" charset="0"/>
              </a:rPr>
              <a:t> : تعريف المشروع وتحديد إطاره تبدأ عملية التخطيط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الرؤية والاستهداف </a:t>
            </a:r>
            <a:r>
              <a:rPr lang="en-US" dirty="0" smtClean="0">
                <a:cs typeface="Arial" pitchFamily="34" charset="0"/>
              </a:rPr>
              <a:t>Visioning and Targeting</a:t>
            </a:r>
            <a:r>
              <a:rPr lang="ar-SA" dirty="0" smtClean="0">
                <a:cs typeface="Arial" pitchFamily="34" charset="0"/>
              </a:rPr>
              <a:t> : تحتاج الى التقييم  يتم تحديد الرؤية والاهداف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إعادة التصميم  </a:t>
            </a:r>
            <a:r>
              <a:rPr lang="en-US" dirty="0" smtClean="0">
                <a:cs typeface="Arial" pitchFamily="34" charset="0"/>
              </a:rPr>
              <a:t> Redesign</a:t>
            </a:r>
            <a:r>
              <a:rPr lang="ar-SA" dirty="0" smtClean="0">
                <a:cs typeface="Arial" pitchFamily="34" charset="0"/>
              </a:rPr>
              <a:t> : تصميم وتطوير البرمجيات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الاعدادات </a:t>
            </a:r>
            <a:r>
              <a:rPr lang="en-US" dirty="0" smtClean="0">
                <a:cs typeface="Arial" pitchFamily="34" charset="0"/>
              </a:rPr>
              <a:t>Configuration</a:t>
            </a:r>
            <a:r>
              <a:rPr lang="ar-SA" dirty="0" smtClean="0">
                <a:cs typeface="Arial" pitchFamily="34" charset="0"/>
              </a:rPr>
              <a:t>   تطوير النظم  التكامل وتخطيط اختبار النظام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الاختبار والتسليم : اختبار التكامل  تسليم النظام والاعمال   </a:t>
            </a:r>
            <a:r>
              <a:rPr lang="en-US" dirty="0" smtClean="0">
                <a:cs typeface="Arial" pitchFamily="34" charset="0"/>
              </a:rPr>
              <a:t>Business and system delivery </a:t>
            </a:r>
            <a:endParaRPr lang="ar-SA" dirty="0" smtClean="0">
              <a:cs typeface="Arial" pitchFamily="34" charset="0"/>
            </a:endParaRPr>
          </a:p>
          <a:p>
            <a:pPr marL="0" indent="0" rtl="1"/>
            <a:endParaRPr lang="ar-SA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12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9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منهجيات تنفيذ نظم الــ</a:t>
            </a:r>
            <a:r>
              <a:rPr lang="en-US" dirty="0" smtClean="0"/>
              <a:t>ERP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85000" lnSpcReduction="2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المسار السريع </a:t>
            </a:r>
            <a:r>
              <a:rPr lang="en-US" dirty="0" smtClean="0">
                <a:cs typeface="Arial" pitchFamily="34" charset="0"/>
              </a:rPr>
              <a:t>Fast Track </a:t>
            </a:r>
            <a:endParaRPr lang="ar-SA" dirty="0" smtClean="0">
              <a:cs typeface="Arial" pitchFamily="34" charset="0"/>
            </a:endParaRPr>
          </a:p>
          <a:p>
            <a:pPr marL="457200" indent="-457200" rtl="1">
              <a:buFont typeface="Wingdings" pitchFamily="2" charset="2"/>
              <a:buChar char="§"/>
            </a:pPr>
            <a:r>
              <a:rPr lang="ar-SA" dirty="0" smtClean="0">
                <a:cs typeface="Arial" pitchFamily="34" charset="0"/>
              </a:rPr>
              <a:t>المجالات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ادارة المشروع ( تنظيم المشروع ، إدارة المخاطر، التخطيط، التواصل، الميزانية، ضمان الجودة)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معمارية تقنية المعلومات (اختيار المعدات والشبكات، التنصيب، العمليات، التصميم، التطوير، التنصيب)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نزاهة النظم والعمليات </a:t>
            </a:r>
            <a:r>
              <a:rPr lang="en-US" dirty="0" smtClean="0">
                <a:cs typeface="Arial" pitchFamily="34" charset="0"/>
              </a:rPr>
              <a:t>Process  and systems integrity  </a:t>
            </a:r>
            <a:r>
              <a:rPr lang="ar-SA" dirty="0" smtClean="0">
                <a:cs typeface="Arial" pitchFamily="34" charset="0"/>
              </a:rPr>
              <a:t>    (الأمن  التحكم والتدقيق </a:t>
            </a:r>
            <a:r>
              <a:rPr lang="en-US" dirty="0" smtClean="0">
                <a:cs typeface="Arial" pitchFamily="34" charset="0"/>
              </a:rPr>
              <a:t>Audit</a:t>
            </a:r>
            <a:r>
              <a:rPr lang="ar-SA" dirty="0" smtClean="0">
                <a:cs typeface="Arial" pitchFamily="34" charset="0"/>
              </a:rPr>
              <a:t> 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الريادة في التغيير </a:t>
            </a:r>
            <a:r>
              <a:rPr lang="en-US" i="1" dirty="0"/>
              <a:t>Change Leadership </a:t>
            </a:r>
            <a:r>
              <a:rPr lang="ar-SA" i="1" dirty="0" smtClean="0"/>
              <a:t>  الريادة الالتزام ،جاهزية التغيير السياسات وتقييم الاداء</a:t>
            </a:r>
          </a:p>
          <a:p>
            <a:pPr marL="457200" indent="-457200" rtl="1">
              <a:buFontTx/>
              <a:buChar char="-"/>
            </a:pPr>
            <a:r>
              <a:rPr lang="ar-SA" i="1" dirty="0" smtClean="0">
                <a:cs typeface="Arial" pitchFamily="34" charset="0"/>
              </a:rPr>
              <a:t>التدريب والتوثيق</a:t>
            </a:r>
            <a:endParaRPr lang="ar-SA" dirty="0" smtClean="0">
              <a:cs typeface="Arial" pitchFamily="34" charset="0"/>
            </a:endParaRPr>
          </a:p>
          <a:p>
            <a:pPr marL="0" indent="0" rtl="1"/>
            <a:endParaRPr lang="ar-SA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13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92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منهجيات تنفيذ نظم الــ</a:t>
            </a:r>
            <a:r>
              <a:rPr lang="en-US" dirty="0" smtClean="0"/>
              <a:t>ERP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2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منهجية ساب السريعة  </a:t>
            </a:r>
            <a:r>
              <a:rPr lang="en-US" dirty="0" smtClean="0">
                <a:cs typeface="Arial" pitchFamily="34" charset="0"/>
              </a:rPr>
              <a:t>Accelerated SAP (ASAP)</a:t>
            </a:r>
            <a:endParaRPr lang="ar-SA" dirty="0" smtClean="0">
              <a:cs typeface="Arial" pitchFamily="34" charset="0"/>
            </a:endParaRP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التحضير للمشروع حيث تشمل التخطيط وتقييم الجاهزية التنظيمية  </a:t>
            </a:r>
            <a:r>
              <a:rPr lang="en-US" dirty="0" smtClean="0">
                <a:cs typeface="Arial" pitchFamily="34" charset="0"/>
              </a:rPr>
              <a:t>Organizational Readiness </a:t>
            </a:r>
            <a:r>
              <a:rPr lang="ar-SA" dirty="0" smtClean="0">
                <a:cs typeface="Arial" pitchFamily="34" charset="0"/>
              </a:rPr>
              <a:t> 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مخطط الأعمال </a:t>
            </a:r>
            <a:r>
              <a:rPr lang="en-US" dirty="0" smtClean="0">
                <a:cs typeface="Arial" pitchFamily="34" charset="0"/>
              </a:rPr>
              <a:t>Business Blueprint</a:t>
            </a:r>
            <a:r>
              <a:rPr lang="ar-SA" dirty="0" smtClean="0">
                <a:cs typeface="Arial" pitchFamily="34" charset="0"/>
              </a:rPr>
              <a:t> يتم تسليم من طرف المهندس مجموعة الأدوات الخاصة بالإجراءات الموجودة بالنظام  </a:t>
            </a:r>
            <a:r>
              <a:rPr lang="en-US" dirty="0" smtClean="0">
                <a:cs typeface="Arial" pitchFamily="34" charset="0"/>
              </a:rPr>
              <a:t>BP’s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التنفيذ  يتم الشروع في خطوات اعدادات النظام وذلك حسب مخطط الاعمال لنظام </a:t>
            </a:r>
            <a:r>
              <a:rPr lang="en-US" dirty="0" smtClean="0">
                <a:cs typeface="Arial" pitchFamily="34" charset="0"/>
              </a:rPr>
              <a:t>R3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التحضير النهائي  حيث يتم ضبط النظام واجراء التعديلات اللازمة </a:t>
            </a:r>
            <a:r>
              <a:rPr lang="en-US" dirty="0" smtClean="0">
                <a:cs typeface="Arial" pitchFamily="34" charset="0"/>
              </a:rPr>
              <a:t>Fine Tuning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القيام بالنظام والشروع في الدعم ويتم تطوير الاجراءات والطرق التقييمية لتقييم فوائد الاستثمار في النظام وذلك بصفة مستمرة</a:t>
            </a:r>
          </a:p>
          <a:p>
            <a:pPr marL="457200" indent="-457200" rtl="1">
              <a:buFontTx/>
              <a:buChar char="-"/>
            </a:pPr>
            <a:endParaRPr lang="ar-SA" dirty="0" smtClean="0">
              <a:cs typeface="Arial" pitchFamily="34" charset="0"/>
            </a:endParaRPr>
          </a:p>
          <a:p>
            <a:pPr marL="0" indent="0" rtl="1"/>
            <a:endParaRPr lang="ar-SA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14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48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منهجية تكامل الاعمال </a:t>
            </a:r>
            <a:r>
              <a:rPr lang="en-US" sz="2400" dirty="0" smtClean="0"/>
              <a:t>Business Integration Methodology</a:t>
            </a:r>
            <a:endParaRPr lang="en-US" sz="2400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1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منهجية تكامل الاعمال  ِ</a:t>
            </a:r>
            <a:r>
              <a:rPr lang="en-US" dirty="0" smtClean="0">
                <a:cs typeface="Arial" pitchFamily="34" charset="0"/>
              </a:rPr>
              <a:t>Accenture)</a:t>
            </a:r>
            <a:r>
              <a:rPr lang="ar-SA" dirty="0" smtClean="0">
                <a:cs typeface="Arial" pitchFamily="34" charset="0"/>
              </a:rPr>
              <a:t> )</a:t>
            </a:r>
          </a:p>
          <a:p>
            <a:pPr marL="0" indent="0" rtl="1"/>
            <a:r>
              <a:rPr lang="ar-SA" dirty="0" smtClean="0">
                <a:cs typeface="Arial" pitchFamily="34" charset="0"/>
              </a:rPr>
              <a:t>-  مرحلة التخطيط وتساعد في تعريف وتحديد الاستراتيجيات المناسبة  وكذلك الاتجاهات لتحقيق الميزات التنافسية للمنظمة وبناء نموذج القيمة للمساهمين </a:t>
            </a:r>
            <a:r>
              <a:rPr lang="en-US" dirty="0"/>
              <a:t>stakeholder </a:t>
            </a:r>
            <a:r>
              <a:rPr lang="en-US" dirty="0" smtClean="0"/>
              <a:t>value</a:t>
            </a:r>
            <a:r>
              <a:rPr lang="ar-SA" dirty="0" smtClean="0"/>
              <a:t>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مرحلة تسليم النظام ويتم خلال هذه المرحلة  ترجمة معمارية الاعمال </a:t>
            </a:r>
            <a:r>
              <a:rPr lang="en-US" dirty="0" smtClean="0">
                <a:cs typeface="Arial" pitchFamily="34" charset="0"/>
              </a:rPr>
              <a:t>Business Architecture</a:t>
            </a:r>
            <a:r>
              <a:rPr lang="ar-SA" dirty="0" smtClean="0">
                <a:cs typeface="Arial" pitchFamily="34" charset="0"/>
              </a:rPr>
              <a:t>  الى قدرة تجارية   </a:t>
            </a:r>
            <a:r>
              <a:rPr lang="en-US" dirty="0" smtClean="0">
                <a:cs typeface="Arial" pitchFamily="34" charset="0"/>
              </a:rPr>
              <a:t>Business Capability</a:t>
            </a:r>
            <a:r>
              <a:rPr lang="ar-SA" dirty="0" smtClean="0">
                <a:cs typeface="Arial" pitchFamily="34" charset="0"/>
              </a:rPr>
              <a:t> 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  مرحلة الادارة  </a:t>
            </a:r>
            <a:r>
              <a:rPr lang="en-US" dirty="0" smtClean="0">
                <a:cs typeface="Arial" pitchFamily="34" charset="0"/>
              </a:rPr>
              <a:t>Managing Phase</a:t>
            </a:r>
            <a:r>
              <a:rPr lang="ar-SA" dirty="0" smtClean="0">
                <a:cs typeface="Arial" pitchFamily="34" charset="0"/>
              </a:rPr>
              <a:t> يتم توجيه وتنسيق نشاطات المراحل السابقة الثلاثة لتحقيق نتائج أحسن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مرحلة التشغيل ويتم تشغيل قدرات الاعمال الجديدة والتي تم العمل عليها في مرحلة التسليم</a:t>
            </a:r>
          </a:p>
          <a:p>
            <a:pPr marL="457200" indent="-457200" rtl="1">
              <a:buFontTx/>
              <a:buChar char="-"/>
            </a:pPr>
            <a:endParaRPr lang="ar-SA" dirty="0" smtClean="0">
              <a:cs typeface="Arial" pitchFamily="34" charset="0"/>
            </a:endParaRPr>
          </a:p>
          <a:p>
            <a:pPr marL="0" indent="0" rtl="1"/>
            <a:endParaRPr lang="ar-SA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15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60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مقارنة دورة حياة تطوير النظم التقليدية والخاصة بنظم الـ</a:t>
            </a:r>
            <a:r>
              <a:rPr lang="en-US" dirty="0" smtClean="0"/>
              <a:t>ERP</a:t>
            </a:r>
            <a:r>
              <a:rPr lang="ar-SA" dirty="0" smtClean="0"/>
              <a:t> </a:t>
            </a:r>
            <a:endParaRPr lang="en-US" sz="24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16</a:t>
            </a:fld>
            <a:endParaRPr lang="en-US" smtClean="0">
              <a:cs typeface="Arial" pitchFamily="34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2167388"/>
              </p:ext>
            </p:extLst>
          </p:nvPr>
        </p:nvGraphicFramePr>
        <p:xfrm>
          <a:off x="381000" y="1600200"/>
          <a:ext cx="9029700" cy="46329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09900"/>
                <a:gridCol w="3009900"/>
                <a:gridCol w="3009900"/>
              </a:tblGrid>
              <a:tr h="80772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دورة</a:t>
                      </a:r>
                      <a:r>
                        <a:rPr lang="ar-SA" baseline="0" dirty="0" smtClean="0"/>
                        <a:t> حياة تطوير النظم التقليدية  </a:t>
                      </a:r>
                      <a:r>
                        <a:rPr lang="en-US" baseline="0" dirty="0" smtClean="0"/>
                        <a:t>SDLC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 smtClean="0"/>
                        <a:t>دورة حياة</a:t>
                      </a:r>
                      <a:r>
                        <a:rPr lang="ar-SA" baseline="0" dirty="0" smtClean="0"/>
                        <a:t> نظم الــ</a:t>
                      </a:r>
                      <a:r>
                        <a:rPr lang="en-US" baseline="0" dirty="0" smtClean="0"/>
                        <a:t>ERP</a:t>
                      </a:r>
                      <a:endParaRPr lang="ar-SA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الهدف </a:t>
                      </a:r>
                      <a:r>
                        <a:rPr lang="en-US" baseline="0" dirty="0" smtClean="0"/>
                        <a:t>Goal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تطوير</a:t>
                      </a:r>
                      <a:r>
                        <a:rPr lang="ar-SA" baseline="0" dirty="0" smtClean="0"/>
                        <a:t> نظام جديد لدعم متطلبات المنظمة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تنفيذ نظام شبه جاهز لدعم متطلبات</a:t>
                      </a:r>
                      <a:r>
                        <a:rPr lang="ar-SA" baseline="0" dirty="0" smtClean="0"/>
                        <a:t> المنظمة</a:t>
                      </a:r>
                      <a:endParaRPr lang="ar-SA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التحليل</a:t>
                      </a:r>
                      <a:r>
                        <a:rPr lang="ar-SA" baseline="0" dirty="0" smtClean="0"/>
                        <a:t> </a:t>
                      </a:r>
                      <a:r>
                        <a:rPr lang="en-US" baseline="0" dirty="0" smtClean="0"/>
                        <a:t>Analysis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تقييم</a:t>
                      </a:r>
                      <a:r>
                        <a:rPr lang="ar-SA" baseline="0" dirty="0" smtClean="0"/>
                        <a:t> حاجة المستخدمين من خلال الملاحظة المقابلات مع المستخدمين وذلك لتحديد مواصفات النظام الجديد 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يتم التحليل</a:t>
                      </a:r>
                      <a:r>
                        <a:rPr lang="ar-SA" baseline="0" dirty="0" smtClean="0"/>
                        <a:t> والتقييم من طرف المورد  للتغييرات اللازمة التي ستطرأ على  إجراءات الاعمال </a:t>
                      </a:r>
                      <a:r>
                        <a:rPr lang="en-US" baseline="0" dirty="0" smtClean="0"/>
                        <a:t>BP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التصميم</a:t>
                      </a:r>
                      <a:r>
                        <a:rPr lang="ar-SA" baseline="0" dirty="0" smtClean="0"/>
                        <a:t>    </a:t>
                      </a:r>
                      <a:r>
                        <a:rPr lang="en-US" baseline="0" dirty="0" smtClean="0"/>
                        <a:t>Design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تطوير معمارية</a:t>
                      </a:r>
                      <a:r>
                        <a:rPr lang="ar-SA" baseline="0" dirty="0" smtClean="0"/>
                        <a:t> جديدة للنظام والواجهات الخاصة بالمستخدمين وكذلك أدوات إنشاء التقارير</a:t>
                      </a:r>
                      <a:r>
                        <a:rPr lang="en-US" baseline="0" dirty="0" smtClean="0"/>
                        <a:t>Reporting Tools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التنصيب والتخصيص</a:t>
                      </a:r>
                      <a:r>
                        <a:rPr lang="ar-SA" baseline="0" dirty="0" smtClean="0"/>
                        <a:t>  </a:t>
                      </a:r>
                      <a:r>
                        <a:rPr lang="en-US" baseline="0" dirty="0" smtClean="0"/>
                        <a:t>Installation and Customization</a:t>
                      </a:r>
                      <a:r>
                        <a:rPr lang="ar-SA" baseline="0" dirty="0" smtClean="0"/>
                        <a:t> لنظام الـ</a:t>
                      </a:r>
                      <a:r>
                        <a:rPr lang="en-US" baseline="0" dirty="0" smtClean="0"/>
                        <a:t>ERP</a:t>
                      </a:r>
                      <a:r>
                        <a:rPr lang="ar-SA" baseline="0" dirty="0" smtClean="0"/>
                        <a:t> وترحيل البيانات وكذلك استراتيجيات ادارة التغيير </a:t>
                      </a:r>
                      <a:endParaRPr lang="ar-SA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التنفيذ</a:t>
                      </a:r>
                      <a:r>
                        <a:rPr lang="ar-SA" baseline="0" dirty="0" smtClean="0"/>
                        <a:t>   </a:t>
                      </a:r>
                      <a:r>
                        <a:rPr lang="en-US" baseline="0" dirty="0" smtClean="0"/>
                        <a:t>Implementation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اقتناء</a:t>
                      </a:r>
                      <a:r>
                        <a:rPr lang="ar-SA" baseline="0" dirty="0" smtClean="0"/>
                        <a:t> المعدات والبرمجيات وتطوير التطبيقات والتنصيب واختبار النظام وتدريب المستخدمين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القيام</a:t>
                      </a:r>
                      <a:r>
                        <a:rPr lang="ar-SA" baseline="0" dirty="0" smtClean="0"/>
                        <a:t> بالنظام </a:t>
                      </a:r>
                      <a:r>
                        <a:rPr lang="en-US" baseline="0" dirty="0" smtClean="0"/>
                        <a:t>“Go Live” </a:t>
                      </a:r>
                      <a:r>
                        <a:rPr lang="ar-SA" baseline="0" dirty="0" smtClean="0"/>
                        <a:t> التحول وتسليم النظام للمستخدمين وتدريب الموظفين والتحول الى البيئة الجديدة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468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مقارنة دورة حياة تطوير النظم التقليدية والخاصة بنظم الـ</a:t>
            </a:r>
            <a:r>
              <a:rPr lang="en-US" dirty="0" smtClean="0"/>
              <a:t>ERP</a:t>
            </a:r>
            <a:r>
              <a:rPr lang="ar-SA" dirty="0" smtClean="0"/>
              <a:t> </a:t>
            </a:r>
            <a:endParaRPr lang="en-US" sz="24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17</a:t>
            </a:fld>
            <a:endParaRPr lang="en-US" smtClean="0">
              <a:cs typeface="Arial" pitchFamily="34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5188776"/>
              </p:ext>
            </p:extLst>
          </p:nvPr>
        </p:nvGraphicFramePr>
        <p:xfrm>
          <a:off x="381000" y="1600200"/>
          <a:ext cx="9029700" cy="4145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09900"/>
                <a:gridCol w="3009900"/>
                <a:gridCol w="3009900"/>
              </a:tblGrid>
              <a:tr h="80772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دورة</a:t>
                      </a:r>
                      <a:r>
                        <a:rPr lang="ar-SA" baseline="0" dirty="0" smtClean="0"/>
                        <a:t> حياة تطوير النظم التقليدية  </a:t>
                      </a:r>
                      <a:r>
                        <a:rPr lang="en-US" baseline="0" dirty="0" smtClean="0"/>
                        <a:t>SDLC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 smtClean="0"/>
                        <a:t>دورة حياة</a:t>
                      </a:r>
                      <a:r>
                        <a:rPr lang="ar-SA" baseline="0" dirty="0" smtClean="0"/>
                        <a:t> نظم الــ</a:t>
                      </a:r>
                      <a:r>
                        <a:rPr lang="en-US" baseline="0" dirty="0" smtClean="0"/>
                        <a:t>ERP</a:t>
                      </a:r>
                      <a:endParaRPr lang="ar-SA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دور الاستشاريين   </a:t>
                      </a:r>
                      <a:r>
                        <a:rPr lang="en-US" dirty="0" smtClean="0"/>
                        <a:t>Consultant role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الدعم الفني خلال مرحلة التصميم</a:t>
                      </a:r>
                      <a:r>
                        <a:rPr lang="ar-SA" baseline="0" dirty="0" smtClean="0"/>
                        <a:t> والتنفيذ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ادارة</a:t>
                      </a:r>
                      <a:r>
                        <a:rPr lang="ar-SA" baseline="0" dirty="0" smtClean="0"/>
                        <a:t> التغيير وتغيير الاجراءات والدعم الفني من البداية الى نهاية المشروع</a:t>
                      </a:r>
                      <a:endParaRPr lang="ar-SA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دور الادارة   </a:t>
                      </a:r>
                      <a:r>
                        <a:rPr lang="en-US" dirty="0" smtClean="0"/>
                        <a:t>Management Role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اشراف</a:t>
                      </a:r>
                      <a:r>
                        <a:rPr lang="ar-SA" baseline="0" dirty="0" smtClean="0"/>
                        <a:t> محدود والدعم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الاشراف</a:t>
                      </a:r>
                      <a:r>
                        <a:rPr lang="ar-SA" baseline="0" dirty="0" smtClean="0"/>
                        <a:t> الكامل والشامل والتدخل خاصة في ادارة التغيير</a:t>
                      </a:r>
                      <a:endParaRPr lang="ar-SA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دور المستخدم النهائي </a:t>
                      </a:r>
                      <a:r>
                        <a:rPr lang="en-US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انشاء مجموعة واحدة</a:t>
                      </a:r>
                      <a:r>
                        <a:rPr lang="ar-SA" baseline="0" dirty="0" smtClean="0"/>
                        <a:t> ل</a:t>
                      </a:r>
                      <a:r>
                        <a:rPr lang="ar-SA" dirty="0" smtClean="0"/>
                        <a:t>تزويد</a:t>
                      </a:r>
                      <a:r>
                        <a:rPr lang="ar-SA" baseline="0" dirty="0" smtClean="0"/>
                        <a:t> الفريق بالمدخلات خلال مختلف المراحل وخاصة في مرحلة التنفيذ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عدة مجموعات مثل المدراء التنفيذيون والمستخدمون</a:t>
                      </a:r>
                      <a:r>
                        <a:rPr lang="ar-SA" baseline="0" dirty="0" smtClean="0"/>
                        <a:t> المتقدمون  </a:t>
                      </a:r>
                      <a:r>
                        <a:rPr lang="en-US" baseline="0" dirty="0" smtClean="0"/>
                        <a:t>Advanced users </a:t>
                      </a:r>
                      <a:r>
                        <a:rPr lang="ar-SA" baseline="0" dirty="0" smtClean="0"/>
                        <a:t>  ومستخدمي الخدمات الذاتية  ا</a:t>
                      </a:r>
                      <a:endParaRPr lang="ar-SA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دور العمليات </a:t>
                      </a:r>
                      <a:r>
                        <a:rPr lang="en-US" dirty="0" smtClean="0"/>
                        <a:t>Operations</a:t>
                      </a:r>
                      <a:r>
                        <a:rPr lang="ar-SA" dirty="0" smtClean="0"/>
                        <a:t> 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صيانة وترقية</a:t>
                      </a:r>
                      <a:r>
                        <a:rPr lang="ar-SA" baseline="0" dirty="0" smtClean="0"/>
                        <a:t> النظام وتقديم الدعم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صيانة وترقية</a:t>
                      </a:r>
                      <a:r>
                        <a:rPr lang="ar-SA" baseline="0" dirty="0" smtClean="0"/>
                        <a:t> النظام ومراقبة استراتيجية ادارة التغيير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901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ادارة المشروع</a:t>
            </a:r>
            <a:endParaRPr lang="en-US" sz="2400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85000" lnSpcReduction="1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وجوب وجود خطة واضحة للمشروع  وكذلك هيكل للتقارير  </a:t>
            </a:r>
            <a:r>
              <a:rPr lang="en-US" dirty="0" smtClean="0">
                <a:cs typeface="Arial" pitchFamily="34" charset="0"/>
              </a:rPr>
              <a:t>Reporting Structure</a:t>
            </a:r>
            <a:r>
              <a:rPr lang="ar-SA" dirty="0" smtClean="0">
                <a:cs typeface="Arial" pitchFamily="34" charset="0"/>
              </a:rPr>
              <a:t>   وذلك للتأكد بأن المشروع يلقى الاهتمام الضروري لنجاحه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يجب على صاحب المشروع  الذي يتمثل في لجنة التسيير والتوجيه  </a:t>
            </a:r>
            <a:r>
              <a:rPr lang="en-US" dirty="0" smtClean="0">
                <a:cs typeface="Arial" pitchFamily="34" charset="0"/>
              </a:rPr>
              <a:t>Steering Committee</a:t>
            </a:r>
            <a:r>
              <a:rPr lang="ar-SA" dirty="0" smtClean="0">
                <a:cs typeface="Arial" pitchFamily="34" charset="0"/>
              </a:rPr>
              <a:t> تطوير سلم إداري </a:t>
            </a:r>
            <a:r>
              <a:rPr lang="en-US" dirty="0" smtClean="0">
                <a:cs typeface="Arial" pitchFamily="34" charset="0"/>
              </a:rPr>
              <a:t>hierarchy</a:t>
            </a:r>
            <a:r>
              <a:rPr lang="ar-SA" dirty="0" smtClean="0">
                <a:cs typeface="Arial" pitchFamily="34" charset="0"/>
              </a:rPr>
              <a:t> والمسئوليات المناطة بمختلف الاشخاص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تتوفر في عدة منظمات فريق لإدارة المشاريع على مستوى تقنية المعلومات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يتكون الفريق الفني والوظيفي </a:t>
            </a:r>
            <a:r>
              <a:rPr lang="en-US" dirty="0" smtClean="0">
                <a:cs typeface="Arial" pitchFamily="34" charset="0"/>
              </a:rPr>
              <a:t>Functional </a:t>
            </a:r>
            <a:r>
              <a:rPr lang="ar-SA" dirty="0" smtClean="0">
                <a:cs typeface="Arial" pitchFamily="34" charset="0"/>
              </a:rPr>
              <a:t>  وفريق ادارة التغيير من الموظفين من مختلف الاقسام وكذلك من موظفين جدد يتم استقطابهم وكذلك الاستشاريون</a:t>
            </a:r>
          </a:p>
          <a:p>
            <a:pPr marL="457200" indent="-457200" rtl="1">
              <a:buFont typeface="Wingdings" pitchFamily="2" charset="2"/>
              <a:buChar char="ü"/>
            </a:pPr>
            <a:endParaRPr lang="ar-SA" dirty="0" smtClean="0">
              <a:cs typeface="Arial" pitchFamily="34" charset="0"/>
            </a:endParaRPr>
          </a:p>
          <a:p>
            <a:pPr marL="0" indent="0" rtl="1"/>
            <a:r>
              <a:rPr lang="ar-SA" dirty="0" smtClean="0">
                <a:cs typeface="Arial" pitchFamily="34" charset="0"/>
              </a:rPr>
              <a:t>-</a:t>
            </a:r>
          </a:p>
          <a:p>
            <a:pPr marL="0" indent="0" rtl="1"/>
            <a:endParaRPr lang="ar-SA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18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0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ادارة المشروع</a:t>
            </a:r>
            <a:endParaRPr lang="en-US" sz="24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19</a:t>
            </a:fld>
            <a:endParaRPr lang="en-US" smtClean="0">
              <a:cs typeface="Arial" pitchFamily="34" charset="0"/>
            </a:endParaRPr>
          </a:p>
        </p:txBody>
      </p:sp>
      <p:pic>
        <p:nvPicPr>
          <p:cNvPr id="6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8750" y="1629569"/>
            <a:ext cx="7048500" cy="4467225"/>
          </a:xfrm>
          <a:noFill/>
        </p:spPr>
      </p:pic>
      <p:sp>
        <p:nvSpPr>
          <p:cNvPr id="4" name="Rectangle 3"/>
          <p:cNvSpPr/>
          <p:nvPr/>
        </p:nvSpPr>
        <p:spPr>
          <a:xfrm>
            <a:off x="914400" y="1611868"/>
            <a:ext cx="2672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4-8 Project Organization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0137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المحاضرة الخامسة</a:t>
            </a:r>
            <a:endParaRPr lang="en-US" dirty="0" smtClean="0"/>
          </a:p>
        </p:txBody>
      </p:sp>
      <p:sp>
        <p:nvSpPr>
          <p:cNvPr id="7171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دورة حياة  </a:t>
            </a:r>
            <a:r>
              <a:rPr lang="ar-SA" smtClean="0"/>
              <a:t>تطوير النظم 2</a:t>
            </a:r>
            <a:endParaRPr lang="ar-SA" dirty="0" smtClean="0"/>
          </a:p>
          <a:p>
            <a:pPr>
              <a:lnSpc>
                <a:spcPct val="90000"/>
              </a:lnSpc>
            </a:pPr>
            <a:r>
              <a:rPr lang="en-US" b="1" dirty="0"/>
              <a:t>DEVELOPMENT LIFE CYCLE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0E35637-70D7-4D8A-8261-64A210B08462}" type="slidenum">
              <a:rPr lang="ar-SA" smtClean="0">
                <a:cs typeface="Arial" pitchFamily="34" charset="0"/>
              </a:rPr>
              <a:pPr/>
              <a:t>2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328568E0-5893-4E52-8555-1DEE66EC7C2E}" type="slidenum">
              <a:rPr lang="ar-SA" smtClean="0">
                <a:cs typeface="Arial" pitchFamily="34" charset="0"/>
              </a:rPr>
              <a:pPr/>
              <a:t>20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38916" name="Group 5"/>
          <p:cNvGrpSpPr>
            <a:grpSpLocks/>
          </p:cNvGrpSpPr>
          <p:nvPr/>
        </p:nvGrpSpPr>
        <p:grpSpPr bwMode="auto">
          <a:xfrm>
            <a:off x="5181600" y="1981200"/>
            <a:ext cx="2600325" cy="2524125"/>
            <a:chOff x="5210750" y="1066800"/>
            <a:chExt cx="2976900" cy="3130677"/>
          </a:xfrm>
        </p:grpSpPr>
        <p:sp>
          <p:nvSpPr>
            <p:cNvPr id="7" name="Oval 6"/>
            <p:cNvSpPr/>
            <p:nvPr/>
          </p:nvSpPr>
          <p:spPr>
            <a:xfrm>
              <a:off x="5321612" y="1143591"/>
              <a:ext cx="2767899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38920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917" name="Rectangle 8"/>
          <p:cNvSpPr>
            <a:spLocks noChangeArrowheads="1"/>
          </p:cNvSpPr>
          <p:nvPr/>
        </p:nvSpPr>
        <p:spPr bwMode="auto">
          <a:xfrm>
            <a:off x="2362200" y="3352800"/>
            <a:ext cx="2819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ar-EG" sz="7200">
                <a:solidFill>
                  <a:schemeClr val="bg1"/>
                </a:solidFill>
                <a:latin typeface="Calibri" pitchFamily="34" charset="0"/>
              </a:rPr>
              <a:t>بحمد الله</a:t>
            </a:r>
            <a:endParaRPr lang="en-US" sz="7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8918" name="Freeform 6"/>
          <p:cNvSpPr>
            <a:spLocks noEditPoints="1"/>
          </p:cNvSpPr>
          <p:nvPr/>
        </p:nvSpPr>
        <p:spPr bwMode="auto">
          <a:xfrm>
            <a:off x="2362200" y="2209800"/>
            <a:ext cx="2689225" cy="1236663"/>
          </a:xfrm>
          <a:custGeom>
            <a:avLst/>
            <a:gdLst>
              <a:gd name="T0" fmla="*/ 2147483647 w 1687"/>
              <a:gd name="T1" fmla="*/ 2147483647 h 775"/>
              <a:gd name="T2" fmla="*/ 2147483647 w 1687"/>
              <a:gd name="T3" fmla="*/ 2147483647 h 775"/>
              <a:gd name="T4" fmla="*/ 2147483647 w 1687"/>
              <a:gd name="T5" fmla="*/ 2147483647 h 775"/>
              <a:gd name="T6" fmla="*/ 2147483647 w 1687"/>
              <a:gd name="T7" fmla="*/ 2147483647 h 775"/>
              <a:gd name="T8" fmla="*/ 2147483647 w 1687"/>
              <a:gd name="T9" fmla="*/ 2147483647 h 775"/>
              <a:gd name="T10" fmla="*/ 2147483647 w 1687"/>
              <a:gd name="T11" fmla="*/ 2147483647 h 775"/>
              <a:gd name="T12" fmla="*/ 2147483647 w 1687"/>
              <a:gd name="T13" fmla="*/ 2147483647 h 775"/>
              <a:gd name="T14" fmla="*/ 2147483647 w 1687"/>
              <a:gd name="T15" fmla="*/ 2147483647 h 775"/>
              <a:gd name="T16" fmla="*/ 2147483647 w 1687"/>
              <a:gd name="T17" fmla="*/ 2147483647 h 775"/>
              <a:gd name="T18" fmla="*/ 2147483647 w 1687"/>
              <a:gd name="T19" fmla="*/ 2147483647 h 775"/>
              <a:gd name="T20" fmla="*/ 2147483647 w 1687"/>
              <a:gd name="T21" fmla="*/ 2147483647 h 775"/>
              <a:gd name="T22" fmla="*/ 0 w 1687"/>
              <a:gd name="T23" fmla="*/ 2147483647 h 775"/>
              <a:gd name="T24" fmla="*/ 2147483647 w 1687"/>
              <a:gd name="T25" fmla="*/ 2147483647 h 775"/>
              <a:gd name="T26" fmla="*/ 2147483647 w 1687"/>
              <a:gd name="T27" fmla="*/ 2147483647 h 775"/>
              <a:gd name="T28" fmla="*/ 2147483647 w 1687"/>
              <a:gd name="T29" fmla="*/ 2147483647 h 775"/>
              <a:gd name="T30" fmla="*/ 2147483647 w 1687"/>
              <a:gd name="T31" fmla="*/ 2147483647 h 775"/>
              <a:gd name="T32" fmla="*/ 2147483647 w 1687"/>
              <a:gd name="T33" fmla="*/ 2147483647 h 775"/>
              <a:gd name="T34" fmla="*/ 2147483647 w 1687"/>
              <a:gd name="T35" fmla="*/ 2147483647 h 775"/>
              <a:gd name="T36" fmla="*/ 2147483647 w 1687"/>
              <a:gd name="T37" fmla="*/ 2147483647 h 775"/>
              <a:gd name="T38" fmla="*/ 2147483647 w 1687"/>
              <a:gd name="T39" fmla="*/ 2147483647 h 775"/>
              <a:gd name="T40" fmla="*/ 2147483647 w 1687"/>
              <a:gd name="T41" fmla="*/ 2147483647 h 775"/>
              <a:gd name="T42" fmla="*/ 2147483647 w 1687"/>
              <a:gd name="T43" fmla="*/ 2147483647 h 775"/>
              <a:gd name="T44" fmla="*/ 2147483647 w 1687"/>
              <a:gd name="T45" fmla="*/ 2147483647 h 775"/>
              <a:gd name="T46" fmla="*/ 2147483647 w 1687"/>
              <a:gd name="T47" fmla="*/ 2147483647 h 775"/>
              <a:gd name="T48" fmla="*/ 2147483647 w 1687"/>
              <a:gd name="T49" fmla="*/ 2147483647 h 775"/>
              <a:gd name="T50" fmla="*/ 2147483647 w 1687"/>
              <a:gd name="T51" fmla="*/ 2147483647 h 775"/>
              <a:gd name="T52" fmla="*/ 2147483647 w 1687"/>
              <a:gd name="T53" fmla="*/ 2147483647 h 775"/>
              <a:gd name="T54" fmla="*/ 2147483647 w 1687"/>
              <a:gd name="T55" fmla="*/ 2147483647 h 775"/>
              <a:gd name="T56" fmla="*/ 2147483647 w 1687"/>
              <a:gd name="T57" fmla="*/ 2147483647 h 775"/>
              <a:gd name="T58" fmla="*/ 2147483647 w 1687"/>
              <a:gd name="T59" fmla="*/ 2147483647 h 775"/>
              <a:gd name="T60" fmla="*/ 2147483647 w 1687"/>
              <a:gd name="T61" fmla="*/ 2147483647 h 775"/>
              <a:gd name="T62" fmla="*/ 2147483647 w 1687"/>
              <a:gd name="T63" fmla="*/ 2147483647 h 775"/>
              <a:gd name="T64" fmla="*/ 2147483647 w 1687"/>
              <a:gd name="T65" fmla="*/ 2147483647 h 775"/>
              <a:gd name="T66" fmla="*/ 2147483647 w 1687"/>
              <a:gd name="T67" fmla="*/ 2147483647 h 775"/>
              <a:gd name="T68" fmla="*/ 2147483647 w 1687"/>
              <a:gd name="T69" fmla="*/ 2147483647 h 775"/>
              <a:gd name="T70" fmla="*/ 2147483647 w 1687"/>
              <a:gd name="T71" fmla="*/ 2147483647 h 775"/>
              <a:gd name="T72" fmla="*/ 2147483647 w 1687"/>
              <a:gd name="T73" fmla="*/ 2147483647 h 775"/>
              <a:gd name="T74" fmla="*/ 2147483647 w 1687"/>
              <a:gd name="T75" fmla="*/ 2147483647 h 775"/>
              <a:gd name="T76" fmla="*/ 2147483647 w 1687"/>
              <a:gd name="T77" fmla="*/ 2147483647 h 775"/>
              <a:gd name="T78" fmla="*/ 2147483647 w 1687"/>
              <a:gd name="T79" fmla="*/ 2147483647 h 775"/>
              <a:gd name="T80" fmla="*/ 2147483647 w 1687"/>
              <a:gd name="T81" fmla="*/ 2147483647 h 775"/>
              <a:gd name="T82" fmla="*/ 2147483647 w 1687"/>
              <a:gd name="T83" fmla="*/ 2147483647 h 775"/>
              <a:gd name="T84" fmla="*/ 2147483647 w 1687"/>
              <a:gd name="T85" fmla="*/ 2147483647 h 775"/>
              <a:gd name="T86" fmla="*/ 2147483647 w 1687"/>
              <a:gd name="T87" fmla="*/ 2147483647 h 775"/>
              <a:gd name="T88" fmla="*/ 2147483647 w 1687"/>
              <a:gd name="T89" fmla="*/ 2147483647 h 775"/>
              <a:gd name="T90" fmla="*/ 2147483647 w 1687"/>
              <a:gd name="T91" fmla="*/ 2147483647 h 775"/>
              <a:gd name="T92" fmla="*/ 2147483647 w 1687"/>
              <a:gd name="T93" fmla="*/ 2147483647 h 775"/>
              <a:gd name="T94" fmla="*/ 2147483647 w 1687"/>
              <a:gd name="T95" fmla="*/ 2147483647 h 775"/>
              <a:gd name="T96" fmla="*/ 2147483647 w 1687"/>
              <a:gd name="T97" fmla="*/ 2147483647 h 775"/>
              <a:gd name="T98" fmla="*/ 2147483647 w 1687"/>
              <a:gd name="T99" fmla="*/ 2147483647 h 775"/>
              <a:gd name="T100" fmla="*/ 2147483647 w 1687"/>
              <a:gd name="T101" fmla="*/ 2147483647 h 775"/>
              <a:gd name="T102" fmla="*/ 2147483647 w 1687"/>
              <a:gd name="T103" fmla="*/ 2147483647 h 775"/>
              <a:gd name="T104" fmla="*/ 2147483647 w 1687"/>
              <a:gd name="T105" fmla="*/ 2147483647 h 775"/>
              <a:gd name="T106" fmla="*/ 2147483647 w 1687"/>
              <a:gd name="T107" fmla="*/ 2147483647 h 775"/>
              <a:gd name="T108" fmla="*/ 2147483647 w 1687"/>
              <a:gd name="T109" fmla="*/ 2147483647 h 775"/>
              <a:gd name="T110" fmla="*/ 2147483647 w 1687"/>
              <a:gd name="T111" fmla="*/ 2147483647 h 775"/>
              <a:gd name="T112" fmla="*/ 2147483647 w 1687"/>
              <a:gd name="T113" fmla="*/ 2147483647 h 775"/>
              <a:gd name="T114" fmla="*/ 2147483647 w 1687"/>
              <a:gd name="T115" fmla="*/ 2147483647 h 775"/>
              <a:gd name="T116" fmla="*/ 2147483647 w 1687"/>
              <a:gd name="T117" fmla="*/ 2147483647 h 775"/>
              <a:gd name="T118" fmla="*/ 2147483647 w 1687"/>
              <a:gd name="T119" fmla="*/ 2147483647 h 775"/>
              <a:gd name="T120" fmla="*/ 2147483647 w 1687"/>
              <a:gd name="T121" fmla="*/ 2147483647 h 775"/>
              <a:gd name="T122" fmla="*/ 2147483647 w 1687"/>
              <a:gd name="T123" fmla="*/ 2147483647 h 7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687"/>
              <a:gd name="T187" fmla="*/ 0 h 775"/>
              <a:gd name="T188" fmla="*/ 1687 w 1687"/>
              <a:gd name="T189" fmla="*/ 775 h 77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687" h="775">
                <a:moveTo>
                  <a:pt x="1374" y="74"/>
                </a:moveTo>
                <a:lnTo>
                  <a:pt x="1308" y="141"/>
                </a:lnTo>
                <a:lnTo>
                  <a:pt x="1248" y="80"/>
                </a:lnTo>
                <a:lnTo>
                  <a:pt x="1177" y="152"/>
                </a:lnTo>
                <a:lnTo>
                  <a:pt x="1100" y="75"/>
                </a:lnTo>
                <a:lnTo>
                  <a:pt x="1169" y="8"/>
                </a:lnTo>
                <a:lnTo>
                  <a:pt x="1229" y="68"/>
                </a:lnTo>
                <a:lnTo>
                  <a:pt x="1298" y="0"/>
                </a:lnTo>
                <a:lnTo>
                  <a:pt x="1374" y="74"/>
                </a:lnTo>
                <a:close/>
                <a:moveTo>
                  <a:pt x="1687" y="612"/>
                </a:moveTo>
                <a:lnTo>
                  <a:pt x="1686" y="635"/>
                </a:lnTo>
                <a:lnTo>
                  <a:pt x="1683" y="657"/>
                </a:lnTo>
                <a:lnTo>
                  <a:pt x="1677" y="678"/>
                </a:lnTo>
                <a:lnTo>
                  <a:pt x="1669" y="698"/>
                </a:lnTo>
                <a:lnTo>
                  <a:pt x="1656" y="723"/>
                </a:lnTo>
                <a:lnTo>
                  <a:pt x="1649" y="731"/>
                </a:lnTo>
                <a:lnTo>
                  <a:pt x="1641" y="739"/>
                </a:lnTo>
                <a:lnTo>
                  <a:pt x="1633" y="745"/>
                </a:lnTo>
                <a:lnTo>
                  <a:pt x="1623" y="750"/>
                </a:lnTo>
                <a:lnTo>
                  <a:pt x="1603" y="753"/>
                </a:lnTo>
                <a:lnTo>
                  <a:pt x="1583" y="751"/>
                </a:lnTo>
                <a:lnTo>
                  <a:pt x="1561" y="743"/>
                </a:lnTo>
                <a:lnTo>
                  <a:pt x="1542" y="731"/>
                </a:lnTo>
                <a:lnTo>
                  <a:pt x="1523" y="715"/>
                </a:lnTo>
                <a:lnTo>
                  <a:pt x="1504" y="695"/>
                </a:lnTo>
                <a:lnTo>
                  <a:pt x="1488" y="672"/>
                </a:lnTo>
                <a:lnTo>
                  <a:pt x="1474" y="646"/>
                </a:lnTo>
                <a:lnTo>
                  <a:pt x="1462" y="619"/>
                </a:lnTo>
                <a:lnTo>
                  <a:pt x="1425" y="640"/>
                </a:lnTo>
                <a:lnTo>
                  <a:pt x="1387" y="660"/>
                </a:lnTo>
                <a:lnTo>
                  <a:pt x="1346" y="678"/>
                </a:lnTo>
                <a:lnTo>
                  <a:pt x="1305" y="694"/>
                </a:lnTo>
                <a:lnTo>
                  <a:pt x="1251" y="710"/>
                </a:lnTo>
                <a:lnTo>
                  <a:pt x="1198" y="722"/>
                </a:lnTo>
                <a:lnTo>
                  <a:pt x="1146" y="729"/>
                </a:lnTo>
                <a:lnTo>
                  <a:pt x="1095" y="731"/>
                </a:lnTo>
                <a:lnTo>
                  <a:pt x="1060" y="728"/>
                </a:lnTo>
                <a:lnTo>
                  <a:pt x="1025" y="719"/>
                </a:lnTo>
                <a:lnTo>
                  <a:pt x="1008" y="711"/>
                </a:lnTo>
                <a:lnTo>
                  <a:pt x="991" y="702"/>
                </a:lnTo>
                <a:lnTo>
                  <a:pt x="974" y="691"/>
                </a:lnTo>
                <a:lnTo>
                  <a:pt x="957" y="678"/>
                </a:lnTo>
                <a:lnTo>
                  <a:pt x="929" y="653"/>
                </a:lnTo>
                <a:lnTo>
                  <a:pt x="908" y="627"/>
                </a:lnTo>
                <a:lnTo>
                  <a:pt x="900" y="615"/>
                </a:lnTo>
                <a:lnTo>
                  <a:pt x="895" y="603"/>
                </a:lnTo>
                <a:lnTo>
                  <a:pt x="889" y="577"/>
                </a:lnTo>
                <a:lnTo>
                  <a:pt x="780" y="628"/>
                </a:lnTo>
                <a:lnTo>
                  <a:pt x="659" y="683"/>
                </a:lnTo>
                <a:lnTo>
                  <a:pt x="603" y="706"/>
                </a:lnTo>
                <a:lnTo>
                  <a:pt x="552" y="724"/>
                </a:lnTo>
                <a:lnTo>
                  <a:pt x="481" y="746"/>
                </a:lnTo>
                <a:lnTo>
                  <a:pt x="415" y="762"/>
                </a:lnTo>
                <a:lnTo>
                  <a:pt x="355" y="772"/>
                </a:lnTo>
                <a:lnTo>
                  <a:pt x="302" y="775"/>
                </a:lnTo>
                <a:lnTo>
                  <a:pt x="268" y="774"/>
                </a:lnTo>
                <a:lnTo>
                  <a:pt x="236" y="772"/>
                </a:lnTo>
                <a:lnTo>
                  <a:pt x="206" y="769"/>
                </a:lnTo>
                <a:lnTo>
                  <a:pt x="178" y="764"/>
                </a:lnTo>
                <a:lnTo>
                  <a:pt x="153" y="758"/>
                </a:lnTo>
                <a:lnTo>
                  <a:pt x="129" y="751"/>
                </a:lnTo>
                <a:lnTo>
                  <a:pt x="107" y="741"/>
                </a:lnTo>
                <a:lnTo>
                  <a:pt x="88" y="731"/>
                </a:lnTo>
                <a:lnTo>
                  <a:pt x="68" y="717"/>
                </a:lnTo>
                <a:lnTo>
                  <a:pt x="50" y="701"/>
                </a:lnTo>
                <a:lnTo>
                  <a:pt x="35" y="681"/>
                </a:lnTo>
                <a:lnTo>
                  <a:pt x="22" y="661"/>
                </a:lnTo>
                <a:lnTo>
                  <a:pt x="12" y="639"/>
                </a:lnTo>
                <a:lnTo>
                  <a:pt x="8" y="626"/>
                </a:lnTo>
                <a:lnTo>
                  <a:pt x="5" y="613"/>
                </a:lnTo>
                <a:lnTo>
                  <a:pt x="1" y="587"/>
                </a:lnTo>
                <a:lnTo>
                  <a:pt x="0" y="558"/>
                </a:lnTo>
                <a:lnTo>
                  <a:pt x="2" y="523"/>
                </a:lnTo>
                <a:lnTo>
                  <a:pt x="6" y="491"/>
                </a:lnTo>
                <a:lnTo>
                  <a:pt x="13" y="459"/>
                </a:lnTo>
                <a:lnTo>
                  <a:pt x="23" y="428"/>
                </a:lnTo>
                <a:lnTo>
                  <a:pt x="34" y="407"/>
                </a:lnTo>
                <a:lnTo>
                  <a:pt x="48" y="381"/>
                </a:lnTo>
                <a:lnTo>
                  <a:pt x="66" y="379"/>
                </a:lnTo>
                <a:lnTo>
                  <a:pt x="52" y="411"/>
                </a:lnTo>
                <a:lnTo>
                  <a:pt x="45" y="432"/>
                </a:lnTo>
                <a:lnTo>
                  <a:pt x="41" y="455"/>
                </a:lnTo>
                <a:lnTo>
                  <a:pt x="38" y="478"/>
                </a:lnTo>
                <a:lnTo>
                  <a:pt x="37" y="502"/>
                </a:lnTo>
                <a:lnTo>
                  <a:pt x="38" y="522"/>
                </a:lnTo>
                <a:lnTo>
                  <a:pt x="42" y="540"/>
                </a:lnTo>
                <a:lnTo>
                  <a:pt x="47" y="557"/>
                </a:lnTo>
                <a:lnTo>
                  <a:pt x="55" y="573"/>
                </a:lnTo>
                <a:lnTo>
                  <a:pt x="66" y="588"/>
                </a:lnTo>
                <a:lnTo>
                  <a:pt x="78" y="603"/>
                </a:lnTo>
                <a:lnTo>
                  <a:pt x="93" y="616"/>
                </a:lnTo>
                <a:lnTo>
                  <a:pt x="110" y="629"/>
                </a:lnTo>
                <a:lnTo>
                  <a:pt x="128" y="641"/>
                </a:lnTo>
                <a:lnTo>
                  <a:pt x="149" y="650"/>
                </a:lnTo>
                <a:lnTo>
                  <a:pt x="171" y="659"/>
                </a:lnTo>
                <a:lnTo>
                  <a:pt x="183" y="662"/>
                </a:lnTo>
                <a:lnTo>
                  <a:pt x="194" y="665"/>
                </a:lnTo>
                <a:lnTo>
                  <a:pt x="220" y="671"/>
                </a:lnTo>
                <a:lnTo>
                  <a:pt x="245" y="675"/>
                </a:lnTo>
                <a:lnTo>
                  <a:pt x="274" y="677"/>
                </a:lnTo>
                <a:lnTo>
                  <a:pt x="304" y="678"/>
                </a:lnTo>
                <a:lnTo>
                  <a:pt x="352" y="676"/>
                </a:lnTo>
                <a:lnTo>
                  <a:pt x="379" y="673"/>
                </a:lnTo>
                <a:lnTo>
                  <a:pt x="405" y="669"/>
                </a:lnTo>
                <a:lnTo>
                  <a:pt x="462" y="657"/>
                </a:lnTo>
                <a:lnTo>
                  <a:pt x="522" y="641"/>
                </a:lnTo>
                <a:lnTo>
                  <a:pt x="571" y="625"/>
                </a:lnTo>
                <a:lnTo>
                  <a:pt x="623" y="606"/>
                </a:lnTo>
                <a:lnTo>
                  <a:pt x="738" y="559"/>
                </a:lnTo>
                <a:lnTo>
                  <a:pt x="923" y="476"/>
                </a:lnTo>
                <a:lnTo>
                  <a:pt x="927" y="494"/>
                </a:lnTo>
                <a:lnTo>
                  <a:pt x="932" y="512"/>
                </a:lnTo>
                <a:lnTo>
                  <a:pt x="940" y="529"/>
                </a:lnTo>
                <a:lnTo>
                  <a:pt x="949" y="545"/>
                </a:lnTo>
                <a:lnTo>
                  <a:pt x="961" y="561"/>
                </a:lnTo>
                <a:lnTo>
                  <a:pt x="975" y="575"/>
                </a:lnTo>
                <a:lnTo>
                  <a:pt x="990" y="588"/>
                </a:lnTo>
                <a:lnTo>
                  <a:pt x="1007" y="600"/>
                </a:lnTo>
                <a:lnTo>
                  <a:pt x="1035" y="617"/>
                </a:lnTo>
                <a:lnTo>
                  <a:pt x="1049" y="624"/>
                </a:lnTo>
                <a:lnTo>
                  <a:pt x="1064" y="629"/>
                </a:lnTo>
                <a:lnTo>
                  <a:pt x="1092" y="637"/>
                </a:lnTo>
                <a:lnTo>
                  <a:pt x="1106" y="639"/>
                </a:lnTo>
                <a:lnTo>
                  <a:pt x="1120" y="639"/>
                </a:lnTo>
                <a:lnTo>
                  <a:pt x="1164" y="638"/>
                </a:lnTo>
                <a:lnTo>
                  <a:pt x="1210" y="631"/>
                </a:lnTo>
                <a:lnTo>
                  <a:pt x="1256" y="622"/>
                </a:lnTo>
                <a:lnTo>
                  <a:pt x="1304" y="608"/>
                </a:lnTo>
                <a:lnTo>
                  <a:pt x="1343" y="593"/>
                </a:lnTo>
                <a:lnTo>
                  <a:pt x="1379" y="578"/>
                </a:lnTo>
                <a:lnTo>
                  <a:pt x="1411" y="561"/>
                </a:lnTo>
                <a:lnTo>
                  <a:pt x="1439" y="543"/>
                </a:lnTo>
                <a:lnTo>
                  <a:pt x="1429" y="509"/>
                </a:lnTo>
                <a:lnTo>
                  <a:pt x="1415" y="445"/>
                </a:lnTo>
                <a:lnTo>
                  <a:pt x="1409" y="413"/>
                </a:lnTo>
                <a:lnTo>
                  <a:pt x="1406" y="365"/>
                </a:lnTo>
                <a:lnTo>
                  <a:pt x="1403" y="317"/>
                </a:lnTo>
                <a:lnTo>
                  <a:pt x="1385" y="251"/>
                </a:lnTo>
                <a:lnTo>
                  <a:pt x="1411" y="149"/>
                </a:lnTo>
                <a:lnTo>
                  <a:pt x="1507" y="340"/>
                </a:lnTo>
                <a:lnTo>
                  <a:pt x="1507" y="365"/>
                </a:lnTo>
                <a:lnTo>
                  <a:pt x="1465" y="336"/>
                </a:lnTo>
                <a:lnTo>
                  <a:pt x="1461" y="341"/>
                </a:lnTo>
                <a:lnTo>
                  <a:pt x="1458" y="347"/>
                </a:lnTo>
                <a:lnTo>
                  <a:pt x="1461" y="381"/>
                </a:lnTo>
                <a:lnTo>
                  <a:pt x="1469" y="424"/>
                </a:lnTo>
                <a:lnTo>
                  <a:pt x="1475" y="451"/>
                </a:lnTo>
                <a:lnTo>
                  <a:pt x="1483" y="475"/>
                </a:lnTo>
                <a:lnTo>
                  <a:pt x="1491" y="495"/>
                </a:lnTo>
                <a:lnTo>
                  <a:pt x="1501" y="511"/>
                </a:lnTo>
                <a:lnTo>
                  <a:pt x="1525" y="498"/>
                </a:lnTo>
                <a:lnTo>
                  <a:pt x="1549" y="490"/>
                </a:lnTo>
                <a:lnTo>
                  <a:pt x="1571" y="483"/>
                </a:lnTo>
                <a:lnTo>
                  <a:pt x="1592" y="481"/>
                </a:lnTo>
                <a:lnTo>
                  <a:pt x="1616" y="484"/>
                </a:lnTo>
                <a:lnTo>
                  <a:pt x="1626" y="488"/>
                </a:lnTo>
                <a:lnTo>
                  <a:pt x="1636" y="494"/>
                </a:lnTo>
                <a:lnTo>
                  <a:pt x="1651" y="506"/>
                </a:lnTo>
                <a:lnTo>
                  <a:pt x="1663" y="518"/>
                </a:lnTo>
                <a:lnTo>
                  <a:pt x="1672" y="532"/>
                </a:lnTo>
                <a:lnTo>
                  <a:pt x="1680" y="548"/>
                </a:lnTo>
                <a:lnTo>
                  <a:pt x="1685" y="576"/>
                </a:lnTo>
                <a:lnTo>
                  <a:pt x="1687" y="612"/>
                </a:lnTo>
                <a:close/>
                <a:moveTo>
                  <a:pt x="553" y="364"/>
                </a:moveTo>
                <a:lnTo>
                  <a:pt x="487" y="431"/>
                </a:lnTo>
                <a:lnTo>
                  <a:pt x="428" y="370"/>
                </a:lnTo>
                <a:lnTo>
                  <a:pt x="356" y="441"/>
                </a:lnTo>
                <a:lnTo>
                  <a:pt x="280" y="365"/>
                </a:lnTo>
                <a:lnTo>
                  <a:pt x="347" y="297"/>
                </a:lnTo>
                <a:lnTo>
                  <a:pt x="409" y="359"/>
                </a:lnTo>
                <a:lnTo>
                  <a:pt x="479" y="289"/>
                </a:lnTo>
                <a:lnTo>
                  <a:pt x="553" y="364"/>
                </a:lnTo>
                <a:close/>
                <a:moveTo>
                  <a:pt x="1636" y="637"/>
                </a:moveTo>
                <a:lnTo>
                  <a:pt x="1622" y="613"/>
                </a:lnTo>
                <a:lnTo>
                  <a:pt x="1605" y="593"/>
                </a:lnTo>
                <a:lnTo>
                  <a:pt x="1597" y="587"/>
                </a:lnTo>
                <a:lnTo>
                  <a:pt x="1589" y="583"/>
                </a:lnTo>
                <a:lnTo>
                  <a:pt x="1577" y="582"/>
                </a:lnTo>
                <a:lnTo>
                  <a:pt x="1561" y="584"/>
                </a:lnTo>
                <a:lnTo>
                  <a:pt x="1543" y="591"/>
                </a:lnTo>
                <a:lnTo>
                  <a:pt x="1536" y="595"/>
                </a:lnTo>
                <a:lnTo>
                  <a:pt x="1556" y="624"/>
                </a:lnTo>
                <a:lnTo>
                  <a:pt x="1568" y="636"/>
                </a:lnTo>
                <a:lnTo>
                  <a:pt x="1580" y="644"/>
                </a:lnTo>
                <a:lnTo>
                  <a:pt x="1590" y="649"/>
                </a:lnTo>
                <a:lnTo>
                  <a:pt x="1601" y="652"/>
                </a:lnTo>
                <a:lnTo>
                  <a:pt x="1611" y="649"/>
                </a:lnTo>
                <a:lnTo>
                  <a:pt x="1625" y="644"/>
                </a:lnTo>
                <a:lnTo>
                  <a:pt x="1636" y="637"/>
                </a:lnTo>
                <a:close/>
                <a:moveTo>
                  <a:pt x="1288" y="458"/>
                </a:moveTo>
                <a:lnTo>
                  <a:pt x="1287" y="475"/>
                </a:lnTo>
                <a:lnTo>
                  <a:pt x="1285" y="489"/>
                </a:lnTo>
                <a:lnTo>
                  <a:pt x="1280" y="500"/>
                </a:lnTo>
                <a:lnTo>
                  <a:pt x="1275" y="509"/>
                </a:lnTo>
                <a:lnTo>
                  <a:pt x="1268" y="516"/>
                </a:lnTo>
                <a:lnTo>
                  <a:pt x="1259" y="522"/>
                </a:lnTo>
                <a:lnTo>
                  <a:pt x="1248" y="525"/>
                </a:lnTo>
                <a:lnTo>
                  <a:pt x="1237" y="526"/>
                </a:lnTo>
                <a:lnTo>
                  <a:pt x="1222" y="523"/>
                </a:lnTo>
                <a:lnTo>
                  <a:pt x="1214" y="518"/>
                </a:lnTo>
                <a:lnTo>
                  <a:pt x="1208" y="513"/>
                </a:lnTo>
                <a:lnTo>
                  <a:pt x="1198" y="499"/>
                </a:lnTo>
                <a:lnTo>
                  <a:pt x="1191" y="483"/>
                </a:lnTo>
                <a:lnTo>
                  <a:pt x="1183" y="505"/>
                </a:lnTo>
                <a:lnTo>
                  <a:pt x="1179" y="513"/>
                </a:lnTo>
                <a:lnTo>
                  <a:pt x="1173" y="523"/>
                </a:lnTo>
                <a:lnTo>
                  <a:pt x="1165" y="529"/>
                </a:lnTo>
                <a:lnTo>
                  <a:pt x="1158" y="534"/>
                </a:lnTo>
                <a:lnTo>
                  <a:pt x="1150" y="538"/>
                </a:lnTo>
                <a:lnTo>
                  <a:pt x="1142" y="539"/>
                </a:lnTo>
                <a:lnTo>
                  <a:pt x="1134" y="538"/>
                </a:lnTo>
                <a:lnTo>
                  <a:pt x="1123" y="534"/>
                </a:lnTo>
                <a:lnTo>
                  <a:pt x="1114" y="529"/>
                </a:lnTo>
                <a:lnTo>
                  <a:pt x="1107" y="522"/>
                </a:lnTo>
                <a:lnTo>
                  <a:pt x="1101" y="513"/>
                </a:lnTo>
                <a:lnTo>
                  <a:pt x="1097" y="504"/>
                </a:lnTo>
                <a:lnTo>
                  <a:pt x="1094" y="492"/>
                </a:lnTo>
                <a:lnTo>
                  <a:pt x="1092" y="466"/>
                </a:lnTo>
                <a:lnTo>
                  <a:pt x="1095" y="430"/>
                </a:lnTo>
                <a:lnTo>
                  <a:pt x="1098" y="407"/>
                </a:lnTo>
                <a:lnTo>
                  <a:pt x="1070" y="439"/>
                </a:lnTo>
                <a:lnTo>
                  <a:pt x="1070" y="427"/>
                </a:lnTo>
                <a:lnTo>
                  <a:pt x="1079" y="408"/>
                </a:lnTo>
                <a:lnTo>
                  <a:pt x="1094" y="387"/>
                </a:lnTo>
                <a:lnTo>
                  <a:pt x="1113" y="373"/>
                </a:lnTo>
                <a:lnTo>
                  <a:pt x="1112" y="399"/>
                </a:lnTo>
                <a:lnTo>
                  <a:pt x="1112" y="424"/>
                </a:lnTo>
                <a:lnTo>
                  <a:pt x="1113" y="455"/>
                </a:lnTo>
                <a:lnTo>
                  <a:pt x="1117" y="476"/>
                </a:lnTo>
                <a:lnTo>
                  <a:pt x="1122" y="483"/>
                </a:lnTo>
                <a:lnTo>
                  <a:pt x="1127" y="490"/>
                </a:lnTo>
                <a:lnTo>
                  <a:pt x="1133" y="493"/>
                </a:lnTo>
                <a:lnTo>
                  <a:pt x="1142" y="494"/>
                </a:lnTo>
                <a:lnTo>
                  <a:pt x="1157" y="490"/>
                </a:lnTo>
                <a:lnTo>
                  <a:pt x="1164" y="485"/>
                </a:lnTo>
                <a:lnTo>
                  <a:pt x="1172" y="480"/>
                </a:lnTo>
                <a:lnTo>
                  <a:pt x="1181" y="467"/>
                </a:lnTo>
                <a:lnTo>
                  <a:pt x="1186" y="455"/>
                </a:lnTo>
                <a:lnTo>
                  <a:pt x="1182" y="433"/>
                </a:lnTo>
                <a:lnTo>
                  <a:pt x="1175" y="403"/>
                </a:lnTo>
                <a:lnTo>
                  <a:pt x="1171" y="387"/>
                </a:lnTo>
                <a:lnTo>
                  <a:pt x="1191" y="359"/>
                </a:lnTo>
                <a:lnTo>
                  <a:pt x="1196" y="376"/>
                </a:lnTo>
                <a:lnTo>
                  <a:pt x="1203" y="399"/>
                </a:lnTo>
                <a:lnTo>
                  <a:pt x="1206" y="425"/>
                </a:lnTo>
                <a:lnTo>
                  <a:pt x="1210" y="448"/>
                </a:lnTo>
                <a:lnTo>
                  <a:pt x="1214" y="464"/>
                </a:lnTo>
                <a:lnTo>
                  <a:pt x="1221" y="473"/>
                </a:lnTo>
                <a:lnTo>
                  <a:pt x="1227" y="480"/>
                </a:lnTo>
                <a:lnTo>
                  <a:pt x="1236" y="483"/>
                </a:lnTo>
                <a:lnTo>
                  <a:pt x="1246" y="484"/>
                </a:lnTo>
                <a:lnTo>
                  <a:pt x="1255" y="483"/>
                </a:lnTo>
                <a:lnTo>
                  <a:pt x="1261" y="479"/>
                </a:lnTo>
                <a:lnTo>
                  <a:pt x="1265" y="473"/>
                </a:lnTo>
                <a:lnTo>
                  <a:pt x="1268" y="464"/>
                </a:lnTo>
                <a:lnTo>
                  <a:pt x="1263" y="444"/>
                </a:lnTo>
                <a:lnTo>
                  <a:pt x="1260" y="431"/>
                </a:lnTo>
                <a:lnTo>
                  <a:pt x="1254" y="415"/>
                </a:lnTo>
                <a:lnTo>
                  <a:pt x="1239" y="384"/>
                </a:lnTo>
                <a:lnTo>
                  <a:pt x="1261" y="353"/>
                </a:lnTo>
                <a:lnTo>
                  <a:pt x="1279" y="401"/>
                </a:lnTo>
                <a:lnTo>
                  <a:pt x="1286" y="429"/>
                </a:lnTo>
                <a:lnTo>
                  <a:pt x="1288" y="458"/>
                </a:lnTo>
                <a:close/>
                <a:moveTo>
                  <a:pt x="846" y="364"/>
                </a:moveTo>
                <a:lnTo>
                  <a:pt x="1275" y="242"/>
                </a:lnTo>
                <a:lnTo>
                  <a:pt x="1222" y="284"/>
                </a:lnTo>
                <a:lnTo>
                  <a:pt x="792" y="406"/>
                </a:lnTo>
                <a:lnTo>
                  <a:pt x="846" y="364"/>
                </a:lnTo>
                <a:close/>
                <a:moveTo>
                  <a:pt x="892" y="106"/>
                </a:moveTo>
                <a:lnTo>
                  <a:pt x="881" y="110"/>
                </a:lnTo>
                <a:lnTo>
                  <a:pt x="875" y="101"/>
                </a:lnTo>
                <a:lnTo>
                  <a:pt x="869" y="95"/>
                </a:lnTo>
                <a:lnTo>
                  <a:pt x="863" y="92"/>
                </a:lnTo>
                <a:lnTo>
                  <a:pt x="859" y="95"/>
                </a:lnTo>
                <a:lnTo>
                  <a:pt x="853" y="100"/>
                </a:lnTo>
                <a:lnTo>
                  <a:pt x="844" y="125"/>
                </a:lnTo>
                <a:lnTo>
                  <a:pt x="834" y="162"/>
                </a:lnTo>
                <a:lnTo>
                  <a:pt x="825" y="205"/>
                </a:lnTo>
                <a:lnTo>
                  <a:pt x="813" y="205"/>
                </a:lnTo>
                <a:lnTo>
                  <a:pt x="805" y="178"/>
                </a:lnTo>
                <a:lnTo>
                  <a:pt x="797" y="156"/>
                </a:lnTo>
                <a:lnTo>
                  <a:pt x="787" y="144"/>
                </a:lnTo>
                <a:lnTo>
                  <a:pt x="780" y="140"/>
                </a:lnTo>
                <a:lnTo>
                  <a:pt x="762" y="140"/>
                </a:lnTo>
                <a:lnTo>
                  <a:pt x="754" y="138"/>
                </a:lnTo>
                <a:lnTo>
                  <a:pt x="748" y="134"/>
                </a:lnTo>
                <a:lnTo>
                  <a:pt x="743" y="128"/>
                </a:lnTo>
                <a:lnTo>
                  <a:pt x="738" y="121"/>
                </a:lnTo>
                <a:lnTo>
                  <a:pt x="736" y="115"/>
                </a:lnTo>
                <a:lnTo>
                  <a:pt x="736" y="106"/>
                </a:lnTo>
                <a:lnTo>
                  <a:pt x="737" y="96"/>
                </a:lnTo>
                <a:lnTo>
                  <a:pt x="741" y="88"/>
                </a:lnTo>
                <a:lnTo>
                  <a:pt x="747" y="84"/>
                </a:lnTo>
                <a:lnTo>
                  <a:pt x="755" y="83"/>
                </a:lnTo>
                <a:lnTo>
                  <a:pt x="769" y="85"/>
                </a:lnTo>
                <a:lnTo>
                  <a:pt x="781" y="94"/>
                </a:lnTo>
                <a:lnTo>
                  <a:pt x="793" y="106"/>
                </a:lnTo>
                <a:lnTo>
                  <a:pt x="802" y="125"/>
                </a:lnTo>
                <a:lnTo>
                  <a:pt x="820" y="165"/>
                </a:lnTo>
                <a:lnTo>
                  <a:pt x="828" y="129"/>
                </a:lnTo>
                <a:lnTo>
                  <a:pt x="834" y="103"/>
                </a:lnTo>
                <a:lnTo>
                  <a:pt x="842" y="83"/>
                </a:lnTo>
                <a:lnTo>
                  <a:pt x="846" y="74"/>
                </a:lnTo>
                <a:lnTo>
                  <a:pt x="850" y="68"/>
                </a:lnTo>
                <a:lnTo>
                  <a:pt x="854" y="63"/>
                </a:lnTo>
                <a:lnTo>
                  <a:pt x="859" y="59"/>
                </a:lnTo>
                <a:lnTo>
                  <a:pt x="867" y="56"/>
                </a:lnTo>
                <a:lnTo>
                  <a:pt x="874" y="57"/>
                </a:lnTo>
                <a:lnTo>
                  <a:pt x="880" y="61"/>
                </a:lnTo>
                <a:lnTo>
                  <a:pt x="893" y="75"/>
                </a:lnTo>
                <a:lnTo>
                  <a:pt x="892" y="106"/>
                </a:lnTo>
                <a:close/>
                <a:moveTo>
                  <a:pt x="500" y="84"/>
                </a:moveTo>
                <a:lnTo>
                  <a:pt x="500" y="92"/>
                </a:lnTo>
                <a:lnTo>
                  <a:pt x="497" y="101"/>
                </a:lnTo>
                <a:lnTo>
                  <a:pt x="487" y="117"/>
                </a:lnTo>
                <a:lnTo>
                  <a:pt x="481" y="123"/>
                </a:lnTo>
                <a:lnTo>
                  <a:pt x="472" y="131"/>
                </a:lnTo>
                <a:lnTo>
                  <a:pt x="450" y="143"/>
                </a:lnTo>
                <a:lnTo>
                  <a:pt x="389" y="167"/>
                </a:lnTo>
                <a:lnTo>
                  <a:pt x="356" y="167"/>
                </a:lnTo>
                <a:lnTo>
                  <a:pt x="398" y="148"/>
                </a:lnTo>
                <a:lnTo>
                  <a:pt x="420" y="136"/>
                </a:lnTo>
                <a:lnTo>
                  <a:pt x="440" y="123"/>
                </a:lnTo>
                <a:lnTo>
                  <a:pt x="471" y="98"/>
                </a:lnTo>
                <a:lnTo>
                  <a:pt x="395" y="98"/>
                </a:lnTo>
                <a:lnTo>
                  <a:pt x="387" y="99"/>
                </a:lnTo>
                <a:lnTo>
                  <a:pt x="370" y="112"/>
                </a:lnTo>
                <a:lnTo>
                  <a:pt x="370" y="91"/>
                </a:lnTo>
                <a:lnTo>
                  <a:pt x="383" y="72"/>
                </a:lnTo>
                <a:lnTo>
                  <a:pt x="393" y="64"/>
                </a:lnTo>
                <a:lnTo>
                  <a:pt x="404" y="62"/>
                </a:lnTo>
                <a:lnTo>
                  <a:pt x="500" y="62"/>
                </a:lnTo>
                <a:lnTo>
                  <a:pt x="502" y="69"/>
                </a:lnTo>
                <a:lnTo>
                  <a:pt x="500" y="84"/>
                </a:lnTo>
                <a:close/>
                <a:moveTo>
                  <a:pt x="117" y="259"/>
                </a:moveTo>
                <a:lnTo>
                  <a:pt x="113" y="276"/>
                </a:lnTo>
                <a:lnTo>
                  <a:pt x="105" y="294"/>
                </a:lnTo>
                <a:lnTo>
                  <a:pt x="96" y="303"/>
                </a:lnTo>
                <a:lnTo>
                  <a:pt x="88" y="310"/>
                </a:lnTo>
                <a:lnTo>
                  <a:pt x="78" y="314"/>
                </a:lnTo>
                <a:lnTo>
                  <a:pt x="68" y="315"/>
                </a:lnTo>
                <a:lnTo>
                  <a:pt x="58" y="314"/>
                </a:lnTo>
                <a:lnTo>
                  <a:pt x="48" y="310"/>
                </a:lnTo>
                <a:lnTo>
                  <a:pt x="41" y="303"/>
                </a:lnTo>
                <a:lnTo>
                  <a:pt x="35" y="294"/>
                </a:lnTo>
                <a:lnTo>
                  <a:pt x="29" y="282"/>
                </a:lnTo>
                <a:lnTo>
                  <a:pt x="25" y="270"/>
                </a:lnTo>
                <a:lnTo>
                  <a:pt x="23" y="259"/>
                </a:lnTo>
                <a:lnTo>
                  <a:pt x="22" y="246"/>
                </a:lnTo>
                <a:lnTo>
                  <a:pt x="23" y="227"/>
                </a:lnTo>
                <a:lnTo>
                  <a:pt x="26" y="205"/>
                </a:lnTo>
                <a:lnTo>
                  <a:pt x="33" y="182"/>
                </a:lnTo>
                <a:lnTo>
                  <a:pt x="40" y="156"/>
                </a:lnTo>
                <a:lnTo>
                  <a:pt x="50" y="131"/>
                </a:lnTo>
                <a:lnTo>
                  <a:pt x="60" y="107"/>
                </a:lnTo>
                <a:lnTo>
                  <a:pt x="71" y="86"/>
                </a:lnTo>
                <a:lnTo>
                  <a:pt x="84" y="67"/>
                </a:lnTo>
                <a:lnTo>
                  <a:pt x="83" y="80"/>
                </a:lnTo>
                <a:lnTo>
                  <a:pt x="79" y="97"/>
                </a:lnTo>
                <a:lnTo>
                  <a:pt x="74" y="117"/>
                </a:lnTo>
                <a:lnTo>
                  <a:pt x="68" y="140"/>
                </a:lnTo>
                <a:lnTo>
                  <a:pt x="55" y="184"/>
                </a:lnTo>
                <a:lnTo>
                  <a:pt x="52" y="202"/>
                </a:lnTo>
                <a:lnTo>
                  <a:pt x="51" y="217"/>
                </a:lnTo>
                <a:lnTo>
                  <a:pt x="53" y="231"/>
                </a:lnTo>
                <a:lnTo>
                  <a:pt x="57" y="245"/>
                </a:lnTo>
                <a:lnTo>
                  <a:pt x="64" y="256"/>
                </a:lnTo>
                <a:lnTo>
                  <a:pt x="70" y="260"/>
                </a:lnTo>
                <a:lnTo>
                  <a:pt x="75" y="261"/>
                </a:lnTo>
                <a:lnTo>
                  <a:pt x="84" y="258"/>
                </a:lnTo>
                <a:lnTo>
                  <a:pt x="91" y="249"/>
                </a:lnTo>
                <a:lnTo>
                  <a:pt x="100" y="234"/>
                </a:lnTo>
                <a:lnTo>
                  <a:pt x="109" y="212"/>
                </a:lnTo>
                <a:lnTo>
                  <a:pt x="112" y="217"/>
                </a:lnTo>
                <a:lnTo>
                  <a:pt x="116" y="225"/>
                </a:lnTo>
                <a:lnTo>
                  <a:pt x="117" y="242"/>
                </a:lnTo>
                <a:lnTo>
                  <a:pt x="117" y="2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>
              <a:defRPr/>
            </a:pPr>
            <a:r>
              <a:rPr lang="ar-SA" dirty="0" smtClean="0"/>
              <a:t>دورة حياة النظم المتكاملة لتخطيط موارد  </a:t>
            </a:r>
            <a:r>
              <a:rPr lang="fr-FR" dirty="0" smtClean="0"/>
              <a:t>  </a:t>
            </a:r>
            <a:r>
              <a:rPr lang="ar-SA" dirty="0" smtClean="0"/>
              <a:t>المؤسسات التقليدية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2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مرحلة تحليل وتصميم النظام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يتم اتخاذ قرار فيما يخص البرمجيات وكذلك تعيين الاستشاريين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تحليل متطلبات المستخدمين </a:t>
            </a:r>
            <a:r>
              <a:rPr lang="en-US" dirty="0" smtClean="0">
                <a:cs typeface="Arial" pitchFamily="34" charset="0"/>
              </a:rPr>
              <a:t>User Requirements 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مطابقة المتطلبات مع النظام وتحديد اوجه الخلاف  بين اجراءات العمل </a:t>
            </a:r>
            <a:r>
              <a:rPr lang="en-US" dirty="0" smtClean="0">
                <a:cs typeface="Arial" pitchFamily="34" charset="0"/>
              </a:rPr>
              <a:t>BP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 الحالية وتلك المطبقة بالنظام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تصميم خطة لإدارة التغيير </a:t>
            </a:r>
            <a:r>
              <a:rPr lang="ar-SA" dirty="0" err="1" smtClean="0">
                <a:cs typeface="Arial" pitchFamily="34" charset="0"/>
              </a:rPr>
              <a:t>بالاضافة</a:t>
            </a:r>
            <a:r>
              <a:rPr lang="ar-SA" dirty="0" smtClean="0">
                <a:cs typeface="Arial" pitchFamily="34" charset="0"/>
              </a:rPr>
              <a:t> الى قائمة بالعمليات الموجودة بالنظام والشاشات والتقارير التي يوفرها النظام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تحويل البيانات </a:t>
            </a:r>
            <a:r>
              <a:rPr lang="en-US" dirty="0" smtClean="0">
                <a:cs typeface="Arial" pitchFamily="34" charset="0"/>
              </a:rPr>
              <a:t>Date Conversion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تحويل النظام </a:t>
            </a:r>
            <a:r>
              <a:rPr lang="en-US" dirty="0" smtClean="0">
                <a:cs typeface="Arial" pitchFamily="34" charset="0"/>
              </a:rPr>
              <a:t> System Conversion</a:t>
            </a:r>
            <a:r>
              <a:rPr lang="fr-FR" dirty="0" smtClean="0">
                <a:cs typeface="Arial" pitchFamily="34" charset="0"/>
              </a:rPr>
              <a:t> </a:t>
            </a:r>
            <a:endParaRPr lang="ar-SA" dirty="0" smtClean="0">
              <a:cs typeface="Arial" pitchFamily="34" charset="0"/>
            </a:endParaRP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التدريب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3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32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>
              <a:defRPr/>
            </a:pPr>
            <a:r>
              <a:rPr lang="ar-SA" dirty="0" smtClean="0"/>
              <a:t>دورة حياة النظم المتكاملة لتخطيط موارد  </a:t>
            </a:r>
            <a:r>
              <a:rPr lang="fr-FR" dirty="0" smtClean="0"/>
              <a:t>  </a:t>
            </a:r>
            <a:r>
              <a:rPr lang="ar-SA" dirty="0" smtClean="0"/>
              <a:t>المؤسسات التقليدية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2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مرحلة الاقتناء والتطوير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شراء الرخص وبناء النسخة الانتاجية وتوفيرها للمستخدمين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يتم في هذه المرحلة تنفيذ المهام التي تم تحديدها في مرحلة تحليل أوجه الخلاف بين ما يوفره النظام ومتطلبات الموظفين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يقوم فريق إدارة التغيير بالعمل مع المستخدمين لتنفيذ التغييرات الضرورية على اجراءات العمل </a:t>
            </a:r>
            <a:r>
              <a:rPr lang="en-US" dirty="0" smtClean="0">
                <a:cs typeface="Arial" pitchFamily="34" charset="0"/>
              </a:rPr>
              <a:t>BP</a:t>
            </a:r>
            <a:endParaRPr lang="ar-SA" dirty="0" smtClean="0">
              <a:cs typeface="Arial" pitchFamily="34" charset="0"/>
            </a:endParaRP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يقوم فريق البيانات </a:t>
            </a:r>
            <a:r>
              <a:rPr lang="en-US" dirty="0" smtClean="0">
                <a:cs typeface="Arial" pitchFamily="34" charset="0"/>
              </a:rPr>
              <a:t>Data Team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 بالعمل على ترحيل البيانات </a:t>
            </a:r>
            <a:r>
              <a:rPr lang="en-US" dirty="0" smtClean="0">
                <a:cs typeface="Arial" pitchFamily="34" charset="0"/>
              </a:rPr>
              <a:t>Data Migration</a:t>
            </a:r>
            <a:r>
              <a:rPr lang="fr-FR" dirty="0" smtClean="0">
                <a:cs typeface="Arial" pitchFamily="34" charset="0"/>
              </a:rPr>
              <a:t>  </a:t>
            </a:r>
            <a:r>
              <a:rPr lang="ar-SA" dirty="0" smtClean="0">
                <a:cs typeface="Arial" pitchFamily="34" charset="0"/>
              </a:rPr>
              <a:t> من النظام القديم الى النظام الجديد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يجب اعداد النظام </a:t>
            </a:r>
            <a:r>
              <a:rPr lang="en-US" dirty="0" smtClean="0">
                <a:cs typeface="Arial" pitchFamily="34" charset="0"/>
              </a:rPr>
              <a:t>Configuration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 مع الاخذ بعين الاعتبار الجانب الامني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4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57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>
              <a:defRPr/>
            </a:pPr>
            <a:r>
              <a:rPr lang="ar-SA" dirty="0" smtClean="0"/>
              <a:t>دورة حياة النظم المتكاملة لتخطيط موارد  </a:t>
            </a:r>
            <a:r>
              <a:rPr lang="fr-FR" dirty="0" smtClean="0"/>
              <a:t>  </a:t>
            </a:r>
            <a:r>
              <a:rPr lang="ar-SA" dirty="0" smtClean="0"/>
              <a:t>المؤسسات التقليدية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1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مرحلة التنفيذ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التركيز على تنصيب وتوفير النظام للمستخدمين النهائيين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تحويل النظام </a:t>
            </a:r>
            <a:r>
              <a:rPr lang="en-US" dirty="0" smtClean="0">
                <a:cs typeface="Arial" pitchFamily="34" charset="0"/>
              </a:rPr>
              <a:t>System Conversion </a:t>
            </a:r>
            <a:r>
              <a:rPr lang="ar-SA" dirty="0" smtClean="0">
                <a:cs typeface="Arial" pitchFamily="34" charset="0"/>
              </a:rPr>
              <a:t> ( 4 حالات):</a:t>
            </a:r>
          </a:p>
          <a:p>
            <a:pPr marL="457200" indent="-457200" rtl="1">
              <a:buFont typeface="Wingdings" pitchFamily="2" charset="2"/>
              <a:buChar char="§"/>
            </a:pPr>
            <a:r>
              <a:rPr lang="ar-SA" dirty="0" smtClean="0">
                <a:cs typeface="Arial" pitchFamily="34" charset="0"/>
              </a:rPr>
              <a:t>مرحلية </a:t>
            </a:r>
            <a:r>
              <a:rPr lang="en-US" dirty="0" smtClean="0">
                <a:cs typeface="Arial" pitchFamily="34" charset="0"/>
              </a:rPr>
              <a:t>Phased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457200" indent="-457200" rtl="1">
              <a:buFont typeface="Wingdings" pitchFamily="2" charset="2"/>
              <a:buChar char="§"/>
            </a:pPr>
            <a:r>
              <a:rPr lang="ar-SA" dirty="0" smtClean="0">
                <a:cs typeface="Arial" pitchFamily="34" charset="0"/>
              </a:rPr>
              <a:t>نموذجية  </a:t>
            </a:r>
            <a:r>
              <a:rPr lang="en-US" dirty="0" smtClean="0">
                <a:cs typeface="Arial" pitchFamily="34" charset="0"/>
              </a:rPr>
              <a:t>Pilot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457200" indent="-457200" rtl="1">
              <a:buFont typeface="Wingdings" pitchFamily="2" charset="2"/>
              <a:buChar char="§"/>
            </a:pPr>
            <a:r>
              <a:rPr lang="ar-SA" dirty="0" smtClean="0">
                <a:cs typeface="Arial" pitchFamily="34" charset="0"/>
              </a:rPr>
              <a:t>متوازية   </a:t>
            </a:r>
            <a:r>
              <a:rPr lang="en-US" dirty="0" smtClean="0">
                <a:cs typeface="Arial" pitchFamily="34" charset="0"/>
              </a:rPr>
              <a:t>Parallel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457200" indent="-457200" rtl="1">
              <a:buFont typeface="Wingdings" pitchFamily="2" charset="2"/>
              <a:buChar char="§"/>
            </a:pPr>
            <a:r>
              <a:rPr lang="ar-SA" dirty="0" smtClean="0">
                <a:cs typeface="Arial" pitchFamily="34" charset="0"/>
              </a:rPr>
              <a:t>مباشرة   </a:t>
            </a:r>
            <a:r>
              <a:rPr lang="en-US" dirty="0" smtClean="0">
                <a:cs typeface="Arial" pitchFamily="34" charset="0"/>
              </a:rPr>
              <a:t> Big bang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0" indent="0" rtl="1"/>
            <a:r>
              <a:rPr lang="ar-SA" dirty="0" smtClean="0">
                <a:cs typeface="Arial" pitchFamily="34" charset="0"/>
              </a:rPr>
              <a:t>- التغذية الراجعة من استخدام النظام يتم إيفادها الى فريق الدعم أو ما بعد التنفيذ </a:t>
            </a:r>
          </a:p>
          <a:p>
            <a:pPr marL="457200" indent="-457200" rtl="1">
              <a:buFont typeface="Wingdings" pitchFamily="2" charset="2"/>
              <a:buChar char="§"/>
            </a:pPr>
            <a:endParaRPr lang="ar-SA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5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12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>
              <a:defRPr/>
            </a:pPr>
            <a:r>
              <a:rPr lang="ar-SA" dirty="0" smtClean="0"/>
              <a:t>دورة حياة النظم المتكاملة لتخطيط موارد  </a:t>
            </a:r>
            <a:r>
              <a:rPr lang="fr-FR" dirty="0" smtClean="0"/>
              <a:t>  </a:t>
            </a:r>
            <a:r>
              <a:rPr lang="ar-SA" dirty="0" smtClean="0"/>
              <a:t>المؤسسات التقليدية</a:t>
            </a:r>
            <a:endParaRPr lang="en-US" dirty="0"/>
          </a:p>
        </p:txBody>
      </p:sp>
      <p:graphicFrame>
        <p:nvGraphicFramePr>
          <p:cNvPr id="2" name="عنصر نائب للمحتوى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4527632"/>
              </p:ext>
            </p:extLst>
          </p:nvPr>
        </p:nvGraphicFramePr>
        <p:xfrm>
          <a:off x="228600" y="1734820"/>
          <a:ext cx="8458200" cy="42849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433727"/>
                <a:gridCol w="6024473"/>
              </a:tblGrid>
              <a:tr h="6350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تحليل</a:t>
                      </a:r>
                      <a:r>
                        <a:rPr lang="ar-SA" baseline="0" dirty="0" smtClean="0"/>
                        <a:t> أوجه الخلاف (أو  دراسة تحليلية للفجوات)                  </a:t>
                      </a:r>
                      <a:r>
                        <a:rPr lang="en-US" baseline="0" dirty="0" smtClean="0"/>
                        <a:t>Gap Analysis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تقييم الوظائف الموجودة بالنظام ومقارنتها مع اجراءات العمل</a:t>
                      </a:r>
                      <a:r>
                        <a:rPr lang="ar-SA" baseline="0" dirty="0" smtClean="0"/>
                        <a:t> الضرورية لتشغيل الأعمال</a:t>
                      </a:r>
                      <a:r>
                        <a:rPr lang="ar-SA" dirty="0" smtClean="0"/>
                        <a:t> </a:t>
                      </a:r>
                      <a:endParaRPr lang="ar-SA" dirty="0"/>
                    </a:p>
                  </a:txBody>
                  <a:tcPr/>
                </a:tc>
              </a:tr>
              <a:tr h="4445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الإطار</a:t>
                      </a:r>
                      <a:r>
                        <a:rPr lang="ar-SA" baseline="0" dirty="0" smtClean="0"/>
                        <a:t> الفزيائي    </a:t>
                      </a:r>
                      <a:r>
                        <a:rPr lang="en-US" baseline="0" dirty="0" smtClean="0"/>
                        <a:t>Physical Scope</a:t>
                      </a:r>
                      <a:r>
                        <a:rPr lang="ar-SA" baseline="0" dirty="0" smtClean="0"/>
                        <a:t> 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يتم</a:t>
                      </a:r>
                      <a:r>
                        <a:rPr lang="ar-SA" baseline="0" dirty="0" smtClean="0"/>
                        <a:t> تحديد المواقع و موقعها الجغرافي وعدد المستخدمين في كل موقع</a:t>
                      </a:r>
                      <a:endParaRPr lang="ar-SA" dirty="0"/>
                    </a:p>
                  </a:txBody>
                  <a:tcPr/>
                </a:tc>
              </a:tr>
              <a:tr h="8255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إطار إعادة الهندسة عمليات   </a:t>
                      </a:r>
                      <a:r>
                        <a:rPr lang="en-US" dirty="0" smtClean="0"/>
                        <a:t>BPR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دراسة</a:t>
                      </a:r>
                      <a:r>
                        <a:rPr lang="ar-SA" baseline="0" dirty="0" smtClean="0"/>
                        <a:t> إمكانية تحسين إجراءات العمل الحالية  أو استبدالها أو التخلص منها كذلك يتم دراسة المستخدمين والاقسام والمواقع التي يتم استهدافها</a:t>
                      </a:r>
                      <a:endParaRPr lang="ar-SA" dirty="0"/>
                    </a:p>
                  </a:txBody>
                  <a:tcPr/>
                </a:tc>
              </a:tr>
              <a:tr h="10160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الإطار الفني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دراسة</a:t>
                      </a:r>
                      <a:r>
                        <a:rPr lang="ar-SA" baseline="0" dirty="0" smtClean="0"/>
                        <a:t> حجم التغييرات التي ستطرأ على نظام الـ</a:t>
                      </a:r>
                      <a:r>
                        <a:rPr lang="en-US" baseline="0" dirty="0" smtClean="0"/>
                        <a:t>ERP</a:t>
                      </a:r>
                      <a:r>
                        <a:rPr lang="ar-SA" baseline="0" dirty="0" smtClean="0"/>
                        <a:t>  وتحديد الاجراءات التي يتم استعمالها دون ان يطرأ عليها أي تغيير (كم هي) وتحديد الاجراءات التي يتم تخصيصها </a:t>
                      </a:r>
                      <a:r>
                        <a:rPr lang="en-US" baseline="0" dirty="0" smtClean="0"/>
                        <a:t>Customizations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</a:tr>
              <a:tr h="4445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اطار الموارد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دراسة وتحديد زمن</a:t>
                      </a:r>
                      <a:r>
                        <a:rPr lang="ar-SA" baseline="0" dirty="0" smtClean="0"/>
                        <a:t> التنفيذ والميزانية التي يجب حشدها للمشروع</a:t>
                      </a:r>
                      <a:endParaRPr lang="ar-SA" dirty="0"/>
                    </a:p>
                  </a:txBody>
                  <a:tcPr/>
                </a:tc>
              </a:tr>
              <a:tr h="4445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إطار</a:t>
                      </a:r>
                      <a:r>
                        <a:rPr lang="ar-SA" baseline="0" dirty="0" smtClean="0"/>
                        <a:t> التنفيذ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تحديد</a:t>
                      </a:r>
                      <a:r>
                        <a:rPr lang="ar-SA" baseline="0" dirty="0" smtClean="0"/>
                        <a:t> الوحدات </a:t>
                      </a:r>
                      <a:r>
                        <a:rPr lang="en-US" baseline="0" dirty="0" smtClean="0"/>
                        <a:t> Modules</a:t>
                      </a:r>
                      <a:r>
                        <a:rPr lang="ar-SA" baseline="0" dirty="0" smtClean="0"/>
                        <a:t> التي يتم تنفيذها وطريقة ربطها بالنظام القديم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6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0" y="1371600"/>
            <a:ext cx="35702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List of Scopes and Commitments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3613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>
              <a:defRPr/>
            </a:pPr>
            <a:r>
              <a:rPr lang="ar-SA" dirty="0" smtClean="0"/>
              <a:t>دورة حياة النظم المتكاملة لتخطيط موارد  </a:t>
            </a:r>
            <a:r>
              <a:rPr lang="fr-FR" dirty="0" smtClean="0"/>
              <a:t>  </a:t>
            </a:r>
            <a:r>
              <a:rPr lang="ar-SA" dirty="0" smtClean="0"/>
              <a:t>المؤسسات التقليدية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7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344372"/>
              </p:ext>
            </p:extLst>
          </p:nvPr>
        </p:nvGraphicFramePr>
        <p:xfrm>
          <a:off x="2057400" y="2286001"/>
          <a:ext cx="3048000" cy="37151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3" name="Photo Editor Photo" r:id="rId4" imgW="4458086" imgH="5433531" progId="">
                  <p:embed/>
                </p:oleObj>
              </mc:Choice>
              <mc:Fallback>
                <p:oleObj name="Photo Editor Photo" r:id="rId4" imgW="4458086" imgH="5433531" progId="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286001"/>
                        <a:ext cx="3048000" cy="3715198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2286000" y="1676400"/>
            <a:ext cx="3168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ERP Conversion Approaches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8846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>
              <a:defRPr/>
            </a:pPr>
            <a:r>
              <a:rPr lang="ar-SA" dirty="0" smtClean="0"/>
              <a:t>دورة حياة النظم المتكاملة لتخطيط موارد  </a:t>
            </a:r>
            <a:r>
              <a:rPr lang="fr-FR" dirty="0" smtClean="0"/>
              <a:t>  </a:t>
            </a:r>
            <a:r>
              <a:rPr lang="ar-SA" dirty="0" smtClean="0"/>
              <a:t>المؤسسات التقليدية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مرحلة التشغيل</a:t>
            </a:r>
            <a:r>
              <a:rPr lang="en-US" dirty="0" smtClean="0">
                <a:cs typeface="Arial" pitchFamily="34" charset="0"/>
              </a:rPr>
              <a:t>Operation Stage </a:t>
            </a:r>
            <a:endParaRPr lang="ar-SA" dirty="0" smtClean="0">
              <a:cs typeface="Arial" pitchFamily="34" charset="0"/>
            </a:endParaRP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يعتبر تسليم النظام أو نقل التكنولوجيا </a:t>
            </a:r>
            <a:r>
              <a:rPr lang="en-US" dirty="0" smtClean="0">
                <a:cs typeface="Arial" pitchFamily="34" charset="0"/>
              </a:rPr>
              <a:t>Technology transfer </a:t>
            </a:r>
            <a:r>
              <a:rPr lang="ar-SA" dirty="0" smtClean="0">
                <a:cs typeface="Arial" pitchFamily="34" charset="0"/>
              </a:rPr>
              <a:t> أهم نشاط فيما يخص الدعم للنظام الجديد حيث يتم ترحيل  دعم النظام  </a:t>
            </a:r>
            <a:r>
              <a:rPr lang="en-US" dirty="0" smtClean="0">
                <a:cs typeface="Arial" pitchFamily="34" charset="0"/>
              </a:rPr>
              <a:t>migration</a:t>
            </a:r>
            <a:r>
              <a:rPr lang="ar-SA" dirty="0" smtClean="0">
                <a:cs typeface="Arial" pitchFamily="34" charset="0"/>
              </a:rPr>
              <a:t>  الى مكتب المساعدة   </a:t>
            </a:r>
            <a:r>
              <a:rPr lang="en-US" dirty="0" smtClean="0">
                <a:cs typeface="Arial" pitchFamily="34" charset="0"/>
              </a:rPr>
              <a:t>Help Desk</a:t>
            </a:r>
            <a:r>
              <a:rPr lang="ar-SA" dirty="0" smtClean="0">
                <a:cs typeface="Arial" pitchFamily="34" charset="0"/>
              </a:rPr>
              <a:t> تحت إشراف فريق الدعم الفني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يتم تدريب مستخدمين جدد على استخدام  وحدات </a:t>
            </a:r>
            <a:r>
              <a:rPr lang="en-US" dirty="0" smtClean="0">
                <a:cs typeface="Arial" pitchFamily="34" charset="0"/>
              </a:rPr>
              <a:t>Modules </a:t>
            </a:r>
            <a:r>
              <a:rPr lang="ar-SA" dirty="0" smtClean="0">
                <a:cs typeface="Arial" pitchFamily="34" charset="0"/>
              </a:rPr>
              <a:t> 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النظام الجديد  التي يتم تسليمها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تتم إدارة الاصدارات </a:t>
            </a:r>
            <a:r>
              <a:rPr lang="en-US" dirty="0" smtClean="0">
                <a:cs typeface="Arial" pitchFamily="34" charset="0"/>
              </a:rPr>
              <a:t>releases</a:t>
            </a:r>
            <a:r>
              <a:rPr lang="ar-SA" dirty="0" smtClean="0">
                <a:cs typeface="Arial" pitchFamily="34" charset="0"/>
              </a:rPr>
              <a:t> الجديدة للنظام ويتم تنصيب الرقع البرمجية  </a:t>
            </a:r>
            <a:r>
              <a:rPr lang="en-US" dirty="0" smtClean="0">
                <a:cs typeface="Arial" pitchFamily="34" charset="0"/>
              </a:rPr>
              <a:t>Software Patches</a:t>
            </a:r>
            <a:r>
              <a:rPr lang="ar-SA" dirty="0" smtClean="0">
                <a:cs typeface="Arial" pitchFamily="34" charset="0"/>
              </a:rPr>
              <a:t>  والترقيات </a:t>
            </a:r>
            <a:r>
              <a:rPr lang="en-US" dirty="0" smtClean="0">
                <a:cs typeface="Arial" pitchFamily="34" charset="0"/>
              </a:rPr>
              <a:t>Upgrades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يتم إدارة ومتابعة العقد مع المورد</a:t>
            </a:r>
          </a:p>
          <a:p>
            <a:pPr marL="0" indent="0" rtl="1"/>
            <a:endParaRPr lang="ar-SA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8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48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>
              <a:defRPr/>
            </a:pPr>
            <a:r>
              <a:rPr lang="ar-SA" dirty="0" smtClean="0"/>
              <a:t>دورة حياة النظم المتكاملة لتخطيط موارد  </a:t>
            </a:r>
            <a:r>
              <a:rPr lang="fr-FR" dirty="0" smtClean="0"/>
              <a:t>  </a:t>
            </a:r>
            <a:r>
              <a:rPr lang="ar-SA" dirty="0" smtClean="0"/>
              <a:t>المؤسسات التقليدية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9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6333519"/>
              </p:ext>
            </p:extLst>
          </p:nvPr>
        </p:nvGraphicFramePr>
        <p:xfrm>
          <a:off x="947739" y="2113584"/>
          <a:ext cx="6443662" cy="39824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5" name="Photo Editor Photo" r:id="rId4" imgW="7521592" imgH="4648603" progId="">
                  <p:embed/>
                </p:oleObj>
              </mc:Choice>
              <mc:Fallback>
                <p:oleObj name="Photo Editor Photo" r:id="rId4" imgW="7521592" imgH="4648603" progId="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7739" y="2113584"/>
                        <a:ext cx="6443662" cy="3982416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2438400" y="1600200"/>
            <a:ext cx="36173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ERP Life Cycle Phases Summary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1105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18346</TotalTime>
  <Words>1246</Words>
  <Application>Microsoft Office PowerPoint</Application>
  <PresentationFormat>A4 Paper (210x297 mm)</PresentationFormat>
  <Paragraphs>177</Paragraphs>
  <Slides>20</Slides>
  <Notes>17</Notes>
  <HiddenSlides>0</HiddenSlides>
  <MMClips>0</MMClips>
  <ScaleCrop>false</ScaleCrop>
  <HeadingPairs>
    <vt:vector size="6" baseType="variant"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2" baseType="lpstr">
      <vt:lpstr>Theme1</vt:lpstr>
      <vt:lpstr>Photo Editor Photo</vt:lpstr>
      <vt:lpstr>عرض تقديمي في PowerPoint</vt:lpstr>
      <vt:lpstr>المحاضرة الخامسة</vt:lpstr>
      <vt:lpstr>دورة حياة النظم المتكاملة لتخطيط موارد    المؤسسات التقليدية</vt:lpstr>
      <vt:lpstr>دورة حياة النظم المتكاملة لتخطيط موارد    المؤسسات التقليدية</vt:lpstr>
      <vt:lpstr>دورة حياة النظم المتكاملة لتخطيط موارد    المؤسسات التقليدية</vt:lpstr>
      <vt:lpstr>دورة حياة النظم المتكاملة لتخطيط موارد    المؤسسات التقليدية</vt:lpstr>
      <vt:lpstr>دورة حياة النظم المتكاملة لتخطيط موارد    المؤسسات التقليدية</vt:lpstr>
      <vt:lpstr>دورة حياة النظم المتكاملة لتخطيط موارد    المؤسسات التقليدية</vt:lpstr>
      <vt:lpstr>دورة حياة النظم المتكاملة لتخطيط موارد    المؤسسات التقليدية</vt:lpstr>
      <vt:lpstr>  Role of Change Management    دور إدارة التغيير   </vt:lpstr>
      <vt:lpstr>منهجيات تنفيذ نظم الــERP</vt:lpstr>
      <vt:lpstr>منهجيات تنفيذ نظم الــERP</vt:lpstr>
      <vt:lpstr>منهجيات تنفيذ نظم الــERP</vt:lpstr>
      <vt:lpstr>منهجيات تنفيذ نظم الــERP</vt:lpstr>
      <vt:lpstr>منهجية تكامل الاعمال Business Integration Methodology</vt:lpstr>
      <vt:lpstr>مقارنة دورة حياة تطوير النظم التقليدية والخاصة بنظم الـERP </vt:lpstr>
      <vt:lpstr>مقارنة دورة حياة تطوير النظم التقليدية والخاصة بنظم الـERP </vt:lpstr>
      <vt:lpstr>ادارة المشروع</vt:lpstr>
      <vt:lpstr>ادارة المشروع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nader darawsheh</dc:creator>
  <cp:lastModifiedBy>Bassim Ali Yoseif Alsabbgh</cp:lastModifiedBy>
  <cp:revision>536</cp:revision>
  <cp:lastPrinted>2012-09-13T04:46:11Z</cp:lastPrinted>
  <dcterms:created xsi:type="dcterms:W3CDTF">2009-10-14T19:14:34Z</dcterms:created>
  <dcterms:modified xsi:type="dcterms:W3CDTF">2012-11-17T06:45:08Z</dcterms:modified>
</cp:coreProperties>
</file>