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65" r:id="rId1"/>
  </p:sldMasterIdLst>
  <p:notesMasterIdLst>
    <p:notesMasterId r:id="rId27"/>
  </p:notesMasterIdLst>
  <p:sldIdLst>
    <p:sldId id="256" r:id="rId2"/>
    <p:sldId id="257" r:id="rId3"/>
    <p:sldId id="267" r:id="rId4"/>
    <p:sldId id="268" r:id="rId5"/>
    <p:sldId id="270" r:id="rId6"/>
    <p:sldId id="269" r:id="rId7"/>
    <p:sldId id="271" r:id="rId8"/>
    <p:sldId id="272" r:id="rId9"/>
    <p:sldId id="273" r:id="rId10"/>
    <p:sldId id="274" r:id="rId11"/>
    <p:sldId id="275" r:id="rId12"/>
    <p:sldId id="276" r:id="rId13"/>
    <p:sldId id="277" r:id="rId14"/>
    <p:sldId id="278" r:id="rId15"/>
    <p:sldId id="279" r:id="rId16"/>
    <p:sldId id="280" r:id="rId17"/>
    <p:sldId id="281" r:id="rId18"/>
    <p:sldId id="282" r:id="rId19"/>
    <p:sldId id="283" r:id="rId20"/>
    <p:sldId id="284" r:id="rId21"/>
    <p:sldId id="285" r:id="rId22"/>
    <p:sldId id="286" r:id="rId23"/>
    <p:sldId id="287" r:id="rId24"/>
    <p:sldId id="288" r:id="rId25"/>
    <p:sldId id="266" r:id="rId26"/>
  </p:sldIdLst>
  <p:sldSz cx="9906000" cy="6858000" type="A4"/>
  <p:notesSz cx="6881813" cy="9296400"/>
  <p:defaultTextStyle>
    <a:defPPr>
      <a:defRPr lang="en-US"/>
    </a:defPPr>
    <a:lvl1pPr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  <a:srgbClr val="FF3300"/>
    <a:srgbClr val="009900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9" autoAdjust="0"/>
    <p:restoredTop sz="85298" autoAdjust="0"/>
  </p:normalViewPr>
  <p:slideViewPr>
    <p:cSldViewPr>
      <p:cViewPr>
        <p:scale>
          <a:sx n="75" d="100"/>
          <a:sy n="75" d="100"/>
        </p:scale>
        <p:origin x="960" y="-264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png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png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png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2119" cy="464820"/>
          </a:xfrm>
          <a:prstGeom prst="rect">
            <a:avLst/>
          </a:prstGeom>
        </p:spPr>
        <p:txBody>
          <a:bodyPr vert="horz" lIns="92446" tIns="46223" rIns="92446" bIns="46223" rtlCol="0"/>
          <a:lstStyle>
            <a:lvl1pPr algn="l" rtl="0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98102" y="0"/>
            <a:ext cx="2982119" cy="464820"/>
          </a:xfrm>
          <a:prstGeom prst="rect">
            <a:avLst/>
          </a:prstGeom>
        </p:spPr>
        <p:txBody>
          <a:bodyPr vert="horz" lIns="92446" tIns="46223" rIns="92446" bIns="46223" rtlCol="0"/>
          <a:lstStyle>
            <a:lvl1pPr algn="r" rtl="0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B68AF232-A92C-4B65-AB23-E9C8A09A762E}" type="datetimeFigureOut">
              <a:rPr lang="en-US"/>
              <a:pPr>
                <a:defRPr/>
              </a:pPr>
              <a:t>9/25/2012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23925" y="696913"/>
            <a:ext cx="5033963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446" tIns="46223" rIns="92446" bIns="46223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8182" y="4415790"/>
            <a:ext cx="5505450" cy="4183380"/>
          </a:xfrm>
          <a:prstGeom prst="rect">
            <a:avLst/>
          </a:prstGeom>
        </p:spPr>
        <p:txBody>
          <a:bodyPr vert="horz" lIns="92446" tIns="46223" rIns="92446" bIns="46223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2982119" cy="464820"/>
          </a:xfrm>
          <a:prstGeom prst="rect">
            <a:avLst/>
          </a:prstGeom>
        </p:spPr>
        <p:txBody>
          <a:bodyPr vert="horz" lIns="92446" tIns="46223" rIns="92446" bIns="46223" rtlCol="0" anchor="b"/>
          <a:lstStyle>
            <a:lvl1pPr algn="l" rtl="0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98102" y="8829967"/>
            <a:ext cx="2982119" cy="464820"/>
          </a:xfrm>
          <a:prstGeom prst="rect">
            <a:avLst/>
          </a:prstGeom>
        </p:spPr>
        <p:txBody>
          <a:bodyPr vert="horz" wrap="square" lIns="92446" tIns="46223" rIns="92446" bIns="46223" numCol="1" anchor="b" anchorCtr="0" compatLnSpc="1">
            <a:prstTxWarp prst="textNoShape">
              <a:avLst/>
            </a:prstTxWarp>
          </a:bodyPr>
          <a:lstStyle>
            <a:lvl1pPr rtl="0">
              <a:defRPr sz="1200"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3DAADA17-2483-4889-B59F-1BBCA3C30F9E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572036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876800" y="6367463"/>
            <a:ext cx="681038" cy="33813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>
                <a:solidFill>
                  <a:schemeClr val="bg1"/>
                </a:solidFill>
                <a:latin typeface="+mn-lt"/>
                <a:cs typeface="+mn-cs"/>
              </a:rPr>
              <a:t>[        ]</a:t>
            </a:r>
          </a:p>
        </p:txBody>
      </p:sp>
      <p:sp>
        <p:nvSpPr>
          <p:cNvPr id="5" name="Rectangle 9"/>
          <p:cNvSpPr/>
          <p:nvPr/>
        </p:nvSpPr>
        <p:spPr>
          <a:xfrm>
            <a:off x="0" y="2133600"/>
            <a:ext cx="2667000" cy="14478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11"/>
          <p:cNvSpPr/>
          <p:nvPr/>
        </p:nvSpPr>
        <p:spPr>
          <a:xfrm>
            <a:off x="7239000" y="2133600"/>
            <a:ext cx="2667000" cy="14478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>
            <a:lvl1pPr algn="ctr"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4927600" y="6356350"/>
            <a:ext cx="482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26AE43-3E08-4616-98C4-136B1E9FD18E}" type="slidenum">
              <a:rPr lang="ar-SA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TextBox 6"/>
          <p:cNvSpPr txBox="1"/>
          <p:nvPr userDrawn="1"/>
        </p:nvSpPr>
        <p:spPr>
          <a:xfrm>
            <a:off x="5029200" y="4724400"/>
            <a:ext cx="1533525" cy="369888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>
              <a:defRPr/>
            </a:pPr>
            <a:r>
              <a:rPr lang="ar-SA" b="1" dirty="0">
                <a:solidFill>
                  <a:schemeClr val="bg1"/>
                </a:solidFill>
              </a:rPr>
              <a:t>د. خالد سعيد خليل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2105025" y="6376988"/>
            <a:ext cx="5715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CCD6AD-061D-46E4-AE3F-FBD5C686293F}" type="slidenum">
              <a:rPr lang="ar-SA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2105025" y="6376988"/>
            <a:ext cx="5715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22CE3D-7C42-4041-A569-8159773A4A57}" type="slidenum">
              <a:rPr lang="ar-SA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9"/>
          <p:cNvSpPr/>
          <p:nvPr/>
        </p:nvSpPr>
        <p:spPr>
          <a:xfrm>
            <a:off x="0" y="2133600"/>
            <a:ext cx="2667000" cy="14478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11"/>
          <p:cNvSpPr/>
          <p:nvPr/>
        </p:nvSpPr>
        <p:spPr>
          <a:xfrm>
            <a:off x="7239000" y="2133600"/>
            <a:ext cx="2667000" cy="14478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6" name="TextBox 6"/>
          <p:cNvSpPr txBox="1"/>
          <p:nvPr userDrawn="1"/>
        </p:nvSpPr>
        <p:spPr>
          <a:xfrm>
            <a:off x="5029200" y="4724400"/>
            <a:ext cx="1533525" cy="369888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>
              <a:defRPr/>
            </a:pPr>
            <a:r>
              <a:rPr lang="ar-SA" b="1" dirty="0">
                <a:solidFill>
                  <a:schemeClr val="bg1"/>
                </a:solidFill>
              </a:rPr>
              <a:t>د. خالد سعيد خليل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>
            <a:lvl1pPr algn="ctr" rtl="1"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 rtl="1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2185988" y="6356350"/>
            <a:ext cx="482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26AE43-3E08-4616-98C4-136B1E9FD18E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9"/>
          <p:cNvSpPr/>
          <p:nvPr/>
        </p:nvSpPr>
        <p:spPr>
          <a:xfrm>
            <a:off x="9424988" y="280988"/>
            <a:ext cx="304800" cy="109061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6" name="Straight Connector 11"/>
          <p:cNvCxnSpPr/>
          <p:nvPr/>
        </p:nvCxnSpPr>
        <p:spPr>
          <a:xfrm>
            <a:off x="415925" y="1365250"/>
            <a:ext cx="9296400" cy="635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12"/>
          <p:cNvSpPr/>
          <p:nvPr/>
        </p:nvSpPr>
        <p:spPr>
          <a:xfrm>
            <a:off x="9424988" y="0"/>
            <a:ext cx="304800" cy="301625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915400" cy="1143000"/>
          </a:xfrm>
        </p:spPr>
        <p:txBody>
          <a:bodyPr/>
          <a:lstStyle>
            <a:lvl1pPr algn="r"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Content Placeholder 2"/>
          <p:cNvSpPr>
            <a:spLocks noGrp="1"/>
          </p:cNvSpPr>
          <p:nvPr>
            <p:ph sz="half" idx="13"/>
          </p:nvPr>
        </p:nvSpPr>
        <p:spPr>
          <a:xfrm>
            <a:off x="5025242" y="1600201"/>
            <a:ext cx="4389120" cy="4525963"/>
          </a:xfrm>
        </p:spPr>
        <p:txBody>
          <a:bodyPr/>
          <a:lstStyle>
            <a:lvl1pPr marL="171450" marR="0" indent="-28575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2800"/>
            </a:lvl1pPr>
            <a:lvl2pPr marL="742950" marR="0" indent="-28575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2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389120" cy="4525963"/>
          </a:xfrm>
        </p:spPr>
        <p:txBody>
          <a:bodyPr/>
          <a:lstStyle>
            <a:lvl1pPr marL="171450" marR="0" indent="-28575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2800"/>
            </a:lvl1pPr>
            <a:lvl2pPr marL="742950" marR="0" indent="-28575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3C7BCF-B514-4FDA-BD5D-B01C5F4DF2F3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9"/>
          <p:cNvSpPr/>
          <p:nvPr/>
        </p:nvSpPr>
        <p:spPr>
          <a:xfrm>
            <a:off x="9424988" y="280988"/>
            <a:ext cx="304800" cy="109061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5" name="Straight Connector 11"/>
          <p:cNvCxnSpPr/>
          <p:nvPr/>
        </p:nvCxnSpPr>
        <p:spPr>
          <a:xfrm>
            <a:off x="415925" y="1365250"/>
            <a:ext cx="9296400" cy="635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ectangle 12"/>
          <p:cNvSpPr/>
          <p:nvPr/>
        </p:nvSpPr>
        <p:spPr>
          <a:xfrm>
            <a:off x="9424988" y="0"/>
            <a:ext cx="304800" cy="301625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4876800" y="6367463"/>
            <a:ext cx="681038" cy="33813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>
                <a:solidFill>
                  <a:schemeClr val="bg1"/>
                </a:solidFill>
                <a:latin typeface="+mn-lt"/>
                <a:cs typeface="+mn-cs"/>
              </a:rPr>
              <a:t>[        ]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 baseline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algn="r">
              <a:buFont typeface="Arial" pitchFamily="34" charset="0"/>
              <a:buNone/>
              <a:defRPr>
                <a:solidFill>
                  <a:schemeClr val="tx1"/>
                </a:solidFill>
              </a:defRPr>
            </a:lvl1pPr>
            <a:lvl2pPr algn="r">
              <a:buFont typeface="Arial" pitchFamily="34" charset="0"/>
              <a:buNone/>
              <a:defRPr>
                <a:solidFill>
                  <a:schemeClr val="tx1"/>
                </a:solidFill>
              </a:defRPr>
            </a:lvl2pPr>
            <a:lvl3pPr algn="r">
              <a:buFont typeface="Arial" pitchFamily="34" charset="0"/>
              <a:buNone/>
              <a:defRPr>
                <a:solidFill>
                  <a:schemeClr val="tx1"/>
                </a:solidFill>
              </a:defRPr>
            </a:lvl3pPr>
            <a:lvl4pPr algn="r">
              <a:buFont typeface="Arial" pitchFamily="34" charset="0"/>
              <a:buNone/>
              <a:defRPr>
                <a:solidFill>
                  <a:schemeClr val="tx1"/>
                </a:solidFill>
              </a:defRPr>
            </a:lvl4pPr>
            <a:lvl5pPr algn="r">
              <a:buFont typeface="Arial" pitchFamily="34" charset="0"/>
              <a:buNone/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EG" dirty="0" smtClean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876800" y="6367463"/>
            <a:ext cx="681038" cy="33813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>
                <a:solidFill>
                  <a:schemeClr val="bg1"/>
                </a:solidFill>
                <a:latin typeface="+mn-lt"/>
                <a:cs typeface="+mn-cs"/>
              </a:rPr>
              <a:t>[        ]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9"/>
          <p:cNvSpPr/>
          <p:nvPr/>
        </p:nvSpPr>
        <p:spPr>
          <a:xfrm>
            <a:off x="9424988" y="280988"/>
            <a:ext cx="304800" cy="109061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6" name="Straight Connector 11"/>
          <p:cNvCxnSpPr/>
          <p:nvPr/>
        </p:nvCxnSpPr>
        <p:spPr>
          <a:xfrm>
            <a:off x="415925" y="1365250"/>
            <a:ext cx="9296400" cy="635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12"/>
          <p:cNvSpPr/>
          <p:nvPr/>
        </p:nvSpPr>
        <p:spPr>
          <a:xfrm>
            <a:off x="9424988" y="0"/>
            <a:ext cx="304800" cy="301625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4876800" y="6367463"/>
            <a:ext cx="681038" cy="33813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>
                <a:solidFill>
                  <a:schemeClr val="bg1"/>
                </a:solidFill>
                <a:latin typeface="+mn-lt"/>
                <a:cs typeface="+mn-cs"/>
              </a:rPr>
              <a:t>[        ]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Content Placeholder 2"/>
          <p:cNvSpPr>
            <a:spLocks noGrp="1"/>
          </p:cNvSpPr>
          <p:nvPr>
            <p:ph sz="half" idx="13"/>
          </p:nvPr>
        </p:nvSpPr>
        <p:spPr>
          <a:xfrm>
            <a:off x="5025242" y="1600201"/>
            <a:ext cx="4389120" cy="4525963"/>
          </a:xfrm>
        </p:spPr>
        <p:txBody>
          <a:bodyPr/>
          <a:lstStyle>
            <a:lvl1pPr marL="171450" marR="0" indent="-28575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2800"/>
            </a:lvl1pPr>
            <a:lvl2pPr marL="742950" marR="0" indent="-28575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389120" cy="4525963"/>
          </a:xfrm>
        </p:spPr>
        <p:txBody>
          <a:bodyPr/>
          <a:lstStyle>
            <a:lvl1pPr marL="171450" marR="0" indent="-28575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2800"/>
            </a:lvl1pPr>
            <a:lvl2pPr marL="742950" marR="0" indent="-28575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876800" y="6367463"/>
            <a:ext cx="681038" cy="33813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>
                <a:solidFill>
                  <a:schemeClr val="bg1"/>
                </a:solidFill>
                <a:latin typeface="+mn-lt"/>
                <a:cs typeface="+mn-cs"/>
              </a:rPr>
              <a:t>[        ]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cxnSp>
        <p:nvCxnSpPr>
          <p:cNvPr id="8" name="Straight Connector 11"/>
          <p:cNvCxnSpPr/>
          <p:nvPr userDrawn="1"/>
        </p:nvCxnSpPr>
        <p:spPr>
          <a:xfrm>
            <a:off x="152400" y="1371600"/>
            <a:ext cx="955992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4876800" y="6367463"/>
            <a:ext cx="681038" cy="33813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>
                <a:solidFill>
                  <a:schemeClr val="bg1"/>
                </a:solidFill>
                <a:latin typeface="+mn-lt"/>
                <a:cs typeface="+mn-cs"/>
              </a:rPr>
              <a:t>[        ]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876800" y="6367463"/>
            <a:ext cx="681038" cy="33813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>
                <a:solidFill>
                  <a:schemeClr val="bg1"/>
                </a:solidFill>
                <a:latin typeface="+mn-lt"/>
                <a:cs typeface="+mn-cs"/>
              </a:rPr>
              <a:t>[        ]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2105025" y="6376988"/>
            <a:ext cx="5715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AF7CB2-BE03-4402-9FD0-12AA0632DEEA}" type="slidenum">
              <a:rPr lang="ar-SA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2105025" y="6376988"/>
            <a:ext cx="5715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F0268F-3024-4A02-9424-3C9CE2A9FDE0}" type="slidenum">
              <a:rPr lang="ar-SA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ar-EG" smtClean="0"/>
              <a:t>العنوان الرئيسي</a:t>
            </a:r>
            <a:endParaRPr lang="en-US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ar-EG" smtClean="0"/>
              <a:t>المحتوى المستوى الأول</a:t>
            </a:r>
            <a:endParaRPr lang="en-US" smtClean="0"/>
          </a:p>
          <a:p>
            <a:pPr lvl="1"/>
            <a:r>
              <a:rPr lang="ar-EG" smtClean="0"/>
              <a:t>المحتوى المستوى الثاني</a:t>
            </a:r>
            <a:endParaRPr lang="en-US" smtClean="0"/>
          </a:p>
          <a:p>
            <a:pPr lvl="2"/>
            <a:r>
              <a:rPr lang="ar-EG" smtClean="0"/>
              <a:t>المحتوى المستوى الثالث</a:t>
            </a:r>
            <a:endParaRPr lang="en-US" smtClean="0"/>
          </a:p>
          <a:p>
            <a:pPr lvl="3"/>
            <a:r>
              <a:rPr lang="ar-EG" smtClean="0"/>
              <a:t>المحتوى المستوى الرابع</a:t>
            </a:r>
            <a:endParaRPr lang="en-US" smtClean="0"/>
          </a:p>
          <a:p>
            <a:pPr lvl="4"/>
            <a:r>
              <a:rPr lang="ar-EG" smtClean="0"/>
              <a:t>المحتوى المستوى الخامس</a:t>
            </a:r>
            <a:endParaRPr lang="en-US" smtClean="0"/>
          </a:p>
        </p:txBody>
      </p:sp>
      <p:sp>
        <p:nvSpPr>
          <p:cNvPr id="10" name="Rectangle 9"/>
          <p:cNvSpPr/>
          <p:nvPr/>
        </p:nvSpPr>
        <p:spPr>
          <a:xfrm>
            <a:off x="0" y="6324600"/>
            <a:ext cx="9906000" cy="5334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3143" tIns="51572" rIns="103143" bIns="51572" anchor="ctr"/>
          <a:lstStyle/>
          <a:p>
            <a:pPr algn="ctr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1029" name="Group 7"/>
          <p:cNvGrpSpPr>
            <a:grpSpLocks/>
          </p:cNvGrpSpPr>
          <p:nvPr/>
        </p:nvGrpSpPr>
        <p:grpSpPr bwMode="auto">
          <a:xfrm>
            <a:off x="8610600" y="5791200"/>
            <a:ext cx="941388" cy="914400"/>
            <a:chOff x="5210750" y="1066800"/>
            <a:chExt cx="2976900" cy="3130677"/>
          </a:xfrm>
        </p:grpSpPr>
        <p:sp>
          <p:nvSpPr>
            <p:cNvPr id="13" name="Oval 12"/>
            <p:cNvSpPr/>
            <p:nvPr/>
          </p:nvSpPr>
          <p:spPr>
            <a:xfrm>
              <a:off x="5321191" y="1142893"/>
              <a:ext cx="2766057" cy="297305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rtl="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pic>
          <p:nvPicPr>
            <p:cNvPr id="1037" name="Picture 2" descr="http://kfu.files.googlepages.com/newKFUlogo.jpg"/>
            <p:cNvPicPr>
              <a:picLocks noChangeAspect="1" noChangeArrowheads="1"/>
            </p:cNvPicPr>
            <p:nvPr/>
          </p:nvPicPr>
          <p:blipFill>
            <a:blip r:embed="rId1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5210750" y="1066800"/>
              <a:ext cx="2976900" cy="31306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6376988"/>
            <a:ext cx="5715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>
              <a:defRPr sz="1200" dirty="0">
                <a:solidFill>
                  <a:schemeClr val="bg1"/>
                </a:solidFill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144F2310-6C32-4E4F-9F42-D767CBBD31B0}" type="slidenum">
              <a:rPr lang="ar-SA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6477000" y="6519863"/>
            <a:ext cx="1928813" cy="33813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>
                <a:solidFill>
                  <a:schemeClr val="bg1"/>
                </a:solidFill>
                <a:latin typeface="+mn-lt"/>
                <a:cs typeface="+mn-cs"/>
              </a:rPr>
              <a:t>King Faisal University</a:t>
            </a:r>
          </a:p>
        </p:txBody>
      </p:sp>
      <p:sp>
        <p:nvSpPr>
          <p:cNvPr id="17" name="Rectangle 16"/>
          <p:cNvSpPr/>
          <p:nvPr/>
        </p:nvSpPr>
        <p:spPr>
          <a:xfrm>
            <a:off x="6745288" y="6291263"/>
            <a:ext cx="1408112" cy="33813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rt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A" sz="1600" b="1" dirty="0">
                <a:solidFill>
                  <a:schemeClr val="bg1"/>
                </a:solidFill>
                <a:latin typeface="+mn-lt"/>
                <a:cs typeface="+mn-cs"/>
              </a:rPr>
              <a:t>جامعة الملك فيصل</a:t>
            </a:r>
            <a:endParaRPr lang="en-US" sz="1600" b="1" dirty="0">
              <a:solidFill>
                <a:schemeClr val="bg1"/>
              </a:solidFill>
              <a:latin typeface="+mn-lt"/>
              <a:cs typeface="+mn-cs"/>
            </a:endParaRPr>
          </a:p>
        </p:txBody>
      </p:sp>
      <p:pic>
        <p:nvPicPr>
          <p:cNvPr id="1033" name="Picture 17" descr="logo EDE.png"/>
          <p:cNvPicPr>
            <a:picLocks noChangeAspect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304800" y="5791200"/>
            <a:ext cx="838200" cy="938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Rectangle 18"/>
          <p:cNvSpPr/>
          <p:nvPr/>
        </p:nvSpPr>
        <p:spPr>
          <a:xfrm>
            <a:off x="914400" y="6581775"/>
            <a:ext cx="3116263" cy="27622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>
                <a:solidFill>
                  <a:schemeClr val="bg1"/>
                </a:solidFill>
                <a:latin typeface="+mn-lt"/>
                <a:cs typeface="+mn-cs"/>
              </a:rPr>
              <a:t>Deanship of E-Learning and Distance Education</a:t>
            </a:r>
          </a:p>
        </p:txBody>
      </p:sp>
      <p:sp>
        <p:nvSpPr>
          <p:cNvPr id="20" name="Rectangle 19"/>
          <p:cNvSpPr/>
          <p:nvPr/>
        </p:nvSpPr>
        <p:spPr>
          <a:xfrm>
            <a:off x="1182688" y="6291263"/>
            <a:ext cx="279595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rt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A" sz="1600" b="1" dirty="0">
                <a:solidFill>
                  <a:schemeClr val="bg1"/>
                </a:solidFill>
                <a:latin typeface="+mn-lt"/>
                <a:cs typeface="+mn-cs"/>
              </a:rPr>
              <a:t>عمادة </a:t>
            </a:r>
            <a:r>
              <a:rPr lang="ar-SA" sz="1600" b="1" dirty="0" smtClean="0">
                <a:solidFill>
                  <a:schemeClr val="bg1"/>
                </a:solidFill>
                <a:latin typeface="+mn-lt"/>
                <a:cs typeface="+mn-cs"/>
              </a:rPr>
              <a:t>التعلم الإلكتروني والتعليم </a:t>
            </a:r>
            <a:r>
              <a:rPr lang="ar-SA" sz="1600" b="1" dirty="0">
                <a:solidFill>
                  <a:schemeClr val="bg1"/>
                </a:solidFill>
                <a:latin typeface="+mn-lt"/>
                <a:cs typeface="+mn-cs"/>
              </a:rPr>
              <a:t>عن بعد</a:t>
            </a:r>
            <a:endParaRPr lang="en-US" sz="1600" b="1" dirty="0">
              <a:solidFill>
                <a:schemeClr val="bg1"/>
              </a:solidFill>
              <a:latin typeface="+mn-lt"/>
              <a:cs typeface="+mn-cs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8312984" y="6578367"/>
            <a:ext cx="165942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rt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A" sz="1600" b="1" dirty="0" smtClean="0">
                <a:solidFill>
                  <a:schemeClr val="bg1"/>
                </a:solidFill>
                <a:latin typeface="+mn-lt"/>
                <a:cs typeface="+mn-cs"/>
              </a:rPr>
              <a:t>د/ أحمد</a:t>
            </a:r>
            <a:r>
              <a:rPr lang="ar-SA" sz="1600" b="1" baseline="0" dirty="0" smtClean="0">
                <a:solidFill>
                  <a:schemeClr val="bg1"/>
                </a:solidFill>
                <a:latin typeface="+mn-lt"/>
                <a:cs typeface="+mn-cs"/>
              </a:rPr>
              <a:t> محمد الشريف</a:t>
            </a:r>
            <a:endParaRPr lang="en-US" sz="1600" b="1" dirty="0">
              <a:solidFill>
                <a:schemeClr val="bg1"/>
              </a:solidFill>
              <a:latin typeface="+mn-lt"/>
              <a:cs typeface="+mn-cs"/>
            </a:endParaRPr>
          </a:p>
        </p:txBody>
      </p:sp>
      <p:sp>
        <p:nvSpPr>
          <p:cNvPr id="21" name="Rectangle 9"/>
          <p:cNvSpPr/>
          <p:nvPr userDrawn="1"/>
        </p:nvSpPr>
        <p:spPr>
          <a:xfrm>
            <a:off x="9424988" y="280988"/>
            <a:ext cx="304800" cy="109061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2" name="Rectangle 21"/>
          <p:cNvSpPr/>
          <p:nvPr userDrawn="1"/>
        </p:nvSpPr>
        <p:spPr>
          <a:xfrm>
            <a:off x="9424988" y="0"/>
            <a:ext cx="304800" cy="301625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23" name="Straight Connector 11"/>
          <p:cNvCxnSpPr/>
          <p:nvPr userDrawn="1"/>
        </p:nvCxnSpPr>
        <p:spPr>
          <a:xfrm>
            <a:off x="152400" y="1371600"/>
            <a:ext cx="955992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6" r:id="rId1"/>
    <p:sldLayoutId id="2147483867" r:id="rId2"/>
    <p:sldLayoutId id="2147483868" r:id="rId3"/>
    <p:sldLayoutId id="2147483869" r:id="rId4"/>
    <p:sldLayoutId id="2147483870" r:id="rId5"/>
    <p:sldLayoutId id="2147483871" r:id="rId6"/>
    <p:sldLayoutId id="2147483872" r:id="rId7"/>
    <p:sldLayoutId id="2147483873" r:id="rId8"/>
    <p:sldLayoutId id="2147483874" r:id="rId9"/>
    <p:sldLayoutId id="2147483875" r:id="rId10"/>
    <p:sldLayoutId id="2147483876" r:id="rId11"/>
    <p:sldLayoutId id="2147483861" r:id="rId12"/>
    <p:sldLayoutId id="2147483863" r:id="rId13"/>
  </p:sldLayoutIdLst>
  <p:hf hdr="0" ftr="0" dt="0"/>
  <p:txStyles>
    <p:titleStyle>
      <a:lvl1pPr algn="r" rtl="0" eaLnBrk="1" fontAlgn="base" hangingPunct="1">
        <a:spcBef>
          <a:spcPct val="0"/>
        </a:spcBef>
        <a:spcAft>
          <a:spcPct val="0"/>
        </a:spcAft>
        <a:defRPr sz="4400" kern="1200">
          <a:solidFill>
            <a:srgbClr val="376092"/>
          </a:solidFill>
          <a:latin typeface="+mj-lt"/>
          <a:ea typeface="+mj-ea"/>
          <a:cs typeface="Arial" charset="0"/>
        </a:defRPr>
      </a:lvl1pPr>
      <a:lvl2pPr algn="r" rtl="0" eaLnBrk="1" fontAlgn="base" hangingPunct="1">
        <a:spcBef>
          <a:spcPct val="0"/>
        </a:spcBef>
        <a:spcAft>
          <a:spcPct val="0"/>
        </a:spcAft>
        <a:defRPr sz="4400">
          <a:solidFill>
            <a:srgbClr val="376092"/>
          </a:solidFill>
          <a:latin typeface="Calibri" pitchFamily="34" charset="0"/>
          <a:cs typeface="Arial" charset="0"/>
        </a:defRPr>
      </a:lvl2pPr>
      <a:lvl3pPr algn="r" rtl="0" eaLnBrk="1" fontAlgn="base" hangingPunct="1">
        <a:spcBef>
          <a:spcPct val="0"/>
        </a:spcBef>
        <a:spcAft>
          <a:spcPct val="0"/>
        </a:spcAft>
        <a:defRPr sz="4400">
          <a:solidFill>
            <a:srgbClr val="376092"/>
          </a:solidFill>
          <a:latin typeface="Calibri" pitchFamily="34" charset="0"/>
          <a:cs typeface="Arial" charset="0"/>
        </a:defRPr>
      </a:lvl3pPr>
      <a:lvl4pPr algn="r" rtl="0" eaLnBrk="1" fontAlgn="base" hangingPunct="1">
        <a:spcBef>
          <a:spcPct val="0"/>
        </a:spcBef>
        <a:spcAft>
          <a:spcPct val="0"/>
        </a:spcAft>
        <a:defRPr sz="4400">
          <a:solidFill>
            <a:srgbClr val="376092"/>
          </a:solidFill>
          <a:latin typeface="Calibri" pitchFamily="34" charset="0"/>
          <a:cs typeface="Arial" charset="0"/>
        </a:defRPr>
      </a:lvl4pPr>
      <a:lvl5pPr algn="r" rtl="0" eaLnBrk="1" fontAlgn="base" hangingPunct="1">
        <a:spcBef>
          <a:spcPct val="0"/>
        </a:spcBef>
        <a:spcAft>
          <a:spcPct val="0"/>
        </a:spcAft>
        <a:defRPr sz="4400">
          <a:solidFill>
            <a:srgbClr val="376092"/>
          </a:solidFill>
          <a:latin typeface="Calibri" pitchFamily="34" charset="0"/>
          <a:cs typeface="Arial" charset="0"/>
        </a:defRPr>
      </a:lvl5pPr>
      <a:lvl6pPr marL="457200" algn="r" rtl="0" eaLnBrk="1" fontAlgn="base" hangingPunct="1">
        <a:spcBef>
          <a:spcPct val="0"/>
        </a:spcBef>
        <a:spcAft>
          <a:spcPct val="0"/>
        </a:spcAft>
        <a:defRPr sz="4400">
          <a:solidFill>
            <a:srgbClr val="376092"/>
          </a:solidFill>
          <a:latin typeface="Calibri" pitchFamily="34" charset="0"/>
          <a:cs typeface="Arial" charset="0"/>
        </a:defRPr>
      </a:lvl6pPr>
      <a:lvl7pPr marL="914400" algn="r" rtl="0" eaLnBrk="1" fontAlgn="base" hangingPunct="1">
        <a:spcBef>
          <a:spcPct val="0"/>
        </a:spcBef>
        <a:spcAft>
          <a:spcPct val="0"/>
        </a:spcAft>
        <a:defRPr sz="4400">
          <a:solidFill>
            <a:srgbClr val="376092"/>
          </a:solidFill>
          <a:latin typeface="Calibri" pitchFamily="34" charset="0"/>
          <a:cs typeface="Arial" charset="0"/>
        </a:defRPr>
      </a:lvl7pPr>
      <a:lvl8pPr marL="1371600" algn="r" rtl="0" eaLnBrk="1" fontAlgn="base" hangingPunct="1">
        <a:spcBef>
          <a:spcPct val="0"/>
        </a:spcBef>
        <a:spcAft>
          <a:spcPct val="0"/>
        </a:spcAft>
        <a:defRPr sz="4400">
          <a:solidFill>
            <a:srgbClr val="376092"/>
          </a:solidFill>
          <a:latin typeface="Calibri" pitchFamily="34" charset="0"/>
          <a:cs typeface="Arial" charset="0"/>
        </a:defRPr>
      </a:lvl8pPr>
      <a:lvl9pPr marL="1828800" algn="r" rtl="0" eaLnBrk="1" fontAlgn="base" hangingPunct="1">
        <a:spcBef>
          <a:spcPct val="0"/>
        </a:spcBef>
        <a:spcAft>
          <a:spcPct val="0"/>
        </a:spcAft>
        <a:defRPr sz="4400">
          <a:solidFill>
            <a:srgbClr val="376092"/>
          </a:solidFill>
          <a:latin typeface="Calibri" pitchFamily="34" charset="0"/>
          <a:cs typeface="Arial" charset="0"/>
        </a:defRPr>
      </a:lvl9pPr>
    </p:titleStyle>
    <p:bodyStyle>
      <a:lvl1pPr marL="342900" indent="-342900" algn="r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Arial" charset="0"/>
        </a:defRPr>
      </a:lvl1pPr>
      <a:lvl2pPr marL="742950" indent="-285750" algn="r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Arial" charset="0"/>
        </a:defRPr>
      </a:lvl2pPr>
      <a:lvl3pPr marL="1143000" indent="-228600" algn="r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Arial" charset="0"/>
        </a:defRPr>
      </a:lvl3pPr>
      <a:lvl4pPr marL="1600200" indent="-228600" algn="r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Arial" charset="0"/>
        </a:defRPr>
      </a:lvl4pPr>
      <a:lvl5pPr marL="2057400" indent="-228600" algn="r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Arial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5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6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7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4" Type="http://schemas.openxmlformats.org/officeDocument/2006/relationships/image" Target="../media/image8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4" Type="http://schemas.openxmlformats.org/officeDocument/2006/relationships/image" Target="../media/image9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ar-SA" smtClean="0">
              <a:solidFill>
                <a:srgbClr val="376092"/>
              </a:solidFill>
              <a:cs typeface="Arial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endParaRPr lang="en-US" smtClean="0">
              <a:cs typeface="+mn-cs"/>
            </a:endParaRPr>
          </a:p>
        </p:txBody>
      </p:sp>
      <p:sp>
        <p:nvSpPr>
          <p:cNvPr id="6148" name="Slide Number Placeholder 3"/>
          <p:cNvSpPr>
            <a:spLocks noGrp="1"/>
          </p:cNvSpPr>
          <p:nvPr>
            <p:ph type="sldNum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F32DF563-6BF1-4649-A788-EFDF8B1035AC}" type="slidenum">
              <a:rPr lang="ar-SA" smtClean="0">
                <a:cs typeface="Arial" pitchFamily="34" charset="0"/>
              </a:rPr>
              <a:pPr/>
              <a:t>1</a:t>
            </a:fld>
            <a:endParaRPr lang="en-US" smtClean="0">
              <a:cs typeface="Arial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0" y="0"/>
            <a:ext cx="9906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3143" tIns="51572" rIns="103143" bIns="51572" anchor="ctr"/>
          <a:lstStyle/>
          <a:p>
            <a:pPr algn="ctr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0" y="0"/>
            <a:ext cx="9906000" cy="3429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3143" tIns="51572" rIns="103143" bIns="51572" anchor="ctr"/>
          <a:lstStyle/>
          <a:p>
            <a:pPr algn="ctr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151" name="Subtitle 2"/>
          <p:cNvSpPr txBox="1">
            <a:spLocks/>
          </p:cNvSpPr>
          <p:nvPr/>
        </p:nvSpPr>
        <p:spPr bwMode="auto">
          <a:xfrm>
            <a:off x="5562600" y="4648200"/>
            <a:ext cx="400685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rtl="0">
              <a:spcBef>
                <a:spcPct val="20000"/>
              </a:spcBef>
              <a:buFont typeface="Arial" pitchFamily="34" charset="0"/>
              <a:buNone/>
            </a:pPr>
            <a:r>
              <a:rPr lang="ar-EG" sz="2800" b="1">
                <a:solidFill>
                  <a:srgbClr val="898989"/>
                </a:solidFill>
                <a:latin typeface="Calibri" pitchFamily="34" charset="0"/>
              </a:rPr>
              <a:t>نظام التعليم المطور للانتساب</a:t>
            </a:r>
            <a:endParaRPr lang="en-US" sz="2800" b="1">
              <a:solidFill>
                <a:srgbClr val="898989"/>
              </a:solidFill>
              <a:latin typeface="Calibri" pitchFamily="34" charset="0"/>
            </a:endParaRPr>
          </a:p>
          <a:p>
            <a:pPr algn="ctr" rtl="0">
              <a:spcBef>
                <a:spcPct val="20000"/>
              </a:spcBef>
              <a:buFont typeface="Arial" pitchFamily="34" charset="0"/>
              <a:buNone/>
            </a:pPr>
            <a:r>
              <a:rPr lang="ar-EG" sz="2600">
                <a:solidFill>
                  <a:srgbClr val="898989"/>
                </a:solidFill>
                <a:latin typeface="Calibri" pitchFamily="34" charset="0"/>
              </a:rPr>
              <a:t>كلية</a:t>
            </a:r>
            <a:r>
              <a:rPr lang="ar-SA" sz="2600">
                <a:solidFill>
                  <a:srgbClr val="898989"/>
                </a:solidFill>
                <a:latin typeface="Calibri" pitchFamily="34" charset="0"/>
              </a:rPr>
              <a:t> إدارة الأعمال</a:t>
            </a:r>
          </a:p>
          <a:p>
            <a:pPr algn="ctr" rtl="0">
              <a:spcBef>
                <a:spcPct val="20000"/>
              </a:spcBef>
              <a:buFont typeface="Arial" pitchFamily="34" charset="0"/>
              <a:buNone/>
            </a:pPr>
            <a:r>
              <a:rPr lang="ar-EG" sz="2600">
                <a:solidFill>
                  <a:srgbClr val="898989"/>
                </a:solidFill>
                <a:latin typeface="Calibri" pitchFamily="34" charset="0"/>
              </a:rPr>
              <a:t>قسم</a:t>
            </a:r>
            <a:r>
              <a:rPr lang="ar-SA" sz="2600">
                <a:solidFill>
                  <a:srgbClr val="898989"/>
                </a:solidFill>
                <a:latin typeface="Calibri" pitchFamily="34" charset="0"/>
              </a:rPr>
              <a:t> نظم المعلومات الإدارية</a:t>
            </a:r>
            <a:endParaRPr lang="en-US" sz="2600">
              <a:solidFill>
                <a:srgbClr val="898989"/>
              </a:solidFill>
              <a:latin typeface="Calibri" pitchFamily="34" charset="0"/>
            </a:endParaRPr>
          </a:p>
        </p:txBody>
      </p:sp>
      <p:grpSp>
        <p:nvGrpSpPr>
          <p:cNvPr id="6152" name="Group 7"/>
          <p:cNvGrpSpPr>
            <a:grpSpLocks/>
          </p:cNvGrpSpPr>
          <p:nvPr/>
        </p:nvGrpSpPr>
        <p:grpSpPr bwMode="auto">
          <a:xfrm>
            <a:off x="6494463" y="1981200"/>
            <a:ext cx="2600325" cy="2524125"/>
            <a:chOff x="5210750" y="1066800"/>
            <a:chExt cx="2976900" cy="3130677"/>
          </a:xfrm>
        </p:grpSpPr>
        <p:sp>
          <p:nvSpPr>
            <p:cNvPr id="9" name="Oval 8"/>
            <p:cNvSpPr/>
            <p:nvPr/>
          </p:nvSpPr>
          <p:spPr>
            <a:xfrm>
              <a:off x="5321611" y="1143591"/>
              <a:ext cx="2767900" cy="297315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rtl="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pic>
          <p:nvPicPr>
            <p:cNvPr id="6157" name="Picture 2" descr="http://kfu.files.googlepages.com/newKFUlogo.jpg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5210750" y="1066800"/>
              <a:ext cx="2976900" cy="31306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1" name="Freeform 10"/>
          <p:cNvSpPr/>
          <p:nvPr/>
        </p:nvSpPr>
        <p:spPr>
          <a:xfrm>
            <a:off x="0" y="2667000"/>
            <a:ext cx="6091238" cy="1447800"/>
          </a:xfrm>
          <a:custGeom>
            <a:avLst/>
            <a:gdLst>
              <a:gd name="connsiteX0" fmla="*/ 0 w 6814457"/>
              <a:gd name="connsiteY0" fmla="*/ 723900 h 1447800"/>
              <a:gd name="connsiteX1" fmla="*/ 212026 w 6814457"/>
              <a:gd name="connsiteY1" fmla="*/ 212025 h 1447800"/>
              <a:gd name="connsiteX2" fmla="*/ 723901 w 6814457"/>
              <a:gd name="connsiteY2" fmla="*/ 0 h 1447800"/>
              <a:gd name="connsiteX3" fmla="*/ 6090557 w 6814457"/>
              <a:gd name="connsiteY3" fmla="*/ 0 h 1447800"/>
              <a:gd name="connsiteX4" fmla="*/ 6602432 w 6814457"/>
              <a:gd name="connsiteY4" fmla="*/ 212026 h 1447800"/>
              <a:gd name="connsiteX5" fmla="*/ 6814457 w 6814457"/>
              <a:gd name="connsiteY5" fmla="*/ 723901 h 1447800"/>
              <a:gd name="connsiteX6" fmla="*/ 6814457 w 6814457"/>
              <a:gd name="connsiteY6" fmla="*/ 723900 h 1447800"/>
              <a:gd name="connsiteX7" fmla="*/ 6602431 w 6814457"/>
              <a:gd name="connsiteY7" fmla="*/ 1235775 h 1447800"/>
              <a:gd name="connsiteX8" fmla="*/ 6090556 w 6814457"/>
              <a:gd name="connsiteY8" fmla="*/ 1447800 h 1447800"/>
              <a:gd name="connsiteX9" fmla="*/ 723900 w 6814457"/>
              <a:gd name="connsiteY9" fmla="*/ 1447800 h 1447800"/>
              <a:gd name="connsiteX10" fmla="*/ 212025 w 6814457"/>
              <a:gd name="connsiteY10" fmla="*/ 1235774 h 1447800"/>
              <a:gd name="connsiteX11" fmla="*/ 0 w 6814457"/>
              <a:gd name="connsiteY11" fmla="*/ 723899 h 1447800"/>
              <a:gd name="connsiteX12" fmla="*/ 0 w 6814457"/>
              <a:gd name="connsiteY12" fmla="*/ 723900 h 1447800"/>
              <a:gd name="connsiteX0" fmla="*/ 291192 w 7105649"/>
              <a:gd name="connsiteY0" fmla="*/ 723900 h 1447800"/>
              <a:gd name="connsiteX1" fmla="*/ 1015093 w 7105649"/>
              <a:gd name="connsiteY1" fmla="*/ 0 h 1447800"/>
              <a:gd name="connsiteX2" fmla="*/ 6381749 w 7105649"/>
              <a:gd name="connsiteY2" fmla="*/ 0 h 1447800"/>
              <a:gd name="connsiteX3" fmla="*/ 6893624 w 7105649"/>
              <a:gd name="connsiteY3" fmla="*/ 212026 h 1447800"/>
              <a:gd name="connsiteX4" fmla="*/ 7105649 w 7105649"/>
              <a:gd name="connsiteY4" fmla="*/ 723901 h 1447800"/>
              <a:gd name="connsiteX5" fmla="*/ 7105649 w 7105649"/>
              <a:gd name="connsiteY5" fmla="*/ 723900 h 1447800"/>
              <a:gd name="connsiteX6" fmla="*/ 6893623 w 7105649"/>
              <a:gd name="connsiteY6" fmla="*/ 1235775 h 1447800"/>
              <a:gd name="connsiteX7" fmla="*/ 6381748 w 7105649"/>
              <a:gd name="connsiteY7" fmla="*/ 1447800 h 1447800"/>
              <a:gd name="connsiteX8" fmla="*/ 1015092 w 7105649"/>
              <a:gd name="connsiteY8" fmla="*/ 1447800 h 1447800"/>
              <a:gd name="connsiteX9" fmla="*/ 503217 w 7105649"/>
              <a:gd name="connsiteY9" fmla="*/ 1235774 h 1447800"/>
              <a:gd name="connsiteX10" fmla="*/ 291192 w 7105649"/>
              <a:gd name="connsiteY10" fmla="*/ 723899 h 1447800"/>
              <a:gd name="connsiteX11" fmla="*/ 291192 w 7105649"/>
              <a:gd name="connsiteY11" fmla="*/ 723900 h 1447800"/>
              <a:gd name="connsiteX0" fmla="*/ 0 w 6814457"/>
              <a:gd name="connsiteY0" fmla="*/ 723899 h 1447800"/>
              <a:gd name="connsiteX1" fmla="*/ 723901 w 6814457"/>
              <a:gd name="connsiteY1" fmla="*/ 0 h 1447800"/>
              <a:gd name="connsiteX2" fmla="*/ 6090557 w 6814457"/>
              <a:gd name="connsiteY2" fmla="*/ 0 h 1447800"/>
              <a:gd name="connsiteX3" fmla="*/ 6602432 w 6814457"/>
              <a:gd name="connsiteY3" fmla="*/ 212026 h 1447800"/>
              <a:gd name="connsiteX4" fmla="*/ 6814457 w 6814457"/>
              <a:gd name="connsiteY4" fmla="*/ 723901 h 1447800"/>
              <a:gd name="connsiteX5" fmla="*/ 6814457 w 6814457"/>
              <a:gd name="connsiteY5" fmla="*/ 723900 h 1447800"/>
              <a:gd name="connsiteX6" fmla="*/ 6602431 w 6814457"/>
              <a:gd name="connsiteY6" fmla="*/ 1235775 h 1447800"/>
              <a:gd name="connsiteX7" fmla="*/ 6090556 w 6814457"/>
              <a:gd name="connsiteY7" fmla="*/ 1447800 h 1447800"/>
              <a:gd name="connsiteX8" fmla="*/ 723900 w 6814457"/>
              <a:gd name="connsiteY8" fmla="*/ 1447800 h 1447800"/>
              <a:gd name="connsiteX9" fmla="*/ 212025 w 6814457"/>
              <a:gd name="connsiteY9" fmla="*/ 1235774 h 1447800"/>
              <a:gd name="connsiteX10" fmla="*/ 0 w 6814457"/>
              <a:gd name="connsiteY10" fmla="*/ 723899 h 1447800"/>
              <a:gd name="connsiteX0" fmla="*/ 0 w 6814457"/>
              <a:gd name="connsiteY0" fmla="*/ 723899 h 1447800"/>
              <a:gd name="connsiteX1" fmla="*/ 723901 w 6814457"/>
              <a:gd name="connsiteY1" fmla="*/ 0 h 1447800"/>
              <a:gd name="connsiteX2" fmla="*/ 6090557 w 6814457"/>
              <a:gd name="connsiteY2" fmla="*/ 0 h 1447800"/>
              <a:gd name="connsiteX3" fmla="*/ 6602432 w 6814457"/>
              <a:gd name="connsiteY3" fmla="*/ 212026 h 1447800"/>
              <a:gd name="connsiteX4" fmla="*/ 6814457 w 6814457"/>
              <a:gd name="connsiteY4" fmla="*/ 723901 h 1447800"/>
              <a:gd name="connsiteX5" fmla="*/ 6814457 w 6814457"/>
              <a:gd name="connsiteY5" fmla="*/ 723900 h 1447800"/>
              <a:gd name="connsiteX6" fmla="*/ 6602431 w 6814457"/>
              <a:gd name="connsiteY6" fmla="*/ 1235775 h 1447800"/>
              <a:gd name="connsiteX7" fmla="*/ 6090556 w 6814457"/>
              <a:gd name="connsiteY7" fmla="*/ 1447800 h 1447800"/>
              <a:gd name="connsiteX8" fmla="*/ 723900 w 6814457"/>
              <a:gd name="connsiteY8" fmla="*/ 1447800 h 1447800"/>
              <a:gd name="connsiteX9" fmla="*/ 303465 w 6814457"/>
              <a:gd name="connsiteY9" fmla="*/ 1327214 h 1447800"/>
              <a:gd name="connsiteX0" fmla="*/ 420436 w 6510992"/>
              <a:gd name="connsiteY0" fmla="*/ 0 h 1447800"/>
              <a:gd name="connsiteX1" fmla="*/ 5787092 w 6510992"/>
              <a:gd name="connsiteY1" fmla="*/ 0 h 1447800"/>
              <a:gd name="connsiteX2" fmla="*/ 6298967 w 6510992"/>
              <a:gd name="connsiteY2" fmla="*/ 212026 h 1447800"/>
              <a:gd name="connsiteX3" fmla="*/ 6510992 w 6510992"/>
              <a:gd name="connsiteY3" fmla="*/ 723901 h 1447800"/>
              <a:gd name="connsiteX4" fmla="*/ 6510992 w 6510992"/>
              <a:gd name="connsiteY4" fmla="*/ 723900 h 1447800"/>
              <a:gd name="connsiteX5" fmla="*/ 6298966 w 6510992"/>
              <a:gd name="connsiteY5" fmla="*/ 1235775 h 1447800"/>
              <a:gd name="connsiteX6" fmla="*/ 5787091 w 6510992"/>
              <a:gd name="connsiteY6" fmla="*/ 1447800 h 1447800"/>
              <a:gd name="connsiteX7" fmla="*/ 420435 w 6510992"/>
              <a:gd name="connsiteY7" fmla="*/ 1447800 h 1447800"/>
              <a:gd name="connsiteX8" fmla="*/ 0 w 6510992"/>
              <a:gd name="connsiteY8" fmla="*/ 1327214 h 1447800"/>
              <a:gd name="connsiteX0" fmla="*/ 1 w 6090557"/>
              <a:gd name="connsiteY0" fmla="*/ 0 h 1447800"/>
              <a:gd name="connsiteX1" fmla="*/ 5366657 w 6090557"/>
              <a:gd name="connsiteY1" fmla="*/ 0 h 1447800"/>
              <a:gd name="connsiteX2" fmla="*/ 5878532 w 6090557"/>
              <a:gd name="connsiteY2" fmla="*/ 212026 h 1447800"/>
              <a:gd name="connsiteX3" fmla="*/ 6090557 w 6090557"/>
              <a:gd name="connsiteY3" fmla="*/ 723901 h 1447800"/>
              <a:gd name="connsiteX4" fmla="*/ 6090557 w 6090557"/>
              <a:gd name="connsiteY4" fmla="*/ 723900 h 1447800"/>
              <a:gd name="connsiteX5" fmla="*/ 5878531 w 6090557"/>
              <a:gd name="connsiteY5" fmla="*/ 1235775 h 1447800"/>
              <a:gd name="connsiteX6" fmla="*/ 5366656 w 6090557"/>
              <a:gd name="connsiteY6" fmla="*/ 1447800 h 1447800"/>
              <a:gd name="connsiteX7" fmla="*/ 0 w 6090557"/>
              <a:gd name="connsiteY7" fmla="*/ 1447800 h 1447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090557" h="1447800">
                <a:moveTo>
                  <a:pt x="1" y="0"/>
                </a:moveTo>
                <a:lnTo>
                  <a:pt x="5366657" y="0"/>
                </a:lnTo>
                <a:cubicBezTo>
                  <a:pt x="5558647" y="0"/>
                  <a:pt x="5742774" y="76268"/>
                  <a:pt x="5878532" y="212026"/>
                </a:cubicBezTo>
                <a:cubicBezTo>
                  <a:pt x="6014289" y="347784"/>
                  <a:pt x="6090557" y="531911"/>
                  <a:pt x="6090557" y="723901"/>
                </a:cubicBezTo>
                <a:lnTo>
                  <a:pt x="6090557" y="723900"/>
                </a:lnTo>
                <a:cubicBezTo>
                  <a:pt x="6090557" y="915890"/>
                  <a:pt x="6014289" y="1100017"/>
                  <a:pt x="5878531" y="1235775"/>
                </a:cubicBezTo>
                <a:cubicBezTo>
                  <a:pt x="5742773" y="1371533"/>
                  <a:pt x="5558646" y="1447800"/>
                  <a:pt x="5366656" y="1447800"/>
                </a:cubicBezTo>
                <a:lnTo>
                  <a:pt x="0" y="1447800"/>
                </a:lnTo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154" name="Title 1"/>
          <p:cNvSpPr txBox="1">
            <a:spLocks/>
          </p:cNvSpPr>
          <p:nvPr/>
        </p:nvSpPr>
        <p:spPr bwMode="auto">
          <a:xfrm>
            <a:off x="457200" y="2819400"/>
            <a:ext cx="5105400" cy="154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l">
              <a:lnSpc>
                <a:spcPct val="80000"/>
              </a:lnSpc>
            </a:pPr>
            <a:r>
              <a:rPr lang="ar-SA" sz="3700" b="1" dirty="0" smtClean="0">
                <a:solidFill>
                  <a:srgbClr val="376092"/>
                </a:solidFill>
                <a:latin typeface="AYM Wadiy S_U normal."/>
                <a:cs typeface="Times New Roman" pitchFamily="18" charset="0"/>
              </a:rPr>
              <a:t>النظم المتكاملة للمؤسسات </a:t>
            </a:r>
          </a:p>
          <a:p>
            <a:pPr algn="l">
              <a:lnSpc>
                <a:spcPct val="80000"/>
              </a:lnSpc>
            </a:pPr>
            <a:r>
              <a:rPr lang="ar-SA" sz="2600" b="1" dirty="0" smtClean="0">
                <a:solidFill>
                  <a:srgbClr val="7F7F7F"/>
                </a:solidFill>
                <a:latin typeface="Calibri" pitchFamily="34" charset="0"/>
                <a:cs typeface="Times New Roman" pitchFamily="18" charset="0"/>
              </a:rPr>
              <a:t>د</a:t>
            </a:r>
            <a:r>
              <a:rPr lang="ar-SA" sz="2600" b="1" dirty="0">
                <a:solidFill>
                  <a:srgbClr val="7F7F7F"/>
                </a:solidFill>
                <a:latin typeface="Calibri" pitchFamily="34" charset="0"/>
                <a:cs typeface="Times New Roman" pitchFamily="18" charset="0"/>
              </a:rPr>
              <a:t>. أحمد محمد الشريف</a:t>
            </a:r>
            <a:endParaRPr lang="en-US" sz="2600" b="1" dirty="0">
              <a:solidFill>
                <a:srgbClr val="7F7F7F"/>
              </a:solidFill>
              <a:latin typeface="Calibri" pitchFamily="34" charset="0"/>
            </a:endParaRPr>
          </a:p>
        </p:txBody>
      </p:sp>
      <p:sp>
        <p:nvSpPr>
          <p:cNvPr id="6155" name="Slide Number Placeholder 10"/>
          <p:cNvSpPr txBox="1">
            <a:spLocks/>
          </p:cNvSpPr>
          <p:nvPr/>
        </p:nvSpPr>
        <p:spPr bwMode="auto">
          <a:xfrm>
            <a:off x="381000" y="6405563"/>
            <a:ext cx="23114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rtl="0"/>
            <a:fld id="{D3AFDE04-9E13-4098-9D71-DE8B5A55B69D}" type="slidenum">
              <a:rPr lang="ar-SA" sz="1200">
                <a:solidFill>
                  <a:schemeClr val="bg1"/>
                </a:solidFill>
                <a:latin typeface="Calibri" pitchFamily="34" charset="0"/>
              </a:rPr>
              <a:pPr rtl="0"/>
              <a:t>1</a:t>
            </a:fld>
            <a:endParaRPr lang="en-US" sz="1200">
              <a:solidFill>
                <a:schemeClr val="bg1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ar-SA" dirty="0"/>
              <a:t>  </a:t>
            </a:r>
            <a:r>
              <a:rPr lang="ar-SA" sz="4000" dirty="0" smtClean="0"/>
              <a:t>وحدات النظم المتكاملة لتخطيط موارد المؤسسات</a:t>
            </a:r>
            <a:endParaRPr lang="en-US" dirty="0"/>
          </a:p>
        </p:txBody>
      </p:sp>
      <p:sp>
        <p:nvSpPr>
          <p:cNvPr id="9" name="Text Placeholder 5"/>
          <p:cNvSpPr>
            <a:spLocks noGrp="1"/>
          </p:cNvSpPr>
          <p:nvPr>
            <p:ph idx="1"/>
          </p:nvPr>
        </p:nvSpPr>
        <p:spPr>
          <a:xfrm>
            <a:off x="152400" y="1371600"/>
            <a:ext cx="9525000" cy="4648200"/>
          </a:xfrm>
        </p:spPr>
        <p:txBody>
          <a:bodyPr>
            <a:normAutofit/>
          </a:bodyPr>
          <a:lstStyle/>
          <a:p>
            <a:pPr rtl="1">
              <a:buFont typeface="Wingdings" pitchFamily="2" charset="2"/>
              <a:buChar char="ü"/>
            </a:pPr>
            <a:r>
              <a:rPr lang="ar-SA" dirty="0" smtClean="0"/>
              <a:t>يتمثل الدور الاساسي لنظم الـ</a:t>
            </a:r>
            <a:r>
              <a:rPr lang="en-US" dirty="0" smtClean="0"/>
              <a:t>ERP</a:t>
            </a:r>
            <a:r>
              <a:rPr lang="ar-SA" dirty="0" smtClean="0"/>
              <a:t> في توفير الدعم للمجالات الوظيفية الاساسية في المنظمة مثل المحاسبة ، المبيعات ، مراقبة المخزون والانتاج</a:t>
            </a:r>
          </a:p>
          <a:p>
            <a:pPr rtl="1">
              <a:buFont typeface="Wingdings" pitchFamily="2" charset="2"/>
              <a:buChar char="ü"/>
            </a:pPr>
            <a:endParaRPr lang="en-US" dirty="0"/>
          </a:p>
          <a:p>
            <a:pPr marL="0" indent="0" rtl="1"/>
            <a:endParaRPr lang="ar-EG" dirty="0" smtClean="0">
              <a:cs typeface="Arial" pitchFamily="34" charset="0"/>
            </a:endParaRPr>
          </a:p>
        </p:txBody>
      </p:sp>
      <p:sp>
        <p:nvSpPr>
          <p:cNvPr id="8196" name="Slide Number Placeholder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0" y="6376988"/>
            <a:ext cx="571500" cy="365125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fld id="{4CFA5A0D-744A-410D-98F8-3583FCD5B36E}" type="slidenum">
              <a:rPr lang="ar-SA" smtClean="0">
                <a:cs typeface="Arial" pitchFamily="34" charset="0"/>
              </a:rPr>
              <a:pPr/>
              <a:t>10</a:t>
            </a:fld>
            <a:endParaRPr lang="en-US" smtClean="0"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30713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ar-SA" dirty="0"/>
              <a:t>  </a:t>
            </a:r>
            <a:r>
              <a:rPr lang="ar-SA" sz="4000" dirty="0" smtClean="0"/>
              <a:t>وحدات النظم المتكاملة لتخطيط موارد المؤسسات</a:t>
            </a:r>
            <a:endParaRPr lang="en-US" dirty="0"/>
          </a:p>
        </p:txBody>
      </p:sp>
      <p:sp>
        <p:nvSpPr>
          <p:cNvPr id="8196" name="Slide Number Placeholder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0" y="6376988"/>
            <a:ext cx="571500" cy="365125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fld id="{4CFA5A0D-744A-410D-98F8-3583FCD5B36E}" type="slidenum">
              <a:rPr lang="ar-SA" smtClean="0">
                <a:cs typeface="Arial" pitchFamily="34" charset="0"/>
              </a:rPr>
              <a:pPr/>
              <a:t>11</a:t>
            </a:fld>
            <a:endParaRPr lang="en-US" smtClean="0">
              <a:cs typeface="Arial" pitchFamily="34" charset="0"/>
            </a:endParaRPr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/>
        </p:nvGraphicFramePr>
        <p:xfrm>
          <a:off x="1828800" y="1981200"/>
          <a:ext cx="5454650" cy="31543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79" name="Photo Editor Photo" r:id="rId3" imgW="5455238" imgH="3154953" progId="MSPhotoEd.3">
                  <p:embed/>
                </p:oleObj>
              </mc:Choice>
              <mc:Fallback>
                <p:oleObj name="Photo Editor Photo" r:id="rId3" imgW="5455238" imgH="3154953" progId="MSPhotoEd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28800" y="1981200"/>
                        <a:ext cx="5454650" cy="3154363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Rectangle 3"/>
          <p:cNvSpPr/>
          <p:nvPr/>
        </p:nvSpPr>
        <p:spPr>
          <a:xfrm>
            <a:off x="3124200" y="5486400"/>
            <a:ext cx="237347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Typical ERP Modules</a:t>
            </a:r>
          </a:p>
        </p:txBody>
      </p:sp>
    </p:spTree>
    <p:extLst>
      <p:ext uri="{BB962C8B-B14F-4D97-AF65-F5344CB8AC3E}">
        <p14:creationId xmlns:p14="http://schemas.microsoft.com/office/powerpoint/2010/main" val="2377557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ar-SA" dirty="0" smtClean="0"/>
              <a:t>نظرة عامة عن وحدات النظم المتكاملة</a:t>
            </a:r>
            <a:endParaRPr lang="en-US" dirty="0"/>
          </a:p>
        </p:txBody>
      </p:sp>
      <p:sp>
        <p:nvSpPr>
          <p:cNvPr id="8196" name="Slide Number Placeholder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0" y="6376988"/>
            <a:ext cx="571500" cy="365125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fld id="{4CFA5A0D-744A-410D-98F8-3583FCD5B36E}" type="slidenum">
              <a:rPr lang="ar-SA" smtClean="0">
                <a:cs typeface="Arial" pitchFamily="34" charset="0"/>
              </a:rPr>
              <a:pPr/>
              <a:t>12</a:t>
            </a:fld>
            <a:endParaRPr lang="en-US" smtClean="0">
              <a:cs typeface="Arial" pitchFamily="34" charset="0"/>
            </a:endParaRPr>
          </a:p>
        </p:txBody>
      </p:sp>
      <p:sp>
        <p:nvSpPr>
          <p:cNvPr id="6" name="Text Placeholder 5"/>
          <p:cNvSpPr>
            <a:spLocks noGrp="1"/>
          </p:cNvSpPr>
          <p:nvPr>
            <p:ph idx="1"/>
          </p:nvPr>
        </p:nvSpPr>
        <p:spPr>
          <a:xfrm>
            <a:off x="152400" y="1371600"/>
            <a:ext cx="9525000" cy="4648200"/>
          </a:xfrm>
        </p:spPr>
        <p:txBody>
          <a:bodyPr>
            <a:normAutofit lnSpcReduction="10000"/>
          </a:bodyPr>
          <a:lstStyle/>
          <a:p>
            <a:pPr rtl="1">
              <a:buFont typeface="Wingdings" pitchFamily="2" charset="2"/>
              <a:buChar char="ü"/>
            </a:pPr>
            <a:r>
              <a:rPr lang="ar-SA" dirty="0" smtClean="0"/>
              <a:t>الانتاج</a:t>
            </a:r>
          </a:p>
          <a:p>
            <a:pPr marL="457200" indent="-457200" rtl="1">
              <a:buFontTx/>
              <a:buChar char="-"/>
            </a:pPr>
            <a:r>
              <a:rPr lang="ar-SA" dirty="0" smtClean="0"/>
              <a:t>يساعد في التخطيط وتعظيم القدرات الصناعية ، الاستعمال الأمثل لقطع الغيار والموارد المادية باستخدام البيانات التاريخية وتوقعات المبيعات</a:t>
            </a:r>
          </a:p>
          <a:p>
            <a:pPr marL="457200" indent="-457200" rtl="1">
              <a:buFont typeface="Wingdings" pitchFamily="2" charset="2"/>
              <a:buChar char="ü"/>
            </a:pPr>
            <a:r>
              <a:rPr lang="ar-SA" dirty="0" smtClean="0"/>
              <a:t>المشتريات </a:t>
            </a:r>
          </a:p>
          <a:p>
            <a:pPr marL="457200" indent="-457200" rtl="1">
              <a:buFontTx/>
              <a:buChar char="-"/>
            </a:pPr>
            <a:r>
              <a:rPr lang="ar-SA" dirty="0" smtClean="0"/>
              <a:t>تبسيط عمليات الاقتناء </a:t>
            </a:r>
            <a:r>
              <a:rPr lang="en-US" dirty="0" smtClean="0"/>
              <a:t>Procurement</a:t>
            </a:r>
            <a:r>
              <a:rPr lang="ar-SA" dirty="0" smtClean="0"/>
              <a:t> للمواد الأولية والمستلزمات الاخرى</a:t>
            </a:r>
          </a:p>
          <a:p>
            <a:pPr marL="457200" indent="-457200" rtl="1">
              <a:buFont typeface="Wingdings" pitchFamily="2" charset="2"/>
              <a:buChar char="ü"/>
            </a:pPr>
            <a:r>
              <a:rPr lang="ar-SA" dirty="0" smtClean="0"/>
              <a:t>إدارة المخزون</a:t>
            </a:r>
          </a:p>
          <a:p>
            <a:pPr marL="0" indent="0" rtl="1"/>
            <a:r>
              <a:rPr lang="ar-SA" dirty="0" smtClean="0"/>
              <a:t>- تسهيل الحفاظ على المستوى الأمثل للمواد داخل المستودعات</a:t>
            </a:r>
          </a:p>
          <a:p>
            <a:pPr rtl="1">
              <a:buFont typeface="Wingdings" pitchFamily="2" charset="2"/>
              <a:buChar char="ü"/>
            </a:pPr>
            <a:endParaRPr lang="en-US" dirty="0"/>
          </a:p>
          <a:p>
            <a:pPr marL="0" indent="0" rtl="1"/>
            <a:endParaRPr lang="ar-EG" dirty="0" smtClean="0"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59750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ar-SA" dirty="0" smtClean="0"/>
              <a:t>نظرة عامة عن وحدات النظم المتكاملة</a:t>
            </a:r>
            <a:endParaRPr lang="en-US" dirty="0"/>
          </a:p>
        </p:txBody>
      </p:sp>
      <p:sp>
        <p:nvSpPr>
          <p:cNvPr id="8196" name="Slide Number Placeholder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0" y="6376988"/>
            <a:ext cx="571500" cy="365125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fld id="{4CFA5A0D-744A-410D-98F8-3583FCD5B36E}" type="slidenum">
              <a:rPr lang="ar-SA" smtClean="0">
                <a:cs typeface="Arial" pitchFamily="34" charset="0"/>
              </a:rPr>
              <a:pPr/>
              <a:t>13</a:t>
            </a:fld>
            <a:endParaRPr lang="en-US" smtClean="0">
              <a:cs typeface="Arial" pitchFamily="34" charset="0"/>
            </a:endParaRPr>
          </a:p>
        </p:txBody>
      </p:sp>
      <p:sp>
        <p:nvSpPr>
          <p:cNvPr id="6" name="Text Placeholder 5"/>
          <p:cNvSpPr>
            <a:spLocks noGrp="1"/>
          </p:cNvSpPr>
          <p:nvPr>
            <p:ph idx="1"/>
          </p:nvPr>
        </p:nvSpPr>
        <p:spPr>
          <a:xfrm>
            <a:off x="152400" y="1371600"/>
            <a:ext cx="9525000" cy="4648200"/>
          </a:xfrm>
        </p:spPr>
        <p:txBody>
          <a:bodyPr>
            <a:normAutofit fontScale="92500" lnSpcReduction="20000"/>
          </a:bodyPr>
          <a:lstStyle/>
          <a:p>
            <a:pPr rtl="1">
              <a:buFont typeface="Wingdings" pitchFamily="2" charset="2"/>
              <a:buChar char="ü"/>
            </a:pPr>
            <a:r>
              <a:rPr lang="ar-SA" dirty="0" smtClean="0"/>
              <a:t>المبيعات والتسويق</a:t>
            </a:r>
          </a:p>
          <a:p>
            <a:pPr marL="457200" indent="-457200" rtl="1">
              <a:buFontTx/>
              <a:buChar char="-"/>
            </a:pPr>
            <a:r>
              <a:rPr lang="ar-SA" dirty="0" smtClean="0"/>
              <a:t>تطبيق نظام الطلبات </a:t>
            </a:r>
            <a:r>
              <a:rPr lang="en-US" dirty="0" smtClean="0"/>
              <a:t>Order Placement</a:t>
            </a:r>
            <a:r>
              <a:rPr lang="ar-SA" dirty="0" smtClean="0"/>
              <a:t>  وجدولتها </a:t>
            </a:r>
            <a:r>
              <a:rPr lang="en-US" dirty="0" smtClean="0"/>
              <a:t>Scheduling</a:t>
            </a:r>
            <a:r>
              <a:rPr lang="ar-SA" dirty="0" smtClean="0"/>
              <a:t> والشحن وإصدار الفواتير</a:t>
            </a:r>
          </a:p>
          <a:p>
            <a:pPr marL="457200" indent="-457200" rtl="1">
              <a:buFont typeface="Wingdings" pitchFamily="2" charset="2"/>
              <a:buChar char="ü"/>
            </a:pPr>
            <a:r>
              <a:rPr lang="ar-SA" dirty="0" smtClean="0"/>
              <a:t>المالية</a:t>
            </a:r>
          </a:p>
          <a:p>
            <a:pPr marL="457200" indent="-457200" rtl="1">
              <a:buFontTx/>
              <a:buChar char="-"/>
            </a:pPr>
            <a:r>
              <a:rPr lang="ar-SA" dirty="0" smtClean="0"/>
              <a:t>جمع بيانات المالية من مختلف الاقسام واصدار التقارير المالية</a:t>
            </a:r>
          </a:p>
          <a:p>
            <a:pPr marL="457200" indent="-457200" rtl="1">
              <a:buFont typeface="Wingdings" pitchFamily="2" charset="2"/>
              <a:buChar char="ü"/>
            </a:pPr>
            <a:r>
              <a:rPr lang="ar-SA" dirty="0" smtClean="0"/>
              <a:t>الموارد البشرية </a:t>
            </a:r>
          </a:p>
          <a:p>
            <a:pPr marL="457200" indent="-457200" rtl="1">
              <a:buFontTx/>
              <a:buChar char="-"/>
            </a:pPr>
            <a:r>
              <a:rPr lang="ar-SA" dirty="0" smtClean="0"/>
              <a:t>تبسيط ادارة الموارد البشرية</a:t>
            </a:r>
          </a:p>
          <a:p>
            <a:pPr marL="457200" indent="-457200" rtl="1">
              <a:buFont typeface="Wingdings" pitchFamily="2" charset="2"/>
              <a:buChar char="ü"/>
            </a:pPr>
            <a:r>
              <a:rPr lang="ar-SA" dirty="0" smtClean="0"/>
              <a:t>وحدات أخرى </a:t>
            </a:r>
          </a:p>
          <a:p>
            <a:pPr marL="0" indent="0" rtl="1"/>
            <a:r>
              <a:rPr lang="ar-SA" dirty="0" smtClean="0"/>
              <a:t>- تحتوي وعلى وحدات غير تقليدية مثل ذكاء الاعمال، الخدمة الذاتية، إدارة المشاريع والتجارة الالكترونية</a:t>
            </a:r>
            <a:endParaRPr lang="en-US" dirty="0"/>
          </a:p>
          <a:p>
            <a:pPr marL="0" indent="0" rtl="1"/>
            <a:endParaRPr lang="ar-EG" dirty="0" smtClean="0"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80460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       </a:t>
            </a:r>
            <a:r>
              <a:rPr lang="ar-SA" dirty="0" smtClean="0"/>
              <a:t>لتخطيط موارد المؤسسات</a:t>
            </a:r>
            <a:r>
              <a:rPr lang="en-US" dirty="0" smtClean="0"/>
              <a:t>  </a:t>
            </a:r>
            <a:r>
              <a:rPr lang="ar-SA" dirty="0" smtClean="0"/>
              <a:t> فوائد وحدات النظم المتكاملة</a:t>
            </a:r>
            <a:endParaRPr lang="en-US" dirty="0"/>
          </a:p>
        </p:txBody>
      </p:sp>
      <p:sp>
        <p:nvSpPr>
          <p:cNvPr id="8196" name="Slide Number Placeholder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0" y="6376988"/>
            <a:ext cx="571500" cy="365125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fld id="{4CFA5A0D-744A-410D-98F8-3583FCD5B36E}" type="slidenum">
              <a:rPr lang="ar-SA" smtClean="0">
                <a:cs typeface="Arial" pitchFamily="34" charset="0"/>
              </a:rPr>
              <a:pPr/>
              <a:t>14</a:t>
            </a:fld>
            <a:endParaRPr lang="en-US" smtClean="0">
              <a:cs typeface="Arial" pitchFamily="34" charset="0"/>
            </a:endParaRPr>
          </a:p>
        </p:txBody>
      </p:sp>
      <p:sp>
        <p:nvSpPr>
          <p:cNvPr id="6" name="Text Placeholder 5"/>
          <p:cNvSpPr>
            <a:spLocks noGrp="1"/>
          </p:cNvSpPr>
          <p:nvPr>
            <p:ph idx="1"/>
          </p:nvPr>
        </p:nvSpPr>
        <p:spPr>
          <a:xfrm>
            <a:off x="152400" y="1371600"/>
            <a:ext cx="9525000" cy="4648200"/>
          </a:xfrm>
        </p:spPr>
        <p:txBody>
          <a:bodyPr>
            <a:normAutofit fontScale="77500" lnSpcReduction="20000"/>
          </a:bodyPr>
          <a:lstStyle/>
          <a:p>
            <a:pPr rtl="1">
              <a:buFont typeface="Wingdings" pitchFamily="2" charset="2"/>
              <a:buChar char="ü"/>
            </a:pPr>
            <a:r>
              <a:rPr lang="ar-SA" dirty="0"/>
              <a:t>الخدمات</a:t>
            </a:r>
            <a:r>
              <a:rPr lang="ar-SA" dirty="0" smtClean="0"/>
              <a:t> الذاتية </a:t>
            </a:r>
          </a:p>
          <a:p>
            <a:pPr marL="457200" indent="-457200" rtl="1">
              <a:buFontTx/>
              <a:buChar char="-"/>
            </a:pPr>
            <a:r>
              <a:rPr lang="ar-SA" dirty="0" smtClean="0"/>
              <a:t>توفير دعم مرن للموظفين </a:t>
            </a:r>
          </a:p>
          <a:p>
            <a:pPr marL="457200" indent="-457200" rtl="1">
              <a:buFontTx/>
              <a:buChar char="-"/>
            </a:pPr>
            <a:r>
              <a:rPr lang="ar-SA" dirty="0" smtClean="0"/>
              <a:t>الوصول المبسط للمعلومات المهمة</a:t>
            </a:r>
          </a:p>
          <a:p>
            <a:pPr marL="457200" indent="-457200" rtl="1">
              <a:buFont typeface="Wingdings" pitchFamily="2" charset="2"/>
              <a:buChar char="ü"/>
            </a:pPr>
            <a:r>
              <a:rPr lang="ar-SA" dirty="0" smtClean="0"/>
              <a:t>إدارة الأداء </a:t>
            </a:r>
            <a:r>
              <a:rPr lang="en-US" dirty="0" smtClean="0"/>
              <a:t>Performance Management</a:t>
            </a:r>
            <a:endParaRPr lang="ar-SA" dirty="0" smtClean="0"/>
          </a:p>
          <a:p>
            <a:pPr marL="457200" indent="-457200" rtl="1">
              <a:buFontTx/>
              <a:buChar char="-"/>
            </a:pPr>
            <a:r>
              <a:rPr lang="ar-SA" dirty="0" smtClean="0"/>
              <a:t>توفير معلومات لقياس الاداء في الوقت الحقيقي </a:t>
            </a:r>
          </a:p>
          <a:p>
            <a:pPr marL="457200" indent="-457200" rtl="1">
              <a:buFontTx/>
              <a:buChar char="-"/>
            </a:pPr>
            <a:r>
              <a:rPr lang="ar-SA" dirty="0" smtClean="0"/>
              <a:t>تمكين الادارة العليا للوصول لمعلومات تساعدهم في اتخاذ القرار مثل الاحصائيات وقياس الاداء</a:t>
            </a:r>
          </a:p>
          <a:p>
            <a:pPr marL="457200" indent="-457200" rtl="1">
              <a:buFont typeface="Wingdings" pitchFamily="2" charset="2"/>
              <a:buChar char="ü"/>
            </a:pPr>
            <a:r>
              <a:rPr lang="ar-SA" dirty="0" smtClean="0"/>
              <a:t>الشئون المالية   </a:t>
            </a:r>
            <a:r>
              <a:rPr lang="en-US" dirty="0" smtClean="0"/>
              <a:t>Financials</a:t>
            </a:r>
            <a:r>
              <a:rPr lang="ar-SA" dirty="0" smtClean="0"/>
              <a:t>   </a:t>
            </a:r>
          </a:p>
          <a:p>
            <a:pPr marL="457200" indent="-457200" rtl="1">
              <a:buFontTx/>
              <a:buChar char="-"/>
            </a:pPr>
            <a:r>
              <a:rPr lang="ar-SA" dirty="0" smtClean="0"/>
              <a:t>تحقق الامتثال </a:t>
            </a:r>
            <a:r>
              <a:rPr lang="en-US" dirty="0" smtClean="0"/>
              <a:t>Compliance </a:t>
            </a:r>
            <a:r>
              <a:rPr lang="ar-SA" dirty="0" smtClean="0"/>
              <a:t>  وقابلية التوقع </a:t>
            </a:r>
            <a:r>
              <a:rPr lang="en-US" dirty="0" smtClean="0"/>
              <a:t>Predictability </a:t>
            </a:r>
            <a:r>
              <a:rPr lang="ar-SA" dirty="0" smtClean="0"/>
              <a:t> لأداء المنظمة</a:t>
            </a:r>
          </a:p>
          <a:p>
            <a:pPr marL="457200" indent="-457200" rtl="1">
              <a:buFontTx/>
              <a:buChar char="-"/>
            </a:pPr>
            <a:r>
              <a:rPr lang="ar-SA" dirty="0" smtClean="0"/>
              <a:t>التحكم في الشئون المالية عبر المنظمة</a:t>
            </a:r>
          </a:p>
          <a:p>
            <a:pPr marL="457200" indent="-457200" rtl="1">
              <a:buFontTx/>
              <a:buChar char="-"/>
            </a:pPr>
            <a:r>
              <a:rPr lang="ar-SA" dirty="0" smtClean="0"/>
              <a:t>اتمته المحاسبة و الجانب المالي لسلسلة التموين </a:t>
            </a:r>
          </a:p>
          <a:p>
            <a:pPr marL="457200" indent="-457200" rtl="1">
              <a:buFontTx/>
              <a:buChar char="-"/>
            </a:pPr>
            <a:r>
              <a:rPr lang="ar-SA" dirty="0" smtClean="0"/>
              <a:t>الدعم الدقيق  للتقارير المالية</a:t>
            </a:r>
            <a:r>
              <a:rPr lang="en-US" dirty="0" smtClean="0"/>
              <a:t> </a:t>
            </a:r>
            <a:r>
              <a:rPr lang="ar-SA" dirty="0" smtClean="0"/>
              <a:t>حسب   </a:t>
            </a:r>
            <a:r>
              <a:rPr lang="en-US" dirty="0" smtClean="0"/>
              <a:t>SOX Act</a:t>
            </a:r>
            <a:endParaRPr lang="en-US" dirty="0"/>
          </a:p>
          <a:p>
            <a:pPr marL="0" indent="0" rtl="1"/>
            <a:endParaRPr lang="ar-EG" dirty="0" smtClean="0"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50685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       </a:t>
            </a:r>
            <a:r>
              <a:rPr lang="ar-SA" dirty="0" smtClean="0"/>
              <a:t>لتخطيط موارد المؤسسات</a:t>
            </a:r>
            <a:r>
              <a:rPr lang="en-US" dirty="0" smtClean="0"/>
              <a:t>  </a:t>
            </a:r>
            <a:r>
              <a:rPr lang="ar-SA" dirty="0" smtClean="0"/>
              <a:t> فوائد وحدات النظم المتكاملة</a:t>
            </a:r>
            <a:endParaRPr lang="en-US" dirty="0"/>
          </a:p>
        </p:txBody>
      </p:sp>
      <p:sp>
        <p:nvSpPr>
          <p:cNvPr id="8196" name="Slide Number Placeholder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0" y="6376988"/>
            <a:ext cx="571500" cy="365125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fld id="{4CFA5A0D-744A-410D-98F8-3583FCD5B36E}" type="slidenum">
              <a:rPr lang="ar-SA" smtClean="0">
                <a:cs typeface="Arial" pitchFamily="34" charset="0"/>
              </a:rPr>
              <a:pPr/>
              <a:t>15</a:t>
            </a:fld>
            <a:endParaRPr lang="en-US" smtClean="0">
              <a:cs typeface="Arial" pitchFamily="34" charset="0"/>
            </a:endParaRPr>
          </a:p>
        </p:txBody>
      </p:sp>
      <p:sp>
        <p:nvSpPr>
          <p:cNvPr id="6" name="Text Placeholder 5"/>
          <p:cNvSpPr>
            <a:spLocks noGrp="1"/>
          </p:cNvSpPr>
          <p:nvPr>
            <p:ph idx="1"/>
          </p:nvPr>
        </p:nvSpPr>
        <p:spPr>
          <a:xfrm>
            <a:off x="152400" y="1371600"/>
            <a:ext cx="9525000" cy="4648200"/>
          </a:xfrm>
        </p:spPr>
        <p:txBody>
          <a:bodyPr>
            <a:normAutofit fontScale="85000" lnSpcReduction="20000"/>
          </a:bodyPr>
          <a:lstStyle/>
          <a:p>
            <a:pPr rtl="1">
              <a:buFont typeface="Wingdings" pitchFamily="2" charset="2"/>
              <a:buChar char="ü"/>
            </a:pPr>
            <a:r>
              <a:rPr lang="ar-SA" sz="5100" dirty="0" smtClean="0"/>
              <a:t>إدارة الموارد البشرية</a:t>
            </a:r>
            <a:endParaRPr lang="ar-SA" sz="5100" dirty="0"/>
          </a:p>
          <a:p>
            <a:pPr marL="457200" indent="-457200" rtl="1">
              <a:buFontTx/>
              <a:buChar char="-"/>
            </a:pPr>
            <a:r>
              <a:rPr lang="ar-SA" sz="3600" dirty="0"/>
              <a:t>استقطاب  الموظفين الاكفاء، تطوير الكفاءات والمواهب وتحقيق تماشي الجهود مع اهداف المنظمة</a:t>
            </a:r>
          </a:p>
          <a:p>
            <a:pPr marL="457200" indent="-457200" rtl="1">
              <a:buFontTx/>
              <a:buChar char="-"/>
            </a:pPr>
            <a:r>
              <a:rPr lang="ar-SA" sz="3600" dirty="0" smtClean="0"/>
              <a:t>تحقيق فعالية أكبر </a:t>
            </a:r>
            <a:r>
              <a:rPr lang="ar-SA" sz="3600" dirty="0"/>
              <a:t>و</a:t>
            </a:r>
            <a:r>
              <a:rPr lang="ar-SA" sz="3600" dirty="0" smtClean="0"/>
              <a:t>الامتثال </a:t>
            </a:r>
            <a:r>
              <a:rPr lang="en-US" sz="3600" dirty="0" smtClean="0"/>
              <a:t>Compliance</a:t>
            </a:r>
            <a:r>
              <a:rPr lang="ar-SA" sz="3600" dirty="0" smtClean="0"/>
              <a:t> </a:t>
            </a:r>
            <a:r>
              <a:rPr lang="ar-SA" sz="3600" dirty="0"/>
              <a:t>ومسايرة </a:t>
            </a:r>
            <a:r>
              <a:rPr lang="ar-SA" sz="3600" dirty="0" smtClean="0"/>
              <a:t>القوانين المحلية والعالمية  باستعمال عمليات موحدة</a:t>
            </a:r>
          </a:p>
          <a:p>
            <a:pPr marL="457200" indent="-457200" rtl="1">
              <a:buFontTx/>
              <a:buChar char="-"/>
            </a:pPr>
            <a:r>
              <a:rPr lang="ar-SA" sz="3600" dirty="0" smtClean="0"/>
              <a:t>تمكين المنظمة من انشاء فرق خاصة بالمشاريع وذلك حسب الكفاءة والتفرغ كما تمكن من متابعة تقدم المشاريع والتحكم في وقت الانجاز وتحليل النتائج</a:t>
            </a:r>
          </a:p>
          <a:p>
            <a:pPr marL="457200" indent="-457200" rtl="1">
              <a:buFontTx/>
              <a:buChar char="-"/>
            </a:pPr>
            <a:r>
              <a:rPr lang="ar-SA" sz="3600" dirty="0" smtClean="0"/>
              <a:t>ادارة الاستثمارات في رأس المال البشري </a:t>
            </a:r>
            <a:r>
              <a:rPr lang="en-US" sz="3600" dirty="0"/>
              <a:t>human capital investments </a:t>
            </a:r>
            <a:r>
              <a:rPr lang="en-US" sz="3600" dirty="0" smtClean="0"/>
              <a:t> </a:t>
            </a:r>
            <a:r>
              <a:rPr lang="ar-SA" sz="3600" dirty="0" smtClean="0"/>
              <a:t>  وذلك بتحليل نواتج الاعمال وتخطيط القوة العاملة</a:t>
            </a:r>
          </a:p>
          <a:p>
            <a:pPr marL="457200" indent="-457200" rtl="1">
              <a:buFontTx/>
              <a:buChar char="-"/>
            </a:pPr>
            <a:endParaRPr lang="ar-SA" sz="3600" dirty="0"/>
          </a:p>
          <a:p>
            <a:pPr marL="0" indent="0" rtl="1"/>
            <a:endParaRPr lang="ar-EG" dirty="0" smtClean="0"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36442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       </a:t>
            </a:r>
            <a:r>
              <a:rPr lang="ar-SA" dirty="0" smtClean="0"/>
              <a:t>معماريات النظم المتكاملة لتخطيط موارد المؤسسات</a:t>
            </a:r>
            <a:endParaRPr lang="en-US" dirty="0"/>
          </a:p>
        </p:txBody>
      </p:sp>
      <p:sp>
        <p:nvSpPr>
          <p:cNvPr id="8196" name="Slide Number Placeholder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0" y="6376988"/>
            <a:ext cx="571500" cy="365125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fld id="{4CFA5A0D-744A-410D-98F8-3583FCD5B36E}" type="slidenum">
              <a:rPr lang="ar-SA" smtClean="0">
                <a:cs typeface="Arial" pitchFamily="34" charset="0"/>
              </a:rPr>
              <a:pPr/>
              <a:t>16</a:t>
            </a:fld>
            <a:endParaRPr lang="en-US" smtClean="0">
              <a:cs typeface="Arial" pitchFamily="34" charset="0"/>
            </a:endParaRPr>
          </a:p>
        </p:txBody>
      </p:sp>
      <p:sp>
        <p:nvSpPr>
          <p:cNvPr id="6" name="Text Placeholder 5"/>
          <p:cNvSpPr>
            <a:spLocks noGrp="1"/>
          </p:cNvSpPr>
          <p:nvPr>
            <p:ph idx="1"/>
          </p:nvPr>
        </p:nvSpPr>
        <p:spPr>
          <a:xfrm>
            <a:off x="152400" y="1371600"/>
            <a:ext cx="9525000" cy="4648200"/>
          </a:xfrm>
        </p:spPr>
        <p:txBody>
          <a:bodyPr>
            <a:normAutofit lnSpcReduction="10000"/>
          </a:bodyPr>
          <a:lstStyle/>
          <a:p>
            <a:pPr marL="571500" indent="-571500" rtl="1">
              <a:buFont typeface="Wingdings" pitchFamily="2" charset="2"/>
              <a:buChar char="ü"/>
            </a:pPr>
            <a:r>
              <a:rPr lang="ar-SA" sz="3600" dirty="0" smtClean="0"/>
              <a:t>تكون المعمارية منظمة على شكل طبقات </a:t>
            </a:r>
            <a:r>
              <a:rPr lang="en-US" sz="3600" dirty="0" smtClean="0"/>
              <a:t>layers</a:t>
            </a:r>
            <a:r>
              <a:rPr lang="ar-SA" sz="3600" dirty="0" smtClean="0"/>
              <a:t> أو مستويات </a:t>
            </a:r>
            <a:r>
              <a:rPr lang="en-US" sz="3600" dirty="0" smtClean="0"/>
              <a:t>Tiers</a:t>
            </a:r>
            <a:r>
              <a:rPr lang="ar-SA" sz="3600" dirty="0" smtClean="0"/>
              <a:t> وذلك للتمكن من ادارة تعقيد النظام من اجل تحقيق المرونة وامكانية توسع النظام </a:t>
            </a:r>
            <a:r>
              <a:rPr lang="en-US" sz="3600" dirty="0" smtClean="0"/>
              <a:t>Scalability</a:t>
            </a:r>
            <a:r>
              <a:rPr lang="ar-SA" sz="3600" dirty="0" smtClean="0"/>
              <a:t> </a:t>
            </a:r>
          </a:p>
          <a:p>
            <a:pPr marL="571500" indent="-571500" rtl="1">
              <a:buFont typeface="Wingdings" pitchFamily="2" charset="2"/>
              <a:buChar char="ü"/>
            </a:pPr>
            <a:r>
              <a:rPr lang="ar-SA" sz="3600" dirty="0" smtClean="0"/>
              <a:t>تعتبر المعماريات ذات الطبقات الثلاثة </a:t>
            </a:r>
            <a:r>
              <a:rPr lang="en-US" sz="3600" dirty="0" smtClean="0"/>
              <a:t>Three-layer</a:t>
            </a:r>
            <a:r>
              <a:rPr lang="ar-SA" sz="3600" dirty="0" smtClean="0"/>
              <a:t> الأكثر شيوعا واستعمالا في الوقت الحالي وتحتوي على:</a:t>
            </a:r>
          </a:p>
          <a:p>
            <a:pPr marL="571500" indent="-571500" rtl="1">
              <a:buFontTx/>
              <a:buChar char="-"/>
            </a:pPr>
            <a:r>
              <a:rPr lang="ar-SA" sz="3600" dirty="0" smtClean="0"/>
              <a:t>خوادم الويب</a:t>
            </a:r>
          </a:p>
          <a:p>
            <a:pPr marL="571500" indent="-571500" rtl="1">
              <a:buFontTx/>
              <a:buChar char="-"/>
            </a:pPr>
            <a:r>
              <a:rPr lang="ar-SA" sz="3600" dirty="0" smtClean="0"/>
              <a:t>خوادم التطبيقات </a:t>
            </a:r>
          </a:p>
          <a:p>
            <a:pPr marL="571500" indent="-571500" rtl="1">
              <a:buFontTx/>
              <a:buChar char="-"/>
            </a:pPr>
            <a:r>
              <a:rPr lang="ar-SA" sz="3600" dirty="0" smtClean="0"/>
              <a:t>خوادم قواعد البيانات</a:t>
            </a:r>
          </a:p>
          <a:p>
            <a:pPr marL="457200" indent="-457200" rtl="1">
              <a:buFontTx/>
              <a:buChar char="-"/>
            </a:pPr>
            <a:endParaRPr lang="ar-SA" sz="3600" dirty="0"/>
          </a:p>
          <a:p>
            <a:pPr marL="0" indent="0" rtl="1"/>
            <a:endParaRPr lang="ar-EG" dirty="0" smtClean="0"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3237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       </a:t>
            </a:r>
            <a:r>
              <a:rPr lang="ar-SA" dirty="0" smtClean="0"/>
              <a:t>معماريات النظم المتكاملة لتخطيط موارد المؤسسات</a:t>
            </a:r>
            <a:endParaRPr lang="en-US" dirty="0"/>
          </a:p>
        </p:txBody>
      </p:sp>
      <p:sp>
        <p:nvSpPr>
          <p:cNvPr id="8196" name="Slide Number Placeholder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0" y="6376988"/>
            <a:ext cx="571500" cy="365125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fld id="{4CFA5A0D-744A-410D-98F8-3583FCD5B36E}" type="slidenum">
              <a:rPr lang="ar-SA" smtClean="0">
                <a:cs typeface="Arial" pitchFamily="34" charset="0"/>
              </a:rPr>
              <a:pPr/>
              <a:t>17</a:t>
            </a:fld>
            <a:endParaRPr lang="en-US" smtClean="0">
              <a:cs typeface="Arial" pitchFamily="34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Example </a:t>
            </a:r>
            <a:r>
              <a:rPr lang="en-US" dirty="0"/>
              <a:t>of </a:t>
            </a:r>
            <a:r>
              <a:rPr lang="en-US" dirty="0" err="1"/>
              <a:t>Info.Net</a:t>
            </a:r>
            <a:r>
              <a:rPr lang="en-US" dirty="0"/>
              <a:t> Architecture</a:t>
            </a:r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98795994"/>
              </p:ext>
            </p:extLst>
          </p:nvPr>
        </p:nvGraphicFramePr>
        <p:xfrm>
          <a:off x="1927225" y="2352742"/>
          <a:ext cx="4473575" cy="377342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198" name="Photo Editor Photo" r:id="rId3" imgW="7064352" imgH="5958095" progId="MSPhotoEd.3">
                  <p:embed/>
                </p:oleObj>
              </mc:Choice>
              <mc:Fallback>
                <p:oleObj name="Photo Editor Photo" r:id="rId3" imgW="7064352" imgH="5958095" progId="MSPhotoEd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27225" y="2352742"/>
                        <a:ext cx="4473575" cy="377342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943423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0" y="274638"/>
            <a:ext cx="9410700" cy="1143000"/>
          </a:xfrm>
        </p:spPr>
        <p:txBody>
          <a:bodyPr/>
          <a:lstStyle/>
          <a:p>
            <a:pPr rtl="1">
              <a:defRPr/>
            </a:pPr>
            <a:r>
              <a:rPr lang="en-US" dirty="0" smtClean="0"/>
              <a:t>       </a:t>
            </a:r>
            <a:r>
              <a:rPr lang="ar-SA" dirty="0" smtClean="0"/>
              <a:t>المتطلبات الهيكلية </a:t>
            </a:r>
            <a:r>
              <a:rPr lang="en-US" dirty="0" smtClean="0"/>
              <a:t> </a:t>
            </a:r>
            <a:r>
              <a:rPr lang="en-US" sz="3200" dirty="0" smtClean="0"/>
              <a:t>Infrastructure Requirements</a:t>
            </a:r>
            <a:r>
              <a:rPr lang="ar-SA" sz="3200" dirty="0" smtClean="0"/>
              <a:t>     </a:t>
            </a:r>
            <a:endParaRPr lang="en-US" sz="3200" dirty="0"/>
          </a:p>
        </p:txBody>
      </p:sp>
      <p:sp>
        <p:nvSpPr>
          <p:cNvPr id="8196" name="Slide Number Placeholder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0" y="6376988"/>
            <a:ext cx="571500" cy="365125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fld id="{4CFA5A0D-744A-410D-98F8-3583FCD5B36E}" type="slidenum">
              <a:rPr lang="ar-SA" smtClean="0">
                <a:cs typeface="Arial" pitchFamily="34" charset="0"/>
              </a:rPr>
              <a:pPr/>
              <a:t>18</a:t>
            </a:fld>
            <a:endParaRPr lang="en-US" smtClean="0">
              <a:cs typeface="Arial" pitchFamily="34" charset="0"/>
            </a:endParaRPr>
          </a:p>
        </p:txBody>
      </p:sp>
      <p:sp>
        <p:nvSpPr>
          <p:cNvPr id="6" name="Text Placeholder 5"/>
          <p:cNvSpPr>
            <a:spLocks noGrp="1"/>
          </p:cNvSpPr>
          <p:nvPr>
            <p:ph idx="1"/>
          </p:nvPr>
        </p:nvSpPr>
        <p:spPr>
          <a:xfrm>
            <a:off x="152400" y="1371600"/>
            <a:ext cx="9525000" cy="4648200"/>
          </a:xfrm>
        </p:spPr>
        <p:txBody>
          <a:bodyPr>
            <a:normAutofit lnSpcReduction="10000"/>
          </a:bodyPr>
          <a:lstStyle/>
          <a:p>
            <a:pPr marL="571500" indent="-571500" rtl="1">
              <a:buFont typeface="Wingdings" pitchFamily="2" charset="2"/>
              <a:buChar char="§"/>
            </a:pPr>
            <a:r>
              <a:rPr lang="ar-SA" sz="3600" dirty="0" smtClean="0"/>
              <a:t>تتطلب الشبكات التقليدية ترقيتها </a:t>
            </a:r>
            <a:r>
              <a:rPr lang="en-US" sz="3600" dirty="0" smtClean="0"/>
              <a:t>upgrade</a:t>
            </a:r>
            <a:r>
              <a:rPr lang="ar-SA" sz="3600" dirty="0" smtClean="0"/>
              <a:t> قبل تنفيذ نظم الـ</a:t>
            </a:r>
            <a:r>
              <a:rPr lang="en-US" sz="3600" dirty="0" smtClean="0"/>
              <a:t>ERP</a:t>
            </a:r>
            <a:r>
              <a:rPr lang="ar-SA" sz="3600" dirty="0" smtClean="0"/>
              <a:t> ويجب ادراجها في ميزانية المشروع</a:t>
            </a:r>
          </a:p>
          <a:p>
            <a:pPr marL="571500" indent="-571500" rtl="1">
              <a:buFont typeface="Wingdings" pitchFamily="2" charset="2"/>
              <a:buChar char="§"/>
            </a:pPr>
            <a:r>
              <a:rPr lang="ar-SA" sz="3600" dirty="0" smtClean="0"/>
              <a:t>تعتبر الشبكات العالية الكفاءة متطلبا لنظم الـ</a:t>
            </a:r>
            <a:r>
              <a:rPr lang="en-US" sz="3600" dirty="0" smtClean="0"/>
              <a:t>ERP</a:t>
            </a:r>
            <a:r>
              <a:rPr lang="ar-SA" sz="3600" dirty="0" smtClean="0"/>
              <a:t> </a:t>
            </a:r>
          </a:p>
          <a:p>
            <a:pPr marL="571500" indent="-571500" rtl="1">
              <a:buFont typeface="Wingdings" pitchFamily="2" charset="2"/>
              <a:buChar char="§"/>
            </a:pPr>
            <a:r>
              <a:rPr lang="ar-SA" sz="3600" dirty="0" smtClean="0"/>
              <a:t>يتيح التكامل مع نظم الشركاء </a:t>
            </a:r>
            <a:r>
              <a:rPr lang="en-US" sz="3600" dirty="0" smtClean="0"/>
              <a:t>Partners</a:t>
            </a:r>
            <a:r>
              <a:rPr lang="ar-SA" sz="3600" dirty="0" smtClean="0"/>
              <a:t>  ونظم العملاء للمنظمة ادارة اجزاء كبيرة من أعمالها مثل تتبع الطلبات وادارة المستودعات</a:t>
            </a:r>
          </a:p>
          <a:p>
            <a:pPr marL="571500" indent="-571500" rtl="1">
              <a:buFont typeface="Wingdings" pitchFamily="2" charset="2"/>
              <a:buChar char="§"/>
            </a:pPr>
            <a:r>
              <a:rPr lang="ar-SA" sz="3600" dirty="0" smtClean="0"/>
              <a:t>التحليل على الخط </a:t>
            </a:r>
            <a:r>
              <a:rPr lang="en-US" sz="3600" dirty="0" smtClean="0"/>
              <a:t>OLAP</a:t>
            </a:r>
            <a:r>
              <a:rPr lang="ar-SA" sz="3600" dirty="0" smtClean="0"/>
              <a:t> يمكن المنظمة من الوصول الى البيانات الحالية والتاريخية وتحليلها من كل ابعادها</a:t>
            </a:r>
          </a:p>
          <a:p>
            <a:pPr marL="457200" indent="-457200" rtl="1">
              <a:buFontTx/>
              <a:buChar char="-"/>
            </a:pPr>
            <a:endParaRPr lang="ar-SA" sz="3600" dirty="0"/>
          </a:p>
          <a:p>
            <a:pPr marL="0" indent="0" rtl="1"/>
            <a:endParaRPr lang="ar-EG" dirty="0" smtClean="0"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83701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0" y="274638"/>
            <a:ext cx="9410700" cy="1143000"/>
          </a:xfrm>
        </p:spPr>
        <p:txBody>
          <a:bodyPr/>
          <a:lstStyle/>
          <a:p>
            <a:pPr rtl="1">
              <a:defRPr/>
            </a:pPr>
            <a:r>
              <a:rPr lang="en-US" dirty="0" smtClean="0"/>
              <a:t>       </a:t>
            </a:r>
            <a:r>
              <a:rPr lang="ar-SA" dirty="0" smtClean="0"/>
              <a:t>المتطلبات الهيكلية </a:t>
            </a:r>
            <a:r>
              <a:rPr lang="en-US" dirty="0" smtClean="0"/>
              <a:t> </a:t>
            </a:r>
            <a:r>
              <a:rPr lang="en-US" sz="3200" dirty="0" smtClean="0"/>
              <a:t>Infrastructure Requirements</a:t>
            </a:r>
            <a:r>
              <a:rPr lang="ar-SA" sz="3200" dirty="0" smtClean="0"/>
              <a:t>     </a:t>
            </a:r>
            <a:endParaRPr lang="en-US" sz="3200" dirty="0"/>
          </a:p>
        </p:txBody>
      </p:sp>
      <p:sp>
        <p:nvSpPr>
          <p:cNvPr id="8196" name="Slide Number Placeholder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0" y="6376988"/>
            <a:ext cx="571500" cy="365125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fld id="{4CFA5A0D-744A-410D-98F8-3583FCD5B36E}" type="slidenum">
              <a:rPr lang="ar-SA" smtClean="0">
                <a:cs typeface="Arial" pitchFamily="34" charset="0"/>
              </a:rPr>
              <a:pPr/>
              <a:t>19</a:t>
            </a:fld>
            <a:endParaRPr lang="en-US" smtClean="0">
              <a:cs typeface="Arial" pitchFamily="34" charset="0"/>
            </a:endParaRPr>
          </a:p>
        </p:txBody>
      </p:sp>
      <p:sp>
        <p:nvSpPr>
          <p:cNvPr id="6" name="Text Placeholder 5"/>
          <p:cNvSpPr>
            <a:spLocks noGrp="1"/>
          </p:cNvSpPr>
          <p:nvPr>
            <p:ph idx="1"/>
          </p:nvPr>
        </p:nvSpPr>
        <p:spPr>
          <a:xfrm>
            <a:off x="152400" y="1371600"/>
            <a:ext cx="9525000" cy="4648200"/>
          </a:xfrm>
        </p:spPr>
        <p:txBody>
          <a:bodyPr>
            <a:normAutofit fontScale="92500" lnSpcReduction="10000"/>
          </a:bodyPr>
          <a:lstStyle/>
          <a:p>
            <a:pPr marL="571500" indent="-571500" rtl="1">
              <a:buFont typeface="Wingdings" pitchFamily="2" charset="2"/>
              <a:buChar char="ü"/>
            </a:pPr>
            <a:r>
              <a:rPr lang="ar-SA" sz="3600" dirty="0" smtClean="0"/>
              <a:t>تتمثل فوائد المعماريات ذات الطبقات الثلاثة في:</a:t>
            </a:r>
          </a:p>
          <a:p>
            <a:pPr marL="571500" indent="-571500" rtl="1">
              <a:buFontTx/>
              <a:buChar char="-"/>
            </a:pPr>
            <a:r>
              <a:rPr lang="ar-SA" sz="3600" dirty="0" smtClean="0"/>
              <a:t>قابلية التوسع والتطور  </a:t>
            </a:r>
            <a:r>
              <a:rPr lang="en-US" sz="3600" dirty="0" smtClean="0"/>
              <a:t>Scalability</a:t>
            </a:r>
            <a:r>
              <a:rPr lang="ar-SA" sz="3600" dirty="0" smtClean="0"/>
              <a:t> </a:t>
            </a:r>
          </a:p>
          <a:p>
            <a:pPr marL="571500" indent="-571500" rtl="1">
              <a:buFontTx/>
              <a:buChar char="-"/>
            </a:pPr>
            <a:r>
              <a:rPr lang="ar-SA" sz="3600" dirty="0" smtClean="0"/>
              <a:t>الموثوقية العالية </a:t>
            </a:r>
          </a:p>
          <a:p>
            <a:pPr marL="571500" indent="-571500" rtl="1">
              <a:buFontTx/>
              <a:buChar char="-"/>
            </a:pPr>
            <a:r>
              <a:rPr lang="ar-SA" sz="3600" dirty="0" smtClean="0"/>
              <a:t>المرونة </a:t>
            </a:r>
          </a:p>
          <a:p>
            <a:pPr marL="571500" indent="-571500" rtl="1">
              <a:buFontTx/>
              <a:buChar char="-"/>
            </a:pPr>
            <a:r>
              <a:rPr lang="ar-SA" sz="3600" dirty="0" smtClean="0"/>
              <a:t>سهولة الصيانة</a:t>
            </a:r>
          </a:p>
          <a:p>
            <a:pPr marL="571500" indent="-571500" rtl="1">
              <a:buFontTx/>
              <a:buChar char="-"/>
            </a:pPr>
            <a:r>
              <a:rPr lang="ar-SA" sz="3600" dirty="0" smtClean="0"/>
              <a:t>اعادة الاستعمال</a:t>
            </a:r>
          </a:p>
          <a:p>
            <a:pPr marL="571500" indent="-571500" rtl="1">
              <a:buFontTx/>
              <a:buChar char="-"/>
            </a:pPr>
            <a:r>
              <a:rPr lang="ar-SA" sz="3600" dirty="0" smtClean="0"/>
              <a:t>الأمن </a:t>
            </a:r>
          </a:p>
          <a:p>
            <a:pPr marL="571500" indent="-571500" rtl="1">
              <a:buFont typeface="Wingdings" pitchFamily="2" charset="2"/>
              <a:buChar char="ü"/>
            </a:pPr>
            <a:r>
              <a:rPr lang="ar-SA" sz="3600" dirty="0" smtClean="0"/>
              <a:t>أما عيوبها فتتمثل في غلاء تكلفتها</a:t>
            </a:r>
          </a:p>
          <a:p>
            <a:pPr marL="571500" indent="-571500" rtl="1">
              <a:buFont typeface="Wingdings" pitchFamily="2" charset="2"/>
              <a:buChar char="§"/>
            </a:pPr>
            <a:endParaRPr lang="ar-SA" sz="3600" dirty="0" smtClean="0"/>
          </a:p>
          <a:p>
            <a:pPr marL="457200" indent="-457200" rtl="1">
              <a:buFontTx/>
              <a:buChar char="-"/>
            </a:pPr>
            <a:endParaRPr lang="ar-SA" sz="3600" dirty="0"/>
          </a:p>
          <a:p>
            <a:pPr marL="0" indent="0" rtl="1"/>
            <a:endParaRPr lang="ar-EG" dirty="0" smtClean="0"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0343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>
              <a:defRPr/>
            </a:pPr>
            <a:r>
              <a:rPr lang="ar-SA" dirty="0" smtClean="0"/>
              <a:t>المحاضرة </a:t>
            </a:r>
            <a:r>
              <a:rPr lang="ar-SA" dirty="0" smtClean="0"/>
              <a:t>الثالثة </a:t>
            </a:r>
            <a:endParaRPr lang="en-US" dirty="0" smtClean="0"/>
          </a:p>
        </p:txBody>
      </p:sp>
      <p:sp>
        <p:nvSpPr>
          <p:cNvPr id="7171" name="Subtitle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>
              <a:defRPr/>
            </a:pPr>
            <a:r>
              <a:rPr lang="ar-SA" dirty="0" smtClean="0"/>
              <a:t>معمارية النظم المتكاملة</a:t>
            </a:r>
            <a:endParaRPr lang="ar-SA" dirty="0" smtClean="0"/>
          </a:p>
          <a:p>
            <a:pPr rtl="1">
              <a:defRPr/>
            </a:pPr>
            <a:r>
              <a:rPr lang="en-US" dirty="0" smtClean="0"/>
              <a:t>Enterprise Systems Architecture</a:t>
            </a:r>
            <a:endParaRPr lang="en-US" dirty="0" smtClean="0"/>
          </a:p>
        </p:txBody>
      </p:sp>
      <p:sp>
        <p:nvSpPr>
          <p:cNvPr id="7172" name="Slide Number Placeholder 3"/>
          <p:cNvSpPr>
            <a:spLocks noGrp="1"/>
          </p:cNvSpPr>
          <p:nvPr>
            <p:ph type="sldNum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F0E35637-70D7-4D8A-8261-64A210B08462}" type="slidenum">
              <a:rPr lang="ar-SA" smtClean="0">
                <a:cs typeface="Arial" pitchFamily="34" charset="0"/>
              </a:rPr>
              <a:pPr/>
              <a:t>2</a:t>
            </a:fld>
            <a:endParaRPr lang="en-US" smtClean="0"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0" y="274638"/>
            <a:ext cx="9410700" cy="1143000"/>
          </a:xfrm>
        </p:spPr>
        <p:txBody>
          <a:bodyPr/>
          <a:lstStyle/>
          <a:p>
            <a:pPr rtl="1">
              <a:defRPr/>
            </a:pPr>
            <a:r>
              <a:rPr lang="en-US" dirty="0" smtClean="0"/>
              <a:t>       </a:t>
            </a:r>
            <a:r>
              <a:rPr lang="ar-SA" dirty="0" smtClean="0"/>
              <a:t>المتطلبات الهيكلية </a:t>
            </a:r>
            <a:r>
              <a:rPr lang="en-US" dirty="0" smtClean="0"/>
              <a:t> </a:t>
            </a:r>
            <a:r>
              <a:rPr lang="en-US" sz="3200" dirty="0" smtClean="0"/>
              <a:t>Infrastructure Requirements</a:t>
            </a:r>
            <a:r>
              <a:rPr lang="ar-SA" sz="3200" dirty="0" smtClean="0"/>
              <a:t>     </a:t>
            </a:r>
            <a:endParaRPr lang="en-US" sz="3200" dirty="0"/>
          </a:p>
        </p:txBody>
      </p:sp>
      <p:sp>
        <p:nvSpPr>
          <p:cNvPr id="8196" name="Slide Number Placeholder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0" y="6376988"/>
            <a:ext cx="571500" cy="365125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fld id="{4CFA5A0D-744A-410D-98F8-3583FCD5B36E}" type="slidenum">
              <a:rPr lang="ar-SA" smtClean="0">
                <a:cs typeface="Arial" pitchFamily="34" charset="0"/>
              </a:rPr>
              <a:pPr/>
              <a:t>20</a:t>
            </a:fld>
            <a:endParaRPr lang="en-US" smtClean="0">
              <a:cs typeface="Arial" pitchFamily="34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 Three-Tier ERP Architecture</a:t>
            </a:r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1248503"/>
              </p:ext>
            </p:extLst>
          </p:nvPr>
        </p:nvGraphicFramePr>
        <p:xfrm>
          <a:off x="1143000" y="2667000"/>
          <a:ext cx="6965950" cy="3063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22" name="Photo Editor Photo" r:id="rId3" imgW="6965284" imgH="3063506" progId="MSPhotoEd.3">
                  <p:embed/>
                </p:oleObj>
              </mc:Choice>
              <mc:Fallback>
                <p:oleObj name="Photo Editor Photo" r:id="rId3" imgW="6965284" imgH="3063506" progId="MSPhotoEd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43000" y="2667000"/>
                        <a:ext cx="6965950" cy="30638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22774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0" y="274638"/>
            <a:ext cx="9410700" cy="1143000"/>
          </a:xfrm>
        </p:spPr>
        <p:txBody>
          <a:bodyPr/>
          <a:lstStyle/>
          <a:p>
            <a:pPr rtl="1">
              <a:defRPr/>
            </a:pPr>
            <a:r>
              <a:rPr lang="ar-SA" dirty="0" smtClean="0"/>
              <a:t>معمارية خدمات الويب  </a:t>
            </a:r>
            <a:r>
              <a:rPr lang="en-US" sz="3200" dirty="0"/>
              <a:t>Web Services Architectures</a:t>
            </a:r>
            <a:r>
              <a:rPr lang="ar-SA" sz="3200" dirty="0" smtClean="0"/>
              <a:t>     </a:t>
            </a:r>
            <a:endParaRPr lang="en-US" sz="3200" dirty="0"/>
          </a:p>
        </p:txBody>
      </p:sp>
      <p:sp>
        <p:nvSpPr>
          <p:cNvPr id="8196" name="Slide Number Placeholder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0" y="6376988"/>
            <a:ext cx="571500" cy="365125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fld id="{4CFA5A0D-744A-410D-98F8-3583FCD5B36E}" type="slidenum">
              <a:rPr lang="ar-SA" smtClean="0">
                <a:cs typeface="Arial" pitchFamily="34" charset="0"/>
              </a:rPr>
              <a:pPr/>
              <a:t>21</a:t>
            </a:fld>
            <a:endParaRPr lang="en-US" smtClean="0">
              <a:cs typeface="Arial" pitchFamily="34" charset="0"/>
            </a:endParaRPr>
          </a:p>
        </p:txBody>
      </p:sp>
      <p:sp>
        <p:nvSpPr>
          <p:cNvPr id="6" name="Text Placeholder 5"/>
          <p:cNvSpPr>
            <a:spLocks noGrp="1"/>
          </p:cNvSpPr>
          <p:nvPr>
            <p:ph idx="1"/>
          </p:nvPr>
        </p:nvSpPr>
        <p:spPr>
          <a:xfrm>
            <a:off x="152400" y="1371600"/>
            <a:ext cx="9525000" cy="4648200"/>
          </a:xfrm>
        </p:spPr>
        <p:txBody>
          <a:bodyPr>
            <a:normAutofit fontScale="85000" lnSpcReduction="10000"/>
          </a:bodyPr>
          <a:lstStyle/>
          <a:p>
            <a:pPr marL="571500" indent="-571500" rtl="1">
              <a:buFont typeface="Wingdings" pitchFamily="2" charset="2"/>
              <a:buChar char="§"/>
            </a:pPr>
            <a:r>
              <a:rPr lang="ar-SA" sz="3600" dirty="0" smtClean="0"/>
              <a:t>تعتبر المعمارية المبنية على الويب كطبقة رابعة حيث تقسم طبقة الويب الى طبقة خدمات الويب وطبقة تصفح الويب</a:t>
            </a:r>
          </a:p>
          <a:p>
            <a:pPr marL="571500" indent="-571500" rtl="1">
              <a:buFont typeface="Wingdings" pitchFamily="2" charset="2"/>
              <a:buChar char="§"/>
            </a:pPr>
            <a:r>
              <a:rPr lang="ar-SA" sz="3600" dirty="0" smtClean="0"/>
              <a:t>تركز نظم الــ</a:t>
            </a:r>
            <a:r>
              <a:rPr lang="en-US" sz="3600" dirty="0" smtClean="0"/>
              <a:t>ERP</a:t>
            </a:r>
            <a:r>
              <a:rPr lang="ar-SA" sz="3600" dirty="0" smtClean="0"/>
              <a:t>  على استخدام  الانترنت لتوفير وظائف جديدة مبنية على الويب </a:t>
            </a:r>
          </a:p>
          <a:p>
            <a:pPr marL="571500" indent="-571500" rtl="1">
              <a:buFont typeface="Wingdings" pitchFamily="2" charset="2"/>
              <a:buChar char="§"/>
            </a:pPr>
            <a:r>
              <a:rPr lang="ar-SA" sz="3600" dirty="0" smtClean="0"/>
              <a:t>تكون هذه الوظائف مدعومة من طرق الوصول الى الانترنت التالية:</a:t>
            </a:r>
          </a:p>
          <a:p>
            <a:pPr marL="571500" indent="-571500" rtl="1">
              <a:buFontTx/>
              <a:buChar char="-"/>
            </a:pPr>
            <a:r>
              <a:rPr lang="ar-SA" sz="3600" dirty="0" smtClean="0"/>
              <a:t>خادم الويب</a:t>
            </a:r>
          </a:p>
          <a:p>
            <a:pPr marL="571500" indent="-571500" rtl="1">
              <a:buFontTx/>
              <a:buChar char="-"/>
            </a:pPr>
            <a:r>
              <a:rPr lang="ar-SA" sz="3600" dirty="0" smtClean="0"/>
              <a:t>بوابة النظم المتكاملة لتخطيط موارد المؤسسات</a:t>
            </a:r>
          </a:p>
          <a:p>
            <a:pPr marL="571500" indent="-571500" rtl="1">
              <a:buFontTx/>
              <a:buChar char="-"/>
            </a:pPr>
            <a:r>
              <a:rPr lang="ar-SA" sz="3600" dirty="0" smtClean="0"/>
              <a:t>التكامل  مع خادم الـنهاية الخلفية </a:t>
            </a:r>
            <a:r>
              <a:rPr lang="en-US" sz="3600" dirty="0" smtClean="0"/>
              <a:t>    </a:t>
            </a:r>
            <a:r>
              <a:rPr lang="ar-SA" sz="3600" dirty="0" smtClean="0"/>
              <a:t> </a:t>
            </a:r>
            <a:r>
              <a:rPr lang="en-US" sz="3600" dirty="0" smtClean="0"/>
              <a:t>back end</a:t>
            </a:r>
            <a:r>
              <a:rPr lang="ar-SA" sz="3600" dirty="0" smtClean="0"/>
              <a:t>  </a:t>
            </a:r>
          </a:p>
          <a:p>
            <a:pPr marL="571500" indent="-571500" rtl="1">
              <a:buFontTx/>
              <a:buChar char="-"/>
            </a:pPr>
            <a:r>
              <a:rPr lang="ar-SA" sz="3600" dirty="0" smtClean="0"/>
              <a:t>الملحقات البرمجية لمتصفح الويب والتطبيقات الصغيرة </a:t>
            </a:r>
            <a:r>
              <a:rPr lang="en-US" sz="3600" dirty="0" smtClean="0"/>
              <a:t>Applets </a:t>
            </a:r>
            <a:r>
              <a:rPr lang="ar-SA" sz="3600" dirty="0" smtClean="0"/>
              <a:t>  </a:t>
            </a:r>
          </a:p>
          <a:p>
            <a:pPr marL="571500" indent="-571500" rtl="1">
              <a:buFont typeface="Wingdings" pitchFamily="2" charset="2"/>
              <a:buChar char="ü"/>
            </a:pPr>
            <a:endParaRPr lang="ar-SA" sz="3600" dirty="0" smtClean="0"/>
          </a:p>
          <a:p>
            <a:pPr marL="571500" indent="-571500" rtl="1">
              <a:buFont typeface="Wingdings" pitchFamily="2" charset="2"/>
              <a:buChar char="§"/>
            </a:pPr>
            <a:endParaRPr lang="ar-SA" sz="3600" dirty="0" smtClean="0"/>
          </a:p>
          <a:p>
            <a:pPr marL="457200" indent="-457200" rtl="1">
              <a:buFontTx/>
              <a:buChar char="-"/>
            </a:pPr>
            <a:endParaRPr lang="ar-SA" sz="3600" dirty="0"/>
          </a:p>
          <a:p>
            <a:pPr marL="0" indent="0" rtl="1"/>
            <a:endParaRPr lang="ar-EG" dirty="0" smtClean="0"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00720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0" y="274638"/>
            <a:ext cx="9410700" cy="1143000"/>
          </a:xfrm>
        </p:spPr>
        <p:txBody>
          <a:bodyPr/>
          <a:lstStyle/>
          <a:p>
            <a:pPr rtl="1">
              <a:defRPr/>
            </a:pPr>
            <a:r>
              <a:rPr lang="ar-SA" dirty="0" smtClean="0"/>
              <a:t>معمارية خدمات الويب  </a:t>
            </a:r>
            <a:r>
              <a:rPr lang="en-US" sz="3200" dirty="0"/>
              <a:t>Web Services Architectures</a:t>
            </a:r>
            <a:r>
              <a:rPr lang="ar-SA" sz="3200" dirty="0" smtClean="0"/>
              <a:t>     </a:t>
            </a:r>
            <a:endParaRPr lang="en-US" sz="3200" dirty="0"/>
          </a:p>
        </p:txBody>
      </p:sp>
      <p:sp>
        <p:nvSpPr>
          <p:cNvPr id="8196" name="Slide Number Placeholder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0" y="6376988"/>
            <a:ext cx="571500" cy="365125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fld id="{4CFA5A0D-744A-410D-98F8-3583FCD5B36E}" type="slidenum">
              <a:rPr lang="ar-SA" smtClean="0">
                <a:cs typeface="Arial" pitchFamily="34" charset="0"/>
              </a:rPr>
              <a:pPr/>
              <a:t>22</a:t>
            </a:fld>
            <a:endParaRPr lang="en-US" smtClean="0">
              <a:cs typeface="Arial" pitchFamily="34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en-US" sz="1800" dirty="0" smtClean="0"/>
              <a:t>Example </a:t>
            </a:r>
            <a:r>
              <a:rPr lang="en-US" sz="1800" dirty="0"/>
              <a:t>of PeopleSoft’s Server-Centric Internet Architecture</a:t>
            </a:r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32805948"/>
              </p:ext>
            </p:extLst>
          </p:nvPr>
        </p:nvGraphicFramePr>
        <p:xfrm>
          <a:off x="1905000" y="2057400"/>
          <a:ext cx="5562600" cy="3946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45" name="Photo Editor Photo" r:id="rId3" imgW="8100762" imgH="5745978" progId="MSPhotoEd.3">
                  <p:embed/>
                </p:oleObj>
              </mc:Choice>
              <mc:Fallback>
                <p:oleObj name="Photo Editor Photo" r:id="rId3" imgW="8100762" imgH="5745978" progId="MSPhotoEd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05000" y="2057400"/>
                        <a:ext cx="5562600" cy="3946000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537859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0" y="274638"/>
            <a:ext cx="9410700" cy="1143000"/>
          </a:xfrm>
        </p:spPr>
        <p:txBody>
          <a:bodyPr/>
          <a:lstStyle/>
          <a:p>
            <a:pPr rtl="1">
              <a:defRPr/>
            </a:pPr>
            <a:r>
              <a:rPr lang="ar-SA" dirty="0" smtClean="0"/>
              <a:t>المعمارية الخدماتية التوجه </a:t>
            </a:r>
            <a:r>
              <a:rPr lang="en-US" sz="3200" dirty="0" smtClean="0"/>
              <a:t>Service  Oriented Architectures</a:t>
            </a:r>
            <a:r>
              <a:rPr lang="ar-SA" sz="3200" dirty="0" smtClean="0"/>
              <a:t>     </a:t>
            </a:r>
            <a:endParaRPr lang="en-US" sz="3200" dirty="0"/>
          </a:p>
        </p:txBody>
      </p:sp>
      <p:sp>
        <p:nvSpPr>
          <p:cNvPr id="8196" name="Slide Number Placeholder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0" y="6376988"/>
            <a:ext cx="571500" cy="365125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fld id="{4CFA5A0D-744A-410D-98F8-3583FCD5B36E}" type="slidenum">
              <a:rPr lang="ar-SA" smtClean="0">
                <a:cs typeface="Arial" pitchFamily="34" charset="0"/>
              </a:rPr>
              <a:pPr/>
              <a:t>23</a:t>
            </a:fld>
            <a:endParaRPr lang="en-US" smtClean="0">
              <a:cs typeface="Arial" pitchFamily="34" charset="0"/>
            </a:endParaRPr>
          </a:p>
        </p:txBody>
      </p:sp>
      <p:sp>
        <p:nvSpPr>
          <p:cNvPr id="6" name="Text Placeholder 5"/>
          <p:cNvSpPr>
            <a:spLocks noGrp="1"/>
          </p:cNvSpPr>
          <p:nvPr>
            <p:ph idx="1"/>
          </p:nvPr>
        </p:nvSpPr>
        <p:spPr>
          <a:xfrm>
            <a:off x="152400" y="1371600"/>
            <a:ext cx="9525000" cy="4648200"/>
          </a:xfrm>
        </p:spPr>
        <p:txBody>
          <a:bodyPr>
            <a:normAutofit/>
          </a:bodyPr>
          <a:lstStyle/>
          <a:p>
            <a:pPr marL="571500" indent="-571500" rtl="1">
              <a:buFont typeface="Wingdings" pitchFamily="2" charset="2"/>
              <a:buChar char="§"/>
            </a:pPr>
            <a:r>
              <a:rPr lang="ar-SA" sz="3600" dirty="0" smtClean="0"/>
              <a:t>تعرف ايضا بالمعماريات الكائنية التوجه لمنصات الويب</a:t>
            </a:r>
          </a:p>
          <a:p>
            <a:pPr marL="571500" indent="-571500" rtl="1">
              <a:buFont typeface="Wingdings" pitchFamily="2" charset="2"/>
              <a:buChar char="§"/>
            </a:pPr>
            <a:r>
              <a:rPr lang="ar-SA" sz="3600" dirty="0" smtClean="0"/>
              <a:t>تساهم في تقسيم طبقة الاعمال </a:t>
            </a:r>
            <a:r>
              <a:rPr lang="en-US" sz="3600" dirty="0" smtClean="0"/>
              <a:t>Business Tier</a:t>
            </a:r>
            <a:r>
              <a:rPr lang="ar-SA" sz="3600" dirty="0" smtClean="0"/>
              <a:t> الى وحدات خدماتية والتي تدعم في مجملها وحدة وظيفية من نظام الـ</a:t>
            </a:r>
            <a:r>
              <a:rPr lang="en-US" sz="3600" dirty="0" smtClean="0"/>
              <a:t>ERP</a:t>
            </a:r>
            <a:r>
              <a:rPr lang="ar-SA" sz="3600" dirty="0" smtClean="0"/>
              <a:t> </a:t>
            </a:r>
          </a:p>
          <a:p>
            <a:pPr marL="571500" indent="-571500" rtl="1">
              <a:buFont typeface="Wingdings" pitchFamily="2" charset="2"/>
              <a:buChar char="§"/>
            </a:pPr>
            <a:r>
              <a:rPr lang="ar-SA" sz="3600" dirty="0" smtClean="0"/>
              <a:t>توفر تفاعل الرسائل </a:t>
            </a:r>
            <a:r>
              <a:rPr lang="en-US" sz="3600" dirty="0" smtClean="0"/>
              <a:t>Message interaction</a:t>
            </a:r>
            <a:r>
              <a:rPr lang="ar-SA" sz="3600" dirty="0" smtClean="0"/>
              <a:t> بين أي خدمة ومزود الخدمة  </a:t>
            </a:r>
            <a:r>
              <a:rPr lang="en-US" sz="3600" dirty="0" smtClean="0"/>
              <a:t>Service Provider</a:t>
            </a:r>
            <a:r>
              <a:rPr lang="ar-SA" sz="3600" dirty="0" smtClean="0"/>
              <a:t> </a:t>
            </a:r>
          </a:p>
          <a:p>
            <a:pPr marL="571500" indent="-571500" rtl="1">
              <a:buFont typeface="Wingdings" pitchFamily="2" charset="2"/>
              <a:buChar char="§"/>
            </a:pPr>
            <a:r>
              <a:rPr lang="ar-SA" sz="3600" dirty="0" smtClean="0"/>
              <a:t>يمكن لأي مستهلك الذي يستعمل جهاز تحت أي نظام تشغيل باي لغة ان يستعمل الخدمة</a:t>
            </a:r>
          </a:p>
          <a:p>
            <a:pPr marL="571500" indent="-571500" rtl="1">
              <a:buFont typeface="Wingdings" pitchFamily="2" charset="2"/>
              <a:buChar char="§"/>
            </a:pPr>
            <a:endParaRPr lang="ar-SA" sz="3600" dirty="0" smtClean="0"/>
          </a:p>
          <a:p>
            <a:pPr marL="571500" indent="-571500" rtl="1">
              <a:buFont typeface="Wingdings" pitchFamily="2" charset="2"/>
              <a:buChar char="§"/>
            </a:pPr>
            <a:endParaRPr lang="ar-SA" sz="3600" dirty="0" smtClean="0"/>
          </a:p>
          <a:p>
            <a:pPr marL="457200" indent="-457200" rtl="1">
              <a:buFontTx/>
              <a:buChar char="-"/>
            </a:pPr>
            <a:endParaRPr lang="ar-SA" sz="3600" dirty="0"/>
          </a:p>
          <a:p>
            <a:pPr marL="0" indent="0" rtl="1"/>
            <a:endParaRPr lang="ar-EG" dirty="0" smtClean="0"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92122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0" y="274638"/>
            <a:ext cx="9410700" cy="1143000"/>
          </a:xfrm>
        </p:spPr>
        <p:txBody>
          <a:bodyPr/>
          <a:lstStyle/>
          <a:p>
            <a:pPr rtl="1">
              <a:defRPr/>
            </a:pPr>
            <a:r>
              <a:rPr lang="ar-SA" dirty="0" smtClean="0"/>
              <a:t>المعمارية الخدماتية التوجه </a:t>
            </a:r>
            <a:r>
              <a:rPr lang="en-US" sz="3200" dirty="0" smtClean="0"/>
              <a:t>Service  Oriented Architectures</a:t>
            </a:r>
            <a:r>
              <a:rPr lang="ar-SA" sz="3200" dirty="0" smtClean="0"/>
              <a:t>     </a:t>
            </a:r>
            <a:endParaRPr lang="en-US" sz="3200" dirty="0"/>
          </a:p>
        </p:txBody>
      </p:sp>
      <p:sp>
        <p:nvSpPr>
          <p:cNvPr id="8196" name="Slide Number Placeholder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0" y="6376988"/>
            <a:ext cx="571500" cy="365125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fld id="{4CFA5A0D-744A-410D-98F8-3583FCD5B36E}" type="slidenum">
              <a:rPr lang="ar-SA" smtClean="0">
                <a:cs typeface="Arial" pitchFamily="34" charset="0"/>
              </a:rPr>
              <a:pPr/>
              <a:t>24</a:t>
            </a:fld>
            <a:endParaRPr lang="en-US" smtClean="0">
              <a:cs typeface="Arial" pitchFamily="34" charset="0"/>
            </a:endParaRPr>
          </a:p>
        </p:txBody>
      </p:sp>
      <p:sp>
        <p:nvSpPr>
          <p:cNvPr id="6" name="Text Placeholder 5"/>
          <p:cNvSpPr>
            <a:spLocks noGrp="1"/>
          </p:cNvSpPr>
          <p:nvPr>
            <p:ph idx="1"/>
          </p:nvPr>
        </p:nvSpPr>
        <p:spPr>
          <a:xfrm>
            <a:off x="152400" y="1371600"/>
            <a:ext cx="9525000" cy="4648200"/>
          </a:xfrm>
        </p:spPr>
        <p:txBody>
          <a:bodyPr>
            <a:normAutofit/>
          </a:bodyPr>
          <a:lstStyle/>
          <a:p>
            <a:pPr marL="571500" indent="-571500" rtl="1">
              <a:buFont typeface="Wingdings" pitchFamily="2" charset="2"/>
              <a:buChar char="§"/>
            </a:pPr>
            <a:r>
              <a:rPr lang="ar-SA" sz="3600" dirty="0" smtClean="0"/>
              <a:t>تعتبر المعماريات الخدماتية التوجه نموذج برمجي تطبيقي مبني على عقد </a:t>
            </a:r>
            <a:r>
              <a:rPr lang="en-US" sz="3600" dirty="0" smtClean="0"/>
              <a:t>Contract</a:t>
            </a:r>
            <a:r>
              <a:rPr lang="ar-SA" sz="3600" dirty="0" smtClean="0"/>
              <a:t> بين المستهلك (العميل) ومزود الخدمة (الخادم)</a:t>
            </a:r>
          </a:p>
          <a:p>
            <a:pPr marL="571500" indent="-571500" rtl="1">
              <a:buFont typeface="Wingdings" pitchFamily="2" charset="2"/>
              <a:buChar char="§"/>
            </a:pPr>
            <a:endParaRPr lang="ar-SA" sz="3600" dirty="0" smtClean="0"/>
          </a:p>
          <a:p>
            <a:pPr marL="571500" indent="-571500" rtl="1">
              <a:buFont typeface="Wingdings" pitchFamily="2" charset="2"/>
              <a:buChar char="§"/>
            </a:pPr>
            <a:endParaRPr lang="ar-SA" sz="3600" dirty="0" smtClean="0"/>
          </a:p>
          <a:p>
            <a:pPr marL="457200" indent="-457200" rtl="1">
              <a:buFontTx/>
              <a:buChar char="-"/>
            </a:pPr>
            <a:endParaRPr lang="ar-SA" sz="3600" dirty="0"/>
          </a:p>
          <a:p>
            <a:pPr marL="0" indent="0" rtl="1"/>
            <a:endParaRPr lang="ar-EG" dirty="0" smtClean="0">
              <a:cs typeface="Arial" pitchFamily="34" charset="0"/>
            </a:endParaRPr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39749092"/>
              </p:ext>
            </p:extLst>
          </p:nvPr>
        </p:nvGraphicFramePr>
        <p:xfrm>
          <a:off x="3581400" y="4191000"/>
          <a:ext cx="4549775" cy="1562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67" name="Photo Editor Photo" r:id="rId3" imgW="4549534" imgH="1561905" progId="MSPhotoEd.3">
                  <p:embed/>
                </p:oleObj>
              </mc:Choice>
              <mc:Fallback>
                <p:oleObj name="Photo Editor Photo" r:id="rId3" imgW="4549534" imgH="1561905" progId="MSPhotoEd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81400" y="4191000"/>
                        <a:ext cx="4549775" cy="1562100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Rectangle 2"/>
          <p:cNvSpPr/>
          <p:nvPr/>
        </p:nvSpPr>
        <p:spPr>
          <a:xfrm>
            <a:off x="4419600" y="3606800"/>
            <a:ext cx="221105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A SOA  Architecture</a:t>
            </a:r>
          </a:p>
        </p:txBody>
      </p:sp>
    </p:spTree>
    <p:extLst>
      <p:ext uri="{BB962C8B-B14F-4D97-AF65-F5344CB8AC3E}">
        <p14:creationId xmlns:p14="http://schemas.microsoft.com/office/powerpoint/2010/main" val="1257773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Slide Number Placeholder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0" y="6376988"/>
            <a:ext cx="571500" cy="365125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fld id="{328568E0-5893-4E52-8555-1DEE66EC7C2E}" type="slidenum">
              <a:rPr lang="ar-SA" smtClean="0">
                <a:cs typeface="Arial" pitchFamily="34" charset="0"/>
              </a:rPr>
              <a:pPr/>
              <a:t>25</a:t>
            </a:fld>
            <a:endParaRPr lang="en-US" smtClean="0">
              <a:cs typeface="Arial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0" y="0"/>
            <a:ext cx="9906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3143" tIns="51572" rIns="103143" bIns="51572" anchor="ctr"/>
          <a:lstStyle/>
          <a:p>
            <a:pPr algn="ctr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grpSp>
        <p:nvGrpSpPr>
          <p:cNvPr id="38916" name="Group 5"/>
          <p:cNvGrpSpPr>
            <a:grpSpLocks/>
          </p:cNvGrpSpPr>
          <p:nvPr/>
        </p:nvGrpSpPr>
        <p:grpSpPr bwMode="auto">
          <a:xfrm>
            <a:off x="5181600" y="1981200"/>
            <a:ext cx="2600325" cy="2524125"/>
            <a:chOff x="5210750" y="1066800"/>
            <a:chExt cx="2976900" cy="3130677"/>
          </a:xfrm>
        </p:grpSpPr>
        <p:sp>
          <p:nvSpPr>
            <p:cNvPr id="7" name="Oval 6"/>
            <p:cNvSpPr/>
            <p:nvPr/>
          </p:nvSpPr>
          <p:spPr>
            <a:xfrm>
              <a:off x="5321612" y="1143591"/>
              <a:ext cx="2767899" cy="297315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rtl="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pic>
          <p:nvPicPr>
            <p:cNvPr id="38920" name="Picture 2" descr="http://kfu.files.googlepages.com/newKFUlogo.jpg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5210750" y="1066800"/>
              <a:ext cx="2976900" cy="31306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38917" name="Rectangle 8"/>
          <p:cNvSpPr>
            <a:spLocks noChangeArrowheads="1"/>
          </p:cNvSpPr>
          <p:nvPr/>
        </p:nvSpPr>
        <p:spPr bwMode="auto">
          <a:xfrm>
            <a:off x="2362200" y="3352800"/>
            <a:ext cx="28194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rtl="0"/>
            <a:r>
              <a:rPr lang="ar-EG" sz="7200">
                <a:solidFill>
                  <a:schemeClr val="bg1"/>
                </a:solidFill>
                <a:latin typeface="Calibri" pitchFamily="34" charset="0"/>
              </a:rPr>
              <a:t>بحمد الله</a:t>
            </a:r>
            <a:endParaRPr lang="en-US" sz="720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38918" name="Freeform 6"/>
          <p:cNvSpPr>
            <a:spLocks noEditPoints="1"/>
          </p:cNvSpPr>
          <p:nvPr/>
        </p:nvSpPr>
        <p:spPr bwMode="auto">
          <a:xfrm>
            <a:off x="2362200" y="2209800"/>
            <a:ext cx="2689225" cy="1236663"/>
          </a:xfrm>
          <a:custGeom>
            <a:avLst/>
            <a:gdLst>
              <a:gd name="T0" fmla="*/ 2147483647 w 1687"/>
              <a:gd name="T1" fmla="*/ 2147483647 h 775"/>
              <a:gd name="T2" fmla="*/ 2147483647 w 1687"/>
              <a:gd name="T3" fmla="*/ 2147483647 h 775"/>
              <a:gd name="T4" fmla="*/ 2147483647 w 1687"/>
              <a:gd name="T5" fmla="*/ 2147483647 h 775"/>
              <a:gd name="T6" fmla="*/ 2147483647 w 1687"/>
              <a:gd name="T7" fmla="*/ 2147483647 h 775"/>
              <a:gd name="T8" fmla="*/ 2147483647 w 1687"/>
              <a:gd name="T9" fmla="*/ 2147483647 h 775"/>
              <a:gd name="T10" fmla="*/ 2147483647 w 1687"/>
              <a:gd name="T11" fmla="*/ 2147483647 h 775"/>
              <a:gd name="T12" fmla="*/ 2147483647 w 1687"/>
              <a:gd name="T13" fmla="*/ 2147483647 h 775"/>
              <a:gd name="T14" fmla="*/ 2147483647 w 1687"/>
              <a:gd name="T15" fmla="*/ 2147483647 h 775"/>
              <a:gd name="T16" fmla="*/ 2147483647 w 1687"/>
              <a:gd name="T17" fmla="*/ 2147483647 h 775"/>
              <a:gd name="T18" fmla="*/ 2147483647 w 1687"/>
              <a:gd name="T19" fmla="*/ 2147483647 h 775"/>
              <a:gd name="T20" fmla="*/ 2147483647 w 1687"/>
              <a:gd name="T21" fmla="*/ 2147483647 h 775"/>
              <a:gd name="T22" fmla="*/ 0 w 1687"/>
              <a:gd name="T23" fmla="*/ 2147483647 h 775"/>
              <a:gd name="T24" fmla="*/ 2147483647 w 1687"/>
              <a:gd name="T25" fmla="*/ 2147483647 h 775"/>
              <a:gd name="T26" fmla="*/ 2147483647 w 1687"/>
              <a:gd name="T27" fmla="*/ 2147483647 h 775"/>
              <a:gd name="T28" fmla="*/ 2147483647 w 1687"/>
              <a:gd name="T29" fmla="*/ 2147483647 h 775"/>
              <a:gd name="T30" fmla="*/ 2147483647 w 1687"/>
              <a:gd name="T31" fmla="*/ 2147483647 h 775"/>
              <a:gd name="T32" fmla="*/ 2147483647 w 1687"/>
              <a:gd name="T33" fmla="*/ 2147483647 h 775"/>
              <a:gd name="T34" fmla="*/ 2147483647 w 1687"/>
              <a:gd name="T35" fmla="*/ 2147483647 h 775"/>
              <a:gd name="T36" fmla="*/ 2147483647 w 1687"/>
              <a:gd name="T37" fmla="*/ 2147483647 h 775"/>
              <a:gd name="T38" fmla="*/ 2147483647 w 1687"/>
              <a:gd name="T39" fmla="*/ 2147483647 h 775"/>
              <a:gd name="T40" fmla="*/ 2147483647 w 1687"/>
              <a:gd name="T41" fmla="*/ 2147483647 h 775"/>
              <a:gd name="T42" fmla="*/ 2147483647 w 1687"/>
              <a:gd name="T43" fmla="*/ 2147483647 h 775"/>
              <a:gd name="T44" fmla="*/ 2147483647 w 1687"/>
              <a:gd name="T45" fmla="*/ 2147483647 h 775"/>
              <a:gd name="T46" fmla="*/ 2147483647 w 1687"/>
              <a:gd name="T47" fmla="*/ 2147483647 h 775"/>
              <a:gd name="T48" fmla="*/ 2147483647 w 1687"/>
              <a:gd name="T49" fmla="*/ 2147483647 h 775"/>
              <a:gd name="T50" fmla="*/ 2147483647 w 1687"/>
              <a:gd name="T51" fmla="*/ 2147483647 h 775"/>
              <a:gd name="T52" fmla="*/ 2147483647 w 1687"/>
              <a:gd name="T53" fmla="*/ 2147483647 h 775"/>
              <a:gd name="T54" fmla="*/ 2147483647 w 1687"/>
              <a:gd name="T55" fmla="*/ 2147483647 h 775"/>
              <a:gd name="T56" fmla="*/ 2147483647 w 1687"/>
              <a:gd name="T57" fmla="*/ 2147483647 h 775"/>
              <a:gd name="T58" fmla="*/ 2147483647 w 1687"/>
              <a:gd name="T59" fmla="*/ 2147483647 h 775"/>
              <a:gd name="T60" fmla="*/ 2147483647 w 1687"/>
              <a:gd name="T61" fmla="*/ 2147483647 h 775"/>
              <a:gd name="T62" fmla="*/ 2147483647 w 1687"/>
              <a:gd name="T63" fmla="*/ 2147483647 h 775"/>
              <a:gd name="T64" fmla="*/ 2147483647 w 1687"/>
              <a:gd name="T65" fmla="*/ 2147483647 h 775"/>
              <a:gd name="T66" fmla="*/ 2147483647 w 1687"/>
              <a:gd name="T67" fmla="*/ 2147483647 h 775"/>
              <a:gd name="T68" fmla="*/ 2147483647 w 1687"/>
              <a:gd name="T69" fmla="*/ 2147483647 h 775"/>
              <a:gd name="T70" fmla="*/ 2147483647 w 1687"/>
              <a:gd name="T71" fmla="*/ 2147483647 h 775"/>
              <a:gd name="T72" fmla="*/ 2147483647 w 1687"/>
              <a:gd name="T73" fmla="*/ 2147483647 h 775"/>
              <a:gd name="T74" fmla="*/ 2147483647 w 1687"/>
              <a:gd name="T75" fmla="*/ 2147483647 h 775"/>
              <a:gd name="T76" fmla="*/ 2147483647 w 1687"/>
              <a:gd name="T77" fmla="*/ 2147483647 h 775"/>
              <a:gd name="T78" fmla="*/ 2147483647 w 1687"/>
              <a:gd name="T79" fmla="*/ 2147483647 h 775"/>
              <a:gd name="T80" fmla="*/ 2147483647 w 1687"/>
              <a:gd name="T81" fmla="*/ 2147483647 h 775"/>
              <a:gd name="T82" fmla="*/ 2147483647 w 1687"/>
              <a:gd name="T83" fmla="*/ 2147483647 h 775"/>
              <a:gd name="T84" fmla="*/ 2147483647 w 1687"/>
              <a:gd name="T85" fmla="*/ 2147483647 h 775"/>
              <a:gd name="T86" fmla="*/ 2147483647 w 1687"/>
              <a:gd name="T87" fmla="*/ 2147483647 h 775"/>
              <a:gd name="T88" fmla="*/ 2147483647 w 1687"/>
              <a:gd name="T89" fmla="*/ 2147483647 h 775"/>
              <a:gd name="T90" fmla="*/ 2147483647 w 1687"/>
              <a:gd name="T91" fmla="*/ 2147483647 h 775"/>
              <a:gd name="T92" fmla="*/ 2147483647 w 1687"/>
              <a:gd name="T93" fmla="*/ 2147483647 h 775"/>
              <a:gd name="T94" fmla="*/ 2147483647 w 1687"/>
              <a:gd name="T95" fmla="*/ 2147483647 h 775"/>
              <a:gd name="T96" fmla="*/ 2147483647 w 1687"/>
              <a:gd name="T97" fmla="*/ 2147483647 h 775"/>
              <a:gd name="T98" fmla="*/ 2147483647 w 1687"/>
              <a:gd name="T99" fmla="*/ 2147483647 h 775"/>
              <a:gd name="T100" fmla="*/ 2147483647 w 1687"/>
              <a:gd name="T101" fmla="*/ 2147483647 h 775"/>
              <a:gd name="T102" fmla="*/ 2147483647 w 1687"/>
              <a:gd name="T103" fmla="*/ 2147483647 h 775"/>
              <a:gd name="T104" fmla="*/ 2147483647 w 1687"/>
              <a:gd name="T105" fmla="*/ 2147483647 h 775"/>
              <a:gd name="T106" fmla="*/ 2147483647 w 1687"/>
              <a:gd name="T107" fmla="*/ 2147483647 h 775"/>
              <a:gd name="T108" fmla="*/ 2147483647 w 1687"/>
              <a:gd name="T109" fmla="*/ 2147483647 h 775"/>
              <a:gd name="T110" fmla="*/ 2147483647 w 1687"/>
              <a:gd name="T111" fmla="*/ 2147483647 h 775"/>
              <a:gd name="T112" fmla="*/ 2147483647 w 1687"/>
              <a:gd name="T113" fmla="*/ 2147483647 h 775"/>
              <a:gd name="T114" fmla="*/ 2147483647 w 1687"/>
              <a:gd name="T115" fmla="*/ 2147483647 h 775"/>
              <a:gd name="T116" fmla="*/ 2147483647 w 1687"/>
              <a:gd name="T117" fmla="*/ 2147483647 h 775"/>
              <a:gd name="T118" fmla="*/ 2147483647 w 1687"/>
              <a:gd name="T119" fmla="*/ 2147483647 h 775"/>
              <a:gd name="T120" fmla="*/ 2147483647 w 1687"/>
              <a:gd name="T121" fmla="*/ 2147483647 h 775"/>
              <a:gd name="T122" fmla="*/ 2147483647 w 1687"/>
              <a:gd name="T123" fmla="*/ 2147483647 h 775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w 1687"/>
              <a:gd name="T187" fmla="*/ 0 h 775"/>
              <a:gd name="T188" fmla="*/ 1687 w 1687"/>
              <a:gd name="T189" fmla="*/ 775 h 775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T186" t="T187" r="T188" b="T189"/>
            <a:pathLst>
              <a:path w="1687" h="775">
                <a:moveTo>
                  <a:pt x="1374" y="74"/>
                </a:moveTo>
                <a:lnTo>
                  <a:pt x="1308" y="141"/>
                </a:lnTo>
                <a:lnTo>
                  <a:pt x="1248" y="80"/>
                </a:lnTo>
                <a:lnTo>
                  <a:pt x="1177" y="152"/>
                </a:lnTo>
                <a:lnTo>
                  <a:pt x="1100" y="75"/>
                </a:lnTo>
                <a:lnTo>
                  <a:pt x="1169" y="8"/>
                </a:lnTo>
                <a:lnTo>
                  <a:pt x="1229" y="68"/>
                </a:lnTo>
                <a:lnTo>
                  <a:pt x="1298" y="0"/>
                </a:lnTo>
                <a:lnTo>
                  <a:pt x="1374" y="74"/>
                </a:lnTo>
                <a:close/>
                <a:moveTo>
                  <a:pt x="1687" y="612"/>
                </a:moveTo>
                <a:lnTo>
                  <a:pt x="1686" y="635"/>
                </a:lnTo>
                <a:lnTo>
                  <a:pt x="1683" y="657"/>
                </a:lnTo>
                <a:lnTo>
                  <a:pt x="1677" y="678"/>
                </a:lnTo>
                <a:lnTo>
                  <a:pt x="1669" y="698"/>
                </a:lnTo>
                <a:lnTo>
                  <a:pt x="1656" y="723"/>
                </a:lnTo>
                <a:lnTo>
                  <a:pt x="1649" y="731"/>
                </a:lnTo>
                <a:lnTo>
                  <a:pt x="1641" y="739"/>
                </a:lnTo>
                <a:lnTo>
                  <a:pt x="1633" y="745"/>
                </a:lnTo>
                <a:lnTo>
                  <a:pt x="1623" y="750"/>
                </a:lnTo>
                <a:lnTo>
                  <a:pt x="1603" y="753"/>
                </a:lnTo>
                <a:lnTo>
                  <a:pt x="1583" y="751"/>
                </a:lnTo>
                <a:lnTo>
                  <a:pt x="1561" y="743"/>
                </a:lnTo>
                <a:lnTo>
                  <a:pt x="1542" y="731"/>
                </a:lnTo>
                <a:lnTo>
                  <a:pt x="1523" y="715"/>
                </a:lnTo>
                <a:lnTo>
                  <a:pt x="1504" y="695"/>
                </a:lnTo>
                <a:lnTo>
                  <a:pt x="1488" y="672"/>
                </a:lnTo>
                <a:lnTo>
                  <a:pt x="1474" y="646"/>
                </a:lnTo>
                <a:lnTo>
                  <a:pt x="1462" y="619"/>
                </a:lnTo>
                <a:lnTo>
                  <a:pt x="1425" y="640"/>
                </a:lnTo>
                <a:lnTo>
                  <a:pt x="1387" y="660"/>
                </a:lnTo>
                <a:lnTo>
                  <a:pt x="1346" y="678"/>
                </a:lnTo>
                <a:lnTo>
                  <a:pt x="1305" y="694"/>
                </a:lnTo>
                <a:lnTo>
                  <a:pt x="1251" y="710"/>
                </a:lnTo>
                <a:lnTo>
                  <a:pt x="1198" y="722"/>
                </a:lnTo>
                <a:lnTo>
                  <a:pt x="1146" y="729"/>
                </a:lnTo>
                <a:lnTo>
                  <a:pt x="1095" y="731"/>
                </a:lnTo>
                <a:lnTo>
                  <a:pt x="1060" y="728"/>
                </a:lnTo>
                <a:lnTo>
                  <a:pt x="1025" y="719"/>
                </a:lnTo>
                <a:lnTo>
                  <a:pt x="1008" y="711"/>
                </a:lnTo>
                <a:lnTo>
                  <a:pt x="991" y="702"/>
                </a:lnTo>
                <a:lnTo>
                  <a:pt x="974" y="691"/>
                </a:lnTo>
                <a:lnTo>
                  <a:pt x="957" y="678"/>
                </a:lnTo>
                <a:lnTo>
                  <a:pt x="929" y="653"/>
                </a:lnTo>
                <a:lnTo>
                  <a:pt x="908" y="627"/>
                </a:lnTo>
                <a:lnTo>
                  <a:pt x="900" y="615"/>
                </a:lnTo>
                <a:lnTo>
                  <a:pt x="895" y="603"/>
                </a:lnTo>
                <a:lnTo>
                  <a:pt x="889" y="577"/>
                </a:lnTo>
                <a:lnTo>
                  <a:pt x="780" y="628"/>
                </a:lnTo>
                <a:lnTo>
                  <a:pt x="659" y="683"/>
                </a:lnTo>
                <a:lnTo>
                  <a:pt x="603" y="706"/>
                </a:lnTo>
                <a:lnTo>
                  <a:pt x="552" y="724"/>
                </a:lnTo>
                <a:lnTo>
                  <a:pt x="481" y="746"/>
                </a:lnTo>
                <a:lnTo>
                  <a:pt x="415" y="762"/>
                </a:lnTo>
                <a:lnTo>
                  <a:pt x="355" y="772"/>
                </a:lnTo>
                <a:lnTo>
                  <a:pt x="302" y="775"/>
                </a:lnTo>
                <a:lnTo>
                  <a:pt x="268" y="774"/>
                </a:lnTo>
                <a:lnTo>
                  <a:pt x="236" y="772"/>
                </a:lnTo>
                <a:lnTo>
                  <a:pt x="206" y="769"/>
                </a:lnTo>
                <a:lnTo>
                  <a:pt x="178" y="764"/>
                </a:lnTo>
                <a:lnTo>
                  <a:pt x="153" y="758"/>
                </a:lnTo>
                <a:lnTo>
                  <a:pt x="129" y="751"/>
                </a:lnTo>
                <a:lnTo>
                  <a:pt x="107" y="741"/>
                </a:lnTo>
                <a:lnTo>
                  <a:pt x="88" y="731"/>
                </a:lnTo>
                <a:lnTo>
                  <a:pt x="68" y="717"/>
                </a:lnTo>
                <a:lnTo>
                  <a:pt x="50" y="701"/>
                </a:lnTo>
                <a:lnTo>
                  <a:pt x="35" y="681"/>
                </a:lnTo>
                <a:lnTo>
                  <a:pt x="22" y="661"/>
                </a:lnTo>
                <a:lnTo>
                  <a:pt x="12" y="639"/>
                </a:lnTo>
                <a:lnTo>
                  <a:pt x="8" y="626"/>
                </a:lnTo>
                <a:lnTo>
                  <a:pt x="5" y="613"/>
                </a:lnTo>
                <a:lnTo>
                  <a:pt x="1" y="587"/>
                </a:lnTo>
                <a:lnTo>
                  <a:pt x="0" y="558"/>
                </a:lnTo>
                <a:lnTo>
                  <a:pt x="2" y="523"/>
                </a:lnTo>
                <a:lnTo>
                  <a:pt x="6" y="491"/>
                </a:lnTo>
                <a:lnTo>
                  <a:pt x="13" y="459"/>
                </a:lnTo>
                <a:lnTo>
                  <a:pt x="23" y="428"/>
                </a:lnTo>
                <a:lnTo>
                  <a:pt x="34" y="407"/>
                </a:lnTo>
                <a:lnTo>
                  <a:pt x="48" y="381"/>
                </a:lnTo>
                <a:lnTo>
                  <a:pt x="66" y="379"/>
                </a:lnTo>
                <a:lnTo>
                  <a:pt x="52" y="411"/>
                </a:lnTo>
                <a:lnTo>
                  <a:pt x="45" y="432"/>
                </a:lnTo>
                <a:lnTo>
                  <a:pt x="41" y="455"/>
                </a:lnTo>
                <a:lnTo>
                  <a:pt x="38" y="478"/>
                </a:lnTo>
                <a:lnTo>
                  <a:pt x="37" y="502"/>
                </a:lnTo>
                <a:lnTo>
                  <a:pt x="38" y="522"/>
                </a:lnTo>
                <a:lnTo>
                  <a:pt x="42" y="540"/>
                </a:lnTo>
                <a:lnTo>
                  <a:pt x="47" y="557"/>
                </a:lnTo>
                <a:lnTo>
                  <a:pt x="55" y="573"/>
                </a:lnTo>
                <a:lnTo>
                  <a:pt x="66" y="588"/>
                </a:lnTo>
                <a:lnTo>
                  <a:pt x="78" y="603"/>
                </a:lnTo>
                <a:lnTo>
                  <a:pt x="93" y="616"/>
                </a:lnTo>
                <a:lnTo>
                  <a:pt x="110" y="629"/>
                </a:lnTo>
                <a:lnTo>
                  <a:pt x="128" y="641"/>
                </a:lnTo>
                <a:lnTo>
                  <a:pt x="149" y="650"/>
                </a:lnTo>
                <a:lnTo>
                  <a:pt x="171" y="659"/>
                </a:lnTo>
                <a:lnTo>
                  <a:pt x="183" y="662"/>
                </a:lnTo>
                <a:lnTo>
                  <a:pt x="194" y="665"/>
                </a:lnTo>
                <a:lnTo>
                  <a:pt x="220" y="671"/>
                </a:lnTo>
                <a:lnTo>
                  <a:pt x="245" y="675"/>
                </a:lnTo>
                <a:lnTo>
                  <a:pt x="274" y="677"/>
                </a:lnTo>
                <a:lnTo>
                  <a:pt x="304" y="678"/>
                </a:lnTo>
                <a:lnTo>
                  <a:pt x="352" y="676"/>
                </a:lnTo>
                <a:lnTo>
                  <a:pt x="379" y="673"/>
                </a:lnTo>
                <a:lnTo>
                  <a:pt x="405" y="669"/>
                </a:lnTo>
                <a:lnTo>
                  <a:pt x="462" y="657"/>
                </a:lnTo>
                <a:lnTo>
                  <a:pt x="522" y="641"/>
                </a:lnTo>
                <a:lnTo>
                  <a:pt x="571" y="625"/>
                </a:lnTo>
                <a:lnTo>
                  <a:pt x="623" y="606"/>
                </a:lnTo>
                <a:lnTo>
                  <a:pt x="738" y="559"/>
                </a:lnTo>
                <a:lnTo>
                  <a:pt x="923" y="476"/>
                </a:lnTo>
                <a:lnTo>
                  <a:pt x="927" y="494"/>
                </a:lnTo>
                <a:lnTo>
                  <a:pt x="932" y="512"/>
                </a:lnTo>
                <a:lnTo>
                  <a:pt x="940" y="529"/>
                </a:lnTo>
                <a:lnTo>
                  <a:pt x="949" y="545"/>
                </a:lnTo>
                <a:lnTo>
                  <a:pt x="961" y="561"/>
                </a:lnTo>
                <a:lnTo>
                  <a:pt x="975" y="575"/>
                </a:lnTo>
                <a:lnTo>
                  <a:pt x="990" y="588"/>
                </a:lnTo>
                <a:lnTo>
                  <a:pt x="1007" y="600"/>
                </a:lnTo>
                <a:lnTo>
                  <a:pt x="1035" y="617"/>
                </a:lnTo>
                <a:lnTo>
                  <a:pt x="1049" y="624"/>
                </a:lnTo>
                <a:lnTo>
                  <a:pt x="1064" y="629"/>
                </a:lnTo>
                <a:lnTo>
                  <a:pt x="1092" y="637"/>
                </a:lnTo>
                <a:lnTo>
                  <a:pt x="1106" y="639"/>
                </a:lnTo>
                <a:lnTo>
                  <a:pt x="1120" y="639"/>
                </a:lnTo>
                <a:lnTo>
                  <a:pt x="1164" y="638"/>
                </a:lnTo>
                <a:lnTo>
                  <a:pt x="1210" y="631"/>
                </a:lnTo>
                <a:lnTo>
                  <a:pt x="1256" y="622"/>
                </a:lnTo>
                <a:lnTo>
                  <a:pt x="1304" y="608"/>
                </a:lnTo>
                <a:lnTo>
                  <a:pt x="1343" y="593"/>
                </a:lnTo>
                <a:lnTo>
                  <a:pt x="1379" y="578"/>
                </a:lnTo>
                <a:lnTo>
                  <a:pt x="1411" y="561"/>
                </a:lnTo>
                <a:lnTo>
                  <a:pt x="1439" y="543"/>
                </a:lnTo>
                <a:lnTo>
                  <a:pt x="1429" y="509"/>
                </a:lnTo>
                <a:lnTo>
                  <a:pt x="1415" y="445"/>
                </a:lnTo>
                <a:lnTo>
                  <a:pt x="1409" y="413"/>
                </a:lnTo>
                <a:lnTo>
                  <a:pt x="1406" y="365"/>
                </a:lnTo>
                <a:lnTo>
                  <a:pt x="1403" y="317"/>
                </a:lnTo>
                <a:lnTo>
                  <a:pt x="1385" y="251"/>
                </a:lnTo>
                <a:lnTo>
                  <a:pt x="1411" y="149"/>
                </a:lnTo>
                <a:lnTo>
                  <a:pt x="1507" y="340"/>
                </a:lnTo>
                <a:lnTo>
                  <a:pt x="1507" y="365"/>
                </a:lnTo>
                <a:lnTo>
                  <a:pt x="1465" y="336"/>
                </a:lnTo>
                <a:lnTo>
                  <a:pt x="1461" y="341"/>
                </a:lnTo>
                <a:lnTo>
                  <a:pt x="1458" y="347"/>
                </a:lnTo>
                <a:lnTo>
                  <a:pt x="1461" y="381"/>
                </a:lnTo>
                <a:lnTo>
                  <a:pt x="1469" y="424"/>
                </a:lnTo>
                <a:lnTo>
                  <a:pt x="1475" y="451"/>
                </a:lnTo>
                <a:lnTo>
                  <a:pt x="1483" y="475"/>
                </a:lnTo>
                <a:lnTo>
                  <a:pt x="1491" y="495"/>
                </a:lnTo>
                <a:lnTo>
                  <a:pt x="1501" y="511"/>
                </a:lnTo>
                <a:lnTo>
                  <a:pt x="1525" y="498"/>
                </a:lnTo>
                <a:lnTo>
                  <a:pt x="1549" y="490"/>
                </a:lnTo>
                <a:lnTo>
                  <a:pt x="1571" y="483"/>
                </a:lnTo>
                <a:lnTo>
                  <a:pt x="1592" y="481"/>
                </a:lnTo>
                <a:lnTo>
                  <a:pt x="1616" y="484"/>
                </a:lnTo>
                <a:lnTo>
                  <a:pt x="1626" y="488"/>
                </a:lnTo>
                <a:lnTo>
                  <a:pt x="1636" y="494"/>
                </a:lnTo>
                <a:lnTo>
                  <a:pt x="1651" y="506"/>
                </a:lnTo>
                <a:lnTo>
                  <a:pt x="1663" y="518"/>
                </a:lnTo>
                <a:lnTo>
                  <a:pt x="1672" y="532"/>
                </a:lnTo>
                <a:lnTo>
                  <a:pt x="1680" y="548"/>
                </a:lnTo>
                <a:lnTo>
                  <a:pt x="1685" y="576"/>
                </a:lnTo>
                <a:lnTo>
                  <a:pt x="1687" y="612"/>
                </a:lnTo>
                <a:close/>
                <a:moveTo>
                  <a:pt x="553" y="364"/>
                </a:moveTo>
                <a:lnTo>
                  <a:pt x="487" y="431"/>
                </a:lnTo>
                <a:lnTo>
                  <a:pt x="428" y="370"/>
                </a:lnTo>
                <a:lnTo>
                  <a:pt x="356" y="441"/>
                </a:lnTo>
                <a:lnTo>
                  <a:pt x="280" y="365"/>
                </a:lnTo>
                <a:lnTo>
                  <a:pt x="347" y="297"/>
                </a:lnTo>
                <a:lnTo>
                  <a:pt x="409" y="359"/>
                </a:lnTo>
                <a:lnTo>
                  <a:pt x="479" y="289"/>
                </a:lnTo>
                <a:lnTo>
                  <a:pt x="553" y="364"/>
                </a:lnTo>
                <a:close/>
                <a:moveTo>
                  <a:pt x="1636" y="637"/>
                </a:moveTo>
                <a:lnTo>
                  <a:pt x="1622" y="613"/>
                </a:lnTo>
                <a:lnTo>
                  <a:pt x="1605" y="593"/>
                </a:lnTo>
                <a:lnTo>
                  <a:pt x="1597" y="587"/>
                </a:lnTo>
                <a:lnTo>
                  <a:pt x="1589" y="583"/>
                </a:lnTo>
                <a:lnTo>
                  <a:pt x="1577" y="582"/>
                </a:lnTo>
                <a:lnTo>
                  <a:pt x="1561" y="584"/>
                </a:lnTo>
                <a:lnTo>
                  <a:pt x="1543" y="591"/>
                </a:lnTo>
                <a:lnTo>
                  <a:pt x="1536" y="595"/>
                </a:lnTo>
                <a:lnTo>
                  <a:pt x="1556" y="624"/>
                </a:lnTo>
                <a:lnTo>
                  <a:pt x="1568" y="636"/>
                </a:lnTo>
                <a:lnTo>
                  <a:pt x="1580" y="644"/>
                </a:lnTo>
                <a:lnTo>
                  <a:pt x="1590" y="649"/>
                </a:lnTo>
                <a:lnTo>
                  <a:pt x="1601" y="652"/>
                </a:lnTo>
                <a:lnTo>
                  <a:pt x="1611" y="649"/>
                </a:lnTo>
                <a:lnTo>
                  <a:pt x="1625" y="644"/>
                </a:lnTo>
                <a:lnTo>
                  <a:pt x="1636" y="637"/>
                </a:lnTo>
                <a:close/>
                <a:moveTo>
                  <a:pt x="1288" y="458"/>
                </a:moveTo>
                <a:lnTo>
                  <a:pt x="1287" y="475"/>
                </a:lnTo>
                <a:lnTo>
                  <a:pt x="1285" y="489"/>
                </a:lnTo>
                <a:lnTo>
                  <a:pt x="1280" y="500"/>
                </a:lnTo>
                <a:lnTo>
                  <a:pt x="1275" y="509"/>
                </a:lnTo>
                <a:lnTo>
                  <a:pt x="1268" y="516"/>
                </a:lnTo>
                <a:lnTo>
                  <a:pt x="1259" y="522"/>
                </a:lnTo>
                <a:lnTo>
                  <a:pt x="1248" y="525"/>
                </a:lnTo>
                <a:lnTo>
                  <a:pt x="1237" y="526"/>
                </a:lnTo>
                <a:lnTo>
                  <a:pt x="1222" y="523"/>
                </a:lnTo>
                <a:lnTo>
                  <a:pt x="1214" y="518"/>
                </a:lnTo>
                <a:lnTo>
                  <a:pt x="1208" y="513"/>
                </a:lnTo>
                <a:lnTo>
                  <a:pt x="1198" y="499"/>
                </a:lnTo>
                <a:lnTo>
                  <a:pt x="1191" y="483"/>
                </a:lnTo>
                <a:lnTo>
                  <a:pt x="1183" y="505"/>
                </a:lnTo>
                <a:lnTo>
                  <a:pt x="1179" y="513"/>
                </a:lnTo>
                <a:lnTo>
                  <a:pt x="1173" y="523"/>
                </a:lnTo>
                <a:lnTo>
                  <a:pt x="1165" y="529"/>
                </a:lnTo>
                <a:lnTo>
                  <a:pt x="1158" y="534"/>
                </a:lnTo>
                <a:lnTo>
                  <a:pt x="1150" y="538"/>
                </a:lnTo>
                <a:lnTo>
                  <a:pt x="1142" y="539"/>
                </a:lnTo>
                <a:lnTo>
                  <a:pt x="1134" y="538"/>
                </a:lnTo>
                <a:lnTo>
                  <a:pt x="1123" y="534"/>
                </a:lnTo>
                <a:lnTo>
                  <a:pt x="1114" y="529"/>
                </a:lnTo>
                <a:lnTo>
                  <a:pt x="1107" y="522"/>
                </a:lnTo>
                <a:lnTo>
                  <a:pt x="1101" y="513"/>
                </a:lnTo>
                <a:lnTo>
                  <a:pt x="1097" y="504"/>
                </a:lnTo>
                <a:lnTo>
                  <a:pt x="1094" y="492"/>
                </a:lnTo>
                <a:lnTo>
                  <a:pt x="1092" y="466"/>
                </a:lnTo>
                <a:lnTo>
                  <a:pt x="1095" y="430"/>
                </a:lnTo>
                <a:lnTo>
                  <a:pt x="1098" y="407"/>
                </a:lnTo>
                <a:lnTo>
                  <a:pt x="1070" y="439"/>
                </a:lnTo>
                <a:lnTo>
                  <a:pt x="1070" y="427"/>
                </a:lnTo>
                <a:lnTo>
                  <a:pt x="1079" y="408"/>
                </a:lnTo>
                <a:lnTo>
                  <a:pt x="1094" y="387"/>
                </a:lnTo>
                <a:lnTo>
                  <a:pt x="1113" y="373"/>
                </a:lnTo>
                <a:lnTo>
                  <a:pt x="1112" y="399"/>
                </a:lnTo>
                <a:lnTo>
                  <a:pt x="1112" y="424"/>
                </a:lnTo>
                <a:lnTo>
                  <a:pt x="1113" y="455"/>
                </a:lnTo>
                <a:lnTo>
                  <a:pt x="1117" y="476"/>
                </a:lnTo>
                <a:lnTo>
                  <a:pt x="1122" y="483"/>
                </a:lnTo>
                <a:lnTo>
                  <a:pt x="1127" y="490"/>
                </a:lnTo>
                <a:lnTo>
                  <a:pt x="1133" y="493"/>
                </a:lnTo>
                <a:lnTo>
                  <a:pt x="1142" y="494"/>
                </a:lnTo>
                <a:lnTo>
                  <a:pt x="1157" y="490"/>
                </a:lnTo>
                <a:lnTo>
                  <a:pt x="1164" y="485"/>
                </a:lnTo>
                <a:lnTo>
                  <a:pt x="1172" y="480"/>
                </a:lnTo>
                <a:lnTo>
                  <a:pt x="1181" y="467"/>
                </a:lnTo>
                <a:lnTo>
                  <a:pt x="1186" y="455"/>
                </a:lnTo>
                <a:lnTo>
                  <a:pt x="1182" y="433"/>
                </a:lnTo>
                <a:lnTo>
                  <a:pt x="1175" y="403"/>
                </a:lnTo>
                <a:lnTo>
                  <a:pt x="1171" y="387"/>
                </a:lnTo>
                <a:lnTo>
                  <a:pt x="1191" y="359"/>
                </a:lnTo>
                <a:lnTo>
                  <a:pt x="1196" y="376"/>
                </a:lnTo>
                <a:lnTo>
                  <a:pt x="1203" y="399"/>
                </a:lnTo>
                <a:lnTo>
                  <a:pt x="1206" y="425"/>
                </a:lnTo>
                <a:lnTo>
                  <a:pt x="1210" y="448"/>
                </a:lnTo>
                <a:lnTo>
                  <a:pt x="1214" y="464"/>
                </a:lnTo>
                <a:lnTo>
                  <a:pt x="1221" y="473"/>
                </a:lnTo>
                <a:lnTo>
                  <a:pt x="1227" y="480"/>
                </a:lnTo>
                <a:lnTo>
                  <a:pt x="1236" y="483"/>
                </a:lnTo>
                <a:lnTo>
                  <a:pt x="1246" y="484"/>
                </a:lnTo>
                <a:lnTo>
                  <a:pt x="1255" y="483"/>
                </a:lnTo>
                <a:lnTo>
                  <a:pt x="1261" y="479"/>
                </a:lnTo>
                <a:lnTo>
                  <a:pt x="1265" y="473"/>
                </a:lnTo>
                <a:lnTo>
                  <a:pt x="1268" y="464"/>
                </a:lnTo>
                <a:lnTo>
                  <a:pt x="1263" y="444"/>
                </a:lnTo>
                <a:lnTo>
                  <a:pt x="1260" y="431"/>
                </a:lnTo>
                <a:lnTo>
                  <a:pt x="1254" y="415"/>
                </a:lnTo>
                <a:lnTo>
                  <a:pt x="1239" y="384"/>
                </a:lnTo>
                <a:lnTo>
                  <a:pt x="1261" y="353"/>
                </a:lnTo>
                <a:lnTo>
                  <a:pt x="1279" y="401"/>
                </a:lnTo>
                <a:lnTo>
                  <a:pt x="1286" y="429"/>
                </a:lnTo>
                <a:lnTo>
                  <a:pt x="1288" y="458"/>
                </a:lnTo>
                <a:close/>
                <a:moveTo>
                  <a:pt x="846" y="364"/>
                </a:moveTo>
                <a:lnTo>
                  <a:pt x="1275" y="242"/>
                </a:lnTo>
                <a:lnTo>
                  <a:pt x="1222" y="284"/>
                </a:lnTo>
                <a:lnTo>
                  <a:pt x="792" y="406"/>
                </a:lnTo>
                <a:lnTo>
                  <a:pt x="846" y="364"/>
                </a:lnTo>
                <a:close/>
                <a:moveTo>
                  <a:pt x="892" y="106"/>
                </a:moveTo>
                <a:lnTo>
                  <a:pt x="881" y="110"/>
                </a:lnTo>
                <a:lnTo>
                  <a:pt x="875" y="101"/>
                </a:lnTo>
                <a:lnTo>
                  <a:pt x="869" y="95"/>
                </a:lnTo>
                <a:lnTo>
                  <a:pt x="863" y="92"/>
                </a:lnTo>
                <a:lnTo>
                  <a:pt x="859" y="95"/>
                </a:lnTo>
                <a:lnTo>
                  <a:pt x="853" y="100"/>
                </a:lnTo>
                <a:lnTo>
                  <a:pt x="844" y="125"/>
                </a:lnTo>
                <a:lnTo>
                  <a:pt x="834" y="162"/>
                </a:lnTo>
                <a:lnTo>
                  <a:pt x="825" y="205"/>
                </a:lnTo>
                <a:lnTo>
                  <a:pt x="813" y="205"/>
                </a:lnTo>
                <a:lnTo>
                  <a:pt x="805" y="178"/>
                </a:lnTo>
                <a:lnTo>
                  <a:pt x="797" y="156"/>
                </a:lnTo>
                <a:lnTo>
                  <a:pt x="787" y="144"/>
                </a:lnTo>
                <a:lnTo>
                  <a:pt x="780" y="140"/>
                </a:lnTo>
                <a:lnTo>
                  <a:pt x="762" y="140"/>
                </a:lnTo>
                <a:lnTo>
                  <a:pt x="754" y="138"/>
                </a:lnTo>
                <a:lnTo>
                  <a:pt x="748" y="134"/>
                </a:lnTo>
                <a:lnTo>
                  <a:pt x="743" y="128"/>
                </a:lnTo>
                <a:lnTo>
                  <a:pt x="738" y="121"/>
                </a:lnTo>
                <a:lnTo>
                  <a:pt x="736" y="115"/>
                </a:lnTo>
                <a:lnTo>
                  <a:pt x="736" y="106"/>
                </a:lnTo>
                <a:lnTo>
                  <a:pt x="737" y="96"/>
                </a:lnTo>
                <a:lnTo>
                  <a:pt x="741" y="88"/>
                </a:lnTo>
                <a:lnTo>
                  <a:pt x="747" y="84"/>
                </a:lnTo>
                <a:lnTo>
                  <a:pt x="755" y="83"/>
                </a:lnTo>
                <a:lnTo>
                  <a:pt x="769" y="85"/>
                </a:lnTo>
                <a:lnTo>
                  <a:pt x="781" y="94"/>
                </a:lnTo>
                <a:lnTo>
                  <a:pt x="793" y="106"/>
                </a:lnTo>
                <a:lnTo>
                  <a:pt x="802" y="125"/>
                </a:lnTo>
                <a:lnTo>
                  <a:pt x="820" y="165"/>
                </a:lnTo>
                <a:lnTo>
                  <a:pt x="828" y="129"/>
                </a:lnTo>
                <a:lnTo>
                  <a:pt x="834" y="103"/>
                </a:lnTo>
                <a:lnTo>
                  <a:pt x="842" y="83"/>
                </a:lnTo>
                <a:lnTo>
                  <a:pt x="846" y="74"/>
                </a:lnTo>
                <a:lnTo>
                  <a:pt x="850" y="68"/>
                </a:lnTo>
                <a:lnTo>
                  <a:pt x="854" y="63"/>
                </a:lnTo>
                <a:lnTo>
                  <a:pt x="859" y="59"/>
                </a:lnTo>
                <a:lnTo>
                  <a:pt x="867" y="56"/>
                </a:lnTo>
                <a:lnTo>
                  <a:pt x="874" y="57"/>
                </a:lnTo>
                <a:lnTo>
                  <a:pt x="880" y="61"/>
                </a:lnTo>
                <a:lnTo>
                  <a:pt x="893" y="75"/>
                </a:lnTo>
                <a:lnTo>
                  <a:pt x="892" y="106"/>
                </a:lnTo>
                <a:close/>
                <a:moveTo>
                  <a:pt x="500" y="84"/>
                </a:moveTo>
                <a:lnTo>
                  <a:pt x="500" y="92"/>
                </a:lnTo>
                <a:lnTo>
                  <a:pt x="497" y="101"/>
                </a:lnTo>
                <a:lnTo>
                  <a:pt x="487" y="117"/>
                </a:lnTo>
                <a:lnTo>
                  <a:pt x="481" y="123"/>
                </a:lnTo>
                <a:lnTo>
                  <a:pt x="472" y="131"/>
                </a:lnTo>
                <a:lnTo>
                  <a:pt x="450" y="143"/>
                </a:lnTo>
                <a:lnTo>
                  <a:pt x="389" y="167"/>
                </a:lnTo>
                <a:lnTo>
                  <a:pt x="356" y="167"/>
                </a:lnTo>
                <a:lnTo>
                  <a:pt x="398" y="148"/>
                </a:lnTo>
                <a:lnTo>
                  <a:pt x="420" y="136"/>
                </a:lnTo>
                <a:lnTo>
                  <a:pt x="440" y="123"/>
                </a:lnTo>
                <a:lnTo>
                  <a:pt x="471" y="98"/>
                </a:lnTo>
                <a:lnTo>
                  <a:pt x="395" y="98"/>
                </a:lnTo>
                <a:lnTo>
                  <a:pt x="387" y="99"/>
                </a:lnTo>
                <a:lnTo>
                  <a:pt x="370" y="112"/>
                </a:lnTo>
                <a:lnTo>
                  <a:pt x="370" y="91"/>
                </a:lnTo>
                <a:lnTo>
                  <a:pt x="383" y="72"/>
                </a:lnTo>
                <a:lnTo>
                  <a:pt x="393" y="64"/>
                </a:lnTo>
                <a:lnTo>
                  <a:pt x="404" y="62"/>
                </a:lnTo>
                <a:lnTo>
                  <a:pt x="500" y="62"/>
                </a:lnTo>
                <a:lnTo>
                  <a:pt x="502" y="69"/>
                </a:lnTo>
                <a:lnTo>
                  <a:pt x="500" y="84"/>
                </a:lnTo>
                <a:close/>
                <a:moveTo>
                  <a:pt x="117" y="259"/>
                </a:moveTo>
                <a:lnTo>
                  <a:pt x="113" y="276"/>
                </a:lnTo>
                <a:lnTo>
                  <a:pt x="105" y="294"/>
                </a:lnTo>
                <a:lnTo>
                  <a:pt x="96" y="303"/>
                </a:lnTo>
                <a:lnTo>
                  <a:pt x="88" y="310"/>
                </a:lnTo>
                <a:lnTo>
                  <a:pt x="78" y="314"/>
                </a:lnTo>
                <a:lnTo>
                  <a:pt x="68" y="315"/>
                </a:lnTo>
                <a:lnTo>
                  <a:pt x="58" y="314"/>
                </a:lnTo>
                <a:lnTo>
                  <a:pt x="48" y="310"/>
                </a:lnTo>
                <a:lnTo>
                  <a:pt x="41" y="303"/>
                </a:lnTo>
                <a:lnTo>
                  <a:pt x="35" y="294"/>
                </a:lnTo>
                <a:lnTo>
                  <a:pt x="29" y="282"/>
                </a:lnTo>
                <a:lnTo>
                  <a:pt x="25" y="270"/>
                </a:lnTo>
                <a:lnTo>
                  <a:pt x="23" y="259"/>
                </a:lnTo>
                <a:lnTo>
                  <a:pt x="22" y="246"/>
                </a:lnTo>
                <a:lnTo>
                  <a:pt x="23" y="227"/>
                </a:lnTo>
                <a:lnTo>
                  <a:pt x="26" y="205"/>
                </a:lnTo>
                <a:lnTo>
                  <a:pt x="33" y="182"/>
                </a:lnTo>
                <a:lnTo>
                  <a:pt x="40" y="156"/>
                </a:lnTo>
                <a:lnTo>
                  <a:pt x="50" y="131"/>
                </a:lnTo>
                <a:lnTo>
                  <a:pt x="60" y="107"/>
                </a:lnTo>
                <a:lnTo>
                  <a:pt x="71" y="86"/>
                </a:lnTo>
                <a:lnTo>
                  <a:pt x="84" y="67"/>
                </a:lnTo>
                <a:lnTo>
                  <a:pt x="83" y="80"/>
                </a:lnTo>
                <a:lnTo>
                  <a:pt x="79" y="97"/>
                </a:lnTo>
                <a:lnTo>
                  <a:pt x="74" y="117"/>
                </a:lnTo>
                <a:lnTo>
                  <a:pt x="68" y="140"/>
                </a:lnTo>
                <a:lnTo>
                  <a:pt x="55" y="184"/>
                </a:lnTo>
                <a:lnTo>
                  <a:pt x="52" y="202"/>
                </a:lnTo>
                <a:lnTo>
                  <a:pt x="51" y="217"/>
                </a:lnTo>
                <a:lnTo>
                  <a:pt x="53" y="231"/>
                </a:lnTo>
                <a:lnTo>
                  <a:pt x="57" y="245"/>
                </a:lnTo>
                <a:lnTo>
                  <a:pt x="64" y="256"/>
                </a:lnTo>
                <a:lnTo>
                  <a:pt x="70" y="260"/>
                </a:lnTo>
                <a:lnTo>
                  <a:pt x="75" y="261"/>
                </a:lnTo>
                <a:lnTo>
                  <a:pt x="84" y="258"/>
                </a:lnTo>
                <a:lnTo>
                  <a:pt x="91" y="249"/>
                </a:lnTo>
                <a:lnTo>
                  <a:pt x="100" y="234"/>
                </a:lnTo>
                <a:lnTo>
                  <a:pt x="109" y="212"/>
                </a:lnTo>
                <a:lnTo>
                  <a:pt x="112" y="217"/>
                </a:lnTo>
                <a:lnTo>
                  <a:pt x="116" y="225"/>
                </a:lnTo>
                <a:lnTo>
                  <a:pt x="117" y="242"/>
                </a:lnTo>
                <a:lnTo>
                  <a:pt x="117" y="25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ar-SA" dirty="0" smtClean="0"/>
              <a:t>عناصر المحاضرة (1 من </a:t>
            </a:r>
            <a:r>
              <a:rPr lang="ar-SA" dirty="0" smtClean="0"/>
              <a:t>3)</a:t>
            </a:r>
            <a:endParaRPr lang="en-US" dirty="0"/>
          </a:p>
        </p:txBody>
      </p:sp>
      <p:sp>
        <p:nvSpPr>
          <p:cNvPr id="9" name="Text Placeholder 5"/>
          <p:cNvSpPr>
            <a:spLocks noGrp="1"/>
          </p:cNvSpPr>
          <p:nvPr>
            <p:ph idx="1"/>
          </p:nvPr>
        </p:nvSpPr>
        <p:spPr>
          <a:xfrm>
            <a:off x="76200" y="1371600"/>
            <a:ext cx="9601200" cy="4648200"/>
          </a:xfrm>
        </p:spPr>
        <p:txBody>
          <a:bodyPr>
            <a:normAutofit fontScale="92500" lnSpcReduction="10000"/>
          </a:bodyPr>
          <a:lstStyle/>
          <a:p>
            <a:pPr rtl="1">
              <a:buFont typeface="Wingdings" pitchFamily="2" charset="2"/>
              <a:buChar char="ü"/>
            </a:pPr>
            <a:r>
              <a:rPr lang="ar-SA" dirty="0" smtClean="0"/>
              <a:t>مقدمة  </a:t>
            </a:r>
            <a:r>
              <a:rPr lang="en-US" dirty="0" smtClean="0"/>
              <a:t>  </a:t>
            </a:r>
            <a:r>
              <a:rPr lang="en-US" dirty="0" smtClean="0">
                <a:cs typeface="Arial" pitchFamily="34" charset="0"/>
              </a:rPr>
              <a:t>Preview</a:t>
            </a:r>
          </a:p>
          <a:p>
            <a:pPr rtl="1">
              <a:buFont typeface="Wingdings" pitchFamily="2" charset="2"/>
              <a:buChar char="ü"/>
            </a:pPr>
            <a:r>
              <a:rPr lang="ar-SA" dirty="0" smtClean="0">
                <a:latin typeface="Calibri" pitchFamily="34" charset="0"/>
                <a:cs typeface="Arabic Transparent" pitchFamily="2" charset="-78"/>
              </a:rPr>
              <a:t>ل</a:t>
            </a:r>
            <a:r>
              <a:rPr lang="ar-SA" dirty="0" smtClean="0">
                <a:latin typeface="Calibri" pitchFamily="34" charset="0"/>
                <a:cs typeface="Arabic Transparent" pitchFamily="2" charset="-78"/>
              </a:rPr>
              <a:t>ماذا دراسة معمارية نظم المؤسسات</a:t>
            </a:r>
            <a:r>
              <a:rPr lang="en-US" dirty="0"/>
              <a:t>Why Study Enterprise Systems Architecture?</a:t>
            </a:r>
            <a:endParaRPr lang="fr-FR" dirty="0" smtClean="0">
              <a:latin typeface="Calibri" pitchFamily="34" charset="0"/>
              <a:cs typeface="Arabic Transparent" pitchFamily="2" charset="-78"/>
            </a:endParaRPr>
          </a:p>
          <a:p>
            <a:pPr rtl="1">
              <a:buFont typeface="Wingdings" pitchFamily="2" charset="2"/>
              <a:buChar char="ü"/>
            </a:pPr>
            <a:r>
              <a:rPr lang="ar-SA" dirty="0" smtClean="0">
                <a:latin typeface="Calibri" pitchFamily="34" charset="0"/>
                <a:cs typeface="Arabic Transparent" pitchFamily="2" charset="-78"/>
              </a:rPr>
              <a:t>مكونات معمارية نظم المؤسسات </a:t>
            </a:r>
            <a:r>
              <a:rPr lang="en-US" dirty="0" smtClean="0">
                <a:latin typeface="Calibri" pitchFamily="34" charset="0"/>
                <a:cs typeface="Arabic Transparent" pitchFamily="2" charset="-78"/>
              </a:rPr>
              <a:t> </a:t>
            </a:r>
            <a:r>
              <a:rPr lang="en-US" dirty="0"/>
              <a:t>Components of the Enterprise Systems Architecture</a:t>
            </a:r>
            <a:r>
              <a:rPr lang="ar-SA" dirty="0" smtClean="0"/>
              <a:t> </a:t>
            </a:r>
            <a:endParaRPr lang="en-US" dirty="0" smtClean="0">
              <a:cs typeface="Arial" pitchFamily="34" charset="0"/>
            </a:endParaRPr>
          </a:p>
          <a:p>
            <a:pPr rtl="1">
              <a:buFont typeface="Wingdings" pitchFamily="2" charset="2"/>
              <a:buChar char="ü"/>
            </a:pPr>
            <a:r>
              <a:rPr lang="ar-SA" dirty="0" smtClean="0">
                <a:cs typeface="Arial" pitchFamily="34" charset="0"/>
              </a:rPr>
              <a:t> </a:t>
            </a:r>
            <a:r>
              <a:rPr lang="ar-SA" dirty="0" smtClean="0">
                <a:cs typeface="Arial" pitchFamily="34" charset="0"/>
              </a:rPr>
              <a:t>وحدات النظم المتكاملة لتخطيط موارد المؤسسات  </a:t>
            </a:r>
            <a:r>
              <a:rPr lang="en-US" dirty="0"/>
              <a:t>ERP Modules</a:t>
            </a:r>
            <a:endParaRPr lang="ar-SA" dirty="0" smtClean="0">
              <a:cs typeface="Arial" pitchFamily="34" charset="0"/>
            </a:endParaRPr>
          </a:p>
          <a:p>
            <a:pPr rtl="1">
              <a:buFont typeface="Wingdings" pitchFamily="2" charset="2"/>
              <a:buChar char="ü"/>
            </a:pPr>
            <a:r>
              <a:rPr lang="ar-SA" dirty="0" smtClean="0">
                <a:cs typeface="Arial" pitchFamily="34" charset="0"/>
              </a:rPr>
              <a:t>فوائد الوحدات الرئيسية لنظم الــ</a:t>
            </a:r>
            <a:r>
              <a:rPr lang="en-US" dirty="0" smtClean="0">
                <a:cs typeface="Arial" pitchFamily="34" charset="0"/>
              </a:rPr>
              <a:t>ERP</a:t>
            </a:r>
            <a:r>
              <a:rPr lang="ar-SA" dirty="0" smtClean="0">
                <a:cs typeface="Arial" pitchFamily="34" charset="0"/>
              </a:rPr>
              <a:t>  </a:t>
            </a:r>
            <a:r>
              <a:rPr lang="en-US" dirty="0"/>
              <a:t>Benefits of Key ERP Modules</a:t>
            </a:r>
            <a:endParaRPr lang="ar-SA" dirty="0" smtClean="0">
              <a:cs typeface="Arial" pitchFamily="34" charset="0"/>
            </a:endParaRPr>
          </a:p>
          <a:p>
            <a:pPr rtl="1">
              <a:buFont typeface="Wingdings" pitchFamily="2" charset="2"/>
              <a:buChar char="ü"/>
            </a:pPr>
            <a:r>
              <a:rPr lang="ar-SA" dirty="0" smtClean="0"/>
              <a:t>معمارية نظم الـ </a:t>
            </a:r>
            <a:r>
              <a:rPr lang="en-US" dirty="0" smtClean="0"/>
              <a:t>ERP</a:t>
            </a:r>
            <a:r>
              <a:rPr lang="ar-SA" dirty="0" smtClean="0"/>
              <a:t>  </a:t>
            </a:r>
            <a:r>
              <a:rPr lang="en-US" dirty="0"/>
              <a:t>ERP Architecture</a:t>
            </a:r>
            <a:r>
              <a:rPr lang="ar-SA" dirty="0" smtClean="0"/>
              <a:t> </a:t>
            </a:r>
            <a:endParaRPr lang="ar-SA" dirty="0" smtClean="0"/>
          </a:p>
          <a:p>
            <a:pPr rtl="1">
              <a:buFont typeface="Wingdings" pitchFamily="2" charset="2"/>
              <a:buChar char="ü"/>
            </a:pPr>
            <a:r>
              <a:rPr lang="ar-SA" dirty="0" smtClean="0"/>
              <a:t>المتطلبات الهيكلية   </a:t>
            </a:r>
            <a:r>
              <a:rPr lang="en-US" dirty="0"/>
              <a:t>Infrastructure Requirements</a:t>
            </a:r>
            <a:endParaRPr lang="ar-SA" dirty="0" smtClean="0"/>
          </a:p>
          <a:p>
            <a:pPr rtl="1">
              <a:buFont typeface="Wingdings" pitchFamily="2" charset="2"/>
              <a:buChar char="ü"/>
            </a:pPr>
            <a:endParaRPr lang="ar-SA" dirty="0" smtClean="0"/>
          </a:p>
          <a:p>
            <a:pPr rtl="1">
              <a:buFont typeface="Wingdings" pitchFamily="2" charset="2"/>
              <a:buChar char="ü"/>
            </a:pPr>
            <a:endParaRPr lang="ar-EG" dirty="0" smtClean="0">
              <a:cs typeface="Arial" pitchFamily="34" charset="0"/>
            </a:endParaRPr>
          </a:p>
        </p:txBody>
      </p:sp>
      <p:sp>
        <p:nvSpPr>
          <p:cNvPr id="8196" name="Slide Number Placeholder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0" y="6376988"/>
            <a:ext cx="571500" cy="365125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fld id="{4CFA5A0D-744A-410D-98F8-3583FCD5B36E}" type="slidenum">
              <a:rPr lang="ar-SA" smtClean="0">
                <a:cs typeface="Arial" pitchFamily="34" charset="0"/>
              </a:rPr>
              <a:pPr/>
              <a:t>3</a:t>
            </a:fld>
            <a:endParaRPr lang="en-US" smtClean="0"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ar-SA" dirty="0" smtClean="0"/>
              <a:t>عناصر المحاضرة (2 من </a:t>
            </a:r>
            <a:r>
              <a:rPr lang="ar-SA" dirty="0" smtClean="0"/>
              <a:t>3)</a:t>
            </a:r>
            <a:endParaRPr lang="en-US" dirty="0"/>
          </a:p>
        </p:txBody>
      </p:sp>
      <p:sp>
        <p:nvSpPr>
          <p:cNvPr id="9" name="Text Placeholder 5"/>
          <p:cNvSpPr>
            <a:spLocks noGrp="1"/>
          </p:cNvSpPr>
          <p:nvPr>
            <p:ph idx="1"/>
          </p:nvPr>
        </p:nvSpPr>
        <p:spPr>
          <a:xfrm>
            <a:off x="152400" y="1371600"/>
            <a:ext cx="9525000" cy="4648200"/>
          </a:xfrm>
        </p:spPr>
        <p:txBody>
          <a:bodyPr>
            <a:normAutofit/>
          </a:bodyPr>
          <a:lstStyle/>
          <a:p>
            <a:pPr rtl="1">
              <a:buFont typeface="Wingdings" pitchFamily="2" charset="2"/>
              <a:buChar char="ü"/>
            </a:pPr>
            <a:r>
              <a:rPr lang="ar-SA" dirty="0" smtClean="0"/>
              <a:t>المعمارية ذات الثلاثة طبقات </a:t>
            </a:r>
            <a:r>
              <a:rPr lang="en-US" dirty="0"/>
              <a:t>Three-Tier Architecture</a:t>
            </a:r>
            <a:endParaRPr lang="en-US" dirty="0"/>
          </a:p>
          <a:p>
            <a:pPr rtl="1">
              <a:buFont typeface="Wingdings" pitchFamily="2" charset="2"/>
              <a:buChar char="ü"/>
            </a:pPr>
            <a:r>
              <a:rPr lang="ar-SA" dirty="0" smtClean="0">
                <a:latin typeface="Calibri" pitchFamily="34" charset="0"/>
                <a:cs typeface="Arabic Transparent" pitchFamily="2" charset="-78"/>
              </a:rPr>
              <a:t>معماريات نظم خدمات الويب </a:t>
            </a:r>
            <a:r>
              <a:rPr lang="en-US" dirty="0"/>
              <a:t>Web Services Architectures</a:t>
            </a:r>
            <a:endParaRPr lang="fr-FR" dirty="0" smtClean="0">
              <a:latin typeface="Calibri" pitchFamily="34" charset="0"/>
              <a:cs typeface="Arabic Transparent" pitchFamily="2" charset="-78"/>
            </a:endParaRPr>
          </a:p>
          <a:p>
            <a:pPr rtl="1">
              <a:buFont typeface="Wingdings" pitchFamily="2" charset="2"/>
              <a:buChar char="ü"/>
            </a:pPr>
            <a:r>
              <a:rPr lang="ar-SA" dirty="0" smtClean="0">
                <a:latin typeface="Calibri" pitchFamily="34" charset="0"/>
                <a:cs typeface="Arabic Transparent" pitchFamily="2" charset="-78"/>
              </a:rPr>
              <a:t>محاسن ومساوئ </a:t>
            </a:r>
            <a:r>
              <a:rPr lang="en-US" dirty="0" smtClean="0"/>
              <a:t>Benefits and Drawbacks</a:t>
            </a:r>
            <a:endParaRPr lang="en-US" dirty="0" smtClean="0">
              <a:cs typeface="Arial" pitchFamily="34" charset="0"/>
            </a:endParaRPr>
          </a:p>
          <a:p>
            <a:pPr rtl="1">
              <a:buFont typeface="Wingdings" pitchFamily="2" charset="2"/>
              <a:buChar char="ü"/>
            </a:pPr>
            <a:r>
              <a:rPr lang="ar-SA" dirty="0" smtClean="0">
                <a:cs typeface="Arial" pitchFamily="34" charset="0"/>
              </a:rPr>
              <a:t> المعماريات الخدماتية التوجه </a:t>
            </a:r>
            <a:r>
              <a:rPr lang="en-US" dirty="0"/>
              <a:t>Web Services Architectures</a:t>
            </a:r>
            <a:endParaRPr lang="ar-SA" dirty="0" smtClean="0">
              <a:cs typeface="Arial" pitchFamily="34" charset="0"/>
            </a:endParaRPr>
          </a:p>
          <a:p>
            <a:pPr rtl="1">
              <a:buFont typeface="Wingdings" pitchFamily="2" charset="2"/>
              <a:buChar char="ü"/>
            </a:pPr>
            <a:endParaRPr lang="en-US" dirty="0" smtClean="0"/>
          </a:p>
          <a:p>
            <a:pPr marL="0" indent="0" rtl="1"/>
            <a:endParaRPr lang="ar-EG" dirty="0" smtClean="0">
              <a:cs typeface="Arial" pitchFamily="34" charset="0"/>
            </a:endParaRPr>
          </a:p>
        </p:txBody>
      </p:sp>
      <p:sp>
        <p:nvSpPr>
          <p:cNvPr id="8196" name="Slide Number Placeholder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0" y="6376988"/>
            <a:ext cx="571500" cy="365125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fld id="{4CFA5A0D-744A-410D-98F8-3583FCD5B36E}" type="slidenum">
              <a:rPr lang="ar-SA" smtClean="0">
                <a:cs typeface="Arial" pitchFamily="34" charset="0"/>
              </a:rPr>
              <a:pPr/>
              <a:t>4</a:t>
            </a:fld>
            <a:endParaRPr lang="en-US" smtClean="0"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29472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ar-SA" dirty="0" smtClean="0"/>
              <a:t>عناصر المحاضرة </a:t>
            </a:r>
            <a:r>
              <a:rPr lang="ar-SA" dirty="0" smtClean="0"/>
              <a:t>(3 </a:t>
            </a:r>
            <a:r>
              <a:rPr lang="ar-SA" dirty="0" smtClean="0"/>
              <a:t>من </a:t>
            </a:r>
            <a:r>
              <a:rPr lang="ar-SA" dirty="0" smtClean="0"/>
              <a:t>3)</a:t>
            </a:r>
            <a:endParaRPr lang="en-US" dirty="0"/>
          </a:p>
        </p:txBody>
      </p:sp>
      <p:sp>
        <p:nvSpPr>
          <p:cNvPr id="9" name="Text Placeholder 5"/>
          <p:cNvSpPr>
            <a:spLocks noGrp="1"/>
          </p:cNvSpPr>
          <p:nvPr>
            <p:ph idx="1"/>
          </p:nvPr>
        </p:nvSpPr>
        <p:spPr>
          <a:xfrm>
            <a:off x="152400" y="1371600"/>
            <a:ext cx="9525000" cy="4648200"/>
          </a:xfrm>
        </p:spPr>
        <p:txBody>
          <a:bodyPr>
            <a:normAutofit/>
          </a:bodyPr>
          <a:lstStyle/>
          <a:p>
            <a:pPr rtl="1">
              <a:buFont typeface="Wingdings" pitchFamily="2" charset="2"/>
              <a:buChar char="ü"/>
            </a:pPr>
            <a:r>
              <a:rPr lang="ar-SA" dirty="0" smtClean="0"/>
              <a:t>المعمارية الخدماتية التوجه  و خدمات الويب  </a:t>
            </a:r>
            <a:r>
              <a:rPr lang="en-US" dirty="0"/>
              <a:t>SOA and Web Services</a:t>
            </a:r>
          </a:p>
          <a:p>
            <a:pPr rtl="1">
              <a:buFont typeface="Wingdings" pitchFamily="2" charset="2"/>
              <a:buChar char="ü"/>
            </a:pPr>
            <a:r>
              <a:rPr lang="ar-SA" dirty="0" smtClean="0">
                <a:latin typeface="Calibri" pitchFamily="34" charset="0"/>
                <a:cs typeface="Arabic Transparent" pitchFamily="2" charset="-78"/>
              </a:rPr>
              <a:t>ادارة محتوى المؤسسات والمعماريات الخدماتية التوجه  </a:t>
            </a:r>
            <a:r>
              <a:rPr lang="en-US" dirty="0"/>
              <a:t>Enterprise Content Management and </a:t>
            </a:r>
            <a:r>
              <a:rPr lang="en-US" dirty="0" smtClean="0"/>
              <a:t>SOA</a:t>
            </a:r>
            <a:r>
              <a:rPr lang="ar-SA" dirty="0" smtClean="0"/>
              <a:t>  </a:t>
            </a:r>
            <a:endParaRPr lang="fr-FR" dirty="0" smtClean="0">
              <a:latin typeface="Calibri" pitchFamily="34" charset="0"/>
              <a:cs typeface="Arabic Transparent" pitchFamily="2" charset="-78"/>
            </a:endParaRPr>
          </a:p>
          <a:p>
            <a:pPr rtl="1">
              <a:buFont typeface="Wingdings" pitchFamily="2" charset="2"/>
              <a:buChar char="ü"/>
            </a:pPr>
            <a:r>
              <a:rPr lang="ar-SA" dirty="0" smtClean="0">
                <a:latin typeface="Calibri" pitchFamily="34" charset="0"/>
                <a:cs typeface="Arabic Transparent" pitchFamily="2" charset="-78"/>
              </a:rPr>
              <a:t>المعماريات الضبابية  </a:t>
            </a:r>
            <a:r>
              <a:rPr lang="en-US" dirty="0"/>
              <a:t>Cloud Architecture</a:t>
            </a:r>
            <a:endParaRPr lang="en-US" dirty="0" smtClean="0">
              <a:cs typeface="Arial" pitchFamily="34" charset="0"/>
            </a:endParaRPr>
          </a:p>
          <a:p>
            <a:pPr rtl="1">
              <a:buFont typeface="Wingdings" pitchFamily="2" charset="2"/>
              <a:buChar char="ü"/>
            </a:pPr>
            <a:r>
              <a:rPr lang="ar-SA" dirty="0" smtClean="0"/>
              <a:t>محاسن </a:t>
            </a:r>
            <a:r>
              <a:rPr lang="ar-SA" dirty="0" smtClean="0">
                <a:latin typeface="Calibri" pitchFamily="34" charset="0"/>
                <a:cs typeface="Arabic Transparent" pitchFamily="2" charset="-78"/>
              </a:rPr>
              <a:t>المعماريات </a:t>
            </a:r>
            <a:r>
              <a:rPr lang="ar-SA" dirty="0">
                <a:latin typeface="Calibri" pitchFamily="34" charset="0"/>
                <a:cs typeface="Arabic Transparent" pitchFamily="2" charset="-78"/>
              </a:rPr>
              <a:t>الضبابية </a:t>
            </a:r>
            <a:r>
              <a:rPr lang="ar-SA" dirty="0" smtClean="0">
                <a:latin typeface="Calibri" pitchFamily="34" charset="0"/>
                <a:cs typeface="Arabic Transparent" pitchFamily="2" charset="-78"/>
              </a:rPr>
              <a:t> </a:t>
            </a:r>
            <a:r>
              <a:rPr lang="en-US" dirty="0"/>
              <a:t>Benefits of Cloud Computing</a:t>
            </a:r>
            <a:endParaRPr lang="ar-SA" dirty="0" smtClean="0">
              <a:latin typeface="Calibri" pitchFamily="34" charset="0"/>
              <a:cs typeface="Arabic Transparent" pitchFamily="2" charset="-78"/>
            </a:endParaRPr>
          </a:p>
          <a:p>
            <a:pPr rtl="1">
              <a:buFont typeface="Wingdings" pitchFamily="2" charset="2"/>
              <a:buChar char="ü"/>
            </a:pPr>
            <a:r>
              <a:rPr lang="ar-SA" dirty="0" smtClean="0"/>
              <a:t>مساوئ المعماريات </a:t>
            </a:r>
            <a:r>
              <a:rPr lang="ar-SA" dirty="0">
                <a:latin typeface="Calibri" pitchFamily="34" charset="0"/>
                <a:cs typeface="Arabic Transparent" pitchFamily="2" charset="-78"/>
              </a:rPr>
              <a:t>الضبابية </a:t>
            </a:r>
            <a:r>
              <a:rPr lang="en-US" dirty="0" smtClean="0"/>
              <a:t>Drawbacks </a:t>
            </a:r>
            <a:r>
              <a:rPr lang="en-US" dirty="0"/>
              <a:t>of Cloud </a:t>
            </a:r>
            <a:r>
              <a:rPr lang="en-US" dirty="0" smtClean="0"/>
              <a:t>Computing</a:t>
            </a:r>
            <a:endParaRPr lang="en-US" dirty="0" smtClean="0"/>
          </a:p>
          <a:p>
            <a:pPr marL="0" indent="0" rtl="1"/>
            <a:endParaRPr lang="ar-EG" dirty="0" smtClean="0">
              <a:cs typeface="Arial" pitchFamily="34" charset="0"/>
            </a:endParaRPr>
          </a:p>
        </p:txBody>
      </p:sp>
      <p:sp>
        <p:nvSpPr>
          <p:cNvPr id="8196" name="Slide Number Placeholder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0" y="6376988"/>
            <a:ext cx="571500" cy="365125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fld id="{4CFA5A0D-744A-410D-98F8-3583FCD5B36E}" type="slidenum">
              <a:rPr lang="ar-SA" smtClean="0">
                <a:cs typeface="Arial" pitchFamily="34" charset="0"/>
              </a:rPr>
              <a:pPr/>
              <a:t>5</a:t>
            </a:fld>
            <a:endParaRPr lang="en-US" smtClean="0"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33518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ar-SA" dirty="0" smtClean="0"/>
              <a:t>مقدمة</a:t>
            </a:r>
            <a:endParaRPr lang="en-US" dirty="0"/>
          </a:p>
        </p:txBody>
      </p:sp>
      <p:sp>
        <p:nvSpPr>
          <p:cNvPr id="9" name="Text Placeholder 5"/>
          <p:cNvSpPr>
            <a:spLocks noGrp="1"/>
          </p:cNvSpPr>
          <p:nvPr>
            <p:ph idx="1"/>
          </p:nvPr>
        </p:nvSpPr>
        <p:spPr>
          <a:xfrm>
            <a:off x="152400" y="1371600"/>
            <a:ext cx="9525000" cy="4648200"/>
          </a:xfrm>
        </p:spPr>
        <p:txBody>
          <a:bodyPr>
            <a:normAutofit lnSpcReduction="10000"/>
          </a:bodyPr>
          <a:lstStyle/>
          <a:p>
            <a:pPr rtl="1">
              <a:buFont typeface="Wingdings" pitchFamily="2" charset="2"/>
              <a:buChar char="ü"/>
            </a:pPr>
            <a:r>
              <a:rPr lang="ar-SA" dirty="0" smtClean="0"/>
              <a:t>تصبح نظم الــ</a:t>
            </a:r>
            <a:r>
              <a:rPr lang="en-US" dirty="0" smtClean="0"/>
              <a:t>ERP </a:t>
            </a:r>
            <a:r>
              <a:rPr lang="ar-SA" dirty="0" smtClean="0"/>
              <a:t> الحجر الأساس للمنظمة بعد الانتهاء من تنفيذها وتكاملها بنجاح وذلك لمعالجتها لكل المعاملات</a:t>
            </a:r>
          </a:p>
          <a:p>
            <a:pPr rtl="1">
              <a:buFont typeface="Wingdings" pitchFamily="2" charset="2"/>
              <a:buChar char="ü"/>
            </a:pPr>
            <a:r>
              <a:rPr lang="ar-SA" dirty="0" smtClean="0"/>
              <a:t>بالإضافة الى التكامل يجب التركيز على :</a:t>
            </a:r>
          </a:p>
          <a:p>
            <a:pPr marL="457200" indent="-457200" rtl="1">
              <a:buFont typeface="Wingdings" pitchFamily="2" charset="2"/>
              <a:buChar char="§"/>
            </a:pPr>
            <a:r>
              <a:rPr lang="ar-SA" dirty="0" smtClean="0"/>
              <a:t>معمارية اجراءات العمل </a:t>
            </a:r>
            <a:r>
              <a:rPr lang="en-US" sz="2400" dirty="0"/>
              <a:t>Business process </a:t>
            </a:r>
            <a:r>
              <a:rPr lang="en-US" sz="2400" dirty="0" smtClean="0"/>
              <a:t>architecture </a:t>
            </a:r>
            <a:r>
              <a:rPr lang="ar-SA" sz="2400" dirty="0" smtClean="0"/>
              <a:t>   </a:t>
            </a:r>
          </a:p>
          <a:p>
            <a:pPr marL="457200" lvl="1" indent="-457200" rtl="1">
              <a:buFont typeface="Wingdings" pitchFamily="2" charset="2"/>
              <a:buChar char="§"/>
            </a:pPr>
            <a:r>
              <a:rPr lang="ar-SA" dirty="0"/>
              <a:t>متطلبات الاعمال </a:t>
            </a:r>
            <a:r>
              <a:rPr lang="ar-SA" dirty="0" smtClean="0"/>
              <a:t>  </a:t>
            </a:r>
            <a:r>
              <a:rPr lang="en-US" sz="2400" dirty="0"/>
              <a:t>Business requirements</a:t>
            </a:r>
            <a:r>
              <a:rPr lang="en-US" sz="2400" dirty="0" smtClean="0"/>
              <a:t>.</a:t>
            </a:r>
            <a:r>
              <a:rPr lang="ar-SA" sz="2400" dirty="0" smtClean="0"/>
              <a:t> </a:t>
            </a:r>
          </a:p>
          <a:p>
            <a:pPr marL="457200" lvl="1" indent="-457200" rtl="1">
              <a:buFont typeface="Wingdings" pitchFamily="2" charset="2"/>
              <a:buChar char="§"/>
            </a:pPr>
            <a:r>
              <a:rPr lang="ar-SA" dirty="0"/>
              <a:t>الميزانية </a:t>
            </a:r>
            <a:endParaRPr lang="en-US" dirty="0"/>
          </a:p>
          <a:p>
            <a:pPr marL="457200" indent="-457200" rtl="1">
              <a:buFont typeface="Wingdings" pitchFamily="2" charset="2"/>
              <a:buChar char="§"/>
            </a:pPr>
            <a:r>
              <a:rPr lang="ar-SA" sz="2800" dirty="0"/>
              <a:t>ادارة </a:t>
            </a:r>
            <a:r>
              <a:rPr lang="ar-SA" sz="2800" dirty="0" smtClean="0"/>
              <a:t>المشروع</a:t>
            </a:r>
          </a:p>
          <a:p>
            <a:pPr marL="457200" indent="-457200" rtl="1">
              <a:buFont typeface="Wingdings" pitchFamily="2" charset="2"/>
              <a:buChar char="§"/>
            </a:pPr>
            <a:r>
              <a:rPr lang="ar-SA" sz="2800" dirty="0" smtClean="0"/>
              <a:t>التزام الادارة العليا للمنظمة </a:t>
            </a:r>
          </a:p>
          <a:p>
            <a:pPr marL="457200" indent="-457200" rtl="1">
              <a:buFont typeface="Wingdings" pitchFamily="2" charset="2"/>
              <a:buChar char="§"/>
            </a:pPr>
            <a:r>
              <a:rPr lang="ar-SA" sz="2800" dirty="0" smtClean="0"/>
              <a:t>التواصل المستمر مع الموظفين واخبارهم بالتغييرات المستقبلية</a:t>
            </a:r>
            <a:endParaRPr lang="ar-SA" sz="2800" dirty="0"/>
          </a:p>
          <a:p>
            <a:pPr rtl="1">
              <a:buFont typeface="Wingdings" pitchFamily="2" charset="2"/>
              <a:buChar char="ü"/>
            </a:pPr>
            <a:endParaRPr lang="en-US" dirty="0"/>
          </a:p>
          <a:p>
            <a:pPr marL="0" indent="0" rtl="1"/>
            <a:endParaRPr lang="ar-EG" dirty="0" smtClean="0">
              <a:cs typeface="Arial" pitchFamily="34" charset="0"/>
            </a:endParaRPr>
          </a:p>
        </p:txBody>
      </p:sp>
      <p:sp>
        <p:nvSpPr>
          <p:cNvPr id="8196" name="Slide Number Placeholder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0" y="6376988"/>
            <a:ext cx="571500" cy="365125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fld id="{4CFA5A0D-744A-410D-98F8-3583FCD5B36E}" type="slidenum">
              <a:rPr lang="ar-SA" smtClean="0">
                <a:cs typeface="Arial" pitchFamily="34" charset="0"/>
              </a:rPr>
              <a:pPr/>
              <a:t>6</a:t>
            </a:fld>
            <a:endParaRPr lang="en-US" smtClean="0"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11001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ar-SA" dirty="0" smtClean="0"/>
              <a:t>لماذا دراسة معمارية نظم المؤسسات؟</a:t>
            </a:r>
            <a:endParaRPr lang="en-US" dirty="0"/>
          </a:p>
        </p:txBody>
      </p:sp>
      <p:sp>
        <p:nvSpPr>
          <p:cNvPr id="9" name="Text Placeholder 5"/>
          <p:cNvSpPr>
            <a:spLocks noGrp="1"/>
          </p:cNvSpPr>
          <p:nvPr>
            <p:ph idx="1"/>
          </p:nvPr>
        </p:nvSpPr>
        <p:spPr>
          <a:xfrm>
            <a:off x="152400" y="1371600"/>
            <a:ext cx="9525000" cy="4648200"/>
          </a:xfrm>
        </p:spPr>
        <p:txBody>
          <a:bodyPr>
            <a:normAutofit/>
          </a:bodyPr>
          <a:lstStyle/>
          <a:p>
            <a:pPr rtl="1">
              <a:buFont typeface="Wingdings" pitchFamily="2" charset="2"/>
              <a:buChar char="ü"/>
            </a:pPr>
            <a:r>
              <a:rPr lang="ar-SA" dirty="0" smtClean="0"/>
              <a:t>مساعدة الادارة وفرق التنفيذ في فهم ميزات ومكونات نظم المؤسسات</a:t>
            </a:r>
          </a:p>
          <a:p>
            <a:pPr rtl="1">
              <a:buFont typeface="Wingdings" pitchFamily="2" charset="2"/>
              <a:buChar char="ü"/>
            </a:pPr>
            <a:r>
              <a:rPr lang="ar-SA" dirty="0" smtClean="0"/>
              <a:t>توفير تمثيل مرئي للواجهات المعقدة بين التطبيقات وقواعد البيانات وكذلك نظام التشغيل بالإضافة الى النظام القديم والشبكات </a:t>
            </a:r>
          </a:p>
          <a:p>
            <a:pPr rtl="1">
              <a:buFont typeface="Wingdings" pitchFamily="2" charset="2"/>
              <a:buChar char="ü"/>
            </a:pPr>
            <a:r>
              <a:rPr lang="ar-SA" dirty="0" smtClean="0"/>
              <a:t>يمكن للإدارة تطوير خطة افضل لتقنية المعلومات </a:t>
            </a:r>
            <a:r>
              <a:rPr lang="en-US" dirty="0" smtClean="0"/>
              <a:t>IT Plan </a:t>
            </a:r>
            <a:r>
              <a:rPr lang="ar-SA" dirty="0" smtClean="0"/>
              <a:t> في حالة وضوح الرؤية فيما يخص البنية التحتية ، تدريب الموظفين ، ادارة التغيير و اعادة هندسة العمليات </a:t>
            </a:r>
            <a:endParaRPr lang="en-US" dirty="0"/>
          </a:p>
          <a:p>
            <a:pPr marL="0" indent="0" rtl="1"/>
            <a:endParaRPr lang="ar-EG" dirty="0" smtClean="0">
              <a:cs typeface="Arial" pitchFamily="34" charset="0"/>
            </a:endParaRPr>
          </a:p>
        </p:txBody>
      </p:sp>
      <p:sp>
        <p:nvSpPr>
          <p:cNvPr id="8196" name="Slide Number Placeholder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0" y="6376988"/>
            <a:ext cx="571500" cy="365125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fld id="{4CFA5A0D-744A-410D-98F8-3583FCD5B36E}" type="slidenum">
              <a:rPr lang="ar-SA" smtClean="0">
                <a:cs typeface="Arial" pitchFamily="34" charset="0"/>
              </a:rPr>
              <a:pPr/>
              <a:t>7</a:t>
            </a:fld>
            <a:endParaRPr lang="en-US" smtClean="0"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91524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ar-SA" dirty="0"/>
              <a:t> </a:t>
            </a:r>
            <a:r>
              <a:rPr lang="ar-SA" dirty="0" smtClean="0"/>
              <a:t>مكونات </a:t>
            </a:r>
            <a:r>
              <a:rPr lang="ar-SA" dirty="0" smtClean="0"/>
              <a:t>معمارية نظم المؤسسات؟</a:t>
            </a:r>
            <a:endParaRPr lang="en-US" dirty="0"/>
          </a:p>
        </p:txBody>
      </p:sp>
      <p:sp>
        <p:nvSpPr>
          <p:cNvPr id="9" name="Text Placeholder 5"/>
          <p:cNvSpPr>
            <a:spLocks noGrp="1"/>
          </p:cNvSpPr>
          <p:nvPr>
            <p:ph idx="1"/>
          </p:nvPr>
        </p:nvSpPr>
        <p:spPr>
          <a:xfrm>
            <a:off x="152400" y="1371600"/>
            <a:ext cx="9525000" cy="4648200"/>
          </a:xfrm>
        </p:spPr>
        <p:txBody>
          <a:bodyPr>
            <a:normAutofit/>
          </a:bodyPr>
          <a:lstStyle/>
          <a:p>
            <a:pPr rtl="1">
              <a:buFont typeface="Wingdings" pitchFamily="2" charset="2"/>
              <a:buChar char="ü"/>
            </a:pPr>
            <a:r>
              <a:rPr lang="ar-SA" dirty="0" smtClean="0"/>
              <a:t>هناك جانبان :</a:t>
            </a:r>
          </a:p>
          <a:p>
            <a:pPr marL="457200" indent="-457200" rtl="1">
              <a:buFont typeface="Wingdings" pitchFamily="2" charset="2"/>
              <a:buChar char="§"/>
            </a:pPr>
            <a:r>
              <a:rPr lang="ar-SA" dirty="0" smtClean="0"/>
              <a:t>الجانب الوظيفي </a:t>
            </a:r>
            <a:r>
              <a:rPr lang="en-US" dirty="0" smtClean="0"/>
              <a:t>Functional</a:t>
            </a:r>
            <a:r>
              <a:rPr lang="ar-SA" dirty="0" smtClean="0"/>
              <a:t> </a:t>
            </a:r>
          </a:p>
          <a:p>
            <a:pPr marL="457200" indent="-457200" rtl="1">
              <a:buFontTx/>
              <a:buChar char="-"/>
            </a:pPr>
            <a:r>
              <a:rPr lang="ar-SA" dirty="0" smtClean="0"/>
              <a:t>يعرف مكونات نظم الـ </a:t>
            </a:r>
            <a:r>
              <a:rPr lang="en-US" dirty="0" smtClean="0"/>
              <a:t>ERP</a:t>
            </a:r>
            <a:r>
              <a:rPr lang="ar-SA" dirty="0" smtClean="0"/>
              <a:t> التي تدعم مخلف المجالات الوظيفية للمنظمة وتشمل:</a:t>
            </a:r>
          </a:p>
          <a:p>
            <a:pPr marL="457200" indent="-457200" rtl="1">
              <a:buFont typeface="Courier New" pitchFamily="49" charset="0"/>
              <a:buChar char="o"/>
            </a:pPr>
            <a:r>
              <a:rPr lang="ar-SA" dirty="0" smtClean="0"/>
              <a:t>المحاسبة </a:t>
            </a:r>
          </a:p>
          <a:p>
            <a:pPr marL="457200" indent="-457200" rtl="1">
              <a:buFont typeface="Courier New" pitchFamily="49" charset="0"/>
              <a:buChar char="o"/>
            </a:pPr>
            <a:r>
              <a:rPr lang="ar-SA" dirty="0" smtClean="0"/>
              <a:t>الموارد البشرية</a:t>
            </a:r>
          </a:p>
          <a:p>
            <a:pPr marL="457200" indent="-457200" rtl="1">
              <a:buFont typeface="Courier New" pitchFamily="49" charset="0"/>
              <a:buChar char="o"/>
            </a:pPr>
            <a:r>
              <a:rPr lang="ar-SA" dirty="0" smtClean="0"/>
              <a:t>المشتريات </a:t>
            </a:r>
          </a:p>
          <a:p>
            <a:pPr marL="457200" indent="-457200" rtl="1">
              <a:buFont typeface="Courier New" pitchFamily="49" charset="0"/>
              <a:buChar char="o"/>
            </a:pPr>
            <a:r>
              <a:rPr lang="ar-SA" dirty="0" smtClean="0"/>
              <a:t>الخ</a:t>
            </a:r>
            <a:endParaRPr lang="en-US" dirty="0"/>
          </a:p>
          <a:p>
            <a:pPr marL="0" indent="0" rtl="1"/>
            <a:endParaRPr lang="ar-EG" dirty="0" smtClean="0">
              <a:cs typeface="Arial" pitchFamily="34" charset="0"/>
            </a:endParaRPr>
          </a:p>
        </p:txBody>
      </p:sp>
      <p:sp>
        <p:nvSpPr>
          <p:cNvPr id="8196" name="Slide Number Placeholder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0" y="6376988"/>
            <a:ext cx="571500" cy="365125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fld id="{4CFA5A0D-744A-410D-98F8-3583FCD5B36E}" type="slidenum">
              <a:rPr lang="ar-SA" smtClean="0">
                <a:cs typeface="Arial" pitchFamily="34" charset="0"/>
              </a:rPr>
              <a:pPr/>
              <a:t>8</a:t>
            </a:fld>
            <a:endParaRPr lang="en-US" smtClean="0"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66449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ar-SA" dirty="0"/>
              <a:t> </a:t>
            </a:r>
            <a:r>
              <a:rPr lang="ar-SA" dirty="0" smtClean="0"/>
              <a:t>مكونات </a:t>
            </a:r>
            <a:r>
              <a:rPr lang="ar-SA" dirty="0" smtClean="0"/>
              <a:t>معمارية نظم المؤسسات؟</a:t>
            </a:r>
            <a:endParaRPr lang="en-US" dirty="0"/>
          </a:p>
        </p:txBody>
      </p:sp>
      <p:sp>
        <p:nvSpPr>
          <p:cNvPr id="9" name="Text Placeholder 5"/>
          <p:cNvSpPr>
            <a:spLocks noGrp="1"/>
          </p:cNvSpPr>
          <p:nvPr>
            <p:ph idx="1"/>
          </p:nvPr>
        </p:nvSpPr>
        <p:spPr>
          <a:xfrm>
            <a:off x="152400" y="1371600"/>
            <a:ext cx="9525000" cy="4648200"/>
          </a:xfrm>
        </p:spPr>
        <p:txBody>
          <a:bodyPr>
            <a:normAutofit/>
          </a:bodyPr>
          <a:lstStyle/>
          <a:p>
            <a:pPr rtl="1">
              <a:buFont typeface="Wingdings" pitchFamily="2" charset="2"/>
              <a:buChar char="ü"/>
            </a:pPr>
            <a:r>
              <a:rPr lang="ar-SA" dirty="0" smtClean="0"/>
              <a:t>هناك جانبان :</a:t>
            </a:r>
          </a:p>
          <a:p>
            <a:pPr marL="457200" indent="-457200" rtl="1">
              <a:buFont typeface="Wingdings" pitchFamily="2" charset="2"/>
              <a:buChar char="§"/>
            </a:pPr>
            <a:r>
              <a:rPr lang="ar-SA" dirty="0" smtClean="0"/>
              <a:t>النظام </a:t>
            </a:r>
            <a:r>
              <a:rPr lang="en-US" dirty="0" smtClean="0"/>
              <a:t>System</a:t>
            </a:r>
            <a:r>
              <a:rPr lang="ar-SA" dirty="0" smtClean="0"/>
              <a:t> </a:t>
            </a:r>
          </a:p>
          <a:p>
            <a:pPr marL="457200" indent="-457200" rtl="1">
              <a:buFontTx/>
              <a:buChar char="-"/>
            </a:pPr>
            <a:r>
              <a:rPr lang="ar-SA" dirty="0" smtClean="0"/>
              <a:t>يعرف معمارية نظم الـ </a:t>
            </a:r>
            <a:r>
              <a:rPr lang="en-US" dirty="0" smtClean="0"/>
              <a:t>ERP</a:t>
            </a:r>
            <a:r>
              <a:rPr lang="ar-SA" dirty="0" smtClean="0"/>
              <a:t> من خلال المعدات الفيزيائية  والبرمجيات و الشبكات</a:t>
            </a:r>
            <a:endParaRPr lang="ar-EG" dirty="0" smtClean="0">
              <a:cs typeface="Arial" pitchFamily="34" charset="0"/>
            </a:endParaRPr>
          </a:p>
        </p:txBody>
      </p:sp>
      <p:sp>
        <p:nvSpPr>
          <p:cNvPr id="8196" name="Slide Number Placeholder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0" y="6376988"/>
            <a:ext cx="571500" cy="365125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fld id="{4CFA5A0D-744A-410D-98F8-3583FCD5B36E}" type="slidenum">
              <a:rPr lang="ar-SA" smtClean="0">
                <a:cs typeface="Arial" pitchFamily="34" charset="0"/>
              </a:rPr>
              <a:pPr/>
              <a:t>9</a:t>
            </a:fld>
            <a:endParaRPr lang="en-US" smtClean="0">
              <a:cs typeface="Arial" pitchFamily="34" charset="0"/>
            </a:endParaRPr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09786587"/>
              </p:ext>
            </p:extLst>
          </p:nvPr>
        </p:nvGraphicFramePr>
        <p:xfrm>
          <a:off x="1219200" y="3364162"/>
          <a:ext cx="3153046" cy="26556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56" name="Photo Editor Photo" r:id="rId3" imgW="6088908" imgH="5128704" progId="MSPhotoEd.3">
                  <p:embed/>
                </p:oleObj>
              </mc:Choice>
              <mc:Fallback>
                <p:oleObj name="Photo Editor Photo" r:id="rId3" imgW="6088908" imgH="5128704" progId="MSPhotoEd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19200" y="3364162"/>
                        <a:ext cx="3153046" cy="2655638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Rectangle 2"/>
          <p:cNvSpPr/>
          <p:nvPr/>
        </p:nvSpPr>
        <p:spPr>
          <a:xfrm>
            <a:off x="4648200" y="3962399"/>
            <a:ext cx="35814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Enterprise </a:t>
            </a:r>
            <a:r>
              <a:rPr lang="en-US" dirty="0"/>
              <a:t>Systems Architecture (ESA) Model</a:t>
            </a:r>
          </a:p>
        </p:txBody>
      </p:sp>
    </p:spTree>
    <p:extLst>
      <p:ext uri="{BB962C8B-B14F-4D97-AF65-F5344CB8AC3E}">
        <p14:creationId xmlns:p14="http://schemas.microsoft.com/office/powerpoint/2010/main" val="484579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eme1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Theme1</Template>
  <TotalTime>9061</TotalTime>
  <Words>987</Words>
  <Application>Microsoft Office PowerPoint</Application>
  <PresentationFormat>A4 Paper (210x297 mm)</PresentationFormat>
  <Paragraphs>167</Paragraphs>
  <Slides>25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7" baseType="lpstr">
      <vt:lpstr>Theme1</vt:lpstr>
      <vt:lpstr>Microsoft Photo Editor 3.0 Photo</vt:lpstr>
      <vt:lpstr>PowerPoint Presentation</vt:lpstr>
      <vt:lpstr>المحاضرة الثالثة </vt:lpstr>
      <vt:lpstr>عناصر المحاضرة (1 من 3)</vt:lpstr>
      <vt:lpstr>عناصر المحاضرة (2 من 3)</vt:lpstr>
      <vt:lpstr>عناصر المحاضرة (3 من 3)</vt:lpstr>
      <vt:lpstr>مقدمة</vt:lpstr>
      <vt:lpstr>لماذا دراسة معمارية نظم المؤسسات؟</vt:lpstr>
      <vt:lpstr> مكونات معمارية نظم المؤسسات؟</vt:lpstr>
      <vt:lpstr> مكونات معمارية نظم المؤسسات؟</vt:lpstr>
      <vt:lpstr>  وحدات النظم المتكاملة لتخطيط موارد المؤسسات</vt:lpstr>
      <vt:lpstr>  وحدات النظم المتكاملة لتخطيط موارد المؤسسات</vt:lpstr>
      <vt:lpstr>نظرة عامة عن وحدات النظم المتكاملة</vt:lpstr>
      <vt:lpstr>نظرة عامة عن وحدات النظم المتكاملة</vt:lpstr>
      <vt:lpstr>       لتخطيط موارد المؤسسات   فوائد وحدات النظم المتكاملة</vt:lpstr>
      <vt:lpstr>       لتخطيط موارد المؤسسات   فوائد وحدات النظم المتكاملة</vt:lpstr>
      <vt:lpstr>       معماريات النظم المتكاملة لتخطيط موارد المؤسسات</vt:lpstr>
      <vt:lpstr>       معماريات النظم المتكاملة لتخطيط موارد المؤسسات</vt:lpstr>
      <vt:lpstr>       المتطلبات الهيكلية  Infrastructure Requirements     </vt:lpstr>
      <vt:lpstr>       المتطلبات الهيكلية  Infrastructure Requirements     </vt:lpstr>
      <vt:lpstr>       المتطلبات الهيكلية  Infrastructure Requirements     </vt:lpstr>
      <vt:lpstr>معمارية خدمات الويب  Web Services Architectures     </vt:lpstr>
      <vt:lpstr>معمارية خدمات الويب  Web Services Architectures     </vt:lpstr>
      <vt:lpstr>المعمارية الخدماتية التوجه Service  Oriented Architectures     </vt:lpstr>
      <vt:lpstr>المعمارية الخدماتية التوجه Service  Oriented Architectures     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nader darawsheh</dc:creator>
  <cp:lastModifiedBy>Ahmed Mohammed Elcherif</cp:lastModifiedBy>
  <cp:revision>486</cp:revision>
  <cp:lastPrinted>2012-09-13T04:46:11Z</cp:lastPrinted>
  <dcterms:created xsi:type="dcterms:W3CDTF">2009-10-14T19:14:34Z</dcterms:created>
  <dcterms:modified xsi:type="dcterms:W3CDTF">2012-09-27T05:08:34Z</dcterms:modified>
</cp:coreProperties>
</file>