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notesMasterIdLst>
    <p:notesMasterId r:id="rId17"/>
  </p:notesMasterIdLst>
  <p:sldIdLst>
    <p:sldId id="256" r:id="rId2"/>
    <p:sldId id="257" r:id="rId3"/>
    <p:sldId id="267" r:id="rId4"/>
    <p:sldId id="268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66" r:id="rId16"/>
  </p:sldIdLst>
  <p:sldSz cx="9906000" cy="6858000" type="A4"/>
  <p:notesSz cx="6881813" cy="92964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FF3300"/>
    <a:srgbClr val="009900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98" autoAdjust="0"/>
    <p:restoredTop sz="72941" autoAdjust="0"/>
  </p:normalViewPr>
  <p:slideViewPr>
    <p:cSldViewPr>
      <p:cViewPr>
        <p:scale>
          <a:sx n="75" d="100"/>
          <a:sy n="75" d="100"/>
        </p:scale>
        <p:origin x="-468" y="-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8AF232-A92C-4B65-AB23-E9C8A09A762E}" type="datetimeFigureOut">
              <a:rPr lang="en-US"/>
              <a:pPr>
                <a:defRPr/>
              </a:pPr>
              <a:t>11/17/2012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696913"/>
            <a:ext cx="503396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DAADA17-2483-4889-B59F-1BBCA3C30F9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5720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00562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ar-SA" baseline="0" dirty="0" smtClean="0"/>
          </a:p>
          <a:p>
            <a:pPr algn="r" rtl="1"/>
            <a:endParaRPr lang="ar-SA" baseline="0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baseline="0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5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927600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CD6AD-061D-46E4-AE3F-FBD5C686293F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2CE3D-7C42-4041-A569-8159773A4A5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 rtl="1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85988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915400" cy="1143000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C7BCF-B514-4FDA-BD5D-B01C5F4DF2F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F7CB2-BE03-4402-9FD0-12AA0632DEE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268F-3024-4A02-9424-3C9CE2A9FDE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العنوان الرئيسي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المحتوى المستوى الأول</a:t>
            </a:r>
            <a:endParaRPr lang="en-US" smtClean="0"/>
          </a:p>
          <a:p>
            <a:pPr lvl="1"/>
            <a:r>
              <a:rPr lang="ar-EG" smtClean="0"/>
              <a:t>المحتوى المستوى الثاني</a:t>
            </a:r>
            <a:endParaRPr lang="en-US" smtClean="0"/>
          </a:p>
          <a:p>
            <a:pPr lvl="2"/>
            <a:r>
              <a:rPr lang="ar-EG" smtClean="0"/>
              <a:t>المحتوى المستوى الثالث</a:t>
            </a:r>
            <a:endParaRPr lang="en-US" smtClean="0"/>
          </a:p>
          <a:p>
            <a:pPr lvl="3"/>
            <a:r>
              <a:rPr lang="ar-EG" smtClean="0"/>
              <a:t>المحتوى المستوى الرابع</a:t>
            </a:r>
            <a:endParaRPr lang="en-US" smtClean="0"/>
          </a:p>
          <a:p>
            <a:pPr lvl="4"/>
            <a:r>
              <a:rPr lang="ar-EG" smtClean="0"/>
              <a:t>المحتوى المستوى الخامس</a:t>
            </a:r>
            <a:endParaRPr lang="en-US" smtClean="0"/>
          </a:p>
        </p:txBody>
      </p:sp>
      <p:sp>
        <p:nvSpPr>
          <p:cNvPr id="10" name="Rectangle 9"/>
          <p:cNvSpPr/>
          <p:nvPr/>
        </p:nvSpPr>
        <p:spPr>
          <a:xfrm>
            <a:off x="0" y="6324600"/>
            <a:ext cx="9906000" cy="533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9" name="Group 7"/>
          <p:cNvGrpSpPr>
            <a:grpSpLocks/>
          </p:cNvGrpSpPr>
          <p:nvPr/>
        </p:nvGrpSpPr>
        <p:grpSpPr bwMode="auto">
          <a:xfrm>
            <a:off x="8610600" y="5791200"/>
            <a:ext cx="941388" cy="914400"/>
            <a:chOff x="5210750" y="1066800"/>
            <a:chExt cx="2976900" cy="3130677"/>
          </a:xfrm>
        </p:grpSpPr>
        <p:sp>
          <p:nvSpPr>
            <p:cNvPr id="13" name="Oval 12"/>
            <p:cNvSpPr/>
            <p:nvPr/>
          </p:nvSpPr>
          <p:spPr>
            <a:xfrm>
              <a:off x="5321191" y="1142893"/>
              <a:ext cx="2766057" cy="2973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3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6376988"/>
            <a:ext cx="571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>
              <a:defRPr sz="1200" dirty="0"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44F2310-6C32-4E4F-9F42-D767CBBD31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77000" y="6519863"/>
            <a:ext cx="1928813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King Faisal University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45288" y="6291263"/>
            <a:ext cx="1408112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جامعة الملك فيصل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033" name="Picture 17" descr="logo EDE.pn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4800" y="5791200"/>
            <a:ext cx="8382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914400" y="6581775"/>
            <a:ext cx="3116263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Deanship of E-Learning and Distance Education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82688" y="6291263"/>
            <a:ext cx="27959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عمادة </a:t>
            </a: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التعلم الإلكتروني والتعليم </a:t>
            </a: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عن بعد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12984" y="6578367"/>
            <a:ext cx="16594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د/ أحمد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 محمد الشريف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1" name="Rectangle 9"/>
          <p:cNvSpPr/>
          <p:nvPr userDrawn="1"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61" r:id="rId12"/>
    <p:sldLayoutId id="2147483863" r:id="rId13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+mj-lt"/>
          <a:ea typeface="+mj-ea"/>
          <a:cs typeface="Arial" charset="0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9pPr>
    </p:titleStyle>
    <p:bodyStyle>
      <a:lvl1pPr marL="342900" indent="-3429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>
              <a:cs typeface="+mn-cs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2DF563-6BF1-4649-A788-EFDF8B1035AC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1" name="Subtitle 2"/>
          <p:cNvSpPr txBox="1">
            <a:spLocks/>
          </p:cNvSpPr>
          <p:nvPr/>
        </p:nvSpPr>
        <p:spPr bwMode="auto">
          <a:xfrm>
            <a:off x="5562600" y="4648200"/>
            <a:ext cx="4006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800" b="1">
                <a:solidFill>
                  <a:srgbClr val="898989"/>
                </a:solidFill>
                <a:latin typeface="Calibri" pitchFamily="34" charset="0"/>
              </a:rPr>
              <a:t>نظام التعليم المطور للانتساب</a:t>
            </a:r>
            <a:endParaRPr lang="en-US" sz="2800" b="1">
              <a:solidFill>
                <a:srgbClr val="898989"/>
              </a:solidFill>
              <a:latin typeface="Calibri" pitchFamily="34" charset="0"/>
            </a:endParaRP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كلية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إدارة الأعمال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قسم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نظم المعلومات الإدارية</a:t>
            </a:r>
            <a:endParaRPr lang="en-US" sz="260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6152" name="Group 7"/>
          <p:cNvGrpSpPr>
            <a:grpSpLocks/>
          </p:cNvGrpSpPr>
          <p:nvPr/>
        </p:nvGrpSpPr>
        <p:grpSpPr bwMode="auto">
          <a:xfrm>
            <a:off x="6494463" y="1981200"/>
            <a:ext cx="2600325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611" y="1143591"/>
              <a:ext cx="2767900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5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0" y="2667000"/>
            <a:ext cx="6091238" cy="14478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4" name="Title 1"/>
          <p:cNvSpPr txBox="1">
            <a:spLocks/>
          </p:cNvSpPr>
          <p:nvPr/>
        </p:nvSpPr>
        <p:spPr bwMode="auto">
          <a:xfrm>
            <a:off x="457200" y="2819400"/>
            <a:ext cx="5105400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80000"/>
              </a:lnSpc>
            </a:pPr>
            <a:r>
              <a:rPr lang="ar-SA" sz="3700" b="1" dirty="0" smtClean="0">
                <a:solidFill>
                  <a:srgbClr val="376092"/>
                </a:solidFill>
                <a:latin typeface="AYM Wadiy S_U normal."/>
                <a:cs typeface="Times New Roman" pitchFamily="18" charset="0"/>
              </a:rPr>
              <a:t>النظم المتكاملة للمؤسسات </a:t>
            </a:r>
          </a:p>
          <a:p>
            <a:pPr algn="l">
              <a:lnSpc>
                <a:spcPct val="80000"/>
              </a:lnSpc>
            </a:pPr>
            <a:r>
              <a:rPr lang="ar-SA" sz="2600" b="1" dirty="0" smtClean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د</a:t>
            </a:r>
            <a:r>
              <a:rPr lang="ar-SA" sz="2600" b="1" dirty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. أحمد محمد الشريف</a:t>
            </a:r>
            <a:endParaRPr lang="en-US" sz="2600" b="1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6155" name="Slide Number Placeholder 10"/>
          <p:cNvSpPr txBox="1">
            <a:spLocks/>
          </p:cNvSpPr>
          <p:nvPr/>
        </p:nvSpPr>
        <p:spPr bwMode="auto">
          <a:xfrm>
            <a:off x="381000" y="6405563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D3AFDE04-9E13-4098-9D71-DE8B5A55B69D}" type="slidenum">
              <a:rPr lang="ar-SA" sz="1200">
                <a:solidFill>
                  <a:schemeClr val="bg1"/>
                </a:solidFill>
                <a:latin typeface="Calibri" pitchFamily="34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/>
              <a:t>ادارة علاقات العملاء من </a:t>
            </a:r>
            <a:r>
              <a:rPr lang="ar-SA" dirty="0" smtClean="0"/>
              <a:t>منظور</a:t>
            </a:r>
            <a:r>
              <a:rPr lang="fr-FR" dirty="0" smtClean="0"/>
              <a:t> </a:t>
            </a:r>
            <a:r>
              <a:rPr lang="ar-SA" dirty="0" smtClean="0"/>
              <a:t> استراتيجية الاعمال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0" indent="0" rtl="1"/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10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00373735"/>
              </p:ext>
            </p:extLst>
          </p:nvPr>
        </p:nvGraphicFramePr>
        <p:xfrm>
          <a:off x="1651000" y="1706880"/>
          <a:ext cx="6604000" cy="24739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302000"/>
                <a:gridCol w="3302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الاعمال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تشجع التركيز</a:t>
                      </a:r>
                      <a:r>
                        <a:rPr lang="ar-SA" baseline="0" dirty="0" smtClean="0"/>
                        <a:t> على العميل  وقطاعات العملاء  والتسويق الفردي </a:t>
                      </a:r>
                      <a:r>
                        <a:rPr lang="fr-SN" baseline="0" dirty="0" smtClean="0"/>
                        <a:t>one-on-one marketing</a:t>
                      </a:r>
                      <a:r>
                        <a:rPr lang="ar-SA" baseline="0" dirty="0" smtClean="0"/>
                        <a:t>  وتزيد في مستوى الحفاظ على العملاء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التكنولوجيا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تعزز</a:t>
                      </a:r>
                      <a:r>
                        <a:rPr lang="ar-SA" baseline="0" dirty="0" smtClean="0"/>
                        <a:t> العلاقة القريبة مع العميل  وتقوم بتحليل معلومات العميل كما تعزز النظرة المتسقة  الى العميل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العميل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زيادة في فرص</a:t>
                      </a:r>
                      <a:r>
                        <a:rPr lang="ar-SA" baseline="0" dirty="0" smtClean="0"/>
                        <a:t> التفاعل  وولاء العملاء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0960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عمليات علاقات العملاء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 يجب على الادارة الجيدة لعلاقات العملاء ان تدعم الوظائف التالية: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ادراك </a:t>
            </a:r>
            <a:r>
              <a:rPr lang="ar-SA" dirty="0">
                <a:cs typeface="Arial" pitchFamily="34" charset="0"/>
              </a:rPr>
              <a:t>حاجة العميل </a:t>
            </a:r>
            <a:r>
              <a:rPr lang="ar-SA" dirty="0" smtClean="0">
                <a:cs typeface="Arial" pitchFamily="34" charset="0"/>
              </a:rPr>
              <a:t>والحفاظ عليها، التحفيزات والسلوكيات خلال مدة العلاقة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تسهيل استخدام تجارب العملاء للاستمرار في تحسين العلاقة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ادراج التسويق والمبيعات ونشاطات الدعم </a:t>
            </a:r>
            <a:r>
              <a:rPr lang="ar-SA" dirty="0" err="1" smtClean="0">
                <a:cs typeface="Arial" pitchFamily="34" charset="0"/>
              </a:rPr>
              <a:t>بالاضافة</a:t>
            </a:r>
            <a:r>
              <a:rPr lang="ar-SA" dirty="0" smtClean="0">
                <a:cs typeface="Arial" pitchFamily="34" charset="0"/>
              </a:rPr>
              <a:t> الى قياس وتقييم عمليات اكتساب المعرفة والمشاركة 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11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640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عمليات تسليم ادارة علاقات العملاء  </a:t>
            </a:r>
            <a:r>
              <a:rPr lang="en-US" dirty="0" smtClean="0"/>
              <a:t>CRM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 إدارة الحملة الدعائية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الهدف منها هو جلب عملاء محتملين للمنظمة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إدارة المبيعات 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الهدف منها تحويل العملاء المحتملين الى مستهلكين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إدارة الخدمات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يتم توفير الدعم المستمر للعميل و تقديم المساعدة له في تشغيل المنتج او شراء خدمة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ادارة الشكاوى  </a:t>
            </a:r>
          </a:p>
          <a:p>
            <a:pPr marL="0" indent="0" rtl="1"/>
            <a:r>
              <a:rPr lang="ar-SA" dirty="0" smtClean="0">
                <a:cs typeface="Arial" pitchFamily="34" charset="0"/>
              </a:rPr>
              <a:t>- تهدف الى تحسين رضا المستخدم وذلك بمعالجة الشكاوى وأخذها بعين الاعتبار بالإضافة الى الدعم المستمر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12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279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عمليات دعم ادارة علاقات العملاء  </a:t>
            </a:r>
            <a:r>
              <a:rPr lang="en-US" dirty="0" smtClean="0"/>
              <a:t>CRM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 أبحاث السوق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تركز على التصميم المنهجي ، جمع البيانات ، تحليلها واصدار التقارير بالإضافة الى التركيز على ايجاد نشاطات تخص المبيعات المهمة في المنظمة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تنطوي على اعتبار البيانات الداخلية والخارجية من مصادر مختلفة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إدارة الولاء</a:t>
            </a:r>
          </a:p>
          <a:p>
            <a:pPr marL="0" indent="0" rtl="1"/>
            <a:r>
              <a:rPr lang="ar-SA" dirty="0" smtClean="0">
                <a:cs typeface="Arial" pitchFamily="34" charset="0"/>
              </a:rPr>
              <a:t>- يتم توفير العمليات لتعظيم مدة وحدة العلاقات مع العملاء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13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031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عمليات تحليل ادارة علاقات العملاء  </a:t>
            </a:r>
            <a:r>
              <a:rPr lang="en-US" dirty="0" smtClean="0"/>
              <a:t>CRM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 ادارة القيادة </a:t>
            </a:r>
            <a:r>
              <a:rPr lang="en-US" dirty="0"/>
              <a:t>Lead Management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تركز على تنظيم و اعطاء الاولويات للاتصالات مع العملاء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تنميط العملاء </a:t>
            </a:r>
            <a:r>
              <a:rPr lang="en-US" dirty="0"/>
              <a:t>Customer </a:t>
            </a:r>
            <a:r>
              <a:rPr lang="en-US" dirty="0" smtClean="0"/>
              <a:t>Profiling</a:t>
            </a:r>
            <a:endParaRPr lang="ar-SA" dirty="0" smtClean="0"/>
          </a:p>
          <a:p>
            <a:pPr marL="457200" indent="-457200" rtl="1">
              <a:buFontTx/>
              <a:buChar char="-"/>
            </a:pPr>
            <a:r>
              <a:rPr lang="ar-SA" dirty="0" smtClean="0"/>
              <a:t>تركز على تطوير النمط التسويقي لكل عميل وذلك بتحليل بياناته الخاصة بنمط الشراء الخاص به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إدارة التغذية الراجعة </a:t>
            </a:r>
          </a:p>
          <a:p>
            <a:pPr marL="0" indent="0" rtl="1"/>
            <a:r>
              <a:rPr lang="ar-SA" dirty="0" smtClean="0"/>
              <a:t>- يتم توحيد وتحليل المعلومات الخاصة بالعميل التي تم جمعها من طرف عمليات تسليم و دعم الــ</a:t>
            </a:r>
            <a:r>
              <a:rPr lang="en-US" dirty="0" smtClean="0"/>
              <a:t>CRM</a:t>
            </a:r>
            <a:r>
              <a:rPr lang="ar-SA" dirty="0" smtClean="0"/>
              <a:t> </a:t>
            </a:r>
            <a:r>
              <a:rPr lang="ar-SA" dirty="0"/>
              <a:t>والمشاركة </a:t>
            </a:r>
            <a:r>
              <a:rPr lang="ar-SA" dirty="0" smtClean="0"/>
              <a:t>مع عمليات التحليل والعكس</a:t>
            </a:r>
          </a:p>
          <a:p>
            <a:pPr marL="0" indent="0" rtl="1"/>
            <a:endParaRPr lang="en-US" dirty="0" smtClean="0"/>
          </a:p>
          <a:p>
            <a:pPr marL="0" indent="0" rtl="1"/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108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28568E0-5893-4E52-8555-1DEE66EC7C2E}" type="slidenum">
              <a:rPr lang="ar-SA" smtClean="0">
                <a:cs typeface="Arial" pitchFamily="34" charset="0"/>
              </a:rPr>
              <a:pPr/>
              <a:t>15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8916" name="Group 5"/>
          <p:cNvGrpSpPr>
            <a:grpSpLocks/>
          </p:cNvGrpSpPr>
          <p:nvPr/>
        </p:nvGrpSpPr>
        <p:grpSpPr bwMode="auto">
          <a:xfrm>
            <a:off x="5181600" y="1981200"/>
            <a:ext cx="2600325" cy="2524125"/>
            <a:chOff x="5210750" y="1066800"/>
            <a:chExt cx="2976900" cy="3130677"/>
          </a:xfrm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38920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17" name="Rectangle 8"/>
          <p:cNvSpPr>
            <a:spLocks noChangeArrowheads="1"/>
          </p:cNvSpPr>
          <p:nvPr/>
        </p:nvSpPr>
        <p:spPr bwMode="auto">
          <a:xfrm>
            <a:off x="2362200" y="33528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8918" name="Freeform 6"/>
          <p:cNvSpPr>
            <a:spLocks noEditPoints="1"/>
          </p:cNvSpPr>
          <p:nvPr/>
        </p:nvSpPr>
        <p:spPr bwMode="auto">
          <a:xfrm>
            <a:off x="2362200" y="2209800"/>
            <a:ext cx="2689225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</a:t>
            </a:r>
            <a:r>
              <a:rPr lang="ar-SA" smtClean="0"/>
              <a:t>الثالثة عشرة</a:t>
            </a:r>
            <a:endParaRPr lang="en-US" dirty="0" smtClean="0"/>
          </a:p>
        </p:txBody>
      </p:sp>
      <p:sp>
        <p:nvSpPr>
          <p:cNvPr id="7171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ادارة علاقات العملاء</a:t>
            </a:r>
          </a:p>
          <a:p>
            <a:pPr>
              <a:lnSpc>
                <a:spcPct val="90000"/>
              </a:lnSpc>
            </a:pPr>
            <a:r>
              <a:rPr lang="en-US" b="1" dirty="0"/>
              <a:t>CUSTOMER RELATIONSHIP MANAGEMENT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E35637-70D7-4D8A-8261-64A210B08462}" type="slidenum">
              <a:rPr lang="ar-SA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المحاضرة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مقدمة  </a:t>
            </a:r>
            <a:r>
              <a:rPr lang="en-US" dirty="0" smtClean="0"/>
              <a:t> </a:t>
            </a:r>
            <a:r>
              <a:rPr lang="ar-SA" dirty="0" smtClean="0"/>
              <a:t> </a:t>
            </a:r>
            <a:r>
              <a:rPr lang="en-US" dirty="0" smtClean="0"/>
              <a:t> </a:t>
            </a:r>
            <a:r>
              <a:rPr lang="en-US" dirty="0" smtClean="0">
                <a:cs typeface="Arial" pitchFamily="34" charset="0"/>
              </a:rPr>
              <a:t>Preview</a:t>
            </a:r>
            <a:r>
              <a:rPr lang="ar-SA" dirty="0" smtClean="0">
                <a:cs typeface="Arial" pitchFamily="34" charset="0"/>
              </a:rPr>
              <a:t> 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/>
              <a:t>ما هي ادارة علاقات العملاء؟ </a:t>
            </a:r>
            <a:r>
              <a:rPr lang="ar-SA" dirty="0" smtClean="0"/>
              <a:t> 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/>
              <a:t>تطور ادارة علاقات </a:t>
            </a:r>
            <a:r>
              <a:rPr lang="ar-SA" dirty="0" smtClean="0"/>
              <a:t>العملاء</a:t>
            </a:r>
          </a:p>
          <a:p>
            <a:pPr rtl="1">
              <a:buFont typeface="Wingdings" pitchFamily="2" charset="2"/>
              <a:buChar char="ü"/>
            </a:pPr>
            <a:r>
              <a:rPr lang="fr-FR" dirty="0"/>
              <a:t> </a:t>
            </a:r>
            <a:r>
              <a:rPr lang="ar-SA" dirty="0"/>
              <a:t>في الوقت الحالي</a:t>
            </a:r>
            <a:r>
              <a:rPr lang="fr-FR" dirty="0"/>
              <a:t> </a:t>
            </a:r>
            <a:r>
              <a:rPr lang="ar-SA" dirty="0"/>
              <a:t> ادارة علاقات </a:t>
            </a:r>
            <a:r>
              <a:rPr lang="ar-SA" dirty="0" smtClean="0"/>
              <a:t>العملاء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/>
              <a:t>انماط ادارة علاقات </a:t>
            </a:r>
            <a:r>
              <a:rPr lang="ar-SA" dirty="0" smtClean="0"/>
              <a:t>العملاء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/>
              <a:t>ادارة علاقات العملاء من منظور</a:t>
            </a:r>
            <a:r>
              <a:rPr lang="fr-FR" dirty="0"/>
              <a:t> </a:t>
            </a:r>
            <a:r>
              <a:rPr lang="ar-SA" dirty="0"/>
              <a:t> استراتيجية </a:t>
            </a:r>
            <a:r>
              <a:rPr lang="ar-SA" dirty="0" smtClean="0"/>
              <a:t>الاعمال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/>
              <a:t>عمليات علاقات </a:t>
            </a:r>
            <a:r>
              <a:rPr lang="ar-SA" dirty="0" smtClean="0"/>
              <a:t>العملاء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/>
              <a:t>عمليات تسليم ادارة علاقات العملاء  </a:t>
            </a:r>
            <a:r>
              <a:rPr lang="en-US" dirty="0" smtClean="0"/>
              <a:t>CRM</a:t>
            </a:r>
            <a:r>
              <a:rPr lang="ar-SA" dirty="0" smtClean="0"/>
              <a:t> 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/>
              <a:t>عمليات دعم ادارة علاقات العملاء  </a:t>
            </a:r>
            <a:r>
              <a:rPr lang="en-US" dirty="0" smtClean="0"/>
              <a:t>CRM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r>
              <a:rPr lang="ar-SA" dirty="0"/>
              <a:t>عمليات تحليل ادارة علاقات العملاء  </a:t>
            </a:r>
            <a:r>
              <a:rPr lang="en-US" dirty="0"/>
              <a:t>CRM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en-US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مقدمة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الاستراتيجيات الجيدة والمرفقة بمجموعة من المتطلبات  الواضحة والمعرفة جيدا بالإضافة الى عوامل النجاح الاساسية والشراكات الجيدة  تقود عادة الى نجاح ادارة علاقات العملاء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من المهم ان تفهم الشركة ان تنفيذ ادارة علاقات العملاء يجب ان يكون موجها ومركزا على العميل اكثر منه الى التكنولوجيا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يجب ان تركز على الاشخاص، العمليات و النظم بدلا عن  تطبيقات تقنية المعلومات ضيقة  المنظور</a:t>
            </a: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727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ما هي ادارة علاقات العملاء؟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يجب على ادارة علاقات العملاء ان تجمع استراتيجية المنظمة، منهجية الاعمال و التكنولوجيا وذلك لتحقيق مجموعة من الاهداف التي تخص المنظمات التي تهدف الى تشغيل محيط موجه للعملاء </a:t>
            </a:r>
            <a:r>
              <a:rPr lang="en-US" dirty="0" smtClean="0"/>
              <a:t>customer-driven </a:t>
            </a:r>
            <a:r>
              <a:rPr lang="en-US" dirty="0"/>
              <a:t>environment</a:t>
            </a:r>
            <a:r>
              <a:rPr lang="en-US" dirty="0" smtClean="0"/>
              <a:t>.</a:t>
            </a:r>
            <a:r>
              <a:rPr lang="ar-SA" dirty="0" smtClean="0"/>
              <a:t> 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لا يمكن لأي اعمال  ان تنجح بدون فهم العملاء وبدون وجود علاقة معهم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توفر ادارة علاقات العملاء الدعم للعميل الذي يواجه وظيفة من الوظائف مثل التسويق  والمبيعات وخدمة العملاء والتي لا توجد عادة في نظم الــ</a:t>
            </a:r>
            <a:r>
              <a:rPr lang="en-US" dirty="0" smtClean="0">
                <a:cs typeface="Arial" pitchFamily="34" charset="0"/>
              </a:rPr>
              <a:t>ERP</a:t>
            </a:r>
            <a:r>
              <a:rPr lang="ar-SA" dirty="0" smtClean="0">
                <a:cs typeface="Arial" pitchFamily="34" charset="0"/>
              </a:rPr>
              <a:t>  </a:t>
            </a:r>
            <a:endParaRPr lang="ar-SA" dirty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364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تطور ادارة علاقات العملاء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 من سنة 1980 الى غاية 1990 بدأت الشركات باستعمال تقنية المعلومات </a:t>
            </a:r>
            <a:r>
              <a:rPr lang="ar-SA" dirty="0" err="1" smtClean="0">
                <a:cs typeface="Arial" pitchFamily="34" charset="0"/>
              </a:rPr>
              <a:t>لاتمتة</a:t>
            </a:r>
            <a:r>
              <a:rPr lang="ar-SA" dirty="0" smtClean="0">
                <a:cs typeface="Arial" pitchFamily="34" charset="0"/>
              </a:rPr>
              <a:t> عمليات العملاء باستعمال تطبيقات منفصلة تركز على العملاء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في اواخر التسعينات شرعت المنظمات في عملية تكامل تلك التطبيقات المنفصلة ونتيجة ذلك ما يعرف الان بإدارة علاقات العملاء  </a:t>
            </a:r>
            <a:r>
              <a:rPr lang="en-US" dirty="0" smtClean="0">
                <a:cs typeface="Arial" pitchFamily="34" charset="0"/>
              </a:rPr>
              <a:t>CRM</a:t>
            </a:r>
            <a:endParaRPr lang="ar-SA" dirty="0" smtClean="0">
              <a:cs typeface="Arial" pitchFamily="34" charset="0"/>
            </a:endParaRP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لقد بدأ التفكير في إدارة علاقات العملاء تجاوبا مع التغيرات في محيط الاسواق حيث ان مفهوم التسويق الشامل نتج عنه التسويق الجزئي المركز 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 </a:t>
            </a:r>
            <a:r>
              <a:rPr lang="en-US" dirty="0" smtClean="0"/>
              <a:t>focused </a:t>
            </a:r>
            <a:r>
              <a:rPr lang="en-US" dirty="0"/>
              <a:t>segment </a:t>
            </a:r>
            <a:r>
              <a:rPr lang="en-US" dirty="0" smtClean="0"/>
              <a:t>marketing</a:t>
            </a:r>
            <a:r>
              <a:rPr lang="ar-SA" dirty="0" smtClean="0"/>
              <a:t> 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حققت الشركات تقدما ملحوظا في ميدان التسويق الجزئي باستعمال التكنولوجيات الجديدة التي تمكن من جمع بيانات المستهلك </a:t>
            </a:r>
            <a:endParaRPr lang="ar-SA" dirty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6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807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تطور ادارة علاقات العملاء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 </a:t>
            </a:r>
            <a:endParaRPr lang="ar-SA" dirty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7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2" name="كائن 1"/>
          <p:cNvGraphicFramePr>
            <a:graphicFrameLocks noChangeAspect="1"/>
          </p:cNvGraphicFramePr>
          <p:nvPr/>
        </p:nvGraphicFramePr>
        <p:xfrm>
          <a:off x="1470025" y="1189038"/>
          <a:ext cx="6203950" cy="4814887"/>
        </p:xfrm>
        <a:graphic>
          <a:graphicData uri="http://schemas.openxmlformats.org/presentationml/2006/ole">
            <p:oleObj spid="_x0000_s10263" name="Photo Editor Photo" r:id="rId4" imgW="6203218" imgH="4815238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75599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  </a:t>
            </a:r>
            <a:r>
              <a:rPr lang="ar-SA" dirty="0" smtClean="0"/>
              <a:t>في الوقت الحالي</a:t>
            </a:r>
            <a:r>
              <a:rPr lang="fr-FR" dirty="0" smtClean="0"/>
              <a:t> </a:t>
            </a:r>
            <a:r>
              <a:rPr lang="ar-SA" dirty="0" smtClean="0"/>
              <a:t> ادارة علاقات العملاء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 تجبر العولمة والتواصل من كل مكان وفي كل وقت الشركات على اعادة تقييم كيفية تسليم القيمة الى العملاء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حاليا تسلم الشركات الكبيرة والصغيرة منتجات متشابهة  بأسعار منخفضة ومرفقة بخيارات كثيرة وهذا بفضل العولمة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لكي تضمن الشركات نجاحها في هذا المحيط التنافسي يجب عليها تسليم منتجات ذات جودة عالية وفريدة بالإضافة الى توفير تجارب ديناميكية للعميل حسب احتياجاته</a:t>
            </a:r>
            <a:endParaRPr lang="ar-SA" dirty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8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730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انماط ادارة علاقات العملاء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 ادارة سلسلة التموين التشغيلية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توفر الدعم ما قبل وما بعد البيع والتسويق وعمليات خدمة العملاء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ادارة سلسلة التموين التحليلية :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توفر ادوات جمع وتحليل البيانات التي تم جمعها خلال الفترة التشغيلية </a:t>
            </a:r>
          </a:p>
          <a:p>
            <a:pPr marL="0" indent="0" rtl="1"/>
            <a:r>
              <a:rPr lang="ar-SA" dirty="0" smtClean="0">
                <a:cs typeface="Arial" pitchFamily="34" charset="0"/>
              </a:rPr>
              <a:t>وذلك للمساعدة لأنشاء علاقات افضل وتجارب مع العملاء والمستخدمين النهائيين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ادارة سلسلة التموين التعاونية</a:t>
            </a:r>
          </a:p>
          <a:p>
            <a:pPr marL="0" indent="0" rtl="1"/>
            <a:r>
              <a:rPr lang="ar-SA" dirty="0" smtClean="0">
                <a:cs typeface="Arial" pitchFamily="34" charset="0"/>
              </a:rPr>
              <a:t>- تتعامل مع نقط التفاعل ما بين المنظمة و العميل</a:t>
            </a:r>
          </a:p>
          <a:p>
            <a:pPr marL="0" indent="0" rtl="1"/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9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878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45770</TotalTime>
  <Words>739</Words>
  <Application>Microsoft Office PowerPoint</Application>
  <PresentationFormat>A4 Paper (210x297 mm)‎</PresentationFormat>
  <Paragraphs>111</Paragraphs>
  <Slides>15</Slides>
  <Notes>13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7" baseType="lpstr">
      <vt:lpstr>Theme1</vt:lpstr>
      <vt:lpstr>Photo Editor Photo</vt:lpstr>
      <vt:lpstr>الشريحة 1</vt:lpstr>
      <vt:lpstr>المحاضرة الثالثة عشرة</vt:lpstr>
      <vt:lpstr>عناصر المحاضرة</vt:lpstr>
      <vt:lpstr>مقدمة </vt:lpstr>
      <vt:lpstr>ما هي ادارة علاقات العملاء؟ </vt:lpstr>
      <vt:lpstr>تطور ادارة علاقات العملاء</vt:lpstr>
      <vt:lpstr>تطور ادارة علاقات العملاء</vt:lpstr>
      <vt:lpstr>  في الوقت الحالي  ادارة علاقات العملاء</vt:lpstr>
      <vt:lpstr>انماط ادارة علاقات العملاء</vt:lpstr>
      <vt:lpstr>ادارة علاقات العملاء من منظور  استراتيجية الاعمال</vt:lpstr>
      <vt:lpstr>عمليات علاقات العملاء</vt:lpstr>
      <vt:lpstr>عمليات تسليم ادارة علاقات العملاء  CRM</vt:lpstr>
      <vt:lpstr>عمليات دعم ادارة علاقات العملاء  CRM</vt:lpstr>
      <vt:lpstr>عمليات تحليل ادارة علاقات العملاء  CRM</vt:lpstr>
      <vt:lpstr>الشريحة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nader darawsheh</dc:creator>
  <cp:lastModifiedBy>balsabbgh</cp:lastModifiedBy>
  <cp:revision>797</cp:revision>
  <cp:lastPrinted>2012-09-13T04:46:11Z</cp:lastPrinted>
  <dcterms:created xsi:type="dcterms:W3CDTF">2009-10-14T19:14:34Z</dcterms:created>
  <dcterms:modified xsi:type="dcterms:W3CDTF">2012-11-17T07:09:18Z</dcterms:modified>
</cp:coreProperties>
</file>