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notesSlides/notesSlide68.xml" ContentType="application/vnd.openxmlformats-officedocument.presentationml.notesSlide+xml"/>
  <Override PartName="/ppt/notesSlides/notesSlide79.xml" ContentType="application/vnd.openxmlformats-officedocument.presentationml.notesSlide+xml"/>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notesSlides/notesSlide94.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notesSlides/notesSlide90.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notesSlides/notesSlide99.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notesSlides/notesSlide100.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5" r:id="rId1"/>
  </p:sldMasterIdLst>
  <p:notesMasterIdLst>
    <p:notesMasterId r:id="rId105"/>
  </p:notesMasterIdLst>
  <p:sldIdLst>
    <p:sldId id="256" r:id="rId2"/>
    <p:sldId id="257" r:id="rId3"/>
    <p:sldId id="267" r:id="rId4"/>
    <p:sldId id="268" r:id="rId5"/>
    <p:sldId id="269"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90" r:id="rId27"/>
    <p:sldId id="291" r:id="rId28"/>
    <p:sldId id="292" r:id="rId29"/>
    <p:sldId id="293" r:id="rId30"/>
    <p:sldId id="294" r:id="rId31"/>
    <p:sldId id="295" r:id="rId32"/>
    <p:sldId id="296" r:id="rId33"/>
    <p:sldId id="297" r:id="rId34"/>
    <p:sldId id="298" r:id="rId35"/>
    <p:sldId id="299" r:id="rId36"/>
    <p:sldId id="300" r:id="rId37"/>
    <p:sldId id="301" r:id="rId38"/>
    <p:sldId id="302" r:id="rId39"/>
    <p:sldId id="303" r:id="rId40"/>
    <p:sldId id="304" r:id="rId41"/>
    <p:sldId id="305" r:id="rId42"/>
    <p:sldId id="306" r:id="rId43"/>
    <p:sldId id="307" r:id="rId44"/>
    <p:sldId id="308" r:id="rId45"/>
    <p:sldId id="309" r:id="rId46"/>
    <p:sldId id="310" r:id="rId47"/>
    <p:sldId id="311" r:id="rId48"/>
    <p:sldId id="312" r:id="rId49"/>
    <p:sldId id="313" r:id="rId50"/>
    <p:sldId id="314" r:id="rId51"/>
    <p:sldId id="315" r:id="rId52"/>
    <p:sldId id="316" r:id="rId53"/>
    <p:sldId id="317" r:id="rId54"/>
    <p:sldId id="318" r:id="rId55"/>
    <p:sldId id="319" r:id="rId56"/>
    <p:sldId id="320" r:id="rId57"/>
    <p:sldId id="321" r:id="rId58"/>
    <p:sldId id="322" r:id="rId59"/>
    <p:sldId id="323" r:id="rId60"/>
    <p:sldId id="324" r:id="rId61"/>
    <p:sldId id="325" r:id="rId62"/>
    <p:sldId id="326" r:id="rId63"/>
    <p:sldId id="327" r:id="rId64"/>
    <p:sldId id="328" r:id="rId65"/>
    <p:sldId id="329" r:id="rId66"/>
    <p:sldId id="330" r:id="rId67"/>
    <p:sldId id="331" r:id="rId68"/>
    <p:sldId id="332" r:id="rId69"/>
    <p:sldId id="333" r:id="rId70"/>
    <p:sldId id="334" r:id="rId71"/>
    <p:sldId id="335" r:id="rId72"/>
    <p:sldId id="336" r:id="rId73"/>
    <p:sldId id="337" r:id="rId74"/>
    <p:sldId id="338" r:id="rId75"/>
    <p:sldId id="339" r:id="rId76"/>
    <p:sldId id="340" r:id="rId77"/>
    <p:sldId id="341" r:id="rId78"/>
    <p:sldId id="342" r:id="rId79"/>
    <p:sldId id="343" r:id="rId80"/>
    <p:sldId id="344" r:id="rId81"/>
    <p:sldId id="345" r:id="rId82"/>
    <p:sldId id="346" r:id="rId83"/>
    <p:sldId id="347" r:id="rId84"/>
    <p:sldId id="348" r:id="rId85"/>
    <p:sldId id="349" r:id="rId86"/>
    <p:sldId id="350" r:id="rId87"/>
    <p:sldId id="351" r:id="rId88"/>
    <p:sldId id="352" r:id="rId89"/>
    <p:sldId id="353" r:id="rId90"/>
    <p:sldId id="354" r:id="rId91"/>
    <p:sldId id="355" r:id="rId92"/>
    <p:sldId id="356" r:id="rId93"/>
    <p:sldId id="357" r:id="rId94"/>
    <p:sldId id="358" r:id="rId95"/>
    <p:sldId id="359" r:id="rId96"/>
    <p:sldId id="360" r:id="rId97"/>
    <p:sldId id="361" r:id="rId98"/>
    <p:sldId id="362" r:id="rId99"/>
    <p:sldId id="363" r:id="rId100"/>
    <p:sldId id="364" r:id="rId101"/>
    <p:sldId id="365" r:id="rId102"/>
    <p:sldId id="366" r:id="rId103"/>
    <p:sldId id="266" r:id="rId104"/>
  </p:sldIdLst>
  <p:sldSz cx="9906000" cy="6858000" type="A4"/>
  <p:notesSz cx="6881813" cy="92964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0066"/>
    <a:srgbClr val="FF3300"/>
    <a:srgbClr val="009900"/>
    <a:srgbClr val="00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498" autoAdjust="0"/>
    <p:restoredTop sz="72941" autoAdjust="0"/>
  </p:normalViewPr>
  <p:slideViewPr>
    <p:cSldViewPr>
      <p:cViewPr>
        <p:scale>
          <a:sx n="75" d="100"/>
          <a:sy n="75" d="100"/>
        </p:scale>
        <p:origin x="-456" y="-72"/>
      </p:cViewPr>
      <p:guideLst>
        <p:guide orient="horz" pos="2160"/>
        <p:guide pos="312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viewProps" Target="view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ableStyles" Target="tableStyle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rtl="0" fontAlgn="auto">
              <a:spcBef>
                <a:spcPts val="0"/>
              </a:spcBef>
              <a:spcAft>
                <a:spcPts val="0"/>
              </a:spcAft>
              <a:defRPr sz="1200">
                <a:latin typeface="+mn-lt"/>
                <a:cs typeface="+mn-cs"/>
              </a:defRPr>
            </a:lvl1pPr>
          </a:lstStyle>
          <a:p>
            <a:pPr>
              <a:defRPr/>
            </a:pPr>
            <a:fld id="{B68AF232-A92C-4B65-AB23-E9C8A09A762E}" type="datetimeFigureOut">
              <a:rPr lang="en-US"/>
              <a:pPr>
                <a:defRPr/>
              </a:pPr>
              <a:t>11/24/2012</a:t>
            </a:fld>
            <a:endParaRPr lang="en-US"/>
          </a:p>
        </p:txBody>
      </p:sp>
      <p:sp>
        <p:nvSpPr>
          <p:cNvPr id="4" name="Slide Image Placeholder 3"/>
          <p:cNvSpPr>
            <a:spLocks noGrp="1" noRot="1" noChangeAspect="1"/>
          </p:cNvSpPr>
          <p:nvPr>
            <p:ph type="sldImg" idx="2"/>
          </p:nvPr>
        </p:nvSpPr>
        <p:spPr>
          <a:xfrm>
            <a:off x="923925" y="696913"/>
            <a:ext cx="5033963" cy="3486150"/>
          </a:xfrm>
          <a:prstGeom prst="rect">
            <a:avLst/>
          </a:prstGeom>
          <a:noFill/>
          <a:ln w="12700">
            <a:solidFill>
              <a:prstClr val="black"/>
            </a:solidFill>
          </a:ln>
        </p:spPr>
        <p:txBody>
          <a:bodyPr vert="horz" lIns="92446" tIns="46223" rIns="92446" bIns="46223" rtlCol="0" anchor="ctr"/>
          <a:lstStyle/>
          <a:p>
            <a:pPr lvl="0"/>
            <a:endParaRPr lang="en-US" noProof="0" smtClean="0"/>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wrap="square" lIns="92446" tIns="46223" rIns="92446" bIns="46223" numCol="1" anchor="b" anchorCtr="0" compatLnSpc="1">
            <a:prstTxWarp prst="textNoShape">
              <a:avLst/>
            </a:prstTxWarp>
          </a:bodyPr>
          <a:lstStyle>
            <a:lvl1pPr rtl="0">
              <a:defRPr sz="1200">
                <a:latin typeface="Calibri" pitchFamily="34" charset="0"/>
                <a:cs typeface="Arial" charset="0"/>
              </a:defRPr>
            </a:lvl1pPr>
          </a:lstStyle>
          <a:p>
            <a:pPr>
              <a:defRPr/>
            </a:pPr>
            <a:fld id="{3DAADA17-2483-4889-B59F-1BBCA3C30F9E}" type="slidenum">
              <a:rPr lang="ar-SA"/>
              <a:pPr>
                <a:defRPr/>
              </a:pPr>
              <a:t>‹#›</a:t>
            </a:fld>
            <a:endParaRPr lang="en-US"/>
          </a:p>
        </p:txBody>
      </p:sp>
    </p:spTree>
    <p:extLst>
      <p:ext uri="{BB962C8B-B14F-4D97-AF65-F5344CB8AC3E}">
        <p14:creationId xmlns:p14="http://schemas.microsoft.com/office/powerpoint/2010/main" xmlns="" val="14157203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2</a:t>
            </a:fld>
            <a:endParaRPr lang="en-US"/>
          </a:p>
        </p:txBody>
      </p:sp>
    </p:spTree>
    <p:extLst>
      <p:ext uri="{BB962C8B-B14F-4D97-AF65-F5344CB8AC3E}">
        <p14:creationId xmlns:p14="http://schemas.microsoft.com/office/powerpoint/2010/main" xmlns="" val="27700562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11</a:t>
            </a:fld>
            <a:endParaRPr lang="en-US"/>
          </a:p>
        </p:txBody>
      </p:sp>
    </p:spTree>
    <p:extLst>
      <p:ext uri="{BB962C8B-B14F-4D97-AF65-F5344CB8AC3E}">
        <p14:creationId xmlns:p14="http://schemas.microsoft.com/office/powerpoint/2010/main" xmlns="" val="1999357734"/>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102</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buFontTx/>
              <a:buNone/>
            </a:pPr>
            <a:endParaRPr lang="en-US" dirty="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12</a:t>
            </a:fld>
            <a:endParaRPr lang="en-US"/>
          </a:p>
        </p:txBody>
      </p:sp>
    </p:spTree>
    <p:extLst>
      <p:ext uri="{BB962C8B-B14F-4D97-AF65-F5344CB8AC3E}">
        <p14:creationId xmlns:p14="http://schemas.microsoft.com/office/powerpoint/2010/main" xmlns="" val="19993577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ar-SA" sz="1200" dirty="0" smtClean="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13</a:t>
            </a:fld>
            <a:endParaRPr lang="en-US"/>
          </a:p>
        </p:txBody>
      </p:sp>
    </p:spTree>
    <p:extLst>
      <p:ext uri="{BB962C8B-B14F-4D97-AF65-F5344CB8AC3E}">
        <p14:creationId xmlns:p14="http://schemas.microsoft.com/office/powerpoint/2010/main" xmlns="" val="19993577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14</a:t>
            </a:fld>
            <a:endParaRPr lang="en-US"/>
          </a:p>
        </p:txBody>
      </p:sp>
    </p:spTree>
    <p:extLst>
      <p:ext uri="{BB962C8B-B14F-4D97-AF65-F5344CB8AC3E}">
        <p14:creationId xmlns:p14="http://schemas.microsoft.com/office/powerpoint/2010/main" xmlns="" val="19993577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15</a:t>
            </a:fld>
            <a:endParaRPr lang="en-US"/>
          </a:p>
        </p:txBody>
      </p:sp>
    </p:spTree>
    <p:extLst>
      <p:ext uri="{BB962C8B-B14F-4D97-AF65-F5344CB8AC3E}">
        <p14:creationId xmlns:p14="http://schemas.microsoft.com/office/powerpoint/2010/main" xmlns="" val="19993577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16</a:t>
            </a:fld>
            <a:endParaRPr lang="en-US"/>
          </a:p>
        </p:txBody>
      </p:sp>
    </p:spTree>
    <p:extLst>
      <p:ext uri="{BB962C8B-B14F-4D97-AF65-F5344CB8AC3E}">
        <p14:creationId xmlns:p14="http://schemas.microsoft.com/office/powerpoint/2010/main" xmlns="" val="19993577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17</a:t>
            </a:fld>
            <a:endParaRPr lang="en-US"/>
          </a:p>
        </p:txBody>
      </p:sp>
    </p:spTree>
    <p:extLst>
      <p:ext uri="{BB962C8B-B14F-4D97-AF65-F5344CB8AC3E}">
        <p14:creationId xmlns:p14="http://schemas.microsoft.com/office/powerpoint/2010/main" xmlns="" val="19993577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18</a:t>
            </a:fld>
            <a:endParaRPr lang="en-US"/>
          </a:p>
        </p:txBody>
      </p:sp>
    </p:spTree>
    <p:extLst>
      <p:ext uri="{BB962C8B-B14F-4D97-AF65-F5344CB8AC3E}">
        <p14:creationId xmlns:p14="http://schemas.microsoft.com/office/powerpoint/2010/main" xmlns="" val="9554284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19</a:t>
            </a:fld>
            <a:endParaRPr lang="en-US"/>
          </a:p>
        </p:txBody>
      </p:sp>
    </p:spTree>
    <p:extLst>
      <p:ext uri="{BB962C8B-B14F-4D97-AF65-F5344CB8AC3E}">
        <p14:creationId xmlns:p14="http://schemas.microsoft.com/office/powerpoint/2010/main" xmlns="" val="13460532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20</a:t>
            </a:fld>
            <a:endParaRPr lang="en-US"/>
          </a:p>
        </p:txBody>
      </p:sp>
    </p:spTree>
    <p:extLst>
      <p:ext uri="{BB962C8B-B14F-4D97-AF65-F5344CB8AC3E}">
        <p14:creationId xmlns:p14="http://schemas.microsoft.com/office/powerpoint/2010/main" xmlns="" val="1126552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3</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21</a:t>
            </a:fld>
            <a:endParaRPr lang="en-US"/>
          </a:p>
        </p:txBody>
      </p:sp>
    </p:spTree>
    <p:extLst>
      <p:ext uri="{BB962C8B-B14F-4D97-AF65-F5344CB8AC3E}">
        <p14:creationId xmlns:p14="http://schemas.microsoft.com/office/powerpoint/2010/main" xmlns="" val="6089777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22</a:t>
            </a:fld>
            <a:endParaRPr lang="en-US"/>
          </a:p>
        </p:txBody>
      </p:sp>
    </p:spTree>
    <p:extLst>
      <p:ext uri="{BB962C8B-B14F-4D97-AF65-F5344CB8AC3E}">
        <p14:creationId xmlns:p14="http://schemas.microsoft.com/office/powerpoint/2010/main" xmlns="" val="22463865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24</a:t>
            </a:fld>
            <a:endParaRPr lang="en-US"/>
          </a:p>
        </p:txBody>
      </p:sp>
    </p:spTree>
    <p:extLst>
      <p:ext uri="{BB962C8B-B14F-4D97-AF65-F5344CB8AC3E}">
        <p14:creationId xmlns:p14="http://schemas.microsoft.com/office/powerpoint/2010/main" xmlns="" val="33993002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25</a:t>
            </a:fld>
            <a:endParaRPr lang="en-US"/>
          </a:p>
        </p:txBody>
      </p:sp>
    </p:spTree>
    <p:extLst>
      <p:ext uri="{BB962C8B-B14F-4D97-AF65-F5344CB8AC3E}">
        <p14:creationId xmlns:p14="http://schemas.microsoft.com/office/powerpoint/2010/main" xmlns="" val="36543681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26</a:t>
            </a:fld>
            <a:endParaRPr lang="en-US"/>
          </a:p>
        </p:txBody>
      </p:sp>
    </p:spTree>
    <p:extLst>
      <p:ext uri="{BB962C8B-B14F-4D97-AF65-F5344CB8AC3E}">
        <p14:creationId xmlns:p14="http://schemas.microsoft.com/office/powerpoint/2010/main" xmlns="" val="4186481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27</a:t>
            </a:fld>
            <a:endParaRPr lang="en-US"/>
          </a:p>
        </p:txBody>
      </p:sp>
    </p:spTree>
    <p:extLst>
      <p:ext uri="{BB962C8B-B14F-4D97-AF65-F5344CB8AC3E}">
        <p14:creationId xmlns:p14="http://schemas.microsoft.com/office/powerpoint/2010/main" xmlns="" val="13989320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28</a:t>
            </a:fld>
            <a:endParaRPr lang="en-US"/>
          </a:p>
        </p:txBody>
      </p:sp>
    </p:spTree>
    <p:extLst>
      <p:ext uri="{BB962C8B-B14F-4D97-AF65-F5344CB8AC3E}">
        <p14:creationId xmlns:p14="http://schemas.microsoft.com/office/powerpoint/2010/main" xmlns="" val="42280833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29</a:t>
            </a:fld>
            <a:endParaRPr lang="en-US"/>
          </a:p>
        </p:txBody>
      </p:sp>
    </p:spTree>
    <p:extLst>
      <p:ext uri="{BB962C8B-B14F-4D97-AF65-F5344CB8AC3E}">
        <p14:creationId xmlns:p14="http://schemas.microsoft.com/office/powerpoint/2010/main" xmlns="" val="26509275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30</a:t>
            </a:fld>
            <a:endParaRPr lang="en-US"/>
          </a:p>
        </p:txBody>
      </p:sp>
    </p:spTree>
    <p:extLst>
      <p:ext uri="{BB962C8B-B14F-4D97-AF65-F5344CB8AC3E}">
        <p14:creationId xmlns:p14="http://schemas.microsoft.com/office/powerpoint/2010/main" xmlns="" val="34929788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31</a:t>
            </a:fld>
            <a:endParaRPr lang="en-US"/>
          </a:p>
        </p:txBody>
      </p:sp>
    </p:spTree>
    <p:extLst>
      <p:ext uri="{BB962C8B-B14F-4D97-AF65-F5344CB8AC3E}">
        <p14:creationId xmlns:p14="http://schemas.microsoft.com/office/powerpoint/2010/main" xmlns="" val="27964297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lgn="r" rtl="1">
              <a:buAutoNum type="arabicPeriod"/>
            </a:pPr>
            <a:endParaRPr lang="en-US" dirty="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4</a:t>
            </a:fld>
            <a:endParaRPr lang="en-US"/>
          </a:p>
        </p:txBody>
      </p:sp>
    </p:spTree>
    <p:extLst>
      <p:ext uri="{BB962C8B-B14F-4D97-AF65-F5344CB8AC3E}">
        <p14:creationId xmlns:p14="http://schemas.microsoft.com/office/powerpoint/2010/main" xmlns="" val="19993577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32</a:t>
            </a:fld>
            <a:endParaRPr lang="en-US"/>
          </a:p>
        </p:txBody>
      </p:sp>
    </p:spTree>
    <p:extLst>
      <p:ext uri="{BB962C8B-B14F-4D97-AF65-F5344CB8AC3E}">
        <p14:creationId xmlns:p14="http://schemas.microsoft.com/office/powerpoint/2010/main" xmlns="" val="19354398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33</a:t>
            </a:fld>
            <a:endParaRPr lang="en-US"/>
          </a:p>
        </p:txBody>
      </p:sp>
    </p:spTree>
    <p:extLst>
      <p:ext uri="{BB962C8B-B14F-4D97-AF65-F5344CB8AC3E}">
        <p14:creationId xmlns:p14="http://schemas.microsoft.com/office/powerpoint/2010/main" xmlns="" val="15017753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34</a:t>
            </a:fld>
            <a:endParaRPr lang="en-US"/>
          </a:p>
        </p:txBody>
      </p:sp>
    </p:spTree>
    <p:extLst>
      <p:ext uri="{BB962C8B-B14F-4D97-AF65-F5344CB8AC3E}">
        <p14:creationId xmlns:p14="http://schemas.microsoft.com/office/powerpoint/2010/main" xmlns="" val="39518808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35</a:t>
            </a:fld>
            <a:endParaRPr lang="en-US"/>
          </a:p>
        </p:txBody>
      </p:sp>
    </p:spTree>
    <p:extLst>
      <p:ext uri="{BB962C8B-B14F-4D97-AF65-F5344CB8AC3E}">
        <p14:creationId xmlns:p14="http://schemas.microsoft.com/office/powerpoint/2010/main" xmlns="" val="243285977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r>
              <a:rPr lang="ar-SA" baseline="0" dirty="0" smtClean="0"/>
              <a:t> </a:t>
            </a:r>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36</a:t>
            </a:fld>
            <a:endParaRPr lang="en-US"/>
          </a:p>
        </p:txBody>
      </p:sp>
    </p:spTree>
    <p:extLst>
      <p:ext uri="{BB962C8B-B14F-4D97-AF65-F5344CB8AC3E}">
        <p14:creationId xmlns:p14="http://schemas.microsoft.com/office/powerpoint/2010/main" xmlns="" val="174830257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37</a:t>
            </a:fld>
            <a:endParaRPr lang="en-US"/>
          </a:p>
        </p:txBody>
      </p:sp>
    </p:spTree>
    <p:extLst>
      <p:ext uri="{BB962C8B-B14F-4D97-AF65-F5344CB8AC3E}">
        <p14:creationId xmlns:p14="http://schemas.microsoft.com/office/powerpoint/2010/main" xmlns="" val="35656851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38</a:t>
            </a:fld>
            <a:endParaRPr lang="en-US"/>
          </a:p>
        </p:txBody>
      </p:sp>
    </p:spTree>
    <p:extLst>
      <p:ext uri="{BB962C8B-B14F-4D97-AF65-F5344CB8AC3E}">
        <p14:creationId xmlns:p14="http://schemas.microsoft.com/office/powerpoint/2010/main" xmlns="" val="75170957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smtClean="0">
              <a:cs typeface="Arial" pitchFamily="34" charset="0"/>
            </a:endParaRPr>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39</a:t>
            </a:fld>
            <a:endParaRPr lang="en-US"/>
          </a:p>
        </p:txBody>
      </p:sp>
    </p:spTree>
    <p:extLst>
      <p:ext uri="{BB962C8B-B14F-4D97-AF65-F5344CB8AC3E}">
        <p14:creationId xmlns:p14="http://schemas.microsoft.com/office/powerpoint/2010/main" xmlns="" val="75170957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40</a:t>
            </a:fld>
            <a:endParaRPr lang="en-US"/>
          </a:p>
        </p:txBody>
      </p:sp>
    </p:spTree>
    <p:extLst>
      <p:ext uri="{BB962C8B-B14F-4D97-AF65-F5344CB8AC3E}">
        <p14:creationId xmlns:p14="http://schemas.microsoft.com/office/powerpoint/2010/main" xmlns="" val="7517095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41</a:t>
            </a:fld>
            <a:endParaRPr lang="en-US"/>
          </a:p>
        </p:txBody>
      </p:sp>
    </p:spTree>
    <p:extLst>
      <p:ext uri="{BB962C8B-B14F-4D97-AF65-F5344CB8AC3E}">
        <p14:creationId xmlns:p14="http://schemas.microsoft.com/office/powerpoint/2010/main" xmlns="" val="7517095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5</a:t>
            </a:fld>
            <a:endParaRPr lang="en-US"/>
          </a:p>
        </p:txBody>
      </p:sp>
    </p:spTree>
    <p:extLst>
      <p:ext uri="{BB962C8B-B14F-4D97-AF65-F5344CB8AC3E}">
        <p14:creationId xmlns:p14="http://schemas.microsoft.com/office/powerpoint/2010/main" xmlns="" val="199935773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42</a:t>
            </a:fld>
            <a:endParaRPr lang="en-US"/>
          </a:p>
        </p:txBody>
      </p:sp>
    </p:spTree>
    <p:extLst>
      <p:ext uri="{BB962C8B-B14F-4D97-AF65-F5344CB8AC3E}">
        <p14:creationId xmlns:p14="http://schemas.microsoft.com/office/powerpoint/2010/main" xmlns="" val="75170957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baseline="0" dirty="0" smtClean="0"/>
          </a:p>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43</a:t>
            </a:fld>
            <a:endParaRPr lang="en-US"/>
          </a:p>
        </p:txBody>
      </p:sp>
    </p:spTree>
    <p:extLst>
      <p:ext uri="{BB962C8B-B14F-4D97-AF65-F5344CB8AC3E}">
        <p14:creationId xmlns:p14="http://schemas.microsoft.com/office/powerpoint/2010/main" xmlns="" val="75170957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en-US" baseline="0" dirty="0" smtClean="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44</a:t>
            </a:fld>
            <a:endParaRPr lang="en-US"/>
          </a:p>
        </p:txBody>
      </p:sp>
    </p:spTree>
    <p:extLst>
      <p:ext uri="{BB962C8B-B14F-4D97-AF65-F5344CB8AC3E}">
        <p14:creationId xmlns:p14="http://schemas.microsoft.com/office/powerpoint/2010/main" xmlns="" val="22815111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ar-SA" dirty="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45</a:t>
            </a:fld>
            <a:endParaRPr lang="en-US"/>
          </a:p>
        </p:txBody>
      </p:sp>
    </p:spTree>
    <p:extLst>
      <p:ext uri="{BB962C8B-B14F-4D97-AF65-F5344CB8AC3E}">
        <p14:creationId xmlns:p14="http://schemas.microsoft.com/office/powerpoint/2010/main" xmlns="" val="355629648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en-US" baseline="0" dirty="0" smtClean="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46</a:t>
            </a:fld>
            <a:endParaRPr lang="en-US"/>
          </a:p>
        </p:txBody>
      </p:sp>
    </p:spTree>
    <p:extLst>
      <p:ext uri="{BB962C8B-B14F-4D97-AF65-F5344CB8AC3E}">
        <p14:creationId xmlns:p14="http://schemas.microsoft.com/office/powerpoint/2010/main" xmlns="" val="9404994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47</a:t>
            </a:fld>
            <a:endParaRPr lang="en-US"/>
          </a:p>
        </p:txBody>
      </p:sp>
    </p:spTree>
    <p:extLst>
      <p:ext uri="{BB962C8B-B14F-4D97-AF65-F5344CB8AC3E}">
        <p14:creationId xmlns:p14="http://schemas.microsoft.com/office/powerpoint/2010/main" xmlns="" val="220317282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48</a:t>
            </a:fld>
            <a:endParaRPr lang="en-US"/>
          </a:p>
        </p:txBody>
      </p:sp>
    </p:spTree>
    <p:extLst>
      <p:ext uri="{BB962C8B-B14F-4D97-AF65-F5344CB8AC3E}">
        <p14:creationId xmlns:p14="http://schemas.microsoft.com/office/powerpoint/2010/main" xmlns="" val="324232077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49</a:t>
            </a:fld>
            <a:endParaRPr lang="en-US"/>
          </a:p>
        </p:txBody>
      </p:sp>
    </p:spTree>
    <p:extLst>
      <p:ext uri="{BB962C8B-B14F-4D97-AF65-F5344CB8AC3E}">
        <p14:creationId xmlns:p14="http://schemas.microsoft.com/office/powerpoint/2010/main" xmlns="" val="236093075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50</a:t>
            </a:fld>
            <a:endParaRPr lang="en-US"/>
          </a:p>
        </p:txBody>
      </p:sp>
    </p:spTree>
    <p:extLst>
      <p:ext uri="{BB962C8B-B14F-4D97-AF65-F5344CB8AC3E}">
        <p14:creationId xmlns:p14="http://schemas.microsoft.com/office/powerpoint/2010/main" xmlns="" val="5829246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51</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6</a:t>
            </a:fld>
            <a:endParaRPr lang="en-US"/>
          </a:p>
        </p:txBody>
      </p:sp>
    </p:spTree>
    <p:extLst>
      <p:ext uri="{BB962C8B-B14F-4D97-AF65-F5344CB8AC3E}">
        <p14:creationId xmlns:p14="http://schemas.microsoft.com/office/powerpoint/2010/main" xmlns="" val="199935773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52</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53</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54</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55</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56</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57</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58</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59</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60</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61</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7</a:t>
            </a:fld>
            <a:endParaRPr lang="en-US"/>
          </a:p>
        </p:txBody>
      </p:sp>
    </p:spTree>
    <p:extLst>
      <p:ext uri="{BB962C8B-B14F-4D97-AF65-F5344CB8AC3E}">
        <p14:creationId xmlns:p14="http://schemas.microsoft.com/office/powerpoint/2010/main" xmlns="" val="199935773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62</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63</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baseline="0" dirty="0" smtClean="0"/>
          </a:p>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64</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65</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66</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67</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68</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69</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smtClean="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70</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71</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8</a:t>
            </a:fld>
            <a:endParaRPr lang="en-US"/>
          </a:p>
        </p:txBody>
      </p:sp>
    </p:spTree>
    <p:extLst>
      <p:ext uri="{BB962C8B-B14F-4D97-AF65-F5344CB8AC3E}">
        <p14:creationId xmlns:p14="http://schemas.microsoft.com/office/powerpoint/2010/main" xmlns="" val="199935773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baseline="0" dirty="0" smtClean="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72</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73</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74</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baseline="0" dirty="0" smtClean="0">
              <a:cs typeface="Arial" pitchFamily="34" charset="0"/>
            </a:endParaRPr>
          </a:p>
          <a:p>
            <a:pPr algn="r" rtl="1"/>
            <a:endParaRPr lang="ar-SA" baseline="0" dirty="0" smtClean="0">
              <a:cs typeface="Arial" pitchFamily="34" charset="0"/>
            </a:endParaRPr>
          </a:p>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75</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76</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77</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78</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79</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80</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81</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9</a:t>
            </a:fld>
            <a:endParaRPr lang="en-US"/>
          </a:p>
        </p:txBody>
      </p:sp>
    </p:spTree>
    <p:extLst>
      <p:ext uri="{BB962C8B-B14F-4D97-AF65-F5344CB8AC3E}">
        <p14:creationId xmlns:p14="http://schemas.microsoft.com/office/powerpoint/2010/main" xmlns="" val="199935773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82</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83</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84</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85</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86</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87</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88</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89</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90</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91</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pPr>
              <a:defRPr/>
            </a:pPr>
            <a:fld id="{3DAADA17-2483-4889-B59F-1BBCA3C30F9E}" type="slidenum">
              <a:rPr lang="ar-SA" smtClean="0"/>
              <a:pPr>
                <a:defRPr/>
              </a:pPr>
              <a:t>10</a:t>
            </a:fld>
            <a:endParaRPr lang="en-US"/>
          </a:p>
        </p:txBody>
      </p:sp>
    </p:spTree>
    <p:extLst>
      <p:ext uri="{BB962C8B-B14F-4D97-AF65-F5344CB8AC3E}">
        <p14:creationId xmlns:p14="http://schemas.microsoft.com/office/powerpoint/2010/main" xmlns="" val="1999357734"/>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92</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93</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94</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95</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96</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97</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0" fontAlgn="base" latinLnBrk="0" hangingPunct="0">
              <a:lnSpc>
                <a:spcPct val="100000"/>
              </a:lnSpc>
              <a:spcBef>
                <a:spcPct val="30000"/>
              </a:spcBef>
              <a:spcAft>
                <a:spcPct val="0"/>
              </a:spcAft>
              <a:buClrTx/>
              <a:buSzTx/>
              <a:buFontTx/>
              <a:buNone/>
              <a:tabLst/>
              <a:defRPr/>
            </a:pPr>
            <a:endParaRPr lang="ar-SA" baseline="0" dirty="0" smtClean="0"/>
          </a:p>
          <a:p>
            <a:pPr algn="r" rtl="1"/>
            <a:endParaRPr lang="ar-SA" baseline="0" dirty="0" smtClean="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98</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99</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100</a:t>
            </a:fld>
            <a:endParaRPr lang="en-US"/>
          </a:p>
        </p:txBody>
      </p:sp>
    </p:spTree>
    <p:extLst>
      <p:ext uri="{BB962C8B-B14F-4D97-AF65-F5344CB8AC3E}">
        <p14:creationId xmlns:p14="http://schemas.microsoft.com/office/powerpoint/2010/main" xmlns="" val="2596790499"/>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101</a:t>
            </a:fld>
            <a:endParaRPr lang="en-US"/>
          </a:p>
        </p:txBody>
      </p:sp>
    </p:spTree>
    <p:extLst>
      <p:ext uri="{BB962C8B-B14F-4D97-AF65-F5344CB8AC3E}">
        <p14:creationId xmlns:p14="http://schemas.microsoft.com/office/powerpoint/2010/main" xmlns="" val="2596790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5"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6"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Slide Number Placeholder 5"/>
          <p:cNvSpPr>
            <a:spLocks noGrp="1"/>
          </p:cNvSpPr>
          <p:nvPr>
            <p:ph type="sldNum" sz="quarter" idx="10"/>
          </p:nvPr>
        </p:nvSpPr>
        <p:spPr>
          <a:xfrm>
            <a:off x="4927600" y="6356350"/>
            <a:ext cx="482600" cy="365125"/>
          </a:xfrm>
        </p:spPr>
        <p:txBody>
          <a:bodyPr/>
          <a:lstStyle>
            <a:lvl1pPr>
              <a:defRPr/>
            </a:lvl1pPr>
          </a:lstStyle>
          <a:p>
            <a:pPr>
              <a:defRPr/>
            </a:pPr>
            <a:fld id="{5B26AE43-3E08-4616-98C4-136B1E9FD18E}" type="slidenum">
              <a:rPr lang="ar-SA" smtClean="0"/>
              <a:pPr>
                <a:defRPr/>
              </a:pPr>
              <a:t>‹#›</a:t>
            </a:fld>
            <a:endParaRPr lang="en-US"/>
          </a:p>
        </p:txBody>
      </p:sp>
      <p:sp>
        <p:nvSpPr>
          <p:cNvPr id="8" name="TextBox 6"/>
          <p:cNvSpPr txBox="1"/>
          <p:nvPr userDrawn="1"/>
        </p:nvSpPr>
        <p:spPr>
          <a:xfrm>
            <a:off x="5029200" y="4724400"/>
            <a:ext cx="1533525" cy="369888"/>
          </a:xfrm>
          <a:prstGeom prst="rect">
            <a:avLst/>
          </a:prstGeom>
          <a:noFill/>
        </p:spPr>
        <p:txBody>
          <a:bodyPr wrap="none" rtlCol="1">
            <a:spAutoFit/>
          </a:bodyPr>
          <a:lstStyle/>
          <a:p>
            <a:pPr>
              <a:defRPr/>
            </a:pPr>
            <a:r>
              <a:rPr lang="ar-SA" b="1" dirty="0">
                <a:solidFill>
                  <a:schemeClr val="bg1"/>
                </a:solidFill>
              </a:rPr>
              <a:t>د. خالد سعيد خليل</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p:spPr>
        <p:txBody>
          <a:bodyPr/>
          <a:lstStyle>
            <a:lvl1pPr>
              <a:defRPr/>
            </a:lvl1pPr>
          </a:lstStyle>
          <a:p>
            <a:pPr>
              <a:defRPr/>
            </a:pPr>
            <a:fld id="{61CCD6AD-061D-46E4-AE3F-FBD5C686293F}" type="slidenum">
              <a:rPr lang="ar-SA"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p:spPr>
        <p:txBody>
          <a:bodyPr/>
          <a:lstStyle>
            <a:lvl1pPr>
              <a:defRPr/>
            </a:lvl1pPr>
          </a:lstStyle>
          <a:p>
            <a:pPr>
              <a:defRPr/>
            </a:pPr>
            <a:fld id="{3522CE3D-7C42-4041-A569-8159773A4A57}" type="slidenum">
              <a:rPr lang="ar-SA"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Rectangle 9"/>
          <p:cNvSpPr/>
          <p:nvPr/>
        </p:nvSpPr>
        <p:spPr>
          <a:xfrm>
            <a:off x="0" y="2133600"/>
            <a:ext cx="2667000" cy="1447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6" name="TextBox 6"/>
          <p:cNvSpPr txBox="1"/>
          <p:nvPr userDrawn="1"/>
        </p:nvSpPr>
        <p:spPr>
          <a:xfrm>
            <a:off x="5029200" y="4724400"/>
            <a:ext cx="1533525" cy="369888"/>
          </a:xfrm>
          <a:prstGeom prst="rect">
            <a:avLst/>
          </a:prstGeom>
          <a:noFill/>
        </p:spPr>
        <p:txBody>
          <a:bodyPr wrap="none" rtlCol="1">
            <a:spAutoFit/>
          </a:bodyPr>
          <a:lstStyle/>
          <a:p>
            <a:pPr>
              <a:defRPr/>
            </a:pPr>
            <a:r>
              <a:rPr lang="ar-SA" b="1" dirty="0">
                <a:solidFill>
                  <a:schemeClr val="bg1"/>
                </a:solidFill>
              </a:rPr>
              <a:t>د. خالد سعيد خليل</a:t>
            </a:r>
          </a:p>
        </p:txBody>
      </p:sp>
      <p:sp>
        <p:nvSpPr>
          <p:cNvPr id="2" name="Title 1"/>
          <p:cNvSpPr>
            <a:spLocks noGrp="1"/>
          </p:cNvSpPr>
          <p:nvPr>
            <p:ph type="ctrTitle"/>
          </p:nvPr>
        </p:nvSpPr>
        <p:spPr>
          <a:xfrm>
            <a:off x="742950" y="2130426"/>
            <a:ext cx="8420100" cy="1470025"/>
          </a:xfrm>
        </p:spPr>
        <p:txBody>
          <a:bodyPr/>
          <a:lstStyle>
            <a:lvl1pPr algn="ctr" rtl="1">
              <a:defRPr>
                <a:solidFill>
                  <a:schemeClr val="accent1">
                    <a:lumMod val="75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rtl="1">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Slide Number Placeholder 5"/>
          <p:cNvSpPr>
            <a:spLocks noGrp="1"/>
          </p:cNvSpPr>
          <p:nvPr>
            <p:ph type="sldNum" sz="quarter" idx="10"/>
          </p:nvPr>
        </p:nvSpPr>
        <p:spPr>
          <a:xfrm>
            <a:off x="2185988" y="6356350"/>
            <a:ext cx="482600" cy="365125"/>
          </a:xfrm>
        </p:spPr>
        <p:txBody>
          <a:bodyPr/>
          <a:lstStyle>
            <a:lvl1pPr>
              <a:defRPr/>
            </a:lvl1pPr>
          </a:lstStyle>
          <a:p>
            <a:pPr>
              <a:defRPr/>
            </a:pPr>
            <a:fld id="{5B26AE43-3E08-4616-98C4-136B1E9FD18E}" type="slidenum">
              <a:rPr lang="ar-SA"/>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a:xfrm>
            <a:off x="457200" y="152400"/>
            <a:ext cx="8915400" cy="1143000"/>
          </a:xfrm>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8" name="Slide Number Placeholder 6"/>
          <p:cNvSpPr>
            <a:spLocks noGrp="1"/>
          </p:cNvSpPr>
          <p:nvPr>
            <p:ph type="sldNum" sz="quarter" idx="14"/>
          </p:nvPr>
        </p:nvSpPr>
        <p:spPr/>
        <p:txBody>
          <a:bodyPr/>
          <a:lstStyle>
            <a:lvl1pPr>
              <a:defRPr/>
            </a:lvl1pPr>
          </a:lstStyle>
          <a:p>
            <a:pPr>
              <a:defRPr/>
            </a:pPr>
            <a:fld id="{643C7BCF-B514-4FDA-BD5D-B01C5F4DF2F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7" name="Rectangle 6"/>
          <p:cNvSpPr/>
          <p:nvPr/>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8" name="Rectangle 7"/>
          <p:cNvSpPr/>
          <p:nvPr/>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6"/>
          <p:cNvSpPr/>
          <p:nvPr/>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11"/>
          <p:cNvCxnSpPr/>
          <p:nvPr userDrawn="1"/>
        </p:nvCxnSpPr>
        <p:spPr>
          <a:xfrm>
            <a:off x="152400" y="1371600"/>
            <a:ext cx="9559925"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2"/>
          <p:cNvSpPr/>
          <p:nvPr/>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p:spPr>
        <p:txBody>
          <a:bodyPr/>
          <a:lstStyle>
            <a:lvl1pPr>
              <a:defRPr/>
            </a:lvl1pPr>
          </a:lstStyle>
          <a:p>
            <a:pPr>
              <a:defRPr/>
            </a:pPr>
            <a:fld id="{BAAF7CB2-BE03-4402-9FD0-12AA0632DEEA}" type="slidenum">
              <a:rPr lang="ar-SA"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p:spPr>
        <p:txBody>
          <a:bodyPr/>
          <a:lstStyle>
            <a:lvl1pPr>
              <a:defRPr/>
            </a:lvl1pPr>
          </a:lstStyle>
          <a:p>
            <a:pPr>
              <a:defRPr/>
            </a:pPr>
            <a:fld id="{17F0268F-3024-4A02-9424-3C9CE2A9FDE0}" type="slidenum">
              <a:rPr lang="ar-SA"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27"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029" name="Group 7"/>
          <p:cNvGrpSpPr>
            <a:grpSpLocks/>
          </p:cNvGrpSpPr>
          <p:nvPr/>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037" name="Picture 2" descr="http://kfu.files.googlepages.com/newKFUlogo.jpg"/>
            <p:cNvPicPr>
              <a:picLocks noChangeAspect="1" noChangeArrowheads="1"/>
            </p:cNvPicPr>
            <p:nvPr/>
          </p:nvPicPr>
          <p:blipFill>
            <a:blip r:embed="rId15"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algn="ctr" rtl="0">
              <a:defRPr sz="1200" dirty="0">
                <a:solidFill>
                  <a:schemeClr val="bg1"/>
                </a:solidFill>
                <a:latin typeface="Calibri" pitchFamily="34" charset="0"/>
                <a:cs typeface="Arial" charset="0"/>
              </a:defRPr>
            </a:lvl1pPr>
          </a:lstStyle>
          <a:p>
            <a:pPr>
              <a:defRPr/>
            </a:pPr>
            <a:fld id="{144F2310-6C32-4E4F-9F42-D767CBBD31B0}" type="slidenum">
              <a:rPr lang="ar-SA" smtClean="0"/>
              <a:pPr>
                <a:defRPr/>
              </a:pPr>
              <a:t>‹#›</a:t>
            </a:fld>
            <a:endParaRPr lang="en-US"/>
          </a:p>
        </p:txBody>
      </p:sp>
      <p:sp>
        <p:nvSpPr>
          <p:cNvPr id="16" name="Rectangle 15"/>
          <p:cNvSpPr/>
          <p:nvPr/>
        </p:nvSpPr>
        <p:spPr>
          <a:xfrm>
            <a:off x="6477000" y="6519863"/>
            <a:ext cx="1928813"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King Faisal University</a:t>
            </a:r>
          </a:p>
        </p:txBody>
      </p:sp>
      <p:sp>
        <p:nvSpPr>
          <p:cNvPr id="17" name="Rectangle 16"/>
          <p:cNvSpPr/>
          <p:nvPr/>
        </p:nvSpPr>
        <p:spPr>
          <a:xfrm>
            <a:off x="6745288" y="6291263"/>
            <a:ext cx="1408112" cy="338137"/>
          </a:xfrm>
          <a:prstGeom prst="rect">
            <a:avLst/>
          </a:prstGeom>
        </p:spPr>
        <p:txBody>
          <a:bodyPr wrap="none">
            <a:spAutoFit/>
          </a:bodyPr>
          <a:lstStyle/>
          <a:p>
            <a:pPr algn="ctr" rtl="1" fontAlgn="auto">
              <a:spcBef>
                <a:spcPts val="0"/>
              </a:spcBef>
              <a:spcAft>
                <a:spcPts val="0"/>
              </a:spcAft>
              <a:defRPr/>
            </a:pPr>
            <a:r>
              <a:rPr lang="ar-SA" sz="1600" b="1" dirty="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033" name="Picture 17" descr="logo EDE.png"/>
          <p:cNvPicPr>
            <a:picLocks noChangeAspect="1"/>
          </p:cNvPicPr>
          <p:nvPr/>
        </p:nvPicPr>
        <p:blipFill>
          <a:blip r:embed="rId16" cstate="print"/>
          <a:srcRect/>
          <a:stretch>
            <a:fillRect/>
          </a:stretch>
        </p:blipFill>
        <p:spPr bwMode="auto">
          <a:xfrm>
            <a:off x="304800" y="5791200"/>
            <a:ext cx="838200" cy="938213"/>
          </a:xfrm>
          <a:prstGeom prst="rect">
            <a:avLst/>
          </a:prstGeom>
          <a:noFill/>
          <a:ln w="9525">
            <a:noFill/>
            <a:miter lim="800000"/>
            <a:headEnd/>
            <a:tailEnd/>
          </a:ln>
        </p:spPr>
      </p:pic>
      <p:sp>
        <p:nvSpPr>
          <p:cNvPr id="19" name="Rectangle 18"/>
          <p:cNvSpPr/>
          <p:nvPr/>
        </p:nvSpPr>
        <p:spPr>
          <a:xfrm>
            <a:off x="914400" y="6581775"/>
            <a:ext cx="3116263" cy="276225"/>
          </a:xfrm>
          <a:prstGeom prst="rect">
            <a:avLst/>
          </a:prstGeom>
        </p:spPr>
        <p:txBody>
          <a:bodyPr wrap="none">
            <a:spAutoFit/>
          </a:bodyPr>
          <a:lstStyle/>
          <a:p>
            <a:pPr algn="l" rtl="0" fontAlgn="auto">
              <a:spcBef>
                <a:spcPts val="0"/>
              </a:spcBef>
              <a:spcAft>
                <a:spcPts val="0"/>
              </a:spcAft>
              <a:defRPr/>
            </a:pPr>
            <a:r>
              <a:rPr lang="en-US" sz="1200" dirty="0">
                <a:solidFill>
                  <a:schemeClr val="bg1"/>
                </a:solidFill>
                <a:latin typeface="+mn-lt"/>
                <a:cs typeface="+mn-cs"/>
              </a:rPr>
              <a:t>Deanship of E-Learning and Distance Education</a:t>
            </a:r>
          </a:p>
        </p:txBody>
      </p:sp>
      <p:sp>
        <p:nvSpPr>
          <p:cNvPr id="20" name="Rectangle 19"/>
          <p:cNvSpPr/>
          <p:nvPr/>
        </p:nvSpPr>
        <p:spPr>
          <a:xfrm>
            <a:off x="1182688" y="6291263"/>
            <a:ext cx="2795958" cy="338554"/>
          </a:xfrm>
          <a:prstGeom prst="rect">
            <a:avLst/>
          </a:prstGeom>
        </p:spPr>
        <p:txBody>
          <a:bodyPr wrap="none">
            <a:spAutoFit/>
          </a:bodyPr>
          <a:lstStyle/>
          <a:p>
            <a:pPr algn="ctr" rtl="1" fontAlgn="auto">
              <a:spcBef>
                <a:spcPts val="0"/>
              </a:spcBef>
              <a:spcAft>
                <a:spcPts val="0"/>
              </a:spcAft>
              <a:defRPr/>
            </a:pPr>
            <a:r>
              <a:rPr lang="ar-SA" sz="1600" b="1" dirty="0">
                <a:solidFill>
                  <a:schemeClr val="bg1"/>
                </a:solidFill>
                <a:latin typeface="+mn-lt"/>
                <a:cs typeface="+mn-cs"/>
              </a:rPr>
              <a:t>عمادة </a:t>
            </a:r>
            <a:r>
              <a:rPr lang="ar-SA" sz="1600" b="1" dirty="0" smtClean="0">
                <a:solidFill>
                  <a:schemeClr val="bg1"/>
                </a:solidFill>
                <a:latin typeface="+mn-lt"/>
                <a:cs typeface="+mn-cs"/>
              </a:rPr>
              <a:t>التعلم الإلكتروني والتعليم </a:t>
            </a:r>
            <a:r>
              <a:rPr lang="ar-SA" sz="1600" b="1" dirty="0">
                <a:solidFill>
                  <a:schemeClr val="bg1"/>
                </a:solidFill>
                <a:latin typeface="+mn-lt"/>
                <a:cs typeface="+mn-cs"/>
              </a:rPr>
              <a:t>عن بعد</a:t>
            </a:r>
            <a:endParaRPr lang="en-US" sz="1600" b="1" dirty="0">
              <a:solidFill>
                <a:schemeClr val="bg1"/>
              </a:solidFill>
              <a:latin typeface="+mn-lt"/>
              <a:cs typeface="+mn-cs"/>
            </a:endParaRPr>
          </a:p>
        </p:txBody>
      </p:sp>
      <p:sp>
        <p:nvSpPr>
          <p:cNvPr id="14" name="Rectangle 13"/>
          <p:cNvSpPr/>
          <p:nvPr/>
        </p:nvSpPr>
        <p:spPr>
          <a:xfrm>
            <a:off x="8312984" y="6578367"/>
            <a:ext cx="1659429" cy="338554"/>
          </a:xfrm>
          <a:prstGeom prst="rect">
            <a:avLst/>
          </a:prstGeom>
        </p:spPr>
        <p:txBody>
          <a:bodyPr wrap="none">
            <a:spAutoFit/>
          </a:bodyPr>
          <a:lstStyle/>
          <a:p>
            <a:pPr algn="ctr" rtl="1" fontAlgn="auto">
              <a:spcBef>
                <a:spcPts val="0"/>
              </a:spcBef>
              <a:spcAft>
                <a:spcPts val="0"/>
              </a:spcAft>
              <a:defRPr/>
            </a:pPr>
            <a:r>
              <a:rPr lang="ar-SA" sz="1600" b="1" dirty="0" smtClean="0">
                <a:solidFill>
                  <a:schemeClr val="bg1"/>
                </a:solidFill>
                <a:latin typeface="+mn-lt"/>
                <a:cs typeface="+mn-cs"/>
              </a:rPr>
              <a:t>د/ أحمد</a:t>
            </a:r>
            <a:r>
              <a:rPr lang="ar-SA" sz="1600" b="1" baseline="0" dirty="0" smtClean="0">
                <a:solidFill>
                  <a:schemeClr val="bg1"/>
                </a:solidFill>
                <a:latin typeface="+mn-lt"/>
                <a:cs typeface="+mn-cs"/>
              </a:rPr>
              <a:t> محمد الشريف</a:t>
            </a:r>
            <a:endParaRPr lang="en-US" sz="1600" b="1" dirty="0">
              <a:solidFill>
                <a:schemeClr val="bg1"/>
              </a:solidFill>
              <a:latin typeface="+mn-lt"/>
              <a:cs typeface="+mn-cs"/>
            </a:endParaRPr>
          </a:p>
        </p:txBody>
      </p:sp>
      <p:sp>
        <p:nvSpPr>
          <p:cNvPr id="21"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2" name="Rectangle 21"/>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23" name="Straight Connector 11"/>
          <p:cNvCxnSpPr/>
          <p:nvPr/>
        </p:nvCxnSpPr>
        <p:spPr>
          <a:xfrm>
            <a:off x="152400" y="1371600"/>
            <a:ext cx="9559925" cy="0"/>
          </a:xfrm>
          <a:prstGeom prst="line">
            <a:avLst/>
          </a:prstGeom>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 id="2147483861" r:id="rId12"/>
    <p:sldLayoutId id="2147483863" r:id="rId13"/>
  </p:sldLayoutIdLst>
  <p:hf hdr="0" ftr="0" dt="0"/>
  <p:txStyles>
    <p:titleStyle>
      <a:lvl1pPr algn="r" rtl="0" eaLnBrk="1" fontAlgn="base" hangingPunct="1">
        <a:spcBef>
          <a:spcPct val="0"/>
        </a:spcBef>
        <a:spcAft>
          <a:spcPct val="0"/>
        </a:spcAft>
        <a:defRPr sz="4400" kern="1200">
          <a:solidFill>
            <a:srgbClr val="376092"/>
          </a:solidFill>
          <a:latin typeface="+mj-lt"/>
          <a:ea typeface="+mj-ea"/>
          <a:cs typeface="Arial" charset="0"/>
        </a:defRPr>
      </a:lvl1pPr>
      <a:lvl2pPr algn="r" rtl="0" eaLnBrk="1" fontAlgn="base" hangingPunct="1">
        <a:spcBef>
          <a:spcPct val="0"/>
        </a:spcBef>
        <a:spcAft>
          <a:spcPct val="0"/>
        </a:spcAft>
        <a:defRPr sz="4400">
          <a:solidFill>
            <a:srgbClr val="376092"/>
          </a:solidFill>
          <a:latin typeface="Calibri" pitchFamily="34" charset="0"/>
          <a:cs typeface="Arial" charset="0"/>
        </a:defRPr>
      </a:lvl2pPr>
      <a:lvl3pPr algn="r" rtl="0" eaLnBrk="1" fontAlgn="base" hangingPunct="1">
        <a:spcBef>
          <a:spcPct val="0"/>
        </a:spcBef>
        <a:spcAft>
          <a:spcPct val="0"/>
        </a:spcAft>
        <a:defRPr sz="4400">
          <a:solidFill>
            <a:srgbClr val="376092"/>
          </a:solidFill>
          <a:latin typeface="Calibri" pitchFamily="34" charset="0"/>
          <a:cs typeface="Arial" charset="0"/>
        </a:defRPr>
      </a:lvl3pPr>
      <a:lvl4pPr algn="r" rtl="0" eaLnBrk="1" fontAlgn="base" hangingPunct="1">
        <a:spcBef>
          <a:spcPct val="0"/>
        </a:spcBef>
        <a:spcAft>
          <a:spcPct val="0"/>
        </a:spcAft>
        <a:defRPr sz="4400">
          <a:solidFill>
            <a:srgbClr val="376092"/>
          </a:solidFill>
          <a:latin typeface="Calibri" pitchFamily="34" charset="0"/>
          <a:cs typeface="Arial" charset="0"/>
        </a:defRPr>
      </a:lvl4pPr>
      <a:lvl5pPr algn="r" rtl="0" eaLnBrk="1" fontAlgn="base" hangingPunct="1">
        <a:spcBef>
          <a:spcPct val="0"/>
        </a:spcBef>
        <a:spcAft>
          <a:spcPct val="0"/>
        </a:spcAft>
        <a:defRPr sz="4400">
          <a:solidFill>
            <a:srgbClr val="376092"/>
          </a:solidFill>
          <a:latin typeface="Calibri" pitchFamily="34" charset="0"/>
          <a:cs typeface="Arial" charset="0"/>
        </a:defRPr>
      </a:lvl5pPr>
      <a:lvl6pPr marL="457200" algn="r" rtl="0" eaLnBrk="1" fontAlgn="base" hangingPunct="1">
        <a:spcBef>
          <a:spcPct val="0"/>
        </a:spcBef>
        <a:spcAft>
          <a:spcPct val="0"/>
        </a:spcAft>
        <a:defRPr sz="4400">
          <a:solidFill>
            <a:srgbClr val="376092"/>
          </a:solidFill>
          <a:latin typeface="Calibri" pitchFamily="34" charset="0"/>
          <a:cs typeface="Arial" charset="0"/>
        </a:defRPr>
      </a:lvl6pPr>
      <a:lvl7pPr marL="914400" algn="r" rtl="0" eaLnBrk="1" fontAlgn="base" hangingPunct="1">
        <a:spcBef>
          <a:spcPct val="0"/>
        </a:spcBef>
        <a:spcAft>
          <a:spcPct val="0"/>
        </a:spcAft>
        <a:defRPr sz="4400">
          <a:solidFill>
            <a:srgbClr val="376092"/>
          </a:solidFill>
          <a:latin typeface="Calibri" pitchFamily="34" charset="0"/>
          <a:cs typeface="Arial" charset="0"/>
        </a:defRPr>
      </a:lvl7pPr>
      <a:lvl8pPr marL="1371600" algn="r" rtl="0" eaLnBrk="1" fontAlgn="base" hangingPunct="1">
        <a:spcBef>
          <a:spcPct val="0"/>
        </a:spcBef>
        <a:spcAft>
          <a:spcPct val="0"/>
        </a:spcAft>
        <a:defRPr sz="4400">
          <a:solidFill>
            <a:srgbClr val="376092"/>
          </a:solidFill>
          <a:latin typeface="Calibri" pitchFamily="34" charset="0"/>
          <a:cs typeface="Arial" charset="0"/>
        </a:defRPr>
      </a:lvl8pPr>
      <a:lvl9pPr marL="1828800" algn="r" rtl="0" eaLnBrk="1" fontAlgn="base" hangingPunct="1">
        <a:spcBef>
          <a:spcPct val="0"/>
        </a:spcBef>
        <a:spcAft>
          <a:spcPct val="0"/>
        </a:spcAft>
        <a:defRPr sz="4400">
          <a:solidFill>
            <a:srgbClr val="376092"/>
          </a:solidFill>
          <a:latin typeface="Calibri" pitchFamily="34" charset="0"/>
          <a:cs typeface="Arial" charset="0"/>
        </a:defRPr>
      </a:lvl9pPr>
    </p:titleStyle>
    <p:bodyStyle>
      <a:lvl1pPr marL="342900" indent="-342900" algn="r" rtl="0" eaLnBrk="1" fontAlgn="base" hangingPunct="1">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1" fontAlgn="base" hangingPunct="1">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1" fontAlgn="base" hangingPunct="1">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1" fontAlgn="base" hangingPunct="1">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1" fontAlgn="base" hangingPunct="1">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ctrTitle"/>
          </p:nvPr>
        </p:nvSpPr>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6148" name="Slide Number Placeholder 3"/>
          <p:cNvSpPr>
            <a:spLocks noGrp="1"/>
          </p:cNvSpPr>
          <p:nvPr>
            <p:ph type="sldNum" sz="quarter" idx="10"/>
          </p:nvPr>
        </p:nvSpPr>
        <p:spPr bwMode="auto">
          <a:noFill/>
          <a:ln>
            <a:miter lim="800000"/>
            <a:headEnd/>
            <a:tailEnd/>
          </a:ln>
        </p:spPr>
        <p:txBody>
          <a:bodyPr/>
          <a:lstStyle/>
          <a:p>
            <a:fld id="{F32DF563-6BF1-4649-A788-EFDF8B1035AC}"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151" name="Subtitle 2"/>
          <p:cNvSpPr txBox="1">
            <a:spLocks/>
          </p:cNvSpPr>
          <p:nvPr/>
        </p:nvSpPr>
        <p:spPr bwMode="auto">
          <a:xfrm>
            <a:off x="5562600" y="4648200"/>
            <a:ext cx="4006850" cy="1066800"/>
          </a:xfrm>
          <a:prstGeom prst="rect">
            <a:avLst/>
          </a:prstGeom>
          <a:noFill/>
          <a:ln w="9525">
            <a:noFill/>
            <a:miter lim="800000"/>
            <a:headEnd/>
            <a:tailEnd/>
          </a:ln>
        </p:spPr>
        <p:txBody>
          <a:bodyPr/>
          <a:lstStyle/>
          <a:p>
            <a:pPr algn="ctr" rtl="0">
              <a:spcBef>
                <a:spcPct val="20000"/>
              </a:spcBef>
              <a:buFont typeface="Arial" pitchFamily="34" charset="0"/>
              <a:buNone/>
            </a:pPr>
            <a:r>
              <a:rPr lang="ar-EG" sz="2800" b="1">
                <a:solidFill>
                  <a:srgbClr val="898989"/>
                </a:solidFill>
                <a:latin typeface="Calibri" pitchFamily="34" charset="0"/>
              </a:rPr>
              <a:t>نظام التعليم المطور للانتساب</a:t>
            </a:r>
            <a:endParaRPr lang="en-US" sz="2800" b="1">
              <a:solidFill>
                <a:srgbClr val="898989"/>
              </a:solidFill>
              <a:latin typeface="Calibri" pitchFamily="34" charset="0"/>
            </a:endParaRPr>
          </a:p>
          <a:p>
            <a:pPr algn="ctr" rtl="0">
              <a:spcBef>
                <a:spcPct val="20000"/>
              </a:spcBef>
              <a:buFont typeface="Arial" pitchFamily="34" charset="0"/>
              <a:buNone/>
            </a:pPr>
            <a:r>
              <a:rPr lang="ar-EG" sz="2600">
                <a:solidFill>
                  <a:srgbClr val="898989"/>
                </a:solidFill>
                <a:latin typeface="Calibri" pitchFamily="34" charset="0"/>
              </a:rPr>
              <a:t>كلية</a:t>
            </a:r>
            <a:r>
              <a:rPr lang="ar-SA" sz="2600">
                <a:solidFill>
                  <a:srgbClr val="898989"/>
                </a:solidFill>
                <a:latin typeface="Calibri" pitchFamily="34" charset="0"/>
              </a:rPr>
              <a:t> إدارة الأعمال</a:t>
            </a:r>
          </a:p>
          <a:p>
            <a:pPr algn="ctr" rtl="0">
              <a:spcBef>
                <a:spcPct val="20000"/>
              </a:spcBef>
              <a:buFont typeface="Arial" pitchFamily="34" charset="0"/>
              <a:buNone/>
            </a:pPr>
            <a:r>
              <a:rPr lang="ar-EG" sz="2600">
                <a:solidFill>
                  <a:srgbClr val="898989"/>
                </a:solidFill>
                <a:latin typeface="Calibri" pitchFamily="34" charset="0"/>
              </a:rPr>
              <a:t>قسم</a:t>
            </a:r>
            <a:r>
              <a:rPr lang="ar-SA" sz="2600">
                <a:solidFill>
                  <a:srgbClr val="898989"/>
                </a:solidFill>
                <a:latin typeface="Calibri" pitchFamily="34" charset="0"/>
              </a:rPr>
              <a:t> نظم المعلومات الإدارية</a:t>
            </a:r>
            <a:endParaRPr lang="en-US" sz="2600">
              <a:solidFill>
                <a:srgbClr val="898989"/>
              </a:solidFill>
              <a:latin typeface="Calibri" pitchFamily="34" charset="0"/>
            </a:endParaRPr>
          </a:p>
        </p:txBody>
      </p:sp>
      <p:grpSp>
        <p:nvGrpSpPr>
          <p:cNvPr id="6152" name="Group 7"/>
          <p:cNvGrpSpPr>
            <a:grpSpLocks/>
          </p:cNvGrpSpPr>
          <p:nvPr/>
        </p:nvGrpSpPr>
        <p:grpSpPr bwMode="auto">
          <a:xfrm>
            <a:off x="6494463" y="1981200"/>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6157"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1" name="Freeform 10"/>
          <p:cNvSpPr/>
          <p:nvPr/>
        </p:nvSpPr>
        <p:spPr>
          <a:xfrm>
            <a:off x="0" y="2667000"/>
            <a:ext cx="6091238" cy="14478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6154" name="Title 1"/>
          <p:cNvSpPr txBox="1">
            <a:spLocks/>
          </p:cNvSpPr>
          <p:nvPr/>
        </p:nvSpPr>
        <p:spPr bwMode="auto">
          <a:xfrm>
            <a:off x="457200" y="2819400"/>
            <a:ext cx="5105400" cy="1546225"/>
          </a:xfrm>
          <a:prstGeom prst="rect">
            <a:avLst/>
          </a:prstGeom>
          <a:noFill/>
          <a:ln w="9525">
            <a:noFill/>
            <a:miter lim="800000"/>
            <a:headEnd/>
            <a:tailEnd/>
          </a:ln>
        </p:spPr>
        <p:txBody>
          <a:bodyPr anchor="ctr"/>
          <a:lstStyle/>
          <a:p>
            <a:pPr algn="l">
              <a:lnSpc>
                <a:spcPct val="80000"/>
              </a:lnSpc>
            </a:pPr>
            <a:r>
              <a:rPr lang="ar-SA" sz="3700" b="1" dirty="0" smtClean="0">
                <a:solidFill>
                  <a:srgbClr val="376092"/>
                </a:solidFill>
                <a:latin typeface="AYM Wadiy S_U normal."/>
                <a:cs typeface="Times New Roman" pitchFamily="18" charset="0"/>
              </a:rPr>
              <a:t>النظم المتكاملة للمؤسسات </a:t>
            </a:r>
          </a:p>
          <a:p>
            <a:pPr algn="l">
              <a:lnSpc>
                <a:spcPct val="80000"/>
              </a:lnSpc>
            </a:pPr>
            <a:r>
              <a:rPr lang="ar-SA" sz="2600" b="1" dirty="0" smtClean="0">
                <a:solidFill>
                  <a:srgbClr val="7F7F7F"/>
                </a:solidFill>
                <a:latin typeface="Calibri" pitchFamily="34" charset="0"/>
                <a:cs typeface="Times New Roman" pitchFamily="18" charset="0"/>
              </a:rPr>
              <a:t>د</a:t>
            </a:r>
            <a:r>
              <a:rPr lang="ar-SA" sz="2600" b="1" dirty="0">
                <a:solidFill>
                  <a:srgbClr val="7F7F7F"/>
                </a:solidFill>
                <a:latin typeface="Calibri" pitchFamily="34" charset="0"/>
                <a:cs typeface="Times New Roman" pitchFamily="18" charset="0"/>
              </a:rPr>
              <a:t>. أحمد محمد الشريف</a:t>
            </a:r>
            <a:endParaRPr lang="en-US" sz="2600" b="1" dirty="0">
              <a:solidFill>
                <a:srgbClr val="7F7F7F"/>
              </a:solidFill>
              <a:latin typeface="Calibri" pitchFamily="34" charset="0"/>
            </a:endParaRPr>
          </a:p>
        </p:txBody>
      </p:sp>
      <p:sp>
        <p:nvSpPr>
          <p:cNvPr id="6155" name="Slide Number Placeholder 10"/>
          <p:cNvSpPr txBox="1">
            <a:spLocks/>
          </p:cNvSpPr>
          <p:nvPr/>
        </p:nvSpPr>
        <p:spPr bwMode="auto">
          <a:xfrm>
            <a:off x="381000" y="6405563"/>
            <a:ext cx="2311400" cy="365125"/>
          </a:xfrm>
          <a:prstGeom prst="rect">
            <a:avLst/>
          </a:prstGeom>
          <a:noFill/>
          <a:ln w="9525">
            <a:noFill/>
            <a:miter lim="800000"/>
            <a:headEnd/>
            <a:tailEnd/>
          </a:ln>
        </p:spPr>
        <p:txBody>
          <a:bodyPr anchor="ctr"/>
          <a:lstStyle/>
          <a:p>
            <a:pPr rtl="0"/>
            <a:fld id="{D3AFDE04-9E13-4098-9D71-DE8B5A55B69D}"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76200"/>
            <a:ext cx="9906000" cy="1143000"/>
          </a:xfrm>
        </p:spPr>
        <p:txBody>
          <a:bodyPr/>
          <a:lstStyle/>
          <a:p>
            <a:pPr algn="ctr"/>
            <a:r>
              <a:rPr lang="ar-SA" dirty="0" smtClean="0">
                <a:latin typeface="Calibri" pitchFamily="34" charset="0"/>
                <a:cs typeface="Arabic Transparent" pitchFamily="2" charset="-78"/>
              </a:rPr>
              <a:t>عوائق  </a:t>
            </a:r>
            <a:r>
              <a:rPr lang="ar-SA" dirty="0">
                <a:latin typeface="Calibri" pitchFamily="34" charset="0"/>
                <a:cs typeface="Arabic Transparent" pitchFamily="2" charset="-78"/>
              </a:rPr>
              <a:t>نظم التخطيط الشامل لموارد </a:t>
            </a:r>
            <a:r>
              <a:rPr lang="ar-SA" dirty="0" smtClean="0">
                <a:latin typeface="Calibri" pitchFamily="34" charset="0"/>
                <a:cs typeface="Arabic Transparent" pitchFamily="2" charset="-78"/>
              </a:rPr>
              <a:t>المؤسسات</a:t>
            </a:r>
            <a:br>
              <a:rPr lang="ar-SA" dirty="0" smtClean="0">
                <a:latin typeface="Calibri" pitchFamily="34" charset="0"/>
                <a:cs typeface="Arabic Transparent" pitchFamily="2" charset="-78"/>
              </a:rPr>
            </a:br>
            <a:r>
              <a:rPr lang="ar-SA" dirty="0" smtClean="0">
                <a:latin typeface="Calibri" pitchFamily="34" charset="0"/>
                <a:cs typeface="Arabic Transparent" pitchFamily="2" charset="-78"/>
              </a:rPr>
              <a:t>  </a:t>
            </a:r>
            <a:r>
              <a:rPr lang="en-US" dirty="0"/>
              <a:t>System Limitations of an ERP System</a:t>
            </a:r>
            <a:endParaRPr lang="en-US" dirty="0">
              <a:latin typeface="Calibri" pitchFamily="34" charset="0"/>
              <a:cs typeface="Arabic Transparent" pitchFamily="2" charset="-78"/>
            </a:endParaRPr>
          </a:p>
        </p:txBody>
      </p:sp>
      <p:sp>
        <p:nvSpPr>
          <p:cNvPr id="2" name="Content Placeholder 1"/>
          <p:cNvSpPr>
            <a:spLocks noGrp="1"/>
          </p:cNvSpPr>
          <p:nvPr>
            <p:ph idx="1"/>
          </p:nvPr>
        </p:nvSpPr>
        <p:spPr/>
        <p:txBody>
          <a:bodyPr/>
          <a:lstStyle/>
          <a:p>
            <a:pPr marL="457200" indent="-457200" rtl="1">
              <a:buFont typeface="Wingdings" pitchFamily="2" charset="2"/>
              <a:buChar char="ü"/>
            </a:pPr>
            <a:r>
              <a:rPr lang="ar-SA" dirty="0" smtClean="0"/>
              <a:t>تعتبر عمليات  تنفيذ  وتخصيص و صيانة </a:t>
            </a:r>
            <a:r>
              <a:rPr lang="ar-SA" dirty="0" smtClean="0">
                <a:latin typeface="Calibri" pitchFamily="34" charset="0"/>
                <a:cs typeface="Arabic Transparent" pitchFamily="2" charset="-78"/>
              </a:rPr>
              <a:t>نظم </a:t>
            </a:r>
            <a:r>
              <a:rPr lang="ar-SA" dirty="0">
                <a:latin typeface="Calibri" pitchFamily="34" charset="0"/>
                <a:cs typeface="Arabic Transparent" pitchFamily="2" charset="-78"/>
              </a:rPr>
              <a:t>التخطيط الشامل لموارد </a:t>
            </a:r>
            <a:r>
              <a:rPr lang="ar-SA" dirty="0" smtClean="0">
                <a:latin typeface="Calibri" pitchFamily="34" charset="0"/>
                <a:cs typeface="Arabic Transparent" pitchFamily="2" charset="-78"/>
              </a:rPr>
              <a:t>المؤسسات  أكبر تعقيدا من نظيراتها بالنسبة للنظم المستقلة مما يتطلب موظفين متخصصين في تقنية المعلومات بالإضافة الى معدات وشبكات عالية الأداء.</a:t>
            </a:r>
          </a:p>
          <a:p>
            <a:pPr marL="457200" indent="-457200" rtl="1">
              <a:buFont typeface="Wingdings" pitchFamily="2" charset="2"/>
              <a:buChar char="ü"/>
            </a:pPr>
            <a:r>
              <a:rPr lang="ar-SA" dirty="0" smtClean="0">
                <a:latin typeface="Calibri" pitchFamily="34" charset="0"/>
                <a:cs typeface="Arabic Transparent" pitchFamily="2" charset="-78"/>
              </a:rPr>
              <a:t>عملية توحيد المعدات والبرمجيات </a:t>
            </a:r>
            <a:r>
              <a:rPr lang="en-US" dirty="0" smtClean="0">
                <a:latin typeface="Calibri" pitchFamily="34" charset="0"/>
                <a:cs typeface="Arabic Transparent" pitchFamily="2" charset="-78"/>
              </a:rPr>
              <a:t>Consolidation </a:t>
            </a:r>
            <a:r>
              <a:rPr lang="ar-SA" dirty="0" smtClean="0">
                <a:latin typeface="Calibri" pitchFamily="34" charset="0"/>
                <a:cs typeface="Arabic Transparent" pitchFamily="2" charset="-78"/>
              </a:rPr>
              <a:t>  والموارد البشرية  بطيئة وصعبة المنال</a:t>
            </a:r>
          </a:p>
          <a:p>
            <a:pPr marL="457200" indent="-457200" rtl="1">
              <a:buFont typeface="Wingdings" pitchFamily="2" charset="2"/>
              <a:buChar char="ü"/>
            </a:pPr>
            <a:r>
              <a:rPr lang="ar-SA" dirty="0" smtClean="0">
                <a:latin typeface="Calibri" pitchFamily="34" charset="0"/>
                <a:cs typeface="Arabic Transparent" pitchFamily="2" charset="-78"/>
              </a:rPr>
              <a:t>عملية تحويل وترحيل البينات من النظام القديم الى نظام جديد تكون عادة صعبة ومعقدة</a:t>
            </a: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10</a:t>
            </a:fld>
            <a:endParaRPr lang="en-US" smtClean="0">
              <a:cs typeface="Arial" pitchFamily="34" charset="0"/>
            </a:endParaRPr>
          </a:p>
        </p:txBody>
      </p:sp>
    </p:spTree>
    <p:extLst>
      <p:ext uri="{BB962C8B-B14F-4D97-AF65-F5344CB8AC3E}">
        <p14:creationId xmlns:p14="http://schemas.microsoft.com/office/powerpoint/2010/main" xmlns="" val="2085142819"/>
      </p:ext>
    </p:extLst>
  </p:cSld>
  <p:clrMapOvr>
    <a:masterClrMapping/>
  </p:clrMapOvr>
  <p:transition>
    <p:dissolve/>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تطور ادارة علاقات العملاء</a:t>
            </a:r>
            <a:endParaRPr lang="en-US" dirty="0"/>
          </a:p>
        </p:txBody>
      </p:sp>
      <p:sp>
        <p:nvSpPr>
          <p:cNvPr id="9" name="Text Placeholder 5"/>
          <p:cNvSpPr>
            <a:spLocks noGrp="1"/>
          </p:cNvSpPr>
          <p:nvPr>
            <p:ph idx="1"/>
          </p:nvPr>
        </p:nvSpPr>
        <p:spPr>
          <a:xfrm>
            <a:off x="152400" y="1371600"/>
            <a:ext cx="9525000" cy="4648200"/>
          </a:xfrm>
        </p:spPr>
        <p:txBody>
          <a:bodyPr>
            <a:normAutofit fontScale="92500" lnSpcReduction="10000"/>
          </a:bodyPr>
          <a:lstStyle/>
          <a:p>
            <a:pPr marL="457200" indent="-457200" rtl="1">
              <a:buFont typeface="Wingdings" pitchFamily="2" charset="2"/>
              <a:buChar char="ü"/>
            </a:pPr>
            <a:r>
              <a:rPr lang="ar-SA" dirty="0" smtClean="0">
                <a:cs typeface="Arial" pitchFamily="34" charset="0"/>
              </a:rPr>
              <a:t> من سنة 1980 الى غاية 1990 بدأت الشركات باستعمال تقنية المعلومات </a:t>
            </a:r>
            <a:r>
              <a:rPr lang="ar-SA" dirty="0" err="1" smtClean="0">
                <a:cs typeface="Arial" pitchFamily="34" charset="0"/>
              </a:rPr>
              <a:t>لاتمتة</a:t>
            </a:r>
            <a:r>
              <a:rPr lang="ar-SA" dirty="0" smtClean="0">
                <a:cs typeface="Arial" pitchFamily="34" charset="0"/>
              </a:rPr>
              <a:t> عمليات العملاء باستعمال تطبيقات منفصلة تركز على العملاء</a:t>
            </a:r>
          </a:p>
          <a:p>
            <a:pPr marL="457200" indent="-457200" rtl="1">
              <a:buFont typeface="Wingdings" pitchFamily="2" charset="2"/>
              <a:buChar char="ü"/>
            </a:pPr>
            <a:r>
              <a:rPr lang="ar-SA" dirty="0" smtClean="0">
                <a:cs typeface="Arial" pitchFamily="34" charset="0"/>
              </a:rPr>
              <a:t>في اواخر التسعينات شرعت المنظمات في عملية تكامل تلك التطبيقات المنفصلة ونتيجة ذلك ما يعرف الان بإدارة علاقات العملاء  </a:t>
            </a:r>
            <a:r>
              <a:rPr lang="en-US" dirty="0" smtClean="0">
                <a:cs typeface="Arial" pitchFamily="34" charset="0"/>
              </a:rPr>
              <a:t>CRM</a:t>
            </a:r>
            <a:endParaRPr lang="ar-SA" dirty="0" smtClean="0">
              <a:cs typeface="Arial" pitchFamily="34" charset="0"/>
            </a:endParaRPr>
          </a:p>
          <a:p>
            <a:pPr marL="457200" indent="-457200" rtl="1">
              <a:buFont typeface="Wingdings" pitchFamily="2" charset="2"/>
              <a:buChar char="ü"/>
            </a:pPr>
            <a:r>
              <a:rPr lang="ar-SA" dirty="0" smtClean="0">
                <a:cs typeface="Arial" pitchFamily="34" charset="0"/>
              </a:rPr>
              <a:t>لقد بدأ التفكير في إدارة علاقات العملاء تجاوبا مع التغيرات في محيط الاسواق حيث ان مفهوم التسويق الشامل نتج عنه التسويق الجزئي المركز </a:t>
            </a:r>
            <a:r>
              <a:rPr lang="en-US" dirty="0" smtClean="0">
                <a:cs typeface="Arial" pitchFamily="34" charset="0"/>
              </a:rPr>
              <a:t> </a:t>
            </a:r>
            <a:r>
              <a:rPr lang="ar-SA" dirty="0" smtClean="0">
                <a:cs typeface="Arial" pitchFamily="34" charset="0"/>
              </a:rPr>
              <a:t> </a:t>
            </a:r>
            <a:r>
              <a:rPr lang="en-US" dirty="0" smtClean="0"/>
              <a:t>focused </a:t>
            </a:r>
            <a:r>
              <a:rPr lang="en-US" dirty="0"/>
              <a:t>segment </a:t>
            </a:r>
            <a:r>
              <a:rPr lang="en-US" dirty="0" smtClean="0"/>
              <a:t>marketing</a:t>
            </a:r>
            <a:r>
              <a:rPr lang="ar-SA" dirty="0" smtClean="0"/>
              <a:t>  </a:t>
            </a:r>
          </a:p>
          <a:p>
            <a:pPr marL="457200" indent="-457200" rtl="1">
              <a:buFont typeface="Wingdings" pitchFamily="2" charset="2"/>
              <a:buChar char="ü"/>
            </a:pPr>
            <a:r>
              <a:rPr lang="ar-SA" dirty="0" smtClean="0">
                <a:cs typeface="Arial" pitchFamily="34" charset="0"/>
              </a:rPr>
              <a:t>حققت الشركات تقدما ملحوظا في ميدان التسويق الجزئي باستعمال التكنولوجيات الجديدة التي تمكن من جمع بيانات المستهلك </a:t>
            </a:r>
            <a:endParaRPr lang="ar-SA" dirty="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100</a:t>
            </a:fld>
            <a:endParaRPr lang="en-US" smtClean="0">
              <a:cs typeface="Arial" pitchFamily="34" charset="0"/>
            </a:endParaRPr>
          </a:p>
        </p:txBody>
      </p:sp>
    </p:spTree>
    <p:extLst>
      <p:ext uri="{BB962C8B-B14F-4D97-AF65-F5344CB8AC3E}">
        <p14:creationId xmlns:p14="http://schemas.microsoft.com/office/powerpoint/2010/main" xmlns="" val="1359511576"/>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fr-FR" dirty="0" smtClean="0"/>
              <a:t>  </a:t>
            </a:r>
            <a:r>
              <a:rPr lang="ar-SA" dirty="0" smtClean="0"/>
              <a:t>في الوقت الحالي</a:t>
            </a:r>
            <a:r>
              <a:rPr lang="fr-FR" dirty="0" smtClean="0"/>
              <a:t> </a:t>
            </a:r>
            <a:r>
              <a:rPr lang="ar-SA" dirty="0" smtClean="0"/>
              <a:t> ادارة </a:t>
            </a:r>
            <a:r>
              <a:rPr lang="ar-SA" dirty="0" smtClean="0">
                <a:cs typeface="Arial" pitchFamily="34" charset="0"/>
              </a:rPr>
              <a:t>سلسلة التموين </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marL="457200" indent="-457200" rtl="1">
              <a:buFont typeface="Wingdings" pitchFamily="2" charset="2"/>
              <a:buChar char="ü"/>
            </a:pPr>
            <a:r>
              <a:rPr lang="ar-SA" dirty="0" smtClean="0">
                <a:cs typeface="Arial" pitchFamily="34" charset="0"/>
              </a:rPr>
              <a:t> تجبر العولمة والتواصل من كل مكان وفي كل وقت الشركات على اعادة تقييم كيفية تسليم القيمة الى العملاء</a:t>
            </a:r>
          </a:p>
          <a:p>
            <a:pPr marL="457200" indent="-457200" rtl="1">
              <a:buFont typeface="Wingdings" pitchFamily="2" charset="2"/>
              <a:buChar char="ü"/>
            </a:pPr>
            <a:r>
              <a:rPr lang="ar-SA" dirty="0" smtClean="0">
                <a:cs typeface="Arial" pitchFamily="34" charset="0"/>
              </a:rPr>
              <a:t>حاليا تسلم الشركات الكبيرة والصغيرة منتجات متشابهة  بأسعار منخفضة ومرفقة بخيارات كثيرة وهذا بفضل العولمة</a:t>
            </a:r>
          </a:p>
          <a:p>
            <a:pPr marL="457200" indent="-457200" rtl="1">
              <a:buFont typeface="Wingdings" pitchFamily="2" charset="2"/>
              <a:buChar char="ü"/>
            </a:pPr>
            <a:r>
              <a:rPr lang="ar-SA" dirty="0" smtClean="0">
                <a:cs typeface="Arial" pitchFamily="34" charset="0"/>
              </a:rPr>
              <a:t>لكي تضمن الشركات نجاحها في هذا المحيط التنافسي يجب عليها تسليم منتجات ذات جودة عالية وفريدة بالإضافة الى توفير تجارب ديناميكية للعميل حسب احتياجاته</a:t>
            </a:r>
            <a:endParaRPr lang="ar-SA" dirty="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101</a:t>
            </a:fld>
            <a:endParaRPr lang="en-US" smtClean="0">
              <a:cs typeface="Arial" pitchFamily="34" charset="0"/>
            </a:endParaRPr>
          </a:p>
        </p:txBody>
      </p:sp>
    </p:spTree>
    <p:extLst>
      <p:ext uri="{BB962C8B-B14F-4D97-AF65-F5344CB8AC3E}">
        <p14:creationId xmlns:p14="http://schemas.microsoft.com/office/powerpoint/2010/main" xmlns="" val="130590209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انماط ادارة </a:t>
            </a:r>
            <a:r>
              <a:rPr lang="ar-SA" dirty="0" smtClean="0">
                <a:cs typeface="Arial" pitchFamily="34" charset="0"/>
              </a:rPr>
              <a:t>سلسلة التموين </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marL="457200" indent="-457200" rtl="1">
              <a:buFont typeface="Wingdings" pitchFamily="2" charset="2"/>
              <a:buChar char="ü"/>
            </a:pPr>
            <a:r>
              <a:rPr lang="ar-SA" dirty="0" smtClean="0">
                <a:cs typeface="Arial" pitchFamily="34" charset="0"/>
              </a:rPr>
              <a:t> ادارة سلسلة التموين التشغيلية </a:t>
            </a:r>
          </a:p>
          <a:p>
            <a:pPr marL="457200" indent="-457200" rtl="1">
              <a:buFontTx/>
              <a:buChar char="-"/>
            </a:pPr>
            <a:r>
              <a:rPr lang="ar-SA" dirty="0" smtClean="0">
                <a:cs typeface="Arial" pitchFamily="34" charset="0"/>
              </a:rPr>
              <a:t>توفر الدعم ما قبل وما بعد البيع والتسويق وعمليات خدمة العملاء</a:t>
            </a:r>
          </a:p>
          <a:p>
            <a:pPr marL="457200" indent="-457200" rtl="1">
              <a:buFont typeface="Wingdings" pitchFamily="2" charset="2"/>
              <a:buChar char="ü"/>
            </a:pPr>
            <a:r>
              <a:rPr lang="ar-SA" dirty="0" smtClean="0">
                <a:cs typeface="Arial" pitchFamily="34" charset="0"/>
              </a:rPr>
              <a:t>ادارة سلسلة التموين التحليلية :</a:t>
            </a:r>
          </a:p>
          <a:p>
            <a:pPr marL="457200" indent="-457200" rtl="1">
              <a:buFontTx/>
              <a:buChar char="-"/>
            </a:pPr>
            <a:r>
              <a:rPr lang="ar-SA" dirty="0" smtClean="0">
                <a:cs typeface="Arial" pitchFamily="34" charset="0"/>
              </a:rPr>
              <a:t>توفر ادوات جمع وتحليل البيانات التي تم جمعها خلال الفترة التشغيلية </a:t>
            </a:r>
          </a:p>
          <a:p>
            <a:pPr marL="0" indent="0" rtl="1"/>
            <a:r>
              <a:rPr lang="ar-SA" dirty="0" smtClean="0">
                <a:cs typeface="Arial" pitchFamily="34" charset="0"/>
              </a:rPr>
              <a:t>وذلك للمساعدة لأنشاء علاقات افضل وتجارب مع العملاء والمستخدمين النهائيين</a:t>
            </a:r>
          </a:p>
          <a:p>
            <a:pPr marL="457200" indent="-457200" rtl="1">
              <a:buFont typeface="Wingdings" pitchFamily="2" charset="2"/>
              <a:buChar char="ü"/>
            </a:pPr>
            <a:r>
              <a:rPr lang="ar-SA" dirty="0" smtClean="0">
                <a:cs typeface="Arial" pitchFamily="34" charset="0"/>
              </a:rPr>
              <a:t>ادارة سلسلة التموين التعاونية</a:t>
            </a:r>
          </a:p>
          <a:p>
            <a:pPr marL="0" indent="0" rtl="1"/>
            <a:r>
              <a:rPr lang="ar-SA" dirty="0" smtClean="0">
                <a:cs typeface="Arial" pitchFamily="34" charset="0"/>
              </a:rPr>
              <a:t>- تتعامل مع نقط التفاعل ما بين المنظمة و العميل</a:t>
            </a:r>
          </a:p>
          <a:p>
            <a:pPr marL="0" indent="0" rtl="1"/>
            <a:endParaRPr lang="ar-SA" dirty="0" smtClean="0">
              <a:cs typeface="Arial" pitchFamily="34" charset="0"/>
            </a:endParaRPr>
          </a:p>
          <a:p>
            <a:pPr marL="0" indent="0" rtl="1"/>
            <a:endParaRPr lang="ar-SA" dirty="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102</a:t>
            </a:fld>
            <a:endParaRPr lang="en-US" smtClean="0">
              <a:cs typeface="Arial" pitchFamily="34" charset="0"/>
            </a:endParaRPr>
          </a:p>
        </p:txBody>
      </p:sp>
    </p:spTree>
    <p:extLst>
      <p:ext uri="{BB962C8B-B14F-4D97-AF65-F5344CB8AC3E}">
        <p14:creationId xmlns:p14="http://schemas.microsoft.com/office/powerpoint/2010/main" xmlns="" val="2396417498"/>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328568E0-5893-4E52-8555-1DEE66EC7C2E}" type="slidenum">
              <a:rPr lang="ar-SA" smtClean="0">
                <a:cs typeface="Arial" pitchFamily="34" charset="0"/>
              </a:rPr>
              <a:pPr/>
              <a:t>103</a:t>
            </a:fld>
            <a:endParaRPr lang="en-US" smtClean="0">
              <a:cs typeface="Arial" pitchFamily="34" charset="0"/>
            </a:endParaRPr>
          </a:p>
        </p:txBody>
      </p:sp>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38916" name="Group 5"/>
          <p:cNvGrpSpPr>
            <a:grpSpLocks/>
          </p:cNvGrpSpPr>
          <p:nvPr/>
        </p:nvGrpSpPr>
        <p:grpSpPr bwMode="auto">
          <a:xfrm>
            <a:off x="5181600" y="1981200"/>
            <a:ext cx="2600325" cy="2524125"/>
            <a:chOff x="5210750" y="1066800"/>
            <a:chExt cx="2976900" cy="3130677"/>
          </a:xfrm>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38920"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38917" name="Rectangle 8"/>
          <p:cNvSpPr>
            <a:spLocks noChangeArrowheads="1"/>
          </p:cNvSpPr>
          <p:nvPr/>
        </p:nvSpPr>
        <p:spPr bwMode="auto">
          <a:xfrm>
            <a:off x="2362200" y="3352800"/>
            <a:ext cx="2819400" cy="1200150"/>
          </a:xfrm>
          <a:prstGeom prst="rect">
            <a:avLst/>
          </a:prstGeom>
          <a:noFill/>
          <a:ln w="9525">
            <a:noFill/>
            <a:miter lim="800000"/>
            <a:headEnd/>
            <a:tailEnd/>
          </a:ln>
        </p:spPr>
        <p:txBody>
          <a:bodyPr>
            <a:spAutoFit/>
          </a:bodyPr>
          <a:lstStyle/>
          <a:p>
            <a:pPr algn="l" rtl="0"/>
            <a:r>
              <a:rPr lang="ar-EG" sz="7200">
                <a:solidFill>
                  <a:schemeClr val="bg1"/>
                </a:solidFill>
                <a:latin typeface="Calibri" pitchFamily="34" charset="0"/>
              </a:rPr>
              <a:t>بحمد الله</a:t>
            </a:r>
            <a:endParaRPr lang="en-US" sz="7200">
              <a:solidFill>
                <a:schemeClr val="bg1"/>
              </a:solidFill>
              <a:latin typeface="Calibri" pitchFamily="34" charset="0"/>
            </a:endParaRPr>
          </a:p>
        </p:txBody>
      </p:sp>
      <p:sp>
        <p:nvSpPr>
          <p:cNvPr id="38918" name="Freeform 6"/>
          <p:cNvSpPr>
            <a:spLocks noEditPoints="1"/>
          </p:cNvSpPr>
          <p:nvPr/>
        </p:nvSpPr>
        <p:spPr bwMode="auto">
          <a:xfrm>
            <a:off x="23622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w="9525">
            <a:no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76200"/>
            <a:ext cx="9906000" cy="1143000"/>
          </a:xfrm>
        </p:spPr>
        <p:txBody>
          <a:bodyPr/>
          <a:lstStyle/>
          <a:p>
            <a:pPr algn="ctr"/>
            <a:r>
              <a:rPr lang="ar-SA" dirty="0" smtClean="0">
                <a:latin typeface="Calibri" pitchFamily="34" charset="0"/>
                <a:cs typeface="Arabic Transparent" pitchFamily="2" charset="-78"/>
              </a:rPr>
              <a:t>الفوائد التجارية نظم </a:t>
            </a:r>
            <a:r>
              <a:rPr lang="ar-SA" dirty="0">
                <a:latin typeface="Calibri" pitchFamily="34" charset="0"/>
                <a:cs typeface="Arabic Transparent" pitchFamily="2" charset="-78"/>
              </a:rPr>
              <a:t>التخطيط الشامل لموارد </a:t>
            </a:r>
            <a:r>
              <a:rPr lang="ar-SA" dirty="0" smtClean="0">
                <a:latin typeface="Calibri" pitchFamily="34" charset="0"/>
                <a:cs typeface="Arabic Transparent" pitchFamily="2" charset="-78"/>
              </a:rPr>
              <a:t>المؤسسات</a:t>
            </a:r>
            <a:br>
              <a:rPr lang="ar-SA" dirty="0" smtClean="0">
                <a:latin typeface="Calibri" pitchFamily="34" charset="0"/>
                <a:cs typeface="Arabic Transparent" pitchFamily="2" charset="-78"/>
              </a:rPr>
            </a:br>
            <a:r>
              <a:rPr lang="ar-SA" dirty="0" smtClean="0">
                <a:latin typeface="Calibri" pitchFamily="34" charset="0"/>
                <a:cs typeface="Arabic Transparent" pitchFamily="2" charset="-78"/>
              </a:rPr>
              <a:t>  </a:t>
            </a:r>
            <a:r>
              <a:rPr lang="en-US" dirty="0"/>
              <a:t>Business Benefits of an ERP System</a:t>
            </a:r>
            <a:endParaRPr lang="en-US" dirty="0">
              <a:latin typeface="Calibri" pitchFamily="34" charset="0"/>
              <a:cs typeface="Arabic Transparent" pitchFamily="2" charset="-78"/>
            </a:endParaRPr>
          </a:p>
        </p:txBody>
      </p:sp>
      <p:sp>
        <p:nvSpPr>
          <p:cNvPr id="2" name="Content Placeholder 1"/>
          <p:cNvSpPr>
            <a:spLocks noGrp="1"/>
          </p:cNvSpPr>
          <p:nvPr>
            <p:ph idx="1"/>
          </p:nvPr>
        </p:nvSpPr>
        <p:spPr>
          <a:xfrm>
            <a:off x="228600" y="1600200"/>
            <a:ext cx="9182100" cy="4525963"/>
          </a:xfrm>
        </p:spPr>
        <p:txBody>
          <a:bodyPr/>
          <a:lstStyle/>
          <a:p>
            <a:pPr marL="457200" indent="-457200" rtl="1">
              <a:buFont typeface="Wingdings" pitchFamily="2" charset="2"/>
              <a:buChar char="ü"/>
            </a:pPr>
            <a:r>
              <a:rPr lang="ar-SA" sz="2800" dirty="0" smtClean="0">
                <a:latin typeface="Calibri" pitchFamily="34" charset="0"/>
                <a:cs typeface="Arabic Transparent" pitchFamily="2" charset="-78"/>
              </a:rPr>
              <a:t>زيادة في حركية أو تجاوبية  </a:t>
            </a:r>
            <a:r>
              <a:rPr lang="en-US" sz="2800" dirty="0" smtClean="0">
                <a:latin typeface="Calibri" pitchFamily="34" charset="0"/>
                <a:cs typeface="Arabic Transparent" pitchFamily="2" charset="-78"/>
              </a:rPr>
              <a:t>Agility</a:t>
            </a:r>
            <a:r>
              <a:rPr lang="ar-SA" sz="2800" dirty="0" smtClean="0">
                <a:latin typeface="Calibri" pitchFamily="34" charset="0"/>
                <a:cs typeface="Arabic Transparent" pitchFamily="2" charset="-78"/>
              </a:rPr>
              <a:t>  المنظمة  من حيث سرعة التجاوب مع التغييرات التي تطرأ في محيطها فيما يخص النمو وحصتها السوقية</a:t>
            </a:r>
          </a:p>
          <a:p>
            <a:pPr marL="457200" indent="-457200" rtl="1">
              <a:buFont typeface="Wingdings" pitchFamily="2" charset="2"/>
              <a:buChar char="ü"/>
            </a:pPr>
            <a:r>
              <a:rPr lang="ar-SA" sz="2800" dirty="0" smtClean="0">
                <a:latin typeface="Calibri" pitchFamily="34" charset="0"/>
                <a:cs typeface="Arabic Transparent" pitchFamily="2" charset="-78"/>
              </a:rPr>
              <a:t>تساعد المشاركة  في البيانات على التعاون بين الأقسام أو الوحدات</a:t>
            </a:r>
          </a:p>
          <a:p>
            <a:pPr marL="457200" indent="-457200" rtl="1">
              <a:buFont typeface="Wingdings" pitchFamily="2" charset="2"/>
              <a:buChar char="ü"/>
            </a:pPr>
            <a:r>
              <a:rPr lang="ar-SA" sz="2800" dirty="0" smtClean="0">
                <a:latin typeface="Calibri" pitchFamily="34" charset="0"/>
                <a:cs typeface="Arabic Transparent" pitchFamily="2" charset="-78"/>
              </a:rPr>
              <a:t>ربط  وتبادل المعلومات في الوقت الحقيقي مع شركاء المنظمة في سلسلة التموين يزيد في فاعليتها  </a:t>
            </a:r>
            <a:r>
              <a:rPr lang="en-US" sz="2800" dirty="0" smtClean="0">
                <a:latin typeface="Calibri" pitchFamily="34" charset="0"/>
                <a:cs typeface="Arabic Transparent" pitchFamily="2" charset="-78"/>
              </a:rPr>
              <a:t>efficiency</a:t>
            </a:r>
            <a:r>
              <a:rPr lang="ar-SA" sz="2800" dirty="0" smtClean="0">
                <a:latin typeface="Calibri" pitchFamily="34" charset="0"/>
                <a:cs typeface="Arabic Transparent" pitchFamily="2" charset="-78"/>
              </a:rPr>
              <a:t> </a:t>
            </a:r>
          </a:p>
          <a:p>
            <a:pPr marL="457200" indent="-457200" rtl="1">
              <a:buFont typeface="Wingdings" pitchFamily="2" charset="2"/>
              <a:buChar char="ü"/>
            </a:pPr>
            <a:r>
              <a:rPr lang="ar-SA" sz="2800" dirty="0" smtClean="0">
                <a:latin typeface="Calibri" pitchFamily="34" charset="0"/>
                <a:cs typeface="Arabic Transparent" pitchFamily="2" charset="-78"/>
              </a:rPr>
              <a:t>خدمة العملاء تكون أفضل بفضل التدفق السريع للمعلومات عبر مختلف الأقسام</a:t>
            </a:r>
          </a:p>
          <a:p>
            <a:pPr marL="457200" indent="-457200" rtl="1">
              <a:buFont typeface="Wingdings" pitchFamily="2" charset="2"/>
              <a:buChar char="ü"/>
            </a:pPr>
            <a:r>
              <a:rPr lang="ar-SA" sz="2800" dirty="0" smtClean="0">
                <a:latin typeface="Calibri" pitchFamily="34" charset="0"/>
                <a:cs typeface="Arabic Transparent" pitchFamily="2" charset="-78"/>
              </a:rPr>
              <a:t>تكون العمليات أكثر فاعلية بفضل إعادة هندستها </a:t>
            </a:r>
            <a:endParaRPr lang="en-US" sz="2800" dirty="0"/>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11</a:t>
            </a:fld>
            <a:endParaRPr lang="en-US" smtClean="0">
              <a:cs typeface="Arial" pitchFamily="34" charset="0"/>
            </a:endParaRPr>
          </a:p>
        </p:txBody>
      </p:sp>
    </p:spTree>
    <p:extLst>
      <p:ext uri="{BB962C8B-B14F-4D97-AF65-F5344CB8AC3E}">
        <p14:creationId xmlns:p14="http://schemas.microsoft.com/office/powerpoint/2010/main" xmlns="" val="4160246531"/>
      </p:ext>
    </p:extLst>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76200"/>
            <a:ext cx="9906000" cy="1143000"/>
          </a:xfrm>
        </p:spPr>
        <p:txBody>
          <a:bodyPr/>
          <a:lstStyle/>
          <a:p>
            <a:pPr algn="ctr" rtl="1"/>
            <a:r>
              <a:rPr lang="ar-SA" sz="3200" dirty="0" smtClean="0">
                <a:latin typeface="Calibri" pitchFamily="34" charset="0"/>
                <a:cs typeface="Arabic Transparent" pitchFamily="2" charset="-78"/>
              </a:rPr>
              <a:t> تنفيذ نظم </a:t>
            </a:r>
            <a:r>
              <a:rPr lang="ar-SA" sz="3200" dirty="0">
                <a:latin typeface="Calibri" pitchFamily="34" charset="0"/>
                <a:cs typeface="Arabic Transparent" pitchFamily="2" charset="-78"/>
              </a:rPr>
              <a:t>التخطيط الشامل لموارد </a:t>
            </a:r>
            <a:r>
              <a:rPr lang="ar-SA" sz="3200" dirty="0" smtClean="0">
                <a:latin typeface="Calibri" pitchFamily="34" charset="0"/>
                <a:cs typeface="Arabic Transparent" pitchFamily="2" charset="-78"/>
              </a:rPr>
              <a:t>المؤسسات (ادارة العمليات التجارية)</a:t>
            </a:r>
            <a:r>
              <a:rPr lang="ar-SA" sz="4000" dirty="0" smtClean="0">
                <a:latin typeface="Calibri" pitchFamily="34" charset="0"/>
                <a:cs typeface="Arabic Transparent" pitchFamily="2" charset="-78"/>
              </a:rPr>
              <a:t/>
            </a:r>
            <a:br>
              <a:rPr lang="ar-SA" sz="4000" dirty="0" smtClean="0">
                <a:latin typeface="Calibri" pitchFamily="34" charset="0"/>
                <a:cs typeface="Arabic Transparent" pitchFamily="2" charset="-78"/>
              </a:rPr>
            </a:br>
            <a:r>
              <a:rPr lang="ar-SA" sz="3200" dirty="0" smtClean="0">
                <a:latin typeface="Calibri" pitchFamily="34" charset="0"/>
                <a:cs typeface="Arabic Transparent" pitchFamily="2" charset="-78"/>
              </a:rPr>
              <a:t>  </a:t>
            </a:r>
            <a:r>
              <a:rPr lang="en-US" sz="3200" dirty="0"/>
              <a:t>ERP Implementation (Business Process Management)</a:t>
            </a:r>
            <a:endParaRPr lang="en-US" sz="3200" dirty="0">
              <a:latin typeface="Calibri" pitchFamily="34" charset="0"/>
              <a:cs typeface="Arabic Transparent" pitchFamily="2" charset="-78"/>
            </a:endParaRPr>
          </a:p>
        </p:txBody>
      </p:sp>
      <p:sp>
        <p:nvSpPr>
          <p:cNvPr id="2" name="Content Placeholder 1"/>
          <p:cNvSpPr>
            <a:spLocks noGrp="1"/>
          </p:cNvSpPr>
          <p:nvPr>
            <p:ph idx="1"/>
          </p:nvPr>
        </p:nvSpPr>
        <p:spPr>
          <a:xfrm>
            <a:off x="228600" y="1600200"/>
            <a:ext cx="9182100" cy="4525963"/>
          </a:xfrm>
        </p:spPr>
        <p:txBody>
          <a:bodyPr/>
          <a:lstStyle/>
          <a:p>
            <a:pPr marL="457200" indent="-457200" rtl="1">
              <a:buFont typeface="Wingdings" pitchFamily="2" charset="2"/>
              <a:buChar char="ü"/>
            </a:pPr>
            <a:r>
              <a:rPr lang="ar-SA" sz="2800" dirty="0" smtClean="0"/>
              <a:t>تتمثل إدارة العمليات التجارية </a:t>
            </a:r>
            <a:r>
              <a:rPr lang="en-US" sz="2800" dirty="0" smtClean="0"/>
              <a:t>    </a:t>
            </a:r>
            <a:r>
              <a:rPr lang="ar-SA" sz="2800" dirty="0" smtClean="0"/>
              <a:t>  </a:t>
            </a:r>
            <a:r>
              <a:rPr lang="en-US" sz="2800" dirty="0" smtClean="0"/>
              <a:t>BPM</a:t>
            </a:r>
            <a:r>
              <a:rPr lang="ar-SA" sz="2800" dirty="0" smtClean="0"/>
              <a:t>   في  فهم  والتحكم في إجراءات العمل (العمليات التجارية) بالإضافة الى تكوين رؤية واضحة عنها</a:t>
            </a:r>
          </a:p>
          <a:p>
            <a:pPr marL="457200" indent="-457200" rtl="1">
              <a:buFont typeface="Wingdings" pitchFamily="2" charset="2"/>
              <a:buChar char="ü"/>
            </a:pPr>
            <a:r>
              <a:rPr lang="ar-SA" sz="2800" dirty="0" smtClean="0"/>
              <a:t>تتمتع إدارة العمليات التجارية بمنهجية  يجب تطبيقها لتوثيق العمليات وفهم  استخدامها عبر المنظمة</a:t>
            </a:r>
          </a:p>
          <a:p>
            <a:pPr marL="457200" indent="-457200" rtl="1">
              <a:buFont typeface="Wingdings" pitchFamily="2" charset="2"/>
              <a:buChar char="ü"/>
            </a:pPr>
            <a:r>
              <a:rPr lang="ar-SA" sz="2800" dirty="0" smtClean="0"/>
              <a:t>تحسين العمليات  ينتج عنه :</a:t>
            </a:r>
          </a:p>
          <a:p>
            <a:pPr marL="457200" indent="-457200" rtl="1">
              <a:buFont typeface="Courier New" pitchFamily="49" charset="0"/>
              <a:buChar char="o"/>
            </a:pPr>
            <a:r>
              <a:rPr lang="ar-SA" sz="2800" dirty="0" smtClean="0"/>
              <a:t>رضا أكبر للعملاء</a:t>
            </a:r>
          </a:p>
          <a:p>
            <a:pPr marL="457200" indent="-457200" rtl="1">
              <a:buFont typeface="Courier New" pitchFamily="49" charset="0"/>
              <a:buChar char="o"/>
            </a:pPr>
            <a:r>
              <a:rPr lang="ar-SA" sz="2800" dirty="0" smtClean="0"/>
              <a:t>تقليص الكلفة</a:t>
            </a:r>
          </a:p>
          <a:p>
            <a:pPr marL="457200" indent="-457200" rtl="1">
              <a:buFont typeface="Courier New" pitchFamily="49" charset="0"/>
              <a:buChar char="o"/>
            </a:pPr>
            <a:r>
              <a:rPr lang="ar-SA" sz="2800" dirty="0" smtClean="0"/>
              <a:t>انتاجية اكبر من خلال تخصيص الموارد للنشاطات ذات القيمة المضافة الأكبر</a:t>
            </a:r>
            <a:endParaRPr lang="en-US" sz="2800" dirty="0"/>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12</a:t>
            </a:fld>
            <a:endParaRPr lang="en-US" smtClean="0">
              <a:cs typeface="Arial" pitchFamily="34" charset="0"/>
            </a:endParaRPr>
          </a:p>
        </p:txBody>
      </p:sp>
    </p:spTree>
    <p:extLst>
      <p:ext uri="{BB962C8B-B14F-4D97-AF65-F5344CB8AC3E}">
        <p14:creationId xmlns:p14="http://schemas.microsoft.com/office/powerpoint/2010/main" xmlns="" val="2684321830"/>
      </p:ext>
    </p:extLst>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76200"/>
            <a:ext cx="9906000" cy="1143000"/>
          </a:xfrm>
        </p:spPr>
        <p:txBody>
          <a:bodyPr/>
          <a:lstStyle/>
          <a:p>
            <a:pPr algn="ctr" rtl="1"/>
            <a:r>
              <a:rPr lang="ar-SA" sz="3200" dirty="0" smtClean="0">
                <a:latin typeface="Calibri" pitchFamily="34" charset="0"/>
                <a:cs typeface="Arabic Transparent" pitchFamily="2" charset="-78"/>
              </a:rPr>
              <a:t> تنفيذ نظم </a:t>
            </a:r>
            <a:r>
              <a:rPr lang="ar-SA" sz="3200" dirty="0">
                <a:latin typeface="Calibri" pitchFamily="34" charset="0"/>
                <a:cs typeface="Arabic Transparent" pitchFamily="2" charset="-78"/>
              </a:rPr>
              <a:t>التخطيط الشامل لموارد </a:t>
            </a:r>
            <a:r>
              <a:rPr lang="ar-SA" sz="3200" dirty="0" smtClean="0">
                <a:latin typeface="Calibri" pitchFamily="34" charset="0"/>
                <a:cs typeface="Arabic Transparent" pitchFamily="2" charset="-78"/>
              </a:rPr>
              <a:t>المؤسسات (دورة حياة النظام)</a:t>
            </a:r>
            <a:r>
              <a:rPr lang="ar-SA" sz="4000" dirty="0" smtClean="0">
                <a:latin typeface="Calibri" pitchFamily="34" charset="0"/>
                <a:cs typeface="Arabic Transparent" pitchFamily="2" charset="-78"/>
              </a:rPr>
              <a:t/>
            </a:r>
            <a:br>
              <a:rPr lang="ar-SA" sz="4000" dirty="0" smtClean="0">
                <a:latin typeface="Calibri" pitchFamily="34" charset="0"/>
                <a:cs typeface="Arabic Transparent" pitchFamily="2" charset="-78"/>
              </a:rPr>
            </a:br>
            <a:r>
              <a:rPr lang="ar-SA" sz="3200" dirty="0" smtClean="0">
                <a:latin typeface="Calibri" pitchFamily="34" charset="0"/>
                <a:cs typeface="Arabic Transparent" pitchFamily="2" charset="-78"/>
              </a:rPr>
              <a:t>  </a:t>
            </a:r>
            <a:r>
              <a:rPr lang="en-US" sz="3200" dirty="0"/>
              <a:t>ERP Implementation </a:t>
            </a:r>
            <a:r>
              <a:rPr lang="en-US" sz="3200" dirty="0" smtClean="0"/>
              <a:t>(</a:t>
            </a:r>
            <a:r>
              <a:rPr lang="en-US" sz="3200" dirty="0"/>
              <a:t>ERP Life Cycle</a:t>
            </a:r>
            <a:r>
              <a:rPr lang="en-US" sz="3200" dirty="0" smtClean="0"/>
              <a:t>)</a:t>
            </a:r>
            <a:endParaRPr lang="en-US" sz="3200" dirty="0">
              <a:latin typeface="Calibri" pitchFamily="34" charset="0"/>
              <a:cs typeface="Arabic Transparent" pitchFamily="2" charset="-78"/>
            </a:endParaRPr>
          </a:p>
        </p:txBody>
      </p:sp>
      <p:sp>
        <p:nvSpPr>
          <p:cNvPr id="2" name="Content Placeholder 1"/>
          <p:cNvSpPr>
            <a:spLocks noGrp="1"/>
          </p:cNvSpPr>
          <p:nvPr>
            <p:ph idx="1"/>
          </p:nvPr>
        </p:nvSpPr>
        <p:spPr>
          <a:xfrm>
            <a:off x="228600" y="1600200"/>
            <a:ext cx="9182100" cy="4525963"/>
          </a:xfrm>
        </p:spPr>
        <p:txBody>
          <a:bodyPr/>
          <a:lstStyle/>
          <a:p>
            <a:pPr marL="457200" indent="-457200" rtl="1">
              <a:buFont typeface="Wingdings" pitchFamily="2" charset="2"/>
              <a:buChar char="ü"/>
            </a:pPr>
            <a:r>
              <a:rPr lang="ar-SA" sz="2800" dirty="0" smtClean="0"/>
              <a:t>سر نجاح النظم يكمن في اتباع منهجية واضحة  أثبتت جدارتها وتطبيقها خطوة خطوة خطوة بالإضافة الى البدء بتخطيط  وفهم دورة حياة نظم التخطيط الشامل لموارد المؤسسات</a:t>
            </a:r>
          </a:p>
          <a:p>
            <a:pPr marL="457200" indent="-457200" rtl="1">
              <a:buFont typeface="Wingdings" pitchFamily="2" charset="2"/>
              <a:buChar char="ü"/>
            </a:pPr>
            <a:r>
              <a:rPr lang="ar-SA" sz="2800" dirty="0" smtClean="0"/>
              <a:t>هناك مخاطر عديدة في تنفيذ نظم التخطيط الشامل لموارد المؤسسات  يمكن إدارتها بتطوير وتطبيق خطة للمشروع  بالتزامن مع  تطبيق منهجية واضحة في التنفيذ</a:t>
            </a:r>
          </a:p>
          <a:p>
            <a:pPr marL="457200" indent="-457200" rtl="1">
              <a:buFont typeface="Wingdings" pitchFamily="2" charset="2"/>
              <a:buChar char="ü"/>
            </a:pPr>
            <a:r>
              <a:rPr lang="ar-SA" sz="2800" dirty="0" smtClean="0"/>
              <a:t>يجب أن تكون هناك حاجة ماسة لتغيير النظام الحالي  الى نظام التخطيط الشامل لموارد المؤسسة  ويجب أن تكون هذه الحاجة في خطة التواصل </a:t>
            </a:r>
            <a:endParaRPr lang="en-US" sz="2800" dirty="0"/>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13</a:t>
            </a:fld>
            <a:endParaRPr lang="en-US" smtClean="0">
              <a:cs typeface="Arial" pitchFamily="34" charset="0"/>
            </a:endParaRPr>
          </a:p>
        </p:txBody>
      </p:sp>
    </p:spTree>
    <p:extLst>
      <p:ext uri="{BB962C8B-B14F-4D97-AF65-F5344CB8AC3E}">
        <p14:creationId xmlns:p14="http://schemas.microsoft.com/office/powerpoint/2010/main" xmlns="" val="597808647"/>
      </p:ext>
    </p:extLst>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76200"/>
            <a:ext cx="9906000" cy="1143000"/>
          </a:xfrm>
        </p:spPr>
        <p:txBody>
          <a:bodyPr/>
          <a:lstStyle/>
          <a:p>
            <a:pPr algn="ctr" rtl="1"/>
            <a:r>
              <a:rPr lang="ar-SA" sz="3200" dirty="0" smtClean="0">
                <a:latin typeface="Calibri" pitchFamily="34" charset="0"/>
                <a:cs typeface="Arabic Transparent" pitchFamily="2" charset="-78"/>
              </a:rPr>
              <a:t> اختيار البرمجيات والباعة  </a:t>
            </a:r>
            <a:r>
              <a:rPr lang="en-US" sz="3200" dirty="0"/>
              <a:t>Software and Vendor Selection</a:t>
            </a:r>
            <a:endParaRPr lang="en-US" sz="3200" dirty="0">
              <a:latin typeface="Calibri" pitchFamily="34" charset="0"/>
              <a:cs typeface="Arabic Transparent" pitchFamily="2" charset="-78"/>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14</a:t>
            </a:fld>
            <a:endParaRPr lang="en-US" smtClean="0">
              <a:cs typeface="Arial" pitchFamily="34" charset="0"/>
            </a:endParaRPr>
          </a:p>
        </p:txBody>
      </p:sp>
      <p:sp>
        <p:nvSpPr>
          <p:cNvPr id="3" name="Rectangle 2"/>
          <p:cNvSpPr/>
          <p:nvPr/>
        </p:nvSpPr>
        <p:spPr>
          <a:xfrm>
            <a:off x="-76200" y="1447800"/>
            <a:ext cx="9448800" cy="6001643"/>
          </a:xfrm>
          <a:prstGeom prst="rect">
            <a:avLst/>
          </a:prstGeom>
        </p:spPr>
        <p:txBody>
          <a:bodyPr wrap="square">
            <a:spAutoFit/>
          </a:bodyPr>
          <a:lstStyle/>
          <a:p>
            <a:pPr marL="457200" indent="-457200">
              <a:buFont typeface="Wingdings" pitchFamily="2" charset="2"/>
              <a:buChar char="ü"/>
            </a:pPr>
            <a:r>
              <a:rPr lang="ar-SA" sz="3200" dirty="0" smtClean="0"/>
              <a:t>وفي هذا الاطار يجب التأكيد على ما يلي :</a:t>
            </a:r>
          </a:p>
          <a:p>
            <a:pPr marL="457200" indent="-457200">
              <a:buFont typeface="Arial" pitchFamily="34" charset="0"/>
              <a:buChar char="•"/>
            </a:pPr>
            <a:r>
              <a:rPr lang="ar-SA" sz="3200" dirty="0" smtClean="0"/>
              <a:t>وظائف الأعمال </a:t>
            </a:r>
            <a:r>
              <a:rPr lang="en-US" sz="3200" dirty="0" smtClean="0"/>
              <a:t>Business Functions</a:t>
            </a:r>
            <a:r>
              <a:rPr lang="ar-SA" sz="3200" dirty="0" smtClean="0"/>
              <a:t>  الموجدة في النظام الجديد</a:t>
            </a:r>
          </a:p>
          <a:p>
            <a:pPr marL="457200" indent="-457200">
              <a:buFont typeface="Arial" pitchFamily="34" charset="0"/>
              <a:buChar char="•"/>
            </a:pPr>
            <a:r>
              <a:rPr lang="ar-SA" sz="3200" dirty="0" smtClean="0"/>
              <a:t>القدرات التكاملية </a:t>
            </a:r>
            <a:r>
              <a:rPr lang="en-US" sz="3200" dirty="0" smtClean="0"/>
              <a:t>Integration capabilities </a:t>
            </a:r>
            <a:r>
              <a:rPr lang="ar-SA" sz="3200" dirty="0" smtClean="0"/>
              <a:t> للنظام المزمع تنفيذه</a:t>
            </a:r>
          </a:p>
          <a:p>
            <a:pPr marL="457200" indent="-457200">
              <a:buFont typeface="Arial" pitchFamily="34" charset="0"/>
              <a:buChar char="•"/>
            </a:pPr>
            <a:r>
              <a:rPr lang="ar-SA" sz="3200" dirty="0" smtClean="0"/>
              <a:t>الجدوى المالية للشركة الموردة للنظام  </a:t>
            </a:r>
            <a:r>
              <a:rPr lang="en-US" sz="3200" dirty="0" smtClean="0"/>
              <a:t>financial viability</a:t>
            </a:r>
            <a:r>
              <a:rPr lang="ar-SA" sz="3200" dirty="0" smtClean="0"/>
              <a:t>  وتشمل أقدمية الشركة في توريد النظم المتكاملة لتخطيط  موارد المؤسسات</a:t>
            </a:r>
          </a:p>
          <a:p>
            <a:pPr marL="457200" indent="-457200">
              <a:buFont typeface="Arial" pitchFamily="34" charset="0"/>
              <a:buChar char="•"/>
            </a:pPr>
            <a:r>
              <a:rPr lang="ar-SA" sz="3200" dirty="0" smtClean="0"/>
              <a:t> سياسات الشركة الموردة فيما يخص الترخيص والترقية  </a:t>
            </a:r>
            <a:r>
              <a:rPr lang="en-US" sz="2000" dirty="0" smtClean="0"/>
              <a:t>Licensing .  and upgrade policies</a:t>
            </a:r>
            <a:endParaRPr lang="ar-SA" sz="3200" dirty="0" smtClean="0"/>
          </a:p>
          <a:p>
            <a:pPr marL="457200" indent="-457200">
              <a:buFont typeface="Arial" pitchFamily="34" charset="0"/>
              <a:buChar char="•"/>
            </a:pPr>
            <a:endParaRPr lang="ar-SA" sz="3200" dirty="0" smtClean="0"/>
          </a:p>
          <a:p>
            <a:pPr marL="457200" indent="-457200">
              <a:buFont typeface="Arial" pitchFamily="34" charset="0"/>
              <a:buChar char="•"/>
            </a:pPr>
            <a:endParaRPr lang="ar-SA" sz="3200" dirty="0"/>
          </a:p>
        </p:txBody>
      </p:sp>
    </p:spTree>
    <p:extLst>
      <p:ext uri="{BB962C8B-B14F-4D97-AF65-F5344CB8AC3E}">
        <p14:creationId xmlns:p14="http://schemas.microsoft.com/office/powerpoint/2010/main" xmlns="" val="4106014833"/>
      </p:ext>
    </p:extLst>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76200"/>
            <a:ext cx="9372600" cy="1143000"/>
          </a:xfrm>
        </p:spPr>
        <p:txBody>
          <a:bodyPr/>
          <a:lstStyle/>
          <a:p>
            <a:pPr algn="ctr" rtl="1"/>
            <a:r>
              <a:rPr lang="ar-SA" sz="3200" dirty="0" smtClean="0">
                <a:latin typeface="Calibri" pitchFamily="34" charset="0"/>
                <a:cs typeface="Arabic Transparent" pitchFamily="2" charset="-78"/>
              </a:rPr>
              <a:t> استقرار النظام</a:t>
            </a:r>
            <a:r>
              <a:rPr lang="en-US" sz="3200" dirty="0" smtClean="0">
                <a:latin typeface="Calibri" pitchFamily="34" charset="0"/>
                <a:cs typeface="Arabic Transparent" pitchFamily="2" charset="-78"/>
              </a:rPr>
              <a:t> </a:t>
            </a:r>
            <a:r>
              <a:rPr lang="ar-SA" sz="3200" dirty="0" smtClean="0">
                <a:latin typeface="Calibri" pitchFamily="34" charset="0"/>
                <a:cs typeface="Arabic Transparent" pitchFamily="2" charset="-78"/>
              </a:rPr>
              <a:t> وادارة مرحلة ما بعد التنفيذ  </a:t>
            </a:r>
            <a:r>
              <a:rPr lang="en-US" sz="3200" dirty="0" smtClean="0"/>
              <a:t>ERP stabilization and  Post Implementation Management</a:t>
            </a:r>
            <a:endParaRPr lang="en-US" sz="3200" dirty="0">
              <a:latin typeface="Calibri" pitchFamily="34" charset="0"/>
              <a:cs typeface="Arabic Transparent" pitchFamily="2" charset="-78"/>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15</a:t>
            </a:fld>
            <a:endParaRPr lang="en-US" smtClean="0">
              <a:cs typeface="Arial" pitchFamily="34" charset="0"/>
            </a:endParaRPr>
          </a:p>
        </p:txBody>
      </p:sp>
      <p:sp>
        <p:nvSpPr>
          <p:cNvPr id="3" name="Rectangle 2"/>
          <p:cNvSpPr/>
          <p:nvPr/>
        </p:nvSpPr>
        <p:spPr>
          <a:xfrm>
            <a:off x="76200" y="1447800"/>
            <a:ext cx="9372600" cy="6001643"/>
          </a:xfrm>
          <a:prstGeom prst="rect">
            <a:avLst/>
          </a:prstGeom>
        </p:spPr>
        <p:txBody>
          <a:bodyPr wrap="square">
            <a:spAutoFit/>
          </a:bodyPr>
          <a:lstStyle/>
          <a:p>
            <a:pPr marL="457200" indent="-457200">
              <a:buFont typeface="Wingdings" pitchFamily="2" charset="2"/>
              <a:buChar char="ü"/>
            </a:pPr>
            <a:r>
              <a:rPr lang="ar-SA" sz="3200" dirty="0" smtClean="0"/>
              <a:t>هناك خمس ميادين لدعم استقرار النظام خلال مرحلة ما بعد التنفيذ :</a:t>
            </a:r>
          </a:p>
          <a:p>
            <a:pPr marL="457200" indent="-457200">
              <a:buFont typeface="Courier New" pitchFamily="49" charset="0"/>
              <a:buChar char="o"/>
            </a:pPr>
            <a:r>
              <a:rPr lang="ar-SA" sz="3200" dirty="0" smtClean="0"/>
              <a:t>تدريب المستخدمين النهائيين</a:t>
            </a:r>
          </a:p>
          <a:p>
            <a:pPr marL="457200" indent="-457200">
              <a:buFont typeface="Courier New" pitchFamily="49" charset="0"/>
              <a:buChar char="o"/>
            </a:pPr>
            <a:r>
              <a:rPr lang="ar-SA" sz="3200" dirty="0"/>
              <a:t> </a:t>
            </a:r>
            <a:r>
              <a:rPr lang="ar-SA" sz="3200" dirty="0" smtClean="0"/>
              <a:t>الدعم على مدار الساعة لحل أي اشكالية تطرأ على النظام </a:t>
            </a:r>
            <a:endParaRPr lang="en-US" sz="3200" dirty="0" smtClean="0"/>
          </a:p>
          <a:p>
            <a:pPr marL="457200" indent="-457200">
              <a:buFont typeface="Courier New" pitchFamily="49" charset="0"/>
              <a:buChar char="o"/>
            </a:pPr>
            <a:r>
              <a:rPr lang="ar-SA" sz="3200" dirty="0" smtClean="0"/>
              <a:t>تقديم الدعم فيما يخص تدقيق البيانات والتحقق من جودتها في النظام الجديد  </a:t>
            </a:r>
            <a:r>
              <a:rPr lang="en-US" sz="3200" dirty="0" smtClean="0"/>
              <a:t>Auditing Support</a:t>
            </a:r>
            <a:r>
              <a:rPr lang="ar-SA" sz="3200" dirty="0" smtClean="0"/>
              <a:t> </a:t>
            </a:r>
          </a:p>
          <a:p>
            <a:pPr marL="457200" indent="-457200">
              <a:buFont typeface="Courier New" pitchFamily="49" charset="0"/>
              <a:buChar char="o"/>
            </a:pPr>
            <a:r>
              <a:rPr lang="ar-SA" sz="3200" dirty="0" smtClean="0"/>
              <a:t>إصلاح أي أخطاء تطرأ على البيانات أثناء عملية ترحيل البيانات </a:t>
            </a:r>
            <a:r>
              <a:rPr lang="en-US" sz="3200" dirty="0" smtClean="0"/>
              <a:t>Data Migration</a:t>
            </a:r>
            <a:r>
              <a:rPr lang="ar-SA" sz="3200" dirty="0" smtClean="0"/>
              <a:t> </a:t>
            </a:r>
          </a:p>
          <a:p>
            <a:pPr marL="457200" indent="-457200">
              <a:buFont typeface="Courier New" pitchFamily="49" charset="0"/>
              <a:buChar char="o"/>
            </a:pPr>
            <a:r>
              <a:rPr lang="ar-SA" sz="3200" dirty="0" smtClean="0"/>
              <a:t>إدراج وظائف جديدة في النظام لدعم احتياجات المنظمة المتزايدة  </a:t>
            </a:r>
            <a:r>
              <a:rPr lang="en-US" sz="3200" dirty="0" smtClean="0"/>
              <a:t>evolving needs of the organization</a:t>
            </a:r>
            <a:r>
              <a:rPr lang="ar-SA" sz="3200" dirty="0" smtClean="0"/>
              <a:t> </a:t>
            </a:r>
          </a:p>
          <a:p>
            <a:pPr marL="457200" indent="-457200">
              <a:buFont typeface="Wingdings" pitchFamily="2" charset="2"/>
              <a:buChar char="ü"/>
            </a:pPr>
            <a:endParaRPr lang="ar-SA" sz="3200" dirty="0" smtClean="0"/>
          </a:p>
          <a:p>
            <a:pPr marL="457200" indent="-457200">
              <a:buFont typeface="Arial" pitchFamily="34" charset="0"/>
              <a:buChar char="•"/>
            </a:pPr>
            <a:endParaRPr lang="ar-SA" sz="3200" dirty="0" smtClean="0"/>
          </a:p>
          <a:p>
            <a:pPr marL="457200" indent="-457200">
              <a:buFont typeface="Arial" pitchFamily="34" charset="0"/>
              <a:buChar char="•"/>
            </a:pPr>
            <a:endParaRPr lang="ar-SA" sz="3200" dirty="0"/>
          </a:p>
        </p:txBody>
      </p:sp>
    </p:spTree>
    <p:extLst>
      <p:ext uri="{BB962C8B-B14F-4D97-AF65-F5344CB8AC3E}">
        <p14:creationId xmlns:p14="http://schemas.microsoft.com/office/powerpoint/2010/main" xmlns="" val="2453735528"/>
      </p:ext>
    </p:extLst>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76200"/>
            <a:ext cx="9372600" cy="1143000"/>
          </a:xfrm>
        </p:spPr>
        <p:txBody>
          <a:bodyPr/>
          <a:lstStyle/>
          <a:p>
            <a:pPr algn="ctr" rtl="1"/>
            <a:r>
              <a:rPr lang="ar-SA" sz="3200" dirty="0" smtClean="0">
                <a:latin typeface="Calibri" pitchFamily="34" charset="0"/>
                <a:cs typeface="Arabic Transparent" pitchFamily="2" charset="-78"/>
              </a:rPr>
              <a:t>ادارة المشروع </a:t>
            </a:r>
            <a:r>
              <a:rPr lang="en-US" sz="3200" dirty="0"/>
              <a:t>Project Management</a:t>
            </a:r>
            <a:endParaRPr lang="en-US" sz="3200" dirty="0">
              <a:latin typeface="Calibri" pitchFamily="34" charset="0"/>
              <a:cs typeface="Arabic Transparent" pitchFamily="2" charset="-78"/>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16</a:t>
            </a:fld>
            <a:endParaRPr lang="en-US" smtClean="0">
              <a:cs typeface="Arial"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xmlns="" val="1647661044"/>
              </p:ext>
            </p:extLst>
          </p:nvPr>
        </p:nvGraphicFramePr>
        <p:xfrm>
          <a:off x="609600" y="1524000"/>
          <a:ext cx="2789238" cy="2819400"/>
        </p:xfrm>
        <a:graphic>
          <a:graphicData uri="http://schemas.openxmlformats.org/presentationml/2006/ole">
            <p:oleObj spid="_x0000_s14348" name="Photo Editor Photo" r:id="rId4" imgW="2789162" imgH="2819644" progId="">
              <p:embed/>
            </p:oleObj>
          </a:graphicData>
        </a:graphic>
      </p:graphicFrame>
      <p:sp>
        <p:nvSpPr>
          <p:cNvPr id="4" name="Rectangle 3"/>
          <p:cNvSpPr/>
          <p:nvPr/>
        </p:nvSpPr>
        <p:spPr>
          <a:xfrm>
            <a:off x="2895600" y="2895600"/>
            <a:ext cx="607859" cy="369332"/>
          </a:xfrm>
          <a:prstGeom prst="rect">
            <a:avLst/>
          </a:prstGeom>
        </p:spPr>
        <p:txBody>
          <a:bodyPr wrap="none">
            <a:spAutoFit/>
          </a:bodyPr>
          <a:lstStyle/>
          <a:p>
            <a:r>
              <a:rPr lang="ar-SA" dirty="0" smtClean="0"/>
              <a:t>الوقت</a:t>
            </a:r>
            <a:endParaRPr lang="en-US" dirty="0"/>
          </a:p>
        </p:txBody>
      </p:sp>
      <p:sp>
        <p:nvSpPr>
          <p:cNvPr id="8" name="Rectangle 7"/>
          <p:cNvSpPr/>
          <p:nvPr/>
        </p:nvSpPr>
        <p:spPr>
          <a:xfrm>
            <a:off x="659408" y="2895600"/>
            <a:ext cx="710451" cy="369332"/>
          </a:xfrm>
          <a:prstGeom prst="rect">
            <a:avLst/>
          </a:prstGeom>
        </p:spPr>
        <p:txBody>
          <a:bodyPr wrap="none">
            <a:spAutoFit/>
          </a:bodyPr>
          <a:lstStyle/>
          <a:p>
            <a:r>
              <a:rPr lang="ar-SA" dirty="0" smtClean="0"/>
              <a:t>الموارد</a:t>
            </a:r>
            <a:endParaRPr lang="en-US" dirty="0"/>
          </a:p>
        </p:txBody>
      </p:sp>
      <p:sp>
        <p:nvSpPr>
          <p:cNvPr id="9" name="Rectangle 8"/>
          <p:cNvSpPr/>
          <p:nvPr/>
        </p:nvSpPr>
        <p:spPr>
          <a:xfrm>
            <a:off x="1729152" y="4167495"/>
            <a:ext cx="1242648" cy="369332"/>
          </a:xfrm>
          <a:prstGeom prst="rect">
            <a:avLst/>
          </a:prstGeom>
        </p:spPr>
        <p:txBody>
          <a:bodyPr wrap="none">
            <a:spAutoFit/>
          </a:bodyPr>
          <a:lstStyle/>
          <a:p>
            <a:r>
              <a:rPr lang="ar-SA" dirty="0" smtClean="0"/>
              <a:t>إطار المشروع</a:t>
            </a:r>
            <a:endParaRPr lang="en-US" dirty="0"/>
          </a:p>
        </p:txBody>
      </p:sp>
      <p:sp>
        <p:nvSpPr>
          <p:cNvPr id="3" name="Rectangle 2"/>
          <p:cNvSpPr/>
          <p:nvPr/>
        </p:nvSpPr>
        <p:spPr>
          <a:xfrm>
            <a:off x="4343400" y="1649105"/>
            <a:ext cx="4953000" cy="3139321"/>
          </a:xfrm>
          <a:prstGeom prst="rect">
            <a:avLst/>
          </a:prstGeom>
        </p:spPr>
        <p:txBody>
          <a:bodyPr>
            <a:spAutoFit/>
          </a:bodyPr>
          <a:lstStyle/>
          <a:p>
            <a:pPr marL="457200" indent="-457200">
              <a:buFont typeface="Wingdings" pitchFamily="2" charset="2"/>
              <a:buChar char="ü"/>
            </a:pPr>
            <a:r>
              <a:rPr lang="ar-SA" dirty="0"/>
              <a:t>إدارة المشروع : </a:t>
            </a:r>
          </a:p>
          <a:p>
            <a:r>
              <a:rPr lang="ar-SA" dirty="0"/>
              <a:t>لإنجاح مشروع النظم المتكاملة لتخطيط موارد المؤسسات يجب  أن تتمتع ادارة المشروع  بريادة قوية </a:t>
            </a:r>
            <a:r>
              <a:rPr lang="en-US" dirty="0"/>
              <a:t>Strong Leadership</a:t>
            </a:r>
            <a:r>
              <a:rPr lang="ar-SA" dirty="0"/>
              <a:t> بالإضافة الى خطة واضحة لتنفيذ المشروع وكذلك متابعة دقيقة لميزانية المشروع</a:t>
            </a:r>
          </a:p>
          <a:p>
            <a:endParaRPr lang="ar-SA" dirty="0"/>
          </a:p>
          <a:p>
            <a:pPr marL="457200" indent="-457200">
              <a:buFont typeface="Wingdings" pitchFamily="2" charset="2"/>
              <a:buChar char="ü"/>
            </a:pPr>
            <a:r>
              <a:rPr lang="ar-SA" dirty="0"/>
              <a:t>الاستشاريين </a:t>
            </a:r>
            <a:r>
              <a:rPr lang="en-US" dirty="0"/>
              <a:t>Consultants </a:t>
            </a:r>
            <a:r>
              <a:rPr lang="ar-SA" dirty="0"/>
              <a:t> :</a:t>
            </a:r>
          </a:p>
          <a:p>
            <a:r>
              <a:rPr lang="ar-SA" dirty="0"/>
              <a:t>من الطبيعي  أن تستعين المنظمات التي لا تمتلك تجربة وخبرة في تنفيذ مشاريع النظم المتكاملة لتخطيط موارد المؤسسات بشركاء </a:t>
            </a:r>
            <a:r>
              <a:rPr lang="en-US" dirty="0"/>
              <a:t>Partners</a:t>
            </a:r>
            <a:r>
              <a:rPr lang="ar-SA" dirty="0"/>
              <a:t>  في تنفيذ النظام مثل  الاستشاريين </a:t>
            </a:r>
            <a:r>
              <a:rPr lang="en-US" dirty="0"/>
              <a:t>Consultants</a:t>
            </a:r>
            <a:r>
              <a:rPr lang="ar-SA" dirty="0"/>
              <a:t> </a:t>
            </a:r>
            <a:endParaRPr lang="ar-SA" dirty="0" smtClean="0"/>
          </a:p>
          <a:p>
            <a:endParaRPr lang="ar-SA" dirty="0"/>
          </a:p>
        </p:txBody>
      </p:sp>
      <p:sp>
        <p:nvSpPr>
          <p:cNvPr id="5" name="TextBox 4"/>
          <p:cNvSpPr txBox="1"/>
          <p:nvPr/>
        </p:nvSpPr>
        <p:spPr>
          <a:xfrm>
            <a:off x="659408" y="4549676"/>
            <a:ext cx="8841559" cy="2031325"/>
          </a:xfrm>
          <a:prstGeom prst="rect">
            <a:avLst/>
          </a:prstGeom>
          <a:noFill/>
        </p:spPr>
        <p:txBody>
          <a:bodyPr wrap="square" rtlCol="0">
            <a:spAutoFit/>
          </a:bodyPr>
          <a:lstStyle/>
          <a:p>
            <a:pPr marL="457200" indent="-457200">
              <a:buFont typeface="Courier New" pitchFamily="49" charset="0"/>
              <a:buChar char="o"/>
            </a:pPr>
            <a:r>
              <a:rPr lang="ar-SA" dirty="0"/>
              <a:t>تساعد ادارة التغيير في تحضير التغييرات اللازمة التي ستطرأ على طبيعة العمل من جراء تطبيق النظام الجديد </a:t>
            </a:r>
          </a:p>
          <a:p>
            <a:pPr marL="457200" indent="-457200">
              <a:buFont typeface="Courier New" pitchFamily="49" charset="0"/>
              <a:buChar char="o"/>
            </a:pPr>
            <a:r>
              <a:rPr lang="ar-SA" dirty="0"/>
              <a:t>في تطبيق نظم جديدة يعتبر التواصل </a:t>
            </a:r>
            <a:r>
              <a:rPr lang="en-US" dirty="0"/>
              <a:t>Communications</a:t>
            </a:r>
            <a:r>
              <a:rPr lang="ar-SA" dirty="0"/>
              <a:t> وتحديد التوقعات </a:t>
            </a:r>
            <a:r>
              <a:rPr lang="en-US" dirty="0"/>
              <a:t>expectations</a:t>
            </a:r>
            <a:r>
              <a:rPr lang="ar-SA" dirty="0"/>
              <a:t> مهم جدا مثله مثل تدريب المستخدمين وتقديم الدعم</a:t>
            </a:r>
          </a:p>
          <a:p>
            <a:pPr marL="457200" indent="-457200">
              <a:buFont typeface="Wingdings" pitchFamily="2" charset="2"/>
              <a:buChar char="ü"/>
            </a:pPr>
            <a:r>
              <a:rPr lang="ar-SA" dirty="0"/>
              <a:t>اعادة هندسة العمليات </a:t>
            </a:r>
            <a:r>
              <a:rPr lang="en-US" dirty="0"/>
              <a:t>Business Process Re-engineering</a:t>
            </a:r>
            <a:endParaRPr lang="ar-SA" dirty="0"/>
          </a:p>
          <a:p>
            <a:r>
              <a:rPr lang="ar-SA" dirty="0" smtClean="0"/>
              <a:t>            يجب </a:t>
            </a:r>
            <a:r>
              <a:rPr lang="ar-SA" dirty="0"/>
              <a:t>تغيير بعض  إجراءات العمل أو تعديلها لكي تتلاءم مع النظام الجديد وبالتالي الاستفادة القصوى من </a:t>
            </a:r>
            <a:endParaRPr lang="ar-SA" dirty="0" smtClean="0"/>
          </a:p>
          <a:p>
            <a:r>
              <a:rPr lang="ar-SA" dirty="0"/>
              <a:t> </a:t>
            </a:r>
            <a:r>
              <a:rPr lang="ar-SA" dirty="0" smtClean="0"/>
              <a:t>               النظام </a:t>
            </a:r>
            <a:r>
              <a:rPr lang="ar-SA" dirty="0"/>
              <a:t>الجديد </a:t>
            </a:r>
          </a:p>
          <a:p>
            <a:endParaRPr lang="en-US" dirty="0"/>
          </a:p>
        </p:txBody>
      </p:sp>
    </p:spTree>
    <p:extLst>
      <p:ext uri="{BB962C8B-B14F-4D97-AF65-F5344CB8AC3E}">
        <p14:creationId xmlns:p14="http://schemas.microsoft.com/office/powerpoint/2010/main" xmlns="" val="4090817493"/>
      </p:ext>
    </p:extLst>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76200"/>
            <a:ext cx="9372600" cy="1143000"/>
          </a:xfrm>
        </p:spPr>
        <p:txBody>
          <a:bodyPr/>
          <a:lstStyle/>
          <a:p>
            <a:pPr algn="ctr" rtl="1"/>
            <a:r>
              <a:rPr lang="ar-SA" sz="3200" dirty="0" smtClean="0">
                <a:latin typeface="Calibri" pitchFamily="34" charset="0"/>
                <a:cs typeface="Arabic Transparent" pitchFamily="2" charset="-78"/>
              </a:rPr>
              <a:t> أصناف عملاء (المستويات السوقية) النظم المتكاملة لتخطيط موارد المؤسسات  </a:t>
            </a:r>
            <a:r>
              <a:rPr lang="en-US" sz="3200" dirty="0" smtClean="0"/>
              <a:t>ERP </a:t>
            </a:r>
            <a:r>
              <a:rPr lang="en-US" sz="3200" dirty="0"/>
              <a:t>Market </a:t>
            </a:r>
            <a:r>
              <a:rPr lang="en-US" sz="3200" dirty="0" smtClean="0"/>
              <a:t>Tiers</a:t>
            </a:r>
            <a:r>
              <a:rPr lang="ar-SA" sz="3200" dirty="0" smtClean="0"/>
              <a:t> </a:t>
            </a:r>
            <a:endParaRPr lang="en-US" sz="3200" dirty="0">
              <a:latin typeface="Calibri" pitchFamily="34" charset="0"/>
              <a:cs typeface="Arabic Transparent" pitchFamily="2" charset="-78"/>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17</a:t>
            </a:fld>
            <a:endParaRPr lang="en-US" smtClean="0">
              <a:cs typeface="Arial" pitchFamily="34" charset="0"/>
            </a:endParaRPr>
          </a:p>
        </p:txBody>
      </p:sp>
      <p:sp>
        <p:nvSpPr>
          <p:cNvPr id="3" name="Rectangle 2"/>
          <p:cNvSpPr/>
          <p:nvPr/>
        </p:nvSpPr>
        <p:spPr>
          <a:xfrm>
            <a:off x="-152400" y="1447800"/>
            <a:ext cx="9753600" cy="1077218"/>
          </a:xfrm>
          <a:prstGeom prst="rect">
            <a:avLst/>
          </a:prstGeom>
        </p:spPr>
        <p:txBody>
          <a:bodyPr wrap="square">
            <a:spAutoFit/>
          </a:bodyPr>
          <a:lstStyle/>
          <a:p>
            <a:pPr marL="457200" indent="-457200">
              <a:buFont typeface="Wingdings" pitchFamily="2" charset="2"/>
              <a:buChar char="ü"/>
            </a:pPr>
            <a:r>
              <a:rPr lang="ar-SA" sz="3200" dirty="0" smtClean="0"/>
              <a:t>هناك 3 أصناف من المنظمات  حسب حجم المنظمة (عدد المستخدمين ) وحجم ايراداتها المالية ونطاقها</a:t>
            </a:r>
            <a:endParaRPr lang="ar-SA" sz="3200" dirty="0"/>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47800" y="2499618"/>
            <a:ext cx="6305550" cy="3429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609601" y="4926568"/>
            <a:ext cx="2362200" cy="923330"/>
          </a:xfrm>
          <a:prstGeom prst="rect">
            <a:avLst/>
          </a:prstGeom>
          <a:noFill/>
        </p:spPr>
        <p:txBody>
          <a:bodyPr wrap="square" rtlCol="0">
            <a:spAutoFit/>
          </a:bodyPr>
          <a:lstStyle/>
          <a:p>
            <a:r>
              <a:rPr lang="ar-SA" dirty="0" smtClean="0"/>
              <a:t> أكثر من </a:t>
            </a:r>
            <a:r>
              <a:rPr lang="en-US" dirty="0" smtClean="0"/>
              <a:t>$200 M</a:t>
            </a:r>
          </a:p>
          <a:p>
            <a:r>
              <a:rPr lang="ar-SA" dirty="0" smtClean="0"/>
              <a:t>متعددة المواقع ممثلة في عدة دول</a:t>
            </a:r>
            <a:endParaRPr lang="en-US" dirty="0"/>
          </a:p>
        </p:txBody>
      </p:sp>
      <p:sp>
        <p:nvSpPr>
          <p:cNvPr id="8" name="TextBox 7"/>
          <p:cNvSpPr txBox="1"/>
          <p:nvPr/>
        </p:nvSpPr>
        <p:spPr>
          <a:xfrm>
            <a:off x="3200400" y="5144869"/>
            <a:ext cx="2362200" cy="646331"/>
          </a:xfrm>
          <a:prstGeom prst="rect">
            <a:avLst/>
          </a:prstGeom>
          <a:noFill/>
        </p:spPr>
        <p:txBody>
          <a:bodyPr wrap="square" rtlCol="0">
            <a:spAutoFit/>
          </a:bodyPr>
          <a:lstStyle/>
          <a:p>
            <a:r>
              <a:rPr lang="ar-SA" dirty="0" smtClean="0"/>
              <a:t> في حدود </a:t>
            </a:r>
            <a:r>
              <a:rPr lang="en-US" dirty="0" smtClean="0"/>
              <a:t>$20 M</a:t>
            </a:r>
          </a:p>
          <a:p>
            <a:r>
              <a:rPr lang="ar-SA" dirty="0" smtClean="0"/>
              <a:t>مواقع محلية  قليلة</a:t>
            </a:r>
            <a:endParaRPr lang="en-US" dirty="0"/>
          </a:p>
        </p:txBody>
      </p:sp>
      <p:sp>
        <p:nvSpPr>
          <p:cNvPr id="9" name="TextBox 8"/>
          <p:cNvSpPr txBox="1"/>
          <p:nvPr/>
        </p:nvSpPr>
        <p:spPr>
          <a:xfrm>
            <a:off x="7213600" y="4544704"/>
            <a:ext cx="2362200" cy="923330"/>
          </a:xfrm>
          <a:prstGeom prst="rect">
            <a:avLst/>
          </a:prstGeom>
          <a:noFill/>
        </p:spPr>
        <p:txBody>
          <a:bodyPr wrap="square" rtlCol="0">
            <a:spAutoFit/>
          </a:bodyPr>
          <a:lstStyle/>
          <a:p>
            <a:r>
              <a:rPr lang="ar-SA" dirty="0" smtClean="0"/>
              <a:t> أقل من </a:t>
            </a:r>
            <a:r>
              <a:rPr lang="en-US" dirty="0" smtClean="0"/>
              <a:t>$40M</a:t>
            </a:r>
          </a:p>
          <a:p>
            <a:r>
              <a:rPr lang="ar-SA" dirty="0" smtClean="0"/>
              <a:t>موقع واحد  من 5 الى 30 مستخدم</a:t>
            </a:r>
            <a:endParaRPr lang="en-US" dirty="0"/>
          </a:p>
        </p:txBody>
      </p:sp>
    </p:spTree>
    <p:extLst>
      <p:ext uri="{BB962C8B-B14F-4D97-AF65-F5344CB8AC3E}">
        <p14:creationId xmlns:p14="http://schemas.microsoft.com/office/powerpoint/2010/main" xmlns="" val="1517022226"/>
      </p:ext>
    </p:extLst>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defRPr/>
            </a:pPr>
            <a:r>
              <a:rPr lang="ar-SA" dirty="0"/>
              <a:t> تكامل النظم  </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t>تكامل النظم تعني تواصل نظم المعلومات (المستقلة عن بعضها البعض) فيما بينها وبإمكانها تبادل المعلومات بشكل سلس</a:t>
            </a:r>
            <a:endParaRPr lang="en-US" sz="2000" dirty="0" smtClean="0">
              <a:cs typeface="Arial" pitchFamily="34" charset="0"/>
            </a:endParaRPr>
          </a:p>
          <a:p>
            <a:pPr rtl="1">
              <a:buFont typeface="Wingdings" pitchFamily="2" charset="2"/>
              <a:buChar char="ü"/>
            </a:pPr>
            <a:r>
              <a:rPr lang="ar-SA" dirty="0" smtClean="0">
                <a:latin typeface="Calibri" pitchFamily="34" charset="0"/>
                <a:cs typeface="Arabic Transparent" pitchFamily="2" charset="-78"/>
              </a:rPr>
              <a:t>يعتبر تكامل النظم مسألة أساسية للمنظمات لتلبية متطلباتها الادارية  ويجب عليها أن تولي أهمية قصوى لتحقيق التكامل</a:t>
            </a:r>
          </a:p>
          <a:p>
            <a:pPr rtl="1">
              <a:buFont typeface="Wingdings" pitchFamily="2" charset="2"/>
              <a:buChar char="ü"/>
            </a:pPr>
            <a:r>
              <a:rPr lang="ar-SA" dirty="0" smtClean="0">
                <a:latin typeface="Calibri" pitchFamily="34" charset="0"/>
                <a:cs typeface="Arabic Transparent" pitchFamily="2" charset="-78"/>
              </a:rPr>
              <a:t>تعتبر نظم الـ </a:t>
            </a:r>
            <a:r>
              <a:rPr lang="en-US" dirty="0" smtClean="0">
                <a:latin typeface="Calibri" pitchFamily="34" charset="0"/>
                <a:cs typeface="Arabic Transparent" pitchFamily="2" charset="-78"/>
              </a:rPr>
              <a:t>ERP</a:t>
            </a:r>
            <a:r>
              <a:rPr lang="ar-SA" dirty="0" smtClean="0">
                <a:latin typeface="Calibri" pitchFamily="34" charset="0"/>
                <a:cs typeface="Arabic Transparent" pitchFamily="2" charset="-78"/>
              </a:rPr>
              <a:t>   اهم نوع من نظم المعلومات لإدارة المؤسسات  حيث تمكن المنظمات من تحقيق التكامل بين مختلف النظم للحصول على نظام موحد ومتكامل  لإدارة قاعدة بيانات </a:t>
            </a:r>
            <a:endParaRPr lang="en-US" dirty="0" smtClean="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18</a:t>
            </a:fld>
            <a:endParaRPr lang="en-US" smtClean="0">
              <a:cs typeface="Arial" pitchFamily="34" charset="0"/>
            </a:endParaRPr>
          </a:p>
        </p:txBody>
      </p:sp>
    </p:spTree>
    <p:extLst>
      <p:ext uri="{BB962C8B-B14F-4D97-AF65-F5344CB8AC3E}">
        <p14:creationId xmlns:p14="http://schemas.microsoft.com/office/powerpoint/2010/main" xmlns="" val="11151505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334962"/>
            <a:ext cx="8953500" cy="1341438"/>
          </a:xfrm>
        </p:spPr>
        <p:txBody>
          <a:bodyPr/>
          <a:lstStyle/>
          <a:p>
            <a:pPr rtl="1">
              <a:defRPr/>
            </a:pPr>
            <a:r>
              <a:rPr lang="ar-SA" dirty="0" smtClean="0"/>
              <a:t>   مراحل تطور نظم المعلومات في المنظمات </a:t>
            </a:r>
            <a:r>
              <a:rPr lang="en-US" dirty="0" smtClean="0"/>
              <a:t/>
            </a:r>
            <a:br>
              <a:rPr lang="en-US" dirty="0" smtClean="0"/>
            </a:br>
            <a:r>
              <a:rPr lang="en-US" sz="3200" dirty="0"/>
              <a:t>Evolution of Information Systems in Organizations</a:t>
            </a:r>
            <a:r>
              <a:rPr lang="en-US" dirty="0"/>
              <a:t/>
            </a:r>
            <a:br>
              <a:rPr lang="en-US" dirty="0"/>
            </a:b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marL="457200" indent="-457200" rtl="1">
              <a:buFont typeface="Wingdings" pitchFamily="2" charset="2"/>
              <a:buChar char="ü"/>
            </a:pPr>
            <a:r>
              <a:rPr lang="ar-SA" dirty="0" smtClean="0"/>
              <a:t>تعتبر المجالات الوظيفية للمنظمة مثل المبيعات والانتاج وشئون الموظفين ذات أهمية قصوى وذلك لأنها تزود المنظمة بهيكلة تمكن من  تشغيلها بسلاسة وفاعلية</a:t>
            </a:r>
          </a:p>
          <a:p>
            <a:pPr marL="457200" indent="-457200" rtl="1">
              <a:buFont typeface="Wingdings" pitchFamily="2" charset="2"/>
              <a:buChar char="ü"/>
            </a:pPr>
            <a:r>
              <a:rPr lang="ar-SA" dirty="0" smtClean="0"/>
              <a:t>تعتبر نظم المعلومات المبنية على مستودعات المعلومات  غير فعالة وغير دقيقة ومكلفة  لأنه ينجم عنها اختناقات في انسياب المعلومات </a:t>
            </a:r>
            <a:r>
              <a:rPr lang="en-US" dirty="0" smtClean="0"/>
              <a:t>Bottlenecks</a:t>
            </a:r>
            <a:r>
              <a:rPr lang="ar-SA" dirty="0" smtClean="0"/>
              <a:t> لكل المستخدمين مما يسبب عدم توفر المعلومات في الوقت الحقيقي</a:t>
            </a:r>
          </a:p>
          <a:p>
            <a:pPr marL="457200" indent="-457200" rtl="1">
              <a:buFont typeface="Wingdings" pitchFamily="2" charset="2"/>
              <a:buChar char="ü"/>
            </a:pPr>
            <a:r>
              <a:rPr lang="ar-SA" dirty="0" smtClean="0"/>
              <a:t>يوحي تطور نظم المعلومات بأن دورها يكمن دوما  في دعم تطور حاجيات المنظمات من المعلومات </a:t>
            </a:r>
          </a:p>
          <a:p>
            <a:pPr marL="457200" indent="-457200" rtl="1">
              <a:buFont typeface="Wingdings" pitchFamily="2" charset="2"/>
              <a:buChar char="ü"/>
            </a:pPr>
            <a:endParaRPr lang="ar-SA" dirty="0" smtClean="0"/>
          </a:p>
          <a:p>
            <a:pPr marL="457200" indent="-457200" rtl="1">
              <a:buFont typeface="Arial" pitchFamily="34" charset="0"/>
              <a:buChar char="•"/>
            </a:pPr>
            <a:endParaRPr lang="en-US" dirty="0" smtClean="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19</a:t>
            </a:fld>
            <a:endParaRPr lang="en-US" smtClean="0">
              <a:cs typeface="Arial" pitchFamily="34" charset="0"/>
            </a:endParaRPr>
          </a:p>
        </p:txBody>
      </p:sp>
    </p:spTree>
    <p:extLst>
      <p:ext uri="{BB962C8B-B14F-4D97-AF65-F5344CB8AC3E}">
        <p14:creationId xmlns:p14="http://schemas.microsoft.com/office/powerpoint/2010/main" xmlns="" val="18113883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4"/>
          <p:cNvSpPr>
            <a:spLocks noGrp="1"/>
          </p:cNvSpPr>
          <p:nvPr>
            <p:ph type="ctrTitle"/>
          </p:nvPr>
        </p:nvSpPr>
        <p:spPr/>
        <p:txBody>
          <a:bodyPr/>
          <a:lstStyle/>
          <a:p>
            <a:pPr>
              <a:defRPr/>
            </a:pPr>
            <a:r>
              <a:rPr lang="ar-SA" dirty="0" smtClean="0"/>
              <a:t>المحاضرة الرابعة </a:t>
            </a:r>
            <a:r>
              <a:rPr lang="ar-SA" dirty="0" smtClean="0"/>
              <a:t>عشرة </a:t>
            </a:r>
            <a:r>
              <a:rPr lang="ar-SA" dirty="0" smtClean="0"/>
              <a:t>و</a:t>
            </a:r>
            <a:br>
              <a:rPr lang="ar-SA" dirty="0" smtClean="0"/>
            </a:br>
            <a:r>
              <a:rPr lang="ar-SA" dirty="0" smtClean="0"/>
              <a:t>الأخيرة</a:t>
            </a:r>
            <a:endParaRPr lang="en-US" dirty="0" smtClean="0"/>
          </a:p>
        </p:txBody>
      </p:sp>
      <p:sp>
        <p:nvSpPr>
          <p:cNvPr id="7171" name="Subtitle 5"/>
          <p:cNvSpPr>
            <a:spLocks noGrp="1"/>
          </p:cNvSpPr>
          <p:nvPr>
            <p:ph type="subTitle" idx="1"/>
          </p:nvPr>
        </p:nvSpPr>
        <p:spPr/>
        <p:txBody>
          <a:bodyPr/>
          <a:lstStyle/>
          <a:p>
            <a:pPr>
              <a:defRPr/>
            </a:pPr>
            <a:r>
              <a:rPr lang="ar-SA" dirty="0" smtClean="0"/>
              <a:t>مراجعة عامة</a:t>
            </a:r>
            <a:endParaRPr lang="en-US" b="1" dirty="0"/>
          </a:p>
        </p:txBody>
      </p:sp>
      <p:sp>
        <p:nvSpPr>
          <p:cNvPr id="7172" name="Slide Number Placeholder 3"/>
          <p:cNvSpPr>
            <a:spLocks noGrp="1"/>
          </p:cNvSpPr>
          <p:nvPr>
            <p:ph type="sldNum" sz="quarter" idx="10"/>
          </p:nvPr>
        </p:nvSpPr>
        <p:spPr bwMode="auto">
          <a:noFill/>
          <a:ln>
            <a:miter lim="800000"/>
            <a:headEnd/>
            <a:tailEnd/>
          </a:ln>
        </p:spPr>
        <p:txBody>
          <a:bodyPr/>
          <a:lstStyle/>
          <a:p>
            <a:fld id="{F0E35637-70D7-4D8A-8261-64A210B08462}" type="slidenum">
              <a:rPr lang="ar-SA" smtClean="0">
                <a:cs typeface="Arial" pitchFamily="34" charset="0"/>
              </a:rPr>
              <a:pPr/>
              <a:t>2</a:t>
            </a:fld>
            <a:endParaRPr lang="en-US" smtClean="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334962"/>
            <a:ext cx="8953500" cy="1341438"/>
          </a:xfrm>
        </p:spPr>
        <p:txBody>
          <a:bodyPr/>
          <a:lstStyle/>
          <a:p>
            <a:pPr rtl="1">
              <a:defRPr/>
            </a:pPr>
            <a:r>
              <a:rPr lang="ar-SA" dirty="0" smtClean="0"/>
              <a:t>المستويات الوظيفية  لنظم المعلومات</a:t>
            </a:r>
            <a:r>
              <a:rPr lang="en-US" dirty="0" smtClean="0"/>
              <a:t/>
            </a:r>
            <a:br>
              <a:rPr lang="en-US" dirty="0" smtClean="0"/>
            </a:br>
            <a:r>
              <a:rPr lang="en-US" sz="3200" dirty="0"/>
              <a:t>IS Functionalization</a:t>
            </a:r>
            <a:r>
              <a:rPr lang="en-US" dirty="0"/>
              <a:t/>
            </a:r>
            <a:br>
              <a:rPr lang="en-US" dirty="0"/>
            </a:b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marL="457200" indent="-457200" rtl="1">
              <a:buFont typeface="Wingdings" pitchFamily="2" charset="2"/>
              <a:buChar char="ü"/>
            </a:pPr>
            <a:r>
              <a:rPr lang="ar-SA" dirty="0" smtClean="0"/>
              <a:t>بالإضافة الى خدمة مختلف المستويات الادارية للمنظمة تدعم نظم المعلومات معظم المجالات الوظيفية في المنظمة مثل الانتاج ، التسويق، المالية وإدارة الموارد البشرية</a:t>
            </a:r>
          </a:p>
          <a:p>
            <a:pPr marL="457200" indent="-457200" rtl="1">
              <a:buFont typeface="Wingdings" pitchFamily="2" charset="2"/>
              <a:buChar char="ü"/>
            </a:pPr>
            <a:r>
              <a:rPr lang="ar-SA" dirty="0" smtClean="0"/>
              <a:t>لكل مجال وظيفي حاجته من المعلومات ومتطلباته من التقارير</a:t>
            </a:r>
          </a:p>
          <a:p>
            <a:pPr marL="457200" indent="-457200" rtl="1">
              <a:buFont typeface="Wingdings" pitchFamily="2" charset="2"/>
              <a:buChar char="ü"/>
            </a:pPr>
            <a:r>
              <a:rPr lang="ar-SA" dirty="0" smtClean="0"/>
              <a:t>لكل مجال وظيفي في المنظمة مستويات ادارية مختلفة كل منها يتطلب عدة مستويات تحليل وتفاصيل معلوماتية  </a:t>
            </a:r>
          </a:p>
          <a:p>
            <a:pPr marL="457200" indent="-457200" rtl="1">
              <a:buFont typeface="Arial" pitchFamily="34" charset="0"/>
              <a:buChar char="•"/>
            </a:pPr>
            <a:endParaRPr lang="en-US" dirty="0" smtClean="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20</a:t>
            </a:fld>
            <a:endParaRPr lang="en-US" smtClean="0">
              <a:cs typeface="Arial" pitchFamily="34" charset="0"/>
            </a:endParaRPr>
          </a:p>
        </p:txBody>
      </p:sp>
    </p:spTree>
    <p:extLst>
      <p:ext uri="{BB962C8B-B14F-4D97-AF65-F5344CB8AC3E}">
        <p14:creationId xmlns:p14="http://schemas.microsoft.com/office/powerpoint/2010/main" xmlns="" val="26619769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334962"/>
            <a:ext cx="8953500" cy="1341438"/>
          </a:xfrm>
        </p:spPr>
        <p:txBody>
          <a:bodyPr/>
          <a:lstStyle/>
          <a:p>
            <a:pPr rtl="1">
              <a:defRPr/>
            </a:pPr>
            <a:r>
              <a:rPr lang="ar-SA" dirty="0" smtClean="0"/>
              <a:t>تكامل النظم </a:t>
            </a:r>
            <a:r>
              <a:rPr lang="en-US" dirty="0" smtClean="0"/>
              <a:t/>
            </a:r>
            <a:br>
              <a:rPr lang="en-US" dirty="0" smtClean="0"/>
            </a:br>
            <a:r>
              <a:rPr lang="en-US" sz="3200" dirty="0"/>
              <a:t>Systems Integration</a:t>
            </a:r>
            <a:r>
              <a:rPr lang="en-US" dirty="0"/>
              <a:t/>
            </a:r>
            <a:br>
              <a:rPr lang="en-US" dirty="0"/>
            </a:b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marL="457200" indent="-457200" rtl="1">
              <a:buFont typeface="Wingdings" pitchFamily="2" charset="2"/>
              <a:buChar char="ü"/>
            </a:pPr>
            <a:r>
              <a:rPr lang="ar-SA" dirty="0" smtClean="0"/>
              <a:t>هناك جانبين للتكامل :</a:t>
            </a:r>
          </a:p>
          <a:p>
            <a:pPr marL="457200" indent="-457200" rtl="1">
              <a:buFont typeface="Courier New" pitchFamily="49" charset="0"/>
              <a:buChar char="o"/>
            </a:pPr>
            <a:r>
              <a:rPr lang="ar-SA" dirty="0" smtClean="0"/>
              <a:t>الجانب المنطقي </a:t>
            </a:r>
            <a:r>
              <a:rPr lang="en-US" dirty="0" smtClean="0"/>
              <a:t>Logical</a:t>
            </a:r>
            <a:r>
              <a:rPr lang="ar-SA" dirty="0" smtClean="0"/>
              <a:t> </a:t>
            </a:r>
          </a:p>
          <a:p>
            <a:pPr marL="457200" indent="-457200" rtl="1">
              <a:buFont typeface="Wingdings" pitchFamily="2" charset="2"/>
              <a:buChar char="§"/>
            </a:pPr>
            <a:r>
              <a:rPr lang="ar-SA" dirty="0" smtClean="0"/>
              <a:t>يتعلق بتطوير نظم معلومات التي تمكن المنظمة من المشاركة في البيانات مع أصحاب المصلحة </a:t>
            </a:r>
            <a:r>
              <a:rPr lang="en-US" dirty="0" smtClean="0"/>
              <a:t>stakeholders </a:t>
            </a:r>
            <a:r>
              <a:rPr lang="ar-SA" dirty="0" smtClean="0"/>
              <a:t>    تكون حسب الحاجة و الترخيص </a:t>
            </a:r>
            <a:r>
              <a:rPr lang="en-US" dirty="0" smtClean="0"/>
              <a:t>authorization </a:t>
            </a:r>
            <a:r>
              <a:rPr lang="ar-SA" dirty="0" smtClean="0"/>
              <a:t>   </a:t>
            </a:r>
          </a:p>
          <a:p>
            <a:pPr marL="457200" indent="-457200" rtl="1">
              <a:buFont typeface="Wingdings" pitchFamily="2" charset="2"/>
              <a:buChar char="§"/>
            </a:pPr>
            <a:r>
              <a:rPr lang="ar-SA" dirty="0" smtClean="0"/>
              <a:t>تقوم الادارة بتغيير الهياكل التنظيمية وإجراءات العمل وكذلك ادوار ومسئوليات الموظفين</a:t>
            </a:r>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21</a:t>
            </a:fld>
            <a:endParaRPr lang="en-US" smtClean="0">
              <a:cs typeface="Arial" pitchFamily="34" charset="0"/>
            </a:endParaRPr>
          </a:p>
        </p:txBody>
      </p:sp>
    </p:spTree>
    <p:extLst>
      <p:ext uri="{BB962C8B-B14F-4D97-AF65-F5344CB8AC3E}">
        <p14:creationId xmlns:p14="http://schemas.microsoft.com/office/powerpoint/2010/main" xmlns="" val="3355688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334962"/>
            <a:ext cx="8953500" cy="1341438"/>
          </a:xfrm>
        </p:spPr>
        <p:txBody>
          <a:bodyPr/>
          <a:lstStyle/>
          <a:p>
            <a:pPr rtl="1">
              <a:defRPr/>
            </a:pPr>
            <a:r>
              <a:rPr lang="ar-SA" dirty="0" smtClean="0"/>
              <a:t>خطوات تكامل النظم </a:t>
            </a:r>
            <a:r>
              <a:rPr lang="en-US" dirty="0" smtClean="0"/>
              <a:t/>
            </a:r>
            <a:br>
              <a:rPr lang="en-US" dirty="0" smtClean="0"/>
            </a:br>
            <a:r>
              <a:rPr lang="en-US" sz="3200" dirty="0"/>
              <a:t>Steps in Integrating Systems</a:t>
            </a:r>
            <a:r>
              <a:rPr lang="en-US" dirty="0"/>
              <a:t/>
            </a:r>
            <a:br>
              <a:rPr lang="en-US" dirty="0"/>
            </a:br>
            <a:endParaRPr lang="en-US" dirty="0"/>
          </a:p>
        </p:txBody>
      </p:sp>
      <p:graphicFrame>
        <p:nvGraphicFramePr>
          <p:cNvPr id="2" name="Content Placeholder 1"/>
          <p:cNvGraphicFramePr>
            <a:graphicFrameLocks noGrp="1"/>
          </p:cNvGraphicFramePr>
          <p:nvPr>
            <p:ph idx="1"/>
            <p:extLst>
              <p:ext uri="{D42A27DB-BD31-4B8C-83A1-F6EECF244321}">
                <p14:modId xmlns:p14="http://schemas.microsoft.com/office/powerpoint/2010/main" xmlns="" val="1408565591"/>
              </p:ext>
            </p:extLst>
          </p:nvPr>
        </p:nvGraphicFramePr>
        <p:xfrm>
          <a:off x="-76200" y="1371600"/>
          <a:ext cx="9677400" cy="4754880"/>
        </p:xfrm>
        <a:graphic>
          <a:graphicData uri="http://schemas.openxmlformats.org/drawingml/2006/table">
            <a:tbl>
              <a:tblPr firstRow="1" bandRow="1">
                <a:tableStyleId>{5C22544A-7EE6-4342-B048-85BDC9FD1C3A}</a:tableStyleId>
              </a:tblPr>
              <a:tblGrid>
                <a:gridCol w="6248400"/>
                <a:gridCol w="2057400"/>
                <a:gridCol w="1371600"/>
              </a:tblGrid>
              <a:tr h="838200">
                <a:tc>
                  <a:txBody>
                    <a:bodyPr/>
                    <a:lstStyle/>
                    <a:p>
                      <a:pPr algn="r" rtl="1"/>
                      <a:r>
                        <a:rPr lang="ar-SA" dirty="0" smtClean="0"/>
                        <a:t>يعتبر إرساء</a:t>
                      </a:r>
                      <a:r>
                        <a:rPr lang="ar-SA" baseline="0" dirty="0" smtClean="0"/>
                        <a:t> الدعم من حيث تكنولوجيا المعلومات  ضروريا  لمحيط انظام المتكامل  وذلك لتفادي مشاكل الدعم والصيانة  في النظم المتكاملة </a:t>
                      </a:r>
                      <a:endParaRPr lang="en-US" dirty="0"/>
                    </a:p>
                  </a:txBody>
                  <a:tcPr/>
                </a:tc>
                <a:tc>
                  <a:txBody>
                    <a:bodyPr/>
                    <a:lstStyle/>
                    <a:p>
                      <a:pPr algn="ctr"/>
                      <a:r>
                        <a:rPr lang="ar-SA" dirty="0" smtClean="0"/>
                        <a:t>تصنيف الموارد</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cap="none" normalizeH="0" baseline="0" dirty="0" smtClean="0">
                          <a:ln>
                            <a:noFill/>
                          </a:ln>
                          <a:solidFill>
                            <a:schemeClr val="tx1"/>
                          </a:solidFill>
                          <a:effectLst/>
                          <a:latin typeface="Arial" charset="0"/>
                          <a:ea typeface="ＭＳ Ｐゴシック" pitchFamily="-111" charset="-128"/>
                        </a:rPr>
                        <a:t>Resource categorization</a:t>
                      </a:r>
                    </a:p>
                    <a:p>
                      <a:pPr algn="ctr"/>
                      <a:endParaRPr lang="en-US" dirty="0"/>
                    </a:p>
                  </a:txBody>
                  <a:tcPr/>
                </a:tc>
                <a:tc>
                  <a:txBody>
                    <a:bodyPr/>
                    <a:lstStyle/>
                    <a:p>
                      <a:pPr algn="ctr"/>
                      <a:r>
                        <a:rPr lang="ar-SA" dirty="0" smtClean="0"/>
                        <a:t>الخطوة الأولى</a:t>
                      </a:r>
                      <a:endParaRPr lang="en-US" dirty="0"/>
                    </a:p>
                  </a:txBody>
                  <a:tcPr/>
                </a:tc>
              </a:tr>
              <a:tr h="838200">
                <a:tc>
                  <a:txBody>
                    <a:bodyPr/>
                    <a:lstStyle/>
                    <a:p>
                      <a:pPr algn="r" rtl="1"/>
                      <a:r>
                        <a:rPr lang="ar-SA" dirty="0" smtClean="0"/>
                        <a:t>تطوير</a:t>
                      </a:r>
                      <a:r>
                        <a:rPr lang="ar-SA" baseline="0" dirty="0" smtClean="0"/>
                        <a:t> سياسة  مفردة للدخول على النظام  </a:t>
                      </a:r>
                      <a:r>
                        <a:rPr kumimoji="0" lang="en-US" sz="1800" b="0" i="0" u="none" strike="noStrike" cap="none" normalizeH="0" baseline="0" dirty="0" smtClean="0">
                          <a:ln>
                            <a:noFill/>
                          </a:ln>
                          <a:solidFill>
                            <a:schemeClr val="tx1"/>
                          </a:solidFill>
                          <a:effectLst/>
                          <a:latin typeface="Arial" charset="0"/>
                          <a:ea typeface="ＭＳ Ｐゴシック" pitchFamily="-111" charset="-128"/>
                        </a:rPr>
                        <a:t>single sign-on policy  </a:t>
                      </a:r>
                      <a:r>
                        <a:rPr kumimoji="0" lang="ar-SA" sz="1800" b="0" i="0" u="none" strike="noStrike" cap="none" normalizeH="0" baseline="0" dirty="0" smtClean="0">
                          <a:ln>
                            <a:noFill/>
                          </a:ln>
                          <a:solidFill>
                            <a:schemeClr val="tx1"/>
                          </a:solidFill>
                          <a:effectLst/>
                          <a:latin typeface="Arial" charset="0"/>
                          <a:ea typeface="ＭＳ Ｐゴシック" pitchFamily="-111" charset="-128"/>
                        </a:rPr>
                        <a:t>   وذلك لحاجة  كل الموظفين والشركاء في  الدخول على النظام في أي وقت ومن أي مكان</a:t>
                      </a:r>
                      <a:endParaRPr lang="en-US" dirty="0"/>
                    </a:p>
                  </a:txBody>
                  <a:tcPr/>
                </a:tc>
                <a:tc>
                  <a:txBody>
                    <a:bodyPr/>
                    <a:lstStyle/>
                    <a:p>
                      <a:pPr algn="ctr" rtl="1"/>
                      <a:r>
                        <a:rPr lang="ar-SA" dirty="0" smtClean="0"/>
                        <a:t>الامتثال والمعايير</a:t>
                      </a:r>
                    </a:p>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1800" b="0" i="0" u="none" strike="noStrike" cap="none" normalizeH="0" baseline="0" dirty="0" smtClean="0">
                          <a:ln>
                            <a:noFill/>
                          </a:ln>
                          <a:solidFill>
                            <a:schemeClr val="tx1"/>
                          </a:solidFill>
                          <a:effectLst/>
                          <a:latin typeface="Arial" charset="0"/>
                          <a:ea typeface="ＭＳ Ｐゴシック" pitchFamily="-111" charset="-128"/>
                        </a:rPr>
                        <a:t>Compliance and standards</a:t>
                      </a:r>
                    </a:p>
                    <a:p>
                      <a:pPr algn="ctr" rtl="1"/>
                      <a:endParaRPr lang="en-US" dirty="0"/>
                    </a:p>
                  </a:txBody>
                  <a:tcPr/>
                </a:tc>
                <a:tc>
                  <a:txBody>
                    <a:bodyPr/>
                    <a:lstStyle/>
                    <a:p>
                      <a:pPr algn="ctr"/>
                      <a:r>
                        <a:rPr lang="ar-SA" dirty="0" smtClean="0"/>
                        <a:t>الخطوة الثانية </a:t>
                      </a:r>
                      <a:endParaRPr lang="en-US" dirty="0"/>
                    </a:p>
                  </a:txBody>
                  <a:tcPr/>
                </a:tc>
              </a:tr>
              <a:tr h="838200">
                <a:tc>
                  <a:txBody>
                    <a:bodyPr/>
                    <a:lstStyle/>
                    <a:p>
                      <a:pPr algn="r" rtl="1"/>
                      <a:r>
                        <a:rPr lang="ar-SA" dirty="0" smtClean="0"/>
                        <a:t>تطوير سياسة</a:t>
                      </a:r>
                      <a:r>
                        <a:rPr lang="ar-SA" baseline="0" dirty="0" smtClean="0"/>
                        <a:t> لدعم النظام القديم </a:t>
                      </a:r>
                      <a:endParaRPr lang="en-US" dirty="0"/>
                    </a:p>
                  </a:txBody>
                  <a:tcPr/>
                </a:tc>
                <a:tc>
                  <a:txBody>
                    <a:bodyPr/>
                    <a:lstStyle/>
                    <a:p>
                      <a:pPr algn="ctr" rtl="1"/>
                      <a:r>
                        <a:rPr lang="ar-SA" dirty="0" smtClean="0"/>
                        <a:t>دعم</a:t>
                      </a:r>
                      <a:r>
                        <a:rPr lang="ar-SA" baseline="0" dirty="0" smtClean="0"/>
                        <a:t> النظام القديم </a:t>
                      </a:r>
                    </a:p>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1800" b="0" i="0" u="none" strike="noStrike" cap="none" normalizeH="0" baseline="0" dirty="0" smtClean="0">
                          <a:ln>
                            <a:noFill/>
                          </a:ln>
                          <a:solidFill>
                            <a:schemeClr val="tx1"/>
                          </a:solidFill>
                          <a:effectLst/>
                          <a:latin typeface="Arial" charset="0"/>
                          <a:ea typeface="ＭＳ Ｐゴシック" pitchFamily="-111" charset="-128"/>
                        </a:rPr>
                        <a:t>Legacy systems support</a:t>
                      </a:r>
                    </a:p>
                    <a:p>
                      <a:pPr algn="ctr" rtl="1"/>
                      <a:endParaRPr lang="en-US" dirty="0"/>
                    </a:p>
                  </a:txBody>
                  <a:tcPr/>
                </a:tc>
                <a:tc>
                  <a:txBody>
                    <a:bodyPr/>
                    <a:lstStyle/>
                    <a:p>
                      <a:pPr algn="r" rtl="1"/>
                      <a:r>
                        <a:rPr lang="ar-SA" dirty="0" smtClean="0"/>
                        <a:t>الخطوة الثالثة</a:t>
                      </a:r>
                      <a:endParaRPr lang="en-US" dirty="0"/>
                    </a:p>
                  </a:txBody>
                  <a:tcPr/>
                </a:tc>
              </a:tr>
              <a:tr h="838200">
                <a:tc>
                  <a:txBody>
                    <a:bodyPr/>
                    <a:lstStyle/>
                    <a:p>
                      <a:pPr algn="r" rtl="1"/>
                      <a:r>
                        <a:rPr lang="ar-SA" dirty="0" smtClean="0"/>
                        <a:t>تعتبر</a:t>
                      </a:r>
                      <a:r>
                        <a:rPr lang="ar-SA" baseline="0" dirty="0" smtClean="0"/>
                        <a:t> البرمجيات الوسيطة أساسية لتكامل النظم في المدى القصير وذلك في حالة استعمال التطبيقات الحالية من طرف المنظمة</a:t>
                      </a:r>
                      <a:endParaRPr lang="en-US" dirty="0"/>
                    </a:p>
                  </a:txBody>
                  <a:tcPr/>
                </a:tc>
                <a:tc>
                  <a:txBody>
                    <a:bodyPr/>
                    <a:lstStyle/>
                    <a:p>
                      <a:pPr algn="ctr" rtl="1"/>
                      <a:r>
                        <a:rPr lang="ar-SA" dirty="0" smtClean="0"/>
                        <a:t>الأدوات البرمجية الوسيطة</a:t>
                      </a:r>
                    </a:p>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1800" b="0" i="0" u="none" strike="noStrike" cap="none" normalizeH="0" baseline="0" dirty="0" smtClean="0">
                          <a:ln>
                            <a:noFill/>
                          </a:ln>
                          <a:solidFill>
                            <a:schemeClr val="tx1"/>
                          </a:solidFill>
                          <a:effectLst/>
                          <a:latin typeface="Arial" charset="0"/>
                          <a:ea typeface="ＭＳ Ｐゴシック" pitchFamily="-111" charset="-128"/>
                        </a:rPr>
                        <a:t>Middleware tools</a:t>
                      </a:r>
                    </a:p>
                    <a:p>
                      <a:pPr algn="ctr" rtl="1"/>
                      <a:endParaRPr lang="en-US" dirty="0"/>
                    </a:p>
                  </a:txBody>
                  <a:tcPr/>
                </a:tc>
                <a:tc>
                  <a:txBody>
                    <a:bodyPr/>
                    <a:lstStyle/>
                    <a:p>
                      <a:pPr algn="r" rtl="1"/>
                      <a:r>
                        <a:rPr lang="ar-SA" dirty="0" smtClean="0"/>
                        <a:t>الخطوة</a:t>
                      </a:r>
                      <a:r>
                        <a:rPr lang="ar-SA" baseline="0" dirty="0" smtClean="0"/>
                        <a:t> الرابعة</a:t>
                      </a:r>
                    </a:p>
                    <a:p>
                      <a:pPr algn="r" rtl="1"/>
                      <a:endParaRPr lang="en-US" dirty="0"/>
                    </a:p>
                  </a:txBody>
                  <a:tcPr/>
                </a:tc>
              </a:tr>
            </a:tbl>
          </a:graphicData>
        </a:graphic>
      </p:graphicFrame>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22</a:t>
            </a:fld>
            <a:endParaRPr lang="en-US" smtClean="0">
              <a:cs typeface="Arial" pitchFamily="34" charset="0"/>
            </a:endParaRPr>
          </a:p>
        </p:txBody>
      </p:sp>
    </p:spTree>
    <p:extLst>
      <p:ext uri="{BB962C8B-B14F-4D97-AF65-F5344CB8AC3E}">
        <p14:creationId xmlns:p14="http://schemas.microsoft.com/office/powerpoint/2010/main" xmlns="" val="24968101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334962"/>
            <a:ext cx="8953500" cy="1341438"/>
          </a:xfrm>
        </p:spPr>
        <p:txBody>
          <a:bodyPr/>
          <a:lstStyle/>
          <a:p>
            <a:pPr rtl="1">
              <a:defRPr/>
            </a:pPr>
            <a:r>
              <a:rPr lang="ar-SA" dirty="0" smtClean="0"/>
              <a:t>خطوات تكامل النظم </a:t>
            </a:r>
            <a:r>
              <a:rPr lang="en-US" dirty="0" smtClean="0"/>
              <a:t/>
            </a:r>
            <a:br>
              <a:rPr lang="en-US" dirty="0" smtClean="0"/>
            </a:br>
            <a:r>
              <a:rPr lang="en-US" sz="3200" dirty="0"/>
              <a:t>Steps in Integrating Systems</a:t>
            </a:r>
            <a:r>
              <a:rPr lang="en-US" dirty="0"/>
              <a:t/>
            </a:r>
            <a:br>
              <a:rPr lang="en-US" dirty="0"/>
            </a:br>
            <a:endParaRPr lang="en-US" dirty="0"/>
          </a:p>
        </p:txBody>
      </p:sp>
      <p:graphicFrame>
        <p:nvGraphicFramePr>
          <p:cNvPr id="2" name="Content Placeholder 1"/>
          <p:cNvGraphicFramePr>
            <a:graphicFrameLocks noGrp="1"/>
          </p:cNvGraphicFramePr>
          <p:nvPr>
            <p:ph idx="1"/>
            <p:extLst>
              <p:ext uri="{D42A27DB-BD31-4B8C-83A1-F6EECF244321}">
                <p14:modId xmlns:p14="http://schemas.microsoft.com/office/powerpoint/2010/main" xmlns="" val="1897818572"/>
              </p:ext>
            </p:extLst>
          </p:nvPr>
        </p:nvGraphicFramePr>
        <p:xfrm>
          <a:off x="-76200" y="1371600"/>
          <a:ext cx="9677400" cy="5577840"/>
        </p:xfrm>
        <a:graphic>
          <a:graphicData uri="http://schemas.openxmlformats.org/drawingml/2006/table">
            <a:tbl>
              <a:tblPr firstRow="1" bandRow="1">
                <a:tableStyleId>{5C22544A-7EE6-4342-B048-85BDC9FD1C3A}</a:tableStyleId>
              </a:tblPr>
              <a:tblGrid>
                <a:gridCol w="5334000"/>
                <a:gridCol w="2971800"/>
                <a:gridCol w="1371600"/>
              </a:tblGrid>
              <a:tr h="1371600">
                <a:tc>
                  <a:txBody>
                    <a:bodyPr/>
                    <a:lstStyle/>
                    <a:p>
                      <a:pPr algn="r" rtl="1"/>
                      <a:r>
                        <a:rPr lang="ar-SA" dirty="0" smtClean="0"/>
                        <a:t>سياسات</a:t>
                      </a:r>
                      <a:r>
                        <a:rPr lang="ar-SA" baseline="0" dirty="0" smtClean="0"/>
                        <a:t> الدخول المفرد </a:t>
                      </a:r>
                      <a:r>
                        <a:rPr kumimoji="0" lang="en-US" sz="1800" b="0" i="0" u="none" strike="noStrike" cap="none" normalizeH="0" baseline="0" dirty="0" smtClean="0">
                          <a:ln>
                            <a:noFill/>
                          </a:ln>
                          <a:solidFill>
                            <a:schemeClr val="tx1"/>
                          </a:solidFill>
                          <a:effectLst/>
                          <a:latin typeface="Arial" charset="0"/>
                          <a:ea typeface="ＭＳ Ｐゴシック" pitchFamily="-111" charset="-128"/>
                        </a:rPr>
                        <a:t>single sign-on policy  </a:t>
                      </a:r>
                      <a:r>
                        <a:rPr kumimoji="0" lang="ar-SA" sz="1800" b="0" i="0" u="none" strike="noStrike" cap="none" normalizeH="0" baseline="0" dirty="0" smtClean="0">
                          <a:ln>
                            <a:noFill/>
                          </a:ln>
                          <a:solidFill>
                            <a:schemeClr val="tx1"/>
                          </a:solidFill>
                          <a:effectLst/>
                          <a:latin typeface="Arial" charset="0"/>
                          <a:ea typeface="ＭＳ Ｐゴシック" pitchFamily="-111" charset="-128"/>
                        </a:rPr>
                        <a:t>  بالنسبة للتطبيقات والوصول الى البيانات وذلك لحاجة الموظفين والشركاء الخارجيون في الوصول الى النظام المتكامل في أي وفقت ومن أي مكان</a:t>
                      </a:r>
                      <a:endParaRPr lang="en-US" dirty="0"/>
                    </a:p>
                  </a:txBody>
                  <a:tcPr/>
                </a:tc>
                <a:tc>
                  <a:txBody>
                    <a:bodyPr/>
                    <a:lstStyle/>
                    <a:p>
                      <a:pPr algn="ctr"/>
                      <a:r>
                        <a:rPr lang="ar-SA" dirty="0" smtClean="0"/>
                        <a:t>سياسات</a:t>
                      </a:r>
                      <a:r>
                        <a:rPr lang="ar-SA" baseline="0" dirty="0" smtClean="0"/>
                        <a:t> التوثيق والتفويض</a:t>
                      </a:r>
                      <a:endParaRPr lang="ar-SA" dirty="0" smtClean="0"/>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ea typeface="ＭＳ Ｐゴシック" pitchFamily="-111" charset="-128"/>
                        </a:rPr>
                        <a:t>Authentication and authorization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ea typeface="ＭＳ Ｐゴシック" pitchFamily="-111" charset="-128"/>
                        </a:rPr>
                        <a:t>policies</a:t>
                      </a:r>
                    </a:p>
                    <a:p>
                      <a:pPr algn="ctr"/>
                      <a:endParaRPr lang="en-US" dirty="0"/>
                    </a:p>
                  </a:txBody>
                  <a:tcPr/>
                </a:tc>
                <a:tc>
                  <a:txBody>
                    <a:bodyPr/>
                    <a:lstStyle/>
                    <a:p>
                      <a:pPr algn="ctr"/>
                      <a:r>
                        <a:rPr lang="ar-SA" dirty="0" smtClean="0"/>
                        <a:t>الخطوة الخامسة</a:t>
                      </a:r>
                      <a:endParaRPr lang="en-US" dirty="0"/>
                    </a:p>
                  </a:txBody>
                  <a:tcPr/>
                </a:tc>
              </a:tr>
              <a:tr h="838200">
                <a:tc>
                  <a:txBody>
                    <a:bodyPr/>
                    <a:lstStyle/>
                    <a:p>
                      <a:pPr algn="r" rtl="1"/>
                      <a:r>
                        <a:rPr lang="ar-SA" dirty="0" smtClean="0"/>
                        <a:t>يجب أن يكون فريق تقنية المعلومات قادرا على  تقديم الدعم لكل التطبيقات والمنصات  من</a:t>
                      </a:r>
                      <a:r>
                        <a:rPr lang="ar-SA" baseline="0" dirty="0" smtClean="0"/>
                        <a:t> خلال مكتب الدعم والمساعدة    </a:t>
                      </a:r>
                      <a:r>
                        <a:rPr kumimoji="0" lang="en-US" sz="1800" b="0" i="0" u="none" strike="noStrike" cap="none" normalizeH="0" baseline="0" dirty="0" smtClean="0">
                          <a:ln>
                            <a:noFill/>
                          </a:ln>
                          <a:solidFill>
                            <a:schemeClr val="tx1"/>
                          </a:solidFill>
                          <a:effectLst/>
                          <a:latin typeface="Arial" charset="0"/>
                          <a:ea typeface="ＭＳ Ｐゴシック" pitchFamily="-111" charset="-128"/>
                        </a:rPr>
                        <a:t>help desk support</a:t>
                      </a:r>
                      <a:endParaRPr lang="en-US" dirty="0"/>
                    </a:p>
                  </a:txBody>
                  <a:tcPr/>
                </a:tc>
                <a:tc>
                  <a:txBody>
                    <a:bodyPr/>
                    <a:lstStyle/>
                    <a:p>
                      <a:pPr algn="ctr" rtl="1"/>
                      <a:r>
                        <a:rPr lang="ar-SA" dirty="0" smtClean="0"/>
                        <a:t>الخدمة</a:t>
                      </a:r>
                      <a:r>
                        <a:rPr lang="ar-SA" baseline="0" dirty="0" smtClean="0"/>
                        <a:t> المركزية والدعم المركزي المقدم من طرف فريق تقنية المعلومات</a:t>
                      </a:r>
                      <a:endParaRPr lang="ar-SA" dirty="0" smtClean="0"/>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ea typeface="ＭＳ Ｐゴシック" pitchFamily="-111" charset="-128"/>
                        </a:rPr>
                        <a:t>Centralized IT services and support</a:t>
                      </a:r>
                    </a:p>
                    <a:p>
                      <a:pPr algn="ctr" rtl="1"/>
                      <a:endParaRPr lang="en-US" dirty="0"/>
                    </a:p>
                  </a:txBody>
                  <a:tcPr/>
                </a:tc>
                <a:tc>
                  <a:txBody>
                    <a:bodyPr/>
                    <a:lstStyle/>
                    <a:p>
                      <a:pPr algn="ctr"/>
                      <a:r>
                        <a:rPr lang="ar-SA" dirty="0" smtClean="0"/>
                        <a:t>الخطوة السادسة</a:t>
                      </a:r>
                      <a:endParaRPr lang="en-US" dirty="0"/>
                    </a:p>
                  </a:txBody>
                  <a:tcPr/>
                </a:tc>
              </a:tr>
              <a:tr h="838200">
                <a:tc>
                  <a:txBody>
                    <a:bodyPr/>
                    <a:lstStyle/>
                    <a:p>
                      <a:pPr algn="r" rtl="1"/>
                      <a:r>
                        <a:rPr lang="ar-SA" dirty="0" smtClean="0"/>
                        <a:t>يعتر نظام</a:t>
                      </a:r>
                      <a:r>
                        <a:rPr lang="ar-SA" baseline="0" dirty="0" smtClean="0"/>
                        <a:t> النسخ الاحتياطي والاسترداد أساسيا  في حالة عطل النظام والكوارث</a:t>
                      </a:r>
                      <a:endParaRPr lang="en-US" dirty="0"/>
                    </a:p>
                  </a:txBody>
                  <a:tcPr/>
                </a:tc>
                <a:tc>
                  <a:txBody>
                    <a:bodyPr/>
                    <a:lstStyle/>
                    <a:p>
                      <a:pPr algn="ctr" rtl="1"/>
                      <a:r>
                        <a:rPr lang="ar-SA" dirty="0" smtClean="0"/>
                        <a:t>النسخ الاحتياطي ، الاسترداد</a:t>
                      </a:r>
                      <a:r>
                        <a:rPr lang="ar-SA" baseline="0" dirty="0" smtClean="0"/>
                        <a:t> والأمن</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ea typeface="ＭＳ Ｐゴシック" pitchFamily="-111" charset="-128"/>
                        </a:rPr>
                        <a:t>Back-up, recovery, and security</a:t>
                      </a:r>
                    </a:p>
                    <a:p>
                      <a:pPr algn="ctr" rtl="1"/>
                      <a:endParaRPr lang="en-US" dirty="0"/>
                    </a:p>
                  </a:txBody>
                  <a:tcPr/>
                </a:tc>
                <a:tc>
                  <a:txBody>
                    <a:bodyPr/>
                    <a:lstStyle/>
                    <a:p>
                      <a:pPr algn="r" rtl="1"/>
                      <a:r>
                        <a:rPr lang="ar-SA" dirty="0" smtClean="0"/>
                        <a:t>الخطوة السابعة</a:t>
                      </a:r>
                      <a:endParaRPr lang="en-US" dirty="0"/>
                    </a:p>
                  </a:txBody>
                  <a:tcPr/>
                </a:tc>
              </a:tr>
              <a:tr h="838200">
                <a:tc>
                  <a:txBody>
                    <a:bodyPr/>
                    <a:lstStyle/>
                    <a:p>
                      <a:pPr algn="r" rtl="1"/>
                      <a:r>
                        <a:rPr lang="ar-SA" dirty="0" smtClean="0"/>
                        <a:t>يجب تطوير المعايير</a:t>
                      </a:r>
                      <a:r>
                        <a:rPr lang="ar-SA" baseline="0" dirty="0" smtClean="0"/>
                        <a:t> والسياسات الخاصة بالمنظمة عند اقتناء معدات جديدة  أو برمجيات جديدة  حيث يجب ان تتماشى مع استراتيجية المنظمة فيما يخص تقنية المعلومات</a:t>
                      </a:r>
                      <a:endParaRPr lang="en-US" dirty="0"/>
                    </a:p>
                  </a:txBody>
                  <a:tcPr/>
                </a:tc>
                <a:tc>
                  <a:txBody>
                    <a:bodyPr/>
                    <a:lstStyle/>
                    <a:p>
                      <a:pPr algn="ctr" rtl="1"/>
                      <a:r>
                        <a:rPr lang="ar-SA" dirty="0" smtClean="0"/>
                        <a:t>التوحيد القياسي</a:t>
                      </a:r>
                      <a:r>
                        <a:rPr lang="ar-SA" baseline="0" dirty="0" smtClean="0"/>
                        <a:t> للمعدات والبرمجيات</a:t>
                      </a:r>
                      <a:endParaRPr lang="ar-SA" dirty="0" smtClean="0"/>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ea typeface="ＭＳ Ｐゴシック" pitchFamily="-111" charset="-128"/>
                        </a:rPr>
                        <a:t>Hardware and software standardization</a:t>
                      </a:r>
                    </a:p>
                    <a:p>
                      <a:pPr algn="ctr" rtl="1"/>
                      <a:endParaRPr lang="en-US" dirty="0"/>
                    </a:p>
                  </a:txBody>
                  <a:tcPr/>
                </a:tc>
                <a:tc>
                  <a:txBody>
                    <a:bodyPr/>
                    <a:lstStyle/>
                    <a:p>
                      <a:pPr algn="r" rtl="1"/>
                      <a:r>
                        <a:rPr lang="ar-SA" dirty="0" smtClean="0"/>
                        <a:t>الخطوة</a:t>
                      </a:r>
                      <a:r>
                        <a:rPr lang="ar-SA" baseline="0" dirty="0" smtClean="0"/>
                        <a:t> الثامنة</a:t>
                      </a:r>
                    </a:p>
                    <a:p>
                      <a:pPr algn="r" rtl="1"/>
                      <a:endParaRPr lang="en-US" dirty="0"/>
                    </a:p>
                  </a:txBody>
                  <a:tcPr/>
                </a:tc>
              </a:tr>
            </a:tbl>
          </a:graphicData>
        </a:graphic>
      </p:graphicFrame>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23</a:t>
            </a:fld>
            <a:endParaRPr lang="en-US" smtClean="0">
              <a:cs typeface="Arial" pitchFamily="34" charset="0"/>
            </a:endParaRPr>
          </a:p>
        </p:txBody>
      </p:sp>
    </p:spTree>
    <p:extLst>
      <p:ext uri="{BB962C8B-B14F-4D97-AF65-F5344CB8AC3E}">
        <p14:creationId xmlns:p14="http://schemas.microsoft.com/office/powerpoint/2010/main" xmlns="" val="5657766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334962"/>
            <a:ext cx="8953500" cy="1341438"/>
          </a:xfrm>
        </p:spPr>
        <p:txBody>
          <a:bodyPr/>
          <a:lstStyle/>
          <a:p>
            <a:pPr rtl="1">
              <a:defRPr/>
            </a:pPr>
            <a:r>
              <a:rPr lang="ar-SA" dirty="0" smtClean="0"/>
              <a:t>فوائد وحدود النظم المتكاملة</a:t>
            </a:r>
            <a:r>
              <a:rPr lang="en-US" dirty="0" smtClean="0"/>
              <a:t/>
            </a:r>
            <a:br>
              <a:rPr lang="en-US" dirty="0" smtClean="0"/>
            </a:br>
            <a:r>
              <a:rPr lang="en-US" sz="3200" dirty="0"/>
              <a:t>Steps in Integrating Systems</a:t>
            </a:r>
            <a:r>
              <a:rPr lang="en-US" dirty="0"/>
              <a:t/>
            </a:r>
            <a:br>
              <a:rPr lang="en-US" dirty="0"/>
            </a:br>
            <a:endParaRPr lang="en-US" dirty="0"/>
          </a:p>
        </p:txBody>
      </p:sp>
      <p:graphicFrame>
        <p:nvGraphicFramePr>
          <p:cNvPr id="2" name="Content Placeholder 1"/>
          <p:cNvGraphicFramePr>
            <a:graphicFrameLocks noGrp="1"/>
          </p:cNvGraphicFramePr>
          <p:nvPr>
            <p:ph idx="1"/>
            <p:extLst>
              <p:ext uri="{D42A27DB-BD31-4B8C-83A1-F6EECF244321}">
                <p14:modId xmlns:p14="http://schemas.microsoft.com/office/powerpoint/2010/main" xmlns="" val="911665013"/>
              </p:ext>
            </p:extLst>
          </p:nvPr>
        </p:nvGraphicFramePr>
        <p:xfrm>
          <a:off x="-76200" y="1371600"/>
          <a:ext cx="9372600" cy="4404360"/>
        </p:xfrm>
        <a:graphic>
          <a:graphicData uri="http://schemas.openxmlformats.org/drawingml/2006/table">
            <a:tbl>
              <a:tblPr firstRow="1" bandRow="1">
                <a:tableStyleId>{5C22544A-7EE6-4342-B048-85BDC9FD1C3A}</a:tableStyleId>
              </a:tblPr>
              <a:tblGrid>
                <a:gridCol w="5334000"/>
                <a:gridCol w="4038600"/>
              </a:tblGrid>
              <a:tr h="381000">
                <a:tc>
                  <a:txBody>
                    <a:bodyPr/>
                    <a:lstStyle/>
                    <a:p>
                      <a:pPr algn="ctr" rtl="1"/>
                      <a:r>
                        <a:rPr lang="ar-SA" sz="2400" dirty="0" smtClean="0"/>
                        <a:t>الحدود</a:t>
                      </a:r>
                      <a:endParaRPr lang="en-US" sz="2400" dirty="0"/>
                    </a:p>
                  </a:txBody>
                  <a:tcPr/>
                </a:tc>
                <a:tc>
                  <a:txBody>
                    <a:bodyPr/>
                    <a:lstStyle/>
                    <a:p>
                      <a:pPr algn="ctr"/>
                      <a:r>
                        <a:rPr lang="ar-SA" sz="2400" dirty="0" smtClean="0"/>
                        <a:t>الفوائد</a:t>
                      </a:r>
                      <a:r>
                        <a:rPr lang="ar-SA" sz="2400" baseline="0" dirty="0" smtClean="0"/>
                        <a:t> </a:t>
                      </a:r>
                      <a:endParaRPr lang="ar-SA" sz="2400" dirty="0" smtClean="0"/>
                    </a:p>
                    <a:p>
                      <a:pPr algn="ctr"/>
                      <a:endParaRPr lang="en-US" sz="2400" dirty="0"/>
                    </a:p>
                  </a:txBody>
                  <a:tcPr/>
                </a:tc>
              </a:tr>
              <a:tr h="838200">
                <a:tc>
                  <a:txBody>
                    <a:bodyPr/>
                    <a:lstStyle/>
                    <a:p>
                      <a:pPr algn="r" rtl="1"/>
                      <a:r>
                        <a:rPr lang="ar-SA" dirty="0" smtClean="0"/>
                        <a:t>تكاليف</a:t>
                      </a:r>
                      <a:r>
                        <a:rPr lang="ar-SA" baseline="0" dirty="0" smtClean="0"/>
                        <a:t> عالية جدا في مرحلة بداية النظام</a:t>
                      </a:r>
                      <a:endParaRPr lang="en-US" dirty="0"/>
                    </a:p>
                  </a:txBody>
                  <a:tcPr/>
                </a:tc>
                <a:tc>
                  <a:txBody>
                    <a:bodyPr/>
                    <a:lstStyle/>
                    <a:p>
                      <a:pPr algn="ctr" rtl="1"/>
                      <a:r>
                        <a:rPr lang="ar-SA" dirty="0" smtClean="0"/>
                        <a:t>مزيد</a:t>
                      </a:r>
                      <a:r>
                        <a:rPr lang="ar-SA" baseline="0" dirty="0" smtClean="0"/>
                        <a:t> من الايرادات وتحقيق النمو</a:t>
                      </a:r>
                    </a:p>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1800" b="0" i="0" u="none" strike="noStrike" cap="none" normalizeH="0" baseline="0" dirty="0" smtClean="0">
                          <a:ln>
                            <a:noFill/>
                          </a:ln>
                          <a:solidFill>
                            <a:schemeClr val="tx1"/>
                          </a:solidFill>
                          <a:effectLst/>
                          <a:latin typeface="Arial" charset="0"/>
                          <a:ea typeface="ＭＳ Ｐゴシック" pitchFamily="-111" charset="-128"/>
                        </a:rPr>
                        <a:t>Increased Revenue and Growth</a:t>
                      </a:r>
                    </a:p>
                    <a:p>
                      <a:pPr algn="ctr" rtl="1"/>
                      <a:endParaRPr lang="en-US" dirty="0"/>
                    </a:p>
                  </a:txBody>
                  <a:tcPr/>
                </a:tc>
              </a:tr>
              <a:tr h="838200">
                <a:tc>
                  <a:txBody>
                    <a:bodyPr/>
                    <a:lstStyle/>
                    <a:p>
                      <a:pPr algn="r" rtl="1"/>
                      <a:r>
                        <a:rPr lang="ar-SA" dirty="0" smtClean="0"/>
                        <a:t>صراعات</a:t>
                      </a:r>
                      <a:r>
                        <a:rPr lang="ar-SA" baseline="0" dirty="0" smtClean="0"/>
                        <a:t> بين مخلف الأقسام  وذلك بسبب المشاركة في المعلومات</a:t>
                      </a:r>
                      <a:endParaRPr lang="en-US" dirty="0"/>
                    </a:p>
                  </a:txBody>
                  <a:tcPr/>
                </a:tc>
                <a:tc>
                  <a:txBody>
                    <a:bodyPr/>
                    <a:lstStyle/>
                    <a:p>
                      <a:pPr algn="ctr" rtl="1"/>
                      <a:r>
                        <a:rPr lang="ar-SA" dirty="0" smtClean="0"/>
                        <a:t>تسوية المحيط التنافسي</a:t>
                      </a:r>
                      <a:endParaRPr lang="ar-SA" baseline="0" dirty="0" smtClean="0"/>
                    </a:p>
                    <a:p>
                      <a:pPr algn="ctr" rtl="1"/>
                      <a:r>
                        <a:rPr kumimoji="0" lang="en-US" sz="1800" b="0" i="0" u="none" strike="noStrike" cap="none" normalizeH="0" baseline="0" dirty="0" smtClean="0">
                          <a:ln>
                            <a:noFill/>
                          </a:ln>
                          <a:solidFill>
                            <a:schemeClr val="tx1"/>
                          </a:solidFill>
                          <a:effectLst/>
                          <a:latin typeface="Arial" charset="0"/>
                          <a:ea typeface="ＭＳ Ｐゴシック" pitchFamily="-111" charset="-128"/>
                        </a:rPr>
                        <a:t>Leveling the Competitive Environ</a:t>
                      </a:r>
                      <a:endParaRPr lang="en-US" dirty="0"/>
                    </a:p>
                  </a:txBody>
                  <a:tcPr/>
                </a:tc>
              </a:tr>
              <a:tr h="838200">
                <a:tc>
                  <a:txBody>
                    <a:bodyPr/>
                    <a:lstStyle/>
                    <a:p>
                      <a:pPr algn="r" rtl="1"/>
                      <a:r>
                        <a:rPr lang="ar-SA" dirty="0" smtClean="0"/>
                        <a:t>تحقيق</a:t>
                      </a:r>
                      <a:r>
                        <a:rPr lang="ar-SA" baseline="0" dirty="0" smtClean="0"/>
                        <a:t> العائد من الاستثمار على المدى الطويل</a:t>
                      </a:r>
                      <a:endParaRPr lang="en-US" dirty="0"/>
                    </a:p>
                  </a:txBody>
                  <a:tcPr/>
                </a:tc>
                <a:tc>
                  <a:txBody>
                    <a:bodyPr/>
                    <a:lstStyle/>
                    <a:p>
                      <a:pPr algn="ctr" rtl="1"/>
                      <a:r>
                        <a:rPr lang="ar-SA" dirty="0" smtClean="0"/>
                        <a:t>تعزيز الرؤية فيما يخص المعلومات</a:t>
                      </a:r>
                    </a:p>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1800" b="0" i="0" u="none" strike="noStrike" cap="none" normalizeH="0" baseline="0" dirty="0" smtClean="0">
                          <a:ln>
                            <a:noFill/>
                          </a:ln>
                          <a:solidFill>
                            <a:schemeClr val="tx1"/>
                          </a:solidFill>
                          <a:effectLst/>
                          <a:latin typeface="Arial" charset="0"/>
                          <a:ea typeface="ＭＳ Ｐゴシック" pitchFamily="-111" charset="-128"/>
                        </a:rPr>
                        <a:t>Enhanced Information Visibility</a:t>
                      </a:r>
                    </a:p>
                    <a:p>
                      <a:pPr algn="ctr" rtl="1"/>
                      <a:endParaRPr lang="en-US" dirty="0"/>
                    </a:p>
                  </a:txBody>
                  <a:tcPr/>
                </a:tc>
              </a:tr>
              <a:tr h="838200">
                <a:tc>
                  <a:txBody>
                    <a:bodyPr/>
                    <a:lstStyle/>
                    <a:p>
                      <a:pPr algn="r" rtl="1"/>
                      <a:r>
                        <a:rPr lang="ar-SA" dirty="0" smtClean="0"/>
                        <a:t>تقليص</a:t>
                      </a:r>
                      <a:r>
                        <a:rPr lang="ar-SA" baseline="0" dirty="0" smtClean="0"/>
                        <a:t> الابتكار والاستقلال </a:t>
                      </a:r>
                      <a:endParaRPr lang="en-US" dirty="0"/>
                    </a:p>
                  </a:txBody>
                  <a:tcPr/>
                </a:tc>
                <a:tc>
                  <a:txBody>
                    <a:bodyPr/>
                    <a:lstStyle/>
                    <a:p>
                      <a:pPr algn="ctr" rtl="1"/>
                      <a:r>
                        <a:rPr lang="ar-SA" dirty="0" smtClean="0"/>
                        <a:t>تحقيق توحيد قياسي</a:t>
                      </a:r>
                      <a:r>
                        <a:rPr lang="ar-SA" baseline="0" dirty="0" smtClean="0"/>
                        <a:t> أكبر</a:t>
                      </a:r>
                    </a:p>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1800" b="0" i="0" u="none" strike="noStrike" cap="none" normalizeH="0" baseline="0" dirty="0" smtClean="0">
                          <a:ln>
                            <a:noFill/>
                          </a:ln>
                          <a:solidFill>
                            <a:schemeClr val="tx1"/>
                          </a:solidFill>
                          <a:effectLst/>
                          <a:latin typeface="Arial" charset="0"/>
                          <a:ea typeface="ＭＳ Ｐゴシック" pitchFamily="-111" charset="-128"/>
                        </a:rPr>
                        <a:t>Increased Standardization</a:t>
                      </a:r>
                    </a:p>
                    <a:p>
                      <a:pPr algn="ctr" rtl="1"/>
                      <a:endParaRPr lang="en-US" dirty="0"/>
                    </a:p>
                  </a:txBody>
                  <a:tcPr/>
                </a:tc>
              </a:tr>
            </a:tbl>
          </a:graphicData>
        </a:graphic>
      </p:graphicFrame>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24</a:t>
            </a:fld>
            <a:endParaRPr lang="en-US" smtClean="0">
              <a:cs typeface="Arial" pitchFamily="34" charset="0"/>
            </a:endParaRPr>
          </a:p>
        </p:txBody>
      </p:sp>
    </p:spTree>
    <p:extLst>
      <p:ext uri="{BB962C8B-B14F-4D97-AF65-F5344CB8AC3E}">
        <p14:creationId xmlns:p14="http://schemas.microsoft.com/office/powerpoint/2010/main" xmlns="" val="37256402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09600" y="-46038"/>
            <a:ext cx="8686800" cy="1341438"/>
          </a:xfrm>
        </p:spPr>
        <p:txBody>
          <a:bodyPr/>
          <a:lstStyle/>
          <a:p>
            <a:pPr rtl="1">
              <a:defRPr/>
            </a:pPr>
            <a:r>
              <a:rPr lang="ar-SA" sz="4000" dirty="0" smtClean="0"/>
              <a:t>النظم المتكاملة لتخطيط موارد المؤسسات وتكامل النظم  </a:t>
            </a:r>
            <a:r>
              <a:rPr lang="en-US" sz="4000" dirty="0"/>
              <a:t>ERP and Systems Integration</a:t>
            </a:r>
          </a:p>
        </p:txBody>
      </p:sp>
      <p:sp>
        <p:nvSpPr>
          <p:cNvPr id="9" name="Text Placeholder 5"/>
          <p:cNvSpPr>
            <a:spLocks noGrp="1"/>
          </p:cNvSpPr>
          <p:nvPr>
            <p:ph idx="1"/>
          </p:nvPr>
        </p:nvSpPr>
        <p:spPr>
          <a:xfrm>
            <a:off x="152400" y="1371600"/>
            <a:ext cx="9525000" cy="4648200"/>
          </a:xfrm>
        </p:spPr>
        <p:txBody>
          <a:bodyPr>
            <a:normAutofit/>
          </a:bodyPr>
          <a:lstStyle/>
          <a:p>
            <a:pPr marL="457200" indent="-457200" rtl="1">
              <a:buFont typeface="Wingdings" pitchFamily="2" charset="2"/>
              <a:buChar char="ü"/>
            </a:pPr>
            <a:r>
              <a:rPr lang="ar-SA" dirty="0" smtClean="0"/>
              <a:t>تعتبر نظم تخطيط موارد المؤسسات </a:t>
            </a:r>
            <a:r>
              <a:rPr lang="en-US" dirty="0" smtClean="0"/>
              <a:t>ERP</a:t>
            </a:r>
            <a:r>
              <a:rPr lang="ar-SA" dirty="0" smtClean="0"/>
              <a:t> نظما متكاملة وبرمجيات تطبيقية  ذات وحدات متعددة </a:t>
            </a:r>
            <a:r>
              <a:rPr lang="en-US" dirty="0" smtClean="0"/>
              <a:t>multi-module </a:t>
            </a:r>
            <a:r>
              <a:rPr lang="ar-SA" dirty="0" smtClean="0"/>
              <a:t>  حيث تم تصممها لخدمة ودعم مختلف المجالات الوظيفية عبر المنظمة</a:t>
            </a:r>
          </a:p>
          <a:p>
            <a:pPr marL="457200" indent="-457200" rtl="1">
              <a:buFont typeface="Wingdings" pitchFamily="2" charset="2"/>
              <a:buChar char="ü"/>
            </a:pPr>
            <a:r>
              <a:rPr lang="ar-SA" dirty="0" smtClean="0"/>
              <a:t>تعتبر نظم الـ </a:t>
            </a:r>
            <a:r>
              <a:rPr lang="en-US" dirty="0" smtClean="0"/>
              <a:t>ERP </a:t>
            </a:r>
            <a:r>
              <a:rPr lang="ar-SA" dirty="0" smtClean="0"/>
              <a:t> برمجيات تجارية لتسهيل جمع وتكامل المعلومات المتعلقة بمختلف المجالات الوظيفية للمنظمة </a:t>
            </a:r>
          </a:p>
          <a:p>
            <a:pPr marL="457200" indent="-457200" rtl="1">
              <a:buFont typeface="Wingdings" pitchFamily="2" charset="2"/>
              <a:buChar char="ü"/>
            </a:pPr>
            <a:r>
              <a:rPr lang="ar-SA" dirty="0" smtClean="0"/>
              <a:t>تمكن نظم الــ </a:t>
            </a:r>
            <a:r>
              <a:rPr lang="en-US" dirty="0" smtClean="0"/>
              <a:t>ERP</a:t>
            </a:r>
            <a:r>
              <a:rPr lang="ar-SA" dirty="0" smtClean="0"/>
              <a:t>  المنظمة من توحيد وتعزيز اجراءات العمل بتطبيق افضل الممارسات في القطاع الصناعي </a:t>
            </a:r>
          </a:p>
          <a:p>
            <a:pPr marL="457200" indent="-457200" rtl="1">
              <a:buFont typeface="Arial" pitchFamily="34" charset="0"/>
              <a:buChar char="•"/>
            </a:pPr>
            <a:endParaRPr lang="en-US" dirty="0" smtClean="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25</a:t>
            </a:fld>
            <a:endParaRPr lang="en-US" smtClean="0">
              <a:cs typeface="Arial" pitchFamily="34" charset="0"/>
            </a:endParaRPr>
          </a:p>
        </p:txBody>
      </p:sp>
    </p:spTree>
    <p:extLst>
      <p:ext uri="{BB962C8B-B14F-4D97-AF65-F5344CB8AC3E}">
        <p14:creationId xmlns:p14="http://schemas.microsoft.com/office/powerpoint/2010/main" xmlns="" val="8088682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46038"/>
            <a:ext cx="8953500" cy="1341438"/>
          </a:xfrm>
        </p:spPr>
        <p:txBody>
          <a:bodyPr/>
          <a:lstStyle/>
          <a:p>
            <a:pPr rtl="1">
              <a:defRPr/>
            </a:pPr>
            <a:r>
              <a:rPr lang="ar-SA" sz="4000" dirty="0" smtClean="0"/>
              <a:t>دور النظم المتكاملة لتخطيط موارد المؤسسات في التكامل الفيزيائي  </a:t>
            </a:r>
            <a:r>
              <a:rPr lang="en-US" sz="3200" dirty="0"/>
              <a:t>ERP’s Role in </a:t>
            </a:r>
            <a:r>
              <a:rPr lang="en-US" sz="3200" dirty="0" smtClean="0"/>
              <a:t>Physical </a:t>
            </a:r>
            <a:r>
              <a:rPr lang="en-US" sz="3200" dirty="0"/>
              <a:t>Integration</a:t>
            </a:r>
            <a:endParaRPr lang="en-US" sz="3600" dirty="0"/>
          </a:p>
        </p:txBody>
      </p:sp>
      <p:sp>
        <p:nvSpPr>
          <p:cNvPr id="9" name="Text Placeholder 5"/>
          <p:cNvSpPr>
            <a:spLocks noGrp="1"/>
          </p:cNvSpPr>
          <p:nvPr>
            <p:ph idx="1"/>
          </p:nvPr>
        </p:nvSpPr>
        <p:spPr>
          <a:xfrm>
            <a:off x="152400" y="1371600"/>
            <a:ext cx="9525000" cy="4648200"/>
          </a:xfrm>
        </p:spPr>
        <p:txBody>
          <a:bodyPr>
            <a:normAutofit/>
          </a:bodyPr>
          <a:lstStyle/>
          <a:p>
            <a:pPr marL="457200" indent="-457200" rtl="1">
              <a:buFont typeface="Wingdings" pitchFamily="2" charset="2"/>
              <a:buChar char="ü"/>
            </a:pPr>
            <a:r>
              <a:rPr lang="ar-SA" dirty="0" smtClean="0"/>
              <a:t>قبل تنفيذ نظام الـ</a:t>
            </a:r>
            <a:r>
              <a:rPr lang="en-US" dirty="0" smtClean="0"/>
              <a:t>ERP</a:t>
            </a:r>
            <a:r>
              <a:rPr lang="ar-SA" dirty="0" smtClean="0"/>
              <a:t> يمكن للمنظمة ترقية أو تنفيذ البرمجيات الوسيطة </a:t>
            </a:r>
            <a:r>
              <a:rPr lang="en-US" dirty="0" smtClean="0"/>
              <a:t>Middleware</a:t>
            </a:r>
            <a:r>
              <a:rPr lang="ar-SA" dirty="0" smtClean="0"/>
              <a:t> كما يمكنها التخلص من  المعدات الخاصة نظامها القديم </a:t>
            </a:r>
          </a:p>
          <a:p>
            <a:pPr marL="457200" indent="-457200" rtl="1">
              <a:buFont typeface="Wingdings" pitchFamily="2" charset="2"/>
              <a:buChar char="ü"/>
            </a:pPr>
            <a:r>
              <a:rPr lang="ar-SA" dirty="0" smtClean="0"/>
              <a:t>يجب تحقيق التكامل على مستوى البيانات والعملاء (في معمارية خادم-عميل) وكذلك على مستوى التطبيقات </a:t>
            </a:r>
          </a:p>
          <a:p>
            <a:pPr marL="457200" indent="-457200" rtl="1">
              <a:buFont typeface="Wingdings" pitchFamily="2" charset="2"/>
              <a:buChar char="ü"/>
            </a:pPr>
            <a:r>
              <a:rPr lang="ar-SA" dirty="0" smtClean="0"/>
              <a:t>ينتج عن التنفيذ الجيد لنظم الـ </a:t>
            </a:r>
            <a:r>
              <a:rPr lang="en-US" dirty="0" smtClean="0"/>
              <a:t>ERP </a:t>
            </a:r>
            <a:r>
              <a:rPr lang="ar-SA" dirty="0" smtClean="0"/>
              <a:t> تحسين الفعالية التشغيلية </a:t>
            </a:r>
            <a:r>
              <a:rPr lang="en-US" dirty="0" smtClean="0"/>
              <a:t>Operationa</a:t>
            </a:r>
            <a:r>
              <a:rPr lang="en-US" dirty="0"/>
              <a:t>l</a:t>
            </a:r>
            <a:r>
              <a:rPr lang="en-US" dirty="0" smtClean="0"/>
              <a:t> efficiency</a:t>
            </a:r>
            <a:r>
              <a:rPr lang="ar-SA" dirty="0" smtClean="0"/>
              <a:t>  مع تحسين اجراءات العمل التي تركز على  اهداف المنظمة   عوض اهداف مختلف الاقسام </a:t>
            </a:r>
          </a:p>
          <a:p>
            <a:pPr marL="457200" indent="-457200" rtl="1">
              <a:buFont typeface="Arial" pitchFamily="34" charset="0"/>
              <a:buChar char="•"/>
            </a:pPr>
            <a:endParaRPr lang="en-US" dirty="0" smtClean="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26</a:t>
            </a:fld>
            <a:endParaRPr lang="en-US" smtClean="0">
              <a:cs typeface="Arial" pitchFamily="34" charset="0"/>
            </a:endParaRPr>
          </a:p>
        </p:txBody>
      </p:sp>
    </p:spTree>
    <p:extLst>
      <p:ext uri="{BB962C8B-B14F-4D97-AF65-F5344CB8AC3E}">
        <p14:creationId xmlns:p14="http://schemas.microsoft.com/office/powerpoint/2010/main" xmlns="" val="340271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a:t>معمارية النظم المتكاملة</a:t>
            </a:r>
          </a:p>
        </p:txBody>
      </p:sp>
      <p:sp>
        <p:nvSpPr>
          <p:cNvPr id="9" name="Text Placeholder 5"/>
          <p:cNvSpPr>
            <a:spLocks noGrp="1"/>
          </p:cNvSpPr>
          <p:nvPr>
            <p:ph idx="1"/>
          </p:nvPr>
        </p:nvSpPr>
        <p:spPr>
          <a:xfrm>
            <a:off x="152400" y="1371600"/>
            <a:ext cx="9525000" cy="4648200"/>
          </a:xfrm>
        </p:spPr>
        <p:txBody>
          <a:bodyPr>
            <a:normAutofit lnSpcReduction="10000"/>
          </a:bodyPr>
          <a:lstStyle/>
          <a:p>
            <a:pPr rtl="1">
              <a:buFont typeface="Wingdings" pitchFamily="2" charset="2"/>
              <a:buChar char="ü"/>
            </a:pPr>
            <a:r>
              <a:rPr lang="ar-SA" dirty="0" smtClean="0"/>
              <a:t>تصبح نظم الــ</a:t>
            </a:r>
            <a:r>
              <a:rPr lang="en-US" dirty="0" smtClean="0"/>
              <a:t>ERP </a:t>
            </a:r>
            <a:r>
              <a:rPr lang="ar-SA" dirty="0" smtClean="0"/>
              <a:t> الحجر الأساس للمنظمة بعد الانتهاء من تنفيذها وتكاملها بنجاح وذلك لمعالجتها لكل المعاملات</a:t>
            </a:r>
          </a:p>
          <a:p>
            <a:pPr rtl="1">
              <a:buFont typeface="Wingdings" pitchFamily="2" charset="2"/>
              <a:buChar char="ü"/>
            </a:pPr>
            <a:r>
              <a:rPr lang="ar-SA" dirty="0" smtClean="0"/>
              <a:t>بالإضافة الى التكامل يجب التركيز على :</a:t>
            </a:r>
          </a:p>
          <a:p>
            <a:pPr marL="457200" indent="-457200" rtl="1">
              <a:buFont typeface="Wingdings" pitchFamily="2" charset="2"/>
              <a:buChar char="§"/>
            </a:pPr>
            <a:r>
              <a:rPr lang="ar-SA" dirty="0" smtClean="0"/>
              <a:t>معمارية اجراءات العمل </a:t>
            </a:r>
            <a:r>
              <a:rPr lang="en-US" sz="2400" dirty="0"/>
              <a:t>Business process </a:t>
            </a:r>
            <a:r>
              <a:rPr lang="en-US" sz="2400" dirty="0" smtClean="0"/>
              <a:t>architecture </a:t>
            </a:r>
            <a:r>
              <a:rPr lang="ar-SA" sz="2400" dirty="0" smtClean="0"/>
              <a:t>   </a:t>
            </a:r>
          </a:p>
          <a:p>
            <a:pPr marL="457200" lvl="1" indent="-457200" rtl="1">
              <a:buFont typeface="Wingdings" pitchFamily="2" charset="2"/>
              <a:buChar char="§"/>
            </a:pPr>
            <a:r>
              <a:rPr lang="ar-SA" dirty="0"/>
              <a:t>متطلبات الاعمال </a:t>
            </a:r>
            <a:r>
              <a:rPr lang="ar-SA" dirty="0" smtClean="0"/>
              <a:t>  </a:t>
            </a:r>
            <a:r>
              <a:rPr lang="en-US" sz="2400" dirty="0"/>
              <a:t>Business requirements</a:t>
            </a:r>
            <a:r>
              <a:rPr lang="en-US" sz="2400" dirty="0" smtClean="0"/>
              <a:t>.</a:t>
            </a:r>
            <a:r>
              <a:rPr lang="ar-SA" sz="2400" dirty="0" smtClean="0"/>
              <a:t> </a:t>
            </a:r>
          </a:p>
          <a:p>
            <a:pPr marL="457200" lvl="1" indent="-457200" rtl="1">
              <a:buFont typeface="Wingdings" pitchFamily="2" charset="2"/>
              <a:buChar char="§"/>
            </a:pPr>
            <a:r>
              <a:rPr lang="ar-SA" dirty="0"/>
              <a:t>الميزانية </a:t>
            </a:r>
            <a:endParaRPr lang="en-US" dirty="0"/>
          </a:p>
          <a:p>
            <a:pPr marL="457200" indent="-457200" rtl="1">
              <a:buFont typeface="Wingdings" pitchFamily="2" charset="2"/>
              <a:buChar char="§"/>
            </a:pPr>
            <a:r>
              <a:rPr lang="ar-SA" sz="2800" dirty="0"/>
              <a:t>ادارة </a:t>
            </a:r>
            <a:r>
              <a:rPr lang="ar-SA" sz="2800" dirty="0" smtClean="0"/>
              <a:t>المشروع</a:t>
            </a:r>
          </a:p>
          <a:p>
            <a:pPr marL="457200" indent="-457200" rtl="1">
              <a:buFont typeface="Wingdings" pitchFamily="2" charset="2"/>
              <a:buChar char="§"/>
            </a:pPr>
            <a:r>
              <a:rPr lang="ar-SA" sz="2800" dirty="0" smtClean="0"/>
              <a:t>التزام الادارة العليا للمنظمة </a:t>
            </a:r>
          </a:p>
          <a:p>
            <a:pPr marL="457200" indent="-457200" rtl="1">
              <a:buFont typeface="Wingdings" pitchFamily="2" charset="2"/>
              <a:buChar char="§"/>
            </a:pPr>
            <a:r>
              <a:rPr lang="ar-SA" sz="2800" dirty="0" smtClean="0"/>
              <a:t>التواصل المستمر مع الموظفين واخبارهم بالتغييرات المستقبلية</a:t>
            </a:r>
            <a:endParaRPr lang="ar-SA" sz="2800" dirty="0"/>
          </a:p>
          <a:p>
            <a:pPr rtl="1">
              <a:buFont typeface="Wingdings" pitchFamily="2" charset="2"/>
              <a:buChar char="ü"/>
            </a:pPr>
            <a:endParaRPr lang="en-US" dirty="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27</a:t>
            </a:fld>
            <a:endParaRPr lang="en-US" smtClean="0">
              <a:cs typeface="Arial" pitchFamily="34" charset="0"/>
            </a:endParaRPr>
          </a:p>
        </p:txBody>
      </p:sp>
    </p:spTree>
    <p:extLst>
      <p:ext uri="{BB962C8B-B14F-4D97-AF65-F5344CB8AC3E}">
        <p14:creationId xmlns:p14="http://schemas.microsoft.com/office/powerpoint/2010/main" xmlns="" val="42905844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a:t> </a:t>
            </a:r>
            <a:r>
              <a:rPr lang="ar-SA" dirty="0" smtClean="0"/>
              <a:t>مكونات معمارية نظم المؤسسات؟</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t>هناك جانبان :</a:t>
            </a:r>
          </a:p>
          <a:p>
            <a:pPr marL="457200" indent="-457200" rtl="1">
              <a:buFont typeface="Wingdings" pitchFamily="2" charset="2"/>
              <a:buChar char="§"/>
            </a:pPr>
            <a:r>
              <a:rPr lang="ar-SA" dirty="0" smtClean="0"/>
              <a:t>الجانب الوظيفي </a:t>
            </a:r>
            <a:r>
              <a:rPr lang="en-US" dirty="0" smtClean="0"/>
              <a:t>Functional</a:t>
            </a:r>
            <a:r>
              <a:rPr lang="ar-SA" dirty="0" smtClean="0"/>
              <a:t> </a:t>
            </a:r>
          </a:p>
          <a:p>
            <a:pPr marL="457200" indent="-457200" rtl="1">
              <a:buFontTx/>
              <a:buChar char="-"/>
            </a:pPr>
            <a:r>
              <a:rPr lang="ar-SA" dirty="0" smtClean="0"/>
              <a:t>يعرف مكونات نظم الـ </a:t>
            </a:r>
            <a:r>
              <a:rPr lang="en-US" dirty="0" smtClean="0"/>
              <a:t>ERP</a:t>
            </a:r>
            <a:r>
              <a:rPr lang="ar-SA" dirty="0" smtClean="0"/>
              <a:t> التي تدعم مخلف المجالات الوظيفية للمنظمة وتشمل:</a:t>
            </a:r>
          </a:p>
          <a:p>
            <a:pPr marL="457200" indent="-457200" rtl="1">
              <a:buFont typeface="Courier New" pitchFamily="49" charset="0"/>
              <a:buChar char="o"/>
            </a:pPr>
            <a:r>
              <a:rPr lang="ar-SA" dirty="0" smtClean="0"/>
              <a:t>المحاسبة </a:t>
            </a:r>
          </a:p>
          <a:p>
            <a:pPr marL="457200" indent="-457200" rtl="1">
              <a:buFont typeface="Courier New" pitchFamily="49" charset="0"/>
              <a:buChar char="o"/>
            </a:pPr>
            <a:r>
              <a:rPr lang="ar-SA" dirty="0" smtClean="0"/>
              <a:t>الموارد البشرية</a:t>
            </a:r>
          </a:p>
          <a:p>
            <a:pPr marL="457200" indent="-457200" rtl="1">
              <a:buFont typeface="Courier New" pitchFamily="49" charset="0"/>
              <a:buChar char="o"/>
            </a:pPr>
            <a:r>
              <a:rPr lang="ar-SA" dirty="0" smtClean="0"/>
              <a:t>المشتريات </a:t>
            </a:r>
          </a:p>
          <a:p>
            <a:pPr marL="457200" indent="-457200" rtl="1">
              <a:buFont typeface="Courier New" pitchFamily="49" charset="0"/>
              <a:buChar char="o"/>
            </a:pPr>
            <a:r>
              <a:rPr lang="ar-SA" dirty="0" smtClean="0"/>
              <a:t>الخ</a:t>
            </a:r>
            <a:endParaRPr lang="en-US" dirty="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28</a:t>
            </a:fld>
            <a:endParaRPr lang="en-US" smtClean="0">
              <a:cs typeface="Arial" pitchFamily="34" charset="0"/>
            </a:endParaRPr>
          </a:p>
        </p:txBody>
      </p:sp>
    </p:spTree>
    <p:extLst>
      <p:ext uri="{BB962C8B-B14F-4D97-AF65-F5344CB8AC3E}">
        <p14:creationId xmlns:p14="http://schemas.microsoft.com/office/powerpoint/2010/main" xmlns="" val="27831686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نظرة عامة عن وحدات النظم المتكاملة</a:t>
            </a:r>
            <a:endParaRPr lang="en-US" dirty="0"/>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29</a:t>
            </a:fld>
            <a:endParaRPr lang="en-US" smtClean="0">
              <a:cs typeface="Arial" pitchFamily="34" charset="0"/>
            </a:endParaRPr>
          </a:p>
        </p:txBody>
      </p:sp>
      <p:sp>
        <p:nvSpPr>
          <p:cNvPr id="6" name="Text Placeholder 5"/>
          <p:cNvSpPr>
            <a:spLocks noGrp="1"/>
          </p:cNvSpPr>
          <p:nvPr>
            <p:ph idx="1"/>
          </p:nvPr>
        </p:nvSpPr>
        <p:spPr>
          <a:xfrm>
            <a:off x="152400" y="1371600"/>
            <a:ext cx="9525000" cy="4648200"/>
          </a:xfrm>
        </p:spPr>
        <p:txBody>
          <a:bodyPr>
            <a:normAutofit fontScale="92500" lnSpcReduction="20000"/>
          </a:bodyPr>
          <a:lstStyle/>
          <a:p>
            <a:pPr rtl="1">
              <a:buFont typeface="Wingdings" pitchFamily="2" charset="2"/>
              <a:buChar char="ü"/>
            </a:pPr>
            <a:r>
              <a:rPr lang="ar-SA" dirty="0"/>
              <a:t>يتمثل الدور الاساسي لنظم الـ</a:t>
            </a:r>
            <a:r>
              <a:rPr lang="en-US" dirty="0"/>
              <a:t>ERP</a:t>
            </a:r>
            <a:r>
              <a:rPr lang="ar-SA" dirty="0"/>
              <a:t> في توفير الدعم للمجالات الوظيفية الاساسية في المنظمة مثل المحاسبة ، المبيعات ، مراقبة المخزون والانتاج</a:t>
            </a:r>
          </a:p>
          <a:p>
            <a:pPr rtl="1">
              <a:buFont typeface="Wingdings" pitchFamily="2" charset="2"/>
              <a:buChar char="ü"/>
            </a:pPr>
            <a:r>
              <a:rPr lang="ar-SA" dirty="0" smtClean="0"/>
              <a:t>الانتاج</a:t>
            </a:r>
          </a:p>
          <a:p>
            <a:pPr marL="457200" indent="-457200" rtl="1">
              <a:buFontTx/>
              <a:buChar char="-"/>
            </a:pPr>
            <a:r>
              <a:rPr lang="ar-SA" dirty="0" smtClean="0"/>
              <a:t>يساعد في التخطيط وتعظيم القدرات الصناعية ، الاستعمال الأمثل لقطع الغيار والموارد المادية باستخدام البيانات التاريخية وتوقعات المبيعات</a:t>
            </a:r>
          </a:p>
          <a:p>
            <a:pPr marL="457200" indent="-457200" rtl="1">
              <a:buFont typeface="Wingdings" pitchFamily="2" charset="2"/>
              <a:buChar char="ü"/>
            </a:pPr>
            <a:r>
              <a:rPr lang="ar-SA" dirty="0" smtClean="0"/>
              <a:t>المشتريات </a:t>
            </a:r>
          </a:p>
          <a:p>
            <a:pPr marL="457200" indent="-457200" rtl="1">
              <a:buFontTx/>
              <a:buChar char="-"/>
            </a:pPr>
            <a:r>
              <a:rPr lang="ar-SA" dirty="0" smtClean="0"/>
              <a:t>تبسيط عمليات الاقتناء </a:t>
            </a:r>
            <a:r>
              <a:rPr lang="en-US" dirty="0" smtClean="0"/>
              <a:t>Procurement</a:t>
            </a:r>
            <a:r>
              <a:rPr lang="ar-SA" dirty="0" smtClean="0"/>
              <a:t> للمواد الأولية والمستلزمات الاخرى</a:t>
            </a:r>
          </a:p>
          <a:p>
            <a:pPr marL="457200" indent="-457200" rtl="1">
              <a:buFont typeface="Wingdings" pitchFamily="2" charset="2"/>
              <a:buChar char="ü"/>
            </a:pPr>
            <a:r>
              <a:rPr lang="ar-SA" dirty="0" smtClean="0"/>
              <a:t>إدارة المخزون</a:t>
            </a:r>
          </a:p>
          <a:p>
            <a:pPr marL="0" indent="0" rtl="1"/>
            <a:r>
              <a:rPr lang="ar-SA" dirty="0" smtClean="0"/>
              <a:t>- تسهيل الحفاظ على المستوى الأمثل للمواد داخل المستودعات</a:t>
            </a:r>
          </a:p>
          <a:p>
            <a:pPr rtl="1">
              <a:buFont typeface="Wingdings" pitchFamily="2" charset="2"/>
              <a:buChar char="ü"/>
            </a:pPr>
            <a:endParaRPr lang="en-US" dirty="0"/>
          </a:p>
          <a:p>
            <a:pPr marL="0" indent="0" rtl="1"/>
            <a:endParaRPr lang="ar-EG" dirty="0" smtClean="0">
              <a:cs typeface="Arial" pitchFamily="34" charset="0"/>
            </a:endParaRPr>
          </a:p>
        </p:txBody>
      </p:sp>
    </p:spTree>
    <p:extLst>
      <p:ext uri="{BB962C8B-B14F-4D97-AF65-F5344CB8AC3E}">
        <p14:creationId xmlns:p14="http://schemas.microsoft.com/office/powerpoint/2010/main" xmlns="" val="9758191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عناصر المحاضرة</a:t>
            </a:r>
            <a:endParaRPr lang="en-US" dirty="0"/>
          </a:p>
        </p:txBody>
      </p:sp>
      <p:sp>
        <p:nvSpPr>
          <p:cNvPr id="9" name="Text Placeholder 5"/>
          <p:cNvSpPr>
            <a:spLocks noGrp="1"/>
          </p:cNvSpPr>
          <p:nvPr>
            <p:ph idx="1"/>
          </p:nvPr>
        </p:nvSpPr>
        <p:spPr>
          <a:xfrm>
            <a:off x="152400" y="1371600"/>
            <a:ext cx="9525000" cy="4648200"/>
          </a:xfrm>
        </p:spPr>
        <p:txBody>
          <a:bodyPr>
            <a:normAutofit fontScale="92500" lnSpcReduction="20000"/>
          </a:bodyPr>
          <a:lstStyle/>
          <a:p>
            <a:pPr rtl="1">
              <a:buFont typeface="Wingdings" pitchFamily="2" charset="2"/>
              <a:buChar char="ü"/>
            </a:pPr>
            <a:r>
              <a:rPr lang="ar-SA" dirty="0" smtClean="0"/>
              <a:t>مقدمة  </a:t>
            </a:r>
            <a:r>
              <a:rPr lang="en-US" dirty="0" smtClean="0"/>
              <a:t> </a:t>
            </a:r>
            <a:r>
              <a:rPr lang="ar-SA" dirty="0" smtClean="0"/>
              <a:t> </a:t>
            </a:r>
            <a:r>
              <a:rPr lang="en-US" dirty="0" smtClean="0"/>
              <a:t> </a:t>
            </a:r>
            <a:r>
              <a:rPr lang="en-US" dirty="0" smtClean="0">
                <a:cs typeface="Arial" pitchFamily="34" charset="0"/>
              </a:rPr>
              <a:t>Preview</a:t>
            </a:r>
            <a:r>
              <a:rPr lang="ar-SA" dirty="0" smtClean="0">
                <a:cs typeface="Arial" pitchFamily="34" charset="0"/>
              </a:rPr>
              <a:t>  </a:t>
            </a:r>
          </a:p>
          <a:p>
            <a:pPr rtl="1">
              <a:buFont typeface="Wingdings" pitchFamily="2" charset="2"/>
              <a:buChar char="ü"/>
            </a:pPr>
            <a:r>
              <a:rPr lang="ar-SA" dirty="0"/>
              <a:t>ما هي ادارة علاقات العملاء؟ </a:t>
            </a:r>
            <a:r>
              <a:rPr lang="ar-SA" dirty="0" smtClean="0"/>
              <a:t>  </a:t>
            </a:r>
          </a:p>
          <a:p>
            <a:pPr rtl="1">
              <a:buFont typeface="Wingdings" pitchFamily="2" charset="2"/>
              <a:buChar char="ü"/>
            </a:pPr>
            <a:r>
              <a:rPr lang="ar-SA" dirty="0"/>
              <a:t>تطور ادارة علاقات </a:t>
            </a:r>
            <a:r>
              <a:rPr lang="ar-SA" dirty="0" smtClean="0"/>
              <a:t>العملاء</a:t>
            </a:r>
          </a:p>
          <a:p>
            <a:pPr rtl="1">
              <a:buFont typeface="Wingdings" pitchFamily="2" charset="2"/>
              <a:buChar char="ü"/>
            </a:pPr>
            <a:r>
              <a:rPr lang="fr-FR" dirty="0"/>
              <a:t> </a:t>
            </a:r>
            <a:r>
              <a:rPr lang="ar-SA" dirty="0"/>
              <a:t>في الوقت الحالي</a:t>
            </a:r>
            <a:r>
              <a:rPr lang="fr-FR" dirty="0"/>
              <a:t> </a:t>
            </a:r>
            <a:r>
              <a:rPr lang="ar-SA" dirty="0"/>
              <a:t> ادارة علاقات </a:t>
            </a:r>
            <a:r>
              <a:rPr lang="ar-SA" dirty="0" smtClean="0"/>
              <a:t>العملاء</a:t>
            </a:r>
          </a:p>
          <a:p>
            <a:pPr rtl="1">
              <a:buFont typeface="Wingdings" pitchFamily="2" charset="2"/>
              <a:buChar char="ü"/>
            </a:pPr>
            <a:r>
              <a:rPr lang="ar-SA" dirty="0"/>
              <a:t>انماط ادارة علاقات </a:t>
            </a:r>
            <a:r>
              <a:rPr lang="ar-SA" dirty="0" smtClean="0"/>
              <a:t>العملاء</a:t>
            </a:r>
          </a:p>
          <a:p>
            <a:pPr rtl="1">
              <a:buFont typeface="Wingdings" pitchFamily="2" charset="2"/>
              <a:buChar char="ü"/>
            </a:pPr>
            <a:r>
              <a:rPr lang="ar-SA" dirty="0"/>
              <a:t>ادارة علاقات العملاء من منظور</a:t>
            </a:r>
            <a:r>
              <a:rPr lang="fr-FR" dirty="0"/>
              <a:t> </a:t>
            </a:r>
            <a:r>
              <a:rPr lang="ar-SA" dirty="0"/>
              <a:t> استراتيجية </a:t>
            </a:r>
            <a:r>
              <a:rPr lang="ar-SA" dirty="0" smtClean="0"/>
              <a:t>الاعمال</a:t>
            </a:r>
          </a:p>
          <a:p>
            <a:pPr rtl="1">
              <a:buFont typeface="Wingdings" pitchFamily="2" charset="2"/>
              <a:buChar char="ü"/>
            </a:pPr>
            <a:r>
              <a:rPr lang="ar-SA" dirty="0"/>
              <a:t>عمليات علاقات </a:t>
            </a:r>
            <a:r>
              <a:rPr lang="ar-SA" dirty="0" smtClean="0"/>
              <a:t>العملاء</a:t>
            </a:r>
          </a:p>
          <a:p>
            <a:pPr rtl="1">
              <a:buFont typeface="Wingdings" pitchFamily="2" charset="2"/>
              <a:buChar char="ü"/>
            </a:pPr>
            <a:r>
              <a:rPr lang="ar-SA" dirty="0"/>
              <a:t>عمليات تسليم ادارة علاقات العملاء  </a:t>
            </a:r>
            <a:r>
              <a:rPr lang="en-US" dirty="0" smtClean="0"/>
              <a:t>CRM</a:t>
            </a:r>
            <a:r>
              <a:rPr lang="ar-SA" dirty="0" smtClean="0"/>
              <a:t>  </a:t>
            </a:r>
          </a:p>
          <a:p>
            <a:pPr rtl="1">
              <a:buFont typeface="Wingdings" pitchFamily="2" charset="2"/>
              <a:buChar char="ü"/>
            </a:pPr>
            <a:r>
              <a:rPr lang="ar-SA" dirty="0"/>
              <a:t>عمليات دعم ادارة علاقات العملاء  </a:t>
            </a:r>
            <a:r>
              <a:rPr lang="en-US" dirty="0" smtClean="0"/>
              <a:t>CRM</a:t>
            </a:r>
            <a:endParaRPr lang="ar-SA" dirty="0" smtClean="0"/>
          </a:p>
          <a:p>
            <a:pPr rtl="1">
              <a:buFont typeface="Wingdings" pitchFamily="2" charset="2"/>
              <a:buChar char="ü"/>
            </a:pPr>
            <a:r>
              <a:rPr lang="ar-SA" dirty="0"/>
              <a:t>عمليات تحليل ادارة علاقات العملاء  </a:t>
            </a:r>
            <a:r>
              <a:rPr lang="en-US" dirty="0"/>
              <a:t>CRM</a:t>
            </a:r>
            <a:endParaRPr lang="ar-SA" dirty="0" smtClean="0"/>
          </a:p>
          <a:p>
            <a:pPr rtl="1">
              <a:buFont typeface="Wingdings" pitchFamily="2" charset="2"/>
              <a:buChar char="ü"/>
            </a:pPr>
            <a:endParaRPr lang="en-US"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3</a:t>
            </a:fld>
            <a:endParaRPr lang="en-US" smtClean="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نظرة عامة عن وحدات النظم المتكاملة</a:t>
            </a:r>
            <a:endParaRPr lang="en-US" dirty="0"/>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30</a:t>
            </a:fld>
            <a:endParaRPr lang="en-US" smtClean="0">
              <a:cs typeface="Arial" pitchFamily="34" charset="0"/>
            </a:endParaRPr>
          </a:p>
        </p:txBody>
      </p:sp>
      <p:sp>
        <p:nvSpPr>
          <p:cNvPr id="6" name="Text Placeholder 5"/>
          <p:cNvSpPr>
            <a:spLocks noGrp="1"/>
          </p:cNvSpPr>
          <p:nvPr>
            <p:ph idx="1"/>
          </p:nvPr>
        </p:nvSpPr>
        <p:spPr>
          <a:xfrm>
            <a:off x="152400" y="1371600"/>
            <a:ext cx="9525000" cy="4648200"/>
          </a:xfrm>
        </p:spPr>
        <p:txBody>
          <a:bodyPr>
            <a:normAutofit fontScale="92500" lnSpcReduction="20000"/>
          </a:bodyPr>
          <a:lstStyle/>
          <a:p>
            <a:pPr rtl="1">
              <a:buFont typeface="Wingdings" pitchFamily="2" charset="2"/>
              <a:buChar char="ü"/>
            </a:pPr>
            <a:r>
              <a:rPr lang="ar-SA" dirty="0" smtClean="0"/>
              <a:t>المبيعات والتسويق</a:t>
            </a:r>
          </a:p>
          <a:p>
            <a:pPr marL="457200" indent="-457200" rtl="1">
              <a:buFontTx/>
              <a:buChar char="-"/>
            </a:pPr>
            <a:r>
              <a:rPr lang="ar-SA" dirty="0" smtClean="0"/>
              <a:t>تطبيق نظام الطلبات </a:t>
            </a:r>
            <a:r>
              <a:rPr lang="en-US" dirty="0" smtClean="0"/>
              <a:t>Order Placement</a:t>
            </a:r>
            <a:r>
              <a:rPr lang="ar-SA" dirty="0" smtClean="0"/>
              <a:t>  وجدولتها </a:t>
            </a:r>
            <a:r>
              <a:rPr lang="en-US" dirty="0" smtClean="0"/>
              <a:t>Scheduling</a:t>
            </a:r>
            <a:r>
              <a:rPr lang="ar-SA" dirty="0" smtClean="0"/>
              <a:t> والشحن وإصدار الفواتير</a:t>
            </a:r>
          </a:p>
          <a:p>
            <a:pPr marL="457200" indent="-457200" rtl="1">
              <a:buFont typeface="Wingdings" pitchFamily="2" charset="2"/>
              <a:buChar char="ü"/>
            </a:pPr>
            <a:r>
              <a:rPr lang="ar-SA" dirty="0" smtClean="0"/>
              <a:t>المالية</a:t>
            </a:r>
          </a:p>
          <a:p>
            <a:pPr marL="457200" indent="-457200" rtl="1">
              <a:buFontTx/>
              <a:buChar char="-"/>
            </a:pPr>
            <a:r>
              <a:rPr lang="ar-SA" dirty="0" smtClean="0"/>
              <a:t>جمع بيانات المالية من مختلف الاقسام واصدار التقارير المالية</a:t>
            </a:r>
          </a:p>
          <a:p>
            <a:pPr marL="457200" indent="-457200" rtl="1">
              <a:buFont typeface="Wingdings" pitchFamily="2" charset="2"/>
              <a:buChar char="ü"/>
            </a:pPr>
            <a:r>
              <a:rPr lang="ar-SA" dirty="0" smtClean="0"/>
              <a:t>الموارد البشرية </a:t>
            </a:r>
          </a:p>
          <a:p>
            <a:pPr marL="457200" indent="-457200" rtl="1">
              <a:buFontTx/>
              <a:buChar char="-"/>
            </a:pPr>
            <a:r>
              <a:rPr lang="ar-SA" dirty="0" smtClean="0"/>
              <a:t>تبسيط ادارة الموارد البشرية</a:t>
            </a:r>
          </a:p>
          <a:p>
            <a:pPr marL="457200" indent="-457200" rtl="1">
              <a:buFont typeface="Wingdings" pitchFamily="2" charset="2"/>
              <a:buChar char="ü"/>
            </a:pPr>
            <a:r>
              <a:rPr lang="ar-SA" dirty="0" smtClean="0"/>
              <a:t>وحدات أخرى </a:t>
            </a:r>
          </a:p>
          <a:p>
            <a:pPr marL="0" indent="0" rtl="1"/>
            <a:r>
              <a:rPr lang="ar-SA" dirty="0" smtClean="0"/>
              <a:t>- تحتوي وعلى وحدات غير تقليدية مثل ذكاء الاعمال، الخدمة الذاتية، إدارة المشاريع والتجارة الالكترونية</a:t>
            </a:r>
            <a:endParaRPr lang="en-US" dirty="0"/>
          </a:p>
          <a:p>
            <a:pPr marL="0" indent="0" rtl="1"/>
            <a:endParaRPr lang="ar-EG" dirty="0" smtClean="0">
              <a:cs typeface="Arial" pitchFamily="34" charset="0"/>
            </a:endParaRPr>
          </a:p>
        </p:txBody>
      </p:sp>
    </p:spTree>
    <p:extLst>
      <p:ext uri="{BB962C8B-B14F-4D97-AF65-F5344CB8AC3E}">
        <p14:creationId xmlns:p14="http://schemas.microsoft.com/office/powerpoint/2010/main" xmlns="" val="27050557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en-US" dirty="0" smtClean="0"/>
              <a:t>       </a:t>
            </a:r>
            <a:r>
              <a:rPr lang="ar-SA" dirty="0" smtClean="0"/>
              <a:t>معماريات النظم المتكاملة لتخطيط موارد المؤسسات</a:t>
            </a:r>
            <a:endParaRPr lang="en-US" dirty="0"/>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31</a:t>
            </a:fld>
            <a:endParaRPr lang="en-US" smtClean="0">
              <a:cs typeface="Arial" pitchFamily="34" charset="0"/>
            </a:endParaRPr>
          </a:p>
        </p:txBody>
      </p:sp>
      <p:sp>
        <p:nvSpPr>
          <p:cNvPr id="6" name="Text Placeholder 5"/>
          <p:cNvSpPr>
            <a:spLocks noGrp="1"/>
          </p:cNvSpPr>
          <p:nvPr>
            <p:ph idx="1"/>
          </p:nvPr>
        </p:nvSpPr>
        <p:spPr>
          <a:xfrm>
            <a:off x="152400" y="1371600"/>
            <a:ext cx="9525000" cy="4648200"/>
          </a:xfrm>
        </p:spPr>
        <p:txBody>
          <a:bodyPr>
            <a:normAutofit lnSpcReduction="10000"/>
          </a:bodyPr>
          <a:lstStyle/>
          <a:p>
            <a:pPr marL="571500" indent="-571500" rtl="1">
              <a:buFont typeface="Wingdings" pitchFamily="2" charset="2"/>
              <a:buChar char="ü"/>
            </a:pPr>
            <a:r>
              <a:rPr lang="ar-SA" sz="3600" dirty="0" smtClean="0"/>
              <a:t>تكون المعمارية منظمة على شكل طبقات </a:t>
            </a:r>
            <a:r>
              <a:rPr lang="en-US" sz="3600" dirty="0" smtClean="0"/>
              <a:t>layers</a:t>
            </a:r>
            <a:r>
              <a:rPr lang="ar-SA" sz="3600" dirty="0" smtClean="0"/>
              <a:t> أو مستويات </a:t>
            </a:r>
            <a:r>
              <a:rPr lang="en-US" sz="3600" dirty="0" smtClean="0"/>
              <a:t>Tiers</a:t>
            </a:r>
            <a:r>
              <a:rPr lang="ar-SA" sz="3600" dirty="0" smtClean="0"/>
              <a:t> وذلك للتمكن من ادارة تعقيد النظام من اجل تحقيق المرونة وامكانية توسع النظام </a:t>
            </a:r>
            <a:r>
              <a:rPr lang="en-US" sz="3600" dirty="0" smtClean="0"/>
              <a:t>Scalability</a:t>
            </a:r>
            <a:r>
              <a:rPr lang="ar-SA" sz="3600" dirty="0" smtClean="0"/>
              <a:t> </a:t>
            </a:r>
          </a:p>
          <a:p>
            <a:pPr marL="571500" indent="-571500" rtl="1">
              <a:buFont typeface="Wingdings" pitchFamily="2" charset="2"/>
              <a:buChar char="ü"/>
            </a:pPr>
            <a:r>
              <a:rPr lang="ar-SA" sz="3600" dirty="0" smtClean="0"/>
              <a:t>تعتبر المعماريات ذات الطبقات الثلاثة </a:t>
            </a:r>
            <a:r>
              <a:rPr lang="en-US" sz="3600" dirty="0" smtClean="0"/>
              <a:t>Three-layer</a:t>
            </a:r>
            <a:r>
              <a:rPr lang="ar-SA" sz="3600" dirty="0" smtClean="0"/>
              <a:t> الأكثر شيوعا واستعمالا في الوقت الحالي وتحتوي على:</a:t>
            </a:r>
          </a:p>
          <a:p>
            <a:pPr marL="571500" indent="-571500" rtl="1">
              <a:buFontTx/>
              <a:buChar char="-"/>
            </a:pPr>
            <a:r>
              <a:rPr lang="ar-SA" sz="3600" dirty="0" smtClean="0"/>
              <a:t>خوادم الويب</a:t>
            </a:r>
          </a:p>
          <a:p>
            <a:pPr marL="571500" indent="-571500" rtl="1">
              <a:buFontTx/>
              <a:buChar char="-"/>
            </a:pPr>
            <a:r>
              <a:rPr lang="ar-SA" sz="3600" dirty="0" smtClean="0"/>
              <a:t>خوادم التطبيقات </a:t>
            </a:r>
          </a:p>
          <a:p>
            <a:pPr marL="571500" indent="-571500" rtl="1">
              <a:buFontTx/>
              <a:buChar char="-"/>
            </a:pPr>
            <a:r>
              <a:rPr lang="ar-SA" sz="3600" dirty="0" smtClean="0"/>
              <a:t>خوادم قواعد البيانات</a:t>
            </a:r>
          </a:p>
          <a:p>
            <a:pPr marL="457200" indent="-457200" rtl="1">
              <a:buFontTx/>
              <a:buChar char="-"/>
            </a:pPr>
            <a:endParaRPr lang="ar-SA" sz="3600" dirty="0"/>
          </a:p>
          <a:p>
            <a:pPr marL="0" indent="0" rtl="1"/>
            <a:endParaRPr lang="ar-EG" dirty="0" smtClean="0">
              <a:cs typeface="Arial" pitchFamily="34" charset="0"/>
            </a:endParaRPr>
          </a:p>
        </p:txBody>
      </p:sp>
    </p:spTree>
    <p:extLst>
      <p:ext uri="{BB962C8B-B14F-4D97-AF65-F5344CB8AC3E}">
        <p14:creationId xmlns:p14="http://schemas.microsoft.com/office/powerpoint/2010/main" xmlns="" val="26512763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274638"/>
            <a:ext cx="9410700" cy="1143000"/>
          </a:xfrm>
        </p:spPr>
        <p:txBody>
          <a:bodyPr/>
          <a:lstStyle/>
          <a:p>
            <a:pPr rtl="1">
              <a:defRPr/>
            </a:pPr>
            <a:r>
              <a:rPr lang="en-US" dirty="0" smtClean="0"/>
              <a:t>       </a:t>
            </a:r>
            <a:r>
              <a:rPr lang="ar-SA" dirty="0" smtClean="0"/>
              <a:t>المتطلبات الهيكلية </a:t>
            </a:r>
            <a:r>
              <a:rPr lang="en-US" dirty="0" smtClean="0"/>
              <a:t> </a:t>
            </a:r>
            <a:r>
              <a:rPr lang="en-US" sz="3200" dirty="0" smtClean="0"/>
              <a:t>Infrastructure Requirements</a:t>
            </a:r>
            <a:r>
              <a:rPr lang="ar-SA" sz="3200" dirty="0" smtClean="0"/>
              <a:t>     </a:t>
            </a:r>
            <a:endParaRPr lang="en-US" sz="3200" dirty="0"/>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32</a:t>
            </a:fld>
            <a:endParaRPr lang="en-US" smtClean="0">
              <a:cs typeface="Arial" pitchFamily="34" charset="0"/>
            </a:endParaRPr>
          </a:p>
        </p:txBody>
      </p:sp>
      <p:sp>
        <p:nvSpPr>
          <p:cNvPr id="6" name="Text Placeholder 5"/>
          <p:cNvSpPr>
            <a:spLocks noGrp="1"/>
          </p:cNvSpPr>
          <p:nvPr>
            <p:ph idx="1"/>
          </p:nvPr>
        </p:nvSpPr>
        <p:spPr>
          <a:xfrm>
            <a:off x="152400" y="1371600"/>
            <a:ext cx="9525000" cy="4648200"/>
          </a:xfrm>
        </p:spPr>
        <p:txBody>
          <a:bodyPr>
            <a:normAutofit fontScale="92500" lnSpcReduction="10000"/>
          </a:bodyPr>
          <a:lstStyle/>
          <a:p>
            <a:pPr marL="571500" indent="-571500" rtl="1">
              <a:buFont typeface="Wingdings" pitchFamily="2" charset="2"/>
              <a:buChar char="ü"/>
            </a:pPr>
            <a:r>
              <a:rPr lang="ar-SA" sz="3600" dirty="0" smtClean="0"/>
              <a:t>تتمثل فوائد المعماريات ذات الطبقات الثلاثة في:</a:t>
            </a:r>
          </a:p>
          <a:p>
            <a:pPr marL="571500" indent="-571500" rtl="1">
              <a:buFontTx/>
              <a:buChar char="-"/>
            </a:pPr>
            <a:r>
              <a:rPr lang="ar-SA" sz="3600" dirty="0" smtClean="0"/>
              <a:t>قابلية التوسع والتطور  </a:t>
            </a:r>
            <a:r>
              <a:rPr lang="en-US" sz="3600" dirty="0" smtClean="0"/>
              <a:t>Scalability</a:t>
            </a:r>
            <a:r>
              <a:rPr lang="ar-SA" sz="3600" dirty="0" smtClean="0"/>
              <a:t> </a:t>
            </a:r>
          </a:p>
          <a:p>
            <a:pPr marL="571500" indent="-571500" rtl="1">
              <a:buFontTx/>
              <a:buChar char="-"/>
            </a:pPr>
            <a:r>
              <a:rPr lang="ar-SA" sz="3600" dirty="0" smtClean="0"/>
              <a:t>الموثوقية العالية </a:t>
            </a:r>
          </a:p>
          <a:p>
            <a:pPr marL="571500" indent="-571500" rtl="1">
              <a:buFontTx/>
              <a:buChar char="-"/>
            </a:pPr>
            <a:r>
              <a:rPr lang="ar-SA" sz="3600" dirty="0" smtClean="0"/>
              <a:t>المرونة </a:t>
            </a:r>
          </a:p>
          <a:p>
            <a:pPr marL="571500" indent="-571500" rtl="1">
              <a:buFontTx/>
              <a:buChar char="-"/>
            </a:pPr>
            <a:r>
              <a:rPr lang="ar-SA" sz="3600" dirty="0" smtClean="0"/>
              <a:t>سهولة الصيانة</a:t>
            </a:r>
          </a:p>
          <a:p>
            <a:pPr marL="571500" indent="-571500" rtl="1">
              <a:buFontTx/>
              <a:buChar char="-"/>
            </a:pPr>
            <a:r>
              <a:rPr lang="ar-SA" sz="3600" dirty="0" smtClean="0"/>
              <a:t>اعادة الاستعمال</a:t>
            </a:r>
          </a:p>
          <a:p>
            <a:pPr marL="571500" indent="-571500" rtl="1">
              <a:buFontTx/>
              <a:buChar char="-"/>
            </a:pPr>
            <a:r>
              <a:rPr lang="ar-SA" sz="3600" dirty="0" smtClean="0"/>
              <a:t>الأمن </a:t>
            </a:r>
          </a:p>
          <a:p>
            <a:pPr marL="571500" indent="-571500" rtl="1">
              <a:buFont typeface="Wingdings" pitchFamily="2" charset="2"/>
              <a:buChar char="ü"/>
            </a:pPr>
            <a:r>
              <a:rPr lang="ar-SA" sz="3600" dirty="0" smtClean="0"/>
              <a:t>أما عيوبها فتتمثل في غلاء تكلفتها</a:t>
            </a:r>
          </a:p>
          <a:p>
            <a:pPr marL="571500" indent="-571500" rtl="1">
              <a:buFont typeface="Wingdings" pitchFamily="2" charset="2"/>
              <a:buChar char="§"/>
            </a:pPr>
            <a:endParaRPr lang="ar-SA" sz="3600" dirty="0" smtClean="0"/>
          </a:p>
          <a:p>
            <a:pPr marL="457200" indent="-457200" rtl="1">
              <a:buFontTx/>
              <a:buChar char="-"/>
            </a:pPr>
            <a:endParaRPr lang="ar-SA" sz="3600" dirty="0"/>
          </a:p>
          <a:p>
            <a:pPr marL="0" indent="0" rtl="1"/>
            <a:endParaRPr lang="ar-EG" dirty="0" smtClean="0">
              <a:cs typeface="Arial" pitchFamily="34" charset="0"/>
            </a:endParaRPr>
          </a:p>
        </p:txBody>
      </p:sp>
    </p:spTree>
    <p:extLst>
      <p:ext uri="{BB962C8B-B14F-4D97-AF65-F5344CB8AC3E}">
        <p14:creationId xmlns:p14="http://schemas.microsoft.com/office/powerpoint/2010/main" xmlns="" val="140722170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fr-FR" dirty="0" smtClean="0"/>
              <a:t>SDLC  </a:t>
            </a:r>
            <a:r>
              <a:rPr lang="ar-SA" dirty="0" smtClean="0"/>
              <a:t>دورة حياة تطوير النظم</a:t>
            </a:r>
            <a:endParaRPr lang="en-US" dirty="0"/>
          </a:p>
        </p:txBody>
      </p:sp>
      <p:sp>
        <p:nvSpPr>
          <p:cNvPr id="9" name="Text Placeholder 5"/>
          <p:cNvSpPr>
            <a:spLocks noGrp="1"/>
          </p:cNvSpPr>
          <p:nvPr>
            <p:ph idx="1"/>
          </p:nvPr>
        </p:nvSpPr>
        <p:spPr>
          <a:xfrm>
            <a:off x="152400" y="1371600"/>
            <a:ext cx="9525000" cy="4648200"/>
          </a:xfrm>
        </p:spPr>
        <p:txBody>
          <a:bodyPr>
            <a:normAutofit fontScale="92500"/>
          </a:bodyPr>
          <a:lstStyle/>
          <a:p>
            <a:pPr marL="457200" indent="-457200" rtl="1">
              <a:buFont typeface="Wingdings" pitchFamily="2" charset="2"/>
              <a:buChar char="ü"/>
            </a:pPr>
            <a:r>
              <a:rPr lang="ar-SA" dirty="0" smtClean="0">
                <a:cs typeface="Arial" pitchFamily="34" charset="0"/>
              </a:rPr>
              <a:t>تحتوي دورة حياة تطوير النظم عملية تخطيط منهجية  تتبعها عملية التصميم  ومن ثم عملية يناء  </a:t>
            </a:r>
            <a:r>
              <a:rPr lang="en-US" dirty="0" smtClean="0">
                <a:cs typeface="Arial" pitchFamily="34" charset="0"/>
              </a:rPr>
              <a:t>Build</a:t>
            </a:r>
            <a:r>
              <a:rPr lang="ar-SA" dirty="0" smtClean="0">
                <a:cs typeface="Arial" pitchFamily="34" charset="0"/>
              </a:rPr>
              <a:t> نظام المعلومات للمنظمة</a:t>
            </a:r>
          </a:p>
          <a:p>
            <a:pPr marL="457200" indent="-457200" rtl="1">
              <a:buFont typeface="Wingdings" pitchFamily="2" charset="2"/>
              <a:buChar char="ü"/>
            </a:pPr>
            <a:r>
              <a:rPr lang="ar-SA" dirty="0" smtClean="0">
                <a:cs typeface="Arial" pitchFamily="34" charset="0"/>
              </a:rPr>
              <a:t>في أغلب الاحيان يفضل اتباع منهجية منظمة </a:t>
            </a:r>
            <a:r>
              <a:rPr lang="en-US" dirty="0" smtClean="0">
                <a:cs typeface="Arial" pitchFamily="34" charset="0"/>
              </a:rPr>
              <a:t>Structured Methodology</a:t>
            </a:r>
            <a:r>
              <a:rPr lang="fr-FR" dirty="0" smtClean="0">
                <a:cs typeface="Arial" pitchFamily="34" charset="0"/>
              </a:rPr>
              <a:t>  </a:t>
            </a:r>
            <a:r>
              <a:rPr lang="ar-SA" dirty="0" smtClean="0">
                <a:cs typeface="Arial" pitchFamily="34" charset="0"/>
              </a:rPr>
              <a:t>  وذلك لتفادي بعض المشاكل بالإضافة الى التنسيق بين مرحلتي  التصميم والتطوير </a:t>
            </a:r>
            <a:r>
              <a:rPr lang="en-US" dirty="0" smtClean="0">
                <a:cs typeface="Arial" pitchFamily="34" charset="0"/>
              </a:rPr>
              <a:t>Design &amp; Development</a:t>
            </a:r>
            <a:r>
              <a:rPr lang="ar-SA" dirty="0" smtClean="0">
                <a:cs typeface="Arial" pitchFamily="34" charset="0"/>
              </a:rPr>
              <a:t>  النظام من طرف أعضاء الفريق حيث يكون تعدادهم معتبر</a:t>
            </a:r>
          </a:p>
          <a:p>
            <a:pPr marL="457200" indent="-457200" rtl="1">
              <a:buFont typeface="Wingdings" pitchFamily="2" charset="2"/>
              <a:buChar char="ü"/>
            </a:pPr>
            <a:r>
              <a:rPr lang="ar-SA" dirty="0" smtClean="0">
                <a:cs typeface="Arial" pitchFamily="34" charset="0"/>
              </a:rPr>
              <a:t>في طريقة النظم  </a:t>
            </a:r>
            <a:r>
              <a:rPr lang="en-US" dirty="0" smtClean="0">
                <a:cs typeface="Arial" pitchFamily="34" charset="0"/>
              </a:rPr>
              <a:t>System Approach </a:t>
            </a:r>
            <a:r>
              <a:rPr lang="ar-SA" dirty="0" smtClean="0">
                <a:cs typeface="Arial" pitchFamily="34" charset="0"/>
              </a:rPr>
              <a:t> يتم تجزئة المشاكل المعقدة الى مجموعة مشاكل اقل تعقيدا يمكن ادارتها وذلك باستعمال  طريقة الهياكل الهرمية ومن ثم يمكن تطوير حل لكل مشكل جزئي</a:t>
            </a:r>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33</a:t>
            </a:fld>
            <a:endParaRPr lang="en-US" smtClean="0">
              <a:cs typeface="Arial" pitchFamily="34" charset="0"/>
            </a:endParaRPr>
          </a:p>
        </p:txBody>
      </p:sp>
    </p:spTree>
    <p:extLst>
      <p:ext uri="{BB962C8B-B14F-4D97-AF65-F5344CB8AC3E}">
        <p14:creationId xmlns:p14="http://schemas.microsoft.com/office/powerpoint/2010/main" xmlns="" val="16732528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en-US" dirty="0" smtClean="0"/>
              <a:t>Rapid </a:t>
            </a:r>
            <a:r>
              <a:rPr lang="fr-FR" dirty="0" smtClean="0"/>
              <a:t>SDLC  </a:t>
            </a:r>
            <a:r>
              <a:rPr lang="ar-SA" dirty="0" smtClean="0"/>
              <a:t>السريعة</a:t>
            </a:r>
            <a:r>
              <a:rPr lang="fr-FR" dirty="0" smtClean="0"/>
              <a:t> </a:t>
            </a:r>
            <a:r>
              <a:rPr lang="ar-SA" dirty="0" smtClean="0"/>
              <a:t>دورة حياة تطوير النظم</a:t>
            </a: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marL="457200" indent="-457200" rtl="1">
              <a:buFont typeface="Wingdings" pitchFamily="2" charset="2"/>
              <a:buChar char="ü"/>
            </a:pPr>
            <a:r>
              <a:rPr lang="ar-SA" dirty="0" smtClean="0">
                <a:cs typeface="Arial" pitchFamily="34" charset="0"/>
              </a:rPr>
              <a:t>إنشاء النماذج   </a:t>
            </a:r>
            <a:r>
              <a:rPr lang="en-US" dirty="0" smtClean="0">
                <a:cs typeface="Arial" pitchFamily="34" charset="0"/>
              </a:rPr>
              <a:t>Prototyping</a:t>
            </a:r>
            <a:r>
              <a:rPr lang="fr-FR" dirty="0" smtClean="0">
                <a:cs typeface="Arial" pitchFamily="34" charset="0"/>
              </a:rPr>
              <a:t> </a:t>
            </a:r>
            <a:r>
              <a:rPr lang="ar-SA" dirty="0" smtClean="0">
                <a:cs typeface="Arial" pitchFamily="34" charset="0"/>
              </a:rPr>
              <a:t> </a:t>
            </a:r>
          </a:p>
          <a:p>
            <a:pPr marL="457200" indent="-457200" rtl="1">
              <a:buFontTx/>
              <a:buChar char="-"/>
            </a:pPr>
            <a:r>
              <a:rPr lang="ar-SA" dirty="0" smtClean="0">
                <a:cs typeface="Arial" pitchFamily="34" charset="0"/>
              </a:rPr>
              <a:t>تتخطى هذه الطريقة مرحلتي التحليل والتصميم</a:t>
            </a:r>
          </a:p>
          <a:p>
            <a:pPr marL="457200" indent="-457200" rtl="1">
              <a:buFontTx/>
              <a:buChar char="-"/>
            </a:pPr>
            <a:r>
              <a:rPr lang="ar-SA" dirty="0" smtClean="0">
                <a:cs typeface="Arial" pitchFamily="34" charset="0"/>
              </a:rPr>
              <a:t>تقوم ببناء نموذج من النظام الحالي وتركز على المدخلات والمخرجات</a:t>
            </a:r>
          </a:p>
          <a:p>
            <a:pPr marL="457200" indent="-457200" rtl="1">
              <a:buFontTx/>
              <a:buChar char="-"/>
            </a:pPr>
            <a:r>
              <a:rPr lang="ar-SA" dirty="0" smtClean="0">
                <a:cs typeface="Arial" pitchFamily="34" charset="0"/>
              </a:rPr>
              <a:t>الهدف من وراء هذا هو عرض وظائف النظام للمستخدمين</a:t>
            </a:r>
          </a:p>
          <a:p>
            <a:pPr marL="457200" indent="-457200" rtl="1">
              <a:buFontTx/>
              <a:buChar char="-"/>
            </a:pPr>
            <a:r>
              <a:rPr lang="ar-SA" dirty="0" smtClean="0">
                <a:cs typeface="Arial" pitchFamily="34" charset="0"/>
              </a:rPr>
              <a:t>يتم ادراج وادخال تغييرات طبقا للتغذية الراجعة ومن ثم عرض النظام مرة أخرى على المستخدمين</a:t>
            </a:r>
          </a:p>
          <a:p>
            <a:pPr marL="457200" indent="-457200" rtl="1">
              <a:buFontTx/>
              <a:buChar char="-"/>
            </a:pPr>
            <a:r>
              <a:rPr lang="ar-SA" dirty="0" smtClean="0">
                <a:cs typeface="Arial" pitchFamily="34" charset="0"/>
              </a:rPr>
              <a:t>أثبتت هذه الطريقة جدواها  في النظم التفاعلية </a:t>
            </a:r>
            <a:r>
              <a:rPr lang="en-US" dirty="0" smtClean="0">
                <a:cs typeface="Arial" pitchFamily="34" charset="0"/>
              </a:rPr>
              <a:t>Interactive</a:t>
            </a:r>
            <a:r>
              <a:rPr lang="fr-FR" dirty="0" smtClean="0">
                <a:cs typeface="Arial" pitchFamily="34" charset="0"/>
              </a:rPr>
              <a:t> </a:t>
            </a:r>
            <a:r>
              <a:rPr lang="ar-SA" dirty="0" smtClean="0">
                <a:cs typeface="Arial" pitchFamily="34" charset="0"/>
              </a:rPr>
              <a:t>  وذلك لإمكانية تحويل النموذج  </a:t>
            </a:r>
            <a:r>
              <a:rPr lang="en-US" dirty="0" smtClean="0">
                <a:cs typeface="Arial" pitchFamily="34" charset="0"/>
              </a:rPr>
              <a:t> Prototype</a:t>
            </a:r>
            <a:r>
              <a:rPr lang="ar-SA" dirty="0" smtClean="0">
                <a:cs typeface="Arial" pitchFamily="34" charset="0"/>
              </a:rPr>
              <a:t>الى نظام فعلي</a:t>
            </a:r>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34</a:t>
            </a:fld>
            <a:endParaRPr lang="en-US" smtClean="0">
              <a:cs typeface="Arial" pitchFamily="34" charset="0"/>
            </a:endParaRPr>
          </a:p>
        </p:txBody>
      </p:sp>
    </p:spTree>
    <p:extLst>
      <p:ext uri="{BB962C8B-B14F-4D97-AF65-F5344CB8AC3E}">
        <p14:creationId xmlns:p14="http://schemas.microsoft.com/office/powerpoint/2010/main" xmlns="" val="396877299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en-US" dirty="0" smtClean="0"/>
              <a:t>Rapid </a:t>
            </a:r>
            <a:r>
              <a:rPr lang="fr-FR" dirty="0" smtClean="0"/>
              <a:t>SDLC  </a:t>
            </a:r>
            <a:r>
              <a:rPr lang="ar-SA" dirty="0" smtClean="0"/>
              <a:t>السريعة</a:t>
            </a:r>
            <a:r>
              <a:rPr lang="fr-FR" dirty="0" smtClean="0"/>
              <a:t> </a:t>
            </a:r>
            <a:r>
              <a:rPr lang="ar-SA" dirty="0" smtClean="0"/>
              <a:t>دورة حياة تطوير النظم</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marL="457200" indent="-457200" rtl="1">
              <a:buFont typeface="Wingdings" pitchFamily="2" charset="2"/>
              <a:buChar char="ü"/>
            </a:pPr>
            <a:r>
              <a:rPr lang="ar-SA" dirty="0" smtClean="0">
                <a:cs typeface="Arial" pitchFamily="34" charset="0"/>
              </a:rPr>
              <a:t>تطوير النظام من طرف المستخدمين</a:t>
            </a:r>
          </a:p>
          <a:p>
            <a:pPr marL="0" indent="0" rtl="1"/>
            <a:r>
              <a:rPr lang="ar-SA" dirty="0" smtClean="0">
                <a:cs typeface="Arial" pitchFamily="34" charset="0"/>
              </a:rPr>
              <a:t>- يدرب المستخدمين على تطوير تطبيقاتهم بأنفسهم</a:t>
            </a: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35</a:t>
            </a:fld>
            <a:endParaRPr lang="en-US" smtClean="0">
              <a:cs typeface="Arial" pitchFamily="34" charset="0"/>
            </a:endParaRPr>
          </a:p>
        </p:txBody>
      </p:sp>
      <p:graphicFrame>
        <p:nvGraphicFramePr>
          <p:cNvPr id="2" name="كائن 1"/>
          <p:cNvGraphicFramePr>
            <a:graphicFrameLocks noChangeAspect="1"/>
          </p:cNvGraphicFramePr>
          <p:nvPr>
            <p:extLst>
              <p:ext uri="{D42A27DB-BD31-4B8C-83A1-F6EECF244321}">
                <p14:modId xmlns:p14="http://schemas.microsoft.com/office/powerpoint/2010/main" xmlns="" val="186988440"/>
              </p:ext>
            </p:extLst>
          </p:nvPr>
        </p:nvGraphicFramePr>
        <p:xfrm>
          <a:off x="2020889" y="2829885"/>
          <a:ext cx="5218111" cy="3296277"/>
        </p:xfrm>
        <a:graphic>
          <a:graphicData uri="http://schemas.openxmlformats.org/presentationml/2006/ole">
            <p:oleObj spid="_x0000_s15371" name="Photo Editor Photo" r:id="rId4" imgW="5585944" imgH="4884843" progId="">
              <p:embed/>
            </p:oleObj>
          </a:graphicData>
        </a:graphic>
      </p:graphicFrame>
      <p:sp>
        <p:nvSpPr>
          <p:cNvPr id="3" name="مستطيل 2"/>
          <p:cNvSpPr/>
          <p:nvPr/>
        </p:nvSpPr>
        <p:spPr>
          <a:xfrm>
            <a:off x="3124200" y="2438400"/>
            <a:ext cx="2595582" cy="369332"/>
          </a:xfrm>
          <a:prstGeom prst="rect">
            <a:avLst/>
          </a:prstGeom>
        </p:spPr>
        <p:txBody>
          <a:bodyPr wrap="none">
            <a:spAutoFit/>
          </a:bodyPr>
          <a:lstStyle/>
          <a:p>
            <a:r>
              <a:rPr lang="en-US" dirty="0"/>
              <a:t>Prototype Development</a:t>
            </a:r>
            <a:endParaRPr lang="ar-SA" dirty="0"/>
          </a:p>
        </p:txBody>
      </p:sp>
    </p:spTree>
    <p:extLst>
      <p:ext uri="{BB962C8B-B14F-4D97-AF65-F5344CB8AC3E}">
        <p14:creationId xmlns:p14="http://schemas.microsoft.com/office/powerpoint/2010/main" xmlns="" val="44016688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fr-FR" dirty="0" smtClean="0"/>
              <a:t>   </a:t>
            </a:r>
            <a:r>
              <a:rPr lang="ar-SA" dirty="0" smtClean="0"/>
              <a:t> والبرمجيات الاخرى</a:t>
            </a:r>
            <a:r>
              <a:rPr lang="en-US" dirty="0" smtClean="0"/>
              <a:t>ERP</a:t>
            </a:r>
            <a:r>
              <a:rPr lang="ar-SA" dirty="0" smtClean="0"/>
              <a:t>الفرق بين نظام الــ</a:t>
            </a:r>
            <a:endParaRPr lang="en-US" dirty="0"/>
          </a:p>
        </p:txBody>
      </p:sp>
      <p:graphicFrame>
        <p:nvGraphicFramePr>
          <p:cNvPr id="2" name="عنصر نائب للمحتوى 1"/>
          <p:cNvGraphicFramePr>
            <a:graphicFrameLocks noGrp="1"/>
          </p:cNvGraphicFramePr>
          <p:nvPr>
            <p:ph idx="1"/>
            <p:extLst>
              <p:ext uri="{D42A27DB-BD31-4B8C-83A1-F6EECF244321}">
                <p14:modId xmlns:p14="http://schemas.microsoft.com/office/powerpoint/2010/main" xmlns="" val="2719885588"/>
              </p:ext>
            </p:extLst>
          </p:nvPr>
        </p:nvGraphicFramePr>
        <p:xfrm>
          <a:off x="152400" y="1371600"/>
          <a:ext cx="9525000" cy="3027680"/>
        </p:xfrm>
        <a:graphic>
          <a:graphicData uri="http://schemas.openxmlformats.org/drawingml/2006/table">
            <a:tbl>
              <a:tblPr rtl="1" firstRow="1" bandRow="1">
                <a:tableStyleId>{5C22544A-7EE6-4342-B048-85BDC9FD1C3A}</a:tableStyleId>
              </a:tblPr>
              <a:tblGrid>
                <a:gridCol w="4762500"/>
                <a:gridCol w="4762500"/>
              </a:tblGrid>
              <a:tr h="370840">
                <a:tc>
                  <a:txBody>
                    <a:bodyPr/>
                    <a:lstStyle/>
                    <a:p>
                      <a:pPr algn="ctr" rtl="1"/>
                      <a:r>
                        <a:rPr lang="ar-SA" dirty="0" smtClean="0"/>
                        <a:t>نظم</a:t>
                      </a:r>
                      <a:r>
                        <a:rPr lang="ar-SA" baseline="0" dirty="0" smtClean="0"/>
                        <a:t> الـــ</a:t>
                      </a:r>
                      <a:r>
                        <a:rPr lang="en-US" baseline="0" dirty="0" smtClean="0"/>
                        <a:t>ERP</a:t>
                      </a:r>
                      <a:endParaRPr lang="ar-SA" dirty="0"/>
                    </a:p>
                  </a:txBody>
                  <a:tcPr/>
                </a:tc>
                <a:tc>
                  <a:txBody>
                    <a:bodyPr/>
                    <a:lstStyle/>
                    <a:p>
                      <a:pPr algn="ctr" rtl="1"/>
                      <a:r>
                        <a:rPr lang="ar-SA" dirty="0" smtClean="0"/>
                        <a:t>حزم</a:t>
                      </a:r>
                      <a:r>
                        <a:rPr lang="ar-SA" baseline="0" dirty="0" smtClean="0"/>
                        <a:t> البرمجيات لأخرى</a:t>
                      </a:r>
                      <a:endParaRPr lang="ar-SA" dirty="0"/>
                    </a:p>
                  </a:txBody>
                  <a:tcPr/>
                </a:tc>
              </a:tr>
              <a:tr h="314960">
                <a:tc>
                  <a:txBody>
                    <a:bodyPr/>
                    <a:lstStyle/>
                    <a:p>
                      <a:pPr algn="ctr" rtl="1"/>
                      <a:r>
                        <a:rPr lang="ar-SA" dirty="0" smtClean="0"/>
                        <a:t>يكلف</a:t>
                      </a:r>
                      <a:r>
                        <a:rPr lang="ar-SA" baseline="0" dirty="0" smtClean="0"/>
                        <a:t> ملايين الدولارات</a:t>
                      </a:r>
                      <a:endParaRPr lang="ar-SA" dirty="0"/>
                    </a:p>
                  </a:txBody>
                  <a:tcPr/>
                </a:tc>
                <a:tc>
                  <a:txBody>
                    <a:bodyPr/>
                    <a:lstStyle/>
                    <a:p>
                      <a:pPr algn="ctr" rtl="1"/>
                      <a:r>
                        <a:rPr lang="ar-SA" dirty="0" smtClean="0"/>
                        <a:t>تكلف</a:t>
                      </a:r>
                      <a:r>
                        <a:rPr lang="ar-SA" baseline="0" dirty="0" smtClean="0"/>
                        <a:t> مئات الألاف من الدولارات</a:t>
                      </a:r>
                      <a:endParaRPr lang="ar-SA" dirty="0"/>
                    </a:p>
                  </a:txBody>
                  <a:tcPr/>
                </a:tc>
              </a:tr>
              <a:tr h="370840">
                <a:tc>
                  <a:txBody>
                    <a:bodyPr/>
                    <a:lstStyle/>
                    <a:p>
                      <a:pPr rtl="1"/>
                      <a:r>
                        <a:rPr lang="ar-SA" dirty="0" smtClean="0"/>
                        <a:t>مصمم</a:t>
                      </a:r>
                      <a:r>
                        <a:rPr lang="ar-SA" baseline="0" dirty="0" smtClean="0"/>
                        <a:t> لا دارة المهام الحرجة </a:t>
                      </a:r>
                      <a:endParaRPr lang="ar-SA" dirty="0"/>
                    </a:p>
                  </a:txBody>
                  <a:tcPr/>
                </a:tc>
                <a:tc>
                  <a:txBody>
                    <a:bodyPr/>
                    <a:lstStyle/>
                    <a:p>
                      <a:pPr algn="ctr" rtl="1"/>
                      <a:r>
                        <a:rPr lang="ar-SA" dirty="0" smtClean="0"/>
                        <a:t>دعم أو تحسين</a:t>
                      </a:r>
                      <a:r>
                        <a:rPr lang="ar-SA" baseline="0" dirty="0" smtClean="0"/>
                        <a:t> الانتاجية</a:t>
                      </a:r>
                      <a:endParaRPr lang="ar-SA" dirty="0"/>
                    </a:p>
                  </a:txBody>
                  <a:tcPr/>
                </a:tc>
              </a:tr>
              <a:tr h="340360">
                <a:tc>
                  <a:txBody>
                    <a:bodyPr/>
                    <a:lstStyle/>
                    <a:p>
                      <a:pPr rtl="1"/>
                      <a:r>
                        <a:rPr lang="ar-SA" dirty="0" smtClean="0"/>
                        <a:t>يستغرق</a:t>
                      </a:r>
                      <a:r>
                        <a:rPr lang="ar-SA" baseline="0" dirty="0" smtClean="0"/>
                        <a:t> تنفيذه من سنة الى عدة سنوات</a:t>
                      </a:r>
                      <a:endParaRPr lang="ar-SA" dirty="0"/>
                    </a:p>
                  </a:txBody>
                  <a:tcPr/>
                </a:tc>
                <a:tc>
                  <a:txBody>
                    <a:bodyPr/>
                    <a:lstStyle/>
                    <a:p>
                      <a:pPr algn="ctr" rtl="1"/>
                      <a:r>
                        <a:rPr lang="ar-SA" dirty="0" smtClean="0"/>
                        <a:t>سريع</a:t>
                      </a:r>
                      <a:r>
                        <a:rPr lang="ar-SA" baseline="0" dirty="0" smtClean="0"/>
                        <a:t> وآني التنفيذ</a:t>
                      </a:r>
                      <a:endParaRPr lang="ar-SA" dirty="0"/>
                    </a:p>
                  </a:txBody>
                  <a:tcPr/>
                </a:tc>
              </a:tr>
              <a:tr h="370840">
                <a:tc>
                  <a:txBody>
                    <a:bodyPr/>
                    <a:lstStyle/>
                    <a:p>
                      <a:pPr rtl="1"/>
                      <a:r>
                        <a:rPr lang="ar-SA" dirty="0" smtClean="0"/>
                        <a:t>يتطلب</a:t>
                      </a:r>
                      <a:r>
                        <a:rPr lang="ar-SA" baseline="0" dirty="0" smtClean="0"/>
                        <a:t> تغيير معتبر للاستراتيجية الادارة منذ بداية تنفيذه الى نهاية المطاف وذلك لنجاع المشروع  ويخص التغيير اجراءات العمل،  </a:t>
                      </a:r>
                      <a:endParaRPr lang="ar-SA" dirty="0"/>
                    </a:p>
                  </a:txBody>
                  <a:tcPr/>
                </a:tc>
                <a:tc>
                  <a:txBody>
                    <a:bodyPr/>
                    <a:lstStyle/>
                    <a:p>
                      <a:pPr algn="ctr" rtl="1"/>
                      <a:r>
                        <a:rPr lang="ar-SA" dirty="0" smtClean="0"/>
                        <a:t>يتطلب بعض التدريب والدعم</a:t>
                      </a:r>
                      <a:endParaRPr lang="ar-SA" dirty="0"/>
                    </a:p>
                  </a:txBody>
                  <a:tcPr/>
                </a:tc>
              </a:tr>
              <a:tr h="370840">
                <a:tc>
                  <a:txBody>
                    <a:bodyPr/>
                    <a:lstStyle/>
                    <a:p>
                      <a:pPr algn="ctr" rtl="1"/>
                      <a:r>
                        <a:rPr lang="ar-SA" dirty="0" smtClean="0"/>
                        <a:t>يتطلب</a:t>
                      </a:r>
                      <a:r>
                        <a:rPr lang="ar-SA" baseline="0" dirty="0" smtClean="0"/>
                        <a:t> وقت الموظفين والاستشاريين والموردين  والذي يقدر بملايين الدولارات</a:t>
                      </a:r>
                      <a:endParaRPr lang="ar-SA" dirty="0"/>
                    </a:p>
                  </a:txBody>
                  <a:tcPr/>
                </a:tc>
                <a:tc>
                  <a:txBody>
                    <a:bodyPr/>
                    <a:lstStyle/>
                    <a:p>
                      <a:pPr algn="ctr" rtl="1"/>
                      <a:r>
                        <a:rPr lang="ar-SA" dirty="0" smtClean="0"/>
                        <a:t>يتطلب دعم </a:t>
                      </a:r>
                      <a:r>
                        <a:rPr lang="ar-SA" baseline="0" dirty="0" smtClean="0"/>
                        <a:t> قليل أو منعدم من طرف الاستشاريين والموردين </a:t>
                      </a:r>
                      <a:endParaRPr lang="ar-SA" dirty="0"/>
                    </a:p>
                  </a:txBody>
                  <a:tcPr/>
                </a:tc>
              </a:tr>
            </a:tbl>
          </a:graphicData>
        </a:graphic>
      </p:graphicFrame>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36</a:t>
            </a:fld>
            <a:endParaRPr lang="en-US" smtClean="0">
              <a:cs typeface="Arial" pitchFamily="34" charset="0"/>
            </a:endParaRPr>
          </a:p>
        </p:txBody>
      </p:sp>
    </p:spTree>
    <p:extLst>
      <p:ext uri="{BB962C8B-B14F-4D97-AF65-F5344CB8AC3E}">
        <p14:creationId xmlns:p14="http://schemas.microsoft.com/office/powerpoint/2010/main" xmlns="" val="199299614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r">
              <a:defRPr/>
            </a:pPr>
            <a:r>
              <a:rPr lang="ar-SA" dirty="0" smtClean="0"/>
              <a:t>خطة تنفيذ النظم المتكاملة لتخطيط موارد   </a:t>
            </a:r>
            <a:r>
              <a:rPr lang="fr-FR" dirty="0" smtClean="0"/>
              <a:t>ERP</a:t>
            </a:r>
            <a:r>
              <a:rPr lang="ar-SA" dirty="0" smtClean="0"/>
              <a:t>المؤسسات  </a:t>
            </a:r>
            <a:endParaRPr lang="en-US" dirty="0"/>
          </a:p>
        </p:txBody>
      </p:sp>
      <p:sp>
        <p:nvSpPr>
          <p:cNvPr id="9" name="Text Placeholder 5"/>
          <p:cNvSpPr>
            <a:spLocks noGrp="1"/>
          </p:cNvSpPr>
          <p:nvPr>
            <p:ph idx="1"/>
          </p:nvPr>
        </p:nvSpPr>
        <p:spPr>
          <a:xfrm>
            <a:off x="152400" y="1371600"/>
            <a:ext cx="9525000" cy="4648200"/>
          </a:xfrm>
        </p:spPr>
        <p:txBody>
          <a:bodyPr>
            <a:normAutofit fontScale="85000" lnSpcReduction="10000"/>
          </a:bodyPr>
          <a:lstStyle/>
          <a:p>
            <a:pPr marL="457200" indent="-457200" rtl="1">
              <a:buFont typeface="Wingdings" pitchFamily="2" charset="2"/>
              <a:buChar char="ü"/>
            </a:pPr>
            <a:r>
              <a:rPr lang="ar-SA" dirty="0" smtClean="0">
                <a:cs typeface="Arial" pitchFamily="34" charset="0"/>
              </a:rPr>
              <a:t>تنفيذ شامل    </a:t>
            </a:r>
            <a:r>
              <a:rPr lang="en-US" dirty="0" smtClean="0">
                <a:cs typeface="Arial" pitchFamily="34" charset="0"/>
              </a:rPr>
              <a:t>Comprehensive</a:t>
            </a:r>
            <a:r>
              <a:rPr lang="ar-SA" dirty="0" smtClean="0">
                <a:cs typeface="Arial" pitchFamily="34" charset="0"/>
              </a:rPr>
              <a:t>  </a:t>
            </a:r>
          </a:p>
          <a:p>
            <a:pPr marL="457200" indent="-457200" rtl="1">
              <a:buFontTx/>
              <a:buChar char="-"/>
            </a:pPr>
            <a:r>
              <a:rPr lang="ar-SA" dirty="0" smtClean="0">
                <a:cs typeface="Arial" pitchFamily="34" charset="0"/>
              </a:rPr>
              <a:t>تتضمن تنفيذ كل وظائف النظام  بالإضافة الى الوحدات البرمجية </a:t>
            </a:r>
            <a:r>
              <a:rPr lang="en-US" dirty="0" smtClean="0">
                <a:cs typeface="Arial" pitchFamily="34" charset="0"/>
              </a:rPr>
              <a:t>Software Modules</a:t>
            </a:r>
            <a:r>
              <a:rPr lang="fr-FR" dirty="0" smtClean="0">
                <a:cs typeface="Arial" pitchFamily="34" charset="0"/>
              </a:rPr>
              <a:t> </a:t>
            </a:r>
            <a:r>
              <a:rPr lang="ar-SA" dirty="0" smtClean="0">
                <a:cs typeface="Arial" pitchFamily="34" charset="0"/>
              </a:rPr>
              <a:t>   الخاصة بالقطاع الصناعي</a:t>
            </a:r>
          </a:p>
          <a:p>
            <a:pPr marL="457200" indent="-457200" rtl="1">
              <a:buFontTx/>
              <a:buChar char="-"/>
            </a:pPr>
            <a:r>
              <a:rPr lang="ar-SA" dirty="0" smtClean="0">
                <a:cs typeface="Arial" pitchFamily="34" charset="0"/>
              </a:rPr>
              <a:t>تتطلب مستوى عالي من إعادة هندسة العمليات </a:t>
            </a:r>
            <a:r>
              <a:rPr lang="en-US" dirty="0" smtClean="0">
                <a:cs typeface="Arial" pitchFamily="34" charset="0"/>
              </a:rPr>
              <a:t>BPR</a:t>
            </a:r>
            <a:r>
              <a:rPr lang="fr-FR" dirty="0" smtClean="0">
                <a:cs typeface="Arial" pitchFamily="34" charset="0"/>
              </a:rPr>
              <a:t> </a:t>
            </a:r>
            <a:r>
              <a:rPr lang="ar-SA" dirty="0" smtClean="0">
                <a:cs typeface="Arial" pitchFamily="34" charset="0"/>
              </a:rPr>
              <a:t> </a:t>
            </a:r>
          </a:p>
          <a:p>
            <a:pPr marL="457200" indent="-457200" rtl="1">
              <a:buFont typeface="Wingdings" pitchFamily="2" charset="2"/>
              <a:buChar char="ü"/>
            </a:pPr>
            <a:r>
              <a:rPr lang="ar-SA" dirty="0" smtClean="0">
                <a:cs typeface="Arial" pitchFamily="34" charset="0"/>
              </a:rPr>
              <a:t>تنفيذ متوسط المستوى   </a:t>
            </a:r>
            <a:r>
              <a:rPr lang="en-US" dirty="0" smtClean="0">
                <a:cs typeface="Arial" pitchFamily="34" charset="0"/>
              </a:rPr>
              <a:t>Middle-of-the-Road</a:t>
            </a:r>
            <a:r>
              <a:rPr lang="fr-FR" dirty="0" smtClean="0">
                <a:cs typeface="Arial" pitchFamily="34" charset="0"/>
              </a:rPr>
              <a:t>  </a:t>
            </a:r>
            <a:r>
              <a:rPr lang="ar-SA" dirty="0" smtClean="0">
                <a:cs typeface="Arial" pitchFamily="34" charset="0"/>
              </a:rPr>
              <a:t> </a:t>
            </a:r>
          </a:p>
          <a:p>
            <a:pPr marL="457200" indent="-457200" rtl="1">
              <a:buFontTx/>
              <a:buChar char="-"/>
            </a:pPr>
            <a:r>
              <a:rPr lang="ar-SA" dirty="0" smtClean="0">
                <a:cs typeface="Arial" pitchFamily="34" charset="0"/>
              </a:rPr>
              <a:t>يتطلب بعض التغييرات ولكن مستوى كبير جدا من إعادة هندسة العمليات </a:t>
            </a:r>
            <a:r>
              <a:rPr lang="en-US" dirty="0" smtClean="0">
                <a:cs typeface="Arial" pitchFamily="34" charset="0"/>
              </a:rPr>
              <a:t>BPR</a:t>
            </a:r>
            <a:r>
              <a:rPr lang="fr-FR" dirty="0" smtClean="0">
                <a:cs typeface="Arial" pitchFamily="34" charset="0"/>
              </a:rPr>
              <a:t> </a:t>
            </a:r>
            <a:r>
              <a:rPr lang="ar-SA" dirty="0" smtClean="0">
                <a:cs typeface="Arial" pitchFamily="34" charset="0"/>
              </a:rPr>
              <a:t> </a:t>
            </a:r>
          </a:p>
          <a:p>
            <a:pPr marL="457200" indent="-457200" rtl="1">
              <a:buFont typeface="Wingdings" pitchFamily="2" charset="2"/>
              <a:buChar char="ü"/>
            </a:pPr>
            <a:r>
              <a:rPr lang="ar-SA" dirty="0" smtClean="0">
                <a:cs typeface="Arial" pitchFamily="34" charset="0"/>
              </a:rPr>
              <a:t> تنفيذ منخفض المستوى (فانيلا </a:t>
            </a:r>
            <a:r>
              <a:rPr lang="en-US" dirty="0" smtClean="0">
                <a:cs typeface="Arial" pitchFamily="34" charset="0"/>
              </a:rPr>
              <a:t>Vanilla</a:t>
            </a:r>
            <a:r>
              <a:rPr lang="fr-FR" dirty="0" smtClean="0">
                <a:cs typeface="Arial" pitchFamily="34" charset="0"/>
              </a:rPr>
              <a:t> </a:t>
            </a:r>
            <a:r>
              <a:rPr lang="ar-SA" dirty="0" smtClean="0">
                <a:cs typeface="Arial" pitchFamily="34" charset="0"/>
              </a:rPr>
              <a:t> )</a:t>
            </a:r>
          </a:p>
          <a:p>
            <a:pPr marL="457200" indent="-457200" rtl="1">
              <a:buFontTx/>
              <a:buChar char="-"/>
            </a:pPr>
            <a:r>
              <a:rPr lang="ar-SA" dirty="0" smtClean="0">
                <a:cs typeface="Arial" pitchFamily="34" charset="0"/>
              </a:rPr>
              <a:t>يستعمل الوظائف القياسية ويعتمد على أفضل الممارسات فيما يخص العمليات المبرمجة في النظام</a:t>
            </a:r>
          </a:p>
          <a:p>
            <a:pPr marL="457200" indent="-457200" rtl="1">
              <a:buFontTx/>
              <a:buChar char="-"/>
            </a:pPr>
            <a:r>
              <a:rPr lang="ar-SA" dirty="0" smtClean="0">
                <a:cs typeface="Arial" pitchFamily="34" charset="0"/>
              </a:rPr>
              <a:t>لا يتطلب إعادة هندسة العمليات</a:t>
            </a: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37</a:t>
            </a:fld>
            <a:endParaRPr lang="en-US" smtClean="0">
              <a:cs typeface="Arial" pitchFamily="34" charset="0"/>
            </a:endParaRPr>
          </a:p>
        </p:txBody>
      </p:sp>
    </p:spTree>
    <p:extLst>
      <p:ext uri="{BB962C8B-B14F-4D97-AF65-F5344CB8AC3E}">
        <p14:creationId xmlns:p14="http://schemas.microsoft.com/office/powerpoint/2010/main" xmlns="" val="51501588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r">
              <a:defRPr/>
            </a:pPr>
            <a:r>
              <a:rPr lang="ar-SA" dirty="0" smtClean="0"/>
              <a:t>دورة حياة النظم المتكاملة لتخطيط موارد  </a:t>
            </a:r>
            <a:r>
              <a:rPr lang="fr-FR" dirty="0" smtClean="0"/>
              <a:t>  </a:t>
            </a:r>
            <a:r>
              <a:rPr lang="ar-SA" dirty="0" smtClean="0"/>
              <a:t>المؤسسات التقليدية</a:t>
            </a: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marL="457200" indent="-457200" rtl="1">
              <a:buFont typeface="Wingdings" pitchFamily="2" charset="2"/>
              <a:buChar char="ü"/>
            </a:pPr>
            <a:r>
              <a:rPr lang="ar-SA" dirty="0" smtClean="0">
                <a:cs typeface="Arial" pitchFamily="34" charset="0"/>
              </a:rPr>
              <a:t>مرحلة تحديد إطار المشروع و الالتزام به  </a:t>
            </a:r>
            <a:r>
              <a:rPr lang="en-US" dirty="0" smtClean="0">
                <a:cs typeface="Arial" pitchFamily="34" charset="0"/>
              </a:rPr>
              <a:t>Scope &amp; Commitment Stage</a:t>
            </a:r>
            <a:r>
              <a:rPr lang="fr-FR" dirty="0" smtClean="0">
                <a:cs typeface="Arial" pitchFamily="34" charset="0"/>
              </a:rPr>
              <a:t>  </a:t>
            </a:r>
            <a:r>
              <a:rPr lang="ar-SA" dirty="0" smtClean="0">
                <a:cs typeface="Arial" pitchFamily="34" charset="0"/>
              </a:rPr>
              <a:t> </a:t>
            </a:r>
          </a:p>
          <a:p>
            <a:pPr marL="457200" indent="-457200" rtl="1">
              <a:buFontTx/>
              <a:buChar char="-"/>
            </a:pPr>
            <a:r>
              <a:rPr lang="ar-SA" dirty="0" smtClean="0">
                <a:cs typeface="Arial" pitchFamily="34" charset="0"/>
              </a:rPr>
              <a:t>بالإضافة الى دراسة الجدوى يتم تطوير وتحديد اطار المشروع فيما يخص الموارد والمدة الزمنية</a:t>
            </a:r>
          </a:p>
          <a:p>
            <a:pPr marL="457200" indent="-457200" rtl="1">
              <a:buFontTx/>
              <a:buChar char="-"/>
            </a:pPr>
            <a:r>
              <a:rPr lang="ar-SA" dirty="0" smtClean="0">
                <a:cs typeface="Arial" pitchFamily="34" charset="0"/>
              </a:rPr>
              <a:t>يجب تعريف وتحديد خاصيات وميزات تنفيذ نظام الـ</a:t>
            </a:r>
            <a:r>
              <a:rPr lang="en-US" dirty="0" smtClean="0">
                <a:cs typeface="Arial" pitchFamily="34" charset="0"/>
              </a:rPr>
              <a:t>ERP</a:t>
            </a:r>
            <a:r>
              <a:rPr lang="fr-FR" dirty="0" smtClean="0">
                <a:cs typeface="Arial" pitchFamily="34" charset="0"/>
              </a:rPr>
              <a:t> </a:t>
            </a:r>
            <a:r>
              <a:rPr lang="ar-SA" dirty="0" smtClean="0">
                <a:cs typeface="Arial" pitchFamily="34" charset="0"/>
              </a:rPr>
              <a:t> </a:t>
            </a:r>
          </a:p>
          <a:p>
            <a:pPr marL="457200" indent="-457200" rtl="1">
              <a:buFontTx/>
              <a:buChar char="-"/>
            </a:pPr>
            <a:r>
              <a:rPr lang="ar-SA" dirty="0" smtClean="0">
                <a:cs typeface="Arial" pitchFamily="34" charset="0"/>
              </a:rPr>
              <a:t>يتم تطوير رؤية طويلة المدى </a:t>
            </a:r>
            <a:r>
              <a:rPr lang="en-US" dirty="0" smtClean="0">
                <a:cs typeface="Arial" pitchFamily="34" charset="0"/>
              </a:rPr>
              <a:t>long term vision</a:t>
            </a:r>
            <a:r>
              <a:rPr lang="fr-FR" dirty="0" smtClean="0">
                <a:cs typeface="Arial" pitchFamily="34" charset="0"/>
              </a:rPr>
              <a:t>  </a:t>
            </a:r>
            <a:r>
              <a:rPr lang="ar-SA" dirty="0" smtClean="0">
                <a:cs typeface="Arial" pitchFamily="34" charset="0"/>
              </a:rPr>
              <a:t> فيما يخص النظام الجديد وكذلك تطوير جدول زمني قصير المدى لتنفيذ المشروع بالإضافة الى التزام  ودعم الادارة العليا للمشروع</a:t>
            </a:r>
          </a:p>
          <a:p>
            <a:pPr marL="457200" indent="-457200" rtl="1">
              <a:buFontTx/>
              <a:buChar char="-"/>
            </a:pPr>
            <a:r>
              <a:rPr lang="ar-SA" dirty="0" smtClean="0">
                <a:cs typeface="Arial" pitchFamily="34" charset="0"/>
              </a:rPr>
              <a:t>يتم اختيار مورد ومنفذ المشروع</a:t>
            </a: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38</a:t>
            </a:fld>
            <a:endParaRPr lang="en-US" smtClean="0">
              <a:cs typeface="Arial" pitchFamily="34" charset="0"/>
            </a:endParaRPr>
          </a:p>
        </p:txBody>
      </p:sp>
    </p:spTree>
    <p:extLst>
      <p:ext uri="{BB962C8B-B14F-4D97-AF65-F5344CB8AC3E}">
        <p14:creationId xmlns:p14="http://schemas.microsoft.com/office/powerpoint/2010/main" xmlns="" val="347166988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r">
              <a:defRPr/>
            </a:pPr>
            <a:r>
              <a:rPr lang="ar-SA" dirty="0" smtClean="0"/>
              <a:t>دورة حياة النظم المتكاملة لتخطيط موارد  </a:t>
            </a:r>
            <a:r>
              <a:rPr lang="fr-FR" dirty="0" smtClean="0"/>
              <a:t>  </a:t>
            </a:r>
            <a:r>
              <a:rPr lang="ar-SA" dirty="0" smtClean="0"/>
              <a:t>المؤسسات التقليدية</a:t>
            </a:r>
            <a:endParaRPr lang="en-US" dirty="0"/>
          </a:p>
        </p:txBody>
      </p:sp>
      <p:sp>
        <p:nvSpPr>
          <p:cNvPr id="9" name="Text Placeholder 5"/>
          <p:cNvSpPr>
            <a:spLocks noGrp="1"/>
          </p:cNvSpPr>
          <p:nvPr>
            <p:ph idx="1"/>
          </p:nvPr>
        </p:nvSpPr>
        <p:spPr>
          <a:xfrm>
            <a:off x="152400" y="1371600"/>
            <a:ext cx="9525000" cy="4648200"/>
          </a:xfrm>
        </p:spPr>
        <p:txBody>
          <a:bodyPr>
            <a:normAutofit fontScale="92500" lnSpcReduction="20000"/>
          </a:bodyPr>
          <a:lstStyle/>
          <a:p>
            <a:pPr marL="457200" indent="-457200" rtl="1">
              <a:buFont typeface="Wingdings" pitchFamily="2" charset="2"/>
              <a:buChar char="ü"/>
            </a:pPr>
            <a:r>
              <a:rPr lang="ar-SA" dirty="0" smtClean="0">
                <a:cs typeface="Arial" pitchFamily="34" charset="0"/>
              </a:rPr>
              <a:t>مرحلة الاقتناء والتطوير </a:t>
            </a:r>
          </a:p>
          <a:p>
            <a:pPr marL="457200" indent="-457200" rtl="1">
              <a:buFontTx/>
              <a:buChar char="-"/>
            </a:pPr>
            <a:r>
              <a:rPr lang="ar-SA" dirty="0" smtClean="0">
                <a:cs typeface="Arial" pitchFamily="34" charset="0"/>
              </a:rPr>
              <a:t>شراء الرخص وبناء النسخة الانتاجية وتوفيرها للمستخدمين</a:t>
            </a:r>
          </a:p>
          <a:p>
            <a:pPr marL="457200" indent="-457200" rtl="1">
              <a:buFontTx/>
              <a:buChar char="-"/>
            </a:pPr>
            <a:r>
              <a:rPr lang="ar-SA" dirty="0" smtClean="0">
                <a:cs typeface="Arial" pitchFamily="34" charset="0"/>
              </a:rPr>
              <a:t>يتم في هذه المرحلة تنفيذ المهام التي تم تحديدها في مرحلة تحليل أوجه الخلاف بين ما يوفره النظام ومتطلبات الموظفين</a:t>
            </a:r>
          </a:p>
          <a:p>
            <a:pPr marL="457200" indent="-457200" rtl="1">
              <a:buFontTx/>
              <a:buChar char="-"/>
            </a:pPr>
            <a:r>
              <a:rPr lang="ar-SA" dirty="0" smtClean="0">
                <a:cs typeface="Arial" pitchFamily="34" charset="0"/>
              </a:rPr>
              <a:t>يقوم فريق إدارة التغيير بالعمل مع المستخدمين لتنفيذ التغييرات الضرورية على اجراءات العمل </a:t>
            </a:r>
            <a:r>
              <a:rPr lang="en-US" dirty="0" smtClean="0">
                <a:cs typeface="Arial" pitchFamily="34" charset="0"/>
              </a:rPr>
              <a:t>BP</a:t>
            </a:r>
            <a:endParaRPr lang="ar-SA" dirty="0" smtClean="0">
              <a:cs typeface="Arial" pitchFamily="34" charset="0"/>
            </a:endParaRPr>
          </a:p>
          <a:p>
            <a:pPr marL="457200" indent="-457200" rtl="1">
              <a:buFontTx/>
              <a:buChar char="-"/>
            </a:pPr>
            <a:r>
              <a:rPr lang="ar-SA" dirty="0" smtClean="0">
                <a:cs typeface="Arial" pitchFamily="34" charset="0"/>
              </a:rPr>
              <a:t>يقوم فريق البيانات </a:t>
            </a:r>
            <a:r>
              <a:rPr lang="en-US" dirty="0" smtClean="0">
                <a:cs typeface="Arial" pitchFamily="34" charset="0"/>
              </a:rPr>
              <a:t>Data Team</a:t>
            </a:r>
            <a:r>
              <a:rPr lang="fr-FR" dirty="0" smtClean="0">
                <a:cs typeface="Arial" pitchFamily="34" charset="0"/>
              </a:rPr>
              <a:t> </a:t>
            </a:r>
            <a:r>
              <a:rPr lang="ar-SA" dirty="0" smtClean="0">
                <a:cs typeface="Arial" pitchFamily="34" charset="0"/>
              </a:rPr>
              <a:t> بالعمل على ترحيل البيانات </a:t>
            </a:r>
            <a:r>
              <a:rPr lang="en-US" dirty="0" smtClean="0">
                <a:cs typeface="Arial" pitchFamily="34" charset="0"/>
              </a:rPr>
              <a:t>Data Migration</a:t>
            </a:r>
            <a:r>
              <a:rPr lang="fr-FR" dirty="0" smtClean="0">
                <a:cs typeface="Arial" pitchFamily="34" charset="0"/>
              </a:rPr>
              <a:t>  </a:t>
            </a:r>
            <a:r>
              <a:rPr lang="ar-SA" dirty="0" smtClean="0">
                <a:cs typeface="Arial" pitchFamily="34" charset="0"/>
              </a:rPr>
              <a:t> من النظام القديم الى النظام الجديد</a:t>
            </a:r>
          </a:p>
          <a:p>
            <a:pPr marL="457200" indent="-457200" rtl="1">
              <a:buFontTx/>
              <a:buChar char="-"/>
            </a:pPr>
            <a:r>
              <a:rPr lang="ar-SA" dirty="0" smtClean="0">
                <a:cs typeface="Arial" pitchFamily="34" charset="0"/>
              </a:rPr>
              <a:t>يجب اعداد النظام </a:t>
            </a:r>
            <a:r>
              <a:rPr lang="en-US" dirty="0" smtClean="0">
                <a:cs typeface="Arial" pitchFamily="34" charset="0"/>
              </a:rPr>
              <a:t>Configuration</a:t>
            </a:r>
            <a:r>
              <a:rPr lang="fr-FR" dirty="0" smtClean="0">
                <a:cs typeface="Arial" pitchFamily="34" charset="0"/>
              </a:rPr>
              <a:t> </a:t>
            </a:r>
            <a:r>
              <a:rPr lang="ar-SA" dirty="0" smtClean="0">
                <a:cs typeface="Arial" pitchFamily="34" charset="0"/>
              </a:rPr>
              <a:t> مع الاخذ بعين الاعتبار الجانب الامني</a:t>
            </a: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39</a:t>
            </a:fld>
            <a:endParaRPr lang="en-US" smtClean="0">
              <a:cs typeface="Arial" pitchFamily="34" charset="0"/>
            </a:endParaRPr>
          </a:p>
        </p:txBody>
      </p:sp>
    </p:spTree>
    <p:extLst>
      <p:ext uri="{BB962C8B-B14F-4D97-AF65-F5344CB8AC3E}">
        <p14:creationId xmlns:p14="http://schemas.microsoft.com/office/powerpoint/2010/main" xmlns="" val="20290679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76200"/>
            <a:ext cx="9906000" cy="1143000"/>
          </a:xfrm>
        </p:spPr>
        <p:txBody>
          <a:bodyPr/>
          <a:lstStyle/>
          <a:p>
            <a:r>
              <a:rPr lang="ar-SA" dirty="0">
                <a:latin typeface="Calibri" pitchFamily="34" charset="0"/>
                <a:cs typeface="Arabic Transparent" pitchFamily="2" charset="-78"/>
              </a:rPr>
              <a:t>مستودعات المعلومات وتكامل </a:t>
            </a:r>
            <a:r>
              <a:rPr lang="ar-SA" dirty="0" smtClean="0">
                <a:latin typeface="Calibri" pitchFamily="34" charset="0"/>
                <a:cs typeface="Arabic Transparent" pitchFamily="2" charset="-78"/>
              </a:rPr>
              <a:t>النظم</a:t>
            </a:r>
            <a:br>
              <a:rPr lang="ar-SA" dirty="0" smtClean="0">
                <a:latin typeface="Calibri" pitchFamily="34" charset="0"/>
                <a:cs typeface="Arabic Transparent" pitchFamily="2" charset="-78"/>
              </a:rPr>
            </a:br>
            <a:r>
              <a:rPr lang="ar-SA" dirty="0" smtClean="0">
                <a:latin typeface="Calibri" pitchFamily="34" charset="0"/>
                <a:cs typeface="Arabic Transparent" pitchFamily="2" charset="-78"/>
              </a:rPr>
              <a:t> </a:t>
            </a:r>
            <a:r>
              <a:rPr lang="en-US" dirty="0" smtClean="0">
                <a:latin typeface="Calibri" pitchFamily="34" charset="0"/>
                <a:cs typeface="Arabic Transparent" pitchFamily="2" charset="-78"/>
              </a:rPr>
              <a:t> </a:t>
            </a:r>
            <a:r>
              <a:rPr lang="fr-FR" dirty="0" smtClean="0">
                <a:latin typeface="Calibri" pitchFamily="34" charset="0"/>
                <a:cs typeface="Arabic Transparent" pitchFamily="2" charset="-78"/>
              </a:rPr>
              <a:t> </a:t>
            </a:r>
            <a:r>
              <a:rPr lang="en-US" sz="4000" dirty="0">
                <a:latin typeface="Calibri" pitchFamily="34" charset="0"/>
                <a:cs typeface="Arabic Transparent" pitchFamily="2" charset="-78"/>
              </a:rPr>
              <a:t>Information Silos and Systems Integration</a:t>
            </a:r>
            <a:endParaRPr lang="fr-FR" dirty="0">
              <a:latin typeface="Calibri" pitchFamily="34" charset="0"/>
              <a:cs typeface="Arabic Transparent" pitchFamily="2" charset="-78"/>
            </a:endParaRPr>
          </a:p>
        </p:txBody>
      </p:sp>
      <p:sp>
        <p:nvSpPr>
          <p:cNvPr id="10" name="عنصر نائب للمحتوى 9"/>
          <p:cNvSpPr>
            <a:spLocks noGrp="1"/>
          </p:cNvSpPr>
          <p:nvPr>
            <p:ph idx="1"/>
          </p:nvPr>
        </p:nvSpPr>
        <p:spPr>
          <a:xfrm>
            <a:off x="533400" y="1447800"/>
            <a:ext cx="9372600" cy="4724400"/>
          </a:xfrm>
        </p:spPr>
        <p:txBody>
          <a:bodyPr/>
          <a:lstStyle/>
          <a:p>
            <a:pPr rtl="1">
              <a:buFont typeface="Wingdings" pitchFamily="2" charset="2"/>
              <a:buChar char="ü"/>
            </a:pPr>
            <a:r>
              <a:rPr lang="ar-SA" sz="2800" dirty="0" smtClean="0">
                <a:cs typeface="Arabic Transparent" pitchFamily="2" charset="-78"/>
              </a:rPr>
              <a:t>مع مرور الوقت ينتج عن تنفيذ نظم المعلومات المختلفة داخل المنظمة  </a:t>
            </a:r>
            <a:r>
              <a:rPr lang="ar-SA" sz="2800" b="1" dirty="0" smtClean="0">
                <a:cs typeface="Arabic Transparent" pitchFamily="2" charset="-78"/>
              </a:rPr>
              <a:t>خليط من النظم المستقلة غير المتكاملة تتعارض مع الانتاجية وتشكل عقبة في وجه تدفق المعلومات على عكس ما توفره النظم المتكاملة مثل نظم الــ</a:t>
            </a:r>
            <a:r>
              <a:rPr lang="en-US" sz="2800" b="1" dirty="0" smtClean="0">
                <a:cs typeface="Arabic Transparent" pitchFamily="2" charset="-78"/>
              </a:rPr>
              <a:t>ERP</a:t>
            </a:r>
            <a:r>
              <a:rPr lang="ar-SA" sz="2800" b="1" dirty="0" smtClean="0">
                <a:cs typeface="Arabic Transparent" pitchFamily="2" charset="-78"/>
              </a:rPr>
              <a:t> </a:t>
            </a:r>
          </a:p>
          <a:p>
            <a:pPr marL="457200" indent="-457200" rtl="1">
              <a:buFont typeface="Wingdings" pitchFamily="2" charset="2"/>
              <a:buChar char="ü"/>
            </a:pPr>
            <a:r>
              <a:rPr lang="ar-SA" sz="2800" dirty="0" smtClean="0">
                <a:cs typeface="Arabic Transparent" pitchFamily="2" charset="-78"/>
              </a:rPr>
              <a:t>يجب على المنظمات أن تكون مرنة وذات حركية  مما يتوجب على أنظمة المعلومات المطبقة بها أن تكون ذات  </a:t>
            </a:r>
            <a:r>
              <a:rPr lang="ar-SA" sz="2800" b="1" dirty="0" smtClean="0">
                <a:cs typeface="Arabic Transparent" pitchFamily="2" charset="-78"/>
              </a:rPr>
              <a:t>بيانات  وتطبيقات متكاملة </a:t>
            </a:r>
            <a:r>
              <a:rPr lang="ar-SA" sz="2800" dirty="0" smtClean="0">
                <a:cs typeface="Arabic Transparent" pitchFamily="2" charset="-78"/>
              </a:rPr>
              <a:t>وموارد عبر المنظمة </a:t>
            </a:r>
          </a:p>
          <a:p>
            <a:pPr marL="457200" indent="-457200" rtl="1">
              <a:buFont typeface="Wingdings" pitchFamily="2" charset="2"/>
              <a:buChar char="ü"/>
            </a:pPr>
            <a:r>
              <a:rPr lang="ar-SA" sz="2800" dirty="0" smtClean="0">
                <a:cs typeface="Arabic Transparent" pitchFamily="2" charset="-78"/>
              </a:rPr>
              <a:t>يجب على المنظمات أن تركز على العملاء لكي </a:t>
            </a:r>
            <a:r>
              <a:rPr lang="ar-SA" sz="2800" b="1" dirty="0" smtClean="0">
                <a:cs typeface="Arabic Transparent" pitchFamily="2" charset="-78"/>
              </a:rPr>
              <a:t>تتنافس بشكل فعال وتربح رهان المنافسة </a:t>
            </a:r>
          </a:p>
          <a:p>
            <a:pPr marL="457200" indent="-457200" rtl="1">
              <a:buFont typeface="Courier New" pitchFamily="49" charset="0"/>
              <a:buChar char="o"/>
            </a:pPr>
            <a:r>
              <a:rPr lang="ar-SA" sz="2800" dirty="0" smtClean="0">
                <a:cs typeface="Arabic Transparent" pitchFamily="2" charset="-78"/>
              </a:rPr>
              <a:t>مما يتطلب </a:t>
            </a:r>
            <a:r>
              <a:rPr lang="ar-SA" sz="2800" b="1" dirty="0" smtClean="0">
                <a:cs typeface="Arabic Transparent" pitchFamily="2" charset="-78"/>
              </a:rPr>
              <a:t>تكامل الوظائف بين مختلف التطبيقات </a:t>
            </a:r>
            <a:r>
              <a:rPr lang="ar-SA" sz="2800" dirty="0" smtClean="0">
                <a:cs typeface="Arabic Transparent" pitchFamily="2" charset="-78"/>
              </a:rPr>
              <a:t>مثل المحاسبة ، التسويق ومختلف التطبيقات الأخرى الخاصة بمختلف اقسام المنظمة</a:t>
            </a: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4</a:t>
            </a:fld>
            <a:endParaRPr lang="en-US" smtClean="0">
              <a:cs typeface="Arial" pitchFamily="34" charset="0"/>
            </a:endParaRPr>
          </a:p>
        </p:txBody>
      </p:sp>
    </p:spTree>
    <p:extLst>
      <p:ext uri="{BB962C8B-B14F-4D97-AF65-F5344CB8AC3E}">
        <p14:creationId xmlns:p14="http://schemas.microsoft.com/office/powerpoint/2010/main" xmlns="" val="1785490091"/>
      </p:ext>
    </p:extLst>
  </p:cSld>
  <p:clrMapOvr>
    <a:masterClrMapping/>
  </p:clrMapOvr>
  <p:transition>
    <p:dissolv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r">
              <a:defRPr/>
            </a:pPr>
            <a:r>
              <a:rPr lang="ar-SA" dirty="0" smtClean="0"/>
              <a:t>دورة حياة النظم المتكاملة لتخطيط موارد  </a:t>
            </a:r>
            <a:r>
              <a:rPr lang="fr-FR" dirty="0" smtClean="0"/>
              <a:t>  </a:t>
            </a:r>
            <a:r>
              <a:rPr lang="ar-SA" dirty="0" smtClean="0"/>
              <a:t>المؤسسات التقليدية</a:t>
            </a:r>
            <a:endParaRPr lang="en-US" dirty="0"/>
          </a:p>
        </p:txBody>
      </p:sp>
      <p:sp>
        <p:nvSpPr>
          <p:cNvPr id="9" name="Text Placeholder 5"/>
          <p:cNvSpPr>
            <a:spLocks noGrp="1"/>
          </p:cNvSpPr>
          <p:nvPr>
            <p:ph idx="1"/>
          </p:nvPr>
        </p:nvSpPr>
        <p:spPr>
          <a:xfrm>
            <a:off x="152400" y="1371600"/>
            <a:ext cx="9525000" cy="4648200"/>
          </a:xfrm>
        </p:spPr>
        <p:txBody>
          <a:bodyPr>
            <a:normAutofit fontScale="92500" lnSpcReduction="10000"/>
          </a:bodyPr>
          <a:lstStyle/>
          <a:p>
            <a:pPr marL="457200" indent="-457200" rtl="1">
              <a:buFont typeface="Wingdings" pitchFamily="2" charset="2"/>
              <a:buChar char="ü"/>
            </a:pPr>
            <a:r>
              <a:rPr lang="ar-SA" dirty="0" smtClean="0">
                <a:cs typeface="Arial" pitchFamily="34" charset="0"/>
              </a:rPr>
              <a:t>مرحلة التنفيذ</a:t>
            </a:r>
          </a:p>
          <a:p>
            <a:pPr marL="457200" indent="-457200" rtl="1">
              <a:buFontTx/>
              <a:buChar char="-"/>
            </a:pPr>
            <a:r>
              <a:rPr lang="ar-SA" dirty="0" smtClean="0">
                <a:cs typeface="Arial" pitchFamily="34" charset="0"/>
              </a:rPr>
              <a:t>التركيز على تنصيب وتوفير النظام للمستخدمين النهائيين </a:t>
            </a:r>
          </a:p>
          <a:p>
            <a:pPr marL="457200" indent="-457200" rtl="1">
              <a:buFontTx/>
              <a:buChar char="-"/>
            </a:pPr>
            <a:r>
              <a:rPr lang="ar-SA" dirty="0" smtClean="0">
                <a:cs typeface="Arial" pitchFamily="34" charset="0"/>
              </a:rPr>
              <a:t>تحويل النظام </a:t>
            </a:r>
            <a:r>
              <a:rPr lang="en-US" dirty="0" smtClean="0">
                <a:cs typeface="Arial" pitchFamily="34" charset="0"/>
              </a:rPr>
              <a:t>System Conversion </a:t>
            </a:r>
            <a:r>
              <a:rPr lang="ar-SA" dirty="0" smtClean="0">
                <a:cs typeface="Arial" pitchFamily="34" charset="0"/>
              </a:rPr>
              <a:t> ( 4 حالات):</a:t>
            </a:r>
          </a:p>
          <a:p>
            <a:pPr marL="457200" indent="-457200" rtl="1">
              <a:buFont typeface="Wingdings" pitchFamily="2" charset="2"/>
              <a:buChar char="§"/>
            </a:pPr>
            <a:r>
              <a:rPr lang="ar-SA" dirty="0" smtClean="0">
                <a:cs typeface="Arial" pitchFamily="34" charset="0"/>
              </a:rPr>
              <a:t>مرحلية </a:t>
            </a:r>
            <a:r>
              <a:rPr lang="en-US" dirty="0" smtClean="0">
                <a:cs typeface="Arial" pitchFamily="34" charset="0"/>
              </a:rPr>
              <a:t>Phased</a:t>
            </a:r>
            <a:r>
              <a:rPr lang="fr-FR" dirty="0" smtClean="0">
                <a:cs typeface="Arial" pitchFamily="34" charset="0"/>
              </a:rPr>
              <a:t> </a:t>
            </a:r>
            <a:r>
              <a:rPr lang="ar-SA" dirty="0" smtClean="0">
                <a:cs typeface="Arial" pitchFamily="34" charset="0"/>
              </a:rPr>
              <a:t> </a:t>
            </a:r>
          </a:p>
          <a:p>
            <a:pPr marL="457200" indent="-457200" rtl="1">
              <a:buFont typeface="Wingdings" pitchFamily="2" charset="2"/>
              <a:buChar char="§"/>
            </a:pPr>
            <a:r>
              <a:rPr lang="ar-SA" dirty="0" smtClean="0">
                <a:cs typeface="Arial" pitchFamily="34" charset="0"/>
              </a:rPr>
              <a:t>نموذجية  </a:t>
            </a:r>
            <a:r>
              <a:rPr lang="en-US" dirty="0" smtClean="0">
                <a:cs typeface="Arial" pitchFamily="34" charset="0"/>
              </a:rPr>
              <a:t>Pilot</a:t>
            </a:r>
            <a:r>
              <a:rPr lang="fr-FR" dirty="0" smtClean="0">
                <a:cs typeface="Arial" pitchFamily="34" charset="0"/>
              </a:rPr>
              <a:t> </a:t>
            </a:r>
            <a:r>
              <a:rPr lang="ar-SA" dirty="0" smtClean="0">
                <a:cs typeface="Arial" pitchFamily="34" charset="0"/>
              </a:rPr>
              <a:t> </a:t>
            </a:r>
          </a:p>
          <a:p>
            <a:pPr marL="457200" indent="-457200" rtl="1">
              <a:buFont typeface="Wingdings" pitchFamily="2" charset="2"/>
              <a:buChar char="§"/>
            </a:pPr>
            <a:r>
              <a:rPr lang="ar-SA" dirty="0" smtClean="0">
                <a:cs typeface="Arial" pitchFamily="34" charset="0"/>
              </a:rPr>
              <a:t>متوازية   </a:t>
            </a:r>
            <a:r>
              <a:rPr lang="en-US" dirty="0" smtClean="0">
                <a:cs typeface="Arial" pitchFamily="34" charset="0"/>
              </a:rPr>
              <a:t>Parallel</a:t>
            </a:r>
            <a:r>
              <a:rPr lang="ar-SA" dirty="0" smtClean="0">
                <a:cs typeface="Arial" pitchFamily="34" charset="0"/>
              </a:rPr>
              <a:t> </a:t>
            </a:r>
          </a:p>
          <a:p>
            <a:pPr marL="457200" indent="-457200" rtl="1">
              <a:buFont typeface="Wingdings" pitchFamily="2" charset="2"/>
              <a:buChar char="§"/>
            </a:pPr>
            <a:r>
              <a:rPr lang="ar-SA" dirty="0" smtClean="0">
                <a:cs typeface="Arial" pitchFamily="34" charset="0"/>
              </a:rPr>
              <a:t>مباشرة   </a:t>
            </a:r>
            <a:r>
              <a:rPr lang="en-US" dirty="0" smtClean="0">
                <a:cs typeface="Arial" pitchFamily="34" charset="0"/>
              </a:rPr>
              <a:t> Big bang</a:t>
            </a:r>
            <a:r>
              <a:rPr lang="ar-SA" dirty="0" smtClean="0">
                <a:cs typeface="Arial" pitchFamily="34" charset="0"/>
              </a:rPr>
              <a:t> </a:t>
            </a:r>
          </a:p>
          <a:p>
            <a:pPr marL="0" indent="0" rtl="1"/>
            <a:r>
              <a:rPr lang="ar-SA" dirty="0" smtClean="0">
                <a:cs typeface="Arial" pitchFamily="34" charset="0"/>
              </a:rPr>
              <a:t>- التغذية الراجعة من استخدام النظام يتم إيفادها الى فريق الدعم أو ما بعد التنفيذ </a:t>
            </a:r>
          </a:p>
          <a:p>
            <a:pPr marL="457200" indent="-457200" rtl="1">
              <a:buFont typeface="Wingdings" pitchFamily="2" charset="2"/>
              <a:buChar char="§"/>
            </a:pPr>
            <a:endParaRPr lang="ar-SA"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40</a:t>
            </a:fld>
            <a:endParaRPr lang="en-US" smtClean="0">
              <a:cs typeface="Arial" pitchFamily="34" charset="0"/>
            </a:endParaRPr>
          </a:p>
        </p:txBody>
      </p:sp>
    </p:spTree>
    <p:extLst>
      <p:ext uri="{BB962C8B-B14F-4D97-AF65-F5344CB8AC3E}">
        <p14:creationId xmlns:p14="http://schemas.microsoft.com/office/powerpoint/2010/main" xmlns="" val="405043788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en-US" dirty="0"/>
              <a:t>  </a:t>
            </a:r>
            <a:r>
              <a:rPr lang="en-US" sz="3200" dirty="0"/>
              <a:t>Role of Change </a:t>
            </a:r>
            <a:r>
              <a:rPr lang="en-US" sz="3200" dirty="0" smtClean="0"/>
              <a:t>Management   </a:t>
            </a:r>
            <a:r>
              <a:rPr lang="ar-SA" sz="3200" dirty="0" smtClean="0"/>
              <a:t> </a:t>
            </a:r>
            <a:r>
              <a:rPr lang="ar-SA" dirty="0" smtClean="0"/>
              <a:t>دور إدارة التغيير</a:t>
            </a:r>
            <a:r>
              <a:rPr lang="en-US" dirty="0" smtClean="0"/>
              <a:t>   </a:t>
            </a: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marL="457200" indent="-457200" rtl="1">
              <a:buFont typeface="Wingdings" pitchFamily="2" charset="2"/>
              <a:buChar char="ü"/>
            </a:pPr>
            <a:r>
              <a:rPr lang="ar-SA" dirty="0" smtClean="0">
                <a:cs typeface="Arial" pitchFamily="34" charset="0"/>
              </a:rPr>
              <a:t>يفشل النظام  في أغلب الحالات التي لا تؤخذ فيها عملية إدارة التغيير بعين الاعتبار منذ المراحل الاولى</a:t>
            </a:r>
          </a:p>
          <a:p>
            <a:pPr marL="457200" indent="-457200" rtl="1">
              <a:buFont typeface="Wingdings" pitchFamily="2" charset="2"/>
              <a:buChar char="ü"/>
            </a:pPr>
            <a:r>
              <a:rPr lang="ar-SA" dirty="0" smtClean="0">
                <a:cs typeface="Arial" pitchFamily="34" charset="0"/>
              </a:rPr>
              <a:t>يجب تكوين رؤية لإدارة التغيير منذ المرحلة الأولى ومن ثم تتم مراجعتها ومراقبتها وتنفيذها باستمرار</a:t>
            </a:r>
          </a:p>
          <a:p>
            <a:pPr marL="457200" indent="-457200" rtl="1">
              <a:buFont typeface="Wingdings" pitchFamily="2" charset="2"/>
              <a:buChar char="ü"/>
            </a:pPr>
            <a:r>
              <a:rPr lang="ar-SA" dirty="0" smtClean="0">
                <a:cs typeface="Arial" pitchFamily="34" charset="0"/>
              </a:rPr>
              <a:t>يتمثل دور المدراء التنفيذيون  المستخدمين في العمل مع فريق المشروع  وتوجيه فريق التنفيذ فيما يخص كل النشاطات عملية ادارة التغيير</a:t>
            </a:r>
          </a:p>
          <a:p>
            <a:pPr marL="457200" indent="-457200" rtl="1">
              <a:buFont typeface="Wingdings" pitchFamily="2" charset="2"/>
              <a:buChar char="ü"/>
            </a:pPr>
            <a:r>
              <a:rPr lang="ar-SA" dirty="0" smtClean="0">
                <a:cs typeface="Arial" pitchFamily="34" charset="0"/>
              </a:rPr>
              <a:t>يعتبر دعم الادارة العليا وكذلك مهارات فريق ادارة التغيير عوامل مهمة جدا في انجاح المشروع </a:t>
            </a:r>
          </a:p>
          <a:p>
            <a:pPr marL="0" indent="0" rtl="1"/>
            <a:endParaRPr lang="ar-SA" dirty="0" smtClean="0">
              <a:cs typeface="Arial" pitchFamily="34" charset="0"/>
            </a:endParaRPr>
          </a:p>
          <a:p>
            <a:pPr marL="0" indent="0" rtl="1"/>
            <a:endParaRPr lang="ar-SA"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41</a:t>
            </a:fld>
            <a:endParaRPr lang="en-US" smtClean="0">
              <a:cs typeface="Arial" pitchFamily="34" charset="0"/>
            </a:endParaRPr>
          </a:p>
        </p:txBody>
      </p:sp>
    </p:spTree>
    <p:extLst>
      <p:ext uri="{BB962C8B-B14F-4D97-AF65-F5344CB8AC3E}">
        <p14:creationId xmlns:p14="http://schemas.microsoft.com/office/powerpoint/2010/main" xmlns="" val="20864827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rtl="1">
              <a:defRPr/>
            </a:pPr>
            <a:r>
              <a:rPr lang="ar-SA" dirty="0" smtClean="0"/>
              <a:t>منهجيات تنفيذ نظم الــ</a:t>
            </a:r>
            <a:r>
              <a:rPr lang="en-US" dirty="0" smtClean="0"/>
              <a:t>ERP</a:t>
            </a:r>
            <a:endParaRPr lang="en-US" dirty="0"/>
          </a:p>
        </p:txBody>
      </p:sp>
      <p:sp>
        <p:nvSpPr>
          <p:cNvPr id="9" name="Text Placeholder 5"/>
          <p:cNvSpPr>
            <a:spLocks noGrp="1"/>
          </p:cNvSpPr>
          <p:nvPr>
            <p:ph idx="1"/>
          </p:nvPr>
        </p:nvSpPr>
        <p:spPr>
          <a:xfrm>
            <a:off x="152400" y="1371600"/>
            <a:ext cx="9525000" cy="4648200"/>
          </a:xfrm>
        </p:spPr>
        <p:txBody>
          <a:bodyPr>
            <a:normAutofit fontScale="92500" lnSpcReduction="20000"/>
          </a:bodyPr>
          <a:lstStyle/>
          <a:p>
            <a:pPr marL="457200" indent="-457200" rtl="1">
              <a:buFont typeface="Wingdings" pitchFamily="2" charset="2"/>
              <a:buChar char="ü"/>
            </a:pPr>
            <a:r>
              <a:rPr lang="ar-SA" dirty="0" smtClean="0">
                <a:cs typeface="Arial" pitchFamily="34" charset="0"/>
              </a:rPr>
              <a:t>منهجية ساب السريعة  </a:t>
            </a:r>
            <a:r>
              <a:rPr lang="en-US" dirty="0" smtClean="0">
                <a:cs typeface="Arial" pitchFamily="34" charset="0"/>
              </a:rPr>
              <a:t>Accelerated SAP (ASAP)</a:t>
            </a:r>
            <a:endParaRPr lang="ar-SA" dirty="0" smtClean="0">
              <a:cs typeface="Arial" pitchFamily="34" charset="0"/>
            </a:endParaRPr>
          </a:p>
          <a:p>
            <a:pPr marL="457200" indent="-457200" rtl="1">
              <a:buFontTx/>
              <a:buChar char="-"/>
            </a:pPr>
            <a:r>
              <a:rPr lang="ar-SA" dirty="0" smtClean="0">
                <a:cs typeface="Arial" pitchFamily="34" charset="0"/>
              </a:rPr>
              <a:t>التحضير للمشروع حيث تشمل التخطيط وتقييم الجاهزية التنظيمية  </a:t>
            </a:r>
            <a:r>
              <a:rPr lang="en-US" dirty="0" smtClean="0">
                <a:cs typeface="Arial" pitchFamily="34" charset="0"/>
              </a:rPr>
              <a:t>Organizational Readiness </a:t>
            </a:r>
            <a:r>
              <a:rPr lang="ar-SA" dirty="0" smtClean="0">
                <a:cs typeface="Arial" pitchFamily="34" charset="0"/>
              </a:rPr>
              <a:t>  </a:t>
            </a:r>
          </a:p>
          <a:p>
            <a:pPr marL="457200" indent="-457200" rtl="1">
              <a:buFontTx/>
              <a:buChar char="-"/>
            </a:pPr>
            <a:r>
              <a:rPr lang="ar-SA" dirty="0" smtClean="0">
                <a:cs typeface="Arial" pitchFamily="34" charset="0"/>
              </a:rPr>
              <a:t>مخطط الأعمال </a:t>
            </a:r>
            <a:r>
              <a:rPr lang="en-US" dirty="0" smtClean="0">
                <a:cs typeface="Arial" pitchFamily="34" charset="0"/>
              </a:rPr>
              <a:t>Business Blueprint</a:t>
            </a:r>
            <a:r>
              <a:rPr lang="ar-SA" dirty="0" smtClean="0">
                <a:cs typeface="Arial" pitchFamily="34" charset="0"/>
              </a:rPr>
              <a:t> يتم تسليم من طرف المهندس مجموعة الأدوات الخاصة بالإجراءات الموجودة بالنظام  </a:t>
            </a:r>
            <a:r>
              <a:rPr lang="en-US" dirty="0" smtClean="0">
                <a:cs typeface="Arial" pitchFamily="34" charset="0"/>
              </a:rPr>
              <a:t>BP’s</a:t>
            </a:r>
            <a:r>
              <a:rPr lang="ar-SA" dirty="0" smtClean="0">
                <a:cs typeface="Arial" pitchFamily="34" charset="0"/>
              </a:rPr>
              <a:t> </a:t>
            </a:r>
          </a:p>
          <a:p>
            <a:pPr marL="457200" indent="-457200" rtl="1">
              <a:buFontTx/>
              <a:buChar char="-"/>
            </a:pPr>
            <a:r>
              <a:rPr lang="ar-SA" dirty="0" smtClean="0">
                <a:cs typeface="Arial" pitchFamily="34" charset="0"/>
              </a:rPr>
              <a:t>التنفيذ  يتم الشروع في خطوات اعدادات النظام وذلك حسب مخطط الاعمال لنظام </a:t>
            </a:r>
            <a:r>
              <a:rPr lang="en-US" dirty="0" smtClean="0">
                <a:cs typeface="Arial" pitchFamily="34" charset="0"/>
              </a:rPr>
              <a:t>R3</a:t>
            </a:r>
            <a:r>
              <a:rPr lang="ar-SA" dirty="0" smtClean="0">
                <a:cs typeface="Arial" pitchFamily="34" charset="0"/>
              </a:rPr>
              <a:t> </a:t>
            </a:r>
          </a:p>
          <a:p>
            <a:pPr marL="457200" indent="-457200" rtl="1">
              <a:buFontTx/>
              <a:buChar char="-"/>
            </a:pPr>
            <a:r>
              <a:rPr lang="ar-SA" dirty="0" smtClean="0">
                <a:cs typeface="Arial" pitchFamily="34" charset="0"/>
              </a:rPr>
              <a:t>التحضير النهائي  حيث يتم ضبط النظام واجراء التعديلات اللازمة </a:t>
            </a:r>
            <a:r>
              <a:rPr lang="en-US" dirty="0" smtClean="0">
                <a:cs typeface="Arial" pitchFamily="34" charset="0"/>
              </a:rPr>
              <a:t>Fine Tuning</a:t>
            </a:r>
            <a:r>
              <a:rPr lang="ar-SA" dirty="0" smtClean="0">
                <a:cs typeface="Arial" pitchFamily="34" charset="0"/>
              </a:rPr>
              <a:t> </a:t>
            </a:r>
          </a:p>
          <a:p>
            <a:pPr marL="457200" indent="-457200" rtl="1">
              <a:buFontTx/>
              <a:buChar char="-"/>
            </a:pPr>
            <a:r>
              <a:rPr lang="ar-SA" dirty="0" smtClean="0">
                <a:cs typeface="Arial" pitchFamily="34" charset="0"/>
              </a:rPr>
              <a:t>القيام بالنظام والشروع في الدعم ويتم تطوير الاجراءات والطرق التقييمية لتقييم فوائد الاستثمار في النظام وذلك بصفة مستمرة</a:t>
            </a:r>
          </a:p>
          <a:p>
            <a:pPr marL="457200" indent="-457200" rtl="1">
              <a:buFontTx/>
              <a:buChar char="-"/>
            </a:pPr>
            <a:endParaRPr lang="ar-SA" dirty="0" smtClean="0">
              <a:cs typeface="Arial" pitchFamily="34" charset="0"/>
            </a:endParaRPr>
          </a:p>
          <a:p>
            <a:pPr marL="0" indent="0" rtl="1"/>
            <a:endParaRPr lang="ar-SA"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42</a:t>
            </a:fld>
            <a:endParaRPr lang="en-US" smtClean="0">
              <a:cs typeface="Arial" pitchFamily="34" charset="0"/>
            </a:endParaRPr>
          </a:p>
        </p:txBody>
      </p:sp>
    </p:spTree>
    <p:extLst>
      <p:ext uri="{BB962C8B-B14F-4D97-AF65-F5344CB8AC3E}">
        <p14:creationId xmlns:p14="http://schemas.microsoft.com/office/powerpoint/2010/main" xmlns="" val="40420536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rtl="1">
              <a:defRPr/>
            </a:pPr>
            <a:r>
              <a:rPr lang="ar-SA" dirty="0" smtClean="0"/>
              <a:t>مقارنة دورة حياة تطوير النظم التقليدية والخاصة بنظم الـ</a:t>
            </a:r>
            <a:r>
              <a:rPr lang="en-US" dirty="0" smtClean="0"/>
              <a:t>ERP</a:t>
            </a:r>
            <a:r>
              <a:rPr lang="ar-SA" dirty="0" smtClean="0"/>
              <a:t> </a:t>
            </a:r>
            <a:endParaRPr lang="en-US" sz="2400" dirty="0"/>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43</a:t>
            </a:fld>
            <a:endParaRPr lang="en-US" smtClean="0">
              <a:cs typeface="Arial" pitchFamily="34"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xmlns="" val="4239236781"/>
              </p:ext>
            </p:extLst>
          </p:nvPr>
        </p:nvGraphicFramePr>
        <p:xfrm>
          <a:off x="381000" y="1600200"/>
          <a:ext cx="9029700" cy="4632960"/>
        </p:xfrm>
        <a:graphic>
          <a:graphicData uri="http://schemas.openxmlformats.org/drawingml/2006/table">
            <a:tbl>
              <a:tblPr rtl="1" firstRow="1" bandRow="1">
                <a:tableStyleId>{5C22544A-7EE6-4342-B048-85BDC9FD1C3A}</a:tableStyleId>
              </a:tblPr>
              <a:tblGrid>
                <a:gridCol w="3009900"/>
                <a:gridCol w="3009900"/>
                <a:gridCol w="3009900"/>
              </a:tblGrid>
              <a:tr h="807720">
                <a:tc>
                  <a:txBody>
                    <a:bodyPr/>
                    <a:lstStyle/>
                    <a:p>
                      <a:pPr rtl="1"/>
                      <a:endParaRPr lang="ar-SA" dirty="0"/>
                    </a:p>
                  </a:txBody>
                  <a:tcPr/>
                </a:tc>
                <a:tc>
                  <a:txBody>
                    <a:bodyPr/>
                    <a:lstStyle/>
                    <a:p>
                      <a:pPr algn="ctr" rtl="1"/>
                      <a:r>
                        <a:rPr lang="ar-SA" dirty="0" smtClean="0"/>
                        <a:t>دورة</a:t>
                      </a:r>
                      <a:r>
                        <a:rPr lang="ar-SA" baseline="0" dirty="0" smtClean="0"/>
                        <a:t> حياة تطوير النظم التقليدية  </a:t>
                      </a:r>
                      <a:r>
                        <a:rPr lang="en-US" baseline="0" dirty="0" smtClean="0"/>
                        <a:t>SDLC</a:t>
                      </a:r>
                      <a:endParaRPr lang="ar-SA" dirty="0"/>
                    </a:p>
                  </a:txBody>
                  <a:tcPr/>
                </a:tc>
                <a:tc>
                  <a:txBody>
                    <a:bodyPr/>
                    <a:lstStyle/>
                    <a:p>
                      <a:pPr algn="r" rtl="1"/>
                      <a:r>
                        <a:rPr lang="ar-SA" dirty="0" smtClean="0"/>
                        <a:t>دورة حياة</a:t>
                      </a:r>
                      <a:r>
                        <a:rPr lang="ar-SA" baseline="0" dirty="0" smtClean="0"/>
                        <a:t> نظم الــ</a:t>
                      </a:r>
                      <a:r>
                        <a:rPr lang="en-US" baseline="0" dirty="0" smtClean="0"/>
                        <a:t>ERP</a:t>
                      </a:r>
                      <a:endParaRPr lang="ar-SA" dirty="0"/>
                    </a:p>
                  </a:txBody>
                  <a:tcPr/>
                </a:tc>
              </a:tr>
              <a:tr h="807720">
                <a:tc>
                  <a:txBody>
                    <a:bodyPr/>
                    <a:lstStyle/>
                    <a:p>
                      <a:pPr algn="ctr" rtl="1"/>
                      <a:r>
                        <a:rPr lang="ar-SA" dirty="0" smtClean="0"/>
                        <a:t>الهدف </a:t>
                      </a:r>
                      <a:r>
                        <a:rPr lang="en-US" baseline="0" dirty="0" smtClean="0"/>
                        <a:t>Goal</a:t>
                      </a:r>
                      <a:endParaRPr lang="ar-SA" dirty="0"/>
                    </a:p>
                  </a:txBody>
                  <a:tcPr/>
                </a:tc>
                <a:tc>
                  <a:txBody>
                    <a:bodyPr/>
                    <a:lstStyle/>
                    <a:p>
                      <a:pPr algn="ctr" rtl="1"/>
                      <a:r>
                        <a:rPr lang="ar-SA" dirty="0" smtClean="0"/>
                        <a:t>تطوير</a:t>
                      </a:r>
                      <a:r>
                        <a:rPr lang="ar-SA" baseline="0" dirty="0" smtClean="0"/>
                        <a:t> نظام جديد لدعم متطلبات المنظمة</a:t>
                      </a:r>
                      <a:endParaRPr lang="ar-SA" dirty="0"/>
                    </a:p>
                  </a:txBody>
                  <a:tcPr/>
                </a:tc>
                <a:tc>
                  <a:txBody>
                    <a:bodyPr/>
                    <a:lstStyle/>
                    <a:p>
                      <a:pPr algn="ctr" rtl="1"/>
                      <a:r>
                        <a:rPr lang="ar-SA" dirty="0" smtClean="0"/>
                        <a:t>تنفيذ نظام شبه جاهز لدعم متطلبات</a:t>
                      </a:r>
                      <a:r>
                        <a:rPr lang="ar-SA" baseline="0" dirty="0" smtClean="0"/>
                        <a:t> المنظمة</a:t>
                      </a:r>
                      <a:endParaRPr lang="ar-SA" dirty="0"/>
                    </a:p>
                  </a:txBody>
                  <a:tcPr/>
                </a:tc>
              </a:tr>
              <a:tr h="807720">
                <a:tc>
                  <a:txBody>
                    <a:bodyPr/>
                    <a:lstStyle/>
                    <a:p>
                      <a:pPr algn="ctr" rtl="1"/>
                      <a:r>
                        <a:rPr lang="ar-SA" dirty="0" smtClean="0"/>
                        <a:t>التحليل</a:t>
                      </a:r>
                      <a:r>
                        <a:rPr lang="ar-SA" baseline="0" dirty="0" smtClean="0"/>
                        <a:t> </a:t>
                      </a:r>
                      <a:r>
                        <a:rPr lang="en-US" baseline="0" dirty="0" smtClean="0"/>
                        <a:t>Analysis</a:t>
                      </a:r>
                      <a:endParaRPr lang="ar-SA" dirty="0"/>
                    </a:p>
                  </a:txBody>
                  <a:tcPr/>
                </a:tc>
                <a:tc>
                  <a:txBody>
                    <a:bodyPr/>
                    <a:lstStyle/>
                    <a:p>
                      <a:pPr algn="ctr" rtl="1"/>
                      <a:r>
                        <a:rPr lang="ar-SA" dirty="0" smtClean="0"/>
                        <a:t>تقييم</a:t>
                      </a:r>
                      <a:r>
                        <a:rPr lang="ar-SA" baseline="0" dirty="0" smtClean="0"/>
                        <a:t> حاجة المستخدمين من خلال الملاحظة المقابلات مع المستخدمين وذلك لتحديد مواصفات النظام الجديد  </a:t>
                      </a:r>
                      <a:endParaRPr lang="ar-SA" dirty="0"/>
                    </a:p>
                  </a:txBody>
                  <a:tcPr/>
                </a:tc>
                <a:tc>
                  <a:txBody>
                    <a:bodyPr/>
                    <a:lstStyle/>
                    <a:p>
                      <a:pPr algn="ctr" rtl="1"/>
                      <a:r>
                        <a:rPr lang="ar-SA" dirty="0" smtClean="0"/>
                        <a:t>يتم التحليل</a:t>
                      </a:r>
                      <a:r>
                        <a:rPr lang="ar-SA" baseline="0" dirty="0" smtClean="0"/>
                        <a:t> والتقييم من طرف المورد  للتغييرات اللازمة التي ستطرأ على  إجراءات الاعمال </a:t>
                      </a:r>
                      <a:r>
                        <a:rPr lang="en-US" baseline="0" dirty="0" smtClean="0"/>
                        <a:t>BP</a:t>
                      </a:r>
                      <a:r>
                        <a:rPr lang="ar-SA" baseline="0" dirty="0" smtClean="0"/>
                        <a:t> </a:t>
                      </a:r>
                      <a:endParaRPr lang="ar-SA" dirty="0"/>
                    </a:p>
                  </a:txBody>
                  <a:tcPr/>
                </a:tc>
              </a:tr>
              <a:tr h="807720">
                <a:tc>
                  <a:txBody>
                    <a:bodyPr/>
                    <a:lstStyle/>
                    <a:p>
                      <a:pPr algn="ctr" rtl="1"/>
                      <a:r>
                        <a:rPr lang="ar-SA" dirty="0" smtClean="0"/>
                        <a:t>التصميم</a:t>
                      </a:r>
                      <a:r>
                        <a:rPr lang="ar-SA" baseline="0" dirty="0" smtClean="0"/>
                        <a:t>    </a:t>
                      </a:r>
                      <a:r>
                        <a:rPr lang="en-US" baseline="0" dirty="0" smtClean="0"/>
                        <a:t>Design </a:t>
                      </a:r>
                      <a:endParaRPr lang="ar-SA" dirty="0"/>
                    </a:p>
                  </a:txBody>
                  <a:tcPr/>
                </a:tc>
                <a:tc>
                  <a:txBody>
                    <a:bodyPr/>
                    <a:lstStyle/>
                    <a:p>
                      <a:pPr algn="ctr" rtl="1"/>
                      <a:r>
                        <a:rPr lang="ar-SA" dirty="0" smtClean="0"/>
                        <a:t>تطوير معمارية</a:t>
                      </a:r>
                      <a:r>
                        <a:rPr lang="ar-SA" baseline="0" dirty="0" smtClean="0"/>
                        <a:t> جديدة للنظام والواجهات الخاصة بالمستخدمين وكذلك أدوات إنشاء التقارير</a:t>
                      </a:r>
                      <a:r>
                        <a:rPr lang="en-US" baseline="0" dirty="0" smtClean="0"/>
                        <a:t>Reporting Tools </a:t>
                      </a:r>
                      <a:endParaRPr lang="ar-SA" dirty="0"/>
                    </a:p>
                  </a:txBody>
                  <a:tcPr/>
                </a:tc>
                <a:tc>
                  <a:txBody>
                    <a:bodyPr/>
                    <a:lstStyle/>
                    <a:p>
                      <a:pPr algn="ctr" rtl="1"/>
                      <a:r>
                        <a:rPr lang="ar-SA" dirty="0" smtClean="0"/>
                        <a:t>التنصيب والتخصيص</a:t>
                      </a:r>
                      <a:r>
                        <a:rPr lang="ar-SA" baseline="0" dirty="0" smtClean="0"/>
                        <a:t>  </a:t>
                      </a:r>
                      <a:r>
                        <a:rPr lang="en-US" baseline="0" dirty="0" smtClean="0"/>
                        <a:t>Installation and Customization</a:t>
                      </a:r>
                      <a:r>
                        <a:rPr lang="ar-SA" baseline="0" dirty="0" smtClean="0"/>
                        <a:t> لنظام الـ</a:t>
                      </a:r>
                      <a:r>
                        <a:rPr lang="en-US" baseline="0" dirty="0" smtClean="0"/>
                        <a:t>ERP</a:t>
                      </a:r>
                      <a:r>
                        <a:rPr lang="ar-SA" baseline="0" dirty="0" smtClean="0"/>
                        <a:t> وترحيل البيانات وكذلك استراتيجيات ادارة التغيير </a:t>
                      </a:r>
                      <a:endParaRPr lang="ar-SA" dirty="0"/>
                    </a:p>
                  </a:txBody>
                  <a:tcPr/>
                </a:tc>
              </a:tr>
              <a:tr h="807720">
                <a:tc>
                  <a:txBody>
                    <a:bodyPr/>
                    <a:lstStyle/>
                    <a:p>
                      <a:pPr algn="ctr" rtl="1"/>
                      <a:r>
                        <a:rPr lang="ar-SA" dirty="0" smtClean="0"/>
                        <a:t>التنفيذ</a:t>
                      </a:r>
                      <a:r>
                        <a:rPr lang="ar-SA" baseline="0" dirty="0" smtClean="0"/>
                        <a:t>   </a:t>
                      </a:r>
                      <a:r>
                        <a:rPr lang="en-US" baseline="0" dirty="0" smtClean="0"/>
                        <a:t>Implementation</a:t>
                      </a:r>
                      <a:r>
                        <a:rPr lang="ar-SA" baseline="0" dirty="0" smtClean="0"/>
                        <a:t> </a:t>
                      </a:r>
                      <a:endParaRPr lang="ar-SA" dirty="0"/>
                    </a:p>
                  </a:txBody>
                  <a:tcPr/>
                </a:tc>
                <a:tc>
                  <a:txBody>
                    <a:bodyPr/>
                    <a:lstStyle/>
                    <a:p>
                      <a:pPr algn="ctr" rtl="1"/>
                      <a:r>
                        <a:rPr lang="ar-SA" dirty="0" smtClean="0"/>
                        <a:t>اقتناء</a:t>
                      </a:r>
                      <a:r>
                        <a:rPr lang="ar-SA" baseline="0" dirty="0" smtClean="0"/>
                        <a:t> المعدات والبرمجيات وتطوير التطبيقات والتنصيب واختبار النظام وتدريب المستخدمين </a:t>
                      </a:r>
                      <a:endParaRPr lang="ar-SA" dirty="0"/>
                    </a:p>
                  </a:txBody>
                  <a:tcPr/>
                </a:tc>
                <a:tc>
                  <a:txBody>
                    <a:bodyPr/>
                    <a:lstStyle/>
                    <a:p>
                      <a:pPr algn="ctr" rtl="1"/>
                      <a:r>
                        <a:rPr lang="ar-SA" dirty="0" smtClean="0"/>
                        <a:t>القيام</a:t>
                      </a:r>
                      <a:r>
                        <a:rPr lang="ar-SA" baseline="0" dirty="0" smtClean="0"/>
                        <a:t> بالنظام </a:t>
                      </a:r>
                      <a:r>
                        <a:rPr lang="en-US" baseline="0" dirty="0" smtClean="0"/>
                        <a:t>“Go Live” </a:t>
                      </a:r>
                      <a:r>
                        <a:rPr lang="ar-SA" baseline="0" dirty="0" smtClean="0"/>
                        <a:t> التحول وتسليم النظام للمستخدمين وتدريب الموظفين والتحول الى البيئة الجديدة</a:t>
                      </a:r>
                      <a:endParaRPr lang="ar-SA" dirty="0"/>
                    </a:p>
                  </a:txBody>
                  <a:tcPr/>
                </a:tc>
              </a:tr>
            </a:tbl>
          </a:graphicData>
        </a:graphic>
      </p:graphicFrame>
    </p:spTree>
    <p:extLst>
      <p:ext uri="{BB962C8B-B14F-4D97-AF65-F5344CB8AC3E}">
        <p14:creationId xmlns:p14="http://schemas.microsoft.com/office/powerpoint/2010/main" xmlns="" val="120615304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a:t>استراتيجيات التنفيذ</a:t>
            </a:r>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t>تتمثل نقطة البداية في تقييم محيط المنظمة ، ثقافتها ومهارات موظفيها بالإضافة الى جاهزيتها فيما يخص تطبيق النظام </a:t>
            </a:r>
          </a:p>
          <a:p>
            <a:pPr rtl="1">
              <a:buFont typeface="Wingdings" pitchFamily="2" charset="2"/>
              <a:buChar char="ü"/>
            </a:pPr>
            <a:r>
              <a:rPr lang="ar-SA" dirty="0" smtClean="0"/>
              <a:t>يعتبر التقييم الموضوعي والنزيه في بداية المشروع الحجر الأساسي في عملية التخطيط للمشروع </a:t>
            </a:r>
          </a:p>
          <a:p>
            <a:pPr rtl="1">
              <a:buFont typeface="Wingdings" pitchFamily="2" charset="2"/>
              <a:buChar char="ü"/>
            </a:pPr>
            <a:r>
              <a:rPr lang="ar-SA" dirty="0" smtClean="0"/>
              <a:t>يقال في أغلب الأحيان أن برمجيات الــ</a:t>
            </a:r>
            <a:r>
              <a:rPr lang="en-US" dirty="0" smtClean="0"/>
              <a:t>ERP</a:t>
            </a:r>
            <a:r>
              <a:rPr lang="ar-SA" dirty="0" smtClean="0"/>
              <a:t> تمثل المكون الأقل ثمنا في مشاريع نظم الـ</a:t>
            </a:r>
            <a:r>
              <a:rPr lang="en-US" dirty="0" smtClean="0"/>
              <a:t>ERP</a:t>
            </a:r>
            <a:r>
              <a:rPr lang="ar-SA" dirty="0" smtClean="0"/>
              <a:t> حيث أن المكونات الأخرى والموارد  تكلف أكثر</a:t>
            </a:r>
          </a:p>
          <a:p>
            <a:pPr rtl="1">
              <a:buFont typeface="Wingdings" pitchFamily="2" charset="2"/>
              <a:buChar char="ü"/>
            </a:pPr>
            <a:r>
              <a:rPr lang="ar-SA" dirty="0" smtClean="0"/>
              <a:t>يجب تحديد كل مكونات تنفيذ النظام والتخطيط لها في كل استراتيجيات تنفيذ نظم الــ</a:t>
            </a:r>
            <a:r>
              <a:rPr lang="en-US" dirty="0" smtClean="0"/>
              <a:t>ERP</a:t>
            </a:r>
            <a:r>
              <a:rPr lang="ar-SA" dirty="0" smtClean="0"/>
              <a:t> </a:t>
            </a:r>
            <a:endParaRPr lang="en-US" dirty="0" smtClean="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44</a:t>
            </a:fld>
            <a:endParaRPr lang="en-US" smtClean="0">
              <a:cs typeface="Arial" pitchFamily="34" charset="0"/>
            </a:endParaRPr>
          </a:p>
        </p:txBody>
      </p:sp>
    </p:spTree>
    <p:extLst>
      <p:ext uri="{BB962C8B-B14F-4D97-AF65-F5344CB8AC3E}">
        <p14:creationId xmlns:p14="http://schemas.microsoft.com/office/powerpoint/2010/main" xmlns="" val="8271991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rtl="1">
              <a:defRPr/>
            </a:pPr>
            <a:r>
              <a:rPr lang="ar-SA" dirty="0" smtClean="0"/>
              <a:t>مكونات نظم الـــ</a:t>
            </a:r>
            <a:r>
              <a:rPr lang="en-US" dirty="0" smtClean="0"/>
              <a:t>ERP</a:t>
            </a:r>
            <a:r>
              <a:rPr lang="ar-SA" dirty="0" smtClean="0"/>
              <a:t>     </a:t>
            </a:r>
            <a:r>
              <a:rPr lang="en-US" dirty="0"/>
              <a:t>ERP Components</a:t>
            </a:r>
          </a:p>
        </p:txBody>
      </p:sp>
      <p:sp>
        <p:nvSpPr>
          <p:cNvPr id="9" name="Text Placeholder 5"/>
          <p:cNvSpPr>
            <a:spLocks noGrp="1"/>
          </p:cNvSpPr>
          <p:nvPr>
            <p:ph idx="1"/>
          </p:nvPr>
        </p:nvSpPr>
        <p:spPr>
          <a:xfrm>
            <a:off x="152400" y="1371600"/>
            <a:ext cx="9525000" cy="4648200"/>
          </a:xfrm>
        </p:spPr>
        <p:txBody>
          <a:bodyPr>
            <a:normAutofit fontScale="85000" lnSpcReduction="20000"/>
          </a:bodyPr>
          <a:lstStyle/>
          <a:p>
            <a:pPr rtl="1">
              <a:buFont typeface="Wingdings" pitchFamily="2" charset="2"/>
              <a:buChar char="ü"/>
            </a:pPr>
            <a:r>
              <a:rPr lang="ar-SA" dirty="0" smtClean="0"/>
              <a:t>المعدات </a:t>
            </a:r>
          </a:p>
          <a:p>
            <a:pPr marL="457200" indent="-457200" rtl="1">
              <a:buFontTx/>
              <a:buChar char="-"/>
            </a:pPr>
            <a:r>
              <a:rPr lang="ar-SA" dirty="0" smtClean="0"/>
              <a:t>يتطلب نظام الــ</a:t>
            </a:r>
            <a:r>
              <a:rPr lang="en-US" dirty="0" smtClean="0"/>
              <a:t>ERP</a:t>
            </a:r>
            <a:r>
              <a:rPr lang="ar-SA" dirty="0" smtClean="0"/>
              <a:t> مجموعة من الخوادم  ذات المواصفات العالية للتطوير والاختبار والانتاج </a:t>
            </a:r>
          </a:p>
          <a:p>
            <a:pPr marL="457200" indent="-457200" rtl="1">
              <a:buFont typeface="Wingdings" pitchFamily="2" charset="2"/>
              <a:buChar char="ü"/>
            </a:pPr>
            <a:r>
              <a:rPr lang="ar-SA" dirty="0" smtClean="0"/>
              <a:t>الموارد الرئيسية     </a:t>
            </a:r>
            <a:r>
              <a:rPr lang="en-US" dirty="0" smtClean="0"/>
              <a:t>Key Resources</a:t>
            </a:r>
            <a:r>
              <a:rPr lang="ar-SA" dirty="0" smtClean="0"/>
              <a:t> </a:t>
            </a:r>
          </a:p>
          <a:p>
            <a:pPr marL="457200" indent="-457200" rtl="1">
              <a:buFont typeface="Wingdings" pitchFamily="2" charset="2"/>
              <a:buChar char="q"/>
            </a:pPr>
            <a:r>
              <a:rPr lang="ar-SA" dirty="0" smtClean="0"/>
              <a:t>الخوادم : يجب أن تكون متعددة المعالجة </a:t>
            </a:r>
            <a:r>
              <a:rPr lang="en-US" dirty="0" smtClean="0"/>
              <a:t>Multiprocessor</a:t>
            </a:r>
            <a:r>
              <a:rPr lang="ar-SA" dirty="0" smtClean="0"/>
              <a:t>  مزودة  بعدة جيجابايت من الذاكرة  </a:t>
            </a:r>
          </a:p>
          <a:p>
            <a:pPr marL="0" indent="0" rtl="1"/>
            <a:r>
              <a:rPr lang="ar-SA" dirty="0" smtClean="0"/>
              <a:t>           المركزية وعدة تيرابايت من الذاكرة الثانوية</a:t>
            </a:r>
          </a:p>
          <a:p>
            <a:pPr marL="457200" indent="-457200" rtl="1">
              <a:buFont typeface="Wingdings" pitchFamily="2" charset="2"/>
              <a:buChar char="q"/>
            </a:pPr>
            <a:r>
              <a:rPr lang="ar-SA" dirty="0" smtClean="0"/>
              <a:t>العملاء : ويتمثلون في الأشخاص الذين يستخدمون النظام مثل المستخدمون النهائيون </a:t>
            </a:r>
            <a:r>
              <a:rPr lang="en-US" dirty="0" smtClean="0"/>
              <a:t>End Users</a:t>
            </a:r>
            <a:r>
              <a:rPr lang="ar-SA" dirty="0" smtClean="0"/>
              <a:t> وفرق الدعم من تقنية المعلومات </a:t>
            </a:r>
            <a:r>
              <a:rPr lang="ar-SA" dirty="0" err="1" smtClean="0"/>
              <a:t>والمبرجون</a:t>
            </a:r>
            <a:endParaRPr lang="ar-SA" dirty="0" smtClean="0"/>
          </a:p>
          <a:p>
            <a:pPr marL="457200" indent="-457200" rtl="1">
              <a:buFont typeface="Wingdings" pitchFamily="2" charset="2"/>
              <a:buChar char="q"/>
            </a:pPr>
            <a:r>
              <a:rPr lang="ar-SA" dirty="0" smtClean="0"/>
              <a:t>الطرفيات </a:t>
            </a:r>
            <a:r>
              <a:rPr lang="en-US" dirty="0" smtClean="0"/>
              <a:t>Peripherals</a:t>
            </a:r>
            <a:r>
              <a:rPr lang="ar-SA" dirty="0" smtClean="0"/>
              <a:t>  وتتمثل في خوادم الطباعة والطابعات ومزودات الطاقة بالإضافة الى معدات الشبكات </a:t>
            </a: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45</a:t>
            </a:fld>
            <a:endParaRPr lang="en-US" smtClean="0">
              <a:cs typeface="Arial" pitchFamily="34" charset="0"/>
            </a:endParaRPr>
          </a:p>
        </p:txBody>
      </p:sp>
    </p:spTree>
    <p:extLst>
      <p:ext uri="{BB962C8B-B14F-4D97-AF65-F5344CB8AC3E}">
        <p14:creationId xmlns:p14="http://schemas.microsoft.com/office/powerpoint/2010/main" xmlns="" val="358087757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5"/>
          <p:cNvSpPr>
            <a:spLocks noGrp="1"/>
          </p:cNvSpPr>
          <p:nvPr>
            <p:ph idx="1"/>
          </p:nvPr>
        </p:nvSpPr>
        <p:spPr>
          <a:xfrm>
            <a:off x="152400" y="1371600"/>
            <a:ext cx="9525000" cy="4648200"/>
          </a:xfrm>
        </p:spPr>
        <p:txBody>
          <a:bodyPr>
            <a:normAutofit fontScale="85000" lnSpcReduction="20000"/>
          </a:bodyPr>
          <a:lstStyle/>
          <a:p>
            <a:pPr rtl="1">
              <a:buFont typeface="Wingdings" pitchFamily="2" charset="2"/>
              <a:buChar char="ü"/>
            </a:pPr>
            <a:r>
              <a:rPr lang="ar-SA" dirty="0" smtClean="0"/>
              <a:t>البرمجيات</a:t>
            </a:r>
          </a:p>
          <a:p>
            <a:pPr marL="457200" indent="-457200" rtl="1">
              <a:buFontTx/>
              <a:buChar char="-"/>
            </a:pPr>
            <a:r>
              <a:rPr lang="ar-SA" dirty="0" smtClean="0"/>
              <a:t>عبارة عن مجموعات من التعليمات التي تسمى برامج التي تتحكم في معدات الحاسب لكي تقوم بوظائفها</a:t>
            </a:r>
          </a:p>
          <a:p>
            <a:pPr marL="457200" indent="-457200" rtl="1">
              <a:buFont typeface="Wingdings" pitchFamily="2" charset="2"/>
              <a:buChar char="ü"/>
            </a:pPr>
            <a:r>
              <a:rPr lang="ar-SA" dirty="0" smtClean="0"/>
              <a:t>المكونات الرئيسية   </a:t>
            </a:r>
            <a:r>
              <a:rPr lang="en-US" dirty="0" smtClean="0"/>
              <a:t>Key Components</a:t>
            </a:r>
            <a:r>
              <a:rPr lang="ar-SA" dirty="0" smtClean="0"/>
              <a:t> </a:t>
            </a:r>
          </a:p>
          <a:p>
            <a:pPr marL="457200" indent="-457200" rtl="1">
              <a:buFont typeface="Wingdings" pitchFamily="2" charset="2"/>
              <a:buChar char="q"/>
            </a:pPr>
            <a:r>
              <a:rPr lang="ar-SA" dirty="0" smtClean="0"/>
              <a:t>برمجيات </a:t>
            </a:r>
            <a:r>
              <a:rPr lang="ar-SA" dirty="0"/>
              <a:t>النظم: </a:t>
            </a:r>
            <a:r>
              <a:rPr lang="ar-SA" dirty="0" smtClean="0"/>
              <a:t>وتشمل منصة  نظام التشغيل </a:t>
            </a:r>
            <a:r>
              <a:rPr lang="en-US" dirty="0" smtClean="0"/>
              <a:t> OS Platform </a:t>
            </a:r>
            <a:r>
              <a:rPr lang="ar-SA" dirty="0" smtClean="0"/>
              <a:t> مثل لينكس ، سولا ريس و ويندوز</a:t>
            </a:r>
          </a:p>
          <a:p>
            <a:pPr marL="457200" indent="-457200" rtl="1">
              <a:buFont typeface="Wingdings" pitchFamily="2" charset="2"/>
              <a:buChar char="q"/>
            </a:pPr>
            <a:r>
              <a:rPr lang="ar-SA" dirty="0" smtClean="0"/>
              <a:t>نظم إدارة قواعد البيانات </a:t>
            </a:r>
            <a:r>
              <a:rPr lang="en-US" dirty="0" smtClean="0"/>
              <a:t>DBMS</a:t>
            </a:r>
            <a:r>
              <a:rPr lang="ar-SA" dirty="0" smtClean="0"/>
              <a:t> مثل أوراكل و دب2 </a:t>
            </a:r>
            <a:r>
              <a:rPr lang="en-US" dirty="0" smtClean="0"/>
              <a:t>IBM-DB2 </a:t>
            </a:r>
            <a:r>
              <a:rPr lang="ar-SA" dirty="0" smtClean="0"/>
              <a:t> و مايكروسوفت سيكال </a:t>
            </a:r>
            <a:r>
              <a:rPr lang="en-US" dirty="0" smtClean="0"/>
              <a:t>MS-SQL</a:t>
            </a:r>
            <a:r>
              <a:rPr lang="ar-SA" dirty="0" smtClean="0"/>
              <a:t> </a:t>
            </a:r>
          </a:p>
          <a:p>
            <a:pPr marL="457200" indent="-457200" rtl="1">
              <a:buFont typeface="Wingdings" pitchFamily="2" charset="2"/>
              <a:buChar char="q"/>
            </a:pPr>
            <a:r>
              <a:rPr lang="ar-SA" dirty="0" smtClean="0"/>
              <a:t>البرمجيات التطبيقية : مثل برمجيات إدارة المشاريع  وبرمجيات التطوير وكذلك برمجيات الوصول عن بعد </a:t>
            </a:r>
            <a:r>
              <a:rPr lang="en-US" dirty="0" smtClean="0"/>
              <a:t>Remote Access Software</a:t>
            </a:r>
            <a:r>
              <a:rPr lang="ar-SA" dirty="0" smtClean="0"/>
              <a:t> وكذلك برمجيات مراقبة  الحركة في النظام  </a:t>
            </a:r>
            <a:r>
              <a:rPr lang="en-US" dirty="0" smtClean="0"/>
              <a:t>System Traffic Monitoring</a:t>
            </a:r>
            <a:r>
              <a:rPr lang="ar-SA" dirty="0" smtClean="0"/>
              <a:t> بالإضافة الى برمجيات الحماية من الفيروسات  إلخ..</a:t>
            </a:r>
            <a:endParaRPr lang="ar-SA" dirty="0"/>
          </a:p>
          <a:p>
            <a:pPr marL="0" indent="0" rtl="1"/>
            <a:endParaRPr lang="en-US" dirty="0" smtClean="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46</a:t>
            </a:fld>
            <a:endParaRPr lang="en-US" smtClean="0">
              <a:cs typeface="Arial" pitchFamily="34" charset="0"/>
            </a:endParaRPr>
          </a:p>
        </p:txBody>
      </p:sp>
      <p:sp>
        <p:nvSpPr>
          <p:cNvPr id="8" name="Title 6"/>
          <p:cNvSpPr txBox="1">
            <a:spLocks/>
          </p:cNvSpPr>
          <p:nvPr/>
        </p:nvSpPr>
        <p:spPr bwMode="auto">
          <a:xfrm>
            <a:off x="533400" y="152400"/>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rtl="0" eaLnBrk="1" fontAlgn="base" hangingPunct="1">
              <a:spcBef>
                <a:spcPct val="0"/>
              </a:spcBef>
              <a:spcAft>
                <a:spcPct val="0"/>
              </a:spcAft>
              <a:defRPr sz="4400" kern="1200" baseline="0">
                <a:solidFill>
                  <a:schemeClr val="accent1">
                    <a:lumMod val="75000"/>
                  </a:schemeClr>
                </a:solidFill>
                <a:latin typeface="+mj-lt"/>
                <a:ea typeface="+mj-ea"/>
                <a:cs typeface="Arial" charset="0"/>
              </a:defRPr>
            </a:lvl1pPr>
            <a:lvl2pPr algn="r" rtl="0" eaLnBrk="1" fontAlgn="base" hangingPunct="1">
              <a:spcBef>
                <a:spcPct val="0"/>
              </a:spcBef>
              <a:spcAft>
                <a:spcPct val="0"/>
              </a:spcAft>
              <a:defRPr sz="4400">
                <a:solidFill>
                  <a:srgbClr val="376092"/>
                </a:solidFill>
                <a:latin typeface="Calibri" pitchFamily="34" charset="0"/>
                <a:cs typeface="Arial" charset="0"/>
              </a:defRPr>
            </a:lvl2pPr>
            <a:lvl3pPr algn="r" rtl="0" eaLnBrk="1" fontAlgn="base" hangingPunct="1">
              <a:spcBef>
                <a:spcPct val="0"/>
              </a:spcBef>
              <a:spcAft>
                <a:spcPct val="0"/>
              </a:spcAft>
              <a:defRPr sz="4400">
                <a:solidFill>
                  <a:srgbClr val="376092"/>
                </a:solidFill>
                <a:latin typeface="Calibri" pitchFamily="34" charset="0"/>
                <a:cs typeface="Arial" charset="0"/>
              </a:defRPr>
            </a:lvl3pPr>
            <a:lvl4pPr algn="r" rtl="0" eaLnBrk="1" fontAlgn="base" hangingPunct="1">
              <a:spcBef>
                <a:spcPct val="0"/>
              </a:spcBef>
              <a:spcAft>
                <a:spcPct val="0"/>
              </a:spcAft>
              <a:defRPr sz="4400">
                <a:solidFill>
                  <a:srgbClr val="376092"/>
                </a:solidFill>
                <a:latin typeface="Calibri" pitchFamily="34" charset="0"/>
                <a:cs typeface="Arial" charset="0"/>
              </a:defRPr>
            </a:lvl4pPr>
            <a:lvl5pPr algn="r" rtl="0" eaLnBrk="1" fontAlgn="base" hangingPunct="1">
              <a:spcBef>
                <a:spcPct val="0"/>
              </a:spcBef>
              <a:spcAft>
                <a:spcPct val="0"/>
              </a:spcAft>
              <a:defRPr sz="4400">
                <a:solidFill>
                  <a:srgbClr val="376092"/>
                </a:solidFill>
                <a:latin typeface="Calibri" pitchFamily="34" charset="0"/>
                <a:cs typeface="Arial" charset="0"/>
              </a:defRPr>
            </a:lvl5pPr>
            <a:lvl6pPr marL="457200" algn="r" rtl="0" eaLnBrk="1" fontAlgn="base" hangingPunct="1">
              <a:spcBef>
                <a:spcPct val="0"/>
              </a:spcBef>
              <a:spcAft>
                <a:spcPct val="0"/>
              </a:spcAft>
              <a:defRPr sz="4400">
                <a:solidFill>
                  <a:srgbClr val="376092"/>
                </a:solidFill>
                <a:latin typeface="Calibri" pitchFamily="34" charset="0"/>
                <a:cs typeface="Arial" charset="0"/>
              </a:defRPr>
            </a:lvl6pPr>
            <a:lvl7pPr marL="914400" algn="r" rtl="0" eaLnBrk="1" fontAlgn="base" hangingPunct="1">
              <a:spcBef>
                <a:spcPct val="0"/>
              </a:spcBef>
              <a:spcAft>
                <a:spcPct val="0"/>
              </a:spcAft>
              <a:defRPr sz="4400">
                <a:solidFill>
                  <a:srgbClr val="376092"/>
                </a:solidFill>
                <a:latin typeface="Calibri" pitchFamily="34" charset="0"/>
                <a:cs typeface="Arial" charset="0"/>
              </a:defRPr>
            </a:lvl7pPr>
            <a:lvl8pPr marL="1371600" algn="r" rtl="0" eaLnBrk="1" fontAlgn="base" hangingPunct="1">
              <a:spcBef>
                <a:spcPct val="0"/>
              </a:spcBef>
              <a:spcAft>
                <a:spcPct val="0"/>
              </a:spcAft>
              <a:defRPr sz="4400">
                <a:solidFill>
                  <a:srgbClr val="376092"/>
                </a:solidFill>
                <a:latin typeface="Calibri" pitchFamily="34" charset="0"/>
                <a:cs typeface="Arial" charset="0"/>
              </a:defRPr>
            </a:lvl8pPr>
            <a:lvl9pPr marL="1828800" algn="r" rtl="0" eaLnBrk="1" fontAlgn="base" hangingPunct="1">
              <a:spcBef>
                <a:spcPct val="0"/>
              </a:spcBef>
              <a:spcAft>
                <a:spcPct val="0"/>
              </a:spcAft>
              <a:defRPr sz="4400">
                <a:solidFill>
                  <a:srgbClr val="376092"/>
                </a:solidFill>
                <a:latin typeface="Calibri" pitchFamily="34" charset="0"/>
                <a:cs typeface="Arial" charset="0"/>
              </a:defRPr>
            </a:lvl9pPr>
          </a:lstStyle>
          <a:p>
            <a:pPr rtl="1">
              <a:defRPr/>
            </a:pPr>
            <a:r>
              <a:rPr lang="ar-SA" dirty="0" smtClean="0"/>
              <a:t>مكونات نظم الـــ</a:t>
            </a:r>
            <a:r>
              <a:rPr lang="en-US" dirty="0" smtClean="0"/>
              <a:t>ERP</a:t>
            </a:r>
            <a:r>
              <a:rPr lang="ar-SA" dirty="0" smtClean="0"/>
              <a:t>     </a:t>
            </a:r>
            <a:r>
              <a:rPr lang="en-US" dirty="0" smtClean="0"/>
              <a:t>ERP Components</a:t>
            </a:r>
            <a:endParaRPr lang="en-US" dirty="0"/>
          </a:p>
        </p:txBody>
      </p:sp>
    </p:spTree>
    <p:extLst>
      <p:ext uri="{BB962C8B-B14F-4D97-AF65-F5344CB8AC3E}">
        <p14:creationId xmlns:p14="http://schemas.microsoft.com/office/powerpoint/2010/main" xmlns="" val="368261909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5"/>
          <p:cNvSpPr>
            <a:spLocks noGrp="1"/>
          </p:cNvSpPr>
          <p:nvPr>
            <p:ph idx="1"/>
          </p:nvPr>
        </p:nvSpPr>
        <p:spPr>
          <a:xfrm>
            <a:off x="152400" y="1371600"/>
            <a:ext cx="9525000" cy="4648200"/>
          </a:xfrm>
        </p:spPr>
        <p:txBody>
          <a:bodyPr>
            <a:normAutofit fontScale="92500"/>
          </a:bodyPr>
          <a:lstStyle/>
          <a:p>
            <a:pPr rtl="1">
              <a:buFont typeface="Wingdings" pitchFamily="2" charset="2"/>
              <a:buChar char="ü"/>
            </a:pPr>
            <a:r>
              <a:rPr lang="ar-SA" dirty="0" smtClean="0"/>
              <a:t>الموارد البشرية</a:t>
            </a:r>
          </a:p>
          <a:p>
            <a:pPr marL="457200" indent="-457200" rtl="1">
              <a:buFontTx/>
              <a:buChar char="-"/>
            </a:pPr>
            <a:r>
              <a:rPr lang="ar-SA" b="1" dirty="0" smtClean="0"/>
              <a:t>المستخدمون النهائيون </a:t>
            </a:r>
            <a:r>
              <a:rPr lang="en-US" b="1" dirty="0" smtClean="0"/>
              <a:t>End Users</a:t>
            </a:r>
            <a:r>
              <a:rPr lang="ar-SA" dirty="0" smtClean="0"/>
              <a:t> وتتمثل هذه الفئة في الموظفين، العملاء، الموردون وآخرون الذين يمكنهم استخدام النظام في المستقبل</a:t>
            </a:r>
          </a:p>
          <a:p>
            <a:pPr marL="457200" indent="-457200" rtl="1">
              <a:buFontTx/>
              <a:buChar char="-"/>
            </a:pPr>
            <a:r>
              <a:rPr lang="ar-SA" b="1" dirty="0" smtClean="0"/>
              <a:t>الاختصاصيون في تقنية المعلومات</a:t>
            </a:r>
            <a:r>
              <a:rPr lang="ar-SA" dirty="0" smtClean="0"/>
              <a:t>: وتتمثل هذه الفئة في مديري قواعد البيانات </a:t>
            </a:r>
            <a:r>
              <a:rPr lang="en-US" dirty="0" smtClean="0"/>
              <a:t>DBA</a:t>
            </a:r>
            <a:r>
              <a:rPr lang="ar-SA" dirty="0" smtClean="0"/>
              <a:t> وفرق الدعم الفني والمبرمجون وفرق إدارة التغيير والمشرفون على الدورات التدريبية وآخرون من قسم تقنية المعلومات </a:t>
            </a:r>
          </a:p>
          <a:p>
            <a:pPr marL="457200" indent="-457200" rtl="1">
              <a:buFont typeface="Wingdings" pitchFamily="2" charset="2"/>
              <a:buChar char="ü"/>
            </a:pPr>
            <a:r>
              <a:rPr lang="ar-SA" dirty="0" smtClean="0">
                <a:cs typeface="Arial" pitchFamily="34" charset="0"/>
              </a:rPr>
              <a:t>يشمل فريق تنفيذ نظام الــ</a:t>
            </a:r>
            <a:r>
              <a:rPr lang="en-US" dirty="0" smtClean="0">
                <a:cs typeface="Arial" pitchFamily="34" charset="0"/>
              </a:rPr>
              <a:t>ERP</a:t>
            </a:r>
            <a:r>
              <a:rPr lang="ar-SA" dirty="0" smtClean="0">
                <a:cs typeface="Arial" pitchFamily="34" charset="0"/>
              </a:rPr>
              <a:t> عدة مجموعات من قطاع الاعمال </a:t>
            </a:r>
            <a:r>
              <a:rPr lang="en-US" dirty="0" smtClean="0">
                <a:cs typeface="Arial" pitchFamily="34" charset="0"/>
              </a:rPr>
              <a:t>Business</a:t>
            </a:r>
            <a:r>
              <a:rPr lang="ar-SA" dirty="0" smtClean="0">
                <a:cs typeface="Arial" pitchFamily="34" charset="0"/>
              </a:rPr>
              <a:t> والمجالات الوظيفية </a:t>
            </a:r>
            <a:r>
              <a:rPr lang="en-US" dirty="0" smtClean="0">
                <a:cs typeface="Arial" pitchFamily="34" charset="0"/>
              </a:rPr>
              <a:t>Functional Areas</a:t>
            </a:r>
            <a:r>
              <a:rPr lang="ar-SA" dirty="0" smtClean="0">
                <a:cs typeface="Arial" pitchFamily="34" charset="0"/>
              </a:rPr>
              <a:t>  وإدارة التغيير والتطوير وترحيل البيانات ودعم النظام</a:t>
            </a: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47</a:t>
            </a:fld>
            <a:endParaRPr lang="en-US" smtClean="0">
              <a:cs typeface="Arial" pitchFamily="34" charset="0"/>
            </a:endParaRPr>
          </a:p>
        </p:txBody>
      </p:sp>
      <p:sp>
        <p:nvSpPr>
          <p:cNvPr id="8" name="Title 6"/>
          <p:cNvSpPr txBox="1">
            <a:spLocks/>
          </p:cNvSpPr>
          <p:nvPr/>
        </p:nvSpPr>
        <p:spPr bwMode="auto">
          <a:xfrm>
            <a:off x="533400" y="152400"/>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rtl="0" eaLnBrk="1" fontAlgn="base" hangingPunct="1">
              <a:spcBef>
                <a:spcPct val="0"/>
              </a:spcBef>
              <a:spcAft>
                <a:spcPct val="0"/>
              </a:spcAft>
              <a:defRPr sz="4400" kern="1200" baseline="0">
                <a:solidFill>
                  <a:schemeClr val="accent1">
                    <a:lumMod val="75000"/>
                  </a:schemeClr>
                </a:solidFill>
                <a:latin typeface="+mj-lt"/>
                <a:ea typeface="+mj-ea"/>
                <a:cs typeface="Arial" charset="0"/>
              </a:defRPr>
            </a:lvl1pPr>
            <a:lvl2pPr algn="r" rtl="0" eaLnBrk="1" fontAlgn="base" hangingPunct="1">
              <a:spcBef>
                <a:spcPct val="0"/>
              </a:spcBef>
              <a:spcAft>
                <a:spcPct val="0"/>
              </a:spcAft>
              <a:defRPr sz="4400">
                <a:solidFill>
                  <a:srgbClr val="376092"/>
                </a:solidFill>
                <a:latin typeface="Calibri" pitchFamily="34" charset="0"/>
                <a:cs typeface="Arial" charset="0"/>
              </a:defRPr>
            </a:lvl2pPr>
            <a:lvl3pPr algn="r" rtl="0" eaLnBrk="1" fontAlgn="base" hangingPunct="1">
              <a:spcBef>
                <a:spcPct val="0"/>
              </a:spcBef>
              <a:spcAft>
                <a:spcPct val="0"/>
              </a:spcAft>
              <a:defRPr sz="4400">
                <a:solidFill>
                  <a:srgbClr val="376092"/>
                </a:solidFill>
                <a:latin typeface="Calibri" pitchFamily="34" charset="0"/>
                <a:cs typeface="Arial" charset="0"/>
              </a:defRPr>
            </a:lvl3pPr>
            <a:lvl4pPr algn="r" rtl="0" eaLnBrk="1" fontAlgn="base" hangingPunct="1">
              <a:spcBef>
                <a:spcPct val="0"/>
              </a:spcBef>
              <a:spcAft>
                <a:spcPct val="0"/>
              </a:spcAft>
              <a:defRPr sz="4400">
                <a:solidFill>
                  <a:srgbClr val="376092"/>
                </a:solidFill>
                <a:latin typeface="Calibri" pitchFamily="34" charset="0"/>
                <a:cs typeface="Arial" charset="0"/>
              </a:defRPr>
            </a:lvl4pPr>
            <a:lvl5pPr algn="r" rtl="0" eaLnBrk="1" fontAlgn="base" hangingPunct="1">
              <a:spcBef>
                <a:spcPct val="0"/>
              </a:spcBef>
              <a:spcAft>
                <a:spcPct val="0"/>
              </a:spcAft>
              <a:defRPr sz="4400">
                <a:solidFill>
                  <a:srgbClr val="376092"/>
                </a:solidFill>
                <a:latin typeface="Calibri" pitchFamily="34" charset="0"/>
                <a:cs typeface="Arial" charset="0"/>
              </a:defRPr>
            </a:lvl5pPr>
            <a:lvl6pPr marL="457200" algn="r" rtl="0" eaLnBrk="1" fontAlgn="base" hangingPunct="1">
              <a:spcBef>
                <a:spcPct val="0"/>
              </a:spcBef>
              <a:spcAft>
                <a:spcPct val="0"/>
              </a:spcAft>
              <a:defRPr sz="4400">
                <a:solidFill>
                  <a:srgbClr val="376092"/>
                </a:solidFill>
                <a:latin typeface="Calibri" pitchFamily="34" charset="0"/>
                <a:cs typeface="Arial" charset="0"/>
              </a:defRPr>
            </a:lvl6pPr>
            <a:lvl7pPr marL="914400" algn="r" rtl="0" eaLnBrk="1" fontAlgn="base" hangingPunct="1">
              <a:spcBef>
                <a:spcPct val="0"/>
              </a:spcBef>
              <a:spcAft>
                <a:spcPct val="0"/>
              </a:spcAft>
              <a:defRPr sz="4400">
                <a:solidFill>
                  <a:srgbClr val="376092"/>
                </a:solidFill>
                <a:latin typeface="Calibri" pitchFamily="34" charset="0"/>
                <a:cs typeface="Arial" charset="0"/>
              </a:defRPr>
            </a:lvl7pPr>
            <a:lvl8pPr marL="1371600" algn="r" rtl="0" eaLnBrk="1" fontAlgn="base" hangingPunct="1">
              <a:spcBef>
                <a:spcPct val="0"/>
              </a:spcBef>
              <a:spcAft>
                <a:spcPct val="0"/>
              </a:spcAft>
              <a:defRPr sz="4400">
                <a:solidFill>
                  <a:srgbClr val="376092"/>
                </a:solidFill>
                <a:latin typeface="Calibri" pitchFamily="34" charset="0"/>
                <a:cs typeface="Arial" charset="0"/>
              </a:defRPr>
            </a:lvl8pPr>
            <a:lvl9pPr marL="1828800" algn="r" rtl="0" eaLnBrk="1" fontAlgn="base" hangingPunct="1">
              <a:spcBef>
                <a:spcPct val="0"/>
              </a:spcBef>
              <a:spcAft>
                <a:spcPct val="0"/>
              </a:spcAft>
              <a:defRPr sz="4400">
                <a:solidFill>
                  <a:srgbClr val="376092"/>
                </a:solidFill>
                <a:latin typeface="Calibri" pitchFamily="34" charset="0"/>
                <a:cs typeface="Arial" charset="0"/>
              </a:defRPr>
            </a:lvl9pPr>
          </a:lstStyle>
          <a:p>
            <a:pPr rtl="1">
              <a:defRPr/>
            </a:pPr>
            <a:r>
              <a:rPr lang="ar-SA" dirty="0" smtClean="0"/>
              <a:t>مكونات نظم الـــ</a:t>
            </a:r>
            <a:r>
              <a:rPr lang="en-US" dirty="0" smtClean="0"/>
              <a:t>ERP</a:t>
            </a:r>
            <a:r>
              <a:rPr lang="ar-SA" dirty="0" smtClean="0"/>
              <a:t>     </a:t>
            </a:r>
            <a:r>
              <a:rPr lang="en-US" dirty="0" smtClean="0"/>
              <a:t>ERP Components</a:t>
            </a:r>
            <a:endParaRPr lang="en-US" dirty="0"/>
          </a:p>
        </p:txBody>
      </p:sp>
    </p:spTree>
    <p:extLst>
      <p:ext uri="{BB962C8B-B14F-4D97-AF65-F5344CB8AC3E}">
        <p14:creationId xmlns:p14="http://schemas.microsoft.com/office/powerpoint/2010/main" xmlns="" val="291797143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5"/>
          <p:cNvSpPr>
            <a:spLocks noGrp="1"/>
          </p:cNvSpPr>
          <p:nvPr>
            <p:ph idx="1"/>
          </p:nvPr>
        </p:nvSpPr>
        <p:spPr>
          <a:xfrm>
            <a:off x="152400" y="1371600"/>
            <a:ext cx="9525000" cy="4648200"/>
          </a:xfrm>
        </p:spPr>
        <p:txBody>
          <a:bodyPr>
            <a:normAutofit fontScale="92500" lnSpcReduction="20000"/>
          </a:bodyPr>
          <a:lstStyle/>
          <a:p>
            <a:pPr rtl="1">
              <a:buFont typeface="Wingdings" pitchFamily="2" charset="2"/>
              <a:buChar char="ü"/>
            </a:pPr>
            <a:r>
              <a:rPr lang="ar-SA" dirty="0" smtClean="0"/>
              <a:t>يمكن وصف تكنولوجيا الخوادم الافتراضية </a:t>
            </a:r>
            <a:r>
              <a:rPr lang="en-US" dirty="0"/>
              <a:t>virtual machine (VM) server technology </a:t>
            </a:r>
            <a:r>
              <a:rPr lang="ar-SA" dirty="0" smtClean="0"/>
              <a:t>  بالتقنيات التي تمكن من تشغيل عدة خوادم افتراضية منعزلة عن بعضها البعض  على جهاز فيزيائي واحد  مما يسهم في تعظيم استخدام المعدات</a:t>
            </a:r>
          </a:p>
          <a:p>
            <a:pPr rtl="1">
              <a:buFont typeface="Wingdings" pitchFamily="2" charset="2"/>
              <a:buChar char="ü"/>
            </a:pPr>
            <a:r>
              <a:rPr lang="ar-SA" dirty="0" smtClean="0"/>
              <a:t>يمكن تشغيل أي خادم افتراضي تم تنصيبه على الخادم الفيزيائي تحت نظام تشغيل خاص به  وبشكل مستقل تماما عن الخوادم الافتراضية الاخرى المنصبة على الخادم الفيزيائي الواحد</a:t>
            </a:r>
          </a:p>
          <a:p>
            <a:pPr rtl="1">
              <a:buFont typeface="Wingdings" pitchFamily="2" charset="2"/>
              <a:buChar char="ü"/>
            </a:pPr>
            <a:r>
              <a:rPr lang="ar-SA" dirty="0" smtClean="0"/>
              <a:t>النموذجان الاساسيان المستخدمان في التطبيقات الخاصة بالمهام الحرجة  </a:t>
            </a:r>
            <a:r>
              <a:rPr lang="en-US" dirty="0" smtClean="0"/>
              <a:t>Mission Critical</a:t>
            </a:r>
            <a:r>
              <a:rPr lang="ar-SA" dirty="0" smtClean="0"/>
              <a:t> هما:</a:t>
            </a:r>
          </a:p>
          <a:p>
            <a:pPr marL="457200" indent="-457200" rtl="1">
              <a:buFontTx/>
              <a:buChar char="-"/>
            </a:pPr>
            <a:r>
              <a:rPr lang="ar-SA" dirty="0" smtClean="0"/>
              <a:t>الافتراضية </a:t>
            </a:r>
            <a:r>
              <a:rPr lang="ar-SA" dirty="0"/>
              <a:t>في  المعدات</a:t>
            </a:r>
            <a:r>
              <a:rPr lang="en-US" dirty="0" smtClean="0"/>
              <a:t>Hardware Virtualization </a:t>
            </a:r>
            <a:r>
              <a:rPr lang="ar-SA" dirty="0" smtClean="0"/>
              <a:t> </a:t>
            </a:r>
          </a:p>
          <a:p>
            <a:pPr marL="457200" lvl="1" indent="-457200" rtl="1">
              <a:buFontTx/>
              <a:buChar char="-"/>
            </a:pPr>
            <a:r>
              <a:rPr lang="ar-SA" dirty="0" smtClean="0"/>
              <a:t>الافتراضية في التوازي  </a:t>
            </a:r>
            <a:r>
              <a:rPr lang="en-US" dirty="0" smtClean="0"/>
              <a:t>   </a:t>
            </a:r>
            <a:r>
              <a:rPr lang="en-US" dirty="0" err="1"/>
              <a:t>Paravirtualization</a:t>
            </a:r>
            <a:endParaRPr lang="en-US" dirty="0"/>
          </a:p>
          <a:p>
            <a:pPr marL="457200" indent="-457200" rtl="1">
              <a:buFontTx/>
              <a:buChar char="-"/>
            </a:pPr>
            <a:endParaRPr lang="ar-SA" dirty="0" smtClean="0"/>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48</a:t>
            </a:fld>
            <a:endParaRPr lang="en-US" smtClean="0">
              <a:cs typeface="Arial" pitchFamily="34" charset="0"/>
            </a:endParaRPr>
          </a:p>
        </p:txBody>
      </p:sp>
      <p:sp>
        <p:nvSpPr>
          <p:cNvPr id="8" name="Title 6"/>
          <p:cNvSpPr txBox="1">
            <a:spLocks/>
          </p:cNvSpPr>
          <p:nvPr/>
        </p:nvSpPr>
        <p:spPr bwMode="auto">
          <a:xfrm>
            <a:off x="533400" y="152400"/>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rtl="0" eaLnBrk="1" fontAlgn="base" hangingPunct="1">
              <a:spcBef>
                <a:spcPct val="0"/>
              </a:spcBef>
              <a:spcAft>
                <a:spcPct val="0"/>
              </a:spcAft>
              <a:defRPr sz="4400" kern="1200" baseline="0">
                <a:solidFill>
                  <a:schemeClr val="accent1">
                    <a:lumMod val="75000"/>
                  </a:schemeClr>
                </a:solidFill>
                <a:latin typeface="+mj-lt"/>
                <a:ea typeface="+mj-ea"/>
                <a:cs typeface="Arial" charset="0"/>
              </a:defRPr>
            </a:lvl1pPr>
            <a:lvl2pPr algn="r" rtl="0" eaLnBrk="1" fontAlgn="base" hangingPunct="1">
              <a:spcBef>
                <a:spcPct val="0"/>
              </a:spcBef>
              <a:spcAft>
                <a:spcPct val="0"/>
              </a:spcAft>
              <a:defRPr sz="4400">
                <a:solidFill>
                  <a:srgbClr val="376092"/>
                </a:solidFill>
                <a:latin typeface="Calibri" pitchFamily="34" charset="0"/>
                <a:cs typeface="Arial" charset="0"/>
              </a:defRPr>
            </a:lvl2pPr>
            <a:lvl3pPr algn="r" rtl="0" eaLnBrk="1" fontAlgn="base" hangingPunct="1">
              <a:spcBef>
                <a:spcPct val="0"/>
              </a:spcBef>
              <a:spcAft>
                <a:spcPct val="0"/>
              </a:spcAft>
              <a:defRPr sz="4400">
                <a:solidFill>
                  <a:srgbClr val="376092"/>
                </a:solidFill>
                <a:latin typeface="Calibri" pitchFamily="34" charset="0"/>
                <a:cs typeface="Arial" charset="0"/>
              </a:defRPr>
            </a:lvl3pPr>
            <a:lvl4pPr algn="r" rtl="0" eaLnBrk="1" fontAlgn="base" hangingPunct="1">
              <a:spcBef>
                <a:spcPct val="0"/>
              </a:spcBef>
              <a:spcAft>
                <a:spcPct val="0"/>
              </a:spcAft>
              <a:defRPr sz="4400">
                <a:solidFill>
                  <a:srgbClr val="376092"/>
                </a:solidFill>
                <a:latin typeface="Calibri" pitchFamily="34" charset="0"/>
                <a:cs typeface="Arial" charset="0"/>
              </a:defRPr>
            </a:lvl4pPr>
            <a:lvl5pPr algn="r" rtl="0" eaLnBrk="1" fontAlgn="base" hangingPunct="1">
              <a:spcBef>
                <a:spcPct val="0"/>
              </a:spcBef>
              <a:spcAft>
                <a:spcPct val="0"/>
              </a:spcAft>
              <a:defRPr sz="4400">
                <a:solidFill>
                  <a:srgbClr val="376092"/>
                </a:solidFill>
                <a:latin typeface="Calibri" pitchFamily="34" charset="0"/>
                <a:cs typeface="Arial" charset="0"/>
              </a:defRPr>
            </a:lvl5pPr>
            <a:lvl6pPr marL="457200" algn="r" rtl="0" eaLnBrk="1" fontAlgn="base" hangingPunct="1">
              <a:spcBef>
                <a:spcPct val="0"/>
              </a:spcBef>
              <a:spcAft>
                <a:spcPct val="0"/>
              </a:spcAft>
              <a:defRPr sz="4400">
                <a:solidFill>
                  <a:srgbClr val="376092"/>
                </a:solidFill>
                <a:latin typeface="Calibri" pitchFamily="34" charset="0"/>
                <a:cs typeface="Arial" charset="0"/>
              </a:defRPr>
            </a:lvl6pPr>
            <a:lvl7pPr marL="914400" algn="r" rtl="0" eaLnBrk="1" fontAlgn="base" hangingPunct="1">
              <a:spcBef>
                <a:spcPct val="0"/>
              </a:spcBef>
              <a:spcAft>
                <a:spcPct val="0"/>
              </a:spcAft>
              <a:defRPr sz="4400">
                <a:solidFill>
                  <a:srgbClr val="376092"/>
                </a:solidFill>
                <a:latin typeface="Calibri" pitchFamily="34" charset="0"/>
                <a:cs typeface="Arial" charset="0"/>
              </a:defRPr>
            </a:lvl7pPr>
            <a:lvl8pPr marL="1371600" algn="r" rtl="0" eaLnBrk="1" fontAlgn="base" hangingPunct="1">
              <a:spcBef>
                <a:spcPct val="0"/>
              </a:spcBef>
              <a:spcAft>
                <a:spcPct val="0"/>
              </a:spcAft>
              <a:defRPr sz="4400">
                <a:solidFill>
                  <a:srgbClr val="376092"/>
                </a:solidFill>
                <a:latin typeface="Calibri" pitchFamily="34" charset="0"/>
                <a:cs typeface="Arial" charset="0"/>
              </a:defRPr>
            </a:lvl8pPr>
            <a:lvl9pPr marL="1828800" algn="r" rtl="0" eaLnBrk="1" fontAlgn="base" hangingPunct="1">
              <a:spcBef>
                <a:spcPct val="0"/>
              </a:spcBef>
              <a:spcAft>
                <a:spcPct val="0"/>
              </a:spcAft>
              <a:defRPr sz="4400">
                <a:solidFill>
                  <a:srgbClr val="376092"/>
                </a:solidFill>
                <a:latin typeface="Calibri" pitchFamily="34" charset="0"/>
                <a:cs typeface="Arial" charset="0"/>
              </a:defRPr>
            </a:lvl9pPr>
          </a:lstStyle>
          <a:p>
            <a:pPr rtl="1">
              <a:defRPr/>
            </a:pPr>
            <a:r>
              <a:rPr lang="ar-SA" dirty="0" smtClean="0"/>
              <a:t>نظم الـــ</a:t>
            </a:r>
            <a:r>
              <a:rPr lang="en-US" dirty="0" smtClean="0"/>
              <a:t>ERP</a:t>
            </a:r>
            <a:r>
              <a:rPr lang="ar-SA" dirty="0" smtClean="0"/>
              <a:t>   والافتراضية  </a:t>
            </a:r>
            <a:r>
              <a:rPr lang="en-US" dirty="0"/>
              <a:t>ERP and Virtualization</a:t>
            </a:r>
          </a:p>
        </p:txBody>
      </p:sp>
    </p:spTree>
    <p:extLst>
      <p:ext uri="{BB962C8B-B14F-4D97-AF65-F5344CB8AC3E}">
        <p14:creationId xmlns:p14="http://schemas.microsoft.com/office/powerpoint/2010/main" xmlns="" val="312812645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5"/>
          <p:cNvSpPr>
            <a:spLocks noGrp="1"/>
          </p:cNvSpPr>
          <p:nvPr>
            <p:ph idx="1"/>
          </p:nvPr>
        </p:nvSpPr>
        <p:spPr>
          <a:xfrm>
            <a:off x="152400" y="1371600"/>
            <a:ext cx="9525000" cy="4648200"/>
          </a:xfrm>
        </p:spPr>
        <p:txBody>
          <a:bodyPr>
            <a:normAutofit fontScale="77500" lnSpcReduction="20000"/>
          </a:bodyPr>
          <a:lstStyle/>
          <a:p>
            <a:pPr marL="457200" indent="-457200" rtl="1">
              <a:buFont typeface="Wingdings" pitchFamily="2" charset="2"/>
              <a:buChar char="ü"/>
            </a:pPr>
            <a:r>
              <a:rPr lang="ar-SA" dirty="0"/>
              <a:t> </a:t>
            </a:r>
            <a:r>
              <a:rPr lang="ar-SA" dirty="0" smtClean="0"/>
              <a:t>يسمح ترشيد  استعمال المعدات للمنظمة من دمج الخوادم غير المستعملة</a:t>
            </a:r>
          </a:p>
          <a:p>
            <a:pPr marL="457200" indent="-457200" rtl="1">
              <a:buFont typeface="Wingdings" pitchFamily="2" charset="2"/>
              <a:buChar char="ü"/>
            </a:pPr>
            <a:r>
              <a:rPr lang="ar-SA" dirty="0" smtClean="0"/>
              <a:t>يمكن للتموين  من المعدات واستعمالها ان يكون أكثر خفة </a:t>
            </a:r>
            <a:r>
              <a:rPr lang="en-US" dirty="0" smtClean="0"/>
              <a:t>Agile</a:t>
            </a:r>
            <a:r>
              <a:rPr lang="ar-SA" dirty="0" smtClean="0"/>
              <a:t> </a:t>
            </a:r>
            <a:r>
              <a:rPr lang="en-US" dirty="0" smtClean="0"/>
              <a:t> </a:t>
            </a:r>
          </a:p>
          <a:p>
            <a:pPr marL="457200" indent="-457200" rtl="1">
              <a:buFont typeface="Wingdings" pitchFamily="2" charset="2"/>
              <a:buChar char="ü"/>
            </a:pPr>
            <a:r>
              <a:rPr lang="ar-SA" dirty="0" smtClean="0"/>
              <a:t>يمكن للافتراضية تخفيض التكلفة الاجمالية للتملك  </a:t>
            </a:r>
            <a:r>
              <a:rPr lang="en-US" dirty="0" smtClean="0"/>
              <a:t>Total Cost Ownership</a:t>
            </a:r>
            <a:r>
              <a:rPr lang="ar-SA" dirty="0" smtClean="0"/>
              <a:t> </a:t>
            </a:r>
            <a:r>
              <a:rPr lang="en-US" dirty="0" smtClean="0"/>
              <a:t>TCO</a:t>
            </a:r>
            <a:r>
              <a:rPr lang="ar-SA" dirty="0" smtClean="0"/>
              <a:t> في مركز البيانات </a:t>
            </a:r>
            <a:r>
              <a:rPr lang="en-US" dirty="0" smtClean="0"/>
              <a:t>Data Center</a:t>
            </a:r>
            <a:r>
              <a:rPr lang="ar-SA" dirty="0" smtClean="0"/>
              <a:t> </a:t>
            </a:r>
            <a:r>
              <a:rPr lang="en-US" dirty="0" smtClean="0"/>
              <a:t> </a:t>
            </a:r>
            <a:r>
              <a:rPr lang="ar-SA" dirty="0" smtClean="0"/>
              <a:t>  باستخدام التوحيد والاندماج  وذلك من خلال :</a:t>
            </a:r>
          </a:p>
          <a:p>
            <a:pPr marL="457200" indent="-457200" rtl="1">
              <a:buFontTx/>
              <a:buChar char="-"/>
            </a:pPr>
            <a:r>
              <a:rPr lang="ar-SA" dirty="0" smtClean="0"/>
              <a:t>تأجيل شراء خوادم جديدة</a:t>
            </a:r>
          </a:p>
          <a:p>
            <a:pPr marL="457200" indent="-457200" rtl="1">
              <a:buFontTx/>
              <a:buChar char="-"/>
            </a:pPr>
            <a:r>
              <a:rPr lang="ar-SA" dirty="0" smtClean="0"/>
              <a:t>مساحة أقل لمركز البيانات</a:t>
            </a:r>
          </a:p>
          <a:p>
            <a:pPr marL="457200" indent="-457200" rtl="1">
              <a:buFontTx/>
              <a:buChar char="-"/>
            </a:pPr>
            <a:r>
              <a:rPr lang="ar-SA" dirty="0" smtClean="0"/>
              <a:t>تفليص تكاليف الصيانة</a:t>
            </a:r>
          </a:p>
          <a:p>
            <a:pPr marL="457200" indent="-457200" rtl="1">
              <a:buFontTx/>
              <a:buChar char="-"/>
            </a:pPr>
            <a:r>
              <a:rPr lang="ar-SA" dirty="0" smtClean="0"/>
              <a:t>تقليص تكاليف الكهرباء والتكييف والكوابل</a:t>
            </a:r>
          </a:p>
          <a:p>
            <a:pPr marL="457200" indent="-457200" rtl="1">
              <a:buFontTx/>
              <a:buChar char="-"/>
            </a:pPr>
            <a:r>
              <a:rPr lang="ar-SA" dirty="0" smtClean="0"/>
              <a:t>تكاليف أقل للتعافي من الكوارث </a:t>
            </a:r>
            <a:r>
              <a:rPr lang="en-US" dirty="0" smtClean="0"/>
              <a:t>Disaster</a:t>
            </a:r>
            <a:r>
              <a:rPr lang="ar-SA" dirty="0" smtClean="0"/>
              <a:t> </a:t>
            </a:r>
            <a:r>
              <a:rPr lang="en-US" dirty="0" smtClean="0"/>
              <a:t>Recovery</a:t>
            </a:r>
            <a:r>
              <a:rPr lang="ar-SA" dirty="0" smtClean="0"/>
              <a:t> </a:t>
            </a:r>
          </a:p>
          <a:p>
            <a:pPr marL="457200" indent="-457200" rtl="1">
              <a:buFontTx/>
              <a:buChar char="-"/>
            </a:pPr>
            <a:r>
              <a:rPr lang="ar-SA" dirty="0" smtClean="0"/>
              <a:t>تكاليف أقل فيما يخص نشر الخوادم   </a:t>
            </a:r>
            <a:r>
              <a:rPr lang="en-US" dirty="0" smtClean="0"/>
              <a:t>Server Deployment</a:t>
            </a:r>
            <a:endParaRPr lang="ar-SA" dirty="0" smtClean="0"/>
          </a:p>
          <a:p>
            <a:pPr marL="457200" indent="-457200" rtl="1">
              <a:buFont typeface="Wingdings" pitchFamily="2" charset="2"/>
              <a:buChar char="ü"/>
            </a:pPr>
            <a:r>
              <a:rPr lang="ar-SA" dirty="0" smtClean="0"/>
              <a:t>يمكن من  </a:t>
            </a:r>
            <a:r>
              <a:rPr lang="ar-SA" dirty="0"/>
              <a:t>تعزيز استمرارية الاعمال وتوفر الخدمة</a:t>
            </a:r>
          </a:p>
          <a:p>
            <a:pPr marL="0" indent="0" rtl="1"/>
            <a:endParaRPr lang="ar-SA" dirty="0" smtClean="0"/>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49</a:t>
            </a:fld>
            <a:endParaRPr lang="en-US" smtClean="0">
              <a:cs typeface="Arial" pitchFamily="34" charset="0"/>
            </a:endParaRPr>
          </a:p>
        </p:txBody>
      </p:sp>
      <p:sp>
        <p:nvSpPr>
          <p:cNvPr id="8" name="Title 6"/>
          <p:cNvSpPr txBox="1">
            <a:spLocks/>
          </p:cNvSpPr>
          <p:nvPr/>
        </p:nvSpPr>
        <p:spPr bwMode="auto">
          <a:xfrm>
            <a:off x="533400" y="152400"/>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rtl="0" eaLnBrk="1" fontAlgn="base" hangingPunct="1">
              <a:spcBef>
                <a:spcPct val="0"/>
              </a:spcBef>
              <a:spcAft>
                <a:spcPct val="0"/>
              </a:spcAft>
              <a:defRPr sz="4400" kern="1200" baseline="0">
                <a:solidFill>
                  <a:schemeClr val="accent1">
                    <a:lumMod val="75000"/>
                  </a:schemeClr>
                </a:solidFill>
                <a:latin typeface="+mj-lt"/>
                <a:ea typeface="+mj-ea"/>
                <a:cs typeface="Arial" charset="0"/>
              </a:defRPr>
            </a:lvl1pPr>
            <a:lvl2pPr algn="r" rtl="0" eaLnBrk="1" fontAlgn="base" hangingPunct="1">
              <a:spcBef>
                <a:spcPct val="0"/>
              </a:spcBef>
              <a:spcAft>
                <a:spcPct val="0"/>
              </a:spcAft>
              <a:defRPr sz="4400">
                <a:solidFill>
                  <a:srgbClr val="376092"/>
                </a:solidFill>
                <a:latin typeface="Calibri" pitchFamily="34" charset="0"/>
                <a:cs typeface="Arial" charset="0"/>
              </a:defRPr>
            </a:lvl2pPr>
            <a:lvl3pPr algn="r" rtl="0" eaLnBrk="1" fontAlgn="base" hangingPunct="1">
              <a:spcBef>
                <a:spcPct val="0"/>
              </a:spcBef>
              <a:spcAft>
                <a:spcPct val="0"/>
              </a:spcAft>
              <a:defRPr sz="4400">
                <a:solidFill>
                  <a:srgbClr val="376092"/>
                </a:solidFill>
                <a:latin typeface="Calibri" pitchFamily="34" charset="0"/>
                <a:cs typeface="Arial" charset="0"/>
              </a:defRPr>
            </a:lvl3pPr>
            <a:lvl4pPr algn="r" rtl="0" eaLnBrk="1" fontAlgn="base" hangingPunct="1">
              <a:spcBef>
                <a:spcPct val="0"/>
              </a:spcBef>
              <a:spcAft>
                <a:spcPct val="0"/>
              </a:spcAft>
              <a:defRPr sz="4400">
                <a:solidFill>
                  <a:srgbClr val="376092"/>
                </a:solidFill>
                <a:latin typeface="Calibri" pitchFamily="34" charset="0"/>
                <a:cs typeface="Arial" charset="0"/>
              </a:defRPr>
            </a:lvl4pPr>
            <a:lvl5pPr algn="r" rtl="0" eaLnBrk="1" fontAlgn="base" hangingPunct="1">
              <a:spcBef>
                <a:spcPct val="0"/>
              </a:spcBef>
              <a:spcAft>
                <a:spcPct val="0"/>
              </a:spcAft>
              <a:defRPr sz="4400">
                <a:solidFill>
                  <a:srgbClr val="376092"/>
                </a:solidFill>
                <a:latin typeface="Calibri" pitchFamily="34" charset="0"/>
                <a:cs typeface="Arial" charset="0"/>
              </a:defRPr>
            </a:lvl5pPr>
            <a:lvl6pPr marL="457200" algn="r" rtl="0" eaLnBrk="1" fontAlgn="base" hangingPunct="1">
              <a:spcBef>
                <a:spcPct val="0"/>
              </a:spcBef>
              <a:spcAft>
                <a:spcPct val="0"/>
              </a:spcAft>
              <a:defRPr sz="4400">
                <a:solidFill>
                  <a:srgbClr val="376092"/>
                </a:solidFill>
                <a:latin typeface="Calibri" pitchFamily="34" charset="0"/>
                <a:cs typeface="Arial" charset="0"/>
              </a:defRPr>
            </a:lvl6pPr>
            <a:lvl7pPr marL="914400" algn="r" rtl="0" eaLnBrk="1" fontAlgn="base" hangingPunct="1">
              <a:spcBef>
                <a:spcPct val="0"/>
              </a:spcBef>
              <a:spcAft>
                <a:spcPct val="0"/>
              </a:spcAft>
              <a:defRPr sz="4400">
                <a:solidFill>
                  <a:srgbClr val="376092"/>
                </a:solidFill>
                <a:latin typeface="Calibri" pitchFamily="34" charset="0"/>
                <a:cs typeface="Arial" charset="0"/>
              </a:defRPr>
            </a:lvl7pPr>
            <a:lvl8pPr marL="1371600" algn="r" rtl="0" eaLnBrk="1" fontAlgn="base" hangingPunct="1">
              <a:spcBef>
                <a:spcPct val="0"/>
              </a:spcBef>
              <a:spcAft>
                <a:spcPct val="0"/>
              </a:spcAft>
              <a:defRPr sz="4400">
                <a:solidFill>
                  <a:srgbClr val="376092"/>
                </a:solidFill>
                <a:latin typeface="Calibri" pitchFamily="34" charset="0"/>
                <a:cs typeface="Arial" charset="0"/>
              </a:defRPr>
            </a:lvl8pPr>
            <a:lvl9pPr marL="1828800" algn="r" rtl="0" eaLnBrk="1" fontAlgn="base" hangingPunct="1">
              <a:spcBef>
                <a:spcPct val="0"/>
              </a:spcBef>
              <a:spcAft>
                <a:spcPct val="0"/>
              </a:spcAft>
              <a:defRPr sz="4400">
                <a:solidFill>
                  <a:srgbClr val="376092"/>
                </a:solidFill>
                <a:latin typeface="Calibri" pitchFamily="34" charset="0"/>
                <a:cs typeface="Arial" charset="0"/>
              </a:defRPr>
            </a:lvl9pPr>
          </a:lstStyle>
          <a:p>
            <a:pPr rtl="1">
              <a:defRPr/>
            </a:pPr>
            <a:r>
              <a:rPr lang="ar-SA" dirty="0" smtClean="0"/>
              <a:t>فوائد لافتراضية  </a:t>
            </a:r>
            <a:r>
              <a:rPr lang="en-US" dirty="0"/>
              <a:t>Benefits of Virtualization</a:t>
            </a:r>
          </a:p>
        </p:txBody>
      </p:sp>
    </p:spTree>
    <p:extLst>
      <p:ext uri="{BB962C8B-B14F-4D97-AF65-F5344CB8AC3E}">
        <p14:creationId xmlns:p14="http://schemas.microsoft.com/office/powerpoint/2010/main" xmlns="" val="23167922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76200"/>
            <a:ext cx="9906000" cy="1143000"/>
          </a:xfrm>
        </p:spPr>
        <p:txBody>
          <a:bodyPr/>
          <a:lstStyle/>
          <a:p>
            <a:r>
              <a:rPr lang="ar-SA" dirty="0" smtClean="0">
                <a:latin typeface="Calibri" pitchFamily="34" charset="0"/>
                <a:cs typeface="Arabic Transparent" pitchFamily="2" charset="-78"/>
              </a:rPr>
              <a:t>ن</a:t>
            </a:r>
            <a:r>
              <a:rPr lang="ar-DZ" dirty="0" smtClean="0">
                <a:latin typeface="Calibri" pitchFamily="34" charset="0"/>
                <a:cs typeface="Arabic Transparent" pitchFamily="2" charset="-78"/>
              </a:rPr>
              <a:t>ظم </a:t>
            </a:r>
            <a:r>
              <a:rPr lang="ar-SA" dirty="0">
                <a:latin typeface="Calibri" pitchFamily="34" charset="0"/>
                <a:cs typeface="Arabic Transparent" pitchFamily="2" charset="-78"/>
              </a:rPr>
              <a:t>التخطيط  الشامل لموارد </a:t>
            </a:r>
            <a:r>
              <a:rPr lang="ar-SA" dirty="0" smtClean="0">
                <a:latin typeface="Calibri" pitchFamily="34" charset="0"/>
                <a:cs typeface="Arabic Transparent" pitchFamily="2" charset="-78"/>
              </a:rPr>
              <a:t>المؤسسات</a:t>
            </a:r>
            <a:br>
              <a:rPr lang="ar-SA" dirty="0" smtClean="0">
                <a:latin typeface="Calibri" pitchFamily="34" charset="0"/>
                <a:cs typeface="Arabic Transparent" pitchFamily="2" charset="-78"/>
              </a:rPr>
            </a:br>
            <a:r>
              <a:rPr lang="en-US" dirty="0" smtClean="0">
                <a:latin typeface="Calibri" pitchFamily="34" charset="0"/>
                <a:cs typeface="Arabic Transparent" pitchFamily="2" charset="-78"/>
              </a:rPr>
              <a:t>  </a:t>
            </a:r>
            <a:r>
              <a:rPr lang="fr-FR" dirty="0">
                <a:latin typeface="Calibri" pitchFamily="34" charset="0"/>
                <a:cs typeface="Arabic Transparent" pitchFamily="2" charset="-78"/>
              </a:rPr>
              <a:t>Enterprise Resource Planning </a:t>
            </a:r>
            <a:r>
              <a:rPr lang="fr-FR" dirty="0" err="1">
                <a:latin typeface="Calibri" pitchFamily="34" charset="0"/>
                <a:cs typeface="Arabic Transparent" pitchFamily="2" charset="-78"/>
              </a:rPr>
              <a:t>Systems</a:t>
            </a:r>
            <a:r>
              <a:rPr lang="en-US" dirty="0">
                <a:cs typeface="Arial" pitchFamily="34" charset="0"/>
              </a:rPr>
              <a:t> </a:t>
            </a:r>
          </a:p>
        </p:txBody>
      </p:sp>
      <p:sp>
        <p:nvSpPr>
          <p:cNvPr id="10" name="عنصر نائب للمحتوى 9"/>
          <p:cNvSpPr>
            <a:spLocks noGrp="1"/>
          </p:cNvSpPr>
          <p:nvPr>
            <p:ph idx="1"/>
          </p:nvPr>
        </p:nvSpPr>
        <p:spPr>
          <a:xfrm>
            <a:off x="533400" y="1447800"/>
            <a:ext cx="9372600" cy="4876800"/>
          </a:xfrm>
        </p:spPr>
        <p:txBody>
          <a:bodyPr/>
          <a:lstStyle/>
          <a:p>
            <a:pPr rtl="1">
              <a:buFont typeface="Wingdings" pitchFamily="2" charset="2"/>
              <a:buChar char="ü"/>
            </a:pPr>
            <a:r>
              <a:rPr lang="ar-SA" sz="2800" dirty="0" smtClean="0">
                <a:cs typeface="Arabic Transparent" pitchFamily="2" charset="-78"/>
              </a:rPr>
              <a:t>تعتبر الن</a:t>
            </a:r>
            <a:r>
              <a:rPr lang="ar-DZ" sz="2800" dirty="0" smtClean="0">
                <a:latin typeface="Calibri" pitchFamily="34" charset="0"/>
                <a:cs typeface="Arabic Transparent" pitchFamily="2" charset="-78"/>
              </a:rPr>
              <a:t>ظم </a:t>
            </a:r>
            <a:r>
              <a:rPr lang="ar-SA" sz="2800" dirty="0" smtClean="0">
                <a:latin typeface="Calibri" pitchFamily="34" charset="0"/>
                <a:cs typeface="Arabic Transparent" pitchFamily="2" charset="-78"/>
              </a:rPr>
              <a:t> المكاملة لتخطيط  موارد </a:t>
            </a:r>
            <a:r>
              <a:rPr lang="ar-SA" sz="2800" dirty="0">
                <a:latin typeface="Calibri" pitchFamily="34" charset="0"/>
                <a:cs typeface="Arabic Transparent" pitchFamily="2" charset="-78"/>
              </a:rPr>
              <a:t>المؤسسات</a:t>
            </a:r>
            <a:r>
              <a:rPr lang="en-US" sz="2800" dirty="0">
                <a:latin typeface="Calibri" pitchFamily="34" charset="0"/>
                <a:cs typeface="Arabic Transparent" pitchFamily="2" charset="-78"/>
              </a:rPr>
              <a:t>  </a:t>
            </a:r>
            <a:r>
              <a:rPr lang="fr-FR" sz="2800" dirty="0">
                <a:latin typeface="Calibri" pitchFamily="34" charset="0"/>
                <a:cs typeface="Arabic Transparent" pitchFamily="2" charset="-78"/>
              </a:rPr>
              <a:t>Enterprise Resource Planning </a:t>
            </a:r>
            <a:r>
              <a:rPr lang="fr-FR" sz="2800" dirty="0" err="1">
                <a:latin typeface="Calibri" pitchFamily="34" charset="0"/>
                <a:cs typeface="Arabic Transparent" pitchFamily="2" charset="-78"/>
              </a:rPr>
              <a:t>Systems</a:t>
            </a:r>
            <a:r>
              <a:rPr lang="en-US" sz="2800" dirty="0">
                <a:cs typeface="Arial" pitchFamily="34" charset="0"/>
              </a:rPr>
              <a:t> </a:t>
            </a:r>
            <a:r>
              <a:rPr lang="ar-SA" sz="2800" dirty="0" smtClean="0">
                <a:cs typeface="Arial" pitchFamily="34" charset="0"/>
              </a:rPr>
              <a:t> </a:t>
            </a:r>
            <a:r>
              <a:rPr lang="ar-SA" sz="2800" b="1" dirty="0" smtClean="0">
                <a:cs typeface="Arial" pitchFamily="34" charset="0"/>
              </a:rPr>
              <a:t>أول جيل من نظم المؤسسات التي تتميز بتكامل البيانات  وتدعم أهم  مهام (وظائف) المنظمات</a:t>
            </a:r>
          </a:p>
          <a:p>
            <a:pPr rtl="1">
              <a:buFont typeface="Wingdings" pitchFamily="2" charset="2"/>
              <a:buChar char="ü"/>
            </a:pPr>
            <a:r>
              <a:rPr lang="ar-SA" sz="2800" dirty="0" smtClean="0">
                <a:cs typeface="Arial" pitchFamily="34" charset="0"/>
              </a:rPr>
              <a:t>تتميز نظم </a:t>
            </a:r>
            <a:r>
              <a:rPr lang="ar-SA" sz="2800" dirty="0" smtClean="0">
                <a:latin typeface="Calibri" pitchFamily="34" charset="0"/>
                <a:cs typeface="Arabic Transparent" pitchFamily="2" charset="-78"/>
              </a:rPr>
              <a:t>التخطيط  </a:t>
            </a:r>
            <a:r>
              <a:rPr lang="ar-SA" sz="2800" dirty="0">
                <a:latin typeface="Calibri" pitchFamily="34" charset="0"/>
                <a:cs typeface="Arabic Transparent" pitchFamily="2" charset="-78"/>
              </a:rPr>
              <a:t>الشامل لموارد المؤسسات</a:t>
            </a:r>
            <a:r>
              <a:rPr lang="en-US" sz="2800" dirty="0">
                <a:latin typeface="Calibri" pitchFamily="34" charset="0"/>
                <a:cs typeface="Arabic Transparent" pitchFamily="2" charset="-78"/>
              </a:rPr>
              <a:t>  </a:t>
            </a:r>
            <a:r>
              <a:rPr lang="fr-FR" sz="2800" dirty="0">
                <a:latin typeface="Calibri" pitchFamily="34" charset="0"/>
                <a:cs typeface="Arabic Transparent" pitchFamily="2" charset="-78"/>
              </a:rPr>
              <a:t>Enterprise Resource Planning </a:t>
            </a:r>
            <a:r>
              <a:rPr lang="fr-FR" sz="2800" dirty="0" err="1">
                <a:latin typeface="Calibri" pitchFamily="34" charset="0"/>
                <a:cs typeface="Arabic Transparent" pitchFamily="2" charset="-78"/>
              </a:rPr>
              <a:t>Systems</a:t>
            </a:r>
            <a:r>
              <a:rPr lang="en-US" sz="2800" dirty="0">
                <a:cs typeface="Arial" pitchFamily="34" charset="0"/>
              </a:rPr>
              <a:t> </a:t>
            </a:r>
            <a:r>
              <a:rPr lang="ar-SA" sz="2800" dirty="0" smtClean="0">
                <a:cs typeface="Arial" pitchFamily="34" charset="0"/>
              </a:rPr>
              <a:t> بتكامل:</a:t>
            </a:r>
          </a:p>
          <a:p>
            <a:pPr marL="457200" indent="-457200" rtl="1">
              <a:buFont typeface="Courier New" pitchFamily="49" charset="0"/>
              <a:buChar char="o"/>
            </a:pPr>
            <a:r>
              <a:rPr lang="ar-SA" sz="2800" dirty="0" smtClean="0">
                <a:cs typeface="Arial" pitchFamily="34" charset="0"/>
              </a:rPr>
              <a:t> </a:t>
            </a:r>
            <a:r>
              <a:rPr lang="ar-SA" sz="2800" b="1" dirty="0" smtClean="0">
                <a:cs typeface="Arial" pitchFamily="34" charset="0"/>
              </a:rPr>
              <a:t>مختلف الجوانب الوظيفية </a:t>
            </a:r>
            <a:r>
              <a:rPr lang="en-US" sz="2800" dirty="0"/>
              <a:t>functional </a:t>
            </a:r>
            <a:r>
              <a:rPr lang="en-US" sz="2800" dirty="0" smtClean="0"/>
              <a:t>aspects</a:t>
            </a:r>
            <a:r>
              <a:rPr lang="ar-SA" sz="2800" dirty="0" smtClean="0"/>
              <a:t>  للمنظمة </a:t>
            </a:r>
          </a:p>
          <a:p>
            <a:pPr marL="457200" indent="-457200" rtl="1">
              <a:buFont typeface="Courier New" pitchFamily="49" charset="0"/>
              <a:buChar char="o"/>
            </a:pPr>
            <a:r>
              <a:rPr lang="ar-SA" sz="2800" b="1" dirty="0" smtClean="0"/>
              <a:t>نظم مورديها وشركائها</a:t>
            </a:r>
          </a:p>
          <a:p>
            <a:pPr marL="457200" indent="-457200" rtl="1">
              <a:buFont typeface="Wingdings" pitchFamily="2" charset="2"/>
              <a:buChar char="ü"/>
            </a:pPr>
            <a:r>
              <a:rPr lang="ar-SA" sz="2800" dirty="0" smtClean="0">
                <a:cs typeface="Arial" pitchFamily="34" charset="0"/>
              </a:rPr>
              <a:t>الهدف من وراء </a:t>
            </a:r>
            <a:r>
              <a:rPr lang="ar-SA" sz="2800" dirty="0">
                <a:latin typeface="Calibri" pitchFamily="34" charset="0"/>
                <a:cs typeface="Arabic Transparent" pitchFamily="2" charset="-78"/>
              </a:rPr>
              <a:t>ن</a:t>
            </a:r>
            <a:r>
              <a:rPr lang="ar-DZ" sz="2800" dirty="0">
                <a:latin typeface="Calibri" pitchFamily="34" charset="0"/>
                <a:cs typeface="Arabic Transparent" pitchFamily="2" charset="-78"/>
              </a:rPr>
              <a:t>ظم </a:t>
            </a:r>
            <a:r>
              <a:rPr lang="ar-SA" sz="2800" dirty="0">
                <a:latin typeface="Calibri" pitchFamily="34" charset="0"/>
                <a:cs typeface="Arabic Transparent" pitchFamily="2" charset="-78"/>
              </a:rPr>
              <a:t>التخطيط  الشامل لموارد </a:t>
            </a:r>
            <a:r>
              <a:rPr lang="ar-SA" sz="2800" dirty="0" smtClean="0">
                <a:latin typeface="Calibri" pitchFamily="34" charset="0"/>
                <a:cs typeface="Arabic Transparent" pitchFamily="2" charset="-78"/>
              </a:rPr>
              <a:t>المؤسسات هو </a:t>
            </a:r>
            <a:r>
              <a:rPr lang="ar-SA" sz="2800" b="1" dirty="0" smtClean="0">
                <a:latin typeface="Calibri" pitchFamily="34" charset="0"/>
                <a:cs typeface="Arabic Transparent" pitchFamily="2" charset="-78"/>
              </a:rPr>
              <a:t>تعزيز ديناميكية           تدفق المعلومات بشكل آني  وبالتالي تعظيم فائدة وقيمة المعلومات</a:t>
            </a:r>
            <a:endParaRPr lang="en-US" sz="2800" b="1" dirty="0">
              <a:cs typeface="Arial" pitchFamily="34" charset="0"/>
            </a:endParaRPr>
          </a:p>
          <a:p>
            <a:pPr>
              <a:buFont typeface="Wingdings" pitchFamily="2" charset="2"/>
              <a:buChar char="ü"/>
            </a:pPr>
            <a:endParaRPr lang="en-US" sz="2800" dirty="0">
              <a:cs typeface="Arial" pitchFamily="34" charset="0"/>
            </a:endParaRPr>
          </a:p>
          <a:p>
            <a:pPr>
              <a:buFont typeface="Wingdings" pitchFamily="2" charset="2"/>
              <a:buChar char="ü"/>
            </a:pPr>
            <a:endParaRPr lang="ar-SA" sz="2800" dirty="0" smtClean="0">
              <a:cs typeface="Arabic Transparent" pitchFamily="2" charset="-78"/>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5</a:t>
            </a:fld>
            <a:endParaRPr lang="en-US" smtClean="0">
              <a:cs typeface="Arial" pitchFamily="34" charset="0"/>
            </a:endParaRPr>
          </a:p>
        </p:txBody>
      </p:sp>
    </p:spTree>
    <p:extLst>
      <p:ext uri="{BB962C8B-B14F-4D97-AF65-F5344CB8AC3E}">
        <p14:creationId xmlns:p14="http://schemas.microsoft.com/office/powerpoint/2010/main" xmlns="" val="779381610"/>
      </p:ext>
    </p:extLst>
  </p:cSld>
  <p:clrMapOvr>
    <a:masterClrMapping/>
  </p:clrMapOvr>
  <p:transition>
    <p:dissolv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5"/>
          <p:cNvSpPr>
            <a:spLocks noGrp="1"/>
          </p:cNvSpPr>
          <p:nvPr>
            <p:ph idx="1"/>
          </p:nvPr>
        </p:nvSpPr>
        <p:spPr>
          <a:xfrm>
            <a:off x="152400" y="1371600"/>
            <a:ext cx="9525000" cy="4648200"/>
          </a:xfrm>
        </p:spPr>
        <p:txBody>
          <a:bodyPr>
            <a:normAutofit/>
          </a:bodyPr>
          <a:lstStyle/>
          <a:p>
            <a:pPr marL="457200" indent="-457200" rtl="1">
              <a:buFont typeface="Wingdings" pitchFamily="2" charset="2"/>
              <a:buChar char="ü"/>
            </a:pPr>
            <a:r>
              <a:rPr lang="ar-SA" dirty="0" smtClean="0"/>
              <a:t>التوجه نحو الحصول المزيد من اداء الخادم الفيزيائي وذلك بأنشاء عدد كبير من الآلات الافتراضية مما يشكل مصدر قلق وخاصة عندما يشغل الخادم بطاقاته القصوى</a:t>
            </a:r>
          </a:p>
          <a:p>
            <a:pPr marL="457200" indent="-457200" rtl="1">
              <a:buFont typeface="Wingdings" pitchFamily="2" charset="2"/>
              <a:buChar char="ü"/>
            </a:pPr>
            <a:r>
              <a:rPr lang="ar-SA" dirty="0" smtClean="0"/>
              <a:t>هناك ايضا مخاوف من اختراق الخادم المضيف </a:t>
            </a:r>
            <a:r>
              <a:rPr lang="en-US" dirty="0" smtClean="0"/>
              <a:t>Hypervisor</a:t>
            </a:r>
            <a:r>
              <a:rPr lang="ar-SA" dirty="0" smtClean="0"/>
              <a:t> حيث يمكن الوصول منه الى كل الخوادم الافتراضية  المشغلة  تحته</a:t>
            </a: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50</a:t>
            </a:fld>
            <a:endParaRPr lang="en-US" smtClean="0">
              <a:cs typeface="Arial" pitchFamily="34" charset="0"/>
            </a:endParaRPr>
          </a:p>
        </p:txBody>
      </p:sp>
      <p:sp>
        <p:nvSpPr>
          <p:cNvPr id="8" name="Title 6"/>
          <p:cNvSpPr txBox="1">
            <a:spLocks/>
          </p:cNvSpPr>
          <p:nvPr/>
        </p:nvSpPr>
        <p:spPr bwMode="auto">
          <a:xfrm>
            <a:off x="533400" y="152400"/>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rtl="0" eaLnBrk="1" fontAlgn="base" hangingPunct="1">
              <a:spcBef>
                <a:spcPct val="0"/>
              </a:spcBef>
              <a:spcAft>
                <a:spcPct val="0"/>
              </a:spcAft>
              <a:defRPr sz="4400" kern="1200" baseline="0">
                <a:solidFill>
                  <a:schemeClr val="accent1">
                    <a:lumMod val="75000"/>
                  </a:schemeClr>
                </a:solidFill>
                <a:latin typeface="+mj-lt"/>
                <a:ea typeface="+mj-ea"/>
                <a:cs typeface="Arial" charset="0"/>
              </a:defRPr>
            </a:lvl1pPr>
            <a:lvl2pPr algn="r" rtl="0" eaLnBrk="1" fontAlgn="base" hangingPunct="1">
              <a:spcBef>
                <a:spcPct val="0"/>
              </a:spcBef>
              <a:spcAft>
                <a:spcPct val="0"/>
              </a:spcAft>
              <a:defRPr sz="4400">
                <a:solidFill>
                  <a:srgbClr val="376092"/>
                </a:solidFill>
                <a:latin typeface="Calibri" pitchFamily="34" charset="0"/>
                <a:cs typeface="Arial" charset="0"/>
              </a:defRPr>
            </a:lvl2pPr>
            <a:lvl3pPr algn="r" rtl="0" eaLnBrk="1" fontAlgn="base" hangingPunct="1">
              <a:spcBef>
                <a:spcPct val="0"/>
              </a:spcBef>
              <a:spcAft>
                <a:spcPct val="0"/>
              </a:spcAft>
              <a:defRPr sz="4400">
                <a:solidFill>
                  <a:srgbClr val="376092"/>
                </a:solidFill>
                <a:latin typeface="Calibri" pitchFamily="34" charset="0"/>
                <a:cs typeface="Arial" charset="0"/>
              </a:defRPr>
            </a:lvl3pPr>
            <a:lvl4pPr algn="r" rtl="0" eaLnBrk="1" fontAlgn="base" hangingPunct="1">
              <a:spcBef>
                <a:spcPct val="0"/>
              </a:spcBef>
              <a:spcAft>
                <a:spcPct val="0"/>
              </a:spcAft>
              <a:defRPr sz="4400">
                <a:solidFill>
                  <a:srgbClr val="376092"/>
                </a:solidFill>
                <a:latin typeface="Calibri" pitchFamily="34" charset="0"/>
                <a:cs typeface="Arial" charset="0"/>
              </a:defRPr>
            </a:lvl4pPr>
            <a:lvl5pPr algn="r" rtl="0" eaLnBrk="1" fontAlgn="base" hangingPunct="1">
              <a:spcBef>
                <a:spcPct val="0"/>
              </a:spcBef>
              <a:spcAft>
                <a:spcPct val="0"/>
              </a:spcAft>
              <a:defRPr sz="4400">
                <a:solidFill>
                  <a:srgbClr val="376092"/>
                </a:solidFill>
                <a:latin typeface="Calibri" pitchFamily="34" charset="0"/>
                <a:cs typeface="Arial" charset="0"/>
              </a:defRPr>
            </a:lvl5pPr>
            <a:lvl6pPr marL="457200" algn="r" rtl="0" eaLnBrk="1" fontAlgn="base" hangingPunct="1">
              <a:spcBef>
                <a:spcPct val="0"/>
              </a:spcBef>
              <a:spcAft>
                <a:spcPct val="0"/>
              </a:spcAft>
              <a:defRPr sz="4400">
                <a:solidFill>
                  <a:srgbClr val="376092"/>
                </a:solidFill>
                <a:latin typeface="Calibri" pitchFamily="34" charset="0"/>
                <a:cs typeface="Arial" charset="0"/>
              </a:defRPr>
            </a:lvl6pPr>
            <a:lvl7pPr marL="914400" algn="r" rtl="0" eaLnBrk="1" fontAlgn="base" hangingPunct="1">
              <a:spcBef>
                <a:spcPct val="0"/>
              </a:spcBef>
              <a:spcAft>
                <a:spcPct val="0"/>
              </a:spcAft>
              <a:defRPr sz="4400">
                <a:solidFill>
                  <a:srgbClr val="376092"/>
                </a:solidFill>
                <a:latin typeface="Calibri" pitchFamily="34" charset="0"/>
                <a:cs typeface="Arial" charset="0"/>
              </a:defRPr>
            </a:lvl7pPr>
            <a:lvl8pPr marL="1371600" algn="r" rtl="0" eaLnBrk="1" fontAlgn="base" hangingPunct="1">
              <a:spcBef>
                <a:spcPct val="0"/>
              </a:spcBef>
              <a:spcAft>
                <a:spcPct val="0"/>
              </a:spcAft>
              <a:defRPr sz="4400">
                <a:solidFill>
                  <a:srgbClr val="376092"/>
                </a:solidFill>
                <a:latin typeface="Calibri" pitchFamily="34" charset="0"/>
                <a:cs typeface="Arial" charset="0"/>
              </a:defRPr>
            </a:lvl8pPr>
            <a:lvl9pPr marL="1828800" algn="r" rtl="0" eaLnBrk="1" fontAlgn="base" hangingPunct="1">
              <a:spcBef>
                <a:spcPct val="0"/>
              </a:spcBef>
              <a:spcAft>
                <a:spcPct val="0"/>
              </a:spcAft>
              <a:defRPr sz="4400">
                <a:solidFill>
                  <a:srgbClr val="376092"/>
                </a:solidFill>
                <a:latin typeface="Calibri" pitchFamily="34" charset="0"/>
                <a:cs typeface="Arial" charset="0"/>
              </a:defRPr>
            </a:lvl9pPr>
          </a:lstStyle>
          <a:p>
            <a:pPr rtl="1">
              <a:defRPr/>
            </a:pPr>
            <a:r>
              <a:rPr lang="ar-SA" dirty="0" smtClean="0"/>
              <a:t>عوائق لافتراضية </a:t>
            </a:r>
            <a:r>
              <a:rPr lang="en-US" dirty="0"/>
              <a:t>Drawbacks of Virtualization</a:t>
            </a:r>
          </a:p>
        </p:txBody>
      </p:sp>
    </p:spTree>
    <p:extLst>
      <p:ext uri="{BB962C8B-B14F-4D97-AF65-F5344CB8AC3E}">
        <p14:creationId xmlns:p14="http://schemas.microsoft.com/office/powerpoint/2010/main" xmlns="" val="161926774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a:t>اختيار البرمجيات والموردين</a:t>
            </a:r>
            <a:br>
              <a:rPr lang="ar-SA" dirty="0"/>
            </a:br>
            <a:r>
              <a:rPr lang="ar-SA" dirty="0"/>
              <a:t> </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t>تعتبر عملية اختيار المورد الذي يحقق حاجة المنظمة على المدى البعيد أول وأهم عامل  في نجاح تنفيذ النظام</a:t>
            </a:r>
          </a:p>
          <a:p>
            <a:pPr rtl="1">
              <a:buFont typeface="Wingdings" pitchFamily="2" charset="2"/>
              <a:buChar char="ü"/>
            </a:pPr>
            <a:r>
              <a:rPr lang="ar-SA" dirty="0" smtClean="0"/>
              <a:t>يجب اعتماد مجموعة خطوات  منظمة و واضحة  في عملية الاختيار</a:t>
            </a:r>
          </a:p>
          <a:p>
            <a:pPr rtl="1">
              <a:buFont typeface="Wingdings" pitchFamily="2" charset="2"/>
              <a:buChar char="ü"/>
            </a:pPr>
            <a:r>
              <a:rPr lang="ar-SA" dirty="0" smtClean="0"/>
              <a:t>يمكن للمنظمة الاستعانة بخدمات شركات الاستشارة والمتخصصة في الميدان في عملية الاختيار</a:t>
            </a:r>
          </a:p>
          <a:p>
            <a:pPr rtl="1">
              <a:buFont typeface="Wingdings" pitchFamily="2" charset="2"/>
              <a:buChar char="ü"/>
            </a:pPr>
            <a:r>
              <a:rPr lang="ar-SA" dirty="0" smtClean="0"/>
              <a:t>تكون الخطوات المتبعة في عملية اختيار المورد  مبنية على مدى توافق وتماشي نظام الــ</a:t>
            </a:r>
            <a:r>
              <a:rPr lang="en-US" dirty="0" smtClean="0"/>
              <a:t>ERP</a:t>
            </a:r>
            <a:r>
              <a:rPr lang="ar-SA" dirty="0" smtClean="0"/>
              <a:t> مع الاجراءات المتبعة بالإضافة الى اداء المورد في السوق</a:t>
            </a: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51</a:t>
            </a:fld>
            <a:endParaRPr lang="en-US" smtClean="0">
              <a:cs typeface="Arial" pitchFamily="34" charset="0"/>
            </a:endParaRPr>
          </a:p>
        </p:txBody>
      </p:sp>
    </p:spTree>
    <p:extLst>
      <p:ext uri="{BB962C8B-B14F-4D97-AF65-F5344CB8AC3E}">
        <p14:creationId xmlns:p14="http://schemas.microsoft.com/office/powerpoint/2010/main" xmlns="" val="428569420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rtl="1">
              <a:defRPr/>
            </a:pPr>
            <a:r>
              <a:rPr lang="ar-SA" dirty="0" smtClean="0"/>
              <a:t>عملية اقتناء نظم الــ</a:t>
            </a:r>
            <a:r>
              <a:rPr lang="en-US" dirty="0" smtClean="0"/>
              <a:t>ERP</a:t>
            </a:r>
            <a:r>
              <a:rPr lang="ar-SA" dirty="0" smtClean="0"/>
              <a:t> ذات المستوى العالي </a:t>
            </a:r>
            <a:r>
              <a:rPr lang="en-US" dirty="0"/>
              <a:t>High Level ERP Purchase Process</a:t>
            </a:r>
          </a:p>
        </p:txBody>
      </p:sp>
      <p:sp>
        <p:nvSpPr>
          <p:cNvPr id="9" name="Text Placeholder 5"/>
          <p:cNvSpPr>
            <a:spLocks noGrp="1"/>
          </p:cNvSpPr>
          <p:nvPr>
            <p:ph idx="1"/>
          </p:nvPr>
        </p:nvSpPr>
        <p:spPr>
          <a:xfrm>
            <a:off x="152400" y="1371600"/>
            <a:ext cx="9525000" cy="4648200"/>
          </a:xfrm>
        </p:spPr>
        <p:txBody>
          <a:bodyPr>
            <a:normAutofit fontScale="62500" lnSpcReduction="20000"/>
          </a:bodyPr>
          <a:lstStyle/>
          <a:p>
            <a:pPr marL="0" indent="0" rtl="1"/>
            <a:r>
              <a:rPr lang="ar-SA" dirty="0" smtClean="0"/>
              <a:t>1- </a:t>
            </a:r>
            <a:r>
              <a:rPr lang="ar-SA" sz="3400" dirty="0" smtClean="0"/>
              <a:t>البحث عن الموردين وجمع المعلومات حولهم</a:t>
            </a:r>
          </a:p>
          <a:p>
            <a:pPr marL="0" indent="0" rtl="1"/>
            <a:r>
              <a:rPr lang="ar-SA" sz="3400" dirty="0" smtClean="0">
                <a:cs typeface="Arial" pitchFamily="34" charset="0"/>
              </a:rPr>
              <a:t>2- دراسة عرض  النظم  المقدمة من طرف الموردين </a:t>
            </a:r>
            <a:r>
              <a:rPr lang="en-US" sz="3400" dirty="0"/>
              <a:t>vendor demonstrations</a:t>
            </a:r>
            <a:r>
              <a:rPr lang="ar-SA" sz="3400" dirty="0" smtClean="0">
                <a:cs typeface="Arial" pitchFamily="34" charset="0"/>
              </a:rPr>
              <a:t> وتقييمها </a:t>
            </a:r>
          </a:p>
          <a:p>
            <a:pPr marL="0" indent="0" rtl="1"/>
            <a:r>
              <a:rPr lang="ar-SA" sz="3400" dirty="0" smtClean="0">
                <a:cs typeface="Arial" pitchFamily="34" charset="0"/>
              </a:rPr>
              <a:t>3- تقييم حاجة المنظمة  ومتطلباتها   </a:t>
            </a:r>
            <a:r>
              <a:rPr lang="en-US" sz="3400" dirty="0"/>
              <a:t>Needs and requirements </a:t>
            </a:r>
            <a:r>
              <a:rPr lang="en-US" sz="3400" dirty="0" smtClean="0"/>
              <a:t>assessment</a:t>
            </a:r>
            <a:endParaRPr lang="ar-SA" sz="3400" dirty="0" smtClean="0"/>
          </a:p>
          <a:p>
            <a:pPr marL="0" indent="0" rtl="1"/>
            <a:r>
              <a:rPr lang="ar-SA" sz="3400" dirty="0" smtClean="0"/>
              <a:t>4- اعداد طلب تقديم العروض  </a:t>
            </a:r>
            <a:r>
              <a:rPr lang="en-US" sz="3400" dirty="0"/>
              <a:t>Development of request for bid or proposal</a:t>
            </a:r>
          </a:p>
          <a:p>
            <a:pPr marL="0" indent="0" rtl="1"/>
            <a:r>
              <a:rPr lang="ar-SA" sz="3400" dirty="0" smtClean="0"/>
              <a:t>5- إصدار </a:t>
            </a:r>
            <a:r>
              <a:rPr lang="ar-SA" sz="3400" dirty="0"/>
              <a:t>طلب تقديم العروض </a:t>
            </a:r>
            <a:r>
              <a:rPr lang="ar-SA" sz="3400" dirty="0" smtClean="0"/>
              <a:t> للمناقصة على الموردين   </a:t>
            </a:r>
            <a:r>
              <a:rPr lang="en-US" sz="3400" dirty="0"/>
              <a:t>Release request for bid to </a:t>
            </a:r>
            <a:r>
              <a:rPr lang="en-US" sz="3400" dirty="0" smtClean="0"/>
              <a:t>vendors</a:t>
            </a:r>
            <a:endParaRPr lang="ar-SA" sz="3400" dirty="0" smtClean="0"/>
          </a:p>
          <a:p>
            <a:pPr marL="0" indent="0" rtl="1"/>
            <a:r>
              <a:rPr lang="ar-SA" sz="3400" dirty="0" smtClean="0"/>
              <a:t>6- تحليل العروض والتقييم الوظيفي لها </a:t>
            </a:r>
            <a:r>
              <a:rPr lang="en-US" sz="3400" dirty="0"/>
              <a:t>Functional evaluation </a:t>
            </a:r>
            <a:r>
              <a:rPr lang="ar-SA" sz="3400" dirty="0" smtClean="0"/>
              <a:t> وكذلك التقييم الفني لها   </a:t>
            </a:r>
            <a:r>
              <a:rPr lang="en-US" sz="3400" dirty="0" smtClean="0"/>
              <a:t>   Technical evaluation</a:t>
            </a:r>
            <a:r>
              <a:rPr lang="ar-SA" sz="3400" dirty="0" smtClean="0"/>
              <a:t> بالإضافة الى العروض المبدئية  لنظم الموردين     والمراجع المقدمة  فيما يخص العقود المبرمة مع منظمات أخرى من طرف الموردين   كما يجب اعداد دراسة عن التكاليف الاجمالية للتملك   </a:t>
            </a:r>
            <a:r>
              <a:rPr lang="en-US" sz="3400" dirty="0"/>
              <a:t>total cost of ownership</a:t>
            </a:r>
          </a:p>
          <a:p>
            <a:pPr marL="0" indent="0" rtl="1"/>
            <a:r>
              <a:rPr lang="ar-SA" sz="3400" dirty="0" smtClean="0"/>
              <a:t>7- الدخول في مفاوضات مع الموردين</a:t>
            </a:r>
          </a:p>
          <a:p>
            <a:pPr marL="514350" indent="-514350" rtl="1">
              <a:buAutoNum type="arabic1Minus"/>
            </a:pPr>
            <a:r>
              <a:rPr lang="ar-SA" sz="3400" dirty="0" smtClean="0"/>
              <a:t>امكانية مراجعة وتغيير العقد</a:t>
            </a:r>
          </a:p>
          <a:p>
            <a:pPr marL="514350" indent="-514350" rtl="1">
              <a:buAutoNum type="arabic1Minus"/>
            </a:pPr>
            <a:r>
              <a:rPr lang="ar-SA" sz="3400" dirty="0" smtClean="0"/>
              <a:t>كلفة النظام –الصيانة و الدعم</a:t>
            </a:r>
          </a:p>
          <a:p>
            <a:pPr marL="0" indent="0" rtl="1"/>
            <a:r>
              <a:rPr lang="ar-SA" sz="3400" dirty="0" smtClean="0"/>
              <a:t>8- اقتناء النظام</a:t>
            </a:r>
          </a:p>
          <a:p>
            <a:pPr marL="514350" indent="-514350" rtl="1">
              <a:buAutoNum type="arabic1Minus"/>
            </a:pPr>
            <a:endParaRPr lang="en-US" dirty="0"/>
          </a:p>
          <a:p>
            <a:pPr marL="0" indent="0" rtl="1"/>
            <a:endParaRPr lang="en-US" dirty="0"/>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52</a:t>
            </a:fld>
            <a:endParaRPr lang="en-US" smtClean="0">
              <a:cs typeface="Arial" pitchFamily="34" charset="0"/>
            </a:endParaRPr>
          </a:p>
        </p:txBody>
      </p:sp>
    </p:spTree>
    <p:extLst>
      <p:ext uri="{BB962C8B-B14F-4D97-AF65-F5344CB8AC3E}">
        <p14:creationId xmlns:p14="http://schemas.microsoft.com/office/powerpoint/2010/main" xmlns="" val="96709731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rtl="1">
              <a:defRPr/>
            </a:pPr>
            <a:r>
              <a:rPr lang="ar-SA" dirty="0" smtClean="0"/>
              <a:t>البحث عن الموردين   </a:t>
            </a:r>
            <a:r>
              <a:rPr lang="en-US" dirty="0"/>
              <a:t>Vendor Research</a:t>
            </a:r>
          </a:p>
        </p:txBody>
      </p:sp>
      <p:sp>
        <p:nvSpPr>
          <p:cNvPr id="9" name="Text Placeholder 5"/>
          <p:cNvSpPr>
            <a:spLocks noGrp="1"/>
          </p:cNvSpPr>
          <p:nvPr>
            <p:ph idx="1"/>
          </p:nvPr>
        </p:nvSpPr>
        <p:spPr>
          <a:xfrm>
            <a:off x="152400" y="1371600"/>
            <a:ext cx="9525000" cy="4648200"/>
          </a:xfrm>
        </p:spPr>
        <p:txBody>
          <a:bodyPr>
            <a:normAutofit fontScale="92500" lnSpcReduction="10000"/>
          </a:bodyPr>
          <a:lstStyle/>
          <a:p>
            <a:pPr marL="457200" indent="-457200" rtl="1">
              <a:buFont typeface="Wingdings" pitchFamily="2" charset="2"/>
              <a:buChar char="ü"/>
            </a:pPr>
            <a:r>
              <a:rPr lang="ar-SA" dirty="0" smtClean="0">
                <a:cs typeface="Arial" pitchFamily="34" charset="0"/>
              </a:rPr>
              <a:t>تتمثل الخطوة الأولى في تحديد قائمة مختصرة للموردين الذين يمكنهم تلبية متطلبات المنظمة </a:t>
            </a:r>
          </a:p>
          <a:p>
            <a:pPr marL="457200" indent="-457200" rtl="1">
              <a:buFont typeface="Wingdings" pitchFamily="2" charset="2"/>
              <a:buChar char="ü"/>
            </a:pPr>
            <a:r>
              <a:rPr lang="ar-SA" dirty="0" smtClean="0">
                <a:cs typeface="Arial" pitchFamily="34" charset="0"/>
              </a:rPr>
              <a:t>يسمح التحري والبحث فيما يخص كل جوانب نظام المورد في تحديد الكلفة الاجمالية للتملك</a:t>
            </a:r>
          </a:p>
          <a:p>
            <a:pPr marL="457200" indent="-457200" rtl="1">
              <a:buFont typeface="Wingdings" pitchFamily="2" charset="2"/>
              <a:buChar char="ü"/>
            </a:pPr>
            <a:r>
              <a:rPr lang="ar-SA" dirty="0" smtClean="0">
                <a:cs typeface="Arial" pitchFamily="34" charset="0"/>
              </a:rPr>
              <a:t>يعتبر اعداد  قائمة مكتملة للموردين باستعمال محركات البحث ذو اهمية قصوى في انجاح تنفيذ النظام </a:t>
            </a:r>
          </a:p>
          <a:p>
            <a:pPr marL="457200" indent="-457200" rtl="1">
              <a:buFont typeface="Wingdings" pitchFamily="2" charset="2"/>
              <a:buChar char="ü"/>
            </a:pPr>
            <a:r>
              <a:rPr lang="ar-SA" dirty="0" smtClean="0">
                <a:cs typeface="Arial" pitchFamily="34" charset="0"/>
              </a:rPr>
              <a:t>يجب اشراك رؤساء الاقسام والخبراء في المجال وجمع ودراسة مدخلاتهم فيما يخص اختيار المورد</a:t>
            </a:r>
          </a:p>
          <a:p>
            <a:pPr marL="457200" indent="-457200" rtl="1">
              <a:buFont typeface="Wingdings" pitchFamily="2" charset="2"/>
              <a:buChar char="ü"/>
            </a:pPr>
            <a:r>
              <a:rPr lang="ar-SA" dirty="0" smtClean="0">
                <a:cs typeface="Arial" pitchFamily="34" charset="0"/>
              </a:rPr>
              <a:t>يساعد اشراك المستخدمين النهائيين في ادارة التغيير وبناء الثقة مستقبلا في عملية التنفيذ</a:t>
            </a: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53</a:t>
            </a:fld>
            <a:endParaRPr lang="en-US" smtClean="0">
              <a:cs typeface="Arial" pitchFamily="34" charset="0"/>
            </a:endParaRPr>
          </a:p>
        </p:txBody>
      </p:sp>
    </p:spTree>
    <p:extLst>
      <p:ext uri="{BB962C8B-B14F-4D97-AF65-F5344CB8AC3E}">
        <p14:creationId xmlns:p14="http://schemas.microsoft.com/office/powerpoint/2010/main" xmlns="" val="425857796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rtl="1">
              <a:defRPr/>
            </a:pPr>
            <a:r>
              <a:rPr lang="ar-SA" dirty="0" smtClean="0"/>
              <a:t>البحث عن الموردين   </a:t>
            </a:r>
            <a:r>
              <a:rPr lang="en-US" dirty="0"/>
              <a:t>Vendor Research</a:t>
            </a:r>
          </a:p>
        </p:txBody>
      </p:sp>
      <p:sp>
        <p:nvSpPr>
          <p:cNvPr id="9" name="Text Placeholder 5"/>
          <p:cNvSpPr>
            <a:spLocks noGrp="1"/>
          </p:cNvSpPr>
          <p:nvPr>
            <p:ph idx="1"/>
          </p:nvPr>
        </p:nvSpPr>
        <p:spPr>
          <a:xfrm>
            <a:off x="152400" y="1371600"/>
            <a:ext cx="9525000" cy="4648200"/>
          </a:xfrm>
        </p:spPr>
        <p:txBody>
          <a:bodyPr>
            <a:normAutofit fontScale="92500" lnSpcReduction="10000"/>
          </a:bodyPr>
          <a:lstStyle/>
          <a:p>
            <a:pPr marL="457200" indent="-457200" rtl="1">
              <a:buFont typeface="Wingdings" pitchFamily="2" charset="2"/>
              <a:buChar char="ü"/>
            </a:pPr>
            <a:r>
              <a:rPr lang="ar-SA" dirty="0" smtClean="0">
                <a:cs typeface="Arial" pitchFamily="34" charset="0"/>
              </a:rPr>
              <a:t>يمكن الاخذ بعين الاعتبار ما يلي في عملية اختيار المورد:</a:t>
            </a:r>
          </a:p>
          <a:p>
            <a:pPr marL="457200" indent="-457200" rtl="1">
              <a:buFontTx/>
              <a:buChar char="-"/>
            </a:pPr>
            <a:r>
              <a:rPr lang="ar-SA" dirty="0" smtClean="0">
                <a:cs typeface="Arial" pitchFamily="34" charset="0"/>
              </a:rPr>
              <a:t>منظمات أخرى تستخدم نظام المورد</a:t>
            </a:r>
          </a:p>
          <a:p>
            <a:pPr marL="457200" indent="-457200" rtl="1">
              <a:buFontTx/>
              <a:buChar char="-"/>
            </a:pPr>
            <a:r>
              <a:rPr lang="ar-SA" dirty="0" smtClean="0">
                <a:cs typeface="Arial" pitchFamily="34" charset="0"/>
              </a:rPr>
              <a:t>الموقع المالي للمورد </a:t>
            </a:r>
            <a:r>
              <a:rPr lang="en-US" dirty="0"/>
              <a:t>vendor’s financial </a:t>
            </a:r>
            <a:r>
              <a:rPr lang="en-US" dirty="0" smtClean="0"/>
              <a:t>position</a:t>
            </a:r>
            <a:r>
              <a:rPr lang="ar-SA" dirty="0" smtClean="0"/>
              <a:t>   </a:t>
            </a:r>
          </a:p>
          <a:p>
            <a:pPr marL="457200" indent="-457200" rtl="1">
              <a:buFontTx/>
              <a:buChar char="-"/>
            </a:pPr>
            <a:r>
              <a:rPr lang="ar-SA" dirty="0" smtClean="0">
                <a:cs typeface="Arial" pitchFamily="34" charset="0"/>
              </a:rPr>
              <a:t>فلسفة المورد في التنفيذ والقضايا المتعلقة بالدعم</a:t>
            </a:r>
          </a:p>
          <a:p>
            <a:pPr marL="457200" indent="-457200" rtl="1">
              <a:buFontTx/>
              <a:buChar char="-"/>
            </a:pPr>
            <a:r>
              <a:rPr lang="ar-SA" dirty="0" smtClean="0">
                <a:cs typeface="Arial" pitchFamily="34" charset="0"/>
              </a:rPr>
              <a:t>البينة التحتية الخاصة بالمعدات والبرمجيات اللازمة لدعم النظام</a:t>
            </a:r>
          </a:p>
          <a:p>
            <a:pPr marL="457200" indent="-457200" rtl="1">
              <a:buFontTx/>
              <a:buChar char="-"/>
            </a:pPr>
            <a:r>
              <a:rPr lang="ar-SA" dirty="0" smtClean="0">
                <a:cs typeface="Arial" pitchFamily="34" charset="0"/>
              </a:rPr>
              <a:t>الاتجاهات التكنولوجية للمورد وحداثة النظام</a:t>
            </a:r>
          </a:p>
          <a:p>
            <a:pPr marL="457200" indent="-457200" rtl="1">
              <a:buFontTx/>
              <a:buChar char="-"/>
            </a:pPr>
            <a:r>
              <a:rPr lang="ar-SA" dirty="0" smtClean="0">
                <a:cs typeface="Arial" pitchFamily="34" charset="0"/>
              </a:rPr>
              <a:t>استراتيجيات الترقية والاصدارات للمورد</a:t>
            </a:r>
          </a:p>
          <a:p>
            <a:pPr marL="457200" indent="-457200" rtl="1">
              <a:buFontTx/>
              <a:buChar char="-"/>
            </a:pPr>
            <a:r>
              <a:rPr lang="ar-SA" dirty="0" smtClean="0">
                <a:cs typeface="Arial" pitchFamily="34" charset="0"/>
              </a:rPr>
              <a:t>التزام المورد فيما يخص التغييرات الوظيفية </a:t>
            </a:r>
          </a:p>
          <a:p>
            <a:pPr marL="457200" indent="-457200" rtl="1">
              <a:buFontTx/>
              <a:buChar char="-"/>
            </a:pPr>
            <a:r>
              <a:rPr lang="ar-SA" dirty="0" smtClean="0">
                <a:cs typeface="Arial" pitchFamily="34" charset="0"/>
              </a:rPr>
              <a:t>موارد المورد الخاصة بالتطوير والصيانة</a:t>
            </a: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54</a:t>
            </a:fld>
            <a:endParaRPr lang="en-US" smtClean="0">
              <a:cs typeface="Arial" pitchFamily="34" charset="0"/>
            </a:endParaRPr>
          </a:p>
        </p:txBody>
      </p:sp>
    </p:spTree>
    <p:extLst>
      <p:ext uri="{BB962C8B-B14F-4D97-AF65-F5344CB8AC3E}">
        <p14:creationId xmlns:p14="http://schemas.microsoft.com/office/powerpoint/2010/main" xmlns="" val="169339919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95300" y="274638"/>
            <a:ext cx="8724900" cy="1143000"/>
          </a:xfrm>
        </p:spPr>
        <p:txBody>
          <a:bodyPr/>
          <a:lstStyle/>
          <a:p>
            <a:pPr rtl="1">
              <a:defRPr/>
            </a:pPr>
            <a:r>
              <a:rPr lang="ar-SA" dirty="0" smtClean="0"/>
              <a:t>قائمة مختصرة لموردي نظم  الــ</a:t>
            </a:r>
            <a:r>
              <a:rPr lang="en-US" dirty="0" smtClean="0"/>
              <a:t>ERP</a:t>
            </a:r>
            <a:r>
              <a:rPr lang="ar-SA" dirty="0" smtClean="0"/>
              <a:t> </a:t>
            </a: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marL="457200" indent="-457200" rtl="1">
              <a:buFont typeface="Wingdings" pitchFamily="2" charset="2"/>
              <a:buChar char="ü"/>
            </a:pPr>
            <a:r>
              <a:rPr lang="ar-SA" b="1" dirty="0" smtClean="0">
                <a:cs typeface="Arial" pitchFamily="34" charset="0"/>
              </a:rPr>
              <a:t>ساب </a:t>
            </a:r>
            <a:r>
              <a:rPr lang="en-US" b="1" dirty="0" smtClean="0">
                <a:cs typeface="Arial" pitchFamily="34" charset="0"/>
              </a:rPr>
              <a:t>SAP</a:t>
            </a:r>
            <a:r>
              <a:rPr lang="ar-SA" b="1" dirty="0" smtClean="0">
                <a:cs typeface="Arial" pitchFamily="34" charset="0"/>
              </a:rPr>
              <a:t>  </a:t>
            </a:r>
            <a:r>
              <a:rPr lang="ar-SA" dirty="0" smtClean="0">
                <a:cs typeface="Arial" pitchFamily="34" charset="0"/>
              </a:rPr>
              <a:t>تعتبر الحلول المقدمة مناسبة للقطاع الصناعي تشمل منتجات شركة ساب مجموعة  </a:t>
            </a:r>
            <a:r>
              <a:rPr lang="en-US" dirty="0" err="1" smtClean="0">
                <a:cs typeface="Arial" pitchFamily="34" charset="0"/>
              </a:rPr>
              <a:t>mySAP</a:t>
            </a:r>
            <a:r>
              <a:rPr lang="ar-SA" dirty="0" smtClean="0">
                <a:cs typeface="Arial" pitchFamily="34" charset="0"/>
              </a:rPr>
              <a:t> ، </a:t>
            </a:r>
            <a:r>
              <a:rPr lang="en-US" dirty="0"/>
              <a:t>SAP </a:t>
            </a:r>
            <a:r>
              <a:rPr lang="en-US" dirty="0" err="1" smtClean="0"/>
              <a:t>NetWeaver</a:t>
            </a:r>
            <a:r>
              <a:rPr lang="en-US" dirty="0" smtClean="0"/>
              <a:t> </a:t>
            </a:r>
            <a:r>
              <a:rPr lang="ar-SA" dirty="0" smtClean="0"/>
              <a:t>  والحلول المقدمة للمؤسسات الصغيرة والمتوسطة مثل </a:t>
            </a:r>
            <a:r>
              <a:rPr lang="en-US" dirty="0"/>
              <a:t>SAP </a:t>
            </a:r>
            <a:r>
              <a:rPr lang="ar-SA" dirty="0" smtClean="0"/>
              <a:t>   </a:t>
            </a:r>
            <a:r>
              <a:rPr lang="en-US" dirty="0" smtClean="0"/>
              <a:t>  </a:t>
            </a:r>
            <a:r>
              <a:rPr lang="ar-SA" dirty="0" smtClean="0"/>
              <a:t>      </a:t>
            </a:r>
            <a:r>
              <a:rPr lang="en-US" dirty="0" smtClean="0"/>
              <a:t>   Business </a:t>
            </a:r>
            <a:r>
              <a:rPr lang="en-US" dirty="0"/>
              <a:t>One </a:t>
            </a:r>
            <a:r>
              <a:rPr lang="ar-SA" dirty="0" smtClean="0"/>
              <a:t>و </a:t>
            </a:r>
            <a:r>
              <a:rPr lang="en-US" dirty="0" smtClean="0"/>
              <a:t>    </a:t>
            </a:r>
            <a:r>
              <a:rPr lang="en-US" dirty="0"/>
              <a:t>SAP </a:t>
            </a:r>
            <a:r>
              <a:rPr lang="en-US" dirty="0" smtClean="0"/>
              <a:t>All-in-One</a:t>
            </a:r>
            <a:r>
              <a:rPr lang="ar-SA" dirty="0" smtClean="0"/>
              <a:t>   </a:t>
            </a:r>
          </a:p>
          <a:p>
            <a:pPr marL="457200" indent="-457200" rtl="1">
              <a:buFont typeface="Wingdings" pitchFamily="2" charset="2"/>
              <a:buChar char="ü"/>
            </a:pPr>
            <a:r>
              <a:rPr lang="ar-SA" b="1" dirty="0" smtClean="0">
                <a:cs typeface="Arial" pitchFamily="34" charset="0"/>
              </a:rPr>
              <a:t>أوراكل / </a:t>
            </a:r>
            <a:r>
              <a:rPr lang="ar-SA" b="1" dirty="0" err="1" smtClean="0">
                <a:cs typeface="Arial" pitchFamily="34" charset="0"/>
              </a:rPr>
              <a:t>بيبول</a:t>
            </a:r>
            <a:r>
              <a:rPr lang="ar-SA" b="1" dirty="0" smtClean="0">
                <a:cs typeface="Arial" pitchFamily="34" charset="0"/>
              </a:rPr>
              <a:t> سوفت </a:t>
            </a:r>
            <a:r>
              <a:rPr lang="en-US" b="1" dirty="0" smtClean="0"/>
              <a:t>Oracle/PeopleSoft</a:t>
            </a:r>
            <a:r>
              <a:rPr lang="ar-SA" b="1" dirty="0" smtClean="0"/>
              <a:t>  (حيث تم شراءها في 2004) </a:t>
            </a:r>
            <a:r>
              <a:rPr lang="ar-SA" dirty="0" smtClean="0"/>
              <a:t>تقدم حلول حسب نوع الشركة الصناعية </a:t>
            </a:r>
          </a:p>
          <a:p>
            <a:pPr marL="457200" indent="-457200" rtl="1">
              <a:buFont typeface="Wingdings" pitchFamily="2" charset="2"/>
              <a:buChar char="ü"/>
            </a:pPr>
            <a:r>
              <a:rPr lang="ar-SA" dirty="0" smtClean="0">
                <a:cs typeface="Arial" pitchFamily="34" charset="0"/>
              </a:rPr>
              <a:t>لوسن </a:t>
            </a:r>
            <a:r>
              <a:rPr lang="en-US" b="1" dirty="0"/>
              <a:t>Lawson </a:t>
            </a:r>
            <a:r>
              <a:rPr lang="ar-SA" b="1" dirty="0" smtClean="0"/>
              <a:t>  </a:t>
            </a:r>
            <a:r>
              <a:rPr lang="ar-SA" dirty="0" smtClean="0"/>
              <a:t>تقدم حلول حسب المقاس للشركات الصناعية    </a:t>
            </a:r>
          </a:p>
          <a:p>
            <a:pPr marL="457200" indent="-457200" rtl="1">
              <a:buFont typeface="Wingdings" pitchFamily="2" charset="2"/>
              <a:buChar char="ü"/>
            </a:pPr>
            <a:r>
              <a:rPr lang="en-US" b="1" dirty="0"/>
              <a:t>SSA </a:t>
            </a:r>
            <a:r>
              <a:rPr lang="en-US" b="1" dirty="0" smtClean="0"/>
              <a:t>Global </a:t>
            </a:r>
            <a:r>
              <a:rPr lang="ar-SA" b="1" dirty="0" smtClean="0"/>
              <a:t>   </a:t>
            </a:r>
            <a:r>
              <a:rPr lang="ar-SA" dirty="0" smtClean="0"/>
              <a:t>تزعم تقديم حلول لتحقيق الاهداف الخاصة في وقت قياسي</a:t>
            </a:r>
            <a:endParaRPr lang="ar-SA"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55</a:t>
            </a:fld>
            <a:endParaRPr lang="en-US" smtClean="0">
              <a:cs typeface="Arial" pitchFamily="34" charset="0"/>
            </a:endParaRPr>
          </a:p>
        </p:txBody>
      </p:sp>
    </p:spTree>
    <p:extLst>
      <p:ext uri="{BB962C8B-B14F-4D97-AF65-F5344CB8AC3E}">
        <p14:creationId xmlns:p14="http://schemas.microsoft.com/office/powerpoint/2010/main" xmlns="" val="133106725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95300" y="274638"/>
            <a:ext cx="8724900" cy="1143000"/>
          </a:xfrm>
        </p:spPr>
        <p:txBody>
          <a:bodyPr/>
          <a:lstStyle/>
          <a:p>
            <a:pPr rtl="1">
              <a:defRPr/>
            </a:pPr>
            <a:r>
              <a:rPr lang="ar-SA" dirty="0" smtClean="0"/>
              <a:t>قائمة مختصرة لموردي نظم  الــ</a:t>
            </a:r>
            <a:r>
              <a:rPr lang="en-US" dirty="0" smtClean="0"/>
              <a:t>ERP</a:t>
            </a:r>
            <a:r>
              <a:rPr lang="ar-SA" dirty="0" smtClean="0"/>
              <a:t> </a:t>
            </a: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marL="457200" indent="-457200" rtl="1">
              <a:buFont typeface="Wingdings" pitchFamily="2" charset="2"/>
              <a:buChar char="ü"/>
            </a:pPr>
            <a:r>
              <a:rPr lang="en-US" b="1" dirty="0"/>
              <a:t>Great </a:t>
            </a:r>
            <a:r>
              <a:rPr lang="en-US" b="1" dirty="0" smtClean="0"/>
              <a:t>Plains-</a:t>
            </a:r>
            <a:r>
              <a:rPr lang="ar-SA" b="1" dirty="0" smtClean="0"/>
              <a:t>   </a:t>
            </a:r>
            <a:r>
              <a:rPr lang="ar-SA" dirty="0" smtClean="0"/>
              <a:t>تعتبر جزء من مجموعة الحلول الخاصة بالأعمال لشركة مايكروسوفت حيث يمكن تخصيص حلولها حسب حاجة قطاع الاعمال</a:t>
            </a:r>
          </a:p>
          <a:p>
            <a:pPr marL="457200" indent="-457200" rtl="1">
              <a:buFont typeface="Wingdings" pitchFamily="2" charset="2"/>
              <a:buChar char="ü"/>
            </a:pPr>
            <a:r>
              <a:rPr lang="en-US" b="1" dirty="0" err="1" smtClean="0"/>
              <a:t>Epicor</a:t>
            </a:r>
            <a:r>
              <a:rPr lang="en-US" b="1" dirty="0" smtClean="0"/>
              <a:t>-    </a:t>
            </a:r>
            <a:r>
              <a:rPr lang="ar-SA" b="1" dirty="0" smtClean="0"/>
              <a:t>  </a:t>
            </a:r>
            <a:r>
              <a:rPr lang="ar-SA" dirty="0" smtClean="0"/>
              <a:t>تركز على حلول المؤسسات للشركات المتوسطة</a:t>
            </a:r>
          </a:p>
          <a:p>
            <a:pPr marL="457200" indent="-457200" rtl="1">
              <a:buFont typeface="Wingdings" pitchFamily="2" charset="2"/>
              <a:buChar char="ü"/>
            </a:pPr>
            <a:r>
              <a:rPr lang="en-US" b="1" dirty="0" err="1"/>
              <a:t>Infor</a:t>
            </a:r>
            <a:r>
              <a:rPr lang="en-US" b="1" dirty="0"/>
              <a:t> </a:t>
            </a:r>
            <a:r>
              <a:rPr lang="en-US" b="1" dirty="0" smtClean="0"/>
              <a:t>Visual- </a:t>
            </a:r>
            <a:r>
              <a:rPr lang="ar-SA" b="1" dirty="0" smtClean="0"/>
              <a:t>  </a:t>
            </a:r>
            <a:r>
              <a:rPr lang="ar-SA" dirty="0" smtClean="0"/>
              <a:t>تقدم حلول مرنة ومتكاملة وسهلة الاستخدام  ومستعملة من طرف عدد كبير من الشركات الصناعية </a:t>
            </a:r>
          </a:p>
          <a:p>
            <a:pPr marL="457200" indent="-457200" rtl="1">
              <a:buFont typeface="Wingdings" pitchFamily="2" charset="2"/>
              <a:buChar char="ü"/>
            </a:pPr>
            <a:r>
              <a:rPr lang="en-US" b="1" dirty="0" err="1"/>
              <a:t>Plex</a:t>
            </a:r>
            <a:r>
              <a:rPr lang="en-US" b="1" dirty="0"/>
              <a:t> </a:t>
            </a:r>
            <a:r>
              <a:rPr lang="en-US" b="1" dirty="0" smtClean="0"/>
              <a:t>Online-</a:t>
            </a:r>
            <a:r>
              <a:rPr lang="ar-SA" b="1" dirty="0" smtClean="0"/>
              <a:t> </a:t>
            </a:r>
            <a:r>
              <a:rPr lang="ar-SA" dirty="0" smtClean="0"/>
              <a:t>تقدم مجموعة شاملة من نظم الــ</a:t>
            </a:r>
            <a:r>
              <a:rPr lang="en-US" dirty="0" smtClean="0"/>
              <a:t>ERP</a:t>
            </a:r>
            <a:r>
              <a:rPr lang="ar-SA" dirty="0" smtClean="0"/>
              <a:t>   ونظم تنفيذ التصنيع </a:t>
            </a:r>
            <a:r>
              <a:rPr lang="en-US" dirty="0"/>
              <a:t>manufacturing execution system</a:t>
            </a:r>
            <a:r>
              <a:rPr lang="ar-SA" dirty="0" smtClean="0"/>
              <a:t>   ونظم إدارة سلسلة التموين</a:t>
            </a:r>
            <a:endParaRPr lang="ar-SA"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56</a:t>
            </a:fld>
            <a:endParaRPr lang="en-US" smtClean="0">
              <a:cs typeface="Arial" pitchFamily="34" charset="0"/>
            </a:endParaRPr>
          </a:p>
        </p:txBody>
      </p:sp>
    </p:spTree>
    <p:extLst>
      <p:ext uri="{BB962C8B-B14F-4D97-AF65-F5344CB8AC3E}">
        <p14:creationId xmlns:p14="http://schemas.microsoft.com/office/powerpoint/2010/main" xmlns="" val="233202122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95300" y="274638"/>
            <a:ext cx="8724900" cy="1143000"/>
          </a:xfrm>
        </p:spPr>
        <p:txBody>
          <a:bodyPr/>
          <a:lstStyle/>
          <a:p>
            <a:pPr rtl="1">
              <a:defRPr/>
            </a:pPr>
            <a:r>
              <a:rPr lang="ar-SA" dirty="0" smtClean="0"/>
              <a:t>طلب تقديم العروض   </a:t>
            </a:r>
            <a:r>
              <a:rPr lang="en-US" dirty="0"/>
              <a:t>Request for Bids (RFB)</a:t>
            </a:r>
          </a:p>
        </p:txBody>
      </p:sp>
      <p:sp>
        <p:nvSpPr>
          <p:cNvPr id="9" name="Text Placeholder 5"/>
          <p:cNvSpPr>
            <a:spLocks noGrp="1"/>
          </p:cNvSpPr>
          <p:nvPr>
            <p:ph idx="1"/>
          </p:nvPr>
        </p:nvSpPr>
        <p:spPr>
          <a:xfrm>
            <a:off x="152400" y="1371600"/>
            <a:ext cx="9525000" cy="4648200"/>
          </a:xfrm>
        </p:spPr>
        <p:txBody>
          <a:bodyPr>
            <a:normAutofit/>
          </a:bodyPr>
          <a:lstStyle/>
          <a:p>
            <a:pPr marL="457200" indent="-457200" rtl="1">
              <a:buFont typeface="Wingdings" pitchFamily="2" charset="2"/>
              <a:buChar char="ü"/>
            </a:pPr>
            <a:r>
              <a:rPr lang="ar-SA" dirty="0" smtClean="0">
                <a:cs typeface="Arial" pitchFamily="34" charset="0"/>
              </a:rPr>
              <a:t>يعتبر مكلفا ويحتاج الى وقت كبير للمنظمة    و المورد  ولكن يمكنه ان يوفر مبالغ معتبرة  عندما يكون صحيحا</a:t>
            </a:r>
          </a:p>
          <a:p>
            <a:pPr marL="457200" indent="-457200" rtl="1">
              <a:buFont typeface="Wingdings" pitchFamily="2" charset="2"/>
              <a:buChar char="ü"/>
            </a:pPr>
            <a:r>
              <a:rPr lang="ar-SA" dirty="0" smtClean="0">
                <a:cs typeface="Arial" pitchFamily="34" charset="0"/>
              </a:rPr>
              <a:t>يجب على طلب تقديم العروض ان يشمل:</a:t>
            </a:r>
          </a:p>
          <a:p>
            <a:pPr marL="457200" indent="-457200" rtl="1">
              <a:buFontTx/>
              <a:buChar char="-"/>
            </a:pPr>
            <a:r>
              <a:rPr lang="ar-SA" dirty="0" smtClean="0">
                <a:cs typeface="Arial" pitchFamily="34" charset="0"/>
              </a:rPr>
              <a:t>نوع نظام الـ</a:t>
            </a:r>
            <a:r>
              <a:rPr lang="en-US" dirty="0" smtClean="0">
                <a:cs typeface="Arial" pitchFamily="34" charset="0"/>
              </a:rPr>
              <a:t>ERP</a:t>
            </a:r>
            <a:r>
              <a:rPr lang="ar-SA" dirty="0" smtClean="0">
                <a:cs typeface="Arial" pitchFamily="34" charset="0"/>
              </a:rPr>
              <a:t> الذي تريده المنظمة </a:t>
            </a:r>
          </a:p>
          <a:p>
            <a:pPr marL="457200" indent="-457200" rtl="1">
              <a:buFontTx/>
              <a:buChar char="-"/>
            </a:pPr>
            <a:r>
              <a:rPr lang="ar-SA" dirty="0" smtClean="0">
                <a:cs typeface="Arial" pitchFamily="34" charset="0"/>
              </a:rPr>
              <a:t>البنية التحتية من المعدات والبرمجيات</a:t>
            </a:r>
          </a:p>
          <a:p>
            <a:pPr marL="457200" indent="-457200" rtl="1">
              <a:buFontTx/>
              <a:buChar char="-"/>
            </a:pPr>
            <a:r>
              <a:rPr lang="ar-SA" dirty="0" smtClean="0">
                <a:cs typeface="Arial" pitchFamily="34" charset="0"/>
              </a:rPr>
              <a:t>متطلبات التدريب </a:t>
            </a:r>
          </a:p>
          <a:p>
            <a:pPr marL="457200" indent="-457200" rtl="1">
              <a:buFontTx/>
              <a:buChar char="-"/>
            </a:pPr>
            <a:r>
              <a:rPr lang="ar-SA" dirty="0" smtClean="0">
                <a:cs typeface="Arial" pitchFamily="34" charset="0"/>
              </a:rPr>
              <a:t>أي قضايا خاصة في العقد المبرم مع المورد</a:t>
            </a: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57</a:t>
            </a:fld>
            <a:endParaRPr lang="en-US" smtClean="0">
              <a:cs typeface="Arial" pitchFamily="34" charset="0"/>
            </a:endParaRPr>
          </a:p>
        </p:txBody>
      </p:sp>
    </p:spTree>
    <p:extLst>
      <p:ext uri="{BB962C8B-B14F-4D97-AF65-F5344CB8AC3E}">
        <p14:creationId xmlns:p14="http://schemas.microsoft.com/office/powerpoint/2010/main" xmlns="" val="1732639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a:t>تشغيل النظم ومرحلة ما بعد التنفيذ</a:t>
            </a:r>
            <a:br>
              <a:rPr lang="ar-SA" dirty="0"/>
            </a:br>
            <a:r>
              <a:rPr lang="ar-SA" dirty="0"/>
              <a:t> </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t>في عملية تقييم الجاهزية الخاصة بالقيام بنظام الــ</a:t>
            </a:r>
            <a:r>
              <a:rPr lang="en-US" dirty="0" smtClean="0"/>
              <a:t>ERP</a:t>
            </a:r>
            <a:r>
              <a:rPr lang="ar-SA" dirty="0" smtClean="0"/>
              <a:t> </a:t>
            </a:r>
            <a:r>
              <a:rPr lang="en-US" dirty="0"/>
              <a:t>readiness for </a:t>
            </a:r>
            <a:r>
              <a:rPr lang="en-US" dirty="0" smtClean="0"/>
              <a:t>Go–live </a:t>
            </a:r>
            <a:r>
              <a:rPr lang="ar-SA" dirty="0" smtClean="0"/>
              <a:t>   يجب إكمال كل المهام  والنشاطات التي تم تخطيطها  مما يسمح لإدارة المشروع بالتركيز ومعالجة أي قضية يمكن أن تكون سببا في تأخير القيام بالنظام </a:t>
            </a:r>
          </a:p>
          <a:p>
            <a:pPr rtl="1">
              <a:buFont typeface="Wingdings" pitchFamily="2" charset="2"/>
              <a:buChar char="ü"/>
            </a:pPr>
            <a:r>
              <a:rPr lang="ar-SA" dirty="0" smtClean="0"/>
              <a:t>يجب إشراك أكبر عدد ممكن من فرق المشروع  بالإضافة الى المستخدمين النهائيين  والمدراء في  عملية تقييم الجاهزية </a:t>
            </a:r>
          </a:p>
          <a:p>
            <a:pPr rtl="1">
              <a:buFont typeface="Wingdings" pitchFamily="2" charset="2"/>
              <a:buChar char="ü"/>
            </a:pPr>
            <a:r>
              <a:rPr lang="ar-SA" dirty="0" smtClean="0"/>
              <a:t>يكمن معظم نجاح تنفيذ نظم الــ</a:t>
            </a:r>
            <a:r>
              <a:rPr lang="en-US" dirty="0" smtClean="0"/>
              <a:t>ERP</a:t>
            </a:r>
            <a:r>
              <a:rPr lang="ar-SA" dirty="0" smtClean="0"/>
              <a:t> في استقرار النظام  والدعم في فترة ما بعد الانتاج</a:t>
            </a:r>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58</a:t>
            </a:fld>
            <a:endParaRPr lang="en-US" smtClean="0">
              <a:cs typeface="Arial" pitchFamily="34" charset="0"/>
            </a:endParaRPr>
          </a:p>
        </p:txBody>
      </p:sp>
    </p:spTree>
    <p:extLst>
      <p:ext uri="{BB962C8B-B14F-4D97-AF65-F5344CB8AC3E}">
        <p14:creationId xmlns:p14="http://schemas.microsoft.com/office/powerpoint/2010/main" xmlns="" val="142673608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rtl="1">
              <a:defRPr/>
            </a:pPr>
            <a:r>
              <a:rPr lang="ar-SA" dirty="0" smtClean="0"/>
              <a:t>تقييم جاهزية القيام بالنظام    </a:t>
            </a:r>
            <a:r>
              <a:rPr lang="en-US" dirty="0"/>
              <a:t>Go-Live Readiness</a:t>
            </a:r>
          </a:p>
        </p:txBody>
      </p:sp>
      <p:sp>
        <p:nvSpPr>
          <p:cNvPr id="9" name="Text Placeholder 5"/>
          <p:cNvSpPr>
            <a:spLocks noGrp="1"/>
          </p:cNvSpPr>
          <p:nvPr>
            <p:ph idx="1"/>
          </p:nvPr>
        </p:nvSpPr>
        <p:spPr>
          <a:xfrm>
            <a:off x="152400" y="1371600"/>
            <a:ext cx="9525000" cy="4648200"/>
          </a:xfrm>
        </p:spPr>
        <p:txBody>
          <a:bodyPr>
            <a:normAutofit lnSpcReduction="10000"/>
          </a:bodyPr>
          <a:lstStyle/>
          <a:p>
            <a:pPr rtl="1">
              <a:buFont typeface="Wingdings" pitchFamily="2" charset="2"/>
              <a:buChar char="ü"/>
            </a:pPr>
            <a:r>
              <a:rPr lang="ar-SA" dirty="0" smtClean="0"/>
              <a:t>يجب وضع محطة (نقطة تفتيش) </a:t>
            </a:r>
            <a:r>
              <a:rPr lang="en-US" dirty="0" smtClean="0"/>
              <a:t>Checkpoint</a:t>
            </a:r>
            <a:r>
              <a:rPr lang="ar-SA" dirty="0" smtClean="0"/>
              <a:t> للتأكد من جاهزية القيام بالنظام </a:t>
            </a:r>
            <a:r>
              <a:rPr lang="en-US" dirty="0" smtClean="0"/>
              <a:t>  Readiness </a:t>
            </a:r>
            <a:r>
              <a:rPr lang="ar-SA" dirty="0" smtClean="0"/>
              <a:t>مما يسمح بالتأكد من أن كل الخطوات قد تم تخطيها </a:t>
            </a:r>
          </a:p>
          <a:p>
            <a:pPr rtl="1">
              <a:buFont typeface="Wingdings" pitchFamily="2" charset="2"/>
              <a:buChar char="ü"/>
            </a:pPr>
            <a:r>
              <a:rPr lang="ar-SA" dirty="0" smtClean="0"/>
              <a:t>يحب تقييم كل من البنية التحتية، التطوير، تهيئة النظام </a:t>
            </a:r>
            <a:r>
              <a:rPr lang="en-US" dirty="0" smtClean="0"/>
              <a:t>configuration</a:t>
            </a:r>
            <a:r>
              <a:rPr lang="ar-SA" dirty="0" smtClean="0"/>
              <a:t> ، التحويل، الاختبار، المواصلات، اصدار التقارير والمستخدمين في عملية تقييم جاهزية القيام بالنظام </a:t>
            </a:r>
          </a:p>
          <a:p>
            <a:pPr rtl="1">
              <a:buFont typeface="Wingdings" pitchFamily="2" charset="2"/>
              <a:buChar char="ü"/>
            </a:pPr>
            <a:r>
              <a:rPr lang="ar-SA" dirty="0" smtClean="0"/>
              <a:t>يجب توثيق مراجعة الجاهزية وتبليغها لفرق المشروع والشركة</a:t>
            </a:r>
          </a:p>
          <a:p>
            <a:pPr rtl="1">
              <a:buFont typeface="Wingdings" pitchFamily="2" charset="2"/>
              <a:buChar char="ü"/>
            </a:pPr>
            <a:r>
              <a:rPr lang="ar-SA" dirty="0" smtClean="0"/>
              <a:t>يجب توفير تقرير شامل ومفصل  يحتوي على ملخص تنفيذي خاص بالإدارة العليا</a:t>
            </a:r>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59</a:t>
            </a:fld>
            <a:endParaRPr lang="en-US" smtClean="0">
              <a:cs typeface="Arial" pitchFamily="34" charset="0"/>
            </a:endParaRPr>
          </a:p>
        </p:txBody>
      </p:sp>
    </p:spTree>
    <p:extLst>
      <p:ext uri="{BB962C8B-B14F-4D97-AF65-F5344CB8AC3E}">
        <p14:creationId xmlns:p14="http://schemas.microsoft.com/office/powerpoint/2010/main" xmlns="" val="7153429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76200"/>
            <a:ext cx="9906000" cy="1143000"/>
          </a:xfrm>
        </p:spPr>
        <p:txBody>
          <a:bodyPr/>
          <a:lstStyle/>
          <a:p>
            <a:r>
              <a:rPr lang="ar-SA" dirty="0" smtClean="0">
                <a:latin typeface="Calibri" pitchFamily="34" charset="0"/>
                <a:cs typeface="Arabic Transparent" pitchFamily="2" charset="-78"/>
              </a:rPr>
              <a:t>ن</a:t>
            </a:r>
            <a:r>
              <a:rPr lang="ar-DZ" dirty="0" smtClean="0">
                <a:latin typeface="Calibri" pitchFamily="34" charset="0"/>
                <a:cs typeface="Arabic Transparent" pitchFamily="2" charset="-78"/>
              </a:rPr>
              <a:t>ظم </a:t>
            </a:r>
            <a:r>
              <a:rPr lang="ar-SA" dirty="0">
                <a:latin typeface="Calibri" pitchFamily="34" charset="0"/>
                <a:cs typeface="Arabic Transparent" pitchFamily="2" charset="-78"/>
              </a:rPr>
              <a:t>التخطيط  الشامل لموارد </a:t>
            </a:r>
            <a:r>
              <a:rPr lang="ar-SA" dirty="0" smtClean="0">
                <a:latin typeface="Calibri" pitchFamily="34" charset="0"/>
                <a:cs typeface="Arabic Transparent" pitchFamily="2" charset="-78"/>
              </a:rPr>
              <a:t>المؤسسات</a:t>
            </a:r>
            <a:br>
              <a:rPr lang="ar-SA" dirty="0" smtClean="0">
                <a:latin typeface="Calibri" pitchFamily="34" charset="0"/>
                <a:cs typeface="Arabic Transparent" pitchFamily="2" charset="-78"/>
              </a:rPr>
            </a:br>
            <a:r>
              <a:rPr lang="en-US" dirty="0" smtClean="0">
                <a:latin typeface="Calibri" pitchFamily="34" charset="0"/>
                <a:cs typeface="Arabic Transparent" pitchFamily="2" charset="-78"/>
              </a:rPr>
              <a:t>  </a:t>
            </a:r>
            <a:r>
              <a:rPr lang="fr-FR" dirty="0">
                <a:latin typeface="Calibri" pitchFamily="34" charset="0"/>
                <a:cs typeface="Arabic Transparent" pitchFamily="2" charset="-78"/>
              </a:rPr>
              <a:t>Enterprise Resource Planning </a:t>
            </a:r>
            <a:r>
              <a:rPr lang="fr-FR" dirty="0" err="1">
                <a:latin typeface="Calibri" pitchFamily="34" charset="0"/>
                <a:cs typeface="Arabic Transparent" pitchFamily="2" charset="-78"/>
              </a:rPr>
              <a:t>Systems</a:t>
            </a:r>
            <a:r>
              <a:rPr lang="en-US" dirty="0">
                <a:cs typeface="Arial" pitchFamily="34" charset="0"/>
              </a:rPr>
              <a:t> </a:t>
            </a:r>
          </a:p>
        </p:txBody>
      </p:sp>
      <p:sp>
        <p:nvSpPr>
          <p:cNvPr id="10" name="عنصر نائب للمحتوى 9"/>
          <p:cNvSpPr>
            <a:spLocks noGrp="1"/>
          </p:cNvSpPr>
          <p:nvPr>
            <p:ph idx="1"/>
          </p:nvPr>
        </p:nvSpPr>
        <p:spPr>
          <a:xfrm>
            <a:off x="533400" y="1447800"/>
            <a:ext cx="9372600" cy="4876800"/>
          </a:xfrm>
        </p:spPr>
        <p:txBody>
          <a:bodyPr/>
          <a:lstStyle/>
          <a:p>
            <a:pPr>
              <a:buFont typeface="Wingdings" pitchFamily="2" charset="2"/>
              <a:buChar char="ü"/>
            </a:pPr>
            <a:endParaRPr lang="en-US" sz="2800" dirty="0">
              <a:cs typeface="Arial" pitchFamily="34" charset="0"/>
            </a:endParaRPr>
          </a:p>
          <a:p>
            <a:pPr>
              <a:buFont typeface="Wingdings" pitchFamily="2" charset="2"/>
              <a:buChar char="ü"/>
            </a:pPr>
            <a:endParaRPr lang="ar-SA" sz="2800" dirty="0" smtClean="0">
              <a:cs typeface="Arabic Transparent" pitchFamily="2" charset="-78"/>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6</a:t>
            </a:fld>
            <a:endParaRPr lang="en-US" smtClean="0">
              <a:cs typeface="Arial" pitchFamily="34" charset="0"/>
            </a:endParaRPr>
          </a:p>
        </p:txBody>
      </p:sp>
      <p:graphicFrame>
        <p:nvGraphicFramePr>
          <p:cNvPr id="2" name="Object 1"/>
          <p:cNvGraphicFramePr>
            <a:graphicFrameLocks noGrp="1" noChangeAspect="1"/>
          </p:cNvGraphicFramePr>
          <p:nvPr>
            <p:extLst>
              <p:ext uri="{D42A27DB-BD31-4B8C-83A1-F6EECF244321}">
                <p14:modId xmlns:p14="http://schemas.microsoft.com/office/powerpoint/2010/main" xmlns="" val="3664872387"/>
              </p:ext>
            </p:extLst>
          </p:nvPr>
        </p:nvGraphicFramePr>
        <p:xfrm>
          <a:off x="609600" y="1676400"/>
          <a:ext cx="4394200" cy="3122378"/>
        </p:xfrm>
        <a:graphic>
          <a:graphicData uri="http://schemas.openxmlformats.org/presentationml/2006/ole">
            <p:oleObj spid="_x0000_s12304" name="Photo Editor Photo" r:id="rId4" imgW="5646909" imgH="6088908" progId="">
              <p:embed/>
            </p:oleObj>
          </a:graphicData>
        </a:graphic>
      </p:graphicFrame>
      <p:sp>
        <p:nvSpPr>
          <p:cNvPr id="3" name="Rectangle 2"/>
          <p:cNvSpPr/>
          <p:nvPr/>
        </p:nvSpPr>
        <p:spPr>
          <a:xfrm>
            <a:off x="5791200" y="1752600"/>
            <a:ext cx="3962400" cy="3416320"/>
          </a:xfrm>
          <a:prstGeom prst="rect">
            <a:avLst/>
          </a:prstGeom>
        </p:spPr>
        <p:txBody>
          <a:bodyPr wrap="square">
            <a:spAutoFit/>
          </a:bodyPr>
          <a:lstStyle/>
          <a:p>
            <a:r>
              <a:rPr lang="ar-SA" dirty="0">
                <a:cs typeface="Arabic Transparent" pitchFamily="2" charset="-78"/>
              </a:rPr>
              <a:t>تعتبر نظم التخطيط الشامل بديلا لمجموعة  أو تشكيلة النظم الموجودة داخل المنظمات والمستقلة عن بعضها البعض مثل النظم المحاسبية ونظام إدارة الموارد البشرية ونظم تخطيط الموارد ونظم معالجة المعاملات </a:t>
            </a:r>
            <a:r>
              <a:rPr lang="ar-SA" dirty="0" smtClean="0">
                <a:cs typeface="Arabic Transparent" pitchFamily="2" charset="-78"/>
              </a:rPr>
              <a:t>إلخ</a:t>
            </a:r>
            <a:endParaRPr lang="ar-SA" dirty="0">
              <a:cs typeface="Arabic Transparent" pitchFamily="2" charset="-78"/>
            </a:endParaRPr>
          </a:p>
          <a:p>
            <a:r>
              <a:rPr lang="ar-SA" dirty="0">
                <a:cs typeface="Arabic Transparent" pitchFamily="2" charset="-78"/>
              </a:rPr>
              <a:t>تشكل نظم التخطيط الشامل حلا لمشكل تكامل المعلومات من مختلف المصادر كما توفر المعلومات في الوقت </a:t>
            </a:r>
            <a:r>
              <a:rPr lang="ar-SA" dirty="0" smtClean="0">
                <a:cs typeface="Arabic Transparent" pitchFamily="2" charset="-78"/>
              </a:rPr>
              <a:t>الحقيقي</a:t>
            </a:r>
            <a:endParaRPr lang="en-US" sz="1600" dirty="0"/>
          </a:p>
          <a:p>
            <a:r>
              <a:rPr lang="ar-SA" dirty="0">
                <a:cs typeface="Arabic Transparent" pitchFamily="2" charset="-78"/>
              </a:rPr>
              <a:t>تحتوي برمجيات نظم التخطيط الشامل المتكاملة على مئات العمليات (اجراءات العمل) التي تمت برمجتها في النظام والتي تتفق مع الإجراءات المتبعة حاليا في المنظمة او يمكن أن تختلف تماما معها </a:t>
            </a:r>
            <a:endParaRPr lang="ar-SA" dirty="0" smtClean="0">
              <a:cs typeface="Arabic Transparent" pitchFamily="2" charset="-78"/>
            </a:endParaRPr>
          </a:p>
        </p:txBody>
      </p:sp>
      <p:sp>
        <p:nvSpPr>
          <p:cNvPr id="4" name="TextBox 3"/>
          <p:cNvSpPr txBox="1"/>
          <p:nvPr/>
        </p:nvSpPr>
        <p:spPr>
          <a:xfrm>
            <a:off x="1028701" y="5029200"/>
            <a:ext cx="8724899" cy="1200329"/>
          </a:xfrm>
          <a:prstGeom prst="rect">
            <a:avLst/>
          </a:prstGeom>
          <a:noFill/>
        </p:spPr>
        <p:txBody>
          <a:bodyPr wrap="square" rtlCol="0">
            <a:spAutoFit/>
          </a:bodyPr>
          <a:lstStyle/>
          <a:p>
            <a:pPr>
              <a:buFont typeface="Wingdings" pitchFamily="2" charset="2"/>
              <a:buChar char="ü"/>
            </a:pPr>
            <a:r>
              <a:rPr lang="ar-SA" dirty="0">
                <a:cs typeface="Arabic Transparent" pitchFamily="2" charset="-78"/>
              </a:rPr>
              <a:t>عند تنفيذ نظم التخطيط الشامل المتكاملة لموارد المؤسسات هناك خياران أمام المنظمة :</a:t>
            </a:r>
          </a:p>
          <a:p>
            <a:pPr marL="514350" indent="-514350">
              <a:buFont typeface="+mj-lt"/>
              <a:buAutoNum type="arabicPeriod"/>
            </a:pPr>
            <a:r>
              <a:rPr lang="ar-SA" dirty="0"/>
              <a:t>تغيير اجراءات العمل أو العمليات لكي تتطابق مع وظائف النظام</a:t>
            </a:r>
          </a:p>
          <a:p>
            <a:pPr marL="514350" indent="-514350">
              <a:buFont typeface="+mj-lt"/>
              <a:buAutoNum type="arabicPeriod"/>
            </a:pPr>
            <a:r>
              <a:rPr lang="ar-SA" dirty="0" smtClean="0"/>
              <a:t>     اجراء </a:t>
            </a:r>
            <a:r>
              <a:rPr lang="ar-SA" dirty="0"/>
              <a:t>تغييرات على النظام  ( تخصيص  </a:t>
            </a:r>
            <a:r>
              <a:rPr lang="en-US" dirty="0"/>
              <a:t>Customization</a:t>
            </a:r>
            <a:r>
              <a:rPr lang="ar-SA" dirty="0"/>
              <a:t> ) لكي يتطابق مع إجراءات العمل (العمليات) </a:t>
            </a:r>
            <a:r>
              <a:rPr lang="ar-SA" dirty="0" smtClean="0"/>
              <a:t>               </a:t>
            </a:r>
          </a:p>
          <a:p>
            <a:pPr marL="514350" indent="-514350">
              <a:buFont typeface="+mj-lt"/>
              <a:buAutoNum type="arabicPeriod"/>
            </a:pPr>
            <a:r>
              <a:rPr lang="ar-SA" dirty="0"/>
              <a:t> </a:t>
            </a:r>
            <a:r>
              <a:rPr lang="ar-SA" dirty="0" smtClean="0"/>
              <a:t>                             المطبقة </a:t>
            </a:r>
            <a:r>
              <a:rPr lang="ar-SA" dirty="0"/>
              <a:t>في المنظمة</a:t>
            </a:r>
          </a:p>
        </p:txBody>
      </p:sp>
    </p:spTree>
    <p:extLst>
      <p:ext uri="{BB962C8B-B14F-4D97-AF65-F5344CB8AC3E}">
        <p14:creationId xmlns:p14="http://schemas.microsoft.com/office/powerpoint/2010/main" xmlns="" val="643321484"/>
      </p:ext>
    </p:extLst>
  </p:cSld>
  <p:clrMapOvr>
    <a:masterClrMapping/>
  </p:clrMapOvr>
  <p:transition>
    <p:dissolv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rtl="1">
              <a:defRPr/>
            </a:pPr>
            <a:r>
              <a:rPr lang="ar-SA" dirty="0" smtClean="0"/>
              <a:t>التدريب على نظم الــ</a:t>
            </a:r>
            <a:r>
              <a:rPr lang="en-US" dirty="0" smtClean="0"/>
              <a:t>ERP</a:t>
            </a:r>
            <a:r>
              <a:rPr lang="ar-SA" dirty="0" smtClean="0"/>
              <a:t>   </a:t>
            </a:r>
            <a:r>
              <a:rPr lang="en-US" dirty="0"/>
              <a:t>ERP Training</a:t>
            </a:r>
          </a:p>
        </p:txBody>
      </p:sp>
      <p:sp>
        <p:nvSpPr>
          <p:cNvPr id="9" name="Text Placeholder 5"/>
          <p:cNvSpPr>
            <a:spLocks noGrp="1"/>
          </p:cNvSpPr>
          <p:nvPr>
            <p:ph idx="1"/>
          </p:nvPr>
        </p:nvSpPr>
        <p:spPr>
          <a:xfrm>
            <a:off x="152400" y="1371600"/>
            <a:ext cx="9525000" cy="4648200"/>
          </a:xfrm>
        </p:spPr>
        <p:txBody>
          <a:bodyPr>
            <a:normAutofit lnSpcReduction="10000"/>
          </a:bodyPr>
          <a:lstStyle/>
          <a:p>
            <a:pPr rtl="1">
              <a:buFont typeface="Wingdings" pitchFamily="2" charset="2"/>
              <a:buChar char="ü"/>
            </a:pPr>
            <a:r>
              <a:rPr lang="ar-SA" dirty="0" smtClean="0"/>
              <a:t>يجب توفير التدريب لكل موظف يستخدم النظام  وذلك باستعمال بيانات حقيقية وأمثلة متنوعة</a:t>
            </a:r>
          </a:p>
          <a:p>
            <a:pPr rtl="1">
              <a:buFont typeface="Wingdings" pitchFamily="2" charset="2"/>
              <a:buChar char="ü"/>
            </a:pPr>
            <a:r>
              <a:rPr lang="ar-SA" dirty="0" smtClean="0"/>
              <a:t>التدريب الجيد يتضمن حوالي 90% مما يتم التعرض اليه عند استعمال النظام في الواقع </a:t>
            </a:r>
          </a:p>
          <a:p>
            <a:pPr rtl="1">
              <a:buFont typeface="Wingdings" pitchFamily="2" charset="2"/>
              <a:buChar char="ü"/>
            </a:pPr>
            <a:r>
              <a:rPr lang="ar-SA" dirty="0" smtClean="0"/>
              <a:t>يمكن لطاقم التدريب ان يشمل مدربين يعملون لحساب المورد  ومدربين من شركات الطرف الثالث الذين يتمتعون بتجربة معتبرة في نظام الــ</a:t>
            </a:r>
            <a:r>
              <a:rPr lang="en-US" dirty="0" smtClean="0"/>
              <a:t>ERP</a:t>
            </a:r>
            <a:r>
              <a:rPr lang="ar-SA" dirty="0" smtClean="0"/>
              <a:t> </a:t>
            </a:r>
          </a:p>
          <a:p>
            <a:pPr rtl="1">
              <a:buFont typeface="Wingdings" pitchFamily="2" charset="2"/>
              <a:buChar char="ü"/>
            </a:pPr>
            <a:r>
              <a:rPr lang="ar-SA" dirty="0" smtClean="0"/>
              <a:t>يجب رصد حاجات التدريب مبكرا لكي يتم تمويلها من طرف الادارة العليا للمنظمة</a:t>
            </a:r>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60</a:t>
            </a:fld>
            <a:endParaRPr lang="en-US" smtClean="0">
              <a:cs typeface="Arial" pitchFamily="34" charset="0"/>
            </a:endParaRPr>
          </a:p>
        </p:txBody>
      </p:sp>
    </p:spTree>
    <p:extLst>
      <p:ext uri="{BB962C8B-B14F-4D97-AF65-F5344CB8AC3E}">
        <p14:creationId xmlns:p14="http://schemas.microsoft.com/office/powerpoint/2010/main" xmlns="" val="344483366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rtl="1">
              <a:defRPr/>
            </a:pPr>
            <a:r>
              <a:rPr lang="ar-SA" dirty="0" smtClean="0"/>
              <a:t> عملية استقرار نظم الــ</a:t>
            </a:r>
            <a:r>
              <a:rPr lang="en-US" dirty="0" smtClean="0"/>
              <a:t>ERP</a:t>
            </a:r>
            <a:r>
              <a:rPr lang="ar-SA" dirty="0" smtClean="0"/>
              <a:t>   </a:t>
            </a:r>
            <a:r>
              <a:rPr lang="en-US" dirty="0"/>
              <a:t>Stabilization</a:t>
            </a:r>
          </a:p>
        </p:txBody>
      </p:sp>
      <p:sp>
        <p:nvSpPr>
          <p:cNvPr id="9" name="Text Placeholder 5"/>
          <p:cNvSpPr>
            <a:spLocks noGrp="1"/>
          </p:cNvSpPr>
          <p:nvPr>
            <p:ph idx="1"/>
          </p:nvPr>
        </p:nvSpPr>
        <p:spPr>
          <a:xfrm>
            <a:off x="152400" y="1371600"/>
            <a:ext cx="9525000" cy="4648200"/>
          </a:xfrm>
        </p:spPr>
        <p:txBody>
          <a:bodyPr>
            <a:normAutofit fontScale="92500"/>
          </a:bodyPr>
          <a:lstStyle/>
          <a:p>
            <a:pPr rtl="1">
              <a:buFont typeface="Wingdings" pitchFamily="2" charset="2"/>
              <a:buChar char="ü"/>
            </a:pPr>
            <a:r>
              <a:rPr lang="ar-SA" dirty="0" smtClean="0"/>
              <a:t>تبدأ عملية استقرار (توطيد) النظام  عندما تكون البرمجيات في مرحلة الانتاج واكتمال عملية التدريب بالإضافة الى اكتمال تحويل البيانات الضرورية والاساسية </a:t>
            </a:r>
          </a:p>
          <a:p>
            <a:pPr rtl="1">
              <a:buFont typeface="Wingdings" pitchFamily="2" charset="2"/>
              <a:buChar char="ü"/>
            </a:pPr>
            <a:r>
              <a:rPr lang="ar-SA" dirty="0" smtClean="0"/>
              <a:t>بعد القيام بالنظام </a:t>
            </a:r>
            <a:r>
              <a:rPr lang="en-US" dirty="0" smtClean="0"/>
              <a:t>GO-Live </a:t>
            </a:r>
            <a:r>
              <a:rPr lang="ar-SA" dirty="0" smtClean="0"/>
              <a:t> تحتاج المنظمة من 60 الى 90 يوم لاستقرار النظام </a:t>
            </a:r>
          </a:p>
          <a:p>
            <a:pPr rtl="1">
              <a:buFont typeface="Wingdings" pitchFamily="2" charset="2"/>
              <a:buChar char="ü"/>
            </a:pPr>
            <a:r>
              <a:rPr lang="ar-SA" dirty="0" smtClean="0"/>
              <a:t>يجب على موظفي تقنية المعلومات مراقبة البنية التحتية فيما يخص تجاوب النظام </a:t>
            </a:r>
            <a:r>
              <a:rPr lang="en-US" dirty="0" smtClean="0"/>
              <a:t>Response Times </a:t>
            </a:r>
            <a:r>
              <a:rPr lang="ar-SA" dirty="0" smtClean="0"/>
              <a:t>  كما يجب أخذ نسخ احتياطية </a:t>
            </a:r>
            <a:r>
              <a:rPr lang="en-US" dirty="0" smtClean="0"/>
              <a:t>backups</a:t>
            </a:r>
            <a:r>
              <a:rPr lang="ar-SA" dirty="0" smtClean="0"/>
              <a:t> </a:t>
            </a:r>
          </a:p>
          <a:p>
            <a:pPr rtl="1">
              <a:buFont typeface="Wingdings" pitchFamily="2" charset="2"/>
              <a:buChar char="ü"/>
            </a:pPr>
            <a:r>
              <a:rPr lang="ar-SA" dirty="0" smtClean="0"/>
              <a:t>يجب على الخبراء ان يكونوا على أهبة الاستعداد لمساعدة الموظفين من أقسامهم في استعمال النظام على الوجه الصحيح</a:t>
            </a:r>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61</a:t>
            </a:fld>
            <a:endParaRPr lang="en-US" smtClean="0">
              <a:cs typeface="Arial" pitchFamily="34" charset="0"/>
            </a:endParaRPr>
          </a:p>
        </p:txBody>
      </p:sp>
    </p:spTree>
    <p:extLst>
      <p:ext uri="{BB962C8B-B14F-4D97-AF65-F5344CB8AC3E}">
        <p14:creationId xmlns:p14="http://schemas.microsoft.com/office/powerpoint/2010/main" xmlns="" val="6089310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95300" y="0"/>
            <a:ext cx="8915400" cy="1143000"/>
          </a:xfrm>
        </p:spPr>
        <p:txBody>
          <a:bodyPr/>
          <a:lstStyle/>
          <a:p>
            <a:pPr rtl="1">
              <a:defRPr/>
            </a:pPr>
            <a:r>
              <a:rPr lang="ar-SA" dirty="0" smtClean="0"/>
              <a:t> بعض القضايا التي تظهر خلال عملية استقرار نظم الــ</a:t>
            </a:r>
            <a:r>
              <a:rPr lang="en-US" dirty="0" smtClean="0"/>
              <a:t>ERP</a:t>
            </a:r>
            <a:r>
              <a:rPr lang="ar-SA" dirty="0" smtClean="0"/>
              <a:t>   </a:t>
            </a:r>
            <a:r>
              <a:rPr lang="en-US" sz="3200" dirty="0"/>
              <a:t>Issues Arising During Stabilization</a:t>
            </a:r>
            <a:endParaRPr lang="en-US" dirty="0"/>
          </a:p>
        </p:txBody>
      </p:sp>
      <p:sp>
        <p:nvSpPr>
          <p:cNvPr id="9" name="Text Placeholder 5"/>
          <p:cNvSpPr>
            <a:spLocks noGrp="1"/>
          </p:cNvSpPr>
          <p:nvPr>
            <p:ph idx="1"/>
          </p:nvPr>
        </p:nvSpPr>
        <p:spPr>
          <a:xfrm>
            <a:off x="457200" y="1219200"/>
            <a:ext cx="9525000" cy="4648200"/>
          </a:xfrm>
        </p:spPr>
        <p:txBody>
          <a:bodyPr>
            <a:normAutofit fontScale="92500" lnSpcReduction="10000"/>
          </a:bodyPr>
          <a:lstStyle/>
          <a:p>
            <a:pPr rtl="1">
              <a:buFont typeface="Wingdings" pitchFamily="2" charset="2"/>
              <a:buChar char="ü"/>
            </a:pPr>
            <a:r>
              <a:rPr lang="ar-SA" dirty="0" smtClean="0"/>
              <a:t>يزيد التخصيص   </a:t>
            </a:r>
            <a:r>
              <a:rPr lang="en-US" dirty="0" smtClean="0"/>
              <a:t>Customization </a:t>
            </a:r>
            <a:r>
              <a:rPr lang="ar-SA" dirty="0" smtClean="0"/>
              <a:t> من تعقيد النظام عندما لا يتم توثيقه ونشره بشكل جيد</a:t>
            </a:r>
          </a:p>
          <a:p>
            <a:pPr rtl="1">
              <a:buFont typeface="Wingdings" pitchFamily="2" charset="2"/>
              <a:buChar char="ü"/>
            </a:pPr>
            <a:r>
              <a:rPr lang="ar-SA" dirty="0" smtClean="0"/>
              <a:t>ان عدم </a:t>
            </a:r>
            <a:r>
              <a:rPr lang="ar-SA" dirty="0"/>
              <a:t>القدرة على أداء الأنشطة </a:t>
            </a:r>
            <a:r>
              <a:rPr lang="ar-SA" dirty="0" smtClean="0"/>
              <a:t>الخاصة بغرض محدد لا ترجع الى عدم قدرة النظام ، </a:t>
            </a:r>
            <a:r>
              <a:rPr lang="ar-SA" dirty="0"/>
              <a:t>ولكن </a:t>
            </a:r>
            <a:r>
              <a:rPr lang="ar-SA" dirty="0" smtClean="0"/>
              <a:t>لجهل كيفية اداء تلك النشاطات</a:t>
            </a:r>
          </a:p>
          <a:p>
            <a:pPr rtl="1">
              <a:buFont typeface="Wingdings" pitchFamily="2" charset="2"/>
              <a:buChar char="ü"/>
            </a:pPr>
            <a:r>
              <a:rPr lang="ar-SA" dirty="0" smtClean="0">
                <a:cs typeface="Arial" pitchFamily="34" charset="0"/>
              </a:rPr>
              <a:t>من المتوقع ان يرتكب المستخدمون اخطاء اثناء استعمالهم النظام للمرة الأولى</a:t>
            </a:r>
          </a:p>
          <a:p>
            <a:pPr rtl="1">
              <a:buFont typeface="Wingdings" pitchFamily="2" charset="2"/>
              <a:buChar char="ü"/>
            </a:pPr>
            <a:r>
              <a:rPr lang="ar-SA" dirty="0" smtClean="0">
                <a:cs typeface="Arial" pitchFamily="34" charset="0"/>
              </a:rPr>
              <a:t>في التنفيذ المتوازي لنظم الـ</a:t>
            </a:r>
            <a:r>
              <a:rPr lang="en-US" dirty="0" smtClean="0">
                <a:cs typeface="Arial" pitchFamily="34" charset="0"/>
              </a:rPr>
              <a:t>ERP</a:t>
            </a:r>
            <a:r>
              <a:rPr lang="ar-SA" dirty="0" smtClean="0">
                <a:cs typeface="Arial" pitchFamily="34" charset="0"/>
              </a:rPr>
              <a:t> يتم تشغيل النظام بالتوازي مع النظام القديم مما يتطلب موارد هائلة وينتج عنه التباس وإحباط للموظفين</a:t>
            </a:r>
          </a:p>
          <a:p>
            <a:pPr rtl="1">
              <a:buFont typeface="Wingdings" pitchFamily="2" charset="2"/>
              <a:buChar char="ü"/>
            </a:pPr>
            <a:r>
              <a:rPr lang="ar-SA" dirty="0" smtClean="0">
                <a:cs typeface="Arial" pitchFamily="34" charset="0"/>
              </a:rPr>
              <a:t>يجب القيام بالتسوية </a:t>
            </a:r>
            <a:r>
              <a:rPr lang="en-US" dirty="0"/>
              <a:t>Reconciliation</a:t>
            </a:r>
            <a:r>
              <a:rPr lang="ar-SA" dirty="0" smtClean="0">
                <a:cs typeface="Arial" pitchFamily="34" charset="0"/>
              </a:rPr>
              <a:t> بين النظامين القديم والجديد وذلك للتحقق من المدخلات والمخرجات</a:t>
            </a: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62</a:t>
            </a:fld>
            <a:endParaRPr lang="en-US" smtClean="0">
              <a:cs typeface="Arial" pitchFamily="34" charset="0"/>
            </a:endParaRPr>
          </a:p>
        </p:txBody>
      </p:sp>
    </p:spTree>
    <p:extLst>
      <p:ext uri="{BB962C8B-B14F-4D97-AF65-F5344CB8AC3E}">
        <p14:creationId xmlns:p14="http://schemas.microsoft.com/office/powerpoint/2010/main" xmlns="" val="232096618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rtl="1">
              <a:defRPr/>
            </a:pPr>
            <a:r>
              <a:rPr lang="ar-SA" dirty="0" smtClean="0"/>
              <a:t>الدعم في فترة ما بعد الانتاج </a:t>
            </a:r>
            <a:r>
              <a:rPr lang="en-US" dirty="0"/>
              <a:t>Postproduction Support</a:t>
            </a:r>
          </a:p>
        </p:txBody>
      </p:sp>
      <p:sp>
        <p:nvSpPr>
          <p:cNvPr id="9" name="Text Placeholder 5"/>
          <p:cNvSpPr>
            <a:spLocks noGrp="1"/>
          </p:cNvSpPr>
          <p:nvPr>
            <p:ph idx="1"/>
          </p:nvPr>
        </p:nvSpPr>
        <p:spPr>
          <a:xfrm>
            <a:off x="152400" y="1371600"/>
            <a:ext cx="9525000" cy="4648200"/>
          </a:xfrm>
        </p:spPr>
        <p:txBody>
          <a:bodyPr>
            <a:normAutofit fontScale="92500" lnSpcReduction="10000"/>
          </a:bodyPr>
          <a:lstStyle/>
          <a:p>
            <a:pPr rtl="1">
              <a:buFont typeface="Wingdings" pitchFamily="2" charset="2"/>
              <a:buChar char="ü"/>
            </a:pPr>
            <a:r>
              <a:rPr lang="ar-SA" dirty="0" smtClean="0"/>
              <a:t>يتمثل الهدف الاساسي من دعم النظام فيما بعد الانتاج في إدارة مختلف عمليات النظام اليومية  و التحقق من أن النظام يقوم بتأدية مهامه على أحسن وجه</a:t>
            </a:r>
          </a:p>
          <a:p>
            <a:pPr rtl="1">
              <a:buFont typeface="Wingdings" pitchFamily="2" charset="2"/>
              <a:buChar char="ü"/>
            </a:pPr>
            <a:r>
              <a:rPr lang="ar-SA" dirty="0" smtClean="0">
                <a:cs typeface="Arial" pitchFamily="34" charset="0"/>
              </a:rPr>
              <a:t>يعتبر تنفيذ نظم الــ</a:t>
            </a:r>
            <a:r>
              <a:rPr lang="en-US" dirty="0" smtClean="0">
                <a:cs typeface="Arial" pitchFamily="34" charset="0"/>
              </a:rPr>
              <a:t>ERP</a:t>
            </a:r>
            <a:r>
              <a:rPr lang="ar-SA" dirty="0" smtClean="0">
                <a:cs typeface="Arial" pitchFamily="34" charset="0"/>
              </a:rPr>
              <a:t> فاشلا  عندما تكون مرحلة ما بعد الانتاج غير مرضية</a:t>
            </a:r>
          </a:p>
          <a:p>
            <a:pPr rtl="1">
              <a:buFont typeface="Wingdings" pitchFamily="2" charset="2"/>
              <a:buChar char="ü"/>
            </a:pPr>
            <a:r>
              <a:rPr lang="ar-SA" dirty="0" smtClean="0">
                <a:cs typeface="Arial" pitchFamily="34" charset="0"/>
              </a:rPr>
              <a:t>يمكن تخفيض معظم المخاطر التي تواجه المنظمة عند الانتقال الى نظام الــ</a:t>
            </a:r>
            <a:r>
              <a:rPr lang="en-US" dirty="0" smtClean="0">
                <a:cs typeface="Arial" pitchFamily="34" charset="0"/>
              </a:rPr>
              <a:t>ERP</a:t>
            </a:r>
            <a:r>
              <a:rPr lang="ar-SA" dirty="0" smtClean="0">
                <a:cs typeface="Arial" pitchFamily="34" charset="0"/>
              </a:rPr>
              <a:t> بإدارة مرحلة ما قبل القيام بالنظام </a:t>
            </a:r>
            <a:r>
              <a:rPr lang="en-US" dirty="0"/>
              <a:t>pre–Go-live </a:t>
            </a:r>
            <a:r>
              <a:rPr lang="ar-SA" dirty="0" smtClean="0"/>
              <a:t> و القيام ب</a:t>
            </a:r>
            <a:r>
              <a:rPr lang="ar-SA" dirty="0" smtClean="0">
                <a:cs typeface="Arial" pitchFamily="34" charset="0"/>
              </a:rPr>
              <a:t>تدريب الموظفين </a:t>
            </a:r>
          </a:p>
          <a:p>
            <a:pPr rtl="1">
              <a:buFont typeface="Wingdings" pitchFamily="2" charset="2"/>
              <a:buChar char="ü"/>
            </a:pPr>
            <a:r>
              <a:rPr lang="ar-SA" dirty="0" smtClean="0">
                <a:cs typeface="Arial" pitchFamily="34" charset="0"/>
              </a:rPr>
              <a:t>يجب اللجوء الى الخبراء في النظام و الاعضاء الفاعلين من فرق المشروع في الحصول على الدعم والاجابة على كل التساؤلات بخصوص النظام </a:t>
            </a: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63</a:t>
            </a:fld>
            <a:endParaRPr lang="en-US" smtClean="0">
              <a:cs typeface="Arial" pitchFamily="34" charset="0"/>
            </a:endParaRPr>
          </a:p>
        </p:txBody>
      </p:sp>
    </p:spTree>
    <p:extLst>
      <p:ext uri="{BB962C8B-B14F-4D97-AF65-F5344CB8AC3E}">
        <p14:creationId xmlns:p14="http://schemas.microsoft.com/office/powerpoint/2010/main" xmlns="" val="320340369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a:t>إدارة البرامج والمشاريع</a:t>
            </a:r>
            <a:br>
              <a:rPr lang="ar-SA" dirty="0"/>
            </a:br>
            <a:r>
              <a:rPr lang="ar-SA" dirty="0"/>
              <a:t> </a:t>
            </a:r>
            <a:endParaRPr lang="en-US" dirty="0"/>
          </a:p>
        </p:txBody>
      </p:sp>
      <p:sp>
        <p:nvSpPr>
          <p:cNvPr id="9" name="Text Placeholder 5"/>
          <p:cNvSpPr>
            <a:spLocks noGrp="1"/>
          </p:cNvSpPr>
          <p:nvPr>
            <p:ph idx="1"/>
          </p:nvPr>
        </p:nvSpPr>
        <p:spPr>
          <a:xfrm>
            <a:off x="152400" y="1371600"/>
            <a:ext cx="9525000" cy="4648200"/>
          </a:xfrm>
        </p:spPr>
        <p:txBody>
          <a:bodyPr>
            <a:normAutofit fontScale="92500" lnSpcReduction="20000"/>
          </a:bodyPr>
          <a:lstStyle/>
          <a:p>
            <a:pPr rtl="1">
              <a:buFont typeface="Wingdings" pitchFamily="2" charset="2"/>
              <a:buChar char="ü"/>
            </a:pPr>
            <a:r>
              <a:rPr lang="ar-SA" dirty="0" smtClean="0"/>
              <a:t>يقوم فريق المشروع ببناء أسس متينة يقوم عليها تنفيذ مشروع الـ</a:t>
            </a:r>
            <a:r>
              <a:rPr lang="en-US" dirty="0" smtClean="0"/>
              <a:t>ERP</a:t>
            </a:r>
            <a:r>
              <a:rPr lang="ar-SA" dirty="0" smtClean="0"/>
              <a:t>  الذي يحقق الأهداف الخاصة بالأعمال و ذلك في حدود الميزانية ووقت تنفيذ المشروع </a:t>
            </a:r>
          </a:p>
          <a:p>
            <a:pPr rtl="1">
              <a:buFont typeface="Wingdings" pitchFamily="2" charset="2"/>
              <a:buChar char="ü"/>
            </a:pPr>
            <a:r>
              <a:rPr lang="ar-SA" dirty="0" smtClean="0"/>
              <a:t>يضمن مكتب إدارة المشروع  أن فرق المشروع تعمل بشكل جماعي وتقوم بمعالجة كل القضايا بفعالية وفي الوقت المحدد</a:t>
            </a:r>
          </a:p>
          <a:p>
            <a:pPr rtl="1">
              <a:buFont typeface="Wingdings" pitchFamily="2" charset="2"/>
              <a:buChar char="ü"/>
            </a:pPr>
            <a:r>
              <a:rPr lang="ar-SA" dirty="0" smtClean="0"/>
              <a:t>يجب على مدير المشروع ان يكون قادرا على:</a:t>
            </a:r>
          </a:p>
          <a:p>
            <a:pPr marL="457200" indent="-457200" rtl="1">
              <a:buFontTx/>
              <a:buChar char="-"/>
            </a:pPr>
            <a:r>
              <a:rPr lang="ar-SA" dirty="0" smtClean="0"/>
              <a:t>معالجة القضايا المتعلقة بكيفية عمل النظام</a:t>
            </a:r>
          </a:p>
          <a:p>
            <a:pPr marL="457200" indent="-457200" rtl="1">
              <a:buFontTx/>
              <a:buChar char="-"/>
            </a:pPr>
            <a:r>
              <a:rPr lang="ar-SA" dirty="0" smtClean="0"/>
              <a:t>استعمال مهارات عالية في التفاوض</a:t>
            </a:r>
          </a:p>
          <a:p>
            <a:pPr marL="457200" indent="-457200" rtl="1">
              <a:buFontTx/>
              <a:buChar char="-"/>
            </a:pPr>
            <a:r>
              <a:rPr lang="ar-SA" dirty="0" smtClean="0"/>
              <a:t>العمل مع فرق المشروع بشكل جيد</a:t>
            </a:r>
          </a:p>
          <a:p>
            <a:pPr marL="457200" indent="-457200" rtl="1">
              <a:buFontTx/>
              <a:buChar char="-"/>
            </a:pPr>
            <a:r>
              <a:rPr lang="ar-SA" dirty="0" smtClean="0"/>
              <a:t>استعمال الدهاء السياسي خلال التنفيذ</a:t>
            </a:r>
            <a:endParaRPr lang="ar-SA" dirty="0"/>
          </a:p>
          <a:p>
            <a:pPr rtl="1">
              <a:buFont typeface="Wingdings" pitchFamily="2" charset="2"/>
              <a:buChar char="ü"/>
            </a:pPr>
            <a:endParaRPr lang="ar-SA" dirty="0" smtClean="0"/>
          </a:p>
          <a:p>
            <a:pPr rtl="1">
              <a:buFont typeface="Wingdings" pitchFamily="2" charset="2"/>
              <a:buChar char="ü"/>
            </a:pP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64</a:t>
            </a:fld>
            <a:endParaRPr lang="en-US" smtClean="0">
              <a:cs typeface="Arial" pitchFamily="34" charset="0"/>
            </a:endParaRPr>
          </a:p>
        </p:txBody>
      </p:sp>
    </p:spTree>
    <p:extLst>
      <p:ext uri="{BB962C8B-B14F-4D97-AF65-F5344CB8AC3E}">
        <p14:creationId xmlns:p14="http://schemas.microsoft.com/office/powerpoint/2010/main" xmlns="" val="34944413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فريق المشروع  </a:t>
            </a: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rtl="1">
              <a:buFont typeface="Wingdings" pitchFamily="2" charset="2"/>
              <a:buChar char="ü"/>
            </a:pPr>
            <a:r>
              <a:rPr lang="ar-SA" dirty="0" smtClean="0"/>
              <a:t>تتمثل إدارة البرامج </a:t>
            </a:r>
            <a:r>
              <a:rPr lang="en-US" dirty="0"/>
              <a:t>Program management</a:t>
            </a:r>
            <a:r>
              <a:rPr lang="ar-SA" dirty="0" smtClean="0"/>
              <a:t> في التنسيق الإداري لعدة مشاريع مرتبطة بعضها ببعض وذلك خلال فترة زمنية محدودة ولتحقيق مجموعة أهداف للأعمال </a:t>
            </a:r>
          </a:p>
          <a:p>
            <a:pPr rtl="1">
              <a:buFont typeface="Wingdings" pitchFamily="2" charset="2"/>
              <a:buChar char="ü"/>
            </a:pPr>
            <a:r>
              <a:rPr lang="ar-SA" dirty="0" smtClean="0"/>
              <a:t>تركز إدارة المشاريع على الجانب التكتيكي بينما تركز إدارة البرامج  على الجانب الاستراتيجي</a:t>
            </a:r>
          </a:p>
          <a:p>
            <a:pPr rtl="1">
              <a:buFont typeface="Wingdings" pitchFamily="2" charset="2"/>
              <a:buChar char="ü"/>
            </a:pPr>
            <a:r>
              <a:rPr lang="ar-SA" dirty="0" smtClean="0"/>
              <a:t>يتمثل دور مدير البرنامج في ضمان سير كل المشاريع  في نفس الاتجاه لتحقيق الاهداف المسطرة في حالة الاعمال </a:t>
            </a:r>
            <a:r>
              <a:rPr lang="en-US" dirty="0" smtClean="0"/>
              <a:t>Business Case</a:t>
            </a:r>
            <a:r>
              <a:rPr lang="ar-SA" dirty="0" smtClean="0"/>
              <a:t> </a:t>
            </a:r>
          </a:p>
          <a:p>
            <a:pPr rtl="1">
              <a:buFont typeface="Wingdings" pitchFamily="2" charset="2"/>
              <a:buChar char="ü"/>
            </a:pPr>
            <a:r>
              <a:rPr lang="ar-SA" dirty="0" smtClean="0"/>
              <a:t>يتطلب تنفيذ مشروع الـ</a:t>
            </a:r>
            <a:r>
              <a:rPr lang="en-US" dirty="0" smtClean="0"/>
              <a:t>ERP</a:t>
            </a:r>
            <a:r>
              <a:rPr lang="ar-SA" dirty="0" smtClean="0"/>
              <a:t> عدة فرق مختلفة خلال فترات تتراوح من عدة شهور الى عدة سنوات وذلك لإدارة أهداف الاعمال</a:t>
            </a:r>
          </a:p>
          <a:p>
            <a:pPr rtl="1">
              <a:buFont typeface="Wingdings" pitchFamily="2" charset="2"/>
              <a:buChar char="ü"/>
            </a:pP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65</a:t>
            </a:fld>
            <a:endParaRPr lang="en-US" smtClean="0">
              <a:cs typeface="Arial" pitchFamily="34" charset="0"/>
            </a:endParaRPr>
          </a:p>
        </p:txBody>
      </p:sp>
    </p:spTree>
    <p:extLst>
      <p:ext uri="{BB962C8B-B14F-4D97-AF65-F5344CB8AC3E}">
        <p14:creationId xmlns:p14="http://schemas.microsoft.com/office/powerpoint/2010/main" xmlns="" val="341666766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rtl="1"/>
            <a:r>
              <a:rPr lang="ar-SA" sz="4000" dirty="0">
                <a:latin typeface="Calibri" pitchFamily="34" charset="0"/>
                <a:cs typeface="Arabic Transparent" pitchFamily="2" charset="-78"/>
              </a:rPr>
              <a:t>خبراء الميدان وخبراء الوحدات </a:t>
            </a:r>
            <a:r>
              <a:rPr lang="en-US" sz="4000" dirty="0"/>
              <a:t>Module Experts and Subject Matter Experts</a:t>
            </a:r>
            <a:endParaRPr lang="ar-SA" sz="4000" dirty="0"/>
          </a:p>
        </p:txBody>
      </p:sp>
      <p:sp>
        <p:nvSpPr>
          <p:cNvPr id="9" name="Text Placeholder 5"/>
          <p:cNvSpPr>
            <a:spLocks noGrp="1"/>
          </p:cNvSpPr>
          <p:nvPr>
            <p:ph idx="1"/>
          </p:nvPr>
        </p:nvSpPr>
        <p:spPr>
          <a:xfrm>
            <a:off x="152400" y="1371600"/>
            <a:ext cx="9525000" cy="4648200"/>
          </a:xfrm>
        </p:spPr>
        <p:txBody>
          <a:bodyPr>
            <a:normAutofit fontScale="92500" lnSpcReduction="20000"/>
          </a:bodyPr>
          <a:lstStyle/>
          <a:p>
            <a:pPr rtl="1">
              <a:buFont typeface="Wingdings" pitchFamily="2" charset="2"/>
              <a:buChar char="ü"/>
            </a:pPr>
            <a:r>
              <a:rPr lang="ar-SA" dirty="0" smtClean="0"/>
              <a:t>خبراء الوحدات </a:t>
            </a:r>
          </a:p>
          <a:p>
            <a:pPr marL="457200" indent="-457200" rtl="1">
              <a:buFontTx/>
              <a:buChar char="-"/>
            </a:pPr>
            <a:r>
              <a:rPr lang="ar-SA" dirty="0" smtClean="0"/>
              <a:t>يقومون بتحليل المتطلبات </a:t>
            </a:r>
            <a:r>
              <a:rPr lang="en-US" dirty="0" smtClean="0"/>
              <a:t>Requirements </a:t>
            </a:r>
            <a:r>
              <a:rPr lang="ar-SA" dirty="0" smtClean="0"/>
              <a:t> وتحويلهم الى حلول داخل نظام الــ</a:t>
            </a:r>
            <a:r>
              <a:rPr lang="en-US" dirty="0" smtClean="0"/>
              <a:t>ERP</a:t>
            </a:r>
            <a:endParaRPr lang="ar-SA" dirty="0" smtClean="0"/>
          </a:p>
          <a:p>
            <a:pPr marL="457200" indent="-457200" rtl="1">
              <a:buFontTx/>
              <a:buChar char="-"/>
            </a:pPr>
            <a:r>
              <a:rPr lang="ar-SA" dirty="0" smtClean="0"/>
              <a:t>يساهمون بتوفير القيادة والمعرفة التطبيقية  في مجالات تصميم العمليات، تهيئة النظام  </a:t>
            </a:r>
            <a:r>
              <a:rPr lang="en-US" dirty="0" smtClean="0"/>
              <a:t>Configuration</a:t>
            </a:r>
            <a:r>
              <a:rPr lang="ar-SA" dirty="0" smtClean="0"/>
              <a:t> ، اختبار النظام، التدريب على النظام وتنفيذ النظام </a:t>
            </a:r>
          </a:p>
          <a:p>
            <a:pPr marL="457200" indent="-457200" rtl="1">
              <a:buFont typeface="Wingdings" pitchFamily="2" charset="2"/>
              <a:buChar char="ü"/>
            </a:pPr>
            <a:r>
              <a:rPr lang="ar-SA" dirty="0">
                <a:latin typeface="Calibri" pitchFamily="34" charset="0"/>
                <a:cs typeface="Arabic Transparent" pitchFamily="2" charset="-78"/>
              </a:rPr>
              <a:t>خبراء </a:t>
            </a:r>
            <a:r>
              <a:rPr lang="ar-SA" dirty="0" smtClean="0">
                <a:latin typeface="Calibri" pitchFamily="34" charset="0"/>
                <a:cs typeface="Arabic Transparent" pitchFamily="2" charset="-78"/>
              </a:rPr>
              <a:t>الميدان</a:t>
            </a:r>
          </a:p>
          <a:p>
            <a:pPr marL="457200" indent="-457200" rtl="1">
              <a:buFontTx/>
              <a:buChar char="-"/>
            </a:pPr>
            <a:r>
              <a:rPr lang="ar-SA" dirty="0" smtClean="0">
                <a:latin typeface="Calibri" pitchFamily="34" charset="0"/>
                <a:cs typeface="Arabic Transparent" pitchFamily="2" charset="-78"/>
              </a:rPr>
              <a:t>يقومون بتنسيق وتسهيل المواصلات ما بين فريق المشروع  والمنظمة</a:t>
            </a:r>
          </a:p>
          <a:p>
            <a:pPr marL="457200" indent="-457200" rtl="1">
              <a:buFontTx/>
              <a:buChar char="-"/>
            </a:pPr>
            <a:r>
              <a:rPr lang="ar-SA" dirty="0" smtClean="0">
                <a:latin typeface="Calibri" pitchFamily="34" charset="0"/>
                <a:cs typeface="Arabic Transparent" pitchFamily="2" charset="-78"/>
              </a:rPr>
              <a:t>يساهمون بتوفير الريادة  والخبرة الوظيفية </a:t>
            </a:r>
            <a:r>
              <a:rPr lang="en-US" dirty="0"/>
              <a:t>functional expertise </a:t>
            </a:r>
            <a:r>
              <a:rPr lang="en-US" dirty="0" smtClean="0"/>
              <a:t> </a:t>
            </a:r>
            <a:r>
              <a:rPr lang="ar-SA" dirty="0" smtClean="0"/>
              <a:t> لدعم التنفيذ كل فيما يخصه </a:t>
            </a:r>
          </a:p>
          <a:p>
            <a:pPr rtl="1">
              <a:buFont typeface="Wingdings" pitchFamily="2" charset="2"/>
              <a:buChar char="ü"/>
            </a:pP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66</a:t>
            </a:fld>
            <a:endParaRPr lang="en-US" smtClean="0">
              <a:cs typeface="Arial" pitchFamily="34" charset="0"/>
            </a:endParaRPr>
          </a:p>
        </p:txBody>
      </p:sp>
    </p:spTree>
    <p:extLst>
      <p:ext uri="{BB962C8B-B14F-4D97-AF65-F5344CB8AC3E}">
        <p14:creationId xmlns:p14="http://schemas.microsoft.com/office/powerpoint/2010/main" xmlns="" val="262234021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228600"/>
            <a:ext cx="8915400" cy="1143000"/>
          </a:xfrm>
        </p:spPr>
        <p:txBody>
          <a:bodyPr/>
          <a:lstStyle/>
          <a:p>
            <a:pPr lvl="2" rtl="1"/>
            <a:r>
              <a:rPr lang="ar-SA" sz="4000" kern="1200" dirty="0">
                <a:solidFill>
                  <a:schemeClr val="accent1">
                    <a:lumMod val="75000"/>
                  </a:schemeClr>
                </a:solidFill>
                <a:ea typeface="+mj-ea"/>
                <a:cs typeface="Arabic Transparent" pitchFamily="2" charset="-78"/>
              </a:rPr>
              <a:t>قيادة المشروع  </a:t>
            </a:r>
            <a:r>
              <a:rPr lang="en-US" sz="4000" kern="1200" dirty="0">
                <a:solidFill>
                  <a:schemeClr val="accent1">
                    <a:lumMod val="75000"/>
                  </a:schemeClr>
                </a:solidFill>
                <a:ea typeface="+mj-ea"/>
                <a:cs typeface="Arabic Transparent" pitchFamily="2" charset="-78"/>
              </a:rPr>
              <a:t>Project Leadership</a:t>
            </a:r>
            <a:endParaRPr lang="ar-SA" sz="4000" kern="1200" dirty="0">
              <a:solidFill>
                <a:schemeClr val="accent1">
                  <a:lumMod val="75000"/>
                </a:schemeClr>
              </a:solidFill>
              <a:ea typeface="+mj-ea"/>
              <a:cs typeface="Arabic Transparent" pitchFamily="2" charset="-78"/>
            </a:endParaRPr>
          </a:p>
        </p:txBody>
      </p:sp>
      <p:sp>
        <p:nvSpPr>
          <p:cNvPr id="9" name="Text Placeholder 5"/>
          <p:cNvSpPr>
            <a:spLocks noGrp="1"/>
          </p:cNvSpPr>
          <p:nvPr>
            <p:ph idx="1"/>
          </p:nvPr>
        </p:nvSpPr>
        <p:spPr>
          <a:xfrm>
            <a:off x="152400" y="1371600"/>
            <a:ext cx="9525000" cy="4648200"/>
          </a:xfrm>
        </p:spPr>
        <p:txBody>
          <a:bodyPr>
            <a:normAutofit fontScale="85000" lnSpcReduction="10000"/>
          </a:bodyPr>
          <a:lstStyle/>
          <a:p>
            <a:pPr rtl="1">
              <a:buFont typeface="Wingdings" pitchFamily="2" charset="2"/>
              <a:buChar char="ü"/>
            </a:pPr>
            <a:r>
              <a:rPr lang="ar-SA" dirty="0" smtClean="0"/>
              <a:t>لكي يعتبر ناجحا يجب على مكتب ادارة المشروع ان يدير مخاطر تنفيذ المشروع</a:t>
            </a:r>
          </a:p>
          <a:p>
            <a:pPr rtl="1">
              <a:buFont typeface="Wingdings" pitchFamily="2" charset="2"/>
              <a:buChar char="ü"/>
            </a:pPr>
            <a:r>
              <a:rPr lang="ar-SA" dirty="0" smtClean="0"/>
              <a:t>يحتاج مكتب ادارة المشروع  الى مراقبة ومعالجة ما يلي خلال تنفيذ مشروع الــ</a:t>
            </a:r>
            <a:r>
              <a:rPr lang="en-US" dirty="0" smtClean="0"/>
              <a:t>ERP</a:t>
            </a:r>
            <a:r>
              <a:rPr lang="ar-SA" dirty="0" smtClean="0"/>
              <a:t> </a:t>
            </a:r>
          </a:p>
          <a:p>
            <a:pPr marL="457200" indent="-457200" rtl="1">
              <a:buFontTx/>
              <a:buChar char="-"/>
            </a:pPr>
            <a:r>
              <a:rPr lang="ar-SA" dirty="0" smtClean="0"/>
              <a:t>اطلاق المشروع </a:t>
            </a:r>
            <a:r>
              <a:rPr lang="en-US" dirty="0"/>
              <a:t>Project start-up </a:t>
            </a:r>
            <a:r>
              <a:rPr lang="ar-SA" dirty="0" smtClean="0"/>
              <a:t> وذلك باستقطاب الأشخاص بما يناسب حاجة المشروع</a:t>
            </a:r>
          </a:p>
          <a:p>
            <a:pPr marL="457200" indent="-457200" rtl="1">
              <a:buFontTx/>
              <a:buChar char="-"/>
            </a:pPr>
            <a:r>
              <a:rPr lang="ar-SA" dirty="0" smtClean="0"/>
              <a:t>التفاعل ما بين الاهداف و الاشخاص في مختلف المجالات الوظيفية والفنية</a:t>
            </a:r>
          </a:p>
          <a:p>
            <a:pPr marL="457200" indent="-457200" rtl="1">
              <a:buFontTx/>
              <a:buChar char="-"/>
            </a:pPr>
            <a:r>
              <a:rPr lang="ar-SA" dirty="0" smtClean="0"/>
              <a:t>التزام الادارة العليا طوال مدة المشروع</a:t>
            </a:r>
          </a:p>
          <a:p>
            <a:pPr marL="457200" lvl="1" indent="-457200" rtl="1">
              <a:buFontTx/>
              <a:buChar char="-"/>
            </a:pPr>
            <a:r>
              <a:rPr lang="ar-SA" dirty="0" smtClean="0"/>
              <a:t>دوران الاستشاريين والموظفين   </a:t>
            </a:r>
            <a:r>
              <a:rPr lang="en-US" sz="2000" dirty="0"/>
              <a:t>Staff and professional consultant turnover</a:t>
            </a:r>
          </a:p>
          <a:p>
            <a:pPr marL="457200" indent="-457200" rtl="1">
              <a:buFontTx/>
              <a:buChar char="-"/>
            </a:pPr>
            <a:r>
              <a:rPr lang="ar-SA" dirty="0" smtClean="0"/>
              <a:t>اتخاذ القرارات المبنية على التخمين </a:t>
            </a:r>
          </a:p>
          <a:p>
            <a:pPr marL="457200" indent="-457200" rtl="1">
              <a:buFontTx/>
              <a:buChar char="-"/>
            </a:pPr>
            <a:r>
              <a:rPr lang="ar-SA" dirty="0" smtClean="0"/>
              <a:t>الموظفون والمستخدمون السلبيون والعدوانيون  </a:t>
            </a:r>
            <a:r>
              <a:rPr lang="en-US" dirty="0" smtClean="0"/>
              <a:t>Aggressive    </a:t>
            </a:r>
            <a:r>
              <a:rPr lang="ar-SA" dirty="0" smtClean="0"/>
              <a:t>   </a:t>
            </a:r>
          </a:p>
          <a:p>
            <a:pPr marL="457200" indent="-457200" rtl="1">
              <a:buFontTx/>
              <a:buChar char="-"/>
            </a:pPr>
            <a:endParaRPr lang="ar-SA" dirty="0" smtClean="0"/>
          </a:p>
          <a:p>
            <a:pPr rtl="1">
              <a:buFont typeface="Wingdings" pitchFamily="2" charset="2"/>
              <a:buChar char="ü"/>
            </a:pP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67</a:t>
            </a:fld>
            <a:endParaRPr lang="en-US" smtClean="0">
              <a:cs typeface="Arial" pitchFamily="34" charset="0"/>
            </a:endParaRPr>
          </a:p>
        </p:txBody>
      </p:sp>
    </p:spTree>
    <p:extLst>
      <p:ext uri="{BB962C8B-B14F-4D97-AF65-F5344CB8AC3E}">
        <p14:creationId xmlns:p14="http://schemas.microsoft.com/office/powerpoint/2010/main" xmlns="" val="49343394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228600"/>
            <a:ext cx="8915400" cy="1143000"/>
          </a:xfrm>
        </p:spPr>
        <p:txBody>
          <a:bodyPr/>
          <a:lstStyle/>
          <a:p>
            <a:pPr rtl="1"/>
            <a:r>
              <a:rPr lang="ar-SA" dirty="0">
                <a:cs typeface="Arial" pitchFamily="34" charset="0"/>
              </a:rPr>
              <a:t>عوامل النجاح الأساسية والحاسمة  </a:t>
            </a:r>
            <a:r>
              <a:rPr lang="en-US" dirty="0"/>
              <a:t>Critical Success Factors</a:t>
            </a:r>
            <a:endParaRPr lang="ar-SA" dirty="0"/>
          </a:p>
        </p:txBody>
      </p:sp>
      <p:sp>
        <p:nvSpPr>
          <p:cNvPr id="9" name="Text Placeholder 5"/>
          <p:cNvSpPr>
            <a:spLocks noGrp="1"/>
          </p:cNvSpPr>
          <p:nvPr>
            <p:ph idx="1"/>
          </p:nvPr>
        </p:nvSpPr>
        <p:spPr>
          <a:xfrm>
            <a:off x="152400" y="1371600"/>
            <a:ext cx="9525000" cy="4648200"/>
          </a:xfrm>
        </p:spPr>
        <p:txBody>
          <a:bodyPr>
            <a:normAutofit fontScale="92500" lnSpcReduction="20000"/>
          </a:bodyPr>
          <a:lstStyle/>
          <a:p>
            <a:pPr rtl="1">
              <a:buFont typeface="Wingdings" pitchFamily="2" charset="2"/>
              <a:buChar char="ü"/>
            </a:pPr>
            <a:r>
              <a:rPr lang="ar-SA" dirty="0" smtClean="0"/>
              <a:t>عملية اتخاذ القرار</a:t>
            </a:r>
          </a:p>
          <a:p>
            <a:pPr marL="457200" indent="-457200" rtl="1">
              <a:buFontTx/>
              <a:buChar char="-"/>
            </a:pPr>
            <a:r>
              <a:rPr lang="ar-SA" dirty="0" smtClean="0"/>
              <a:t>تسهم عملية اتخاذ القرار الواضحة والمنظمة في تقليل عدد المشاكل والقضايا المتعلقة بإطار المشروع، الفعالية والانتاجية خلال طور تنفيذ النظام </a:t>
            </a:r>
          </a:p>
          <a:p>
            <a:pPr marL="457200" indent="-457200" rtl="1">
              <a:buFont typeface="Wingdings" pitchFamily="2" charset="2"/>
              <a:buChar char="ü"/>
            </a:pPr>
            <a:r>
              <a:rPr lang="ar-SA" dirty="0" smtClean="0"/>
              <a:t>اطار المشروع</a:t>
            </a:r>
          </a:p>
          <a:p>
            <a:pPr marL="457200" indent="-457200" rtl="1">
              <a:buFontTx/>
              <a:buChar char="-"/>
            </a:pPr>
            <a:r>
              <a:rPr lang="ar-SA" dirty="0" smtClean="0"/>
              <a:t>يعرف الاطار ما يجب على المشروع توفيره و تغيير الاطار يعني ان المشروع يواجه صعوبات في تحقيق الاهداف</a:t>
            </a:r>
          </a:p>
          <a:p>
            <a:pPr marL="457200" indent="-457200" rtl="1">
              <a:buFont typeface="Wingdings" pitchFamily="2" charset="2"/>
              <a:buChar char="ü"/>
            </a:pPr>
            <a:r>
              <a:rPr lang="ar-SA" dirty="0" smtClean="0"/>
              <a:t>العمل الجماعي</a:t>
            </a:r>
          </a:p>
          <a:p>
            <a:pPr marL="0" indent="0" rtl="1"/>
            <a:r>
              <a:rPr lang="ar-SA" dirty="0" smtClean="0"/>
              <a:t>- يتم تكوين فرق المشروع  من موظفي المنظمة بالإضافة الى اشخاص يتم توظيفهم  وايضا استشاريين خارجيين ويجب عليهم العمل جماعيا لتحقيق هدف واحد منشود</a:t>
            </a:r>
          </a:p>
          <a:p>
            <a:pPr marL="457200" indent="-457200" rtl="1">
              <a:buFontTx/>
              <a:buChar char="-"/>
            </a:pPr>
            <a:endParaRPr lang="ar-SA" dirty="0" smtClean="0"/>
          </a:p>
          <a:p>
            <a:pPr rtl="1">
              <a:buFont typeface="Wingdings" pitchFamily="2" charset="2"/>
              <a:buChar char="ü"/>
            </a:pP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68</a:t>
            </a:fld>
            <a:endParaRPr lang="en-US" smtClean="0">
              <a:cs typeface="Arial" pitchFamily="34" charset="0"/>
            </a:endParaRPr>
          </a:p>
        </p:txBody>
      </p:sp>
    </p:spTree>
    <p:extLst>
      <p:ext uri="{BB962C8B-B14F-4D97-AF65-F5344CB8AC3E}">
        <p14:creationId xmlns:p14="http://schemas.microsoft.com/office/powerpoint/2010/main" xmlns="" val="7408371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a:t>إدارة التغيير التنظيمي وإعادة هندسة العمليات</a:t>
            </a:r>
            <a:br>
              <a:rPr lang="ar-SA" dirty="0"/>
            </a:br>
            <a:r>
              <a:rPr lang="ar-SA" dirty="0"/>
              <a:t> </a:t>
            </a: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rtl="1">
              <a:buFont typeface="Wingdings" pitchFamily="2" charset="2"/>
              <a:buChar char="ü"/>
            </a:pPr>
            <a:r>
              <a:rPr lang="ar-SA" dirty="0" smtClean="0">
                <a:cs typeface="Arial" pitchFamily="34" charset="0"/>
              </a:rPr>
              <a:t>يمكن ان يعاني  تنفيذ نظام الـ</a:t>
            </a:r>
            <a:r>
              <a:rPr lang="en-US" dirty="0" smtClean="0">
                <a:cs typeface="Arial" pitchFamily="34" charset="0"/>
              </a:rPr>
              <a:t>ERP</a:t>
            </a:r>
            <a:r>
              <a:rPr lang="fr-FR" dirty="0" smtClean="0">
                <a:cs typeface="Arial" pitchFamily="34" charset="0"/>
              </a:rPr>
              <a:t> </a:t>
            </a:r>
            <a:r>
              <a:rPr lang="ar-SA" dirty="0" smtClean="0">
                <a:cs typeface="Arial" pitchFamily="34" charset="0"/>
              </a:rPr>
              <a:t> من عدة عوائق منذ البداية وذلك لعدم وجود رؤية واضحة أو أن تكون الاهداف المرجوة غير واقعية أو الاثنين مع بعض </a:t>
            </a:r>
          </a:p>
          <a:p>
            <a:pPr rtl="1">
              <a:buFont typeface="Wingdings" pitchFamily="2" charset="2"/>
              <a:buChar char="ü"/>
            </a:pPr>
            <a:r>
              <a:rPr lang="ar-SA" dirty="0" smtClean="0">
                <a:cs typeface="Arial" pitchFamily="34" charset="0"/>
              </a:rPr>
              <a:t>تستخدم عملية اعادة هندسة العمليات لتقييم التغيير التنظيمي للعمليات الذي تحتاجه المنظمة وبالتالي تبسيط العمليات والاجراءات المتبعة</a:t>
            </a:r>
          </a:p>
          <a:p>
            <a:pPr rtl="1">
              <a:buFont typeface="Wingdings" pitchFamily="2" charset="2"/>
              <a:buChar char="ü"/>
            </a:pPr>
            <a:r>
              <a:rPr lang="ar-SA" dirty="0" smtClean="0"/>
              <a:t>يتم تقييم مستوى قدرات ومهارات المنظمة اللازمة لتنفيذ نظام الــ</a:t>
            </a:r>
            <a:r>
              <a:rPr lang="en-US" dirty="0" smtClean="0"/>
              <a:t>ERP</a:t>
            </a:r>
            <a:r>
              <a:rPr lang="fr-FR" dirty="0" smtClean="0"/>
              <a:t> </a:t>
            </a:r>
            <a:r>
              <a:rPr lang="ar-SA" dirty="0" smtClean="0"/>
              <a:t>بواسطة نموذج </a:t>
            </a:r>
            <a:r>
              <a:rPr lang="ar-SA" dirty="0"/>
              <a:t>الاستحقاق التنظيمي للإدارة المشاريع    </a:t>
            </a:r>
            <a:r>
              <a:rPr lang="en-US" dirty="0"/>
              <a:t>Organizational Project Management Maturity Model (OPM3</a:t>
            </a:r>
            <a:r>
              <a:rPr lang="en-US" dirty="0" smtClean="0"/>
              <a:t>)</a:t>
            </a:r>
            <a:r>
              <a:rPr lang="ar-SA" dirty="0" smtClean="0"/>
              <a:t> </a:t>
            </a:r>
          </a:p>
          <a:p>
            <a:pPr rtl="1">
              <a:buFont typeface="Wingdings" pitchFamily="2" charset="2"/>
              <a:buChar char="ü"/>
            </a:pPr>
            <a:endParaRPr lang="en-US" dirty="0"/>
          </a:p>
          <a:p>
            <a:pPr marL="0" indent="0" rtl="1"/>
            <a:endParaRPr lang="ar-SA" dirty="0">
              <a:cs typeface="Arial" pitchFamily="34" charset="0"/>
            </a:endParaRPr>
          </a:p>
          <a:p>
            <a:pPr rtl="1">
              <a:buFont typeface="Wingdings" pitchFamily="2" charset="2"/>
              <a:buChar char="ü"/>
            </a:pP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69</a:t>
            </a:fld>
            <a:endParaRPr lang="en-US" smtClean="0">
              <a:cs typeface="Arial" pitchFamily="34" charset="0"/>
            </a:endParaRPr>
          </a:p>
        </p:txBody>
      </p:sp>
    </p:spTree>
    <p:extLst>
      <p:ext uri="{BB962C8B-B14F-4D97-AF65-F5344CB8AC3E}">
        <p14:creationId xmlns:p14="http://schemas.microsoft.com/office/powerpoint/2010/main" xmlns="" val="12070006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76200"/>
            <a:ext cx="9906000" cy="1143000"/>
          </a:xfrm>
        </p:spPr>
        <p:txBody>
          <a:bodyPr/>
          <a:lstStyle/>
          <a:p>
            <a:r>
              <a:rPr lang="ar-SA" dirty="0">
                <a:cs typeface="Arial" pitchFamily="34" charset="0"/>
              </a:rPr>
              <a:t>مراحل </a:t>
            </a:r>
            <a:r>
              <a:rPr lang="en-GB" dirty="0">
                <a:cs typeface="Arial" pitchFamily="34" charset="0"/>
              </a:rPr>
              <a:t> </a:t>
            </a:r>
            <a:r>
              <a:rPr lang="ar-SA" dirty="0">
                <a:latin typeface="Calibri" pitchFamily="34" charset="0"/>
                <a:cs typeface="Arabic Transparent" pitchFamily="2" charset="-78"/>
              </a:rPr>
              <a:t>تطور نظم التخطيط الشامل لموارد المؤسسات </a:t>
            </a:r>
            <a:r>
              <a:rPr lang="en-US" dirty="0">
                <a:latin typeface="Calibri" pitchFamily="34" charset="0"/>
                <a:cs typeface="Arabic Transparent" pitchFamily="2" charset="-78"/>
              </a:rPr>
              <a:t> Evolution of ERP Systems</a:t>
            </a:r>
            <a:r>
              <a:rPr lang="en-US" dirty="0" smtClean="0">
                <a:cs typeface="Arial" pitchFamily="34" charset="0"/>
              </a:rPr>
              <a:t> </a:t>
            </a:r>
            <a:endParaRPr lang="en-US" dirty="0">
              <a:cs typeface="Arial" pitchFamily="34"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xmlns="" val="82751709"/>
              </p:ext>
            </p:extLst>
          </p:nvPr>
        </p:nvGraphicFramePr>
        <p:xfrm>
          <a:off x="1219200" y="1752600"/>
          <a:ext cx="8382000" cy="3810000"/>
        </p:xfrm>
        <a:graphic>
          <a:graphicData uri="http://schemas.openxmlformats.org/drawingml/2006/table">
            <a:tbl>
              <a:tblPr firstRow="1" bandRow="1">
                <a:tableStyleId>{5C22544A-7EE6-4342-B048-85BDC9FD1C3A}</a:tableStyleId>
              </a:tblPr>
              <a:tblGrid>
                <a:gridCol w="2794000"/>
                <a:gridCol w="2794000"/>
                <a:gridCol w="2794000"/>
              </a:tblGrid>
              <a:tr h="248717">
                <a:tc>
                  <a:txBody>
                    <a:bodyPr/>
                    <a:lstStyle/>
                    <a:p>
                      <a:pPr algn="ctr" rtl="1"/>
                      <a:r>
                        <a:rPr lang="ar-SA" dirty="0" smtClean="0"/>
                        <a:t>المنصة</a:t>
                      </a:r>
                      <a:endParaRPr lang="en-US" dirty="0"/>
                    </a:p>
                  </a:txBody>
                  <a:tcPr marL="85588" marR="85588"/>
                </a:tc>
                <a:tc>
                  <a:txBody>
                    <a:bodyPr/>
                    <a:lstStyle/>
                    <a:p>
                      <a:pPr algn="ctr" rtl="1"/>
                      <a:r>
                        <a:rPr lang="ar-SA" dirty="0" smtClean="0"/>
                        <a:t>النظام</a:t>
                      </a:r>
                      <a:endParaRPr lang="en-US" dirty="0"/>
                    </a:p>
                  </a:txBody>
                  <a:tcPr marL="85588" marR="85588"/>
                </a:tc>
                <a:tc>
                  <a:txBody>
                    <a:bodyPr/>
                    <a:lstStyle/>
                    <a:p>
                      <a:pPr algn="ctr" rtl="1"/>
                      <a:r>
                        <a:rPr lang="ar-SA" dirty="0" smtClean="0"/>
                        <a:t>الفترة</a:t>
                      </a:r>
                      <a:r>
                        <a:rPr lang="ar-SA" baseline="0" dirty="0" smtClean="0"/>
                        <a:t> الزمنية</a:t>
                      </a:r>
                      <a:endParaRPr lang="en-US" dirty="0"/>
                    </a:p>
                  </a:txBody>
                  <a:tcPr marL="85588" marR="85588"/>
                </a:tc>
              </a:tr>
              <a:tr h="352349">
                <a:tc>
                  <a:txBody>
                    <a:bodyPr/>
                    <a:lstStyle/>
                    <a:p>
                      <a:pPr algn="ctr"/>
                      <a:r>
                        <a:rPr lang="ar-SA" sz="1400" dirty="0" smtClean="0"/>
                        <a:t>حاسبات كبيرة وبرمجيات من الجيل</a:t>
                      </a:r>
                      <a:r>
                        <a:rPr lang="ar-SA" sz="1400" baseline="0" dirty="0" smtClean="0"/>
                        <a:t> الثالث (كوبول – فورتران)</a:t>
                      </a:r>
                      <a:endParaRPr lang="en-US" sz="1400" dirty="0"/>
                    </a:p>
                  </a:txBody>
                  <a:tcPr marL="85588" marR="85588"/>
                </a:tc>
                <a:tc>
                  <a:txBody>
                    <a:bodyPr/>
                    <a:lstStyle/>
                    <a:p>
                      <a:pPr algn="ctr"/>
                      <a:r>
                        <a:rPr lang="ar-SA" sz="1400" dirty="0" smtClean="0"/>
                        <a:t>إدارة</a:t>
                      </a:r>
                      <a:r>
                        <a:rPr lang="ar-SA" sz="1400" baseline="0" dirty="0" smtClean="0"/>
                        <a:t> ومراقبة المخزون</a:t>
                      </a:r>
                      <a:endParaRPr lang="en-US" sz="1400" dirty="0"/>
                    </a:p>
                  </a:txBody>
                  <a:tcPr marL="85588" marR="85588"/>
                </a:tc>
                <a:tc>
                  <a:txBody>
                    <a:bodyPr/>
                    <a:lstStyle/>
                    <a:p>
                      <a:pPr algn="ctr" rtl="1"/>
                      <a:r>
                        <a:rPr lang="en-US" sz="1400" dirty="0" smtClean="0"/>
                        <a:t>1960</a:t>
                      </a:r>
                      <a:endParaRPr lang="en-US" sz="1400" dirty="0"/>
                    </a:p>
                  </a:txBody>
                  <a:tcPr marL="85588" marR="85588"/>
                </a:tc>
              </a:tr>
              <a:tr h="352349">
                <a:tc>
                  <a:txBody>
                    <a:bodyPr/>
                    <a:lstStyle/>
                    <a:p>
                      <a:pPr algn="ctr"/>
                      <a:r>
                        <a:rPr lang="en-US" sz="1400" dirty="0" smtClean="0"/>
                        <a:t>“ “ “ “ “ “ “ “ </a:t>
                      </a:r>
                      <a:endParaRPr lang="en-US" sz="1400" dirty="0"/>
                    </a:p>
                  </a:txBody>
                  <a:tcPr marL="85588" marR="85588"/>
                </a:tc>
                <a:tc>
                  <a:txBody>
                    <a:bodyPr/>
                    <a:lstStyle/>
                    <a:p>
                      <a:pPr algn="ctr" rtl="1"/>
                      <a:r>
                        <a:rPr lang="ar-SA" sz="1400" dirty="0" smtClean="0"/>
                        <a:t> تخطيط الاحتياجات من</a:t>
                      </a:r>
                      <a:r>
                        <a:rPr lang="ar-SA" sz="1400" baseline="0" dirty="0" smtClean="0"/>
                        <a:t> المواد</a:t>
                      </a:r>
                    </a:p>
                    <a:p>
                      <a:pPr algn="ctr" rtl="1"/>
                      <a:r>
                        <a:rPr lang="en-US" sz="1400" baseline="0" dirty="0" smtClean="0"/>
                        <a:t>Materials Requirements Planning</a:t>
                      </a:r>
                      <a:endParaRPr lang="en-US" sz="1400" dirty="0"/>
                    </a:p>
                  </a:txBody>
                  <a:tcPr marL="85588" marR="85588"/>
                </a:tc>
                <a:tc>
                  <a:txBody>
                    <a:bodyPr/>
                    <a:lstStyle/>
                    <a:p>
                      <a:pPr algn="ctr" rtl="1"/>
                      <a:r>
                        <a:rPr lang="ar-SA" sz="1400" dirty="0" smtClean="0"/>
                        <a:t>1970</a:t>
                      </a:r>
                      <a:endParaRPr lang="en-US" sz="1400" dirty="0"/>
                    </a:p>
                  </a:txBody>
                  <a:tcPr marL="85588" marR="85588"/>
                </a:tc>
              </a:tr>
              <a:tr h="49743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ar-SA" sz="1400" dirty="0" smtClean="0"/>
                        <a:t>حاسبات كبيرة وبرمجيات من الجيل</a:t>
                      </a:r>
                      <a:r>
                        <a:rPr lang="ar-SA" sz="1400" baseline="0" dirty="0" smtClean="0"/>
                        <a:t> لرابع  (قواعد البيانات وتطبيقات الصناعية)</a:t>
                      </a:r>
                      <a:endParaRPr lang="en-US" sz="1400" dirty="0" smtClean="0"/>
                    </a:p>
                    <a:p>
                      <a:endParaRPr lang="en-US" sz="1400" dirty="0"/>
                    </a:p>
                  </a:txBody>
                  <a:tcPr marL="85588" marR="85588"/>
                </a:tc>
                <a:tc>
                  <a:txBody>
                    <a:bodyPr/>
                    <a:lstStyle/>
                    <a:p>
                      <a:pPr algn="ctr" rtl="1"/>
                      <a:r>
                        <a:rPr lang="ar-SA" sz="1400" dirty="0" smtClean="0"/>
                        <a:t>تخطيط الاحتياجات من</a:t>
                      </a:r>
                      <a:r>
                        <a:rPr lang="ar-SA" sz="1400" baseline="0" dirty="0" smtClean="0"/>
                        <a:t> المواد</a:t>
                      </a:r>
                    </a:p>
                    <a:p>
                      <a:pPr algn="ctr" rtl="1"/>
                      <a:r>
                        <a:rPr lang="en-US" sz="1400" baseline="0" dirty="0" smtClean="0"/>
                        <a:t>Materials Requirements Planning II</a:t>
                      </a:r>
                      <a:endParaRPr lang="en-US" sz="1400" dirty="0"/>
                    </a:p>
                  </a:txBody>
                  <a:tcPr marL="85588" marR="85588"/>
                </a:tc>
                <a:tc>
                  <a:txBody>
                    <a:bodyPr/>
                    <a:lstStyle/>
                    <a:p>
                      <a:pPr algn="ctr"/>
                      <a:r>
                        <a:rPr lang="en-US" sz="1400" dirty="0" smtClean="0"/>
                        <a:t>1980</a:t>
                      </a:r>
                      <a:endParaRPr lang="en-US" sz="1400" dirty="0"/>
                    </a:p>
                  </a:txBody>
                  <a:tcPr marL="85588" marR="85588"/>
                </a:tc>
              </a:tr>
              <a:tr h="497434">
                <a:tc>
                  <a:txBody>
                    <a:bodyPr/>
                    <a:lstStyle/>
                    <a:p>
                      <a:pPr algn="ctr"/>
                      <a:r>
                        <a:rPr lang="ar-SA" sz="1400" dirty="0" smtClean="0"/>
                        <a:t>حاسبات</a:t>
                      </a:r>
                      <a:r>
                        <a:rPr lang="ar-SA" sz="1400" baseline="0" dirty="0" smtClean="0"/>
                        <a:t> كبيرة باستخدام معمارية خادم- عميل وبرمجيات من الجيل الرابع وقواعد البيانات وحزم البرمجيات</a:t>
                      </a:r>
                      <a:endParaRPr lang="en-US" sz="1400" dirty="0"/>
                    </a:p>
                  </a:txBody>
                  <a:tcPr marL="85588" marR="85588"/>
                </a:tc>
                <a:tc>
                  <a:txBody>
                    <a:bodyPr/>
                    <a:lstStyle/>
                    <a:p>
                      <a:pPr algn="ctr"/>
                      <a:r>
                        <a:rPr lang="ar-SA" sz="1400" dirty="0" smtClean="0"/>
                        <a:t>نظم التخطيط الشامل المتكاملة لموارد المؤسسات </a:t>
                      </a:r>
                      <a:r>
                        <a:rPr lang="en-US" sz="1400" dirty="0" smtClean="0"/>
                        <a:t>ERP</a:t>
                      </a:r>
                      <a:endParaRPr lang="en-US" sz="1400" dirty="0"/>
                    </a:p>
                  </a:txBody>
                  <a:tcPr marL="85588" marR="85588"/>
                </a:tc>
                <a:tc>
                  <a:txBody>
                    <a:bodyPr/>
                    <a:lstStyle/>
                    <a:p>
                      <a:pPr algn="ctr"/>
                      <a:r>
                        <a:rPr lang="ar-SA" sz="1400" dirty="0" smtClean="0"/>
                        <a:t>1990</a:t>
                      </a:r>
                      <a:endParaRPr lang="en-US" sz="1400" dirty="0"/>
                    </a:p>
                  </a:txBody>
                  <a:tcPr marL="85588" marR="85588"/>
                </a:tc>
              </a:tr>
              <a:tr h="642518">
                <a:tc>
                  <a:txBody>
                    <a:bodyPr/>
                    <a:lstStyle/>
                    <a:p>
                      <a:pPr algn="ctr" rtl="1"/>
                      <a:r>
                        <a:rPr lang="ar-SA" sz="1400" dirty="0" smtClean="0"/>
                        <a:t>نظم</a:t>
                      </a:r>
                      <a:r>
                        <a:rPr lang="ar-SA" sz="1400" baseline="0" dirty="0" smtClean="0"/>
                        <a:t> خادم – عميل باستخدام منصات الويب وبرمجيات المصدر المفتوح وامكانية التكامل مع تطبيقات الجيل الخامس مثل    </a:t>
                      </a:r>
                      <a:r>
                        <a:rPr lang="en-US" sz="1400" baseline="0" dirty="0" smtClean="0"/>
                        <a:t>SCM – CRM- SFA  </a:t>
                      </a:r>
                      <a:endParaRPr lang="en-US" sz="1400" dirty="0"/>
                    </a:p>
                  </a:txBody>
                  <a:tcPr marL="85588" marR="85588"/>
                </a:tc>
                <a:tc>
                  <a:txBody>
                    <a:bodyPr/>
                    <a:lstStyle/>
                    <a:p>
                      <a:pPr algn="ctr"/>
                      <a:r>
                        <a:rPr lang="ar-SA" sz="1400" dirty="0" smtClean="0"/>
                        <a:t>نظم التخطيط الشامل المتكاملة المتقدمة </a:t>
                      </a:r>
                      <a:r>
                        <a:rPr lang="en-US" sz="1400" dirty="0" smtClean="0"/>
                        <a:t>ERP II</a:t>
                      </a:r>
                      <a:r>
                        <a:rPr lang="ar-SA" sz="1400" dirty="0" smtClean="0"/>
                        <a:t> </a:t>
                      </a:r>
                      <a:endParaRPr lang="en-US" sz="1400" dirty="0"/>
                    </a:p>
                  </a:txBody>
                  <a:tcPr marL="85588" marR="85588"/>
                </a:tc>
                <a:tc>
                  <a:txBody>
                    <a:bodyPr/>
                    <a:lstStyle/>
                    <a:p>
                      <a:pPr algn="ctr"/>
                      <a:r>
                        <a:rPr lang="ar-SA" sz="1400" dirty="0" smtClean="0"/>
                        <a:t>2000</a:t>
                      </a:r>
                      <a:endParaRPr lang="en-US" sz="1400" dirty="0"/>
                    </a:p>
                  </a:txBody>
                  <a:tcPr marL="85588" marR="85588"/>
                </a:tc>
              </a:tr>
            </a:tbl>
          </a:graphicData>
        </a:graphic>
      </p:graphicFrame>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7</a:t>
            </a:fld>
            <a:endParaRPr lang="en-US" smtClean="0">
              <a:cs typeface="Arial" pitchFamily="34" charset="0"/>
            </a:endParaRPr>
          </a:p>
        </p:txBody>
      </p:sp>
    </p:spTree>
    <p:extLst>
      <p:ext uri="{BB962C8B-B14F-4D97-AF65-F5344CB8AC3E}">
        <p14:creationId xmlns:p14="http://schemas.microsoft.com/office/powerpoint/2010/main" xmlns="" val="512419706"/>
      </p:ext>
    </p:extLst>
  </p:cSld>
  <p:clrMapOvr>
    <a:masterClrMapping/>
  </p:clrMapOvr>
  <p:transition>
    <p:dissolv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rtl="1">
              <a:defRPr/>
            </a:pPr>
            <a:r>
              <a:rPr lang="ar-SA" dirty="0">
                <a:cs typeface="Arial" pitchFamily="34" charset="0"/>
              </a:rPr>
              <a:t>نموذج الــ</a:t>
            </a:r>
            <a:r>
              <a:rPr lang="en-US" dirty="0">
                <a:cs typeface="Arial" pitchFamily="34" charset="0"/>
              </a:rPr>
              <a:t>OPM3</a:t>
            </a:r>
            <a:r>
              <a:rPr lang="ar-SA" dirty="0" smtClean="0"/>
              <a:t> </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cs typeface="Arial" pitchFamily="34" charset="0"/>
              </a:rPr>
              <a:t>يتضمن نموذج الــ</a:t>
            </a:r>
            <a:r>
              <a:rPr lang="en-US" dirty="0" smtClean="0">
                <a:cs typeface="Arial" pitchFamily="34" charset="0"/>
              </a:rPr>
              <a:t>OPM3</a:t>
            </a:r>
            <a:r>
              <a:rPr lang="fr-FR" dirty="0" smtClean="0">
                <a:cs typeface="Arial" pitchFamily="34" charset="0"/>
              </a:rPr>
              <a:t> </a:t>
            </a:r>
            <a:r>
              <a:rPr lang="ar-SA" dirty="0" smtClean="0">
                <a:cs typeface="Arial" pitchFamily="34" charset="0"/>
              </a:rPr>
              <a:t> ثلاث خطوات</a:t>
            </a:r>
          </a:p>
          <a:p>
            <a:pPr marL="457200" indent="-457200" rtl="1">
              <a:buFontTx/>
              <a:buChar char="-"/>
            </a:pPr>
            <a:r>
              <a:rPr lang="ar-SA" dirty="0" smtClean="0">
                <a:cs typeface="Arial" pitchFamily="34" charset="0"/>
              </a:rPr>
              <a:t>المعرفة</a:t>
            </a:r>
          </a:p>
          <a:p>
            <a:pPr marL="457200" indent="-457200" rtl="1">
              <a:buFontTx/>
              <a:buChar char="-"/>
            </a:pPr>
            <a:r>
              <a:rPr lang="ar-SA" dirty="0" smtClean="0">
                <a:cs typeface="Arial" pitchFamily="34" charset="0"/>
              </a:rPr>
              <a:t>التقييم</a:t>
            </a:r>
          </a:p>
          <a:p>
            <a:pPr marL="457200" indent="-457200" rtl="1">
              <a:buFontTx/>
              <a:buChar char="-"/>
            </a:pPr>
            <a:r>
              <a:rPr lang="ar-SA" dirty="0" smtClean="0">
                <a:cs typeface="Arial" pitchFamily="34" charset="0"/>
              </a:rPr>
              <a:t>التحسين</a:t>
            </a: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70</a:t>
            </a:fld>
            <a:endParaRPr lang="en-US" smtClean="0">
              <a:cs typeface="Arial" pitchFamily="34" charset="0"/>
            </a:endParaRPr>
          </a:p>
        </p:txBody>
      </p:sp>
    </p:spTree>
    <p:extLst>
      <p:ext uri="{BB962C8B-B14F-4D97-AF65-F5344CB8AC3E}">
        <p14:creationId xmlns:p14="http://schemas.microsoft.com/office/powerpoint/2010/main" xmlns="" val="42699871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أسباب التغيير </a:t>
            </a: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rtl="1">
              <a:buFont typeface="Wingdings" pitchFamily="2" charset="2"/>
              <a:buChar char="ü"/>
            </a:pPr>
            <a:r>
              <a:rPr lang="ar-SA" dirty="0" smtClean="0">
                <a:cs typeface="Arial" pitchFamily="34" charset="0"/>
              </a:rPr>
              <a:t>يخص مفهوم التغيير التنظيمي التغيير على مستوى كل المنظمة  ويتضمن ما يلي:</a:t>
            </a:r>
          </a:p>
          <a:p>
            <a:pPr marL="0" lvl="1" indent="0" rtl="1"/>
            <a:r>
              <a:rPr lang="ar-SA" dirty="0" smtClean="0">
                <a:cs typeface="Arial" pitchFamily="34" charset="0"/>
              </a:rPr>
              <a:t>- تغيير المهام </a:t>
            </a:r>
            <a:r>
              <a:rPr lang="en-US" dirty="0" smtClean="0">
                <a:cs typeface="Arial" pitchFamily="34" charset="0"/>
              </a:rPr>
              <a:t> </a:t>
            </a:r>
            <a:r>
              <a:rPr lang="en-US" sz="2000" dirty="0"/>
              <a:t>A change in mission</a:t>
            </a:r>
          </a:p>
          <a:p>
            <a:pPr marL="457200" indent="-457200" rtl="1">
              <a:buFontTx/>
              <a:buChar char="-"/>
            </a:pPr>
            <a:r>
              <a:rPr lang="ar-SA" dirty="0" smtClean="0">
                <a:cs typeface="Arial" pitchFamily="34" charset="0"/>
              </a:rPr>
              <a:t>تكنولوجيات جديدة</a:t>
            </a:r>
          </a:p>
          <a:p>
            <a:pPr marL="457200" indent="-457200" rtl="1">
              <a:buFontTx/>
              <a:buChar char="-"/>
            </a:pPr>
            <a:r>
              <a:rPr lang="ar-SA" dirty="0" smtClean="0">
                <a:cs typeface="Arial" pitchFamily="34" charset="0"/>
              </a:rPr>
              <a:t>المدمجون  </a:t>
            </a:r>
            <a:r>
              <a:rPr lang="en-US" dirty="0" smtClean="0">
                <a:cs typeface="Arial" pitchFamily="34" charset="0"/>
              </a:rPr>
              <a:t>Mergers</a:t>
            </a:r>
            <a:r>
              <a:rPr lang="fr-FR" dirty="0" smtClean="0">
                <a:cs typeface="Arial" pitchFamily="34" charset="0"/>
              </a:rPr>
              <a:t> </a:t>
            </a:r>
            <a:r>
              <a:rPr lang="ar-SA" dirty="0" smtClean="0">
                <a:cs typeface="Arial" pitchFamily="34" charset="0"/>
              </a:rPr>
              <a:t> </a:t>
            </a:r>
          </a:p>
          <a:p>
            <a:pPr marL="457200" indent="-457200" rtl="1">
              <a:buFontTx/>
              <a:buChar char="-"/>
            </a:pPr>
            <a:r>
              <a:rPr lang="ar-SA" dirty="0" smtClean="0">
                <a:cs typeface="Arial" pitchFamily="34" charset="0"/>
              </a:rPr>
              <a:t>المتعاونون الاساسيون</a:t>
            </a:r>
          </a:p>
          <a:p>
            <a:pPr marL="457200" indent="-457200" rtl="1">
              <a:buFontTx/>
              <a:buChar char="-"/>
            </a:pPr>
            <a:r>
              <a:rPr lang="ar-SA" dirty="0" smtClean="0">
                <a:cs typeface="Arial" pitchFamily="34" charset="0"/>
              </a:rPr>
              <a:t>التحجيم الحقيقي </a:t>
            </a:r>
            <a:r>
              <a:rPr lang="en-US" dirty="0" smtClean="0">
                <a:cs typeface="Arial" pitchFamily="34" charset="0"/>
              </a:rPr>
              <a:t>Rightsizing</a:t>
            </a:r>
            <a:r>
              <a:rPr lang="fr-FR" dirty="0" smtClean="0">
                <a:cs typeface="Arial" pitchFamily="34" charset="0"/>
              </a:rPr>
              <a:t> </a:t>
            </a:r>
            <a:r>
              <a:rPr lang="ar-SA" dirty="0" smtClean="0">
                <a:cs typeface="Arial" pitchFamily="34" charset="0"/>
              </a:rPr>
              <a:t>   </a:t>
            </a:r>
          </a:p>
          <a:p>
            <a:pPr marL="457200" indent="-457200" rtl="1">
              <a:buFontTx/>
              <a:buChar char="-"/>
            </a:pPr>
            <a:r>
              <a:rPr lang="ar-SA" dirty="0" smtClean="0">
                <a:cs typeface="Arial" pitchFamily="34" charset="0"/>
              </a:rPr>
              <a:t>البرامج الجديدة مثل الادارة الشاملة للجودة </a:t>
            </a:r>
            <a:r>
              <a:rPr lang="en-US" dirty="0"/>
              <a:t>Total Quality Management</a:t>
            </a:r>
            <a:endParaRPr lang="ar-SA" dirty="0" smtClean="0">
              <a:cs typeface="Arial" pitchFamily="34" charset="0"/>
            </a:endParaRPr>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71</a:t>
            </a:fld>
            <a:endParaRPr lang="en-US" smtClean="0">
              <a:cs typeface="Arial" pitchFamily="34" charset="0"/>
            </a:endParaRPr>
          </a:p>
        </p:txBody>
      </p:sp>
    </p:spTree>
    <p:extLst>
      <p:ext uri="{BB962C8B-B14F-4D97-AF65-F5344CB8AC3E}">
        <p14:creationId xmlns:p14="http://schemas.microsoft.com/office/powerpoint/2010/main" xmlns="" val="219270580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fr-FR" dirty="0" smtClean="0"/>
              <a:t>   </a:t>
            </a:r>
            <a:r>
              <a:rPr lang="ar-SA" dirty="0" smtClean="0"/>
              <a:t> </a:t>
            </a:r>
            <a:r>
              <a:rPr lang="en-US" dirty="0" smtClean="0"/>
              <a:t>Organizational Commitment</a:t>
            </a:r>
            <a:r>
              <a:rPr lang="fr-FR" dirty="0" smtClean="0"/>
              <a:t>   </a:t>
            </a:r>
            <a:r>
              <a:rPr lang="ar-SA" dirty="0" smtClean="0"/>
              <a:t> الالتزام التنظيمي </a:t>
            </a: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marL="457200" indent="-457200" rtl="1">
              <a:buFont typeface="Wingdings" pitchFamily="2" charset="2"/>
              <a:buChar char="ü"/>
            </a:pPr>
            <a:r>
              <a:rPr lang="ar-SA" dirty="0" smtClean="0">
                <a:cs typeface="Arial" pitchFamily="34" charset="0"/>
              </a:rPr>
              <a:t>يتطلب التنفيذ الناجح لنظم الــ</a:t>
            </a:r>
            <a:r>
              <a:rPr lang="en-US" dirty="0" smtClean="0">
                <a:cs typeface="Arial" pitchFamily="34" charset="0"/>
              </a:rPr>
              <a:t>ERP</a:t>
            </a:r>
            <a:r>
              <a:rPr lang="fr-FR" dirty="0" smtClean="0">
                <a:cs typeface="Arial" pitchFamily="34" charset="0"/>
              </a:rPr>
              <a:t> </a:t>
            </a:r>
            <a:r>
              <a:rPr lang="ar-SA" dirty="0" smtClean="0">
                <a:cs typeface="Arial" pitchFamily="34" charset="0"/>
              </a:rPr>
              <a:t> التزاما قويا وثابتا وعزيمة راسخة لتنفيذ المشروع من طرف الادارة العليا وكذلك من طرف الموظفين ذوي النفوذ </a:t>
            </a:r>
          </a:p>
          <a:p>
            <a:pPr marL="457200" indent="-457200" rtl="1">
              <a:buFont typeface="Wingdings" pitchFamily="2" charset="2"/>
              <a:buChar char="ü"/>
            </a:pPr>
            <a:r>
              <a:rPr lang="ar-SA" dirty="0" smtClean="0">
                <a:cs typeface="Arial" pitchFamily="34" charset="0"/>
              </a:rPr>
              <a:t>يجب على الادرة العليا ان تكون عزيمتها ثابتة في انجاح المشروع وحل كل المشاكل التي تنجم خلال التنفيذ</a:t>
            </a:r>
          </a:p>
          <a:p>
            <a:pPr marL="457200" indent="-457200" rtl="1">
              <a:buFont typeface="Wingdings" pitchFamily="2" charset="2"/>
              <a:buChar char="ü"/>
            </a:pPr>
            <a:r>
              <a:rPr lang="ar-SA" dirty="0" smtClean="0">
                <a:cs typeface="Arial" pitchFamily="34" charset="0"/>
              </a:rPr>
              <a:t>يجب التركيز على  المجالين التاليين لضمان الالتزام التنظيمي:</a:t>
            </a:r>
          </a:p>
          <a:p>
            <a:pPr marL="457200" indent="-457200" rtl="1">
              <a:buFontTx/>
              <a:buChar char="-"/>
            </a:pPr>
            <a:r>
              <a:rPr lang="ar-SA" dirty="0" smtClean="0">
                <a:cs typeface="Arial" pitchFamily="34" charset="0"/>
              </a:rPr>
              <a:t>خطة تواصل واضحة</a:t>
            </a:r>
          </a:p>
          <a:p>
            <a:pPr marL="457200" indent="-457200" rtl="1">
              <a:buFontTx/>
              <a:buChar char="-"/>
            </a:pPr>
            <a:r>
              <a:rPr lang="ar-SA" dirty="0"/>
              <a:t>نموذج الاستحقاق التنظيمي للإدارة المشاريع    </a:t>
            </a:r>
            <a:r>
              <a:rPr lang="en-US" dirty="0"/>
              <a:t>Organizational Project Management Maturity Model (OPM3)</a:t>
            </a:r>
            <a:r>
              <a:rPr lang="ar-SA" dirty="0"/>
              <a:t> </a:t>
            </a:r>
          </a:p>
          <a:p>
            <a:pPr marL="457200" indent="-457200" rtl="1">
              <a:buFontTx/>
              <a:buChar char="-"/>
            </a:pP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72</a:t>
            </a:fld>
            <a:endParaRPr lang="en-US" smtClean="0">
              <a:cs typeface="Arial" pitchFamily="34" charset="0"/>
            </a:endParaRPr>
          </a:p>
        </p:txBody>
      </p:sp>
    </p:spTree>
    <p:extLst>
      <p:ext uri="{BB962C8B-B14F-4D97-AF65-F5344CB8AC3E}">
        <p14:creationId xmlns:p14="http://schemas.microsoft.com/office/powerpoint/2010/main" xmlns="" val="428549320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ادارة التغيير</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marL="457200" indent="-457200" rtl="1">
              <a:buFont typeface="Wingdings" pitchFamily="2" charset="2"/>
              <a:buChar char="ü"/>
            </a:pPr>
            <a:r>
              <a:rPr lang="ar-SA" dirty="0" smtClean="0">
                <a:cs typeface="Arial" pitchFamily="34" charset="0"/>
              </a:rPr>
              <a:t>ادارة التغيير عبارة عن تطوير خطة للتغيير في المنظمة</a:t>
            </a:r>
          </a:p>
          <a:p>
            <a:pPr marL="457200" indent="-457200" rtl="1">
              <a:buFont typeface="Wingdings" pitchFamily="2" charset="2"/>
              <a:buChar char="ü"/>
            </a:pPr>
            <a:r>
              <a:rPr lang="ar-SA" dirty="0" smtClean="0">
                <a:cs typeface="Arial" pitchFamily="34" charset="0"/>
              </a:rPr>
              <a:t>الهدف منها تعظيم الفوائد الجماعية لكل الاشخاص العاملون على التغيير وفي نفس الوقت تقليص مخاطر الفشل</a:t>
            </a:r>
          </a:p>
          <a:p>
            <a:pPr marL="457200" indent="-457200" rtl="1">
              <a:buFont typeface="Wingdings" pitchFamily="2" charset="2"/>
              <a:buChar char="ü"/>
            </a:pPr>
            <a:r>
              <a:rPr lang="ar-SA" dirty="0" smtClean="0">
                <a:cs typeface="Arial" pitchFamily="34" charset="0"/>
              </a:rPr>
              <a:t>يجب ان تكون ادارة التغيير جزءا من استراتيجية تخطيط التنفيذ الناجح لمشروع الــ</a:t>
            </a:r>
            <a:r>
              <a:rPr lang="en-US" dirty="0" smtClean="0">
                <a:cs typeface="Arial" pitchFamily="34" charset="0"/>
              </a:rPr>
              <a:t>ERP</a:t>
            </a:r>
            <a:endParaRPr lang="ar-SA"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73</a:t>
            </a:fld>
            <a:endParaRPr lang="en-US" smtClean="0">
              <a:cs typeface="Arial" pitchFamily="34" charset="0"/>
            </a:endParaRPr>
          </a:p>
        </p:txBody>
      </p:sp>
    </p:spTree>
    <p:extLst>
      <p:ext uri="{BB962C8B-B14F-4D97-AF65-F5344CB8AC3E}">
        <p14:creationId xmlns:p14="http://schemas.microsoft.com/office/powerpoint/2010/main" xmlns="" val="380098879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rtl="1"/>
            <a:r>
              <a:rPr lang="ar-SA" sz="3200" dirty="0" smtClean="0"/>
              <a:t>فوائد نموذج </a:t>
            </a:r>
            <a:r>
              <a:rPr lang="ar-SA" sz="3200" dirty="0"/>
              <a:t>الاستحقاق التنظيمي للإدارة المشاريع </a:t>
            </a:r>
            <a:r>
              <a:rPr lang="en-US" sz="3200" dirty="0" smtClean="0"/>
              <a:t>(</a:t>
            </a:r>
            <a:r>
              <a:rPr lang="en-US" sz="3200" dirty="0"/>
              <a:t>OPM3</a:t>
            </a:r>
            <a:r>
              <a:rPr lang="en-US" dirty="0"/>
              <a:t>)</a:t>
            </a:r>
            <a:r>
              <a:rPr lang="ar-SA" dirty="0"/>
              <a:t> </a:t>
            </a:r>
          </a:p>
        </p:txBody>
      </p:sp>
      <p:sp>
        <p:nvSpPr>
          <p:cNvPr id="9" name="Text Placeholder 5"/>
          <p:cNvSpPr>
            <a:spLocks noGrp="1"/>
          </p:cNvSpPr>
          <p:nvPr>
            <p:ph idx="1"/>
          </p:nvPr>
        </p:nvSpPr>
        <p:spPr>
          <a:xfrm>
            <a:off x="152400" y="1371600"/>
            <a:ext cx="9525000" cy="4648200"/>
          </a:xfrm>
        </p:spPr>
        <p:txBody>
          <a:bodyPr>
            <a:normAutofit lnSpcReduction="10000"/>
          </a:bodyPr>
          <a:lstStyle/>
          <a:p>
            <a:pPr marL="457200" indent="-457200" rtl="1">
              <a:buFont typeface="Wingdings" pitchFamily="2" charset="2"/>
              <a:buChar char="ü"/>
            </a:pPr>
            <a:r>
              <a:rPr lang="ar-SA" dirty="0" smtClean="0">
                <a:cs typeface="Arial" pitchFamily="34" charset="0"/>
              </a:rPr>
              <a:t>يساعد هذا النموذج المنظمات في التعرف على المشاريع الحقيقية وتقديمها من اجل تحقيقها والتقدم في تنفيذ الاستراتيجيات</a:t>
            </a:r>
          </a:p>
          <a:p>
            <a:pPr marL="457200" indent="-457200" rtl="1">
              <a:buFont typeface="Wingdings" pitchFamily="2" charset="2"/>
              <a:buChar char="ü"/>
            </a:pPr>
            <a:r>
              <a:rPr lang="ar-SA" dirty="0" smtClean="0">
                <a:cs typeface="Arial" pitchFamily="34" charset="0"/>
              </a:rPr>
              <a:t>تحسين اداء المشاريع والعائد من الاستثمار:</a:t>
            </a:r>
          </a:p>
          <a:p>
            <a:pPr marL="0" indent="0" rtl="1"/>
            <a:r>
              <a:rPr lang="ar-SA" dirty="0" smtClean="0">
                <a:cs typeface="Arial" pitchFamily="34" charset="0"/>
              </a:rPr>
              <a:t>- يمكنه عزل عمليات التحسين في نفس الوقت الذي يرغم المنظمات لاعتبار الضغوط الخارجية كوسيلة لزيادة الفاعلية العملية والتنظيمية</a:t>
            </a:r>
          </a:p>
          <a:p>
            <a:pPr marL="457200" indent="-457200" rtl="1">
              <a:buFont typeface="Wingdings" pitchFamily="2" charset="2"/>
              <a:buChar char="ü"/>
            </a:pPr>
            <a:r>
              <a:rPr lang="ar-SA" dirty="0" smtClean="0">
                <a:cs typeface="Arial" pitchFamily="34" charset="0"/>
              </a:rPr>
              <a:t>يساعد المنظمة توجيه  استراتيجيتها لكي تتماشى مع المشاريع التي تستديم نجاح الاعمال </a:t>
            </a:r>
          </a:p>
          <a:p>
            <a:pPr marL="457200" indent="-457200" rtl="1">
              <a:buFont typeface="Wingdings" pitchFamily="2" charset="2"/>
              <a:buChar char="ü"/>
            </a:pPr>
            <a:r>
              <a:rPr lang="ar-SA" dirty="0" smtClean="0">
                <a:cs typeface="Arial" pitchFamily="34" charset="0"/>
              </a:rPr>
              <a:t>تساعد في تخفيف وتقليص التكلفة العملية وذلك من خلال تحقيق تماشي المشاريع مع استراتيجية الاعمال</a:t>
            </a: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74</a:t>
            </a:fld>
            <a:endParaRPr lang="en-US" smtClean="0">
              <a:cs typeface="Arial" pitchFamily="34" charset="0"/>
            </a:endParaRPr>
          </a:p>
        </p:txBody>
      </p:sp>
    </p:spTree>
    <p:extLst>
      <p:ext uri="{BB962C8B-B14F-4D97-AF65-F5344CB8AC3E}">
        <p14:creationId xmlns:p14="http://schemas.microsoft.com/office/powerpoint/2010/main" xmlns="" val="43362262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rtl="1"/>
            <a:r>
              <a:rPr lang="ar-SA" sz="3200" dirty="0" smtClean="0"/>
              <a:t>اعادة هندسة العمليات </a:t>
            </a:r>
            <a:r>
              <a:rPr lang="en-US" sz="3200" dirty="0"/>
              <a:t>Business Process Re-engineering</a:t>
            </a:r>
            <a:endParaRPr lang="ar-SA" sz="3200" dirty="0"/>
          </a:p>
        </p:txBody>
      </p:sp>
      <p:sp>
        <p:nvSpPr>
          <p:cNvPr id="9" name="Text Placeholder 5"/>
          <p:cNvSpPr>
            <a:spLocks noGrp="1"/>
          </p:cNvSpPr>
          <p:nvPr>
            <p:ph idx="1"/>
          </p:nvPr>
        </p:nvSpPr>
        <p:spPr>
          <a:xfrm>
            <a:off x="152400" y="1371600"/>
            <a:ext cx="9525000" cy="4648200"/>
          </a:xfrm>
        </p:spPr>
        <p:txBody>
          <a:bodyPr>
            <a:normAutofit/>
          </a:bodyPr>
          <a:lstStyle/>
          <a:p>
            <a:pPr marL="457200" indent="-457200" rtl="1">
              <a:buFont typeface="Wingdings" pitchFamily="2" charset="2"/>
              <a:buChar char="ü"/>
            </a:pPr>
            <a:r>
              <a:rPr lang="ar-SA" dirty="0" smtClean="0">
                <a:cs typeface="Arial" pitchFamily="34" charset="0"/>
              </a:rPr>
              <a:t>العمليات او اجراءات العمل </a:t>
            </a:r>
            <a:r>
              <a:rPr lang="en-US" dirty="0" smtClean="0">
                <a:cs typeface="Arial" pitchFamily="34" charset="0"/>
              </a:rPr>
              <a:t>BP</a:t>
            </a:r>
            <a:r>
              <a:rPr lang="fr-FR" dirty="0" smtClean="0">
                <a:cs typeface="Arial" pitchFamily="34" charset="0"/>
              </a:rPr>
              <a:t> </a:t>
            </a:r>
            <a:r>
              <a:rPr lang="ar-SA" dirty="0" smtClean="0">
                <a:cs typeface="Arial" pitchFamily="34" charset="0"/>
              </a:rPr>
              <a:t> عبارة عن مجموعة من المهام ذات علاقة منطقية التي تهدف الى تحقيق نتيجة عمل </a:t>
            </a:r>
            <a:r>
              <a:rPr lang="en-US" dirty="0" smtClean="0"/>
              <a:t>business outcome</a:t>
            </a:r>
            <a:r>
              <a:rPr lang="ar-SA" dirty="0" smtClean="0"/>
              <a:t> </a:t>
            </a:r>
          </a:p>
          <a:p>
            <a:pPr marL="457200" indent="-457200" rtl="1">
              <a:buFont typeface="Wingdings" pitchFamily="2" charset="2"/>
              <a:buChar char="ü"/>
            </a:pPr>
            <a:r>
              <a:rPr lang="ar-SA" dirty="0" smtClean="0">
                <a:cs typeface="Arial" pitchFamily="34" charset="0"/>
              </a:rPr>
              <a:t>اعادة الهندسة عبارة عن تفكيك اجراءات العمل الحالية الى نشاطات منفصلة ومن ثم تركيبها على شكل انسيابيات اعمال </a:t>
            </a:r>
            <a:r>
              <a:rPr lang="en-US" dirty="0" smtClean="0">
                <a:cs typeface="Arial" pitchFamily="34" charset="0"/>
              </a:rPr>
              <a:t>business flows </a:t>
            </a:r>
            <a:r>
              <a:rPr lang="fr-FR" dirty="0" smtClean="0">
                <a:cs typeface="Arial" pitchFamily="34" charset="0"/>
              </a:rPr>
              <a:t> </a:t>
            </a:r>
            <a:r>
              <a:rPr lang="ar-SA" dirty="0" smtClean="0">
                <a:cs typeface="Arial" pitchFamily="34" charset="0"/>
              </a:rPr>
              <a:t> </a:t>
            </a:r>
          </a:p>
          <a:p>
            <a:pPr marL="457200" indent="-457200" rtl="1">
              <a:buFont typeface="Wingdings" pitchFamily="2" charset="2"/>
              <a:buChar char="ü"/>
            </a:pPr>
            <a:r>
              <a:rPr lang="ar-SA" dirty="0" smtClean="0">
                <a:cs typeface="Arial" pitchFamily="34" charset="0"/>
              </a:rPr>
              <a:t>تكون مقاومة التغيير كبيرة  وتتطلب مستوى عالي من ادارة التغيير لنجاح المشروع</a:t>
            </a: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75</a:t>
            </a:fld>
            <a:endParaRPr lang="en-US" smtClean="0">
              <a:cs typeface="Arial" pitchFamily="34" charset="0"/>
            </a:endParaRPr>
          </a:p>
        </p:txBody>
      </p:sp>
    </p:spTree>
    <p:extLst>
      <p:ext uri="{BB962C8B-B14F-4D97-AF65-F5344CB8AC3E}">
        <p14:creationId xmlns:p14="http://schemas.microsoft.com/office/powerpoint/2010/main" xmlns="" val="227622953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rtl="1"/>
            <a:r>
              <a:rPr lang="ar-SA" sz="3200" dirty="0" smtClean="0"/>
              <a:t>منهجية اعادة هندسة العمليات </a:t>
            </a:r>
            <a:r>
              <a:rPr lang="en-US" sz="3200" dirty="0" smtClean="0"/>
              <a:t>BPR Methodology</a:t>
            </a:r>
            <a:endParaRPr lang="ar-SA" sz="3200" dirty="0"/>
          </a:p>
        </p:txBody>
      </p:sp>
      <p:sp>
        <p:nvSpPr>
          <p:cNvPr id="9" name="Text Placeholder 5"/>
          <p:cNvSpPr>
            <a:spLocks noGrp="1"/>
          </p:cNvSpPr>
          <p:nvPr>
            <p:ph idx="1"/>
          </p:nvPr>
        </p:nvSpPr>
        <p:spPr>
          <a:xfrm>
            <a:off x="152400" y="1371600"/>
            <a:ext cx="9525000" cy="4648200"/>
          </a:xfrm>
        </p:spPr>
        <p:txBody>
          <a:bodyPr>
            <a:normAutofit/>
          </a:bodyPr>
          <a:lstStyle/>
          <a:p>
            <a:pPr marL="457200" indent="-457200" rtl="1">
              <a:buFont typeface="Wingdings" pitchFamily="2" charset="2"/>
              <a:buChar char="ü"/>
            </a:pPr>
            <a:r>
              <a:rPr lang="ar-SA" dirty="0" smtClean="0">
                <a:cs typeface="Arial" pitchFamily="34" charset="0"/>
              </a:rPr>
              <a:t>مرحلة التهيئة او التحضير: يتم تحديد الاهداف والرؤية – تعريف الفرق- جرد العمليات التي يجب تقييمها</a:t>
            </a:r>
          </a:p>
          <a:p>
            <a:pPr marL="457200" indent="-457200" rtl="1">
              <a:buFont typeface="Wingdings" pitchFamily="2" charset="2"/>
              <a:buChar char="ü"/>
            </a:pPr>
            <a:r>
              <a:rPr lang="ar-SA" dirty="0" smtClean="0">
                <a:cs typeface="Arial" pitchFamily="34" charset="0"/>
              </a:rPr>
              <a:t>تعريف العمليات «كما هي» </a:t>
            </a:r>
            <a:r>
              <a:rPr lang="en-US" dirty="0" smtClean="0">
                <a:cs typeface="Arial" pitchFamily="34" charset="0"/>
              </a:rPr>
              <a:t>as is</a:t>
            </a:r>
            <a:r>
              <a:rPr lang="fr-FR" dirty="0" smtClean="0">
                <a:cs typeface="Arial" pitchFamily="34" charset="0"/>
              </a:rPr>
              <a:t> </a:t>
            </a:r>
            <a:r>
              <a:rPr lang="ar-SA" dirty="0" smtClean="0">
                <a:cs typeface="Arial" pitchFamily="34" charset="0"/>
              </a:rPr>
              <a:t> وتقييم المشاكل التنظيمية </a:t>
            </a:r>
            <a:r>
              <a:rPr lang="en-US" dirty="0"/>
              <a:t>cross-organizational issues.</a:t>
            </a:r>
            <a:r>
              <a:rPr lang="ar-SA" dirty="0" smtClean="0">
                <a:cs typeface="Arial" pitchFamily="34" charset="0"/>
              </a:rPr>
              <a:t>  </a:t>
            </a:r>
          </a:p>
          <a:p>
            <a:pPr marL="457200" indent="-457200" rtl="1">
              <a:buFont typeface="Wingdings" pitchFamily="2" charset="2"/>
              <a:buChar char="ü"/>
            </a:pPr>
            <a:r>
              <a:rPr lang="ar-SA" dirty="0" smtClean="0">
                <a:cs typeface="Arial" pitchFamily="34" charset="0"/>
              </a:rPr>
              <a:t>تحليل العمليات المستقبلية </a:t>
            </a:r>
            <a:r>
              <a:rPr lang="en-US" dirty="0" smtClean="0">
                <a:cs typeface="Arial" pitchFamily="34" charset="0"/>
              </a:rPr>
              <a:t>To be processes</a:t>
            </a:r>
            <a:r>
              <a:rPr lang="fr-FR" dirty="0" smtClean="0">
                <a:cs typeface="Arial" pitchFamily="34" charset="0"/>
              </a:rPr>
              <a:t> </a:t>
            </a:r>
            <a:r>
              <a:rPr lang="ar-SA" dirty="0" smtClean="0">
                <a:cs typeface="Arial" pitchFamily="34" charset="0"/>
              </a:rPr>
              <a:t> على اساس افضل الممارسات</a:t>
            </a:r>
          </a:p>
          <a:p>
            <a:pPr marL="457200" indent="-457200" rtl="1">
              <a:buFont typeface="Wingdings" pitchFamily="2" charset="2"/>
              <a:buChar char="ü"/>
            </a:pPr>
            <a:r>
              <a:rPr lang="ar-SA" dirty="0" smtClean="0">
                <a:cs typeface="Arial" pitchFamily="34" charset="0"/>
              </a:rPr>
              <a:t>اختبار وتقييم الاجراءات الجديدة حيث يكون الاختبار والتقييم مبنيان على اساس الاهداف والرؤية</a:t>
            </a: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76</a:t>
            </a:fld>
            <a:endParaRPr lang="en-US" smtClean="0">
              <a:cs typeface="Arial" pitchFamily="34" charset="0"/>
            </a:endParaRPr>
          </a:p>
        </p:txBody>
      </p:sp>
    </p:spTree>
    <p:extLst>
      <p:ext uri="{BB962C8B-B14F-4D97-AF65-F5344CB8AC3E}">
        <p14:creationId xmlns:p14="http://schemas.microsoft.com/office/powerpoint/2010/main" xmlns="" val="393434352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rtl="1"/>
            <a:r>
              <a:rPr lang="ar-SA" sz="3200" dirty="0" smtClean="0"/>
              <a:t>ادارة العمليات </a:t>
            </a:r>
            <a:r>
              <a:rPr lang="en-US" sz="3200" dirty="0"/>
              <a:t>Business Process Management</a:t>
            </a:r>
            <a:endParaRPr lang="ar-SA" sz="3200" dirty="0"/>
          </a:p>
        </p:txBody>
      </p:sp>
      <p:sp>
        <p:nvSpPr>
          <p:cNvPr id="9" name="Text Placeholder 5"/>
          <p:cNvSpPr>
            <a:spLocks noGrp="1"/>
          </p:cNvSpPr>
          <p:nvPr>
            <p:ph idx="1"/>
          </p:nvPr>
        </p:nvSpPr>
        <p:spPr>
          <a:xfrm>
            <a:off x="152400" y="1371600"/>
            <a:ext cx="9525000" cy="4648200"/>
          </a:xfrm>
        </p:spPr>
        <p:txBody>
          <a:bodyPr>
            <a:normAutofit/>
          </a:bodyPr>
          <a:lstStyle/>
          <a:p>
            <a:pPr marL="457200" lvl="1" indent="-457200" rtl="1">
              <a:buFontTx/>
              <a:buChar char="-"/>
            </a:pPr>
            <a:endParaRPr lang="en-US" sz="3200" dirty="0">
              <a:cs typeface="Arial" pitchFamily="34" charset="0"/>
            </a:endParaRPr>
          </a:p>
          <a:p>
            <a:pPr marL="457200" indent="-457200" rtl="1">
              <a:buFont typeface="Wingdings" pitchFamily="2" charset="2"/>
              <a:buChar char="ü"/>
            </a:pPr>
            <a:r>
              <a:rPr lang="ar-SA" dirty="0" smtClean="0">
                <a:cs typeface="Arial" pitchFamily="34" charset="0"/>
              </a:rPr>
              <a:t>ادارة العمليات </a:t>
            </a:r>
            <a:r>
              <a:rPr lang="en-US" dirty="0" smtClean="0">
                <a:cs typeface="Arial" pitchFamily="34" charset="0"/>
              </a:rPr>
              <a:t>BPM</a:t>
            </a:r>
            <a:r>
              <a:rPr lang="fr-FR" dirty="0" smtClean="0">
                <a:cs typeface="Arial" pitchFamily="34" charset="0"/>
              </a:rPr>
              <a:t> </a:t>
            </a:r>
            <a:r>
              <a:rPr lang="ar-SA" dirty="0" smtClean="0">
                <a:cs typeface="Arial" pitchFamily="34" charset="0"/>
              </a:rPr>
              <a:t> عبارة عن:</a:t>
            </a:r>
          </a:p>
          <a:p>
            <a:pPr marL="457200" indent="-457200" rtl="1">
              <a:buFontTx/>
              <a:buChar char="-"/>
            </a:pPr>
            <a:r>
              <a:rPr lang="ar-SA" dirty="0" smtClean="0">
                <a:cs typeface="Arial" pitchFamily="34" charset="0"/>
              </a:rPr>
              <a:t>تخصص ادارة يعتبر العمليات كأصول </a:t>
            </a:r>
            <a:r>
              <a:rPr lang="en-US" dirty="0" smtClean="0">
                <a:cs typeface="Arial" pitchFamily="34" charset="0"/>
              </a:rPr>
              <a:t>Assets</a:t>
            </a:r>
            <a:r>
              <a:rPr lang="fr-FR" dirty="0" smtClean="0">
                <a:cs typeface="Arial" pitchFamily="34" charset="0"/>
              </a:rPr>
              <a:t> </a:t>
            </a:r>
            <a:r>
              <a:rPr lang="ar-SA" dirty="0" smtClean="0">
                <a:cs typeface="Arial" pitchFamily="34" charset="0"/>
              </a:rPr>
              <a:t> تساهم في اداء المنظمة وذلك من خلال  التميز التشغيلي </a:t>
            </a:r>
            <a:r>
              <a:rPr lang="en-US" dirty="0"/>
              <a:t>operational excellence </a:t>
            </a:r>
            <a:r>
              <a:rPr lang="fr-FR" dirty="0" smtClean="0"/>
              <a:t> </a:t>
            </a:r>
            <a:r>
              <a:rPr lang="ar-SA" dirty="0" smtClean="0"/>
              <a:t> </a:t>
            </a:r>
            <a:r>
              <a:rPr lang="en-US" dirty="0" smtClean="0"/>
              <a:t>  </a:t>
            </a:r>
          </a:p>
          <a:p>
            <a:pPr marL="457200" indent="-457200" rtl="1">
              <a:buFontTx/>
              <a:buChar char="-"/>
            </a:pPr>
            <a:r>
              <a:rPr lang="ar-SA" dirty="0" smtClean="0"/>
              <a:t>تستعمل ادارة العمليات طرق وسياسات ومقاييس وممارسات ادارية وبرمجيات لتعظيم عمليات المنظمة وبالتالي تحسين اداء الاعمال من حيث الاهداف والغايات  </a:t>
            </a:r>
          </a:p>
          <a:p>
            <a:pPr marL="0" indent="0" rtl="1"/>
            <a:endParaRPr lang="ar-SA" dirty="0" smtClean="0"/>
          </a:p>
          <a:p>
            <a:pPr marL="0" indent="0" rtl="1"/>
            <a:endParaRPr lang="ar-SA" dirty="0" smtClean="0"/>
          </a:p>
          <a:p>
            <a:pPr marL="0" indent="0" rtl="1"/>
            <a:endParaRPr lang="ar-SA" dirty="0" smtClean="0">
              <a:cs typeface="Arial" pitchFamily="34" charset="0"/>
            </a:endParaRPr>
          </a:p>
          <a:p>
            <a:pPr marL="457200" indent="-457200" rtl="1">
              <a:buFontTx/>
              <a:buChar char="-"/>
            </a:pPr>
            <a:endParaRPr lang="ar-SA"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77</a:t>
            </a:fld>
            <a:endParaRPr lang="en-US" smtClean="0">
              <a:cs typeface="Arial" pitchFamily="34" charset="0"/>
            </a:endParaRPr>
          </a:p>
        </p:txBody>
      </p:sp>
    </p:spTree>
    <p:extLst>
      <p:ext uri="{BB962C8B-B14F-4D97-AF65-F5344CB8AC3E}">
        <p14:creationId xmlns:p14="http://schemas.microsoft.com/office/powerpoint/2010/main" xmlns="" val="91994904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rtl="1"/>
            <a:r>
              <a:rPr lang="ar-SA" sz="3200" dirty="0" smtClean="0"/>
              <a:t>الفرق بين ادارة العمليات و اعادة هندسة العمليات</a:t>
            </a:r>
            <a:r>
              <a:rPr lang="en-US" sz="3200" dirty="0" smtClean="0"/>
              <a:t>   </a:t>
            </a:r>
            <a:r>
              <a:rPr lang="fr-FR" sz="3200" dirty="0" smtClean="0"/>
              <a:t>   </a:t>
            </a:r>
            <a:r>
              <a:rPr lang="ar-SA" sz="3200" dirty="0" smtClean="0"/>
              <a:t> </a:t>
            </a:r>
            <a:r>
              <a:rPr lang="en-US" sz="3200" dirty="0"/>
              <a:t>Difference between BPR and BPM</a:t>
            </a:r>
            <a:r>
              <a:rPr lang="en-US" sz="3200" dirty="0" smtClean="0"/>
              <a:t>     </a:t>
            </a:r>
            <a:endParaRPr lang="ar-SA" sz="3200" dirty="0"/>
          </a:p>
        </p:txBody>
      </p:sp>
      <p:sp>
        <p:nvSpPr>
          <p:cNvPr id="9" name="Text Placeholder 5"/>
          <p:cNvSpPr>
            <a:spLocks noGrp="1"/>
          </p:cNvSpPr>
          <p:nvPr>
            <p:ph idx="1"/>
          </p:nvPr>
        </p:nvSpPr>
        <p:spPr>
          <a:xfrm>
            <a:off x="152400" y="1371600"/>
            <a:ext cx="9525000" cy="4648200"/>
          </a:xfrm>
        </p:spPr>
        <p:txBody>
          <a:bodyPr>
            <a:normAutofit/>
          </a:bodyPr>
          <a:lstStyle/>
          <a:p>
            <a:pPr marL="457200" lvl="1" indent="-457200" rtl="1">
              <a:buFontTx/>
              <a:buChar char="-"/>
            </a:pPr>
            <a:endParaRPr lang="en-US" sz="3200" dirty="0">
              <a:cs typeface="Arial" pitchFamily="34" charset="0"/>
            </a:endParaRPr>
          </a:p>
          <a:p>
            <a:pPr marL="0" indent="0" rtl="1"/>
            <a:endParaRPr lang="ar-SA" dirty="0" smtClean="0"/>
          </a:p>
          <a:p>
            <a:pPr marL="0" indent="0" rtl="1"/>
            <a:endParaRPr lang="ar-SA" dirty="0" smtClean="0">
              <a:cs typeface="Arial" pitchFamily="34" charset="0"/>
            </a:endParaRPr>
          </a:p>
          <a:p>
            <a:pPr marL="457200" indent="-457200" rtl="1">
              <a:buFontTx/>
              <a:buChar char="-"/>
            </a:pPr>
            <a:endParaRPr lang="ar-SA"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78</a:t>
            </a:fld>
            <a:endParaRPr lang="en-US" smtClean="0">
              <a:cs typeface="Arial" pitchFamily="34" charset="0"/>
            </a:endParaRPr>
          </a:p>
        </p:txBody>
      </p:sp>
      <p:graphicFrame>
        <p:nvGraphicFramePr>
          <p:cNvPr id="2" name="جدول 1"/>
          <p:cNvGraphicFramePr>
            <a:graphicFrameLocks noGrp="1"/>
          </p:cNvGraphicFramePr>
          <p:nvPr>
            <p:extLst>
              <p:ext uri="{D42A27DB-BD31-4B8C-83A1-F6EECF244321}">
                <p14:modId xmlns:p14="http://schemas.microsoft.com/office/powerpoint/2010/main" xmlns="" val="946358337"/>
              </p:ext>
            </p:extLst>
          </p:nvPr>
        </p:nvGraphicFramePr>
        <p:xfrm>
          <a:off x="1651000" y="1227666"/>
          <a:ext cx="6604000" cy="1925320"/>
        </p:xfrm>
        <a:graphic>
          <a:graphicData uri="http://schemas.openxmlformats.org/drawingml/2006/table">
            <a:tbl>
              <a:tblPr rtl="1" firstRow="1" bandRow="1">
                <a:tableStyleId>{5C22544A-7EE6-4342-B048-85BDC9FD1C3A}</a:tableStyleId>
              </a:tblPr>
              <a:tblGrid>
                <a:gridCol w="3302000"/>
                <a:gridCol w="3302000"/>
              </a:tblGrid>
              <a:tr h="370840">
                <a:tc>
                  <a:txBody>
                    <a:bodyPr/>
                    <a:lstStyle/>
                    <a:p>
                      <a:pPr algn="ctr" rtl="1"/>
                      <a:r>
                        <a:rPr lang="ar-SA" dirty="0" smtClean="0"/>
                        <a:t>اعادة</a:t>
                      </a:r>
                      <a:r>
                        <a:rPr lang="ar-SA" baseline="0" dirty="0" smtClean="0"/>
                        <a:t> هندسة العمليات</a:t>
                      </a:r>
                      <a:endParaRPr lang="ar-SA" dirty="0"/>
                    </a:p>
                  </a:txBody>
                  <a:tcPr/>
                </a:tc>
                <a:tc>
                  <a:txBody>
                    <a:bodyPr/>
                    <a:lstStyle/>
                    <a:p>
                      <a:pPr algn="ctr" rtl="1"/>
                      <a:r>
                        <a:rPr lang="ar-SA" dirty="0" smtClean="0"/>
                        <a:t>ادارة</a:t>
                      </a:r>
                      <a:r>
                        <a:rPr lang="ar-SA" baseline="0" dirty="0" smtClean="0"/>
                        <a:t> العمليات</a:t>
                      </a:r>
                      <a:endParaRPr lang="ar-SA" dirty="0"/>
                    </a:p>
                  </a:txBody>
                  <a:tcPr/>
                </a:tc>
              </a:tr>
              <a:tr h="370840">
                <a:tc>
                  <a:txBody>
                    <a:bodyPr/>
                    <a:lstStyle/>
                    <a:p>
                      <a:pPr algn="ctr" rtl="1"/>
                      <a:r>
                        <a:rPr lang="ar-SA" dirty="0" smtClean="0"/>
                        <a:t>تهدف الى ازالة التدخل البشري </a:t>
                      </a:r>
                      <a:r>
                        <a:rPr lang="ar-SA" dirty="0" err="1" smtClean="0"/>
                        <a:t>واتمتة</a:t>
                      </a:r>
                      <a:r>
                        <a:rPr lang="ar-SA" dirty="0" smtClean="0"/>
                        <a:t> العمليات كلما كان ذلك ممكنا</a:t>
                      </a:r>
                      <a:endParaRPr lang="ar-SA" dirty="0"/>
                    </a:p>
                  </a:txBody>
                  <a:tcPr/>
                </a:tc>
                <a:tc>
                  <a:txBody>
                    <a:bodyPr/>
                    <a:lstStyle/>
                    <a:p>
                      <a:pPr algn="ctr" rtl="1"/>
                      <a:r>
                        <a:rPr lang="ar-SA" dirty="0" smtClean="0"/>
                        <a:t>تهدف</a:t>
                      </a:r>
                      <a:r>
                        <a:rPr lang="ar-SA" baseline="0" dirty="0" smtClean="0"/>
                        <a:t> الى تحسين العمليات باستمرار من خلال سلسلة خطوات </a:t>
                      </a:r>
                      <a:endParaRPr lang="ar-SA" dirty="0"/>
                    </a:p>
                  </a:txBody>
                  <a:tcPr/>
                </a:tc>
              </a:tr>
              <a:tr h="370840">
                <a:tc>
                  <a:txBody>
                    <a:bodyPr/>
                    <a:lstStyle/>
                    <a:p>
                      <a:pPr algn="ctr" rtl="1"/>
                      <a:r>
                        <a:rPr lang="ar-SA" dirty="0" smtClean="0"/>
                        <a:t>تركز تركزا</a:t>
                      </a:r>
                      <a:r>
                        <a:rPr lang="ar-SA" baseline="0" dirty="0" smtClean="0"/>
                        <a:t> كبيرا على </a:t>
                      </a:r>
                      <a:r>
                        <a:rPr lang="ar-SA" baseline="0" dirty="0" err="1" smtClean="0"/>
                        <a:t>الاتمته</a:t>
                      </a:r>
                      <a:r>
                        <a:rPr lang="ar-SA" baseline="0" dirty="0" smtClean="0"/>
                        <a:t> وتقليص حجم المنظمة</a:t>
                      </a:r>
                      <a:endParaRPr lang="ar-SA" dirty="0"/>
                    </a:p>
                  </a:txBody>
                  <a:tcPr/>
                </a:tc>
                <a:tc>
                  <a:txBody>
                    <a:bodyPr/>
                    <a:lstStyle/>
                    <a:p>
                      <a:pPr algn="ctr" rtl="1"/>
                      <a:r>
                        <a:rPr lang="ar-SA" dirty="0" smtClean="0"/>
                        <a:t>تركز</a:t>
                      </a:r>
                      <a:r>
                        <a:rPr lang="ar-SA" baseline="0" dirty="0" smtClean="0"/>
                        <a:t> على مبدأ الذي يعتبران التفاعلات والترابط بين الاشخاص والنظام والمعلومات الضرورية لتأدية أفضل للمهام </a:t>
                      </a:r>
                      <a:endParaRPr lang="ar-SA" dirty="0"/>
                    </a:p>
                  </a:txBody>
                  <a:tcPr/>
                </a:tc>
              </a:tr>
            </a:tbl>
          </a:graphicData>
        </a:graphic>
      </p:graphicFrame>
    </p:spTree>
    <p:extLst>
      <p:ext uri="{BB962C8B-B14F-4D97-AF65-F5344CB8AC3E}">
        <p14:creationId xmlns:p14="http://schemas.microsoft.com/office/powerpoint/2010/main" xmlns="" val="88145209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rtl="1"/>
            <a:r>
              <a:rPr lang="ar-SA" sz="3200" dirty="0" smtClean="0"/>
              <a:t>افضل الممارسات في ادارة العمليات </a:t>
            </a:r>
            <a:r>
              <a:rPr lang="en-US" sz="3200" dirty="0"/>
              <a:t>Best Practices of BPM</a:t>
            </a:r>
            <a:endParaRPr lang="ar-SA" sz="3200" dirty="0"/>
          </a:p>
        </p:txBody>
      </p:sp>
      <p:sp>
        <p:nvSpPr>
          <p:cNvPr id="9" name="Text Placeholder 5"/>
          <p:cNvSpPr>
            <a:spLocks noGrp="1"/>
          </p:cNvSpPr>
          <p:nvPr>
            <p:ph idx="1"/>
          </p:nvPr>
        </p:nvSpPr>
        <p:spPr>
          <a:xfrm>
            <a:off x="152400" y="1371600"/>
            <a:ext cx="9525000" cy="4648200"/>
          </a:xfrm>
        </p:spPr>
        <p:txBody>
          <a:bodyPr>
            <a:normAutofit/>
          </a:bodyPr>
          <a:lstStyle/>
          <a:p>
            <a:pPr marL="457200" lvl="1" indent="-457200" rtl="1">
              <a:buFontTx/>
              <a:buChar char="-"/>
            </a:pPr>
            <a:endParaRPr lang="en-US" sz="3200" dirty="0">
              <a:cs typeface="Arial" pitchFamily="34" charset="0"/>
            </a:endParaRPr>
          </a:p>
          <a:p>
            <a:pPr marL="457200" indent="-457200" rtl="1">
              <a:buFont typeface="Wingdings" pitchFamily="2" charset="2"/>
              <a:buChar char="ü"/>
            </a:pPr>
            <a:r>
              <a:rPr lang="ar-SA" dirty="0" smtClean="0">
                <a:cs typeface="Arial" pitchFamily="34" charset="0"/>
              </a:rPr>
              <a:t>تساعد نظم ادارة العمليات المدراء على  فهم الجانب التشغيلي بشكل افضل مما يمكن من ادارتها بفعالية</a:t>
            </a:r>
          </a:p>
          <a:p>
            <a:pPr marL="457200" indent="-457200" rtl="1">
              <a:buFont typeface="Wingdings" pitchFamily="2" charset="2"/>
              <a:buChar char="ü"/>
            </a:pPr>
            <a:r>
              <a:rPr lang="ar-SA" dirty="0" smtClean="0"/>
              <a:t>يتطلب التنفيذ الناجح </a:t>
            </a:r>
            <a:r>
              <a:rPr lang="ar-SA" dirty="0" err="1" smtClean="0"/>
              <a:t>لادارة</a:t>
            </a:r>
            <a:r>
              <a:rPr lang="ar-SA" dirty="0" smtClean="0"/>
              <a:t> العمليات فصل ما يلي:</a:t>
            </a:r>
          </a:p>
          <a:p>
            <a:pPr marL="457200" indent="-457200" rtl="1">
              <a:buFontTx/>
              <a:buChar char="-"/>
            </a:pPr>
            <a:r>
              <a:rPr lang="ar-SA" dirty="0" smtClean="0"/>
              <a:t>العمليات التي تتطلب بكثافة التدخل البشري : وتسمى ايضا بالعمليات المعرفية حيث تعتمد اساسا على الاشخاص في تأدية العمل</a:t>
            </a:r>
          </a:p>
          <a:p>
            <a:pPr marL="457200" indent="-457200" rtl="1">
              <a:buFontTx/>
              <a:buChar char="-"/>
            </a:pPr>
            <a:r>
              <a:rPr lang="ar-SA" dirty="0" smtClean="0"/>
              <a:t>العمليات التي تعتمد بكثافة على النظام : تشمل عدد كبير من المعاملات الاوتوماتكية اليومية التي </a:t>
            </a:r>
            <a:r>
              <a:rPr lang="ar-SA" dirty="0" err="1" smtClean="0"/>
              <a:t>لاتحتاج</a:t>
            </a:r>
            <a:r>
              <a:rPr lang="ar-SA" dirty="0" smtClean="0"/>
              <a:t> الى التحكيم البشري</a:t>
            </a:r>
          </a:p>
          <a:p>
            <a:pPr marL="0" indent="0" rtl="1"/>
            <a:endParaRPr lang="ar-SA" dirty="0" smtClean="0"/>
          </a:p>
          <a:p>
            <a:pPr marL="0" indent="0" rtl="1"/>
            <a:endParaRPr lang="ar-SA" dirty="0" smtClean="0">
              <a:cs typeface="Arial" pitchFamily="34" charset="0"/>
            </a:endParaRPr>
          </a:p>
          <a:p>
            <a:pPr marL="457200" indent="-457200" rtl="1">
              <a:buFontTx/>
              <a:buChar char="-"/>
            </a:pPr>
            <a:endParaRPr lang="ar-SA"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79</a:t>
            </a:fld>
            <a:endParaRPr lang="en-US" smtClean="0">
              <a:cs typeface="Arial" pitchFamily="34" charset="0"/>
            </a:endParaRPr>
          </a:p>
        </p:txBody>
      </p:sp>
    </p:spTree>
    <p:extLst>
      <p:ext uri="{BB962C8B-B14F-4D97-AF65-F5344CB8AC3E}">
        <p14:creationId xmlns:p14="http://schemas.microsoft.com/office/powerpoint/2010/main" xmlns="" val="38222823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76200"/>
            <a:ext cx="9906000" cy="1143000"/>
          </a:xfrm>
        </p:spPr>
        <p:txBody>
          <a:bodyPr/>
          <a:lstStyle/>
          <a:p>
            <a:pPr algn="ctr"/>
            <a:r>
              <a:rPr lang="ar-SA" dirty="0">
                <a:latin typeface="Calibri" pitchFamily="34" charset="0"/>
                <a:cs typeface="Arabic Transparent" pitchFamily="2" charset="-78"/>
              </a:rPr>
              <a:t>معمارية نظم التخطيط الشامل لموارد </a:t>
            </a:r>
            <a:r>
              <a:rPr lang="ar-SA" dirty="0" smtClean="0">
                <a:latin typeface="Calibri" pitchFamily="34" charset="0"/>
                <a:cs typeface="Arabic Transparent" pitchFamily="2" charset="-78"/>
              </a:rPr>
              <a:t>المؤسسات</a:t>
            </a:r>
            <a:br>
              <a:rPr lang="ar-SA" dirty="0" smtClean="0">
                <a:latin typeface="Calibri" pitchFamily="34" charset="0"/>
                <a:cs typeface="Arabic Transparent" pitchFamily="2" charset="-78"/>
              </a:rPr>
            </a:br>
            <a:r>
              <a:rPr lang="ar-SA" dirty="0" smtClean="0">
                <a:latin typeface="Calibri" pitchFamily="34" charset="0"/>
                <a:cs typeface="Arabic Transparent" pitchFamily="2" charset="-78"/>
              </a:rPr>
              <a:t>  </a:t>
            </a:r>
            <a:r>
              <a:rPr lang="en-US" dirty="0">
                <a:latin typeface="Calibri" pitchFamily="34" charset="0"/>
                <a:cs typeface="Arabic Transparent" pitchFamily="2" charset="-78"/>
              </a:rPr>
              <a:t>ERP Architecture</a:t>
            </a:r>
          </a:p>
        </p:txBody>
      </p:sp>
      <p:sp>
        <p:nvSpPr>
          <p:cNvPr id="10" name="عنصر نائب للمحتوى 9"/>
          <p:cNvSpPr>
            <a:spLocks noGrp="1"/>
          </p:cNvSpPr>
          <p:nvPr>
            <p:ph idx="1"/>
          </p:nvPr>
        </p:nvSpPr>
        <p:spPr>
          <a:xfrm>
            <a:off x="533400" y="1447800"/>
            <a:ext cx="9372600" cy="4876800"/>
          </a:xfrm>
        </p:spPr>
        <p:txBody>
          <a:bodyPr/>
          <a:lstStyle/>
          <a:p>
            <a:pPr rtl="1">
              <a:buFont typeface="Wingdings" pitchFamily="2" charset="2"/>
              <a:buChar char="ü"/>
            </a:pPr>
            <a:r>
              <a:rPr lang="ar-SA" sz="2800" dirty="0" smtClean="0">
                <a:cs typeface="Arabic Transparent" pitchFamily="2" charset="-78"/>
              </a:rPr>
              <a:t>تؤثر معمارية  نظم التخطيط الشامل المتكاملة على </a:t>
            </a:r>
          </a:p>
          <a:p>
            <a:pPr marL="514350" indent="-514350" rtl="1">
              <a:lnSpc>
                <a:spcPts val="1500"/>
              </a:lnSpc>
              <a:buFont typeface="+mj-lt"/>
              <a:buAutoNum type="arabicPeriod"/>
            </a:pPr>
            <a:r>
              <a:rPr lang="ar-SA" sz="2400" dirty="0" smtClean="0">
                <a:cs typeface="Arabic Transparent" pitchFamily="2" charset="-78"/>
              </a:rPr>
              <a:t>كلفة النظام </a:t>
            </a:r>
          </a:p>
          <a:p>
            <a:pPr marL="514350" indent="-514350" rtl="1">
              <a:lnSpc>
                <a:spcPts val="1500"/>
              </a:lnSpc>
              <a:buFont typeface="+mj-lt"/>
              <a:buAutoNum type="arabicPeriod"/>
            </a:pPr>
            <a:r>
              <a:rPr lang="ar-SA" sz="2400" dirty="0" smtClean="0">
                <a:cs typeface="Arabic Transparent" pitchFamily="2" charset="-78"/>
              </a:rPr>
              <a:t>كلفة الصيانة  </a:t>
            </a:r>
          </a:p>
          <a:p>
            <a:pPr marL="514350" indent="-514350" rtl="1">
              <a:lnSpc>
                <a:spcPts val="1500"/>
              </a:lnSpc>
              <a:buFont typeface="+mj-lt"/>
              <a:buAutoNum type="arabicPeriod"/>
            </a:pPr>
            <a:r>
              <a:rPr lang="ar-SA" sz="2400" dirty="0" smtClean="0">
                <a:cs typeface="Arabic Transparent" pitchFamily="2" charset="-78"/>
              </a:rPr>
              <a:t>كلفة استخدام النظم</a:t>
            </a:r>
          </a:p>
          <a:p>
            <a:pPr rtl="1">
              <a:buFont typeface="Wingdings" pitchFamily="2" charset="2"/>
              <a:buChar char="ü"/>
            </a:pPr>
            <a:r>
              <a:rPr lang="ar-SA" sz="2800" dirty="0" smtClean="0">
                <a:cs typeface="Arabic Transparent" pitchFamily="2" charset="-78"/>
              </a:rPr>
              <a:t>تعتبر المعماريات المرنة  </a:t>
            </a:r>
            <a:r>
              <a:rPr lang="en-US" sz="2800" dirty="0" smtClean="0">
                <a:cs typeface="Arabic Transparent" pitchFamily="2" charset="-78"/>
              </a:rPr>
              <a:t>Flexible Architecture</a:t>
            </a:r>
            <a:r>
              <a:rPr lang="ar-SA" sz="2800" dirty="0" smtClean="0">
                <a:cs typeface="Arabic Transparent" pitchFamily="2" charset="-78"/>
              </a:rPr>
              <a:t> الأفضل حيث تسمح للنظام بالتوسع  </a:t>
            </a:r>
            <a:r>
              <a:rPr lang="en-US" sz="2800" dirty="0" smtClean="0">
                <a:cs typeface="Arabic Transparent" pitchFamily="2" charset="-78"/>
              </a:rPr>
              <a:t> Scalability </a:t>
            </a:r>
            <a:r>
              <a:rPr lang="ar-SA" sz="2800" dirty="0" smtClean="0">
                <a:cs typeface="Arabic Transparent" pitchFamily="2" charset="-78"/>
              </a:rPr>
              <a:t>حسب احتياجات المنظمة</a:t>
            </a:r>
          </a:p>
          <a:p>
            <a:pPr rtl="1">
              <a:buFont typeface="Wingdings" pitchFamily="2" charset="2"/>
              <a:buChar char="ü"/>
            </a:pPr>
            <a:r>
              <a:rPr lang="ar-SA" sz="2800" dirty="0" smtClean="0">
                <a:cs typeface="Arabic Transparent" pitchFamily="2" charset="-78"/>
              </a:rPr>
              <a:t>تحدد معمارية نظم التخطيط الشامل المتكاملة لموارد المؤسسات  غالبا من طرف بائع النظام </a:t>
            </a:r>
            <a:r>
              <a:rPr lang="en-US" sz="2800" dirty="0" smtClean="0">
                <a:cs typeface="Arabic Transparent" pitchFamily="2" charset="-78"/>
              </a:rPr>
              <a:t>ERP Vendor</a:t>
            </a:r>
            <a:r>
              <a:rPr lang="ar-SA" sz="2800" dirty="0" smtClean="0">
                <a:cs typeface="Arabic Transparent" pitchFamily="2" charset="-78"/>
              </a:rPr>
              <a:t>  ولكن معماريات تقنية المعلومات الأخرى تحددها الاستراتيجية التنظيمية للمنظمة و إجراءات العمل المطبقة</a:t>
            </a:r>
          </a:p>
          <a:p>
            <a:pPr rtl="1">
              <a:buFont typeface="Wingdings" pitchFamily="2" charset="2"/>
              <a:buChar char="ü"/>
            </a:pPr>
            <a:endParaRPr lang="en-US" sz="2800" dirty="0">
              <a:cs typeface="Arial" pitchFamily="34" charset="0"/>
            </a:endParaRPr>
          </a:p>
          <a:p>
            <a:pPr>
              <a:buFont typeface="Wingdings" pitchFamily="2" charset="2"/>
              <a:buChar char="ü"/>
            </a:pPr>
            <a:endParaRPr lang="ar-SA" sz="2800" dirty="0" smtClean="0">
              <a:cs typeface="Arabic Transparent" pitchFamily="2" charset="-78"/>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8</a:t>
            </a:fld>
            <a:endParaRPr lang="en-US" smtClean="0">
              <a:cs typeface="Arial" pitchFamily="34" charset="0"/>
            </a:endParaRPr>
          </a:p>
        </p:txBody>
      </p:sp>
    </p:spTree>
    <p:extLst>
      <p:ext uri="{BB962C8B-B14F-4D97-AF65-F5344CB8AC3E}">
        <p14:creationId xmlns:p14="http://schemas.microsoft.com/office/powerpoint/2010/main" xmlns="" val="1420053182"/>
      </p:ext>
    </p:extLst>
  </p:cSld>
  <p:clrMapOvr>
    <a:masterClrMapping/>
  </p:clrMapOvr>
  <p:transition>
    <p:dissolv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rtl="1"/>
            <a:r>
              <a:rPr lang="ar-SA" sz="3200" dirty="0" smtClean="0"/>
              <a:t>فوائد تطبيق ادارة العمليات </a:t>
            </a:r>
            <a:r>
              <a:rPr lang="en-US" sz="3200" dirty="0"/>
              <a:t>Benefits of Implementing BPM</a:t>
            </a:r>
            <a:endParaRPr lang="ar-SA" sz="3200" dirty="0"/>
          </a:p>
        </p:txBody>
      </p:sp>
      <p:sp>
        <p:nvSpPr>
          <p:cNvPr id="9" name="Text Placeholder 5"/>
          <p:cNvSpPr>
            <a:spLocks noGrp="1"/>
          </p:cNvSpPr>
          <p:nvPr>
            <p:ph idx="1"/>
          </p:nvPr>
        </p:nvSpPr>
        <p:spPr>
          <a:xfrm>
            <a:off x="152400" y="1371600"/>
            <a:ext cx="9525000" cy="4648200"/>
          </a:xfrm>
        </p:spPr>
        <p:txBody>
          <a:bodyPr>
            <a:normAutofit fontScale="92500" lnSpcReduction="20000"/>
          </a:bodyPr>
          <a:lstStyle/>
          <a:p>
            <a:pPr marL="457200" lvl="1" indent="-457200" rtl="1">
              <a:buFontTx/>
              <a:buChar char="-"/>
            </a:pPr>
            <a:endParaRPr lang="en-US" sz="3200" dirty="0">
              <a:cs typeface="Arial" pitchFamily="34" charset="0"/>
            </a:endParaRPr>
          </a:p>
          <a:p>
            <a:pPr marL="457200" indent="-457200" rtl="1">
              <a:buFont typeface="Wingdings" pitchFamily="2" charset="2"/>
              <a:buChar char="ü"/>
            </a:pPr>
            <a:r>
              <a:rPr lang="ar-SA" dirty="0" smtClean="0">
                <a:cs typeface="Arial" pitchFamily="34" charset="0"/>
              </a:rPr>
              <a:t>تساعد في تسهيل التواصل والتنسيق مما ينتج عنه انتاجية اكبر</a:t>
            </a:r>
          </a:p>
          <a:p>
            <a:pPr marL="457200" indent="-457200" rtl="1">
              <a:buFont typeface="Wingdings" pitchFamily="2" charset="2"/>
              <a:buChar char="ü"/>
            </a:pPr>
            <a:r>
              <a:rPr lang="ar-SA" dirty="0" smtClean="0">
                <a:cs typeface="Arial" pitchFamily="34" charset="0"/>
              </a:rPr>
              <a:t>تزيد من فعالية الموظفين وذلك بإزالة  عوائق الانسياب </a:t>
            </a:r>
            <a:r>
              <a:rPr lang="en-US" dirty="0"/>
              <a:t>workflow bottlenecks </a:t>
            </a:r>
            <a:r>
              <a:rPr lang="fr-FR" dirty="0" smtClean="0"/>
              <a:t> </a:t>
            </a:r>
            <a:r>
              <a:rPr lang="ar-SA" dirty="0" smtClean="0"/>
              <a:t>  باستعمال برمجيات ادارة العمليات مما ينتج عنه تخفيض الوقت الضائع للموظفين </a:t>
            </a:r>
            <a:r>
              <a:rPr lang="en-US" dirty="0"/>
              <a:t>idle time </a:t>
            </a:r>
            <a:r>
              <a:rPr lang="fr-FR" dirty="0" smtClean="0"/>
              <a:t> </a:t>
            </a:r>
            <a:r>
              <a:rPr lang="ar-SA" dirty="0" smtClean="0"/>
              <a:t> </a:t>
            </a:r>
          </a:p>
          <a:p>
            <a:pPr marL="457200" indent="-457200" rtl="1">
              <a:buFont typeface="Wingdings" pitchFamily="2" charset="2"/>
              <a:buChar char="ü"/>
            </a:pPr>
            <a:r>
              <a:rPr lang="ar-SA" dirty="0" smtClean="0">
                <a:cs typeface="Arial" pitchFamily="34" charset="0"/>
              </a:rPr>
              <a:t>تساهم برمجيات ادارة العمليات في تخفيض التكاليف للمنظمات</a:t>
            </a:r>
          </a:p>
          <a:p>
            <a:pPr marL="457200" indent="-457200" rtl="1">
              <a:buFont typeface="Wingdings" pitchFamily="2" charset="2"/>
              <a:buChar char="ü"/>
            </a:pPr>
            <a:r>
              <a:rPr lang="ar-SA" dirty="0" smtClean="0">
                <a:cs typeface="Arial" pitchFamily="34" charset="0"/>
              </a:rPr>
              <a:t>يفضل الموظفون العمل في معماريات اجراءات العمل التي تم تصميمها باستعمال </a:t>
            </a:r>
            <a:r>
              <a:rPr lang="ar-SA" dirty="0" err="1" smtClean="0">
                <a:cs typeface="Arial" pitchFamily="34" charset="0"/>
              </a:rPr>
              <a:t>ادراة</a:t>
            </a:r>
            <a:r>
              <a:rPr lang="ar-SA" dirty="0" smtClean="0">
                <a:cs typeface="Arial" pitchFamily="34" charset="0"/>
              </a:rPr>
              <a:t> العمليات </a:t>
            </a:r>
          </a:p>
          <a:p>
            <a:pPr marL="457200" indent="-457200" rtl="1">
              <a:buFont typeface="Wingdings" pitchFamily="2" charset="2"/>
              <a:buChar char="ü"/>
            </a:pPr>
            <a:r>
              <a:rPr lang="ar-SA" dirty="0" smtClean="0">
                <a:cs typeface="Arial" pitchFamily="34" charset="0"/>
              </a:rPr>
              <a:t>ينتج عن تحسين انسياب العمل منتجات وخدمات ذات جودة افضل </a:t>
            </a:r>
            <a:r>
              <a:rPr lang="ar-SA" smtClean="0">
                <a:cs typeface="Arial" pitchFamily="34" charset="0"/>
              </a:rPr>
              <a:t>مما يرفع  </a:t>
            </a:r>
            <a:r>
              <a:rPr lang="ar-SA" dirty="0" smtClean="0">
                <a:cs typeface="Arial" pitchFamily="34" charset="0"/>
              </a:rPr>
              <a:t>من مستوى رضا العملاء</a:t>
            </a: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80</a:t>
            </a:fld>
            <a:endParaRPr lang="en-US" smtClean="0">
              <a:cs typeface="Arial" pitchFamily="34" charset="0"/>
            </a:endParaRPr>
          </a:p>
        </p:txBody>
      </p:sp>
    </p:spTree>
    <p:extLst>
      <p:ext uri="{BB962C8B-B14F-4D97-AF65-F5344CB8AC3E}">
        <p14:creationId xmlns:p14="http://schemas.microsoft.com/office/powerpoint/2010/main" xmlns="" val="316870426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a:t>ادارة العولمة ، الاخلاقيات و الامن</a:t>
            </a:r>
            <a:br>
              <a:rPr lang="ar-SA" dirty="0"/>
            </a:br>
            <a:r>
              <a:rPr lang="ar-SA" dirty="0"/>
              <a:t> </a:t>
            </a:r>
            <a:endParaRPr lang="en-US" dirty="0"/>
          </a:p>
        </p:txBody>
      </p:sp>
      <p:sp>
        <p:nvSpPr>
          <p:cNvPr id="9" name="Text Placeholder 5"/>
          <p:cNvSpPr>
            <a:spLocks noGrp="1"/>
          </p:cNvSpPr>
          <p:nvPr>
            <p:ph idx="1"/>
          </p:nvPr>
        </p:nvSpPr>
        <p:spPr>
          <a:xfrm>
            <a:off x="152400" y="1371600"/>
            <a:ext cx="9525000" cy="4648200"/>
          </a:xfrm>
        </p:spPr>
        <p:txBody>
          <a:bodyPr>
            <a:normAutofit fontScale="92500" lnSpcReduction="20000"/>
          </a:bodyPr>
          <a:lstStyle/>
          <a:p>
            <a:pPr rtl="1">
              <a:buFont typeface="Wingdings" pitchFamily="2" charset="2"/>
              <a:buChar char="ü"/>
            </a:pPr>
            <a:r>
              <a:rPr lang="ar-SA" dirty="0" smtClean="0">
                <a:cs typeface="Arial" pitchFamily="34" charset="0"/>
              </a:rPr>
              <a:t>تساعد الاستعانة بالمصادر الخارجية المنظمات في:</a:t>
            </a:r>
          </a:p>
          <a:p>
            <a:pPr marL="457200" indent="-457200" rtl="1">
              <a:buFontTx/>
              <a:buChar char="-"/>
            </a:pPr>
            <a:r>
              <a:rPr lang="ar-SA" dirty="0" smtClean="0">
                <a:cs typeface="Arial" pitchFamily="34" charset="0"/>
              </a:rPr>
              <a:t>تخفيض تكلفة ملكية البرمجيات </a:t>
            </a:r>
            <a:r>
              <a:rPr lang="en-US" dirty="0"/>
              <a:t>software </a:t>
            </a:r>
            <a:r>
              <a:rPr lang="en-US" dirty="0" smtClean="0"/>
              <a:t>ownership</a:t>
            </a:r>
            <a:r>
              <a:rPr lang="fr-FR" dirty="0" smtClean="0"/>
              <a:t> </a:t>
            </a:r>
            <a:r>
              <a:rPr lang="ar-SA" dirty="0" smtClean="0"/>
              <a:t>  وتكاليف الصيانة</a:t>
            </a:r>
          </a:p>
          <a:p>
            <a:pPr marL="457200" indent="-457200" rtl="1">
              <a:buFontTx/>
              <a:buChar char="-"/>
            </a:pPr>
            <a:r>
              <a:rPr lang="ar-SA" dirty="0" smtClean="0"/>
              <a:t>تبسيط و تذليل الصعوبات التقليدية عند التنفيذ</a:t>
            </a:r>
          </a:p>
          <a:p>
            <a:pPr marL="457200" indent="-457200" rtl="1">
              <a:buFontTx/>
              <a:buChar char="-"/>
            </a:pPr>
            <a:r>
              <a:rPr lang="ar-SA" dirty="0" smtClean="0"/>
              <a:t>تفادي مشاكل استقطاب الاختصاصيين في تقنية المعلومات</a:t>
            </a:r>
          </a:p>
          <a:p>
            <a:pPr marL="457200" indent="-457200" rtl="1">
              <a:buFont typeface="Wingdings" pitchFamily="2" charset="2"/>
              <a:buChar char="ü"/>
            </a:pPr>
            <a:r>
              <a:rPr lang="ar-SA" dirty="0" smtClean="0"/>
              <a:t>يجب ان تتوفر لدى الشركات التي تفكر في الاستعانة بالمصادر الخارجية على استراتيجية مناسبة لها</a:t>
            </a:r>
          </a:p>
          <a:p>
            <a:pPr marL="457200" indent="-457200" rtl="1">
              <a:buFont typeface="Wingdings" pitchFamily="2" charset="2"/>
              <a:buChar char="ü"/>
            </a:pPr>
            <a:r>
              <a:rPr lang="ar-SA" dirty="0" smtClean="0"/>
              <a:t>تتطلب الاستعانة بالمصادر الخارجية آليات للمراقبة وعلاقة مع الشريك المستعان به</a:t>
            </a:r>
          </a:p>
          <a:p>
            <a:pPr marL="457200" indent="-457200" rtl="1">
              <a:buFont typeface="Wingdings" pitchFamily="2" charset="2"/>
              <a:buChar char="ü"/>
            </a:pPr>
            <a:r>
              <a:rPr lang="ar-SA" dirty="0" smtClean="0"/>
              <a:t>تشكل مسألة أمن المعلومات هاجسا</a:t>
            </a:r>
            <a:r>
              <a:rPr lang="en-US" dirty="0" smtClean="0"/>
              <a:t>   </a:t>
            </a:r>
            <a:r>
              <a:rPr lang="fr-FR" dirty="0" smtClean="0"/>
              <a:t>  </a:t>
            </a:r>
            <a:r>
              <a:rPr lang="ar-SA" dirty="0" smtClean="0"/>
              <a:t> أثناء وبعد تنفيذ نظم الــ</a:t>
            </a:r>
            <a:r>
              <a:rPr lang="en-US" dirty="0" smtClean="0"/>
              <a:t>ERP </a:t>
            </a:r>
            <a:r>
              <a:rPr lang="fr-FR" dirty="0" smtClean="0"/>
              <a:t> </a:t>
            </a:r>
            <a:r>
              <a:rPr lang="ar-SA" dirty="0" smtClean="0"/>
              <a:t>  </a:t>
            </a:r>
          </a:p>
          <a:p>
            <a:pPr rtl="1">
              <a:buFont typeface="Wingdings" pitchFamily="2" charset="2"/>
              <a:buChar char="ü"/>
            </a:pPr>
            <a:endParaRPr lang="en-US" dirty="0"/>
          </a:p>
          <a:p>
            <a:pPr marL="0" indent="0" rtl="1"/>
            <a:endParaRPr lang="ar-SA" dirty="0">
              <a:cs typeface="Arial" pitchFamily="34" charset="0"/>
            </a:endParaRPr>
          </a:p>
          <a:p>
            <a:pPr rtl="1">
              <a:buFont typeface="Wingdings" pitchFamily="2" charset="2"/>
              <a:buChar char="ü"/>
            </a:pP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81</a:t>
            </a:fld>
            <a:endParaRPr lang="en-US" smtClean="0">
              <a:cs typeface="Arial" pitchFamily="34" charset="0"/>
            </a:endParaRPr>
          </a:p>
        </p:txBody>
      </p:sp>
    </p:spTree>
    <p:extLst>
      <p:ext uri="{BB962C8B-B14F-4D97-AF65-F5344CB8AC3E}">
        <p14:creationId xmlns:p14="http://schemas.microsoft.com/office/powerpoint/2010/main" xmlns="" val="63444335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cs typeface="Arial" pitchFamily="34" charset="0"/>
              </a:rPr>
              <a:t>الاستعانة </a:t>
            </a:r>
            <a:r>
              <a:rPr lang="ar-SA" dirty="0">
                <a:cs typeface="Arial" pitchFamily="34" charset="0"/>
              </a:rPr>
              <a:t>بالمصادر الخارجية</a:t>
            </a:r>
            <a:r>
              <a:rPr lang="ar-SA" dirty="0" smtClean="0"/>
              <a:t> </a:t>
            </a: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rtl="1">
              <a:buFont typeface="Wingdings" pitchFamily="2" charset="2"/>
              <a:buChar char="ü"/>
            </a:pPr>
            <a:r>
              <a:rPr lang="ar-SA" dirty="0" smtClean="0">
                <a:cs typeface="Arial" pitchFamily="34" charset="0"/>
              </a:rPr>
              <a:t>تلجأ المنظمات الى </a:t>
            </a:r>
            <a:r>
              <a:rPr lang="ar-SA" dirty="0">
                <a:cs typeface="Arial" pitchFamily="34" charset="0"/>
              </a:rPr>
              <a:t>الاستعانة بالمصادر </a:t>
            </a:r>
            <a:r>
              <a:rPr lang="ar-SA" dirty="0" smtClean="0">
                <a:cs typeface="Arial" pitchFamily="34" charset="0"/>
              </a:rPr>
              <a:t>الخارجية عندما تريد المنظمة الاستعانة  بمنظمة أخرى للقيام بعملياتها أو وظائفها</a:t>
            </a:r>
          </a:p>
          <a:p>
            <a:pPr rtl="1">
              <a:buFont typeface="Wingdings" pitchFamily="2" charset="2"/>
              <a:buChar char="ü"/>
            </a:pPr>
            <a:r>
              <a:rPr lang="ar-SA" dirty="0" smtClean="0">
                <a:cs typeface="Arial" pitchFamily="34" charset="0"/>
              </a:rPr>
              <a:t>تبرم المنظمة (التي تستعين بمنظمة أخرى) عقد استعانة بمصادر خارجية مع شركة خارجية (الشركة المستعان بها) وينص هذا العقد على توفير خدمات الشركة المستعان بها مقابل مبلغ مالي وفي مدة زمنية محدودة</a:t>
            </a:r>
          </a:p>
          <a:p>
            <a:pPr rtl="1">
              <a:buFont typeface="Wingdings" pitchFamily="2" charset="2"/>
              <a:buChar char="ü"/>
            </a:pPr>
            <a:r>
              <a:rPr lang="ar-SA" dirty="0" smtClean="0">
                <a:cs typeface="Arial" pitchFamily="34" charset="0"/>
              </a:rPr>
              <a:t>معظم عقود الاستعانة بالمصادر الخارجية  في ميدان تقنية المعلومات تخص وظائف الدعم الفني ، تطوير البرمجيات والصيانة في مختلف الميادين</a:t>
            </a:r>
          </a:p>
          <a:p>
            <a:pPr rtl="1">
              <a:buFont typeface="Wingdings" pitchFamily="2" charset="2"/>
              <a:buChar char="ü"/>
            </a:pPr>
            <a:endParaRPr lang="ar-SA" dirty="0">
              <a:cs typeface="Arial" pitchFamily="34" charset="0"/>
            </a:endParaRPr>
          </a:p>
          <a:p>
            <a:pPr rtl="1">
              <a:buFont typeface="Wingdings" pitchFamily="2" charset="2"/>
              <a:buChar char="ü"/>
            </a:pP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82</a:t>
            </a:fld>
            <a:endParaRPr lang="en-US" smtClean="0">
              <a:cs typeface="Arial" pitchFamily="34" charset="0"/>
            </a:endParaRPr>
          </a:p>
        </p:txBody>
      </p:sp>
    </p:spTree>
    <p:extLst>
      <p:ext uri="{BB962C8B-B14F-4D97-AF65-F5344CB8AC3E}">
        <p14:creationId xmlns:p14="http://schemas.microsoft.com/office/powerpoint/2010/main" xmlns="" val="125157718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cs typeface="Arial" pitchFamily="34" charset="0"/>
              </a:rPr>
              <a:t>فوائد الاستعانة </a:t>
            </a:r>
            <a:r>
              <a:rPr lang="ar-SA" dirty="0">
                <a:cs typeface="Arial" pitchFamily="34" charset="0"/>
              </a:rPr>
              <a:t>بالمصادر الخارجية</a:t>
            </a:r>
            <a:r>
              <a:rPr lang="ar-SA" dirty="0" smtClean="0"/>
              <a:t> </a:t>
            </a: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rtl="1">
              <a:buFont typeface="Wingdings" pitchFamily="2" charset="2"/>
              <a:buChar char="ü"/>
            </a:pPr>
            <a:r>
              <a:rPr lang="ar-SA" dirty="0" smtClean="0">
                <a:cs typeface="Arial" pitchFamily="34" charset="0"/>
              </a:rPr>
              <a:t>الجانب الاقتصادي : تستطيع المنظمة حل كل المشاكل المتعلقة بالتطبيقات البرمجية بأقل كلفة ممكنة</a:t>
            </a:r>
          </a:p>
          <a:p>
            <a:pPr rtl="1">
              <a:buFont typeface="Wingdings" pitchFamily="2" charset="2"/>
              <a:buChar char="ü"/>
            </a:pPr>
            <a:r>
              <a:rPr lang="ar-SA" dirty="0" smtClean="0">
                <a:cs typeface="Arial" pitchFamily="34" charset="0"/>
              </a:rPr>
              <a:t>سرعة التجاوب مع السوق </a:t>
            </a:r>
            <a:r>
              <a:rPr lang="en-US" b="1" dirty="0"/>
              <a:t>Market Agility</a:t>
            </a:r>
            <a:r>
              <a:rPr lang="ar-SA" dirty="0" smtClean="0">
                <a:cs typeface="Arial" pitchFamily="34" charset="0"/>
              </a:rPr>
              <a:t>: توفر الحلول في زمن أقل</a:t>
            </a:r>
          </a:p>
          <a:p>
            <a:pPr rtl="1">
              <a:buFont typeface="Wingdings" pitchFamily="2" charset="2"/>
              <a:buChar char="ü"/>
            </a:pPr>
            <a:r>
              <a:rPr lang="ar-SA" dirty="0" smtClean="0">
                <a:cs typeface="Arial" pitchFamily="34" charset="0"/>
              </a:rPr>
              <a:t>اتساع نطاق المهارات </a:t>
            </a:r>
            <a:r>
              <a:rPr lang="en-US" b="1" dirty="0"/>
              <a:t>Breadth of </a:t>
            </a:r>
            <a:r>
              <a:rPr lang="en-US" b="1" dirty="0" smtClean="0"/>
              <a:t>Skills</a:t>
            </a:r>
            <a:r>
              <a:rPr lang="en-US" dirty="0" smtClean="0"/>
              <a:t> </a:t>
            </a:r>
            <a:r>
              <a:rPr lang="ar-SA" dirty="0" smtClean="0">
                <a:cs typeface="Arial" pitchFamily="34" charset="0"/>
              </a:rPr>
              <a:t>: توفر طريقة سريعة للحصول على  المهارات والخبرات المتقدمة</a:t>
            </a:r>
          </a:p>
          <a:p>
            <a:pPr rtl="1">
              <a:buFont typeface="Wingdings" pitchFamily="2" charset="2"/>
              <a:buChar char="ü"/>
            </a:pPr>
            <a:r>
              <a:rPr lang="ar-SA" dirty="0" smtClean="0">
                <a:cs typeface="Arial" pitchFamily="34" charset="0"/>
              </a:rPr>
              <a:t>الخبرة الفنية : تمكن </a:t>
            </a:r>
            <a:r>
              <a:rPr lang="ar-SA" dirty="0">
                <a:cs typeface="Arial" pitchFamily="34" charset="0"/>
              </a:rPr>
              <a:t> </a:t>
            </a:r>
            <a:r>
              <a:rPr lang="ar-SA" dirty="0" smtClean="0">
                <a:cs typeface="Arial" pitchFamily="34" charset="0"/>
              </a:rPr>
              <a:t>من توفير احدث تكنولوجيات تقنية المعلومات للموظفين والعملاء</a:t>
            </a:r>
          </a:p>
          <a:p>
            <a:pPr rtl="1">
              <a:buFont typeface="Wingdings" pitchFamily="2" charset="2"/>
              <a:buChar char="ü"/>
            </a:pPr>
            <a:r>
              <a:rPr lang="ar-SA" dirty="0" smtClean="0">
                <a:cs typeface="Arial" pitchFamily="34" charset="0"/>
              </a:rPr>
              <a:t>التغذية الراجعة : توفر وجهة نظر خارجية أثناء التنفيذ والصيانة</a:t>
            </a: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83</a:t>
            </a:fld>
            <a:endParaRPr lang="en-US" smtClean="0">
              <a:cs typeface="Arial" pitchFamily="34" charset="0"/>
            </a:endParaRPr>
          </a:p>
        </p:txBody>
      </p:sp>
    </p:spTree>
    <p:extLst>
      <p:ext uri="{BB962C8B-B14F-4D97-AF65-F5344CB8AC3E}">
        <p14:creationId xmlns:p14="http://schemas.microsoft.com/office/powerpoint/2010/main" xmlns="" val="406748915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cs typeface="Arial" pitchFamily="34" charset="0"/>
              </a:rPr>
              <a:t>عوائق الاستعانة </a:t>
            </a:r>
            <a:r>
              <a:rPr lang="ar-SA" dirty="0">
                <a:cs typeface="Arial" pitchFamily="34" charset="0"/>
              </a:rPr>
              <a:t>بالمصادر الخارجية</a:t>
            </a:r>
            <a:r>
              <a:rPr lang="ar-SA" dirty="0" smtClean="0"/>
              <a:t> </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cs typeface="Arial" pitchFamily="34" charset="0"/>
              </a:rPr>
              <a:t>نقص الخبرات : يمكن لشركة خارجية ان تفتقر للخبرات لفهم التطبيقات التي تم تطويرها داخل الشركة الطالبة للاستعانة</a:t>
            </a:r>
          </a:p>
          <a:p>
            <a:pPr rtl="1">
              <a:buFont typeface="Wingdings" pitchFamily="2" charset="2"/>
              <a:buChar char="ü"/>
            </a:pPr>
            <a:r>
              <a:rPr lang="ar-SA" dirty="0" smtClean="0">
                <a:cs typeface="Arial" pitchFamily="34" charset="0"/>
              </a:rPr>
              <a:t>اختلاف التوقعات : غالبا ما يحدث سوء فهم بين المنظمات</a:t>
            </a:r>
          </a:p>
          <a:p>
            <a:pPr rtl="1">
              <a:buFont typeface="Wingdings" pitchFamily="2" charset="2"/>
              <a:buChar char="ü"/>
            </a:pPr>
            <a:r>
              <a:rPr lang="ar-SA" dirty="0" smtClean="0">
                <a:cs typeface="Arial" pitchFamily="34" charset="0"/>
              </a:rPr>
              <a:t>اصطدام الثقافات : يمكن ان يكون الفرق شاسعا بين ثقافة الشركة المستعانة والطالبة للاستعانة </a:t>
            </a:r>
          </a:p>
          <a:p>
            <a:pPr rtl="1">
              <a:buFont typeface="Wingdings" pitchFamily="2" charset="2"/>
              <a:buChar char="ü"/>
            </a:pPr>
            <a:r>
              <a:rPr lang="ar-SA" dirty="0" smtClean="0">
                <a:cs typeface="Arial" pitchFamily="34" charset="0"/>
              </a:rPr>
              <a:t>التكاليف الباطنية (المخبأة): يمكن ان تكون مفاجأة مثل تكاليف السفر وما شابهها </a:t>
            </a:r>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84</a:t>
            </a:fld>
            <a:endParaRPr lang="en-US" smtClean="0">
              <a:cs typeface="Arial" pitchFamily="34" charset="0"/>
            </a:endParaRPr>
          </a:p>
        </p:txBody>
      </p:sp>
    </p:spTree>
    <p:extLst>
      <p:ext uri="{BB962C8B-B14F-4D97-AF65-F5344CB8AC3E}">
        <p14:creationId xmlns:p14="http://schemas.microsoft.com/office/powerpoint/2010/main" xmlns="" val="237858586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cs typeface="Arial" pitchFamily="34" charset="0"/>
              </a:rPr>
              <a:t>عوائق الاستعانة </a:t>
            </a:r>
            <a:r>
              <a:rPr lang="ar-SA" dirty="0">
                <a:cs typeface="Arial" pitchFamily="34" charset="0"/>
              </a:rPr>
              <a:t>بالمصادر الخارجية</a:t>
            </a:r>
            <a:r>
              <a:rPr lang="ar-SA" dirty="0" smtClean="0"/>
              <a:t> </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cs typeface="Arial" pitchFamily="34" charset="0"/>
              </a:rPr>
              <a:t>فقدان الرؤية : ينجم عادة عن عقود الاستعانة بالمصادر الخارجية فقدان في المعرفة بالنسبة للمؤسسة  مثل التغذية الراجعة من العملاء زيادة عن قدرات الشركة في حل المشاكل وكذلك توليد الافكار الجديدة</a:t>
            </a:r>
          </a:p>
          <a:p>
            <a:pPr rtl="1">
              <a:buFont typeface="Wingdings" pitchFamily="2" charset="2"/>
              <a:buChar char="ü"/>
            </a:pPr>
            <a:r>
              <a:rPr lang="ar-SA" dirty="0" smtClean="0">
                <a:cs typeface="Arial" pitchFamily="34" charset="0"/>
              </a:rPr>
              <a:t>الامن والتحكم : تفرض الاستعانة بالمصادر الخارجية على الشركات الطالبة للاستعانة افشاء اسرارها التجارية مما يعرضها </a:t>
            </a:r>
            <a:r>
              <a:rPr lang="ar-SA" dirty="0" err="1" smtClean="0">
                <a:cs typeface="Arial" pitchFamily="34" charset="0"/>
              </a:rPr>
              <a:t>لاخطار</a:t>
            </a:r>
            <a:r>
              <a:rPr lang="ar-SA" dirty="0">
                <a:cs typeface="Arial" pitchFamily="34" charset="0"/>
              </a:rPr>
              <a:t> </a:t>
            </a:r>
            <a:r>
              <a:rPr lang="ar-SA" dirty="0" smtClean="0">
                <a:cs typeface="Arial" pitchFamily="34" charset="0"/>
              </a:rPr>
              <a:t>لا تحمد عقباها خاصة في محيط شديد التنافس كم لا يمكن للشركة التحكم في موظفي الشركة المستعان بها خاصة في اطار العولمة واسواق العمل التي تتميز بحركية عالية المستوى</a:t>
            </a: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85</a:t>
            </a:fld>
            <a:endParaRPr lang="en-US" smtClean="0">
              <a:cs typeface="Arial" pitchFamily="34" charset="0"/>
            </a:endParaRPr>
          </a:p>
        </p:txBody>
      </p:sp>
    </p:spTree>
    <p:extLst>
      <p:ext uri="{BB962C8B-B14F-4D97-AF65-F5344CB8AC3E}">
        <p14:creationId xmlns:p14="http://schemas.microsoft.com/office/powerpoint/2010/main" xmlns="" val="47480859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cs typeface="Arial" pitchFamily="34" charset="0"/>
              </a:rPr>
              <a:t>الاستعانة </a:t>
            </a:r>
            <a:r>
              <a:rPr lang="ar-SA" dirty="0">
                <a:cs typeface="Arial" pitchFamily="34" charset="0"/>
              </a:rPr>
              <a:t>بالمصادر الخارجية</a:t>
            </a:r>
            <a:r>
              <a:rPr lang="ar-SA" dirty="0" smtClean="0"/>
              <a:t> من دول أخرى</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cs typeface="Arial" pitchFamily="34" charset="0"/>
              </a:rPr>
              <a:t>يتم عادة اختيار الشركاء في الاستعانة بالمصادر الخارجية من دول أخرى من الدول النامية وذلك بسبب الكلفة المنخفضة</a:t>
            </a:r>
          </a:p>
          <a:p>
            <a:pPr rtl="1">
              <a:buFont typeface="Wingdings" pitchFamily="2" charset="2"/>
              <a:buChar char="ü"/>
            </a:pPr>
            <a:r>
              <a:rPr lang="ar-SA" dirty="0" smtClean="0">
                <a:cs typeface="Arial" pitchFamily="34" charset="0"/>
              </a:rPr>
              <a:t>آخر الاتجاهات في الاستعانة بمصادر خارجية في ميدان تقنية المعلومات تخص تحسين الجودة ، تخفيض التكلفة وزيادة السرعة</a:t>
            </a:r>
          </a:p>
          <a:p>
            <a:pPr rtl="1">
              <a:buFont typeface="Wingdings" pitchFamily="2" charset="2"/>
              <a:buChar char="ü"/>
            </a:pPr>
            <a:r>
              <a:rPr lang="ar-SA" dirty="0" smtClean="0">
                <a:cs typeface="Arial" pitchFamily="34" charset="0"/>
              </a:rPr>
              <a:t>يواجه الشركاء من دول اخرى بعض المشاكل  المتعلقة باللغة والثقافة والقيم مما يعقد تنفيذ مشاريع الــ</a:t>
            </a:r>
            <a:r>
              <a:rPr lang="en-US" dirty="0" smtClean="0">
                <a:cs typeface="Arial" pitchFamily="34" charset="0"/>
              </a:rPr>
              <a:t>ERP</a:t>
            </a:r>
            <a:r>
              <a:rPr lang="fr-FR" dirty="0" smtClean="0">
                <a:cs typeface="Arial" pitchFamily="34" charset="0"/>
              </a:rPr>
              <a:t> </a:t>
            </a:r>
            <a:r>
              <a:rPr lang="ar-SA" dirty="0" smtClean="0">
                <a:cs typeface="Arial" pitchFamily="34" charset="0"/>
              </a:rPr>
              <a:t> ويزيد في التحديات </a:t>
            </a: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86</a:t>
            </a:fld>
            <a:endParaRPr lang="en-US" smtClean="0">
              <a:cs typeface="Arial" pitchFamily="34" charset="0"/>
            </a:endParaRPr>
          </a:p>
        </p:txBody>
      </p:sp>
    </p:spTree>
    <p:extLst>
      <p:ext uri="{BB962C8B-B14F-4D97-AF65-F5344CB8AC3E}">
        <p14:creationId xmlns:p14="http://schemas.microsoft.com/office/powerpoint/2010/main" xmlns="" val="373475709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cs typeface="Arial" pitchFamily="34" charset="0"/>
              </a:rPr>
              <a:t>على المستوى العالمي</a:t>
            </a:r>
            <a:r>
              <a:rPr lang="fr-FR" dirty="0" smtClean="0">
                <a:cs typeface="Arial" pitchFamily="34" charset="0"/>
              </a:rPr>
              <a:t> ERP </a:t>
            </a:r>
            <a:r>
              <a:rPr lang="ar-SA" dirty="0" smtClean="0">
                <a:cs typeface="Arial" pitchFamily="34" charset="0"/>
              </a:rPr>
              <a:t>اختيار مورد</a:t>
            </a:r>
            <a:r>
              <a:rPr lang="ar-SA" dirty="0" smtClean="0"/>
              <a:t> نظم</a:t>
            </a:r>
            <a:endParaRPr lang="en-US" dirty="0"/>
          </a:p>
        </p:txBody>
      </p:sp>
      <p:sp>
        <p:nvSpPr>
          <p:cNvPr id="9" name="Text Placeholder 5"/>
          <p:cNvSpPr>
            <a:spLocks noGrp="1"/>
          </p:cNvSpPr>
          <p:nvPr>
            <p:ph idx="1"/>
          </p:nvPr>
        </p:nvSpPr>
        <p:spPr>
          <a:xfrm>
            <a:off x="152400" y="1371600"/>
            <a:ext cx="9525000" cy="4648200"/>
          </a:xfrm>
        </p:spPr>
        <p:txBody>
          <a:bodyPr>
            <a:normAutofit fontScale="92500" lnSpcReduction="10000"/>
          </a:bodyPr>
          <a:lstStyle/>
          <a:p>
            <a:pPr rtl="1">
              <a:buFont typeface="Wingdings" pitchFamily="2" charset="2"/>
              <a:buChar char="ü"/>
            </a:pPr>
            <a:r>
              <a:rPr lang="ar-SA" dirty="0" smtClean="0">
                <a:cs typeface="Arial" pitchFamily="34" charset="0"/>
              </a:rPr>
              <a:t>عند تقييم شريك يستعان به يجب على فرق المشروع  الاهتمام بالحالة المالية للمورد وكذلك الشهادات التقنية والرخص والمؤهلات والخبرة والتجارب في مشاريع مشابهة </a:t>
            </a:r>
          </a:p>
          <a:p>
            <a:pPr rtl="1">
              <a:buFont typeface="Wingdings" pitchFamily="2" charset="2"/>
              <a:buChar char="ü"/>
            </a:pPr>
            <a:r>
              <a:rPr lang="ar-SA" dirty="0" smtClean="0">
                <a:cs typeface="Arial" pitchFamily="34" charset="0"/>
              </a:rPr>
              <a:t>يجب على الشركات ان تكون جاهزة عند فشل الشريك المستعان به </a:t>
            </a:r>
          </a:p>
          <a:p>
            <a:pPr rtl="1">
              <a:buFont typeface="Wingdings" pitchFamily="2" charset="2"/>
              <a:buChar char="ü"/>
            </a:pPr>
            <a:r>
              <a:rPr lang="ar-SA" dirty="0" smtClean="0">
                <a:cs typeface="Arial" pitchFamily="34" charset="0"/>
              </a:rPr>
              <a:t>تعتبر الثقافة من اكبر التحديات التي توجه الشركات المستعان بها من دول أخرى  عند الاستعانة بمصادر خارجية في ميدان النظم المتكاملة لإدارة موارد المؤسسات </a:t>
            </a:r>
            <a:r>
              <a:rPr lang="en-US" dirty="0" smtClean="0">
                <a:cs typeface="Arial" pitchFamily="34" charset="0"/>
              </a:rPr>
              <a:t>ERP</a:t>
            </a:r>
            <a:r>
              <a:rPr lang="fr-FR" dirty="0" smtClean="0">
                <a:cs typeface="Arial" pitchFamily="34" charset="0"/>
              </a:rPr>
              <a:t> </a:t>
            </a:r>
            <a:r>
              <a:rPr lang="ar-SA" dirty="0" smtClean="0">
                <a:cs typeface="Arial" pitchFamily="34" charset="0"/>
              </a:rPr>
              <a:t> </a:t>
            </a:r>
          </a:p>
          <a:p>
            <a:pPr rtl="1">
              <a:buFont typeface="Wingdings" pitchFamily="2" charset="2"/>
              <a:buChar char="ü"/>
            </a:pPr>
            <a:r>
              <a:rPr lang="ar-SA" dirty="0" smtClean="0">
                <a:cs typeface="Arial" pitchFamily="34" charset="0"/>
              </a:rPr>
              <a:t>يمكن للعوامل المتعلقة باختلاف الوقت وتكاليف المواصلات واختلاف اللغة والثقافة ان تؤدي الى تأخير مجهودات الشركة المستعان بها</a:t>
            </a:r>
          </a:p>
          <a:p>
            <a:pPr rtl="1">
              <a:buFont typeface="Wingdings" pitchFamily="2" charset="2"/>
              <a:buChar char="ü"/>
            </a:pPr>
            <a:r>
              <a:rPr lang="ar-SA" dirty="0" smtClean="0">
                <a:cs typeface="Arial" pitchFamily="34" charset="0"/>
              </a:rPr>
              <a:t> </a:t>
            </a: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87</a:t>
            </a:fld>
            <a:endParaRPr lang="en-US" smtClean="0">
              <a:cs typeface="Arial" pitchFamily="34" charset="0"/>
            </a:endParaRPr>
          </a:p>
        </p:txBody>
      </p:sp>
    </p:spTree>
    <p:extLst>
      <p:ext uri="{BB962C8B-B14F-4D97-AF65-F5344CB8AC3E}">
        <p14:creationId xmlns:p14="http://schemas.microsoft.com/office/powerpoint/2010/main" xmlns="" val="368060326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en-US" dirty="0" err="1" smtClean="0">
                <a:cs typeface="Arial" pitchFamily="34" charset="0"/>
              </a:rPr>
              <a:t>SaaS</a:t>
            </a:r>
            <a:r>
              <a:rPr lang="ar-SA" dirty="0" smtClean="0">
                <a:cs typeface="Arial" pitchFamily="34" charset="0"/>
              </a:rPr>
              <a:t>البرمجيات كخدمة </a:t>
            </a: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rtl="1">
              <a:buFont typeface="Wingdings" pitchFamily="2" charset="2"/>
              <a:buChar char="ü"/>
            </a:pPr>
            <a:r>
              <a:rPr lang="ar-SA" dirty="0" smtClean="0">
                <a:cs typeface="Arial" pitchFamily="34" charset="0"/>
              </a:rPr>
              <a:t>تعتبر البرمجيات كخدمة </a:t>
            </a:r>
            <a:r>
              <a:rPr lang="en-US" dirty="0" err="1" smtClean="0">
                <a:cs typeface="Arial" pitchFamily="34" charset="0"/>
              </a:rPr>
              <a:t>SaaS</a:t>
            </a:r>
            <a:r>
              <a:rPr lang="fr-FR" dirty="0" smtClean="0">
                <a:cs typeface="Arial" pitchFamily="34" charset="0"/>
              </a:rPr>
              <a:t> </a:t>
            </a:r>
            <a:r>
              <a:rPr lang="ar-SA" dirty="0" smtClean="0">
                <a:cs typeface="Arial" pitchFamily="34" charset="0"/>
              </a:rPr>
              <a:t> كنموذج برمجي يمكن تأجيره أو استئجاره من مورد البرمجيات الذي يقوم بتوفير خدمات الصيانة و التشغيل الفني اليومي والدعم الضروري</a:t>
            </a:r>
          </a:p>
          <a:p>
            <a:pPr rtl="1">
              <a:buFont typeface="Wingdings" pitchFamily="2" charset="2"/>
              <a:buChar char="ü"/>
            </a:pPr>
            <a:r>
              <a:rPr lang="ar-SA" dirty="0" smtClean="0">
                <a:cs typeface="Arial" pitchFamily="34" charset="0"/>
              </a:rPr>
              <a:t>يمكن الوصول للبرمجيات عن طريق متصفح الويب من طرف أي قطاع من السوق بما يشمل الخواص في المنزل والشركات المتوسطة والكبيرة</a:t>
            </a:r>
          </a:p>
          <a:p>
            <a:pPr rtl="1">
              <a:buFont typeface="Wingdings" pitchFamily="2" charset="2"/>
              <a:buChar char="ü"/>
            </a:pPr>
            <a:r>
              <a:rPr lang="ar-SA" dirty="0" smtClean="0">
                <a:cs typeface="Arial" pitchFamily="34" charset="0"/>
              </a:rPr>
              <a:t>يحمل نموذج الــ</a:t>
            </a:r>
            <a:r>
              <a:rPr lang="en-US" dirty="0" err="1" smtClean="0">
                <a:cs typeface="Arial" pitchFamily="34" charset="0"/>
              </a:rPr>
              <a:t>SaaS</a:t>
            </a:r>
            <a:r>
              <a:rPr lang="fr-FR" dirty="0" smtClean="0">
                <a:cs typeface="Arial" pitchFamily="34" charset="0"/>
              </a:rPr>
              <a:t> </a:t>
            </a:r>
            <a:r>
              <a:rPr lang="ar-SA" dirty="0" smtClean="0">
                <a:cs typeface="Arial" pitchFamily="34" charset="0"/>
              </a:rPr>
              <a:t> مخاطر قليلة فيما يخص التنفيذ وكذلك احسن نقل للمعرفة  من الشركات المتكاملة </a:t>
            </a:r>
            <a:r>
              <a:rPr lang="en-US" dirty="0" smtClean="0">
                <a:cs typeface="Arial" pitchFamily="34" charset="0"/>
              </a:rPr>
              <a:t>Integrators</a:t>
            </a:r>
            <a:r>
              <a:rPr lang="fr-FR" dirty="0" smtClean="0">
                <a:cs typeface="Arial" pitchFamily="34" charset="0"/>
              </a:rPr>
              <a:t> </a:t>
            </a:r>
            <a:r>
              <a:rPr lang="ar-SA" dirty="0" smtClean="0">
                <a:cs typeface="Arial" pitchFamily="34" charset="0"/>
              </a:rPr>
              <a:t> الى مستخدمي النظام</a:t>
            </a:r>
          </a:p>
          <a:p>
            <a:pPr rtl="1">
              <a:buFont typeface="Wingdings" pitchFamily="2" charset="2"/>
              <a:buChar char="ü"/>
            </a:pP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88</a:t>
            </a:fld>
            <a:endParaRPr lang="en-US" smtClean="0">
              <a:cs typeface="Arial" pitchFamily="34" charset="0"/>
            </a:endParaRPr>
          </a:p>
        </p:txBody>
      </p:sp>
    </p:spTree>
    <p:extLst>
      <p:ext uri="{BB962C8B-B14F-4D97-AF65-F5344CB8AC3E}">
        <p14:creationId xmlns:p14="http://schemas.microsoft.com/office/powerpoint/2010/main" xmlns="" val="393269429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en-US" dirty="0" err="1" smtClean="0">
                <a:cs typeface="Arial" pitchFamily="34" charset="0"/>
              </a:rPr>
              <a:t>SaaS</a:t>
            </a:r>
            <a:r>
              <a:rPr lang="ar-SA" dirty="0" smtClean="0">
                <a:cs typeface="Arial" pitchFamily="34" charset="0"/>
              </a:rPr>
              <a:t>فوائد البرمجيات كخدمة </a:t>
            </a:r>
            <a:endParaRPr lang="en-US" dirty="0"/>
          </a:p>
        </p:txBody>
      </p:sp>
      <p:sp>
        <p:nvSpPr>
          <p:cNvPr id="9" name="Text Placeholder 5"/>
          <p:cNvSpPr>
            <a:spLocks noGrp="1"/>
          </p:cNvSpPr>
          <p:nvPr>
            <p:ph idx="1"/>
          </p:nvPr>
        </p:nvSpPr>
        <p:spPr>
          <a:xfrm>
            <a:off x="152400" y="1371600"/>
            <a:ext cx="9525000" cy="4648200"/>
          </a:xfrm>
        </p:spPr>
        <p:txBody>
          <a:bodyPr>
            <a:normAutofit fontScale="92500" lnSpcReduction="20000"/>
          </a:bodyPr>
          <a:lstStyle/>
          <a:p>
            <a:pPr rtl="1">
              <a:buFont typeface="Wingdings" pitchFamily="2" charset="2"/>
              <a:buChar char="ü"/>
            </a:pPr>
            <a:r>
              <a:rPr lang="ar-SA" dirty="0" smtClean="0">
                <a:cs typeface="Arial" pitchFamily="34" charset="0"/>
              </a:rPr>
              <a:t>الوصول العام : منحنى تعليمي أسرع للمستخدمين</a:t>
            </a:r>
          </a:p>
          <a:p>
            <a:pPr rtl="1">
              <a:buFont typeface="Wingdings" pitchFamily="2" charset="2"/>
              <a:buChar char="ü"/>
            </a:pPr>
            <a:r>
              <a:rPr lang="ar-SA" dirty="0" smtClean="0">
                <a:cs typeface="Arial" pitchFamily="34" charset="0"/>
              </a:rPr>
              <a:t>الحوسبة في كل مكان </a:t>
            </a:r>
            <a:r>
              <a:rPr lang="en-US" b="1" dirty="0"/>
              <a:t>Ubiquitous </a:t>
            </a:r>
            <a:r>
              <a:rPr lang="ar-SA" b="1" dirty="0" smtClean="0"/>
              <a:t>: </a:t>
            </a:r>
            <a:r>
              <a:rPr lang="ar-SA" dirty="0" smtClean="0">
                <a:cs typeface="Arial" pitchFamily="34" charset="0"/>
              </a:rPr>
              <a:t>تكون مناسبة لخفض التكلفة والاستعانة بالمصادر الخارجية</a:t>
            </a:r>
          </a:p>
          <a:p>
            <a:pPr rtl="1">
              <a:buFont typeface="Wingdings" pitchFamily="2" charset="2"/>
              <a:buChar char="ü"/>
            </a:pPr>
            <a:r>
              <a:rPr lang="ar-SA" dirty="0" smtClean="0">
                <a:cs typeface="Arial" pitchFamily="34" charset="0"/>
              </a:rPr>
              <a:t>تطبيقات  موحدة </a:t>
            </a:r>
            <a:r>
              <a:rPr lang="en-US" b="1" dirty="0"/>
              <a:t>Standardized </a:t>
            </a:r>
            <a:r>
              <a:rPr lang="ar-SA" b="1" dirty="0" smtClean="0"/>
              <a:t> </a:t>
            </a:r>
            <a:r>
              <a:rPr lang="ar-SA" dirty="0">
                <a:cs typeface="Arial" pitchFamily="34" charset="0"/>
              </a:rPr>
              <a:t>: </a:t>
            </a:r>
            <a:r>
              <a:rPr lang="ar-SA" dirty="0" smtClean="0">
                <a:cs typeface="Arial" pitchFamily="34" charset="0"/>
              </a:rPr>
              <a:t>الانتقال السهل بين النظم</a:t>
            </a:r>
          </a:p>
          <a:p>
            <a:pPr rtl="1">
              <a:buFont typeface="Wingdings" pitchFamily="2" charset="2"/>
              <a:buChar char="ü"/>
            </a:pPr>
            <a:r>
              <a:rPr lang="ar-SA" dirty="0" smtClean="0">
                <a:cs typeface="Arial" pitchFamily="34" charset="0"/>
              </a:rPr>
              <a:t>تطبيقات مرنة </a:t>
            </a:r>
            <a:r>
              <a:rPr lang="en-US" b="1" dirty="0"/>
              <a:t>Parameterized </a:t>
            </a:r>
            <a:r>
              <a:rPr lang="ar-SA" b="1" dirty="0" smtClean="0"/>
              <a:t> </a:t>
            </a:r>
            <a:r>
              <a:rPr lang="ar-SA" dirty="0">
                <a:cs typeface="Arial" pitchFamily="34" charset="0"/>
              </a:rPr>
              <a:t>: </a:t>
            </a:r>
            <a:r>
              <a:rPr lang="ar-SA" dirty="0" smtClean="0">
                <a:cs typeface="Arial" pitchFamily="34" charset="0"/>
              </a:rPr>
              <a:t>يمكن تخصيصها بسهولة</a:t>
            </a:r>
          </a:p>
          <a:p>
            <a:pPr rtl="1">
              <a:buFont typeface="Wingdings" pitchFamily="2" charset="2"/>
              <a:buChar char="ü"/>
            </a:pPr>
            <a:r>
              <a:rPr lang="ar-SA" dirty="0" smtClean="0">
                <a:cs typeface="Arial" pitchFamily="34" charset="0"/>
              </a:rPr>
              <a:t>اسواق عالمية : التطبيقات </a:t>
            </a:r>
            <a:r>
              <a:rPr lang="ar-SA" dirty="0" err="1" smtClean="0">
                <a:cs typeface="Arial" pitchFamily="34" charset="0"/>
              </a:rPr>
              <a:t>المستضافة</a:t>
            </a:r>
            <a:r>
              <a:rPr lang="ar-SA" dirty="0" smtClean="0">
                <a:cs typeface="Arial" pitchFamily="34" charset="0"/>
              </a:rPr>
              <a:t> </a:t>
            </a:r>
            <a:r>
              <a:rPr lang="en-US" dirty="0"/>
              <a:t>hosted</a:t>
            </a:r>
            <a:r>
              <a:rPr lang="en-US" b="1" dirty="0" smtClean="0"/>
              <a:t> </a:t>
            </a:r>
            <a:r>
              <a:rPr lang="ar-SA" b="1" dirty="0" smtClean="0"/>
              <a:t> يمكن ان تصل لكامل </a:t>
            </a:r>
            <a:r>
              <a:rPr lang="ar-SA" dirty="0" smtClean="0">
                <a:cs typeface="Arial" pitchFamily="34" charset="0"/>
              </a:rPr>
              <a:t>السوق</a:t>
            </a:r>
          </a:p>
          <a:p>
            <a:pPr rtl="1">
              <a:buFont typeface="Wingdings" pitchFamily="2" charset="2"/>
              <a:buChar char="ü"/>
            </a:pPr>
            <a:r>
              <a:rPr lang="ar-SA" dirty="0" smtClean="0">
                <a:cs typeface="Arial" pitchFamily="34" charset="0"/>
              </a:rPr>
              <a:t>موثوقية الويب : توفير البرمجيات عبر الويب</a:t>
            </a:r>
          </a:p>
          <a:p>
            <a:pPr rtl="1">
              <a:buFont typeface="Wingdings" pitchFamily="2" charset="2"/>
              <a:buChar char="ü"/>
            </a:pPr>
            <a:r>
              <a:rPr lang="ar-SA" dirty="0" smtClean="0">
                <a:cs typeface="Arial" pitchFamily="34" charset="0"/>
              </a:rPr>
              <a:t>الشفافية في الاجراءات الامنية والثقة : تقليل عمليات التهيئة من طرف المستخدم أو الشبكات الخاصة الافتراضية </a:t>
            </a:r>
            <a:r>
              <a:rPr lang="en-US" dirty="0" smtClean="0">
                <a:cs typeface="Arial" pitchFamily="34" charset="0"/>
              </a:rPr>
              <a:t>VPN</a:t>
            </a:r>
            <a:r>
              <a:rPr lang="fr-FR" dirty="0" smtClean="0">
                <a:cs typeface="Arial" pitchFamily="34" charset="0"/>
              </a:rPr>
              <a:t> </a:t>
            </a:r>
            <a:r>
              <a:rPr lang="ar-SA" dirty="0" smtClean="0">
                <a:cs typeface="Arial" pitchFamily="34" charset="0"/>
              </a:rPr>
              <a:t> </a:t>
            </a:r>
            <a:endParaRPr lang="ar-EG" dirty="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89</a:t>
            </a:fld>
            <a:endParaRPr lang="en-US" smtClean="0">
              <a:cs typeface="Arial" pitchFamily="34" charset="0"/>
            </a:endParaRPr>
          </a:p>
        </p:txBody>
      </p:sp>
    </p:spTree>
    <p:extLst>
      <p:ext uri="{BB962C8B-B14F-4D97-AF65-F5344CB8AC3E}">
        <p14:creationId xmlns:p14="http://schemas.microsoft.com/office/powerpoint/2010/main" xmlns="" val="35604246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76200"/>
            <a:ext cx="9906000" cy="1143000"/>
          </a:xfrm>
        </p:spPr>
        <p:txBody>
          <a:bodyPr/>
          <a:lstStyle/>
          <a:p>
            <a:pPr algn="ctr"/>
            <a:r>
              <a:rPr lang="ar-SA" dirty="0">
                <a:latin typeface="Calibri" pitchFamily="34" charset="0"/>
                <a:cs typeface="Arabic Transparent" pitchFamily="2" charset="-78"/>
              </a:rPr>
              <a:t>معمارية نظم التخطيط الشامل لموارد </a:t>
            </a:r>
            <a:r>
              <a:rPr lang="ar-SA" dirty="0" smtClean="0">
                <a:latin typeface="Calibri" pitchFamily="34" charset="0"/>
                <a:cs typeface="Arabic Transparent" pitchFamily="2" charset="-78"/>
              </a:rPr>
              <a:t>المؤسسات</a:t>
            </a:r>
            <a:br>
              <a:rPr lang="ar-SA" dirty="0" smtClean="0">
                <a:latin typeface="Calibri" pitchFamily="34" charset="0"/>
                <a:cs typeface="Arabic Transparent" pitchFamily="2" charset="-78"/>
              </a:rPr>
            </a:br>
            <a:r>
              <a:rPr lang="ar-SA" dirty="0" smtClean="0">
                <a:latin typeface="Calibri" pitchFamily="34" charset="0"/>
                <a:cs typeface="Arabic Transparent" pitchFamily="2" charset="-78"/>
              </a:rPr>
              <a:t>  </a:t>
            </a:r>
            <a:r>
              <a:rPr lang="en-US" dirty="0">
                <a:latin typeface="Calibri" pitchFamily="34" charset="0"/>
                <a:cs typeface="Arabic Transparent" pitchFamily="2" charset="-78"/>
              </a:rPr>
              <a:t>ERP Architecture</a:t>
            </a: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9</a:t>
            </a:fld>
            <a:endParaRPr lang="en-US" smtClean="0">
              <a:cs typeface="Arial" pitchFamily="34" charset="0"/>
            </a:endParaRPr>
          </a:p>
        </p:txBody>
      </p:sp>
      <p:sp>
        <p:nvSpPr>
          <p:cNvPr id="3" name="Content Placeholder 2"/>
          <p:cNvSpPr>
            <a:spLocks noGrp="1"/>
          </p:cNvSpPr>
          <p:nvPr>
            <p:ph idx="1"/>
          </p:nvPr>
        </p:nvSpPr>
        <p:spPr/>
        <p:txBody>
          <a:bodyPr/>
          <a:lstStyle/>
          <a:p>
            <a:r>
              <a:rPr lang="ar-SA" sz="2000" dirty="0"/>
              <a:t>تكامل البيانات والتطبيقات عبر كل أقسام المنظمة </a:t>
            </a:r>
            <a:endParaRPr lang="ar-SA" sz="2000" dirty="0" smtClean="0"/>
          </a:p>
          <a:p>
            <a:r>
              <a:rPr lang="ar-SA" sz="2000" dirty="0" smtClean="0"/>
              <a:t>حيث </a:t>
            </a:r>
            <a:r>
              <a:rPr lang="ar-SA" sz="2000" dirty="0"/>
              <a:t>أن البيانات تدخل مرة واحدة ويتم استعمالها </a:t>
            </a:r>
            <a:r>
              <a:rPr lang="ar-SA" sz="2000" dirty="0" smtClean="0"/>
              <a:t>من</a:t>
            </a:r>
          </a:p>
          <a:p>
            <a:r>
              <a:rPr lang="ar-SA" sz="2000" dirty="0" smtClean="0"/>
              <a:t> </a:t>
            </a:r>
            <a:r>
              <a:rPr lang="ar-SA" sz="2000" dirty="0"/>
              <a:t>طرف كل التطبيقات مما يجعلها أكثر دقة و أحسن </a:t>
            </a:r>
            <a:endParaRPr lang="ar-SA" sz="2000" dirty="0" smtClean="0"/>
          </a:p>
          <a:p>
            <a:r>
              <a:rPr lang="ar-SA" sz="2000" dirty="0" smtClean="0"/>
              <a:t>جودة</a:t>
            </a:r>
            <a:endParaRPr lang="ar-SA" sz="2000" dirty="0"/>
          </a:p>
          <a:p>
            <a:pPr rtl="1">
              <a:buFont typeface="Wingdings" pitchFamily="2" charset="2"/>
              <a:buChar char="ü"/>
            </a:pPr>
            <a:r>
              <a:rPr lang="ar-SA" sz="2000" dirty="0"/>
              <a:t>تسهيل الصيانة والدعم حيث يقوم  فريق تقنية </a:t>
            </a:r>
            <a:endParaRPr lang="ar-SA" sz="2000" dirty="0" smtClean="0"/>
          </a:p>
          <a:p>
            <a:pPr marL="0" indent="0" rtl="1"/>
            <a:r>
              <a:rPr lang="ar-SA" sz="2000" dirty="0"/>
              <a:t>المعلومات بعمله بشكل مركزي</a:t>
            </a:r>
          </a:p>
          <a:p>
            <a:pPr marL="457200" indent="-457200" rtl="1">
              <a:buFont typeface="Wingdings" pitchFamily="2" charset="2"/>
              <a:buChar char="ü"/>
            </a:pPr>
            <a:r>
              <a:rPr lang="ar-SA" sz="2000" dirty="0" smtClean="0"/>
              <a:t>اتساق </a:t>
            </a:r>
            <a:r>
              <a:rPr lang="en-US" sz="2000" dirty="0"/>
              <a:t>Consistency </a:t>
            </a:r>
            <a:r>
              <a:rPr lang="ar-SA" sz="2000" dirty="0"/>
              <a:t> واجهات المستخدم عبر </a:t>
            </a:r>
            <a:endParaRPr lang="ar-SA" sz="2000" dirty="0" smtClean="0"/>
          </a:p>
          <a:p>
            <a:pPr marL="0" indent="0" rtl="1"/>
            <a:r>
              <a:rPr lang="ar-SA" sz="2000" dirty="0" smtClean="0"/>
              <a:t>مختلف </a:t>
            </a:r>
            <a:r>
              <a:rPr lang="ar-SA" sz="2000" dirty="0"/>
              <a:t>التطبيقات مما يسهم في تقليص </a:t>
            </a:r>
            <a:r>
              <a:rPr lang="ar-SA" sz="2000" dirty="0" smtClean="0"/>
              <a:t>تدريب</a:t>
            </a:r>
          </a:p>
          <a:p>
            <a:pPr marL="0" indent="0" rtl="1"/>
            <a:r>
              <a:rPr lang="ar-SA" sz="2000" dirty="0" smtClean="0"/>
              <a:t> </a:t>
            </a:r>
            <a:r>
              <a:rPr lang="ar-SA" sz="2000" dirty="0"/>
              <a:t>المستخدمين</a:t>
            </a:r>
            <a:r>
              <a:rPr lang="en-US" sz="2000" dirty="0"/>
              <a:t> </a:t>
            </a:r>
            <a:r>
              <a:rPr lang="ar-SA" sz="2000" dirty="0"/>
              <a:t> وتحسين </a:t>
            </a:r>
            <a:r>
              <a:rPr lang="ar-SA" sz="2000" dirty="0" smtClean="0"/>
              <a:t>الانتاجية</a:t>
            </a:r>
          </a:p>
          <a:p>
            <a:pPr marL="0" indent="0" rtl="1"/>
            <a:endParaRPr lang="ar-SA" sz="2000" dirty="0"/>
          </a:p>
          <a:p>
            <a:pPr marL="457200" indent="-457200" rtl="1">
              <a:buFont typeface="Wingdings" pitchFamily="2" charset="2"/>
              <a:buChar char="ü"/>
            </a:pPr>
            <a:r>
              <a:rPr lang="ar-SA" sz="2000" dirty="0"/>
              <a:t>تعزيز أمن البيانات والتطبيقات  من خلال مراقبة أكبر ومركزية المعدات  </a:t>
            </a:r>
            <a:r>
              <a:rPr lang="en-US" sz="2000" dirty="0"/>
              <a:t>Hardware centralization</a:t>
            </a:r>
          </a:p>
          <a:p>
            <a:endParaRPr lang="en-US" sz="2000" dirty="0"/>
          </a:p>
        </p:txBody>
      </p:sp>
      <p:graphicFrame>
        <p:nvGraphicFramePr>
          <p:cNvPr id="4" name="Object 3"/>
          <p:cNvGraphicFramePr>
            <a:graphicFrameLocks noGrp="1" noChangeAspect="1"/>
          </p:cNvGraphicFramePr>
          <p:nvPr>
            <p:extLst>
              <p:ext uri="{D42A27DB-BD31-4B8C-83A1-F6EECF244321}">
                <p14:modId xmlns:p14="http://schemas.microsoft.com/office/powerpoint/2010/main" xmlns="" val="467529382"/>
              </p:ext>
            </p:extLst>
          </p:nvPr>
        </p:nvGraphicFramePr>
        <p:xfrm>
          <a:off x="76200" y="1295400"/>
          <a:ext cx="4419600" cy="3438874"/>
        </p:xfrm>
        <a:graphic>
          <a:graphicData uri="http://schemas.openxmlformats.org/presentationml/2006/ole">
            <p:oleObj spid="_x0000_s13328" name="Photo Editor Photo" r:id="rId4" imgW="5052498" imgH="3932261" progId="">
              <p:embed/>
            </p:oleObj>
          </a:graphicData>
        </a:graphic>
      </p:graphicFrame>
    </p:spTree>
    <p:extLst>
      <p:ext uri="{BB962C8B-B14F-4D97-AF65-F5344CB8AC3E}">
        <p14:creationId xmlns:p14="http://schemas.microsoft.com/office/powerpoint/2010/main" xmlns="" val="110168762"/>
      </p:ext>
    </p:extLst>
  </p:cSld>
  <p:clrMapOvr>
    <a:masterClrMapping/>
  </p:clrMapOvr>
  <p:transition>
    <p:dissolve/>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en-US" dirty="0" err="1" smtClean="0">
                <a:cs typeface="Arial" pitchFamily="34" charset="0"/>
              </a:rPr>
              <a:t>SaaS</a:t>
            </a:r>
            <a:r>
              <a:rPr lang="ar-SA" dirty="0" smtClean="0">
                <a:cs typeface="Arial" pitchFamily="34" charset="0"/>
              </a:rPr>
              <a:t>عوائق البرمجيات كخدمة </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cs typeface="Arial" pitchFamily="34" charset="0"/>
              </a:rPr>
              <a:t>خصوصية المستخدم تكون محدودة</a:t>
            </a:r>
          </a:p>
          <a:p>
            <a:pPr rtl="1">
              <a:buFont typeface="Wingdings" pitchFamily="2" charset="2"/>
              <a:buChar char="ü"/>
            </a:pPr>
            <a:r>
              <a:rPr lang="ar-SA" dirty="0" smtClean="0">
                <a:cs typeface="Arial" pitchFamily="34" charset="0"/>
              </a:rPr>
              <a:t>نقص المرونة المسموح بها للمستخدم </a:t>
            </a:r>
          </a:p>
          <a:p>
            <a:pPr rtl="1">
              <a:buFont typeface="Wingdings" pitchFamily="2" charset="2"/>
              <a:buChar char="ü"/>
            </a:pPr>
            <a:r>
              <a:rPr lang="ar-SA" dirty="0" smtClean="0">
                <a:cs typeface="Arial" pitchFamily="34" charset="0"/>
              </a:rPr>
              <a:t>استثمار معتبر من حيث الموارد لتهيئة التطبيقات والدعم المقدم</a:t>
            </a:r>
          </a:p>
          <a:p>
            <a:pPr rtl="1">
              <a:buFont typeface="Wingdings" pitchFamily="2" charset="2"/>
              <a:buChar char="ü"/>
            </a:pPr>
            <a:r>
              <a:rPr lang="ar-SA" dirty="0" smtClean="0">
                <a:cs typeface="Arial" pitchFamily="34" charset="0"/>
              </a:rPr>
              <a:t>يمكن ان تخفض تكلفة نظم الــ</a:t>
            </a:r>
            <a:r>
              <a:rPr lang="en-US" dirty="0" smtClean="0">
                <a:cs typeface="Arial" pitchFamily="34" charset="0"/>
              </a:rPr>
              <a:t>ERP</a:t>
            </a:r>
            <a:r>
              <a:rPr lang="fr-FR" dirty="0" smtClean="0">
                <a:cs typeface="Arial" pitchFamily="34" charset="0"/>
              </a:rPr>
              <a:t> </a:t>
            </a:r>
            <a:r>
              <a:rPr lang="ar-SA" dirty="0" smtClean="0">
                <a:cs typeface="Arial" pitchFamily="34" charset="0"/>
              </a:rPr>
              <a:t> في السنوات القليلة القادمة لتصبح اقل من المتوفرة على كخدمة </a:t>
            </a:r>
            <a:r>
              <a:rPr lang="en-US" dirty="0" err="1" smtClean="0">
                <a:cs typeface="Arial" pitchFamily="34" charset="0"/>
              </a:rPr>
              <a:t>SaaS</a:t>
            </a:r>
            <a:r>
              <a:rPr lang="fr-FR" dirty="0" smtClean="0">
                <a:cs typeface="Arial" pitchFamily="34" charset="0"/>
              </a:rPr>
              <a:t> </a:t>
            </a:r>
            <a:r>
              <a:rPr lang="ar-SA" dirty="0" smtClean="0">
                <a:cs typeface="Arial" pitchFamily="34" charset="0"/>
              </a:rPr>
              <a:t> </a:t>
            </a:r>
          </a:p>
          <a:p>
            <a:pPr rtl="1">
              <a:buFont typeface="Wingdings" pitchFamily="2" charset="2"/>
              <a:buChar char="ü"/>
            </a:pPr>
            <a:endParaRPr lang="ar-SA" dirty="0" smtClean="0">
              <a:cs typeface="Arial" pitchFamily="34" charset="0"/>
            </a:endParaRPr>
          </a:p>
          <a:p>
            <a:pPr rtl="1">
              <a:buFont typeface="Wingdings" pitchFamily="2" charset="2"/>
              <a:buChar char="ü"/>
            </a:pPr>
            <a:endParaRPr lang="ar-EG" dirty="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90</a:t>
            </a:fld>
            <a:endParaRPr lang="en-US" smtClean="0">
              <a:cs typeface="Arial" pitchFamily="34" charset="0"/>
            </a:endParaRPr>
          </a:p>
        </p:txBody>
      </p:sp>
    </p:spTree>
    <p:extLst>
      <p:ext uri="{BB962C8B-B14F-4D97-AF65-F5344CB8AC3E}">
        <p14:creationId xmlns:p14="http://schemas.microsoft.com/office/powerpoint/2010/main" xmlns="" val="74425643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en-US" dirty="0" err="1" smtClean="0">
                <a:cs typeface="Arial" pitchFamily="34" charset="0"/>
              </a:rPr>
              <a:t>SaaS</a:t>
            </a:r>
            <a:r>
              <a:rPr lang="ar-SA" dirty="0" smtClean="0">
                <a:cs typeface="Arial" pitchFamily="34" charset="0"/>
              </a:rPr>
              <a:t>انواع مزودي  البرمجيات كخدمة </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cs typeface="Arial" pitchFamily="34" charset="0"/>
              </a:rPr>
              <a:t>مزود خدمة التطبيقات </a:t>
            </a:r>
            <a:r>
              <a:rPr lang="en-US" dirty="0"/>
              <a:t>Application Service Provider (ASP</a:t>
            </a:r>
            <a:r>
              <a:rPr lang="en-US" dirty="0" smtClean="0"/>
              <a:t>)</a:t>
            </a:r>
            <a:r>
              <a:rPr lang="ar-SA" dirty="0" smtClean="0"/>
              <a:t>  </a:t>
            </a:r>
          </a:p>
          <a:p>
            <a:pPr marL="457200" indent="-457200" rtl="1">
              <a:buFontTx/>
              <a:buChar char="-"/>
            </a:pPr>
            <a:r>
              <a:rPr lang="ar-SA" dirty="0" smtClean="0"/>
              <a:t>يتم شراء البرمجية من طرف العميل لاستضافتها من طرف شركة استضافة برمجيات أو يمكن لشركة الاستضافة توفير البرمجيات الشائعة للعملاء</a:t>
            </a:r>
          </a:p>
          <a:p>
            <a:pPr marL="457200" indent="-457200" rtl="1">
              <a:buFont typeface="Wingdings" pitchFamily="2" charset="2"/>
              <a:buChar char="ü"/>
            </a:pPr>
            <a:r>
              <a:rPr lang="ar-SA" dirty="0" smtClean="0"/>
              <a:t>البرمجيات حسب الطلب </a:t>
            </a:r>
            <a:r>
              <a:rPr lang="en-US" dirty="0"/>
              <a:t>Software On-Demand (SOD</a:t>
            </a:r>
            <a:r>
              <a:rPr lang="en-US" dirty="0" smtClean="0"/>
              <a:t>)</a:t>
            </a:r>
            <a:r>
              <a:rPr lang="ar-SA" dirty="0" smtClean="0"/>
              <a:t> </a:t>
            </a:r>
          </a:p>
          <a:p>
            <a:pPr marL="0" indent="0" rtl="1"/>
            <a:r>
              <a:rPr lang="ar-SA" dirty="0" smtClean="0"/>
              <a:t>- يعني ان نسخة واحدة من البرمجيات يتم توفيرها لعدة شركات التي يمكنها الوصول اليها باستخدام الانترنت</a:t>
            </a:r>
            <a:endParaRPr lang="en-US" dirty="0"/>
          </a:p>
          <a:p>
            <a:pPr marL="457200" indent="-457200" rtl="1">
              <a:buFont typeface="Wingdings" pitchFamily="2" charset="2"/>
              <a:buChar char="ü"/>
            </a:pPr>
            <a:endParaRPr lang="en-US" dirty="0"/>
          </a:p>
          <a:p>
            <a:pPr rtl="1">
              <a:buFont typeface="Wingdings" pitchFamily="2" charset="2"/>
              <a:buChar char="ü"/>
            </a:pPr>
            <a:endParaRPr lang="ar-SA" dirty="0" smtClean="0">
              <a:cs typeface="Arial" pitchFamily="34" charset="0"/>
            </a:endParaRPr>
          </a:p>
          <a:p>
            <a:pPr rtl="1">
              <a:buFont typeface="Wingdings" pitchFamily="2" charset="2"/>
              <a:buChar char="ü"/>
            </a:pPr>
            <a:endParaRPr lang="ar-EG" dirty="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91</a:t>
            </a:fld>
            <a:endParaRPr lang="en-US" smtClean="0">
              <a:cs typeface="Arial" pitchFamily="34" charset="0"/>
            </a:endParaRPr>
          </a:p>
        </p:txBody>
      </p:sp>
    </p:spTree>
    <p:extLst>
      <p:ext uri="{BB962C8B-B14F-4D97-AF65-F5344CB8AC3E}">
        <p14:creationId xmlns:p14="http://schemas.microsoft.com/office/powerpoint/2010/main" xmlns="" val="135941876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fr-FR" dirty="0"/>
              <a:t> </a:t>
            </a:r>
            <a:r>
              <a:rPr lang="ar-SA" dirty="0" smtClean="0"/>
              <a:t>افضل الممارسات في الاستعانة بالمصادر الخارجية</a:t>
            </a:r>
            <a:endParaRPr lang="en-US" dirty="0"/>
          </a:p>
        </p:txBody>
      </p:sp>
      <p:sp>
        <p:nvSpPr>
          <p:cNvPr id="9" name="Text Placeholder 5"/>
          <p:cNvSpPr>
            <a:spLocks noGrp="1"/>
          </p:cNvSpPr>
          <p:nvPr>
            <p:ph idx="1"/>
          </p:nvPr>
        </p:nvSpPr>
        <p:spPr>
          <a:xfrm>
            <a:off x="152400" y="1371600"/>
            <a:ext cx="9525000" cy="4648200"/>
          </a:xfrm>
        </p:spPr>
        <p:txBody>
          <a:bodyPr>
            <a:normAutofit fontScale="92500" lnSpcReduction="20000"/>
          </a:bodyPr>
          <a:lstStyle/>
          <a:p>
            <a:pPr rtl="1">
              <a:buFont typeface="Wingdings" pitchFamily="2" charset="2"/>
              <a:buChar char="ü"/>
            </a:pPr>
            <a:endParaRPr lang="ar-SA" dirty="0" smtClean="0">
              <a:cs typeface="Arial" pitchFamily="34" charset="0"/>
            </a:endParaRPr>
          </a:p>
          <a:p>
            <a:pPr rtl="1">
              <a:buFont typeface="Wingdings" pitchFamily="2" charset="2"/>
              <a:buChar char="ü"/>
            </a:pPr>
            <a:r>
              <a:rPr lang="ar-SA" dirty="0" smtClean="0">
                <a:cs typeface="Arial" pitchFamily="34" charset="0"/>
              </a:rPr>
              <a:t>يقوم مدراء الــ</a:t>
            </a:r>
            <a:r>
              <a:rPr lang="en-US" dirty="0" smtClean="0">
                <a:cs typeface="Arial" pitchFamily="34" charset="0"/>
              </a:rPr>
              <a:t>ERP</a:t>
            </a:r>
            <a:r>
              <a:rPr lang="fr-FR" dirty="0" smtClean="0">
                <a:cs typeface="Arial" pitchFamily="34" charset="0"/>
              </a:rPr>
              <a:t> </a:t>
            </a:r>
            <a:r>
              <a:rPr lang="ar-SA" dirty="0" smtClean="0">
                <a:cs typeface="Arial" pitchFamily="34" charset="0"/>
              </a:rPr>
              <a:t> بدعوة ممثل عن الشركة او فريق عمل لزيارة موقع الشركة الطالبة للخدمة لكي يتمكن مدير المشروع من الاشراف على المشروع شخصيا لضمان تحقيق المقاييس المتفق عليها </a:t>
            </a:r>
          </a:p>
          <a:p>
            <a:pPr rtl="1">
              <a:buFont typeface="Wingdings" pitchFamily="2" charset="2"/>
              <a:buChar char="ü"/>
            </a:pPr>
            <a:r>
              <a:rPr lang="ar-SA" dirty="0" smtClean="0">
                <a:cs typeface="Arial" pitchFamily="34" charset="0"/>
              </a:rPr>
              <a:t>انشاء ووضع آلية  </a:t>
            </a:r>
            <a:r>
              <a:rPr lang="ar-SA" dirty="0" err="1" smtClean="0">
                <a:cs typeface="Arial" pitchFamily="34" charset="0"/>
              </a:rPr>
              <a:t>حوكمة</a:t>
            </a:r>
            <a:r>
              <a:rPr lang="ar-SA" dirty="0" smtClean="0">
                <a:cs typeface="Arial" pitchFamily="34" charset="0"/>
              </a:rPr>
              <a:t> رسمية </a:t>
            </a:r>
            <a:r>
              <a:rPr lang="en-US" dirty="0" smtClean="0"/>
              <a:t>formal </a:t>
            </a:r>
            <a:r>
              <a:rPr lang="en-US" dirty="0"/>
              <a:t>governance </a:t>
            </a:r>
            <a:r>
              <a:rPr lang="en-US" dirty="0" smtClean="0"/>
              <a:t>process</a:t>
            </a:r>
            <a:r>
              <a:rPr lang="ar-SA" dirty="0" smtClean="0"/>
              <a:t>  </a:t>
            </a:r>
          </a:p>
          <a:p>
            <a:pPr marL="457200" indent="-457200" rtl="1">
              <a:buFont typeface="Wingdings" pitchFamily="2" charset="2"/>
              <a:buChar char="ü"/>
            </a:pPr>
            <a:r>
              <a:rPr lang="ar-SA" dirty="0" smtClean="0">
                <a:cs typeface="Arial" pitchFamily="34" charset="0"/>
              </a:rPr>
              <a:t>-تعتبر </a:t>
            </a:r>
            <a:r>
              <a:rPr lang="ar-SA" dirty="0" err="1" smtClean="0">
                <a:cs typeface="Arial" pitchFamily="34" charset="0"/>
              </a:rPr>
              <a:t>حوكمة</a:t>
            </a:r>
            <a:r>
              <a:rPr lang="ar-SA" dirty="0" smtClean="0">
                <a:cs typeface="Arial" pitchFamily="34" charset="0"/>
              </a:rPr>
              <a:t> مورد النظم عاملا حاسما في نجاح المشروع كما يجب ان يحتوي على علاقات عالمية وعمليات تخص الاستعانة بالمصادر الخارجية ومنهجيات رسمية</a:t>
            </a:r>
          </a:p>
          <a:p>
            <a:pPr marL="457200" indent="-457200" rtl="1">
              <a:buFont typeface="Wingdings" pitchFamily="2" charset="2"/>
              <a:buChar char="ü"/>
            </a:pPr>
            <a:r>
              <a:rPr lang="ar-SA" dirty="0" smtClean="0">
                <a:cs typeface="Arial" pitchFamily="34" charset="0"/>
              </a:rPr>
              <a:t>خطة تنصيب الترقيات </a:t>
            </a:r>
            <a:r>
              <a:rPr lang="en-US" dirty="0" smtClean="0">
                <a:cs typeface="Arial" pitchFamily="34" charset="0"/>
              </a:rPr>
              <a:t>Upgrades</a:t>
            </a:r>
            <a:r>
              <a:rPr lang="fr-FR" dirty="0" smtClean="0">
                <a:cs typeface="Arial" pitchFamily="34" charset="0"/>
              </a:rPr>
              <a:t> </a:t>
            </a:r>
            <a:r>
              <a:rPr lang="ar-SA" dirty="0" smtClean="0">
                <a:cs typeface="Arial" pitchFamily="34" charset="0"/>
              </a:rPr>
              <a:t> </a:t>
            </a:r>
          </a:p>
          <a:p>
            <a:pPr marL="0" indent="0" rtl="1"/>
            <a:r>
              <a:rPr lang="ar-SA" dirty="0" smtClean="0">
                <a:cs typeface="Arial" pitchFamily="34" charset="0"/>
              </a:rPr>
              <a:t>- يجب صيانة الوحدات، حل المشاكل ووضع سياسات </a:t>
            </a:r>
            <a:r>
              <a:rPr lang="ar-SA" dirty="0" err="1" smtClean="0">
                <a:cs typeface="Arial" pitchFamily="34" charset="0"/>
              </a:rPr>
              <a:t>لادارة</a:t>
            </a:r>
            <a:r>
              <a:rPr lang="ar-SA" dirty="0" smtClean="0">
                <a:cs typeface="Arial" pitchFamily="34" charset="0"/>
              </a:rPr>
              <a:t> المنصات عند دخول البرمجيات اطول طور في دورة حياته</a:t>
            </a:r>
          </a:p>
          <a:p>
            <a:pPr marL="0" indent="0" rtl="1"/>
            <a:endParaRPr lang="ar-EG" dirty="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92</a:t>
            </a:fld>
            <a:endParaRPr lang="en-US" smtClean="0">
              <a:cs typeface="Arial" pitchFamily="34" charset="0"/>
            </a:endParaRPr>
          </a:p>
        </p:txBody>
      </p:sp>
    </p:spTree>
    <p:extLst>
      <p:ext uri="{BB962C8B-B14F-4D97-AF65-F5344CB8AC3E}">
        <p14:creationId xmlns:p14="http://schemas.microsoft.com/office/powerpoint/2010/main" xmlns="" val="182188103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ادارة سلسلة التموين </a:t>
            </a: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marL="457200" indent="-457200" rtl="1">
              <a:buFont typeface="Wingdings" pitchFamily="2" charset="2"/>
              <a:buChar char="ü"/>
            </a:pPr>
            <a:r>
              <a:rPr lang="ar-SA" dirty="0" smtClean="0">
                <a:cs typeface="Arial" pitchFamily="34" charset="0"/>
              </a:rPr>
              <a:t>سلسلة التموين عبارة عن شبكة الخدمات، المواد وتدفق المعلومات  التي كل منها يربط علاقة المنظمة بالعملاء وتلبية المنظمة للطلبيات مع اجراءات المورد المماثلة</a:t>
            </a:r>
          </a:p>
          <a:p>
            <a:pPr marL="457200" indent="-457200" rtl="1">
              <a:buFont typeface="Wingdings" pitchFamily="2" charset="2"/>
              <a:buChar char="ü"/>
            </a:pPr>
            <a:r>
              <a:rPr lang="ar-SA" dirty="0" smtClean="0">
                <a:cs typeface="Arial" pitchFamily="34" charset="0"/>
              </a:rPr>
              <a:t>يقور مايكل بوتر  </a:t>
            </a:r>
            <a:r>
              <a:rPr lang="en-US" dirty="0" smtClean="0">
                <a:cs typeface="Arial" pitchFamily="34" charset="0"/>
              </a:rPr>
              <a:t>Michael Potter</a:t>
            </a:r>
            <a:r>
              <a:rPr lang="ar-SA" dirty="0" smtClean="0">
                <a:cs typeface="Arial" pitchFamily="34" charset="0"/>
              </a:rPr>
              <a:t> : </a:t>
            </a:r>
          </a:p>
          <a:p>
            <a:pPr marL="457200" indent="-457200" rtl="1">
              <a:buFontTx/>
              <a:buChar char="-"/>
            </a:pPr>
            <a:r>
              <a:rPr lang="ar-SA" dirty="0" smtClean="0">
                <a:cs typeface="Arial" pitchFamily="34" charset="0"/>
              </a:rPr>
              <a:t>تتكون سلسة قيمة الاعمال من مجموعة من الاجراءات او النشاطات التي تقوم بها المنظمة لكي تضيف قيمة للمنتجات او الخدمات التي توفرها المنظمة بالإضافة الى الميزة التنافسية للمنظمة في السوق</a:t>
            </a:r>
          </a:p>
          <a:p>
            <a:pPr marL="457200" indent="-457200" rtl="1">
              <a:buFont typeface="Wingdings" pitchFamily="2" charset="2"/>
              <a:buChar char="ü"/>
            </a:pPr>
            <a:r>
              <a:rPr lang="ar-SA" dirty="0" smtClean="0">
                <a:cs typeface="Arial" pitchFamily="34" charset="0"/>
              </a:rPr>
              <a:t>تحتاج المنظمات الى فهم سلسلة التموين الخاصة بها لبناء استراتيجية بحيث ان تتماشى استراتيجيتها التنافسية مع سلسلة التموين الخاصة بها</a:t>
            </a:r>
            <a:endParaRPr lang="ar-SA" dirty="0">
              <a:cs typeface="Arial" pitchFamily="34" charset="0"/>
            </a:endParaRPr>
          </a:p>
          <a:p>
            <a:pPr rtl="1">
              <a:buFont typeface="Wingdings" pitchFamily="2" charset="2"/>
              <a:buChar char="ü"/>
            </a:pP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93</a:t>
            </a:fld>
            <a:endParaRPr lang="en-US" smtClean="0">
              <a:cs typeface="Arial" pitchFamily="34" charset="0"/>
            </a:endParaRPr>
          </a:p>
        </p:txBody>
      </p:sp>
    </p:spTree>
    <p:extLst>
      <p:ext uri="{BB962C8B-B14F-4D97-AF65-F5344CB8AC3E}">
        <p14:creationId xmlns:p14="http://schemas.microsoft.com/office/powerpoint/2010/main" xmlns="" val="1412261944"/>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ادارة سلسلة التموين </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cs typeface="Arial" pitchFamily="34" charset="0"/>
              </a:rPr>
              <a:t>تسعى المنظمات الى التركيز على الكفاءات الجوهرية والزيادة في المرونة والتقليل من ملكية  مصادر المواد الاولية وكذلك قنوات التوزيع</a:t>
            </a:r>
          </a:p>
          <a:p>
            <a:pPr rtl="1">
              <a:buFont typeface="Wingdings" pitchFamily="2" charset="2"/>
              <a:buChar char="ü"/>
            </a:pPr>
            <a:r>
              <a:rPr lang="ar-SA" dirty="0" smtClean="0">
                <a:cs typeface="Arial" pitchFamily="34" charset="0"/>
              </a:rPr>
              <a:t>تساهم كل وظائف سلسلة التموين في النجاح  او الفشل ويجب على كل الوظائف ان تعمل معا لضمان النجاح</a:t>
            </a:r>
          </a:p>
          <a:p>
            <a:pPr rtl="1">
              <a:buFont typeface="Wingdings" pitchFamily="2" charset="2"/>
              <a:buChar char="ü"/>
            </a:pPr>
            <a:r>
              <a:rPr lang="ar-SA" dirty="0" smtClean="0">
                <a:cs typeface="Arial" pitchFamily="34" charset="0"/>
              </a:rPr>
              <a:t>للحصول على التناسب الاستراتيجي </a:t>
            </a:r>
            <a:r>
              <a:rPr lang="en-US" dirty="0" smtClean="0">
                <a:cs typeface="Arial" pitchFamily="34" charset="0"/>
              </a:rPr>
              <a:t>Strategic Fit</a:t>
            </a:r>
            <a:r>
              <a:rPr lang="ar-SA" dirty="0" smtClean="0">
                <a:cs typeface="Arial" pitchFamily="34" charset="0"/>
              </a:rPr>
              <a:t>  يجب على المنظمة ضمان ان قدرات سلسلتها للتموين تدعم قدرتها على تلبية قطاعات العملاء المستهدفة </a:t>
            </a: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94</a:t>
            </a:fld>
            <a:endParaRPr lang="en-US" smtClean="0">
              <a:cs typeface="Arial" pitchFamily="34" charset="0"/>
            </a:endParaRPr>
          </a:p>
        </p:txBody>
      </p:sp>
    </p:spTree>
    <p:extLst>
      <p:ext uri="{BB962C8B-B14F-4D97-AF65-F5344CB8AC3E}">
        <p14:creationId xmlns:p14="http://schemas.microsoft.com/office/powerpoint/2010/main" xmlns="" val="4129268971"/>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التموين</a:t>
            </a:r>
            <a:r>
              <a:rPr lang="en-US" dirty="0" smtClean="0"/>
              <a:t>  </a:t>
            </a:r>
            <a:r>
              <a:rPr lang="fr-FR" dirty="0" smtClean="0"/>
              <a:t> </a:t>
            </a:r>
            <a:r>
              <a:rPr lang="ar-SA" dirty="0" smtClean="0"/>
              <a:t> مكونات سلسلة</a:t>
            </a:r>
            <a:endParaRPr lang="en-US" dirty="0"/>
          </a:p>
        </p:txBody>
      </p:sp>
      <p:sp>
        <p:nvSpPr>
          <p:cNvPr id="9" name="Text Placeholder 5"/>
          <p:cNvSpPr>
            <a:spLocks noGrp="1"/>
          </p:cNvSpPr>
          <p:nvPr>
            <p:ph idx="1"/>
          </p:nvPr>
        </p:nvSpPr>
        <p:spPr>
          <a:xfrm>
            <a:off x="152400" y="1371600"/>
            <a:ext cx="9525000" cy="4648200"/>
          </a:xfrm>
        </p:spPr>
        <p:txBody>
          <a:bodyPr>
            <a:normAutofit fontScale="92500" lnSpcReduction="20000"/>
          </a:bodyPr>
          <a:lstStyle/>
          <a:p>
            <a:pPr rtl="1">
              <a:buFont typeface="Wingdings" pitchFamily="2" charset="2"/>
              <a:buChar char="ü"/>
            </a:pPr>
            <a:r>
              <a:rPr lang="ar-SA" dirty="0" smtClean="0">
                <a:cs typeface="Arial" pitchFamily="34" charset="0"/>
              </a:rPr>
              <a:t>التسهيلات</a:t>
            </a:r>
          </a:p>
          <a:p>
            <a:pPr marL="0" indent="0" rtl="1"/>
            <a:r>
              <a:rPr lang="ar-SA" dirty="0" smtClean="0">
                <a:cs typeface="Arial" pitchFamily="34" charset="0"/>
              </a:rPr>
              <a:t>- التسهيلات عبارة عن المواقع في شبكة سلسلة التموين التي يتم تصنيع المنتج فيها وتخزينه وشحنه</a:t>
            </a:r>
          </a:p>
          <a:p>
            <a:pPr marL="457200" indent="-457200" rtl="1">
              <a:buFontTx/>
              <a:buChar char="-"/>
            </a:pPr>
            <a:r>
              <a:rPr lang="ar-SA" dirty="0" smtClean="0">
                <a:cs typeface="Arial" pitchFamily="34" charset="0"/>
              </a:rPr>
              <a:t>النوعان الاساسيان من التسهيلات هما مواقع الانتاج (المصانع) والتخزين (المستودعات)</a:t>
            </a:r>
          </a:p>
          <a:p>
            <a:pPr marL="457200" indent="-457200" rtl="1">
              <a:buFontTx/>
              <a:buChar char="-"/>
            </a:pPr>
            <a:r>
              <a:rPr lang="ar-SA" dirty="0" smtClean="0">
                <a:cs typeface="Arial" pitchFamily="34" charset="0"/>
              </a:rPr>
              <a:t>يجب على الشركة تحديد عدد مورديها و المصانع ومراكز التوزيع والمستودعات</a:t>
            </a:r>
          </a:p>
          <a:p>
            <a:pPr marL="457200" indent="-457200" rtl="1">
              <a:buFont typeface="Wingdings" pitchFamily="2" charset="2"/>
              <a:buChar char="ü"/>
            </a:pPr>
            <a:r>
              <a:rPr lang="ar-SA" dirty="0" smtClean="0">
                <a:cs typeface="Arial" pitchFamily="34" charset="0"/>
              </a:rPr>
              <a:t>المعلومات </a:t>
            </a:r>
          </a:p>
          <a:p>
            <a:pPr marL="0" indent="0" rtl="1"/>
            <a:r>
              <a:rPr lang="ar-SA" dirty="0" smtClean="0">
                <a:cs typeface="Arial" pitchFamily="34" charset="0"/>
              </a:rPr>
              <a:t>- تتكون المعلومات من البيانات والتحاليل الخاصة بالتسهيلات، المخازن، النقل والعملاء داخل سلسلة التموين</a:t>
            </a: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95</a:t>
            </a:fld>
            <a:endParaRPr lang="en-US" smtClean="0">
              <a:cs typeface="Arial" pitchFamily="34" charset="0"/>
            </a:endParaRPr>
          </a:p>
        </p:txBody>
      </p:sp>
    </p:spTree>
    <p:extLst>
      <p:ext uri="{BB962C8B-B14F-4D97-AF65-F5344CB8AC3E}">
        <p14:creationId xmlns:p14="http://schemas.microsoft.com/office/powerpoint/2010/main" xmlns="" val="1621533026"/>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rtl="1">
              <a:defRPr/>
            </a:pPr>
            <a:r>
              <a:rPr lang="ar-SA" dirty="0" smtClean="0"/>
              <a:t>مقارنة الــ</a:t>
            </a:r>
            <a:r>
              <a:rPr lang="en-US" dirty="0" smtClean="0"/>
              <a:t>ERP</a:t>
            </a:r>
            <a:r>
              <a:rPr lang="ar-SA" dirty="0" smtClean="0"/>
              <a:t> وادارة سلسلة التموين</a:t>
            </a:r>
            <a:endParaRPr lang="en-US" dirty="0"/>
          </a:p>
        </p:txBody>
      </p:sp>
      <p:graphicFrame>
        <p:nvGraphicFramePr>
          <p:cNvPr id="2" name="عنصر نائب للمحتوى 1"/>
          <p:cNvGraphicFramePr>
            <a:graphicFrameLocks noGrp="1"/>
          </p:cNvGraphicFramePr>
          <p:nvPr>
            <p:ph idx="1"/>
            <p:extLst>
              <p:ext uri="{D42A27DB-BD31-4B8C-83A1-F6EECF244321}">
                <p14:modId xmlns:p14="http://schemas.microsoft.com/office/powerpoint/2010/main" xmlns="" val="1661278727"/>
              </p:ext>
            </p:extLst>
          </p:nvPr>
        </p:nvGraphicFramePr>
        <p:xfrm>
          <a:off x="152400" y="1447800"/>
          <a:ext cx="9525000" cy="3672840"/>
        </p:xfrm>
        <a:graphic>
          <a:graphicData uri="http://schemas.openxmlformats.org/drawingml/2006/table">
            <a:tbl>
              <a:tblPr rtl="1" firstRow="1" bandRow="1">
                <a:tableStyleId>{5C22544A-7EE6-4342-B048-85BDC9FD1C3A}</a:tableStyleId>
              </a:tblPr>
              <a:tblGrid>
                <a:gridCol w="3175000"/>
                <a:gridCol w="3175000"/>
                <a:gridCol w="3175000"/>
              </a:tblGrid>
              <a:tr h="294640">
                <a:tc>
                  <a:txBody>
                    <a:bodyPr/>
                    <a:lstStyle/>
                    <a:p>
                      <a:pPr algn="ctr" rtl="1"/>
                      <a:r>
                        <a:rPr lang="ar-SA" dirty="0" smtClean="0"/>
                        <a:t>نقطة</a:t>
                      </a:r>
                      <a:r>
                        <a:rPr lang="ar-SA" baseline="0" dirty="0" smtClean="0"/>
                        <a:t> المقارنة</a:t>
                      </a:r>
                      <a:endParaRPr lang="ar-SA" dirty="0"/>
                    </a:p>
                  </a:txBody>
                  <a:tcPr/>
                </a:tc>
                <a:tc>
                  <a:txBody>
                    <a:bodyPr/>
                    <a:lstStyle/>
                    <a:p>
                      <a:pPr algn="ctr" rtl="1"/>
                      <a:r>
                        <a:rPr lang="ar-SA" dirty="0" smtClean="0"/>
                        <a:t>نظم الــ</a:t>
                      </a:r>
                      <a:r>
                        <a:rPr lang="en-US" dirty="0" smtClean="0"/>
                        <a:t>ERP</a:t>
                      </a:r>
                      <a:endParaRPr lang="ar-SA" dirty="0"/>
                    </a:p>
                  </a:txBody>
                  <a:tcPr/>
                </a:tc>
                <a:tc>
                  <a:txBody>
                    <a:bodyPr/>
                    <a:lstStyle/>
                    <a:p>
                      <a:pPr algn="ctr" rtl="1"/>
                      <a:r>
                        <a:rPr lang="ar-SA" dirty="0" smtClean="0"/>
                        <a:t>ادارة</a:t>
                      </a:r>
                      <a:r>
                        <a:rPr lang="ar-SA" baseline="0" dirty="0" smtClean="0"/>
                        <a:t> سلسلة التموين</a:t>
                      </a:r>
                      <a:endParaRPr lang="ar-SA" dirty="0"/>
                    </a:p>
                  </a:txBody>
                  <a:tcPr/>
                </a:tc>
              </a:tr>
              <a:tr h="370840">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dirty="0" smtClean="0"/>
                        <a:t>الشمولية</a:t>
                      </a:r>
                      <a:r>
                        <a:rPr lang="ar-SA" baseline="0" dirty="0" smtClean="0"/>
                        <a:t> </a:t>
                      </a:r>
                      <a:r>
                        <a:rPr kumimoji="0" lang="en-US" sz="1800" b="0" i="0" u="none" strike="noStrike" cap="none" normalizeH="0" baseline="0" dirty="0" smtClean="0">
                          <a:ln>
                            <a:noFill/>
                          </a:ln>
                          <a:solidFill>
                            <a:schemeClr val="tx1"/>
                          </a:solidFill>
                          <a:effectLst/>
                          <a:latin typeface="Arial" pitchFamily="34" charset="0"/>
                          <a:ea typeface="MS PGothic" pitchFamily="34" charset="-128"/>
                        </a:rPr>
                        <a:t>Comprehensiveness</a:t>
                      </a:r>
                    </a:p>
                    <a:p>
                      <a:pPr algn="ctr" rtl="1"/>
                      <a:endParaRPr lang="ar-SA" dirty="0"/>
                    </a:p>
                  </a:txBody>
                  <a:tcPr/>
                </a:tc>
                <a:tc>
                  <a:txBody>
                    <a:bodyPr/>
                    <a:lstStyle/>
                    <a:p>
                      <a:pPr algn="ctr" rtl="1"/>
                      <a:r>
                        <a:rPr lang="ar-SA" dirty="0" smtClean="0"/>
                        <a:t>تغطي</a:t>
                      </a:r>
                      <a:r>
                        <a:rPr lang="ar-SA" baseline="0" dirty="0" smtClean="0"/>
                        <a:t> نطاق واسع من الوظائف</a:t>
                      </a:r>
                      <a:endParaRPr lang="ar-SA" dirty="0"/>
                    </a:p>
                  </a:txBody>
                  <a:tcPr/>
                </a:tc>
                <a:tc>
                  <a:txBody>
                    <a:bodyPr/>
                    <a:lstStyle/>
                    <a:p>
                      <a:pPr algn="ctr" rtl="1"/>
                      <a:r>
                        <a:rPr lang="ar-SA" dirty="0" smtClean="0"/>
                        <a:t>مخصصة لوظائف</a:t>
                      </a:r>
                      <a:r>
                        <a:rPr lang="ar-SA" baseline="0" dirty="0" smtClean="0"/>
                        <a:t> تخص سلسلة التموين</a:t>
                      </a:r>
                      <a:endParaRPr lang="ar-SA" dirty="0"/>
                    </a:p>
                  </a:txBody>
                  <a:tcPr/>
                </a:tc>
              </a:tr>
              <a:tr h="370840">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dirty="0" smtClean="0"/>
                        <a:t>التعقيد  </a:t>
                      </a:r>
                      <a:r>
                        <a:rPr kumimoji="0" lang="en-US" sz="1800" b="0" i="0" u="none" strike="noStrike" cap="none" normalizeH="0" baseline="0" dirty="0" smtClean="0">
                          <a:ln>
                            <a:noFill/>
                          </a:ln>
                          <a:solidFill>
                            <a:schemeClr val="tx1"/>
                          </a:solidFill>
                          <a:effectLst/>
                          <a:latin typeface="Arial" pitchFamily="34" charset="0"/>
                          <a:ea typeface="MS PGothic" pitchFamily="34" charset="-128"/>
                        </a:rPr>
                        <a:t>Complexity</a:t>
                      </a:r>
                    </a:p>
                    <a:p>
                      <a:pPr algn="ctr" rtl="1"/>
                      <a:endParaRPr lang="ar-SA" dirty="0"/>
                    </a:p>
                  </a:txBody>
                  <a:tcPr/>
                </a:tc>
                <a:tc>
                  <a:txBody>
                    <a:bodyPr/>
                    <a:lstStyle/>
                    <a:p>
                      <a:pPr algn="ctr" rtl="1"/>
                      <a:r>
                        <a:rPr lang="ar-SA" dirty="0" smtClean="0"/>
                        <a:t>معقد جدا</a:t>
                      </a:r>
                      <a:endParaRPr lang="ar-SA" dirty="0"/>
                    </a:p>
                  </a:txBody>
                  <a:tcPr/>
                </a:tc>
                <a:tc>
                  <a:txBody>
                    <a:bodyPr/>
                    <a:lstStyle/>
                    <a:p>
                      <a:pPr algn="ctr" rtl="1"/>
                      <a:r>
                        <a:rPr lang="ar-SA" dirty="0" smtClean="0"/>
                        <a:t>اقل تعقيد</a:t>
                      </a:r>
                      <a:r>
                        <a:rPr lang="ar-SA" baseline="0" dirty="0" smtClean="0"/>
                        <a:t> نسبيا</a:t>
                      </a:r>
                      <a:endParaRPr lang="ar-SA" dirty="0"/>
                    </a:p>
                  </a:txBody>
                  <a:tcPr/>
                </a:tc>
              </a:tr>
              <a:tr h="370840">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dirty="0" smtClean="0"/>
                        <a:t>التعامل</a:t>
                      </a:r>
                      <a:r>
                        <a:rPr lang="ar-SA" baseline="0" dirty="0" smtClean="0"/>
                        <a:t> مع القيود  </a:t>
                      </a:r>
                      <a:r>
                        <a:rPr kumimoji="0" lang="en-US" sz="1800" b="0" i="0" u="none" strike="noStrike" cap="none" normalizeH="0" baseline="0" dirty="0" smtClean="0">
                          <a:ln>
                            <a:noFill/>
                          </a:ln>
                          <a:solidFill>
                            <a:schemeClr val="tx1"/>
                          </a:solidFill>
                          <a:effectLst/>
                          <a:latin typeface="Arial" pitchFamily="34" charset="0"/>
                          <a:ea typeface="MS PGothic" pitchFamily="34" charset="-128"/>
                        </a:rPr>
                        <a:t>Constraints handling</a:t>
                      </a:r>
                    </a:p>
                    <a:p>
                      <a:pPr algn="ctr" rtl="1"/>
                      <a:endParaRPr lang="ar-SA" dirty="0"/>
                    </a:p>
                  </a:txBody>
                  <a:tcPr/>
                </a:tc>
                <a:tc>
                  <a:txBody>
                    <a:bodyPr/>
                    <a:lstStyle/>
                    <a:p>
                      <a:pPr algn="ctr" rtl="1"/>
                      <a:r>
                        <a:rPr lang="ar-SA" dirty="0" smtClean="0"/>
                        <a:t>يتم التعامل مع الطلبيات</a:t>
                      </a:r>
                      <a:r>
                        <a:rPr lang="ar-SA" baseline="0" dirty="0" smtClean="0"/>
                        <a:t> والقيود على السعة والمواد بمعزل عن بعضها البعض</a:t>
                      </a:r>
                      <a:endParaRPr lang="ar-SA" dirty="0"/>
                    </a:p>
                  </a:txBody>
                  <a:tcPr/>
                </a:tc>
                <a:tc>
                  <a:txBody>
                    <a:bodyPr/>
                    <a:lstStyle/>
                    <a:p>
                      <a:pPr algn="ctr" rtl="1"/>
                      <a:r>
                        <a:rPr lang="ar-SA" dirty="0" smtClean="0"/>
                        <a:t>يتم التعامل</a:t>
                      </a:r>
                      <a:r>
                        <a:rPr lang="ar-SA" baseline="0" dirty="0" smtClean="0"/>
                        <a:t> مع القيود كلها في نفس الوقت </a:t>
                      </a:r>
                      <a:endParaRPr lang="ar-SA" dirty="0"/>
                    </a:p>
                  </a:txBody>
                  <a:tcPr/>
                </a:tc>
              </a:tr>
              <a:tr h="370840">
                <a:tc>
                  <a:txBody>
                    <a:bodyPr/>
                    <a:lstStyle/>
                    <a:p>
                      <a:pPr algn="ctr" rtl="1"/>
                      <a:r>
                        <a:rPr lang="ar-SA" dirty="0" smtClean="0"/>
                        <a:t>الوظائف </a:t>
                      </a:r>
                      <a:r>
                        <a:rPr lang="en-US" dirty="0" smtClean="0"/>
                        <a:t>Functionality</a:t>
                      </a:r>
                      <a:endParaRPr lang="ar-SA" dirty="0"/>
                    </a:p>
                  </a:txBody>
                  <a:tcPr/>
                </a:tc>
                <a:tc>
                  <a:txBody>
                    <a:bodyPr/>
                    <a:lstStyle/>
                    <a:p>
                      <a:pPr algn="ctr" rtl="1"/>
                      <a:r>
                        <a:rPr lang="ar-SA" dirty="0" smtClean="0"/>
                        <a:t>اقل ديناميكية</a:t>
                      </a:r>
                      <a:r>
                        <a:rPr lang="ar-SA" baseline="0" dirty="0" smtClean="0"/>
                        <a:t> نسبيا</a:t>
                      </a:r>
                      <a:endParaRPr lang="ar-SA" dirty="0"/>
                    </a:p>
                  </a:txBody>
                  <a:tcPr/>
                </a:tc>
                <a:tc>
                  <a:txBody>
                    <a:bodyPr/>
                    <a:lstStyle/>
                    <a:p>
                      <a:pPr algn="ctr" rtl="1"/>
                      <a:r>
                        <a:rPr lang="ar-SA" dirty="0" smtClean="0"/>
                        <a:t>اكثر</a:t>
                      </a:r>
                      <a:r>
                        <a:rPr lang="ar-SA" baseline="0" dirty="0" smtClean="0"/>
                        <a:t> ديناميكية نسبيا</a:t>
                      </a:r>
                      <a:endParaRPr lang="ar-SA" dirty="0"/>
                    </a:p>
                  </a:txBody>
                  <a:tcPr/>
                </a:tc>
              </a:tr>
              <a:tr h="370840">
                <a:tc>
                  <a:txBody>
                    <a:bodyPr/>
                    <a:lstStyle/>
                    <a:p>
                      <a:pPr algn="ctr" rtl="1"/>
                      <a:r>
                        <a:rPr lang="ar-SA" dirty="0" smtClean="0"/>
                        <a:t>سرعة المعالجة</a:t>
                      </a:r>
                      <a:r>
                        <a:rPr lang="ar-SA" baseline="0" dirty="0" smtClean="0"/>
                        <a:t> </a:t>
                      </a:r>
                      <a:endParaRPr lang="ar-SA" dirty="0"/>
                    </a:p>
                  </a:txBody>
                  <a:tcPr/>
                </a:tc>
                <a:tc>
                  <a:txBody>
                    <a:bodyPr/>
                    <a:lstStyle/>
                    <a:p>
                      <a:pPr algn="ctr" rtl="1"/>
                      <a:r>
                        <a:rPr lang="ar-SA" dirty="0" smtClean="0"/>
                        <a:t>بطيء</a:t>
                      </a:r>
                      <a:r>
                        <a:rPr lang="ar-SA" baseline="0" dirty="0" smtClean="0"/>
                        <a:t> نسبيا</a:t>
                      </a:r>
                      <a:endParaRPr lang="ar-SA" dirty="0"/>
                    </a:p>
                  </a:txBody>
                  <a:tcPr/>
                </a:tc>
                <a:tc>
                  <a:txBody>
                    <a:bodyPr/>
                    <a:lstStyle/>
                    <a:p>
                      <a:pPr algn="ctr" rtl="1"/>
                      <a:r>
                        <a:rPr lang="ar-SA" dirty="0" smtClean="0"/>
                        <a:t>اسرع</a:t>
                      </a:r>
                      <a:endParaRPr lang="ar-SA" dirty="0"/>
                    </a:p>
                  </a:txBody>
                  <a:tcPr/>
                </a:tc>
              </a:tr>
              <a:tr h="370840">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r>
            </a:tbl>
          </a:graphicData>
        </a:graphic>
      </p:graphicFrame>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96</a:t>
            </a:fld>
            <a:endParaRPr lang="en-US" smtClean="0">
              <a:cs typeface="Arial" pitchFamily="34" charset="0"/>
            </a:endParaRPr>
          </a:p>
        </p:txBody>
      </p:sp>
    </p:spTree>
    <p:extLst>
      <p:ext uri="{BB962C8B-B14F-4D97-AF65-F5344CB8AC3E}">
        <p14:creationId xmlns:p14="http://schemas.microsoft.com/office/powerpoint/2010/main" xmlns="" val="1563395560"/>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rtl="1">
              <a:defRPr/>
            </a:pPr>
            <a:r>
              <a:rPr lang="ar-SA" dirty="0" smtClean="0"/>
              <a:t>تكامل سلسلة التموين</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marL="457200" indent="-457200" rtl="1">
              <a:buFont typeface="Wingdings" pitchFamily="2" charset="2"/>
              <a:buChar char="ü"/>
            </a:pPr>
            <a:r>
              <a:rPr lang="ar-SA" dirty="0" smtClean="0"/>
              <a:t>من اجل المحافظة على تنافسيتها تسعى الشركات الرائدة لتحقيق تنسيق اكبر وتعاون بين شركاء سلسلة التموين</a:t>
            </a:r>
          </a:p>
          <a:p>
            <a:pPr marL="457200" indent="-457200" rtl="1">
              <a:buFont typeface="Wingdings" pitchFamily="2" charset="2"/>
              <a:buChar char="ü"/>
            </a:pPr>
            <a:r>
              <a:rPr lang="ar-SA" dirty="0" smtClean="0"/>
              <a:t>تكامل المعلومات تعني المشاركة في المعلومات بين اعضاء سلسلة التموين</a:t>
            </a:r>
          </a:p>
          <a:p>
            <a:pPr marL="457200" indent="-457200" rtl="1">
              <a:buFont typeface="Wingdings" pitchFamily="2" charset="2"/>
              <a:buChar char="ü"/>
            </a:pPr>
            <a:r>
              <a:rPr lang="ar-SA" dirty="0" smtClean="0"/>
              <a:t>تخطيط المزامنة   </a:t>
            </a:r>
            <a:r>
              <a:rPr lang="fr-SN" dirty="0" err="1" smtClean="0"/>
              <a:t>synchronization</a:t>
            </a:r>
            <a:r>
              <a:rPr lang="ar-SA" dirty="0" smtClean="0"/>
              <a:t> يعني التصميم والتنفيذ المتزامن لخطط ادخال المنتجات الى السوق والتنبؤ وتجديد المخزون</a:t>
            </a:r>
          </a:p>
          <a:p>
            <a:pPr marL="457200" indent="-457200" rtl="1">
              <a:buFont typeface="Wingdings" pitchFamily="2" charset="2"/>
              <a:buChar char="ü"/>
            </a:pPr>
            <a:r>
              <a:rPr lang="ar-SA" dirty="0" smtClean="0"/>
              <a:t>تنسيق التدفقات يعني التدفقات المبسطة  ونشاطات التدفق الاوتوماتيكية ما بين سلسلة التموين والشركاء</a:t>
            </a:r>
            <a:endParaRPr lang="en-US" dirty="0"/>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97</a:t>
            </a:fld>
            <a:endParaRPr lang="en-US" smtClean="0">
              <a:cs typeface="Arial" pitchFamily="34" charset="0"/>
            </a:endParaRPr>
          </a:p>
        </p:txBody>
      </p:sp>
    </p:spTree>
    <p:extLst>
      <p:ext uri="{BB962C8B-B14F-4D97-AF65-F5344CB8AC3E}">
        <p14:creationId xmlns:p14="http://schemas.microsoft.com/office/powerpoint/2010/main" xmlns="" val="1577939075"/>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a:t>ادارة علاقات العملاء</a:t>
            </a:r>
            <a:br>
              <a:rPr lang="ar-SA" dirty="0"/>
            </a:br>
            <a:r>
              <a:rPr lang="ar-SA" dirty="0"/>
              <a:t> </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cs typeface="Arial" pitchFamily="34" charset="0"/>
              </a:rPr>
              <a:t>الاستراتيجيات الجيدة والمرفقة بمجموعة من المتطلبات  الواضحة والمعرفة جيدا بالإضافة الى عوامل النجاح الاساسية والشراكات الجيدة  تقود عادة الى نجاح ادارة علاقات العملاء</a:t>
            </a:r>
          </a:p>
          <a:p>
            <a:pPr rtl="1">
              <a:buFont typeface="Wingdings" pitchFamily="2" charset="2"/>
              <a:buChar char="ü"/>
            </a:pPr>
            <a:r>
              <a:rPr lang="ar-SA" dirty="0" smtClean="0">
                <a:cs typeface="Arial" pitchFamily="34" charset="0"/>
              </a:rPr>
              <a:t>من المهم ان تفهم الشركة ان تنفيذ ادارة علاقات العملاء يجب ان يكون موجها ومركزا على العميل اكثر منه الى التكنولوجيا</a:t>
            </a:r>
          </a:p>
          <a:p>
            <a:pPr rtl="1">
              <a:buFont typeface="Wingdings" pitchFamily="2" charset="2"/>
              <a:buChar char="ü"/>
            </a:pPr>
            <a:r>
              <a:rPr lang="ar-SA" dirty="0" smtClean="0">
                <a:cs typeface="Arial" pitchFamily="34" charset="0"/>
              </a:rPr>
              <a:t>يجب ان تركز على الاشخاص، العمليات و النظم بدلا عن  تطبيقات تقنية المعلومات ضيقة  المنظور</a:t>
            </a: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98</a:t>
            </a:fld>
            <a:endParaRPr lang="en-US" smtClean="0">
              <a:cs typeface="Arial" pitchFamily="34" charset="0"/>
            </a:endParaRPr>
          </a:p>
        </p:txBody>
      </p:sp>
    </p:spTree>
    <p:extLst>
      <p:ext uri="{BB962C8B-B14F-4D97-AF65-F5344CB8AC3E}">
        <p14:creationId xmlns:p14="http://schemas.microsoft.com/office/powerpoint/2010/main" xmlns="" val="1581805112"/>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ما هي ادارة علاقات العملاء؟ </a:t>
            </a: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marL="457200" indent="-457200" rtl="1">
              <a:buFont typeface="Wingdings" pitchFamily="2" charset="2"/>
              <a:buChar char="ü"/>
            </a:pPr>
            <a:r>
              <a:rPr lang="ar-SA" dirty="0" smtClean="0">
                <a:cs typeface="Arial" pitchFamily="34" charset="0"/>
              </a:rPr>
              <a:t>يجب على ادارة علاقات العملاء ان تجمع استراتيجية المنظمة، منهجية الاعمال و التكنولوجيا وذلك لتحقيق مجموعة من الاهداف التي تخص المنظمات التي تهدف الى تشغيل محيط موجه للعملاء </a:t>
            </a:r>
            <a:r>
              <a:rPr lang="en-US" dirty="0" smtClean="0"/>
              <a:t>customer-driven </a:t>
            </a:r>
            <a:r>
              <a:rPr lang="en-US" dirty="0"/>
              <a:t>environment</a:t>
            </a:r>
            <a:r>
              <a:rPr lang="en-US" dirty="0" smtClean="0"/>
              <a:t>.</a:t>
            </a:r>
            <a:r>
              <a:rPr lang="ar-SA" dirty="0" smtClean="0"/>
              <a:t>  </a:t>
            </a:r>
          </a:p>
          <a:p>
            <a:pPr marL="457200" indent="-457200" rtl="1">
              <a:buFont typeface="Wingdings" pitchFamily="2" charset="2"/>
              <a:buChar char="ü"/>
            </a:pPr>
            <a:r>
              <a:rPr lang="ar-SA" dirty="0" smtClean="0">
                <a:cs typeface="Arial" pitchFamily="34" charset="0"/>
              </a:rPr>
              <a:t>لا يمكن لأي اعمال  ان تنجح بدون فهم العملاء وبدون وجود علاقة معهم</a:t>
            </a:r>
          </a:p>
          <a:p>
            <a:pPr marL="457200" indent="-457200" rtl="1">
              <a:buFont typeface="Wingdings" pitchFamily="2" charset="2"/>
              <a:buChar char="ü"/>
            </a:pPr>
            <a:r>
              <a:rPr lang="ar-SA" dirty="0" smtClean="0">
                <a:cs typeface="Arial" pitchFamily="34" charset="0"/>
              </a:rPr>
              <a:t>توفر ادارة علاقات العملاء الدعم للعميل الذي يواجه وظيفة من الوظائف مثل التسويق  والمبيعات وخدمة العملاء والتي لا توجد عادة في نظم الــ</a:t>
            </a:r>
            <a:r>
              <a:rPr lang="en-US" dirty="0" smtClean="0">
                <a:cs typeface="Arial" pitchFamily="34" charset="0"/>
              </a:rPr>
              <a:t>ERP</a:t>
            </a:r>
            <a:r>
              <a:rPr lang="ar-SA" dirty="0" smtClean="0">
                <a:cs typeface="Arial" pitchFamily="34" charset="0"/>
              </a:rPr>
              <a:t>  </a:t>
            </a:r>
            <a:endParaRPr lang="ar-SA" dirty="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99</a:t>
            </a:fld>
            <a:endParaRPr lang="en-US" smtClean="0">
              <a:cs typeface="Arial" pitchFamily="34" charset="0"/>
            </a:endParaRPr>
          </a:p>
        </p:txBody>
      </p:sp>
    </p:spTree>
    <p:extLst>
      <p:ext uri="{BB962C8B-B14F-4D97-AF65-F5344CB8AC3E}">
        <p14:creationId xmlns:p14="http://schemas.microsoft.com/office/powerpoint/2010/main" xmlns="" val="25420087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49871</TotalTime>
  <Words>7384</Words>
  <Application>Microsoft Office PowerPoint</Application>
  <PresentationFormat>A4 Paper (210x297 mm)‎</PresentationFormat>
  <Paragraphs>919</Paragraphs>
  <Slides>103</Slides>
  <Notes>100</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103</vt:i4>
      </vt:variant>
    </vt:vector>
  </HeadingPairs>
  <TitlesOfParts>
    <vt:vector size="105" baseType="lpstr">
      <vt:lpstr>Theme1</vt:lpstr>
      <vt:lpstr>Photo Editor Photo</vt:lpstr>
      <vt:lpstr>الشريحة 1</vt:lpstr>
      <vt:lpstr>المحاضرة الرابعة عشرة و الأخيرة</vt:lpstr>
      <vt:lpstr>عناصر المحاضرة</vt:lpstr>
      <vt:lpstr>مستودعات المعلومات وتكامل النظم    Information Silos and Systems Integration</vt:lpstr>
      <vt:lpstr>نظم التخطيط  الشامل لموارد المؤسسات   Enterprise Resource Planning Systems </vt:lpstr>
      <vt:lpstr>نظم التخطيط  الشامل لموارد المؤسسات   Enterprise Resource Planning Systems </vt:lpstr>
      <vt:lpstr>مراحل  تطور نظم التخطيط الشامل لموارد المؤسسات  Evolution of ERP Systems </vt:lpstr>
      <vt:lpstr>معمارية نظم التخطيط الشامل لموارد المؤسسات   ERP Architecture</vt:lpstr>
      <vt:lpstr>معمارية نظم التخطيط الشامل لموارد المؤسسات   ERP Architecture</vt:lpstr>
      <vt:lpstr>عوائق  نظم التخطيط الشامل لموارد المؤسسات   System Limitations of an ERP System</vt:lpstr>
      <vt:lpstr>الفوائد التجارية نظم التخطيط الشامل لموارد المؤسسات   Business Benefits of an ERP System</vt:lpstr>
      <vt:lpstr> تنفيذ نظم التخطيط الشامل لموارد المؤسسات (ادارة العمليات التجارية)   ERP Implementation (Business Process Management)</vt:lpstr>
      <vt:lpstr> تنفيذ نظم التخطيط الشامل لموارد المؤسسات (دورة حياة النظام)   ERP Implementation (ERP Life Cycle)</vt:lpstr>
      <vt:lpstr> اختيار البرمجيات والباعة  Software and Vendor Selection</vt:lpstr>
      <vt:lpstr> استقرار النظام  وادارة مرحلة ما بعد التنفيذ  ERP stabilization and  Post Implementation Management</vt:lpstr>
      <vt:lpstr>ادارة المشروع Project Management</vt:lpstr>
      <vt:lpstr> أصناف عملاء (المستويات السوقية) النظم المتكاملة لتخطيط موارد المؤسسات  ERP Market Tiers </vt:lpstr>
      <vt:lpstr> تكامل النظم  </vt:lpstr>
      <vt:lpstr>   مراحل تطور نظم المعلومات في المنظمات  Evolution of Information Systems in Organizations </vt:lpstr>
      <vt:lpstr>المستويات الوظيفية  لنظم المعلومات IS Functionalization </vt:lpstr>
      <vt:lpstr>تكامل النظم  Systems Integration </vt:lpstr>
      <vt:lpstr>خطوات تكامل النظم  Steps in Integrating Systems </vt:lpstr>
      <vt:lpstr>خطوات تكامل النظم  Steps in Integrating Systems </vt:lpstr>
      <vt:lpstr>فوائد وحدود النظم المتكاملة Steps in Integrating Systems </vt:lpstr>
      <vt:lpstr>النظم المتكاملة لتخطيط موارد المؤسسات وتكامل النظم  ERP and Systems Integration</vt:lpstr>
      <vt:lpstr>دور النظم المتكاملة لتخطيط موارد المؤسسات في التكامل الفيزيائي  ERP’s Role in Physical Integration</vt:lpstr>
      <vt:lpstr>معمارية النظم المتكاملة</vt:lpstr>
      <vt:lpstr> مكونات معمارية نظم المؤسسات؟</vt:lpstr>
      <vt:lpstr>نظرة عامة عن وحدات النظم المتكاملة</vt:lpstr>
      <vt:lpstr>نظرة عامة عن وحدات النظم المتكاملة</vt:lpstr>
      <vt:lpstr>       معماريات النظم المتكاملة لتخطيط موارد المؤسسات</vt:lpstr>
      <vt:lpstr>       المتطلبات الهيكلية  Infrastructure Requirements     </vt:lpstr>
      <vt:lpstr>SDLC  دورة حياة تطوير النظم</vt:lpstr>
      <vt:lpstr>Rapid SDLC  السريعة دورة حياة تطوير النظم</vt:lpstr>
      <vt:lpstr>Rapid SDLC  السريعة دورة حياة تطوير النظم</vt:lpstr>
      <vt:lpstr>    والبرمجيات الاخرىERPالفرق بين نظام الــ</vt:lpstr>
      <vt:lpstr>خطة تنفيذ النظم المتكاملة لتخطيط موارد   ERPالمؤسسات  </vt:lpstr>
      <vt:lpstr>دورة حياة النظم المتكاملة لتخطيط موارد    المؤسسات التقليدية</vt:lpstr>
      <vt:lpstr>دورة حياة النظم المتكاملة لتخطيط موارد    المؤسسات التقليدية</vt:lpstr>
      <vt:lpstr>دورة حياة النظم المتكاملة لتخطيط موارد    المؤسسات التقليدية</vt:lpstr>
      <vt:lpstr>  Role of Change Management    دور إدارة التغيير   </vt:lpstr>
      <vt:lpstr>منهجيات تنفيذ نظم الــERP</vt:lpstr>
      <vt:lpstr>مقارنة دورة حياة تطوير النظم التقليدية والخاصة بنظم الـERP </vt:lpstr>
      <vt:lpstr>استراتيجيات التنفيذ</vt:lpstr>
      <vt:lpstr>مكونات نظم الـــERP     ERP Components</vt:lpstr>
      <vt:lpstr>الشريحة 46</vt:lpstr>
      <vt:lpstr>الشريحة 47</vt:lpstr>
      <vt:lpstr>الشريحة 48</vt:lpstr>
      <vt:lpstr>الشريحة 49</vt:lpstr>
      <vt:lpstr>الشريحة 50</vt:lpstr>
      <vt:lpstr>اختيار البرمجيات والموردين  </vt:lpstr>
      <vt:lpstr>عملية اقتناء نظم الــERP ذات المستوى العالي High Level ERP Purchase Process</vt:lpstr>
      <vt:lpstr>البحث عن الموردين   Vendor Research</vt:lpstr>
      <vt:lpstr>البحث عن الموردين   Vendor Research</vt:lpstr>
      <vt:lpstr>قائمة مختصرة لموردي نظم  الــERP </vt:lpstr>
      <vt:lpstr>قائمة مختصرة لموردي نظم  الــERP </vt:lpstr>
      <vt:lpstr>طلب تقديم العروض   Request for Bids (RFB)</vt:lpstr>
      <vt:lpstr>تشغيل النظم ومرحلة ما بعد التنفيذ  </vt:lpstr>
      <vt:lpstr>تقييم جاهزية القيام بالنظام    Go-Live Readiness</vt:lpstr>
      <vt:lpstr>التدريب على نظم الــERP   ERP Training</vt:lpstr>
      <vt:lpstr> عملية استقرار نظم الــERP   Stabilization</vt:lpstr>
      <vt:lpstr> بعض القضايا التي تظهر خلال عملية استقرار نظم الــERP   Issues Arising During Stabilization</vt:lpstr>
      <vt:lpstr>الدعم في فترة ما بعد الانتاج Postproduction Support</vt:lpstr>
      <vt:lpstr>إدارة البرامج والمشاريع  </vt:lpstr>
      <vt:lpstr>فريق المشروع  </vt:lpstr>
      <vt:lpstr>خبراء الميدان وخبراء الوحدات Module Experts and Subject Matter Experts</vt:lpstr>
      <vt:lpstr>قيادة المشروع  Project Leadership</vt:lpstr>
      <vt:lpstr>عوامل النجاح الأساسية والحاسمة  Critical Success Factors</vt:lpstr>
      <vt:lpstr>إدارة التغيير التنظيمي وإعادة هندسة العمليات  </vt:lpstr>
      <vt:lpstr>نموذج الــOPM3 </vt:lpstr>
      <vt:lpstr>أسباب التغيير </vt:lpstr>
      <vt:lpstr>    Organizational Commitment    الالتزام التنظيمي </vt:lpstr>
      <vt:lpstr>ادارة التغيير</vt:lpstr>
      <vt:lpstr>فوائد نموذج الاستحقاق التنظيمي للإدارة المشاريع (OPM3) </vt:lpstr>
      <vt:lpstr>اعادة هندسة العمليات Business Process Re-engineering</vt:lpstr>
      <vt:lpstr>منهجية اعادة هندسة العمليات BPR Methodology</vt:lpstr>
      <vt:lpstr>ادارة العمليات Business Process Management</vt:lpstr>
      <vt:lpstr>الفرق بين ادارة العمليات و اعادة هندسة العمليات       Difference between BPR and BPM     </vt:lpstr>
      <vt:lpstr>افضل الممارسات في ادارة العمليات Best Practices of BPM</vt:lpstr>
      <vt:lpstr>فوائد تطبيق ادارة العمليات Benefits of Implementing BPM</vt:lpstr>
      <vt:lpstr>ادارة العولمة ، الاخلاقيات و الامن  </vt:lpstr>
      <vt:lpstr>الاستعانة بالمصادر الخارجية </vt:lpstr>
      <vt:lpstr>فوائد الاستعانة بالمصادر الخارجية </vt:lpstr>
      <vt:lpstr>عوائق الاستعانة بالمصادر الخارجية </vt:lpstr>
      <vt:lpstr>عوائق الاستعانة بالمصادر الخارجية </vt:lpstr>
      <vt:lpstr>الاستعانة بالمصادر الخارجية من دول أخرى</vt:lpstr>
      <vt:lpstr>على المستوى العالمي ERP اختيار مورد نظم</vt:lpstr>
      <vt:lpstr>SaaSالبرمجيات كخدمة </vt:lpstr>
      <vt:lpstr>SaaSفوائد البرمجيات كخدمة </vt:lpstr>
      <vt:lpstr>SaaSعوائق البرمجيات كخدمة </vt:lpstr>
      <vt:lpstr>SaaSانواع مزودي  البرمجيات كخدمة </vt:lpstr>
      <vt:lpstr> افضل الممارسات في الاستعانة بالمصادر الخارجية</vt:lpstr>
      <vt:lpstr>ادارة سلسلة التموين </vt:lpstr>
      <vt:lpstr>ادارة سلسلة التموين </vt:lpstr>
      <vt:lpstr>التموين    مكونات سلسلة</vt:lpstr>
      <vt:lpstr>مقارنة الــERP وادارة سلسلة التموين</vt:lpstr>
      <vt:lpstr>تكامل سلسلة التموين</vt:lpstr>
      <vt:lpstr>ادارة علاقات العملاء  </vt:lpstr>
      <vt:lpstr>ما هي ادارة علاقات العملاء؟ </vt:lpstr>
      <vt:lpstr>تطور ادارة علاقات العملاء</vt:lpstr>
      <vt:lpstr>  في الوقت الحالي  ادارة سلسلة التموين </vt:lpstr>
      <vt:lpstr>انماط ادارة سلسلة التموين </vt:lpstr>
      <vt:lpstr>الشريحة 103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balsabbgh</cp:lastModifiedBy>
  <cp:revision>814</cp:revision>
  <cp:lastPrinted>2012-11-14T18:37:51Z</cp:lastPrinted>
  <dcterms:created xsi:type="dcterms:W3CDTF">2009-10-14T19:14:34Z</dcterms:created>
  <dcterms:modified xsi:type="dcterms:W3CDTF">2012-11-24T09:03:15Z</dcterms:modified>
</cp:coreProperties>
</file>