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14">
  <p:sldMasterIdLst>
    <p:sldMasterId id="2147483648" r:id="rId1"/>
  </p:sldMasterIdLst>
  <p:notesMasterIdLst>
    <p:notesMasterId r:id="rId43"/>
  </p:notesMasterIdLst>
  <p:sldIdLst>
    <p:sldId id="256" r:id="rId2"/>
    <p:sldId id="307" r:id="rId3"/>
    <p:sldId id="259" r:id="rId4"/>
    <p:sldId id="260" r:id="rId5"/>
    <p:sldId id="261" r:id="rId6"/>
    <p:sldId id="272" r:id="rId7"/>
    <p:sldId id="271" r:id="rId8"/>
    <p:sldId id="273" r:id="rId9"/>
    <p:sldId id="274" r:id="rId10"/>
    <p:sldId id="270" r:id="rId11"/>
    <p:sldId id="275" r:id="rId12"/>
    <p:sldId id="276" r:id="rId13"/>
    <p:sldId id="277" r:id="rId14"/>
    <p:sldId id="278" r:id="rId15"/>
    <p:sldId id="279" r:id="rId16"/>
    <p:sldId id="280" r:id="rId17"/>
    <p:sldId id="281" r:id="rId18"/>
    <p:sldId id="268" r:id="rId19"/>
    <p:sldId id="266" r:id="rId20"/>
    <p:sldId id="282" r:id="rId21"/>
    <p:sldId id="265" r:id="rId22"/>
    <p:sldId id="264" r:id="rId23"/>
    <p:sldId id="263" r:id="rId24"/>
    <p:sldId id="262" r:id="rId25"/>
    <p:sldId id="286" r:id="rId26"/>
    <p:sldId id="285" r:id="rId27"/>
    <p:sldId id="284" r:id="rId28"/>
    <p:sldId id="289" r:id="rId29"/>
    <p:sldId id="288" r:id="rId30"/>
    <p:sldId id="290" r:id="rId31"/>
    <p:sldId id="292" r:id="rId32"/>
    <p:sldId id="294" r:id="rId33"/>
    <p:sldId id="297" r:id="rId34"/>
    <p:sldId id="296" r:id="rId35"/>
    <p:sldId id="298" r:id="rId36"/>
    <p:sldId id="300" r:id="rId37"/>
    <p:sldId id="304" r:id="rId38"/>
    <p:sldId id="303" r:id="rId39"/>
    <p:sldId id="305" r:id="rId40"/>
    <p:sldId id="302" r:id="rId41"/>
    <p:sldId id="306" r:id="rId4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1" d="100"/>
          <a:sy n="71"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B30CB6C-678C-403C-A64E-1654E6867CA8}" type="datetimeFigureOut">
              <a:rPr lang="ar-SA" smtClean="0"/>
              <a:pPr/>
              <a:t>03/11/1433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DBEE437-4221-4E49-B2FB-4AA9C789861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C8A63A7-40D0-4EBC-816B-EF1D090FCBF8}" type="datetimeFigureOut">
              <a:rPr lang="ar-SA" smtClean="0"/>
              <a:pPr/>
              <a:t>03/11/1433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AF01154-BB90-4865-8B8E-04EB5687CCC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C8A63A7-40D0-4EBC-816B-EF1D090FCBF8}" type="datetimeFigureOut">
              <a:rPr lang="ar-SA" smtClean="0"/>
              <a:pPr/>
              <a:t>03/11/1433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AF01154-BB90-4865-8B8E-04EB5687CCC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earch.babylon.com/imageres.php?iu=http://n4hr.com/up/uploads/377ff62dab.jpg&amp;ir=http://vb.n4hr.com/97747.html&amp;ig=http://t0.gstatic.com/images?q=tbn:ANd9GcQy8xrWyhK8fTBPB4GiWkk3cAijks1-xMEnh2ipsEcnq-JoslHfig6gPqk&amp;h=378&amp;w=345&amp;q=%D8%A8%D8%A7%D9%82%D8%A7%D8%AA+%D9%88%D8%B1%D8%AF&amp;babsrc=hom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earch.babylon.com/imageres.php?iu=http://n4hr.com/up/uploads/377ff62dab.jpg&amp;ir=http://vb.n4hr.com/97747.html&amp;ig=http://t0.gstatic.com/images?q=tbn:ANd9GcQy8xrWyhK8fTBPB4GiWkk3cAijks1-xMEnh2ipsEcnq-JoslHfig6gPqk&amp;h=378&amp;w=345&amp;q=%D8%A8%D8%A7%D9%82%D8%A7%D8%AA+%D9%88%D8%B1%D8%AF&amp;babsrc=home"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000100" y="1071546"/>
            <a:ext cx="7786678" cy="2123658"/>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المحاضرة الثانية :</a:t>
            </a:r>
          </a:p>
          <a:p>
            <a:pPr marL="0" marR="0" lvl="0" indent="0" algn="justLow" defTabSz="914400" rtl="1" eaLnBrk="1" fontAlgn="base" latinLnBrk="0" hangingPunct="1">
              <a:lnSpc>
                <a:spcPct val="100000"/>
              </a:lnSpc>
              <a:spcBef>
                <a:spcPct val="0"/>
              </a:spcBef>
              <a:spcAft>
                <a:spcPct val="0"/>
              </a:spcAft>
              <a:buClrTx/>
              <a:buSzTx/>
              <a:buFontTx/>
              <a:buNone/>
              <a:tabLst/>
            </a:pPr>
            <a:r>
              <a:rPr lang="ar-SA" sz="3200" b="1" dirty="0">
                <a:solidFill>
                  <a:srgbClr val="FF0000"/>
                </a:solidFill>
                <a:latin typeface="Arial" pitchFamily="34" charset="0"/>
                <a:ea typeface="Times New Roman" pitchFamily="18" charset="0"/>
                <a:cs typeface="Arial" pitchFamily="34" charset="0"/>
              </a:rPr>
              <a:t> </a:t>
            </a:r>
            <a:r>
              <a:rPr lang="ar-SA" sz="3200" b="1" dirty="0" smtClean="0">
                <a:solidFill>
                  <a:srgbClr val="FF0000"/>
                </a:solidFill>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تحليل خطبة الوداع</a:t>
            </a:r>
          </a:p>
          <a:p>
            <a:pPr marL="0" marR="0" lvl="0" indent="0" algn="justLow" defTabSz="914400" rtl="1" eaLnBrk="1" fontAlgn="base" latinLnBrk="0" hangingPunct="1">
              <a:lnSpc>
                <a:spcPct val="100000"/>
              </a:lnSpc>
              <a:spcBef>
                <a:spcPct val="0"/>
              </a:spcBef>
              <a:spcAft>
                <a:spcPct val="0"/>
              </a:spcAft>
              <a:buClrTx/>
              <a:buSzTx/>
              <a:buFontTx/>
              <a:buNone/>
              <a:tabLst/>
            </a:pPr>
            <a:r>
              <a:rPr lang="ar-SA" sz="3200" b="1" dirty="0">
                <a:solidFill>
                  <a:srgbClr val="FF0000"/>
                </a:solidFill>
                <a:latin typeface="Arial" pitchFamily="34" charset="0"/>
                <a:ea typeface="Times New Roman" pitchFamily="18" charset="0"/>
                <a:cs typeface="Arial" pitchFamily="34" charset="0"/>
              </a:rPr>
              <a:t> </a:t>
            </a:r>
            <a:r>
              <a:rPr lang="ar-SA" sz="3200" b="1" dirty="0" smtClean="0">
                <a:solidFill>
                  <a:srgbClr val="FF0000"/>
                </a:solidFill>
                <a:latin typeface="Arial" pitchFamily="34" charset="0"/>
                <a:ea typeface="Times New Roman" pitchFamily="18" charset="0"/>
                <a:cs typeface="Arial" pitchFamily="34" charset="0"/>
              </a:rPr>
              <a:t>                     لسيدنا محمد – صلى الله عليه وسلم</a:t>
            </a:r>
            <a:r>
              <a:rPr kumimoji="0" lang="ar-SA"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endParaRPr kumimoji="0" lang="en-US"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4" name="Picture 2" descr="http://t0.gstatic.com/images?q=tbn:ANd9GcQy8xrWyhK8fTBPB4GiWkk3cAijks1-xMEnh2ipsEcnq-JoslHfig6gPqk">
            <a:hlinkClick r:id="rId2"/>
          </p:cNvPr>
          <p:cNvPicPr>
            <a:picLocks noChangeAspect="1" noChangeArrowheads="1"/>
          </p:cNvPicPr>
          <p:nvPr/>
        </p:nvPicPr>
        <p:blipFill>
          <a:blip r:embed="rId3"/>
          <a:srcRect/>
          <a:stretch>
            <a:fillRect/>
          </a:stretch>
        </p:blipFill>
        <p:spPr bwMode="auto">
          <a:xfrm>
            <a:off x="4429124" y="3643314"/>
            <a:ext cx="1057275" cy="116205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357158" y="428604"/>
            <a:ext cx="8358246"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وما يلي هذا الأمر من العبارات يعزز مجازيته، وذلك في قوله (صلى الله عليه وسلم):</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(فإني لا أدري لعلي لا ألقاكم بعد عامي هذا...)  فجملة المقطع تتسم بالانسيابية وهدوء النبرة، مما يتسق مع مجازية الأمر السابق على هذا المقطع، ولما في الأمر الحقيقي – لو كان المراد – من القوة والشدة.</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فإني لا أدري...: إن: من أدوات التوكيد، وهي ترد في غضون الخطبة بكثرة ملحوظة، ولكل موضع ترد فيه  (إن)  دلالة التوكيد والأهمية.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428596" y="500042"/>
            <a:ext cx="8215370" cy="57708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فهل كانت  (إن)  من مؤكدات مضمون هذا القول، وهل هي من مقتضياته؟</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أما كان منتظراً أن يقول: فلعلي لا ألقاكم بعد عامي هذا؟.</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أقول: لو جاء الكلام على هذه الشاكلة لما تأتى لهذا الكلام أن يفعل فعله التوجيهي العقائدي.</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إن جو الكلام منذ استهلاله يوحي بأن الرسول (صلى الله عليه وسلم) قد وقف وقفة الوداع، فأراد أن يقرر حقيقة رحلة الإنسان من حياته الدنيا، بتقريره أنه – وإن كان رسولاً يوحى إليه – فهو لا يدري متى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714348" y="117693"/>
            <a:ext cx="8001024"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سيكون رحيله.</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فإني لا أدري –: أي حتى هو بوصفه نبياً يوحى إليه –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لايعلم</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حقيقة هذا الأمر، ولعل مما يخالج نفوس المسلمين من أن الرسول (صلى الله عليه وسلم) يعلم بذلك، فلكي يستقر هذا المفهوم بكل أبعاده من غير أن يعتري السمع شك في ذلك جاء بصيغة التوكيد الذي من شأنه أن يرسخ الفكرة في الأذهان.</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وربما يرد في هذا الموضع سؤال مفاده: أليس هذا يعني أن الرسول (صلى الله عليه وسلم) قد أوحي إليه بدنو أجله؟.</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500034" y="642918"/>
            <a:ext cx="800102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نقول: ربما أوحي إليه بذلك، ولكن لم يرد أن يقطع بشيء من ذلك، فالله وحده الذي يقرر. والاستشعار بدون الأجل ليس معناه معرفة ساعة الرحيل على وجه الدقة والضبط، ثم أنه - صلى الله عليه وسلم - لم يشأ أن يجعل المسلمين في دوامة الاضطراب والقلق خشية أن ينفرط شملهم ويصيبهم من الذهول ما لا يرتضيه لهم.</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500034" y="642918"/>
            <a:ext cx="800102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ومن الملاحظ البلاغية في استخدام  (إن)  في هذا الموضع أنها جاءت في عقب جملة سابقة فقد كان مجيء  (إن)  ضرباً من ضروب التوثيق بين الجملتين.</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فقد   تجيء – أي إنّ – اربط بين جملتين لتوصل أحداهما بالأخرى، فتراهما بعد دخولها كأنهما قد افرغا في قالب واحد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فالمتكلم يمكن أن يأتي بالفاء مكان  (إن)  ولكن لا تؤدي مؤداها من قوة الربط والتوكيد والامتزاج.</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571472" y="117693"/>
            <a:ext cx="7929586"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ولعل في هذا جواباً على تساؤلي في موضع سابق: ألم يكن منتظراً أن يقول الرسول  - صلى الله عليه وسلم - :  (اسمعوا قولي فلعلي لا ألقاكم)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(لعلي)  أداة الترجي، هذه الأداة لم تحظ بعناية البلاغيين قدر ما عدوه أداة نحوية فحسب.</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وكان الأجدر البلاغيين أن يتحدثوا عن هذه الأداة في جملة ما تحدثوا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به</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عن غيرها من أساليب التعبير كالأمر والاستفهام والنهي والتمني وأن يعدوها في الإنشاء غير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الطلبي</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بوجه خاص، كما فعلوا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بصنوها</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(ليت)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428596" y="357167"/>
            <a:ext cx="7929618"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والمعنى الأساس للأداة  (لعل) هو الترجي. ولو تتبعنا دلالاتها المجازية لوجدت أنها تخرج إلى معان أخر، وربما كان التقرير أو التمويه أو التمني من جملة دلالاتها.</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وإني أنفي أن تكون دلالتها في الخطبة ترجياً، بل هو تقرير وإشعار بدنو الأجل، ولكن الرسول (صلى الله عليه وسلم) أراد أن يجعل الأمر مرهوناً بالآجال التي قرر أنه لا يدري مواقيتها.</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357158" y="785794"/>
            <a:ext cx="8358214" cy="41088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من قضية رحيله وفراقه، فساق الموضوع بصيغة تقريرية تنسحب دلالتها على كل إنسان، فكلنا معرضون للموت في كل لحظة.</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ترد بعد ذلك الحقائق التي أراد الرسول (صلى الله عليه وسلم) أن يغرسها في نفوس المسلمين على أنها أحكام للحياة لا تحتمل تأويلاً ولا تقبل حيدة أو جنوحاً. فجملة ما واجه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به</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المسلمين وردت بصيغة التوكيد الحقيقي.</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428596" y="357166"/>
            <a:ext cx="8286808"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وقد قرر البلاغيون أن  (الاهتمام بالشيء وانفعال النفس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به</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يستوجب ضرباً من تأكيده، أمراً أو نهياً أو خبراً يستلزم طلباً أو خبراً يقع في الجواب)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وقد جاء التوكيد في مقاطع الخطبة بأكثر من وسيلة، وهي:</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أداة التوكيد  (إنَّ)  والتكرار، وتقديم ما حقه التأخير (ومنه القصر)، وأدانا التحقيق والتوكيد  (قد وكل)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ومما جاء مؤكداً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بإن</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 إن دماءكم وأموالكم عليكم حرام...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357158" y="117693"/>
            <a:ext cx="8358246"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rPr>
              <a:t>- وإنكم ستلقون ربكم... </a:t>
            </a:r>
            <a:endParaRPr kumimoji="0" lang="ar-SA" sz="3200" b="1" i="0" u="none" strike="noStrike" cap="none" normalizeH="0" baseline="0" dirty="0">
              <a:ln>
                <a:noFill/>
              </a:ln>
              <a:solidFill>
                <a:srgbClr val="000000"/>
              </a:solidFill>
              <a:effectLst/>
              <a:latin typeface="Arial" pitchFamily="34" charset="0"/>
              <a:ea typeface="Times New Roman" pitchFamily="18" charset="0"/>
            </a:endParaRPr>
          </a:p>
          <a:p>
            <a:pPr marL="0" marR="0" lvl="0" indent="0" defTabSz="914400" rtl="0" eaLnBrk="1" fontAlgn="base" latinLnBrk="0" hangingPunct="1">
              <a:lnSpc>
                <a:spcPct val="100000"/>
              </a:lnSpc>
              <a:spcBef>
                <a:spcPct val="0"/>
              </a:spcBef>
              <a:spcAft>
                <a:spcPct val="0"/>
              </a:spcAft>
              <a:buClrTx/>
              <a:buSzTx/>
              <a:tabLst/>
            </a:pPr>
            <a:r>
              <a:rPr lang="ar-SA" sz="3200" b="1" dirty="0" smtClean="0">
                <a:solidFill>
                  <a:srgbClr val="000000"/>
                </a:solidFill>
                <a:latin typeface="Arial" pitchFamily="34" charset="0"/>
                <a:ea typeface="Times New Roman" pitchFamily="18" charset="0"/>
              </a:rPr>
              <a:t>--</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rPr>
              <a:t>- وإن ربا عباس بن عبد المطلب موضوع كله... </a:t>
            </a:r>
          </a:p>
          <a:p>
            <a:pPr marL="0" marR="0" lvl="0" indent="0" defTabSz="914400" rtl="0" eaLnBrk="1" fontAlgn="base" latinLnBrk="0" hangingPunct="1">
              <a:lnSpc>
                <a:spcPct val="100000"/>
              </a:lnSpc>
              <a:spcBef>
                <a:spcPct val="0"/>
              </a:spcBef>
              <a:spcAft>
                <a:spcPct val="0"/>
              </a:spcAft>
              <a:buClrTx/>
              <a:buSzTx/>
              <a:tabLst/>
            </a:pPr>
            <a:r>
              <a:rPr lang="ar-SA" sz="3200" b="1" dirty="0" smtClean="0">
                <a:solidFill>
                  <a:srgbClr val="000000"/>
                </a:solidFill>
                <a:latin typeface="Calibri" pitchFamily="34" charset="0"/>
                <a:ea typeface="Times New Roman" pitchFamily="18" charset="0"/>
              </a:rPr>
              <a:t>- و</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rPr>
              <a:t>إن كل دم في الجاهلية موضوع </a:t>
            </a:r>
            <a:endParaRPr kumimoji="0" lang="en-US" sz="32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tabLst/>
            </a:pPr>
            <a:r>
              <a:rPr lang="ar-SA" sz="3200" b="1" dirty="0" smtClean="0">
                <a:solidFill>
                  <a:srgbClr val="000000"/>
                </a:solidFill>
                <a:latin typeface="Calibri" pitchFamily="34" charset="0"/>
                <a:ea typeface="Times New Roman" pitchFamily="18" charset="0"/>
              </a:rPr>
              <a:t>- و</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rPr>
              <a:t>إن أول دمائكم أضع... </a:t>
            </a:r>
            <a:endParaRPr kumimoji="0" lang="en-US" sz="32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rPr>
              <a:t>- ومما جاء مؤكداً بالتكرار:</a:t>
            </a:r>
            <a:endParaRPr kumimoji="0" lang="en-US" sz="32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rPr>
              <a:t> (كحرمة يومكم هذا، وكحرمة شهركم هذا...) .</a:t>
            </a:r>
            <a:endParaRPr kumimoji="0" lang="ar-SA" sz="3200" b="1" i="0" u="none" strike="noStrike" cap="none" normalizeH="0" baseline="0" dirty="0" smtClean="0">
              <a:ln>
                <a:noFill/>
              </a:ln>
              <a:solidFill>
                <a:srgbClr val="000000"/>
              </a:solidFill>
              <a:effectLst/>
              <a:latin typeface="Arial" pitchFamily="34" charset="0"/>
              <a:ea typeface="Times New Roman" pitchFamily="18" charset="0"/>
            </a:endParaRPr>
          </a:p>
          <a:p>
            <a:pPr lvl="0" rtl="0" eaLnBrk="0" fontAlgn="base" hangingPunct="0">
              <a:spcBef>
                <a:spcPct val="0"/>
              </a:spcBef>
              <a:spcAft>
                <a:spcPct val="0"/>
              </a:spcAft>
            </a:pPr>
            <a:r>
              <a:rPr lang="ar-SA" sz="3200" b="1" dirty="0"/>
              <a:t>والدماء مما تعد من كبريات القضايا التي كانت تسود حياة العرب، وكان لابد لها من الحسم القاطع، تنقية للمجتمع الإسلامي من كل بقايا الجاهلية ومواريثها، ولذلك تصدرت هذه المقاطع أداة التوكيد  (إن) التي تضمن الإيصال والتثبيت إضافة إلى حسم التردد والشك </a:t>
            </a:r>
            <a:r>
              <a:rPr lang="ar-SA" sz="3200" b="1" dirty="0" smtClean="0"/>
              <a:t> </a:t>
            </a:r>
            <a:endParaRPr kumimoji="0" lang="ar-SA" sz="32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000100" y="1071546"/>
            <a:ext cx="7786678" cy="2123658"/>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أترك لكم</a:t>
            </a:r>
            <a:r>
              <a:rPr kumimoji="0" lang="ar-SA" sz="3200" b="1" i="0" u="none" strike="noStrike" cap="none" normalizeH="0" dirty="0" smtClean="0">
                <a:ln>
                  <a:noFill/>
                </a:ln>
                <a:solidFill>
                  <a:srgbClr val="FF0000"/>
                </a:solidFill>
                <a:effectLst/>
                <a:latin typeface="Arial" pitchFamily="34" charset="0"/>
                <a:ea typeface="Times New Roman" pitchFamily="18" charset="0"/>
                <a:cs typeface="Arial" pitchFamily="34" charset="0"/>
              </a:rPr>
              <a:t> التماس نص الخطبة من </a:t>
            </a:r>
            <a:r>
              <a:rPr lang="ar-SA" sz="3200" b="1" dirty="0" smtClean="0">
                <a:solidFill>
                  <a:srgbClr val="FF0000"/>
                </a:solidFill>
                <a:latin typeface="Arial" pitchFamily="34" charset="0"/>
                <a:ea typeface="Times New Roman" pitchFamily="18" charset="0"/>
                <a:cs typeface="Arial" pitchFamily="34" charset="0"/>
              </a:rPr>
              <a:t>الكتب</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dirty="0" smtClean="0">
              <a:ln>
                <a:noFill/>
              </a:ln>
              <a:solidFill>
                <a:srgbClr val="FF0000"/>
              </a:solidFill>
              <a:effectLst/>
              <a:latin typeface="Arial" pitchFamily="34" charset="0"/>
              <a:ea typeface="Times New Roman" pitchFamily="18"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lang="ar-SA" sz="3200" b="1" dirty="0" smtClean="0">
                <a:solidFill>
                  <a:srgbClr val="FF0000"/>
                </a:solidFill>
                <a:latin typeface="Arial" pitchFamily="34" charset="0"/>
                <a:ea typeface="Times New Roman" pitchFamily="18" charset="0"/>
                <a:cs typeface="Arial" pitchFamily="34" charset="0"/>
              </a:rPr>
              <a:t>                                         وإليكم دراستها</a:t>
            </a:r>
            <a:endParaRPr kumimoji="0" lang="en-US"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4" name="Picture 2" descr="http://t0.gstatic.com/images?q=tbn:ANd9GcQy8xrWyhK8fTBPB4GiWkk3cAijks1-xMEnh2ipsEcnq-JoslHfig6gPqk">
            <a:hlinkClick r:id="rId2"/>
          </p:cNvPr>
          <p:cNvPicPr>
            <a:picLocks noChangeAspect="1" noChangeArrowheads="1"/>
          </p:cNvPicPr>
          <p:nvPr/>
        </p:nvPicPr>
        <p:blipFill>
          <a:blip r:embed="rId3"/>
          <a:srcRect/>
          <a:stretch>
            <a:fillRect/>
          </a:stretch>
        </p:blipFill>
        <p:spPr bwMode="auto">
          <a:xfrm>
            <a:off x="4429124" y="3643314"/>
            <a:ext cx="1057275" cy="116205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981876" y="428604"/>
            <a:ext cx="3550972" cy="584775"/>
          </a:xfrm>
          <a:prstGeom prst="rect">
            <a:avLst/>
          </a:prstGeom>
        </p:spPr>
        <p:txBody>
          <a:bodyPr wrap="none">
            <a:spAutoFit/>
          </a:bodyPr>
          <a:lstStyle/>
          <a:p>
            <a:r>
              <a:rPr lang="ar-SA" sz="3200" b="1" dirty="0"/>
              <a:t>والشك في القبول والتلقي</a:t>
            </a:r>
            <a:r>
              <a:rPr lang="ar-SA" b="1" dirty="0"/>
              <a:t>.</a:t>
            </a:r>
            <a:endParaRPr lang="ar-SA" dirty="0"/>
          </a:p>
        </p:txBody>
      </p:sp>
      <p:sp>
        <p:nvSpPr>
          <p:cNvPr id="41985" name="Rectangle 1"/>
          <p:cNvSpPr>
            <a:spLocks noChangeArrowheads="1"/>
          </p:cNvSpPr>
          <p:nvPr/>
        </p:nvSpPr>
        <p:spPr bwMode="auto">
          <a:xfrm>
            <a:off x="500034" y="1000108"/>
            <a:ext cx="8143932"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ولقد ذهب البلاغيون إلى أن استخدام أداة التوكيد واحدة ضمن العبارة هي لحسم الشك والتردد.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وليس هذا الأمر مطرداً على نسق متواصل، فقد يخرج استخدام الأداة في غير هذا الموضع مراعاة لغير الظاهر، كما قرر البلاغيون أنفسهم، فقد ذكر أحدهم  نفسه ذلك في قوله: وكثيراً ما يخرج على خلافه، فينزل غير السائل منزلة السائل – أي المتردد الشاك – إذا قدم إليه ما يلوح له بحكم الخبر، فيستشرف له استشراف المتردد الطالب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357158" y="857232"/>
            <a:ext cx="8358214" cy="44319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ونحن نقول: إن أداة التوكيد سواء أكانت واحدة أم أكثر فإنها تقيد توثيق الأمر وضمان حسن تلقيه وأثره في نفس المتلقي واتخاذ موقف معين مضامينه، سواء أكان في الأمر شك أم لم يكن، وإلى جانب ذلك إشعار بأهمية الأحكام المعروضة ضماناً لحشد الطاقات النفسية والاجتماعية لاجتثاث ما علق بالنفوس والواقع  من آثار وقيم نسخها الدين الإسلامي.</a:t>
            </a:r>
            <a:endParaRPr kumimoji="0" lang="ar-SA" sz="32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ar-SA" sz="3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ar-SA" sz="3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ar-SA" sz="3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714348" y="285728"/>
            <a:ext cx="778674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والتكرار هو الآخر إشعار بأهمية الأمر وإعظام لشأنه. قال (صلى الله عليه وسلم): كحرمة يومكم هذا، وكحرمة شهركم هذا. والحرمة في حياة المسلمين قضية لها من الخطر والجلال ما لها، وتكرار اللفظة إيقاظ الحواس، ولا يغب عن البال ما أضافه تكرار (هذا) في نهاية كل مقطع من إيقاع لفظي زاد من جلال التوكيد جلالاً، وكان له من الواقع ما يحفز النفوس إلى تثبيت والتملي واستيعاب القضية بكل أبعادها النفسية والفكرية، </a:t>
            </a:r>
            <a:endParaRPr kumimoji="0" lang="ar-SA" sz="3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28596" y="571480"/>
            <a:ext cx="8215370" cy="2554545"/>
          </a:xfrm>
          <a:prstGeom prst="rect">
            <a:avLst/>
          </a:prstGeom>
        </p:spPr>
        <p:txBody>
          <a:bodyPr wrap="square">
            <a:spAutoFit/>
          </a:bodyPr>
          <a:lstStyle/>
          <a:p>
            <a:r>
              <a:rPr kumimoji="0" lang="ar-SA" sz="32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وتتحددالقيمة</a:t>
            </a:r>
            <a:r>
              <a:rPr kumimoji="0" lang="ar-SA" sz="32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الفنية والمعنوية في ظاهرة التكرار باستدعاء منهم لتجديد الاستبصار عند كل خطاب </a:t>
            </a:r>
            <a:r>
              <a:rPr lang="ar-SA" sz="3200" b="1" dirty="0" smtClean="0"/>
              <a:t>وارد، وطريقة </a:t>
            </a:r>
            <a:r>
              <a:rPr lang="ar-SA" sz="3200" b="1" dirty="0" err="1" smtClean="0"/>
              <a:t>الانصات</a:t>
            </a:r>
            <a:r>
              <a:rPr lang="ar-SA" sz="3200" b="1" dirty="0" smtClean="0"/>
              <a:t> لكل حكم نازل، وتحريك منهم لئلا يفتروا أو يغفلوا عن تأملهم وما أخذوا </a:t>
            </a:r>
            <a:r>
              <a:rPr lang="ar-SA" sz="3200" b="1" dirty="0" err="1" smtClean="0"/>
              <a:t>به</a:t>
            </a:r>
            <a:r>
              <a:rPr lang="ar-SA" sz="3200" b="1" dirty="0" smtClean="0"/>
              <a:t> .</a:t>
            </a:r>
            <a:endParaRPr lang="ar-SA" sz="3200" dirty="0" smtClean="0"/>
          </a:p>
          <a:p>
            <a:endParaRPr lang="ar-SA" sz="3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357158" y="1000108"/>
            <a:ext cx="8358246"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قد بلغت) : في هذا المقطع أكثر من دلالة بلاغية.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1 – استخدام (قد) مفيدة التحقيق هو لون آخر من ألوان التوكيد التي تحفل بها كظاهرة معنوية موظفة للتبليغ والتثبيت ولفت الأنظار نحو الأحكام النبوية.</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357158" y="571480"/>
            <a:ext cx="842968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2 – حذف المفعول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به</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ولاشك في أن بلاغة الحذف وأثره الجميل في تقوية الفكرة واضح جلي وهو باب دقيق المسلك، لطيف المأخذ، عجيب الأمر، شبيه بالسحر، فتلك ترى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به</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ترك المذكور أفصح من الذكر، والصمت عن الإفادة أزيد للإفادة، وتجدك انطق ما تكون إذا لم تنطق، وأتم ما تكون بياناً إذا لم تبن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285720" y="857232"/>
            <a:ext cx="857256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إن البيان النبوي قد استغنى عن المفعول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به</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لعمومه، ودلالة ما سبقه عليه من جهة، إذ أنه  يتناول كل ما يصح أن يدخل تحت هذا الفعل، فليس ذكر البعض بأولى من الآخر ، ومن جهة أخرى فإن الاهتمام بالفعل هو المراد، أي أن الرسول - صلى الله عليه وسلم -  أشهدهم على أنه قام بالتبليغ، إذن الحديث هو الأرجح في الذكر دون غيره من متعلقاته.</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428596" y="1357298"/>
            <a:ext cx="835824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3 – ورود المقطع بالصيغة الخبرية، ولعل في هذه الصيغة من الثقة والاعتداد بتجاوب المسلمين ما لم يجد معه حاجة إلى التماس الأساليب الإنشائية التي تساق غالباً في مواضع بها حاجة إلى استثارة الهمم وقرع النفوس التي قد تتلبس ببعض الغفلة أو التردد.</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357158" y="500042"/>
            <a:ext cx="8358246"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وقد بلغت : صيغة الحسم والقطع، بل صيغة الإشعار بأن هذا هو البلاغ النهائي الذي لا بلاغ من بعده.</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ومن أساليب التوكيد التي وردت في هذه المقاطع:</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إن دماءكم وأموالكم عليكم حرام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نجد في المقطع الأول تقدم الجار والمجرور (عليكم) على خبر إن، وهو في عرف النحاة فضلة من حقها أن تتأخر، ولكن له في البيان النبوي تقدم ملموس ظاهر، ترى أكان التناغم اللفظي هو الذي استدعى هذا التقديم، أم أن وراء تقديمه غاية معنوية أخرى.</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357158" y="1071546"/>
            <a:ext cx="84296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ليس بوسعنا أن نقطع بإجابة عن واحد من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ذينك</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التساؤلين بقدر ما نود أن نوفق بين التساؤلين.</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إن البيان النبوي قد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توخى</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الإيقاع المتناغم الذي يكسب العبارة جمالية محببة إلى النفس من خلال توالي: دمائكم – أموالكم – عليكم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إذن نحن لا ننفي هذه الصيغة الجمالية التي هي من أجلى خصائص البلاغة النبوية التي اجتمعت فيها ثلاث صفات هي:</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357158" y="571480"/>
            <a:ext cx="8501122"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الدراسة:</a:t>
            </a:r>
            <a:endParaRPr kumimoji="0" lang="en-US" sz="9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يستهل الرسول - صلى الله عليه وسلم - خطبته بقوله:</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a:ln>
                  <a:noFill/>
                </a:ln>
                <a:solidFill>
                  <a:srgbClr val="000000"/>
                </a:solidFill>
                <a:effectLst/>
                <a:latin typeface="Calibri" pitchFamily="34" charset="0"/>
                <a:ea typeface="Times New Roman" pitchFamily="18" charset="0"/>
                <a:cs typeface="Arial" pitchFamily="34" charset="0"/>
              </a:rPr>
              <a:t>(</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أيها الناس: اسمعوا قولي، فإني لا أدري لعلي لا ألقاكم بعد عامي هذا، بهذا الموقف أبداً)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نلحظ أول ما نلحظ هذا النداء القريب إلى النفوس، إذ استغنى عن أداة النداء  (يا) ، وغيرها تحقيقاً لهذا القرب والتلاحم مع أبناء الأمة الذين زالت الهوة بينهم وبين معلمهم وهاديهم.</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642910" y="142852"/>
            <a:ext cx="8001056"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الخلوص والقصد والاستيفاء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إلا أننا في الوقت ذاته نحسّ أن التقديم إن خلا من الفائدة المعنوية فإن الجانب الجمالي يظل حلية خاوية ننزه البلاغة النبوية عن أن تكون هدفاً من أهدافها.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إن الذهن ينتظر خبر (إن) ليكتمل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به</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المعنى الأساس، فإذا بالذهن يقرع بالجار والمجرور (عليكم) خطاباً مباشراً إلى المسلمين؛ إذن الأمر الذي سيسمعونه خطير، فهو يعنيهم ويمس وجودهم وكيانهم، ففي هذه اللحظة يساق الخبر حكماً من الأحكام خطير الشأن، بعد أن هيأ تقديم الجار والمجرور الأذهان لتلقي الخبر.</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357158" y="240804"/>
            <a:ext cx="8429620"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وكذلك الأمر في قوله (صلى الله عليه وسلم): ((ولكن لكم رؤوس أموالكم)) فإنه إشعار إلى أن ما كان غير محذور يعود إلى أصحابه؛ فرؤوس الأموال حق مشروع من حقوقهم دون ما يتمخض عن الربا من أموال لا يباح لهم تملكها وحيازتها.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ومن أجل أن لا يظنوا أنهم سيضيعون كل شيء بعث في نفوسهم الطمأنينة من خلال (لكم) وهو خبر مقدم، لو قال: ولكن رؤوس أموالكم لكم،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فلربما</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ذهبت الظنون أنها هي الأخرى ستضيع، فالخبر هو الأهم في أن يذكر أولاً، فإن تقدمه باعث على الطمأنينة وراحة البال وفي بلاغة التقديم.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ومن خلال المقاطع السابقة تلفت أنظارنا صيغ جديرة بالوقوف للتعرف على دلالتها الخاصة من خلال تراكيبها الخاصة.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357158" y="214290"/>
            <a:ext cx="8501122"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إن من أركان العقيدة أن يلقى العباد ربهم ليحاسبهم ويسألهم عن أعمالهم.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والفعل في الجملة مصدر بسين الاستقبال، وهذه السين قد حققت إحساس السامع يقرب هذا اللقاء، وقد عدل البيان النبوي عن ((سوف)) وهو أيضاً حرف استقبال ولكنه يدل على تحقق الفعل بزمن أبعد، وربما كان في استخدامه في ظاهر الحال أكثر دلالة على السين، إلا أن ((السين)) فيها من دلالة القرب ما يشعر أن الأمر واقع لا محالة، ليكون ذلك الإحساس باعثاً على التعجيل بالالتزام والتمثل والتطبيق.</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1285860"/>
            <a:ext cx="8215370" cy="2062103"/>
          </a:xfrm>
          <a:prstGeom prst="rect">
            <a:avLst/>
          </a:prstGeom>
        </p:spPr>
        <p:txBody>
          <a:bodyPr wrap="square">
            <a:spAutoFit/>
          </a:bodyPr>
          <a:lstStyle/>
          <a:p>
            <a:pPr lvl="0" algn="justLow" eaLnBrk="0" fontAlgn="base" hangingPunct="0">
              <a:spcBef>
                <a:spcPct val="0"/>
              </a:spcBef>
              <a:spcAft>
                <a:spcPct val="0"/>
              </a:spcAf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rPr>
              <a:t>وحين تحقق السين هذا الإحساس دون سوف الدالة على التراخي الزمني فإن البلاغة النبوية قد حققت مبدأ المطابقة لمقتضى الحال بدقة متناهية متساوقة مع القدرة المتميزة لأعلى ذروة البلاغة البشرية أن تبلغها أو أن تحققها.</a:t>
            </a:r>
            <a:endParaRPr kumimoji="0" lang="en-US" sz="32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357158" y="214290"/>
            <a:ext cx="8501122" cy="68018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ونقف عند الفعل ((فليؤدها)) وهو مضارع مجزوم بلام الأمر جاء جواباً لشرط لا يحتمل إلا هذه المباشرة التي وضحت الحكم بكل أبعاده، فالأمانة ينبغي أن تؤدى، وإذا لم يكن هناك سبيل إلى غير ذلك فلا مناص للمخاطب إلا أن يفعل.</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والأمر هنا حقيقي، وحقيقته هي من مقتضى الموقف الذي يتطلب ذلك، وقد سبق أن عرضنا لدلالة الأمر الحقيقي.</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ويلفت أنظارنا أن المقاطع التي تصدرتها أدوات توكيد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تخللتها</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مقاطع خلت من تلك الأدوات، مع أن مقتضى الظاهر أن تتصدر بها، لأن مضامينها ليست أدنى درجة من الأهمية عن مضامين تلك الجمل المؤكدة التي تكتنفها قبل وبعد.</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ومن هذه المقاطع قوله (صلى الله عليه وسلم):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((تظلمون ولا تظلمون))</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((قضى الله أنه لا ربا))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357158" y="214290"/>
            <a:ext cx="850112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والجواب عن ذلك يتطلب النظر إلى الموضوع من جهتين:</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6600"/>
                </a:solidFill>
                <a:effectLst/>
                <a:latin typeface="Calibri" pitchFamily="34" charset="0"/>
                <a:ea typeface="Times New Roman" pitchFamily="18" charset="0"/>
                <a:cs typeface="Arial" pitchFamily="34" charset="0"/>
              </a:rPr>
              <a:t>الأولى:</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أن الرسول (صلى الله عليه وسلم) استشهد بآية كريمة، والاستشهاد لا يحتمل الإضافة والزيادة.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6600"/>
                </a:solidFill>
                <a:effectLst/>
                <a:latin typeface="Calibri" pitchFamily="34" charset="0"/>
                <a:ea typeface="Times New Roman" pitchFamily="18" charset="0"/>
                <a:cs typeface="Arial" pitchFamily="34" charset="0"/>
              </a:rPr>
              <a:t>الثانية:</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أن الاستغناء عن أدوات التوكيد في عرف البلاغيين لأمرين: إما أن المخاطب خالي الذهن، أي أنه غير متردد في قبول الحكم، أو غير منكر له حتى يتطلب أداة للتوكيد، وأما أن المتكلم ينزل المتردد أو المنكر منزلة خالي الذهن، لأن الموضوع مما لا يحتمل شكاً أو إنكاراً.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357158" y="1142984"/>
            <a:ext cx="8358246"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وقوله (صلى الله عليه وسلم): قضى الله أنه لا ربا.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أرى أن ننظر فيه من وجهتين:</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6600"/>
                </a:solidFill>
                <a:effectLst/>
                <a:latin typeface="Calibri" pitchFamily="34" charset="0"/>
                <a:ea typeface="Times New Roman" pitchFamily="18" charset="0"/>
                <a:cs typeface="Arial" pitchFamily="34" charset="0"/>
              </a:rPr>
              <a:t>الأولى:</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إن خلو المقطع من أدوات التوكيد هو أيضاً من باب إنزال المتردد أو المنكر منزلة خالي الذهن لوضوح الأمر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وبداهته</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فكيف يصح في شرع قوامه العدل والحق أن يكون فيه إباحة للربا وهو ظلم فاحش.</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FF66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357158" y="714356"/>
            <a:ext cx="835824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6600"/>
                </a:solidFill>
                <a:effectLst/>
                <a:latin typeface="Calibri" pitchFamily="34" charset="0"/>
                <a:ea typeface="Times New Roman" pitchFamily="18" charset="0"/>
                <a:cs typeface="Arial" pitchFamily="34" charset="0"/>
              </a:rPr>
              <a:t>الثانية:</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إنني ألمح أن الصيغة التي سبقت بها العبارة مؤكدة لذاتها، وهذا يدعونا إلى القول أن في المقطع توكيداً ضمنياً يوحي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به</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عموم العبارة، فهل يفهم من الفعل ((قضى)) غير الأمر الجازم الذي لا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محيد</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عنه، وهل يفهم من قوله ((لا ربا)) بهذا النفي غير أن يكون الحكم حاسماً لا خلاف عليه.</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ويشبه ذلك ما يستخدم من العبارات الشائعة من قولهم: يجب أن – ولابد أن – ولا مناص من، أليست هذه الصيغ مما يحمل التوكيد ضمناً من تضاعيفها.</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357158" y="571480"/>
            <a:ext cx="8358246"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وبهذا يمكننا أن نضيف نوعاً جديداً لأساليب التوكيد المعنوي واللفظي نسميه بالتوكيد الضمني. وهو ما يستفاد من عموم العبارة التي تساق بحيث لا تحتمل من المعاني إلا وجهاً واحداً يفيد الجزم والحسم والتوكيد.</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وفي الختام تجسد الحرص النبوي على أن تبلغ جملة هذه التوجيهات من مكامن نفوس المسلمين إلى صورة التوكيد. ((فلا تظلمن أنفسكم)) وكان يسعه (صلى الله عليه وسلم) أن يقول: فلا تظلموا أنفسكم، ولكن نون التوكيد هي بمثابة أداة القرع للنفس خشية أن تغفل فتضل.</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357158" y="571480"/>
            <a:ext cx="8358246" cy="38164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ثم أعقب ذلك بصيغة إنشائية: اللهم هل بلغت... والصيغة المعتمدة هي الاستفهام،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ليستوثق</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من يقظة المسلمين وتجاوبهم فيسمع منهم الجواب الذي يبعث في نفسه الطمأنينة على أن ما زرعه من كلمات إنما هي هي الشجرة التي ضربت بجذورها في الأعماق،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وسمقت</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إلى الأعالي باسقة ظليلة آنية ثمراً طيباً.</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وهنا تستوقفنا الصيغة الاستفهامية لنسأل أنفسنا: هل جاء الاستفهام في هذا الموضع حقيقة أم مجازاً؟</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571472" y="571480"/>
            <a:ext cx="8143932"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إن حذف أداة النداء قد حقق هذا القرب والتلاحم، فكأن الناس قريبون إليه يناديهم بأرق النداء وأعذبه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ليستميل</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قلوبهم إلى ما يلقي عليهم من حسن التوجيه وسديد الإرشاد.</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214282" y="500042"/>
            <a:ext cx="8572496" cy="43088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ar-SA" sz="18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أود أن أعرض للأمر من جانبين: كل جانب يجدد مسار هذا الاستفهام.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6600"/>
                </a:solidFill>
                <a:effectLst/>
                <a:latin typeface="Calibri" pitchFamily="34" charset="0"/>
                <a:ea typeface="Times New Roman" pitchFamily="18" charset="0"/>
                <a:cs typeface="Arial" pitchFamily="34" charset="0"/>
              </a:rPr>
              <a:t>الجانب الأول:</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يتصل بالرسول (صلى الله عليه وسلم) مبلغاً للأمانة، فقد عدل عن الصيغة الإخبارية على النحو الذي ورد في أول الخطبة ((وقد بلغت)) لكي يأتي التقرير أشد في النفس وأوقع، وادعى إلى الطمأنينة.</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أي أن الاستفهام مجازي خرج إلى التقرير والتثبيت.</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6600"/>
                </a:solidFill>
                <a:effectLst/>
                <a:latin typeface="Calibri" pitchFamily="34" charset="0"/>
                <a:ea typeface="Times New Roman" pitchFamily="18" charset="0"/>
                <a:cs typeface="Arial" pitchFamily="34" charset="0"/>
              </a:rPr>
              <a:t>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214282" y="500042"/>
            <a:ext cx="8572496"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ar-SA" sz="18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ar-SA" sz="18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6600"/>
                </a:solidFill>
                <a:effectLst/>
                <a:latin typeface="Calibri" pitchFamily="34" charset="0"/>
                <a:ea typeface="Times New Roman" pitchFamily="18" charset="0"/>
                <a:cs typeface="Arial" pitchFamily="34" charset="0"/>
              </a:rPr>
              <a:t>أما الجانب الثاني:</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فهو مما يتصل بجمهور سامعيه حين حملوا الاستفهام على معناه الحقيقي، فأجابوا: اللهم نعم.</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ونحن نعلم أن الاستفهام المجازي هو ما لا يحتاج إلى جواب، لأنه ليس من قبيل طلب حصول الفهم – كما يقول البلاغيون))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وبذلك حققت البلاغة النبوية نمطاً فريداً من التعبير راعى فيه حالة المتكلم وموقفه مبدئياً ونفسياً، وراعى في الوقت ذاته المخاطبين وما هم عليه من موقف إزاء ما يلقى عليهم، فوجدوا أنفسهم أن الرسول (صلى الله عليه وسلم): يستفهم بقوله ((هل بلغت)) ليجيء الجواب في إثره: اللهم نعم... وهو جانب يعزز الحالة النفسية للرسول المبلغ حيث استوثق أنه أدى الأمانة كاملة غير منقوصة.</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500034" y="785794"/>
            <a:ext cx="8072494"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ويا للنداء وضع في أصله لنداء البعيد، بدليل أنهم عدوا الأداتين  (الهمزة وأي)  للقريب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وأما  (يا )أنها حقيقة في القريب والبعيد لأنها لطلب الإقبال مطلقاً .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وإذا كان الأمر كذلك فإن من الواضح أن يكون حذف أداة النداء دالاً على قرب المنادي للمنادى، والالتصاق </a:t>
            </a:r>
            <a:r>
              <a:rPr kumimoji="0" lang="ar-SA" sz="32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به</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والتحبب إليه.</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500034" y="214290"/>
            <a:ext cx="8072494" cy="36009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وليس يسعنا في هذا الموضع أن نحمل حذف الأداة على خلاف مقتضى الظاهر، لأن ذلك يدعونا إلى القول إن المنادى ممن سها أو غفل، وما كان له أن يكون على ذلك الحال، إلا أن حذف الأداة هنا جاء على الحقيقة والحال وليس عدولاً عنها تنزيهاً من الرسول -</a:t>
            </a:r>
            <a:r>
              <a:rPr lang="ar-SA" sz="3200" b="1" dirty="0">
                <a:solidFill>
                  <a:srgbClr val="000000"/>
                </a:solidFill>
                <a:latin typeface="Calibri" pitchFamily="34" charset="0"/>
                <a:ea typeface="Times New Roman" pitchFamily="18" charset="0"/>
                <a:cs typeface="Arial" pitchFamily="34" charset="0"/>
              </a:rPr>
              <a:t> </a:t>
            </a:r>
            <a:r>
              <a:rPr kumimoji="0" lang="ar-SA" sz="3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صلى الله عليه وسلم-  للمسلمين عن السهر والغفلة.</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357158" y="714356"/>
            <a:ext cx="814393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(اسمعوا قولي)  اسمعوا فعل أمر، وللأمر وجهتان في التعبير البلاغي: حقيقي ومجازي، وللمجازي أغراض متعددة.</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ينبغي أن نحدد بادئ ذي بدء مدلول الأمر الحقيقي والمجازي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لنتبين</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في أي المسارات تتجه هذه الصيغة.</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الأمر الحقيقي :(صيغته موضوعة لطلب الفعل استعلاماُ، لتبادر الذهن عند سماعها إلى ذلك وتوقف ما سواه على القرينة)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428596" y="571480"/>
            <a:ext cx="8143932"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أما صيغة الأمر المجازي –  فقد تستعمل في غير طلب الفعل بحسب مناسبة المقام، كالإباحة... والتهديد... والتعجيز... والتسخير)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وإني أرجح أن الأمر في هذا الموضع مجازي، وذلك بدلالة الاستهلال الرقيق، فلا يسوغ أن يكون النداء يحمل في تضاعيفه من معاني التودد والتلطف ثم يعقبه مباشرة بما يدل على الأمر خشية أن يقع ذلك من نفوس سامعيه موقعاً لا يرتضيه، ولما يحصل من التفاوت بين الرقة والتلطف وبين الشدة التي يحملها الأمر الحقيقي مدلولاً من مدلولاته.</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428596" y="642918"/>
            <a:ext cx="8143932" cy="52168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أقول ذلك من غير أن يتبادر إلى الذهن أن الرسول (صلى الله عليه وسلم) لا قبل له بأن يأمر قومه بما يشاء فيطاع، هذا أمر لا </a:t>
            </a:r>
            <a:r>
              <a:rPr kumimoji="0" lang="ar-SA" sz="3600" b="1"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مشاحة</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فيه بقدر ما نود أن نرسم من خلال هذا المقطع صورة التناغم البياني بين أجزاء المقطع، وتلك خصوصية من خصوصيات البلاغة النبوية الكريمة. ولذلك فإن المعنى المجازي الذي أرجحه من خلال صيغة الأمر هو لفت الأنظار وتوجيه النفوس أو تنبيه الجمع المخاطب إلى ما يعرضه عليهم من توجيهات.</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2791</Words>
  <Application>Microsoft Office PowerPoint</Application>
  <PresentationFormat>عرض على الشاشة (3:4)‏</PresentationFormat>
  <Paragraphs>147</Paragraphs>
  <Slides>41</Slides>
  <Notes>0</Notes>
  <HiddenSlides>0</HiddenSlides>
  <MMClips>0</MMClips>
  <ScaleCrop>false</ScaleCrop>
  <HeadingPairs>
    <vt:vector size="4" baseType="variant">
      <vt:variant>
        <vt:lpstr>سمة</vt:lpstr>
      </vt:variant>
      <vt:variant>
        <vt:i4>1</vt:i4>
      </vt:variant>
      <vt:variant>
        <vt:lpstr>عناوين الشرائح</vt:lpstr>
      </vt:variant>
      <vt:variant>
        <vt:i4>41</vt:i4>
      </vt:variant>
    </vt:vector>
  </HeadingPairs>
  <TitlesOfParts>
    <vt:vector size="42"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ACER</cp:lastModifiedBy>
  <cp:revision>17</cp:revision>
  <dcterms:created xsi:type="dcterms:W3CDTF">2012-09-07T13:04:18Z</dcterms:created>
  <dcterms:modified xsi:type="dcterms:W3CDTF">2012-09-18T16:04:16Z</dcterms:modified>
</cp:coreProperties>
</file>