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3" r:id="rId3"/>
    <p:sldId id="257" r:id="rId4"/>
    <p:sldId id="264" r:id="rId5"/>
    <p:sldId id="258" r:id="rId6"/>
    <p:sldId id="259" r:id="rId7"/>
    <p:sldId id="260" r:id="rId8"/>
    <p:sldId id="261" r:id="rId9"/>
    <p:sldId id="262" r:id="rId10"/>
    <p:sldId id="265" r:id="rId11"/>
    <p:sldId id="270" r:id="rId12"/>
    <p:sldId id="269" r:id="rId13"/>
    <p:sldId id="271" r:id="rId14"/>
    <p:sldId id="266" r:id="rId15"/>
    <p:sldId id="273" r:id="rId16"/>
    <p:sldId id="272" r:id="rId17"/>
    <p:sldId id="274" r:id="rId18"/>
    <p:sldId id="268" r:id="rId19"/>
    <p:sldId id="278" r:id="rId20"/>
    <p:sldId id="277" r:id="rId21"/>
    <p:sldId id="276" r:id="rId22"/>
    <p:sldId id="279" r:id="rId23"/>
    <p:sldId id="275" r:id="rId24"/>
    <p:sldId id="267"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46F890A9-2807-4EBB-B81D-B2AA78EC7F39}" styleName="نمط داكن 2 - تمييز 5/تميي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نمط داكن 2 - تمييز 3/تمييز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نمط داكن 2 - تمييز 1/تميي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النمط الداكن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B28314A-C1DB-4AE3-BBB5-C9CD271C6D30}" type="datetimeFigureOut">
              <a:rPr lang="ar-SA" smtClean="0"/>
              <a:pPr/>
              <a:t>17/11/1433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56FA6-79DD-4152-AD18-6DFE46BC671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B28314A-C1DB-4AE3-BBB5-C9CD271C6D30}" type="datetimeFigureOut">
              <a:rPr lang="ar-SA" smtClean="0"/>
              <a:pPr/>
              <a:t>17/11/1433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6956FA6-79DD-4152-AD18-6DFE46BC671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28596" y="214290"/>
            <a:ext cx="8286808" cy="7101884"/>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FF0000"/>
                </a:solidFill>
                <a:effectLst/>
                <a:latin typeface="Arial" pitchFamily="34" charset="0"/>
                <a:ea typeface="Times New Roman" pitchFamily="18" charset="0"/>
              </a:rPr>
              <a:t>الوقوف على الأطلال:</a:t>
            </a:r>
            <a:endParaRPr kumimoji="0" lang="en-US" sz="3200" b="0" i="0" u="none" strike="noStrike" cap="none" normalizeH="0" baseline="0" dirty="0" smtClean="0">
              <a:ln>
                <a:noFill/>
              </a:ln>
              <a:solidFill>
                <a:srgbClr val="FF0000"/>
              </a:solidFill>
              <a:effectLst/>
              <a:latin typeface="Arial" pitchFamily="34" charset="0"/>
              <a:ea typeface="Times New Roman" pitchFamily="18"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يبدأ امرؤ </a:t>
            </a:r>
            <a:r>
              <a:rPr kumimoji="0" lang="ar-SA" sz="3200" b="0"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القيس</a:t>
            </a: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معلقته بالوقوف على الأطلال، فقد أوقف صاحبيه معه ودعاهما لمشاركته بكاء ذكرياته الماضية في هذا المكان الذي حدده جغرافيا: </a:t>
            </a:r>
          </a:p>
          <a:p>
            <a:pPr marL="0" marR="0" lvl="0" indent="269875" algn="justLow" defTabSz="914400" rtl="1" eaLnBrk="0" fontAlgn="base" latinLnBrk="0" hangingPunct="0">
              <a:lnSpc>
                <a:spcPct val="100000"/>
              </a:lnSpc>
              <a:spcBef>
                <a:spcPct val="0"/>
              </a:spcBef>
              <a:spcAft>
                <a:spcPct val="0"/>
              </a:spcAft>
              <a:buClrTx/>
              <a:buSzTx/>
              <a:buFontTx/>
              <a:buNone/>
              <a:tabLst/>
            </a:pPr>
            <a:endParaRPr lang="ar-SA" sz="1300" dirty="0">
              <a:latin typeface="Arial" pitchFamily="34" charset="0"/>
              <a:cs typeface="Simplified Arabic" pitchFamily="2" charset="-78"/>
            </a:endParaRPr>
          </a:p>
          <a:p>
            <a:pPr marL="0" marR="0" lvl="0" indent="269875" algn="justLow" defTabSz="914400" rtl="1" eaLnBrk="0" fontAlgn="base" latinLnBrk="0" hangingPunct="0">
              <a:lnSpc>
                <a:spcPct val="100000"/>
              </a:lnSpc>
              <a:spcBef>
                <a:spcPct val="0"/>
              </a:spcBef>
              <a:spcAft>
                <a:spcPct val="0"/>
              </a:spcAft>
              <a:buClrTx/>
              <a:buSzTx/>
              <a:buFontTx/>
              <a:buNone/>
              <a:tabLst/>
            </a:pPr>
            <a:endParaRPr kumimoji="0" lang="ar-SA" sz="1300" b="0" i="0" u="none" strike="noStrike" cap="none" normalizeH="0" baseline="0" dirty="0" smtClean="0">
              <a:ln>
                <a:noFill/>
              </a:ln>
              <a:solidFill>
                <a:schemeClr val="tx1"/>
              </a:solidFill>
              <a:effectLst/>
              <a:latin typeface="Arial" pitchFamily="34" charset="0"/>
              <a:cs typeface="Simplified Arabic" pitchFamily="2" charset="-78"/>
            </a:endParaRPr>
          </a:p>
          <a:p>
            <a:pPr algn="just" hangingPunct="0"/>
            <a:r>
              <a:rPr lang="ar-SA" sz="2800" b="1" dirty="0" smtClean="0"/>
              <a:t>قفا </a:t>
            </a:r>
            <a:r>
              <a:rPr lang="ar-SA" sz="2800" b="1" dirty="0"/>
              <a:t>نبك من ذكرى حبيب </a:t>
            </a:r>
            <a:r>
              <a:rPr lang="ar-SA" sz="2800" b="1" dirty="0" smtClean="0"/>
              <a:t>ومنزل بسقط </a:t>
            </a:r>
            <a:r>
              <a:rPr lang="ar-SA" sz="2800" b="1" dirty="0" err="1" smtClean="0"/>
              <a:t>اللوى</a:t>
            </a:r>
            <a:r>
              <a:rPr lang="ar-SA" sz="2800" b="1" dirty="0" smtClean="0"/>
              <a:t> بين الدخول </a:t>
            </a:r>
            <a:r>
              <a:rPr lang="ar-SA" sz="2800" b="1" dirty="0" err="1" smtClean="0"/>
              <a:t>فحومل</a:t>
            </a:r>
            <a:r>
              <a:rPr lang="ar-SA" sz="2800" b="1" baseline="30000" dirty="0" smtClean="0"/>
              <a:t> </a:t>
            </a:r>
            <a:r>
              <a:rPr lang="ar-SA" sz="1400" b="1" i="1" dirty="0"/>
              <a:t/>
            </a:r>
            <a:br>
              <a:rPr lang="ar-SA" sz="1400" b="1" i="1" dirty="0"/>
            </a:br>
            <a:r>
              <a:rPr lang="ar-SA" sz="1400" b="1" i="1" dirty="0" smtClean="0"/>
              <a:t> </a:t>
            </a:r>
            <a:r>
              <a:rPr lang="ar-SA" sz="2800" b="1" dirty="0" smtClean="0"/>
              <a:t>فتوضح </a:t>
            </a:r>
            <a:r>
              <a:rPr lang="ar-SA" sz="2800" b="1" dirty="0" err="1" smtClean="0"/>
              <a:t>فالمقراة</a:t>
            </a:r>
            <a:r>
              <a:rPr lang="ar-SA" sz="2800" b="1" dirty="0" smtClean="0"/>
              <a:t> لم يعف رسمها      </a:t>
            </a:r>
            <a:r>
              <a:rPr lang="ar-SA" sz="2800" dirty="0" smtClean="0"/>
              <a:t> </a:t>
            </a:r>
            <a:r>
              <a:rPr lang="ar-SA" sz="2800" b="1" dirty="0"/>
              <a:t>لما نسجتها من جنوب </a:t>
            </a:r>
            <a:r>
              <a:rPr lang="ar-SA" sz="2800" b="1" dirty="0" err="1" smtClean="0"/>
              <a:t>وشمأل</a:t>
            </a:r>
            <a:endParaRPr lang="ar-SA" sz="2800" b="1" dirty="0" smtClean="0"/>
          </a:p>
          <a:p>
            <a:pPr algn="just" hangingPunct="0"/>
            <a:r>
              <a:rPr lang="ar-SA" sz="2800" b="1" dirty="0"/>
              <a:t/>
            </a:r>
            <a:br>
              <a:rPr lang="ar-SA" sz="2800" b="1" dirty="0"/>
            </a:br>
            <a:r>
              <a:rPr lang="ar-SA" sz="3200" b="1" i="1" dirty="0"/>
              <a:t> </a:t>
            </a:r>
            <a:r>
              <a:rPr kumimoji="0" lang="ar-SA" sz="3200" b="0" i="0" u="none" strike="noStrike" cap="none" normalizeH="0" baseline="0" dirty="0" smtClean="0">
                <a:ln>
                  <a:noFill/>
                </a:ln>
                <a:solidFill>
                  <a:schemeClr val="tx1"/>
                </a:solidFill>
                <a:effectLst/>
                <a:latin typeface="Arial" pitchFamily="34" charset="0"/>
                <a:ea typeface="Times New Roman" pitchFamily="18" charset="0"/>
              </a:rPr>
              <a:t>إن طلبه إلى صاحبيه مشاركته البكاء لذكرى الحبيب غير منطقي ولا يستدعيه الموقف، فالذكريات الأليمة لا تستحق مشاركة البكاء عند الرجال على الأقل. أما  الحزن فينبعث عادة من النفس دون حاجة إلى استدعاء المشاركة، هذا بالإضافة إلى </a:t>
            </a:r>
            <a:r>
              <a:rPr lang="ar-SA" sz="1400" b="1" i="1" dirty="0"/>
              <a:t/>
            </a:r>
            <a:br>
              <a:rPr lang="ar-SA" sz="1400" b="1" i="1" dirty="0"/>
            </a:br>
            <a:endParaRPr lang="en-US" sz="1400" dirty="0"/>
          </a:p>
          <a:p>
            <a:pPr hangingPunct="0"/>
            <a:r>
              <a:rPr lang="ar-SA" sz="1400" b="1" i="1" dirty="0"/>
              <a:t/>
            </a:r>
            <a:br>
              <a:rPr lang="ar-SA" sz="1400" b="1" i="1" dirty="0"/>
            </a:b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rPr>
              <a:t> </a:t>
            </a:r>
            <a:endParaRPr kumimoji="0" lang="ar-SA"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85720" y="357166"/>
            <a:ext cx="8501122"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لقد تواكبت على خلق الوقوف على الأطلال في معلقة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ظروف بيئية ومادية وتاريخية وشعورية لتخلق حالة الخوف من المجهول، وهو خوف ديني متوارث منذ نشوء الخليقة.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الأطلال تدفع إلى الأسى في نفس الشاعر لأنها تذكره بانقضاء شطر من عمره، لذا نجد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يكثر من ذكر الأماكن في معلقته ويلجأ إلى تحديد جغرافيتها، فهو يعقد في هذا التحديد الجغرافي بين المكان (الأرض) الباقية الصامدة في وجه الزمن (سقط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اللوى</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الدخول،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حومل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توضح: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المقراة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مأسل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وبين الديار التي زالت واندثرت آثارها بفعل الرياح والأمطار وعادت مرعى للحيوانات المتوحشة.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l"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42910" y="357166"/>
            <a:ext cx="814393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هذا الموقف من طبيعة البيئة الصحراوية، يقود الشاعر دائماً إلى قضية صرفة، هي علاقته بالمرأة التي تستقطب الذكرى في نفسه، تلك المرأة التي لا يذكر منها غير الأفعال الحسية والاستمتاع بها، ليقف فعل الحب هذا تجاه الاندثار الكامل الذي يجده الشاعر في وقوفه على الطلل:</a:t>
            </a: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كدأبك من أم </a:t>
            </a:r>
            <a:r>
              <a:rPr kumimoji="0" lang="ar-SA" sz="28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الحويرث</a:t>
            </a: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قبلها               وجارتها أم </a:t>
            </a:r>
            <a:r>
              <a:rPr kumimoji="0" lang="ar-SA" sz="28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الرباب</a:t>
            </a: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8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بمأسل</a:t>
            </a: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indent="269875" rtl="0" eaLnBrk="0" fontAlgn="base" hangingPunct="0">
              <a:spcBef>
                <a:spcPct val="0"/>
              </a:spcBef>
              <a:spcAft>
                <a:spcPct val="0"/>
              </a:spcAf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وهو يتخذ من المرأة الحية في عالم الواقع والحية في نفسه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ذكرياته، رمزاً لحركة  </a:t>
            </a:r>
            <a:r>
              <a:rPr lang="ar-SA" sz="3200" b="1" dirty="0"/>
              <a:t>الحياة،</a:t>
            </a:r>
            <a:r>
              <a:rPr lang="ar-SA" b="1" dirty="0"/>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285728"/>
            <a:ext cx="8501122" cy="64325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التي تبدو فاجعة في إتيانها على معالم الأحياء، متمثلاً بالطلل، ولكنها رغم ذلك منتصرة في إبقائها على الربع والأرض والمكان من ناحية، وإبقائها المرأة المحبوبة حية في واقعها وفي ذكريات الشاعر من ناحية أخرى. وإن كان حنينه إلى المرأة يمثل إحساسه بغدر الزمان وبفجيعة الموت.</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ما يحدث هو ظرف تاريخي بحت لسكان الصحراء، هو ليس فعل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ومن بعده بل هو فعل الأقدمين أيضاً. لقد عانوا ما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عاناه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امرؤ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فقد وقف أناس كثيرون قبله على مثل هذه الأطلال لأنها سنة الحياة في البيئة الصحراوية .</a:t>
            </a:r>
          </a:p>
          <a:p>
            <a:pPr marL="0" marR="0" lvl="0" indent="269875" algn="just"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ففاضت دموع العين مني صبابة  </a:t>
            </a:r>
          </a:p>
          <a:p>
            <a:pPr marL="0" marR="0" lvl="0" indent="269875" algn="just" defTabSz="914400" rtl="1" eaLnBrk="0" fontAlgn="base" latinLnBrk="0" hangingPunct="0">
              <a:lnSpc>
                <a:spcPct val="100000"/>
              </a:lnSpc>
              <a:spcBef>
                <a:spcPct val="0"/>
              </a:spcBef>
              <a:spcAft>
                <a:spcPct val="0"/>
              </a:spcAft>
              <a:buClrTx/>
              <a:buSzTx/>
              <a:buFontTx/>
              <a:buNone/>
              <a:tabLst/>
            </a:pPr>
            <a:r>
              <a:rPr lang="ar-SA" sz="3200" b="1" dirty="0">
                <a:latin typeface="Arial" pitchFamily="34" charset="0"/>
                <a:ea typeface="Times New Roman" pitchFamily="18" charset="0"/>
                <a:cs typeface="Arial" pitchFamily="34" charset="0"/>
              </a:rPr>
              <a:t> </a:t>
            </a: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على النحر حتى بل دمعي محملي</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l"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285728"/>
            <a:ext cx="850112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l"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هذه المبالغة في وصف البكاء سببها الإحساس بالغربة، ثم الحنين إلى هذه الأرض (الأم) التي ابتعد عنها وبالتالي يتمثل هذه الأرض الأم بالمرأة، أم البشر، فهي صفة الاستقرار والخصب والنماء، فقد اتصل الحبيب بالأرض بصورة لا شعورية، لأنهما واحد.</a:t>
            </a:r>
          </a:p>
          <a:p>
            <a:pPr indent="269875" algn="just" rtl="0" eaLnBrk="0" fontAlgn="base" hangingPunct="0">
              <a:spcBef>
                <a:spcPct val="0"/>
              </a:spcBef>
              <a:spcAft>
                <a:spcPct val="0"/>
              </a:spcAf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إنها الوحشة التي يحسها الشاعر عند وقوفه على الأطلال حتى يفرط كل هذا الإفراط في البكاء لأن الوحشة تمثل لديه الموت، وكأن حياتهم الاجتماعية التي يحيونها تعني موت الحياة، لذا فهو ثائر على طبيعة الحياة البدوية،</a:t>
            </a:r>
            <a:r>
              <a:rPr lang="ar-SA" sz="2800" b="1" dirty="0"/>
              <a:t> لذا فهو يبكي هذه الآثار تارة ويشفق على نفسه منها تارة أخرى ويجزع ثالثة. فهو يتحدى حياة </a:t>
            </a:r>
            <a:r>
              <a:rPr lang="ar-SA" sz="2800" b="1" dirty="0" err="1"/>
              <a:t>الترحال</a:t>
            </a:r>
            <a:r>
              <a:rPr lang="ar-SA" sz="2800" b="1" dirty="0"/>
              <a:t>، ويتوق إلى حياة الاستقرار </a:t>
            </a:r>
            <a:r>
              <a:rPr lang="en-US" sz="2800" b="1" dirty="0" smtClean="0"/>
              <a:t>                                                                     </a:t>
            </a:r>
            <a:r>
              <a:rPr lang="ar-SA" sz="2800" b="1" dirty="0" smtClean="0"/>
              <a:t>في ذكرى امرأة </a:t>
            </a:r>
            <a:r>
              <a:rPr lang="ar-SA" sz="2800" b="1" dirty="0"/>
              <a:t>يحبها.</a:t>
            </a:r>
            <a:endParaRPr lang="en-US" sz="2800" dirty="0"/>
          </a:p>
          <a:p>
            <a:pPr marL="0" marR="0" lvl="0" indent="269875" algn="just"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57158" y="285728"/>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والشاعر يلمس هذا التناقض في الحياة بين الرهبة المتمثلة في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الترحال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(الموت) وبين الجمال المتمثل بالحب (الحياة).  ومن يدري لعل الشاعر العربي لم يكن يبكي حبيبته أو يرثى لعشها المهجور فقط بل كان يبكي من حيث لا يشعر ذلك الحظ التعس الذي مني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هو وأمثاله من البدو حين فرضت عليهم ضرورة الحياة ألا يزالوا متنقلين على رقعة الصحراء كأنهم قطع شطرنج، وهم على سفر واجتماع وافتراق ووصل وهجران مختارين حيناً ومكرهين أحياناً .</a:t>
            </a: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ويدور صراع قوي بين الرهبة والجمال، فقد قضت الرهبة على آثار الحبيبة ولكنها لم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تمتها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فهي ما زالت حية في نفس الشاعر وما إعادة الذكريات القديمة إلا إحياء مستمراً لهذا الجميل المتمثل في الحب.</a:t>
            </a:r>
            <a:r>
              <a:rPr kumimoji="0" lang="ar-SA" sz="32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85728"/>
            <a:ext cx="8072462" cy="5509200"/>
          </a:xfrm>
          <a:prstGeom prst="rect">
            <a:avLst/>
          </a:prstGeom>
        </p:spPr>
        <p:txBody>
          <a:bodyPr wrap="square">
            <a:spAutoFit/>
          </a:bodyPr>
          <a:lstStyle/>
          <a:p>
            <a:pPr algn="just"/>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فالنفس الإنسانية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يتنازعها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عاملان قويان هما حب الحياة والخوف من الموت. وبهذين العاملين يتعلق الشعور بالجميل والجليل. فالجميل هو كل ما حبب الحياة إلى النفس وأظهرها لها في المظهر الذي يبسط لها الرجاء فيها ويبعث على الاغتباط بها والجليل كل ما حرك الوحشة وحجب عنها رونق الحياة. فالربيع والصباح والنور</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كلها جميلة لأنها تنعش الحواس وتذكرها بالحياة.. والسكون والقفار المخيفة والأطلال الدارسة</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r>
              <a:rPr lang="en-US" sz="3200" b="1" dirty="0"/>
              <a:t>…</a:t>
            </a:r>
            <a:r>
              <a:rPr lang="ar-SA" sz="3200" b="1" dirty="0"/>
              <a:t> كلها جليلة لأنها تقبض الحواس وتميل بالنفس إلى التضاؤل والضعة أمام رهبة الفناء وعظمة الطبيعة وضخامتها  .</a:t>
            </a:r>
            <a:endParaRPr lang="en-US" sz="3200" dirty="0"/>
          </a:p>
          <a:p>
            <a:pPr algn="just"/>
            <a:endParaRPr lang="ar-SA"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28596" y="214290"/>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لقد انتصر الجميل (الحياة) على الجليل (الموت) في معلقة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فالحب أبقى في نفس الشاعر من الأطلال التي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عفى</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عليها الزمن، أما الحب فهو باق لا تؤثر فيه مؤثرات الزمن. وما الذكرى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مهما طال عهدها- إلا صورة لبقاء هذا الجميل (الحب).</a:t>
            </a:r>
          </a:p>
          <a:p>
            <a:pPr indent="269875" algn="justLow" fontAlgn="base">
              <a:spcBef>
                <a:spcPct val="0"/>
              </a:spcBef>
              <a:spcAft>
                <a:spcPct val="0"/>
              </a:spcAft>
            </a:pPr>
            <a:r>
              <a:rPr lang="ar-SA" sz="3200" b="1" dirty="0"/>
              <a:t>إن امرأ </a:t>
            </a:r>
            <a:r>
              <a:rPr lang="ar-SA" sz="3200" b="1" dirty="0" err="1"/>
              <a:t>القيس</a:t>
            </a:r>
            <a:r>
              <a:rPr lang="ar-SA" sz="3200" b="1" dirty="0"/>
              <a:t> لا يكتفي بتحدي طبيعة الحياة، بل يتحدى طبيعة الكون، ويتحدى الموت عن طريق الفعل لإثبات وجوده. ولنحصي ما يدل على الحركة في الأبيات السابقة الذكر (قفا، نبك، ذكرى، لم يعف، نسجتها، ترى، تحملوا، </a:t>
            </a:r>
            <a:r>
              <a:rPr lang="ar-SA" sz="3200" b="1" dirty="0" err="1"/>
              <a:t>ناقف</a:t>
            </a:r>
            <a:r>
              <a:rPr lang="ar-SA" sz="3200" b="1" dirty="0"/>
              <a:t>، وقوفا، يقولون، لا تهلك، تجمل، دأب، فاض، بلّ). كل هذه الحركة أرادها الشاعر تحدياً للموت المتمثل في الطلل وإثباتاً لوجوده هو (الحياة) أمام الموت (الطلل). </a:t>
            </a:r>
            <a:r>
              <a:rPr lang="ar-SA" sz="3200" b="1" dirty="0" smtClean="0"/>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28596" y="214290"/>
            <a:ext cx="8429684"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lang="ar-SA" sz="3200" b="1" dirty="0" smtClean="0"/>
              <a:t>هذا </a:t>
            </a:r>
            <a:r>
              <a:rPr lang="ar-SA" sz="3200" b="1" dirty="0"/>
              <a:t>بالإضافة إلى سخريته الشديدة من الطلل (الموت) في قوله (وهل عند رسم دارس من معوّل) والجواب هو النفي بالطبع مع البكاء الشديد المبالغ فيه، والذي يدرك مبالغته هو أيضاً (حتى بلّ دمعي محملي) ليوقف قوة الفعل هذه أمام همود الموت المتمثل بالطلل فهو يريد أن ينتصر في مبالغة الحياة على سكون الموت.</a:t>
            </a:r>
            <a:endParaRPr lang="en-US" sz="3200" dirty="0"/>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142852"/>
            <a:ext cx="850112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امرأ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يحيل تجربته المادية تلك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الترحال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والغربة- إلى تجربة شعورية تتحدث عن مأساة التغيير في الكون- الحياة التي يعقبها الموت- فكل شيء إلى زوال، لذا فهو يتنكر للموت الذي طمس الآثار كما يطمس آثار البشر. لذا يحاول الشاعر إحياءها بقوة وعنف في نفسه ليقف بها أمام الموت. وبالذات تلك الذكرى المحببة إلى قلبه ذكرى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عنيزة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وصويحباتها في يوم دارة جلجل:</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ألا رب يوم لك منهن صالح        ولا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سيما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يوم بدارة جلجل</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ولكن أليس العيش في الماضي نوعاً من الموت في الحياة؟ لقد رأى بعض الدارسين غادر امرؤ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خدر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عنيزة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وترك الخمر والصيد وذهب وراء ثأر أبيه وأراد أيضاً أن يثأر لنفسه من واقع حياته فمات على جبل تركي بعد أن طوف الآفاق ورضي من الغنيمة بالإياب .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428604"/>
            <a:ext cx="8501122"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ولكن الباحث يرى أن امرأ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لم يذكر الماضي ليعيشه فيكون كالحي الميت، بل هو وقف من الذكرى المتمثلة بالأطلال موقفاً إيجابياً تماماً. فقد تحدى الموت عن طريق الذكرى التي تمثل الوجود والحياة.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28596" y="571480"/>
            <a:ext cx="8286808" cy="4131840"/>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FF0000"/>
                </a:solidFill>
                <a:effectLst/>
                <a:latin typeface="Arial" pitchFamily="34" charset="0"/>
                <a:ea typeface="Times New Roman" pitchFamily="18" charset="0"/>
              </a:rPr>
              <a:t> </a:t>
            </a:r>
            <a:r>
              <a:rPr kumimoji="0" lang="ar-SA" sz="3200" b="0" i="0" u="none" strike="noStrike" cap="none" normalizeH="0" baseline="0" dirty="0" smtClean="0">
                <a:ln>
                  <a:noFill/>
                </a:ln>
                <a:solidFill>
                  <a:schemeClr val="tx1"/>
                </a:solidFill>
                <a:effectLst/>
                <a:latin typeface="Arial" pitchFamily="34" charset="0"/>
                <a:ea typeface="Times New Roman" pitchFamily="18" charset="0"/>
              </a:rPr>
              <a:t>أن دعوة المشاركة لا تتم في حالة الحزن بل في حالة السعادة والفرحة , إنه استوقف من يبكي لذكرى الحبيب وذكراه لا تقتضي بكاء الخلي وإنما يصح طلب الإسعاد في مثل هذا على أن يبكي لبكائه ويرق لصديقه في شدة </a:t>
            </a:r>
            <a:r>
              <a:rPr kumimoji="0" lang="ar-SA" sz="3200" b="0" i="0" u="none" strike="noStrike" cap="none" normalizeH="0" baseline="0" dirty="0" err="1" smtClean="0">
                <a:ln>
                  <a:noFill/>
                </a:ln>
                <a:solidFill>
                  <a:schemeClr val="tx1"/>
                </a:solidFill>
                <a:effectLst/>
                <a:latin typeface="Arial" pitchFamily="34" charset="0"/>
                <a:ea typeface="Times New Roman" pitchFamily="18" charset="0"/>
              </a:rPr>
              <a:t>برحائه</a:t>
            </a:r>
            <a:r>
              <a:rPr kumimoji="0" lang="ar-SA" sz="3200" b="0" i="0" u="none" strike="noStrike" cap="none" normalizeH="0" baseline="0" dirty="0" smtClean="0">
                <a:ln>
                  <a:noFill/>
                </a:ln>
                <a:solidFill>
                  <a:schemeClr val="tx1"/>
                </a:solidFill>
                <a:effectLst/>
                <a:latin typeface="Arial" pitchFamily="34" charset="0"/>
                <a:ea typeface="Times New Roman" pitchFamily="18" charset="0"/>
              </a:rPr>
              <a:t>، فأما أن يبكي حبيب صديقه وعشيق رفيقه فأمر محال فإن كان المطلوب وقوفه وبكاؤه أيضاً عاشقاً صح الكلام وفسد المعنى من وجه آخر لأنه من السخف ألاّ يغار على حبيبه وأن يدعو غيره إلى </a:t>
            </a:r>
            <a:r>
              <a:rPr kumimoji="0" lang="ar-SA" sz="3200" b="0" i="0" u="none" strike="noStrike" cap="none" normalizeH="0" baseline="0" dirty="0" err="1" smtClean="0">
                <a:ln>
                  <a:noFill/>
                </a:ln>
                <a:solidFill>
                  <a:schemeClr val="tx1"/>
                </a:solidFill>
                <a:effectLst/>
                <a:latin typeface="Arial" pitchFamily="34" charset="0"/>
                <a:ea typeface="Times New Roman" pitchFamily="18" charset="0"/>
              </a:rPr>
              <a:t>التغازل</a:t>
            </a:r>
            <a:r>
              <a:rPr kumimoji="0" lang="ar-SA" sz="3200" b="0" i="0" u="none" strike="noStrike" cap="none" normalizeH="0" baseline="0" dirty="0" smtClean="0">
                <a:ln>
                  <a:noFill/>
                </a:ln>
                <a:solidFill>
                  <a:schemeClr val="tx1"/>
                </a:solidFill>
                <a:effectLst/>
                <a:latin typeface="Arial" pitchFamily="34" charset="0"/>
                <a:ea typeface="Times New Roman" pitchFamily="18" charset="0"/>
              </a:rPr>
              <a:t> عليه والتواجد معه فيه .</a:t>
            </a:r>
            <a:endParaRPr kumimoji="0" lang="ar-SA"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428604"/>
            <a:ext cx="8429684" cy="6001643"/>
          </a:xfrm>
          <a:prstGeom prst="rect">
            <a:avLst/>
          </a:prstGeom>
        </p:spPr>
        <p:txBody>
          <a:bodyPr wrap="square">
            <a:spAutoFit/>
          </a:bodyPr>
          <a:lstStyle/>
          <a:p>
            <a:pPr algn="just"/>
            <a:r>
              <a:rPr lang="ar-SA" sz="3200" b="1" dirty="0" smtClean="0"/>
              <a:t>    لقد </a:t>
            </a:r>
            <a:r>
              <a:rPr lang="ar-SA" sz="3200" b="1" dirty="0"/>
              <a:t>ذكر امرؤ </a:t>
            </a:r>
            <a:r>
              <a:rPr lang="ar-SA" sz="3200" b="1" dirty="0" err="1"/>
              <a:t>القيس</a:t>
            </a:r>
            <a:r>
              <a:rPr lang="ar-SA" sz="3200" b="1" dirty="0"/>
              <a:t> الجزء (الطلل) وكان يريد </a:t>
            </a:r>
            <a:r>
              <a:rPr lang="ar-SA" sz="3200" b="1" dirty="0" err="1"/>
              <a:t>به</a:t>
            </a:r>
            <a:r>
              <a:rPr lang="ar-SA" sz="3200" b="1" dirty="0"/>
              <a:t> الكل (الكون) وذكر الأماكن وحددها للدلالة على هذا المطلق الذي ذهب منه الجزء (الخيمة أو البيت) ولكن الأرض (الكل) الذي أقيمت عليها الخيمة أو البيت ما زالت باقية وستبقى ما بقيت الحياة على سطح الكرة </a:t>
            </a:r>
            <a:r>
              <a:rPr lang="ar-SA" sz="3200" b="1" dirty="0" smtClean="0"/>
              <a:t>الأرضية فالوقوف </a:t>
            </a:r>
            <a:r>
              <a:rPr lang="ar-SA" sz="3200" b="1" dirty="0"/>
              <a:t>على </a:t>
            </a:r>
            <a:r>
              <a:rPr lang="ar-SA" sz="3200" b="1" dirty="0" err="1"/>
              <a:t>الطلول</a:t>
            </a:r>
            <a:r>
              <a:rPr lang="ar-SA" sz="3200" b="1" dirty="0"/>
              <a:t> المهجورة بالتبرير الفلسفي نوع من حنين النسبي إلى المطلق</a:t>
            </a:r>
            <a:r>
              <a:rPr lang="en-US" sz="3200" b="1" dirty="0"/>
              <a:t>…</a:t>
            </a:r>
            <a:r>
              <a:rPr lang="ar-SA" sz="3200" b="1" dirty="0"/>
              <a:t> وما الأرض في وعي الشاعر الجاهلي سوى البديل في العملية النفسية المصعدة للآخر المطلق رمز الخلاص </a:t>
            </a:r>
            <a:r>
              <a:rPr lang="ar-SA" sz="3200" b="1" dirty="0" err="1"/>
              <a:t>والانعتاق</a:t>
            </a:r>
            <a:r>
              <a:rPr lang="ar-SA" sz="3200" b="1" dirty="0"/>
              <a:t> والتحليل بل هو إله آخر ربما كان </a:t>
            </a:r>
            <a:r>
              <a:rPr lang="ar-SA" sz="3200" b="1" dirty="0" smtClean="0"/>
              <a:t>أسطورياً </a:t>
            </a:r>
            <a:r>
              <a:rPr lang="ar-SA" sz="3200" b="1" dirty="0"/>
              <a:t>تختزنه الذاكرة من بقايا الأساطير الدينية الموروثة منذ </a:t>
            </a:r>
            <a:r>
              <a:rPr lang="ar-SA" sz="3200" b="1" dirty="0" smtClean="0"/>
              <a:t>القديم  </a:t>
            </a:r>
            <a:r>
              <a:rPr lang="ar-SA" sz="3200" b="1" dirty="0"/>
              <a:t>. من هذا الموقف بالذات بدأ امرؤ </a:t>
            </a:r>
            <a:r>
              <a:rPr lang="ar-SA" sz="3200" b="1" dirty="0" err="1"/>
              <a:t>القيس</a:t>
            </a:r>
            <a:r>
              <a:rPr lang="ar-SA" sz="3200" b="1" dirty="0"/>
              <a:t> يؤكد على صدق انتمائه لا للجزء (الطلل) بل للكل (الأرض). </a:t>
            </a:r>
            <a:r>
              <a:rPr lang="ar-SA" sz="3200" b="1" dirty="0" smtClean="0"/>
              <a:t> </a:t>
            </a:r>
            <a:endParaRPr lang="ar-SA" sz="3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428604"/>
            <a:ext cx="8001056" cy="6001643"/>
          </a:xfrm>
          <a:prstGeom prst="rect">
            <a:avLst/>
          </a:prstGeom>
        </p:spPr>
        <p:txBody>
          <a:bodyPr wrap="square">
            <a:spAutoFit/>
          </a:bodyPr>
          <a:lstStyle/>
          <a:p>
            <a:pPr algn="just"/>
            <a:r>
              <a:rPr lang="ar-SA" sz="3200" b="1" dirty="0"/>
              <a:t> وظهر حنينه للجزء لأنه منتم إلى الكل. وهكذا يتداخل الجزء في الكل والكل في الجزء في مطلع المعلقة. ونتيجة لإحساسه القوي بالغربة شعر بحنين طاغ إلى الأرض </a:t>
            </a:r>
            <a:r>
              <a:rPr lang="ar-SA" sz="3200" b="1" dirty="0" err="1"/>
              <a:t>والمرابع</a:t>
            </a:r>
            <a:r>
              <a:rPr lang="ar-SA" sz="3200" b="1" dirty="0"/>
              <a:t> حيث الاستقرار الدائم وبالتالي الحب والخصب والنماء والجمال. فعرج من ذكر الأطلال إلى تذكر أيامه الجميلة مع المرأة، سواء أكانت </a:t>
            </a:r>
            <a:r>
              <a:rPr lang="ar-SA" sz="3200" b="1" dirty="0" err="1"/>
              <a:t>عنيزة</a:t>
            </a:r>
            <a:r>
              <a:rPr lang="ar-SA" sz="3200" b="1" dirty="0"/>
              <a:t> أم فاطمة، أم </a:t>
            </a:r>
            <a:r>
              <a:rPr lang="ar-SA" sz="3200" b="1" dirty="0" err="1"/>
              <a:t>الحويرث</a:t>
            </a:r>
            <a:r>
              <a:rPr lang="ar-SA" sz="3200" b="1" dirty="0"/>
              <a:t> أم أم </a:t>
            </a:r>
            <a:r>
              <a:rPr lang="ar-SA" sz="3200" b="1" dirty="0" err="1"/>
              <a:t>الرباب</a:t>
            </a:r>
            <a:r>
              <a:rPr lang="ar-SA" sz="3200" b="1" dirty="0"/>
              <a:t>، فكلهن مستقر وأمان من المخاطر وكلهن أداة للخصب والنماء وبالتالي كلهن مأوى من الخوف الاجتماعي (الرحيل والغربة) والخوف الكوني (الموت) لأنه سيرى نفسه في ولده. ومن هنا يأتي انتصار الحياة على الموت بديمومة الإنسان عن طريق التوالد والتجديد ضد الموت القديم الذي لم يدم ولم يتجدد. </a:t>
            </a:r>
            <a:endParaRPr lang="ar-SA"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428604"/>
            <a:ext cx="8215338" cy="2062103"/>
          </a:xfrm>
          <a:prstGeom prst="rect">
            <a:avLst/>
          </a:prstGeom>
        </p:spPr>
        <p:txBody>
          <a:bodyPr wrap="square">
            <a:spAutoFit/>
          </a:bodyPr>
          <a:lstStyle/>
          <a:p>
            <a:pPr algn="just"/>
            <a:r>
              <a:rPr lang="ar-SA" sz="3200" b="1" dirty="0" smtClean="0"/>
              <a:t>     وهكذا تقف الحياة إزاء الموت في معلقة امرئ </a:t>
            </a:r>
            <a:r>
              <a:rPr lang="ar-SA" sz="3200" b="1" dirty="0" err="1" smtClean="0"/>
              <a:t>القيس</a:t>
            </a:r>
            <a:r>
              <a:rPr lang="ar-SA" sz="3200" b="1" dirty="0" smtClean="0"/>
              <a:t> لتنتصر الحياة على الموت كلما أوغلنا في بناء القصيدة. فهي عبارة عن صراع أبدي بين حب الحياة وغريزة الموت التي تصطرع في نفس امرئ </a:t>
            </a:r>
            <a:r>
              <a:rPr lang="ar-SA" sz="3200" b="1" dirty="0" err="1" smtClean="0"/>
              <a:t>القيس</a:t>
            </a:r>
            <a:r>
              <a:rPr lang="ar-SA" sz="3200" b="1" dirty="0" smtClean="0"/>
              <a:t>. </a:t>
            </a:r>
            <a:endParaRPr lang="ar-SA"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85720" y="285728"/>
            <a:ext cx="864399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الحياة الجاهلية بما فيها من قفر وجدب ووحشة تبعث في نفس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الحنين إلى الأرض والالتصاق بها، فالأرض عنده رمز للثبوت والديمومة والخصب والحياة ومن ثم التجدد والنماء والخصب والخلود. ومن هنا جاءت وقفته الطويلة على الأطلال فهي لحظة تأمل غرق فيها الشاعر لتحديد موقفه من البقاء والفناء حتى انتصرت الحياة في نفسه على الموت، وبدت المرأة (الحياة) في معلقته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مضمخة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بالطيب نابضة بالجمال، فإذا ما هبت رائحتها فكأنها ريح الصبا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ومعروف أهمية هذه الريح بالنسبة للجاهلي الذي يعاني من لفح الصحراء وقيظها الشديد، وهذه الريح لا تأتيه بالطراوة والبرودة فقط بل هي محملة بعبق القرنفل ورائحته. وهكذا تمتزج مظاهر الحضارة في هذا البيت مع السمات الجمالية للطبيعة في نفس الشاعر.</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642918"/>
            <a:ext cx="857256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فإذا كانت الدعوة للمشاركة في البكاء غير منطقية، والوقوف على الأطلال لمجرد بكاء ذكريات ماضيه مع الحبيب تبدو غير مناسبة لشخصية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الرجل اللاهي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كما عرف عنه- فلماذا وقف على الأطلال إذاً وبكى هذا البكاء المر؟</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يجيب 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قتيبة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سمعت بعض أهل الأدب يذكر أن مقصد القصيد إنما ابتدأ فيها بذكر الديار والدمن والآثار.. ثم وصل ذلك بالنسيب، فشكا شدة الوجد وألم الفراق وفرط الصبابة والشوق ليميل نحوه القلوب ويصرف إليه الوجوه</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فإذا استوثق من الإصغاء إليه والاستماع له عقب بإيجاب الحقوق فرحل في شعره وشكا النصب والسهر وسرى الليل وحر الهجير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وانضاء</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الراحلة والبعير..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85720" y="214290"/>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وإذا كان كلام 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قتيبة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يصح على صناع قصائد المديح فهو يجانب الحقيقة في معلقة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فالشاعر يقف من الأطلال موقفه من كائن حي يحس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إحساساً كاملاً ويقف منه مخاطباً ومستوضحاً ما حل بساكنيه. وقد عدّ ابن رشيق القيرواني الوقوف على الأطلال مفتاح القصيدة، لا إلى الأغراض الأخرى بل إلى نفس الشاعر الذي ينطلق من نفسه إلى الآخرين بعد ذلك في الأغراض الأخرى التي يتطرق إليها  . وابن رشيق في هذا يخالف 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قتيبة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فهو لا يجعل من شعر الغزل وسيلة لأغراض أخرى يتلمسها الشاعر عند السامع وإنما يجعل منه وسيلة الشاعر إلى نفسه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85720" y="285728"/>
            <a:ext cx="864399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ويقول جب في هذا الصدد:  إن هذا الموضوع الذي يطلق عليه اسم الغزل لهو في الحقيقة شيء يختلف تماماً. إنه ذكرى حب حزينة وعنصره العاطفي الجوهري هو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ادكار</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الفراق وصلته عادة بالغزل ضعيفة</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ومن ناحية الجدارة الشعرية فهي معلقة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القيس</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وقصيدته اعتداد بالنفس  . وهو عندما لا يرى غير آثار الحيوانات التي استطاب لها المقام فيه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كما استطاب لأحباب الشاعر في الماضي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قطع الموقف رأساً وانتقل إلى تصوير ذكريات المرارة التي أحسها عند رحيلهم، وتكاد مرارته الآن تبعث ذلك الطعم المرّ في فمه، ذلك الطعم الذي ذكره بطعم مشابه له كل المشابهة، ساعة ارتحال من كان يحب في الماضي:</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14282" y="642918"/>
            <a:ext cx="8715435" cy="954107"/>
          </a:xfrm>
          <a:prstGeom prst="rect">
            <a:avLst/>
          </a:prstGeom>
        </p:spPr>
        <p:txBody>
          <a:bodyPr wrap="square">
            <a:spAutoFit/>
          </a:bodyPr>
          <a:lstStyle/>
          <a:p>
            <a:r>
              <a:rPr lang="ar-SA" sz="2800" b="1" dirty="0" smtClean="0"/>
              <a:t>ترى </a:t>
            </a:r>
            <a:r>
              <a:rPr lang="ar-SA" sz="2800" b="1" dirty="0" err="1"/>
              <a:t>بَعَرَ</a:t>
            </a:r>
            <a:r>
              <a:rPr lang="ar-SA" sz="2800" b="1" dirty="0"/>
              <a:t> الآرام في </a:t>
            </a:r>
            <a:r>
              <a:rPr lang="ar-SA" sz="2800" b="1" dirty="0" err="1" smtClean="0"/>
              <a:t>عرصاتها</a:t>
            </a:r>
            <a:r>
              <a:rPr lang="ar-SA" sz="2800" b="1" dirty="0" smtClean="0"/>
              <a:t>            وقيعانها </a:t>
            </a:r>
            <a:r>
              <a:rPr lang="ar-SA" sz="2800" b="1" dirty="0"/>
              <a:t>كأنه حب </a:t>
            </a:r>
            <a:r>
              <a:rPr lang="ar-SA" sz="2800" b="1" dirty="0" smtClean="0"/>
              <a:t>فلفل                                   </a:t>
            </a:r>
          </a:p>
          <a:p>
            <a:pPr hangingPunct="0"/>
            <a:r>
              <a:rPr lang="ar-SA" sz="2800" b="1" dirty="0"/>
              <a:t> </a:t>
            </a:r>
            <a:r>
              <a:rPr lang="ar-SA" sz="2800" b="1" dirty="0" smtClean="0"/>
              <a:t>كأني في غداة البين يوم ترحلوا        لدى </a:t>
            </a:r>
            <a:r>
              <a:rPr lang="ar-SA" sz="2800" b="1" dirty="0" err="1" smtClean="0"/>
              <a:t>سمرات</a:t>
            </a:r>
            <a:r>
              <a:rPr lang="ar-SA" sz="2800" b="1" dirty="0" smtClean="0"/>
              <a:t> الحي </a:t>
            </a:r>
            <a:r>
              <a:rPr lang="ar-SA" sz="2800" b="1" dirty="0" err="1" smtClean="0"/>
              <a:t>ناقف</a:t>
            </a:r>
            <a:r>
              <a:rPr lang="ar-SA" sz="2800" b="1" dirty="0" smtClean="0"/>
              <a:t> حنظل                                                     </a:t>
            </a:r>
            <a:endParaRPr lang="ar-SA" sz="3200" dirty="0"/>
          </a:p>
        </p:txBody>
      </p:sp>
      <p:sp>
        <p:nvSpPr>
          <p:cNvPr id="6" name="مستطيل 5"/>
          <p:cNvSpPr/>
          <p:nvPr/>
        </p:nvSpPr>
        <p:spPr>
          <a:xfrm>
            <a:off x="500034" y="1714488"/>
            <a:ext cx="8286776" cy="4524315"/>
          </a:xfrm>
          <a:prstGeom prst="rect">
            <a:avLst/>
          </a:prstGeom>
        </p:spPr>
        <p:txBody>
          <a:bodyPr wrap="square">
            <a:spAutoFit/>
          </a:bodyPr>
          <a:lstStyle/>
          <a:p>
            <a:pPr algn="just"/>
            <a:r>
              <a:rPr lang="ar-SA" sz="3200" b="1" dirty="0"/>
              <a:t>فهل موقفه إذاً مجرد </a:t>
            </a:r>
            <a:r>
              <a:rPr lang="ar-SA" sz="3200" b="1" dirty="0" err="1"/>
              <a:t>ادكار</a:t>
            </a:r>
            <a:r>
              <a:rPr lang="ar-SA" sz="3200" b="1" dirty="0"/>
              <a:t> للماضي؟ لا أعتقد ذلك، فهو يشخص الطلل وكأنه يشخص الماضي من خلاله، فهو في تشخيصه للماضي إنما يعبر عن حقيقة مشاعره تجاه هذا الماضي، فهو يعبر فيه أولاً عن نفسه وقلقه تجاه ظاهرة (الزوال)، وظاهرة الزوال هذه تأخذ شكليها في نفس امرئ </a:t>
            </a:r>
            <a:r>
              <a:rPr lang="ar-SA" sz="3200" b="1" dirty="0" err="1"/>
              <a:t>القيس</a:t>
            </a:r>
            <a:r>
              <a:rPr lang="ar-SA" sz="3200" b="1" dirty="0"/>
              <a:t>. الشكل الاجتماعي المتمثل بالحياة القلقة في الصحراء والتي تعتمد على التنقل المستمر وراء الماء والكلأ. وظاهرة الزوال الكونية المتمثلة بالموت، فهو في وقفته تلك على الأطلال </a:t>
            </a:r>
            <a:r>
              <a:rPr lang="ar-SA" sz="3200" b="1" dirty="0" err="1"/>
              <a:t>يستجلي</a:t>
            </a:r>
            <a:r>
              <a:rPr lang="ar-SA" sz="3200" b="1" dirty="0"/>
              <a:t> موقفه من المجهول الذي يتربص بالبشرية.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85728"/>
            <a:ext cx="8358246"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ومن هنا جاء انفجار ينبوع الحزن في نفس الشاعر كأقوى ما يكون عليه الشعور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حتى كاد الشاعر أن يهلك أسى لولا تدخل صاحبيه ومحاولتهما التخفيف عنه.</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714348" y="1928802"/>
            <a:ext cx="7768390" cy="1077218"/>
          </a:xfrm>
          <a:prstGeom prst="rect">
            <a:avLst/>
          </a:prstGeom>
        </p:spPr>
        <p:txBody>
          <a:bodyPr wrap="square">
            <a:spAutoFit/>
          </a:bodyPr>
          <a:lstStyle/>
          <a:p>
            <a:r>
              <a:rPr lang="ar-SA" sz="3200" b="1" dirty="0"/>
              <a:t>وقوفا بها صحبي عليّ </a:t>
            </a:r>
            <a:r>
              <a:rPr lang="ar-SA" sz="3200" b="1" dirty="0" err="1" smtClean="0"/>
              <a:t>مطيهم</a:t>
            </a:r>
            <a:r>
              <a:rPr lang="ar-SA" sz="3200" b="1" dirty="0" smtClean="0"/>
              <a:t> </a:t>
            </a:r>
          </a:p>
          <a:p>
            <a:r>
              <a:rPr lang="ar-SA" sz="3200" b="1" dirty="0"/>
              <a:t> </a:t>
            </a:r>
            <a:r>
              <a:rPr lang="ar-SA" sz="3200" b="1" dirty="0" smtClean="0"/>
              <a:t>                              يقولون </a:t>
            </a:r>
            <a:r>
              <a:rPr lang="ar-SA" sz="3200" b="1" dirty="0"/>
              <a:t>لا تهلك أسى وتجمل</a:t>
            </a:r>
            <a:r>
              <a:rPr lang="ar-SA" sz="3200" b="1" dirty="0" smtClean="0"/>
              <a:t>  </a:t>
            </a:r>
            <a:endParaRPr lang="ar-SA" sz="3200" dirty="0"/>
          </a:p>
        </p:txBody>
      </p:sp>
      <p:sp>
        <p:nvSpPr>
          <p:cNvPr id="7" name="مستطيل 6"/>
          <p:cNvSpPr/>
          <p:nvPr/>
        </p:nvSpPr>
        <p:spPr>
          <a:xfrm>
            <a:off x="428596" y="3357562"/>
            <a:ext cx="8429684" cy="3046988"/>
          </a:xfrm>
          <a:prstGeom prst="rect">
            <a:avLst/>
          </a:prstGeom>
        </p:spPr>
        <p:txBody>
          <a:bodyPr wrap="square">
            <a:spAutoFit/>
          </a:bodyPr>
          <a:lstStyle/>
          <a:p>
            <a:pPr lvl="0" indent="269875" fontAlgn="base">
              <a:spcBef>
                <a:spcPct val="0"/>
              </a:spcBef>
              <a:spcAft>
                <a:spcPct val="0"/>
              </a:spcAf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إن النسيب وإن اختلفت أنواعه فهو اختبار القضاء والفناء والتناهي</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لقد ملأ في الوجود والمصير على الشاعر الجاهلي حياته غير أنه لم يكن تعبيراً صادراً عن تشاؤم وإنما كان حافزاً يحفزه على الإقبال على الحياة</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ويصور لنا الشاعر إحساسه بتلك العناصر الكونية الثلاثة، اختبار القضاء والفناء والتناهي وموقفه منها .</a:t>
            </a:r>
            <a:endParaRPr kumimoji="0" lang="ar-SA" sz="32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571472" y="214290"/>
            <a:ext cx="807249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لذا فهو يسيل عباراته حزناً على تذكر (الرحيل) وقفر الديار من أصحابها، لأن الرحيل في الحياة الدنيا يمثل لديه الرحيل إلى العالم الآخر (الموت)، وهكذا يمتزج فعل الرحيل بشكل واحد هو (الموت)، (الشعور بالموت لا يمكن أن يكون شعوراً داعياً كالشعور بالحياة، بل هو شعور غاية في الخفاء يظهر أحياناً في ظروف خاصة متخذاً من الأقنعة أو الرموز مرة أخرى ما يضمن إخفاءه وإن نمّ عليه. إن قليلاً من البحث يكشف لنا رموز الحياة والموت في كل جوانب حياتنا حيث تداخلت في نسيج تاريخنا وأساطيرنا في شعرنا وتصويرنا في أحلامنا وحديثنا بل إنه لمن المحتمل أن تسيطر هذه الرموز بطرق عدة بارعة على حياة كل فرد.  </a:t>
            </a:r>
            <a:r>
              <a:rPr kumimoji="0" lang="ar-SA" sz="1300" b="0"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285728"/>
            <a:ext cx="828680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لذا فإن الشاعر عندما يهدر همومه وأحزانه مع انسكاب دموعه، يعود إلى عقله ويدرك أن البكاء على الأطلال لا يجدي شيئاً، بل هو عمل مهدور لا نفع فيه: </a:t>
            </a: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269875" algn="justLow" defTabSz="914400" rtl="1" eaLnBrk="1" fontAlgn="base" latinLnBrk="0" hangingPunct="1">
              <a:lnSpc>
                <a:spcPct val="100000"/>
              </a:lnSpc>
              <a:spcBef>
                <a:spcPct val="0"/>
              </a:spcBef>
              <a:spcAft>
                <a:spcPct val="0"/>
              </a:spcAft>
              <a:buClrTx/>
              <a:buSzTx/>
              <a:buFontTx/>
              <a:buNone/>
              <a:tabLst/>
            </a:pPr>
            <a:r>
              <a:rPr lang="ar-SA" sz="3200" b="1" dirty="0" smtClean="0">
                <a:latin typeface="Arial" pitchFamily="34" charset="0"/>
                <a:ea typeface="Times New Roman" pitchFamily="18" charset="0"/>
                <a:cs typeface="Simplified Arabic" pitchFamily="2" charset="-78"/>
              </a:rPr>
              <a:t>وإن بكائي عبرة </a:t>
            </a:r>
            <a:r>
              <a:rPr lang="ar-SA" sz="3200" b="1" dirty="0" err="1" smtClean="0">
                <a:latin typeface="Arial" pitchFamily="34" charset="0"/>
                <a:ea typeface="Times New Roman" pitchFamily="18" charset="0"/>
                <a:cs typeface="Simplified Arabic" pitchFamily="2" charset="-78"/>
              </a:rPr>
              <a:t>مهراقة</a:t>
            </a:r>
            <a:r>
              <a:rPr lang="ar-SA" sz="3200" b="1" dirty="0" smtClean="0">
                <a:latin typeface="Arial" pitchFamily="34" charset="0"/>
                <a:ea typeface="Times New Roman" pitchFamily="18" charset="0"/>
                <a:cs typeface="Simplified Arabic" pitchFamily="2" charset="-78"/>
              </a:rPr>
              <a:t>     فهل عند رسم دارس من معول</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إن إسرافه في وصف الدموع المنهمرة هذا الانهمار المبالغ فيه يناسب طبيعة الإنسان البدائي لأنه إنسان مطبوع على سجيته وهذا ما يجعل شعر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صادقاً وهو في حالة الأسى هذه لأنه يطابق واقعه النفسي الشجي وهو واقف على الأطلال.</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TotalTime>
  <Words>2216</Words>
  <Application>Microsoft Office PowerPoint</Application>
  <PresentationFormat>عرض على الشاشة (3:4)‏</PresentationFormat>
  <Paragraphs>60</Paragraphs>
  <Slides>24</Slides>
  <Notes>0</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16</cp:revision>
  <dcterms:created xsi:type="dcterms:W3CDTF">2012-09-23T08:31:23Z</dcterms:created>
  <dcterms:modified xsi:type="dcterms:W3CDTF">2012-10-02T17:41:27Z</dcterms:modified>
</cp:coreProperties>
</file>