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48" r:id="rId1"/>
  </p:sldMasterIdLst>
  <p:sldIdLst>
    <p:sldId id="257" r:id="rId2"/>
    <p:sldId id="258" r:id="rId3"/>
    <p:sldId id="259" r:id="rId4"/>
    <p:sldId id="280" r:id="rId5"/>
    <p:sldId id="286" r:id="rId6"/>
    <p:sldId id="276" r:id="rId7"/>
    <p:sldId id="277" r:id="rId8"/>
    <p:sldId id="278" r:id="rId9"/>
    <p:sldId id="279" r:id="rId10"/>
    <p:sldId id="281" r:id="rId11"/>
    <p:sldId id="282" r:id="rId12"/>
    <p:sldId id="283" r:id="rId13"/>
    <p:sldId id="285" r:id="rId14"/>
    <p:sldId id="284" r:id="rId15"/>
    <p:sldId id="260" r:id="rId16"/>
    <p:sldId id="261" r:id="rId17"/>
    <p:sldId id="262" r:id="rId18"/>
    <p:sldId id="263" r:id="rId19"/>
    <p:sldId id="264" r:id="rId20"/>
    <p:sldId id="265" r:id="rId21"/>
    <p:sldId id="266" r:id="rId22"/>
    <p:sldId id="269" r:id="rId23"/>
    <p:sldId id="268" r:id="rId24"/>
    <p:sldId id="267" r:id="rId25"/>
    <p:sldId id="270" r:id="rId26"/>
    <p:sldId id="271" r:id="rId27"/>
    <p:sldId id="275" r:id="rId28"/>
    <p:sldId id="272"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053444-72A6-413F-ACB7-B04CA2EC7087}" type="datetimeFigureOut">
              <a:rPr lang="ar-SA" smtClean="0"/>
              <a:pPr/>
              <a:t>21/11/1433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9C24F3-B2A4-4537-8581-C63B3E774FF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4053444-72A6-413F-ACB7-B04CA2EC7087}" type="datetimeFigureOut">
              <a:rPr lang="ar-SA" smtClean="0"/>
              <a:pPr/>
              <a:t>21/11/1433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69C24F3-B2A4-4537-8581-C63B3E774FF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up.graaam.com/img/503f99a6d81347c3903d84af4818b70b.gif"/>
          <p:cNvPicPr/>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357158" y="214290"/>
            <a:ext cx="835824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التفسير الاجتماعي لظاهرة الصعلكة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كان للتقاليد القبلية التي احتكم إليها العرب في حياتها ، ولتوزيع الثروة توزيعهاً غير عادل بين قبائلهم ؛ أثر واضح في نشأة ثلاث طبقات من الصعاليك في الجاهلية ، أما الطبقة الأولى فطبقة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الشذاذ</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والخلعاء</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الذين تخلت قبائلهم عنهم ، وتبرأت منهم ، إما لما جرَّوه من الجرائر عليها ، وإما لفساد سلوكهم فيها ، ومن أشهرهم حاجز الأزدي ، وقيس 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الحدَّادية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 وأبو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الطمحان</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القيني .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وأما الطبقة الثانية فطبقة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الأغربة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السود الذين سرى السواد إليهم من أمهاتهم الحبشيات والذين لم تكن قبائلهم تسوي بينهم وبين أبنائها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الأصلاء</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ممن ورثوا عروبة الأصل ، ونقاء الدم في الآباء والأمهات ، ومن أشهرهم :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السُّليك</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السُّلكة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 وتأبط شراً ،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والشنفرى</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357166"/>
            <a:ext cx="8143900" cy="9284593"/>
          </a:xfrm>
          <a:prstGeom prst="rect">
            <a:avLst/>
          </a:prstGeom>
        </p:spPr>
        <p:txBody>
          <a:bodyPr wrap="square">
            <a:spAutoFit/>
          </a:bodyPr>
          <a:lstStyle/>
          <a:p>
            <a:pPr algn="just"/>
            <a:r>
              <a:rPr lang="ar-SA" sz="3200" b="1" dirty="0"/>
              <a:t>وأما الطبقة الثالثة فطبقة الفقراء الذين كانوا يحيون حياة شاقة قاسية لم يجدوا معها ما يعينهم على أعباء العيش ، بل على كسب أرزاقهم ، وإقامة رمقهم، ومن أخطرهم : عروة بن الورد </a:t>
            </a:r>
            <a:r>
              <a:rPr lang="ar-SA" sz="3200" b="1" dirty="0" err="1"/>
              <a:t>العبسي</a:t>
            </a:r>
            <a:r>
              <a:rPr lang="ar-SA" sz="3200" b="1" dirty="0"/>
              <a:t> ، وصعاليك قبيلتي هذيل التي كانت تقيم بالقرب من مكة ، وَفَهْمُ التي كانت </a:t>
            </a:r>
            <a:r>
              <a:rPr lang="ar-SA" sz="3200" b="1" dirty="0" smtClean="0"/>
              <a:t>تسكن بالقرب من الطائف.</a:t>
            </a:r>
          </a:p>
          <a:p>
            <a:pPr algn="just"/>
            <a:r>
              <a:rPr lang="ar-SA" sz="3200" b="1" dirty="0"/>
              <a:t> </a:t>
            </a:r>
            <a:r>
              <a:rPr lang="ar-SA" sz="3200" b="1" dirty="0" smtClean="0"/>
              <a:t>  وخلاصة القول  : تدور </a:t>
            </a:r>
            <a:r>
              <a:rPr lang="ar-SA" sz="3200" b="1" dirty="0"/>
              <a:t>كلمة "الصعلكة" في </a:t>
            </a:r>
            <a:r>
              <a:rPr lang="ar-SA" sz="3200" b="1" dirty="0" smtClean="0"/>
              <a:t>دائرتين</a:t>
            </a:r>
            <a:r>
              <a:rPr lang="ar-SA" sz="3200" b="1" baseline="30000" dirty="0" smtClean="0"/>
              <a:t> </a:t>
            </a:r>
            <a:r>
              <a:rPr lang="ar-SA" sz="3200" b="1" dirty="0" smtClean="0"/>
              <a:t> </a:t>
            </a:r>
            <a:r>
              <a:rPr lang="ar-SA" sz="3200" b="1" dirty="0"/>
              <a:t>:  دائرة لغوية، ودائرة اجتماعية. وتبدأ الدائرتان من نقطة واحدة وهي الفقر. فأما الدائرة اللغوية فتنتهي حيث بدأت، ويبدأ الصعلوك فيها فقيراً، ويظلّ في نطاقها فقيراً، يخدم الأغنياء، أو يستجديهم فضل مالهم، ثم يموت فقيراً. </a:t>
            </a:r>
            <a:endParaRPr lang="en-US" sz="3200" b="1" dirty="0"/>
          </a:p>
          <a:p>
            <a:r>
              <a:rPr lang="ar-SA" sz="3200" u="sng" baseline="30000" dirty="0" smtClean="0"/>
              <a:t> </a:t>
            </a:r>
            <a:endParaRPr lang="en-US" sz="3200" u="sng" baseline="30000" dirty="0"/>
          </a:p>
          <a:p>
            <a:pPr algn="just"/>
            <a:r>
              <a:rPr lang="ar-SA" sz="3200" b="1" dirty="0" smtClean="0"/>
              <a:t> </a:t>
            </a:r>
          </a:p>
          <a:p>
            <a:pPr algn="just"/>
            <a:endParaRPr lang="ar-SA" sz="3200" b="1" dirty="0"/>
          </a:p>
          <a:p>
            <a:pPr algn="just"/>
            <a:endParaRPr lang="ar-SA" sz="3200" b="1" dirty="0" smtClean="0"/>
          </a:p>
          <a:p>
            <a:pPr algn="just"/>
            <a:endParaRPr lang="ar-SA" sz="3200" b="1" dirty="0"/>
          </a:p>
          <a:p>
            <a:pPr algn="just"/>
            <a:endParaRPr lang="ar-SA" sz="3200" b="1" dirty="0" smtClean="0"/>
          </a:p>
          <a:p>
            <a:pPr algn="just"/>
            <a:endParaRPr lang="ar-SA" sz="3200" b="1" dirty="0"/>
          </a:p>
          <a:p>
            <a:pPr algn="just"/>
            <a:endParaRPr lang="ar-SA" sz="3200" b="1" dirty="0" smtClean="0"/>
          </a:p>
          <a:p>
            <a:pPr algn="just"/>
            <a:r>
              <a:rPr lang="ar-SA" sz="3200" b="1" dirty="0" smtClean="0"/>
              <a:t> </a:t>
            </a:r>
            <a:endParaRPr lang="ar-SA" sz="32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2" name="Picture 8" descr="http://upload.wikimedia.org/wikipedia/commons/thumb/9/95/ST-Moorish-warrior.jpg/150px-ST-Moorish-warrior.jpg"/>
          <p:cNvPicPr>
            <a:picLocks noChangeAspect="1" noChangeArrowheads="1"/>
          </p:cNvPicPr>
          <p:nvPr/>
        </p:nvPicPr>
        <p:blipFill>
          <a:blip r:embed="rId2"/>
          <a:srcRect/>
          <a:stretch>
            <a:fillRect/>
          </a:stretch>
        </p:blipFill>
        <p:spPr bwMode="auto">
          <a:xfrm>
            <a:off x="0" y="-357214"/>
            <a:ext cx="9144000" cy="7215214"/>
          </a:xfrm>
          <a:prstGeom prst="rect">
            <a:avLst/>
          </a:prstGeom>
          <a:noFill/>
        </p:spPr>
      </p:pic>
      <p:sp>
        <p:nvSpPr>
          <p:cNvPr id="2" name="مستطيل 1"/>
          <p:cNvSpPr/>
          <p:nvPr/>
        </p:nvSpPr>
        <p:spPr>
          <a:xfrm>
            <a:off x="4357686" y="0"/>
            <a:ext cx="4411784" cy="584775"/>
          </a:xfrm>
          <a:prstGeom prst="rect">
            <a:avLst/>
          </a:prstGeom>
        </p:spPr>
        <p:txBody>
          <a:bodyPr wrap="none">
            <a:spAutoFit/>
          </a:bodyPr>
          <a:lstStyle/>
          <a:p>
            <a:r>
              <a:rPr lang="ar-SA" sz="3200" b="1" dirty="0" smtClean="0">
                <a:solidFill>
                  <a:srgbClr val="FF0000"/>
                </a:solidFill>
              </a:rPr>
              <a:t>من شعر الشنفرى : لامية العرب</a:t>
            </a:r>
            <a:endParaRPr lang="ar-SA" sz="3200" dirty="0">
              <a:solidFill>
                <a:srgbClr val="FF0000"/>
              </a:solidFill>
            </a:endParaRPr>
          </a:p>
        </p:txBody>
      </p:sp>
      <p:sp>
        <p:nvSpPr>
          <p:cNvPr id="16386" name="AutoShape 2" descr="data:image/jpeg;base64,/9j/4AAQSkZJRgABAQAAAQABAAD/2wCEAAkGBhQSERQUExQVFRUVGBwZGBgYGR4bGBgYFxcXFxgXGCAaHSYeFxkjGRcaIC8gJCcpLCwsGCAxNTAqNSYrLCkBCQoKDgwOGg8PGiwkHyQsLCwsKSwsLCwsLCwsLCwsLCwsLCwsLCwsLCwsLCwsLCwsLCwsLCwsLCwsLCwsLCwsKf/AABEIARUAtgMBIgACEQEDEQH/xAAbAAABBQEBAAAAAAAAAAAAAAAFAAECAwQGB//EAEIQAQACAQMCBAQEAwQIBAcAAAECESEAAxIEMQUiQVETMmFxBkKBkSNSoRRisfAVM3KCkqLB0UNTo+EWJJOys8Lx/8QAGQEAAwEBAQAAAAAAAAAAAAAAAQIDAAQF/8QAIREAAgIDAAMAAwEAAAAAAAAAAAECERIhMQNBURMyYSL/2gAMAwEAAhEDEQA/AA/T+Bx3dqM9uW5eSZ8PnTHjmPBtikj0x6us+54DPzInljyzGY1T35Ro/V/xLPfhPerawLxnO69YcdqUyWFryny5b9KvTbhLe5sY1E81DCs8eUQ4mMxST6MfMXnzs2m0eu5NM5HaiqRO6gfdaNWeIdN8PclAlyB8suxKLTF+liNaP/BSSEUv5ZR4ko2/KvHkPr3zWPbTbuwRoYxllYEskYUciPIbjGVv5sVRmVPnsfMB9H0DuPchE+acsRjd1futdjPf21Xv9OwWMsVXZEpBETCI9zXTQ2LStuPCT2lGJbGKPHjAHLVqAyxactNPjx823GVAHkjHjVxIvkJuAq0Szv8AMbPYMwDsdAu1ubg4gxK9XlZf2KP31QF4100Iwo4HCBQxQRG+fK8r8v5scJUlWQ6fp4RSUYBKKp8/Yu1XcA7d0Oz28vI5mzAXW+GT2q5xY8gTD6g1n8xdJ6Om6TopbjIj3Iym2+kS39ddBHZhw4MI8VjKXmVwMRxOPu+euMl7x08NqG2vw4Me9su6FyPtC4jVWkZW0NDPQM2cvHV0+il8M3OLwZMR/vAL/RNGpdBsgrH0wXOrfyxDzX9Lln9aJz3ru8qO2nKdJwDgR5V6NQtBVLfKZ+T4O/J8OL46u6zoZbU2EwsB7380SR/R0fh4fsYlGIvFQ5SYcuwI0/NRmUfs0mrt3p9rcle4SlK+5Y8au5/zF8qoi4C2zR/JsXPYA6Twue7GbCDIgclB9wooy5uvYX01l4a6oYkIkYeWFzhU0+ZM/Ph8j52j8otiU9Ztbc5Mpw885LL5zK36Sl3s7CZPMCScphzAPVdFwhtyUfiRUPalKfuU/ZNQ6XpJbkuMDPd9gO8lcAe7jR7eht8Xmc45YkQKIoR403TtxFOXaL651J2NsjRCMSXlkU3K5GIvmqkPdUwhSjPQMgF13Qy2ni59pZqRaEo+8X31Lw/ondnxGsLn6GD9Won1kaNShHtPbjxizADyjfJunyd74ttdlANLY6cqoRYZuQCSsqW3llNARnxsvjdNx1nPRs9HLyL0Rn+HpxxJ2o+97kVj9Glz9v5X20U+AK3tDXzSYBck7BnPeyMY9n9SG14jMQ3WT5QHJZ6EZc6qIW3y7dy8Bz+Ac36OZn4NHb2yc9yPmajGHmUC2V4AzHst39NLWr8QdQz4MrZXJX9IRr6fLftSe+n0Yq1bKJya6UeFdZOG5AGXFnHlGK+YJGKHzOcffR2OynKMRAAxfGVFXBjd5ZGO1tXcSIzofE4BCBsxhPt8WPmnbiMqkOR/lp9s6KQlAuMpHGMQsORD8q+a/LfIuXIzhjZyE+kp3Y8NpJCRBHEeB2InGgskERLQXhHF6xfCJMCCSIPllEzgvlIDuN1Z34n81ayXOQ/NBmMpNhOKvI8tFyjyxGyh5SWqDdT41vc5E2M0klThCQI+nKLR9DQimwIN9PtXHjOrhQxHEIZ4kiTkojmQWzji4mq5kmWMJiQpcHCcn0ktiVhtzoND8Q7w2SifT4cOP7cav66mePTu5Q2pPu7ULP8AhDRwYVFhrp1Ixjh4j+b5hpZ98BwX2ef+1UNlliMiyrV9Sgx2Lo9XAx9caFR/EG7Y+THY4Ro+1Aj9b1P/AE4tXt7dWP5/Ts/PYmaTJetgw4ML76kOQK1yWWAZCseyklK4lU0eXItsyY3ZK2vVEDixKE7kWPpUr9L0J3fH+VXtQabLdxR9xdyxx3M4+moz/EE/SMDN5GX/AOSUv376GDBgwqm4tovKTV21gZI45SsSnDyLwupx3ZWfPmbCqLoinw/mriPm+arlQ2aES8fseW1F5FPn3Ab72c8/vqT+IbjXwdv5ePfc+X+X57r9dbB/DYsI7UtyLdS4xl5qstIgPKRhrDeBk+kcPvcu9LxEaVZRwuG0FqNPrT2NDY/iOqrZiIAXObxrBXmEr76jD8QSauG3hsrlClbx8OUQz9NbB/A4MLbcrgSnY8eVgJICMbv8zUk4vrTmpao3+WQKAclpxbjn0KMYXEyVvFdYtrxwiUbMYl35Z7kc++Zufr3z31GPjtRr4O1Rdf6zF9//ABO/11sGbFhTfJJ6xWQnbysZRt7ea22+3mptlqqFt3dZAjlQ7yM1KOZRoFof5msB4/O2o7QPc49/vK/iLj+bUI+Mo3Hb2h92LJ9fWcpJ+mtgzYsKdUIMTtfq9oxl5ZQtrjHji+40Pm1T0n8Mryh8TkKtLFi8I/zXVCW1XvKsMvGprco7b94GPtIqX/NrR4f4mz3oRYbRGUgkEC6e6SbmIKiOKNZxaQcGbd6FZap5VS3EGzj+WKTAqT2jLDydQnuDO5qyAmvtGMoyVTvgcd/IduAM9nqntN8yNs2xu8+VissmS+KVUcrHqN+y4pim7woqub8vEkUekU5OY6RCUc5v9bLcRm217H69jLfrp9WdRu7VHw4yG/V8tfQtb/XS1dcOjRo8D6RluxnghtzgylKREPNdFuZIKBlrXQ9Ls8YxJQB4l2JHlCMYnKTkT3rDzqiLYXwfxdJbW3PlKMdyPw3lxdtk1JMNjyuvcPqJnp48mMplSDnxr8wRIyi20lYSKUhK2Opzuznndl+309bnnnLcJJXGmJG6uNVzrbVZZ7V7MuN68fi7llPOVns8nGuv3/Eos5sZdq+IUj5UOTypkgM45U4mMuuW8XH+0b1gPxJ3Xb53to+PpodMVanWmvS5asXJEdPqI6mOsMiFaZ1LVnT7DLkleQ5N9sIB9bUK+usLZDpumluSIxLk3WQ7CuX6GoGuh6beJb2z1NAz32O5EKiWRqj2Yslv1vUf/hKbtk4eZ5pw7eQlKN8lq/K2egmp/kS6JnXQA6blozv9JtHVvklLY+JSQt9C4iXfFff00O6/pfhbs9vvwkxv3prTqSY2VlPPUR1Jjpg0Q+xrzpMtJdRX9tYWyet3gRfU7Z7qfYYyF+wZ/TQ7RL8PY3x7BHcb9v4U8/Wu+ln+rC3aDUYM/QYVylCQWd2xlQVJYvIAR75dQ3ukCWC1kQ9bo4lVIuWJkT6TM+kdEeoiKSTkmItKNcnEqujHNCSi8u2q5vDyrZkq2QRrlbyAcEvpniHzmuYicpLalF4yET0e/wDmtLWnq+pJEYnywKJSDk5WlPQvBeP10tdK4dFmzpvAN3hHdkMNtRJqdjKh3kn0NGMPKfmiMeUhTFijELBBI8qUxUTuc90W9KO5FjXKwL7W4yepnXT7Ykn4ZGESKR497uYMq/u15rJ12u25zsjNUVdXGVcJPPlUIy5Rk+Z+H81CxJyBEHFjIMc74zuE+o3pHZ3JJfeuTWuhnvCbvmJbgM5oX2i1mSuPSrr+7byAeNAdRvV/5k//ALnW8fQQMbHUdOOmrViwo6ddPWoOsBsc1r8O8Tdlk8YTJFSjMsSx/wATUNnoZS25zwRh3X1XtGPvJ717C6h1PQT20NyEoqWWVZ7nvrOnoXT0EXx2M0+JtEYRbgbL8NhL+YwknB83tivWf+mtkHbNvc+E2vn/AIkp/lVqiJnAZct1WhnR9JLdmQjVt5WgAVV9ABX7a0+LeD/B+H/EJ8xlgoC6EtyOaaO2kcY3QtLhZPxyW2zOnlPb25N8bLGgc9zt79q0N+Iqqqvf3fvq3o+hnuyIbcWUvb2+q9g+utnWdLt7Xw4jzR/iTjfC7PJH0eIZfd+mjpaGVJmAlqCaPeMfh1j1Pw9oOO4LC3GBWFubsxfuaByiijYnp637a0ZKXBlJMiw01any0jTBaGMa3eBzvcY1bLb3In3duVf9v11gnHW3wX/WL7be4/8ApTP+ullxiPgWVlcoeSLlkxBkeVMyl3qQsYuDNl1p96KG4MqZYCngcoygSv0Gwuee2ZGVsRUiRuqlDtUZFHlkI1GSXjD3BAju7rU1hbFsW+NkZTpjdHy3Ta+9OoCI5/e6acPmjOPtZX7emlqe/wBduSCMpylEbBkoP2Wh0+q7OjfsL+C9FGQyI/FnGUQ2zncYsi9145S6ALpbSsJHalxcImaPKc+Qsu+RKZ163X5dcxHcREUf8411sNwjNAUkymPocpynGrPK8ZRSL6rkzazRHydLN3ZxmTETurSrVtmFQHkfS7vXLeOwrqN36y5fZkEk/RU/TR/fVjL+Xg8YyhKO5Dlxji+8e7fu98tgfHo//Mbj/M8v+OJP/rrePosOmA0tINOurlLEOj/hPgEfI7oznuHLb2YvFY/+ZuS/Jt/bL6aG+B9LHc34Rn8lsp/WMBlI/UK/XXQeDfE6o6rchIju7jEtuobbdhxFjiIH+z6al5JUTmyv8RGz8PG7F3NqUQ24VHbjbkhGs9sytbC+9aq8J/EJPeZ9R5nhxiELFW0oK5S7ez2xoB1XSu3KUJd4tNfTGPprqfB/hdPtRkQ5bztT3uT+UiSoPugYz3zVGkkko/QNJIFdZ4TKXWT29gr1C6IjEUb9La/UNCut3Zs5O5JlO0krbZhz69tSPENw3HcJyJqrIUbe+TWeWrRTXR0mF+m8RlKG3020cOaG5L825KUqLf5QTH3vV/jXjnKEtiEQ24TqFLfGNnbta5v/AL6H+C9Lubm9H4XziSF7RpvlKxx++jngP4fx8XdqPGXaaAwIyJKPbzMctdnUpYxdszxW2X7PWXLlJ/1XUbafSO9Gp9/rnWD8R9ObkTqA4yJO3vR9tyP5v1D/AA+uqfFeqhDaNuEyc1jLcmfLcI8YRj7h7/r64174sut/lltw3H6TeEz+spaRKnYEq2c2Gm5Vp71WuuksxTdE/wAP7XLcl7/DkffnW1/T4l/poXLRLwOFy3O/+rkf8bHb/wD30s/1EkdAbUalNpXslea0cNfNJDDfcp8y6xbke7LsEr/LYk4sbyMqc4al/tLrQdTUrWBFrjEksnlVP8sYGY+hmsVjHvb5EkwWPw+QUVTxYmcPIdz/AJpNvpzpMigP4h0xBERjMJApyiOanXZ/QspO+lqjd3uSyVVcrlf30tXR0INeGdb08Q+JsylO/nZcome/Ci6PRW60YF4hOZJYty5My3zKxYhTzGny5OSY1zHSdFLcUiGC20AMGWSBlDv3Q11MIjuSklXOZFLtJT3JXYYKvBXlC1JBpJkJop3UlCUdnieWrjII2gFkFjB4rG75T5VVW6C/iB/+Y3E7KJ9BjFD9BD9NdFKMohlYV5NuJGpOEFjhk7gRIxjWRrunNeOY3n24wp9z4UAf1M63j6GD2D3Su9OaZNXKBH8P9ZHa6iEp/K3GV9gkMV/rrpek/BZHcJm6u3dxImWmyPIae3eNr6Brig0l/bU5Qbdp0JKLfDr9z8MTnuz3upY7MJSZsWRypey9oeh6vsaz7PjOzLq1ljYdv4MbGiOMoZIuT3BPXXMGnrQ/HfWbD6dZKPRdLIlCfxmXlrkS4wkVJ8pV1ZTnPp31D/4c6R8x1Jw9uUP8XJ+peuVrUF1vxv02DF/TpPEfGdrah8LpMF+bc/NKuwLmvrj2Dva6rZ67qgfh7jBBOJUH1HvS/fXN6nDHbR/Glzo6idDs/gre77rHaj7ybf6Y/qan431+3t7bsbUviSnXxNzGSIBErHodu3uq652cl751GtDBt3JjYu9sd1FNPKOmvVBmxSNbvBRXcrv8Nrt83OHDvj5+OsPHRHwRp3LuiA/at3af30s+E3wKx3stqNi8pSozHubaI1fJld44+XWfqC43+T818a48S0SpLfGqxfGu5d50iyqRFp8qDcc4j2MVSPt3Gw1k39iyRAZMySU3b5UwZHy37YcFJqCJgnqzaK+GzffkGPsnc+4afWXdgijYj29T76fVjoXAv0PivGEtqceW3LzUVGRIqklxX0qmzL6510EtlnKRIPmY+YalGM52eRPUOxdj6MTQDpPAN7c2zcAILXJQPb7+nto5tRJMZ8pZi5Q4zD86Xa2Sn2wzvKUznXojNoul1Xm4kh3COYqHIfN6R/M1GykvvZTzfjkx3vpw26+o7cW/66NSmkLlJnCJ81xnIx8SUYyqLyrLFMi1KzjoF42Vug947e2P3NuK/tdfpreNbFgtmOtPqOdOauXQuWmXTyNaOn8NnPikfLKXEl+W7jHL6FyC/rrWAz3rT03QzmWVXIMtUy9ftpo9JNlwISZWlBm49z9PXV0N6ezKUYSEePLAwX62VQqX2e+g38C3S0Uf6P3MHCWWjHdq6PfGfrqP9jnXKqOPMtC48uNxt82cUW4dF/Edzq4SjCcqXEeEomGsDGqj274s+mobPU9RsxhDb3J8pkjgPIjGo0nci0rY+UrtpcmyeTB254dOPLF8VJcUa4tK1mJ9Wr1mvRrqJ9XKMISkzJws7KReLLlJyYQVe2LrGhh0e5bxjKQKWRax+min9GUvpQuorohLw2XGNMWcnIIkROUFTy5CT3wBdXrP1fRygC1T2T34xlT7NSNFNByTKNQTUzT6IaImi3ge5x+I0/LHtZn4kIhYX+b+mhjrf4VI47oqYgr3qJMitetch/TSz4LJaCTUrji7yFRo+XFL8O32MWWNuqd+ZxkS9YrJDlWAeN13Ue+bk3kWfCV4CBYuA5LLjTJkPdqovlurXtn60lxkW2rQ2APF45AHD7Pey3UkiSQN8Q6n4krI0GB/NICiU31nXd0tQ3diUK5RY32UQfsvf9NPqlIuq9EdrelBuKxfcacfbXXbHlkeWBTcmJEkzqNtdsT5otVginbQTwjoYTJyT4sox8uz5iUu1y8uWMRuh5Y9r0c41NYCvPlQF3JYkD4hhRIi01BK5MoiTIyK5S5TCXGW6mIEFuBmnk8qa9avvxl30D8djW79fh7V/wD0oa6fc2WUQFqcaXKLfETmXKRaGONp5ih1zvj8P41380YP7wj+xjt9TQg9mh0E6V6lWo6uUCHhXXw22XLnFQqe3x5xruHL39xHH31v6TxvY25Slx6iTKuU3ciSlER4pWDB6qmLNc/enDQcExGkzoZfiHauiG5wqR3gPnYyZVxS+RWbqJH2zTLx3blzlLbmznxZec4LBWNiK+lt5pDjeg2z08pyIxFlJoDur2NE+o8AnDaZO3uxnDk7jKIbdEiMeEvzrf8A20jjFGpEeu8YNyhJJz5z5TuU2q9IkYFex+uDSfGoNEtiLEwBOZigSWfOVGPt8v31pn+GXghylurRio2SSRFukqnk8dVeGfh74htylyYz3CNQ7l87JWeRsjmkCV/TWuFA/wAlk/xJDkVtLEt+YikrGLGo1EjWClyt3SVvj8F5O1LnUg/ivGpXfI42vmbSUbv3tZdP+G5b3yE47jKX8OUJEYQPludZVQAPddDvFOh+DucMvli5w3KApheyp+mslC6Rkos2/wCnvIHCDL8zKJxaxCgrEY4par0xrP1niXxIkaClkvdlJA9AIgFEQK0O5aXLTqKQ6SRbpnUOWrDRH6Mv+XRPwk8u6pZxjjNV8SKmM08ax76Fy0S8D25SN2mljEO/fkSvGfyP76WXBZPQU2dylxF81Sc3FG1pxanY4r7KXrL1m7UF40l0quPLFQcEjn7WN3bnW2CHmoMnYjkBcBTuuVuP0zRod1O0EZMvSNIPG8xfLyvFlF/3ijiGpLpJdBG71MpfNJa7Xmvt7afUut6X4cmNj2fS8naRfll7j20tV0XQ5NMl39GnXVQ3Y8snMl57SPGqjIbkVE8w5QtSy0kE6De6cP4u1OTfcn5f1icVx/f0e2N98rKcUJclEqu8ZBRxhxYUVga5xutTmSmSeq+JkYS268xaTgsWB83flYZEzjtegHjb/FG++3tv/pxj/wBNHep6glXw3zRicXmPGSBd3Lgcu9yqV0RXza5/xqR8XHbht8ft8KFfrrQWzQ6YF1F1JNM6sUZHTjpaZdEU0eG9X8Pe29xtISjJDugln7a1bX4h3YHGMnEuUZts444gK1Velauh+EOplGMowJRkEhJx7JZ3bHWzxHwff3DbJbWxsR248b5QiLRcpPJVav8AfU24tk20YOk8e6llRKW9KWIxny3El+WUBfnPRp1jn4tvmHd3TiMA5yOMfWHfBYY+mul8I2IbENxnu8dp+WcAhu7xVS4uZ/DEaCiV5T0D+G7DDqNw4UwhvYlSxTbnXL0sa/XSpregpr4YpeL70o0726nszkn+Oo9d4jPdYc+PkhGBxiHliUX/ADP1ddD4n+HNyUY/A2rjCW4NUSo3GI25kVHDn11HqvCep3YkI9PHZ2otkbiF1XKc5PKUq/8AYNFTj02SOXlDTBro/wAWy2WY7Uic7eaLIoIxgGOPYe1/d9OedPF2rGTtCY6aMtPWlx0R0S76I+DlG6vtE/5uX+EE/XQyMtFPBRTd4ltR4lDc/iwIiOGxb+mklw0uBrb3UeMwBlUQlc5ttyoz6Rqu3Ev1Uf1O7xjKW3KuJxK9GMtqJUrz5VjR/ey26J9F0cZ8scvMHmj3yFTak8q7kg4oAEcufrdq4BIODduDB2lZbyJIAczzINY1FPZD2cpLcVVVVt/XS1r6za2iX8KU5HryiFP0pyfoaWrosP0/ST3HjAZNLR7Hd9v8mukE53WSVDHkvmUK4Fx7JjNRM5BBdH15GE9udu3PLxDkJSNvcxmK169w0WZ3NO2UcsDja44nlWo9qMMexE0k7En00y25FBfCrIRjHLx7rH+/QUNvE750B8X/ANZXtDbP/Thn7aMy6jPlDkF8cCvzFRh70nIORZ5jLoP45L+M/SMD6fJHJ9H/AA0IdBC7MGmdSZGoktWKsZjpyOpafWNQ2204/wA/fWv423ub3PdjxgtyjtRI+nywLqIuL9LvOsmNNJ1qNKJq6vxRnvG5QcWPGJ8sYwrjE+hX+Ot3U/iP5vg7UdlnIlOVs5SSXKrl2jyLqs6CydNehgidI29Z4vu7m58SU3kgWeXB2DjVGs+91m5OuU5T+8l/x1XelejSRSNInX+b1GWpEtRlrDUNpnT6evprAsrXRbwLBuj2qL2/vkfVP5/6aF39NGPw/wBRxN1C0gSK+kyNW4/Pf6aWfBJcCpt8lZx26i+WRGniKcZEjjRj5rjkq7vQ/r6YTI8pcrl7l8tuqyva2vaTnuBHcHtaNjGr7VXKPmo7IM+XbvkdC96eG3i8e/8ALXlxw9nHt5pFUUyRJAStNrV1e8Smofd9ZP8AM0tL3xjS1VFqJ7XQTlHlGLxWuTiN+1tGjG3tcuLyW7sRjF7HIe9KOTFPmTtoNsdbKB5Zyiewtft20dIogRrDaCxsUYh6nPkfQ43i7WVizM5s8MrFAvkR7CXI8uLC1L92nvrB4z/rc9yO2P3NuF/9dFx5YmloXAlaxxHPACGG+1ywXWER40fxBe7t7S/d2of4/wDXQj0WPTA6S6cNOx1UsiOpjpjSkaxh2tR02iPhXhxvxnAU3qHbPSdXyj78qRH6P3M3WwNmEh/l1ZLpHhyqgQffzHKLXsnZ0S6Ke90ko87jtsrvjzjZYschzwmJRl6Ptrsek6vZ39mRDbLnEhWSMqzUkiPlZflvKF3SSn5HH0Rc6PNeOpcNGvGvBfhvPaWe16ucds/WOavOcW4UPL76opKStFE0Npv8++mv20zLRGsklai6Rp9YNDJon4Ju07mePkGx7Bu7av0qNuPbQ51u8J2yt27+QP0luQJf8tn66WXASqgpsbTKTXG1GeZXJUs7Jbb3urzE1n6rbuKEorKyMay5g4ckvkTv3Ao+XU5bkvpMwN+biqSbO44yxG6urb1V1u4sZXdjeWyVAEs/NVtLfy+mTUkRXQNOEhpE++HS1ZvdXOYRlK4x7R/KX3oDGlqqLGroOjjKMpy83H8kWptocvlQgLnu3RWb0XlHjJTNyXByu2SxLq3Pau1v5k1zW1vSi3GTFPUacn010UdyPOR3tlMsMHKSI+3GQ+nztXdaWRKV2bHa7ccMz5hLtGFReJzkDgstr0WwPjsT4zVUw20+h8KGPtorDd+JfmiwcKSWUbCNNufMssl3miihHjH+ulfqQa9r24NfQLr9NLDpodMJqVmoy0g+mrFVomajWpH6aZdELI3o9+FfDJS3Y7lsSCZq1G+WEbOJIvOdAgznXpvhPhxt7TwlRKOM2hTIu80slrvU3t6R808UQm6QGjuMpKMowWt2DmUHANS5E2XlOErHkeosdO8x2/LfAM7rGuMI0yjtR43cS7ac+aTV3p9mJs7fb+NJZkppkrO7OUZcTi2RBAZhdsky9L0Tux5xf4cbRnLj8SfJXclhHj3uglIioEaIaJmjwcluzk+W9vM4UJBnFPhEXti+UqwvExGQ89+KegNp2iNBwUiVcRmyz6/mq32A7Oui8Che7JkXKVR3JBXJhmM0PlnTUvrSWTFFfjaUhAahJboxLhiFvqEex2vk+uGg/wDdDR/Y5XSY6etNeusuLUF1KWlWgMI0W8D2+TuZTyBi3PxNtGjKnHQm9EfBMu73rgdu+d3bMfX2+taWfBG9BNCNzwPqiNx+bCN7le8V7Fsc6q3i4yZNBF5A1lPQk9y4nuWlYjHV8OoSWaLl5QbZt4Qu6rARt/x1j3+ookwa4RkBV12Mqtv8SqyeZzmiKJIGdf0ztvcSQSj2vilnIyxa9H9LM6Wsu9vslVVW19V93S1Q6U/oR8P3NkK3IyZXhu4faUSlPs/povtLjmkmsXxY3nIQLrtWLpOLrn+m6Oe5LjCLJ+mj0YRZ24zKMbfS5VWKDj/SN2YvSOeaJ70nLHlzIYxR2LDn5nFkr8t1Wa0L8dr+0bnteP8AZo4/8taJ7mx8OMsEYkWgjlkVTJezyuP7/SxHjN/2jcPaXH/h8v8A00IdD43szajen05qpaxq0y6Tpl0QMa9dz+FfE5b0aodzbAkek4REjMexuAcf7wF9rOHDV3TdXLblcHi++PX7mp+SGSonKNo7Lqukrc3XcnHa2Odku27LAcIVmjMe2Bfd1De6jc3nadrYlPpmFfDsjFpY1JPlY0IL6D66F7P4oJsf7VtQ3eIhPj5o37xEjuB3pr76o678Q78ZSht73kGiUIkBPTjRccehqKhLgmDD27sT6Lb3ZM4JcTbjyY7jA3BB/wBkWvmou7O3LeM+MT6ncZ7kmreMfyxPYqjt61bq/r/EIb+xGU2t/ba7UbkG+1Y5EnPaxvLeg5LVYQrb6NFe2SdMy/TS5uomqFLJaZdSrVaaw/olJ1v8Fkjuse/wyu3zfF2+BnGZUfrobLRTwOdfFvtwJf8ABu7cv8B0s+E5BM2I3kFUPOcbyGEjLk0PIa49gNU9R8tPyvzKVRR2cyEeNYl6F/l1sjsLJEiEWiUeQ+R48Jj5EK7txK+t6w9T04xkRGXK5FeYUYdsrdDjPd+pGCJroH6uG3Z8OU335AF/3abT7hpaplDPqOm1ajoWgr0PWR4u3MeLKLcQ5WOBX5o/RcNPuJF3WUr+X0asQLPKV2e2O8a9nQnY8O3EjLixgvzpUMd2+zVentotI5LKMvLxWpHGrZS/N9zHy47uLEqs55F39r7pVxO2PLQdvYBvA9u+LQfi7/H3DtUuP/D5b/peibCmRjkjG+3K8FUpLzYy/t2RXisr391PXck/8zrR6aC2Zh046Y0+qHQkJdI0tLWDQ2njpnS5Voi1sUnUeWpOlWgBkb9tR1PjpVf+b0RSA6ldakajKOgYkOm43pcdOaxQrmaLfh7d4y3MWm3f34zhJMiWhReLrQqctEfAk5zz/wCHf6Rntyf6RdLP9ScuHQ8imN0iUxL48fLGcbW695L6VxOw7cmcWK8bi+vLhRKLXBMZqjFzmVhi2bW3cngHLDNFXNdpVWcPr3Fj6tW9tyYSOQylfGPq4i/Xk0SBF7hjtqCRNIDeI9Ubk7AKK5PzTr8881yfp/VtVqmWzIcifczpaui6VcNXTdZOKEJOX5fyy+idke2jm6cZMYxaIplXkHKJV21VZzG+4VYM8P6aNR3JN+eIBIOLl5bljUWqPfOcZIREAznC05aM3dAN2p5aAunSS6Sk7I7m45WXniciJIsQ5RWijzRip3aG8VoV4rAjv7odjclX25ONGnZGaRI1LvWOVvJPL88X5cKRFXsaB+Jf67dzf8SeffzPtrQ6aL2Z9RvOpJpuOqlUx3S0tRvWDZZqb0kiJNi8ZKEqwse4PuWfvrX+H2uohOTGMYNyZIYz2vu/a3W3o/GtmEIwlCUgtzHbkW1yTlFS67aRyaekI5O9IGbXhzLbnuCeSUYpnks7CsV6e96zEUv6a6TY/EmzGVx2pxzB8nGPm25SRSJVJKmj00peP9Myt6ex7jHbzd3kiS/relyl8Bk/hz0I2h7ta0eIeFy257hmUdufBnVF5q+9X7a2+FTjH48/LGHw5keUo8rfljEXktYsPfWg/Eexe4y25y+JuM0eEo3mq5RaaavRcnekZt3o550w6J+L9ftbpD4e3wY3yaiWNViAFlP76GMdOnYy5bIs9K9KtMmiCyZnRLwLZF3FU/h8frW5OG1L7eWb++hWi/4cFlul1/CfS68+3UsZ8rUqO/H66SfAPhvjJxg3I8i7qXFvlTi4XRyobrsdtV9TP+HOSLKLyzXGVcYEv79c5Iq/L6GNEI9PAZzYcZHf3qyVNS89cawuM4cRzdRElGS4OMmVXTyJVIJUXUYpbeU/kGCYiOd3/ENzconOUiPYe0b70do/ppan1XS8EO8ZBKN0PFBLBU+z9yx0tdC4XTXon0G8w3IosbQaasssfc0R6feA71xjlrtZEv2oQM/yxuvXH00dpAuXxL7SAhfaOS2r73Wiewj5pRvFglWndeI09/5sr8ttrIhNluxuSZkpAx5DFi2SpZA0n5YsbyIv1dc71cf4k7bqUs+/mddD8HjuCDXMZESxiZlxsF8p3q+4MrwLl4PJW57XdyT5XnvUCTX3DQjSBB0D/wDONMOiUfAprRLba9eZ/U+Y/U1XLwdGme3ftylJ/aEWv1rVMkUyQPZ3pow0Rl4PIcsDGPNl79j5v6empw8Hun4m2Fh+e7fQqGXHbWtGyQLlH99OOiu54FSfxIFtFxmK+wcW3Pbv21Kf4flipwbayyhn288Y39jOhkhlJENrwOTFWUDyjENzabXNSvcGH7L9NO+DRrdTcE25kI1SyGZHnQtRyVV3qc/Bau92BXd47lGaz5LM/TVu14dOEXjvxiYkg7gf3ZXw+v8A20l/0Vv+kd38NceV7kai7nrFa243HBO7k2V3j66CcdGpeGzSjdG81/EB5+tygDY9/W9VR8Bm92EfT5iX0/JydMnXWZP6waGm0Th4Gt1ubVHsyl+5CKx/WtRj4HNzy26eyTJH/Lf7d9HJDKSBgaTHRc8ClS/E2+PazlK37Rgyi/SQOo7fgkpKR3Np+lsU7d4yiSP21s0C0C9Evw6JuzpY3tyLO+eMR+4o/wC7p/8AQ8rRntRT3mP9I2n6hrV4d4dOEpyuEjjIOE4zZTa4RCLyXnx7hi70kpJoMmmjft7nFbjGO3ZSpa2MQKwVgzy7Ivrk6zqvK05gSsblmpSzzvNzyV3kYKDV0Okj3mRlgPNUauQeTlFP904keyCC09dsHGsMZWsqkeUiSkq+oxjhtsC/eSokunObk2Ssm1yr6ulrR1OxCNcJ88Z8rGn2Lc6WrouaPDfDnckYuIl2hju1m3Ht/TRLa2mbKURlcRl7uBcPs5/3i/moj4FFYvrSrXoBG8VTY/K3dHatbI7cokmHLiVyeTg9ZpxuKrd98/MaEns55PZDZOXl9GXemsnkG+yGKKzJ9tUbs+Pw8FStI1iNlepXpS1ix/Ll/wC0xlO4yJS7QgSD1Pcpkv8Aett+2qt/rIr5pVb5b7sEMyCMuPJLr1H2B0BVdmvZ6hjEVe12Ys7HL2rkFHqR1VMlZ9O9ha0Bysqxun3cvdVt9RD5iYRH1vDKMrq43Facxu6Lq7YdRuwIgyiXETivaXmFCMiLUsVf1WisGiWz8hJavv2oqjjV5MyP9zF0220rmTWKc3RQ0dzHtTZx9c6pNyLTG2GLZJisSHF38lNZuXe3T9NvQajF80mi+XZESql7uLl3r1KwTZutwQaapukqJVl90X5j6OcpPbiyu+Vleiry40rXoSX6yv0vWU3Y8CUpeW4xl5UVrlWYufeOYxQw4dLa6qG4pt3efm9mwx2YcpA5sGWG3S0Y0MZneynF3nBGRVvFG3ODhnA6akQ83zMr8t0j5mymKrGqq4r3dZtzxPZeQr6UpKr9xM33zUX1972blZMCctxfPXFgS5CFVlqVZbA9XbM7KSU5JS5e4KCnlAcuM/XjL0bXuQFYUZDWYF57h2l5rK9T11mj4jtVxJA0/wA3Fl3FZRv5q7j65LdXz6vbghOTHPbvcaMSAkhd/VqLVBrNGpl+3FIRGzHGJAwKRbPXnxFt/py1TuDdnb0Il47sqkBdV/uwe1mo/EgQvnCpXGNi2DX5o+Y8/wAi+g3RWn39yFsZbkSZJGNyKboBNtqNhjBgzjIMXb8ny55dzKJwgNSW3uMH/fa+bUdmTD5rw9/cyHPGDMShrBZXy597f2yviLCdjXcwZ5VGVDNmhThz6OrP7VAqRONCkZMpXyY3Urjg8vcFbzS8tCjD9SyjUnB2eRc2UT8w48tPrarH10ujhyILxyNMpZgBaL6iSr6vfvRXNjEqW5GKRjxzVCEhiRJEO5Ly8s571VkOox5FlCRjimW5O6N8SCEuWSN9/U1ndGLHcZVVjR5QbW2jjiIcBtsLg2NhrN1WxyjuRLZz7RBcxjy8vt8sPL2qqrJF9rde0dwmr5QnDlajxzIkl5PL3CvRN0fD5rKTy5q8RpkuXiVVJUgzKiTeEscNdM5KeyxUkI/+wn9H/DS1p8XhW5V/lj+wcfX3q/1NLXQtounZL+31AgQhRaqWyV7t/Y7VqH+kJ1iiysRiYqksL9X9330tLTUhGkZ4biUmH/31Z1fUu5OU2hk3R2PYPYDH6aWlomJdL1ktvJm+45i/7Q4e96q3N1nJlJVe65fbS0tANE9vqkhKOKkxX38q/wBG/wChqqUtPpaxh+p6+e4nOTLiES3sH/8ANPs9TKFsWmUWL9pFP9NLS1qMVBqzc6qXAhflta9L7X+xpaWsYolLV3U9ZLdmzlVtGP7sSJ/Q/wAdLS0B0i/pPE9zajOMJISM5e+PMfyyoqz0XWRc/wCfXS0tagM0+IdY7s2cgFrt2wEf+l6fofEpbN8aSRmMi4qDxacXFbH0/fS0talwWvRT1PUSlK5LJk5Vy/d9dX9P1jHb3Nuitysv5eLbX3MaWloMZLRn6PqZbe4SjXKLiyzNiI+iKfroi/iGcrXb28t4dwb91juDJa/MtelaWloNJitJkfEN03iG5x4yzGXmZEmNVLzXIaayvY0tLS1o8Af/2Q=="/>
          <p:cNvSpPr>
            <a:spLocks noChangeAspect="1" noChangeArrowheads="1"/>
          </p:cNvSpPr>
          <p:nvPr/>
        </p:nvSpPr>
        <p:spPr bwMode="auto">
          <a:xfrm>
            <a:off x="9017000" y="-1277938"/>
            <a:ext cx="1733550" cy="26384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6388" name="AutoShape 4" descr="data:image/jpeg;base64,/9j/4AAQSkZJRgABAQAAAQABAAD/2wCEAAkGBhQSERQUExQVFRUVGBwZGBgYGR4bGBgYFxcXFxgXGCAaHSYeFxkjGRcaIC8gJCcpLCwsGCAxNTAqNSYrLCkBCQoKDgwOGg8PGiwkHyQsLCwsKSwsLCwsLCwsLCwsLCwsLCwsLCwsLCwsLCwsLCwsLCwsLCwsLCwsLCwsLCwsKf/AABEIARUAtgMBIgACEQEDEQH/xAAbAAABBQEBAAAAAAAAAAAAAAAFAAECAwQGB//EAEIQAQACAQMCBAQEAwQIBAcAAAECESEAAxIEMQUiQVETMmFxBkKBkSNSoRRisfAVM3KCkqLB0UNTo+EWJJOys8Lx/8QAGQEAAwEBAQAAAAAAAAAAAAAAAQIDAAQF/8QAIREAAgIDAAMAAwEAAAAAAAAAAAECERIhMQNBURMyYSL/2gAMAwEAAhEDEQA/AA/T+Bx3dqM9uW5eSZ8PnTHjmPBtikj0x6us+54DPzInljyzGY1T35Ro/V/xLPfhPerawLxnO69YcdqUyWFryny5b9KvTbhLe5sY1E81DCs8eUQ4mMxST6MfMXnzs2m0eu5NM5HaiqRO6gfdaNWeIdN8PclAlyB8suxKLTF+liNaP/BSSEUv5ZR4ko2/KvHkPr3zWPbTbuwRoYxllYEskYUciPIbjGVv5sVRmVPnsfMB9H0DuPchE+acsRjd1futdjPf21Xv9OwWMsVXZEpBETCI9zXTQ2LStuPCT2lGJbGKPHjAHLVqAyxactNPjx823GVAHkjHjVxIvkJuAq0Szv8AMbPYMwDsdAu1ubg4gxK9XlZf2KP31QF4100Iwo4HCBQxQRG+fK8r8v5scJUlWQ6fp4RSUYBKKp8/Yu1XcA7d0Oz28vI5mzAXW+GT2q5xY8gTD6g1n8xdJ6Om6TopbjIj3Iym2+kS39ddBHZhw4MI8VjKXmVwMRxOPu+euMl7x08NqG2vw4Me9su6FyPtC4jVWkZW0NDPQM2cvHV0+il8M3OLwZMR/vAL/RNGpdBsgrH0wXOrfyxDzX9Lln9aJz3ru8qO2nKdJwDgR5V6NQtBVLfKZ+T4O/J8OL46u6zoZbU2EwsB7380SR/R0fh4fsYlGIvFQ5SYcuwI0/NRmUfs0mrt3p9rcle4SlK+5Y8au5/zF8qoi4C2zR/JsXPYA6Twue7GbCDIgclB9wooy5uvYX01l4a6oYkIkYeWFzhU0+ZM/Ph8j52j8otiU9Ztbc5Mpw885LL5zK36Sl3s7CZPMCScphzAPVdFwhtyUfiRUPalKfuU/ZNQ6XpJbkuMDPd9gO8lcAe7jR7eht8Xmc45YkQKIoR403TtxFOXaL651J2NsjRCMSXlkU3K5GIvmqkPdUwhSjPQMgF13Qy2ni59pZqRaEo+8X31Lw/ondnxGsLn6GD9Won1kaNShHtPbjxizADyjfJunyd74ttdlANLY6cqoRYZuQCSsqW3llNARnxsvjdNx1nPRs9HLyL0Rn+HpxxJ2o+97kVj9Glz9v5X20U+AK3tDXzSYBck7BnPeyMY9n9SG14jMQ3WT5QHJZ6EZc6qIW3y7dy8Bz+Ac36OZn4NHb2yc9yPmajGHmUC2V4AzHst39NLWr8QdQz4MrZXJX9IRr6fLftSe+n0Yq1bKJya6UeFdZOG5AGXFnHlGK+YJGKHzOcffR2OynKMRAAxfGVFXBjd5ZGO1tXcSIzofE4BCBsxhPt8WPmnbiMqkOR/lp9s6KQlAuMpHGMQsORD8q+a/LfIuXIzhjZyE+kp3Y8NpJCRBHEeB2InGgskERLQXhHF6xfCJMCCSIPllEzgvlIDuN1Z34n81ayXOQ/NBmMpNhOKvI8tFyjyxGyh5SWqDdT41vc5E2M0klThCQI+nKLR9DQimwIN9PtXHjOrhQxHEIZ4kiTkojmQWzji4mq5kmWMJiQpcHCcn0ktiVhtzoND8Q7w2SifT4cOP7cav66mePTu5Q2pPu7ULP8AhDRwYVFhrp1Ixjh4j+b5hpZ98BwX2ef+1UNlliMiyrV9Sgx2Lo9XAx9caFR/EG7Y+THY4Ro+1Aj9b1P/AE4tXt7dWP5/Ts/PYmaTJetgw4ML76kOQK1yWWAZCseyklK4lU0eXItsyY3ZK2vVEDixKE7kWPpUr9L0J3fH+VXtQabLdxR9xdyxx3M4+moz/EE/SMDN5GX/AOSUv376GDBgwqm4tovKTV21gZI45SsSnDyLwupx3ZWfPmbCqLoinw/mriPm+arlQ2aES8fseW1F5FPn3Ab72c8/vqT+IbjXwdv5ePfc+X+X57r9dbB/DYsI7UtyLdS4xl5qstIgPKRhrDeBk+kcPvcu9LxEaVZRwuG0FqNPrT2NDY/iOqrZiIAXObxrBXmEr76jD8QSauG3hsrlClbx8OUQz9NbB/A4MLbcrgSnY8eVgJICMbv8zUk4vrTmpao3+WQKAclpxbjn0KMYXEyVvFdYtrxwiUbMYl35Z7kc++Zufr3z31GPjtRr4O1Rdf6zF9//ABO/11sGbFhTfJJ6xWQnbysZRt7ea22+3mptlqqFt3dZAjlQ7yM1KOZRoFof5msB4/O2o7QPc49/vK/iLj+bUI+Mo3Hb2h92LJ9fWcpJ+mtgzYsKdUIMTtfq9oxl5ZQtrjHji+40Pm1T0n8Mryh8TkKtLFi8I/zXVCW1XvKsMvGprco7b94GPtIqX/NrR4f4mz3oRYbRGUgkEC6e6SbmIKiOKNZxaQcGbd6FZap5VS3EGzj+WKTAqT2jLDydQnuDO5qyAmvtGMoyVTvgcd/IduAM9nqntN8yNs2xu8+VissmS+KVUcrHqN+y4pim7woqub8vEkUekU5OY6RCUc5v9bLcRm217H69jLfrp9WdRu7VHw4yG/V8tfQtb/XS1dcOjRo8D6RluxnghtzgylKREPNdFuZIKBlrXQ9Ls8YxJQB4l2JHlCMYnKTkT3rDzqiLYXwfxdJbW3PlKMdyPw3lxdtk1JMNjyuvcPqJnp48mMplSDnxr8wRIyi20lYSKUhK2Opzuznndl+309bnnnLcJJXGmJG6uNVzrbVZZ7V7MuN68fi7llPOVns8nGuv3/Eos5sZdq+IUj5UOTypkgM45U4mMuuW8XH+0b1gPxJ3Xb53to+PpodMVanWmvS5asXJEdPqI6mOsMiFaZ1LVnT7DLkleQ5N9sIB9bUK+usLZDpumluSIxLk3WQ7CuX6GoGuh6beJb2z1NAz32O5EKiWRqj2Yslv1vUf/hKbtk4eZ5pw7eQlKN8lq/K2egmp/kS6JnXQA6blozv9JtHVvklLY+JSQt9C4iXfFff00O6/pfhbs9vvwkxv3prTqSY2VlPPUR1Jjpg0Q+xrzpMtJdRX9tYWyet3gRfU7Z7qfYYyF+wZ/TQ7RL8PY3x7BHcb9v4U8/Wu+ln+rC3aDUYM/QYVylCQWd2xlQVJYvIAR75dQ3ukCWC1kQ9bo4lVIuWJkT6TM+kdEeoiKSTkmItKNcnEqujHNCSi8u2q5vDyrZkq2QRrlbyAcEvpniHzmuYicpLalF4yET0e/wDmtLWnq+pJEYnywKJSDk5WlPQvBeP10tdK4dFmzpvAN3hHdkMNtRJqdjKh3kn0NGMPKfmiMeUhTFijELBBI8qUxUTuc90W9KO5FjXKwL7W4yepnXT7Ykn4ZGESKR497uYMq/u15rJ12u25zsjNUVdXGVcJPPlUIy5Rk+Z+H81CxJyBEHFjIMc74zuE+o3pHZ3JJfeuTWuhnvCbvmJbgM5oX2i1mSuPSrr+7byAeNAdRvV/5k//ALnW8fQQMbHUdOOmrViwo6ddPWoOsBsc1r8O8Tdlk8YTJFSjMsSx/wATUNnoZS25zwRh3X1XtGPvJ717C6h1PQT20NyEoqWWVZ7nvrOnoXT0EXx2M0+JtEYRbgbL8NhL+YwknB83tivWf+mtkHbNvc+E2vn/AIkp/lVqiJnAZct1WhnR9JLdmQjVt5WgAVV9ABX7a0+LeD/B+H/EJ8xlgoC6EtyOaaO2kcY3QtLhZPxyW2zOnlPb25N8bLGgc9zt79q0N+Iqqqvf3fvq3o+hnuyIbcWUvb2+q9g+utnWdLt7Xw4jzR/iTjfC7PJH0eIZfd+mjpaGVJmAlqCaPeMfh1j1Pw9oOO4LC3GBWFubsxfuaByiijYnp637a0ZKXBlJMiw01any0jTBaGMa3eBzvcY1bLb3In3duVf9v11gnHW3wX/WL7be4/8ApTP+ullxiPgWVlcoeSLlkxBkeVMyl3qQsYuDNl1p96KG4MqZYCngcoygSv0Gwuee2ZGVsRUiRuqlDtUZFHlkI1GSXjD3BAju7rU1hbFsW+NkZTpjdHy3Ta+9OoCI5/e6acPmjOPtZX7emlqe/wBduSCMpylEbBkoP2Wh0+q7OjfsL+C9FGQyI/FnGUQ2zncYsi9145S6ALpbSsJHalxcImaPKc+Qsu+RKZ163X5dcxHcREUf8411sNwjNAUkymPocpynGrPK8ZRSL6rkzazRHydLN3ZxmTETurSrVtmFQHkfS7vXLeOwrqN36y5fZkEk/RU/TR/fVjL+Xg8YyhKO5Dlxji+8e7fu98tgfHo//Mbj/M8v+OJP/rrePosOmA0tINOurlLEOj/hPgEfI7oznuHLb2YvFY/+ZuS/Jt/bL6aG+B9LHc34Rn8lsp/WMBlI/UK/XXQeDfE6o6rchIju7jEtuobbdhxFjiIH+z6al5JUTmyv8RGz8PG7F3NqUQ24VHbjbkhGs9sytbC+9aq8J/EJPeZ9R5nhxiELFW0oK5S7ez2xoB1XSu3KUJd4tNfTGPprqfB/hdPtRkQ5bztT3uT+UiSoPugYz3zVGkkko/QNJIFdZ4TKXWT29gr1C6IjEUb9La/UNCut3Zs5O5JlO0krbZhz69tSPENw3HcJyJqrIUbe+TWeWrRTXR0mF+m8RlKG3020cOaG5L825KUqLf5QTH3vV/jXjnKEtiEQ24TqFLfGNnbta5v/AL6H+C9Lubm9H4XziSF7RpvlKxx++jngP4fx8XdqPGXaaAwIyJKPbzMctdnUpYxdszxW2X7PWXLlJ/1XUbafSO9Gp9/rnWD8R9ObkTqA4yJO3vR9tyP5v1D/AA+uqfFeqhDaNuEyc1jLcmfLcI8YRj7h7/r64174sut/lltw3H6TeEz+spaRKnYEq2c2Gm5Vp71WuuksxTdE/wAP7XLcl7/DkffnW1/T4l/poXLRLwOFy3O/+rkf8bHb/wD30s/1EkdAbUalNpXslea0cNfNJDDfcp8y6xbke7LsEr/LYk4sbyMqc4al/tLrQdTUrWBFrjEksnlVP8sYGY+hmsVjHvb5EkwWPw+QUVTxYmcPIdz/AJpNvpzpMigP4h0xBERjMJApyiOanXZ/QspO+lqjd3uSyVVcrlf30tXR0INeGdb08Q+JsylO/nZcome/Ci6PRW60YF4hOZJYty5My3zKxYhTzGny5OSY1zHSdFLcUiGC20AMGWSBlDv3Q11MIjuSklXOZFLtJT3JXYYKvBXlC1JBpJkJop3UlCUdnieWrjII2gFkFjB4rG75T5VVW6C/iB/+Y3E7KJ9BjFD9BD9NdFKMohlYV5NuJGpOEFjhk7gRIxjWRrunNeOY3n24wp9z4UAf1M63j6GD2D3Su9OaZNXKBH8P9ZHa6iEp/K3GV9gkMV/rrpek/BZHcJm6u3dxImWmyPIae3eNr6Brig0l/bU5Qbdp0JKLfDr9z8MTnuz3upY7MJSZsWRypey9oeh6vsaz7PjOzLq1ljYdv4MbGiOMoZIuT3BPXXMGnrQ/HfWbD6dZKPRdLIlCfxmXlrkS4wkVJ8pV1ZTnPp31D/4c6R8x1Jw9uUP8XJ+peuVrUF1vxv02DF/TpPEfGdrah8LpMF+bc/NKuwLmvrj2Dva6rZ67qgfh7jBBOJUH1HvS/fXN6nDHbR/Glzo6idDs/gre77rHaj7ybf6Y/qan431+3t7bsbUviSnXxNzGSIBErHodu3uq652cl751GtDBt3JjYu9sd1FNPKOmvVBmxSNbvBRXcrv8Nrt83OHDvj5+OsPHRHwRp3LuiA/at3af30s+E3wKx3stqNi8pSozHubaI1fJld44+XWfqC43+T818a48S0SpLfGqxfGu5d50iyqRFp8qDcc4j2MVSPt3Gw1k39iyRAZMySU3b5UwZHy37YcFJqCJgnqzaK+GzffkGPsnc+4afWXdgijYj29T76fVjoXAv0PivGEtqceW3LzUVGRIqklxX0qmzL6510EtlnKRIPmY+YalGM52eRPUOxdj6MTQDpPAN7c2zcAILXJQPb7+nto5tRJMZ8pZi5Q4zD86Xa2Sn2wzvKUznXojNoul1Xm4kh3COYqHIfN6R/M1GykvvZTzfjkx3vpw26+o7cW/66NSmkLlJnCJ81xnIx8SUYyqLyrLFMi1KzjoF42Vug947e2P3NuK/tdfpreNbFgtmOtPqOdOauXQuWmXTyNaOn8NnPikfLKXEl+W7jHL6FyC/rrWAz3rT03QzmWVXIMtUy9ftpo9JNlwISZWlBm49z9PXV0N6ezKUYSEePLAwX62VQqX2e+g38C3S0Uf6P3MHCWWjHdq6PfGfrqP9jnXKqOPMtC48uNxt82cUW4dF/Edzq4SjCcqXEeEomGsDGqj274s+mobPU9RsxhDb3J8pkjgPIjGo0nci0rY+UrtpcmyeTB254dOPLF8VJcUa4tK1mJ9Wr1mvRrqJ9XKMISkzJws7KReLLlJyYQVe2LrGhh0e5bxjKQKWRax+min9GUvpQuorohLw2XGNMWcnIIkROUFTy5CT3wBdXrP1fRygC1T2T34xlT7NSNFNByTKNQTUzT6IaImi3ge5x+I0/LHtZn4kIhYX+b+mhjrf4VI47oqYgr3qJMitetch/TSz4LJaCTUrji7yFRo+XFL8O32MWWNuqd+ZxkS9YrJDlWAeN13Ue+bk3kWfCV4CBYuA5LLjTJkPdqovlurXtn60lxkW2rQ2APF45AHD7Pey3UkiSQN8Q6n4krI0GB/NICiU31nXd0tQ3diUK5RY32UQfsvf9NPqlIuq9EdrelBuKxfcacfbXXbHlkeWBTcmJEkzqNtdsT5otVginbQTwjoYTJyT4sox8uz5iUu1y8uWMRuh5Y9r0c41NYCvPlQF3JYkD4hhRIi01BK5MoiTIyK5S5TCXGW6mIEFuBmnk8qa9avvxl30D8djW79fh7V/wD0oa6fc2WUQFqcaXKLfETmXKRaGONp5ih1zvj8P41380YP7wj+xjt9TQg9mh0E6V6lWo6uUCHhXXw22XLnFQqe3x5xruHL39xHH31v6TxvY25Slx6iTKuU3ciSlER4pWDB6qmLNc/enDQcExGkzoZfiHauiG5wqR3gPnYyZVxS+RWbqJH2zTLx3blzlLbmznxZec4LBWNiK+lt5pDjeg2z08pyIxFlJoDur2NE+o8AnDaZO3uxnDk7jKIbdEiMeEvzrf8A20jjFGpEeu8YNyhJJz5z5TuU2q9IkYFex+uDSfGoNEtiLEwBOZigSWfOVGPt8v31pn+GXghylurRio2SSRFukqnk8dVeGfh74htylyYz3CNQ7l87JWeRsjmkCV/TWuFA/wAlk/xJDkVtLEt+YikrGLGo1EjWClyt3SVvj8F5O1LnUg/ivGpXfI42vmbSUbv3tZdP+G5b3yE47jKX8OUJEYQPludZVQAPddDvFOh+DucMvli5w3KApheyp+mslC6Rkos2/wCnvIHCDL8zKJxaxCgrEY4par0xrP1niXxIkaClkvdlJA9AIgFEQK0O5aXLTqKQ6SRbpnUOWrDRH6Mv+XRPwk8u6pZxjjNV8SKmM08ax76Fy0S8D25SN2mljEO/fkSvGfyP76WXBZPQU2dylxF81Sc3FG1pxanY4r7KXrL1m7UF40l0quPLFQcEjn7WN3bnW2CHmoMnYjkBcBTuuVuP0zRod1O0EZMvSNIPG8xfLyvFlF/3ijiGpLpJdBG71MpfNJa7Xmvt7afUut6X4cmNj2fS8naRfll7j20tV0XQ5NMl39GnXVQ3Y8snMl57SPGqjIbkVE8w5QtSy0kE6De6cP4u1OTfcn5f1icVx/f0e2N98rKcUJclEqu8ZBRxhxYUVga5xutTmSmSeq+JkYS268xaTgsWB83flYZEzjtegHjb/FG++3tv/pxj/wBNHep6glXw3zRicXmPGSBd3Lgcu9yqV0RXza5/xqR8XHbht8ft8KFfrrQWzQ6YF1F1JNM6sUZHTjpaZdEU0eG9X8Pe29xtISjJDugln7a1bX4h3YHGMnEuUZts444gK1Velauh+EOplGMowJRkEhJx7JZ3bHWzxHwff3DbJbWxsR248b5QiLRcpPJVav8AfU24tk20YOk8e6llRKW9KWIxny3El+WUBfnPRp1jn4tvmHd3TiMA5yOMfWHfBYY+mul8I2IbENxnu8dp+WcAhu7xVS4uZ/DEaCiV5T0D+G7DDqNw4UwhvYlSxTbnXL0sa/XSpregpr4YpeL70o0726nszkn+Oo9d4jPdYc+PkhGBxiHliUX/ADP1ddD4n+HNyUY/A2rjCW4NUSo3GI25kVHDn11HqvCep3YkI9PHZ2otkbiF1XKc5PKUq/8AYNFTj02SOXlDTBro/wAWy2WY7Uic7eaLIoIxgGOPYe1/d9OedPF2rGTtCY6aMtPWlx0R0S76I+DlG6vtE/5uX+EE/XQyMtFPBRTd4ltR4lDc/iwIiOGxb+mklw0uBrb3UeMwBlUQlc5ttyoz6Rqu3Ev1Uf1O7xjKW3KuJxK9GMtqJUrz5VjR/ey26J9F0cZ8scvMHmj3yFTak8q7kg4oAEcufrdq4BIODduDB2lZbyJIAczzINY1FPZD2cpLcVVVVt/XS1r6za2iX8KU5HryiFP0pyfoaWrosP0/ST3HjAZNLR7Hd9v8mukE53WSVDHkvmUK4Fx7JjNRM5BBdH15GE9udu3PLxDkJSNvcxmK169w0WZ3NO2UcsDja44nlWo9qMMexE0k7En00y25FBfCrIRjHLx7rH+/QUNvE750B8X/ANZXtDbP/Thn7aMy6jPlDkF8cCvzFRh70nIORZ5jLoP45L+M/SMD6fJHJ9H/AA0IdBC7MGmdSZGoktWKsZjpyOpafWNQ2204/wA/fWv423ub3PdjxgtyjtRI+nywLqIuL9LvOsmNNJ1qNKJq6vxRnvG5QcWPGJ8sYwrjE+hX+Ot3U/iP5vg7UdlnIlOVs5SSXKrl2jyLqs6CydNehgidI29Z4vu7m58SU3kgWeXB2DjVGs+91m5OuU5T+8l/x1XelejSRSNInX+b1GWpEtRlrDUNpnT6evprAsrXRbwLBuj2qL2/vkfVP5/6aF39NGPw/wBRxN1C0gSK+kyNW4/Pf6aWfBJcCpt8lZx26i+WRGniKcZEjjRj5rjkq7vQ/r6YTI8pcrl7l8tuqyva2vaTnuBHcHtaNjGr7VXKPmo7IM+XbvkdC96eG3i8e/8ALXlxw9nHt5pFUUyRJAStNrV1e8Smofd9ZP8AM0tL3xjS1VFqJ7XQTlHlGLxWuTiN+1tGjG3tcuLyW7sRjF7HIe9KOTFPmTtoNsdbKB5Zyiewtft20dIogRrDaCxsUYh6nPkfQ43i7WVizM5s8MrFAvkR7CXI8uLC1L92nvrB4z/rc9yO2P3NuF/9dFx5YmloXAlaxxHPACGG+1ywXWER40fxBe7t7S/d2of4/wDXQj0WPTA6S6cNOx1UsiOpjpjSkaxh2tR02iPhXhxvxnAU3qHbPSdXyj78qRH6P3M3WwNmEh/l1ZLpHhyqgQffzHKLXsnZ0S6Ke90ko87jtsrvjzjZYschzwmJRl6Ptrsek6vZ39mRDbLnEhWSMqzUkiPlZflvKF3SSn5HH0Rc6PNeOpcNGvGvBfhvPaWe16ucds/WOavOcW4UPL76opKStFE0Npv8++mv20zLRGsklai6Rp9YNDJon4Ju07mePkGx7Bu7av0qNuPbQ51u8J2yt27+QP0luQJf8tn66WXASqgpsbTKTXG1GeZXJUs7Jbb3urzE1n6rbuKEorKyMay5g4ckvkTv3Ao+XU5bkvpMwN+biqSbO44yxG6urb1V1u4sZXdjeWyVAEs/NVtLfy+mTUkRXQNOEhpE++HS1ZvdXOYRlK4x7R/KX3oDGlqqLGroOjjKMpy83H8kWptocvlQgLnu3RWb0XlHjJTNyXByu2SxLq3Pau1v5k1zW1vSi3GTFPUacn010UdyPOR3tlMsMHKSI+3GQ+nztXdaWRKV2bHa7ccMz5hLtGFReJzkDgstr0WwPjsT4zVUw20+h8KGPtorDd+JfmiwcKSWUbCNNufMssl3miihHjH+ulfqQa9r24NfQLr9NLDpodMJqVmoy0g+mrFVomajWpH6aZdELI3o9+FfDJS3Y7lsSCZq1G+WEbOJIvOdAgznXpvhPhxt7TwlRKOM2hTIu80slrvU3t6R808UQm6QGjuMpKMowWt2DmUHANS5E2XlOErHkeosdO8x2/LfAM7rGuMI0yjtR43cS7ac+aTV3p9mJs7fb+NJZkppkrO7OUZcTi2RBAZhdsky9L0Tux5xf4cbRnLj8SfJXclhHj3uglIioEaIaJmjwcluzk+W9vM4UJBnFPhEXti+UqwvExGQ89+KegNp2iNBwUiVcRmyz6/mq32A7Oui8Che7JkXKVR3JBXJhmM0PlnTUvrSWTFFfjaUhAahJboxLhiFvqEex2vk+uGg/wDdDR/Y5XSY6etNeusuLUF1KWlWgMI0W8D2+TuZTyBi3PxNtGjKnHQm9EfBMu73rgdu+d3bMfX2+taWfBG9BNCNzwPqiNx+bCN7le8V7Fsc6q3i4yZNBF5A1lPQk9y4nuWlYjHV8OoSWaLl5QbZt4Qu6rARt/x1j3+ookwa4RkBV12Mqtv8SqyeZzmiKJIGdf0ztvcSQSj2vilnIyxa9H9LM6Wsu9vslVVW19V93S1Q6U/oR8P3NkK3IyZXhu4faUSlPs/povtLjmkmsXxY3nIQLrtWLpOLrn+m6Oe5LjCLJ+mj0YRZ24zKMbfS5VWKDj/SN2YvSOeaJ70nLHlzIYxR2LDn5nFkr8t1Wa0L8dr+0bnteP8AZo4/8taJ7mx8OMsEYkWgjlkVTJezyuP7/SxHjN/2jcPaXH/h8v8A00IdD43szajen05qpaxq0y6Tpl0QMa9dz+FfE5b0aodzbAkek4REjMexuAcf7wF9rOHDV3TdXLblcHi++PX7mp+SGSonKNo7Lqukrc3XcnHa2Odku27LAcIVmjMe2Bfd1De6jc3nadrYlPpmFfDsjFpY1JPlY0IL6D66F7P4oJsf7VtQ3eIhPj5o37xEjuB3pr76o678Q78ZSht73kGiUIkBPTjRccehqKhLgmDD27sT6Lb3ZM4JcTbjyY7jA3BB/wBkWvmou7O3LeM+MT6ncZ7kmreMfyxPYqjt61bq/r/EIb+xGU2t/ba7UbkG+1Y5EnPaxvLeg5LVYQrb6NFe2SdMy/TS5uomqFLJaZdSrVaaw/olJ1v8Fkjuse/wyu3zfF2+BnGZUfrobLRTwOdfFvtwJf8ABu7cv8B0s+E5BM2I3kFUPOcbyGEjLk0PIa49gNU9R8tPyvzKVRR2cyEeNYl6F/l1sjsLJEiEWiUeQ+R48Jj5EK7txK+t6w9T04xkRGXK5FeYUYdsrdDjPd+pGCJroH6uG3Z8OU335AF/3abT7hpaplDPqOm1ajoWgr0PWR4u3MeLKLcQ5WOBX5o/RcNPuJF3WUr+X0asQLPKV2e2O8a9nQnY8O3EjLixgvzpUMd2+zVentotI5LKMvLxWpHGrZS/N9zHy47uLEqs55F39r7pVxO2PLQdvYBvA9u+LQfi7/H3DtUuP/D5b/peibCmRjkjG+3K8FUpLzYy/t2RXisr391PXck/8zrR6aC2Zh046Y0+qHQkJdI0tLWDQ2njpnS5Voi1sUnUeWpOlWgBkb9tR1PjpVf+b0RSA6ldakajKOgYkOm43pcdOaxQrmaLfh7d4y3MWm3f34zhJMiWhReLrQqctEfAk5zz/wCHf6Rntyf6RdLP9ScuHQ8imN0iUxL48fLGcbW695L6VxOw7cmcWK8bi+vLhRKLXBMZqjFzmVhi2bW3cngHLDNFXNdpVWcPr3Fj6tW9tyYSOQylfGPq4i/Xk0SBF7hjtqCRNIDeI9Ubk7AKK5PzTr8881yfp/VtVqmWzIcifczpaui6VcNXTdZOKEJOX5fyy+idke2jm6cZMYxaIplXkHKJV21VZzG+4VYM8P6aNR3JN+eIBIOLl5bljUWqPfOcZIREAznC05aM3dAN2p5aAunSS6Sk7I7m45WXniciJIsQ5RWijzRip3aG8VoV4rAjv7odjclX25ONGnZGaRI1LvWOVvJPL88X5cKRFXsaB+Jf67dzf8SeffzPtrQ6aL2Z9RvOpJpuOqlUx3S0tRvWDZZqb0kiJNi8ZKEqwse4PuWfvrX+H2uohOTGMYNyZIYz2vu/a3W3o/GtmEIwlCUgtzHbkW1yTlFS67aRyaekI5O9IGbXhzLbnuCeSUYpnks7CsV6e96zEUv6a6TY/EmzGVx2pxzB8nGPm25SRSJVJKmj00peP9Myt6ex7jHbzd3kiS/relyl8Bk/hz0I2h7ta0eIeFy257hmUdufBnVF5q+9X7a2+FTjH48/LGHw5keUo8rfljEXktYsPfWg/Eexe4y25y+JuM0eEo3mq5RaaavRcnekZt3o550w6J+L9ftbpD4e3wY3yaiWNViAFlP76GMdOnYy5bIs9K9KtMmiCyZnRLwLZF3FU/h8frW5OG1L7eWb++hWi/4cFlul1/CfS68+3UsZ8rUqO/H66SfAPhvjJxg3I8i7qXFvlTi4XRyobrsdtV9TP+HOSLKLyzXGVcYEv79c5Iq/L6GNEI9PAZzYcZHf3qyVNS89cawuM4cRzdRElGS4OMmVXTyJVIJUXUYpbeU/kGCYiOd3/ENzconOUiPYe0b70do/ppan1XS8EO8ZBKN0PFBLBU+z9yx0tdC4XTXon0G8w3IosbQaasssfc0R6feA71xjlrtZEv2oQM/yxuvXH00dpAuXxL7SAhfaOS2r73Wiewj5pRvFglWndeI09/5sr8ttrIhNluxuSZkpAx5DFi2SpZA0n5YsbyIv1dc71cf4k7bqUs+/mddD8HjuCDXMZESxiZlxsF8p3q+4MrwLl4PJW57XdyT5XnvUCTX3DQjSBB0D/wDONMOiUfAprRLba9eZ/U+Y/U1XLwdGme3ftylJ/aEWv1rVMkUyQPZ3pow0Rl4PIcsDGPNl79j5v6empw8Hun4m2Fh+e7fQqGXHbWtGyQLlH99OOiu54FSfxIFtFxmK+wcW3Pbv21Kf4flipwbayyhn288Y39jOhkhlJENrwOTFWUDyjENzabXNSvcGH7L9NO+DRrdTcE25kI1SyGZHnQtRyVV3qc/Bau92BXd47lGaz5LM/TVu14dOEXjvxiYkg7gf3ZXw+v8A20l/0Vv+kd38NceV7kai7nrFa243HBO7k2V3j66CcdGpeGzSjdG81/EB5+tygDY9/W9VR8Bm92EfT5iX0/JydMnXWZP6waGm0Th4Gt1ubVHsyl+5CKx/WtRj4HNzy26eyTJH/Lf7d9HJDKSBgaTHRc8ClS/E2+PazlK37Rgyi/SQOo7fgkpKR3Np+lsU7d4yiSP21s0C0C9Evw6JuzpY3tyLO+eMR+4o/wC7p/8AQ8rRntRT3mP9I2n6hrV4d4dOEpyuEjjIOE4zZTa4RCLyXnx7hi70kpJoMmmjft7nFbjGO3ZSpa2MQKwVgzy7Ivrk6zqvK05gSsblmpSzzvNzyV3kYKDV0Okj3mRlgPNUauQeTlFP904keyCC09dsHGsMZWsqkeUiSkq+oxjhtsC/eSokunObk2Ssm1yr6ulrR1OxCNcJ88Z8rGn2Lc6WrouaPDfDnckYuIl2hju1m3Ht/TRLa2mbKURlcRl7uBcPs5/3i/moj4FFYvrSrXoBG8VTY/K3dHatbI7cokmHLiVyeTg9ZpxuKrd98/MaEns55PZDZOXl9GXemsnkG+yGKKzJ9tUbs+Pw8FStI1iNlepXpS1ix/Ll/wC0xlO4yJS7QgSD1Pcpkv8Aett+2qt/rIr5pVb5b7sEMyCMuPJLr1H2B0BVdmvZ6hjEVe12Ys7HL2rkFHqR1VMlZ9O9ha0Bysqxun3cvdVt9RD5iYRH1vDKMrq43Facxu6Lq7YdRuwIgyiXETivaXmFCMiLUsVf1WisGiWz8hJavv2oqjjV5MyP9zF0220rmTWKc3RQ0dzHtTZx9c6pNyLTG2GLZJisSHF38lNZuXe3T9NvQajF80mi+XZESql7uLl3r1KwTZutwQaapukqJVl90X5j6OcpPbiyu+Vleiry40rXoSX6yv0vWU3Y8CUpeW4xl5UVrlWYufeOYxQw4dLa6qG4pt3efm9mwx2YcpA5sGWG3S0Y0MZneynF3nBGRVvFG3ODhnA6akQ83zMr8t0j5mymKrGqq4r3dZtzxPZeQr6UpKr9xM33zUX1972blZMCctxfPXFgS5CFVlqVZbA9XbM7KSU5JS5e4KCnlAcuM/XjL0bXuQFYUZDWYF57h2l5rK9T11mj4jtVxJA0/wA3Fl3FZRv5q7j65LdXz6vbghOTHPbvcaMSAkhd/VqLVBrNGpl+3FIRGzHGJAwKRbPXnxFt/py1TuDdnb0Il47sqkBdV/uwe1mo/EgQvnCpXGNi2DX5o+Y8/wAi+g3RWn39yFsZbkSZJGNyKboBNtqNhjBgzjIMXb8ny55dzKJwgNSW3uMH/fa+bUdmTD5rw9/cyHPGDMShrBZXy597f2yviLCdjXcwZ5VGVDNmhThz6OrP7VAqRONCkZMpXyY3Urjg8vcFbzS8tCjD9SyjUnB2eRc2UT8w48tPrarH10ujhyILxyNMpZgBaL6iSr6vfvRXNjEqW5GKRjxzVCEhiRJEO5Ly8s571VkOox5FlCRjimW5O6N8SCEuWSN9/U1ndGLHcZVVjR5QbW2jjiIcBtsLg2NhrN1WxyjuRLZz7RBcxjy8vt8sPL2qqrJF9rde0dwmr5QnDlajxzIkl5PL3CvRN0fD5rKTy5q8RpkuXiVVJUgzKiTeEscNdM5KeyxUkI/+wn9H/DS1p8XhW5V/lj+wcfX3q/1NLXQtounZL+31AgQhRaqWyV7t/Y7VqH+kJ1iiysRiYqksL9X9330tLTUhGkZ4biUmH/31Z1fUu5OU2hk3R2PYPYDH6aWlomJdL1ktvJm+45i/7Q4e96q3N1nJlJVe65fbS0tANE9vqkhKOKkxX38q/wBG/wChqqUtPpaxh+p6+e4nOTLiES3sH/8ANPs9TKFsWmUWL9pFP9NLS1qMVBqzc6qXAhflta9L7X+xpaWsYolLV3U9ZLdmzlVtGP7sSJ/Q/wAdLS0B0i/pPE9zajOMJISM5e+PMfyyoqz0XWRc/wCfXS0tagM0+IdY7s2cgFrt2wEf+l6fofEpbN8aSRmMi4qDxacXFbH0/fS0talwWvRT1PUSlK5LJk5Vy/d9dX9P1jHb3Nuitysv5eLbX3MaWloMZLRn6PqZbe4SjXKLiyzNiI+iKfroi/iGcrXb28t4dwb91juDJa/MtelaWloNJitJkfEN03iG5x4yzGXmZEmNVLzXIaayvY0tLS1o8Af/2Q=="/>
          <p:cNvSpPr>
            <a:spLocks noChangeAspect="1" noChangeArrowheads="1"/>
          </p:cNvSpPr>
          <p:nvPr/>
        </p:nvSpPr>
        <p:spPr bwMode="auto">
          <a:xfrm>
            <a:off x="9017000" y="-1277938"/>
            <a:ext cx="1733550" cy="26384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6390" name="AutoShape 6" descr="data:image/jpeg;base64,/9j/4AAQSkZJRgABAQAAAQABAAD/2wBDAAkGBwgHBgkIBwgKCgkLDRYPDQwMDRsUFRAWIB0iIiAdHx8kKDQsJCYxJx8fLT0tMTU3Ojo6Iys/RD84QzQ5Ojf/2wBDAQoKCg0MDRoPDxo3JR8lNzc3Nzc3Nzc3Nzc3Nzc3Nzc3Nzc3Nzc3Nzc3Nzc3Nzc3Nzc3Nzc3Nzc3Nzc3Nzc3Nzf/wAARCACjAHcDASIAAhEBAxEB/8QAHAAAAQUBAQEAAAAAAAAAAAAABgACAwQFAQcI/8QAQxAAAgECBAIHBQUGBAUFAAAAAQIDBBEABRIhMUEGEyJRYXGBMkKRocEUUrHR8CNicoKS4RVDc6IHJDPC8TRTY5Pi/8QAFAEBAAAAAAAAAAAAAAAAAAAAAP/EABQRAQAAAAAAAAAAAAAAAAAAAAD/2gAMAwEAAhEDEQA/AN7R/Ev8S/8A7w4SaP8AN/2sv/ccO6n+HR/p/W+I21p766f3pLelrHAS61f7/f7Ov6Y5qdNTdrV/pj/xjix6/b6r+oN+KjHeo93TEq+nw2X6YCQSfvv/ACt9LE4XWau1+1/3flbHDE/Psr+u5MIRfr8zowHQ+3b1Hx/8g4YJk1E9cg0/eZWt8hh4jdzput+Wr89GHhZSxCzez/8AMfyGAiLalDcf3l/scRFNTX1PsPdU9/ridlbT2uqY/wAQa/8AuGO9TqsQkTNbc9V7Prc4CBr37Gr1iLH8RiBmdH2dg3PVBw8Nm54naJvur/8ASfzGKul0LfslG/tCE/ngJdQG7u635ahH+Kn88NMihgdWux4LLrI9Nr4cjTLHoJYAnbY/mbcMPKSlADbhwN99+62Arya5UAZH0qotpjKnj32N/rxwsdSMENrSLc/dXnvzYYWAuMqq7aEVf3dNvqcJi/3dTf6n0tivPRSCn0088tMit7XtW8ApAAvwOO3n0v1K9b2b7sd/QBha/IG/4YCcIze3E39B/G/0w8Ro/u/y6f774r9YUTVVUoiPiqkcPO/PmAfS+HrLE3akJRv3ltyF+JGAVS5SN5ERH0qToDAa7chx7sDkXSCpqc0ip0aFKVrklEGogcbEjhyvgoY2cJrHs2GuS9/T1wDZllBymuqzHIvUTQu8TabsLe1t67HAFGW5gKqpmgRXYCwRnjWztxIUg2ItvxONQIAx1Lw4m4493tH4Y85WrtDYyStCEK6Ec8eRUgAgnwwQdJ6uD/EI6RqeR2VI1NyVuLXKkfO5O+AKE16d1kve3M/IA4Yscok9hrnc/sx/Y4B6TMJFlWGikjpFZlUBRYBSeLauA8sb2Y5pmOSQU71ccNdRTXCTwnqzqHEWsBe2A3WXVGStOmq/ARbkepGIGi2I+zyC3IxAA38d8VqPMaHNaLrqSQSb2dJAC6HjuCp+OJFgif8A9k397Sptf+XAdSF1jASNhuP8sH04YZOjIDqjANuLR/3t8sJYVF1igDMBuREDp28Exw6gxCl1JIB06h/24BiyLGwM7dSbdomU2HdtscLEc1l3MvUqy7tYRqd+Xs3+JwsBcLadXaKfw9n8NscOlvaGr+YH8RiU6vdPwGEA2vgP5mtgGIrf5bFf3Uvb4AjEvUvddXWFWt7t7f1OcSsPZ16ficZecZicty6apUqJGGiK/wB47d3LAWFoxImqnmAR9gU7IB4avP4jAjnc5p1qEiqDXa+xJUSoCLA+yG21efDFmszqagyk5asr9fLDeWVSAU1d1ufh64zKjKsxpsohrJ1ijpGcKsIB1ICu23cbcMA3IepTNqKSop1WMPrDdZZRta/AnmPLGhnWnNZsxlRmaQMFMwa6nT47E+dsDgl0Kiu2mRO0guNgeIxZp6wxdhEhKEHUrAMX7wPPARhZZkUXSUXAIEgXUR3jbB3Drzbo/Dlshjb7JUaZgj6lVQvZCkHcbi5wJxNMCZWnMElgwFhaMeVt8GUEWX5nGK2OKMy3s5UFWBHlgGZbQLlrO0bWV+CrsVHcTcE88WHMsrElTt7V7/mfww8xpe6SPpHLrtQuPAn6YZomVtfWoxP30A39LYBhVTuwj23GoKPmUvhCMKQBIqjjsw5fDDrkMTLHG3islvkbeGFqhkIGhh4tYj5E4COWmJ7SWXvZCFY/xGxPjthYnEolEZU3Ml23O/8Ab1wsBMGA4qG9nh2vph6RX9mPbVbUVAwzTvp1H+o4eiJ2b+e9xgJZY2PZ+7+u/uwLZrImYZ0lOe1T0A62QngzW4W+GN/NayDLqGWq37CkoNXtHkB64DcrjqHpXmlRyamVmfX7xO/wuTgJMooZM9zkRsF3k66Udyi2x9LYt9I8ypq/Oeqpn/ZQtoOhuy5Gynz3xEVTJ8rq5qasL19QRTuqA8GvchuR8u7GRQRxowYp1Uam2mS5L25XwFv7TTUVPNGaGBqnUCjNHcqO8C+5+WM3qpTIKiKMrIWvdVILfDhgkzTLKSXKqapppGEkalZgNyTxFsXVhoH6L9VJQiGsiUNHM1wzn7xJ3tgByiy9qtLu5WdV1KCtgN9/PjjZ6NxPHJN1bBhezA7FWHj8MD9RXyNLLHE2oGQAEcWtb688GmQZZUUsRmqV6uaftNEuyofz78BdVQ3E7crMTv445IjLwPwBOLJiANmcm+9rnbDSkYYdre/Pa+ArmF2W51bcrcfn4YTQto4up8Rtf44sLHGQFuCdwbW/XPEb05DWJBBPZDW9MBXELsNRJLe6z8vxthYslIQoV3RQLblRsLcMLAPjBfTv3cv7Yeu1tJ8OP9sRM8cKM0kiRxk2F5GBJ7sU81zGGBIAKqFddRH2ll4rffjyuLeYwHek2WvmWXwRQTaQJNRS47du42/RwEZtVSB56JWeNCw0eKjYeO/PHoWX53QZhKyUdUJXjYl0ja7C3MA8RxxmTQUHSiLrpKaSAs7GGW4u6LYHUD42wABF1incg3bjfh4jHqf2SkzDotAgiNzTAwOq9ovyt5HAxT9Elir42rKtRRE9koLnVyBB4DG7nmafY8pqaXJ59PVRqvXA3Ykm2kHlgKsmZ0mRukeYFazNH0mSKIWSLb8fzwL5rmkmcZxUTVE/VKiWjRtkVR7v5nEUBSk1uUaXWSsksiXW/PxPPBLm9LRZxlcVblcVMK2lgV2jiN0miBsT5juwGS0cmX9TIEhkQsNPVLckceGDbIqeaamkRtlI1QykXUg8R+WBKaoeidFZdCFQY2sbaSOBwQ9F8xninGXxBD1oEtO/HSTxVgOAI4HvwFs9lmXVdgbHsi+OlHFwQRe5uSB9MbWa0Ms1JKQYxUxqWSRVte3IjngdeokaJJlAlBUWXSNW/wBcBaRidtwRz/Qx2aQ7EFmUcbNbGbUZ1TQodauuklm1jci3C3pitTZylWOsigPVEbWYE7C/wtgNMuxUljJa/wB6/wBMLEcI6w3ddyxIBtwtvfCwGPmmS5jV5rFVNTiqp41HVQ/aSmhje7nbc8PTFbpJmjQ0lVlsuT0q04Cl1jBAV7g6w9rm5K78b37sG8BSREtvbjbA102VHoZoaYFqh+r1i+wBkAXf+K3pfAYlLHQACohkaTUEZisJLRsRuu2/ulr+OLtJMKaqpmpadxIZXiRpZLJIxFyoHIgXPjijHksuU1Y+yVbapYweqiN2v7JHkWIAPPfkMWOkNLLkkmXUcaNIaeNpnNidcrtc/JbA8zfAF8t6d1VUJQniALYyqiliTKKgxQh3kEtQx77vYH0F8X66qp5qLXK5SOymaxIJLW2B5cd/TGRnmbiCXqMqVVghgRNOkENcHiO7fACuaTzT10cUkbxQggwwlfZHM/jjY6GqqZ9QJRuzxl5g+sWPVHvHnbGWuckK0UomZCbWsC2rlpJ/DB5kmTCkpaOpcdXU1MqtJYbRJx0+p44Cn0wpMtjy/g6dZJpEZNypHieAHcMA6Vk9JUiHLqqaOnV7/syAWF+0b4POnlGKzLo66FtRgYMycNStt8cAslLqpUUdliw2vbjywBr0N6TSVeZNls7TSUzp/wAu8xu4Yblb8wR+Bxp1kK0U+hdQgkJCjua9yNvDceWPP8koaumzakmiqIIpEnBiExOgjnvyuCR649LzKUvT1RRf/TlZ1kAvqtbgfLVgM1pxIra4mK2J7Sk4hgipISRFGkW+oKNt+dsWEq9Kgy1AS+yA2W55cd7eGHGoMihkeKeLiC4sSNj9bemArPOgUgNffkTvhYmsDGW+zRE34g88LAQ08nUssvXKFHEarAfrjidQ0lVUVkMSSKzIbsNzZBw8AbG3PDY6VCOvkpSKgezGSAsajgoufUnmfLDykqliZYoxx3bVc7bEYDHybJqul6Y09fVyK1CwAjk1C66QNEbDlv8APBLLR0mcOmZrJpR0ZZoyLHstxHiCMDPSGlzNKCqeg0yXKzFytipUknzvsMT9DM6knSTL6+Raeupj1sAlULq131XHMXOA7TzLRCopEeSUaxGrNa7EqGs1x+HcMUDk4qupXSEaRW2jFrW4W7vXBmuWtI3X1FLSjtl3KysRq8AN8Vc5zGkybWtOsclU1tEcfaI42uTsoFzgBPLMuXLJHnqgsjKrOhccbrsB488HpZXoaYn26lFBJ5WFybeWPPM2zqtzGgQOlNJo/wCk8IsIyeKk8/PBZQZ9Tz5JTmURwOI7Mrkdi3E/TAWa6L/EKCtRFv1kRMa22AAsB54xYMnpJKGLMEkDMYrGn9xn8Pn643I6uaDLo5KdC8RjZrta7X4A+PjgEmzOpamWjYaZROYxc2uWNgnzwFLLJ1mqa2JKaOWSONyI3JYvfZtP8O2wwa9EsxoTkclBNUIeqTW95DZwx3AvuDqFiPHEsNCsEawo5sgsFUbjx23xdgyUSMrLSQjVc6nPa8yB58L4CqhSSlSGgCtKFbVM63RN7hQefIEjkMU4w9fRwyOiwVcSNHUACwDqdx8GG444JkyqMLaQyE+9pcqo8hjJrqVMuzqicRu1LUDq59RJAcWAJPiNP9IwEFNlrMw/a6tvdF7+fLCwTiMRxEQqqgGxAHDCwAWmf5Y+s6kXSu2uBifTFVulNOtSwp6aJkG12XQWbw44G6MQJNcpJJyvE5Xbv/Q9cbVH0ekq1UwRF0LBQZCTve532sPH4YC1N0opqiRY3SbRcmVdjYixCrbjfc38MWXzjJZ3tU0AZrHRNVJf8f1vi7l/QrLxGr1Y3BIUIuhgb95JPljVOR5HQQmaamp4wBYvPvbyvgMNZsmlMn2dZFdELdltC25bA4Fc8ruuiMVMhMSEuGLWCeI8Tgg6S5lRVNDLCoamy5ksioAklU3AWFrhAeZ+eK3R3ohJXxwNmgeOjUBlQdh5DyuONvPACfRxS+aSRPO4h/zERC2v0H44JX6PNN1go/tLArdRPTEkG+3C3ztj0SKiocviXqooaeNdgSoW3qcTxyRONayB1HFl3HxHHADGU1rTZZElTEFZHNOUPbKyAHV5X5YB+ikKZn0yjTMmZlV5CisffHAfC/wwZ5yYqPNaqFG6z7ZonManTplXY3PIldJ9DiTodlcENZmWYl0kneYoDYdhQBex8b8fLAEsUMUQAjQrbkBiKdlkSWmpnRqjq2KoX39bb45WTSJHJHSo7TEABiAqi997+FsYgo+ksUsXVVdMAzWla4JP7xOkX48PDAENOyB+o68TSKLG7gsByuPMYhzOOSSkIp4klluCI5W0pIOBFxe1wTbxtjKoMnzGlhEcdfFApNyYYiWe7Em5Jxu3JN1eyngRz34DADmS57TapoZYmp2gfTJq9pBYhSwPE7FTbmL8N8LE2b9GKLMa9KuWWRLD9pHHt1h3sb8jv5bcMLACGWVmW0mZlms0ttzKxVVI873+XDxwQ1PTFkDCltIo9rUCbcONhe54fPHnihSySVCAgbBXK7gkXuDtcDbcHCM8ki6QkIYMe1Gtzw3IOx5Hh38sAb03S2oOYTSyyOgMat1b3CWF7gceXw8MZ56Q1E9VJU1DRkkbAoWKAi4C91rgX7zfA/EXlp31K6REaTpN2YW9lbb3tw42tc+McSoFEagBlW6g7bfK/wA/ngCikr8uytlq5IhmVexGqokJEcZA9xeQA542B0op6hdVRmtSqe9FRQhPixufmMAZiIBdFsxNzIysQPAA8PT8sdjWYl5Vsu2pyCCbDnw43wHoNJn+QJZFEruO1qmGo/1MePhiXNekISjV6D9mZL2kcabAc18PH4Xx59l2bCOQa6ZZZVcGJZCLX56gN7DjYWxbzKplq5ZJKs9ZIwAB1ldIH3VHuj9XwG1VrlTZRUhK0VGaWEgmEbaVYb6V5Dxvx54joulApqFVo0MMlQil9djpcbFgOBBHwxWy3o9nFVHFLBAnVaTpeeUKD3ECxxaXoTmro0bNRRIdyC7Ne/G1lFh+OAs0ufZkUaSTO4EjTcGeJSrju2Nxv4HFql6RZg0Ukr5hkeiJCxYswJtyGnn+eKcHQevp5YHgqqRAhvrWJiR5d/xwainDRL1yCYiwuVG5txtywAYOmmYSSLFBT0TO5CoyvqsSQLne1rkC98P6/pjNXLaPSoJU6kVIxvx58D8cXMw6D0FRm6V0DvSguGnp4wNEviNxpO3IW8ME1t/ZJJ5E4BlP13UoKgoZLdth34WH6Te2gX88LAeIVEvVVILSyGU+wAQbW7hfcd9+7hjR6OZPNm0skhBjgpmAkXUL6je9iRa+2rU2w87YG5ZppSUEgViwF7WAHl4W9ScXxmcIyqloREQsZfXoj0LJ2laO4AHs9qw4XYHiLgNbrIZmLIJNLFtMaoCCL8e1ux2BLW4fAUyqgxKsZcm408R37DcX/VsUZK4TIkpYldICvrPZ333NyAfP8sXcmirJ0jFLBPIXFxJEjEBr8yq2A/V8BKkNQGVmut/ZWfUutfO1j64sTRhZGCNGZCNlVyw35AfXEtZT5nDAv2mKZHcdnrFNtuI28uJxRgqdghWLSx1al27V+B528sBJ2lCRqjQOtywddJfxvwI9MWsup6uvq0o46WEu41s9hqFveJ7vPF3J8iGbRLK2ZUdHDqIkj1nrduICtYeu2D3KssyzKYGancDUgZ6h2BZx3kgAAeW2At0qNBTRo5Z2UAE95HPfb5YpZ7Xy0NMRTPEtU7KFWoSVkI/kBOFN0iyWmAV8zidmOwhLS3/oBxmZj06oKIaVp6tpG9mOcpDrHf2m4emAc1P0pmVXhzKmhGzE9SfUBSmoeuL+WVwglWizDNY6utdtNooCgU23FwCOV9yPIcMYA6TZ7mBKZXQEJeyyCnaTjf3mIjPn54J8kfOHowc8eBag+7BqIty1b2vw4DbxwDs1kr0pSuWQo85VtDTN2ENuzqHG3l67YG6Sg6X1FbFJmGcGmp0fU6xsGdx3WA0+pv5bixeSfv8Aywr/AL3ywDOa7HSCTZSBy2/VsLD734Nf0wsB86+4/ifriVP2bxsmzXHa5jsg8cLCwHq//DzJ8vnyKlzSopI5q5gG66btkHwvcD0wV9a9it7DUdgBhYWAdNBDVI8FTEksTKQyOLg4Gc06L5NBNKYaPq+vYl9Mrj3Rw37PpbCwsABZ7BHQ1ssVKCqKoIBYtY+t8UOukkCGRtXWREuG3BI4bcMLCwG90Vp4sznRK5BKq2IHDf0x6VHQ0eWOq0FJTwdm+pYl1X87XwsLAXYBekSQklje5uccHEYWFgEfYbzwxeIwsLAYubZlVUsxWCRVG3GNW5eIwsLCwH//2Q=="/>
          <p:cNvSpPr>
            <a:spLocks noChangeAspect="1" noChangeArrowheads="1"/>
          </p:cNvSpPr>
          <p:nvPr/>
        </p:nvSpPr>
        <p:spPr bwMode="auto">
          <a:xfrm>
            <a:off x="9017000" y="-758825"/>
            <a:ext cx="1143000" cy="15621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6" name="Picture 10" descr="http://t0.gstatic.com/images?q=tbn:ANd9GcSGWVfGxGMj6XUDjFFPW2YZlB2BB5aVubXsody8FHYhKXNAz1UpXg"/>
          <p:cNvPicPr>
            <a:picLocks noChangeAspect="1" noChangeArrowheads="1"/>
          </p:cNvPicPr>
          <p:nvPr/>
        </p:nvPicPr>
        <p:blipFill>
          <a:blip r:embed="rId2"/>
          <a:srcRect/>
          <a:stretch>
            <a:fillRect/>
          </a:stretch>
        </p:blipFill>
        <p:spPr bwMode="auto">
          <a:xfrm>
            <a:off x="1500166" y="0"/>
            <a:ext cx="5715040" cy="6858000"/>
          </a:xfrm>
          <a:prstGeom prst="rect">
            <a:avLst/>
          </a:prstGeom>
          <a:noFill/>
        </p:spPr>
      </p:pic>
      <p:pic>
        <p:nvPicPr>
          <p:cNvPr id="2" name="Picture 2" descr="http://t0.gstatic.com/images?q=tbn:ANd9GcTNEi2rZKQE1FNgA-KG_Qs0G-ZvUp-4I3I2CmjuFaGk126AlcT4"/>
          <p:cNvPicPr>
            <a:picLocks noChangeAspect="1" noChangeArrowheads="1"/>
          </p:cNvPicPr>
          <p:nvPr/>
        </p:nvPicPr>
        <p:blipFill>
          <a:blip r:embed="rId3"/>
          <a:srcRect/>
          <a:stretch>
            <a:fillRect/>
          </a:stretch>
        </p:blipFill>
        <p:spPr bwMode="auto">
          <a:xfrm>
            <a:off x="3214678" y="642918"/>
            <a:ext cx="1771650" cy="2581276"/>
          </a:xfrm>
          <a:prstGeom prst="rect">
            <a:avLst/>
          </a:prstGeom>
          <a:noFill/>
        </p:spPr>
      </p:pic>
      <p:sp>
        <p:nvSpPr>
          <p:cNvPr id="39938" name="AutoShape 2" descr="data:image/jpeg;base64,/9j/4AAQSkZJRgABAQAAAQABAAD/2wBDAAkGBwgHBgkIBwgKCgkLDRYPDQwMDRsUFRAWIB0iIiAdHx8kKDQsJCYxJx8fLT0tMTU3Ojo6Iys/RD84QzQ5Ojf/2wBDAQoKCg0MDRoPDxo3JR8lNzc3Nzc3Nzc3Nzc3Nzc3Nzc3Nzc3Nzc3Nzc3Nzc3Nzc3Nzc3Nzc3Nzc3Nzc3Nzc3Nzf/wAARCACPALYDASIAAhEBAxEB/8QAHAAAAgIDAQEAAAAAAAAAAAAABAUDBwACBgEI/8QARxAAAgEDAgMFBAYFCgQHAAAAAQIDAAQREiEFMUEGEyJRYXGBkaEHFDKxwfAXI5PR4RUzQkVVcpKi4vEWNWLSJDZEUmODs//EABkBAAMBAQEAAAAAAAAAAAAAAAABAgMEBf/EACIRAAICAgMAAgMBAAAAAAAAAAABAhEhMQMSE0FRBCIyYf/aAAwDAQACEQMRAD8A4DsT2RtO0lrPLc3jW7RswHiAXA0eh38fyrqYfom4dP8AzfFyT5d4P+yln0Ztp4TMf/nf7o67LvN+e1AChPoZtm3XibnBxs/X/BSDjPYbgfCZDHNxSaZx9sQup0nyJ0866+74pd2/Dp0s7t4ZMMqEZ2O7HAPXGa4GZpJhlm1lmydufXO3Wok2tCBl4NwBpRH3nEdROMak/wC2pLngHBYiY1nvu8IOkl00jmBnw+YrXR3l9HFHIwABDkDkPOjY7FridgsobRts2STnzqXJ/Y0Kz2PuScrdRkHGCFO+etdPw76HL++s0uY+MWih+amJ8iiuHRSIiq2B3e4wwJPn76sngnF7eG1SGVShxnUBsfd0pwk2wK2/QhxE8+N2f7J6z9B/EP7bs/2L1csF1DOMxSK3sNTZrQClP0HcQ/tuz/ZPXh+hDiI/rqzP/wBT1dua8p4ApP8AQlxH+2bP9k9Z+hHiJ/rqy/ZPV2YrN6MCKU/QfxE8+N2f7J69H0G8Rz/zuz/ZPV1g1sDnB86KCyl4PoOvhKhm41aGMHxBEdTj0ODR36DYif8Amn+b/RVrtcwx/wA5NGv95hUkd1A32Zo29jA0UFlSj6Coz/Wn+f8A0V6PoIQ/1p/n/wBFXGrDofhW4b3UUBTX6B0/tX/P/orP0EoP61/zf6KufVXmaKHZ8j9s+Cp2d49Nw2KVpViyCzY5hip6DqKymv0uf+eL7++//wCj1lIBv9GMLT8KnVTgiZz8o67IWVwxwi6vYedcr9EY1cPuATgd5J90VXXw7hdunD41fu2eRs6geVJugK6vuzvEr21OmwuGUggOkYff54+VcBe8NurS4MMiyK8bbo6FCp8iDX07ZQpa2+jV13PSq27YrZzfXL6WSAXneaIgCMyKfv269MYqJNDSKltobh7nIi0knST1J9K6WztEtgZDp7xWO3Mauvvp72VsuDz8Rhub1TEEJIRj9o5/o+lWBD2V7PcTs0ngslgL7go52PxxUdew9FUTuEtn0xnJVsemdtvSjbS+MaRxuQwVQMg047RcGtbC6ktw6SxPrWHJZSpOSBywcefLzxRHDOwbXPCre5PEIoWfOEaInOCeRz7elNJrQqsBhvtw6E5HrTW17RXERAZ0kUdG2+dRDsTxEs/cXNrKV+0NZB+fTn8Kgu+zfFLQtmDvEUAl42BHKtE8ZJod/wDFCHlbnP8Af/hUkHaaE4+sQlfVGzXIy2V9AuqS0uVB3yYmxj24oMXBOxGk5IwfSqCixG7R8NVc94xPkFNDzdq7GNR3ccsje4Y99cKHz7fQ1jP76AOnue1ty4xbxRxf9R8RpdNxW8uSTPcuw6AbD5Un116JSNs7UxDDv28z8a9SbFBCTPWs72mA6t+JTxY7ud1x/wBW1H2vaW9hYd46ypkZDc/jXMCU1sJTmgDvbXtVbSeGeKSNs8x4gaZ2/GLCfBW5RSf6LnBqs1kOOtSrKcbkjyzSsZWn0tEN22vSCCC7kEdf1j1lC/SIdXaHPnFn/M1ZSGNfoz4v9VkubPuNWEefXq9YwBj2irYTthJLw9beC3aOUHAKvkKPfvVMfRqccduMgH/wjbHfPjSrHt5IXYGJwsmzPnPkAfz765uabTpGsI2gvi/GeL3BMGt1j0MpBxvy3z0rk3ilM0wJZmBZiXOSCNvvNdmSHiBYjVpK8uR99cpxYzR3MKiQoJE/WEDGokGsY8jbKlClZvC8wjRc4ZSAzK2Bjb8fxphDxy7jU29s8gj2IUZGMEHPx8qRYxow2GG2CfEakhhkgkZtMiyMBz5Y86ptmZ0N/fTcUkie4ZO8ibvCyoAWOMc/w9tPOFXsa8Le4a4mNwiNFHG0mFwW3wCeuPIVxUkpzrRWJK4yDjDZ5fOiVVo7dH+0zavBrO4HX40KTQ0rLX4VJFb2MsUVzGbjGdyNgOXU7UptOIXU1pdyLcLiF23d9ySTkD2fk1X1zdSd2oUhGOGZtW7LgDG3Sp+9hNtFFECEYqrBRgsSc5Jq/UOpYnE+00PDJIIXm7yRQO9XGwHI7j34HpXnZmWy4mlwkkdvMGnklAkiBKguTnf2iq3aMPIoUFjqG+M5oyw+t2H1ia3lcfqzG4A5DrR7VsSi2dnbWHAbzhCcQvbOOJbi4KxC3YrlTJpQkZ54IJ8s1rb9i+G8T4fBe2V3PEJo1kUZEijIz6E8/Oq8n4nNBb2kduRCtq/exnSPE2w8Q9lO+Ddrb+zitrWLxRxW6ogfORp2PL0Hyq/TFj6Dq8+j67UsbS+hdc+ESKVPpk7iktx2X4ra3IguI4VJXUHEoIPp5/Gnq9sLt+6WS2J0yazjyAzj1IyKgXtJb8Qkkm7zWVOlwOa+6muZVkPJiGXhHEIecGseaMD8udQQ2VzJMYzEyEAsdY0jArp5uL2SRa2lwAMnegb7i8DcPlkh/nChAQsAcnz8qpc0X8kvjZz+sjGQfbUEvEYIW0SN4xzAGT7aYtZoYwy3UJU779Kgt2tvrLLfPGYyhGDggnI6VfeLWGS4NEVtxNJyyxhgFG7EVpLeB5EVDgc9ZOM43pwOFcI7rKqEV/DhGO/sH7qX2vCeF3yxNGZdTx5OhvDyBIwfLIHt99GWFFX9qr3+UOMyt3enucxc86sM2/zrKD48iRcd4ikTao1upAreY1HBrKYDn6Pyg4zMJH0arYhTnbOpedd2juszNoZZosFowuCwzsR58xv7PWuK+jaFLjjV0sikqLNicdPGgz86ste8jde/YlFJUPncj8CK5Ob+jfjWDeFg0ZdW1xvggnbT0291R3tor3ETyL4lQAjnleu1FNMpRonAHngbfD2EUNdF1MeVGM8842/3rnWzZ5VEMHAojIzuwVEzqx1G/wC80Df2v1S0Z4ix0glSzZ1cuY64piLlo5VGvKjnjmRv+FAXVwLV22DW7dGHXnnFWrM2kRXrh7gNEMFtvCQQRgHP35oYTMjDUV3OkqMEAZyfvP5NC3NwsTjSDpCsw6EZI/OaFN9iLCnJI8W2D+RtWii2Z3kYd8kdwQkSSLp2U5U79dvZRdsf1mtQe6XBB59evTnSdHEqxumDCg8SK+Tjrke3NOrVl0RiLkxBUHHtxj2Ck0Aw4bs7NoVmzpG3T99NkiKEq5wS24weefzypfw8FFYvIFYY5HZfSmAVlY97OWY75I6CsJ2bwpGT2VtcBQ8SHHixjrmobi2SNu+iQd4gwB0GTv8AAZoiGQMmoNkkEg15LndiNic8vfUKTs0wK0aUTyzxRh4yp0qBgluvs5DFA290eF2bW8Sq1851+MDdj9nPux8acl8AtpCsDtsdxQxRZSxEWlwv+2PzyNbJ4yRWRLdcSNyGyqd31IT7JHl5g1lpM0+VxpYjywP47VtNaiIBSAAfF4W5cvnRTIIm1GNVA3Y+Z9nrmn2Rn5s9FvG8ALNGFwQdQxWRQW8E2ruR4gTkjfHXnR3BgihsoGIPPn+edMrmyjlOojDAYz781Pf4LURfIsUtv4FGdOpCOmx3oLh1mbO2aGOVw7g6iDyyD+/517cWH1eKTM0qqAAWIz1G3y+dQIskRZkmZvDtlT0qouS0wdPaKn48COOcRB5i6lB/xGsrzjpLcb4gTzN1If8AMayvQSwcj2dH9F5b/iGUIQA1qytnqC6Zq1mgMlq0chDSYBU4+1t+4VUf0cOI+N3BIJH1U5/xpVvJMXhimUkAgYc8s8iMj2VxfkYkdHDoVzTAW8ZAwQSrHzxQNzfsAmRr8GrHUeVE8TcLGzpgIWJO/IjNcs07rcMshVUCZYnPLn+6s4KxzdMYXN+qzAqW3XOKCmuxMisdpBvldgfP8+yt+CcGuO0V6Yba5iTmdcgP3defKmParsTxXs3atepOL6zTeSWGLQYgdvEpJ2zjcZ9cVuoUYuTEk0I+rFQ5wWyu/X20N9WaOXdNR1bAjYAZqfh800qOrqSpcZ1eWKlRiJ3jXOQw1KVOPccfdT0I1S3EEwMasUcb4GwxsBTSzJkEBVdLE6QdxgeR+FTT8OD8PW5VXcDbSgyQPMn2+XlXttFJFEjE4KuMlCfPcb+w1DlZpGI1glchZRlFII2GN8kH2c6CuOISFj3erJJXTjfGTg0yiDPa6dQyWJydsAE/xoNoJJY+8OtRHlEWIatz/S92KzVFyVE1jeO0mlslFXxcqaNKmkkg6dOdqQR27jww5DF8ldPPbpRsQmSItJGyLgHSfZvWbhm0WngJEyIE2AMjHkucADyoOe3udckkTNoG6psvuqTAdVQsY2XG+MjJz19ma2ubkxEIhGpMKRVV9CsGRJ0IecEswG3lty9Ovyoi5hiaBlkwgIzqxnDcv3VqeIanii0bsTqBHSvbmZkBkZQ5A2zsPyKVOw7fZDaXzwzwwlc99nS2MbAb86dd8XRWB5gFgdq5R76e6uYJp41iaBtOFORhgd/bsKfWsokQqAeXMfM0pqhp2bShprQxTb52OK0m0rETgiNNgeeo1K0i5AXpy9nn99CXUSMe7BTI8RWlG7G6KZ7QENx7iRGcG7lIz/fNZXnHV0cb4gmMabqQY8vEayvWjo4Xsb9gpe44zIdOoNblSPMFlq17GYpbsO81DOpSvTb/AG+FVJ2JGeKynfK27EaTgg6lrv7LiEKRuAGAZdGfPb/feuL8hWzfieCaaVYy8c+krggZ69B+Fc5cWwuDpd2xqwEU7tjPP5fGj7m7UlhMoiRySkmCTnkTW8vDr3U86wMseA+QQdWfLejjSWWOTsJ7PpecDv4ZoIAVk5hWB++ux7X8ZTjHZuSytlkgmlK6xJpIAByQR1BxyqvLnj1683cjhwi7pMMHbxN1zv7fWmVhxeC7t/HE0crsA4Z9QAHkQDtVybISTFsdsO6kCjU4cEooz09OlR3Fotw8kq4WcHUh6agAOXl50wur2KynlEmGEhwCvLTjGQcct/iKXz8VtmMZS1kROh0lMDPT5mkr2DSQ4sZpF4dGsrEsVO6nkB02ow2YniEkLvqDCTKZ8YwMj8/jSSwC3bM6TNoVgSgbSSPPzzTnh73UFw1uJg8JwVYgYxg49f8AaokmjWLsJmnFnFGqMJQjjKnfIP2t/Tc06tXsrzV9WXEikBgoI1dQfvrk5UkjWVZXZyzgREHOkdckH849aP4LI1pIpL6GAZtWM6iens6VnSSKyPnkhtpu8EbRgZHiOCPeaA4mBNIrCZ+6Jxo2Axg59ueftphPGvErfXOuGO6kH7J9tLblJEYRzDUSMn3YzipsdEBhjgKkpI0WrHLOk7+X31FelTEJEKup33IGD0PqKkvHlB1IrMpGCEGc5G/7qWFUMZ76UKwyVjIGory58/lVRslhEBiEMTDBcJhvEDueoPvosTI/6lsAjlvz9KAikUr3YBbu1zjUcjHmMDJxUTSwXC61LKRgBiMEEDp8fnRX7BeCWS3hDvMow2VGB0I5Y+NEwOwJZN9ZwMdFA/3rS3P60aMYzjnnbGR8zXsk4tgojUewfdUyy6GsZJZWLSMIyQVXJHLSDv8Ahig7ssSSysCq6tQ6Y8/iKn+uIZpNWkFyAfMDAJGffUKXMSrMsi4zheeQeWfwqkh2VJxvP8sX+ef1mTP+I1le8bKtxm/KfZNzIR7NRrK9FaON7Om7H28P8jSXRjPfd+8ZdftFAqnHxpwjbufsjkEAzvzG1KeyZUdnfECQb5hscf0Ep5PcrHCpiVZFAOkkAnJ5bc/urn5V+xrx6IYcSXCI2ML+sU4yMHIZSPIg/d5V09nb91bRi0llIAAMZfUFwAMAHkNhy9eVclwuW1+syTu8pYIyqSMgMduvp6+dMLG9McTGMDT3jAaTjB6c6ykmWjy5t2hvZJsxysraVU5UoOozTG2uEgeI6Tqn+yRsGHXOPz8KBuLlLuHTMGaOTCs3NsjoT7flWqXLvErERkJjQcDfHl8KV2gSoKuuDRzIjiQtJGGKGSPJxgYyRzwQcUDbwz4d20T/AN3wk4P/AFY9aZfWHuYlZTzJUaTjAxnp035UNZuNUwOGyuF1ciwBBODy9c04ydCcRdLbyQTwNMQqMzRyxnB8J6Y9d/ZXS8N1RWwXU2/IFifh7KTtKH+rhjrMsakatypB2P40VeXTrLGE2VBgLkAZ31fhUttjiqCokFwcaiTG50j/ANx65NERxl3MkhABJVQBnbVzz7hSaGdIp9JOkjnvsefrTOKTUACcYXIz6+fuqJWWmNIJ8GRFyQoBGeWK2vJlbEuOXU8gaXmRRo3wH3AHRBtvXl1cAlVBxhgcD0H8aXUqzWWde+wpdQSxLA4wc9aEa6HjVmDAplWA+1v+FbXwEdu2os2CpGDjPr8aXz6XtSEzrAxhTtj/AHzWkUQ2YZFtZI1VtLOmo7dev40J3oywGTr359eXL3VFMHAj+sHOB4dI3FCXavErKshZjuRjcVrRm2dRw6ctGAzEhhucdfyKH4hMYpUYKSMnABx0GPiTUPDWCJp0uTuCWORg79PIbfCsluYSqzMDuScgb7ZxsfztWKjkq8E0QW5ubdJvAjzaG081DMAW5dAaCiDSRQNqLZXW7Ec8jY45jrtTWwSB21yTtFbxzKjSyJkliwIVVGcsR0zsNzgVve6bexmvoIpI7ZHaAapBI3eB9K5IVdIK79eRHQ1qotrAu1MrXthFFFxONoYxH3sIkcDqxLZNZUvbdg/FIHUYDWykDy8TVldkdGD2H9nCq9l31NgfXWx6nQm1GwqyTqxZChxpVlIJOOWPZQnZoZ7MONRVhesVwM76Eo2G3nUF45Uw2eWdWfXORy9awnsuBMYtQkUxaG6ezzPrWsUihzEM+LfHMAA7n5/OvRcLJGdKuGJB36nODtWfVWh0yOsuoDB07FCfP31m/wDTQmZzNkYUBScoTgDfc+p6VpcGRCswxHHvnfw9dvPOPura0vIYZJO7PhGMu4DEb7Y9+D7zQ99HbXMDytOe9OGkXGCOhxuTvkc6msjeh7ZtDJw8YIzpxtkA5B/hUEUsnfmWI4DKFZSSQpwckenL12oXhZIEplBVvtMp2C/nFFW5BmltpQCzEnkAdxtv76itjQRdWyLLAcZEcbYGfX91B3XgjVtw75Knflt8Nvup41s08gmZwuVAbHpS6/s+/YsdsLpUdPTNKLyNrAkXvIQZZx4dz8eRO/maZRXgRoGZjkAY88+Xzra34QArM+gKo1c8ZPTp57+6h14e0euTUNAOIg/Nm61o+pCDZZpEuDoGpSgUYyNsnJ9m1EGESWiXNtKNeAxDjOQR/Chr11SGJyyj9Xp1KcZ5j54rOHkW+rKE5Q7Hz3+fOhK0VeTaSR0iMl2BmRyqKhwQN/lUEiRBjIJHBI21csY5evIUvuHuLpxsWiZskM2cb9KaPAohXDNoCYyDkjPl86dE2RFwpiSVWkzjBC555oWe2hm1NJIoYsTp0k428xtU95bMCXtO9OBlmIyD1wevtpW5kjBY4LNJv5LkfwqlEljGzVoog8JEoTnjO6nrgjpn50VcyRGYuYY5VAJZJCw+akMOeQQQaUxWU1pNbTzcSsYRIuuJGmLPIMbbKpGDk8z51PxV4LSK4R+MxSyCQqiwrjDANucrjBPkdqOjsOyonmuQwTiPFpIo4UjIsrOzdUDYXVJgeIoMg6nbJOBjJow38F3wuCLiyfVRcYNpFYkyMYSwbLK5wQWX7bElvFpUbmueWGG2uLRv5ds7K6iBM5fMmhuYKaUKkY3wSOo2zUcoe4ury7k7SxvHG6NLMUIackHVpGM7KoIGMDIA5VtT+DNibtmS3EoGZETVbKwSNNKrlm2AycAdBmsqHtTJ3txZOHZw1ohDNzIy25rKtEnS9g+4PB5Y55UUC5YkE7/ZTy3896cTYMj90+kdCuAOuwz7qr/hC8IImbikkgbToiQISuTjDEg5wu5I67c+VGi57LII0Sx4m4jfUXaSLMgBOAfDy35fuFRKCbspSo6xLeKBFeN9UykHLYGMDl/GiVMC3UjuxKSDScPtuQcjfpjHSuCnm4Jd3duq281pZxA63yDLKABhdhjUcEA4xvvUPHLjhcy2sfCbaSJYFZHkkIJm32JwB09KnyQ/RnctbQmQrHjumxksRsN+fyrV44reeV0AMbKGaTI26EY9mT65qs81mdunwp+SDuzuk49ZoZHFxGS6FfL18vzivIuPWX1lXluEynJxnLb5wdq4YknnWUeUQ9GWna9rOFBNE14FI3DYI57+VSntNwQx6RxCMe1T+6qnzWZpLhih+si2B2m4JEjIOIRtnAJCnPX0oaTtPwm4zru0TcgDBIA8/uqsMnOazJFHjEPVlh8R4zwybATiETIcbb5AB5cuu1bPx7hiohS9jLLqZhgjUT+fnVdajXlPzQu7LJt+0PBY3/XXTDJJBgG+SBzJ/caPXtV2dKLrOoA7Bpm/ACqoyfjWZp+aDuy2R2i7O3MphFmlyZdgsd5KpPx2FbWr8DtXEy8H4jDKTnEN9HIAfMa8D51UmTWZpqKRPYuyf+SrpSbfi8tmSpGm54esoTPlocYx09poBuGXbRRw8P7RcAKxhQguIpYjgDHNg2PZn571UNZTpBZbU/A+NzoyXPHuyhRs6z37MT8Ez5fDbFTRW1lbRl+JcWW/x/6awtyqk+skrbjflg7dKqDNZmmIf9tO5HFII7aJIo47ZEESPr7vngE9TjG/rWUgyRWUAf/Z"/>
          <p:cNvSpPr>
            <a:spLocks noChangeAspect="1" noChangeArrowheads="1"/>
          </p:cNvSpPr>
          <p:nvPr/>
        </p:nvSpPr>
        <p:spPr bwMode="auto">
          <a:xfrm>
            <a:off x="9017000" y="-919163"/>
            <a:ext cx="2419350" cy="189547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39940" name="AutoShape 4" descr="data:image/jpeg;base64,/9j/4AAQSkZJRgABAQAAAQABAAD/2wBDAAkGBwgHBgkIBwgKCgkLDRYPDQwMDRsUFRAWIB0iIiAdHx8kKDQsJCYxJx8fLT0tMTU3Ojo6Iys/RD84QzQ5Ojf/2wBDAQoKCg0MDRoPDxo3JR8lNzc3Nzc3Nzc3Nzc3Nzc3Nzc3Nzc3Nzc3Nzc3Nzc3Nzc3Nzc3Nzc3Nzc3Nzc3Nzc3Nzf/wAARCACPALYDASIAAhEBAxEB/8QAHAAAAgIDAQEAAAAAAAAAAAAABAUDBwACBgEI/8QARxAAAgEDAgMFBAYFCgQHAAAAAQIDAAQREiEFMUEGEyJRYXGBkaEHFDKxwfAXI5PR4RUzQkVVcpKi4vEWNWLSJDZEUmODs//EABkBAAMBAQEAAAAAAAAAAAAAAAABAgMEBf/EACIRAAICAgMAAgMBAAAAAAAAAAABAhEhMQMSE0FRBCIyYf/aAAwDAQACEQMRAD8A4DsT2RtO0lrPLc3jW7RswHiAXA0eh38fyrqYfom4dP8AzfFyT5d4P+yln0Ztp4TMf/nf7o67LvN+e1AChPoZtm3XibnBxs/X/BSDjPYbgfCZDHNxSaZx9sQup0nyJ0866+74pd2/Dp0s7t4ZMMqEZ2O7HAPXGa4GZpJhlm1lmydufXO3Wok2tCBl4NwBpRH3nEdROMak/wC2pLngHBYiY1nvu8IOkl00jmBnw+YrXR3l9HFHIwABDkDkPOjY7FridgsobRts2STnzqXJ/Y0Kz2PuScrdRkHGCFO+etdPw76HL++s0uY+MWih+amJ8iiuHRSIiq2B3e4wwJPn76sngnF7eG1SGVShxnUBsfd0pwk2wK2/QhxE8+N2f7J6z9B/EP7bs/2L1csF1DOMxSK3sNTZrQClP0HcQ/tuz/ZPXh+hDiI/rqzP/wBT1dua8p4ApP8AQlxH+2bP9k9Z+hHiJ/rqy/ZPV2YrN6MCKU/QfxE8+N2f7J69H0G8Rz/zuz/ZPV1g1sDnB86KCyl4PoOvhKhm41aGMHxBEdTj0ODR36DYif8Amn+b/RVrtcwx/wA5NGv95hUkd1A32Zo29jA0UFlSj6Coz/Wn+f8A0V6PoIQ/1p/n/wBFXGrDofhW4b3UUBTX6B0/tX/P/orP0EoP61/zf6KufVXmaKHZ8j9s+Cp2d49Nw2KVpViyCzY5hip6DqKymv0uf+eL7++//wCj1lIBv9GMLT8KnVTgiZz8o67IWVwxwi6vYedcr9EY1cPuATgd5J90VXXw7hdunD41fu2eRs6geVJugK6vuzvEr21OmwuGUggOkYff54+VcBe8NurS4MMiyK8bbo6FCp8iDX07ZQpa2+jV13PSq27YrZzfXL6WSAXneaIgCMyKfv269MYqJNDSKltobh7nIi0knST1J9K6WztEtgZDp7xWO3Mauvvp72VsuDz8Rhub1TEEJIRj9o5/o+lWBD2V7PcTs0ngslgL7go52PxxUdew9FUTuEtn0xnJVsemdtvSjbS+MaRxuQwVQMg047RcGtbC6ktw6SxPrWHJZSpOSBywcefLzxRHDOwbXPCre5PEIoWfOEaInOCeRz7elNJrQqsBhvtw6E5HrTW17RXERAZ0kUdG2+dRDsTxEs/cXNrKV+0NZB+fTn8Kgu+zfFLQtmDvEUAl42BHKtE8ZJod/wDFCHlbnP8Af/hUkHaaE4+sQlfVGzXIy2V9AuqS0uVB3yYmxj24oMXBOxGk5IwfSqCixG7R8NVc94xPkFNDzdq7GNR3ccsje4Y99cKHz7fQ1jP76AOnue1ty4xbxRxf9R8RpdNxW8uSTPcuw6AbD5Un116JSNs7UxDDv28z8a9SbFBCTPWs72mA6t+JTxY7ud1x/wBW1H2vaW9hYd46ypkZDc/jXMCU1sJTmgDvbXtVbSeGeKSNs8x4gaZ2/GLCfBW5RSf6LnBqs1kOOtSrKcbkjyzSsZWn0tEN22vSCCC7kEdf1j1lC/SIdXaHPnFn/M1ZSGNfoz4v9VkubPuNWEefXq9YwBj2irYTthJLw9beC3aOUHAKvkKPfvVMfRqccduMgH/wjbHfPjSrHt5IXYGJwsmzPnPkAfz765uabTpGsI2gvi/GeL3BMGt1j0MpBxvy3z0rk3ilM0wJZmBZiXOSCNvvNdmSHiBYjVpK8uR99cpxYzR3MKiQoJE/WEDGokGsY8jbKlClZvC8wjRc4ZSAzK2Bjb8fxphDxy7jU29s8gj2IUZGMEHPx8qRYxow2GG2CfEakhhkgkZtMiyMBz5Y86ptmZ0N/fTcUkie4ZO8ibvCyoAWOMc/w9tPOFXsa8Le4a4mNwiNFHG0mFwW3wCeuPIVxUkpzrRWJK4yDjDZ5fOiVVo7dH+0zavBrO4HX40KTQ0rLX4VJFb2MsUVzGbjGdyNgOXU7UptOIXU1pdyLcLiF23d9ySTkD2fk1X1zdSd2oUhGOGZtW7LgDG3Sp+9hNtFFECEYqrBRgsSc5Jq/UOpYnE+00PDJIIXm7yRQO9XGwHI7j34HpXnZmWy4mlwkkdvMGnklAkiBKguTnf2iq3aMPIoUFjqG+M5oyw+t2H1ia3lcfqzG4A5DrR7VsSi2dnbWHAbzhCcQvbOOJbi4KxC3YrlTJpQkZ54IJ8s1rb9i+G8T4fBe2V3PEJo1kUZEijIz6E8/Oq8n4nNBb2kduRCtq/exnSPE2w8Q9lO+Ddrb+zitrWLxRxW6ogfORp2PL0Hyq/TFj6Dq8+j67UsbS+hdc+ESKVPpk7iktx2X4ra3IguI4VJXUHEoIPp5/Gnq9sLt+6WS2J0yazjyAzj1IyKgXtJb8Qkkm7zWVOlwOa+6muZVkPJiGXhHEIecGseaMD8udQQ2VzJMYzEyEAsdY0jArp5uL2SRa2lwAMnegb7i8DcPlkh/nChAQsAcnz8qpc0X8kvjZz+sjGQfbUEvEYIW0SN4xzAGT7aYtZoYwy3UJU779Kgt2tvrLLfPGYyhGDggnI6VfeLWGS4NEVtxNJyyxhgFG7EVpLeB5EVDgc9ZOM43pwOFcI7rKqEV/DhGO/sH7qX2vCeF3yxNGZdTx5OhvDyBIwfLIHt99GWFFX9qr3+UOMyt3enucxc86sM2/zrKD48iRcd4ikTao1upAreY1HBrKYDn6Pyg4zMJH0arYhTnbOpedd2juszNoZZosFowuCwzsR58xv7PWuK+jaFLjjV0sikqLNicdPGgz86ste8jde/YlFJUPncj8CK5Ob+jfjWDeFg0ZdW1xvggnbT0291R3tor3ETyL4lQAjnleu1FNMpRonAHngbfD2EUNdF1MeVGM8842/3rnWzZ5VEMHAojIzuwVEzqx1G/wC80Df2v1S0Z4ix0glSzZ1cuY64piLlo5VGvKjnjmRv+FAXVwLV22DW7dGHXnnFWrM2kRXrh7gNEMFtvCQQRgHP35oYTMjDUV3OkqMEAZyfvP5NC3NwsTjSDpCsw6EZI/OaFN9iLCnJI8W2D+RtWii2Z3kYd8kdwQkSSLp2U5U79dvZRdsf1mtQe6XBB59evTnSdHEqxumDCg8SK+Tjrke3NOrVl0RiLkxBUHHtxj2Ck0Aw4bs7NoVmzpG3T99NkiKEq5wS24weefzypfw8FFYvIFYY5HZfSmAVlY97OWY75I6CsJ2bwpGT2VtcBQ8SHHixjrmobi2SNu+iQd4gwB0GTv8AAZoiGQMmoNkkEg15LndiNic8vfUKTs0wK0aUTyzxRh4yp0qBgluvs5DFA290eF2bW8Sq1851+MDdj9nPux8acl8AtpCsDtsdxQxRZSxEWlwv+2PzyNbJ4yRWRLdcSNyGyqd31IT7JHl5g1lpM0+VxpYjywP47VtNaiIBSAAfF4W5cvnRTIIm1GNVA3Y+Z9nrmn2Rn5s9FvG8ALNGFwQdQxWRQW8E2ruR4gTkjfHXnR3BgihsoGIPPn+edMrmyjlOojDAYz781Pf4LURfIsUtv4FGdOpCOmx3oLh1mbO2aGOVw7g6iDyyD+/517cWH1eKTM0qqAAWIz1G3y+dQIskRZkmZvDtlT0qouS0wdPaKn48COOcRB5i6lB/xGsrzjpLcb4gTzN1If8AMayvQSwcj2dH9F5b/iGUIQA1qytnqC6Zq1mgMlq0chDSYBU4+1t+4VUf0cOI+N3BIJH1U5/xpVvJMXhimUkAgYc8s8iMj2VxfkYkdHDoVzTAW8ZAwQSrHzxQNzfsAmRr8GrHUeVE8TcLGzpgIWJO/IjNcs07rcMshVUCZYnPLn+6s4KxzdMYXN+qzAqW3XOKCmuxMisdpBvldgfP8+yt+CcGuO0V6Yba5iTmdcgP3defKmParsTxXs3atepOL6zTeSWGLQYgdvEpJ2zjcZ9cVuoUYuTEk0I+rFQ5wWyu/X20N9WaOXdNR1bAjYAZqfh800qOrqSpcZ1eWKlRiJ3jXOQw1KVOPccfdT0I1S3EEwMasUcb4GwxsBTSzJkEBVdLE6QdxgeR+FTT8OD8PW5VXcDbSgyQPMn2+XlXttFJFEjE4KuMlCfPcb+w1DlZpGI1glchZRlFII2GN8kH2c6CuOISFj3erJJXTjfGTg0yiDPa6dQyWJydsAE/xoNoJJY+8OtRHlEWIatz/S92KzVFyVE1jeO0mlslFXxcqaNKmkkg6dOdqQR27jww5DF8ldPPbpRsQmSItJGyLgHSfZvWbhm0WngJEyIE2AMjHkucADyoOe3udckkTNoG6psvuqTAdVQsY2XG+MjJz19ma2ubkxEIhGpMKRVV9CsGRJ0IecEswG3lty9Ovyoi5hiaBlkwgIzqxnDcv3VqeIanii0bsTqBHSvbmZkBkZQ5A2zsPyKVOw7fZDaXzwzwwlc99nS2MbAb86dd8XRWB5gFgdq5R76e6uYJp41iaBtOFORhgd/bsKfWsokQqAeXMfM0pqhp2bShprQxTb52OK0m0rETgiNNgeeo1K0i5AXpy9nn99CXUSMe7BTI8RWlG7G6KZ7QENx7iRGcG7lIz/fNZXnHV0cb4gmMabqQY8vEayvWjo4Xsb9gpe44zIdOoNblSPMFlq17GYpbsO81DOpSvTb/AG+FVJ2JGeKynfK27EaTgg6lrv7LiEKRuAGAZdGfPb/feuL8hWzfieCaaVYy8c+krggZ69B+Fc5cWwuDpd2xqwEU7tjPP5fGj7m7UlhMoiRySkmCTnkTW8vDr3U86wMseA+QQdWfLejjSWWOTsJ7PpecDv4ZoIAVk5hWB++ux7X8ZTjHZuSytlkgmlK6xJpIAByQR1BxyqvLnj1683cjhwi7pMMHbxN1zv7fWmVhxeC7t/HE0crsA4Z9QAHkQDtVybISTFsdsO6kCjU4cEooz09OlR3Fotw8kq4WcHUh6agAOXl50wur2KynlEmGEhwCvLTjGQcct/iKXz8VtmMZS1kROh0lMDPT5mkr2DSQ4sZpF4dGsrEsVO6nkB02ow2YniEkLvqDCTKZ8YwMj8/jSSwC3bM6TNoVgSgbSSPPzzTnh73UFw1uJg8JwVYgYxg49f8AaokmjWLsJmnFnFGqMJQjjKnfIP2t/Tc06tXsrzV9WXEikBgoI1dQfvrk5UkjWVZXZyzgREHOkdckH849aP4LI1pIpL6GAZtWM6iens6VnSSKyPnkhtpu8EbRgZHiOCPeaA4mBNIrCZ+6Jxo2Axg59ueftphPGvErfXOuGO6kH7J9tLblJEYRzDUSMn3YzipsdEBhjgKkpI0WrHLOk7+X31FelTEJEKup33IGD0PqKkvHlB1IrMpGCEGc5G/7qWFUMZ76UKwyVjIGory58/lVRslhEBiEMTDBcJhvEDueoPvosTI/6lsAjlvz9KAikUr3YBbu1zjUcjHmMDJxUTSwXC61LKRgBiMEEDp8fnRX7BeCWS3hDvMow2VGB0I5Y+NEwOwJZN9ZwMdFA/3rS3P60aMYzjnnbGR8zXsk4tgojUewfdUyy6GsZJZWLSMIyQVXJHLSDv8Ahig7ssSSysCq6tQ6Y8/iKn+uIZpNWkFyAfMDAJGffUKXMSrMsi4zheeQeWfwqkh2VJxvP8sX+ef1mTP+I1le8bKtxm/KfZNzIR7NRrK9FaON7Om7H28P8jSXRjPfd+8ZdftFAqnHxpwjbufsjkEAzvzG1KeyZUdnfECQb5hscf0Ep5PcrHCpiVZFAOkkAnJ5bc/urn5V+xrx6IYcSXCI2ML+sU4yMHIZSPIg/d5V09nb91bRi0llIAAMZfUFwAMAHkNhy9eVclwuW1+syTu8pYIyqSMgMduvp6+dMLG9McTGMDT3jAaTjB6c6ykmWjy5t2hvZJsxysraVU5UoOozTG2uEgeI6Tqn+yRsGHXOPz8KBuLlLuHTMGaOTCs3NsjoT7flWqXLvErERkJjQcDfHl8KV2gSoKuuDRzIjiQtJGGKGSPJxgYyRzwQcUDbwz4d20T/AN3wk4P/AFY9aZfWHuYlZTzJUaTjAxnp035UNZuNUwOGyuF1ciwBBODy9c04ydCcRdLbyQTwNMQqMzRyxnB8J6Y9d/ZXS8N1RWwXU2/IFifh7KTtKH+rhjrMsakatypB2P40VeXTrLGE2VBgLkAZ31fhUttjiqCokFwcaiTG50j/ANx65NERxl3MkhABJVQBnbVzz7hSaGdIp9JOkjnvsefrTOKTUACcYXIz6+fuqJWWmNIJ8GRFyQoBGeWK2vJlbEuOXU8gaXmRRo3wH3AHRBtvXl1cAlVBxhgcD0H8aXUqzWWde+wpdQSxLA4wc9aEa6HjVmDAplWA+1v+FbXwEdu2os2CpGDjPr8aXz6XtSEzrAxhTtj/AHzWkUQ2YZFtZI1VtLOmo7dev40J3oywGTr359eXL3VFMHAj+sHOB4dI3FCXavErKshZjuRjcVrRm2dRw6ctGAzEhhucdfyKH4hMYpUYKSMnABx0GPiTUPDWCJp0uTuCWORg79PIbfCsluYSqzMDuScgb7ZxsfztWKjkq8E0QW5ubdJvAjzaG081DMAW5dAaCiDSRQNqLZXW7Ec8jY45jrtTWwSB21yTtFbxzKjSyJkliwIVVGcsR0zsNzgVve6bexmvoIpI7ZHaAapBI3eB9K5IVdIK79eRHQ1qotrAu1MrXthFFFxONoYxH3sIkcDqxLZNZUvbdg/FIHUYDWykDy8TVldkdGD2H9nCq9l31NgfXWx6nQm1GwqyTqxZChxpVlIJOOWPZQnZoZ7MONRVhesVwM76Eo2G3nUF45Uw2eWdWfXORy9awnsuBMYtQkUxaG6ezzPrWsUihzEM+LfHMAA7n5/OvRcLJGdKuGJB36nODtWfVWh0yOsuoDB07FCfP31m/wDTQmZzNkYUBScoTgDfc+p6VpcGRCswxHHvnfw9dvPOPura0vIYZJO7PhGMu4DEb7Y9+D7zQ99HbXMDytOe9OGkXGCOhxuTvkc6msjeh7ZtDJw8YIzpxtkA5B/hUEUsnfmWI4DKFZSSQpwckenL12oXhZIEplBVvtMp2C/nFFW5BmltpQCzEnkAdxtv76itjQRdWyLLAcZEcbYGfX91B3XgjVtw75Knflt8Nvup41s08gmZwuVAbHpS6/s+/YsdsLpUdPTNKLyNrAkXvIQZZx4dz8eRO/maZRXgRoGZjkAY88+Xzra34QArM+gKo1c8ZPTp57+6h14e0euTUNAOIg/Nm61o+pCDZZpEuDoGpSgUYyNsnJ9m1EGESWiXNtKNeAxDjOQR/Chr11SGJyyj9Xp1KcZ5j54rOHkW+rKE5Q7Hz3+fOhK0VeTaSR0iMl2BmRyqKhwQN/lUEiRBjIJHBI21csY5evIUvuHuLpxsWiZskM2cb9KaPAohXDNoCYyDkjPl86dE2RFwpiSVWkzjBC555oWe2hm1NJIoYsTp0k428xtU95bMCXtO9OBlmIyD1wevtpW5kjBY4LNJv5LkfwqlEljGzVoog8JEoTnjO6nrgjpn50VcyRGYuYY5VAJZJCw+akMOeQQQaUxWU1pNbTzcSsYRIuuJGmLPIMbbKpGDk8z51PxV4LSK4R+MxSyCQqiwrjDANucrjBPkdqOjsOyonmuQwTiPFpIo4UjIsrOzdUDYXVJgeIoMg6nbJOBjJow38F3wuCLiyfVRcYNpFYkyMYSwbLK5wQWX7bElvFpUbmueWGG2uLRv5ds7K6iBM5fMmhuYKaUKkY3wSOo2zUcoe4ury7k7SxvHG6NLMUIackHVpGM7KoIGMDIA5VtT+DNibtmS3EoGZETVbKwSNNKrlm2AycAdBmsqHtTJ3txZOHZw1ohDNzIy25rKtEnS9g+4PB5Y55UUC5YkE7/ZTy3896cTYMj90+kdCuAOuwz7qr/hC8IImbikkgbToiQISuTjDEg5wu5I67c+VGi57LII0Sx4m4jfUXaSLMgBOAfDy35fuFRKCbspSo6xLeKBFeN9UykHLYGMDl/GiVMC3UjuxKSDScPtuQcjfpjHSuCnm4Jd3duq281pZxA63yDLKABhdhjUcEA4xvvUPHLjhcy2sfCbaSJYFZHkkIJm32JwB09KnyQ/RnctbQmQrHjumxksRsN+fyrV44reeV0AMbKGaTI26EY9mT65qs81mdunwp+SDuzuk49ZoZHFxGS6FfL18vzivIuPWX1lXluEynJxnLb5wdq4YknnWUeUQ9GWna9rOFBNE14FI3DYI57+VSntNwQx6RxCMe1T+6qnzWZpLhih+si2B2m4JEjIOIRtnAJCnPX0oaTtPwm4zru0TcgDBIA8/uqsMnOazJFHjEPVlh8R4zwybATiETIcbb5AB5cuu1bPx7hiohS9jLLqZhgjUT+fnVdajXlPzQu7LJt+0PBY3/XXTDJJBgG+SBzJ/caPXtV2dKLrOoA7Bpm/ACqoyfjWZp+aDuy2R2i7O3MphFmlyZdgsd5KpPx2FbWr8DtXEy8H4jDKTnEN9HIAfMa8D51UmTWZpqKRPYuyf+SrpSbfi8tmSpGm54esoTPlocYx09poBuGXbRRw8P7RcAKxhQguIpYjgDHNg2PZn571UNZTpBZbU/A+NzoyXPHuyhRs6z37MT8Ez5fDbFTRW1lbRl+JcWW/x/6awtyqk+skrbjflg7dKqDNZmmIf9tO5HFII7aJIo47ZEESPr7vngE9TjG/rWUgyRWUAf/Z"/>
          <p:cNvSpPr>
            <a:spLocks noChangeAspect="1" noChangeArrowheads="1"/>
          </p:cNvSpPr>
          <p:nvPr/>
        </p:nvSpPr>
        <p:spPr bwMode="auto">
          <a:xfrm>
            <a:off x="9017000" y="-919163"/>
            <a:ext cx="2419350" cy="189547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39942" name="AutoShape 6" descr="data:image/jpeg;base64,/9j/4AAQSkZJRgABAQAAAQABAAD/2wCEAAkGBhQSEBQUExIVFBUVFRQUFRcVFxkUGBgUGBUVFRUVFBYaHCYeFxojGRQVHy8gIycpLCwsFR4xNTAqNSYrLCkBCQoKDgwOGg8PGi0kHyQsKSwpKSwpLC0sLCwpLCwsKSwsLCwsKSkpLCkvKiwsLCwsLCwsLCwsLCwsLCwsLCwsLP/AABEIALQBGAMBIgACEQEDEQH/xAAbAAABBQEBAAAAAAAAAAAAAAAAAQIDBAUGB//EAD0QAAEDAQYCBwcDAwQCAwAAAAEAAhEDBAUSITFRQWEGEyJxgZGhFDJCUrHB0Qdi8BWC4SNykvEzohbS4v/EABkBAAMBAQEAAAAAAAAAAAAAAAABAgMEBf/EACwRAAIBAwMEAgAFBQAAAAAAAAABAgMREhMhMQQUQVEiYUJxgZGxMlLB8PH/2gAMAwEAAhEDEQA/APZwE8BNCcF50TVipUiVaokVCEK0IEIQmIEIQgBUiEJgCEISAEIQgAQhCABCEJDBCESgASJUJAIhKkQAIQhIYIKEilgNITSE8ppUMpDCExwUhTCFk0aIic1Cc5CxaNEyyE4JoTgutHMxUqRKFoiQQhCsAQhCBAhCEACEIQAIQhAwQhCQAhIlQAJEqRACpEISGCEISAEIQgAKEJEgBCEJAIUiUpFLGhhTSnlNKzZaIyEJSEqyaNLkwTgmhOXSjBipUiFohCoQkVCFQhIgBUIQgAQkQlcBUiEIuAqRCEXAEIQlcYIRKJRcAQkRKVwFSIQlcAQiUIuAIlJKErjFSIlJKVwAoKEiQxCkKUlNKzbKQ0oSFKsyyUJwKyxVJ4lPD+aarDdJmlKWVnioN0htDd/VXrk6TNDEk6wbrN9tG4THXiNwk+oHos15QsU3rz9Cmm+Dv6I7hB28jcQsUX5/ITv62Tw9FXcRDQmbEoJWObyJ4lQurzxKh9SvCGunfk2nWho1cPNMNuZ8yxsQ3R4qH1MvBa6dGt/UWbnySG82c/JZB70YCp7iRWhE1v6m3mmm9W7H0WX1Z3Cr3ham0abqjzkOA1c45NY0cXEwANylrzY9GBqP6QMDwyO2Wl4E54QYJ8ypm3pPw+q526Lvc1rqlX/zVSHPAzDQPdpN5NGXMyVoAhDrS8MFRjbg0/6j+31S/wBR/b6rN61IaqjWn7Hox9GqLwGxThb281jmojHzVa8xaETY9uZune1N+YLFD0Y0dxIXbo2xWG4TsY3WAXJJT7h+g7dezoMaMS5i8LU9lGo5p7TWPc3aQ0kT5KdtpJAMnMA/dPXfoXb/AGdBiSFywfazuUotx3KO4+g7d+zcL0x1ULFNuO580w2s7lS630UqBsuqhCwX2jmfNCjVL0Sky3n5lILb+4rFbX5fZSstA29UYmlzW9rB4pRWG6yxaBz8072sbFLEdzT64bo6zms32sbFHtY5oxYXNMPG6WRuPNZftg5+SPa27+iMWFzT8k4BZXtY39E8WofMizC5qNqwne0jY+SyhaR8ywr/AOlHUVKdMElz9sxEwMWWmuiFBydkDaSuzsuvGyb7QF5peH6uNoOcz2dxqtJb2nAUxUBg5e85o14Lprg6QstNEPbUDogOOQOKMyWj3e5XKjKCvJERqRk7I6YWgI9pG5WX1/7gnddzWWJoaJtY39Fzd0X023Wh1XF/pWd2GmyMnVTP+u48m5NHCSdVT6XXhUNCsyjngYXVTswicAzHacJPJvevN7F+pFag5rWNZ1YqMdUwsAc5rcsOLgI+i6aVBzTtyY1Kii1c959sG6T2wbhcl0V6ZNtzKjmU3M6twaQ4gzIJBBHct0VuXosJQcXZmqakrov+1jkj2gcvNUOt5BJ142CmxRZtN7U6cY3gTv6yRopqVsY4AtIcCJBDgQRuCF5d0rv+n7YXHE6hQbgqYZLRWOIhn+7TPKIOyyuj36ltZaX9a1zbM4BtNgOIUzObo1dOZOZ1XUulk4ZL9jndeKniz2oWgJPaRyXAX3+pdkoNGA9e5wkCmZA2LyYju1Vq6OmDK1FtV1JwYdXsmowEah8DEwjmI5rHRna7RpqRva52vtCy7V0qoU6vVOqgPyxCCA2RIknLPlKgs9spVG4mEOb8zSCPMLze1W2nUtVotYINmbMkjFicAGYXNJ4nSYmQqpUc3Zk1KmKuj1+o/E0jUEHxBCr3RXLrPSPE06c9+EA+oK84uv8AVuzmj/qUnsqAhoZTEtImBhcT2QBGq1LsvZz7qJp9qpTY5paRPaBkyOPZIKJUJR2fscakZcejvG1Z0IPcQUY14pYumlWiH1MLQQ3ImY7RyluTjMZdr6Lpeg36iPttR9Kq1rHNbjaWTDswHCCTmMjqnU6WUVkuBQrRk7eT0U1FE6sqHXfvcmmuOLiufE2uW31ULPfUG/ohVYVzLY4qVrlYbY2/uU7LA39ybrxJVORUD07GrzbEzY+ak9kZt6qe4iVpSM3rEdYtLqGD4R5lBps+Vvql3EfQ9JmbjTgVe6qnsPX8perp7D+eKO4XphpMoBvNIRzVuhbKD5wFj41wkGNpjRZ949KrNRdhgVHyQW0xiIiJLjkAM91UakpOyixOCju2VbxvmlQc1tR+Fzw4sEEyWjSRpJgLzK9OlNZtodWOEvHZpx2mU8iDh+Y5k966LpDbxa6h6t2EgdprntAIlwYKbdB2SZM5ysv/AOK9bQrHrAws6siBia4kOJBjTQZ816FJwhZzOKplK6icRVrlxJcSScyT5n1V25r0q0ajTRqFhJAOfZOejhxC2KVyEiKtOmeANPsOjfY+IUtfoX1LGVn1C1r5dTacIqEfC4smQ2fi45Qu3Ug9jmxa3PULrtnXUg4DOAHAZlrozBj+EQpLwrOp0y4NLnfC0Ay53yj1PgvNLl6Ruslommx5aWQ7E4kvjPFlkCOAHNej3ReXXtFbcHCT7o+aDpy31nl5NaMqbv4PQpSjNfZy9902VKNB7qzhSrFxdSpQyXkEy6Ne0MOZPFUrP0ZaLLTGGHuYHPa4TLiMyTqDoPBJYrnszKLq7q7qbTaSKYeQMBaCcgJxatz4ArYZeTHNhlSm4gRDagLoG/GFtdrZcGT33ZQ6I1zZ6xaGFrKpa0huYFQZNcBOhEg84XdU6kkND4cROEy10DXsnP8A7XGttLGNxtcC5vaaBmZBkLepdMKL7KbQ1wcGtk0/jDvkw7+kLCs53ukbUcbWZs9S/wCb1VG+7TVo2epUbLnBvZDe0cRIaIHHMg+C5S7f1DdVrdsUqNMahxIcZ5nUjIwN10l5Xu02eWt6zrYY0fCS4EhzozwgCcszHis2qkJJSReUJRdmeQPsTyHte9xJcKmGCSXHV9QagwfqsarMkHgYXp9WjZ7PgDCH4wQXxPaL4Lnu4TllwlLVuOiDJpsMnNzcOvGV6cOo+jglS8Hl1RhBgiDsVLZbxqUp6uo9k64HFs98FaXSikBVymO0JIjIHJa1j6HdXR66s+nJa4mm4Oc5ojsuLWxmc4E84XTmmlfyYqLvsHQ91Wq20uLy3BTL+udUczA/4Q93xNOcgzosm2YMJcKYYSR2aTiafZyxwSZkzxXU3X0gDabaApswPyc3CwY8pbnGfjKzbxu1xpVurptpYIrVC9wacLjgikI90ZZTqecLBTtL1wbW2OfZc1THh7IOAVBic1ktyIgkwTB0ldP0fv20UrJWa3DFQ9kmJGjXkf2jKeK5Sz1GtEgnFBB2zyhdd0cvjDTo06zGPpsLiGuaMgSc8XE5kwZCqs/jurk0udmczabNVqODTtm55gE7klLd1K00awfSa/HTMywYhHMjItI811d9XdZ2us5dUaC4EuDWhoJnRwByER3mU6y2ISOrcY2zInkFHcXjwU6WLO26JX6bbQFQBrXtOCo3PsuH2IzC2jZ3ftXJdHLA2zVKlQPI6xo61nBpbmH/AF810rq539V49ZuM/jwelStKPy5JHWc7t9UKo553Qs1Kfsu0ScPO49U8A7rOZUO6mFSfiKi1guXQx28IbTPzKm0fyU+TuEii5hG6dI3KpCTx+yWOcqbDuW8Tef8APBZ9+Pd1JbSbLn9mXThY2CXPdyAByOpIHFTDxXF9LemLqbn2djD2YxuOriRIAA+HPxOey6empalRL1uY1qmEbnN2O1upud1bnNLnQ5oMTEmYHjqksl0VamJ1MhzS8iC7U8THEKb2Kqyi+u+mWmp/ph3ygjWDmTkRMK10ZqloIOoOQmYEDivYcl+E87FtXkMHR00Kb6lam15I7IEnAe7R0pt2dIXspihSDXNe4AHiHOPETmMyti8+kTMOBzpOwz89lw1WuadV1Rs0nSX05Gs+kp6anySpY8HeXvb6NmcCRifo1kZGIl7+EcuPcuSvO9/aKpqHXSdST8o3J2WO6/qznS5+MwR2gDkdVPdVmq9a18CAZzIGXIcFqoYrchyvwWxbMRybhEQNwRr4qnWq1qc4HPaxxzDSQJ45BaF8USK7nM0qRU2ALveHnJ8VNRr9nBhLjxjOJ4TwVJrgncwRiqZOeTEkGSQCdcvAeSq0axY4OaSHNMgjgQrNncBUEgiDB3hVrTRwugGVae9ga2udxZukYqU8Za2YAeAYIPHInfPxWLaLZ1AwUYOYJLmiZ1ieU8Fh2R5a8GJ79I58lp3dddW11MFIY6ha52EQJjMxOWi55Uoxu3waKbey5IrdacTQeJcZzJzgSc/ryVdlvqNADXugHFhmWzvh0lXrVdjmNLHtdTcDLg5pkcFVoWZoPbfh7hiPjstItNEtNDrNeTi0tcSeLZJidtgusoOmkx4yMA76+8uVsrmtccMECcnDXEI+3mti6rYCwtAw4SQJ55wd9VS5Ja2uQX1TcKlNwLiBoIxQ/gRuDHFM/qFcEh4cSO0/Fr3u2Ut89IHU3NbScWkRiwmMo90kcM1JdfSV7f8ATIpllRwJJbBz7JMiPGZ0Uzcl/ShwSfLG2en1mVNsx2nOiBkJDWhVr0tTg2XE6hrW8HMiXF3iQI71r3RT6l7gc+0fTQLmr1tBqVHGCAHEAbCZP1SjuwZTdSEmDlEjy/KjNd25Pin1xGwnbbgmU6U/z6brZfZJYdb5w9lrcIiRMnjiOevct2xdJqrWwAwc85nbIrmzSGKAZ/minFIgA55HNQ4x8oabPRejN4ttFNxLg2oJDhnmDpP8yXcWCiXU24QCAA3WcwI14rwula3NIc0lpiJaYM+C6O4P1LrWVopYWVWAkkOEGSZJxgyTO8rg6rpJSV6X7HXQ6hRdpnqlSyu5eaFQsvTmz1abajSBMYmH3m8DPcePFC8XGsvwno5U35JWWN2ysNsLv5Ce2qB8QUhtQGufl9iocplJRGtu48vNTC7eYSNtQOn870ptIEzn5lReoP4im7B83olF2sHE/RQvvQADKNpy+pSi8RGZ8gSi1QLxJv6Y3d385qKp0es7nYnU2ucCCCQCZGhSstc6Eg8mofXqHJoPecvPgms/7gePokq3bRcIcwPGsOzHhK4b9S7mdNGpSYAIcwgdnOQQSBrkV2LbUWjtOz45z9Auc6WXgXBtKk0ufOLLMyRAaB3ZnvXX0cZaqd9lcw6iS07HF2G4gQXVTOzdBKffNdnFoIExI5LTr9FrbgxdWDyxDFn4rPqXDVru6hrQKgguDnBuQ1E7r11Wi97o8505ejmruoAOBdGmn3Wha6vVOAcxzcXa90iW6SJGYkHRdpcnQdjKmKsOrgjLEHlxHHENByXS38LG6litRaWNmC7hPykZzyCxn1izSSv+RrHpm4tt2PKXVRUDWg5j3SNYKpWa0ua+AMjln9Ve6/q3420HNpOeRR61sy3RpkjWOKp3hUioGYS2ILp97P8Awu2LOWSEtdRpIJyBfnlJgbKGmwDtGCDOuvh+F6nc/RiwupNeyh1wyh1RxJ0BiMmjXSFusoMa0RZ6YDdBkQO4RAXDPrknZRf8HXHpG1uzwe3A5Owlo0EiF0v6V2fFbHuiS2k4jtFpklrZBGcwV3HTeqytZ6VFwa0VbRSZqMgDLo2yy8Vl1/0qwOLrNaXU3QYDs9eGNvDwVPqo1KTjP43v9iVBwneO9hf1TNRtlpCXdqrnLy/RhIGeg/C8qcc101/3jW6ilYagcalGrVDhOLEXEYCDx1dHIq50f/TF9qsra7bRTaXTDMLjEGIe4aGRpBWtHHp6XzfkmperP4o45r8Jy4iN/wCcE9lpc12RIJ1gxK7Vn6PWrDLqtBvLE8/RkKzd36Quex7zaW4gDga1pguAyxOcRAJ5LR9XRX4iNCp6PPDmSXSSczn/AIUrLRm0RAachrxk963OlXQe0WIMe+HMcBLmSQ1/FrvsdCo7q6Le02Z1SlVBrNccVI5SyBBad9dVrrQccr7EKnLLG25dq28YnF2RHvA649gOZzUF2WUVXPe73TMN0BJ1P83UNoqsqwajS2swxVGmIAABxG+6sU7bn2R7vDgBspWyJfJl2+yMZUcGiWtZJBz1MSO6QVn1nmAJyiY71tWyjDhVcHMFUdh0SCBLXQTkQsq9rP1dVzMTXBuQLTLS3UEHYg6cFpFpsTTSKrTnK0adqAZMEgmM41jks9n/AEFqWW4bRXLWUaFR8bMMSdSSch3lObXkIp+CtZqeOWtOXzQT4Qq9fCIDQctScp8OC6W19DbZYqfWPo4pBnAcfV83hun0XKuKKc1PeLugnFx/qRpXRcle1EigwvcwAmCBkcuJQup/R6uBbajSfeougbkOacvCULzeq6ydGpikrHbQ6aNSGTbPTAW6kj7fVO9rZ+3yC5sX607D+3/Kk/8AkJ+E/wDoPyvN7eR1aqOkpv7o5CT9FILS0DJpP9p+4XMm/auoLvBsJBe1TVz3/wDqPqEu2Y9ZHSG2GcqbvIBTCpU+Vo5ErkmXrJzLz/fH0CtsvoNHZZM/M8lD6drhAqqZ0LabxmS2P2iPxKf1kZl/p/lcwL9M/wDhZ3knzzKitfSd7NKbXDiA77Hgp7ebf/CtWKRv2+8cDCQcT3SKY0l3CY4c1TuS720QX1DiqvkuIMxOoBlYRvl7nF8hpIiIHZGwn6qP+t1RljPkF0aLUcI/qY6icsn+h2j6zI9092X5JXO4uqvEOwluNnGOA2JWUb/qAiasbAkD0hLWdULmuLjiOkGTHOEU6Djf7Q51VK1vZ2le0uwEsILoyBOAE83RAWDZLhDqgr21xqv+Fkyyn3AdklY1avVGrnRvMKpUtbnDOo/6/VEKMoqyfP7ilUTe6Nu9hTtNrp0xBZS7b3EzmNGrCslyMt9W2VC/B2sNMnTLcbdyir2wtYYc8eJE+ShsNMCnGYnMiDmumMHGPxf0v5Zg5KUt1/vgvdGKr7FbG0a9bDSGLC4SaVTEMv8AbnmZ0hei2uu2OBBGUHh3rye0mnhIe04eRjPcDgU27rwYG9XiHGHEmfwpq0NV5efyKp1dNY+Dqq9OnbMVB8gtdLHiCWO3C3Kl9ssNma2vXxuaNSO07wElcHSYxhxB7SfP7rPvObRUEv7DeEYTKfbqWzewa2O6W5GxtoqWg2tzmio5xLQ7gIhsCOA+i07lsVazuD6NrhznFz6ZnASTnyOXJVmsA4nzCeHAcfGV0Sbat/gxVk7nor72a4ZvAVW7r+a2ZeBnuuKZbGjQAn97ifSE+z28gwGAn+aZLj7ZHV3DO/t960qlFzXw5jgQ4HQheP3nd/UWlvUOc1r3ADcZ5jmF1NS8nuMGBykD6qjXut9Sox+JpDZIDTJnv0W3Tw0r77GVaepbYt9IbppVqLXMeG2imPej3xHuu+xXJNltM5yHhsHYgw5p2IP2WpeF8vs74LZB3zUftjLSyMXVlskBrZmdxsumllBJPgwqNSd/Jo9LbY1tks1iY3E9oD3GILcvSS4+i5e23A6lRZVecnujDxAiQTz1W90cs7Wmo95x1Ccjwjgc9VJ0tr4rOGjOHA6KoSwkoR97v8xSSknN/oanRe5LMarbTUw02jC6lRE6gCHPPhMcSvQqnSVhyD55CV570etQFFramoAAAEdmMluULazMQJ4Lz+ohnK7OyjPFbHUPto71w/SnoxZKxLhSfSqH4qYAaTwLmaeUKSpetRrspjmmVLW52pPoppU5U3dOw6lRTVmjzatRq2Ou0glj2EOY4ehH4Qu0vm5haGQTBGbXRMbg8iheqqlKavUSv+Rw4zi7R4JKT98P/L7ZqY1W8C3/AJFR0qka4o5EBWGPAzwHxP8AhcbNkNFXL4Y7/wAqzSAdoAOcFRF0nJnqT9skrQ/Xq3EcgfuoKRZNGBwA/cD+ENdPxNjkxQsqVCPcMHLNv4CRtMgRgPi2foEreyr+ierTA0cfQJBZmnOTP85Ip4m5YI/tKKj419cvQpbjFfZWjR/oT6qo9h+YeX/5Vn2l3yNjYxKWnWcSCGNHiP4EK65FsyjVu8O96Hd+XlkpKd3tA7JjuK1a1JxES3vyjw4qH2V0fAP53pan2PAznWQR8x5uP0Ca2yEa4R5wr7qh0mn6f/bJRizF2ctEcc4VZCxKVpsgcILvAAgfTNMbY93COG3krznBuuF3c0n6phrDdoPiI8lWTJxRQqXS06kR3JGXSwaAeQC1hZSRIE+JhDKJ+Wn5/cozYYGWbtEagJKNhgaz3CVsiyk6jyOX0+6WpQAE4zGzTl4qdQemYpu12obl3BKLvMf4lagg6AEbl5H2SOpx8UbQSU82GCMynZS0ZuI/nclNAkZud4A/YK+9jYzMnkSD9IQyyDn/AMhknkLExXXW0u+Inm0/hPp3eWTHZnw/C1uqMwZ9SPqmVbIOIJHIwnmxYGTVu6T2mg+SiNkbEMbhO+n0Wu2ytOUFv9zfupGXc3dx/ulPOwsDFstBzCXEAjic1BftYFoYKbySQeUd63693yIglvMwPVV/6W1hypQf9/4VRqK9xODtYbTJwZUyDA1P2VPE8GSVefZ4EwT4zCY+zA6tI/uH2SuFiFl8EmMJgfNxVpt8RrSHnCidTaBp/wCygfRnSf8AkCiyYXaLdXpFBjAANwJQqos7SO0B5j1QhKPoMpFllSM4+ylpWyDkPr+FQZXPw+sp7bSRrHmU3EV7Go23yM58yPsnMqN3d/yOaynV8uyB3zP3S07S4ageSWmVmbBtLTkA49ziUj4+QnliVGlVcc/sn+0GfhnxUYWKyLT3ZRhw97pVZrZMwO+SUC2AHPDPdkm1LwJOQb5E/gJpMTaJRQnb+d4UzKLQMonkP8Ki61On4R3ZqWlbjp2fEIcWCaLj6mWufd9FCxxOundP3yVb+ounINHgE83gRqAf5tCWDHki9SgaGOQAH3zTjX/dPLMws8W4Tk3v0H2Uhtx4AAd0+qWDHki08xpnzAH3zSh7RqM9OH2VJ9rO0pG29x1hGDDJF11Jp0DB36+Clo0w3PCyO77kKg+vETHgon2vgPsjBjyRffTBMwzun8BOc1ukNB2/Cym1gfhy/wBxU4t20jxJ9UYMWSNA0mg5OaN41/wm1BtE7wPys43jBzI7gk/qk8B6fUaowY80aFOzkjIwe6SgsAaZPkc/KVSbepGgHgY8xxTn3qdTA5wljIMokzau2MeaXA06uHOSfsqhvY8Pp90VLweRmO4Af5TxYskX22YbsjeCU4NDdI9fVZT7e8DPL0TGW9+cD6lGDYZo2hVdOoPgmEkgyQe4H7BY7rU75fRPp1HxMZHYIwDMvupT8PoT9FA+lGfoAT5qoazvlPfBUItcH/v6KlFkuSL7mE5wPJRmjsGiOY+kqsbUdvqoXPMzHkCqUWS5IsE93khU3V3Hg5CdhXIRXI0Kkp1DKRC2M0WWunwT6ZkoQoZQ5wVinTkTJQhS+CkSWayNdr6R+FcfdDBoXeY/CELGcmjWCTRBUsQHE+n4UllsDXDOfBCFV9ibFOlSbid2RlO6ssoAj8IQk2x2ViT2RseKby4IQpTZViOm/kEra+RgNECZASIVLkXgS67WajTiDcjrGaitNQyeEcghCqyuTfYaKUxJJnmrLbMBnnpvl5IQokyooko0Ac4HkPwio2Bl9kIS8jCgzx8B+FE98PIAGXJCEPkPBG9omYE7wD9U0mOff/hCFfgnyMqe8BJzTbRVIMDKOQSoV+iQFtOWTc+OESnVLW6OHkhCbiriTYBxIzJTOrBIQhQNEDqecZpr6UDV3mhCrwT5I2UJaTLp70IQi5J//9k="/>
          <p:cNvSpPr>
            <a:spLocks noChangeAspect="1" noChangeArrowheads="1"/>
          </p:cNvSpPr>
          <p:nvPr/>
        </p:nvSpPr>
        <p:spPr bwMode="auto">
          <a:xfrm>
            <a:off x="9017000" y="-835025"/>
            <a:ext cx="2667000" cy="17145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39944" name="AutoShape 8" descr="data:image/jpeg;base64,/9j/4AAQSkZJRgABAQAAAQABAAD/2wCEAAkGBhQSEBQUExIVFBUVFRQUFRcVFxkUGBgUGBUVFRUVFBYaHCYeFxojGRQVHy8gIycpLCwsFR4xNTAqNSYrLCkBCQoKDgwOGg8PGi0kHyQsKSwpKSwpLC0sLCwpLCwsKSwsLCwsKSkpLCkvKiwsLCwsLCwsLCwsLCwsLCwsLCwsLP/AABEIALQBGAMBIgACEQEDEQH/xAAbAAABBQEBAAAAAAAAAAAAAAAAAQIDBAUGB//EAD0QAAEDAQYCBwcDAwQCAwAAAAEAAhEDBAUSITFRQWEGEyJxgZGhFDJCUrHB0Qdi8BWC4SNykvEzohbS4v/EABkBAAMBAQEAAAAAAAAAAAAAAAABAgMEBf/EACwRAAIBAwMEAgAFBQAAAAAAAAABAgMREhMhMQQUQVEiYUJxgZGxMlLB8PH/2gAMAwEAAhEDEQA/APZwE8BNCcF50TVipUiVaokVCEK0IEIQmIEIQgBUiEJgCEISAEIQgAQhCABCEJDBCESgASJUJAIhKkQAIQhIYIKEilgNITSE8ppUMpDCExwUhTCFk0aIic1Cc5CxaNEyyE4JoTgutHMxUqRKFoiQQhCsAQhCBAhCEACEIQAIQhAwQhCQAhIlQAJEqRACpEISGCEISAEIQgAKEJEgBCEJAIUiUpFLGhhTSnlNKzZaIyEJSEqyaNLkwTgmhOXSjBipUiFohCoQkVCFQhIgBUIQgAQkQlcBUiEIuAqRCEXAEIQlcYIRKJRcAQkRKVwFSIQlcAQiUIuAIlJKErjFSIlJKVwAoKEiQxCkKUlNKzbKQ0oSFKsyyUJwKyxVJ4lPD+aarDdJmlKWVnioN0htDd/VXrk6TNDEk6wbrN9tG4THXiNwk+oHos15QsU3rz9Cmm+Dv6I7hB28jcQsUX5/ITv62Tw9FXcRDQmbEoJWObyJ4lQurzxKh9SvCGunfk2nWho1cPNMNuZ8yxsQ3R4qH1MvBa6dGt/UWbnySG82c/JZB70YCp7iRWhE1v6m3mmm9W7H0WX1Z3Cr3ham0abqjzkOA1c45NY0cXEwANylrzY9GBqP6QMDwyO2Wl4E54QYJ8ypm3pPw+q526Lvc1rqlX/zVSHPAzDQPdpN5NGXMyVoAhDrS8MFRjbg0/6j+31S/wBR/b6rN61IaqjWn7Hox9GqLwGxThb281jmojHzVa8xaETY9uZune1N+YLFD0Y0dxIXbo2xWG4TsY3WAXJJT7h+g7dezoMaMS5i8LU9lGo5p7TWPc3aQ0kT5KdtpJAMnMA/dPXfoXb/AGdBiSFywfazuUotx3KO4+g7d+zcL0x1ULFNuO580w2s7lS630UqBsuqhCwX2jmfNCjVL0Sky3n5lILb+4rFbX5fZSstA29UYmlzW9rB4pRWG6yxaBz8072sbFLEdzT64bo6zms32sbFHtY5oxYXNMPG6WRuPNZftg5+SPa27+iMWFzT8k4BZXtY39E8WofMizC5qNqwne0jY+SyhaR8ywr/AOlHUVKdMElz9sxEwMWWmuiFBydkDaSuzsuvGyb7QF5peH6uNoOcz2dxqtJb2nAUxUBg5e85o14Lprg6QstNEPbUDogOOQOKMyWj3e5XKjKCvJERqRk7I6YWgI9pG5WX1/7gnddzWWJoaJtY39Fzd0X023Wh1XF/pWd2GmyMnVTP+u48m5NHCSdVT6XXhUNCsyjngYXVTswicAzHacJPJvevN7F+pFag5rWNZ1YqMdUwsAc5rcsOLgI+i6aVBzTtyY1Kii1c959sG6T2wbhcl0V6ZNtzKjmU3M6twaQ4gzIJBBHct0VuXosJQcXZmqakrov+1jkj2gcvNUOt5BJ142CmxRZtN7U6cY3gTv6yRopqVsY4AtIcCJBDgQRuCF5d0rv+n7YXHE6hQbgqYZLRWOIhn+7TPKIOyyuj36ltZaX9a1zbM4BtNgOIUzObo1dOZOZ1XUulk4ZL9jndeKniz2oWgJPaRyXAX3+pdkoNGA9e5wkCmZA2LyYju1Vq6OmDK1FtV1JwYdXsmowEah8DEwjmI5rHRna7RpqRva52vtCy7V0qoU6vVOqgPyxCCA2RIknLPlKgs9spVG4mEOb8zSCPMLze1W2nUtVotYINmbMkjFicAGYXNJ4nSYmQqpUc3Zk1KmKuj1+o/E0jUEHxBCr3RXLrPSPE06c9+EA+oK84uv8AVuzmj/qUnsqAhoZTEtImBhcT2QBGq1LsvZz7qJp9qpTY5paRPaBkyOPZIKJUJR2fscakZcejvG1Z0IPcQUY14pYumlWiH1MLQQ3ImY7RyluTjMZdr6Lpeg36iPttR9Kq1rHNbjaWTDswHCCTmMjqnU6WUVkuBQrRk7eT0U1FE6sqHXfvcmmuOLiufE2uW31ULPfUG/ohVYVzLY4qVrlYbY2/uU7LA39ybrxJVORUD07GrzbEzY+ak9kZt6qe4iVpSM3rEdYtLqGD4R5lBps+Vvql3EfQ9JmbjTgVe6qnsPX8perp7D+eKO4XphpMoBvNIRzVuhbKD5wFj41wkGNpjRZ949KrNRdhgVHyQW0xiIiJLjkAM91UakpOyixOCju2VbxvmlQc1tR+Fzw4sEEyWjSRpJgLzK9OlNZtodWOEvHZpx2mU8iDh+Y5k966LpDbxa6h6t2EgdprntAIlwYKbdB2SZM5ysv/AOK9bQrHrAws6siBia4kOJBjTQZ816FJwhZzOKplK6icRVrlxJcSScyT5n1V25r0q0ajTRqFhJAOfZOejhxC2KVyEiKtOmeANPsOjfY+IUtfoX1LGVn1C1r5dTacIqEfC4smQ2fi45Qu3Ug9jmxa3PULrtnXUg4DOAHAZlrozBj+EQpLwrOp0y4NLnfC0Ay53yj1PgvNLl6Ruslommx5aWQ7E4kvjPFlkCOAHNej3ReXXtFbcHCT7o+aDpy31nl5NaMqbv4PQpSjNfZy9902VKNB7qzhSrFxdSpQyXkEy6Ne0MOZPFUrP0ZaLLTGGHuYHPa4TLiMyTqDoPBJYrnszKLq7q7qbTaSKYeQMBaCcgJxatz4ArYZeTHNhlSm4gRDagLoG/GFtdrZcGT33ZQ6I1zZ6xaGFrKpa0huYFQZNcBOhEg84XdU6kkND4cROEy10DXsnP8A7XGttLGNxtcC5vaaBmZBkLepdMKL7KbQ1wcGtk0/jDvkw7+kLCs53ukbUcbWZs9S/wCb1VG+7TVo2epUbLnBvZDe0cRIaIHHMg+C5S7f1DdVrdsUqNMahxIcZ5nUjIwN10l5Xu02eWt6zrYY0fCS4EhzozwgCcszHis2qkJJSReUJRdmeQPsTyHte9xJcKmGCSXHV9QagwfqsarMkHgYXp9WjZ7PgDCH4wQXxPaL4Lnu4TllwlLVuOiDJpsMnNzcOvGV6cOo+jglS8Hl1RhBgiDsVLZbxqUp6uo9k64HFs98FaXSikBVymO0JIjIHJa1j6HdXR66s+nJa4mm4Oc5ojsuLWxmc4E84XTmmlfyYqLvsHQ91Wq20uLy3BTL+udUczA/4Q93xNOcgzosm2YMJcKYYSR2aTiafZyxwSZkzxXU3X0gDabaApswPyc3CwY8pbnGfjKzbxu1xpVurptpYIrVC9wacLjgikI90ZZTqecLBTtL1wbW2OfZc1THh7IOAVBic1ktyIgkwTB0ldP0fv20UrJWa3DFQ9kmJGjXkf2jKeK5Sz1GtEgnFBB2zyhdd0cvjDTo06zGPpsLiGuaMgSc8XE5kwZCqs/jurk0udmczabNVqODTtm55gE7klLd1K00awfSa/HTMywYhHMjItI811d9XdZ2us5dUaC4EuDWhoJnRwByER3mU6y2ISOrcY2zInkFHcXjwU6WLO26JX6bbQFQBrXtOCo3PsuH2IzC2jZ3ftXJdHLA2zVKlQPI6xo61nBpbmH/AF810rq539V49ZuM/jwelStKPy5JHWc7t9UKo553Qs1Kfsu0ScPO49U8A7rOZUO6mFSfiKi1guXQx28IbTPzKm0fyU+TuEii5hG6dI3KpCTx+yWOcqbDuW8Tef8APBZ9+Pd1JbSbLn9mXThY2CXPdyAByOpIHFTDxXF9LemLqbn2djD2YxuOriRIAA+HPxOey6empalRL1uY1qmEbnN2O1upud1bnNLnQ5oMTEmYHjqksl0VamJ1MhzS8iC7U8THEKb2Kqyi+u+mWmp/ph3ygjWDmTkRMK10ZqloIOoOQmYEDivYcl+E87FtXkMHR00Kb6lam15I7IEnAe7R0pt2dIXspihSDXNe4AHiHOPETmMyti8+kTMOBzpOwz89lw1WuadV1Rs0nSX05Gs+kp6anySpY8HeXvb6NmcCRifo1kZGIl7+EcuPcuSvO9/aKpqHXSdST8o3J2WO6/qznS5+MwR2gDkdVPdVmq9a18CAZzIGXIcFqoYrchyvwWxbMRybhEQNwRr4qnWq1qc4HPaxxzDSQJ45BaF8USK7nM0qRU2ALveHnJ8VNRr9nBhLjxjOJ4TwVJrgncwRiqZOeTEkGSQCdcvAeSq0axY4OaSHNMgjgQrNncBUEgiDB3hVrTRwugGVae9ga2udxZukYqU8Za2YAeAYIPHInfPxWLaLZ1AwUYOYJLmiZ1ieU8Fh2R5a8GJ79I58lp3dddW11MFIY6ha52EQJjMxOWi55Uoxu3waKbey5IrdacTQeJcZzJzgSc/ryVdlvqNADXugHFhmWzvh0lXrVdjmNLHtdTcDLg5pkcFVoWZoPbfh7hiPjstItNEtNDrNeTi0tcSeLZJidtgusoOmkx4yMA76+8uVsrmtccMECcnDXEI+3mti6rYCwtAw4SQJ55wd9VS5Ja2uQX1TcKlNwLiBoIxQ/gRuDHFM/qFcEh4cSO0/Fr3u2Ut89IHU3NbScWkRiwmMo90kcM1JdfSV7f8ATIpllRwJJbBz7JMiPGZ0Uzcl/ShwSfLG2en1mVNsx2nOiBkJDWhVr0tTg2XE6hrW8HMiXF3iQI71r3RT6l7gc+0fTQLmr1tBqVHGCAHEAbCZP1SjuwZTdSEmDlEjy/KjNd25Pin1xGwnbbgmU6U/z6brZfZJYdb5w9lrcIiRMnjiOevct2xdJqrWwAwc85nbIrmzSGKAZ/minFIgA55HNQ4x8oabPRejN4ttFNxLg2oJDhnmDpP8yXcWCiXU24QCAA3WcwI14rwula3NIc0lpiJaYM+C6O4P1LrWVopYWVWAkkOEGSZJxgyTO8rg6rpJSV6X7HXQ6hRdpnqlSyu5eaFQsvTmz1abajSBMYmH3m8DPcePFC8XGsvwno5U35JWWN2ysNsLv5Ce2qB8QUhtQGufl9iocplJRGtu48vNTC7eYSNtQOn870ptIEzn5lReoP4im7B83olF2sHE/RQvvQADKNpy+pSi8RGZ8gSi1QLxJv6Y3d385qKp0es7nYnU2ucCCCQCZGhSstc6Eg8mofXqHJoPecvPgms/7gePokq3bRcIcwPGsOzHhK4b9S7mdNGpSYAIcwgdnOQQSBrkV2LbUWjtOz45z9Auc6WXgXBtKk0ufOLLMyRAaB3ZnvXX0cZaqd9lcw6iS07HF2G4gQXVTOzdBKffNdnFoIExI5LTr9FrbgxdWDyxDFn4rPqXDVru6hrQKgguDnBuQ1E7r11Wi97o8505ejmruoAOBdGmn3Wha6vVOAcxzcXa90iW6SJGYkHRdpcnQdjKmKsOrgjLEHlxHHENByXS38LG6litRaWNmC7hPykZzyCxn1izSSv+RrHpm4tt2PKXVRUDWg5j3SNYKpWa0ua+AMjln9Ve6/q3420HNpOeRR61sy3RpkjWOKp3hUioGYS2ILp97P8Awu2LOWSEtdRpIJyBfnlJgbKGmwDtGCDOuvh+F6nc/RiwupNeyh1wyh1RxJ0BiMmjXSFusoMa0RZ6YDdBkQO4RAXDPrknZRf8HXHpG1uzwe3A5Owlo0EiF0v6V2fFbHuiS2k4jtFpklrZBGcwV3HTeqytZ6VFwa0VbRSZqMgDLo2yy8Vl1/0qwOLrNaXU3QYDs9eGNvDwVPqo1KTjP43v9iVBwneO9hf1TNRtlpCXdqrnLy/RhIGeg/C8qcc101/3jW6ilYagcalGrVDhOLEXEYCDx1dHIq50f/TF9qsra7bRTaXTDMLjEGIe4aGRpBWtHHp6XzfkmperP4o45r8Jy4iN/wCcE9lpc12RIJ1gxK7Vn6PWrDLqtBvLE8/RkKzd36Quex7zaW4gDga1pguAyxOcRAJ5LR9XRX4iNCp6PPDmSXSSczn/AIUrLRm0RAachrxk963OlXQe0WIMe+HMcBLmSQ1/FrvsdCo7q6Le02Z1SlVBrNccVI5SyBBad9dVrrQccr7EKnLLG25dq28YnF2RHvA649gOZzUF2WUVXPe73TMN0BJ1P83UNoqsqwajS2swxVGmIAABxG+6sU7bn2R7vDgBspWyJfJl2+yMZUcGiWtZJBz1MSO6QVn1nmAJyiY71tWyjDhVcHMFUdh0SCBLXQTkQsq9rP1dVzMTXBuQLTLS3UEHYg6cFpFpsTTSKrTnK0adqAZMEgmM41jks9n/AEFqWW4bRXLWUaFR8bMMSdSSch3lObXkIp+CtZqeOWtOXzQT4Qq9fCIDQctScp8OC6W19DbZYqfWPo4pBnAcfV83hun0XKuKKc1PeLugnFx/qRpXRcle1EigwvcwAmCBkcuJQup/R6uBbajSfeougbkOacvCULzeq6ydGpikrHbQ6aNSGTbPTAW6kj7fVO9rZ+3yC5sX607D+3/Kk/8AkJ+E/wDoPyvN7eR1aqOkpv7o5CT9FILS0DJpP9p+4XMm/auoLvBsJBe1TVz3/wDqPqEu2Y9ZHSG2GcqbvIBTCpU+Vo5ErkmXrJzLz/fH0CtsvoNHZZM/M8lD6drhAqqZ0LabxmS2P2iPxKf1kZl/p/lcwL9M/wDhZ3knzzKitfSd7NKbXDiA77Hgp7ebf/CtWKRv2+8cDCQcT3SKY0l3CY4c1TuS720QX1DiqvkuIMxOoBlYRvl7nF8hpIiIHZGwn6qP+t1RljPkF0aLUcI/qY6icsn+h2j6zI9092X5JXO4uqvEOwluNnGOA2JWUb/qAiasbAkD0hLWdULmuLjiOkGTHOEU6Djf7Q51VK1vZ2le0uwEsILoyBOAE83RAWDZLhDqgr21xqv+Fkyyn3AdklY1avVGrnRvMKpUtbnDOo/6/VEKMoqyfP7ilUTe6Nu9hTtNrp0xBZS7b3EzmNGrCslyMt9W2VC/B2sNMnTLcbdyir2wtYYc8eJE+ShsNMCnGYnMiDmumMHGPxf0v5Zg5KUt1/vgvdGKr7FbG0a9bDSGLC4SaVTEMv8AbnmZ0hei2uu2OBBGUHh3rye0mnhIe04eRjPcDgU27rwYG9XiHGHEmfwpq0NV5efyKp1dNY+Dqq9OnbMVB8gtdLHiCWO3C3Kl9ssNma2vXxuaNSO07wElcHSYxhxB7SfP7rPvObRUEv7DeEYTKfbqWzewa2O6W5GxtoqWg2tzmio5xLQ7gIhsCOA+i07lsVazuD6NrhznFz6ZnASTnyOXJVmsA4nzCeHAcfGV0Sbat/gxVk7nor72a4ZvAVW7r+a2ZeBnuuKZbGjQAn97ifSE+z28gwGAn+aZLj7ZHV3DO/t960qlFzXw5jgQ4HQheP3nd/UWlvUOc1r3ADcZ5jmF1NS8nuMGBykD6qjXut9Sox+JpDZIDTJnv0W3Tw0r77GVaepbYt9IbppVqLXMeG2imPej3xHuu+xXJNltM5yHhsHYgw5p2IP2WpeF8vs74LZB3zUftjLSyMXVlskBrZmdxsumllBJPgwqNSd/Jo9LbY1tks1iY3E9oD3GILcvSS4+i5e23A6lRZVecnujDxAiQTz1W90cs7Wmo95x1Ccjwjgc9VJ0tr4rOGjOHA6KoSwkoR97v8xSSknN/oanRe5LMarbTUw02jC6lRE6gCHPPhMcSvQqnSVhyD55CV570etQFFramoAAAEdmMluULazMQJ4Lz+ohnK7OyjPFbHUPto71w/SnoxZKxLhSfSqH4qYAaTwLmaeUKSpetRrspjmmVLW52pPoppU5U3dOw6lRTVmjzatRq2Ou0glj2EOY4ehH4Qu0vm5haGQTBGbXRMbg8iheqqlKavUSv+Rw4zi7R4JKT98P/L7ZqY1W8C3/AJFR0qka4o5EBWGPAzwHxP8AhcbNkNFXL4Y7/wAqzSAdoAOcFRF0nJnqT9skrQ/Xq3EcgfuoKRZNGBwA/cD+ENdPxNjkxQsqVCPcMHLNv4CRtMgRgPi2foEreyr+ierTA0cfQJBZmnOTP85Ip4m5YI/tKKj419cvQpbjFfZWjR/oT6qo9h+YeX/5Vn2l3yNjYxKWnWcSCGNHiP4EK65FsyjVu8O96Hd+XlkpKd3tA7JjuK1a1JxES3vyjw4qH2V0fAP53pan2PAznWQR8x5uP0Ca2yEa4R5wr7qh0mn6f/bJRizF2ctEcc4VZCxKVpsgcILvAAgfTNMbY93COG3krznBuuF3c0n6phrDdoPiI8lWTJxRQqXS06kR3JGXSwaAeQC1hZSRIE+JhDKJ+Wn5/cozYYGWbtEagJKNhgaz3CVsiyk6jyOX0+6WpQAE4zGzTl4qdQemYpu12obl3BKLvMf4lagg6AEbl5H2SOpx8UbQSU82GCMynZS0ZuI/nclNAkZud4A/YK+9jYzMnkSD9IQyyDn/AMhknkLExXXW0u+Inm0/hPp3eWTHZnw/C1uqMwZ9SPqmVbIOIJHIwnmxYGTVu6T2mg+SiNkbEMbhO+n0Wu2ytOUFv9zfupGXc3dx/ulPOwsDFstBzCXEAjic1BftYFoYKbySQeUd63693yIglvMwPVV/6W1hypQf9/4VRqK9xODtYbTJwZUyDA1P2VPE8GSVefZ4EwT4zCY+zA6tI/uH2SuFiFl8EmMJgfNxVpt8RrSHnCidTaBp/wCygfRnSf8AkCiyYXaLdXpFBjAANwJQqos7SO0B5j1QhKPoMpFllSM4+ylpWyDkPr+FQZXPw+sp7bSRrHmU3EV7Go23yM58yPsnMqN3d/yOaynV8uyB3zP3S07S4ageSWmVmbBtLTkA49ziUj4+QnliVGlVcc/sn+0GfhnxUYWKyLT3ZRhw97pVZrZMwO+SUC2AHPDPdkm1LwJOQb5E/gJpMTaJRQnb+d4UzKLQMonkP8Ki61On4R3ZqWlbjp2fEIcWCaLj6mWufd9FCxxOundP3yVb+ounINHgE83gRqAf5tCWDHki9SgaGOQAH3zTjX/dPLMws8W4Tk3v0H2Uhtx4AAd0+qWDHki08xpnzAH3zSh7RqM9OH2VJ9rO0pG29x1hGDDJF11Jp0DB36+Clo0w3PCyO77kKg+vETHgon2vgPsjBjyRffTBMwzun8BOc1ukNB2/Cym1gfhy/wBxU4t20jxJ9UYMWSNA0mg5OaN41/wm1BtE7wPys43jBzI7gk/qk8B6fUaowY80aFOzkjIwe6SgsAaZPkc/KVSbepGgHgY8xxTn3qdTA5wljIMokzau2MeaXA06uHOSfsqhvY8Pp90VLweRmO4Af5TxYskX22YbsjeCU4NDdI9fVZT7e8DPL0TGW9+cD6lGDYZo2hVdOoPgmEkgyQe4H7BY7rU75fRPp1HxMZHYIwDMvupT8PoT9FA+lGfoAT5qoazvlPfBUItcH/v6KlFkuSL7mE5wPJRmjsGiOY+kqsbUdvqoXPMzHkCqUWS5IsE93khU3V3Hg5CdhXIRXI0Kkp1DKRC2M0WWunwT6ZkoQoZQ5wVinTkTJQhS+CkSWayNdr6R+FcfdDBoXeY/CELGcmjWCTRBUsQHE+n4UllsDXDOfBCFV9ibFOlSbid2RlO6ssoAj8IQk2x2ViT2RseKby4IQpTZViOm/kEra+RgNECZASIVLkXgS67WajTiDcjrGaitNQyeEcghCqyuTfYaKUxJJnmrLbMBnnpvl5IQokyooko0Ac4HkPwio2Bl9kIS8jCgzx8B+FE98PIAGXJCEPkPBG9omYE7wD9U0mOff/hCFfgnyMqe8BJzTbRVIMDKOQSoV+iQFtOWTc+OESnVLW6OHkhCbiriTYBxIzJTOrBIQhQNEDqecZpr6UDV3mhCrwT5I2UJaTLp70IQi5J//9k="/>
          <p:cNvSpPr>
            <a:spLocks noChangeAspect="1" noChangeArrowheads="1"/>
          </p:cNvSpPr>
          <p:nvPr/>
        </p:nvSpPr>
        <p:spPr bwMode="auto">
          <a:xfrm>
            <a:off x="9017000" y="-835025"/>
            <a:ext cx="2667000" cy="17145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642918"/>
            <a:ext cx="8001056" cy="4524315"/>
          </a:xfrm>
          <a:prstGeom prst="rect">
            <a:avLst/>
          </a:prstGeom>
        </p:spPr>
        <p:txBody>
          <a:bodyPr wrap="square">
            <a:spAutoFit/>
          </a:bodyPr>
          <a:lstStyle/>
          <a:p>
            <a:r>
              <a:rPr lang="ar-SA" sz="3200" b="1" dirty="0"/>
              <a:t>الشنفرى</a:t>
            </a:r>
            <a:br>
              <a:rPr lang="ar-SA" sz="3200" b="1" dirty="0"/>
            </a:br>
            <a:r>
              <a:rPr lang="ar-SA" sz="3200" b="1" dirty="0"/>
              <a:t>? - 70 </a:t>
            </a:r>
            <a:r>
              <a:rPr lang="ar-SA" sz="3200" b="1" dirty="0" err="1"/>
              <a:t>ق</a:t>
            </a:r>
            <a:r>
              <a:rPr lang="ar-SA" sz="3200" b="1" dirty="0"/>
              <a:t>. هـ / ? - 554 </a:t>
            </a:r>
            <a:r>
              <a:rPr lang="ar-SA" sz="3200" b="1" dirty="0" err="1" smtClean="0"/>
              <a:t>م</a:t>
            </a:r>
            <a:r>
              <a:rPr lang="ar-SA" sz="3200" b="1" dirty="0" smtClean="0"/>
              <a:t> </a:t>
            </a:r>
            <a:r>
              <a:rPr lang="ar-SA" sz="3200" b="1" dirty="0"/>
              <a:t/>
            </a:r>
            <a:br>
              <a:rPr lang="ar-SA" sz="3200" b="1" dirty="0"/>
            </a:br>
            <a:r>
              <a:rPr lang="ar-SA" sz="3200" b="1" dirty="0"/>
              <a:t> </a:t>
            </a:r>
            <a:r>
              <a:rPr lang="ar-SA" sz="3200" b="1" dirty="0" smtClean="0"/>
              <a:t>عمرو </a:t>
            </a:r>
            <a:r>
              <a:rPr lang="ar-SA" sz="3200" b="1" dirty="0"/>
              <a:t>بن مالك الأزدي، من </a:t>
            </a:r>
            <a:r>
              <a:rPr lang="ar-SA" sz="3200" b="1" dirty="0" err="1"/>
              <a:t>قحطان</a:t>
            </a:r>
            <a:r>
              <a:rPr lang="ar-SA" sz="3200" b="1" dirty="0"/>
              <a:t>.</a:t>
            </a:r>
          </a:p>
          <a:p>
            <a:pPr algn="just"/>
            <a:r>
              <a:rPr lang="ar-SA" sz="3200" b="1" dirty="0"/>
              <a:t>شاعر جاهلي، يماني، من فحول الطبقة الثانية وكان من فتاك العرب وعدائيهم، وهو أحد </a:t>
            </a:r>
            <a:r>
              <a:rPr lang="ar-SA" sz="3200" b="1" dirty="0" err="1"/>
              <a:t>الخلعاء</a:t>
            </a:r>
            <a:r>
              <a:rPr lang="ar-SA" sz="3200" b="1" dirty="0"/>
              <a:t> الذين تبرأت منهم عشائرهم.</a:t>
            </a:r>
          </a:p>
          <a:p>
            <a:pPr algn="just"/>
            <a:r>
              <a:rPr lang="ar-SA" sz="3200" b="1" dirty="0"/>
              <a:t>قتلهُ بنو سلامان، وقيست قفزاته ليلة مقتلهِ فكان الواحدة منها قريباً من عشرين خطوة، وفي الأمثال (أعدى من </a:t>
            </a:r>
            <a:r>
              <a:rPr lang="ar-SA" sz="3200" b="1" dirty="0" err="1"/>
              <a:t>الشنفري</a:t>
            </a:r>
            <a:r>
              <a:rPr lang="ar-SA" sz="3200" b="1" dirty="0"/>
              <a:t>). وهو صاحب لامية </a:t>
            </a:r>
            <a:r>
              <a:rPr lang="ar-SA" sz="3200" b="1" dirty="0" smtClean="0"/>
              <a:t>العرب .</a:t>
            </a:r>
            <a:endParaRPr lang="ar-SA" sz="32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42844" y="642918"/>
          <a:ext cx="8786874" cy="4929222"/>
        </p:xfrm>
        <a:graphic>
          <a:graphicData uri="http://schemas.openxmlformats.org/drawingml/2006/table">
            <a:tbl>
              <a:tblPr rtl="1"/>
              <a:tblGrid>
                <a:gridCol w="4696290"/>
                <a:gridCol w="4090584"/>
              </a:tblGrid>
              <a:tr h="821537">
                <a:tc>
                  <a:txBody>
                    <a:bodyPr/>
                    <a:lstStyle/>
                    <a:p>
                      <a:pPr algn="r" rtl="1">
                        <a:spcAft>
                          <a:spcPts val="0"/>
                        </a:spcAft>
                      </a:pPr>
                      <a:r>
                        <a:rPr lang="ar-SA" sz="2800" b="1" dirty="0" err="1">
                          <a:solidFill>
                            <a:srgbClr val="000000"/>
                          </a:solidFill>
                          <a:latin typeface="Times New Roman"/>
                          <a:ea typeface="Times New Roman"/>
                          <a:cs typeface="Simplified Arabic"/>
                        </a:rPr>
                        <a:t>أقيمو</a:t>
                      </a:r>
                      <a:r>
                        <a:rPr lang="ar-SA" sz="2800" b="1" dirty="0">
                          <a:solidFill>
                            <a:srgbClr val="000000"/>
                          </a:solidFill>
                          <a:latin typeface="Times New Roman"/>
                          <a:ea typeface="Times New Roman"/>
                          <a:cs typeface="Simplified Arabic"/>
                        </a:rPr>
                        <a:t> بني أُمي صدور </a:t>
                      </a:r>
                      <a:r>
                        <a:rPr lang="ar-SA" sz="2800" b="1" dirty="0" err="1">
                          <a:solidFill>
                            <a:srgbClr val="000000"/>
                          </a:solidFill>
                          <a:latin typeface="Times New Roman"/>
                          <a:ea typeface="Times New Roman"/>
                          <a:cs typeface="Simplified Arabic"/>
                        </a:rPr>
                        <a:t>مطيكُم</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ctr" rtl="1">
                        <a:spcAft>
                          <a:spcPts val="0"/>
                        </a:spcAft>
                      </a:pPr>
                      <a:r>
                        <a:rPr lang="ar-SA" sz="2800" b="1">
                          <a:latin typeface="Times New Roman"/>
                          <a:ea typeface="Times New Roman"/>
                          <a:cs typeface="Simplified Arabic"/>
                        </a:rPr>
                        <a:t>فإني إلى قومٍ سواكُم لأميل</a:t>
                      </a:r>
                      <a:endParaRPr lang="en-US" sz="280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dirty="0">
                          <a:solidFill>
                            <a:srgbClr val="000000"/>
                          </a:solidFill>
                          <a:latin typeface="Times New Roman"/>
                          <a:ea typeface="Times New Roman"/>
                          <a:cs typeface="Simplified Arabic"/>
                        </a:rPr>
                        <a:t>فقد حُمَّتِ الحاجاتُ والليلُ مُقمرٌ</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ctr" rtl="1">
                        <a:spcAft>
                          <a:spcPts val="0"/>
                        </a:spcAft>
                      </a:pPr>
                      <a:r>
                        <a:rPr lang="ar-SA" sz="2800" b="1">
                          <a:latin typeface="Times New Roman"/>
                          <a:ea typeface="Times New Roman"/>
                          <a:cs typeface="Simplified Arabic"/>
                        </a:rPr>
                        <a:t>وشُدَّت لطياتٍ مطايا وأرحُلُ</a:t>
                      </a:r>
                      <a:endParaRPr lang="en-US" sz="280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dirty="0">
                          <a:solidFill>
                            <a:srgbClr val="000000"/>
                          </a:solidFill>
                          <a:latin typeface="Times New Roman"/>
                          <a:ea typeface="Times New Roman"/>
                          <a:cs typeface="Simplified Arabic"/>
                        </a:rPr>
                        <a:t>وفي الأرضِ منأى للكريمِ عن الأذى</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ctr" rtl="1">
                        <a:spcAft>
                          <a:spcPts val="0"/>
                        </a:spcAft>
                      </a:pPr>
                      <a:r>
                        <a:rPr lang="ar-SA" sz="2800" b="1">
                          <a:latin typeface="Times New Roman"/>
                          <a:ea typeface="Times New Roman"/>
                          <a:cs typeface="Simplified Arabic"/>
                        </a:rPr>
                        <a:t>وفيها لِمَن خاف القِلى مُتَحَوَّلُ</a:t>
                      </a:r>
                      <a:endParaRPr lang="en-US" sz="280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a:solidFill>
                            <a:srgbClr val="000000"/>
                          </a:solidFill>
                          <a:latin typeface="Times New Roman"/>
                          <a:ea typeface="Times New Roman"/>
                          <a:cs typeface="Simplified Arabic"/>
                        </a:rPr>
                        <a:t> لَعَمْرُكَ ما بالأرضِ ضيقٌ على امرئٍ</a:t>
                      </a:r>
                      <a:endParaRPr lang="en-US" sz="2800">
                        <a:latin typeface="Times New Roman"/>
                        <a:ea typeface="Times New Roman"/>
                        <a:cs typeface="Akhbar MT"/>
                      </a:endParaRPr>
                    </a:p>
                  </a:txBody>
                  <a:tcPr marL="64979" marR="64979" marT="0" marB="0">
                    <a:lnL>
                      <a:noFill/>
                    </a:lnL>
                    <a:lnR>
                      <a:noFill/>
                    </a:lnR>
                    <a:lnT>
                      <a:noFill/>
                    </a:lnT>
                    <a:lnB>
                      <a:noFill/>
                    </a:lnB>
                  </a:tcPr>
                </a:tc>
                <a:tc>
                  <a:txBody>
                    <a:bodyPr/>
                    <a:lstStyle/>
                    <a:p>
                      <a:pPr algn="r" rtl="1">
                        <a:spcAft>
                          <a:spcPts val="0"/>
                        </a:spcAft>
                      </a:pPr>
                      <a:r>
                        <a:rPr lang="ar-SA" sz="2800" b="1" dirty="0">
                          <a:latin typeface="Times New Roman"/>
                          <a:ea typeface="Times New Roman"/>
                          <a:cs typeface="Simplified Arabic"/>
                        </a:rPr>
                        <a:t>  سَرى راغباً أو راهباً وهو يعقلُ</a:t>
                      </a:r>
                      <a:endParaRPr lang="en-US" sz="2800" dirty="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dirty="0">
                          <a:latin typeface="Times New Roman"/>
                          <a:ea typeface="Times New Roman"/>
                          <a:cs typeface="Simplified Arabic"/>
                        </a:rPr>
                        <a:t>ولي دونكم </a:t>
                      </a:r>
                      <a:r>
                        <a:rPr lang="ar-SA" sz="2800" b="1" dirty="0" err="1">
                          <a:latin typeface="Times New Roman"/>
                          <a:ea typeface="Times New Roman"/>
                          <a:cs typeface="Simplified Arabic"/>
                        </a:rPr>
                        <a:t>أهلونَ</a:t>
                      </a:r>
                      <a:r>
                        <a:rPr lang="ar-SA" sz="2800" b="1" dirty="0">
                          <a:latin typeface="Times New Roman"/>
                          <a:ea typeface="Times New Roman"/>
                          <a:cs typeface="Simplified Arabic"/>
                        </a:rPr>
                        <a:t> سِيْدٌ </a:t>
                      </a:r>
                      <a:r>
                        <a:rPr lang="ar-SA" sz="2800" b="1" dirty="0" err="1">
                          <a:latin typeface="Times New Roman"/>
                          <a:ea typeface="Times New Roman"/>
                          <a:cs typeface="Simplified Arabic"/>
                        </a:rPr>
                        <a:t>عَمَلَّسٌ</a:t>
                      </a:r>
                      <a:r>
                        <a:rPr lang="ar-SA" sz="2800" b="1" dirty="0">
                          <a:latin typeface="Times New Roman"/>
                          <a:ea typeface="Times New Roman"/>
                          <a:cs typeface="Simplified Arabic"/>
                        </a:rPr>
                        <a:t>  </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r" rtl="1">
                        <a:spcAft>
                          <a:spcPts val="0"/>
                        </a:spcAft>
                      </a:pPr>
                      <a:r>
                        <a:rPr lang="ar-SA" sz="2800" b="1">
                          <a:latin typeface="Times New Roman"/>
                          <a:ea typeface="Times New Roman"/>
                          <a:cs typeface="Simplified Arabic"/>
                        </a:rPr>
                        <a:t>   وأَرْقَطُ زُهلولٌ وعرفاءُ جيأَلُ</a:t>
                      </a:r>
                      <a:endParaRPr lang="en-US" sz="280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dirty="0">
                          <a:latin typeface="Times New Roman"/>
                          <a:ea typeface="Times New Roman"/>
                          <a:cs typeface="Simplified Arabic"/>
                        </a:rPr>
                        <a:t>همُ الأهلُ لا مستودِعُ السِّرُّ ذائِعٌ </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r" rtl="1">
                        <a:spcAft>
                          <a:spcPts val="0"/>
                        </a:spcAft>
                      </a:pPr>
                      <a:r>
                        <a:rPr lang="ar-SA" sz="2800" b="1" dirty="0">
                          <a:latin typeface="Times New Roman"/>
                          <a:ea typeface="Times New Roman"/>
                          <a:cs typeface="Simplified Arabic"/>
                        </a:rPr>
                        <a:t>   لديهم ولا الجاني بما جرَّ يُخْذَلُ</a:t>
                      </a:r>
                      <a:endParaRPr lang="en-US" sz="2800" dirty="0">
                        <a:latin typeface="Times New Roman"/>
                        <a:ea typeface="Times New Roman"/>
                        <a:cs typeface="Akhbar MT"/>
                      </a:endParaRPr>
                    </a:p>
                  </a:txBody>
                  <a:tcPr marL="64979" marR="64979" marT="0" marB="0">
                    <a:lnL>
                      <a:noFill/>
                    </a:lnL>
                    <a:lnR>
                      <a:noFill/>
                    </a:lnR>
                    <a:lnT>
                      <a:noFill/>
                    </a:lnT>
                    <a:lnB>
                      <a:noFill/>
                    </a:lnB>
                  </a:tcPr>
                </a:tc>
              </a:tr>
            </a:tbl>
          </a:graphicData>
        </a:graphic>
      </p:graphicFrame>
      <p:sp>
        <p:nvSpPr>
          <p:cNvPr id="4" name="Rectangle 1"/>
          <p:cNvSpPr>
            <a:spLocks noChangeArrowheads="1"/>
          </p:cNvSpPr>
          <p:nvPr/>
        </p:nvSpPr>
        <p:spPr bwMode="auto">
          <a:xfrm>
            <a:off x="0" y="0"/>
            <a:ext cx="9144000" cy="85561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FF0000"/>
                </a:solidFill>
                <a:effectLst/>
                <a:latin typeface="Arial" pitchFamily="34" charset="0"/>
                <a:ea typeface="Times New Roman" pitchFamily="18" charset="0"/>
                <a:cs typeface="Simplified Arabic" pitchFamily="2" charset="-78"/>
              </a:rPr>
              <a:t>قال الشنفرى الأزدي </a:t>
            </a: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عامر بن عمرو): </a:t>
            </a:r>
          </a:p>
          <a:p>
            <a:pPr marL="0" marR="0" lvl="0" indent="0" defTabSz="914400" rtl="1" eaLnBrk="1" fontAlgn="base" latinLnBrk="0" hangingPunct="1">
              <a:lnSpc>
                <a:spcPct val="100000"/>
              </a:lnSpc>
              <a:spcBef>
                <a:spcPct val="0"/>
              </a:spcBef>
              <a:spcAft>
                <a:spcPct val="0"/>
              </a:spcAft>
              <a:buClrTx/>
              <a:buSzTx/>
              <a:buFontTx/>
              <a:buNone/>
              <a:tabLst/>
            </a:pPr>
            <a:endParaRPr lang="ar-SA" sz="2800" b="1" dirty="0" smtClean="0">
              <a:latin typeface="Arial" pitchFamily="34" charset="0"/>
              <a:ea typeface="Times New Roman" pitchFamily="18" charset="0"/>
              <a:cs typeface="Simplified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SA" sz="2800" b="1" dirty="0">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285728"/>
            <a:ext cx="8501122"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rPr>
              <a:t>شرح المفردات:</a:t>
            </a:r>
          </a:p>
          <a:p>
            <a:pPr marL="0" marR="0" lvl="0" indent="0" algn="r" defTabSz="914400" rtl="1" eaLnBrk="1" fontAlgn="base" latinLnBrk="0" hangingPunct="1">
              <a:lnSpc>
                <a:spcPct val="100000"/>
              </a:lnSpc>
              <a:spcBef>
                <a:spcPct val="0"/>
              </a:spcBef>
              <a:spcAft>
                <a:spcPct val="0"/>
              </a:spcAft>
              <a:buClrTx/>
              <a:buSzTx/>
              <a:buFontTx/>
              <a:buNone/>
              <a:tabLst/>
            </a:pPr>
            <a:endParaRPr lang="ar-SA" sz="3200" b="1" u="sng" dirty="0">
              <a:solidFill>
                <a:srgbClr val="FF0000"/>
              </a:solidFill>
              <a:latin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3200" b="0" i="0" u="sng"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القلى</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البغض , السيد: الذئب .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العملس</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الذئب القوي . أرقط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زهلول</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حية أرقط.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الزهلول</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الأملس.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العرفاء</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الضبع العظيمة العُرف .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جيأل</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اسم الضبع . جر: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جنى</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571472" y="571480"/>
            <a:ext cx="807249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       يظهر الشنفرى في هذه الأبيات ضعفا , وكأن قوته الخارقة التي أظهرها في أبيات أخرى , تخبئ تحتها جرحا إنسانياً عميقا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    إن النداء الذي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تخيره الشنفرى</a:t>
            </a: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 لمخاطبة قومه – بني أمي – وما يثيره من معاني الشفقة والود والتراحم , إنه يؤذن بالرحيل , ويخبرهم أن غفلتهم عنه توجب مفارقتهم, فليجدوا في أمرهم وأمره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428596" y="214290"/>
            <a:ext cx="835824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    ويخبر الشنفرى قومه أنه مائل إلى قوم غيرهم , ويدعوهم إلى التنبه من رقادهم , فهذا وقت الحاجة ولا عذر لأحد , فإن الليل مقمر مضيء , وإن المطايا حاضرة معدة للتحول والرحيل . ولا يخفى ما لهذين البيتين من كثافة المعنى واختلاط المشاعر والأحاسيس واللغة الرامزة كما يليق بمطلع جليل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ما حقيقة هذا الليل المقمر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428604"/>
            <a:ext cx="8001056" cy="3539430"/>
          </a:xfrm>
          <a:prstGeom prst="rect">
            <a:avLst/>
          </a:prstGeom>
        </p:spPr>
        <p:txBody>
          <a:bodyPr wrap="square">
            <a:spAutoFit/>
          </a:bodyPr>
          <a:lstStyle/>
          <a:p>
            <a:r>
              <a:rPr lang="ar-SA" sz="3200" b="1" dirty="0"/>
              <a:t>إن في هذا الليل المقمر طاقة رمزية خصبة </a:t>
            </a:r>
            <a:r>
              <a:rPr lang="ar-SA" sz="3200" b="1" dirty="0" err="1"/>
              <a:t>يتواشج</a:t>
            </a:r>
            <a:r>
              <a:rPr lang="ar-SA" sz="3200" b="1" dirty="0"/>
              <a:t> فيها الضوء والظلام , الظلام الذي يكتنف علاقة الشاعر بقومه ويخيم عليها , وضوء </a:t>
            </a:r>
            <a:r>
              <a:rPr lang="ar-SA" sz="3200" b="1" dirty="0" err="1"/>
              <a:t>الهداية</a:t>
            </a:r>
            <a:r>
              <a:rPr lang="ar-SA" sz="3200" b="1" dirty="0"/>
              <a:t> والرشاد – لنقل ضوء العقل – الذي يشق هذه الظلمة الداجية ويبدد بعضها , فتظهر الأمور على حقيقتها أو قريبة منها " فقد حمت الحاجات والليل مقمر " , وما على الشاعر إلا أن يستضئ بهذا النور , ويدعو قومه إلى الاستضاءة </a:t>
            </a:r>
            <a:r>
              <a:rPr lang="ar-SA" sz="3200" b="1" dirty="0" err="1"/>
              <a:t>به</a:t>
            </a:r>
            <a:r>
              <a:rPr lang="ar-SA" sz="3200" b="1" dirty="0"/>
              <a:t> كيلا يبقى لهم عذر. </a:t>
            </a:r>
            <a:endParaRPr lang="ar-SA"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t1.gstatic.com/images?q=tbn:ANd9GcToZMRh1T2YmFfzansCTV7CTF4Mq44flimFcO-Lp7eYF1D3Am9gH263ufNeog"/>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500034" y="285728"/>
            <a:ext cx="821537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ولكن دعوته تضيع في فجاج الليل كما يضيع الصوت في الصحراء  , ويمضي قومه في إعراضهم عنه واستخفافهم </a:t>
            </a:r>
            <a:r>
              <a:rPr kumimoji="0" lang="ar-SA" sz="3200" b="1" i="0" u="none" strike="noStrike" cap="none" normalizeH="0" baseline="0" dirty="0" err="1" smtClean="0">
                <a:ln>
                  <a:noFill/>
                </a:ln>
                <a:solidFill>
                  <a:srgbClr val="000000"/>
                </a:solidFill>
                <a:effectLst/>
                <a:latin typeface="Arial" pitchFamily="34" charset="0"/>
                <a:ea typeface="Times New Roman" pitchFamily="18" charset="0"/>
                <a:cs typeface="Simplified Arabic" pitchFamily="2" charset="-78"/>
              </a:rPr>
              <a:t>به</a:t>
            </a: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Simplified Arabic" pitchFamily="2" charset="-78"/>
              </a:rPr>
              <a:t> , فلا يجد أمامه إلا التحول والرحيل مستضيئا بنور القمر في أرجاء هذا الليل , أو بنور العقل في أرجاء هذه الأرض التي سيكرر الحديث عنها بعد الرحيل مباشرة :</a:t>
            </a:r>
            <a:r>
              <a:rPr lang="en-US" sz="3200" b="1" dirty="0"/>
              <a:t> </a:t>
            </a:r>
            <a:endParaRPr lang="en-US" sz="3200" b="1" dirty="0" smtClean="0"/>
          </a:p>
          <a:p>
            <a:endParaRPr lang="ar-SA" sz="3200" b="1" dirty="0" smtClean="0"/>
          </a:p>
          <a:p>
            <a:r>
              <a:rPr lang="ar-SA" sz="3200" b="1" dirty="0"/>
              <a:t> </a:t>
            </a:r>
            <a:r>
              <a:rPr lang="ar-SA" sz="3200" b="1" dirty="0" smtClean="0"/>
              <a:t> وفي </a:t>
            </a:r>
            <a:r>
              <a:rPr lang="ar-SA" sz="3200" b="1" dirty="0"/>
              <a:t>الأرضِ منأى للكريمِ عن الأذى</a:t>
            </a:r>
            <a:r>
              <a:rPr lang="ar-SA" sz="3200" dirty="0"/>
              <a:t>   </a:t>
            </a:r>
            <a:endParaRPr lang="en-US" sz="3200" dirty="0"/>
          </a:p>
          <a:p>
            <a:r>
              <a:rPr lang="ar-SA" sz="3200" b="1" dirty="0" smtClean="0"/>
              <a:t>                             وفيها </a:t>
            </a:r>
            <a:r>
              <a:rPr lang="ar-SA" sz="3200" b="1" dirty="0"/>
              <a:t>لِمَن خاف </a:t>
            </a:r>
            <a:r>
              <a:rPr lang="ar-SA" sz="3200" b="1" dirty="0" err="1"/>
              <a:t>القِلى</a:t>
            </a:r>
            <a:r>
              <a:rPr lang="ar-SA" sz="3200" b="1" dirty="0"/>
              <a:t> مُتَحَوَّلُ</a:t>
            </a:r>
            <a:r>
              <a:rPr lang="ar-SA" sz="3200" dirty="0"/>
              <a:t> </a:t>
            </a:r>
            <a:endParaRPr lang="en-US" sz="3200" dirty="0"/>
          </a:p>
          <a:p>
            <a:r>
              <a:rPr lang="ar-SA" sz="3200" b="1" dirty="0"/>
              <a:t> لَعَمْرُكَ ما بالأرضِ ضيقٌ على امرئٍ</a:t>
            </a:r>
            <a:r>
              <a:rPr lang="ar-SA" sz="3200" dirty="0"/>
              <a:t> </a:t>
            </a:r>
            <a:endParaRPr lang="en-US" sz="3200" dirty="0"/>
          </a:p>
          <a:p>
            <a:r>
              <a:rPr lang="ar-SA" sz="3200" b="1" dirty="0"/>
              <a:t> </a:t>
            </a:r>
            <a:r>
              <a:rPr lang="ar-SA" sz="3200" b="1" dirty="0" smtClean="0"/>
              <a:t>                      سَرى </a:t>
            </a:r>
            <a:r>
              <a:rPr lang="ar-SA" sz="3200" b="1" dirty="0"/>
              <a:t>راغباً أو راهباً وهو يعقلُ</a:t>
            </a:r>
            <a:endParaRPr lang="en-US" sz="3200" dirty="0"/>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rgbClr val="000000"/>
              </a:solidFill>
              <a:effectLst/>
              <a:latin typeface="Arial" pitchFamily="34" charset="0"/>
              <a:cs typeface="Simplified Arabic"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357166"/>
            <a:ext cx="8061806" cy="5016758"/>
          </a:xfrm>
          <a:prstGeom prst="rect">
            <a:avLst/>
          </a:prstGeom>
        </p:spPr>
        <p:txBody>
          <a:bodyPr wrap="square">
            <a:spAutoFit/>
          </a:bodyPr>
          <a:lstStyle/>
          <a:p>
            <a:pPr algn="just"/>
            <a:r>
              <a:rPr lang="ar-SA" sz="3200" b="1" dirty="0"/>
              <a:t>لقد اتضح </a:t>
            </a:r>
            <a:r>
              <a:rPr lang="ar-SA" sz="3200" b="1" dirty="0" smtClean="0"/>
              <a:t>الموقف , واهتدى الشاعر بنور القمر أو العقل , فبدا له أن الأرض واسعة , وأن على الكريم – والكرم كالمروءة والفتوة رمز لكل الخصال والشمائل الرفيعة كما نعرف في هذا الشعر – أن يبتعد عن الأذى , وأن يفر من البغضاء . ولعل هذا البيت يوضح ما كان أقرب إلى الغموض في البيتين السابقين , فتحول الشاعر عن قومه كان بسبب هذا الأذى وهذه البغضاء . وها هو ذا يفارق قومه , ويفيء إلى ذاته , ويتأملها مستخدما لفظا صريح الدلالة على العزلة – </a:t>
            </a:r>
            <a:r>
              <a:rPr lang="ar-SA" sz="3200" b="1" dirty="0" err="1" smtClean="0"/>
              <a:t>متعزل</a:t>
            </a:r>
            <a:r>
              <a:rPr lang="ar-SA" sz="3200" b="1" dirty="0" smtClean="0"/>
              <a:t> – التي هي شرط جوهري من شروط التفكير الخصب والإبداع .</a:t>
            </a:r>
            <a:endParaRPr lang="ar-SA"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418996" cy="6001643"/>
          </a:xfrm>
          <a:prstGeom prst="rect">
            <a:avLst/>
          </a:prstGeom>
        </p:spPr>
        <p:txBody>
          <a:bodyPr wrap="square">
            <a:spAutoFit/>
          </a:bodyPr>
          <a:lstStyle/>
          <a:p>
            <a:pPr fontAlgn="t"/>
            <a:r>
              <a:rPr lang="ar-SA" sz="3200" b="1" dirty="0" smtClean="0"/>
              <a:t> وفي هذه العزلة الخصبة الخلاقة يستطيع أن يتأمل ويفكر ويقدر الأمور والمواقف , ويصل إلى اليقين . وهذا ما حدث لاحقا , فقد انتهى الشاعر في تفكيره إلى هذه الحقيقة الإنسانية الخالدة :</a:t>
            </a:r>
          </a:p>
          <a:p>
            <a:pPr fontAlgn="t"/>
            <a:endParaRPr lang="ar-SA" sz="3200" b="1" dirty="0" smtClean="0"/>
          </a:p>
          <a:p>
            <a:pPr fontAlgn="t"/>
            <a:r>
              <a:rPr lang="ar-SA" sz="3200" b="1" dirty="0" smtClean="0"/>
              <a:t> </a:t>
            </a:r>
            <a:r>
              <a:rPr lang="ar-SA" sz="3200" b="1" dirty="0"/>
              <a:t>لَعَمْرُكَ ما بالأرضِ ضيقٌ على امرئٍ</a:t>
            </a:r>
            <a:endParaRPr lang="en-US" sz="3200" dirty="0"/>
          </a:p>
          <a:p>
            <a:pPr fontAlgn="t"/>
            <a:r>
              <a:rPr lang="ar-SA" sz="3200" b="1" dirty="0" smtClean="0"/>
              <a:t>                                   </a:t>
            </a:r>
            <a:r>
              <a:rPr lang="ar-SA" sz="3200" b="1" dirty="0"/>
              <a:t>سَرى راغباً أو راهباً وهو </a:t>
            </a:r>
            <a:r>
              <a:rPr lang="ar-SA" sz="3200" b="1" dirty="0" smtClean="0"/>
              <a:t>يعقلُ</a:t>
            </a:r>
          </a:p>
          <a:p>
            <a:pPr fontAlgn="t"/>
            <a:endParaRPr lang="ar-SA" sz="3200" b="1" dirty="0" smtClean="0"/>
          </a:p>
          <a:p>
            <a:pPr fontAlgn="t"/>
            <a:r>
              <a:rPr lang="ar-SA" sz="3200" b="1" dirty="0"/>
              <a:t> </a:t>
            </a:r>
            <a:r>
              <a:rPr lang="ar-SA" sz="3200" b="1" dirty="0" smtClean="0"/>
              <a:t>العقل هو المصباح الذي يجنبك الضيق , </a:t>
            </a:r>
            <a:r>
              <a:rPr lang="ar-SA" sz="3200" b="1" dirty="0" err="1" smtClean="0"/>
              <a:t>ويعصمك</a:t>
            </a:r>
            <a:r>
              <a:rPr lang="ar-SA" sz="3200" b="1" dirty="0" smtClean="0"/>
              <a:t> من الزلل , وما دام المصباح متوهجا فلا خوف عليك وأنت تجوب ظلمة الحياة الداجية </a:t>
            </a:r>
            <a:r>
              <a:rPr lang="ar-SA" sz="3200" b="1" dirty="0" err="1" smtClean="0"/>
              <a:t>تتداولك</a:t>
            </a:r>
            <a:r>
              <a:rPr lang="ar-SA" sz="3200" b="1" dirty="0" smtClean="0"/>
              <a:t> الرهبة والرغبة . </a:t>
            </a:r>
          </a:p>
          <a:p>
            <a:endParaRPr lang="ar-SA"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85720" y="285728"/>
            <a:ext cx="8607520" cy="6494085"/>
          </a:xfrm>
          <a:prstGeom prst="rect">
            <a:avLst/>
          </a:prstGeom>
        </p:spPr>
        <p:txBody>
          <a:bodyPr wrap="square">
            <a:spAutoFit/>
          </a:bodyPr>
          <a:lstStyle/>
          <a:p>
            <a:pPr algn="just"/>
            <a:r>
              <a:rPr lang="ar-SA" sz="3200" b="1" dirty="0" smtClean="0"/>
              <a:t>فهو يستخدم الفعل : سرى للتعبير عن السعي والحركة في هذه الحياة . ودلالة هذا الفعل على الليل ليست موضع جدل , فهي لا تكاد تنفك عنه , </a:t>
            </a:r>
            <a:r>
              <a:rPr lang="ar-SA" sz="3200" b="1" dirty="0" err="1" smtClean="0"/>
              <a:t>فالسرى</a:t>
            </a:r>
            <a:r>
              <a:rPr lang="ar-SA" sz="3200" b="1" dirty="0" smtClean="0"/>
              <a:t> سير عامة الليل , والسارية من السحاب : التي تجيء ليلا , والسارية : </a:t>
            </a:r>
            <a:r>
              <a:rPr lang="ar-SA" sz="3200" b="1" dirty="0" err="1" smtClean="0"/>
              <a:t>المطرة</a:t>
            </a:r>
            <a:r>
              <a:rPr lang="ar-SA" sz="3200" b="1" dirty="0" smtClean="0"/>
              <a:t> بالليل , وسرى عليه الهم أتاه ليلا ...</a:t>
            </a:r>
          </a:p>
          <a:p>
            <a:pPr algn="just"/>
            <a:r>
              <a:rPr lang="ar-SA" sz="3200" b="1" dirty="0" smtClean="0"/>
              <a:t>إننا أمام شاعر يتصور الحياة ظلمة عسيرا خوضها بغير ضوء .</a:t>
            </a:r>
          </a:p>
          <a:p>
            <a:pPr algn="just"/>
            <a:r>
              <a:rPr lang="ar-SA" sz="3200" b="1" dirty="0" smtClean="0"/>
              <a:t>ورأينا الليل المقمر وهو يهدي الشاعر بنور القمر , وكيف تحول هذا القمر بعد العزلة والتأمل إلى عقل يقظ يجنب صاحبه الضيق والزلل , وينأى </a:t>
            </a:r>
            <a:r>
              <a:rPr lang="ar-SA" sz="3200" b="1" dirty="0" err="1" smtClean="0"/>
              <a:t>به</a:t>
            </a:r>
            <a:r>
              <a:rPr lang="ar-SA" sz="3200" b="1" dirty="0" smtClean="0"/>
              <a:t> عن الأذى والبغضاء , القمر معادل لنور العقل. </a:t>
            </a:r>
          </a:p>
          <a:p>
            <a:pPr algn="just"/>
            <a:r>
              <a:rPr lang="ar-SA" sz="3200" b="1" dirty="0"/>
              <a:t> </a:t>
            </a:r>
            <a:r>
              <a:rPr lang="ar-SA" sz="3200" b="1" dirty="0" smtClean="0"/>
              <a:t>     نحن أمام شاعر مطمئن إلى عقله اليقظ , ومستيقن </a:t>
            </a:r>
            <a:r>
              <a:rPr lang="ar-SA" sz="3200" b="1" dirty="0" err="1" smtClean="0"/>
              <a:t>به</a:t>
            </a:r>
            <a:r>
              <a:rPr lang="ar-SA" sz="3200" b="1" dirty="0" smtClean="0"/>
              <a:t> . وقد هداه هذا العقل إلى البعد عن </a:t>
            </a:r>
            <a:r>
              <a:rPr lang="ar-SA" sz="3200" b="1" dirty="0" err="1" smtClean="0"/>
              <a:t>اذى</a:t>
            </a:r>
            <a:r>
              <a:rPr lang="ar-SA" sz="3200" b="1" dirty="0" smtClean="0"/>
              <a:t> قومه وبغضهم , ومفارقتهم من دون تلبث أو انتظار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8596" y="284877"/>
            <a:ext cx="8286776" cy="6001643"/>
          </a:xfrm>
          <a:prstGeom prst="rect">
            <a:avLst/>
          </a:prstGeom>
        </p:spPr>
        <p:txBody>
          <a:bodyPr wrap="square">
            <a:spAutoFit/>
          </a:bodyPr>
          <a:lstStyle/>
          <a:p>
            <a:r>
              <a:rPr lang="ar-SA" b="1" dirty="0" smtClean="0"/>
              <a:t> </a:t>
            </a:r>
            <a:r>
              <a:rPr lang="ar-SA" sz="3200" b="1" dirty="0" smtClean="0"/>
              <a:t>    ولكن إلى أين يرحل الشنفرى ؟ ومن هؤلاء القوم الذين ذكر ميله إليهم في مطلع القصيدة ؟ يلفت الشنفرى إلى قومه وقد </a:t>
            </a:r>
            <a:r>
              <a:rPr lang="ar-SA" sz="3200" b="1" dirty="0" err="1" smtClean="0"/>
              <a:t>أيس</a:t>
            </a:r>
            <a:r>
              <a:rPr lang="ar-SA" sz="3200" b="1" dirty="0" smtClean="0"/>
              <a:t> منهم , ويبلغهم رسالة مقتضبة هذا نصها :</a:t>
            </a:r>
          </a:p>
          <a:p>
            <a:endParaRPr lang="ar-SA" sz="3200" b="1" dirty="0"/>
          </a:p>
          <a:p>
            <a:endParaRPr lang="ar-SA" sz="3200" b="1" dirty="0" smtClean="0"/>
          </a:p>
          <a:p>
            <a:endParaRPr lang="ar-SA" sz="3200" b="1" dirty="0"/>
          </a:p>
          <a:p>
            <a:endParaRPr lang="ar-SA" sz="3200" b="1" dirty="0" smtClean="0"/>
          </a:p>
          <a:p>
            <a:r>
              <a:rPr lang="ar-SA" sz="3200" b="1" dirty="0" smtClean="0"/>
              <a:t>   لقد ضاقت أخلاق الشنفرى , فضاقت </a:t>
            </a:r>
            <a:r>
              <a:rPr lang="ar-SA" sz="3200" b="1" dirty="0" err="1" smtClean="0"/>
              <a:t>به</a:t>
            </a:r>
            <a:r>
              <a:rPr lang="ar-SA" sz="3200" b="1" dirty="0" smtClean="0"/>
              <a:t> ديار بني أمه .</a:t>
            </a:r>
          </a:p>
          <a:p>
            <a:r>
              <a:rPr lang="ar-SA" sz="3200" b="1" dirty="0" smtClean="0"/>
              <a:t>إنها رؤية الشاعر وليست القضية قضية تحول شاعر من قوم إلى قوم آخرين  , ولكنها قضية أخرى أبعد غورا وأشد </a:t>
            </a:r>
            <a:r>
              <a:rPr lang="ar-SA" sz="3200" b="1" dirty="0" err="1" smtClean="0"/>
              <a:t>ماساوية</a:t>
            </a:r>
            <a:r>
              <a:rPr lang="ar-SA" sz="3200" b="1" dirty="0" smtClean="0"/>
              <a:t> , إنها قضية الانتماء . </a:t>
            </a:r>
            <a:endParaRPr lang="ar-SA" sz="3200" b="1" dirty="0"/>
          </a:p>
          <a:p>
            <a:endParaRPr lang="ar-SA" sz="3200" b="1" dirty="0" smtClean="0"/>
          </a:p>
        </p:txBody>
      </p:sp>
      <p:graphicFrame>
        <p:nvGraphicFramePr>
          <p:cNvPr id="4" name="جدول 3"/>
          <p:cNvGraphicFramePr>
            <a:graphicFrameLocks noGrp="1"/>
          </p:cNvGraphicFramePr>
          <p:nvPr/>
        </p:nvGraphicFramePr>
        <p:xfrm>
          <a:off x="214282" y="2143116"/>
          <a:ext cx="8429684" cy="1643074"/>
        </p:xfrm>
        <a:graphic>
          <a:graphicData uri="http://schemas.openxmlformats.org/drawingml/2006/table">
            <a:tbl>
              <a:tblPr rtl="1"/>
              <a:tblGrid>
                <a:gridCol w="4153969"/>
                <a:gridCol w="4275715"/>
              </a:tblGrid>
              <a:tr h="821537">
                <a:tc>
                  <a:txBody>
                    <a:bodyPr/>
                    <a:lstStyle/>
                    <a:p>
                      <a:pPr algn="r" rtl="1">
                        <a:spcAft>
                          <a:spcPts val="0"/>
                        </a:spcAft>
                      </a:pPr>
                      <a:r>
                        <a:rPr lang="ar-SA" sz="2800" b="1" dirty="0">
                          <a:latin typeface="Times New Roman"/>
                          <a:ea typeface="Times New Roman"/>
                          <a:cs typeface="Simplified Arabic"/>
                        </a:rPr>
                        <a:t>ولي دونكم </a:t>
                      </a:r>
                      <a:r>
                        <a:rPr lang="ar-SA" sz="2800" b="1" dirty="0" err="1">
                          <a:latin typeface="Times New Roman"/>
                          <a:ea typeface="Times New Roman"/>
                          <a:cs typeface="Simplified Arabic"/>
                        </a:rPr>
                        <a:t>أهلونَ</a:t>
                      </a:r>
                      <a:r>
                        <a:rPr lang="ar-SA" sz="2800" b="1" dirty="0">
                          <a:latin typeface="Times New Roman"/>
                          <a:ea typeface="Times New Roman"/>
                          <a:cs typeface="Simplified Arabic"/>
                        </a:rPr>
                        <a:t> سِيْدٌ </a:t>
                      </a:r>
                      <a:r>
                        <a:rPr lang="ar-SA" sz="2800" b="1" dirty="0" err="1">
                          <a:latin typeface="Times New Roman"/>
                          <a:ea typeface="Times New Roman"/>
                          <a:cs typeface="Simplified Arabic"/>
                        </a:rPr>
                        <a:t>عَمَلَّسٌ</a:t>
                      </a:r>
                      <a:r>
                        <a:rPr lang="ar-SA" sz="2800" b="1" dirty="0">
                          <a:latin typeface="Times New Roman"/>
                          <a:ea typeface="Times New Roman"/>
                          <a:cs typeface="Simplified Arabic"/>
                        </a:rPr>
                        <a:t>  </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r" rtl="1">
                        <a:spcAft>
                          <a:spcPts val="0"/>
                        </a:spcAft>
                      </a:pPr>
                      <a:r>
                        <a:rPr lang="ar-SA" sz="2800" b="1" dirty="0">
                          <a:latin typeface="Times New Roman"/>
                          <a:ea typeface="Times New Roman"/>
                          <a:cs typeface="Simplified Arabic"/>
                        </a:rPr>
                        <a:t>   وأَرْقَطُ </a:t>
                      </a:r>
                      <a:r>
                        <a:rPr lang="ar-SA" sz="2800" b="1" dirty="0" err="1">
                          <a:latin typeface="Times New Roman"/>
                          <a:ea typeface="Times New Roman"/>
                          <a:cs typeface="Simplified Arabic"/>
                        </a:rPr>
                        <a:t>زُهلولٌ</a:t>
                      </a:r>
                      <a:r>
                        <a:rPr lang="ar-SA" sz="2800" b="1" dirty="0">
                          <a:latin typeface="Times New Roman"/>
                          <a:ea typeface="Times New Roman"/>
                          <a:cs typeface="Simplified Arabic"/>
                        </a:rPr>
                        <a:t> </a:t>
                      </a:r>
                      <a:r>
                        <a:rPr lang="ar-SA" sz="2800" b="1" dirty="0" err="1">
                          <a:latin typeface="Times New Roman"/>
                          <a:ea typeface="Times New Roman"/>
                          <a:cs typeface="Simplified Arabic"/>
                        </a:rPr>
                        <a:t>وعرفاءُ</a:t>
                      </a:r>
                      <a:r>
                        <a:rPr lang="ar-SA" sz="2800" b="1" dirty="0">
                          <a:latin typeface="Times New Roman"/>
                          <a:ea typeface="Times New Roman"/>
                          <a:cs typeface="Simplified Arabic"/>
                        </a:rPr>
                        <a:t> </a:t>
                      </a:r>
                      <a:r>
                        <a:rPr lang="ar-SA" sz="2800" b="1" dirty="0" err="1">
                          <a:latin typeface="Times New Roman"/>
                          <a:ea typeface="Times New Roman"/>
                          <a:cs typeface="Simplified Arabic"/>
                        </a:rPr>
                        <a:t>جيأَلُ</a:t>
                      </a:r>
                      <a:endParaRPr lang="en-US" sz="2800" dirty="0">
                        <a:latin typeface="Times New Roman"/>
                        <a:ea typeface="Times New Roman"/>
                        <a:cs typeface="Akhbar MT"/>
                      </a:endParaRPr>
                    </a:p>
                  </a:txBody>
                  <a:tcPr marL="64979" marR="64979" marT="0" marB="0">
                    <a:lnL>
                      <a:noFill/>
                    </a:lnL>
                    <a:lnR>
                      <a:noFill/>
                    </a:lnR>
                    <a:lnT>
                      <a:noFill/>
                    </a:lnT>
                    <a:lnB>
                      <a:noFill/>
                    </a:lnB>
                  </a:tcPr>
                </a:tc>
              </a:tr>
              <a:tr h="821537">
                <a:tc>
                  <a:txBody>
                    <a:bodyPr/>
                    <a:lstStyle/>
                    <a:p>
                      <a:pPr algn="r" rtl="1">
                        <a:spcAft>
                          <a:spcPts val="0"/>
                        </a:spcAft>
                      </a:pPr>
                      <a:r>
                        <a:rPr lang="ar-SA" sz="2800" b="1" dirty="0">
                          <a:latin typeface="Times New Roman"/>
                          <a:ea typeface="Times New Roman"/>
                          <a:cs typeface="Simplified Arabic"/>
                        </a:rPr>
                        <a:t>همُ الأهلُ لا مستودِعُ السِّرُّ ذائِعٌ </a:t>
                      </a:r>
                      <a:endParaRPr lang="en-US" sz="2800" dirty="0">
                        <a:latin typeface="Times New Roman"/>
                        <a:ea typeface="Times New Roman"/>
                        <a:cs typeface="Akhbar MT"/>
                      </a:endParaRPr>
                    </a:p>
                  </a:txBody>
                  <a:tcPr marL="64979" marR="64979" marT="0" marB="0">
                    <a:lnL>
                      <a:noFill/>
                    </a:lnL>
                    <a:lnR>
                      <a:noFill/>
                    </a:lnR>
                    <a:lnT>
                      <a:noFill/>
                    </a:lnT>
                    <a:lnB>
                      <a:noFill/>
                    </a:lnB>
                  </a:tcPr>
                </a:tc>
                <a:tc>
                  <a:txBody>
                    <a:bodyPr/>
                    <a:lstStyle/>
                    <a:p>
                      <a:pPr algn="r" rtl="1">
                        <a:spcAft>
                          <a:spcPts val="0"/>
                        </a:spcAft>
                      </a:pPr>
                      <a:r>
                        <a:rPr lang="ar-SA" sz="2800" b="1" dirty="0">
                          <a:latin typeface="Times New Roman"/>
                          <a:ea typeface="Times New Roman"/>
                          <a:cs typeface="Simplified Arabic"/>
                        </a:rPr>
                        <a:t>   لديهم ولا الجاني بما جرَّ يُخْذَلُ</a:t>
                      </a:r>
                      <a:endParaRPr lang="en-US" sz="2800" dirty="0">
                        <a:latin typeface="Times New Roman"/>
                        <a:ea typeface="Times New Roman"/>
                        <a:cs typeface="Akhbar MT"/>
                      </a:endParaRPr>
                    </a:p>
                  </a:txBody>
                  <a:tcPr marL="64979" marR="64979" marT="0" marB="0">
                    <a:lnL>
                      <a:noFill/>
                    </a:lnL>
                    <a:lnR>
                      <a:noFill/>
                    </a:lnR>
                    <a:lnT>
                      <a:noFill/>
                    </a:lnT>
                    <a:lnB>
                      <a:noFill/>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8297239" cy="6001643"/>
          </a:xfrm>
          <a:prstGeom prst="rect">
            <a:avLst/>
          </a:prstGeom>
        </p:spPr>
        <p:txBody>
          <a:bodyPr wrap="square">
            <a:spAutoFit/>
          </a:bodyPr>
          <a:lstStyle/>
          <a:p>
            <a:r>
              <a:rPr lang="ar-SA" sz="3200" b="1" dirty="0" smtClean="0"/>
              <a:t>نحن أمام ذات  أرهقها المجتمع الإنساني بظلمه وأذاه وبغضه  , فإذا هي تخلع انتماءها  إلى هذا المجتمع  , وتؤسس انتماء جديدا لها إلى المجتمع الحيواني , إنها تغترب عن عالم الإنساني , وتلوذ بعالم الوحوش الكاسرة , فتكشف بذلك عن اغتراب قاس جريح . ولعل هذا هو السبب الذي جعل الشنفرى يشبه نفسه بالحيوانات الضارية وبالجن . ولعله أيضا سبب هذا النداء ” بني أمي ”  الذي يجاوز القبيلة  إلى بني الإنسان عامة , وها هو ذا يخلع انتماءه إلى هؤلاء الأبناء جميعا , ويلتحق بأشباهه من ذئاب الصحراء ووحوشها الضارية . فهل نستغرب بعد هذا كله تلك القوة الخارقة التي ادعاها فألحقته بالذئب وولد الضبع والحية ؟  فكيف يعيش في هذا المجتمع إن لم يكن كأبناء هذا المجتمع ؟.  </a:t>
            </a:r>
            <a:endParaRPr lang="ar-SA"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285728"/>
            <a:ext cx="8215370" cy="5016758"/>
          </a:xfrm>
          <a:prstGeom prst="rect">
            <a:avLst/>
          </a:prstGeom>
        </p:spPr>
        <p:txBody>
          <a:bodyPr wrap="square">
            <a:spAutoFit/>
          </a:bodyPr>
          <a:lstStyle/>
          <a:p>
            <a:r>
              <a:rPr lang="ar-SA" sz="3200" b="1" dirty="0" smtClean="0"/>
              <a:t> يوضح الشنفرى أسباب انتمائه الجديد من دون التواء أو غموض , إنها ثلاثة أسباب هي : صون  هذه الحيوانات للسر ” لا مستودع السر ذائع لديهم ”  وتضافرها وتعاونها فيما بينها , فهي تنصر المذنب الجاني من أبنائها ولا تخذله بسبب ما ارتكب من الجرائر ” ولا الجاني بما جر يخذل ” .</a:t>
            </a:r>
          </a:p>
          <a:p>
            <a:r>
              <a:rPr lang="ar-SA" sz="3200" b="1" dirty="0" smtClean="0"/>
              <a:t>وهي لهذه الأسباب أهله وقومه .</a:t>
            </a:r>
          </a:p>
          <a:p>
            <a:r>
              <a:rPr lang="ar-SA" sz="3200" b="1" dirty="0"/>
              <a:t> </a:t>
            </a:r>
            <a:r>
              <a:rPr lang="ar-SA" sz="3200" b="1" dirty="0" smtClean="0"/>
              <a:t>لقد افتقد الشنفرى هذه القيم في مجتمعه الإنساني , فراح يبحث عنها , وحين وجدها في المجتمع الحيواني  لاذ </a:t>
            </a:r>
            <a:r>
              <a:rPr lang="ar-SA" sz="3200" b="1" dirty="0" err="1" smtClean="0"/>
              <a:t>به</a:t>
            </a:r>
            <a:r>
              <a:rPr lang="ar-SA" sz="3200" b="1" dirty="0" smtClean="0"/>
              <a:t> واحتمى وأعلن انتماءه إليه , وتشبه بكائناته .</a:t>
            </a:r>
          </a:p>
          <a:p>
            <a:r>
              <a:rPr lang="ar-SA" sz="3200" b="1" dirty="0" smtClean="0"/>
              <a:t> </a:t>
            </a:r>
            <a:endParaRPr lang="ar-SA" sz="3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285728"/>
            <a:ext cx="8215370" cy="6001643"/>
          </a:xfrm>
          <a:prstGeom prst="rect">
            <a:avLst/>
          </a:prstGeom>
        </p:spPr>
        <p:txBody>
          <a:bodyPr wrap="square">
            <a:spAutoFit/>
          </a:bodyPr>
          <a:lstStyle/>
          <a:p>
            <a:r>
              <a:rPr lang="ar-SA" sz="3200" b="1" dirty="0" smtClean="0"/>
              <a:t>     وإذا ما رددنا البصر في هذه القصيدة وجدنا لغة سامية سموا رفيعا يهديه إلى ذلك إحساسه الصادق العميق وتصوره الباهر لإنسانية   هذه الحيوانات , وقد جسدت هذه اللغة الفنية الراقية تجسيدا مدهشا تصور الشاعر وأحاسيسه بما برز فيها من انحراف أسلوبي يخطف البصر . لنتأمل كيف عبر عن هذه الحيوانات غير العاقلة : قوم سواكم – ولي دونكم – هم الأهل – مستودع السر ذائع لديهم – ولا الجاني بما جر يخذل . فهي في تصوره وإحساسه أناس عقلاء أباة بواسل فيهم الجاني وفيهم الغيرة وعندهم موطن الأسرار ,ولذلك فهو يتحدث عن هذه الحيوانات كما لو كانت قوما من البشر العقلاء حقا فيأتي بالألفاظ الدالة على البشر , </a:t>
            </a:r>
            <a:r>
              <a:rPr lang="ar-SA" sz="3200" b="1" dirty="0" err="1" smtClean="0"/>
              <a:t>ويردفها</a:t>
            </a:r>
            <a:r>
              <a:rPr lang="ar-SA" sz="3200" b="1" dirty="0" smtClean="0"/>
              <a:t> بضمير جمع المذكر السالم . </a:t>
            </a:r>
            <a:endParaRPr lang="ar-SA" sz="3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t1.gstatic.com/images?q=tbn:ANd9GcToZMRh1T2YmFfzansCTV7CTF4Mq44flimFcO-Lp7eYF1D3Am9gH263ufNeog"/>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2.gstatic.com/images?q=tbn:ANd9GcRBTgDtauc6QX24fZsEkfcS2V2NrQjmpJvm_CF0YThfQ5CwYqGW"/>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ectangle 1"/>
          <p:cNvSpPr>
            <a:spLocks noChangeArrowheads="1"/>
          </p:cNvSpPr>
          <p:nvPr/>
        </p:nvSpPr>
        <p:spPr bwMode="auto">
          <a:xfrm>
            <a:off x="571472" y="0"/>
            <a:ext cx="7500990"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1" i="0" u="none" strike="noStrike" cap="none" normalizeH="0" baseline="0" dirty="0" smtClean="0">
                <a:ln>
                  <a:noFill/>
                </a:ln>
                <a:effectLst/>
                <a:latin typeface="Arial Rounded MT Bold" pitchFamily="34" charset="0"/>
                <a:ea typeface="Times New Roman" pitchFamily="18" charset="0"/>
              </a:rPr>
              <a:t>المحاضرة</a:t>
            </a:r>
            <a:r>
              <a:rPr kumimoji="0" lang="ar-SA" sz="3200" b="1" i="0" u="none" strike="noStrike" cap="none" normalizeH="0" dirty="0" smtClean="0">
                <a:ln>
                  <a:noFill/>
                </a:ln>
                <a:effectLst/>
                <a:latin typeface="Arial Rounded MT Bold" pitchFamily="34" charset="0"/>
                <a:ea typeface="Times New Roman" pitchFamily="18" charset="0"/>
              </a:rPr>
              <a:t> الخامسة  :</a:t>
            </a:r>
            <a:r>
              <a:rPr kumimoji="0" lang="ar-SA" sz="3200" b="1" i="0" u="none" strike="noStrike" cap="none" normalizeH="0" baseline="0" dirty="0" smtClean="0">
                <a:ln>
                  <a:noFill/>
                </a:ln>
                <a:effectLst/>
                <a:latin typeface="Arial Rounded MT Bold" pitchFamily="34" charset="0"/>
                <a:ea typeface="Times New Roman" pitchFamily="18" charset="0"/>
              </a:rPr>
              <a:t> من شعر الصعاليك           </a:t>
            </a:r>
          </a:p>
          <a:p>
            <a:pPr marL="0" marR="0" lvl="0" indent="0" defTabSz="914400" rtl="1" eaLnBrk="1" fontAlgn="base" latinLnBrk="0" hangingPunct="1">
              <a:lnSpc>
                <a:spcPct val="100000"/>
              </a:lnSpc>
              <a:spcBef>
                <a:spcPct val="0"/>
              </a:spcBef>
              <a:spcAft>
                <a:spcPct val="0"/>
              </a:spcAft>
              <a:buClrTx/>
              <a:buSzTx/>
              <a:buFontTx/>
              <a:buNone/>
              <a:tabLst/>
            </a:pPr>
            <a:r>
              <a:rPr lang="ar-SA" sz="3200" b="1" dirty="0">
                <a:latin typeface="Arial Rounded MT Bold" pitchFamily="34" charset="0"/>
                <a:ea typeface="Times New Roman" pitchFamily="18" charset="0"/>
              </a:rPr>
              <a:t> </a:t>
            </a:r>
            <a:r>
              <a:rPr lang="ar-SA" sz="3200" b="1" dirty="0" smtClean="0">
                <a:latin typeface="Arial Rounded MT Bold" pitchFamily="34" charset="0"/>
                <a:ea typeface="Times New Roman" pitchFamily="18" charset="0"/>
              </a:rPr>
              <a:t>                    ظاهرة الصعلكة .</a:t>
            </a:r>
          </a:p>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a:ln>
                  <a:noFill/>
                </a:ln>
                <a:effectLst/>
                <a:latin typeface="Arial Rounded MT Bold" pitchFamily="34" charset="0"/>
                <a:ea typeface="Times New Roman" pitchFamily="18" charset="0"/>
              </a:rPr>
              <a:t> </a:t>
            </a:r>
            <a:r>
              <a:rPr kumimoji="0" lang="ar-SA" sz="3200" b="1" i="0" u="none" strike="noStrike" cap="none" normalizeH="0" baseline="0" dirty="0" smtClean="0">
                <a:ln>
                  <a:noFill/>
                </a:ln>
                <a:effectLst/>
                <a:latin typeface="Arial Rounded MT Bold" pitchFamily="34" charset="0"/>
                <a:ea typeface="Times New Roman" pitchFamily="18" charset="0"/>
              </a:rPr>
              <a:t>                   الشنفرى الأزدي أنموذجا.</a:t>
            </a:r>
            <a:endParaRPr kumimoji="0" lang="en-US" sz="3200" b="1" i="0" u="none" strike="noStrike" cap="none" normalizeH="0" baseline="0" dirty="0" smtClean="0">
              <a:ln>
                <a:noFill/>
              </a:ln>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t1.gstatic.com/images?q=tbn:ANd9GcRaGMF9kV2oyklVu_W4HT9BARh3MXxxyXHHbT52He9IvEsG_J4y-Q"/>
          <p:cNvPicPr>
            <a:picLocks noChangeAspect="1" noChangeArrowheads="1"/>
          </p:cNvPicPr>
          <p:nvPr/>
        </p:nvPicPr>
        <p:blipFill>
          <a:blip r:embed="rId2"/>
          <a:srcRect/>
          <a:stretch>
            <a:fillRect/>
          </a:stretch>
        </p:blipFill>
        <p:spPr bwMode="auto">
          <a:xfrm>
            <a:off x="0" y="-142900"/>
            <a:ext cx="9144000" cy="6858000"/>
          </a:xfrm>
          <a:prstGeom prst="rect">
            <a:avLst/>
          </a:prstGeom>
          <a:noFill/>
        </p:spPr>
      </p:pic>
      <p:sp>
        <p:nvSpPr>
          <p:cNvPr id="2" name="مستطيل 1"/>
          <p:cNvSpPr/>
          <p:nvPr/>
        </p:nvSpPr>
        <p:spPr>
          <a:xfrm>
            <a:off x="1643042" y="0"/>
            <a:ext cx="6286544" cy="769441"/>
          </a:xfrm>
          <a:prstGeom prst="rect">
            <a:avLst/>
          </a:prstGeom>
        </p:spPr>
        <p:txBody>
          <a:bodyPr wrap="square">
            <a:spAutoFit/>
          </a:bodyPr>
          <a:lstStyle/>
          <a:p>
            <a:pPr algn="ctr"/>
            <a:r>
              <a:rPr lang="ar-SA" sz="4400" b="1" dirty="0" smtClean="0">
                <a:solidFill>
                  <a:srgbClr val="FF0000"/>
                </a:solidFill>
                <a:latin typeface="Arial" pitchFamily="34" charset="0"/>
                <a:ea typeface="Times New Roman" pitchFamily="18" charset="0"/>
                <a:cs typeface="Simplified Arabic" pitchFamily="2" charset="-78"/>
              </a:rPr>
              <a:t> ظاهرة الصعلكة .</a:t>
            </a:r>
            <a:endParaRPr lang="ar-SA" sz="44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descr="data:image/jpeg;base64,/9j/4AAQSkZJRgABAQAAAQABAAD/2wCEAAkGBhQSEBQUExIVFBUVFRQUFRcVFxkUGBgUGBUVFRUVFBYaHCYeFxojGRQVHy8gIycpLCwsFR4xNTAqNSYrLCkBCQoKDgwOGg8PGi0kHyQsKSwpKSwpLC0sLCwpLCwsKSwsLCwsKSkpLCkvKiwsLCwsLCwsLCwsLCwsLCwsLCwsLP/AABEIALQBGAMBIgACEQEDEQH/xAAbAAABBQEBAAAAAAAAAAAAAAAAAQIDBAUGB//EAD0QAAEDAQYCBwcDAwQCAwAAAAEAAhEDBAUSITFRQWEGEyJxgZGhFDJCUrHB0Qdi8BWC4SNykvEzohbS4v/EABkBAAMBAQEAAAAAAAAAAAAAAAABAgMEBf/EACwRAAIBAwMEAgAFBQAAAAAAAAABAgMREhMhMQQUQVEiYUJxgZGxMlLB8PH/2gAMAwEAAhEDEQA/APZwE8BNCcF50TVipUiVaokVCEK0IEIQmIEIQgBUiEJgCEISAEIQgAQhCABCEJDBCESgASJUJAIhKkQAIQhIYIKEilgNITSE8ppUMpDCExwUhTCFk0aIic1Cc5CxaNEyyE4JoTgutHMxUqRKFoiQQhCsAQhCBAhCEACEIQAIQhAwQhCQAhIlQAJEqRACpEISGCEISAEIQgAKEJEgBCEJAIUiUpFLGhhTSnlNKzZaIyEJSEqyaNLkwTgmhOXSjBipUiFohCoQkVCFQhIgBUIQgAQkQlcBUiEIuAqRCEXAEIQlcYIRKJRcAQkRKVwFSIQlcAQiUIuAIlJKErjFSIlJKVwAoKEiQxCkKUlNKzbKQ0oSFKsyyUJwKyxVJ4lPD+aarDdJmlKWVnioN0htDd/VXrk6TNDEk6wbrN9tG4THXiNwk+oHos15QsU3rz9Cmm+Dv6I7hB28jcQsUX5/ITv62Tw9FXcRDQmbEoJWObyJ4lQurzxKh9SvCGunfk2nWho1cPNMNuZ8yxsQ3R4qH1MvBa6dGt/UWbnySG82c/JZB70YCp7iRWhE1v6m3mmm9W7H0WX1Z3Cr3ham0abqjzkOA1c45NY0cXEwANylrzY9GBqP6QMDwyO2Wl4E54QYJ8ypm3pPw+q526Lvc1rqlX/zVSHPAzDQPdpN5NGXMyVoAhDrS8MFRjbg0/6j+31S/wBR/b6rN61IaqjWn7Hox9GqLwGxThb281jmojHzVa8xaETY9uZune1N+YLFD0Y0dxIXbo2xWG4TsY3WAXJJT7h+g7dezoMaMS5i8LU9lGo5p7TWPc3aQ0kT5KdtpJAMnMA/dPXfoXb/AGdBiSFywfazuUotx3KO4+g7d+zcL0x1ULFNuO580w2s7lS630UqBsuqhCwX2jmfNCjVL0Sky3n5lILb+4rFbX5fZSstA29UYmlzW9rB4pRWG6yxaBz8072sbFLEdzT64bo6zms32sbFHtY5oxYXNMPG6WRuPNZftg5+SPa27+iMWFzT8k4BZXtY39E8WofMizC5qNqwne0jY+SyhaR8ywr/AOlHUVKdMElz9sxEwMWWmuiFBydkDaSuzsuvGyb7QF5peH6uNoOcz2dxqtJb2nAUxUBg5e85o14Lprg6QstNEPbUDogOOQOKMyWj3e5XKjKCvJERqRk7I6YWgI9pG5WX1/7gnddzWWJoaJtY39Fzd0X023Wh1XF/pWd2GmyMnVTP+u48m5NHCSdVT6XXhUNCsyjngYXVTswicAzHacJPJvevN7F+pFag5rWNZ1YqMdUwsAc5rcsOLgI+i6aVBzTtyY1Kii1c959sG6T2wbhcl0V6ZNtzKjmU3M6twaQ4gzIJBBHct0VuXosJQcXZmqakrov+1jkj2gcvNUOt5BJ142CmxRZtN7U6cY3gTv6yRopqVsY4AtIcCJBDgQRuCF5d0rv+n7YXHE6hQbgqYZLRWOIhn+7TPKIOyyuj36ltZaX9a1zbM4BtNgOIUzObo1dOZOZ1XUulk4ZL9jndeKniz2oWgJPaRyXAX3+pdkoNGA9e5wkCmZA2LyYju1Vq6OmDK1FtV1JwYdXsmowEah8DEwjmI5rHRna7RpqRva52vtCy7V0qoU6vVOqgPyxCCA2RIknLPlKgs9spVG4mEOb8zSCPMLze1W2nUtVotYINmbMkjFicAGYXNJ4nSYmQqpUc3Zk1KmKuj1+o/E0jUEHxBCr3RXLrPSPE06c9+EA+oK84uv8AVuzmj/qUnsqAhoZTEtImBhcT2QBGq1LsvZz7qJp9qpTY5paRPaBkyOPZIKJUJR2fscakZcejvG1Z0IPcQUY14pYumlWiH1MLQQ3ImY7RyluTjMZdr6Lpeg36iPttR9Kq1rHNbjaWTDswHCCTmMjqnU6WUVkuBQrRk7eT0U1FE6sqHXfvcmmuOLiufE2uW31ULPfUG/ohVYVzLY4qVrlYbY2/uU7LA39ybrxJVORUD07GrzbEzY+ak9kZt6qe4iVpSM3rEdYtLqGD4R5lBps+Vvql3EfQ9JmbjTgVe6qnsPX8perp7D+eKO4XphpMoBvNIRzVuhbKD5wFj41wkGNpjRZ949KrNRdhgVHyQW0xiIiJLjkAM91UakpOyixOCju2VbxvmlQc1tR+Fzw4sEEyWjSRpJgLzK9OlNZtodWOEvHZpx2mU8iDh+Y5k966LpDbxa6h6t2EgdprntAIlwYKbdB2SZM5ysv/AOK9bQrHrAws6siBia4kOJBjTQZ816FJwhZzOKplK6icRVrlxJcSScyT5n1V25r0q0ajTRqFhJAOfZOejhxC2KVyEiKtOmeANPsOjfY+IUtfoX1LGVn1C1r5dTacIqEfC4smQ2fi45Qu3Ug9jmxa3PULrtnXUg4DOAHAZlrozBj+EQpLwrOp0y4NLnfC0Ay53yj1PgvNLl6Ruslommx5aWQ7E4kvjPFlkCOAHNej3ReXXtFbcHCT7o+aDpy31nl5NaMqbv4PQpSjNfZy9902VKNB7qzhSrFxdSpQyXkEy6Ne0MOZPFUrP0ZaLLTGGHuYHPa4TLiMyTqDoPBJYrnszKLq7q7qbTaSKYeQMBaCcgJxatz4ArYZeTHNhlSm4gRDagLoG/GFtdrZcGT33ZQ6I1zZ6xaGFrKpa0huYFQZNcBOhEg84XdU6kkND4cROEy10DXsnP8A7XGttLGNxtcC5vaaBmZBkLepdMKL7KbQ1wcGtk0/jDvkw7+kLCs53ukbUcbWZs9S/wCb1VG+7TVo2epUbLnBvZDe0cRIaIHHMg+C5S7f1DdVrdsUqNMahxIcZ5nUjIwN10l5Xu02eWt6zrYY0fCS4EhzozwgCcszHis2qkJJSReUJRdmeQPsTyHte9xJcKmGCSXHV9QagwfqsarMkHgYXp9WjZ7PgDCH4wQXxPaL4Lnu4TllwlLVuOiDJpsMnNzcOvGV6cOo+jglS8Hl1RhBgiDsVLZbxqUp6uo9k64HFs98FaXSikBVymO0JIjIHJa1j6HdXR66s+nJa4mm4Oc5ojsuLWxmc4E84XTmmlfyYqLvsHQ91Wq20uLy3BTL+udUczA/4Q93xNOcgzosm2YMJcKYYSR2aTiafZyxwSZkzxXU3X0gDabaApswPyc3CwY8pbnGfjKzbxu1xpVurptpYIrVC9wacLjgikI90ZZTqecLBTtL1wbW2OfZc1THh7IOAVBic1ktyIgkwTB0ldP0fv20UrJWa3DFQ9kmJGjXkf2jKeK5Sz1GtEgnFBB2zyhdd0cvjDTo06zGPpsLiGuaMgSc8XE5kwZCqs/jurk0udmczabNVqODTtm55gE7klLd1K00awfSa/HTMywYhHMjItI811d9XdZ2us5dUaC4EuDWhoJnRwByER3mU6y2ISOrcY2zInkFHcXjwU6WLO26JX6bbQFQBrXtOCo3PsuH2IzC2jZ3ftXJdHLA2zVKlQPI6xo61nBpbmH/AF810rq539V49ZuM/jwelStKPy5JHWc7t9UKo553Qs1Kfsu0ScPO49U8A7rOZUO6mFSfiKi1guXQx28IbTPzKm0fyU+TuEii5hG6dI3KpCTx+yWOcqbDuW8Tef8APBZ9+Pd1JbSbLn9mXThY2CXPdyAByOpIHFTDxXF9LemLqbn2djD2YxuOriRIAA+HPxOey6empalRL1uY1qmEbnN2O1upud1bnNLnQ5oMTEmYHjqksl0VamJ1MhzS8iC7U8THEKb2Kqyi+u+mWmp/ph3ygjWDmTkRMK10ZqloIOoOQmYEDivYcl+E87FtXkMHR00Kb6lam15I7IEnAe7R0pt2dIXspihSDXNe4AHiHOPETmMyti8+kTMOBzpOwz89lw1WuadV1Rs0nSX05Gs+kp6anySpY8HeXvb6NmcCRifo1kZGIl7+EcuPcuSvO9/aKpqHXSdST8o3J2WO6/qznS5+MwR2gDkdVPdVmq9a18CAZzIGXIcFqoYrchyvwWxbMRybhEQNwRr4qnWq1qc4HPaxxzDSQJ45BaF8USK7nM0qRU2ALveHnJ8VNRr9nBhLjxjOJ4TwVJrgncwRiqZOeTEkGSQCdcvAeSq0axY4OaSHNMgjgQrNncBUEgiDB3hVrTRwugGVae9ga2udxZukYqU8Za2YAeAYIPHInfPxWLaLZ1AwUYOYJLmiZ1ieU8Fh2R5a8GJ79I58lp3dddW11MFIY6ha52EQJjMxOWi55Uoxu3waKbey5IrdacTQeJcZzJzgSc/ryVdlvqNADXugHFhmWzvh0lXrVdjmNLHtdTcDLg5pkcFVoWZoPbfh7hiPjstItNEtNDrNeTi0tcSeLZJidtgusoOmkx4yMA76+8uVsrmtccMECcnDXEI+3mti6rYCwtAw4SQJ55wd9VS5Ja2uQX1TcKlNwLiBoIxQ/gRuDHFM/qFcEh4cSO0/Fr3u2Ut89IHU3NbScWkRiwmMo90kcM1JdfSV7f8ATIpllRwJJbBz7JMiPGZ0Uzcl/ShwSfLG2en1mVNsx2nOiBkJDWhVr0tTg2XE6hrW8HMiXF3iQI71r3RT6l7gc+0fTQLmr1tBqVHGCAHEAbCZP1SjuwZTdSEmDlEjy/KjNd25Pin1xGwnbbgmU6U/z6brZfZJYdb5w9lrcIiRMnjiOevct2xdJqrWwAwc85nbIrmzSGKAZ/minFIgA55HNQ4x8oabPRejN4ttFNxLg2oJDhnmDpP8yXcWCiXU24QCAA3WcwI14rwula3NIc0lpiJaYM+C6O4P1LrWVopYWVWAkkOEGSZJxgyTO8rg6rpJSV6X7HXQ6hRdpnqlSyu5eaFQsvTmz1abajSBMYmH3m8DPcePFC8XGsvwno5U35JWWN2ysNsLv5Ce2qB8QUhtQGufl9iocplJRGtu48vNTC7eYSNtQOn870ptIEzn5lReoP4im7B83olF2sHE/RQvvQADKNpy+pSi8RGZ8gSi1QLxJv6Y3d385qKp0es7nYnU2ucCCCQCZGhSstc6Eg8mofXqHJoPecvPgms/7gePokq3bRcIcwPGsOzHhK4b9S7mdNGpSYAIcwgdnOQQSBrkV2LbUWjtOz45z9Auc6WXgXBtKk0ufOLLMyRAaB3ZnvXX0cZaqd9lcw6iS07HF2G4gQXVTOzdBKffNdnFoIExI5LTr9FrbgxdWDyxDFn4rPqXDVru6hrQKgguDnBuQ1E7r11Wi97o8505ejmruoAOBdGmn3Wha6vVOAcxzcXa90iW6SJGYkHRdpcnQdjKmKsOrgjLEHlxHHENByXS38LG6litRaWNmC7hPykZzyCxn1izSSv+RrHpm4tt2PKXVRUDWg5j3SNYKpWa0ua+AMjln9Ve6/q3420HNpOeRR61sy3RpkjWOKp3hUioGYS2ILp97P8Awu2LOWSEtdRpIJyBfnlJgbKGmwDtGCDOuvh+F6nc/RiwupNeyh1wyh1RxJ0BiMmjXSFusoMa0RZ6YDdBkQO4RAXDPrknZRf8HXHpG1uzwe3A5Owlo0EiF0v6V2fFbHuiS2k4jtFpklrZBGcwV3HTeqytZ6VFwa0VbRSZqMgDLo2yy8Vl1/0qwOLrNaXU3QYDs9eGNvDwVPqo1KTjP43v9iVBwneO9hf1TNRtlpCXdqrnLy/RhIGeg/C8qcc101/3jW6ilYagcalGrVDhOLEXEYCDx1dHIq50f/TF9qsra7bRTaXTDMLjEGIe4aGRpBWtHHp6XzfkmperP4o45r8Jy4iN/wCcE9lpc12RIJ1gxK7Vn6PWrDLqtBvLE8/RkKzd36Quex7zaW4gDga1pguAyxOcRAJ5LR9XRX4iNCp6PPDmSXSSczn/AIUrLRm0RAachrxk963OlXQe0WIMe+HMcBLmSQ1/FrvsdCo7q6Le02Z1SlVBrNccVI5SyBBad9dVrrQccr7EKnLLG25dq28YnF2RHvA649gOZzUF2WUVXPe73TMN0BJ1P83UNoqsqwajS2swxVGmIAABxG+6sU7bn2R7vDgBspWyJfJl2+yMZUcGiWtZJBz1MSO6QVn1nmAJyiY71tWyjDhVcHMFUdh0SCBLXQTkQsq9rP1dVzMTXBuQLTLS3UEHYg6cFpFpsTTSKrTnK0adqAZMEgmM41jks9n/AEFqWW4bRXLWUaFR8bMMSdSSch3lObXkIp+CtZqeOWtOXzQT4Qq9fCIDQctScp8OC6W19DbZYqfWPo4pBnAcfV83hun0XKuKKc1PeLugnFx/qRpXRcle1EigwvcwAmCBkcuJQup/R6uBbajSfeougbkOacvCULzeq6ydGpikrHbQ6aNSGTbPTAW6kj7fVO9rZ+3yC5sX607D+3/Kk/8AkJ+E/wDoPyvN7eR1aqOkpv7o5CT9FILS0DJpP9p+4XMm/auoLvBsJBe1TVz3/wDqPqEu2Y9ZHSG2GcqbvIBTCpU+Vo5ErkmXrJzLz/fH0CtsvoNHZZM/M8lD6drhAqqZ0LabxmS2P2iPxKf1kZl/p/lcwL9M/wDhZ3knzzKitfSd7NKbXDiA77Hgp7ebf/CtWKRv2+8cDCQcT3SKY0l3CY4c1TuS720QX1DiqvkuIMxOoBlYRvl7nF8hpIiIHZGwn6qP+t1RljPkF0aLUcI/qY6icsn+h2j6zI9092X5JXO4uqvEOwluNnGOA2JWUb/qAiasbAkD0hLWdULmuLjiOkGTHOEU6Djf7Q51VK1vZ2le0uwEsILoyBOAE83RAWDZLhDqgr21xqv+Fkyyn3AdklY1avVGrnRvMKpUtbnDOo/6/VEKMoqyfP7ilUTe6Nu9hTtNrp0xBZS7b3EzmNGrCslyMt9W2VC/B2sNMnTLcbdyir2wtYYc8eJE+ShsNMCnGYnMiDmumMHGPxf0v5Zg5KUt1/vgvdGKr7FbG0a9bDSGLC4SaVTEMv8AbnmZ0hei2uu2OBBGUHh3rye0mnhIe04eRjPcDgU27rwYG9XiHGHEmfwpq0NV5efyKp1dNY+Dqq9OnbMVB8gtdLHiCWO3C3Kl9ssNma2vXxuaNSO07wElcHSYxhxB7SfP7rPvObRUEv7DeEYTKfbqWzewa2O6W5GxtoqWg2tzmio5xLQ7gIhsCOA+i07lsVazuD6NrhznFz6ZnASTnyOXJVmsA4nzCeHAcfGV0Sbat/gxVk7nor72a4ZvAVW7r+a2ZeBnuuKZbGjQAn97ifSE+z28gwGAn+aZLj7ZHV3DO/t960qlFzXw5jgQ4HQheP3nd/UWlvUOc1r3ADcZ5jmF1NS8nuMGBykD6qjXut9Sox+JpDZIDTJnv0W3Tw0r77GVaepbYt9IbppVqLXMeG2imPej3xHuu+xXJNltM5yHhsHYgw5p2IP2WpeF8vs74LZB3zUftjLSyMXVlskBrZmdxsumllBJPgwqNSd/Jo9LbY1tks1iY3E9oD3GILcvSS4+i5e23A6lRZVecnujDxAiQTz1W90cs7Wmo95x1Ccjwjgc9VJ0tr4rOGjOHA6KoSwkoR97v8xSSknN/oanRe5LMarbTUw02jC6lRE6gCHPPhMcSvQqnSVhyD55CV570etQFFramoAAAEdmMluULazMQJ4Lz+ohnK7OyjPFbHUPto71w/SnoxZKxLhSfSqH4qYAaTwLmaeUKSpetRrspjmmVLW52pPoppU5U3dOw6lRTVmjzatRq2Ou0glj2EOY4ehH4Qu0vm5haGQTBGbXRMbg8iheqqlKavUSv+Rw4zi7R4JKT98P/L7ZqY1W8C3/AJFR0qka4o5EBWGPAzwHxP8AhcbNkNFXL4Y7/wAqzSAdoAOcFRF0nJnqT9skrQ/Xq3EcgfuoKRZNGBwA/cD+ENdPxNjkxQsqVCPcMHLNv4CRtMgRgPi2foEreyr+ierTA0cfQJBZmnOTP85Ip4m5YI/tKKj419cvQpbjFfZWjR/oT6qo9h+YeX/5Vn2l3yNjYxKWnWcSCGNHiP4EK65FsyjVu8O96Hd+XlkpKd3tA7JjuK1a1JxES3vyjw4qH2V0fAP53pan2PAznWQR8x5uP0Ca2yEa4R5wr7qh0mn6f/bJRizF2ctEcc4VZCxKVpsgcILvAAgfTNMbY93COG3krznBuuF3c0n6phrDdoPiI8lWTJxRQqXS06kR3JGXSwaAeQC1hZSRIE+JhDKJ+Wn5/cozYYGWbtEagJKNhgaz3CVsiyk6jyOX0+6WpQAE4zGzTl4qdQemYpu12obl3BKLvMf4lagg6AEbl5H2SOpx8UbQSU82GCMynZS0ZuI/nclNAkZud4A/YK+9jYzMnkSD9IQyyDn/AMhknkLExXXW0u+Inm0/hPp3eWTHZnw/C1uqMwZ9SPqmVbIOIJHIwnmxYGTVu6T2mg+SiNkbEMbhO+n0Wu2ytOUFv9zfupGXc3dx/ulPOwsDFstBzCXEAjic1BftYFoYKbySQeUd63693yIglvMwPVV/6W1hypQf9/4VRqK9xODtYbTJwZUyDA1P2VPE8GSVefZ4EwT4zCY+zA6tI/uH2SuFiFl8EmMJgfNxVpt8RrSHnCidTaBp/wCygfRnSf8AkCiyYXaLdXpFBjAANwJQqos7SO0B5j1QhKPoMpFllSM4+ylpWyDkPr+FQZXPw+sp7bSRrHmU3EV7Go23yM58yPsnMqN3d/yOaynV8uyB3zP3S07S4ageSWmVmbBtLTkA49ziUj4+QnliVGlVcc/sn+0GfhnxUYWKyLT3ZRhw97pVZrZMwO+SUC2AHPDPdkm1LwJOQb5E/gJpMTaJRQnb+d4UzKLQMonkP8Ki61On4R3ZqWlbjp2fEIcWCaLj6mWufd9FCxxOundP3yVb+ounINHgE83gRqAf5tCWDHki9SgaGOQAH3zTjX/dPLMws8W4Tk3v0H2Uhtx4AAd0+qWDHki08xpnzAH3zSh7RqM9OH2VJ9rO0pG29x1hGDDJF11Jp0DB36+Clo0w3PCyO77kKg+vETHgon2vgPsjBjyRffTBMwzun8BOc1ukNB2/Cym1gfhy/wBxU4t20jxJ9UYMWSNA0mg5OaN41/wm1BtE7wPys43jBzI7gk/qk8B6fUaowY80aFOzkjIwe6SgsAaZPkc/KVSbepGgHgY8xxTn3qdTA5wljIMokzau2MeaXA06uHOSfsqhvY8Pp90VLweRmO4Af5TxYskX22YbsjeCU4NDdI9fVZT7e8DPL0TGW9+cD6lGDYZo2hVdOoPgmEkgyQe4H7BY7rU75fRPp1HxMZHYIwDMvupT8PoT9FA+lGfoAT5qoazvlPfBUItcH/v6KlFkuSL7mE5wPJRmjsGiOY+kqsbUdvqoXPMzHkCqUWS5IsE93khU3V3Hg5CdhXIRXI0Kkp1DKRC2M0WWunwT6ZkoQoZQ5wVinTkTJQhS+CkSWayNdr6R+FcfdDBoXeY/CELGcmjWCTRBUsQHE+n4UllsDXDOfBCFV9ibFOlSbid2RlO6ssoAj8IQk2x2ViT2RseKby4IQpTZViOm/kEra+RgNECZASIVLkXgS67WajTiDcjrGaitNQyeEcghCqyuTfYaKUxJJnmrLbMBnnpvl5IQokyooko0Ac4HkPwio2Bl9kIS8jCgzx8B+FE98PIAGXJCEPkPBG9omYE7wD9U0mOff/hCFfgnyMqe8BJzTbRVIMDKOQSoV+iQFtOWTc+OESnVLW6OHkhCbiriTYBxIzJTOrBIQhQNEDqecZpr6UDV3mhCrwT5I2UJaTLp70IQi5J//9k="/>
          <p:cNvSpPr>
            <a:spLocks noChangeAspect="1" noChangeArrowheads="1"/>
          </p:cNvSpPr>
          <p:nvPr/>
        </p:nvSpPr>
        <p:spPr bwMode="auto">
          <a:xfrm>
            <a:off x="9082088" y="-835025"/>
            <a:ext cx="2667000" cy="17145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40964" name="AutoShape 4" descr="data:image/jpeg;base64,/9j/4AAQSkZJRgABAQAAAQABAAD/2wCEAAkGBhQSEBQUExIVFBUVFRQUFRcVFxkUGBgUGBUVFRUVFBYaHCYeFxojGRQVHy8gIycpLCwsFR4xNTAqNSYrLCkBCQoKDgwOGg8PGi0kHyQsKSwpKSwpLC0sLCwpLCwsKSwsLCwsKSkpLCkvKiwsLCwsLCwsLCwsLCwsLCwsLCwsLP/AABEIALQBGAMBIgACEQEDEQH/xAAbAAABBQEBAAAAAAAAAAAAAAAAAQIDBAUGB//EAD0QAAEDAQYCBwcDAwQCAwAAAAEAAhEDBAUSITFRQWEGEyJxgZGhFDJCUrHB0Qdi8BWC4SNykvEzohbS4v/EABkBAAMBAQEAAAAAAAAAAAAAAAABAgMEBf/EACwRAAIBAwMEAgAFBQAAAAAAAAABAgMREhMhMQQUQVEiYUJxgZGxMlLB8PH/2gAMAwEAAhEDEQA/APZwE8BNCcF50TVipUiVaokVCEK0IEIQmIEIQgBUiEJgCEISAEIQgAQhCABCEJDBCESgASJUJAIhKkQAIQhIYIKEilgNITSE8ppUMpDCExwUhTCFk0aIic1Cc5CxaNEyyE4JoTgutHMxUqRKFoiQQhCsAQhCBAhCEACEIQAIQhAwQhCQAhIlQAJEqRACpEISGCEISAEIQgAKEJEgBCEJAIUiUpFLGhhTSnlNKzZaIyEJSEqyaNLkwTgmhOXSjBipUiFohCoQkVCFQhIgBUIQgAQkQlcBUiEIuAqRCEXAEIQlcYIRKJRcAQkRKVwFSIQlcAQiUIuAIlJKErjFSIlJKVwAoKEiQxCkKUlNKzbKQ0oSFKsyyUJwKyxVJ4lPD+aarDdJmlKWVnioN0htDd/VXrk6TNDEk6wbrN9tG4THXiNwk+oHos15QsU3rz9Cmm+Dv6I7hB28jcQsUX5/ITv62Tw9FXcRDQmbEoJWObyJ4lQurzxKh9SvCGunfk2nWho1cPNMNuZ8yxsQ3R4qH1MvBa6dGt/UWbnySG82c/JZB70YCp7iRWhE1v6m3mmm9W7H0WX1Z3Cr3ham0abqjzkOA1c45NY0cXEwANylrzY9GBqP6QMDwyO2Wl4E54QYJ8ypm3pPw+q526Lvc1rqlX/zVSHPAzDQPdpN5NGXMyVoAhDrS8MFRjbg0/6j+31S/wBR/b6rN61IaqjWn7Hox9GqLwGxThb281jmojHzVa8xaETY9uZune1N+YLFD0Y0dxIXbo2xWG4TsY3WAXJJT7h+g7dezoMaMS5i8LU9lGo5p7TWPc3aQ0kT5KdtpJAMnMA/dPXfoXb/AGdBiSFywfazuUotx3KO4+g7d+zcL0x1ULFNuO580w2s7lS630UqBsuqhCwX2jmfNCjVL0Sky3n5lILb+4rFbX5fZSstA29UYmlzW9rB4pRWG6yxaBz8072sbFLEdzT64bo6zms32sbFHtY5oxYXNMPG6WRuPNZftg5+SPa27+iMWFzT8k4BZXtY39E8WofMizC5qNqwne0jY+SyhaR8ywr/AOlHUVKdMElz9sxEwMWWmuiFBydkDaSuzsuvGyb7QF5peH6uNoOcz2dxqtJb2nAUxUBg5e85o14Lprg6QstNEPbUDogOOQOKMyWj3e5XKjKCvJERqRk7I6YWgI9pG5WX1/7gnddzWWJoaJtY39Fzd0X023Wh1XF/pWd2GmyMnVTP+u48m5NHCSdVT6XXhUNCsyjngYXVTswicAzHacJPJvevN7F+pFag5rWNZ1YqMdUwsAc5rcsOLgI+i6aVBzTtyY1Kii1c959sG6T2wbhcl0V6ZNtzKjmU3M6twaQ4gzIJBBHct0VuXosJQcXZmqakrov+1jkj2gcvNUOt5BJ142CmxRZtN7U6cY3gTv6yRopqVsY4AtIcCJBDgQRuCF5d0rv+n7YXHE6hQbgqYZLRWOIhn+7TPKIOyyuj36ltZaX9a1zbM4BtNgOIUzObo1dOZOZ1XUulk4ZL9jndeKniz2oWgJPaRyXAX3+pdkoNGA9e5wkCmZA2LyYju1Vq6OmDK1FtV1JwYdXsmowEah8DEwjmI5rHRna7RpqRva52vtCy7V0qoU6vVOqgPyxCCA2RIknLPlKgs9spVG4mEOb8zSCPMLze1W2nUtVotYINmbMkjFicAGYXNJ4nSYmQqpUc3Zk1KmKuj1+o/E0jUEHxBCr3RXLrPSPE06c9+EA+oK84uv8AVuzmj/qUnsqAhoZTEtImBhcT2QBGq1LsvZz7qJp9qpTY5paRPaBkyOPZIKJUJR2fscakZcejvG1Z0IPcQUY14pYumlWiH1MLQQ3ImY7RyluTjMZdr6Lpeg36iPttR9Kq1rHNbjaWTDswHCCTmMjqnU6WUVkuBQrRk7eT0U1FE6sqHXfvcmmuOLiufE2uW31ULPfUG/ohVYVzLY4qVrlYbY2/uU7LA39ybrxJVORUD07GrzbEzY+ak9kZt6qe4iVpSM3rEdYtLqGD4R5lBps+Vvql3EfQ9JmbjTgVe6qnsPX8perp7D+eKO4XphpMoBvNIRzVuhbKD5wFj41wkGNpjRZ949KrNRdhgVHyQW0xiIiJLjkAM91UakpOyixOCju2VbxvmlQc1tR+Fzw4sEEyWjSRpJgLzK9OlNZtodWOEvHZpx2mU8iDh+Y5k966LpDbxa6h6t2EgdprntAIlwYKbdB2SZM5ysv/AOK9bQrHrAws6siBia4kOJBjTQZ816FJwhZzOKplK6icRVrlxJcSScyT5n1V25r0q0ajTRqFhJAOfZOejhxC2KVyEiKtOmeANPsOjfY+IUtfoX1LGVn1C1r5dTacIqEfC4smQ2fi45Qu3Ug9jmxa3PULrtnXUg4DOAHAZlrozBj+EQpLwrOp0y4NLnfC0Ay53yj1PgvNLl6Ruslommx5aWQ7E4kvjPFlkCOAHNej3ReXXtFbcHCT7o+aDpy31nl5NaMqbv4PQpSjNfZy9902VKNB7qzhSrFxdSpQyXkEy6Ne0MOZPFUrP0ZaLLTGGHuYHPa4TLiMyTqDoPBJYrnszKLq7q7qbTaSKYeQMBaCcgJxatz4ArYZeTHNhlSm4gRDagLoG/GFtdrZcGT33ZQ6I1zZ6xaGFrKpa0huYFQZNcBOhEg84XdU6kkND4cROEy10DXsnP8A7XGttLGNxtcC5vaaBmZBkLepdMKL7KbQ1wcGtk0/jDvkw7+kLCs53ukbUcbWZs9S/wCb1VG+7TVo2epUbLnBvZDe0cRIaIHHMg+C5S7f1DdVrdsUqNMahxIcZ5nUjIwN10l5Xu02eWt6zrYY0fCS4EhzozwgCcszHis2qkJJSReUJRdmeQPsTyHte9xJcKmGCSXHV9QagwfqsarMkHgYXp9WjZ7PgDCH4wQXxPaL4Lnu4TllwlLVuOiDJpsMnNzcOvGV6cOo+jglS8Hl1RhBgiDsVLZbxqUp6uo9k64HFs98FaXSikBVymO0JIjIHJa1j6HdXR66s+nJa4mm4Oc5ojsuLWxmc4E84XTmmlfyYqLvsHQ91Wq20uLy3BTL+udUczA/4Q93xNOcgzosm2YMJcKYYSR2aTiafZyxwSZkzxXU3X0gDabaApswPyc3CwY8pbnGfjKzbxu1xpVurptpYIrVC9wacLjgikI90ZZTqecLBTtL1wbW2OfZc1THh7IOAVBic1ktyIgkwTB0ldP0fv20UrJWa3DFQ9kmJGjXkf2jKeK5Sz1GtEgnFBB2zyhdd0cvjDTo06zGPpsLiGuaMgSc8XE5kwZCqs/jurk0udmczabNVqODTtm55gE7klLd1K00awfSa/HTMywYhHMjItI811d9XdZ2us5dUaC4EuDWhoJnRwByER3mU6y2ISOrcY2zInkFHcXjwU6WLO26JX6bbQFQBrXtOCo3PsuH2IzC2jZ3ftXJdHLA2zVKlQPI6xo61nBpbmH/AF810rq539V49ZuM/jwelStKPy5JHWc7t9UKo553Qs1Kfsu0ScPO49U8A7rOZUO6mFSfiKi1guXQx28IbTPzKm0fyU+TuEii5hG6dI3KpCTx+yWOcqbDuW8Tef8APBZ9+Pd1JbSbLn9mXThY2CXPdyAByOpIHFTDxXF9LemLqbn2djD2YxuOriRIAA+HPxOey6empalRL1uY1qmEbnN2O1upud1bnNLnQ5oMTEmYHjqksl0VamJ1MhzS8iC7U8THEKb2Kqyi+u+mWmp/ph3ygjWDmTkRMK10ZqloIOoOQmYEDivYcl+E87FtXkMHR00Kb6lam15I7IEnAe7R0pt2dIXspihSDXNe4AHiHOPETmMyti8+kTMOBzpOwz89lw1WuadV1Rs0nSX05Gs+kp6anySpY8HeXvb6NmcCRifo1kZGIl7+EcuPcuSvO9/aKpqHXSdST8o3J2WO6/qznS5+MwR2gDkdVPdVmq9a18CAZzIGXIcFqoYrchyvwWxbMRybhEQNwRr4qnWq1qc4HPaxxzDSQJ45BaF8USK7nM0qRU2ALveHnJ8VNRr9nBhLjxjOJ4TwVJrgncwRiqZOeTEkGSQCdcvAeSq0axY4OaSHNMgjgQrNncBUEgiDB3hVrTRwugGVae9ga2udxZukYqU8Za2YAeAYIPHInfPxWLaLZ1AwUYOYJLmiZ1ieU8Fh2R5a8GJ79I58lp3dddW11MFIY6ha52EQJjMxOWi55Uoxu3waKbey5IrdacTQeJcZzJzgSc/ryVdlvqNADXugHFhmWzvh0lXrVdjmNLHtdTcDLg5pkcFVoWZoPbfh7hiPjstItNEtNDrNeTi0tcSeLZJidtgusoOmkx4yMA76+8uVsrmtccMECcnDXEI+3mti6rYCwtAw4SQJ55wd9VS5Ja2uQX1TcKlNwLiBoIxQ/gRuDHFM/qFcEh4cSO0/Fr3u2Ut89IHU3NbScWkRiwmMo90kcM1JdfSV7f8ATIpllRwJJbBz7JMiPGZ0Uzcl/ShwSfLG2en1mVNsx2nOiBkJDWhVr0tTg2XE6hrW8HMiXF3iQI71r3RT6l7gc+0fTQLmr1tBqVHGCAHEAbCZP1SjuwZTdSEmDlEjy/KjNd25Pin1xGwnbbgmU6U/z6brZfZJYdb5w9lrcIiRMnjiOevct2xdJqrWwAwc85nbIrmzSGKAZ/minFIgA55HNQ4x8oabPRejN4ttFNxLg2oJDhnmDpP8yXcWCiXU24QCAA3WcwI14rwula3NIc0lpiJaYM+C6O4P1LrWVopYWVWAkkOEGSZJxgyTO8rg6rpJSV6X7HXQ6hRdpnqlSyu5eaFQsvTmz1abajSBMYmH3m8DPcePFC8XGsvwno5U35JWWN2ysNsLv5Ce2qB8QUhtQGufl9iocplJRGtu48vNTC7eYSNtQOn870ptIEzn5lReoP4im7B83olF2sHE/RQvvQADKNpy+pSi8RGZ8gSi1QLxJv6Y3d385qKp0es7nYnU2ucCCCQCZGhSstc6Eg8mofXqHJoPecvPgms/7gePokq3bRcIcwPGsOzHhK4b9S7mdNGpSYAIcwgdnOQQSBrkV2LbUWjtOz45z9Auc6WXgXBtKk0ufOLLMyRAaB3ZnvXX0cZaqd9lcw6iS07HF2G4gQXVTOzdBKffNdnFoIExI5LTr9FrbgxdWDyxDFn4rPqXDVru6hrQKgguDnBuQ1E7r11Wi97o8505ejmruoAOBdGmn3Wha6vVOAcxzcXa90iW6SJGYkHRdpcnQdjKmKsOrgjLEHlxHHENByXS38LG6litRaWNmC7hPykZzyCxn1izSSv+RrHpm4tt2PKXVRUDWg5j3SNYKpWa0ua+AMjln9Ve6/q3420HNpOeRR61sy3RpkjWOKp3hUioGYS2ILp97P8Awu2LOWSEtdRpIJyBfnlJgbKGmwDtGCDOuvh+F6nc/RiwupNeyh1wyh1RxJ0BiMmjXSFusoMa0RZ6YDdBkQO4RAXDPrknZRf8HXHpG1uzwe3A5Owlo0EiF0v6V2fFbHuiS2k4jtFpklrZBGcwV3HTeqytZ6VFwa0VbRSZqMgDLo2yy8Vl1/0qwOLrNaXU3QYDs9eGNvDwVPqo1KTjP43v9iVBwneO9hf1TNRtlpCXdqrnLy/RhIGeg/C8qcc101/3jW6ilYagcalGrVDhOLEXEYCDx1dHIq50f/TF9qsra7bRTaXTDMLjEGIe4aGRpBWtHHp6XzfkmperP4o45r8Jy4iN/wCcE9lpc12RIJ1gxK7Vn6PWrDLqtBvLE8/RkKzd36Quex7zaW4gDga1pguAyxOcRAJ5LR9XRX4iNCp6PPDmSXSSczn/AIUrLRm0RAachrxk963OlXQe0WIMe+HMcBLmSQ1/FrvsdCo7q6Le02Z1SlVBrNccVI5SyBBad9dVrrQccr7EKnLLG25dq28YnF2RHvA649gOZzUF2WUVXPe73TMN0BJ1P83UNoqsqwajS2swxVGmIAABxG+6sU7bn2R7vDgBspWyJfJl2+yMZUcGiWtZJBz1MSO6QVn1nmAJyiY71tWyjDhVcHMFUdh0SCBLXQTkQsq9rP1dVzMTXBuQLTLS3UEHYg6cFpFpsTTSKrTnK0adqAZMEgmM41jks9n/AEFqWW4bRXLWUaFR8bMMSdSSch3lObXkIp+CtZqeOWtOXzQT4Qq9fCIDQctScp8OC6W19DbZYqfWPo4pBnAcfV83hun0XKuKKc1PeLugnFx/qRpXRcle1EigwvcwAmCBkcuJQup/R6uBbajSfeougbkOacvCULzeq6ydGpikrHbQ6aNSGTbPTAW6kj7fVO9rZ+3yC5sX607D+3/Kk/8AkJ+E/wDoPyvN7eR1aqOkpv7o5CT9FILS0DJpP9p+4XMm/auoLvBsJBe1TVz3/wDqPqEu2Y9ZHSG2GcqbvIBTCpU+Vo5ErkmXrJzLz/fH0CtsvoNHZZM/M8lD6drhAqqZ0LabxmS2P2iPxKf1kZl/p/lcwL9M/wDhZ3knzzKitfSd7NKbXDiA77Hgp7ebf/CtWKRv2+8cDCQcT3SKY0l3CY4c1TuS720QX1DiqvkuIMxOoBlYRvl7nF8hpIiIHZGwn6qP+t1RljPkF0aLUcI/qY6icsn+h2j6zI9092X5JXO4uqvEOwluNnGOA2JWUb/qAiasbAkD0hLWdULmuLjiOkGTHOEU6Djf7Q51VK1vZ2le0uwEsILoyBOAE83RAWDZLhDqgr21xqv+Fkyyn3AdklY1avVGrnRvMKpUtbnDOo/6/VEKMoqyfP7ilUTe6Nu9hTtNrp0xBZS7b3EzmNGrCslyMt9W2VC/B2sNMnTLcbdyir2wtYYc8eJE+ShsNMCnGYnMiDmumMHGPxf0v5Zg5KUt1/vgvdGKr7FbG0a9bDSGLC4SaVTEMv8AbnmZ0hei2uu2OBBGUHh3rye0mnhIe04eRjPcDgU27rwYG9XiHGHEmfwpq0NV5efyKp1dNY+Dqq9OnbMVB8gtdLHiCWO3C3Kl9ssNma2vXxuaNSO07wElcHSYxhxB7SfP7rPvObRUEv7DeEYTKfbqWzewa2O6W5GxtoqWg2tzmio5xLQ7gIhsCOA+i07lsVazuD6NrhznFz6ZnASTnyOXJVmsA4nzCeHAcfGV0Sbat/gxVk7nor72a4ZvAVW7r+a2ZeBnuuKZbGjQAn97ifSE+z28gwGAn+aZLj7ZHV3DO/t960qlFzXw5jgQ4HQheP3nd/UWlvUOc1r3ADcZ5jmF1NS8nuMGBykD6qjXut9Sox+JpDZIDTJnv0W3Tw0r77GVaepbYt9IbppVqLXMeG2imPej3xHuu+xXJNltM5yHhsHYgw5p2IP2WpeF8vs74LZB3zUftjLSyMXVlskBrZmdxsumllBJPgwqNSd/Jo9LbY1tks1iY3E9oD3GILcvSS4+i5e23A6lRZVecnujDxAiQTz1W90cs7Wmo95x1Ccjwjgc9VJ0tr4rOGjOHA6KoSwkoR97v8xSSknN/oanRe5LMarbTUw02jC6lRE6gCHPPhMcSvQqnSVhyD55CV570etQFFramoAAAEdmMluULazMQJ4Lz+ohnK7OyjPFbHUPto71w/SnoxZKxLhSfSqH4qYAaTwLmaeUKSpetRrspjmmVLW52pPoppU5U3dOw6lRTVmjzatRq2Ou0glj2EOY4ehH4Qu0vm5haGQTBGbXRMbg8iheqqlKavUSv+Rw4zi7R4JKT98P/L7ZqY1W8C3/AJFR0qka4o5EBWGPAzwHxP8AhcbNkNFXL4Y7/wAqzSAdoAOcFRF0nJnqT9skrQ/Xq3EcgfuoKRZNGBwA/cD+ENdPxNjkxQsqVCPcMHLNv4CRtMgRgPi2foEreyr+ierTA0cfQJBZmnOTP85Ip4m5YI/tKKj419cvQpbjFfZWjR/oT6qo9h+YeX/5Vn2l3yNjYxKWnWcSCGNHiP4EK65FsyjVu8O96Hd+XlkpKd3tA7JjuK1a1JxES3vyjw4qH2V0fAP53pan2PAznWQR8x5uP0Ca2yEa4R5wr7qh0mn6f/bJRizF2ctEcc4VZCxKVpsgcILvAAgfTNMbY93COG3krznBuuF3c0n6phrDdoPiI8lWTJxRQqXS06kR3JGXSwaAeQC1hZSRIE+JhDKJ+Wn5/cozYYGWbtEagJKNhgaz3CVsiyk6jyOX0+6WpQAE4zGzTl4qdQemYpu12obl3BKLvMf4lagg6AEbl5H2SOpx8UbQSU82GCMynZS0ZuI/nclNAkZud4A/YK+9jYzMnkSD9IQyyDn/AMhknkLExXXW0u+Inm0/hPp3eWTHZnw/C1uqMwZ9SPqmVbIOIJHIwnmxYGTVu6T2mg+SiNkbEMbhO+n0Wu2ytOUFv9zfupGXc3dx/ulPOwsDFstBzCXEAjic1BftYFoYKbySQeUd63693yIglvMwPVV/6W1hypQf9/4VRqK9xODtYbTJwZUyDA1P2VPE8GSVefZ4EwT4zCY+zA6tI/uH2SuFiFl8EmMJgfNxVpt8RrSHnCidTaBp/wCygfRnSf8AkCiyYXaLdXpFBjAANwJQqos7SO0B5j1QhKPoMpFllSM4+ylpWyDkPr+FQZXPw+sp7bSRrHmU3EV7Go23yM58yPsnMqN3d/yOaynV8uyB3zP3S07S4ageSWmVmbBtLTkA49ziUj4+QnliVGlVcc/sn+0GfhnxUYWKyLT3ZRhw97pVZrZMwO+SUC2AHPDPdkm1LwJOQb5E/gJpMTaJRQnb+d4UzKLQMonkP8Ki61On4R3ZqWlbjp2fEIcWCaLj6mWufd9FCxxOundP3yVb+ounINHgE83gRqAf5tCWDHki9SgaGOQAH3zTjX/dPLMws8W4Tk3v0H2Uhtx4AAd0+qWDHki08xpnzAH3zSh7RqM9OH2VJ9rO0pG29x1hGDDJF11Jp0DB36+Clo0w3PCyO77kKg+vETHgon2vgPsjBjyRffTBMwzun8BOc1ukNB2/Cym1gfhy/wBxU4t20jxJ9UYMWSNA0mg5OaN41/wm1BtE7wPys43jBzI7gk/qk8B6fUaowY80aFOzkjIwe6SgsAaZPkc/KVSbepGgHgY8xxTn3qdTA5wljIMokzau2MeaXA06uHOSfsqhvY8Pp90VLweRmO4Af5TxYskX22YbsjeCU4NDdI9fVZT7e8DPL0TGW9+cD6lGDYZo2hVdOoPgmEkgyQe4H7BY7rU75fRPp1HxMZHYIwDMvupT8PoT9FA+lGfoAT5qoazvlPfBUItcH/v6KlFkuSL7mE5wPJRmjsGiOY+kqsbUdvqoXPMzHkCqUWS5IsE93khU3V3Hg5CdhXIRXI0Kkp1DKRC2M0WWunwT6ZkoQoZQ5wVinTkTJQhS+CkSWayNdr6R+FcfdDBoXeY/CELGcmjWCTRBUsQHE+n4UllsDXDOfBCFV9ibFOlSbid2RlO6ssoAj8IQk2x2ViT2RseKby4IQpTZViOm/kEra+RgNECZASIVLkXgS67WajTiDcjrGaitNQyeEcghCqyuTfYaKUxJJnmrLbMBnnpvl5IQokyooko0Ac4HkPwio2Bl9kIS8jCgzx8B+FE98PIAGXJCEPkPBG9omYE7wD9U0mOff/hCFfgnyMqe8BJzTbRVIMDKOQSoV+iQFtOWTc+OESnVLW6OHkhCbiriTYBxIzJTOrBIQhQNEDqecZpr6UDV3mhCrwT5I2UJaTLp70IQi5J//9k="/>
          <p:cNvSpPr>
            <a:spLocks noChangeAspect="1" noChangeArrowheads="1"/>
          </p:cNvSpPr>
          <p:nvPr/>
        </p:nvSpPr>
        <p:spPr bwMode="auto">
          <a:xfrm>
            <a:off x="9082088" y="-835025"/>
            <a:ext cx="2667000" cy="17145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40966" name="Picture 6" descr="http://1.bp.blogspot.com/_rIVquqNlRU4/TTbxR1IyvCI/AAAAAAAAAA0/CEGNFxX9MAk/s1600/ist21525292bedouinsandtheirhorses.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8" name="مستطيل 7"/>
          <p:cNvSpPr/>
          <p:nvPr/>
        </p:nvSpPr>
        <p:spPr>
          <a:xfrm>
            <a:off x="1500166" y="428604"/>
            <a:ext cx="6286544" cy="769441"/>
          </a:xfrm>
          <a:prstGeom prst="rect">
            <a:avLst/>
          </a:prstGeom>
        </p:spPr>
        <p:txBody>
          <a:bodyPr wrap="square">
            <a:spAutoFit/>
          </a:bodyPr>
          <a:lstStyle/>
          <a:p>
            <a:pPr algn="ctr"/>
            <a:r>
              <a:rPr lang="ar-SA" sz="4400" b="1" dirty="0" smtClean="0">
                <a:latin typeface="Arial" pitchFamily="34" charset="0"/>
                <a:ea typeface="Times New Roman" pitchFamily="18" charset="0"/>
                <a:cs typeface="Simplified Arabic" pitchFamily="2" charset="-78"/>
              </a:rPr>
              <a:t> </a:t>
            </a:r>
            <a:r>
              <a:rPr lang="ar-SA" sz="4400" b="1" dirty="0" smtClean="0">
                <a:latin typeface="Arial" pitchFamily="34" charset="0"/>
                <a:ea typeface="Times New Roman" pitchFamily="18" charset="0"/>
                <a:cs typeface="Simplified Arabic" pitchFamily="2" charset="-78"/>
              </a:rPr>
              <a:t>الصعاليك  </a:t>
            </a:r>
            <a:endParaRPr lang="ar-SA" sz="4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00034" y="714356"/>
            <a:ext cx="8072494" cy="650947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الصعلكة في اللغة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جاء " في لسان العرب الصعلوك : الفقير الذي لا مال له ، زاد الأزهري ولا اعتماد، وقد تصعلك الرجل إذا كان كذلك .</a:t>
            </a:r>
          </a:p>
          <a:p>
            <a:pPr marL="0" marR="0" lvl="0" indent="0"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قال حاتم الطائي :</a:t>
            </a:r>
            <a:endParaRPr kumimoji="0" lang="en-US" sz="3200" b="0" i="0" u="none" strike="noStrike" cap="none" normalizeH="0" baseline="0" dirty="0" smtClean="0">
              <a:ln>
                <a:noFill/>
              </a:ln>
              <a:solidFill>
                <a:schemeClr val="tx1"/>
              </a:solidFill>
              <a:effectLst/>
              <a:latin typeface="Times New Roman" pitchFamily="18" charset="0"/>
              <a:cs typeface="Simplified Arabic" pitchFamily="2" charset="-7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Times New Roman" pitchFamily="18" charset="0"/>
                <a:cs typeface="Simplified Arabic" pitchFamily="2" charset="-78"/>
              </a:rPr>
              <a:t>غَنينا زماناً بالتصعلك والغني 	فكلاً </a:t>
            </a:r>
            <a:r>
              <a:rPr kumimoji="0" lang="ar-SA" sz="3200" b="0" i="0" u="none" strike="noStrike" cap="none" normalizeH="0" baseline="0" dirty="0" err="1" smtClean="0">
                <a:ln>
                  <a:noFill/>
                </a:ln>
                <a:solidFill>
                  <a:schemeClr val="tx1"/>
                </a:solidFill>
                <a:effectLst/>
                <a:latin typeface="Times New Roman" pitchFamily="18" charset="0"/>
                <a:cs typeface="Simplified Arabic" pitchFamily="2" charset="-78"/>
              </a:rPr>
              <a:t>سقاناه</a:t>
            </a:r>
            <a:r>
              <a:rPr kumimoji="0" lang="ar-SA" sz="3200" b="0" i="0" u="none" strike="noStrike" cap="none" normalizeH="0" baseline="0" dirty="0" smtClean="0">
                <a:ln>
                  <a:noFill/>
                </a:ln>
                <a:solidFill>
                  <a:schemeClr val="tx1"/>
                </a:solidFill>
                <a:effectLst/>
                <a:latin typeface="Times New Roman" pitchFamily="18" charset="0"/>
                <a:cs typeface="Simplified Arabic" pitchFamily="2" charset="-78"/>
              </a:rPr>
              <a:t> بكأسيهما الدهر</a:t>
            </a:r>
            <a:endParaRPr kumimoji="0" lang="en-US" sz="3200" b="0" i="0" u="none" strike="noStrike" cap="none" normalizeH="0" baseline="0" dirty="0" smtClean="0">
              <a:ln>
                <a:noFill/>
              </a:ln>
              <a:solidFill>
                <a:schemeClr val="tx1"/>
              </a:solidFill>
              <a:effectLst/>
              <a:latin typeface="Times New Roman" pitchFamily="18" charset="0"/>
              <a:cs typeface="Simplified Arabic" pitchFamily="2" charset="-7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Times New Roman" pitchFamily="18" charset="0"/>
                <a:cs typeface="Simplified Arabic" pitchFamily="2" charset="-78"/>
              </a:rPr>
              <a:t>أي عشنا زماناً</a:t>
            </a:r>
            <a:endParaRPr kumimoji="0" lang="en-US" sz="3200" b="0" i="0" u="none" strike="noStrike" cap="none" normalizeH="0" baseline="0" dirty="0" smtClean="0">
              <a:ln>
                <a:noFill/>
              </a:ln>
              <a:solidFill>
                <a:schemeClr val="tx1"/>
              </a:solidFill>
              <a:effectLst/>
              <a:latin typeface="Times New Roman" pitchFamily="18" charset="0"/>
              <a:cs typeface="Simplified Arabic" pitchFamily="2" charset="-78"/>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وتصعلكت الإبـــل :</a:t>
            </a: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خرجت أوبارها ، </a:t>
            </a:r>
            <a:r>
              <a:rPr kumimoji="0" lang="ar-SA" sz="3200" b="0"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وانجردت</a:t>
            </a: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 وطرحتها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ورجل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مصعلك</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الرأس :</a:t>
            </a: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r>
              <a:rPr kumimoji="0" lang="ar-SA" sz="3200" b="0" i="0" u="none" strike="noStrike" cap="none" normalizeH="0" baseline="0" dirty="0" err="1" smtClean="0">
                <a:ln>
                  <a:noFill/>
                </a:ln>
                <a:solidFill>
                  <a:schemeClr val="tx1"/>
                </a:solidFill>
                <a:effectLst/>
                <a:latin typeface="Arial" pitchFamily="34" charset="0"/>
                <a:ea typeface="Times New Roman" pitchFamily="18" charset="0"/>
                <a:cs typeface="Simplified Arabic" pitchFamily="2" charset="-78"/>
              </a:rPr>
              <a:t>مدوره</a:t>
            </a: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endParaRPr kumimoji="0" lang="ar-SA" sz="32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ورجل </a:t>
            </a:r>
            <a:r>
              <a:rPr kumimoji="0" lang="ar-SA" sz="3200" b="1" i="0" u="none" strike="noStrike" cap="none" normalizeH="0" baseline="0" dirty="0" err="1" smtClean="0">
                <a:ln>
                  <a:noFill/>
                </a:ln>
                <a:solidFill>
                  <a:schemeClr val="tx1"/>
                </a:solidFill>
                <a:effectLst/>
                <a:latin typeface="Times New Roman" pitchFamily="18" charset="0"/>
                <a:ea typeface="Times New Roman" pitchFamily="18" charset="0"/>
                <a:cs typeface="Simplified Arabic" pitchFamily="2" charset="-78"/>
              </a:rPr>
              <a:t>مصعلك</a:t>
            </a:r>
            <a:r>
              <a:rPr kumimoji="0" lang="ar-SA" sz="32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الرأس :</a:t>
            </a:r>
            <a:r>
              <a:rPr kumimoji="0" lang="ar-SA" sz="3200" b="0"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صغيره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r>
            <a:br>
              <a:rPr kumimoji="0" lang="en-US" sz="1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4282" y="785794"/>
            <a:ext cx="8501122" cy="4801314"/>
          </a:xfrm>
          <a:prstGeom prst="rect">
            <a:avLst/>
          </a:prstGeom>
        </p:spPr>
        <p:txBody>
          <a:bodyPr wrap="square">
            <a:spAutoFit/>
          </a:bodyPr>
          <a:lstStyle/>
          <a:p>
            <a:r>
              <a:rPr lang="ar-SA" sz="3200" dirty="0" smtClean="0"/>
              <a:t>ولكن يبدو أن هذا المعنى لا يعبر عن المفهوم اللغوي للكلمة تعبيراً دقيقاً كاملاً ، ولهذا نريد أن نقف وقفة أخرى عند تلك الزيادة التي أضافها الأزهري إلى هذا المعنى اللغوي ، وهي قوله (ولا اعتماد) فإن " قوله : (ولا اعتماد) يعبر عن معنى دقيق في مفهوم الصعلكة بالمعنى المعروف لها ، وإذا كان الفقر من أهم الدوافع إلى الصعلكة ، فإن ما يميز الصعاليك عن غيرهم من الفقراء أنهم رفضوا أن يعيشوا عالة على غيرهم ، أو أن يجعلوا من أحد من الناس عماداً لهم ، في حين رضي بعض الفقراء لأنفسهم عيش الذل ، واستدرار الحسنات . </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501122" cy="6955750"/>
          </a:xfrm>
          <a:prstGeom prst="rect">
            <a:avLst/>
          </a:prstGeom>
        </p:spPr>
        <p:txBody>
          <a:bodyPr wrap="square">
            <a:spAutoFit/>
          </a:bodyPr>
          <a:lstStyle/>
          <a:p>
            <a:r>
              <a:rPr lang="ar-SA" sz="3200" dirty="0" smtClean="0"/>
              <a:t> </a:t>
            </a:r>
            <a:r>
              <a:rPr lang="ar-SA" sz="3200" b="1" dirty="0" smtClean="0"/>
              <a:t>ويعبر بكر ابن النطاح أحد الصعاليك عن هذا المعنى فيقول :</a:t>
            </a:r>
          </a:p>
          <a:p>
            <a:endParaRPr lang="en-US" sz="3200" b="1" dirty="0" smtClean="0"/>
          </a:p>
          <a:p>
            <a:r>
              <a:rPr lang="ar-SA" sz="3200" b="1" dirty="0" smtClean="0"/>
              <a:t>     ومن يفتقر منا يعش بحسامه </a:t>
            </a:r>
          </a:p>
          <a:p>
            <a:r>
              <a:rPr lang="ar-SA" sz="3200" b="1" dirty="0"/>
              <a:t> </a:t>
            </a:r>
            <a:r>
              <a:rPr lang="ar-SA" sz="3200" b="1" dirty="0" smtClean="0"/>
              <a:t>                  	ومن يفتقر من سائر الناس يسأل" </a:t>
            </a:r>
          </a:p>
          <a:p>
            <a:endParaRPr lang="ar-SA" sz="3200" dirty="0" smtClean="0"/>
          </a:p>
          <a:p>
            <a:r>
              <a:rPr lang="ar-SA" sz="3200" b="1" dirty="0" smtClean="0"/>
              <a:t>وعلى </a:t>
            </a:r>
            <a:r>
              <a:rPr lang="ar-SA" sz="3200" b="1" dirty="0"/>
              <a:t>هذا نستطيع أن نقول إن الصعلوك في اللغة هو الفقير الذي لا مال له يستعين </a:t>
            </a:r>
            <a:r>
              <a:rPr lang="ar-SA" sz="3200" b="1" dirty="0" err="1"/>
              <a:t>به</a:t>
            </a:r>
            <a:r>
              <a:rPr lang="ar-SA" sz="3200" b="1" dirty="0"/>
              <a:t> على أعباء الحياة ، ولا اعتماد له على شيء أو أحد يتكئ عليه ، أو يتكل عليه ليشق طريقه فيها ، ويعينه عليها ، حتى يسلك سبيله كما يسلكه سائر البشر الذين يتعاونون على الحياة ، ويواجهون مشكلاتها يداً واحداً </a:t>
            </a:r>
            <a:endParaRPr lang="ar-SA" sz="3200" b="1" dirty="0" smtClean="0"/>
          </a:p>
          <a:p>
            <a:endParaRPr lang="ar-SA" dirty="0"/>
          </a:p>
          <a:p>
            <a:endParaRPr lang="ar-SA" dirty="0" smtClean="0"/>
          </a:p>
          <a:p>
            <a:endParaRPr lang="ar-SA" dirty="0"/>
          </a:p>
          <a:p>
            <a:endParaRPr lang="ar-SA" dirty="0" smtClean="0"/>
          </a:p>
          <a:p>
            <a:endParaRPr lang="ar-SA" dirty="0"/>
          </a:p>
          <a:p>
            <a:endParaRPr lang="ar-SA"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8286808" cy="5016758"/>
          </a:xfrm>
          <a:prstGeom prst="rect">
            <a:avLst/>
          </a:prstGeom>
        </p:spPr>
        <p:txBody>
          <a:bodyPr wrap="square">
            <a:spAutoFit/>
          </a:bodyPr>
          <a:lstStyle/>
          <a:p>
            <a:pPr algn="just"/>
            <a:r>
              <a:rPr lang="ar-SA" sz="3200" b="1" dirty="0" smtClean="0"/>
              <a:t>     أما </a:t>
            </a:r>
            <a:r>
              <a:rPr lang="ar-SA" sz="3200" b="1" dirty="0"/>
              <a:t>الاستعمال العربي في الجاهلية ، فنجده يغلب عليه ربط الصعلكة بمدلول آخر غير الفقر أو مع الفقر ، " فحينما يتحدثون عن الصعاليك يتحدثون عنهم على أنهم فئة خاصة تتميز عن المجتمع بطابع خاص ، شعارهم الاعتداد بالنفس دون الأهل أو القبيلة ، ووسيلته العدوان في أي صورة تتهيأ له ، فيقطع الطريق حينما يتاح له قطعها ، ويسطو ويغزو متى وجد إلى ذلك سبيلاً ، ويفتك حينما تمكنه العزة ، ويتلصص إن لم يجد إلى ما سبق وسيلة ، ويجعل غايته من ذلك كله الحصول على الغنى والمال في أغلب الأحيان أو تحقيق مآرب خاصة </a:t>
            </a:r>
            <a:r>
              <a:rPr lang="ar-SA" sz="3200" b="1" dirty="0" smtClean="0"/>
              <a:t>دائماً . </a:t>
            </a:r>
            <a:endParaRPr lang="ar-SA" sz="3200" b="1"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1593</Words>
  <Application>Microsoft Office PowerPoint</Application>
  <PresentationFormat>عرض على الشاشة (3:4)‏</PresentationFormat>
  <Paragraphs>119</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27</cp:revision>
  <dcterms:created xsi:type="dcterms:W3CDTF">2012-10-06T13:37:43Z</dcterms:created>
  <dcterms:modified xsi:type="dcterms:W3CDTF">2012-10-06T18:41:14Z</dcterms:modified>
</cp:coreProperties>
</file>