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65" r:id="rId3"/>
    <p:sldId id="258" r:id="rId4"/>
    <p:sldId id="259" r:id="rId5"/>
    <p:sldId id="261" r:id="rId6"/>
    <p:sldId id="260" r:id="rId7"/>
    <p:sldId id="282" r:id="rId8"/>
    <p:sldId id="288" r:id="rId9"/>
    <p:sldId id="285" r:id="rId10"/>
    <p:sldId id="284" r:id="rId11"/>
    <p:sldId id="262" r:id="rId12"/>
    <p:sldId id="263" r:id="rId13"/>
    <p:sldId id="268" r:id="rId14"/>
    <p:sldId id="287" r:id="rId15"/>
    <p:sldId id="264" r:id="rId16"/>
    <p:sldId id="266" r:id="rId17"/>
    <p:sldId id="269" r:id="rId18"/>
    <p:sldId id="278" r:id="rId19"/>
    <p:sldId id="273" r:id="rId20"/>
    <p:sldId id="274" r:id="rId21"/>
    <p:sldId id="275" r:id="rId22"/>
    <p:sldId id="276" r:id="rId23"/>
    <p:sldId id="279" r:id="rId24"/>
    <p:sldId id="280" r:id="rId25"/>
    <p:sldId id="281" r:id="rId26"/>
    <p:sldId id="286" r:id="rId27"/>
    <p:sldId id="267" r:id="rId28"/>
    <p:sldId id="271" r:id="rId29"/>
    <p:sldId id="272" r:id="rId30"/>
    <p:sldId id="289" r:id="rId31"/>
    <p:sldId id="295" r:id="rId32"/>
    <p:sldId id="290" r:id="rId33"/>
    <p:sldId id="291" r:id="rId34"/>
    <p:sldId id="292" r:id="rId35"/>
    <p:sldId id="293" r:id="rId36"/>
    <p:sldId id="294" r:id="rId37"/>
    <p:sldId id="296" r:id="rId38"/>
    <p:sldId id="297" r:id="rId3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71" d="100"/>
          <a:sy n="71" d="100"/>
        </p:scale>
        <p:origin x="-111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5AF96D9C-B7BD-40BE-887C-46259B7C7324}" type="datetimeFigureOut">
              <a:rPr lang="ar-SA" smtClean="0"/>
              <a:pPr/>
              <a:t>26/11/1433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11638FC-3B80-479B-A0C5-A0B98529AC26}"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AF96D9C-B7BD-40BE-887C-46259B7C7324}" type="datetimeFigureOut">
              <a:rPr lang="ar-SA" smtClean="0"/>
              <a:pPr/>
              <a:t>26/11/1433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11638FC-3B80-479B-A0C5-A0B98529AC2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AF96D9C-B7BD-40BE-887C-46259B7C7324}" type="datetimeFigureOut">
              <a:rPr lang="ar-SA" smtClean="0"/>
              <a:pPr/>
              <a:t>26/11/1433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11638FC-3B80-479B-A0C5-A0B98529AC2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AF96D9C-B7BD-40BE-887C-46259B7C7324}" type="datetimeFigureOut">
              <a:rPr lang="ar-SA" smtClean="0"/>
              <a:pPr/>
              <a:t>26/11/1433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11638FC-3B80-479B-A0C5-A0B98529AC2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AF96D9C-B7BD-40BE-887C-46259B7C7324}" type="datetimeFigureOut">
              <a:rPr lang="ar-SA" smtClean="0"/>
              <a:pPr/>
              <a:t>26/11/1433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11638FC-3B80-479B-A0C5-A0B98529AC26}"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5AF96D9C-B7BD-40BE-887C-46259B7C7324}" type="datetimeFigureOut">
              <a:rPr lang="ar-SA" smtClean="0"/>
              <a:pPr/>
              <a:t>26/11/1433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11638FC-3B80-479B-A0C5-A0B98529AC2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5AF96D9C-B7BD-40BE-887C-46259B7C7324}" type="datetimeFigureOut">
              <a:rPr lang="ar-SA" smtClean="0"/>
              <a:pPr/>
              <a:t>26/11/1433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E11638FC-3B80-479B-A0C5-A0B98529AC2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5AF96D9C-B7BD-40BE-887C-46259B7C7324}" type="datetimeFigureOut">
              <a:rPr lang="ar-SA" smtClean="0"/>
              <a:pPr/>
              <a:t>26/11/1433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E11638FC-3B80-479B-A0C5-A0B98529AC2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AF96D9C-B7BD-40BE-887C-46259B7C7324}" type="datetimeFigureOut">
              <a:rPr lang="ar-SA" smtClean="0"/>
              <a:pPr/>
              <a:t>26/11/1433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E11638FC-3B80-479B-A0C5-A0B98529AC2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AF96D9C-B7BD-40BE-887C-46259B7C7324}" type="datetimeFigureOut">
              <a:rPr lang="ar-SA" smtClean="0"/>
              <a:pPr/>
              <a:t>26/11/1433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11638FC-3B80-479B-A0C5-A0B98529AC2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AF96D9C-B7BD-40BE-887C-46259B7C7324}" type="datetimeFigureOut">
              <a:rPr lang="ar-SA" smtClean="0"/>
              <a:pPr/>
              <a:t>26/11/1433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11638FC-3B80-479B-A0C5-A0B98529AC26}"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AF96D9C-B7BD-40BE-887C-46259B7C7324}" type="datetimeFigureOut">
              <a:rPr lang="ar-SA" smtClean="0"/>
              <a:pPr/>
              <a:t>26/11/1433</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11638FC-3B80-479B-A0C5-A0B98529AC2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imgres?start=81&amp;num=10&amp;hl=en&amp;safe=active&amp;biw=1272&amp;bih=842&amp;tbm=isch&amp;tbnid=r-dTYqomayQ8hM:&amp;imgrefurl=http://ar-ar.facebook.com/Alhoteaa?filter=3&amp;docid=heJUJGJ-MkiA8M&amp;imgurl=http://profile.ak.fbcdn.net/hprofile-ak-ash4/373099_204140909666740_2001226304_n.jpg&amp;w=180&amp;h=217&amp;ei=VSl1UO_0HojMswbTiYCwDw&amp;zoom=1&amp;iact=hc&amp;vpx=523&amp;vpy=427&amp;dur=1531&amp;hovh=173&amp;hovw=144&amp;tx=77&amp;ty=114&amp;sig=105888833399889533423&amp;page=4&amp;tbnh=154&amp;tbnw=124&amp;ndsp=28&amp;ved=1t:429,r:18,s:81,i:63"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imgres?um=1&amp;hl=en&amp;safe=active&amp;sa=N&amp;biw=1272&amp;bih=842&amp;tbm=isch&amp;tbnid=ZZJQNlvy306wGM:&amp;imgrefurl=http://www.neelwafurat.com/itempage.aspx?id=lbb85690-46059&amp;search=books&amp;docid=l49K07QM9H-cLM&amp;imgurl=http://www.neelwafurat.com/images/lb/abookstore/covers/hard/85/85690.gif&amp;w=110&amp;h=161&amp;ei=nSt1UMiDBIqTswbpsYHACg&amp;zoom=1&amp;iact=hc&amp;vpx=671&amp;vpy=196&amp;dur=500&amp;hovh=128&amp;hovw=88&amp;tx=90&amp;ty=81&amp;sig=105888833399889533423&amp;page=1&amp;tbnh=128&amp;tbnw=88&amp;start=0&amp;ndsp=25&amp;ved=1t:429,r:3,s:0,i:83" TargetMode="Externa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imgres?num=10&amp;hl=en&amp;safe=active&amp;biw=1272&amp;bih=842&amp;tbm=isch&amp;tbnid=qr5mNm5MW2H4pM:&amp;imgrefurl=http://www.areejalbahr.com/vb/showthread.php?t=4866&amp;docid=JL4c2ztfy4PJuM&amp;imgurl=http://thawra.alwehda.gov.sy/images/NEWS7/M09/D10/6-5.jpg&amp;w=400&amp;h=268&amp;ei=tih1UOD_OYT0sgaM8IHYAQ&amp;zoom=1"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imgres?start=81&amp;num=10&amp;hl=en&amp;safe=active&amp;biw=1272&amp;bih=842&amp;tbm=isch&amp;tbnid=r-dTYqomayQ8hM:&amp;imgrefurl=http://ar-ar.facebook.com/Alhoteaa?filter=3&amp;docid=heJUJGJ-MkiA8M&amp;imgurl=http://profile.ak.fbcdn.net/hprofile-ak-ash4/373099_204140909666740_2001226304_n.jpg&amp;w=180&amp;h=217&amp;ei=VSl1UO_0HojMswbTiYCwDw&amp;zoom=1&amp;iact=hc&amp;vpx=523&amp;vpy=427&amp;dur=1531&amp;hovh=173&amp;hovw=144&amp;tx=77&amp;ty=114&amp;sig=105888833399889533423&amp;page=4&amp;tbnh=154&amp;tbnw=124&amp;ndsp=28&amp;ved=1t:429,r:18,s:81,i:63" TargetMode="Externa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www.google.com/imgres?num=10&amp;hl=en&amp;safe=active&amp;biw=1272&amp;bih=842&amp;tbm=isch&amp;tbnid=F9XaMk0nHlCfkM:&amp;imgrefurl=http://kafoor.net/?p=10367&amp;docid=_1ShpVmPXuhYlM&amp;imgurl=http://kafoor.net/wp-content/uploads/2011/09/feather-287x300.jpg&amp;w=287&amp;h=300&amp;ei=tih1UOD_OYT0sgaM8IHYAQ&amp;zoom=1&amp;iact=hc&amp;vpx=391&amp;vpy=198&amp;dur=1000&amp;hovh=230&amp;hovw=220&amp;tx=127&amp;ty=142&amp;sig=105888833399889533423&amp;page=2&amp;tbnh=143&amp;tbnw=137&amp;start=24&amp;ndsp=28&amp;ved=1t:429,r:1,s:24,i:161"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com/imgres?num=10&amp;hl=en&amp;safe=active&amp;biw=1272&amp;bih=842&amp;tbm=isch&amp;tbnid=vK27YZgn-fJnGM:&amp;imgrefurl=http://www.tanomah.com/magz/news-action-show-id-3850.htm&amp;docid=zamYwWcEi4G47M&amp;imgurl=http://www.tanomah.com/magz/contents/myuppic/4ac7067914a01.jpg&amp;w=580&amp;h=455&amp;ei=tih1UOD_OYT0sgaM8IHYAQ&amp;zoom=1"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t3.gstatic.com/images?q=tbn:ANd9GcSkYo5jTD6ODvw2KxzeqWWEm4EB9_apBm2LHtzZTKEH8bUlcyBBCTgsZzAw"/>
          <p:cNvPicPr>
            <a:picLocks noChangeAspect="1" noChangeArrowheads="1"/>
          </p:cNvPicPr>
          <p:nvPr/>
        </p:nvPicPr>
        <p:blipFill>
          <a:blip r:embed="rId2"/>
          <a:srcRect/>
          <a:stretch>
            <a:fillRect/>
          </a:stretch>
        </p:blipFill>
        <p:spPr bwMode="auto">
          <a:xfrm>
            <a:off x="1000100" y="857232"/>
            <a:ext cx="7000924" cy="5214974"/>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00034" y="357166"/>
            <a:ext cx="8358246" cy="6494085"/>
          </a:xfrm>
          <a:prstGeom prst="rect">
            <a:avLst/>
          </a:prstGeom>
        </p:spPr>
        <p:txBody>
          <a:bodyPr wrap="square">
            <a:spAutoFit/>
          </a:bodyPr>
          <a:lstStyle/>
          <a:p>
            <a:pPr algn="just"/>
            <a:r>
              <a:rPr lang="ar-SA" sz="3200" b="1" dirty="0" smtClean="0"/>
              <a:t>تطور معنى لفظة الخضرمة من أفق الحس إلى أفق التجريد وفق قوانين التطور الدلالي في العربية  ، فاكتسبت معناها المجرد أول الأمر، ثم معناها الاصطلاحي آخره. فمن الناقة المخضرمة </a:t>
            </a:r>
            <a:r>
              <a:rPr lang="ar-SA" sz="3200" b="1" dirty="0" err="1" smtClean="0"/>
              <a:t>ـ</a:t>
            </a:r>
            <a:r>
              <a:rPr lang="ar-SA" sz="3200" b="1" dirty="0" smtClean="0"/>
              <a:t> وهي التي جُذع نصف أذنها </a:t>
            </a:r>
            <a:r>
              <a:rPr lang="ar-SA" sz="3200" b="1" dirty="0" err="1" smtClean="0"/>
              <a:t>ـ</a:t>
            </a:r>
            <a:r>
              <a:rPr lang="ar-SA" sz="3200" b="1" dirty="0" smtClean="0"/>
              <a:t> جاء الإنسان المخضرم الذي انقطعت صلته بالجاهلية حينما ظهر </a:t>
            </a:r>
            <a:r>
              <a:rPr lang="ar-SA" sz="3200" b="1" dirty="0" err="1" smtClean="0"/>
              <a:t>الاسلام</a:t>
            </a:r>
            <a:r>
              <a:rPr lang="ar-SA" sz="3200" b="1" dirty="0" smtClean="0"/>
              <a:t>. هذا هو معناها المجرّد. أما المعنى الاصطلاحي فقد اكتسبته من التطور الفكري الذي أنجزه العرب. فالمخضرم عند أهل الحديث من أدرك الجاهلية وزمن النبي صلى الله عليه وسلم، لكنه لم يره، ولم </a:t>
            </a:r>
            <a:r>
              <a:rPr lang="ar-SA" sz="3200" b="1" dirty="0" err="1" smtClean="0"/>
              <a:t>يصحبه</a:t>
            </a:r>
            <a:r>
              <a:rPr lang="ar-SA" sz="3200" b="1" dirty="0" smtClean="0"/>
              <a:t>. وعند أهل اللغة: المخضرم من عاش نصف عمره في الجاهلية، ونصفه في الإسلام، سواء أدرك الصحبة أم لم يدركها. ثم توسعت الدلالات، فصارت تطلق على كل من أدرك عهدين، أو شهد دولتين كالدولة الأموية والدولة العباسية.</a:t>
            </a:r>
            <a:endParaRPr lang="ar-SA" sz="3200"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g_hi" descr="https://encrypted-tbn3.gstatic.com/images?q=tbn:ANd9GcR2I-39q0zmDlXm4Q6ExTAky88siBYGQQw4PwKVGujyZOc-uxhR">
            <a:hlinkClick r:id="rId2"/>
          </p:cNvPr>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l_fi" descr="http://img300.imageshack.us/img300/9868/xx9lv24651gv8.gif"/>
          <p:cNvPicPr/>
          <p:nvPr/>
        </p:nvPicPr>
        <p:blipFill>
          <a:blip r:embed="rId2"/>
          <a:srcRect/>
          <a:stretch>
            <a:fillRect/>
          </a:stretch>
        </p:blipFill>
        <p:spPr bwMode="auto">
          <a:xfrm>
            <a:off x="4786314" y="0"/>
            <a:ext cx="3811905" cy="1428115"/>
          </a:xfrm>
          <a:prstGeom prst="rect">
            <a:avLst/>
          </a:prstGeom>
          <a:noFill/>
          <a:ln w="9525">
            <a:noFill/>
            <a:miter lim="800000"/>
            <a:headEnd/>
            <a:tailEnd/>
          </a:ln>
        </p:spPr>
      </p:pic>
      <p:sp>
        <p:nvSpPr>
          <p:cNvPr id="3" name="مستطيل 2"/>
          <p:cNvSpPr/>
          <p:nvPr/>
        </p:nvSpPr>
        <p:spPr>
          <a:xfrm>
            <a:off x="500034" y="1500174"/>
            <a:ext cx="8072462" cy="3539430"/>
          </a:xfrm>
          <a:prstGeom prst="rect">
            <a:avLst/>
          </a:prstGeom>
        </p:spPr>
        <p:txBody>
          <a:bodyPr wrap="square">
            <a:spAutoFit/>
          </a:bodyPr>
          <a:lstStyle/>
          <a:p>
            <a:pPr algn="just"/>
            <a:r>
              <a:rPr lang="ar-SA" sz="3200" b="1" u="sng" dirty="0" smtClean="0">
                <a:solidFill>
                  <a:schemeClr val="accent3">
                    <a:lumMod val="75000"/>
                  </a:schemeClr>
                </a:solidFill>
              </a:rPr>
              <a:t>من هو </a:t>
            </a:r>
            <a:r>
              <a:rPr lang="ar-SA" sz="3200" b="1" u="sng" dirty="0" err="1" smtClean="0">
                <a:solidFill>
                  <a:schemeClr val="accent3">
                    <a:lumMod val="75000"/>
                  </a:schemeClr>
                </a:solidFill>
              </a:rPr>
              <a:t>الحطيئة</a:t>
            </a:r>
            <a:r>
              <a:rPr lang="ar-SA" sz="3200" b="1" u="sng" dirty="0" smtClean="0">
                <a:solidFill>
                  <a:schemeClr val="accent3">
                    <a:lumMod val="75000"/>
                  </a:schemeClr>
                </a:solidFill>
              </a:rPr>
              <a:t> ؟</a:t>
            </a:r>
            <a:endParaRPr lang="ar-SA" sz="3200" dirty="0" smtClean="0">
              <a:solidFill>
                <a:schemeClr val="accent3">
                  <a:lumMod val="75000"/>
                </a:schemeClr>
              </a:solidFill>
            </a:endParaRPr>
          </a:p>
          <a:p>
            <a:pPr algn="just"/>
            <a:r>
              <a:rPr lang="ar-SA" sz="3200" b="1" dirty="0" smtClean="0"/>
              <a:t>هو </a:t>
            </a:r>
            <a:r>
              <a:rPr lang="ar-SA" sz="3200" b="1" dirty="0" err="1" smtClean="0"/>
              <a:t>جرول</a:t>
            </a:r>
            <a:r>
              <a:rPr lang="ar-SA" sz="3200" b="1" dirty="0" smtClean="0"/>
              <a:t> بن </a:t>
            </a:r>
            <a:r>
              <a:rPr lang="ar-SA" sz="3200" b="1" dirty="0" err="1" smtClean="0"/>
              <a:t>أوس</a:t>
            </a:r>
            <a:r>
              <a:rPr lang="ar-SA" sz="3200" b="1" dirty="0" smtClean="0"/>
              <a:t> بن مالك </a:t>
            </a:r>
            <a:r>
              <a:rPr lang="ar-SA" sz="3200" b="1" dirty="0" err="1" smtClean="0"/>
              <a:t>العبسي</a:t>
            </a:r>
            <a:r>
              <a:rPr lang="ar-SA" sz="3200" b="1" dirty="0" smtClean="0"/>
              <a:t>، من بني قُطيعة بن عبس، ينتهي نسبه إلى مضر، لُقِّب </a:t>
            </a:r>
            <a:r>
              <a:rPr lang="ar-SA" sz="3200" b="1" dirty="0" err="1" smtClean="0"/>
              <a:t>بالحطيئة</a:t>
            </a:r>
            <a:r>
              <a:rPr lang="ar-SA" sz="3200" b="1" dirty="0" smtClean="0"/>
              <a:t> لقصره وشدّة قربه من الأرض، ويُكنّى بأبي </a:t>
            </a:r>
            <a:r>
              <a:rPr lang="ar-SA" sz="3200" b="1" dirty="0" err="1" smtClean="0"/>
              <a:t>مُليكة</a:t>
            </a:r>
            <a:r>
              <a:rPr lang="ar-SA" sz="3200" b="1" dirty="0" smtClean="0"/>
              <a:t> (</a:t>
            </a:r>
            <a:r>
              <a:rPr lang="ar-SA" sz="3200" b="1" dirty="0" err="1" smtClean="0"/>
              <a:t>مليكة</a:t>
            </a:r>
            <a:r>
              <a:rPr lang="ar-SA" sz="3200" b="1" dirty="0" smtClean="0"/>
              <a:t> ابنته) ، وكان راوية زهير، فهو شاعر مخضرم ، أي جاهلي </a:t>
            </a:r>
            <a:r>
              <a:rPr lang="ar-SA" sz="3200" b="1" dirty="0" err="1" smtClean="0"/>
              <a:t>ـ</a:t>
            </a:r>
            <a:r>
              <a:rPr lang="ar-SA" sz="3200" b="1" dirty="0" smtClean="0"/>
              <a:t> إسلامي ، وقد نشأ </a:t>
            </a:r>
            <a:r>
              <a:rPr lang="ar-SA" sz="3200" b="1" dirty="0" err="1" smtClean="0"/>
              <a:t>الحطيئة</a:t>
            </a:r>
            <a:r>
              <a:rPr lang="ar-SA" sz="3200" b="1" dirty="0" smtClean="0"/>
              <a:t> ناقماً متبرماً بكل مَنْ حوله ، ثائراً وناقماً على الناس والحياة .. بل وعلى نفسه التي بين جنبيه أيضاً</a:t>
            </a:r>
            <a:endParaRPr lang="ar-SA" sz="3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71472" y="500042"/>
            <a:ext cx="7929586" cy="3046988"/>
          </a:xfrm>
          <a:prstGeom prst="rect">
            <a:avLst/>
          </a:prstGeom>
        </p:spPr>
        <p:txBody>
          <a:bodyPr wrap="square">
            <a:spAutoFit/>
          </a:bodyPr>
          <a:lstStyle/>
          <a:p>
            <a:r>
              <a:rPr lang="ar-SA" sz="3200" b="1" dirty="0" smtClean="0"/>
              <a:t>وقد امتد الأجل </a:t>
            </a:r>
            <a:r>
              <a:rPr lang="ar-SA" sz="3200" b="1" dirty="0" err="1" smtClean="0"/>
              <a:t>بالحطيئة</a:t>
            </a:r>
            <a:r>
              <a:rPr lang="ar-SA" sz="3200" b="1" dirty="0" smtClean="0"/>
              <a:t> إلى أن دخل الإسلام، لكن ظل إسلامه رقيقاً متقلباً ، خارجاً على حدود الدين والأخلاق مرة، وعلى القيم والمُثل العليا مرة أخرى، بل لبث الرجل فاسد الدين، متقلبا من حال إلى حال لا يكفّ عن الهجاء مورد رزقه، ولا يُلجم لسانه عن الطعن بالناس فكان يُدارى مرة بالمال، ويُعاقب مرة أخرى بالسجن،</a:t>
            </a:r>
            <a:endParaRPr lang="ar-SA" sz="3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g_hi" descr="https://encrypted-tbn3.gstatic.com/images?q=tbn:ANd9GcTZ5qG58QVG_e7f3VC2Ff__iz6UYbRqFLffeZCWKZbC1-80KI-X"/>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8596" y="285728"/>
            <a:ext cx="8215370" cy="4524315"/>
          </a:xfrm>
          <a:prstGeom prst="rect">
            <a:avLst/>
          </a:prstGeom>
        </p:spPr>
        <p:txBody>
          <a:bodyPr wrap="square">
            <a:spAutoFit/>
          </a:bodyPr>
          <a:lstStyle/>
          <a:p>
            <a:r>
              <a:rPr lang="ar-SA" sz="3200" b="1" u="sng" dirty="0" smtClean="0">
                <a:solidFill>
                  <a:srgbClr val="FF0000"/>
                </a:solidFill>
              </a:rPr>
              <a:t>تـعريـف الهـجـاء:</a:t>
            </a:r>
            <a:endParaRPr lang="ar-SA" sz="3200" dirty="0" smtClean="0">
              <a:solidFill>
                <a:srgbClr val="FF0000"/>
              </a:solidFill>
            </a:endParaRPr>
          </a:p>
          <a:p>
            <a:pPr algn="just"/>
            <a:r>
              <a:rPr lang="ar-SA" sz="3200" b="1" dirty="0" smtClean="0"/>
              <a:t>الهجاء هو فنُّ الشتم والسباب وهو نقيض المدح  , وهو أدب غنائي يصوّر عاطفةَ الغضب أو الاحتقار أو الاستهزاء والازدراء .  </a:t>
            </a:r>
            <a:endParaRPr lang="ar-SA" sz="3200" dirty="0" smtClean="0"/>
          </a:p>
          <a:p>
            <a:pPr algn="just"/>
            <a:r>
              <a:rPr lang="ar-SA" sz="3200" b="1" dirty="0" smtClean="0"/>
              <a:t>ومن ثمة فإن الهجاء - لدى الهاجي  </a:t>
            </a:r>
            <a:r>
              <a:rPr lang="ar-SA" sz="3200" b="1" dirty="0" err="1" smtClean="0"/>
              <a:t>ـ</a:t>
            </a:r>
            <a:r>
              <a:rPr lang="ar-SA" sz="3200" b="1" dirty="0" smtClean="0"/>
              <a:t> ما هو إلا وسيلة للتعبير عن طريقته الخاصة في الحس والتفكير والتصوير، معارضاً بذلك وشاجباً طرق الآخرين في حسهم وتفكيرهم .. تلك الطرق التي تثير بالمعارضة ذاتها غضبه، أو سخطه </a:t>
            </a:r>
            <a:r>
              <a:rPr lang="ar-SA" sz="3200" b="1" dirty="0" err="1" smtClean="0"/>
              <a:t>واستشناعه</a:t>
            </a:r>
            <a:r>
              <a:rPr lang="ar-SA" sz="3200" b="1" dirty="0" smtClean="0"/>
              <a:t>، أو خوفه واحتقاره، أو استهزاءه .</a:t>
            </a:r>
            <a:endParaRPr lang="ar-SA" sz="3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7158" y="214290"/>
            <a:ext cx="8429684" cy="6494085"/>
          </a:xfrm>
          <a:prstGeom prst="rect">
            <a:avLst/>
          </a:prstGeom>
        </p:spPr>
        <p:txBody>
          <a:bodyPr wrap="square">
            <a:spAutoFit/>
          </a:bodyPr>
          <a:lstStyle/>
          <a:p>
            <a:pPr algn="just"/>
            <a:r>
              <a:rPr lang="ar-SA" sz="3200" b="1" dirty="0" smtClean="0"/>
              <a:t>يكاد نقاد الأدب العربي يُجمعون على أن الهجاء لدى </a:t>
            </a:r>
            <a:r>
              <a:rPr lang="ar-SA" sz="3200" b="1" dirty="0" err="1" smtClean="0"/>
              <a:t>الحطيئة</a:t>
            </a:r>
            <a:r>
              <a:rPr lang="ar-SA" sz="3200" b="1" dirty="0" smtClean="0"/>
              <a:t> كان سببا مهما من أسباب رقة إسلامه، ونأيه عن الورع والمروءة وكمال الرجولة، ومما يروى عنه في هذا النطاق ما حدث له مع  " </a:t>
            </a:r>
            <a:r>
              <a:rPr lang="ar-SA" sz="3200" b="1" dirty="0" err="1" smtClean="0"/>
              <a:t>الزبرقان</a:t>
            </a:r>
            <a:r>
              <a:rPr lang="ar-SA" sz="3200" b="1" dirty="0" smtClean="0"/>
              <a:t>  "... فقد جاور </a:t>
            </a:r>
            <a:r>
              <a:rPr lang="ar-SA" sz="3200" b="1" dirty="0" err="1" smtClean="0"/>
              <a:t>الحطيئة</a:t>
            </a:r>
            <a:r>
              <a:rPr lang="ar-SA" sz="3200" b="1" dirty="0" smtClean="0"/>
              <a:t> </a:t>
            </a:r>
            <a:r>
              <a:rPr lang="ar-SA" sz="3200" b="1" dirty="0" err="1" smtClean="0"/>
              <a:t>الزبرقان</a:t>
            </a:r>
            <a:r>
              <a:rPr lang="ar-SA" sz="3200" b="1" dirty="0" smtClean="0"/>
              <a:t> بن بدر، وكانت لهذا الأخير خصومة وجفاء بينه وبين بني أنف الناقة  </a:t>
            </a:r>
            <a:r>
              <a:rPr lang="ar-SA" sz="3200" b="1" dirty="0" err="1" smtClean="0"/>
              <a:t>ـ</a:t>
            </a:r>
            <a:r>
              <a:rPr lang="ar-SA" sz="3200" b="1" dirty="0" smtClean="0"/>
              <a:t> وهم من قومه يُعَيَّرون "بأنف الناقة”, وكان كل طرف يدعي بأنه أشرف من الطرف الآخر، إلى أن اتصل </a:t>
            </a:r>
            <a:r>
              <a:rPr lang="ar-SA" sz="3200" b="1" dirty="0" err="1" smtClean="0"/>
              <a:t>الحطيئة</a:t>
            </a:r>
            <a:r>
              <a:rPr lang="ar-SA" sz="3200" b="1" dirty="0" smtClean="0"/>
              <a:t> ببني أنف الناقة، وأخذ يمدحهم، ويشيد بمكانتهم..ومما قاله فيهم:</a:t>
            </a:r>
            <a:endParaRPr lang="ar-SA" sz="3200" dirty="0" smtClean="0"/>
          </a:p>
          <a:p>
            <a:pPr algn="just"/>
            <a:r>
              <a:rPr lang="ar-SA" sz="3200" b="1" dirty="0" smtClean="0"/>
              <a:t>   قوم هم الأنف والأذناب غيرهم    </a:t>
            </a:r>
          </a:p>
          <a:p>
            <a:pPr algn="just"/>
            <a:r>
              <a:rPr lang="ar-SA" sz="3200" b="1" dirty="0" smtClean="0"/>
              <a:t>                           ومن يسوي بأنف الناقة </a:t>
            </a:r>
            <a:r>
              <a:rPr lang="ar-SA" sz="3200" b="1" dirty="0" err="1" smtClean="0"/>
              <a:t>الذنبا</a:t>
            </a:r>
            <a:r>
              <a:rPr lang="ar-SA" sz="3200" b="1" dirty="0" smtClean="0"/>
              <a:t>؟</a:t>
            </a:r>
            <a:endParaRPr lang="ar-SA" sz="3200" dirty="0" smtClean="0"/>
          </a:p>
          <a:p>
            <a:pPr algn="just"/>
            <a:r>
              <a:rPr lang="ar-SA" sz="3200" b="1" dirty="0" smtClean="0"/>
              <a:t>  وكان من العجب أن تحول ذاك اللقب اعتزازا وفخرا ومهابة لهم بفضل هذا البيت القوي الذي نبع فجأة من قريحة </a:t>
            </a:r>
            <a:r>
              <a:rPr lang="ar-SA" sz="3200" b="1" dirty="0" err="1" smtClean="0"/>
              <a:t>الحطيئة</a:t>
            </a:r>
            <a:r>
              <a:rPr lang="ar-SA" sz="3200" b="1" dirty="0" smtClean="0"/>
              <a:t>.</a:t>
            </a:r>
            <a:endParaRPr lang="ar-SA" sz="3200" dirty="0" smtClean="0"/>
          </a:p>
          <a:p>
            <a:r>
              <a:rPr lang="ar-SA" sz="3200" b="1" dirty="0" smtClean="0"/>
              <a:t> </a:t>
            </a:r>
            <a:endParaRPr lang="ar-SA" sz="3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71472" y="214290"/>
            <a:ext cx="8215370" cy="6001643"/>
          </a:xfrm>
          <a:prstGeom prst="rect">
            <a:avLst/>
          </a:prstGeom>
        </p:spPr>
        <p:txBody>
          <a:bodyPr wrap="square">
            <a:spAutoFit/>
          </a:bodyPr>
          <a:lstStyle/>
          <a:p>
            <a:r>
              <a:rPr lang="ar-SA" sz="3200" b="1" dirty="0" smtClean="0"/>
              <a:t> وكان من المسلم </a:t>
            </a:r>
            <a:r>
              <a:rPr lang="ar-SA" sz="3200" b="1" dirty="0" err="1" smtClean="0"/>
              <a:t>به</a:t>
            </a:r>
            <a:r>
              <a:rPr lang="ar-SA" sz="3200" b="1" dirty="0" smtClean="0"/>
              <a:t>  كذلك أن تشتد العداوة بين </a:t>
            </a:r>
            <a:r>
              <a:rPr lang="ar-SA" sz="3200" b="1" dirty="0" err="1" smtClean="0"/>
              <a:t>الحطيئة</a:t>
            </a:r>
            <a:r>
              <a:rPr lang="ar-SA" sz="3200" b="1" dirty="0" smtClean="0"/>
              <a:t> </a:t>
            </a:r>
            <a:r>
              <a:rPr lang="ar-SA" sz="3200" b="1" dirty="0" err="1" smtClean="0"/>
              <a:t>والزبرقان</a:t>
            </a:r>
            <a:r>
              <a:rPr lang="ar-SA" sz="3200" b="1" dirty="0" smtClean="0"/>
              <a:t> الذي تعمقت الجفوة والمباعدة بينه وبين بني أنف الناقة، وبعد أن ترك </a:t>
            </a:r>
            <a:r>
              <a:rPr lang="ar-SA" sz="3200" b="1" dirty="0" err="1" smtClean="0"/>
              <a:t>الحطيئة</a:t>
            </a:r>
            <a:r>
              <a:rPr lang="ar-SA" sz="3200" b="1" dirty="0" smtClean="0"/>
              <a:t> جيرة </a:t>
            </a:r>
            <a:r>
              <a:rPr lang="ar-SA" sz="3200" b="1" dirty="0" err="1" smtClean="0"/>
              <a:t>الزبرقان</a:t>
            </a:r>
            <a:r>
              <a:rPr lang="ar-SA" sz="3200" b="1" dirty="0" smtClean="0"/>
              <a:t> تحول إلى مجاورة "بغيض”  فأكرم جواره وأحسن معاملته، فقال يهجو </a:t>
            </a:r>
            <a:r>
              <a:rPr lang="ar-SA" sz="3200" b="1" dirty="0" err="1" smtClean="0"/>
              <a:t>الزبرقان</a:t>
            </a:r>
            <a:r>
              <a:rPr lang="ar-SA" sz="3200" b="1" dirty="0" smtClean="0"/>
              <a:t> ويمدح بغيضاً هذا :</a:t>
            </a:r>
            <a:r>
              <a:rPr lang="en-US" sz="3200" b="1" dirty="0" smtClean="0"/>
              <a:t>  </a:t>
            </a:r>
            <a:endParaRPr lang="en-US" sz="3200" dirty="0" smtClean="0"/>
          </a:p>
          <a:p>
            <a:r>
              <a:rPr lang="ar-SA" sz="3200" b="1" dirty="0" smtClean="0"/>
              <a:t> وَاللَهِ ما مَعشَرٌ لاموا اِمرَأً جُنُباً</a:t>
            </a:r>
            <a:endParaRPr lang="en-US" sz="3200" dirty="0" smtClean="0"/>
          </a:p>
          <a:p>
            <a:r>
              <a:rPr lang="ar-SA" sz="3200" b="1" dirty="0" smtClean="0"/>
              <a:t>                    في آلِ لَأيِ بنِ شَمّاسٍ بِأَكياسِ </a:t>
            </a:r>
            <a:endParaRPr lang="en-US" sz="3200" dirty="0" smtClean="0"/>
          </a:p>
          <a:p>
            <a:r>
              <a:rPr lang="ar-SA" sz="3200" b="1" dirty="0" smtClean="0">
                <a:solidFill>
                  <a:srgbClr val="FF0000"/>
                </a:solidFill>
              </a:rPr>
              <a:t>------------------------</a:t>
            </a:r>
          </a:p>
          <a:p>
            <a:r>
              <a:rPr lang="ar-SA" sz="3200" b="1" dirty="0" smtClean="0">
                <a:solidFill>
                  <a:srgbClr val="FF0000"/>
                </a:solidFill>
              </a:rPr>
              <a:t> الجنب، والجانب، </a:t>
            </a:r>
            <a:r>
              <a:rPr lang="ar-SA" sz="3200" b="1" dirty="0" err="1" smtClean="0">
                <a:solidFill>
                  <a:srgbClr val="FF0000"/>
                </a:solidFill>
              </a:rPr>
              <a:t>والأجنب</a:t>
            </a:r>
            <a:r>
              <a:rPr lang="ar-SA" sz="3200" b="1" dirty="0" smtClean="0">
                <a:solidFill>
                  <a:srgbClr val="FF0000"/>
                </a:solidFill>
              </a:rPr>
              <a:t>، والأجنبي: </a:t>
            </a:r>
            <a:r>
              <a:rPr lang="ar-SA" sz="3200" b="1" dirty="0" smtClean="0"/>
              <a:t>الغريب .</a:t>
            </a:r>
          </a:p>
          <a:p>
            <a:endParaRPr lang="en-US" sz="3200" dirty="0" smtClean="0"/>
          </a:p>
          <a:p>
            <a:pPr algn="just"/>
            <a:endParaRPr lang="ar-SA" sz="3200" b="1" dirty="0" smtClean="0"/>
          </a:p>
          <a:p>
            <a:pPr algn="just"/>
            <a:endParaRPr lang="ar-SA" sz="3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71472" y="214290"/>
            <a:ext cx="8215370" cy="5016758"/>
          </a:xfrm>
          <a:prstGeom prst="rect">
            <a:avLst/>
          </a:prstGeom>
        </p:spPr>
        <p:txBody>
          <a:bodyPr wrap="square">
            <a:spAutoFit/>
          </a:bodyPr>
          <a:lstStyle/>
          <a:p>
            <a:r>
              <a:rPr lang="ar-SA" sz="3200" b="1" dirty="0" smtClean="0"/>
              <a:t> عَلامَ كَلَّفتَني مَجدَ اِبنِ عَمِّكُمُ</a:t>
            </a:r>
            <a:endParaRPr lang="en-US" sz="3200" dirty="0" smtClean="0"/>
          </a:p>
          <a:p>
            <a:r>
              <a:rPr lang="ar-SA" sz="3200" b="1" dirty="0" smtClean="0"/>
              <a:t>               وَالعيسُ تَخرُجُ مِن أَعلامِ </a:t>
            </a:r>
            <a:r>
              <a:rPr lang="ar-SA" sz="3200" b="1" dirty="0" err="1" smtClean="0"/>
              <a:t>أَوطاسِ</a:t>
            </a:r>
            <a:r>
              <a:rPr lang="ar-SA" sz="3200" b="1" dirty="0" smtClean="0"/>
              <a:t> </a:t>
            </a:r>
            <a:endParaRPr lang="en-US" sz="3200" dirty="0" smtClean="0"/>
          </a:p>
          <a:p>
            <a:r>
              <a:rPr lang="ar-SA" sz="3200" b="1" dirty="0" smtClean="0"/>
              <a:t>ما كانَ ذَنبُ بَغيضٍ لا أَبا لَكُمُ</a:t>
            </a:r>
            <a:endParaRPr lang="en-US" sz="3200" dirty="0" smtClean="0"/>
          </a:p>
          <a:p>
            <a:r>
              <a:rPr lang="ar-SA" sz="3200" b="1" dirty="0" smtClean="0"/>
              <a:t>                    في بائِسٍ جاءَ يَحدو آخِرَ الناسِ </a:t>
            </a:r>
          </a:p>
          <a:p>
            <a:r>
              <a:rPr lang="ar-SA" sz="3200" b="1" dirty="0" smtClean="0">
                <a:solidFill>
                  <a:srgbClr val="FF0000"/>
                </a:solidFill>
              </a:rPr>
              <a:t>----------------------</a:t>
            </a:r>
          </a:p>
          <a:p>
            <a:r>
              <a:rPr lang="ar-SA" sz="3200" b="1" dirty="0" smtClean="0">
                <a:solidFill>
                  <a:srgbClr val="FF0000"/>
                </a:solidFill>
              </a:rPr>
              <a:t>أعلام : </a:t>
            </a:r>
            <a:r>
              <a:rPr lang="ar-SA" sz="3200" b="1" dirty="0" smtClean="0"/>
              <a:t>جمع علم وهو الجبل . </a:t>
            </a:r>
          </a:p>
          <a:p>
            <a:r>
              <a:rPr lang="ar-SA" sz="3200" b="1" dirty="0" err="1" smtClean="0">
                <a:solidFill>
                  <a:srgbClr val="FF0000"/>
                </a:solidFill>
              </a:rPr>
              <a:t>أوطاس</a:t>
            </a:r>
            <a:r>
              <a:rPr lang="ar-SA" sz="3200" b="1" dirty="0" smtClean="0">
                <a:solidFill>
                  <a:srgbClr val="FF0000"/>
                </a:solidFill>
              </a:rPr>
              <a:t> : </a:t>
            </a:r>
            <a:r>
              <a:rPr lang="ar-SA" sz="3200" b="1" dirty="0" smtClean="0"/>
              <a:t>اسم مكان .</a:t>
            </a:r>
            <a:r>
              <a:rPr lang="en-US" sz="3200" dirty="0" smtClean="0">
                <a:solidFill>
                  <a:srgbClr val="FF0000"/>
                </a:solidFill>
              </a:rPr>
              <a:t/>
            </a:r>
            <a:br>
              <a:rPr lang="en-US" sz="3200" dirty="0" smtClean="0">
                <a:solidFill>
                  <a:srgbClr val="FF0000"/>
                </a:solidFill>
              </a:rPr>
            </a:br>
            <a:endParaRPr lang="ar-SA" sz="3200" b="1" dirty="0" smtClean="0"/>
          </a:p>
          <a:p>
            <a:pPr algn="just"/>
            <a:endParaRPr lang="ar-SA" sz="3200" b="1" dirty="0" smtClean="0"/>
          </a:p>
          <a:p>
            <a:pPr algn="just"/>
            <a:endParaRPr lang="ar-SA" sz="3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ChangeArrowheads="1"/>
          </p:cNvSpPr>
          <p:nvPr/>
        </p:nvSpPr>
        <p:spPr bwMode="auto">
          <a:xfrm>
            <a:off x="500034" y="357166"/>
            <a:ext cx="8143932"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لَقَد مَرَيتُكُمُ لَو أَنَّ دِرَّتَكُم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يَوماً يَجيءُ </a:t>
            </a:r>
            <a:r>
              <a:rPr kumimoji="0" lang="ar-SA" sz="32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بِها</a:t>
            </a: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مَسحي </a:t>
            </a:r>
            <a:r>
              <a:rPr kumimoji="0" lang="ar-SA" sz="32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وَإِبساسي</a:t>
            </a: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وَقَد مَدَحتُكُمُ عَمداً لِأُرشِدَكُم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ar-SA" sz="32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كَيما</a:t>
            </a: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يَكونَ لَكُم </a:t>
            </a:r>
            <a:r>
              <a:rPr kumimoji="0" lang="ar-SA" sz="32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مَتحي</a:t>
            </a: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ar-SA" sz="32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وَإِمراسي</a:t>
            </a: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p>
          <a:p>
            <a:pPr marL="0" marR="0" lvl="0" indent="0" algn="r" defTabSz="914400" rtl="0" eaLnBrk="0" fontAlgn="base" latinLnBrk="0" hangingPunct="0">
              <a:lnSpc>
                <a:spcPct val="100000"/>
              </a:lnSpc>
              <a:spcBef>
                <a:spcPct val="0"/>
              </a:spcBef>
              <a:spcAft>
                <a:spcPct val="0"/>
              </a:spcAft>
              <a:buClrTx/>
              <a:buSzTx/>
              <a:buFontTx/>
              <a:buNone/>
              <a:tabLst/>
            </a:pPr>
            <a:endParaRPr lang="ar-SA" sz="3200" b="1" dirty="0" smtClean="0">
              <a:latin typeface="Calibri"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cs typeface="Arial" pitchFamily="34" charset="0"/>
              </a:rPr>
              <a:t>----------------------</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مستطيل 2"/>
          <p:cNvSpPr/>
          <p:nvPr/>
        </p:nvSpPr>
        <p:spPr>
          <a:xfrm>
            <a:off x="571472" y="3429000"/>
            <a:ext cx="8143900" cy="1569660"/>
          </a:xfrm>
          <a:prstGeom prst="rect">
            <a:avLst/>
          </a:prstGeom>
        </p:spPr>
        <p:txBody>
          <a:bodyPr wrap="square">
            <a:spAutoFit/>
          </a:bodyPr>
          <a:lstStyle/>
          <a:p>
            <a:r>
              <a:rPr lang="ar-SA" sz="3200" b="1" dirty="0" err="1" smtClean="0">
                <a:solidFill>
                  <a:srgbClr val="FF0000"/>
                </a:solidFill>
              </a:rPr>
              <a:t>المري</a:t>
            </a:r>
            <a:r>
              <a:rPr lang="ar-SA" sz="3200" b="1" dirty="0" smtClean="0">
                <a:solidFill>
                  <a:srgbClr val="FF0000"/>
                </a:solidFill>
              </a:rPr>
              <a:t>: </a:t>
            </a:r>
            <a:r>
              <a:rPr lang="ar-SA" sz="3200" b="1" dirty="0" smtClean="0"/>
              <a:t>أن تمسح ضرع الناقة بيدك لتدر؛ فضربه مثلاً؛ أي قد رفقتُ بكم فلم يجيء رفقي بخير</a:t>
            </a:r>
            <a:r>
              <a:rPr lang="en-US" sz="3200" b="1" dirty="0" smtClean="0"/>
              <a:t>.</a:t>
            </a:r>
            <a:br>
              <a:rPr lang="en-US" sz="3200" b="1" dirty="0" smtClean="0"/>
            </a:br>
            <a:r>
              <a:rPr lang="ar-SA" sz="3200" b="1" dirty="0" err="1" smtClean="0">
                <a:solidFill>
                  <a:srgbClr val="FF0000"/>
                </a:solidFill>
              </a:rPr>
              <a:t>والإبساس</a:t>
            </a:r>
            <a:r>
              <a:rPr lang="ar-SA" sz="3200" b="1" dirty="0" smtClean="0">
                <a:solidFill>
                  <a:srgbClr val="FF0000"/>
                </a:solidFill>
              </a:rPr>
              <a:t>: </a:t>
            </a:r>
            <a:r>
              <a:rPr lang="ar-SA" sz="3200" b="1" dirty="0" smtClean="0"/>
              <a:t>دعاء الناقة، وهو أن يقول: بس بس .</a:t>
            </a:r>
            <a:endParaRPr lang="ar-SA" sz="32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l_fi" descr="http://img693.imageshack.us/img693/6418/10145301.gif"/>
          <p:cNvPicPr/>
          <p:nvPr/>
        </p:nvPicPr>
        <p:blipFill>
          <a:blip r:embed="rId2"/>
          <a:srcRect/>
          <a:stretch>
            <a:fillRect/>
          </a:stretch>
        </p:blipFill>
        <p:spPr bwMode="auto">
          <a:xfrm>
            <a:off x="2143108" y="2000240"/>
            <a:ext cx="5286411" cy="1620845"/>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428596" y="285728"/>
            <a:ext cx="8429684"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وَقَد نَظَرتُكُمُ إِعشاءَ صادِرَةٍ</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لِلخَمسِ طالَ </a:t>
            </a:r>
            <a:r>
              <a:rPr kumimoji="0" lang="ar-SA" sz="32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بِها</a:t>
            </a: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حَبسي </a:t>
            </a:r>
            <a:r>
              <a:rPr kumimoji="0" lang="ar-SA" sz="32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وَتَنساسي</a:t>
            </a: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فَما مَلَكتُ بِأَن كانَت نُفوسُكُمُ</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كَفارِكٍ كَرِهَت ثَوبي وَإِلباسي</a:t>
            </a: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مستطيل 2"/>
          <p:cNvSpPr/>
          <p:nvPr/>
        </p:nvSpPr>
        <p:spPr>
          <a:xfrm>
            <a:off x="571472" y="2857496"/>
            <a:ext cx="8143900" cy="2554545"/>
          </a:xfrm>
          <a:prstGeom prst="rect">
            <a:avLst/>
          </a:prstGeom>
        </p:spPr>
        <p:txBody>
          <a:bodyPr wrap="square">
            <a:spAutoFit/>
          </a:bodyPr>
          <a:lstStyle/>
          <a:p>
            <a:r>
              <a:rPr lang="ar-SA" sz="3200" b="1" dirty="0" smtClean="0">
                <a:solidFill>
                  <a:srgbClr val="FF0000"/>
                </a:solidFill>
              </a:rPr>
              <a:t>الخمس: </a:t>
            </a:r>
            <a:r>
              <a:rPr lang="ar-SA" sz="3200" b="1" dirty="0" smtClean="0"/>
              <a:t>سير أربعة أيام، ووردُ اليوم الخامس، أي انتظرتكم كما </a:t>
            </a:r>
            <a:r>
              <a:rPr lang="ar-SA" sz="3200" b="1" dirty="0" err="1" smtClean="0"/>
              <a:t>تستأني</a:t>
            </a:r>
            <a:r>
              <a:rPr lang="ar-SA" sz="3200" b="1" dirty="0" smtClean="0"/>
              <a:t> الإبلُ الصادرة التي ترد الخمس والإبل التي صدرت للخمس تتعشى طويلا . </a:t>
            </a:r>
          </a:p>
          <a:p>
            <a:r>
              <a:rPr lang="ar-SA" sz="3200" b="1" dirty="0" smtClean="0"/>
              <a:t> </a:t>
            </a:r>
            <a:r>
              <a:rPr lang="ar-SA" sz="3200" b="1" dirty="0" err="1" smtClean="0">
                <a:solidFill>
                  <a:srgbClr val="FF0000"/>
                </a:solidFill>
              </a:rPr>
              <a:t>والنس</a:t>
            </a:r>
            <a:r>
              <a:rPr lang="en-US" sz="3200" b="1" dirty="0" smtClean="0"/>
              <a:t>:</a:t>
            </a:r>
            <a:r>
              <a:rPr lang="ar-SA" sz="3200" b="1" dirty="0" smtClean="0"/>
              <a:t> السَّوق . </a:t>
            </a:r>
            <a:r>
              <a:rPr lang="ar-SA" sz="3200" b="1" dirty="0" err="1" smtClean="0"/>
              <a:t>والتنساس</a:t>
            </a:r>
            <a:r>
              <a:rPr lang="ar-SA" sz="3200" b="1" dirty="0" smtClean="0"/>
              <a:t> كقولك الترداد والتكرار .</a:t>
            </a:r>
          </a:p>
          <a:p>
            <a:r>
              <a:rPr lang="ar-SA" sz="3200" b="1" dirty="0" smtClean="0">
                <a:solidFill>
                  <a:srgbClr val="FF0000"/>
                </a:solidFill>
              </a:rPr>
              <a:t>الفارك : </a:t>
            </a:r>
            <a:r>
              <a:rPr lang="ar-SA" sz="3200" b="1" dirty="0" smtClean="0"/>
              <a:t>المرأة الكارهة لزوجها .</a:t>
            </a:r>
            <a:endParaRPr lang="ar-SA" sz="3200"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ChangeArrowheads="1"/>
          </p:cNvSpPr>
          <p:nvPr/>
        </p:nvSpPr>
        <p:spPr bwMode="auto">
          <a:xfrm>
            <a:off x="357158" y="357166"/>
            <a:ext cx="8358246"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لَمّا بَدا لِيَ مِنكُم غَيبُ أَنفُسِكُم</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وَلَم يَكُن لِجِراحي مِنكُمُ آسي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أَزمَعتُ يَأساً مُبيناً مِن نَوالِكُمُ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وَلَن تَرى طارِداً لِلحُرِّ </a:t>
            </a:r>
            <a:r>
              <a:rPr kumimoji="0" lang="ar-SA" sz="32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كَالياسِ</a:t>
            </a:r>
            <a:endPar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lvl="0" rtl="0" eaLnBrk="0" fontAlgn="base" hangingPunct="0">
              <a:spcBef>
                <a:spcPct val="0"/>
              </a:spcBef>
              <a:spcAft>
                <a:spcPct val="0"/>
              </a:spcAft>
            </a:pPr>
            <a:r>
              <a:rPr lang="ar-SA" sz="3200" b="1" dirty="0" smtClean="0">
                <a:solidFill>
                  <a:srgbClr val="FF0000"/>
                </a:solidFill>
                <a:latin typeface="Calibri" pitchFamily="34" charset="0"/>
                <a:ea typeface="Times New Roman" pitchFamily="18" charset="0"/>
                <a:cs typeface="Arial" pitchFamily="34" charset="0"/>
              </a:rPr>
              <a:t>-------------------------</a:t>
            </a:r>
            <a:r>
              <a:rPr kumimoji="0" lang="ar-SA" sz="3200" b="1" i="0" u="none" strike="noStrike" cap="none" normalizeH="0" baseline="0" dirty="0" smtClean="0">
                <a:ln>
                  <a:noFill/>
                </a:ln>
                <a:solidFill>
                  <a:srgbClr val="FF0000"/>
                </a:solidFill>
                <a:effectLst/>
                <a:latin typeface="Calibri" pitchFamily="34" charset="0"/>
                <a:ea typeface="Times New Roman" pitchFamily="18" charset="0"/>
                <a:cs typeface="Arial" pitchFamily="34" charset="0"/>
              </a:rPr>
              <a:t> </a:t>
            </a:r>
          </a:p>
          <a:p>
            <a:pPr lvl="0" rtl="0" eaLnBrk="0" fontAlgn="base" hangingPunct="0">
              <a:spcBef>
                <a:spcPct val="0"/>
              </a:spcBef>
              <a:spcAft>
                <a:spcPct val="0"/>
              </a:spcAft>
            </a:pPr>
            <a:r>
              <a:rPr lang="ar-SA" sz="3200" b="1" dirty="0" smtClean="0">
                <a:solidFill>
                  <a:srgbClr val="FF0000"/>
                </a:solidFill>
                <a:latin typeface="Calibri" pitchFamily="34" charset="0"/>
              </a:rPr>
              <a:t> الآسي : </a:t>
            </a:r>
            <a:r>
              <a:rPr lang="ar-SA" sz="3200" b="1" dirty="0" smtClean="0">
                <a:latin typeface="Calibri" pitchFamily="34" charset="0"/>
              </a:rPr>
              <a:t>المداوي .</a:t>
            </a:r>
            <a:r>
              <a:rPr lang="ar-SA" sz="3200" b="1" dirty="0" smtClean="0"/>
              <a:t> </a:t>
            </a:r>
            <a:r>
              <a:rPr lang="ar-SA" sz="3200" b="1" dirty="0" err="1" smtClean="0">
                <a:solidFill>
                  <a:srgbClr val="FF0000"/>
                </a:solidFill>
              </a:rPr>
              <a:t>والأسوُ</a:t>
            </a:r>
            <a:r>
              <a:rPr lang="ar-SA" sz="3200" b="1" dirty="0" smtClean="0">
                <a:solidFill>
                  <a:srgbClr val="FF0000"/>
                </a:solidFill>
              </a:rPr>
              <a:t>: </a:t>
            </a:r>
            <a:r>
              <a:rPr lang="ar-SA" sz="3200" b="1" dirty="0" smtClean="0"/>
              <a:t>الإصلاح</a:t>
            </a:r>
            <a:endParaRPr kumimoji="0" lang="ar-SA" sz="3200" b="1" i="0" u="none" strike="noStrike" cap="none" normalizeH="0" baseline="0" dirty="0" smtClean="0">
              <a:ln>
                <a:noFill/>
              </a:ln>
              <a:solidFill>
                <a:schemeClr val="tx1"/>
              </a:solidFill>
              <a:effectLst/>
              <a:latin typeface="Calibri" pitchFamily="34" charset="0"/>
              <a:ea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285720" y="357166"/>
            <a:ext cx="8501122" cy="63094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ما كانَ ذَنبُ بَغيضٍ أَن رَأى رَجُلاً</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ذا فاقَةٍ عاشَ في </a:t>
            </a:r>
            <a:r>
              <a:rPr kumimoji="0" lang="ar-SA" sz="32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مُستَوعَرٍ</a:t>
            </a: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ar-SA" sz="32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شاسِ</a:t>
            </a: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جارٌ لِقَومٍ أَطالوا هونَ مَنزِلِهِ</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وَغادَروهُ مُقيماً بَينَ </a:t>
            </a:r>
            <a:r>
              <a:rPr kumimoji="0" lang="ar-SA" sz="32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أَرماسِ</a:t>
            </a: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p>
          <a:p>
            <a:pPr marL="0" marR="0" lvl="0" indent="0" algn="r" defTabSz="914400" rtl="0" eaLnBrk="0" fontAlgn="base" latinLnBrk="0" hangingPunct="0">
              <a:lnSpc>
                <a:spcPct val="100000"/>
              </a:lnSpc>
              <a:spcBef>
                <a:spcPct val="0"/>
              </a:spcBef>
              <a:spcAft>
                <a:spcPct val="0"/>
              </a:spcAft>
              <a:buClrTx/>
              <a:buSzTx/>
              <a:buFontTx/>
              <a:buNone/>
              <a:tabLst/>
            </a:pPr>
            <a:r>
              <a:rPr lang="ar-SA" sz="3200" b="1" dirty="0" smtClean="0">
                <a:solidFill>
                  <a:srgbClr val="FF0000"/>
                </a:solidFill>
                <a:latin typeface="Calibri" pitchFamily="34" charset="0"/>
                <a:cs typeface="Arial" pitchFamily="34" charset="0"/>
              </a:rPr>
              <a:t>--------------------------</a:t>
            </a:r>
            <a:endParaRPr kumimoji="0" lang="en-US" sz="32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lang="ar-SA" sz="3200" b="1" dirty="0" smtClean="0">
                <a:solidFill>
                  <a:srgbClr val="FF0000"/>
                </a:solidFill>
                <a:latin typeface="Calibri" pitchFamily="34" charset="0"/>
                <a:ea typeface="Times New Roman" pitchFamily="18" charset="0"/>
                <a:cs typeface="Arial" pitchFamily="34" charset="0"/>
              </a:rPr>
              <a:t> ذا فاقة : </a:t>
            </a:r>
            <a:r>
              <a:rPr lang="ar-SA" sz="3200" b="1" dirty="0" smtClean="0">
                <a:latin typeface="Calibri" pitchFamily="34" charset="0"/>
                <a:ea typeface="Times New Roman" pitchFamily="18" charset="0"/>
                <a:cs typeface="Arial" pitchFamily="34" charset="0"/>
              </a:rPr>
              <a:t>ذا حاجة , يعني </a:t>
            </a:r>
            <a:r>
              <a:rPr lang="ar-SA" sz="3200" b="1" dirty="0" err="1" smtClean="0">
                <a:latin typeface="Calibri" pitchFamily="34" charset="0"/>
                <a:ea typeface="Times New Roman" pitchFamily="18" charset="0"/>
                <a:cs typeface="Arial" pitchFamily="34" charset="0"/>
              </a:rPr>
              <a:t>الحطيئة</a:t>
            </a:r>
            <a:r>
              <a:rPr lang="ar-SA" sz="3200" b="1" dirty="0" smtClean="0">
                <a:latin typeface="Calibri" pitchFamily="34" charset="0"/>
                <a:ea typeface="Times New Roman" pitchFamily="18" charset="0"/>
                <a:cs typeface="Arial" pitchFamily="34" charset="0"/>
              </a:rPr>
              <a:t> .</a:t>
            </a:r>
          </a:p>
          <a:p>
            <a:pPr marL="0" marR="0" lvl="0" indent="0" algn="r" defTabSz="914400" rtl="0" eaLnBrk="0" fontAlgn="base" latinLnBrk="0" hangingPunct="0">
              <a:lnSpc>
                <a:spcPct val="100000"/>
              </a:lnSpc>
              <a:spcBef>
                <a:spcPct val="0"/>
              </a:spcBef>
              <a:spcAft>
                <a:spcPct val="0"/>
              </a:spcAft>
              <a:buClrTx/>
              <a:buSzTx/>
              <a:buFontTx/>
              <a:buNone/>
              <a:tabLst/>
            </a:pPr>
            <a:r>
              <a:rPr lang="ar-SA" sz="3200" b="1" dirty="0" err="1" smtClean="0">
                <a:solidFill>
                  <a:srgbClr val="FF0000"/>
                </a:solidFill>
                <a:latin typeface="Calibri" pitchFamily="34" charset="0"/>
                <a:ea typeface="Times New Roman" pitchFamily="18" charset="0"/>
                <a:cs typeface="Arial" pitchFamily="34" charset="0"/>
              </a:rPr>
              <a:t>مستوعر</a:t>
            </a:r>
            <a:r>
              <a:rPr lang="ar-SA" sz="3200" b="1" dirty="0" smtClean="0">
                <a:solidFill>
                  <a:srgbClr val="FF0000"/>
                </a:solidFill>
                <a:latin typeface="Calibri" pitchFamily="34" charset="0"/>
                <a:ea typeface="Times New Roman" pitchFamily="18" charset="0"/>
                <a:cs typeface="Arial" pitchFamily="34" charset="0"/>
              </a:rPr>
              <a:t> : </a:t>
            </a:r>
            <a:r>
              <a:rPr lang="ar-SA" sz="3200" b="1" dirty="0" smtClean="0">
                <a:latin typeface="Calibri" pitchFamily="34" charset="0"/>
                <a:ea typeface="Times New Roman" pitchFamily="18" charset="0"/>
                <a:cs typeface="Arial" pitchFamily="34" charset="0"/>
              </a:rPr>
              <a:t>مكان وعر .</a:t>
            </a:r>
          </a:p>
          <a:p>
            <a:pPr marL="0" marR="0" lvl="0" indent="0" algn="r" defTabSz="914400" rtl="0" eaLnBrk="0" fontAlgn="base" latinLnBrk="0" hangingPunct="0">
              <a:lnSpc>
                <a:spcPct val="100000"/>
              </a:lnSpc>
              <a:spcBef>
                <a:spcPct val="0"/>
              </a:spcBef>
              <a:spcAft>
                <a:spcPct val="0"/>
              </a:spcAft>
              <a:buClrTx/>
              <a:buSzTx/>
              <a:buFontTx/>
              <a:buNone/>
              <a:tabLst/>
            </a:pPr>
            <a:r>
              <a:rPr lang="ar-SA" sz="3200" b="1" dirty="0" err="1" smtClean="0">
                <a:solidFill>
                  <a:srgbClr val="FF0000"/>
                </a:solidFill>
                <a:latin typeface="Calibri" pitchFamily="34" charset="0"/>
                <a:ea typeface="Times New Roman" pitchFamily="18" charset="0"/>
                <a:cs typeface="Arial" pitchFamily="34" charset="0"/>
              </a:rPr>
              <a:t>شاس</a:t>
            </a:r>
            <a:r>
              <a:rPr lang="ar-SA" sz="3200" b="1" dirty="0" smtClean="0">
                <a:solidFill>
                  <a:srgbClr val="FF0000"/>
                </a:solidFill>
                <a:latin typeface="Calibri" pitchFamily="34" charset="0"/>
                <a:ea typeface="Times New Roman" pitchFamily="18" charset="0"/>
                <a:cs typeface="Arial" pitchFamily="34" charset="0"/>
              </a:rPr>
              <a:t> : </a:t>
            </a:r>
            <a:r>
              <a:rPr lang="ar-SA" sz="3200" b="1" dirty="0" smtClean="0">
                <a:latin typeface="Calibri" pitchFamily="34" charset="0"/>
                <a:ea typeface="Times New Roman" pitchFamily="18" charset="0"/>
                <a:cs typeface="Arial" pitchFamily="34" charset="0"/>
              </a:rPr>
              <a:t>المكان المرتفع الغليظ .</a:t>
            </a:r>
          </a:p>
          <a:p>
            <a:pPr marL="0" marR="0" lvl="0" indent="0" algn="r" defTabSz="914400" rtl="0" eaLnBrk="0" fontAlgn="base" latinLnBrk="0" hangingPunct="0">
              <a:lnSpc>
                <a:spcPct val="100000"/>
              </a:lnSpc>
              <a:spcBef>
                <a:spcPct val="0"/>
              </a:spcBef>
              <a:spcAft>
                <a:spcPct val="0"/>
              </a:spcAft>
              <a:buClrTx/>
              <a:buSzTx/>
              <a:buFontTx/>
              <a:buNone/>
              <a:tabLst/>
            </a:pPr>
            <a:r>
              <a:rPr lang="ar-SA" sz="3200" b="1" dirty="0" err="1" smtClean="0">
                <a:solidFill>
                  <a:srgbClr val="FF0000"/>
                </a:solidFill>
                <a:latin typeface="Calibri" pitchFamily="34" charset="0"/>
                <a:ea typeface="Times New Roman" pitchFamily="18" charset="0"/>
                <a:cs typeface="Arial" pitchFamily="34" charset="0"/>
              </a:rPr>
              <a:t>أرماس</a:t>
            </a:r>
            <a:r>
              <a:rPr lang="ar-SA" sz="3200" b="1" dirty="0" smtClean="0">
                <a:solidFill>
                  <a:srgbClr val="FF0000"/>
                </a:solidFill>
                <a:latin typeface="Calibri" pitchFamily="34" charset="0"/>
                <a:ea typeface="Times New Roman" pitchFamily="18" charset="0"/>
                <a:cs typeface="Arial" pitchFamily="34" charset="0"/>
              </a:rPr>
              <a:t> : </a:t>
            </a:r>
            <a:r>
              <a:rPr lang="ar-SA" sz="3200" b="1" dirty="0" smtClean="0">
                <a:latin typeface="Calibri" pitchFamily="34" charset="0"/>
                <a:ea typeface="Times New Roman" pitchFamily="18" charset="0"/>
                <a:cs typeface="Arial" pitchFamily="34" charset="0"/>
              </a:rPr>
              <a:t>القبور .</a:t>
            </a:r>
          </a:p>
          <a:p>
            <a:pPr marL="0" marR="0" lvl="0" indent="0" algn="r"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428596" y="214290"/>
            <a:ext cx="8358246"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مَلّوا قِراهُ وَهَرَّتهُ كِلابُهُمُ</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وَجَرَّحوهُ بِأَنيابٍ وَأَضراسِ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دَعِ المَكارِمَ لا تَرحَل لِبُغيَتِها</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وَاِقعُد فَإِنَّكَ أَنتَ </a:t>
            </a:r>
            <a:r>
              <a:rPr kumimoji="0" lang="ar-SA" sz="32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الطاعِمُ</a:t>
            </a: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الكاسي</a:t>
            </a:r>
          </a:p>
          <a:p>
            <a:pPr marL="0" marR="0" lvl="0" indent="0" algn="r" defTabSz="914400" rtl="0" eaLnBrk="0" fontAlgn="base" latinLnBrk="0" hangingPunct="0">
              <a:lnSpc>
                <a:spcPct val="100000"/>
              </a:lnSpc>
              <a:spcBef>
                <a:spcPct val="0"/>
              </a:spcBef>
              <a:spcAft>
                <a:spcPct val="0"/>
              </a:spcAft>
              <a:buClrTx/>
              <a:buSzTx/>
              <a:buFontTx/>
              <a:buNone/>
              <a:tabLst/>
            </a:pPr>
            <a:r>
              <a:rPr lang="ar-SA" sz="3200" b="1" dirty="0" smtClean="0">
                <a:latin typeface="Calibri" pitchFamily="34" charset="0"/>
                <a:ea typeface="Times New Roman" pitchFamily="18" charset="0"/>
                <a:cs typeface="Arial" pitchFamily="34" charset="0"/>
              </a:rPr>
              <a:t>--------------------------------</a:t>
            </a: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rtl="0" eaLnBrk="0" fontAlgn="base" hangingPunct="0">
              <a:spcBef>
                <a:spcPct val="0"/>
              </a:spcBef>
              <a:spcAft>
                <a:spcPct val="0"/>
              </a:spcAft>
            </a:pPr>
            <a:r>
              <a:rPr lang="ar-SA" sz="3200" b="1" dirty="0" smtClean="0">
                <a:latin typeface="Calibri" pitchFamily="34" charset="0"/>
                <a:ea typeface="Times New Roman" pitchFamily="18" charset="0"/>
                <a:cs typeface="Arial" pitchFamily="34" charset="0"/>
              </a:rPr>
              <a:t>: ضجروا </a:t>
            </a:r>
            <a:r>
              <a:rPr lang="ar-SA" sz="3200" b="1" dirty="0" err="1" smtClean="0">
                <a:latin typeface="Calibri" pitchFamily="34" charset="0"/>
                <a:ea typeface="Times New Roman" pitchFamily="18" charset="0"/>
                <a:cs typeface="Arial" pitchFamily="34" charset="0"/>
              </a:rPr>
              <a:t>به</a:t>
            </a:r>
            <a:r>
              <a:rPr lang="ar-SA" sz="3200" b="1" dirty="0" smtClean="0">
                <a:latin typeface="Calibri" pitchFamily="34" charset="0"/>
                <a:ea typeface="Times New Roman" pitchFamily="18" charset="0"/>
                <a:cs typeface="Arial" pitchFamily="34" charset="0"/>
              </a:rPr>
              <a:t>.  </a:t>
            </a:r>
            <a:r>
              <a:rPr lang="en-US" sz="3200" b="1" dirty="0" smtClean="0">
                <a:latin typeface="Calibri" pitchFamily="34" charset="0"/>
                <a:ea typeface="Times New Roman" pitchFamily="18" charset="0"/>
                <a:cs typeface="Arial" pitchFamily="34" charset="0"/>
              </a:rPr>
              <a:t> </a:t>
            </a:r>
            <a:r>
              <a:rPr lang="ar-SA" sz="3200" b="1" dirty="0" smtClean="0">
                <a:latin typeface="Calibri" pitchFamily="34" charset="0"/>
                <a:ea typeface="Times New Roman" pitchFamily="18" charset="0"/>
                <a:cs typeface="Arial" pitchFamily="34" charset="0"/>
              </a:rPr>
              <a:t> </a:t>
            </a:r>
            <a:r>
              <a:rPr lang="ar-SA" sz="3200" b="1" dirty="0" smtClean="0">
                <a:solidFill>
                  <a:srgbClr val="FF0000"/>
                </a:solidFill>
                <a:latin typeface="Calibri" pitchFamily="34" charset="0"/>
                <a:ea typeface="Times New Roman" pitchFamily="18" charset="0"/>
              </a:rPr>
              <a:t>وَهَرَّتهُ كِلابُهُمُ</a:t>
            </a:r>
            <a:endParaRPr lang="en-US" sz="3200" dirty="0" smtClean="0">
              <a:solidFill>
                <a:srgbClr val="FF0000"/>
              </a:solidFill>
              <a:latin typeface="Arial" pitchFamily="34" charset="0"/>
            </a:endParaRPr>
          </a:p>
          <a:p>
            <a:pPr lvl="0" rtl="0" eaLnBrk="0" fontAlgn="base" hangingPunct="0">
              <a:spcBef>
                <a:spcPct val="0"/>
              </a:spcBef>
              <a:spcAft>
                <a:spcPct val="0"/>
              </a:spcAf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rPr>
              <a:t> </a:t>
            </a:r>
            <a:r>
              <a:rPr lang="ar-SA" sz="3200" b="1" dirty="0" smtClean="0">
                <a:solidFill>
                  <a:srgbClr val="FF0000"/>
                </a:solidFill>
                <a:latin typeface="Calibri" pitchFamily="34" charset="0"/>
                <a:ea typeface="Times New Roman" pitchFamily="18" charset="0"/>
              </a:rPr>
              <a:t>وَجَرَّحوهُ بِأَنيابٍ وَأَضراسِ: </a:t>
            </a:r>
            <a:r>
              <a:rPr lang="ar-SA" sz="3200" b="1" dirty="0" smtClean="0">
                <a:latin typeface="Calibri" pitchFamily="34" charset="0"/>
                <a:ea typeface="Times New Roman" pitchFamily="18" charset="0"/>
              </a:rPr>
              <a:t>أساؤوا إليه وآذوه .</a:t>
            </a:r>
            <a:endParaRPr kumimoji="0" lang="en-US" sz="3200" b="0" i="0" u="none" strike="noStrike" cap="none" normalizeH="0" baseline="0" dirty="0" smtClean="0">
              <a:ln>
                <a:noFill/>
              </a:ln>
              <a:solidFill>
                <a:schemeClr val="tx1"/>
              </a:solidFill>
              <a:effectLst/>
              <a:latin typeface="Arial" pitchFamily="34" charset="0"/>
            </a:endParaRPr>
          </a:p>
          <a:p>
            <a:pPr lvl="0" rtl="0" eaLnBrk="0" fontAlgn="base" hangingPunct="0">
              <a:spcBef>
                <a:spcPct val="0"/>
              </a:spcBef>
              <a:spcAft>
                <a:spcPct val="0"/>
              </a:spcAft>
            </a:pPr>
            <a:r>
              <a:rPr lang="ar-SA" sz="3200" b="1" dirty="0" smtClean="0">
                <a:latin typeface="Calibri" pitchFamily="34" charset="0"/>
                <a:ea typeface="Times New Roman" pitchFamily="18" charset="0"/>
              </a:rPr>
              <a:t>وَاِقعُد فَإِنَّكَ أَنتَ </a:t>
            </a:r>
            <a:r>
              <a:rPr lang="ar-SA" sz="3200" b="1" dirty="0" err="1" smtClean="0">
                <a:latin typeface="Calibri" pitchFamily="34" charset="0"/>
                <a:ea typeface="Times New Roman" pitchFamily="18" charset="0"/>
              </a:rPr>
              <a:t>الطاعِمُ</a:t>
            </a:r>
            <a:r>
              <a:rPr lang="ar-SA" sz="3200" b="1" dirty="0" smtClean="0">
                <a:latin typeface="Calibri" pitchFamily="34" charset="0"/>
                <a:ea typeface="Times New Roman" pitchFamily="18" charset="0"/>
              </a:rPr>
              <a:t> الكاسي: أي أنك ترضى بأن تشبع وتلبس .</a:t>
            </a:r>
            <a:r>
              <a:rPr kumimoji="0" lang="en-US" sz="3200" b="1" i="0" u="none" strike="noStrike" cap="none" normalizeH="0" baseline="0" dirty="0" smtClean="0">
                <a:ln>
                  <a:noFill/>
                </a:ln>
                <a:solidFill>
                  <a:schemeClr val="tx1"/>
                </a:solidFill>
                <a:effectLst/>
                <a:latin typeface="Calibri" pitchFamily="34" charset="0"/>
                <a:ea typeface="Times New Roman" pitchFamily="18" charset="0"/>
              </a:rPr>
              <a:t> </a:t>
            </a:r>
            <a:endParaRPr kumimoji="0" lang="en-US" sz="3200" b="0" i="0" u="none" strike="noStrike" cap="none" normalizeH="0" baseline="0" dirty="0" smtClean="0">
              <a:ln>
                <a:noFill/>
              </a:ln>
              <a:solidFill>
                <a:schemeClr val="tx1"/>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500034" y="214290"/>
            <a:ext cx="8275573" cy="614014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وَاِبعَث يَساراً إِلى وُفرٍ </a:t>
            </a:r>
            <a:r>
              <a:rPr kumimoji="0" lang="ar-SA" sz="32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مُذَمَّمَةٍ</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ar-SA" sz="32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وَاِحدِج</a:t>
            </a: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إِلَيها بِذي </a:t>
            </a:r>
            <a:r>
              <a:rPr kumimoji="0" lang="ar-SA" sz="32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عَركَينِ</a:t>
            </a: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ar-SA" sz="32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قِنعاسِ</a:t>
            </a: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سيري أُمامَ فَإِنَّ الأَكثَرينَ حَصىً</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وَالأَكرَمينَ أَباً مِن آلِ شَمّاسِ </a:t>
            </a: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FF0000"/>
                </a:solidFill>
                <a:effectLst/>
                <a:latin typeface="Calibri" pitchFamily="34" charset="0"/>
                <a:ea typeface="Times New Roman" pitchFamily="18" charset="0"/>
                <a:cs typeface="Arial" pitchFamily="34" charset="0"/>
              </a:rPr>
              <a:t>---------------------</a:t>
            </a: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lvl="0" rtl="0" eaLnBrk="0" fontAlgn="base" hangingPunct="0">
              <a:spcBef>
                <a:spcPct val="0"/>
              </a:spcBef>
              <a:spcAft>
                <a:spcPct val="0"/>
              </a:spcAft>
            </a:pPr>
            <a:r>
              <a:rPr lang="en-US" sz="2800" dirty="0" smtClean="0"/>
              <a:t> </a:t>
            </a:r>
            <a:r>
              <a:rPr lang="ar-SA" sz="3200" b="1" dirty="0" err="1" smtClean="0">
                <a:solidFill>
                  <a:srgbClr val="FF0000"/>
                </a:solidFill>
              </a:rPr>
              <a:t>الوفر</a:t>
            </a:r>
            <a:r>
              <a:rPr lang="ar-SA" sz="3200" b="1" dirty="0" smtClean="0">
                <a:solidFill>
                  <a:srgbClr val="FF0000"/>
                </a:solidFill>
              </a:rPr>
              <a:t> : </a:t>
            </a:r>
            <a:r>
              <a:rPr lang="ar-SA" sz="3200" b="1" dirty="0" smtClean="0"/>
              <a:t>الكثرة </a:t>
            </a:r>
            <a:r>
              <a:rPr lang="ar-SA" sz="3200" b="1" dirty="0" smtClean="0">
                <a:solidFill>
                  <a:srgbClr val="FF0000"/>
                </a:solidFill>
              </a:rPr>
              <a:t>؛ </a:t>
            </a:r>
            <a:r>
              <a:rPr lang="ar-SA" sz="3200" b="1" dirty="0" err="1" smtClean="0">
                <a:solidFill>
                  <a:srgbClr val="FF0000"/>
                </a:solidFill>
              </a:rPr>
              <a:t>مذممة</a:t>
            </a:r>
            <a:r>
              <a:rPr lang="ar-SA" sz="3200" b="1" dirty="0" smtClean="0">
                <a:solidFill>
                  <a:srgbClr val="FF0000"/>
                </a:solidFill>
              </a:rPr>
              <a:t>: </a:t>
            </a:r>
            <a:r>
              <a:rPr lang="ar-SA" sz="3200" b="1" dirty="0" smtClean="0"/>
              <a:t>لا يعطى منها أحد شيئاً، ولا يمنحُ ولا يقرى منها ضيفٌ. والذمُّ في المعنى يقع على صاحب هذه الإبل. </a:t>
            </a:r>
            <a:r>
              <a:rPr lang="en-US" sz="3200" b="1" dirty="0" smtClean="0"/>
              <a:t> </a:t>
            </a:r>
            <a:r>
              <a:rPr lang="ar-SA" sz="3200" b="1" dirty="0" err="1" smtClean="0">
                <a:solidFill>
                  <a:srgbClr val="FF0000"/>
                </a:solidFill>
              </a:rPr>
              <a:t>عركين</a:t>
            </a:r>
            <a:r>
              <a:rPr lang="ar-SA" sz="3200" b="1" dirty="0" smtClean="0">
                <a:solidFill>
                  <a:srgbClr val="FF0000"/>
                </a:solidFill>
              </a:rPr>
              <a:t>  : </a:t>
            </a:r>
            <a:r>
              <a:rPr lang="ar-SA" sz="3200" b="1" dirty="0" err="1" smtClean="0"/>
              <a:t>العرك</a:t>
            </a:r>
            <a:r>
              <a:rPr lang="ar-SA" sz="3200" b="1" dirty="0" smtClean="0"/>
              <a:t> : أن يعرك منها المرفق , فيتغضن الجلد , وصيره ذا </a:t>
            </a:r>
            <a:r>
              <a:rPr lang="ar-SA" sz="3200" b="1" dirty="0" err="1" smtClean="0"/>
              <a:t>عركين</a:t>
            </a:r>
            <a:r>
              <a:rPr lang="ar-SA" sz="3200" b="1" dirty="0" smtClean="0"/>
              <a:t> لأنه مما يركب الراعي , وإذا كان له </a:t>
            </a:r>
            <a:r>
              <a:rPr lang="ar-SA" sz="3200" b="1" dirty="0" err="1" smtClean="0"/>
              <a:t>عركان</a:t>
            </a:r>
            <a:r>
              <a:rPr lang="ar-SA" sz="3200" b="1" dirty="0" smtClean="0"/>
              <a:t> لم يسرع . </a:t>
            </a:r>
          </a:p>
          <a:p>
            <a:pPr lvl="0" rtl="0" eaLnBrk="0" fontAlgn="base" hangingPunct="0">
              <a:spcBef>
                <a:spcPct val="0"/>
              </a:spcBef>
              <a:spcAft>
                <a:spcPct val="0"/>
              </a:spcAft>
            </a:pPr>
            <a:r>
              <a:rPr lang="ar-SA" sz="3200" b="1" dirty="0" err="1" smtClean="0">
                <a:solidFill>
                  <a:srgbClr val="FF0000"/>
                </a:solidFill>
              </a:rPr>
              <a:t>وقنعاس</a:t>
            </a:r>
            <a:r>
              <a:rPr lang="ar-SA" sz="3200" b="1" dirty="0" smtClean="0">
                <a:solidFill>
                  <a:srgbClr val="FF0000"/>
                </a:solidFill>
              </a:rPr>
              <a:t>: </a:t>
            </a:r>
            <a:r>
              <a:rPr lang="ar-SA" sz="3200" b="1" dirty="0" smtClean="0"/>
              <a:t>شديد. </a:t>
            </a:r>
            <a:r>
              <a:rPr lang="ar-SA" sz="3200" b="1" dirty="0" err="1" smtClean="0">
                <a:solidFill>
                  <a:srgbClr val="FF0000"/>
                </a:solidFill>
              </a:rPr>
              <a:t>احدج</a:t>
            </a:r>
            <a:r>
              <a:rPr lang="ar-SA" sz="3200" b="1" dirty="0" smtClean="0">
                <a:solidFill>
                  <a:srgbClr val="FF0000"/>
                </a:solidFill>
              </a:rPr>
              <a:t> : </a:t>
            </a:r>
            <a:r>
              <a:rPr lang="ar-SA" sz="3200" b="1" dirty="0" smtClean="0"/>
              <a:t>أي ارحل , </a:t>
            </a:r>
            <a:r>
              <a:rPr lang="ar-SA" sz="3200" b="1" dirty="0" err="1" smtClean="0">
                <a:solidFill>
                  <a:srgbClr val="FF0000"/>
                </a:solidFill>
              </a:rPr>
              <a:t>والحدج</a:t>
            </a:r>
            <a:r>
              <a:rPr lang="ar-SA" sz="3200" b="1" dirty="0" smtClean="0">
                <a:solidFill>
                  <a:srgbClr val="FF0000"/>
                </a:solidFill>
              </a:rPr>
              <a:t>: </a:t>
            </a:r>
            <a:r>
              <a:rPr lang="ar-SA" sz="3200" b="1" dirty="0" smtClean="0"/>
              <a:t>مركب من مراكب النساء .</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357158" y="285728"/>
            <a:ext cx="8358246"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مَن يَفعَلِ الخَيرَ لا يَعدَم جَوازِيَهُ</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لا يَذهَبُ العُرفُ بَينَ اللَهِ وَالناسِ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ما كانَ ذَنبِيَ أَن فَلَّت مَعاوِلَكُم</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مِن آلِ لَأيٍ </a:t>
            </a:r>
            <a:r>
              <a:rPr kumimoji="0" lang="ar-SA" sz="32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صَفاةٌ</a:t>
            </a: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أَصلُها </a:t>
            </a:r>
            <a:r>
              <a:rPr kumimoji="0" lang="ar-SA" sz="32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راسِ</a:t>
            </a: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p>
          <a:p>
            <a:pPr marL="0" marR="0" lvl="0" indent="0" algn="r" defTabSz="914400" rtl="0" eaLnBrk="0" fontAlgn="base" latinLnBrk="0" hangingPunct="0">
              <a:lnSpc>
                <a:spcPct val="100000"/>
              </a:lnSpc>
              <a:spcBef>
                <a:spcPct val="0"/>
              </a:spcBef>
              <a:spcAft>
                <a:spcPct val="0"/>
              </a:spcAft>
              <a:buClrTx/>
              <a:buSzTx/>
              <a:buFontTx/>
              <a:buNone/>
              <a:tabLst/>
            </a:pPr>
            <a:r>
              <a:rPr lang="ar-SA" sz="3200" b="1" dirty="0" smtClean="0">
                <a:solidFill>
                  <a:srgbClr val="FF0000"/>
                </a:solidFill>
                <a:latin typeface="Calibri" pitchFamily="34" charset="0"/>
                <a:cs typeface="Arial" pitchFamily="34" charset="0"/>
              </a:rPr>
              <a:t>--------------------------</a:t>
            </a:r>
            <a:endParaRPr kumimoji="0" lang="ar-SA" sz="3200" b="0" i="0" u="none" strike="noStrike" cap="none" normalizeH="0" baseline="0" dirty="0" smtClean="0">
              <a:ln>
                <a:noFill/>
              </a:ln>
              <a:solidFill>
                <a:srgbClr val="FF0000"/>
              </a:solidFill>
              <a:effectLst/>
              <a:latin typeface="Arial" pitchFamily="34" charset="0"/>
              <a:cs typeface="Arial" pitchFamily="34" charset="0"/>
            </a:endParaRPr>
          </a:p>
        </p:txBody>
      </p:sp>
      <p:sp>
        <p:nvSpPr>
          <p:cNvPr id="3" name="مستطيل 2"/>
          <p:cNvSpPr/>
          <p:nvPr/>
        </p:nvSpPr>
        <p:spPr>
          <a:xfrm>
            <a:off x="428596" y="3857628"/>
            <a:ext cx="8429684" cy="2123658"/>
          </a:xfrm>
          <a:prstGeom prst="rect">
            <a:avLst/>
          </a:prstGeom>
        </p:spPr>
        <p:txBody>
          <a:bodyPr wrap="square">
            <a:spAutoFit/>
          </a:bodyPr>
          <a:lstStyle/>
          <a:p>
            <a:r>
              <a:rPr lang="ar-SA" sz="3200" b="1" dirty="0" smtClean="0">
                <a:solidFill>
                  <a:srgbClr val="FF0000"/>
                </a:solidFill>
              </a:rPr>
              <a:t>فلت </a:t>
            </a:r>
            <a:r>
              <a:rPr lang="ar-SA" sz="3200" b="1" dirty="0" smtClean="0"/>
              <a:t>: ثلمت . </a:t>
            </a:r>
            <a:r>
              <a:rPr lang="ar-SA" sz="3200" b="1" dirty="0" smtClean="0">
                <a:solidFill>
                  <a:srgbClr val="FF0000"/>
                </a:solidFill>
              </a:rPr>
              <a:t>الراسي: </a:t>
            </a:r>
            <a:r>
              <a:rPr lang="ar-SA" sz="3200" b="1" dirty="0" smtClean="0"/>
              <a:t>الثابت. أي ما كان ذنبي أن أردتموهم فلم تعمل </a:t>
            </a:r>
            <a:r>
              <a:rPr lang="ar-SA" sz="3200" b="1" dirty="0" err="1" smtClean="0"/>
              <a:t>محافركم</a:t>
            </a:r>
            <a:r>
              <a:rPr lang="ar-SA" sz="3200" b="1" dirty="0" smtClean="0"/>
              <a:t> فيهم . </a:t>
            </a:r>
            <a:r>
              <a:rPr lang="ar-SA" sz="3200" b="1" dirty="0" err="1" smtClean="0">
                <a:solidFill>
                  <a:srgbClr val="FF0000"/>
                </a:solidFill>
              </a:rPr>
              <a:t>الصفاة</a:t>
            </a:r>
            <a:r>
              <a:rPr lang="ar-SA" sz="3200" b="1" dirty="0" smtClean="0">
                <a:solidFill>
                  <a:srgbClr val="FF0000"/>
                </a:solidFill>
              </a:rPr>
              <a:t> : </a:t>
            </a:r>
            <a:r>
              <a:rPr lang="ar-SA" sz="3200" b="1" dirty="0" smtClean="0"/>
              <a:t>الصخرة الصماء .</a:t>
            </a:r>
            <a:r>
              <a:rPr lang="en-US" sz="3200" b="1" dirty="0" smtClean="0"/>
              <a:t/>
            </a:r>
            <a:br>
              <a:rPr lang="en-US" sz="3200" b="1" dirty="0" smtClean="0"/>
            </a:br>
            <a:r>
              <a:rPr lang="en-US" sz="3200" b="1" dirty="0" smtClean="0">
                <a:solidFill>
                  <a:srgbClr val="FF0000"/>
                </a:solidFill>
              </a:rPr>
              <a:t> </a:t>
            </a:r>
            <a:r>
              <a:rPr lang="en-US" dirty="0" smtClean="0"/>
              <a:t/>
            </a:r>
            <a:br>
              <a:rPr lang="en-US" dirty="0" smtClean="0"/>
            </a:br>
            <a:r>
              <a:rPr lang="ar-SA" dirty="0" smtClean="0"/>
              <a:t> </a:t>
            </a:r>
            <a:r>
              <a:rPr lang="en-US" dirty="0" smtClean="0"/>
              <a:t/>
            </a:r>
            <a:br>
              <a:rPr lang="en-US" dirty="0" smtClean="0"/>
            </a:br>
            <a:endParaRPr lang="ar-S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357158" y="285728"/>
            <a:ext cx="8358246"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قَد ناضَلوكَ فَسَلّوا مِن كِنانَتِهِم</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مَجداً </a:t>
            </a:r>
            <a:r>
              <a:rPr kumimoji="0" lang="ar-SA" sz="32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تَليداً</a:t>
            </a: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وَنَبلاً غَيرَ </a:t>
            </a:r>
            <a:r>
              <a:rPr kumimoji="0" lang="ar-SA" sz="32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أَنكاسِ</a:t>
            </a:r>
            <a:r>
              <a:rPr kumimoji="0" lang="ar-SA"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p>
          <a:p>
            <a:pPr marL="0" marR="0" lvl="0" indent="0" algn="r" defTabSz="914400" rtl="0" eaLnBrk="0" fontAlgn="base" latinLnBrk="0" hangingPunct="0">
              <a:lnSpc>
                <a:spcPct val="100000"/>
              </a:lnSpc>
              <a:spcBef>
                <a:spcPct val="0"/>
              </a:spcBef>
              <a:spcAft>
                <a:spcPct val="0"/>
              </a:spcAft>
              <a:buClrTx/>
              <a:buSzTx/>
              <a:buFontTx/>
              <a:buNone/>
              <a:tabLst/>
            </a:pPr>
            <a:r>
              <a:rPr lang="ar-SA" sz="3200" b="1" dirty="0" smtClean="0">
                <a:solidFill>
                  <a:srgbClr val="FF0000"/>
                </a:solidFill>
                <a:latin typeface="Calibri" pitchFamily="34" charset="0"/>
                <a:cs typeface="Arial" pitchFamily="34" charset="0"/>
              </a:rPr>
              <a:t>--------------------------</a:t>
            </a:r>
            <a:endParaRPr kumimoji="0" lang="ar-SA" sz="3200" b="0" i="0" u="none" strike="noStrike" cap="none" normalizeH="0" baseline="0" dirty="0" smtClean="0">
              <a:ln>
                <a:noFill/>
              </a:ln>
              <a:solidFill>
                <a:srgbClr val="FF0000"/>
              </a:solidFill>
              <a:effectLst/>
              <a:latin typeface="Arial" pitchFamily="34" charset="0"/>
              <a:cs typeface="Arial" pitchFamily="34" charset="0"/>
            </a:endParaRPr>
          </a:p>
        </p:txBody>
      </p:sp>
      <p:sp>
        <p:nvSpPr>
          <p:cNvPr id="3" name="مستطيل 2"/>
          <p:cNvSpPr/>
          <p:nvPr/>
        </p:nvSpPr>
        <p:spPr>
          <a:xfrm>
            <a:off x="428596" y="1857364"/>
            <a:ext cx="8429684" cy="2616101"/>
          </a:xfrm>
          <a:prstGeom prst="rect">
            <a:avLst/>
          </a:prstGeom>
        </p:spPr>
        <p:txBody>
          <a:bodyPr wrap="square">
            <a:spAutoFit/>
          </a:bodyPr>
          <a:lstStyle/>
          <a:p>
            <a:r>
              <a:rPr lang="ar-SA" sz="3200" b="1" dirty="0" smtClean="0">
                <a:solidFill>
                  <a:srgbClr val="FF0000"/>
                </a:solidFill>
              </a:rPr>
              <a:t>ناضلوك : </a:t>
            </a:r>
            <a:r>
              <a:rPr lang="ar-SA" sz="3200" b="1" dirty="0" smtClean="0"/>
              <a:t>فاخروك ورموك بالمثل .</a:t>
            </a:r>
            <a:r>
              <a:rPr lang="en-US" sz="3200" b="1" dirty="0" smtClean="0"/>
              <a:t/>
            </a:r>
            <a:br>
              <a:rPr lang="en-US" sz="3200" b="1" dirty="0" smtClean="0"/>
            </a:br>
            <a:r>
              <a:rPr lang="ar-SA" sz="3200" b="1" dirty="0" smtClean="0">
                <a:solidFill>
                  <a:srgbClr val="FF0000"/>
                </a:solidFill>
              </a:rPr>
              <a:t> </a:t>
            </a:r>
            <a:r>
              <a:rPr lang="ar-SA" sz="3200" b="1" dirty="0" err="1" smtClean="0">
                <a:solidFill>
                  <a:srgbClr val="FF0000"/>
                </a:solidFill>
              </a:rPr>
              <a:t>النكس</a:t>
            </a:r>
            <a:r>
              <a:rPr lang="ar-SA" sz="3200" b="1" dirty="0" smtClean="0">
                <a:solidFill>
                  <a:srgbClr val="FF0000"/>
                </a:solidFill>
              </a:rPr>
              <a:t> من السهام: </a:t>
            </a:r>
            <a:r>
              <a:rPr lang="ar-SA" sz="3200" b="1" dirty="0" err="1" smtClean="0"/>
              <a:t>المنكوس</a:t>
            </a:r>
            <a:r>
              <a:rPr lang="ar-SA" sz="3200" b="1" dirty="0" smtClean="0"/>
              <a:t> الذي جعل أعلاه أسفله؛ فهو ضعيف . فأراد أن ما افتخروا </a:t>
            </a:r>
            <a:r>
              <a:rPr lang="ar-SA" sz="3200" b="1" dirty="0" err="1" smtClean="0"/>
              <a:t>به</a:t>
            </a:r>
            <a:r>
              <a:rPr lang="ar-SA" sz="3200" b="1" dirty="0" smtClean="0"/>
              <a:t> ورموك </a:t>
            </a:r>
            <a:r>
              <a:rPr lang="ar-SA" sz="3200" b="1" dirty="0" err="1" smtClean="0"/>
              <a:t>به</a:t>
            </a:r>
            <a:r>
              <a:rPr lang="ar-SA" sz="3200" b="1" dirty="0" smtClean="0"/>
              <a:t> من فخرهم كان قوياً كنبلٍ ليست </a:t>
            </a:r>
            <a:r>
              <a:rPr lang="ar-SA" sz="3200" b="1" dirty="0" err="1" smtClean="0"/>
              <a:t>بأنكاسٍ</a:t>
            </a:r>
            <a:r>
              <a:rPr lang="en-US" sz="3200" b="1" dirty="0" smtClean="0"/>
              <a:t>.</a:t>
            </a:r>
            <a:r>
              <a:rPr lang="en-US" dirty="0" smtClean="0"/>
              <a:t/>
            </a:r>
            <a:br>
              <a:rPr lang="en-US" dirty="0" smtClean="0"/>
            </a:br>
            <a:r>
              <a:rPr lang="ar-SA" dirty="0" smtClean="0"/>
              <a:t> </a:t>
            </a:r>
            <a:r>
              <a:rPr lang="en-US" dirty="0" smtClean="0"/>
              <a:t/>
            </a:r>
            <a:br>
              <a:rPr lang="en-US" dirty="0" smtClean="0"/>
            </a:br>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7158" y="85810"/>
            <a:ext cx="8286808" cy="6986528"/>
          </a:xfrm>
          <a:prstGeom prst="rect">
            <a:avLst/>
          </a:prstGeom>
        </p:spPr>
        <p:txBody>
          <a:bodyPr wrap="square">
            <a:spAutoFit/>
          </a:bodyPr>
          <a:lstStyle/>
          <a:p>
            <a:pPr algn="just"/>
            <a:r>
              <a:rPr lang="ar-SA" sz="3200" b="1" dirty="0" smtClean="0"/>
              <a:t>فشكاه </a:t>
            </a:r>
            <a:r>
              <a:rPr lang="ar-SA" sz="3200" b="1" dirty="0" err="1" smtClean="0"/>
              <a:t>الزبرقان</a:t>
            </a:r>
            <a:r>
              <a:rPr lang="ar-SA" sz="3200" b="1" dirty="0" smtClean="0"/>
              <a:t> إلى الخليفة العادل عمر بن الخطاب رضي الله عنه، فقال له عمر:</a:t>
            </a:r>
            <a:endParaRPr lang="ar-SA" sz="3200" dirty="0" smtClean="0"/>
          </a:p>
          <a:p>
            <a:pPr algn="just"/>
            <a:r>
              <a:rPr lang="ar-SA" sz="3200" b="1" dirty="0" smtClean="0"/>
              <a:t>بماذا هجاك؟ فقال له </a:t>
            </a:r>
            <a:r>
              <a:rPr lang="ar-SA" sz="3200" b="1" dirty="0" err="1" smtClean="0"/>
              <a:t>الزبرقان</a:t>
            </a:r>
            <a:r>
              <a:rPr lang="ar-SA" sz="3200" b="1" dirty="0" smtClean="0"/>
              <a:t>: لقد قال لي:</a:t>
            </a:r>
            <a:endParaRPr lang="ar-SA" sz="3200" dirty="0" smtClean="0"/>
          </a:p>
          <a:p>
            <a:pPr algn="just"/>
            <a:r>
              <a:rPr lang="ar-SA" sz="3200" b="1" dirty="0" smtClean="0"/>
              <a:t>دع المكارم لا ترحل لبغيتها            واقعد فإنك أنت </a:t>
            </a:r>
            <a:r>
              <a:rPr lang="ar-SA" sz="3200" b="1" dirty="0" err="1" smtClean="0"/>
              <a:t>الطاعم</a:t>
            </a:r>
            <a:r>
              <a:rPr lang="ar-SA" sz="3200" b="1" dirty="0" smtClean="0"/>
              <a:t> الكاسي</a:t>
            </a:r>
            <a:endParaRPr lang="ar-SA" sz="3200" dirty="0" smtClean="0"/>
          </a:p>
          <a:p>
            <a:pPr algn="just"/>
            <a:r>
              <a:rPr lang="ar-SA" sz="3200" b="1" dirty="0" smtClean="0"/>
              <a:t>     فقال له عمر رضي الله عنه: " ما أسمع هجاءً ولكنها معاتبة..أما ترضى أن تكون </a:t>
            </a:r>
            <a:r>
              <a:rPr lang="ar-SA" sz="3200" b="1" dirty="0" err="1" smtClean="0"/>
              <a:t>طاعماً</a:t>
            </a:r>
            <a:r>
              <a:rPr lang="ar-SA" sz="3200" b="1" dirty="0" smtClean="0"/>
              <a:t> كاسياً "؟   فقال </a:t>
            </a:r>
            <a:r>
              <a:rPr lang="ar-SA" sz="3200" b="1" dirty="0" err="1" smtClean="0"/>
              <a:t>الزبرقان</a:t>
            </a:r>
            <a:r>
              <a:rPr lang="ar-SA" sz="3200" b="1" dirty="0" smtClean="0"/>
              <a:t> " إنه لا يكون في الهجاء أشد من هذا يا أمير المؤمنين ..أو تبلغ مروءتي إلا أن آكل وألبس..سل ابن </a:t>
            </a:r>
            <a:r>
              <a:rPr lang="ar-SA" sz="3200" b="1" dirty="0" err="1" smtClean="0"/>
              <a:t>الفريعة</a:t>
            </a:r>
            <a:r>
              <a:rPr lang="ar-SA" sz="3200" b="1" dirty="0" smtClean="0"/>
              <a:t> ".. يعني حسان بن ثابت رضي الله عنه.</a:t>
            </a:r>
            <a:endParaRPr lang="ar-SA" sz="3200" dirty="0" smtClean="0"/>
          </a:p>
          <a:p>
            <a:pPr algn="just"/>
            <a:r>
              <a:rPr lang="ar-SA" sz="3200" b="1" dirty="0" smtClean="0"/>
              <a:t>   فقال عمر: عليَّ بحسان، فجيء </a:t>
            </a:r>
            <a:r>
              <a:rPr lang="ar-SA" sz="3200" b="1" dirty="0" err="1" smtClean="0"/>
              <a:t>به</a:t>
            </a:r>
            <a:r>
              <a:rPr lang="ar-SA" sz="3200" b="1" dirty="0" smtClean="0"/>
              <a:t>، فقال: أتراه هجاه؟ فقال حسان:" قد هجاه وأقبح"..فقال عمر: والله </a:t>
            </a:r>
            <a:r>
              <a:rPr lang="ar-SA" sz="3200" b="1" dirty="0" err="1" smtClean="0"/>
              <a:t>لأشغلنَّه</a:t>
            </a:r>
            <a:r>
              <a:rPr lang="ar-SA" sz="3200" b="1" dirty="0" smtClean="0"/>
              <a:t> عن أعراض المسلمين، وأمر بحبسه على الفور.</a:t>
            </a:r>
            <a:endParaRPr lang="ar-SA" sz="3200" dirty="0" smtClean="0"/>
          </a:p>
          <a:p>
            <a:pPr algn="just"/>
            <a:r>
              <a:rPr lang="ar-SA" sz="3200" b="1" dirty="0" smtClean="0"/>
              <a:t> </a:t>
            </a:r>
            <a:endParaRPr lang="ar-SA" sz="32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7158" y="357166"/>
            <a:ext cx="8572560" cy="5509200"/>
          </a:xfrm>
          <a:prstGeom prst="rect">
            <a:avLst/>
          </a:prstGeom>
        </p:spPr>
        <p:txBody>
          <a:bodyPr wrap="square">
            <a:spAutoFit/>
          </a:bodyPr>
          <a:lstStyle/>
          <a:p>
            <a:pPr algn="just"/>
            <a:r>
              <a:rPr lang="ar-SA" sz="3200" b="1" dirty="0" smtClean="0"/>
              <a:t>    </a:t>
            </a:r>
            <a:r>
              <a:rPr lang="ar-SA" sz="3200" b="1" dirty="0" err="1" smtClean="0"/>
              <a:t>غيرأن</a:t>
            </a:r>
            <a:r>
              <a:rPr lang="ar-SA" sz="3200" b="1" dirty="0" smtClean="0"/>
              <a:t> </a:t>
            </a:r>
            <a:r>
              <a:rPr lang="ar-SA" sz="3200" b="1" dirty="0" err="1" smtClean="0"/>
              <a:t>الحطيئة</a:t>
            </a:r>
            <a:r>
              <a:rPr lang="ar-SA" sz="3200" b="1" dirty="0" smtClean="0"/>
              <a:t> ـ وهو في السجن </a:t>
            </a:r>
            <a:r>
              <a:rPr lang="ar-SA" sz="3200" b="1" dirty="0" err="1" smtClean="0"/>
              <a:t>ـ</a:t>
            </a:r>
            <a:r>
              <a:rPr lang="ar-SA" sz="3200" b="1" dirty="0" smtClean="0"/>
              <a:t> أخذ يستعطف عمر رضي الله عنه، ويذكّره بحال عياله وأولاده من ورائه قائلا:</a:t>
            </a:r>
          </a:p>
          <a:p>
            <a:pPr algn="just"/>
            <a:endParaRPr lang="ar-SA" sz="3200" dirty="0" smtClean="0"/>
          </a:p>
          <a:p>
            <a:pPr algn="just"/>
            <a:r>
              <a:rPr lang="ar-SA" sz="3200" b="1" dirty="0" smtClean="0"/>
              <a:t> </a:t>
            </a:r>
            <a:r>
              <a:rPr lang="ar-SA" sz="3200" b="1" dirty="0" err="1" smtClean="0"/>
              <a:t>مـاذاتقول</a:t>
            </a:r>
            <a:r>
              <a:rPr lang="ar-SA" sz="3200" b="1" dirty="0" smtClean="0"/>
              <a:t> لأفراخِ بذي مَرَخٍ    حُمرُ </a:t>
            </a:r>
            <a:r>
              <a:rPr lang="ar-SA" sz="3200" b="1" dirty="0" err="1" smtClean="0"/>
              <a:t>الحواصل</a:t>
            </a:r>
            <a:r>
              <a:rPr lang="ar-SA" sz="3200" b="1" dirty="0" smtClean="0"/>
              <a:t> لا ماءٌ ولا شجرُ </a:t>
            </a:r>
            <a:endParaRPr lang="ar-SA" sz="3200" dirty="0" smtClean="0"/>
          </a:p>
          <a:p>
            <a:pPr algn="just"/>
            <a:r>
              <a:rPr lang="ar-SA" sz="3200" b="1" dirty="0" smtClean="0"/>
              <a:t> ألقيتَ كاسبَهم في قعر مظلمة     فاغفر عليك سـلام الله يا عمرُ</a:t>
            </a:r>
            <a:endParaRPr lang="ar-SA" sz="3200" dirty="0" smtClean="0"/>
          </a:p>
          <a:p>
            <a:pPr algn="just"/>
            <a:r>
              <a:rPr lang="ar-SA" sz="3200" b="1" dirty="0" smtClean="0"/>
              <a:t>أنت الأمين الذي من بعد صاحبه  ألقى إليك مقاليدَ النهى البشـرُ</a:t>
            </a:r>
            <a:endParaRPr lang="ar-SA" sz="3200" dirty="0" smtClean="0"/>
          </a:p>
          <a:p>
            <a:pPr algn="just"/>
            <a:r>
              <a:rPr lang="ar-SA" sz="3200" b="1" dirty="0" smtClean="0"/>
              <a:t>  لم يؤثروك بها إذْ قدموك لها     لكن لأنفسهم كانت بك الخِـيَرُ</a:t>
            </a:r>
          </a:p>
          <a:p>
            <a:pPr algn="just"/>
            <a:endParaRPr lang="ar-SA" sz="3200" dirty="0" smtClean="0"/>
          </a:p>
          <a:p>
            <a:pPr algn="just"/>
            <a:r>
              <a:rPr lang="ar-SA" sz="3200" b="1" dirty="0" smtClean="0"/>
              <a:t>    فرقَّ له الخليفة العادل، وأخرجه من محبسه وقال له:" إياك وهجاء الناس" .. فقال </a:t>
            </a:r>
            <a:r>
              <a:rPr lang="ar-SA" sz="3200" b="1" dirty="0" err="1" smtClean="0"/>
              <a:t>الحطيئة</a:t>
            </a:r>
            <a:r>
              <a:rPr lang="ar-SA" sz="3200" b="1" dirty="0" smtClean="0"/>
              <a:t>:  " إذاً يموت عيالي جوعا، هذا مكسبي ومعاشي".  </a:t>
            </a:r>
            <a:endParaRPr lang="ar-SA" sz="32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7158" y="357166"/>
            <a:ext cx="8286808" cy="2062103"/>
          </a:xfrm>
          <a:prstGeom prst="rect">
            <a:avLst/>
          </a:prstGeom>
        </p:spPr>
        <p:txBody>
          <a:bodyPr wrap="square">
            <a:spAutoFit/>
          </a:bodyPr>
          <a:lstStyle/>
          <a:p>
            <a:pPr algn="just"/>
            <a:r>
              <a:rPr lang="ar-SA" sz="3200" b="1" dirty="0" smtClean="0"/>
              <a:t>   وفي رواية صاحب الأغاني أن عمر الفاروق رضي الله عنه اشترى منه أعراض المسلمين جميعا بثلاثة آلاف درهم وأخذ عليه ألاّ يهجو أحداً بعدها، فالتزم </a:t>
            </a:r>
            <a:r>
              <a:rPr lang="ar-SA" sz="3200" b="1" dirty="0" err="1" smtClean="0"/>
              <a:t>الحطيئة</a:t>
            </a:r>
            <a:r>
              <a:rPr lang="ar-SA" sz="3200" b="1" dirty="0" smtClean="0"/>
              <a:t> بعهده طوال مدة حياة عمر، إلا أنه رجع مرة أخرى إلى الهجاء بعد وفاته</a:t>
            </a:r>
            <a:endParaRPr lang="ar-SA"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g_hi" descr="https://encrypted-tbn0.gstatic.com/images?q=tbn:ANd9GcQkU64M4DK2cqugjxK0uda1yetkNSZW6eNCtTc9lTv7m6g0h6pi">
            <a:hlinkClick r:id="rId2"/>
          </p:cNvPr>
          <p:cNvPicPr/>
          <p:nvPr/>
        </p:nvPicPr>
        <p:blipFill>
          <a:blip r:embed="rId3"/>
          <a:srcRect/>
          <a:stretch>
            <a:fillRect/>
          </a:stretch>
        </p:blipFill>
        <p:spPr bwMode="auto">
          <a:xfrm>
            <a:off x="4150677" y="357166"/>
            <a:ext cx="4421851" cy="5643602"/>
          </a:xfrm>
          <a:prstGeom prst="rect">
            <a:avLst/>
          </a:prstGeom>
          <a:noFill/>
          <a:ln w="9525">
            <a:noFill/>
            <a:miter lim="800000"/>
            <a:headEnd/>
            <a:tailEnd/>
          </a:ln>
        </p:spPr>
      </p:pic>
      <p:pic>
        <p:nvPicPr>
          <p:cNvPr id="4" name="il_fi" descr="http://t1.gstatic.com/images?q=tbn:ANd9GcSchXPOXgRJtDDqz1nBhhO5QEvTI1pqkfD8FQx-BLE0ThaydE71nbrCladZOA"/>
          <p:cNvPicPr/>
          <p:nvPr/>
        </p:nvPicPr>
        <p:blipFill>
          <a:blip r:embed="rId4"/>
          <a:srcRect/>
          <a:stretch>
            <a:fillRect/>
          </a:stretch>
        </p:blipFill>
        <p:spPr bwMode="auto">
          <a:xfrm>
            <a:off x="0" y="0"/>
            <a:ext cx="4214810" cy="6643710"/>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00034" y="285728"/>
            <a:ext cx="8215338" cy="5016758"/>
          </a:xfrm>
          <a:prstGeom prst="rect">
            <a:avLst/>
          </a:prstGeom>
        </p:spPr>
        <p:txBody>
          <a:bodyPr wrap="square">
            <a:spAutoFit/>
          </a:bodyPr>
          <a:lstStyle/>
          <a:p>
            <a:pPr algn="just"/>
            <a:r>
              <a:rPr lang="ar-SA" sz="3200" b="1" dirty="0" smtClean="0"/>
              <a:t>    </a:t>
            </a:r>
            <a:r>
              <a:rPr lang="ar-SA" sz="3200" b="1" dirty="0" smtClean="0">
                <a:solidFill>
                  <a:srgbClr val="FF0000"/>
                </a:solidFill>
              </a:rPr>
              <a:t>قراءة في القصيدة :</a:t>
            </a:r>
          </a:p>
          <a:p>
            <a:pPr algn="just"/>
            <a:r>
              <a:rPr lang="ar-SA" sz="3200" b="1" dirty="0" smtClean="0"/>
              <a:t>إن البلاغة العربية نظّرت قديما لأنماط تعبيرية كانت </a:t>
            </a:r>
            <a:r>
              <a:rPr lang="ar-SA" sz="3200" b="1" dirty="0" err="1" smtClean="0"/>
              <a:t>تستهوي</a:t>
            </a:r>
            <a:r>
              <a:rPr lang="ar-SA" sz="3200" b="1" dirty="0" smtClean="0"/>
              <a:t> الشعراء وأصحاب الإبداع. من مثل الطباق والمقابلة. وقد أسهبوا في الإشادة بهذين المحسنين البديعيين. ولعلنا لا نجانب الصواب بالقول: إن التقارب كبير جدا. ولكن الضرورة المنهجية والتعبير بالمصطلح النقدي المعاصر يحتم اعتماد التسمية والالتفاف حولها تحريا للدقة، وتحقيقا للموضوعية العلمية. والنص الذي أمامنا، يشتغل في هذا المنحى؛ إذ تتشكل </a:t>
            </a:r>
            <a:r>
              <a:rPr lang="ar-SA" sz="3200" b="1" dirty="0" err="1" smtClean="0"/>
              <a:t>حركيته</a:t>
            </a:r>
            <a:r>
              <a:rPr lang="ar-SA" sz="3200" b="1" dirty="0" smtClean="0"/>
              <a:t> الدلالية وفق </a:t>
            </a:r>
            <a:r>
              <a:rPr lang="ar-SA" sz="3200" b="1" dirty="0" err="1" smtClean="0"/>
              <a:t>بُنى</a:t>
            </a:r>
            <a:r>
              <a:rPr lang="ar-SA" sz="3200" b="1" dirty="0" smtClean="0"/>
              <a:t> التضاد التي تنشر ظلالها على مختلف تراكيب النص.  </a:t>
            </a:r>
            <a:endParaRPr lang="ar-SA" sz="3200" b="1"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8596" y="642918"/>
            <a:ext cx="8215338" cy="4524315"/>
          </a:xfrm>
          <a:prstGeom prst="rect">
            <a:avLst/>
          </a:prstGeom>
        </p:spPr>
        <p:txBody>
          <a:bodyPr wrap="square">
            <a:spAutoFit/>
          </a:bodyPr>
          <a:lstStyle/>
          <a:p>
            <a:pPr algn="just"/>
            <a:r>
              <a:rPr lang="ar-SA" sz="3200" b="1" dirty="0" smtClean="0"/>
              <a:t> والقصيدة هذه، وفق ما يشير الديوان، كتبت </a:t>
            </a:r>
            <a:r>
              <a:rPr lang="ar-SA" sz="3200" b="1" dirty="0" err="1" smtClean="0"/>
              <a:t>فيسياق</a:t>
            </a:r>
            <a:r>
              <a:rPr lang="ar-SA" sz="3200" b="1" dirty="0" smtClean="0"/>
              <a:t> المدح والذم؛ فهي مدح لبغيض وذم </a:t>
            </a:r>
            <a:r>
              <a:rPr lang="ar-SA" sz="3200" b="1" dirty="0" err="1" smtClean="0"/>
              <a:t>للزبرقان</a:t>
            </a:r>
            <a:r>
              <a:rPr lang="ar-SA" sz="3200" b="1" dirty="0" smtClean="0"/>
              <a:t> الذي اشتكاه لعمر بن الخطاب – رضي الله عنه- ولقد عايشت حـــياة </a:t>
            </a:r>
            <a:r>
              <a:rPr lang="ar-SA" sz="3200" b="1" dirty="0" err="1" smtClean="0"/>
              <a:t>الحطيئة</a:t>
            </a:r>
            <a:r>
              <a:rPr lang="ar-SA" sz="3200" b="1" dirty="0" smtClean="0"/>
              <a:t> كثيرا من قسوة الحياة وغلظتها، فكان يتنقل باحثا عن مسببات العيش؛ فأنّى وجدها أخذ بها. وقد وجد ضالته مع بغيض. ففرح بالمقام، </a:t>
            </a:r>
            <a:r>
              <a:rPr lang="ar-SA" sz="3200" b="1" dirty="0" err="1" smtClean="0"/>
              <a:t>واستهواه</a:t>
            </a:r>
            <a:r>
              <a:rPr lang="ar-SA" sz="3200" b="1" dirty="0" smtClean="0"/>
              <a:t> العيش الرغيد. بينما لم يجد ذلك مع </a:t>
            </a:r>
            <a:r>
              <a:rPr lang="ar-SA" sz="3200" b="1" dirty="0" err="1" smtClean="0"/>
              <a:t>الزبرقان</a:t>
            </a:r>
            <a:r>
              <a:rPr lang="ar-SA" sz="3200" b="1" dirty="0" smtClean="0"/>
              <a:t> وأهله المعروف بالكرم والسخاء والجود. فتحركت مشاعر الشاعر في منحيين: منحى الإشادة ببغيض، ومنحى التعريض </a:t>
            </a:r>
            <a:r>
              <a:rPr lang="ar-SA" sz="3200" b="1" dirty="0" err="1" smtClean="0"/>
              <a:t>بالزبرقان</a:t>
            </a:r>
            <a:r>
              <a:rPr lang="ar-SA" sz="3200" b="1" dirty="0" smtClean="0"/>
              <a:t>. وجاء النص حافلا </a:t>
            </a:r>
            <a:r>
              <a:rPr lang="ar-SA" sz="3200" b="1" dirty="0" err="1" smtClean="0"/>
              <a:t>ببنى</a:t>
            </a:r>
            <a:r>
              <a:rPr lang="ar-SA" sz="3200" b="1" dirty="0" smtClean="0"/>
              <a:t> التضاد.   </a:t>
            </a:r>
            <a:endParaRPr lang="ar-SA" sz="3200" b="1"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71472" y="285728"/>
            <a:ext cx="8215338" cy="5509200"/>
          </a:xfrm>
          <a:prstGeom prst="rect">
            <a:avLst/>
          </a:prstGeom>
        </p:spPr>
        <p:txBody>
          <a:bodyPr wrap="square">
            <a:spAutoFit/>
          </a:bodyPr>
          <a:lstStyle/>
          <a:p>
            <a:pPr algn="just"/>
            <a:r>
              <a:rPr lang="ar-SA" sz="3200" b="1" dirty="0" smtClean="0"/>
              <a:t>وينطلق من بنية القسم(والله)، التي تستشعر عظمة المقام في ديار (ابن شمَّاس). وبنية التحقيق (لقد) المعتمدة على اللام </a:t>
            </a:r>
            <a:r>
              <a:rPr lang="ar-SA" sz="3200" b="1" dirty="0" err="1" smtClean="0"/>
              <a:t>الموطئة</a:t>
            </a:r>
            <a:r>
              <a:rPr lang="ar-SA" sz="3200" b="1" dirty="0" smtClean="0"/>
              <a:t> للقسم، وحرف التحقيق قد، والمعبر عنها في سياق التعريض </a:t>
            </a:r>
            <a:r>
              <a:rPr lang="ar-SA" sz="3200" b="1" dirty="0" err="1" smtClean="0"/>
              <a:t>بالزبرقان</a:t>
            </a:r>
            <a:r>
              <a:rPr lang="ar-SA" sz="3200" b="1" dirty="0" smtClean="0"/>
              <a:t>. وبين سياق المدح والذم. تتحرك دلالات النص. ففي معرض حديثه عن المذموم، تتشكل مجموعة من الجزئيات التي تؤسس للنص بنية اليأس، وهي: (لقد مريتكم لو أن درتكم يوما يجئ بها مسحي </a:t>
            </a:r>
            <a:r>
              <a:rPr lang="ar-SA" sz="3200" b="1" dirty="0" err="1" smtClean="0"/>
              <a:t>وإبساسي</a:t>
            </a:r>
            <a:r>
              <a:rPr lang="ar-SA" sz="3200" b="1" dirty="0" smtClean="0"/>
              <a:t>). وقد اعتمد التعبير الشعري تأسيس الصورة الفنية التي تشخص فكرة اليأس؛ فقد تمثل الشاعر نفسه يمسّح ضرع الناقة، ويصدر صوتا تستعذبه النوق أثناء الحلب وهو(بس بس). ومع ذلك لا تدر الناقة الحليب. وكذلك الأمر بالنسبة </a:t>
            </a:r>
            <a:r>
              <a:rPr lang="ar-SA" sz="3200" b="1" dirty="0" err="1" smtClean="0"/>
              <a:t>للزبرقان</a:t>
            </a:r>
            <a:r>
              <a:rPr lang="ar-SA" sz="3200" b="1" dirty="0" smtClean="0"/>
              <a:t> وأهله. </a:t>
            </a:r>
            <a:endParaRPr lang="ar-SA" sz="3200" b="1"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7158" y="285728"/>
            <a:ext cx="8501090" cy="6001643"/>
          </a:xfrm>
          <a:prstGeom prst="rect">
            <a:avLst/>
          </a:prstGeom>
        </p:spPr>
        <p:txBody>
          <a:bodyPr wrap="square">
            <a:spAutoFit/>
          </a:bodyPr>
          <a:lstStyle/>
          <a:p>
            <a:pPr algn="just"/>
            <a:r>
              <a:rPr lang="ar-SA" sz="3200" b="1" dirty="0" smtClean="0"/>
              <a:t>ويستمد صورة فنية أخرى للتعبير عن ذلك اليأس باعتماده أشياء مستوحاة من البيئة التي يسكنها، وذلك في قوله(وقد مدحتكم عمدا لأرشدكم </a:t>
            </a:r>
            <a:r>
              <a:rPr lang="ar-SA" sz="3200" b="1" dirty="0" err="1" smtClean="0"/>
              <a:t>كيما</a:t>
            </a:r>
            <a:r>
              <a:rPr lang="ar-SA" sz="3200" b="1" dirty="0" smtClean="0"/>
              <a:t> يكون لكم </a:t>
            </a:r>
            <a:r>
              <a:rPr lang="ar-SA" sz="3200" b="1" dirty="0" err="1" smtClean="0"/>
              <a:t>متحي</a:t>
            </a:r>
            <a:r>
              <a:rPr lang="ar-SA" sz="3200" b="1" dirty="0" smtClean="0"/>
              <a:t> </a:t>
            </a:r>
            <a:r>
              <a:rPr lang="ar-SA" sz="3200" b="1" dirty="0" err="1" smtClean="0"/>
              <a:t>وإمراسي</a:t>
            </a:r>
            <a:r>
              <a:rPr lang="ar-SA" sz="3200" b="1" dirty="0" smtClean="0"/>
              <a:t>) ويقصد </a:t>
            </a:r>
            <a:r>
              <a:rPr lang="ar-SA" sz="3200" b="1" dirty="0" err="1" smtClean="0"/>
              <a:t>به</a:t>
            </a:r>
            <a:r>
              <a:rPr lang="ar-SA" sz="3200" b="1" dirty="0" smtClean="0"/>
              <a:t>، أنه مدحهم مدحا خالصا دون غيرهم ولكنهم أفسدوه، فجعل </a:t>
            </a:r>
            <a:r>
              <a:rPr lang="ar-SA" sz="3200" b="1" dirty="0" err="1" smtClean="0"/>
              <a:t>الإمراس</a:t>
            </a:r>
            <a:r>
              <a:rPr lang="ar-SA" sz="3200" b="1" dirty="0" smtClean="0"/>
              <a:t> أساسا في ذلك، وهو أن يقع الحبل بين البكرة وبين </a:t>
            </a:r>
            <a:r>
              <a:rPr lang="ar-SA" sz="3200" b="1" dirty="0" err="1" smtClean="0"/>
              <a:t>القعو</a:t>
            </a:r>
            <a:r>
              <a:rPr lang="ar-SA" sz="3200" b="1" dirty="0" smtClean="0"/>
              <a:t> فتخلصه وترده للبكرة، وبالتالي يصبح قادرا على أداء وظيفته. ويؤسس بنية أخرى تستمد دلالتها من فكرة الصدور، وهي التجاء العرب قديما إلى إيصال النوق إلى مرحلة كبيرة من العطش ثم يصدرون، فترتوي(وقد نظرتكم إعشاء صادرة للخمس طال بها حبسي </a:t>
            </a:r>
            <a:r>
              <a:rPr lang="ar-SA" sz="3200" b="1" dirty="0" err="1" smtClean="0"/>
              <a:t>وتَنساسي</a:t>
            </a:r>
            <a:r>
              <a:rPr lang="ar-SA" sz="3200" b="1" dirty="0" smtClean="0"/>
              <a:t>) وكذلك الشاعر ظمئ، وانتظر طويلا حتى يُلتفت إليه. ولكن شيئا لم يحصل. وتصل حدة الذم عندما يشبههم بالمرأة المبغضة لزوجها(الفارك). </a:t>
            </a:r>
            <a:endParaRPr lang="ar-SA" sz="3200" b="1"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8596" y="357166"/>
            <a:ext cx="8286776" cy="5509200"/>
          </a:xfrm>
          <a:prstGeom prst="rect">
            <a:avLst/>
          </a:prstGeom>
        </p:spPr>
        <p:txBody>
          <a:bodyPr wrap="square">
            <a:spAutoFit/>
          </a:bodyPr>
          <a:lstStyle/>
          <a:p>
            <a:pPr algn="just"/>
            <a:r>
              <a:rPr lang="ar-SA" sz="3200" b="1" dirty="0" smtClean="0"/>
              <a:t>ويتحول اليأس إلى نواة تفرز إيحاءها تراكيب الذم (أزمعتُ يأسا مبينا من نوالكم ولن ترى طاردا للحر </a:t>
            </a:r>
            <a:r>
              <a:rPr lang="ar-SA" sz="3200" b="1" dirty="0" err="1" smtClean="0"/>
              <a:t>كالياس</a:t>
            </a:r>
            <a:r>
              <a:rPr lang="ar-SA" sz="3200" b="1" dirty="0" smtClean="0"/>
              <a:t>)                    </a:t>
            </a:r>
            <a:r>
              <a:rPr lang="en-US" sz="3200" b="1" dirty="0" smtClean="0"/>
              <a:t> </a:t>
            </a:r>
            <a:r>
              <a:rPr lang="ar-SA" sz="3200" b="1" dirty="0" smtClean="0"/>
              <a:t>  </a:t>
            </a:r>
            <a:r>
              <a:rPr lang="en-US" sz="3200" b="1" dirty="0" smtClean="0"/>
              <a:t/>
            </a:r>
            <a:br>
              <a:rPr lang="en-US" sz="3200" b="1" dirty="0" smtClean="0"/>
            </a:br>
            <a:r>
              <a:rPr lang="en-US" sz="3200" b="1" dirty="0" smtClean="0"/>
              <a:t> </a:t>
            </a:r>
            <a:r>
              <a:rPr lang="ar-SA" sz="3200" b="1" dirty="0" smtClean="0"/>
              <a:t>أما في منحى الإشادة والمدح، فإن، التركيب الشعري يجنح نحو إعطاء بنية مضادة من الصور، والتراكيب تستشعر عظمة الممدوح، وترتقي </a:t>
            </a:r>
            <a:r>
              <a:rPr lang="ar-SA" sz="3200" b="1" dirty="0" err="1" smtClean="0"/>
              <a:t>به</a:t>
            </a:r>
            <a:r>
              <a:rPr lang="ar-SA" sz="3200" b="1" dirty="0" smtClean="0"/>
              <a:t> إلى مصاف الرفعة والعلو. ويتحرك النص الشعري من اليأس، والجمود، والضياع، والإقامة بين </a:t>
            </a:r>
            <a:r>
              <a:rPr lang="ar-SA" sz="3200" b="1" dirty="0" err="1" smtClean="0"/>
              <a:t>الأرماس</a:t>
            </a:r>
            <a:r>
              <a:rPr lang="ar-SA" sz="3200" b="1" dirty="0" smtClean="0"/>
              <a:t>(مقيما بين </a:t>
            </a:r>
            <a:r>
              <a:rPr lang="ar-SA" sz="3200" b="1" dirty="0" err="1" smtClean="0"/>
              <a:t>أرماس</a:t>
            </a:r>
            <a:r>
              <a:rPr lang="ar-SA" sz="3200" b="1" dirty="0" smtClean="0"/>
              <a:t>). إلى السير الحثيث وقطع الفيافي والصحاري، وتكبد المشقة من أجل الوصول إلى الممدوح صاحب الفضل والكرم (سيري أُمامَ فإن الأكثرين حصى والأكرمين أبا من آل شماس). </a:t>
            </a:r>
            <a:endParaRPr lang="ar-SA" sz="3200" b="1"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7158" y="857232"/>
            <a:ext cx="8501090" cy="3539430"/>
          </a:xfrm>
          <a:prstGeom prst="rect">
            <a:avLst/>
          </a:prstGeom>
        </p:spPr>
        <p:txBody>
          <a:bodyPr wrap="square">
            <a:spAutoFit/>
          </a:bodyPr>
          <a:lstStyle/>
          <a:p>
            <a:pPr algn="just"/>
            <a:r>
              <a:rPr lang="ar-SA" sz="3200" b="1" dirty="0" smtClean="0"/>
              <a:t>وتتجلى قوة هذا الممدوح وعدم قدرة الآخرين على مجاراته، في قول الشاعر(من آل لأي </a:t>
            </a:r>
            <a:r>
              <a:rPr lang="ar-SA" sz="3200" b="1" dirty="0" err="1" smtClean="0"/>
              <a:t>صفاة</a:t>
            </a:r>
            <a:r>
              <a:rPr lang="ar-SA" sz="3200" b="1" dirty="0" smtClean="0"/>
              <a:t> أصلها </a:t>
            </a:r>
            <a:r>
              <a:rPr lang="ar-SA" sz="3200" b="1" dirty="0" err="1" smtClean="0"/>
              <a:t>راس</a:t>
            </a:r>
            <a:r>
              <a:rPr lang="ar-SA" sz="3200" b="1" dirty="0" smtClean="0"/>
              <a:t>). </a:t>
            </a:r>
            <a:r>
              <a:rPr lang="ar-SA" sz="3200" b="1" dirty="0" err="1" smtClean="0"/>
              <a:t>والصفاة</a:t>
            </a:r>
            <a:r>
              <a:rPr lang="ar-SA" sz="3200" b="1" dirty="0" smtClean="0"/>
              <a:t> هي الصخرة الملساء التي تهزم المعاول والفؤوس. والأمر كناية عن قوة الأصل. ويستمر التأسيس على ذلك المنوال، ويؤثث صورة الأصل والنسب بقوله:(قد ناضلوك فسلوا من كنانتهم مجدا </a:t>
            </a:r>
            <a:r>
              <a:rPr lang="ar-SA" sz="3200" b="1" dirty="0" err="1" smtClean="0"/>
              <a:t>تليدا</a:t>
            </a:r>
            <a:r>
              <a:rPr lang="ar-SA" sz="3200" b="1" dirty="0" smtClean="0"/>
              <a:t> ونبلا غير </a:t>
            </a:r>
            <a:r>
              <a:rPr lang="ar-SA" sz="3200" b="1" dirty="0" err="1" smtClean="0"/>
              <a:t>أنكاس</a:t>
            </a:r>
            <a:r>
              <a:rPr lang="ar-SA" sz="3200" b="1" dirty="0" smtClean="0"/>
              <a:t>). والمناضلة هي المفاخرة؛ وكأن الأمر يتحول إلى الرماة الذين يسلون النبال من كنانتهم ثم يرمون .</a:t>
            </a:r>
            <a:r>
              <a:rPr lang="en-US" sz="3200" b="1" dirty="0" smtClean="0"/>
              <a:t> </a:t>
            </a:r>
            <a:r>
              <a:rPr lang="en-US" dirty="0" smtClean="0"/>
              <a:t> </a:t>
            </a:r>
            <a:endParaRPr lang="ar-SA"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85786" y="357166"/>
            <a:ext cx="7643834" cy="5016758"/>
          </a:xfrm>
          <a:prstGeom prst="rect">
            <a:avLst/>
          </a:prstGeom>
        </p:spPr>
        <p:txBody>
          <a:bodyPr wrap="square">
            <a:spAutoFit/>
          </a:bodyPr>
          <a:lstStyle/>
          <a:p>
            <a:r>
              <a:rPr lang="en-US" sz="3200" b="1" dirty="0" smtClean="0"/>
              <a:t/>
            </a:r>
            <a:br>
              <a:rPr lang="en-US" sz="3200" b="1" dirty="0" smtClean="0"/>
            </a:br>
            <a:r>
              <a:rPr lang="ar-SA" sz="3200" b="1" dirty="0" smtClean="0"/>
              <a:t>ولكن هناك النبل القوي الذي يتحمل التسديد وهناك النبل الضعيف أو(</a:t>
            </a:r>
            <a:r>
              <a:rPr lang="ar-SA" sz="3200" b="1" dirty="0" err="1" smtClean="0"/>
              <a:t>المنكوس</a:t>
            </a:r>
            <a:r>
              <a:rPr lang="ar-SA" sz="3200" b="1" dirty="0" smtClean="0"/>
              <a:t>). وفي الأخير تتشكل، داخل النص الشعري، </a:t>
            </a:r>
            <a:r>
              <a:rPr lang="ar-SA" sz="3200" b="1" dirty="0" err="1" smtClean="0"/>
              <a:t>التعارضات</a:t>
            </a:r>
            <a:r>
              <a:rPr lang="ar-SA" sz="3200" b="1" dirty="0" smtClean="0"/>
              <a:t> التي تصنع </a:t>
            </a:r>
            <a:r>
              <a:rPr lang="ar-SA" sz="3200" b="1" dirty="0" err="1" smtClean="0"/>
              <a:t>بنى</a:t>
            </a:r>
            <a:r>
              <a:rPr lang="ar-SA" sz="3200" b="1" dirty="0" smtClean="0"/>
              <a:t> متضادة من مثل</a:t>
            </a:r>
            <a:r>
              <a:rPr lang="en-US" sz="3200" b="1" dirty="0" smtClean="0"/>
              <a:t>:</a:t>
            </a:r>
            <a:br>
              <a:rPr lang="en-US" sz="3200" b="1" dirty="0" smtClean="0"/>
            </a:br>
            <a:r>
              <a:rPr lang="en-US" sz="3200" b="1" dirty="0" smtClean="0"/>
              <a:t> </a:t>
            </a:r>
            <a:r>
              <a:rPr lang="ar-SA" sz="3200" b="1" dirty="0" smtClean="0"/>
              <a:t>الشح                         الكرم</a:t>
            </a:r>
            <a:r>
              <a:rPr lang="en-US" sz="3200" b="1" dirty="0" smtClean="0"/>
              <a:t/>
            </a:r>
            <a:br>
              <a:rPr lang="en-US" sz="3200" b="1" dirty="0" smtClean="0"/>
            </a:br>
            <a:r>
              <a:rPr lang="en-US" sz="3200" b="1" dirty="0" smtClean="0"/>
              <a:t> </a:t>
            </a:r>
            <a:r>
              <a:rPr lang="ar-SA" sz="3200" b="1" dirty="0" smtClean="0"/>
              <a:t>اليأس                        الأمل</a:t>
            </a:r>
            <a:r>
              <a:rPr lang="en-US" sz="3200" b="1" dirty="0" smtClean="0"/>
              <a:t/>
            </a:r>
            <a:br>
              <a:rPr lang="en-US" sz="3200" b="1" dirty="0" smtClean="0"/>
            </a:br>
            <a:r>
              <a:rPr lang="en-US" sz="3200" b="1" dirty="0" smtClean="0"/>
              <a:t> </a:t>
            </a:r>
            <a:r>
              <a:rPr lang="ar-SA" sz="3200" b="1" dirty="0" smtClean="0"/>
              <a:t>الفقر                         الغنى</a:t>
            </a:r>
            <a:r>
              <a:rPr lang="en-US" sz="3200" b="1" dirty="0" smtClean="0"/>
              <a:t/>
            </a:r>
            <a:br>
              <a:rPr lang="en-US" sz="3200" b="1" dirty="0" smtClean="0"/>
            </a:br>
            <a:r>
              <a:rPr lang="en-US" sz="3200" b="1" dirty="0" smtClean="0"/>
              <a:t> </a:t>
            </a:r>
            <a:r>
              <a:rPr lang="ar-SA" sz="3200" b="1" dirty="0" smtClean="0"/>
              <a:t>الهوان                       العزة  </a:t>
            </a:r>
            <a:r>
              <a:rPr lang="en-US" sz="3200" b="1" dirty="0" smtClean="0"/>
              <a:t>    </a:t>
            </a:r>
            <a:br>
              <a:rPr lang="en-US" sz="3200" b="1" dirty="0" smtClean="0"/>
            </a:br>
            <a:r>
              <a:rPr lang="en-US" sz="3200" b="1" dirty="0" smtClean="0"/>
              <a:t> </a:t>
            </a:r>
            <a:r>
              <a:rPr lang="ar-SA" sz="3200" b="1" dirty="0" smtClean="0"/>
              <a:t>الكره                        الحب</a:t>
            </a:r>
            <a:r>
              <a:rPr lang="en-US" sz="3200" b="1" dirty="0" smtClean="0"/>
              <a:t/>
            </a:r>
            <a:br>
              <a:rPr lang="en-US" sz="3200" b="1" dirty="0" smtClean="0"/>
            </a:br>
            <a:r>
              <a:rPr lang="en-US" sz="3200" b="1" dirty="0" smtClean="0"/>
              <a:t> </a:t>
            </a:r>
            <a:r>
              <a:rPr lang="ar-SA" sz="3200" b="1" dirty="0" smtClean="0"/>
              <a:t>استمرار النسب             زوال النسب</a:t>
            </a:r>
            <a:endParaRPr lang="ar-SA" sz="3200" b="1"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42910" y="428604"/>
            <a:ext cx="8001024" cy="5293757"/>
          </a:xfrm>
          <a:prstGeom prst="rect">
            <a:avLst/>
          </a:prstGeom>
        </p:spPr>
        <p:txBody>
          <a:bodyPr wrap="square">
            <a:spAutoFit/>
          </a:bodyPr>
          <a:lstStyle/>
          <a:p>
            <a:pPr algn="just"/>
            <a:r>
              <a:rPr lang="en-US" dirty="0" smtClean="0"/>
              <a:t/>
            </a:r>
            <a:br>
              <a:rPr lang="en-US" dirty="0" smtClean="0"/>
            </a:br>
            <a:r>
              <a:rPr lang="ar-SA" sz="3200" b="1" dirty="0" smtClean="0"/>
              <a:t>ويمكن التعليق بشيء من الإيجاز حول هذه الثنائيات؛ كرم آل بغيض يقابله شح </a:t>
            </a:r>
            <a:r>
              <a:rPr lang="ar-SA" sz="3200" b="1" dirty="0" err="1" smtClean="0"/>
              <a:t>الزبرقان</a:t>
            </a:r>
            <a:r>
              <a:rPr lang="ar-SA" sz="3200" b="1" dirty="0" smtClean="0"/>
              <a:t>. ويأس الشاعر من الحياة في حي </a:t>
            </a:r>
            <a:r>
              <a:rPr lang="ar-SA" sz="3200" b="1" dirty="0" err="1" smtClean="0"/>
              <a:t>الزبرقان</a:t>
            </a:r>
            <a:r>
              <a:rPr lang="ar-SA" sz="3200" b="1" dirty="0" smtClean="0"/>
              <a:t> يقابله الأمل الكبير والتطلع إلى عيش رغيد في كنف بغيض. والفقر المدقع الذي نال من الشاعر يقابله الفرح بالغنى والجود من لدن بغيض. والهوان الذي لاقاه في ساحة </a:t>
            </a:r>
            <a:r>
              <a:rPr lang="ar-SA" sz="3200" b="1" dirty="0" err="1" smtClean="0"/>
              <a:t>الزبرقان</a:t>
            </a:r>
            <a:r>
              <a:rPr lang="ar-SA" sz="3200" b="1" dirty="0" smtClean="0"/>
              <a:t> تقابله العزة والكرامة عند بغيض. والكره الذي أصبح يُكنّه لآل </a:t>
            </a:r>
            <a:r>
              <a:rPr lang="ar-SA" sz="3200" b="1" dirty="0" err="1" smtClean="0"/>
              <a:t>الزبرقان</a:t>
            </a:r>
            <a:r>
              <a:rPr lang="ar-SA" sz="3200" b="1" dirty="0" smtClean="0"/>
              <a:t>، يقابله الحب الكبير الذي أصبح يكنه لآل بغيض. وزوال نسب آل </a:t>
            </a:r>
            <a:r>
              <a:rPr lang="ar-SA" sz="3200" b="1" dirty="0" err="1" smtClean="0"/>
              <a:t>الزبرقان</a:t>
            </a:r>
            <a:r>
              <a:rPr lang="ar-SA" sz="3200" b="1" dirty="0" smtClean="0"/>
              <a:t> واندثاره (وقد أشار إليه </a:t>
            </a:r>
            <a:r>
              <a:rPr lang="ar-SA" sz="3200" b="1" dirty="0" err="1" smtClean="0"/>
              <a:t>بالأرماس</a:t>
            </a:r>
            <a:r>
              <a:rPr lang="ar-SA" sz="3200" b="1" dirty="0" smtClean="0"/>
              <a:t>) يقابله امتداد النسب وقوة عراقته وصلابته لدى آل بغيض(وقد أشار إليه </a:t>
            </a:r>
            <a:r>
              <a:rPr lang="ar-SA" sz="3200" b="1" dirty="0" err="1" smtClean="0"/>
              <a:t>بـ</a:t>
            </a:r>
            <a:r>
              <a:rPr lang="ar-SA" sz="3200" b="1" dirty="0" smtClean="0"/>
              <a:t>:أصلها راسي .</a:t>
            </a:r>
            <a:endParaRPr lang="ar-SA"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g_hi" descr="https://encrypted-tbn2.gstatic.com/images?q=tbn:ANd9GcT4nZ4KF9OiJh_ROsy3jIqgsoJNm1yehKrdarORm8XAl2mbul74Nw"/>
          <p:cNvPicPr/>
          <p:nvPr/>
        </p:nvPicPr>
        <p:blipFill>
          <a:blip r:embed="rId2"/>
          <a:srcRect/>
          <a:stretch>
            <a:fillRect/>
          </a:stretch>
        </p:blipFill>
        <p:spPr bwMode="auto">
          <a:xfrm>
            <a:off x="1142976" y="1071546"/>
            <a:ext cx="7000924" cy="4572032"/>
          </a:xfrm>
          <a:prstGeom prst="rect">
            <a:avLst/>
          </a:prstGeom>
          <a:noFill/>
          <a:ln w="9525">
            <a:noFill/>
            <a:miter lim="800000"/>
            <a:headEnd/>
            <a:tailEnd/>
          </a:ln>
        </p:spPr>
      </p:pic>
      <p:sp>
        <p:nvSpPr>
          <p:cNvPr id="2" name="مستطيل 1"/>
          <p:cNvSpPr/>
          <p:nvPr/>
        </p:nvSpPr>
        <p:spPr>
          <a:xfrm>
            <a:off x="857224" y="2000240"/>
            <a:ext cx="6858048" cy="830997"/>
          </a:xfrm>
          <a:prstGeom prst="rect">
            <a:avLst/>
          </a:prstGeom>
        </p:spPr>
        <p:txBody>
          <a:bodyPr wrap="square">
            <a:spAutoFit/>
          </a:bodyPr>
          <a:lstStyle/>
          <a:p>
            <a:r>
              <a:rPr lang="en-US" sz="2400" b="1" dirty="0" smtClean="0">
                <a:cs typeface="Andalus" pitchFamily="2" charset="-78"/>
              </a:rPr>
              <a:t/>
            </a:r>
            <a:br>
              <a:rPr lang="en-US" sz="2400" b="1" dirty="0" smtClean="0">
                <a:cs typeface="Andalus" pitchFamily="2" charset="-78"/>
              </a:rPr>
            </a:br>
            <a:r>
              <a:rPr lang="ar-SA" sz="2400" b="1" dirty="0" smtClean="0">
                <a:cs typeface="Andalus" pitchFamily="2" charset="-78"/>
              </a:rPr>
              <a:t> والسلام عليكم ورحمة الله وبركاته</a:t>
            </a:r>
            <a:endParaRPr lang="ar-SA" sz="2400" b="1" dirty="0">
              <a:cs typeface="Andalus"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s://encrypted-tbn2.gstatic.com/images?q=tbn:ANd9GcQ_9dJb9vKnk5eQe72fPGJCuNwpPRrSsoTid6nf6dKDfpXLntf97g">
            <a:hlinkClick r:id="rId2"/>
          </p:cNvPr>
          <p:cNvPicPr/>
          <p:nvPr/>
        </p:nvPicPr>
        <p:blipFill>
          <a:blip r:embed="rId3"/>
          <a:srcRect/>
          <a:stretch>
            <a:fillRect/>
          </a:stretch>
        </p:blipFill>
        <p:spPr bwMode="auto">
          <a:xfrm>
            <a:off x="1" y="0"/>
            <a:ext cx="9144000" cy="6857999"/>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g_hi" descr="https://encrypted-tbn3.gstatic.com/images?q=tbn:ANd9GcR2I-39q0zmDlXm4Q6ExTAky88siBYGQQw4PwKVGujyZOc-uxhR">
            <a:hlinkClick r:id="rId2"/>
          </p:cNvPr>
          <p:cNvPicPr/>
          <p:nvPr/>
        </p:nvPicPr>
        <p:blipFill>
          <a:blip r:embed="rId3"/>
          <a:srcRect/>
          <a:stretch>
            <a:fillRect/>
          </a:stretch>
        </p:blipFill>
        <p:spPr bwMode="auto">
          <a:xfrm>
            <a:off x="4429124" y="2000240"/>
            <a:ext cx="3545860" cy="3965279"/>
          </a:xfrm>
          <a:prstGeom prst="rect">
            <a:avLst/>
          </a:prstGeom>
          <a:noFill/>
          <a:ln w="9525">
            <a:noFill/>
            <a:miter lim="800000"/>
            <a:headEnd/>
            <a:tailEnd/>
          </a:ln>
        </p:spPr>
      </p:pic>
      <p:pic>
        <p:nvPicPr>
          <p:cNvPr id="3" name="rg_hi" descr="https://encrypted-tbn2.gstatic.com/images?q=tbn:ANd9GcRxBunbOt4DYIRiMrNDbGO-Zxg-27Y41U7GF0L5IYD-Y2PVU5UZ8w">
            <a:hlinkClick r:id="rId4"/>
          </p:cNvPr>
          <p:cNvPicPr/>
          <p:nvPr/>
        </p:nvPicPr>
        <p:blipFill>
          <a:blip r:embed="rId5"/>
          <a:srcRect/>
          <a:stretch>
            <a:fillRect/>
          </a:stretch>
        </p:blipFill>
        <p:spPr bwMode="auto">
          <a:xfrm>
            <a:off x="1071538" y="3357562"/>
            <a:ext cx="2096135" cy="2188210"/>
          </a:xfrm>
          <a:prstGeom prst="rect">
            <a:avLst/>
          </a:prstGeom>
          <a:noFill/>
          <a:ln w="9525">
            <a:noFill/>
            <a:miter lim="800000"/>
            <a:headEnd/>
            <a:tailEnd/>
          </a:ln>
        </p:spPr>
      </p:pic>
      <p:sp>
        <p:nvSpPr>
          <p:cNvPr id="4" name="مستطيل 3"/>
          <p:cNvSpPr/>
          <p:nvPr/>
        </p:nvSpPr>
        <p:spPr>
          <a:xfrm>
            <a:off x="1928794" y="285728"/>
            <a:ext cx="6572264" cy="584775"/>
          </a:xfrm>
          <a:prstGeom prst="rect">
            <a:avLst/>
          </a:prstGeom>
        </p:spPr>
        <p:txBody>
          <a:bodyPr wrap="square">
            <a:spAutoFit/>
          </a:bodyPr>
          <a:lstStyle/>
          <a:p>
            <a:r>
              <a:rPr lang="ar-SA" dirty="0" smtClean="0"/>
              <a:t> </a:t>
            </a:r>
            <a:r>
              <a:rPr lang="ar-SA" sz="3200" b="1" dirty="0" smtClean="0">
                <a:solidFill>
                  <a:schemeClr val="accent3">
                    <a:lumMod val="75000"/>
                  </a:schemeClr>
                </a:solidFill>
              </a:rPr>
              <a:t>أنموذج من شعر المخضرمين : </a:t>
            </a:r>
            <a:r>
              <a:rPr lang="ar-SA" sz="3200" b="1" dirty="0" err="1" smtClean="0">
                <a:solidFill>
                  <a:schemeClr val="accent3">
                    <a:lumMod val="75000"/>
                  </a:schemeClr>
                </a:solidFill>
              </a:rPr>
              <a:t>الحطيئة</a:t>
            </a:r>
            <a:r>
              <a:rPr lang="ar-SA" sz="3200" b="1" dirty="0" smtClean="0">
                <a:solidFill>
                  <a:schemeClr val="accent3">
                    <a:lumMod val="75000"/>
                  </a:schemeClr>
                </a:solidFill>
              </a:rPr>
              <a:t> . </a:t>
            </a:r>
            <a:endParaRPr lang="ar-SA" sz="3200" b="1" dirty="0">
              <a:solidFill>
                <a:schemeClr val="accent3">
                  <a:lumMod val="75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g_hi" descr="https://encrypted-tbn3.gstatic.com/images?q=tbn:ANd9GcQ9NA0RUA34ltX7Jhb2rpUFZ3XC1KGS4ZqSn00WIq-PPb08o1fR1g">
            <a:hlinkClick r:id="rId2"/>
          </p:cNvPr>
          <p:cNvPicPr/>
          <p:nvPr/>
        </p:nvPicPr>
        <p:blipFill>
          <a:blip r:embed="rId3"/>
          <a:srcRect/>
          <a:stretch>
            <a:fillRect/>
          </a:stretch>
        </p:blipFill>
        <p:spPr bwMode="auto">
          <a:xfrm>
            <a:off x="0" y="-142900"/>
            <a:ext cx="9143999" cy="70009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http://www.alfaseeh.com/vb/attachment.php?attachmentid=1367&amp;stc=1&amp;d=1297552016"/>
          <p:cNvPicPr/>
          <p:nvPr/>
        </p:nvPicPr>
        <p:blipFill>
          <a:blip r:embed="rId2"/>
          <a:srcRect/>
          <a:stretch>
            <a:fillRect/>
          </a:stretch>
        </p:blipFill>
        <p:spPr bwMode="auto">
          <a:xfrm>
            <a:off x="0" y="571480"/>
            <a:ext cx="9144000" cy="6286520"/>
          </a:xfrm>
          <a:prstGeom prst="rect">
            <a:avLst/>
          </a:prstGeom>
          <a:noFill/>
          <a:ln w="9525">
            <a:noFill/>
            <a:miter lim="800000"/>
            <a:headEnd/>
            <a:tailEnd/>
          </a:ln>
        </p:spPr>
      </p:pic>
      <p:sp>
        <p:nvSpPr>
          <p:cNvPr id="5" name="مستطيل 4"/>
          <p:cNvSpPr/>
          <p:nvPr/>
        </p:nvSpPr>
        <p:spPr>
          <a:xfrm>
            <a:off x="0" y="0"/>
            <a:ext cx="9144000" cy="584775"/>
          </a:xfrm>
          <a:prstGeom prst="rect">
            <a:avLst/>
          </a:prstGeom>
          <a:solidFill>
            <a:schemeClr val="bg1">
              <a:lumMod val="95000"/>
            </a:schemeClr>
          </a:solidFill>
        </p:spPr>
        <p:txBody>
          <a:bodyPr wrap="square">
            <a:spAutoFit/>
          </a:bodyPr>
          <a:lstStyle/>
          <a:p>
            <a:r>
              <a:rPr lang="ar-SA" sz="3200" b="1" dirty="0" smtClean="0">
                <a:solidFill>
                  <a:srgbClr val="FF0000"/>
                </a:solidFill>
              </a:rPr>
              <a:t>      ما معنى الخضرمة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85720" y="285728"/>
            <a:ext cx="8501090" cy="4524315"/>
          </a:xfrm>
          <a:prstGeom prst="rect">
            <a:avLst/>
          </a:prstGeom>
        </p:spPr>
        <p:txBody>
          <a:bodyPr wrap="square">
            <a:spAutoFit/>
          </a:bodyPr>
          <a:lstStyle/>
          <a:p>
            <a:r>
              <a:rPr lang="ar-SA" sz="3200" b="1" dirty="0" smtClean="0"/>
              <a:t>ما معنى الخضرمة ؟!!! </a:t>
            </a:r>
          </a:p>
          <a:p>
            <a:r>
              <a:rPr lang="ar-SA" sz="3200" b="1" dirty="0" smtClean="0"/>
              <a:t>  الخضرمة.. مصطلح أدبي له أبعاد فكرية</a:t>
            </a:r>
            <a:r>
              <a:rPr lang="en-US" sz="3200" b="1" dirty="0" smtClean="0"/>
              <a:t> </a:t>
            </a:r>
            <a:r>
              <a:rPr lang="ar-SA" sz="3200" b="1" dirty="0" smtClean="0"/>
              <a:t>ففي اللغة الخضم، والخضم أكل الشيء الرطب بأقصى الأضراس، وضدّه القضم، وهو أكل اليابس بأطراف الأسنان. والمعنى الأول </a:t>
            </a:r>
            <a:r>
              <a:rPr lang="ar-SA" sz="3200" b="1" dirty="0" err="1" smtClean="0"/>
              <a:t>للخضرمة</a:t>
            </a:r>
            <a:r>
              <a:rPr lang="ar-SA" sz="3200" b="1" dirty="0" smtClean="0"/>
              <a:t> القطع. تقول: </a:t>
            </a:r>
            <a:r>
              <a:rPr lang="ar-SA" sz="3200" b="1" dirty="0" err="1" smtClean="0"/>
              <a:t>خضرمتُ</a:t>
            </a:r>
            <a:r>
              <a:rPr lang="ar-SA" sz="3200" b="1" dirty="0" smtClean="0"/>
              <a:t> الأُذنَ إذا قطعت من طرفها شيئاً، وتركته </a:t>
            </a:r>
            <a:r>
              <a:rPr lang="ar-SA" sz="3200" b="1" dirty="0" err="1" smtClean="0"/>
              <a:t>ينوس</a:t>
            </a:r>
            <a:r>
              <a:rPr lang="ar-SA" sz="3200" b="1" dirty="0" smtClean="0"/>
              <a:t>. وقيل: </a:t>
            </a:r>
            <a:r>
              <a:rPr lang="ar-SA" sz="3200" b="1" dirty="0" err="1" smtClean="0"/>
              <a:t>خضرم</a:t>
            </a:r>
            <a:r>
              <a:rPr lang="ar-SA" sz="3200" b="1" dirty="0" smtClean="0"/>
              <a:t> الأذن قطعها نصفين. وكان أهل الجاهلية </a:t>
            </a:r>
            <a:r>
              <a:rPr lang="ar-SA" sz="3200" b="1" dirty="0" err="1" smtClean="0"/>
              <a:t>يخضرمون</a:t>
            </a:r>
            <a:r>
              <a:rPr lang="ar-SA" sz="3200" b="1" dirty="0" smtClean="0"/>
              <a:t> نعمهم، فلما جاء الإسلام أمرهم النبي صلى الله عليه وسلم أن </a:t>
            </a:r>
            <a:r>
              <a:rPr lang="ar-SA" sz="3200" b="1" dirty="0" err="1" smtClean="0"/>
              <a:t>يخضرموا</a:t>
            </a:r>
            <a:r>
              <a:rPr lang="ar-SA" sz="3200" b="1" dirty="0" smtClean="0"/>
              <a:t> من غير الموضع الذي </a:t>
            </a:r>
            <a:r>
              <a:rPr lang="ar-SA" sz="3200" b="1" dirty="0" err="1" smtClean="0"/>
              <a:t>يخضرم</a:t>
            </a:r>
            <a:r>
              <a:rPr lang="ar-SA" sz="3200" b="1" dirty="0" smtClean="0"/>
              <a:t> منه أهل الجاهلية. ورجل مخضرم: أبوه أبيض، وهو أسود. </a:t>
            </a:r>
            <a:endParaRPr lang="ar-SA" sz="32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85720" y="285728"/>
            <a:ext cx="8501090" cy="2554545"/>
          </a:xfrm>
          <a:prstGeom prst="rect">
            <a:avLst/>
          </a:prstGeom>
        </p:spPr>
        <p:txBody>
          <a:bodyPr wrap="square">
            <a:spAutoFit/>
          </a:bodyPr>
          <a:lstStyle/>
          <a:p>
            <a:r>
              <a:rPr lang="ar-SA" sz="3200" b="1" dirty="0" smtClean="0"/>
              <a:t> وطعام مخضرم: ليس بحلو ولا مر، أو بين الثقيل والخفيف. وقيل: المخضرم الدعيّ الذي ليس بصحيح النسب، وقيل الخضرمة: الاختلاط والاشتباه. نخلص مما عرضنا إلى أن أهم المعاني اللغوية الحسية لكلمة الخضرمة ثلاثة: القطع، والتوسط، والاشتباه أو اختلاط الضدين.    </a:t>
            </a:r>
            <a:endParaRPr lang="ar-SA" sz="3200" b="1"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199</TotalTime>
  <Words>1575</Words>
  <Application>Microsoft Office PowerPoint</Application>
  <PresentationFormat>عرض على الشاشة (3:4)‏</PresentationFormat>
  <Paragraphs>119</Paragraphs>
  <Slides>38</Slides>
  <Notes>0</Notes>
  <HiddenSlides>0</HiddenSlides>
  <MMClips>0</MMClips>
  <ScaleCrop>false</ScaleCrop>
  <HeadingPairs>
    <vt:vector size="4" baseType="variant">
      <vt:variant>
        <vt:lpstr>سمة</vt:lpstr>
      </vt:variant>
      <vt:variant>
        <vt:i4>1</vt:i4>
      </vt:variant>
      <vt:variant>
        <vt:lpstr>عناوين الشرائح</vt:lpstr>
      </vt:variant>
      <vt:variant>
        <vt:i4>38</vt:i4>
      </vt:variant>
    </vt:vector>
  </HeadingPairs>
  <TitlesOfParts>
    <vt:vector size="39"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ACER</dc:creator>
  <cp:lastModifiedBy>ACER</cp:lastModifiedBy>
  <cp:revision>24</cp:revision>
  <dcterms:created xsi:type="dcterms:W3CDTF">2012-10-10T19:20:13Z</dcterms:created>
  <dcterms:modified xsi:type="dcterms:W3CDTF">2012-10-11T19:19:36Z</dcterms:modified>
</cp:coreProperties>
</file>