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1" r:id="rId7"/>
    <p:sldId id="265"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349" y="-91"/>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C114C4-A082-49CC-9D55-65B78C4B50A2}"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760568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114C4-A082-49CC-9D55-65B78C4B50A2}"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2341073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114C4-A082-49CC-9D55-65B78C4B50A2}"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1965741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C114C4-A082-49CC-9D55-65B78C4B50A2}"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959541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C114C4-A082-49CC-9D55-65B78C4B50A2}" type="datetimeFigureOut">
              <a:rPr lang="en-US" smtClean="0"/>
              <a:pPr/>
              <a:t>10/6/2011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596728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C114C4-A082-49CC-9D55-65B78C4B50A2}"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1638235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C114C4-A082-49CC-9D55-65B78C4B50A2}" type="datetimeFigureOut">
              <a:rPr lang="en-US" smtClean="0"/>
              <a:pPr/>
              <a:t>10/6/2011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2512355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C114C4-A082-49CC-9D55-65B78C4B50A2}" type="datetimeFigureOut">
              <a:rPr lang="en-US" smtClean="0"/>
              <a:pPr/>
              <a:t>10/6/2011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77238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C114C4-A082-49CC-9D55-65B78C4B50A2}" type="datetimeFigureOut">
              <a:rPr lang="en-US" smtClean="0"/>
              <a:pPr/>
              <a:t>10/6/2011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033836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114C4-A082-49CC-9D55-65B78C4B50A2}"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2537172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114C4-A082-49CC-9D55-65B78C4B50A2}" type="datetimeFigureOut">
              <a:rPr lang="en-US" smtClean="0"/>
              <a:pPr/>
              <a:t>10/6/2011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15261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C114C4-A082-49CC-9D55-65B78C4B50A2}" type="datetimeFigureOut">
              <a:rPr lang="en-US" smtClean="0"/>
              <a:pPr/>
              <a:t>10/6/2011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4D19A-3D18-4343-B34E-D0C20451DA8F}" type="slidenum">
              <a:rPr lang="en-US" smtClean="0"/>
              <a:pPr/>
              <a:t>‹#›</a:t>
            </a:fld>
            <a:endParaRPr lang="en-US"/>
          </a:p>
        </p:txBody>
      </p:sp>
    </p:spTree>
    <p:extLst>
      <p:ext uri="{BB962C8B-B14F-4D97-AF65-F5344CB8AC3E}">
        <p14:creationId xmlns="" xmlns:p14="http://schemas.microsoft.com/office/powerpoint/2010/main" val="305079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1"/>
            <a:ext cx="7772400" cy="1523999"/>
          </a:xfrm>
        </p:spPr>
        <p:txBody>
          <a:bodyPr/>
          <a:lstStyle/>
          <a:p>
            <a:r>
              <a:rPr lang="ar-SA" b="1" dirty="0" smtClean="0"/>
              <a:t>التنظيم </a:t>
            </a:r>
            <a:r>
              <a:rPr lang="en-US" b="1" dirty="0" smtClean="0"/>
              <a:t>Organizing</a:t>
            </a:r>
            <a:r>
              <a:rPr lang="en-US" dirty="0" smtClean="0"/>
              <a:t/>
            </a:r>
            <a:br>
              <a:rPr lang="en-US" dirty="0" smtClean="0"/>
            </a:br>
            <a:endParaRPr lang="en-US" dirty="0"/>
          </a:p>
        </p:txBody>
      </p:sp>
      <p:sp>
        <p:nvSpPr>
          <p:cNvPr id="3" name="Subtitle 2"/>
          <p:cNvSpPr>
            <a:spLocks noGrp="1"/>
          </p:cNvSpPr>
          <p:nvPr>
            <p:ph type="subTitle" idx="1"/>
          </p:nvPr>
        </p:nvSpPr>
        <p:spPr>
          <a:xfrm>
            <a:off x="3810000" y="1905000"/>
            <a:ext cx="3962400" cy="3733800"/>
          </a:xfrm>
        </p:spPr>
        <p:txBody>
          <a:bodyPr>
            <a:normAutofit fontScale="92500" lnSpcReduction="20000"/>
          </a:bodyPr>
          <a:lstStyle/>
          <a:p>
            <a:pPr rtl="1"/>
            <a:r>
              <a:rPr lang="ar-SA" b="1" u="sng" dirty="0" smtClean="0">
                <a:solidFill>
                  <a:schemeClr val="tx1"/>
                </a:solidFill>
              </a:rPr>
              <a:t>ما </a:t>
            </a:r>
            <a:r>
              <a:rPr lang="ar-SA" b="1" u="sng" dirty="0">
                <a:solidFill>
                  <a:schemeClr val="tx1"/>
                </a:solidFill>
              </a:rPr>
              <a:t>هو التنظيم ؟</a:t>
            </a:r>
            <a:endParaRPr lang="en-US" b="1" dirty="0">
              <a:solidFill>
                <a:schemeClr val="tx1"/>
              </a:solidFill>
            </a:endParaRPr>
          </a:p>
          <a:p>
            <a:pPr rtl="1"/>
            <a:r>
              <a:rPr lang="ar-SA" b="1" dirty="0">
                <a:solidFill>
                  <a:schemeClr val="tx1"/>
                </a:solidFill>
              </a:rPr>
              <a:t>التنظيم هو الوظيفة الثانية أو العنصر الثاني في العملية الإدارية بعد وظيفة التخطيط.</a:t>
            </a:r>
            <a:endParaRPr lang="en-US" b="1" dirty="0">
              <a:solidFill>
                <a:schemeClr val="tx1"/>
              </a:solidFill>
            </a:endParaRPr>
          </a:p>
          <a:p>
            <a:pPr rtl="1"/>
            <a:r>
              <a:rPr lang="ar-SA" b="1" dirty="0">
                <a:solidFill>
                  <a:schemeClr val="tx1"/>
                </a:solidFill>
              </a:rPr>
              <a:t>فبعد إتمام وضع الأهداف والاستراتيجيات والخطط لابد للإدارة من القيام بالأنشطة الصحيحة لتحقيق تلك الأهداف,وهذا هو التنظيم.</a:t>
            </a:r>
            <a:endParaRPr lang="en-US" b="1" dirty="0">
              <a:solidFill>
                <a:schemeClr val="tx1"/>
              </a:solidFill>
            </a:endParaRPr>
          </a:p>
          <a:p>
            <a:endParaRPr lang="en-US" dirty="0"/>
          </a:p>
        </p:txBody>
      </p:sp>
      <p:pic>
        <p:nvPicPr>
          <p:cNvPr id="1026" name="Picture 2" descr="http://t1.gstatic.com/images?q=tbn:ANd9GcQLcJKDbAqeHuXQu4esbBACYB9LCXgSRdOoG21YV-UwOwYhEIGVFpQrXipeWQ"/>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0" y="609600"/>
            <a:ext cx="2438400" cy="5715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70753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t>ما هو الغرض من التنظيم؟</a:t>
            </a:r>
            <a:r>
              <a:rPr lang="en-US" dirty="0" smtClean="0"/>
              <a:t/>
            </a:r>
            <a:br>
              <a:rPr lang="en-US" dirty="0" smtClean="0"/>
            </a:br>
            <a:endParaRPr lang="en-US" dirty="0"/>
          </a:p>
        </p:txBody>
      </p:sp>
      <p:sp>
        <p:nvSpPr>
          <p:cNvPr id="3" name="Content Placeholder 2"/>
          <p:cNvSpPr>
            <a:spLocks noGrp="1"/>
          </p:cNvSpPr>
          <p:nvPr>
            <p:ph idx="1"/>
          </p:nvPr>
        </p:nvSpPr>
        <p:spPr>
          <a:xfrm>
            <a:off x="4419600" y="1600200"/>
            <a:ext cx="4267200" cy="4525963"/>
          </a:xfrm>
        </p:spPr>
        <p:txBody>
          <a:bodyPr/>
          <a:lstStyle/>
          <a:p>
            <a:pPr algn="r" rtl="1"/>
            <a:r>
              <a:rPr lang="ar-SA" dirty="0" smtClean="0"/>
              <a:t>الغرض </a:t>
            </a:r>
            <a:r>
              <a:rPr lang="ar-SA" dirty="0"/>
              <a:t>من التنظيم هو إيجاد إطار هيكلي يحدد كيفية توزيع الأنشطة التي تم تحديدها أثناء التخطيط وتوزيعها علي </a:t>
            </a:r>
            <a:r>
              <a:rPr lang="ar-SA" dirty="0" smtClean="0"/>
              <a:t>الأفراد </a:t>
            </a:r>
            <a:r>
              <a:rPr lang="ar-SA" dirty="0"/>
              <a:t>والجماعات في المنظمة بما يضمن تحقيق الأهداف </a:t>
            </a:r>
            <a:r>
              <a:rPr lang="ar-SA" dirty="0" smtClean="0"/>
              <a:t>التي </a:t>
            </a:r>
            <a:r>
              <a:rPr lang="ar-SA" dirty="0"/>
              <a:t>وضعت أثناء التخطيط .</a:t>
            </a:r>
            <a:endParaRPr lang="en-US" dirty="0"/>
          </a:p>
          <a:p>
            <a:endParaRPr lang="en-US" dirty="0"/>
          </a:p>
        </p:txBody>
      </p:sp>
      <p:pic>
        <p:nvPicPr>
          <p:cNvPr id="2050" name="Picture 2" descr="http://www.modernanalyst.com/Portals/0/images/Organization_as_System_Fotolia_7054882_XS.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143000"/>
            <a:ext cx="3810000" cy="52578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26829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تعريف التنظيم</a:t>
            </a:r>
            <a:r>
              <a:rPr lang="ar-SA" dirty="0" smtClean="0"/>
              <a:t> </a:t>
            </a:r>
            <a:endParaRPr lang="en-US" dirty="0"/>
          </a:p>
        </p:txBody>
      </p:sp>
      <p:sp>
        <p:nvSpPr>
          <p:cNvPr id="3" name="Content Placeholder 2"/>
          <p:cNvSpPr>
            <a:spLocks noGrp="1"/>
          </p:cNvSpPr>
          <p:nvPr>
            <p:ph idx="1"/>
          </p:nvPr>
        </p:nvSpPr>
        <p:spPr>
          <a:xfrm>
            <a:off x="2971800" y="1600200"/>
            <a:ext cx="5715000" cy="4525963"/>
          </a:xfrm>
        </p:spPr>
        <p:txBody>
          <a:bodyPr/>
          <a:lstStyle/>
          <a:p>
            <a:pPr algn="r" rtl="1"/>
            <a:r>
              <a:rPr lang="ar-SA" dirty="0"/>
              <a:t>ومن التعاريف الأكثر وضوحا </a:t>
            </a:r>
            <a:r>
              <a:rPr lang="ar-SA" dirty="0" smtClean="0"/>
              <a:t>:</a:t>
            </a:r>
          </a:p>
          <a:p>
            <a:pPr algn="r" rtl="1">
              <a:buNone/>
            </a:pPr>
            <a:r>
              <a:rPr lang="ar-SA" dirty="0" smtClean="0"/>
              <a:t>التنظيم :هو </a:t>
            </a:r>
            <a:r>
              <a:rPr lang="ar-SA" dirty="0"/>
              <a:t>عملية هيكلة الموارد البشرية والمادية لتحقيق أهداف المنظمة </a:t>
            </a:r>
            <a:r>
              <a:rPr lang="ar-SA" dirty="0" smtClean="0"/>
              <a:t>".</a:t>
            </a:r>
          </a:p>
          <a:p>
            <a:pPr algn="r" rtl="1"/>
            <a:endParaRPr lang="ar-SA" dirty="0"/>
          </a:p>
          <a:p>
            <a:pPr algn="r" rtl="1"/>
            <a:endParaRPr lang="en-US" dirty="0"/>
          </a:p>
          <a:p>
            <a:pPr algn="r" rtl="1"/>
            <a:r>
              <a:rPr lang="ar-SA" u="sng" dirty="0"/>
              <a:t>ما هو الاسم الأخر للهيكل التنظيمي ؟</a:t>
            </a:r>
            <a:r>
              <a:rPr lang="ar-SA" dirty="0"/>
              <a:t>  يطلق على الهيكل التنظيمي البناء التنظيمي</a:t>
            </a:r>
            <a:endParaRPr lang="en-US" dirty="0"/>
          </a:p>
          <a:p>
            <a:endParaRPr lang="en-US" dirty="0"/>
          </a:p>
        </p:txBody>
      </p:sp>
      <p:pic>
        <p:nvPicPr>
          <p:cNvPr id="3074" name="Picture 2" descr="http://www.sayidaty.net/dbpics/article/content/1559841174_105602515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2403" y="457200"/>
            <a:ext cx="2695575" cy="57912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36381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u="sng" dirty="0" smtClean="0">
                <a:solidFill>
                  <a:srgbClr val="FF0000"/>
                </a:solidFill>
              </a:rPr>
              <a:t>ما هو الهيكل التنظيمي ؟</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algn="r" rtl="1"/>
            <a:r>
              <a:rPr lang="ar-SA" dirty="0" smtClean="0">
                <a:solidFill>
                  <a:srgbClr val="FF0000"/>
                </a:solidFill>
              </a:rPr>
              <a:t>الهيكل </a:t>
            </a:r>
            <a:r>
              <a:rPr lang="ar-SA" dirty="0">
                <a:solidFill>
                  <a:srgbClr val="FF0000"/>
                </a:solidFill>
              </a:rPr>
              <a:t>التنظيمي </a:t>
            </a:r>
            <a:r>
              <a:rPr lang="ar-SA" dirty="0" smtClean="0"/>
              <a:t>: </a:t>
            </a:r>
            <a:r>
              <a:rPr lang="ar-SA" dirty="0"/>
              <a:t>إطار يوضح </a:t>
            </a:r>
            <a:r>
              <a:rPr lang="ar-SA" dirty="0" smtClean="0"/>
              <a:t>ادوار الافراد والجماعات في تحقيق أهداف المنظمة.</a:t>
            </a:r>
          </a:p>
          <a:p>
            <a:pPr algn="r" rtl="1"/>
            <a:r>
              <a:rPr lang="ar-SA" dirty="0" smtClean="0">
                <a:solidFill>
                  <a:srgbClr val="FF0000"/>
                </a:solidFill>
              </a:rPr>
              <a:t>أهمية الهيكل التنظيمي : </a:t>
            </a:r>
          </a:p>
          <a:p>
            <a:pPr algn="r" rtl="1">
              <a:buNone/>
            </a:pPr>
            <a:r>
              <a:rPr lang="ar-SA" dirty="0" smtClean="0"/>
              <a:t>1- تحقيق مخرجات المنظمة وتحقيق أهدافها .</a:t>
            </a:r>
          </a:p>
          <a:p>
            <a:pPr algn="r" rtl="1">
              <a:buNone/>
            </a:pPr>
            <a:r>
              <a:rPr lang="ar-SA" dirty="0" smtClean="0"/>
              <a:t>2- يساعد على تقليص الإختلافات بين الأفراد إلى أدنى درجة ممكنة .</a:t>
            </a:r>
          </a:p>
          <a:p>
            <a:pPr algn="r" rtl="1">
              <a:buNone/>
            </a:pPr>
            <a:r>
              <a:rPr lang="ar-SA" dirty="0" smtClean="0"/>
              <a:t>3- يحدد ماهي الوظائف التي تمتلك القوة في المنظمة ويتم في ضوء هذا الإطار إتخاذ القرارات .</a:t>
            </a:r>
          </a:p>
          <a:p>
            <a:pPr algn="r" rtl="1">
              <a:buNone/>
            </a:pPr>
            <a:endParaRPr lang="en-US" dirty="0"/>
          </a:p>
          <a:p>
            <a:endParaRPr lang="en-US" dirty="0"/>
          </a:p>
        </p:txBody>
      </p:sp>
    </p:spTree>
    <p:extLst>
      <p:ext uri="{BB962C8B-B14F-4D97-AF65-F5344CB8AC3E}">
        <p14:creationId xmlns="" xmlns:p14="http://schemas.microsoft.com/office/powerpoint/2010/main" val="1563476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algn="r" rtl="1"/>
            <a:r>
              <a:rPr lang="ar-SA" b="1" u="sng" dirty="0" smtClean="0">
                <a:solidFill>
                  <a:srgbClr val="FF0000"/>
                </a:solidFill>
              </a:rPr>
              <a:t>تصميم الهيكل التنظيمي يتضمن اتخاذ أربعة قرارات بشأن الهيكل التنظيمي هي:</a:t>
            </a:r>
            <a:endParaRPr lang="en-US" dirty="0" smtClean="0">
              <a:solidFill>
                <a:srgbClr val="FF0000"/>
              </a:solidFill>
            </a:endParaRPr>
          </a:p>
          <a:p>
            <a:pPr lvl="0" algn="r" rtl="1"/>
            <a:r>
              <a:rPr lang="ar-SA" b="1" dirty="0" smtClean="0"/>
              <a:t>تقسيم العمل والتخصص</a:t>
            </a:r>
            <a:r>
              <a:rPr lang="ar-SA" dirty="0" smtClean="0"/>
              <a:t>: تقسيم النشاط العام للمنظمة الى أنشطه أصغروهذه الى أنشطة أصغر وهكذا حتى نحصل على وظائف لكل منها واجبات ومسؤوليات محددة وهذا القرار يكمن في مدى هذا التخصص وتقسيم العمل الذي يجب تطبيقه .</a:t>
            </a:r>
            <a:endParaRPr lang="en-US" dirty="0" smtClean="0"/>
          </a:p>
          <a:p>
            <a:pPr lvl="0" algn="r" rtl="1"/>
            <a:r>
              <a:rPr lang="ar-SA" b="1" dirty="0" smtClean="0"/>
              <a:t>أسس تجميع الأعمال :</a:t>
            </a:r>
            <a:r>
              <a:rPr lang="ar-SA" dirty="0" smtClean="0"/>
              <a:t>اختيار أساس معين لتجميع الأعمال</a:t>
            </a:r>
            <a:endParaRPr lang="en-US" dirty="0" smtClean="0"/>
          </a:p>
          <a:p>
            <a:pPr lvl="0" algn="r" rtl="1"/>
            <a:r>
              <a:rPr lang="ar-SA" b="1" dirty="0" smtClean="0"/>
              <a:t>نطاق الإشراف</a:t>
            </a:r>
            <a:r>
              <a:rPr lang="ar-SA" dirty="0" smtClean="0"/>
              <a:t> :تحديد عدد الافراد الذين يخضعون لرئيس مباشر.</a:t>
            </a:r>
            <a:endParaRPr lang="en-US" dirty="0" smtClean="0"/>
          </a:p>
          <a:p>
            <a:pPr lvl="0" algn="r" rtl="1"/>
            <a:r>
              <a:rPr lang="ar-SA" b="1" dirty="0" smtClean="0"/>
              <a:t>المركزية : </a:t>
            </a:r>
            <a:r>
              <a:rPr lang="ar-SA" dirty="0" smtClean="0"/>
              <a:t>فيما يتعلق بتوزيع السلطات بين الوظائف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i="1" dirty="0" smtClean="0">
                <a:solidFill>
                  <a:srgbClr val="FF0000"/>
                </a:solidFill>
              </a:rPr>
              <a:t>4- تفويض السلطة:</a:t>
            </a:r>
            <a:r>
              <a:rPr lang="en-US" dirty="0" smtClean="0"/>
              <a:t/>
            </a:r>
            <a:br>
              <a:rPr lang="en-US" dirty="0" smtClean="0"/>
            </a:br>
            <a:endParaRPr lang="en-US" dirty="0"/>
          </a:p>
        </p:txBody>
      </p:sp>
      <p:sp>
        <p:nvSpPr>
          <p:cNvPr id="3" name="Content Placeholder 2"/>
          <p:cNvSpPr>
            <a:spLocks noGrp="1"/>
          </p:cNvSpPr>
          <p:nvPr>
            <p:ph idx="1"/>
          </p:nvPr>
        </p:nvSpPr>
        <p:spPr>
          <a:xfrm>
            <a:off x="457200" y="1066800"/>
            <a:ext cx="8229600" cy="5410200"/>
          </a:xfrm>
        </p:spPr>
        <p:txBody>
          <a:bodyPr>
            <a:normAutofit/>
          </a:bodyPr>
          <a:lstStyle/>
          <a:p>
            <a:pPr algn="r" rtl="1"/>
            <a:r>
              <a:rPr lang="ar-SA" dirty="0" smtClean="0"/>
              <a:t>بعد </a:t>
            </a:r>
            <a:r>
              <a:rPr lang="ar-SA" dirty="0"/>
              <a:t>أن يتم تصميم الوظائف ودمجها في مجموعات أو وحدات وتحديد عدد الوظائف  في كل وحده , لابد من تقرير كيف يتم توزيع السلطات في المنظمة والي أي مدي يتم تطبيق المركزية واللامركزية أي تفويض السلطة للمستويات الدنيا في المنظمة</a:t>
            </a:r>
            <a:r>
              <a:rPr lang="ar-SA" dirty="0" smtClean="0"/>
              <a:t>.</a:t>
            </a:r>
          </a:p>
          <a:p>
            <a:pPr algn="r" rtl="1">
              <a:buNone/>
            </a:pPr>
            <a:r>
              <a:rPr lang="ar-SA" b="1" dirty="0" smtClean="0">
                <a:solidFill>
                  <a:srgbClr val="FF0000"/>
                </a:solidFill>
              </a:rPr>
              <a:t> </a:t>
            </a:r>
            <a:r>
              <a:rPr lang="ar-SA" b="1" dirty="0">
                <a:solidFill>
                  <a:srgbClr val="FF0000"/>
                </a:solidFill>
              </a:rPr>
              <a:t>ماهي السلطة؟</a:t>
            </a:r>
            <a:r>
              <a:rPr lang="ar-SA" dirty="0">
                <a:solidFill>
                  <a:srgbClr val="FF0000"/>
                </a:solidFill>
              </a:rPr>
              <a:t>  </a:t>
            </a:r>
            <a:r>
              <a:rPr lang="ar-SA" dirty="0"/>
              <a:t>السلطة هي الحق المشروع في اتخاذ القرارات والإجراءات وإصدار الأوامر والتوجيهات للمرؤوسين للقيام بواجباتهم </a:t>
            </a:r>
            <a:r>
              <a:rPr lang="ar-SA" dirty="0" smtClean="0"/>
              <a:t>والسلطة ترتبط بالوظيفة التي يشغلها الفرد ذاته .</a:t>
            </a:r>
          </a:p>
          <a:p>
            <a:pPr algn="r" rtl="1">
              <a:buNone/>
            </a:pPr>
            <a:r>
              <a:rPr lang="ar-SA" b="1" dirty="0" smtClean="0">
                <a:solidFill>
                  <a:srgbClr val="FF0000"/>
                </a:solidFill>
              </a:rPr>
              <a:t>ماهي المسؤولية </a:t>
            </a:r>
            <a:r>
              <a:rPr lang="ar-SA" dirty="0" smtClean="0"/>
              <a:t>؟ تعهد الفرد بتأدية الواجبات الموكلة إليه بطريقة سليمة وطبقا لتوجيهات رئيسة الذي يتولى مساءلته .</a:t>
            </a:r>
            <a:endParaRPr lang="en-US" dirty="0"/>
          </a:p>
        </p:txBody>
      </p:sp>
    </p:spTree>
    <p:extLst>
      <p:ext uri="{BB962C8B-B14F-4D97-AF65-F5344CB8AC3E}">
        <p14:creationId xmlns="" xmlns:p14="http://schemas.microsoft.com/office/powerpoint/2010/main" val="967356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أنواع السلطات في المنظمة </a:t>
            </a:r>
            <a:br>
              <a:rPr lang="ar-SA" dirty="0" smtClean="0"/>
            </a:br>
            <a:endParaRPr lang="ar-SA" dirty="0"/>
          </a:p>
        </p:txBody>
      </p:sp>
      <p:sp>
        <p:nvSpPr>
          <p:cNvPr id="3" name="Content Placeholder 2"/>
          <p:cNvSpPr>
            <a:spLocks noGrp="1"/>
          </p:cNvSpPr>
          <p:nvPr>
            <p:ph idx="1"/>
          </p:nvPr>
        </p:nvSpPr>
        <p:spPr>
          <a:xfrm>
            <a:off x="457200" y="1143000"/>
            <a:ext cx="8229600" cy="4983163"/>
          </a:xfrm>
        </p:spPr>
        <p:txBody>
          <a:bodyPr/>
          <a:lstStyle/>
          <a:p>
            <a:pPr algn="r">
              <a:buNone/>
            </a:pPr>
            <a:r>
              <a:rPr lang="ar-SA" dirty="0" smtClean="0">
                <a:solidFill>
                  <a:srgbClr val="FF0000"/>
                </a:solidFill>
              </a:rPr>
              <a:t> 1- السلطة التنفيذية :</a:t>
            </a:r>
            <a:endParaRPr lang="en-US" dirty="0" smtClean="0">
              <a:solidFill>
                <a:srgbClr val="FF0000"/>
              </a:solidFill>
            </a:endParaRPr>
          </a:p>
          <a:p>
            <a:pPr algn="r">
              <a:buNone/>
            </a:pPr>
            <a:r>
              <a:rPr lang="ar-SA" dirty="0" smtClean="0"/>
              <a:t>هي التي تسهم بشكل مباشر في تحقيق أهداف المنظمة وانجازاعمالها .</a:t>
            </a:r>
          </a:p>
          <a:p>
            <a:pPr algn="r"/>
            <a:r>
              <a:rPr lang="ar-SA" dirty="0" smtClean="0">
                <a:solidFill>
                  <a:srgbClr val="FF0000"/>
                </a:solidFill>
              </a:rPr>
              <a:t>2- السلطة الإستشارية : </a:t>
            </a:r>
          </a:p>
          <a:p>
            <a:pPr algn="r"/>
            <a:r>
              <a:rPr lang="ar-SA" dirty="0" smtClean="0"/>
              <a:t>تستند الى الخبرة والمعرفة لدى الفرد ولا يملك سلطة اصدار الاوامر للوحدات الأخرى</a:t>
            </a:r>
          </a:p>
          <a:p>
            <a:pPr algn="r"/>
            <a:r>
              <a:rPr lang="ar-SA" dirty="0" smtClean="0">
                <a:solidFill>
                  <a:srgbClr val="FF0000"/>
                </a:solidFill>
              </a:rPr>
              <a:t>3- السلطة الوظيفية :</a:t>
            </a:r>
          </a:p>
          <a:p>
            <a:pPr algn="r"/>
            <a:r>
              <a:rPr lang="ar-SA" dirty="0" smtClean="0"/>
              <a:t>يشغلها </a:t>
            </a:r>
            <a:r>
              <a:rPr lang="en-US" dirty="0" smtClean="0"/>
              <a:t>   </a:t>
            </a:r>
            <a:r>
              <a:rPr lang="ar-SA" dirty="0" smtClean="0"/>
              <a:t>تفوض للشخص بحكم الوظيفة التي</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solidFill>
                  <a:srgbClr val="FF0000"/>
                </a:solidFill>
              </a:rPr>
              <a:t>المركزية و اللامركزية :</a:t>
            </a:r>
            <a:r>
              <a:rPr lang="en-US" dirty="0" smtClean="0"/>
              <a:t/>
            </a:r>
            <a:br>
              <a:rPr lang="en-US" dirty="0" smtClean="0"/>
            </a:br>
            <a:endParaRPr lang="en-US" dirty="0"/>
          </a:p>
        </p:txBody>
      </p:sp>
      <p:sp>
        <p:nvSpPr>
          <p:cNvPr id="3" name="Content Placeholder 2"/>
          <p:cNvSpPr>
            <a:spLocks noGrp="1"/>
          </p:cNvSpPr>
          <p:nvPr>
            <p:ph idx="1"/>
          </p:nvPr>
        </p:nvSpPr>
        <p:spPr>
          <a:xfrm>
            <a:off x="457200" y="914400"/>
            <a:ext cx="8229600" cy="5211763"/>
          </a:xfrm>
        </p:spPr>
        <p:txBody>
          <a:bodyPr>
            <a:normAutofit fontScale="85000" lnSpcReduction="10000"/>
          </a:bodyPr>
          <a:lstStyle/>
          <a:p>
            <a:pPr algn="r" rtl="1">
              <a:buNone/>
            </a:pPr>
            <a:r>
              <a:rPr lang="ar-SA" b="1" dirty="0" smtClean="0">
                <a:solidFill>
                  <a:srgbClr val="FF0000"/>
                </a:solidFill>
              </a:rPr>
              <a:t>المركزية </a:t>
            </a:r>
            <a:r>
              <a:rPr lang="ar-SA" b="1" dirty="0" smtClean="0">
                <a:solidFill>
                  <a:srgbClr val="FF0000"/>
                </a:solidFill>
              </a:rPr>
              <a:t>:</a:t>
            </a:r>
          </a:p>
          <a:p>
            <a:pPr algn="r" rtl="1">
              <a:buNone/>
            </a:pPr>
            <a:r>
              <a:rPr lang="ar-SA" dirty="0" smtClean="0"/>
              <a:t>تشير </a:t>
            </a:r>
            <a:r>
              <a:rPr lang="ar-SA" dirty="0"/>
              <a:t>إلى مدى تركيز السلطة واتخاذ القرارات في جهة أو مصدر محدد</a:t>
            </a:r>
            <a:r>
              <a:rPr lang="ar-SA" dirty="0" smtClean="0"/>
              <a:t>.</a:t>
            </a:r>
          </a:p>
          <a:p>
            <a:pPr algn="r" rtl="1">
              <a:buNone/>
            </a:pPr>
            <a:r>
              <a:rPr lang="ar-SA" b="1" dirty="0" smtClean="0">
                <a:solidFill>
                  <a:srgbClr val="FF0000"/>
                </a:solidFill>
              </a:rPr>
              <a:t>اللامركزية: </a:t>
            </a:r>
          </a:p>
          <a:p>
            <a:pPr algn="r" rtl="1">
              <a:buNone/>
            </a:pPr>
            <a:r>
              <a:rPr lang="ar-SA" dirty="0" smtClean="0"/>
              <a:t>زيادة مشاركة المستويات الدنيا في إتخاذ القرارات وكلما كان هناك تفويض مزيد من السلطات زادت درجة اللا مركزية </a:t>
            </a:r>
            <a:r>
              <a:rPr lang="ar-SA" dirty="0" smtClean="0">
                <a:solidFill>
                  <a:srgbClr val="FF0000"/>
                </a:solidFill>
              </a:rPr>
              <a:t>.</a:t>
            </a:r>
            <a:endParaRPr lang="en-US" dirty="0">
              <a:solidFill>
                <a:srgbClr val="FF0000"/>
              </a:solidFill>
            </a:endParaRPr>
          </a:p>
          <a:p>
            <a:pPr lvl="0" algn="r" rtl="1"/>
            <a:r>
              <a:rPr lang="ar-SA" b="1" dirty="0">
                <a:solidFill>
                  <a:srgbClr val="FF0000"/>
                </a:solidFill>
              </a:rPr>
              <a:t>ما هي مزايا اللامركزية</a:t>
            </a:r>
            <a:r>
              <a:rPr lang="ar-SA" dirty="0">
                <a:solidFill>
                  <a:srgbClr val="FF0000"/>
                </a:solidFill>
              </a:rPr>
              <a:t>:</a:t>
            </a:r>
            <a:endParaRPr lang="en-US" dirty="0">
              <a:solidFill>
                <a:srgbClr val="FF0000"/>
              </a:solidFill>
            </a:endParaRPr>
          </a:p>
          <a:p>
            <a:pPr lvl="0" algn="r" rtl="1"/>
            <a:r>
              <a:rPr lang="ar-SA" dirty="0"/>
              <a:t>سرعة اتخاذ القرار.</a:t>
            </a:r>
            <a:endParaRPr lang="en-US" dirty="0"/>
          </a:p>
          <a:p>
            <a:pPr lvl="0" algn="r" rtl="1"/>
            <a:r>
              <a:rPr lang="ar-SA" dirty="0"/>
              <a:t>الحد من مشكلات التنسيق والاتصالات و الروتين .</a:t>
            </a:r>
            <a:endParaRPr lang="en-US" dirty="0"/>
          </a:p>
          <a:p>
            <a:pPr lvl="0" algn="r" rtl="1"/>
            <a:r>
              <a:rPr lang="ar-SA" dirty="0"/>
              <a:t>تشجيع الأفراد في جميع المستويات علي المبادرة والإبداع والابتكار.</a:t>
            </a:r>
            <a:endParaRPr lang="en-US" dirty="0"/>
          </a:p>
          <a:p>
            <a:pPr lvl="0" algn="r" rtl="1"/>
            <a:r>
              <a:rPr lang="ar-SA" dirty="0"/>
              <a:t>تساعد علي تطوير قدرات الرؤساء.</a:t>
            </a:r>
            <a:endParaRPr lang="en-US" dirty="0"/>
          </a:p>
          <a:p>
            <a:pPr lvl="0" algn="r" rtl="1"/>
            <a:r>
              <a:rPr lang="ar-SA" dirty="0"/>
              <a:t>تخفيف ضغوط الأعمال الإشرافية اليومية عن الإدارة العليا.</a:t>
            </a:r>
            <a:endParaRPr lang="en-US" dirty="0"/>
          </a:p>
          <a:p>
            <a:endParaRPr lang="en-US" dirty="0"/>
          </a:p>
        </p:txBody>
      </p:sp>
    </p:spTree>
    <p:extLst>
      <p:ext uri="{BB962C8B-B14F-4D97-AF65-F5344CB8AC3E}">
        <p14:creationId xmlns="" xmlns:p14="http://schemas.microsoft.com/office/powerpoint/2010/main" val="121358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ar-SA" b="1" dirty="0" smtClean="0">
                <a:solidFill>
                  <a:srgbClr val="FF0000"/>
                </a:solidFill>
              </a:rPr>
              <a:t>سلبيات اللامركزية </a:t>
            </a:r>
            <a:r>
              <a:rPr lang="ar-SA" b="1" dirty="0" smtClean="0"/>
              <a:t>:</a:t>
            </a:r>
            <a:r>
              <a:rPr lang="en-US" dirty="0" smtClean="0"/>
              <a:t/>
            </a:r>
            <a:br>
              <a:rPr lang="en-US" dirty="0" smtClean="0"/>
            </a:br>
            <a:endParaRPr lang="en-US" dirty="0"/>
          </a:p>
        </p:txBody>
      </p:sp>
      <p:sp>
        <p:nvSpPr>
          <p:cNvPr id="3" name="Content Placeholder 2"/>
          <p:cNvSpPr>
            <a:spLocks noGrp="1"/>
          </p:cNvSpPr>
          <p:nvPr>
            <p:ph idx="1"/>
          </p:nvPr>
        </p:nvSpPr>
        <p:spPr/>
        <p:txBody>
          <a:bodyPr/>
          <a:lstStyle/>
          <a:p>
            <a:pPr algn="r" rtl="1"/>
            <a:r>
              <a:rPr lang="ar-SA" dirty="0" smtClean="0"/>
              <a:t>زيادة </a:t>
            </a:r>
            <a:r>
              <a:rPr lang="ar-SA" dirty="0"/>
              <a:t>النفقات </a:t>
            </a:r>
            <a:r>
              <a:rPr lang="ar-SA" dirty="0" smtClean="0"/>
              <a:t>حيث تتطلب اللامركزية توفير عدد أكبر من المديرين الأكفاء لنجاحها.</a:t>
            </a:r>
            <a:endParaRPr lang="en-US" dirty="0"/>
          </a:p>
          <a:p>
            <a:pPr lvl="0" algn="r" rtl="1"/>
            <a:r>
              <a:rPr lang="ar-SA" dirty="0"/>
              <a:t>صعوبة </a:t>
            </a:r>
            <a:r>
              <a:rPr lang="ar-SA" dirty="0" smtClean="0"/>
              <a:t>الرقابة .</a:t>
            </a:r>
          </a:p>
          <a:p>
            <a:pPr lvl="0" algn="r" rtl="1"/>
            <a:r>
              <a:rPr lang="ar-SA" dirty="0" smtClean="0"/>
              <a:t>ازدياد امكانية ازدواج العمل .</a:t>
            </a:r>
            <a:endParaRPr lang="en-US" dirty="0"/>
          </a:p>
          <a:p>
            <a:endParaRPr lang="en-US" dirty="0"/>
          </a:p>
        </p:txBody>
      </p:sp>
    </p:spTree>
    <p:extLst>
      <p:ext uri="{BB962C8B-B14F-4D97-AF65-F5344CB8AC3E}">
        <p14:creationId xmlns="" xmlns:p14="http://schemas.microsoft.com/office/powerpoint/2010/main" val="1065542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484</Words>
  <Application>Microsoft Office PowerPoint</Application>
  <PresentationFormat>On-screen Show (4:3)</PresentationFormat>
  <Paragraphs>49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التنظيم Organizing </vt:lpstr>
      <vt:lpstr>ما هو الغرض من التنظيم؟ </vt:lpstr>
      <vt:lpstr>تعريف التنظيم </vt:lpstr>
      <vt:lpstr>ما هو الهيكل التنظيمي ؟ </vt:lpstr>
      <vt:lpstr>Slide 5</vt:lpstr>
      <vt:lpstr>4- تفويض السلطة: </vt:lpstr>
      <vt:lpstr>أنواع السلطات في المنظمة  </vt:lpstr>
      <vt:lpstr>المركزية و اللامركزية : </vt:lpstr>
      <vt:lpstr>سلبيات اللامركزية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Fatomah-Tosh</cp:lastModifiedBy>
  <cp:revision>19</cp:revision>
  <dcterms:created xsi:type="dcterms:W3CDTF">2011-03-26T13:06:15Z</dcterms:created>
  <dcterms:modified xsi:type="dcterms:W3CDTF">2011-10-06T15:25:54Z</dcterms:modified>
</cp:coreProperties>
</file>