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5" r:id="rId9"/>
    <p:sldId id="269"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7" d="100"/>
          <a:sy n="47" d="100"/>
        </p:scale>
        <p:origin x="-1349" y="-91"/>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498F52-81F4-4AD8-896A-2A288BDCB533}" type="datetimeFigureOut">
              <a:rPr lang="en-US" smtClean="0"/>
              <a:pPr/>
              <a:t>10/6/2011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C87620-C196-4B48-8B38-60CC44471CFE}" type="slidenum">
              <a:rPr lang="en-US" smtClean="0"/>
              <a:pPr/>
              <a:t>‹#›</a:t>
            </a:fld>
            <a:endParaRPr lang="en-US"/>
          </a:p>
        </p:txBody>
      </p:sp>
    </p:spTree>
    <p:extLst>
      <p:ext uri="{BB962C8B-B14F-4D97-AF65-F5344CB8AC3E}">
        <p14:creationId xmlns:p14="http://schemas.microsoft.com/office/powerpoint/2010/main" xmlns="" val="16007877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498F52-81F4-4AD8-896A-2A288BDCB533}" type="datetimeFigureOut">
              <a:rPr lang="en-US" smtClean="0"/>
              <a:pPr/>
              <a:t>10/6/2011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C87620-C196-4B48-8B38-60CC44471CFE}" type="slidenum">
              <a:rPr lang="en-US" smtClean="0"/>
              <a:pPr/>
              <a:t>‹#›</a:t>
            </a:fld>
            <a:endParaRPr lang="en-US"/>
          </a:p>
        </p:txBody>
      </p:sp>
    </p:spTree>
    <p:extLst>
      <p:ext uri="{BB962C8B-B14F-4D97-AF65-F5344CB8AC3E}">
        <p14:creationId xmlns:p14="http://schemas.microsoft.com/office/powerpoint/2010/main" xmlns="" val="1627719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498F52-81F4-4AD8-896A-2A288BDCB533}" type="datetimeFigureOut">
              <a:rPr lang="en-US" smtClean="0"/>
              <a:pPr/>
              <a:t>10/6/2011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C87620-C196-4B48-8B38-60CC44471CFE}" type="slidenum">
              <a:rPr lang="en-US" smtClean="0"/>
              <a:pPr/>
              <a:t>‹#›</a:t>
            </a:fld>
            <a:endParaRPr lang="en-US"/>
          </a:p>
        </p:txBody>
      </p:sp>
    </p:spTree>
    <p:extLst>
      <p:ext uri="{BB962C8B-B14F-4D97-AF65-F5344CB8AC3E}">
        <p14:creationId xmlns:p14="http://schemas.microsoft.com/office/powerpoint/2010/main" xmlns="" val="2540864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498F52-81F4-4AD8-896A-2A288BDCB533}" type="datetimeFigureOut">
              <a:rPr lang="en-US" smtClean="0"/>
              <a:pPr/>
              <a:t>10/6/2011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C87620-C196-4B48-8B38-60CC44471CFE}" type="slidenum">
              <a:rPr lang="en-US" smtClean="0"/>
              <a:pPr/>
              <a:t>‹#›</a:t>
            </a:fld>
            <a:endParaRPr lang="en-US"/>
          </a:p>
        </p:txBody>
      </p:sp>
    </p:spTree>
    <p:extLst>
      <p:ext uri="{BB962C8B-B14F-4D97-AF65-F5344CB8AC3E}">
        <p14:creationId xmlns:p14="http://schemas.microsoft.com/office/powerpoint/2010/main" xmlns="" val="3526546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498F52-81F4-4AD8-896A-2A288BDCB533}" type="datetimeFigureOut">
              <a:rPr lang="en-US" smtClean="0"/>
              <a:pPr/>
              <a:t>10/6/2011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C87620-C196-4B48-8B38-60CC44471CFE}" type="slidenum">
              <a:rPr lang="en-US" smtClean="0"/>
              <a:pPr/>
              <a:t>‹#›</a:t>
            </a:fld>
            <a:endParaRPr lang="en-US"/>
          </a:p>
        </p:txBody>
      </p:sp>
    </p:spTree>
    <p:extLst>
      <p:ext uri="{BB962C8B-B14F-4D97-AF65-F5344CB8AC3E}">
        <p14:creationId xmlns:p14="http://schemas.microsoft.com/office/powerpoint/2010/main" xmlns="" val="207390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498F52-81F4-4AD8-896A-2A288BDCB533}" type="datetimeFigureOut">
              <a:rPr lang="en-US" smtClean="0"/>
              <a:pPr/>
              <a:t>10/6/2011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C87620-C196-4B48-8B38-60CC44471CFE}" type="slidenum">
              <a:rPr lang="en-US" smtClean="0"/>
              <a:pPr/>
              <a:t>‹#›</a:t>
            </a:fld>
            <a:endParaRPr lang="en-US"/>
          </a:p>
        </p:txBody>
      </p:sp>
    </p:spTree>
    <p:extLst>
      <p:ext uri="{BB962C8B-B14F-4D97-AF65-F5344CB8AC3E}">
        <p14:creationId xmlns:p14="http://schemas.microsoft.com/office/powerpoint/2010/main" xmlns="" val="480185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F498F52-81F4-4AD8-896A-2A288BDCB533}" type="datetimeFigureOut">
              <a:rPr lang="en-US" smtClean="0"/>
              <a:pPr/>
              <a:t>10/6/2011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C87620-C196-4B48-8B38-60CC44471CFE}" type="slidenum">
              <a:rPr lang="en-US" smtClean="0"/>
              <a:pPr/>
              <a:t>‹#›</a:t>
            </a:fld>
            <a:endParaRPr lang="en-US"/>
          </a:p>
        </p:txBody>
      </p:sp>
    </p:spTree>
    <p:extLst>
      <p:ext uri="{BB962C8B-B14F-4D97-AF65-F5344CB8AC3E}">
        <p14:creationId xmlns:p14="http://schemas.microsoft.com/office/powerpoint/2010/main" xmlns="" val="1882574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498F52-81F4-4AD8-896A-2A288BDCB533}" type="datetimeFigureOut">
              <a:rPr lang="en-US" smtClean="0"/>
              <a:pPr/>
              <a:t>10/6/2011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C87620-C196-4B48-8B38-60CC44471CFE}" type="slidenum">
              <a:rPr lang="en-US" smtClean="0"/>
              <a:pPr/>
              <a:t>‹#›</a:t>
            </a:fld>
            <a:endParaRPr lang="en-US"/>
          </a:p>
        </p:txBody>
      </p:sp>
    </p:spTree>
    <p:extLst>
      <p:ext uri="{BB962C8B-B14F-4D97-AF65-F5344CB8AC3E}">
        <p14:creationId xmlns:p14="http://schemas.microsoft.com/office/powerpoint/2010/main" xmlns="" val="2278753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498F52-81F4-4AD8-896A-2A288BDCB533}" type="datetimeFigureOut">
              <a:rPr lang="en-US" smtClean="0"/>
              <a:pPr/>
              <a:t>10/6/2011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C87620-C196-4B48-8B38-60CC44471CFE}" type="slidenum">
              <a:rPr lang="en-US" smtClean="0"/>
              <a:pPr/>
              <a:t>‹#›</a:t>
            </a:fld>
            <a:endParaRPr lang="en-US"/>
          </a:p>
        </p:txBody>
      </p:sp>
    </p:spTree>
    <p:extLst>
      <p:ext uri="{BB962C8B-B14F-4D97-AF65-F5344CB8AC3E}">
        <p14:creationId xmlns:p14="http://schemas.microsoft.com/office/powerpoint/2010/main" xmlns="" val="655518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498F52-81F4-4AD8-896A-2A288BDCB533}" type="datetimeFigureOut">
              <a:rPr lang="en-US" smtClean="0"/>
              <a:pPr/>
              <a:t>10/6/2011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C87620-C196-4B48-8B38-60CC44471CFE}" type="slidenum">
              <a:rPr lang="en-US" smtClean="0"/>
              <a:pPr/>
              <a:t>‹#›</a:t>
            </a:fld>
            <a:endParaRPr lang="en-US"/>
          </a:p>
        </p:txBody>
      </p:sp>
    </p:spTree>
    <p:extLst>
      <p:ext uri="{BB962C8B-B14F-4D97-AF65-F5344CB8AC3E}">
        <p14:creationId xmlns:p14="http://schemas.microsoft.com/office/powerpoint/2010/main" xmlns="" val="1116425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498F52-81F4-4AD8-896A-2A288BDCB533}" type="datetimeFigureOut">
              <a:rPr lang="en-US" smtClean="0"/>
              <a:pPr/>
              <a:t>10/6/2011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C87620-C196-4B48-8B38-60CC44471CFE}" type="slidenum">
              <a:rPr lang="en-US" smtClean="0"/>
              <a:pPr/>
              <a:t>‹#›</a:t>
            </a:fld>
            <a:endParaRPr lang="en-US"/>
          </a:p>
        </p:txBody>
      </p:sp>
    </p:spTree>
    <p:extLst>
      <p:ext uri="{BB962C8B-B14F-4D97-AF65-F5344CB8AC3E}">
        <p14:creationId xmlns:p14="http://schemas.microsoft.com/office/powerpoint/2010/main" xmlns="" val="3078323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498F52-81F4-4AD8-896A-2A288BDCB533}" type="datetimeFigureOut">
              <a:rPr lang="en-US" smtClean="0"/>
              <a:pPr/>
              <a:t>10/6/2011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C87620-C196-4B48-8B38-60CC44471CFE}" type="slidenum">
              <a:rPr lang="en-US" smtClean="0"/>
              <a:pPr/>
              <a:t>‹#›</a:t>
            </a:fld>
            <a:endParaRPr lang="en-US"/>
          </a:p>
        </p:txBody>
      </p:sp>
    </p:spTree>
    <p:extLst>
      <p:ext uri="{BB962C8B-B14F-4D97-AF65-F5344CB8AC3E}">
        <p14:creationId xmlns:p14="http://schemas.microsoft.com/office/powerpoint/2010/main" xmlns="" val="30933739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1"/>
            <a:ext cx="7772400" cy="1904999"/>
          </a:xfrm>
        </p:spPr>
        <p:txBody>
          <a:bodyPr>
            <a:normAutofit fontScale="90000"/>
          </a:bodyPr>
          <a:lstStyle/>
          <a:p>
            <a:r>
              <a:rPr lang="ar-SA" b="1" dirty="0" smtClean="0">
                <a:solidFill>
                  <a:srgbClr val="FF0000"/>
                </a:solidFill>
              </a:rPr>
              <a:t>الفصل الرابع: </a:t>
            </a:r>
            <a:r>
              <a:rPr lang="ar-SA" b="1" dirty="0" smtClean="0">
                <a:solidFill>
                  <a:srgbClr val="FF0000"/>
                </a:solidFill>
              </a:rPr>
              <a:t/>
            </a:r>
            <a:br>
              <a:rPr lang="ar-SA" b="1" dirty="0" smtClean="0">
                <a:solidFill>
                  <a:srgbClr val="FF0000"/>
                </a:solidFill>
              </a:rPr>
            </a:br>
            <a:r>
              <a:rPr lang="ar-SA" b="1" dirty="0" smtClean="0">
                <a:solidFill>
                  <a:srgbClr val="FF0000"/>
                </a:solidFill>
              </a:rPr>
              <a:t>التخطيط</a:t>
            </a:r>
            <a:r>
              <a:rPr lang="en-US" dirty="0" smtClean="0"/>
              <a:t/>
            </a:r>
            <a:br>
              <a:rPr lang="en-US" dirty="0" smtClean="0"/>
            </a:br>
            <a:endParaRPr lang="en-US" dirty="0"/>
          </a:p>
        </p:txBody>
      </p:sp>
      <p:sp>
        <p:nvSpPr>
          <p:cNvPr id="3" name="Subtitle 2"/>
          <p:cNvSpPr>
            <a:spLocks noGrp="1"/>
          </p:cNvSpPr>
          <p:nvPr>
            <p:ph type="subTitle" idx="1"/>
          </p:nvPr>
        </p:nvSpPr>
        <p:spPr>
          <a:xfrm>
            <a:off x="304800" y="1600200"/>
            <a:ext cx="8839200" cy="4953000"/>
          </a:xfrm>
        </p:spPr>
        <p:txBody>
          <a:bodyPr>
            <a:normAutofit fontScale="85000" lnSpcReduction="20000"/>
          </a:bodyPr>
          <a:lstStyle/>
          <a:p>
            <a:pPr rtl="1"/>
            <a:r>
              <a:rPr lang="ar-SA" sz="6200" dirty="0" smtClean="0">
                <a:solidFill>
                  <a:schemeClr val="tx1"/>
                </a:solidFill>
              </a:rPr>
              <a:t>تعتبر </a:t>
            </a:r>
            <a:r>
              <a:rPr lang="ar-SA" sz="6200" dirty="0">
                <a:solidFill>
                  <a:schemeClr val="tx1"/>
                </a:solidFill>
              </a:rPr>
              <a:t>وظيفة التخطيط أولى الوظائف الأربع الرئيسة في العملية الإدارية (التخطيط,التنظيم,التوجيه،الرقابة)و هي أهم هذه الوظائف لأنها تؤثر تأثيرا كبيرا في الوظائف الأخرى,و بالتالي في نجاح العملية الإدارية أو فشلها ,و لا يمكن لأي منظمة النجاح بدون التخطيط السليم.</a:t>
            </a:r>
            <a:endParaRPr lang="en-US" sz="6200" dirty="0">
              <a:solidFill>
                <a:schemeClr val="tx1"/>
              </a:solidFill>
            </a:endParaRPr>
          </a:p>
          <a:p>
            <a:endParaRPr lang="en-US" dirty="0">
              <a:solidFill>
                <a:schemeClr val="tx1"/>
              </a:solidFill>
            </a:endParaRPr>
          </a:p>
        </p:txBody>
      </p:sp>
    </p:spTree>
    <p:extLst>
      <p:ext uri="{BB962C8B-B14F-4D97-AF65-F5344CB8AC3E}">
        <p14:creationId xmlns:p14="http://schemas.microsoft.com/office/powerpoint/2010/main" xmlns="" val="39310982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u="sng" dirty="0" smtClean="0">
                <a:solidFill>
                  <a:srgbClr val="FF0000"/>
                </a:solidFill>
              </a:rPr>
              <a:t>تخطيط الجودة :</a:t>
            </a:r>
            <a:r>
              <a:rPr lang="ar-SA" dirty="0" smtClean="0">
                <a:solidFill>
                  <a:srgbClr val="FF0000"/>
                </a:solidFill>
              </a:rPr>
              <a:t> </a:t>
            </a:r>
            <a:r>
              <a:rPr lang="en-US" dirty="0" smtClean="0"/>
              <a:t/>
            </a:r>
            <a:br>
              <a:rPr lang="en-US" dirty="0" smtClean="0"/>
            </a:br>
            <a:endParaRPr lang="en-US" dirty="0"/>
          </a:p>
        </p:txBody>
      </p:sp>
      <p:sp>
        <p:nvSpPr>
          <p:cNvPr id="3" name="Content Placeholder 2"/>
          <p:cNvSpPr>
            <a:spLocks noGrp="1"/>
          </p:cNvSpPr>
          <p:nvPr>
            <p:ph idx="1"/>
          </p:nvPr>
        </p:nvSpPr>
        <p:spPr>
          <a:xfrm>
            <a:off x="457200" y="1295400"/>
            <a:ext cx="8229600" cy="4830763"/>
          </a:xfrm>
        </p:spPr>
        <p:txBody>
          <a:bodyPr/>
          <a:lstStyle/>
          <a:p>
            <a:pPr algn="r" rtl="1">
              <a:buNone/>
            </a:pPr>
            <a:r>
              <a:rPr lang="ar-SA" sz="3600" dirty="0" smtClean="0"/>
              <a:t>أصبح </a:t>
            </a:r>
            <a:r>
              <a:rPr lang="ar-SA" sz="3600" dirty="0"/>
              <a:t>موضوع جودة المنتجات و الخدمات في مقدمة أولويات المنظمات التي تسعى دائما بالاحتفاظ بمركز تنافسي جيد و قوي ,حيث يضيف العالم الشهير </a:t>
            </a:r>
            <a:r>
              <a:rPr lang="en-US" sz="3600" dirty="0"/>
              <a:t>        Deming</a:t>
            </a:r>
            <a:r>
              <a:rPr lang="ar-SA" sz="3600" dirty="0"/>
              <a:t> " تخطيط الجودة بأنه نشاط يتم فيه : </a:t>
            </a:r>
            <a:endParaRPr lang="ar-SA" sz="3600" dirty="0" smtClean="0"/>
          </a:p>
          <a:p>
            <a:pPr algn="r" rtl="1">
              <a:buNone/>
            </a:pPr>
            <a:r>
              <a:rPr lang="ar-SA" sz="3600" dirty="0" smtClean="0"/>
              <a:t>(</a:t>
            </a:r>
            <a:r>
              <a:rPr lang="ar-SA" sz="3600" dirty="0"/>
              <a:t>1) تقرير احتياجات و رغبات </a:t>
            </a:r>
            <a:r>
              <a:rPr lang="ar-SA" sz="3600" dirty="0" smtClean="0"/>
              <a:t>المستهلك</a:t>
            </a:r>
            <a:r>
              <a:rPr lang="ar-SA" sz="3600" dirty="0" smtClean="0"/>
              <a:t> .</a:t>
            </a:r>
            <a:endParaRPr lang="en-US" sz="3600" dirty="0" smtClean="0"/>
          </a:p>
          <a:p>
            <a:pPr algn="r" rtl="1">
              <a:buNone/>
            </a:pPr>
            <a:r>
              <a:rPr lang="ar-SA" sz="3600" dirty="0" smtClean="0"/>
              <a:t> </a:t>
            </a:r>
            <a:r>
              <a:rPr lang="ar-SA" sz="3600" dirty="0"/>
              <a:t>(2) تطوير المنتجات و العمليات اللازمة لتلبية هذه الحاجات ".</a:t>
            </a:r>
            <a:endParaRPr lang="en-US" sz="3600" dirty="0"/>
          </a:p>
          <a:p>
            <a:endParaRPr lang="en-US" dirty="0"/>
          </a:p>
        </p:txBody>
      </p:sp>
    </p:spTree>
    <p:extLst>
      <p:ext uri="{BB962C8B-B14F-4D97-AF65-F5344CB8AC3E}">
        <p14:creationId xmlns:p14="http://schemas.microsoft.com/office/powerpoint/2010/main" xmlns="" val="39504246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ar-SA" b="1" u="sng" dirty="0" smtClean="0">
                <a:solidFill>
                  <a:srgbClr val="FF0000"/>
                </a:solidFill>
              </a:rPr>
              <a:t>معوقات و صعوبات التخطيط</a:t>
            </a:r>
            <a:endParaRPr lang="en-US" dirty="0">
              <a:solidFill>
                <a:srgbClr val="FF0000"/>
              </a:solidFill>
            </a:endParaRPr>
          </a:p>
        </p:txBody>
      </p:sp>
      <p:sp>
        <p:nvSpPr>
          <p:cNvPr id="3" name="Content Placeholder 2"/>
          <p:cNvSpPr>
            <a:spLocks noGrp="1"/>
          </p:cNvSpPr>
          <p:nvPr>
            <p:ph idx="1"/>
          </p:nvPr>
        </p:nvSpPr>
        <p:spPr>
          <a:xfrm>
            <a:off x="0" y="914400"/>
            <a:ext cx="8686800" cy="5943600"/>
          </a:xfrm>
        </p:spPr>
        <p:txBody>
          <a:bodyPr>
            <a:normAutofit fontScale="32500" lnSpcReduction="20000"/>
          </a:bodyPr>
          <a:lstStyle/>
          <a:p>
            <a:pPr algn="r" rtl="1">
              <a:buNone/>
            </a:pPr>
            <a:endParaRPr lang="en-US" sz="11200" dirty="0"/>
          </a:p>
          <a:p>
            <a:pPr algn="r" rtl="1"/>
            <a:r>
              <a:rPr lang="ar-SA" sz="11200" dirty="0"/>
              <a:t>تواجه عملية التخطيط معوقات و صعوبات عديدة, منها ما يتعلق بطبيعة عملية التخطيط نفسها و منها ما يتعلق بالأفراد المعنيين بوضع الخطط و بتنفيذها:</a:t>
            </a:r>
            <a:endParaRPr lang="en-US" sz="11200" dirty="0"/>
          </a:p>
          <a:p>
            <a:pPr lvl="0" algn="r" rtl="1"/>
            <a:r>
              <a:rPr lang="ar-SA" sz="11200" u="sng" dirty="0">
                <a:solidFill>
                  <a:srgbClr val="FF0000"/>
                </a:solidFill>
              </a:rPr>
              <a:t>الصعوبات الناشئة عن تعقد عملية التخطيط و </a:t>
            </a:r>
            <a:r>
              <a:rPr lang="ar-SA" sz="11200" u="sng" dirty="0" smtClean="0">
                <a:solidFill>
                  <a:srgbClr val="FF0000"/>
                </a:solidFill>
              </a:rPr>
              <a:t>ظروفها </a:t>
            </a:r>
            <a:r>
              <a:rPr lang="ar-SA" sz="11200" u="sng" dirty="0" smtClean="0"/>
              <a:t>:</a:t>
            </a:r>
            <a:endParaRPr lang="en-US" sz="11200" dirty="0"/>
          </a:p>
          <a:p>
            <a:pPr lvl="0" algn="r" rtl="1"/>
            <a:r>
              <a:rPr lang="ar-SA" sz="11200" dirty="0"/>
              <a:t>صعوبة توفير المعلومات الدقيقة المتعلقة بالمتغيرات البيئية </a:t>
            </a:r>
            <a:endParaRPr lang="en-US" sz="11200" dirty="0"/>
          </a:p>
          <a:p>
            <a:pPr lvl="0" algn="r" rtl="1"/>
            <a:r>
              <a:rPr lang="ar-SA" sz="11200" dirty="0"/>
              <a:t>التغيرات البيئية المتسارعة</a:t>
            </a:r>
            <a:endParaRPr lang="en-US" sz="11200" dirty="0"/>
          </a:p>
          <a:p>
            <a:pPr lvl="0" algn="r" rtl="1"/>
            <a:r>
              <a:rPr lang="ar-SA" sz="11200" dirty="0"/>
              <a:t>صعوبة تحديد الأهداف الواضحة القابلة للقياس </a:t>
            </a:r>
            <a:endParaRPr lang="en-US" sz="11200" dirty="0"/>
          </a:p>
          <a:p>
            <a:pPr lvl="0" algn="r" rtl="1"/>
            <a:r>
              <a:rPr lang="ar-SA" sz="11200" dirty="0"/>
              <a:t>تحتاج عملية التخطيط إلى وقت و نفقات كبيرة</a:t>
            </a:r>
            <a:r>
              <a:rPr lang="ar-SA" sz="11200" dirty="0" smtClean="0"/>
              <a:t>.</a:t>
            </a:r>
            <a:endParaRPr lang="en-US" sz="11200" dirty="0"/>
          </a:p>
        </p:txBody>
      </p:sp>
    </p:spTree>
    <p:extLst>
      <p:ext uri="{BB962C8B-B14F-4D97-AF65-F5344CB8AC3E}">
        <p14:creationId xmlns:p14="http://schemas.microsoft.com/office/powerpoint/2010/main" xmlns="" val="12879575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lgn="r"/>
            <a:r>
              <a:rPr lang="ar-SA" u="sng" dirty="0" smtClean="0">
                <a:solidFill>
                  <a:srgbClr val="FF0000"/>
                </a:solidFill>
              </a:rPr>
              <a:t>الصعوبات الناشئة عن الأفراد:</a:t>
            </a:r>
            <a:r>
              <a:rPr lang="en-US" dirty="0" smtClean="0"/>
              <a:t/>
            </a:r>
            <a:br>
              <a:rPr lang="en-US" dirty="0" smtClean="0"/>
            </a:br>
            <a:endParaRPr lang="en-US" dirty="0"/>
          </a:p>
        </p:txBody>
      </p:sp>
      <p:sp>
        <p:nvSpPr>
          <p:cNvPr id="3" name="Content Placeholder 2"/>
          <p:cNvSpPr>
            <a:spLocks noGrp="1"/>
          </p:cNvSpPr>
          <p:nvPr>
            <p:ph idx="1"/>
          </p:nvPr>
        </p:nvSpPr>
        <p:spPr>
          <a:xfrm>
            <a:off x="457200" y="990600"/>
            <a:ext cx="8229600" cy="5135563"/>
          </a:xfrm>
        </p:spPr>
        <p:txBody>
          <a:bodyPr>
            <a:normAutofit fontScale="40000" lnSpcReduction="20000"/>
          </a:bodyPr>
          <a:lstStyle/>
          <a:p>
            <a:pPr lvl="0" algn="r" rtl="1"/>
            <a:r>
              <a:rPr lang="ar-SA" sz="9600" dirty="0" smtClean="0"/>
              <a:t>عدم وجود التزام حقيقي بالتخطيط على جميع المستويات</a:t>
            </a:r>
            <a:endParaRPr lang="en-US" sz="9600" dirty="0" smtClean="0"/>
          </a:p>
          <a:p>
            <a:pPr lvl="0" algn="r" rtl="1"/>
            <a:r>
              <a:rPr lang="ar-SA" sz="9600" dirty="0" smtClean="0"/>
              <a:t>عدم توفير الموارد اللازمة للقيام بالتخطيط</a:t>
            </a:r>
            <a:endParaRPr lang="en-US" sz="9600" dirty="0" smtClean="0"/>
          </a:p>
          <a:p>
            <a:pPr lvl="0" algn="r" rtl="1"/>
            <a:r>
              <a:rPr lang="ar-SA" sz="9600" dirty="0" smtClean="0"/>
              <a:t>عدم التمييز بين دراسات التخطيط و الخطط</a:t>
            </a:r>
            <a:endParaRPr lang="en-US" sz="9600" dirty="0" smtClean="0"/>
          </a:p>
          <a:p>
            <a:pPr lvl="0" algn="r" rtl="1"/>
            <a:r>
              <a:rPr lang="ar-SA" sz="9600" dirty="0" smtClean="0"/>
              <a:t>الاعتماد الكبير على الخبرة </a:t>
            </a:r>
            <a:endParaRPr lang="en-US" sz="9600" dirty="0" smtClean="0"/>
          </a:p>
          <a:p>
            <a:pPr lvl="0" algn="r" rtl="1"/>
            <a:r>
              <a:rPr lang="ar-SA" sz="9600" dirty="0" smtClean="0"/>
              <a:t>مقاومة التغيير </a:t>
            </a:r>
            <a:endParaRPr lang="en-US" sz="9600" dirty="0" smtClean="0"/>
          </a:p>
          <a:p>
            <a:pPr lvl="0" algn="r" rtl="1"/>
            <a:r>
              <a:rPr lang="ar-SA" sz="9600" dirty="0" smtClean="0"/>
              <a:t>اختيار نظم تحفيز غير مناسبة.</a:t>
            </a:r>
            <a:endParaRPr lang="en-US" sz="9600" dirty="0" smtClean="0"/>
          </a:p>
          <a:p>
            <a:endParaRPr lang="en-US" dirty="0" smtClean="0"/>
          </a:p>
          <a:p>
            <a:endParaRPr lang="en-US" dirty="0"/>
          </a:p>
        </p:txBody>
      </p:sp>
    </p:spTree>
    <p:extLst>
      <p:ext uri="{BB962C8B-B14F-4D97-AF65-F5344CB8AC3E}">
        <p14:creationId xmlns:p14="http://schemas.microsoft.com/office/powerpoint/2010/main" xmlns="" val="7888285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u="sng" dirty="0" smtClean="0">
                <a:solidFill>
                  <a:srgbClr val="FF0000"/>
                </a:solidFill>
              </a:rPr>
              <a:t>ماهية التخطيط:</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lgn="r" rtl="1"/>
            <a:r>
              <a:rPr lang="ar-SA" sz="4000" dirty="0" smtClean="0"/>
              <a:t>التخطيط </a:t>
            </a:r>
            <a:r>
              <a:rPr lang="ar-SA" sz="4000" dirty="0"/>
              <a:t>عملية ذهنية منهجية منظمة تتضمن من بين أمور كثيرة دراسة و فحص المتغيرات البيئية و تصور الاتجاهات المستقبلية , و من ثم تحديد رسالة المنظمة و أهدافها المستقبلية ,ثم تحديد النشاطات و الفعاليات و الموارد و الموازنات و الخطط التشغيلية و الخطط التكتيكية لانجاز الأعمال و النشاطات.</a:t>
            </a:r>
            <a:endParaRPr lang="en-US" sz="4000" dirty="0"/>
          </a:p>
          <a:p>
            <a:endParaRPr lang="en-US" dirty="0"/>
          </a:p>
        </p:txBody>
      </p:sp>
    </p:spTree>
    <p:extLst>
      <p:ext uri="{BB962C8B-B14F-4D97-AF65-F5344CB8AC3E}">
        <p14:creationId xmlns:p14="http://schemas.microsoft.com/office/powerpoint/2010/main" xmlns="" val="34716132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ar-SA" dirty="0" smtClean="0"/>
              <a:t> </a:t>
            </a:r>
            <a:r>
              <a:rPr lang="en-US" dirty="0" smtClean="0"/>
              <a:t/>
            </a:r>
            <a:br>
              <a:rPr lang="en-US" dirty="0" smtClean="0"/>
            </a:br>
            <a:r>
              <a:rPr lang="ar-SA" b="1" dirty="0" smtClean="0">
                <a:solidFill>
                  <a:srgbClr val="FF0000"/>
                </a:solidFill>
              </a:rPr>
              <a:t>السؤال المطروح: ماهو الفرق بين التخطيط و الخطة؟</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lvl="8" algn="r"/>
            <a:r>
              <a:rPr lang="ar-SA" sz="4400" b="1" i="1" dirty="0" smtClean="0">
                <a:solidFill>
                  <a:schemeClr val="accent4">
                    <a:lumMod val="75000"/>
                  </a:schemeClr>
                </a:solidFill>
              </a:rPr>
              <a:t>الخطة</a:t>
            </a:r>
            <a:r>
              <a:rPr lang="ar-SA" sz="4400" dirty="0" smtClean="0"/>
              <a:t> </a:t>
            </a:r>
            <a:r>
              <a:rPr lang="ar-SA" sz="4400" dirty="0" smtClean="0"/>
              <a:t>:</a:t>
            </a:r>
          </a:p>
          <a:p>
            <a:pPr algn="r"/>
            <a:r>
              <a:rPr lang="ar-SA" sz="4800" dirty="0" smtClean="0"/>
              <a:t>هي </a:t>
            </a:r>
            <a:r>
              <a:rPr lang="ar-SA" sz="4800" dirty="0"/>
              <a:t>نتاج / مخرجات عملية التخطيط, و هي وثيقة تتضمن أهداف المنظمة المستقبلية و النشاطات و الأعمال التي ينبغي إنجازها لتحقيق هذه الأهداف</a:t>
            </a:r>
            <a:endParaRPr lang="en-US" sz="4800" dirty="0"/>
          </a:p>
        </p:txBody>
      </p:sp>
    </p:spTree>
    <p:extLst>
      <p:ext uri="{BB962C8B-B14F-4D97-AF65-F5344CB8AC3E}">
        <p14:creationId xmlns:p14="http://schemas.microsoft.com/office/powerpoint/2010/main" xmlns="" val="3914376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u="sng" dirty="0" smtClean="0">
                <a:solidFill>
                  <a:srgbClr val="FF0000"/>
                </a:solidFill>
              </a:rPr>
              <a:t>الحاجة للتخطيط:</a:t>
            </a:r>
            <a:r>
              <a:rPr lang="en-US" dirty="0" smtClean="0"/>
              <a:t/>
            </a:r>
            <a:br>
              <a:rPr lang="en-US" dirty="0" smtClean="0"/>
            </a:br>
            <a:endParaRPr lang="en-US" dirty="0"/>
          </a:p>
        </p:txBody>
      </p:sp>
      <p:sp>
        <p:nvSpPr>
          <p:cNvPr id="3" name="Content Placeholder 2"/>
          <p:cNvSpPr>
            <a:spLocks noGrp="1"/>
          </p:cNvSpPr>
          <p:nvPr>
            <p:ph idx="1"/>
          </p:nvPr>
        </p:nvSpPr>
        <p:spPr>
          <a:xfrm>
            <a:off x="533400" y="1066800"/>
            <a:ext cx="8229600" cy="5440363"/>
          </a:xfrm>
        </p:spPr>
        <p:txBody>
          <a:bodyPr>
            <a:normAutofit fontScale="85000" lnSpcReduction="20000"/>
          </a:bodyPr>
          <a:lstStyle/>
          <a:p>
            <a:pPr algn="r" rtl="1">
              <a:buNone/>
            </a:pPr>
            <a:r>
              <a:rPr lang="ar-SA" sz="4800" dirty="0" smtClean="0"/>
              <a:t>لما تواجه المنظمات من </a:t>
            </a:r>
            <a:r>
              <a:rPr lang="ar-SA" sz="4800" dirty="0" smtClean="0"/>
              <a:t>تحديات وتحولات كبيرة في شتى المجالات مما يزيد من درجة عدم التأكد البيئي مما ستؤول اليه الاوضاع مستقبلا مما ادى </a:t>
            </a:r>
            <a:r>
              <a:rPr lang="ar-SA" sz="4800" dirty="0" smtClean="0"/>
              <a:t>الى </a:t>
            </a:r>
            <a:r>
              <a:rPr lang="ar-SA" sz="4800" dirty="0" smtClean="0"/>
              <a:t>ابراز</a:t>
            </a:r>
            <a:r>
              <a:rPr lang="ar-SA" sz="4800" dirty="0" smtClean="0"/>
              <a:t>حاجة التخطيط</a:t>
            </a:r>
            <a:r>
              <a:rPr lang="ar-SA" sz="4800" dirty="0"/>
              <a:t>:</a:t>
            </a:r>
            <a:endParaRPr lang="en-US" sz="4800" dirty="0"/>
          </a:p>
          <a:p>
            <a:pPr lvl="0" algn="r" rtl="1"/>
            <a:r>
              <a:rPr lang="ar-SA" sz="4800" dirty="0" smtClean="0"/>
              <a:t>1- الضغوط </a:t>
            </a:r>
            <a:r>
              <a:rPr lang="ar-SA" sz="4800" dirty="0"/>
              <a:t>المتزايدة لتقليص دورة </a:t>
            </a:r>
            <a:r>
              <a:rPr lang="ar-SA" sz="4800" dirty="0" smtClean="0"/>
              <a:t>الوقت.</a:t>
            </a:r>
            <a:endParaRPr lang="en-US" sz="4800" dirty="0"/>
          </a:p>
          <a:p>
            <a:pPr lvl="0" algn="r" rtl="1"/>
            <a:r>
              <a:rPr lang="ar-SA" sz="4800" dirty="0" smtClean="0"/>
              <a:t>2- تزايد </a:t>
            </a:r>
            <a:r>
              <a:rPr lang="ar-SA" sz="4800" dirty="0"/>
              <a:t>تعقد المنظمة, مع تزايد حجم المنظمات و </a:t>
            </a:r>
            <a:r>
              <a:rPr lang="ar-SA" sz="4800" dirty="0" smtClean="0"/>
              <a:t>تعقدها .</a:t>
            </a:r>
            <a:endParaRPr lang="en-US" sz="4800" dirty="0"/>
          </a:p>
          <a:p>
            <a:pPr lvl="0" algn="r" rtl="1"/>
            <a:r>
              <a:rPr lang="ar-SA" sz="4800" dirty="0" smtClean="0"/>
              <a:t>3- ازدياد </a:t>
            </a:r>
            <a:r>
              <a:rPr lang="ar-SA" sz="4800" dirty="0"/>
              <a:t>المنافسة </a:t>
            </a:r>
            <a:r>
              <a:rPr lang="ar-SA" sz="4800" dirty="0" smtClean="0"/>
              <a:t>العالمية .</a:t>
            </a:r>
            <a:endParaRPr lang="en-US" sz="4800" dirty="0"/>
          </a:p>
          <a:p>
            <a:pPr lvl="0" algn="r" rtl="1"/>
            <a:r>
              <a:rPr lang="ar-SA" sz="4800" dirty="0" smtClean="0"/>
              <a:t>4- تأثير </a:t>
            </a:r>
            <a:r>
              <a:rPr lang="ar-SA" sz="4800" dirty="0"/>
              <a:t>التخطيط على الوظائف </a:t>
            </a:r>
            <a:r>
              <a:rPr lang="ar-SA" sz="4800" dirty="0" smtClean="0"/>
              <a:t>الأخرى.</a:t>
            </a:r>
            <a:endParaRPr lang="en-US" sz="4800" dirty="0"/>
          </a:p>
          <a:p>
            <a:endParaRPr lang="en-US" dirty="0"/>
          </a:p>
        </p:txBody>
      </p:sp>
    </p:spTree>
    <p:extLst>
      <p:ext uri="{BB962C8B-B14F-4D97-AF65-F5344CB8AC3E}">
        <p14:creationId xmlns:p14="http://schemas.microsoft.com/office/powerpoint/2010/main" xmlns="" val="35764233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u="sng" dirty="0" smtClean="0">
                <a:solidFill>
                  <a:srgbClr val="FF0000"/>
                </a:solidFill>
              </a:rPr>
              <a:t>فوائد التخطيط:</a:t>
            </a:r>
            <a:r>
              <a:rPr lang="en-US" dirty="0" smtClean="0"/>
              <a:t/>
            </a:r>
            <a:br>
              <a:rPr lang="en-US" dirty="0" smtClean="0"/>
            </a:br>
            <a:endParaRPr lang="en-US" dirty="0"/>
          </a:p>
        </p:txBody>
      </p:sp>
      <p:sp>
        <p:nvSpPr>
          <p:cNvPr id="3" name="Content Placeholder 2"/>
          <p:cNvSpPr>
            <a:spLocks noGrp="1"/>
          </p:cNvSpPr>
          <p:nvPr>
            <p:ph idx="1"/>
          </p:nvPr>
        </p:nvSpPr>
        <p:spPr>
          <a:xfrm>
            <a:off x="457200" y="914400"/>
            <a:ext cx="8229600" cy="5211763"/>
          </a:xfrm>
        </p:spPr>
        <p:txBody>
          <a:bodyPr>
            <a:normAutofit fontScale="92500" lnSpcReduction="20000"/>
          </a:bodyPr>
          <a:lstStyle/>
          <a:p>
            <a:pPr lvl="0" algn="r" rtl="1"/>
            <a:r>
              <a:rPr lang="ar-SA" sz="4000" dirty="0" smtClean="0">
                <a:solidFill>
                  <a:srgbClr val="FF0000"/>
                </a:solidFill>
              </a:rPr>
              <a:t>تنسيق </a:t>
            </a:r>
            <a:r>
              <a:rPr lang="ar-SA" sz="4000" dirty="0" smtClean="0">
                <a:solidFill>
                  <a:srgbClr val="FF0000"/>
                </a:solidFill>
              </a:rPr>
              <a:t>الجمهور:</a:t>
            </a:r>
          </a:p>
          <a:p>
            <a:pPr lvl="0" algn="r" rtl="1"/>
            <a:r>
              <a:rPr lang="ar-SA" sz="4000" dirty="0" smtClean="0"/>
              <a:t>تنسيق جهود الافراد دونما تعارض او تضارب فيما بينهم .</a:t>
            </a:r>
            <a:endParaRPr lang="en-US" sz="4000" dirty="0"/>
          </a:p>
          <a:p>
            <a:pPr lvl="0" algn="r" rtl="1"/>
            <a:r>
              <a:rPr lang="ar-SA" sz="4000" dirty="0">
                <a:solidFill>
                  <a:srgbClr val="FF0000"/>
                </a:solidFill>
              </a:rPr>
              <a:t>الإعداد </a:t>
            </a:r>
            <a:r>
              <a:rPr lang="ar-SA" sz="4000" dirty="0" smtClean="0">
                <a:solidFill>
                  <a:srgbClr val="FF0000"/>
                </a:solidFill>
              </a:rPr>
              <a:t>للتغيير:</a:t>
            </a:r>
          </a:p>
          <a:p>
            <a:pPr lvl="0" algn="r" rtl="1"/>
            <a:r>
              <a:rPr lang="ar-SA" sz="4000" dirty="0" smtClean="0"/>
              <a:t>التخطيط السليم يعد المنظمة للتغيير ومع الاخذ في الاعتبار الاثار المحتملة في التغيير .</a:t>
            </a:r>
            <a:endParaRPr lang="en-US" sz="4000" dirty="0"/>
          </a:p>
          <a:p>
            <a:pPr lvl="0" algn="r" rtl="1"/>
            <a:r>
              <a:rPr lang="ar-SA" sz="4000" dirty="0">
                <a:solidFill>
                  <a:srgbClr val="FF0000"/>
                </a:solidFill>
              </a:rPr>
              <a:t>يوفر التخطيط مقاييس/معايير </a:t>
            </a:r>
            <a:r>
              <a:rPr lang="ar-SA" sz="4000" dirty="0" smtClean="0">
                <a:solidFill>
                  <a:srgbClr val="FF0000"/>
                </a:solidFill>
              </a:rPr>
              <a:t>للأداء:</a:t>
            </a:r>
          </a:p>
          <a:p>
            <a:pPr lvl="0" algn="r" rtl="1"/>
            <a:r>
              <a:rPr lang="ar-SA" sz="4000" dirty="0" smtClean="0"/>
              <a:t>من خلال التخطيط يمكن للادارة وضع معايير الاداء اعتماد على اهداف المنظمة التي تم تحديدها .</a:t>
            </a:r>
            <a:endParaRPr lang="en-US" sz="4000" dirty="0"/>
          </a:p>
          <a:p>
            <a:endParaRPr lang="en-US" dirty="0"/>
          </a:p>
        </p:txBody>
      </p:sp>
    </p:spTree>
    <p:extLst>
      <p:ext uri="{BB962C8B-B14F-4D97-AF65-F5344CB8AC3E}">
        <p14:creationId xmlns:p14="http://schemas.microsoft.com/office/powerpoint/2010/main" xmlns="" val="19094439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8" algn="ctr" rtl="0">
              <a:spcBef>
                <a:spcPct val="0"/>
              </a:spcBef>
            </a:pPr>
            <a:r>
              <a:rPr lang="ar-SA" sz="2800" b="1" u="sng" dirty="0" smtClean="0">
                <a:solidFill>
                  <a:srgbClr val="FF0000"/>
                </a:solidFill>
              </a:rPr>
              <a:t>أنواع التخطيط:</a:t>
            </a:r>
            <a:r>
              <a:rPr lang="en-US" sz="2800" dirty="0" smtClean="0">
                <a:solidFill>
                  <a:srgbClr val="FF0000"/>
                </a:solidFill>
              </a:rPr>
              <a:t/>
            </a:r>
            <a:br>
              <a:rPr lang="en-US" sz="2800" dirty="0" smtClean="0">
                <a:solidFill>
                  <a:srgbClr val="FF0000"/>
                </a:solidFill>
              </a:rPr>
            </a:br>
            <a:endParaRPr lang="en-US" sz="2800" dirty="0">
              <a:solidFill>
                <a:srgbClr val="FF0000"/>
              </a:solidFill>
            </a:endParaRPr>
          </a:p>
        </p:txBody>
      </p:sp>
      <p:sp>
        <p:nvSpPr>
          <p:cNvPr id="3" name="Content Placeholder 2"/>
          <p:cNvSpPr>
            <a:spLocks noGrp="1"/>
          </p:cNvSpPr>
          <p:nvPr>
            <p:ph idx="1"/>
          </p:nvPr>
        </p:nvSpPr>
        <p:spPr>
          <a:xfrm>
            <a:off x="457200" y="990600"/>
            <a:ext cx="8229600" cy="5638800"/>
          </a:xfrm>
        </p:spPr>
        <p:txBody>
          <a:bodyPr>
            <a:normAutofit fontScale="85000" lnSpcReduction="20000"/>
          </a:bodyPr>
          <a:lstStyle/>
          <a:p>
            <a:pPr lvl="0" algn="r" rtl="1"/>
            <a:r>
              <a:rPr lang="ar-SA" sz="3900" u="sng" dirty="0" smtClean="0"/>
              <a:t>الفترة </a:t>
            </a:r>
            <a:r>
              <a:rPr lang="ar-SA" sz="3900" u="sng" dirty="0"/>
              <a:t>الزمنية التي تشملها الخطة: </a:t>
            </a:r>
            <a:r>
              <a:rPr lang="ar-SA" sz="3900" dirty="0"/>
              <a:t>هنالك ثلاثة أنواع من التخطيط نذكر:</a:t>
            </a:r>
            <a:endParaRPr lang="en-US" sz="3900" dirty="0"/>
          </a:p>
          <a:p>
            <a:pPr lvl="1" algn="r" rtl="1"/>
            <a:r>
              <a:rPr lang="ar-SA" sz="3900" dirty="0">
                <a:solidFill>
                  <a:srgbClr val="92D050"/>
                </a:solidFill>
              </a:rPr>
              <a:t>تخطيط طويل الأمد</a:t>
            </a:r>
            <a:r>
              <a:rPr lang="ar-SA" sz="3900" dirty="0"/>
              <a:t>:غالبا ما يغطي فترة ما بين 3_5 سنوات و بشكل عام يشتمل التخطيط طويل المدى على أهداف عامة و لا يتناول التفاصيل.</a:t>
            </a:r>
            <a:endParaRPr lang="en-US" sz="3900" dirty="0"/>
          </a:p>
          <a:p>
            <a:pPr lvl="1" algn="r" rtl="1"/>
            <a:r>
              <a:rPr lang="ar-SA" sz="3900" dirty="0">
                <a:solidFill>
                  <a:srgbClr val="92D050"/>
                </a:solidFill>
              </a:rPr>
              <a:t>تخطيط متوسط المدى</a:t>
            </a:r>
            <a:r>
              <a:rPr lang="ar-SA" sz="3900" dirty="0"/>
              <a:t>: يغطي هذا التخطيط فترة زمنية قد تمتد من سنة إلى 3 سنوات و تشتمل على تفاصيل أكثر و تسعى إلى تحقيق الأهداف التي تضمنتها الخطط طويلة المدى.</a:t>
            </a:r>
            <a:endParaRPr lang="en-US" sz="3900" dirty="0"/>
          </a:p>
          <a:p>
            <a:pPr lvl="1" algn="r" rtl="1"/>
            <a:r>
              <a:rPr lang="ar-SA" sz="3900" dirty="0">
                <a:solidFill>
                  <a:srgbClr val="92D050"/>
                </a:solidFill>
              </a:rPr>
              <a:t>تخطيط قصير المدى</a:t>
            </a:r>
            <a:r>
              <a:rPr lang="ar-SA" sz="3900" dirty="0"/>
              <a:t>: يغطي التخطيط قصير الأمد فترة زمنية تمتد من شهور إلى سنة و تعتبر هذه الخطط أداة و آلية تنفيذية لتحقيق الأهداف الواردة في الخطط متوسطة الأمد.</a:t>
            </a:r>
            <a:endParaRPr lang="en-US" sz="3900" dirty="0"/>
          </a:p>
          <a:p>
            <a:endParaRPr lang="en-US" dirty="0"/>
          </a:p>
        </p:txBody>
      </p:sp>
    </p:spTree>
    <p:extLst>
      <p:ext uri="{BB962C8B-B14F-4D97-AF65-F5344CB8AC3E}">
        <p14:creationId xmlns:p14="http://schemas.microsoft.com/office/powerpoint/2010/main" xmlns="" val="1677111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229600" cy="1143000"/>
          </a:xfrm>
        </p:spPr>
        <p:txBody>
          <a:bodyPr>
            <a:normAutofit fontScale="90000"/>
          </a:bodyPr>
          <a:lstStyle/>
          <a:p>
            <a:pPr lvl="0"/>
            <a:r>
              <a:rPr lang="ar-SA" u="sng" dirty="0" smtClean="0">
                <a:solidFill>
                  <a:srgbClr val="FF0000"/>
                </a:solidFill>
              </a:rPr>
              <a:t>نطاق/ شمولية الخطة:</a:t>
            </a:r>
            <a:r>
              <a:rPr lang="ar-SA" dirty="0" smtClean="0">
                <a:solidFill>
                  <a:srgbClr val="FF0000"/>
                </a:solidFill>
              </a:rPr>
              <a:t> </a:t>
            </a:r>
            <a:r>
              <a:rPr lang="ar-SA" dirty="0" smtClean="0">
                <a:solidFill>
                  <a:srgbClr val="FF0000"/>
                </a:solidFill>
              </a:rPr>
              <a:t/>
            </a:r>
            <a:br>
              <a:rPr lang="ar-SA" dirty="0" smtClean="0">
                <a:solidFill>
                  <a:srgbClr val="FF0000"/>
                </a:solidFill>
              </a:rPr>
            </a:br>
            <a:r>
              <a:rPr lang="ar-SA" dirty="0" smtClean="0">
                <a:solidFill>
                  <a:srgbClr val="FF0000"/>
                </a:solidFill>
              </a:rPr>
              <a:t>هنالك </a:t>
            </a:r>
            <a:r>
              <a:rPr lang="ar-SA" dirty="0" smtClean="0">
                <a:solidFill>
                  <a:srgbClr val="FF0000"/>
                </a:solidFill>
              </a:rPr>
              <a:t>ثلاثة أنواع من التخطيط وفق هذا المعيار و هي</a:t>
            </a:r>
            <a:r>
              <a:rPr lang="ar-SA" dirty="0" smtClean="0"/>
              <a:t>:</a:t>
            </a:r>
            <a:r>
              <a:rPr lang="en-US" sz="3600" dirty="0" smtClean="0"/>
              <a:t/>
            </a:r>
            <a:br>
              <a:rPr lang="en-US" sz="3600" dirty="0" smtClean="0"/>
            </a:br>
            <a:endParaRPr lang="en-US" dirty="0"/>
          </a:p>
        </p:txBody>
      </p:sp>
      <p:sp>
        <p:nvSpPr>
          <p:cNvPr id="3" name="Content Placeholder 2"/>
          <p:cNvSpPr>
            <a:spLocks noGrp="1"/>
          </p:cNvSpPr>
          <p:nvPr>
            <p:ph idx="1"/>
          </p:nvPr>
        </p:nvSpPr>
        <p:spPr>
          <a:xfrm>
            <a:off x="457200" y="1752600"/>
            <a:ext cx="8229600" cy="5287963"/>
          </a:xfrm>
        </p:spPr>
        <p:txBody>
          <a:bodyPr>
            <a:normAutofit fontScale="77500" lnSpcReduction="20000"/>
          </a:bodyPr>
          <a:lstStyle/>
          <a:p>
            <a:pPr lvl="1" algn="r" rtl="1">
              <a:buNone/>
            </a:pPr>
            <a:r>
              <a:rPr lang="ar-SA" sz="3600" dirty="0" smtClean="0">
                <a:solidFill>
                  <a:srgbClr val="92D050"/>
                </a:solidFill>
              </a:rPr>
              <a:t>التخطيط </a:t>
            </a:r>
            <a:r>
              <a:rPr lang="ar-SA" sz="3600" dirty="0">
                <a:solidFill>
                  <a:srgbClr val="92D050"/>
                </a:solidFill>
              </a:rPr>
              <a:t>الاستراتيجي </a:t>
            </a:r>
            <a:r>
              <a:rPr lang="ar-SA" sz="3600" dirty="0"/>
              <a:t>: </a:t>
            </a:r>
            <a:endParaRPr lang="ar-SA" sz="3600" dirty="0" smtClean="0"/>
          </a:p>
          <a:p>
            <a:pPr lvl="1" algn="r" rtl="1">
              <a:buNone/>
            </a:pPr>
            <a:r>
              <a:rPr lang="ar-SA" sz="3600" dirty="0" smtClean="0"/>
              <a:t>تركزعلى دراسة وفحص المتغيرات البيئية الخارجية التي تؤثر على اهداف المنظمة ونشاطها ويغطي هذا التخطيط مدة </a:t>
            </a:r>
            <a:r>
              <a:rPr lang="ar-SA" sz="3600" dirty="0"/>
              <a:t>زمنية طويلة و يتولى القيام بهذا النوع من التخطيط عادة الإدارة </a:t>
            </a:r>
            <a:r>
              <a:rPr lang="ar-SA" sz="3600" dirty="0" smtClean="0"/>
              <a:t>العليا </a:t>
            </a:r>
            <a:endParaRPr lang="en-US" sz="3600" dirty="0"/>
          </a:p>
          <a:p>
            <a:pPr lvl="1" algn="r" rtl="1">
              <a:buNone/>
            </a:pPr>
            <a:r>
              <a:rPr lang="ar-SA" sz="3600" dirty="0" smtClean="0">
                <a:solidFill>
                  <a:srgbClr val="92D050"/>
                </a:solidFill>
              </a:rPr>
              <a:t>التخطيط </a:t>
            </a:r>
            <a:r>
              <a:rPr lang="ar-SA" sz="3600" dirty="0">
                <a:solidFill>
                  <a:srgbClr val="92D050"/>
                </a:solidFill>
              </a:rPr>
              <a:t>التكتيكي</a:t>
            </a:r>
            <a:r>
              <a:rPr lang="ar-SA" sz="3600" dirty="0"/>
              <a:t>: </a:t>
            </a:r>
            <a:endParaRPr lang="ar-SA" sz="3600" dirty="0" smtClean="0"/>
          </a:p>
          <a:p>
            <a:pPr lvl="1" algn="r" rtl="1">
              <a:buNone/>
            </a:pPr>
            <a:r>
              <a:rPr lang="ar-SA" sz="3600" dirty="0" smtClean="0"/>
              <a:t>تقوم </a:t>
            </a:r>
            <a:r>
              <a:rPr lang="ar-SA" sz="3600" dirty="0"/>
              <a:t>المستويات الإدارية </a:t>
            </a:r>
            <a:r>
              <a:rPr lang="ar-SA" sz="3600" dirty="0" smtClean="0"/>
              <a:t>الوسطى بترجمة </a:t>
            </a:r>
            <a:r>
              <a:rPr lang="ar-SA" sz="3600" dirty="0"/>
              <a:t>الخطط الإستراتيجية إلى خطط تكتيكية متوسطة </a:t>
            </a:r>
            <a:r>
              <a:rPr lang="ar-SA" sz="3600" dirty="0" smtClean="0"/>
              <a:t>المدى لتحقيق الاهداف الواردة في الخطط الاستراتيجية .</a:t>
            </a:r>
            <a:endParaRPr lang="en-US" sz="3600" dirty="0"/>
          </a:p>
          <a:p>
            <a:pPr lvl="1" algn="r" rtl="1">
              <a:buNone/>
            </a:pPr>
            <a:r>
              <a:rPr lang="ar-SA" sz="3600" dirty="0" smtClean="0">
                <a:solidFill>
                  <a:srgbClr val="92D050"/>
                </a:solidFill>
              </a:rPr>
              <a:t>التخطيط </a:t>
            </a:r>
            <a:r>
              <a:rPr lang="ar-SA" sz="3600" dirty="0">
                <a:solidFill>
                  <a:srgbClr val="92D050"/>
                </a:solidFill>
              </a:rPr>
              <a:t>التشغيلي </a:t>
            </a:r>
            <a:r>
              <a:rPr lang="ar-SA" sz="3600" dirty="0"/>
              <a:t>: </a:t>
            </a:r>
            <a:endParaRPr lang="ar-SA" sz="3600" dirty="0" smtClean="0"/>
          </a:p>
          <a:p>
            <a:pPr lvl="1" algn="r" rtl="1">
              <a:buNone/>
            </a:pPr>
            <a:r>
              <a:rPr lang="ar-SA" sz="3600" dirty="0" smtClean="0"/>
              <a:t>تتم </a:t>
            </a:r>
            <a:r>
              <a:rPr lang="ar-SA" sz="3600" dirty="0"/>
              <a:t>فيها ترجمة العموميات في الخطة الإستراتيجية إلى أرقام واضحة و خطوات محددة و أهداف قابلة للقياس على المدى القصير و ذلك من قبل مديري الخط الأول .</a:t>
            </a:r>
            <a:endParaRPr lang="en-US" sz="3600" dirty="0"/>
          </a:p>
          <a:p>
            <a:endParaRPr lang="en-US" dirty="0"/>
          </a:p>
        </p:txBody>
      </p:sp>
    </p:spTree>
    <p:extLst>
      <p:ext uri="{BB962C8B-B14F-4D97-AF65-F5344CB8AC3E}">
        <p14:creationId xmlns:p14="http://schemas.microsoft.com/office/powerpoint/2010/main" xmlns="" val="3266496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ar-SA" b="1" u="sng" dirty="0" smtClean="0">
                <a:solidFill>
                  <a:srgbClr val="FF0000"/>
                </a:solidFill>
              </a:rPr>
              <a:t>مراحل عملية التخطيط:</a:t>
            </a:r>
            <a:r>
              <a:rPr lang="en-US" dirty="0" smtClean="0"/>
              <a:t/>
            </a:r>
            <a:br>
              <a:rPr lang="en-US" dirty="0" smtClean="0"/>
            </a:br>
            <a:endParaRPr lang="en-US" dirty="0"/>
          </a:p>
        </p:txBody>
      </p:sp>
      <p:sp>
        <p:nvSpPr>
          <p:cNvPr id="3" name="Content Placeholder 2"/>
          <p:cNvSpPr>
            <a:spLocks noGrp="1"/>
          </p:cNvSpPr>
          <p:nvPr>
            <p:ph idx="1"/>
          </p:nvPr>
        </p:nvSpPr>
        <p:spPr>
          <a:xfrm>
            <a:off x="457200" y="762000"/>
            <a:ext cx="8229600" cy="5867400"/>
          </a:xfrm>
        </p:spPr>
        <p:txBody>
          <a:bodyPr>
            <a:noAutofit/>
          </a:bodyPr>
          <a:lstStyle/>
          <a:p>
            <a:pPr lvl="0" algn="r" rtl="1"/>
            <a:r>
              <a:rPr lang="ar-SA" b="1" dirty="0" smtClean="0"/>
              <a:t>دراسة </a:t>
            </a:r>
            <a:r>
              <a:rPr lang="ar-SA" b="1" dirty="0"/>
              <a:t>و تقييم الأوضاع </a:t>
            </a:r>
            <a:r>
              <a:rPr lang="ar-SA" b="1" dirty="0" smtClean="0"/>
              <a:t>الحالية.</a:t>
            </a:r>
            <a:endParaRPr lang="en-US" b="1" dirty="0"/>
          </a:p>
          <a:p>
            <a:pPr lvl="0" algn="r" rtl="1"/>
            <a:r>
              <a:rPr lang="ar-SA" b="1" dirty="0"/>
              <a:t> صياغة رسالة </a:t>
            </a:r>
            <a:r>
              <a:rPr lang="ar-SA" b="1" dirty="0" smtClean="0"/>
              <a:t>المنضمة.</a:t>
            </a:r>
            <a:endParaRPr lang="en-US" b="1" dirty="0"/>
          </a:p>
          <a:p>
            <a:pPr lvl="0" algn="r" rtl="1"/>
            <a:r>
              <a:rPr lang="ar-SA" b="1" dirty="0"/>
              <a:t>صياغة الأهداف </a:t>
            </a:r>
            <a:r>
              <a:rPr lang="ar-SA" b="1" dirty="0" smtClean="0"/>
              <a:t>الرئيسة .</a:t>
            </a:r>
            <a:endParaRPr lang="en-US" b="1" dirty="0"/>
          </a:p>
          <a:p>
            <a:pPr lvl="0" algn="r" rtl="1"/>
            <a:r>
              <a:rPr lang="ar-SA" b="1" dirty="0"/>
              <a:t>وضع الافتراضات </a:t>
            </a:r>
            <a:r>
              <a:rPr lang="ar-SA" b="1" dirty="0" smtClean="0"/>
              <a:t>.</a:t>
            </a:r>
            <a:endParaRPr lang="en-US" b="1" dirty="0"/>
          </a:p>
          <a:p>
            <a:pPr lvl="0" algn="r" rtl="1"/>
            <a:r>
              <a:rPr lang="ar-SA" b="1" dirty="0"/>
              <a:t>تطوير البدائل /الاستراتيجيات و اختيار الأنسب </a:t>
            </a:r>
            <a:r>
              <a:rPr lang="ar-SA" b="1" dirty="0" smtClean="0"/>
              <a:t>.</a:t>
            </a:r>
            <a:endParaRPr lang="en-US" b="1" dirty="0"/>
          </a:p>
          <a:p>
            <a:pPr lvl="0" algn="r" rtl="1"/>
            <a:r>
              <a:rPr lang="ar-SA" b="1" dirty="0"/>
              <a:t>وضع خطة </a:t>
            </a:r>
            <a:r>
              <a:rPr lang="ar-SA" b="1" dirty="0" smtClean="0"/>
              <a:t>عمل .</a:t>
            </a:r>
            <a:endParaRPr lang="en-US" b="1" dirty="0"/>
          </a:p>
          <a:p>
            <a:pPr lvl="0" algn="r" rtl="1"/>
            <a:r>
              <a:rPr lang="ar-SA" b="1" dirty="0"/>
              <a:t>تخصيص </a:t>
            </a:r>
            <a:r>
              <a:rPr lang="ar-SA" b="1" dirty="0" smtClean="0"/>
              <a:t>الموارد .</a:t>
            </a:r>
            <a:endParaRPr lang="en-US" b="1" dirty="0"/>
          </a:p>
          <a:p>
            <a:pPr lvl="0" algn="r" rtl="1"/>
            <a:r>
              <a:rPr lang="ar-SA" b="1" dirty="0"/>
              <a:t>تنفيذ </a:t>
            </a:r>
            <a:r>
              <a:rPr lang="ar-SA" b="1" dirty="0" smtClean="0"/>
              <a:t>الخطة .</a:t>
            </a:r>
            <a:endParaRPr lang="en-US" b="1" dirty="0"/>
          </a:p>
          <a:p>
            <a:pPr lvl="0" algn="r" rtl="1"/>
            <a:r>
              <a:rPr lang="ar-SA" b="1" dirty="0"/>
              <a:t>متابعة و تقويم </a:t>
            </a:r>
            <a:r>
              <a:rPr lang="ar-SA" b="1" dirty="0" smtClean="0"/>
              <a:t>التنفيذ .</a:t>
            </a:r>
            <a:endParaRPr lang="en-US" b="1" dirty="0"/>
          </a:p>
          <a:p>
            <a:pPr lvl="0" algn="r" rtl="1"/>
            <a:r>
              <a:rPr lang="ar-SA" b="1" dirty="0"/>
              <a:t>التخطيط </a:t>
            </a:r>
            <a:r>
              <a:rPr lang="ar-SA" b="1" dirty="0" smtClean="0"/>
              <a:t>للتخطيط .</a:t>
            </a:r>
            <a:endParaRPr lang="en-US" b="1" dirty="0"/>
          </a:p>
          <a:p>
            <a:pPr algn="r"/>
            <a:endParaRPr lang="en-US" sz="2800" dirty="0"/>
          </a:p>
        </p:txBody>
      </p:sp>
    </p:spTree>
    <p:extLst>
      <p:ext uri="{BB962C8B-B14F-4D97-AF65-F5344CB8AC3E}">
        <p14:creationId xmlns:p14="http://schemas.microsoft.com/office/powerpoint/2010/main" xmlns="" val="2089986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solidFill>
                  <a:srgbClr val="FF0000"/>
                </a:solidFill>
              </a:rPr>
              <a:t>خصائص التخطيط الفعال </a:t>
            </a:r>
            <a:endParaRPr lang="ar-SA" dirty="0">
              <a:solidFill>
                <a:srgbClr val="FF0000"/>
              </a:solidFill>
            </a:endParaRPr>
          </a:p>
        </p:txBody>
      </p:sp>
      <p:sp>
        <p:nvSpPr>
          <p:cNvPr id="3" name="Content Placeholder 2"/>
          <p:cNvSpPr>
            <a:spLocks noGrp="1"/>
          </p:cNvSpPr>
          <p:nvPr>
            <p:ph idx="1"/>
          </p:nvPr>
        </p:nvSpPr>
        <p:spPr/>
        <p:txBody>
          <a:bodyPr>
            <a:normAutofit lnSpcReduction="10000"/>
          </a:bodyPr>
          <a:lstStyle/>
          <a:p>
            <a:pPr algn="r">
              <a:buNone/>
            </a:pPr>
            <a:r>
              <a:rPr lang="ar-SA" dirty="0" smtClean="0"/>
              <a:t>1- الشمولية .</a:t>
            </a:r>
          </a:p>
          <a:p>
            <a:pPr algn="r">
              <a:buNone/>
            </a:pPr>
            <a:r>
              <a:rPr lang="ar-SA" dirty="0" smtClean="0"/>
              <a:t>2- الوضوح.</a:t>
            </a:r>
          </a:p>
          <a:p>
            <a:pPr algn="r">
              <a:buNone/>
            </a:pPr>
            <a:r>
              <a:rPr lang="ar-SA" dirty="0" smtClean="0"/>
              <a:t>3- الواقعية .</a:t>
            </a:r>
          </a:p>
          <a:p>
            <a:pPr algn="r">
              <a:buNone/>
            </a:pPr>
            <a:r>
              <a:rPr lang="ar-SA" dirty="0" smtClean="0"/>
              <a:t>4-المرونة.</a:t>
            </a:r>
          </a:p>
          <a:p>
            <a:pPr algn="r">
              <a:buNone/>
            </a:pPr>
            <a:r>
              <a:rPr lang="ar-SA" dirty="0" smtClean="0"/>
              <a:t>5- التحديد.</a:t>
            </a:r>
          </a:p>
          <a:p>
            <a:pPr algn="r">
              <a:buNone/>
            </a:pPr>
            <a:r>
              <a:rPr lang="ar-SA" dirty="0" smtClean="0"/>
              <a:t>6- التكامل والتجانس بين الخطط والاهداف.</a:t>
            </a:r>
          </a:p>
          <a:p>
            <a:pPr algn="r">
              <a:buNone/>
            </a:pPr>
            <a:r>
              <a:rPr lang="ar-SA" dirty="0" smtClean="0"/>
              <a:t>7- التوقيت .</a:t>
            </a:r>
          </a:p>
          <a:p>
            <a:pPr algn="r">
              <a:buNone/>
            </a:pPr>
            <a:r>
              <a:rPr lang="ar-SA" dirty="0" smtClean="0"/>
              <a:t>8- التكلفة .</a:t>
            </a:r>
            <a:r>
              <a:rPr lang="en-US" dirty="0" smtClean="0"/>
              <a:t>                           </a:t>
            </a:r>
            <a:endParaRPr lang="ar-SA"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TotalTime>
  <Words>670</Words>
  <Application>Microsoft Office PowerPoint</Application>
  <PresentationFormat>On-screen Show (4:3)</PresentationFormat>
  <Paragraphs>71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الفصل الرابع:  التخطيط </vt:lpstr>
      <vt:lpstr>ماهية التخطيط: </vt:lpstr>
      <vt:lpstr>  السؤال المطروح: ماهو الفرق بين التخطيط و الخطة؟ </vt:lpstr>
      <vt:lpstr>الحاجة للتخطيط: </vt:lpstr>
      <vt:lpstr>فوائد التخطيط: </vt:lpstr>
      <vt:lpstr>أنواع التخطيط: </vt:lpstr>
      <vt:lpstr>نطاق/ شمولية الخطة:  هنالك ثلاثة أنواع من التخطيط وفق هذا المعيار و هي: </vt:lpstr>
      <vt:lpstr>مراحل عملية التخطيط: </vt:lpstr>
      <vt:lpstr>خصائص التخطيط الفعال </vt:lpstr>
      <vt:lpstr>تخطيط الجودة :  </vt:lpstr>
      <vt:lpstr>معوقات و صعوبات التخطيط</vt:lpstr>
      <vt:lpstr>الصعوبات الناشئة عن الأفراد: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الرابع: التخطيط </dc:title>
  <dc:creator>user</dc:creator>
  <cp:lastModifiedBy>Fatomah-Tosh</cp:lastModifiedBy>
  <cp:revision>20</cp:revision>
  <dcterms:created xsi:type="dcterms:W3CDTF">2011-03-19T19:06:44Z</dcterms:created>
  <dcterms:modified xsi:type="dcterms:W3CDTF">2011-10-06T15:15:25Z</dcterms:modified>
</cp:coreProperties>
</file>